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1.xml" ContentType="application/vnd.openxmlformats-officedocument.drawingml.chartshapes+xml"/>
  <Override PartName="/ppt/tags/tag23.xml" ContentType="application/vnd.openxmlformats-officedocument.presentationml.tags+xml"/>
  <Override PartName="/ppt/notesSlides/notesSlide17.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23.xml" ContentType="application/vnd.openxmlformats-officedocument.presentationml.notesSlide+xml"/>
  <Override PartName="/ppt/tags/tag31.xml" ContentType="application/vnd.openxmlformats-officedocument.presentationml.tags+xml"/>
  <Override PartName="/ppt/notesSlides/notesSlide24.xml" ContentType="application/vnd.openxmlformats-officedocument.presentationml.notesSlide+xml"/>
  <Override PartName="/ppt/tags/tag32.xml" ContentType="application/vnd.openxmlformats-officedocument.presentationml.tags+xml"/>
  <Override PartName="/ppt/notesSlides/notesSlide25.xml" ContentType="application/vnd.openxmlformats-officedocument.presentationml.notesSlide+xml"/>
  <Override PartName="/ppt/tags/tag33.xml" ContentType="application/vnd.openxmlformats-officedocument.presentationml.tags+xml"/>
  <Override PartName="/ppt/notesSlides/notesSlide26.xml" ContentType="application/vnd.openxmlformats-officedocument.presentationml.notesSlide+xml"/>
  <Override PartName="/ppt/tags/tag34.xml" ContentType="application/vnd.openxmlformats-officedocument.presentationml.tags+xml"/>
  <Override PartName="/ppt/notesSlides/notesSlide27.xml" ContentType="application/vnd.openxmlformats-officedocument.presentationml.notesSlide+xml"/>
  <Override PartName="/ppt/tags/tag35.xml" ContentType="application/vnd.openxmlformats-officedocument.presentationml.tags+xml"/>
  <Override PartName="/ppt/notesSlides/notesSlide28.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9.xml" ContentType="application/vnd.openxmlformats-officedocument.presentationml.notesSlide+xml"/>
  <Override PartName="/ppt/tags/tag38.xml" ContentType="application/vnd.openxmlformats-officedocument.presentationml.tags+xml"/>
  <Override PartName="/ppt/notesSlides/notesSlide30.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drawings/drawing2.xml" ContentType="application/vnd.openxmlformats-officedocument.drawingml.chartshapes+xml"/>
  <Override PartName="/ppt/tags/tag39.xml" ContentType="application/vnd.openxmlformats-officedocument.presentationml.tags+xml"/>
  <Override PartName="/ppt/notesSlides/notesSlide31.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40.xml" ContentType="application/vnd.openxmlformats-officedocument.presentationml.tags+xml"/>
  <Override PartName="/ppt/notesSlides/notesSlide32.xml" ContentType="application/vnd.openxmlformats-officedocument.presentationml.notesSlide+xml"/>
  <Override PartName="/ppt/tags/tag41.xml" ContentType="application/vnd.openxmlformats-officedocument.presentationml.tags+xml"/>
  <Override PartName="/ppt/notesSlides/notesSlide33.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42.xml" ContentType="application/vnd.openxmlformats-officedocument.presentationml.tags+xml"/>
  <Override PartName="/ppt/notesSlides/notesSlide34.xml" ContentType="application/vnd.openxmlformats-officedocument.presentationml.notesSlide+xml"/>
  <Override PartName="/ppt/tags/tag43.xml" ContentType="application/vnd.openxmlformats-officedocument.presentationml.tags+xml"/>
  <Override PartName="/ppt/notesSlides/notesSlide35.xml" ContentType="application/vnd.openxmlformats-officedocument.presentationml.notesSlide+xml"/>
  <Override PartName="/ppt/tags/tag44.xml" ContentType="application/vnd.openxmlformats-officedocument.presentationml.tags+xml"/>
  <Override PartName="/ppt/notesSlides/notesSlide36.xml" ContentType="application/vnd.openxmlformats-officedocument.presentationml.notesSlide+xml"/>
  <Override PartName="/ppt/tags/tag45.xml" ContentType="application/vnd.openxmlformats-officedocument.presentationml.tags+xml"/>
  <Override PartName="/ppt/notesSlides/notesSlide37.xml" ContentType="application/vnd.openxmlformats-officedocument.presentationml.notesSlide+xml"/>
  <Override PartName="/ppt/tags/tag46.xml" ContentType="application/vnd.openxmlformats-officedocument.presentationml.tags+xml"/>
  <Override PartName="/ppt/notesSlides/notesSlide38.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49.xml" ContentType="application/vnd.openxmlformats-officedocument.presentationml.tags+xml"/>
  <Override PartName="/ppt/notesSlides/notesSlide41.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50.xml" ContentType="application/vnd.openxmlformats-officedocument.presentationml.tags+xml"/>
  <Override PartName="/ppt/notesSlides/notesSlide42.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51.xml" ContentType="application/vnd.openxmlformats-officedocument.presentationml.tags+xml"/>
  <Override PartName="/ppt/notesSlides/notesSlide43.xml" ContentType="application/vnd.openxmlformats-officedocument.presentationml.notesSlide+xml"/>
  <Override PartName="/ppt/tags/tag52.xml" ContentType="application/vnd.openxmlformats-officedocument.presentationml.tags+xml"/>
  <Override PartName="/ppt/notesSlides/notesSlide44.xml" ContentType="application/vnd.openxmlformats-officedocument.presentationml.notesSlide+xml"/>
  <Override PartName="/ppt/tags/tag53.xml" ContentType="application/vnd.openxmlformats-officedocument.presentationml.tags+xml"/>
  <Override PartName="/ppt/notesSlides/notesSlide45.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46.xml" ContentType="application/vnd.openxmlformats-officedocument.presentationml.notesSlide+xml"/>
  <Override PartName="/ppt/tags/tag56.xml" ContentType="application/vnd.openxmlformats-officedocument.presentationml.tags+xml"/>
  <Override PartName="/ppt/notesSlides/notesSlide47.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5.xml" ContentType="application/vnd.openxmlformats-officedocument.drawingml.chart+xml"/>
  <Override PartName="/ppt/charts/style44.xml" ContentType="application/vnd.ms-office.chartstyle+xml"/>
  <Override PartName="/ppt/charts/colors44.xml" ContentType="application/vnd.ms-office.chartcolorstyle+xml"/>
  <Override PartName="/ppt/tags/tag57.xml" ContentType="application/vnd.openxmlformats-officedocument.presentationml.tags+xml"/>
  <Override PartName="/ppt/notesSlides/notesSlide48.xml" ContentType="application/vnd.openxmlformats-officedocument.presentationml.notesSlide+xml"/>
  <Override PartName="/ppt/charts/chart46.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7.xml" ContentType="application/vnd.openxmlformats-officedocument.drawingml.chart+xml"/>
  <Override PartName="/ppt/charts/style46.xml" ContentType="application/vnd.ms-office.chartstyle+xml"/>
  <Override PartName="/ppt/charts/colors46.xml" ContentType="application/vnd.ms-office.chartcolorstyle+xml"/>
  <Override PartName="/ppt/tags/tag58.xml" ContentType="application/vnd.openxmlformats-officedocument.presentationml.tags+xml"/>
  <Override PartName="/ppt/notesSlides/notesSlide49.xml" ContentType="application/vnd.openxmlformats-officedocument.presentationml.notesSlide+xml"/>
  <Override PartName="/ppt/charts/chart48.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9.xml" ContentType="application/vnd.openxmlformats-officedocument.drawingml.chart+xml"/>
  <Override PartName="/ppt/charts/style48.xml" ContentType="application/vnd.ms-office.chartstyle+xml"/>
  <Override PartName="/ppt/charts/colors48.xml" ContentType="application/vnd.ms-office.chartcolorstyle+xml"/>
  <Override PartName="/ppt/tags/tag59.xml" ContentType="application/vnd.openxmlformats-officedocument.presentationml.tags+xml"/>
  <Override PartName="/ppt/notesSlides/notesSlide50.xml" ContentType="application/vnd.openxmlformats-officedocument.presentationml.notesSlide+xml"/>
  <Override PartName="/ppt/charts/chart50.xml" ContentType="application/vnd.openxmlformats-officedocument.drawingml.chart+xml"/>
  <Override PartName="/ppt/charts/style49.xml" ContentType="application/vnd.ms-office.chartstyle+xml"/>
  <Override PartName="/ppt/charts/colors49.xml" ContentType="application/vnd.ms-office.chartcolorstyle+xml"/>
  <Override PartName="/ppt/tags/tag60.xml" ContentType="application/vnd.openxmlformats-officedocument.presentationml.tags+xml"/>
  <Override PartName="/ppt/notesSlides/notesSlide51.xml" ContentType="application/vnd.openxmlformats-officedocument.presentationml.notesSlide+xml"/>
  <Override PartName="/ppt/tags/tag61.xml" ContentType="application/vnd.openxmlformats-officedocument.presentationml.tags+xml"/>
  <Override PartName="/ppt/notesSlides/notesSlide52.xml" ContentType="application/vnd.openxmlformats-officedocument.presentationml.notesSlide+xml"/>
  <Override PartName="/ppt/tags/tag62.xml" ContentType="application/vnd.openxmlformats-officedocument.presentationml.tags+xml"/>
  <Override PartName="/ppt/notesSlides/notesSlide53.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65.xml" ContentType="application/vnd.openxmlformats-officedocument.presentationml.tags+xml"/>
  <Override PartName="/ppt/notesSlides/notesSlide57.xml" ContentType="application/vnd.openxmlformats-officedocument.presentationml.notesSlide+xml"/>
  <Override PartName="/ppt/tags/tag66.xml" ContentType="application/vnd.openxmlformats-officedocument.presentationml.tags+xml"/>
  <Override PartName="/ppt/notesSlides/notesSlide58.xml" ContentType="application/vnd.openxmlformats-officedocument.presentationml.notesSlide+xml"/>
  <Override PartName="/ppt/tags/tag67.xml" ContentType="application/vnd.openxmlformats-officedocument.presentationml.tags+xml"/>
  <Override PartName="/ppt/notesSlides/notesSlide59.xml" ContentType="application/vnd.openxmlformats-officedocument.presentationml.notesSlide+xml"/>
  <Override PartName="/ppt/tags/tag68.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6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79" r:id="rId1"/>
    <p:sldMasterId id="2147483718" r:id="rId2"/>
  </p:sldMasterIdLst>
  <p:notesMasterIdLst>
    <p:notesMasterId r:id="rId80"/>
  </p:notesMasterIdLst>
  <p:handoutMasterIdLst>
    <p:handoutMasterId r:id="rId81"/>
  </p:handoutMasterIdLst>
  <p:sldIdLst>
    <p:sldId id="267" r:id="rId3"/>
    <p:sldId id="272" r:id="rId4"/>
    <p:sldId id="430" r:id="rId5"/>
    <p:sldId id="524" r:id="rId6"/>
    <p:sldId id="340" r:id="rId7"/>
    <p:sldId id="337" r:id="rId8"/>
    <p:sldId id="352" r:id="rId9"/>
    <p:sldId id="353" r:id="rId10"/>
    <p:sldId id="329" r:id="rId11"/>
    <p:sldId id="354" r:id="rId12"/>
    <p:sldId id="327" r:id="rId13"/>
    <p:sldId id="370" r:id="rId14"/>
    <p:sldId id="333" r:id="rId15"/>
    <p:sldId id="328" r:id="rId16"/>
    <p:sldId id="441" r:id="rId17"/>
    <p:sldId id="431" r:id="rId18"/>
    <p:sldId id="432" r:id="rId19"/>
    <p:sldId id="433" r:id="rId20"/>
    <p:sldId id="434" r:id="rId21"/>
    <p:sldId id="435" r:id="rId22"/>
    <p:sldId id="436" r:id="rId23"/>
    <p:sldId id="437" r:id="rId24"/>
    <p:sldId id="438" r:id="rId25"/>
    <p:sldId id="495" r:id="rId26"/>
    <p:sldId id="515" r:id="rId27"/>
    <p:sldId id="516" r:id="rId28"/>
    <p:sldId id="517" r:id="rId29"/>
    <p:sldId id="518" r:id="rId30"/>
    <p:sldId id="519" r:id="rId31"/>
    <p:sldId id="520" r:id="rId32"/>
    <p:sldId id="521" r:id="rId33"/>
    <p:sldId id="523" r:id="rId34"/>
    <p:sldId id="457" r:id="rId35"/>
    <p:sldId id="458" r:id="rId36"/>
    <p:sldId id="459" r:id="rId37"/>
    <p:sldId id="460" r:id="rId38"/>
    <p:sldId id="461" r:id="rId39"/>
    <p:sldId id="512" r:id="rId40"/>
    <p:sldId id="485" r:id="rId41"/>
    <p:sldId id="486" r:id="rId42"/>
    <p:sldId id="487" r:id="rId43"/>
    <p:sldId id="488" r:id="rId44"/>
    <p:sldId id="489" r:id="rId45"/>
    <p:sldId id="490" r:id="rId46"/>
    <p:sldId id="491" r:id="rId47"/>
    <p:sldId id="492" r:id="rId48"/>
    <p:sldId id="493" r:id="rId49"/>
    <p:sldId id="513" r:id="rId50"/>
    <p:sldId id="442" r:id="rId51"/>
    <p:sldId id="443" r:id="rId52"/>
    <p:sldId id="444" r:id="rId53"/>
    <p:sldId id="445" r:id="rId54"/>
    <p:sldId id="446" r:id="rId55"/>
    <p:sldId id="447" r:id="rId56"/>
    <p:sldId id="510" r:id="rId57"/>
    <p:sldId id="463" r:id="rId58"/>
    <p:sldId id="464" r:id="rId59"/>
    <p:sldId id="465" r:id="rId60"/>
    <p:sldId id="466" r:id="rId61"/>
    <p:sldId id="467" r:id="rId62"/>
    <p:sldId id="468" r:id="rId63"/>
    <p:sldId id="469" r:id="rId64"/>
    <p:sldId id="514" r:id="rId65"/>
    <p:sldId id="496" r:id="rId66"/>
    <p:sldId id="497" r:id="rId67"/>
    <p:sldId id="498" r:id="rId68"/>
    <p:sldId id="499" r:id="rId69"/>
    <p:sldId id="500" r:id="rId70"/>
    <p:sldId id="501" r:id="rId71"/>
    <p:sldId id="502" r:id="rId72"/>
    <p:sldId id="503" r:id="rId73"/>
    <p:sldId id="504" r:id="rId74"/>
    <p:sldId id="505" r:id="rId75"/>
    <p:sldId id="506" r:id="rId76"/>
    <p:sldId id="507" r:id="rId77"/>
    <p:sldId id="508" r:id="rId78"/>
    <p:sldId id="509" r:id="rId79"/>
  </p:sldIdLst>
  <p:sldSz cx="6858000" cy="9906000" type="A4"/>
  <p:notesSz cx="6797675" cy="9928225"/>
  <p:embeddedFontLst>
    <p:embeddedFont>
      <p:font typeface="Arabic Typesetting" panose="03020402040406030203" pitchFamily="66" charset="-78"/>
      <p:regular r:id="rId82"/>
    </p:embeddedFont>
    <p:embeddedFont>
      <p:font typeface="Arial Narrow" panose="020B0606020202030204" pitchFamily="34" charset="0"/>
      <p:regular r:id="rId83"/>
      <p:bold r:id="rId84"/>
      <p:italic r:id="rId85"/>
      <p:boldItalic r:id="rId86"/>
    </p:embeddedFont>
    <p:embeddedFont>
      <p:font typeface="Calibri" panose="020F0502020204030204" pitchFamily="34" charset="0"/>
      <p:regular r:id="rId87"/>
      <p:bold r:id="rId88"/>
      <p:italic r:id="rId89"/>
      <p:boldItalic r:id="rId90"/>
    </p:embeddedFont>
    <p:embeddedFont>
      <p:font typeface="EYInterstate Light" panose="02000506000000020004" pitchFamily="2" charset="0"/>
      <p:regular r:id="rId91"/>
      <p:bold r:id="rId92"/>
      <p:italic r:id="rId93"/>
      <p:boldItalic r:id="rId94"/>
    </p:embeddedFont>
    <p:embeddedFont>
      <p:font typeface="EYInterstate Regular" panose="02000503020000020004" pitchFamily="2" charset="0"/>
      <p:regular r:id="rId95"/>
      <p:bold r:id="rId96"/>
      <p:italic r:id="rId97"/>
      <p:boldItalic r:id="rId98"/>
    </p:embeddedFont>
    <p:embeddedFont>
      <p:font typeface="EYInterstate" panose="020B0604020202020204" charset="0"/>
      <p:regular r:id="rId99"/>
      <p:bold r:id="rId100"/>
      <p:italic r:id="rId101"/>
      <p:boldItalic r:id="rId102"/>
    </p:embeddedFont>
    <p:embeddedFont>
      <p:font typeface="Segoe UI" panose="020B0502040204020203" pitchFamily="34" charset="0"/>
      <p:regular r:id="rId103"/>
      <p:bold r:id="rId104"/>
      <p:italic r:id="rId105"/>
      <p:boldItalic r:id="rId106"/>
    </p:embeddedFont>
  </p:embeddedFontLst>
  <p:custDataLst>
    <p:tags r:id="rId107"/>
  </p:custDataLst>
  <p:defaultTextStyle>
    <a:defPPr>
      <a:defRPr lang="en-GB"/>
    </a:defPPr>
    <a:lvl1pPr algn="ctr" rtl="0" fontAlgn="base">
      <a:lnSpc>
        <a:spcPts val="1286"/>
      </a:lnSpc>
      <a:spcBef>
        <a:spcPct val="0"/>
      </a:spcBef>
      <a:spcAft>
        <a:spcPct val="0"/>
      </a:spcAft>
      <a:defRPr sz="1000" kern="1200">
        <a:solidFill>
          <a:srgbClr val="010024"/>
        </a:solidFill>
        <a:latin typeface="EYInterstate Regular" pitchFamily="1" charset="0"/>
        <a:ea typeface="+mn-ea"/>
        <a:cs typeface="+mn-cs"/>
      </a:defRPr>
    </a:lvl1pPr>
    <a:lvl2pPr marL="419793" algn="ctr" rtl="0" fontAlgn="base">
      <a:lnSpc>
        <a:spcPts val="1286"/>
      </a:lnSpc>
      <a:spcBef>
        <a:spcPct val="0"/>
      </a:spcBef>
      <a:spcAft>
        <a:spcPct val="0"/>
      </a:spcAft>
      <a:defRPr sz="1000" kern="1200">
        <a:solidFill>
          <a:srgbClr val="010024"/>
        </a:solidFill>
        <a:latin typeface="EYInterstate Regular" pitchFamily="1" charset="0"/>
        <a:ea typeface="+mn-ea"/>
        <a:cs typeface="+mn-cs"/>
      </a:defRPr>
    </a:lvl2pPr>
    <a:lvl3pPr marL="839588" algn="ctr" rtl="0" fontAlgn="base">
      <a:lnSpc>
        <a:spcPts val="1286"/>
      </a:lnSpc>
      <a:spcBef>
        <a:spcPct val="0"/>
      </a:spcBef>
      <a:spcAft>
        <a:spcPct val="0"/>
      </a:spcAft>
      <a:defRPr sz="1000" kern="1200">
        <a:solidFill>
          <a:srgbClr val="010024"/>
        </a:solidFill>
        <a:latin typeface="EYInterstate Regular" pitchFamily="1" charset="0"/>
        <a:ea typeface="+mn-ea"/>
        <a:cs typeface="+mn-cs"/>
      </a:defRPr>
    </a:lvl3pPr>
    <a:lvl4pPr marL="1259380" algn="ctr" rtl="0" fontAlgn="base">
      <a:lnSpc>
        <a:spcPts val="1286"/>
      </a:lnSpc>
      <a:spcBef>
        <a:spcPct val="0"/>
      </a:spcBef>
      <a:spcAft>
        <a:spcPct val="0"/>
      </a:spcAft>
      <a:defRPr sz="1000" kern="1200">
        <a:solidFill>
          <a:srgbClr val="010024"/>
        </a:solidFill>
        <a:latin typeface="EYInterstate Regular" pitchFamily="1" charset="0"/>
        <a:ea typeface="+mn-ea"/>
        <a:cs typeface="+mn-cs"/>
      </a:defRPr>
    </a:lvl4pPr>
    <a:lvl5pPr marL="1679175" algn="ctr" rtl="0" fontAlgn="base">
      <a:lnSpc>
        <a:spcPts val="1286"/>
      </a:lnSpc>
      <a:spcBef>
        <a:spcPct val="0"/>
      </a:spcBef>
      <a:spcAft>
        <a:spcPct val="0"/>
      </a:spcAft>
      <a:defRPr sz="1000" kern="1200">
        <a:solidFill>
          <a:srgbClr val="010024"/>
        </a:solidFill>
        <a:latin typeface="EYInterstate Regular" pitchFamily="1" charset="0"/>
        <a:ea typeface="+mn-ea"/>
        <a:cs typeface="+mn-cs"/>
      </a:defRPr>
    </a:lvl5pPr>
    <a:lvl6pPr marL="2098969" algn="l" defTabSz="839588" rtl="0" eaLnBrk="1" latinLnBrk="0" hangingPunct="1">
      <a:defRPr sz="1000" kern="1200">
        <a:solidFill>
          <a:srgbClr val="010024"/>
        </a:solidFill>
        <a:latin typeface="EYInterstate Regular" pitchFamily="1" charset="0"/>
        <a:ea typeface="+mn-ea"/>
        <a:cs typeface="+mn-cs"/>
      </a:defRPr>
    </a:lvl6pPr>
    <a:lvl7pPr marL="2518763" algn="l" defTabSz="839588" rtl="0" eaLnBrk="1" latinLnBrk="0" hangingPunct="1">
      <a:defRPr sz="1000" kern="1200">
        <a:solidFill>
          <a:srgbClr val="010024"/>
        </a:solidFill>
        <a:latin typeface="EYInterstate Regular" pitchFamily="1" charset="0"/>
        <a:ea typeface="+mn-ea"/>
        <a:cs typeface="+mn-cs"/>
      </a:defRPr>
    </a:lvl7pPr>
    <a:lvl8pPr marL="2938556" algn="l" defTabSz="839588" rtl="0" eaLnBrk="1" latinLnBrk="0" hangingPunct="1">
      <a:defRPr sz="1000" kern="1200">
        <a:solidFill>
          <a:srgbClr val="010024"/>
        </a:solidFill>
        <a:latin typeface="EYInterstate Regular" pitchFamily="1" charset="0"/>
        <a:ea typeface="+mn-ea"/>
        <a:cs typeface="+mn-cs"/>
      </a:defRPr>
    </a:lvl8pPr>
    <a:lvl9pPr marL="3358350" algn="l" defTabSz="839588" rtl="0" eaLnBrk="1" latinLnBrk="0" hangingPunct="1">
      <a:defRPr sz="1000" kern="1200">
        <a:solidFill>
          <a:srgbClr val="010024"/>
        </a:solidFill>
        <a:latin typeface="EYInterstate Regular" pitchFamily="1" charset="0"/>
        <a:ea typeface="+mn-ea"/>
        <a:cs typeface="+mn-cs"/>
      </a:defRPr>
    </a:lvl9pPr>
  </p:defaultTextStyle>
  <p:extLst>
    <p:ext uri="{521415D9-36F7-43E2-AB2F-B90AF26B5E84}">
      <p14:sectionLst xmlns:p14="http://schemas.microsoft.com/office/powerpoint/2010/main">
        <p14:section name="Default Section" id="{DE8EC94E-1DE0-4844-B76B-1FD0CDA8227F}">
          <p14:sldIdLst>
            <p14:sldId id="267"/>
            <p14:sldId id="272"/>
            <p14:sldId id="430"/>
            <p14:sldId id="524"/>
            <p14:sldId id="340"/>
            <p14:sldId id="337"/>
            <p14:sldId id="352"/>
            <p14:sldId id="353"/>
            <p14:sldId id="329"/>
            <p14:sldId id="354"/>
            <p14:sldId id="327"/>
            <p14:sldId id="370"/>
            <p14:sldId id="333"/>
            <p14:sldId id="328"/>
            <p14:sldId id="441"/>
          </p14:sldIdLst>
        </p14:section>
        <p14:section name="Energy" id="{38568E33-AF96-4883-A039-6555F3D18DD1}">
          <p14:sldIdLst>
            <p14:sldId id="431"/>
            <p14:sldId id="432"/>
            <p14:sldId id="433"/>
            <p14:sldId id="434"/>
            <p14:sldId id="435"/>
            <p14:sldId id="436"/>
            <p14:sldId id="437"/>
            <p14:sldId id="438"/>
            <p14:sldId id="495"/>
          </p14:sldIdLst>
        </p14:section>
        <p14:section name="Agriculture - WIP" id="{84C5EF84-38BE-4969-971B-269BC5C847DF}">
          <p14:sldIdLst>
            <p14:sldId id="515"/>
            <p14:sldId id="516"/>
            <p14:sldId id="517"/>
            <p14:sldId id="518"/>
            <p14:sldId id="519"/>
            <p14:sldId id="520"/>
            <p14:sldId id="521"/>
            <p14:sldId id="523"/>
          </p14:sldIdLst>
        </p14:section>
        <p14:section name="Defense" id="{1819B41D-6502-48F7-8B38-FCE8EBD45AB2}">
          <p14:sldIdLst>
            <p14:sldId id="457"/>
            <p14:sldId id="458"/>
            <p14:sldId id="459"/>
            <p14:sldId id="460"/>
            <p14:sldId id="461"/>
            <p14:sldId id="512"/>
          </p14:sldIdLst>
        </p14:section>
        <p14:section name="Tourism and Hospitality" id="{E51797A0-BA37-4E02-A731-562BE2750094}">
          <p14:sldIdLst>
            <p14:sldId id="485"/>
            <p14:sldId id="486"/>
            <p14:sldId id="487"/>
            <p14:sldId id="488"/>
            <p14:sldId id="489"/>
            <p14:sldId id="490"/>
            <p14:sldId id="491"/>
            <p14:sldId id="492"/>
            <p14:sldId id="493"/>
            <p14:sldId id="513"/>
          </p14:sldIdLst>
        </p14:section>
        <p14:section name="Infrastructures - WIP" id="{AEAF7D25-C266-43DE-A891-C0545D55A4BB}">
          <p14:sldIdLst>
            <p14:sldId id="442"/>
            <p14:sldId id="443"/>
            <p14:sldId id="444"/>
            <p14:sldId id="445"/>
            <p14:sldId id="446"/>
            <p14:sldId id="447"/>
            <p14:sldId id="510"/>
          </p14:sldIdLst>
        </p14:section>
        <p14:section name="Water and waste management" id="{22948004-8C94-4FCE-8D08-1451847CB9ED}">
          <p14:sldIdLst>
            <p14:sldId id="463"/>
            <p14:sldId id="464"/>
            <p14:sldId id="465"/>
            <p14:sldId id="466"/>
            <p14:sldId id="467"/>
            <p14:sldId id="468"/>
            <p14:sldId id="469"/>
            <p14:sldId id="514"/>
          </p14:sldIdLst>
        </p14:section>
        <p14:section name="Investor's guide" id="{468B8F51-1D31-4A07-B058-2E0C25F36C04}">
          <p14:sldIdLst>
            <p14:sldId id="496"/>
            <p14:sldId id="497"/>
            <p14:sldId id="498"/>
            <p14:sldId id="499"/>
            <p14:sldId id="500"/>
            <p14:sldId id="501"/>
            <p14:sldId id="502"/>
            <p14:sldId id="503"/>
            <p14:sldId id="504"/>
            <p14:sldId id="505"/>
            <p14:sldId id="506"/>
            <p14:sldId id="507"/>
            <p14:sldId id="508"/>
            <p14:sldId id="509"/>
          </p14:sldIdLst>
        </p14:section>
      </p14:sectionLst>
    </p:ext>
    <p:ext uri="{EFAFB233-063F-42B5-8137-9DF3F51BA10A}">
      <p15:sldGuideLst xmlns:p15="http://schemas.microsoft.com/office/powerpoint/2012/main">
        <p15:guide id="1" orient="horz" pos="633">
          <p15:clr>
            <a:srgbClr val="A4A3A4"/>
          </p15:clr>
        </p15:guide>
        <p15:guide id="2" orient="horz" pos="399">
          <p15:clr>
            <a:srgbClr val="A4A3A4"/>
          </p15:clr>
        </p15:guide>
        <p15:guide id="3" orient="horz" pos="5988">
          <p15:clr>
            <a:srgbClr val="A4A3A4"/>
          </p15:clr>
        </p15:guide>
        <p15:guide id="5" orient="horz" pos="1646" userDrawn="1">
          <p15:clr>
            <a:srgbClr val="A4A3A4"/>
          </p15:clr>
        </p15:guide>
        <p15:guide id="7" orient="horz" pos="4204">
          <p15:clr>
            <a:srgbClr val="A4A3A4"/>
          </p15:clr>
        </p15:guide>
        <p15:guide id="8" orient="horz" pos="2122" userDrawn="1">
          <p15:clr>
            <a:srgbClr val="A4A3A4"/>
          </p15:clr>
        </p15:guide>
        <p15:guide id="9" orient="horz" pos="3324" userDrawn="1">
          <p15:clr>
            <a:srgbClr val="A4A3A4"/>
          </p15:clr>
        </p15:guide>
        <p15:guide id="10" orient="horz" pos="3537">
          <p15:clr>
            <a:srgbClr val="A4A3A4"/>
          </p15:clr>
        </p15:guide>
        <p15:guide id="11" orient="horz" pos="1218">
          <p15:clr>
            <a:srgbClr val="A4A3A4"/>
          </p15:clr>
        </p15:guide>
        <p15:guide id="13" orient="horz" pos="2712" userDrawn="1">
          <p15:clr>
            <a:srgbClr val="A4A3A4"/>
          </p15:clr>
        </p15:guide>
        <p15:guide id="14" orient="horz" pos="1555" userDrawn="1">
          <p15:clr>
            <a:srgbClr val="A4A3A4"/>
          </p15:clr>
        </p15:guide>
        <p15:guide id="15" orient="horz" pos="851">
          <p15:clr>
            <a:srgbClr val="A4A3A4"/>
          </p15:clr>
        </p15:guide>
        <p15:guide id="16" pos="2092" userDrawn="1">
          <p15:clr>
            <a:srgbClr val="A4A3A4"/>
          </p15:clr>
        </p15:guide>
        <p15:guide id="17" pos="1521">
          <p15:clr>
            <a:srgbClr val="A4A3A4"/>
          </p15:clr>
        </p15:guide>
        <p15:guide id="19" pos="595" userDrawn="1">
          <p15:clr>
            <a:srgbClr val="A4A3A4"/>
          </p15:clr>
        </p15:guide>
        <p15:guide id="20" pos="347">
          <p15:clr>
            <a:srgbClr val="A4A3A4"/>
          </p15:clr>
        </p15:guide>
        <p15:guide id="21" pos="2213">
          <p15:clr>
            <a:srgbClr val="A4A3A4"/>
          </p15:clr>
        </p15:guide>
        <p15:guide id="22" pos="1117" userDrawn="1">
          <p15:clr>
            <a:srgbClr val="A4A3A4"/>
          </p15:clr>
        </p15:guide>
        <p15:guide id="23" pos="1881">
          <p15:clr>
            <a:srgbClr val="A4A3A4"/>
          </p15:clr>
        </p15:guide>
      </p15:sldGuideLst>
    </p:ext>
    <p:ext uri="{2D200454-40CA-4A62-9FC3-DE9A4176ACB9}">
      <p15:notesGuideLst xmlns:p15="http://schemas.microsoft.com/office/powerpoint/2012/main">
        <p15:guide id="1" orient="horz" pos="3129"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a R Gouveia" initials="ARG" lastIdx="7" clrIdx="0"/>
  <p:cmAuthor id="1" name="Luis Florindo" initials="LF" lastIdx="0" clrIdx="1"/>
  <p:cmAuthor id="2" name="Laura Reis" initials="LR" lastIdx="3" clrIdx="2"/>
  <p:cmAuthor id="3" name="Tiago Caldeira" initials="TC" lastIdx="8" clrIdx="3">
    <p:extLst>
      <p:ext uri="{19B8F6BF-5375-455C-9EA6-DF929625EA0E}">
        <p15:presenceInfo xmlns:p15="http://schemas.microsoft.com/office/powerpoint/2012/main" userId="S-1-5-21-823518204-1085031214-1801674531-1110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CFCFD0"/>
    <a:srgbClr val="F9F9F9"/>
    <a:srgbClr val="F54313"/>
    <a:srgbClr val="58595B"/>
    <a:srgbClr val="EB008C"/>
    <a:srgbClr val="FFE600"/>
    <a:srgbClr val="969696"/>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19" autoAdjust="0"/>
    <p:restoredTop sz="95482" autoAdjust="0"/>
  </p:normalViewPr>
  <p:slideViewPr>
    <p:cSldViewPr snapToGrid="0" snapToObjects="1" showGuides="1">
      <p:cViewPr>
        <p:scale>
          <a:sx n="90" d="100"/>
          <a:sy n="90" d="100"/>
        </p:scale>
        <p:origin x="1272" y="-1302"/>
      </p:cViewPr>
      <p:guideLst>
        <p:guide orient="horz" pos="633"/>
        <p:guide orient="horz" pos="399"/>
        <p:guide orient="horz" pos="5988"/>
        <p:guide orient="horz" pos="1646"/>
        <p:guide orient="horz" pos="4204"/>
        <p:guide orient="horz" pos="2122"/>
        <p:guide orient="horz" pos="3324"/>
        <p:guide orient="horz" pos="3537"/>
        <p:guide orient="horz" pos="1218"/>
        <p:guide orient="horz" pos="2712"/>
        <p:guide orient="horz" pos="1555"/>
        <p:guide orient="horz" pos="851"/>
        <p:guide pos="2092"/>
        <p:guide pos="1521"/>
        <p:guide pos="595"/>
        <p:guide pos="347"/>
        <p:guide pos="2213"/>
        <p:guide pos="1117"/>
        <p:guide pos="1881"/>
      </p:guideLst>
    </p:cSldViewPr>
  </p:slideViewPr>
  <p:outlineViewPr>
    <p:cViewPr>
      <p:scale>
        <a:sx n="33" d="100"/>
        <a:sy n="33" d="100"/>
      </p:scale>
      <p:origin x="0" y="17598"/>
    </p:cViewPr>
  </p:outlineViewPr>
  <p:notesTextViewPr>
    <p:cViewPr>
      <p:scale>
        <a:sx n="3" d="2"/>
        <a:sy n="3" d="2"/>
      </p:scale>
      <p:origin x="0" y="0"/>
    </p:cViewPr>
  </p:notesTextViewPr>
  <p:sorterViewPr>
    <p:cViewPr>
      <p:scale>
        <a:sx n="120" d="100"/>
        <a:sy n="120" d="100"/>
      </p:scale>
      <p:origin x="0" y="0"/>
    </p:cViewPr>
  </p:sorterViewPr>
  <p:notesViewPr>
    <p:cSldViewPr snapToGrid="0" snapToObjects="1" showGuides="1">
      <p:cViewPr varScale="1">
        <p:scale>
          <a:sx n="63" d="100"/>
          <a:sy n="63" d="100"/>
        </p:scale>
        <p:origin x="3221" y="82"/>
      </p:cViewPr>
      <p:guideLst>
        <p:guide orient="horz" pos="3129"/>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3.fntdata"/><Relationship Id="rId89" Type="http://schemas.openxmlformats.org/officeDocument/2006/relationships/font" Target="fonts/font8.fntdata"/><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ags" Target="tags/tag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font" Target="fonts/font6.fntdata"/><Relationship Id="rId102" Type="http://schemas.openxmlformats.org/officeDocument/2006/relationships/font" Target="fonts/font21.fntdata"/><Relationship Id="rId110"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fntdata"/><Relationship Id="rId90" Type="http://schemas.openxmlformats.org/officeDocument/2006/relationships/font" Target="fonts/font9.fntdata"/><Relationship Id="rId95" Type="http://schemas.openxmlformats.org/officeDocument/2006/relationships/font" Target="fonts/font1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19.fntdata"/><Relationship Id="rId105"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font" Target="fonts/font4.fntdata"/><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22.fntdata"/><Relationship Id="rId108"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2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6.fntdata"/><Relationship Id="rId104" Type="http://schemas.openxmlformats.org/officeDocument/2006/relationships/font" Target="fonts/font23.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oleObject" Target="file:///C:\Users\formacao\Desktop\Informa&#231;&#227;o_CCP_Capitulo%20da%20atratividade_versao%20ingles%20FV.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Luis.Fabrica\Documents\Projectos\Embassy%20of%20India\Main_India%20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Luis.Fabrica\Documents\Projectos\Embassy%20of%20India\Main_India%201.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formacao\Desktop\Informa&#231;&#227;o_CCP_Capitulo%20da%20atratividade_versao%20ingles%20FV.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1.xml"/></Relationships>
</file>

<file path=ppt/charts/_rels/chart2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sara.lourosa\AppData\Local\Microsoft\Windows\Temporary%20Internet%20Files\Content.Outlook\AL71QTC6\Project%20India%20Embassy.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sara.lourosa\AppData\Local\Microsoft\Windows\Temporary%20Internet%20Files\Content.Outlook\AL71QTC6\Turismo_Trade.xlsx" TargetMode="Externa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chartUserShapes" Target="../drawings/drawing2.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RM465XP\Desktop\&#205;ndia\Tourism\turismoemnumerosdezembro2016.xls"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RM465XP\Desktop\&#205;ndia\Tourism\turismoemnumerosdezembro2016.xls"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C:\Users\leonor.miranda\Documents\Leonor-docs\CFS\Embassy%20of%20India\Project%20India%20Embassy.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RM465XP\Desktop\&#205;ndia\Tourism\turismoemnumerosdezembro2016.xls"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C:\Users\RM465XP\Desktop\&#205;ndia\Tourism\turismoemnumerosdezembro2016.xls"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C:\Users\RM465XP\Desktop\&#205;ndia\Tourism\turismoemnumerosdezembro2016.xls" TargetMode="External"/><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oleObject" Target="file:///C:\Users\RM465XP\Desktop\&#205;ndia\Tourism\turismoemnumerosdezembro2016.xls" TargetMode="External"/><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oleObject" Target="file:///C:\Users\RM465XP\Desktop\Tourism_Competitiveness_PT_India.xlsx"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oleObject" Target="file:///C:\Users\Tiago.Caldeira\Desktop\TAS%20-%20Projects\FY17\4%20-%20Project%20India%20Embassy\Project%20India%20Embassy.xlsx" TargetMode="External"/><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oleObject" Target="file:///C:\Users\Tiago.Caldeira\Desktop\TAS%20-%20Projects\FY17\4%20-%20Project%20India%20Embassy\Project%20India%20Embassy.xlsx" TargetMode="External"/><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oleObject" Target="file:///C:\Users\Tiago.Caldeira\Desktop\TAS%20-%20Projects\FY17\4%20-%20Project%20India%20Embassy\Project%20India%20Embassy.xlsx" TargetMode="External"/><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oleObject" Target="file:///C:\Users\Tiago.Caldeira\Desktop\TAS%20-%20Projects\FY17\4%20-%20Project%20India%20Embassy\Project%20India%20Embassy.xlsx" TargetMode="External"/><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oleObject" Target="file:///C:\Users\Tiago.Caldeira\Desktop\TAS%20-%20Projects\FY17\4%20-%20Project%20India%20Embassy\Project%20India%20Embassy.xlsx" TargetMode="External"/><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oleObject" Target="file:///C:\Users\leonor.miranda\Documents\Leonor-docs\CFS\Embassy%20of%20India\Project%20India%20Embassy.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file:///C:\Users\Tiago.Caldeira\Desktop\TAS%20-%20Projects\FY17\4%20-%20Project%20India%20Embassy\Project%20India%20Embassy.xlsx" TargetMode="External"/><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oleObject" Target="file:///C:\Users\Tiago.Caldeira\Desktop\TAS%20-%20Projects\FY17\4%20-%20Project%20India%20Embassy\Project%20India%20Embassy.xlsx" TargetMode="External"/><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oleObject" Target="file:///C:\Users\Tiago.Caldeira\Desktop\TAS%20-%20Projects\FY17\4%20-%20Project%20India%20Embassy\Project%20India%20Embassy.xlsx" TargetMode="External"/><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1" Type="http://schemas.openxmlformats.org/officeDocument/2006/relationships/oleObject" Target="file:///C:\Users\Tiago.Caldeira\Desktop\TAS%20-%20Projects\FY17\4%20-%20Project%20India%20Embassy\Project%20India%20Embassy.xlsx" TargetMode="External"/></Relationships>
</file>

<file path=ppt/charts/_rels/chart44.xml.rels><?xml version="1.0" encoding="UTF-8" standalone="yes"?>
<Relationships xmlns="http://schemas.openxmlformats.org/package/2006/relationships"><Relationship Id="rId3" Type="http://schemas.openxmlformats.org/officeDocument/2006/relationships/oleObject" Target="file:///C:\Users\Tiago.Caldeira\Desktop\TAS%20-%20Projects\FY17\4%20-%20Project%20India%20Embassy\Project%20India%20Embassy.xlsx" TargetMode="External"/><Relationship Id="rId2" Type="http://schemas.microsoft.com/office/2011/relationships/chartColorStyle" Target="colors43.xml"/><Relationship Id="rId1" Type="http://schemas.microsoft.com/office/2011/relationships/chartStyle" Target="style43.xml"/></Relationships>
</file>

<file path=ppt/charts/_rels/chart45.xml.rels><?xml version="1.0" encoding="UTF-8" standalone="yes"?>
<Relationships xmlns="http://schemas.openxmlformats.org/package/2006/relationships"><Relationship Id="rId3" Type="http://schemas.openxmlformats.org/officeDocument/2006/relationships/oleObject" Target="file:///C:\Users\sara.lourosa\AppData\Local\Microsoft\Windows\Temporary%20Internet%20Files\Content.Outlook\AL71QTC6\Project%20India%20Embassy.xlsx" TargetMode="External"/><Relationship Id="rId2" Type="http://schemas.microsoft.com/office/2011/relationships/chartColorStyle" Target="colors44.xml"/><Relationship Id="rId1" Type="http://schemas.microsoft.com/office/2011/relationships/chartStyle" Target="style44.xml"/></Relationships>
</file>

<file path=ppt/charts/_rels/chart46.xml.rels><?xml version="1.0" encoding="UTF-8" standalone="yes"?>
<Relationships xmlns="http://schemas.openxmlformats.org/package/2006/relationships"><Relationship Id="rId3" Type="http://schemas.openxmlformats.org/officeDocument/2006/relationships/oleObject" Target="file:///C:\Users\Tiago.Caldeira\Desktop\TAS%20-%20Projects\FY17\4%20-%20Project%20India%20Embassy\6%20-%20Waste%20management\Project%20India%20Embassy.xlsx" TargetMode="External"/><Relationship Id="rId2" Type="http://schemas.microsoft.com/office/2011/relationships/chartColorStyle" Target="colors45.xml"/><Relationship Id="rId1" Type="http://schemas.microsoft.com/office/2011/relationships/chartStyle" Target="style45.xml"/></Relationships>
</file>

<file path=ppt/charts/_rels/chart47.xml.rels><?xml version="1.0" encoding="UTF-8" standalone="yes"?>
<Relationships xmlns="http://schemas.openxmlformats.org/package/2006/relationships"><Relationship Id="rId3" Type="http://schemas.openxmlformats.org/officeDocument/2006/relationships/oleObject" Target="file:///C:\Users\Tiago.Caldeira\Desktop\TAS%20-%20Projects\FY17\4%20-%20Project%20India%20Embassy\6%20-%20Waste%20management\Project%20India%20Embassy.xlsx" TargetMode="External"/><Relationship Id="rId2" Type="http://schemas.microsoft.com/office/2011/relationships/chartColorStyle" Target="colors46.xml"/><Relationship Id="rId1" Type="http://schemas.microsoft.com/office/2011/relationships/chartStyle" Target="style46.xml"/></Relationships>
</file>

<file path=ppt/charts/_rels/chart48.xml.rels><?xml version="1.0" encoding="UTF-8" standalone="yes"?>
<Relationships xmlns="http://schemas.openxmlformats.org/package/2006/relationships"><Relationship Id="rId3" Type="http://schemas.openxmlformats.org/officeDocument/2006/relationships/oleObject" Target="file:///C:\Users\Tiago.Caldeira\Desktop\TAS%20-%20Projects\FY17\4%20-%20Project%20India%20Embassy\6%20-%20Waste%20management\Project%20India%20Embassy.xlsx" TargetMode="External"/><Relationship Id="rId2" Type="http://schemas.microsoft.com/office/2011/relationships/chartColorStyle" Target="colors47.xml"/><Relationship Id="rId1" Type="http://schemas.microsoft.com/office/2011/relationships/chartStyle" Target="style47.xml"/></Relationships>
</file>

<file path=ppt/charts/_rels/chart4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8.xml"/><Relationship Id="rId1" Type="http://schemas.microsoft.com/office/2011/relationships/chartStyle" Target="style48.xml"/></Relationships>
</file>

<file path=ppt/charts/_rels/chart5.xml.rels><?xml version="1.0" encoding="UTF-8" standalone="yes"?>
<Relationships xmlns="http://schemas.openxmlformats.org/package/2006/relationships"><Relationship Id="rId3" Type="http://schemas.openxmlformats.org/officeDocument/2006/relationships/oleObject" Target="file:///C:\Users\leonor.miranda\Documents\Leonor-docs\CFS\Embassy%20of%20India\Project%20India%20Embassy.xlsx" TargetMode="External"/><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oleObject" Target="file:///C:\Users\Tiago.Caldeira\Desktop\TAS%20-%20Projects\FY17\4%20-%20Project%20India%20Embassy\Project%20India%20Embassy.xlsx" TargetMode="External"/><Relationship Id="rId2" Type="http://schemas.microsoft.com/office/2011/relationships/chartColorStyle" Target="colors49.xml"/><Relationship Id="rId1" Type="http://schemas.microsoft.com/office/2011/relationships/chartStyle" Target="style49.xml"/></Relationships>
</file>

<file path=ppt/charts/_rels/chart6.xml.rels><?xml version="1.0" encoding="UTF-8" standalone="yes"?>
<Relationships xmlns="http://schemas.openxmlformats.org/package/2006/relationships"><Relationship Id="rId3" Type="http://schemas.openxmlformats.org/officeDocument/2006/relationships/oleObject" Target="file:///C:\Users\leonor.miranda\Documents\Leonor-docs\CFS\Embassy%20of%20India\Project%20India%20Embassy.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Luis.Fabrica\Documents\Projectos\Embassy%20of%20India\Main_India%20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Luis.Fabrica\Documents\Projectos\Embassy%20of%20India\Main_India%201.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565421934725082"/>
          <c:y val="7.7885946257988628E-2"/>
          <c:w val="0.40015095143392287"/>
          <c:h val="0.42775814671795559"/>
        </c:manualLayout>
      </c:layout>
      <c:pieChart>
        <c:varyColors val="1"/>
        <c:ser>
          <c:idx val="1"/>
          <c:order val="0"/>
          <c:tx>
            <c:strRef>
              <c:f>GCI_PT!$N$17</c:f>
              <c:strCache>
                <c:ptCount val="1"/>
                <c:pt idx="0">
                  <c:v>%</c:v>
                </c:pt>
              </c:strCache>
            </c:strRef>
          </c:tx>
          <c:dPt>
            <c:idx val="0"/>
            <c:bubble3D val="0"/>
            <c:spPr>
              <a:solidFill>
                <a:schemeClr val="tx1"/>
              </a:solidFill>
              <a:ln>
                <a:noFill/>
              </a:ln>
              <a:effectLst/>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dPt>
          <c:dPt>
            <c:idx val="2"/>
            <c:bubble3D val="0"/>
            <c:spPr>
              <a:solidFill>
                <a:srgbClr val="2C973E"/>
              </a:solidFill>
              <a:ln>
                <a:noFill/>
              </a:ln>
              <a:effectLst/>
            </c:spPr>
          </c:dPt>
          <c:dPt>
            <c:idx val="3"/>
            <c:bubble3D val="0"/>
            <c:spPr>
              <a:solidFill>
                <a:srgbClr val="91278F"/>
              </a:solidFill>
              <a:ln>
                <a:noFill/>
              </a:ln>
              <a:effectLst/>
            </c:spPr>
          </c:dPt>
          <c:dPt>
            <c:idx val="4"/>
            <c:bubble3D val="0"/>
            <c:spPr>
              <a:solidFill>
                <a:srgbClr val="00A3AE"/>
              </a:solidFill>
              <a:ln>
                <a:noFill/>
              </a:ln>
              <a:effectLst/>
            </c:spPr>
          </c:dPt>
          <c:dPt>
            <c:idx val="5"/>
            <c:bubble3D val="0"/>
            <c:spPr>
              <a:solidFill>
                <a:srgbClr val="CCCBCD"/>
              </a:solidFill>
              <a:ln>
                <a:noFill/>
              </a:ln>
              <a:effectLst/>
            </c:spPr>
          </c:dPt>
          <c:dPt>
            <c:idx val="6"/>
            <c:bubble3D val="0"/>
            <c:spPr>
              <a:solidFill>
                <a:srgbClr val="95CB89"/>
              </a:solidFill>
              <a:ln>
                <a:noFill/>
              </a:ln>
              <a:effectLst/>
            </c:spPr>
          </c:dPt>
          <c:dPt>
            <c:idx val="7"/>
            <c:bubble3D val="0"/>
            <c:spPr>
              <a:solidFill>
                <a:srgbClr val="C893C7"/>
              </a:solidFill>
              <a:ln>
                <a:noFill/>
              </a:ln>
              <a:effectLst/>
            </c:spPr>
          </c:dPt>
          <c:dPt>
            <c:idx val="8"/>
            <c:bubble3D val="0"/>
            <c:spPr>
              <a:solidFill>
                <a:srgbClr val="7FD1D6"/>
              </a:solidFill>
              <a:ln>
                <a:noFill/>
              </a:ln>
              <a:effectLst/>
            </c:spPr>
          </c:dPt>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pt-PT"/>
                </a:p>
              </c:txPr>
              <c:dLblPos val="bestFit"/>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pt-PT"/>
                </a:p>
              </c:txPr>
              <c:dLblPos val="bestFit"/>
              <c:showLegendKey val="0"/>
              <c:showVal val="1"/>
              <c:showCatName val="0"/>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pt-PT"/>
                </a:p>
              </c:txPr>
              <c:dLblPos val="bestFit"/>
              <c:showLegendKey val="0"/>
              <c:showVal val="1"/>
              <c:showCatName val="0"/>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pt-PT"/>
                </a:p>
              </c:txPr>
              <c:dLblPos val="bestFit"/>
              <c:showLegendKey val="0"/>
              <c:showVal val="1"/>
              <c:showCatName val="0"/>
              <c:showSerName val="0"/>
              <c:showPercent val="0"/>
              <c:showBubbleSize val="0"/>
            </c:dLbl>
            <c:dLbl>
              <c:idx val="4"/>
              <c:layout>
                <c:manualLayout>
                  <c:x val="8.1572956772787988E-2"/>
                  <c:y val="-2.8235933233634637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pt-PT"/>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7.8450177923584316E-2"/>
                  <c:y val="7.4139820307226262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pt-PT"/>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7.1340903671222186E-2"/>
                  <c:y val="4.734244398754364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pt-PT"/>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7"/>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pt-PT"/>
                </a:p>
              </c:txPr>
              <c:dLblPos val="bestFit"/>
              <c:showLegendKey val="0"/>
              <c:showVal val="1"/>
              <c:showCatName val="0"/>
              <c:showSerName val="0"/>
              <c:showPercent val="0"/>
              <c:showBubbleSize val="0"/>
            </c:dLbl>
            <c:dLbl>
              <c:idx val="8"/>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pt-PT"/>
                </a:p>
              </c:txPr>
              <c:dLblPos val="bestFit"/>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pt-PT"/>
              </a:p>
            </c:txPr>
            <c:dLblPos val="bestFit"/>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GCI_PT!$M$18:$M$26</c:f>
              <c:strCache>
                <c:ptCount val="9"/>
                <c:pt idx="0">
                  <c:v>Other services</c:v>
                </c:pt>
                <c:pt idx="1">
                  <c:v>Trade, vehicle maintenance,
accommodation and catering</c:v>
                </c:pt>
                <c:pt idx="2">
                  <c:v>Financial activities, insurance
and real estate</c:v>
                </c:pt>
                <c:pt idx="3">
                  <c:v>Industry</c:v>
                </c:pt>
                <c:pt idx="4">
                  <c:v>Energy, water and sewage</c:v>
                </c:pt>
                <c:pt idx="5">
                  <c:v>Construction</c:v>
                </c:pt>
                <c:pt idx="6">
                  <c:v>Agriculture and fishing</c:v>
                </c:pt>
                <c:pt idx="7">
                  <c:v>Other</c:v>
                </c:pt>
                <c:pt idx="8">
                  <c:v>Transportation, warehousing, information
activities and communication</c:v>
                </c:pt>
              </c:strCache>
            </c:strRef>
          </c:cat>
          <c:val>
            <c:numRef>
              <c:f>GCI_PT!$N$18:$N$26</c:f>
              <c:numCache>
                <c:formatCode>0%</c:formatCode>
                <c:ptCount val="9"/>
                <c:pt idx="0">
                  <c:v>0.26</c:v>
                </c:pt>
                <c:pt idx="1">
                  <c:v>0.17</c:v>
                </c:pt>
                <c:pt idx="2">
                  <c:v>0.15</c:v>
                </c:pt>
                <c:pt idx="3">
                  <c:v>0.12</c:v>
                </c:pt>
                <c:pt idx="4">
                  <c:v>0.04</c:v>
                </c:pt>
                <c:pt idx="5">
                  <c:v>0.04</c:v>
                </c:pt>
                <c:pt idx="6">
                  <c:v>0.02</c:v>
                </c:pt>
                <c:pt idx="7">
                  <c:v>0.13</c:v>
                </c:pt>
                <c:pt idx="8">
                  <c:v>7.0000000000000007E-2</c:v>
                </c:pt>
              </c:numCache>
            </c:numRef>
          </c:val>
        </c:ser>
        <c:ser>
          <c:idx val="0"/>
          <c:order val="1"/>
          <c:tx>
            <c:strRef>
              <c:f>GCI_PT!$N$17</c:f>
              <c:strCache>
                <c:ptCount val="1"/>
                <c:pt idx="0">
                  <c:v>%</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c:spPr>
          </c:dPt>
          <c:cat>
            <c:strRef>
              <c:f>GCI_PT!$M$18:$M$26</c:f>
              <c:strCache>
                <c:ptCount val="9"/>
                <c:pt idx="0">
                  <c:v>Other services</c:v>
                </c:pt>
                <c:pt idx="1">
                  <c:v>Trade, vehicle maintenance,
accommodation and catering</c:v>
                </c:pt>
                <c:pt idx="2">
                  <c:v>Financial activities, insurance
and real estate</c:v>
                </c:pt>
                <c:pt idx="3">
                  <c:v>Industry</c:v>
                </c:pt>
                <c:pt idx="4">
                  <c:v>Energy, water and sewage</c:v>
                </c:pt>
                <c:pt idx="5">
                  <c:v>Construction</c:v>
                </c:pt>
                <c:pt idx="6">
                  <c:v>Agriculture and fishing</c:v>
                </c:pt>
                <c:pt idx="7">
                  <c:v>Other</c:v>
                </c:pt>
                <c:pt idx="8">
                  <c:v>Transportation, warehousing, information
activities and communication</c:v>
                </c:pt>
              </c:strCache>
            </c:strRef>
          </c:cat>
          <c:val>
            <c:numRef>
              <c:f>GCI_PT!$N$18:$N$24</c:f>
              <c:numCache>
                <c:formatCode>0%</c:formatCode>
                <c:ptCount val="7"/>
                <c:pt idx="0">
                  <c:v>0.26</c:v>
                </c:pt>
                <c:pt idx="1">
                  <c:v>0.17</c:v>
                </c:pt>
                <c:pt idx="2">
                  <c:v>0.15</c:v>
                </c:pt>
                <c:pt idx="3">
                  <c:v>0.12</c:v>
                </c:pt>
                <c:pt idx="4">
                  <c:v>0.04</c:v>
                </c:pt>
                <c:pt idx="5">
                  <c:v>0.04</c:v>
                </c:pt>
                <c:pt idx="6">
                  <c:v>0.02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4.8610644854338815E-3"/>
          <c:y val="0.52026663729741873"/>
          <c:w val="0.995138935514566"/>
          <c:h val="0.35007762019993777"/>
        </c:manualLayout>
      </c:layout>
      <c:overlay val="0"/>
      <c:spPr>
        <a:noFill/>
        <a:ln>
          <a:noFill/>
        </a:ln>
        <a:effectLst/>
      </c:spPr>
      <c:txPr>
        <a:bodyPr rot="0" spcFirstLastPara="1" vertOverflow="ellipsis" vert="horz" wrap="square" anchor="ctr" anchorCtr="1"/>
        <a:lstStyle/>
        <a:p>
          <a:pPr>
            <a:defRPr sz="600" b="0" i="0" u="none" strike="noStrike" kern="1200" baseline="0">
              <a:solidFill>
                <a:schemeClr val="tx2"/>
              </a:solidFill>
              <a:latin typeface="Arial Narrow" panose="020B0606020202030204" pitchFamily="34" charset="0"/>
              <a:ea typeface="+mn-ea"/>
              <a:cs typeface="Arial" panose="020B0604020202020204" pitchFamily="34" charset="0"/>
            </a:defRPr>
          </a:pPr>
          <a:endParaRPr lang="pt-PT"/>
        </a:p>
      </c:txPr>
    </c:legend>
    <c:plotVisOnly val="1"/>
    <c:dispBlanksAs val="gap"/>
    <c:showDLblsOverMax val="0"/>
  </c:chart>
  <c:spPr>
    <a:noFill/>
    <a:ln w="9525" cap="flat" cmpd="sng" algn="ctr">
      <a:noFill/>
      <a:round/>
    </a:ln>
    <a:effectLst/>
  </c:spPr>
  <c:txPr>
    <a:bodyPr/>
    <a:lstStyle/>
    <a:p>
      <a:pPr>
        <a:defRPr/>
      </a:pPr>
      <a:endParaRPr lang="pt-P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r>
              <a:rPr lang="en-US" b="1" dirty="0" smtClean="0"/>
              <a:t>Oil Net Imports</a:t>
            </a:r>
            <a:endParaRPr lang="en-US" b="1" dirty="0"/>
          </a:p>
        </c:rich>
      </c:tx>
      <c:layout>
        <c:manualLayout>
          <c:xMode val="edge"/>
          <c:yMode val="edge"/>
          <c:x val="0.37135814198277756"/>
          <c:y val="0.10566037735849057"/>
        </c:manualLayout>
      </c:layout>
      <c:overlay val="0"/>
      <c:spPr>
        <a:noFill/>
        <a:ln>
          <a:noFill/>
        </a:ln>
        <a:effectLst/>
      </c:spPr>
      <c:txPr>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endParaRPr lang="pt-PT"/>
        </a:p>
      </c:txPr>
    </c:title>
    <c:autoTitleDeleted val="0"/>
    <c:plotArea>
      <c:layout/>
      <c:barChart>
        <c:barDir val="col"/>
        <c:grouping val="stacked"/>
        <c:varyColors val="0"/>
        <c:ser>
          <c:idx val="2"/>
          <c:order val="0"/>
          <c:tx>
            <c:strRef>
              <c:f>Energy_3_Exp_Imp!$A$108</c:f>
              <c:strCache>
                <c:ptCount val="1"/>
                <c:pt idx="0">
                  <c:v>Crude &amp; other liquids</c:v>
                </c:pt>
              </c:strCache>
            </c:strRef>
          </c:tx>
          <c:spPr>
            <a:solidFill>
              <a:srgbClr val="FFE600"/>
            </a:solidFill>
            <a:ln w="25400">
              <a:noFill/>
            </a:ln>
            <a:effectLst/>
          </c:spPr>
          <c:invertIfNegative val="0"/>
          <c:cat>
            <c:strRef>
              <c:f>Energy_3_Exp_Imp!$B$106:$Q$106</c:f>
              <c:strCache>
                <c:ptCount val="16"/>
                <c:pt idx="0">
                  <c:v>2010</c:v>
                </c:pt>
                <c:pt idx="1">
                  <c:v>2011</c:v>
                </c:pt>
                <c:pt idx="2">
                  <c:v>2012</c:v>
                </c:pt>
                <c:pt idx="3">
                  <c:v>2013</c:v>
                </c:pt>
                <c:pt idx="4">
                  <c:v>2014</c:v>
                </c:pt>
                <c:pt idx="5">
                  <c:v>2015</c:v>
                </c:pt>
                <c:pt idx="6">
                  <c:v>2016f</c:v>
                </c:pt>
                <c:pt idx="7">
                  <c:v>2017f</c:v>
                </c:pt>
                <c:pt idx="8">
                  <c:v>2018f</c:v>
                </c:pt>
                <c:pt idx="9">
                  <c:v>2019f</c:v>
                </c:pt>
                <c:pt idx="10">
                  <c:v>2020f</c:v>
                </c:pt>
                <c:pt idx="11">
                  <c:v>2021f</c:v>
                </c:pt>
                <c:pt idx="12">
                  <c:v>2022f</c:v>
                </c:pt>
                <c:pt idx="13">
                  <c:v>2023f</c:v>
                </c:pt>
                <c:pt idx="14">
                  <c:v>2024f</c:v>
                </c:pt>
                <c:pt idx="15">
                  <c:v>2025f</c:v>
                </c:pt>
              </c:strCache>
            </c:strRef>
          </c:cat>
          <c:val>
            <c:numRef>
              <c:f>Energy_3_Exp_Imp!$B$108:$L$108</c:f>
              <c:numCache>
                <c:formatCode>#.##00</c:formatCode>
                <c:ptCount val="11"/>
                <c:pt idx="0">
                  <c:v>251.2</c:v>
                </c:pt>
                <c:pt idx="1">
                  <c:v>226.4</c:v>
                </c:pt>
                <c:pt idx="2">
                  <c:v>237.9</c:v>
                </c:pt>
                <c:pt idx="3">
                  <c:v>283</c:v>
                </c:pt>
                <c:pt idx="4">
                  <c:v>290.10000000000002</c:v>
                </c:pt>
                <c:pt idx="5">
                  <c:v>293.89999999999998</c:v>
                </c:pt>
                <c:pt idx="6">
                  <c:v>297.8</c:v>
                </c:pt>
                <c:pt idx="7">
                  <c:v>301.60000000000002</c:v>
                </c:pt>
                <c:pt idx="8">
                  <c:v>300.10000000000002</c:v>
                </c:pt>
                <c:pt idx="9">
                  <c:v>297.10000000000002</c:v>
                </c:pt>
                <c:pt idx="10">
                  <c:v>294.10000000000002</c:v>
                </c:pt>
              </c:numCache>
            </c:numRef>
          </c:val>
        </c:ser>
        <c:ser>
          <c:idx val="4"/>
          <c:order val="1"/>
          <c:tx>
            <c:strRef>
              <c:f>Energy_3_Exp_Imp!$A$109</c:f>
              <c:strCache>
                <c:ptCount val="1"/>
                <c:pt idx="0">
                  <c:v>Refined products</c:v>
                </c:pt>
              </c:strCache>
            </c:strRef>
          </c:tx>
          <c:spPr>
            <a:solidFill>
              <a:srgbClr val="7F7E82"/>
            </a:solidFill>
            <a:ln w="25400">
              <a:noFill/>
            </a:ln>
            <a:effectLst/>
          </c:spPr>
          <c:invertIfNegative val="0"/>
          <c:cat>
            <c:strRef>
              <c:f>Energy_3_Exp_Imp!$B$106:$Q$106</c:f>
              <c:strCache>
                <c:ptCount val="16"/>
                <c:pt idx="0">
                  <c:v>2010</c:v>
                </c:pt>
                <c:pt idx="1">
                  <c:v>2011</c:v>
                </c:pt>
                <c:pt idx="2">
                  <c:v>2012</c:v>
                </c:pt>
                <c:pt idx="3">
                  <c:v>2013</c:v>
                </c:pt>
                <c:pt idx="4">
                  <c:v>2014</c:v>
                </c:pt>
                <c:pt idx="5">
                  <c:v>2015</c:v>
                </c:pt>
                <c:pt idx="6">
                  <c:v>2016f</c:v>
                </c:pt>
                <c:pt idx="7">
                  <c:v>2017f</c:v>
                </c:pt>
                <c:pt idx="8">
                  <c:v>2018f</c:v>
                </c:pt>
                <c:pt idx="9">
                  <c:v>2019f</c:v>
                </c:pt>
                <c:pt idx="10">
                  <c:v>2020f</c:v>
                </c:pt>
                <c:pt idx="11">
                  <c:v>2021f</c:v>
                </c:pt>
                <c:pt idx="12">
                  <c:v>2022f</c:v>
                </c:pt>
                <c:pt idx="13">
                  <c:v>2023f</c:v>
                </c:pt>
                <c:pt idx="14">
                  <c:v>2024f</c:v>
                </c:pt>
                <c:pt idx="15">
                  <c:v>2025f</c:v>
                </c:pt>
              </c:strCache>
            </c:strRef>
          </c:cat>
          <c:val>
            <c:numRef>
              <c:f>Energy_3_Exp_Imp!$B$109:$L$109</c:f>
              <c:numCache>
                <c:formatCode>#.##00</c:formatCode>
                <c:ptCount val="11"/>
                <c:pt idx="0">
                  <c:v>21.5</c:v>
                </c:pt>
                <c:pt idx="1">
                  <c:v>28.1</c:v>
                </c:pt>
                <c:pt idx="2">
                  <c:v>-13</c:v>
                </c:pt>
                <c:pt idx="3">
                  <c:v>-44.2</c:v>
                </c:pt>
                <c:pt idx="4">
                  <c:v>-43.7</c:v>
                </c:pt>
                <c:pt idx="5">
                  <c:v>-43.7</c:v>
                </c:pt>
                <c:pt idx="6">
                  <c:v>-43.3</c:v>
                </c:pt>
                <c:pt idx="7">
                  <c:v>-45.5</c:v>
                </c:pt>
                <c:pt idx="8">
                  <c:v>-42.5</c:v>
                </c:pt>
                <c:pt idx="9">
                  <c:v>-38.5</c:v>
                </c:pt>
                <c:pt idx="10">
                  <c:v>-34.299999999999997</c:v>
                </c:pt>
              </c:numCache>
            </c:numRef>
          </c:val>
        </c:ser>
        <c:ser>
          <c:idx val="8"/>
          <c:order val="2"/>
          <c:tx>
            <c:strRef>
              <c:f>Energy_3_Exp_Imp!$A$111</c:f>
              <c:strCache>
                <c:ptCount val="1"/>
                <c:pt idx="0">
                  <c:v>Others</c:v>
                </c:pt>
              </c:strCache>
            </c:strRef>
          </c:tx>
          <c:spPr>
            <a:solidFill>
              <a:srgbClr val="CCCBCD"/>
            </a:solidFill>
            <a:ln w="25400">
              <a:noFill/>
            </a:ln>
            <a:effectLst/>
          </c:spPr>
          <c:invertIfNegative val="0"/>
          <c:cat>
            <c:strRef>
              <c:f>Energy_3_Exp_Imp!$B$106:$Q$106</c:f>
              <c:strCache>
                <c:ptCount val="16"/>
                <c:pt idx="0">
                  <c:v>2010</c:v>
                </c:pt>
                <c:pt idx="1">
                  <c:v>2011</c:v>
                </c:pt>
                <c:pt idx="2">
                  <c:v>2012</c:v>
                </c:pt>
                <c:pt idx="3">
                  <c:v>2013</c:v>
                </c:pt>
                <c:pt idx="4">
                  <c:v>2014</c:v>
                </c:pt>
                <c:pt idx="5">
                  <c:v>2015</c:v>
                </c:pt>
                <c:pt idx="6">
                  <c:v>2016f</c:v>
                </c:pt>
                <c:pt idx="7">
                  <c:v>2017f</c:v>
                </c:pt>
                <c:pt idx="8">
                  <c:v>2018f</c:v>
                </c:pt>
                <c:pt idx="9">
                  <c:v>2019f</c:v>
                </c:pt>
                <c:pt idx="10">
                  <c:v>2020f</c:v>
                </c:pt>
                <c:pt idx="11">
                  <c:v>2021f</c:v>
                </c:pt>
                <c:pt idx="12">
                  <c:v>2022f</c:v>
                </c:pt>
                <c:pt idx="13">
                  <c:v>2023f</c:v>
                </c:pt>
                <c:pt idx="14">
                  <c:v>2024f</c:v>
                </c:pt>
                <c:pt idx="15">
                  <c:v>2025f</c:v>
                </c:pt>
              </c:strCache>
            </c:strRef>
          </c:cat>
          <c:val>
            <c:numRef>
              <c:f>Energy_3_Exp_Imp!$B$111:$L$111</c:f>
              <c:numCache>
                <c:formatCode>#.##00</c:formatCode>
                <c:ptCount val="11"/>
                <c:pt idx="0">
                  <c:v>-4.5999999999999659</c:v>
                </c:pt>
                <c:pt idx="1">
                  <c:v>-3.3000000000000114</c:v>
                </c:pt>
                <c:pt idx="2">
                  <c:v>-3.3000000000000114</c:v>
                </c:pt>
                <c:pt idx="3">
                  <c:v>-5.1000000000000227</c:v>
                </c:pt>
                <c:pt idx="4">
                  <c:v>-5.0000000000000284</c:v>
                </c:pt>
                <c:pt idx="5">
                  <c:v>-5.1999999999999886</c:v>
                </c:pt>
                <c:pt idx="6">
                  <c:v>-5.3000000000000114</c:v>
                </c:pt>
                <c:pt idx="7">
                  <c:v>-5.4000000000000341</c:v>
                </c:pt>
                <c:pt idx="8">
                  <c:v>-5.5000000000000284</c:v>
                </c:pt>
                <c:pt idx="9">
                  <c:v>-5.6000000000000227</c:v>
                </c:pt>
                <c:pt idx="10">
                  <c:v>-5.8000000000000114</c:v>
                </c:pt>
              </c:numCache>
            </c:numRef>
          </c:val>
        </c:ser>
        <c:dLbls>
          <c:showLegendKey val="0"/>
          <c:showVal val="0"/>
          <c:showCatName val="0"/>
          <c:showSerName val="0"/>
          <c:showPercent val="0"/>
          <c:showBubbleSize val="0"/>
        </c:dLbls>
        <c:gapWidth val="100"/>
        <c:overlap val="100"/>
        <c:axId val="550976840"/>
        <c:axId val="550977232"/>
      </c:barChart>
      <c:catAx>
        <c:axId val="550976840"/>
        <c:scaling>
          <c:orientation val="minMax"/>
        </c:scaling>
        <c:delete val="0"/>
        <c:axPos val="b"/>
        <c:numFmt formatCode="General" sourceLinked="1"/>
        <c:majorTickMark val="none"/>
        <c:minorTickMark val="none"/>
        <c:tickLblPos val="low"/>
        <c:spPr>
          <a:noFill/>
          <a:ln w="952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50977232"/>
        <c:crosses val="autoZero"/>
        <c:auto val="1"/>
        <c:lblAlgn val="ctr"/>
        <c:lblOffset val="100"/>
        <c:noMultiLvlLbl val="0"/>
      </c:catAx>
      <c:valAx>
        <c:axId val="550977232"/>
        <c:scaling>
          <c:orientation val="minMax"/>
        </c:scaling>
        <c:delete val="0"/>
        <c:axPos val="l"/>
        <c:title>
          <c:tx>
            <c:rich>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r>
                  <a:rPr lang="en-US" baseline="0"/>
                  <a:t>Thousand barrels per day</a:t>
                </a:r>
                <a:endParaRPr lang="en-US"/>
              </a:p>
            </c:rich>
          </c:tx>
          <c:layout/>
          <c:overlay val="0"/>
          <c:spPr>
            <a:noFill/>
            <a:ln>
              <a:noFill/>
            </a:ln>
            <a:effectLst/>
          </c:spPr>
          <c:txPr>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title>
        <c:numFmt formatCode="#,##0" sourceLinked="0"/>
        <c:majorTickMark val="out"/>
        <c:minorTickMark val="none"/>
        <c:tickLblPos val="low"/>
        <c:spPr>
          <a:noFill/>
          <a:ln w="12700">
            <a:solidFill>
              <a:srgbClr val="000000"/>
            </a:solidFill>
            <a:prstDash val="soli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50976840"/>
        <c:crosses val="autoZero"/>
        <c:crossBetween val="between"/>
      </c:valAx>
      <c:spPr>
        <a:solidFill>
          <a:srgbClr val="FFFFFF"/>
        </a:solidFill>
        <a:ln w="25400">
          <a:noFill/>
        </a:ln>
        <a:effectLst/>
      </c:spPr>
    </c:plotArea>
    <c:legend>
      <c:legendPos val="b"/>
      <c:layout/>
      <c:overlay val="0"/>
      <c:spPr>
        <a:noFill/>
        <a:ln w="25400">
          <a:noFill/>
        </a:ln>
        <a:effectLst/>
      </c:spPr>
      <c:txPr>
        <a:bodyPr rot="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legend>
    <c:plotVisOnly val="1"/>
    <c:dispBlanksAs val="gap"/>
    <c:showDLblsOverMax val="0"/>
  </c:chart>
  <c:spPr>
    <a:noFill/>
    <a:ln w="25400" cap="flat" cmpd="sng" algn="ctr">
      <a:noFill/>
      <a:round/>
    </a:ln>
    <a:effectLst/>
  </c:spPr>
  <c:txPr>
    <a:bodyPr/>
    <a:lstStyle/>
    <a:p>
      <a:pPr>
        <a:defRPr sz="800" b="0">
          <a:solidFill>
            <a:srgbClr val="000000"/>
          </a:solidFill>
          <a:latin typeface="Arial Narrow"/>
          <a:ea typeface="Arial Narrow"/>
          <a:cs typeface="Arial Narrow"/>
        </a:defRPr>
      </a:pPr>
      <a:endParaRPr lang="pt-P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spc="0" baseline="0">
                <a:solidFill>
                  <a:srgbClr val="000000"/>
                </a:solidFill>
                <a:latin typeface="Arial Narrow"/>
                <a:ea typeface="Arial Narrow"/>
                <a:cs typeface="Arial Narrow"/>
              </a:defRPr>
            </a:pPr>
            <a:r>
              <a:rPr lang="en-US" b="1"/>
              <a:t>Gas</a:t>
            </a:r>
            <a:r>
              <a:rPr lang="en-US" b="1" baseline="0"/>
              <a:t> Net Imports</a:t>
            </a:r>
            <a:endParaRPr lang="en-US" b="1"/>
          </a:p>
        </c:rich>
      </c:tx>
      <c:layout>
        <c:manualLayout>
          <c:xMode val="edge"/>
          <c:yMode val="edge"/>
          <c:x val="0.36233354067235601"/>
          <c:y val="9.5597484276729566E-2"/>
        </c:manualLayout>
      </c:layout>
      <c:overlay val="0"/>
      <c:spPr>
        <a:noFill/>
        <a:ln>
          <a:noFill/>
        </a:ln>
        <a:effectLst/>
      </c:spPr>
      <c:txPr>
        <a:bodyPr rot="0" spcFirstLastPara="1" vertOverflow="ellipsis" vert="horz" wrap="square" anchor="ctr" anchorCtr="1"/>
        <a:lstStyle/>
        <a:p>
          <a:pPr>
            <a:defRPr sz="960" b="1" i="0" u="none" strike="noStrike" kern="1200" spc="0" baseline="0">
              <a:solidFill>
                <a:srgbClr val="000000"/>
              </a:solidFill>
              <a:latin typeface="Arial Narrow"/>
              <a:ea typeface="Arial Narrow"/>
              <a:cs typeface="Arial Narrow"/>
            </a:defRPr>
          </a:pPr>
          <a:endParaRPr lang="pt-PT"/>
        </a:p>
      </c:txPr>
    </c:title>
    <c:autoTitleDeleted val="0"/>
    <c:plotArea>
      <c:layout/>
      <c:barChart>
        <c:barDir val="col"/>
        <c:grouping val="stacked"/>
        <c:varyColors val="0"/>
        <c:ser>
          <c:idx val="0"/>
          <c:order val="0"/>
          <c:tx>
            <c:strRef>
              <c:f>Energy_3_Exp_Imp!$A$181</c:f>
              <c:strCache>
                <c:ptCount val="1"/>
                <c:pt idx="0">
                  <c:v>Pipeline gas</c:v>
                </c:pt>
              </c:strCache>
            </c:strRef>
          </c:tx>
          <c:spPr>
            <a:solidFill>
              <a:srgbClr val="FFE600"/>
            </a:solidFill>
            <a:ln w="25400">
              <a:noFill/>
            </a:ln>
            <a:effectLst/>
          </c:spPr>
          <c:invertIfNegative val="0"/>
          <c:cat>
            <c:strRef>
              <c:f>Energy_3_Exp_Imp!$B$179:$L$179</c:f>
              <c:strCache>
                <c:ptCount val="11"/>
                <c:pt idx="0">
                  <c:v>2010</c:v>
                </c:pt>
                <c:pt idx="1">
                  <c:v>2011</c:v>
                </c:pt>
                <c:pt idx="2">
                  <c:v>2012</c:v>
                </c:pt>
                <c:pt idx="3">
                  <c:v>2013</c:v>
                </c:pt>
                <c:pt idx="4">
                  <c:v>2014</c:v>
                </c:pt>
                <c:pt idx="5">
                  <c:v>2015</c:v>
                </c:pt>
                <c:pt idx="6">
                  <c:v>2016f</c:v>
                </c:pt>
                <c:pt idx="7">
                  <c:v>2017f</c:v>
                </c:pt>
                <c:pt idx="8">
                  <c:v>2018f</c:v>
                </c:pt>
                <c:pt idx="9">
                  <c:v>2019f</c:v>
                </c:pt>
                <c:pt idx="10">
                  <c:v>2020f</c:v>
                </c:pt>
              </c:strCache>
            </c:strRef>
          </c:cat>
          <c:val>
            <c:numRef>
              <c:f>Energy_3_Exp_Imp!$B$181:$L$181</c:f>
              <c:numCache>
                <c:formatCode>#.##00</c:formatCode>
                <c:ptCount val="11"/>
                <c:pt idx="0">
                  <c:v>2.1</c:v>
                </c:pt>
                <c:pt idx="1">
                  <c:v>2.4</c:v>
                </c:pt>
                <c:pt idx="2">
                  <c:v>2.2000000000000002</c:v>
                </c:pt>
                <c:pt idx="3">
                  <c:v>2.1</c:v>
                </c:pt>
                <c:pt idx="4">
                  <c:v>2.4</c:v>
                </c:pt>
                <c:pt idx="5">
                  <c:v>1.9</c:v>
                </c:pt>
                <c:pt idx="6">
                  <c:v>2.2999999999999998</c:v>
                </c:pt>
                <c:pt idx="7">
                  <c:v>2.4</c:v>
                </c:pt>
                <c:pt idx="8">
                  <c:v>2.5</c:v>
                </c:pt>
                <c:pt idx="9">
                  <c:v>2.6</c:v>
                </c:pt>
                <c:pt idx="10">
                  <c:v>2.6</c:v>
                </c:pt>
              </c:numCache>
            </c:numRef>
          </c:val>
        </c:ser>
        <c:ser>
          <c:idx val="1"/>
          <c:order val="1"/>
          <c:tx>
            <c:strRef>
              <c:f>Energy_3_Exp_Imp!$A$182</c:f>
              <c:strCache>
                <c:ptCount val="1"/>
                <c:pt idx="0">
                  <c:v>LNG</c:v>
                </c:pt>
              </c:strCache>
            </c:strRef>
          </c:tx>
          <c:spPr>
            <a:solidFill>
              <a:srgbClr val="7F7E82"/>
            </a:solidFill>
            <a:ln w="25400">
              <a:noFill/>
            </a:ln>
            <a:effectLst/>
          </c:spPr>
          <c:invertIfNegative val="0"/>
          <c:cat>
            <c:strRef>
              <c:f>Energy_3_Exp_Imp!$B$179:$L$179</c:f>
              <c:strCache>
                <c:ptCount val="11"/>
                <c:pt idx="0">
                  <c:v>2010</c:v>
                </c:pt>
                <c:pt idx="1">
                  <c:v>2011</c:v>
                </c:pt>
                <c:pt idx="2">
                  <c:v>2012</c:v>
                </c:pt>
                <c:pt idx="3">
                  <c:v>2013</c:v>
                </c:pt>
                <c:pt idx="4">
                  <c:v>2014</c:v>
                </c:pt>
                <c:pt idx="5">
                  <c:v>2015</c:v>
                </c:pt>
                <c:pt idx="6">
                  <c:v>2016f</c:v>
                </c:pt>
                <c:pt idx="7">
                  <c:v>2017f</c:v>
                </c:pt>
                <c:pt idx="8">
                  <c:v>2018f</c:v>
                </c:pt>
                <c:pt idx="9">
                  <c:v>2019f</c:v>
                </c:pt>
                <c:pt idx="10">
                  <c:v>2020f</c:v>
                </c:pt>
              </c:strCache>
            </c:strRef>
          </c:cat>
          <c:val>
            <c:numRef>
              <c:f>Energy_3_Exp_Imp!$B$182:$L$182</c:f>
              <c:numCache>
                <c:formatCode>#.##00</c:formatCode>
                <c:ptCount val="11"/>
                <c:pt idx="0">
                  <c:v>3.1</c:v>
                </c:pt>
                <c:pt idx="1">
                  <c:v>2.8</c:v>
                </c:pt>
                <c:pt idx="2">
                  <c:v>2.4</c:v>
                </c:pt>
                <c:pt idx="3">
                  <c:v>2.2000000000000002</c:v>
                </c:pt>
                <c:pt idx="4">
                  <c:v>1.7</c:v>
                </c:pt>
                <c:pt idx="5">
                  <c:v>2.2000000000000002</c:v>
                </c:pt>
                <c:pt idx="6">
                  <c:v>2</c:v>
                </c:pt>
                <c:pt idx="7">
                  <c:v>2</c:v>
                </c:pt>
                <c:pt idx="8">
                  <c:v>2</c:v>
                </c:pt>
                <c:pt idx="9">
                  <c:v>2</c:v>
                </c:pt>
                <c:pt idx="10">
                  <c:v>2</c:v>
                </c:pt>
              </c:numCache>
            </c:numRef>
          </c:val>
        </c:ser>
        <c:dLbls>
          <c:showLegendKey val="0"/>
          <c:showVal val="0"/>
          <c:showCatName val="0"/>
          <c:showSerName val="0"/>
          <c:showPercent val="0"/>
          <c:showBubbleSize val="0"/>
        </c:dLbls>
        <c:gapWidth val="100"/>
        <c:overlap val="100"/>
        <c:axId val="550978016"/>
        <c:axId val="550978408"/>
      </c:barChart>
      <c:catAx>
        <c:axId val="550978016"/>
        <c:scaling>
          <c:orientation val="minMax"/>
        </c:scaling>
        <c:delete val="0"/>
        <c:axPos val="b"/>
        <c:numFmt formatCode="General" sourceLinked="1"/>
        <c:majorTickMark val="none"/>
        <c:minorTickMark val="none"/>
        <c:tickLblPos val="low"/>
        <c:spPr>
          <a:noFill/>
          <a:ln w="952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50978408"/>
        <c:crosses val="autoZero"/>
        <c:auto val="1"/>
        <c:lblAlgn val="ctr"/>
        <c:lblOffset val="100"/>
        <c:noMultiLvlLbl val="0"/>
      </c:catAx>
      <c:valAx>
        <c:axId val="550978408"/>
        <c:scaling>
          <c:orientation val="minMax"/>
        </c:scaling>
        <c:delete val="0"/>
        <c:axPos val="l"/>
        <c:title>
          <c:tx>
            <c:rich>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r>
                  <a:rPr lang="en-US" dirty="0"/>
                  <a:t>m</a:t>
                </a:r>
                <a:r>
                  <a:rPr lang="en-US" baseline="30000" dirty="0"/>
                  <a:t>3</a:t>
                </a:r>
                <a:r>
                  <a:rPr lang="en-US" baseline="0" dirty="0"/>
                  <a:t> Billion</a:t>
                </a:r>
                <a:endParaRPr lang="en-US" dirty="0"/>
              </a:p>
            </c:rich>
          </c:tx>
          <c:layout/>
          <c:overlay val="0"/>
          <c:spPr>
            <a:noFill/>
            <a:ln>
              <a:noFill/>
            </a:ln>
            <a:effectLst/>
          </c:spPr>
          <c:txPr>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title>
        <c:numFmt formatCode="#,##0" sourceLinked="0"/>
        <c:majorTickMark val="out"/>
        <c:minorTickMark val="none"/>
        <c:tickLblPos val="low"/>
        <c:spPr>
          <a:noFill/>
          <a:ln w="12700">
            <a:solidFill>
              <a:srgbClr val="000000"/>
            </a:solidFill>
            <a:prstDash val="soli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50978016"/>
        <c:crosses val="autoZero"/>
        <c:crossBetween val="between"/>
      </c:valAx>
      <c:spPr>
        <a:solidFill>
          <a:srgbClr val="FFFFFF"/>
        </a:solidFill>
        <a:ln w="25400">
          <a:noFill/>
        </a:ln>
        <a:effectLst/>
      </c:spPr>
    </c:plotArea>
    <c:legend>
      <c:legendPos val="b"/>
      <c:layout/>
      <c:overlay val="0"/>
      <c:spPr>
        <a:noFill/>
        <a:ln w="25400">
          <a:noFill/>
        </a:ln>
        <a:effectLst/>
      </c:spPr>
      <c:txPr>
        <a:bodyPr rot="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legend>
    <c:plotVisOnly val="1"/>
    <c:dispBlanksAs val="gap"/>
    <c:showDLblsOverMax val="0"/>
  </c:chart>
  <c:spPr>
    <a:noFill/>
    <a:ln w="25400" cap="flat" cmpd="sng" algn="ctr">
      <a:noFill/>
      <a:round/>
    </a:ln>
    <a:effectLst/>
  </c:spPr>
  <c:txPr>
    <a:bodyPr/>
    <a:lstStyle/>
    <a:p>
      <a:pPr>
        <a:defRPr sz="800" b="0">
          <a:solidFill>
            <a:srgbClr val="000000"/>
          </a:solidFill>
          <a:latin typeface="Arial Narrow"/>
          <a:ea typeface="Arial Narrow"/>
          <a:cs typeface="Arial Narrow"/>
        </a:defRPr>
      </a:pPr>
      <a:endParaRPr lang="pt-P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817338453279314"/>
          <c:y val="2.7864704992450102E-2"/>
          <c:w val="0.75546846769260279"/>
          <c:h val="0.6677187153496833"/>
        </c:manualLayout>
      </c:layout>
      <c:pieChart>
        <c:varyColors val="1"/>
        <c:ser>
          <c:idx val="0"/>
          <c:order val="0"/>
          <c:dPt>
            <c:idx val="0"/>
            <c:bubble3D val="0"/>
            <c:spPr>
              <a:solidFill>
                <a:srgbClr val="FFE600"/>
              </a:solidFill>
              <a:ln w="25400">
                <a:noFill/>
              </a:ln>
              <a:effectLst/>
            </c:spPr>
          </c:dPt>
          <c:dPt>
            <c:idx val="1"/>
            <c:bubble3D val="0"/>
            <c:spPr>
              <a:solidFill>
                <a:srgbClr val="7F7E82"/>
              </a:solidFill>
              <a:ln w="25400">
                <a:noFill/>
              </a:ln>
              <a:effectLst/>
            </c:spPr>
          </c:dPt>
          <c:dPt>
            <c:idx val="2"/>
            <c:bubble3D val="0"/>
            <c:spPr>
              <a:solidFill>
                <a:srgbClr val="CCCBCD"/>
              </a:solidFill>
              <a:ln w="25400">
                <a:noFill/>
              </a:ln>
              <a:effectLst/>
            </c:spPr>
          </c:dPt>
          <c:dPt>
            <c:idx val="3"/>
            <c:bubble3D val="0"/>
            <c:spPr>
              <a:solidFill>
                <a:srgbClr val="336699"/>
              </a:solidFill>
              <a:ln w="25400">
                <a:noFill/>
              </a:ln>
              <a:effectLst/>
            </c:spPr>
          </c:dPt>
          <c:dPt>
            <c:idx val="4"/>
            <c:bubble3D val="0"/>
            <c:spPr>
              <a:solidFill>
                <a:schemeClr val="accent6"/>
              </a:solidFill>
              <a:ln w="25400">
                <a:noFill/>
              </a:ln>
              <a:effectLst/>
            </c:spPr>
          </c:dPt>
          <c:dLbls>
            <c:dLbl>
              <c:idx val="1"/>
              <c:layout>
                <c:manualLayout>
                  <c:x val="6.8450718336232216E-2"/>
                  <c:y val="-7.3618565017655901E-2"/>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4"/>
              <c:delete val="1"/>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mn-lt"/>
                    <a:ea typeface="Arial Narrow"/>
                    <a:cs typeface="Arial Narrow"/>
                  </a:defRPr>
                </a:pPr>
                <a:endParaRPr lang="pt-PT"/>
              </a:p>
            </c:txPr>
            <c:dLblPos val="outEnd"/>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(Agriculture_1_Production!$O$37,Agriculture_1_Production!$O$36,Agriculture_1_Production!$O$38,Agriculture_1_Production!$O$34,Agriculture_1_Production!$P$39)</c:f>
              <c:strCache>
                <c:ptCount val="5"/>
                <c:pt idx="0">
                  <c:v>Water bottling</c:v>
                </c:pt>
                <c:pt idx="1">
                  <c:v>Beer</c:v>
                </c:pt>
                <c:pt idx="2">
                  <c:v>Soft drinks</c:v>
                </c:pt>
                <c:pt idx="3">
                  <c:v>Wine</c:v>
                </c:pt>
                <c:pt idx="4">
                  <c:v>Other beverages</c:v>
                </c:pt>
              </c:strCache>
            </c:strRef>
          </c:cat>
          <c:val>
            <c:numRef>
              <c:f>(Agriculture_1_Production!$S$37,Agriculture_1_Production!$S$36,Agriculture_1_Production!$S$38,Agriculture_1_Production!$S$34,Agriculture_1_Production!$S$39)</c:f>
              <c:numCache>
                <c:formatCode>#,##0</c:formatCode>
                <c:ptCount val="5"/>
                <c:pt idx="0">
                  <c:v>1173487.4470000002</c:v>
                </c:pt>
                <c:pt idx="1">
                  <c:v>733323.81615999993</c:v>
                </c:pt>
                <c:pt idx="2">
                  <c:v>666731.28550000011</c:v>
                </c:pt>
                <c:pt idx="3">
                  <c:v>664624.87437999994</c:v>
                </c:pt>
                <c:pt idx="4">
                  <c:v>21280.265399999997</c:v>
                </c:pt>
              </c:numCache>
            </c:numRef>
          </c:val>
        </c:ser>
        <c:dLbls>
          <c:dLblPos val="outEnd"/>
          <c:showLegendKey val="0"/>
          <c:showVal val="1"/>
          <c:showCatName val="0"/>
          <c:showSerName val="0"/>
          <c:showPercent val="0"/>
          <c:showBubbleSize val="0"/>
          <c:showLeaderLines val="0"/>
        </c:dLbls>
        <c:firstSliceAng val="0"/>
      </c:pieChart>
      <c:spPr>
        <a:noFill/>
        <a:ln w="25400">
          <a:noFill/>
        </a:ln>
        <a:effectLst/>
      </c:spPr>
    </c:plotArea>
    <c:legend>
      <c:legendPos val="b"/>
      <c:layout>
        <c:manualLayout>
          <c:xMode val="edge"/>
          <c:yMode val="edge"/>
          <c:x val="0"/>
          <c:y val="0.76079763106664799"/>
          <c:w val="0.75825055708728317"/>
          <c:h val="0.12620087211598019"/>
        </c:manualLayout>
      </c:layout>
      <c:overlay val="0"/>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mn-lt"/>
              <a:ea typeface="Arial Narrow"/>
              <a:cs typeface="Arial Narrow"/>
            </a:defRPr>
          </a:pPr>
          <a:endParaRPr lang="pt-PT"/>
        </a:p>
      </c:txPr>
    </c:legend>
    <c:plotVisOnly val="1"/>
    <c:dispBlanksAs val="gap"/>
    <c:showDLblsOverMax val="0"/>
  </c:chart>
  <c:spPr>
    <a:noFill/>
    <a:ln w="25400" cap="flat" cmpd="sng" algn="ctr">
      <a:noFill/>
      <a:round/>
    </a:ln>
    <a:effectLst/>
  </c:spPr>
  <c:txPr>
    <a:bodyPr/>
    <a:lstStyle/>
    <a:p>
      <a:pPr>
        <a:defRPr sz="500" b="0">
          <a:solidFill>
            <a:srgbClr val="000000"/>
          </a:solidFill>
          <a:latin typeface="Arial Narrow"/>
          <a:ea typeface="Arial Narrow"/>
          <a:cs typeface="Arial Narrow"/>
        </a:defRPr>
      </a:pPr>
      <a:endParaRPr lang="pt-P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037309637668817"/>
          <c:y val="0.12426553711741636"/>
          <c:w val="0.38115916781293818"/>
          <c:h val="0.54964951640591198"/>
        </c:manualLayout>
      </c:layout>
      <c:pieChart>
        <c:varyColors val="1"/>
        <c:ser>
          <c:idx val="0"/>
          <c:order val="0"/>
          <c:spPr>
            <a:ln>
              <a:noFill/>
            </a:ln>
          </c:spPr>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rgbClr val="336699"/>
              </a:solidFill>
              <a:ln w="19050">
                <a:noFill/>
              </a:ln>
              <a:effectLst/>
            </c:spPr>
          </c:dPt>
          <c:dPt>
            <c:idx val="3"/>
            <c:bubble3D val="0"/>
            <c:spPr>
              <a:solidFill>
                <a:schemeClr val="accent4"/>
              </a:solidFill>
              <a:ln w="19050">
                <a:noFill/>
              </a:ln>
              <a:effectLst/>
            </c:spPr>
          </c:dPt>
          <c:dPt>
            <c:idx val="4"/>
            <c:bubble3D val="0"/>
            <c:spPr>
              <a:solidFill>
                <a:schemeClr val="accent5"/>
              </a:solidFill>
              <a:ln w="19050">
                <a:noFill/>
              </a:ln>
              <a:effectLst/>
            </c:spPr>
          </c:dPt>
          <c:dPt>
            <c:idx val="5"/>
            <c:bubble3D val="0"/>
            <c:spPr>
              <a:solidFill>
                <a:schemeClr val="accent6"/>
              </a:solidFill>
              <a:ln w="19050">
                <a:noFill/>
              </a:ln>
              <a:effectLst/>
            </c:spPr>
          </c:dPt>
          <c:dLbls>
            <c:dLbl>
              <c:idx val="1"/>
              <c:layout>
                <c:manualLayout>
                  <c:x val="-7.1862199987692887E-2"/>
                  <c:y val="-7.7546021688462224E-2"/>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mn-lt"/>
                    <a:ea typeface="+mn-ea"/>
                    <a:cs typeface="+mn-cs"/>
                  </a:defRPr>
                </a:pPr>
                <a:endParaRPr lang="pt-PT"/>
              </a:p>
            </c:txPr>
            <c:dLblPos val="outEnd"/>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Sheet1!$A$3:$A$8</c:f>
              <c:strCache>
                <c:ptCount val="6"/>
                <c:pt idx="0">
                  <c:v>Vegetables</c:v>
                </c:pt>
                <c:pt idx="1">
                  <c:v>Cereals</c:v>
                </c:pt>
                <c:pt idx="2">
                  <c:v>Fruit</c:v>
                </c:pt>
                <c:pt idx="3">
                  <c:v>Roots and Tubers</c:v>
                </c:pt>
                <c:pt idx="4">
                  <c:v>Oil Crops</c:v>
                </c:pt>
                <c:pt idx="5">
                  <c:v>Nuts and Pulses</c:v>
                </c:pt>
              </c:strCache>
            </c:strRef>
          </c:cat>
          <c:val>
            <c:numRef>
              <c:f>Sheet1!$B$3:$B$8</c:f>
              <c:numCache>
                <c:formatCode>General</c:formatCode>
                <c:ptCount val="6"/>
                <c:pt idx="0">
                  <c:v>2210</c:v>
                </c:pt>
                <c:pt idx="1">
                  <c:v>1333</c:v>
                </c:pt>
                <c:pt idx="2">
                  <c:v>939</c:v>
                </c:pt>
                <c:pt idx="3">
                  <c:v>540</c:v>
                </c:pt>
                <c:pt idx="4">
                  <c:v>472</c:v>
                </c:pt>
                <c:pt idx="5">
                  <c:v>34</c:v>
                </c:pt>
              </c:numCache>
            </c:numRef>
          </c:val>
        </c:ser>
        <c:dLbls>
          <c:showLegendKey val="0"/>
          <c:showVal val="0"/>
          <c:showCatName val="0"/>
          <c:showSerName val="0"/>
          <c:showPercent val="1"/>
          <c:showBubbleSize val="0"/>
          <c:showLeaderLines val="0"/>
        </c:dLbls>
        <c:firstSliceAng val="0"/>
      </c:pieChart>
      <c:spPr>
        <a:noFill/>
        <a:ln>
          <a:noFill/>
        </a:ln>
        <a:effectLst/>
      </c:spPr>
    </c:plotArea>
    <c:legend>
      <c:legendPos val="b"/>
      <c:layout>
        <c:manualLayout>
          <c:xMode val="edge"/>
          <c:yMode val="edge"/>
          <c:x val="0"/>
          <c:y val="0.70032431508283222"/>
          <c:w val="1"/>
          <c:h val="0.13350563844189195"/>
        </c:manualLayout>
      </c:layout>
      <c:overlay val="0"/>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mn-lt"/>
              <a:ea typeface="+mn-ea"/>
              <a:cs typeface="+mn-cs"/>
            </a:defRPr>
          </a:pPr>
          <a:endParaRPr lang="pt-PT"/>
        </a:p>
      </c:txPr>
    </c:legend>
    <c:plotVisOnly val="1"/>
    <c:dispBlanksAs val="gap"/>
    <c:showDLblsOverMax val="0"/>
  </c:chart>
  <c:spPr>
    <a:noFill/>
    <a:ln>
      <a:noFill/>
    </a:ln>
    <a:effectLst/>
  </c:spPr>
  <c:txPr>
    <a:bodyPr/>
    <a:lstStyle/>
    <a:p>
      <a:pPr>
        <a:defRPr sz="400">
          <a:solidFill>
            <a:srgbClr val="000000"/>
          </a:solidFill>
        </a:defRPr>
      </a:pPr>
      <a:endParaRPr lang="pt-PT"/>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noFill/>
            </a:ln>
          </c:spPr>
          <c:dPt>
            <c:idx val="0"/>
            <c:bubble3D val="0"/>
            <c:spPr>
              <a:solidFill>
                <a:schemeClr val="accent2"/>
              </a:solidFill>
              <a:ln w="19050">
                <a:noFill/>
              </a:ln>
              <a:effectLst/>
            </c:spPr>
          </c:dPt>
          <c:dPt>
            <c:idx val="1"/>
            <c:bubble3D val="0"/>
            <c:spPr>
              <a:solidFill>
                <a:schemeClr val="tx2"/>
              </a:solidFill>
              <a:ln w="19050">
                <a:noFill/>
              </a:ln>
              <a:effectLst/>
            </c:spPr>
          </c:dPt>
          <c:dPt>
            <c:idx val="2"/>
            <c:bubble3D val="0"/>
            <c:spPr>
              <a:solidFill>
                <a:schemeClr val="accent5"/>
              </a:solidFill>
              <a:ln w="19050">
                <a:noFill/>
              </a:ln>
              <a:effectLst/>
            </c:spPr>
          </c:dPt>
          <c:dPt>
            <c:idx val="3"/>
            <c:bubble3D val="0"/>
            <c:spPr>
              <a:solidFill>
                <a:srgbClr val="336699"/>
              </a:solidFill>
              <a:ln w="19050">
                <a:noFill/>
              </a:ln>
              <a:effectLst/>
            </c:spPr>
          </c:dPt>
          <c:dPt>
            <c:idx val="4"/>
            <c:bubble3D val="0"/>
            <c:spPr>
              <a:solidFill>
                <a:schemeClr val="accent6"/>
              </a:solidFill>
              <a:ln w="19050">
                <a:noFill/>
              </a:ln>
              <a:effectLst/>
            </c:spPr>
          </c:dPt>
          <c:dLbls>
            <c:dLbl>
              <c:idx val="2"/>
              <c:layout>
                <c:manualLayout>
                  <c:x val="6.6513780987664112E-2"/>
                  <c:y val="-5.9026389908811198E-2"/>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500" b="0" i="0" u="none" strike="noStrike" kern="1200" baseline="0">
                    <a:solidFill>
                      <a:srgbClr val="000000"/>
                    </a:solidFill>
                    <a:latin typeface="+mn-lt"/>
                    <a:ea typeface="+mn-ea"/>
                    <a:cs typeface="+mn-cs"/>
                  </a:defRPr>
                </a:pPr>
                <a:endParaRPr lang="pt-PT"/>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Sheet1!$A$138:$A$142</c:f>
              <c:strCache>
                <c:ptCount val="5"/>
                <c:pt idx="0">
                  <c:v>Water bottling</c:v>
                </c:pt>
                <c:pt idx="1">
                  <c:v>Beer</c:v>
                </c:pt>
                <c:pt idx="2">
                  <c:v>Soft drinks</c:v>
                </c:pt>
                <c:pt idx="3">
                  <c:v>Wine</c:v>
                </c:pt>
                <c:pt idx="4">
                  <c:v>Other</c:v>
                </c:pt>
              </c:strCache>
            </c:strRef>
          </c:cat>
          <c:val>
            <c:numRef>
              <c:f>Sheet1!$C$138:$C$142</c:f>
              <c:numCache>
                <c:formatCode>General</c:formatCode>
                <c:ptCount val="5"/>
                <c:pt idx="0">
                  <c:v>0.2</c:v>
                </c:pt>
                <c:pt idx="1">
                  <c:v>0.7</c:v>
                </c:pt>
                <c:pt idx="2">
                  <c:v>0.4</c:v>
                </c:pt>
                <c:pt idx="3">
                  <c:v>1.2</c:v>
                </c:pt>
                <c:pt idx="4">
                  <c:v>0.1</c:v>
                </c:pt>
              </c:numCache>
            </c:numRef>
          </c:val>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500">
          <a:solidFill>
            <a:srgbClr val="000000"/>
          </a:solidFill>
        </a:defRPr>
      </a:pPr>
      <a:endParaRPr lang="pt-PT"/>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4025941289205712"/>
          <c:y val="0.13632462742311918"/>
          <c:w val="0.24395376682495376"/>
          <c:h val="0.54620567505386552"/>
        </c:manualLayout>
      </c:layout>
      <c:pieChart>
        <c:varyColors val="1"/>
        <c:ser>
          <c:idx val="0"/>
          <c:order val="0"/>
          <c:spPr>
            <a:ln>
              <a:noFill/>
            </a:ln>
          </c:spPr>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rgbClr val="336699"/>
              </a:solidFill>
              <a:ln w="19050">
                <a:noFill/>
              </a:ln>
              <a:effectLst/>
            </c:spPr>
          </c:dPt>
          <c:dPt>
            <c:idx val="3"/>
            <c:bubble3D val="0"/>
            <c:spPr>
              <a:solidFill>
                <a:schemeClr val="accent4"/>
              </a:solidFill>
              <a:ln w="19050">
                <a:noFill/>
              </a:ln>
              <a:effectLst/>
            </c:spPr>
          </c:dPt>
          <c:dPt>
            <c:idx val="4"/>
            <c:bubble3D val="0"/>
            <c:spPr>
              <a:solidFill>
                <a:schemeClr val="accent5"/>
              </a:solidFill>
              <a:ln w="19050">
                <a:noFill/>
              </a:ln>
              <a:effectLst/>
            </c:spPr>
          </c:dPt>
          <c:dPt>
            <c:idx val="5"/>
            <c:bubble3D val="0"/>
            <c:spPr>
              <a:solidFill>
                <a:schemeClr val="accent6"/>
              </a:solidFill>
              <a:ln w="19050">
                <a:noFill/>
              </a:ln>
              <a:effectLst/>
            </c:spPr>
          </c:dPt>
          <c:dPt>
            <c:idx val="6"/>
            <c:bubble3D val="0"/>
            <c:spPr>
              <a:solidFill>
                <a:schemeClr val="accent1">
                  <a:lumMod val="60000"/>
                </a:schemeClr>
              </a:solidFill>
              <a:ln w="19050">
                <a:noFill/>
              </a:ln>
              <a:effectLst/>
            </c:spPr>
          </c:dPt>
          <c:dPt>
            <c:idx val="7"/>
            <c:bubble3D val="0"/>
            <c:spPr>
              <a:solidFill>
                <a:schemeClr val="accent2">
                  <a:lumMod val="60000"/>
                </a:schemeClr>
              </a:solidFill>
              <a:ln w="19050">
                <a:noFill/>
              </a:ln>
              <a:effectLst/>
            </c:spPr>
          </c:dPt>
          <c:dLbls>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mn-lt"/>
                    <a:ea typeface="+mn-ea"/>
                    <a:cs typeface="+mn-cs"/>
                  </a:defRPr>
                </a:pPr>
                <a:endParaRPr lang="pt-PT"/>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Sheet1!$A$96:$A$103</c:f>
              <c:strCache>
                <c:ptCount val="8"/>
                <c:pt idx="0">
                  <c:v>Oils and fats</c:v>
                </c:pt>
                <c:pt idx="1">
                  <c:v>Careals and legumes</c:v>
                </c:pt>
                <c:pt idx="2">
                  <c:v>Dairy products</c:v>
                </c:pt>
                <c:pt idx="3">
                  <c:v>Meat</c:v>
                </c:pt>
                <c:pt idx="4">
                  <c:v>Fruit and vagetables</c:v>
                </c:pt>
                <c:pt idx="5">
                  <c:v>Bakery products</c:v>
                </c:pt>
                <c:pt idx="6">
                  <c:v>Fish and sea food</c:v>
                </c:pt>
                <c:pt idx="7">
                  <c:v>Other</c:v>
                </c:pt>
              </c:strCache>
            </c:strRef>
          </c:cat>
          <c:val>
            <c:numRef>
              <c:f>Sheet1!$B$96:$B$103</c:f>
              <c:numCache>
                <c:formatCode>General</c:formatCode>
                <c:ptCount val="8"/>
                <c:pt idx="0">
                  <c:v>2680</c:v>
                </c:pt>
                <c:pt idx="1">
                  <c:v>1370</c:v>
                </c:pt>
                <c:pt idx="2">
                  <c:v>1155</c:v>
                </c:pt>
                <c:pt idx="3">
                  <c:v>1133</c:v>
                </c:pt>
                <c:pt idx="4">
                  <c:v>774</c:v>
                </c:pt>
                <c:pt idx="5">
                  <c:v>667</c:v>
                </c:pt>
                <c:pt idx="6">
                  <c:v>246</c:v>
                </c:pt>
                <c:pt idx="7">
                  <c:v>749</c:v>
                </c:pt>
              </c:numCache>
            </c:numRef>
          </c:val>
        </c:ser>
        <c:dLbls>
          <c:dLblPos val="out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
          <c:y val="0.79137520624939828"/>
          <c:w val="1"/>
          <c:h val="0.14922496704989494"/>
        </c:manualLayout>
      </c:layout>
      <c:overlay val="0"/>
      <c:spPr>
        <a:noFill/>
        <a:ln>
          <a:noFill/>
        </a:ln>
        <a:effectLst/>
      </c:spPr>
      <c:txPr>
        <a:bodyPr rot="0" spcFirstLastPara="1" vertOverflow="ellipsis" vert="horz" wrap="square" anchor="ctr" anchorCtr="1"/>
        <a:lstStyle/>
        <a:p>
          <a:pPr algn="just">
            <a:defRPr sz="500" b="0" i="0" u="none" strike="noStrike" kern="1200" baseline="0">
              <a:solidFill>
                <a:srgbClr val="000000"/>
              </a:solidFill>
              <a:latin typeface="+mn-lt"/>
              <a:ea typeface="+mn-ea"/>
              <a:cs typeface="+mn-cs"/>
            </a:defRPr>
          </a:pPr>
          <a:endParaRPr lang="pt-PT"/>
        </a:p>
      </c:txPr>
    </c:legend>
    <c:plotVisOnly val="1"/>
    <c:dispBlanksAs val="gap"/>
    <c:showDLblsOverMax val="0"/>
  </c:chart>
  <c:spPr>
    <a:noFill/>
    <a:ln>
      <a:noFill/>
    </a:ln>
    <a:effectLst/>
  </c:spPr>
  <c:txPr>
    <a:bodyPr/>
    <a:lstStyle/>
    <a:p>
      <a:pPr>
        <a:defRPr sz="500">
          <a:solidFill>
            <a:srgbClr val="000000"/>
          </a:solidFill>
        </a:defRPr>
      </a:pPr>
      <a:endParaRPr lang="pt-PT"/>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1911555024501885"/>
          <c:y val="0.10698751769399049"/>
          <c:w val="0.24272476724199218"/>
          <c:h val="0.64246155315693954"/>
        </c:manualLayout>
      </c:layout>
      <c:pieChart>
        <c:varyColors val="1"/>
        <c:ser>
          <c:idx val="0"/>
          <c:order val="0"/>
          <c:spPr>
            <a:ln>
              <a:noFill/>
            </a:ln>
          </c:spPr>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rgbClr val="336699"/>
              </a:solidFill>
              <a:ln w="19050">
                <a:noFill/>
              </a:ln>
              <a:effectLst/>
            </c:spPr>
          </c:dPt>
          <c:dPt>
            <c:idx val="3"/>
            <c:bubble3D val="0"/>
            <c:spPr>
              <a:solidFill>
                <a:schemeClr val="accent4"/>
              </a:solidFill>
              <a:ln w="19050">
                <a:noFill/>
              </a:ln>
              <a:effectLst/>
            </c:spPr>
          </c:dPt>
          <c:dPt>
            <c:idx val="4"/>
            <c:bubble3D val="0"/>
            <c:spPr>
              <a:solidFill>
                <a:schemeClr val="accent5"/>
              </a:solidFill>
              <a:ln w="19050">
                <a:noFill/>
              </a:ln>
              <a:effectLst/>
            </c:spPr>
          </c:dPt>
          <c:dLbls>
            <c:dLbl>
              <c:idx val="0"/>
              <c:layout>
                <c:manualLayout>
                  <c:x val="4.5831647727129027E-2"/>
                  <c:y val="-0.16983475021492034"/>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1"/>
              <c:layout>
                <c:manualLayout>
                  <c:x val="-4.4421794381657364E-3"/>
                  <c:y val="7.6266460772959288E-2"/>
                </c:manualLayout>
              </c:layout>
              <c:dLblPos val="outEnd"/>
              <c:showLegendKey val="0"/>
              <c:showVal val="0"/>
              <c:showCatName val="0"/>
              <c:showSerName val="0"/>
              <c:showPercent val="1"/>
              <c:showBubbleSize val="0"/>
              <c:extLst>
                <c:ext xmlns:c15="http://schemas.microsoft.com/office/drawing/2012/chart" uri="{CE6537A1-D6FC-4f65-9D91-7224C49458BB}">
                  <c15:layout/>
                </c:ext>
              </c:extLst>
            </c:dLbl>
            <c:dLbl>
              <c:idx val="2"/>
              <c:layout>
                <c:manualLayout>
                  <c:x val="5.7109120100930673E-3"/>
                  <c:y val="8.4239182347884221E-3"/>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numFmt formatCode="0%" sourceLinked="0"/>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mn-lt"/>
                    <a:ea typeface="+mn-ea"/>
                    <a:cs typeface="+mn-cs"/>
                  </a:defRPr>
                </a:pPr>
                <a:endParaRPr lang="pt-PT"/>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Sheet1!$A$58:$A$62</c:f>
              <c:strCache>
                <c:ptCount val="5"/>
                <c:pt idx="0">
                  <c:v>Marine fish</c:v>
                </c:pt>
                <c:pt idx="1">
                  <c:v>Molluscs</c:v>
                </c:pt>
                <c:pt idx="2">
                  <c:v>Crustaceans</c:v>
                </c:pt>
                <c:pt idx="3">
                  <c:v>Brackfish or fresh water</c:v>
                </c:pt>
                <c:pt idx="4">
                  <c:v>Other aquatic species</c:v>
                </c:pt>
              </c:strCache>
            </c:strRef>
          </c:cat>
          <c:val>
            <c:numRef>
              <c:f>Sheet1!$B$58:$B$62</c:f>
              <c:numCache>
                <c:formatCode>General</c:formatCode>
                <c:ptCount val="5"/>
                <c:pt idx="0">
                  <c:v>100.07299999999999</c:v>
                </c:pt>
                <c:pt idx="1">
                  <c:v>18.504000000000001</c:v>
                </c:pt>
                <c:pt idx="2">
                  <c:v>1.1499999999999999</c:v>
                </c:pt>
                <c:pt idx="3">
                  <c:v>0.154</c:v>
                </c:pt>
                <c:pt idx="4">
                  <c:v>8.9999999999999993E-3</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4.422573566109987E-3"/>
          <c:y val="0.75012895214442643"/>
          <c:w val="0.9875441819772528"/>
          <c:h val="0.14930664916885389"/>
        </c:manualLayout>
      </c:layout>
      <c:overlay val="0"/>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mn-lt"/>
              <a:ea typeface="+mn-ea"/>
              <a:cs typeface="+mn-cs"/>
            </a:defRPr>
          </a:pPr>
          <a:endParaRPr lang="pt-PT"/>
        </a:p>
      </c:txPr>
    </c:legend>
    <c:plotVisOnly val="1"/>
    <c:dispBlanksAs val="gap"/>
    <c:showDLblsOverMax val="0"/>
  </c:chart>
  <c:spPr>
    <a:noFill/>
    <a:ln>
      <a:noFill/>
    </a:ln>
    <a:effectLst/>
  </c:spPr>
  <c:txPr>
    <a:bodyPr/>
    <a:lstStyle/>
    <a:p>
      <a:pPr>
        <a:defRPr sz="500">
          <a:solidFill>
            <a:srgbClr val="000000"/>
          </a:solidFill>
        </a:defRPr>
      </a:pPr>
      <a:endParaRPr lang="pt-PT"/>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noFill/>
            </a:ln>
          </c:spPr>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rgbClr val="336699"/>
              </a:solidFill>
              <a:ln w="19050">
                <a:noFill/>
              </a:ln>
              <a:effectLst/>
            </c:spPr>
          </c:dPt>
          <c:dPt>
            <c:idx val="3"/>
            <c:bubble3D val="0"/>
            <c:spPr>
              <a:solidFill>
                <a:schemeClr val="accent4"/>
              </a:solidFill>
              <a:ln w="19050">
                <a:noFill/>
              </a:ln>
              <a:effectLst/>
            </c:spPr>
          </c:dPt>
          <c:dPt>
            <c:idx val="4"/>
            <c:bubble3D val="0"/>
            <c:spPr>
              <a:solidFill>
                <a:schemeClr val="accent5"/>
              </a:solidFill>
              <a:ln w="19050">
                <a:noFill/>
              </a:ln>
              <a:effectLst/>
            </c:spPr>
          </c:dPt>
          <c:dLbls>
            <c:dLbl>
              <c:idx val="2"/>
              <c:layout>
                <c:manualLayout>
                  <c:x val="-5.6886416787813664E-2"/>
                  <c:y val="0"/>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3"/>
              <c:layout>
                <c:manualLayout>
                  <c:x val="2.5282851905694962E-2"/>
                  <c:y val="-5.6345126767661978E-2"/>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4"/>
              <c:delete val="1"/>
              <c:extLst>
                <c:ext xmlns:c15="http://schemas.microsoft.com/office/drawing/2012/chart" uri="{CE6537A1-D6FC-4f65-9D91-7224C49458BB}"/>
              </c:extLst>
            </c:dLbl>
            <c:numFmt formatCode="0%" sourceLinked="0"/>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mn-lt"/>
                    <a:ea typeface="+mn-ea"/>
                    <a:cs typeface="+mn-cs"/>
                  </a:defRPr>
                </a:pPr>
                <a:endParaRPr lang="pt-PT"/>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Sheet1!$A$58:$A$62</c:f>
              <c:strCache>
                <c:ptCount val="5"/>
                <c:pt idx="0">
                  <c:v>Marine fish</c:v>
                </c:pt>
                <c:pt idx="1">
                  <c:v>Molluscs</c:v>
                </c:pt>
                <c:pt idx="2">
                  <c:v>Crustaceans</c:v>
                </c:pt>
                <c:pt idx="3">
                  <c:v>Brackfish or fresh water</c:v>
                </c:pt>
                <c:pt idx="4">
                  <c:v>Other aquatic species</c:v>
                </c:pt>
              </c:strCache>
            </c:strRef>
          </c:cat>
          <c:val>
            <c:numRef>
              <c:f>Sheet1!$C$58:$C$62</c:f>
              <c:numCache>
                <c:formatCode>General</c:formatCode>
                <c:ptCount val="5"/>
                <c:pt idx="0" formatCode="[$€-2]\ #,##0;[Red]\-[$€-2]\ #,##0">
                  <c:v>175</c:v>
                </c:pt>
                <c:pt idx="1">
                  <c:v>63</c:v>
                </c:pt>
                <c:pt idx="2">
                  <c:v>11</c:v>
                </c:pt>
                <c:pt idx="3">
                  <c:v>1</c:v>
                </c:pt>
                <c:pt idx="4">
                  <c:v>0.1</c:v>
                </c:pt>
              </c:numCache>
            </c:numRef>
          </c:val>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500">
          <a:solidFill>
            <a:srgbClr val="000000"/>
          </a:solidFill>
        </a:defRPr>
      </a:pPr>
      <a:endParaRPr lang="pt-PT"/>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noFill/>
            </a:ln>
          </c:spPr>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rgbClr val="336699"/>
              </a:solidFill>
              <a:ln w="19050">
                <a:noFill/>
              </a:ln>
              <a:effectLst/>
            </c:spPr>
          </c:dPt>
          <c:dPt>
            <c:idx val="3"/>
            <c:bubble3D val="0"/>
            <c:spPr>
              <a:solidFill>
                <a:schemeClr val="accent4"/>
              </a:solidFill>
              <a:ln w="19050">
                <a:noFill/>
              </a:ln>
              <a:effectLst/>
            </c:spPr>
          </c:dPt>
          <c:dPt>
            <c:idx val="4"/>
            <c:bubble3D val="0"/>
            <c:spPr>
              <a:solidFill>
                <a:schemeClr val="accent5"/>
              </a:solidFill>
              <a:ln w="19050">
                <a:noFill/>
              </a:ln>
              <a:effectLst/>
            </c:spPr>
          </c:dPt>
          <c:dPt>
            <c:idx val="5"/>
            <c:bubble3D val="0"/>
            <c:spPr>
              <a:solidFill>
                <a:schemeClr val="accent6"/>
              </a:solidFill>
              <a:ln w="19050">
                <a:noFill/>
              </a:ln>
              <a:effectLst/>
            </c:spPr>
          </c:dPt>
          <c:dPt>
            <c:idx val="6"/>
            <c:bubble3D val="0"/>
            <c:spPr>
              <a:solidFill>
                <a:schemeClr val="accent1">
                  <a:lumMod val="60000"/>
                </a:schemeClr>
              </a:solidFill>
              <a:ln w="19050">
                <a:noFill/>
              </a:ln>
              <a:effectLst/>
            </c:spPr>
          </c:dPt>
          <c:dPt>
            <c:idx val="7"/>
            <c:bubble3D val="0"/>
            <c:spPr>
              <a:solidFill>
                <a:schemeClr val="accent2">
                  <a:lumMod val="60000"/>
                </a:schemeClr>
              </a:solidFill>
              <a:ln w="19050">
                <a:noFill/>
              </a:ln>
              <a:effectLst/>
            </c:spPr>
          </c:dPt>
          <c:dLbls>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mn-lt"/>
                    <a:ea typeface="+mn-ea"/>
                    <a:cs typeface="+mn-cs"/>
                  </a:defRPr>
                </a:pPr>
                <a:endParaRPr lang="pt-PT"/>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Sheet1!$A$96:$A$103</c:f>
              <c:strCache>
                <c:ptCount val="8"/>
                <c:pt idx="0">
                  <c:v>Oils and fats</c:v>
                </c:pt>
                <c:pt idx="1">
                  <c:v>Careals and legumes</c:v>
                </c:pt>
                <c:pt idx="2">
                  <c:v>Dairy products</c:v>
                </c:pt>
                <c:pt idx="3">
                  <c:v>Meat</c:v>
                </c:pt>
                <c:pt idx="4">
                  <c:v>Fruit and vagetables</c:v>
                </c:pt>
                <c:pt idx="5">
                  <c:v>Bakery products</c:v>
                </c:pt>
                <c:pt idx="6">
                  <c:v>Fish and sea food</c:v>
                </c:pt>
                <c:pt idx="7">
                  <c:v>Other</c:v>
                </c:pt>
              </c:strCache>
            </c:strRef>
          </c:cat>
          <c:val>
            <c:numRef>
              <c:f>Sheet1!$C$96:$C$103</c:f>
              <c:numCache>
                <c:formatCode>General</c:formatCode>
                <c:ptCount val="8"/>
                <c:pt idx="0">
                  <c:v>0.9</c:v>
                </c:pt>
                <c:pt idx="1">
                  <c:v>0.5</c:v>
                </c:pt>
                <c:pt idx="2">
                  <c:v>1.3</c:v>
                </c:pt>
                <c:pt idx="3">
                  <c:v>2</c:v>
                </c:pt>
                <c:pt idx="4">
                  <c:v>0.8</c:v>
                </c:pt>
                <c:pt idx="5">
                  <c:v>1.3</c:v>
                </c:pt>
                <c:pt idx="6">
                  <c:v>0.9</c:v>
                </c:pt>
                <c:pt idx="7">
                  <c:v>1</c:v>
                </c:pt>
              </c:numCache>
            </c:numRef>
          </c:val>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500">
          <a:solidFill>
            <a:srgbClr val="000000"/>
          </a:solidFill>
        </a:defRPr>
      </a:pPr>
      <a:endParaRPr lang="pt-PT"/>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860319478737671"/>
          <c:y val="0.15755060082946371"/>
          <c:w val="0.42484863840294096"/>
          <c:h val="0.504040267980575"/>
        </c:manualLayout>
      </c:layout>
      <c:pieChart>
        <c:varyColors val="1"/>
        <c:ser>
          <c:idx val="0"/>
          <c:order val="0"/>
          <c:spPr>
            <a:ln>
              <a:noFill/>
            </a:ln>
          </c:spPr>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rgbClr val="336699"/>
              </a:solidFill>
              <a:ln w="19050">
                <a:noFill/>
              </a:ln>
              <a:effectLst/>
            </c:spPr>
          </c:dPt>
          <c:dPt>
            <c:idx val="3"/>
            <c:bubble3D val="0"/>
            <c:spPr>
              <a:solidFill>
                <a:schemeClr val="accent4"/>
              </a:solidFill>
              <a:ln w="19050">
                <a:noFill/>
              </a:ln>
              <a:effectLst/>
            </c:spPr>
          </c:dPt>
          <c:dPt>
            <c:idx val="4"/>
            <c:bubble3D val="0"/>
            <c:spPr>
              <a:solidFill>
                <a:schemeClr val="accent5"/>
              </a:solidFill>
              <a:ln w="19050">
                <a:noFill/>
              </a:ln>
              <a:effectLst/>
            </c:spPr>
          </c:dPt>
          <c:dPt>
            <c:idx val="5"/>
            <c:bubble3D val="0"/>
            <c:spPr>
              <a:solidFill>
                <a:schemeClr val="accent6"/>
              </a:solidFill>
              <a:ln w="19050">
                <a:noFill/>
              </a:ln>
              <a:effectLst/>
            </c:spPr>
          </c:dPt>
          <c:dLbls>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mn-lt"/>
                    <a:ea typeface="+mn-ea"/>
                    <a:cs typeface="+mn-cs"/>
                  </a:defRPr>
                </a:pPr>
                <a:endParaRPr lang="pt-PT"/>
              </a:p>
            </c:txPr>
            <c:dLblPos val="outEnd"/>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Sheet1!$A$3:$A$8</c:f>
              <c:strCache>
                <c:ptCount val="6"/>
                <c:pt idx="0">
                  <c:v>Vegetables</c:v>
                </c:pt>
                <c:pt idx="1">
                  <c:v>Cereals</c:v>
                </c:pt>
                <c:pt idx="2">
                  <c:v>Fruit</c:v>
                </c:pt>
                <c:pt idx="3">
                  <c:v>Roots and Tubers</c:v>
                </c:pt>
                <c:pt idx="4">
                  <c:v>Oil Crops</c:v>
                </c:pt>
                <c:pt idx="5">
                  <c:v>Nuts and Pulses</c:v>
                </c:pt>
              </c:strCache>
            </c:strRef>
          </c:cat>
          <c:val>
            <c:numRef>
              <c:f>Sheet1!$C$3:$C$8</c:f>
              <c:numCache>
                <c:formatCode>General</c:formatCode>
                <c:ptCount val="6"/>
                <c:pt idx="0">
                  <c:v>1.6</c:v>
                </c:pt>
                <c:pt idx="1">
                  <c:v>0.2</c:v>
                </c:pt>
                <c:pt idx="2">
                  <c:v>1.6</c:v>
                </c:pt>
                <c:pt idx="3">
                  <c:v>0.2</c:v>
                </c:pt>
                <c:pt idx="4">
                  <c:v>0.2</c:v>
                </c:pt>
                <c:pt idx="5">
                  <c:v>0.1</c:v>
                </c:pt>
              </c:numCache>
            </c:numRef>
          </c:val>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500">
          <a:solidFill>
            <a:srgbClr val="000000"/>
          </a:solidFill>
        </a:defRPr>
      </a:pPr>
      <a:endParaRPr lang="pt-P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993971456692911"/>
          <c:y val="0.13995361585494412"/>
          <c:w val="0.40661015070921991"/>
          <c:h val="0.61889099725911878"/>
        </c:manualLayout>
      </c:layout>
      <c:radarChart>
        <c:radarStyle val="marker"/>
        <c:varyColors val="0"/>
        <c:ser>
          <c:idx val="1"/>
          <c:order val="0"/>
          <c:tx>
            <c:strRef>
              <c:f>GCI_PT!$D$11</c:f>
              <c:strCache>
                <c:ptCount val="1"/>
                <c:pt idx="0">
                  <c:v>Portugal</c:v>
                </c:pt>
              </c:strCache>
            </c:strRef>
          </c:tx>
          <c:spPr>
            <a:ln w="12700" cap="rnd">
              <a:solidFill>
                <a:schemeClr val="accent2"/>
              </a:solidFill>
              <a:round/>
            </a:ln>
            <a:effectLst/>
          </c:spPr>
          <c:marker>
            <c:symbol val="circle"/>
            <c:size val="2"/>
            <c:spPr>
              <a:solidFill>
                <a:schemeClr val="accent5"/>
              </a:solidFill>
              <a:ln w="28575" cap="rnd" cmpd="sng">
                <a:solidFill>
                  <a:schemeClr val="accent2"/>
                </a:solidFill>
                <a:round/>
              </a:ln>
              <a:effectLst/>
            </c:spPr>
          </c:marker>
          <c:cat>
            <c:strRef>
              <c:f>GCI_PT!$B$12:$B$30</c:f>
              <c:strCache>
                <c:ptCount val="12"/>
                <c:pt idx="0">
                  <c:v>Institutions</c:v>
                </c:pt>
                <c:pt idx="1">
                  <c:v>Infrastructure</c:v>
                </c:pt>
                <c:pt idx="2">
                  <c:v>Macroeconomic environment</c:v>
                </c:pt>
                <c:pt idx="3">
                  <c:v>Health and primary education</c:v>
                </c:pt>
                <c:pt idx="4">
                  <c:v>Higher education and training</c:v>
                </c:pt>
                <c:pt idx="5">
                  <c:v>Goods market efficiency</c:v>
                </c:pt>
                <c:pt idx="6">
                  <c:v>Labor market efficiency</c:v>
                </c:pt>
                <c:pt idx="7">
                  <c:v>Financial market development</c:v>
                </c:pt>
                <c:pt idx="8">
                  <c:v>Technological readiness</c:v>
                </c:pt>
                <c:pt idx="9">
                  <c:v>Market size</c:v>
                </c:pt>
                <c:pt idx="10">
                  <c:v>Business sophistication</c:v>
                </c:pt>
                <c:pt idx="11">
                  <c:v>Innovation</c:v>
                </c:pt>
              </c:strCache>
            </c:strRef>
          </c:cat>
          <c:val>
            <c:numRef>
              <c:f>GCI_PT!$D$12:$D$30</c:f>
              <c:numCache>
                <c:formatCode>#,##0.0</c:formatCode>
                <c:ptCount val="12"/>
                <c:pt idx="0">
                  <c:v>4.4000000000000004</c:v>
                </c:pt>
                <c:pt idx="1">
                  <c:v>5.5</c:v>
                </c:pt>
                <c:pt idx="2">
                  <c:v>3.6</c:v>
                </c:pt>
                <c:pt idx="3">
                  <c:v>6.3</c:v>
                </c:pt>
                <c:pt idx="4">
                  <c:v>5.2</c:v>
                </c:pt>
                <c:pt idx="5">
                  <c:v>4.5999999999999996</c:v>
                </c:pt>
                <c:pt idx="6">
                  <c:v>4.3</c:v>
                </c:pt>
                <c:pt idx="7">
                  <c:v>3.4</c:v>
                </c:pt>
                <c:pt idx="8">
                  <c:v>5.5</c:v>
                </c:pt>
                <c:pt idx="9">
                  <c:v>4.3</c:v>
                </c:pt>
                <c:pt idx="10">
                  <c:v>4.3</c:v>
                </c:pt>
                <c:pt idx="11">
                  <c:v>4</c:v>
                </c:pt>
              </c:numCache>
            </c:numRef>
          </c:val>
        </c:ser>
        <c:dLbls>
          <c:showLegendKey val="0"/>
          <c:showVal val="0"/>
          <c:showCatName val="0"/>
          <c:showSerName val="0"/>
          <c:showPercent val="0"/>
          <c:showBubbleSize val="0"/>
        </c:dLbls>
        <c:axId val="783142928"/>
        <c:axId val="783144496"/>
      </c:radarChart>
      <c:catAx>
        <c:axId val="783142928"/>
        <c:scaling>
          <c:orientation val="minMax"/>
        </c:scaling>
        <c:delete val="0"/>
        <c:axPos val="b"/>
        <c:numFmt formatCode="General" sourceLinked="1"/>
        <c:majorTickMark val="none"/>
        <c:minorTickMark val="none"/>
        <c:tickLblPos val="low"/>
        <c:spPr>
          <a:noFill/>
          <a:ln w="9525" cap="flat" cmpd="sng" algn="ctr">
            <a:solidFill>
              <a:srgbClr val="000000"/>
            </a:solidFill>
            <a:prstDash val="solid"/>
            <a:round/>
          </a:ln>
          <a:effectLst/>
        </c:spPr>
        <c:txPr>
          <a:bodyPr rot="-60000000" spcFirstLastPara="1" vertOverflow="ellipsis" vert="horz" wrap="square" anchor="ctr" anchorCtr="1"/>
          <a:lstStyle/>
          <a:p>
            <a:pPr>
              <a:defRPr sz="700" b="0" i="0" u="none" strike="noStrike" kern="1200" baseline="0">
                <a:solidFill>
                  <a:schemeClr val="tx2"/>
                </a:solidFill>
                <a:latin typeface="EYInterstate Light" panose="02000506000000020004" pitchFamily="2" charset="0"/>
                <a:ea typeface="Arial Narrow"/>
                <a:cs typeface="Arial Narrow"/>
              </a:defRPr>
            </a:pPr>
            <a:endParaRPr lang="pt-PT"/>
          </a:p>
        </c:txPr>
        <c:crossAx val="783144496"/>
        <c:crosses val="autoZero"/>
        <c:auto val="1"/>
        <c:lblAlgn val="ctr"/>
        <c:lblOffset val="100"/>
        <c:noMultiLvlLbl val="0"/>
      </c:catAx>
      <c:valAx>
        <c:axId val="783144496"/>
        <c:scaling>
          <c:orientation val="minMax"/>
        </c:scaling>
        <c:delete val="1"/>
        <c:axPos val="l"/>
        <c:majorGridlines>
          <c:spPr>
            <a:ln w="12700" cap="flat" cmpd="sng" algn="ctr">
              <a:solidFill>
                <a:schemeClr val="accent4">
                  <a:lumMod val="90000"/>
                </a:schemeClr>
              </a:solidFill>
              <a:prstDash val="solid"/>
              <a:round/>
            </a:ln>
            <a:effectLst/>
          </c:spPr>
        </c:majorGridlines>
        <c:numFmt formatCode="#,##0" sourceLinked="0"/>
        <c:majorTickMark val="out"/>
        <c:minorTickMark val="none"/>
        <c:tickLblPos val="low"/>
        <c:crossAx val="783142928"/>
        <c:crosses val="autoZero"/>
        <c:crossBetween val="between"/>
      </c:valAx>
      <c:spPr>
        <a:noFill/>
        <a:ln w="25400">
          <a:noFill/>
        </a:ln>
        <a:effectLst/>
      </c:spPr>
    </c:plotArea>
    <c:plotVisOnly val="1"/>
    <c:dispBlanksAs val="gap"/>
    <c:showDLblsOverMax val="0"/>
  </c:chart>
  <c:spPr>
    <a:noFill/>
    <a:ln w="25400" cap="flat" cmpd="sng" algn="ctr">
      <a:noFill/>
      <a:round/>
    </a:ln>
    <a:effectLst/>
  </c:spPr>
  <c:txPr>
    <a:bodyPr/>
    <a:lstStyle/>
    <a:p>
      <a:pPr>
        <a:defRPr sz="800" b="0">
          <a:solidFill>
            <a:srgbClr val="000000"/>
          </a:solidFill>
          <a:latin typeface="Arial Narrow"/>
          <a:ea typeface="Arial Narrow"/>
          <a:cs typeface="Arial Narrow"/>
        </a:defRPr>
      </a:pPr>
      <a:endParaRPr lang="pt-PT"/>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2481817402437478"/>
          <c:y val="0.11154545949350356"/>
          <c:w val="0.22727414432855289"/>
          <c:h val="0.62353626107037607"/>
        </c:manualLayout>
      </c:layout>
      <c:pieChart>
        <c:varyColors val="1"/>
        <c:ser>
          <c:idx val="0"/>
          <c:order val="0"/>
          <c:tx>
            <c:strRef>
              <c:f>Sheet1!$B$19</c:f>
              <c:strCache>
                <c:ptCount val="1"/>
                <c:pt idx="0">
                  <c:v>Volume (tons)</c:v>
                </c:pt>
              </c:strCache>
            </c:strRef>
          </c:tx>
          <c:spPr>
            <a:ln>
              <a:noFill/>
            </a:ln>
          </c:spPr>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rgbClr val="336699"/>
              </a:solidFill>
              <a:ln w="19050">
                <a:noFill/>
              </a:ln>
              <a:effectLst/>
            </c:spPr>
          </c:dPt>
          <c:dPt>
            <c:idx val="3"/>
            <c:bubble3D val="0"/>
            <c:spPr>
              <a:solidFill>
                <a:schemeClr val="accent4"/>
              </a:solidFill>
              <a:ln w="19050">
                <a:noFill/>
              </a:ln>
              <a:effectLst/>
            </c:spPr>
          </c:dPt>
          <c:dPt>
            <c:idx val="4"/>
            <c:bubble3D val="0"/>
            <c:spPr>
              <a:solidFill>
                <a:schemeClr val="accent5"/>
              </a:solidFill>
              <a:ln w="19050">
                <a:noFill/>
              </a:ln>
              <a:effectLst/>
            </c:spPr>
          </c:dPt>
          <c:dLbls>
            <c:dLbl>
              <c:idx val="3"/>
              <c:layout>
                <c:manualLayout>
                  <c:x val="-7.2447605264373861E-3"/>
                  <c:y val="0"/>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4"/>
              <c:layout>
                <c:manualLayout>
                  <c:x val="2.1734281579312092E-2"/>
                  <c:y val="-1.304102274477589E-2"/>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mn-lt"/>
                    <a:ea typeface="+mn-ea"/>
                    <a:cs typeface="+mn-cs"/>
                  </a:defRPr>
                </a:pPr>
                <a:endParaRPr lang="pt-PT"/>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Sheet1!$A$20:$A$24</c:f>
              <c:strCache>
                <c:ptCount val="5"/>
                <c:pt idx="0">
                  <c:v>Milk</c:v>
                </c:pt>
                <c:pt idx="1">
                  <c:v>Cattle &amp; Meat</c:v>
                </c:pt>
                <c:pt idx="2">
                  <c:v>Eggs</c:v>
                </c:pt>
                <c:pt idx="3">
                  <c:v>Cheese &amp; Butter</c:v>
                </c:pt>
                <c:pt idx="4">
                  <c:v>Other</c:v>
                </c:pt>
              </c:strCache>
            </c:strRef>
          </c:cat>
          <c:val>
            <c:numRef>
              <c:f>Sheet1!$B$20:$B$24</c:f>
              <c:numCache>
                <c:formatCode>General</c:formatCode>
                <c:ptCount val="5"/>
                <c:pt idx="0">
                  <c:v>2109</c:v>
                </c:pt>
                <c:pt idx="1">
                  <c:v>932</c:v>
                </c:pt>
                <c:pt idx="2">
                  <c:v>132</c:v>
                </c:pt>
                <c:pt idx="3">
                  <c:v>107</c:v>
                </c:pt>
                <c:pt idx="4">
                  <c:v>11</c:v>
                </c:pt>
              </c:numCache>
            </c:numRef>
          </c:val>
        </c:ser>
        <c:dLbls>
          <c:dLblPos val="out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
          <c:y val="0.77256548919593482"/>
          <c:w val="0.98491189809668145"/>
          <c:h val="0.12868558965546734"/>
        </c:manualLayout>
      </c:layout>
      <c:overlay val="0"/>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mn-lt"/>
              <a:ea typeface="+mn-ea"/>
              <a:cs typeface="+mn-cs"/>
            </a:defRPr>
          </a:pPr>
          <a:endParaRPr lang="pt-PT"/>
        </a:p>
      </c:txPr>
    </c:legend>
    <c:plotVisOnly val="1"/>
    <c:dispBlanksAs val="gap"/>
    <c:showDLblsOverMax val="0"/>
  </c:chart>
  <c:spPr>
    <a:noFill/>
    <a:ln>
      <a:noFill/>
    </a:ln>
    <a:effectLst/>
  </c:spPr>
  <c:txPr>
    <a:bodyPr/>
    <a:lstStyle/>
    <a:p>
      <a:pPr>
        <a:defRPr sz="800">
          <a:solidFill>
            <a:srgbClr val="000000"/>
          </a:solidFill>
        </a:defRPr>
      </a:pPr>
      <a:endParaRPr lang="pt-PT"/>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Sheet1!$C$19</c:f>
              <c:strCache>
                <c:ptCount val="1"/>
                <c:pt idx="0">
                  <c:v>Value (€bn)</c:v>
                </c:pt>
              </c:strCache>
            </c:strRef>
          </c:tx>
          <c:spPr>
            <a:ln>
              <a:noFill/>
            </a:ln>
          </c:spPr>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rgbClr val="336699"/>
              </a:solidFill>
              <a:ln w="19050">
                <a:noFill/>
              </a:ln>
              <a:effectLst/>
            </c:spPr>
          </c:dPt>
          <c:dPt>
            <c:idx val="3"/>
            <c:bubble3D val="0"/>
            <c:spPr>
              <a:solidFill>
                <a:schemeClr val="accent4"/>
              </a:solidFill>
              <a:ln w="19050">
                <a:noFill/>
              </a:ln>
              <a:effectLst/>
            </c:spPr>
          </c:dPt>
          <c:dPt>
            <c:idx val="4"/>
            <c:bubble3D val="0"/>
            <c:spPr>
              <a:solidFill>
                <a:schemeClr val="accent5"/>
              </a:solidFill>
              <a:ln w="19050">
                <a:noFill/>
              </a:ln>
              <a:effectLst/>
            </c:spPr>
          </c:dPt>
          <c:dLbls>
            <c:dLbl>
              <c:idx val="1"/>
              <c:layout>
                <c:manualLayout>
                  <c:x val="-9.8383612662942307E-2"/>
                  <c:y val="-0.23908627625948581"/>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mn-lt"/>
                    <a:ea typeface="+mn-ea"/>
                    <a:cs typeface="+mn-cs"/>
                  </a:defRPr>
                </a:pPr>
                <a:endParaRPr lang="pt-PT"/>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Sheet1!$A$20:$A$24</c:f>
              <c:strCache>
                <c:ptCount val="5"/>
                <c:pt idx="0">
                  <c:v>Milk</c:v>
                </c:pt>
                <c:pt idx="1">
                  <c:v>Cattle &amp; Meat</c:v>
                </c:pt>
                <c:pt idx="2">
                  <c:v>Eggs</c:v>
                </c:pt>
                <c:pt idx="3">
                  <c:v>Cheese &amp; Butter</c:v>
                </c:pt>
                <c:pt idx="4">
                  <c:v>Other</c:v>
                </c:pt>
              </c:strCache>
            </c:strRef>
          </c:cat>
          <c:val>
            <c:numRef>
              <c:f>Sheet1!$C$20:$C$24</c:f>
              <c:numCache>
                <c:formatCode>General</c:formatCode>
                <c:ptCount val="5"/>
                <c:pt idx="0">
                  <c:v>0.8</c:v>
                </c:pt>
                <c:pt idx="1">
                  <c:v>1.9</c:v>
                </c:pt>
                <c:pt idx="2">
                  <c:v>0.1</c:v>
                </c:pt>
                <c:pt idx="3">
                  <c:v>0.1</c:v>
                </c:pt>
                <c:pt idx="4">
                  <c:v>0.1</c:v>
                </c:pt>
              </c:numCache>
            </c:numRef>
          </c:val>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400">
          <a:solidFill>
            <a:srgbClr val="000000"/>
          </a:solidFill>
        </a:defRPr>
      </a:pPr>
      <a:endParaRPr lang="pt-PT"/>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40" b="0" i="0" u="none" strike="noStrike" kern="1200" spc="0" baseline="0">
                <a:solidFill>
                  <a:srgbClr val="000000"/>
                </a:solidFill>
                <a:latin typeface="Arial Narrow" panose="020B0606020202030204" pitchFamily="34" charset="0"/>
                <a:ea typeface="Arial Narrow"/>
                <a:cs typeface="Arial Narrow"/>
              </a:defRPr>
            </a:pPr>
            <a:r>
              <a:rPr lang="en-US"/>
              <a:t>Sector Volume 2014</a:t>
            </a:r>
          </a:p>
        </c:rich>
      </c:tx>
      <c:layout/>
      <c:overlay val="0"/>
      <c:spPr>
        <a:noFill/>
        <a:ln>
          <a:noFill/>
        </a:ln>
        <a:effectLst/>
      </c:spPr>
      <c:txPr>
        <a:bodyPr rot="0" spcFirstLastPara="1" vertOverflow="ellipsis" vert="horz" wrap="square" anchor="ctr" anchorCtr="1"/>
        <a:lstStyle/>
        <a:p>
          <a:pPr>
            <a:defRPr sz="840" b="0" i="0" u="none" strike="noStrike" kern="1200" spc="0" baseline="0">
              <a:solidFill>
                <a:srgbClr val="000000"/>
              </a:solidFill>
              <a:latin typeface="Arial Narrow" panose="020B0606020202030204" pitchFamily="34" charset="0"/>
              <a:ea typeface="Arial Narrow"/>
              <a:cs typeface="Arial Narrow"/>
            </a:defRPr>
          </a:pPr>
          <a:endParaRPr lang="pt-PT"/>
        </a:p>
      </c:txPr>
    </c:title>
    <c:autoTitleDeleted val="0"/>
    <c:plotArea>
      <c:layout/>
      <c:barChart>
        <c:barDir val="col"/>
        <c:grouping val="clustered"/>
        <c:varyColors val="0"/>
        <c:ser>
          <c:idx val="0"/>
          <c:order val="0"/>
          <c:tx>
            <c:strRef>
              <c:f>Agriculture_1_Production!$I$69:$I$72</c:f>
              <c:strCache>
                <c:ptCount val="4"/>
                <c:pt idx="0">
                  <c:v>Agriculture</c:v>
                </c:pt>
                <c:pt idx="1">
                  <c:v>Animal Production</c:v>
                </c:pt>
                <c:pt idx="2">
                  <c:v>Fishing</c:v>
                </c:pt>
                <c:pt idx="3">
                  <c:v>Food Industry</c:v>
                </c:pt>
              </c:strCache>
            </c:strRef>
          </c:tx>
          <c:spPr>
            <a:solidFill>
              <a:srgbClr val="FFE600"/>
            </a:solidFill>
            <a:ln w="25400">
              <a:noFill/>
            </a:ln>
            <a:effectLst/>
          </c:spPr>
          <c:invertIfNegative val="0"/>
          <c:dLbls>
            <c:dLbl>
              <c:idx val="1"/>
              <c:layout/>
              <c:tx>
                <c:rich>
                  <a:bodyPr rot="0" spcFirstLastPara="1" vertOverflow="ellipsis" vert="horz" wrap="square" anchor="ctr" anchorCtr="1"/>
                  <a:lstStyle/>
                  <a:p>
                    <a:pPr>
                      <a:defRPr sz="700" b="0" i="0" u="none" strike="noStrike" kern="1200" baseline="0">
                        <a:solidFill>
                          <a:srgbClr val="000000"/>
                        </a:solidFill>
                        <a:latin typeface="Arial Narrow" panose="020B0606020202030204" pitchFamily="34" charset="0"/>
                        <a:ea typeface="Arial Narrow"/>
                        <a:cs typeface="Arial Narrow"/>
                      </a:defRPr>
                    </a:pPr>
                    <a:r>
                      <a:rPr lang="en-US"/>
                      <a:t>3,291</a:t>
                    </a:r>
                  </a:p>
                </c:rich>
              </c:tx>
              <c:numFmt formatCode="[$€-2]\ #,##0;[Red]\-[$€-2]\ #,##0" sourceLinked="0"/>
              <c:spPr>
                <a:noFill/>
                <a:ln>
                  <a:noFill/>
                </a:ln>
                <a:effectLst/>
              </c:spPr>
              <c:txPr>
                <a:bodyPr rot="0" spcFirstLastPara="1" vertOverflow="ellipsis" vert="horz" wrap="square" anchor="ctr" anchorCtr="1"/>
                <a:lstStyle/>
                <a:p>
                  <a:pPr>
                    <a:defRPr sz="700" b="0" i="0" u="none" strike="noStrike" kern="1200" baseline="0">
                      <a:solidFill>
                        <a:srgbClr val="000000"/>
                      </a:solidFill>
                      <a:latin typeface="Arial Narrow" panose="020B0606020202030204" pitchFamily="34" charset="0"/>
                      <a:ea typeface="Arial Narrow"/>
                      <a:cs typeface="Arial Narrow"/>
                    </a:defRPr>
                  </a:pPr>
                  <a:endParaRPr lang="pt-PT"/>
                </a:p>
              </c:txPr>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rot="0" spcFirstLastPara="1" vertOverflow="ellipsis" vert="horz" wrap="square" anchor="ctr" anchorCtr="1"/>
                  <a:lstStyle/>
                  <a:p>
                    <a:pPr>
                      <a:defRPr sz="700" b="0" i="0" u="none" strike="noStrike" kern="1200" baseline="0">
                        <a:solidFill>
                          <a:srgbClr val="000000"/>
                        </a:solidFill>
                        <a:latin typeface="Arial Narrow" panose="020B0606020202030204" pitchFamily="34" charset="0"/>
                        <a:ea typeface="Arial Narrow"/>
                        <a:cs typeface="Arial Narrow"/>
                      </a:defRPr>
                    </a:pPr>
                    <a:r>
                      <a:rPr lang="en-US"/>
                      <a:t>8,774</a:t>
                    </a:r>
                  </a:p>
                </c:rich>
              </c:tx>
              <c:numFmt formatCode="[$€-2]\ #,##0;[Red]\-[$€-2]\ #,##0" sourceLinked="0"/>
              <c:spPr>
                <a:noFill/>
                <a:ln>
                  <a:noFill/>
                </a:ln>
                <a:effectLst/>
              </c:spPr>
              <c:txPr>
                <a:bodyPr rot="0" spcFirstLastPara="1" vertOverflow="ellipsis" vert="horz" wrap="square" anchor="ctr" anchorCtr="1"/>
                <a:lstStyle/>
                <a:p>
                  <a:pPr>
                    <a:defRPr sz="700" b="0" i="0" u="none" strike="noStrike" kern="1200" baseline="0">
                      <a:solidFill>
                        <a:srgbClr val="000000"/>
                      </a:solidFill>
                      <a:latin typeface="Arial Narrow" panose="020B0606020202030204" pitchFamily="34" charset="0"/>
                      <a:ea typeface="Arial Narrow"/>
                      <a:cs typeface="Arial Narrow"/>
                    </a:defRPr>
                  </a:pPr>
                  <a:endParaRPr lang="pt-PT"/>
                </a:p>
              </c:txPr>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700" b="0" i="0" u="none" strike="noStrike" kern="1200" baseline="0">
                    <a:solidFill>
                      <a:srgbClr val="000000"/>
                    </a:solidFill>
                    <a:latin typeface="Arial Narrow" panose="020B0606020202030204" pitchFamily="34" charset="0"/>
                    <a:ea typeface="Arial Narrow"/>
                    <a:cs typeface="Arial Narrow"/>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Agriculture_1_Production!$I$69:$I$73</c:f>
              <c:strCache>
                <c:ptCount val="5"/>
                <c:pt idx="0">
                  <c:v>Agriculture</c:v>
                </c:pt>
                <c:pt idx="1">
                  <c:v>Animal Production</c:v>
                </c:pt>
                <c:pt idx="2">
                  <c:v>Fishing</c:v>
                </c:pt>
                <c:pt idx="3">
                  <c:v>Food Industry</c:v>
                </c:pt>
                <c:pt idx="4">
                  <c:v>Beverage Industry</c:v>
                </c:pt>
              </c:strCache>
            </c:strRef>
          </c:cat>
          <c:val>
            <c:numRef>
              <c:f>Agriculture_1_Production!$J$69:$J$72</c:f>
              <c:numCache>
                <c:formatCode>#,##0</c:formatCode>
                <c:ptCount val="4"/>
                <c:pt idx="0">
                  <c:v>5528476.3320611557</c:v>
                </c:pt>
                <c:pt idx="1">
                  <c:v>3295621.3602626352</c:v>
                </c:pt>
                <c:pt idx="2">
                  <c:v>119890</c:v>
                </c:pt>
                <c:pt idx="3">
                  <c:v>8774562.4846800007</c:v>
                </c:pt>
              </c:numCache>
            </c:numRef>
          </c:val>
        </c:ser>
        <c:dLbls>
          <c:dLblPos val="outEnd"/>
          <c:showLegendKey val="0"/>
          <c:showVal val="1"/>
          <c:showCatName val="0"/>
          <c:showSerName val="0"/>
          <c:showPercent val="0"/>
          <c:showBubbleSize val="0"/>
        </c:dLbls>
        <c:gapWidth val="100"/>
        <c:axId val="553260280"/>
        <c:axId val="553260672"/>
      </c:barChart>
      <c:barChart>
        <c:barDir val="col"/>
        <c:grouping val="clustered"/>
        <c:varyColors val="0"/>
        <c:ser>
          <c:idx val="1"/>
          <c:order val="1"/>
          <c:tx>
            <c:strRef>
              <c:f>Agriculture_1_Production!$I$73</c:f>
              <c:strCache>
                <c:ptCount val="1"/>
                <c:pt idx="0">
                  <c:v>Beverage Industry</c:v>
                </c:pt>
              </c:strCache>
            </c:strRef>
          </c:tx>
          <c:spPr>
            <a:solidFill>
              <a:srgbClr val="7F7E82"/>
            </a:solidFill>
            <a:ln w="25400">
              <a:noFill/>
            </a:ln>
            <a:effectLst/>
          </c:spPr>
          <c:invertIfNegative val="0"/>
          <c:dLbls>
            <c:dLbl>
              <c:idx val="3"/>
              <c:delete val="1"/>
              <c:extLst>
                <c:ext xmlns:c15="http://schemas.microsoft.com/office/drawing/2012/chart" uri="{CE6537A1-D6FC-4f65-9D91-7224C49458BB}"/>
              </c:extLst>
            </c:dLbl>
            <c:dLbl>
              <c:idx val="4"/>
              <c:layout/>
              <c:tx>
                <c:rich>
                  <a:bodyPr/>
                  <a:lstStyle/>
                  <a:p>
                    <a:r>
                      <a:rPr lang="en-US" dirty="0" smtClean="0"/>
                      <a:t>3,559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Lst>
            </c:dLbl>
            <c:numFmt formatCode="[$€-2]\ #,##0;[Red]\-[$€-2]\ #,##0" sourceLinked="0"/>
            <c:spPr>
              <a:noFill/>
              <a:ln>
                <a:noFill/>
              </a:ln>
              <a:effectLst/>
            </c:spPr>
            <c:txPr>
              <a:bodyPr rot="0" spcFirstLastPara="1" vertOverflow="ellipsis" vert="horz" wrap="square" anchor="ctr" anchorCtr="1"/>
              <a:lstStyle/>
              <a:p>
                <a:pPr>
                  <a:defRPr sz="700" b="0" i="0" u="none" strike="noStrike" kern="1200" baseline="0">
                    <a:solidFill>
                      <a:srgbClr val="000000"/>
                    </a:solidFill>
                    <a:latin typeface="Arial Narrow" panose="020B0606020202030204" pitchFamily="34" charset="0"/>
                    <a:ea typeface="Arial Narrow"/>
                    <a:cs typeface="Arial Narrow"/>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Agriculture_1_Production!$I$69:$I$73</c:f>
              <c:strCache>
                <c:ptCount val="5"/>
                <c:pt idx="0">
                  <c:v>Agriculture</c:v>
                </c:pt>
                <c:pt idx="1">
                  <c:v>Animal Production</c:v>
                </c:pt>
                <c:pt idx="2">
                  <c:v>Fishing</c:v>
                </c:pt>
                <c:pt idx="3">
                  <c:v>Food Industry</c:v>
                </c:pt>
                <c:pt idx="4">
                  <c:v>Beverage Industry</c:v>
                </c:pt>
              </c:strCache>
            </c:strRef>
          </c:cat>
          <c:val>
            <c:numRef>
              <c:f>Agriculture_1_Production!$F$73:$J$73</c:f>
              <c:numCache>
                <c:formatCode>General</c:formatCode>
                <c:ptCount val="5"/>
                <c:pt idx="3">
                  <c:v>0</c:v>
                </c:pt>
                <c:pt idx="4" formatCode="#,##0">
                  <c:v>3259447.6884400002</c:v>
                </c:pt>
              </c:numCache>
            </c:numRef>
          </c:val>
        </c:ser>
        <c:dLbls>
          <c:dLblPos val="outEnd"/>
          <c:showLegendKey val="0"/>
          <c:showVal val="1"/>
          <c:showCatName val="0"/>
          <c:showSerName val="0"/>
          <c:showPercent val="0"/>
          <c:showBubbleSize val="0"/>
        </c:dLbls>
        <c:gapWidth val="219"/>
        <c:axId val="553261456"/>
        <c:axId val="553261064"/>
      </c:barChart>
      <c:catAx>
        <c:axId val="553260280"/>
        <c:scaling>
          <c:orientation val="minMax"/>
        </c:scaling>
        <c:delete val="0"/>
        <c:axPos val="b"/>
        <c:numFmt formatCode="General" sourceLinked="1"/>
        <c:majorTickMark val="out"/>
        <c:minorTickMark val="none"/>
        <c:tickLblPos val="low"/>
        <c:spPr>
          <a:noFill/>
          <a:ln w="9525" cap="flat" cmpd="sng" algn="ctr">
            <a:solidFill>
              <a:srgbClr val="000000"/>
            </a:solidFill>
            <a:prstDash val="solid"/>
            <a:round/>
          </a:ln>
          <a:effectLst/>
        </c:spPr>
        <c:txPr>
          <a:bodyPr rot="-60000000" spcFirstLastPara="1" vertOverflow="ellipsis" vert="horz" wrap="square" anchor="ctr" anchorCtr="1"/>
          <a:lstStyle/>
          <a:p>
            <a:pPr>
              <a:defRPr sz="700" b="0" i="0" u="none" strike="noStrike" kern="1200" baseline="0">
                <a:solidFill>
                  <a:srgbClr val="000000"/>
                </a:solidFill>
                <a:latin typeface="Arial Narrow" panose="020B0606020202030204" pitchFamily="34" charset="0"/>
                <a:ea typeface="Arial Narrow"/>
                <a:cs typeface="Arial Narrow"/>
              </a:defRPr>
            </a:pPr>
            <a:endParaRPr lang="pt-PT"/>
          </a:p>
        </c:txPr>
        <c:crossAx val="553260672"/>
        <c:crosses val="autoZero"/>
        <c:auto val="1"/>
        <c:lblAlgn val="ctr"/>
        <c:lblOffset val="100"/>
        <c:noMultiLvlLbl val="0"/>
      </c:catAx>
      <c:valAx>
        <c:axId val="553260672"/>
        <c:scaling>
          <c:orientation val="minMax"/>
        </c:scaling>
        <c:delete val="0"/>
        <c:axPos val="l"/>
        <c:title>
          <c:tx>
            <c:rich>
              <a:bodyPr rot="-5400000" spcFirstLastPara="1" vertOverflow="ellipsis" vert="horz" wrap="square" anchor="ctr" anchorCtr="1"/>
              <a:lstStyle/>
              <a:p>
                <a:pPr>
                  <a:defRPr sz="700" b="0" i="0" u="none" strike="noStrike" kern="1200" baseline="0">
                    <a:solidFill>
                      <a:srgbClr val="000000"/>
                    </a:solidFill>
                    <a:latin typeface="Arial Narrow" panose="020B0606020202030204" pitchFamily="34" charset="0"/>
                    <a:ea typeface="Arial Narrow"/>
                    <a:cs typeface="Arial Narrow"/>
                  </a:defRPr>
                </a:pPr>
                <a:r>
                  <a:rPr lang="en-US"/>
                  <a:t>Thousand tons</a:t>
                </a:r>
              </a:p>
            </c:rich>
          </c:tx>
          <c:layout/>
          <c:overlay val="0"/>
          <c:spPr>
            <a:noFill/>
            <a:ln>
              <a:noFill/>
            </a:ln>
            <a:effectLst/>
          </c:spPr>
          <c:txPr>
            <a:bodyPr rot="-5400000" spcFirstLastPara="1" vertOverflow="ellipsis" vert="horz" wrap="square" anchor="ctr" anchorCtr="1"/>
            <a:lstStyle/>
            <a:p>
              <a:pPr>
                <a:defRPr sz="700" b="0" i="0" u="none" strike="noStrike" kern="1200" baseline="0">
                  <a:solidFill>
                    <a:srgbClr val="000000"/>
                  </a:solidFill>
                  <a:latin typeface="Arial Narrow" panose="020B0606020202030204" pitchFamily="34" charset="0"/>
                  <a:ea typeface="Arial Narrow"/>
                  <a:cs typeface="Arial Narrow"/>
                </a:defRPr>
              </a:pPr>
              <a:endParaRPr lang="pt-PT"/>
            </a:p>
          </c:txPr>
        </c:title>
        <c:numFmt formatCode="#,##0" sourceLinked="0"/>
        <c:majorTickMark val="out"/>
        <c:minorTickMark val="none"/>
        <c:tickLblPos val="low"/>
        <c:spPr>
          <a:noFill/>
          <a:ln w="9525">
            <a:solidFill>
              <a:srgbClr val="000000"/>
            </a:solidFill>
            <a:prstDash val="solid"/>
          </a:ln>
          <a:effectLst/>
        </c:spPr>
        <c:txPr>
          <a:bodyPr rot="-60000000" spcFirstLastPara="1" vertOverflow="ellipsis" vert="horz" wrap="square" anchor="ctr" anchorCtr="1"/>
          <a:lstStyle/>
          <a:p>
            <a:pPr>
              <a:defRPr sz="700" b="0" i="0" u="none" strike="noStrike" kern="1200" baseline="0">
                <a:solidFill>
                  <a:srgbClr val="000000"/>
                </a:solidFill>
                <a:latin typeface="Arial Narrow" panose="020B0606020202030204" pitchFamily="34" charset="0"/>
                <a:ea typeface="Arial Narrow"/>
                <a:cs typeface="Arial Narrow"/>
              </a:defRPr>
            </a:pPr>
            <a:endParaRPr lang="pt-PT"/>
          </a:p>
        </c:txPr>
        <c:crossAx val="553260280"/>
        <c:crosses val="autoZero"/>
        <c:crossBetween val="between"/>
        <c:dispUnits>
          <c:builtInUnit val="thousands"/>
        </c:dispUnits>
      </c:valAx>
      <c:valAx>
        <c:axId val="553261064"/>
        <c:scaling>
          <c:orientation val="minMax"/>
          <c:max val="10000000"/>
        </c:scaling>
        <c:delete val="0"/>
        <c:axPos val="r"/>
        <c:title>
          <c:tx>
            <c:rich>
              <a:bodyPr rot="-5400000" spcFirstLastPara="1" vertOverflow="ellipsis" vert="horz" wrap="square" anchor="ctr" anchorCtr="1"/>
              <a:lstStyle/>
              <a:p>
                <a:pPr>
                  <a:defRPr sz="700" b="0" i="0" u="none" strike="noStrike" kern="1200" baseline="0">
                    <a:solidFill>
                      <a:srgbClr val="000000"/>
                    </a:solidFill>
                    <a:latin typeface="Arial Narrow" panose="020B0606020202030204" pitchFamily="34" charset="0"/>
                    <a:ea typeface="Arial Narrow"/>
                    <a:cs typeface="Arial Narrow"/>
                  </a:defRPr>
                </a:pPr>
                <a:r>
                  <a:rPr lang="en-US"/>
                  <a:t>Million liters</a:t>
                </a:r>
              </a:p>
            </c:rich>
          </c:tx>
          <c:layout/>
          <c:overlay val="0"/>
          <c:spPr>
            <a:noFill/>
            <a:ln>
              <a:noFill/>
            </a:ln>
            <a:effectLst/>
          </c:spPr>
          <c:txPr>
            <a:bodyPr rot="-5400000" spcFirstLastPara="1" vertOverflow="ellipsis" vert="horz" wrap="square" anchor="ctr" anchorCtr="1"/>
            <a:lstStyle/>
            <a:p>
              <a:pPr>
                <a:defRPr sz="700" b="0" i="0" u="none" strike="noStrike" kern="1200" baseline="0">
                  <a:solidFill>
                    <a:srgbClr val="000000"/>
                  </a:solidFill>
                  <a:latin typeface="Arial Narrow" panose="020B0606020202030204" pitchFamily="34" charset="0"/>
                  <a:ea typeface="Arial Narrow"/>
                  <a:cs typeface="Arial Narrow"/>
                </a:defRPr>
              </a:pPr>
              <a:endParaRPr lang="pt-PT"/>
            </a:p>
          </c:txPr>
        </c:title>
        <c:numFmt formatCode="#,##0" sourceLinked="0"/>
        <c:majorTickMark val="out"/>
        <c:minorTickMark val="none"/>
        <c:tickLblPos val="nextTo"/>
        <c:spPr>
          <a:noFill/>
          <a:ln w="9525">
            <a:solidFill>
              <a:srgbClr val="000000"/>
            </a:solidFill>
            <a:prstDash val="solid"/>
          </a:ln>
          <a:effectLst/>
        </c:spPr>
        <c:txPr>
          <a:bodyPr rot="-60000000" spcFirstLastPara="1" vertOverflow="ellipsis" vert="horz" wrap="square" anchor="ctr" anchorCtr="1"/>
          <a:lstStyle/>
          <a:p>
            <a:pPr>
              <a:defRPr sz="700" b="0" i="0" u="none" strike="noStrike" kern="1200" baseline="0">
                <a:solidFill>
                  <a:srgbClr val="000000"/>
                </a:solidFill>
                <a:latin typeface="Arial Narrow" panose="020B0606020202030204" pitchFamily="34" charset="0"/>
                <a:ea typeface="Arial Narrow"/>
                <a:cs typeface="Arial Narrow"/>
              </a:defRPr>
            </a:pPr>
            <a:endParaRPr lang="pt-PT"/>
          </a:p>
        </c:txPr>
        <c:crossAx val="553261456"/>
        <c:crosses val="max"/>
        <c:crossBetween val="between"/>
        <c:dispUnits>
          <c:builtInUnit val="thousands"/>
        </c:dispUnits>
      </c:valAx>
      <c:catAx>
        <c:axId val="553261456"/>
        <c:scaling>
          <c:orientation val="minMax"/>
        </c:scaling>
        <c:delete val="1"/>
        <c:axPos val="b"/>
        <c:numFmt formatCode="General" sourceLinked="1"/>
        <c:majorTickMark val="out"/>
        <c:minorTickMark val="none"/>
        <c:tickLblPos val="nextTo"/>
        <c:crossAx val="553261064"/>
        <c:crosses val="autoZero"/>
        <c:auto val="1"/>
        <c:lblAlgn val="ctr"/>
        <c:lblOffset val="100"/>
        <c:noMultiLvlLbl val="0"/>
      </c:catAx>
      <c:spPr>
        <a:noFill/>
        <a:ln w="25400">
          <a:noFill/>
        </a:ln>
        <a:effectLst/>
      </c:spPr>
    </c:plotArea>
    <c:plotVisOnly val="1"/>
    <c:dispBlanksAs val="gap"/>
    <c:showDLblsOverMax val="0"/>
  </c:chart>
  <c:spPr>
    <a:noFill/>
    <a:ln w="25400" cap="flat" cmpd="sng" algn="ctr">
      <a:noFill/>
      <a:round/>
    </a:ln>
    <a:effectLst/>
  </c:spPr>
  <c:txPr>
    <a:bodyPr/>
    <a:lstStyle/>
    <a:p>
      <a:pPr>
        <a:defRPr sz="700" b="0">
          <a:solidFill>
            <a:srgbClr val="000000"/>
          </a:solidFill>
          <a:latin typeface="Arial Narrow" panose="020B0606020202030204" pitchFamily="34" charset="0"/>
          <a:ea typeface="Arial Narrow"/>
          <a:cs typeface="Arial Narrow"/>
        </a:defRPr>
      </a:pPr>
      <a:endParaRPr lang="pt-PT"/>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40" b="0" i="0" u="none" strike="noStrike" kern="1200" spc="0" baseline="0">
                <a:solidFill>
                  <a:srgbClr val="000000"/>
                </a:solidFill>
                <a:latin typeface="Arial Narrow" panose="020B0606020202030204" pitchFamily="34" charset="0"/>
                <a:ea typeface="+mn-ea"/>
                <a:cs typeface="+mn-cs"/>
              </a:defRPr>
            </a:pPr>
            <a:r>
              <a:rPr lang="pt-PT"/>
              <a:t>Sector Value 2014</a:t>
            </a:r>
          </a:p>
        </c:rich>
      </c:tx>
      <c:layout/>
      <c:overlay val="0"/>
      <c:spPr>
        <a:noFill/>
        <a:ln>
          <a:noFill/>
        </a:ln>
        <a:effectLst/>
      </c:spPr>
      <c:txPr>
        <a:bodyPr rot="0" spcFirstLastPara="1" vertOverflow="ellipsis" vert="horz" wrap="square" anchor="ctr" anchorCtr="1"/>
        <a:lstStyle/>
        <a:p>
          <a:pPr>
            <a:defRPr sz="840" b="0" i="0" u="none" strike="noStrike" kern="1200" spc="0" baseline="0">
              <a:solidFill>
                <a:srgbClr val="000000"/>
              </a:solidFill>
              <a:latin typeface="Arial Narrow" panose="020B0606020202030204" pitchFamily="34" charset="0"/>
              <a:ea typeface="+mn-ea"/>
              <a:cs typeface="+mn-cs"/>
            </a:defRPr>
          </a:pPr>
          <a:endParaRPr lang="pt-PT"/>
        </a:p>
      </c:txPr>
    </c:title>
    <c:autoTitleDeleted val="0"/>
    <c:plotArea>
      <c:layout>
        <c:manualLayout>
          <c:layoutTarget val="inner"/>
          <c:xMode val="edge"/>
          <c:yMode val="edge"/>
          <c:x val="0.2778820635639847"/>
          <c:y val="0.18867373536037363"/>
          <c:w val="0.42248791980166178"/>
          <c:h val="0.58197884109592268"/>
        </c:manualLayout>
      </c:layout>
      <c:pieChart>
        <c:varyColors val="1"/>
        <c:ser>
          <c:idx val="0"/>
          <c:order val="0"/>
          <c:spPr>
            <a:ln>
              <a:noFill/>
            </a:ln>
          </c:spPr>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chemeClr val="tx1"/>
              </a:solidFill>
              <a:ln w="19050">
                <a:noFill/>
              </a:ln>
              <a:effectLst/>
            </c:spPr>
          </c:dPt>
          <c:dPt>
            <c:idx val="3"/>
            <c:bubble3D val="0"/>
            <c:spPr>
              <a:solidFill>
                <a:srgbClr val="336699"/>
              </a:solidFill>
              <a:ln w="19050">
                <a:noFill/>
              </a:ln>
              <a:effectLst/>
            </c:spPr>
          </c:dPt>
          <c:dPt>
            <c:idx val="4"/>
            <c:bubble3D val="0"/>
            <c:spPr>
              <a:solidFill>
                <a:schemeClr val="accent5"/>
              </a:solidFill>
              <a:ln w="19050">
                <a:noFill/>
              </a:ln>
              <a:effectLst/>
            </c:spPr>
          </c:dPt>
          <c:dLbls>
            <c:spPr>
              <a:noFill/>
              <a:ln>
                <a:noFill/>
              </a:ln>
              <a:effectLst/>
            </c:spPr>
            <c:txPr>
              <a:bodyPr rot="0" spcFirstLastPara="1" vertOverflow="ellipsis" vert="horz" wrap="square" anchor="ctr" anchorCtr="1"/>
              <a:lstStyle/>
              <a:p>
                <a:pPr>
                  <a:defRPr sz="700" b="0" i="0" u="none" strike="noStrike" kern="1200" baseline="0">
                    <a:solidFill>
                      <a:srgbClr val="000000"/>
                    </a:solidFill>
                    <a:latin typeface="Arial Narrow" panose="020B0606020202030204" pitchFamily="34" charset="0"/>
                    <a:ea typeface="+mn-ea"/>
                    <a:cs typeface="+mn-cs"/>
                  </a:defRPr>
                </a:pPr>
                <a:endParaRPr lang="pt-PT"/>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Sheet1!$A$1:$A$5</c:f>
              <c:strCache>
                <c:ptCount val="5"/>
                <c:pt idx="0">
                  <c:v>Agriculture</c:v>
                </c:pt>
                <c:pt idx="1">
                  <c:v>Animal Production</c:v>
                </c:pt>
                <c:pt idx="2">
                  <c:v>Fishery</c:v>
                </c:pt>
                <c:pt idx="3">
                  <c:v>Food Industry </c:v>
                </c:pt>
                <c:pt idx="4">
                  <c:v>Beverage Industry</c:v>
                </c:pt>
              </c:strCache>
            </c:strRef>
          </c:cat>
          <c:val>
            <c:numRef>
              <c:f>Sheet1!$B$1:$B$5</c:f>
              <c:numCache>
                <c:formatCode>General</c:formatCode>
                <c:ptCount val="5"/>
                <c:pt idx="0">
                  <c:v>3900000000</c:v>
                </c:pt>
                <c:pt idx="1">
                  <c:v>3000000000</c:v>
                </c:pt>
                <c:pt idx="2">
                  <c:v>250000000</c:v>
                </c:pt>
                <c:pt idx="3">
                  <c:v>8700000000</c:v>
                </c:pt>
                <c:pt idx="4">
                  <c:v>2600000000</c:v>
                </c:pt>
              </c:numCache>
            </c:numRef>
          </c:val>
        </c:ser>
        <c:dLbls>
          <c:dLblPos val="out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
          <c:y val="0.83029943636064729"/>
          <c:w val="0.99750515416417562"/>
          <c:h val="0.12176889578475922"/>
        </c:manualLayout>
      </c:layout>
      <c:overlay val="0"/>
      <c:spPr>
        <a:noFill/>
        <a:ln>
          <a:noFill/>
        </a:ln>
        <a:effectLst/>
      </c:spPr>
      <c:txPr>
        <a:bodyPr rot="0" spcFirstLastPara="1" vertOverflow="ellipsis" vert="horz" wrap="square" anchor="ctr" anchorCtr="1"/>
        <a:lstStyle/>
        <a:p>
          <a:pPr>
            <a:defRPr sz="700" b="0" i="0" u="none" strike="noStrike" kern="1200" baseline="0">
              <a:solidFill>
                <a:srgbClr val="000000"/>
              </a:solidFill>
              <a:latin typeface="Arial Narrow" panose="020B0606020202030204" pitchFamily="34" charset="0"/>
              <a:ea typeface="+mn-ea"/>
              <a:cs typeface="+mn-cs"/>
            </a:defRPr>
          </a:pPr>
          <a:endParaRPr lang="pt-PT"/>
        </a:p>
      </c:txPr>
    </c:legend>
    <c:plotVisOnly val="1"/>
    <c:dispBlanksAs val="gap"/>
    <c:showDLblsOverMax val="0"/>
  </c:chart>
  <c:spPr>
    <a:noFill/>
    <a:ln>
      <a:noFill/>
    </a:ln>
    <a:effectLst/>
  </c:spPr>
  <c:txPr>
    <a:bodyPr/>
    <a:lstStyle/>
    <a:p>
      <a:pPr>
        <a:defRPr sz="700">
          <a:solidFill>
            <a:srgbClr val="000000"/>
          </a:solidFill>
          <a:latin typeface="Arial Narrow" panose="020B0606020202030204" pitchFamily="34" charset="0"/>
        </a:defRPr>
      </a:pPr>
      <a:endParaRPr lang="pt-PT"/>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r>
              <a:rPr lang="en-US" b="1" dirty="0"/>
              <a:t>Trade</a:t>
            </a:r>
            <a:r>
              <a:rPr lang="en-US" b="1" baseline="0" dirty="0"/>
              <a:t> b</a:t>
            </a:r>
            <a:r>
              <a:rPr lang="en-US" b="1" baseline="0" dirty="0" smtClean="0"/>
              <a:t>alance by sub-sector</a:t>
            </a:r>
            <a:endParaRPr lang="en-US" b="1" dirty="0"/>
          </a:p>
        </c:rich>
      </c:tx>
      <c:layout/>
      <c:overlay val="0"/>
      <c:spPr>
        <a:noFill/>
        <a:ln>
          <a:noFill/>
        </a:ln>
        <a:effectLst/>
      </c:spPr>
      <c:txPr>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endParaRPr lang="pt-PT"/>
        </a:p>
      </c:txPr>
    </c:title>
    <c:autoTitleDeleted val="0"/>
    <c:plotArea>
      <c:layout/>
      <c:barChart>
        <c:barDir val="col"/>
        <c:grouping val="clustered"/>
        <c:varyColors val="0"/>
        <c:ser>
          <c:idx val="0"/>
          <c:order val="0"/>
          <c:tx>
            <c:strRef>
              <c:f>Agriculture_3_Exp_Imp!$E$27</c:f>
              <c:strCache>
                <c:ptCount val="1"/>
                <c:pt idx="0">
                  <c:v>Exports</c:v>
                </c:pt>
              </c:strCache>
            </c:strRef>
          </c:tx>
          <c:spPr>
            <a:solidFill>
              <a:srgbClr val="FFE600"/>
            </a:solidFill>
            <a:ln w="25400">
              <a:noFill/>
            </a:ln>
            <a:effectLst/>
          </c:spPr>
          <c:invertIfNegative val="0"/>
          <c:cat>
            <c:strRef>
              <c:f>(Agriculture_3_Exp_Imp!$B$33,Agriculture_3_Exp_Imp!$B$40,Agriculture_3_Exp_Imp!$B$48,Agriculture_3_Exp_Imp!$B$49)</c:f>
              <c:strCache>
                <c:ptCount val="4"/>
                <c:pt idx="0">
                  <c:v>Animal production</c:v>
                </c:pt>
                <c:pt idx="1">
                  <c:v>Agriculture</c:v>
                </c:pt>
                <c:pt idx="2">
                  <c:v>Food Industry</c:v>
                </c:pt>
                <c:pt idx="3">
                  <c:v>Beverage Industry</c:v>
                </c:pt>
              </c:strCache>
            </c:strRef>
          </c:cat>
          <c:val>
            <c:numRef>
              <c:f>(Agriculture_3_Exp_Imp!$F$33,Agriculture_3_Exp_Imp!$F$40,Agriculture_3_Exp_Imp!$F$48,Agriculture_3_Exp_Imp!$F$49)</c:f>
              <c:numCache>
                <c:formatCode>#,##0</c:formatCode>
                <c:ptCount val="4"/>
                <c:pt idx="0">
                  <c:v>721620.13599999994</c:v>
                </c:pt>
                <c:pt idx="1">
                  <c:v>898846.11599999992</c:v>
                </c:pt>
                <c:pt idx="2">
                  <c:v>1828213.382</c:v>
                </c:pt>
                <c:pt idx="3">
                  <c:v>1159344.1389999997</c:v>
                </c:pt>
              </c:numCache>
            </c:numRef>
          </c:val>
        </c:ser>
        <c:ser>
          <c:idx val="1"/>
          <c:order val="1"/>
          <c:tx>
            <c:strRef>
              <c:f>Agriculture_3_Exp_Imp!$C$27</c:f>
              <c:strCache>
                <c:ptCount val="1"/>
                <c:pt idx="0">
                  <c:v>Imports</c:v>
                </c:pt>
              </c:strCache>
            </c:strRef>
          </c:tx>
          <c:spPr>
            <a:solidFill>
              <a:srgbClr val="7F7E82"/>
            </a:solidFill>
            <a:ln w="25400">
              <a:noFill/>
            </a:ln>
            <a:effectLst/>
          </c:spPr>
          <c:invertIfNegative val="0"/>
          <c:val>
            <c:numRef>
              <c:f>(Agriculture_3_Exp_Imp!$D$33,Agriculture_3_Exp_Imp!$D$40,Agriculture_3_Exp_Imp!$D$48,Agriculture_3_Exp_Imp!$D$49)</c:f>
              <c:numCache>
                <c:formatCode>#,##0</c:formatCode>
                <c:ptCount val="4"/>
                <c:pt idx="0">
                  <c:v>1764905.493</c:v>
                </c:pt>
                <c:pt idx="1">
                  <c:v>2405723.9040000001</c:v>
                </c:pt>
                <c:pt idx="2">
                  <c:v>2234730.423</c:v>
                </c:pt>
                <c:pt idx="3">
                  <c:v>402063.13199999998</c:v>
                </c:pt>
              </c:numCache>
            </c:numRef>
          </c:val>
        </c:ser>
        <c:ser>
          <c:idx val="2"/>
          <c:order val="2"/>
          <c:tx>
            <c:strRef>
              <c:f>Agriculture_3_Exp_Imp!$K$27</c:f>
              <c:strCache>
                <c:ptCount val="1"/>
                <c:pt idx="0">
                  <c:v>Trade Balance</c:v>
                </c:pt>
              </c:strCache>
            </c:strRef>
          </c:tx>
          <c:spPr>
            <a:solidFill>
              <a:srgbClr val="CCCBCD"/>
            </a:solidFill>
            <a:ln w="25400">
              <a:noFill/>
            </a:ln>
            <a:effectLst/>
          </c:spPr>
          <c:invertIfNegative val="0"/>
          <c:val>
            <c:numRef>
              <c:f>(Agriculture_3_Exp_Imp!$K$33,Agriculture_3_Exp_Imp!$K$40,Agriculture_3_Exp_Imp!$K$48,Agriculture_3_Exp_Imp!$K$49)</c:f>
              <c:numCache>
                <c:formatCode>#,##0</c:formatCode>
                <c:ptCount val="4"/>
                <c:pt idx="0">
                  <c:v>-1043285.3570000001</c:v>
                </c:pt>
                <c:pt idx="1">
                  <c:v>-1506877.7880000002</c:v>
                </c:pt>
                <c:pt idx="2">
                  <c:v>-406517.04099999997</c:v>
                </c:pt>
                <c:pt idx="3">
                  <c:v>757281.00699999975</c:v>
                </c:pt>
              </c:numCache>
            </c:numRef>
          </c:val>
        </c:ser>
        <c:dLbls>
          <c:showLegendKey val="0"/>
          <c:showVal val="0"/>
          <c:showCatName val="0"/>
          <c:showSerName val="0"/>
          <c:showPercent val="0"/>
          <c:showBubbleSize val="0"/>
        </c:dLbls>
        <c:gapWidth val="100"/>
        <c:axId val="553262632"/>
        <c:axId val="553815560"/>
      </c:barChart>
      <c:catAx>
        <c:axId val="553262632"/>
        <c:scaling>
          <c:orientation val="minMax"/>
        </c:scaling>
        <c:delete val="0"/>
        <c:axPos val="b"/>
        <c:numFmt formatCode="General" sourceLinked="1"/>
        <c:majorTickMark val="none"/>
        <c:minorTickMark val="none"/>
        <c:tickLblPos val="low"/>
        <c:spPr>
          <a:noFill/>
          <a:ln w="952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53815560"/>
        <c:crosses val="autoZero"/>
        <c:auto val="1"/>
        <c:lblAlgn val="ctr"/>
        <c:lblOffset val="100"/>
        <c:noMultiLvlLbl val="0"/>
      </c:catAx>
      <c:valAx>
        <c:axId val="553815560"/>
        <c:scaling>
          <c:orientation val="minMax"/>
        </c:scaling>
        <c:delete val="0"/>
        <c:axPos val="l"/>
        <c:title>
          <c:tx>
            <c:rich>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r>
                  <a:rPr lang="en-US"/>
                  <a:t>€ million</a:t>
                </a:r>
              </a:p>
            </c:rich>
          </c:tx>
          <c:layout/>
          <c:overlay val="0"/>
          <c:spPr>
            <a:noFill/>
            <a:ln>
              <a:noFill/>
            </a:ln>
            <a:effectLst/>
          </c:spPr>
          <c:txPr>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title>
        <c:numFmt formatCode="#,##0" sourceLinked="0"/>
        <c:majorTickMark val="out"/>
        <c:minorTickMark val="none"/>
        <c:tickLblPos val="low"/>
        <c:spPr>
          <a:noFill/>
          <a:ln w="12700">
            <a:solidFill>
              <a:srgbClr val="000000"/>
            </a:solidFill>
            <a:prstDash val="soli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53262632"/>
        <c:crosses val="autoZero"/>
        <c:crossBetween val="between"/>
        <c:dispUnits>
          <c:builtInUnit val="thousands"/>
        </c:dispUnits>
      </c:valAx>
      <c:spPr>
        <a:noFill/>
        <a:ln w="25400">
          <a:noFill/>
        </a:ln>
        <a:effectLst/>
      </c:spPr>
    </c:plotArea>
    <c:legend>
      <c:legendPos val="b"/>
      <c:layout/>
      <c:overlay val="0"/>
      <c:spPr>
        <a:noFill/>
        <a:ln w="25400">
          <a:noFill/>
        </a:ln>
        <a:effectLst/>
      </c:spPr>
      <c:txPr>
        <a:bodyPr rot="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legend>
    <c:plotVisOnly val="1"/>
    <c:dispBlanksAs val="gap"/>
    <c:showDLblsOverMax val="0"/>
  </c:chart>
  <c:spPr>
    <a:noFill/>
    <a:ln w="25400" cap="flat" cmpd="sng" algn="ctr">
      <a:noFill/>
      <a:round/>
    </a:ln>
    <a:effectLst/>
  </c:spPr>
  <c:txPr>
    <a:bodyPr/>
    <a:lstStyle/>
    <a:p>
      <a:pPr>
        <a:defRPr sz="800" b="0">
          <a:solidFill>
            <a:srgbClr val="000000"/>
          </a:solidFill>
          <a:latin typeface="Arial Narrow"/>
          <a:ea typeface="Arial Narrow"/>
          <a:cs typeface="Arial Narrow"/>
        </a:defRPr>
      </a:pPr>
      <a:endParaRPr lang="pt-PT"/>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r>
              <a:rPr lang="en-US" b="1" dirty="0"/>
              <a:t>Trade</a:t>
            </a:r>
            <a:r>
              <a:rPr lang="en-US" b="1" baseline="0" dirty="0"/>
              <a:t> </a:t>
            </a:r>
            <a:r>
              <a:rPr lang="en-US" b="1" baseline="0" dirty="0" smtClean="0"/>
              <a:t>balance</a:t>
            </a:r>
            <a:endParaRPr lang="en-US" b="1" dirty="0"/>
          </a:p>
        </c:rich>
      </c:tx>
      <c:layout/>
      <c:overlay val="0"/>
      <c:spPr>
        <a:noFill/>
        <a:ln>
          <a:noFill/>
        </a:ln>
        <a:effectLst/>
      </c:spPr>
      <c:txPr>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endParaRPr lang="pt-PT"/>
        </a:p>
      </c:txPr>
    </c:title>
    <c:autoTitleDeleted val="0"/>
    <c:plotArea>
      <c:layout/>
      <c:barChart>
        <c:barDir val="col"/>
        <c:grouping val="clustered"/>
        <c:varyColors val="0"/>
        <c:ser>
          <c:idx val="0"/>
          <c:order val="0"/>
          <c:tx>
            <c:strRef>
              <c:f>Agriculture_3_Exp_Imp!$E$27</c:f>
              <c:strCache>
                <c:ptCount val="1"/>
                <c:pt idx="0">
                  <c:v>Exports</c:v>
                </c:pt>
              </c:strCache>
            </c:strRef>
          </c:tx>
          <c:spPr>
            <a:solidFill>
              <a:srgbClr val="FFE6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Arial Narrow"/>
                    <a:ea typeface="Arial Narrow"/>
                    <a:cs typeface="Arial Narrow"/>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Agriculture_3_Exp_Imp!$B$56</c:f>
              <c:strCache>
                <c:ptCount val="1"/>
                <c:pt idx="0">
                  <c:v>Agriculture and Agro-food Sector</c:v>
                </c:pt>
              </c:strCache>
            </c:strRef>
          </c:cat>
          <c:val>
            <c:numRef>
              <c:f>Agriculture_3_Exp_Imp!$F$56</c:f>
              <c:numCache>
                <c:formatCode>#,##0</c:formatCode>
                <c:ptCount val="1"/>
                <c:pt idx="0">
                  <c:v>4608023.7729999991</c:v>
                </c:pt>
              </c:numCache>
            </c:numRef>
          </c:val>
        </c:ser>
        <c:ser>
          <c:idx val="1"/>
          <c:order val="1"/>
          <c:tx>
            <c:strRef>
              <c:f>Agriculture_3_Exp_Imp!$C$27</c:f>
              <c:strCache>
                <c:ptCount val="1"/>
                <c:pt idx="0">
                  <c:v>Imports</c:v>
                </c:pt>
              </c:strCache>
            </c:strRef>
          </c:tx>
          <c:spPr>
            <a:solidFill>
              <a:srgbClr val="7F7E82"/>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Arial Narrow"/>
                    <a:ea typeface="Arial Narrow"/>
                    <a:cs typeface="Arial Narrow"/>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Agriculture_3_Exp_Imp!$B$56</c:f>
              <c:strCache>
                <c:ptCount val="1"/>
                <c:pt idx="0">
                  <c:v>Agriculture and Agro-food Sector</c:v>
                </c:pt>
              </c:strCache>
            </c:strRef>
          </c:cat>
          <c:val>
            <c:numRef>
              <c:f>Agriculture_3_Exp_Imp!$D$56</c:f>
              <c:numCache>
                <c:formatCode>#,##0</c:formatCode>
                <c:ptCount val="1"/>
                <c:pt idx="0">
                  <c:v>6807422.9520000005</c:v>
                </c:pt>
              </c:numCache>
            </c:numRef>
          </c:val>
        </c:ser>
        <c:ser>
          <c:idx val="2"/>
          <c:order val="2"/>
          <c:tx>
            <c:strRef>
              <c:f>Agriculture_3_Exp_Imp!$K$27</c:f>
              <c:strCache>
                <c:ptCount val="1"/>
                <c:pt idx="0">
                  <c:v>Trade Balance</c:v>
                </c:pt>
              </c:strCache>
            </c:strRef>
          </c:tx>
          <c:spPr>
            <a:solidFill>
              <a:srgbClr val="CCCBCD"/>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Arial Narrow"/>
                    <a:ea typeface="Arial Narrow"/>
                    <a:cs typeface="Arial Narrow"/>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Agriculture_3_Exp_Imp!$B$56</c:f>
              <c:strCache>
                <c:ptCount val="1"/>
                <c:pt idx="0">
                  <c:v>Agriculture and Agro-food Sector</c:v>
                </c:pt>
              </c:strCache>
            </c:strRef>
          </c:cat>
          <c:val>
            <c:numRef>
              <c:f>Agriculture_3_Exp_Imp!$K$56</c:f>
              <c:numCache>
                <c:formatCode>#,##0</c:formatCode>
                <c:ptCount val="1"/>
                <c:pt idx="0">
                  <c:v>-2199399.1790000014</c:v>
                </c:pt>
              </c:numCache>
            </c:numRef>
          </c:val>
        </c:ser>
        <c:dLbls>
          <c:dLblPos val="outEnd"/>
          <c:showLegendKey val="0"/>
          <c:showVal val="1"/>
          <c:showCatName val="0"/>
          <c:showSerName val="0"/>
          <c:showPercent val="0"/>
          <c:showBubbleSize val="0"/>
        </c:dLbls>
        <c:gapWidth val="100"/>
        <c:axId val="553816344"/>
        <c:axId val="553816736"/>
      </c:barChart>
      <c:catAx>
        <c:axId val="553816344"/>
        <c:scaling>
          <c:orientation val="minMax"/>
        </c:scaling>
        <c:delete val="0"/>
        <c:axPos val="b"/>
        <c:numFmt formatCode="General" sourceLinked="1"/>
        <c:majorTickMark val="none"/>
        <c:minorTickMark val="none"/>
        <c:tickLblPos val="low"/>
        <c:spPr>
          <a:noFill/>
          <a:ln w="952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53816736"/>
        <c:crosses val="autoZero"/>
        <c:auto val="1"/>
        <c:lblAlgn val="ctr"/>
        <c:lblOffset val="100"/>
        <c:noMultiLvlLbl val="0"/>
      </c:catAx>
      <c:valAx>
        <c:axId val="553816736"/>
        <c:scaling>
          <c:orientation val="minMax"/>
        </c:scaling>
        <c:delete val="0"/>
        <c:axPos val="l"/>
        <c:title>
          <c:tx>
            <c:rich>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r>
                  <a:rPr lang="en-US"/>
                  <a:t>€</a:t>
                </a:r>
                <a:r>
                  <a:rPr lang="en-US" baseline="0"/>
                  <a:t> million</a:t>
                </a:r>
                <a:endParaRPr lang="en-US"/>
              </a:p>
            </c:rich>
          </c:tx>
          <c:layout/>
          <c:overlay val="0"/>
          <c:spPr>
            <a:noFill/>
            <a:ln>
              <a:noFill/>
            </a:ln>
            <a:effectLst/>
          </c:spPr>
          <c:txPr>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title>
        <c:numFmt formatCode="#,##0" sourceLinked="0"/>
        <c:majorTickMark val="out"/>
        <c:minorTickMark val="none"/>
        <c:tickLblPos val="low"/>
        <c:spPr>
          <a:noFill/>
          <a:ln w="12700">
            <a:solidFill>
              <a:srgbClr val="000000"/>
            </a:solidFill>
            <a:prstDash val="soli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53816344"/>
        <c:crosses val="autoZero"/>
        <c:crossBetween val="between"/>
        <c:dispUnits>
          <c:builtInUnit val="thousands"/>
        </c:dispUnits>
      </c:valAx>
      <c:spPr>
        <a:noFill/>
        <a:ln w="25400">
          <a:noFill/>
        </a:ln>
        <a:effectLst/>
      </c:spPr>
    </c:plotArea>
    <c:legend>
      <c:legendPos val="b"/>
      <c:layout/>
      <c:overlay val="0"/>
      <c:spPr>
        <a:noFill/>
        <a:ln w="25400">
          <a:noFill/>
        </a:ln>
        <a:effectLst/>
      </c:spPr>
      <c:txPr>
        <a:bodyPr rot="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legend>
    <c:plotVisOnly val="1"/>
    <c:dispBlanksAs val="gap"/>
    <c:showDLblsOverMax val="0"/>
  </c:chart>
  <c:spPr>
    <a:noFill/>
    <a:ln w="25400" cap="flat" cmpd="sng" algn="ctr">
      <a:noFill/>
      <a:round/>
    </a:ln>
    <a:effectLst/>
  </c:spPr>
  <c:txPr>
    <a:bodyPr/>
    <a:lstStyle/>
    <a:p>
      <a:pPr>
        <a:defRPr sz="800" b="0">
          <a:solidFill>
            <a:srgbClr val="000000"/>
          </a:solidFill>
          <a:latin typeface="Arial Narrow"/>
          <a:ea typeface="Arial Narrow"/>
          <a:cs typeface="Arial Narrow"/>
        </a:defRPr>
      </a:pPr>
      <a:endParaRPr lang="pt-PT"/>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r>
              <a:rPr lang="en-GB" dirty="0" smtClean="0"/>
              <a:t>Tourism Indicator</a:t>
            </a:r>
            <a:endParaRPr lang="en-GB" dirty="0"/>
          </a:p>
        </c:rich>
      </c:tx>
      <c:layout>
        <c:manualLayout>
          <c:xMode val="edge"/>
          <c:yMode val="edge"/>
          <c:x val="0.35770720366761999"/>
          <c:y val="0.1034718752036848"/>
        </c:manualLayout>
      </c:layout>
      <c:overlay val="0"/>
      <c:spPr>
        <a:noFill/>
        <a:ln>
          <a:noFill/>
        </a:ln>
        <a:effectLst/>
      </c:spPr>
      <c:txPr>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endParaRPr lang="pt-PT"/>
        </a:p>
      </c:txPr>
    </c:title>
    <c:autoTitleDeleted val="0"/>
    <c:plotArea>
      <c:layout/>
      <c:barChart>
        <c:barDir val="col"/>
        <c:grouping val="clustered"/>
        <c:varyColors val="0"/>
        <c:ser>
          <c:idx val="2"/>
          <c:order val="2"/>
          <c:tx>
            <c:strRef>
              <c:f>'Tourism &amp; Hospitaly'!$A$180</c:f>
              <c:strCache>
                <c:ptCount val="1"/>
                <c:pt idx="0">
                  <c:v>Employment impact</c:v>
                </c:pt>
              </c:strCache>
            </c:strRef>
          </c:tx>
          <c:spPr>
            <a:solidFill>
              <a:srgbClr val="CCCBCD"/>
            </a:solidFill>
            <a:ln w="25400">
              <a:noFill/>
            </a:ln>
            <a:effectLst/>
          </c:spPr>
          <c:invertIfNegative val="0"/>
          <c:cat>
            <c:strRef>
              <c:f>'Tourism &amp; Hospitaly'!$B$177:$J$177</c:f>
              <c:strCache>
                <c:ptCount val="9"/>
                <c:pt idx="0">
                  <c:v>2010</c:v>
                </c:pt>
                <c:pt idx="1">
                  <c:v>2011</c:v>
                </c:pt>
                <c:pt idx="2">
                  <c:v>2012</c:v>
                </c:pt>
                <c:pt idx="3">
                  <c:v>2013</c:v>
                </c:pt>
                <c:pt idx="4">
                  <c:v>2014</c:v>
                </c:pt>
                <c:pt idx="5">
                  <c:v>2015</c:v>
                </c:pt>
                <c:pt idx="6">
                  <c:v>2016F</c:v>
                </c:pt>
                <c:pt idx="8">
                  <c:v>2026F</c:v>
                </c:pt>
              </c:strCache>
            </c:strRef>
          </c:cat>
          <c:val>
            <c:numRef>
              <c:f>'Tourism &amp; Hospitaly'!$B$180:$J$180</c:f>
              <c:numCache>
                <c:formatCode>General</c:formatCode>
                <c:ptCount val="9"/>
                <c:pt idx="0">
                  <c:v>316.60000000000002</c:v>
                </c:pt>
                <c:pt idx="1">
                  <c:v>323.60000000000002</c:v>
                </c:pt>
                <c:pt idx="2">
                  <c:v>324.89999999999998</c:v>
                </c:pt>
                <c:pt idx="3">
                  <c:v>317.5</c:v>
                </c:pt>
                <c:pt idx="4">
                  <c:v>345</c:v>
                </c:pt>
                <c:pt idx="5">
                  <c:v>362.8</c:v>
                </c:pt>
                <c:pt idx="6">
                  <c:v>379.7</c:v>
                </c:pt>
                <c:pt idx="8">
                  <c:v>441.3</c:v>
                </c:pt>
              </c:numCache>
            </c:numRef>
          </c:val>
        </c:ser>
        <c:dLbls>
          <c:showLegendKey val="0"/>
          <c:showVal val="0"/>
          <c:showCatName val="0"/>
          <c:showSerName val="0"/>
          <c:showPercent val="0"/>
          <c:showBubbleSize val="0"/>
        </c:dLbls>
        <c:gapWidth val="100"/>
        <c:axId val="553819088"/>
        <c:axId val="553818696"/>
      </c:barChart>
      <c:lineChart>
        <c:grouping val="standard"/>
        <c:varyColors val="0"/>
        <c:ser>
          <c:idx val="0"/>
          <c:order val="0"/>
          <c:tx>
            <c:strRef>
              <c:f>'Tourism &amp; Hospitaly'!$A$178</c:f>
              <c:strCache>
                <c:ptCount val="1"/>
                <c:pt idx="0">
                  <c:v>Direct contribution of T&amp;T to GDP</c:v>
                </c:pt>
              </c:strCache>
            </c:strRef>
          </c:tx>
          <c:spPr>
            <a:ln w="12700" cap="rnd">
              <a:solidFill>
                <a:srgbClr val="FFE600"/>
              </a:solidFill>
              <a:prstDash val="solid"/>
              <a:round/>
            </a:ln>
            <a:effectLst/>
          </c:spPr>
          <c:marker>
            <c:symbol val="triangle"/>
            <c:size val="5"/>
            <c:spPr>
              <a:solidFill>
                <a:srgbClr val="FFE600"/>
              </a:solidFill>
              <a:ln w="9525">
                <a:solidFill>
                  <a:srgbClr val="FFE600"/>
                </a:solidFill>
                <a:prstDash val="solid"/>
              </a:ln>
              <a:effectLst/>
            </c:spPr>
          </c:marker>
          <c:cat>
            <c:strRef>
              <c:f>'Tourism &amp; Hospitaly'!$B$177:$J$177</c:f>
              <c:strCache>
                <c:ptCount val="9"/>
                <c:pt idx="0">
                  <c:v>2010</c:v>
                </c:pt>
                <c:pt idx="1">
                  <c:v>2011</c:v>
                </c:pt>
                <c:pt idx="2">
                  <c:v>2012</c:v>
                </c:pt>
                <c:pt idx="3">
                  <c:v>2013</c:v>
                </c:pt>
                <c:pt idx="4">
                  <c:v>2014</c:v>
                </c:pt>
                <c:pt idx="5">
                  <c:v>2015</c:v>
                </c:pt>
                <c:pt idx="6">
                  <c:v>2016F</c:v>
                </c:pt>
                <c:pt idx="8">
                  <c:v>2026F</c:v>
                </c:pt>
              </c:strCache>
            </c:strRef>
          </c:cat>
          <c:val>
            <c:numRef>
              <c:f>'Tourism &amp; Hospitaly'!$B$178:$J$178</c:f>
              <c:numCache>
                <c:formatCode>General</c:formatCode>
                <c:ptCount val="9"/>
                <c:pt idx="0">
                  <c:v>9</c:v>
                </c:pt>
                <c:pt idx="1">
                  <c:v>9.6</c:v>
                </c:pt>
                <c:pt idx="2">
                  <c:v>9.8000000000000007</c:v>
                </c:pt>
                <c:pt idx="3">
                  <c:v>10.1</c:v>
                </c:pt>
                <c:pt idx="4">
                  <c:v>10.8</c:v>
                </c:pt>
                <c:pt idx="5">
                  <c:v>11.3</c:v>
                </c:pt>
                <c:pt idx="6">
                  <c:v>11.7</c:v>
                </c:pt>
                <c:pt idx="8">
                  <c:v>14.6</c:v>
                </c:pt>
              </c:numCache>
            </c:numRef>
          </c:val>
          <c:smooth val="0"/>
        </c:ser>
        <c:ser>
          <c:idx val="1"/>
          <c:order val="1"/>
          <c:tx>
            <c:strRef>
              <c:f>'Tourism &amp; Hospitaly'!$A$179</c:f>
              <c:strCache>
                <c:ptCount val="1"/>
                <c:pt idx="0">
                  <c:v>Total contribution of T&amp;T to GDP</c:v>
                </c:pt>
              </c:strCache>
            </c:strRef>
          </c:tx>
          <c:spPr>
            <a:ln w="12700" cap="rnd">
              <a:solidFill>
                <a:srgbClr val="7F7E82"/>
              </a:solidFill>
              <a:prstDash val="solid"/>
              <a:round/>
            </a:ln>
            <a:effectLst/>
          </c:spPr>
          <c:marker>
            <c:symbol val="square"/>
            <c:size val="5"/>
            <c:spPr>
              <a:solidFill>
                <a:srgbClr val="7F7E82"/>
              </a:solidFill>
              <a:ln w="9525">
                <a:solidFill>
                  <a:srgbClr val="7F7E82"/>
                </a:solidFill>
                <a:prstDash val="solid"/>
              </a:ln>
              <a:effectLst/>
            </c:spPr>
          </c:marker>
          <c:cat>
            <c:strRef>
              <c:f>'Tourism &amp; Hospitaly'!$B$177:$J$177</c:f>
              <c:strCache>
                <c:ptCount val="9"/>
                <c:pt idx="0">
                  <c:v>2010</c:v>
                </c:pt>
                <c:pt idx="1">
                  <c:v>2011</c:v>
                </c:pt>
                <c:pt idx="2">
                  <c:v>2012</c:v>
                </c:pt>
                <c:pt idx="3">
                  <c:v>2013</c:v>
                </c:pt>
                <c:pt idx="4">
                  <c:v>2014</c:v>
                </c:pt>
                <c:pt idx="5">
                  <c:v>2015</c:v>
                </c:pt>
                <c:pt idx="6">
                  <c:v>2016F</c:v>
                </c:pt>
                <c:pt idx="8">
                  <c:v>2026F</c:v>
                </c:pt>
              </c:strCache>
            </c:strRef>
          </c:cat>
          <c:val>
            <c:numRef>
              <c:f>'Tourism &amp; Hospitaly'!$B$179:$J$179</c:f>
              <c:numCache>
                <c:formatCode>General</c:formatCode>
                <c:ptCount val="9"/>
                <c:pt idx="0">
                  <c:v>26</c:v>
                </c:pt>
                <c:pt idx="1">
                  <c:v>26.7</c:v>
                </c:pt>
                <c:pt idx="2">
                  <c:v>26.6</c:v>
                </c:pt>
                <c:pt idx="3">
                  <c:v>26.8</c:v>
                </c:pt>
                <c:pt idx="4">
                  <c:v>28.1</c:v>
                </c:pt>
                <c:pt idx="5">
                  <c:v>29.2</c:v>
                </c:pt>
                <c:pt idx="6">
                  <c:v>30.1</c:v>
                </c:pt>
                <c:pt idx="8">
                  <c:v>36.299999999999997</c:v>
                </c:pt>
              </c:numCache>
            </c:numRef>
          </c:val>
          <c:smooth val="0"/>
        </c:ser>
        <c:dLbls>
          <c:showLegendKey val="0"/>
          <c:showVal val="0"/>
          <c:showCatName val="0"/>
          <c:showSerName val="0"/>
          <c:showPercent val="0"/>
          <c:showBubbleSize val="0"/>
        </c:dLbls>
        <c:marker val="1"/>
        <c:smooth val="0"/>
        <c:axId val="553817912"/>
        <c:axId val="553818304"/>
      </c:lineChart>
      <c:catAx>
        <c:axId val="553817912"/>
        <c:scaling>
          <c:orientation val="minMax"/>
        </c:scaling>
        <c:delete val="0"/>
        <c:axPos val="b"/>
        <c:numFmt formatCode="General" sourceLinked="1"/>
        <c:majorTickMark val="out"/>
        <c:minorTickMark val="none"/>
        <c:tickLblPos val="low"/>
        <c:spPr>
          <a:noFill/>
          <a:ln w="952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53818304"/>
        <c:crosses val="autoZero"/>
        <c:auto val="1"/>
        <c:lblAlgn val="ctr"/>
        <c:lblOffset val="100"/>
        <c:noMultiLvlLbl val="0"/>
      </c:catAx>
      <c:valAx>
        <c:axId val="553818304"/>
        <c:scaling>
          <c:orientation val="minMax"/>
        </c:scaling>
        <c:delete val="0"/>
        <c:axPos val="l"/>
        <c:title>
          <c:tx>
            <c:rich>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r>
                  <a:rPr lang="pt-PT"/>
                  <a:t>Currency: €bn</a:t>
                </a:r>
              </a:p>
            </c:rich>
          </c:tx>
          <c:layout/>
          <c:overlay val="0"/>
          <c:spPr>
            <a:noFill/>
            <a:ln>
              <a:noFill/>
            </a:ln>
            <a:effectLst/>
          </c:spPr>
          <c:txPr>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title>
        <c:numFmt formatCode="#,##0" sourceLinked="0"/>
        <c:majorTickMark val="out"/>
        <c:minorTickMark val="none"/>
        <c:tickLblPos val="low"/>
        <c:spPr>
          <a:noFill/>
          <a:ln w="12700">
            <a:solidFill>
              <a:srgbClr val="000000"/>
            </a:solidFill>
            <a:prstDash val="soli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53817912"/>
        <c:crosses val="autoZero"/>
        <c:crossBetween val="between"/>
      </c:valAx>
      <c:valAx>
        <c:axId val="553818696"/>
        <c:scaling>
          <c:orientation val="minMax"/>
        </c:scaling>
        <c:delete val="0"/>
        <c:axPos val="r"/>
        <c:title>
          <c:tx>
            <c:rich>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r>
                  <a:rPr lang="pt-PT"/>
                  <a:t> Number</a:t>
                </a:r>
                <a:r>
                  <a:rPr lang="pt-PT" baseline="0"/>
                  <a:t> of jobs (000)</a:t>
                </a:r>
                <a:endParaRPr lang="pt-PT"/>
              </a:p>
            </c:rich>
          </c:tx>
          <c:layout/>
          <c:overlay val="0"/>
          <c:spPr>
            <a:noFill/>
            <a:ln>
              <a:noFill/>
            </a:ln>
            <a:effectLst/>
          </c:spPr>
          <c:txPr>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title>
        <c:numFmt formatCode="#,##0" sourceLinked="0"/>
        <c:majorTickMark val="out"/>
        <c:minorTickMark val="none"/>
        <c:tickLblPos val="nextTo"/>
        <c:spPr>
          <a:noFill/>
          <a:ln>
            <a:solidFill>
              <a:srgbClr val="000000"/>
            </a:solidFill>
            <a:prstDash val="soli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53819088"/>
        <c:crosses val="max"/>
        <c:crossBetween val="between"/>
      </c:valAx>
      <c:catAx>
        <c:axId val="553819088"/>
        <c:scaling>
          <c:orientation val="minMax"/>
        </c:scaling>
        <c:delete val="1"/>
        <c:axPos val="b"/>
        <c:numFmt formatCode="General" sourceLinked="1"/>
        <c:majorTickMark val="out"/>
        <c:minorTickMark val="none"/>
        <c:tickLblPos val="nextTo"/>
        <c:crossAx val="553818696"/>
        <c:crosses val="autoZero"/>
        <c:auto val="1"/>
        <c:lblAlgn val="ctr"/>
        <c:lblOffset val="100"/>
        <c:noMultiLvlLbl val="0"/>
      </c:catAx>
      <c:spPr>
        <a:noFill/>
        <a:ln w="25400">
          <a:noFill/>
        </a:ln>
        <a:effectLst/>
      </c:spPr>
    </c:plotArea>
    <c:legend>
      <c:legendPos val="b"/>
      <c:layout>
        <c:manualLayout>
          <c:xMode val="edge"/>
          <c:yMode val="edge"/>
          <c:x val="0"/>
          <c:y val="0.73459512558116358"/>
          <c:w val="1"/>
          <c:h val="0.14340249357068552"/>
        </c:manualLayout>
      </c:layout>
      <c:overlay val="0"/>
      <c:spPr>
        <a:noFill/>
        <a:ln w="25400">
          <a:noFill/>
        </a:ln>
        <a:effectLst/>
      </c:spPr>
      <c:txPr>
        <a:bodyPr rot="0" spcFirstLastPara="1" vertOverflow="ellipsis" vert="horz" wrap="square" anchor="ctr" anchorCtr="1"/>
        <a:lstStyle/>
        <a:p>
          <a:pPr>
            <a:defRPr sz="700" b="0" i="0" u="none" strike="noStrike" kern="1200" baseline="0">
              <a:solidFill>
                <a:srgbClr val="000000"/>
              </a:solidFill>
              <a:latin typeface="Arial Narrow"/>
              <a:ea typeface="Arial Narrow"/>
              <a:cs typeface="Arial Narrow"/>
            </a:defRPr>
          </a:pPr>
          <a:endParaRPr lang="pt-PT"/>
        </a:p>
      </c:txPr>
    </c:legend>
    <c:plotVisOnly val="1"/>
    <c:dispBlanksAs val="gap"/>
    <c:showDLblsOverMax val="0"/>
  </c:chart>
  <c:spPr>
    <a:noFill/>
    <a:ln w="25400" cap="flat" cmpd="sng" algn="ctr">
      <a:noFill/>
      <a:round/>
    </a:ln>
    <a:effectLst/>
  </c:spPr>
  <c:txPr>
    <a:bodyPr/>
    <a:lstStyle/>
    <a:p>
      <a:pPr>
        <a:defRPr sz="800" b="0">
          <a:solidFill>
            <a:srgbClr val="000000"/>
          </a:solidFill>
          <a:latin typeface="Arial Narrow"/>
          <a:ea typeface="Arial Narrow"/>
          <a:cs typeface="Arial Narrow"/>
        </a:defRPr>
      </a:pPr>
      <a:endParaRPr lang="pt-PT"/>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0" i="0" u="none" strike="noStrike" kern="1200" spc="0" baseline="0">
                <a:solidFill>
                  <a:srgbClr val="000000"/>
                </a:solidFill>
                <a:latin typeface="Arial Narrow" panose="020B0606020202030204" pitchFamily="34" charset="0"/>
                <a:ea typeface="+mn-ea"/>
                <a:cs typeface="Arial" panose="020B0604020202020204" pitchFamily="34" charset="0"/>
              </a:defRPr>
            </a:pPr>
            <a:r>
              <a:rPr lang="en-GB" sz="1050" dirty="0" smtClean="0"/>
              <a:t>Touris</a:t>
            </a:r>
            <a:r>
              <a:rPr lang="en-GB" sz="1050" baseline="0" dirty="0" smtClean="0"/>
              <a:t>m trade in GDP %</a:t>
            </a:r>
            <a:endParaRPr lang="en-GB" sz="1050" dirty="0"/>
          </a:p>
        </c:rich>
      </c:tx>
      <c:layout/>
      <c:overlay val="0"/>
      <c:spPr>
        <a:noFill/>
        <a:ln>
          <a:noFill/>
        </a:ln>
        <a:effectLst/>
      </c:spPr>
      <c:txPr>
        <a:bodyPr rot="0" spcFirstLastPara="1" vertOverflow="ellipsis" vert="horz" wrap="square" anchor="ctr" anchorCtr="1"/>
        <a:lstStyle/>
        <a:p>
          <a:pPr>
            <a:defRPr sz="1050" b="0" i="0" u="none" strike="noStrike" kern="1200" spc="0" baseline="0">
              <a:solidFill>
                <a:srgbClr val="000000"/>
              </a:solidFill>
              <a:latin typeface="Arial Narrow" panose="020B0606020202030204" pitchFamily="34" charset="0"/>
              <a:ea typeface="+mn-ea"/>
              <a:cs typeface="Arial" panose="020B0604020202020204" pitchFamily="34" charset="0"/>
            </a:defRPr>
          </a:pPr>
          <a:endParaRPr lang="pt-PT"/>
        </a:p>
      </c:txPr>
    </c:title>
    <c:autoTitleDeleted val="0"/>
    <c:plotArea>
      <c:layout/>
      <c:barChart>
        <c:barDir val="col"/>
        <c:grouping val="clustered"/>
        <c:varyColors val="0"/>
        <c:ser>
          <c:idx val="0"/>
          <c:order val="0"/>
          <c:tx>
            <c:strRef>
              <c:f>'% PIB'!$B$8</c:f>
              <c:strCache>
                <c:ptCount val="1"/>
                <c:pt idx="0">
                  <c:v>Balace</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anchor="ctr" anchorCtr="0"/>
              <a:lstStyle/>
              <a:p>
                <a:pPr algn="ctr">
                  <a:defRPr lang="en-GB" sz="900" b="0" i="0" u="none" strike="noStrike" kern="1200" baseline="0">
                    <a:solidFill>
                      <a:srgbClr val="000000"/>
                    </a:solidFill>
                    <a:latin typeface="Arial Narrow" panose="020B0606020202030204" pitchFamily="34" charset="0"/>
                    <a:ea typeface="+mn-ea"/>
                    <a:cs typeface="Arial" panose="020B0604020202020204" pitchFamily="34" charset="0"/>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 PIB'!$A$9:$A$29</c:f>
              <c:numCache>
                <c:formatCode>General</c:formatCode>
                <c:ptCount val="5"/>
                <c:pt idx="0">
                  <c:v>1996</c:v>
                </c:pt>
                <c:pt idx="1">
                  <c:v>2001</c:v>
                </c:pt>
                <c:pt idx="2">
                  <c:v>2006</c:v>
                </c:pt>
                <c:pt idx="3">
                  <c:v>2011</c:v>
                </c:pt>
                <c:pt idx="4">
                  <c:v>2016</c:v>
                </c:pt>
              </c:numCache>
              <c:extLst/>
            </c:numRef>
          </c:cat>
          <c:val>
            <c:numRef>
              <c:f>'% PIB'!$B$9:$B$29</c:f>
              <c:numCache>
                <c:formatCode>0%</c:formatCode>
                <c:ptCount val="5"/>
                <c:pt idx="0">
                  <c:v>0.02</c:v>
                </c:pt>
                <c:pt idx="1">
                  <c:v>2.7999999999999997E-2</c:v>
                </c:pt>
                <c:pt idx="2">
                  <c:v>2.4E-2</c:v>
                </c:pt>
                <c:pt idx="3">
                  <c:v>2.8999999999999998E-2</c:v>
                </c:pt>
                <c:pt idx="4" formatCode="0.00%">
                  <c:v>4.8000000000000001E-2</c:v>
                </c:pt>
              </c:numCache>
              <c:extLst/>
            </c:numRef>
          </c:val>
        </c:ser>
        <c:ser>
          <c:idx val="1"/>
          <c:order val="1"/>
          <c:tx>
            <c:strRef>
              <c:f>'% PIB'!$C$8</c:f>
              <c:strCache>
                <c:ptCount val="1"/>
                <c:pt idx="0">
                  <c:v>Exports</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Arial Narrow" panose="020B0606020202030204" pitchFamily="34" charset="0"/>
                    <a:ea typeface="+mn-ea"/>
                    <a:cs typeface="Arial" panose="020B0604020202020204" pitchFamily="34" charset="0"/>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 PIB'!$A$9:$A$29</c:f>
              <c:numCache>
                <c:formatCode>General</c:formatCode>
                <c:ptCount val="5"/>
                <c:pt idx="0">
                  <c:v>1996</c:v>
                </c:pt>
                <c:pt idx="1">
                  <c:v>2001</c:v>
                </c:pt>
                <c:pt idx="2">
                  <c:v>2006</c:v>
                </c:pt>
                <c:pt idx="3">
                  <c:v>2011</c:v>
                </c:pt>
                <c:pt idx="4">
                  <c:v>2016</c:v>
                </c:pt>
              </c:numCache>
              <c:extLst/>
            </c:numRef>
          </c:cat>
          <c:val>
            <c:numRef>
              <c:f>'% PIB'!$C$9:$C$29</c:f>
              <c:numCache>
                <c:formatCode>0%</c:formatCode>
                <c:ptCount val="5"/>
                <c:pt idx="0">
                  <c:v>3.9E-2</c:v>
                </c:pt>
                <c:pt idx="1">
                  <c:v>4.4999999999999998E-2</c:v>
                </c:pt>
                <c:pt idx="2">
                  <c:v>0.04</c:v>
                </c:pt>
                <c:pt idx="3">
                  <c:v>4.5999999999999999E-2</c:v>
                </c:pt>
                <c:pt idx="4" formatCode="0.00%">
                  <c:v>6.9000000000000006E-2</c:v>
                </c:pt>
              </c:numCache>
              <c:extLst/>
            </c:numRef>
          </c:val>
        </c:ser>
        <c:ser>
          <c:idx val="2"/>
          <c:order val="2"/>
          <c:tx>
            <c:strRef>
              <c:f>'% PIB'!$D$8</c:f>
              <c:strCache>
                <c:ptCount val="1"/>
                <c:pt idx="0">
                  <c:v>Imports</c:v>
                </c:pt>
              </c:strCache>
            </c:strRef>
          </c:tx>
          <c:spPr>
            <a:solidFill>
              <a:schemeClr val="accent5"/>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Arial Narrow" panose="020B0606020202030204" pitchFamily="34" charset="0"/>
                    <a:ea typeface="+mn-ea"/>
                    <a:cs typeface="Arial" panose="020B0604020202020204" pitchFamily="34" charset="0"/>
                  </a:defRPr>
                </a:pPr>
                <a:endParaRPr lang="pt-PT"/>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 PIB'!$A$9:$A$29</c:f>
              <c:numCache>
                <c:formatCode>General</c:formatCode>
                <c:ptCount val="5"/>
                <c:pt idx="0">
                  <c:v>1996</c:v>
                </c:pt>
                <c:pt idx="1">
                  <c:v>2001</c:v>
                </c:pt>
                <c:pt idx="2">
                  <c:v>2006</c:v>
                </c:pt>
                <c:pt idx="3">
                  <c:v>2011</c:v>
                </c:pt>
                <c:pt idx="4">
                  <c:v>2016</c:v>
                </c:pt>
              </c:numCache>
              <c:extLst/>
            </c:numRef>
          </c:cat>
          <c:val>
            <c:numRef>
              <c:f>'% PIB'!$D$9:$D$29</c:f>
              <c:numCache>
                <c:formatCode>0%</c:formatCode>
                <c:ptCount val="5"/>
                <c:pt idx="0">
                  <c:v>1.9E-2</c:v>
                </c:pt>
                <c:pt idx="1">
                  <c:v>1.7000000000000001E-2</c:v>
                </c:pt>
                <c:pt idx="2">
                  <c:v>1.6E-2</c:v>
                </c:pt>
                <c:pt idx="3">
                  <c:v>1.7000000000000001E-2</c:v>
                </c:pt>
                <c:pt idx="4" formatCode="0.00%">
                  <c:v>2.1000000000000001E-2</c:v>
                </c:pt>
              </c:numCache>
              <c:extLst/>
            </c:numRef>
          </c:val>
        </c:ser>
        <c:dLbls>
          <c:dLblPos val="outEnd"/>
          <c:showLegendKey val="0"/>
          <c:showVal val="1"/>
          <c:showCatName val="0"/>
          <c:showSerName val="0"/>
          <c:showPercent val="0"/>
          <c:showBubbleSize val="0"/>
        </c:dLbls>
        <c:gapWidth val="219"/>
        <c:overlap val="-27"/>
        <c:axId val="555241832"/>
        <c:axId val="555242224"/>
      </c:barChart>
      <c:catAx>
        <c:axId val="555241832"/>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Arial Narrow" panose="020B0606020202030204" pitchFamily="34" charset="0"/>
                <a:ea typeface="+mn-ea"/>
                <a:cs typeface="Arial" panose="020B0604020202020204" pitchFamily="34" charset="0"/>
              </a:defRPr>
            </a:pPr>
            <a:endParaRPr lang="pt-PT"/>
          </a:p>
        </c:txPr>
        <c:crossAx val="555242224"/>
        <c:crosses val="autoZero"/>
        <c:auto val="1"/>
        <c:lblAlgn val="ctr"/>
        <c:lblOffset val="100"/>
        <c:noMultiLvlLbl val="0"/>
      </c:catAx>
      <c:valAx>
        <c:axId val="555242224"/>
        <c:scaling>
          <c:orientation val="minMax"/>
        </c:scaling>
        <c:delete val="0"/>
        <c:axPos val="l"/>
        <c:numFmt formatCode="0%" sourceLinked="1"/>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900" b="0" i="0" u="none" strike="noStrike" kern="1200" baseline="0">
                <a:solidFill>
                  <a:srgbClr val="000000"/>
                </a:solidFill>
                <a:latin typeface="Arial Narrow" panose="020B0606020202030204" pitchFamily="34" charset="0"/>
                <a:ea typeface="+mn-ea"/>
                <a:cs typeface="Arial" panose="020B0604020202020204" pitchFamily="34" charset="0"/>
              </a:defRPr>
            </a:pPr>
            <a:endParaRPr lang="pt-PT"/>
          </a:p>
        </c:txPr>
        <c:crossAx val="5552418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Arial Narrow" panose="020B0606020202030204" pitchFamily="34" charset="0"/>
              <a:ea typeface="+mn-ea"/>
              <a:cs typeface="Arial" panose="020B0604020202020204" pitchFamily="34" charset="0"/>
            </a:defRPr>
          </a:pPr>
          <a:endParaRPr lang="pt-PT"/>
        </a:p>
      </c:txPr>
    </c:legend>
    <c:plotVisOnly val="1"/>
    <c:dispBlanksAs val="gap"/>
    <c:showDLblsOverMax val="0"/>
  </c:chart>
  <c:spPr>
    <a:noFill/>
    <a:ln w="9525" cap="flat" cmpd="sng" algn="ctr">
      <a:noFill/>
      <a:round/>
    </a:ln>
    <a:effectLst/>
  </c:spPr>
  <c:txPr>
    <a:bodyPr/>
    <a:lstStyle/>
    <a:p>
      <a:pPr>
        <a:defRPr>
          <a:solidFill>
            <a:srgbClr val="000000"/>
          </a:solidFill>
          <a:latin typeface="Arial Narrow" panose="020B0606020202030204" pitchFamily="34" charset="0"/>
          <a:cs typeface="Arial" panose="020B0604020202020204" pitchFamily="34" charset="0"/>
        </a:defRPr>
      </a:pPr>
      <a:endParaRPr lang="pt-PT"/>
    </a:p>
  </c:txPr>
  <c:externalData r:id="rId3">
    <c:autoUpdate val="0"/>
  </c:externalData>
  <c:userShapes r:id="rId4"/>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noFill/>
            </a:ln>
          </c:spPr>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rgbClr val="002060"/>
              </a:solidFill>
              <a:ln w="19050">
                <a:noFill/>
              </a:ln>
              <a:effectLst/>
            </c:spPr>
          </c:dPt>
          <c:dPt>
            <c:idx val="3"/>
            <c:bubble3D val="0"/>
            <c:spPr>
              <a:solidFill>
                <a:schemeClr val="accent4"/>
              </a:solidFill>
              <a:ln w="19050">
                <a:noFill/>
              </a:ln>
              <a:effectLst/>
            </c:spPr>
          </c:dPt>
          <c:dPt>
            <c:idx val="4"/>
            <c:bubble3D val="0"/>
            <c:spPr>
              <a:solidFill>
                <a:schemeClr val="accent5"/>
              </a:solidFill>
              <a:ln w="19050">
                <a:noFill/>
              </a:ln>
              <a:effectLst/>
            </c:spPr>
          </c:dPt>
          <c:dPt>
            <c:idx val="5"/>
            <c:bubble3D val="0"/>
            <c:spPr>
              <a:solidFill>
                <a:schemeClr val="accent6"/>
              </a:solidFill>
              <a:ln w="19050">
                <a:noFill/>
              </a:ln>
              <a:effectLst/>
            </c:spPr>
          </c:dPt>
          <c:dPt>
            <c:idx val="6"/>
            <c:bubble3D val="0"/>
            <c:spPr>
              <a:solidFill>
                <a:srgbClr val="0070C0"/>
              </a:solidFill>
              <a:ln w="19050">
                <a:noFill/>
              </a:ln>
              <a:effectLst/>
            </c:spPr>
          </c:dPt>
          <c:dLbls>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Arial Narrow" panose="020B0606020202030204" pitchFamily="34" charset="0"/>
                    <a:ea typeface="+mn-ea"/>
                    <a:cs typeface="+mn-cs"/>
                  </a:defRPr>
                </a:pPr>
                <a:endParaRPr lang="pt-PT"/>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Sheet3!$Q$17:$Q$23</c:f>
              <c:strCache>
                <c:ptCount val="7"/>
                <c:pt idx="0">
                  <c:v>Portugal</c:v>
                </c:pt>
                <c:pt idx="1">
                  <c:v>UK</c:v>
                </c:pt>
                <c:pt idx="2">
                  <c:v>Germany</c:v>
                </c:pt>
                <c:pt idx="3">
                  <c:v>Spain</c:v>
                </c:pt>
                <c:pt idx="4">
                  <c:v>France</c:v>
                </c:pt>
                <c:pt idx="5">
                  <c:v>Netherlands</c:v>
                </c:pt>
                <c:pt idx="6">
                  <c:v>Outros</c:v>
                </c:pt>
              </c:strCache>
            </c:strRef>
          </c:cat>
          <c:val>
            <c:numRef>
              <c:f>Sheet3!$R$17:$R$23</c:f>
              <c:numCache>
                <c:formatCode>General</c:formatCode>
                <c:ptCount val="7"/>
                <c:pt idx="0" formatCode="#,##0">
                  <c:v>14482.8</c:v>
                </c:pt>
                <c:pt idx="1">
                  <c:v>8340</c:v>
                </c:pt>
                <c:pt idx="2">
                  <c:v>4791</c:v>
                </c:pt>
                <c:pt idx="3">
                  <c:v>3659.6000000000004</c:v>
                </c:pt>
                <c:pt idx="4">
                  <c:v>3328.8</c:v>
                </c:pt>
                <c:pt idx="5">
                  <c:v>2114.2999999999997</c:v>
                </c:pt>
                <c:pt idx="6">
                  <c:v>12134.1</c:v>
                </c:pt>
              </c:numCache>
            </c:numRef>
          </c:val>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500">
          <a:solidFill>
            <a:srgbClr val="000000"/>
          </a:solidFill>
          <a:latin typeface="Arial Narrow" panose="020B0606020202030204" pitchFamily="34" charset="0"/>
        </a:defRPr>
      </a:pPr>
      <a:endParaRPr lang="pt-PT"/>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621444843883777E-2"/>
          <c:y val="2.5605954883168757E-2"/>
          <c:w val="0.62744912491319749"/>
          <c:h val="0.62227571085450106"/>
        </c:manualLayout>
      </c:layout>
      <c:barChart>
        <c:barDir val="col"/>
        <c:grouping val="stacked"/>
        <c:varyColors val="0"/>
        <c:ser>
          <c:idx val="0"/>
          <c:order val="0"/>
          <c:tx>
            <c:strRef>
              <c:f>Sheet2!$B$19</c:f>
              <c:strCache>
                <c:ptCount val="1"/>
                <c:pt idx="0">
                  <c:v>Passengers in transfer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Arial Narrow" panose="020B0606020202030204" pitchFamily="34" charset="0"/>
                    <a:ea typeface="+mn-ea"/>
                    <a:cs typeface="+mn-cs"/>
                  </a:defRPr>
                </a:pPr>
                <a:endParaRPr lang="pt-PT"/>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Sheet2!$C$17:$D$18</c:f>
              <c:multiLvlStrCache>
                <c:ptCount val="2"/>
                <c:lvl>
                  <c:pt idx="0">
                    <c:v>2015</c:v>
                  </c:pt>
                  <c:pt idx="1">
                    <c:v>2016</c:v>
                  </c:pt>
                </c:lvl>
                <c:lvl>
                  <c:pt idx="0">
                    <c:v>Ports</c:v>
                  </c:pt>
                </c:lvl>
              </c:multiLvlStrCache>
            </c:multiLvlStrRef>
          </c:cat>
          <c:val>
            <c:numRef>
              <c:f>Sheet2!$C$19:$D$19</c:f>
              <c:numCache>
                <c:formatCode>#,##0</c:formatCode>
                <c:ptCount val="2"/>
                <c:pt idx="0">
                  <c:v>1291322</c:v>
                </c:pt>
                <c:pt idx="1">
                  <c:v>1210138</c:v>
                </c:pt>
              </c:numCache>
            </c:numRef>
          </c:val>
        </c:ser>
        <c:ser>
          <c:idx val="1"/>
          <c:order val="1"/>
          <c:tx>
            <c:strRef>
              <c:f>Sheet2!$B$20</c:f>
              <c:strCache>
                <c:ptCount val="1"/>
                <c:pt idx="0">
                  <c:v>Passengers on board</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Arial Narrow" panose="020B0606020202030204" pitchFamily="34" charset="0"/>
                    <a:ea typeface="+mn-ea"/>
                    <a:cs typeface="+mn-cs"/>
                  </a:defRPr>
                </a:pPr>
                <a:endParaRPr lang="pt-PT"/>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Sheet2!$C$17:$D$18</c:f>
              <c:multiLvlStrCache>
                <c:ptCount val="2"/>
                <c:lvl>
                  <c:pt idx="0">
                    <c:v>2015</c:v>
                  </c:pt>
                  <c:pt idx="1">
                    <c:v>2016</c:v>
                  </c:pt>
                </c:lvl>
                <c:lvl>
                  <c:pt idx="0">
                    <c:v>Ports</c:v>
                  </c:pt>
                </c:lvl>
              </c:multiLvlStrCache>
            </c:multiLvlStrRef>
          </c:cat>
          <c:val>
            <c:numRef>
              <c:f>Sheet2!$C$20:$D$20</c:f>
              <c:numCache>
                <c:formatCode>#,##0</c:formatCode>
                <c:ptCount val="2"/>
                <c:pt idx="0">
                  <c:v>24273</c:v>
                </c:pt>
                <c:pt idx="1">
                  <c:v>25644</c:v>
                </c:pt>
              </c:numCache>
            </c:numRef>
          </c:val>
        </c:ser>
        <c:ser>
          <c:idx val="2"/>
          <c:order val="2"/>
          <c:tx>
            <c:strRef>
              <c:f>Sheet2!$B$21</c:f>
              <c:strCache>
                <c:ptCount val="1"/>
                <c:pt idx="0">
                  <c:v>Landed passengers</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Arial Narrow" panose="020B0606020202030204" pitchFamily="34" charset="0"/>
                    <a:ea typeface="+mn-ea"/>
                    <a:cs typeface="+mn-cs"/>
                  </a:defRPr>
                </a:pPr>
                <a:endParaRPr lang="pt-PT"/>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Sheet2!$C$17:$D$18</c:f>
              <c:multiLvlStrCache>
                <c:ptCount val="2"/>
                <c:lvl>
                  <c:pt idx="0">
                    <c:v>2015</c:v>
                  </c:pt>
                  <c:pt idx="1">
                    <c:v>2016</c:v>
                  </c:pt>
                </c:lvl>
                <c:lvl>
                  <c:pt idx="0">
                    <c:v>Ports</c:v>
                  </c:pt>
                </c:lvl>
              </c:multiLvlStrCache>
            </c:multiLvlStrRef>
          </c:cat>
          <c:val>
            <c:numRef>
              <c:f>Sheet2!$C$21:$D$21</c:f>
              <c:numCache>
                <c:formatCode>#,##0</c:formatCode>
                <c:ptCount val="2"/>
                <c:pt idx="0">
                  <c:v>25093</c:v>
                </c:pt>
                <c:pt idx="1">
                  <c:v>26179</c:v>
                </c:pt>
              </c:numCache>
            </c:numRef>
          </c:val>
        </c:ser>
        <c:dLbls>
          <c:dLblPos val="ctr"/>
          <c:showLegendKey val="0"/>
          <c:showVal val="1"/>
          <c:showCatName val="0"/>
          <c:showSerName val="0"/>
          <c:showPercent val="0"/>
          <c:showBubbleSize val="0"/>
        </c:dLbls>
        <c:gapWidth val="150"/>
        <c:overlap val="100"/>
        <c:axId val="555244184"/>
        <c:axId val="555244576"/>
      </c:barChart>
      <c:catAx>
        <c:axId val="555244184"/>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500" b="0" i="0" u="none" strike="noStrike" kern="1200" baseline="0">
                <a:solidFill>
                  <a:srgbClr val="000000"/>
                </a:solidFill>
                <a:latin typeface="Arial Narrow" panose="020B0606020202030204" pitchFamily="34" charset="0"/>
                <a:ea typeface="+mn-ea"/>
                <a:cs typeface="+mn-cs"/>
              </a:defRPr>
            </a:pPr>
            <a:endParaRPr lang="pt-PT"/>
          </a:p>
        </c:txPr>
        <c:crossAx val="555244576"/>
        <c:crosses val="autoZero"/>
        <c:auto val="1"/>
        <c:lblAlgn val="ctr"/>
        <c:lblOffset val="100"/>
        <c:noMultiLvlLbl val="0"/>
      </c:catAx>
      <c:valAx>
        <c:axId val="555244576"/>
        <c:scaling>
          <c:orientation val="minMax"/>
        </c:scaling>
        <c:delete val="0"/>
        <c:axPos val="l"/>
        <c:numFmt formatCode="#,##0" sourceLinked="1"/>
        <c:majorTickMark val="none"/>
        <c:minorTickMark val="none"/>
        <c:tickLblPos val="high"/>
        <c:spPr>
          <a:noFill/>
          <a:ln>
            <a:solidFill>
              <a:srgbClr val="FCFCFC">
                <a:alpha val="0"/>
              </a:srgbClr>
            </a:solidFill>
          </a:ln>
          <a:effectLst/>
        </c:spPr>
        <c:txPr>
          <a:bodyPr rot="-60000000" spcFirstLastPara="1" vertOverflow="ellipsis" vert="horz" wrap="square" anchor="ctr" anchorCtr="1"/>
          <a:lstStyle/>
          <a:p>
            <a:pPr>
              <a:defRPr sz="500" b="0" i="0" u="none" strike="noStrike" kern="1200" baseline="0">
                <a:solidFill>
                  <a:srgbClr val="000000"/>
                </a:solidFill>
                <a:latin typeface="Arial Narrow" panose="020B0606020202030204" pitchFamily="34" charset="0"/>
                <a:ea typeface="+mn-ea"/>
                <a:cs typeface="+mn-cs"/>
              </a:defRPr>
            </a:pPr>
            <a:endParaRPr lang="pt-PT"/>
          </a:p>
        </c:txPr>
        <c:crossAx val="555244184"/>
        <c:crosses val="autoZero"/>
        <c:crossBetween val="between"/>
        <c:dispUnits>
          <c:builtInUnit val="thousands"/>
          <c:dispUnitsLbl>
            <c:layout/>
            <c:spPr>
              <a:noFill/>
              <a:ln>
                <a:noFill/>
              </a:ln>
              <a:effectLst/>
            </c:spPr>
            <c:txPr>
              <a:bodyPr rot="-5400000" spcFirstLastPara="1" vertOverflow="ellipsis" vert="horz" wrap="square" anchor="ctr" anchorCtr="1"/>
              <a:lstStyle/>
              <a:p>
                <a:pPr>
                  <a:defRPr sz="500" b="0" i="0" u="none" strike="noStrike" kern="1200" baseline="0">
                    <a:solidFill>
                      <a:srgbClr val="000000"/>
                    </a:solidFill>
                    <a:latin typeface="Arial Narrow" panose="020B0606020202030204" pitchFamily="34" charset="0"/>
                    <a:ea typeface="+mn-ea"/>
                    <a:cs typeface="+mn-cs"/>
                  </a:defRPr>
                </a:pPr>
                <a:endParaRPr lang="pt-PT"/>
              </a:p>
            </c:txPr>
          </c:dispUnitsLbl>
        </c:dispUnits>
      </c:valAx>
      <c:spPr>
        <a:noFill/>
        <a:ln>
          <a:noFill/>
        </a:ln>
        <a:effectLst/>
      </c:spPr>
    </c:plotArea>
    <c:legend>
      <c:legendPos val="b"/>
      <c:layout>
        <c:manualLayout>
          <c:xMode val="edge"/>
          <c:yMode val="edge"/>
          <c:x val="0"/>
          <c:y val="0.80441806240000646"/>
          <c:w val="0.7123671984396106"/>
          <c:h val="0.13067660286994423"/>
        </c:manualLayout>
      </c:layout>
      <c:overlay val="0"/>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Arial Narrow" panose="020B0606020202030204" pitchFamily="34" charset="0"/>
              <a:ea typeface="+mn-ea"/>
              <a:cs typeface="+mn-cs"/>
            </a:defRPr>
          </a:pPr>
          <a:endParaRPr lang="pt-PT"/>
        </a:p>
      </c:txPr>
    </c:legend>
    <c:plotVisOnly val="1"/>
    <c:dispBlanksAs val="gap"/>
    <c:showDLblsOverMax val="0"/>
  </c:chart>
  <c:spPr>
    <a:noFill/>
    <a:ln>
      <a:noFill/>
    </a:ln>
    <a:effectLst/>
  </c:spPr>
  <c:txPr>
    <a:bodyPr/>
    <a:lstStyle/>
    <a:p>
      <a:pPr>
        <a:defRPr sz="500">
          <a:solidFill>
            <a:srgbClr val="000000"/>
          </a:solidFill>
          <a:latin typeface="Arial Narrow" panose="020B0606020202030204" pitchFamily="34" charset="0"/>
        </a:defRPr>
      </a:pPr>
      <a:endParaRPr lang="pt-P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rgbClr val="29A8EF"/>
                </a:solidFill>
                <a:latin typeface="Arial Narrow"/>
                <a:ea typeface="Arial Narrow"/>
                <a:cs typeface="Arial Narrow"/>
              </a:defRPr>
            </a:pPr>
            <a:r>
              <a:rPr lang="pt-PT" dirty="0" smtClean="0">
                <a:solidFill>
                  <a:schemeClr val="tx1"/>
                </a:solidFill>
              </a:rPr>
              <a:t>Nominal GDP </a:t>
            </a:r>
            <a:r>
              <a:rPr lang="pt-PT" dirty="0" err="1" smtClean="0">
                <a:solidFill>
                  <a:schemeClr val="tx1"/>
                </a:solidFill>
              </a:rPr>
              <a:t>and</a:t>
            </a:r>
            <a:r>
              <a:rPr lang="pt-PT" dirty="0" smtClean="0">
                <a:solidFill>
                  <a:schemeClr val="tx1"/>
                </a:solidFill>
              </a:rPr>
              <a:t> real GDP </a:t>
            </a:r>
            <a:r>
              <a:rPr lang="pt-PT" dirty="0" err="1" smtClean="0">
                <a:solidFill>
                  <a:schemeClr val="tx1"/>
                </a:solidFill>
              </a:rPr>
              <a:t>growth</a:t>
            </a:r>
            <a:endParaRPr lang="pt-PT" dirty="0">
              <a:solidFill>
                <a:schemeClr val="tx1"/>
              </a:solidFill>
            </a:endParaRPr>
          </a:p>
        </c:rich>
      </c:tx>
      <c:layout/>
      <c:overlay val="0"/>
      <c:spPr>
        <a:noFill/>
        <a:ln>
          <a:noFill/>
        </a:ln>
        <a:effectLst/>
      </c:spPr>
      <c:txPr>
        <a:bodyPr rot="0" spcFirstLastPara="1" vertOverflow="ellipsis" vert="horz" wrap="square" anchor="ctr" anchorCtr="1"/>
        <a:lstStyle/>
        <a:p>
          <a:pPr>
            <a:defRPr sz="960" b="0" i="0" u="none" strike="noStrike" kern="1200" spc="0" baseline="0">
              <a:solidFill>
                <a:srgbClr val="29A8EF"/>
              </a:solidFill>
              <a:latin typeface="Arial Narrow"/>
              <a:ea typeface="Arial Narrow"/>
              <a:cs typeface="Arial Narrow"/>
            </a:defRPr>
          </a:pPr>
          <a:endParaRPr lang="pt-PT"/>
        </a:p>
      </c:txPr>
    </c:title>
    <c:autoTitleDeleted val="0"/>
    <c:plotArea>
      <c:layout/>
      <c:barChart>
        <c:barDir val="col"/>
        <c:grouping val="clustered"/>
        <c:varyColors val="0"/>
        <c:ser>
          <c:idx val="0"/>
          <c:order val="0"/>
          <c:spPr>
            <a:solidFill>
              <a:srgbClr val="FFE900"/>
            </a:solidFill>
            <a:ln w="25400">
              <a:noFill/>
            </a:ln>
            <a:effectLst/>
          </c:spPr>
          <c:invertIfNegative val="0"/>
          <c:cat>
            <c:strRef>
              <c:f>'Portugal Macro'!$B$258:$S$258</c:f>
              <c:strCache>
                <c:ptCount val="18"/>
                <c:pt idx="0">
                  <c:v>2007</c:v>
                </c:pt>
                <c:pt idx="1">
                  <c:v>2008</c:v>
                </c:pt>
                <c:pt idx="2">
                  <c:v>2009</c:v>
                </c:pt>
                <c:pt idx="3">
                  <c:v>2010</c:v>
                </c:pt>
                <c:pt idx="4">
                  <c:v>2011</c:v>
                </c:pt>
                <c:pt idx="5">
                  <c:v>2012</c:v>
                </c:pt>
                <c:pt idx="6">
                  <c:v>2013</c:v>
                </c:pt>
                <c:pt idx="7">
                  <c:v>2014</c:v>
                </c:pt>
                <c:pt idx="8">
                  <c:v>2015</c:v>
                </c:pt>
                <c:pt idx="9">
                  <c:v>2016f</c:v>
                </c:pt>
                <c:pt idx="10">
                  <c:v>2017f</c:v>
                </c:pt>
                <c:pt idx="11">
                  <c:v>2018f</c:v>
                </c:pt>
                <c:pt idx="12">
                  <c:v>2019f</c:v>
                </c:pt>
                <c:pt idx="13">
                  <c:v>2020f</c:v>
                </c:pt>
                <c:pt idx="14">
                  <c:v>2021f</c:v>
                </c:pt>
                <c:pt idx="15">
                  <c:v>2022f</c:v>
                </c:pt>
                <c:pt idx="16">
                  <c:v>2023f</c:v>
                </c:pt>
                <c:pt idx="17">
                  <c:v>2024f</c:v>
                </c:pt>
              </c:strCache>
            </c:strRef>
          </c:cat>
          <c:val>
            <c:numRef>
              <c:f>'Portugal Macro'!$B$259:$S$259</c:f>
              <c:numCache>
                <c:formatCode>#,##0.0</c:formatCode>
                <c:ptCount val="18"/>
                <c:pt idx="0">
                  <c:v>175.5</c:v>
                </c:pt>
                <c:pt idx="1">
                  <c:v>178.9</c:v>
                </c:pt>
                <c:pt idx="2">
                  <c:v>175.4</c:v>
                </c:pt>
                <c:pt idx="3">
                  <c:v>179.9</c:v>
                </c:pt>
                <c:pt idx="4">
                  <c:v>176.2</c:v>
                </c:pt>
                <c:pt idx="5">
                  <c:v>168.4</c:v>
                </c:pt>
                <c:pt idx="6">
                  <c:v>170.3</c:v>
                </c:pt>
                <c:pt idx="7">
                  <c:v>173.4</c:v>
                </c:pt>
                <c:pt idx="8">
                  <c:v>179.4</c:v>
                </c:pt>
                <c:pt idx="9">
                  <c:v>187.5</c:v>
                </c:pt>
                <c:pt idx="10">
                  <c:v>193</c:v>
                </c:pt>
                <c:pt idx="11">
                  <c:v>197.7</c:v>
                </c:pt>
                <c:pt idx="12">
                  <c:v>202.2</c:v>
                </c:pt>
                <c:pt idx="13">
                  <c:v>206.8</c:v>
                </c:pt>
                <c:pt idx="14">
                  <c:v>211.6</c:v>
                </c:pt>
                <c:pt idx="15">
                  <c:v>216.4</c:v>
                </c:pt>
                <c:pt idx="16">
                  <c:v>221.3</c:v>
                </c:pt>
                <c:pt idx="17">
                  <c:v>226.4</c:v>
                </c:pt>
              </c:numCache>
            </c:numRef>
          </c:val>
        </c:ser>
        <c:dLbls>
          <c:showLegendKey val="0"/>
          <c:showVal val="0"/>
          <c:showCatName val="0"/>
          <c:showSerName val="0"/>
          <c:showPercent val="0"/>
          <c:showBubbleSize val="0"/>
        </c:dLbls>
        <c:gapWidth val="100"/>
        <c:axId val="541910624"/>
        <c:axId val="541911016"/>
      </c:barChart>
      <c:lineChart>
        <c:grouping val="standard"/>
        <c:varyColors val="0"/>
        <c:ser>
          <c:idx val="1"/>
          <c:order val="1"/>
          <c:spPr>
            <a:ln w="12700" cap="rnd">
              <a:solidFill>
                <a:schemeClr val="bg1">
                  <a:lumMod val="75000"/>
                </a:schemeClr>
              </a:solidFill>
              <a:prstDash val="solid"/>
              <a:round/>
            </a:ln>
            <a:effectLst/>
          </c:spPr>
          <c:marker>
            <c:symbol val="square"/>
            <c:size val="5"/>
            <c:spPr>
              <a:solidFill>
                <a:schemeClr val="bg1">
                  <a:lumMod val="65000"/>
                </a:schemeClr>
              </a:solidFill>
              <a:ln w="9525">
                <a:solidFill>
                  <a:schemeClr val="bg1">
                    <a:lumMod val="75000"/>
                  </a:schemeClr>
                </a:solidFill>
                <a:prstDash val="solid"/>
              </a:ln>
              <a:effectLst/>
            </c:spPr>
          </c:marker>
          <c:cat>
            <c:strRef>
              <c:f>'Portugal Macro'!$B$258:$S$258</c:f>
              <c:strCache>
                <c:ptCount val="18"/>
                <c:pt idx="0">
                  <c:v>2007</c:v>
                </c:pt>
                <c:pt idx="1">
                  <c:v>2008</c:v>
                </c:pt>
                <c:pt idx="2">
                  <c:v>2009</c:v>
                </c:pt>
                <c:pt idx="3">
                  <c:v>2010</c:v>
                </c:pt>
                <c:pt idx="4">
                  <c:v>2011</c:v>
                </c:pt>
                <c:pt idx="5">
                  <c:v>2012</c:v>
                </c:pt>
                <c:pt idx="6">
                  <c:v>2013</c:v>
                </c:pt>
                <c:pt idx="7">
                  <c:v>2014</c:v>
                </c:pt>
                <c:pt idx="8">
                  <c:v>2015</c:v>
                </c:pt>
                <c:pt idx="9">
                  <c:v>2016f</c:v>
                </c:pt>
                <c:pt idx="10">
                  <c:v>2017f</c:v>
                </c:pt>
                <c:pt idx="11">
                  <c:v>2018f</c:v>
                </c:pt>
                <c:pt idx="12">
                  <c:v>2019f</c:v>
                </c:pt>
                <c:pt idx="13">
                  <c:v>2020f</c:v>
                </c:pt>
                <c:pt idx="14">
                  <c:v>2021f</c:v>
                </c:pt>
                <c:pt idx="15">
                  <c:v>2022f</c:v>
                </c:pt>
                <c:pt idx="16">
                  <c:v>2023f</c:v>
                </c:pt>
                <c:pt idx="17">
                  <c:v>2024f</c:v>
                </c:pt>
              </c:strCache>
            </c:strRef>
          </c:cat>
          <c:val>
            <c:numRef>
              <c:f>'Portugal Macro'!$B$260:$S$260</c:f>
              <c:numCache>
                <c:formatCode>0.0%</c:formatCode>
                <c:ptCount val="18"/>
                <c:pt idx="0">
                  <c:v>2.5000000000000001E-2</c:v>
                </c:pt>
                <c:pt idx="1">
                  <c:v>2E-3</c:v>
                </c:pt>
                <c:pt idx="2">
                  <c:v>-0.03</c:v>
                </c:pt>
                <c:pt idx="3">
                  <c:v>1.9E-2</c:v>
                </c:pt>
                <c:pt idx="4">
                  <c:v>-1.8000000000000002E-2</c:v>
                </c:pt>
                <c:pt idx="5">
                  <c:v>-0.04</c:v>
                </c:pt>
                <c:pt idx="6">
                  <c:v>-1.1000000000000001E-2</c:v>
                </c:pt>
                <c:pt idx="7">
                  <c:v>9.0000000000000011E-3</c:v>
                </c:pt>
                <c:pt idx="8">
                  <c:v>1.4999999999999999E-2</c:v>
                </c:pt>
                <c:pt idx="9">
                  <c:v>1.7000000000000001E-2</c:v>
                </c:pt>
                <c:pt idx="10">
                  <c:v>1.6E-2</c:v>
                </c:pt>
                <c:pt idx="11">
                  <c:v>1.3999999999999999E-2</c:v>
                </c:pt>
                <c:pt idx="12">
                  <c:v>1.1000000000000001E-2</c:v>
                </c:pt>
                <c:pt idx="13">
                  <c:v>1.1000000000000001E-2</c:v>
                </c:pt>
                <c:pt idx="14">
                  <c:v>1.1000000000000001E-2</c:v>
                </c:pt>
                <c:pt idx="15">
                  <c:v>1.1000000000000001E-2</c:v>
                </c:pt>
                <c:pt idx="16">
                  <c:v>1.1000000000000001E-2</c:v>
                </c:pt>
                <c:pt idx="17">
                  <c:v>1.1000000000000001E-2</c:v>
                </c:pt>
              </c:numCache>
            </c:numRef>
          </c:val>
          <c:smooth val="0"/>
        </c:ser>
        <c:dLbls>
          <c:showLegendKey val="0"/>
          <c:showVal val="0"/>
          <c:showCatName val="0"/>
          <c:showSerName val="0"/>
          <c:showPercent val="0"/>
          <c:showBubbleSize val="0"/>
        </c:dLbls>
        <c:marker val="1"/>
        <c:smooth val="0"/>
        <c:axId val="541911800"/>
        <c:axId val="541911408"/>
      </c:lineChart>
      <c:catAx>
        <c:axId val="541910624"/>
        <c:scaling>
          <c:orientation val="minMax"/>
        </c:scaling>
        <c:delete val="0"/>
        <c:axPos val="b"/>
        <c:numFmt formatCode="General" sourceLinked="1"/>
        <c:majorTickMark val="out"/>
        <c:minorTickMark val="none"/>
        <c:tickLblPos val="low"/>
        <c:spPr>
          <a:noFill/>
          <a:ln w="9525" cap="flat" cmpd="sng" algn="ctr">
            <a:solidFill>
              <a:schemeClr val="tx1"/>
            </a:solidFill>
            <a:prstDash val="solid"/>
            <a:round/>
          </a:ln>
          <a:effectLst/>
        </c:spPr>
        <c:txPr>
          <a:bodyPr rot="-2700000" spcFirstLastPara="1" vertOverflow="ellipsis" wrap="square" anchor="ctr" anchorCtr="1"/>
          <a:lstStyle/>
          <a:p>
            <a:pPr>
              <a:defRPr sz="800" b="0" i="0" u="none" strike="noStrike" kern="1200" baseline="0">
                <a:solidFill>
                  <a:sysClr val="windowText" lastClr="000000"/>
                </a:solidFill>
                <a:latin typeface="Arial Narrow"/>
                <a:ea typeface="Arial Narrow"/>
                <a:cs typeface="Arial Narrow"/>
              </a:defRPr>
            </a:pPr>
            <a:endParaRPr lang="pt-PT"/>
          </a:p>
        </c:txPr>
        <c:crossAx val="541911016"/>
        <c:crosses val="autoZero"/>
        <c:auto val="1"/>
        <c:lblAlgn val="ctr"/>
        <c:lblOffset val="100"/>
        <c:noMultiLvlLbl val="0"/>
      </c:catAx>
      <c:valAx>
        <c:axId val="541911016"/>
        <c:scaling>
          <c:orientation val="minMax"/>
        </c:scaling>
        <c:delete val="0"/>
        <c:axPos val="l"/>
        <c:title>
          <c:tx>
            <c:rich>
              <a:bodyPr rot="-5400000" spcFirstLastPara="1" vertOverflow="ellipsis" vert="horz" wrap="square" anchor="ctr" anchorCtr="1"/>
              <a:lstStyle/>
              <a:p>
                <a:pPr>
                  <a:defRPr sz="800" b="0" i="0" u="none" strike="noStrike" kern="1200" baseline="0">
                    <a:solidFill>
                      <a:schemeClr val="tx1"/>
                    </a:solidFill>
                    <a:latin typeface="Arial Narrow"/>
                    <a:ea typeface="Arial Narrow"/>
                    <a:cs typeface="Arial Narrow"/>
                  </a:defRPr>
                </a:pPr>
                <a:r>
                  <a:rPr lang="pt-PT" dirty="0" err="1" smtClean="0">
                    <a:solidFill>
                      <a:schemeClr val="tx1"/>
                    </a:solidFill>
                  </a:rPr>
                  <a:t>Currency</a:t>
                </a:r>
                <a:r>
                  <a:rPr lang="pt-PT" dirty="0" smtClean="0">
                    <a:solidFill>
                      <a:schemeClr val="tx1"/>
                    </a:solidFill>
                  </a:rPr>
                  <a:t>:</a:t>
                </a:r>
                <a:r>
                  <a:rPr lang="pt-PT" baseline="0" dirty="0" smtClean="0">
                    <a:solidFill>
                      <a:schemeClr val="tx1"/>
                    </a:solidFill>
                  </a:rPr>
                  <a:t> € </a:t>
                </a:r>
                <a:r>
                  <a:rPr lang="pt-PT" baseline="0" dirty="0" err="1" smtClean="0">
                    <a:solidFill>
                      <a:schemeClr val="tx1"/>
                    </a:solidFill>
                  </a:rPr>
                  <a:t>billions</a:t>
                </a:r>
                <a:endParaRPr lang="pt-PT" dirty="0">
                  <a:solidFill>
                    <a:schemeClr val="tx1"/>
                  </a:solidFill>
                </a:endParaRPr>
              </a:p>
            </c:rich>
          </c:tx>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solidFill>
                  <a:latin typeface="Arial Narrow"/>
                  <a:ea typeface="Arial Narrow"/>
                  <a:cs typeface="Arial Narrow"/>
                </a:defRPr>
              </a:pPr>
              <a:endParaRPr lang="pt-PT"/>
            </a:p>
          </c:txPr>
        </c:title>
        <c:numFmt formatCode="#,##0" sourceLinked="0"/>
        <c:majorTickMark val="out"/>
        <c:minorTickMark val="none"/>
        <c:tickLblPos val="low"/>
        <c:spPr>
          <a:noFill/>
          <a:ln w="12700">
            <a:solidFill>
              <a:schemeClr val="tx1"/>
            </a:solidFill>
            <a:prstDash val="soli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Narrow"/>
                <a:ea typeface="Arial Narrow"/>
                <a:cs typeface="Arial Narrow"/>
              </a:defRPr>
            </a:pPr>
            <a:endParaRPr lang="pt-PT"/>
          </a:p>
        </c:txPr>
        <c:crossAx val="541910624"/>
        <c:crosses val="autoZero"/>
        <c:crossBetween val="between"/>
      </c:valAx>
      <c:valAx>
        <c:axId val="541911408"/>
        <c:scaling>
          <c:orientation val="minMax"/>
        </c:scaling>
        <c:delete val="0"/>
        <c:axPos val="r"/>
        <c:numFmt formatCode="0.0%" sourceLinked="0"/>
        <c:majorTickMark val="out"/>
        <c:minorTickMark val="none"/>
        <c:tickLblPos val="nextTo"/>
        <c:spPr>
          <a:noFill/>
          <a:ln>
            <a:solidFill>
              <a:schemeClr val="tx1"/>
            </a:solidFill>
            <a:prstDash val="soli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Narrow"/>
                <a:ea typeface="Arial Narrow"/>
                <a:cs typeface="Arial Narrow"/>
              </a:defRPr>
            </a:pPr>
            <a:endParaRPr lang="pt-PT"/>
          </a:p>
        </c:txPr>
        <c:crossAx val="541911800"/>
        <c:crosses val="max"/>
        <c:crossBetween val="between"/>
      </c:valAx>
      <c:catAx>
        <c:axId val="541911800"/>
        <c:scaling>
          <c:orientation val="minMax"/>
        </c:scaling>
        <c:delete val="1"/>
        <c:axPos val="b"/>
        <c:numFmt formatCode="General" sourceLinked="1"/>
        <c:majorTickMark val="out"/>
        <c:minorTickMark val="none"/>
        <c:tickLblPos val="nextTo"/>
        <c:crossAx val="541911408"/>
        <c:crosses val="autoZero"/>
        <c:auto val="1"/>
        <c:lblAlgn val="ctr"/>
        <c:lblOffset val="100"/>
        <c:noMultiLvlLbl val="0"/>
      </c:catAx>
      <c:spPr>
        <a:noFill/>
        <a:ln w="25400">
          <a:noFill/>
        </a:ln>
        <a:effectLst/>
      </c:spPr>
    </c:plotArea>
    <c:plotVisOnly val="1"/>
    <c:dispBlanksAs val="gap"/>
    <c:showDLblsOverMax val="0"/>
  </c:chart>
  <c:spPr>
    <a:noFill/>
    <a:ln w="25400" cap="flat" cmpd="sng" algn="ctr">
      <a:noFill/>
      <a:round/>
    </a:ln>
    <a:effectLst/>
  </c:spPr>
  <c:txPr>
    <a:bodyPr/>
    <a:lstStyle/>
    <a:p>
      <a:pPr>
        <a:defRPr sz="800" b="0">
          <a:solidFill>
            <a:srgbClr val="29A8EF"/>
          </a:solidFill>
          <a:latin typeface="Arial Narrow"/>
          <a:ea typeface="Arial Narrow"/>
          <a:cs typeface="Arial Narrow"/>
        </a:defRPr>
      </a:pPr>
      <a:endParaRPr lang="pt-PT"/>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Sheet2!$A$15:$B$15</c:f>
              <c:strCache>
                <c:ptCount val="2"/>
                <c:pt idx="1">
                  <c:v>International passengers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Arial Narrow" panose="020B0606020202030204" pitchFamily="34" charset="0"/>
                    <a:ea typeface="+mn-ea"/>
                    <a:cs typeface="+mn-cs"/>
                  </a:defRPr>
                </a:pPr>
                <a:endParaRPr lang="pt-PT"/>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Sheet2!$C$13:$D$14</c:f>
              <c:multiLvlStrCache>
                <c:ptCount val="2"/>
                <c:lvl>
                  <c:pt idx="0">
                    <c:v>2015</c:v>
                  </c:pt>
                  <c:pt idx="1">
                    <c:v>2016</c:v>
                  </c:pt>
                </c:lvl>
                <c:lvl>
                  <c:pt idx="0">
                    <c:v>Airports</c:v>
                  </c:pt>
                </c:lvl>
              </c:multiLvlStrCache>
            </c:multiLvlStrRef>
          </c:cat>
          <c:val>
            <c:numRef>
              <c:f>Sheet2!$C$15:$D$15</c:f>
              <c:numCache>
                <c:formatCode>#,##0</c:formatCode>
                <c:ptCount val="2"/>
                <c:pt idx="0">
                  <c:v>16088.6</c:v>
                </c:pt>
                <c:pt idx="1">
                  <c:v>18158.5</c:v>
                </c:pt>
              </c:numCache>
            </c:numRef>
          </c:val>
        </c:ser>
        <c:ser>
          <c:idx val="1"/>
          <c:order val="1"/>
          <c:tx>
            <c:strRef>
              <c:f>Sheet2!$A$16:$B$16</c:f>
              <c:strCache>
                <c:ptCount val="2"/>
                <c:pt idx="1">
                  <c:v>National passengers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Arial Narrow" panose="020B0606020202030204" pitchFamily="34" charset="0"/>
                    <a:ea typeface="+mn-ea"/>
                    <a:cs typeface="+mn-cs"/>
                  </a:defRPr>
                </a:pPr>
                <a:endParaRPr lang="pt-PT"/>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Sheet2!$C$13:$D$14</c:f>
              <c:multiLvlStrCache>
                <c:ptCount val="2"/>
                <c:lvl>
                  <c:pt idx="0">
                    <c:v>2015</c:v>
                  </c:pt>
                  <c:pt idx="1">
                    <c:v>2016</c:v>
                  </c:pt>
                </c:lvl>
                <c:lvl>
                  <c:pt idx="0">
                    <c:v>Airports</c:v>
                  </c:pt>
                </c:lvl>
              </c:multiLvlStrCache>
            </c:multiLvlStrRef>
          </c:cat>
          <c:val>
            <c:numRef>
              <c:f>Sheet2!$C$16:$D$16</c:f>
              <c:numCache>
                <c:formatCode>#,##0</c:formatCode>
                <c:ptCount val="2"/>
                <c:pt idx="0">
                  <c:v>3122.7000000000003</c:v>
                </c:pt>
                <c:pt idx="1">
                  <c:v>3826.3</c:v>
                </c:pt>
              </c:numCache>
            </c:numRef>
          </c:val>
        </c:ser>
        <c:dLbls>
          <c:dLblPos val="ctr"/>
          <c:showLegendKey val="0"/>
          <c:showVal val="1"/>
          <c:showCatName val="0"/>
          <c:showSerName val="0"/>
          <c:showPercent val="0"/>
          <c:showBubbleSize val="0"/>
        </c:dLbls>
        <c:gapWidth val="150"/>
        <c:overlap val="100"/>
        <c:axId val="555352032"/>
        <c:axId val="555352424"/>
      </c:barChart>
      <c:catAx>
        <c:axId val="555352032"/>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500" b="0" i="0" u="none" strike="noStrike" kern="1200" baseline="0">
                <a:solidFill>
                  <a:srgbClr val="000000"/>
                </a:solidFill>
                <a:latin typeface="Arial Narrow" panose="020B0606020202030204" pitchFamily="34" charset="0"/>
                <a:ea typeface="+mn-ea"/>
                <a:cs typeface="+mn-cs"/>
              </a:defRPr>
            </a:pPr>
            <a:endParaRPr lang="pt-PT"/>
          </a:p>
        </c:txPr>
        <c:crossAx val="555352424"/>
        <c:crosses val="autoZero"/>
        <c:auto val="1"/>
        <c:lblAlgn val="ctr"/>
        <c:lblOffset val="100"/>
        <c:noMultiLvlLbl val="0"/>
      </c:catAx>
      <c:valAx>
        <c:axId val="555352424"/>
        <c:scaling>
          <c:orientation val="minMax"/>
        </c:scaling>
        <c:delete val="0"/>
        <c:axPos val="l"/>
        <c:numFmt formatCode="#,##0" sourceLinked="1"/>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500" b="0" i="0" u="none" strike="noStrike" kern="1200" baseline="0">
                <a:solidFill>
                  <a:srgbClr val="000000"/>
                </a:solidFill>
                <a:latin typeface="Arial Narrow" panose="020B0606020202030204" pitchFamily="34" charset="0"/>
                <a:ea typeface="+mn-ea"/>
                <a:cs typeface="+mn-cs"/>
              </a:defRPr>
            </a:pPr>
            <a:endParaRPr lang="pt-PT"/>
          </a:p>
        </c:txPr>
        <c:crossAx val="555352032"/>
        <c:crosses val="autoZero"/>
        <c:crossBetween val="between"/>
        <c:dispUnits>
          <c:builtInUnit val="thousands"/>
          <c:dispUnitsLbl>
            <c:layout/>
            <c:spPr>
              <a:noFill/>
              <a:ln>
                <a:noFill/>
              </a:ln>
              <a:effectLst/>
            </c:spPr>
            <c:txPr>
              <a:bodyPr rot="-5400000" spcFirstLastPara="1" vertOverflow="ellipsis" vert="horz" wrap="square" anchor="ctr" anchorCtr="1"/>
              <a:lstStyle/>
              <a:p>
                <a:pPr>
                  <a:defRPr sz="500" b="0" i="0" u="none" strike="noStrike" kern="1200" baseline="0">
                    <a:solidFill>
                      <a:srgbClr val="000000"/>
                    </a:solidFill>
                    <a:latin typeface="Arial Narrow" panose="020B0606020202030204" pitchFamily="34" charset="0"/>
                    <a:ea typeface="+mn-ea"/>
                    <a:cs typeface="+mn-cs"/>
                  </a:defRPr>
                </a:pPr>
                <a:endParaRPr lang="pt-PT"/>
              </a:p>
            </c:txPr>
          </c:dispUnitsLbl>
        </c:dispUnits>
      </c:valAx>
      <c:spPr>
        <a:noFill/>
        <a:ln>
          <a:noFill/>
        </a:ln>
        <a:effectLst/>
      </c:spPr>
    </c:plotArea>
    <c:legend>
      <c:legendPos val="b"/>
      <c:layout>
        <c:manualLayout>
          <c:xMode val="edge"/>
          <c:yMode val="edge"/>
          <c:x val="0.15779672777221065"/>
          <c:y val="0.85773751198125314"/>
          <c:w val="0.76582503016506831"/>
          <c:h val="0.12131822735604518"/>
        </c:manualLayout>
      </c:layout>
      <c:overlay val="0"/>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Arial Narrow" panose="020B0606020202030204" pitchFamily="34" charset="0"/>
              <a:ea typeface="+mn-ea"/>
              <a:cs typeface="+mn-cs"/>
            </a:defRPr>
          </a:pPr>
          <a:endParaRPr lang="pt-PT"/>
        </a:p>
      </c:txPr>
    </c:legend>
    <c:plotVisOnly val="1"/>
    <c:dispBlanksAs val="gap"/>
    <c:showDLblsOverMax val="0"/>
  </c:chart>
  <c:spPr>
    <a:noFill/>
    <a:ln>
      <a:noFill/>
    </a:ln>
    <a:effectLst/>
  </c:spPr>
  <c:txPr>
    <a:bodyPr/>
    <a:lstStyle/>
    <a:p>
      <a:pPr>
        <a:defRPr sz="500">
          <a:solidFill>
            <a:srgbClr val="000000"/>
          </a:solidFill>
          <a:latin typeface="Arial Narrow" panose="020B0606020202030204" pitchFamily="34" charset="0"/>
        </a:defRPr>
      </a:pPr>
      <a:endParaRPr lang="pt-PT"/>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192312165404267"/>
          <c:y val="0.16962611398869398"/>
          <c:w val="0.30284181141585592"/>
          <c:h val="0.51111826713881281"/>
        </c:manualLayout>
      </c:layout>
      <c:pieChart>
        <c:varyColors val="1"/>
        <c:ser>
          <c:idx val="1"/>
          <c:order val="0"/>
          <c:spPr>
            <a:ln>
              <a:noFill/>
            </a:ln>
          </c:spPr>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rgbClr val="002060"/>
              </a:solidFill>
              <a:ln w="19050">
                <a:noFill/>
              </a:ln>
              <a:effectLst/>
            </c:spPr>
          </c:dPt>
          <c:dPt>
            <c:idx val="3"/>
            <c:bubble3D val="0"/>
            <c:spPr>
              <a:solidFill>
                <a:schemeClr val="accent4"/>
              </a:solidFill>
              <a:ln w="19050">
                <a:noFill/>
              </a:ln>
              <a:effectLst/>
            </c:spPr>
          </c:dPt>
          <c:dPt>
            <c:idx val="4"/>
            <c:bubble3D val="0"/>
            <c:spPr>
              <a:solidFill>
                <a:schemeClr val="accent5"/>
              </a:solidFill>
              <a:ln w="19050">
                <a:noFill/>
              </a:ln>
              <a:effectLst/>
            </c:spPr>
          </c:dPt>
          <c:dPt>
            <c:idx val="5"/>
            <c:bubble3D val="0"/>
            <c:spPr>
              <a:solidFill>
                <a:schemeClr val="accent6"/>
              </a:solidFill>
              <a:ln w="19050">
                <a:noFill/>
              </a:ln>
              <a:effectLst/>
            </c:spPr>
          </c:dPt>
          <c:dPt>
            <c:idx val="6"/>
            <c:bubble3D val="0"/>
            <c:spPr>
              <a:solidFill>
                <a:srgbClr val="0070C0"/>
              </a:solidFill>
              <a:ln w="19050">
                <a:noFill/>
              </a:ln>
              <a:effectLst/>
            </c:spPr>
          </c:dPt>
          <c:dLbls>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Arial Narrow" panose="020B0606020202030204" pitchFamily="34" charset="0"/>
                    <a:ea typeface="+mn-ea"/>
                    <a:cs typeface="+mn-cs"/>
                  </a:defRPr>
                </a:pPr>
                <a:endParaRPr lang="pt-PT"/>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Sheet3!$N$17:$N$23</c:f>
              <c:strCache>
                <c:ptCount val="7"/>
                <c:pt idx="0">
                  <c:v>Portugal</c:v>
                </c:pt>
                <c:pt idx="1">
                  <c:v>UK</c:v>
                </c:pt>
                <c:pt idx="2">
                  <c:v>Germany</c:v>
                </c:pt>
                <c:pt idx="3">
                  <c:v>Spain</c:v>
                </c:pt>
                <c:pt idx="4">
                  <c:v>France</c:v>
                </c:pt>
                <c:pt idx="5">
                  <c:v>Netherlands</c:v>
                </c:pt>
                <c:pt idx="6">
                  <c:v>Other</c:v>
                </c:pt>
              </c:strCache>
            </c:strRef>
          </c:cat>
          <c:val>
            <c:numRef>
              <c:f>Sheet3!$O$17:$O$23</c:f>
              <c:numCache>
                <c:formatCode>General</c:formatCode>
                <c:ptCount val="7"/>
                <c:pt idx="0">
                  <c:v>15238.8</c:v>
                </c:pt>
                <c:pt idx="1">
                  <c:v>9155</c:v>
                </c:pt>
                <c:pt idx="2">
                  <c:v>5262.4</c:v>
                </c:pt>
                <c:pt idx="3">
                  <c:v>3961.3</c:v>
                </c:pt>
                <c:pt idx="4">
                  <c:v>3929.6</c:v>
                </c:pt>
                <c:pt idx="5">
                  <c:v>2398.1999999999998</c:v>
                </c:pt>
                <c:pt idx="6">
                  <c:v>13581.199999999997</c:v>
                </c:pt>
              </c:numCache>
            </c:numRef>
          </c:val>
        </c:ser>
        <c:ser>
          <c:idx val="0"/>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Lbls>
            <c:spPr>
              <a:noFill/>
              <a:ln>
                <a:noFill/>
              </a:ln>
              <a:effectLst/>
            </c:spPr>
            <c:txPr>
              <a:bodyPr rot="0" spcFirstLastPara="1" vertOverflow="ellipsis" vert="horz" wrap="square" anchor="ctr" anchorCtr="1"/>
              <a:lstStyle/>
              <a:p>
                <a:pPr>
                  <a:defRPr sz="600" b="0" i="0" u="none" strike="noStrike" kern="1200" baseline="0">
                    <a:solidFill>
                      <a:srgbClr val="000000"/>
                    </a:solidFill>
                    <a:latin typeface="Arial Narrow" panose="020B0606020202030204" pitchFamily="34" charset="0"/>
                    <a:ea typeface="+mn-ea"/>
                    <a:cs typeface="+mn-cs"/>
                  </a:defRPr>
                </a:pPr>
                <a:endParaRPr lang="pt-PT"/>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Sheet3!$N$17:$N$23</c:f>
              <c:strCache>
                <c:ptCount val="7"/>
                <c:pt idx="0">
                  <c:v>Portugal</c:v>
                </c:pt>
                <c:pt idx="1">
                  <c:v>UK</c:v>
                </c:pt>
                <c:pt idx="2">
                  <c:v>Germany</c:v>
                </c:pt>
                <c:pt idx="3">
                  <c:v>Spain</c:v>
                </c:pt>
                <c:pt idx="4">
                  <c:v>France</c:v>
                </c:pt>
                <c:pt idx="5">
                  <c:v>Netherlands</c:v>
                </c:pt>
                <c:pt idx="6">
                  <c:v>Other</c:v>
                </c:pt>
              </c:strCache>
            </c:strRef>
          </c:cat>
          <c:val>
            <c:numRef>
              <c:f>Sheet3!$X$5:$X$11</c:f>
              <c:numCache>
                <c:formatCode>General</c:formatCode>
                <c:ptCount val="7"/>
                <c:pt idx="0" formatCode="#,##0">
                  <c:v>7633.8</c:v>
                </c:pt>
                <c:pt idx="1">
                  <c:v>1926.1</c:v>
                </c:pt>
                <c:pt idx="2">
                  <c:v>1669</c:v>
                </c:pt>
                <c:pt idx="3">
                  <c:v>1332.5</c:v>
                </c:pt>
                <c:pt idx="4">
                  <c:v>1219.4000000000001</c:v>
                </c:pt>
                <c:pt idx="5">
                  <c:v>624.5</c:v>
                </c:pt>
                <c:pt idx="6">
                  <c:v>4654.1000000000004</c:v>
                </c:pt>
              </c:numCache>
            </c:numRef>
          </c:val>
        </c:ser>
        <c:dLbls>
          <c:dLblPos val="out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8.4937128617915067E-2"/>
          <c:y val="0.80799739196926801"/>
          <c:w val="0.82943833239169218"/>
          <c:h val="6.4538519658088531E-2"/>
        </c:manualLayout>
      </c:layout>
      <c:overlay val="0"/>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Arial Narrow" panose="020B0606020202030204" pitchFamily="34" charset="0"/>
              <a:ea typeface="+mn-ea"/>
              <a:cs typeface="+mn-cs"/>
            </a:defRPr>
          </a:pPr>
          <a:endParaRPr lang="pt-PT"/>
        </a:p>
      </c:txPr>
    </c:legend>
    <c:plotVisOnly val="1"/>
    <c:dispBlanksAs val="gap"/>
    <c:showDLblsOverMax val="0"/>
  </c:chart>
  <c:spPr>
    <a:noFill/>
    <a:ln>
      <a:noFill/>
    </a:ln>
    <a:effectLst/>
  </c:spPr>
  <c:txPr>
    <a:bodyPr/>
    <a:lstStyle/>
    <a:p>
      <a:pPr>
        <a:defRPr sz="600">
          <a:solidFill>
            <a:srgbClr val="000000"/>
          </a:solidFill>
          <a:latin typeface="Arial Narrow" panose="020B0606020202030204" pitchFamily="34" charset="0"/>
        </a:defRPr>
      </a:pPr>
      <a:endParaRPr lang="pt-PT"/>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820463199531069"/>
          <c:y val="0.169626328643778"/>
          <c:w val="0.24137345685917427"/>
          <c:h val="0.5643872790225497"/>
        </c:manualLayout>
      </c:layout>
      <c:pieChart>
        <c:varyColors val="1"/>
        <c:ser>
          <c:idx val="0"/>
          <c:order val="0"/>
          <c:spPr>
            <a:ln>
              <a:noFill/>
            </a:ln>
          </c:spPr>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rgbClr val="002060"/>
              </a:solidFill>
              <a:ln w="19050">
                <a:noFill/>
              </a:ln>
              <a:effectLst/>
            </c:spPr>
          </c:dPt>
          <c:dPt>
            <c:idx val="3"/>
            <c:bubble3D val="0"/>
            <c:spPr>
              <a:solidFill>
                <a:schemeClr val="accent4"/>
              </a:solidFill>
              <a:ln w="19050">
                <a:noFill/>
              </a:ln>
              <a:effectLst/>
            </c:spPr>
          </c:dPt>
          <c:dPt>
            <c:idx val="4"/>
            <c:bubble3D val="0"/>
            <c:spPr>
              <a:solidFill>
                <a:schemeClr val="accent5"/>
              </a:solidFill>
              <a:ln w="19050">
                <a:noFill/>
              </a:ln>
              <a:effectLst/>
            </c:spPr>
          </c:dPt>
          <c:dPt>
            <c:idx val="5"/>
            <c:bubble3D val="0"/>
            <c:spPr>
              <a:solidFill>
                <a:schemeClr val="accent6"/>
              </a:solidFill>
              <a:ln w="19050">
                <a:noFill/>
              </a:ln>
              <a:effectLst/>
            </c:spPr>
          </c:dPt>
          <c:dPt>
            <c:idx val="6"/>
            <c:bubble3D val="0"/>
            <c:spPr>
              <a:solidFill>
                <a:srgbClr val="0070C0"/>
              </a:solidFill>
              <a:ln w="19050">
                <a:noFill/>
              </a:ln>
              <a:effectLst/>
            </c:spPr>
          </c:dPt>
          <c:dLbls>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Arial Narrow" panose="020B0606020202030204" pitchFamily="34" charset="0"/>
                    <a:ea typeface="+mn-ea"/>
                    <a:cs typeface="+mn-cs"/>
                  </a:defRPr>
                </a:pPr>
                <a:endParaRPr lang="pt-PT"/>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Sheet3!$Y$5:$Y$11</c:f>
              <c:strCache>
                <c:ptCount val="7"/>
                <c:pt idx="0">
                  <c:v>Portugal</c:v>
                </c:pt>
                <c:pt idx="1">
                  <c:v>UK</c:v>
                </c:pt>
                <c:pt idx="2">
                  <c:v>Spain</c:v>
                </c:pt>
                <c:pt idx="3">
                  <c:v>France</c:v>
                </c:pt>
                <c:pt idx="4">
                  <c:v>Germany</c:v>
                </c:pt>
                <c:pt idx="5">
                  <c:v>Brazil</c:v>
                </c:pt>
                <c:pt idx="6">
                  <c:v>Other</c:v>
                </c:pt>
              </c:strCache>
            </c:strRef>
          </c:cat>
          <c:val>
            <c:numRef>
              <c:f>Sheet3!$X$5:$X$11</c:f>
              <c:numCache>
                <c:formatCode>General</c:formatCode>
                <c:ptCount val="7"/>
                <c:pt idx="0" formatCode="#,##0">
                  <c:v>7633.8</c:v>
                </c:pt>
                <c:pt idx="1">
                  <c:v>1926.1</c:v>
                </c:pt>
                <c:pt idx="2">
                  <c:v>1669</c:v>
                </c:pt>
                <c:pt idx="3">
                  <c:v>1332.5</c:v>
                </c:pt>
                <c:pt idx="4">
                  <c:v>1219.4000000000001</c:v>
                </c:pt>
                <c:pt idx="5">
                  <c:v>624.5</c:v>
                </c:pt>
                <c:pt idx="6">
                  <c:v>4654.1000000000004</c:v>
                </c:pt>
              </c:numCache>
            </c:numRef>
          </c:val>
        </c:ser>
        <c:dLbls>
          <c:dLblPos val="out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21111128201184343"/>
          <c:y val="0.90363993631010575"/>
          <c:w val="0.4996413415086029"/>
          <c:h val="9.636006368989429E-2"/>
        </c:manualLayout>
      </c:layout>
      <c:overlay val="0"/>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Arial Narrow" panose="020B0606020202030204" pitchFamily="34" charset="0"/>
              <a:ea typeface="+mn-ea"/>
              <a:cs typeface="+mn-cs"/>
            </a:defRPr>
          </a:pPr>
          <a:endParaRPr lang="pt-PT"/>
        </a:p>
      </c:txPr>
    </c:legend>
    <c:plotVisOnly val="1"/>
    <c:dispBlanksAs val="gap"/>
    <c:showDLblsOverMax val="0"/>
  </c:chart>
  <c:spPr>
    <a:noFill/>
    <a:ln>
      <a:noFill/>
    </a:ln>
    <a:effectLst/>
  </c:spPr>
  <c:txPr>
    <a:bodyPr/>
    <a:lstStyle/>
    <a:p>
      <a:pPr>
        <a:defRPr sz="500">
          <a:solidFill>
            <a:srgbClr val="000000"/>
          </a:solidFill>
          <a:latin typeface="Arial Narrow" panose="020B0606020202030204" pitchFamily="34" charset="0"/>
        </a:defRPr>
      </a:pPr>
      <a:endParaRPr lang="pt-PT"/>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Sheet3!$Z$4</c:f>
              <c:strCache>
                <c:ptCount val="1"/>
                <c:pt idx="0">
                  <c:v>2015</c:v>
                </c:pt>
              </c:strCache>
            </c:strRef>
          </c:tx>
          <c:spPr>
            <a:ln>
              <a:noFill/>
            </a:ln>
          </c:spPr>
          <c:dPt>
            <c:idx val="0"/>
            <c:bubble3D val="0"/>
            <c:spPr>
              <a:solidFill>
                <a:schemeClr val="accent1"/>
              </a:solidFill>
              <a:ln w="19050">
                <a:noFill/>
              </a:ln>
              <a:effectLst/>
            </c:spPr>
          </c:dPt>
          <c:dPt>
            <c:idx val="1"/>
            <c:bubble3D val="0"/>
            <c:spPr>
              <a:solidFill>
                <a:schemeClr val="accent2"/>
              </a:solidFill>
              <a:ln w="19050">
                <a:noFill/>
              </a:ln>
              <a:effectLst/>
            </c:spPr>
          </c:dPt>
          <c:dPt>
            <c:idx val="2"/>
            <c:bubble3D val="0"/>
            <c:spPr>
              <a:solidFill>
                <a:srgbClr val="002060"/>
              </a:solidFill>
              <a:ln w="19050">
                <a:noFill/>
              </a:ln>
              <a:effectLst/>
            </c:spPr>
          </c:dPt>
          <c:dPt>
            <c:idx val="3"/>
            <c:bubble3D val="0"/>
            <c:spPr>
              <a:solidFill>
                <a:schemeClr val="accent4"/>
              </a:solidFill>
              <a:ln w="19050">
                <a:noFill/>
              </a:ln>
              <a:effectLst/>
            </c:spPr>
          </c:dPt>
          <c:dPt>
            <c:idx val="4"/>
            <c:bubble3D val="0"/>
            <c:spPr>
              <a:solidFill>
                <a:schemeClr val="accent5"/>
              </a:solidFill>
              <a:ln w="19050">
                <a:noFill/>
              </a:ln>
              <a:effectLst/>
            </c:spPr>
          </c:dPt>
          <c:dPt>
            <c:idx val="5"/>
            <c:bubble3D val="0"/>
            <c:spPr>
              <a:solidFill>
                <a:schemeClr val="accent6"/>
              </a:solidFill>
              <a:ln w="19050">
                <a:noFill/>
              </a:ln>
              <a:effectLst/>
            </c:spPr>
          </c:dPt>
          <c:dPt>
            <c:idx val="6"/>
            <c:bubble3D val="0"/>
            <c:spPr>
              <a:solidFill>
                <a:srgbClr val="0070C0"/>
              </a:solidFill>
              <a:ln w="19050">
                <a:noFill/>
              </a:ln>
              <a:effectLst/>
            </c:spPr>
          </c:dPt>
          <c:dLbls>
            <c:spPr>
              <a:noFill/>
              <a:ln>
                <a:noFill/>
              </a:ln>
              <a:effectLst/>
            </c:spPr>
            <c:txPr>
              <a:bodyPr rot="0" spcFirstLastPara="1" vertOverflow="ellipsis" vert="horz" wrap="square" anchor="ctr" anchorCtr="1"/>
              <a:lstStyle/>
              <a:p>
                <a:pPr>
                  <a:defRPr sz="500" b="0" i="0" u="none" strike="noStrike" kern="1200" baseline="0">
                    <a:solidFill>
                      <a:srgbClr val="000000"/>
                    </a:solidFill>
                    <a:latin typeface="Arial Narrow" panose="020B0606020202030204" pitchFamily="34" charset="0"/>
                    <a:ea typeface="+mn-ea"/>
                    <a:cs typeface="+mn-cs"/>
                  </a:defRPr>
                </a:pPr>
                <a:endParaRPr lang="pt-PT"/>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Sheet3!$Y$5:$Y$11</c:f>
              <c:strCache>
                <c:ptCount val="7"/>
                <c:pt idx="0">
                  <c:v>Portugal</c:v>
                </c:pt>
                <c:pt idx="1">
                  <c:v>UK</c:v>
                </c:pt>
                <c:pt idx="2">
                  <c:v>Spain</c:v>
                </c:pt>
                <c:pt idx="3">
                  <c:v>France</c:v>
                </c:pt>
                <c:pt idx="4">
                  <c:v>Germany</c:v>
                </c:pt>
                <c:pt idx="5">
                  <c:v>Brazil</c:v>
                </c:pt>
                <c:pt idx="6">
                  <c:v>Other</c:v>
                </c:pt>
              </c:strCache>
            </c:strRef>
          </c:cat>
          <c:val>
            <c:numRef>
              <c:f>Sheet3!$Z$5:$Z$11</c:f>
              <c:numCache>
                <c:formatCode>General</c:formatCode>
                <c:ptCount val="7"/>
                <c:pt idx="0" formatCode="#,##0">
                  <c:v>7218.4000000000005</c:v>
                </c:pt>
                <c:pt idx="1">
                  <c:v>1723.1999999999998</c:v>
                </c:pt>
                <c:pt idx="2">
                  <c:v>1538.2</c:v>
                </c:pt>
                <c:pt idx="3">
                  <c:v>1135.4000000000001</c:v>
                </c:pt>
                <c:pt idx="4">
                  <c:v>1098.6000000000001</c:v>
                </c:pt>
                <c:pt idx="5">
                  <c:v>552.6</c:v>
                </c:pt>
                <c:pt idx="6">
                  <c:v>4092.2</c:v>
                </c:pt>
              </c:numCache>
            </c:numRef>
          </c:val>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500">
          <a:solidFill>
            <a:srgbClr val="000000"/>
          </a:solidFill>
          <a:latin typeface="Arial Narrow" panose="020B0606020202030204" pitchFamily="34" charset="0"/>
        </a:defRPr>
      </a:pPr>
      <a:endParaRPr lang="pt-PT"/>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42574396089203"/>
          <c:y val="0.28380580661181332"/>
          <c:w val="0.55412995663036069"/>
          <c:h val="0.56141693423487427"/>
        </c:manualLayout>
      </c:layout>
      <c:radarChart>
        <c:radarStyle val="marker"/>
        <c:varyColors val="0"/>
        <c:ser>
          <c:idx val="0"/>
          <c:order val="0"/>
          <c:tx>
            <c:strRef>
              <c:f>Sheet1!$C$2</c:f>
              <c:strCache>
                <c:ptCount val="1"/>
                <c:pt idx="0">
                  <c:v>Portugal</c:v>
                </c:pt>
              </c:strCache>
            </c:strRef>
          </c:tx>
          <c:spPr>
            <a:ln w="28575" cap="rnd">
              <a:solidFill>
                <a:schemeClr val="accent1"/>
              </a:solidFill>
              <a:round/>
            </a:ln>
            <a:effectLst/>
          </c:spPr>
          <c:marker>
            <c:symbol val="none"/>
          </c:marker>
          <c:cat>
            <c:strRef>
              <c:f>Sheet1!$A$3:$B$21</c:f>
              <c:strCache>
                <c:ptCount val="14"/>
                <c:pt idx="0">
                  <c:v>Business Environment</c:v>
                </c:pt>
                <c:pt idx="1">
                  <c:v>Safety and Security</c:v>
                </c:pt>
                <c:pt idx="2">
                  <c:v>Health and Hygiene</c:v>
                </c:pt>
                <c:pt idx="3">
                  <c:v>Human Resources and Labour Market</c:v>
                </c:pt>
                <c:pt idx="4">
                  <c:v>ICT Readiness</c:v>
                </c:pt>
                <c:pt idx="5">
                  <c:v>Prioritization of Travel &amp; Tourism</c:v>
                </c:pt>
                <c:pt idx="6">
                  <c:v>International Openness</c:v>
                </c:pt>
                <c:pt idx="7">
                  <c:v>Price Competitiveness</c:v>
                </c:pt>
                <c:pt idx="8">
                  <c:v>Environment Sustainability</c:v>
                </c:pt>
                <c:pt idx="9">
                  <c:v>Air Transport Infrastructure</c:v>
                </c:pt>
                <c:pt idx="10">
                  <c:v>Ground and Port Infrastructure</c:v>
                </c:pt>
                <c:pt idx="11">
                  <c:v>Tourist Service Infrastructure</c:v>
                </c:pt>
                <c:pt idx="12">
                  <c:v>Natural Resources</c:v>
                </c:pt>
                <c:pt idx="13">
                  <c:v>Cultural Resources and Business Travel</c:v>
                </c:pt>
              </c:strCache>
            </c:strRef>
          </c:cat>
          <c:val>
            <c:numRef>
              <c:f>Sheet1!$C$3:$C$21</c:f>
              <c:numCache>
                <c:formatCode>General</c:formatCode>
                <c:ptCount val="14"/>
                <c:pt idx="0">
                  <c:v>4.54</c:v>
                </c:pt>
                <c:pt idx="1">
                  <c:v>6.33</c:v>
                </c:pt>
                <c:pt idx="2">
                  <c:v>6.06</c:v>
                </c:pt>
                <c:pt idx="3">
                  <c:v>5.18</c:v>
                </c:pt>
                <c:pt idx="4">
                  <c:v>4.97</c:v>
                </c:pt>
                <c:pt idx="5">
                  <c:v>5.46</c:v>
                </c:pt>
                <c:pt idx="6">
                  <c:v>4.21</c:v>
                </c:pt>
                <c:pt idx="7">
                  <c:v>4.2300000000000004</c:v>
                </c:pt>
                <c:pt idx="8">
                  <c:v>4.42</c:v>
                </c:pt>
                <c:pt idx="9">
                  <c:v>3.91</c:v>
                </c:pt>
                <c:pt idx="10">
                  <c:v>4.54</c:v>
                </c:pt>
                <c:pt idx="11">
                  <c:v>6.12</c:v>
                </c:pt>
                <c:pt idx="12">
                  <c:v>3.7</c:v>
                </c:pt>
                <c:pt idx="13">
                  <c:v>3.71</c:v>
                </c:pt>
              </c:numCache>
            </c:numRef>
          </c:val>
        </c:ser>
        <c:ser>
          <c:idx val="1"/>
          <c:order val="1"/>
          <c:tx>
            <c:strRef>
              <c:f>Sheet1!$D$2</c:f>
              <c:strCache>
                <c:ptCount val="1"/>
                <c:pt idx="0">
                  <c:v>India</c:v>
                </c:pt>
              </c:strCache>
            </c:strRef>
          </c:tx>
          <c:spPr>
            <a:ln w="28575" cap="rnd">
              <a:solidFill>
                <a:schemeClr val="accent2"/>
              </a:solidFill>
              <a:round/>
            </a:ln>
            <a:effectLst/>
          </c:spPr>
          <c:marker>
            <c:symbol val="none"/>
          </c:marker>
          <c:cat>
            <c:strRef>
              <c:f>Sheet1!$A$3:$B$21</c:f>
              <c:strCache>
                <c:ptCount val="14"/>
                <c:pt idx="0">
                  <c:v>Business Environment</c:v>
                </c:pt>
                <c:pt idx="1">
                  <c:v>Safety and Security</c:v>
                </c:pt>
                <c:pt idx="2">
                  <c:v>Health and Hygiene</c:v>
                </c:pt>
                <c:pt idx="3">
                  <c:v>Human Resources and Labour Market</c:v>
                </c:pt>
                <c:pt idx="4">
                  <c:v>ICT Readiness</c:v>
                </c:pt>
                <c:pt idx="5">
                  <c:v>Prioritization of Travel &amp; Tourism</c:v>
                </c:pt>
                <c:pt idx="6">
                  <c:v>International Openness</c:v>
                </c:pt>
                <c:pt idx="7">
                  <c:v>Price Competitiveness</c:v>
                </c:pt>
                <c:pt idx="8">
                  <c:v>Environment Sustainability</c:v>
                </c:pt>
                <c:pt idx="9">
                  <c:v>Air Transport Infrastructure</c:v>
                </c:pt>
                <c:pt idx="10">
                  <c:v>Ground and Port Infrastructure</c:v>
                </c:pt>
                <c:pt idx="11">
                  <c:v>Tourist Service Infrastructure</c:v>
                </c:pt>
                <c:pt idx="12">
                  <c:v>Natural Resources</c:v>
                </c:pt>
                <c:pt idx="13">
                  <c:v>Cultural Resources and Business Travel</c:v>
                </c:pt>
              </c:strCache>
            </c:strRef>
          </c:cat>
          <c:val>
            <c:numRef>
              <c:f>Sheet1!$D$3:$D$21</c:f>
              <c:numCache>
                <c:formatCode>General</c:formatCode>
                <c:ptCount val="14"/>
                <c:pt idx="0">
                  <c:v>4.0199999999999996</c:v>
                </c:pt>
                <c:pt idx="1">
                  <c:v>3.82</c:v>
                </c:pt>
                <c:pt idx="2">
                  <c:v>4.32</c:v>
                </c:pt>
                <c:pt idx="3">
                  <c:v>4.03</c:v>
                </c:pt>
                <c:pt idx="4">
                  <c:v>2.83</c:v>
                </c:pt>
                <c:pt idx="5">
                  <c:v>4.1399999999999997</c:v>
                </c:pt>
                <c:pt idx="6">
                  <c:v>3.08</c:v>
                </c:pt>
                <c:pt idx="7">
                  <c:v>5.59</c:v>
                </c:pt>
                <c:pt idx="8">
                  <c:v>2.89</c:v>
                </c:pt>
                <c:pt idx="9">
                  <c:v>3.88</c:v>
                </c:pt>
                <c:pt idx="10">
                  <c:v>4.0199999999999996</c:v>
                </c:pt>
                <c:pt idx="11">
                  <c:v>2.9</c:v>
                </c:pt>
                <c:pt idx="12">
                  <c:v>4.42</c:v>
                </c:pt>
                <c:pt idx="13">
                  <c:v>5.09</c:v>
                </c:pt>
              </c:numCache>
            </c:numRef>
          </c:val>
        </c:ser>
        <c:dLbls>
          <c:showLegendKey val="0"/>
          <c:showVal val="0"/>
          <c:showCatName val="0"/>
          <c:showSerName val="0"/>
          <c:showPercent val="0"/>
          <c:showBubbleSize val="0"/>
        </c:dLbls>
        <c:axId val="555355168"/>
        <c:axId val="555355560"/>
      </c:radarChart>
      <c:catAx>
        <c:axId val="555355168"/>
        <c:scaling>
          <c:orientation val="minMax"/>
        </c:scaling>
        <c:delete val="0"/>
        <c:axPos val="b"/>
        <c:numFmt formatCode="General"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t-PT"/>
          </a:p>
        </c:txPr>
        <c:crossAx val="555355560"/>
        <c:crosses val="autoZero"/>
        <c:auto val="1"/>
        <c:lblAlgn val="ctr"/>
        <c:lblOffset val="100"/>
        <c:noMultiLvlLbl val="0"/>
      </c:catAx>
      <c:valAx>
        <c:axId val="555355560"/>
        <c:scaling>
          <c:orientation val="minMax"/>
        </c:scaling>
        <c:delete val="0"/>
        <c:axPos val="l"/>
        <c:majorGridlines>
          <c:spPr>
            <a:ln w="9525" cap="flat" cmpd="sng" algn="ctr">
              <a:solidFill>
                <a:schemeClr val="accent3"/>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500" b="1" i="0" u="none" strike="noStrike" kern="1200" baseline="0">
                <a:solidFill>
                  <a:schemeClr val="tx1">
                    <a:lumMod val="65000"/>
                    <a:lumOff val="35000"/>
                  </a:schemeClr>
                </a:solidFill>
                <a:latin typeface="EYInterstate Light" panose="02000506000000020004" pitchFamily="2" charset="0"/>
                <a:ea typeface="+mn-ea"/>
                <a:cs typeface="+mn-cs"/>
              </a:defRPr>
            </a:pPr>
            <a:endParaRPr lang="pt-PT"/>
          </a:p>
        </c:txPr>
        <c:crossAx val="555355168"/>
        <c:crosses val="autoZero"/>
        <c:crossBetween val="between"/>
      </c:valAx>
      <c:spPr>
        <a:noFill/>
        <a:ln>
          <a:noFill/>
        </a:ln>
        <a:effectLst/>
      </c:spPr>
    </c:plotArea>
    <c:legend>
      <c:legendPos val="r"/>
      <c:layout>
        <c:manualLayout>
          <c:xMode val="edge"/>
          <c:yMode val="edge"/>
          <c:x val="0"/>
          <c:y val="0.90315976858032931"/>
          <c:w val="0.26238845144356959"/>
          <c:h val="9.5494945641808146E-2"/>
        </c:manualLayout>
      </c:layout>
      <c:overlay val="0"/>
      <c:spPr>
        <a:noFill/>
        <a:ln>
          <a:noFill/>
        </a:ln>
        <a:effectLst/>
      </c:spPr>
      <c:txPr>
        <a:bodyPr rot="0" spcFirstLastPara="1" vertOverflow="ellipsis" vert="horz" wrap="square" anchor="ctr" anchorCtr="1"/>
        <a:lstStyle/>
        <a:p>
          <a:pPr>
            <a:defRPr sz="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t-PT"/>
        </a:p>
      </c:txPr>
    </c:legend>
    <c:plotVisOnly val="1"/>
    <c:dispBlanksAs val="gap"/>
    <c:showDLblsOverMax val="0"/>
  </c:chart>
  <c:spPr>
    <a:noFill/>
    <a:ln>
      <a:noFill/>
    </a:ln>
    <a:effectLst/>
  </c:spPr>
  <c:txPr>
    <a:bodyPr/>
    <a:lstStyle/>
    <a:p>
      <a:pPr>
        <a:defRPr sz="800">
          <a:latin typeface="EYInterstate Light" panose="02000506000000020004" pitchFamily="2" charset="0"/>
        </a:defRPr>
      </a:pPr>
      <a:endParaRPr lang="pt-PT"/>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r>
              <a:rPr lang="en-US" dirty="0" smtClean="0"/>
              <a:t>Construction's GVA weight</a:t>
            </a:r>
            <a:endParaRPr lang="en-US" dirty="0"/>
          </a:p>
        </c:rich>
      </c:tx>
      <c:layout/>
      <c:overlay val="0"/>
      <c:spPr>
        <a:noFill/>
        <a:ln>
          <a:noFill/>
        </a:ln>
        <a:effectLst/>
      </c:spPr>
      <c:txPr>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endParaRPr lang="pt-PT"/>
        </a:p>
      </c:txPr>
    </c:title>
    <c:autoTitleDeleted val="0"/>
    <c:plotArea>
      <c:layout/>
      <c:barChart>
        <c:barDir val="col"/>
        <c:grouping val="stacked"/>
        <c:varyColors val="0"/>
        <c:ser>
          <c:idx val="0"/>
          <c:order val="0"/>
          <c:tx>
            <c:strRef>
              <c:f>Infrastruct!$B$226</c:f>
              <c:strCache>
                <c:ptCount val="1"/>
                <c:pt idx="0">
                  <c:v>Total GVA</c:v>
                </c:pt>
              </c:strCache>
            </c:strRef>
          </c:tx>
          <c:spPr>
            <a:solidFill>
              <a:srgbClr val="FFE600"/>
            </a:solidFill>
            <a:ln w="25400">
              <a:noFill/>
            </a:ln>
            <a:effectLst/>
          </c:spPr>
          <c:invertIfNegative val="0"/>
          <c:cat>
            <c:strRef>
              <c:f>Infrastruct!$A$227:$A$244</c:f>
              <c:strCache>
                <c:ptCount val="18"/>
                <c:pt idx="0">
                  <c:v>1995</c:v>
                </c:pt>
                <c:pt idx="1">
                  <c:v>[…]</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2015F</c:v>
                </c:pt>
              </c:strCache>
            </c:strRef>
          </c:cat>
          <c:val>
            <c:numRef>
              <c:f>Infrastruct!$B$227:$B$244</c:f>
              <c:numCache>
                <c:formatCode>General</c:formatCode>
                <c:ptCount val="18"/>
                <c:pt idx="0" formatCode="#,##0">
                  <c:v>78456.52</c:v>
                </c:pt>
                <c:pt idx="2" formatCode="#,##0">
                  <c:v>112567.96</c:v>
                </c:pt>
                <c:pt idx="3" formatCode="#,##0">
                  <c:v>119144.9</c:v>
                </c:pt>
                <c:pt idx="4" formatCode="#,##0">
                  <c:v>124793.15</c:v>
                </c:pt>
                <c:pt idx="5" formatCode="#,##0">
                  <c:v>127818.98</c:v>
                </c:pt>
                <c:pt idx="6" formatCode="#,##0">
                  <c:v>133269.81</c:v>
                </c:pt>
                <c:pt idx="7" formatCode="#,##0">
                  <c:v>137599.4</c:v>
                </c:pt>
                <c:pt idx="8" formatCode="#,##0">
                  <c:v>143579.41</c:v>
                </c:pt>
                <c:pt idx="9" formatCode="#,##0">
                  <c:v>152183.22</c:v>
                </c:pt>
                <c:pt idx="10" formatCode="#,##0">
                  <c:v>156016.35999999999</c:v>
                </c:pt>
                <c:pt idx="11" formatCode="#,##0">
                  <c:v>155505.85999999999</c:v>
                </c:pt>
                <c:pt idx="12" formatCode="#,##0">
                  <c:v>158325.85999999999</c:v>
                </c:pt>
                <c:pt idx="13" formatCode="#,##0">
                  <c:v>154242.76999999999</c:v>
                </c:pt>
                <c:pt idx="14" formatCode="#,##0">
                  <c:v>147361.56</c:v>
                </c:pt>
                <c:pt idx="15" formatCode="#,##0">
                  <c:v>149768.41</c:v>
                </c:pt>
                <c:pt idx="16" formatCode="#,##0">
                  <c:v>151365.13</c:v>
                </c:pt>
                <c:pt idx="17" formatCode="#,##0">
                  <c:v>156612.16</c:v>
                </c:pt>
              </c:numCache>
            </c:numRef>
          </c:val>
        </c:ser>
        <c:ser>
          <c:idx val="1"/>
          <c:order val="1"/>
          <c:tx>
            <c:strRef>
              <c:f>Infrastruct!$C$226</c:f>
              <c:strCache>
                <c:ptCount val="1"/>
                <c:pt idx="0">
                  <c:v>Construction GVA</c:v>
                </c:pt>
              </c:strCache>
            </c:strRef>
          </c:tx>
          <c:spPr>
            <a:solidFill>
              <a:srgbClr val="7F7E82"/>
            </a:solidFill>
            <a:ln w="25400">
              <a:noFill/>
            </a:ln>
            <a:effectLst/>
          </c:spPr>
          <c:invertIfNegative val="0"/>
          <c:cat>
            <c:strRef>
              <c:f>Infrastruct!$A$227:$A$244</c:f>
              <c:strCache>
                <c:ptCount val="18"/>
                <c:pt idx="0">
                  <c:v>1995</c:v>
                </c:pt>
                <c:pt idx="1">
                  <c:v>[…]</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2015F</c:v>
                </c:pt>
              </c:strCache>
            </c:strRef>
          </c:cat>
          <c:val>
            <c:numRef>
              <c:f>Infrastruct!$C$227:$C$244</c:f>
              <c:numCache>
                <c:formatCode>General</c:formatCode>
                <c:ptCount val="18"/>
                <c:pt idx="0" formatCode="#,##0">
                  <c:v>5108.57</c:v>
                </c:pt>
                <c:pt idx="2" formatCode="#,##0">
                  <c:v>8600.4599999999991</c:v>
                </c:pt>
                <c:pt idx="3" formatCode="#,##0">
                  <c:v>9223.84</c:v>
                </c:pt>
                <c:pt idx="4" formatCode="#,##0">
                  <c:v>9476.42</c:v>
                </c:pt>
                <c:pt idx="5" formatCode="#,##0">
                  <c:v>9154.48</c:v>
                </c:pt>
                <c:pt idx="6" formatCode="#,##0">
                  <c:v>9461.27</c:v>
                </c:pt>
                <c:pt idx="7" formatCode="#,##0">
                  <c:v>9534.34</c:v>
                </c:pt>
                <c:pt idx="8" formatCode="#,##0">
                  <c:v>9677.5300000000007</c:v>
                </c:pt>
                <c:pt idx="9" formatCode="#,##0">
                  <c:v>10285.94</c:v>
                </c:pt>
                <c:pt idx="10" formatCode="#,##0">
                  <c:v>10523.46</c:v>
                </c:pt>
                <c:pt idx="11" formatCode="#,##0">
                  <c:v>9762.7800000000007</c:v>
                </c:pt>
                <c:pt idx="12" formatCode="#,##0">
                  <c:v>9225.76</c:v>
                </c:pt>
                <c:pt idx="13" formatCode="#,##0">
                  <c:v>8464.5400000000009</c:v>
                </c:pt>
                <c:pt idx="14" formatCode="#,##0">
                  <c:v>7171.31</c:v>
                </c:pt>
                <c:pt idx="15" formatCode="#,##0">
                  <c:v>6751.09</c:v>
                </c:pt>
                <c:pt idx="16" formatCode="#,##0">
                  <c:v>6277.5</c:v>
                </c:pt>
                <c:pt idx="17" formatCode="#,##0">
                  <c:v>6363.86</c:v>
                </c:pt>
              </c:numCache>
            </c:numRef>
          </c:val>
        </c:ser>
        <c:dLbls>
          <c:showLegendKey val="0"/>
          <c:showVal val="0"/>
          <c:showCatName val="0"/>
          <c:showSerName val="0"/>
          <c:showPercent val="0"/>
          <c:showBubbleSize val="0"/>
        </c:dLbls>
        <c:gapWidth val="100"/>
        <c:overlap val="100"/>
        <c:axId val="571730448"/>
        <c:axId val="571730840"/>
      </c:barChart>
      <c:lineChart>
        <c:grouping val="standard"/>
        <c:varyColors val="0"/>
        <c:ser>
          <c:idx val="2"/>
          <c:order val="2"/>
          <c:tx>
            <c:strRef>
              <c:f>Infrastruct!$D$226</c:f>
              <c:strCache>
                <c:ptCount val="1"/>
                <c:pt idx="0">
                  <c:v>Weight</c:v>
                </c:pt>
              </c:strCache>
            </c:strRef>
          </c:tx>
          <c:spPr>
            <a:ln w="12700" cap="rnd">
              <a:solidFill>
                <a:srgbClr val="CCCBCD"/>
              </a:solidFill>
              <a:prstDash val="solid"/>
              <a:round/>
            </a:ln>
            <a:effectLst/>
          </c:spPr>
          <c:marker>
            <c:symbol val="circle"/>
            <c:size val="5"/>
            <c:spPr>
              <a:solidFill>
                <a:srgbClr val="CCCBCD"/>
              </a:solidFill>
              <a:ln w="9525">
                <a:solidFill>
                  <a:srgbClr val="CCCBCD"/>
                </a:solidFill>
                <a:prstDash val="solid"/>
              </a:ln>
              <a:effectLst/>
            </c:spPr>
          </c:marker>
          <c:dPt>
            <c:idx val="0"/>
            <c:marker>
              <c:symbol val="circle"/>
              <c:size val="5"/>
              <c:spPr>
                <a:solidFill>
                  <a:srgbClr val="CCCBCD"/>
                </a:solidFill>
                <a:ln w="9525">
                  <a:solidFill>
                    <a:srgbClr val="CCCBCD"/>
                  </a:solidFill>
                  <a:prstDash val="solid"/>
                </a:ln>
                <a:effectLst>
                  <a:glow>
                    <a:schemeClr val="accent1">
                      <a:alpha val="40000"/>
                    </a:schemeClr>
                  </a:glow>
                  <a:outerShdw blurRad="50800" dist="50800" dir="5400000" algn="ctr" rotWithShape="0">
                    <a:schemeClr val="bg1"/>
                  </a:outerShdw>
                  <a:softEdge rad="0"/>
                </a:effectLst>
              </c:spPr>
            </c:marker>
            <c:bubble3D val="0"/>
            <c:spPr>
              <a:ln w="12700" cap="rnd">
                <a:solidFill>
                  <a:srgbClr val="CCCBCD"/>
                </a:solidFill>
                <a:prstDash val="solid"/>
                <a:round/>
              </a:ln>
              <a:effectLst>
                <a:glow>
                  <a:schemeClr val="accent1">
                    <a:alpha val="40000"/>
                  </a:schemeClr>
                </a:glow>
                <a:outerShdw blurRad="50800" dist="50800" dir="5400000" algn="ctr" rotWithShape="0">
                  <a:schemeClr val="bg1"/>
                </a:outerShdw>
                <a:softEdge rad="0"/>
              </a:effectLst>
            </c:spPr>
          </c:dPt>
          <c:cat>
            <c:strRef>
              <c:f>Infrastruct!$A$227:$A$244</c:f>
              <c:strCache>
                <c:ptCount val="18"/>
                <c:pt idx="0">
                  <c:v>1995</c:v>
                </c:pt>
                <c:pt idx="1">
                  <c:v>[…]</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2015F</c:v>
                </c:pt>
              </c:strCache>
            </c:strRef>
          </c:cat>
          <c:val>
            <c:numRef>
              <c:f>Infrastruct!$D$227:$D$244</c:f>
              <c:numCache>
                <c:formatCode>0.0%</c:formatCode>
                <c:ptCount val="18"/>
                <c:pt idx="0">
                  <c:v>6.5113390193702186E-2</c:v>
                </c:pt>
                <c:pt idx="1">
                  <c:v>7.0757884849246E-2</c:v>
                </c:pt>
                <c:pt idx="2">
                  <c:v>7.64023795047898E-2</c:v>
                </c:pt>
                <c:pt idx="3">
                  <c:v>7.7416993929240785E-2</c:v>
                </c:pt>
                <c:pt idx="4">
                  <c:v>7.5937020581658535E-2</c:v>
                </c:pt>
                <c:pt idx="5">
                  <c:v>7.162066228348872E-2</c:v>
                </c:pt>
                <c:pt idx="6">
                  <c:v>7.0993348005823673E-2</c:v>
                </c:pt>
                <c:pt idx="7">
                  <c:v>6.9290563766993177E-2</c:v>
                </c:pt>
                <c:pt idx="8">
                  <c:v>6.7401934581009917E-2</c:v>
                </c:pt>
                <c:pt idx="9">
                  <c:v>6.7589186245369234E-2</c:v>
                </c:pt>
                <c:pt idx="10">
                  <c:v>6.7451003215303826E-2</c:v>
                </c:pt>
                <c:pt idx="11">
                  <c:v>6.2780785238575582E-2</c:v>
                </c:pt>
                <c:pt idx="12">
                  <c:v>5.8270708272167293E-2</c:v>
                </c:pt>
                <c:pt idx="13">
                  <c:v>5.4878034153561954E-2</c:v>
                </c:pt>
                <c:pt idx="14">
                  <c:v>4.8664726404905052E-2</c:v>
                </c:pt>
                <c:pt idx="15">
                  <c:v>4.5076862336990826E-2</c:v>
                </c:pt>
                <c:pt idx="16">
                  <c:v>4.1472563727193969E-2</c:v>
                </c:pt>
                <c:pt idx="17">
                  <c:v>4.0634520333542423E-2</c:v>
                </c:pt>
              </c:numCache>
            </c:numRef>
          </c:val>
          <c:smooth val="0"/>
        </c:ser>
        <c:dLbls>
          <c:showLegendKey val="0"/>
          <c:showVal val="0"/>
          <c:showCatName val="0"/>
          <c:showSerName val="0"/>
          <c:showPercent val="0"/>
          <c:showBubbleSize val="0"/>
        </c:dLbls>
        <c:marker val="1"/>
        <c:smooth val="0"/>
        <c:axId val="571731624"/>
        <c:axId val="571731232"/>
      </c:lineChart>
      <c:catAx>
        <c:axId val="571730448"/>
        <c:scaling>
          <c:orientation val="minMax"/>
        </c:scaling>
        <c:delete val="0"/>
        <c:axPos val="b"/>
        <c:numFmt formatCode="General" sourceLinked="1"/>
        <c:majorTickMark val="out"/>
        <c:minorTickMark val="none"/>
        <c:tickLblPos val="low"/>
        <c:spPr>
          <a:noFill/>
          <a:ln w="9525" cap="flat" cmpd="sng" algn="ctr">
            <a:solidFill>
              <a:srgbClr val="000000"/>
            </a:solidFill>
            <a:prstDash val="solid"/>
            <a:round/>
          </a:ln>
          <a:effectLst/>
        </c:spPr>
        <c:txPr>
          <a:bodyPr rot="-60000000" spcFirstLastPara="1" vertOverflow="ellipsis" vert="horz" wrap="square" anchor="ctr" anchorCtr="1"/>
          <a:lstStyle/>
          <a:p>
            <a:pPr>
              <a:defRPr sz="600" b="0" i="0" u="none" strike="noStrike" kern="1200" baseline="0">
                <a:solidFill>
                  <a:srgbClr val="000000"/>
                </a:solidFill>
                <a:latin typeface="Arial Narrow"/>
                <a:ea typeface="Arial Narrow"/>
                <a:cs typeface="Arial Narrow"/>
              </a:defRPr>
            </a:pPr>
            <a:endParaRPr lang="pt-PT"/>
          </a:p>
        </c:txPr>
        <c:crossAx val="571730840"/>
        <c:crosses val="autoZero"/>
        <c:auto val="1"/>
        <c:lblAlgn val="ctr"/>
        <c:lblOffset val="100"/>
        <c:noMultiLvlLbl val="0"/>
      </c:catAx>
      <c:valAx>
        <c:axId val="571730840"/>
        <c:scaling>
          <c:orientation val="minMax"/>
          <c:min val="60000"/>
        </c:scaling>
        <c:delete val="0"/>
        <c:axPos val="l"/>
        <c:title>
          <c:tx>
            <c:rich>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r>
                  <a:rPr lang="pt-PT" dirty="0"/>
                  <a:t>€ </a:t>
                </a:r>
                <a:r>
                  <a:rPr lang="pt-PT" dirty="0" err="1"/>
                  <a:t>billion</a:t>
                </a:r>
                <a:endParaRPr lang="pt-PT" dirty="0"/>
              </a:p>
            </c:rich>
          </c:tx>
          <c:layout/>
          <c:overlay val="0"/>
          <c:spPr>
            <a:noFill/>
            <a:ln>
              <a:noFill/>
            </a:ln>
            <a:effectLst/>
          </c:spPr>
          <c:txPr>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title>
        <c:numFmt formatCode="#,##0" sourceLinked="0"/>
        <c:majorTickMark val="out"/>
        <c:minorTickMark val="none"/>
        <c:tickLblPos val="low"/>
        <c:spPr>
          <a:noFill/>
          <a:ln w="12700">
            <a:solidFill>
              <a:srgbClr val="000000"/>
            </a:solidFill>
            <a:prstDash val="soli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71730448"/>
        <c:crosses val="autoZero"/>
        <c:crossBetween val="between"/>
      </c:valAx>
      <c:valAx>
        <c:axId val="571731232"/>
        <c:scaling>
          <c:orientation val="minMax"/>
          <c:min val="2.0000000000000004E-2"/>
        </c:scaling>
        <c:delete val="0"/>
        <c:axPos val="r"/>
        <c:title>
          <c:tx>
            <c:rich>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r>
                  <a:rPr lang="pt-PT"/>
                  <a:t>%</a:t>
                </a:r>
              </a:p>
            </c:rich>
          </c:tx>
          <c:layout/>
          <c:overlay val="0"/>
          <c:spPr>
            <a:noFill/>
            <a:ln>
              <a:noFill/>
            </a:ln>
            <a:effectLst/>
          </c:spPr>
          <c:txPr>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title>
        <c:numFmt formatCode="0.0%" sourceLinked="1"/>
        <c:majorTickMark val="out"/>
        <c:minorTickMark val="none"/>
        <c:tickLblPos val="nextTo"/>
        <c:spPr>
          <a:noFill/>
          <a:ln>
            <a:solidFill>
              <a:srgbClr val="000000"/>
            </a:solidFill>
            <a:prstDash val="soli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71731624"/>
        <c:crosses val="max"/>
        <c:crossBetween val="between"/>
      </c:valAx>
      <c:catAx>
        <c:axId val="571731624"/>
        <c:scaling>
          <c:orientation val="minMax"/>
        </c:scaling>
        <c:delete val="1"/>
        <c:axPos val="b"/>
        <c:numFmt formatCode="General" sourceLinked="1"/>
        <c:majorTickMark val="out"/>
        <c:minorTickMark val="none"/>
        <c:tickLblPos val="nextTo"/>
        <c:crossAx val="571731232"/>
        <c:crosses val="autoZero"/>
        <c:auto val="1"/>
        <c:lblAlgn val="ctr"/>
        <c:lblOffset val="100"/>
        <c:noMultiLvlLbl val="0"/>
      </c:catAx>
      <c:spPr>
        <a:noFill/>
        <a:ln w="25400">
          <a:noFill/>
        </a:ln>
        <a:effectLst/>
      </c:spPr>
    </c:plotArea>
    <c:legend>
      <c:legendPos val="b"/>
      <c:layout/>
      <c:overlay val="0"/>
      <c:spPr>
        <a:noFill/>
        <a:ln w="25400">
          <a:noFill/>
        </a:ln>
        <a:effectLst/>
      </c:spPr>
      <c:txPr>
        <a:bodyPr rot="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legend>
    <c:plotVisOnly val="1"/>
    <c:dispBlanksAs val="gap"/>
    <c:showDLblsOverMax val="0"/>
  </c:chart>
  <c:spPr>
    <a:noFill/>
    <a:ln w="25400" cap="flat" cmpd="sng" algn="ctr">
      <a:noFill/>
      <a:round/>
    </a:ln>
    <a:effectLst/>
  </c:spPr>
  <c:txPr>
    <a:bodyPr/>
    <a:lstStyle/>
    <a:p>
      <a:pPr>
        <a:defRPr sz="800" b="0">
          <a:solidFill>
            <a:srgbClr val="000000"/>
          </a:solidFill>
          <a:latin typeface="Arial Narrow"/>
          <a:ea typeface="Arial Narrow"/>
          <a:cs typeface="Arial Narrow"/>
        </a:defRPr>
      </a:pPr>
      <a:endParaRPr lang="pt-PT"/>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en-US" sz="800" b="0" i="0" u="none" strike="noStrike" kern="1200" spc="0" baseline="0" noProof="0">
                <a:solidFill>
                  <a:srgbClr val="000000"/>
                </a:solidFill>
                <a:latin typeface="Arial Narrow"/>
                <a:ea typeface="Arial Narrow"/>
                <a:cs typeface="Arial Narrow"/>
              </a:defRPr>
            </a:pPr>
            <a:r>
              <a:rPr lang="en-US" sz="800" b="0" i="0" baseline="0" noProof="0" dirty="0" smtClean="0">
                <a:effectLst/>
              </a:rPr>
              <a:t>Relation between Sector's value and Public investment</a:t>
            </a:r>
            <a:endParaRPr lang="en-US" sz="800" noProof="0" dirty="0" smtClean="0">
              <a:effectLst/>
            </a:endParaRPr>
          </a:p>
          <a:p>
            <a:pPr marL="0" marR="0" lvl="0" indent="0" algn="ctr" defTabSz="914400" rtl="0" eaLnBrk="1" fontAlgn="auto" latinLnBrk="0" hangingPunct="1">
              <a:lnSpc>
                <a:spcPct val="100000"/>
              </a:lnSpc>
              <a:spcBef>
                <a:spcPts val="0"/>
              </a:spcBef>
              <a:spcAft>
                <a:spcPts val="0"/>
              </a:spcAft>
              <a:buClrTx/>
              <a:buSzTx/>
              <a:buFontTx/>
              <a:buNone/>
              <a:tabLst/>
              <a:defRPr lang="en-US" sz="800" noProof="0"/>
            </a:pPr>
            <a:endParaRPr lang="en-US" sz="800" noProof="0" dirty="0"/>
          </a:p>
        </c:rich>
      </c:tx>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lang="en-US" sz="800" b="0" i="0" u="none" strike="noStrike" kern="1200" spc="0" baseline="0" noProof="0">
              <a:solidFill>
                <a:srgbClr val="000000"/>
              </a:solidFill>
              <a:latin typeface="Arial Narrow"/>
              <a:ea typeface="Arial Narrow"/>
              <a:cs typeface="Arial Narrow"/>
            </a:defRPr>
          </a:pPr>
          <a:endParaRPr lang="pt-PT"/>
        </a:p>
      </c:txPr>
    </c:title>
    <c:autoTitleDeleted val="0"/>
    <c:plotArea>
      <c:layout/>
      <c:scatterChart>
        <c:scatterStyle val="lineMarker"/>
        <c:varyColors val="0"/>
        <c:ser>
          <c:idx val="0"/>
          <c:order val="0"/>
          <c:tx>
            <c:strRef>
              <c:f>Infrastruct!$C$255</c:f>
              <c:strCache>
                <c:ptCount val="1"/>
                <c:pt idx="0">
                  <c:v>Public contracts</c:v>
                </c:pt>
              </c:strCache>
            </c:strRef>
          </c:tx>
          <c:spPr>
            <a:ln w="25400" cap="rnd">
              <a:noFill/>
              <a:round/>
            </a:ln>
            <a:effectLst/>
          </c:spPr>
          <c:marker>
            <c:symbol val="circle"/>
            <c:size val="5"/>
            <c:spPr>
              <a:solidFill>
                <a:srgbClr val="FFE600"/>
              </a:solidFill>
              <a:ln w="9525">
                <a:solidFill>
                  <a:srgbClr val="FFE600"/>
                </a:solidFill>
                <a:prstDash val="solid"/>
              </a:ln>
              <a:effectLst/>
            </c:spPr>
          </c:marker>
          <c:trendline>
            <c:spPr>
              <a:ln w="19050" cap="rnd">
                <a:solidFill>
                  <a:schemeClr val="accent1"/>
                </a:solidFill>
                <a:prstDash val="sysDot"/>
              </a:ln>
              <a:effectLst/>
            </c:spPr>
            <c:trendlineType val="linear"/>
            <c:dispRSqr val="0"/>
            <c:dispEq val="0"/>
          </c:trendline>
          <c:xVal>
            <c:numRef>
              <c:f>Infrastruct!$B$256:$B$267</c:f>
              <c:numCache>
                <c:formatCode>#,##0.00</c:formatCode>
                <c:ptCount val="6"/>
                <c:pt idx="0">
                  <c:v>19.566151000000001</c:v>
                </c:pt>
                <c:pt idx="1">
                  <c:v>18.471101999999998</c:v>
                </c:pt>
                <c:pt idx="2">
                  <c:v>16.109237</c:v>
                </c:pt>
                <c:pt idx="3">
                  <c:v>12.628308000000001</c:v>
                </c:pt>
                <c:pt idx="4">
                  <c:v>9.9919890000000002</c:v>
                </c:pt>
                <c:pt idx="5">
                  <c:v>9.6534230000000001</c:v>
                </c:pt>
              </c:numCache>
            </c:numRef>
          </c:xVal>
          <c:yVal>
            <c:numRef>
              <c:f>Infrastruct!$C$256:$C$267</c:f>
              <c:numCache>
                <c:formatCode>0.00</c:formatCode>
                <c:ptCount val="6"/>
                <c:pt idx="0">
                  <c:v>4.8472999999999997</c:v>
                </c:pt>
                <c:pt idx="1">
                  <c:v>2.6013999999999999</c:v>
                </c:pt>
                <c:pt idx="2">
                  <c:v>2.6779999999999999</c:v>
                </c:pt>
                <c:pt idx="3">
                  <c:v>1.605</c:v>
                </c:pt>
                <c:pt idx="4">
                  <c:v>1.5669999999999999</c:v>
                </c:pt>
                <c:pt idx="5">
                  <c:v>1.593</c:v>
                </c:pt>
              </c:numCache>
            </c:numRef>
          </c:yVal>
          <c:smooth val="0"/>
        </c:ser>
        <c:dLbls>
          <c:showLegendKey val="0"/>
          <c:showVal val="0"/>
          <c:showCatName val="0"/>
          <c:showSerName val="0"/>
          <c:showPercent val="0"/>
          <c:showBubbleSize val="0"/>
        </c:dLbls>
        <c:axId val="571732408"/>
        <c:axId val="571732800"/>
      </c:scatterChart>
      <c:valAx>
        <c:axId val="571732408"/>
        <c:scaling>
          <c:orientation val="minMax"/>
          <c:min val="9"/>
        </c:scaling>
        <c:delete val="0"/>
        <c:axPos val="b"/>
        <c:title>
          <c:tx>
            <c:rich>
              <a:bodyPr rot="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r>
                  <a:rPr lang="pt-PT" dirty="0" err="1"/>
                  <a:t>Sector's</a:t>
                </a:r>
                <a:r>
                  <a:rPr lang="pt-PT" dirty="0"/>
                  <a:t> </a:t>
                </a:r>
                <a:r>
                  <a:rPr lang="pt-PT" dirty="0" err="1"/>
                  <a:t>Value</a:t>
                </a:r>
                <a:r>
                  <a:rPr lang="pt-PT" dirty="0"/>
                  <a:t> (€ </a:t>
                </a:r>
                <a:r>
                  <a:rPr lang="pt-PT" dirty="0" err="1"/>
                  <a:t>billion</a:t>
                </a:r>
                <a:r>
                  <a:rPr lang="pt-PT" dirty="0"/>
                  <a:t>)</a:t>
                </a:r>
              </a:p>
            </c:rich>
          </c:tx>
          <c:layout/>
          <c:overlay val="0"/>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title>
        <c:numFmt formatCode="#,##0" sourceLinked="0"/>
        <c:majorTickMark val="none"/>
        <c:minorTickMark val="none"/>
        <c:tickLblPos val="low"/>
        <c:spPr>
          <a:noFill/>
          <a:ln w="952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71732800"/>
        <c:crosses val="autoZero"/>
        <c:crossBetween val="midCat"/>
      </c:valAx>
      <c:valAx>
        <c:axId val="571732800"/>
        <c:scaling>
          <c:orientation val="minMax"/>
        </c:scaling>
        <c:delete val="0"/>
        <c:axPos val="l"/>
        <c:title>
          <c:tx>
            <c:rich>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r>
                  <a:rPr lang="pt-PT" dirty="0" err="1"/>
                  <a:t>Public</a:t>
                </a:r>
                <a:r>
                  <a:rPr lang="pt-PT" dirty="0"/>
                  <a:t> </a:t>
                </a:r>
                <a:r>
                  <a:rPr lang="pt-PT" dirty="0" err="1"/>
                  <a:t>contracts</a:t>
                </a:r>
                <a:r>
                  <a:rPr lang="pt-PT" dirty="0"/>
                  <a:t> (€ </a:t>
                </a:r>
                <a:r>
                  <a:rPr lang="pt-PT" dirty="0" err="1"/>
                  <a:t>billion</a:t>
                </a:r>
                <a:r>
                  <a:rPr lang="pt-PT" dirty="0"/>
                  <a:t>)</a:t>
                </a:r>
              </a:p>
            </c:rich>
          </c:tx>
          <c:layout/>
          <c:overlay val="0"/>
          <c:spPr>
            <a:noFill/>
            <a:ln>
              <a:noFill/>
            </a:ln>
            <a:effectLst/>
          </c:spPr>
          <c:txPr>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title>
        <c:numFmt formatCode="#,##0" sourceLinked="0"/>
        <c:majorTickMark val="out"/>
        <c:minorTickMark val="none"/>
        <c:tickLblPos val="low"/>
        <c:spPr>
          <a:noFill/>
          <a:ln w="952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71732408"/>
        <c:crosses val="autoZero"/>
        <c:crossBetween val="midCat"/>
      </c:valAx>
      <c:spPr>
        <a:noFill/>
        <a:ln w="25400">
          <a:noFill/>
        </a:ln>
        <a:effectLst/>
      </c:spPr>
    </c:plotArea>
    <c:plotVisOnly val="1"/>
    <c:dispBlanksAs val="gap"/>
    <c:showDLblsOverMax val="0"/>
  </c:chart>
  <c:spPr>
    <a:noFill/>
    <a:ln w="25400" cap="flat" cmpd="sng" algn="ctr">
      <a:noFill/>
      <a:round/>
    </a:ln>
    <a:effectLst/>
  </c:spPr>
  <c:txPr>
    <a:bodyPr/>
    <a:lstStyle/>
    <a:p>
      <a:pPr>
        <a:defRPr sz="800" b="0">
          <a:solidFill>
            <a:srgbClr val="000000"/>
          </a:solidFill>
          <a:latin typeface="Arial Narrow"/>
          <a:ea typeface="Arial Narrow"/>
          <a:cs typeface="Arial Narrow"/>
        </a:defRPr>
      </a:pPr>
      <a:endParaRPr lang="pt-PT"/>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r>
              <a:rPr lang="en-US" dirty="0" smtClean="0"/>
              <a:t>Portugal construction industry value 2011 - 2015</a:t>
            </a:r>
            <a:endParaRPr lang="en-US" dirty="0"/>
          </a:p>
        </c:rich>
      </c:tx>
      <c:layout/>
      <c:overlay val="0"/>
      <c:spPr>
        <a:noFill/>
        <a:ln>
          <a:noFill/>
        </a:ln>
        <a:effectLst/>
      </c:spPr>
      <c:txPr>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endParaRPr lang="pt-PT"/>
        </a:p>
      </c:txPr>
    </c:title>
    <c:autoTitleDeleted val="0"/>
    <c:plotArea>
      <c:layout/>
      <c:barChart>
        <c:barDir val="col"/>
        <c:grouping val="clustered"/>
        <c:varyColors val="0"/>
        <c:ser>
          <c:idx val="0"/>
          <c:order val="0"/>
          <c:tx>
            <c:strRef>
              <c:f>Infrastruct!$C$53</c:f>
              <c:strCache>
                <c:ptCount val="1"/>
                <c:pt idx="0">
                  <c:v>Value</c:v>
                </c:pt>
              </c:strCache>
            </c:strRef>
          </c:tx>
          <c:spPr>
            <a:solidFill>
              <a:srgbClr val="FFE600"/>
            </a:solidFill>
            <a:ln w="25400">
              <a:noFill/>
            </a:ln>
            <a:effectLst/>
          </c:spPr>
          <c:invertIfNegative val="0"/>
          <c:cat>
            <c:numRef>
              <c:f>Infrastruct!$B$59:$B$63</c:f>
              <c:numCache>
                <c:formatCode>General</c:formatCode>
                <c:ptCount val="5"/>
                <c:pt idx="0">
                  <c:v>2011</c:v>
                </c:pt>
                <c:pt idx="1">
                  <c:v>2012</c:v>
                </c:pt>
                <c:pt idx="2">
                  <c:v>2013</c:v>
                </c:pt>
                <c:pt idx="3">
                  <c:v>2014</c:v>
                </c:pt>
                <c:pt idx="4">
                  <c:v>2015</c:v>
                </c:pt>
              </c:numCache>
            </c:numRef>
          </c:cat>
          <c:val>
            <c:numRef>
              <c:f>Infrastruct!$C$59:$C$63</c:f>
              <c:numCache>
                <c:formatCode>General</c:formatCode>
                <c:ptCount val="5"/>
                <c:pt idx="0">
                  <c:v>19</c:v>
                </c:pt>
                <c:pt idx="1">
                  <c:v>16.899999999999999</c:v>
                </c:pt>
                <c:pt idx="2">
                  <c:v>16.8</c:v>
                </c:pt>
                <c:pt idx="3">
                  <c:v>16.7</c:v>
                </c:pt>
                <c:pt idx="4">
                  <c:v>16.8</c:v>
                </c:pt>
              </c:numCache>
            </c:numRef>
          </c:val>
        </c:ser>
        <c:dLbls>
          <c:showLegendKey val="0"/>
          <c:showVal val="0"/>
          <c:showCatName val="0"/>
          <c:showSerName val="0"/>
          <c:showPercent val="0"/>
          <c:showBubbleSize val="0"/>
        </c:dLbls>
        <c:gapWidth val="100"/>
        <c:overlap val="-27"/>
        <c:axId val="571733584"/>
        <c:axId val="551994384"/>
      </c:barChart>
      <c:lineChart>
        <c:grouping val="standard"/>
        <c:varyColors val="0"/>
        <c:ser>
          <c:idx val="1"/>
          <c:order val="1"/>
          <c:tx>
            <c:strRef>
              <c:f>Infrastruct!$E$53</c:f>
              <c:strCache>
                <c:ptCount val="1"/>
                <c:pt idx="0">
                  <c:v>% growth</c:v>
                </c:pt>
              </c:strCache>
            </c:strRef>
          </c:tx>
          <c:spPr>
            <a:ln w="12700" cap="rnd">
              <a:solidFill>
                <a:srgbClr val="7F7E82"/>
              </a:solidFill>
              <a:prstDash val="solid"/>
              <a:round/>
            </a:ln>
            <a:effectLst/>
          </c:spPr>
          <c:marker>
            <c:symbol val="square"/>
            <c:size val="5"/>
            <c:spPr>
              <a:solidFill>
                <a:srgbClr val="7F7E82"/>
              </a:solidFill>
              <a:ln w="9525">
                <a:solidFill>
                  <a:srgbClr val="7F7E82"/>
                </a:solidFill>
                <a:prstDash val="solid"/>
              </a:ln>
              <a:effectLst/>
            </c:spPr>
          </c:marker>
          <c:cat>
            <c:numRef>
              <c:f>Infrastruct!$B$59:$B$63</c:f>
              <c:numCache>
                <c:formatCode>General</c:formatCode>
                <c:ptCount val="5"/>
                <c:pt idx="0">
                  <c:v>2011</c:v>
                </c:pt>
                <c:pt idx="1">
                  <c:v>2012</c:v>
                </c:pt>
                <c:pt idx="2">
                  <c:v>2013</c:v>
                </c:pt>
                <c:pt idx="3">
                  <c:v>2014</c:v>
                </c:pt>
                <c:pt idx="4">
                  <c:v>2015</c:v>
                </c:pt>
              </c:numCache>
            </c:numRef>
          </c:cat>
          <c:val>
            <c:numRef>
              <c:f>Infrastruct!$E$59:$E$63</c:f>
              <c:numCache>
                <c:formatCode>0.0%</c:formatCode>
                <c:ptCount val="5"/>
                <c:pt idx="0">
                  <c:v>0</c:v>
                </c:pt>
                <c:pt idx="1">
                  <c:v>-0.11052631578947381</c:v>
                </c:pt>
                <c:pt idx="2">
                  <c:v>-5.9171597633135287E-3</c:v>
                </c:pt>
                <c:pt idx="3">
                  <c:v>-5.9523809523810423E-3</c:v>
                </c:pt>
                <c:pt idx="4">
                  <c:v>5.9880239520959666E-3</c:v>
                </c:pt>
              </c:numCache>
            </c:numRef>
          </c:val>
          <c:smooth val="0"/>
        </c:ser>
        <c:dLbls>
          <c:showLegendKey val="0"/>
          <c:showVal val="0"/>
          <c:showCatName val="0"/>
          <c:showSerName val="0"/>
          <c:showPercent val="0"/>
          <c:showBubbleSize val="0"/>
        </c:dLbls>
        <c:marker val="1"/>
        <c:smooth val="0"/>
        <c:axId val="551995168"/>
        <c:axId val="551994776"/>
      </c:lineChart>
      <c:catAx>
        <c:axId val="571733584"/>
        <c:scaling>
          <c:orientation val="minMax"/>
        </c:scaling>
        <c:delete val="0"/>
        <c:axPos val="b"/>
        <c:numFmt formatCode="General" sourceLinked="1"/>
        <c:majorTickMark val="out"/>
        <c:minorTickMark val="none"/>
        <c:tickLblPos val="low"/>
        <c:spPr>
          <a:noFill/>
          <a:ln w="952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51994384"/>
        <c:crosses val="autoZero"/>
        <c:auto val="1"/>
        <c:lblAlgn val="ctr"/>
        <c:lblOffset val="100"/>
        <c:noMultiLvlLbl val="0"/>
      </c:catAx>
      <c:valAx>
        <c:axId val="551994384"/>
        <c:scaling>
          <c:orientation val="minMax"/>
          <c:min val="14.5"/>
        </c:scaling>
        <c:delete val="0"/>
        <c:axPos val="l"/>
        <c:title>
          <c:tx>
            <c:rich>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r>
                  <a:rPr lang="pt-PT" dirty="0"/>
                  <a:t>€ </a:t>
                </a:r>
                <a:r>
                  <a:rPr lang="pt-PT" dirty="0" err="1"/>
                  <a:t>billion</a:t>
                </a:r>
                <a:endParaRPr lang="pt-PT" dirty="0"/>
              </a:p>
            </c:rich>
          </c:tx>
          <c:layout/>
          <c:overlay val="0"/>
          <c:spPr>
            <a:noFill/>
            <a:ln>
              <a:noFill/>
            </a:ln>
            <a:effectLst/>
          </c:spPr>
          <c:txPr>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title>
        <c:numFmt formatCode="#,##0.0" sourceLinked="0"/>
        <c:majorTickMark val="out"/>
        <c:minorTickMark val="none"/>
        <c:tickLblPos val="low"/>
        <c:spPr>
          <a:noFill/>
          <a:ln w="12700">
            <a:solidFill>
              <a:srgbClr val="000000"/>
            </a:solidFill>
            <a:prstDash val="soli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71733584"/>
        <c:crosses val="autoZero"/>
        <c:crossBetween val="between"/>
      </c:valAx>
      <c:valAx>
        <c:axId val="551994776"/>
        <c:scaling>
          <c:orientation val="minMax"/>
        </c:scaling>
        <c:delete val="0"/>
        <c:axPos val="r"/>
        <c:title>
          <c:tx>
            <c:rich>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r>
                  <a:rPr lang="pt-PT"/>
                  <a:t>Growth %</a:t>
                </a:r>
              </a:p>
            </c:rich>
          </c:tx>
          <c:layout/>
          <c:overlay val="0"/>
          <c:spPr>
            <a:noFill/>
            <a:ln>
              <a:noFill/>
            </a:ln>
            <a:effectLst/>
          </c:spPr>
          <c:txPr>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title>
        <c:numFmt formatCode="0.0%" sourceLinked="0"/>
        <c:majorTickMark val="out"/>
        <c:minorTickMark val="none"/>
        <c:tickLblPos val="nextTo"/>
        <c:spPr>
          <a:noFill/>
          <a:ln>
            <a:solidFill>
              <a:srgbClr val="000000"/>
            </a:solidFill>
            <a:prstDash val="soli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51995168"/>
        <c:crosses val="max"/>
        <c:crossBetween val="between"/>
      </c:valAx>
      <c:catAx>
        <c:axId val="551995168"/>
        <c:scaling>
          <c:orientation val="minMax"/>
        </c:scaling>
        <c:delete val="1"/>
        <c:axPos val="t"/>
        <c:numFmt formatCode="General" sourceLinked="1"/>
        <c:majorTickMark val="out"/>
        <c:minorTickMark val="none"/>
        <c:tickLblPos val="nextTo"/>
        <c:crossAx val="551994776"/>
        <c:crosses val="max"/>
        <c:auto val="1"/>
        <c:lblAlgn val="ctr"/>
        <c:lblOffset val="100"/>
        <c:noMultiLvlLbl val="0"/>
      </c:catAx>
      <c:spPr>
        <a:noFill/>
        <a:ln w="25400">
          <a:noFill/>
        </a:ln>
        <a:effectLst/>
      </c:spPr>
    </c:plotArea>
    <c:plotVisOnly val="1"/>
    <c:dispBlanksAs val="gap"/>
    <c:showDLblsOverMax val="0"/>
  </c:chart>
  <c:spPr>
    <a:noFill/>
    <a:ln w="25400" cap="flat" cmpd="sng" algn="ctr">
      <a:noFill/>
      <a:round/>
    </a:ln>
    <a:effectLst/>
  </c:spPr>
  <c:txPr>
    <a:bodyPr/>
    <a:lstStyle/>
    <a:p>
      <a:pPr>
        <a:defRPr sz="800" b="0">
          <a:solidFill>
            <a:srgbClr val="000000"/>
          </a:solidFill>
          <a:latin typeface="Arial Narrow"/>
          <a:ea typeface="Arial Narrow"/>
          <a:cs typeface="Arial Narrow"/>
        </a:defRPr>
      </a:pPr>
      <a:endParaRPr lang="pt-PT"/>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r>
              <a:rPr lang="en-US" dirty="0" smtClean="0"/>
              <a:t>Market segmentation by value 2015</a:t>
            </a:r>
            <a:endParaRPr lang="en-US" dirty="0"/>
          </a:p>
        </c:rich>
      </c:tx>
      <c:layout/>
      <c:overlay val="0"/>
      <c:spPr>
        <a:noFill/>
        <a:ln>
          <a:noFill/>
        </a:ln>
        <a:effectLst/>
      </c:spPr>
      <c:txPr>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endParaRPr lang="pt-PT"/>
        </a:p>
      </c:txPr>
    </c:title>
    <c:autoTitleDeleted val="0"/>
    <c:plotArea>
      <c:layout>
        <c:manualLayout>
          <c:layoutTarget val="inner"/>
          <c:xMode val="edge"/>
          <c:yMode val="edge"/>
          <c:x val="0.25274725274725274"/>
          <c:y val="0.17085427135678391"/>
          <c:w val="0.55219021716734662"/>
          <c:h val="0.67421383647798738"/>
        </c:manualLayout>
      </c:layout>
      <c:pieChart>
        <c:varyColors val="1"/>
        <c:ser>
          <c:idx val="0"/>
          <c:order val="0"/>
          <c:tx>
            <c:strRef>
              <c:f>Infrastruct!$C$70</c:f>
              <c:strCache>
                <c:ptCount val="1"/>
                <c:pt idx="0">
                  <c:v>€ billion</c:v>
                </c:pt>
              </c:strCache>
            </c:strRef>
          </c:tx>
          <c:dPt>
            <c:idx val="0"/>
            <c:bubble3D val="0"/>
            <c:spPr>
              <a:solidFill>
                <a:srgbClr val="FFE600"/>
              </a:solidFill>
              <a:ln w="25400">
                <a:noFill/>
              </a:ln>
              <a:effectLst/>
            </c:spPr>
          </c:dPt>
          <c:dPt>
            <c:idx val="1"/>
            <c:bubble3D val="0"/>
            <c:spPr>
              <a:solidFill>
                <a:srgbClr val="7F7E82"/>
              </a:solidFill>
              <a:ln w="25400">
                <a:noFill/>
              </a:ln>
              <a:effectLst/>
            </c:spPr>
          </c:dPt>
          <c:dPt>
            <c:idx val="2"/>
            <c:bubble3D val="0"/>
            <c:spPr>
              <a:solidFill>
                <a:srgbClr val="CCCBCD"/>
              </a:solidFill>
              <a:ln w="25400">
                <a:noFill/>
              </a:ln>
              <a:effectLst/>
            </c:spPr>
          </c:dPt>
          <c:dLbls>
            <c:dLbl>
              <c:idx val="0"/>
              <c:layout/>
              <c:tx>
                <c:rich>
                  <a:bodyPr/>
                  <a:lstStyle/>
                  <a:p>
                    <a:fld id="{D2CBB339-DBF4-49BC-A96A-DA4C2AE1EB60}" type="PERCENTAGE">
                      <a:rPr lang="en-US" smtClean="0"/>
                      <a:pPr/>
                      <a:t>[PERCENTAGE]</a:t>
                    </a:fld>
                    <a:endParaRPr lang="pt-PT"/>
                  </a:p>
                </c:rich>
              </c:tx>
              <c:dLblPos val="bestFit"/>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
              <c:layout/>
              <c:tx>
                <c:rich>
                  <a:bodyPr/>
                  <a:lstStyle/>
                  <a:p>
                    <a:fld id="{E5030B5C-8805-413C-BC3B-49B975CE1D0B}" type="PERCENTAGE">
                      <a:rPr lang="en-US" smtClean="0"/>
                      <a:pPr/>
                      <a:t>[PERCENTAGE]</a:t>
                    </a:fld>
                    <a:endParaRPr lang="pt-PT"/>
                  </a:p>
                </c:rich>
              </c:tx>
              <c:dLblPos val="bestFit"/>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2"/>
              <c:layout/>
              <c:tx>
                <c:rich>
                  <a:bodyPr/>
                  <a:lstStyle/>
                  <a:p>
                    <a:fld id="{A318D7DE-285A-4D31-B405-BBDB6606E2D8}" type="PERCENTAGE">
                      <a:rPr lang="en-US" smtClean="0"/>
                      <a:pPr/>
                      <a:t>[PERCENTAGE]</a:t>
                    </a:fld>
                    <a:endParaRPr lang="pt-PT"/>
                  </a:p>
                </c:rich>
              </c:tx>
              <c:dLblPos val="bestFit"/>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Arial Narrow"/>
                    <a:ea typeface="Arial Narrow"/>
                    <a:cs typeface="Arial Narrow"/>
                  </a:defRPr>
                </a:pPr>
                <a:endParaRPr lang="pt-PT"/>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Infrastruct!$B$71:$B$73</c:f>
              <c:strCache>
                <c:ptCount val="3"/>
                <c:pt idx="0">
                  <c:v>Non-residential</c:v>
                </c:pt>
                <c:pt idx="1">
                  <c:v>Residential</c:v>
                </c:pt>
                <c:pt idx="2">
                  <c:v>Civil Engineering</c:v>
                </c:pt>
              </c:strCache>
            </c:strRef>
          </c:cat>
          <c:val>
            <c:numRef>
              <c:f>Infrastruct!$C$71:$C$73</c:f>
              <c:numCache>
                <c:formatCode>0.0</c:formatCode>
                <c:ptCount val="3"/>
                <c:pt idx="0">
                  <c:v>7.5336322869955152</c:v>
                </c:pt>
                <c:pt idx="1">
                  <c:v>7.5336322869955152</c:v>
                </c:pt>
                <c:pt idx="2">
                  <c:v>1.7327354260089685</c:v>
                </c:pt>
              </c:numCache>
            </c:numRef>
          </c:val>
        </c:ser>
        <c:dLbls>
          <c:dLblPos val="bestFit"/>
          <c:showLegendKey val="0"/>
          <c:showVal val="1"/>
          <c:showCatName val="0"/>
          <c:showSerName val="0"/>
          <c:showPercent val="0"/>
          <c:showBubbleSize val="0"/>
          <c:showLeaderLines val="1"/>
        </c:dLbls>
        <c:firstSliceAng val="0"/>
      </c:pieChart>
      <c:spPr>
        <a:noFill/>
        <a:ln w="25400">
          <a:noFill/>
        </a:ln>
        <a:effectLst/>
      </c:spPr>
    </c:plotArea>
    <c:legend>
      <c:legendPos val="b"/>
      <c:layout/>
      <c:overlay val="0"/>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legend>
    <c:plotVisOnly val="1"/>
    <c:dispBlanksAs val="gap"/>
    <c:showDLblsOverMax val="0"/>
  </c:chart>
  <c:spPr>
    <a:noFill/>
    <a:ln w="25400" cap="flat" cmpd="sng" algn="ctr">
      <a:noFill/>
      <a:round/>
    </a:ln>
    <a:effectLst/>
  </c:spPr>
  <c:txPr>
    <a:bodyPr/>
    <a:lstStyle/>
    <a:p>
      <a:pPr>
        <a:defRPr sz="800" b="0">
          <a:solidFill>
            <a:srgbClr val="000000"/>
          </a:solidFill>
          <a:latin typeface="Arial Narrow"/>
          <a:ea typeface="Arial Narrow"/>
          <a:cs typeface="Arial Narrow"/>
        </a:defRPr>
      </a:pPr>
      <a:endParaRPr lang="pt-PT"/>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Volume </a:t>
            </a:r>
            <a:r>
              <a:rPr lang="en-US" dirty="0"/>
              <a:t>(kg)</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PT"/>
        </a:p>
      </c:txPr>
    </c:title>
    <c:autoTitleDeleted val="0"/>
    <c:plotArea>
      <c:layout/>
      <c:pieChart>
        <c:varyColors val="1"/>
        <c:ser>
          <c:idx val="0"/>
          <c:order val="0"/>
          <c:tx>
            <c:strRef>
              <c:f>Infrastruct!$B$285</c:f>
              <c:strCache>
                <c:ptCount val="1"/>
                <c:pt idx="0">
                  <c:v>Peso (kg)</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PT"/>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Infrastruct!$A$286:$A$289</c:f>
              <c:strCache>
                <c:ptCount val="4"/>
                <c:pt idx="0">
                  <c:v>Sea</c:v>
                </c:pt>
                <c:pt idx="1">
                  <c:v>Road</c:v>
                </c:pt>
                <c:pt idx="2">
                  <c:v>Trains</c:v>
                </c:pt>
                <c:pt idx="3">
                  <c:v>Other</c:v>
                </c:pt>
              </c:strCache>
            </c:strRef>
          </c:cat>
          <c:val>
            <c:numRef>
              <c:f>Infrastruct!$B$286:$B$289</c:f>
              <c:numCache>
                <c:formatCode>0%</c:formatCode>
                <c:ptCount val="4"/>
                <c:pt idx="0">
                  <c:v>0.56999999999999995</c:v>
                </c:pt>
                <c:pt idx="1">
                  <c:v>0.38</c:v>
                </c:pt>
                <c:pt idx="2">
                  <c:v>0</c:v>
                </c:pt>
                <c:pt idx="3">
                  <c:v>0.05</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6756393263342082"/>
          <c:y val="0.31076334208223966"/>
          <c:w val="0.14038779527559059"/>
          <c:h val="0.4114588801399825"/>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pt-PT"/>
        </a:p>
      </c:txPr>
    </c:legend>
    <c:plotVisOnly val="1"/>
    <c:dispBlanksAs val="gap"/>
    <c:showDLblsOverMax val="0"/>
  </c:chart>
  <c:spPr>
    <a:noFill/>
    <a:ln>
      <a:noFill/>
    </a:ln>
    <a:effectLst/>
  </c:spPr>
  <c:txPr>
    <a:bodyPr/>
    <a:lstStyle/>
    <a:p>
      <a:pPr>
        <a:defRPr/>
      </a:pPr>
      <a:endParaRPr lang="pt-P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855428739897037"/>
          <c:y val="4.9199520789972535E-2"/>
          <c:w val="0.34194409647334761"/>
          <c:h val="0.37886978493895518"/>
        </c:manualLayout>
      </c:layout>
      <c:pieChart>
        <c:varyColors val="1"/>
        <c:ser>
          <c:idx val="0"/>
          <c:order val="0"/>
          <c:dPt>
            <c:idx val="0"/>
            <c:bubble3D val="0"/>
            <c:spPr>
              <a:solidFill>
                <a:srgbClr val="FFE600"/>
              </a:solidFill>
              <a:ln w="25400">
                <a:noFill/>
              </a:ln>
              <a:effectLst/>
            </c:spPr>
          </c:dPt>
          <c:dPt>
            <c:idx val="1"/>
            <c:bubble3D val="0"/>
            <c:spPr>
              <a:solidFill>
                <a:srgbClr val="7F7E82"/>
              </a:solidFill>
              <a:ln w="25400">
                <a:noFill/>
              </a:ln>
              <a:effectLst/>
            </c:spPr>
          </c:dPt>
          <c:dPt>
            <c:idx val="2"/>
            <c:bubble3D val="0"/>
            <c:spPr>
              <a:solidFill>
                <a:srgbClr val="CCCBCD"/>
              </a:solidFill>
              <a:ln w="25400">
                <a:noFill/>
              </a:ln>
              <a:effectLst/>
            </c:spPr>
          </c:dPt>
          <c:dPt>
            <c:idx val="3"/>
            <c:bubble3D val="0"/>
            <c:spPr>
              <a:solidFill>
                <a:srgbClr val="2C973E"/>
              </a:solidFill>
              <a:ln w="25400">
                <a:noFill/>
              </a:ln>
              <a:effectLst/>
            </c:spPr>
          </c:dPt>
          <c:dPt>
            <c:idx val="4"/>
            <c:bubble3D val="0"/>
            <c:spPr>
              <a:solidFill>
                <a:srgbClr val="95CB9E"/>
              </a:solidFill>
              <a:ln w="25400">
                <a:noFill/>
              </a:ln>
              <a:effectLst/>
            </c:spPr>
          </c:dPt>
          <c:dPt>
            <c:idx val="5"/>
            <c:bubble3D val="0"/>
            <c:spPr>
              <a:solidFill>
                <a:srgbClr val="91278F"/>
              </a:solidFill>
              <a:ln w="25400">
                <a:noFill/>
              </a:ln>
              <a:effectLst/>
            </c:spPr>
          </c:dPt>
          <c:dPt>
            <c:idx val="6"/>
            <c:bubble3D val="0"/>
            <c:spPr>
              <a:solidFill>
                <a:srgbClr val="C893C7"/>
              </a:solidFill>
              <a:ln w="25400">
                <a:noFill/>
              </a:ln>
              <a:effectLst/>
            </c:spPr>
          </c:dPt>
          <c:dPt>
            <c:idx val="7"/>
            <c:bubble3D val="0"/>
            <c:spPr>
              <a:solidFill>
                <a:srgbClr val="FFE87F"/>
              </a:solidFill>
              <a:ln w="25400">
                <a:noFill/>
              </a:ln>
              <a:effectLst/>
            </c:spPr>
          </c:dPt>
          <c:dPt>
            <c:idx val="8"/>
            <c:bubble3D val="0"/>
            <c:spPr>
              <a:solidFill>
                <a:srgbClr val="00A3BB"/>
              </a:solidFill>
              <a:ln w="25400">
                <a:noFill/>
              </a:ln>
              <a:effectLst/>
            </c:spPr>
          </c:dPt>
          <c:dLbls>
            <c:dLbl>
              <c:idx val="7"/>
              <c:layout>
                <c:manualLayout>
                  <c:x val="-1.4269892863571915E-2"/>
                  <c:y val="2.3885688715385399E-3"/>
                </c:manualLayout>
              </c:layout>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Arial Narrow"/>
                    <a:ea typeface="Arial Narrow"/>
                    <a:cs typeface="Arial Narrow"/>
                  </a:defRPr>
                </a:pPr>
                <a:endParaRPr lang="pt-PT"/>
              </a:p>
            </c:txP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'Portugal Macro'!$B$358:$J$358</c:f>
              <c:strCache>
                <c:ptCount val="9"/>
                <c:pt idx="0">
                  <c:v>Agriculture and fishing</c:v>
                </c:pt>
                <c:pt idx="1">
                  <c:v>Industry</c:v>
                </c:pt>
                <c:pt idx="2">
                  <c:v>Energy, water and sewage</c:v>
                </c:pt>
                <c:pt idx="3">
                  <c:v>Construction</c:v>
                </c:pt>
                <c:pt idx="4">
                  <c:v>Trade, vehicle maintenance, acommodation and catering</c:v>
                </c:pt>
                <c:pt idx="5">
                  <c:v>Transportation, warehousing, information activities and communication</c:v>
                </c:pt>
                <c:pt idx="6">
                  <c:v>Financial activities, insurance and real estate</c:v>
                </c:pt>
                <c:pt idx="7">
                  <c:v>Other services</c:v>
                </c:pt>
                <c:pt idx="8">
                  <c:v>Net taxes</c:v>
                </c:pt>
              </c:strCache>
            </c:strRef>
          </c:cat>
          <c:val>
            <c:numRef>
              <c:f>'Portugal Macro'!$B$359:$J$359</c:f>
              <c:numCache>
                <c:formatCode>\P\r\e\ ##,##0.0;\P\r\e\ \-##,##0.0</c:formatCode>
                <c:ptCount val="9"/>
                <c:pt idx="0">
                  <c:v>3654.2</c:v>
                </c:pt>
                <c:pt idx="1">
                  <c:v>22053.1</c:v>
                </c:pt>
                <c:pt idx="2">
                  <c:v>6430.4</c:v>
                </c:pt>
                <c:pt idx="3">
                  <c:v>6363.9</c:v>
                </c:pt>
                <c:pt idx="4">
                  <c:v>31337.5</c:v>
                </c:pt>
                <c:pt idx="5">
                  <c:v>12680.3</c:v>
                </c:pt>
                <c:pt idx="6">
                  <c:v>27552.1</c:v>
                </c:pt>
                <c:pt idx="7">
                  <c:v>46540.800000000003</c:v>
                </c:pt>
                <c:pt idx="8">
                  <c:v>23043.599999999999</c:v>
                </c:pt>
              </c:numCache>
            </c:numRef>
          </c:val>
        </c:ser>
        <c:dLbls>
          <c:showLegendKey val="0"/>
          <c:showVal val="0"/>
          <c:showCatName val="0"/>
          <c:showSerName val="0"/>
          <c:showPercent val="0"/>
          <c:showBubbleSize val="0"/>
          <c:showLeaderLines val="0"/>
        </c:dLbls>
        <c:firstSliceAng val="0"/>
      </c:pieChart>
      <c:spPr>
        <a:noFill/>
        <a:ln w="25400">
          <a:noFill/>
        </a:ln>
        <a:effectLst/>
      </c:spPr>
    </c:plotArea>
    <c:legend>
      <c:legendPos val="b"/>
      <c:legendEntry>
        <c:idx val="0"/>
        <c:delete val="1"/>
      </c:legendEntry>
      <c:legendEntry>
        <c:idx val="2"/>
        <c:delete val="1"/>
      </c:legendEntry>
      <c:legendEntry>
        <c:idx val="3"/>
        <c:delete val="1"/>
      </c:legendEntry>
      <c:legendEntry>
        <c:idx val="5"/>
        <c:delete val="1"/>
      </c:legendEntry>
      <c:legendEntry>
        <c:idx val="8"/>
        <c:delete val="1"/>
      </c:legendEntry>
      <c:layout>
        <c:manualLayout>
          <c:xMode val="edge"/>
          <c:yMode val="edge"/>
          <c:x val="0"/>
          <c:y val="0.42486819267498976"/>
          <c:w val="1"/>
          <c:h val="0.23628586471991567"/>
        </c:manualLayout>
      </c:layout>
      <c:overlay val="1"/>
      <c:spPr>
        <a:noFill/>
        <a:ln w="25400">
          <a:noFill/>
        </a:ln>
        <a:effectLst/>
      </c:spPr>
      <c:txPr>
        <a:bodyPr rot="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legend>
    <c:plotVisOnly val="1"/>
    <c:dispBlanksAs val="gap"/>
    <c:showDLblsOverMax val="0"/>
  </c:chart>
  <c:spPr>
    <a:noFill/>
    <a:ln w="25400" cap="flat" cmpd="sng" algn="ctr">
      <a:noFill/>
      <a:round/>
    </a:ln>
    <a:effectLst/>
  </c:spPr>
  <c:txPr>
    <a:bodyPr/>
    <a:lstStyle/>
    <a:p>
      <a:pPr>
        <a:defRPr sz="800" b="0">
          <a:solidFill>
            <a:srgbClr val="000000"/>
          </a:solidFill>
          <a:latin typeface="Arial Narrow"/>
          <a:ea typeface="Arial Narrow"/>
          <a:cs typeface="Arial Narrow"/>
        </a:defRPr>
      </a:pPr>
      <a:endParaRPr lang="pt-PT"/>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PT"/>
              <a:t>Value</a:t>
            </a:r>
            <a:r>
              <a:rPr lang="pt-PT" baseline="0"/>
              <a:t> (€)</a:t>
            </a:r>
            <a:endParaRPr lang="pt-PT"/>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PT"/>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6">
                  <a:lumMod val="40000"/>
                  <a:lumOff val="60000"/>
                </a:schemeClr>
              </a:solidFill>
              <a:ln w="19050">
                <a:solidFill>
                  <a:schemeClr val="lt1"/>
                </a:solidFill>
              </a:ln>
              <a:effectLst/>
            </c:spPr>
          </c:dPt>
          <c:dPt>
            <c:idx val="3"/>
            <c:bubble3D val="0"/>
            <c:spPr>
              <a:solidFill>
                <a:schemeClr val="accent4"/>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PT"/>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Infrastruct!$A$298:$A$301</c:f>
              <c:strCache>
                <c:ptCount val="4"/>
                <c:pt idx="0">
                  <c:v>Sea</c:v>
                </c:pt>
                <c:pt idx="1">
                  <c:v>Road</c:v>
                </c:pt>
                <c:pt idx="2">
                  <c:v>Trains</c:v>
                </c:pt>
                <c:pt idx="3">
                  <c:v>Other</c:v>
                </c:pt>
              </c:strCache>
            </c:strRef>
          </c:cat>
          <c:val>
            <c:numRef>
              <c:f>Infrastruct!$B$298:$B$301</c:f>
              <c:numCache>
                <c:formatCode>0%</c:formatCode>
                <c:ptCount val="4"/>
                <c:pt idx="0">
                  <c:v>0.36</c:v>
                </c:pt>
                <c:pt idx="1">
                  <c:v>0.54</c:v>
                </c:pt>
                <c:pt idx="2">
                  <c:v>0.01</c:v>
                </c:pt>
                <c:pt idx="3">
                  <c:v>0.09</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pt-PT"/>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r>
              <a:rPr lang="en-US" sz="1050"/>
              <a:t>Containerized</a:t>
            </a:r>
            <a:r>
              <a:rPr lang="en-US" sz="1050" baseline="0"/>
              <a:t> cargo evolution 2004 - 2014</a:t>
            </a:r>
            <a:endParaRPr lang="en-US" sz="1050"/>
          </a:p>
        </c:rich>
      </c:tx>
      <c:layout/>
      <c:overlay val="0"/>
      <c:spPr>
        <a:noFill/>
        <a:ln>
          <a:noFill/>
        </a:ln>
        <a:effectLst/>
      </c:spPr>
      <c:txPr>
        <a:bodyPr rot="0" spcFirstLastPara="1" vertOverflow="ellipsis" vert="horz" wrap="square" anchor="ctr" anchorCtr="1"/>
        <a:lstStyle/>
        <a:p>
          <a:pPr>
            <a:defRPr sz="1050" b="0" i="0" u="none" strike="noStrike" kern="1200" spc="0" baseline="0">
              <a:solidFill>
                <a:schemeClr val="tx1">
                  <a:lumMod val="65000"/>
                  <a:lumOff val="35000"/>
                </a:schemeClr>
              </a:solidFill>
              <a:latin typeface="+mn-lt"/>
              <a:ea typeface="+mn-ea"/>
              <a:cs typeface="+mn-cs"/>
            </a:defRPr>
          </a:pPr>
          <a:endParaRPr lang="pt-PT"/>
        </a:p>
      </c:txPr>
    </c:title>
    <c:autoTitleDeleted val="0"/>
    <c:plotArea>
      <c:layout/>
      <c:lineChart>
        <c:grouping val="standard"/>
        <c:varyColors val="0"/>
        <c:ser>
          <c:idx val="0"/>
          <c:order val="0"/>
          <c:tx>
            <c:strRef>
              <c:f>Infrastruct!$B$319</c:f>
              <c:strCache>
                <c:ptCount val="1"/>
                <c:pt idx="0">
                  <c:v>TEU</c:v>
                </c:pt>
              </c:strCache>
            </c:strRef>
          </c:tx>
          <c:spPr>
            <a:ln w="28575" cap="rnd">
              <a:solidFill>
                <a:schemeClr val="accent2"/>
              </a:solidFill>
              <a:round/>
            </a:ln>
            <a:effectLst/>
          </c:spPr>
          <c:marker>
            <c:symbol val="none"/>
          </c:marker>
          <c:cat>
            <c:numRef>
              <c:f>Infrastruct!$A$320:$A$330</c:f>
              <c:numCache>
                <c:formatCode>General</c:formatCode>
                <c:ptCount val="11"/>
                <c:pt idx="0">
                  <c:v>2004</c:v>
                </c:pt>
                <c:pt idx="1">
                  <c:v>2005</c:v>
                </c:pt>
                <c:pt idx="2">
                  <c:v>2006</c:v>
                </c:pt>
                <c:pt idx="3">
                  <c:v>2007</c:v>
                </c:pt>
                <c:pt idx="4">
                  <c:v>2008</c:v>
                </c:pt>
                <c:pt idx="5">
                  <c:v>2009</c:v>
                </c:pt>
                <c:pt idx="6">
                  <c:v>2010</c:v>
                </c:pt>
                <c:pt idx="7">
                  <c:v>2011</c:v>
                </c:pt>
                <c:pt idx="8">
                  <c:v>2012</c:v>
                </c:pt>
                <c:pt idx="9">
                  <c:v>2013</c:v>
                </c:pt>
                <c:pt idx="10">
                  <c:v>2014</c:v>
                </c:pt>
              </c:numCache>
            </c:numRef>
          </c:cat>
          <c:val>
            <c:numRef>
              <c:f>Infrastruct!$B$320:$B$330</c:f>
              <c:numCache>
                <c:formatCode>#,##0</c:formatCode>
                <c:ptCount val="11"/>
                <c:pt idx="0">
                  <c:v>912</c:v>
                </c:pt>
                <c:pt idx="1">
                  <c:v>940</c:v>
                </c:pt>
                <c:pt idx="2">
                  <c:v>1038</c:v>
                </c:pt>
                <c:pt idx="3">
                  <c:v>1161</c:v>
                </c:pt>
                <c:pt idx="4">
                  <c:v>1270</c:v>
                </c:pt>
                <c:pt idx="5">
                  <c:v>1239</c:v>
                </c:pt>
                <c:pt idx="6">
                  <c:v>1440</c:v>
                </c:pt>
                <c:pt idx="7">
                  <c:v>1598</c:v>
                </c:pt>
                <c:pt idx="8">
                  <c:v>1741.2660000000001</c:v>
                </c:pt>
                <c:pt idx="9">
                  <c:v>2193.4589999999998</c:v>
                </c:pt>
                <c:pt idx="10">
                  <c:v>2519.5630000000001</c:v>
                </c:pt>
              </c:numCache>
            </c:numRef>
          </c:val>
          <c:smooth val="0"/>
        </c:ser>
        <c:dLbls>
          <c:showLegendKey val="0"/>
          <c:showVal val="0"/>
          <c:showCatName val="0"/>
          <c:showSerName val="0"/>
          <c:showPercent val="0"/>
          <c:showBubbleSize val="0"/>
        </c:dLbls>
        <c:smooth val="0"/>
        <c:axId val="551997520"/>
        <c:axId val="551997912"/>
      </c:lineChart>
      <c:catAx>
        <c:axId val="551997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PT"/>
          </a:p>
        </c:txPr>
        <c:crossAx val="551997912"/>
        <c:crosses val="autoZero"/>
        <c:auto val="1"/>
        <c:lblAlgn val="ctr"/>
        <c:lblOffset val="100"/>
        <c:noMultiLvlLbl val="0"/>
      </c:catAx>
      <c:valAx>
        <c:axId val="551997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pt-PT"/>
                  <a:t>TEU, thousand</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PT"/>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PT"/>
          </a:p>
        </c:txPr>
        <c:crossAx val="551997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PT"/>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r>
              <a:rPr lang="en-US" dirty="0" smtClean="0"/>
              <a:t>Sector’s forecasted growth</a:t>
            </a:r>
            <a:r>
              <a:rPr lang="en-US" baseline="0" dirty="0" smtClean="0"/>
              <a:t> until 2020</a:t>
            </a:r>
            <a:endParaRPr lang="en-US" dirty="0"/>
          </a:p>
        </c:rich>
      </c:tx>
      <c:layout/>
      <c:overlay val="0"/>
      <c:spPr>
        <a:noFill/>
        <a:ln>
          <a:noFill/>
        </a:ln>
        <a:effectLst/>
      </c:spPr>
      <c:txPr>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endParaRPr lang="pt-PT"/>
        </a:p>
      </c:txPr>
    </c:title>
    <c:autoTitleDeleted val="0"/>
    <c:plotArea>
      <c:layout/>
      <c:barChart>
        <c:barDir val="col"/>
        <c:grouping val="clustered"/>
        <c:varyColors val="0"/>
        <c:ser>
          <c:idx val="0"/>
          <c:order val="0"/>
          <c:tx>
            <c:strRef>
              <c:f>Infrastruct!$C$88</c:f>
              <c:strCache>
                <c:ptCount val="1"/>
                <c:pt idx="0">
                  <c:v>€ billion</c:v>
                </c:pt>
              </c:strCache>
            </c:strRef>
          </c:tx>
          <c:spPr>
            <a:solidFill>
              <a:srgbClr val="FFE600"/>
            </a:solidFill>
            <a:ln w="25400">
              <a:noFill/>
            </a:ln>
            <a:effectLst/>
          </c:spPr>
          <c:invertIfNegative val="0"/>
          <c:cat>
            <c:strRef>
              <c:f>Infrastruct!$B$89:$B$94</c:f>
              <c:strCache>
                <c:ptCount val="6"/>
                <c:pt idx="0">
                  <c:v>2015A</c:v>
                </c:pt>
                <c:pt idx="1">
                  <c:v>2016F</c:v>
                </c:pt>
                <c:pt idx="2">
                  <c:v>2017F</c:v>
                </c:pt>
                <c:pt idx="3">
                  <c:v>2018F</c:v>
                </c:pt>
                <c:pt idx="4">
                  <c:v>2019F</c:v>
                </c:pt>
                <c:pt idx="5">
                  <c:v>2020F</c:v>
                </c:pt>
              </c:strCache>
            </c:strRef>
          </c:cat>
          <c:val>
            <c:numRef>
              <c:f>Infrastruct!$C$89:$C$94</c:f>
              <c:numCache>
                <c:formatCode>0.0</c:formatCode>
                <c:ptCount val="6"/>
                <c:pt idx="0" formatCode="General">
                  <c:v>16.8</c:v>
                </c:pt>
                <c:pt idx="1">
                  <c:v>17</c:v>
                </c:pt>
                <c:pt idx="2" formatCode="General">
                  <c:v>17.2</c:v>
                </c:pt>
                <c:pt idx="3" formatCode="General">
                  <c:v>17.3</c:v>
                </c:pt>
                <c:pt idx="4" formatCode="General">
                  <c:v>17.5</c:v>
                </c:pt>
                <c:pt idx="5" formatCode="General">
                  <c:v>17.7</c:v>
                </c:pt>
              </c:numCache>
            </c:numRef>
          </c:val>
        </c:ser>
        <c:dLbls>
          <c:showLegendKey val="0"/>
          <c:showVal val="0"/>
          <c:showCatName val="0"/>
          <c:showSerName val="0"/>
          <c:showPercent val="0"/>
          <c:showBubbleSize val="0"/>
        </c:dLbls>
        <c:gapWidth val="100"/>
        <c:overlap val="-27"/>
        <c:axId val="572124536"/>
        <c:axId val="572124928"/>
      </c:barChart>
      <c:lineChart>
        <c:grouping val="standard"/>
        <c:varyColors val="0"/>
        <c:ser>
          <c:idx val="1"/>
          <c:order val="1"/>
          <c:tx>
            <c:strRef>
              <c:f>Infrastruct!$D$88</c:f>
              <c:strCache>
                <c:ptCount val="1"/>
                <c:pt idx="0">
                  <c:v>% growth</c:v>
                </c:pt>
              </c:strCache>
            </c:strRef>
          </c:tx>
          <c:spPr>
            <a:ln w="12700" cap="rnd">
              <a:solidFill>
                <a:srgbClr val="7F7E82"/>
              </a:solidFill>
              <a:prstDash val="solid"/>
              <a:round/>
            </a:ln>
            <a:effectLst/>
          </c:spPr>
          <c:marker>
            <c:symbol val="square"/>
            <c:size val="5"/>
            <c:spPr>
              <a:solidFill>
                <a:srgbClr val="7F7E82"/>
              </a:solidFill>
              <a:ln w="9525">
                <a:solidFill>
                  <a:srgbClr val="7F7E82"/>
                </a:solidFill>
                <a:prstDash val="solid"/>
              </a:ln>
              <a:effectLst/>
            </c:spPr>
          </c:marker>
          <c:cat>
            <c:strRef>
              <c:f>Infrastruct!$B$89:$B$94</c:f>
              <c:strCache>
                <c:ptCount val="6"/>
                <c:pt idx="0">
                  <c:v>2015A</c:v>
                </c:pt>
                <c:pt idx="1">
                  <c:v>2016F</c:v>
                </c:pt>
                <c:pt idx="2">
                  <c:v>2017F</c:v>
                </c:pt>
                <c:pt idx="3">
                  <c:v>2018F</c:v>
                </c:pt>
                <c:pt idx="4">
                  <c:v>2019F</c:v>
                </c:pt>
                <c:pt idx="5">
                  <c:v>2020F</c:v>
                </c:pt>
              </c:strCache>
            </c:strRef>
          </c:cat>
          <c:val>
            <c:numRef>
              <c:f>Infrastruct!$D$89:$D$94</c:f>
              <c:numCache>
                <c:formatCode>0.0%</c:formatCode>
                <c:ptCount val="6"/>
                <c:pt idx="1">
                  <c:v>1.1904761904761862E-2</c:v>
                </c:pt>
                <c:pt idx="2">
                  <c:v>1.1764705882352899E-2</c:v>
                </c:pt>
                <c:pt idx="3">
                  <c:v>5.8139534883721034E-3</c:v>
                </c:pt>
                <c:pt idx="4">
                  <c:v>1.156069364161838E-2</c:v>
                </c:pt>
                <c:pt idx="5">
                  <c:v>1.1428571428571344E-2</c:v>
                </c:pt>
              </c:numCache>
            </c:numRef>
          </c:val>
          <c:smooth val="0"/>
        </c:ser>
        <c:dLbls>
          <c:showLegendKey val="0"/>
          <c:showVal val="0"/>
          <c:showCatName val="0"/>
          <c:showSerName val="0"/>
          <c:showPercent val="0"/>
          <c:showBubbleSize val="0"/>
        </c:dLbls>
        <c:marker val="1"/>
        <c:smooth val="0"/>
        <c:axId val="572125712"/>
        <c:axId val="572125320"/>
      </c:lineChart>
      <c:catAx>
        <c:axId val="572124536"/>
        <c:scaling>
          <c:orientation val="minMax"/>
        </c:scaling>
        <c:delete val="0"/>
        <c:axPos val="b"/>
        <c:numFmt formatCode="General" sourceLinked="1"/>
        <c:majorTickMark val="out"/>
        <c:minorTickMark val="none"/>
        <c:tickLblPos val="low"/>
        <c:spPr>
          <a:noFill/>
          <a:ln w="952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72124928"/>
        <c:crosses val="autoZero"/>
        <c:auto val="1"/>
        <c:lblAlgn val="ctr"/>
        <c:lblOffset val="100"/>
        <c:noMultiLvlLbl val="0"/>
      </c:catAx>
      <c:valAx>
        <c:axId val="572124928"/>
        <c:scaling>
          <c:orientation val="minMax"/>
          <c:min val="15.5"/>
        </c:scaling>
        <c:delete val="0"/>
        <c:axPos val="l"/>
        <c:title>
          <c:tx>
            <c:rich>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r>
                  <a:rPr lang="pt-PT" dirty="0"/>
                  <a:t>€ </a:t>
                </a:r>
                <a:r>
                  <a:rPr lang="pt-PT" dirty="0" err="1"/>
                  <a:t>billion</a:t>
                </a:r>
                <a:endParaRPr lang="pt-PT" dirty="0"/>
              </a:p>
            </c:rich>
          </c:tx>
          <c:layout/>
          <c:overlay val="0"/>
          <c:spPr>
            <a:noFill/>
            <a:ln>
              <a:noFill/>
            </a:ln>
            <a:effectLst/>
          </c:spPr>
          <c:txPr>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title>
        <c:numFmt formatCode="#,##0.0" sourceLinked="0"/>
        <c:majorTickMark val="out"/>
        <c:minorTickMark val="none"/>
        <c:tickLblPos val="low"/>
        <c:spPr>
          <a:noFill/>
          <a:ln w="12700">
            <a:solidFill>
              <a:srgbClr val="000000"/>
            </a:solidFill>
            <a:prstDash val="soli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72124536"/>
        <c:crosses val="autoZero"/>
        <c:crossBetween val="between"/>
      </c:valAx>
      <c:valAx>
        <c:axId val="572125320"/>
        <c:scaling>
          <c:orientation val="minMax"/>
          <c:max val="2.0000000000000004E-2"/>
          <c:min val="-1.0000000000000002E-2"/>
        </c:scaling>
        <c:delete val="0"/>
        <c:axPos val="r"/>
        <c:title>
          <c:tx>
            <c:rich>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r>
                  <a:rPr lang="pt-PT"/>
                  <a:t>Growth %</a:t>
                </a:r>
              </a:p>
            </c:rich>
          </c:tx>
          <c:layout/>
          <c:overlay val="0"/>
          <c:spPr>
            <a:noFill/>
            <a:ln>
              <a:noFill/>
            </a:ln>
            <a:effectLst/>
          </c:spPr>
          <c:txPr>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title>
        <c:numFmt formatCode="0.0%" sourceLinked="0"/>
        <c:majorTickMark val="out"/>
        <c:minorTickMark val="none"/>
        <c:tickLblPos val="nextTo"/>
        <c:spPr>
          <a:noFill/>
          <a:ln>
            <a:solidFill>
              <a:srgbClr val="000000"/>
            </a:solidFill>
            <a:prstDash val="soli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72125712"/>
        <c:crosses val="max"/>
        <c:crossBetween val="between"/>
      </c:valAx>
      <c:catAx>
        <c:axId val="572125712"/>
        <c:scaling>
          <c:orientation val="minMax"/>
        </c:scaling>
        <c:delete val="1"/>
        <c:axPos val="b"/>
        <c:numFmt formatCode="General" sourceLinked="1"/>
        <c:majorTickMark val="none"/>
        <c:minorTickMark val="none"/>
        <c:tickLblPos val="nextTo"/>
        <c:crossAx val="572125320"/>
        <c:crosses val="autoZero"/>
        <c:auto val="1"/>
        <c:lblAlgn val="ctr"/>
        <c:lblOffset val="100"/>
        <c:noMultiLvlLbl val="0"/>
      </c:catAx>
      <c:spPr>
        <a:noFill/>
        <a:ln w="25400">
          <a:noFill/>
        </a:ln>
        <a:effectLst/>
      </c:spPr>
    </c:plotArea>
    <c:plotVisOnly val="1"/>
    <c:dispBlanksAs val="gap"/>
    <c:showDLblsOverMax val="0"/>
  </c:chart>
  <c:spPr>
    <a:noFill/>
    <a:ln w="25400" cap="flat" cmpd="sng" algn="ctr">
      <a:noFill/>
      <a:round/>
    </a:ln>
    <a:effectLst/>
  </c:spPr>
  <c:txPr>
    <a:bodyPr/>
    <a:lstStyle/>
    <a:p>
      <a:pPr>
        <a:defRPr sz="800" b="0">
          <a:solidFill>
            <a:srgbClr val="000000"/>
          </a:solidFill>
          <a:latin typeface="Arial Narrow"/>
          <a:ea typeface="Arial Narrow"/>
          <a:cs typeface="Arial Narrow"/>
        </a:defRPr>
      </a:pPr>
      <a:endParaRPr lang="pt-PT"/>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960" b="0" i="0" u="none" strike="noStrike" kern="1200" spc="0" baseline="0" noProof="0">
                <a:solidFill>
                  <a:srgbClr val="000000"/>
                </a:solidFill>
                <a:latin typeface="Arial Narrow"/>
                <a:ea typeface="Arial Narrow"/>
                <a:cs typeface="Arial Narrow"/>
              </a:defRPr>
            </a:pPr>
            <a:r>
              <a:rPr lang="en-US" noProof="0" dirty="0"/>
              <a:t>Turnover</a:t>
            </a:r>
            <a:r>
              <a:rPr lang="en-US" baseline="0" noProof="0" dirty="0"/>
              <a:t> by segment in 2012 </a:t>
            </a:r>
            <a:r>
              <a:rPr lang="en-US" baseline="0" noProof="0" dirty="0" smtClean="0"/>
              <a:t>(</a:t>
            </a:r>
            <a:r>
              <a:rPr lang="en-US" noProof="0" dirty="0" smtClean="0"/>
              <a:t>%)</a:t>
            </a:r>
            <a:endParaRPr lang="en-US" noProof="0" dirty="0"/>
          </a:p>
        </c:rich>
      </c:tx>
      <c:layout>
        <c:manualLayout>
          <c:xMode val="edge"/>
          <c:yMode val="edge"/>
          <c:x val="0.27270268491314575"/>
          <c:y val="3.1089681081888261E-2"/>
        </c:manualLayout>
      </c:layout>
      <c:overlay val="0"/>
      <c:spPr>
        <a:noFill/>
        <a:ln>
          <a:noFill/>
        </a:ln>
        <a:effectLst/>
      </c:spPr>
    </c:title>
    <c:autoTitleDeleted val="0"/>
    <c:plotArea>
      <c:layout>
        <c:manualLayout>
          <c:layoutTarget val="inner"/>
          <c:xMode val="edge"/>
          <c:yMode val="edge"/>
          <c:x val="0.25274725274725274"/>
          <c:y val="0.17085427135678391"/>
          <c:w val="0.55219021716734662"/>
          <c:h val="0.67421383647798738"/>
        </c:manualLayout>
      </c:layout>
      <c:pieChart>
        <c:varyColors val="1"/>
        <c:ser>
          <c:idx val="1"/>
          <c:order val="1"/>
          <c:tx>
            <c:strRef>
              <c:f>'Waste manag'!$D$546</c:f>
              <c:strCache>
                <c:ptCount val="1"/>
                <c:pt idx="0">
                  <c:v>%</c:v>
                </c:pt>
              </c:strCache>
            </c:strRef>
          </c:tx>
          <c:dPt>
            <c:idx val="0"/>
            <c:bubble3D val="0"/>
            <c:spPr>
              <a:solidFill>
                <a:srgbClr val="FFE600"/>
              </a:solidFill>
              <a:ln w="25400">
                <a:noFill/>
              </a:ln>
              <a:effectLst/>
            </c:spPr>
          </c:dPt>
          <c:dPt>
            <c:idx val="1"/>
            <c:bubble3D val="0"/>
            <c:spPr>
              <a:solidFill>
                <a:srgbClr val="7F7E82"/>
              </a:solidFill>
              <a:ln w="25400">
                <a:noFill/>
              </a:ln>
              <a:effectLst/>
            </c:spPr>
          </c:dPt>
          <c:dLbls>
            <c:dLbl>
              <c:idx val="0"/>
              <c:layout/>
              <c:tx>
                <c:rich>
                  <a:bodyPr/>
                  <a:lstStyle/>
                  <a:p>
                    <a:fld id="{2A19A9EA-EE67-41F5-B00C-7A820C9E4B24}" type="PERCENTAGE">
                      <a:rPr lang="en-US" baseline="0"/>
                      <a:pPr/>
                      <a:t>[PERCENTAGE]</a:t>
                    </a:fld>
                    <a:endParaRPr lang="pt-PT"/>
                  </a:p>
                </c:rich>
              </c:tx>
              <c:dLblPos val="inEnd"/>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1"/>
              <c:layout/>
              <c:tx>
                <c:rich>
                  <a:bodyPr/>
                  <a:lstStyle/>
                  <a:p>
                    <a:fld id="{1169AF4C-FDFD-4C7C-8B1C-7644F3D3A986}" type="PERCENTAGE">
                      <a:rPr lang="en-US" baseline="0"/>
                      <a:pPr/>
                      <a:t>[PERCENTAGE]</a:t>
                    </a:fld>
                    <a:endParaRPr lang="pt-PT"/>
                  </a:p>
                </c:rich>
              </c:tx>
              <c:dLblPos val="inEnd"/>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spPr>
              <a:noFill/>
              <a:ln w="25400">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Arial Narrow"/>
                    <a:ea typeface="Arial Narrow"/>
                    <a:cs typeface="Arial Narrow"/>
                  </a:defRPr>
                </a:pPr>
                <a:endParaRPr lang="pt-PT"/>
              </a:p>
            </c:txPr>
            <c:dLblPos val="inEnd"/>
            <c:showLegendKey val="0"/>
            <c:showVal val="0"/>
            <c:showCatName val="1"/>
            <c:showSerName val="0"/>
            <c:showPercent val="1"/>
            <c:showBubbleSize val="0"/>
            <c:showLeaderLines val="0"/>
            <c:extLst>
              <c:ext xmlns:c15="http://schemas.microsoft.com/office/drawing/2012/chart" uri="{CE6537A1-D6FC-4f65-9D91-7224C49458BB}"/>
            </c:extLst>
          </c:dLbls>
          <c:cat>
            <c:strRef>
              <c:f>'Waste manag'!$B$547:$B$548</c:f>
              <c:strCache>
                <c:ptCount val="2"/>
                <c:pt idx="0">
                  <c:v>Water collection, treatment and distribution</c:v>
                </c:pt>
                <c:pt idx="1">
                  <c:v>Waste water collection, drainage and treatment</c:v>
                </c:pt>
              </c:strCache>
            </c:strRef>
          </c:cat>
          <c:val>
            <c:numRef>
              <c:f>'Waste manag'!$D$547:$D$548</c:f>
              <c:numCache>
                <c:formatCode>0%</c:formatCode>
                <c:ptCount val="2"/>
                <c:pt idx="0">
                  <c:v>0.85538130770203613</c:v>
                </c:pt>
                <c:pt idx="1">
                  <c:v>0.14461869229796381</c:v>
                </c:pt>
              </c:numCache>
            </c:numRef>
          </c:val>
        </c:ser>
        <c:dLbls>
          <c:showLegendKey val="0"/>
          <c:showVal val="0"/>
          <c:showCatName val="0"/>
          <c:showSerName val="0"/>
          <c:showPercent val="0"/>
          <c:showBubbleSize val="0"/>
          <c:showLeaderLines val="0"/>
        </c:dLbls>
        <c:firstSliceAng val="0"/>
        <c:extLst>
          <c:ext xmlns:c15="http://schemas.microsoft.com/office/drawing/2012/chart" uri="{02D57815-91ED-43cb-92C2-25804820EDAC}">
            <c15:filteredPieSeries>
              <c15:ser>
                <c:idx val="0"/>
                <c:order val="0"/>
                <c:tx>
                  <c:strRef>
                    <c:extLst>
                      <c:ext uri="{02D57815-91ED-43cb-92C2-25804820EDAC}">
                        <c15:formulaRef>
                          <c15:sqref>'Waste manag'!$C$546</c15:sqref>
                        </c15:formulaRef>
                      </c:ext>
                    </c:extLst>
                    <c:strCache>
                      <c:ptCount val="1"/>
                      <c:pt idx="0">
                        <c:v>2012</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extLst>
                      <c:ext uri="{02D57815-91ED-43cb-92C2-25804820EDAC}">
                        <c15:formulaRef>
                          <c15:sqref>'Waste manag'!$B$547:$B$548</c15:sqref>
                        </c15:formulaRef>
                      </c:ext>
                    </c:extLst>
                    <c:strCache>
                      <c:ptCount val="2"/>
                      <c:pt idx="0">
                        <c:v>Water collection, treatment and distribution</c:v>
                      </c:pt>
                      <c:pt idx="1">
                        <c:v>Waste water collection, drainage and treatment</c:v>
                      </c:pt>
                    </c:strCache>
                  </c:strRef>
                </c:cat>
                <c:val>
                  <c:numRef>
                    <c:extLst>
                      <c:ext uri="{02D57815-91ED-43cb-92C2-25804820EDAC}">
                        <c15:formulaRef>
                          <c15:sqref>'Waste manag'!$C$547:$C$548</c15:sqref>
                        </c15:formulaRef>
                      </c:ext>
                    </c:extLst>
                    <c:numCache>
                      <c:formatCode>#,##0</c:formatCode>
                      <c:ptCount val="2"/>
                      <c:pt idx="0">
                        <c:v>1352.7</c:v>
                      </c:pt>
                      <c:pt idx="1">
                        <c:v>228.7</c:v>
                      </c:pt>
                    </c:numCache>
                  </c:numRef>
                </c:val>
              </c15:ser>
            </c15:filteredPieSeries>
          </c:ext>
        </c:extLst>
      </c:pieChart>
      <c:spPr>
        <a:noFill/>
        <a:ln w="25400">
          <a:noFill/>
        </a:ln>
        <a:effectLst/>
      </c:spPr>
    </c:plotArea>
    <c:legend>
      <c:legendPos val="r"/>
      <c:layout>
        <c:manualLayout>
          <c:xMode val="edge"/>
          <c:yMode val="edge"/>
          <c:x val="5.7858771294706166E-2"/>
          <c:y val="0.84467685091722722"/>
          <c:w val="0.80890682687186977"/>
          <c:h val="0.13695820518699914"/>
        </c:manualLayout>
      </c:layout>
      <c:overlay val="0"/>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legend>
    <c:plotVisOnly val="1"/>
    <c:dispBlanksAs val="gap"/>
    <c:showDLblsOverMax val="0"/>
  </c:chart>
  <c:spPr>
    <a:noFill/>
    <a:ln w="25400" cap="flat" cmpd="sng" algn="ctr">
      <a:noFill/>
      <a:round/>
    </a:ln>
    <a:effectLst/>
  </c:spPr>
  <c:txPr>
    <a:bodyPr/>
    <a:lstStyle/>
    <a:p>
      <a:pPr>
        <a:defRPr sz="800" b="0">
          <a:solidFill>
            <a:srgbClr val="000000"/>
          </a:solidFill>
          <a:latin typeface="Arial Narrow"/>
          <a:ea typeface="Arial Narrow"/>
          <a:cs typeface="Arial Narrow"/>
        </a:defRPr>
      </a:pPr>
      <a:endParaRPr lang="pt-PT"/>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960" b="0" i="0" u="none" strike="noStrike" kern="1200" spc="0" baseline="0" noProof="0">
                <a:solidFill>
                  <a:srgbClr val="000000"/>
                </a:solidFill>
                <a:latin typeface="Arial Narrow"/>
                <a:ea typeface="Arial Narrow"/>
                <a:cs typeface="Arial Narrow"/>
              </a:defRPr>
            </a:pPr>
            <a:r>
              <a:rPr lang="en-US" noProof="0" dirty="0"/>
              <a:t>Water</a:t>
            </a:r>
            <a:r>
              <a:rPr lang="en-US" baseline="0" noProof="0" dirty="0"/>
              <a:t> waste management evolution 1994 - 2012</a:t>
            </a:r>
            <a:endParaRPr lang="en-US" noProof="0" dirty="0"/>
          </a:p>
        </c:rich>
      </c:tx>
      <c:layout>
        <c:manualLayout>
          <c:xMode val="edge"/>
          <c:yMode val="edge"/>
          <c:x val="0.21837436161003188"/>
          <c:y val="6.6725780885630151E-2"/>
        </c:manualLayout>
      </c:layout>
      <c:overlay val="0"/>
      <c:spPr>
        <a:noFill/>
        <a:ln>
          <a:noFill/>
        </a:ln>
        <a:effectLst/>
      </c:spPr>
      <c:txPr>
        <a:bodyPr rot="0" spcFirstLastPara="1" vertOverflow="ellipsis" vert="horz" wrap="square" anchor="ctr" anchorCtr="1"/>
        <a:lstStyle/>
        <a:p>
          <a:pPr>
            <a:defRPr lang="en-US" sz="960" b="0" i="0" u="none" strike="noStrike" kern="1200" spc="0" baseline="0" noProof="0">
              <a:solidFill>
                <a:srgbClr val="000000"/>
              </a:solidFill>
              <a:latin typeface="Arial Narrow"/>
              <a:ea typeface="Arial Narrow"/>
              <a:cs typeface="Arial Narrow"/>
            </a:defRPr>
          </a:pPr>
          <a:endParaRPr lang="pt-PT"/>
        </a:p>
      </c:txPr>
    </c:title>
    <c:autoTitleDeleted val="0"/>
    <c:plotArea>
      <c:layout/>
      <c:scatterChart>
        <c:scatterStyle val="lineMarker"/>
        <c:varyColors val="0"/>
        <c:ser>
          <c:idx val="0"/>
          <c:order val="0"/>
          <c:tx>
            <c:strRef>
              <c:f>'Waste manag'!$C$520</c:f>
              <c:strCache>
                <c:ptCount val="1"/>
                <c:pt idx="0">
                  <c:v>Collection</c:v>
                </c:pt>
              </c:strCache>
            </c:strRef>
          </c:tx>
          <c:spPr>
            <a:ln w="19050" cap="rnd">
              <a:solidFill>
                <a:srgbClr val="FFE600"/>
              </a:solidFill>
              <a:prstDash val="solid"/>
              <a:round/>
            </a:ln>
            <a:effectLst/>
          </c:spPr>
          <c:marker>
            <c:symbol val="circle"/>
            <c:size val="5"/>
            <c:spPr>
              <a:solidFill>
                <a:srgbClr val="FFE600"/>
              </a:solidFill>
              <a:ln w="9525">
                <a:solidFill>
                  <a:srgbClr val="FFE600"/>
                </a:solidFill>
                <a:prstDash val="solid"/>
              </a:ln>
              <a:effectLst/>
            </c:spPr>
          </c:marker>
          <c:dLbls>
            <c:dLbl>
              <c:idx val="1"/>
              <c:layout>
                <c:manualLayout>
                  <c:x val="-1.666666666666668E-2"/>
                  <c:y val="4.166666666666666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9"/>
              <c:layout>
                <c:manualLayout>
                  <c:x val="-2.2206359149391532E-2"/>
                  <c:y val="-3.215222432632228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'Waste manag'!$B$521:$B$540</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xVal>
          <c:yVal>
            <c:numRef>
              <c:f>'Waste manag'!$C$521:$C$540</c:f>
              <c:numCache>
                <c:formatCode>0%</c:formatCode>
                <c:ptCount val="20"/>
                <c:pt idx="0">
                  <c:v>0.6</c:v>
                </c:pt>
                <c:pt idx="1">
                  <c:v>0.61</c:v>
                </c:pt>
                <c:pt idx="2">
                  <c:v>0.61</c:v>
                </c:pt>
                <c:pt idx="3">
                  <c:v>0.62</c:v>
                </c:pt>
                <c:pt idx="4">
                  <c:v>0.63</c:v>
                </c:pt>
                <c:pt idx="5">
                  <c:v>0.64</c:v>
                </c:pt>
                <c:pt idx="6">
                  <c:v>0.65</c:v>
                </c:pt>
                <c:pt idx="7">
                  <c:v>0.66</c:v>
                </c:pt>
                <c:pt idx="8">
                  <c:v>0.67</c:v>
                </c:pt>
                <c:pt idx="9">
                  <c:v>0.68</c:v>
                </c:pt>
                <c:pt idx="10">
                  <c:v>0.7</c:v>
                </c:pt>
                <c:pt idx="11">
                  <c:v>0.72</c:v>
                </c:pt>
                <c:pt idx="12">
                  <c:v>0.74</c:v>
                </c:pt>
                <c:pt idx="13">
                  <c:v>0.77</c:v>
                </c:pt>
                <c:pt idx="14">
                  <c:v>0.8</c:v>
                </c:pt>
                <c:pt idx="15">
                  <c:v>0.81</c:v>
                </c:pt>
                <c:pt idx="16">
                  <c:v>0.81</c:v>
                </c:pt>
                <c:pt idx="17">
                  <c:v>0.81</c:v>
                </c:pt>
                <c:pt idx="18">
                  <c:v>0.81</c:v>
                </c:pt>
                <c:pt idx="19">
                  <c:v>0.81</c:v>
                </c:pt>
              </c:numCache>
            </c:numRef>
          </c:yVal>
          <c:smooth val="0"/>
        </c:ser>
        <c:ser>
          <c:idx val="1"/>
          <c:order val="1"/>
          <c:tx>
            <c:strRef>
              <c:f>'Waste manag'!$D$520</c:f>
              <c:strCache>
                <c:ptCount val="1"/>
                <c:pt idx="0">
                  <c:v>Collection and treatment</c:v>
                </c:pt>
              </c:strCache>
            </c:strRef>
          </c:tx>
          <c:spPr>
            <a:ln w="19050" cap="rnd">
              <a:solidFill>
                <a:srgbClr val="7F7E82"/>
              </a:solidFill>
              <a:prstDash val="solid"/>
              <a:round/>
            </a:ln>
            <a:effectLst/>
          </c:spPr>
          <c:marker>
            <c:symbol val="circle"/>
            <c:size val="5"/>
            <c:spPr>
              <a:solidFill>
                <a:srgbClr val="7F7E82"/>
              </a:solidFill>
              <a:ln w="9525">
                <a:solidFill>
                  <a:srgbClr val="7F7E82"/>
                </a:solidFill>
                <a:prstDash val="solid"/>
              </a:ln>
              <a:effectLst/>
            </c:spPr>
          </c:marker>
          <c:dLbls>
            <c:dLbl>
              <c:idx val="1"/>
              <c:layout>
                <c:manualLayout>
                  <c:x val="-2.2222222222222233E-2"/>
                  <c:y val="4.62962962962962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9"/>
              <c:layout>
                <c:manualLayout>
                  <c:x val="-3.0555555555555555E-2"/>
                  <c:y val="5.0925925925925923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'Waste manag'!$B$521:$B$540</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xVal>
          <c:yVal>
            <c:numRef>
              <c:f>'Waste manag'!$D$521:$D$540</c:f>
              <c:numCache>
                <c:formatCode>0%</c:formatCode>
                <c:ptCount val="20"/>
                <c:pt idx="0">
                  <c:v>0.28000000000000003</c:v>
                </c:pt>
                <c:pt idx="1">
                  <c:v>0.31</c:v>
                </c:pt>
                <c:pt idx="2">
                  <c:v>0.34</c:v>
                </c:pt>
                <c:pt idx="3">
                  <c:v>0.37</c:v>
                </c:pt>
                <c:pt idx="4">
                  <c:v>0.4</c:v>
                </c:pt>
                <c:pt idx="5">
                  <c:v>0.42</c:v>
                </c:pt>
                <c:pt idx="6">
                  <c:v>0.46</c:v>
                </c:pt>
                <c:pt idx="7">
                  <c:v>0.5</c:v>
                </c:pt>
                <c:pt idx="8">
                  <c:v>0.54</c:v>
                </c:pt>
                <c:pt idx="9">
                  <c:v>0.57999999999999996</c:v>
                </c:pt>
                <c:pt idx="10">
                  <c:v>0.61</c:v>
                </c:pt>
                <c:pt idx="11">
                  <c:v>0.64</c:v>
                </c:pt>
                <c:pt idx="12">
                  <c:v>0.67</c:v>
                </c:pt>
                <c:pt idx="13">
                  <c:v>0.72</c:v>
                </c:pt>
                <c:pt idx="14">
                  <c:v>0.7</c:v>
                </c:pt>
                <c:pt idx="15">
                  <c:v>0.71</c:v>
                </c:pt>
                <c:pt idx="16">
                  <c:v>0.71</c:v>
                </c:pt>
                <c:pt idx="17">
                  <c:v>0.74</c:v>
                </c:pt>
                <c:pt idx="18">
                  <c:v>0.78</c:v>
                </c:pt>
                <c:pt idx="19">
                  <c:v>0.79</c:v>
                </c:pt>
              </c:numCache>
            </c:numRef>
          </c:yVal>
          <c:smooth val="0"/>
        </c:ser>
        <c:dLbls>
          <c:showLegendKey val="0"/>
          <c:showVal val="0"/>
          <c:showCatName val="0"/>
          <c:showSerName val="0"/>
          <c:showPercent val="0"/>
          <c:showBubbleSize val="0"/>
        </c:dLbls>
        <c:axId val="572044792"/>
        <c:axId val="572045184"/>
      </c:scatterChart>
      <c:valAx>
        <c:axId val="572044792"/>
        <c:scaling>
          <c:orientation val="minMax"/>
          <c:max val="2012"/>
          <c:min val="1994"/>
        </c:scaling>
        <c:delete val="0"/>
        <c:axPos val="b"/>
        <c:numFmt formatCode="General" sourceLinked="1"/>
        <c:majorTickMark val="none"/>
        <c:minorTickMark val="none"/>
        <c:tickLblPos val="low"/>
        <c:spPr>
          <a:noFill/>
          <a:ln w="952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72045184"/>
        <c:crosses val="autoZero"/>
        <c:crossBetween val="midCat"/>
      </c:valAx>
      <c:valAx>
        <c:axId val="572045184"/>
        <c:scaling>
          <c:orientation val="minMax"/>
          <c:max val="1"/>
        </c:scaling>
        <c:delete val="0"/>
        <c:axPos val="l"/>
        <c:title>
          <c:tx>
            <c:rich>
              <a:bodyPr rot="-5400000" spcFirstLastPara="1" vertOverflow="ellipsis" vert="horz" wrap="square" anchor="ctr" anchorCtr="1"/>
              <a:lstStyle/>
              <a:p>
                <a:pPr>
                  <a:defRPr lang="en-US" sz="800" b="0" i="0" u="none" strike="noStrike" kern="1200" baseline="0" noProof="0">
                    <a:solidFill>
                      <a:srgbClr val="000000"/>
                    </a:solidFill>
                    <a:latin typeface="Arial Narrow"/>
                    <a:ea typeface="Arial Narrow"/>
                    <a:cs typeface="Arial Narrow"/>
                  </a:defRPr>
                </a:pPr>
                <a:r>
                  <a:rPr lang="en-US" noProof="0" dirty="0"/>
                  <a:t>% Coverage</a:t>
                </a:r>
              </a:p>
            </c:rich>
          </c:tx>
          <c:layout/>
          <c:overlay val="0"/>
          <c:spPr>
            <a:noFill/>
            <a:ln>
              <a:noFill/>
            </a:ln>
            <a:effectLst/>
          </c:spPr>
          <c:txPr>
            <a:bodyPr rot="-5400000" spcFirstLastPara="1" vertOverflow="ellipsis" vert="horz" wrap="square" anchor="ctr" anchorCtr="1"/>
            <a:lstStyle/>
            <a:p>
              <a:pPr>
                <a:defRPr lang="en-US" sz="800" b="0" i="0" u="none" strike="noStrike" kern="1200" baseline="0" noProof="0">
                  <a:solidFill>
                    <a:srgbClr val="000000"/>
                  </a:solidFill>
                  <a:latin typeface="Arial Narrow"/>
                  <a:ea typeface="Arial Narrow"/>
                  <a:cs typeface="Arial Narrow"/>
                </a:defRPr>
              </a:pPr>
              <a:endParaRPr lang="pt-PT"/>
            </a:p>
          </c:txPr>
        </c:title>
        <c:numFmt formatCode="0%" sourceLinked="1"/>
        <c:majorTickMark val="out"/>
        <c:minorTickMark val="none"/>
        <c:tickLblPos val="low"/>
        <c:spPr>
          <a:noFill/>
          <a:ln w="952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72044792"/>
        <c:crosses val="autoZero"/>
        <c:crossBetween val="midCat"/>
      </c:valAx>
      <c:spPr>
        <a:noFill/>
        <a:ln w="25400">
          <a:noFill/>
        </a:ln>
        <a:effectLst/>
      </c:spPr>
    </c:plotArea>
    <c:legend>
      <c:legendPos val="b"/>
      <c:layout>
        <c:manualLayout>
          <c:xMode val="edge"/>
          <c:yMode val="edge"/>
          <c:x val="1.9623565490145187E-2"/>
          <c:y val="0.89236941590894581"/>
          <c:w val="0.86967504648657135"/>
          <c:h val="6.143581270869488E-2"/>
        </c:manualLayout>
      </c:layout>
      <c:overlay val="0"/>
      <c:spPr>
        <a:noFill/>
        <a:ln w="25400">
          <a:noFill/>
        </a:ln>
        <a:effectLst/>
      </c:spPr>
      <c:txPr>
        <a:bodyPr rot="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legend>
    <c:plotVisOnly val="1"/>
    <c:dispBlanksAs val="gap"/>
    <c:showDLblsOverMax val="0"/>
  </c:chart>
  <c:spPr>
    <a:noFill/>
    <a:ln w="25400" cap="flat" cmpd="sng" algn="ctr">
      <a:noFill/>
      <a:round/>
    </a:ln>
    <a:effectLst/>
  </c:spPr>
  <c:txPr>
    <a:bodyPr/>
    <a:lstStyle/>
    <a:p>
      <a:pPr>
        <a:defRPr sz="800" b="0">
          <a:solidFill>
            <a:srgbClr val="000000"/>
          </a:solidFill>
          <a:latin typeface="Arial Narrow"/>
          <a:ea typeface="Arial Narrow"/>
          <a:cs typeface="Arial Narrow"/>
        </a:defRPr>
      </a:pPr>
      <a:endParaRPr lang="pt-PT"/>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r>
              <a:rPr lang="en-GB" dirty="0" smtClean="0"/>
              <a:t>% coverage</a:t>
            </a:r>
            <a:r>
              <a:rPr lang="en-GB" baseline="0" dirty="0" smtClean="0"/>
              <a:t> of water supply and  by quality of water</a:t>
            </a:r>
            <a:endParaRPr lang="en-GB" dirty="0"/>
          </a:p>
        </c:rich>
      </c:tx>
      <c:layout/>
      <c:overlay val="0"/>
      <c:spPr>
        <a:noFill/>
        <a:ln>
          <a:noFill/>
        </a:ln>
        <a:effectLst/>
      </c:spPr>
      <c:txPr>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endParaRPr lang="pt-PT"/>
        </a:p>
      </c:txPr>
    </c:title>
    <c:autoTitleDeleted val="0"/>
    <c:plotArea>
      <c:layout/>
      <c:scatterChart>
        <c:scatterStyle val="lineMarker"/>
        <c:varyColors val="0"/>
        <c:ser>
          <c:idx val="0"/>
          <c:order val="0"/>
          <c:tx>
            <c:strRef>
              <c:f>'Waste manag'!$C$468</c:f>
              <c:strCache>
                <c:ptCount val="1"/>
                <c:pt idx="0">
                  <c:v>% coverage water supply</c:v>
                </c:pt>
              </c:strCache>
            </c:strRef>
          </c:tx>
          <c:spPr>
            <a:ln w="19050" cap="rnd">
              <a:solidFill>
                <a:srgbClr val="FFE600"/>
              </a:solidFill>
              <a:prstDash val="solid"/>
              <a:round/>
            </a:ln>
            <a:effectLst/>
          </c:spPr>
          <c:marker>
            <c:symbol val="circle"/>
            <c:size val="5"/>
            <c:spPr>
              <a:solidFill>
                <a:srgbClr val="FFE600"/>
              </a:solidFill>
              <a:ln w="9525">
                <a:solidFill>
                  <a:srgbClr val="FFE600"/>
                </a:solidFill>
                <a:prstDash val="solid"/>
              </a:ln>
              <a:effectLst/>
            </c:spPr>
          </c:marker>
          <c:dLbls>
            <c:dLbl>
              <c:idx val="0"/>
              <c:layout>
                <c:manualLayout>
                  <c:x val="-2.4908263027883043E-2"/>
                  <c:y val="2.919269053632437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8"/>
              <c:layout>
                <c:manualLayout>
                  <c:x val="0"/>
                  <c:y val="4.0251572327044023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'Waste manag'!$B$469:$B$487</c:f>
              <c:numCache>
                <c:formatCode>General</c:formatCode>
                <c:ptCount val="19"/>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numCache>
            </c:numRef>
          </c:xVal>
          <c:yVal>
            <c:numRef>
              <c:f>'Waste manag'!$C$469:$C$487</c:f>
              <c:numCache>
                <c:formatCode>0%</c:formatCode>
                <c:ptCount val="19"/>
                <c:pt idx="0">
                  <c:v>0.82</c:v>
                </c:pt>
                <c:pt idx="1">
                  <c:v>0.82</c:v>
                </c:pt>
                <c:pt idx="2">
                  <c:v>0.83</c:v>
                </c:pt>
                <c:pt idx="3">
                  <c:v>0.84</c:v>
                </c:pt>
                <c:pt idx="4">
                  <c:v>0.85</c:v>
                </c:pt>
                <c:pt idx="5">
                  <c:v>0.86</c:v>
                </c:pt>
                <c:pt idx="6">
                  <c:v>0.87</c:v>
                </c:pt>
                <c:pt idx="7">
                  <c:v>0.87</c:v>
                </c:pt>
                <c:pt idx="8">
                  <c:v>0.87</c:v>
                </c:pt>
                <c:pt idx="9">
                  <c:v>0.88</c:v>
                </c:pt>
                <c:pt idx="10">
                  <c:v>0.89</c:v>
                </c:pt>
                <c:pt idx="11">
                  <c:v>0.89</c:v>
                </c:pt>
                <c:pt idx="12">
                  <c:v>0.91</c:v>
                </c:pt>
                <c:pt idx="13">
                  <c:v>0.92</c:v>
                </c:pt>
                <c:pt idx="14">
                  <c:v>0.94</c:v>
                </c:pt>
                <c:pt idx="15">
                  <c:v>0.97</c:v>
                </c:pt>
                <c:pt idx="16">
                  <c:v>0.95</c:v>
                </c:pt>
                <c:pt idx="17">
                  <c:v>0.95</c:v>
                </c:pt>
                <c:pt idx="18">
                  <c:v>0.96</c:v>
                </c:pt>
              </c:numCache>
            </c:numRef>
          </c:yVal>
          <c:smooth val="0"/>
        </c:ser>
        <c:ser>
          <c:idx val="1"/>
          <c:order val="1"/>
          <c:tx>
            <c:strRef>
              <c:f>'Waste manag'!$D$468</c:f>
              <c:strCache>
                <c:ptCount val="1"/>
                <c:pt idx="0">
                  <c:v>% covered by quality water</c:v>
                </c:pt>
              </c:strCache>
            </c:strRef>
          </c:tx>
          <c:spPr>
            <a:ln w="19050" cap="rnd">
              <a:solidFill>
                <a:schemeClr val="tx1"/>
              </a:solidFill>
              <a:round/>
            </a:ln>
            <a:effectLst/>
          </c:spPr>
          <c:marker>
            <c:symbol val="circle"/>
            <c:size val="5"/>
            <c:spPr>
              <a:solidFill>
                <a:schemeClr val="accent4"/>
              </a:solidFill>
              <a:ln w="9525">
                <a:solidFill>
                  <a:schemeClr val="tx1"/>
                </a:solidFill>
              </a:ln>
              <a:effectLst/>
            </c:spPr>
          </c:marker>
          <c:xVal>
            <c:numRef>
              <c:f>'Waste manag'!$B$469:$B$487</c:f>
              <c:numCache>
                <c:formatCode>General</c:formatCode>
                <c:ptCount val="19"/>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numCache>
            </c:numRef>
          </c:xVal>
          <c:yVal>
            <c:numRef>
              <c:f>'Waste manag'!$D$469:$D$487</c:f>
              <c:numCache>
                <c:formatCode>0%</c:formatCode>
                <c:ptCount val="19"/>
                <c:pt idx="0">
                  <c:v>0.52500000000000002</c:v>
                </c:pt>
                <c:pt idx="1">
                  <c:v>0.6</c:v>
                </c:pt>
                <c:pt idx="2">
                  <c:v>0.65</c:v>
                </c:pt>
                <c:pt idx="3">
                  <c:v>0.71</c:v>
                </c:pt>
                <c:pt idx="4">
                  <c:v>0.72</c:v>
                </c:pt>
                <c:pt idx="5">
                  <c:v>0.72</c:v>
                </c:pt>
                <c:pt idx="6">
                  <c:v>0.77</c:v>
                </c:pt>
                <c:pt idx="7">
                  <c:v>0.77</c:v>
                </c:pt>
                <c:pt idx="8">
                  <c:v>0.8</c:v>
                </c:pt>
                <c:pt idx="9">
                  <c:v>0.81</c:v>
                </c:pt>
                <c:pt idx="10">
                  <c:v>0.84</c:v>
                </c:pt>
                <c:pt idx="11">
                  <c:v>0.94</c:v>
                </c:pt>
                <c:pt idx="12">
                  <c:v>0.96</c:v>
                </c:pt>
                <c:pt idx="13">
                  <c:v>0.97</c:v>
                </c:pt>
                <c:pt idx="14">
                  <c:v>0.98</c:v>
                </c:pt>
                <c:pt idx="15">
                  <c:v>0.99</c:v>
                </c:pt>
                <c:pt idx="16">
                  <c:v>0.98</c:v>
                </c:pt>
                <c:pt idx="17">
                  <c:v>0.98</c:v>
                </c:pt>
                <c:pt idx="18">
                  <c:v>0.98</c:v>
                </c:pt>
              </c:numCache>
            </c:numRef>
          </c:yVal>
          <c:smooth val="0"/>
        </c:ser>
        <c:dLbls>
          <c:showLegendKey val="0"/>
          <c:showVal val="0"/>
          <c:showCatName val="0"/>
          <c:showSerName val="0"/>
          <c:showPercent val="0"/>
          <c:showBubbleSize val="0"/>
        </c:dLbls>
        <c:axId val="572045968"/>
        <c:axId val="572046360"/>
      </c:scatterChart>
      <c:valAx>
        <c:axId val="572045968"/>
        <c:scaling>
          <c:orientation val="minMax"/>
          <c:max val="2012"/>
          <c:min val="1994"/>
        </c:scaling>
        <c:delete val="0"/>
        <c:axPos val="b"/>
        <c:numFmt formatCode="General" sourceLinked="1"/>
        <c:majorTickMark val="none"/>
        <c:minorTickMark val="none"/>
        <c:tickLblPos val="low"/>
        <c:spPr>
          <a:noFill/>
          <a:ln w="952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72046360"/>
        <c:crosses val="autoZero"/>
        <c:crossBetween val="midCat"/>
      </c:valAx>
      <c:valAx>
        <c:axId val="572046360"/>
        <c:scaling>
          <c:orientation val="minMax"/>
          <c:max val="1"/>
          <c:min val="0.5"/>
        </c:scaling>
        <c:delete val="0"/>
        <c:axPos val="l"/>
        <c:title>
          <c:tx>
            <c:rich>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r>
                  <a:rPr lang="pt-PT"/>
                  <a:t>% Coverage</a:t>
                </a:r>
              </a:p>
            </c:rich>
          </c:tx>
          <c:layout/>
          <c:overlay val="0"/>
          <c:spPr>
            <a:noFill/>
            <a:ln>
              <a:noFill/>
            </a:ln>
            <a:effectLst/>
          </c:spPr>
          <c:txPr>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title>
        <c:numFmt formatCode="0%" sourceLinked="1"/>
        <c:majorTickMark val="out"/>
        <c:minorTickMark val="none"/>
        <c:tickLblPos val="low"/>
        <c:spPr>
          <a:noFill/>
          <a:ln w="952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72045968"/>
        <c:crosses val="autoZero"/>
        <c:crossBetween val="midCat"/>
      </c:valAx>
      <c:spPr>
        <a:noFill/>
        <a:ln w="25400">
          <a:noFill/>
        </a:ln>
        <a:effectLst/>
      </c:spPr>
    </c:plotArea>
    <c:legend>
      <c:legendPos val="b"/>
      <c:layout/>
      <c:overlay val="0"/>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legend>
    <c:plotVisOnly val="1"/>
    <c:dispBlanksAs val="gap"/>
    <c:showDLblsOverMax val="0"/>
  </c:chart>
  <c:spPr>
    <a:noFill/>
    <a:ln w="25400" cap="flat" cmpd="sng" algn="ctr">
      <a:noFill/>
      <a:round/>
    </a:ln>
    <a:effectLst/>
  </c:spPr>
  <c:txPr>
    <a:bodyPr/>
    <a:lstStyle/>
    <a:p>
      <a:pPr>
        <a:defRPr sz="800" b="0">
          <a:solidFill>
            <a:srgbClr val="000000"/>
          </a:solidFill>
          <a:latin typeface="Arial Narrow"/>
          <a:ea typeface="Arial Narrow"/>
          <a:cs typeface="Arial Narrow"/>
        </a:defRPr>
      </a:pPr>
      <a:endParaRPr lang="pt-PT"/>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r>
              <a:rPr lang="en-US" sz="960" b="0" i="0" u="none" strike="noStrike" baseline="0" dirty="0">
                <a:effectLst/>
              </a:rPr>
              <a:t>Portugal MSW generation 2002-2014</a:t>
            </a:r>
            <a:endParaRPr lang="pt-PT" dirty="0"/>
          </a:p>
        </c:rich>
      </c:tx>
      <c:layout>
        <c:manualLayout>
          <c:xMode val="edge"/>
          <c:yMode val="edge"/>
          <c:x val="0.19604323319185266"/>
          <c:y val="6.905614368368411E-2"/>
        </c:manualLayout>
      </c:layout>
      <c:overlay val="0"/>
      <c:spPr>
        <a:noFill/>
        <a:ln>
          <a:noFill/>
        </a:ln>
        <a:effectLst/>
      </c:spPr>
      <c:txPr>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endParaRPr lang="pt-PT"/>
        </a:p>
      </c:txPr>
    </c:title>
    <c:autoTitleDeleted val="0"/>
    <c:plotArea>
      <c:layout/>
      <c:barChart>
        <c:barDir val="col"/>
        <c:grouping val="clustered"/>
        <c:varyColors val="0"/>
        <c:ser>
          <c:idx val="0"/>
          <c:order val="0"/>
          <c:tx>
            <c:strRef>
              <c:f>'Waste manag'!$E$162</c:f>
              <c:strCache>
                <c:ptCount val="1"/>
                <c:pt idx="0">
                  <c:v>MSW generation (m tons)</c:v>
                </c:pt>
              </c:strCache>
            </c:strRef>
          </c:tx>
          <c:spPr>
            <a:solidFill>
              <a:srgbClr val="FFE600"/>
            </a:solidFill>
            <a:ln w="25400">
              <a:noFill/>
            </a:ln>
            <a:effectLst/>
          </c:spPr>
          <c:invertIfNegative val="0"/>
          <c:cat>
            <c:numRef>
              <c:f>'Waste manag'!$D$163:$D$175</c:f>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f>'Waste manag'!$E$163:$E$175</c:f>
              <c:numCache>
                <c:formatCode>0.00</c:formatCode>
                <c:ptCount val="13"/>
                <c:pt idx="0">
                  <c:v>4.3600000000000003</c:v>
                </c:pt>
                <c:pt idx="1">
                  <c:v>4.42</c:v>
                </c:pt>
                <c:pt idx="2">
                  <c:v>4.3899999999999997</c:v>
                </c:pt>
                <c:pt idx="3">
                  <c:v>4.47</c:v>
                </c:pt>
                <c:pt idx="4">
                  <c:v>4.6399999999999997</c:v>
                </c:pt>
                <c:pt idx="5">
                  <c:v>4.6500000000000004</c:v>
                </c:pt>
                <c:pt idx="6">
                  <c:v>5.14</c:v>
                </c:pt>
                <c:pt idx="7">
                  <c:v>5.19</c:v>
                </c:pt>
                <c:pt idx="8">
                  <c:v>5.18</c:v>
                </c:pt>
                <c:pt idx="9">
                  <c:v>4.88</c:v>
                </c:pt>
                <c:pt idx="10">
                  <c:v>4.53</c:v>
                </c:pt>
                <c:pt idx="11">
                  <c:v>4.3600000000000003</c:v>
                </c:pt>
                <c:pt idx="12">
                  <c:v>4.47</c:v>
                </c:pt>
              </c:numCache>
            </c:numRef>
          </c:val>
        </c:ser>
        <c:dLbls>
          <c:showLegendKey val="0"/>
          <c:showVal val="0"/>
          <c:showCatName val="0"/>
          <c:showSerName val="0"/>
          <c:showPercent val="0"/>
          <c:showBubbleSize val="0"/>
        </c:dLbls>
        <c:gapWidth val="100"/>
        <c:axId val="572047144"/>
        <c:axId val="572047536"/>
      </c:barChart>
      <c:lineChart>
        <c:grouping val="standard"/>
        <c:varyColors val="0"/>
        <c:ser>
          <c:idx val="1"/>
          <c:order val="1"/>
          <c:tx>
            <c:strRef>
              <c:f>'Waste manag'!$F$162</c:f>
              <c:strCache>
                <c:ptCount val="1"/>
                <c:pt idx="0">
                  <c:v>MSW generation/capita (Kg/(capita/year)</c:v>
                </c:pt>
              </c:strCache>
            </c:strRef>
          </c:tx>
          <c:spPr>
            <a:ln w="12700" cap="rnd">
              <a:solidFill>
                <a:srgbClr val="7F7E82"/>
              </a:solidFill>
              <a:prstDash val="solid"/>
              <a:round/>
            </a:ln>
            <a:effectLst/>
          </c:spPr>
          <c:marker>
            <c:symbol val="square"/>
            <c:size val="5"/>
            <c:spPr>
              <a:solidFill>
                <a:srgbClr val="7F7E82"/>
              </a:solidFill>
              <a:ln w="9525">
                <a:solidFill>
                  <a:srgbClr val="7F7E82"/>
                </a:solidFill>
                <a:prstDash val="solid"/>
              </a:ln>
              <a:effectLst/>
            </c:spPr>
          </c:marker>
          <c:cat>
            <c:numRef>
              <c:f>'Waste manag'!$D$163:$D$175</c:f>
              <c:numCache>
                <c:formatCode>General</c:formatCode>
                <c:ptCount val="1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numCache>
            </c:numRef>
          </c:cat>
          <c:val>
            <c:numRef>
              <c:f>'Waste manag'!$F$163:$F$175</c:f>
              <c:numCache>
                <c:formatCode>General</c:formatCode>
                <c:ptCount val="13"/>
                <c:pt idx="0">
                  <c:v>441</c:v>
                </c:pt>
                <c:pt idx="1">
                  <c:v>444</c:v>
                </c:pt>
                <c:pt idx="2">
                  <c:v>439</c:v>
                </c:pt>
                <c:pt idx="3">
                  <c:v>444</c:v>
                </c:pt>
                <c:pt idx="4">
                  <c:v>460</c:v>
                </c:pt>
                <c:pt idx="5">
                  <c:v>459</c:v>
                </c:pt>
                <c:pt idx="6">
                  <c:v>508</c:v>
                </c:pt>
                <c:pt idx="7">
                  <c:v>511</c:v>
                </c:pt>
                <c:pt idx="8">
                  <c:v>511</c:v>
                </c:pt>
                <c:pt idx="9">
                  <c:v>486</c:v>
                </c:pt>
                <c:pt idx="10">
                  <c:v>454</c:v>
                </c:pt>
                <c:pt idx="11">
                  <c:v>438</c:v>
                </c:pt>
                <c:pt idx="12">
                  <c:v>452</c:v>
                </c:pt>
              </c:numCache>
            </c:numRef>
          </c:val>
          <c:smooth val="0"/>
        </c:ser>
        <c:dLbls>
          <c:showLegendKey val="0"/>
          <c:showVal val="0"/>
          <c:showCatName val="0"/>
          <c:showSerName val="0"/>
          <c:showPercent val="0"/>
          <c:showBubbleSize val="0"/>
        </c:dLbls>
        <c:marker val="1"/>
        <c:smooth val="0"/>
        <c:axId val="571921168"/>
        <c:axId val="572047928"/>
      </c:lineChart>
      <c:catAx>
        <c:axId val="572047144"/>
        <c:scaling>
          <c:orientation val="minMax"/>
        </c:scaling>
        <c:delete val="0"/>
        <c:axPos val="b"/>
        <c:numFmt formatCode="General" sourceLinked="1"/>
        <c:majorTickMark val="out"/>
        <c:minorTickMark val="none"/>
        <c:tickLblPos val="low"/>
        <c:spPr>
          <a:noFill/>
          <a:ln w="317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72047536"/>
        <c:crosses val="autoZero"/>
        <c:auto val="1"/>
        <c:lblAlgn val="ctr"/>
        <c:lblOffset val="100"/>
        <c:noMultiLvlLbl val="0"/>
      </c:catAx>
      <c:valAx>
        <c:axId val="572047536"/>
        <c:scaling>
          <c:orientation val="minMax"/>
          <c:max val="5.5"/>
          <c:min val="2.5"/>
        </c:scaling>
        <c:delete val="0"/>
        <c:axPos val="l"/>
        <c:title>
          <c:tx>
            <c:rich>
              <a:bodyPr rot="-5400000" spcFirstLastPara="1" vertOverflow="ellipsis" vert="horz" wrap="square" anchor="ctr" anchorCtr="1"/>
              <a:lstStyle/>
              <a:p>
                <a:pPr>
                  <a:defRPr lang="en-US" sz="800" b="0" i="0" u="none" strike="noStrike" kern="1200" baseline="0" noProof="0">
                    <a:solidFill>
                      <a:srgbClr val="000000"/>
                    </a:solidFill>
                    <a:latin typeface="Arial Narrow"/>
                    <a:ea typeface="Arial Narrow"/>
                    <a:cs typeface="Arial Narrow"/>
                  </a:defRPr>
                </a:pPr>
                <a:r>
                  <a:rPr lang="en-US" noProof="0" dirty="0"/>
                  <a:t>MSW generation (m tons)</a:t>
                </a:r>
              </a:p>
            </c:rich>
          </c:tx>
          <c:layout/>
          <c:overlay val="0"/>
          <c:spPr>
            <a:noFill/>
            <a:ln>
              <a:noFill/>
            </a:ln>
            <a:effectLst/>
          </c:spPr>
          <c:txPr>
            <a:bodyPr rot="-5400000" spcFirstLastPara="1" vertOverflow="ellipsis" vert="horz" wrap="square" anchor="ctr" anchorCtr="1"/>
            <a:lstStyle/>
            <a:p>
              <a:pPr>
                <a:defRPr lang="en-US" sz="800" b="0" i="0" u="none" strike="noStrike" kern="1200" baseline="0" noProof="0">
                  <a:solidFill>
                    <a:srgbClr val="000000"/>
                  </a:solidFill>
                  <a:latin typeface="Arial Narrow"/>
                  <a:ea typeface="Arial Narrow"/>
                  <a:cs typeface="Arial Narrow"/>
                </a:defRPr>
              </a:pPr>
              <a:endParaRPr lang="pt-PT"/>
            </a:p>
          </c:txPr>
        </c:title>
        <c:numFmt formatCode="#,##0.0" sourceLinked="0"/>
        <c:majorTickMark val="out"/>
        <c:minorTickMark val="none"/>
        <c:tickLblPos val="low"/>
        <c:spPr>
          <a:noFill/>
          <a:ln w="12700">
            <a:solidFill>
              <a:srgbClr val="000000"/>
            </a:solidFill>
            <a:prstDash val="soli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72047144"/>
        <c:crosses val="autoZero"/>
        <c:crossBetween val="between"/>
      </c:valAx>
      <c:valAx>
        <c:axId val="572047928"/>
        <c:scaling>
          <c:orientation val="minMax"/>
          <c:max val="650"/>
          <c:min val="300"/>
        </c:scaling>
        <c:delete val="0"/>
        <c:axPos val="r"/>
        <c:title>
          <c:tx>
            <c:rich>
              <a:bodyPr rot="-5400000" spcFirstLastPara="1" vertOverflow="ellipsis" vert="horz" wrap="square" anchor="ctr" anchorCtr="1"/>
              <a:lstStyle/>
              <a:p>
                <a:pPr>
                  <a:defRPr lang="en-US" sz="800" b="0" i="0" u="none" strike="noStrike" kern="1200" baseline="0" noProof="0">
                    <a:solidFill>
                      <a:srgbClr val="000000"/>
                    </a:solidFill>
                    <a:latin typeface="Arial Narrow"/>
                    <a:ea typeface="Arial Narrow"/>
                    <a:cs typeface="Arial Narrow"/>
                  </a:defRPr>
                </a:pPr>
                <a:r>
                  <a:rPr lang="en-US" noProof="0" dirty="0"/>
                  <a:t>MSW generation/capita (Kg)</a:t>
                </a:r>
              </a:p>
            </c:rich>
          </c:tx>
          <c:layout/>
          <c:overlay val="0"/>
          <c:spPr>
            <a:noFill/>
            <a:ln>
              <a:noFill/>
            </a:ln>
            <a:effectLst/>
          </c:spPr>
          <c:txPr>
            <a:bodyPr rot="-5400000" spcFirstLastPara="1" vertOverflow="ellipsis" vert="horz" wrap="square" anchor="ctr" anchorCtr="1"/>
            <a:lstStyle/>
            <a:p>
              <a:pPr>
                <a:defRPr lang="en-US" sz="800" b="0" i="0" u="none" strike="noStrike" kern="1200" baseline="0" noProof="0">
                  <a:solidFill>
                    <a:srgbClr val="000000"/>
                  </a:solidFill>
                  <a:latin typeface="Arial Narrow"/>
                  <a:ea typeface="Arial Narrow"/>
                  <a:cs typeface="Arial Narrow"/>
                </a:defRPr>
              </a:pPr>
              <a:endParaRPr lang="pt-PT"/>
            </a:p>
          </c:txPr>
        </c:title>
        <c:numFmt formatCode="#,##0" sourceLinked="0"/>
        <c:majorTickMark val="out"/>
        <c:minorTickMark val="none"/>
        <c:tickLblPos val="nextTo"/>
        <c:spPr>
          <a:noFill/>
          <a:ln>
            <a:solidFill>
              <a:srgbClr val="000000"/>
            </a:solidFill>
            <a:prstDash val="soli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71921168"/>
        <c:crosses val="max"/>
        <c:crossBetween val="between"/>
      </c:valAx>
      <c:catAx>
        <c:axId val="571921168"/>
        <c:scaling>
          <c:orientation val="minMax"/>
        </c:scaling>
        <c:delete val="1"/>
        <c:axPos val="b"/>
        <c:numFmt formatCode="General" sourceLinked="1"/>
        <c:majorTickMark val="out"/>
        <c:minorTickMark val="none"/>
        <c:tickLblPos val="nextTo"/>
        <c:crossAx val="572047928"/>
        <c:crosses val="autoZero"/>
        <c:auto val="1"/>
        <c:lblAlgn val="ctr"/>
        <c:lblOffset val="100"/>
        <c:noMultiLvlLbl val="0"/>
      </c:catAx>
      <c:spPr>
        <a:noFill/>
        <a:ln w="25400">
          <a:noFill/>
        </a:ln>
        <a:effectLst/>
      </c:spPr>
    </c:plotArea>
    <c:legend>
      <c:legendPos val="b"/>
      <c:layout/>
      <c:overlay val="0"/>
      <c:spPr>
        <a:noFill/>
        <a:ln w="25400">
          <a:noFill/>
        </a:ln>
        <a:effectLst/>
      </c:spPr>
      <c:txPr>
        <a:bodyPr rot="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legend>
    <c:plotVisOnly val="1"/>
    <c:dispBlanksAs val="gap"/>
    <c:showDLblsOverMax val="0"/>
  </c:chart>
  <c:spPr>
    <a:noFill/>
    <a:ln w="25400" cap="flat" cmpd="sng" algn="ctr">
      <a:noFill/>
      <a:round/>
    </a:ln>
    <a:effectLst/>
  </c:spPr>
  <c:txPr>
    <a:bodyPr/>
    <a:lstStyle/>
    <a:p>
      <a:pPr>
        <a:defRPr sz="800" b="0">
          <a:solidFill>
            <a:srgbClr val="000000"/>
          </a:solidFill>
          <a:latin typeface="Arial Narrow"/>
          <a:ea typeface="Arial Narrow"/>
          <a:cs typeface="Arial Narrow"/>
        </a:defRPr>
      </a:pPr>
      <a:endParaRPr lang="pt-PT"/>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960" b="0" i="0" u="none" strike="noStrike" kern="1200" spc="0" baseline="0" noProof="0">
                <a:solidFill>
                  <a:srgbClr val="000000"/>
                </a:solidFill>
                <a:latin typeface="Arial Narrow"/>
                <a:ea typeface="Arial Narrow"/>
                <a:cs typeface="Arial Narrow"/>
              </a:defRPr>
            </a:pPr>
            <a:r>
              <a:rPr lang="en-US" noProof="0" dirty="0"/>
              <a:t>MSW </a:t>
            </a:r>
            <a:r>
              <a:rPr lang="en-US" noProof="0" dirty="0" smtClean="0"/>
              <a:t>destinations </a:t>
            </a:r>
            <a:r>
              <a:rPr lang="en-US" noProof="0" dirty="0"/>
              <a:t>2010</a:t>
            </a:r>
            <a:r>
              <a:rPr lang="en-US" baseline="0" noProof="0" dirty="0"/>
              <a:t> &amp; 2014</a:t>
            </a:r>
            <a:endParaRPr lang="en-US" noProof="0" dirty="0"/>
          </a:p>
        </c:rich>
      </c:tx>
      <c:layout>
        <c:manualLayout>
          <c:xMode val="edge"/>
          <c:yMode val="edge"/>
          <c:x val="0.22069627851140455"/>
          <c:y val="6.3896389968312511E-2"/>
        </c:manualLayout>
      </c:layout>
      <c:overlay val="0"/>
      <c:spPr>
        <a:noFill/>
        <a:ln>
          <a:noFill/>
        </a:ln>
        <a:effectLst/>
      </c:spPr>
      <c:txPr>
        <a:bodyPr rot="0" spcFirstLastPara="1" vertOverflow="ellipsis" vert="horz" wrap="square" anchor="ctr" anchorCtr="1"/>
        <a:lstStyle/>
        <a:p>
          <a:pPr>
            <a:defRPr lang="en-US" sz="960" b="0" i="0" u="none" strike="noStrike" kern="1200" spc="0" baseline="0" noProof="0">
              <a:solidFill>
                <a:srgbClr val="000000"/>
              </a:solidFill>
              <a:latin typeface="Arial Narrow"/>
              <a:ea typeface="Arial Narrow"/>
              <a:cs typeface="Arial Narrow"/>
            </a:defRPr>
          </a:pPr>
          <a:endParaRPr lang="pt-PT"/>
        </a:p>
      </c:txPr>
    </c:title>
    <c:autoTitleDeleted val="0"/>
    <c:plotArea>
      <c:layout/>
      <c:barChart>
        <c:barDir val="col"/>
        <c:grouping val="clustered"/>
        <c:varyColors val="0"/>
        <c:ser>
          <c:idx val="0"/>
          <c:order val="0"/>
          <c:tx>
            <c:v>2010</c:v>
          </c:tx>
          <c:spPr>
            <a:solidFill>
              <a:srgbClr val="FFE600"/>
            </a:solidFill>
            <a:ln w="25400">
              <a:noFill/>
            </a:ln>
            <a:effectLst/>
          </c:spPr>
          <c:invertIfNegative val="0"/>
          <c:dPt>
            <c:idx val="0"/>
            <c:invertIfNegative val="0"/>
            <c:bubble3D val="0"/>
            <c:spPr>
              <a:solidFill>
                <a:srgbClr val="FFE600"/>
              </a:solidFill>
              <a:ln w="25400">
                <a:noFill/>
              </a:ln>
              <a:effectLst/>
            </c:spPr>
          </c:dPt>
          <c:dPt>
            <c:idx val="1"/>
            <c:invertIfNegative val="0"/>
            <c:bubble3D val="0"/>
            <c:spPr>
              <a:solidFill>
                <a:srgbClr val="FFE600"/>
              </a:solidFill>
              <a:ln w="25400">
                <a:noFill/>
              </a:ln>
              <a:effectLst/>
            </c:spPr>
          </c:dPt>
          <c:dPt>
            <c:idx val="2"/>
            <c:invertIfNegative val="0"/>
            <c:bubble3D val="0"/>
            <c:spPr>
              <a:solidFill>
                <a:srgbClr val="FFE600"/>
              </a:solidFill>
              <a:ln w="25400">
                <a:noFill/>
              </a:ln>
              <a:effectLst/>
            </c:spPr>
          </c:dPt>
          <c:dPt>
            <c:idx val="3"/>
            <c:invertIfNegative val="0"/>
            <c:bubble3D val="0"/>
            <c:spPr>
              <a:solidFill>
                <a:srgbClr val="FFE600"/>
              </a:solidFill>
              <a:ln w="25400">
                <a:noFill/>
              </a:ln>
              <a:effectLst/>
            </c:spPr>
          </c:dPt>
          <c:dPt>
            <c:idx val="4"/>
            <c:invertIfNegative val="0"/>
            <c:bubble3D val="0"/>
            <c:spPr>
              <a:solidFill>
                <a:srgbClr val="FFE600"/>
              </a:solidFill>
              <a:ln w="25400">
                <a:noFill/>
              </a:ln>
              <a:effectLst/>
            </c:spPr>
          </c:dPt>
          <c:dPt>
            <c:idx val="5"/>
            <c:invertIfNegative val="0"/>
            <c:bubble3D val="0"/>
            <c:spPr>
              <a:solidFill>
                <a:srgbClr val="FFE600"/>
              </a:solidFill>
              <a:ln w="25400">
                <a:noFill/>
              </a:ln>
              <a:effectLst/>
            </c:spPr>
          </c:dPt>
          <c:dLbls>
            <c:dLbl>
              <c:idx val="4"/>
              <c:layout>
                <c:manualLayout>
                  <c:x val="0"/>
                  <c:y val="4.055484132199841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9104882768052572E-3"/>
                  <c:y val="0"/>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700" b="0" i="0" u="none" strike="noStrike" kern="1200" baseline="0">
                    <a:solidFill>
                      <a:srgbClr val="000000"/>
                    </a:solidFill>
                    <a:latin typeface="Arial Narrow"/>
                    <a:ea typeface="Arial Narrow"/>
                    <a:cs typeface="Arial Narrow"/>
                  </a:defRPr>
                </a:pPr>
                <a:endParaRPr lang="pt-P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'Waste manag'!$D$193:$D$198</c:f>
              <c:strCache>
                <c:ptCount val="6"/>
                <c:pt idx="0">
                  <c:v>Landfill</c:v>
                </c:pt>
                <c:pt idx="1">
                  <c:v>Material recovery (recycle)</c:v>
                </c:pt>
                <c:pt idx="2">
                  <c:v>Mechanical treatment</c:v>
                </c:pt>
                <c:pt idx="3">
                  <c:v>Energy recovery</c:v>
                </c:pt>
                <c:pt idx="4">
                  <c:v>Organic valorization</c:v>
                </c:pt>
                <c:pt idx="5">
                  <c:v>Mechanical and biológical treatment</c:v>
                </c:pt>
              </c:strCache>
            </c:strRef>
          </c:cat>
          <c:val>
            <c:numRef>
              <c:f>'Waste manag'!$E$193:$E$198</c:f>
              <c:numCache>
                <c:formatCode>0%</c:formatCode>
                <c:ptCount val="6"/>
                <c:pt idx="0">
                  <c:v>0.62</c:v>
                </c:pt>
                <c:pt idx="1">
                  <c:v>0.1</c:v>
                </c:pt>
                <c:pt idx="2">
                  <c:v>0</c:v>
                </c:pt>
                <c:pt idx="3">
                  <c:v>0.18</c:v>
                </c:pt>
                <c:pt idx="4">
                  <c:v>0.02</c:v>
                </c:pt>
                <c:pt idx="5">
                  <c:v>0.08</c:v>
                </c:pt>
              </c:numCache>
            </c:numRef>
          </c:val>
        </c:ser>
        <c:ser>
          <c:idx val="1"/>
          <c:order val="1"/>
          <c:tx>
            <c:v>2014</c:v>
          </c:tx>
          <c:spPr>
            <a:solidFill>
              <a:srgbClr val="7F7E82"/>
            </a:solidFill>
            <a:ln w="25400">
              <a:noFill/>
            </a:ln>
            <a:effectLst/>
          </c:spPr>
          <c:invertIfNegative val="0"/>
          <c:dPt>
            <c:idx val="0"/>
            <c:invertIfNegative val="0"/>
            <c:bubble3D val="0"/>
            <c:spPr>
              <a:solidFill>
                <a:srgbClr val="7F7E82"/>
              </a:solidFill>
              <a:ln w="25400">
                <a:noFill/>
              </a:ln>
              <a:effectLst/>
            </c:spPr>
          </c:dPt>
          <c:dPt>
            <c:idx val="1"/>
            <c:invertIfNegative val="0"/>
            <c:bubble3D val="0"/>
            <c:spPr>
              <a:solidFill>
                <a:srgbClr val="7F7E82"/>
              </a:solidFill>
              <a:ln w="25400">
                <a:noFill/>
              </a:ln>
              <a:effectLst/>
            </c:spPr>
          </c:dPt>
          <c:dPt>
            <c:idx val="2"/>
            <c:invertIfNegative val="0"/>
            <c:bubble3D val="0"/>
            <c:spPr>
              <a:solidFill>
                <a:srgbClr val="7F7E82"/>
              </a:solidFill>
              <a:ln w="25400">
                <a:noFill/>
              </a:ln>
              <a:effectLst/>
            </c:spPr>
          </c:dPt>
          <c:dPt>
            <c:idx val="3"/>
            <c:invertIfNegative val="0"/>
            <c:bubble3D val="0"/>
            <c:spPr>
              <a:solidFill>
                <a:srgbClr val="7F7E82"/>
              </a:solidFill>
              <a:ln w="25400">
                <a:noFill/>
              </a:ln>
              <a:effectLst/>
            </c:spPr>
          </c:dPt>
          <c:dPt>
            <c:idx val="4"/>
            <c:invertIfNegative val="0"/>
            <c:bubble3D val="0"/>
            <c:spPr>
              <a:solidFill>
                <a:srgbClr val="7F7E82"/>
              </a:solidFill>
              <a:ln w="25400">
                <a:noFill/>
              </a:ln>
              <a:effectLst/>
            </c:spPr>
          </c:dPt>
          <c:dPt>
            <c:idx val="5"/>
            <c:invertIfNegative val="0"/>
            <c:bubble3D val="0"/>
            <c:spPr>
              <a:solidFill>
                <a:srgbClr val="7F7E82"/>
              </a:solidFill>
              <a:ln w="25400">
                <a:noFill/>
              </a:ln>
              <a:effectLst/>
            </c:spPr>
          </c:dPt>
          <c:dLbls>
            <c:dLbl>
              <c:idx val="0"/>
              <c:layout/>
              <c:tx>
                <c:rich>
                  <a:bodyPr/>
                  <a:lstStyle/>
                  <a:p>
                    <a:fld id="{CAF75AEE-37FD-4AE6-B2DC-07EB29A66FFD}" type="VALUE">
                      <a:rPr lang="en-US"/>
                      <a:pPr/>
                      <a:t>[VALUE]</a:t>
                    </a:fld>
                    <a:endParaRPr lang="pt-PT"/>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4"/>
              <c:layout>
                <c:manualLayout>
                  <c:x val="-2.4916950039749401E-3"/>
                  <c:y val="0"/>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700" b="0" i="0" u="none" strike="noStrike" kern="1200" baseline="0">
                    <a:solidFill>
                      <a:srgbClr val="000000"/>
                    </a:solidFill>
                    <a:latin typeface="Arial Narrow"/>
                    <a:ea typeface="Arial Narrow"/>
                    <a:cs typeface="Arial Narrow"/>
                  </a:defRPr>
                </a:pPr>
                <a:endParaRPr lang="pt-P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'Waste manag'!$D$193:$D$198</c:f>
              <c:strCache>
                <c:ptCount val="6"/>
                <c:pt idx="0">
                  <c:v>Landfill</c:v>
                </c:pt>
                <c:pt idx="1">
                  <c:v>Material recovery (recycle)</c:v>
                </c:pt>
                <c:pt idx="2">
                  <c:v>Mechanical treatment</c:v>
                </c:pt>
                <c:pt idx="3">
                  <c:v>Energy recovery</c:v>
                </c:pt>
                <c:pt idx="4">
                  <c:v>Organic valorization</c:v>
                </c:pt>
                <c:pt idx="5">
                  <c:v>Mechanical and biológical treatment</c:v>
                </c:pt>
              </c:strCache>
            </c:strRef>
          </c:cat>
          <c:val>
            <c:numRef>
              <c:f>'Waste manag'!$F$193:$F$198</c:f>
              <c:numCache>
                <c:formatCode>0%</c:formatCode>
                <c:ptCount val="6"/>
                <c:pt idx="0">
                  <c:v>0.42</c:v>
                </c:pt>
                <c:pt idx="1">
                  <c:v>0.09</c:v>
                </c:pt>
                <c:pt idx="2">
                  <c:v>0.09</c:v>
                </c:pt>
                <c:pt idx="3">
                  <c:v>0.19</c:v>
                </c:pt>
                <c:pt idx="4">
                  <c:v>0.02</c:v>
                </c:pt>
                <c:pt idx="5">
                  <c:v>0.19</c:v>
                </c:pt>
              </c:numCache>
            </c:numRef>
          </c:val>
        </c:ser>
        <c:dLbls>
          <c:showLegendKey val="0"/>
          <c:showVal val="0"/>
          <c:showCatName val="0"/>
          <c:showSerName val="0"/>
          <c:showPercent val="0"/>
          <c:showBubbleSize val="0"/>
        </c:dLbls>
        <c:gapWidth val="100"/>
        <c:axId val="571921952"/>
        <c:axId val="571922344"/>
      </c:barChart>
      <c:catAx>
        <c:axId val="5719219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rgbClr val="000000"/>
                </a:solidFill>
                <a:latin typeface="Arial Narrow"/>
                <a:ea typeface="Arial Narrow"/>
                <a:cs typeface="Arial Narrow"/>
              </a:defRPr>
            </a:pPr>
            <a:endParaRPr lang="pt-PT"/>
          </a:p>
        </c:txPr>
        <c:crossAx val="571922344"/>
        <c:crosses val="autoZero"/>
        <c:auto val="1"/>
        <c:lblAlgn val="ctr"/>
        <c:lblOffset val="100"/>
        <c:noMultiLvlLbl val="0"/>
      </c:catAx>
      <c:valAx>
        <c:axId val="571922344"/>
        <c:scaling>
          <c:orientation val="minMax"/>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71921952"/>
        <c:crosses val="autoZero"/>
        <c:crossBetween val="between"/>
      </c:valAx>
      <c:spPr>
        <a:noFill/>
        <a:ln w="25400">
          <a:noFill/>
        </a:ln>
        <a:effectLst/>
      </c:spPr>
    </c:plotArea>
    <c:legend>
      <c:legendPos val="b"/>
      <c:layout>
        <c:manualLayout>
          <c:xMode val="edge"/>
          <c:yMode val="edge"/>
          <c:x val="0.38329007193428549"/>
          <c:y val="0.77944493841796747"/>
          <c:w val="0.26223100263727539"/>
          <c:h val="8.6953518921015466E-2"/>
        </c:manualLayout>
      </c:layout>
      <c:overlay val="0"/>
      <c:spPr>
        <a:noFill/>
        <a:ln w="25400">
          <a:noFill/>
        </a:ln>
        <a:effectLst/>
      </c:spPr>
      <c:txPr>
        <a:bodyPr rot="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legend>
    <c:plotVisOnly val="1"/>
    <c:dispBlanksAs val="gap"/>
    <c:showDLblsOverMax val="0"/>
  </c:chart>
  <c:spPr>
    <a:noFill/>
    <a:ln w="3175" cap="flat" cmpd="sng" algn="ctr">
      <a:noFill/>
      <a:prstDash val="solid"/>
      <a:round/>
    </a:ln>
    <a:effectLst/>
  </c:spPr>
  <c:txPr>
    <a:bodyPr/>
    <a:lstStyle/>
    <a:p>
      <a:pPr>
        <a:defRPr sz="800" b="0">
          <a:solidFill>
            <a:srgbClr val="000000"/>
          </a:solidFill>
          <a:latin typeface="Arial Narrow"/>
          <a:ea typeface="Arial Narrow"/>
          <a:cs typeface="Arial Narrow"/>
        </a:defRPr>
      </a:pPr>
      <a:endParaRPr lang="pt-PT"/>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r>
              <a:rPr lang="en-US" b="0" dirty="0"/>
              <a:t>MSW generation in 2014</a:t>
            </a:r>
          </a:p>
        </c:rich>
      </c:tx>
      <c:layout>
        <c:manualLayout>
          <c:xMode val="edge"/>
          <c:yMode val="edge"/>
          <c:x val="0.26514885014610623"/>
          <c:y val="1.6685938038276701E-3"/>
        </c:manualLayout>
      </c:layout>
      <c:overlay val="0"/>
      <c:spPr>
        <a:noFill/>
        <a:ln>
          <a:noFill/>
        </a:ln>
        <a:effectLst/>
      </c:spPr>
      <c:txPr>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endParaRPr lang="pt-PT"/>
        </a:p>
      </c:txPr>
    </c:title>
    <c:autoTitleDeleted val="0"/>
    <c:plotArea>
      <c:layout>
        <c:manualLayout>
          <c:layoutTarget val="inner"/>
          <c:xMode val="edge"/>
          <c:yMode val="edge"/>
          <c:x val="0.25274725274725274"/>
          <c:y val="0.1693227091633466"/>
          <c:w val="0.55219021716734662"/>
          <c:h val="0.66816255297930693"/>
        </c:manualLayout>
      </c:layout>
      <c:pieChart>
        <c:varyColors val="1"/>
        <c:ser>
          <c:idx val="0"/>
          <c:order val="0"/>
          <c:tx>
            <c:strRef>
              <c:f>'Waste manag'!$E$182</c:f>
              <c:strCache>
                <c:ptCount val="1"/>
                <c:pt idx="0">
                  <c:v>MSW generation in 2014</c:v>
                </c:pt>
              </c:strCache>
            </c:strRef>
          </c:tx>
          <c:dPt>
            <c:idx val="0"/>
            <c:bubble3D val="0"/>
            <c:spPr>
              <a:solidFill>
                <a:srgbClr val="FFE600"/>
              </a:solidFill>
              <a:ln w="25400">
                <a:noFill/>
              </a:ln>
              <a:effectLst/>
            </c:spPr>
          </c:dPt>
          <c:dPt>
            <c:idx val="1"/>
            <c:bubble3D val="0"/>
            <c:spPr>
              <a:solidFill>
                <a:srgbClr val="7F7E82"/>
              </a:solidFill>
              <a:ln w="25400">
                <a:noFill/>
              </a:ln>
              <a:effectLst/>
            </c:spPr>
          </c:dPt>
          <c:dPt>
            <c:idx val="2"/>
            <c:bubble3D val="0"/>
            <c:spPr>
              <a:solidFill>
                <a:srgbClr val="CCCBCD"/>
              </a:solidFill>
              <a:ln w="25400">
                <a:noFill/>
              </a:ln>
              <a:effectLst/>
            </c:spPr>
          </c:dPt>
          <c:dPt>
            <c:idx val="3"/>
            <c:bubble3D val="0"/>
            <c:spPr>
              <a:solidFill>
                <a:srgbClr val="2C973E"/>
              </a:solidFill>
              <a:ln w="25400">
                <a:noFill/>
              </a:ln>
              <a:effectLst/>
            </c:spPr>
          </c:dPt>
          <c:dPt>
            <c:idx val="4"/>
            <c:bubble3D val="0"/>
            <c:spPr>
              <a:solidFill>
                <a:srgbClr val="95CB9E"/>
              </a:solidFill>
              <a:ln w="25400">
                <a:noFill/>
              </a:ln>
              <a:effectLst/>
            </c:spPr>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Arial Narrow"/>
                    <a:ea typeface="Arial Narrow"/>
                    <a:cs typeface="Arial Narrow"/>
                  </a:defRPr>
                </a:pPr>
                <a:endParaRPr lang="pt-PT"/>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'Waste manag'!$D$183:$D$187</c:f>
              <c:strCache>
                <c:ptCount val="5"/>
                <c:pt idx="0">
                  <c:v>North</c:v>
                </c:pt>
                <c:pt idx="1">
                  <c:v>Center</c:v>
                </c:pt>
                <c:pt idx="2">
                  <c:v>Lisbon &amp; Tagus Valley</c:v>
                </c:pt>
                <c:pt idx="3">
                  <c:v>Alentejo</c:v>
                </c:pt>
                <c:pt idx="4">
                  <c:v>Algarve</c:v>
                </c:pt>
              </c:strCache>
            </c:strRef>
          </c:cat>
          <c:val>
            <c:numRef>
              <c:f>'Waste manag'!$E$183:$E$187</c:f>
              <c:numCache>
                <c:formatCode>0%</c:formatCode>
                <c:ptCount val="5"/>
                <c:pt idx="0">
                  <c:v>0.33</c:v>
                </c:pt>
                <c:pt idx="1">
                  <c:v>0.16</c:v>
                </c:pt>
                <c:pt idx="2">
                  <c:v>0.37</c:v>
                </c:pt>
                <c:pt idx="3">
                  <c:v>7.0000000000000007E-2</c:v>
                </c:pt>
                <c:pt idx="4">
                  <c:v>7.0000000000000007E-2</c:v>
                </c:pt>
              </c:numCache>
            </c:numRef>
          </c:val>
        </c:ser>
        <c:dLbls>
          <c:dLblPos val="bestFit"/>
          <c:showLegendKey val="0"/>
          <c:showVal val="1"/>
          <c:showCatName val="0"/>
          <c:showSerName val="0"/>
          <c:showPercent val="0"/>
          <c:showBubbleSize val="0"/>
          <c:showLeaderLines val="1"/>
        </c:dLbls>
        <c:firstSliceAng val="0"/>
      </c:pieChart>
      <c:spPr>
        <a:noFill/>
        <a:ln w="25400">
          <a:noFill/>
        </a:ln>
        <a:effectLst/>
      </c:spPr>
    </c:plotArea>
    <c:legend>
      <c:legendPos val="r"/>
      <c:layout>
        <c:manualLayout>
          <c:xMode val="edge"/>
          <c:yMode val="edge"/>
          <c:x val="0"/>
          <c:y val="0.30043488493456261"/>
          <c:w val="0.32331398573813164"/>
          <c:h val="0.47393271591858105"/>
        </c:manualLayout>
      </c:layout>
      <c:overlay val="0"/>
      <c:spPr>
        <a:noFill/>
        <a:ln>
          <a:noFill/>
        </a:ln>
        <a:effectLst/>
      </c:spPr>
      <c:txPr>
        <a:bodyPr rot="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legend>
    <c:plotVisOnly val="1"/>
    <c:dispBlanksAs val="gap"/>
    <c:showDLblsOverMax val="0"/>
  </c:chart>
  <c:spPr>
    <a:noFill/>
    <a:ln w="25400" cap="flat" cmpd="sng" algn="ctr">
      <a:noFill/>
      <a:round/>
    </a:ln>
    <a:effectLst/>
  </c:spPr>
  <c:txPr>
    <a:bodyPr/>
    <a:lstStyle/>
    <a:p>
      <a:pPr>
        <a:defRPr sz="800" b="0">
          <a:solidFill>
            <a:srgbClr val="000000"/>
          </a:solidFill>
          <a:latin typeface="Arial Narrow"/>
          <a:ea typeface="Arial Narrow"/>
          <a:cs typeface="Arial Narrow"/>
        </a:defRPr>
      </a:pPr>
      <a:endParaRPr lang="pt-PT"/>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40" b="0" i="0" u="none" strike="noStrike" kern="1200" spc="0" baseline="0">
                <a:solidFill>
                  <a:srgbClr val="000000"/>
                </a:solidFill>
                <a:latin typeface="Arial Narrow" panose="020B0606020202030204" pitchFamily="34" charset="0"/>
                <a:ea typeface="+mn-ea"/>
                <a:cs typeface="+mn-cs"/>
              </a:defRPr>
            </a:pPr>
            <a:r>
              <a:rPr lang="en-GB" sz="960" b="0" dirty="0"/>
              <a:t>Waste recycled in Portugal since 1998</a:t>
            </a:r>
          </a:p>
        </c:rich>
      </c:tx>
      <c:layout>
        <c:manualLayout>
          <c:xMode val="edge"/>
          <c:yMode val="edge"/>
          <c:x val="0.15930164715248329"/>
          <c:y val="7.5336611287221036E-2"/>
        </c:manualLayout>
      </c:layout>
      <c:overlay val="0"/>
      <c:spPr>
        <a:noFill/>
        <a:ln>
          <a:noFill/>
        </a:ln>
        <a:effectLst/>
      </c:spPr>
      <c:txPr>
        <a:bodyPr rot="0" spcFirstLastPara="1" vertOverflow="ellipsis" vert="horz" wrap="square" anchor="ctr" anchorCtr="1"/>
        <a:lstStyle/>
        <a:p>
          <a:pPr>
            <a:defRPr sz="840" b="0" i="0" u="none" strike="noStrike" kern="1200" spc="0" baseline="0">
              <a:solidFill>
                <a:srgbClr val="000000"/>
              </a:solidFill>
              <a:latin typeface="Arial Narrow" panose="020B0606020202030204" pitchFamily="34" charset="0"/>
              <a:ea typeface="+mn-ea"/>
              <a:cs typeface="+mn-cs"/>
            </a:defRPr>
          </a:pPr>
          <a:endParaRPr lang="pt-PT"/>
        </a:p>
      </c:txPr>
    </c:title>
    <c:autoTitleDeleted val="0"/>
    <c:plotArea>
      <c:layout/>
      <c:barChart>
        <c:barDir val="col"/>
        <c:grouping val="stacked"/>
        <c:varyColors val="0"/>
        <c:ser>
          <c:idx val="1"/>
          <c:order val="0"/>
          <c:tx>
            <c:strRef>
              <c:f>Sheet1!$B$1</c:f>
              <c:strCache>
                <c:ptCount val="1"/>
              </c:strCache>
            </c:strRef>
          </c:tx>
          <c:spPr>
            <a:solidFill>
              <a:schemeClr val="accent2"/>
            </a:solidFill>
            <a:ln>
              <a:noFill/>
            </a:ln>
            <a:effectLst/>
          </c:spPr>
          <c:invertIfNegative val="0"/>
          <c:cat>
            <c:numRef>
              <c:f>Sheet1!$A$2:$A$19</c:f>
              <c:numCache>
                <c:formatCode>General</c:formatCode>
                <c:ptCount val="18"/>
              </c:numCache>
            </c:numRef>
          </c:cat>
          <c:val>
            <c:numRef>
              <c:f>Sheet1!$B$2:$B$19</c:f>
              <c:numCache>
                <c:formatCode>General</c:formatCode>
                <c:ptCount val="18"/>
              </c:numCache>
            </c:numRef>
          </c:val>
        </c:ser>
        <c:ser>
          <c:idx val="2"/>
          <c:order val="1"/>
          <c:tx>
            <c:strRef>
              <c:f>Sheet1!$C$1</c:f>
              <c:strCache>
                <c:ptCount val="1"/>
              </c:strCache>
            </c:strRef>
          </c:tx>
          <c:spPr>
            <a:solidFill>
              <a:srgbClr val="000000"/>
            </a:solidFill>
            <a:ln>
              <a:noFill/>
            </a:ln>
            <a:effectLst/>
          </c:spPr>
          <c:invertIfNegative val="0"/>
          <c:cat>
            <c:numRef>
              <c:f>Sheet1!$A$2:$A$19</c:f>
              <c:numCache>
                <c:formatCode>General</c:formatCode>
                <c:ptCount val="18"/>
              </c:numCache>
            </c:numRef>
          </c:cat>
          <c:val>
            <c:numRef>
              <c:f>Sheet1!$C$2:$C$19</c:f>
              <c:numCache>
                <c:formatCode>General</c:formatCode>
                <c:ptCount val="18"/>
              </c:numCache>
            </c:numRef>
          </c:val>
        </c:ser>
        <c:ser>
          <c:idx val="3"/>
          <c:order val="2"/>
          <c:tx>
            <c:strRef>
              <c:f>Sheet1!$D$1</c:f>
              <c:strCache>
                <c:ptCount val="1"/>
              </c:strCache>
            </c:strRef>
          </c:tx>
          <c:spPr>
            <a:solidFill>
              <a:schemeClr val="bg2"/>
            </a:solidFill>
            <a:ln>
              <a:noFill/>
            </a:ln>
            <a:effectLst/>
          </c:spPr>
          <c:invertIfNegative val="0"/>
          <c:cat>
            <c:numRef>
              <c:f>Sheet1!$A$2:$A$19</c:f>
              <c:numCache>
                <c:formatCode>General</c:formatCode>
                <c:ptCount val="18"/>
              </c:numCache>
            </c:numRef>
          </c:cat>
          <c:val>
            <c:numRef>
              <c:f>Sheet1!$D$2:$D$19</c:f>
              <c:numCache>
                <c:formatCode>General</c:formatCode>
                <c:ptCount val="18"/>
              </c:numCache>
            </c:numRef>
          </c:val>
        </c:ser>
        <c:ser>
          <c:idx val="4"/>
          <c:order val="3"/>
          <c:tx>
            <c:strRef>
              <c:f>Sheet1!$E$1</c:f>
              <c:strCache>
                <c:ptCount val="1"/>
              </c:strCache>
            </c:strRef>
          </c:tx>
          <c:spPr>
            <a:solidFill>
              <a:schemeClr val="accent5"/>
            </a:solidFill>
            <a:ln>
              <a:noFill/>
            </a:ln>
            <a:effectLst/>
          </c:spPr>
          <c:invertIfNegative val="0"/>
          <c:cat>
            <c:numRef>
              <c:f>Sheet1!$A$2:$A$19</c:f>
              <c:numCache>
                <c:formatCode>General</c:formatCode>
                <c:ptCount val="18"/>
              </c:numCache>
            </c:numRef>
          </c:cat>
          <c:val>
            <c:numRef>
              <c:f>Sheet1!$E$2:$E$19</c:f>
              <c:numCache>
                <c:formatCode>General</c:formatCode>
                <c:ptCount val="18"/>
              </c:numCache>
            </c:numRef>
          </c:val>
        </c:ser>
        <c:ser>
          <c:idx val="5"/>
          <c:order val="4"/>
          <c:tx>
            <c:strRef>
              <c:f>Sheet1!$F$1</c:f>
              <c:strCache>
                <c:ptCount val="1"/>
              </c:strCache>
            </c:strRef>
          </c:tx>
          <c:spPr>
            <a:solidFill>
              <a:schemeClr val="accent2">
                <a:lumMod val="40000"/>
                <a:lumOff val="60000"/>
              </a:schemeClr>
            </a:solidFill>
            <a:ln>
              <a:noFill/>
            </a:ln>
            <a:effectLst/>
          </c:spPr>
          <c:invertIfNegative val="0"/>
          <c:cat>
            <c:numRef>
              <c:f>Sheet1!$A$2:$A$19</c:f>
              <c:numCache>
                <c:formatCode>General</c:formatCode>
                <c:ptCount val="18"/>
              </c:numCache>
            </c:numRef>
          </c:cat>
          <c:val>
            <c:numRef>
              <c:f>Sheet1!$F$2:$F$19</c:f>
              <c:numCache>
                <c:formatCode>General</c:formatCode>
                <c:ptCount val="18"/>
              </c:numCache>
            </c:numRef>
          </c:val>
        </c:ser>
        <c:dLbls>
          <c:showLegendKey val="0"/>
          <c:showVal val="0"/>
          <c:showCatName val="0"/>
          <c:showSerName val="0"/>
          <c:showPercent val="0"/>
          <c:showBubbleSize val="0"/>
        </c:dLbls>
        <c:gapWidth val="150"/>
        <c:overlap val="100"/>
        <c:axId val="571923520"/>
        <c:axId val="571923912"/>
      </c:barChart>
      <c:lineChart>
        <c:grouping val="standard"/>
        <c:varyColors val="0"/>
        <c:ser>
          <c:idx val="6"/>
          <c:order val="5"/>
          <c:tx>
            <c:strRef>
              <c:f>Sheet1!$G$1</c:f>
              <c:strCache>
                <c:ptCount val="1"/>
              </c:strCache>
            </c:strRef>
          </c:tx>
          <c:spPr>
            <a:ln w="28575" cap="rnd">
              <a:noFill/>
              <a:round/>
            </a:ln>
            <a:effectLst/>
          </c:spPr>
          <c:marker>
            <c:symbol val="none"/>
          </c:marker>
          <c:dLbls>
            <c:spPr>
              <a:noFill/>
              <a:ln>
                <a:noFill/>
              </a:ln>
              <a:effectLst/>
            </c:spPr>
            <c:txPr>
              <a:bodyPr rot="0" spcFirstLastPara="1" vertOverflow="ellipsis" vert="horz" wrap="square" anchor="ctr" anchorCtr="1"/>
              <a:lstStyle/>
              <a:p>
                <a:pPr>
                  <a:defRPr sz="700" b="0" i="0" u="none" strike="noStrike" kern="1200" baseline="0">
                    <a:solidFill>
                      <a:srgbClr val="000000"/>
                    </a:solidFill>
                    <a:latin typeface="Arial Narrow" panose="020B0606020202030204" pitchFamily="34" charset="0"/>
                    <a:ea typeface="+mn-ea"/>
                    <a:cs typeface="+mn-cs"/>
                  </a:defRPr>
                </a:pPr>
                <a:endParaRPr lang="pt-PT"/>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Sheet1!$A$2:$A$19</c:f>
              <c:numCache>
                <c:formatCode>General</c:formatCode>
                <c:ptCount val="18"/>
              </c:numCache>
            </c:numRef>
          </c:cat>
          <c:val>
            <c:numRef>
              <c:f>Sheet1!$G$2:$G$19</c:f>
              <c:numCache>
                <c:formatCode>General</c:formatCode>
                <c:ptCount val="18"/>
              </c:numCache>
            </c:numRef>
          </c:val>
          <c:smooth val="0"/>
        </c:ser>
        <c:dLbls>
          <c:showLegendKey val="0"/>
          <c:showVal val="0"/>
          <c:showCatName val="0"/>
          <c:showSerName val="0"/>
          <c:showPercent val="0"/>
          <c:showBubbleSize val="0"/>
        </c:dLbls>
        <c:marker val="1"/>
        <c:smooth val="0"/>
        <c:axId val="571923520"/>
        <c:axId val="571923912"/>
      </c:lineChart>
      <c:catAx>
        <c:axId val="571923520"/>
        <c:scaling>
          <c:orientation val="minMax"/>
        </c:scaling>
        <c:delete val="0"/>
        <c:axPos val="b"/>
        <c:numFmt formatCode="General" sourceLinked="1"/>
        <c:majorTickMark val="out"/>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700" b="0" i="0" u="none" strike="noStrike" kern="1200" baseline="0">
                <a:solidFill>
                  <a:srgbClr val="000000"/>
                </a:solidFill>
                <a:latin typeface="Arial Narrow" panose="020B0606020202030204" pitchFamily="34" charset="0"/>
                <a:ea typeface="+mn-ea"/>
                <a:cs typeface="+mn-cs"/>
              </a:defRPr>
            </a:pPr>
            <a:endParaRPr lang="pt-PT"/>
          </a:p>
        </c:txPr>
        <c:crossAx val="571923912"/>
        <c:crosses val="autoZero"/>
        <c:auto val="1"/>
        <c:lblAlgn val="ctr"/>
        <c:lblOffset val="100"/>
        <c:noMultiLvlLbl val="0"/>
      </c:catAx>
      <c:valAx>
        <c:axId val="571923912"/>
        <c:scaling>
          <c:orientation val="minMax"/>
        </c:scaling>
        <c:delete val="0"/>
        <c:axPos val="l"/>
        <c:numFmt formatCode="General" sourceLinked="1"/>
        <c:majorTickMark val="out"/>
        <c:minorTickMark val="none"/>
        <c:tickLblPos val="nextTo"/>
        <c:spPr>
          <a:noFill/>
          <a:ln cap="rnd">
            <a:solidFill>
              <a:srgbClr val="000000"/>
            </a:solidFill>
            <a:round/>
          </a:ln>
          <a:effectLst/>
        </c:spPr>
        <c:txPr>
          <a:bodyPr rot="-60000000" spcFirstLastPara="1" vertOverflow="ellipsis" vert="horz" wrap="square" anchor="ctr" anchorCtr="1"/>
          <a:lstStyle/>
          <a:p>
            <a:pPr>
              <a:defRPr sz="700" b="0" i="0" u="none" strike="noStrike" kern="1200" baseline="0">
                <a:solidFill>
                  <a:srgbClr val="000000"/>
                </a:solidFill>
                <a:latin typeface="Arial Narrow" panose="020B0606020202030204" pitchFamily="34" charset="0"/>
                <a:ea typeface="+mn-ea"/>
                <a:cs typeface="+mn-cs"/>
              </a:defRPr>
            </a:pPr>
            <a:endParaRPr lang="pt-PT"/>
          </a:p>
        </c:txPr>
        <c:crossAx val="571923520"/>
        <c:crosses val="autoZero"/>
        <c:crossBetween val="between"/>
        <c:dispUnits>
          <c:builtInUnit val="hundredThousands"/>
          <c:dispUnitsLbl>
            <c:layout/>
            <c:tx>
              <c:rich>
                <a:bodyPr rot="-5400000" spcFirstLastPara="1" vertOverflow="ellipsis" vert="horz" wrap="square" anchor="ctr" anchorCtr="1"/>
                <a:lstStyle/>
                <a:p>
                  <a:pPr>
                    <a:defRPr sz="700" b="0" i="0" u="none" strike="noStrike" kern="1200" baseline="0">
                      <a:solidFill>
                        <a:srgbClr val="000000"/>
                      </a:solidFill>
                      <a:latin typeface="Arial Narrow" panose="020B0606020202030204" pitchFamily="34" charset="0"/>
                      <a:ea typeface="+mn-ea"/>
                      <a:cs typeface="+mn-cs"/>
                    </a:defRPr>
                  </a:pPr>
                  <a:r>
                    <a:rPr lang="pt-PT"/>
                    <a:t>hudred thousand tons</a:t>
                  </a:r>
                </a:p>
              </c:rich>
            </c:tx>
            <c:spPr>
              <a:noFill/>
              <a:ln>
                <a:noFill/>
              </a:ln>
              <a:effectLst/>
            </c:spPr>
            <c:txPr>
              <a:bodyPr rot="-5400000" spcFirstLastPara="1" vertOverflow="ellipsis" vert="horz" wrap="square" anchor="ctr" anchorCtr="1"/>
              <a:lstStyle/>
              <a:p>
                <a:pPr>
                  <a:defRPr sz="700" b="0" i="0" u="none" strike="noStrike" kern="1200" baseline="0">
                    <a:solidFill>
                      <a:srgbClr val="000000"/>
                    </a:solidFill>
                    <a:latin typeface="Arial Narrow" panose="020B0606020202030204" pitchFamily="34" charset="0"/>
                    <a:ea typeface="+mn-ea"/>
                    <a:cs typeface="+mn-cs"/>
                  </a:defRPr>
                </a:pPr>
                <a:endParaRPr lang="pt-PT"/>
              </a:p>
            </c:txPr>
          </c:dispUnitsLbl>
        </c:dispUnits>
      </c:valAx>
      <c:spPr>
        <a:noFill/>
        <a:ln>
          <a:noFill/>
        </a:ln>
        <a:effectLst/>
      </c:spPr>
    </c:plotArea>
    <c:legend>
      <c:legendPos val="b"/>
      <c:legendEntry>
        <c:idx val="5"/>
        <c:delete val="1"/>
      </c:legendEntry>
      <c:layout/>
      <c:overlay val="0"/>
      <c:spPr>
        <a:noFill/>
        <a:ln>
          <a:noFill/>
        </a:ln>
        <a:effectLst/>
      </c:spPr>
      <c:txPr>
        <a:bodyPr rot="0" spcFirstLastPara="1" vertOverflow="ellipsis" vert="horz" wrap="square" anchor="ctr" anchorCtr="1"/>
        <a:lstStyle/>
        <a:p>
          <a:pPr>
            <a:defRPr sz="700" b="0" i="0" u="none" strike="noStrike" kern="1200" baseline="0">
              <a:solidFill>
                <a:srgbClr val="000000"/>
              </a:solidFill>
              <a:latin typeface="Arial Narrow" panose="020B0606020202030204" pitchFamily="34" charset="0"/>
              <a:ea typeface="+mn-ea"/>
              <a:cs typeface="+mn-cs"/>
            </a:defRPr>
          </a:pPr>
          <a:endParaRPr lang="pt-PT"/>
        </a:p>
      </c:txPr>
    </c:legend>
    <c:plotVisOnly val="1"/>
    <c:dispBlanksAs val="gap"/>
    <c:showDLblsOverMax val="0"/>
  </c:chart>
  <c:spPr>
    <a:noFill/>
    <a:ln w="9525" cap="flat" cmpd="sng" algn="ctr">
      <a:noFill/>
      <a:round/>
    </a:ln>
    <a:effectLst/>
  </c:spPr>
  <c:txPr>
    <a:bodyPr/>
    <a:lstStyle/>
    <a:p>
      <a:pPr>
        <a:defRPr sz="700">
          <a:solidFill>
            <a:srgbClr val="000000"/>
          </a:solidFill>
          <a:latin typeface="Arial Narrow" panose="020B0606020202030204" pitchFamily="34" charset="0"/>
        </a:defRPr>
      </a:pPr>
      <a:endParaRPr lang="pt-P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rgbClr val="29A8EF"/>
                </a:solidFill>
                <a:latin typeface="Arial Narrow"/>
                <a:ea typeface="Arial Narrow"/>
                <a:cs typeface="Arial Narrow"/>
              </a:defRPr>
            </a:pPr>
            <a:r>
              <a:rPr lang="pt-PT" dirty="0" err="1" smtClean="0">
                <a:solidFill>
                  <a:srgbClr val="000000"/>
                </a:solidFill>
              </a:rPr>
              <a:t>Public</a:t>
            </a:r>
            <a:r>
              <a:rPr lang="pt-PT" dirty="0" smtClean="0">
                <a:solidFill>
                  <a:srgbClr val="000000"/>
                </a:solidFill>
              </a:rPr>
              <a:t> deficit</a:t>
            </a:r>
            <a:endParaRPr lang="pt-PT" dirty="0">
              <a:solidFill>
                <a:srgbClr val="000000"/>
              </a:solidFill>
            </a:endParaRPr>
          </a:p>
        </c:rich>
      </c:tx>
      <c:layout/>
      <c:overlay val="0"/>
      <c:spPr>
        <a:noFill/>
        <a:ln>
          <a:noFill/>
        </a:ln>
        <a:effectLst/>
      </c:spPr>
      <c:txPr>
        <a:bodyPr rot="0" spcFirstLastPara="1" vertOverflow="ellipsis" vert="horz" wrap="square" anchor="ctr" anchorCtr="1"/>
        <a:lstStyle/>
        <a:p>
          <a:pPr>
            <a:defRPr sz="960" b="0" i="0" u="none" strike="noStrike" kern="1200" spc="0" baseline="0">
              <a:solidFill>
                <a:srgbClr val="29A8EF"/>
              </a:solidFill>
              <a:latin typeface="Arial Narrow"/>
              <a:ea typeface="Arial Narrow"/>
              <a:cs typeface="Arial Narrow"/>
            </a:defRPr>
          </a:pPr>
          <a:endParaRPr lang="pt-PT"/>
        </a:p>
      </c:txPr>
    </c:title>
    <c:autoTitleDeleted val="0"/>
    <c:plotArea>
      <c:layout/>
      <c:lineChart>
        <c:grouping val="standard"/>
        <c:varyColors val="0"/>
        <c:ser>
          <c:idx val="0"/>
          <c:order val="0"/>
          <c:spPr>
            <a:ln w="12700" cap="rnd">
              <a:solidFill>
                <a:schemeClr val="bg1">
                  <a:lumMod val="75000"/>
                </a:schemeClr>
              </a:solidFill>
              <a:prstDash val="solid"/>
              <a:round/>
            </a:ln>
            <a:effectLst/>
          </c:spPr>
          <c:marker>
            <c:symbol val="triangle"/>
            <c:size val="5"/>
            <c:spPr>
              <a:solidFill>
                <a:schemeClr val="bg1">
                  <a:lumMod val="75000"/>
                </a:schemeClr>
              </a:solidFill>
              <a:ln w="9525">
                <a:solidFill>
                  <a:schemeClr val="bg1">
                    <a:lumMod val="75000"/>
                  </a:schemeClr>
                </a:solidFill>
                <a:prstDash val="solid"/>
              </a:ln>
              <a:effectLst/>
            </c:spPr>
          </c:marker>
          <c:cat>
            <c:strRef>
              <c:f>'Portugal Macro'!$B$264:$J$264</c:f>
              <c:strCache>
                <c:ptCount val="9"/>
                <c:pt idx="0">
                  <c:v>2007</c:v>
                </c:pt>
                <c:pt idx="1">
                  <c:v>2008</c:v>
                </c:pt>
                <c:pt idx="2">
                  <c:v>2009</c:v>
                </c:pt>
                <c:pt idx="3">
                  <c:v>2010</c:v>
                </c:pt>
                <c:pt idx="4">
                  <c:v>2011</c:v>
                </c:pt>
                <c:pt idx="5">
                  <c:v>2012</c:v>
                </c:pt>
                <c:pt idx="6">
                  <c:v>2013</c:v>
                </c:pt>
                <c:pt idx="7">
                  <c:v>2014</c:v>
                </c:pt>
                <c:pt idx="8">
                  <c:v>2015F</c:v>
                </c:pt>
              </c:strCache>
            </c:strRef>
          </c:cat>
          <c:val>
            <c:numRef>
              <c:f>'Portugal Macro'!$B$265:$J$265</c:f>
              <c:numCache>
                <c:formatCode>General</c:formatCode>
                <c:ptCount val="9"/>
                <c:pt idx="0">
                  <c:v>2.9</c:v>
                </c:pt>
                <c:pt idx="1">
                  <c:v>2.9</c:v>
                </c:pt>
                <c:pt idx="2">
                  <c:v>8</c:v>
                </c:pt>
                <c:pt idx="3">
                  <c:v>7.9</c:v>
                </c:pt>
                <c:pt idx="4">
                  <c:v>4</c:v>
                </c:pt>
                <c:pt idx="5">
                  <c:v>5.3</c:v>
                </c:pt>
                <c:pt idx="6">
                  <c:v>4.5</c:v>
                </c:pt>
                <c:pt idx="7">
                  <c:v>4.0999999999999996</c:v>
                </c:pt>
                <c:pt idx="8">
                  <c:v>3.1</c:v>
                </c:pt>
              </c:numCache>
            </c:numRef>
          </c:val>
          <c:smooth val="0"/>
        </c:ser>
        <c:dLbls>
          <c:showLegendKey val="0"/>
          <c:showVal val="0"/>
          <c:showCatName val="0"/>
          <c:showSerName val="0"/>
          <c:showPercent val="0"/>
          <c:showBubbleSize val="0"/>
        </c:dLbls>
        <c:marker val="1"/>
        <c:smooth val="0"/>
        <c:axId val="549426536"/>
        <c:axId val="549426928"/>
      </c:lineChart>
      <c:catAx>
        <c:axId val="549426536"/>
        <c:scaling>
          <c:orientation val="minMax"/>
        </c:scaling>
        <c:delete val="0"/>
        <c:axPos val="b"/>
        <c:numFmt formatCode="General" sourceLinked="1"/>
        <c:majorTickMark val="none"/>
        <c:minorTickMark val="none"/>
        <c:tickLblPos val="low"/>
        <c:spPr>
          <a:noFill/>
          <a:ln w="9525" cap="flat" cmpd="sng" algn="ctr">
            <a:solidFill>
              <a:schemeClr val="bg1">
                <a:lumMod val="75000"/>
              </a:schemeClr>
            </a:solidFill>
            <a:prstDash val="solid"/>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Narrow"/>
                <a:ea typeface="Arial Narrow"/>
                <a:cs typeface="Arial Narrow"/>
              </a:defRPr>
            </a:pPr>
            <a:endParaRPr lang="pt-PT"/>
          </a:p>
        </c:txPr>
        <c:crossAx val="549426928"/>
        <c:crosses val="autoZero"/>
        <c:auto val="1"/>
        <c:lblAlgn val="ctr"/>
        <c:lblOffset val="100"/>
        <c:noMultiLvlLbl val="0"/>
      </c:catAx>
      <c:valAx>
        <c:axId val="549426928"/>
        <c:scaling>
          <c:orientation val="minMax"/>
        </c:scaling>
        <c:delete val="0"/>
        <c:axPos val="l"/>
        <c:title>
          <c:tx>
            <c:rich>
              <a:bodyPr rot="-5400000" spcFirstLastPara="1" vertOverflow="ellipsis" vert="horz" wrap="square" anchor="ctr" anchorCtr="1"/>
              <a:lstStyle/>
              <a:p>
                <a:pPr>
                  <a:defRPr sz="800" b="0" i="0" u="none" strike="noStrike" kern="1200" baseline="0">
                    <a:solidFill>
                      <a:sysClr val="windowText" lastClr="000000"/>
                    </a:solidFill>
                    <a:latin typeface="Arial Narrow"/>
                    <a:ea typeface="Arial Narrow"/>
                    <a:cs typeface="Arial Narrow"/>
                  </a:defRPr>
                </a:pPr>
                <a:r>
                  <a:rPr lang="pt-PT">
                    <a:solidFill>
                      <a:sysClr val="windowText" lastClr="000000"/>
                    </a:solidFill>
                  </a:rPr>
                  <a:t>%</a:t>
                </a:r>
              </a:p>
            </c:rich>
          </c:tx>
          <c:layout/>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Arial Narrow"/>
                  <a:ea typeface="Arial Narrow"/>
                  <a:cs typeface="Arial Narrow"/>
                </a:defRPr>
              </a:pPr>
              <a:endParaRPr lang="pt-PT"/>
            </a:p>
          </c:txPr>
        </c:title>
        <c:numFmt formatCode="#,##0" sourceLinked="0"/>
        <c:majorTickMark val="out"/>
        <c:minorTickMark val="none"/>
        <c:tickLblPos val="low"/>
        <c:spPr>
          <a:noFill/>
          <a:ln w="25400">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Narrow"/>
                <a:ea typeface="Arial Narrow"/>
                <a:cs typeface="Arial Narrow"/>
              </a:defRPr>
            </a:pPr>
            <a:endParaRPr lang="pt-PT"/>
          </a:p>
        </c:txPr>
        <c:crossAx val="549426536"/>
        <c:crosses val="autoZero"/>
        <c:crossBetween val="between"/>
      </c:valAx>
      <c:spPr>
        <a:noFill/>
        <a:ln w="25400">
          <a:noFill/>
        </a:ln>
        <a:effectLst/>
      </c:spPr>
    </c:plotArea>
    <c:plotVisOnly val="1"/>
    <c:dispBlanksAs val="gap"/>
    <c:showDLblsOverMax val="0"/>
  </c:chart>
  <c:spPr>
    <a:noFill/>
    <a:ln w="25400" cap="flat" cmpd="sng" algn="ctr">
      <a:noFill/>
      <a:round/>
    </a:ln>
    <a:effectLst/>
  </c:spPr>
  <c:txPr>
    <a:bodyPr/>
    <a:lstStyle/>
    <a:p>
      <a:pPr>
        <a:defRPr sz="800" b="0">
          <a:solidFill>
            <a:srgbClr val="29A8EF"/>
          </a:solidFill>
          <a:latin typeface="Arial Narrow"/>
          <a:ea typeface="Arial Narrow"/>
          <a:cs typeface="Arial Narrow"/>
        </a:defRPr>
      </a:pPr>
      <a:endParaRPr lang="pt-PT"/>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960" b="1" i="0" u="none" strike="noStrike" kern="1200" spc="0" baseline="0" noProof="0">
                <a:solidFill>
                  <a:srgbClr val="000000"/>
                </a:solidFill>
                <a:latin typeface="Arial Narrow"/>
                <a:ea typeface="Arial Narrow"/>
                <a:cs typeface="Arial Narrow"/>
              </a:defRPr>
            </a:pPr>
            <a:r>
              <a:rPr lang="en-US" b="1" noProof="0" dirty="0" smtClean="0"/>
              <a:t>Turnover </a:t>
            </a:r>
            <a:r>
              <a:rPr lang="en-US" b="1" noProof="0" dirty="0"/>
              <a:t>by</a:t>
            </a:r>
            <a:r>
              <a:rPr lang="en-US" b="1" baseline="0" noProof="0" dirty="0"/>
              <a:t> </a:t>
            </a:r>
            <a:r>
              <a:rPr lang="en-US" b="1" baseline="0" noProof="0" dirty="0" smtClean="0"/>
              <a:t>category 2010-2014</a:t>
            </a:r>
            <a:endParaRPr lang="en-US" b="1" noProof="0" dirty="0"/>
          </a:p>
        </c:rich>
      </c:tx>
      <c:layout/>
      <c:overlay val="0"/>
      <c:spPr>
        <a:noFill/>
        <a:ln>
          <a:noFill/>
        </a:ln>
        <a:effectLst/>
      </c:spPr>
      <c:txPr>
        <a:bodyPr rot="0" spcFirstLastPara="1" vertOverflow="ellipsis" vert="horz" wrap="square" anchor="ctr" anchorCtr="1"/>
        <a:lstStyle/>
        <a:p>
          <a:pPr>
            <a:defRPr lang="en-US" sz="960" b="1" i="0" u="none" strike="noStrike" kern="1200" spc="0" baseline="0" noProof="0">
              <a:solidFill>
                <a:srgbClr val="000000"/>
              </a:solidFill>
              <a:latin typeface="Arial Narrow"/>
              <a:ea typeface="Arial Narrow"/>
              <a:cs typeface="Arial Narrow"/>
            </a:defRPr>
          </a:pPr>
          <a:endParaRPr lang="pt-PT"/>
        </a:p>
      </c:txPr>
    </c:title>
    <c:autoTitleDeleted val="0"/>
    <c:plotArea>
      <c:layout/>
      <c:barChart>
        <c:barDir val="col"/>
        <c:grouping val="stacked"/>
        <c:varyColors val="0"/>
        <c:ser>
          <c:idx val="1"/>
          <c:order val="1"/>
          <c:tx>
            <c:strRef>
              <c:f>'Waste manag'!$B$391</c:f>
              <c:strCache>
                <c:ptCount val="1"/>
                <c:pt idx="0">
                  <c:v>Collection</c:v>
                </c:pt>
              </c:strCache>
            </c:strRef>
          </c:tx>
          <c:spPr>
            <a:solidFill>
              <a:srgbClr val="FFE600"/>
            </a:solidFill>
            <a:ln w="25400">
              <a:noFill/>
            </a:ln>
            <a:effectLst/>
          </c:spPr>
          <c:invertIfNegative val="0"/>
          <c:dLbls>
            <c:delete val="1"/>
          </c:dLbls>
          <c:cat>
            <c:numRef>
              <c:f>'Waste manag'!$C$390:$G$390</c:f>
              <c:numCache>
                <c:formatCode>General</c:formatCode>
                <c:ptCount val="5"/>
                <c:pt idx="0">
                  <c:v>2010</c:v>
                </c:pt>
                <c:pt idx="1">
                  <c:v>2011</c:v>
                </c:pt>
                <c:pt idx="2">
                  <c:v>2012</c:v>
                </c:pt>
                <c:pt idx="3">
                  <c:v>2013</c:v>
                </c:pt>
                <c:pt idx="4">
                  <c:v>2014</c:v>
                </c:pt>
              </c:numCache>
            </c:numRef>
          </c:cat>
          <c:val>
            <c:numRef>
              <c:f>'Waste manag'!$C$391:$G$391</c:f>
              <c:numCache>
                <c:formatCode>#,##0</c:formatCode>
                <c:ptCount val="5"/>
                <c:pt idx="0">
                  <c:v>363.33800000000002</c:v>
                </c:pt>
                <c:pt idx="1">
                  <c:v>363.03100000000001</c:v>
                </c:pt>
                <c:pt idx="2">
                  <c:v>351.37299999999999</c:v>
                </c:pt>
                <c:pt idx="3">
                  <c:v>344.25400000000002</c:v>
                </c:pt>
                <c:pt idx="4">
                  <c:v>346.95400000000001</c:v>
                </c:pt>
              </c:numCache>
            </c:numRef>
          </c:val>
        </c:ser>
        <c:ser>
          <c:idx val="2"/>
          <c:order val="2"/>
          <c:tx>
            <c:strRef>
              <c:f>'Waste manag'!$B$392</c:f>
              <c:strCache>
                <c:ptCount val="1"/>
                <c:pt idx="0">
                  <c:v>Treatment and disposal</c:v>
                </c:pt>
              </c:strCache>
            </c:strRef>
          </c:tx>
          <c:spPr>
            <a:solidFill>
              <a:srgbClr val="7F7E82"/>
            </a:solidFill>
            <a:ln w="25400">
              <a:noFill/>
            </a:ln>
            <a:effectLst/>
          </c:spPr>
          <c:invertIfNegative val="0"/>
          <c:dLbls>
            <c:delete val="1"/>
          </c:dLbls>
          <c:cat>
            <c:numRef>
              <c:f>'Waste manag'!$C$390:$G$390</c:f>
              <c:numCache>
                <c:formatCode>General</c:formatCode>
                <c:ptCount val="5"/>
                <c:pt idx="0">
                  <c:v>2010</c:v>
                </c:pt>
                <c:pt idx="1">
                  <c:v>2011</c:v>
                </c:pt>
                <c:pt idx="2">
                  <c:v>2012</c:v>
                </c:pt>
                <c:pt idx="3">
                  <c:v>2013</c:v>
                </c:pt>
                <c:pt idx="4">
                  <c:v>2014</c:v>
                </c:pt>
              </c:numCache>
            </c:numRef>
          </c:cat>
          <c:val>
            <c:numRef>
              <c:f>'Waste manag'!$C$392:$G$392</c:f>
              <c:numCache>
                <c:formatCode>#,##0</c:formatCode>
                <c:ptCount val="5"/>
                <c:pt idx="0">
                  <c:v>547.75199999999995</c:v>
                </c:pt>
                <c:pt idx="1">
                  <c:v>525.54499999999996</c:v>
                </c:pt>
                <c:pt idx="2">
                  <c:v>495.95699999999999</c:v>
                </c:pt>
                <c:pt idx="3">
                  <c:v>344.25400000000002</c:v>
                </c:pt>
                <c:pt idx="4">
                  <c:v>346.95400000000001</c:v>
                </c:pt>
              </c:numCache>
            </c:numRef>
          </c:val>
        </c:ser>
        <c:ser>
          <c:idx val="3"/>
          <c:order val="3"/>
          <c:tx>
            <c:strRef>
              <c:f>'Waste manag'!$B$393</c:f>
              <c:strCache>
                <c:ptCount val="1"/>
                <c:pt idx="0">
                  <c:v>Material recovery</c:v>
                </c:pt>
              </c:strCache>
            </c:strRef>
          </c:tx>
          <c:spPr>
            <a:solidFill>
              <a:srgbClr val="CCCBCD"/>
            </a:solidFill>
            <a:ln w="25400">
              <a:noFill/>
            </a:ln>
            <a:effectLst/>
          </c:spPr>
          <c:invertIfNegative val="0"/>
          <c:dLbls>
            <c:dLbl>
              <c:idx val="0"/>
              <c:layout>
                <c:manualLayout>
                  <c:x val="0"/>
                  <c:y val="-0.16351940102972159"/>
                </c:manualLayout>
              </c:layout>
              <c:tx>
                <c:rich>
                  <a:bodyPr/>
                  <a:lstStyle/>
                  <a:p>
                    <a:fld id="{794E678A-9290-476E-80B4-8E08C07E9769}" type="CELLRANGE">
                      <a:rPr lang="en-US"/>
                      <a:pPr/>
                      <a:t>[CELLRANGE]</a:t>
                    </a:fld>
                    <a:endParaRPr lang="pt-PT"/>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1"/>
              <c:layout>
                <c:manualLayout>
                  <c:x val="0"/>
                  <c:y val="-0.18906930744061559"/>
                </c:manualLayout>
              </c:layout>
              <c:tx>
                <c:rich>
                  <a:bodyPr/>
                  <a:lstStyle/>
                  <a:p>
                    <a:fld id="{FCD7535E-42C8-4DD2-8E11-03D78A8CE879}" type="CELLRANGE">
                      <a:rPr lang="en-US"/>
                      <a:pPr/>
                      <a:t>[CELLRANGE]</a:t>
                    </a:fld>
                    <a:endParaRPr lang="pt-PT"/>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2"/>
              <c:layout>
                <c:manualLayout>
                  <c:x val="0"/>
                  <c:y val="-0.18395932615843683"/>
                </c:manualLayout>
              </c:layout>
              <c:tx>
                <c:rich>
                  <a:bodyPr/>
                  <a:lstStyle/>
                  <a:p>
                    <a:fld id="{E0FEA817-95E4-453A-AAC0-268B46E36D9F}" type="CELLRANGE">
                      <a:rPr lang="en-US"/>
                      <a:pPr/>
                      <a:t>[CELLRANGE]</a:t>
                    </a:fld>
                    <a:endParaRPr lang="pt-PT"/>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3"/>
              <c:layout>
                <c:manualLayout>
                  <c:x val="-7.5547540064897961E-17"/>
                  <c:y val="-0.14307947590100639"/>
                </c:manualLayout>
              </c:layout>
              <c:tx>
                <c:rich>
                  <a:bodyPr/>
                  <a:lstStyle/>
                  <a:p>
                    <a:fld id="{A2C75967-C107-4E5F-9F8D-DA279BC09B7B}" type="CELLRANGE">
                      <a:rPr lang="en-US"/>
                      <a:pPr/>
                      <a:t>[CELLRANGE]</a:t>
                    </a:fld>
                    <a:endParaRPr lang="pt-PT"/>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dLbl>
              <c:idx val="4"/>
              <c:layout>
                <c:manualLayout>
                  <c:x val="0"/>
                  <c:y val="-0.1379694946188276"/>
                </c:manualLayout>
              </c:layout>
              <c:tx>
                <c:rich>
                  <a:bodyPr/>
                  <a:lstStyle/>
                  <a:p>
                    <a:fld id="{35D122DD-42A4-481B-9EB8-6D06DF72C325}" type="CELLRANGE">
                      <a:rPr lang="en-US"/>
                      <a:pPr/>
                      <a:t>[CELLRANGE]</a:t>
                    </a:fld>
                    <a:endParaRPr lang="pt-PT"/>
                  </a:p>
                </c:rich>
              </c:tx>
              <c:showLegendKey val="0"/>
              <c:showVal val="0"/>
              <c:showCatName val="0"/>
              <c:showSerName val="0"/>
              <c:showPercent val="0"/>
              <c:showBubbleSize val="0"/>
              <c:extLst>
                <c:ext xmlns:c15="http://schemas.microsoft.com/office/drawing/2012/chart" uri="{CE6537A1-D6FC-4f65-9D91-7224C49458BB}">
                  <c15:layout/>
                  <c15:dlblFieldTable/>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Arial Narrow"/>
                    <a:ea typeface="Arial Narrow"/>
                    <a:cs typeface="Arial Narrow"/>
                  </a:defRPr>
                </a:pPr>
                <a:endParaRPr lang="pt-PT"/>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'Waste manag'!$C$390:$G$390</c:f>
              <c:numCache>
                <c:formatCode>General</c:formatCode>
                <c:ptCount val="5"/>
                <c:pt idx="0">
                  <c:v>2010</c:v>
                </c:pt>
                <c:pt idx="1">
                  <c:v>2011</c:v>
                </c:pt>
                <c:pt idx="2">
                  <c:v>2012</c:v>
                </c:pt>
                <c:pt idx="3">
                  <c:v>2013</c:v>
                </c:pt>
                <c:pt idx="4">
                  <c:v>2014</c:v>
                </c:pt>
              </c:numCache>
            </c:numRef>
          </c:cat>
          <c:val>
            <c:numRef>
              <c:f>'Waste manag'!$C$393:$G$393</c:f>
              <c:numCache>
                <c:formatCode>#,##0</c:formatCode>
                <c:ptCount val="5"/>
                <c:pt idx="0">
                  <c:v>846.08699999999999</c:v>
                </c:pt>
                <c:pt idx="1">
                  <c:v>975.13800000000003</c:v>
                </c:pt>
                <c:pt idx="2">
                  <c:v>924.87199999999996</c:v>
                </c:pt>
                <c:pt idx="3">
                  <c:v>748.01800000000003</c:v>
                </c:pt>
                <c:pt idx="4">
                  <c:v>679.76</c:v>
                </c:pt>
              </c:numCache>
            </c:numRef>
          </c:val>
          <c:extLst>
            <c:ext xmlns:c15="http://schemas.microsoft.com/office/drawing/2012/chart" uri="{02D57815-91ED-43cb-92C2-25804820EDAC}">
              <c15:datalabelsRange>
                <c15:f>'Waste manag'!$C$394:$G$394</c15:f>
                <c15:dlblRangeCache>
                  <c:ptCount val="5"/>
                  <c:pt idx="0">
                    <c:v>1,757</c:v>
                  </c:pt>
                  <c:pt idx="1">
                    <c:v>1,864</c:v>
                  </c:pt>
                  <c:pt idx="2">
                    <c:v>1,772</c:v>
                  </c:pt>
                  <c:pt idx="3">
                    <c:v>1,437</c:v>
                  </c:pt>
                  <c:pt idx="4">
                    <c:v>1,374</c:v>
                  </c:pt>
                </c15:dlblRangeCache>
              </c15:datalabelsRange>
            </c:ext>
          </c:extLst>
        </c:ser>
        <c:dLbls>
          <c:showLegendKey val="0"/>
          <c:showVal val="1"/>
          <c:showCatName val="0"/>
          <c:showSerName val="0"/>
          <c:showPercent val="0"/>
          <c:showBubbleSize val="0"/>
        </c:dLbls>
        <c:gapWidth val="100"/>
        <c:overlap val="100"/>
        <c:axId val="571924696"/>
        <c:axId val="573185176"/>
        <c:extLst>
          <c:ext xmlns:c15="http://schemas.microsoft.com/office/drawing/2012/chart" uri="{02D57815-91ED-43cb-92C2-25804820EDAC}">
            <c15:filteredBarSeries>
              <c15:ser>
                <c:idx val="0"/>
                <c:order val="0"/>
                <c:tx>
                  <c:strRef>
                    <c:extLst>
                      <c:ext uri="{02D57815-91ED-43cb-92C2-25804820EDAC}">
                        <c15:formulaRef>
                          <c15:sqref>'Waste manag'!$B$390</c15:sqref>
                        </c15:formulaRef>
                      </c:ext>
                    </c:extLst>
                    <c:strCache>
                      <c:ptCount val="1"/>
                      <c:pt idx="0">
                        <c:v>€ millions</c:v>
                      </c:pt>
                    </c:strCache>
                  </c:strRef>
                </c:tx>
                <c:spPr>
                  <a:solidFill>
                    <a:srgbClr val="FFE6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Arial Narrow"/>
                          <a:ea typeface="Arial Narrow"/>
                          <a:cs typeface="Arial Narrow"/>
                        </a:defRPr>
                      </a:pPr>
                      <a:endParaRPr lang="pt-PT"/>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'Waste manag'!$C$390:$G$390</c15:sqref>
                        </c15:formulaRef>
                      </c:ext>
                    </c:extLst>
                    <c:numCache>
                      <c:formatCode>General</c:formatCode>
                      <c:ptCount val="5"/>
                      <c:pt idx="0">
                        <c:v>2010</c:v>
                      </c:pt>
                      <c:pt idx="1">
                        <c:v>2011</c:v>
                      </c:pt>
                      <c:pt idx="2">
                        <c:v>2012</c:v>
                      </c:pt>
                      <c:pt idx="3">
                        <c:v>2013</c:v>
                      </c:pt>
                      <c:pt idx="4">
                        <c:v>2014</c:v>
                      </c:pt>
                    </c:numCache>
                  </c:numRef>
                </c:cat>
                <c:val>
                  <c:numRef>
                    <c:extLst>
                      <c:ext uri="{02D57815-91ED-43cb-92C2-25804820EDAC}">
                        <c15:formulaRef>
                          <c15:sqref>'Waste manag'!$C$390:$G$390</c15:sqref>
                        </c15:formulaRef>
                      </c:ext>
                    </c:extLst>
                    <c:numCache>
                      <c:formatCode>General</c:formatCode>
                      <c:ptCount val="5"/>
                      <c:pt idx="0">
                        <c:v>2010</c:v>
                      </c:pt>
                      <c:pt idx="1">
                        <c:v>2011</c:v>
                      </c:pt>
                      <c:pt idx="2">
                        <c:v>2012</c:v>
                      </c:pt>
                      <c:pt idx="3">
                        <c:v>2013</c:v>
                      </c:pt>
                      <c:pt idx="4">
                        <c:v>2014</c:v>
                      </c:pt>
                    </c:numCache>
                  </c:numRef>
                </c:val>
              </c15:ser>
            </c15:filteredBarSeries>
            <c15:filteredBarSeries>
              <c15:ser>
                <c:idx val="4"/>
                <c:order val="4"/>
                <c:tx>
                  <c:strRef>
                    <c:extLst xmlns:c15="http://schemas.microsoft.com/office/drawing/2012/chart">
                      <c:ext xmlns:c15="http://schemas.microsoft.com/office/drawing/2012/chart" uri="{02D57815-91ED-43cb-92C2-25804820EDAC}">
                        <c15:formulaRef>
                          <c15:sqref>'Waste manag'!$B$394</c15:sqref>
                        </c15:formulaRef>
                      </c:ext>
                    </c:extLst>
                    <c:strCache>
                      <c:ptCount val="1"/>
                      <c:pt idx="0">
                        <c:v>Total</c:v>
                      </c:pt>
                    </c:strCache>
                  </c:strRef>
                </c:tx>
                <c:spPr>
                  <a:solidFill>
                    <a:srgbClr val="2C973E"/>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Arial Narrow"/>
                          <a:ea typeface="Arial Narrow"/>
                          <a:cs typeface="Arial Narrow"/>
                        </a:defRPr>
                      </a:pPr>
                      <a:endParaRPr lang="pt-PT"/>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'Waste manag'!$C$390:$G$390</c15:sqref>
                        </c15:formulaRef>
                      </c:ext>
                    </c:extLst>
                    <c:numCache>
                      <c:formatCode>General</c:formatCode>
                      <c:ptCount val="5"/>
                      <c:pt idx="0">
                        <c:v>2010</c:v>
                      </c:pt>
                      <c:pt idx="1">
                        <c:v>2011</c:v>
                      </c:pt>
                      <c:pt idx="2">
                        <c:v>2012</c:v>
                      </c:pt>
                      <c:pt idx="3">
                        <c:v>2013</c:v>
                      </c:pt>
                      <c:pt idx="4">
                        <c:v>2014</c:v>
                      </c:pt>
                    </c:numCache>
                  </c:numRef>
                </c:cat>
                <c:val>
                  <c:numRef>
                    <c:extLst xmlns:c15="http://schemas.microsoft.com/office/drawing/2012/chart">
                      <c:ext xmlns:c15="http://schemas.microsoft.com/office/drawing/2012/chart" uri="{02D57815-91ED-43cb-92C2-25804820EDAC}">
                        <c15:formulaRef>
                          <c15:sqref>'Waste manag'!$C$394:$G$394</c15:sqref>
                        </c15:formulaRef>
                      </c:ext>
                    </c:extLst>
                    <c:numCache>
                      <c:formatCode>#,##0</c:formatCode>
                      <c:ptCount val="5"/>
                      <c:pt idx="0">
                        <c:v>1757.1769999999999</c:v>
                      </c:pt>
                      <c:pt idx="1">
                        <c:v>1863.7139999999999</c:v>
                      </c:pt>
                      <c:pt idx="2">
                        <c:v>1772.2019999999998</c:v>
                      </c:pt>
                      <c:pt idx="3">
                        <c:v>1436.5260000000001</c:v>
                      </c:pt>
                      <c:pt idx="4">
                        <c:v>1373.6680000000001</c:v>
                      </c:pt>
                    </c:numCache>
                  </c:numRef>
                </c:val>
              </c15:ser>
            </c15:filteredBarSeries>
          </c:ext>
        </c:extLst>
      </c:barChart>
      <c:catAx>
        <c:axId val="571924696"/>
        <c:scaling>
          <c:orientation val="minMax"/>
        </c:scaling>
        <c:delete val="0"/>
        <c:axPos val="b"/>
        <c:numFmt formatCode="General" sourceLinked="1"/>
        <c:majorTickMark val="none"/>
        <c:minorTickMark val="none"/>
        <c:tickLblPos val="low"/>
        <c:spPr>
          <a:noFill/>
          <a:ln w="952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73185176"/>
        <c:crosses val="autoZero"/>
        <c:auto val="1"/>
        <c:lblAlgn val="ctr"/>
        <c:lblOffset val="100"/>
        <c:noMultiLvlLbl val="0"/>
      </c:catAx>
      <c:valAx>
        <c:axId val="573185176"/>
        <c:scaling>
          <c:orientation val="minMax"/>
          <c:max val="2000"/>
          <c:min val="100"/>
        </c:scaling>
        <c:delete val="0"/>
        <c:axPos val="l"/>
        <c:title>
          <c:tx>
            <c:rich>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r>
                  <a:rPr lang="pt-PT"/>
                  <a:t>€ m</a:t>
                </a:r>
              </a:p>
            </c:rich>
          </c:tx>
          <c:layout/>
          <c:overlay val="0"/>
          <c:spPr>
            <a:noFill/>
            <a:ln>
              <a:noFill/>
            </a:ln>
            <a:effectLst/>
          </c:spPr>
          <c:txPr>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title>
        <c:numFmt formatCode="#,##0" sourceLinked="0"/>
        <c:majorTickMark val="out"/>
        <c:minorTickMark val="none"/>
        <c:tickLblPos val="low"/>
        <c:spPr>
          <a:noFill/>
          <a:ln w="12700">
            <a:solidFill>
              <a:srgbClr val="000000"/>
            </a:solidFill>
            <a:prstDash val="soli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71924696"/>
        <c:crosses val="autoZero"/>
        <c:crossBetween val="between"/>
      </c:valAx>
      <c:spPr>
        <a:noFill/>
        <a:ln w="25400">
          <a:noFill/>
        </a:ln>
        <a:effectLst/>
      </c:spPr>
    </c:plotArea>
    <c:legend>
      <c:legendPos val="b"/>
      <c:layout/>
      <c:overlay val="0"/>
      <c:spPr>
        <a:noFill/>
        <a:ln w="25400">
          <a:noFill/>
        </a:ln>
        <a:effectLst/>
      </c:spPr>
      <c:txPr>
        <a:bodyPr rot="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legend>
    <c:plotVisOnly val="1"/>
    <c:dispBlanksAs val="gap"/>
    <c:showDLblsOverMax val="0"/>
  </c:chart>
  <c:spPr>
    <a:noFill/>
    <a:ln w="25400" cap="flat" cmpd="sng" algn="ctr">
      <a:noFill/>
      <a:round/>
    </a:ln>
    <a:effectLst/>
  </c:spPr>
  <c:txPr>
    <a:bodyPr/>
    <a:lstStyle/>
    <a:p>
      <a:pPr>
        <a:defRPr sz="800" b="0">
          <a:solidFill>
            <a:srgbClr val="000000"/>
          </a:solidFill>
          <a:latin typeface="Arial Narrow"/>
          <a:ea typeface="Arial Narrow"/>
          <a:cs typeface="Arial Narrow"/>
        </a:defRPr>
      </a:pPr>
      <a:endParaRPr lang="pt-P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rgbClr val="29A8EF"/>
                </a:solidFill>
                <a:latin typeface="Arial Narrow"/>
                <a:ea typeface="Arial Narrow"/>
                <a:cs typeface="Arial Narrow"/>
              </a:defRPr>
            </a:pPr>
            <a:r>
              <a:rPr lang="pt-PT" dirty="0" smtClean="0">
                <a:solidFill>
                  <a:schemeClr val="tx1"/>
                </a:solidFill>
              </a:rPr>
              <a:t>HICP </a:t>
            </a:r>
            <a:r>
              <a:rPr lang="en-US" noProof="0" dirty="0" smtClean="0">
                <a:solidFill>
                  <a:schemeClr val="tx1"/>
                </a:solidFill>
              </a:rPr>
              <a:t>variation</a:t>
            </a:r>
            <a:endParaRPr lang="en-US" noProof="0" dirty="0">
              <a:solidFill>
                <a:schemeClr val="tx1"/>
              </a:solidFill>
            </a:endParaRPr>
          </a:p>
        </c:rich>
      </c:tx>
      <c:layout/>
      <c:overlay val="0"/>
      <c:spPr>
        <a:noFill/>
        <a:ln>
          <a:noFill/>
        </a:ln>
        <a:effectLst/>
      </c:spPr>
      <c:txPr>
        <a:bodyPr rot="0" spcFirstLastPara="1" vertOverflow="ellipsis" vert="horz" wrap="square" anchor="ctr" anchorCtr="1"/>
        <a:lstStyle/>
        <a:p>
          <a:pPr>
            <a:defRPr sz="960" b="0" i="0" u="none" strike="noStrike" kern="1200" spc="0" baseline="0">
              <a:solidFill>
                <a:srgbClr val="29A8EF"/>
              </a:solidFill>
              <a:latin typeface="Arial Narrow"/>
              <a:ea typeface="Arial Narrow"/>
              <a:cs typeface="Arial Narrow"/>
            </a:defRPr>
          </a:pPr>
          <a:endParaRPr lang="pt-PT"/>
        </a:p>
      </c:txPr>
    </c:title>
    <c:autoTitleDeleted val="0"/>
    <c:plotArea>
      <c:layout/>
      <c:lineChart>
        <c:grouping val="standard"/>
        <c:varyColors val="0"/>
        <c:ser>
          <c:idx val="0"/>
          <c:order val="0"/>
          <c:spPr>
            <a:ln w="12700" cap="rnd">
              <a:solidFill>
                <a:srgbClr val="FFE900"/>
              </a:solidFill>
              <a:prstDash val="solid"/>
              <a:round/>
            </a:ln>
            <a:effectLst/>
          </c:spPr>
          <c:marker>
            <c:symbol val="triangle"/>
            <c:size val="5"/>
            <c:spPr>
              <a:solidFill>
                <a:srgbClr val="FFE900"/>
              </a:solidFill>
              <a:ln w="9525">
                <a:solidFill>
                  <a:srgbClr val="FFE900"/>
                </a:solidFill>
                <a:prstDash val="solid"/>
              </a:ln>
              <a:effectLst/>
            </c:spPr>
          </c:marker>
          <c:cat>
            <c:strRef>
              <c:f>'Portugal Macro'!$B$215:$O$215</c:f>
              <c:strCache>
                <c:ptCount val="14"/>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strCache>
            </c:strRef>
          </c:cat>
          <c:val>
            <c:numRef>
              <c:f>'Portugal Macro'!$B$216:$O$216</c:f>
              <c:numCache>
                <c:formatCode>0.0%</c:formatCode>
                <c:ptCount val="14"/>
                <c:pt idx="0">
                  <c:v>2.4E-2</c:v>
                </c:pt>
                <c:pt idx="1">
                  <c:v>2.6000000000000002E-2</c:v>
                </c:pt>
                <c:pt idx="2">
                  <c:v>-9.0000000000000011E-3</c:v>
                </c:pt>
                <c:pt idx="3">
                  <c:v>1.3999999999999999E-2</c:v>
                </c:pt>
                <c:pt idx="4">
                  <c:v>3.6000000000000004E-2</c:v>
                </c:pt>
                <c:pt idx="5">
                  <c:v>2.7999999999999997E-2</c:v>
                </c:pt>
                <c:pt idx="6">
                  <c:v>4.0000000000000001E-3</c:v>
                </c:pt>
                <c:pt idx="7">
                  <c:v>-2E-3</c:v>
                </c:pt>
                <c:pt idx="8">
                  <c:v>5.0000000000000001E-3</c:v>
                </c:pt>
                <c:pt idx="9">
                  <c:v>6.0000000000000001E-3</c:v>
                </c:pt>
                <c:pt idx="10">
                  <c:v>0.01</c:v>
                </c:pt>
                <c:pt idx="11">
                  <c:v>1.2E-2</c:v>
                </c:pt>
                <c:pt idx="12">
                  <c:v>1.4999999999999999E-2</c:v>
                </c:pt>
                <c:pt idx="13">
                  <c:v>1.4999999999999999E-2</c:v>
                </c:pt>
              </c:numCache>
            </c:numRef>
          </c:val>
          <c:smooth val="0"/>
        </c:ser>
        <c:dLbls>
          <c:showLegendKey val="0"/>
          <c:showVal val="0"/>
          <c:showCatName val="0"/>
          <c:showSerName val="0"/>
          <c:showPercent val="0"/>
          <c:showBubbleSize val="0"/>
        </c:dLbls>
        <c:marker val="1"/>
        <c:smooth val="0"/>
        <c:axId val="549428104"/>
        <c:axId val="549428496"/>
      </c:lineChart>
      <c:catAx>
        <c:axId val="549428104"/>
        <c:scaling>
          <c:orientation val="minMax"/>
        </c:scaling>
        <c:delete val="0"/>
        <c:axPos val="b"/>
        <c:numFmt formatCode="General" sourceLinked="1"/>
        <c:majorTickMark val="none"/>
        <c:minorTickMark val="none"/>
        <c:tickLblPos val="low"/>
        <c:spPr>
          <a:noFill/>
          <a:ln w="9525" cap="flat" cmpd="sng" algn="ctr">
            <a:solidFill>
              <a:schemeClr val="tx1"/>
            </a:solidFill>
            <a:prstDash val="solid"/>
            <a:round/>
          </a:ln>
          <a:effectLst/>
        </c:spPr>
        <c:txPr>
          <a:bodyPr rot="-2400000" spcFirstLastPara="1" vertOverflow="ellipsis" wrap="square" anchor="ctr" anchorCtr="1"/>
          <a:lstStyle/>
          <a:p>
            <a:pPr>
              <a:defRPr sz="800" b="0" i="0" u="none" strike="noStrike" kern="1200" baseline="0">
                <a:solidFill>
                  <a:sysClr val="windowText" lastClr="000000"/>
                </a:solidFill>
                <a:latin typeface="Arial Narrow"/>
                <a:ea typeface="Arial Narrow"/>
                <a:cs typeface="Arial Narrow"/>
              </a:defRPr>
            </a:pPr>
            <a:endParaRPr lang="pt-PT"/>
          </a:p>
        </c:txPr>
        <c:crossAx val="549428496"/>
        <c:crosses val="autoZero"/>
        <c:auto val="1"/>
        <c:lblAlgn val="ctr"/>
        <c:lblOffset val="100"/>
        <c:noMultiLvlLbl val="0"/>
      </c:catAx>
      <c:valAx>
        <c:axId val="549428496"/>
        <c:scaling>
          <c:orientation val="minMax"/>
        </c:scaling>
        <c:delete val="0"/>
        <c:axPos val="l"/>
        <c:numFmt formatCode="0.0%" sourceLinked="1"/>
        <c:majorTickMark val="out"/>
        <c:minorTickMark val="none"/>
        <c:tickLblPos val="low"/>
        <c:spPr>
          <a:noFill/>
          <a:ln w="25400">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Narrow"/>
                <a:ea typeface="Arial Narrow"/>
                <a:cs typeface="Arial Narrow"/>
              </a:defRPr>
            </a:pPr>
            <a:endParaRPr lang="pt-PT"/>
          </a:p>
        </c:txPr>
        <c:crossAx val="549428104"/>
        <c:crosses val="autoZero"/>
        <c:crossBetween val="between"/>
      </c:valAx>
      <c:spPr>
        <a:noFill/>
        <a:ln w="25400">
          <a:noFill/>
        </a:ln>
        <a:effectLst/>
      </c:spPr>
    </c:plotArea>
    <c:plotVisOnly val="1"/>
    <c:dispBlanksAs val="gap"/>
    <c:showDLblsOverMax val="0"/>
  </c:chart>
  <c:spPr>
    <a:noFill/>
    <a:ln w="25400" cap="flat" cmpd="sng" algn="ctr">
      <a:noFill/>
      <a:round/>
    </a:ln>
    <a:effectLst/>
  </c:spPr>
  <c:txPr>
    <a:bodyPr/>
    <a:lstStyle/>
    <a:p>
      <a:pPr>
        <a:defRPr sz="800" b="0">
          <a:solidFill>
            <a:srgbClr val="29A8EF"/>
          </a:solidFill>
          <a:latin typeface="Arial Narrow"/>
          <a:ea typeface="Arial Narrow"/>
          <a:cs typeface="Arial Narrow"/>
        </a:defRPr>
      </a:pPr>
      <a:endParaRPr lang="pt-P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r>
              <a:rPr lang="pt-PT" dirty="0" smtClean="0"/>
              <a:t>FDI</a:t>
            </a:r>
            <a:r>
              <a:rPr lang="pt-PT" baseline="0" dirty="0" smtClean="0"/>
              <a:t> </a:t>
            </a:r>
            <a:r>
              <a:rPr lang="pt-PT" baseline="0" dirty="0" err="1" smtClean="0"/>
              <a:t>projects</a:t>
            </a:r>
            <a:r>
              <a:rPr lang="pt-PT" baseline="0" dirty="0" smtClean="0"/>
              <a:t> </a:t>
            </a:r>
            <a:r>
              <a:rPr lang="pt-PT" baseline="0" dirty="0" err="1" smtClean="0"/>
              <a:t>evolution</a:t>
            </a:r>
            <a:r>
              <a:rPr lang="pt-PT" baseline="0" dirty="0" smtClean="0"/>
              <a:t> </a:t>
            </a:r>
            <a:r>
              <a:rPr lang="pt-PT" baseline="0" dirty="0" err="1" smtClean="0"/>
              <a:t>and</a:t>
            </a:r>
            <a:r>
              <a:rPr lang="pt-PT" baseline="0" dirty="0" smtClean="0"/>
              <a:t> </a:t>
            </a:r>
            <a:r>
              <a:rPr lang="pt-PT" baseline="0" dirty="0" err="1" smtClean="0"/>
              <a:t>average</a:t>
            </a:r>
            <a:endParaRPr lang="pt-PT" dirty="0"/>
          </a:p>
        </c:rich>
      </c:tx>
      <c:layout/>
      <c:overlay val="0"/>
      <c:spPr>
        <a:noFill/>
        <a:ln>
          <a:noFill/>
        </a:ln>
        <a:effectLst/>
      </c:spPr>
      <c:txPr>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endParaRPr lang="pt-PT"/>
        </a:p>
      </c:txPr>
    </c:title>
    <c:autoTitleDeleted val="0"/>
    <c:plotArea>
      <c:layout/>
      <c:barChart>
        <c:barDir val="col"/>
        <c:grouping val="clustered"/>
        <c:varyColors val="0"/>
        <c:ser>
          <c:idx val="0"/>
          <c:order val="0"/>
          <c:tx>
            <c:strRef>
              <c:f>Sheet2!$I$5</c:f>
              <c:strCache>
                <c:ptCount val="1"/>
                <c:pt idx="0">
                  <c:v>Número de projetos</c:v>
                </c:pt>
              </c:strCache>
            </c:strRef>
          </c:tx>
          <c:spPr>
            <a:solidFill>
              <a:srgbClr val="FFE6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Arial Narrow"/>
                    <a:ea typeface="Arial Narrow"/>
                    <a:cs typeface="Arial Narrow"/>
                  </a:defRPr>
                </a:pPr>
                <a:endParaRPr lang="pt-P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Sheet2!$J$4:$M$4</c:f>
              <c:strCache>
                <c:ptCount val="4"/>
                <c:pt idx="0">
                  <c:v>FY13</c:v>
                </c:pt>
                <c:pt idx="1">
                  <c:v>FY14</c:v>
                </c:pt>
                <c:pt idx="2">
                  <c:v>FY15</c:v>
                </c:pt>
                <c:pt idx="3">
                  <c:v>FY16</c:v>
                </c:pt>
              </c:strCache>
            </c:strRef>
          </c:cat>
          <c:val>
            <c:numRef>
              <c:f>Sheet2!$J$5:$M$5</c:f>
              <c:numCache>
                <c:formatCode>General</c:formatCode>
                <c:ptCount val="4"/>
                <c:pt idx="0">
                  <c:v>7</c:v>
                </c:pt>
                <c:pt idx="1">
                  <c:v>36</c:v>
                </c:pt>
                <c:pt idx="2">
                  <c:v>51</c:v>
                </c:pt>
                <c:pt idx="3">
                  <c:v>46</c:v>
                </c:pt>
              </c:numCache>
            </c:numRef>
          </c:val>
        </c:ser>
        <c:dLbls>
          <c:showLegendKey val="0"/>
          <c:showVal val="0"/>
          <c:showCatName val="0"/>
          <c:showSerName val="0"/>
          <c:showPercent val="0"/>
          <c:showBubbleSize val="0"/>
        </c:dLbls>
        <c:gapWidth val="100"/>
        <c:axId val="549429672"/>
        <c:axId val="550027216"/>
      </c:barChart>
      <c:lineChart>
        <c:grouping val="stacked"/>
        <c:varyColors val="0"/>
        <c:ser>
          <c:idx val="1"/>
          <c:order val="1"/>
          <c:tx>
            <c:strRef>
              <c:f>Sheet2!$I$6</c:f>
              <c:strCache>
                <c:ptCount val="1"/>
                <c:pt idx="0">
                  <c:v>Média</c:v>
                </c:pt>
              </c:strCache>
            </c:strRef>
          </c:tx>
          <c:spPr>
            <a:ln w="12700" cap="rnd">
              <a:solidFill>
                <a:srgbClr val="7F7E82"/>
              </a:solidFill>
              <a:prstDash val="solid"/>
              <a:round/>
            </a:ln>
            <a:effectLst/>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00000"/>
                    </a:solidFill>
                    <a:latin typeface="Arial Narrow"/>
                    <a:ea typeface="Arial Narrow"/>
                    <a:cs typeface="Arial Narrow"/>
                  </a:defRPr>
                </a:pPr>
                <a:endParaRPr lang="pt-P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Sheet2!$J$4:$M$4</c:f>
              <c:strCache>
                <c:ptCount val="4"/>
                <c:pt idx="0">
                  <c:v>FY13</c:v>
                </c:pt>
                <c:pt idx="1">
                  <c:v>FY14</c:v>
                </c:pt>
                <c:pt idx="2">
                  <c:v>FY15</c:v>
                </c:pt>
                <c:pt idx="3">
                  <c:v>FY16</c:v>
                </c:pt>
              </c:strCache>
            </c:strRef>
          </c:cat>
          <c:val>
            <c:numRef>
              <c:f>Sheet2!$J$6:$M$6</c:f>
              <c:numCache>
                <c:formatCode>0.0</c:formatCode>
                <c:ptCount val="4"/>
                <c:pt idx="0">
                  <c:v>35</c:v>
                </c:pt>
                <c:pt idx="1">
                  <c:v>35</c:v>
                </c:pt>
                <c:pt idx="2">
                  <c:v>35</c:v>
                </c:pt>
                <c:pt idx="3">
                  <c:v>35</c:v>
                </c:pt>
              </c:numCache>
            </c:numRef>
          </c:val>
          <c:smooth val="0"/>
        </c:ser>
        <c:dLbls>
          <c:showLegendKey val="0"/>
          <c:showVal val="0"/>
          <c:showCatName val="0"/>
          <c:showSerName val="0"/>
          <c:showPercent val="0"/>
          <c:showBubbleSize val="0"/>
        </c:dLbls>
        <c:marker val="1"/>
        <c:smooth val="0"/>
        <c:axId val="549429672"/>
        <c:axId val="550027216"/>
      </c:lineChart>
      <c:catAx>
        <c:axId val="549429672"/>
        <c:scaling>
          <c:orientation val="minMax"/>
        </c:scaling>
        <c:delete val="0"/>
        <c:axPos val="b"/>
        <c:numFmt formatCode="General" sourceLinked="1"/>
        <c:majorTickMark val="out"/>
        <c:minorTickMark val="none"/>
        <c:tickLblPos val="low"/>
        <c:spPr>
          <a:noFill/>
          <a:ln w="952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50027216"/>
        <c:crosses val="autoZero"/>
        <c:auto val="1"/>
        <c:lblAlgn val="ctr"/>
        <c:lblOffset val="100"/>
        <c:noMultiLvlLbl val="0"/>
      </c:catAx>
      <c:valAx>
        <c:axId val="550027216"/>
        <c:scaling>
          <c:orientation val="minMax"/>
        </c:scaling>
        <c:delete val="0"/>
        <c:axPos val="l"/>
        <c:title>
          <c:tx>
            <c:rich>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r>
                  <a:rPr lang="pt-PT"/>
                  <a:t>Number of projects</a:t>
                </a:r>
              </a:p>
            </c:rich>
          </c:tx>
          <c:layout/>
          <c:overlay val="0"/>
          <c:spPr>
            <a:noFill/>
            <a:ln>
              <a:noFill/>
            </a:ln>
            <a:effectLst/>
          </c:spPr>
          <c:txPr>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title>
        <c:numFmt formatCode="#,##0" sourceLinked="0"/>
        <c:majorTickMark val="out"/>
        <c:minorTickMark val="none"/>
        <c:tickLblPos val="low"/>
        <c:spPr>
          <a:noFill/>
          <a:ln w="12700">
            <a:solidFill>
              <a:srgbClr val="000000"/>
            </a:solidFill>
            <a:prstDash val="soli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49429672"/>
        <c:crosses val="autoZero"/>
        <c:crossBetween val="between"/>
      </c:valAx>
      <c:spPr>
        <a:noFill/>
        <a:ln w="25400">
          <a:noFill/>
        </a:ln>
        <a:effectLst/>
      </c:spPr>
    </c:plotArea>
    <c:plotVisOnly val="1"/>
    <c:dispBlanksAs val="gap"/>
    <c:showDLblsOverMax val="0"/>
  </c:chart>
  <c:spPr>
    <a:noFill/>
    <a:ln w="3175" cap="flat" cmpd="sng" algn="ctr">
      <a:noFill/>
      <a:prstDash val="solid"/>
      <a:round/>
    </a:ln>
    <a:effectLst/>
  </c:spPr>
  <c:txPr>
    <a:bodyPr/>
    <a:lstStyle/>
    <a:p>
      <a:pPr>
        <a:defRPr sz="800" b="0">
          <a:solidFill>
            <a:srgbClr val="000000"/>
          </a:solidFill>
          <a:latin typeface="Arial Narrow"/>
          <a:ea typeface="Arial Narrow"/>
          <a:cs typeface="Arial Narrow"/>
        </a:defRPr>
      </a:pPr>
      <a:endParaRPr lang="pt-P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r>
              <a:rPr lang="en-US" b="1" dirty="0"/>
              <a:t>Oil</a:t>
            </a:r>
            <a:r>
              <a:rPr lang="en-US" b="1" baseline="0" dirty="0"/>
              <a:t> </a:t>
            </a:r>
            <a:r>
              <a:rPr lang="en-US" b="1" baseline="0" dirty="0" smtClean="0"/>
              <a:t>products</a:t>
            </a:r>
            <a:endParaRPr lang="en-US" b="1" dirty="0"/>
          </a:p>
        </c:rich>
      </c:tx>
      <c:layout>
        <c:manualLayout>
          <c:xMode val="edge"/>
          <c:yMode val="edge"/>
          <c:x val="0.39154959338617895"/>
          <c:y val="8.6250634195839671E-2"/>
        </c:manualLayout>
      </c:layout>
      <c:overlay val="0"/>
      <c:spPr>
        <a:noFill/>
        <a:ln>
          <a:noFill/>
        </a:ln>
        <a:effectLst/>
      </c:spPr>
      <c:txPr>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endParaRPr lang="pt-PT"/>
        </a:p>
      </c:txPr>
    </c:title>
    <c:autoTitleDeleted val="0"/>
    <c:plotArea>
      <c:layout/>
      <c:barChart>
        <c:barDir val="col"/>
        <c:grouping val="clustered"/>
        <c:varyColors val="0"/>
        <c:ser>
          <c:idx val="0"/>
          <c:order val="0"/>
          <c:tx>
            <c:strRef>
              <c:f>Energy_1_Production!$A$205</c:f>
              <c:strCache>
                <c:ptCount val="1"/>
                <c:pt idx="0">
                  <c:v>Refining</c:v>
                </c:pt>
              </c:strCache>
            </c:strRef>
          </c:tx>
          <c:spPr>
            <a:solidFill>
              <a:srgbClr val="FFE600"/>
            </a:solidFill>
            <a:ln w="25400">
              <a:noFill/>
            </a:ln>
            <a:effectLst/>
          </c:spPr>
          <c:invertIfNegative val="0"/>
          <c:cat>
            <c:strRef>
              <c:f>Energy_1_Production!$B$204:$Q$204</c:f>
              <c:strCache>
                <c:ptCount val="16"/>
                <c:pt idx="0">
                  <c:v>2010</c:v>
                </c:pt>
                <c:pt idx="1">
                  <c:v>2011</c:v>
                </c:pt>
                <c:pt idx="2">
                  <c:v>2012</c:v>
                </c:pt>
                <c:pt idx="3">
                  <c:v>2013</c:v>
                </c:pt>
                <c:pt idx="4">
                  <c:v>2014</c:v>
                </c:pt>
                <c:pt idx="5">
                  <c:v>2015</c:v>
                </c:pt>
                <c:pt idx="6">
                  <c:v>2016f</c:v>
                </c:pt>
                <c:pt idx="7">
                  <c:v>2017f</c:v>
                </c:pt>
                <c:pt idx="8">
                  <c:v>2018f</c:v>
                </c:pt>
                <c:pt idx="9">
                  <c:v>2019f</c:v>
                </c:pt>
                <c:pt idx="10">
                  <c:v>2020f</c:v>
                </c:pt>
                <c:pt idx="11">
                  <c:v>2021f</c:v>
                </c:pt>
                <c:pt idx="12">
                  <c:v>2022f</c:v>
                </c:pt>
                <c:pt idx="13">
                  <c:v>2023f</c:v>
                </c:pt>
                <c:pt idx="14">
                  <c:v>2024f</c:v>
                </c:pt>
                <c:pt idx="15">
                  <c:v>2025f</c:v>
                </c:pt>
              </c:strCache>
            </c:strRef>
          </c:cat>
          <c:val>
            <c:numRef>
              <c:f>Energy_1_Production!$B$205:$Q$205</c:f>
              <c:numCache>
                <c:formatCode>#,##0.0</c:formatCode>
                <c:ptCount val="16"/>
                <c:pt idx="0">
                  <c:v>258.2</c:v>
                </c:pt>
                <c:pt idx="1">
                  <c:v>233.9</c:v>
                </c:pt>
                <c:pt idx="2">
                  <c:v>245.4</c:v>
                </c:pt>
                <c:pt idx="3">
                  <c:v>290.5</c:v>
                </c:pt>
                <c:pt idx="4">
                  <c:v>297.60000000000002</c:v>
                </c:pt>
                <c:pt idx="5">
                  <c:v>301.39999999999998</c:v>
                </c:pt>
                <c:pt idx="6">
                  <c:v>305.3</c:v>
                </c:pt>
                <c:pt idx="7">
                  <c:v>309.2</c:v>
                </c:pt>
                <c:pt idx="8">
                  <c:v>307.7</c:v>
                </c:pt>
                <c:pt idx="9">
                  <c:v>304.60000000000002</c:v>
                </c:pt>
                <c:pt idx="10">
                  <c:v>301.60000000000002</c:v>
                </c:pt>
                <c:pt idx="11">
                  <c:v>300.2</c:v>
                </c:pt>
                <c:pt idx="12">
                  <c:v>298.7</c:v>
                </c:pt>
                <c:pt idx="13">
                  <c:v>302.5</c:v>
                </c:pt>
                <c:pt idx="14">
                  <c:v>305.5</c:v>
                </c:pt>
                <c:pt idx="15">
                  <c:v>309.39999999999998</c:v>
                </c:pt>
              </c:numCache>
            </c:numRef>
          </c:val>
        </c:ser>
        <c:dLbls>
          <c:showLegendKey val="0"/>
          <c:showVal val="0"/>
          <c:showCatName val="0"/>
          <c:showSerName val="0"/>
          <c:showPercent val="0"/>
          <c:showBubbleSize val="0"/>
        </c:dLbls>
        <c:gapWidth val="100"/>
        <c:overlap val="-27"/>
        <c:axId val="550030352"/>
        <c:axId val="550030744"/>
      </c:barChart>
      <c:lineChart>
        <c:grouping val="standard"/>
        <c:varyColors val="0"/>
        <c:ser>
          <c:idx val="1"/>
          <c:order val="1"/>
          <c:tx>
            <c:strRef>
              <c:f>Energy_1_Production!$A$206</c:f>
              <c:strCache>
                <c:ptCount val="1"/>
                <c:pt idx="0">
                  <c:v>Consumption</c:v>
                </c:pt>
              </c:strCache>
            </c:strRef>
          </c:tx>
          <c:spPr>
            <a:ln w="12700" cap="rnd">
              <a:solidFill>
                <a:srgbClr val="7F7E82"/>
              </a:solidFill>
              <a:prstDash val="solid"/>
              <a:round/>
            </a:ln>
            <a:effectLst/>
          </c:spPr>
          <c:marker>
            <c:symbol val="square"/>
            <c:size val="5"/>
            <c:spPr>
              <a:solidFill>
                <a:srgbClr val="7F7E82"/>
              </a:solidFill>
              <a:ln w="9525">
                <a:solidFill>
                  <a:srgbClr val="7F7E82"/>
                </a:solidFill>
                <a:prstDash val="solid"/>
              </a:ln>
              <a:effectLst/>
            </c:spPr>
          </c:marker>
          <c:cat>
            <c:strRef>
              <c:f>Energy_1_Production!$B$204:$Q$204</c:f>
              <c:strCache>
                <c:ptCount val="16"/>
                <c:pt idx="0">
                  <c:v>2010</c:v>
                </c:pt>
                <c:pt idx="1">
                  <c:v>2011</c:v>
                </c:pt>
                <c:pt idx="2">
                  <c:v>2012</c:v>
                </c:pt>
                <c:pt idx="3">
                  <c:v>2013</c:v>
                </c:pt>
                <c:pt idx="4">
                  <c:v>2014</c:v>
                </c:pt>
                <c:pt idx="5">
                  <c:v>2015</c:v>
                </c:pt>
                <c:pt idx="6">
                  <c:v>2016f</c:v>
                </c:pt>
                <c:pt idx="7">
                  <c:v>2017f</c:v>
                </c:pt>
                <c:pt idx="8">
                  <c:v>2018f</c:v>
                </c:pt>
                <c:pt idx="9">
                  <c:v>2019f</c:v>
                </c:pt>
                <c:pt idx="10">
                  <c:v>2020f</c:v>
                </c:pt>
                <c:pt idx="11">
                  <c:v>2021f</c:v>
                </c:pt>
                <c:pt idx="12">
                  <c:v>2022f</c:v>
                </c:pt>
                <c:pt idx="13">
                  <c:v>2023f</c:v>
                </c:pt>
                <c:pt idx="14">
                  <c:v>2024f</c:v>
                </c:pt>
                <c:pt idx="15">
                  <c:v>2025f</c:v>
                </c:pt>
              </c:strCache>
            </c:strRef>
          </c:cat>
          <c:val>
            <c:numRef>
              <c:f>Energy_1_Production!$B$206:$Q$206</c:f>
              <c:numCache>
                <c:formatCode>General</c:formatCode>
                <c:ptCount val="16"/>
                <c:pt idx="0">
                  <c:v>280.7</c:v>
                </c:pt>
                <c:pt idx="1">
                  <c:v>263.39999999999998</c:v>
                </c:pt>
                <c:pt idx="2">
                  <c:v>233.3</c:v>
                </c:pt>
                <c:pt idx="3">
                  <c:v>247.4</c:v>
                </c:pt>
                <c:pt idx="4">
                  <c:v>255.5</c:v>
                </c:pt>
                <c:pt idx="5">
                  <c:v>259.8</c:v>
                </c:pt>
                <c:pt idx="6">
                  <c:v>264.8</c:v>
                </c:pt>
                <c:pt idx="7">
                  <c:v>267.2</c:v>
                </c:pt>
                <c:pt idx="8">
                  <c:v>269.5</c:v>
                </c:pt>
                <c:pt idx="9">
                  <c:v>271.39999999999998</c:v>
                </c:pt>
                <c:pt idx="10">
                  <c:v>273.60000000000002</c:v>
                </c:pt>
                <c:pt idx="11">
                  <c:v>276.10000000000002</c:v>
                </c:pt>
                <c:pt idx="12">
                  <c:v>278.7</c:v>
                </c:pt>
                <c:pt idx="13">
                  <c:v>281.60000000000002</c:v>
                </c:pt>
                <c:pt idx="14">
                  <c:v>284.7</c:v>
                </c:pt>
                <c:pt idx="15">
                  <c:v>288.2</c:v>
                </c:pt>
              </c:numCache>
            </c:numRef>
          </c:val>
          <c:smooth val="0"/>
        </c:ser>
        <c:dLbls>
          <c:showLegendKey val="0"/>
          <c:showVal val="0"/>
          <c:showCatName val="0"/>
          <c:showSerName val="0"/>
          <c:showPercent val="0"/>
          <c:showBubbleSize val="0"/>
        </c:dLbls>
        <c:marker val="1"/>
        <c:smooth val="0"/>
        <c:axId val="550030352"/>
        <c:axId val="550030744"/>
      </c:lineChart>
      <c:catAx>
        <c:axId val="550030352"/>
        <c:scaling>
          <c:orientation val="minMax"/>
        </c:scaling>
        <c:delete val="0"/>
        <c:axPos val="b"/>
        <c:numFmt formatCode="General" sourceLinked="1"/>
        <c:majorTickMark val="out"/>
        <c:minorTickMark val="none"/>
        <c:tickLblPos val="low"/>
        <c:spPr>
          <a:noFill/>
          <a:ln w="952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50030744"/>
        <c:crosses val="autoZero"/>
        <c:auto val="1"/>
        <c:lblAlgn val="ctr"/>
        <c:lblOffset val="100"/>
        <c:noMultiLvlLbl val="0"/>
      </c:catAx>
      <c:valAx>
        <c:axId val="550030744"/>
        <c:scaling>
          <c:orientation val="minMax"/>
        </c:scaling>
        <c:delete val="0"/>
        <c:axPos val="l"/>
        <c:title>
          <c:tx>
            <c:rich>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r>
                  <a:rPr lang="en-US"/>
                  <a:t>Thousand</a:t>
                </a:r>
                <a:r>
                  <a:rPr lang="en-US" baseline="0"/>
                  <a:t> barrels per day</a:t>
                </a:r>
                <a:endParaRPr lang="en-US"/>
              </a:p>
            </c:rich>
          </c:tx>
          <c:layout/>
          <c:overlay val="0"/>
          <c:spPr>
            <a:noFill/>
            <a:ln>
              <a:noFill/>
            </a:ln>
            <a:effectLst/>
          </c:spPr>
          <c:txPr>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title>
        <c:numFmt formatCode="#,##0" sourceLinked="0"/>
        <c:majorTickMark val="out"/>
        <c:minorTickMark val="none"/>
        <c:tickLblPos val="low"/>
        <c:spPr>
          <a:noFill/>
          <a:ln w="12700">
            <a:solidFill>
              <a:srgbClr val="000000"/>
            </a:solidFill>
            <a:prstDash val="soli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50030352"/>
        <c:crosses val="autoZero"/>
        <c:crossBetween val="between"/>
      </c:valAx>
      <c:spPr>
        <a:solidFill>
          <a:srgbClr val="FFFFFF"/>
        </a:solidFill>
        <a:ln w="25400">
          <a:noFill/>
        </a:ln>
        <a:effectLst/>
      </c:spPr>
    </c:plotArea>
    <c:legend>
      <c:legendPos val="b"/>
      <c:layout/>
      <c:overlay val="0"/>
      <c:spPr>
        <a:noFill/>
        <a:ln w="25400">
          <a:noFill/>
        </a:ln>
        <a:effectLst/>
      </c:spPr>
      <c:txPr>
        <a:bodyPr rot="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legend>
    <c:plotVisOnly val="1"/>
    <c:dispBlanksAs val="gap"/>
    <c:showDLblsOverMax val="0"/>
  </c:chart>
  <c:spPr>
    <a:noFill/>
    <a:ln w="3175" cap="flat" cmpd="sng" algn="ctr">
      <a:noFill/>
      <a:prstDash val="solid"/>
      <a:round/>
    </a:ln>
    <a:effectLst/>
  </c:spPr>
  <c:txPr>
    <a:bodyPr/>
    <a:lstStyle/>
    <a:p>
      <a:pPr>
        <a:defRPr sz="800" b="0">
          <a:solidFill>
            <a:srgbClr val="000000"/>
          </a:solidFill>
          <a:latin typeface="Arial Narrow"/>
          <a:ea typeface="Arial Narrow"/>
          <a:cs typeface="Arial Narrow"/>
        </a:defRPr>
      </a:pPr>
      <a:endParaRPr lang="pt-P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r>
              <a:rPr lang="en-US" b="1"/>
              <a:t>Natural</a:t>
            </a:r>
            <a:r>
              <a:rPr lang="en-US" b="1" baseline="0"/>
              <a:t> gas consumption</a:t>
            </a:r>
            <a:endParaRPr lang="en-US" b="1"/>
          </a:p>
        </c:rich>
      </c:tx>
      <c:layout>
        <c:manualLayout>
          <c:xMode val="edge"/>
          <c:yMode val="edge"/>
          <c:x val="0.28854627482741785"/>
          <c:y val="6.4371912058143077E-2"/>
        </c:manualLayout>
      </c:layout>
      <c:overlay val="0"/>
      <c:spPr>
        <a:noFill/>
        <a:ln>
          <a:noFill/>
        </a:ln>
        <a:effectLst/>
      </c:spPr>
      <c:txPr>
        <a:bodyPr rot="0" spcFirstLastPara="1" vertOverflow="ellipsis" vert="horz" wrap="square" anchor="ctr" anchorCtr="1"/>
        <a:lstStyle/>
        <a:p>
          <a:pPr>
            <a:defRPr sz="960" b="0" i="0" u="none" strike="noStrike" kern="1200" spc="0" baseline="0">
              <a:solidFill>
                <a:srgbClr val="000000"/>
              </a:solidFill>
              <a:latin typeface="Arial Narrow"/>
              <a:ea typeface="Arial Narrow"/>
              <a:cs typeface="Arial Narrow"/>
            </a:defRPr>
          </a:pPr>
          <a:endParaRPr lang="pt-PT"/>
        </a:p>
      </c:txPr>
    </c:title>
    <c:autoTitleDeleted val="0"/>
    <c:plotArea>
      <c:layout/>
      <c:barChart>
        <c:barDir val="col"/>
        <c:grouping val="clustered"/>
        <c:varyColors val="0"/>
        <c:ser>
          <c:idx val="0"/>
          <c:order val="0"/>
          <c:tx>
            <c:strRef>
              <c:f>Energy_2_Consumption!$A$339</c:f>
              <c:strCache>
                <c:ptCount val="1"/>
                <c:pt idx="0">
                  <c:v>Dry natural gas consumption (bcm)</c:v>
                </c:pt>
              </c:strCache>
            </c:strRef>
          </c:tx>
          <c:spPr>
            <a:solidFill>
              <a:srgbClr val="FFE600"/>
            </a:solidFill>
            <a:ln w="25400">
              <a:noFill/>
            </a:ln>
            <a:effectLst/>
          </c:spPr>
          <c:invertIfNegative val="0"/>
          <c:cat>
            <c:strRef>
              <c:f>Energy_2_Consumption!$B$332:$Q$332</c:f>
              <c:strCache>
                <c:ptCount val="16"/>
                <c:pt idx="0">
                  <c:v>2010</c:v>
                </c:pt>
                <c:pt idx="1">
                  <c:v>2011</c:v>
                </c:pt>
                <c:pt idx="2">
                  <c:v>2012</c:v>
                </c:pt>
                <c:pt idx="3">
                  <c:v>2013</c:v>
                </c:pt>
                <c:pt idx="4">
                  <c:v>2014</c:v>
                </c:pt>
                <c:pt idx="5">
                  <c:v>2015</c:v>
                </c:pt>
                <c:pt idx="6">
                  <c:v>2016f</c:v>
                </c:pt>
                <c:pt idx="7">
                  <c:v>2017f</c:v>
                </c:pt>
                <c:pt idx="8">
                  <c:v>2018f</c:v>
                </c:pt>
                <c:pt idx="9">
                  <c:v>2019f</c:v>
                </c:pt>
                <c:pt idx="10">
                  <c:v>2020f</c:v>
                </c:pt>
                <c:pt idx="11">
                  <c:v>2021f</c:v>
                </c:pt>
                <c:pt idx="12">
                  <c:v>2022f</c:v>
                </c:pt>
                <c:pt idx="13">
                  <c:v>2023f</c:v>
                </c:pt>
                <c:pt idx="14">
                  <c:v>2024f</c:v>
                </c:pt>
                <c:pt idx="15">
                  <c:v>2025f</c:v>
                </c:pt>
              </c:strCache>
            </c:strRef>
          </c:cat>
          <c:val>
            <c:numRef>
              <c:f>Energy_2_Consumption!$B$339:$Q$339</c:f>
              <c:numCache>
                <c:formatCode>#,##0.0</c:formatCode>
                <c:ptCount val="16"/>
                <c:pt idx="0">
                  <c:v>5.0999999999999996</c:v>
                </c:pt>
                <c:pt idx="1">
                  <c:v>5.2</c:v>
                </c:pt>
                <c:pt idx="2">
                  <c:v>4.5999999999999996</c:v>
                </c:pt>
                <c:pt idx="3">
                  <c:v>4.4000000000000004</c:v>
                </c:pt>
                <c:pt idx="4">
                  <c:v>4</c:v>
                </c:pt>
                <c:pt idx="5">
                  <c:v>4.0999999999999996</c:v>
                </c:pt>
                <c:pt idx="6">
                  <c:v>4.3</c:v>
                </c:pt>
                <c:pt idx="7">
                  <c:v>4.4000000000000004</c:v>
                </c:pt>
                <c:pt idx="8">
                  <c:v>4.5</c:v>
                </c:pt>
                <c:pt idx="9">
                  <c:v>4.5999999999999996</c:v>
                </c:pt>
                <c:pt idx="10">
                  <c:v>4.5999999999999996</c:v>
                </c:pt>
                <c:pt idx="11">
                  <c:v>4.7</c:v>
                </c:pt>
                <c:pt idx="12">
                  <c:v>4.7</c:v>
                </c:pt>
                <c:pt idx="13">
                  <c:v>4.7</c:v>
                </c:pt>
                <c:pt idx="14">
                  <c:v>4.8</c:v>
                </c:pt>
                <c:pt idx="15">
                  <c:v>4.8</c:v>
                </c:pt>
              </c:numCache>
            </c:numRef>
          </c:val>
        </c:ser>
        <c:dLbls>
          <c:showLegendKey val="0"/>
          <c:showVal val="0"/>
          <c:showCatName val="0"/>
          <c:showSerName val="0"/>
          <c:showPercent val="0"/>
          <c:showBubbleSize val="0"/>
        </c:dLbls>
        <c:gapWidth val="100"/>
        <c:axId val="550975664"/>
        <c:axId val="550975272"/>
      </c:barChart>
      <c:valAx>
        <c:axId val="550975272"/>
        <c:scaling>
          <c:orientation val="minMax"/>
        </c:scaling>
        <c:delete val="0"/>
        <c:axPos val="l"/>
        <c:title>
          <c:tx>
            <c:rich>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r>
                  <a:rPr lang="en-US" dirty="0"/>
                  <a:t>Billion cubic</a:t>
                </a:r>
                <a:r>
                  <a:rPr lang="en-US" baseline="0" dirty="0"/>
                  <a:t> meters</a:t>
                </a:r>
                <a:endParaRPr lang="en-US" dirty="0"/>
              </a:p>
            </c:rich>
          </c:tx>
          <c:layout/>
          <c:overlay val="0"/>
          <c:spPr>
            <a:noFill/>
            <a:ln>
              <a:noFill/>
            </a:ln>
            <a:effectLst/>
          </c:spPr>
          <c:txPr>
            <a:bodyPr rot="-54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title>
        <c:numFmt formatCode="#,##0" sourceLinked="0"/>
        <c:majorTickMark val="out"/>
        <c:minorTickMark val="none"/>
        <c:tickLblPos val="low"/>
        <c:spPr>
          <a:noFill/>
          <a:ln w="12700">
            <a:solidFill>
              <a:srgbClr val="000000"/>
            </a:solidFill>
            <a:prstDash val="soli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50975664"/>
        <c:crosses val="autoZero"/>
        <c:crossBetween val="between"/>
      </c:valAx>
      <c:catAx>
        <c:axId val="550975664"/>
        <c:scaling>
          <c:orientation val="minMax"/>
        </c:scaling>
        <c:delete val="0"/>
        <c:axPos val="b"/>
        <c:numFmt formatCode="General" sourceLinked="1"/>
        <c:majorTickMark val="out"/>
        <c:minorTickMark val="none"/>
        <c:tickLblPos val="low"/>
        <c:spPr>
          <a:noFill/>
          <a:ln w="952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rgbClr val="000000"/>
                </a:solidFill>
                <a:latin typeface="Arial Narrow"/>
                <a:ea typeface="Arial Narrow"/>
                <a:cs typeface="Arial Narrow"/>
              </a:defRPr>
            </a:pPr>
            <a:endParaRPr lang="pt-PT"/>
          </a:p>
        </c:txPr>
        <c:crossAx val="550975272"/>
        <c:crosses val="autoZero"/>
        <c:auto val="1"/>
        <c:lblAlgn val="ctr"/>
        <c:lblOffset val="100"/>
        <c:noMultiLvlLbl val="0"/>
      </c:catAx>
      <c:spPr>
        <a:solidFill>
          <a:srgbClr val="FFFFFF"/>
        </a:solidFill>
        <a:ln w="25400">
          <a:noFill/>
        </a:ln>
        <a:effectLst/>
      </c:spPr>
    </c:plotArea>
    <c:plotVisOnly val="1"/>
    <c:dispBlanksAs val="gap"/>
    <c:showDLblsOverMax val="0"/>
  </c:chart>
  <c:spPr>
    <a:noFill/>
    <a:ln w="25400" cap="flat" cmpd="sng" algn="ctr">
      <a:noFill/>
      <a:round/>
    </a:ln>
    <a:effectLst/>
  </c:spPr>
  <c:txPr>
    <a:bodyPr/>
    <a:lstStyle/>
    <a:p>
      <a:pPr>
        <a:defRPr sz="800" b="0">
          <a:solidFill>
            <a:srgbClr val="000000"/>
          </a:solidFill>
          <a:latin typeface="Arial Narrow"/>
          <a:ea typeface="Arial Narrow"/>
          <a:cs typeface="Arial Narrow"/>
        </a:defRPr>
      </a:pPr>
      <a:endParaRPr lang="pt-P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drawing1.xml><?xml version="1.0" encoding="utf-8"?>
<c:userShapes xmlns:c="http://schemas.openxmlformats.org/drawingml/2006/chart">
  <cdr:relSizeAnchor xmlns:cdr="http://schemas.openxmlformats.org/drawingml/2006/chartDrawing">
    <cdr:from>
      <cdr:x>0.00113</cdr:x>
      <cdr:y>0.93938</cdr:y>
    </cdr:from>
    <cdr:to>
      <cdr:x>0.15793</cdr:x>
      <cdr:y>1</cdr:y>
    </cdr:to>
    <cdr:sp macro="" textlink="">
      <cdr:nvSpPr>
        <cdr:cNvPr id="2" name="TextBox 81"/>
        <cdr:cNvSpPr txBox="1"/>
      </cdr:nvSpPr>
      <cdr:spPr>
        <a:xfrm xmlns:a="http://schemas.openxmlformats.org/drawingml/2006/main">
          <a:off x="3004" y="1788461"/>
          <a:ext cx="415178" cy="115416"/>
        </a:xfrm>
        <a:prstGeom xmlns:a="http://schemas.openxmlformats.org/drawingml/2006/main" prst="rect">
          <a:avLst/>
        </a:prstGeom>
        <a:noFill xmlns:a="http://schemas.openxmlformats.org/drawingml/2006/main"/>
      </cdr:spPr>
      <cdr:txBody>
        <a:bodyPr xmlns:a="http://schemas.openxmlformats.org/drawingml/2006/main" wrap="none" lIns="0" tIns="36576" rIns="0" bIns="0" rtlCol="0">
          <a:spAutoFit/>
        </a:bodyPr>
        <a:lstStyle xmlns:a="http://schemas.openxmlformats.org/drawingml/2006/main">
          <a:defPPr>
            <a:defRPr lang="en-GB"/>
          </a:defPPr>
          <a:lvl1pPr algn="ctr" rtl="0" fontAlgn="base">
            <a:lnSpc>
              <a:spcPts val="1286"/>
            </a:lnSpc>
            <a:spcBef>
              <a:spcPct val="0"/>
            </a:spcBef>
            <a:spcAft>
              <a:spcPct val="0"/>
            </a:spcAft>
            <a:defRPr sz="1000" kern="1200">
              <a:solidFill>
                <a:srgbClr val="010024"/>
              </a:solidFill>
              <a:latin typeface="EYInterstate Regular" pitchFamily="1" charset="0"/>
              <a:ea typeface="+mn-ea"/>
              <a:cs typeface="+mn-cs"/>
            </a:defRPr>
          </a:lvl1pPr>
          <a:lvl2pPr marL="419793" algn="ctr" rtl="0" fontAlgn="base">
            <a:lnSpc>
              <a:spcPts val="1286"/>
            </a:lnSpc>
            <a:spcBef>
              <a:spcPct val="0"/>
            </a:spcBef>
            <a:spcAft>
              <a:spcPct val="0"/>
            </a:spcAft>
            <a:defRPr sz="1000" kern="1200">
              <a:solidFill>
                <a:srgbClr val="010024"/>
              </a:solidFill>
              <a:latin typeface="EYInterstate Regular" pitchFamily="1" charset="0"/>
              <a:ea typeface="+mn-ea"/>
              <a:cs typeface="+mn-cs"/>
            </a:defRPr>
          </a:lvl2pPr>
          <a:lvl3pPr marL="839588" algn="ctr" rtl="0" fontAlgn="base">
            <a:lnSpc>
              <a:spcPts val="1286"/>
            </a:lnSpc>
            <a:spcBef>
              <a:spcPct val="0"/>
            </a:spcBef>
            <a:spcAft>
              <a:spcPct val="0"/>
            </a:spcAft>
            <a:defRPr sz="1000" kern="1200">
              <a:solidFill>
                <a:srgbClr val="010024"/>
              </a:solidFill>
              <a:latin typeface="EYInterstate Regular" pitchFamily="1" charset="0"/>
              <a:ea typeface="+mn-ea"/>
              <a:cs typeface="+mn-cs"/>
            </a:defRPr>
          </a:lvl3pPr>
          <a:lvl4pPr marL="1259380" algn="ctr" rtl="0" fontAlgn="base">
            <a:lnSpc>
              <a:spcPts val="1286"/>
            </a:lnSpc>
            <a:spcBef>
              <a:spcPct val="0"/>
            </a:spcBef>
            <a:spcAft>
              <a:spcPct val="0"/>
            </a:spcAft>
            <a:defRPr sz="1000" kern="1200">
              <a:solidFill>
                <a:srgbClr val="010024"/>
              </a:solidFill>
              <a:latin typeface="EYInterstate Regular" pitchFamily="1" charset="0"/>
              <a:ea typeface="+mn-ea"/>
              <a:cs typeface="+mn-cs"/>
            </a:defRPr>
          </a:lvl4pPr>
          <a:lvl5pPr marL="1679175" algn="ctr" rtl="0" fontAlgn="base">
            <a:lnSpc>
              <a:spcPts val="1286"/>
            </a:lnSpc>
            <a:spcBef>
              <a:spcPct val="0"/>
            </a:spcBef>
            <a:spcAft>
              <a:spcPct val="0"/>
            </a:spcAft>
            <a:defRPr sz="1000" kern="1200">
              <a:solidFill>
                <a:srgbClr val="010024"/>
              </a:solidFill>
              <a:latin typeface="EYInterstate Regular" pitchFamily="1" charset="0"/>
              <a:ea typeface="+mn-ea"/>
              <a:cs typeface="+mn-cs"/>
            </a:defRPr>
          </a:lvl5pPr>
          <a:lvl6pPr marL="2098969" algn="l" defTabSz="839588" rtl="0" eaLnBrk="1" latinLnBrk="0" hangingPunct="1">
            <a:defRPr sz="1000" kern="1200">
              <a:solidFill>
                <a:srgbClr val="010024"/>
              </a:solidFill>
              <a:latin typeface="EYInterstate Regular" pitchFamily="1" charset="0"/>
              <a:ea typeface="+mn-ea"/>
              <a:cs typeface="+mn-cs"/>
            </a:defRPr>
          </a:lvl6pPr>
          <a:lvl7pPr marL="2518763" algn="l" defTabSz="839588" rtl="0" eaLnBrk="1" latinLnBrk="0" hangingPunct="1">
            <a:defRPr sz="1000" kern="1200">
              <a:solidFill>
                <a:srgbClr val="010024"/>
              </a:solidFill>
              <a:latin typeface="EYInterstate Regular" pitchFamily="1" charset="0"/>
              <a:ea typeface="+mn-ea"/>
              <a:cs typeface="+mn-cs"/>
            </a:defRPr>
          </a:lvl7pPr>
          <a:lvl8pPr marL="2938556" algn="l" defTabSz="839588" rtl="0" eaLnBrk="1" latinLnBrk="0" hangingPunct="1">
            <a:defRPr sz="1000" kern="1200">
              <a:solidFill>
                <a:srgbClr val="010024"/>
              </a:solidFill>
              <a:latin typeface="EYInterstate Regular" pitchFamily="1" charset="0"/>
              <a:ea typeface="+mn-ea"/>
              <a:cs typeface="+mn-cs"/>
            </a:defRPr>
          </a:lvl8pPr>
          <a:lvl9pPr marL="3358350" algn="l" defTabSz="839588" rtl="0" eaLnBrk="1" latinLnBrk="0" hangingPunct="1">
            <a:defRPr sz="1000" kern="1200">
              <a:solidFill>
                <a:srgbClr val="010024"/>
              </a:solidFill>
              <a:latin typeface="EYInterstate Regular" pitchFamily="1" charset="0"/>
              <a:ea typeface="+mn-ea"/>
              <a:cs typeface="+mn-cs"/>
            </a:defRPr>
          </a:lvl9pPr>
        </a:lstStyle>
        <a:p xmlns:a="http://schemas.openxmlformats.org/drawingml/2006/main">
          <a:pPr>
            <a:lnSpc>
              <a:spcPct val="85000"/>
            </a:lnSpc>
            <a:spcAft>
              <a:spcPts val="600"/>
            </a:spcAft>
            <a:buClr>
              <a:srgbClr val="FFE600"/>
            </a:buClr>
            <a:buSzPct val="70000"/>
          </a:pPr>
          <a:r>
            <a:rPr lang="en-US" sz="600" dirty="0" smtClean="0">
              <a:solidFill>
                <a:srgbClr val="000000"/>
              </a:solidFill>
              <a:latin typeface="Arial" panose="020B0604020202020204" pitchFamily="34" charset="0"/>
              <a:cs typeface="Arial" panose="020B0604020202020204" pitchFamily="34" charset="0"/>
            </a:rPr>
            <a:t>Source: INE</a:t>
          </a:r>
        </a:p>
      </cdr:txBody>
    </cdr:sp>
  </cdr:relSizeAnchor>
</c:userShapes>
</file>

<file path=ppt/drawings/drawing2.xml><?xml version="1.0" encoding="utf-8"?>
<c:userShapes xmlns:c="http://schemas.openxmlformats.org/drawingml/2006/chart">
  <cdr:relSizeAnchor xmlns:cdr="http://schemas.openxmlformats.org/drawingml/2006/chartDrawing">
    <cdr:from>
      <cdr:x>0.28202</cdr:x>
      <cdr:y>0.8711</cdr:y>
    </cdr:from>
    <cdr:to>
      <cdr:x>0.42158</cdr:x>
      <cdr:y>0.98519</cdr:y>
    </cdr:to>
    <cdr:sp macro="" textlink="">
      <cdr:nvSpPr>
        <cdr:cNvPr id="2" name="TextBox 1"/>
        <cdr:cNvSpPr txBox="1"/>
      </cdr:nvSpPr>
      <cdr:spPr>
        <a:xfrm xmlns:a="http://schemas.openxmlformats.org/drawingml/2006/main">
          <a:off x="762001" y="2060465"/>
          <a:ext cx="377076" cy="26985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0" rIns="0" rtlCol="0"/>
        <a:lstStyle xmlns:a="http://schemas.openxmlformats.org/drawingml/2006/main"/>
        <a:p xmlns:a="http://schemas.openxmlformats.org/drawingml/2006/main">
          <a:r>
            <a:rPr lang="pt-PT" sz="900" dirty="0" smtClean="0">
              <a:latin typeface="Arial Narrow" panose="020B0606020202030204" pitchFamily="34" charset="0"/>
            </a:rPr>
            <a:t>Balance</a:t>
          </a:r>
          <a:endParaRPr lang="pt-PT" sz="900" dirty="0">
            <a:latin typeface="Arial Narrow" panose="020B0606020202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2"/>
          </p:nvPr>
        </p:nvSpPr>
        <p:spPr>
          <a:xfrm>
            <a:off x="0" y="9430814"/>
            <a:ext cx="2945862" cy="495872"/>
          </a:xfrm>
          <a:prstGeom prst="rect">
            <a:avLst/>
          </a:prstGeom>
        </p:spPr>
        <p:txBody>
          <a:bodyPr vert="horz" lIns="88203" tIns="44102" rIns="88203" bIns="44102" rtlCol="0" anchor="b"/>
          <a:lstStyle>
            <a:lvl1pPr algn="l">
              <a:defRPr sz="1100"/>
            </a:lvl1pPr>
          </a:lstStyle>
          <a:p>
            <a:endParaRPr lang="pt-PT"/>
          </a:p>
        </p:txBody>
      </p:sp>
      <p:sp>
        <p:nvSpPr>
          <p:cNvPr id="3" name="Slide Number Placeholder 2"/>
          <p:cNvSpPr>
            <a:spLocks noGrp="1"/>
          </p:cNvSpPr>
          <p:nvPr>
            <p:ph type="sldNum" sz="quarter" idx="3"/>
          </p:nvPr>
        </p:nvSpPr>
        <p:spPr>
          <a:xfrm>
            <a:off x="3850295" y="9430814"/>
            <a:ext cx="2945862" cy="495872"/>
          </a:xfrm>
          <a:prstGeom prst="rect">
            <a:avLst/>
          </a:prstGeom>
        </p:spPr>
        <p:txBody>
          <a:bodyPr vert="horz" lIns="88203" tIns="44102" rIns="88203" bIns="44102" rtlCol="0" anchor="b"/>
          <a:lstStyle>
            <a:lvl1pPr algn="r">
              <a:defRPr sz="1100"/>
            </a:lvl1pPr>
          </a:lstStyle>
          <a:p>
            <a:fld id="{ADE779AA-B2EF-471B-B9E6-6A0B12019F74}" type="slidenum">
              <a:rPr lang="pt-PT" smtClean="0"/>
              <a:t>‹#›</a:t>
            </a:fld>
            <a:endParaRPr lang="pt-PT"/>
          </a:p>
        </p:txBody>
      </p:sp>
    </p:spTree>
    <p:extLst>
      <p:ext uri="{BB962C8B-B14F-4D97-AF65-F5344CB8AC3E}">
        <p14:creationId xmlns:p14="http://schemas.microsoft.com/office/powerpoint/2010/main" val="54016517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4" name="Rectangle 4"/>
          <p:cNvSpPr>
            <a:spLocks noGrp="1" noRot="1" noChangeAspect="1" noChangeArrowheads="1" noTextEdit="1"/>
          </p:cNvSpPr>
          <p:nvPr>
            <p:ph type="sldImg" idx="2"/>
          </p:nvPr>
        </p:nvSpPr>
        <p:spPr bwMode="auto">
          <a:xfrm>
            <a:off x="184150" y="352425"/>
            <a:ext cx="6384925" cy="92233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552015536"/>
      </p:ext>
    </p:extLst>
  </p:cSld>
  <p:clrMap bg1="lt1" tx1="dk1" bg2="lt2" tx2="dk2" accent1="accent1" accent2="accent2" accent3="accent3" accent4="accent4" accent5="accent5" accent6="accent6" hlink="hlink" folHlink="folHlink"/>
  <p:hf hdr="0" ftr="0"/>
  <p:notesStyle>
    <a:lvl1pPr algn="l" defTabSz="836673" rtl="0" eaLnBrk="0" fontAlgn="base" hangingPunct="0">
      <a:spcBef>
        <a:spcPct val="30000"/>
      </a:spcBef>
      <a:spcAft>
        <a:spcPct val="0"/>
      </a:spcAft>
      <a:defRPr sz="1100" kern="1200">
        <a:solidFill>
          <a:schemeClr val="tx1"/>
        </a:solidFill>
        <a:latin typeface="Arial" charset="0"/>
        <a:ea typeface="+mn-ea"/>
        <a:cs typeface="+mn-cs"/>
      </a:defRPr>
    </a:lvl1pPr>
    <a:lvl2pPr marL="419793" algn="l" defTabSz="836673" rtl="0" eaLnBrk="0" fontAlgn="base" hangingPunct="0">
      <a:spcBef>
        <a:spcPct val="30000"/>
      </a:spcBef>
      <a:spcAft>
        <a:spcPct val="0"/>
      </a:spcAft>
      <a:defRPr sz="1100" kern="1200">
        <a:solidFill>
          <a:schemeClr val="tx1"/>
        </a:solidFill>
        <a:latin typeface="Arial" charset="0"/>
        <a:ea typeface="+mn-ea"/>
        <a:cs typeface="+mn-cs"/>
      </a:defRPr>
    </a:lvl2pPr>
    <a:lvl3pPr marL="839588" algn="l" defTabSz="836673" rtl="0" eaLnBrk="0" fontAlgn="base" hangingPunct="0">
      <a:spcBef>
        <a:spcPct val="30000"/>
      </a:spcBef>
      <a:spcAft>
        <a:spcPct val="0"/>
      </a:spcAft>
      <a:defRPr sz="1100" kern="1200">
        <a:solidFill>
          <a:schemeClr val="tx1"/>
        </a:solidFill>
        <a:latin typeface="Arial" charset="0"/>
        <a:ea typeface="+mn-ea"/>
        <a:cs typeface="+mn-cs"/>
      </a:defRPr>
    </a:lvl3pPr>
    <a:lvl4pPr marL="1256467" algn="l" defTabSz="836673" rtl="0" eaLnBrk="0" fontAlgn="base" hangingPunct="0">
      <a:spcBef>
        <a:spcPct val="30000"/>
      </a:spcBef>
      <a:spcAft>
        <a:spcPct val="0"/>
      </a:spcAft>
      <a:defRPr sz="1100" kern="1200">
        <a:solidFill>
          <a:schemeClr val="tx1"/>
        </a:solidFill>
        <a:latin typeface="Arial" charset="0"/>
        <a:ea typeface="+mn-ea"/>
        <a:cs typeface="+mn-cs"/>
      </a:defRPr>
    </a:lvl4pPr>
    <a:lvl5pPr marL="1679175" algn="l" defTabSz="836673" rtl="0" eaLnBrk="0" fontAlgn="base" hangingPunct="0">
      <a:spcBef>
        <a:spcPct val="30000"/>
      </a:spcBef>
      <a:spcAft>
        <a:spcPct val="0"/>
      </a:spcAft>
      <a:defRPr sz="1100" kern="1200">
        <a:solidFill>
          <a:schemeClr val="tx1"/>
        </a:solidFill>
        <a:latin typeface="Arial" charset="0"/>
        <a:ea typeface="+mn-ea"/>
        <a:cs typeface="+mn-cs"/>
      </a:defRPr>
    </a:lvl5pPr>
    <a:lvl6pPr marL="2098969" algn="l" defTabSz="839588" rtl="0" eaLnBrk="1" latinLnBrk="0" hangingPunct="1">
      <a:defRPr sz="1100" kern="1200">
        <a:solidFill>
          <a:schemeClr val="tx1"/>
        </a:solidFill>
        <a:latin typeface="+mn-lt"/>
        <a:ea typeface="+mn-ea"/>
        <a:cs typeface="+mn-cs"/>
      </a:defRPr>
    </a:lvl6pPr>
    <a:lvl7pPr marL="2518763" algn="l" defTabSz="839588" rtl="0" eaLnBrk="1" latinLnBrk="0" hangingPunct="1">
      <a:defRPr sz="1100" kern="1200">
        <a:solidFill>
          <a:schemeClr val="tx1"/>
        </a:solidFill>
        <a:latin typeface="+mn-lt"/>
        <a:ea typeface="+mn-ea"/>
        <a:cs typeface="+mn-cs"/>
      </a:defRPr>
    </a:lvl7pPr>
    <a:lvl8pPr marL="2938556" algn="l" defTabSz="839588" rtl="0" eaLnBrk="1" latinLnBrk="0" hangingPunct="1">
      <a:defRPr sz="1100" kern="1200">
        <a:solidFill>
          <a:schemeClr val="tx1"/>
        </a:solidFill>
        <a:latin typeface="+mn-lt"/>
        <a:ea typeface="+mn-ea"/>
        <a:cs typeface="+mn-cs"/>
      </a:defRPr>
    </a:lvl8pPr>
    <a:lvl9pPr marL="3358350" algn="l" defTabSz="839588"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163" y="4778548"/>
            <a:ext cx="5439356" cy="3908459"/>
          </a:xfrm>
          <a:prstGeom prst="rect">
            <a:avLst/>
          </a:prstGeom>
        </p:spPr>
        <p:txBody>
          <a:bodyPr lIns="88194" tIns="44098" rIns="88194" bIns="44098"/>
          <a:lstStyle/>
          <a:p>
            <a:endParaRPr lang="en-US"/>
          </a:p>
        </p:txBody>
      </p:sp>
    </p:spTree>
    <p:extLst>
      <p:ext uri="{BB962C8B-B14F-4D97-AF65-F5344CB8AC3E}">
        <p14:creationId xmlns:p14="http://schemas.microsoft.com/office/powerpoint/2010/main" val="479274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20" y="3277597"/>
            <a:ext cx="7929390" cy="2680800"/>
          </a:xfrm>
          <a:prstGeom prst="rect">
            <a:avLst/>
          </a:prstGeom>
        </p:spPr>
        <p:txBody>
          <a:bodyPr lIns="88203" tIns="44102" rIns="88203" bIns="44102"/>
          <a:lstStyle/>
          <a:p>
            <a:endParaRPr lang="en-US" dirty="0"/>
          </a:p>
        </p:txBody>
      </p:sp>
    </p:spTree>
    <p:extLst>
      <p:ext uri="{BB962C8B-B14F-4D97-AF65-F5344CB8AC3E}">
        <p14:creationId xmlns:p14="http://schemas.microsoft.com/office/powerpoint/2010/main" val="1244824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20" y="3277597"/>
            <a:ext cx="7929390" cy="2680800"/>
          </a:xfrm>
          <a:prstGeom prst="rect">
            <a:avLst/>
          </a:prstGeom>
        </p:spPr>
        <p:txBody>
          <a:bodyPr lIns="88203" tIns="44102" rIns="88203" bIns="44102"/>
          <a:lstStyle/>
          <a:p>
            <a:endParaRPr lang="en-US" dirty="0"/>
          </a:p>
        </p:txBody>
      </p:sp>
    </p:spTree>
    <p:extLst>
      <p:ext uri="{BB962C8B-B14F-4D97-AF65-F5344CB8AC3E}">
        <p14:creationId xmlns:p14="http://schemas.microsoft.com/office/powerpoint/2010/main" val="613013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65" y="4778549"/>
            <a:ext cx="5438749" cy="3908459"/>
          </a:xfrm>
          <a:prstGeom prst="rect">
            <a:avLst/>
          </a:prstGeom>
        </p:spPr>
        <p:txBody>
          <a:bodyPr lIns="88203" tIns="44102" rIns="88203" bIns="44102"/>
          <a:lstStyle/>
          <a:p>
            <a:endParaRPr lang="en-US"/>
          </a:p>
        </p:txBody>
      </p:sp>
    </p:spTree>
    <p:extLst>
      <p:ext uri="{BB962C8B-B14F-4D97-AF65-F5344CB8AC3E}">
        <p14:creationId xmlns:p14="http://schemas.microsoft.com/office/powerpoint/2010/main" val="8489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20" y="3277597"/>
            <a:ext cx="7929390" cy="2680800"/>
          </a:xfrm>
          <a:prstGeom prst="rect">
            <a:avLst/>
          </a:prstGeom>
        </p:spPr>
        <p:txBody>
          <a:bodyPr lIns="88203" tIns="44102" rIns="88203" bIns="44102"/>
          <a:lstStyle/>
          <a:p>
            <a:endParaRPr lang="en-US"/>
          </a:p>
        </p:txBody>
      </p:sp>
    </p:spTree>
    <p:extLst>
      <p:ext uri="{BB962C8B-B14F-4D97-AF65-F5344CB8AC3E}">
        <p14:creationId xmlns:p14="http://schemas.microsoft.com/office/powerpoint/2010/main" val="3036708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20" y="3277597"/>
            <a:ext cx="7929390" cy="2680800"/>
          </a:xfrm>
          <a:prstGeom prst="rect">
            <a:avLst/>
          </a:prstGeom>
        </p:spPr>
        <p:txBody>
          <a:bodyPr lIns="88203" tIns="44102" rIns="88203" bIns="44102"/>
          <a:lstStyle/>
          <a:p>
            <a:endParaRPr lang="en-US"/>
          </a:p>
        </p:txBody>
      </p:sp>
    </p:spTree>
    <p:extLst>
      <p:ext uri="{BB962C8B-B14F-4D97-AF65-F5344CB8AC3E}">
        <p14:creationId xmlns:p14="http://schemas.microsoft.com/office/powerpoint/2010/main" val="230236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20" y="3277597"/>
            <a:ext cx="7929390" cy="2680800"/>
          </a:xfrm>
          <a:prstGeom prst="rect">
            <a:avLst/>
          </a:prstGeom>
        </p:spPr>
        <p:txBody>
          <a:bodyPr lIns="88203" tIns="44102" rIns="88203" bIns="44102"/>
          <a:lstStyle/>
          <a:p>
            <a:endParaRPr lang="en-US"/>
          </a:p>
        </p:txBody>
      </p:sp>
    </p:spTree>
    <p:extLst>
      <p:ext uri="{BB962C8B-B14F-4D97-AF65-F5344CB8AC3E}">
        <p14:creationId xmlns:p14="http://schemas.microsoft.com/office/powerpoint/2010/main" val="3095630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162" y="4778546"/>
            <a:ext cx="5439356" cy="3908459"/>
          </a:xfrm>
          <a:prstGeom prst="rect">
            <a:avLst/>
          </a:prstGeom>
        </p:spPr>
        <p:txBody>
          <a:bodyPr lIns="88203" tIns="44100" rIns="88203" bIns="44100"/>
          <a:lstStyle/>
          <a:p>
            <a:endParaRPr lang="pt-PT"/>
          </a:p>
        </p:txBody>
      </p:sp>
    </p:spTree>
    <p:extLst>
      <p:ext uri="{BB962C8B-B14F-4D97-AF65-F5344CB8AC3E}">
        <p14:creationId xmlns:p14="http://schemas.microsoft.com/office/powerpoint/2010/main" val="1547809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4" y="4625121"/>
            <a:ext cx="5202915" cy="3782965"/>
          </a:xfrm>
          <a:prstGeom prst="rect">
            <a:avLst/>
          </a:prstGeom>
        </p:spPr>
        <p:txBody>
          <a:bodyPr lIns="84958" tIns="42479" rIns="84958" bIns="42479"/>
          <a:lstStyle/>
          <a:p>
            <a:endParaRPr lang="en-US"/>
          </a:p>
        </p:txBody>
      </p:sp>
    </p:spTree>
    <p:extLst>
      <p:ext uri="{BB962C8B-B14F-4D97-AF65-F5344CB8AC3E}">
        <p14:creationId xmlns:p14="http://schemas.microsoft.com/office/powerpoint/2010/main" val="1789138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4" y="4625121"/>
            <a:ext cx="5202915" cy="3782965"/>
          </a:xfrm>
          <a:prstGeom prst="rect">
            <a:avLst/>
          </a:prstGeom>
        </p:spPr>
        <p:txBody>
          <a:bodyPr lIns="84958" tIns="42479" rIns="84958" bIns="42479"/>
          <a:lstStyle/>
          <a:p>
            <a:endParaRPr lang="en-US"/>
          </a:p>
        </p:txBody>
      </p:sp>
    </p:spTree>
    <p:extLst>
      <p:ext uri="{BB962C8B-B14F-4D97-AF65-F5344CB8AC3E}">
        <p14:creationId xmlns:p14="http://schemas.microsoft.com/office/powerpoint/2010/main" val="1933827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4" y="4625121"/>
            <a:ext cx="5202915" cy="3782965"/>
          </a:xfrm>
          <a:prstGeom prst="rect">
            <a:avLst/>
          </a:prstGeom>
        </p:spPr>
        <p:txBody>
          <a:bodyPr lIns="84958" tIns="42479" rIns="84958" bIns="42479"/>
          <a:lstStyle/>
          <a:p>
            <a:endParaRPr lang="en-US"/>
          </a:p>
        </p:txBody>
      </p:sp>
    </p:spTree>
    <p:extLst>
      <p:ext uri="{BB962C8B-B14F-4D97-AF65-F5344CB8AC3E}">
        <p14:creationId xmlns:p14="http://schemas.microsoft.com/office/powerpoint/2010/main" val="3381582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9" y="4777960"/>
            <a:ext cx="5438140" cy="3909238"/>
          </a:xfrm>
          <a:prstGeom prst="rect">
            <a:avLst/>
          </a:prstGeom>
        </p:spPr>
        <p:txBody>
          <a:bodyPr lIns="91564" tIns="45782" rIns="91564" bIns="45782"/>
          <a:lstStyle/>
          <a:p>
            <a:endParaRPr lang="en-US" dirty="0"/>
          </a:p>
        </p:txBody>
      </p:sp>
    </p:spTree>
    <p:extLst>
      <p:ext uri="{BB962C8B-B14F-4D97-AF65-F5344CB8AC3E}">
        <p14:creationId xmlns:p14="http://schemas.microsoft.com/office/powerpoint/2010/main" val="2027047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66" y="4778549"/>
            <a:ext cx="5438749" cy="3908459"/>
          </a:xfrm>
          <a:prstGeom prst="rect">
            <a:avLst/>
          </a:prstGeom>
        </p:spPr>
        <p:txBody>
          <a:bodyPr lIns="88194" tIns="44097" rIns="88194" bIns="44097"/>
          <a:lstStyle/>
          <a:p>
            <a:endParaRPr lang="en-US"/>
          </a:p>
        </p:txBody>
      </p:sp>
    </p:spTree>
    <p:extLst>
      <p:ext uri="{BB962C8B-B14F-4D97-AF65-F5344CB8AC3E}">
        <p14:creationId xmlns:p14="http://schemas.microsoft.com/office/powerpoint/2010/main" val="999639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66" y="4778549"/>
            <a:ext cx="5438749" cy="3908459"/>
          </a:xfrm>
          <a:prstGeom prst="rect">
            <a:avLst/>
          </a:prstGeom>
        </p:spPr>
        <p:txBody>
          <a:bodyPr lIns="88194" tIns="44097" rIns="88194" bIns="44097"/>
          <a:lstStyle/>
          <a:p>
            <a:endParaRPr lang="en-US"/>
          </a:p>
        </p:txBody>
      </p:sp>
    </p:spTree>
    <p:extLst>
      <p:ext uri="{BB962C8B-B14F-4D97-AF65-F5344CB8AC3E}">
        <p14:creationId xmlns:p14="http://schemas.microsoft.com/office/powerpoint/2010/main" val="2560529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66" y="4778549"/>
            <a:ext cx="5438749" cy="3908459"/>
          </a:xfrm>
          <a:prstGeom prst="rect">
            <a:avLst/>
          </a:prstGeom>
        </p:spPr>
        <p:txBody>
          <a:bodyPr lIns="88194" tIns="44097" rIns="88194" bIns="44097"/>
          <a:lstStyle/>
          <a:p>
            <a:endParaRPr lang="en-US"/>
          </a:p>
        </p:txBody>
      </p:sp>
    </p:spTree>
    <p:extLst>
      <p:ext uri="{BB962C8B-B14F-4D97-AF65-F5344CB8AC3E}">
        <p14:creationId xmlns:p14="http://schemas.microsoft.com/office/powerpoint/2010/main" val="2557926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161" y="4778546"/>
            <a:ext cx="5439356" cy="3908459"/>
          </a:xfrm>
          <a:prstGeom prst="rect">
            <a:avLst/>
          </a:prstGeom>
        </p:spPr>
        <p:txBody>
          <a:bodyPr lIns="88212" tIns="44105" rIns="88212" bIns="44105"/>
          <a:lstStyle/>
          <a:p>
            <a:endParaRPr lang="pt-PT"/>
          </a:p>
        </p:txBody>
      </p:sp>
    </p:spTree>
    <p:extLst>
      <p:ext uri="{BB962C8B-B14F-4D97-AF65-F5344CB8AC3E}">
        <p14:creationId xmlns:p14="http://schemas.microsoft.com/office/powerpoint/2010/main" val="2395665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3" y="4625120"/>
            <a:ext cx="5202915" cy="3782965"/>
          </a:xfrm>
          <a:prstGeom prst="rect">
            <a:avLst/>
          </a:prstGeom>
        </p:spPr>
        <p:txBody>
          <a:bodyPr lIns="84967" tIns="42483" rIns="84967" bIns="42483"/>
          <a:lstStyle/>
          <a:p>
            <a:endParaRPr lang="en-US"/>
          </a:p>
        </p:txBody>
      </p:sp>
    </p:spTree>
    <p:extLst>
      <p:ext uri="{BB962C8B-B14F-4D97-AF65-F5344CB8AC3E}">
        <p14:creationId xmlns:p14="http://schemas.microsoft.com/office/powerpoint/2010/main" val="3405326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3" y="4625120"/>
            <a:ext cx="5202915" cy="3782965"/>
          </a:xfrm>
          <a:prstGeom prst="rect">
            <a:avLst/>
          </a:prstGeom>
        </p:spPr>
        <p:txBody>
          <a:bodyPr lIns="84967" tIns="42483" rIns="84967" bIns="42483"/>
          <a:lstStyle/>
          <a:p>
            <a:endParaRPr lang="en-US"/>
          </a:p>
        </p:txBody>
      </p:sp>
    </p:spTree>
    <p:extLst>
      <p:ext uri="{BB962C8B-B14F-4D97-AF65-F5344CB8AC3E}">
        <p14:creationId xmlns:p14="http://schemas.microsoft.com/office/powerpoint/2010/main" val="377502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3" y="4625120"/>
            <a:ext cx="5202915" cy="3782965"/>
          </a:xfrm>
          <a:prstGeom prst="rect">
            <a:avLst/>
          </a:prstGeom>
        </p:spPr>
        <p:txBody>
          <a:bodyPr lIns="84967" tIns="42483" rIns="84967" bIns="42483"/>
          <a:lstStyle/>
          <a:p>
            <a:endParaRPr lang="en-US"/>
          </a:p>
        </p:txBody>
      </p:sp>
    </p:spTree>
    <p:extLst>
      <p:ext uri="{BB962C8B-B14F-4D97-AF65-F5344CB8AC3E}">
        <p14:creationId xmlns:p14="http://schemas.microsoft.com/office/powerpoint/2010/main" val="2189236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3" y="4625120"/>
            <a:ext cx="5202915" cy="3782965"/>
          </a:xfrm>
          <a:prstGeom prst="rect">
            <a:avLst/>
          </a:prstGeom>
        </p:spPr>
        <p:txBody>
          <a:bodyPr lIns="84967" tIns="42483" rIns="84967" bIns="42483"/>
          <a:lstStyle/>
          <a:p>
            <a:endParaRPr lang="en-US"/>
          </a:p>
        </p:txBody>
      </p:sp>
    </p:spTree>
    <p:extLst>
      <p:ext uri="{BB962C8B-B14F-4D97-AF65-F5344CB8AC3E}">
        <p14:creationId xmlns:p14="http://schemas.microsoft.com/office/powerpoint/2010/main" val="2047312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3" y="4625120"/>
            <a:ext cx="5202915" cy="3782965"/>
          </a:xfrm>
          <a:prstGeom prst="rect">
            <a:avLst/>
          </a:prstGeom>
        </p:spPr>
        <p:txBody>
          <a:bodyPr lIns="84967" tIns="42483" rIns="84967" bIns="42483"/>
          <a:lstStyle/>
          <a:p>
            <a:endParaRPr lang="en-US"/>
          </a:p>
        </p:txBody>
      </p:sp>
    </p:spTree>
    <p:extLst>
      <p:ext uri="{BB962C8B-B14F-4D97-AF65-F5344CB8AC3E}">
        <p14:creationId xmlns:p14="http://schemas.microsoft.com/office/powerpoint/2010/main" val="2757247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78" y="4789268"/>
            <a:ext cx="5441898" cy="3917228"/>
          </a:xfrm>
          <a:prstGeom prst="rect">
            <a:avLst/>
          </a:prstGeom>
        </p:spPr>
        <p:txBody>
          <a:bodyPr lIns="88344" tIns="44171" rIns="88344" bIns="44171"/>
          <a:lstStyle/>
          <a:p>
            <a:endParaRPr lang="pt-PT"/>
          </a:p>
        </p:txBody>
      </p:sp>
    </p:spTree>
    <p:extLst>
      <p:ext uri="{BB962C8B-B14F-4D97-AF65-F5344CB8AC3E}">
        <p14:creationId xmlns:p14="http://schemas.microsoft.com/office/powerpoint/2010/main" val="955041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161" y="4778546"/>
            <a:ext cx="5439356" cy="3908459"/>
          </a:xfrm>
          <a:prstGeom prst="rect">
            <a:avLst/>
          </a:prstGeom>
        </p:spPr>
        <p:txBody>
          <a:bodyPr lIns="88212" tIns="44105" rIns="88212" bIns="44105"/>
          <a:lstStyle/>
          <a:p>
            <a:endParaRPr lang="pt-PT"/>
          </a:p>
        </p:txBody>
      </p:sp>
    </p:spTree>
    <p:extLst>
      <p:ext uri="{BB962C8B-B14F-4D97-AF65-F5344CB8AC3E}">
        <p14:creationId xmlns:p14="http://schemas.microsoft.com/office/powerpoint/2010/main" val="261617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4" y="4625121"/>
            <a:ext cx="5202915" cy="3782965"/>
          </a:xfrm>
          <a:prstGeom prst="rect">
            <a:avLst/>
          </a:prstGeom>
        </p:spPr>
        <p:txBody>
          <a:bodyPr lIns="84958" tIns="42479" rIns="84958" bIns="42479"/>
          <a:lstStyle/>
          <a:p>
            <a:endParaRPr lang="en-US"/>
          </a:p>
        </p:txBody>
      </p:sp>
    </p:spTree>
    <p:extLst>
      <p:ext uri="{BB962C8B-B14F-4D97-AF65-F5344CB8AC3E}">
        <p14:creationId xmlns:p14="http://schemas.microsoft.com/office/powerpoint/2010/main" val="35634428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4" y="4625121"/>
            <a:ext cx="5202915" cy="3782965"/>
          </a:xfrm>
          <a:prstGeom prst="rect">
            <a:avLst/>
          </a:prstGeom>
        </p:spPr>
        <p:txBody>
          <a:bodyPr lIns="84958" tIns="42479" rIns="84958" bIns="42479"/>
          <a:lstStyle/>
          <a:p>
            <a:endParaRPr lang="en-US"/>
          </a:p>
        </p:txBody>
      </p:sp>
    </p:spTree>
    <p:extLst>
      <p:ext uri="{BB962C8B-B14F-4D97-AF65-F5344CB8AC3E}">
        <p14:creationId xmlns:p14="http://schemas.microsoft.com/office/powerpoint/2010/main" val="4108654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4" y="4625121"/>
            <a:ext cx="5202915" cy="3782965"/>
          </a:xfrm>
          <a:prstGeom prst="rect">
            <a:avLst/>
          </a:prstGeom>
        </p:spPr>
        <p:txBody>
          <a:bodyPr lIns="84958" tIns="42479" rIns="84958" bIns="42479"/>
          <a:lstStyle/>
          <a:p>
            <a:endParaRPr lang="en-US"/>
          </a:p>
        </p:txBody>
      </p:sp>
    </p:spTree>
    <p:extLst>
      <p:ext uri="{BB962C8B-B14F-4D97-AF65-F5344CB8AC3E}">
        <p14:creationId xmlns:p14="http://schemas.microsoft.com/office/powerpoint/2010/main" val="1484100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4" y="4625121"/>
            <a:ext cx="5202915" cy="3782965"/>
          </a:xfrm>
          <a:prstGeom prst="rect">
            <a:avLst/>
          </a:prstGeom>
        </p:spPr>
        <p:txBody>
          <a:bodyPr lIns="84958" tIns="42479" rIns="84958" bIns="42479"/>
          <a:lstStyle/>
          <a:p>
            <a:endParaRPr lang="en-US"/>
          </a:p>
        </p:txBody>
      </p:sp>
    </p:spTree>
    <p:extLst>
      <p:ext uri="{BB962C8B-B14F-4D97-AF65-F5344CB8AC3E}">
        <p14:creationId xmlns:p14="http://schemas.microsoft.com/office/powerpoint/2010/main" val="1209505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4" y="4625121"/>
            <a:ext cx="5202915" cy="3782965"/>
          </a:xfrm>
          <a:prstGeom prst="rect">
            <a:avLst/>
          </a:prstGeom>
        </p:spPr>
        <p:txBody>
          <a:bodyPr lIns="84958" tIns="42479" rIns="84958" bIns="42479"/>
          <a:lstStyle/>
          <a:p>
            <a:endParaRPr lang="en-US"/>
          </a:p>
        </p:txBody>
      </p:sp>
    </p:spTree>
    <p:extLst>
      <p:ext uri="{BB962C8B-B14F-4D97-AF65-F5344CB8AC3E}">
        <p14:creationId xmlns:p14="http://schemas.microsoft.com/office/powerpoint/2010/main" val="2212933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4" y="4625121"/>
            <a:ext cx="5202915" cy="3782965"/>
          </a:xfrm>
          <a:prstGeom prst="rect">
            <a:avLst/>
          </a:prstGeom>
        </p:spPr>
        <p:txBody>
          <a:bodyPr lIns="84958" tIns="42479" rIns="84958" bIns="42479"/>
          <a:lstStyle/>
          <a:p>
            <a:endParaRPr lang="en-US"/>
          </a:p>
        </p:txBody>
      </p:sp>
    </p:spTree>
    <p:extLst>
      <p:ext uri="{BB962C8B-B14F-4D97-AF65-F5344CB8AC3E}">
        <p14:creationId xmlns:p14="http://schemas.microsoft.com/office/powerpoint/2010/main" val="2226845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4" y="4625121"/>
            <a:ext cx="5202915" cy="3782965"/>
          </a:xfrm>
          <a:prstGeom prst="rect">
            <a:avLst/>
          </a:prstGeom>
        </p:spPr>
        <p:txBody>
          <a:bodyPr lIns="84958" tIns="42479" rIns="84958" bIns="42479"/>
          <a:lstStyle/>
          <a:p>
            <a:endParaRPr lang="en-US"/>
          </a:p>
        </p:txBody>
      </p:sp>
    </p:spTree>
    <p:extLst>
      <p:ext uri="{BB962C8B-B14F-4D97-AF65-F5344CB8AC3E}">
        <p14:creationId xmlns:p14="http://schemas.microsoft.com/office/powerpoint/2010/main" val="1120327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4" y="4625121"/>
            <a:ext cx="5202915" cy="3782965"/>
          </a:xfrm>
          <a:prstGeom prst="rect">
            <a:avLst/>
          </a:prstGeom>
        </p:spPr>
        <p:txBody>
          <a:bodyPr lIns="84958" tIns="42479" rIns="84958" bIns="42479"/>
          <a:lstStyle/>
          <a:p>
            <a:endParaRPr lang="en-US"/>
          </a:p>
        </p:txBody>
      </p:sp>
    </p:spTree>
    <p:extLst>
      <p:ext uri="{BB962C8B-B14F-4D97-AF65-F5344CB8AC3E}">
        <p14:creationId xmlns:p14="http://schemas.microsoft.com/office/powerpoint/2010/main" val="1829018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4" y="4625121"/>
            <a:ext cx="5202915" cy="3782965"/>
          </a:xfrm>
          <a:prstGeom prst="rect">
            <a:avLst/>
          </a:prstGeom>
        </p:spPr>
        <p:txBody>
          <a:bodyPr lIns="84958" tIns="42479" rIns="84958" bIns="42479"/>
          <a:lstStyle/>
          <a:p>
            <a:endParaRPr lang="en-US"/>
          </a:p>
        </p:txBody>
      </p:sp>
    </p:spTree>
    <p:extLst>
      <p:ext uri="{BB962C8B-B14F-4D97-AF65-F5344CB8AC3E}">
        <p14:creationId xmlns:p14="http://schemas.microsoft.com/office/powerpoint/2010/main" val="17980734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161" y="4778546"/>
            <a:ext cx="5439356" cy="3908459"/>
          </a:xfrm>
          <a:prstGeom prst="rect">
            <a:avLst/>
          </a:prstGeom>
        </p:spPr>
        <p:txBody>
          <a:bodyPr lIns="88212" tIns="44105" rIns="88212" bIns="44105"/>
          <a:lstStyle/>
          <a:p>
            <a:endParaRPr lang="pt-PT"/>
          </a:p>
        </p:txBody>
      </p:sp>
    </p:spTree>
    <p:extLst>
      <p:ext uri="{BB962C8B-B14F-4D97-AF65-F5344CB8AC3E}">
        <p14:creationId xmlns:p14="http://schemas.microsoft.com/office/powerpoint/2010/main" val="110760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0303" y="4281372"/>
            <a:ext cx="5371966" cy="4060267"/>
          </a:xfrm>
          <a:prstGeom prst="rect">
            <a:avLst/>
          </a:prstGeom>
        </p:spPr>
        <p:txBody>
          <a:bodyPr lIns="88203" tIns="44102" rIns="88203" bIns="44102">
            <a:normAutofit/>
          </a:bodyPr>
          <a:lstStyle/>
          <a:p>
            <a:endParaRPr lang="en-GB" dirty="0"/>
          </a:p>
        </p:txBody>
      </p:sp>
      <p:sp>
        <p:nvSpPr>
          <p:cNvPr id="4" name="Slide Number Placeholder 3"/>
          <p:cNvSpPr>
            <a:spLocks noGrp="1"/>
          </p:cNvSpPr>
          <p:nvPr>
            <p:ph type="sldNum" sz="quarter" idx="10"/>
          </p:nvPr>
        </p:nvSpPr>
        <p:spPr>
          <a:xfrm>
            <a:off x="3802079" y="8565658"/>
            <a:ext cx="2908879" cy="450979"/>
          </a:xfrm>
          <a:prstGeom prst="rect">
            <a:avLst/>
          </a:prstGeom>
        </p:spPr>
        <p:txBody>
          <a:bodyPr lIns="88203" tIns="44102" rIns="88203" bIns="44102"/>
          <a:lstStyle/>
          <a:p>
            <a:fld id="{30AEF589-973F-4ED0-B388-597276DBAF62}" type="slidenum">
              <a:rPr lang="en-GB" smtClean="0"/>
              <a:pPr/>
              <a:t>6</a:t>
            </a:fld>
            <a:endParaRPr lang="en-GB" dirty="0"/>
          </a:p>
        </p:txBody>
      </p:sp>
    </p:spTree>
    <p:extLst>
      <p:ext uri="{BB962C8B-B14F-4D97-AF65-F5344CB8AC3E}">
        <p14:creationId xmlns:p14="http://schemas.microsoft.com/office/powerpoint/2010/main" val="6895534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3" y="4625120"/>
            <a:ext cx="5202915" cy="3782965"/>
          </a:xfrm>
          <a:prstGeom prst="rect">
            <a:avLst/>
          </a:prstGeom>
        </p:spPr>
        <p:txBody>
          <a:bodyPr lIns="84967" tIns="42483" rIns="84967" bIns="42483"/>
          <a:lstStyle/>
          <a:p>
            <a:endParaRPr lang="en-US"/>
          </a:p>
        </p:txBody>
      </p:sp>
    </p:spTree>
    <p:extLst>
      <p:ext uri="{BB962C8B-B14F-4D97-AF65-F5344CB8AC3E}">
        <p14:creationId xmlns:p14="http://schemas.microsoft.com/office/powerpoint/2010/main" val="33703450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3" y="4625120"/>
            <a:ext cx="5202915" cy="3782965"/>
          </a:xfrm>
          <a:prstGeom prst="rect">
            <a:avLst/>
          </a:prstGeom>
        </p:spPr>
        <p:txBody>
          <a:bodyPr lIns="84967" tIns="42483" rIns="84967" bIns="42483"/>
          <a:lstStyle/>
          <a:p>
            <a:endParaRPr lang="en-US"/>
          </a:p>
        </p:txBody>
      </p:sp>
    </p:spTree>
    <p:extLst>
      <p:ext uri="{BB962C8B-B14F-4D97-AF65-F5344CB8AC3E}">
        <p14:creationId xmlns:p14="http://schemas.microsoft.com/office/powerpoint/2010/main" val="9844661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3" y="4625120"/>
            <a:ext cx="5202915" cy="3782965"/>
          </a:xfrm>
          <a:prstGeom prst="rect">
            <a:avLst/>
          </a:prstGeom>
        </p:spPr>
        <p:txBody>
          <a:bodyPr lIns="84967" tIns="42483" rIns="84967" bIns="42483"/>
          <a:lstStyle/>
          <a:p>
            <a:endParaRPr lang="en-US"/>
          </a:p>
        </p:txBody>
      </p:sp>
    </p:spTree>
    <p:extLst>
      <p:ext uri="{BB962C8B-B14F-4D97-AF65-F5344CB8AC3E}">
        <p14:creationId xmlns:p14="http://schemas.microsoft.com/office/powerpoint/2010/main" val="18784695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3" y="4625120"/>
            <a:ext cx="5202915" cy="3782965"/>
          </a:xfrm>
          <a:prstGeom prst="rect">
            <a:avLst/>
          </a:prstGeom>
        </p:spPr>
        <p:txBody>
          <a:bodyPr lIns="84967" tIns="42483" rIns="84967" bIns="42483"/>
          <a:lstStyle/>
          <a:p>
            <a:endParaRPr lang="en-US"/>
          </a:p>
        </p:txBody>
      </p:sp>
    </p:spTree>
    <p:extLst>
      <p:ext uri="{BB962C8B-B14F-4D97-AF65-F5344CB8AC3E}">
        <p14:creationId xmlns:p14="http://schemas.microsoft.com/office/powerpoint/2010/main" val="9670869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3" y="4625120"/>
            <a:ext cx="5202915" cy="3782965"/>
          </a:xfrm>
          <a:prstGeom prst="rect">
            <a:avLst/>
          </a:prstGeom>
        </p:spPr>
        <p:txBody>
          <a:bodyPr lIns="84967" tIns="42483" rIns="84967" bIns="42483"/>
          <a:lstStyle/>
          <a:p>
            <a:endParaRPr lang="en-US"/>
          </a:p>
        </p:txBody>
      </p:sp>
    </p:spTree>
    <p:extLst>
      <p:ext uri="{BB962C8B-B14F-4D97-AF65-F5344CB8AC3E}">
        <p14:creationId xmlns:p14="http://schemas.microsoft.com/office/powerpoint/2010/main" val="10639403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0003" y="4625120"/>
            <a:ext cx="5202915" cy="3782965"/>
          </a:xfrm>
          <a:prstGeom prst="rect">
            <a:avLst/>
          </a:prstGeom>
        </p:spPr>
        <p:txBody>
          <a:bodyPr lIns="84967" tIns="42483" rIns="84967" bIns="42483"/>
          <a:lstStyle/>
          <a:p>
            <a:endParaRPr lang="en-US"/>
          </a:p>
        </p:txBody>
      </p:sp>
    </p:spTree>
    <p:extLst>
      <p:ext uri="{BB962C8B-B14F-4D97-AF65-F5344CB8AC3E}">
        <p14:creationId xmlns:p14="http://schemas.microsoft.com/office/powerpoint/2010/main" val="8368151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9700" y="4614767"/>
            <a:ext cx="5200485" cy="3774497"/>
          </a:xfrm>
          <a:prstGeom prst="rect">
            <a:avLst/>
          </a:prstGeom>
        </p:spPr>
        <p:txBody>
          <a:bodyPr lIns="84831" tIns="42415" rIns="84831" bIns="42415"/>
          <a:lstStyle/>
          <a:p>
            <a:endParaRPr lang="en-US"/>
          </a:p>
        </p:txBody>
      </p:sp>
    </p:spTree>
    <p:extLst>
      <p:ext uri="{BB962C8B-B14F-4D97-AF65-F5344CB8AC3E}">
        <p14:creationId xmlns:p14="http://schemas.microsoft.com/office/powerpoint/2010/main" val="1273838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9700" y="4614767"/>
            <a:ext cx="5200485" cy="3774497"/>
          </a:xfrm>
          <a:prstGeom prst="rect">
            <a:avLst/>
          </a:prstGeom>
        </p:spPr>
        <p:txBody>
          <a:bodyPr lIns="84831" tIns="42415" rIns="84831" bIns="42415"/>
          <a:lstStyle/>
          <a:p>
            <a:endParaRPr lang="en-US"/>
          </a:p>
        </p:txBody>
      </p:sp>
    </p:spTree>
    <p:extLst>
      <p:ext uri="{BB962C8B-B14F-4D97-AF65-F5344CB8AC3E}">
        <p14:creationId xmlns:p14="http://schemas.microsoft.com/office/powerpoint/2010/main" val="31791764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9700" y="4614767"/>
            <a:ext cx="5200485" cy="3774497"/>
          </a:xfrm>
          <a:prstGeom prst="rect">
            <a:avLst/>
          </a:prstGeom>
        </p:spPr>
        <p:txBody>
          <a:bodyPr lIns="84831" tIns="42415" rIns="84831" bIns="42415"/>
          <a:lstStyle/>
          <a:p>
            <a:endParaRPr lang="en-US"/>
          </a:p>
        </p:txBody>
      </p:sp>
    </p:spTree>
    <p:extLst>
      <p:ext uri="{BB962C8B-B14F-4D97-AF65-F5344CB8AC3E}">
        <p14:creationId xmlns:p14="http://schemas.microsoft.com/office/powerpoint/2010/main" val="42438647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9700" y="4614767"/>
            <a:ext cx="5200485" cy="3774497"/>
          </a:xfrm>
          <a:prstGeom prst="rect">
            <a:avLst/>
          </a:prstGeom>
        </p:spPr>
        <p:txBody>
          <a:bodyPr lIns="84831" tIns="42415" rIns="84831" bIns="42415"/>
          <a:lstStyle/>
          <a:p>
            <a:endParaRPr lang="en-US"/>
          </a:p>
        </p:txBody>
      </p:sp>
    </p:spTree>
    <p:extLst>
      <p:ext uri="{BB962C8B-B14F-4D97-AF65-F5344CB8AC3E}">
        <p14:creationId xmlns:p14="http://schemas.microsoft.com/office/powerpoint/2010/main" val="2113609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9" y="4777960"/>
            <a:ext cx="5438140" cy="3909238"/>
          </a:xfrm>
          <a:prstGeom prst="rect">
            <a:avLst/>
          </a:prstGeom>
        </p:spPr>
        <p:txBody>
          <a:bodyPr lIns="91564" tIns="45782" rIns="91564" bIns="45782"/>
          <a:lstStyle/>
          <a:p>
            <a:endParaRPr lang="pt-PT"/>
          </a:p>
        </p:txBody>
      </p:sp>
    </p:spTree>
    <p:extLst>
      <p:ext uri="{BB962C8B-B14F-4D97-AF65-F5344CB8AC3E}">
        <p14:creationId xmlns:p14="http://schemas.microsoft.com/office/powerpoint/2010/main" val="28357269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147" y="4767851"/>
            <a:ext cx="5436208" cy="3899709"/>
          </a:xfrm>
          <a:prstGeom prst="rect">
            <a:avLst/>
          </a:prstGeom>
        </p:spPr>
        <p:txBody>
          <a:bodyPr lIns="88076" tIns="44037" rIns="88076" bIns="44037"/>
          <a:lstStyle/>
          <a:p>
            <a:endParaRPr lang="en-US"/>
          </a:p>
        </p:txBody>
      </p:sp>
    </p:spTree>
    <p:extLst>
      <p:ext uri="{BB962C8B-B14F-4D97-AF65-F5344CB8AC3E}">
        <p14:creationId xmlns:p14="http://schemas.microsoft.com/office/powerpoint/2010/main" val="22547125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9700" y="4614767"/>
            <a:ext cx="5200485" cy="3774497"/>
          </a:xfrm>
          <a:prstGeom prst="rect">
            <a:avLst/>
          </a:prstGeom>
        </p:spPr>
        <p:txBody>
          <a:bodyPr lIns="84831" tIns="42415" rIns="84831" bIns="42415"/>
          <a:lstStyle/>
          <a:p>
            <a:endParaRPr lang="en-US"/>
          </a:p>
        </p:txBody>
      </p:sp>
    </p:spTree>
    <p:extLst>
      <p:ext uri="{BB962C8B-B14F-4D97-AF65-F5344CB8AC3E}">
        <p14:creationId xmlns:p14="http://schemas.microsoft.com/office/powerpoint/2010/main" val="7902042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9700" y="4614767"/>
            <a:ext cx="5200485" cy="3774497"/>
          </a:xfrm>
          <a:prstGeom prst="rect">
            <a:avLst/>
          </a:prstGeom>
        </p:spPr>
        <p:txBody>
          <a:bodyPr lIns="84831" tIns="42415" rIns="84831" bIns="42415"/>
          <a:lstStyle/>
          <a:p>
            <a:endParaRPr lang="en-US" dirty="0"/>
          </a:p>
        </p:txBody>
      </p:sp>
    </p:spTree>
    <p:extLst>
      <p:ext uri="{BB962C8B-B14F-4D97-AF65-F5344CB8AC3E}">
        <p14:creationId xmlns:p14="http://schemas.microsoft.com/office/powerpoint/2010/main" val="9971479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9700" y="4614767"/>
            <a:ext cx="5200485" cy="3774497"/>
          </a:xfrm>
          <a:prstGeom prst="rect">
            <a:avLst/>
          </a:prstGeom>
        </p:spPr>
        <p:txBody>
          <a:bodyPr lIns="84831" tIns="42415" rIns="84831" bIns="42415"/>
          <a:lstStyle/>
          <a:p>
            <a:endParaRPr lang="en-US" dirty="0"/>
          </a:p>
        </p:txBody>
      </p:sp>
    </p:spTree>
    <p:extLst>
      <p:ext uri="{BB962C8B-B14F-4D97-AF65-F5344CB8AC3E}">
        <p14:creationId xmlns:p14="http://schemas.microsoft.com/office/powerpoint/2010/main" val="25003377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0303" y="4281372"/>
            <a:ext cx="5371966" cy="4060267"/>
          </a:xfrm>
          <a:prstGeom prst="rect">
            <a:avLst/>
          </a:prstGeom>
        </p:spPr>
        <p:txBody>
          <a:bodyPr lIns="88203" tIns="44102" rIns="88203" bIns="44102">
            <a:normAutofit/>
          </a:bodyPr>
          <a:lstStyle/>
          <a:p>
            <a:endParaRPr lang="en-GB" dirty="0"/>
          </a:p>
        </p:txBody>
      </p:sp>
      <p:sp>
        <p:nvSpPr>
          <p:cNvPr id="4" name="Slide Number Placeholder 3"/>
          <p:cNvSpPr>
            <a:spLocks noGrp="1"/>
          </p:cNvSpPr>
          <p:nvPr>
            <p:ph type="sldNum" sz="quarter" idx="10"/>
          </p:nvPr>
        </p:nvSpPr>
        <p:spPr>
          <a:xfrm>
            <a:off x="3802079" y="8565658"/>
            <a:ext cx="2908879" cy="450979"/>
          </a:xfrm>
          <a:prstGeom prst="rect">
            <a:avLst/>
          </a:prstGeom>
        </p:spPr>
        <p:txBody>
          <a:bodyPr lIns="88203" tIns="44102" rIns="88203" bIns="44102"/>
          <a:lstStyle/>
          <a:p>
            <a:fld id="{30AEF589-973F-4ED0-B388-597276DBAF62}" type="slidenum">
              <a:rPr lang="en-GB" smtClean="0"/>
              <a:pPr/>
              <a:t>64</a:t>
            </a:fld>
            <a:endParaRPr lang="en-GB" dirty="0"/>
          </a:p>
        </p:txBody>
      </p:sp>
    </p:spTree>
    <p:extLst>
      <p:ext uri="{BB962C8B-B14F-4D97-AF65-F5344CB8AC3E}">
        <p14:creationId xmlns:p14="http://schemas.microsoft.com/office/powerpoint/2010/main" val="35465465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9" y="4777960"/>
            <a:ext cx="5438140" cy="3909238"/>
          </a:xfrm>
          <a:prstGeom prst="rect">
            <a:avLst/>
          </a:prstGeom>
        </p:spPr>
        <p:txBody>
          <a:bodyPr lIns="91564" tIns="45782" rIns="91564" bIns="45782"/>
          <a:lstStyle/>
          <a:p>
            <a:endParaRPr lang="en-US" dirty="0"/>
          </a:p>
        </p:txBody>
      </p:sp>
    </p:spTree>
    <p:extLst>
      <p:ext uri="{BB962C8B-B14F-4D97-AF65-F5344CB8AC3E}">
        <p14:creationId xmlns:p14="http://schemas.microsoft.com/office/powerpoint/2010/main" val="34702101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9" y="4777960"/>
            <a:ext cx="5438140" cy="3909238"/>
          </a:xfrm>
          <a:prstGeom prst="rect">
            <a:avLst/>
          </a:prstGeom>
        </p:spPr>
        <p:txBody>
          <a:bodyPr lIns="91564" tIns="45782" rIns="91564" bIns="45782"/>
          <a:lstStyle/>
          <a:p>
            <a:endParaRPr lang="en-US" dirty="0"/>
          </a:p>
        </p:txBody>
      </p:sp>
    </p:spTree>
    <p:extLst>
      <p:ext uri="{BB962C8B-B14F-4D97-AF65-F5344CB8AC3E}">
        <p14:creationId xmlns:p14="http://schemas.microsoft.com/office/powerpoint/2010/main" val="7123467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9" y="4777960"/>
            <a:ext cx="5438140" cy="3909238"/>
          </a:xfrm>
          <a:prstGeom prst="rect">
            <a:avLst/>
          </a:prstGeom>
        </p:spPr>
        <p:txBody>
          <a:bodyPr lIns="91564" tIns="45782" rIns="91564" bIns="45782"/>
          <a:lstStyle/>
          <a:p>
            <a:endParaRPr lang="en-US" dirty="0"/>
          </a:p>
        </p:txBody>
      </p:sp>
    </p:spTree>
    <p:extLst>
      <p:ext uri="{BB962C8B-B14F-4D97-AF65-F5344CB8AC3E}">
        <p14:creationId xmlns:p14="http://schemas.microsoft.com/office/powerpoint/2010/main" val="5088170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9" y="4777960"/>
            <a:ext cx="5438140" cy="3909238"/>
          </a:xfrm>
          <a:prstGeom prst="rect">
            <a:avLst/>
          </a:prstGeom>
        </p:spPr>
        <p:txBody>
          <a:bodyPr lIns="91564" tIns="45782" rIns="91564" bIns="45782"/>
          <a:lstStyle/>
          <a:p>
            <a:endParaRPr lang="en-US" dirty="0"/>
          </a:p>
        </p:txBody>
      </p:sp>
    </p:spTree>
    <p:extLst>
      <p:ext uri="{BB962C8B-B14F-4D97-AF65-F5344CB8AC3E}">
        <p14:creationId xmlns:p14="http://schemas.microsoft.com/office/powerpoint/2010/main" val="5688420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9" y="4777960"/>
            <a:ext cx="5438140" cy="3909238"/>
          </a:xfrm>
          <a:prstGeom prst="rect">
            <a:avLst/>
          </a:prstGeom>
        </p:spPr>
        <p:txBody>
          <a:bodyPr lIns="91564" tIns="45782" rIns="91564" bIns="45782"/>
          <a:lstStyle/>
          <a:p>
            <a:endParaRPr lang="en-US" dirty="0"/>
          </a:p>
        </p:txBody>
      </p:sp>
    </p:spTree>
    <p:extLst>
      <p:ext uri="{BB962C8B-B14F-4D97-AF65-F5344CB8AC3E}">
        <p14:creationId xmlns:p14="http://schemas.microsoft.com/office/powerpoint/2010/main" val="1815896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9" y="4777960"/>
            <a:ext cx="5438140" cy="3909238"/>
          </a:xfrm>
          <a:prstGeom prst="rect">
            <a:avLst/>
          </a:prstGeom>
        </p:spPr>
        <p:txBody>
          <a:bodyPr lIns="91564" tIns="45782" rIns="91564" bIns="45782"/>
          <a:lstStyle/>
          <a:p>
            <a:r>
              <a:rPr lang="en-US" dirty="0" smtClean="0"/>
              <a:t>Source</a:t>
            </a:r>
            <a:r>
              <a:rPr lang="en-US" baseline="0" dirty="0" smtClean="0"/>
              <a:t> Agreement to economic and industrial </a:t>
            </a:r>
            <a:r>
              <a:rPr lang="en-US" dirty="0" smtClean="0"/>
              <a:t>https://dre.pt/application/dir/pdf1s/2002/02/040A00/12931297.pdf</a:t>
            </a:r>
            <a:endParaRPr lang="en-US" dirty="0"/>
          </a:p>
        </p:txBody>
      </p:sp>
    </p:spTree>
    <p:extLst>
      <p:ext uri="{BB962C8B-B14F-4D97-AF65-F5344CB8AC3E}">
        <p14:creationId xmlns:p14="http://schemas.microsoft.com/office/powerpoint/2010/main" val="18576438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9" y="4777960"/>
            <a:ext cx="5438140" cy="3909238"/>
          </a:xfrm>
          <a:prstGeom prst="rect">
            <a:avLst/>
          </a:prstGeom>
        </p:spPr>
        <p:txBody>
          <a:bodyPr lIns="91564" tIns="45782" rIns="91564" bIns="45782"/>
          <a:lstStyle/>
          <a:p>
            <a:endParaRPr lang="en-US" dirty="0"/>
          </a:p>
        </p:txBody>
      </p:sp>
    </p:spTree>
    <p:extLst>
      <p:ext uri="{BB962C8B-B14F-4D97-AF65-F5344CB8AC3E}">
        <p14:creationId xmlns:p14="http://schemas.microsoft.com/office/powerpoint/2010/main" val="40052243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9" y="4777960"/>
            <a:ext cx="5438140" cy="3909238"/>
          </a:xfrm>
          <a:prstGeom prst="rect">
            <a:avLst/>
          </a:prstGeom>
        </p:spPr>
        <p:txBody>
          <a:bodyPr lIns="91564" tIns="45782" rIns="91564" bIns="45782"/>
          <a:lstStyle/>
          <a:p>
            <a:endParaRPr lang="en-US" dirty="0"/>
          </a:p>
        </p:txBody>
      </p:sp>
    </p:spTree>
    <p:extLst>
      <p:ext uri="{BB962C8B-B14F-4D97-AF65-F5344CB8AC3E}">
        <p14:creationId xmlns:p14="http://schemas.microsoft.com/office/powerpoint/2010/main" val="2918738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357" y="4413495"/>
            <a:ext cx="5612839" cy="4185569"/>
          </a:xfrm>
          <a:prstGeom prst="rect">
            <a:avLst/>
          </a:prstGeom>
        </p:spPr>
        <p:txBody>
          <a:bodyPr lIns="91431" tIns="45716" rIns="91431" bIns="45716">
            <a:normAutofit/>
          </a:bodyPr>
          <a:lstStyle/>
          <a:p>
            <a:endParaRPr lang="en-GB" dirty="0"/>
          </a:p>
        </p:txBody>
      </p:sp>
      <p:sp>
        <p:nvSpPr>
          <p:cNvPr id="4" name="Slide Number Placeholder 3"/>
          <p:cNvSpPr>
            <a:spLocks noGrp="1"/>
          </p:cNvSpPr>
          <p:nvPr>
            <p:ph type="sldNum" sz="quarter" idx="10"/>
          </p:nvPr>
        </p:nvSpPr>
        <p:spPr>
          <a:xfrm>
            <a:off x="3972559" y="8829997"/>
            <a:ext cx="3039309" cy="464896"/>
          </a:xfrm>
          <a:prstGeom prst="rect">
            <a:avLst/>
          </a:prstGeom>
        </p:spPr>
        <p:txBody>
          <a:bodyPr lIns="91431" tIns="45716" rIns="91431" bIns="45716"/>
          <a:lstStyle/>
          <a:p>
            <a:fld id="{30AEF589-973F-4ED0-B388-597276DBAF62}" type="slidenum">
              <a:rPr lang="en-GB" smtClean="0"/>
              <a:pPr/>
              <a:t>15</a:t>
            </a:fld>
            <a:endParaRPr lang="en-GB" dirty="0"/>
          </a:p>
        </p:txBody>
      </p:sp>
    </p:spTree>
    <p:extLst>
      <p:ext uri="{BB962C8B-B14F-4D97-AF65-F5344CB8AC3E}">
        <p14:creationId xmlns:p14="http://schemas.microsoft.com/office/powerpoint/2010/main" val="4277808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65" y="4778548"/>
            <a:ext cx="5438749" cy="3908459"/>
          </a:xfrm>
          <a:prstGeom prst="rect">
            <a:avLst/>
          </a:prstGeom>
        </p:spPr>
        <p:txBody>
          <a:bodyPr lIns="88212" tIns="44105" rIns="88212" bIns="44105"/>
          <a:lstStyle/>
          <a:p>
            <a:endParaRPr lang="en-US"/>
          </a:p>
        </p:txBody>
      </p:sp>
    </p:spTree>
    <p:extLst>
      <p:ext uri="{BB962C8B-B14F-4D97-AF65-F5344CB8AC3E}">
        <p14:creationId xmlns:p14="http://schemas.microsoft.com/office/powerpoint/2010/main" val="3995784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20" y="3277597"/>
            <a:ext cx="7929390" cy="2680800"/>
          </a:xfrm>
          <a:prstGeom prst="rect">
            <a:avLst/>
          </a:prstGeom>
        </p:spPr>
        <p:txBody>
          <a:bodyPr lIns="88203" tIns="44102" rIns="88203" bIns="44102"/>
          <a:lstStyle/>
          <a:p>
            <a:endParaRPr lang="en-US"/>
          </a:p>
        </p:txBody>
      </p:sp>
    </p:spTree>
    <p:extLst>
      <p:ext uri="{BB962C8B-B14F-4D97-AF65-F5344CB8AC3E}">
        <p14:creationId xmlns:p14="http://schemas.microsoft.com/office/powerpoint/2010/main" val="41590818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0813817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7033"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Footer Placeholder 4"/>
          <p:cNvSpPr>
            <a:spLocks noGrp="1"/>
          </p:cNvSpPr>
          <p:nvPr>
            <p:ph type="ftr" sz="quarter" idx="3"/>
          </p:nvPr>
        </p:nvSpPr>
        <p:spPr>
          <a:xfrm>
            <a:off x="555782" y="9537700"/>
            <a:ext cx="5750756" cy="148532"/>
          </a:xfrm>
          <a:prstGeom prst="rect">
            <a:avLst/>
          </a:prstGeom>
        </p:spPr>
        <p:txBody>
          <a:bodyPr vert="horz" lIns="83958" tIns="42976" rIns="83958" bIns="42976" rtlCol="0" anchor="ctr"/>
          <a:lstStyle>
            <a:lvl1pPr algn="r">
              <a:lnSpc>
                <a:spcPct val="100000"/>
              </a:lnSpc>
              <a:tabLst>
                <a:tab pos="5107491" algn="r"/>
              </a:tabLst>
              <a:defRPr sz="600" b="0">
                <a:solidFill>
                  <a:schemeClr val="tx1"/>
                </a:solidFill>
              </a:defRPr>
            </a:lvl1pPr>
          </a:lstStyle>
          <a:p>
            <a:pPr algn="l">
              <a:tabLst>
                <a:tab pos="5602331" algn="r"/>
              </a:tabLst>
              <a:defRPr/>
            </a:pPr>
            <a:endParaRPr lang="pt-PT" dirty="0" smtClean="0"/>
          </a:p>
        </p:txBody>
      </p:sp>
      <p:sp>
        <p:nvSpPr>
          <p:cNvPr id="4" name="Picture Placeholder 3"/>
          <p:cNvSpPr>
            <a:spLocks noGrp="1"/>
          </p:cNvSpPr>
          <p:nvPr>
            <p:ph type="pic" sz="quarter" idx="19"/>
          </p:nvPr>
        </p:nvSpPr>
        <p:spPr>
          <a:xfrm>
            <a:off x="1" y="0"/>
            <a:ext cx="3357562" cy="9906000"/>
          </a:xfrm>
          <a:prstGeom prst="rect">
            <a:avLst/>
          </a:prstGeom>
        </p:spPr>
        <p:txBody>
          <a:bodyPr/>
          <a:lstStyle/>
          <a:p>
            <a:endParaRPr lang="pt-PT" dirty="0"/>
          </a:p>
        </p:txBody>
      </p:sp>
      <p:sp>
        <p:nvSpPr>
          <p:cNvPr id="2" name="Title 1"/>
          <p:cNvSpPr>
            <a:spLocks noGrp="1"/>
          </p:cNvSpPr>
          <p:nvPr>
            <p:ph type="title"/>
          </p:nvPr>
        </p:nvSpPr>
        <p:spPr>
          <a:xfrm>
            <a:off x="3511280" y="502492"/>
            <a:ext cx="2795258" cy="984996"/>
          </a:xfrm>
          <a:prstGeom prst="rect">
            <a:avLst/>
          </a:prstGeom>
          <a:solidFill>
            <a:schemeClr val="accent4">
              <a:lumMod val="20000"/>
              <a:lumOff val="80000"/>
            </a:schemeClr>
          </a:solidFill>
        </p:spPr>
        <p:txBody>
          <a:bodyPr anchor="ctr" anchorCtr="0"/>
          <a:lstStyle/>
          <a:p>
            <a:r>
              <a:rPr lang="en-US" dirty="0" smtClean="0"/>
              <a:t>Click to edit Master title style</a:t>
            </a:r>
            <a:endParaRPr lang="pt-PT" dirty="0"/>
          </a:p>
        </p:txBody>
      </p:sp>
      <p:sp>
        <p:nvSpPr>
          <p:cNvPr id="6" name="Text Placeholder 5"/>
          <p:cNvSpPr>
            <a:spLocks noGrp="1"/>
          </p:cNvSpPr>
          <p:nvPr>
            <p:ph type="body" sz="quarter" idx="18" hasCustomPrompt="1"/>
          </p:nvPr>
        </p:nvSpPr>
        <p:spPr>
          <a:xfrm>
            <a:off x="2366963" y="479488"/>
            <a:ext cx="1008000" cy="1008000"/>
          </a:xfrm>
          <a:prstGeom prst="rect">
            <a:avLst/>
          </a:prstGeom>
          <a:solidFill>
            <a:schemeClr val="accent2"/>
          </a:solidFill>
        </p:spPr>
        <p:txBody>
          <a:bodyPr/>
          <a:lstStyle>
            <a:lvl1pPr algn="ctr">
              <a:defRPr sz="6600"/>
            </a:lvl1pPr>
          </a:lstStyle>
          <a:p>
            <a:pPr lvl="0"/>
            <a:r>
              <a:rPr lang="en-US" dirty="0" smtClean="0"/>
              <a:t>#</a:t>
            </a:r>
            <a:endParaRPr lang="pt-PT" dirty="0"/>
          </a:p>
        </p:txBody>
      </p:sp>
      <p:sp>
        <p:nvSpPr>
          <p:cNvPr id="8" name="Text Placeholder 9"/>
          <p:cNvSpPr>
            <a:spLocks noGrp="1"/>
          </p:cNvSpPr>
          <p:nvPr>
            <p:ph type="body" sz="quarter" idx="20"/>
          </p:nvPr>
        </p:nvSpPr>
        <p:spPr>
          <a:xfrm>
            <a:off x="3500438" y="1649413"/>
            <a:ext cx="2806100" cy="75388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12" name="Slide Number Placeholder 3"/>
          <p:cNvSpPr>
            <a:spLocks noGrp="1"/>
          </p:cNvSpPr>
          <p:nvPr>
            <p:ph type="sldNum" sz="quarter" idx="11"/>
          </p:nvPr>
        </p:nvSpPr>
        <p:spPr>
          <a:xfrm>
            <a:off x="3231742" y="9537701"/>
            <a:ext cx="394516" cy="148531"/>
          </a:xfrm>
        </p:spPr>
        <p:txBody>
          <a:bodyPr/>
          <a:lstStyle/>
          <a:p>
            <a:pPr>
              <a:defRPr/>
            </a:pPr>
            <a:fld id="{B8325105-167D-4862-BDE6-B81FF841FD87}" type="slidenum">
              <a:rPr lang="en-US" smtClean="0"/>
              <a:pPr>
                <a:defRPr/>
              </a:pPr>
              <a:t>‹#›</a:t>
            </a:fld>
            <a:endParaRPr lang="en-US" dirty="0"/>
          </a:p>
        </p:txBody>
      </p:sp>
    </p:spTree>
    <p:extLst>
      <p:ext uri="{BB962C8B-B14F-4D97-AF65-F5344CB8AC3E}">
        <p14:creationId xmlns:p14="http://schemas.microsoft.com/office/powerpoint/2010/main" val="24211745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lgn="l">
              <a:tabLst>
                <a:tab pos="5602331" algn="r"/>
              </a:tabLst>
              <a:defRPr/>
            </a:pPr>
            <a:endParaRPr lang="pt-PT" dirty="0" smtClean="0"/>
          </a:p>
        </p:txBody>
      </p:sp>
      <p:sp>
        <p:nvSpPr>
          <p:cNvPr id="4" name="Slide Number Placeholder 3"/>
          <p:cNvSpPr>
            <a:spLocks noGrp="1"/>
          </p:cNvSpPr>
          <p:nvPr>
            <p:ph type="sldNum" sz="quarter" idx="11"/>
          </p:nvPr>
        </p:nvSpPr>
        <p:spPr/>
        <p:txBody>
          <a:bodyPr/>
          <a:lstStyle/>
          <a:p>
            <a:pPr>
              <a:defRPr/>
            </a:pPr>
            <a:fld id="{B8325105-167D-4862-BDE6-B81FF841FD87}" type="slidenum">
              <a:rPr lang="en-US" smtClean="0"/>
              <a:pPr>
                <a:defRPr/>
              </a:pPr>
              <a:t>‹#›</a:t>
            </a:fld>
            <a:endParaRPr lang="en-US" dirty="0"/>
          </a:p>
        </p:txBody>
      </p:sp>
      <p:sp>
        <p:nvSpPr>
          <p:cNvPr id="13" name="Text Placeholder 9"/>
          <p:cNvSpPr>
            <a:spLocks noGrp="1"/>
          </p:cNvSpPr>
          <p:nvPr>
            <p:ph type="body" sz="quarter" idx="19"/>
          </p:nvPr>
        </p:nvSpPr>
        <p:spPr>
          <a:xfrm>
            <a:off x="549275" y="1659145"/>
            <a:ext cx="2808288" cy="753882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pt-PT" dirty="0"/>
          </a:p>
        </p:txBody>
      </p:sp>
      <p:sp>
        <p:nvSpPr>
          <p:cNvPr id="14" name="Text Placeholder 9"/>
          <p:cNvSpPr>
            <a:spLocks noGrp="1"/>
          </p:cNvSpPr>
          <p:nvPr>
            <p:ph type="body" sz="quarter" idx="20"/>
          </p:nvPr>
        </p:nvSpPr>
        <p:spPr>
          <a:xfrm>
            <a:off x="3500437" y="1649413"/>
            <a:ext cx="2808287" cy="75388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6" name="Title 5"/>
          <p:cNvSpPr>
            <a:spLocks noGrp="1"/>
          </p:cNvSpPr>
          <p:nvPr>
            <p:ph type="title"/>
          </p:nvPr>
        </p:nvSpPr>
        <p:spPr/>
        <p:txBody>
          <a:bodyPr/>
          <a:lstStyle/>
          <a:p>
            <a:r>
              <a:rPr lang="en-US" smtClean="0"/>
              <a:t>Click to edit Master title style</a:t>
            </a:r>
            <a:endParaRPr lang="pt-PT"/>
          </a:p>
        </p:txBody>
      </p:sp>
    </p:spTree>
    <p:extLst>
      <p:ext uri="{BB962C8B-B14F-4D97-AF65-F5344CB8AC3E}">
        <p14:creationId xmlns:p14="http://schemas.microsoft.com/office/powerpoint/2010/main" val="31827179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55782" y="502492"/>
            <a:ext cx="5750756" cy="984996"/>
          </a:xfrm>
          <a:prstGeom prst="rect">
            <a:avLst/>
          </a:prstGeom>
        </p:spPr>
        <p:txBody>
          <a:bodyPr/>
          <a:lstStyle/>
          <a:p>
            <a:r>
              <a:rPr lang="en-US" smtClean="0"/>
              <a:t>Click to edit Master title style</a:t>
            </a:r>
            <a:endParaRPr lang="pt-PT"/>
          </a:p>
        </p:txBody>
      </p:sp>
      <p:sp>
        <p:nvSpPr>
          <p:cNvPr id="3" name="Footer Placeholder 2"/>
          <p:cNvSpPr>
            <a:spLocks noGrp="1"/>
          </p:cNvSpPr>
          <p:nvPr>
            <p:ph type="ftr" sz="quarter" idx="10"/>
          </p:nvPr>
        </p:nvSpPr>
        <p:spPr/>
        <p:txBody>
          <a:bodyPr/>
          <a:lstStyle/>
          <a:p>
            <a:pPr algn="l">
              <a:tabLst>
                <a:tab pos="5602331" algn="r"/>
              </a:tabLst>
              <a:defRPr/>
            </a:pPr>
            <a:endParaRPr lang="pt-PT" dirty="0" smtClean="0"/>
          </a:p>
        </p:txBody>
      </p:sp>
      <p:sp>
        <p:nvSpPr>
          <p:cNvPr id="4" name="Slide Number Placeholder 3"/>
          <p:cNvSpPr>
            <a:spLocks noGrp="1"/>
          </p:cNvSpPr>
          <p:nvPr>
            <p:ph type="sldNum" sz="quarter" idx="11"/>
          </p:nvPr>
        </p:nvSpPr>
        <p:spPr/>
        <p:txBody>
          <a:bodyPr/>
          <a:lstStyle/>
          <a:p>
            <a:pPr>
              <a:defRPr/>
            </a:pPr>
            <a:fld id="{B8325105-167D-4862-BDE6-B81FF841FD87}" type="slidenum">
              <a:rPr lang="en-US" smtClean="0"/>
              <a:pPr>
                <a:defRPr/>
              </a:pPr>
              <a:t>‹#›</a:t>
            </a:fld>
            <a:endParaRPr lang="en-US" dirty="0"/>
          </a:p>
        </p:txBody>
      </p:sp>
      <p:sp>
        <p:nvSpPr>
          <p:cNvPr id="6" name="Chart Placeholder 5"/>
          <p:cNvSpPr>
            <a:spLocks noGrp="1"/>
          </p:cNvSpPr>
          <p:nvPr>
            <p:ph type="chart" sz="quarter" idx="17"/>
          </p:nvPr>
        </p:nvSpPr>
        <p:spPr>
          <a:xfrm>
            <a:off x="3500438" y="1649413"/>
            <a:ext cx="2811461" cy="3298825"/>
          </a:xfrm>
          <a:prstGeom prst="rect">
            <a:avLst/>
          </a:prstGeom>
        </p:spPr>
        <p:txBody>
          <a:bodyPr/>
          <a:lstStyle/>
          <a:p>
            <a:endParaRPr lang="pt-PT"/>
          </a:p>
        </p:txBody>
      </p:sp>
      <p:sp>
        <p:nvSpPr>
          <p:cNvPr id="9" name="Chart Placeholder 5"/>
          <p:cNvSpPr>
            <a:spLocks noGrp="1"/>
          </p:cNvSpPr>
          <p:nvPr>
            <p:ph type="chart" sz="quarter" idx="18"/>
          </p:nvPr>
        </p:nvSpPr>
        <p:spPr>
          <a:xfrm>
            <a:off x="3500438" y="5885128"/>
            <a:ext cx="2811462" cy="3298825"/>
          </a:xfrm>
          <a:prstGeom prst="rect">
            <a:avLst/>
          </a:prstGeom>
        </p:spPr>
        <p:txBody>
          <a:bodyPr/>
          <a:lstStyle/>
          <a:p>
            <a:endParaRPr lang="pt-PT"/>
          </a:p>
        </p:txBody>
      </p:sp>
      <p:sp>
        <p:nvSpPr>
          <p:cNvPr id="10" name="Text Placeholder 9"/>
          <p:cNvSpPr>
            <a:spLocks noGrp="1"/>
          </p:cNvSpPr>
          <p:nvPr>
            <p:ph type="body" sz="quarter" idx="19"/>
          </p:nvPr>
        </p:nvSpPr>
        <p:spPr>
          <a:xfrm>
            <a:off x="549275" y="1659145"/>
            <a:ext cx="2808288" cy="753882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Tree>
    <p:extLst>
      <p:ext uri="{BB962C8B-B14F-4D97-AF65-F5344CB8AC3E}">
        <p14:creationId xmlns:p14="http://schemas.microsoft.com/office/powerpoint/2010/main" val="383839625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55782" y="502492"/>
            <a:ext cx="5750756" cy="984996"/>
          </a:xfrm>
          <a:prstGeom prst="rect">
            <a:avLst/>
          </a:prstGeom>
        </p:spPr>
        <p:txBody>
          <a:bodyPr/>
          <a:lstStyle/>
          <a:p>
            <a:r>
              <a:rPr lang="en-US" dirty="0" smtClean="0"/>
              <a:t>Click to edit Master title style</a:t>
            </a:r>
            <a:endParaRPr lang="pt-PT" dirty="0"/>
          </a:p>
        </p:txBody>
      </p:sp>
      <p:sp>
        <p:nvSpPr>
          <p:cNvPr id="3" name="Footer Placeholder 2"/>
          <p:cNvSpPr>
            <a:spLocks noGrp="1"/>
          </p:cNvSpPr>
          <p:nvPr>
            <p:ph type="ftr" sz="quarter" idx="10"/>
          </p:nvPr>
        </p:nvSpPr>
        <p:spPr/>
        <p:txBody>
          <a:bodyPr/>
          <a:lstStyle/>
          <a:p>
            <a:pPr algn="l">
              <a:tabLst>
                <a:tab pos="5602331" algn="r"/>
              </a:tabLst>
              <a:defRPr/>
            </a:pPr>
            <a:endParaRPr lang="pt-PT" dirty="0" smtClean="0"/>
          </a:p>
        </p:txBody>
      </p:sp>
      <p:sp>
        <p:nvSpPr>
          <p:cNvPr id="4" name="Slide Number Placeholder 3"/>
          <p:cNvSpPr>
            <a:spLocks noGrp="1"/>
          </p:cNvSpPr>
          <p:nvPr>
            <p:ph type="sldNum" sz="quarter" idx="11"/>
          </p:nvPr>
        </p:nvSpPr>
        <p:spPr/>
        <p:txBody>
          <a:bodyPr/>
          <a:lstStyle/>
          <a:p>
            <a:pPr>
              <a:defRPr/>
            </a:pPr>
            <a:fld id="{B8325105-167D-4862-BDE6-B81FF841FD87}" type="slidenum">
              <a:rPr lang="en-US" smtClean="0"/>
              <a:pPr>
                <a:defRPr/>
              </a:pPr>
              <a:t>‹#›</a:t>
            </a:fld>
            <a:endParaRPr lang="en-US" dirty="0"/>
          </a:p>
        </p:txBody>
      </p:sp>
      <p:sp>
        <p:nvSpPr>
          <p:cNvPr id="9" name="Chart Placeholder 5"/>
          <p:cNvSpPr>
            <a:spLocks noGrp="1"/>
          </p:cNvSpPr>
          <p:nvPr>
            <p:ph type="chart" sz="quarter" idx="18"/>
          </p:nvPr>
        </p:nvSpPr>
        <p:spPr>
          <a:xfrm>
            <a:off x="561144" y="5885128"/>
            <a:ext cx="5750756" cy="3298825"/>
          </a:xfrm>
          <a:prstGeom prst="rect">
            <a:avLst/>
          </a:prstGeom>
        </p:spPr>
        <p:txBody>
          <a:bodyPr/>
          <a:lstStyle/>
          <a:p>
            <a:endParaRPr lang="pt-PT"/>
          </a:p>
        </p:txBody>
      </p:sp>
      <p:sp>
        <p:nvSpPr>
          <p:cNvPr id="12" name="Text Placeholder 9"/>
          <p:cNvSpPr>
            <a:spLocks noGrp="1"/>
          </p:cNvSpPr>
          <p:nvPr>
            <p:ph type="body" sz="quarter" idx="19"/>
          </p:nvPr>
        </p:nvSpPr>
        <p:spPr>
          <a:xfrm>
            <a:off x="549276" y="1649414"/>
            <a:ext cx="2808288" cy="38722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pt-PT" dirty="0"/>
          </a:p>
        </p:txBody>
      </p:sp>
      <p:sp>
        <p:nvSpPr>
          <p:cNvPr id="13" name="Text Placeholder 9"/>
          <p:cNvSpPr>
            <a:spLocks noGrp="1"/>
          </p:cNvSpPr>
          <p:nvPr>
            <p:ph type="body" sz="quarter" idx="20"/>
          </p:nvPr>
        </p:nvSpPr>
        <p:spPr>
          <a:xfrm>
            <a:off x="3500438" y="1649414"/>
            <a:ext cx="2808000" cy="38722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Tree>
    <p:extLst>
      <p:ext uri="{BB962C8B-B14F-4D97-AF65-F5344CB8AC3E}">
        <p14:creationId xmlns:p14="http://schemas.microsoft.com/office/powerpoint/2010/main" val="34413909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anner page – empty">
    <p:spTree>
      <p:nvGrpSpPr>
        <p:cNvPr id="1" name=""/>
        <p:cNvGrpSpPr/>
        <p:nvPr/>
      </p:nvGrpSpPr>
      <p:grpSpPr>
        <a:xfrm>
          <a:off x="0" y="0"/>
          <a:ext cx="0" cy="0"/>
          <a:chOff x="0" y="0"/>
          <a:chExt cx="0" cy="0"/>
        </a:xfrm>
      </p:grpSpPr>
      <p:sp>
        <p:nvSpPr>
          <p:cNvPr id="4" name="Title Headline 2"/>
          <p:cNvSpPr>
            <a:spLocks noGrp="1"/>
          </p:cNvSpPr>
          <p:nvPr>
            <p:ph type="body" sz="quarter" idx="10" hasCustomPrompt="1"/>
          </p:nvPr>
        </p:nvSpPr>
        <p:spPr>
          <a:xfrm>
            <a:off x="392909" y="1042577"/>
            <a:ext cx="3905640" cy="694456"/>
          </a:xfrm>
        </p:spPr>
        <p:txBody>
          <a:bodyPr lIns="137160"/>
          <a:lstStyle>
            <a:lvl1pPr>
              <a:defRPr sz="898" baseline="0">
                <a:solidFill>
                  <a:schemeClr val="tx2"/>
                </a:solidFill>
              </a:defRPr>
            </a:lvl1pPr>
          </a:lstStyle>
          <a:p>
            <a:pPr lvl="0"/>
            <a:r>
              <a:rPr lang="en-US" dirty="0" smtClean="0"/>
              <a:t>Click here to edit the banner headline for this page</a:t>
            </a:r>
            <a:endParaRPr lang="en-US" dirty="0"/>
          </a:p>
        </p:txBody>
      </p:sp>
      <p:sp>
        <p:nvSpPr>
          <p:cNvPr id="2" name="Title Headline 1"/>
          <p:cNvSpPr>
            <a:spLocks noGrp="1"/>
          </p:cNvSpPr>
          <p:nvPr>
            <p:ph type="title"/>
          </p:nvPr>
        </p:nvSpPr>
        <p:spPr/>
        <p:txBody>
          <a:bodyPr/>
          <a:lstStyle/>
          <a:p>
            <a:r>
              <a:rPr lang="en-US" dirty="0" smtClean="0"/>
              <a:t>Click to edit Master title style</a:t>
            </a:r>
            <a:endParaRPr lang="en-US" dirty="0"/>
          </a:p>
        </p:txBody>
      </p:sp>
      <p:sp>
        <p:nvSpPr>
          <p:cNvPr id="5" name="Mini-TOC"/>
          <p:cNvSpPr>
            <a:spLocks noGrp="1"/>
          </p:cNvSpPr>
          <p:nvPr>
            <p:ph type="tbl" sz="quarter" idx="13"/>
          </p:nvPr>
        </p:nvSpPr>
        <p:spPr>
          <a:xfrm>
            <a:off x="4486207" y="814609"/>
            <a:ext cx="1976766" cy="898466"/>
          </a:xfrm>
        </p:spPr>
        <p:txBody>
          <a:bodyPr/>
          <a:lstStyle/>
          <a:p>
            <a:endParaRPr lang="en-US"/>
          </a:p>
        </p:txBody>
      </p:sp>
      <p:sp>
        <p:nvSpPr>
          <p:cNvPr id="3" name="Footer Placeholder 2"/>
          <p:cNvSpPr>
            <a:spLocks noGrp="1"/>
          </p:cNvSpPr>
          <p:nvPr>
            <p:ph type="ftr" sz="quarter" idx="14"/>
          </p:nvPr>
        </p:nvSpPr>
        <p:spPr/>
        <p:txBody>
          <a:bodyPr/>
          <a:lstStyle/>
          <a:p>
            <a:pPr algn="l">
              <a:tabLst>
                <a:tab pos="5602331" algn="r"/>
              </a:tabLst>
              <a:defRPr/>
            </a:pPr>
            <a:endParaRPr lang="pt-PT" dirty="0" smtClean="0"/>
          </a:p>
        </p:txBody>
      </p:sp>
      <p:sp>
        <p:nvSpPr>
          <p:cNvPr id="6" name="Slide Number Placeholder 5"/>
          <p:cNvSpPr>
            <a:spLocks noGrp="1"/>
          </p:cNvSpPr>
          <p:nvPr>
            <p:ph type="sldNum" sz="quarter" idx="15"/>
          </p:nvPr>
        </p:nvSpPr>
        <p:spPr/>
        <p:txBody>
          <a:bodyPr/>
          <a:lstStyle/>
          <a:p>
            <a:pPr>
              <a:defRPr/>
            </a:pPr>
            <a:fld id="{B8325105-167D-4862-BDE6-B81FF841FD87}" type="slidenum">
              <a:rPr lang="en-US" smtClean="0"/>
              <a:pPr>
                <a:defRPr/>
              </a:pPr>
              <a:t>‹#›</a:t>
            </a:fld>
            <a:endParaRPr lang="en-US" dirty="0"/>
          </a:p>
        </p:txBody>
      </p:sp>
    </p:spTree>
    <p:extLst>
      <p:ext uri="{BB962C8B-B14F-4D97-AF65-F5344CB8AC3E}">
        <p14:creationId xmlns:p14="http://schemas.microsoft.com/office/powerpoint/2010/main" val="36324499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elh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5" name="Group 30"/>
          <p:cNvGrpSpPr/>
          <p:nvPr userDrawn="1"/>
        </p:nvGrpSpPr>
        <p:grpSpPr bwMode="gray">
          <a:xfrm>
            <a:off x="2655309" y="4922967"/>
            <a:ext cx="3310498" cy="1321831"/>
            <a:chOff x="1364344" y="3845450"/>
            <a:chExt cx="3649976" cy="1426898"/>
          </a:xfrm>
        </p:grpSpPr>
        <p:sp>
          <p:nvSpPr>
            <p:cNvPr id="6" name="TextBox 5"/>
            <p:cNvSpPr txBox="1"/>
            <p:nvPr/>
          </p:nvSpPr>
          <p:spPr bwMode="gray">
            <a:xfrm rot="18166506">
              <a:off x="1240166" y="4531411"/>
              <a:ext cx="875592" cy="118768"/>
            </a:xfrm>
            <a:prstGeom prst="rect">
              <a:avLst/>
            </a:prstGeom>
            <a:noFill/>
          </p:spPr>
          <p:txBody>
            <a:bodyPr wrap="none" lIns="0" tIns="0" rIns="0" bIns="0" rtlCol="0">
              <a:spAutoFit/>
            </a:bodyPr>
            <a:lstStyle/>
            <a:p>
              <a:pPr marL="0" marR="0" lvl="0" indent="0" defTabSz="839641"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smtClean="0">
                  <a:ln>
                    <a:noFill/>
                  </a:ln>
                  <a:solidFill>
                    <a:srgbClr val="808080"/>
                  </a:solidFill>
                  <a:effectLst/>
                  <a:uLnTx/>
                  <a:uFillTx/>
                </a:rPr>
                <a:t>EY Special Use Red</a:t>
              </a:r>
              <a:endParaRPr kumimoji="0" lang="en-US" sz="700" b="0" i="0" u="none" strike="noStrike" kern="0" cap="none" spc="0" normalizeH="0" baseline="0" noProof="0">
                <a:ln>
                  <a:noFill/>
                </a:ln>
                <a:solidFill>
                  <a:srgbClr val="808080"/>
                </a:solidFill>
                <a:effectLst/>
                <a:uLnTx/>
                <a:uFillTx/>
              </a:endParaRPr>
            </a:p>
          </p:txBody>
        </p:sp>
        <p:sp>
          <p:nvSpPr>
            <p:cNvPr id="7" name="TextBox 6"/>
            <p:cNvSpPr txBox="1"/>
            <p:nvPr/>
          </p:nvSpPr>
          <p:spPr bwMode="gray">
            <a:xfrm rot="18166506">
              <a:off x="1566589" y="4424933"/>
              <a:ext cx="1107468" cy="118768"/>
            </a:xfrm>
            <a:prstGeom prst="rect">
              <a:avLst/>
            </a:prstGeom>
            <a:noFill/>
          </p:spPr>
          <p:txBody>
            <a:bodyPr wrap="none" lIns="0" tIns="0" rIns="0" bIns="0" rtlCol="0">
              <a:spAutoFit/>
            </a:bodyPr>
            <a:lstStyle/>
            <a:p>
              <a:pPr marL="0" marR="0" lvl="0" indent="0" defTabSz="839641"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smtClean="0">
                  <a:ln>
                    <a:noFill/>
                  </a:ln>
                  <a:solidFill>
                    <a:srgbClr val="808080"/>
                  </a:solidFill>
                  <a:effectLst/>
                  <a:uLnTx/>
                  <a:uFillTx/>
                </a:rPr>
                <a:t>EY Special Use Blue 50%</a:t>
              </a:r>
              <a:endParaRPr kumimoji="0" lang="en-US" sz="700" b="0" i="0" u="none" strike="noStrike" kern="0" cap="none" spc="0" normalizeH="0" baseline="0" noProof="0">
                <a:ln>
                  <a:noFill/>
                </a:ln>
                <a:solidFill>
                  <a:srgbClr val="808080"/>
                </a:solidFill>
                <a:effectLst/>
                <a:uLnTx/>
                <a:uFillTx/>
              </a:endParaRPr>
            </a:p>
          </p:txBody>
        </p:sp>
        <p:sp>
          <p:nvSpPr>
            <p:cNvPr id="8" name="TextBox 7"/>
            <p:cNvSpPr txBox="1"/>
            <p:nvPr/>
          </p:nvSpPr>
          <p:spPr bwMode="gray">
            <a:xfrm rot="18166506">
              <a:off x="1969170" y="4485586"/>
              <a:ext cx="993261" cy="118768"/>
            </a:xfrm>
            <a:prstGeom prst="rect">
              <a:avLst/>
            </a:prstGeom>
            <a:noFill/>
          </p:spPr>
          <p:txBody>
            <a:bodyPr wrap="none" lIns="0" tIns="0" rIns="0" bIns="0" rtlCol="0">
              <a:spAutoFit/>
            </a:bodyPr>
            <a:lstStyle/>
            <a:p>
              <a:pPr marL="0" marR="0" lvl="0" indent="0" defTabSz="839641"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smtClean="0">
                  <a:ln>
                    <a:noFill/>
                  </a:ln>
                  <a:solidFill>
                    <a:srgbClr val="808080"/>
                  </a:solidFill>
                  <a:effectLst/>
                  <a:uLnTx/>
                  <a:uFillTx/>
                </a:rPr>
                <a:t>EY Special Use Purple</a:t>
              </a:r>
              <a:endParaRPr kumimoji="0" lang="en-US" sz="700" b="0" i="0" u="none" strike="noStrike" kern="0" cap="none" spc="0" normalizeH="0" baseline="0" noProof="0">
                <a:ln>
                  <a:noFill/>
                </a:ln>
                <a:solidFill>
                  <a:srgbClr val="808080"/>
                </a:solidFill>
                <a:effectLst/>
                <a:uLnTx/>
                <a:uFillTx/>
              </a:endParaRPr>
            </a:p>
          </p:txBody>
        </p:sp>
        <p:sp>
          <p:nvSpPr>
            <p:cNvPr id="9" name="TextBox 8"/>
            <p:cNvSpPr txBox="1"/>
            <p:nvPr/>
          </p:nvSpPr>
          <p:spPr bwMode="gray">
            <a:xfrm rot="18166506">
              <a:off x="2299816" y="4386522"/>
              <a:ext cx="1200911" cy="118768"/>
            </a:xfrm>
            <a:prstGeom prst="rect">
              <a:avLst/>
            </a:prstGeom>
            <a:noFill/>
          </p:spPr>
          <p:txBody>
            <a:bodyPr wrap="none" lIns="0" tIns="0" rIns="0" bIns="0" rtlCol="0">
              <a:spAutoFit/>
            </a:bodyPr>
            <a:lstStyle/>
            <a:p>
              <a:pPr marL="0" marR="0" lvl="0" indent="0" defTabSz="839641"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smtClean="0">
                  <a:ln>
                    <a:noFill/>
                  </a:ln>
                  <a:solidFill>
                    <a:srgbClr val="808080"/>
                  </a:solidFill>
                  <a:effectLst/>
                  <a:uLnTx/>
                  <a:uFillTx/>
                </a:rPr>
                <a:t>EY Special Use Purple 50%</a:t>
              </a:r>
              <a:endParaRPr kumimoji="0" lang="en-US" sz="700" b="0" i="0" u="none" strike="noStrike" kern="0" cap="none" spc="0" normalizeH="0" baseline="0" noProof="0">
                <a:ln>
                  <a:noFill/>
                </a:ln>
                <a:solidFill>
                  <a:srgbClr val="808080"/>
                </a:solidFill>
                <a:effectLst/>
                <a:uLnTx/>
                <a:uFillTx/>
              </a:endParaRPr>
            </a:p>
          </p:txBody>
        </p:sp>
        <p:sp>
          <p:nvSpPr>
            <p:cNvPr id="10" name="TextBox 9"/>
            <p:cNvSpPr txBox="1"/>
            <p:nvPr/>
          </p:nvSpPr>
          <p:spPr bwMode="gray">
            <a:xfrm rot="18166506">
              <a:off x="2725478" y="4490301"/>
              <a:ext cx="967303" cy="118768"/>
            </a:xfrm>
            <a:prstGeom prst="rect">
              <a:avLst/>
            </a:prstGeom>
            <a:noFill/>
          </p:spPr>
          <p:txBody>
            <a:bodyPr wrap="none" lIns="0" tIns="0" rIns="0" bIns="0" rtlCol="0">
              <a:spAutoFit/>
            </a:bodyPr>
            <a:lstStyle/>
            <a:p>
              <a:pPr marL="0" marR="0" lvl="0" indent="0" defTabSz="839641"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smtClean="0">
                  <a:ln>
                    <a:noFill/>
                  </a:ln>
                  <a:solidFill>
                    <a:srgbClr val="808080"/>
                  </a:solidFill>
                  <a:effectLst/>
                  <a:uLnTx/>
                  <a:uFillTx/>
                </a:rPr>
                <a:t>EY Special Use Green</a:t>
              </a:r>
              <a:endParaRPr kumimoji="0" lang="en-US" sz="700" b="0" i="0" u="none" strike="noStrike" kern="0" cap="none" spc="0" normalizeH="0" baseline="0" noProof="0">
                <a:ln>
                  <a:noFill/>
                </a:ln>
                <a:solidFill>
                  <a:srgbClr val="808080"/>
                </a:solidFill>
                <a:effectLst/>
                <a:uLnTx/>
                <a:uFillTx/>
              </a:endParaRPr>
            </a:p>
          </p:txBody>
        </p:sp>
        <p:sp>
          <p:nvSpPr>
            <p:cNvPr id="11" name="TextBox 10"/>
            <p:cNvSpPr txBox="1"/>
            <p:nvPr/>
          </p:nvSpPr>
          <p:spPr bwMode="gray">
            <a:xfrm rot="18166506">
              <a:off x="3056844" y="4391237"/>
              <a:ext cx="1174953" cy="118768"/>
            </a:xfrm>
            <a:prstGeom prst="rect">
              <a:avLst/>
            </a:prstGeom>
            <a:noFill/>
          </p:spPr>
          <p:txBody>
            <a:bodyPr wrap="none" lIns="0" tIns="0" rIns="0" bIns="0" rtlCol="0">
              <a:spAutoFit/>
            </a:bodyPr>
            <a:lstStyle/>
            <a:p>
              <a:pPr marL="0" marR="0" lvl="0" indent="0" defTabSz="839641"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smtClean="0">
                  <a:ln>
                    <a:noFill/>
                  </a:ln>
                  <a:solidFill>
                    <a:srgbClr val="808080"/>
                  </a:solidFill>
                  <a:effectLst/>
                  <a:uLnTx/>
                  <a:uFillTx/>
                </a:rPr>
                <a:t>EY Special Use Green 50%</a:t>
              </a:r>
              <a:endParaRPr kumimoji="0" lang="en-US" sz="700" b="0" i="0" u="none" strike="noStrike" kern="0" cap="none" spc="0" normalizeH="0" baseline="0" noProof="0">
                <a:ln>
                  <a:noFill/>
                </a:ln>
                <a:solidFill>
                  <a:srgbClr val="808080"/>
                </a:solidFill>
                <a:effectLst/>
                <a:uLnTx/>
                <a:uFillTx/>
              </a:endParaRPr>
            </a:p>
          </p:txBody>
        </p:sp>
        <p:sp>
          <p:nvSpPr>
            <p:cNvPr id="12" name="TextBox 11"/>
            <p:cNvSpPr txBox="1"/>
            <p:nvPr/>
          </p:nvSpPr>
          <p:spPr bwMode="gray">
            <a:xfrm rot="18166506">
              <a:off x="3543495" y="4627779"/>
              <a:ext cx="661020" cy="118768"/>
            </a:xfrm>
            <a:prstGeom prst="rect">
              <a:avLst/>
            </a:prstGeom>
            <a:noFill/>
          </p:spPr>
          <p:txBody>
            <a:bodyPr wrap="none" lIns="0" tIns="0" rIns="0" bIns="0" rtlCol="0">
              <a:spAutoFit/>
            </a:bodyPr>
            <a:lstStyle/>
            <a:p>
              <a:pPr marL="0" marR="0" lvl="0" indent="0" defTabSz="839641"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smtClean="0">
                  <a:ln>
                    <a:noFill/>
                  </a:ln>
                  <a:solidFill>
                    <a:srgbClr val="808080"/>
                  </a:solidFill>
                  <a:effectLst/>
                  <a:uLnTx/>
                  <a:uFillTx/>
                </a:rPr>
                <a:t>EY Yellow 50%</a:t>
              </a:r>
              <a:endParaRPr kumimoji="0" lang="en-US" sz="700" b="0" i="0" u="none" strike="noStrike" kern="0" cap="none" spc="0" normalizeH="0" baseline="0" noProof="0">
                <a:ln>
                  <a:noFill/>
                </a:ln>
                <a:solidFill>
                  <a:srgbClr val="808080"/>
                </a:solidFill>
                <a:effectLst/>
                <a:uLnTx/>
                <a:uFillTx/>
              </a:endParaRPr>
            </a:p>
          </p:txBody>
        </p:sp>
        <p:sp>
          <p:nvSpPr>
            <p:cNvPr id="13" name="TextBox 12"/>
            <p:cNvSpPr txBox="1"/>
            <p:nvPr/>
          </p:nvSpPr>
          <p:spPr bwMode="gray">
            <a:xfrm rot="18166506">
              <a:off x="3853947" y="4521974"/>
              <a:ext cx="911931" cy="118768"/>
            </a:xfrm>
            <a:prstGeom prst="rect">
              <a:avLst/>
            </a:prstGeom>
            <a:noFill/>
          </p:spPr>
          <p:txBody>
            <a:bodyPr wrap="none" lIns="0" tIns="0" rIns="0" bIns="0" rtlCol="0">
              <a:spAutoFit/>
            </a:bodyPr>
            <a:lstStyle/>
            <a:p>
              <a:pPr marL="0" marR="0" lvl="0" indent="0" defTabSz="839641"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smtClean="0">
                  <a:ln>
                    <a:noFill/>
                  </a:ln>
                  <a:solidFill>
                    <a:srgbClr val="808080"/>
                  </a:solidFill>
                  <a:effectLst/>
                  <a:uLnTx/>
                  <a:uFillTx/>
                </a:rPr>
                <a:t>EY Special Use Lilac</a:t>
              </a:r>
              <a:endParaRPr kumimoji="0" lang="en-US" sz="700" b="0" i="0" u="none" strike="noStrike" kern="0" cap="none" spc="0" normalizeH="0" baseline="0" noProof="0">
                <a:ln>
                  <a:noFill/>
                </a:ln>
                <a:solidFill>
                  <a:srgbClr val="808080"/>
                </a:solidFill>
                <a:effectLst/>
                <a:uLnTx/>
                <a:uFillTx/>
              </a:endParaRPr>
            </a:p>
          </p:txBody>
        </p:sp>
        <p:sp>
          <p:nvSpPr>
            <p:cNvPr id="14" name="TextBox 13"/>
            <p:cNvSpPr txBox="1"/>
            <p:nvPr/>
          </p:nvSpPr>
          <p:spPr bwMode="gray">
            <a:xfrm rot="18166506">
              <a:off x="4192492" y="4422911"/>
              <a:ext cx="1119581" cy="118768"/>
            </a:xfrm>
            <a:prstGeom prst="rect">
              <a:avLst/>
            </a:prstGeom>
            <a:noFill/>
          </p:spPr>
          <p:txBody>
            <a:bodyPr wrap="none" lIns="0" tIns="0" rIns="0" bIns="0" rtlCol="0">
              <a:spAutoFit/>
            </a:bodyPr>
            <a:lstStyle/>
            <a:p>
              <a:pPr marL="0" marR="0" lvl="0" indent="0" defTabSz="839641"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smtClean="0">
                  <a:ln>
                    <a:noFill/>
                  </a:ln>
                  <a:solidFill>
                    <a:srgbClr val="808080"/>
                  </a:solidFill>
                  <a:effectLst/>
                  <a:uLnTx/>
                  <a:uFillTx/>
                </a:rPr>
                <a:t>EY Special Use Lilac 50%</a:t>
              </a:r>
              <a:endParaRPr kumimoji="0" lang="en-US" sz="700" b="0" i="0" u="none" strike="noStrike" kern="0" cap="none" spc="0" normalizeH="0" baseline="0" noProof="0">
                <a:ln>
                  <a:noFill/>
                </a:ln>
                <a:solidFill>
                  <a:srgbClr val="808080"/>
                </a:solidFill>
                <a:effectLst/>
                <a:uLnTx/>
                <a:uFillTx/>
              </a:endParaRPr>
            </a:p>
          </p:txBody>
        </p:sp>
        <p:sp>
          <p:nvSpPr>
            <p:cNvPr id="15" name="TextBox 14"/>
            <p:cNvSpPr txBox="1"/>
            <p:nvPr/>
          </p:nvSpPr>
          <p:spPr bwMode="gray">
            <a:xfrm rot="18166506">
              <a:off x="4670282" y="4675625"/>
              <a:ext cx="569307" cy="118768"/>
            </a:xfrm>
            <a:prstGeom prst="rect">
              <a:avLst/>
            </a:prstGeom>
            <a:noFill/>
          </p:spPr>
          <p:txBody>
            <a:bodyPr wrap="none" lIns="0" tIns="0" rIns="0" bIns="0" rtlCol="0">
              <a:spAutoFit/>
            </a:bodyPr>
            <a:lstStyle/>
            <a:p>
              <a:pPr marL="0" marR="0" lvl="0" indent="0" defTabSz="839641"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smtClean="0">
                  <a:ln>
                    <a:noFill/>
                  </a:ln>
                  <a:solidFill>
                    <a:srgbClr val="808080"/>
                  </a:solidFill>
                  <a:effectLst/>
                  <a:uLnTx/>
                  <a:uFillTx/>
                </a:rPr>
                <a:t>EY Link Blue</a:t>
              </a:r>
              <a:endParaRPr kumimoji="0" lang="en-US" sz="700" b="0" i="0" u="none" strike="noStrike" kern="0" cap="none" spc="0" normalizeH="0" baseline="0" noProof="0">
                <a:ln>
                  <a:noFill/>
                </a:ln>
                <a:solidFill>
                  <a:srgbClr val="808080"/>
                </a:solidFill>
                <a:effectLst/>
                <a:uLnTx/>
                <a:uFillTx/>
              </a:endParaRPr>
            </a:p>
          </p:txBody>
        </p:sp>
        <p:sp>
          <p:nvSpPr>
            <p:cNvPr id="16" name="Rectangle 15"/>
            <p:cNvSpPr/>
            <p:nvPr/>
          </p:nvSpPr>
          <p:spPr bwMode="gray">
            <a:xfrm>
              <a:off x="1364344" y="5041221"/>
              <a:ext cx="228600" cy="228600"/>
            </a:xfrm>
            <a:prstGeom prst="rect">
              <a:avLst/>
            </a:prstGeom>
            <a:solidFill>
              <a:srgbClr val="F04C3E"/>
            </a:solidFill>
            <a:ln w="9525" cap="flat" cmpd="sng" algn="ctr">
              <a:noFill/>
              <a:prstDash val="solid"/>
            </a:ln>
            <a:effectLst/>
          </p:spPr>
          <p:txBody>
            <a:bodyPr rtlCol="0" anchor="t" anchorCtr="0"/>
            <a:lstStyle/>
            <a:p>
              <a:pPr marL="0" marR="0" lvl="0" indent="0" algn="ctr" defTabSz="839641"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808080"/>
                </a:solidFill>
                <a:effectLst/>
                <a:uLnTx/>
                <a:uFillTx/>
                <a:latin typeface="Arial"/>
                <a:ea typeface="+mn-ea"/>
                <a:cs typeface="+mn-cs"/>
              </a:endParaRPr>
            </a:p>
          </p:txBody>
        </p:sp>
        <p:sp>
          <p:nvSpPr>
            <p:cNvPr id="17" name="Rectangle 16"/>
            <p:cNvSpPr/>
            <p:nvPr/>
          </p:nvSpPr>
          <p:spPr bwMode="gray">
            <a:xfrm>
              <a:off x="1742509" y="5038545"/>
              <a:ext cx="228600" cy="228600"/>
            </a:xfrm>
            <a:prstGeom prst="rect">
              <a:avLst/>
            </a:prstGeom>
            <a:solidFill>
              <a:srgbClr val="7FD1D6"/>
            </a:solidFill>
            <a:ln w="9525" cap="flat" cmpd="sng" algn="ctr">
              <a:noFill/>
              <a:prstDash val="solid"/>
            </a:ln>
            <a:effectLst/>
          </p:spPr>
          <p:txBody>
            <a:bodyPr rtlCol="0" anchor="t" anchorCtr="0"/>
            <a:lstStyle/>
            <a:p>
              <a:pPr marL="0" marR="0" lvl="0" indent="0" algn="ctr" defTabSz="839641"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808080"/>
                </a:solidFill>
                <a:effectLst/>
                <a:uLnTx/>
                <a:uFillTx/>
                <a:latin typeface="Arial"/>
                <a:ea typeface="+mn-ea"/>
                <a:cs typeface="+mn-cs"/>
              </a:endParaRPr>
            </a:p>
          </p:txBody>
        </p:sp>
        <p:sp>
          <p:nvSpPr>
            <p:cNvPr id="18" name="Rectangle 17"/>
            <p:cNvSpPr/>
            <p:nvPr/>
          </p:nvSpPr>
          <p:spPr bwMode="gray">
            <a:xfrm>
              <a:off x="2116414" y="5043748"/>
              <a:ext cx="228600" cy="228600"/>
            </a:xfrm>
            <a:prstGeom prst="rect">
              <a:avLst/>
            </a:prstGeom>
            <a:solidFill>
              <a:srgbClr val="91278F"/>
            </a:solidFill>
            <a:ln w="9525" cap="flat" cmpd="sng" algn="ctr">
              <a:noFill/>
              <a:prstDash val="solid"/>
            </a:ln>
            <a:effectLst/>
          </p:spPr>
          <p:txBody>
            <a:bodyPr rtlCol="0" anchor="t" anchorCtr="0"/>
            <a:lstStyle/>
            <a:p>
              <a:pPr marL="0" marR="0" lvl="0" indent="0" algn="ctr" defTabSz="839641"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808080"/>
                </a:solidFill>
                <a:effectLst/>
                <a:uLnTx/>
                <a:uFillTx/>
                <a:latin typeface="Arial"/>
                <a:ea typeface="+mn-ea"/>
                <a:cs typeface="+mn-cs"/>
              </a:endParaRPr>
            </a:p>
          </p:txBody>
        </p:sp>
        <p:sp>
          <p:nvSpPr>
            <p:cNvPr id="19" name="Rectangle 18"/>
            <p:cNvSpPr/>
            <p:nvPr/>
          </p:nvSpPr>
          <p:spPr bwMode="gray">
            <a:xfrm>
              <a:off x="2494391" y="5041221"/>
              <a:ext cx="228600" cy="228600"/>
            </a:xfrm>
            <a:prstGeom prst="rect">
              <a:avLst/>
            </a:prstGeom>
            <a:solidFill>
              <a:srgbClr val="C893C7"/>
            </a:solidFill>
            <a:ln w="9525" cap="flat" cmpd="sng" algn="ctr">
              <a:noFill/>
              <a:prstDash val="solid"/>
            </a:ln>
            <a:effectLst/>
          </p:spPr>
          <p:txBody>
            <a:bodyPr rtlCol="0" anchor="t" anchorCtr="0"/>
            <a:lstStyle/>
            <a:p>
              <a:pPr marL="0" marR="0" lvl="0" indent="0" algn="ctr" defTabSz="839641"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808080"/>
                </a:solidFill>
                <a:effectLst/>
                <a:uLnTx/>
                <a:uFillTx/>
                <a:latin typeface="Arial"/>
                <a:ea typeface="+mn-ea"/>
                <a:cs typeface="+mn-cs"/>
              </a:endParaRPr>
            </a:p>
          </p:txBody>
        </p:sp>
        <p:sp>
          <p:nvSpPr>
            <p:cNvPr id="20" name="Rectangle 19"/>
            <p:cNvSpPr/>
            <p:nvPr/>
          </p:nvSpPr>
          <p:spPr bwMode="gray">
            <a:xfrm>
              <a:off x="2869173" y="5043748"/>
              <a:ext cx="228600" cy="228600"/>
            </a:xfrm>
            <a:prstGeom prst="rect">
              <a:avLst/>
            </a:prstGeom>
            <a:solidFill>
              <a:srgbClr val="2C973E"/>
            </a:solidFill>
            <a:ln w="9525" cap="flat" cmpd="sng" algn="ctr">
              <a:noFill/>
              <a:prstDash val="solid"/>
            </a:ln>
            <a:effectLst/>
          </p:spPr>
          <p:txBody>
            <a:bodyPr rtlCol="0" anchor="t" anchorCtr="0"/>
            <a:lstStyle/>
            <a:p>
              <a:pPr marL="0" marR="0" lvl="0" indent="0" algn="ctr" defTabSz="839641"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808080"/>
                </a:solidFill>
                <a:effectLst/>
                <a:uLnTx/>
                <a:uFillTx/>
                <a:latin typeface="Arial"/>
                <a:ea typeface="+mn-ea"/>
                <a:cs typeface="+mn-cs"/>
              </a:endParaRPr>
            </a:p>
          </p:txBody>
        </p:sp>
        <p:sp>
          <p:nvSpPr>
            <p:cNvPr id="21" name="Rectangle 20"/>
            <p:cNvSpPr/>
            <p:nvPr/>
          </p:nvSpPr>
          <p:spPr bwMode="gray">
            <a:xfrm>
              <a:off x="3241657" y="5043748"/>
              <a:ext cx="228600" cy="228600"/>
            </a:xfrm>
            <a:prstGeom prst="rect">
              <a:avLst/>
            </a:prstGeom>
            <a:solidFill>
              <a:srgbClr val="95CB89"/>
            </a:solidFill>
            <a:ln w="9525" cap="flat" cmpd="sng" algn="ctr">
              <a:noFill/>
              <a:prstDash val="solid"/>
            </a:ln>
            <a:effectLst/>
          </p:spPr>
          <p:txBody>
            <a:bodyPr rtlCol="0" anchor="t" anchorCtr="0"/>
            <a:lstStyle/>
            <a:p>
              <a:pPr marL="0" marR="0" lvl="0" indent="0" algn="ctr" defTabSz="839641"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808080"/>
                </a:solidFill>
                <a:effectLst/>
                <a:uLnTx/>
                <a:uFillTx/>
                <a:latin typeface="Arial"/>
                <a:ea typeface="+mn-ea"/>
                <a:cs typeface="+mn-cs"/>
              </a:endParaRPr>
            </a:p>
          </p:txBody>
        </p:sp>
        <p:sp>
          <p:nvSpPr>
            <p:cNvPr id="22" name="Rectangle 21"/>
            <p:cNvSpPr/>
            <p:nvPr/>
          </p:nvSpPr>
          <p:spPr bwMode="gray">
            <a:xfrm>
              <a:off x="3617414" y="5043748"/>
              <a:ext cx="228600" cy="228600"/>
            </a:xfrm>
            <a:prstGeom prst="rect">
              <a:avLst/>
            </a:prstGeom>
            <a:solidFill>
              <a:srgbClr val="FFF27F"/>
            </a:solidFill>
            <a:ln w="9525" cap="flat" cmpd="sng" algn="ctr">
              <a:noFill/>
              <a:prstDash val="solid"/>
            </a:ln>
            <a:effectLst/>
          </p:spPr>
          <p:txBody>
            <a:bodyPr rtlCol="0" anchor="t" anchorCtr="0"/>
            <a:lstStyle/>
            <a:p>
              <a:pPr marL="0" marR="0" lvl="0" indent="0" algn="ctr" defTabSz="839641"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808080"/>
                </a:solidFill>
                <a:effectLst/>
                <a:uLnTx/>
                <a:uFillTx/>
                <a:latin typeface="Arial"/>
                <a:ea typeface="+mn-ea"/>
                <a:cs typeface="+mn-cs"/>
              </a:endParaRPr>
            </a:p>
          </p:txBody>
        </p:sp>
        <p:sp>
          <p:nvSpPr>
            <p:cNvPr id="23" name="Rectangle 22"/>
            <p:cNvSpPr/>
            <p:nvPr/>
          </p:nvSpPr>
          <p:spPr bwMode="gray">
            <a:xfrm>
              <a:off x="3992856" y="5043748"/>
              <a:ext cx="228600" cy="228600"/>
            </a:xfrm>
            <a:prstGeom prst="rect">
              <a:avLst/>
            </a:prstGeom>
            <a:solidFill>
              <a:srgbClr val="AC98DB"/>
            </a:solidFill>
            <a:ln w="9525" cap="flat" cmpd="sng" algn="ctr">
              <a:noFill/>
              <a:prstDash val="solid"/>
            </a:ln>
            <a:effectLst/>
          </p:spPr>
          <p:txBody>
            <a:bodyPr rtlCol="0" anchor="t" anchorCtr="0"/>
            <a:lstStyle/>
            <a:p>
              <a:pPr marL="0" marR="0" lvl="0" indent="0" algn="ctr" defTabSz="839641"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808080"/>
                </a:solidFill>
                <a:effectLst/>
                <a:uLnTx/>
                <a:uFillTx/>
                <a:latin typeface="Arial"/>
                <a:ea typeface="+mn-ea"/>
                <a:cs typeface="+mn-cs"/>
              </a:endParaRPr>
            </a:p>
          </p:txBody>
        </p:sp>
        <p:sp>
          <p:nvSpPr>
            <p:cNvPr id="24" name="Rectangle 23"/>
            <p:cNvSpPr/>
            <p:nvPr/>
          </p:nvSpPr>
          <p:spPr bwMode="gray">
            <a:xfrm>
              <a:off x="4366937" y="5043748"/>
              <a:ext cx="228600" cy="228600"/>
            </a:xfrm>
            <a:prstGeom prst="rect">
              <a:avLst/>
            </a:prstGeom>
            <a:solidFill>
              <a:srgbClr val="D8D2E0"/>
            </a:solidFill>
            <a:ln w="9525" cap="flat" cmpd="sng" algn="ctr">
              <a:noFill/>
              <a:prstDash val="solid"/>
            </a:ln>
            <a:effectLst/>
          </p:spPr>
          <p:txBody>
            <a:bodyPr rtlCol="0" anchor="t" anchorCtr="0"/>
            <a:lstStyle/>
            <a:p>
              <a:pPr marL="0" marR="0" lvl="0" indent="0" algn="ctr" defTabSz="839641"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808080"/>
                </a:solidFill>
                <a:effectLst/>
                <a:uLnTx/>
                <a:uFillTx/>
                <a:latin typeface="Arial"/>
                <a:ea typeface="+mn-ea"/>
                <a:cs typeface="+mn-cs"/>
              </a:endParaRPr>
            </a:p>
          </p:txBody>
        </p:sp>
        <p:sp>
          <p:nvSpPr>
            <p:cNvPr id="25" name="Rectangle 24"/>
            <p:cNvSpPr/>
            <p:nvPr/>
          </p:nvSpPr>
          <p:spPr bwMode="gray">
            <a:xfrm>
              <a:off x="4734596" y="5043748"/>
              <a:ext cx="228600" cy="228600"/>
            </a:xfrm>
            <a:prstGeom prst="rect">
              <a:avLst/>
            </a:prstGeom>
            <a:solidFill>
              <a:srgbClr val="336699"/>
            </a:solidFill>
            <a:ln w="9525" cap="flat" cmpd="sng" algn="ctr">
              <a:noFill/>
              <a:prstDash val="solid"/>
            </a:ln>
            <a:effectLst/>
          </p:spPr>
          <p:txBody>
            <a:bodyPr rtlCol="0" anchor="t" anchorCtr="0"/>
            <a:lstStyle/>
            <a:p>
              <a:pPr marL="0" marR="0" lvl="0" indent="0" algn="ctr" defTabSz="839641"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808080"/>
                </a:solidFill>
                <a:effectLst/>
                <a:uLnTx/>
                <a:uFillTx/>
                <a:latin typeface="Arial"/>
                <a:ea typeface="+mn-ea"/>
                <a:cs typeface="+mn-cs"/>
              </a:endParaRPr>
            </a:p>
          </p:txBody>
        </p:sp>
      </p:grpSp>
      <p:grpSp>
        <p:nvGrpSpPr>
          <p:cNvPr id="46" name="Group 45"/>
          <p:cNvGrpSpPr/>
          <p:nvPr userDrawn="1"/>
        </p:nvGrpSpPr>
        <p:grpSpPr>
          <a:xfrm>
            <a:off x="2818626" y="3249451"/>
            <a:ext cx="3442641" cy="1433933"/>
            <a:chOff x="3107664" y="3507736"/>
            <a:chExt cx="3795671" cy="1547914"/>
          </a:xfrm>
        </p:grpSpPr>
        <p:sp>
          <p:nvSpPr>
            <p:cNvPr id="26" name="TextBox 25"/>
            <p:cNvSpPr txBox="1"/>
            <p:nvPr userDrawn="1"/>
          </p:nvSpPr>
          <p:spPr bwMode="gray">
            <a:xfrm rot="18166506">
              <a:off x="3062243" y="4532079"/>
              <a:ext cx="456832" cy="118768"/>
            </a:xfrm>
            <a:prstGeom prst="rect">
              <a:avLst/>
            </a:prstGeom>
            <a:noFill/>
          </p:spPr>
          <p:txBody>
            <a:bodyPr wrap="none" lIns="0" tIns="0" rIns="0" bIns="0" rtlCol="0" anchor="b">
              <a:spAutoFit/>
            </a:bodyPr>
            <a:lstStyle/>
            <a:p>
              <a:pPr marL="0" marR="0" lvl="0" indent="0" defTabSz="839641"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smtClean="0">
                  <a:ln>
                    <a:noFill/>
                  </a:ln>
                  <a:solidFill>
                    <a:srgbClr val="808080"/>
                  </a:solidFill>
                  <a:effectLst/>
                  <a:uLnTx/>
                  <a:uFillTx/>
                </a:rPr>
                <a:t>Text color</a:t>
              </a:r>
              <a:endParaRPr kumimoji="0" lang="en-US" sz="700" b="0" i="0" u="none" strike="noStrike" kern="0" cap="none" spc="0" normalizeH="0" baseline="0" noProof="0">
                <a:ln>
                  <a:noFill/>
                </a:ln>
                <a:solidFill>
                  <a:srgbClr val="808080"/>
                </a:solidFill>
                <a:effectLst/>
                <a:uLnTx/>
                <a:uFillTx/>
              </a:endParaRPr>
            </a:p>
          </p:txBody>
        </p:sp>
        <p:sp>
          <p:nvSpPr>
            <p:cNvPr id="27" name="TextBox 26"/>
            <p:cNvSpPr txBox="1"/>
            <p:nvPr userDrawn="1"/>
          </p:nvSpPr>
          <p:spPr bwMode="gray">
            <a:xfrm rot="18166506">
              <a:off x="3444850" y="4519273"/>
              <a:ext cx="475867" cy="118768"/>
            </a:xfrm>
            <a:prstGeom prst="rect">
              <a:avLst/>
            </a:prstGeom>
            <a:noFill/>
          </p:spPr>
          <p:txBody>
            <a:bodyPr wrap="none" lIns="0" tIns="0" rIns="0" bIns="0" rtlCol="0" anchor="b">
              <a:spAutoFit/>
            </a:bodyPr>
            <a:lstStyle/>
            <a:p>
              <a:pPr marL="0" marR="0" lvl="0" indent="0" defTabSz="839641"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smtClean="0">
                  <a:ln>
                    <a:noFill/>
                  </a:ln>
                  <a:solidFill>
                    <a:srgbClr val="808080"/>
                  </a:solidFill>
                  <a:effectLst/>
                  <a:uLnTx/>
                  <a:uFillTx/>
                </a:rPr>
                <a:t>Logo color</a:t>
              </a:r>
              <a:endParaRPr kumimoji="0" lang="en-US" sz="700" b="0" i="0" u="none" strike="noStrike" kern="0" cap="none" spc="0" normalizeH="0" baseline="0" noProof="0">
                <a:ln>
                  <a:noFill/>
                </a:ln>
                <a:solidFill>
                  <a:srgbClr val="808080"/>
                </a:solidFill>
                <a:effectLst/>
                <a:uLnTx/>
                <a:uFillTx/>
              </a:endParaRPr>
            </a:p>
          </p:txBody>
        </p:sp>
        <p:sp>
          <p:nvSpPr>
            <p:cNvPr id="28" name="TextBox 27"/>
            <p:cNvSpPr txBox="1"/>
            <p:nvPr userDrawn="1"/>
          </p:nvSpPr>
          <p:spPr bwMode="gray">
            <a:xfrm rot="18166506">
              <a:off x="3756723" y="4437526"/>
              <a:ext cx="667943" cy="118768"/>
            </a:xfrm>
            <a:prstGeom prst="rect">
              <a:avLst/>
            </a:prstGeom>
            <a:noFill/>
          </p:spPr>
          <p:txBody>
            <a:bodyPr wrap="none" lIns="0" tIns="0" rIns="0" bIns="0" rtlCol="0" anchor="b">
              <a:spAutoFit/>
            </a:bodyPr>
            <a:lstStyle/>
            <a:p>
              <a:pPr marL="0" marR="0" lvl="0" indent="0" defTabSz="839641"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smtClean="0">
                  <a:ln>
                    <a:noFill/>
                  </a:ln>
                  <a:solidFill>
                    <a:srgbClr val="808080"/>
                  </a:solidFill>
                  <a:effectLst/>
                  <a:uLnTx/>
                  <a:uFillTx/>
                </a:rPr>
                <a:t>Title text color</a:t>
              </a:r>
              <a:endParaRPr kumimoji="0" lang="en-US" sz="700" b="0" i="0" u="none" strike="noStrike" kern="0" cap="none" spc="0" normalizeH="0" baseline="0" noProof="0">
                <a:ln>
                  <a:noFill/>
                </a:ln>
                <a:solidFill>
                  <a:srgbClr val="808080"/>
                </a:solidFill>
                <a:effectLst/>
                <a:uLnTx/>
                <a:uFillTx/>
              </a:endParaRPr>
            </a:p>
          </p:txBody>
        </p:sp>
        <p:sp>
          <p:nvSpPr>
            <p:cNvPr id="29" name="TextBox 28"/>
            <p:cNvSpPr txBox="1"/>
            <p:nvPr userDrawn="1"/>
          </p:nvSpPr>
          <p:spPr bwMode="gray">
            <a:xfrm rot="18166506">
              <a:off x="4117562" y="4384491"/>
              <a:ext cx="790803" cy="118768"/>
            </a:xfrm>
            <a:prstGeom prst="rect">
              <a:avLst/>
            </a:prstGeom>
            <a:noFill/>
          </p:spPr>
          <p:txBody>
            <a:bodyPr wrap="none" lIns="0" tIns="0" rIns="0" bIns="0" rtlCol="0">
              <a:spAutoFit/>
            </a:bodyPr>
            <a:lstStyle/>
            <a:p>
              <a:pPr marL="0" marR="0" lvl="0" indent="0" defTabSz="839641"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smtClean="0">
                  <a:ln>
                    <a:noFill/>
                  </a:ln>
                  <a:solidFill>
                    <a:srgbClr val="808080"/>
                  </a:solidFill>
                  <a:effectLst/>
                  <a:uLnTx/>
                  <a:uFillTx/>
                </a:rPr>
                <a:t>Background color</a:t>
              </a:r>
              <a:endParaRPr kumimoji="0" lang="en-US" sz="700" b="0" i="0" u="none" strike="noStrike" kern="0" cap="none" spc="0" normalizeH="0" baseline="0" noProof="0">
                <a:ln>
                  <a:noFill/>
                </a:ln>
                <a:solidFill>
                  <a:srgbClr val="808080"/>
                </a:solidFill>
                <a:effectLst/>
                <a:uLnTx/>
                <a:uFillTx/>
              </a:endParaRPr>
            </a:p>
          </p:txBody>
        </p:sp>
        <p:sp>
          <p:nvSpPr>
            <p:cNvPr id="30" name="TextBox 29"/>
            <p:cNvSpPr txBox="1"/>
            <p:nvPr userDrawn="1"/>
          </p:nvSpPr>
          <p:spPr bwMode="gray">
            <a:xfrm rot="18166506">
              <a:off x="4484479" y="4364948"/>
              <a:ext cx="825412" cy="118768"/>
            </a:xfrm>
            <a:prstGeom prst="rect">
              <a:avLst/>
            </a:prstGeom>
            <a:noFill/>
          </p:spPr>
          <p:txBody>
            <a:bodyPr wrap="none" lIns="0" tIns="0" rIns="0" bIns="0" rtlCol="0">
              <a:spAutoFit/>
            </a:bodyPr>
            <a:lstStyle/>
            <a:p>
              <a:pPr marL="0" marR="0" lvl="0" indent="0" defTabSz="839641"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smtClean="0">
                  <a:ln>
                    <a:noFill/>
                  </a:ln>
                  <a:solidFill>
                    <a:srgbClr val="808080"/>
                  </a:solidFill>
                  <a:effectLst/>
                  <a:uLnTx/>
                  <a:uFillTx/>
                </a:rPr>
                <a:t>Accent 1: EY Gray</a:t>
              </a:r>
              <a:endParaRPr kumimoji="0" lang="en-US" sz="700" b="0" i="0" u="none" strike="noStrike" kern="0" cap="none" spc="0" normalizeH="0" baseline="0" noProof="0">
                <a:ln>
                  <a:noFill/>
                </a:ln>
                <a:solidFill>
                  <a:srgbClr val="808080"/>
                </a:solidFill>
                <a:effectLst/>
                <a:uLnTx/>
                <a:uFillTx/>
              </a:endParaRPr>
            </a:p>
          </p:txBody>
        </p:sp>
        <p:sp>
          <p:nvSpPr>
            <p:cNvPr id="31" name="TextBox 30"/>
            <p:cNvSpPr txBox="1"/>
            <p:nvPr userDrawn="1"/>
          </p:nvSpPr>
          <p:spPr bwMode="gray">
            <a:xfrm rot="18166506">
              <a:off x="4835351" y="4331254"/>
              <a:ext cx="913664" cy="118768"/>
            </a:xfrm>
            <a:prstGeom prst="rect">
              <a:avLst/>
            </a:prstGeom>
            <a:noFill/>
          </p:spPr>
          <p:txBody>
            <a:bodyPr wrap="none" lIns="0" tIns="0" rIns="0" bIns="0" rtlCol="0">
              <a:spAutoFit/>
            </a:bodyPr>
            <a:lstStyle/>
            <a:p>
              <a:pPr marL="0" marR="0" lvl="0" indent="0" defTabSz="839641"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smtClean="0">
                  <a:ln>
                    <a:noFill/>
                  </a:ln>
                  <a:solidFill>
                    <a:srgbClr val="808080"/>
                  </a:solidFill>
                  <a:effectLst/>
                  <a:uLnTx/>
                  <a:uFillTx/>
                </a:rPr>
                <a:t>Accent 2: EY Yellow</a:t>
              </a:r>
              <a:endParaRPr kumimoji="0" lang="en-US" sz="700" b="0" i="0" u="none" strike="noStrike" kern="0" cap="none" spc="0" normalizeH="0" baseline="0" noProof="0">
                <a:ln>
                  <a:noFill/>
                </a:ln>
                <a:solidFill>
                  <a:srgbClr val="808080"/>
                </a:solidFill>
                <a:effectLst/>
                <a:uLnTx/>
                <a:uFillTx/>
              </a:endParaRPr>
            </a:p>
          </p:txBody>
        </p:sp>
        <p:sp>
          <p:nvSpPr>
            <p:cNvPr id="32" name="TextBox 31"/>
            <p:cNvSpPr txBox="1"/>
            <p:nvPr userDrawn="1"/>
          </p:nvSpPr>
          <p:spPr bwMode="gray">
            <a:xfrm rot="18166506">
              <a:off x="5163904" y="4244322"/>
              <a:ext cx="1117854" cy="118768"/>
            </a:xfrm>
            <a:prstGeom prst="rect">
              <a:avLst/>
            </a:prstGeom>
            <a:noFill/>
          </p:spPr>
          <p:txBody>
            <a:bodyPr wrap="none" lIns="0" tIns="0" rIns="0" bIns="0" rtlCol="0">
              <a:spAutoFit/>
            </a:bodyPr>
            <a:lstStyle/>
            <a:p>
              <a:pPr marL="0" marR="0" lvl="0" indent="0" defTabSz="839641"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smtClean="0">
                  <a:ln>
                    <a:noFill/>
                  </a:ln>
                  <a:solidFill>
                    <a:srgbClr val="808080"/>
                  </a:solidFill>
                  <a:effectLst/>
                  <a:uLnTx/>
                  <a:uFillTx/>
                </a:rPr>
                <a:t>Accent 3: EY Gray Tint 1</a:t>
              </a:r>
              <a:endParaRPr kumimoji="0" lang="en-US" sz="700" b="0" i="0" u="none" strike="noStrike" kern="0" cap="none" spc="0" normalizeH="0" baseline="0" noProof="0">
                <a:ln>
                  <a:noFill/>
                </a:ln>
                <a:solidFill>
                  <a:srgbClr val="808080"/>
                </a:solidFill>
                <a:effectLst/>
                <a:uLnTx/>
                <a:uFillTx/>
              </a:endParaRPr>
            </a:p>
          </p:txBody>
        </p:sp>
        <p:sp>
          <p:nvSpPr>
            <p:cNvPr id="33" name="TextBox 32"/>
            <p:cNvSpPr txBox="1"/>
            <p:nvPr userDrawn="1"/>
          </p:nvSpPr>
          <p:spPr bwMode="gray">
            <a:xfrm rot="18166506">
              <a:off x="5544548" y="4244320"/>
              <a:ext cx="1117854" cy="118768"/>
            </a:xfrm>
            <a:prstGeom prst="rect">
              <a:avLst/>
            </a:prstGeom>
            <a:noFill/>
          </p:spPr>
          <p:txBody>
            <a:bodyPr wrap="none" lIns="0" tIns="0" rIns="0" bIns="0" rtlCol="0">
              <a:spAutoFit/>
            </a:bodyPr>
            <a:lstStyle/>
            <a:p>
              <a:pPr marL="0" marR="0" lvl="0" indent="0" defTabSz="839641"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smtClean="0">
                  <a:ln>
                    <a:noFill/>
                  </a:ln>
                  <a:solidFill>
                    <a:srgbClr val="808080"/>
                  </a:solidFill>
                  <a:effectLst/>
                  <a:uLnTx/>
                  <a:uFillTx/>
                </a:rPr>
                <a:t>Accent 4: EY Gray Tint 3</a:t>
              </a:r>
              <a:endParaRPr kumimoji="0" lang="en-US" sz="700" b="0" i="0" u="none" strike="noStrike" kern="0" cap="none" spc="0" normalizeH="0" baseline="0" noProof="0">
                <a:ln>
                  <a:noFill/>
                </a:ln>
                <a:solidFill>
                  <a:srgbClr val="808080"/>
                </a:solidFill>
                <a:effectLst/>
                <a:uLnTx/>
                <a:uFillTx/>
              </a:endParaRPr>
            </a:p>
          </p:txBody>
        </p:sp>
        <p:sp>
          <p:nvSpPr>
            <p:cNvPr id="34" name="TextBox 33"/>
            <p:cNvSpPr txBox="1"/>
            <p:nvPr userDrawn="1"/>
          </p:nvSpPr>
          <p:spPr bwMode="gray">
            <a:xfrm rot="18166506">
              <a:off x="5865789" y="4128409"/>
              <a:ext cx="1360113" cy="118768"/>
            </a:xfrm>
            <a:prstGeom prst="rect">
              <a:avLst/>
            </a:prstGeom>
            <a:noFill/>
          </p:spPr>
          <p:txBody>
            <a:bodyPr wrap="none" lIns="0" tIns="0" rIns="0" bIns="0" rtlCol="0">
              <a:spAutoFit/>
            </a:bodyPr>
            <a:lstStyle/>
            <a:p>
              <a:pPr marL="0" marR="0" lvl="0" indent="0" defTabSz="839641"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smtClean="0">
                  <a:ln>
                    <a:noFill/>
                  </a:ln>
                  <a:solidFill>
                    <a:srgbClr val="808080"/>
                  </a:solidFill>
                  <a:effectLst/>
                  <a:uLnTx/>
                  <a:uFillTx/>
                </a:rPr>
                <a:t>Accent 5: EY Special Use Blue</a:t>
              </a:r>
              <a:endParaRPr kumimoji="0" lang="en-US" sz="700" b="0" i="0" u="none" strike="noStrike" kern="0" cap="none" spc="0" normalizeH="0" baseline="0" noProof="0">
                <a:ln>
                  <a:noFill/>
                </a:ln>
                <a:solidFill>
                  <a:srgbClr val="808080"/>
                </a:solidFill>
                <a:effectLst/>
                <a:uLnTx/>
                <a:uFillTx/>
              </a:endParaRPr>
            </a:p>
          </p:txBody>
        </p:sp>
        <p:sp>
          <p:nvSpPr>
            <p:cNvPr id="35" name="TextBox 34"/>
            <p:cNvSpPr txBox="1"/>
            <p:nvPr userDrawn="1"/>
          </p:nvSpPr>
          <p:spPr bwMode="gray">
            <a:xfrm rot="18166506">
              <a:off x="6285024" y="4244317"/>
              <a:ext cx="1117853" cy="118768"/>
            </a:xfrm>
            <a:prstGeom prst="rect">
              <a:avLst/>
            </a:prstGeom>
            <a:noFill/>
          </p:spPr>
          <p:txBody>
            <a:bodyPr wrap="none" lIns="0" tIns="0" rIns="0" bIns="0" rtlCol="0">
              <a:spAutoFit/>
            </a:bodyPr>
            <a:lstStyle/>
            <a:p>
              <a:pPr marL="0" marR="0" lvl="0" indent="0" defTabSz="839641"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smtClean="0">
                  <a:ln>
                    <a:noFill/>
                  </a:ln>
                  <a:solidFill>
                    <a:srgbClr val="808080"/>
                  </a:solidFill>
                  <a:effectLst/>
                  <a:uLnTx/>
                  <a:uFillTx/>
                </a:rPr>
                <a:t>Accent 6: EY Gray Tint 2</a:t>
              </a:r>
              <a:endParaRPr kumimoji="0" lang="en-US" sz="700" b="0" i="0" u="none" strike="noStrike" kern="0" cap="none" spc="0" normalizeH="0" baseline="0" noProof="0">
                <a:ln>
                  <a:noFill/>
                </a:ln>
                <a:solidFill>
                  <a:srgbClr val="808080"/>
                </a:solidFill>
                <a:effectLst/>
                <a:uLnTx/>
                <a:uFillTx/>
              </a:endParaRPr>
            </a:p>
          </p:txBody>
        </p:sp>
        <p:sp>
          <p:nvSpPr>
            <p:cNvPr id="36" name="Rectangle 35"/>
            <p:cNvSpPr/>
            <p:nvPr userDrawn="1"/>
          </p:nvSpPr>
          <p:spPr bwMode="gray">
            <a:xfrm>
              <a:off x="3107664" y="4824523"/>
              <a:ext cx="228600" cy="228600"/>
            </a:xfrm>
            <a:prstGeom prst="rect">
              <a:avLst/>
            </a:prstGeom>
            <a:solidFill>
              <a:srgbClr val="808080"/>
            </a:solidFill>
            <a:ln w="9525" cap="flat" cmpd="sng" algn="ctr">
              <a:noFill/>
              <a:prstDash val="solid"/>
            </a:ln>
            <a:effectLst/>
          </p:spPr>
          <p:txBody>
            <a:bodyPr rtlCol="0" anchor="t" anchorCtr="0"/>
            <a:lstStyle/>
            <a:p>
              <a:pPr marL="0" marR="0" lvl="0" indent="0" algn="ctr" defTabSz="839641"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808080"/>
                </a:solidFill>
                <a:effectLst/>
                <a:uLnTx/>
                <a:uFillTx/>
                <a:latin typeface="Arial"/>
                <a:ea typeface="+mn-ea"/>
                <a:cs typeface="+mn-cs"/>
              </a:endParaRPr>
            </a:p>
          </p:txBody>
        </p:sp>
        <p:sp>
          <p:nvSpPr>
            <p:cNvPr id="37" name="Rectangle 36"/>
            <p:cNvSpPr/>
            <p:nvPr userDrawn="1"/>
          </p:nvSpPr>
          <p:spPr bwMode="gray">
            <a:xfrm>
              <a:off x="3485829" y="4821847"/>
              <a:ext cx="228600" cy="228600"/>
            </a:xfrm>
            <a:prstGeom prst="rect">
              <a:avLst/>
            </a:prstGeom>
            <a:solidFill>
              <a:srgbClr val="808080"/>
            </a:solidFill>
            <a:ln w="9525" cap="flat" cmpd="sng" algn="ctr">
              <a:noFill/>
              <a:prstDash val="solid"/>
            </a:ln>
            <a:effectLst/>
          </p:spPr>
          <p:txBody>
            <a:bodyPr rtlCol="0" anchor="t" anchorCtr="0"/>
            <a:lstStyle/>
            <a:p>
              <a:pPr marL="0" marR="0" lvl="0" indent="0" algn="ctr" defTabSz="839641"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808080"/>
                </a:solidFill>
                <a:effectLst/>
                <a:uLnTx/>
                <a:uFillTx/>
                <a:latin typeface="Arial"/>
                <a:ea typeface="+mn-ea"/>
                <a:cs typeface="+mn-cs"/>
              </a:endParaRPr>
            </a:p>
          </p:txBody>
        </p:sp>
        <p:sp>
          <p:nvSpPr>
            <p:cNvPr id="38" name="Rectangle 37"/>
            <p:cNvSpPr/>
            <p:nvPr userDrawn="1"/>
          </p:nvSpPr>
          <p:spPr bwMode="gray">
            <a:xfrm>
              <a:off x="3859734" y="4827050"/>
              <a:ext cx="228600" cy="228600"/>
            </a:xfrm>
            <a:prstGeom prst="rect">
              <a:avLst/>
            </a:prstGeom>
            <a:solidFill>
              <a:srgbClr val="808080"/>
            </a:solidFill>
            <a:ln w="9525" cap="flat" cmpd="sng" algn="ctr">
              <a:noFill/>
              <a:prstDash val="solid"/>
            </a:ln>
            <a:effectLst/>
          </p:spPr>
          <p:txBody>
            <a:bodyPr rtlCol="0" anchor="t" anchorCtr="0"/>
            <a:lstStyle/>
            <a:p>
              <a:pPr marL="0" marR="0" lvl="0" indent="0" algn="ctr" defTabSz="839641"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808080"/>
                </a:solidFill>
                <a:effectLst/>
                <a:uLnTx/>
                <a:uFillTx/>
                <a:latin typeface="Arial"/>
                <a:ea typeface="+mn-ea"/>
                <a:cs typeface="+mn-cs"/>
              </a:endParaRPr>
            </a:p>
          </p:txBody>
        </p:sp>
        <p:sp>
          <p:nvSpPr>
            <p:cNvPr id="39" name="Rectangle 38"/>
            <p:cNvSpPr/>
            <p:nvPr userDrawn="1"/>
          </p:nvSpPr>
          <p:spPr bwMode="gray">
            <a:xfrm>
              <a:off x="4237711" y="4824523"/>
              <a:ext cx="228600" cy="228600"/>
            </a:xfrm>
            <a:prstGeom prst="rect">
              <a:avLst/>
            </a:prstGeom>
            <a:solidFill>
              <a:srgbClr val="FFFFFF"/>
            </a:solidFill>
            <a:ln w="9525" cap="flat" cmpd="sng" algn="ctr">
              <a:solidFill>
                <a:srgbClr val="000000"/>
              </a:solidFill>
              <a:prstDash val="solid"/>
            </a:ln>
            <a:effectLst/>
          </p:spPr>
          <p:txBody>
            <a:bodyPr rtlCol="0" anchor="t" anchorCtr="0"/>
            <a:lstStyle/>
            <a:p>
              <a:pPr marL="0" marR="0" lvl="0" indent="0" algn="ctr" defTabSz="839641"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808080"/>
                </a:solidFill>
                <a:effectLst/>
                <a:uLnTx/>
                <a:uFillTx/>
                <a:latin typeface="Arial"/>
                <a:ea typeface="+mn-ea"/>
                <a:cs typeface="+mn-cs"/>
              </a:endParaRPr>
            </a:p>
          </p:txBody>
        </p:sp>
        <p:sp>
          <p:nvSpPr>
            <p:cNvPr id="40" name="Rectangle 39"/>
            <p:cNvSpPr/>
            <p:nvPr userDrawn="1"/>
          </p:nvSpPr>
          <p:spPr bwMode="gray">
            <a:xfrm>
              <a:off x="4612493" y="4827050"/>
              <a:ext cx="228600" cy="228600"/>
            </a:xfrm>
            <a:prstGeom prst="rect">
              <a:avLst/>
            </a:prstGeom>
            <a:solidFill>
              <a:srgbClr val="808080"/>
            </a:solidFill>
            <a:ln w="9525" cap="flat" cmpd="sng" algn="ctr">
              <a:noFill/>
              <a:prstDash val="solid"/>
            </a:ln>
            <a:effectLst/>
          </p:spPr>
          <p:txBody>
            <a:bodyPr rtlCol="0" anchor="t" anchorCtr="0"/>
            <a:lstStyle/>
            <a:p>
              <a:pPr marL="0" marR="0" lvl="0" indent="0" algn="ctr" defTabSz="839641"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808080"/>
                </a:solidFill>
                <a:effectLst/>
                <a:uLnTx/>
                <a:uFillTx/>
                <a:latin typeface="Arial"/>
                <a:ea typeface="+mn-ea"/>
                <a:cs typeface="+mn-cs"/>
              </a:endParaRPr>
            </a:p>
          </p:txBody>
        </p:sp>
        <p:sp>
          <p:nvSpPr>
            <p:cNvPr id="41" name="Rectangle 40"/>
            <p:cNvSpPr/>
            <p:nvPr userDrawn="1"/>
          </p:nvSpPr>
          <p:spPr bwMode="gray">
            <a:xfrm>
              <a:off x="4984977" y="4827050"/>
              <a:ext cx="228600" cy="228600"/>
            </a:xfrm>
            <a:prstGeom prst="rect">
              <a:avLst/>
            </a:prstGeom>
            <a:solidFill>
              <a:srgbClr val="FFE600"/>
            </a:solidFill>
            <a:ln w="9525" cap="flat" cmpd="sng" algn="ctr">
              <a:noFill/>
              <a:prstDash val="solid"/>
            </a:ln>
            <a:effectLst/>
          </p:spPr>
          <p:txBody>
            <a:bodyPr rtlCol="0" anchor="t" anchorCtr="0"/>
            <a:lstStyle/>
            <a:p>
              <a:pPr marL="0" marR="0" lvl="0" indent="0" algn="ctr" defTabSz="839641"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808080"/>
                </a:solidFill>
                <a:effectLst/>
                <a:uLnTx/>
                <a:uFillTx/>
                <a:latin typeface="Arial"/>
                <a:ea typeface="+mn-ea"/>
                <a:cs typeface="+mn-cs"/>
              </a:endParaRPr>
            </a:p>
          </p:txBody>
        </p:sp>
        <p:sp>
          <p:nvSpPr>
            <p:cNvPr id="42" name="Rectangle 41"/>
            <p:cNvSpPr/>
            <p:nvPr userDrawn="1"/>
          </p:nvSpPr>
          <p:spPr bwMode="gray">
            <a:xfrm>
              <a:off x="5360734" y="4827050"/>
              <a:ext cx="228600" cy="228600"/>
            </a:xfrm>
            <a:prstGeom prst="rect">
              <a:avLst/>
            </a:prstGeom>
            <a:solidFill>
              <a:srgbClr val="999999"/>
            </a:solidFill>
            <a:ln w="9525" cap="flat" cmpd="sng" algn="ctr">
              <a:noFill/>
              <a:prstDash val="solid"/>
            </a:ln>
            <a:effectLst/>
          </p:spPr>
          <p:txBody>
            <a:bodyPr rtlCol="0" anchor="t" anchorCtr="0"/>
            <a:lstStyle/>
            <a:p>
              <a:pPr marL="0" marR="0" lvl="0" indent="0" algn="ctr" defTabSz="839641"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808080"/>
                </a:solidFill>
                <a:effectLst/>
                <a:uLnTx/>
                <a:uFillTx/>
                <a:latin typeface="Arial"/>
                <a:ea typeface="+mn-ea"/>
                <a:cs typeface="+mn-cs"/>
              </a:endParaRPr>
            </a:p>
          </p:txBody>
        </p:sp>
        <p:sp>
          <p:nvSpPr>
            <p:cNvPr id="43" name="Rectangle 42"/>
            <p:cNvSpPr/>
            <p:nvPr userDrawn="1"/>
          </p:nvSpPr>
          <p:spPr bwMode="gray">
            <a:xfrm>
              <a:off x="5736176" y="4827050"/>
              <a:ext cx="228600" cy="228600"/>
            </a:xfrm>
            <a:prstGeom prst="rect">
              <a:avLst/>
            </a:prstGeom>
            <a:solidFill>
              <a:srgbClr val="F0F0F0"/>
            </a:solidFill>
            <a:ln w="9525" cap="flat" cmpd="sng" algn="ctr">
              <a:noFill/>
              <a:prstDash val="solid"/>
            </a:ln>
            <a:effectLst/>
          </p:spPr>
          <p:txBody>
            <a:bodyPr rtlCol="0" anchor="t" anchorCtr="0"/>
            <a:lstStyle/>
            <a:p>
              <a:pPr marL="0" marR="0" lvl="0" indent="0" algn="ctr" defTabSz="839641"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808080"/>
                </a:solidFill>
                <a:effectLst/>
                <a:uLnTx/>
                <a:uFillTx/>
                <a:latin typeface="Arial"/>
                <a:ea typeface="+mn-ea"/>
                <a:cs typeface="+mn-cs"/>
              </a:endParaRPr>
            </a:p>
          </p:txBody>
        </p:sp>
        <p:sp>
          <p:nvSpPr>
            <p:cNvPr id="44" name="Rectangle 43"/>
            <p:cNvSpPr/>
            <p:nvPr userDrawn="1"/>
          </p:nvSpPr>
          <p:spPr bwMode="gray">
            <a:xfrm>
              <a:off x="6110257" y="4827050"/>
              <a:ext cx="228600" cy="228600"/>
            </a:xfrm>
            <a:prstGeom prst="rect">
              <a:avLst/>
            </a:prstGeom>
            <a:solidFill>
              <a:srgbClr val="00A3AE"/>
            </a:solidFill>
            <a:ln w="9525" cap="flat" cmpd="sng" algn="ctr">
              <a:noFill/>
              <a:prstDash val="solid"/>
            </a:ln>
            <a:effectLst/>
          </p:spPr>
          <p:txBody>
            <a:bodyPr rtlCol="0" anchor="t" anchorCtr="0"/>
            <a:lstStyle/>
            <a:p>
              <a:pPr marL="0" marR="0" lvl="0" indent="0" algn="ctr" defTabSz="839641"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808080"/>
                </a:solidFill>
                <a:effectLst/>
                <a:uLnTx/>
                <a:uFillTx/>
                <a:latin typeface="Arial"/>
                <a:ea typeface="+mn-ea"/>
                <a:cs typeface="+mn-cs"/>
              </a:endParaRPr>
            </a:p>
          </p:txBody>
        </p:sp>
        <p:sp>
          <p:nvSpPr>
            <p:cNvPr id="45" name="Rectangle 44"/>
            <p:cNvSpPr/>
            <p:nvPr userDrawn="1"/>
          </p:nvSpPr>
          <p:spPr bwMode="gray">
            <a:xfrm>
              <a:off x="6477916" y="4827050"/>
              <a:ext cx="228600" cy="228600"/>
            </a:xfrm>
            <a:prstGeom prst="rect">
              <a:avLst/>
            </a:prstGeom>
            <a:solidFill>
              <a:srgbClr val="C0C0C0"/>
            </a:solidFill>
            <a:ln w="9525" cap="flat" cmpd="sng" algn="ctr">
              <a:noFill/>
              <a:prstDash val="solid"/>
            </a:ln>
            <a:effectLst/>
          </p:spPr>
          <p:txBody>
            <a:bodyPr rtlCol="0" anchor="t" anchorCtr="0"/>
            <a:lstStyle/>
            <a:p>
              <a:pPr marL="0" marR="0" lvl="0" indent="0" algn="ctr" defTabSz="839641"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808080"/>
                </a:solidFill>
                <a:effectLst/>
                <a:uLnTx/>
                <a:uFillTx/>
                <a:latin typeface="Arial"/>
                <a:ea typeface="+mn-ea"/>
                <a:cs typeface="+mn-cs"/>
              </a:endParaRPr>
            </a:p>
          </p:txBody>
        </p:sp>
      </p:gr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Tree>
    <p:extLst>
      <p:ext uri="{BB962C8B-B14F-4D97-AF65-F5344CB8AC3E}">
        <p14:creationId xmlns:p14="http://schemas.microsoft.com/office/powerpoint/2010/main" val="40700080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image" Target="../media/image2.ti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image" Target="../media/image2.ti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alphaModFix amt="12000"/>
            <a:lum/>
          </a:blip>
          <a:srcRect/>
          <a:stretch>
            <a:fillRect l="20000" t="27000" r="20000" b="32000"/>
          </a:stretch>
        </a:blip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8"/>
            </p:custDataLst>
            <p:extLst>
              <p:ext uri="{D42A27DB-BD31-4B8C-83A1-F6EECF244321}">
                <p14:modId xmlns:p14="http://schemas.microsoft.com/office/powerpoint/2010/main" val="268986261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47" name="think-cell Slide" r:id="rId10" imgW="216" imgH="216" progId="TCLayout.ActiveDocument.1">
                  <p:embed/>
                </p:oleObj>
              </mc:Choice>
              <mc:Fallback>
                <p:oleObj name="think-cell Slide" r:id="rId10" imgW="216" imgH="216" progId="TCLayout.ActiveDocument.1">
                  <p:embed/>
                  <p:pic>
                    <p:nvPicPr>
                      <p:cNvPr id="0" name=""/>
                      <p:cNvPicPr/>
                      <p:nvPr/>
                    </p:nvPicPr>
                    <p:blipFill>
                      <a:blip r:embed="rId11"/>
                      <a:stretch>
                        <a:fillRect/>
                      </a:stretch>
                    </p:blipFill>
                    <p:spPr>
                      <a:xfrm>
                        <a:off x="1588" y="1588"/>
                        <a:ext cx="1587" cy="1587"/>
                      </a:xfrm>
                      <a:prstGeom prst="rect">
                        <a:avLst/>
                      </a:prstGeom>
                    </p:spPr>
                  </p:pic>
                </p:oleObj>
              </mc:Fallback>
            </mc:AlternateContent>
          </a:graphicData>
        </a:graphic>
      </p:graphicFrame>
      <p:sp>
        <p:nvSpPr>
          <p:cNvPr id="5" name="Footer Placeholder 4"/>
          <p:cNvSpPr>
            <a:spLocks noGrp="1"/>
          </p:cNvSpPr>
          <p:nvPr>
            <p:ph type="ftr" sz="quarter" idx="3"/>
          </p:nvPr>
        </p:nvSpPr>
        <p:spPr>
          <a:xfrm>
            <a:off x="555782" y="9537700"/>
            <a:ext cx="5750756" cy="148532"/>
          </a:xfrm>
          <a:prstGeom prst="rect">
            <a:avLst/>
          </a:prstGeom>
        </p:spPr>
        <p:txBody>
          <a:bodyPr vert="horz" lIns="83958" tIns="42976" rIns="83958" bIns="42976" rtlCol="0" anchor="ctr"/>
          <a:lstStyle>
            <a:lvl1pPr algn="r">
              <a:lnSpc>
                <a:spcPct val="100000"/>
              </a:lnSpc>
              <a:tabLst>
                <a:tab pos="5107491" algn="r"/>
              </a:tabLst>
              <a:defRPr sz="600" b="0">
                <a:solidFill>
                  <a:schemeClr val="tx1"/>
                </a:solidFill>
              </a:defRPr>
            </a:lvl1pPr>
          </a:lstStyle>
          <a:p>
            <a:pPr algn="l">
              <a:tabLst>
                <a:tab pos="5602331" algn="r"/>
              </a:tabLst>
              <a:defRPr/>
            </a:pPr>
            <a:endParaRPr lang="pt-PT" dirty="0" smtClean="0"/>
          </a:p>
        </p:txBody>
      </p:sp>
      <p:sp>
        <p:nvSpPr>
          <p:cNvPr id="6" name="Slide Number Placeholder 5"/>
          <p:cNvSpPr>
            <a:spLocks noGrp="1"/>
          </p:cNvSpPr>
          <p:nvPr>
            <p:ph type="sldNum" sz="quarter" idx="4"/>
          </p:nvPr>
        </p:nvSpPr>
        <p:spPr>
          <a:xfrm>
            <a:off x="3231742" y="9537701"/>
            <a:ext cx="394516" cy="148531"/>
          </a:xfrm>
          <a:prstGeom prst="rect">
            <a:avLst/>
          </a:prstGeom>
        </p:spPr>
        <p:txBody>
          <a:bodyPr vert="horz" lIns="83958" tIns="41979" rIns="83958" bIns="41979" rtlCol="0" anchor="ctr"/>
          <a:lstStyle>
            <a:lvl1pPr algn="l" rtl="0" fontAlgn="base">
              <a:lnSpc>
                <a:spcPct val="100000"/>
              </a:lnSpc>
              <a:spcBef>
                <a:spcPct val="0"/>
              </a:spcBef>
              <a:spcAft>
                <a:spcPct val="0"/>
              </a:spcAft>
              <a:tabLst>
                <a:tab pos="5602331" algn="r"/>
              </a:tabLst>
              <a:defRPr lang="en-US" sz="600" b="0" kern="1200" smtClean="0">
                <a:solidFill>
                  <a:schemeClr val="tx1"/>
                </a:solidFill>
                <a:latin typeface="EYInterstate Regular" pitchFamily="1" charset="0"/>
                <a:ea typeface="+mn-ea"/>
                <a:cs typeface="+mn-cs"/>
              </a:defRPr>
            </a:lvl1pPr>
          </a:lstStyle>
          <a:p>
            <a:pPr>
              <a:defRPr/>
            </a:pPr>
            <a:fld id="{B8325105-167D-4862-BDE6-B81FF841FD87}" type="slidenum">
              <a:rPr lang="en-US" smtClean="0"/>
              <a:pPr>
                <a:defRPr/>
              </a:pPr>
              <a:t>‹#›</a:t>
            </a:fld>
            <a:endParaRPr lang="en-US" dirty="0"/>
          </a:p>
        </p:txBody>
      </p:sp>
      <p:sp>
        <p:nvSpPr>
          <p:cNvPr id="2" name="Title Placeholder 1"/>
          <p:cNvSpPr>
            <a:spLocks noGrp="1"/>
          </p:cNvSpPr>
          <p:nvPr>
            <p:ph type="title"/>
          </p:nvPr>
        </p:nvSpPr>
        <p:spPr>
          <a:xfrm>
            <a:off x="538163" y="484189"/>
            <a:ext cx="4624387" cy="1003300"/>
          </a:xfrm>
          <a:prstGeom prst="rect">
            <a:avLst/>
          </a:prstGeom>
        </p:spPr>
        <p:txBody>
          <a:bodyPr vert="horz" lIns="91440" tIns="45720" rIns="91440" bIns="45720" rtlCol="0" anchor="ctr">
            <a:normAutofit/>
          </a:bodyPr>
          <a:lstStyle/>
          <a:p>
            <a:r>
              <a:rPr lang="en-US" smtClean="0"/>
              <a:t>Click to edit Master title style</a:t>
            </a:r>
            <a:endParaRPr lang="pt-PT"/>
          </a:p>
        </p:txBody>
      </p:sp>
      <p:sp>
        <p:nvSpPr>
          <p:cNvPr id="4" name="Text Placeholder 3"/>
          <p:cNvSpPr>
            <a:spLocks noGrp="1"/>
          </p:cNvSpPr>
          <p:nvPr>
            <p:ph type="body" idx="1"/>
          </p:nvPr>
        </p:nvSpPr>
        <p:spPr>
          <a:xfrm>
            <a:off x="555782" y="1649413"/>
            <a:ext cx="5750756" cy="754856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pt-PT" dirty="0"/>
          </a:p>
        </p:txBody>
      </p:sp>
    </p:spTree>
  </p:cSld>
  <p:clrMap bg1="lt1" tx1="dk1" bg2="lt2" tx2="dk2" accent1="accent1" accent2="accent2" accent3="accent3" accent4="accent4" accent5="accent5" accent6="accent6" hlink="hlink" folHlink="folHlink"/>
  <p:sldLayoutIdLst>
    <p:sldLayoutId id="2147483983" r:id="rId1"/>
    <p:sldLayoutId id="2147483979" r:id="rId2"/>
    <p:sldLayoutId id="2147483981" r:id="rId3"/>
    <p:sldLayoutId id="2147483982" r:id="rId4"/>
    <p:sldLayoutId id="2147483985" r:id="rId5"/>
  </p:sldLayoutIdLst>
  <p:timing>
    <p:tnLst>
      <p:par>
        <p:cTn id="1" dur="indefinite" restart="never" nodeType="tmRoot"/>
      </p:par>
    </p:tnLst>
  </p:timing>
  <p:hf hdr="0" ftr="0" dt="0"/>
  <p:txStyles>
    <p:titleStyle>
      <a:lvl1pPr algn="l" defTabSz="913926" rtl="0" eaLnBrk="1" fontAlgn="base" hangingPunct="1">
        <a:lnSpc>
          <a:spcPts val="2698"/>
        </a:lnSpc>
        <a:spcBef>
          <a:spcPct val="0"/>
        </a:spcBef>
        <a:spcAft>
          <a:spcPct val="0"/>
        </a:spcAft>
        <a:defRPr lang="en-US" sz="2400" b="1" dirty="0">
          <a:solidFill>
            <a:schemeClr val="tx1"/>
          </a:solidFill>
          <a:latin typeface="EYInterstate Regular" panose="02000503020000020004" pitchFamily="2" charset="0"/>
          <a:ea typeface="+mn-ea"/>
          <a:cs typeface="+mn-cs"/>
        </a:defRPr>
      </a:lvl1pPr>
      <a:lvl2pPr algn="l" defTabSz="913926" rtl="0" eaLnBrk="1" fontAlgn="base" hangingPunct="1">
        <a:lnSpc>
          <a:spcPts val="2698"/>
        </a:lnSpc>
        <a:spcBef>
          <a:spcPct val="0"/>
        </a:spcBef>
        <a:spcAft>
          <a:spcPct val="0"/>
        </a:spcAft>
        <a:defRPr sz="2200">
          <a:solidFill>
            <a:schemeClr val="tx1"/>
          </a:solidFill>
          <a:latin typeface="EYInterstate" pitchFamily="2" charset="0"/>
        </a:defRPr>
      </a:lvl2pPr>
      <a:lvl3pPr algn="l" defTabSz="913926" rtl="0" eaLnBrk="1" fontAlgn="base" hangingPunct="1">
        <a:lnSpc>
          <a:spcPts val="2698"/>
        </a:lnSpc>
        <a:spcBef>
          <a:spcPct val="0"/>
        </a:spcBef>
        <a:spcAft>
          <a:spcPct val="0"/>
        </a:spcAft>
        <a:defRPr sz="2200">
          <a:solidFill>
            <a:schemeClr val="tx1"/>
          </a:solidFill>
          <a:latin typeface="EYInterstate" pitchFamily="2" charset="0"/>
        </a:defRPr>
      </a:lvl3pPr>
      <a:lvl4pPr algn="l" defTabSz="913926" rtl="0" eaLnBrk="1" fontAlgn="base" hangingPunct="1">
        <a:lnSpc>
          <a:spcPts val="2698"/>
        </a:lnSpc>
        <a:spcBef>
          <a:spcPct val="0"/>
        </a:spcBef>
        <a:spcAft>
          <a:spcPct val="0"/>
        </a:spcAft>
        <a:defRPr sz="2200">
          <a:solidFill>
            <a:schemeClr val="tx1"/>
          </a:solidFill>
          <a:latin typeface="EYInterstate" pitchFamily="2" charset="0"/>
        </a:defRPr>
      </a:lvl4pPr>
      <a:lvl5pPr algn="l" defTabSz="913926" rtl="0" eaLnBrk="1" fontAlgn="base" hangingPunct="1">
        <a:lnSpc>
          <a:spcPts val="2698"/>
        </a:lnSpc>
        <a:spcBef>
          <a:spcPct val="0"/>
        </a:spcBef>
        <a:spcAft>
          <a:spcPct val="0"/>
        </a:spcAft>
        <a:defRPr sz="2200">
          <a:solidFill>
            <a:schemeClr val="tx1"/>
          </a:solidFill>
          <a:latin typeface="EYInterstate" pitchFamily="2" charset="0"/>
        </a:defRPr>
      </a:lvl5pPr>
      <a:lvl6pPr marL="419793" algn="l" defTabSz="913926" rtl="0" eaLnBrk="1" fontAlgn="base" hangingPunct="1">
        <a:lnSpc>
          <a:spcPts val="2698"/>
        </a:lnSpc>
        <a:spcBef>
          <a:spcPct val="0"/>
        </a:spcBef>
        <a:spcAft>
          <a:spcPct val="0"/>
        </a:spcAft>
        <a:defRPr sz="2200">
          <a:solidFill>
            <a:schemeClr val="tx1"/>
          </a:solidFill>
          <a:latin typeface="EYInterstate" pitchFamily="2" charset="0"/>
        </a:defRPr>
      </a:lvl6pPr>
      <a:lvl7pPr marL="839588" algn="l" defTabSz="913926" rtl="0" eaLnBrk="1" fontAlgn="base" hangingPunct="1">
        <a:lnSpc>
          <a:spcPts val="2698"/>
        </a:lnSpc>
        <a:spcBef>
          <a:spcPct val="0"/>
        </a:spcBef>
        <a:spcAft>
          <a:spcPct val="0"/>
        </a:spcAft>
        <a:defRPr sz="2200">
          <a:solidFill>
            <a:schemeClr val="tx1"/>
          </a:solidFill>
          <a:latin typeface="EYInterstate" pitchFamily="2" charset="0"/>
        </a:defRPr>
      </a:lvl7pPr>
      <a:lvl8pPr marL="1259380" algn="l" defTabSz="913926" rtl="0" eaLnBrk="1" fontAlgn="base" hangingPunct="1">
        <a:lnSpc>
          <a:spcPts val="2698"/>
        </a:lnSpc>
        <a:spcBef>
          <a:spcPct val="0"/>
        </a:spcBef>
        <a:spcAft>
          <a:spcPct val="0"/>
        </a:spcAft>
        <a:defRPr sz="2200">
          <a:solidFill>
            <a:schemeClr val="tx1"/>
          </a:solidFill>
          <a:latin typeface="EYInterstate" pitchFamily="2" charset="0"/>
        </a:defRPr>
      </a:lvl8pPr>
      <a:lvl9pPr marL="1679175" algn="l" defTabSz="913926" rtl="0" eaLnBrk="1" fontAlgn="base" hangingPunct="1">
        <a:lnSpc>
          <a:spcPts val="2698"/>
        </a:lnSpc>
        <a:spcBef>
          <a:spcPct val="0"/>
        </a:spcBef>
        <a:spcAft>
          <a:spcPct val="0"/>
        </a:spcAft>
        <a:defRPr sz="2200">
          <a:solidFill>
            <a:schemeClr val="tx1"/>
          </a:solidFill>
          <a:latin typeface="EYInterstate" pitchFamily="2" charset="0"/>
        </a:defRPr>
      </a:lvl9pPr>
    </p:titleStyle>
    <p:body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p:bodyStyle>
    <p:otherStyle>
      <a:defPPr>
        <a:defRPr lang="en-US"/>
      </a:defPPr>
      <a:lvl1pPr marL="0" algn="l" defTabSz="839588" rtl="0" eaLnBrk="1" latinLnBrk="0" hangingPunct="1">
        <a:defRPr sz="1700" kern="1200">
          <a:solidFill>
            <a:schemeClr val="tx1"/>
          </a:solidFill>
          <a:latin typeface="+mn-lt"/>
          <a:ea typeface="+mn-ea"/>
          <a:cs typeface="+mn-cs"/>
        </a:defRPr>
      </a:lvl1pPr>
      <a:lvl2pPr marL="419793" algn="l" defTabSz="839588" rtl="0" eaLnBrk="1" latinLnBrk="0" hangingPunct="1">
        <a:defRPr sz="1700" kern="1200">
          <a:solidFill>
            <a:schemeClr val="tx1"/>
          </a:solidFill>
          <a:latin typeface="+mn-lt"/>
          <a:ea typeface="+mn-ea"/>
          <a:cs typeface="+mn-cs"/>
        </a:defRPr>
      </a:lvl2pPr>
      <a:lvl3pPr marL="839588" algn="l" defTabSz="839588" rtl="0" eaLnBrk="1" latinLnBrk="0" hangingPunct="1">
        <a:defRPr sz="1700" kern="1200">
          <a:solidFill>
            <a:schemeClr val="tx1"/>
          </a:solidFill>
          <a:latin typeface="+mn-lt"/>
          <a:ea typeface="+mn-ea"/>
          <a:cs typeface="+mn-cs"/>
        </a:defRPr>
      </a:lvl3pPr>
      <a:lvl4pPr marL="1259380" algn="l" defTabSz="839588" rtl="0" eaLnBrk="1" latinLnBrk="0" hangingPunct="1">
        <a:defRPr sz="1700" kern="1200">
          <a:solidFill>
            <a:schemeClr val="tx1"/>
          </a:solidFill>
          <a:latin typeface="+mn-lt"/>
          <a:ea typeface="+mn-ea"/>
          <a:cs typeface="+mn-cs"/>
        </a:defRPr>
      </a:lvl4pPr>
      <a:lvl5pPr marL="1679175" algn="l" defTabSz="839588" rtl="0" eaLnBrk="1" latinLnBrk="0" hangingPunct="1">
        <a:defRPr sz="1700" kern="1200">
          <a:solidFill>
            <a:schemeClr val="tx1"/>
          </a:solidFill>
          <a:latin typeface="+mn-lt"/>
          <a:ea typeface="+mn-ea"/>
          <a:cs typeface="+mn-cs"/>
        </a:defRPr>
      </a:lvl5pPr>
      <a:lvl6pPr marL="2098969" algn="l" defTabSz="839588" rtl="0" eaLnBrk="1" latinLnBrk="0" hangingPunct="1">
        <a:defRPr sz="1700" kern="1200">
          <a:solidFill>
            <a:schemeClr val="tx1"/>
          </a:solidFill>
          <a:latin typeface="+mn-lt"/>
          <a:ea typeface="+mn-ea"/>
          <a:cs typeface="+mn-cs"/>
        </a:defRPr>
      </a:lvl6pPr>
      <a:lvl7pPr marL="2518763" algn="l" defTabSz="839588" rtl="0" eaLnBrk="1" latinLnBrk="0" hangingPunct="1">
        <a:defRPr sz="1700" kern="1200">
          <a:solidFill>
            <a:schemeClr val="tx1"/>
          </a:solidFill>
          <a:latin typeface="+mn-lt"/>
          <a:ea typeface="+mn-ea"/>
          <a:cs typeface="+mn-cs"/>
        </a:defRPr>
      </a:lvl7pPr>
      <a:lvl8pPr marL="2938556" algn="l" defTabSz="839588" rtl="0" eaLnBrk="1" latinLnBrk="0" hangingPunct="1">
        <a:defRPr sz="1700" kern="1200">
          <a:solidFill>
            <a:schemeClr val="tx1"/>
          </a:solidFill>
          <a:latin typeface="+mn-lt"/>
          <a:ea typeface="+mn-ea"/>
          <a:cs typeface="+mn-cs"/>
        </a:defRPr>
      </a:lvl8pPr>
      <a:lvl9pPr marL="3358350" algn="l" defTabSz="839588" rtl="0" eaLnBrk="1" latinLnBrk="0" hangingPunct="1">
        <a:defRPr sz="1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7" userDrawn="1">
          <p15:clr>
            <a:srgbClr val="F26B43"/>
          </p15:clr>
        </p15:guide>
        <p15:guide id="2" pos="2205" userDrawn="1">
          <p15:clr>
            <a:srgbClr val="F26B43"/>
          </p15:clr>
        </p15:guide>
        <p15:guide id="3" orient="horz" pos="1039" userDrawn="1">
          <p15:clr>
            <a:srgbClr val="F26B43"/>
          </p15:clr>
        </p15:guide>
        <p15:guide id="4" orient="horz" pos="2078" userDrawn="1">
          <p15:clr>
            <a:srgbClr val="F26B43"/>
          </p15:clr>
        </p15:guide>
        <p15:guide id="5" orient="horz" pos="3117" userDrawn="1">
          <p15:clr>
            <a:srgbClr val="F26B43"/>
          </p15:clr>
        </p15:guide>
        <p15:guide id="6" orient="horz" pos="4156" userDrawn="1">
          <p15:clr>
            <a:srgbClr val="F26B43"/>
          </p15:clr>
        </p15:guide>
        <p15:guide id="7" orient="horz" pos="5195" userDrawn="1">
          <p15:clr>
            <a:srgbClr val="F26B43"/>
          </p15:clr>
        </p15:guide>
        <p15:guide id="8" orient="horz" pos="5794" userDrawn="1">
          <p15:clr>
            <a:srgbClr val="F26B43"/>
          </p15:clr>
        </p15:guide>
        <p15:guide id="9" orient="horz" pos="6008" userDrawn="1">
          <p15:clr>
            <a:srgbClr val="F26B43"/>
          </p15:clr>
        </p15:guide>
        <p15:guide id="10" pos="346" userDrawn="1">
          <p15:clr>
            <a:srgbClr val="F26B43"/>
          </p15:clr>
        </p15:guide>
        <p15:guide id="11" pos="2115" userDrawn="1">
          <p15:clr>
            <a:srgbClr val="F26B43"/>
          </p15:clr>
        </p15:guide>
        <p15:guide id="12" pos="2840" userDrawn="1">
          <p15:clr>
            <a:srgbClr val="F26B43"/>
          </p15:clr>
        </p15:guide>
        <p15:guide id="13" pos="1480" userDrawn="1">
          <p15:clr>
            <a:srgbClr val="F26B43"/>
          </p15:clr>
        </p15:guide>
        <p15:guide id="14" orient="horz" pos="937" userDrawn="1">
          <p15:clr>
            <a:srgbClr val="F26B43"/>
          </p15:clr>
        </p15:guide>
        <p15:guide id="15" orient="horz" pos="305" userDrawn="1">
          <p15:clr>
            <a:srgbClr val="F26B43"/>
          </p15:clr>
        </p15:guide>
        <p15:guide id="16" pos="39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alphaModFix amt="12000"/>
            <a:lum/>
          </a:blip>
          <a:srcRect/>
          <a:stretch>
            <a:fillRect l="20000" t="27000" r="20000" b="32000"/>
          </a:stretch>
        </a:blipFill>
        <a:effectLst/>
      </p:bgPr>
    </p:bg>
    <p:spTree>
      <p:nvGrpSpPr>
        <p:cNvPr id="1" name=""/>
        <p:cNvGrpSpPr/>
        <p:nvPr/>
      </p:nvGrpSpPr>
      <p:grpSpPr>
        <a:xfrm>
          <a:off x="0" y="0"/>
          <a:ext cx="0" cy="0"/>
          <a:chOff x="0" y="0"/>
          <a:chExt cx="0" cy="0"/>
        </a:xfrm>
      </p:grpSpPr>
      <p:pic>
        <p:nvPicPr>
          <p:cNvPr id="7" name="Picture 5" descr="INDESIGNGRID"/>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4320" y="2"/>
            <a:ext cx="6853680"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2"/>
          <p:cNvSpPr>
            <a:spLocks noGrp="1"/>
          </p:cNvSpPr>
          <p:nvPr>
            <p:ph type="title"/>
          </p:nvPr>
        </p:nvSpPr>
        <p:spPr>
          <a:xfrm>
            <a:off x="2529819" y="2311796"/>
            <a:ext cx="3782481" cy="986775"/>
          </a:xfrm>
          <a:prstGeom prst="rect">
            <a:avLst/>
          </a:prstGeom>
        </p:spPr>
        <p:txBody>
          <a:bodyPr vert="horz" lIns="83958" tIns="41979" rIns="83958" bIns="41979" rtlCol="0" anchor="t" anchorCtr="0">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77382" y="3298571"/>
            <a:ext cx="5752195" cy="5550066"/>
          </a:xfrm>
          <a:prstGeom prst="rect">
            <a:avLst/>
          </a:prstGeom>
        </p:spPr>
        <p:txBody>
          <a:bodyPr vert="horz" lIns="83958" tIns="41979" rIns="83958" bIns="41979" rtlCol="0">
            <a:normAutofit/>
          </a:bodyPr>
          <a:lstStyle/>
          <a:p>
            <a:pPr lvl="0"/>
            <a:r>
              <a:rPr lang="en-US" dirty="0" smtClean="0"/>
              <a:t>Click to edit Master text styles</a:t>
            </a:r>
          </a:p>
          <a:p>
            <a:pPr marL="167627" lvl="2" indent="-167627" algn="l" defTabSz="167627" rtl="0" eaLnBrk="1" fontAlgn="base" hangingPunct="1">
              <a:lnSpc>
                <a:spcPct val="100000"/>
              </a:lnSpc>
              <a:spcBef>
                <a:spcPts val="0"/>
              </a:spcBef>
              <a:spcAft>
                <a:spcPts val="551"/>
              </a:spcAft>
              <a:buClr>
                <a:srgbClr val="FFFF00"/>
              </a:buClr>
              <a:buSzPct val="70000"/>
              <a:buFont typeface="Arial" pitchFamily="34" charset="0"/>
              <a:buChar char="►"/>
            </a:pPr>
            <a:r>
              <a:rPr lang="en-US" dirty="0" smtClean="0"/>
              <a:t>Second level</a:t>
            </a:r>
          </a:p>
        </p:txBody>
      </p:sp>
    </p:spTree>
  </p:cSld>
  <p:clrMap bg1="lt1" tx1="dk1" bg2="lt2" tx2="dk2" accent1="accent1" accent2="accent2" accent3="accent3" accent4="accent4" accent5="accent5" accent6="accent6" hlink="hlink" folHlink="folHlink"/>
  <p:sldLayoutIdLst>
    <p:sldLayoutId id="2147483719" r:id="rId1"/>
    <p:sldLayoutId id="2147483733" r:id="rId2"/>
    <p:sldLayoutId id="2147483984" r:id="rId3"/>
  </p:sldLayoutIdLst>
  <p:timing>
    <p:tnLst>
      <p:par>
        <p:cTn id="1" dur="indefinite" restart="never" nodeType="tmRoot"/>
      </p:par>
    </p:tnLst>
  </p:timing>
  <p:hf hdr="0" ftr="0" dt="0"/>
  <p:txStyles>
    <p:titleStyle>
      <a:lvl1pPr algn="l" defTabSz="913926" rtl="0" eaLnBrk="1" fontAlgn="base" hangingPunct="1">
        <a:lnSpc>
          <a:spcPts val="2698"/>
        </a:lnSpc>
        <a:spcBef>
          <a:spcPct val="0"/>
        </a:spcBef>
        <a:spcAft>
          <a:spcPct val="0"/>
        </a:spcAft>
        <a:defRPr lang="en-US" sz="2200" dirty="0">
          <a:solidFill>
            <a:schemeClr val="accent1"/>
          </a:solidFill>
          <a:latin typeface="EYInterstate Light" pitchFamily="2" charset="0"/>
          <a:ea typeface="+mn-ea"/>
          <a:cs typeface="+mn-cs"/>
        </a:defRPr>
      </a:lvl1pPr>
      <a:lvl2pPr algn="l" defTabSz="913926" rtl="0" eaLnBrk="1" fontAlgn="base" hangingPunct="1">
        <a:lnSpc>
          <a:spcPts val="2698"/>
        </a:lnSpc>
        <a:spcBef>
          <a:spcPct val="0"/>
        </a:spcBef>
        <a:spcAft>
          <a:spcPct val="0"/>
        </a:spcAft>
        <a:defRPr sz="2200">
          <a:solidFill>
            <a:schemeClr val="tx1"/>
          </a:solidFill>
          <a:latin typeface="EYInterstate" pitchFamily="2" charset="0"/>
        </a:defRPr>
      </a:lvl2pPr>
      <a:lvl3pPr algn="l" defTabSz="913926" rtl="0" eaLnBrk="1" fontAlgn="base" hangingPunct="1">
        <a:lnSpc>
          <a:spcPts val="2698"/>
        </a:lnSpc>
        <a:spcBef>
          <a:spcPct val="0"/>
        </a:spcBef>
        <a:spcAft>
          <a:spcPct val="0"/>
        </a:spcAft>
        <a:defRPr sz="2200">
          <a:solidFill>
            <a:schemeClr val="tx1"/>
          </a:solidFill>
          <a:latin typeface="EYInterstate" pitchFamily="2" charset="0"/>
        </a:defRPr>
      </a:lvl3pPr>
      <a:lvl4pPr algn="l" defTabSz="913926" rtl="0" eaLnBrk="1" fontAlgn="base" hangingPunct="1">
        <a:lnSpc>
          <a:spcPts val="2698"/>
        </a:lnSpc>
        <a:spcBef>
          <a:spcPct val="0"/>
        </a:spcBef>
        <a:spcAft>
          <a:spcPct val="0"/>
        </a:spcAft>
        <a:defRPr sz="2200">
          <a:solidFill>
            <a:schemeClr val="tx1"/>
          </a:solidFill>
          <a:latin typeface="EYInterstate" pitchFamily="2" charset="0"/>
        </a:defRPr>
      </a:lvl4pPr>
      <a:lvl5pPr algn="l" defTabSz="913926" rtl="0" eaLnBrk="1" fontAlgn="base" hangingPunct="1">
        <a:lnSpc>
          <a:spcPts val="2698"/>
        </a:lnSpc>
        <a:spcBef>
          <a:spcPct val="0"/>
        </a:spcBef>
        <a:spcAft>
          <a:spcPct val="0"/>
        </a:spcAft>
        <a:defRPr sz="2200">
          <a:solidFill>
            <a:schemeClr val="tx1"/>
          </a:solidFill>
          <a:latin typeface="EYInterstate" pitchFamily="2" charset="0"/>
        </a:defRPr>
      </a:lvl5pPr>
      <a:lvl6pPr marL="419793" algn="l" defTabSz="913926" rtl="0" eaLnBrk="1" fontAlgn="base" hangingPunct="1">
        <a:lnSpc>
          <a:spcPts val="2698"/>
        </a:lnSpc>
        <a:spcBef>
          <a:spcPct val="0"/>
        </a:spcBef>
        <a:spcAft>
          <a:spcPct val="0"/>
        </a:spcAft>
        <a:defRPr sz="2200">
          <a:solidFill>
            <a:schemeClr val="tx1"/>
          </a:solidFill>
          <a:latin typeface="EYInterstate" pitchFamily="2" charset="0"/>
        </a:defRPr>
      </a:lvl6pPr>
      <a:lvl7pPr marL="839588" algn="l" defTabSz="913926" rtl="0" eaLnBrk="1" fontAlgn="base" hangingPunct="1">
        <a:lnSpc>
          <a:spcPts val="2698"/>
        </a:lnSpc>
        <a:spcBef>
          <a:spcPct val="0"/>
        </a:spcBef>
        <a:spcAft>
          <a:spcPct val="0"/>
        </a:spcAft>
        <a:defRPr sz="2200">
          <a:solidFill>
            <a:schemeClr val="tx1"/>
          </a:solidFill>
          <a:latin typeface="EYInterstate" pitchFamily="2" charset="0"/>
        </a:defRPr>
      </a:lvl7pPr>
      <a:lvl8pPr marL="1259380" algn="l" defTabSz="913926" rtl="0" eaLnBrk="1" fontAlgn="base" hangingPunct="1">
        <a:lnSpc>
          <a:spcPts val="2698"/>
        </a:lnSpc>
        <a:spcBef>
          <a:spcPct val="0"/>
        </a:spcBef>
        <a:spcAft>
          <a:spcPct val="0"/>
        </a:spcAft>
        <a:defRPr sz="2200">
          <a:solidFill>
            <a:schemeClr val="tx1"/>
          </a:solidFill>
          <a:latin typeface="EYInterstate" pitchFamily="2" charset="0"/>
        </a:defRPr>
      </a:lvl8pPr>
      <a:lvl9pPr marL="1679175" algn="l" defTabSz="913926" rtl="0" eaLnBrk="1" fontAlgn="base" hangingPunct="1">
        <a:lnSpc>
          <a:spcPts val="2698"/>
        </a:lnSpc>
        <a:spcBef>
          <a:spcPct val="0"/>
        </a:spcBef>
        <a:spcAft>
          <a:spcPct val="0"/>
        </a:spcAft>
        <a:defRPr sz="2200">
          <a:solidFill>
            <a:schemeClr val="tx1"/>
          </a:solidFill>
          <a:latin typeface="EYInterstate" pitchFamily="2" charset="0"/>
        </a:defRPr>
      </a:lvl9pPr>
    </p:titleStyle>
    <p:bodyStyle>
      <a:lvl1pPr marL="0" indent="0" algn="l" defTabSz="913926" rtl="0" eaLnBrk="1" fontAlgn="base" hangingPunct="1">
        <a:lnSpc>
          <a:spcPct val="100000"/>
        </a:lnSpc>
        <a:spcBef>
          <a:spcPct val="0"/>
        </a:spcBef>
        <a:spcAft>
          <a:spcPts val="551"/>
        </a:spcAft>
        <a:defRPr sz="90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551"/>
        </a:spcAft>
        <a:buSzPct val="30000"/>
        <a:buFont typeface="Arial" charset="0"/>
        <a:defRPr sz="800">
          <a:solidFill>
            <a:schemeClr val="tx1">
              <a:lumMod val="50000"/>
            </a:schemeClr>
          </a:solidFill>
          <a:latin typeface="+mn-lt"/>
        </a:defRPr>
      </a:lvl2pPr>
      <a:lvl3pPr marL="167627" indent="-167627" algn="l" defTabSz="167627" rtl="0" eaLnBrk="1" fontAlgn="base" hangingPunct="1">
        <a:lnSpc>
          <a:spcPct val="100000"/>
        </a:lnSpc>
        <a:spcBef>
          <a:spcPts val="0"/>
        </a:spcBef>
        <a:spcAft>
          <a:spcPts val="551"/>
        </a:spcAft>
        <a:buClr>
          <a:srgbClr val="FFFF00"/>
        </a:buClr>
        <a:buSzPct val="70000"/>
        <a:buFont typeface="Arial" pitchFamily="34" charset="0"/>
        <a:buChar char="►"/>
        <a:defRPr lang="en-US" sz="900" dirty="0" smtClean="0">
          <a:solidFill>
            <a:schemeClr val="tx1"/>
          </a:solidFill>
          <a:latin typeface="EYInterstate Light" pitchFamily="2" charset="0"/>
        </a:defRPr>
      </a:lvl3pPr>
      <a:lvl4pPr marL="4374" indent="1255008" algn="l" defTabSz="913926" rtl="0" eaLnBrk="1" fontAlgn="base" hangingPunct="1">
        <a:lnSpc>
          <a:spcPts val="1102"/>
        </a:lnSpc>
        <a:spcBef>
          <a:spcPts val="551"/>
        </a:spcBef>
        <a:spcAft>
          <a:spcPct val="0"/>
        </a:spcAft>
        <a:buSzPct val="30000"/>
        <a:buFont typeface="Arial" charset="0"/>
        <a:defRPr sz="800">
          <a:solidFill>
            <a:schemeClr val="tx1"/>
          </a:solidFill>
          <a:latin typeface="EYInterstate Light" pitchFamily="2" charset="0"/>
        </a:defRPr>
      </a:lvl4pPr>
      <a:lvl5pPr marL="81627"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5pPr>
      <a:lvl6pPr marL="501420"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p:bodyStyle>
    <p:otherStyle>
      <a:defPPr>
        <a:defRPr lang="en-US"/>
      </a:defPPr>
      <a:lvl1pPr marL="0" algn="l" defTabSz="839588" rtl="0" eaLnBrk="1" latinLnBrk="0" hangingPunct="1">
        <a:defRPr sz="1700" kern="1200">
          <a:solidFill>
            <a:schemeClr val="tx1"/>
          </a:solidFill>
          <a:latin typeface="+mn-lt"/>
          <a:ea typeface="+mn-ea"/>
          <a:cs typeface="+mn-cs"/>
        </a:defRPr>
      </a:lvl1pPr>
      <a:lvl2pPr marL="419793" algn="l" defTabSz="839588" rtl="0" eaLnBrk="1" latinLnBrk="0" hangingPunct="1">
        <a:defRPr sz="1700" kern="1200">
          <a:solidFill>
            <a:schemeClr val="tx1"/>
          </a:solidFill>
          <a:latin typeface="+mn-lt"/>
          <a:ea typeface="+mn-ea"/>
          <a:cs typeface="+mn-cs"/>
        </a:defRPr>
      </a:lvl2pPr>
      <a:lvl3pPr marL="839588" algn="l" defTabSz="839588" rtl="0" eaLnBrk="1" latinLnBrk="0" hangingPunct="1">
        <a:defRPr sz="1700" kern="1200">
          <a:solidFill>
            <a:schemeClr val="tx1"/>
          </a:solidFill>
          <a:latin typeface="+mn-lt"/>
          <a:ea typeface="+mn-ea"/>
          <a:cs typeface="+mn-cs"/>
        </a:defRPr>
      </a:lvl3pPr>
      <a:lvl4pPr marL="1259380" algn="l" defTabSz="839588" rtl="0" eaLnBrk="1" latinLnBrk="0" hangingPunct="1">
        <a:defRPr sz="1700" kern="1200">
          <a:solidFill>
            <a:schemeClr val="tx1"/>
          </a:solidFill>
          <a:latin typeface="+mn-lt"/>
          <a:ea typeface="+mn-ea"/>
          <a:cs typeface="+mn-cs"/>
        </a:defRPr>
      </a:lvl4pPr>
      <a:lvl5pPr marL="1679175" algn="l" defTabSz="839588" rtl="0" eaLnBrk="1" latinLnBrk="0" hangingPunct="1">
        <a:defRPr sz="1700" kern="1200">
          <a:solidFill>
            <a:schemeClr val="tx1"/>
          </a:solidFill>
          <a:latin typeface="+mn-lt"/>
          <a:ea typeface="+mn-ea"/>
          <a:cs typeface="+mn-cs"/>
        </a:defRPr>
      </a:lvl5pPr>
      <a:lvl6pPr marL="2098969" algn="l" defTabSz="839588" rtl="0" eaLnBrk="1" latinLnBrk="0" hangingPunct="1">
        <a:defRPr sz="1700" kern="1200">
          <a:solidFill>
            <a:schemeClr val="tx1"/>
          </a:solidFill>
          <a:latin typeface="+mn-lt"/>
          <a:ea typeface="+mn-ea"/>
          <a:cs typeface="+mn-cs"/>
        </a:defRPr>
      </a:lvl6pPr>
      <a:lvl7pPr marL="2518763" algn="l" defTabSz="839588" rtl="0" eaLnBrk="1" latinLnBrk="0" hangingPunct="1">
        <a:defRPr sz="1700" kern="1200">
          <a:solidFill>
            <a:schemeClr val="tx1"/>
          </a:solidFill>
          <a:latin typeface="+mn-lt"/>
          <a:ea typeface="+mn-ea"/>
          <a:cs typeface="+mn-cs"/>
        </a:defRPr>
      </a:lvl7pPr>
      <a:lvl8pPr marL="2938556" algn="l" defTabSz="839588" rtl="0" eaLnBrk="1" latinLnBrk="0" hangingPunct="1">
        <a:defRPr sz="1700" kern="1200">
          <a:solidFill>
            <a:schemeClr val="tx1"/>
          </a:solidFill>
          <a:latin typeface="+mn-lt"/>
          <a:ea typeface="+mn-ea"/>
          <a:cs typeface="+mn-cs"/>
        </a:defRPr>
      </a:lvl8pPr>
      <a:lvl9pPr marL="3358350" algn="l" defTabSz="839588"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5.xml"/><Relationship Id="rId7" Type="http://schemas.openxmlformats.org/officeDocument/2006/relationships/oleObject" Target="../embeddings/oleObject3.bin"/><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1.xml"/><Relationship Id="rId9" Type="http://schemas.openxmlformats.org/officeDocument/2006/relationships/image" Target="../media/image2.tif"/></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0.emf"/><Relationship Id="rId5" Type="http://schemas.openxmlformats.org/officeDocument/2006/relationships/oleObject" Target="../embeddings/oleObject5.bin"/><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xml"/><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tags" Target="../tags/tag11.xml"/><Relationship Id="rId1" Type="http://schemas.openxmlformats.org/officeDocument/2006/relationships/vmlDrawing" Target="../drawings/vmlDrawing7.vml"/><Relationship Id="rId6" Type="http://schemas.openxmlformats.org/officeDocument/2006/relationships/image" Target="../media/image1.emf"/><Relationship Id="rId11" Type="http://schemas.openxmlformats.org/officeDocument/2006/relationships/image" Target="../media/image15.jpeg"/><Relationship Id="rId5" Type="http://schemas.openxmlformats.org/officeDocument/2006/relationships/oleObject" Target="../embeddings/oleObject7.bin"/><Relationship Id="rId10" Type="http://schemas.openxmlformats.org/officeDocument/2006/relationships/image" Target="../media/image14.jpeg"/><Relationship Id="rId4" Type="http://schemas.openxmlformats.org/officeDocument/2006/relationships/notesSlide" Target="../notesSlides/notesSlide7.xml"/><Relationship Id="rId9" Type="http://schemas.openxmlformats.org/officeDocument/2006/relationships/image" Target="../media/image13.jpeg"/></Relationships>
</file>

<file path=ppt/slides/_rels/slide1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tags" Target="../tags/tag13.xml"/><Relationship Id="rId7" Type="http://schemas.openxmlformats.org/officeDocument/2006/relationships/image" Target="../media/image1.emf"/><Relationship Id="rId2" Type="http://schemas.openxmlformats.org/officeDocument/2006/relationships/tags" Target="../tags/tag12.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notesSlide" Target="../notesSlides/notesSlide8.xml"/><Relationship Id="rId4" Type="http://schemas.openxmlformats.org/officeDocument/2006/relationships/slideLayout" Target="../slideLayouts/slideLayout1.xml"/><Relationship Id="rId9"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4.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xml"/><Relationship Id="rId7" Type="http://schemas.openxmlformats.org/officeDocument/2006/relationships/image" Target="../media/image19.emf"/><Relationship Id="rId2" Type="http://schemas.openxmlformats.org/officeDocument/2006/relationships/tags" Target="../tags/tag15.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notesSlide" Target="../notesSlides/notesSlide10.xml"/><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slideLayout" Target="../slideLayouts/slideLayout5.xml"/><Relationship Id="rId7" Type="http://schemas.openxmlformats.org/officeDocument/2006/relationships/chart" Target="../charts/chart8.xml"/><Relationship Id="rId2" Type="http://schemas.openxmlformats.org/officeDocument/2006/relationships/tags" Target="../tags/tag16.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7.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tags" Target="../tags/tag18.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10" Type="http://schemas.openxmlformats.org/officeDocument/2006/relationships/image" Target="../media/image23.png"/><Relationship Id="rId4" Type="http://schemas.openxmlformats.org/officeDocument/2006/relationships/notesSlide" Target="../notesSlides/notesSlide13.xml"/><Relationship Id="rId9" Type="http://schemas.openxmlformats.org/officeDocument/2006/relationships/chart" Target="../charts/chart11.xm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xml"/><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tags" Target="../tags/tag19.xml"/><Relationship Id="rId1" Type="http://schemas.openxmlformats.org/officeDocument/2006/relationships/vmlDrawing" Target="../drawings/vmlDrawing14.vml"/><Relationship Id="rId6" Type="http://schemas.openxmlformats.org/officeDocument/2006/relationships/image" Target="../media/image1.emf"/><Relationship Id="rId11" Type="http://schemas.openxmlformats.org/officeDocument/2006/relationships/image" Target="../media/image28.png"/><Relationship Id="rId5" Type="http://schemas.openxmlformats.org/officeDocument/2006/relationships/oleObject" Target="../embeddings/oleObject14.bin"/><Relationship Id="rId10" Type="http://schemas.openxmlformats.org/officeDocument/2006/relationships/image" Target="../media/image27.png"/><Relationship Id="rId4" Type="http://schemas.openxmlformats.org/officeDocument/2006/relationships/notesSlide" Target="../notesSlides/notesSlide14.xml"/><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0.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tags" Target="../tags/tag22.xml"/><Relationship Id="rId7" Type="http://schemas.openxmlformats.org/officeDocument/2006/relationships/image" Target="../media/image1.emf"/><Relationship Id="rId2" Type="http://schemas.openxmlformats.org/officeDocument/2006/relationships/tags" Target="../tags/tag21.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notesSlide" Target="../notesSlides/notesSlide16.xml"/><Relationship Id="rId4"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chart" Target="../charts/chart18.xml"/><Relationship Id="rId13" Type="http://schemas.openxmlformats.org/officeDocument/2006/relationships/chart" Target="../charts/chart23.xml"/><Relationship Id="rId3" Type="http://schemas.openxmlformats.org/officeDocument/2006/relationships/chart" Target="../charts/chart13.xml"/><Relationship Id="rId7" Type="http://schemas.openxmlformats.org/officeDocument/2006/relationships/chart" Target="../charts/chart17.xml"/><Relationship Id="rId12" Type="http://schemas.openxmlformats.org/officeDocument/2006/relationships/chart" Target="../charts/chart22.xml"/><Relationship Id="rId2" Type="http://schemas.openxmlformats.org/officeDocument/2006/relationships/chart" Target="../charts/chart12.xml"/><Relationship Id="rId1" Type="http://schemas.openxmlformats.org/officeDocument/2006/relationships/slideLayout" Target="../slideLayouts/slideLayout5.xml"/><Relationship Id="rId6" Type="http://schemas.openxmlformats.org/officeDocument/2006/relationships/chart" Target="../charts/chart16.xml"/><Relationship Id="rId11" Type="http://schemas.openxmlformats.org/officeDocument/2006/relationships/chart" Target="../charts/chart21.xml"/><Relationship Id="rId5" Type="http://schemas.openxmlformats.org/officeDocument/2006/relationships/chart" Target="../charts/chart15.xml"/><Relationship Id="rId10" Type="http://schemas.openxmlformats.org/officeDocument/2006/relationships/chart" Target="../charts/chart20.xml"/><Relationship Id="rId4" Type="http://schemas.openxmlformats.org/officeDocument/2006/relationships/chart" Target="../charts/chart14.xml"/><Relationship Id="rId9" Type="http://schemas.openxmlformats.org/officeDocument/2006/relationships/chart" Target="../charts/chart19.xml"/></Relationships>
</file>

<file path=ppt/slides/_rels/slide27.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slideLayout" Target="../slideLayouts/slideLayout2.xml"/><Relationship Id="rId7" Type="http://schemas.openxmlformats.org/officeDocument/2006/relationships/chart" Target="../charts/chart24.xml"/><Relationship Id="rId2" Type="http://schemas.openxmlformats.org/officeDocument/2006/relationships/tags" Target="../tags/tag23.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4.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5.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slideLayout" Target="../slideLayouts/slideLayout3.xml"/><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tags" Target="../tags/tag26.xml"/><Relationship Id="rId1" Type="http://schemas.openxmlformats.org/officeDocument/2006/relationships/vmlDrawing" Target="../drawings/vmlDrawing20.vml"/><Relationship Id="rId6" Type="http://schemas.openxmlformats.org/officeDocument/2006/relationships/image" Target="../media/image1.emf"/><Relationship Id="rId11" Type="http://schemas.openxmlformats.org/officeDocument/2006/relationships/image" Target="../media/image35.jpeg"/><Relationship Id="rId5" Type="http://schemas.openxmlformats.org/officeDocument/2006/relationships/oleObject" Target="../embeddings/oleObject20.bin"/><Relationship Id="rId10" Type="http://schemas.openxmlformats.org/officeDocument/2006/relationships/image" Target="../media/image34.jpeg"/><Relationship Id="rId4" Type="http://schemas.openxmlformats.org/officeDocument/2006/relationships/notesSlide" Target="../notesSlides/notesSlide20.xml"/><Relationship Id="rId9"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7.xml"/><Relationship Id="rId1" Type="http://schemas.openxmlformats.org/officeDocument/2006/relationships/vmlDrawing" Target="../drawings/vmlDrawing21.v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8.emf"/><Relationship Id="rId2" Type="http://schemas.openxmlformats.org/officeDocument/2006/relationships/tags" Target="../tags/tag28.xml"/><Relationship Id="rId1" Type="http://schemas.openxmlformats.org/officeDocument/2006/relationships/vmlDrawing" Target="../drawings/vmlDrawing22.vml"/><Relationship Id="rId6" Type="http://schemas.openxmlformats.org/officeDocument/2006/relationships/image" Target="../media/image1.emf"/><Relationship Id="rId5" Type="http://schemas.openxmlformats.org/officeDocument/2006/relationships/oleObject" Target="../embeddings/oleObject22.bin"/><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tags" Target="../tags/tag30.xml"/><Relationship Id="rId7" Type="http://schemas.openxmlformats.org/officeDocument/2006/relationships/image" Target="../media/image1.emf"/><Relationship Id="rId2" Type="http://schemas.openxmlformats.org/officeDocument/2006/relationships/tags" Target="../tags/tag29.xml"/><Relationship Id="rId1" Type="http://schemas.openxmlformats.org/officeDocument/2006/relationships/vmlDrawing" Target="../drawings/vmlDrawing23.vml"/><Relationship Id="rId6" Type="http://schemas.openxmlformats.org/officeDocument/2006/relationships/oleObject" Target="../embeddings/oleObject23.bin"/><Relationship Id="rId5" Type="http://schemas.openxmlformats.org/officeDocument/2006/relationships/notesSlide" Target="../notesSlides/notesSlide23.xml"/><Relationship Id="rId4"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1.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2.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0.jpeg"/><Relationship Id="rId2" Type="http://schemas.openxmlformats.org/officeDocument/2006/relationships/tags" Target="../tags/tag33.xml"/><Relationship Id="rId1" Type="http://schemas.openxmlformats.org/officeDocument/2006/relationships/vmlDrawing" Target="../drawings/vmlDrawing26.v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4.xml"/><Relationship Id="rId1" Type="http://schemas.openxmlformats.org/officeDocument/2006/relationships/vmlDrawing" Target="../drawings/vmlDrawing27.v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5.xml"/><Relationship Id="rId1" Type="http://schemas.openxmlformats.org/officeDocument/2006/relationships/vmlDrawing" Target="../drawings/vmlDrawing28.v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tags" Target="../tags/tag37.xml"/><Relationship Id="rId7" Type="http://schemas.openxmlformats.org/officeDocument/2006/relationships/image" Target="../media/image1.emf"/><Relationship Id="rId2" Type="http://schemas.openxmlformats.org/officeDocument/2006/relationships/tags" Target="../tags/tag36.xml"/><Relationship Id="rId1" Type="http://schemas.openxmlformats.org/officeDocument/2006/relationships/vmlDrawing" Target="../drawings/vmlDrawing29.vml"/><Relationship Id="rId6" Type="http://schemas.openxmlformats.org/officeDocument/2006/relationships/oleObject" Target="../embeddings/oleObject29.bin"/><Relationship Id="rId5" Type="http://schemas.openxmlformats.org/officeDocument/2006/relationships/notesSlide" Target="../notesSlides/notesSlide29.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slideLayout" Target="../slideLayouts/slideLayout5.xml"/><Relationship Id="rId7" Type="http://schemas.openxmlformats.org/officeDocument/2006/relationships/image" Target="../media/image1.emf"/><Relationship Id="rId2" Type="http://schemas.openxmlformats.org/officeDocument/2006/relationships/tags" Target="../tags/tag38.xml"/><Relationship Id="rId1" Type="http://schemas.openxmlformats.org/officeDocument/2006/relationships/vmlDrawing" Target="../drawings/vmlDrawing30.vml"/><Relationship Id="rId6" Type="http://schemas.openxmlformats.org/officeDocument/2006/relationships/oleObject" Target="../embeddings/oleObject30.bin"/><Relationship Id="rId5" Type="http://schemas.openxmlformats.org/officeDocument/2006/relationships/chart" Target="../charts/chart26.xml"/><Relationship Id="rId4"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slideLayout" Target="../slideLayouts/slideLayout2.xml"/><Relationship Id="rId7" Type="http://schemas.openxmlformats.org/officeDocument/2006/relationships/chart" Target="../charts/chart30.xml"/><Relationship Id="rId12" Type="http://schemas.openxmlformats.org/officeDocument/2006/relationships/chart" Target="../charts/chart33.xml"/><Relationship Id="rId2" Type="http://schemas.openxmlformats.org/officeDocument/2006/relationships/tags" Target="../tags/tag39.xml"/><Relationship Id="rId1" Type="http://schemas.openxmlformats.org/officeDocument/2006/relationships/vmlDrawing" Target="../drawings/vmlDrawing31.vml"/><Relationship Id="rId6" Type="http://schemas.openxmlformats.org/officeDocument/2006/relationships/chart" Target="../charts/chart29.xml"/><Relationship Id="rId11" Type="http://schemas.openxmlformats.org/officeDocument/2006/relationships/chart" Target="../charts/chart32.xml"/><Relationship Id="rId5" Type="http://schemas.openxmlformats.org/officeDocument/2006/relationships/chart" Target="../charts/chart28.xml"/><Relationship Id="rId10" Type="http://schemas.openxmlformats.org/officeDocument/2006/relationships/chart" Target="../charts/chart31.xml"/><Relationship Id="rId4" Type="http://schemas.openxmlformats.org/officeDocument/2006/relationships/notesSlide" Target="../notesSlides/notesSlide31.xml"/><Relationship Id="rId9" Type="http://schemas.openxmlformats.org/officeDocument/2006/relationships/image" Target="../media/image1.em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0.xml"/><Relationship Id="rId1" Type="http://schemas.openxmlformats.org/officeDocument/2006/relationships/vmlDrawing" Target="../drawings/vmlDrawing32.vml"/><Relationship Id="rId6" Type="http://schemas.openxmlformats.org/officeDocument/2006/relationships/image" Target="../media/image1.emf"/><Relationship Id="rId5" Type="http://schemas.openxmlformats.org/officeDocument/2006/relationships/oleObject" Target="../embeddings/oleObject32.bin"/><Relationship Id="rId4"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chart" Target="../charts/chart34.xml"/><Relationship Id="rId2" Type="http://schemas.openxmlformats.org/officeDocument/2006/relationships/tags" Target="../tags/tag41.xml"/><Relationship Id="rId1" Type="http://schemas.openxmlformats.org/officeDocument/2006/relationships/vmlDrawing" Target="../drawings/vmlDrawing33.vml"/><Relationship Id="rId6" Type="http://schemas.openxmlformats.org/officeDocument/2006/relationships/image" Target="../media/image1.emf"/><Relationship Id="rId5" Type="http://schemas.openxmlformats.org/officeDocument/2006/relationships/oleObject" Target="../embeddings/oleObject33.bin"/><Relationship Id="rId4"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3.xml"/><Relationship Id="rId7" Type="http://schemas.openxmlformats.org/officeDocument/2006/relationships/image" Target="../media/image42.png"/><Relationship Id="rId2" Type="http://schemas.openxmlformats.org/officeDocument/2006/relationships/tags" Target="../tags/tag42.xml"/><Relationship Id="rId1" Type="http://schemas.openxmlformats.org/officeDocument/2006/relationships/vmlDrawing" Target="../drawings/vmlDrawing34.vml"/><Relationship Id="rId6" Type="http://schemas.openxmlformats.org/officeDocument/2006/relationships/image" Target="../media/image1.emf"/><Relationship Id="rId5" Type="http://schemas.openxmlformats.org/officeDocument/2006/relationships/oleObject" Target="../embeddings/oleObject34.bin"/><Relationship Id="rId10" Type="http://schemas.openxmlformats.org/officeDocument/2006/relationships/image" Target="../media/image45.png"/><Relationship Id="rId4" Type="http://schemas.openxmlformats.org/officeDocument/2006/relationships/notesSlide" Target="../notesSlides/notesSlide34.xml"/><Relationship Id="rId9" Type="http://schemas.openxmlformats.org/officeDocument/2006/relationships/image" Target="../media/image44.jpg"/></Relationships>
</file>

<file path=ppt/slides/_rels/slide45.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slideLayout" Target="../slideLayouts/slideLayout3.xml"/><Relationship Id="rId7" Type="http://schemas.openxmlformats.org/officeDocument/2006/relationships/image" Target="../media/image46.png"/><Relationship Id="rId2" Type="http://schemas.openxmlformats.org/officeDocument/2006/relationships/tags" Target="../tags/tag43.xml"/><Relationship Id="rId1" Type="http://schemas.openxmlformats.org/officeDocument/2006/relationships/vmlDrawing" Target="../drawings/vmlDrawing35.vml"/><Relationship Id="rId6" Type="http://schemas.openxmlformats.org/officeDocument/2006/relationships/image" Target="../media/image1.emf"/><Relationship Id="rId5" Type="http://schemas.openxmlformats.org/officeDocument/2006/relationships/oleObject" Target="../embeddings/oleObject35.bin"/><Relationship Id="rId10" Type="http://schemas.openxmlformats.org/officeDocument/2006/relationships/image" Target="../media/image49.png"/><Relationship Id="rId4" Type="http://schemas.openxmlformats.org/officeDocument/2006/relationships/notesSlide" Target="../notesSlides/notesSlide35.xml"/><Relationship Id="rId9" Type="http://schemas.openxmlformats.org/officeDocument/2006/relationships/image" Target="../media/image48.jpg"/></Relationships>
</file>

<file path=ppt/slides/_rels/slide46.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slideLayout" Target="../slideLayouts/slideLayout3.xml"/><Relationship Id="rId7" Type="http://schemas.openxmlformats.org/officeDocument/2006/relationships/image" Target="../media/image50.png"/><Relationship Id="rId2" Type="http://schemas.openxmlformats.org/officeDocument/2006/relationships/tags" Target="../tags/tag44.xml"/><Relationship Id="rId1" Type="http://schemas.openxmlformats.org/officeDocument/2006/relationships/vmlDrawing" Target="../drawings/vmlDrawing36.vml"/><Relationship Id="rId6" Type="http://schemas.openxmlformats.org/officeDocument/2006/relationships/image" Target="../media/image1.emf"/><Relationship Id="rId11" Type="http://schemas.openxmlformats.org/officeDocument/2006/relationships/image" Target="../media/image54.png"/><Relationship Id="rId5" Type="http://schemas.openxmlformats.org/officeDocument/2006/relationships/oleObject" Target="../embeddings/oleObject36.bin"/><Relationship Id="rId10" Type="http://schemas.openxmlformats.org/officeDocument/2006/relationships/image" Target="../media/image53.jpeg"/><Relationship Id="rId4" Type="http://schemas.openxmlformats.org/officeDocument/2006/relationships/notesSlide" Target="../notesSlides/notesSlide36.xml"/><Relationship Id="rId9"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5.xml"/><Relationship Id="rId1" Type="http://schemas.openxmlformats.org/officeDocument/2006/relationships/vmlDrawing" Target="../drawings/vmlDrawing37.vml"/><Relationship Id="rId6" Type="http://schemas.openxmlformats.org/officeDocument/2006/relationships/image" Target="../media/image1.emf"/><Relationship Id="rId5" Type="http://schemas.openxmlformats.org/officeDocument/2006/relationships/oleObject" Target="../embeddings/oleObject37.bin"/><Relationship Id="rId4" Type="http://schemas.openxmlformats.org/officeDocument/2006/relationships/notesSlide" Target="../notesSlides/notesSlide3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6.xml"/><Relationship Id="rId1" Type="http://schemas.openxmlformats.org/officeDocument/2006/relationships/vmlDrawing" Target="../drawings/vmlDrawing38.vml"/><Relationship Id="rId6" Type="http://schemas.openxmlformats.org/officeDocument/2006/relationships/image" Target="../media/image1.emf"/><Relationship Id="rId5" Type="http://schemas.openxmlformats.org/officeDocument/2006/relationships/oleObject" Target="../embeddings/oleObject38.bin"/><Relationship Id="rId4"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tags" Target="../tags/tag48.xml"/><Relationship Id="rId7" Type="http://schemas.openxmlformats.org/officeDocument/2006/relationships/image" Target="../media/image1.emf"/><Relationship Id="rId2" Type="http://schemas.openxmlformats.org/officeDocument/2006/relationships/tags" Target="../tags/tag47.xml"/><Relationship Id="rId1" Type="http://schemas.openxmlformats.org/officeDocument/2006/relationships/vmlDrawing" Target="../drawings/vmlDrawing39.vml"/><Relationship Id="rId6" Type="http://schemas.openxmlformats.org/officeDocument/2006/relationships/oleObject" Target="../embeddings/oleObject39.bin"/><Relationship Id="rId5" Type="http://schemas.openxmlformats.org/officeDocument/2006/relationships/notesSlide" Target="../notesSlides/notesSlide39.xml"/><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chart" Target="../charts/chart38.xml"/><Relationship Id="rId5" Type="http://schemas.openxmlformats.org/officeDocument/2006/relationships/chart" Target="../charts/chart37.xml"/><Relationship Id="rId4" Type="http://schemas.openxmlformats.org/officeDocument/2006/relationships/chart" Target="../charts/chart36.xml"/></Relationships>
</file>

<file path=ppt/slides/_rels/slide51.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slideLayout" Target="../slideLayouts/slideLayout5.xml"/><Relationship Id="rId7" Type="http://schemas.openxmlformats.org/officeDocument/2006/relationships/chart" Target="../charts/chart39.xml"/><Relationship Id="rId2" Type="http://schemas.openxmlformats.org/officeDocument/2006/relationships/tags" Target="../tags/tag49.xml"/><Relationship Id="rId1" Type="http://schemas.openxmlformats.org/officeDocument/2006/relationships/vmlDrawing" Target="../drawings/vmlDrawing40.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notesSlide" Target="../notesSlides/notesSlide41.xml"/><Relationship Id="rId9" Type="http://schemas.openxmlformats.org/officeDocument/2006/relationships/chart" Target="../charts/chart41.xml"/></Relationships>
</file>

<file path=ppt/slides/_rels/slide5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slideLayout" Target="../slideLayouts/slideLayout5.xml"/><Relationship Id="rId7" Type="http://schemas.openxmlformats.org/officeDocument/2006/relationships/chart" Target="../charts/chart42.xml"/><Relationship Id="rId2" Type="http://schemas.openxmlformats.org/officeDocument/2006/relationships/tags" Target="../tags/tag50.xml"/><Relationship Id="rId1" Type="http://schemas.openxmlformats.org/officeDocument/2006/relationships/vmlDrawing" Target="../drawings/vmlDrawing41.vml"/><Relationship Id="rId6" Type="http://schemas.openxmlformats.org/officeDocument/2006/relationships/image" Target="../media/image1.emf"/><Relationship Id="rId5" Type="http://schemas.openxmlformats.org/officeDocument/2006/relationships/oleObject" Target="../embeddings/oleObject41.bin"/><Relationship Id="rId4" Type="http://schemas.openxmlformats.org/officeDocument/2006/relationships/notesSlide" Target="../notesSlides/notesSlide42.xml"/></Relationships>
</file>

<file path=ppt/slides/_rels/slide5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jpg"/><Relationship Id="rId3" Type="http://schemas.openxmlformats.org/officeDocument/2006/relationships/slideLayout" Target="../slideLayouts/slideLayout3.xml"/><Relationship Id="rId7" Type="http://schemas.openxmlformats.org/officeDocument/2006/relationships/image" Target="../media/image57.jpeg"/><Relationship Id="rId12" Type="http://schemas.openxmlformats.org/officeDocument/2006/relationships/image" Target="../media/image62.jpeg"/><Relationship Id="rId2" Type="http://schemas.openxmlformats.org/officeDocument/2006/relationships/tags" Target="../tags/tag51.xml"/><Relationship Id="rId1" Type="http://schemas.openxmlformats.org/officeDocument/2006/relationships/vmlDrawing" Target="../drawings/vmlDrawing42.vml"/><Relationship Id="rId6" Type="http://schemas.openxmlformats.org/officeDocument/2006/relationships/image" Target="../media/image1.emf"/><Relationship Id="rId11" Type="http://schemas.openxmlformats.org/officeDocument/2006/relationships/image" Target="../media/image61.png"/><Relationship Id="rId5" Type="http://schemas.openxmlformats.org/officeDocument/2006/relationships/oleObject" Target="../embeddings/oleObject42.bin"/><Relationship Id="rId10" Type="http://schemas.openxmlformats.org/officeDocument/2006/relationships/image" Target="../media/image60.png"/><Relationship Id="rId4" Type="http://schemas.openxmlformats.org/officeDocument/2006/relationships/notesSlide" Target="../notesSlides/notesSlide43.xml"/><Relationship Id="rId9"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2.xml"/><Relationship Id="rId1" Type="http://schemas.openxmlformats.org/officeDocument/2006/relationships/vmlDrawing" Target="../drawings/vmlDrawing43.vml"/><Relationship Id="rId6" Type="http://schemas.openxmlformats.org/officeDocument/2006/relationships/image" Target="../media/image1.emf"/><Relationship Id="rId5" Type="http://schemas.openxmlformats.org/officeDocument/2006/relationships/oleObject" Target="../embeddings/oleObject43.bin"/><Relationship Id="rId4"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3.xml"/><Relationship Id="rId1" Type="http://schemas.openxmlformats.org/officeDocument/2006/relationships/vmlDrawing" Target="../drawings/vmlDrawing44.vml"/><Relationship Id="rId6" Type="http://schemas.openxmlformats.org/officeDocument/2006/relationships/image" Target="../media/image1.emf"/><Relationship Id="rId5" Type="http://schemas.openxmlformats.org/officeDocument/2006/relationships/oleObject" Target="../embeddings/oleObject44.bin"/><Relationship Id="rId4" Type="http://schemas.openxmlformats.org/officeDocument/2006/relationships/notesSlide" Target="../notesSlides/notesSlide45.xml"/></Relationships>
</file>

<file path=ppt/slides/_rels/slide5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tags" Target="../tags/tag55.xml"/><Relationship Id="rId7" Type="http://schemas.openxmlformats.org/officeDocument/2006/relationships/image" Target="../media/image1.emf"/><Relationship Id="rId2" Type="http://schemas.openxmlformats.org/officeDocument/2006/relationships/tags" Target="../tags/tag54.xml"/><Relationship Id="rId1" Type="http://schemas.openxmlformats.org/officeDocument/2006/relationships/vmlDrawing" Target="../drawings/vmlDrawing45.vml"/><Relationship Id="rId6" Type="http://schemas.openxmlformats.org/officeDocument/2006/relationships/oleObject" Target="../embeddings/oleObject45.bin"/><Relationship Id="rId5" Type="http://schemas.openxmlformats.org/officeDocument/2006/relationships/notesSlide" Target="../notesSlides/notesSlide46.xml"/><Relationship Id="rId4"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slideLayout" Target="../slideLayouts/slideLayout5.xml"/><Relationship Id="rId7" Type="http://schemas.openxmlformats.org/officeDocument/2006/relationships/chart" Target="../charts/chart43.xml"/><Relationship Id="rId2" Type="http://schemas.openxmlformats.org/officeDocument/2006/relationships/tags" Target="../tags/tag56.xml"/><Relationship Id="rId1" Type="http://schemas.openxmlformats.org/officeDocument/2006/relationships/vmlDrawing" Target="../drawings/vmlDrawing46.vml"/><Relationship Id="rId6" Type="http://schemas.openxmlformats.org/officeDocument/2006/relationships/image" Target="../media/image1.emf"/><Relationship Id="rId5" Type="http://schemas.openxmlformats.org/officeDocument/2006/relationships/oleObject" Target="../embeddings/oleObject46.bin"/><Relationship Id="rId4" Type="http://schemas.openxmlformats.org/officeDocument/2006/relationships/notesSlide" Target="../notesSlides/notesSlide47.xml"/><Relationship Id="rId9" Type="http://schemas.openxmlformats.org/officeDocument/2006/relationships/chart" Target="../charts/chart45.xml"/></Relationships>
</file>

<file path=ppt/slides/_rels/slide58.xml.rels><?xml version="1.0" encoding="UTF-8" standalone="yes"?>
<Relationships xmlns="http://schemas.openxmlformats.org/package/2006/relationships"><Relationship Id="rId8" Type="http://schemas.openxmlformats.org/officeDocument/2006/relationships/chart" Target="../charts/chart47.xml"/><Relationship Id="rId3" Type="http://schemas.openxmlformats.org/officeDocument/2006/relationships/slideLayout" Target="../slideLayouts/slideLayout5.xml"/><Relationship Id="rId7" Type="http://schemas.openxmlformats.org/officeDocument/2006/relationships/chart" Target="../charts/chart46.xml"/><Relationship Id="rId2" Type="http://schemas.openxmlformats.org/officeDocument/2006/relationships/tags" Target="../tags/tag57.xml"/><Relationship Id="rId1" Type="http://schemas.openxmlformats.org/officeDocument/2006/relationships/vmlDrawing" Target="../drawings/vmlDrawing47.vml"/><Relationship Id="rId6" Type="http://schemas.openxmlformats.org/officeDocument/2006/relationships/image" Target="../media/image1.emf"/><Relationship Id="rId5" Type="http://schemas.openxmlformats.org/officeDocument/2006/relationships/oleObject" Target="../embeddings/oleObject47.bin"/><Relationship Id="rId4" Type="http://schemas.openxmlformats.org/officeDocument/2006/relationships/notesSlide" Target="../notesSlides/notesSlide48.xml"/></Relationships>
</file>

<file path=ppt/slides/_rels/slide59.xml.rels><?xml version="1.0" encoding="UTF-8" standalone="yes"?>
<Relationships xmlns="http://schemas.openxmlformats.org/package/2006/relationships"><Relationship Id="rId8" Type="http://schemas.openxmlformats.org/officeDocument/2006/relationships/chart" Target="../charts/chart49.xml"/><Relationship Id="rId3" Type="http://schemas.openxmlformats.org/officeDocument/2006/relationships/slideLayout" Target="../slideLayouts/slideLayout5.xml"/><Relationship Id="rId7" Type="http://schemas.openxmlformats.org/officeDocument/2006/relationships/chart" Target="../charts/chart48.xml"/><Relationship Id="rId2" Type="http://schemas.openxmlformats.org/officeDocument/2006/relationships/tags" Target="../tags/tag58.xml"/><Relationship Id="rId1" Type="http://schemas.openxmlformats.org/officeDocument/2006/relationships/vmlDrawing" Target="../drawings/vmlDrawing48.vml"/><Relationship Id="rId6" Type="http://schemas.openxmlformats.org/officeDocument/2006/relationships/image" Target="../media/image1.emf"/><Relationship Id="rId5" Type="http://schemas.openxmlformats.org/officeDocument/2006/relationships/oleObject" Target="../embeddings/oleObject48.bin"/><Relationship Id="rId4"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chart" Target="../charts/chart50.xml"/><Relationship Id="rId2" Type="http://schemas.openxmlformats.org/officeDocument/2006/relationships/tags" Target="../tags/tag59.xml"/><Relationship Id="rId1" Type="http://schemas.openxmlformats.org/officeDocument/2006/relationships/vmlDrawing" Target="../drawings/vmlDrawing49.vml"/><Relationship Id="rId6" Type="http://schemas.openxmlformats.org/officeDocument/2006/relationships/image" Target="../media/image1.emf"/><Relationship Id="rId5" Type="http://schemas.openxmlformats.org/officeDocument/2006/relationships/oleObject" Target="../embeddings/oleObject49.bin"/><Relationship Id="rId4" Type="http://schemas.openxmlformats.org/officeDocument/2006/relationships/notesSlide" Target="../notesSlides/notesSlide50.xml"/></Relationships>
</file>

<file path=ppt/slides/_rels/slide61.xml.rels><?xml version="1.0" encoding="UTF-8" standalone="yes"?>
<Relationships xmlns="http://schemas.openxmlformats.org/package/2006/relationships"><Relationship Id="rId8" Type="http://schemas.openxmlformats.org/officeDocument/2006/relationships/image" Target="../media/image66.jpg"/><Relationship Id="rId13" Type="http://schemas.openxmlformats.org/officeDocument/2006/relationships/image" Target="../media/image71.jpeg"/><Relationship Id="rId3" Type="http://schemas.openxmlformats.org/officeDocument/2006/relationships/slideLayout" Target="../slideLayouts/slideLayout3.xml"/><Relationship Id="rId7" Type="http://schemas.openxmlformats.org/officeDocument/2006/relationships/image" Target="../media/image65.jpeg"/><Relationship Id="rId12" Type="http://schemas.openxmlformats.org/officeDocument/2006/relationships/image" Target="../media/image70.png"/><Relationship Id="rId2" Type="http://schemas.openxmlformats.org/officeDocument/2006/relationships/tags" Target="../tags/tag60.xml"/><Relationship Id="rId1" Type="http://schemas.openxmlformats.org/officeDocument/2006/relationships/vmlDrawing" Target="../drawings/vmlDrawing50.vml"/><Relationship Id="rId6" Type="http://schemas.openxmlformats.org/officeDocument/2006/relationships/image" Target="../media/image1.emf"/><Relationship Id="rId11" Type="http://schemas.openxmlformats.org/officeDocument/2006/relationships/image" Target="../media/image69.jpeg"/><Relationship Id="rId5" Type="http://schemas.openxmlformats.org/officeDocument/2006/relationships/oleObject" Target="../embeddings/oleObject50.bin"/><Relationship Id="rId10" Type="http://schemas.openxmlformats.org/officeDocument/2006/relationships/image" Target="../media/image68.png"/><Relationship Id="rId4" Type="http://schemas.openxmlformats.org/officeDocument/2006/relationships/notesSlide" Target="../notesSlides/notesSlide51.xml"/><Relationship Id="rId9" Type="http://schemas.openxmlformats.org/officeDocument/2006/relationships/image" Target="../media/image67.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1.xml"/><Relationship Id="rId1" Type="http://schemas.openxmlformats.org/officeDocument/2006/relationships/vmlDrawing" Target="../drawings/vmlDrawing51.vml"/><Relationship Id="rId6" Type="http://schemas.openxmlformats.org/officeDocument/2006/relationships/image" Target="../media/image1.emf"/><Relationship Id="rId5" Type="http://schemas.openxmlformats.org/officeDocument/2006/relationships/oleObject" Target="../embeddings/oleObject51.bin"/><Relationship Id="rId4" Type="http://schemas.openxmlformats.org/officeDocument/2006/relationships/notesSlide" Target="../notesSlides/notesSlide5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2.xml"/><Relationship Id="rId1" Type="http://schemas.openxmlformats.org/officeDocument/2006/relationships/vmlDrawing" Target="../drawings/vmlDrawing52.vml"/><Relationship Id="rId6" Type="http://schemas.openxmlformats.org/officeDocument/2006/relationships/image" Target="../media/image1.emf"/><Relationship Id="rId5" Type="http://schemas.openxmlformats.org/officeDocument/2006/relationships/oleObject" Target="../embeddings/oleObject52.bin"/><Relationship Id="rId4" Type="http://schemas.openxmlformats.org/officeDocument/2006/relationships/notesSlide" Target="../notesSlides/notesSlide53.xml"/></Relationships>
</file>

<file path=ppt/slides/_rels/slide6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tags" Target="../tags/tag64.xml"/><Relationship Id="rId7" Type="http://schemas.openxmlformats.org/officeDocument/2006/relationships/image" Target="../media/image1.emf"/><Relationship Id="rId2" Type="http://schemas.openxmlformats.org/officeDocument/2006/relationships/tags" Target="../tags/tag63.xml"/><Relationship Id="rId1" Type="http://schemas.openxmlformats.org/officeDocument/2006/relationships/vmlDrawing" Target="../drawings/vmlDrawing53.vml"/><Relationship Id="rId6" Type="http://schemas.openxmlformats.org/officeDocument/2006/relationships/oleObject" Target="../embeddings/oleObject53.bin"/><Relationship Id="rId5" Type="http://schemas.openxmlformats.org/officeDocument/2006/relationships/notesSlide" Target="../notesSlides/notesSlide54.xml"/><Relationship Id="rId4"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66.xml.rels><?xml version="1.0" encoding="UTF-8" standalone="yes"?>
<Relationships xmlns="http://schemas.openxmlformats.org/package/2006/relationships"><Relationship Id="rId3" Type="http://schemas.openxmlformats.org/officeDocument/2006/relationships/hyperlink" Target="http://www.empresanahora.pt/ENH/sections/EN_homepage"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vmlDrawing" Target="../drawings/vmlDrawing54.vml"/><Relationship Id="rId6" Type="http://schemas.openxmlformats.org/officeDocument/2006/relationships/image" Target="../media/image1.emf"/><Relationship Id="rId5" Type="http://schemas.openxmlformats.org/officeDocument/2006/relationships/oleObject" Target="../embeddings/oleObject54.bin"/><Relationship Id="rId4" Type="http://schemas.openxmlformats.org/officeDocument/2006/relationships/notesSlide" Target="../notesSlides/notesSlide5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vmlDrawing" Target="../drawings/vmlDrawing55.vml"/><Relationship Id="rId6" Type="http://schemas.openxmlformats.org/officeDocument/2006/relationships/image" Target="../media/image1.emf"/><Relationship Id="rId5" Type="http://schemas.openxmlformats.org/officeDocument/2006/relationships/oleObject" Target="../embeddings/oleObject55.bin"/><Relationship Id="rId4" Type="http://schemas.openxmlformats.org/officeDocument/2006/relationships/notesSlide" Target="../notesSlides/notesSlide58.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vmlDrawing" Target="../drawings/vmlDrawing56.vml"/><Relationship Id="rId6" Type="http://schemas.openxmlformats.org/officeDocument/2006/relationships/image" Target="../media/image1.emf"/><Relationship Id="rId5" Type="http://schemas.openxmlformats.org/officeDocument/2006/relationships/oleObject" Target="../embeddings/oleObject56.bin"/><Relationship Id="rId4" Type="http://schemas.openxmlformats.org/officeDocument/2006/relationships/notesSlide" Target="../notesSlides/notesSlide59.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vmlDrawing" Target="../drawings/vmlDrawing57.vml"/><Relationship Id="rId6" Type="http://schemas.openxmlformats.org/officeDocument/2006/relationships/image" Target="../media/image1.emf"/><Relationship Id="rId5" Type="http://schemas.openxmlformats.org/officeDocument/2006/relationships/oleObject" Target="../embeddings/oleObject57.bin"/><Relationship Id="rId4" Type="http://schemas.openxmlformats.org/officeDocument/2006/relationships/notesSlide" Target="../notesSlides/notesSlide6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hyperlink" Target="mailto:energia@dgeg.pt" TargetMode="External"/><Relationship Id="rId13" Type="http://schemas.openxmlformats.org/officeDocument/2006/relationships/hyperlink" Target="mailto:info@bportugal.pt" TargetMode="External"/><Relationship Id="rId18" Type="http://schemas.openxmlformats.org/officeDocument/2006/relationships/hyperlink" Target="mailto:formacao@aeportugal.com" TargetMode="External"/><Relationship Id="rId3" Type="http://schemas.openxmlformats.org/officeDocument/2006/relationships/slideLayout" Target="../slideLayouts/slideLayout2.xml"/><Relationship Id="rId7" Type="http://schemas.openxmlformats.org/officeDocument/2006/relationships/hyperlink" Target="mailto:apren@apren.pt" TargetMode="External"/><Relationship Id="rId12" Type="http://schemas.openxmlformats.org/officeDocument/2006/relationships/hyperlink" Target="mailto:info@iapmei.pt" TargetMode="External"/><Relationship Id="rId17" Type="http://schemas.openxmlformats.org/officeDocument/2006/relationships/hyperlink" Target="mailto:inova&#231;&#227;o@aip.pt" TargetMode="External"/><Relationship Id="rId2" Type="http://schemas.openxmlformats.org/officeDocument/2006/relationships/tags" Target="../tags/tag69.xml"/><Relationship Id="rId16" Type="http://schemas.openxmlformats.org/officeDocument/2006/relationships/hyperlink" Target="mailto:geral@ccip.pt" TargetMode="External"/><Relationship Id="rId1" Type="http://schemas.openxmlformats.org/officeDocument/2006/relationships/vmlDrawing" Target="../drawings/vmlDrawing58.vml"/><Relationship Id="rId6" Type="http://schemas.openxmlformats.org/officeDocument/2006/relationships/hyperlink" Target="mailto:erse@erse.pt" TargetMode="External"/><Relationship Id="rId11" Type="http://schemas.openxmlformats.org/officeDocument/2006/relationships/hyperlink" Target="mailto:aicep@portugalglobal.pt" TargetMode="External"/><Relationship Id="rId5" Type="http://schemas.openxmlformats.org/officeDocument/2006/relationships/image" Target="../media/image1.emf"/><Relationship Id="rId15" Type="http://schemas.openxmlformats.org/officeDocument/2006/relationships/hyperlink" Target="mailto:adc@concorrencia.pt" TargetMode="External"/><Relationship Id="rId10" Type="http://schemas.openxmlformats.org/officeDocument/2006/relationships/hyperlink" Target="mailto:geral@iddportugal.pt" TargetMode="External"/><Relationship Id="rId4" Type="http://schemas.openxmlformats.org/officeDocument/2006/relationships/oleObject" Target="../embeddings/oleObject58.bin"/><Relationship Id="rId9" Type="http://schemas.openxmlformats.org/officeDocument/2006/relationships/hyperlink" Target="mailto:daea@dgadr.pt" TargetMode="External"/><Relationship Id="rId14" Type="http://schemas.openxmlformats.org/officeDocument/2006/relationships/hyperlink" Target="mailto:dgae@dgae.min-economia.pt"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mailto:apip.lisboa@apip.pt" TargetMode="External"/><Relationship Id="rId3" Type="http://schemas.openxmlformats.org/officeDocument/2006/relationships/hyperlink" Target="mailto:geral@hoteis-portugal.pt" TargetMode="External"/><Relationship Id="rId7" Type="http://schemas.openxmlformats.org/officeDocument/2006/relationships/hyperlink" Target="mailto:apren@apren.pt" TargetMode="External"/><Relationship Id="rId2" Type="http://schemas.openxmlformats.org/officeDocument/2006/relationships/hyperlink" Target="mailto:info@turismodeportugal.pt" TargetMode="External"/><Relationship Id="rId1" Type="http://schemas.openxmlformats.org/officeDocument/2006/relationships/slideLayout" Target="../slideLayouts/slideLayout2.xml"/><Relationship Id="rId6" Type="http://schemas.openxmlformats.org/officeDocument/2006/relationships/hyperlink" Target="mailto:info@adp.pt" TargetMode="External"/><Relationship Id="rId5" Type="http://schemas.openxmlformats.org/officeDocument/2006/relationships/hyperlink" Target="mailto:geral@portosdeportugal.pt" TargetMode="External"/><Relationship Id="rId10" Type="http://schemas.openxmlformats.org/officeDocument/2006/relationships/hyperlink" Target="mailto:geral@apambiente.pt" TargetMode="External"/><Relationship Id="rId4" Type="http://schemas.openxmlformats.org/officeDocument/2006/relationships/hyperlink" Target="mailto:geral@aiccopn.pt" TargetMode="External"/><Relationship Id="rId9" Type="http://schemas.openxmlformats.org/officeDocument/2006/relationships/hyperlink" Target="mailto:info@anacom.pt"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mailto:Hoc.Lisbon@mea.gov.in"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vmlDrawing" Target="../drawings/vmlDrawing4.vml"/><Relationship Id="rId5" Type="http://schemas.openxmlformats.org/officeDocument/2006/relationships/image" Target="../media/image10.emf"/><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53907" t="1852" r="1438" b="606"/>
          <a:stretch/>
        </p:blipFill>
        <p:spPr>
          <a:xfrm>
            <a:off x="-121920" y="-106680"/>
            <a:ext cx="7001577" cy="10027118"/>
          </a:xfrm>
          <a:prstGeom prst="rect">
            <a:avLst/>
          </a:prstGeom>
          <a:blipFill dpi="0" rotWithShape="1">
            <a:blip r:embed="rId6">
              <a:alphaModFix amt="20000"/>
            </a:blip>
            <a:srcRect/>
            <a:tile tx="0" ty="0" sx="100000" sy="100000" flip="none" algn="tl"/>
          </a:blipFill>
          <a:effectLst/>
        </p:spPr>
      </p:pic>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0751010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4104" name="think-cell Slide" r:id="rId7" imgW="216" imgH="216" progId="TCLayout.ActiveDocument.1">
                  <p:embed/>
                </p:oleObj>
              </mc:Choice>
              <mc:Fallback>
                <p:oleObj name="think-cell Slide" r:id="rId7" imgW="216" imgH="216" progId="TCLayout.ActiveDocument.1">
                  <p:embed/>
                  <p:pic>
                    <p:nvPicPr>
                      <p:cNvPr id="0" name=""/>
                      <p:cNvPicPr/>
                      <p:nvPr/>
                    </p:nvPicPr>
                    <p:blipFill>
                      <a:blip r:embed="rId8"/>
                      <a:stretch>
                        <a:fillRect/>
                      </a:stretch>
                    </p:blipFill>
                    <p:spPr>
                      <a:xfrm>
                        <a:off x="1588" y="1588"/>
                        <a:ext cx="1587" cy="1587"/>
                      </a:xfrm>
                      <a:prstGeom prst="rect">
                        <a:avLst/>
                      </a:prstGeom>
                    </p:spPr>
                  </p:pic>
                </p:oleObj>
              </mc:Fallback>
            </mc:AlternateContent>
          </a:graphicData>
        </a:graphic>
      </p:graphicFrame>
      <p:sp>
        <p:nvSpPr>
          <p:cNvPr id="7" name="EY Panel"/>
          <p:cNvSpPr>
            <a:spLocks noChangeAspect="1"/>
          </p:cNvSpPr>
          <p:nvPr/>
        </p:nvSpPr>
        <p:spPr bwMode="gray">
          <a:xfrm rot="10800000">
            <a:off x="388716" y="411492"/>
            <a:ext cx="3877056" cy="3273404"/>
          </a:xfrm>
          <a:custGeom>
            <a:avLst/>
            <a:gdLst>
              <a:gd name="connsiteX0" fmla="*/ 0 w 10000"/>
              <a:gd name="connsiteY0" fmla="*/ 0 h 9745"/>
              <a:gd name="connsiteX1" fmla="*/ 921 w 10000"/>
              <a:gd name="connsiteY1" fmla="*/ 9745 h 9745"/>
              <a:gd name="connsiteX2" fmla="*/ 10000 w 10000"/>
              <a:gd name="connsiteY2" fmla="*/ 7201 h 9745"/>
              <a:gd name="connsiteX3" fmla="*/ 10000 w 10000"/>
              <a:gd name="connsiteY3" fmla="*/ 0 h 9745"/>
              <a:gd name="connsiteX4" fmla="*/ 0 w 10000"/>
              <a:gd name="connsiteY4" fmla="*/ 0 h 9745"/>
              <a:gd name="connsiteX0" fmla="*/ 0 w 9079"/>
              <a:gd name="connsiteY0" fmla="*/ 0 h 10000"/>
              <a:gd name="connsiteX1" fmla="*/ 0 w 9079"/>
              <a:gd name="connsiteY1" fmla="*/ 10000 h 10000"/>
              <a:gd name="connsiteX2" fmla="*/ 9079 w 9079"/>
              <a:gd name="connsiteY2" fmla="*/ 7389 h 10000"/>
              <a:gd name="connsiteX3" fmla="*/ 9079 w 9079"/>
              <a:gd name="connsiteY3" fmla="*/ 0 h 10000"/>
              <a:gd name="connsiteX4" fmla="*/ 0 w 9079"/>
              <a:gd name="connsiteY4" fmla="*/ 0 h 10000"/>
              <a:gd name="connsiteX0" fmla="*/ 5 w 10000"/>
              <a:gd name="connsiteY0" fmla="*/ 2555 h 10000"/>
              <a:gd name="connsiteX1" fmla="*/ 0 w 10000"/>
              <a:gd name="connsiteY1" fmla="*/ 10000 h 10000"/>
              <a:gd name="connsiteX2" fmla="*/ 10000 w 10000"/>
              <a:gd name="connsiteY2" fmla="*/ 7389 h 10000"/>
              <a:gd name="connsiteX3" fmla="*/ 10000 w 10000"/>
              <a:gd name="connsiteY3" fmla="*/ 0 h 10000"/>
              <a:gd name="connsiteX4" fmla="*/ 5 w 10000"/>
              <a:gd name="connsiteY4" fmla="*/ 2555 h 10000"/>
              <a:gd name="connsiteX0" fmla="*/ 5 w 10000"/>
              <a:gd name="connsiteY0" fmla="*/ 0 h 7445"/>
              <a:gd name="connsiteX1" fmla="*/ 0 w 10000"/>
              <a:gd name="connsiteY1" fmla="*/ 7445 h 7445"/>
              <a:gd name="connsiteX2" fmla="*/ 10000 w 10000"/>
              <a:gd name="connsiteY2" fmla="*/ 4834 h 7445"/>
              <a:gd name="connsiteX3" fmla="*/ 10000 w 10000"/>
              <a:gd name="connsiteY3" fmla="*/ 7 h 7445"/>
              <a:gd name="connsiteX4" fmla="*/ 5 w 10000"/>
              <a:gd name="connsiteY4" fmla="*/ 0 h 7445"/>
              <a:gd name="connsiteX0" fmla="*/ 5 w 10000"/>
              <a:gd name="connsiteY0" fmla="*/ 0 h 10000"/>
              <a:gd name="connsiteX1" fmla="*/ 0 w 10000"/>
              <a:gd name="connsiteY1" fmla="*/ 10000 h 10000"/>
              <a:gd name="connsiteX2" fmla="*/ 8453 w 10000"/>
              <a:gd name="connsiteY2" fmla="*/ 7036 h 10000"/>
              <a:gd name="connsiteX3" fmla="*/ 10000 w 10000"/>
              <a:gd name="connsiteY3" fmla="*/ 9 h 10000"/>
              <a:gd name="connsiteX4" fmla="*/ 5 w 10000"/>
              <a:gd name="connsiteY4" fmla="*/ 0 h 10000"/>
              <a:gd name="connsiteX0" fmla="*/ 5 w 8453"/>
              <a:gd name="connsiteY0" fmla="*/ 4143 h 14143"/>
              <a:gd name="connsiteX1" fmla="*/ 0 w 8453"/>
              <a:gd name="connsiteY1" fmla="*/ 14143 h 14143"/>
              <a:gd name="connsiteX2" fmla="*/ 8453 w 8453"/>
              <a:gd name="connsiteY2" fmla="*/ 11179 h 14143"/>
              <a:gd name="connsiteX3" fmla="*/ 8453 w 8453"/>
              <a:gd name="connsiteY3" fmla="*/ 0 h 14143"/>
              <a:gd name="connsiteX4" fmla="*/ 5 w 8453"/>
              <a:gd name="connsiteY4" fmla="*/ 4143 h 14143"/>
              <a:gd name="connsiteX0" fmla="*/ 6 w 10000"/>
              <a:gd name="connsiteY0" fmla="*/ 0 h 10007"/>
              <a:gd name="connsiteX1" fmla="*/ 0 w 10000"/>
              <a:gd name="connsiteY1" fmla="*/ 10007 h 10007"/>
              <a:gd name="connsiteX2" fmla="*/ 10000 w 10000"/>
              <a:gd name="connsiteY2" fmla="*/ 7911 h 10007"/>
              <a:gd name="connsiteX3" fmla="*/ 10000 w 10000"/>
              <a:gd name="connsiteY3" fmla="*/ 7 h 10007"/>
              <a:gd name="connsiteX4" fmla="*/ 6 w 10000"/>
              <a:gd name="connsiteY4" fmla="*/ 0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7">
                <a:moveTo>
                  <a:pt x="6" y="0"/>
                </a:moveTo>
                <a:cubicBezTo>
                  <a:pt x="4" y="2358"/>
                  <a:pt x="2" y="7650"/>
                  <a:pt x="0" y="10007"/>
                </a:cubicBezTo>
                <a:lnTo>
                  <a:pt x="10000" y="7911"/>
                </a:lnTo>
                <a:lnTo>
                  <a:pt x="10000" y="7"/>
                </a:lnTo>
                <a:lnTo>
                  <a:pt x="6" y="0"/>
                </a:lnTo>
                <a:close/>
              </a:path>
            </a:pathLst>
          </a:custGeom>
          <a:solidFill>
            <a:schemeClr val="accent2"/>
          </a:solidFill>
          <a:ln w="9525">
            <a:noFill/>
            <a:round/>
            <a:headEnd/>
            <a:tailEnd/>
          </a:ln>
        </p:spPr>
        <p:txBody>
          <a:bodyPr vert="horz" wrap="square" lIns="0" tIns="0" rIns="0" bIns="0" numCol="1" anchor="t" anchorCtr="0" compatLnSpc="1">
            <a:prstTxWarp prst="textNoShape">
              <a:avLst/>
            </a:prstTxWarp>
          </a:bodyPr>
          <a:lstStyle/>
          <a:p>
            <a:endParaRPr lang="en-GB">
              <a:latin typeface="+mn-lt"/>
            </a:endParaRPr>
          </a:p>
        </p:txBody>
      </p:sp>
      <p:sp>
        <p:nvSpPr>
          <p:cNvPr id="8" name="Date_Version"/>
          <p:cNvSpPr>
            <a:spLocks noGrp="1"/>
          </p:cNvSpPr>
          <p:nvPr>
            <p:ph type="body" sz="quarter" idx="13" hasCustomPrompt="1"/>
          </p:nvPr>
        </p:nvSpPr>
        <p:spPr>
          <a:xfrm>
            <a:off x="538654" y="3300984"/>
            <a:ext cx="3378167" cy="258889"/>
          </a:xfrm>
        </p:spPr>
        <p:txBody>
          <a:bodyPr/>
          <a:lstStyle>
            <a:lvl1pPr marL="0" marR="0" indent="0" algn="l" defTabSz="995363" rtl="0" eaLnBrk="1" fontAlgn="base" latinLnBrk="0" hangingPunct="1">
              <a:lnSpc>
                <a:spcPct val="100000"/>
              </a:lnSpc>
              <a:spcBef>
                <a:spcPts val="0"/>
              </a:spcBef>
              <a:spcAft>
                <a:spcPts val="600"/>
              </a:spcAft>
              <a:buClrTx/>
              <a:buSzTx/>
              <a:buFontTx/>
              <a:buNone/>
              <a:tabLst/>
              <a:defRPr sz="1000">
                <a:solidFill>
                  <a:schemeClr val="bg2"/>
                </a:solidFill>
                <a:latin typeface="+mn-lt"/>
              </a:defRPr>
            </a:lvl1pPr>
          </a:lstStyle>
          <a:p>
            <a:pPr marL="0" marR="0" lvl="0" indent="0" algn="l" defTabSz="995363" rtl="0" eaLnBrk="1" fontAlgn="base" latinLnBrk="0" hangingPunct="1">
              <a:lnSpc>
                <a:spcPct val="100000"/>
              </a:lnSpc>
              <a:spcBef>
                <a:spcPts val="0"/>
              </a:spcBef>
              <a:spcAft>
                <a:spcPts val="600"/>
              </a:spcAft>
              <a:buClrTx/>
              <a:buSzTx/>
              <a:buFontTx/>
              <a:buNone/>
              <a:tabLst/>
              <a:defRPr/>
            </a:pPr>
            <a:r>
              <a:rPr lang="en-US" b="0" dirty="0" smtClean="0">
                <a:solidFill>
                  <a:srgbClr val="404040"/>
                </a:solidFill>
                <a:cs typeface="Arial" pitchFamily="34" charset="0"/>
              </a:rPr>
              <a:t>10  March </a:t>
            </a:r>
            <a:r>
              <a:rPr lang="en-US" b="0" dirty="0" smtClean="0">
                <a:solidFill>
                  <a:srgbClr val="404040"/>
                </a:solidFill>
                <a:cs typeface="Arial" pitchFamily="34" charset="0"/>
              </a:rPr>
              <a:t>2017</a:t>
            </a:r>
            <a:endParaRPr kumimoji="0" lang="en-US" sz="1000" b="0" i="0" u="none" strike="noStrike" kern="0" cap="none" spc="0" normalizeH="0" baseline="0" noProof="0" dirty="0" smtClean="0">
              <a:ln>
                <a:noFill/>
              </a:ln>
              <a:solidFill>
                <a:srgbClr val="404040"/>
              </a:solidFill>
              <a:effectLst/>
              <a:uLnTx/>
              <a:uFillTx/>
              <a:latin typeface="+mn-lt"/>
              <a:ea typeface="+mn-ea"/>
              <a:cs typeface="Arial" pitchFamily="34" charset="0"/>
            </a:endParaRPr>
          </a:p>
        </p:txBody>
      </p:sp>
      <p:sp>
        <p:nvSpPr>
          <p:cNvPr id="9" name="Cover Text 2"/>
          <p:cNvSpPr>
            <a:spLocks noGrp="1"/>
          </p:cNvSpPr>
          <p:nvPr>
            <p:ph type="body" sz="quarter" idx="4294967295" hasCustomPrompt="1"/>
          </p:nvPr>
        </p:nvSpPr>
        <p:spPr>
          <a:xfrm>
            <a:off x="577756" y="2473370"/>
            <a:ext cx="3378167" cy="429768"/>
          </a:xfrm>
          <a:prstGeom prst="rect">
            <a:avLst/>
          </a:prstGeom>
        </p:spPr>
        <p:txBody>
          <a:bodyPr/>
          <a:lstStyle>
            <a:lvl1pPr>
              <a:spcAft>
                <a:spcPts val="0"/>
              </a:spcAft>
              <a:defRPr sz="1200" baseline="0">
                <a:solidFill>
                  <a:schemeClr val="bg2"/>
                </a:solidFill>
                <a:latin typeface="+mn-lt"/>
              </a:defRPr>
            </a:lvl1pPr>
          </a:lstStyle>
          <a:p>
            <a:pPr lvl="0"/>
            <a:r>
              <a:rPr lang="en-US" dirty="0" smtClean="0"/>
              <a:t>Country profile</a:t>
            </a:r>
          </a:p>
        </p:txBody>
      </p:sp>
      <p:sp>
        <p:nvSpPr>
          <p:cNvPr id="10" name="Cover Text 1"/>
          <p:cNvSpPr txBox="1">
            <a:spLocks/>
          </p:cNvSpPr>
          <p:nvPr/>
        </p:nvSpPr>
        <p:spPr>
          <a:xfrm>
            <a:off x="634906" y="1254373"/>
            <a:ext cx="3378167" cy="882241"/>
          </a:xfrm>
          <a:prstGeom prst="rect">
            <a:avLst/>
          </a:prstGeom>
        </p:spPr>
        <p:txBody>
          <a:bodyPr vert="horz" lIns="0" tIns="0" rIns="0" bIns="0" rtlCol="0" anchor="t">
            <a:normAutofit/>
          </a:bodyPr>
          <a:lstStyle>
            <a:lvl1pPr algn="l" defTabSz="913926" rtl="0" eaLnBrk="1" fontAlgn="base" hangingPunct="1">
              <a:lnSpc>
                <a:spcPct val="100000"/>
              </a:lnSpc>
              <a:spcBef>
                <a:spcPts val="0"/>
              </a:spcBef>
              <a:spcAft>
                <a:spcPct val="0"/>
              </a:spcAft>
              <a:defRPr lang="en-US" sz="2800" b="1" baseline="0">
                <a:solidFill>
                  <a:schemeClr val="bg2"/>
                </a:solidFill>
                <a:latin typeface="+mn-lt"/>
                <a:ea typeface="+mn-ea"/>
                <a:cs typeface="+mn-cs"/>
              </a:defRPr>
            </a:lvl1pPr>
            <a:lvl2pPr algn="l" defTabSz="913926" rtl="0" eaLnBrk="1" fontAlgn="base" hangingPunct="1">
              <a:lnSpc>
                <a:spcPts val="2698"/>
              </a:lnSpc>
              <a:spcBef>
                <a:spcPct val="0"/>
              </a:spcBef>
              <a:spcAft>
                <a:spcPct val="0"/>
              </a:spcAft>
              <a:defRPr sz="2200">
                <a:solidFill>
                  <a:schemeClr val="tx1"/>
                </a:solidFill>
                <a:latin typeface="EYInterstate" pitchFamily="2" charset="0"/>
              </a:defRPr>
            </a:lvl2pPr>
            <a:lvl3pPr algn="l" defTabSz="913926" rtl="0" eaLnBrk="1" fontAlgn="base" hangingPunct="1">
              <a:lnSpc>
                <a:spcPts val="2698"/>
              </a:lnSpc>
              <a:spcBef>
                <a:spcPct val="0"/>
              </a:spcBef>
              <a:spcAft>
                <a:spcPct val="0"/>
              </a:spcAft>
              <a:defRPr sz="2200">
                <a:solidFill>
                  <a:schemeClr val="tx1"/>
                </a:solidFill>
                <a:latin typeface="EYInterstate" pitchFamily="2" charset="0"/>
              </a:defRPr>
            </a:lvl3pPr>
            <a:lvl4pPr algn="l" defTabSz="913926" rtl="0" eaLnBrk="1" fontAlgn="base" hangingPunct="1">
              <a:lnSpc>
                <a:spcPts val="2698"/>
              </a:lnSpc>
              <a:spcBef>
                <a:spcPct val="0"/>
              </a:spcBef>
              <a:spcAft>
                <a:spcPct val="0"/>
              </a:spcAft>
              <a:defRPr sz="2200">
                <a:solidFill>
                  <a:schemeClr val="tx1"/>
                </a:solidFill>
                <a:latin typeface="EYInterstate" pitchFamily="2" charset="0"/>
              </a:defRPr>
            </a:lvl4pPr>
            <a:lvl5pPr algn="l" defTabSz="913926" rtl="0" eaLnBrk="1" fontAlgn="base" hangingPunct="1">
              <a:lnSpc>
                <a:spcPts val="2698"/>
              </a:lnSpc>
              <a:spcBef>
                <a:spcPct val="0"/>
              </a:spcBef>
              <a:spcAft>
                <a:spcPct val="0"/>
              </a:spcAft>
              <a:defRPr sz="2200">
                <a:solidFill>
                  <a:schemeClr val="tx1"/>
                </a:solidFill>
                <a:latin typeface="EYInterstate" pitchFamily="2" charset="0"/>
              </a:defRPr>
            </a:lvl5pPr>
            <a:lvl6pPr marL="419793" algn="l" defTabSz="913926" rtl="0" eaLnBrk="1" fontAlgn="base" hangingPunct="1">
              <a:lnSpc>
                <a:spcPts val="2698"/>
              </a:lnSpc>
              <a:spcBef>
                <a:spcPct val="0"/>
              </a:spcBef>
              <a:spcAft>
                <a:spcPct val="0"/>
              </a:spcAft>
              <a:defRPr sz="2200">
                <a:solidFill>
                  <a:schemeClr val="tx1"/>
                </a:solidFill>
                <a:latin typeface="EYInterstate" pitchFamily="2" charset="0"/>
              </a:defRPr>
            </a:lvl6pPr>
            <a:lvl7pPr marL="839588" algn="l" defTabSz="913926" rtl="0" eaLnBrk="1" fontAlgn="base" hangingPunct="1">
              <a:lnSpc>
                <a:spcPts val="2698"/>
              </a:lnSpc>
              <a:spcBef>
                <a:spcPct val="0"/>
              </a:spcBef>
              <a:spcAft>
                <a:spcPct val="0"/>
              </a:spcAft>
              <a:defRPr sz="2200">
                <a:solidFill>
                  <a:schemeClr val="tx1"/>
                </a:solidFill>
                <a:latin typeface="EYInterstate" pitchFamily="2" charset="0"/>
              </a:defRPr>
            </a:lvl7pPr>
            <a:lvl8pPr marL="1259380" algn="l" defTabSz="913926" rtl="0" eaLnBrk="1" fontAlgn="base" hangingPunct="1">
              <a:lnSpc>
                <a:spcPts val="2698"/>
              </a:lnSpc>
              <a:spcBef>
                <a:spcPct val="0"/>
              </a:spcBef>
              <a:spcAft>
                <a:spcPct val="0"/>
              </a:spcAft>
              <a:defRPr sz="2200">
                <a:solidFill>
                  <a:schemeClr val="tx1"/>
                </a:solidFill>
                <a:latin typeface="EYInterstate" pitchFamily="2" charset="0"/>
              </a:defRPr>
            </a:lvl8pPr>
            <a:lvl9pPr marL="1679175" algn="l" defTabSz="913926" rtl="0" eaLnBrk="1" fontAlgn="base" hangingPunct="1">
              <a:lnSpc>
                <a:spcPts val="2698"/>
              </a:lnSpc>
              <a:spcBef>
                <a:spcPct val="0"/>
              </a:spcBef>
              <a:spcAft>
                <a:spcPct val="0"/>
              </a:spcAft>
              <a:defRPr sz="2200">
                <a:solidFill>
                  <a:schemeClr val="tx1"/>
                </a:solidFill>
                <a:latin typeface="EYInterstate" pitchFamily="2" charset="0"/>
              </a:defRPr>
            </a:lvl9pPr>
          </a:lstStyle>
          <a:p>
            <a:r>
              <a:rPr lang="en-US" kern="0" dirty="0" smtClean="0"/>
              <a:t>Portugal</a:t>
            </a:r>
          </a:p>
          <a:p>
            <a:r>
              <a:rPr lang="en-US" sz="2000" kern="0" dirty="0" smtClean="0"/>
              <a:t>Business opportunities</a:t>
            </a:r>
            <a:endParaRPr lang="en-US" kern="0" dirty="0"/>
          </a:p>
        </p:txBody>
      </p:sp>
      <p:sp>
        <p:nvSpPr>
          <p:cNvPr id="11" name="Reliance Restricted"/>
          <p:cNvSpPr txBox="1"/>
          <p:nvPr/>
        </p:nvSpPr>
        <p:spPr>
          <a:xfrm>
            <a:off x="634906" y="3072384"/>
            <a:ext cx="2178996" cy="184666"/>
          </a:xfrm>
          <a:prstGeom prst="rect">
            <a:avLst/>
          </a:prstGeom>
        </p:spPr>
        <p:txBody>
          <a:bodyPr wrap="square" lIns="0" tIns="0" rIns="0" bIns="0" rtlCol="0">
            <a:spAutoFit/>
          </a:bodyPr>
          <a:lstStyle/>
          <a:p>
            <a:pPr marL="0" indent="0" algn="l">
              <a:spcBef>
                <a:spcPts val="0"/>
              </a:spcBef>
              <a:spcAft>
                <a:spcPts val="600"/>
              </a:spcAft>
              <a:buClr>
                <a:schemeClr val="accent1"/>
              </a:buClr>
              <a:buSzPct val="70000"/>
              <a:buFont typeface="Arial" panose="020B0604020202020204" pitchFamily="34" charset="0"/>
              <a:buNone/>
            </a:pPr>
            <a:r>
              <a:rPr lang="en-US" sz="1200" b="1" kern="0" dirty="0" smtClean="0">
                <a:solidFill>
                  <a:schemeClr val="tx1"/>
                </a:solidFill>
                <a:latin typeface="+mn-lt"/>
              </a:rPr>
              <a:t>Reliance Restricted</a:t>
            </a:r>
          </a:p>
        </p:txBody>
      </p:sp>
      <p:sp>
        <p:nvSpPr>
          <p:cNvPr id="2" name="Slide Number Placeholder 1"/>
          <p:cNvSpPr>
            <a:spLocks noGrp="1"/>
          </p:cNvSpPr>
          <p:nvPr>
            <p:ph type="sldNum" sz="quarter" idx="15"/>
          </p:nvPr>
        </p:nvSpPr>
        <p:spPr/>
        <p:txBody>
          <a:bodyPr/>
          <a:lstStyle/>
          <a:p>
            <a:pPr>
              <a:defRPr/>
            </a:pPr>
            <a:fld id="{B8325105-167D-4862-BDE6-B81FF841FD87}" type="slidenum">
              <a:rPr lang="en-US" smtClean="0"/>
              <a:pPr>
                <a:defRPr/>
              </a:pPr>
              <a:t>1</a:t>
            </a:fld>
            <a:endParaRPr lang="en-US" dirty="0"/>
          </a:p>
        </p:txBody>
      </p:sp>
      <p:sp>
        <p:nvSpPr>
          <p:cNvPr id="14" name="Rectangle 13"/>
          <p:cNvSpPr/>
          <p:nvPr/>
        </p:nvSpPr>
        <p:spPr bwMode="auto">
          <a:xfrm>
            <a:off x="1612913" y="3957719"/>
            <a:ext cx="3737933" cy="3168000"/>
          </a:xfrm>
          <a:prstGeom prst="rect">
            <a:avLst/>
          </a:prstGeom>
          <a:blipFill dpi="0" rotWithShape="1">
            <a:blip r:embed="rId9">
              <a:alphaModFix amt="25000"/>
            </a:blip>
            <a:srcRect/>
            <a:stretch>
              <a:fillRect/>
            </a:stretch>
          </a:blip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Tree>
    <p:extLst>
      <p:ext uri="{BB962C8B-B14F-4D97-AF65-F5344CB8AC3E}">
        <p14:creationId xmlns:p14="http://schemas.microsoft.com/office/powerpoint/2010/main" val="11535675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5782" y="502492"/>
            <a:ext cx="5750756" cy="984996"/>
          </a:xfrm>
        </p:spPr>
        <p:txBody>
          <a:bodyPr anchor="t">
            <a:normAutofit/>
          </a:bodyPr>
          <a:lstStyle/>
          <a:p>
            <a:r>
              <a:rPr lang="en-US" sz="2200" dirty="0" smtClean="0">
                <a:latin typeface="Arial" panose="020B0604020202020204" pitchFamily="34" charset="0"/>
                <a:cs typeface="Arial" panose="020B0604020202020204" pitchFamily="34" charset="0"/>
              </a:rPr>
              <a:t>Macroeconomic profile</a:t>
            </a: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Evolution of Portuguese economy (I)</a:t>
            </a:r>
            <a:endParaRPr lang="pt-PT" sz="2200" dirty="0">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606425" y="1868695"/>
            <a:ext cx="2808288" cy="753882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4" algn="just">
              <a:spcBef>
                <a:spcPts val="600"/>
              </a:spcBef>
              <a:spcAft>
                <a:spcPts val="600"/>
              </a:spcAft>
            </a:pPr>
            <a:r>
              <a:rPr lang="en-US" sz="1200" kern="0" dirty="0">
                <a:latin typeface="Arial" panose="020B0604020202020204" pitchFamily="34" charset="0"/>
                <a:cs typeface="Arial" panose="020B0604020202020204" pitchFamily="34" charset="0"/>
              </a:rPr>
              <a:t>Current economic </a:t>
            </a:r>
            <a:r>
              <a:rPr lang="en-US" sz="1200" kern="0" dirty="0" smtClean="0">
                <a:latin typeface="Arial" panose="020B0604020202020204" pitchFamily="34" charset="0"/>
                <a:cs typeface="Arial" panose="020B0604020202020204" pitchFamily="34" charset="0"/>
              </a:rPr>
              <a:t>outlook</a:t>
            </a:r>
          </a:p>
          <a:p>
            <a:pPr lvl="1" algn="just"/>
            <a:r>
              <a:rPr lang="en-US" kern="0" dirty="0" smtClean="0">
                <a:latin typeface="Arial" panose="020B0604020202020204" pitchFamily="34" charset="0"/>
                <a:cs typeface="Arial" panose="020B0604020202020204" pitchFamily="34" charset="0"/>
              </a:rPr>
              <a:t>Earlier in this decade, Portugal faced </a:t>
            </a:r>
            <a:r>
              <a:rPr lang="en-US" kern="0" dirty="0">
                <a:latin typeface="Arial" panose="020B0604020202020204" pitchFamily="34" charset="0"/>
                <a:cs typeface="Arial" panose="020B0604020202020204" pitchFamily="34" charset="0"/>
              </a:rPr>
              <a:t>a financial </a:t>
            </a:r>
            <a:r>
              <a:rPr lang="en-US" kern="0" dirty="0" smtClean="0">
                <a:latin typeface="Arial" panose="020B0604020202020204" pitchFamily="34" charset="0"/>
                <a:cs typeface="Arial" panose="020B0604020202020204" pitchFamily="34" charset="0"/>
              </a:rPr>
              <a:t>crisis. In </a:t>
            </a:r>
            <a:r>
              <a:rPr lang="en-US" kern="0" dirty="0">
                <a:latin typeface="Arial" panose="020B0604020202020204" pitchFamily="34" charset="0"/>
                <a:cs typeface="Arial" panose="020B0604020202020204" pitchFamily="34" charset="0"/>
              </a:rPr>
              <a:t>April </a:t>
            </a:r>
            <a:r>
              <a:rPr lang="en-US" kern="0" dirty="0" smtClean="0">
                <a:latin typeface="Arial" panose="020B0604020202020204" pitchFamily="34" charset="0"/>
                <a:cs typeface="Arial" panose="020B0604020202020204" pitchFamily="34" charset="0"/>
              </a:rPr>
              <a:t>2011, it received </a:t>
            </a:r>
            <a:r>
              <a:rPr lang="en-US" kern="0" dirty="0">
                <a:latin typeface="Arial" panose="020B0604020202020204" pitchFamily="34" charset="0"/>
                <a:cs typeface="Arial" panose="020B0604020202020204" pitchFamily="34" charset="0"/>
              </a:rPr>
              <a:t>a financial bailout from </a:t>
            </a:r>
            <a:r>
              <a:rPr lang="en-US" kern="0" dirty="0" smtClean="0">
                <a:latin typeface="Arial" panose="020B0604020202020204" pitchFamily="34" charset="0"/>
                <a:cs typeface="Arial" panose="020B0604020202020204" pitchFamily="34" charset="0"/>
              </a:rPr>
              <a:t>the IMF and </a:t>
            </a:r>
            <a:r>
              <a:rPr lang="en-US" kern="0" dirty="0">
                <a:latin typeface="Arial" panose="020B0604020202020204" pitchFamily="34" charset="0"/>
                <a:cs typeface="Arial" panose="020B0604020202020204" pitchFamily="34" charset="0"/>
              </a:rPr>
              <a:t>European Union. Several structural reforms were implemented in order to meet the objectives defined by the assistance program. </a:t>
            </a:r>
          </a:p>
          <a:p>
            <a:pPr lvl="1" algn="just"/>
            <a:r>
              <a:rPr lang="en-US" kern="0" dirty="0">
                <a:latin typeface="Arial" panose="020B0604020202020204" pitchFamily="34" charset="0"/>
                <a:cs typeface="Arial" panose="020B0604020202020204" pitchFamily="34" charset="0"/>
              </a:rPr>
              <a:t>After 3 years, in May 2014, the financial assistance program ended and Portugal gained access to International Debt Markets and has begun to repay its IMF loans ahead of schedule.</a:t>
            </a:r>
          </a:p>
          <a:p>
            <a:pPr lvl="1" algn="just"/>
            <a:r>
              <a:rPr lang="en-US" kern="0" dirty="0">
                <a:latin typeface="Arial" panose="020B0604020202020204" pitchFamily="34" charset="0"/>
                <a:cs typeface="Arial" panose="020B0604020202020204" pitchFamily="34" charset="0"/>
              </a:rPr>
              <a:t>Since then, the Portuguese economy has been slowly recovering, with a positive growth </a:t>
            </a:r>
            <a:r>
              <a:rPr lang="en-US" kern="0" dirty="0" smtClean="0">
                <a:latin typeface="Arial" panose="020B0604020202020204" pitchFamily="34" charset="0"/>
                <a:cs typeface="Arial" panose="020B0604020202020204" pitchFamily="34" charset="0"/>
              </a:rPr>
              <a:t>in </a:t>
            </a:r>
            <a:r>
              <a:rPr lang="en-US" kern="0" dirty="0">
                <a:latin typeface="Arial" panose="020B0604020202020204" pitchFamily="34" charset="0"/>
                <a:cs typeface="Arial" panose="020B0604020202020204" pitchFamily="34" charset="0"/>
              </a:rPr>
              <a:t>GDP, a decrease in </a:t>
            </a:r>
            <a:r>
              <a:rPr lang="en-US" kern="0" dirty="0" smtClean="0">
                <a:latin typeface="Arial" panose="020B0604020202020204" pitchFamily="34" charset="0"/>
                <a:cs typeface="Arial" panose="020B0604020202020204" pitchFamily="34" charset="0"/>
              </a:rPr>
              <a:t>unemployment </a:t>
            </a:r>
            <a:r>
              <a:rPr lang="en-US" kern="0" dirty="0">
                <a:latin typeface="Arial" panose="020B0604020202020204" pitchFamily="34" charset="0"/>
                <a:cs typeface="Arial" panose="020B0604020202020204" pitchFamily="34" charset="0"/>
              </a:rPr>
              <a:t>rate, a reduction </a:t>
            </a:r>
            <a:r>
              <a:rPr lang="en-US" kern="0" dirty="0" smtClean="0">
                <a:latin typeface="Arial" panose="020B0604020202020204" pitchFamily="34" charset="0"/>
                <a:cs typeface="Arial" panose="020B0604020202020204" pitchFamily="34" charset="0"/>
              </a:rPr>
              <a:t>in </a:t>
            </a:r>
            <a:r>
              <a:rPr lang="en-US" kern="0" dirty="0">
                <a:latin typeface="Arial" panose="020B0604020202020204" pitchFamily="34" charset="0"/>
                <a:cs typeface="Arial" panose="020B0604020202020204" pitchFamily="34" charset="0"/>
              </a:rPr>
              <a:t>the government budget deficit </a:t>
            </a:r>
            <a:r>
              <a:rPr lang="en-US" kern="0" dirty="0" smtClean="0">
                <a:latin typeface="Arial" panose="020B0604020202020204" pitchFamily="34" charset="0"/>
                <a:cs typeface="Arial" panose="020B0604020202020204" pitchFamily="34" charset="0"/>
              </a:rPr>
              <a:t>and increasing </a:t>
            </a:r>
            <a:r>
              <a:rPr lang="en-US" kern="0" dirty="0">
                <a:latin typeface="Arial" panose="020B0604020202020204" pitchFamily="34" charset="0"/>
                <a:cs typeface="Arial" panose="020B0604020202020204" pitchFamily="34" charset="0"/>
              </a:rPr>
              <a:t>domestic demand</a:t>
            </a:r>
            <a:r>
              <a:rPr lang="en-US" kern="0" dirty="0" smtClean="0">
                <a:latin typeface="Arial" panose="020B0604020202020204" pitchFamily="34" charset="0"/>
                <a:cs typeface="Arial" panose="020B0604020202020204" pitchFamily="34" charset="0"/>
              </a:rPr>
              <a:t>.</a:t>
            </a: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r>
              <a:rPr lang="en-US" kern="0" dirty="0">
                <a:latin typeface="Arial" panose="020B0604020202020204" pitchFamily="34" charset="0"/>
                <a:cs typeface="Arial" panose="020B0604020202020204" pitchFamily="34" charset="0"/>
              </a:rPr>
              <a:t>Oxford economics latest report on Portugal </a:t>
            </a:r>
            <a:r>
              <a:rPr lang="en-US" kern="0" dirty="0" smtClean="0">
                <a:latin typeface="Arial" panose="020B0604020202020204" pitchFamily="34" charset="0"/>
                <a:cs typeface="Arial" panose="020B0604020202020204" pitchFamily="34" charset="0"/>
              </a:rPr>
              <a:t>forecasted </a:t>
            </a:r>
            <a:r>
              <a:rPr lang="en-US" kern="0" dirty="0">
                <a:latin typeface="Arial" panose="020B0604020202020204" pitchFamily="34" charset="0"/>
                <a:cs typeface="Arial" panose="020B0604020202020204" pitchFamily="34" charset="0"/>
              </a:rPr>
              <a:t>that the Portuguese economy “</a:t>
            </a:r>
            <a:r>
              <a:rPr lang="en-US" kern="0" dirty="0" smtClean="0">
                <a:latin typeface="Arial" panose="020B0604020202020204" pitchFamily="34" charset="0"/>
                <a:cs typeface="Arial" panose="020B0604020202020204" pitchFamily="34" charset="0"/>
              </a:rPr>
              <a:t>might have gained </a:t>
            </a:r>
            <a:r>
              <a:rPr lang="en-US" kern="0" dirty="0">
                <a:latin typeface="Arial" panose="020B0604020202020204" pitchFamily="34" charset="0"/>
                <a:cs typeface="Arial" panose="020B0604020202020204" pitchFamily="34" charset="0"/>
              </a:rPr>
              <a:t>some momentum in Q4 </a:t>
            </a:r>
            <a:r>
              <a:rPr lang="en-US" kern="0" dirty="0" smtClean="0">
                <a:latin typeface="Arial" panose="020B0604020202020204" pitchFamily="34" charset="0"/>
                <a:cs typeface="Arial" panose="020B0604020202020204" pitchFamily="34" charset="0"/>
              </a:rPr>
              <a:t>of 2016”, </a:t>
            </a:r>
            <a:r>
              <a:rPr lang="en-US" kern="0" dirty="0">
                <a:latin typeface="Arial" panose="020B0604020202020204" pitchFamily="34" charset="0"/>
                <a:cs typeface="Arial" panose="020B0604020202020204" pitchFamily="34" charset="0"/>
              </a:rPr>
              <a:t>mainly based on the recent improvement of industrial and consumer confidence indicators. However, some risks </a:t>
            </a:r>
            <a:r>
              <a:rPr lang="en-US" kern="0" dirty="0" smtClean="0">
                <a:latin typeface="Arial" panose="020B0604020202020204" pitchFamily="34" charset="0"/>
                <a:cs typeface="Arial" panose="020B0604020202020204" pitchFamily="34" charset="0"/>
              </a:rPr>
              <a:t>were </a:t>
            </a:r>
            <a:r>
              <a:rPr lang="en-US" kern="0" dirty="0">
                <a:latin typeface="Arial" panose="020B0604020202020204" pitchFamily="34" charset="0"/>
                <a:cs typeface="Arial" panose="020B0604020202020204" pitchFamily="34" charset="0"/>
              </a:rPr>
              <a:t>also identified, </a:t>
            </a:r>
            <a:r>
              <a:rPr lang="en-US" kern="0" dirty="0" smtClean="0">
                <a:latin typeface="Arial" panose="020B0604020202020204" pitchFamily="34" charset="0"/>
                <a:cs typeface="Arial" panose="020B0604020202020204" pitchFamily="34" charset="0"/>
              </a:rPr>
              <a:t>with </a:t>
            </a:r>
            <a:r>
              <a:rPr lang="en-US" kern="0" dirty="0">
                <a:latin typeface="Arial" panose="020B0604020202020204" pitchFamily="34" charset="0"/>
                <a:cs typeface="Arial" panose="020B0604020202020204" pitchFamily="34" charset="0"/>
              </a:rPr>
              <a:t>banking stress and the rating </a:t>
            </a:r>
            <a:r>
              <a:rPr lang="en-US" kern="0" dirty="0" smtClean="0">
                <a:latin typeface="Arial" panose="020B0604020202020204" pitchFamily="34" charset="0"/>
                <a:cs typeface="Arial" panose="020B0604020202020204" pitchFamily="34" charset="0"/>
              </a:rPr>
              <a:t>downgrade being </a:t>
            </a:r>
            <a:r>
              <a:rPr lang="en-US" kern="0" dirty="0">
                <a:latin typeface="Arial" panose="020B0604020202020204" pitchFamily="34" charset="0"/>
                <a:cs typeface="Arial" panose="020B0604020202020204" pitchFamily="34" charset="0"/>
              </a:rPr>
              <a:t>the main emerging risks mentioned</a:t>
            </a:r>
            <a:r>
              <a:rPr lang="en-US" kern="0" dirty="0" smtClean="0">
                <a:latin typeface="Arial" panose="020B0604020202020204" pitchFamily="34" charset="0"/>
                <a:cs typeface="Arial" panose="020B0604020202020204" pitchFamily="34" charset="0"/>
              </a:rPr>
              <a:t>.</a:t>
            </a:r>
          </a:p>
          <a:p>
            <a:pPr lvl="1" algn="just"/>
            <a:r>
              <a:rPr lang="en-US" kern="0" dirty="0" smtClean="0">
                <a:latin typeface="Arial" panose="020B0604020202020204" pitchFamily="34" charset="0"/>
                <a:cs typeface="Arial" panose="020B0604020202020204" pitchFamily="34" charset="0"/>
              </a:rPr>
              <a:t>According to Business Monitor International, GDP is expected to show higher real growth in 2016 at 1.7%, then 1.6% in 2017, and 1.4 % in 2018, before stabilizing at a 1.1% growth rate towards the end of the decade. </a:t>
            </a:r>
          </a:p>
          <a:p>
            <a:pPr lvl="1" algn="just"/>
            <a:endParaRPr lang="en-US" kern="0" dirty="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45035" y="2112245"/>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19" name="Text Placeholder 6"/>
          <p:cNvSpPr txBox="1">
            <a:spLocks/>
          </p:cNvSpPr>
          <p:nvPr/>
        </p:nvSpPr>
        <p:spPr>
          <a:xfrm>
            <a:off x="3387725" y="1868695"/>
            <a:ext cx="2808288" cy="753882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Split </a:t>
            </a:r>
            <a:r>
              <a:rPr lang="en-US" kern="0" dirty="0">
                <a:latin typeface="Arial" panose="020B0604020202020204" pitchFamily="34" charset="0"/>
                <a:cs typeface="Arial" panose="020B0604020202020204" pitchFamily="34" charset="0"/>
              </a:rPr>
              <a:t>of GDP by </a:t>
            </a:r>
            <a:r>
              <a:rPr lang="en-US" kern="0" dirty="0" smtClean="0">
                <a:latin typeface="Arial" panose="020B0604020202020204" pitchFamily="34" charset="0"/>
                <a:cs typeface="Arial" panose="020B0604020202020204" pitchFamily="34" charset="0"/>
              </a:rPr>
              <a:t>sector</a:t>
            </a:r>
          </a:p>
          <a:p>
            <a:pPr lvl="1" algn="just"/>
            <a:r>
              <a:rPr lang="en-US" kern="0" dirty="0" smtClean="0">
                <a:latin typeface="Arial" panose="020B0604020202020204" pitchFamily="34" charset="0"/>
                <a:cs typeface="Arial" panose="020B0604020202020204" pitchFamily="34" charset="0"/>
              </a:rPr>
              <a:t>Portugal </a:t>
            </a:r>
            <a:r>
              <a:rPr lang="en-US" kern="0" dirty="0">
                <a:latin typeface="Arial" panose="020B0604020202020204" pitchFamily="34" charset="0"/>
                <a:cs typeface="Arial" panose="020B0604020202020204" pitchFamily="34" charset="0"/>
              </a:rPr>
              <a:t>is a service-based </a:t>
            </a:r>
            <a:r>
              <a:rPr lang="en-US" kern="0" dirty="0" smtClean="0">
                <a:latin typeface="Arial" panose="020B0604020202020204" pitchFamily="34" charset="0"/>
                <a:cs typeface="Arial" panose="020B0604020202020204" pitchFamily="34" charset="0"/>
              </a:rPr>
              <a:t>economy with services and tourism having a material impact on the country’s GDP.</a:t>
            </a: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algn="just"/>
            <a:r>
              <a:rPr lang="en-US" kern="0" dirty="0" smtClean="0">
                <a:latin typeface="Arial" panose="020B0604020202020204" pitchFamily="34" charset="0"/>
                <a:cs typeface="Arial" panose="020B0604020202020204" pitchFamily="34" charset="0"/>
              </a:rPr>
              <a:t>Public </a:t>
            </a:r>
            <a:r>
              <a:rPr lang="en-US" kern="0" dirty="0">
                <a:latin typeface="Arial" panose="020B0604020202020204" pitchFamily="34" charset="0"/>
                <a:cs typeface="Arial" panose="020B0604020202020204" pitchFamily="34" charset="0"/>
              </a:rPr>
              <a:t>deficit</a:t>
            </a:r>
          </a:p>
          <a:p>
            <a:pPr lvl="1" algn="just"/>
            <a:r>
              <a:rPr lang="en-US" kern="0" dirty="0">
                <a:latin typeface="Arial" panose="020B0604020202020204" pitchFamily="34" charset="0"/>
                <a:cs typeface="Arial" panose="020B0604020202020204" pitchFamily="34" charset="0"/>
              </a:rPr>
              <a:t>According to the Office for Economic Policy and International Affairs (GPEARI), in the first semester of 2016, the government deficit continued </a:t>
            </a:r>
            <a:r>
              <a:rPr lang="en-US" kern="0" dirty="0" smtClean="0">
                <a:latin typeface="Arial" panose="020B0604020202020204" pitchFamily="34" charset="0"/>
                <a:cs typeface="Arial" panose="020B0604020202020204" pitchFamily="34" charset="0"/>
              </a:rPr>
              <a:t>its downward trajectory, representing 2.8</a:t>
            </a:r>
            <a:r>
              <a:rPr lang="en-US" kern="0" dirty="0">
                <a:latin typeface="Arial" panose="020B0604020202020204" pitchFamily="34" charset="0"/>
                <a:cs typeface="Arial" panose="020B0604020202020204" pitchFamily="34" charset="0"/>
              </a:rPr>
              <a:t>% of </a:t>
            </a:r>
            <a:r>
              <a:rPr lang="en-US" kern="0" dirty="0" smtClean="0">
                <a:latin typeface="Arial" panose="020B0604020202020204" pitchFamily="34" charset="0"/>
                <a:cs typeface="Arial" panose="020B0604020202020204" pitchFamily="34" charset="0"/>
              </a:rPr>
              <a:t>GDP. </a:t>
            </a:r>
            <a:endParaRPr lang="en-US" kern="0" dirty="0">
              <a:latin typeface="Arial" panose="020B0604020202020204" pitchFamily="34" charset="0"/>
              <a:cs typeface="Arial" panose="020B0604020202020204" pitchFamily="34" charset="0"/>
            </a:endParaRPr>
          </a:p>
          <a:p>
            <a:pPr lvl="1" algn="just"/>
            <a:r>
              <a:rPr lang="en-US" kern="0" dirty="0">
                <a:latin typeface="Arial" panose="020B0604020202020204" pitchFamily="34" charset="0"/>
                <a:cs typeface="Arial" panose="020B0604020202020204" pitchFamily="34" charset="0"/>
              </a:rPr>
              <a:t>The decrease results from (i) a decrease of capital expenditure and subsidies and (ii) the increase </a:t>
            </a:r>
            <a:r>
              <a:rPr lang="en-US" kern="0" dirty="0" smtClean="0">
                <a:latin typeface="Arial" panose="020B0604020202020204" pitchFamily="34" charset="0"/>
                <a:cs typeface="Arial" panose="020B0604020202020204" pitchFamily="34" charset="0"/>
              </a:rPr>
              <a:t>in </a:t>
            </a:r>
            <a:r>
              <a:rPr lang="en-US" kern="0" dirty="0">
                <a:latin typeface="Arial" panose="020B0604020202020204" pitchFamily="34" charset="0"/>
                <a:cs typeface="Arial" panose="020B0604020202020204" pitchFamily="34" charset="0"/>
              </a:rPr>
              <a:t>taxes on production and imports.</a:t>
            </a:r>
          </a:p>
          <a:p>
            <a:pPr lvl="1" algn="just"/>
            <a:endParaRPr lang="en-US" kern="0" dirty="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cxnSp>
        <p:nvCxnSpPr>
          <p:cNvPr id="20" name="Straight Connector 19"/>
          <p:cNvCxnSpPr/>
          <p:nvPr/>
        </p:nvCxnSpPr>
        <p:spPr bwMode="auto">
          <a:xfrm flipV="1">
            <a:off x="3483485" y="2112245"/>
            <a:ext cx="2606165" cy="1"/>
          </a:xfrm>
          <a:prstGeom prst="line">
            <a:avLst/>
          </a:prstGeom>
          <a:ln/>
          <a:extLst/>
        </p:spPr>
        <p:style>
          <a:lnRef idx="1">
            <a:schemeClr val="dk1"/>
          </a:lnRef>
          <a:fillRef idx="0">
            <a:schemeClr val="dk1"/>
          </a:fillRef>
          <a:effectRef idx="0">
            <a:schemeClr val="dk1"/>
          </a:effectRef>
          <a:fontRef idx="minor">
            <a:schemeClr val="tx1"/>
          </a:fontRef>
        </p:style>
      </p:cxnSp>
      <p:graphicFrame>
        <p:nvGraphicFramePr>
          <p:cNvPr id="26" name="Chart 25"/>
          <p:cNvGraphicFramePr>
            <a:graphicFrameLocks/>
          </p:cNvGraphicFramePr>
          <p:nvPr>
            <p:extLst>
              <p:ext uri="{D42A27DB-BD31-4B8C-83A1-F6EECF244321}">
                <p14:modId xmlns:p14="http://schemas.microsoft.com/office/powerpoint/2010/main" val="3350238581"/>
              </p:ext>
            </p:extLst>
          </p:nvPr>
        </p:nvGraphicFramePr>
        <p:xfrm>
          <a:off x="504884" y="4422657"/>
          <a:ext cx="2815552" cy="2415437"/>
        </p:xfrm>
        <a:graphic>
          <a:graphicData uri="http://schemas.openxmlformats.org/drawingml/2006/chart">
            <c:chart xmlns:c="http://schemas.openxmlformats.org/drawingml/2006/chart" xmlns:r="http://schemas.openxmlformats.org/officeDocument/2006/relationships" r:id="rId2"/>
          </a:graphicData>
        </a:graphic>
      </p:graphicFrame>
      <p:sp>
        <p:nvSpPr>
          <p:cNvPr id="30" name="TextBox 29"/>
          <p:cNvSpPr txBox="1"/>
          <p:nvPr/>
        </p:nvSpPr>
        <p:spPr>
          <a:xfrm>
            <a:off x="763011" y="6780249"/>
            <a:ext cx="2700999" cy="237822"/>
          </a:xfrm>
          <a:prstGeom prst="rect">
            <a:avLst/>
          </a:prstGeom>
          <a:noFill/>
        </p:spPr>
        <p:txBody>
          <a:bodyPr wrap="square" rtlCol="0">
            <a:spAutoFit/>
          </a:bodyPr>
          <a:lstStyle/>
          <a:p>
            <a:pPr algn="l"/>
            <a:r>
              <a:rPr lang="pt-PT" sz="700" dirty="0" err="1" smtClean="0">
                <a:latin typeface="Arial" panose="020B0604020202020204" pitchFamily="34" charset="0"/>
                <a:cs typeface="Arial" panose="020B0604020202020204" pitchFamily="34" charset="0"/>
              </a:rPr>
              <a:t>Source</a:t>
            </a:r>
            <a:r>
              <a:rPr lang="pt-PT" sz="700" dirty="0" smtClean="0">
                <a:latin typeface="Arial" panose="020B0604020202020204" pitchFamily="34" charset="0"/>
                <a:cs typeface="Arial" panose="020B0604020202020204" pitchFamily="34" charset="0"/>
              </a:rPr>
              <a:t>: INE, Business Monitor Internacional</a:t>
            </a:r>
            <a:endParaRPr lang="pt-PT" sz="900" dirty="0">
              <a:latin typeface="Arial" panose="020B0604020202020204" pitchFamily="34" charset="0"/>
              <a:cs typeface="Arial" panose="020B0604020202020204" pitchFamily="34" charset="0"/>
            </a:endParaRPr>
          </a:p>
        </p:txBody>
      </p:sp>
      <p:sp>
        <p:nvSpPr>
          <p:cNvPr id="33" name="TextBox 32"/>
          <p:cNvSpPr txBox="1"/>
          <p:nvPr/>
        </p:nvSpPr>
        <p:spPr>
          <a:xfrm>
            <a:off x="3551238" y="4720498"/>
            <a:ext cx="2700999" cy="237822"/>
          </a:xfrm>
          <a:prstGeom prst="rect">
            <a:avLst/>
          </a:prstGeom>
          <a:noFill/>
        </p:spPr>
        <p:txBody>
          <a:bodyPr wrap="square" rtlCol="0">
            <a:spAutoFit/>
          </a:bodyPr>
          <a:lstStyle/>
          <a:p>
            <a:pPr algn="l"/>
            <a:r>
              <a:rPr lang="pt-PT" sz="700" dirty="0" err="1" smtClean="0">
                <a:latin typeface="Arial" panose="020B0604020202020204" pitchFamily="34" charset="0"/>
                <a:cs typeface="Arial" panose="020B0604020202020204" pitchFamily="34" charset="0"/>
              </a:rPr>
              <a:t>Source</a:t>
            </a:r>
            <a:r>
              <a:rPr lang="pt-PT" sz="700" dirty="0" smtClean="0">
                <a:latin typeface="Arial" panose="020B0604020202020204" pitchFamily="34" charset="0"/>
                <a:cs typeface="Arial" panose="020B0604020202020204" pitchFamily="34" charset="0"/>
              </a:rPr>
              <a:t>: INE</a:t>
            </a:r>
            <a:endParaRPr lang="pt-PT" sz="900" dirty="0">
              <a:latin typeface="Arial" panose="020B0604020202020204" pitchFamily="34" charset="0"/>
              <a:cs typeface="Arial" panose="020B0604020202020204" pitchFamily="34" charset="0"/>
            </a:endParaRPr>
          </a:p>
        </p:txBody>
      </p:sp>
      <p:graphicFrame>
        <p:nvGraphicFramePr>
          <p:cNvPr id="34" name="Chart 33"/>
          <p:cNvGraphicFramePr>
            <a:graphicFrameLocks/>
          </p:cNvGraphicFramePr>
          <p:nvPr>
            <p:extLst>
              <p:ext uri="{D42A27DB-BD31-4B8C-83A1-F6EECF244321}">
                <p14:modId xmlns:p14="http://schemas.microsoft.com/office/powerpoint/2010/main" val="384546666"/>
              </p:ext>
            </p:extLst>
          </p:nvPr>
        </p:nvGraphicFramePr>
        <p:xfrm>
          <a:off x="3242654" y="2449251"/>
          <a:ext cx="3063884" cy="3523135"/>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Connector 11"/>
          <p:cNvCxnSpPr/>
          <p:nvPr/>
        </p:nvCxnSpPr>
        <p:spPr bwMode="auto">
          <a:xfrm flipV="1">
            <a:off x="3467221" y="5287610"/>
            <a:ext cx="2606165" cy="1"/>
          </a:xfrm>
          <a:prstGeom prst="line">
            <a:avLst/>
          </a:prstGeom>
          <a:ln/>
          <a:extLst/>
        </p:spPr>
        <p:style>
          <a:lnRef idx="1">
            <a:schemeClr val="dk1"/>
          </a:lnRef>
          <a:fillRef idx="0">
            <a:schemeClr val="dk1"/>
          </a:fillRef>
          <a:effectRef idx="0">
            <a:schemeClr val="dk1"/>
          </a:effectRef>
          <a:fontRef idx="minor">
            <a:schemeClr val="tx1"/>
          </a:fontRef>
        </p:style>
      </p:cxnSp>
      <p:graphicFrame>
        <p:nvGraphicFramePr>
          <p:cNvPr id="13" name="Chart 12"/>
          <p:cNvGraphicFramePr>
            <a:graphicFrameLocks/>
          </p:cNvGraphicFramePr>
          <p:nvPr>
            <p:extLst>
              <p:ext uri="{D42A27DB-BD31-4B8C-83A1-F6EECF244321}">
                <p14:modId xmlns:p14="http://schemas.microsoft.com/office/powerpoint/2010/main" val="470805811"/>
              </p:ext>
            </p:extLst>
          </p:nvPr>
        </p:nvGraphicFramePr>
        <p:xfrm>
          <a:off x="3456961" y="6595151"/>
          <a:ext cx="2479411" cy="2403056"/>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p:cNvSpPr txBox="1"/>
          <p:nvPr/>
        </p:nvSpPr>
        <p:spPr>
          <a:xfrm>
            <a:off x="3467221" y="8908156"/>
            <a:ext cx="2700999" cy="237822"/>
          </a:xfrm>
          <a:prstGeom prst="rect">
            <a:avLst/>
          </a:prstGeom>
          <a:noFill/>
        </p:spPr>
        <p:txBody>
          <a:bodyPr wrap="square" rtlCol="0">
            <a:spAutoFit/>
          </a:bodyPr>
          <a:lstStyle/>
          <a:p>
            <a:pPr algn="l"/>
            <a:r>
              <a:rPr lang="pt-PT" sz="700" dirty="0" err="1" smtClean="0">
                <a:latin typeface="Arial" panose="020B0604020202020204" pitchFamily="34" charset="0"/>
                <a:cs typeface="Arial" panose="020B0604020202020204" pitchFamily="34" charset="0"/>
              </a:rPr>
              <a:t>Source</a:t>
            </a:r>
            <a:r>
              <a:rPr lang="pt-PT" sz="700" dirty="0" smtClean="0">
                <a:latin typeface="Arial" panose="020B0604020202020204" pitchFamily="34" charset="0"/>
                <a:cs typeface="Arial" panose="020B0604020202020204" pitchFamily="34" charset="0"/>
              </a:rPr>
              <a:t>: INE</a:t>
            </a:r>
            <a:endParaRPr lang="pt-PT" sz="9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10</a:t>
            </a:fld>
            <a:endParaRPr lang="en-US" dirty="0"/>
          </a:p>
        </p:txBody>
      </p:sp>
    </p:spTree>
    <p:extLst>
      <p:ext uri="{BB962C8B-B14F-4D97-AF65-F5344CB8AC3E}">
        <p14:creationId xmlns:p14="http://schemas.microsoft.com/office/powerpoint/2010/main" val="7015250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5782" y="502492"/>
            <a:ext cx="5750756" cy="984996"/>
          </a:xfrm>
        </p:spPr>
        <p:txBody>
          <a:bodyPr anchor="t">
            <a:normAutofit/>
          </a:bodyPr>
          <a:lstStyle/>
          <a:p>
            <a:r>
              <a:rPr lang="en-US" sz="2200" dirty="0" smtClean="0">
                <a:latin typeface="Arial" panose="020B0604020202020204" pitchFamily="34" charset="0"/>
                <a:cs typeface="Arial" panose="020B0604020202020204" pitchFamily="34" charset="0"/>
              </a:rPr>
              <a:t>Macroeconomic profile</a:t>
            </a: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Evolution of Portuguese economy (II)</a:t>
            </a:r>
            <a:endParaRPr lang="pt-PT" sz="2200" dirty="0">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9275" y="1868695"/>
            <a:ext cx="2808288" cy="753882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Unemployment</a:t>
            </a:r>
          </a:p>
          <a:p>
            <a:pPr algn="just"/>
            <a:r>
              <a:rPr lang="en-US" sz="900" b="0" kern="0" dirty="0">
                <a:latin typeface="Arial" panose="020B0604020202020204" pitchFamily="34" charset="0"/>
                <a:cs typeface="Arial" panose="020B0604020202020204" pitchFamily="34" charset="0"/>
              </a:rPr>
              <a:t>Unemployment rate has been decreasing since 2013 (16.2%) and reached 12.4% in 2015.</a:t>
            </a: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r>
              <a:rPr lang="en-US" sz="900" b="0" kern="0" dirty="0" smtClean="0">
                <a:latin typeface="Arial" panose="020B0604020202020204" pitchFamily="34" charset="0"/>
                <a:cs typeface="Arial" panose="020B0604020202020204" pitchFamily="34" charset="0"/>
              </a:rPr>
              <a:t>Currently, Portuguese </a:t>
            </a:r>
            <a:r>
              <a:rPr lang="en-US" sz="900" b="0" kern="0" dirty="0">
                <a:latin typeface="Arial" panose="020B0604020202020204" pitchFamily="34" charset="0"/>
                <a:cs typeface="Arial" panose="020B0604020202020204" pitchFamily="34" charset="0"/>
              </a:rPr>
              <a:t>unemployment can be seen as an opportunity for employers and investors:</a:t>
            </a:r>
          </a:p>
          <a:p>
            <a:pPr marL="171450" indent="-171450" algn="just">
              <a:buFont typeface="Arial" panose="020B0604020202020204" pitchFamily="34" charset="0"/>
              <a:buChar char="•"/>
            </a:pPr>
            <a:r>
              <a:rPr lang="en-US" sz="900" b="0" kern="0" dirty="0">
                <a:latin typeface="Arial" panose="020B0604020202020204" pitchFamily="34" charset="0"/>
                <a:cs typeface="Arial" panose="020B0604020202020204" pitchFamily="34" charset="0"/>
              </a:rPr>
              <a:t>32% of active population aged less than 25 years old is unemployed;</a:t>
            </a:r>
          </a:p>
          <a:p>
            <a:pPr marL="171450" indent="-171450" algn="just">
              <a:buFont typeface="Arial" panose="020B0604020202020204" pitchFamily="34" charset="0"/>
              <a:buChar char="•"/>
            </a:pPr>
            <a:r>
              <a:rPr lang="en-US" sz="900" b="0" kern="0" dirty="0">
                <a:latin typeface="Arial" panose="020B0604020202020204" pitchFamily="34" charset="0"/>
                <a:cs typeface="Arial" panose="020B0604020202020204" pitchFamily="34" charset="0"/>
              </a:rPr>
              <a:t>9% of active population with a university degree is </a:t>
            </a:r>
            <a:r>
              <a:rPr lang="en-US" sz="900" b="0" kern="0" dirty="0" smtClean="0">
                <a:latin typeface="Arial" panose="020B0604020202020204" pitchFamily="34" charset="0"/>
                <a:cs typeface="Arial" panose="020B0604020202020204" pitchFamily="34" charset="0"/>
              </a:rPr>
              <a:t>unemployed.</a:t>
            </a:r>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algn="just"/>
            <a:r>
              <a:rPr lang="en-US" kern="0" dirty="0">
                <a:latin typeface="Arial" panose="020B0604020202020204" pitchFamily="34" charset="0"/>
                <a:cs typeface="Arial" panose="020B0604020202020204" pitchFamily="34" charset="0"/>
              </a:rPr>
              <a:t>Price </a:t>
            </a:r>
            <a:r>
              <a:rPr lang="en-US" kern="0" dirty="0" smtClean="0">
                <a:latin typeface="Arial" panose="020B0604020202020204" pitchFamily="34" charset="0"/>
                <a:cs typeface="Arial" panose="020B0604020202020204" pitchFamily="34" charset="0"/>
              </a:rPr>
              <a:t>evolution</a:t>
            </a:r>
            <a:endParaRPr lang="en-US" kern="0" dirty="0">
              <a:latin typeface="Arial" panose="020B0604020202020204" pitchFamily="34" charset="0"/>
              <a:cs typeface="Arial" panose="020B0604020202020204" pitchFamily="34" charset="0"/>
            </a:endParaRPr>
          </a:p>
          <a:p>
            <a:pPr lvl="1" algn="just"/>
            <a:r>
              <a:rPr lang="en-US" kern="0" dirty="0">
                <a:latin typeface="Arial" panose="020B0604020202020204" pitchFamily="34" charset="0"/>
                <a:cs typeface="Arial" panose="020B0604020202020204" pitchFamily="34" charset="0"/>
              </a:rPr>
              <a:t>The HICP has been increasing since 2014 (when it registered a </a:t>
            </a:r>
            <a:r>
              <a:rPr lang="en-US" kern="0" dirty="0" smtClean="0">
                <a:latin typeface="Arial" panose="020B0604020202020204" pitchFamily="34" charset="0"/>
                <a:cs typeface="Arial" panose="020B0604020202020204" pitchFamily="34" charset="0"/>
              </a:rPr>
              <a:t>low </a:t>
            </a:r>
            <a:r>
              <a:rPr lang="en-US" kern="0" dirty="0">
                <a:latin typeface="Arial" panose="020B0604020202020204" pitchFamily="34" charset="0"/>
                <a:cs typeface="Arial" panose="020B0604020202020204" pitchFamily="34" charset="0"/>
              </a:rPr>
              <a:t>of -0.3%). In 2015, the inflation  </a:t>
            </a:r>
            <a:r>
              <a:rPr lang="en-US" kern="0" dirty="0" smtClean="0">
                <a:latin typeface="Arial" panose="020B0604020202020204" pitchFamily="34" charset="0"/>
                <a:cs typeface="Arial" panose="020B0604020202020204" pitchFamily="34" charset="0"/>
              </a:rPr>
              <a:t>was </a:t>
            </a:r>
            <a:r>
              <a:rPr lang="en-US" kern="0" dirty="0">
                <a:latin typeface="Arial" panose="020B0604020202020204" pitchFamily="34" charset="0"/>
                <a:cs typeface="Arial" panose="020B0604020202020204" pitchFamily="34" charset="0"/>
              </a:rPr>
              <a:t>0.5%.  </a:t>
            </a:r>
          </a:p>
          <a:p>
            <a:pPr algn="just"/>
            <a:endParaRPr lang="en-US" kern="0" dirty="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02906" y="2112245"/>
            <a:ext cx="2606165" cy="1"/>
          </a:xfrm>
          <a:prstGeom prst="line">
            <a:avLst/>
          </a:prstGeom>
          <a:ln/>
          <a:extLst/>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bwMode="auto">
          <a:xfrm flipV="1">
            <a:off x="653287" y="5759883"/>
            <a:ext cx="2606165" cy="1"/>
          </a:xfrm>
          <a:prstGeom prst="line">
            <a:avLst/>
          </a:prstGeom>
          <a:ln/>
          <a:extLst/>
        </p:spPr>
        <p:style>
          <a:lnRef idx="1">
            <a:schemeClr val="dk1"/>
          </a:lnRef>
          <a:fillRef idx="0">
            <a:schemeClr val="dk1"/>
          </a:fillRef>
          <a:effectRef idx="0">
            <a:schemeClr val="dk1"/>
          </a:effectRef>
          <a:fontRef idx="minor">
            <a:schemeClr val="tx1"/>
          </a:fontRef>
        </p:style>
      </p:cxnSp>
      <p:graphicFrame>
        <p:nvGraphicFramePr>
          <p:cNvPr id="17" name="Chart 16"/>
          <p:cNvGraphicFramePr>
            <a:graphicFrameLocks/>
          </p:cNvGraphicFramePr>
          <p:nvPr>
            <p:extLst>
              <p:ext uri="{D42A27DB-BD31-4B8C-83A1-F6EECF244321}">
                <p14:modId xmlns:p14="http://schemas.microsoft.com/office/powerpoint/2010/main" val="77692084"/>
              </p:ext>
            </p:extLst>
          </p:nvPr>
        </p:nvGraphicFramePr>
        <p:xfrm>
          <a:off x="776704" y="6188922"/>
          <a:ext cx="2258568" cy="2524125"/>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Box 22"/>
          <p:cNvSpPr txBox="1"/>
          <p:nvPr/>
        </p:nvSpPr>
        <p:spPr>
          <a:xfrm>
            <a:off x="792186" y="8605402"/>
            <a:ext cx="2700999" cy="237822"/>
          </a:xfrm>
          <a:prstGeom prst="rect">
            <a:avLst/>
          </a:prstGeom>
          <a:noFill/>
        </p:spPr>
        <p:txBody>
          <a:bodyPr wrap="square" rtlCol="0">
            <a:spAutoFit/>
          </a:bodyPr>
          <a:lstStyle/>
          <a:p>
            <a:pPr algn="l"/>
            <a:r>
              <a:rPr lang="pt-PT" sz="700" dirty="0" err="1" smtClean="0">
                <a:latin typeface="Arial" panose="020B0604020202020204" pitchFamily="34" charset="0"/>
                <a:cs typeface="Arial" panose="020B0604020202020204" pitchFamily="34" charset="0"/>
              </a:rPr>
              <a:t>Source</a:t>
            </a:r>
            <a:r>
              <a:rPr lang="pt-PT" sz="700" dirty="0" smtClean="0">
                <a:latin typeface="Arial" panose="020B0604020202020204" pitchFamily="34" charset="0"/>
                <a:cs typeface="Arial" panose="020B0604020202020204" pitchFamily="34" charset="0"/>
              </a:rPr>
              <a:t>: INE</a:t>
            </a:r>
            <a:endParaRPr lang="pt-PT" sz="900" dirty="0">
              <a:latin typeface="Arial" panose="020B0604020202020204" pitchFamily="34" charset="0"/>
              <a:cs typeface="Arial" panose="020B0604020202020204" pitchFamily="34" charset="0"/>
            </a:endParaRPr>
          </a:p>
        </p:txBody>
      </p:sp>
      <p:sp>
        <p:nvSpPr>
          <p:cNvPr id="26" name="Oval 25"/>
          <p:cNvSpPr/>
          <p:nvPr/>
        </p:nvSpPr>
        <p:spPr bwMode="auto">
          <a:xfrm>
            <a:off x="1401988" y="2551797"/>
            <a:ext cx="1008000" cy="1008000"/>
          </a:xfrm>
          <a:prstGeom prst="ellipse">
            <a:avLst/>
          </a:prstGeom>
          <a:solidFill>
            <a:srgbClr val="FFE600"/>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pt-PT" sz="1600" b="1"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rPr>
              <a:t>12.4%</a:t>
            </a:r>
          </a:p>
          <a:p>
            <a:pPr marL="0" marR="0" indent="0" algn="ctr" defTabSz="995363" rtl="0" eaLnBrk="1" fontAlgn="base" latinLnBrk="0" hangingPunct="1">
              <a:lnSpc>
                <a:spcPts val="1400"/>
              </a:lnSpc>
              <a:spcBef>
                <a:spcPct val="0"/>
              </a:spcBef>
              <a:spcAft>
                <a:spcPct val="0"/>
              </a:spcAft>
              <a:buClrTx/>
              <a:buSzTx/>
              <a:buFontTx/>
              <a:buNone/>
              <a:tabLst/>
            </a:pPr>
            <a:r>
              <a:rPr lang="pt-PT" sz="1200" dirty="0" smtClean="0">
                <a:latin typeface="Arial" panose="020B0604020202020204" pitchFamily="34" charset="0"/>
                <a:cs typeface="Arial" panose="020B0604020202020204" pitchFamily="34" charset="0"/>
              </a:rPr>
              <a:t>2015</a:t>
            </a:r>
            <a:endParaRPr kumimoji="0" lang="pt-PT" sz="120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11</a:t>
            </a:fld>
            <a:endParaRPr lang="en-US" dirty="0"/>
          </a:p>
        </p:txBody>
      </p:sp>
      <p:sp>
        <p:nvSpPr>
          <p:cNvPr id="18" name="TextBox 17"/>
          <p:cNvSpPr txBox="1"/>
          <p:nvPr/>
        </p:nvSpPr>
        <p:spPr>
          <a:xfrm>
            <a:off x="558453" y="3536494"/>
            <a:ext cx="2700999" cy="237822"/>
          </a:xfrm>
          <a:prstGeom prst="rect">
            <a:avLst/>
          </a:prstGeom>
          <a:noFill/>
        </p:spPr>
        <p:txBody>
          <a:bodyPr wrap="square" rtlCol="0">
            <a:spAutoFit/>
          </a:bodyPr>
          <a:lstStyle/>
          <a:p>
            <a:pPr algn="l"/>
            <a:r>
              <a:rPr lang="pt-PT" sz="700" dirty="0" err="1" smtClean="0">
                <a:latin typeface="Arial" panose="020B0604020202020204" pitchFamily="34" charset="0"/>
                <a:cs typeface="Arial" panose="020B0604020202020204" pitchFamily="34" charset="0"/>
              </a:rPr>
              <a:t>Source</a:t>
            </a:r>
            <a:r>
              <a:rPr lang="pt-PT" sz="700" dirty="0" smtClean="0">
                <a:latin typeface="Arial" panose="020B0604020202020204" pitchFamily="34" charset="0"/>
                <a:cs typeface="Arial" panose="020B0604020202020204" pitchFamily="34" charset="0"/>
              </a:rPr>
              <a:t>: INE</a:t>
            </a:r>
            <a:endParaRPr lang="pt-PT" sz="900" dirty="0">
              <a:latin typeface="Arial" panose="020B0604020202020204" pitchFamily="34" charset="0"/>
              <a:cs typeface="Arial" panose="020B0604020202020204" pitchFamily="34" charset="0"/>
            </a:endParaRPr>
          </a:p>
        </p:txBody>
      </p:sp>
      <p:sp>
        <p:nvSpPr>
          <p:cNvPr id="27" name="Text Placeholder 6"/>
          <p:cNvSpPr txBox="1">
            <a:spLocks/>
          </p:cNvSpPr>
          <p:nvPr/>
        </p:nvSpPr>
        <p:spPr>
          <a:xfrm>
            <a:off x="3483595" y="1882343"/>
            <a:ext cx="2808288" cy="753882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Labor market</a:t>
            </a:r>
          </a:p>
          <a:p>
            <a:pPr lvl="1" algn="just"/>
            <a:r>
              <a:rPr lang="en-US" sz="1100" b="1" kern="0" dirty="0" smtClean="0">
                <a:solidFill>
                  <a:schemeClr val="accent2"/>
                </a:solidFill>
                <a:latin typeface="Arial" panose="020B0604020202020204" pitchFamily="34" charset="0"/>
                <a:cs typeface="Arial" panose="020B0604020202020204" pitchFamily="34" charset="0"/>
              </a:rPr>
              <a:t>94.5% </a:t>
            </a:r>
            <a:r>
              <a:rPr lang="en-US" kern="0" dirty="0" smtClean="0">
                <a:latin typeface="Arial" panose="020B0604020202020204" pitchFamily="34" charset="0"/>
                <a:cs typeface="Arial" panose="020B0604020202020204" pitchFamily="34" charset="0"/>
              </a:rPr>
              <a:t>adult literacy rate</a:t>
            </a:r>
          </a:p>
          <a:p>
            <a:pPr lvl="1" algn="just"/>
            <a:r>
              <a:rPr lang="en-US" sz="1100" b="1" kern="0" dirty="0" smtClean="0">
                <a:solidFill>
                  <a:schemeClr val="accent2"/>
                </a:solidFill>
                <a:latin typeface="Arial" panose="020B0604020202020204" pitchFamily="34" charset="0"/>
                <a:cs typeface="Arial" panose="020B0604020202020204" pitchFamily="34" charset="0"/>
              </a:rPr>
              <a:t>62.7</a:t>
            </a:r>
            <a:r>
              <a:rPr lang="en-US" sz="1100" b="1" kern="0" dirty="0">
                <a:solidFill>
                  <a:schemeClr val="accent2"/>
                </a:solidFill>
                <a:latin typeface="Arial" panose="020B0604020202020204" pitchFamily="34" charset="0"/>
                <a:cs typeface="Arial" panose="020B0604020202020204" pitchFamily="34" charset="0"/>
              </a:rPr>
              <a:t>%</a:t>
            </a:r>
            <a:r>
              <a:rPr lang="en-US" sz="1100" kern="0" dirty="0">
                <a:latin typeface="Arial" panose="020B0604020202020204" pitchFamily="34" charset="0"/>
                <a:cs typeface="Arial" panose="020B0604020202020204" pitchFamily="34" charset="0"/>
              </a:rPr>
              <a:t> </a:t>
            </a:r>
            <a:r>
              <a:rPr lang="en-US" kern="0" dirty="0">
                <a:latin typeface="Arial" panose="020B0604020202020204" pitchFamily="34" charset="0"/>
                <a:cs typeface="Arial" panose="020B0604020202020204" pitchFamily="34" charset="0"/>
              </a:rPr>
              <a:t>of urban population</a:t>
            </a:r>
            <a:endParaRPr lang="en-US" b="1" kern="0" dirty="0" smtClean="0">
              <a:solidFill>
                <a:schemeClr val="accent2"/>
              </a:solidFill>
              <a:latin typeface="Arial" panose="020B0604020202020204" pitchFamily="34" charset="0"/>
              <a:cs typeface="Arial" panose="020B0604020202020204" pitchFamily="34" charset="0"/>
            </a:endParaRPr>
          </a:p>
          <a:p>
            <a:pPr lvl="1" algn="just"/>
            <a:r>
              <a:rPr lang="en-US" sz="1100" b="1" kern="0" dirty="0" smtClean="0">
                <a:solidFill>
                  <a:schemeClr val="accent2"/>
                </a:solidFill>
                <a:latin typeface="Arial" panose="020B0604020202020204" pitchFamily="34" charset="0"/>
                <a:cs typeface="Arial" panose="020B0604020202020204" pitchFamily="34" charset="0"/>
              </a:rPr>
              <a:t>64.6%</a:t>
            </a:r>
            <a:r>
              <a:rPr lang="en-US" kern="0" dirty="0" smtClean="0">
                <a:latin typeface="Arial" panose="020B0604020202020204" pitchFamily="34" charset="0"/>
                <a:cs typeface="Arial" panose="020B0604020202020204" pitchFamily="34" charset="0"/>
              </a:rPr>
              <a:t> of population are internet users</a:t>
            </a:r>
          </a:p>
          <a:p>
            <a:pPr lvl="1" algn="just"/>
            <a:r>
              <a:rPr lang="en-US" kern="0" dirty="0" smtClean="0">
                <a:latin typeface="Arial" panose="020B0604020202020204" pitchFamily="34" charset="0"/>
                <a:cs typeface="Arial" panose="020B0604020202020204" pitchFamily="34" charset="0"/>
              </a:rPr>
              <a:t>Human Development Index of </a:t>
            </a:r>
            <a:r>
              <a:rPr lang="en-US" sz="1100" b="1" kern="0" dirty="0" smtClean="0">
                <a:solidFill>
                  <a:schemeClr val="accent2"/>
                </a:solidFill>
                <a:latin typeface="Arial" panose="020B0604020202020204" pitchFamily="34" charset="0"/>
                <a:cs typeface="Arial" panose="020B0604020202020204" pitchFamily="34" charset="0"/>
              </a:rPr>
              <a:t>0.83</a:t>
            </a:r>
            <a:r>
              <a:rPr lang="en-US" kern="0" dirty="0" smtClean="0">
                <a:latin typeface="Arial" panose="020B0604020202020204" pitchFamily="34" charset="0"/>
                <a:cs typeface="Arial" panose="020B0604020202020204" pitchFamily="34" charset="0"/>
              </a:rPr>
              <a:t> </a:t>
            </a:r>
          </a:p>
          <a:p>
            <a:pPr lvl="1" algn="just"/>
            <a:r>
              <a:rPr lang="en-US" kern="0" dirty="0" smtClean="0">
                <a:latin typeface="Arial" panose="020B0604020202020204" pitchFamily="34" charset="0"/>
                <a:cs typeface="Arial" panose="020B0604020202020204" pitchFamily="34" charset="0"/>
              </a:rPr>
              <a:t>Ranks </a:t>
            </a:r>
            <a:r>
              <a:rPr lang="en-US" sz="1100" b="1" kern="0" dirty="0" smtClean="0">
                <a:solidFill>
                  <a:schemeClr val="accent2"/>
                </a:solidFill>
                <a:latin typeface="Arial" panose="020B0604020202020204" pitchFamily="34" charset="0"/>
                <a:cs typeface="Arial" panose="020B0604020202020204" pitchFamily="34" charset="0"/>
              </a:rPr>
              <a:t>#2 </a:t>
            </a:r>
            <a:r>
              <a:rPr lang="en-US" kern="0" dirty="0" smtClean="0">
                <a:latin typeface="Arial" panose="020B0604020202020204" pitchFamily="34" charset="0"/>
                <a:cs typeface="Arial" panose="020B0604020202020204" pitchFamily="34" charset="0"/>
              </a:rPr>
              <a:t>(out of 38 countries) in the Migrant Integration Policy Index reflecting the easiness of integration of foreigners</a:t>
            </a:r>
          </a:p>
          <a:p>
            <a:pPr marL="0" lvl="2" indent="0" algn="just">
              <a:buNone/>
            </a:pPr>
            <a:r>
              <a:rPr lang="en-US" sz="1100" b="1" kern="0" dirty="0">
                <a:solidFill>
                  <a:srgbClr val="FFE600"/>
                </a:solidFill>
                <a:latin typeface="Arial" panose="020B0604020202020204" pitchFamily="34" charset="0"/>
                <a:cs typeface="Arial" panose="020B0604020202020204" pitchFamily="34" charset="0"/>
              </a:rPr>
              <a:t>~</a:t>
            </a:r>
            <a:r>
              <a:rPr lang="en-US" sz="1100" b="1" kern="0" dirty="0" smtClean="0">
                <a:solidFill>
                  <a:srgbClr val="FFE600"/>
                </a:solidFill>
                <a:latin typeface="Arial" panose="020B0604020202020204" pitchFamily="34" charset="0"/>
                <a:cs typeface="Arial" panose="020B0604020202020204" pitchFamily="34" charset="0"/>
              </a:rPr>
              <a:t>8.2 </a:t>
            </a:r>
            <a:r>
              <a:rPr lang="en-US" kern="0" dirty="0" smtClean="0">
                <a:latin typeface="Arial" panose="020B0604020202020204" pitchFamily="34" charset="0"/>
                <a:cs typeface="Arial" panose="020B0604020202020204" pitchFamily="34" charset="0"/>
              </a:rPr>
              <a:t>average years of schooling</a:t>
            </a:r>
          </a:p>
          <a:p>
            <a:pPr marL="0" lvl="2" indent="0" algn="just">
              <a:buNone/>
            </a:pPr>
            <a:r>
              <a:rPr lang="en-US" sz="1100" b="1" kern="0" dirty="0" smtClean="0">
                <a:solidFill>
                  <a:srgbClr val="FFE600"/>
                </a:solidFill>
                <a:latin typeface="Arial" panose="020B0604020202020204" pitchFamily="34" charset="0"/>
                <a:cs typeface="Arial" panose="020B0604020202020204" pitchFamily="34" charset="0"/>
              </a:rPr>
              <a:t>48% </a:t>
            </a:r>
            <a:r>
              <a:rPr lang="en-US" kern="0" dirty="0" smtClean="0">
                <a:latin typeface="Arial" panose="020B0604020202020204" pitchFamily="34" charset="0"/>
                <a:cs typeface="Arial" panose="020B0604020202020204" pitchFamily="34" charset="0"/>
              </a:rPr>
              <a:t>population with at least some secondary education</a:t>
            </a:r>
            <a:endParaRPr lang="en-US" sz="1100" b="1" kern="0" dirty="0">
              <a:solidFill>
                <a:srgbClr val="FFE600"/>
              </a:solidFill>
              <a:latin typeface="Arial" panose="020B0604020202020204" pitchFamily="34" charset="0"/>
              <a:cs typeface="Arial" panose="020B0604020202020204" pitchFamily="34" charset="0"/>
            </a:endParaRPr>
          </a:p>
          <a:p>
            <a:pPr marL="0" lvl="2" indent="0" algn="just">
              <a:buNone/>
            </a:pPr>
            <a:r>
              <a:rPr lang="en-US" sz="1100" b="1" kern="0" dirty="0" smtClean="0">
                <a:solidFill>
                  <a:srgbClr val="FFE600"/>
                </a:solidFill>
                <a:latin typeface="Arial" panose="020B0604020202020204" pitchFamily="34" charset="0"/>
                <a:cs typeface="Arial" panose="020B0604020202020204" pitchFamily="34" charset="0"/>
              </a:rPr>
              <a:t>5.3% </a:t>
            </a:r>
            <a:r>
              <a:rPr lang="en-US" kern="0" dirty="0" smtClean="0">
                <a:latin typeface="Arial" panose="020B0604020202020204" pitchFamily="34" charset="0"/>
                <a:cs typeface="Arial" panose="020B0604020202020204" pitchFamily="34" charset="0"/>
              </a:rPr>
              <a:t>of public expenditure on education (% of GDP)</a:t>
            </a:r>
            <a:endParaRPr lang="en-US" sz="1100" b="1" kern="0" dirty="0">
              <a:solidFill>
                <a:srgbClr val="FFE600"/>
              </a:solidFill>
              <a:latin typeface="Arial" panose="020B0604020202020204" pitchFamily="34" charset="0"/>
              <a:cs typeface="Arial" panose="020B0604020202020204" pitchFamily="34" charset="0"/>
            </a:endParaRPr>
          </a:p>
          <a:p>
            <a:pPr marL="0" lvl="2" indent="0" algn="just">
              <a:buNone/>
            </a:pPr>
            <a:r>
              <a:rPr lang="en-US" sz="1100" b="1" kern="0" dirty="0" smtClean="0">
                <a:solidFill>
                  <a:srgbClr val="FFE600"/>
                </a:solidFill>
                <a:latin typeface="Arial" panose="020B0604020202020204" pitchFamily="34" charset="0"/>
                <a:cs typeface="Arial" panose="020B0604020202020204" pitchFamily="34" charset="0"/>
              </a:rPr>
              <a:t>~81,000</a:t>
            </a:r>
            <a:r>
              <a:rPr lang="en-US" sz="1000" kern="0" dirty="0" smtClean="0">
                <a:solidFill>
                  <a:srgbClr val="010024"/>
                </a:solidFill>
                <a:latin typeface="Arial" panose="020B0604020202020204" pitchFamily="34" charset="0"/>
                <a:cs typeface="Arial" panose="020B0604020202020204" pitchFamily="34" charset="0"/>
              </a:rPr>
              <a:t>  </a:t>
            </a:r>
            <a:r>
              <a:rPr lang="en-US" kern="0" dirty="0" smtClean="0">
                <a:latin typeface="Arial" panose="020B0604020202020204" pitchFamily="34" charset="0"/>
                <a:cs typeface="Arial" panose="020B0604020202020204" pitchFamily="34" charset="0"/>
              </a:rPr>
              <a:t>Portuguese students completing </a:t>
            </a:r>
            <a:r>
              <a:rPr lang="en-US" kern="0" dirty="0">
                <a:latin typeface="Arial" panose="020B0604020202020204" pitchFamily="34" charset="0"/>
                <a:cs typeface="Arial" panose="020B0604020202020204" pitchFamily="34" charset="0"/>
              </a:rPr>
              <a:t>a degree </a:t>
            </a:r>
            <a:r>
              <a:rPr lang="en-US" kern="0" dirty="0" smtClean="0">
                <a:latin typeface="Arial" panose="020B0604020202020204" pitchFamily="34" charset="0"/>
                <a:cs typeface="Arial" panose="020B0604020202020204" pitchFamily="34" charset="0"/>
              </a:rPr>
              <a:t>per year</a:t>
            </a:r>
            <a:endParaRPr lang="en-US" b="1" kern="0" dirty="0" smtClean="0">
              <a:latin typeface="Arial" panose="020B0604020202020204" pitchFamily="34" charset="0"/>
              <a:cs typeface="Arial" panose="020B0604020202020204" pitchFamily="34" charset="0"/>
            </a:endParaRPr>
          </a:p>
          <a:p>
            <a:pPr marL="0" lvl="2" indent="0" algn="just">
              <a:buNone/>
            </a:pPr>
            <a:r>
              <a:rPr lang="en-US" sz="1100" b="1" kern="0" dirty="0" smtClean="0">
                <a:solidFill>
                  <a:schemeClr val="accent2"/>
                </a:solidFill>
                <a:latin typeface="Arial" panose="020B0604020202020204" pitchFamily="34" charset="0"/>
                <a:cs typeface="Arial" panose="020B0604020202020204" pitchFamily="34" charset="0"/>
              </a:rPr>
              <a:t>2 </a:t>
            </a:r>
            <a:r>
              <a:rPr lang="en-US" kern="0" dirty="0" smtClean="0">
                <a:latin typeface="Arial" panose="020B0604020202020204" pitchFamily="34" charset="0"/>
                <a:cs typeface="Arial" panose="020B0604020202020204" pitchFamily="34" charset="0"/>
              </a:rPr>
              <a:t>Top Portuguese </a:t>
            </a:r>
            <a:r>
              <a:rPr lang="en-US" kern="0" dirty="0">
                <a:latin typeface="Arial" panose="020B0604020202020204" pitchFamily="34" charset="0"/>
                <a:cs typeface="Arial" panose="020B0604020202020204" pitchFamily="34" charset="0"/>
              </a:rPr>
              <a:t>management schools in the Financial Times</a:t>
            </a:r>
            <a:r>
              <a:rPr lang="en-US" kern="0" dirty="0" smtClean="0">
                <a:latin typeface="Arial" panose="020B0604020202020204" pitchFamily="34" charset="0"/>
                <a:cs typeface="Arial" panose="020B0604020202020204" pitchFamily="34" charset="0"/>
              </a:rPr>
              <a:t>’ Top 30 of the best in Europe</a:t>
            </a:r>
          </a:p>
          <a:p>
            <a:pPr marL="0" lvl="2" indent="0" algn="just">
              <a:buNone/>
            </a:pPr>
            <a:r>
              <a:rPr lang="en-US" sz="1100" b="1" kern="0" dirty="0" smtClean="0">
                <a:solidFill>
                  <a:schemeClr val="accent2"/>
                </a:solidFill>
                <a:latin typeface="Arial" panose="020B0604020202020204" pitchFamily="34" charset="0"/>
                <a:cs typeface="Arial" panose="020B0604020202020204" pitchFamily="34" charset="0"/>
              </a:rPr>
              <a:t>26.6</a:t>
            </a:r>
            <a:r>
              <a:rPr lang="en-US" sz="1100" b="1" kern="0" dirty="0">
                <a:solidFill>
                  <a:schemeClr val="accent2"/>
                </a:solidFill>
                <a:latin typeface="Arial" panose="020B0604020202020204" pitchFamily="34" charset="0"/>
                <a:cs typeface="Arial" panose="020B0604020202020204" pitchFamily="34" charset="0"/>
              </a:rPr>
              <a:t>%</a:t>
            </a:r>
            <a:r>
              <a:rPr lang="en-US" kern="0" dirty="0">
                <a:latin typeface="Arial" panose="020B0604020202020204" pitchFamily="34" charset="0"/>
                <a:cs typeface="Arial" panose="020B0604020202020204" pitchFamily="34" charset="0"/>
              </a:rPr>
              <a:t> </a:t>
            </a:r>
            <a:r>
              <a:rPr lang="en-US" kern="0" dirty="0" smtClean="0">
                <a:latin typeface="Arial" panose="020B0604020202020204" pitchFamily="34" charset="0"/>
                <a:cs typeface="Arial" panose="020B0604020202020204" pitchFamily="34" charset="0"/>
              </a:rPr>
              <a:t>of the population (aged 25-24) that speaks </a:t>
            </a:r>
            <a:r>
              <a:rPr lang="en-US" kern="0" dirty="0">
                <a:latin typeface="Arial" panose="020B0604020202020204" pitchFamily="34" charset="0"/>
                <a:cs typeface="Arial" panose="020B0604020202020204" pitchFamily="34" charset="0"/>
              </a:rPr>
              <a:t>at least one foreign language </a:t>
            </a:r>
            <a:r>
              <a:rPr lang="en-US" kern="0" dirty="0" smtClean="0">
                <a:latin typeface="Arial" panose="020B0604020202020204" pitchFamily="34" charset="0"/>
                <a:cs typeface="Arial" panose="020B0604020202020204" pitchFamily="34" charset="0"/>
              </a:rPr>
              <a:t>(20.5% </a:t>
            </a:r>
            <a:r>
              <a:rPr lang="en-US" kern="0" dirty="0">
                <a:latin typeface="Arial" panose="020B0604020202020204" pitchFamily="34" charset="0"/>
                <a:cs typeface="Arial" panose="020B0604020202020204" pitchFamily="34" charset="0"/>
              </a:rPr>
              <a:t>speak </a:t>
            </a:r>
            <a:r>
              <a:rPr lang="en-US" kern="0" dirty="0" smtClean="0">
                <a:latin typeface="Arial" panose="020B0604020202020204" pitchFamily="34" charset="0"/>
                <a:cs typeface="Arial" panose="020B0604020202020204" pitchFamily="34" charset="0"/>
              </a:rPr>
              <a:t>two </a:t>
            </a:r>
            <a:r>
              <a:rPr lang="en-US" kern="0" dirty="0">
                <a:latin typeface="Arial" panose="020B0604020202020204" pitchFamily="34" charset="0"/>
                <a:cs typeface="Arial" panose="020B0604020202020204" pitchFamily="34" charset="0"/>
              </a:rPr>
              <a:t>foreign languages</a:t>
            </a:r>
            <a:r>
              <a:rPr lang="en-US" kern="0" dirty="0" smtClean="0">
                <a:latin typeface="Arial" panose="020B0604020202020204" pitchFamily="34" charset="0"/>
                <a:cs typeface="Arial" panose="020B0604020202020204" pitchFamily="34" charset="0"/>
              </a:rPr>
              <a:t>)</a:t>
            </a:r>
          </a:p>
          <a:p>
            <a:pPr marL="0" lvl="2" indent="0" algn="just">
              <a:buNone/>
            </a:pPr>
            <a:r>
              <a:rPr lang="en-US" sz="1200" b="1" kern="0" dirty="0" smtClean="0">
                <a:solidFill>
                  <a:schemeClr val="accent2"/>
                </a:solidFill>
                <a:latin typeface="Arial" panose="020B0604020202020204" pitchFamily="34" charset="0"/>
                <a:cs typeface="Arial" panose="020B0604020202020204" pitchFamily="34" charset="0"/>
              </a:rPr>
              <a:t>32%</a:t>
            </a:r>
            <a:r>
              <a:rPr lang="en-US" kern="0" dirty="0" smtClean="0">
                <a:latin typeface="Arial" panose="020B0604020202020204" pitchFamily="34" charset="0"/>
                <a:cs typeface="Arial" panose="020B0604020202020204" pitchFamily="34" charset="0"/>
              </a:rPr>
              <a:t> of  the 2014 class of bachelors have graduated in social sciences, business and law</a:t>
            </a:r>
          </a:p>
          <a:p>
            <a:pPr algn="just"/>
            <a:r>
              <a:rPr lang="en-US" kern="0" dirty="0">
                <a:solidFill>
                  <a:schemeClr val="accent2"/>
                </a:solidFill>
                <a:latin typeface="Arial" panose="020B0604020202020204" pitchFamily="34" charset="0"/>
                <a:cs typeface="Arial" panose="020B0604020202020204" pitchFamily="34" charset="0"/>
              </a:rPr>
              <a:t>€650 monthly salary  </a:t>
            </a:r>
            <a:r>
              <a:rPr lang="en-US" kern="0" dirty="0" smtClean="0">
                <a:latin typeface="Arial" panose="020B0604020202020204" pitchFamily="34" charset="0"/>
                <a:cs typeface="Arial" panose="020B0604020202020204" pitchFamily="34" charset="0"/>
              </a:rPr>
              <a:t>- </a:t>
            </a:r>
            <a:r>
              <a:rPr lang="en-US" sz="900" b="0" kern="0" dirty="0">
                <a:latin typeface="Arial" panose="020B0604020202020204" pitchFamily="34" charset="0"/>
                <a:cs typeface="Arial" panose="020B0604020202020204" pitchFamily="34" charset="0"/>
              </a:rPr>
              <a:t>Portugal </a:t>
            </a:r>
            <a:r>
              <a:rPr lang="en-US" sz="900" b="0" kern="0" dirty="0" smtClean="0">
                <a:latin typeface="Arial" panose="020B0604020202020204" pitchFamily="34" charset="0"/>
                <a:cs typeface="Arial" panose="020B0604020202020204" pitchFamily="34" charset="0"/>
              </a:rPr>
              <a:t>ranks </a:t>
            </a:r>
            <a:r>
              <a:rPr lang="en-US" sz="900" b="0" kern="0" dirty="0">
                <a:latin typeface="Arial" panose="020B0604020202020204" pitchFamily="34" charset="0"/>
                <a:cs typeface="Arial" panose="020B0604020202020204" pitchFamily="34" charset="0"/>
              </a:rPr>
              <a:t>#16 </a:t>
            </a:r>
            <a:r>
              <a:rPr lang="en-US" sz="900" b="0" kern="0" dirty="0" smtClean="0">
                <a:latin typeface="Arial" panose="020B0604020202020204" pitchFamily="34" charset="0"/>
                <a:cs typeface="Arial" panose="020B0604020202020204" pitchFamily="34" charset="0"/>
              </a:rPr>
              <a:t>among </a:t>
            </a:r>
            <a:r>
              <a:rPr lang="en-US" sz="900" b="0" kern="0" dirty="0">
                <a:latin typeface="Arial" panose="020B0604020202020204" pitchFamily="34" charset="0"/>
                <a:cs typeface="Arial" panose="020B0604020202020204" pitchFamily="34" charset="0"/>
              </a:rPr>
              <a:t>other EU </a:t>
            </a:r>
            <a:r>
              <a:rPr lang="en-US" sz="900" b="0" kern="0" dirty="0" smtClean="0">
                <a:latin typeface="Arial" panose="020B0604020202020204" pitchFamily="34" charset="0"/>
                <a:cs typeface="Arial" panose="020B0604020202020204" pitchFamily="34" charset="0"/>
              </a:rPr>
              <a:t>countries. </a:t>
            </a:r>
            <a:r>
              <a:rPr lang="en-US" sz="900" b="0" kern="0" dirty="0">
                <a:latin typeface="Arial" panose="020B0604020202020204" pitchFamily="34" charset="0"/>
                <a:cs typeface="Arial" panose="020B0604020202020204" pitchFamily="34" charset="0"/>
              </a:rPr>
              <a:t>Due to the high level of unemployment (12.4% in 2015), the pressure on wages is limited and salaries are expected to remain relatively stable.</a:t>
            </a:r>
          </a:p>
          <a:p>
            <a:pPr marL="0" lvl="2" indent="0" algn="just">
              <a:buNone/>
            </a:pPr>
            <a:r>
              <a:rPr lang="en-US" kern="0" dirty="0" smtClean="0">
                <a:latin typeface="Arial" panose="020B0604020202020204" pitchFamily="34" charset="0"/>
                <a:cs typeface="Arial" panose="020B0604020202020204" pitchFamily="34" charset="0"/>
              </a:rPr>
              <a:t>	</a:t>
            </a:r>
          </a:p>
          <a:p>
            <a:pPr marL="0" lvl="2" indent="0" algn="just">
              <a:buNone/>
            </a:pPr>
            <a:r>
              <a:rPr lang="en-US" kern="0" dirty="0" smtClean="0">
                <a:latin typeface="Arial" panose="020B0604020202020204" pitchFamily="34" charset="0"/>
                <a:cs typeface="Arial" panose="020B0604020202020204" pitchFamily="34" charset="0"/>
              </a:rPr>
              <a:t>	</a:t>
            </a:r>
          </a:p>
          <a:p>
            <a:pPr marL="0" lvl="2" indent="0" algn="just">
              <a:buNone/>
            </a:pPr>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cxnSp>
        <p:nvCxnSpPr>
          <p:cNvPr id="28" name="Straight Connector 27"/>
          <p:cNvCxnSpPr/>
          <p:nvPr/>
        </p:nvCxnSpPr>
        <p:spPr bwMode="auto">
          <a:xfrm flipV="1">
            <a:off x="3579355" y="2125893"/>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29" name="Rectangle 28"/>
          <p:cNvSpPr/>
          <p:nvPr/>
        </p:nvSpPr>
        <p:spPr bwMode="auto">
          <a:xfrm>
            <a:off x="3490101" y="2174500"/>
            <a:ext cx="2772000" cy="5386359"/>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EYInterstate Regular" pitchFamily="1" charset="0"/>
            </a:endParaRPr>
          </a:p>
        </p:txBody>
      </p:sp>
      <p:sp>
        <p:nvSpPr>
          <p:cNvPr id="30" name="TextBox 29"/>
          <p:cNvSpPr txBox="1"/>
          <p:nvPr/>
        </p:nvSpPr>
        <p:spPr>
          <a:xfrm>
            <a:off x="3582898" y="2163868"/>
            <a:ext cx="2592000" cy="36000"/>
          </a:xfrm>
          <a:prstGeom prst="rect">
            <a:avLst/>
          </a:prstGeom>
          <a:solidFill>
            <a:schemeClr val="bg1"/>
          </a:solidFill>
        </p:spPr>
        <p:txBody>
          <a:bodyPr wrap="square" rtlCol="0">
            <a:spAutoFit/>
          </a:bodyPr>
          <a:lstStyle/>
          <a:p>
            <a:endParaRPr lang="pt-PT" dirty="0"/>
          </a:p>
        </p:txBody>
      </p:sp>
      <p:sp>
        <p:nvSpPr>
          <p:cNvPr id="33" name="TextBox 32"/>
          <p:cNvSpPr txBox="1"/>
          <p:nvPr/>
        </p:nvSpPr>
        <p:spPr>
          <a:xfrm>
            <a:off x="3574186" y="3666876"/>
            <a:ext cx="2592000" cy="36000"/>
          </a:xfrm>
          <a:prstGeom prst="rect">
            <a:avLst/>
          </a:prstGeom>
          <a:solidFill>
            <a:schemeClr val="bg1"/>
          </a:solidFill>
        </p:spPr>
        <p:txBody>
          <a:bodyPr wrap="square" rtlCol="0">
            <a:spAutoFit/>
          </a:bodyPr>
          <a:lstStyle/>
          <a:p>
            <a:endParaRPr lang="pt-PT" dirty="0"/>
          </a:p>
        </p:txBody>
      </p:sp>
      <p:sp>
        <p:nvSpPr>
          <p:cNvPr id="36" name="TextBox 35"/>
          <p:cNvSpPr txBox="1"/>
          <p:nvPr/>
        </p:nvSpPr>
        <p:spPr>
          <a:xfrm>
            <a:off x="3554079" y="10934130"/>
            <a:ext cx="2700999" cy="240707"/>
          </a:xfrm>
          <a:prstGeom prst="rect">
            <a:avLst/>
          </a:prstGeom>
          <a:noFill/>
        </p:spPr>
        <p:txBody>
          <a:bodyPr wrap="square" rtlCol="0">
            <a:spAutoFit/>
          </a:bodyPr>
          <a:lstStyle/>
          <a:p>
            <a:pPr algn="l"/>
            <a:r>
              <a:rPr lang="pt-PT" sz="800" dirty="0" err="1" smtClean="0">
                <a:latin typeface="Arial" panose="020B0604020202020204" pitchFamily="34" charset="0"/>
                <a:cs typeface="Arial" panose="020B0604020202020204" pitchFamily="34" charset="0"/>
              </a:rPr>
              <a:t>Source</a:t>
            </a:r>
            <a:r>
              <a:rPr lang="pt-PT" sz="800" dirty="0" smtClean="0">
                <a:latin typeface="Arial" panose="020B0604020202020204" pitchFamily="34" charset="0"/>
                <a:cs typeface="Arial" panose="020B0604020202020204" pitchFamily="34" charset="0"/>
              </a:rPr>
              <a:t>: Eurostat (2014)</a:t>
            </a:r>
            <a:endParaRPr lang="pt-P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3307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9804"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Title 5"/>
          <p:cNvSpPr>
            <a:spLocks noGrp="1"/>
          </p:cNvSpPr>
          <p:nvPr>
            <p:ph type="title"/>
          </p:nvPr>
        </p:nvSpPr>
        <p:spPr>
          <a:xfrm>
            <a:off x="555782" y="502492"/>
            <a:ext cx="5750756" cy="984996"/>
          </a:xfrm>
        </p:spPr>
        <p:txBody>
          <a:bodyPr anchor="t"/>
          <a:lstStyle/>
          <a:p>
            <a:r>
              <a:rPr lang="en-US" dirty="0" smtClean="0">
                <a:latin typeface="Arial" panose="020B0604020202020204" pitchFamily="34" charset="0"/>
                <a:cs typeface="Arial" panose="020B0604020202020204" pitchFamily="34" charset="0"/>
              </a:rPr>
              <a:t>Macroeconomic profile</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smtClean="0">
                <a:solidFill>
                  <a:schemeClr val="accent2"/>
                </a:solidFill>
                <a:latin typeface="Arial" panose="020B0604020202020204" pitchFamily="34" charset="0"/>
                <a:cs typeface="Arial" panose="020B0604020202020204" pitchFamily="34" charset="0"/>
              </a:rPr>
              <a:t>Tax framework</a:t>
            </a:r>
            <a:endParaRPr lang="pt-PT" sz="6000" dirty="0">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9275" y="1868695"/>
            <a:ext cx="2808288" cy="753882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Taxes and contributions</a:t>
            </a:r>
          </a:p>
          <a:p>
            <a:pPr algn="just"/>
            <a:r>
              <a:rPr lang="pt-PT" sz="900" b="0" kern="0" dirty="0" smtClean="0">
                <a:latin typeface="Arial" panose="020B0604020202020204" pitchFamily="34" charset="0"/>
                <a:cs typeface="Arial" panose="020B0604020202020204" pitchFamily="34" charset="0"/>
              </a:rPr>
              <a:t>The regulatory and tax environment</a:t>
            </a:r>
            <a:r>
              <a:rPr lang="pt-PT" sz="900" b="0" kern="0" dirty="0">
                <a:latin typeface="Arial" panose="020B0604020202020204" pitchFamily="34" charset="0"/>
                <a:cs typeface="Arial" panose="020B0604020202020204" pitchFamily="34" charset="0"/>
              </a:rPr>
              <a:t> </a:t>
            </a:r>
            <a:r>
              <a:rPr lang="pt-PT" sz="900" b="0" kern="0" dirty="0" smtClean="0">
                <a:latin typeface="Arial" panose="020B0604020202020204" pitchFamily="34" charset="0"/>
                <a:cs typeface="Arial" panose="020B0604020202020204" pitchFamily="34" charset="0"/>
              </a:rPr>
              <a:t>bears substantial weight</a:t>
            </a:r>
            <a:r>
              <a:rPr lang="pt-PT" sz="900" b="0" kern="0" dirty="0">
                <a:latin typeface="Arial" panose="020B0604020202020204" pitchFamily="34" charset="0"/>
                <a:cs typeface="Arial" panose="020B0604020202020204" pitchFamily="34" charset="0"/>
              </a:rPr>
              <a:t> </a:t>
            </a:r>
            <a:r>
              <a:rPr lang="pt-PT" sz="900" b="0" kern="0" dirty="0" smtClean="0">
                <a:latin typeface="Arial" panose="020B0604020202020204" pitchFamily="34" charset="0"/>
                <a:cs typeface="Arial" panose="020B0604020202020204" pitchFamily="34" charset="0"/>
              </a:rPr>
              <a:t>for investors. Within this context, </a:t>
            </a:r>
            <a:r>
              <a:rPr lang="pt-PT" sz="900" b="0" kern="0" dirty="0">
                <a:latin typeface="Arial" panose="020B0604020202020204" pitchFamily="34" charset="0"/>
                <a:cs typeface="Arial" panose="020B0604020202020204" pitchFamily="34" charset="0"/>
              </a:rPr>
              <a:t>i</a:t>
            </a:r>
            <a:r>
              <a:rPr lang="pt-PT" sz="900" b="0" kern="0" dirty="0" smtClean="0">
                <a:latin typeface="Arial" panose="020B0604020202020204" pitchFamily="34" charset="0"/>
                <a:cs typeface="Arial" panose="020B0604020202020204" pitchFamily="34" charset="0"/>
              </a:rPr>
              <a:t>ncentives can be useful to attract investors. </a:t>
            </a:r>
          </a:p>
          <a:p>
            <a:pPr algn="just"/>
            <a:r>
              <a:rPr lang="pt-PT" sz="900" b="0" kern="0" dirty="0" smtClean="0">
                <a:latin typeface="Arial" panose="020B0604020202020204" pitchFamily="34" charset="0"/>
                <a:cs typeface="Arial" panose="020B0604020202020204" pitchFamily="34" charset="0"/>
              </a:rPr>
              <a:t>However, Portugal is not usually considered best in class in this matter. Portugal’s ranking are as follows: (Doing Business):</a:t>
            </a:r>
          </a:p>
          <a:p>
            <a:pPr lvl="1" algn="just"/>
            <a:r>
              <a:rPr lang="en-US" sz="1100" b="1" kern="0" dirty="0" smtClean="0">
                <a:solidFill>
                  <a:schemeClr val="accent2"/>
                </a:solidFill>
                <a:latin typeface="Arial" panose="020B0604020202020204" pitchFamily="34" charset="0"/>
                <a:cs typeface="Arial" panose="020B0604020202020204" pitchFamily="34" charset="0"/>
              </a:rPr>
              <a:t>4 (out of 5) </a:t>
            </a:r>
            <a:r>
              <a:rPr lang="en-US" kern="0" dirty="0" smtClean="0">
                <a:latin typeface="Arial" panose="020B0604020202020204" pitchFamily="34" charset="0"/>
                <a:cs typeface="Arial" panose="020B0604020202020204" pitchFamily="34" charset="0"/>
              </a:rPr>
              <a:t>legal and overall level of maturity</a:t>
            </a:r>
          </a:p>
          <a:p>
            <a:pPr algn="just"/>
            <a:r>
              <a:rPr lang="en-US" sz="1050" kern="0" dirty="0" smtClean="0">
                <a:solidFill>
                  <a:schemeClr val="accent2"/>
                </a:solidFill>
                <a:latin typeface="Arial" panose="020B0604020202020204" pitchFamily="34" charset="0"/>
                <a:cs typeface="Arial" panose="020B0604020202020204" pitchFamily="34" charset="0"/>
              </a:rPr>
              <a:t>83.8 (in 100) </a:t>
            </a:r>
            <a:r>
              <a:rPr lang="en-US" sz="900" b="0" kern="0" dirty="0">
                <a:latin typeface="Arial" panose="020B0604020202020204" pitchFamily="34" charset="0"/>
                <a:cs typeface="Arial" panose="020B0604020202020204" pitchFamily="34" charset="0"/>
              </a:rPr>
              <a:t>p</a:t>
            </a:r>
            <a:r>
              <a:rPr lang="en-US" sz="900" b="0" kern="0" dirty="0" smtClean="0">
                <a:latin typeface="Arial" panose="020B0604020202020204" pitchFamily="34" charset="0"/>
                <a:cs typeface="Arial" panose="020B0604020202020204" pitchFamily="34" charset="0"/>
              </a:rPr>
              <a:t>ayment of taxes</a:t>
            </a:r>
          </a:p>
          <a:p>
            <a:pPr algn="just"/>
            <a:r>
              <a:rPr lang="en-US" sz="1050" kern="0" dirty="0" smtClean="0">
                <a:solidFill>
                  <a:schemeClr val="accent2"/>
                </a:solidFill>
                <a:latin typeface="Arial" panose="020B0604020202020204" pitchFamily="34" charset="0"/>
                <a:cs typeface="Arial" panose="020B0604020202020204" pitchFamily="34" charset="0"/>
              </a:rPr>
              <a:t>29 (out of 139) </a:t>
            </a:r>
            <a:r>
              <a:rPr lang="en-US" sz="900" b="0" kern="0" dirty="0" smtClean="0">
                <a:latin typeface="Arial" panose="020B0604020202020204" pitchFamily="34" charset="0"/>
                <a:cs typeface="Arial" panose="020B0604020202020204" pitchFamily="34" charset="0"/>
              </a:rPr>
              <a:t>level of bureaucracy</a:t>
            </a:r>
          </a:p>
          <a:p>
            <a:pPr algn="just"/>
            <a:r>
              <a:rPr lang="en-US" sz="1050" kern="0" dirty="0" smtClean="0">
                <a:solidFill>
                  <a:schemeClr val="accent2"/>
                </a:solidFill>
                <a:latin typeface="Arial" panose="020B0604020202020204" pitchFamily="34" charset="0"/>
                <a:cs typeface="Arial" panose="020B0604020202020204" pitchFamily="34" charset="0"/>
              </a:rPr>
              <a:t>36 </a:t>
            </a:r>
            <a:r>
              <a:rPr lang="en-US" sz="1050" kern="0" dirty="0">
                <a:solidFill>
                  <a:schemeClr val="accent2"/>
                </a:solidFill>
                <a:latin typeface="Arial" panose="020B0604020202020204" pitchFamily="34" charset="0"/>
                <a:cs typeface="Arial" panose="020B0604020202020204" pitchFamily="34" charset="0"/>
              </a:rPr>
              <a:t>(out of 139) </a:t>
            </a:r>
            <a:r>
              <a:rPr lang="en-US" sz="900" b="0" kern="0" dirty="0" smtClean="0">
                <a:latin typeface="Arial" panose="020B0604020202020204" pitchFamily="34" charset="0"/>
                <a:cs typeface="Arial" panose="020B0604020202020204" pitchFamily="34" charset="0"/>
              </a:rPr>
              <a:t>tax burden</a:t>
            </a:r>
            <a:endParaRPr lang="en-US" sz="900" b="0" kern="0" dirty="0">
              <a:latin typeface="Arial" panose="020B0604020202020204" pitchFamily="34" charset="0"/>
              <a:cs typeface="Arial" panose="020B0604020202020204" pitchFamily="34" charset="0"/>
            </a:endParaRPr>
          </a:p>
          <a:p>
            <a:pPr algn="just"/>
            <a:r>
              <a:rPr lang="pt-PT" sz="900" b="0" kern="0" dirty="0" smtClean="0">
                <a:latin typeface="Arial" panose="020B0604020202020204" pitchFamily="34" charset="0"/>
                <a:cs typeface="Arial" panose="020B0604020202020204" pitchFamily="34" charset="0"/>
              </a:rPr>
              <a:t>Key areas for improvement relate to:</a:t>
            </a:r>
          </a:p>
          <a:p>
            <a:pPr marL="171450" indent="-171450" algn="just">
              <a:buFont typeface="Arial" panose="020B0604020202020204" pitchFamily="34" charset="0"/>
              <a:buChar char="•"/>
            </a:pPr>
            <a:r>
              <a:rPr lang="pt-PT" sz="900" b="0" kern="0" dirty="0" err="1">
                <a:latin typeface="Arial" panose="020B0604020202020204" pitchFamily="34" charset="0"/>
                <a:cs typeface="Arial" panose="020B0604020202020204" pitchFamily="34" charset="0"/>
              </a:rPr>
              <a:t>stability</a:t>
            </a:r>
            <a:r>
              <a:rPr lang="pt-PT" sz="900" b="0" kern="0" dirty="0">
                <a:latin typeface="Arial" panose="020B0604020202020204" pitchFamily="34" charset="0"/>
                <a:cs typeface="Arial" panose="020B0604020202020204" pitchFamily="34" charset="0"/>
              </a:rPr>
              <a:t> </a:t>
            </a:r>
            <a:r>
              <a:rPr lang="pt-PT" sz="900" b="0" kern="0" dirty="0" err="1">
                <a:latin typeface="Arial" panose="020B0604020202020204" pitchFamily="34" charset="0"/>
                <a:cs typeface="Arial" panose="020B0604020202020204" pitchFamily="34" charset="0"/>
              </a:rPr>
              <a:t>and</a:t>
            </a:r>
            <a:r>
              <a:rPr lang="pt-PT" sz="900" b="0" kern="0" dirty="0">
                <a:latin typeface="Arial" panose="020B0604020202020204" pitchFamily="34" charset="0"/>
                <a:cs typeface="Arial" panose="020B0604020202020204" pitchFamily="34" charset="0"/>
              </a:rPr>
              <a:t>/</a:t>
            </a:r>
            <a:r>
              <a:rPr lang="pt-PT" sz="900" b="0" kern="0" dirty="0" err="1">
                <a:latin typeface="Arial" panose="020B0604020202020204" pitchFamily="34" charset="0"/>
                <a:cs typeface="Arial" panose="020B0604020202020204" pitchFamily="34" charset="0"/>
              </a:rPr>
              <a:t>or</a:t>
            </a:r>
            <a:r>
              <a:rPr lang="pt-PT" sz="900" b="0" kern="0" dirty="0">
                <a:latin typeface="Arial" panose="020B0604020202020204" pitchFamily="34" charset="0"/>
                <a:cs typeface="Arial" panose="020B0604020202020204" pitchFamily="34" charset="0"/>
              </a:rPr>
              <a:t> </a:t>
            </a:r>
            <a:r>
              <a:rPr lang="pt-PT" sz="900" b="0" kern="0" dirty="0" err="1">
                <a:latin typeface="Arial" panose="020B0604020202020204" pitchFamily="34" charset="0"/>
                <a:cs typeface="Arial" panose="020B0604020202020204" pitchFamily="34" charset="0"/>
              </a:rPr>
              <a:t>predictibility</a:t>
            </a:r>
            <a:r>
              <a:rPr lang="pt-PT" sz="900" b="0" kern="0" dirty="0">
                <a:latin typeface="Arial" panose="020B0604020202020204" pitchFamily="34" charset="0"/>
                <a:cs typeface="Arial" panose="020B0604020202020204" pitchFamily="34" charset="0"/>
              </a:rPr>
              <a:t> </a:t>
            </a:r>
            <a:r>
              <a:rPr lang="pt-PT" sz="900" b="0" kern="0" dirty="0" err="1">
                <a:latin typeface="Arial" panose="020B0604020202020204" pitchFamily="34" charset="0"/>
                <a:cs typeface="Arial" panose="020B0604020202020204" pitchFamily="34" charset="0"/>
              </a:rPr>
              <a:t>associated</a:t>
            </a:r>
            <a:r>
              <a:rPr lang="pt-PT" sz="900" b="0" kern="0" dirty="0">
                <a:latin typeface="Arial" panose="020B0604020202020204" pitchFamily="34" charset="0"/>
                <a:cs typeface="Arial" panose="020B0604020202020204" pitchFamily="34" charset="0"/>
              </a:rPr>
              <a:t> </a:t>
            </a:r>
            <a:r>
              <a:rPr lang="pt-PT" sz="900" b="0" kern="0" dirty="0" err="1">
                <a:latin typeface="Arial" panose="020B0604020202020204" pitchFamily="34" charset="0"/>
                <a:cs typeface="Arial" panose="020B0604020202020204" pitchFamily="34" charset="0"/>
              </a:rPr>
              <a:t>with</a:t>
            </a:r>
            <a:r>
              <a:rPr lang="pt-PT" sz="900" b="0" kern="0" dirty="0">
                <a:latin typeface="Arial" panose="020B0604020202020204" pitchFamily="34" charset="0"/>
                <a:cs typeface="Arial" panose="020B0604020202020204" pitchFamily="34" charset="0"/>
              </a:rPr>
              <a:t> </a:t>
            </a:r>
            <a:r>
              <a:rPr lang="pt-PT" sz="900" b="0" kern="0" dirty="0" err="1">
                <a:latin typeface="Arial" panose="020B0604020202020204" pitchFamily="34" charset="0"/>
                <a:cs typeface="Arial" panose="020B0604020202020204" pitchFamily="34" charset="0"/>
              </a:rPr>
              <a:t>tax</a:t>
            </a:r>
            <a:r>
              <a:rPr lang="pt-PT" sz="900" b="0" kern="0" dirty="0">
                <a:latin typeface="Arial" panose="020B0604020202020204" pitchFamily="34" charset="0"/>
                <a:cs typeface="Arial" panose="020B0604020202020204" pitchFamily="34" charset="0"/>
              </a:rPr>
              <a:t> </a:t>
            </a:r>
            <a:r>
              <a:rPr lang="pt-PT" sz="900" b="0" kern="0" dirty="0" err="1">
                <a:latin typeface="Arial" panose="020B0604020202020204" pitchFamily="34" charset="0"/>
                <a:cs typeface="Arial" panose="020B0604020202020204" pitchFamily="34" charset="0"/>
              </a:rPr>
              <a:t>laws</a:t>
            </a:r>
            <a:r>
              <a:rPr lang="pt-PT" sz="900" b="0" kern="0" dirty="0">
                <a:latin typeface="Arial" panose="020B0604020202020204" pitchFamily="34" charset="0"/>
                <a:cs typeface="Arial" panose="020B0604020202020204" pitchFamily="34" charset="0"/>
              </a:rPr>
              <a:t>;</a:t>
            </a:r>
          </a:p>
          <a:p>
            <a:pPr marL="171450" indent="-171450" algn="just">
              <a:buFont typeface="Arial" panose="020B0604020202020204" pitchFamily="34" charset="0"/>
              <a:buChar char="•"/>
            </a:pPr>
            <a:r>
              <a:rPr lang="pt-PT" sz="900" b="0" kern="0" dirty="0" err="1">
                <a:latin typeface="Arial" panose="020B0604020202020204" pitchFamily="34" charset="0"/>
                <a:cs typeface="Arial" panose="020B0604020202020204" pitchFamily="34" charset="0"/>
              </a:rPr>
              <a:t>definition</a:t>
            </a:r>
            <a:r>
              <a:rPr lang="pt-PT" sz="900" b="0" kern="0" dirty="0">
                <a:latin typeface="Arial" panose="020B0604020202020204" pitchFamily="34" charset="0"/>
                <a:cs typeface="Arial" panose="020B0604020202020204" pitchFamily="34" charset="0"/>
              </a:rPr>
              <a:t> </a:t>
            </a:r>
            <a:r>
              <a:rPr lang="pt-PT" sz="900" b="0" kern="0" dirty="0" err="1">
                <a:latin typeface="Arial" panose="020B0604020202020204" pitchFamily="34" charset="0"/>
                <a:cs typeface="Arial" panose="020B0604020202020204" pitchFamily="34" charset="0"/>
              </a:rPr>
              <a:t>of</a:t>
            </a:r>
            <a:r>
              <a:rPr lang="pt-PT" sz="900" b="0" kern="0" dirty="0">
                <a:latin typeface="Arial" panose="020B0604020202020204" pitchFamily="34" charset="0"/>
                <a:cs typeface="Arial" panose="020B0604020202020204" pitchFamily="34" charset="0"/>
              </a:rPr>
              <a:t> incentives to </a:t>
            </a:r>
            <a:r>
              <a:rPr lang="pt-PT" sz="900" b="0" kern="0" dirty="0" err="1">
                <a:latin typeface="Arial" panose="020B0604020202020204" pitchFamily="34" charset="0"/>
                <a:cs typeface="Arial" panose="020B0604020202020204" pitchFamily="34" charset="0"/>
              </a:rPr>
              <a:t>promote</a:t>
            </a:r>
            <a:r>
              <a:rPr lang="pt-PT" sz="900" b="0" kern="0" dirty="0">
                <a:latin typeface="Arial" panose="020B0604020202020204" pitchFamily="34" charset="0"/>
                <a:cs typeface="Arial" panose="020B0604020202020204" pitchFamily="34" charset="0"/>
              </a:rPr>
              <a:t> </a:t>
            </a:r>
            <a:r>
              <a:rPr lang="pt-PT" sz="900" b="0" kern="0" dirty="0" err="1">
                <a:latin typeface="Arial" panose="020B0604020202020204" pitchFamily="34" charset="0"/>
                <a:cs typeface="Arial" panose="020B0604020202020204" pitchFamily="34" charset="0"/>
              </a:rPr>
              <a:t>investment</a:t>
            </a:r>
            <a:r>
              <a:rPr lang="pt-PT" sz="900" b="0" kern="0" dirty="0">
                <a:latin typeface="Arial" panose="020B0604020202020204" pitchFamily="34" charset="0"/>
                <a:cs typeface="Arial" panose="020B0604020202020204" pitchFamily="34" charset="0"/>
              </a:rPr>
              <a:t> in </a:t>
            </a:r>
            <a:r>
              <a:rPr lang="pt-PT" sz="900" b="0" kern="0" dirty="0" err="1">
                <a:latin typeface="Arial" panose="020B0604020202020204" pitchFamily="34" charset="0"/>
                <a:cs typeface="Arial" panose="020B0604020202020204" pitchFamily="34" charset="0"/>
              </a:rPr>
              <a:t>specific</a:t>
            </a:r>
            <a:r>
              <a:rPr lang="pt-PT" sz="900" b="0" kern="0" dirty="0">
                <a:latin typeface="Arial" panose="020B0604020202020204" pitchFamily="34" charset="0"/>
                <a:cs typeface="Arial" panose="020B0604020202020204" pitchFamily="34" charset="0"/>
              </a:rPr>
              <a:t> </a:t>
            </a:r>
            <a:r>
              <a:rPr lang="pt-PT" sz="900" b="0" kern="0" dirty="0" err="1">
                <a:latin typeface="Arial" panose="020B0604020202020204" pitchFamily="34" charset="0"/>
                <a:cs typeface="Arial" panose="020B0604020202020204" pitchFamily="34" charset="0"/>
              </a:rPr>
              <a:t>areas</a:t>
            </a:r>
            <a:r>
              <a:rPr lang="pt-PT" sz="900" b="0" kern="0" dirty="0">
                <a:latin typeface="Arial" panose="020B0604020202020204" pitchFamily="34" charset="0"/>
                <a:cs typeface="Arial" panose="020B0604020202020204" pitchFamily="34" charset="0"/>
              </a:rPr>
              <a:t> (</a:t>
            </a:r>
            <a:r>
              <a:rPr lang="pt-PT" sz="900" b="0" kern="0" dirty="0" err="1">
                <a:latin typeface="Arial" panose="020B0604020202020204" pitchFamily="34" charset="0"/>
                <a:cs typeface="Arial" panose="020B0604020202020204" pitchFamily="34" charset="0"/>
              </a:rPr>
              <a:t>and</a:t>
            </a:r>
            <a:r>
              <a:rPr lang="pt-PT" sz="900" b="0" kern="0" dirty="0">
                <a:latin typeface="Arial" panose="020B0604020202020204" pitchFamily="34" charset="0"/>
                <a:cs typeface="Arial" panose="020B0604020202020204" pitchFamily="34" charset="0"/>
              </a:rPr>
              <a:t> </a:t>
            </a:r>
            <a:r>
              <a:rPr lang="pt-PT" sz="900" b="0" kern="0" dirty="0" err="1">
                <a:latin typeface="Arial" panose="020B0604020202020204" pitchFamily="34" charset="0"/>
                <a:cs typeface="Arial" panose="020B0604020202020204" pitchFamily="34" charset="0"/>
              </a:rPr>
              <a:t>that</a:t>
            </a:r>
            <a:r>
              <a:rPr lang="pt-PT" sz="900" b="0" kern="0" dirty="0">
                <a:latin typeface="Arial" panose="020B0604020202020204" pitchFamily="34" charset="0"/>
                <a:cs typeface="Arial" panose="020B0604020202020204" pitchFamily="34" charset="0"/>
              </a:rPr>
              <a:t> </a:t>
            </a:r>
            <a:r>
              <a:rPr lang="pt-PT" sz="900" b="0" kern="0" dirty="0" err="1">
                <a:latin typeface="Arial" panose="020B0604020202020204" pitchFamily="34" charset="0"/>
                <a:cs typeface="Arial" panose="020B0604020202020204" pitchFamily="34" charset="0"/>
              </a:rPr>
              <a:t>would</a:t>
            </a:r>
            <a:r>
              <a:rPr lang="pt-PT" sz="900" b="0" kern="0" dirty="0">
                <a:latin typeface="Arial" panose="020B0604020202020204" pitchFamily="34" charset="0"/>
                <a:cs typeface="Arial" panose="020B0604020202020204" pitchFamily="34" charset="0"/>
              </a:rPr>
              <a:t> cover </a:t>
            </a:r>
            <a:r>
              <a:rPr lang="pt-PT" sz="900" b="0" kern="0" dirty="0" err="1">
                <a:latin typeface="Arial" panose="020B0604020202020204" pitchFamily="34" charset="0"/>
                <a:cs typeface="Arial" panose="020B0604020202020204" pitchFamily="34" charset="0"/>
              </a:rPr>
              <a:t>also</a:t>
            </a:r>
            <a:r>
              <a:rPr lang="pt-PT" sz="900" b="0" kern="0" dirty="0">
                <a:latin typeface="Arial" panose="020B0604020202020204" pitchFamily="34" charset="0"/>
                <a:cs typeface="Arial" panose="020B0604020202020204" pitchFamily="34" charset="0"/>
              </a:rPr>
              <a:t> </a:t>
            </a:r>
            <a:r>
              <a:rPr lang="pt-PT" sz="900" b="0" kern="0" dirty="0" err="1">
                <a:latin typeface="Arial" panose="020B0604020202020204" pitchFamily="34" charset="0"/>
                <a:cs typeface="Arial" panose="020B0604020202020204" pitchFamily="34" charset="0"/>
              </a:rPr>
              <a:t>services</a:t>
            </a:r>
            <a:r>
              <a:rPr lang="pt-PT" sz="900" b="0" kern="0" dirty="0">
                <a:latin typeface="Arial" panose="020B0604020202020204" pitchFamily="34" charset="0"/>
                <a:cs typeface="Arial" panose="020B0604020202020204" pitchFamily="34" charset="0"/>
              </a:rPr>
              <a:t>);</a:t>
            </a:r>
          </a:p>
          <a:p>
            <a:pPr marL="171450" indent="-171450" algn="just">
              <a:buFont typeface="Arial" panose="020B0604020202020204" pitchFamily="34" charset="0"/>
              <a:buChar char="•"/>
            </a:pPr>
            <a:r>
              <a:rPr lang="pt-PT" sz="900" b="0" kern="0" dirty="0" err="1">
                <a:latin typeface="Arial" panose="020B0604020202020204" pitchFamily="34" charset="0"/>
                <a:cs typeface="Arial" panose="020B0604020202020204" pitchFamily="34" charset="0"/>
              </a:rPr>
              <a:t>Simplification</a:t>
            </a:r>
            <a:r>
              <a:rPr lang="pt-PT" sz="900" b="0" kern="0" dirty="0">
                <a:latin typeface="Arial" panose="020B0604020202020204" pitchFamily="34" charset="0"/>
                <a:cs typeface="Arial" panose="020B0604020202020204" pitchFamily="34" charset="0"/>
              </a:rPr>
              <a:t> </a:t>
            </a:r>
            <a:r>
              <a:rPr lang="pt-PT" sz="900" b="0" kern="0" dirty="0" err="1">
                <a:latin typeface="Arial" panose="020B0604020202020204" pitchFamily="34" charset="0"/>
                <a:cs typeface="Arial" panose="020B0604020202020204" pitchFamily="34" charset="0"/>
              </a:rPr>
              <a:t>of</a:t>
            </a:r>
            <a:r>
              <a:rPr lang="pt-PT" sz="900" b="0" kern="0" dirty="0">
                <a:latin typeface="Arial" panose="020B0604020202020204" pitchFamily="34" charset="0"/>
                <a:cs typeface="Arial" panose="020B0604020202020204" pitchFamily="34" charset="0"/>
              </a:rPr>
              <a:t> processes </a:t>
            </a:r>
            <a:r>
              <a:rPr lang="pt-PT" sz="900" b="0" kern="0" dirty="0" err="1">
                <a:latin typeface="Arial" panose="020B0604020202020204" pitchFamily="34" charset="0"/>
                <a:cs typeface="Arial" panose="020B0604020202020204" pitchFamily="34" charset="0"/>
              </a:rPr>
              <a:t>related</a:t>
            </a:r>
            <a:r>
              <a:rPr lang="pt-PT" sz="900" b="0" kern="0" dirty="0">
                <a:latin typeface="Arial" panose="020B0604020202020204" pitchFamily="34" charset="0"/>
                <a:cs typeface="Arial" panose="020B0604020202020204" pitchFamily="34" charset="0"/>
              </a:rPr>
              <a:t> to </a:t>
            </a:r>
            <a:r>
              <a:rPr lang="pt-PT" sz="900" b="0" kern="0" dirty="0" err="1">
                <a:latin typeface="Arial" panose="020B0604020202020204" pitchFamily="34" charset="0"/>
                <a:cs typeface="Arial" panose="020B0604020202020204" pitchFamily="34" charset="0"/>
              </a:rPr>
              <a:t>existing</a:t>
            </a:r>
            <a:r>
              <a:rPr lang="pt-PT" sz="900" b="0" kern="0" dirty="0">
                <a:latin typeface="Arial" panose="020B0604020202020204" pitchFamily="34" charset="0"/>
                <a:cs typeface="Arial" panose="020B0604020202020204" pitchFamily="34" charset="0"/>
              </a:rPr>
              <a:t> </a:t>
            </a:r>
            <a:r>
              <a:rPr lang="pt-PT" sz="900" b="0" kern="0" dirty="0" err="1">
                <a:latin typeface="Arial" panose="020B0604020202020204" pitchFamily="34" charset="0"/>
                <a:cs typeface="Arial" panose="020B0604020202020204" pitchFamily="34" charset="0"/>
              </a:rPr>
              <a:t>grants</a:t>
            </a:r>
            <a:endParaRPr lang="en-US" sz="900" b="0" kern="0" dirty="0">
              <a:latin typeface="Arial" panose="020B0604020202020204" pitchFamily="34" charset="0"/>
              <a:cs typeface="Arial" panose="020B0604020202020204" pitchFamily="34" charset="0"/>
            </a:endParaRPr>
          </a:p>
          <a:p>
            <a:pPr marL="0" lvl="2" indent="0" algn="just">
              <a:buNone/>
            </a:pPr>
            <a:endParaRPr lang="en-US" kern="0" dirty="0" smtClean="0">
              <a:latin typeface="Arial" panose="020B0604020202020204" pitchFamily="34" charset="0"/>
              <a:cs typeface="Arial" panose="020B0604020202020204" pitchFamily="34" charset="0"/>
            </a:endParaRPr>
          </a:p>
          <a:p>
            <a:pPr marL="171450" lvl="1" indent="-171450" algn="just">
              <a:buFont typeface="Arial" panose="020B0604020202020204" pitchFamily="34" charset="0"/>
              <a:buChar char="•"/>
            </a:pPr>
            <a:endParaRPr lang="en-US" kern="0" dirty="0" smtClean="0">
              <a:latin typeface="Arial" panose="020B0604020202020204" pitchFamily="34" charset="0"/>
              <a:cs typeface="Arial" panose="020B0604020202020204" pitchFamily="34" charset="0"/>
            </a:endParaRPr>
          </a:p>
          <a:p>
            <a:pPr marL="171450" lvl="1" indent="-171450" algn="just">
              <a:buFont typeface="Arial" panose="020B0604020202020204" pitchFamily="34" charset="0"/>
              <a:buChar char="•"/>
            </a:pPr>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13" name="Text Placeholder 7"/>
          <p:cNvSpPr txBox="1">
            <a:spLocks/>
          </p:cNvSpPr>
          <p:nvPr/>
        </p:nvSpPr>
        <p:spPr>
          <a:xfrm>
            <a:off x="3500437" y="1868694"/>
            <a:ext cx="2808287" cy="753882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45035" y="2112245"/>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4" name="Slide Number Placeholder 3"/>
          <p:cNvSpPr>
            <a:spLocks noGrp="1"/>
          </p:cNvSpPr>
          <p:nvPr>
            <p:ph type="sldNum" sz="quarter" idx="11"/>
          </p:nvPr>
        </p:nvSpPr>
        <p:spPr/>
        <p:txBody>
          <a:bodyPr/>
          <a:lstStyle/>
          <a:p>
            <a:pPr>
              <a:defRPr/>
            </a:pPr>
            <a:fld id="{B8325105-167D-4862-BDE6-B81FF841FD87}" type="slidenum">
              <a:rPr lang="en-US" smtClean="0"/>
              <a:pPr>
                <a:defRPr/>
              </a:pPr>
              <a:t>12</a:t>
            </a:fld>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3588588951"/>
              </p:ext>
            </p:extLst>
          </p:nvPr>
        </p:nvGraphicFramePr>
        <p:xfrm>
          <a:off x="3610036" y="2370393"/>
          <a:ext cx="2841562" cy="2265087"/>
        </p:xfrm>
        <a:graphic>
          <a:graphicData uri="http://schemas.openxmlformats.org/drawingml/2006/table">
            <a:tbl>
              <a:tblPr/>
              <a:tblGrid>
                <a:gridCol w="1504442"/>
                <a:gridCol w="405549"/>
                <a:gridCol w="931571"/>
              </a:tblGrid>
              <a:tr h="220217">
                <a:tc gridSpan="2">
                  <a:txBody>
                    <a:bodyPr/>
                    <a:lstStyle>
                      <a:lvl1pPr marL="0" algn="l" defTabSz="839588" rtl="0" eaLnBrk="1" latinLnBrk="0" hangingPunct="1">
                        <a:defRPr sz="1700" kern="1200">
                          <a:solidFill>
                            <a:schemeClr val="tx1"/>
                          </a:solidFill>
                          <a:latin typeface="EYInterstate Regular"/>
                        </a:defRPr>
                      </a:lvl1pPr>
                      <a:lvl2pPr marL="419793" algn="l" defTabSz="839588" rtl="0" eaLnBrk="1" latinLnBrk="0" hangingPunct="1">
                        <a:defRPr sz="1700" kern="1200">
                          <a:solidFill>
                            <a:schemeClr val="tx1"/>
                          </a:solidFill>
                          <a:latin typeface="EYInterstate Regular"/>
                        </a:defRPr>
                      </a:lvl2pPr>
                      <a:lvl3pPr marL="839588" algn="l" defTabSz="839588" rtl="0" eaLnBrk="1" latinLnBrk="0" hangingPunct="1">
                        <a:defRPr sz="1700" kern="1200">
                          <a:solidFill>
                            <a:schemeClr val="tx1"/>
                          </a:solidFill>
                          <a:latin typeface="EYInterstate Regular"/>
                        </a:defRPr>
                      </a:lvl3pPr>
                      <a:lvl4pPr marL="1259380" algn="l" defTabSz="839588" rtl="0" eaLnBrk="1" latinLnBrk="0" hangingPunct="1">
                        <a:defRPr sz="1700" kern="1200">
                          <a:solidFill>
                            <a:schemeClr val="tx1"/>
                          </a:solidFill>
                          <a:latin typeface="EYInterstate Regular"/>
                        </a:defRPr>
                      </a:lvl4pPr>
                      <a:lvl5pPr marL="1679175" algn="l" defTabSz="839588" rtl="0" eaLnBrk="1" latinLnBrk="0" hangingPunct="1">
                        <a:defRPr sz="1700" kern="1200">
                          <a:solidFill>
                            <a:schemeClr val="tx1"/>
                          </a:solidFill>
                          <a:latin typeface="EYInterstate Regular"/>
                        </a:defRPr>
                      </a:lvl5pPr>
                      <a:lvl6pPr marL="2098969" algn="l" defTabSz="839588" rtl="0" eaLnBrk="1" latinLnBrk="0" hangingPunct="1">
                        <a:defRPr sz="1700" kern="1200">
                          <a:solidFill>
                            <a:schemeClr val="tx1"/>
                          </a:solidFill>
                          <a:latin typeface="EYInterstate Regular"/>
                        </a:defRPr>
                      </a:lvl6pPr>
                      <a:lvl7pPr marL="2518763" algn="l" defTabSz="839588" rtl="0" eaLnBrk="1" latinLnBrk="0" hangingPunct="1">
                        <a:defRPr sz="1700" kern="1200">
                          <a:solidFill>
                            <a:schemeClr val="tx1"/>
                          </a:solidFill>
                          <a:latin typeface="EYInterstate Regular"/>
                        </a:defRPr>
                      </a:lvl7pPr>
                      <a:lvl8pPr marL="2938556" algn="l" defTabSz="839588" rtl="0" eaLnBrk="1" latinLnBrk="0" hangingPunct="1">
                        <a:defRPr sz="1700" kern="1200">
                          <a:solidFill>
                            <a:schemeClr val="tx1"/>
                          </a:solidFill>
                          <a:latin typeface="EYInterstate Regular"/>
                        </a:defRPr>
                      </a:lvl8pPr>
                      <a:lvl9pPr marL="3358350" algn="l" defTabSz="839588" rtl="0" eaLnBrk="1" latinLnBrk="0" hangingPunct="1">
                        <a:defRPr sz="1700" kern="1200">
                          <a:solidFill>
                            <a:schemeClr val="tx1"/>
                          </a:solidFill>
                          <a:latin typeface="EYInterstate Regular"/>
                        </a:defRPr>
                      </a:lvl9pPr>
                    </a:lstStyle>
                    <a:p>
                      <a:pPr marL="0" indent="0" algn="l" defTabSz="1105859" rtl="0" eaLnBrk="1" fontAlgn="base" latinLnBrk="0" hangingPunct="1">
                        <a:lnSpc>
                          <a:spcPct val="100000"/>
                        </a:lnSpc>
                        <a:spcBef>
                          <a:spcPts val="0"/>
                        </a:spcBef>
                        <a:spcAft>
                          <a:spcPts val="0"/>
                        </a:spcAft>
                        <a:buSzPct val="100000"/>
                        <a:buNone/>
                      </a:pPr>
                      <a:r>
                        <a:rPr lang="pt-PT" sz="800" b="1" kern="1200" dirty="0" err="1" smtClean="0">
                          <a:solidFill>
                            <a:srgbClr val="FFFFFF"/>
                          </a:solidFill>
                          <a:effectLst/>
                          <a:latin typeface="EYInterstate Light" panose="02000506000000020004" pitchFamily="2" charset="0"/>
                          <a:ea typeface="+mn-ea"/>
                          <a:cs typeface="+mn-cs"/>
                        </a:rPr>
                        <a:t>Key</a:t>
                      </a:r>
                      <a:r>
                        <a:rPr lang="pt-PT" sz="800" b="1" kern="1200" dirty="0" smtClean="0">
                          <a:solidFill>
                            <a:srgbClr val="FFFFFF"/>
                          </a:solidFill>
                          <a:effectLst/>
                          <a:latin typeface="EYInterstate Light" panose="02000506000000020004" pitchFamily="2" charset="0"/>
                          <a:ea typeface="+mn-ea"/>
                          <a:cs typeface="+mn-cs"/>
                        </a:rPr>
                        <a:t> </a:t>
                      </a:r>
                      <a:r>
                        <a:rPr lang="pt-PT" sz="800" b="1" kern="1200" dirty="0" err="1" smtClean="0">
                          <a:solidFill>
                            <a:srgbClr val="FFFFFF"/>
                          </a:solidFill>
                          <a:effectLst/>
                          <a:latin typeface="EYInterstate Light" panose="02000506000000020004" pitchFamily="2" charset="0"/>
                          <a:ea typeface="+mn-ea"/>
                          <a:cs typeface="+mn-cs"/>
                        </a:rPr>
                        <a:t>Tax</a:t>
                      </a:r>
                      <a:r>
                        <a:rPr lang="pt-PT" sz="800" b="1" kern="1200" dirty="0" smtClean="0">
                          <a:solidFill>
                            <a:srgbClr val="FFFFFF"/>
                          </a:solidFill>
                          <a:effectLst/>
                          <a:latin typeface="EYInterstate Light" panose="02000506000000020004" pitchFamily="2" charset="0"/>
                          <a:ea typeface="+mn-ea"/>
                          <a:cs typeface="+mn-cs"/>
                        </a:rPr>
                        <a:t> rates</a:t>
                      </a:r>
                      <a:endParaRPr lang="pt-PT" sz="800" b="1" kern="1200" dirty="0">
                        <a:solidFill>
                          <a:srgbClr val="FFFFFF"/>
                        </a:solidFill>
                        <a:effectLst/>
                        <a:latin typeface="EYInterstate Light" panose="02000506000000020004" pitchFamily="2" charset="0"/>
                        <a:ea typeface="+mn-ea"/>
                        <a:cs typeface="+mn-cs"/>
                      </a:endParaRPr>
                    </a:p>
                  </a:txBody>
                  <a:tcPr marL="45720" marR="45720">
                    <a:lnL w="0" cap="flat" cmpd="sng" algn="ctr">
                      <a:solidFill>
                        <a:srgbClr val="000000">
                          <a:alpha val="0"/>
                        </a:srgbClr>
                      </a:solidFill>
                      <a:prstDash val="solid"/>
                      <a:round/>
                      <a:headEnd type="none" w="med" len="med"/>
                      <a:tailEnd type="none" w="med" len="med"/>
                    </a:lnL>
                    <a:lnR w="0" cap="flat" cmpd="sng" algn="ctr">
                      <a:solidFill>
                        <a:srgbClr val="000000">
                          <a:alpha val="0"/>
                        </a:srgbClr>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333333"/>
                    </a:solidFill>
                  </a:tcPr>
                </a:tc>
                <a:tc hMerge="1">
                  <a:txBody>
                    <a:bodyPr/>
                    <a:lstStyle/>
                    <a:p>
                      <a:endParaRPr lang="pt-PT"/>
                    </a:p>
                  </a:txBody>
                  <a:tcPr/>
                </a:tc>
                <a:tc>
                  <a:txBody>
                    <a:bodyPr/>
                    <a:lstStyle>
                      <a:lvl1pPr marL="0" algn="l" defTabSz="839588" rtl="0" eaLnBrk="1" latinLnBrk="0" hangingPunct="1">
                        <a:defRPr sz="1700" kern="1200">
                          <a:solidFill>
                            <a:schemeClr val="tx1"/>
                          </a:solidFill>
                          <a:latin typeface="EYInterstate Regular"/>
                        </a:defRPr>
                      </a:lvl1pPr>
                      <a:lvl2pPr marL="419793" algn="l" defTabSz="839588" rtl="0" eaLnBrk="1" latinLnBrk="0" hangingPunct="1">
                        <a:defRPr sz="1700" kern="1200">
                          <a:solidFill>
                            <a:schemeClr val="tx1"/>
                          </a:solidFill>
                          <a:latin typeface="EYInterstate Regular"/>
                        </a:defRPr>
                      </a:lvl2pPr>
                      <a:lvl3pPr marL="839588" algn="l" defTabSz="839588" rtl="0" eaLnBrk="1" latinLnBrk="0" hangingPunct="1">
                        <a:defRPr sz="1700" kern="1200">
                          <a:solidFill>
                            <a:schemeClr val="tx1"/>
                          </a:solidFill>
                          <a:latin typeface="EYInterstate Regular"/>
                        </a:defRPr>
                      </a:lvl3pPr>
                      <a:lvl4pPr marL="1259380" algn="l" defTabSz="839588" rtl="0" eaLnBrk="1" latinLnBrk="0" hangingPunct="1">
                        <a:defRPr sz="1700" kern="1200">
                          <a:solidFill>
                            <a:schemeClr val="tx1"/>
                          </a:solidFill>
                          <a:latin typeface="EYInterstate Regular"/>
                        </a:defRPr>
                      </a:lvl4pPr>
                      <a:lvl5pPr marL="1679175" algn="l" defTabSz="839588" rtl="0" eaLnBrk="1" latinLnBrk="0" hangingPunct="1">
                        <a:defRPr sz="1700" kern="1200">
                          <a:solidFill>
                            <a:schemeClr val="tx1"/>
                          </a:solidFill>
                          <a:latin typeface="EYInterstate Regular"/>
                        </a:defRPr>
                      </a:lvl5pPr>
                      <a:lvl6pPr marL="2098969" algn="l" defTabSz="839588" rtl="0" eaLnBrk="1" latinLnBrk="0" hangingPunct="1">
                        <a:defRPr sz="1700" kern="1200">
                          <a:solidFill>
                            <a:schemeClr val="tx1"/>
                          </a:solidFill>
                          <a:latin typeface="EYInterstate Regular"/>
                        </a:defRPr>
                      </a:lvl6pPr>
                      <a:lvl7pPr marL="2518763" algn="l" defTabSz="839588" rtl="0" eaLnBrk="1" latinLnBrk="0" hangingPunct="1">
                        <a:defRPr sz="1700" kern="1200">
                          <a:solidFill>
                            <a:schemeClr val="tx1"/>
                          </a:solidFill>
                          <a:latin typeface="EYInterstate Regular"/>
                        </a:defRPr>
                      </a:lvl7pPr>
                      <a:lvl8pPr marL="2938556" algn="l" defTabSz="839588" rtl="0" eaLnBrk="1" latinLnBrk="0" hangingPunct="1">
                        <a:defRPr sz="1700" kern="1200">
                          <a:solidFill>
                            <a:schemeClr val="tx1"/>
                          </a:solidFill>
                          <a:latin typeface="EYInterstate Regular"/>
                        </a:defRPr>
                      </a:lvl8pPr>
                      <a:lvl9pPr marL="3358350" algn="l" defTabSz="839588" rtl="0" eaLnBrk="1" latinLnBrk="0" hangingPunct="1">
                        <a:defRPr sz="1700" kern="1200">
                          <a:solidFill>
                            <a:schemeClr val="tx1"/>
                          </a:solidFill>
                          <a:latin typeface="EYInterstate Regular"/>
                        </a:defRPr>
                      </a:lvl9pPr>
                    </a:lstStyle>
                    <a:p>
                      <a:pPr marL="0" indent="0" algn="ctr" defTabSz="1105859" rtl="0" eaLnBrk="1" fontAlgn="base" latinLnBrk="0" hangingPunct="1">
                        <a:lnSpc>
                          <a:spcPct val="100000"/>
                        </a:lnSpc>
                        <a:spcBef>
                          <a:spcPts val="0"/>
                        </a:spcBef>
                        <a:spcAft>
                          <a:spcPts val="0"/>
                        </a:spcAft>
                        <a:buSzPct val="100000"/>
                        <a:buNone/>
                      </a:pPr>
                      <a:r>
                        <a:rPr lang="pt-PT" sz="800" b="1" kern="1200" dirty="0">
                          <a:solidFill>
                            <a:srgbClr val="FFFFFF"/>
                          </a:solidFill>
                          <a:effectLst/>
                          <a:latin typeface="EYInterstate Light" panose="02000506000000020004" pitchFamily="2" charset="0"/>
                          <a:ea typeface="+mn-ea"/>
                          <a:cs typeface="+mn-cs"/>
                        </a:rPr>
                        <a:t> </a:t>
                      </a:r>
                    </a:p>
                  </a:txBody>
                  <a:tcPr marL="45720" marR="45720">
                    <a:lnL w="0" cap="flat" cmpd="sng" algn="ctr">
                      <a:solidFill>
                        <a:srgbClr val="000000">
                          <a:alpha val="0"/>
                        </a:srgbClr>
                      </a:solidFill>
                      <a:prstDash val="solid"/>
                      <a:round/>
                      <a:headEnd type="none" w="med" len="med"/>
                      <a:tailEnd type="none" w="med" len="med"/>
                    </a:lnL>
                    <a:lnR w="0" cap="flat" cmpd="sng" algn="ctr">
                      <a:solidFill>
                        <a:srgbClr val="000000">
                          <a:alpha val="0"/>
                        </a:srgbClr>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333333"/>
                    </a:solidFill>
                  </a:tcPr>
                </a:tc>
              </a:tr>
              <a:tr h="204487">
                <a:tc gridSpan="3">
                  <a:txBody>
                    <a:bodyPr/>
                    <a:lstStyle>
                      <a:lvl1pPr marL="0" algn="l" defTabSz="839588" rtl="0" eaLnBrk="1" latinLnBrk="0" hangingPunct="1">
                        <a:defRPr sz="1700" kern="1200">
                          <a:solidFill>
                            <a:schemeClr val="tx1"/>
                          </a:solidFill>
                          <a:latin typeface="EYInterstate Regular"/>
                        </a:defRPr>
                      </a:lvl1pPr>
                      <a:lvl2pPr marL="419793" algn="l" defTabSz="839588" rtl="0" eaLnBrk="1" latinLnBrk="0" hangingPunct="1">
                        <a:defRPr sz="1700" kern="1200">
                          <a:solidFill>
                            <a:schemeClr val="tx1"/>
                          </a:solidFill>
                          <a:latin typeface="EYInterstate Regular"/>
                        </a:defRPr>
                      </a:lvl2pPr>
                      <a:lvl3pPr marL="839588" algn="l" defTabSz="839588" rtl="0" eaLnBrk="1" latinLnBrk="0" hangingPunct="1">
                        <a:defRPr sz="1700" kern="1200">
                          <a:solidFill>
                            <a:schemeClr val="tx1"/>
                          </a:solidFill>
                          <a:latin typeface="EYInterstate Regular"/>
                        </a:defRPr>
                      </a:lvl3pPr>
                      <a:lvl4pPr marL="1259380" algn="l" defTabSz="839588" rtl="0" eaLnBrk="1" latinLnBrk="0" hangingPunct="1">
                        <a:defRPr sz="1700" kern="1200">
                          <a:solidFill>
                            <a:schemeClr val="tx1"/>
                          </a:solidFill>
                          <a:latin typeface="EYInterstate Regular"/>
                        </a:defRPr>
                      </a:lvl4pPr>
                      <a:lvl5pPr marL="1679175" algn="l" defTabSz="839588" rtl="0" eaLnBrk="1" latinLnBrk="0" hangingPunct="1">
                        <a:defRPr sz="1700" kern="1200">
                          <a:solidFill>
                            <a:schemeClr val="tx1"/>
                          </a:solidFill>
                          <a:latin typeface="EYInterstate Regular"/>
                        </a:defRPr>
                      </a:lvl5pPr>
                      <a:lvl6pPr marL="2098969" algn="l" defTabSz="839588" rtl="0" eaLnBrk="1" latinLnBrk="0" hangingPunct="1">
                        <a:defRPr sz="1700" kern="1200">
                          <a:solidFill>
                            <a:schemeClr val="tx1"/>
                          </a:solidFill>
                          <a:latin typeface="EYInterstate Regular"/>
                        </a:defRPr>
                      </a:lvl6pPr>
                      <a:lvl7pPr marL="2518763" algn="l" defTabSz="839588" rtl="0" eaLnBrk="1" latinLnBrk="0" hangingPunct="1">
                        <a:defRPr sz="1700" kern="1200">
                          <a:solidFill>
                            <a:schemeClr val="tx1"/>
                          </a:solidFill>
                          <a:latin typeface="EYInterstate Regular"/>
                        </a:defRPr>
                      </a:lvl7pPr>
                      <a:lvl8pPr marL="2938556" algn="l" defTabSz="839588" rtl="0" eaLnBrk="1" latinLnBrk="0" hangingPunct="1">
                        <a:defRPr sz="1700" kern="1200">
                          <a:solidFill>
                            <a:schemeClr val="tx1"/>
                          </a:solidFill>
                          <a:latin typeface="EYInterstate Regular"/>
                        </a:defRPr>
                      </a:lvl8pPr>
                      <a:lvl9pPr marL="3358350" algn="l" defTabSz="839588" rtl="0" eaLnBrk="1" latinLnBrk="0" hangingPunct="1">
                        <a:defRPr sz="1700" kern="1200">
                          <a:solidFill>
                            <a:schemeClr val="tx1"/>
                          </a:solidFill>
                          <a:latin typeface="EYInterstate Regular"/>
                        </a:defRPr>
                      </a:lvl9pPr>
                    </a:lstStyle>
                    <a:p>
                      <a:pPr marL="0" indent="0" algn="l" defTabSz="914400" rtl="0" eaLnBrk="1" fontAlgn="t" latinLnBrk="0" hangingPunct="1">
                        <a:lnSpc>
                          <a:spcPct val="100000"/>
                        </a:lnSpc>
                        <a:spcBef>
                          <a:spcPts val="0"/>
                        </a:spcBef>
                        <a:spcAft>
                          <a:spcPts val="0"/>
                        </a:spcAft>
                        <a:buSzPct val="100000"/>
                        <a:buNone/>
                      </a:pPr>
                      <a:r>
                        <a:rPr lang="sv-SE" sz="700" b="1" i="0" u="none" strike="noStrike" dirty="0" smtClean="0">
                          <a:solidFill>
                            <a:srgbClr val="000000"/>
                          </a:solidFill>
                          <a:effectLst/>
                          <a:latin typeface="EYInterstate Light" panose="02000506000000020004" pitchFamily="2" charset="0"/>
                        </a:rPr>
                        <a:t>Corporate Income Tax</a:t>
                      </a:r>
                      <a:r>
                        <a:rPr lang="sv-SE" sz="700" b="1" i="0" u="none" strike="noStrike" baseline="0" dirty="0" smtClean="0">
                          <a:solidFill>
                            <a:srgbClr val="000000"/>
                          </a:solidFill>
                          <a:effectLst/>
                          <a:latin typeface="EYInterstate Light" panose="02000506000000020004" pitchFamily="2" charset="0"/>
                        </a:rPr>
                        <a:t> </a:t>
                      </a:r>
                      <a:r>
                        <a:rPr lang="sv-SE" sz="700" b="1" i="0" u="none" strike="noStrike" dirty="0" smtClean="0">
                          <a:solidFill>
                            <a:srgbClr val="000000"/>
                          </a:solidFill>
                          <a:effectLst/>
                          <a:latin typeface="EYInterstate Light" panose="02000506000000020004" pitchFamily="2" charset="0"/>
                        </a:rPr>
                        <a:t>(IRC)</a:t>
                      </a:r>
                      <a:endParaRPr lang="sv-SE" sz="700" b="0" i="0" u="none" strike="noStrike" dirty="0">
                        <a:solidFill>
                          <a:srgbClr val="000000"/>
                        </a:solidFill>
                        <a:effectLst/>
                        <a:latin typeface="EYInterstate Light" panose="02000506000000020004" pitchFamily="2" charset="0"/>
                      </a:endParaRPr>
                    </a:p>
                  </a:txBody>
                  <a:tcPr marL="45720" marR="45720">
                    <a:lnL w="0" cap="flat" cmpd="sng" algn="ctr">
                      <a:solidFill>
                        <a:srgbClr val="000000">
                          <a:alpha val="0"/>
                        </a:srgbClr>
                      </a:solidFill>
                      <a:prstDash val="solid"/>
                      <a:round/>
                      <a:headEnd type="none" w="med" len="med"/>
                      <a:tailEnd type="none" w="med" len="med"/>
                    </a:lnL>
                    <a:lnR w="0" cap="flat" cmpd="sng" algn="ctr">
                      <a:solidFill>
                        <a:srgbClr val="000000">
                          <a:alpha val="0"/>
                        </a:srgb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hMerge="1">
                  <a:txBody>
                    <a:bodyPr/>
                    <a:lstStyle/>
                    <a:p>
                      <a:endParaRPr lang="pt-PT"/>
                    </a:p>
                  </a:txBody>
                  <a:tcPr/>
                </a:tc>
                <a:tc hMerge="1">
                  <a:txBody>
                    <a:bodyPr/>
                    <a:lstStyle/>
                    <a:p>
                      <a:pPr marL="0" lvl="0" indent="0" algn="ctr" defTabSz="914400" rtl="0" eaLnBrk="1" fontAlgn="t" latinLnBrk="0" hangingPunct="1">
                        <a:lnSpc>
                          <a:spcPct val="100000"/>
                        </a:lnSpc>
                        <a:spcBef>
                          <a:spcPts val="0"/>
                        </a:spcBef>
                        <a:spcAft>
                          <a:spcPts val="0"/>
                        </a:spcAft>
                        <a:buSzPct val="100000"/>
                        <a:buNone/>
                      </a:pPr>
                      <a:endParaRPr lang="pt-PT" sz="700" b="0" i="0" u="none" strike="noStrike" dirty="0">
                        <a:solidFill>
                          <a:srgbClr val="000000"/>
                        </a:solidFill>
                        <a:effectLst/>
                        <a:latin typeface="EYInterstate Regular" panose="02000503020000020004" pitchFamily="2" charset="0"/>
                      </a:endParaRPr>
                    </a:p>
                  </a:txBody>
                  <a:tcPr marL="45720" marR="45720">
                    <a:lnL w="0" cap="flat" cmpd="sng" algn="ctr">
                      <a:solidFill>
                        <a:schemeClr val="tx1">
                          <a:alpha val="0"/>
                        </a:schemeClr>
                      </a:solidFill>
                      <a:prstDash val="solid"/>
                      <a:round/>
                      <a:headEnd type="none" w="med" len="med"/>
                      <a:tailEnd type="none" w="med" len="med"/>
                    </a:lnL>
                    <a:lnR w="0" cap="flat" cmpd="sng" algn="ctr">
                      <a:solidFill>
                        <a:schemeClr val="tx1">
                          <a:alpha val="0"/>
                        </a:scheme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noFill/>
                  </a:tcPr>
                </a:tc>
              </a:tr>
              <a:tr h="204487">
                <a:tc>
                  <a:txBody>
                    <a:bodyPr/>
                    <a:lstStyle>
                      <a:lvl1pPr marL="0" algn="l" defTabSz="839588" rtl="0" eaLnBrk="1" latinLnBrk="0" hangingPunct="1">
                        <a:defRPr sz="1700" kern="1200">
                          <a:solidFill>
                            <a:schemeClr val="tx1"/>
                          </a:solidFill>
                          <a:latin typeface="EYInterstate Regular"/>
                        </a:defRPr>
                      </a:lvl1pPr>
                      <a:lvl2pPr marL="419793" algn="l" defTabSz="839588" rtl="0" eaLnBrk="1" latinLnBrk="0" hangingPunct="1">
                        <a:defRPr sz="1700" kern="1200">
                          <a:solidFill>
                            <a:schemeClr val="tx1"/>
                          </a:solidFill>
                          <a:latin typeface="EYInterstate Regular"/>
                        </a:defRPr>
                      </a:lvl2pPr>
                      <a:lvl3pPr marL="839588" algn="l" defTabSz="839588" rtl="0" eaLnBrk="1" latinLnBrk="0" hangingPunct="1">
                        <a:defRPr sz="1700" kern="1200">
                          <a:solidFill>
                            <a:schemeClr val="tx1"/>
                          </a:solidFill>
                          <a:latin typeface="EYInterstate Regular"/>
                        </a:defRPr>
                      </a:lvl3pPr>
                      <a:lvl4pPr marL="1259380" algn="l" defTabSz="839588" rtl="0" eaLnBrk="1" latinLnBrk="0" hangingPunct="1">
                        <a:defRPr sz="1700" kern="1200">
                          <a:solidFill>
                            <a:schemeClr val="tx1"/>
                          </a:solidFill>
                          <a:latin typeface="EYInterstate Regular"/>
                        </a:defRPr>
                      </a:lvl4pPr>
                      <a:lvl5pPr marL="1679175" algn="l" defTabSz="839588" rtl="0" eaLnBrk="1" latinLnBrk="0" hangingPunct="1">
                        <a:defRPr sz="1700" kern="1200">
                          <a:solidFill>
                            <a:schemeClr val="tx1"/>
                          </a:solidFill>
                          <a:latin typeface="EYInterstate Regular"/>
                        </a:defRPr>
                      </a:lvl5pPr>
                      <a:lvl6pPr marL="2098969" algn="l" defTabSz="839588" rtl="0" eaLnBrk="1" latinLnBrk="0" hangingPunct="1">
                        <a:defRPr sz="1700" kern="1200">
                          <a:solidFill>
                            <a:schemeClr val="tx1"/>
                          </a:solidFill>
                          <a:latin typeface="EYInterstate Regular"/>
                        </a:defRPr>
                      </a:lvl6pPr>
                      <a:lvl7pPr marL="2518763" algn="l" defTabSz="839588" rtl="0" eaLnBrk="1" latinLnBrk="0" hangingPunct="1">
                        <a:defRPr sz="1700" kern="1200">
                          <a:solidFill>
                            <a:schemeClr val="tx1"/>
                          </a:solidFill>
                          <a:latin typeface="EYInterstate Regular"/>
                        </a:defRPr>
                      </a:lvl7pPr>
                      <a:lvl8pPr marL="2938556" algn="l" defTabSz="839588" rtl="0" eaLnBrk="1" latinLnBrk="0" hangingPunct="1">
                        <a:defRPr sz="1700" kern="1200">
                          <a:solidFill>
                            <a:schemeClr val="tx1"/>
                          </a:solidFill>
                          <a:latin typeface="EYInterstate Regular"/>
                        </a:defRPr>
                      </a:lvl8pPr>
                      <a:lvl9pPr marL="3358350" algn="l" defTabSz="839588" rtl="0" eaLnBrk="1" latinLnBrk="0" hangingPunct="1">
                        <a:defRPr sz="1700" kern="1200">
                          <a:solidFill>
                            <a:schemeClr val="tx1"/>
                          </a:solidFill>
                          <a:latin typeface="EYInterstate Regular"/>
                        </a:defRPr>
                      </a:lvl9pPr>
                    </a:lstStyle>
                    <a:p>
                      <a:pPr marL="0" indent="0" algn="l" defTabSz="914400" rtl="0" eaLnBrk="1" fontAlgn="t" latinLnBrk="0" hangingPunct="1">
                        <a:lnSpc>
                          <a:spcPct val="100000"/>
                        </a:lnSpc>
                        <a:spcBef>
                          <a:spcPts val="0"/>
                        </a:spcBef>
                        <a:spcAft>
                          <a:spcPts val="0"/>
                        </a:spcAft>
                        <a:buSzPct val="100000"/>
                        <a:buNone/>
                      </a:pPr>
                      <a:r>
                        <a:rPr lang="sv-SE" sz="700" b="0" i="0" u="none" strike="noStrike" dirty="0" smtClean="0">
                          <a:solidFill>
                            <a:srgbClr val="000000"/>
                          </a:solidFill>
                          <a:effectLst/>
                          <a:latin typeface="EYInterstate Light" panose="02000506000000020004" pitchFamily="2" charset="0"/>
                        </a:rPr>
                        <a:t>Normal rate</a:t>
                      </a:r>
                      <a:endParaRPr lang="sv-SE" sz="700" b="0" i="0" u="none" strike="noStrike" dirty="0">
                        <a:solidFill>
                          <a:srgbClr val="000000"/>
                        </a:solidFill>
                        <a:effectLst/>
                        <a:latin typeface="EYInterstate Light" panose="02000506000000020004" pitchFamily="2" charset="0"/>
                      </a:endParaRPr>
                    </a:p>
                  </a:txBody>
                  <a:tcPr marL="45720" marR="45720">
                    <a:lnL w="0" cap="flat" cmpd="sng" algn="ctr">
                      <a:solidFill>
                        <a:srgbClr val="000000">
                          <a:alpha val="0"/>
                        </a:srgbClr>
                      </a:solidFill>
                      <a:prstDash val="solid"/>
                      <a:round/>
                      <a:headEnd type="none" w="med" len="med"/>
                      <a:tailEnd type="none" w="med" len="med"/>
                    </a:lnL>
                    <a:lnR w="0" cap="flat" cmpd="sng" algn="ctr">
                      <a:solidFill>
                        <a:srgbClr val="000000">
                          <a:alpha val="0"/>
                        </a:srgb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39588" rtl="0" eaLnBrk="1" latinLnBrk="0" hangingPunct="1">
                        <a:defRPr sz="1700" kern="1200">
                          <a:solidFill>
                            <a:schemeClr val="tx1"/>
                          </a:solidFill>
                          <a:latin typeface="EYInterstate Regular"/>
                        </a:defRPr>
                      </a:lvl1pPr>
                      <a:lvl2pPr marL="419793" algn="l" defTabSz="839588" rtl="0" eaLnBrk="1" latinLnBrk="0" hangingPunct="1">
                        <a:defRPr sz="1700" kern="1200">
                          <a:solidFill>
                            <a:schemeClr val="tx1"/>
                          </a:solidFill>
                          <a:latin typeface="EYInterstate Regular"/>
                        </a:defRPr>
                      </a:lvl2pPr>
                      <a:lvl3pPr marL="839588" algn="l" defTabSz="839588" rtl="0" eaLnBrk="1" latinLnBrk="0" hangingPunct="1">
                        <a:defRPr sz="1700" kern="1200">
                          <a:solidFill>
                            <a:schemeClr val="tx1"/>
                          </a:solidFill>
                          <a:latin typeface="EYInterstate Regular"/>
                        </a:defRPr>
                      </a:lvl3pPr>
                      <a:lvl4pPr marL="1259380" algn="l" defTabSz="839588" rtl="0" eaLnBrk="1" latinLnBrk="0" hangingPunct="1">
                        <a:defRPr sz="1700" kern="1200">
                          <a:solidFill>
                            <a:schemeClr val="tx1"/>
                          </a:solidFill>
                          <a:latin typeface="EYInterstate Regular"/>
                        </a:defRPr>
                      </a:lvl4pPr>
                      <a:lvl5pPr marL="1679175" algn="l" defTabSz="839588" rtl="0" eaLnBrk="1" latinLnBrk="0" hangingPunct="1">
                        <a:defRPr sz="1700" kern="1200">
                          <a:solidFill>
                            <a:schemeClr val="tx1"/>
                          </a:solidFill>
                          <a:latin typeface="EYInterstate Regular"/>
                        </a:defRPr>
                      </a:lvl5pPr>
                      <a:lvl6pPr marL="2098969" algn="l" defTabSz="839588" rtl="0" eaLnBrk="1" latinLnBrk="0" hangingPunct="1">
                        <a:defRPr sz="1700" kern="1200">
                          <a:solidFill>
                            <a:schemeClr val="tx1"/>
                          </a:solidFill>
                          <a:latin typeface="EYInterstate Regular"/>
                        </a:defRPr>
                      </a:lvl6pPr>
                      <a:lvl7pPr marL="2518763" algn="l" defTabSz="839588" rtl="0" eaLnBrk="1" latinLnBrk="0" hangingPunct="1">
                        <a:defRPr sz="1700" kern="1200">
                          <a:solidFill>
                            <a:schemeClr val="tx1"/>
                          </a:solidFill>
                          <a:latin typeface="EYInterstate Regular"/>
                        </a:defRPr>
                      </a:lvl7pPr>
                      <a:lvl8pPr marL="2938556" algn="l" defTabSz="839588" rtl="0" eaLnBrk="1" latinLnBrk="0" hangingPunct="1">
                        <a:defRPr sz="1700" kern="1200">
                          <a:solidFill>
                            <a:schemeClr val="tx1"/>
                          </a:solidFill>
                          <a:latin typeface="EYInterstate Regular"/>
                        </a:defRPr>
                      </a:lvl8pPr>
                      <a:lvl9pPr marL="3358350" algn="l" defTabSz="839588" rtl="0" eaLnBrk="1" latinLnBrk="0" hangingPunct="1">
                        <a:defRPr sz="1700" kern="1200">
                          <a:solidFill>
                            <a:schemeClr val="tx1"/>
                          </a:solidFill>
                          <a:latin typeface="EYInterstate Regular"/>
                        </a:defRPr>
                      </a:lvl9pPr>
                    </a:lstStyle>
                    <a:p>
                      <a:pPr marL="0" lvl="0" indent="0" algn="ctr" defTabSz="914400" rtl="0" eaLnBrk="1" fontAlgn="t" latinLnBrk="0" hangingPunct="1">
                        <a:lnSpc>
                          <a:spcPct val="100000"/>
                        </a:lnSpc>
                        <a:spcBef>
                          <a:spcPts val="0"/>
                        </a:spcBef>
                        <a:spcAft>
                          <a:spcPts val="0"/>
                        </a:spcAft>
                        <a:buSzPct val="100000"/>
                        <a:buNone/>
                      </a:pPr>
                      <a:r>
                        <a:rPr lang="pt-PT" sz="700" b="0" i="0" u="none" strike="noStrike" dirty="0" smtClean="0">
                          <a:solidFill>
                            <a:srgbClr val="000000"/>
                          </a:solidFill>
                          <a:effectLst/>
                          <a:latin typeface="EYInterstate Light" panose="02000506000000020004" pitchFamily="2" charset="0"/>
                        </a:rPr>
                        <a:t>21%, 16,8% (</a:t>
                      </a:r>
                      <a:r>
                        <a:rPr lang="pt-PT" sz="700" b="0" i="0" u="none" strike="noStrike" dirty="0" err="1" smtClean="0">
                          <a:solidFill>
                            <a:srgbClr val="000000"/>
                          </a:solidFill>
                          <a:effectLst/>
                          <a:latin typeface="EYInterstate Light" panose="02000506000000020004" pitchFamily="2" charset="0"/>
                        </a:rPr>
                        <a:t>Azores</a:t>
                      </a:r>
                      <a:r>
                        <a:rPr lang="pt-PT" sz="700" b="0" i="0" u="none" strike="noStrike" dirty="0" smtClean="0">
                          <a:solidFill>
                            <a:srgbClr val="000000"/>
                          </a:solidFill>
                          <a:effectLst/>
                          <a:latin typeface="EYInterstate Light" panose="02000506000000020004" pitchFamily="2" charset="0"/>
                        </a:rPr>
                        <a:t>)</a:t>
                      </a:r>
                      <a:endParaRPr lang="pt-PT" sz="700" b="0" i="0" u="none" strike="noStrike" dirty="0">
                        <a:solidFill>
                          <a:srgbClr val="000000"/>
                        </a:solidFill>
                        <a:effectLst/>
                        <a:latin typeface="EYInterstate Light" panose="02000506000000020004" pitchFamily="2" charset="0"/>
                      </a:endParaRPr>
                    </a:p>
                  </a:txBody>
                  <a:tcPr marL="45720" marR="45720">
                    <a:lnL w="0" cap="flat" cmpd="sng" algn="ctr">
                      <a:solidFill>
                        <a:srgbClr val="000000">
                          <a:alpha val="0"/>
                        </a:srgbClr>
                      </a:solidFill>
                      <a:prstDash val="solid"/>
                      <a:round/>
                      <a:headEnd type="none" w="med" len="med"/>
                      <a:tailEnd type="none" w="med" len="med"/>
                    </a:lnL>
                    <a:lnR w="0" cap="flat" cmpd="sng" algn="ctr">
                      <a:solidFill>
                        <a:srgbClr val="000000">
                          <a:alpha val="0"/>
                        </a:srgb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lvl="0" indent="0" algn="ctr" defTabSz="914400" rtl="0" eaLnBrk="1" fontAlgn="t" latinLnBrk="0" hangingPunct="1">
                        <a:lnSpc>
                          <a:spcPct val="100000"/>
                        </a:lnSpc>
                        <a:spcBef>
                          <a:spcPts val="0"/>
                        </a:spcBef>
                        <a:spcAft>
                          <a:spcPts val="0"/>
                        </a:spcAft>
                        <a:buSzPct val="100000"/>
                        <a:buNone/>
                      </a:pPr>
                      <a:endParaRPr lang="pt-PT" sz="700" b="0" i="0" u="none" strike="noStrike" dirty="0">
                        <a:solidFill>
                          <a:srgbClr val="000000"/>
                        </a:solidFill>
                        <a:effectLst/>
                        <a:latin typeface="EYInterstate Light" panose="02000506000000020004" pitchFamily="2" charset="0"/>
                      </a:endParaRPr>
                    </a:p>
                  </a:txBody>
                  <a:tcPr marL="45720" marR="45720">
                    <a:lnL w="0" cap="flat" cmpd="sng" algn="ctr">
                      <a:solidFill>
                        <a:schemeClr val="tx1">
                          <a:alpha val="0"/>
                        </a:schemeClr>
                      </a:solidFill>
                      <a:prstDash val="solid"/>
                      <a:round/>
                      <a:headEnd type="none" w="med" len="med"/>
                      <a:tailEnd type="none" w="med" len="med"/>
                    </a:lnL>
                    <a:lnR w="0" cap="flat" cmpd="sng" algn="ctr">
                      <a:solidFill>
                        <a:schemeClr val="tx1">
                          <a:alpha val="0"/>
                        </a:scheme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noFill/>
                  </a:tcPr>
                </a:tc>
              </a:tr>
              <a:tr h="204487">
                <a:tc>
                  <a:txBody>
                    <a:bodyPr/>
                    <a:lstStyle>
                      <a:lvl1pPr marL="0" algn="l" defTabSz="839588" rtl="0" eaLnBrk="1" latinLnBrk="0" hangingPunct="1">
                        <a:defRPr sz="1700" kern="1200">
                          <a:solidFill>
                            <a:schemeClr val="tx1"/>
                          </a:solidFill>
                          <a:latin typeface="EYInterstate Regular"/>
                        </a:defRPr>
                      </a:lvl1pPr>
                      <a:lvl2pPr marL="419793" algn="l" defTabSz="839588" rtl="0" eaLnBrk="1" latinLnBrk="0" hangingPunct="1">
                        <a:defRPr sz="1700" kern="1200">
                          <a:solidFill>
                            <a:schemeClr val="tx1"/>
                          </a:solidFill>
                          <a:latin typeface="EYInterstate Regular"/>
                        </a:defRPr>
                      </a:lvl2pPr>
                      <a:lvl3pPr marL="839588" algn="l" defTabSz="839588" rtl="0" eaLnBrk="1" latinLnBrk="0" hangingPunct="1">
                        <a:defRPr sz="1700" kern="1200">
                          <a:solidFill>
                            <a:schemeClr val="tx1"/>
                          </a:solidFill>
                          <a:latin typeface="EYInterstate Regular"/>
                        </a:defRPr>
                      </a:lvl3pPr>
                      <a:lvl4pPr marL="1259380" algn="l" defTabSz="839588" rtl="0" eaLnBrk="1" latinLnBrk="0" hangingPunct="1">
                        <a:defRPr sz="1700" kern="1200">
                          <a:solidFill>
                            <a:schemeClr val="tx1"/>
                          </a:solidFill>
                          <a:latin typeface="EYInterstate Regular"/>
                        </a:defRPr>
                      </a:lvl4pPr>
                      <a:lvl5pPr marL="1679175" algn="l" defTabSz="839588" rtl="0" eaLnBrk="1" latinLnBrk="0" hangingPunct="1">
                        <a:defRPr sz="1700" kern="1200">
                          <a:solidFill>
                            <a:schemeClr val="tx1"/>
                          </a:solidFill>
                          <a:latin typeface="EYInterstate Regular"/>
                        </a:defRPr>
                      </a:lvl5pPr>
                      <a:lvl6pPr marL="2098969" algn="l" defTabSz="839588" rtl="0" eaLnBrk="1" latinLnBrk="0" hangingPunct="1">
                        <a:defRPr sz="1700" kern="1200">
                          <a:solidFill>
                            <a:schemeClr val="tx1"/>
                          </a:solidFill>
                          <a:latin typeface="EYInterstate Regular"/>
                        </a:defRPr>
                      </a:lvl6pPr>
                      <a:lvl7pPr marL="2518763" algn="l" defTabSz="839588" rtl="0" eaLnBrk="1" latinLnBrk="0" hangingPunct="1">
                        <a:defRPr sz="1700" kern="1200">
                          <a:solidFill>
                            <a:schemeClr val="tx1"/>
                          </a:solidFill>
                          <a:latin typeface="EYInterstate Regular"/>
                        </a:defRPr>
                      </a:lvl7pPr>
                      <a:lvl8pPr marL="2938556" algn="l" defTabSz="839588" rtl="0" eaLnBrk="1" latinLnBrk="0" hangingPunct="1">
                        <a:defRPr sz="1700" kern="1200">
                          <a:solidFill>
                            <a:schemeClr val="tx1"/>
                          </a:solidFill>
                          <a:latin typeface="EYInterstate Regular"/>
                        </a:defRPr>
                      </a:lvl8pPr>
                      <a:lvl9pPr marL="3358350" algn="l" defTabSz="839588" rtl="0" eaLnBrk="1" latinLnBrk="0" hangingPunct="1">
                        <a:defRPr sz="1700" kern="1200">
                          <a:solidFill>
                            <a:schemeClr val="tx1"/>
                          </a:solidFill>
                          <a:latin typeface="EYInterstate Regular"/>
                        </a:defRPr>
                      </a:lvl9pPr>
                    </a:lstStyle>
                    <a:p>
                      <a:pPr marL="0" indent="0" algn="l" defTabSz="914400" rtl="0" eaLnBrk="1" fontAlgn="t" latinLnBrk="0" hangingPunct="1">
                        <a:lnSpc>
                          <a:spcPct val="100000"/>
                        </a:lnSpc>
                        <a:spcBef>
                          <a:spcPts val="0"/>
                        </a:spcBef>
                        <a:spcAft>
                          <a:spcPts val="0"/>
                        </a:spcAft>
                        <a:buSzPct val="100000"/>
                        <a:buNone/>
                      </a:pPr>
                      <a:r>
                        <a:rPr lang="sv-SE" sz="700" b="0" i="0" u="none" strike="noStrike" dirty="0" smtClean="0">
                          <a:solidFill>
                            <a:srgbClr val="000000"/>
                          </a:solidFill>
                          <a:effectLst/>
                          <a:latin typeface="EYInterstate Light" panose="02000506000000020004" pitchFamily="2" charset="0"/>
                        </a:rPr>
                        <a:t>Reduced rate </a:t>
                      </a:r>
                      <a:r>
                        <a:rPr lang="sv-SE" sz="700" b="0" i="0" u="none" strike="noStrike" baseline="0" dirty="0" smtClean="0">
                          <a:solidFill>
                            <a:srgbClr val="000000"/>
                          </a:solidFill>
                          <a:effectLst/>
                          <a:latin typeface="EYInterstate Light" panose="02000506000000020004" pitchFamily="2" charset="0"/>
                        </a:rPr>
                        <a:t>(SMEs)</a:t>
                      </a:r>
                      <a:endParaRPr lang="sv-SE" sz="700" b="0" i="0" u="none" strike="noStrike" dirty="0">
                        <a:solidFill>
                          <a:srgbClr val="000000"/>
                        </a:solidFill>
                        <a:effectLst/>
                        <a:latin typeface="EYInterstate Light" panose="02000506000000020004" pitchFamily="2" charset="0"/>
                      </a:endParaRPr>
                    </a:p>
                  </a:txBody>
                  <a:tcPr marL="45720" marR="45720">
                    <a:lnL w="0" cap="flat" cmpd="sng" algn="ctr">
                      <a:solidFill>
                        <a:srgbClr val="000000">
                          <a:alpha val="0"/>
                        </a:srgbClr>
                      </a:solidFill>
                      <a:prstDash val="solid"/>
                      <a:round/>
                      <a:headEnd type="none" w="med" len="med"/>
                      <a:tailEnd type="none" w="med" len="med"/>
                    </a:lnL>
                    <a:lnR w="0" cap="flat" cmpd="sng" algn="ctr">
                      <a:solidFill>
                        <a:srgbClr val="000000">
                          <a:alpha val="0"/>
                        </a:srgb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39588" rtl="0" eaLnBrk="1" latinLnBrk="0" hangingPunct="1">
                        <a:defRPr sz="1700" kern="1200">
                          <a:solidFill>
                            <a:schemeClr val="tx1"/>
                          </a:solidFill>
                          <a:latin typeface="EYInterstate Regular"/>
                        </a:defRPr>
                      </a:lvl1pPr>
                      <a:lvl2pPr marL="419793" algn="l" defTabSz="839588" rtl="0" eaLnBrk="1" latinLnBrk="0" hangingPunct="1">
                        <a:defRPr sz="1700" kern="1200">
                          <a:solidFill>
                            <a:schemeClr val="tx1"/>
                          </a:solidFill>
                          <a:latin typeface="EYInterstate Regular"/>
                        </a:defRPr>
                      </a:lvl2pPr>
                      <a:lvl3pPr marL="839588" algn="l" defTabSz="839588" rtl="0" eaLnBrk="1" latinLnBrk="0" hangingPunct="1">
                        <a:defRPr sz="1700" kern="1200">
                          <a:solidFill>
                            <a:schemeClr val="tx1"/>
                          </a:solidFill>
                          <a:latin typeface="EYInterstate Regular"/>
                        </a:defRPr>
                      </a:lvl3pPr>
                      <a:lvl4pPr marL="1259380" algn="l" defTabSz="839588" rtl="0" eaLnBrk="1" latinLnBrk="0" hangingPunct="1">
                        <a:defRPr sz="1700" kern="1200">
                          <a:solidFill>
                            <a:schemeClr val="tx1"/>
                          </a:solidFill>
                          <a:latin typeface="EYInterstate Regular"/>
                        </a:defRPr>
                      </a:lvl4pPr>
                      <a:lvl5pPr marL="1679175" algn="l" defTabSz="839588" rtl="0" eaLnBrk="1" latinLnBrk="0" hangingPunct="1">
                        <a:defRPr sz="1700" kern="1200">
                          <a:solidFill>
                            <a:schemeClr val="tx1"/>
                          </a:solidFill>
                          <a:latin typeface="EYInterstate Regular"/>
                        </a:defRPr>
                      </a:lvl5pPr>
                      <a:lvl6pPr marL="2098969" algn="l" defTabSz="839588" rtl="0" eaLnBrk="1" latinLnBrk="0" hangingPunct="1">
                        <a:defRPr sz="1700" kern="1200">
                          <a:solidFill>
                            <a:schemeClr val="tx1"/>
                          </a:solidFill>
                          <a:latin typeface="EYInterstate Regular"/>
                        </a:defRPr>
                      </a:lvl6pPr>
                      <a:lvl7pPr marL="2518763" algn="l" defTabSz="839588" rtl="0" eaLnBrk="1" latinLnBrk="0" hangingPunct="1">
                        <a:defRPr sz="1700" kern="1200">
                          <a:solidFill>
                            <a:schemeClr val="tx1"/>
                          </a:solidFill>
                          <a:latin typeface="EYInterstate Regular"/>
                        </a:defRPr>
                      </a:lvl7pPr>
                      <a:lvl8pPr marL="2938556" algn="l" defTabSz="839588" rtl="0" eaLnBrk="1" latinLnBrk="0" hangingPunct="1">
                        <a:defRPr sz="1700" kern="1200">
                          <a:solidFill>
                            <a:schemeClr val="tx1"/>
                          </a:solidFill>
                          <a:latin typeface="EYInterstate Regular"/>
                        </a:defRPr>
                      </a:lvl8pPr>
                      <a:lvl9pPr marL="3358350" algn="l" defTabSz="839588" rtl="0" eaLnBrk="1" latinLnBrk="0" hangingPunct="1">
                        <a:defRPr sz="1700" kern="1200">
                          <a:solidFill>
                            <a:schemeClr val="tx1"/>
                          </a:solidFill>
                          <a:latin typeface="EYInterstate Regular"/>
                        </a:defRPr>
                      </a:lvl9pPr>
                    </a:lstStyle>
                    <a:p>
                      <a:pPr marL="0" lvl="0" indent="0" algn="ctr" defTabSz="914400" rtl="0" eaLnBrk="1" fontAlgn="t" latinLnBrk="0" hangingPunct="1">
                        <a:lnSpc>
                          <a:spcPct val="100000"/>
                        </a:lnSpc>
                        <a:spcBef>
                          <a:spcPts val="0"/>
                        </a:spcBef>
                        <a:spcAft>
                          <a:spcPts val="0"/>
                        </a:spcAft>
                        <a:buSzPct val="100000"/>
                        <a:buNone/>
                      </a:pPr>
                      <a:r>
                        <a:rPr lang="pt-PT" sz="700" b="0" i="0" u="none" strike="noStrike" dirty="0" smtClean="0">
                          <a:solidFill>
                            <a:srgbClr val="000000"/>
                          </a:solidFill>
                          <a:effectLst/>
                          <a:latin typeface="EYInterstate Light" panose="02000506000000020004" pitchFamily="2" charset="0"/>
                        </a:rPr>
                        <a:t>17%, 13,6% (</a:t>
                      </a:r>
                      <a:r>
                        <a:rPr lang="pt-PT" sz="700" b="0" i="0" u="none" strike="noStrike" dirty="0" err="1" smtClean="0">
                          <a:solidFill>
                            <a:srgbClr val="000000"/>
                          </a:solidFill>
                          <a:effectLst/>
                          <a:latin typeface="EYInterstate Light" panose="02000506000000020004" pitchFamily="2" charset="0"/>
                        </a:rPr>
                        <a:t>Azores</a:t>
                      </a:r>
                      <a:r>
                        <a:rPr lang="pt-PT" sz="700" b="0" i="0" u="none" strike="noStrike" dirty="0" smtClean="0">
                          <a:solidFill>
                            <a:srgbClr val="000000"/>
                          </a:solidFill>
                          <a:effectLst/>
                          <a:latin typeface="EYInterstate Light" panose="02000506000000020004" pitchFamily="2" charset="0"/>
                        </a:rPr>
                        <a:t>)</a:t>
                      </a:r>
                      <a:endParaRPr lang="pt-PT" sz="700" b="0" i="0" u="none" strike="noStrike" dirty="0">
                        <a:solidFill>
                          <a:srgbClr val="000000"/>
                        </a:solidFill>
                        <a:effectLst/>
                        <a:latin typeface="EYInterstate Light" panose="02000506000000020004" pitchFamily="2" charset="0"/>
                      </a:endParaRPr>
                    </a:p>
                  </a:txBody>
                  <a:tcPr marL="45720" marR="45720">
                    <a:lnL w="0" cap="flat" cmpd="sng" algn="ctr">
                      <a:solidFill>
                        <a:srgbClr val="000000">
                          <a:alpha val="0"/>
                        </a:srgbClr>
                      </a:solidFill>
                      <a:prstDash val="solid"/>
                      <a:round/>
                      <a:headEnd type="none" w="med" len="med"/>
                      <a:tailEnd type="none" w="med" len="med"/>
                    </a:lnL>
                    <a:lnR w="0" cap="flat" cmpd="sng" algn="ctr">
                      <a:solidFill>
                        <a:srgbClr val="000000">
                          <a:alpha val="0"/>
                        </a:srgb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lvl="0" indent="0" algn="ctr" defTabSz="914400" rtl="0" eaLnBrk="1" fontAlgn="t" latinLnBrk="0" hangingPunct="1">
                        <a:lnSpc>
                          <a:spcPct val="100000"/>
                        </a:lnSpc>
                        <a:spcBef>
                          <a:spcPts val="0"/>
                        </a:spcBef>
                        <a:spcAft>
                          <a:spcPts val="0"/>
                        </a:spcAft>
                        <a:buSzPct val="100000"/>
                        <a:buNone/>
                      </a:pPr>
                      <a:endParaRPr lang="pt-PT" sz="700" b="0" i="0" u="none" strike="noStrike" dirty="0">
                        <a:solidFill>
                          <a:srgbClr val="000000"/>
                        </a:solidFill>
                        <a:effectLst/>
                        <a:latin typeface="EYInterstate Light" panose="02000506000000020004" pitchFamily="2" charset="0"/>
                      </a:endParaRPr>
                    </a:p>
                  </a:txBody>
                  <a:tcPr marL="45720" marR="45720">
                    <a:lnL w="0" cap="flat" cmpd="sng" algn="ctr">
                      <a:solidFill>
                        <a:schemeClr val="tx1">
                          <a:alpha val="0"/>
                        </a:schemeClr>
                      </a:solidFill>
                      <a:prstDash val="solid"/>
                      <a:round/>
                      <a:headEnd type="none" w="med" len="med"/>
                      <a:tailEnd type="none" w="med" len="med"/>
                    </a:lnL>
                    <a:lnR w="0" cap="flat" cmpd="sng" algn="ctr">
                      <a:solidFill>
                        <a:schemeClr val="tx1">
                          <a:alpha val="0"/>
                        </a:scheme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noFill/>
                  </a:tcPr>
                </a:tc>
              </a:tr>
              <a:tr h="204487">
                <a:tc gridSpan="3">
                  <a:txBody>
                    <a:bodyPr/>
                    <a:lstStyle>
                      <a:lvl1pPr marL="0" algn="l" defTabSz="839588" rtl="0" eaLnBrk="1" latinLnBrk="0" hangingPunct="1">
                        <a:defRPr sz="1700" kern="1200">
                          <a:solidFill>
                            <a:schemeClr val="tx1"/>
                          </a:solidFill>
                          <a:latin typeface="EYInterstate Regular"/>
                        </a:defRPr>
                      </a:lvl1pPr>
                      <a:lvl2pPr marL="419793" algn="l" defTabSz="839588" rtl="0" eaLnBrk="1" latinLnBrk="0" hangingPunct="1">
                        <a:defRPr sz="1700" kern="1200">
                          <a:solidFill>
                            <a:schemeClr val="tx1"/>
                          </a:solidFill>
                          <a:latin typeface="EYInterstate Regular"/>
                        </a:defRPr>
                      </a:lvl2pPr>
                      <a:lvl3pPr marL="839588" algn="l" defTabSz="839588" rtl="0" eaLnBrk="1" latinLnBrk="0" hangingPunct="1">
                        <a:defRPr sz="1700" kern="1200">
                          <a:solidFill>
                            <a:schemeClr val="tx1"/>
                          </a:solidFill>
                          <a:latin typeface="EYInterstate Regular"/>
                        </a:defRPr>
                      </a:lvl3pPr>
                      <a:lvl4pPr marL="1259380" algn="l" defTabSz="839588" rtl="0" eaLnBrk="1" latinLnBrk="0" hangingPunct="1">
                        <a:defRPr sz="1700" kern="1200">
                          <a:solidFill>
                            <a:schemeClr val="tx1"/>
                          </a:solidFill>
                          <a:latin typeface="EYInterstate Regular"/>
                        </a:defRPr>
                      </a:lvl4pPr>
                      <a:lvl5pPr marL="1679175" algn="l" defTabSz="839588" rtl="0" eaLnBrk="1" latinLnBrk="0" hangingPunct="1">
                        <a:defRPr sz="1700" kern="1200">
                          <a:solidFill>
                            <a:schemeClr val="tx1"/>
                          </a:solidFill>
                          <a:latin typeface="EYInterstate Regular"/>
                        </a:defRPr>
                      </a:lvl5pPr>
                      <a:lvl6pPr marL="2098969" algn="l" defTabSz="839588" rtl="0" eaLnBrk="1" latinLnBrk="0" hangingPunct="1">
                        <a:defRPr sz="1700" kern="1200">
                          <a:solidFill>
                            <a:schemeClr val="tx1"/>
                          </a:solidFill>
                          <a:latin typeface="EYInterstate Regular"/>
                        </a:defRPr>
                      </a:lvl6pPr>
                      <a:lvl7pPr marL="2518763" algn="l" defTabSz="839588" rtl="0" eaLnBrk="1" latinLnBrk="0" hangingPunct="1">
                        <a:defRPr sz="1700" kern="1200">
                          <a:solidFill>
                            <a:schemeClr val="tx1"/>
                          </a:solidFill>
                          <a:latin typeface="EYInterstate Regular"/>
                        </a:defRPr>
                      </a:lvl7pPr>
                      <a:lvl8pPr marL="2938556" algn="l" defTabSz="839588" rtl="0" eaLnBrk="1" latinLnBrk="0" hangingPunct="1">
                        <a:defRPr sz="1700" kern="1200">
                          <a:solidFill>
                            <a:schemeClr val="tx1"/>
                          </a:solidFill>
                          <a:latin typeface="EYInterstate Regular"/>
                        </a:defRPr>
                      </a:lvl8pPr>
                      <a:lvl9pPr marL="3358350" algn="l" defTabSz="839588" rtl="0" eaLnBrk="1" latinLnBrk="0" hangingPunct="1">
                        <a:defRPr sz="1700" kern="1200">
                          <a:solidFill>
                            <a:schemeClr val="tx1"/>
                          </a:solidFill>
                          <a:latin typeface="EYInterstate Regular"/>
                        </a:defRPr>
                      </a:lvl9pPr>
                    </a:lstStyle>
                    <a:p>
                      <a:pPr marL="0" indent="0" algn="l" defTabSz="914400" rtl="0" eaLnBrk="1" fontAlgn="t" latinLnBrk="0" hangingPunct="1">
                        <a:lnSpc>
                          <a:spcPct val="100000"/>
                        </a:lnSpc>
                        <a:spcBef>
                          <a:spcPts val="0"/>
                        </a:spcBef>
                        <a:spcAft>
                          <a:spcPts val="0"/>
                        </a:spcAft>
                        <a:buSzPct val="100000"/>
                        <a:buNone/>
                      </a:pPr>
                      <a:r>
                        <a:rPr lang="sv-SE" sz="700" b="1" i="0" u="none" strike="noStrike" dirty="0" smtClean="0">
                          <a:solidFill>
                            <a:srgbClr val="000000"/>
                          </a:solidFill>
                          <a:effectLst/>
                          <a:latin typeface="EYInterstate Light" panose="02000506000000020004" pitchFamily="2" charset="0"/>
                        </a:rPr>
                        <a:t>Value Added Taxes </a:t>
                      </a:r>
                      <a:r>
                        <a:rPr lang="sv-SE" sz="700" b="1" i="0" u="none" strike="noStrike" baseline="0" dirty="0" smtClean="0">
                          <a:solidFill>
                            <a:srgbClr val="000000"/>
                          </a:solidFill>
                          <a:effectLst/>
                          <a:latin typeface="EYInterstate Light" panose="02000506000000020004" pitchFamily="2" charset="0"/>
                        </a:rPr>
                        <a:t>(VAT</a:t>
                      </a:r>
                      <a:r>
                        <a:rPr lang="sv-SE" sz="700" b="1" i="0" u="none" strike="noStrike" dirty="0" smtClean="0">
                          <a:solidFill>
                            <a:srgbClr val="000000"/>
                          </a:solidFill>
                          <a:effectLst/>
                          <a:latin typeface="EYInterstate Light" panose="02000506000000020004" pitchFamily="2" charset="0"/>
                        </a:rPr>
                        <a:t> - Mainland</a:t>
                      </a:r>
                      <a:endParaRPr lang="sv-SE" sz="700" b="0" i="0" u="none" strike="noStrike" dirty="0">
                        <a:solidFill>
                          <a:srgbClr val="000000"/>
                        </a:solidFill>
                        <a:effectLst/>
                        <a:latin typeface="EYInterstate Light" panose="02000506000000020004" pitchFamily="2" charset="0"/>
                      </a:endParaRPr>
                    </a:p>
                  </a:txBody>
                  <a:tcPr marL="45720" marR="45720">
                    <a:lnL w="0" cap="flat" cmpd="sng" algn="ctr">
                      <a:solidFill>
                        <a:srgbClr val="000000">
                          <a:alpha val="0"/>
                        </a:srgbClr>
                      </a:solidFill>
                      <a:prstDash val="solid"/>
                      <a:round/>
                      <a:headEnd type="none" w="med" len="med"/>
                      <a:tailEnd type="none" w="med" len="med"/>
                    </a:lnL>
                    <a:lnR w="0" cap="flat" cmpd="sng" algn="ctr">
                      <a:solidFill>
                        <a:srgbClr val="000000">
                          <a:alpha val="0"/>
                        </a:srgb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hMerge="1">
                  <a:txBody>
                    <a:bodyPr/>
                    <a:lstStyle/>
                    <a:p>
                      <a:endParaRPr lang="pt-PT"/>
                    </a:p>
                  </a:txBody>
                  <a:tcPr/>
                </a:tc>
                <a:tc hMerge="1">
                  <a:txBody>
                    <a:bodyPr/>
                    <a:lstStyle/>
                    <a:p>
                      <a:pPr marL="0" lvl="0" indent="0" algn="ctr" defTabSz="914400" rtl="0" eaLnBrk="1" fontAlgn="t" latinLnBrk="0" hangingPunct="1">
                        <a:lnSpc>
                          <a:spcPct val="100000"/>
                        </a:lnSpc>
                        <a:spcBef>
                          <a:spcPts val="0"/>
                        </a:spcBef>
                        <a:spcAft>
                          <a:spcPts val="0"/>
                        </a:spcAft>
                        <a:buSzPct val="100000"/>
                        <a:buNone/>
                      </a:pPr>
                      <a:endParaRPr lang="pt-PT" sz="700" b="0" i="0" u="none" strike="noStrike" dirty="0">
                        <a:solidFill>
                          <a:srgbClr val="000000"/>
                        </a:solidFill>
                        <a:effectLst/>
                        <a:latin typeface="EYInterstate Regular" panose="02000503020000020004" pitchFamily="2" charset="0"/>
                      </a:endParaRPr>
                    </a:p>
                  </a:txBody>
                  <a:tcPr marL="45720" marR="45720">
                    <a:lnL w="0" cap="flat" cmpd="sng" algn="ctr">
                      <a:solidFill>
                        <a:schemeClr val="tx1">
                          <a:alpha val="0"/>
                        </a:schemeClr>
                      </a:solidFill>
                      <a:prstDash val="solid"/>
                      <a:round/>
                      <a:headEnd type="none" w="med" len="med"/>
                      <a:tailEnd type="none" w="med" len="med"/>
                    </a:lnL>
                    <a:lnR w="0" cap="flat" cmpd="sng" algn="ctr">
                      <a:solidFill>
                        <a:schemeClr val="tx1">
                          <a:alpha val="0"/>
                        </a:scheme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noFill/>
                  </a:tcPr>
                </a:tc>
              </a:tr>
              <a:tr h="204487">
                <a:tc>
                  <a:txBody>
                    <a:bodyPr/>
                    <a:lstStyle>
                      <a:lvl1pPr marL="0" algn="l" defTabSz="839588" rtl="0" eaLnBrk="1" latinLnBrk="0" hangingPunct="1">
                        <a:defRPr sz="1700" kern="1200">
                          <a:solidFill>
                            <a:schemeClr val="tx1"/>
                          </a:solidFill>
                          <a:latin typeface="EYInterstate Regular"/>
                        </a:defRPr>
                      </a:lvl1pPr>
                      <a:lvl2pPr marL="419793" algn="l" defTabSz="839588" rtl="0" eaLnBrk="1" latinLnBrk="0" hangingPunct="1">
                        <a:defRPr sz="1700" kern="1200">
                          <a:solidFill>
                            <a:schemeClr val="tx1"/>
                          </a:solidFill>
                          <a:latin typeface="EYInterstate Regular"/>
                        </a:defRPr>
                      </a:lvl2pPr>
                      <a:lvl3pPr marL="839588" algn="l" defTabSz="839588" rtl="0" eaLnBrk="1" latinLnBrk="0" hangingPunct="1">
                        <a:defRPr sz="1700" kern="1200">
                          <a:solidFill>
                            <a:schemeClr val="tx1"/>
                          </a:solidFill>
                          <a:latin typeface="EYInterstate Regular"/>
                        </a:defRPr>
                      </a:lvl3pPr>
                      <a:lvl4pPr marL="1259380" algn="l" defTabSz="839588" rtl="0" eaLnBrk="1" latinLnBrk="0" hangingPunct="1">
                        <a:defRPr sz="1700" kern="1200">
                          <a:solidFill>
                            <a:schemeClr val="tx1"/>
                          </a:solidFill>
                          <a:latin typeface="EYInterstate Regular"/>
                        </a:defRPr>
                      </a:lvl4pPr>
                      <a:lvl5pPr marL="1679175" algn="l" defTabSz="839588" rtl="0" eaLnBrk="1" latinLnBrk="0" hangingPunct="1">
                        <a:defRPr sz="1700" kern="1200">
                          <a:solidFill>
                            <a:schemeClr val="tx1"/>
                          </a:solidFill>
                          <a:latin typeface="EYInterstate Regular"/>
                        </a:defRPr>
                      </a:lvl5pPr>
                      <a:lvl6pPr marL="2098969" algn="l" defTabSz="839588" rtl="0" eaLnBrk="1" latinLnBrk="0" hangingPunct="1">
                        <a:defRPr sz="1700" kern="1200">
                          <a:solidFill>
                            <a:schemeClr val="tx1"/>
                          </a:solidFill>
                          <a:latin typeface="EYInterstate Regular"/>
                        </a:defRPr>
                      </a:lvl6pPr>
                      <a:lvl7pPr marL="2518763" algn="l" defTabSz="839588" rtl="0" eaLnBrk="1" latinLnBrk="0" hangingPunct="1">
                        <a:defRPr sz="1700" kern="1200">
                          <a:solidFill>
                            <a:schemeClr val="tx1"/>
                          </a:solidFill>
                          <a:latin typeface="EYInterstate Regular"/>
                        </a:defRPr>
                      </a:lvl7pPr>
                      <a:lvl8pPr marL="2938556" algn="l" defTabSz="839588" rtl="0" eaLnBrk="1" latinLnBrk="0" hangingPunct="1">
                        <a:defRPr sz="1700" kern="1200">
                          <a:solidFill>
                            <a:schemeClr val="tx1"/>
                          </a:solidFill>
                          <a:latin typeface="EYInterstate Regular"/>
                        </a:defRPr>
                      </a:lvl8pPr>
                      <a:lvl9pPr marL="3358350" algn="l" defTabSz="839588" rtl="0" eaLnBrk="1" latinLnBrk="0" hangingPunct="1">
                        <a:defRPr sz="1700" kern="1200">
                          <a:solidFill>
                            <a:schemeClr val="tx1"/>
                          </a:solidFill>
                          <a:latin typeface="EYInterstate Regular"/>
                        </a:defRPr>
                      </a:lvl9pPr>
                    </a:lstStyle>
                    <a:p>
                      <a:pPr marL="0" indent="0" algn="l" defTabSz="914400" rtl="0" eaLnBrk="1" fontAlgn="t" latinLnBrk="0" hangingPunct="1">
                        <a:lnSpc>
                          <a:spcPct val="100000"/>
                        </a:lnSpc>
                        <a:spcBef>
                          <a:spcPts val="0"/>
                        </a:spcBef>
                        <a:spcAft>
                          <a:spcPts val="0"/>
                        </a:spcAft>
                        <a:buSzPct val="100000"/>
                        <a:buNone/>
                      </a:pPr>
                      <a:r>
                        <a:rPr lang="sv-SE" sz="700" b="0" i="0" u="none" strike="noStrike" dirty="0" smtClean="0">
                          <a:solidFill>
                            <a:srgbClr val="000000"/>
                          </a:solidFill>
                          <a:effectLst/>
                          <a:latin typeface="EYInterstate Light" panose="02000506000000020004" pitchFamily="2" charset="0"/>
                        </a:rPr>
                        <a:t>Normal rate</a:t>
                      </a:r>
                      <a:endParaRPr lang="sv-SE" sz="700" b="0" i="0" u="none" strike="noStrike" dirty="0">
                        <a:solidFill>
                          <a:srgbClr val="000000"/>
                        </a:solidFill>
                        <a:effectLst/>
                        <a:latin typeface="EYInterstate Light" panose="02000506000000020004" pitchFamily="2" charset="0"/>
                      </a:endParaRPr>
                    </a:p>
                  </a:txBody>
                  <a:tcPr marL="45720" marR="45720">
                    <a:lnL w="0" cap="flat" cmpd="sng" algn="ctr">
                      <a:solidFill>
                        <a:srgbClr val="000000">
                          <a:alpha val="0"/>
                        </a:srgbClr>
                      </a:solidFill>
                      <a:prstDash val="solid"/>
                      <a:round/>
                      <a:headEnd type="none" w="med" len="med"/>
                      <a:tailEnd type="none" w="med" len="med"/>
                    </a:lnL>
                    <a:lnR w="0" cap="flat" cmpd="sng" algn="ctr">
                      <a:solidFill>
                        <a:srgbClr val="000000">
                          <a:alpha val="0"/>
                        </a:srgb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39588" rtl="0" eaLnBrk="1" latinLnBrk="0" hangingPunct="1">
                        <a:defRPr sz="1700" kern="1200">
                          <a:solidFill>
                            <a:schemeClr val="tx1"/>
                          </a:solidFill>
                          <a:latin typeface="EYInterstate Regular"/>
                        </a:defRPr>
                      </a:lvl1pPr>
                      <a:lvl2pPr marL="419793" algn="l" defTabSz="839588" rtl="0" eaLnBrk="1" latinLnBrk="0" hangingPunct="1">
                        <a:defRPr sz="1700" kern="1200">
                          <a:solidFill>
                            <a:schemeClr val="tx1"/>
                          </a:solidFill>
                          <a:latin typeface="EYInterstate Regular"/>
                        </a:defRPr>
                      </a:lvl2pPr>
                      <a:lvl3pPr marL="839588" algn="l" defTabSz="839588" rtl="0" eaLnBrk="1" latinLnBrk="0" hangingPunct="1">
                        <a:defRPr sz="1700" kern="1200">
                          <a:solidFill>
                            <a:schemeClr val="tx1"/>
                          </a:solidFill>
                          <a:latin typeface="EYInterstate Regular"/>
                        </a:defRPr>
                      </a:lvl3pPr>
                      <a:lvl4pPr marL="1259380" algn="l" defTabSz="839588" rtl="0" eaLnBrk="1" latinLnBrk="0" hangingPunct="1">
                        <a:defRPr sz="1700" kern="1200">
                          <a:solidFill>
                            <a:schemeClr val="tx1"/>
                          </a:solidFill>
                          <a:latin typeface="EYInterstate Regular"/>
                        </a:defRPr>
                      </a:lvl4pPr>
                      <a:lvl5pPr marL="1679175" algn="l" defTabSz="839588" rtl="0" eaLnBrk="1" latinLnBrk="0" hangingPunct="1">
                        <a:defRPr sz="1700" kern="1200">
                          <a:solidFill>
                            <a:schemeClr val="tx1"/>
                          </a:solidFill>
                          <a:latin typeface="EYInterstate Regular"/>
                        </a:defRPr>
                      </a:lvl5pPr>
                      <a:lvl6pPr marL="2098969" algn="l" defTabSz="839588" rtl="0" eaLnBrk="1" latinLnBrk="0" hangingPunct="1">
                        <a:defRPr sz="1700" kern="1200">
                          <a:solidFill>
                            <a:schemeClr val="tx1"/>
                          </a:solidFill>
                          <a:latin typeface="EYInterstate Regular"/>
                        </a:defRPr>
                      </a:lvl6pPr>
                      <a:lvl7pPr marL="2518763" algn="l" defTabSz="839588" rtl="0" eaLnBrk="1" latinLnBrk="0" hangingPunct="1">
                        <a:defRPr sz="1700" kern="1200">
                          <a:solidFill>
                            <a:schemeClr val="tx1"/>
                          </a:solidFill>
                          <a:latin typeface="EYInterstate Regular"/>
                        </a:defRPr>
                      </a:lvl7pPr>
                      <a:lvl8pPr marL="2938556" algn="l" defTabSz="839588" rtl="0" eaLnBrk="1" latinLnBrk="0" hangingPunct="1">
                        <a:defRPr sz="1700" kern="1200">
                          <a:solidFill>
                            <a:schemeClr val="tx1"/>
                          </a:solidFill>
                          <a:latin typeface="EYInterstate Regular"/>
                        </a:defRPr>
                      </a:lvl8pPr>
                      <a:lvl9pPr marL="3358350" algn="l" defTabSz="839588" rtl="0" eaLnBrk="1" latinLnBrk="0" hangingPunct="1">
                        <a:defRPr sz="1700" kern="1200">
                          <a:solidFill>
                            <a:schemeClr val="tx1"/>
                          </a:solidFill>
                          <a:latin typeface="EYInterstate Regular"/>
                        </a:defRPr>
                      </a:lvl9pPr>
                    </a:lstStyle>
                    <a:p>
                      <a:pPr marL="0" lvl="0" indent="0" algn="ctr" defTabSz="914400" rtl="0" eaLnBrk="1" fontAlgn="t" latinLnBrk="0" hangingPunct="1">
                        <a:lnSpc>
                          <a:spcPct val="100000"/>
                        </a:lnSpc>
                        <a:spcBef>
                          <a:spcPts val="0"/>
                        </a:spcBef>
                        <a:spcAft>
                          <a:spcPts val="0"/>
                        </a:spcAft>
                        <a:buSzPct val="100000"/>
                        <a:buNone/>
                      </a:pPr>
                      <a:r>
                        <a:rPr lang="pt-PT" sz="700" b="0" i="0" u="none" strike="noStrike" dirty="0" smtClean="0">
                          <a:solidFill>
                            <a:srgbClr val="000000"/>
                          </a:solidFill>
                          <a:effectLst/>
                          <a:latin typeface="EYInterstate Light" panose="02000506000000020004" pitchFamily="2" charset="0"/>
                        </a:rPr>
                        <a:t>23%</a:t>
                      </a:r>
                      <a:endParaRPr lang="pt-PT" sz="700" b="0" i="0" u="none" strike="noStrike" dirty="0">
                        <a:solidFill>
                          <a:srgbClr val="000000"/>
                        </a:solidFill>
                        <a:effectLst/>
                        <a:latin typeface="EYInterstate Light" panose="02000506000000020004" pitchFamily="2" charset="0"/>
                      </a:endParaRPr>
                    </a:p>
                  </a:txBody>
                  <a:tcPr marL="45720" marR="45720">
                    <a:lnL w="0" cap="flat" cmpd="sng" algn="ctr">
                      <a:solidFill>
                        <a:srgbClr val="000000">
                          <a:alpha val="0"/>
                        </a:srgbClr>
                      </a:solidFill>
                      <a:prstDash val="solid"/>
                      <a:round/>
                      <a:headEnd type="none" w="med" len="med"/>
                      <a:tailEnd type="none" w="med" len="med"/>
                    </a:lnL>
                    <a:lnR w="0" cap="flat" cmpd="sng" algn="ctr">
                      <a:solidFill>
                        <a:srgbClr val="000000">
                          <a:alpha val="0"/>
                        </a:srgb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lvl="0" indent="0" algn="ctr" defTabSz="914400" rtl="0" eaLnBrk="1" fontAlgn="t" latinLnBrk="0" hangingPunct="1">
                        <a:lnSpc>
                          <a:spcPct val="100000"/>
                        </a:lnSpc>
                        <a:spcBef>
                          <a:spcPts val="0"/>
                        </a:spcBef>
                        <a:spcAft>
                          <a:spcPts val="0"/>
                        </a:spcAft>
                        <a:buSzPct val="100000"/>
                        <a:buNone/>
                      </a:pPr>
                      <a:endParaRPr lang="pt-PT" sz="700" b="0" i="0" u="none" strike="noStrike" dirty="0">
                        <a:solidFill>
                          <a:srgbClr val="000000"/>
                        </a:solidFill>
                        <a:effectLst/>
                        <a:latin typeface="EYInterstate Light" panose="02000506000000020004" pitchFamily="2" charset="0"/>
                      </a:endParaRPr>
                    </a:p>
                  </a:txBody>
                  <a:tcPr marL="45720" marR="45720">
                    <a:lnL w="0" cap="flat" cmpd="sng" algn="ctr">
                      <a:solidFill>
                        <a:schemeClr val="tx1">
                          <a:alpha val="0"/>
                        </a:schemeClr>
                      </a:solidFill>
                      <a:prstDash val="solid"/>
                      <a:round/>
                      <a:headEnd type="none" w="med" len="med"/>
                      <a:tailEnd type="none" w="med" len="med"/>
                    </a:lnL>
                    <a:lnR w="0" cap="flat" cmpd="sng" algn="ctr">
                      <a:solidFill>
                        <a:schemeClr val="tx1">
                          <a:alpha val="0"/>
                        </a:scheme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noFill/>
                  </a:tcPr>
                </a:tc>
              </a:tr>
              <a:tr h="204487">
                <a:tc>
                  <a:txBody>
                    <a:bodyPr/>
                    <a:lstStyle>
                      <a:lvl1pPr marL="0" algn="l" defTabSz="839588" rtl="0" eaLnBrk="1" latinLnBrk="0" hangingPunct="1">
                        <a:defRPr sz="1700" kern="1200">
                          <a:solidFill>
                            <a:schemeClr val="tx1"/>
                          </a:solidFill>
                          <a:latin typeface="EYInterstate Regular"/>
                        </a:defRPr>
                      </a:lvl1pPr>
                      <a:lvl2pPr marL="419793" algn="l" defTabSz="839588" rtl="0" eaLnBrk="1" latinLnBrk="0" hangingPunct="1">
                        <a:defRPr sz="1700" kern="1200">
                          <a:solidFill>
                            <a:schemeClr val="tx1"/>
                          </a:solidFill>
                          <a:latin typeface="EYInterstate Regular"/>
                        </a:defRPr>
                      </a:lvl2pPr>
                      <a:lvl3pPr marL="839588" algn="l" defTabSz="839588" rtl="0" eaLnBrk="1" latinLnBrk="0" hangingPunct="1">
                        <a:defRPr sz="1700" kern="1200">
                          <a:solidFill>
                            <a:schemeClr val="tx1"/>
                          </a:solidFill>
                          <a:latin typeface="EYInterstate Regular"/>
                        </a:defRPr>
                      </a:lvl3pPr>
                      <a:lvl4pPr marL="1259380" algn="l" defTabSz="839588" rtl="0" eaLnBrk="1" latinLnBrk="0" hangingPunct="1">
                        <a:defRPr sz="1700" kern="1200">
                          <a:solidFill>
                            <a:schemeClr val="tx1"/>
                          </a:solidFill>
                          <a:latin typeface="EYInterstate Regular"/>
                        </a:defRPr>
                      </a:lvl4pPr>
                      <a:lvl5pPr marL="1679175" algn="l" defTabSz="839588" rtl="0" eaLnBrk="1" latinLnBrk="0" hangingPunct="1">
                        <a:defRPr sz="1700" kern="1200">
                          <a:solidFill>
                            <a:schemeClr val="tx1"/>
                          </a:solidFill>
                          <a:latin typeface="EYInterstate Regular"/>
                        </a:defRPr>
                      </a:lvl5pPr>
                      <a:lvl6pPr marL="2098969" algn="l" defTabSz="839588" rtl="0" eaLnBrk="1" latinLnBrk="0" hangingPunct="1">
                        <a:defRPr sz="1700" kern="1200">
                          <a:solidFill>
                            <a:schemeClr val="tx1"/>
                          </a:solidFill>
                          <a:latin typeface="EYInterstate Regular"/>
                        </a:defRPr>
                      </a:lvl6pPr>
                      <a:lvl7pPr marL="2518763" algn="l" defTabSz="839588" rtl="0" eaLnBrk="1" latinLnBrk="0" hangingPunct="1">
                        <a:defRPr sz="1700" kern="1200">
                          <a:solidFill>
                            <a:schemeClr val="tx1"/>
                          </a:solidFill>
                          <a:latin typeface="EYInterstate Regular"/>
                        </a:defRPr>
                      </a:lvl7pPr>
                      <a:lvl8pPr marL="2938556" algn="l" defTabSz="839588" rtl="0" eaLnBrk="1" latinLnBrk="0" hangingPunct="1">
                        <a:defRPr sz="1700" kern="1200">
                          <a:solidFill>
                            <a:schemeClr val="tx1"/>
                          </a:solidFill>
                          <a:latin typeface="EYInterstate Regular"/>
                        </a:defRPr>
                      </a:lvl8pPr>
                      <a:lvl9pPr marL="3358350" algn="l" defTabSz="839588" rtl="0" eaLnBrk="1" latinLnBrk="0" hangingPunct="1">
                        <a:defRPr sz="1700" kern="1200">
                          <a:solidFill>
                            <a:schemeClr val="tx1"/>
                          </a:solidFill>
                          <a:latin typeface="EYInterstate Regular"/>
                        </a:defRPr>
                      </a:lvl9pPr>
                    </a:lstStyle>
                    <a:p>
                      <a:pPr marL="0" indent="0" algn="l" defTabSz="914400" rtl="0" eaLnBrk="1" fontAlgn="t" latinLnBrk="0" hangingPunct="1">
                        <a:lnSpc>
                          <a:spcPct val="100000"/>
                        </a:lnSpc>
                        <a:spcBef>
                          <a:spcPts val="0"/>
                        </a:spcBef>
                        <a:spcAft>
                          <a:spcPts val="0"/>
                        </a:spcAft>
                        <a:buSzPct val="100000"/>
                        <a:buNone/>
                      </a:pPr>
                      <a:r>
                        <a:rPr lang="sv-SE" sz="700" b="0" i="0" u="none" strike="noStrike" dirty="0" smtClean="0">
                          <a:solidFill>
                            <a:srgbClr val="000000"/>
                          </a:solidFill>
                          <a:effectLst/>
                          <a:latin typeface="EYInterstate Light" panose="02000506000000020004" pitchFamily="2" charset="0"/>
                        </a:rPr>
                        <a:t>Intermediate rate</a:t>
                      </a:r>
                      <a:endParaRPr lang="sv-SE" sz="700" b="0" i="0" u="none" strike="noStrike" dirty="0">
                        <a:solidFill>
                          <a:srgbClr val="000000"/>
                        </a:solidFill>
                        <a:effectLst/>
                        <a:latin typeface="EYInterstate Light" panose="02000506000000020004" pitchFamily="2" charset="0"/>
                      </a:endParaRPr>
                    </a:p>
                  </a:txBody>
                  <a:tcPr marL="45720" marR="45720">
                    <a:lnL w="0" cap="flat" cmpd="sng" algn="ctr">
                      <a:solidFill>
                        <a:srgbClr val="000000">
                          <a:alpha val="0"/>
                        </a:srgbClr>
                      </a:solidFill>
                      <a:prstDash val="solid"/>
                      <a:round/>
                      <a:headEnd type="none" w="med" len="med"/>
                      <a:tailEnd type="none" w="med" len="med"/>
                    </a:lnL>
                    <a:lnR w="0" cap="flat" cmpd="sng" algn="ctr">
                      <a:solidFill>
                        <a:srgbClr val="000000">
                          <a:alpha val="0"/>
                        </a:srgb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39588" rtl="0" eaLnBrk="1" latinLnBrk="0" hangingPunct="1">
                        <a:defRPr sz="1700" kern="1200">
                          <a:solidFill>
                            <a:schemeClr val="tx1"/>
                          </a:solidFill>
                          <a:latin typeface="EYInterstate Regular"/>
                        </a:defRPr>
                      </a:lvl1pPr>
                      <a:lvl2pPr marL="419793" algn="l" defTabSz="839588" rtl="0" eaLnBrk="1" latinLnBrk="0" hangingPunct="1">
                        <a:defRPr sz="1700" kern="1200">
                          <a:solidFill>
                            <a:schemeClr val="tx1"/>
                          </a:solidFill>
                          <a:latin typeface="EYInterstate Regular"/>
                        </a:defRPr>
                      </a:lvl2pPr>
                      <a:lvl3pPr marL="839588" algn="l" defTabSz="839588" rtl="0" eaLnBrk="1" latinLnBrk="0" hangingPunct="1">
                        <a:defRPr sz="1700" kern="1200">
                          <a:solidFill>
                            <a:schemeClr val="tx1"/>
                          </a:solidFill>
                          <a:latin typeface="EYInterstate Regular"/>
                        </a:defRPr>
                      </a:lvl3pPr>
                      <a:lvl4pPr marL="1259380" algn="l" defTabSz="839588" rtl="0" eaLnBrk="1" latinLnBrk="0" hangingPunct="1">
                        <a:defRPr sz="1700" kern="1200">
                          <a:solidFill>
                            <a:schemeClr val="tx1"/>
                          </a:solidFill>
                          <a:latin typeface="EYInterstate Regular"/>
                        </a:defRPr>
                      </a:lvl4pPr>
                      <a:lvl5pPr marL="1679175" algn="l" defTabSz="839588" rtl="0" eaLnBrk="1" latinLnBrk="0" hangingPunct="1">
                        <a:defRPr sz="1700" kern="1200">
                          <a:solidFill>
                            <a:schemeClr val="tx1"/>
                          </a:solidFill>
                          <a:latin typeface="EYInterstate Regular"/>
                        </a:defRPr>
                      </a:lvl5pPr>
                      <a:lvl6pPr marL="2098969" algn="l" defTabSz="839588" rtl="0" eaLnBrk="1" latinLnBrk="0" hangingPunct="1">
                        <a:defRPr sz="1700" kern="1200">
                          <a:solidFill>
                            <a:schemeClr val="tx1"/>
                          </a:solidFill>
                          <a:latin typeface="EYInterstate Regular"/>
                        </a:defRPr>
                      </a:lvl6pPr>
                      <a:lvl7pPr marL="2518763" algn="l" defTabSz="839588" rtl="0" eaLnBrk="1" latinLnBrk="0" hangingPunct="1">
                        <a:defRPr sz="1700" kern="1200">
                          <a:solidFill>
                            <a:schemeClr val="tx1"/>
                          </a:solidFill>
                          <a:latin typeface="EYInterstate Regular"/>
                        </a:defRPr>
                      </a:lvl7pPr>
                      <a:lvl8pPr marL="2938556" algn="l" defTabSz="839588" rtl="0" eaLnBrk="1" latinLnBrk="0" hangingPunct="1">
                        <a:defRPr sz="1700" kern="1200">
                          <a:solidFill>
                            <a:schemeClr val="tx1"/>
                          </a:solidFill>
                          <a:latin typeface="EYInterstate Regular"/>
                        </a:defRPr>
                      </a:lvl8pPr>
                      <a:lvl9pPr marL="3358350" algn="l" defTabSz="839588" rtl="0" eaLnBrk="1" latinLnBrk="0" hangingPunct="1">
                        <a:defRPr sz="1700" kern="1200">
                          <a:solidFill>
                            <a:schemeClr val="tx1"/>
                          </a:solidFill>
                          <a:latin typeface="EYInterstate Regular"/>
                        </a:defRPr>
                      </a:lvl9pPr>
                    </a:lstStyle>
                    <a:p>
                      <a:pPr marL="0" lvl="0" indent="0" algn="ctr" defTabSz="914400" rtl="0" eaLnBrk="1" fontAlgn="t" latinLnBrk="0" hangingPunct="1">
                        <a:lnSpc>
                          <a:spcPct val="100000"/>
                        </a:lnSpc>
                        <a:spcBef>
                          <a:spcPts val="0"/>
                        </a:spcBef>
                        <a:spcAft>
                          <a:spcPts val="0"/>
                        </a:spcAft>
                        <a:buSzPct val="100000"/>
                        <a:buNone/>
                      </a:pPr>
                      <a:r>
                        <a:rPr lang="pt-PT" sz="700" b="0" i="0" u="none" strike="noStrike" dirty="0" smtClean="0">
                          <a:solidFill>
                            <a:srgbClr val="000000"/>
                          </a:solidFill>
                          <a:effectLst/>
                          <a:latin typeface="EYInterstate Light" panose="02000506000000020004" pitchFamily="2" charset="0"/>
                        </a:rPr>
                        <a:t>13%</a:t>
                      </a:r>
                      <a:endParaRPr lang="pt-PT" sz="700" b="0" i="0" u="none" strike="noStrike" dirty="0">
                        <a:solidFill>
                          <a:srgbClr val="000000"/>
                        </a:solidFill>
                        <a:effectLst/>
                        <a:latin typeface="EYInterstate Light" panose="02000506000000020004" pitchFamily="2" charset="0"/>
                      </a:endParaRPr>
                    </a:p>
                  </a:txBody>
                  <a:tcPr marL="45720" marR="45720">
                    <a:lnL w="0" cap="flat" cmpd="sng" algn="ctr">
                      <a:solidFill>
                        <a:srgbClr val="000000">
                          <a:alpha val="0"/>
                        </a:srgbClr>
                      </a:solidFill>
                      <a:prstDash val="solid"/>
                      <a:round/>
                      <a:headEnd type="none" w="med" len="med"/>
                      <a:tailEnd type="none" w="med" len="med"/>
                    </a:lnL>
                    <a:lnR w="0" cap="flat" cmpd="sng" algn="ctr">
                      <a:solidFill>
                        <a:srgbClr val="000000">
                          <a:alpha val="0"/>
                        </a:srgb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lvl="0" indent="0" algn="ctr" defTabSz="914400" rtl="0" eaLnBrk="1" fontAlgn="t" latinLnBrk="0" hangingPunct="1">
                        <a:lnSpc>
                          <a:spcPct val="100000"/>
                        </a:lnSpc>
                        <a:spcBef>
                          <a:spcPts val="0"/>
                        </a:spcBef>
                        <a:spcAft>
                          <a:spcPts val="0"/>
                        </a:spcAft>
                        <a:buSzPct val="100000"/>
                        <a:buNone/>
                      </a:pPr>
                      <a:endParaRPr lang="pt-PT" sz="700" b="0" i="0" u="none" strike="noStrike" dirty="0">
                        <a:solidFill>
                          <a:srgbClr val="000000"/>
                        </a:solidFill>
                        <a:effectLst/>
                        <a:latin typeface="EYInterstate Light" panose="02000506000000020004" pitchFamily="2" charset="0"/>
                      </a:endParaRPr>
                    </a:p>
                  </a:txBody>
                  <a:tcPr marL="45720" marR="45720">
                    <a:lnL w="0" cap="flat" cmpd="sng" algn="ctr">
                      <a:solidFill>
                        <a:schemeClr val="tx1">
                          <a:alpha val="0"/>
                        </a:schemeClr>
                      </a:solidFill>
                      <a:prstDash val="solid"/>
                      <a:round/>
                      <a:headEnd type="none" w="med" len="med"/>
                      <a:tailEnd type="none" w="med" len="med"/>
                    </a:lnL>
                    <a:lnR w="0" cap="flat" cmpd="sng" algn="ctr">
                      <a:solidFill>
                        <a:schemeClr val="tx1">
                          <a:alpha val="0"/>
                        </a:scheme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noFill/>
                  </a:tcPr>
                </a:tc>
              </a:tr>
              <a:tr h="204487">
                <a:tc>
                  <a:txBody>
                    <a:bodyPr/>
                    <a:lstStyle>
                      <a:lvl1pPr marL="0" algn="l" defTabSz="839588" rtl="0" eaLnBrk="1" latinLnBrk="0" hangingPunct="1">
                        <a:defRPr sz="1700" kern="1200">
                          <a:solidFill>
                            <a:schemeClr val="tx1"/>
                          </a:solidFill>
                          <a:latin typeface="EYInterstate Regular"/>
                        </a:defRPr>
                      </a:lvl1pPr>
                      <a:lvl2pPr marL="419793" algn="l" defTabSz="839588" rtl="0" eaLnBrk="1" latinLnBrk="0" hangingPunct="1">
                        <a:defRPr sz="1700" kern="1200">
                          <a:solidFill>
                            <a:schemeClr val="tx1"/>
                          </a:solidFill>
                          <a:latin typeface="EYInterstate Regular"/>
                        </a:defRPr>
                      </a:lvl2pPr>
                      <a:lvl3pPr marL="839588" algn="l" defTabSz="839588" rtl="0" eaLnBrk="1" latinLnBrk="0" hangingPunct="1">
                        <a:defRPr sz="1700" kern="1200">
                          <a:solidFill>
                            <a:schemeClr val="tx1"/>
                          </a:solidFill>
                          <a:latin typeface="EYInterstate Regular"/>
                        </a:defRPr>
                      </a:lvl3pPr>
                      <a:lvl4pPr marL="1259380" algn="l" defTabSz="839588" rtl="0" eaLnBrk="1" latinLnBrk="0" hangingPunct="1">
                        <a:defRPr sz="1700" kern="1200">
                          <a:solidFill>
                            <a:schemeClr val="tx1"/>
                          </a:solidFill>
                          <a:latin typeface="EYInterstate Regular"/>
                        </a:defRPr>
                      </a:lvl4pPr>
                      <a:lvl5pPr marL="1679175" algn="l" defTabSz="839588" rtl="0" eaLnBrk="1" latinLnBrk="0" hangingPunct="1">
                        <a:defRPr sz="1700" kern="1200">
                          <a:solidFill>
                            <a:schemeClr val="tx1"/>
                          </a:solidFill>
                          <a:latin typeface="EYInterstate Regular"/>
                        </a:defRPr>
                      </a:lvl5pPr>
                      <a:lvl6pPr marL="2098969" algn="l" defTabSz="839588" rtl="0" eaLnBrk="1" latinLnBrk="0" hangingPunct="1">
                        <a:defRPr sz="1700" kern="1200">
                          <a:solidFill>
                            <a:schemeClr val="tx1"/>
                          </a:solidFill>
                          <a:latin typeface="EYInterstate Regular"/>
                        </a:defRPr>
                      </a:lvl6pPr>
                      <a:lvl7pPr marL="2518763" algn="l" defTabSz="839588" rtl="0" eaLnBrk="1" latinLnBrk="0" hangingPunct="1">
                        <a:defRPr sz="1700" kern="1200">
                          <a:solidFill>
                            <a:schemeClr val="tx1"/>
                          </a:solidFill>
                          <a:latin typeface="EYInterstate Regular"/>
                        </a:defRPr>
                      </a:lvl7pPr>
                      <a:lvl8pPr marL="2938556" algn="l" defTabSz="839588" rtl="0" eaLnBrk="1" latinLnBrk="0" hangingPunct="1">
                        <a:defRPr sz="1700" kern="1200">
                          <a:solidFill>
                            <a:schemeClr val="tx1"/>
                          </a:solidFill>
                          <a:latin typeface="EYInterstate Regular"/>
                        </a:defRPr>
                      </a:lvl8pPr>
                      <a:lvl9pPr marL="3358350" algn="l" defTabSz="839588" rtl="0" eaLnBrk="1" latinLnBrk="0" hangingPunct="1">
                        <a:defRPr sz="1700" kern="1200">
                          <a:solidFill>
                            <a:schemeClr val="tx1"/>
                          </a:solidFill>
                          <a:latin typeface="EYInterstate Regular"/>
                        </a:defRPr>
                      </a:lvl9pPr>
                    </a:lstStyle>
                    <a:p>
                      <a:pPr marL="0" indent="0" algn="l" defTabSz="914400" rtl="0" eaLnBrk="1" fontAlgn="t" latinLnBrk="0" hangingPunct="1">
                        <a:lnSpc>
                          <a:spcPct val="100000"/>
                        </a:lnSpc>
                        <a:spcBef>
                          <a:spcPts val="0"/>
                        </a:spcBef>
                        <a:spcAft>
                          <a:spcPts val="0"/>
                        </a:spcAft>
                        <a:buSzPct val="100000"/>
                        <a:buNone/>
                      </a:pPr>
                      <a:r>
                        <a:rPr lang="sv-SE" sz="700" b="0" i="0" u="none" strike="noStrike" dirty="0" smtClean="0">
                          <a:solidFill>
                            <a:srgbClr val="000000"/>
                          </a:solidFill>
                          <a:effectLst/>
                          <a:latin typeface="EYInterstate Light" panose="02000506000000020004" pitchFamily="2" charset="0"/>
                        </a:rPr>
                        <a:t>Reduced rate</a:t>
                      </a:r>
                      <a:endParaRPr lang="sv-SE" sz="700" b="0" i="0" u="none" strike="noStrike" dirty="0">
                        <a:solidFill>
                          <a:srgbClr val="000000"/>
                        </a:solidFill>
                        <a:effectLst/>
                        <a:latin typeface="EYInterstate Light" panose="02000506000000020004" pitchFamily="2" charset="0"/>
                      </a:endParaRPr>
                    </a:p>
                  </a:txBody>
                  <a:tcPr marL="45720" marR="45720">
                    <a:lnL w="0" cap="flat" cmpd="sng" algn="ctr">
                      <a:solidFill>
                        <a:srgbClr val="000000">
                          <a:alpha val="0"/>
                        </a:srgbClr>
                      </a:solidFill>
                      <a:prstDash val="solid"/>
                      <a:round/>
                      <a:headEnd type="none" w="med" len="med"/>
                      <a:tailEnd type="none" w="med" len="med"/>
                    </a:lnL>
                    <a:lnR w="0" cap="flat" cmpd="sng" algn="ctr">
                      <a:solidFill>
                        <a:srgbClr val="000000">
                          <a:alpha val="0"/>
                        </a:srgb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39588" rtl="0" eaLnBrk="1" latinLnBrk="0" hangingPunct="1">
                        <a:defRPr sz="1700" kern="1200">
                          <a:solidFill>
                            <a:schemeClr val="tx1"/>
                          </a:solidFill>
                          <a:latin typeface="EYInterstate Regular"/>
                        </a:defRPr>
                      </a:lvl1pPr>
                      <a:lvl2pPr marL="419793" algn="l" defTabSz="839588" rtl="0" eaLnBrk="1" latinLnBrk="0" hangingPunct="1">
                        <a:defRPr sz="1700" kern="1200">
                          <a:solidFill>
                            <a:schemeClr val="tx1"/>
                          </a:solidFill>
                          <a:latin typeface="EYInterstate Regular"/>
                        </a:defRPr>
                      </a:lvl2pPr>
                      <a:lvl3pPr marL="839588" algn="l" defTabSz="839588" rtl="0" eaLnBrk="1" latinLnBrk="0" hangingPunct="1">
                        <a:defRPr sz="1700" kern="1200">
                          <a:solidFill>
                            <a:schemeClr val="tx1"/>
                          </a:solidFill>
                          <a:latin typeface="EYInterstate Regular"/>
                        </a:defRPr>
                      </a:lvl3pPr>
                      <a:lvl4pPr marL="1259380" algn="l" defTabSz="839588" rtl="0" eaLnBrk="1" latinLnBrk="0" hangingPunct="1">
                        <a:defRPr sz="1700" kern="1200">
                          <a:solidFill>
                            <a:schemeClr val="tx1"/>
                          </a:solidFill>
                          <a:latin typeface="EYInterstate Regular"/>
                        </a:defRPr>
                      </a:lvl4pPr>
                      <a:lvl5pPr marL="1679175" algn="l" defTabSz="839588" rtl="0" eaLnBrk="1" latinLnBrk="0" hangingPunct="1">
                        <a:defRPr sz="1700" kern="1200">
                          <a:solidFill>
                            <a:schemeClr val="tx1"/>
                          </a:solidFill>
                          <a:latin typeface="EYInterstate Regular"/>
                        </a:defRPr>
                      </a:lvl5pPr>
                      <a:lvl6pPr marL="2098969" algn="l" defTabSz="839588" rtl="0" eaLnBrk="1" latinLnBrk="0" hangingPunct="1">
                        <a:defRPr sz="1700" kern="1200">
                          <a:solidFill>
                            <a:schemeClr val="tx1"/>
                          </a:solidFill>
                          <a:latin typeface="EYInterstate Regular"/>
                        </a:defRPr>
                      </a:lvl6pPr>
                      <a:lvl7pPr marL="2518763" algn="l" defTabSz="839588" rtl="0" eaLnBrk="1" latinLnBrk="0" hangingPunct="1">
                        <a:defRPr sz="1700" kern="1200">
                          <a:solidFill>
                            <a:schemeClr val="tx1"/>
                          </a:solidFill>
                          <a:latin typeface="EYInterstate Regular"/>
                        </a:defRPr>
                      </a:lvl7pPr>
                      <a:lvl8pPr marL="2938556" algn="l" defTabSz="839588" rtl="0" eaLnBrk="1" latinLnBrk="0" hangingPunct="1">
                        <a:defRPr sz="1700" kern="1200">
                          <a:solidFill>
                            <a:schemeClr val="tx1"/>
                          </a:solidFill>
                          <a:latin typeface="EYInterstate Regular"/>
                        </a:defRPr>
                      </a:lvl8pPr>
                      <a:lvl9pPr marL="3358350" algn="l" defTabSz="839588" rtl="0" eaLnBrk="1" latinLnBrk="0" hangingPunct="1">
                        <a:defRPr sz="1700" kern="1200">
                          <a:solidFill>
                            <a:schemeClr val="tx1"/>
                          </a:solidFill>
                          <a:latin typeface="EYInterstate Regular"/>
                        </a:defRPr>
                      </a:lvl9pPr>
                    </a:lstStyle>
                    <a:p>
                      <a:pPr marL="0" lvl="0" indent="0" algn="ctr" defTabSz="914400" rtl="0" eaLnBrk="1" fontAlgn="t" latinLnBrk="0" hangingPunct="1">
                        <a:lnSpc>
                          <a:spcPct val="100000"/>
                        </a:lnSpc>
                        <a:spcBef>
                          <a:spcPts val="0"/>
                        </a:spcBef>
                        <a:spcAft>
                          <a:spcPts val="0"/>
                        </a:spcAft>
                        <a:buSzPct val="100000"/>
                        <a:buNone/>
                      </a:pPr>
                      <a:r>
                        <a:rPr lang="pt-PT" sz="700" b="0" i="0" u="none" strike="noStrike" dirty="0" smtClean="0">
                          <a:solidFill>
                            <a:srgbClr val="000000"/>
                          </a:solidFill>
                          <a:effectLst/>
                          <a:latin typeface="EYInterstate Light" panose="02000506000000020004" pitchFamily="2" charset="0"/>
                        </a:rPr>
                        <a:t>6%</a:t>
                      </a:r>
                      <a:endParaRPr lang="pt-PT" sz="700" b="0" i="0" u="none" strike="noStrike" dirty="0">
                        <a:solidFill>
                          <a:srgbClr val="000000"/>
                        </a:solidFill>
                        <a:effectLst/>
                        <a:latin typeface="EYInterstate Light" panose="02000506000000020004" pitchFamily="2" charset="0"/>
                      </a:endParaRPr>
                    </a:p>
                  </a:txBody>
                  <a:tcPr marL="45720" marR="45720">
                    <a:lnL w="0" cap="flat" cmpd="sng" algn="ctr">
                      <a:solidFill>
                        <a:srgbClr val="000000">
                          <a:alpha val="0"/>
                        </a:srgbClr>
                      </a:solidFill>
                      <a:prstDash val="solid"/>
                      <a:round/>
                      <a:headEnd type="none" w="med" len="med"/>
                      <a:tailEnd type="none" w="med" len="med"/>
                    </a:lnL>
                    <a:lnR w="0" cap="flat" cmpd="sng" algn="ctr">
                      <a:solidFill>
                        <a:srgbClr val="000000">
                          <a:alpha val="0"/>
                        </a:srgb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lvl="0" indent="0" algn="ctr" defTabSz="914400" rtl="0" eaLnBrk="1" fontAlgn="t" latinLnBrk="0" hangingPunct="1">
                        <a:lnSpc>
                          <a:spcPct val="100000"/>
                        </a:lnSpc>
                        <a:spcBef>
                          <a:spcPts val="0"/>
                        </a:spcBef>
                        <a:spcAft>
                          <a:spcPts val="0"/>
                        </a:spcAft>
                        <a:buSzPct val="100000"/>
                        <a:buNone/>
                      </a:pPr>
                      <a:endParaRPr lang="pt-PT" sz="700" b="0" i="0" u="none" strike="noStrike" dirty="0">
                        <a:solidFill>
                          <a:srgbClr val="000000"/>
                        </a:solidFill>
                        <a:effectLst/>
                        <a:latin typeface="EYInterstate Light" panose="02000506000000020004" pitchFamily="2" charset="0"/>
                      </a:endParaRPr>
                    </a:p>
                  </a:txBody>
                  <a:tcPr marL="45720" marR="45720">
                    <a:lnL w="0" cap="flat" cmpd="sng" algn="ctr">
                      <a:solidFill>
                        <a:schemeClr val="tx1">
                          <a:alpha val="0"/>
                        </a:schemeClr>
                      </a:solidFill>
                      <a:prstDash val="solid"/>
                      <a:round/>
                      <a:headEnd type="none" w="med" len="med"/>
                      <a:tailEnd type="none" w="med" len="med"/>
                    </a:lnL>
                    <a:lnR w="0" cap="flat" cmpd="sng" algn="ctr">
                      <a:solidFill>
                        <a:schemeClr val="tx1">
                          <a:alpha val="0"/>
                        </a:scheme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noFill/>
                  </a:tcPr>
                </a:tc>
              </a:tr>
              <a:tr h="204487">
                <a:tc gridSpan="3">
                  <a:txBody>
                    <a:bodyPr/>
                    <a:lstStyle>
                      <a:lvl1pPr marL="0" algn="l" defTabSz="839588" rtl="0" eaLnBrk="1" latinLnBrk="0" hangingPunct="1">
                        <a:defRPr sz="1700" kern="1200">
                          <a:solidFill>
                            <a:schemeClr val="tx1"/>
                          </a:solidFill>
                          <a:latin typeface="EYInterstate Regular"/>
                        </a:defRPr>
                      </a:lvl1pPr>
                      <a:lvl2pPr marL="419793" algn="l" defTabSz="839588" rtl="0" eaLnBrk="1" latinLnBrk="0" hangingPunct="1">
                        <a:defRPr sz="1700" kern="1200">
                          <a:solidFill>
                            <a:schemeClr val="tx1"/>
                          </a:solidFill>
                          <a:latin typeface="EYInterstate Regular"/>
                        </a:defRPr>
                      </a:lvl2pPr>
                      <a:lvl3pPr marL="839588" algn="l" defTabSz="839588" rtl="0" eaLnBrk="1" latinLnBrk="0" hangingPunct="1">
                        <a:defRPr sz="1700" kern="1200">
                          <a:solidFill>
                            <a:schemeClr val="tx1"/>
                          </a:solidFill>
                          <a:latin typeface="EYInterstate Regular"/>
                        </a:defRPr>
                      </a:lvl3pPr>
                      <a:lvl4pPr marL="1259380" algn="l" defTabSz="839588" rtl="0" eaLnBrk="1" latinLnBrk="0" hangingPunct="1">
                        <a:defRPr sz="1700" kern="1200">
                          <a:solidFill>
                            <a:schemeClr val="tx1"/>
                          </a:solidFill>
                          <a:latin typeface="EYInterstate Regular"/>
                        </a:defRPr>
                      </a:lvl4pPr>
                      <a:lvl5pPr marL="1679175" algn="l" defTabSz="839588" rtl="0" eaLnBrk="1" latinLnBrk="0" hangingPunct="1">
                        <a:defRPr sz="1700" kern="1200">
                          <a:solidFill>
                            <a:schemeClr val="tx1"/>
                          </a:solidFill>
                          <a:latin typeface="EYInterstate Regular"/>
                        </a:defRPr>
                      </a:lvl5pPr>
                      <a:lvl6pPr marL="2098969" algn="l" defTabSz="839588" rtl="0" eaLnBrk="1" latinLnBrk="0" hangingPunct="1">
                        <a:defRPr sz="1700" kern="1200">
                          <a:solidFill>
                            <a:schemeClr val="tx1"/>
                          </a:solidFill>
                          <a:latin typeface="EYInterstate Regular"/>
                        </a:defRPr>
                      </a:lvl6pPr>
                      <a:lvl7pPr marL="2518763" algn="l" defTabSz="839588" rtl="0" eaLnBrk="1" latinLnBrk="0" hangingPunct="1">
                        <a:defRPr sz="1700" kern="1200">
                          <a:solidFill>
                            <a:schemeClr val="tx1"/>
                          </a:solidFill>
                          <a:latin typeface="EYInterstate Regular"/>
                        </a:defRPr>
                      </a:lvl7pPr>
                      <a:lvl8pPr marL="2938556" algn="l" defTabSz="839588" rtl="0" eaLnBrk="1" latinLnBrk="0" hangingPunct="1">
                        <a:defRPr sz="1700" kern="1200">
                          <a:solidFill>
                            <a:schemeClr val="tx1"/>
                          </a:solidFill>
                          <a:latin typeface="EYInterstate Regular"/>
                        </a:defRPr>
                      </a:lvl8pPr>
                      <a:lvl9pPr marL="3358350" algn="l" defTabSz="839588" rtl="0" eaLnBrk="1" latinLnBrk="0" hangingPunct="1">
                        <a:defRPr sz="1700" kern="1200">
                          <a:solidFill>
                            <a:schemeClr val="tx1"/>
                          </a:solidFill>
                          <a:latin typeface="EYInterstate Regular"/>
                        </a:defRPr>
                      </a:lvl9pPr>
                    </a:lstStyle>
                    <a:p>
                      <a:pPr marL="0" indent="0" algn="l" defTabSz="914400" rtl="0" eaLnBrk="1" fontAlgn="t" latinLnBrk="0" hangingPunct="1">
                        <a:lnSpc>
                          <a:spcPct val="100000"/>
                        </a:lnSpc>
                        <a:spcBef>
                          <a:spcPts val="0"/>
                        </a:spcBef>
                        <a:spcAft>
                          <a:spcPts val="0"/>
                        </a:spcAft>
                        <a:buSzPct val="100000"/>
                        <a:buNone/>
                      </a:pPr>
                      <a:r>
                        <a:rPr lang="sv-SE" sz="700" b="1" i="0" u="none" strike="noStrike" dirty="0" smtClean="0">
                          <a:solidFill>
                            <a:srgbClr val="000000"/>
                          </a:solidFill>
                          <a:effectLst/>
                          <a:latin typeface="EYInterstate Light" panose="02000506000000020004" pitchFamily="2" charset="0"/>
                        </a:rPr>
                        <a:t>Property municipal taxes </a:t>
                      </a:r>
                      <a:r>
                        <a:rPr lang="sv-SE" sz="700" b="1" i="0" u="none" strike="noStrike" baseline="0" dirty="0" smtClean="0">
                          <a:solidFill>
                            <a:srgbClr val="000000"/>
                          </a:solidFill>
                          <a:effectLst/>
                          <a:latin typeface="EYInterstate Light" panose="02000506000000020004" pitchFamily="2" charset="0"/>
                        </a:rPr>
                        <a:t>(IMI)</a:t>
                      </a:r>
                      <a:endParaRPr lang="sv-SE" sz="700" b="1" i="0" u="none" strike="noStrike" dirty="0">
                        <a:solidFill>
                          <a:srgbClr val="000000"/>
                        </a:solidFill>
                        <a:effectLst/>
                        <a:latin typeface="EYInterstate Light" panose="02000506000000020004" pitchFamily="2" charset="0"/>
                      </a:endParaRPr>
                    </a:p>
                  </a:txBody>
                  <a:tcPr marL="45720" marR="45720">
                    <a:lnL w="0" cap="flat" cmpd="sng" algn="ctr">
                      <a:solidFill>
                        <a:srgbClr val="000000">
                          <a:alpha val="0"/>
                        </a:srgbClr>
                      </a:solidFill>
                      <a:prstDash val="solid"/>
                      <a:round/>
                      <a:headEnd type="none" w="med" len="med"/>
                      <a:tailEnd type="none" w="med" len="med"/>
                    </a:lnL>
                    <a:lnR w="0" cap="flat" cmpd="sng" algn="ctr">
                      <a:solidFill>
                        <a:srgbClr val="000000">
                          <a:alpha val="0"/>
                        </a:srgb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solidFill>
                      <a:srgbClr val="F0F0F0"/>
                    </a:solidFill>
                  </a:tcPr>
                </a:tc>
                <a:tc hMerge="1">
                  <a:txBody>
                    <a:bodyPr/>
                    <a:lstStyle/>
                    <a:p>
                      <a:endParaRPr lang="pt-PT" sz="900" dirty="0"/>
                    </a:p>
                  </a:txBody>
                  <a:tcPr marL="45720" marR="45720">
                    <a:lnL w="0" cap="flat" cmpd="sng" algn="ctr">
                      <a:solidFill>
                        <a:schemeClr val="tx1">
                          <a:alpha val="0"/>
                        </a:schemeClr>
                      </a:solidFill>
                      <a:prstDash val="solid"/>
                      <a:round/>
                      <a:headEnd type="none" w="med" len="med"/>
                      <a:tailEnd type="none" w="med" len="med"/>
                    </a:lnL>
                    <a:lnR w="0" cap="flat" cmpd="sng" algn="ctr">
                      <a:solidFill>
                        <a:schemeClr val="tx1">
                          <a:alpha val="0"/>
                        </a:scheme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solidFill>
                      <a:schemeClr val="accent4"/>
                    </a:solidFill>
                  </a:tcPr>
                </a:tc>
                <a:tc hMerge="1">
                  <a:txBody>
                    <a:bodyPr/>
                    <a:lstStyle/>
                    <a:p>
                      <a:pPr marL="0" lvl="0" indent="0" algn="ctr" defTabSz="914400" rtl="0" eaLnBrk="1" fontAlgn="t" latinLnBrk="0" hangingPunct="1">
                        <a:lnSpc>
                          <a:spcPct val="100000"/>
                        </a:lnSpc>
                        <a:spcBef>
                          <a:spcPts val="0"/>
                        </a:spcBef>
                        <a:spcAft>
                          <a:spcPts val="0"/>
                        </a:spcAft>
                        <a:buSzPct val="100000"/>
                        <a:buNone/>
                      </a:pPr>
                      <a:endParaRPr lang="pt-PT" sz="700" b="0" i="0" u="none" strike="noStrike" dirty="0">
                        <a:solidFill>
                          <a:srgbClr val="000000"/>
                        </a:solidFill>
                        <a:effectLst/>
                        <a:latin typeface="EYInterstate Light" panose="02000506000000020004" pitchFamily="2" charset="0"/>
                      </a:endParaRPr>
                    </a:p>
                  </a:txBody>
                  <a:tcPr marL="45720" marR="45720">
                    <a:lnL w="0" cap="flat" cmpd="sng" algn="ctr">
                      <a:solidFill>
                        <a:schemeClr val="tx1">
                          <a:alpha val="0"/>
                        </a:schemeClr>
                      </a:solidFill>
                      <a:prstDash val="solid"/>
                      <a:round/>
                      <a:headEnd type="none" w="med" len="med"/>
                      <a:tailEnd type="none" w="med" len="med"/>
                    </a:lnL>
                    <a:lnR w="0" cap="flat" cmpd="sng" algn="ctr">
                      <a:solidFill>
                        <a:schemeClr val="tx1">
                          <a:alpha val="0"/>
                        </a:scheme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noFill/>
                  </a:tcPr>
                </a:tc>
              </a:tr>
              <a:tr h="204487">
                <a:tc>
                  <a:txBody>
                    <a:bodyPr/>
                    <a:lstStyle>
                      <a:lvl1pPr marL="0" algn="l" defTabSz="839588" rtl="0" eaLnBrk="1" latinLnBrk="0" hangingPunct="1">
                        <a:defRPr sz="1700" kern="1200">
                          <a:solidFill>
                            <a:schemeClr val="tx1"/>
                          </a:solidFill>
                          <a:latin typeface="EYInterstate Regular"/>
                        </a:defRPr>
                      </a:lvl1pPr>
                      <a:lvl2pPr marL="419793" algn="l" defTabSz="839588" rtl="0" eaLnBrk="1" latinLnBrk="0" hangingPunct="1">
                        <a:defRPr sz="1700" kern="1200">
                          <a:solidFill>
                            <a:schemeClr val="tx1"/>
                          </a:solidFill>
                          <a:latin typeface="EYInterstate Regular"/>
                        </a:defRPr>
                      </a:lvl2pPr>
                      <a:lvl3pPr marL="839588" algn="l" defTabSz="839588" rtl="0" eaLnBrk="1" latinLnBrk="0" hangingPunct="1">
                        <a:defRPr sz="1700" kern="1200">
                          <a:solidFill>
                            <a:schemeClr val="tx1"/>
                          </a:solidFill>
                          <a:latin typeface="EYInterstate Regular"/>
                        </a:defRPr>
                      </a:lvl3pPr>
                      <a:lvl4pPr marL="1259380" algn="l" defTabSz="839588" rtl="0" eaLnBrk="1" latinLnBrk="0" hangingPunct="1">
                        <a:defRPr sz="1700" kern="1200">
                          <a:solidFill>
                            <a:schemeClr val="tx1"/>
                          </a:solidFill>
                          <a:latin typeface="EYInterstate Regular"/>
                        </a:defRPr>
                      </a:lvl4pPr>
                      <a:lvl5pPr marL="1679175" algn="l" defTabSz="839588" rtl="0" eaLnBrk="1" latinLnBrk="0" hangingPunct="1">
                        <a:defRPr sz="1700" kern="1200">
                          <a:solidFill>
                            <a:schemeClr val="tx1"/>
                          </a:solidFill>
                          <a:latin typeface="EYInterstate Regular"/>
                        </a:defRPr>
                      </a:lvl5pPr>
                      <a:lvl6pPr marL="2098969" algn="l" defTabSz="839588" rtl="0" eaLnBrk="1" latinLnBrk="0" hangingPunct="1">
                        <a:defRPr sz="1700" kern="1200">
                          <a:solidFill>
                            <a:schemeClr val="tx1"/>
                          </a:solidFill>
                          <a:latin typeface="EYInterstate Regular"/>
                        </a:defRPr>
                      </a:lvl6pPr>
                      <a:lvl7pPr marL="2518763" algn="l" defTabSz="839588" rtl="0" eaLnBrk="1" latinLnBrk="0" hangingPunct="1">
                        <a:defRPr sz="1700" kern="1200">
                          <a:solidFill>
                            <a:schemeClr val="tx1"/>
                          </a:solidFill>
                          <a:latin typeface="EYInterstate Regular"/>
                        </a:defRPr>
                      </a:lvl7pPr>
                      <a:lvl8pPr marL="2938556" algn="l" defTabSz="839588" rtl="0" eaLnBrk="1" latinLnBrk="0" hangingPunct="1">
                        <a:defRPr sz="1700" kern="1200">
                          <a:solidFill>
                            <a:schemeClr val="tx1"/>
                          </a:solidFill>
                          <a:latin typeface="EYInterstate Regular"/>
                        </a:defRPr>
                      </a:lvl8pPr>
                      <a:lvl9pPr marL="3358350" algn="l" defTabSz="839588" rtl="0" eaLnBrk="1" latinLnBrk="0" hangingPunct="1">
                        <a:defRPr sz="1700" kern="1200">
                          <a:solidFill>
                            <a:schemeClr val="tx1"/>
                          </a:solidFill>
                          <a:latin typeface="EYInterstate Regular"/>
                        </a:defRPr>
                      </a:lvl9pPr>
                    </a:lstStyle>
                    <a:p>
                      <a:pPr marL="0" indent="0" algn="l" defTabSz="914400" rtl="0" eaLnBrk="1" fontAlgn="t" latinLnBrk="0" hangingPunct="1">
                        <a:lnSpc>
                          <a:spcPct val="100000"/>
                        </a:lnSpc>
                        <a:spcBef>
                          <a:spcPts val="0"/>
                        </a:spcBef>
                        <a:spcAft>
                          <a:spcPts val="0"/>
                        </a:spcAft>
                        <a:buSzPct val="100000"/>
                        <a:buNone/>
                      </a:pPr>
                      <a:r>
                        <a:rPr lang="sv-SE" sz="700" b="0" i="0" u="none" strike="noStrike" dirty="0" smtClean="0">
                          <a:solidFill>
                            <a:srgbClr val="000000"/>
                          </a:solidFill>
                          <a:effectLst/>
                          <a:latin typeface="EYInterstate Light" panose="02000506000000020004" pitchFamily="2" charset="0"/>
                        </a:rPr>
                        <a:t>Urban</a:t>
                      </a:r>
                      <a:endParaRPr lang="sv-SE" sz="700" b="0" i="0" u="none" strike="noStrike" dirty="0">
                        <a:solidFill>
                          <a:srgbClr val="000000"/>
                        </a:solidFill>
                        <a:effectLst/>
                        <a:latin typeface="EYInterstate Light" panose="02000506000000020004" pitchFamily="2" charset="0"/>
                      </a:endParaRPr>
                    </a:p>
                  </a:txBody>
                  <a:tcPr marL="45720" marR="45720">
                    <a:lnL w="0" cap="flat" cmpd="sng" algn="ctr">
                      <a:solidFill>
                        <a:srgbClr val="000000">
                          <a:alpha val="0"/>
                        </a:srgbClr>
                      </a:solidFill>
                      <a:prstDash val="solid"/>
                      <a:round/>
                      <a:headEnd type="none" w="med" len="med"/>
                      <a:tailEnd type="none" w="med" len="med"/>
                    </a:lnL>
                    <a:lnR w="0" cap="flat" cmpd="sng" algn="ctr">
                      <a:solidFill>
                        <a:srgbClr val="000000">
                          <a:alpha val="0"/>
                        </a:srgb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39588" rtl="0" eaLnBrk="1" latinLnBrk="0" hangingPunct="1">
                        <a:defRPr sz="1700" kern="1200">
                          <a:solidFill>
                            <a:schemeClr val="tx1"/>
                          </a:solidFill>
                          <a:latin typeface="EYInterstate Regular"/>
                        </a:defRPr>
                      </a:lvl1pPr>
                      <a:lvl2pPr marL="419793" algn="l" defTabSz="839588" rtl="0" eaLnBrk="1" latinLnBrk="0" hangingPunct="1">
                        <a:defRPr sz="1700" kern="1200">
                          <a:solidFill>
                            <a:schemeClr val="tx1"/>
                          </a:solidFill>
                          <a:latin typeface="EYInterstate Regular"/>
                        </a:defRPr>
                      </a:lvl2pPr>
                      <a:lvl3pPr marL="839588" algn="l" defTabSz="839588" rtl="0" eaLnBrk="1" latinLnBrk="0" hangingPunct="1">
                        <a:defRPr sz="1700" kern="1200">
                          <a:solidFill>
                            <a:schemeClr val="tx1"/>
                          </a:solidFill>
                          <a:latin typeface="EYInterstate Regular"/>
                        </a:defRPr>
                      </a:lvl3pPr>
                      <a:lvl4pPr marL="1259380" algn="l" defTabSz="839588" rtl="0" eaLnBrk="1" latinLnBrk="0" hangingPunct="1">
                        <a:defRPr sz="1700" kern="1200">
                          <a:solidFill>
                            <a:schemeClr val="tx1"/>
                          </a:solidFill>
                          <a:latin typeface="EYInterstate Regular"/>
                        </a:defRPr>
                      </a:lvl4pPr>
                      <a:lvl5pPr marL="1679175" algn="l" defTabSz="839588" rtl="0" eaLnBrk="1" latinLnBrk="0" hangingPunct="1">
                        <a:defRPr sz="1700" kern="1200">
                          <a:solidFill>
                            <a:schemeClr val="tx1"/>
                          </a:solidFill>
                          <a:latin typeface="EYInterstate Regular"/>
                        </a:defRPr>
                      </a:lvl5pPr>
                      <a:lvl6pPr marL="2098969" algn="l" defTabSz="839588" rtl="0" eaLnBrk="1" latinLnBrk="0" hangingPunct="1">
                        <a:defRPr sz="1700" kern="1200">
                          <a:solidFill>
                            <a:schemeClr val="tx1"/>
                          </a:solidFill>
                          <a:latin typeface="EYInterstate Regular"/>
                        </a:defRPr>
                      </a:lvl6pPr>
                      <a:lvl7pPr marL="2518763" algn="l" defTabSz="839588" rtl="0" eaLnBrk="1" latinLnBrk="0" hangingPunct="1">
                        <a:defRPr sz="1700" kern="1200">
                          <a:solidFill>
                            <a:schemeClr val="tx1"/>
                          </a:solidFill>
                          <a:latin typeface="EYInterstate Regular"/>
                        </a:defRPr>
                      </a:lvl7pPr>
                      <a:lvl8pPr marL="2938556" algn="l" defTabSz="839588" rtl="0" eaLnBrk="1" latinLnBrk="0" hangingPunct="1">
                        <a:defRPr sz="1700" kern="1200">
                          <a:solidFill>
                            <a:schemeClr val="tx1"/>
                          </a:solidFill>
                          <a:latin typeface="EYInterstate Regular"/>
                        </a:defRPr>
                      </a:lvl8pPr>
                      <a:lvl9pPr marL="3358350" algn="l" defTabSz="839588" rtl="0" eaLnBrk="1" latinLnBrk="0" hangingPunct="1">
                        <a:defRPr sz="1700" kern="1200">
                          <a:solidFill>
                            <a:schemeClr val="tx1"/>
                          </a:solidFill>
                          <a:latin typeface="EYInterstate Regular"/>
                        </a:defRPr>
                      </a:lvl9pPr>
                    </a:lstStyle>
                    <a:p>
                      <a:pPr marL="0" lvl="0" indent="0" algn="ctr" defTabSz="914400" rtl="0" eaLnBrk="1" fontAlgn="t" latinLnBrk="0" hangingPunct="1">
                        <a:lnSpc>
                          <a:spcPct val="100000"/>
                        </a:lnSpc>
                        <a:spcBef>
                          <a:spcPts val="0"/>
                        </a:spcBef>
                        <a:spcAft>
                          <a:spcPts val="0"/>
                        </a:spcAft>
                        <a:buSzPct val="100000"/>
                        <a:buNone/>
                      </a:pPr>
                      <a:r>
                        <a:rPr lang="pt-PT" sz="700" b="0" i="0" u="none" strike="noStrike" kern="1200" dirty="0" err="1" smtClean="0">
                          <a:solidFill>
                            <a:srgbClr val="000000"/>
                          </a:solidFill>
                          <a:effectLst/>
                          <a:latin typeface="EYInterstate Light" panose="02000506000000020004" pitchFamily="2" charset="0"/>
                          <a:ea typeface="+mn-ea"/>
                          <a:cs typeface="+mn-cs"/>
                        </a:rPr>
                        <a:t>Variable</a:t>
                      </a:r>
                      <a:r>
                        <a:rPr lang="pt-PT" sz="700" b="0" i="0" u="none" strike="noStrike" kern="1200" dirty="0" smtClean="0">
                          <a:solidFill>
                            <a:srgbClr val="000000"/>
                          </a:solidFill>
                          <a:effectLst/>
                          <a:latin typeface="EYInterstate Light" panose="02000506000000020004" pitchFamily="2" charset="0"/>
                          <a:ea typeface="+mn-ea"/>
                          <a:cs typeface="+mn-cs"/>
                        </a:rPr>
                        <a:t>: </a:t>
                      </a:r>
                      <a:r>
                        <a:rPr lang="pt-PT" sz="700" b="0" i="0" u="none" strike="noStrike" kern="1200" dirty="0">
                          <a:solidFill>
                            <a:srgbClr val="000000"/>
                          </a:solidFill>
                          <a:effectLst/>
                          <a:latin typeface="EYInterstate Light" panose="02000506000000020004" pitchFamily="2" charset="0"/>
                          <a:ea typeface="+mn-ea"/>
                          <a:cs typeface="+mn-cs"/>
                        </a:rPr>
                        <a:t>de 0,3% a 0,45% </a:t>
                      </a:r>
                    </a:p>
                  </a:txBody>
                  <a:tcPr marL="9525" marR="9525" marT="9525" marB="0" anchor="ctr">
                    <a:lnL w="0" cap="flat" cmpd="sng" algn="ctr">
                      <a:solidFill>
                        <a:srgbClr val="000000">
                          <a:alpha val="0"/>
                        </a:srgbClr>
                      </a:solidFill>
                      <a:prstDash val="solid"/>
                      <a:round/>
                      <a:headEnd type="none" w="med" len="med"/>
                      <a:tailEnd type="none" w="med" len="med"/>
                    </a:lnL>
                    <a:lnR w="0" cap="flat" cmpd="sng" algn="ctr">
                      <a:solidFill>
                        <a:srgbClr val="000000">
                          <a:alpha val="0"/>
                        </a:srgb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lvl="0" indent="0" algn="ctr" defTabSz="914400" rtl="0" eaLnBrk="1" fontAlgn="t" latinLnBrk="0" hangingPunct="1">
                        <a:lnSpc>
                          <a:spcPct val="100000"/>
                        </a:lnSpc>
                        <a:spcBef>
                          <a:spcPts val="0"/>
                        </a:spcBef>
                        <a:spcAft>
                          <a:spcPts val="0"/>
                        </a:spcAft>
                        <a:buSzPct val="100000"/>
                        <a:buNone/>
                      </a:pPr>
                      <a:endParaRPr lang="pt-PT" sz="700" b="0" i="0" u="none" strike="noStrike" kern="1200" dirty="0">
                        <a:solidFill>
                          <a:srgbClr val="000000"/>
                        </a:solidFill>
                        <a:effectLst/>
                        <a:latin typeface="EYInterstate Light" panose="02000506000000020004" pitchFamily="2" charset="0"/>
                        <a:ea typeface="+mn-ea"/>
                        <a:cs typeface="+mn-cs"/>
                      </a:endParaRPr>
                    </a:p>
                  </a:txBody>
                  <a:tcPr marL="9525" marR="9525" marT="9525" marB="0" anchor="ctr">
                    <a:lnL w="0" cap="flat" cmpd="sng" algn="ctr">
                      <a:solidFill>
                        <a:schemeClr val="tx1">
                          <a:alpha val="0"/>
                        </a:schemeClr>
                      </a:solidFill>
                      <a:prstDash val="solid"/>
                      <a:round/>
                      <a:headEnd type="none" w="med" len="med"/>
                      <a:tailEnd type="none" w="med" len="med"/>
                    </a:lnL>
                    <a:lnR w="0" cap="flat" cmpd="sng" algn="ctr">
                      <a:solidFill>
                        <a:schemeClr val="tx1">
                          <a:alpha val="0"/>
                        </a:scheme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646464"/>
                      </a:solidFill>
                      <a:prstDash val="solid"/>
                      <a:round/>
                      <a:headEnd type="none" w="med" len="med"/>
                      <a:tailEnd type="none" w="med" len="med"/>
                    </a:lnB>
                    <a:noFill/>
                  </a:tcPr>
                </a:tc>
              </a:tr>
              <a:tr h="204487">
                <a:tc>
                  <a:txBody>
                    <a:bodyPr/>
                    <a:lstStyle>
                      <a:lvl1pPr marL="0" algn="l" defTabSz="839588" rtl="0" eaLnBrk="1" latinLnBrk="0" hangingPunct="1">
                        <a:defRPr sz="1700" kern="1200">
                          <a:solidFill>
                            <a:schemeClr val="tx1"/>
                          </a:solidFill>
                          <a:latin typeface="EYInterstate Regular"/>
                        </a:defRPr>
                      </a:lvl1pPr>
                      <a:lvl2pPr marL="419793" algn="l" defTabSz="839588" rtl="0" eaLnBrk="1" latinLnBrk="0" hangingPunct="1">
                        <a:defRPr sz="1700" kern="1200">
                          <a:solidFill>
                            <a:schemeClr val="tx1"/>
                          </a:solidFill>
                          <a:latin typeface="EYInterstate Regular"/>
                        </a:defRPr>
                      </a:lvl2pPr>
                      <a:lvl3pPr marL="839588" algn="l" defTabSz="839588" rtl="0" eaLnBrk="1" latinLnBrk="0" hangingPunct="1">
                        <a:defRPr sz="1700" kern="1200">
                          <a:solidFill>
                            <a:schemeClr val="tx1"/>
                          </a:solidFill>
                          <a:latin typeface="EYInterstate Regular"/>
                        </a:defRPr>
                      </a:lvl3pPr>
                      <a:lvl4pPr marL="1259380" algn="l" defTabSz="839588" rtl="0" eaLnBrk="1" latinLnBrk="0" hangingPunct="1">
                        <a:defRPr sz="1700" kern="1200">
                          <a:solidFill>
                            <a:schemeClr val="tx1"/>
                          </a:solidFill>
                          <a:latin typeface="EYInterstate Regular"/>
                        </a:defRPr>
                      </a:lvl4pPr>
                      <a:lvl5pPr marL="1679175" algn="l" defTabSz="839588" rtl="0" eaLnBrk="1" latinLnBrk="0" hangingPunct="1">
                        <a:defRPr sz="1700" kern="1200">
                          <a:solidFill>
                            <a:schemeClr val="tx1"/>
                          </a:solidFill>
                          <a:latin typeface="EYInterstate Regular"/>
                        </a:defRPr>
                      </a:lvl5pPr>
                      <a:lvl6pPr marL="2098969" algn="l" defTabSz="839588" rtl="0" eaLnBrk="1" latinLnBrk="0" hangingPunct="1">
                        <a:defRPr sz="1700" kern="1200">
                          <a:solidFill>
                            <a:schemeClr val="tx1"/>
                          </a:solidFill>
                          <a:latin typeface="EYInterstate Regular"/>
                        </a:defRPr>
                      </a:lvl6pPr>
                      <a:lvl7pPr marL="2518763" algn="l" defTabSz="839588" rtl="0" eaLnBrk="1" latinLnBrk="0" hangingPunct="1">
                        <a:defRPr sz="1700" kern="1200">
                          <a:solidFill>
                            <a:schemeClr val="tx1"/>
                          </a:solidFill>
                          <a:latin typeface="EYInterstate Regular"/>
                        </a:defRPr>
                      </a:lvl7pPr>
                      <a:lvl8pPr marL="2938556" algn="l" defTabSz="839588" rtl="0" eaLnBrk="1" latinLnBrk="0" hangingPunct="1">
                        <a:defRPr sz="1700" kern="1200">
                          <a:solidFill>
                            <a:schemeClr val="tx1"/>
                          </a:solidFill>
                          <a:latin typeface="EYInterstate Regular"/>
                        </a:defRPr>
                      </a:lvl8pPr>
                      <a:lvl9pPr marL="3358350" algn="l" defTabSz="839588" rtl="0" eaLnBrk="1" latinLnBrk="0" hangingPunct="1">
                        <a:defRPr sz="1700" kern="1200">
                          <a:solidFill>
                            <a:schemeClr val="tx1"/>
                          </a:solidFill>
                          <a:latin typeface="EYInterstate Regular"/>
                        </a:defRPr>
                      </a:lvl9pPr>
                    </a:lstStyle>
                    <a:p>
                      <a:pPr marL="0" indent="0" algn="l" defTabSz="914400" rtl="0" eaLnBrk="1" fontAlgn="t" latinLnBrk="0" hangingPunct="1">
                        <a:lnSpc>
                          <a:spcPct val="100000"/>
                        </a:lnSpc>
                        <a:spcBef>
                          <a:spcPts val="0"/>
                        </a:spcBef>
                        <a:spcAft>
                          <a:spcPts val="0"/>
                        </a:spcAft>
                        <a:buSzPct val="100000"/>
                        <a:buNone/>
                      </a:pPr>
                      <a:r>
                        <a:rPr lang="sv-SE" sz="700" b="0" i="0" u="none" strike="noStrike" dirty="0" smtClean="0">
                          <a:solidFill>
                            <a:srgbClr val="000000"/>
                          </a:solidFill>
                          <a:effectLst/>
                          <a:latin typeface="EYInterstate Light" panose="02000506000000020004" pitchFamily="2" charset="0"/>
                        </a:rPr>
                        <a:t>Rural</a:t>
                      </a:r>
                      <a:endParaRPr lang="sv-SE" sz="700" b="0" i="0" u="none" strike="noStrike" dirty="0">
                        <a:solidFill>
                          <a:srgbClr val="000000"/>
                        </a:solidFill>
                        <a:effectLst/>
                        <a:latin typeface="EYInterstate Light" panose="02000506000000020004" pitchFamily="2" charset="0"/>
                      </a:endParaRPr>
                    </a:p>
                  </a:txBody>
                  <a:tcPr marL="45720" marR="45720">
                    <a:lnL w="0" cap="flat" cmpd="sng" algn="ctr">
                      <a:solidFill>
                        <a:srgbClr val="000000">
                          <a:alpha val="0"/>
                        </a:srgbClr>
                      </a:solidFill>
                      <a:prstDash val="solid"/>
                      <a:round/>
                      <a:headEnd type="none" w="med" len="med"/>
                      <a:tailEnd type="none" w="med" len="med"/>
                    </a:lnL>
                    <a:lnR w="0" cap="flat" cmpd="sng" algn="ctr">
                      <a:solidFill>
                        <a:srgbClr val="000000">
                          <a:alpha val="0"/>
                        </a:srgb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39588" rtl="0" eaLnBrk="1" latinLnBrk="0" hangingPunct="1">
                        <a:defRPr sz="1700" kern="1200">
                          <a:solidFill>
                            <a:schemeClr val="tx1"/>
                          </a:solidFill>
                          <a:latin typeface="EYInterstate Regular"/>
                        </a:defRPr>
                      </a:lvl1pPr>
                      <a:lvl2pPr marL="419793" algn="l" defTabSz="839588" rtl="0" eaLnBrk="1" latinLnBrk="0" hangingPunct="1">
                        <a:defRPr sz="1700" kern="1200">
                          <a:solidFill>
                            <a:schemeClr val="tx1"/>
                          </a:solidFill>
                          <a:latin typeface="EYInterstate Regular"/>
                        </a:defRPr>
                      </a:lvl2pPr>
                      <a:lvl3pPr marL="839588" algn="l" defTabSz="839588" rtl="0" eaLnBrk="1" latinLnBrk="0" hangingPunct="1">
                        <a:defRPr sz="1700" kern="1200">
                          <a:solidFill>
                            <a:schemeClr val="tx1"/>
                          </a:solidFill>
                          <a:latin typeface="EYInterstate Regular"/>
                        </a:defRPr>
                      </a:lvl3pPr>
                      <a:lvl4pPr marL="1259380" algn="l" defTabSz="839588" rtl="0" eaLnBrk="1" latinLnBrk="0" hangingPunct="1">
                        <a:defRPr sz="1700" kern="1200">
                          <a:solidFill>
                            <a:schemeClr val="tx1"/>
                          </a:solidFill>
                          <a:latin typeface="EYInterstate Regular"/>
                        </a:defRPr>
                      </a:lvl4pPr>
                      <a:lvl5pPr marL="1679175" algn="l" defTabSz="839588" rtl="0" eaLnBrk="1" latinLnBrk="0" hangingPunct="1">
                        <a:defRPr sz="1700" kern="1200">
                          <a:solidFill>
                            <a:schemeClr val="tx1"/>
                          </a:solidFill>
                          <a:latin typeface="EYInterstate Regular"/>
                        </a:defRPr>
                      </a:lvl5pPr>
                      <a:lvl6pPr marL="2098969" algn="l" defTabSz="839588" rtl="0" eaLnBrk="1" latinLnBrk="0" hangingPunct="1">
                        <a:defRPr sz="1700" kern="1200">
                          <a:solidFill>
                            <a:schemeClr val="tx1"/>
                          </a:solidFill>
                          <a:latin typeface="EYInterstate Regular"/>
                        </a:defRPr>
                      </a:lvl6pPr>
                      <a:lvl7pPr marL="2518763" algn="l" defTabSz="839588" rtl="0" eaLnBrk="1" latinLnBrk="0" hangingPunct="1">
                        <a:defRPr sz="1700" kern="1200">
                          <a:solidFill>
                            <a:schemeClr val="tx1"/>
                          </a:solidFill>
                          <a:latin typeface="EYInterstate Regular"/>
                        </a:defRPr>
                      </a:lvl7pPr>
                      <a:lvl8pPr marL="2938556" algn="l" defTabSz="839588" rtl="0" eaLnBrk="1" latinLnBrk="0" hangingPunct="1">
                        <a:defRPr sz="1700" kern="1200">
                          <a:solidFill>
                            <a:schemeClr val="tx1"/>
                          </a:solidFill>
                          <a:latin typeface="EYInterstate Regular"/>
                        </a:defRPr>
                      </a:lvl8pPr>
                      <a:lvl9pPr marL="3358350" algn="l" defTabSz="839588" rtl="0" eaLnBrk="1" latinLnBrk="0" hangingPunct="1">
                        <a:defRPr sz="1700" kern="1200">
                          <a:solidFill>
                            <a:schemeClr val="tx1"/>
                          </a:solidFill>
                          <a:latin typeface="EYInterstate Regular"/>
                        </a:defRPr>
                      </a:lvl9pPr>
                    </a:lstStyle>
                    <a:p>
                      <a:pPr marL="0" lvl="0" indent="0" algn="ctr" defTabSz="914400" rtl="0" eaLnBrk="1" fontAlgn="t" latinLnBrk="0" hangingPunct="1">
                        <a:lnSpc>
                          <a:spcPct val="100000"/>
                        </a:lnSpc>
                        <a:spcBef>
                          <a:spcPts val="0"/>
                        </a:spcBef>
                        <a:spcAft>
                          <a:spcPts val="0"/>
                        </a:spcAft>
                        <a:buSzPct val="100000"/>
                        <a:buNone/>
                      </a:pPr>
                      <a:r>
                        <a:rPr lang="pt-PT" sz="700" b="0" i="0" u="none" strike="noStrike" kern="1200" dirty="0">
                          <a:solidFill>
                            <a:srgbClr val="000000"/>
                          </a:solidFill>
                          <a:effectLst/>
                          <a:latin typeface="EYInterstate Light" panose="02000506000000020004" pitchFamily="2" charset="0"/>
                          <a:ea typeface="+mn-ea"/>
                          <a:cs typeface="+mn-cs"/>
                        </a:rPr>
                        <a:t>0,8%</a:t>
                      </a:r>
                    </a:p>
                  </a:txBody>
                  <a:tcPr marL="9525" marR="9525" marT="9525" marB="0" anchor="ctr">
                    <a:lnL w="0" cap="flat" cmpd="sng" algn="ctr">
                      <a:solidFill>
                        <a:srgbClr val="000000">
                          <a:alpha val="0"/>
                        </a:srgbClr>
                      </a:solidFill>
                      <a:prstDash val="solid"/>
                      <a:round/>
                      <a:headEnd type="none" w="med" len="med"/>
                      <a:tailEnd type="none" w="med" len="med"/>
                    </a:lnL>
                    <a:lnR w="0" cap="flat" cmpd="sng" algn="ctr">
                      <a:solidFill>
                        <a:srgbClr val="000000">
                          <a:alpha val="0"/>
                        </a:srgb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lvl="0" indent="0" algn="ctr" defTabSz="914400" rtl="0" eaLnBrk="1" fontAlgn="t" latinLnBrk="0" hangingPunct="1">
                        <a:lnSpc>
                          <a:spcPct val="100000"/>
                        </a:lnSpc>
                        <a:spcBef>
                          <a:spcPts val="0"/>
                        </a:spcBef>
                        <a:spcAft>
                          <a:spcPts val="0"/>
                        </a:spcAft>
                        <a:buSzPct val="100000"/>
                        <a:buNone/>
                      </a:pPr>
                      <a:endParaRPr lang="pt-PT" sz="700" b="0" i="0" u="none" strike="noStrike" kern="1200" dirty="0">
                        <a:solidFill>
                          <a:srgbClr val="000000"/>
                        </a:solidFill>
                        <a:effectLst/>
                        <a:latin typeface="EYInterstate Light" panose="02000506000000020004" pitchFamily="2" charset="0"/>
                        <a:ea typeface="+mn-ea"/>
                        <a:cs typeface="+mn-cs"/>
                      </a:endParaRPr>
                    </a:p>
                  </a:txBody>
                  <a:tcPr marL="9525" marR="9525" marT="9525" marB="0" anchor="ctr">
                    <a:lnL w="0" cap="flat" cmpd="sng" algn="ctr">
                      <a:solidFill>
                        <a:schemeClr val="tx1">
                          <a:alpha val="0"/>
                        </a:schemeClr>
                      </a:solidFill>
                      <a:prstDash val="solid"/>
                      <a:round/>
                      <a:headEnd type="none" w="med" len="med"/>
                      <a:tailEnd type="none" w="med" len="med"/>
                    </a:lnL>
                    <a:lnR w="0" cap="flat" cmpd="sng" algn="ctr">
                      <a:solidFill>
                        <a:schemeClr val="tx1">
                          <a:alpha val="0"/>
                        </a:schemeClr>
                      </a:solidFill>
                      <a:prstDash val="solid"/>
                      <a:round/>
                      <a:headEnd type="none" w="med" len="med"/>
                      <a:tailEnd type="none" w="med" len="med"/>
                    </a:lnR>
                    <a:lnT w="3175" cap="flat" cmpd="sng" algn="ctr">
                      <a:solidFill>
                        <a:srgbClr val="646464"/>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132414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7401454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8691"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Text Placeholder 7"/>
          <p:cNvSpPr txBox="1">
            <a:spLocks/>
          </p:cNvSpPr>
          <p:nvPr/>
        </p:nvSpPr>
        <p:spPr>
          <a:xfrm>
            <a:off x="3500437" y="1868695"/>
            <a:ext cx="2808287" cy="6600634"/>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Agreements with India</a:t>
            </a:r>
          </a:p>
          <a:p>
            <a:pPr marL="0" lvl="1" indent="0" algn="just">
              <a:spcAft>
                <a:spcPts val="400"/>
              </a:spcAft>
            </a:pPr>
            <a:r>
              <a:rPr lang="en-US" kern="0" dirty="0" smtClean="0">
                <a:latin typeface="Arial" panose="020B0604020202020204" pitchFamily="34" charset="0"/>
                <a:cs typeface="Arial" panose="020B0604020202020204" pitchFamily="34" charset="0"/>
              </a:rPr>
              <a:t>During the years, Portugal and India have strengthened relationships and currently have the following agreements:</a:t>
            </a:r>
          </a:p>
          <a:p>
            <a:pPr marL="171450" lvl="1" indent="-171450" algn="just">
              <a:spcAft>
                <a:spcPts val="400"/>
              </a:spcAft>
              <a:buFont typeface="Arial" panose="020B0604020202020204" pitchFamily="34" charset="0"/>
              <a:buChar char="•"/>
            </a:pPr>
            <a:r>
              <a:rPr lang="en-US" kern="0" dirty="0" smtClean="0">
                <a:latin typeface="Arial" panose="020B0604020202020204" pitchFamily="34" charset="0"/>
                <a:cs typeface="Arial" panose="020B0604020202020204" pitchFamily="34" charset="0"/>
              </a:rPr>
              <a:t>Investment Protection and Promotion agreement;</a:t>
            </a:r>
          </a:p>
          <a:p>
            <a:pPr marL="171450" lvl="1" indent="-171450" algn="just">
              <a:spcAft>
                <a:spcPts val="400"/>
              </a:spcAft>
              <a:buFont typeface="Arial" panose="020B0604020202020204" pitchFamily="34" charset="0"/>
              <a:buChar char="•"/>
            </a:pPr>
            <a:r>
              <a:rPr lang="en-US" kern="0" dirty="0" smtClean="0">
                <a:latin typeface="Arial" panose="020B0604020202020204" pitchFamily="34" charset="0"/>
                <a:cs typeface="Arial" panose="020B0604020202020204" pitchFamily="34" charset="0"/>
              </a:rPr>
              <a:t>Agreement to prevent double taxation;</a:t>
            </a:r>
          </a:p>
          <a:p>
            <a:pPr marL="171450" lvl="1" indent="-171450" algn="just">
              <a:spcAft>
                <a:spcPts val="400"/>
              </a:spcAft>
              <a:buFont typeface="Arial" panose="020B0604020202020204" pitchFamily="34" charset="0"/>
              <a:buChar char="•"/>
            </a:pPr>
            <a:r>
              <a:rPr lang="en-US" kern="0" dirty="0" smtClean="0">
                <a:latin typeface="Arial" panose="020B0604020202020204" pitchFamily="34" charset="0"/>
                <a:cs typeface="Arial" panose="020B0604020202020204" pitchFamily="34" charset="0"/>
              </a:rPr>
              <a:t>Agreement to Economic and Industrial cooperation</a:t>
            </a:r>
            <a:r>
              <a:rPr lang="en-US" kern="0" dirty="0">
                <a:latin typeface="Arial" panose="020B0604020202020204" pitchFamily="34" charset="0"/>
                <a:cs typeface="Arial" panose="020B0604020202020204" pitchFamily="34" charset="0"/>
              </a:rPr>
              <a:t>;</a:t>
            </a:r>
            <a:endParaRPr lang="en-US" kern="0" dirty="0" smtClean="0">
              <a:latin typeface="Arial" panose="020B0604020202020204" pitchFamily="34" charset="0"/>
              <a:cs typeface="Arial" panose="020B0604020202020204" pitchFamily="34" charset="0"/>
            </a:endParaRPr>
          </a:p>
          <a:p>
            <a:pPr marL="171450" lvl="1" indent="-171450" algn="just">
              <a:spcAft>
                <a:spcPts val="400"/>
              </a:spcAft>
              <a:buFont typeface="Arial" panose="020B0604020202020204" pitchFamily="34" charset="0"/>
              <a:buChar char="•"/>
            </a:pPr>
            <a:r>
              <a:rPr lang="en-US" kern="0" dirty="0" smtClean="0">
                <a:latin typeface="Arial" panose="020B0604020202020204" pitchFamily="34" charset="0"/>
                <a:cs typeface="Arial" panose="020B0604020202020204" pitchFamily="34" charset="0"/>
              </a:rPr>
              <a:t>MoU’s in Renewable, Agriculture, </a:t>
            </a:r>
            <a:r>
              <a:rPr lang="en-US" kern="0" dirty="0" smtClean="0">
                <a:latin typeface="Arial" panose="020B0604020202020204" pitchFamily="34" charset="0"/>
                <a:cs typeface="Arial" panose="020B0604020202020204" pitchFamily="34" charset="0"/>
              </a:rPr>
              <a:t>Defense </a:t>
            </a:r>
            <a:r>
              <a:rPr lang="en-US" kern="0" dirty="0" smtClean="0">
                <a:latin typeface="Arial" panose="020B0604020202020204" pitchFamily="34" charset="0"/>
                <a:cs typeface="Arial" panose="020B0604020202020204" pitchFamily="34" charset="0"/>
              </a:rPr>
              <a:t>and IT.</a:t>
            </a:r>
          </a:p>
          <a:p>
            <a:pPr marL="171450" lvl="1" indent="-171450" algn="just">
              <a:buFont typeface="Arial" panose="020B0604020202020204" pitchFamily="34" charset="0"/>
              <a:buChar char="•"/>
            </a:pPr>
            <a:endParaRPr lang="en-US" kern="0" dirty="0">
              <a:latin typeface="Arial" panose="020B0604020202020204" pitchFamily="34" charset="0"/>
              <a:cs typeface="Arial" panose="020B0604020202020204" pitchFamily="34" charset="0"/>
            </a:endParaRPr>
          </a:p>
          <a:p>
            <a:pPr marL="171450" lvl="1" indent="-171450" algn="just">
              <a:buFont typeface="Arial" panose="020B0604020202020204" pitchFamily="34" charset="0"/>
              <a:buChar char="•"/>
            </a:pPr>
            <a:endParaRPr lang="en-US" kern="0" dirty="0" smtClean="0">
              <a:latin typeface="Arial" panose="020B0604020202020204" pitchFamily="34" charset="0"/>
              <a:cs typeface="Arial" panose="020B0604020202020204" pitchFamily="34" charset="0"/>
            </a:endParaRPr>
          </a:p>
          <a:p>
            <a:pPr marL="171450" lvl="1" indent="-171450" algn="just">
              <a:buFont typeface="Arial" panose="020B0604020202020204" pitchFamily="34" charset="0"/>
              <a:buChar char="•"/>
            </a:pPr>
            <a:endParaRPr lang="en-US" kern="0" dirty="0">
              <a:latin typeface="Arial" panose="020B0604020202020204" pitchFamily="34" charset="0"/>
              <a:cs typeface="Arial" panose="020B0604020202020204" pitchFamily="34" charset="0"/>
            </a:endParaRPr>
          </a:p>
          <a:p>
            <a:pPr marL="171450" lvl="1" indent="-171450" algn="just">
              <a:buFont typeface="Arial" panose="020B0604020202020204" pitchFamily="34" charset="0"/>
              <a:buChar char="•"/>
            </a:pPr>
            <a:endParaRPr lang="en-US" kern="0" dirty="0" smtClean="0">
              <a:latin typeface="Arial" panose="020B0604020202020204" pitchFamily="34" charset="0"/>
              <a:cs typeface="Arial" panose="020B0604020202020204" pitchFamily="34" charset="0"/>
            </a:endParaRPr>
          </a:p>
          <a:p>
            <a:pPr marL="171450" lvl="1" indent="-171450" algn="just">
              <a:buFont typeface="Arial" panose="020B0604020202020204" pitchFamily="34" charset="0"/>
              <a:buChar char="•"/>
            </a:pPr>
            <a:endParaRPr lang="en-US" kern="0" dirty="0">
              <a:latin typeface="Arial" panose="020B0604020202020204" pitchFamily="34" charset="0"/>
              <a:cs typeface="Arial" panose="020B0604020202020204" pitchFamily="34" charset="0"/>
            </a:endParaRPr>
          </a:p>
          <a:p>
            <a:pPr marL="171450" lvl="1" indent="-171450" algn="just">
              <a:buFont typeface="Arial" panose="020B0604020202020204" pitchFamily="34" charset="0"/>
              <a:buChar char="•"/>
            </a:pPr>
            <a:endParaRPr lang="en-US" kern="0" dirty="0" smtClean="0">
              <a:latin typeface="Arial" panose="020B0604020202020204" pitchFamily="34" charset="0"/>
              <a:cs typeface="Arial" panose="020B0604020202020204" pitchFamily="34" charset="0"/>
            </a:endParaRPr>
          </a:p>
          <a:p>
            <a:pPr marL="171450" lvl="1" indent="-171450" algn="just">
              <a:buFont typeface="Arial" panose="020B0604020202020204" pitchFamily="34" charset="0"/>
              <a:buChar char="•"/>
            </a:pPr>
            <a:endParaRPr lang="en-US" kern="0" dirty="0" smtClean="0">
              <a:latin typeface="Arial" panose="020B0604020202020204" pitchFamily="34" charset="0"/>
              <a:cs typeface="Arial" panose="020B0604020202020204" pitchFamily="34" charset="0"/>
            </a:endParaRPr>
          </a:p>
          <a:p>
            <a:pPr marL="0" lvl="1" indent="0" algn="just"/>
            <a:endParaRPr lang="en-US" kern="0" dirty="0" smtClean="0">
              <a:latin typeface="Arial" panose="020B0604020202020204" pitchFamily="34" charset="0"/>
              <a:cs typeface="Arial" panose="020B0604020202020204" pitchFamily="34" charset="0"/>
            </a:endParaRPr>
          </a:p>
          <a:p>
            <a:pPr marL="0" lvl="1" indent="0" algn="just"/>
            <a:endParaRPr lang="en-US" kern="0" dirty="0" smtClean="0">
              <a:latin typeface="Arial" panose="020B0604020202020204" pitchFamily="34" charset="0"/>
              <a:cs typeface="Arial" panose="020B0604020202020204" pitchFamily="34" charset="0"/>
            </a:endParaRPr>
          </a:p>
          <a:p>
            <a:pPr marL="336680" lvl="2" indent="-171450" algn="just">
              <a:buFont typeface="Arial" panose="020B0604020202020204" pitchFamily="34" charset="0"/>
              <a:buChar char="•"/>
            </a:pPr>
            <a:r>
              <a:rPr lang="en-US" kern="0" dirty="0" smtClean="0">
                <a:latin typeface="Arial" panose="020B0604020202020204" pitchFamily="34" charset="0"/>
                <a:cs typeface="Arial" panose="020B0604020202020204" pitchFamily="34" charset="0"/>
              </a:rPr>
              <a:t>Program </a:t>
            </a:r>
            <a:r>
              <a:rPr lang="en-US" kern="0" dirty="0">
                <a:latin typeface="Arial" panose="020B0604020202020204" pitchFamily="34" charset="0"/>
                <a:cs typeface="Arial" panose="020B0604020202020204" pitchFamily="34" charset="0"/>
              </a:rPr>
              <a:t>to attract non-European investors to live and to work legally in </a:t>
            </a:r>
            <a:r>
              <a:rPr lang="en-US" kern="0" dirty="0" smtClean="0">
                <a:latin typeface="Arial" panose="020B0604020202020204" pitchFamily="34" charset="0"/>
                <a:cs typeface="Arial" panose="020B0604020202020204" pitchFamily="34" charset="0"/>
              </a:rPr>
              <a:t>Portugal.</a:t>
            </a:r>
          </a:p>
          <a:p>
            <a:pPr marL="336680" lvl="2" indent="-171450" algn="just">
              <a:buFont typeface="Arial" panose="020B0604020202020204" pitchFamily="34" charset="0"/>
              <a:buChar char="•"/>
            </a:pPr>
            <a:r>
              <a:rPr lang="en-US" dirty="0" smtClean="0">
                <a:latin typeface="Arial" panose="020B0604020202020204" pitchFamily="34" charset="0"/>
                <a:cs typeface="Arial" panose="020B0604020202020204" pitchFamily="34" charset="0"/>
              </a:rPr>
              <a:t>Beneficiaries must </a:t>
            </a:r>
            <a:r>
              <a:rPr lang="en-US" dirty="0">
                <a:latin typeface="Arial" panose="020B0604020202020204" pitchFamily="34" charset="0"/>
                <a:cs typeface="Arial" panose="020B0604020202020204" pitchFamily="34" charset="0"/>
              </a:rPr>
              <a:t>commit to maintain the investment for a minimum period of 5 </a:t>
            </a:r>
            <a:r>
              <a:rPr lang="en-US" dirty="0" smtClean="0">
                <a:latin typeface="Arial" panose="020B0604020202020204" pitchFamily="34" charset="0"/>
                <a:cs typeface="Arial" panose="020B0604020202020204" pitchFamily="34" charset="0"/>
              </a:rPr>
              <a:t>years. After 5 years, the investor may apply for a permanent residence permit.</a:t>
            </a:r>
          </a:p>
          <a:p>
            <a:pPr marL="336680" lvl="2" indent="-171450" algn="just">
              <a:buFont typeface="Arial" panose="020B0604020202020204" pitchFamily="34" charset="0"/>
              <a:buChar char="•"/>
            </a:pPr>
            <a:r>
              <a:rPr lang="en-US" kern="0" dirty="0" smtClean="0">
                <a:latin typeface="Arial" panose="020B0604020202020204" pitchFamily="34" charset="0"/>
                <a:cs typeface="Arial" panose="020B0604020202020204" pitchFamily="34" charset="0"/>
              </a:rPr>
              <a:t>Beneficiaries can extend the benefits of the Program to their immediate families.</a:t>
            </a:r>
          </a:p>
          <a:p>
            <a:pPr marL="165230" lvl="2" indent="0" algn="just">
              <a:buNone/>
            </a:pPr>
            <a:r>
              <a:rPr lang="en-US" kern="0" dirty="0" smtClean="0">
                <a:solidFill>
                  <a:schemeClr val="accent2"/>
                </a:solidFill>
                <a:latin typeface="Arial" panose="020B0604020202020204" pitchFamily="34" charset="0"/>
                <a:cs typeface="Arial" panose="020B0604020202020204" pitchFamily="34" charset="0"/>
              </a:rPr>
              <a:t>Requirements:</a:t>
            </a:r>
          </a:p>
          <a:p>
            <a:pPr marL="336680" lvl="2" indent="-171450" algn="just">
              <a:buFont typeface="Arial" panose="020B0604020202020204" pitchFamily="34" charset="0"/>
              <a:buChar char="•"/>
            </a:pPr>
            <a:r>
              <a:rPr lang="en-US" kern="0" dirty="0" smtClean="0">
                <a:latin typeface="Arial" panose="020B0604020202020204" pitchFamily="34" charset="0"/>
                <a:cs typeface="Arial" panose="020B0604020202020204" pitchFamily="34" charset="0"/>
              </a:rPr>
              <a:t>Capital transfer of €1m;</a:t>
            </a:r>
          </a:p>
          <a:p>
            <a:pPr marL="336680" lvl="2" indent="-171450" algn="just">
              <a:buFont typeface="Arial" panose="020B0604020202020204" pitchFamily="34" charset="0"/>
              <a:buChar char="•"/>
            </a:pPr>
            <a:r>
              <a:rPr lang="en-US" kern="0" dirty="0" smtClean="0">
                <a:latin typeface="Arial" panose="020B0604020202020204" pitchFamily="34" charset="0"/>
                <a:cs typeface="Arial" panose="020B0604020202020204" pitchFamily="34" charset="0"/>
              </a:rPr>
              <a:t>Creation of 10 jobs;</a:t>
            </a:r>
          </a:p>
          <a:p>
            <a:pPr marL="336680" lvl="2" indent="-171450" algn="just">
              <a:buFont typeface="Arial" panose="020B0604020202020204" pitchFamily="34" charset="0"/>
              <a:buChar char="•"/>
            </a:pPr>
            <a:r>
              <a:rPr lang="en-US" kern="0" dirty="0" smtClean="0">
                <a:latin typeface="Arial" panose="020B0604020202020204" pitchFamily="34" charset="0"/>
                <a:cs typeface="Arial" panose="020B0604020202020204" pitchFamily="34" charset="0"/>
              </a:rPr>
              <a:t>Acquisition of real estate property of €500k or capital transfer of €500k applied in investment funds (other investment options are available).</a:t>
            </a:r>
          </a:p>
          <a:p>
            <a:pPr marL="165230" lvl="2" indent="0" algn="just">
              <a:buNone/>
            </a:pPr>
            <a:r>
              <a:rPr lang="en-US" kern="0" dirty="0" smtClean="0">
                <a:latin typeface="Arial" panose="020B0604020202020204" pitchFamily="34" charset="0"/>
                <a:cs typeface="Arial" panose="020B0604020202020204" pitchFamily="34" charset="0"/>
              </a:rPr>
              <a:t>Note: Other requirements may apply.</a:t>
            </a:r>
          </a:p>
        </p:txBody>
      </p:sp>
      <p:sp>
        <p:nvSpPr>
          <p:cNvPr id="6" name="Title 5"/>
          <p:cNvSpPr>
            <a:spLocks noGrp="1"/>
          </p:cNvSpPr>
          <p:nvPr>
            <p:ph type="title"/>
          </p:nvPr>
        </p:nvSpPr>
        <p:spPr>
          <a:xfrm>
            <a:off x="555782" y="502492"/>
            <a:ext cx="5750756" cy="984996"/>
          </a:xfrm>
        </p:spPr>
        <p:txBody>
          <a:bodyPr anchor="t">
            <a:normAutofit fontScale="90000"/>
          </a:bodyPr>
          <a:lstStyle/>
          <a:p>
            <a:r>
              <a:rPr lang="en-US" dirty="0">
                <a:latin typeface="Arial" panose="020B0604020202020204" pitchFamily="34" charset="0"/>
                <a:cs typeface="Arial" panose="020B0604020202020204" pitchFamily="34" charset="0"/>
              </a:rPr>
              <a:t>Market trends and growth prospects</a:t>
            </a:r>
            <a:br>
              <a:rPr lang="en-US" dirty="0">
                <a:latin typeface="Arial" panose="020B0604020202020204" pitchFamily="34" charset="0"/>
                <a:cs typeface="Arial" panose="020B0604020202020204" pitchFamily="34" charset="0"/>
              </a:rPr>
            </a:br>
            <a:r>
              <a:rPr lang="en-US" dirty="0" smtClean="0">
                <a:solidFill>
                  <a:schemeClr val="accent2"/>
                </a:solidFill>
                <a:latin typeface="Arial" panose="020B0604020202020204" pitchFamily="34" charset="0"/>
                <a:cs typeface="Arial" panose="020B0604020202020204" pitchFamily="34" charset="0"/>
              </a:rPr>
              <a:t>Government agenda and strategic sectors</a:t>
            </a:r>
            <a:endParaRPr lang="pt-PT" sz="6000" dirty="0">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9275" y="1868695"/>
            <a:ext cx="2808288" cy="753882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Government support</a:t>
            </a:r>
          </a:p>
          <a:p>
            <a:pPr lvl="1" algn="just"/>
            <a:r>
              <a:rPr lang="en-US" kern="0" dirty="0" smtClean="0">
                <a:latin typeface="Arial" panose="020B0604020202020204" pitchFamily="34" charset="0"/>
                <a:cs typeface="Arial" panose="020B0604020202020204" pitchFamily="34" charset="0"/>
              </a:rPr>
              <a:t>Foreign investment is welcomed by the Portuguese Government and there is no discrimination between local and foreign investors.</a:t>
            </a:r>
          </a:p>
          <a:p>
            <a:pPr lvl="1" algn="just"/>
            <a:r>
              <a:rPr lang="en-US" kern="0" dirty="0" smtClean="0">
                <a:latin typeface="Arial" panose="020B0604020202020204" pitchFamily="34" charset="0"/>
                <a:cs typeface="Arial" panose="020B0604020202020204" pitchFamily="34" charset="0"/>
              </a:rPr>
              <a:t>AICEP Portugal Global is the public agency responsible for providing support for FDI in Portugal. The entity represents the government support in monitoring negotiations and the internationalization processes of foreign companies to Portugal.</a:t>
            </a:r>
          </a:p>
          <a:p>
            <a:pPr lvl="4" algn="just">
              <a:spcBef>
                <a:spcPts val="600"/>
              </a:spcBef>
              <a:spcAft>
                <a:spcPts val="600"/>
              </a:spcAft>
            </a:pPr>
            <a:r>
              <a:rPr lang="en-US" sz="1200" kern="0" dirty="0" smtClean="0">
                <a:latin typeface="Arial" panose="020B0604020202020204" pitchFamily="34" charset="0"/>
                <a:cs typeface="Arial" panose="020B0604020202020204" pitchFamily="34" charset="0"/>
              </a:rPr>
              <a:t>Financial incentives - Portugal 2020</a:t>
            </a:r>
            <a:endParaRPr lang="en-US" sz="900" b="0" kern="0" dirty="0">
              <a:latin typeface="Arial" panose="020B0604020202020204" pitchFamily="34" charset="0"/>
              <a:cs typeface="Arial" panose="020B0604020202020204" pitchFamily="34" charset="0"/>
            </a:endParaRPr>
          </a:p>
          <a:p>
            <a:pPr lvl="4" algn="just">
              <a:lnSpc>
                <a:spcPct val="100000"/>
              </a:lnSpc>
              <a:spcBef>
                <a:spcPts val="600"/>
              </a:spcBef>
              <a:spcAft>
                <a:spcPts val="600"/>
              </a:spcAft>
            </a:pPr>
            <a:r>
              <a:rPr lang="en-US" sz="900" b="0" kern="0" dirty="0" smtClean="0">
                <a:latin typeface="Arial" panose="020B0604020202020204" pitchFamily="34" charset="0"/>
                <a:cs typeface="Arial" panose="020B0604020202020204" pitchFamily="34" charset="0"/>
              </a:rPr>
              <a:t>Portugal 2020 is a partnership agreement between Portugal and the European Commission that includes 5 European Structural and Investment funds to be applied in the Portuguese economical, social and territorial development and that should be guided </a:t>
            </a:r>
            <a:r>
              <a:rPr lang="en-US" sz="900" b="0" kern="0" dirty="0">
                <a:latin typeface="Arial" panose="020B0604020202020204" pitchFamily="34" charset="0"/>
                <a:cs typeface="Arial" panose="020B0604020202020204" pitchFamily="34" charset="0"/>
              </a:rPr>
              <a:t>by Smart, Sustainable and Inclusive Growth </a:t>
            </a:r>
            <a:r>
              <a:rPr lang="en-US" sz="900" b="0" kern="0" dirty="0" smtClean="0">
                <a:latin typeface="Arial" panose="020B0604020202020204" pitchFamily="34" charset="0"/>
                <a:cs typeface="Arial" panose="020B0604020202020204" pitchFamily="34" charset="0"/>
              </a:rPr>
              <a:t>principles promoted by Europa 2020 Strategy.</a:t>
            </a:r>
          </a:p>
          <a:p>
            <a:pPr lvl="4" algn="just">
              <a:lnSpc>
                <a:spcPct val="100000"/>
              </a:lnSpc>
              <a:spcBef>
                <a:spcPts val="600"/>
              </a:spcBef>
              <a:spcAft>
                <a:spcPts val="600"/>
              </a:spcAft>
            </a:pPr>
            <a:r>
              <a:rPr lang="en-US" sz="900" b="0" kern="0" dirty="0" smtClean="0">
                <a:latin typeface="Arial" panose="020B0604020202020204" pitchFamily="34" charset="0"/>
                <a:cs typeface="Arial" panose="020B0604020202020204" pitchFamily="34" charset="0"/>
              </a:rPr>
              <a:t>Portugal is expected to receive €25bn between 2014 and 2020 and has, as priority, the areas of competitiveness and internationalization, social inclusion and employment, human capital and sustainability. </a:t>
            </a:r>
          </a:p>
          <a:p>
            <a:pPr lvl="4" algn="just">
              <a:lnSpc>
                <a:spcPct val="100000"/>
              </a:lnSpc>
              <a:spcBef>
                <a:spcPts val="600"/>
              </a:spcBef>
              <a:spcAft>
                <a:spcPts val="600"/>
              </a:spcAft>
            </a:pPr>
            <a:r>
              <a:rPr lang="en-US" sz="900" b="0" kern="0" dirty="0" smtClean="0">
                <a:latin typeface="Arial" panose="020B0604020202020204" pitchFamily="34" charset="0"/>
                <a:cs typeface="Arial" panose="020B0604020202020204" pitchFamily="34" charset="0"/>
              </a:rPr>
              <a:t>Portugal 2020 represents an opportunity for private investment and for access to funding through free loans, cash grants and tax incentives. </a:t>
            </a:r>
          </a:p>
          <a:p>
            <a:pPr lvl="4" algn="just">
              <a:lnSpc>
                <a:spcPct val="100000"/>
              </a:lnSpc>
              <a:spcBef>
                <a:spcPts val="600"/>
              </a:spcBef>
              <a:spcAft>
                <a:spcPts val="600"/>
              </a:spcAft>
            </a:pPr>
            <a:r>
              <a:rPr lang="en-US" sz="1200" kern="0" dirty="0">
                <a:latin typeface="Arial" panose="020B0604020202020204" pitchFamily="34" charset="0"/>
                <a:cs typeface="Arial" panose="020B0604020202020204" pitchFamily="34" charset="0"/>
              </a:rPr>
              <a:t>Employment </a:t>
            </a:r>
            <a:r>
              <a:rPr lang="en-US" sz="1200" kern="0" dirty="0" smtClean="0">
                <a:latin typeface="Arial" panose="020B0604020202020204" pitchFamily="34" charset="0"/>
                <a:cs typeface="Arial" panose="020B0604020202020204" pitchFamily="34" charset="0"/>
              </a:rPr>
              <a:t>incentives</a:t>
            </a:r>
          </a:p>
          <a:p>
            <a:pPr lvl="4" algn="just">
              <a:lnSpc>
                <a:spcPct val="100000"/>
              </a:lnSpc>
              <a:spcBef>
                <a:spcPts val="600"/>
              </a:spcBef>
              <a:spcAft>
                <a:spcPts val="600"/>
              </a:spcAft>
            </a:pPr>
            <a:r>
              <a:rPr lang="en-US" sz="900" b="0" kern="0" dirty="0" smtClean="0">
                <a:latin typeface="Arial" panose="020B0604020202020204" pitchFamily="34" charset="0"/>
                <a:cs typeface="Arial" panose="020B0604020202020204" pitchFamily="34" charset="0"/>
              </a:rPr>
              <a:t>The main employment incentives include:</a:t>
            </a:r>
          </a:p>
          <a:p>
            <a:pPr marL="171450" lvl="4" indent="-171450" algn="just">
              <a:lnSpc>
                <a:spcPct val="100000"/>
              </a:lnSpc>
              <a:spcBef>
                <a:spcPts val="600"/>
              </a:spcBef>
              <a:spcAft>
                <a:spcPts val="600"/>
              </a:spcAf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Exemption or reduction of the Single Social Tax for companies that hire young people looking for their first job or people with more than 45 years age. Note: Other requirements may exist;</a:t>
            </a:r>
          </a:p>
          <a:p>
            <a:pPr marL="171450" lvl="4" indent="-171450" algn="just">
              <a:lnSpc>
                <a:spcPct val="100000"/>
              </a:lnSpc>
              <a:spcBef>
                <a:spcPts val="600"/>
              </a:spcBef>
              <a:spcAft>
                <a:spcPts val="600"/>
              </a:spcAf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a:t>
            </a:r>
            <a:r>
              <a:rPr lang="en-US" sz="900" b="0" kern="0" dirty="0" err="1" smtClean="0">
                <a:latin typeface="Arial" panose="020B0604020202020204" pitchFamily="34" charset="0"/>
                <a:cs typeface="Arial" panose="020B0604020202020204" pitchFamily="34" charset="0"/>
              </a:rPr>
              <a:t>Estímulo</a:t>
            </a:r>
            <a:r>
              <a:rPr lang="en-US" sz="900" b="0" kern="0" dirty="0" smtClean="0">
                <a:latin typeface="Arial" panose="020B0604020202020204" pitchFamily="34" charset="0"/>
                <a:cs typeface="Arial" panose="020B0604020202020204" pitchFamily="34" charset="0"/>
              </a:rPr>
              <a:t> </a:t>
            </a:r>
            <a:r>
              <a:rPr lang="en-US" sz="900" b="0" kern="0" dirty="0" err="1" smtClean="0">
                <a:latin typeface="Arial" panose="020B0604020202020204" pitchFamily="34" charset="0"/>
                <a:cs typeface="Arial" panose="020B0604020202020204" pitchFamily="34" charset="0"/>
              </a:rPr>
              <a:t>Emprego</a:t>
            </a:r>
            <a:r>
              <a:rPr lang="en-US" sz="900" b="0" kern="0" dirty="0" smtClean="0">
                <a:latin typeface="Arial" panose="020B0604020202020204" pitchFamily="34" charset="0"/>
                <a:cs typeface="Arial" panose="020B0604020202020204" pitchFamily="34" charset="0"/>
              </a:rPr>
              <a:t>’ which is a program in which </a:t>
            </a:r>
            <a:r>
              <a:rPr lang="en-US" sz="900" b="0" kern="0" dirty="0">
                <a:latin typeface="Arial" panose="020B0604020202020204" pitchFamily="34" charset="0"/>
                <a:cs typeface="Arial" panose="020B0604020202020204" pitchFamily="34" charset="0"/>
              </a:rPr>
              <a:t>employers </a:t>
            </a:r>
            <a:r>
              <a:rPr lang="en-US" sz="900" b="0" kern="0" dirty="0" smtClean="0">
                <a:latin typeface="Arial" panose="020B0604020202020204" pitchFamily="34" charset="0"/>
                <a:cs typeface="Arial" panose="020B0604020202020204" pitchFamily="34" charset="0"/>
              </a:rPr>
              <a:t>receive </a:t>
            </a:r>
            <a:r>
              <a:rPr lang="en-US" sz="900" b="0" kern="0" dirty="0">
                <a:latin typeface="Arial" panose="020B0604020202020204" pitchFamily="34" charset="0"/>
                <a:cs typeface="Arial" panose="020B0604020202020204" pitchFamily="34" charset="0"/>
              </a:rPr>
              <a:t>80% to 110% of the </a:t>
            </a:r>
            <a:r>
              <a:rPr lang="en-US" sz="900" b="0" kern="0" dirty="0" smtClean="0">
                <a:latin typeface="Arial" panose="020B0604020202020204" pitchFamily="34" charset="0"/>
                <a:cs typeface="Arial" panose="020B0604020202020204" pitchFamily="34" charset="0"/>
              </a:rPr>
              <a:t>‘IAS’ </a:t>
            </a:r>
            <a:r>
              <a:rPr lang="en-US" sz="900" b="0" kern="0" dirty="0">
                <a:latin typeface="Arial" panose="020B0604020202020204" pitchFamily="34" charset="0"/>
                <a:cs typeface="Arial" panose="020B0604020202020204" pitchFamily="34" charset="0"/>
              </a:rPr>
              <a:t>- Social Support </a:t>
            </a:r>
            <a:r>
              <a:rPr lang="en-US" sz="900" b="0" kern="0" dirty="0" smtClean="0">
                <a:latin typeface="Arial" panose="020B0604020202020204" pitchFamily="34" charset="0"/>
                <a:cs typeface="Arial" panose="020B0604020202020204" pitchFamily="34" charset="0"/>
              </a:rPr>
              <a:t>Index on the condition of signing a fixed-term contract (min. 6 months) with previously unemployed people;</a:t>
            </a:r>
          </a:p>
          <a:p>
            <a:pPr marL="171450" lvl="4" indent="-171450" algn="just">
              <a:lnSpc>
                <a:spcPct val="100000"/>
              </a:lnSpc>
              <a:spcBef>
                <a:spcPts val="600"/>
              </a:spcBef>
              <a:spcAft>
                <a:spcPts val="600"/>
              </a:spcAf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‘Gender Equality Promotion’ is an extension of the ‘</a:t>
            </a:r>
            <a:r>
              <a:rPr lang="en-US" sz="900" b="0" kern="0" dirty="0" err="1" smtClean="0">
                <a:latin typeface="Arial" panose="020B0604020202020204" pitchFamily="34" charset="0"/>
                <a:cs typeface="Arial" panose="020B0604020202020204" pitchFamily="34" charset="0"/>
              </a:rPr>
              <a:t>Estímulo</a:t>
            </a:r>
            <a:r>
              <a:rPr lang="en-US" sz="900" b="0" kern="0" dirty="0" smtClean="0">
                <a:latin typeface="Arial" panose="020B0604020202020204" pitchFamily="34" charset="0"/>
                <a:cs typeface="Arial" panose="020B0604020202020204" pitchFamily="34" charset="0"/>
              </a:rPr>
              <a:t> </a:t>
            </a:r>
            <a:r>
              <a:rPr lang="en-US" sz="900" b="0" kern="0" dirty="0" err="1" smtClean="0">
                <a:latin typeface="Arial" panose="020B0604020202020204" pitchFamily="34" charset="0"/>
                <a:cs typeface="Arial" panose="020B0604020202020204" pitchFamily="34" charset="0"/>
              </a:rPr>
              <a:t>Emprego</a:t>
            </a:r>
            <a:r>
              <a:rPr lang="en-US" sz="900" b="0" kern="0" dirty="0" smtClean="0">
                <a:latin typeface="Arial" panose="020B0604020202020204" pitchFamily="34" charset="0"/>
                <a:cs typeface="Arial" panose="020B0604020202020204" pitchFamily="34" charset="0"/>
              </a:rPr>
              <a:t>’ program (+20 to 30%) whereby the employed person is from an under-represented gender in a given function.</a:t>
            </a:r>
          </a:p>
          <a:p>
            <a:pPr marL="171450" lvl="4" indent="-171450" algn="just">
              <a:lnSpc>
                <a:spcPct val="100000"/>
              </a:lnSpc>
              <a:spcBef>
                <a:spcPts val="600"/>
              </a:spcBef>
              <a:spcAft>
                <a:spcPts val="600"/>
              </a:spcAft>
              <a:buFont typeface="Arial" panose="020B0604020202020204" pitchFamily="34" charset="0"/>
              <a:buChar char="•"/>
            </a:pPr>
            <a:endParaRPr lang="en-US" sz="900" b="0" kern="0" dirty="0" smtClean="0">
              <a:latin typeface="Arial" panose="020B0604020202020204" pitchFamily="34" charset="0"/>
              <a:cs typeface="Arial" panose="020B0604020202020204" pitchFamily="34" charset="0"/>
            </a:endParaRPr>
          </a:p>
          <a:p>
            <a:pPr marL="171450" lvl="4" indent="-171450" algn="just">
              <a:lnSpc>
                <a:spcPct val="100000"/>
              </a:lnSpc>
              <a:spcBef>
                <a:spcPts val="600"/>
              </a:spcBef>
              <a:spcAft>
                <a:spcPts val="600"/>
              </a:spcAft>
              <a:buFont typeface="Arial" panose="020B0604020202020204" pitchFamily="34" charset="0"/>
              <a:buChar char="•"/>
            </a:pPr>
            <a:endParaRPr lang="en-US" sz="900" b="0" kern="0" dirty="0" smtClean="0">
              <a:latin typeface="Arial" panose="020B0604020202020204" pitchFamily="34" charset="0"/>
              <a:cs typeface="Arial" panose="020B0604020202020204" pitchFamily="34" charset="0"/>
            </a:endParaRPr>
          </a:p>
          <a:p>
            <a:pPr marL="171450" lvl="4" indent="-171450" algn="just">
              <a:lnSpc>
                <a:spcPct val="100000"/>
              </a:lnSpc>
              <a:spcBef>
                <a:spcPts val="600"/>
              </a:spcBef>
              <a:spcAft>
                <a:spcPts val="600"/>
              </a:spcAft>
              <a:buFont typeface="Arial" panose="020B0604020202020204" pitchFamily="34" charset="0"/>
              <a:buChar char="•"/>
            </a:pPr>
            <a:endParaRPr lang="en-US" sz="900" b="0" kern="0" dirty="0" smtClean="0">
              <a:latin typeface="Arial" panose="020B0604020202020204" pitchFamily="34" charset="0"/>
              <a:cs typeface="Arial" panose="020B0604020202020204" pitchFamily="34" charset="0"/>
            </a:endParaRPr>
          </a:p>
          <a:p>
            <a:pPr marL="171450" lvl="4" indent="-171450" algn="just">
              <a:lnSpc>
                <a:spcPct val="100000"/>
              </a:lnSpc>
              <a:spcBef>
                <a:spcPts val="600"/>
              </a:spcBef>
              <a:spcAft>
                <a:spcPts val="600"/>
              </a:spcAft>
              <a:buFont typeface="Arial" panose="020B0604020202020204" pitchFamily="34" charset="0"/>
              <a:buChar char="•"/>
            </a:pPr>
            <a:endParaRPr lang="en-US" sz="900" b="0" kern="0" dirty="0">
              <a:latin typeface="Arial" panose="020B0604020202020204" pitchFamily="34" charset="0"/>
              <a:cs typeface="Arial" panose="020B0604020202020204" pitchFamily="34" charset="0"/>
            </a:endParaRPr>
          </a:p>
          <a:p>
            <a:pPr lvl="4" algn="just">
              <a:lnSpc>
                <a:spcPct val="100000"/>
              </a:lnSpc>
              <a:spcBef>
                <a:spcPts val="600"/>
              </a:spcBef>
              <a:spcAft>
                <a:spcPts val="600"/>
              </a:spcAft>
            </a:pPr>
            <a:endParaRPr lang="en-US" sz="900" b="0" kern="0" dirty="0" smtClean="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45035" y="2112245"/>
            <a:ext cx="2606165" cy="1"/>
          </a:xfrm>
          <a:prstGeom prst="line">
            <a:avLst/>
          </a:prstGeom>
          <a:ln/>
          <a:extLst/>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bwMode="auto">
          <a:xfrm flipV="1">
            <a:off x="3601497" y="2112245"/>
            <a:ext cx="2606165" cy="1"/>
          </a:xfrm>
          <a:prstGeom prst="line">
            <a:avLst/>
          </a:prstGeom>
          <a:ln/>
          <a:extLst/>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bwMode="auto">
          <a:xfrm flipV="1">
            <a:off x="636611" y="6906037"/>
            <a:ext cx="2606165" cy="1"/>
          </a:xfrm>
          <a:prstGeom prst="line">
            <a:avLst/>
          </a:prstGeom>
          <a:ln/>
          <a:extLst/>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bwMode="auto">
          <a:xfrm flipV="1">
            <a:off x="645035" y="3918141"/>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7" name="Rectangle 6"/>
          <p:cNvSpPr/>
          <p:nvPr/>
        </p:nvSpPr>
        <p:spPr bwMode="auto">
          <a:xfrm>
            <a:off x="3544037" y="5663513"/>
            <a:ext cx="2721083" cy="2808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EYInterstate Regular" pitchFamily="1" charset="0"/>
            </a:endParaRPr>
          </a:p>
        </p:txBody>
      </p:sp>
      <p:sp>
        <p:nvSpPr>
          <p:cNvPr id="8" name="TextBox 7"/>
          <p:cNvSpPr txBox="1"/>
          <p:nvPr/>
        </p:nvSpPr>
        <p:spPr>
          <a:xfrm>
            <a:off x="3828549" y="5460793"/>
            <a:ext cx="2253916" cy="246542"/>
          </a:xfrm>
          <a:prstGeom prst="rect">
            <a:avLst/>
          </a:prstGeom>
          <a:solidFill>
            <a:schemeClr val="bg1"/>
          </a:solidFill>
        </p:spPr>
        <p:txBody>
          <a:bodyPr wrap="square" rtlCol="0">
            <a:spAutoFit/>
          </a:bodyPr>
          <a:lstStyle/>
          <a:p>
            <a:r>
              <a:rPr lang="pt-PT" dirty="0" smtClean="0">
                <a:solidFill>
                  <a:schemeClr val="tx1"/>
                </a:solidFill>
                <a:latin typeface="Arial" panose="020B0604020202020204" pitchFamily="34" charset="0"/>
                <a:cs typeface="Arial" panose="020B0604020202020204" pitchFamily="34" charset="0"/>
              </a:rPr>
              <a:t>Golden Residence Permit Program</a:t>
            </a:r>
            <a:endParaRPr lang="pt-PT" dirty="0">
              <a:solidFill>
                <a:schemeClr val="tx1"/>
              </a:solidFill>
              <a:latin typeface="Arial" panose="020B0604020202020204" pitchFamily="34" charset="0"/>
              <a:cs typeface="Arial" panose="020B0604020202020204" pitchFamily="34" charset="0"/>
            </a:endParaRPr>
          </a:p>
        </p:txBody>
      </p:sp>
      <p:grpSp>
        <p:nvGrpSpPr>
          <p:cNvPr id="10" name="Group 9"/>
          <p:cNvGrpSpPr/>
          <p:nvPr/>
        </p:nvGrpSpPr>
        <p:grpSpPr>
          <a:xfrm>
            <a:off x="3665666" y="3798609"/>
            <a:ext cx="2555902" cy="1640244"/>
            <a:chOff x="3665666" y="3884333"/>
            <a:chExt cx="2555902" cy="1831852"/>
          </a:xfrm>
        </p:grpSpPr>
        <p:grpSp>
          <p:nvGrpSpPr>
            <p:cNvPr id="581" name="Group 195"/>
            <p:cNvGrpSpPr>
              <a:grpSpLocks/>
            </p:cNvGrpSpPr>
            <p:nvPr/>
          </p:nvGrpSpPr>
          <p:grpSpPr bwMode="auto">
            <a:xfrm>
              <a:off x="3665666" y="3884333"/>
              <a:ext cx="2555902" cy="1831852"/>
              <a:chOff x="1192" y="1575"/>
              <a:chExt cx="3302" cy="1895"/>
            </a:xfrm>
            <a:solidFill>
              <a:schemeClr val="accent2"/>
            </a:solidFill>
          </p:grpSpPr>
          <p:sp>
            <p:nvSpPr>
              <p:cNvPr id="582" name="Freeform 196"/>
              <p:cNvSpPr>
                <a:spLocks/>
              </p:cNvSpPr>
              <p:nvPr/>
            </p:nvSpPr>
            <p:spPr bwMode="auto">
              <a:xfrm>
                <a:off x="1229" y="1767"/>
                <a:ext cx="1174" cy="1703"/>
              </a:xfrm>
              <a:custGeom>
                <a:avLst/>
                <a:gdLst>
                  <a:gd name="T0" fmla="*/ 642 w 1174"/>
                  <a:gd name="T1" fmla="*/ 897 h 1703"/>
                  <a:gd name="T2" fmla="*/ 532 w 1174"/>
                  <a:gd name="T3" fmla="*/ 824 h 1703"/>
                  <a:gd name="T4" fmla="*/ 422 w 1174"/>
                  <a:gd name="T5" fmla="*/ 732 h 1703"/>
                  <a:gd name="T6" fmla="*/ 385 w 1174"/>
                  <a:gd name="T7" fmla="*/ 668 h 1703"/>
                  <a:gd name="T8" fmla="*/ 330 w 1174"/>
                  <a:gd name="T9" fmla="*/ 412 h 1703"/>
                  <a:gd name="T10" fmla="*/ 312 w 1174"/>
                  <a:gd name="T11" fmla="*/ 330 h 1703"/>
                  <a:gd name="T12" fmla="*/ 156 w 1174"/>
                  <a:gd name="T13" fmla="*/ 220 h 1703"/>
                  <a:gd name="T14" fmla="*/ 91 w 1174"/>
                  <a:gd name="T15" fmla="*/ 257 h 1703"/>
                  <a:gd name="T16" fmla="*/ 27 w 1174"/>
                  <a:gd name="T17" fmla="*/ 238 h 1703"/>
                  <a:gd name="T18" fmla="*/ 46 w 1174"/>
                  <a:gd name="T19" fmla="*/ 183 h 1703"/>
                  <a:gd name="T20" fmla="*/ 36 w 1174"/>
                  <a:gd name="T21" fmla="*/ 128 h 1703"/>
                  <a:gd name="T22" fmla="*/ 146 w 1174"/>
                  <a:gd name="T23" fmla="*/ 55 h 1703"/>
                  <a:gd name="T24" fmla="*/ 486 w 1174"/>
                  <a:gd name="T25" fmla="*/ 101 h 1703"/>
                  <a:gd name="T26" fmla="*/ 633 w 1174"/>
                  <a:gd name="T27" fmla="*/ 110 h 1703"/>
                  <a:gd name="T28" fmla="*/ 651 w 1174"/>
                  <a:gd name="T29" fmla="*/ 92 h 1703"/>
                  <a:gd name="T30" fmla="*/ 660 w 1174"/>
                  <a:gd name="T31" fmla="*/ 64 h 1703"/>
                  <a:gd name="T32" fmla="*/ 706 w 1174"/>
                  <a:gd name="T33" fmla="*/ 19 h 1703"/>
                  <a:gd name="T34" fmla="*/ 688 w 1174"/>
                  <a:gd name="T35" fmla="*/ 73 h 1703"/>
                  <a:gd name="T36" fmla="*/ 752 w 1174"/>
                  <a:gd name="T37" fmla="*/ 73 h 1703"/>
                  <a:gd name="T38" fmla="*/ 706 w 1174"/>
                  <a:gd name="T39" fmla="*/ 156 h 1703"/>
                  <a:gd name="T40" fmla="*/ 724 w 1174"/>
                  <a:gd name="T41" fmla="*/ 302 h 1703"/>
                  <a:gd name="T42" fmla="*/ 761 w 1174"/>
                  <a:gd name="T43" fmla="*/ 311 h 1703"/>
                  <a:gd name="T44" fmla="*/ 834 w 1174"/>
                  <a:gd name="T45" fmla="*/ 183 h 1703"/>
                  <a:gd name="T46" fmla="*/ 908 w 1174"/>
                  <a:gd name="T47" fmla="*/ 247 h 1703"/>
                  <a:gd name="T48" fmla="*/ 981 w 1174"/>
                  <a:gd name="T49" fmla="*/ 311 h 1703"/>
                  <a:gd name="T50" fmla="*/ 999 w 1174"/>
                  <a:gd name="T51" fmla="*/ 421 h 1703"/>
                  <a:gd name="T52" fmla="*/ 935 w 1174"/>
                  <a:gd name="T53" fmla="*/ 375 h 1703"/>
                  <a:gd name="T54" fmla="*/ 908 w 1174"/>
                  <a:gd name="T55" fmla="*/ 394 h 1703"/>
                  <a:gd name="T56" fmla="*/ 880 w 1174"/>
                  <a:gd name="T57" fmla="*/ 467 h 1703"/>
                  <a:gd name="T58" fmla="*/ 816 w 1174"/>
                  <a:gd name="T59" fmla="*/ 494 h 1703"/>
                  <a:gd name="T60" fmla="*/ 834 w 1174"/>
                  <a:gd name="T61" fmla="*/ 504 h 1703"/>
                  <a:gd name="T62" fmla="*/ 770 w 1174"/>
                  <a:gd name="T63" fmla="*/ 577 h 1703"/>
                  <a:gd name="T64" fmla="*/ 706 w 1174"/>
                  <a:gd name="T65" fmla="*/ 714 h 1703"/>
                  <a:gd name="T66" fmla="*/ 623 w 1174"/>
                  <a:gd name="T67" fmla="*/ 659 h 1703"/>
                  <a:gd name="T68" fmla="*/ 541 w 1174"/>
                  <a:gd name="T69" fmla="*/ 778 h 1703"/>
                  <a:gd name="T70" fmla="*/ 623 w 1174"/>
                  <a:gd name="T71" fmla="*/ 824 h 1703"/>
                  <a:gd name="T72" fmla="*/ 715 w 1174"/>
                  <a:gd name="T73" fmla="*/ 897 h 1703"/>
                  <a:gd name="T74" fmla="*/ 880 w 1174"/>
                  <a:gd name="T75" fmla="*/ 879 h 1703"/>
                  <a:gd name="T76" fmla="*/ 1018 w 1174"/>
                  <a:gd name="T77" fmla="*/ 1007 h 1703"/>
                  <a:gd name="T78" fmla="*/ 1119 w 1174"/>
                  <a:gd name="T79" fmla="*/ 1245 h 1703"/>
                  <a:gd name="T80" fmla="*/ 1027 w 1174"/>
                  <a:gd name="T81" fmla="*/ 1346 h 1703"/>
                  <a:gd name="T82" fmla="*/ 944 w 1174"/>
                  <a:gd name="T83" fmla="*/ 1474 h 1703"/>
                  <a:gd name="T84" fmla="*/ 898 w 1174"/>
                  <a:gd name="T85" fmla="*/ 1520 h 1703"/>
                  <a:gd name="T86" fmla="*/ 862 w 1174"/>
                  <a:gd name="T87" fmla="*/ 1639 h 1703"/>
                  <a:gd name="T88" fmla="*/ 889 w 1174"/>
                  <a:gd name="T89" fmla="*/ 1703 h 1703"/>
                  <a:gd name="T90" fmla="*/ 798 w 1174"/>
                  <a:gd name="T91" fmla="*/ 1575 h 1703"/>
                  <a:gd name="T92" fmla="*/ 798 w 1174"/>
                  <a:gd name="T93" fmla="*/ 1456 h 1703"/>
                  <a:gd name="T94" fmla="*/ 743 w 1174"/>
                  <a:gd name="T95" fmla="*/ 1154 h 1703"/>
                  <a:gd name="T96" fmla="*/ 697 w 1174"/>
                  <a:gd name="T97" fmla="*/ 1016 h 17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74" h="1703">
                    <a:moveTo>
                      <a:pt x="715" y="906"/>
                    </a:moveTo>
                    <a:lnTo>
                      <a:pt x="697" y="925"/>
                    </a:lnTo>
                    <a:lnTo>
                      <a:pt x="669" y="906"/>
                    </a:lnTo>
                    <a:lnTo>
                      <a:pt x="642" y="897"/>
                    </a:lnTo>
                    <a:lnTo>
                      <a:pt x="633" y="861"/>
                    </a:lnTo>
                    <a:lnTo>
                      <a:pt x="587" y="842"/>
                    </a:lnTo>
                    <a:lnTo>
                      <a:pt x="568" y="824"/>
                    </a:lnTo>
                    <a:lnTo>
                      <a:pt x="532" y="824"/>
                    </a:lnTo>
                    <a:lnTo>
                      <a:pt x="458" y="778"/>
                    </a:lnTo>
                    <a:lnTo>
                      <a:pt x="449" y="723"/>
                    </a:lnTo>
                    <a:lnTo>
                      <a:pt x="385" y="623"/>
                    </a:lnTo>
                    <a:lnTo>
                      <a:pt x="422" y="732"/>
                    </a:lnTo>
                    <a:lnTo>
                      <a:pt x="403" y="714"/>
                    </a:lnTo>
                    <a:lnTo>
                      <a:pt x="403" y="696"/>
                    </a:lnTo>
                    <a:lnTo>
                      <a:pt x="376" y="668"/>
                    </a:lnTo>
                    <a:lnTo>
                      <a:pt x="385" y="668"/>
                    </a:lnTo>
                    <a:lnTo>
                      <a:pt x="357" y="613"/>
                    </a:lnTo>
                    <a:lnTo>
                      <a:pt x="339" y="595"/>
                    </a:lnTo>
                    <a:lnTo>
                      <a:pt x="312" y="522"/>
                    </a:lnTo>
                    <a:lnTo>
                      <a:pt x="330" y="412"/>
                    </a:lnTo>
                    <a:lnTo>
                      <a:pt x="348" y="421"/>
                    </a:lnTo>
                    <a:lnTo>
                      <a:pt x="348" y="403"/>
                    </a:lnTo>
                    <a:lnTo>
                      <a:pt x="321" y="375"/>
                    </a:lnTo>
                    <a:lnTo>
                      <a:pt x="312" y="330"/>
                    </a:lnTo>
                    <a:lnTo>
                      <a:pt x="302" y="330"/>
                    </a:lnTo>
                    <a:lnTo>
                      <a:pt x="284" y="302"/>
                    </a:lnTo>
                    <a:lnTo>
                      <a:pt x="220" y="238"/>
                    </a:lnTo>
                    <a:lnTo>
                      <a:pt x="156" y="220"/>
                    </a:lnTo>
                    <a:lnTo>
                      <a:pt x="119" y="247"/>
                    </a:lnTo>
                    <a:lnTo>
                      <a:pt x="137" y="211"/>
                    </a:lnTo>
                    <a:lnTo>
                      <a:pt x="91" y="247"/>
                    </a:lnTo>
                    <a:lnTo>
                      <a:pt x="91" y="257"/>
                    </a:lnTo>
                    <a:lnTo>
                      <a:pt x="18" y="302"/>
                    </a:lnTo>
                    <a:lnTo>
                      <a:pt x="46" y="266"/>
                    </a:lnTo>
                    <a:lnTo>
                      <a:pt x="18" y="257"/>
                    </a:lnTo>
                    <a:lnTo>
                      <a:pt x="27" y="238"/>
                    </a:lnTo>
                    <a:lnTo>
                      <a:pt x="0" y="229"/>
                    </a:lnTo>
                    <a:lnTo>
                      <a:pt x="0" y="202"/>
                    </a:lnTo>
                    <a:lnTo>
                      <a:pt x="18" y="183"/>
                    </a:lnTo>
                    <a:lnTo>
                      <a:pt x="46" y="183"/>
                    </a:lnTo>
                    <a:lnTo>
                      <a:pt x="55" y="165"/>
                    </a:lnTo>
                    <a:lnTo>
                      <a:pt x="18" y="165"/>
                    </a:lnTo>
                    <a:lnTo>
                      <a:pt x="0" y="147"/>
                    </a:lnTo>
                    <a:lnTo>
                      <a:pt x="36" y="128"/>
                    </a:lnTo>
                    <a:lnTo>
                      <a:pt x="73" y="128"/>
                    </a:lnTo>
                    <a:lnTo>
                      <a:pt x="46" y="128"/>
                    </a:lnTo>
                    <a:lnTo>
                      <a:pt x="36" y="101"/>
                    </a:lnTo>
                    <a:lnTo>
                      <a:pt x="146" y="55"/>
                    </a:lnTo>
                    <a:lnTo>
                      <a:pt x="312" y="92"/>
                    </a:lnTo>
                    <a:lnTo>
                      <a:pt x="385" y="64"/>
                    </a:lnTo>
                    <a:lnTo>
                      <a:pt x="486" y="92"/>
                    </a:lnTo>
                    <a:lnTo>
                      <a:pt x="486" y="101"/>
                    </a:lnTo>
                    <a:lnTo>
                      <a:pt x="541" y="119"/>
                    </a:lnTo>
                    <a:lnTo>
                      <a:pt x="559" y="92"/>
                    </a:lnTo>
                    <a:lnTo>
                      <a:pt x="587" y="110"/>
                    </a:lnTo>
                    <a:lnTo>
                      <a:pt x="633" y="110"/>
                    </a:lnTo>
                    <a:lnTo>
                      <a:pt x="633" y="101"/>
                    </a:lnTo>
                    <a:lnTo>
                      <a:pt x="623" y="92"/>
                    </a:lnTo>
                    <a:lnTo>
                      <a:pt x="642" y="73"/>
                    </a:lnTo>
                    <a:lnTo>
                      <a:pt x="651" y="92"/>
                    </a:lnTo>
                    <a:lnTo>
                      <a:pt x="642" y="101"/>
                    </a:lnTo>
                    <a:lnTo>
                      <a:pt x="651" y="119"/>
                    </a:lnTo>
                    <a:lnTo>
                      <a:pt x="669" y="101"/>
                    </a:lnTo>
                    <a:lnTo>
                      <a:pt x="660" y="64"/>
                    </a:lnTo>
                    <a:lnTo>
                      <a:pt x="669" y="37"/>
                    </a:lnTo>
                    <a:lnTo>
                      <a:pt x="678" y="0"/>
                    </a:lnTo>
                    <a:lnTo>
                      <a:pt x="724" y="0"/>
                    </a:lnTo>
                    <a:lnTo>
                      <a:pt x="706" y="19"/>
                    </a:lnTo>
                    <a:lnTo>
                      <a:pt x="688" y="19"/>
                    </a:lnTo>
                    <a:lnTo>
                      <a:pt x="688" y="28"/>
                    </a:lnTo>
                    <a:lnTo>
                      <a:pt x="688" y="37"/>
                    </a:lnTo>
                    <a:lnTo>
                      <a:pt x="688" y="73"/>
                    </a:lnTo>
                    <a:lnTo>
                      <a:pt x="706" y="101"/>
                    </a:lnTo>
                    <a:lnTo>
                      <a:pt x="715" y="83"/>
                    </a:lnTo>
                    <a:lnTo>
                      <a:pt x="724" y="119"/>
                    </a:lnTo>
                    <a:lnTo>
                      <a:pt x="752" y="73"/>
                    </a:lnTo>
                    <a:lnTo>
                      <a:pt x="788" y="92"/>
                    </a:lnTo>
                    <a:lnTo>
                      <a:pt x="770" y="119"/>
                    </a:lnTo>
                    <a:lnTo>
                      <a:pt x="733" y="128"/>
                    </a:lnTo>
                    <a:lnTo>
                      <a:pt x="706" y="156"/>
                    </a:lnTo>
                    <a:lnTo>
                      <a:pt x="678" y="165"/>
                    </a:lnTo>
                    <a:lnTo>
                      <a:pt x="642" y="211"/>
                    </a:lnTo>
                    <a:lnTo>
                      <a:pt x="633" y="266"/>
                    </a:lnTo>
                    <a:lnTo>
                      <a:pt x="724" y="302"/>
                    </a:lnTo>
                    <a:lnTo>
                      <a:pt x="733" y="302"/>
                    </a:lnTo>
                    <a:lnTo>
                      <a:pt x="733" y="339"/>
                    </a:lnTo>
                    <a:lnTo>
                      <a:pt x="761" y="357"/>
                    </a:lnTo>
                    <a:lnTo>
                      <a:pt x="761" y="311"/>
                    </a:lnTo>
                    <a:lnTo>
                      <a:pt x="798" y="266"/>
                    </a:lnTo>
                    <a:lnTo>
                      <a:pt x="779" y="247"/>
                    </a:lnTo>
                    <a:lnTo>
                      <a:pt x="798" y="183"/>
                    </a:lnTo>
                    <a:lnTo>
                      <a:pt x="834" y="183"/>
                    </a:lnTo>
                    <a:lnTo>
                      <a:pt x="871" y="211"/>
                    </a:lnTo>
                    <a:lnTo>
                      <a:pt x="862" y="247"/>
                    </a:lnTo>
                    <a:lnTo>
                      <a:pt x="880" y="257"/>
                    </a:lnTo>
                    <a:lnTo>
                      <a:pt x="908" y="247"/>
                    </a:lnTo>
                    <a:lnTo>
                      <a:pt x="908" y="220"/>
                    </a:lnTo>
                    <a:lnTo>
                      <a:pt x="935" y="266"/>
                    </a:lnTo>
                    <a:lnTo>
                      <a:pt x="935" y="284"/>
                    </a:lnTo>
                    <a:lnTo>
                      <a:pt x="981" y="311"/>
                    </a:lnTo>
                    <a:lnTo>
                      <a:pt x="981" y="339"/>
                    </a:lnTo>
                    <a:lnTo>
                      <a:pt x="972" y="375"/>
                    </a:lnTo>
                    <a:lnTo>
                      <a:pt x="999" y="385"/>
                    </a:lnTo>
                    <a:lnTo>
                      <a:pt x="999" y="421"/>
                    </a:lnTo>
                    <a:lnTo>
                      <a:pt x="981" y="421"/>
                    </a:lnTo>
                    <a:lnTo>
                      <a:pt x="944" y="412"/>
                    </a:lnTo>
                    <a:lnTo>
                      <a:pt x="963" y="366"/>
                    </a:lnTo>
                    <a:lnTo>
                      <a:pt x="935" y="375"/>
                    </a:lnTo>
                    <a:lnTo>
                      <a:pt x="898" y="366"/>
                    </a:lnTo>
                    <a:lnTo>
                      <a:pt x="862" y="375"/>
                    </a:lnTo>
                    <a:lnTo>
                      <a:pt x="853" y="403"/>
                    </a:lnTo>
                    <a:lnTo>
                      <a:pt x="908" y="394"/>
                    </a:lnTo>
                    <a:lnTo>
                      <a:pt x="889" y="430"/>
                    </a:lnTo>
                    <a:lnTo>
                      <a:pt x="935" y="421"/>
                    </a:lnTo>
                    <a:lnTo>
                      <a:pt x="935" y="440"/>
                    </a:lnTo>
                    <a:lnTo>
                      <a:pt x="880" y="467"/>
                    </a:lnTo>
                    <a:lnTo>
                      <a:pt x="898" y="449"/>
                    </a:lnTo>
                    <a:lnTo>
                      <a:pt x="880" y="449"/>
                    </a:lnTo>
                    <a:lnTo>
                      <a:pt x="825" y="476"/>
                    </a:lnTo>
                    <a:lnTo>
                      <a:pt x="816" y="494"/>
                    </a:lnTo>
                    <a:lnTo>
                      <a:pt x="834" y="494"/>
                    </a:lnTo>
                    <a:lnTo>
                      <a:pt x="834" y="485"/>
                    </a:lnTo>
                    <a:lnTo>
                      <a:pt x="834" y="494"/>
                    </a:lnTo>
                    <a:lnTo>
                      <a:pt x="834" y="504"/>
                    </a:lnTo>
                    <a:lnTo>
                      <a:pt x="816" y="504"/>
                    </a:lnTo>
                    <a:lnTo>
                      <a:pt x="788" y="513"/>
                    </a:lnTo>
                    <a:lnTo>
                      <a:pt x="761" y="559"/>
                    </a:lnTo>
                    <a:lnTo>
                      <a:pt x="770" y="577"/>
                    </a:lnTo>
                    <a:lnTo>
                      <a:pt x="743" y="604"/>
                    </a:lnTo>
                    <a:lnTo>
                      <a:pt x="706" y="641"/>
                    </a:lnTo>
                    <a:lnTo>
                      <a:pt x="715" y="696"/>
                    </a:lnTo>
                    <a:lnTo>
                      <a:pt x="706" y="714"/>
                    </a:lnTo>
                    <a:lnTo>
                      <a:pt x="688" y="678"/>
                    </a:lnTo>
                    <a:lnTo>
                      <a:pt x="678" y="650"/>
                    </a:lnTo>
                    <a:lnTo>
                      <a:pt x="614" y="641"/>
                    </a:lnTo>
                    <a:lnTo>
                      <a:pt x="623" y="659"/>
                    </a:lnTo>
                    <a:lnTo>
                      <a:pt x="568" y="659"/>
                    </a:lnTo>
                    <a:lnTo>
                      <a:pt x="541" y="678"/>
                    </a:lnTo>
                    <a:lnTo>
                      <a:pt x="532" y="732"/>
                    </a:lnTo>
                    <a:lnTo>
                      <a:pt x="541" y="778"/>
                    </a:lnTo>
                    <a:lnTo>
                      <a:pt x="596" y="787"/>
                    </a:lnTo>
                    <a:lnTo>
                      <a:pt x="605" y="769"/>
                    </a:lnTo>
                    <a:lnTo>
                      <a:pt x="651" y="769"/>
                    </a:lnTo>
                    <a:lnTo>
                      <a:pt x="623" y="824"/>
                    </a:lnTo>
                    <a:lnTo>
                      <a:pt x="669" y="824"/>
                    </a:lnTo>
                    <a:lnTo>
                      <a:pt x="669" y="870"/>
                    </a:lnTo>
                    <a:lnTo>
                      <a:pt x="697" y="897"/>
                    </a:lnTo>
                    <a:lnTo>
                      <a:pt x="715" y="897"/>
                    </a:lnTo>
                    <a:lnTo>
                      <a:pt x="733" y="906"/>
                    </a:lnTo>
                    <a:lnTo>
                      <a:pt x="752" y="879"/>
                    </a:lnTo>
                    <a:lnTo>
                      <a:pt x="798" y="861"/>
                    </a:lnTo>
                    <a:lnTo>
                      <a:pt x="880" y="879"/>
                    </a:lnTo>
                    <a:lnTo>
                      <a:pt x="981" y="943"/>
                    </a:lnTo>
                    <a:lnTo>
                      <a:pt x="1009" y="989"/>
                    </a:lnTo>
                    <a:lnTo>
                      <a:pt x="999" y="1016"/>
                    </a:lnTo>
                    <a:lnTo>
                      <a:pt x="1018" y="1007"/>
                    </a:lnTo>
                    <a:lnTo>
                      <a:pt x="1155" y="1062"/>
                    </a:lnTo>
                    <a:lnTo>
                      <a:pt x="1174" y="1099"/>
                    </a:lnTo>
                    <a:lnTo>
                      <a:pt x="1128" y="1163"/>
                    </a:lnTo>
                    <a:lnTo>
                      <a:pt x="1119" y="1245"/>
                    </a:lnTo>
                    <a:lnTo>
                      <a:pt x="1091" y="1282"/>
                    </a:lnTo>
                    <a:lnTo>
                      <a:pt x="1073" y="1282"/>
                    </a:lnTo>
                    <a:lnTo>
                      <a:pt x="1027" y="1318"/>
                    </a:lnTo>
                    <a:lnTo>
                      <a:pt x="1027" y="1346"/>
                    </a:lnTo>
                    <a:lnTo>
                      <a:pt x="981" y="1428"/>
                    </a:lnTo>
                    <a:lnTo>
                      <a:pt x="944" y="1410"/>
                    </a:lnTo>
                    <a:lnTo>
                      <a:pt x="963" y="1437"/>
                    </a:lnTo>
                    <a:lnTo>
                      <a:pt x="944" y="1474"/>
                    </a:lnTo>
                    <a:lnTo>
                      <a:pt x="917" y="1474"/>
                    </a:lnTo>
                    <a:lnTo>
                      <a:pt x="908" y="1492"/>
                    </a:lnTo>
                    <a:lnTo>
                      <a:pt x="889" y="1510"/>
                    </a:lnTo>
                    <a:lnTo>
                      <a:pt x="898" y="1520"/>
                    </a:lnTo>
                    <a:lnTo>
                      <a:pt x="889" y="1547"/>
                    </a:lnTo>
                    <a:lnTo>
                      <a:pt x="871" y="1556"/>
                    </a:lnTo>
                    <a:lnTo>
                      <a:pt x="889" y="1593"/>
                    </a:lnTo>
                    <a:lnTo>
                      <a:pt x="862" y="1639"/>
                    </a:lnTo>
                    <a:lnTo>
                      <a:pt x="889" y="1684"/>
                    </a:lnTo>
                    <a:lnTo>
                      <a:pt x="898" y="1694"/>
                    </a:lnTo>
                    <a:lnTo>
                      <a:pt x="917" y="1694"/>
                    </a:lnTo>
                    <a:lnTo>
                      <a:pt x="889" y="1703"/>
                    </a:lnTo>
                    <a:lnTo>
                      <a:pt x="862" y="1703"/>
                    </a:lnTo>
                    <a:lnTo>
                      <a:pt x="834" y="1684"/>
                    </a:lnTo>
                    <a:lnTo>
                      <a:pt x="816" y="1657"/>
                    </a:lnTo>
                    <a:lnTo>
                      <a:pt x="798" y="1575"/>
                    </a:lnTo>
                    <a:lnTo>
                      <a:pt x="807" y="1565"/>
                    </a:lnTo>
                    <a:lnTo>
                      <a:pt x="816" y="1520"/>
                    </a:lnTo>
                    <a:lnTo>
                      <a:pt x="807" y="1510"/>
                    </a:lnTo>
                    <a:lnTo>
                      <a:pt x="798" y="1456"/>
                    </a:lnTo>
                    <a:lnTo>
                      <a:pt x="816" y="1428"/>
                    </a:lnTo>
                    <a:lnTo>
                      <a:pt x="807" y="1227"/>
                    </a:lnTo>
                    <a:lnTo>
                      <a:pt x="752" y="1181"/>
                    </a:lnTo>
                    <a:lnTo>
                      <a:pt x="743" y="1154"/>
                    </a:lnTo>
                    <a:lnTo>
                      <a:pt x="697" y="1099"/>
                    </a:lnTo>
                    <a:lnTo>
                      <a:pt x="688" y="1062"/>
                    </a:lnTo>
                    <a:lnTo>
                      <a:pt x="697" y="1053"/>
                    </a:lnTo>
                    <a:lnTo>
                      <a:pt x="697" y="1016"/>
                    </a:lnTo>
                    <a:lnTo>
                      <a:pt x="724" y="970"/>
                    </a:lnTo>
                    <a:lnTo>
                      <a:pt x="724" y="925"/>
                    </a:lnTo>
                    <a:lnTo>
                      <a:pt x="715" y="906"/>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583" name="Freeform 197"/>
              <p:cNvSpPr>
                <a:spLocks/>
              </p:cNvSpPr>
              <p:nvPr/>
            </p:nvSpPr>
            <p:spPr bwMode="auto">
              <a:xfrm>
                <a:off x="1229" y="1767"/>
                <a:ext cx="1174" cy="1703"/>
              </a:xfrm>
              <a:custGeom>
                <a:avLst/>
                <a:gdLst>
                  <a:gd name="T0" fmla="*/ 642 w 1174"/>
                  <a:gd name="T1" fmla="*/ 897 h 1703"/>
                  <a:gd name="T2" fmla="*/ 532 w 1174"/>
                  <a:gd name="T3" fmla="*/ 824 h 1703"/>
                  <a:gd name="T4" fmla="*/ 422 w 1174"/>
                  <a:gd name="T5" fmla="*/ 732 h 1703"/>
                  <a:gd name="T6" fmla="*/ 385 w 1174"/>
                  <a:gd name="T7" fmla="*/ 668 h 1703"/>
                  <a:gd name="T8" fmla="*/ 330 w 1174"/>
                  <a:gd name="T9" fmla="*/ 412 h 1703"/>
                  <a:gd name="T10" fmla="*/ 312 w 1174"/>
                  <a:gd name="T11" fmla="*/ 330 h 1703"/>
                  <a:gd name="T12" fmla="*/ 156 w 1174"/>
                  <a:gd name="T13" fmla="*/ 220 h 1703"/>
                  <a:gd name="T14" fmla="*/ 91 w 1174"/>
                  <a:gd name="T15" fmla="*/ 257 h 1703"/>
                  <a:gd name="T16" fmla="*/ 27 w 1174"/>
                  <a:gd name="T17" fmla="*/ 238 h 1703"/>
                  <a:gd name="T18" fmla="*/ 46 w 1174"/>
                  <a:gd name="T19" fmla="*/ 183 h 1703"/>
                  <a:gd name="T20" fmla="*/ 36 w 1174"/>
                  <a:gd name="T21" fmla="*/ 128 h 1703"/>
                  <a:gd name="T22" fmla="*/ 146 w 1174"/>
                  <a:gd name="T23" fmla="*/ 55 h 1703"/>
                  <a:gd name="T24" fmla="*/ 486 w 1174"/>
                  <a:gd name="T25" fmla="*/ 101 h 1703"/>
                  <a:gd name="T26" fmla="*/ 633 w 1174"/>
                  <a:gd name="T27" fmla="*/ 110 h 1703"/>
                  <a:gd name="T28" fmla="*/ 651 w 1174"/>
                  <a:gd name="T29" fmla="*/ 92 h 1703"/>
                  <a:gd name="T30" fmla="*/ 660 w 1174"/>
                  <a:gd name="T31" fmla="*/ 64 h 1703"/>
                  <a:gd name="T32" fmla="*/ 706 w 1174"/>
                  <a:gd name="T33" fmla="*/ 19 h 1703"/>
                  <a:gd name="T34" fmla="*/ 688 w 1174"/>
                  <a:gd name="T35" fmla="*/ 73 h 1703"/>
                  <a:gd name="T36" fmla="*/ 752 w 1174"/>
                  <a:gd name="T37" fmla="*/ 73 h 1703"/>
                  <a:gd name="T38" fmla="*/ 706 w 1174"/>
                  <a:gd name="T39" fmla="*/ 156 h 1703"/>
                  <a:gd name="T40" fmla="*/ 724 w 1174"/>
                  <a:gd name="T41" fmla="*/ 302 h 1703"/>
                  <a:gd name="T42" fmla="*/ 761 w 1174"/>
                  <a:gd name="T43" fmla="*/ 311 h 1703"/>
                  <a:gd name="T44" fmla="*/ 834 w 1174"/>
                  <a:gd name="T45" fmla="*/ 183 h 1703"/>
                  <a:gd name="T46" fmla="*/ 908 w 1174"/>
                  <a:gd name="T47" fmla="*/ 247 h 1703"/>
                  <a:gd name="T48" fmla="*/ 981 w 1174"/>
                  <a:gd name="T49" fmla="*/ 311 h 1703"/>
                  <a:gd name="T50" fmla="*/ 999 w 1174"/>
                  <a:gd name="T51" fmla="*/ 421 h 1703"/>
                  <a:gd name="T52" fmla="*/ 935 w 1174"/>
                  <a:gd name="T53" fmla="*/ 375 h 1703"/>
                  <a:gd name="T54" fmla="*/ 908 w 1174"/>
                  <a:gd name="T55" fmla="*/ 394 h 1703"/>
                  <a:gd name="T56" fmla="*/ 880 w 1174"/>
                  <a:gd name="T57" fmla="*/ 467 h 1703"/>
                  <a:gd name="T58" fmla="*/ 816 w 1174"/>
                  <a:gd name="T59" fmla="*/ 494 h 1703"/>
                  <a:gd name="T60" fmla="*/ 834 w 1174"/>
                  <a:gd name="T61" fmla="*/ 504 h 1703"/>
                  <a:gd name="T62" fmla="*/ 770 w 1174"/>
                  <a:gd name="T63" fmla="*/ 577 h 1703"/>
                  <a:gd name="T64" fmla="*/ 706 w 1174"/>
                  <a:gd name="T65" fmla="*/ 714 h 1703"/>
                  <a:gd name="T66" fmla="*/ 623 w 1174"/>
                  <a:gd name="T67" fmla="*/ 659 h 1703"/>
                  <a:gd name="T68" fmla="*/ 541 w 1174"/>
                  <a:gd name="T69" fmla="*/ 778 h 1703"/>
                  <a:gd name="T70" fmla="*/ 623 w 1174"/>
                  <a:gd name="T71" fmla="*/ 824 h 1703"/>
                  <a:gd name="T72" fmla="*/ 715 w 1174"/>
                  <a:gd name="T73" fmla="*/ 897 h 1703"/>
                  <a:gd name="T74" fmla="*/ 880 w 1174"/>
                  <a:gd name="T75" fmla="*/ 879 h 1703"/>
                  <a:gd name="T76" fmla="*/ 1018 w 1174"/>
                  <a:gd name="T77" fmla="*/ 1007 h 1703"/>
                  <a:gd name="T78" fmla="*/ 1119 w 1174"/>
                  <a:gd name="T79" fmla="*/ 1245 h 1703"/>
                  <a:gd name="T80" fmla="*/ 1027 w 1174"/>
                  <a:gd name="T81" fmla="*/ 1346 h 1703"/>
                  <a:gd name="T82" fmla="*/ 944 w 1174"/>
                  <a:gd name="T83" fmla="*/ 1474 h 1703"/>
                  <a:gd name="T84" fmla="*/ 898 w 1174"/>
                  <a:gd name="T85" fmla="*/ 1520 h 1703"/>
                  <a:gd name="T86" fmla="*/ 862 w 1174"/>
                  <a:gd name="T87" fmla="*/ 1639 h 1703"/>
                  <a:gd name="T88" fmla="*/ 889 w 1174"/>
                  <a:gd name="T89" fmla="*/ 1703 h 1703"/>
                  <a:gd name="T90" fmla="*/ 798 w 1174"/>
                  <a:gd name="T91" fmla="*/ 1575 h 1703"/>
                  <a:gd name="T92" fmla="*/ 798 w 1174"/>
                  <a:gd name="T93" fmla="*/ 1456 h 1703"/>
                  <a:gd name="T94" fmla="*/ 743 w 1174"/>
                  <a:gd name="T95" fmla="*/ 1154 h 1703"/>
                  <a:gd name="T96" fmla="*/ 697 w 1174"/>
                  <a:gd name="T97" fmla="*/ 1016 h 17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74" h="1703">
                    <a:moveTo>
                      <a:pt x="715" y="906"/>
                    </a:moveTo>
                    <a:lnTo>
                      <a:pt x="697" y="925"/>
                    </a:lnTo>
                    <a:lnTo>
                      <a:pt x="669" y="906"/>
                    </a:lnTo>
                    <a:lnTo>
                      <a:pt x="642" y="897"/>
                    </a:lnTo>
                    <a:lnTo>
                      <a:pt x="633" y="861"/>
                    </a:lnTo>
                    <a:lnTo>
                      <a:pt x="587" y="842"/>
                    </a:lnTo>
                    <a:lnTo>
                      <a:pt x="568" y="824"/>
                    </a:lnTo>
                    <a:lnTo>
                      <a:pt x="532" y="824"/>
                    </a:lnTo>
                    <a:lnTo>
                      <a:pt x="458" y="778"/>
                    </a:lnTo>
                    <a:lnTo>
                      <a:pt x="449" y="723"/>
                    </a:lnTo>
                    <a:lnTo>
                      <a:pt x="385" y="623"/>
                    </a:lnTo>
                    <a:lnTo>
                      <a:pt x="422" y="732"/>
                    </a:lnTo>
                    <a:lnTo>
                      <a:pt x="403" y="714"/>
                    </a:lnTo>
                    <a:lnTo>
                      <a:pt x="403" y="696"/>
                    </a:lnTo>
                    <a:lnTo>
                      <a:pt x="376" y="668"/>
                    </a:lnTo>
                    <a:lnTo>
                      <a:pt x="385" y="668"/>
                    </a:lnTo>
                    <a:lnTo>
                      <a:pt x="357" y="613"/>
                    </a:lnTo>
                    <a:lnTo>
                      <a:pt x="339" y="595"/>
                    </a:lnTo>
                    <a:lnTo>
                      <a:pt x="312" y="522"/>
                    </a:lnTo>
                    <a:lnTo>
                      <a:pt x="330" y="412"/>
                    </a:lnTo>
                    <a:lnTo>
                      <a:pt x="348" y="421"/>
                    </a:lnTo>
                    <a:lnTo>
                      <a:pt x="348" y="403"/>
                    </a:lnTo>
                    <a:lnTo>
                      <a:pt x="321" y="375"/>
                    </a:lnTo>
                    <a:lnTo>
                      <a:pt x="312" y="330"/>
                    </a:lnTo>
                    <a:lnTo>
                      <a:pt x="302" y="330"/>
                    </a:lnTo>
                    <a:lnTo>
                      <a:pt x="284" y="302"/>
                    </a:lnTo>
                    <a:lnTo>
                      <a:pt x="220" y="238"/>
                    </a:lnTo>
                    <a:lnTo>
                      <a:pt x="156" y="220"/>
                    </a:lnTo>
                    <a:lnTo>
                      <a:pt x="119" y="247"/>
                    </a:lnTo>
                    <a:lnTo>
                      <a:pt x="137" y="211"/>
                    </a:lnTo>
                    <a:lnTo>
                      <a:pt x="91" y="247"/>
                    </a:lnTo>
                    <a:lnTo>
                      <a:pt x="91" y="257"/>
                    </a:lnTo>
                    <a:lnTo>
                      <a:pt x="18" y="302"/>
                    </a:lnTo>
                    <a:lnTo>
                      <a:pt x="46" y="266"/>
                    </a:lnTo>
                    <a:lnTo>
                      <a:pt x="18" y="257"/>
                    </a:lnTo>
                    <a:lnTo>
                      <a:pt x="27" y="238"/>
                    </a:lnTo>
                    <a:lnTo>
                      <a:pt x="0" y="229"/>
                    </a:lnTo>
                    <a:lnTo>
                      <a:pt x="0" y="202"/>
                    </a:lnTo>
                    <a:lnTo>
                      <a:pt x="18" y="183"/>
                    </a:lnTo>
                    <a:lnTo>
                      <a:pt x="46" y="183"/>
                    </a:lnTo>
                    <a:lnTo>
                      <a:pt x="55" y="165"/>
                    </a:lnTo>
                    <a:lnTo>
                      <a:pt x="18" y="165"/>
                    </a:lnTo>
                    <a:lnTo>
                      <a:pt x="0" y="147"/>
                    </a:lnTo>
                    <a:lnTo>
                      <a:pt x="36" y="128"/>
                    </a:lnTo>
                    <a:lnTo>
                      <a:pt x="73" y="128"/>
                    </a:lnTo>
                    <a:lnTo>
                      <a:pt x="46" y="128"/>
                    </a:lnTo>
                    <a:lnTo>
                      <a:pt x="36" y="101"/>
                    </a:lnTo>
                    <a:lnTo>
                      <a:pt x="146" y="55"/>
                    </a:lnTo>
                    <a:lnTo>
                      <a:pt x="312" y="92"/>
                    </a:lnTo>
                    <a:lnTo>
                      <a:pt x="385" y="64"/>
                    </a:lnTo>
                    <a:lnTo>
                      <a:pt x="486" y="92"/>
                    </a:lnTo>
                    <a:lnTo>
                      <a:pt x="486" y="101"/>
                    </a:lnTo>
                    <a:lnTo>
                      <a:pt x="541" y="119"/>
                    </a:lnTo>
                    <a:lnTo>
                      <a:pt x="559" y="92"/>
                    </a:lnTo>
                    <a:lnTo>
                      <a:pt x="587" y="110"/>
                    </a:lnTo>
                    <a:lnTo>
                      <a:pt x="633" y="110"/>
                    </a:lnTo>
                    <a:lnTo>
                      <a:pt x="633" y="101"/>
                    </a:lnTo>
                    <a:lnTo>
                      <a:pt x="623" y="92"/>
                    </a:lnTo>
                    <a:lnTo>
                      <a:pt x="642" y="73"/>
                    </a:lnTo>
                    <a:lnTo>
                      <a:pt x="651" y="92"/>
                    </a:lnTo>
                    <a:lnTo>
                      <a:pt x="642" y="101"/>
                    </a:lnTo>
                    <a:lnTo>
                      <a:pt x="651" y="119"/>
                    </a:lnTo>
                    <a:lnTo>
                      <a:pt x="669" y="101"/>
                    </a:lnTo>
                    <a:lnTo>
                      <a:pt x="660" y="64"/>
                    </a:lnTo>
                    <a:lnTo>
                      <a:pt x="669" y="37"/>
                    </a:lnTo>
                    <a:lnTo>
                      <a:pt x="678" y="0"/>
                    </a:lnTo>
                    <a:lnTo>
                      <a:pt x="724" y="0"/>
                    </a:lnTo>
                    <a:lnTo>
                      <a:pt x="706" y="19"/>
                    </a:lnTo>
                    <a:lnTo>
                      <a:pt x="688" y="19"/>
                    </a:lnTo>
                    <a:lnTo>
                      <a:pt x="688" y="28"/>
                    </a:lnTo>
                    <a:lnTo>
                      <a:pt x="688" y="37"/>
                    </a:lnTo>
                    <a:lnTo>
                      <a:pt x="688" y="73"/>
                    </a:lnTo>
                    <a:lnTo>
                      <a:pt x="706" y="101"/>
                    </a:lnTo>
                    <a:lnTo>
                      <a:pt x="715" y="83"/>
                    </a:lnTo>
                    <a:lnTo>
                      <a:pt x="724" y="119"/>
                    </a:lnTo>
                    <a:lnTo>
                      <a:pt x="752" y="73"/>
                    </a:lnTo>
                    <a:lnTo>
                      <a:pt x="788" y="92"/>
                    </a:lnTo>
                    <a:lnTo>
                      <a:pt x="770" y="119"/>
                    </a:lnTo>
                    <a:lnTo>
                      <a:pt x="733" y="128"/>
                    </a:lnTo>
                    <a:lnTo>
                      <a:pt x="706" y="156"/>
                    </a:lnTo>
                    <a:lnTo>
                      <a:pt x="678" y="165"/>
                    </a:lnTo>
                    <a:lnTo>
                      <a:pt x="642" y="211"/>
                    </a:lnTo>
                    <a:lnTo>
                      <a:pt x="633" y="266"/>
                    </a:lnTo>
                    <a:lnTo>
                      <a:pt x="724" y="302"/>
                    </a:lnTo>
                    <a:lnTo>
                      <a:pt x="733" y="302"/>
                    </a:lnTo>
                    <a:lnTo>
                      <a:pt x="733" y="339"/>
                    </a:lnTo>
                    <a:lnTo>
                      <a:pt x="761" y="357"/>
                    </a:lnTo>
                    <a:lnTo>
                      <a:pt x="761" y="311"/>
                    </a:lnTo>
                    <a:lnTo>
                      <a:pt x="798" y="266"/>
                    </a:lnTo>
                    <a:lnTo>
                      <a:pt x="779" y="247"/>
                    </a:lnTo>
                    <a:lnTo>
                      <a:pt x="798" y="183"/>
                    </a:lnTo>
                    <a:lnTo>
                      <a:pt x="834" y="183"/>
                    </a:lnTo>
                    <a:lnTo>
                      <a:pt x="871" y="211"/>
                    </a:lnTo>
                    <a:lnTo>
                      <a:pt x="862" y="247"/>
                    </a:lnTo>
                    <a:lnTo>
                      <a:pt x="880" y="257"/>
                    </a:lnTo>
                    <a:lnTo>
                      <a:pt x="908" y="247"/>
                    </a:lnTo>
                    <a:lnTo>
                      <a:pt x="908" y="220"/>
                    </a:lnTo>
                    <a:lnTo>
                      <a:pt x="935" y="266"/>
                    </a:lnTo>
                    <a:lnTo>
                      <a:pt x="935" y="284"/>
                    </a:lnTo>
                    <a:lnTo>
                      <a:pt x="981" y="311"/>
                    </a:lnTo>
                    <a:lnTo>
                      <a:pt x="981" y="339"/>
                    </a:lnTo>
                    <a:lnTo>
                      <a:pt x="972" y="375"/>
                    </a:lnTo>
                    <a:lnTo>
                      <a:pt x="999" y="385"/>
                    </a:lnTo>
                    <a:lnTo>
                      <a:pt x="999" y="421"/>
                    </a:lnTo>
                    <a:lnTo>
                      <a:pt x="981" y="421"/>
                    </a:lnTo>
                    <a:lnTo>
                      <a:pt x="944" y="412"/>
                    </a:lnTo>
                    <a:lnTo>
                      <a:pt x="963" y="366"/>
                    </a:lnTo>
                    <a:lnTo>
                      <a:pt x="935" y="375"/>
                    </a:lnTo>
                    <a:lnTo>
                      <a:pt x="898" y="366"/>
                    </a:lnTo>
                    <a:lnTo>
                      <a:pt x="862" y="375"/>
                    </a:lnTo>
                    <a:lnTo>
                      <a:pt x="853" y="403"/>
                    </a:lnTo>
                    <a:lnTo>
                      <a:pt x="908" y="394"/>
                    </a:lnTo>
                    <a:lnTo>
                      <a:pt x="889" y="430"/>
                    </a:lnTo>
                    <a:lnTo>
                      <a:pt x="935" y="421"/>
                    </a:lnTo>
                    <a:lnTo>
                      <a:pt x="935" y="440"/>
                    </a:lnTo>
                    <a:lnTo>
                      <a:pt x="880" y="467"/>
                    </a:lnTo>
                    <a:lnTo>
                      <a:pt x="898" y="449"/>
                    </a:lnTo>
                    <a:lnTo>
                      <a:pt x="880" y="449"/>
                    </a:lnTo>
                    <a:lnTo>
                      <a:pt x="825" y="476"/>
                    </a:lnTo>
                    <a:lnTo>
                      <a:pt x="816" y="494"/>
                    </a:lnTo>
                    <a:lnTo>
                      <a:pt x="834" y="494"/>
                    </a:lnTo>
                    <a:lnTo>
                      <a:pt x="834" y="485"/>
                    </a:lnTo>
                    <a:lnTo>
                      <a:pt x="834" y="494"/>
                    </a:lnTo>
                    <a:lnTo>
                      <a:pt x="834" y="504"/>
                    </a:lnTo>
                    <a:lnTo>
                      <a:pt x="816" y="504"/>
                    </a:lnTo>
                    <a:lnTo>
                      <a:pt x="788" y="513"/>
                    </a:lnTo>
                    <a:lnTo>
                      <a:pt x="761" y="559"/>
                    </a:lnTo>
                    <a:lnTo>
                      <a:pt x="770" y="577"/>
                    </a:lnTo>
                    <a:lnTo>
                      <a:pt x="743" y="604"/>
                    </a:lnTo>
                    <a:lnTo>
                      <a:pt x="706" y="641"/>
                    </a:lnTo>
                    <a:lnTo>
                      <a:pt x="715" y="696"/>
                    </a:lnTo>
                    <a:lnTo>
                      <a:pt x="706" y="714"/>
                    </a:lnTo>
                    <a:lnTo>
                      <a:pt x="688" y="678"/>
                    </a:lnTo>
                    <a:lnTo>
                      <a:pt x="678" y="650"/>
                    </a:lnTo>
                    <a:lnTo>
                      <a:pt x="614" y="641"/>
                    </a:lnTo>
                    <a:lnTo>
                      <a:pt x="623" y="659"/>
                    </a:lnTo>
                    <a:lnTo>
                      <a:pt x="568" y="659"/>
                    </a:lnTo>
                    <a:lnTo>
                      <a:pt x="541" y="678"/>
                    </a:lnTo>
                    <a:lnTo>
                      <a:pt x="532" y="732"/>
                    </a:lnTo>
                    <a:lnTo>
                      <a:pt x="541" y="778"/>
                    </a:lnTo>
                    <a:lnTo>
                      <a:pt x="596" y="787"/>
                    </a:lnTo>
                    <a:lnTo>
                      <a:pt x="605" y="769"/>
                    </a:lnTo>
                    <a:lnTo>
                      <a:pt x="651" y="769"/>
                    </a:lnTo>
                    <a:lnTo>
                      <a:pt x="623" y="824"/>
                    </a:lnTo>
                    <a:lnTo>
                      <a:pt x="669" y="824"/>
                    </a:lnTo>
                    <a:lnTo>
                      <a:pt x="669" y="870"/>
                    </a:lnTo>
                    <a:lnTo>
                      <a:pt x="697" y="897"/>
                    </a:lnTo>
                    <a:lnTo>
                      <a:pt x="715" y="897"/>
                    </a:lnTo>
                    <a:lnTo>
                      <a:pt x="733" y="906"/>
                    </a:lnTo>
                    <a:lnTo>
                      <a:pt x="752" y="879"/>
                    </a:lnTo>
                    <a:lnTo>
                      <a:pt x="798" y="861"/>
                    </a:lnTo>
                    <a:lnTo>
                      <a:pt x="880" y="879"/>
                    </a:lnTo>
                    <a:lnTo>
                      <a:pt x="981" y="943"/>
                    </a:lnTo>
                    <a:lnTo>
                      <a:pt x="1009" y="989"/>
                    </a:lnTo>
                    <a:lnTo>
                      <a:pt x="999" y="1016"/>
                    </a:lnTo>
                    <a:lnTo>
                      <a:pt x="1018" y="1007"/>
                    </a:lnTo>
                    <a:lnTo>
                      <a:pt x="1155" y="1062"/>
                    </a:lnTo>
                    <a:lnTo>
                      <a:pt x="1174" y="1099"/>
                    </a:lnTo>
                    <a:lnTo>
                      <a:pt x="1128" y="1163"/>
                    </a:lnTo>
                    <a:lnTo>
                      <a:pt x="1119" y="1245"/>
                    </a:lnTo>
                    <a:lnTo>
                      <a:pt x="1091" y="1282"/>
                    </a:lnTo>
                    <a:lnTo>
                      <a:pt x="1073" y="1282"/>
                    </a:lnTo>
                    <a:lnTo>
                      <a:pt x="1027" y="1318"/>
                    </a:lnTo>
                    <a:lnTo>
                      <a:pt x="1027" y="1346"/>
                    </a:lnTo>
                    <a:lnTo>
                      <a:pt x="981" y="1428"/>
                    </a:lnTo>
                    <a:lnTo>
                      <a:pt x="944" y="1410"/>
                    </a:lnTo>
                    <a:lnTo>
                      <a:pt x="963" y="1437"/>
                    </a:lnTo>
                    <a:lnTo>
                      <a:pt x="944" y="1474"/>
                    </a:lnTo>
                    <a:lnTo>
                      <a:pt x="917" y="1474"/>
                    </a:lnTo>
                    <a:lnTo>
                      <a:pt x="908" y="1492"/>
                    </a:lnTo>
                    <a:lnTo>
                      <a:pt x="889" y="1510"/>
                    </a:lnTo>
                    <a:lnTo>
                      <a:pt x="898" y="1520"/>
                    </a:lnTo>
                    <a:lnTo>
                      <a:pt x="889" y="1547"/>
                    </a:lnTo>
                    <a:lnTo>
                      <a:pt x="871" y="1556"/>
                    </a:lnTo>
                    <a:lnTo>
                      <a:pt x="889" y="1593"/>
                    </a:lnTo>
                    <a:lnTo>
                      <a:pt x="862" y="1639"/>
                    </a:lnTo>
                    <a:lnTo>
                      <a:pt x="889" y="1684"/>
                    </a:lnTo>
                    <a:lnTo>
                      <a:pt x="898" y="1694"/>
                    </a:lnTo>
                    <a:lnTo>
                      <a:pt x="917" y="1694"/>
                    </a:lnTo>
                    <a:lnTo>
                      <a:pt x="889" y="1703"/>
                    </a:lnTo>
                    <a:lnTo>
                      <a:pt x="862" y="1703"/>
                    </a:lnTo>
                    <a:lnTo>
                      <a:pt x="834" y="1684"/>
                    </a:lnTo>
                    <a:lnTo>
                      <a:pt x="816" y="1657"/>
                    </a:lnTo>
                    <a:lnTo>
                      <a:pt x="798" y="1575"/>
                    </a:lnTo>
                    <a:lnTo>
                      <a:pt x="807" y="1565"/>
                    </a:lnTo>
                    <a:lnTo>
                      <a:pt x="816" y="1520"/>
                    </a:lnTo>
                    <a:lnTo>
                      <a:pt x="807" y="1510"/>
                    </a:lnTo>
                    <a:lnTo>
                      <a:pt x="798" y="1456"/>
                    </a:lnTo>
                    <a:lnTo>
                      <a:pt x="816" y="1428"/>
                    </a:lnTo>
                    <a:lnTo>
                      <a:pt x="807" y="1227"/>
                    </a:lnTo>
                    <a:lnTo>
                      <a:pt x="752" y="1181"/>
                    </a:lnTo>
                    <a:lnTo>
                      <a:pt x="743" y="1154"/>
                    </a:lnTo>
                    <a:lnTo>
                      <a:pt x="697" y="1099"/>
                    </a:lnTo>
                    <a:lnTo>
                      <a:pt x="688" y="1062"/>
                    </a:lnTo>
                    <a:lnTo>
                      <a:pt x="697" y="1053"/>
                    </a:lnTo>
                    <a:lnTo>
                      <a:pt x="697" y="1016"/>
                    </a:lnTo>
                    <a:lnTo>
                      <a:pt x="724" y="970"/>
                    </a:lnTo>
                    <a:lnTo>
                      <a:pt x="724" y="925"/>
                    </a:lnTo>
                    <a:lnTo>
                      <a:pt x="715" y="906"/>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584" name="Freeform 198"/>
              <p:cNvSpPr>
                <a:spLocks/>
              </p:cNvSpPr>
              <p:nvPr/>
            </p:nvSpPr>
            <p:spPr bwMode="auto">
              <a:xfrm>
                <a:off x="2586" y="1676"/>
                <a:ext cx="1853" cy="1501"/>
              </a:xfrm>
              <a:custGeom>
                <a:avLst/>
                <a:gdLst>
                  <a:gd name="T0" fmla="*/ 541 w 1853"/>
                  <a:gd name="T1" fmla="*/ 860 h 1501"/>
                  <a:gd name="T2" fmla="*/ 578 w 1853"/>
                  <a:gd name="T3" fmla="*/ 1153 h 1501"/>
                  <a:gd name="T4" fmla="*/ 504 w 1853"/>
                  <a:gd name="T5" fmla="*/ 1400 h 1501"/>
                  <a:gd name="T6" fmla="*/ 294 w 1853"/>
                  <a:gd name="T7" fmla="*/ 1281 h 1501"/>
                  <a:gd name="T8" fmla="*/ 238 w 1853"/>
                  <a:gd name="T9" fmla="*/ 1034 h 1501"/>
                  <a:gd name="T10" fmla="*/ 0 w 1853"/>
                  <a:gd name="T11" fmla="*/ 842 h 1501"/>
                  <a:gd name="T12" fmla="*/ 266 w 1853"/>
                  <a:gd name="T13" fmla="*/ 677 h 1501"/>
                  <a:gd name="T14" fmla="*/ 523 w 1853"/>
                  <a:gd name="T15" fmla="*/ 650 h 1501"/>
                  <a:gd name="T16" fmla="*/ 569 w 1853"/>
                  <a:gd name="T17" fmla="*/ 585 h 1501"/>
                  <a:gd name="T18" fmla="*/ 514 w 1853"/>
                  <a:gd name="T19" fmla="*/ 521 h 1501"/>
                  <a:gd name="T20" fmla="*/ 440 w 1853"/>
                  <a:gd name="T21" fmla="*/ 585 h 1501"/>
                  <a:gd name="T22" fmla="*/ 349 w 1853"/>
                  <a:gd name="T23" fmla="*/ 567 h 1501"/>
                  <a:gd name="T24" fmla="*/ 321 w 1853"/>
                  <a:gd name="T25" fmla="*/ 595 h 1501"/>
                  <a:gd name="T26" fmla="*/ 165 w 1853"/>
                  <a:gd name="T27" fmla="*/ 604 h 1501"/>
                  <a:gd name="T28" fmla="*/ 92 w 1853"/>
                  <a:gd name="T29" fmla="*/ 558 h 1501"/>
                  <a:gd name="T30" fmla="*/ 211 w 1853"/>
                  <a:gd name="T31" fmla="*/ 439 h 1501"/>
                  <a:gd name="T32" fmla="*/ 257 w 1853"/>
                  <a:gd name="T33" fmla="*/ 393 h 1501"/>
                  <a:gd name="T34" fmla="*/ 431 w 1853"/>
                  <a:gd name="T35" fmla="*/ 311 h 1501"/>
                  <a:gd name="T36" fmla="*/ 303 w 1853"/>
                  <a:gd name="T37" fmla="*/ 375 h 1501"/>
                  <a:gd name="T38" fmla="*/ 220 w 1853"/>
                  <a:gd name="T39" fmla="*/ 293 h 1501"/>
                  <a:gd name="T40" fmla="*/ 504 w 1853"/>
                  <a:gd name="T41" fmla="*/ 210 h 1501"/>
                  <a:gd name="T42" fmla="*/ 550 w 1853"/>
                  <a:gd name="T43" fmla="*/ 174 h 1501"/>
                  <a:gd name="T44" fmla="*/ 679 w 1853"/>
                  <a:gd name="T45" fmla="*/ 146 h 1501"/>
                  <a:gd name="T46" fmla="*/ 789 w 1853"/>
                  <a:gd name="T47" fmla="*/ 119 h 1501"/>
                  <a:gd name="T48" fmla="*/ 825 w 1853"/>
                  <a:gd name="T49" fmla="*/ 174 h 1501"/>
                  <a:gd name="T50" fmla="*/ 807 w 1853"/>
                  <a:gd name="T51" fmla="*/ 82 h 1501"/>
                  <a:gd name="T52" fmla="*/ 1128 w 1853"/>
                  <a:gd name="T53" fmla="*/ 36 h 1501"/>
                  <a:gd name="T54" fmla="*/ 1385 w 1853"/>
                  <a:gd name="T55" fmla="*/ 110 h 1501"/>
                  <a:gd name="T56" fmla="*/ 1697 w 1853"/>
                  <a:gd name="T57" fmla="*/ 137 h 1501"/>
                  <a:gd name="T58" fmla="*/ 1752 w 1853"/>
                  <a:gd name="T59" fmla="*/ 219 h 1501"/>
                  <a:gd name="T60" fmla="*/ 1660 w 1853"/>
                  <a:gd name="T61" fmla="*/ 302 h 1501"/>
                  <a:gd name="T62" fmla="*/ 1642 w 1853"/>
                  <a:gd name="T63" fmla="*/ 402 h 1501"/>
                  <a:gd name="T64" fmla="*/ 1660 w 1853"/>
                  <a:gd name="T65" fmla="*/ 256 h 1501"/>
                  <a:gd name="T66" fmla="*/ 1587 w 1853"/>
                  <a:gd name="T67" fmla="*/ 274 h 1501"/>
                  <a:gd name="T68" fmla="*/ 1513 w 1853"/>
                  <a:gd name="T69" fmla="*/ 302 h 1501"/>
                  <a:gd name="T70" fmla="*/ 1504 w 1853"/>
                  <a:gd name="T71" fmla="*/ 466 h 1501"/>
                  <a:gd name="T72" fmla="*/ 1422 w 1853"/>
                  <a:gd name="T73" fmla="*/ 613 h 1501"/>
                  <a:gd name="T74" fmla="*/ 1394 w 1853"/>
                  <a:gd name="T75" fmla="*/ 622 h 1501"/>
                  <a:gd name="T76" fmla="*/ 1357 w 1853"/>
                  <a:gd name="T77" fmla="*/ 622 h 1501"/>
                  <a:gd name="T78" fmla="*/ 1284 w 1853"/>
                  <a:gd name="T79" fmla="*/ 823 h 1501"/>
                  <a:gd name="T80" fmla="*/ 1266 w 1853"/>
                  <a:gd name="T81" fmla="*/ 897 h 1501"/>
                  <a:gd name="T82" fmla="*/ 1183 w 1853"/>
                  <a:gd name="T83" fmla="*/ 915 h 1501"/>
                  <a:gd name="T84" fmla="*/ 1201 w 1853"/>
                  <a:gd name="T85" fmla="*/ 1043 h 1501"/>
                  <a:gd name="T86" fmla="*/ 1082 w 1853"/>
                  <a:gd name="T87" fmla="*/ 805 h 1501"/>
                  <a:gd name="T88" fmla="*/ 945 w 1853"/>
                  <a:gd name="T89" fmla="*/ 979 h 1501"/>
                  <a:gd name="T90" fmla="*/ 862 w 1853"/>
                  <a:gd name="T91" fmla="*/ 823 h 1501"/>
                  <a:gd name="T92" fmla="*/ 715 w 1853"/>
                  <a:gd name="T93" fmla="*/ 759 h 1501"/>
                  <a:gd name="T94" fmla="*/ 734 w 1853"/>
                  <a:gd name="T95" fmla="*/ 796 h 1501"/>
                  <a:gd name="T96" fmla="*/ 615 w 1853"/>
                  <a:gd name="T97" fmla="*/ 933 h 1501"/>
                  <a:gd name="T98" fmla="*/ 504 w 1853"/>
                  <a:gd name="T99" fmla="*/ 750 h 15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853" h="1501">
                    <a:moveTo>
                      <a:pt x="486" y="732"/>
                    </a:moveTo>
                    <a:lnTo>
                      <a:pt x="532" y="814"/>
                    </a:lnTo>
                    <a:lnTo>
                      <a:pt x="541" y="823"/>
                    </a:lnTo>
                    <a:lnTo>
                      <a:pt x="541" y="860"/>
                    </a:lnTo>
                    <a:lnTo>
                      <a:pt x="624" y="961"/>
                    </a:lnTo>
                    <a:lnTo>
                      <a:pt x="679" y="952"/>
                    </a:lnTo>
                    <a:lnTo>
                      <a:pt x="670" y="1016"/>
                    </a:lnTo>
                    <a:lnTo>
                      <a:pt x="578" y="1153"/>
                    </a:lnTo>
                    <a:lnTo>
                      <a:pt x="587" y="1272"/>
                    </a:lnTo>
                    <a:lnTo>
                      <a:pt x="523" y="1327"/>
                    </a:lnTo>
                    <a:lnTo>
                      <a:pt x="532" y="1382"/>
                    </a:lnTo>
                    <a:lnTo>
                      <a:pt x="504" y="1400"/>
                    </a:lnTo>
                    <a:lnTo>
                      <a:pt x="449" y="1492"/>
                    </a:lnTo>
                    <a:lnTo>
                      <a:pt x="367" y="1501"/>
                    </a:lnTo>
                    <a:lnTo>
                      <a:pt x="321" y="1409"/>
                    </a:lnTo>
                    <a:lnTo>
                      <a:pt x="294" y="1281"/>
                    </a:lnTo>
                    <a:lnTo>
                      <a:pt x="312" y="1217"/>
                    </a:lnTo>
                    <a:lnTo>
                      <a:pt x="266" y="1116"/>
                    </a:lnTo>
                    <a:lnTo>
                      <a:pt x="257" y="1034"/>
                    </a:lnTo>
                    <a:lnTo>
                      <a:pt x="238" y="1034"/>
                    </a:lnTo>
                    <a:lnTo>
                      <a:pt x="220" y="1016"/>
                    </a:lnTo>
                    <a:lnTo>
                      <a:pt x="92" y="1034"/>
                    </a:lnTo>
                    <a:lnTo>
                      <a:pt x="9" y="942"/>
                    </a:lnTo>
                    <a:lnTo>
                      <a:pt x="0" y="842"/>
                    </a:lnTo>
                    <a:lnTo>
                      <a:pt x="73" y="695"/>
                    </a:lnTo>
                    <a:lnTo>
                      <a:pt x="119" y="659"/>
                    </a:lnTo>
                    <a:lnTo>
                      <a:pt x="266" y="640"/>
                    </a:lnTo>
                    <a:lnTo>
                      <a:pt x="266" y="677"/>
                    </a:lnTo>
                    <a:lnTo>
                      <a:pt x="358" y="723"/>
                    </a:lnTo>
                    <a:lnTo>
                      <a:pt x="367" y="704"/>
                    </a:lnTo>
                    <a:lnTo>
                      <a:pt x="514" y="704"/>
                    </a:lnTo>
                    <a:lnTo>
                      <a:pt x="523" y="650"/>
                    </a:lnTo>
                    <a:lnTo>
                      <a:pt x="449" y="640"/>
                    </a:lnTo>
                    <a:lnTo>
                      <a:pt x="440" y="595"/>
                    </a:lnTo>
                    <a:lnTo>
                      <a:pt x="477" y="567"/>
                    </a:lnTo>
                    <a:lnTo>
                      <a:pt x="569" y="585"/>
                    </a:lnTo>
                    <a:lnTo>
                      <a:pt x="532" y="531"/>
                    </a:lnTo>
                    <a:lnTo>
                      <a:pt x="541" y="503"/>
                    </a:lnTo>
                    <a:lnTo>
                      <a:pt x="504" y="512"/>
                    </a:lnTo>
                    <a:lnTo>
                      <a:pt x="514" y="521"/>
                    </a:lnTo>
                    <a:lnTo>
                      <a:pt x="486" y="540"/>
                    </a:lnTo>
                    <a:lnTo>
                      <a:pt x="477" y="503"/>
                    </a:lnTo>
                    <a:lnTo>
                      <a:pt x="459" y="512"/>
                    </a:lnTo>
                    <a:lnTo>
                      <a:pt x="440" y="585"/>
                    </a:lnTo>
                    <a:lnTo>
                      <a:pt x="385" y="595"/>
                    </a:lnTo>
                    <a:lnTo>
                      <a:pt x="394" y="622"/>
                    </a:lnTo>
                    <a:lnTo>
                      <a:pt x="385" y="650"/>
                    </a:lnTo>
                    <a:lnTo>
                      <a:pt x="349" y="567"/>
                    </a:lnTo>
                    <a:lnTo>
                      <a:pt x="294" y="512"/>
                    </a:lnTo>
                    <a:lnTo>
                      <a:pt x="284" y="540"/>
                    </a:lnTo>
                    <a:lnTo>
                      <a:pt x="339" y="595"/>
                    </a:lnTo>
                    <a:lnTo>
                      <a:pt x="321" y="595"/>
                    </a:lnTo>
                    <a:lnTo>
                      <a:pt x="312" y="622"/>
                    </a:lnTo>
                    <a:lnTo>
                      <a:pt x="312" y="595"/>
                    </a:lnTo>
                    <a:lnTo>
                      <a:pt x="257" y="549"/>
                    </a:lnTo>
                    <a:lnTo>
                      <a:pt x="165" y="604"/>
                    </a:lnTo>
                    <a:lnTo>
                      <a:pt x="147" y="640"/>
                    </a:lnTo>
                    <a:lnTo>
                      <a:pt x="101" y="640"/>
                    </a:lnTo>
                    <a:lnTo>
                      <a:pt x="73" y="613"/>
                    </a:lnTo>
                    <a:lnTo>
                      <a:pt x="92" y="558"/>
                    </a:lnTo>
                    <a:lnTo>
                      <a:pt x="147" y="549"/>
                    </a:lnTo>
                    <a:lnTo>
                      <a:pt x="156" y="512"/>
                    </a:lnTo>
                    <a:lnTo>
                      <a:pt x="128" y="485"/>
                    </a:lnTo>
                    <a:lnTo>
                      <a:pt x="211" y="439"/>
                    </a:lnTo>
                    <a:lnTo>
                      <a:pt x="257" y="402"/>
                    </a:lnTo>
                    <a:lnTo>
                      <a:pt x="248" y="366"/>
                    </a:lnTo>
                    <a:lnTo>
                      <a:pt x="257" y="357"/>
                    </a:lnTo>
                    <a:lnTo>
                      <a:pt x="257" y="393"/>
                    </a:lnTo>
                    <a:lnTo>
                      <a:pt x="358" y="384"/>
                    </a:lnTo>
                    <a:lnTo>
                      <a:pt x="358" y="348"/>
                    </a:lnTo>
                    <a:lnTo>
                      <a:pt x="385" y="357"/>
                    </a:lnTo>
                    <a:lnTo>
                      <a:pt x="431" y="311"/>
                    </a:lnTo>
                    <a:lnTo>
                      <a:pt x="358" y="302"/>
                    </a:lnTo>
                    <a:lnTo>
                      <a:pt x="385" y="229"/>
                    </a:lnTo>
                    <a:lnTo>
                      <a:pt x="358" y="219"/>
                    </a:lnTo>
                    <a:lnTo>
                      <a:pt x="303" y="375"/>
                    </a:lnTo>
                    <a:lnTo>
                      <a:pt x="284" y="375"/>
                    </a:lnTo>
                    <a:lnTo>
                      <a:pt x="266" y="311"/>
                    </a:lnTo>
                    <a:lnTo>
                      <a:pt x="229" y="338"/>
                    </a:lnTo>
                    <a:lnTo>
                      <a:pt x="220" y="293"/>
                    </a:lnTo>
                    <a:lnTo>
                      <a:pt x="321" y="155"/>
                    </a:lnTo>
                    <a:lnTo>
                      <a:pt x="394" y="128"/>
                    </a:lnTo>
                    <a:lnTo>
                      <a:pt x="523" y="192"/>
                    </a:lnTo>
                    <a:lnTo>
                      <a:pt x="504" y="210"/>
                    </a:lnTo>
                    <a:lnTo>
                      <a:pt x="459" y="201"/>
                    </a:lnTo>
                    <a:lnTo>
                      <a:pt x="504" y="247"/>
                    </a:lnTo>
                    <a:lnTo>
                      <a:pt x="559" y="210"/>
                    </a:lnTo>
                    <a:lnTo>
                      <a:pt x="550" y="174"/>
                    </a:lnTo>
                    <a:lnTo>
                      <a:pt x="578" y="183"/>
                    </a:lnTo>
                    <a:lnTo>
                      <a:pt x="578" y="201"/>
                    </a:lnTo>
                    <a:lnTo>
                      <a:pt x="697" y="174"/>
                    </a:lnTo>
                    <a:lnTo>
                      <a:pt x="679" y="146"/>
                    </a:lnTo>
                    <a:lnTo>
                      <a:pt x="761" y="174"/>
                    </a:lnTo>
                    <a:lnTo>
                      <a:pt x="761" y="91"/>
                    </a:lnTo>
                    <a:lnTo>
                      <a:pt x="789" y="91"/>
                    </a:lnTo>
                    <a:lnTo>
                      <a:pt x="789" y="119"/>
                    </a:lnTo>
                    <a:lnTo>
                      <a:pt x="807" y="174"/>
                    </a:lnTo>
                    <a:lnTo>
                      <a:pt x="789" y="210"/>
                    </a:lnTo>
                    <a:lnTo>
                      <a:pt x="825" y="192"/>
                    </a:lnTo>
                    <a:lnTo>
                      <a:pt x="825" y="174"/>
                    </a:lnTo>
                    <a:lnTo>
                      <a:pt x="844" y="183"/>
                    </a:lnTo>
                    <a:lnTo>
                      <a:pt x="853" y="174"/>
                    </a:lnTo>
                    <a:lnTo>
                      <a:pt x="816" y="146"/>
                    </a:lnTo>
                    <a:lnTo>
                      <a:pt x="807" y="82"/>
                    </a:lnTo>
                    <a:lnTo>
                      <a:pt x="890" y="128"/>
                    </a:lnTo>
                    <a:lnTo>
                      <a:pt x="862" y="82"/>
                    </a:lnTo>
                    <a:lnTo>
                      <a:pt x="1036" y="0"/>
                    </a:lnTo>
                    <a:lnTo>
                      <a:pt x="1128" y="36"/>
                    </a:lnTo>
                    <a:lnTo>
                      <a:pt x="1110" y="64"/>
                    </a:lnTo>
                    <a:lnTo>
                      <a:pt x="1284" y="82"/>
                    </a:lnTo>
                    <a:lnTo>
                      <a:pt x="1293" y="110"/>
                    </a:lnTo>
                    <a:lnTo>
                      <a:pt x="1385" y="110"/>
                    </a:lnTo>
                    <a:lnTo>
                      <a:pt x="1385" y="82"/>
                    </a:lnTo>
                    <a:lnTo>
                      <a:pt x="1541" y="128"/>
                    </a:lnTo>
                    <a:lnTo>
                      <a:pt x="1577" y="146"/>
                    </a:lnTo>
                    <a:lnTo>
                      <a:pt x="1697" y="137"/>
                    </a:lnTo>
                    <a:lnTo>
                      <a:pt x="1853" y="192"/>
                    </a:lnTo>
                    <a:lnTo>
                      <a:pt x="1843" y="219"/>
                    </a:lnTo>
                    <a:lnTo>
                      <a:pt x="1770" y="210"/>
                    </a:lnTo>
                    <a:lnTo>
                      <a:pt x="1752" y="219"/>
                    </a:lnTo>
                    <a:lnTo>
                      <a:pt x="1788" y="256"/>
                    </a:lnTo>
                    <a:lnTo>
                      <a:pt x="1761" y="256"/>
                    </a:lnTo>
                    <a:lnTo>
                      <a:pt x="1724" y="293"/>
                    </a:lnTo>
                    <a:lnTo>
                      <a:pt x="1660" y="302"/>
                    </a:lnTo>
                    <a:lnTo>
                      <a:pt x="1651" y="320"/>
                    </a:lnTo>
                    <a:lnTo>
                      <a:pt x="1669" y="348"/>
                    </a:lnTo>
                    <a:lnTo>
                      <a:pt x="1660" y="402"/>
                    </a:lnTo>
                    <a:lnTo>
                      <a:pt x="1642" y="402"/>
                    </a:lnTo>
                    <a:lnTo>
                      <a:pt x="1633" y="430"/>
                    </a:lnTo>
                    <a:lnTo>
                      <a:pt x="1605" y="366"/>
                    </a:lnTo>
                    <a:lnTo>
                      <a:pt x="1605" y="329"/>
                    </a:lnTo>
                    <a:lnTo>
                      <a:pt x="1660" y="256"/>
                    </a:lnTo>
                    <a:lnTo>
                      <a:pt x="1642" y="256"/>
                    </a:lnTo>
                    <a:lnTo>
                      <a:pt x="1623" y="283"/>
                    </a:lnTo>
                    <a:lnTo>
                      <a:pt x="1614" y="274"/>
                    </a:lnTo>
                    <a:lnTo>
                      <a:pt x="1587" y="274"/>
                    </a:lnTo>
                    <a:lnTo>
                      <a:pt x="1577" y="293"/>
                    </a:lnTo>
                    <a:lnTo>
                      <a:pt x="1577" y="311"/>
                    </a:lnTo>
                    <a:lnTo>
                      <a:pt x="1559" y="311"/>
                    </a:lnTo>
                    <a:lnTo>
                      <a:pt x="1513" y="302"/>
                    </a:lnTo>
                    <a:lnTo>
                      <a:pt x="1467" y="311"/>
                    </a:lnTo>
                    <a:lnTo>
                      <a:pt x="1431" y="375"/>
                    </a:lnTo>
                    <a:lnTo>
                      <a:pt x="1495" y="412"/>
                    </a:lnTo>
                    <a:lnTo>
                      <a:pt x="1504" y="466"/>
                    </a:lnTo>
                    <a:lnTo>
                      <a:pt x="1467" y="540"/>
                    </a:lnTo>
                    <a:lnTo>
                      <a:pt x="1431" y="549"/>
                    </a:lnTo>
                    <a:lnTo>
                      <a:pt x="1394" y="595"/>
                    </a:lnTo>
                    <a:lnTo>
                      <a:pt x="1422" y="613"/>
                    </a:lnTo>
                    <a:lnTo>
                      <a:pt x="1431" y="640"/>
                    </a:lnTo>
                    <a:lnTo>
                      <a:pt x="1422" y="659"/>
                    </a:lnTo>
                    <a:lnTo>
                      <a:pt x="1403" y="659"/>
                    </a:lnTo>
                    <a:lnTo>
                      <a:pt x="1394" y="622"/>
                    </a:lnTo>
                    <a:lnTo>
                      <a:pt x="1376" y="595"/>
                    </a:lnTo>
                    <a:lnTo>
                      <a:pt x="1348" y="585"/>
                    </a:lnTo>
                    <a:lnTo>
                      <a:pt x="1321" y="604"/>
                    </a:lnTo>
                    <a:lnTo>
                      <a:pt x="1357" y="622"/>
                    </a:lnTo>
                    <a:lnTo>
                      <a:pt x="1357" y="668"/>
                    </a:lnTo>
                    <a:lnTo>
                      <a:pt x="1376" y="723"/>
                    </a:lnTo>
                    <a:lnTo>
                      <a:pt x="1330" y="805"/>
                    </a:lnTo>
                    <a:lnTo>
                      <a:pt x="1284" y="823"/>
                    </a:lnTo>
                    <a:lnTo>
                      <a:pt x="1275" y="842"/>
                    </a:lnTo>
                    <a:lnTo>
                      <a:pt x="1266" y="823"/>
                    </a:lnTo>
                    <a:lnTo>
                      <a:pt x="1229" y="860"/>
                    </a:lnTo>
                    <a:lnTo>
                      <a:pt x="1266" y="897"/>
                    </a:lnTo>
                    <a:lnTo>
                      <a:pt x="1275" y="924"/>
                    </a:lnTo>
                    <a:lnTo>
                      <a:pt x="1229" y="970"/>
                    </a:lnTo>
                    <a:lnTo>
                      <a:pt x="1229" y="952"/>
                    </a:lnTo>
                    <a:lnTo>
                      <a:pt x="1183" y="915"/>
                    </a:lnTo>
                    <a:lnTo>
                      <a:pt x="1174" y="961"/>
                    </a:lnTo>
                    <a:lnTo>
                      <a:pt x="1220" y="1016"/>
                    </a:lnTo>
                    <a:lnTo>
                      <a:pt x="1229" y="1061"/>
                    </a:lnTo>
                    <a:lnTo>
                      <a:pt x="1201" y="1043"/>
                    </a:lnTo>
                    <a:lnTo>
                      <a:pt x="1165" y="979"/>
                    </a:lnTo>
                    <a:lnTo>
                      <a:pt x="1146" y="878"/>
                    </a:lnTo>
                    <a:lnTo>
                      <a:pt x="1119" y="897"/>
                    </a:lnTo>
                    <a:lnTo>
                      <a:pt x="1082" y="805"/>
                    </a:lnTo>
                    <a:lnTo>
                      <a:pt x="1036" y="823"/>
                    </a:lnTo>
                    <a:lnTo>
                      <a:pt x="972" y="906"/>
                    </a:lnTo>
                    <a:lnTo>
                      <a:pt x="972" y="952"/>
                    </a:lnTo>
                    <a:lnTo>
                      <a:pt x="945" y="979"/>
                    </a:lnTo>
                    <a:lnTo>
                      <a:pt x="917" y="915"/>
                    </a:lnTo>
                    <a:lnTo>
                      <a:pt x="899" y="897"/>
                    </a:lnTo>
                    <a:lnTo>
                      <a:pt x="890" y="823"/>
                    </a:lnTo>
                    <a:lnTo>
                      <a:pt x="862" y="823"/>
                    </a:lnTo>
                    <a:lnTo>
                      <a:pt x="825" y="778"/>
                    </a:lnTo>
                    <a:lnTo>
                      <a:pt x="734" y="778"/>
                    </a:lnTo>
                    <a:lnTo>
                      <a:pt x="725" y="759"/>
                    </a:lnTo>
                    <a:lnTo>
                      <a:pt x="715" y="759"/>
                    </a:lnTo>
                    <a:lnTo>
                      <a:pt x="651" y="723"/>
                    </a:lnTo>
                    <a:lnTo>
                      <a:pt x="688" y="796"/>
                    </a:lnTo>
                    <a:lnTo>
                      <a:pt x="725" y="778"/>
                    </a:lnTo>
                    <a:lnTo>
                      <a:pt x="734" y="796"/>
                    </a:lnTo>
                    <a:lnTo>
                      <a:pt x="761" y="823"/>
                    </a:lnTo>
                    <a:lnTo>
                      <a:pt x="706" y="878"/>
                    </a:lnTo>
                    <a:lnTo>
                      <a:pt x="688" y="906"/>
                    </a:lnTo>
                    <a:lnTo>
                      <a:pt x="615" y="933"/>
                    </a:lnTo>
                    <a:lnTo>
                      <a:pt x="559" y="805"/>
                    </a:lnTo>
                    <a:lnTo>
                      <a:pt x="550" y="796"/>
                    </a:lnTo>
                    <a:lnTo>
                      <a:pt x="523" y="732"/>
                    </a:lnTo>
                    <a:lnTo>
                      <a:pt x="504" y="750"/>
                    </a:lnTo>
                    <a:lnTo>
                      <a:pt x="486" y="732"/>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585" name="Freeform 199"/>
              <p:cNvSpPr>
                <a:spLocks/>
              </p:cNvSpPr>
              <p:nvPr/>
            </p:nvSpPr>
            <p:spPr bwMode="auto">
              <a:xfrm>
                <a:off x="2586" y="1676"/>
                <a:ext cx="1853" cy="1501"/>
              </a:xfrm>
              <a:custGeom>
                <a:avLst/>
                <a:gdLst>
                  <a:gd name="T0" fmla="*/ 541 w 1853"/>
                  <a:gd name="T1" fmla="*/ 860 h 1501"/>
                  <a:gd name="T2" fmla="*/ 578 w 1853"/>
                  <a:gd name="T3" fmla="*/ 1153 h 1501"/>
                  <a:gd name="T4" fmla="*/ 504 w 1853"/>
                  <a:gd name="T5" fmla="*/ 1400 h 1501"/>
                  <a:gd name="T6" fmla="*/ 294 w 1853"/>
                  <a:gd name="T7" fmla="*/ 1281 h 1501"/>
                  <a:gd name="T8" fmla="*/ 238 w 1853"/>
                  <a:gd name="T9" fmla="*/ 1034 h 1501"/>
                  <a:gd name="T10" fmla="*/ 0 w 1853"/>
                  <a:gd name="T11" fmla="*/ 842 h 1501"/>
                  <a:gd name="T12" fmla="*/ 266 w 1853"/>
                  <a:gd name="T13" fmla="*/ 677 h 1501"/>
                  <a:gd name="T14" fmla="*/ 523 w 1853"/>
                  <a:gd name="T15" fmla="*/ 650 h 1501"/>
                  <a:gd name="T16" fmla="*/ 569 w 1853"/>
                  <a:gd name="T17" fmla="*/ 585 h 1501"/>
                  <a:gd name="T18" fmla="*/ 514 w 1853"/>
                  <a:gd name="T19" fmla="*/ 521 h 1501"/>
                  <a:gd name="T20" fmla="*/ 440 w 1853"/>
                  <a:gd name="T21" fmla="*/ 585 h 1501"/>
                  <a:gd name="T22" fmla="*/ 349 w 1853"/>
                  <a:gd name="T23" fmla="*/ 567 h 1501"/>
                  <a:gd name="T24" fmla="*/ 321 w 1853"/>
                  <a:gd name="T25" fmla="*/ 595 h 1501"/>
                  <a:gd name="T26" fmla="*/ 165 w 1853"/>
                  <a:gd name="T27" fmla="*/ 604 h 1501"/>
                  <a:gd name="T28" fmla="*/ 92 w 1853"/>
                  <a:gd name="T29" fmla="*/ 558 h 1501"/>
                  <a:gd name="T30" fmla="*/ 211 w 1853"/>
                  <a:gd name="T31" fmla="*/ 439 h 1501"/>
                  <a:gd name="T32" fmla="*/ 257 w 1853"/>
                  <a:gd name="T33" fmla="*/ 393 h 1501"/>
                  <a:gd name="T34" fmla="*/ 431 w 1853"/>
                  <a:gd name="T35" fmla="*/ 311 h 1501"/>
                  <a:gd name="T36" fmla="*/ 303 w 1853"/>
                  <a:gd name="T37" fmla="*/ 375 h 1501"/>
                  <a:gd name="T38" fmla="*/ 220 w 1853"/>
                  <a:gd name="T39" fmla="*/ 293 h 1501"/>
                  <a:gd name="T40" fmla="*/ 504 w 1853"/>
                  <a:gd name="T41" fmla="*/ 210 h 1501"/>
                  <a:gd name="T42" fmla="*/ 550 w 1853"/>
                  <a:gd name="T43" fmla="*/ 174 h 1501"/>
                  <a:gd name="T44" fmla="*/ 679 w 1853"/>
                  <a:gd name="T45" fmla="*/ 146 h 1501"/>
                  <a:gd name="T46" fmla="*/ 789 w 1853"/>
                  <a:gd name="T47" fmla="*/ 119 h 1501"/>
                  <a:gd name="T48" fmla="*/ 825 w 1853"/>
                  <a:gd name="T49" fmla="*/ 174 h 1501"/>
                  <a:gd name="T50" fmla="*/ 807 w 1853"/>
                  <a:gd name="T51" fmla="*/ 82 h 1501"/>
                  <a:gd name="T52" fmla="*/ 1128 w 1853"/>
                  <a:gd name="T53" fmla="*/ 36 h 1501"/>
                  <a:gd name="T54" fmla="*/ 1385 w 1853"/>
                  <a:gd name="T55" fmla="*/ 110 h 1501"/>
                  <a:gd name="T56" fmla="*/ 1697 w 1853"/>
                  <a:gd name="T57" fmla="*/ 137 h 1501"/>
                  <a:gd name="T58" fmla="*/ 1752 w 1853"/>
                  <a:gd name="T59" fmla="*/ 219 h 1501"/>
                  <a:gd name="T60" fmla="*/ 1660 w 1853"/>
                  <a:gd name="T61" fmla="*/ 302 h 1501"/>
                  <a:gd name="T62" fmla="*/ 1642 w 1853"/>
                  <a:gd name="T63" fmla="*/ 402 h 1501"/>
                  <a:gd name="T64" fmla="*/ 1660 w 1853"/>
                  <a:gd name="T65" fmla="*/ 256 h 1501"/>
                  <a:gd name="T66" fmla="*/ 1587 w 1853"/>
                  <a:gd name="T67" fmla="*/ 274 h 1501"/>
                  <a:gd name="T68" fmla="*/ 1513 w 1853"/>
                  <a:gd name="T69" fmla="*/ 302 h 1501"/>
                  <a:gd name="T70" fmla="*/ 1504 w 1853"/>
                  <a:gd name="T71" fmla="*/ 466 h 1501"/>
                  <a:gd name="T72" fmla="*/ 1422 w 1853"/>
                  <a:gd name="T73" fmla="*/ 613 h 1501"/>
                  <a:gd name="T74" fmla="*/ 1394 w 1853"/>
                  <a:gd name="T75" fmla="*/ 622 h 1501"/>
                  <a:gd name="T76" fmla="*/ 1357 w 1853"/>
                  <a:gd name="T77" fmla="*/ 622 h 1501"/>
                  <a:gd name="T78" fmla="*/ 1284 w 1853"/>
                  <a:gd name="T79" fmla="*/ 823 h 1501"/>
                  <a:gd name="T80" fmla="*/ 1266 w 1853"/>
                  <a:gd name="T81" fmla="*/ 897 h 1501"/>
                  <a:gd name="T82" fmla="*/ 1183 w 1853"/>
                  <a:gd name="T83" fmla="*/ 915 h 1501"/>
                  <a:gd name="T84" fmla="*/ 1201 w 1853"/>
                  <a:gd name="T85" fmla="*/ 1043 h 1501"/>
                  <a:gd name="T86" fmla="*/ 1082 w 1853"/>
                  <a:gd name="T87" fmla="*/ 805 h 1501"/>
                  <a:gd name="T88" fmla="*/ 945 w 1853"/>
                  <a:gd name="T89" fmla="*/ 979 h 1501"/>
                  <a:gd name="T90" fmla="*/ 862 w 1853"/>
                  <a:gd name="T91" fmla="*/ 823 h 1501"/>
                  <a:gd name="T92" fmla="*/ 715 w 1853"/>
                  <a:gd name="T93" fmla="*/ 759 h 1501"/>
                  <a:gd name="T94" fmla="*/ 734 w 1853"/>
                  <a:gd name="T95" fmla="*/ 796 h 1501"/>
                  <a:gd name="T96" fmla="*/ 615 w 1853"/>
                  <a:gd name="T97" fmla="*/ 933 h 1501"/>
                  <a:gd name="T98" fmla="*/ 504 w 1853"/>
                  <a:gd name="T99" fmla="*/ 750 h 15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853" h="1501">
                    <a:moveTo>
                      <a:pt x="486" y="732"/>
                    </a:moveTo>
                    <a:lnTo>
                      <a:pt x="532" y="814"/>
                    </a:lnTo>
                    <a:lnTo>
                      <a:pt x="541" y="823"/>
                    </a:lnTo>
                    <a:lnTo>
                      <a:pt x="541" y="860"/>
                    </a:lnTo>
                    <a:lnTo>
                      <a:pt x="624" y="961"/>
                    </a:lnTo>
                    <a:lnTo>
                      <a:pt x="679" y="952"/>
                    </a:lnTo>
                    <a:lnTo>
                      <a:pt x="670" y="1016"/>
                    </a:lnTo>
                    <a:lnTo>
                      <a:pt x="578" y="1153"/>
                    </a:lnTo>
                    <a:lnTo>
                      <a:pt x="587" y="1272"/>
                    </a:lnTo>
                    <a:lnTo>
                      <a:pt x="523" y="1327"/>
                    </a:lnTo>
                    <a:lnTo>
                      <a:pt x="532" y="1382"/>
                    </a:lnTo>
                    <a:lnTo>
                      <a:pt x="504" y="1400"/>
                    </a:lnTo>
                    <a:lnTo>
                      <a:pt x="449" y="1492"/>
                    </a:lnTo>
                    <a:lnTo>
                      <a:pt x="367" y="1501"/>
                    </a:lnTo>
                    <a:lnTo>
                      <a:pt x="321" y="1409"/>
                    </a:lnTo>
                    <a:lnTo>
                      <a:pt x="294" y="1281"/>
                    </a:lnTo>
                    <a:lnTo>
                      <a:pt x="312" y="1217"/>
                    </a:lnTo>
                    <a:lnTo>
                      <a:pt x="266" y="1116"/>
                    </a:lnTo>
                    <a:lnTo>
                      <a:pt x="257" y="1034"/>
                    </a:lnTo>
                    <a:lnTo>
                      <a:pt x="238" y="1034"/>
                    </a:lnTo>
                    <a:lnTo>
                      <a:pt x="220" y="1016"/>
                    </a:lnTo>
                    <a:lnTo>
                      <a:pt x="92" y="1034"/>
                    </a:lnTo>
                    <a:lnTo>
                      <a:pt x="9" y="942"/>
                    </a:lnTo>
                    <a:lnTo>
                      <a:pt x="0" y="842"/>
                    </a:lnTo>
                    <a:lnTo>
                      <a:pt x="73" y="695"/>
                    </a:lnTo>
                    <a:lnTo>
                      <a:pt x="119" y="659"/>
                    </a:lnTo>
                    <a:lnTo>
                      <a:pt x="266" y="640"/>
                    </a:lnTo>
                    <a:lnTo>
                      <a:pt x="266" y="677"/>
                    </a:lnTo>
                    <a:lnTo>
                      <a:pt x="358" y="723"/>
                    </a:lnTo>
                    <a:lnTo>
                      <a:pt x="367" y="704"/>
                    </a:lnTo>
                    <a:lnTo>
                      <a:pt x="514" y="704"/>
                    </a:lnTo>
                    <a:lnTo>
                      <a:pt x="523" y="650"/>
                    </a:lnTo>
                    <a:lnTo>
                      <a:pt x="449" y="640"/>
                    </a:lnTo>
                    <a:lnTo>
                      <a:pt x="440" y="595"/>
                    </a:lnTo>
                    <a:lnTo>
                      <a:pt x="477" y="567"/>
                    </a:lnTo>
                    <a:lnTo>
                      <a:pt x="569" y="585"/>
                    </a:lnTo>
                    <a:lnTo>
                      <a:pt x="532" y="531"/>
                    </a:lnTo>
                    <a:lnTo>
                      <a:pt x="541" y="503"/>
                    </a:lnTo>
                    <a:lnTo>
                      <a:pt x="504" y="512"/>
                    </a:lnTo>
                    <a:lnTo>
                      <a:pt x="514" y="521"/>
                    </a:lnTo>
                    <a:lnTo>
                      <a:pt x="486" y="540"/>
                    </a:lnTo>
                    <a:lnTo>
                      <a:pt x="477" y="503"/>
                    </a:lnTo>
                    <a:lnTo>
                      <a:pt x="459" y="512"/>
                    </a:lnTo>
                    <a:lnTo>
                      <a:pt x="440" y="585"/>
                    </a:lnTo>
                    <a:lnTo>
                      <a:pt x="385" y="595"/>
                    </a:lnTo>
                    <a:lnTo>
                      <a:pt x="394" y="622"/>
                    </a:lnTo>
                    <a:lnTo>
                      <a:pt x="385" y="650"/>
                    </a:lnTo>
                    <a:lnTo>
                      <a:pt x="349" y="567"/>
                    </a:lnTo>
                    <a:lnTo>
                      <a:pt x="294" y="512"/>
                    </a:lnTo>
                    <a:lnTo>
                      <a:pt x="284" y="540"/>
                    </a:lnTo>
                    <a:lnTo>
                      <a:pt x="339" y="595"/>
                    </a:lnTo>
                    <a:lnTo>
                      <a:pt x="321" y="595"/>
                    </a:lnTo>
                    <a:lnTo>
                      <a:pt x="312" y="622"/>
                    </a:lnTo>
                    <a:lnTo>
                      <a:pt x="312" y="595"/>
                    </a:lnTo>
                    <a:lnTo>
                      <a:pt x="257" y="549"/>
                    </a:lnTo>
                    <a:lnTo>
                      <a:pt x="165" y="604"/>
                    </a:lnTo>
                    <a:lnTo>
                      <a:pt x="147" y="640"/>
                    </a:lnTo>
                    <a:lnTo>
                      <a:pt x="101" y="640"/>
                    </a:lnTo>
                    <a:lnTo>
                      <a:pt x="73" y="613"/>
                    </a:lnTo>
                    <a:lnTo>
                      <a:pt x="92" y="558"/>
                    </a:lnTo>
                    <a:lnTo>
                      <a:pt x="147" y="549"/>
                    </a:lnTo>
                    <a:lnTo>
                      <a:pt x="156" y="512"/>
                    </a:lnTo>
                    <a:lnTo>
                      <a:pt x="128" y="485"/>
                    </a:lnTo>
                    <a:lnTo>
                      <a:pt x="211" y="439"/>
                    </a:lnTo>
                    <a:lnTo>
                      <a:pt x="257" y="402"/>
                    </a:lnTo>
                    <a:lnTo>
                      <a:pt x="248" y="366"/>
                    </a:lnTo>
                    <a:lnTo>
                      <a:pt x="257" y="357"/>
                    </a:lnTo>
                    <a:lnTo>
                      <a:pt x="257" y="393"/>
                    </a:lnTo>
                    <a:lnTo>
                      <a:pt x="358" y="384"/>
                    </a:lnTo>
                    <a:lnTo>
                      <a:pt x="358" y="348"/>
                    </a:lnTo>
                    <a:lnTo>
                      <a:pt x="385" y="357"/>
                    </a:lnTo>
                    <a:lnTo>
                      <a:pt x="431" y="311"/>
                    </a:lnTo>
                    <a:lnTo>
                      <a:pt x="358" y="302"/>
                    </a:lnTo>
                    <a:lnTo>
                      <a:pt x="385" y="229"/>
                    </a:lnTo>
                    <a:lnTo>
                      <a:pt x="358" y="219"/>
                    </a:lnTo>
                    <a:lnTo>
                      <a:pt x="303" y="375"/>
                    </a:lnTo>
                    <a:lnTo>
                      <a:pt x="284" y="375"/>
                    </a:lnTo>
                    <a:lnTo>
                      <a:pt x="266" y="311"/>
                    </a:lnTo>
                    <a:lnTo>
                      <a:pt x="229" y="338"/>
                    </a:lnTo>
                    <a:lnTo>
                      <a:pt x="220" y="293"/>
                    </a:lnTo>
                    <a:lnTo>
                      <a:pt x="321" y="155"/>
                    </a:lnTo>
                    <a:lnTo>
                      <a:pt x="394" y="128"/>
                    </a:lnTo>
                    <a:lnTo>
                      <a:pt x="523" y="192"/>
                    </a:lnTo>
                    <a:lnTo>
                      <a:pt x="504" y="210"/>
                    </a:lnTo>
                    <a:lnTo>
                      <a:pt x="459" y="201"/>
                    </a:lnTo>
                    <a:lnTo>
                      <a:pt x="504" y="247"/>
                    </a:lnTo>
                    <a:lnTo>
                      <a:pt x="559" y="210"/>
                    </a:lnTo>
                    <a:lnTo>
                      <a:pt x="550" y="174"/>
                    </a:lnTo>
                    <a:lnTo>
                      <a:pt x="578" y="183"/>
                    </a:lnTo>
                    <a:lnTo>
                      <a:pt x="578" y="201"/>
                    </a:lnTo>
                    <a:lnTo>
                      <a:pt x="697" y="174"/>
                    </a:lnTo>
                    <a:lnTo>
                      <a:pt x="679" y="146"/>
                    </a:lnTo>
                    <a:lnTo>
                      <a:pt x="761" y="174"/>
                    </a:lnTo>
                    <a:lnTo>
                      <a:pt x="761" y="91"/>
                    </a:lnTo>
                    <a:lnTo>
                      <a:pt x="789" y="91"/>
                    </a:lnTo>
                    <a:lnTo>
                      <a:pt x="789" y="119"/>
                    </a:lnTo>
                    <a:lnTo>
                      <a:pt x="807" y="174"/>
                    </a:lnTo>
                    <a:lnTo>
                      <a:pt x="789" y="210"/>
                    </a:lnTo>
                    <a:lnTo>
                      <a:pt x="825" y="192"/>
                    </a:lnTo>
                    <a:lnTo>
                      <a:pt x="825" y="174"/>
                    </a:lnTo>
                    <a:lnTo>
                      <a:pt x="844" y="183"/>
                    </a:lnTo>
                    <a:lnTo>
                      <a:pt x="853" y="174"/>
                    </a:lnTo>
                    <a:lnTo>
                      <a:pt x="816" y="146"/>
                    </a:lnTo>
                    <a:lnTo>
                      <a:pt x="807" y="82"/>
                    </a:lnTo>
                    <a:lnTo>
                      <a:pt x="890" y="128"/>
                    </a:lnTo>
                    <a:lnTo>
                      <a:pt x="862" y="82"/>
                    </a:lnTo>
                    <a:lnTo>
                      <a:pt x="1036" y="0"/>
                    </a:lnTo>
                    <a:lnTo>
                      <a:pt x="1128" y="36"/>
                    </a:lnTo>
                    <a:lnTo>
                      <a:pt x="1110" y="64"/>
                    </a:lnTo>
                    <a:lnTo>
                      <a:pt x="1284" y="82"/>
                    </a:lnTo>
                    <a:lnTo>
                      <a:pt x="1293" y="110"/>
                    </a:lnTo>
                    <a:lnTo>
                      <a:pt x="1385" y="110"/>
                    </a:lnTo>
                    <a:lnTo>
                      <a:pt x="1385" y="82"/>
                    </a:lnTo>
                    <a:lnTo>
                      <a:pt x="1541" y="128"/>
                    </a:lnTo>
                    <a:lnTo>
                      <a:pt x="1577" y="146"/>
                    </a:lnTo>
                    <a:lnTo>
                      <a:pt x="1697" y="137"/>
                    </a:lnTo>
                    <a:lnTo>
                      <a:pt x="1853" y="192"/>
                    </a:lnTo>
                    <a:lnTo>
                      <a:pt x="1843" y="219"/>
                    </a:lnTo>
                    <a:lnTo>
                      <a:pt x="1770" y="210"/>
                    </a:lnTo>
                    <a:lnTo>
                      <a:pt x="1752" y="219"/>
                    </a:lnTo>
                    <a:lnTo>
                      <a:pt x="1788" y="256"/>
                    </a:lnTo>
                    <a:lnTo>
                      <a:pt x="1761" y="256"/>
                    </a:lnTo>
                    <a:lnTo>
                      <a:pt x="1724" y="293"/>
                    </a:lnTo>
                    <a:lnTo>
                      <a:pt x="1660" y="302"/>
                    </a:lnTo>
                    <a:lnTo>
                      <a:pt x="1651" y="320"/>
                    </a:lnTo>
                    <a:lnTo>
                      <a:pt x="1669" y="348"/>
                    </a:lnTo>
                    <a:lnTo>
                      <a:pt x="1660" y="402"/>
                    </a:lnTo>
                    <a:lnTo>
                      <a:pt x="1642" y="402"/>
                    </a:lnTo>
                    <a:lnTo>
                      <a:pt x="1633" y="430"/>
                    </a:lnTo>
                    <a:lnTo>
                      <a:pt x="1605" y="366"/>
                    </a:lnTo>
                    <a:lnTo>
                      <a:pt x="1605" y="329"/>
                    </a:lnTo>
                    <a:lnTo>
                      <a:pt x="1660" y="256"/>
                    </a:lnTo>
                    <a:lnTo>
                      <a:pt x="1642" y="256"/>
                    </a:lnTo>
                    <a:lnTo>
                      <a:pt x="1623" y="283"/>
                    </a:lnTo>
                    <a:lnTo>
                      <a:pt x="1614" y="274"/>
                    </a:lnTo>
                    <a:lnTo>
                      <a:pt x="1587" y="274"/>
                    </a:lnTo>
                    <a:lnTo>
                      <a:pt x="1577" y="293"/>
                    </a:lnTo>
                    <a:lnTo>
                      <a:pt x="1577" y="311"/>
                    </a:lnTo>
                    <a:lnTo>
                      <a:pt x="1559" y="311"/>
                    </a:lnTo>
                    <a:lnTo>
                      <a:pt x="1513" y="302"/>
                    </a:lnTo>
                    <a:lnTo>
                      <a:pt x="1467" y="311"/>
                    </a:lnTo>
                    <a:lnTo>
                      <a:pt x="1431" y="375"/>
                    </a:lnTo>
                    <a:lnTo>
                      <a:pt x="1495" y="412"/>
                    </a:lnTo>
                    <a:lnTo>
                      <a:pt x="1504" y="466"/>
                    </a:lnTo>
                    <a:lnTo>
                      <a:pt x="1467" y="540"/>
                    </a:lnTo>
                    <a:lnTo>
                      <a:pt x="1431" y="549"/>
                    </a:lnTo>
                    <a:lnTo>
                      <a:pt x="1394" y="595"/>
                    </a:lnTo>
                    <a:lnTo>
                      <a:pt x="1422" y="613"/>
                    </a:lnTo>
                    <a:lnTo>
                      <a:pt x="1431" y="640"/>
                    </a:lnTo>
                    <a:lnTo>
                      <a:pt x="1422" y="659"/>
                    </a:lnTo>
                    <a:lnTo>
                      <a:pt x="1403" y="659"/>
                    </a:lnTo>
                    <a:lnTo>
                      <a:pt x="1394" y="622"/>
                    </a:lnTo>
                    <a:lnTo>
                      <a:pt x="1376" y="595"/>
                    </a:lnTo>
                    <a:lnTo>
                      <a:pt x="1348" y="585"/>
                    </a:lnTo>
                    <a:lnTo>
                      <a:pt x="1321" y="604"/>
                    </a:lnTo>
                    <a:lnTo>
                      <a:pt x="1357" y="622"/>
                    </a:lnTo>
                    <a:lnTo>
                      <a:pt x="1357" y="668"/>
                    </a:lnTo>
                    <a:lnTo>
                      <a:pt x="1376" y="723"/>
                    </a:lnTo>
                    <a:lnTo>
                      <a:pt x="1330" y="805"/>
                    </a:lnTo>
                    <a:lnTo>
                      <a:pt x="1284" y="823"/>
                    </a:lnTo>
                    <a:lnTo>
                      <a:pt x="1275" y="842"/>
                    </a:lnTo>
                    <a:lnTo>
                      <a:pt x="1266" y="823"/>
                    </a:lnTo>
                    <a:lnTo>
                      <a:pt x="1229" y="860"/>
                    </a:lnTo>
                    <a:lnTo>
                      <a:pt x="1266" y="897"/>
                    </a:lnTo>
                    <a:lnTo>
                      <a:pt x="1275" y="924"/>
                    </a:lnTo>
                    <a:lnTo>
                      <a:pt x="1229" y="970"/>
                    </a:lnTo>
                    <a:lnTo>
                      <a:pt x="1229" y="952"/>
                    </a:lnTo>
                    <a:lnTo>
                      <a:pt x="1183" y="915"/>
                    </a:lnTo>
                    <a:lnTo>
                      <a:pt x="1174" y="961"/>
                    </a:lnTo>
                    <a:lnTo>
                      <a:pt x="1220" y="1016"/>
                    </a:lnTo>
                    <a:lnTo>
                      <a:pt x="1229" y="1061"/>
                    </a:lnTo>
                    <a:lnTo>
                      <a:pt x="1201" y="1043"/>
                    </a:lnTo>
                    <a:lnTo>
                      <a:pt x="1165" y="979"/>
                    </a:lnTo>
                    <a:lnTo>
                      <a:pt x="1146" y="878"/>
                    </a:lnTo>
                    <a:lnTo>
                      <a:pt x="1119" y="897"/>
                    </a:lnTo>
                    <a:lnTo>
                      <a:pt x="1082" y="805"/>
                    </a:lnTo>
                    <a:lnTo>
                      <a:pt x="1036" y="823"/>
                    </a:lnTo>
                    <a:lnTo>
                      <a:pt x="972" y="906"/>
                    </a:lnTo>
                    <a:lnTo>
                      <a:pt x="972" y="952"/>
                    </a:lnTo>
                    <a:lnTo>
                      <a:pt x="945" y="979"/>
                    </a:lnTo>
                    <a:lnTo>
                      <a:pt x="917" y="915"/>
                    </a:lnTo>
                    <a:lnTo>
                      <a:pt x="899" y="897"/>
                    </a:lnTo>
                    <a:lnTo>
                      <a:pt x="890" y="823"/>
                    </a:lnTo>
                    <a:lnTo>
                      <a:pt x="862" y="823"/>
                    </a:lnTo>
                    <a:lnTo>
                      <a:pt x="825" y="778"/>
                    </a:lnTo>
                    <a:lnTo>
                      <a:pt x="734" y="778"/>
                    </a:lnTo>
                    <a:lnTo>
                      <a:pt x="725" y="759"/>
                    </a:lnTo>
                    <a:lnTo>
                      <a:pt x="715" y="759"/>
                    </a:lnTo>
                    <a:lnTo>
                      <a:pt x="651" y="723"/>
                    </a:lnTo>
                    <a:lnTo>
                      <a:pt x="688" y="796"/>
                    </a:lnTo>
                    <a:lnTo>
                      <a:pt x="725" y="778"/>
                    </a:lnTo>
                    <a:lnTo>
                      <a:pt x="734" y="796"/>
                    </a:lnTo>
                    <a:lnTo>
                      <a:pt x="761" y="823"/>
                    </a:lnTo>
                    <a:lnTo>
                      <a:pt x="706" y="878"/>
                    </a:lnTo>
                    <a:lnTo>
                      <a:pt x="688" y="906"/>
                    </a:lnTo>
                    <a:lnTo>
                      <a:pt x="615" y="933"/>
                    </a:lnTo>
                    <a:lnTo>
                      <a:pt x="559" y="805"/>
                    </a:lnTo>
                    <a:lnTo>
                      <a:pt x="550" y="796"/>
                    </a:lnTo>
                    <a:lnTo>
                      <a:pt x="523" y="732"/>
                    </a:lnTo>
                    <a:lnTo>
                      <a:pt x="504" y="750"/>
                    </a:lnTo>
                    <a:lnTo>
                      <a:pt x="486" y="732"/>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586" name="Freeform 200"/>
              <p:cNvSpPr>
                <a:spLocks/>
              </p:cNvSpPr>
              <p:nvPr/>
            </p:nvSpPr>
            <p:spPr bwMode="auto">
              <a:xfrm>
                <a:off x="3668" y="1740"/>
                <a:ext cx="19" cy="18"/>
              </a:xfrm>
              <a:custGeom>
                <a:avLst/>
                <a:gdLst>
                  <a:gd name="T0" fmla="*/ 0 w 19"/>
                  <a:gd name="T1" fmla="*/ 18 h 18"/>
                  <a:gd name="T2" fmla="*/ 9 w 19"/>
                  <a:gd name="T3" fmla="*/ 9 h 18"/>
                  <a:gd name="T4" fmla="*/ 19 w 19"/>
                  <a:gd name="T5" fmla="*/ 0 h 18"/>
                  <a:gd name="T6" fmla="*/ 19 w 19"/>
                  <a:gd name="T7" fmla="*/ 18 h 18"/>
                  <a:gd name="T8" fmla="*/ 0 w 19"/>
                  <a:gd name="T9" fmla="*/ 1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8">
                    <a:moveTo>
                      <a:pt x="0" y="18"/>
                    </a:moveTo>
                    <a:lnTo>
                      <a:pt x="9" y="9"/>
                    </a:lnTo>
                    <a:lnTo>
                      <a:pt x="19" y="0"/>
                    </a:lnTo>
                    <a:lnTo>
                      <a:pt x="19" y="18"/>
                    </a:lnTo>
                    <a:lnTo>
                      <a:pt x="0" y="18"/>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587" name="Freeform 201"/>
              <p:cNvSpPr>
                <a:spLocks/>
              </p:cNvSpPr>
              <p:nvPr/>
            </p:nvSpPr>
            <p:spPr bwMode="auto">
              <a:xfrm>
                <a:off x="3668" y="1740"/>
                <a:ext cx="19" cy="18"/>
              </a:xfrm>
              <a:custGeom>
                <a:avLst/>
                <a:gdLst>
                  <a:gd name="T0" fmla="*/ 0 w 19"/>
                  <a:gd name="T1" fmla="*/ 18 h 18"/>
                  <a:gd name="T2" fmla="*/ 9 w 19"/>
                  <a:gd name="T3" fmla="*/ 9 h 18"/>
                  <a:gd name="T4" fmla="*/ 19 w 19"/>
                  <a:gd name="T5" fmla="*/ 0 h 18"/>
                  <a:gd name="T6" fmla="*/ 19 w 19"/>
                  <a:gd name="T7" fmla="*/ 18 h 18"/>
                  <a:gd name="T8" fmla="*/ 0 w 19"/>
                  <a:gd name="T9" fmla="*/ 1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8">
                    <a:moveTo>
                      <a:pt x="0" y="18"/>
                    </a:moveTo>
                    <a:lnTo>
                      <a:pt x="9" y="9"/>
                    </a:lnTo>
                    <a:lnTo>
                      <a:pt x="19" y="0"/>
                    </a:lnTo>
                    <a:lnTo>
                      <a:pt x="19" y="18"/>
                    </a:lnTo>
                    <a:lnTo>
                      <a:pt x="0" y="18"/>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588" name="Freeform 202"/>
              <p:cNvSpPr>
                <a:spLocks/>
              </p:cNvSpPr>
              <p:nvPr/>
            </p:nvSpPr>
            <p:spPr bwMode="auto">
              <a:xfrm>
                <a:off x="3668" y="1740"/>
                <a:ext cx="19" cy="18"/>
              </a:xfrm>
              <a:custGeom>
                <a:avLst/>
                <a:gdLst>
                  <a:gd name="T0" fmla="*/ 0 w 19"/>
                  <a:gd name="T1" fmla="*/ 18 h 18"/>
                  <a:gd name="T2" fmla="*/ 9 w 19"/>
                  <a:gd name="T3" fmla="*/ 9 h 18"/>
                  <a:gd name="T4" fmla="*/ 19 w 19"/>
                  <a:gd name="T5" fmla="*/ 0 h 18"/>
                  <a:gd name="T6" fmla="*/ 19 w 19"/>
                  <a:gd name="T7" fmla="*/ 18 h 18"/>
                  <a:gd name="T8" fmla="*/ 0 w 19"/>
                  <a:gd name="T9" fmla="*/ 1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8">
                    <a:moveTo>
                      <a:pt x="0" y="18"/>
                    </a:moveTo>
                    <a:lnTo>
                      <a:pt x="9" y="9"/>
                    </a:lnTo>
                    <a:lnTo>
                      <a:pt x="19" y="0"/>
                    </a:lnTo>
                    <a:lnTo>
                      <a:pt x="19" y="18"/>
                    </a:lnTo>
                    <a:lnTo>
                      <a:pt x="0" y="18"/>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589" name="Freeform 203"/>
              <p:cNvSpPr>
                <a:spLocks/>
              </p:cNvSpPr>
              <p:nvPr/>
            </p:nvSpPr>
            <p:spPr bwMode="auto">
              <a:xfrm>
                <a:off x="3668" y="1740"/>
                <a:ext cx="19" cy="18"/>
              </a:xfrm>
              <a:custGeom>
                <a:avLst/>
                <a:gdLst>
                  <a:gd name="T0" fmla="*/ 0 w 19"/>
                  <a:gd name="T1" fmla="*/ 18 h 18"/>
                  <a:gd name="T2" fmla="*/ 9 w 19"/>
                  <a:gd name="T3" fmla="*/ 9 h 18"/>
                  <a:gd name="T4" fmla="*/ 19 w 19"/>
                  <a:gd name="T5" fmla="*/ 0 h 18"/>
                  <a:gd name="T6" fmla="*/ 19 w 19"/>
                  <a:gd name="T7" fmla="*/ 18 h 18"/>
                  <a:gd name="T8" fmla="*/ 0 w 19"/>
                  <a:gd name="T9" fmla="*/ 1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8">
                    <a:moveTo>
                      <a:pt x="0" y="18"/>
                    </a:moveTo>
                    <a:lnTo>
                      <a:pt x="9" y="9"/>
                    </a:lnTo>
                    <a:lnTo>
                      <a:pt x="19" y="0"/>
                    </a:lnTo>
                    <a:lnTo>
                      <a:pt x="19" y="18"/>
                    </a:lnTo>
                    <a:lnTo>
                      <a:pt x="0" y="18"/>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590" name="Freeform 204"/>
              <p:cNvSpPr>
                <a:spLocks/>
              </p:cNvSpPr>
              <p:nvPr/>
            </p:nvSpPr>
            <p:spPr bwMode="auto">
              <a:xfrm>
                <a:off x="2549" y="1886"/>
                <a:ext cx="83" cy="46"/>
              </a:xfrm>
              <a:custGeom>
                <a:avLst/>
                <a:gdLst>
                  <a:gd name="T0" fmla="*/ 0 w 83"/>
                  <a:gd name="T1" fmla="*/ 28 h 46"/>
                  <a:gd name="T2" fmla="*/ 10 w 83"/>
                  <a:gd name="T3" fmla="*/ 19 h 46"/>
                  <a:gd name="T4" fmla="*/ 0 w 83"/>
                  <a:gd name="T5" fmla="*/ 9 h 46"/>
                  <a:gd name="T6" fmla="*/ 10 w 83"/>
                  <a:gd name="T7" fmla="*/ 0 h 46"/>
                  <a:gd name="T8" fmla="*/ 10 w 83"/>
                  <a:gd name="T9" fmla="*/ 9 h 46"/>
                  <a:gd name="T10" fmla="*/ 19 w 83"/>
                  <a:gd name="T11" fmla="*/ 9 h 46"/>
                  <a:gd name="T12" fmla="*/ 37 w 83"/>
                  <a:gd name="T13" fmla="*/ 9 h 46"/>
                  <a:gd name="T14" fmla="*/ 46 w 83"/>
                  <a:gd name="T15" fmla="*/ 9 h 46"/>
                  <a:gd name="T16" fmla="*/ 55 w 83"/>
                  <a:gd name="T17" fmla="*/ 9 h 46"/>
                  <a:gd name="T18" fmla="*/ 65 w 83"/>
                  <a:gd name="T19" fmla="*/ 0 h 46"/>
                  <a:gd name="T20" fmla="*/ 74 w 83"/>
                  <a:gd name="T21" fmla="*/ 0 h 46"/>
                  <a:gd name="T22" fmla="*/ 83 w 83"/>
                  <a:gd name="T23" fmla="*/ 9 h 46"/>
                  <a:gd name="T24" fmla="*/ 83 w 83"/>
                  <a:gd name="T25" fmla="*/ 28 h 46"/>
                  <a:gd name="T26" fmla="*/ 74 w 83"/>
                  <a:gd name="T27" fmla="*/ 28 h 46"/>
                  <a:gd name="T28" fmla="*/ 65 w 83"/>
                  <a:gd name="T29" fmla="*/ 37 h 46"/>
                  <a:gd name="T30" fmla="*/ 55 w 83"/>
                  <a:gd name="T31" fmla="*/ 37 h 46"/>
                  <a:gd name="T32" fmla="*/ 46 w 83"/>
                  <a:gd name="T33" fmla="*/ 46 h 46"/>
                  <a:gd name="T34" fmla="*/ 37 w 83"/>
                  <a:gd name="T35" fmla="*/ 46 h 46"/>
                  <a:gd name="T36" fmla="*/ 19 w 83"/>
                  <a:gd name="T37" fmla="*/ 46 h 46"/>
                  <a:gd name="T38" fmla="*/ 0 w 83"/>
                  <a:gd name="T39" fmla="*/ 46 h 46"/>
                  <a:gd name="T40" fmla="*/ 0 w 83"/>
                  <a:gd name="T41" fmla="*/ 28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 h="46">
                    <a:moveTo>
                      <a:pt x="0" y="28"/>
                    </a:moveTo>
                    <a:lnTo>
                      <a:pt x="10" y="19"/>
                    </a:lnTo>
                    <a:lnTo>
                      <a:pt x="0" y="9"/>
                    </a:lnTo>
                    <a:lnTo>
                      <a:pt x="10" y="0"/>
                    </a:lnTo>
                    <a:lnTo>
                      <a:pt x="10" y="9"/>
                    </a:lnTo>
                    <a:lnTo>
                      <a:pt x="19" y="9"/>
                    </a:lnTo>
                    <a:lnTo>
                      <a:pt x="37" y="9"/>
                    </a:lnTo>
                    <a:lnTo>
                      <a:pt x="46" y="9"/>
                    </a:lnTo>
                    <a:lnTo>
                      <a:pt x="55" y="9"/>
                    </a:lnTo>
                    <a:lnTo>
                      <a:pt x="65" y="0"/>
                    </a:lnTo>
                    <a:lnTo>
                      <a:pt x="74" y="0"/>
                    </a:lnTo>
                    <a:lnTo>
                      <a:pt x="83" y="9"/>
                    </a:lnTo>
                    <a:lnTo>
                      <a:pt x="83" y="28"/>
                    </a:lnTo>
                    <a:lnTo>
                      <a:pt x="74" y="28"/>
                    </a:lnTo>
                    <a:lnTo>
                      <a:pt x="65" y="37"/>
                    </a:lnTo>
                    <a:lnTo>
                      <a:pt x="55" y="37"/>
                    </a:lnTo>
                    <a:lnTo>
                      <a:pt x="46" y="46"/>
                    </a:lnTo>
                    <a:lnTo>
                      <a:pt x="37" y="46"/>
                    </a:lnTo>
                    <a:lnTo>
                      <a:pt x="19" y="46"/>
                    </a:lnTo>
                    <a:lnTo>
                      <a:pt x="0" y="46"/>
                    </a:lnTo>
                    <a:lnTo>
                      <a:pt x="0" y="28"/>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591" name="Freeform 205"/>
              <p:cNvSpPr>
                <a:spLocks/>
              </p:cNvSpPr>
              <p:nvPr/>
            </p:nvSpPr>
            <p:spPr bwMode="auto">
              <a:xfrm>
                <a:off x="2549" y="1886"/>
                <a:ext cx="83" cy="46"/>
              </a:xfrm>
              <a:custGeom>
                <a:avLst/>
                <a:gdLst>
                  <a:gd name="T0" fmla="*/ 0 w 83"/>
                  <a:gd name="T1" fmla="*/ 28 h 46"/>
                  <a:gd name="T2" fmla="*/ 10 w 83"/>
                  <a:gd name="T3" fmla="*/ 19 h 46"/>
                  <a:gd name="T4" fmla="*/ 0 w 83"/>
                  <a:gd name="T5" fmla="*/ 9 h 46"/>
                  <a:gd name="T6" fmla="*/ 10 w 83"/>
                  <a:gd name="T7" fmla="*/ 0 h 46"/>
                  <a:gd name="T8" fmla="*/ 10 w 83"/>
                  <a:gd name="T9" fmla="*/ 9 h 46"/>
                  <a:gd name="T10" fmla="*/ 19 w 83"/>
                  <a:gd name="T11" fmla="*/ 9 h 46"/>
                  <a:gd name="T12" fmla="*/ 37 w 83"/>
                  <a:gd name="T13" fmla="*/ 9 h 46"/>
                  <a:gd name="T14" fmla="*/ 46 w 83"/>
                  <a:gd name="T15" fmla="*/ 9 h 46"/>
                  <a:gd name="T16" fmla="*/ 55 w 83"/>
                  <a:gd name="T17" fmla="*/ 9 h 46"/>
                  <a:gd name="T18" fmla="*/ 65 w 83"/>
                  <a:gd name="T19" fmla="*/ 0 h 46"/>
                  <a:gd name="T20" fmla="*/ 74 w 83"/>
                  <a:gd name="T21" fmla="*/ 0 h 46"/>
                  <a:gd name="T22" fmla="*/ 83 w 83"/>
                  <a:gd name="T23" fmla="*/ 9 h 46"/>
                  <a:gd name="T24" fmla="*/ 83 w 83"/>
                  <a:gd name="T25" fmla="*/ 28 h 46"/>
                  <a:gd name="T26" fmla="*/ 74 w 83"/>
                  <a:gd name="T27" fmla="*/ 28 h 46"/>
                  <a:gd name="T28" fmla="*/ 65 w 83"/>
                  <a:gd name="T29" fmla="*/ 37 h 46"/>
                  <a:gd name="T30" fmla="*/ 55 w 83"/>
                  <a:gd name="T31" fmla="*/ 37 h 46"/>
                  <a:gd name="T32" fmla="*/ 46 w 83"/>
                  <a:gd name="T33" fmla="*/ 46 h 46"/>
                  <a:gd name="T34" fmla="*/ 37 w 83"/>
                  <a:gd name="T35" fmla="*/ 46 h 46"/>
                  <a:gd name="T36" fmla="*/ 19 w 83"/>
                  <a:gd name="T37" fmla="*/ 46 h 46"/>
                  <a:gd name="T38" fmla="*/ 0 w 83"/>
                  <a:gd name="T39" fmla="*/ 46 h 46"/>
                  <a:gd name="T40" fmla="*/ 0 w 83"/>
                  <a:gd name="T41" fmla="*/ 28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 h="46">
                    <a:moveTo>
                      <a:pt x="0" y="28"/>
                    </a:moveTo>
                    <a:lnTo>
                      <a:pt x="10" y="19"/>
                    </a:lnTo>
                    <a:lnTo>
                      <a:pt x="0" y="9"/>
                    </a:lnTo>
                    <a:lnTo>
                      <a:pt x="10" y="0"/>
                    </a:lnTo>
                    <a:lnTo>
                      <a:pt x="10" y="9"/>
                    </a:lnTo>
                    <a:lnTo>
                      <a:pt x="19" y="9"/>
                    </a:lnTo>
                    <a:lnTo>
                      <a:pt x="37" y="9"/>
                    </a:lnTo>
                    <a:lnTo>
                      <a:pt x="46" y="9"/>
                    </a:lnTo>
                    <a:lnTo>
                      <a:pt x="55" y="9"/>
                    </a:lnTo>
                    <a:lnTo>
                      <a:pt x="65" y="0"/>
                    </a:lnTo>
                    <a:lnTo>
                      <a:pt x="74" y="0"/>
                    </a:lnTo>
                    <a:lnTo>
                      <a:pt x="83" y="9"/>
                    </a:lnTo>
                    <a:lnTo>
                      <a:pt x="83" y="28"/>
                    </a:lnTo>
                    <a:lnTo>
                      <a:pt x="74" y="28"/>
                    </a:lnTo>
                    <a:lnTo>
                      <a:pt x="65" y="37"/>
                    </a:lnTo>
                    <a:lnTo>
                      <a:pt x="55" y="37"/>
                    </a:lnTo>
                    <a:lnTo>
                      <a:pt x="46" y="46"/>
                    </a:lnTo>
                    <a:lnTo>
                      <a:pt x="37" y="46"/>
                    </a:lnTo>
                    <a:lnTo>
                      <a:pt x="19" y="46"/>
                    </a:lnTo>
                    <a:lnTo>
                      <a:pt x="0" y="46"/>
                    </a:lnTo>
                    <a:lnTo>
                      <a:pt x="0" y="28"/>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592" name="Freeform 206"/>
              <p:cNvSpPr>
                <a:spLocks/>
              </p:cNvSpPr>
              <p:nvPr/>
            </p:nvSpPr>
            <p:spPr bwMode="auto">
              <a:xfrm>
                <a:off x="1953" y="1905"/>
                <a:ext cx="55" cy="36"/>
              </a:xfrm>
              <a:custGeom>
                <a:avLst/>
                <a:gdLst>
                  <a:gd name="T0" fmla="*/ 9 w 55"/>
                  <a:gd name="T1" fmla="*/ 36 h 36"/>
                  <a:gd name="T2" fmla="*/ 0 w 55"/>
                  <a:gd name="T3" fmla="*/ 27 h 36"/>
                  <a:gd name="T4" fmla="*/ 0 w 55"/>
                  <a:gd name="T5" fmla="*/ 18 h 36"/>
                  <a:gd name="T6" fmla="*/ 9 w 55"/>
                  <a:gd name="T7" fmla="*/ 9 h 36"/>
                  <a:gd name="T8" fmla="*/ 9 w 55"/>
                  <a:gd name="T9" fmla="*/ 0 h 36"/>
                  <a:gd name="T10" fmla="*/ 19 w 55"/>
                  <a:gd name="T11" fmla="*/ 9 h 36"/>
                  <a:gd name="T12" fmla="*/ 28 w 55"/>
                  <a:gd name="T13" fmla="*/ 9 h 36"/>
                  <a:gd name="T14" fmla="*/ 37 w 55"/>
                  <a:gd name="T15" fmla="*/ 18 h 36"/>
                  <a:gd name="T16" fmla="*/ 46 w 55"/>
                  <a:gd name="T17" fmla="*/ 18 h 36"/>
                  <a:gd name="T18" fmla="*/ 55 w 55"/>
                  <a:gd name="T19" fmla="*/ 27 h 36"/>
                  <a:gd name="T20" fmla="*/ 37 w 55"/>
                  <a:gd name="T21" fmla="*/ 27 h 36"/>
                  <a:gd name="T22" fmla="*/ 28 w 55"/>
                  <a:gd name="T23" fmla="*/ 27 h 36"/>
                  <a:gd name="T24" fmla="*/ 19 w 55"/>
                  <a:gd name="T25" fmla="*/ 27 h 36"/>
                  <a:gd name="T26" fmla="*/ 9 w 55"/>
                  <a:gd name="T27" fmla="*/ 36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5" h="36">
                    <a:moveTo>
                      <a:pt x="9" y="36"/>
                    </a:moveTo>
                    <a:lnTo>
                      <a:pt x="0" y="27"/>
                    </a:lnTo>
                    <a:lnTo>
                      <a:pt x="0" y="18"/>
                    </a:lnTo>
                    <a:lnTo>
                      <a:pt x="9" y="9"/>
                    </a:lnTo>
                    <a:lnTo>
                      <a:pt x="9" y="0"/>
                    </a:lnTo>
                    <a:lnTo>
                      <a:pt x="19" y="9"/>
                    </a:lnTo>
                    <a:lnTo>
                      <a:pt x="28" y="9"/>
                    </a:lnTo>
                    <a:lnTo>
                      <a:pt x="37" y="18"/>
                    </a:lnTo>
                    <a:lnTo>
                      <a:pt x="46" y="18"/>
                    </a:lnTo>
                    <a:lnTo>
                      <a:pt x="55" y="27"/>
                    </a:lnTo>
                    <a:lnTo>
                      <a:pt x="37" y="27"/>
                    </a:lnTo>
                    <a:lnTo>
                      <a:pt x="28" y="27"/>
                    </a:lnTo>
                    <a:lnTo>
                      <a:pt x="19" y="27"/>
                    </a:lnTo>
                    <a:lnTo>
                      <a:pt x="9" y="36"/>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593" name="Freeform 207"/>
              <p:cNvSpPr>
                <a:spLocks/>
              </p:cNvSpPr>
              <p:nvPr/>
            </p:nvSpPr>
            <p:spPr bwMode="auto">
              <a:xfrm>
                <a:off x="1953" y="1905"/>
                <a:ext cx="55" cy="36"/>
              </a:xfrm>
              <a:custGeom>
                <a:avLst/>
                <a:gdLst>
                  <a:gd name="T0" fmla="*/ 9 w 55"/>
                  <a:gd name="T1" fmla="*/ 36 h 36"/>
                  <a:gd name="T2" fmla="*/ 0 w 55"/>
                  <a:gd name="T3" fmla="*/ 27 h 36"/>
                  <a:gd name="T4" fmla="*/ 0 w 55"/>
                  <a:gd name="T5" fmla="*/ 18 h 36"/>
                  <a:gd name="T6" fmla="*/ 9 w 55"/>
                  <a:gd name="T7" fmla="*/ 9 h 36"/>
                  <a:gd name="T8" fmla="*/ 9 w 55"/>
                  <a:gd name="T9" fmla="*/ 0 h 36"/>
                  <a:gd name="T10" fmla="*/ 19 w 55"/>
                  <a:gd name="T11" fmla="*/ 9 h 36"/>
                  <a:gd name="T12" fmla="*/ 28 w 55"/>
                  <a:gd name="T13" fmla="*/ 9 h 36"/>
                  <a:gd name="T14" fmla="*/ 37 w 55"/>
                  <a:gd name="T15" fmla="*/ 18 h 36"/>
                  <a:gd name="T16" fmla="*/ 46 w 55"/>
                  <a:gd name="T17" fmla="*/ 18 h 36"/>
                  <a:gd name="T18" fmla="*/ 55 w 55"/>
                  <a:gd name="T19" fmla="*/ 27 h 36"/>
                  <a:gd name="T20" fmla="*/ 37 w 55"/>
                  <a:gd name="T21" fmla="*/ 27 h 36"/>
                  <a:gd name="T22" fmla="*/ 28 w 55"/>
                  <a:gd name="T23" fmla="*/ 27 h 36"/>
                  <a:gd name="T24" fmla="*/ 19 w 55"/>
                  <a:gd name="T25" fmla="*/ 27 h 36"/>
                  <a:gd name="T26" fmla="*/ 9 w 55"/>
                  <a:gd name="T27" fmla="*/ 36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5" h="36">
                    <a:moveTo>
                      <a:pt x="9" y="36"/>
                    </a:moveTo>
                    <a:lnTo>
                      <a:pt x="0" y="27"/>
                    </a:lnTo>
                    <a:lnTo>
                      <a:pt x="0" y="18"/>
                    </a:lnTo>
                    <a:lnTo>
                      <a:pt x="9" y="9"/>
                    </a:lnTo>
                    <a:lnTo>
                      <a:pt x="9" y="0"/>
                    </a:lnTo>
                    <a:lnTo>
                      <a:pt x="19" y="9"/>
                    </a:lnTo>
                    <a:lnTo>
                      <a:pt x="28" y="9"/>
                    </a:lnTo>
                    <a:lnTo>
                      <a:pt x="37" y="18"/>
                    </a:lnTo>
                    <a:lnTo>
                      <a:pt x="46" y="18"/>
                    </a:lnTo>
                    <a:lnTo>
                      <a:pt x="55" y="27"/>
                    </a:lnTo>
                    <a:lnTo>
                      <a:pt x="37" y="27"/>
                    </a:lnTo>
                    <a:lnTo>
                      <a:pt x="28" y="27"/>
                    </a:lnTo>
                    <a:lnTo>
                      <a:pt x="19" y="27"/>
                    </a:lnTo>
                    <a:lnTo>
                      <a:pt x="9" y="36"/>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594" name="Freeform 208"/>
              <p:cNvSpPr>
                <a:spLocks/>
              </p:cNvSpPr>
              <p:nvPr/>
            </p:nvSpPr>
            <p:spPr bwMode="auto">
              <a:xfrm>
                <a:off x="2045" y="1868"/>
                <a:ext cx="18" cy="18"/>
              </a:xfrm>
              <a:custGeom>
                <a:avLst/>
                <a:gdLst>
                  <a:gd name="T0" fmla="*/ 0 w 18"/>
                  <a:gd name="T1" fmla="*/ 9 h 18"/>
                  <a:gd name="T2" fmla="*/ 0 w 18"/>
                  <a:gd name="T3" fmla="*/ 0 h 18"/>
                  <a:gd name="T4" fmla="*/ 9 w 18"/>
                  <a:gd name="T5" fmla="*/ 0 h 18"/>
                  <a:gd name="T6" fmla="*/ 18 w 18"/>
                  <a:gd name="T7" fmla="*/ 0 h 18"/>
                  <a:gd name="T8" fmla="*/ 18 w 18"/>
                  <a:gd name="T9" fmla="*/ 9 h 18"/>
                  <a:gd name="T10" fmla="*/ 18 w 18"/>
                  <a:gd name="T11" fmla="*/ 18 h 18"/>
                  <a:gd name="T12" fmla="*/ 9 w 18"/>
                  <a:gd name="T13" fmla="*/ 18 h 18"/>
                  <a:gd name="T14" fmla="*/ 0 w 18"/>
                  <a:gd name="T15" fmla="*/ 9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8">
                    <a:moveTo>
                      <a:pt x="0" y="9"/>
                    </a:moveTo>
                    <a:lnTo>
                      <a:pt x="0" y="0"/>
                    </a:lnTo>
                    <a:lnTo>
                      <a:pt x="9" y="0"/>
                    </a:lnTo>
                    <a:lnTo>
                      <a:pt x="18" y="0"/>
                    </a:lnTo>
                    <a:lnTo>
                      <a:pt x="18" y="9"/>
                    </a:lnTo>
                    <a:lnTo>
                      <a:pt x="18" y="18"/>
                    </a:lnTo>
                    <a:lnTo>
                      <a:pt x="9" y="18"/>
                    </a:lnTo>
                    <a:lnTo>
                      <a:pt x="0" y="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595" name="Freeform 209"/>
              <p:cNvSpPr>
                <a:spLocks/>
              </p:cNvSpPr>
              <p:nvPr/>
            </p:nvSpPr>
            <p:spPr bwMode="auto">
              <a:xfrm>
                <a:off x="2045" y="1868"/>
                <a:ext cx="18" cy="18"/>
              </a:xfrm>
              <a:custGeom>
                <a:avLst/>
                <a:gdLst>
                  <a:gd name="T0" fmla="*/ 0 w 18"/>
                  <a:gd name="T1" fmla="*/ 9 h 18"/>
                  <a:gd name="T2" fmla="*/ 0 w 18"/>
                  <a:gd name="T3" fmla="*/ 0 h 18"/>
                  <a:gd name="T4" fmla="*/ 9 w 18"/>
                  <a:gd name="T5" fmla="*/ 0 h 18"/>
                  <a:gd name="T6" fmla="*/ 18 w 18"/>
                  <a:gd name="T7" fmla="*/ 0 h 18"/>
                  <a:gd name="T8" fmla="*/ 18 w 18"/>
                  <a:gd name="T9" fmla="*/ 9 h 18"/>
                  <a:gd name="T10" fmla="*/ 18 w 18"/>
                  <a:gd name="T11" fmla="*/ 18 h 18"/>
                  <a:gd name="T12" fmla="*/ 9 w 18"/>
                  <a:gd name="T13" fmla="*/ 18 h 18"/>
                  <a:gd name="T14" fmla="*/ 0 w 18"/>
                  <a:gd name="T15" fmla="*/ 9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8">
                    <a:moveTo>
                      <a:pt x="0" y="9"/>
                    </a:moveTo>
                    <a:lnTo>
                      <a:pt x="0" y="0"/>
                    </a:lnTo>
                    <a:lnTo>
                      <a:pt x="9" y="0"/>
                    </a:lnTo>
                    <a:lnTo>
                      <a:pt x="18" y="0"/>
                    </a:lnTo>
                    <a:lnTo>
                      <a:pt x="18" y="9"/>
                    </a:lnTo>
                    <a:lnTo>
                      <a:pt x="18" y="18"/>
                    </a:lnTo>
                    <a:lnTo>
                      <a:pt x="9" y="18"/>
                    </a:lnTo>
                    <a:lnTo>
                      <a:pt x="0" y="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596" name="Freeform 210"/>
              <p:cNvSpPr>
                <a:spLocks/>
              </p:cNvSpPr>
              <p:nvPr/>
            </p:nvSpPr>
            <p:spPr bwMode="auto">
              <a:xfrm>
                <a:off x="2036" y="1767"/>
                <a:ext cx="36" cy="19"/>
              </a:xfrm>
              <a:custGeom>
                <a:avLst/>
                <a:gdLst>
                  <a:gd name="T0" fmla="*/ 18 w 36"/>
                  <a:gd name="T1" fmla="*/ 0 h 19"/>
                  <a:gd name="T2" fmla="*/ 27 w 36"/>
                  <a:gd name="T3" fmla="*/ 0 h 19"/>
                  <a:gd name="T4" fmla="*/ 36 w 36"/>
                  <a:gd name="T5" fmla="*/ 9 h 19"/>
                  <a:gd name="T6" fmla="*/ 9 w 36"/>
                  <a:gd name="T7" fmla="*/ 19 h 19"/>
                  <a:gd name="T8" fmla="*/ 0 w 36"/>
                  <a:gd name="T9" fmla="*/ 0 h 19"/>
                  <a:gd name="T10" fmla="*/ 18 w 36"/>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9">
                    <a:moveTo>
                      <a:pt x="18" y="0"/>
                    </a:moveTo>
                    <a:lnTo>
                      <a:pt x="27" y="0"/>
                    </a:lnTo>
                    <a:lnTo>
                      <a:pt x="36" y="9"/>
                    </a:lnTo>
                    <a:lnTo>
                      <a:pt x="9" y="19"/>
                    </a:lnTo>
                    <a:lnTo>
                      <a:pt x="0" y="0"/>
                    </a:lnTo>
                    <a:lnTo>
                      <a:pt x="18"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597" name="Freeform 211"/>
              <p:cNvSpPr>
                <a:spLocks/>
              </p:cNvSpPr>
              <p:nvPr/>
            </p:nvSpPr>
            <p:spPr bwMode="auto">
              <a:xfrm>
                <a:off x="2036" y="1767"/>
                <a:ext cx="36" cy="19"/>
              </a:xfrm>
              <a:custGeom>
                <a:avLst/>
                <a:gdLst>
                  <a:gd name="T0" fmla="*/ 18 w 36"/>
                  <a:gd name="T1" fmla="*/ 0 h 19"/>
                  <a:gd name="T2" fmla="*/ 27 w 36"/>
                  <a:gd name="T3" fmla="*/ 0 h 19"/>
                  <a:gd name="T4" fmla="*/ 36 w 36"/>
                  <a:gd name="T5" fmla="*/ 9 h 19"/>
                  <a:gd name="T6" fmla="*/ 9 w 36"/>
                  <a:gd name="T7" fmla="*/ 19 h 19"/>
                  <a:gd name="T8" fmla="*/ 0 w 36"/>
                  <a:gd name="T9" fmla="*/ 0 h 19"/>
                  <a:gd name="T10" fmla="*/ 18 w 36"/>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9">
                    <a:moveTo>
                      <a:pt x="18" y="0"/>
                    </a:moveTo>
                    <a:lnTo>
                      <a:pt x="27" y="0"/>
                    </a:lnTo>
                    <a:lnTo>
                      <a:pt x="36" y="9"/>
                    </a:lnTo>
                    <a:lnTo>
                      <a:pt x="9" y="19"/>
                    </a:lnTo>
                    <a:lnTo>
                      <a:pt x="0" y="0"/>
                    </a:lnTo>
                    <a:lnTo>
                      <a:pt x="18"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598" name="Freeform 212"/>
              <p:cNvSpPr>
                <a:spLocks/>
              </p:cNvSpPr>
              <p:nvPr/>
            </p:nvSpPr>
            <p:spPr bwMode="auto">
              <a:xfrm>
                <a:off x="2036" y="1767"/>
                <a:ext cx="36" cy="19"/>
              </a:xfrm>
              <a:custGeom>
                <a:avLst/>
                <a:gdLst>
                  <a:gd name="T0" fmla="*/ 18 w 36"/>
                  <a:gd name="T1" fmla="*/ 0 h 19"/>
                  <a:gd name="T2" fmla="*/ 27 w 36"/>
                  <a:gd name="T3" fmla="*/ 0 h 19"/>
                  <a:gd name="T4" fmla="*/ 36 w 36"/>
                  <a:gd name="T5" fmla="*/ 9 h 19"/>
                  <a:gd name="T6" fmla="*/ 9 w 36"/>
                  <a:gd name="T7" fmla="*/ 19 h 19"/>
                  <a:gd name="T8" fmla="*/ 0 w 36"/>
                  <a:gd name="T9" fmla="*/ 0 h 19"/>
                  <a:gd name="T10" fmla="*/ 18 w 36"/>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9">
                    <a:moveTo>
                      <a:pt x="18" y="0"/>
                    </a:moveTo>
                    <a:lnTo>
                      <a:pt x="27" y="0"/>
                    </a:lnTo>
                    <a:lnTo>
                      <a:pt x="36" y="9"/>
                    </a:lnTo>
                    <a:lnTo>
                      <a:pt x="9" y="19"/>
                    </a:lnTo>
                    <a:lnTo>
                      <a:pt x="0" y="0"/>
                    </a:lnTo>
                    <a:lnTo>
                      <a:pt x="18"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599" name="Freeform 213"/>
              <p:cNvSpPr>
                <a:spLocks/>
              </p:cNvSpPr>
              <p:nvPr/>
            </p:nvSpPr>
            <p:spPr bwMode="auto">
              <a:xfrm>
                <a:off x="2036" y="1767"/>
                <a:ext cx="36" cy="19"/>
              </a:xfrm>
              <a:custGeom>
                <a:avLst/>
                <a:gdLst>
                  <a:gd name="T0" fmla="*/ 18 w 36"/>
                  <a:gd name="T1" fmla="*/ 0 h 19"/>
                  <a:gd name="T2" fmla="*/ 27 w 36"/>
                  <a:gd name="T3" fmla="*/ 0 h 19"/>
                  <a:gd name="T4" fmla="*/ 36 w 36"/>
                  <a:gd name="T5" fmla="*/ 9 h 19"/>
                  <a:gd name="T6" fmla="*/ 9 w 36"/>
                  <a:gd name="T7" fmla="*/ 19 h 19"/>
                  <a:gd name="T8" fmla="*/ 0 w 36"/>
                  <a:gd name="T9" fmla="*/ 0 h 19"/>
                  <a:gd name="T10" fmla="*/ 18 w 36"/>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9">
                    <a:moveTo>
                      <a:pt x="18" y="0"/>
                    </a:moveTo>
                    <a:lnTo>
                      <a:pt x="27" y="0"/>
                    </a:lnTo>
                    <a:lnTo>
                      <a:pt x="36" y="9"/>
                    </a:lnTo>
                    <a:lnTo>
                      <a:pt x="9" y="19"/>
                    </a:lnTo>
                    <a:lnTo>
                      <a:pt x="0" y="0"/>
                    </a:lnTo>
                    <a:lnTo>
                      <a:pt x="18"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00" name="Freeform 214"/>
              <p:cNvSpPr>
                <a:spLocks/>
              </p:cNvSpPr>
              <p:nvPr/>
            </p:nvSpPr>
            <p:spPr bwMode="auto">
              <a:xfrm>
                <a:off x="1944" y="1758"/>
                <a:ext cx="238" cy="211"/>
              </a:xfrm>
              <a:custGeom>
                <a:avLst/>
                <a:gdLst>
                  <a:gd name="T0" fmla="*/ 46 w 238"/>
                  <a:gd name="T1" fmla="*/ 9 h 211"/>
                  <a:gd name="T2" fmla="*/ 37 w 238"/>
                  <a:gd name="T3" fmla="*/ 37 h 211"/>
                  <a:gd name="T4" fmla="*/ 46 w 238"/>
                  <a:gd name="T5" fmla="*/ 37 h 211"/>
                  <a:gd name="T6" fmla="*/ 55 w 238"/>
                  <a:gd name="T7" fmla="*/ 18 h 211"/>
                  <a:gd name="T8" fmla="*/ 83 w 238"/>
                  <a:gd name="T9" fmla="*/ 9 h 211"/>
                  <a:gd name="T10" fmla="*/ 83 w 238"/>
                  <a:gd name="T11" fmla="*/ 37 h 211"/>
                  <a:gd name="T12" fmla="*/ 119 w 238"/>
                  <a:gd name="T13" fmla="*/ 28 h 211"/>
                  <a:gd name="T14" fmla="*/ 147 w 238"/>
                  <a:gd name="T15" fmla="*/ 46 h 211"/>
                  <a:gd name="T16" fmla="*/ 174 w 238"/>
                  <a:gd name="T17" fmla="*/ 46 h 211"/>
                  <a:gd name="T18" fmla="*/ 193 w 238"/>
                  <a:gd name="T19" fmla="*/ 64 h 211"/>
                  <a:gd name="T20" fmla="*/ 202 w 238"/>
                  <a:gd name="T21" fmla="*/ 92 h 211"/>
                  <a:gd name="T22" fmla="*/ 202 w 238"/>
                  <a:gd name="T23" fmla="*/ 110 h 211"/>
                  <a:gd name="T24" fmla="*/ 229 w 238"/>
                  <a:gd name="T25" fmla="*/ 128 h 211"/>
                  <a:gd name="T26" fmla="*/ 238 w 238"/>
                  <a:gd name="T27" fmla="*/ 137 h 211"/>
                  <a:gd name="T28" fmla="*/ 220 w 238"/>
                  <a:gd name="T29" fmla="*/ 137 h 211"/>
                  <a:gd name="T30" fmla="*/ 211 w 238"/>
                  <a:gd name="T31" fmla="*/ 137 h 211"/>
                  <a:gd name="T32" fmla="*/ 183 w 238"/>
                  <a:gd name="T33" fmla="*/ 137 h 211"/>
                  <a:gd name="T34" fmla="*/ 202 w 238"/>
                  <a:gd name="T35" fmla="*/ 165 h 211"/>
                  <a:gd name="T36" fmla="*/ 202 w 238"/>
                  <a:gd name="T37" fmla="*/ 174 h 211"/>
                  <a:gd name="T38" fmla="*/ 193 w 238"/>
                  <a:gd name="T39" fmla="*/ 183 h 211"/>
                  <a:gd name="T40" fmla="*/ 183 w 238"/>
                  <a:gd name="T41" fmla="*/ 192 h 211"/>
                  <a:gd name="T42" fmla="*/ 193 w 238"/>
                  <a:gd name="T43" fmla="*/ 211 h 211"/>
                  <a:gd name="T44" fmla="*/ 165 w 238"/>
                  <a:gd name="T45" fmla="*/ 201 h 211"/>
                  <a:gd name="T46" fmla="*/ 138 w 238"/>
                  <a:gd name="T47" fmla="*/ 192 h 211"/>
                  <a:gd name="T48" fmla="*/ 119 w 238"/>
                  <a:gd name="T49" fmla="*/ 165 h 211"/>
                  <a:gd name="T50" fmla="*/ 92 w 238"/>
                  <a:gd name="T51" fmla="*/ 156 h 211"/>
                  <a:gd name="T52" fmla="*/ 110 w 238"/>
                  <a:gd name="T53" fmla="*/ 156 h 211"/>
                  <a:gd name="T54" fmla="*/ 128 w 238"/>
                  <a:gd name="T55" fmla="*/ 137 h 211"/>
                  <a:gd name="T56" fmla="*/ 147 w 238"/>
                  <a:gd name="T57" fmla="*/ 119 h 211"/>
                  <a:gd name="T58" fmla="*/ 119 w 238"/>
                  <a:gd name="T59" fmla="*/ 92 h 211"/>
                  <a:gd name="T60" fmla="*/ 92 w 238"/>
                  <a:gd name="T61" fmla="*/ 73 h 211"/>
                  <a:gd name="T62" fmla="*/ 83 w 238"/>
                  <a:gd name="T63" fmla="*/ 82 h 211"/>
                  <a:gd name="T64" fmla="*/ 55 w 238"/>
                  <a:gd name="T65" fmla="*/ 73 h 211"/>
                  <a:gd name="T66" fmla="*/ 18 w 238"/>
                  <a:gd name="T67" fmla="*/ 73 h 211"/>
                  <a:gd name="T68" fmla="*/ 9 w 238"/>
                  <a:gd name="T69" fmla="*/ 46 h 211"/>
                  <a:gd name="T70" fmla="*/ 28 w 238"/>
                  <a:gd name="T71" fmla="*/ 18 h 211"/>
                  <a:gd name="T72" fmla="*/ 55 w 238"/>
                  <a:gd name="T73" fmla="*/ 9 h 2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8" h="211">
                    <a:moveTo>
                      <a:pt x="55" y="9"/>
                    </a:moveTo>
                    <a:lnTo>
                      <a:pt x="46" y="9"/>
                    </a:lnTo>
                    <a:lnTo>
                      <a:pt x="37" y="28"/>
                    </a:lnTo>
                    <a:lnTo>
                      <a:pt x="37" y="37"/>
                    </a:lnTo>
                    <a:lnTo>
                      <a:pt x="46" y="46"/>
                    </a:lnTo>
                    <a:lnTo>
                      <a:pt x="46" y="37"/>
                    </a:lnTo>
                    <a:lnTo>
                      <a:pt x="46" y="28"/>
                    </a:lnTo>
                    <a:lnTo>
                      <a:pt x="55" y="18"/>
                    </a:lnTo>
                    <a:lnTo>
                      <a:pt x="73" y="9"/>
                    </a:lnTo>
                    <a:lnTo>
                      <a:pt x="83" y="9"/>
                    </a:lnTo>
                    <a:lnTo>
                      <a:pt x="92" y="28"/>
                    </a:lnTo>
                    <a:lnTo>
                      <a:pt x="83" y="37"/>
                    </a:lnTo>
                    <a:lnTo>
                      <a:pt x="101" y="37"/>
                    </a:lnTo>
                    <a:lnTo>
                      <a:pt x="119" y="28"/>
                    </a:lnTo>
                    <a:lnTo>
                      <a:pt x="138" y="37"/>
                    </a:lnTo>
                    <a:lnTo>
                      <a:pt x="147" y="46"/>
                    </a:lnTo>
                    <a:lnTo>
                      <a:pt x="165" y="46"/>
                    </a:lnTo>
                    <a:lnTo>
                      <a:pt x="174" y="46"/>
                    </a:lnTo>
                    <a:lnTo>
                      <a:pt x="174" y="55"/>
                    </a:lnTo>
                    <a:lnTo>
                      <a:pt x="193" y="64"/>
                    </a:lnTo>
                    <a:lnTo>
                      <a:pt x="202" y="73"/>
                    </a:lnTo>
                    <a:lnTo>
                      <a:pt x="202" y="92"/>
                    </a:lnTo>
                    <a:lnTo>
                      <a:pt x="193" y="101"/>
                    </a:lnTo>
                    <a:lnTo>
                      <a:pt x="202" y="110"/>
                    </a:lnTo>
                    <a:lnTo>
                      <a:pt x="220" y="110"/>
                    </a:lnTo>
                    <a:lnTo>
                      <a:pt x="229" y="128"/>
                    </a:lnTo>
                    <a:lnTo>
                      <a:pt x="238" y="128"/>
                    </a:lnTo>
                    <a:lnTo>
                      <a:pt x="238" y="137"/>
                    </a:lnTo>
                    <a:lnTo>
                      <a:pt x="229" y="137"/>
                    </a:lnTo>
                    <a:lnTo>
                      <a:pt x="220" y="137"/>
                    </a:lnTo>
                    <a:lnTo>
                      <a:pt x="220" y="147"/>
                    </a:lnTo>
                    <a:lnTo>
                      <a:pt x="211" y="137"/>
                    </a:lnTo>
                    <a:lnTo>
                      <a:pt x="193" y="137"/>
                    </a:lnTo>
                    <a:lnTo>
                      <a:pt x="183" y="137"/>
                    </a:lnTo>
                    <a:lnTo>
                      <a:pt x="193" y="156"/>
                    </a:lnTo>
                    <a:lnTo>
                      <a:pt x="202" y="165"/>
                    </a:lnTo>
                    <a:lnTo>
                      <a:pt x="211" y="174"/>
                    </a:lnTo>
                    <a:lnTo>
                      <a:pt x="202" y="174"/>
                    </a:lnTo>
                    <a:lnTo>
                      <a:pt x="202" y="183"/>
                    </a:lnTo>
                    <a:lnTo>
                      <a:pt x="193" y="183"/>
                    </a:lnTo>
                    <a:lnTo>
                      <a:pt x="174" y="183"/>
                    </a:lnTo>
                    <a:lnTo>
                      <a:pt x="183" y="192"/>
                    </a:lnTo>
                    <a:lnTo>
                      <a:pt x="193" y="201"/>
                    </a:lnTo>
                    <a:lnTo>
                      <a:pt x="193" y="211"/>
                    </a:lnTo>
                    <a:lnTo>
                      <a:pt x="183" y="211"/>
                    </a:lnTo>
                    <a:lnTo>
                      <a:pt x="165" y="201"/>
                    </a:lnTo>
                    <a:lnTo>
                      <a:pt x="147" y="192"/>
                    </a:lnTo>
                    <a:lnTo>
                      <a:pt x="138" y="192"/>
                    </a:lnTo>
                    <a:lnTo>
                      <a:pt x="128" y="174"/>
                    </a:lnTo>
                    <a:lnTo>
                      <a:pt x="119" y="165"/>
                    </a:lnTo>
                    <a:lnTo>
                      <a:pt x="101" y="165"/>
                    </a:lnTo>
                    <a:lnTo>
                      <a:pt x="92" y="156"/>
                    </a:lnTo>
                    <a:lnTo>
                      <a:pt x="101" y="156"/>
                    </a:lnTo>
                    <a:lnTo>
                      <a:pt x="110" y="156"/>
                    </a:lnTo>
                    <a:lnTo>
                      <a:pt x="128" y="147"/>
                    </a:lnTo>
                    <a:lnTo>
                      <a:pt x="128" y="137"/>
                    </a:lnTo>
                    <a:lnTo>
                      <a:pt x="147" y="128"/>
                    </a:lnTo>
                    <a:lnTo>
                      <a:pt x="147" y="119"/>
                    </a:lnTo>
                    <a:lnTo>
                      <a:pt x="138" y="101"/>
                    </a:lnTo>
                    <a:lnTo>
                      <a:pt x="119" y="92"/>
                    </a:lnTo>
                    <a:lnTo>
                      <a:pt x="101" y="73"/>
                    </a:lnTo>
                    <a:lnTo>
                      <a:pt x="92" y="73"/>
                    </a:lnTo>
                    <a:lnTo>
                      <a:pt x="92" y="82"/>
                    </a:lnTo>
                    <a:lnTo>
                      <a:pt x="83" y="82"/>
                    </a:lnTo>
                    <a:lnTo>
                      <a:pt x="73" y="73"/>
                    </a:lnTo>
                    <a:lnTo>
                      <a:pt x="55" y="73"/>
                    </a:lnTo>
                    <a:lnTo>
                      <a:pt x="28" y="73"/>
                    </a:lnTo>
                    <a:lnTo>
                      <a:pt x="18" y="73"/>
                    </a:lnTo>
                    <a:lnTo>
                      <a:pt x="9" y="64"/>
                    </a:lnTo>
                    <a:lnTo>
                      <a:pt x="9" y="46"/>
                    </a:lnTo>
                    <a:lnTo>
                      <a:pt x="0" y="46"/>
                    </a:lnTo>
                    <a:lnTo>
                      <a:pt x="28" y="18"/>
                    </a:lnTo>
                    <a:lnTo>
                      <a:pt x="37" y="0"/>
                    </a:lnTo>
                    <a:lnTo>
                      <a:pt x="55" y="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01" name="Freeform 215"/>
              <p:cNvSpPr>
                <a:spLocks/>
              </p:cNvSpPr>
              <p:nvPr/>
            </p:nvSpPr>
            <p:spPr bwMode="auto">
              <a:xfrm>
                <a:off x="1944" y="1758"/>
                <a:ext cx="238" cy="211"/>
              </a:xfrm>
              <a:custGeom>
                <a:avLst/>
                <a:gdLst>
                  <a:gd name="T0" fmla="*/ 46 w 238"/>
                  <a:gd name="T1" fmla="*/ 9 h 211"/>
                  <a:gd name="T2" fmla="*/ 37 w 238"/>
                  <a:gd name="T3" fmla="*/ 37 h 211"/>
                  <a:gd name="T4" fmla="*/ 46 w 238"/>
                  <a:gd name="T5" fmla="*/ 37 h 211"/>
                  <a:gd name="T6" fmla="*/ 55 w 238"/>
                  <a:gd name="T7" fmla="*/ 18 h 211"/>
                  <a:gd name="T8" fmla="*/ 83 w 238"/>
                  <a:gd name="T9" fmla="*/ 9 h 211"/>
                  <a:gd name="T10" fmla="*/ 83 w 238"/>
                  <a:gd name="T11" fmla="*/ 37 h 211"/>
                  <a:gd name="T12" fmla="*/ 119 w 238"/>
                  <a:gd name="T13" fmla="*/ 28 h 211"/>
                  <a:gd name="T14" fmla="*/ 147 w 238"/>
                  <a:gd name="T15" fmla="*/ 46 h 211"/>
                  <a:gd name="T16" fmla="*/ 174 w 238"/>
                  <a:gd name="T17" fmla="*/ 46 h 211"/>
                  <a:gd name="T18" fmla="*/ 193 w 238"/>
                  <a:gd name="T19" fmla="*/ 64 h 211"/>
                  <a:gd name="T20" fmla="*/ 202 w 238"/>
                  <a:gd name="T21" fmla="*/ 92 h 211"/>
                  <a:gd name="T22" fmla="*/ 202 w 238"/>
                  <a:gd name="T23" fmla="*/ 110 h 211"/>
                  <a:gd name="T24" fmla="*/ 229 w 238"/>
                  <a:gd name="T25" fmla="*/ 128 h 211"/>
                  <a:gd name="T26" fmla="*/ 238 w 238"/>
                  <a:gd name="T27" fmla="*/ 137 h 211"/>
                  <a:gd name="T28" fmla="*/ 220 w 238"/>
                  <a:gd name="T29" fmla="*/ 137 h 211"/>
                  <a:gd name="T30" fmla="*/ 211 w 238"/>
                  <a:gd name="T31" fmla="*/ 137 h 211"/>
                  <a:gd name="T32" fmla="*/ 183 w 238"/>
                  <a:gd name="T33" fmla="*/ 137 h 211"/>
                  <a:gd name="T34" fmla="*/ 202 w 238"/>
                  <a:gd name="T35" fmla="*/ 165 h 211"/>
                  <a:gd name="T36" fmla="*/ 202 w 238"/>
                  <a:gd name="T37" fmla="*/ 174 h 211"/>
                  <a:gd name="T38" fmla="*/ 193 w 238"/>
                  <a:gd name="T39" fmla="*/ 183 h 211"/>
                  <a:gd name="T40" fmla="*/ 183 w 238"/>
                  <a:gd name="T41" fmla="*/ 192 h 211"/>
                  <a:gd name="T42" fmla="*/ 193 w 238"/>
                  <a:gd name="T43" fmla="*/ 211 h 211"/>
                  <a:gd name="T44" fmla="*/ 165 w 238"/>
                  <a:gd name="T45" fmla="*/ 201 h 211"/>
                  <a:gd name="T46" fmla="*/ 138 w 238"/>
                  <a:gd name="T47" fmla="*/ 192 h 211"/>
                  <a:gd name="T48" fmla="*/ 119 w 238"/>
                  <a:gd name="T49" fmla="*/ 165 h 211"/>
                  <a:gd name="T50" fmla="*/ 92 w 238"/>
                  <a:gd name="T51" fmla="*/ 156 h 211"/>
                  <a:gd name="T52" fmla="*/ 110 w 238"/>
                  <a:gd name="T53" fmla="*/ 156 h 211"/>
                  <a:gd name="T54" fmla="*/ 128 w 238"/>
                  <a:gd name="T55" fmla="*/ 137 h 211"/>
                  <a:gd name="T56" fmla="*/ 147 w 238"/>
                  <a:gd name="T57" fmla="*/ 119 h 211"/>
                  <a:gd name="T58" fmla="*/ 119 w 238"/>
                  <a:gd name="T59" fmla="*/ 92 h 211"/>
                  <a:gd name="T60" fmla="*/ 92 w 238"/>
                  <a:gd name="T61" fmla="*/ 73 h 211"/>
                  <a:gd name="T62" fmla="*/ 83 w 238"/>
                  <a:gd name="T63" fmla="*/ 82 h 211"/>
                  <a:gd name="T64" fmla="*/ 55 w 238"/>
                  <a:gd name="T65" fmla="*/ 73 h 211"/>
                  <a:gd name="T66" fmla="*/ 18 w 238"/>
                  <a:gd name="T67" fmla="*/ 73 h 211"/>
                  <a:gd name="T68" fmla="*/ 9 w 238"/>
                  <a:gd name="T69" fmla="*/ 46 h 211"/>
                  <a:gd name="T70" fmla="*/ 28 w 238"/>
                  <a:gd name="T71" fmla="*/ 18 h 211"/>
                  <a:gd name="T72" fmla="*/ 55 w 238"/>
                  <a:gd name="T73" fmla="*/ 9 h 2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8" h="211">
                    <a:moveTo>
                      <a:pt x="55" y="9"/>
                    </a:moveTo>
                    <a:lnTo>
                      <a:pt x="46" y="9"/>
                    </a:lnTo>
                    <a:lnTo>
                      <a:pt x="37" y="28"/>
                    </a:lnTo>
                    <a:lnTo>
                      <a:pt x="37" y="37"/>
                    </a:lnTo>
                    <a:lnTo>
                      <a:pt x="46" y="46"/>
                    </a:lnTo>
                    <a:lnTo>
                      <a:pt x="46" y="37"/>
                    </a:lnTo>
                    <a:lnTo>
                      <a:pt x="46" y="28"/>
                    </a:lnTo>
                    <a:lnTo>
                      <a:pt x="55" y="18"/>
                    </a:lnTo>
                    <a:lnTo>
                      <a:pt x="73" y="9"/>
                    </a:lnTo>
                    <a:lnTo>
                      <a:pt x="83" y="9"/>
                    </a:lnTo>
                    <a:lnTo>
                      <a:pt x="92" y="28"/>
                    </a:lnTo>
                    <a:lnTo>
                      <a:pt x="83" y="37"/>
                    </a:lnTo>
                    <a:lnTo>
                      <a:pt x="101" y="37"/>
                    </a:lnTo>
                    <a:lnTo>
                      <a:pt x="119" y="28"/>
                    </a:lnTo>
                    <a:lnTo>
                      <a:pt x="138" y="37"/>
                    </a:lnTo>
                    <a:lnTo>
                      <a:pt x="147" y="46"/>
                    </a:lnTo>
                    <a:lnTo>
                      <a:pt x="165" y="46"/>
                    </a:lnTo>
                    <a:lnTo>
                      <a:pt x="174" y="46"/>
                    </a:lnTo>
                    <a:lnTo>
                      <a:pt x="174" y="55"/>
                    </a:lnTo>
                    <a:lnTo>
                      <a:pt x="193" y="64"/>
                    </a:lnTo>
                    <a:lnTo>
                      <a:pt x="202" y="73"/>
                    </a:lnTo>
                    <a:lnTo>
                      <a:pt x="202" y="92"/>
                    </a:lnTo>
                    <a:lnTo>
                      <a:pt x="193" y="101"/>
                    </a:lnTo>
                    <a:lnTo>
                      <a:pt x="202" y="110"/>
                    </a:lnTo>
                    <a:lnTo>
                      <a:pt x="220" y="110"/>
                    </a:lnTo>
                    <a:lnTo>
                      <a:pt x="229" y="128"/>
                    </a:lnTo>
                    <a:lnTo>
                      <a:pt x="238" y="128"/>
                    </a:lnTo>
                    <a:lnTo>
                      <a:pt x="238" y="137"/>
                    </a:lnTo>
                    <a:lnTo>
                      <a:pt x="229" y="137"/>
                    </a:lnTo>
                    <a:lnTo>
                      <a:pt x="220" y="137"/>
                    </a:lnTo>
                    <a:lnTo>
                      <a:pt x="220" y="147"/>
                    </a:lnTo>
                    <a:lnTo>
                      <a:pt x="211" y="137"/>
                    </a:lnTo>
                    <a:lnTo>
                      <a:pt x="193" y="137"/>
                    </a:lnTo>
                    <a:lnTo>
                      <a:pt x="183" y="137"/>
                    </a:lnTo>
                    <a:lnTo>
                      <a:pt x="193" y="156"/>
                    </a:lnTo>
                    <a:lnTo>
                      <a:pt x="202" y="165"/>
                    </a:lnTo>
                    <a:lnTo>
                      <a:pt x="211" y="174"/>
                    </a:lnTo>
                    <a:lnTo>
                      <a:pt x="202" y="174"/>
                    </a:lnTo>
                    <a:lnTo>
                      <a:pt x="202" y="183"/>
                    </a:lnTo>
                    <a:lnTo>
                      <a:pt x="193" y="183"/>
                    </a:lnTo>
                    <a:lnTo>
                      <a:pt x="174" y="183"/>
                    </a:lnTo>
                    <a:lnTo>
                      <a:pt x="183" y="192"/>
                    </a:lnTo>
                    <a:lnTo>
                      <a:pt x="193" y="201"/>
                    </a:lnTo>
                    <a:lnTo>
                      <a:pt x="193" y="211"/>
                    </a:lnTo>
                    <a:lnTo>
                      <a:pt x="183" y="211"/>
                    </a:lnTo>
                    <a:lnTo>
                      <a:pt x="165" y="201"/>
                    </a:lnTo>
                    <a:lnTo>
                      <a:pt x="147" y="192"/>
                    </a:lnTo>
                    <a:lnTo>
                      <a:pt x="138" y="192"/>
                    </a:lnTo>
                    <a:lnTo>
                      <a:pt x="128" y="174"/>
                    </a:lnTo>
                    <a:lnTo>
                      <a:pt x="119" y="165"/>
                    </a:lnTo>
                    <a:lnTo>
                      <a:pt x="101" y="165"/>
                    </a:lnTo>
                    <a:lnTo>
                      <a:pt x="92" y="156"/>
                    </a:lnTo>
                    <a:lnTo>
                      <a:pt x="101" y="156"/>
                    </a:lnTo>
                    <a:lnTo>
                      <a:pt x="110" y="156"/>
                    </a:lnTo>
                    <a:lnTo>
                      <a:pt x="128" y="147"/>
                    </a:lnTo>
                    <a:lnTo>
                      <a:pt x="128" y="137"/>
                    </a:lnTo>
                    <a:lnTo>
                      <a:pt x="147" y="128"/>
                    </a:lnTo>
                    <a:lnTo>
                      <a:pt x="147" y="119"/>
                    </a:lnTo>
                    <a:lnTo>
                      <a:pt x="138" y="101"/>
                    </a:lnTo>
                    <a:lnTo>
                      <a:pt x="119" y="92"/>
                    </a:lnTo>
                    <a:lnTo>
                      <a:pt x="101" y="73"/>
                    </a:lnTo>
                    <a:lnTo>
                      <a:pt x="92" y="73"/>
                    </a:lnTo>
                    <a:lnTo>
                      <a:pt x="92" y="82"/>
                    </a:lnTo>
                    <a:lnTo>
                      <a:pt x="83" y="82"/>
                    </a:lnTo>
                    <a:lnTo>
                      <a:pt x="73" y="73"/>
                    </a:lnTo>
                    <a:lnTo>
                      <a:pt x="55" y="73"/>
                    </a:lnTo>
                    <a:lnTo>
                      <a:pt x="28" y="73"/>
                    </a:lnTo>
                    <a:lnTo>
                      <a:pt x="18" y="73"/>
                    </a:lnTo>
                    <a:lnTo>
                      <a:pt x="9" y="64"/>
                    </a:lnTo>
                    <a:lnTo>
                      <a:pt x="9" y="46"/>
                    </a:lnTo>
                    <a:lnTo>
                      <a:pt x="0" y="46"/>
                    </a:lnTo>
                    <a:lnTo>
                      <a:pt x="28" y="18"/>
                    </a:lnTo>
                    <a:lnTo>
                      <a:pt x="37" y="0"/>
                    </a:lnTo>
                    <a:lnTo>
                      <a:pt x="55" y="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02" name="Freeform 216"/>
              <p:cNvSpPr>
                <a:spLocks/>
              </p:cNvSpPr>
              <p:nvPr/>
            </p:nvSpPr>
            <p:spPr bwMode="auto">
              <a:xfrm>
                <a:off x="1898" y="1731"/>
                <a:ext cx="37" cy="18"/>
              </a:xfrm>
              <a:custGeom>
                <a:avLst/>
                <a:gdLst>
                  <a:gd name="T0" fmla="*/ 0 w 37"/>
                  <a:gd name="T1" fmla="*/ 9 h 18"/>
                  <a:gd name="T2" fmla="*/ 9 w 37"/>
                  <a:gd name="T3" fmla="*/ 9 h 18"/>
                  <a:gd name="T4" fmla="*/ 19 w 37"/>
                  <a:gd name="T5" fmla="*/ 0 h 18"/>
                  <a:gd name="T6" fmla="*/ 28 w 37"/>
                  <a:gd name="T7" fmla="*/ 0 h 18"/>
                  <a:gd name="T8" fmla="*/ 37 w 37"/>
                  <a:gd name="T9" fmla="*/ 9 h 18"/>
                  <a:gd name="T10" fmla="*/ 37 w 37"/>
                  <a:gd name="T11" fmla="*/ 18 h 18"/>
                  <a:gd name="T12" fmla="*/ 19 w 37"/>
                  <a:gd name="T13" fmla="*/ 18 h 18"/>
                  <a:gd name="T14" fmla="*/ 0 w 37"/>
                  <a:gd name="T15" fmla="*/ 9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18">
                    <a:moveTo>
                      <a:pt x="0" y="9"/>
                    </a:moveTo>
                    <a:lnTo>
                      <a:pt x="9" y="9"/>
                    </a:lnTo>
                    <a:lnTo>
                      <a:pt x="19" y="0"/>
                    </a:lnTo>
                    <a:lnTo>
                      <a:pt x="28" y="0"/>
                    </a:lnTo>
                    <a:lnTo>
                      <a:pt x="37" y="9"/>
                    </a:lnTo>
                    <a:lnTo>
                      <a:pt x="37" y="18"/>
                    </a:lnTo>
                    <a:lnTo>
                      <a:pt x="19" y="18"/>
                    </a:lnTo>
                    <a:lnTo>
                      <a:pt x="0" y="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03" name="Freeform 217"/>
              <p:cNvSpPr>
                <a:spLocks/>
              </p:cNvSpPr>
              <p:nvPr/>
            </p:nvSpPr>
            <p:spPr bwMode="auto">
              <a:xfrm>
                <a:off x="1898" y="1731"/>
                <a:ext cx="37" cy="18"/>
              </a:xfrm>
              <a:custGeom>
                <a:avLst/>
                <a:gdLst>
                  <a:gd name="T0" fmla="*/ 0 w 37"/>
                  <a:gd name="T1" fmla="*/ 9 h 18"/>
                  <a:gd name="T2" fmla="*/ 9 w 37"/>
                  <a:gd name="T3" fmla="*/ 9 h 18"/>
                  <a:gd name="T4" fmla="*/ 19 w 37"/>
                  <a:gd name="T5" fmla="*/ 0 h 18"/>
                  <a:gd name="T6" fmla="*/ 28 w 37"/>
                  <a:gd name="T7" fmla="*/ 0 h 18"/>
                  <a:gd name="T8" fmla="*/ 37 w 37"/>
                  <a:gd name="T9" fmla="*/ 9 h 18"/>
                  <a:gd name="T10" fmla="*/ 37 w 37"/>
                  <a:gd name="T11" fmla="*/ 18 h 18"/>
                  <a:gd name="T12" fmla="*/ 19 w 37"/>
                  <a:gd name="T13" fmla="*/ 18 h 18"/>
                  <a:gd name="T14" fmla="*/ 0 w 37"/>
                  <a:gd name="T15" fmla="*/ 9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18">
                    <a:moveTo>
                      <a:pt x="0" y="9"/>
                    </a:moveTo>
                    <a:lnTo>
                      <a:pt x="9" y="9"/>
                    </a:lnTo>
                    <a:lnTo>
                      <a:pt x="19" y="0"/>
                    </a:lnTo>
                    <a:lnTo>
                      <a:pt x="28" y="0"/>
                    </a:lnTo>
                    <a:lnTo>
                      <a:pt x="37" y="9"/>
                    </a:lnTo>
                    <a:lnTo>
                      <a:pt x="37" y="18"/>
                    </a:lnTo>
                    <a:lnTo>
                      <a:pt x="19" y="18"/>
                    </a:lnTo>
                    <a:lnTo>
                      <a:pt x="0" y="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04" name="Freeform 218"/>
              <p:cNvSpPr>
                <a:spLocks/>
              </p:cNvSpPr>
              <p:nvPr/>
            </p:nvSpPr>
            <p:spPr bwMode="auto">
              <a:xfrm>
                <a:off x="1843" y="1767"/>
                <a:ext cx="46" cy="46"/>
              </a:xfrm>
              <a:custGeom>
                <a:avLst/>
                <a:gdLst>
                  <a:gd name="T0" fmla="*/ 0 w 46"/>
                  <a:gd name="T1" fmla="*/ 19 h 46"/>
                  <a:gd name="T2" fmla="*/ 9 w 46"/>
                  <a:gd name="T3" fmla="*/ 19 h 46"/>
                  <a:gd name="T4" fmla="*/ 19 w 46"/>
                  <a:gd name="T5" fmla="*/ 19 h 46"/>
                  <a:gd name="T6" fmla="*/ 19 w 46"/>
                  <a:gd name="T7" fmla="*/ 0 h 46"/>
                  <a:gd name="T8" fmla="*/ 46 w 46"/>
                  <a:gd name="T9" fmla="*/ 0 h 46"/>
                  <a:gd name="T10" fmla="*/ 46 w 46"/>
                  <a:gd name="T11" fmla="*/ 9 h 46"/>
                  <a:gd name="T12" fmla="*/ 37 w 46"/>
                  <a:gd name="T13" fmla="*/ 19 h 46"/>
                  <a:gd name="T14" fmla="*/ 46 w 46"/>
                  <a:gd name="T15" fmla="*/ 28 h 46"/>
                  <a:gd name="T16" fmla="*/ 28 w 46"/>
                  <a:gd name="T17" fmla="*/ 37 h 46"/>
                  <a:gd name="T18" fmla="*/ 19 w 46"/>
                  <a:gd name="T19" fmla="*/ 46 h 46"/>
                  <a:gd name="T20" fmla="*/ 19 w 46"/>
                  <a:gd name="T21" fmla="*/ 37 h 46"/>
                  <a:gd name="T22" fmla="*/ 9 w 46"/>
                  <a:gd name="T23" fmla="*/ 28 h 46"/>
                  <a:gd name="T24" fmla="*/ 0 w 46"/>
                  <a:gd name="T25" fmla="*/ 19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46">
                    <a:moveTo>
                      <a:pt x="0" y="19"/>
                    </a:moveTo>
                    <a:lnTo>
                      <a:pt x="9" y="19"/>
                    </a:lnTo>
                    <a:lnTo>
                      <a:pt x="19" y="19"/>
                    </a:lnTo>
                    <a:lnTo>
                      <a:pt x="19" y="0"/>
                    </a:lnTo>
                    <a:lnTo>
                      <a:pt x="46" y="0"/>
                    </a:lnTo>
                    <a:lnTo>
                      <a:pt x="46" y="9"/>
                    </a:lnTo>
                    <a:lnTo>
                      <a:pt x="37" y="19"/>
                    </a:lnTo>
                    <a:lnTo>
                      <a:pt x="46" y="28"/>
                    </a:lnTo>
                    <a:lnTo>
                      <a:pt x="28" y="37"/>
                    </a:lnTo>
                    <a:lnTo>
                      <a:pt x="19" y="46"/>
                    </a:lnTo>
                    <a:lnTo>
                      <a:pt x="19" y="37"/>
                    </a:lnTo>
                    <a:lnTo>
                      <a:pt x="9" y="28"/>
                    </a:lnTo>
                    <a:lnTo>
                      <a:pt x="0" y="1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05" name="Freeform 219"/>
              <p:cNvSpPr>
                <a:spLocks/>
              </p:cNvSpPr>
              <p:nvPr/>
            </p:nvSpPr>
            <p:spPr bwMode="auto">
              <a:xfrm>
                <a:off x="1843" y="1767"/>
                <a:ext cx="46" cy="46"/>
              </a:xfrm>
              <a:custGeom>
                <a:avLst/>
                <a:gdLst>
                  <a:gd name="T0" fmla="*/ 0 w 46"/>
                  <a:gd name="T1" fmla="*/ 19 h 46"/>
                  <a:gd name="T2" fmla="*/ 9 w 46"/>
                  <a:gd name="T3" fmla="*/ 19 h 46"/>
                  <a:gd name="T4" fmla="*/ 19 w 46"/>
                  <a:gd name="T5" fmla="*/ 19 h 46"/>
                  <a:gd name="T6" fmla="*/ 19 w 46"/>
                  <a:gd name="T7" fmla="*/ 0 h 46"/>
                  <a:gd name="T8" fmla="*/ 46 w 46"/>
                  <a:gd name="T9" fmla="*/ 0 h 46"/>
                  <a:gd name="T10" fmla="*/ 46 w 46"/>
                  <a:gd name="T11" fmla="*/ 9 h 46"/>
                  <a:gd name="T12" fmla="*/ 37 w 46"/>
                  <a:gd name="T13" fmla="*/ 19 h 46"/>
                  <a:gd name="T14" fmla="*/ 46 w 46"/>
                  <a:gd name="T15" fmla="*/ 28 h 46"/>
                  <a:gd name="T16" fmla="*/ 28 w 46"/>
                  <a:gd name="T17" fmla="*/ 37 h 46"/>
                  <a:gd name="T18" fmla="*/ 19 w 46"/>
                  <a:gd name="T19" fmla="*/ 46 h 46"/>
                  <a:gd name="T20" fmla="*/ 19 w 46"/>
                  <a:gd name="T21" fmla="*/ 37 h 46"/>
                  <a:gd name="T22" fmla="*/ 9 w 46"/>
                  <a:gd name="T23" fmla="*/ 28 h 46"/>
                  <a:gd name="T24" fmla="*/ 0 w 46"/>
                  <a:gd name="T25" fmla="*/ 19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46">
                    <a:moveTo>
                      <a:pt x="0" y="19"/>
                    </a:moveTo>
                    <a:lnTo>
                      <a:pt x="9" y="19"/>
                    </a:lnTo>
                    <a:lnTo>
                      <a:pt x="19" y="19"/>
                    </a:lnTo>
                    <a:lnTo>
                      <a:pt x="19" y="0"/>
                    </a:lnTo>
                    <a:lnTo>
                      <a:pt x="46" y="0"/>
                    </a:lnTo>
                    <a:lnTo>
                      <a:pt x="46" y="9"/>
                    </a:lnTo>
                    <a:lnTo>
                      <a:pt x="37" y="19"/>
                    </a:lnTo>
                    <a:lnTo>
                      <a:pt x="46" y="28"/>
                    </a:lnTo>
                    <a:lnTo>
                      <a:pt x="28" y="37"/>
                    </a:lnTo>
                    <a:lnTo>
                      <a:pt x="19" y="46"/>
                    </a:lnTo>
                    <a:lnTo>
                      <a:pt x="19" y="37"/>
                    </a:lnTo>
                    <a:lnTo>
                      <a:pt x="9" y="28"/>
                    </a:lnTo>
                    <a:lnTo>
                      <a:pt x="0" y="1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06" name="Freeform 220"/>
              <p:cNvSpPr>
                <a:spLocks/>
              </p:cNvSpPr>
              <p:nvPr/>
            </p:nvSpPr>
            <p:spPr bwMode="auto">
              <a:xfrm>
                <a:off x="1843" y="1767"/>
                <a:ext cx="46" cy="46"/>
              </a:xfrm>
              <a:custGeom>
                <a:avLst/>
                <a:gdLst>
                  <a:gd name="T0" fmla="*/ 0 w 46"/>
                  <a:gd name="T1" fmla="*/ 19 h 46"/>
                  <a:gd name="T2" fmla="*/ 9 w 46"/>
                  <a:gd name="T3" fmla="*/ 19 h 46"/>
                  <a:gd name="T4" fmla="*/ 19 w 46"/>
                  <a:gd name="T5" fmla="*/ 19 h 46"/>
                  <a:gd name="T6" fmla="*/ 19 w 46"/>
                  <a:gd name="T7" fmla="*/ 0 h 46"/>
                  <a:gd name="T8" fmla="*/ 46 w 46"/>
                  <a:gd name="T9" fmla="*/ 0 h 46"/>
                  <a:gd name="T10" fmla="*/ 46 w 46"/>
                  <a:gd name="T11" fmla="*/ 9 h 46"/>
                  <a:gd name="T12" fmla="*/ 37 w 46"/>
                  <a:gd name="T13" fmla="*/ 19 h 46"/>
                  <a:gd name="T14" fmla="*/ 46 w 46"/>
                  <a:gd name="T15" fmla="*/ 28 h 46"/>
                  <a:gd name="T16" fmla="*/ 28 w 46"/>
                  <a:gd name="T17" fmla="*/ 37 h 46"/>
                  <a:gd name="T18" fmla="*/ 19 w 46"/>
                  <a:gd name="T19" fmla="*/ 46 h 46"/>
                  <a:gd name="T20" fmla="*/ 19 w 46"/>
                  <a:gd name="T21" fmla="*/ 37 h 46"/>
                  <a:gd name="T22" fmla="*/ 9 w 46"/>
                  <a:gd name="T23" fmla="*/ 28 h 46"/>
                  <a:gd name="T24" fmla="*/ 0 w 46"/>
                  <a:gd name="T25" fmla="*/ 19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46">
                    <a:moveTo>
                      <a:pt x="0" y="19"/>
                    </a:moveTo>
                    <a:lnTo>
                      <a:pt x="9" y="19"/>
                    </a:lnTo>
                    <a:lnTo>
                      <a:pt x="19" y="19"/>
                    </a:lnTo>
                    <a:lnTo>
                      <a:pt x="19" y="0"/>
                    </a:lnTo>
                    <a:lnTo>
                      <a:pt x="46" y="0"/>
                    </a:lnTo>
                    <a:lnTo>
                      <a:pt x="46" y="9"/>
                    </a:lnTo>
                    <a:lnTo>
                      <a:pt x="37" y="19"/>
                    </a:lnTo>
                    <a:lnTo>
                      <a:pt x="46" y="28"/>
                    </a:lnTo>
                    <a:lnTo>
                      <a:pt x="28" y="37"/>
                    </a:lnTo>
                    <a:lnTo>
                      <a:pt x="19" y="46"/>
                    </a:lnTo>
                    <a:lnTo>
                      <a:pt x="19" y="37"/>
                    </a:lnTo>
                    <a:lnTo>
                      <a:pt x="9" y="28"/>
                    </a:lnTo>
                    <a:lnTo>
                      <a:pt x="0" y="1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07" name="Freeform 221"/>
              <p:cNvSpPr>
                <a:spLocks/>
              </p:cNvSpPr>
              <p:nvPr/>
            </p:nvSpPr>
            <p:spPr bwMode="auto">
              <a:xfrm>
                <a:off x="1843" y="1767"/>
                <a:ext cx="46" cy="46"/>
              </a:xfrm>
              <a:custGeom>
                <a:avLst/>
                <a:gdLst>
                  <a:gd name="T0" fmla="*/ 0 w 46"/>
                  <a:gd name="T1" fmla="*/ 19 h 46"/>
                  <a:gd name="T2" fmla="*/ 9 w 46"/>
                  <a:gd name="T3" fmla="*/ 19 h 46"/>
                  <a:gd name="T4" fmla="*/ 19 w 46"/>
                  <a:gd name="T5" fmla="*/ 19 h 46"/>
                  <a:gd name="T6" fmla="*/ 19 w 46"/>
                  <a:gd name="T7" fmla="*/ 0 h 46"/>
                  <a:gd name="T8" fmla="*/ 46 w 46"/>
                  <a:gd name="T9" fmla="*/ 0 h 46"/>
                  <a:gd name="T10" fmla="*/ 46 w 46"/>
                  <a:gd name="T11" fmla="*/ 9 h 46"/>
                  <a:gd name="T12" fmla="*/ 37 w 46"/>
                  <a:gd name="T13" fmla="*/ 19 h 46"/>
                  <a:gd name="T14" fmla="*/ 46 w 46"/>
                  <a:gd name="T15" fmla="*/ 28 h 46"/>
                  <a:gd name="T16" fmla="*/ 28 w 46"/>
                  <a:gd name="T17" fmla="*/ 37 h 46"/>
                  <a:gd name="T18" fmla="*/ 19 w 46"/>
                  <a:gd name="T19" fmla="*/ 46 h 46"/>
                  <a:gd name="T20" fmla="*/ 19 w 46"/>
                  <a:gd name="T21" fmla="*/ 37 h 46"/>
                  <a:gd name="T22" fmla="*/ 9 w 46"/>
                  <a:gd name="T23" fmla="*/ 28 h 46"/>
                  <a:gd name="T24" fmla="*/ 0 w 46"/>
                  <a:gd name="T25" fmla="*/ 19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46">
                    <a:moveTo>
                      <a:pt x="0" y="19"/>
                    </a:moveTo>
                    <a:lnTo>
                      <a:pt x="9" y="19"/>
                    </a:lnTo>
                    <a:lnTo>
                      <a:pt x="19" y="19"/>
                    </a:lnTo>
                    <a:lnTo>
                      <a:pt x="19" y="0"/>
                    </a:lnTo>
                    <a:lnTo>
                      <a:pt x="46" y="0"/>
                    </a:lnTo>
                    <a:lnTo>
                      <a:pt x="46" y="9"/>
                    </a:lnTo>
                    <a:lnTo>
                      <a:pt x="37" y="19"/>
                    </a:lnTo>
                    <a:lnTo>
                      <a:pt x="46" y="28"/>
                    </a:lnTo>
                    <a:lnTo>
                      <a:pt x="28" y="37"/>
                    </a:lnTo>
                    <a:lnTo>
                      <a:pt x="19" y="46"/>
                    </a:lnTo>
                    <a:lnTo>
                      <a:pt x="19" y="37"/>
                    </a:lnTo>
                    <a:lnTo>
                      <a:pt x="9" y="28"/>
                    </a:lnTo>
                    <a:lnTo>
                      <a:pt x="0" y="1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08" name="Freeform 222"/>
              <p:cNvSpPr>
                <a:spLocks/>
              </p:cNvSpPr>
              <p:nvPr/>
            </p:nvSpPr>
            <p:spPr bwMode="auto">
              <a:xfrm>
                <a:off x="1862" y="1712"/>
                <a:ext cx="36" cy="28"/>
              </a:xfrm>
              <a:custGeom>
                <a:avLst/>
                <a:gdLst>
                  <a:gd name="T0" fmla="*/ 18 w 36"/>
                  <a:gd name="T1" fmla="*/ 28 h 28"/>
                  <a:gd name="T2" fmla="*/ 27 w 36"/>
                  <a:gd name="T3" fmla="*/ 28 h 28"/>
                  <a:gd name="T4" fmla="*/ 36 w 36"/>
                  <a:gd name="T5" fmla="*/ 19 h 28"/>
                  <a:gd name="T6" fmla="*/ 36 w 36"/>
                  <a:gd name="T7" fmla="*/ 0 h 28"/>
                  <a:gd name="T8" fmla="*/ 18 w 36"/>
                  <a:gd name="T9" fmla="*/ 0 h 28"/>
                  <a:gd name="T10" fmla="*/ 9 w 36"/>
                  <a:gd name="T11" fmla="*/ 9 h 28"/>
                  <a:gd name="T12" fmla="*/ 0 w 36"/>
                  <a:gd name="T13" fmla="*/ 9 h 28"/>
                  <a:gd name="T14" fmla="*/ 0 w 36"/>
                  <a:gd name="T15" fmla="*/ 19 h 28"/>
                  <a:gd name="T16" fmla="*/ 9 w 36"/>
                  <a:gd name="T17" fmla="*/ 28 h 28"/>
                  <a:gd name="T18" fmla="*/ 18 w 36"/>
                  <a:gd name="T19" fmla="*/ 28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28">
                    <a:moveTo>
                      <a:pt x="18" y="28"/>
                    </a:moveTo>
                    <a:lnTo>
                      <a:pt x="27" y="28"/>
                    </a:lnTo>
                    <a:lnTo>
                      <a:pt x="36" y="19"/>
                    </a:lnTo>
                    <a:lnTo>
                      <a:pt x="36" y="0"/>
                    </a:lnTo>
                    <a:lnTo>
                      <a:pt x="18" y="0"/>
                    </a:lnTo>
                    <a:lnTo>
                      <a:pt x="9" y="9"/>
                    </a:lnTo>
                    <a:lnTo>
                      <a:pt x="0" y="9"/>
                    </a:lnTo>
                    <a:lnTo>
                      <a:pt x="0" y="19"/>
                    </a:lnTo>
                    <a:lnTo>
                      <a:pt x="9" y="28"/>
                    </a:lnTo>
                    <a:lnTo>
                      <a:pt x="18" y="28"/>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09" name="Freeform 223"/>
              <p:cNvSpPr>
                <a:spLocks/>
              </p:cNvSpPr>
              <p:nvPr/>
            </p:nvSpPr>
            <p:spPr bwMode="auto">
              <a:xfrm>
                <a:off x="1862" y="1712"/>
                <a:ext cx="36" cy="28"/>
              </a:xfrm>
              <a:custGeom>
                <a:avLst/>
                <a:gdLst>
                  <a:gd name="T0" fmla="*/ 18 w 36"/>
                  <a:gd name="T1" fmla="*/ 28 h 28"/>
                  <a:gd name="T2" fmla="*/ 27 w 36"/>
                  <a:gd name="T3" fmla="*/ 28 h 28"/>
                  <a:gd name="T4" fmla="*/ 36 w 36"/>
                  <a:gd name="T5" fmla="*/ 19 h 28"/>
                  <a:gd name="T6" fmla="*/ 36 w 36"/>
                  <a:gd name="T7" fmla="*/ 0 h 28"/>
                  <a:gd name="T8" fmla="*/ 18 w 36"/>
                  <a:gd name="T9" fmla="*/ 0 h 28"/>
                  <a:gd name="T10" fmla="*/ 9 w 36"/>
                  <a:gd name="T11" fmla="*/ 9 h 28"/>
                  <a:gd name="T12" fmla="*/ 0 w 36"/>
                  <a:gd name="T13" fmla="*/ 9 h 28"/>
                  <a:gd name="T14" fmla="*/ 0 w 36"/>
                  <a:gd name="T15" fmla="*/ 19 h 28"/>
                  <a:gd name="T16" fmla="*/ 9 w 36"/>
                  <a:gd name="T17" fmla="*/ 28 h 28"/>
                  <a:gd name="T18" fmla="*/ 18 w 36"/>
                  <a:gd name="T19" fmla="*/ 28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28">
                    <a:moveTo>
                      <a:pt x="18" y="28"/>
                    </a:moveTo>
                    <a:lnTo>
                      <a:pt x="27" y="28"/>
                    </a:lnTo>
                    <a:lnTo>
                      <a:pt x="36" y="19"/>
                    </a:lnTo>
                    <a:lnTo>
                      <a:pt x="36" y="0"/>
                    </a:lnTo>
                    <a:lnTo>
                      <a:pt x="18" y="0"/>
                    </a:lnTo>
                    <a:lnTo>
                      <a:pt x="9" y="9"/>
                    </a:lnTo>
                    <a:lnTo>
                      <a:pt x="0" y="9"/>
                    </a:lnTo>
                    <a:lnTo>
                      <a:pt x="0" y="19"/>
                    </a:lnTo>
                    <a:lnTo>
                      <a:pt x="9" y="28"/>
                    </a:lnTo>
                    <a:lnTo>
                      <a:pt x="18" y="28"/>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10" name="Freeform 224"/>
              <p:cNvSpPr>
                <a:spLocks/>
              </p:cNvSpPr>
              <p:nvPr/>
            </p:nvSpPr>
            <p:spPr bwMode="auto">
              <a:xfrm>
                <a:off x="1733" y="1712"/>
                <a:ext cx="92" cy="46"/>
              </a:xfrm>
              <a:custGeom>
                <a:avLst/>
                <a:gdLst>
                  <a:gd name="T0" fmla="*/ 28 w 92"/>
                  <a:gd name="T1" fmla="*/ 28 h 46"/>
                  <a:gd name="T2" fmla="*/ 0 w 92"/>
                  <a:gd name="T3" fmla="*/ 28 h 46"/>
                  <a:gd name="T4" fmla="*/ 18 w 92"/>
                  <a:gd name="T5" fmla="*/ 9 h 46"/>
                  <a:gd name="T6" fmla="*/ 28 w 92"/>
                  <a:gd name="T7" fmla="*/ 9 h 46"/>
                  <a:gd name="T8" fmla="*/ 55 w 92"/>
                  <a:gd name="T9" fmla="*/ 28 h 46"/>
                  <a:gd name="T10" fmla="*/ 55 w 92"/>
                  <a:gd name="T11" fmla="*/ 19 h 46"/>
                  <a:gd name="T12" fmla="*/ 64 w 92"/>
                  <a:gd name="T13" fmla="*/ 19 h 46"/>
                  <a:gd name="T14" fmla="*/ 55 w 92"/>
                  <a:gd name="T15" fmla="*/ 9 h 46"/>
                  <a:gd name="T16" fmla="*/ 64 w 92"/>
                  <a:gd name="T17" fmla="*/ 0 h 46"/>
                  <a:gd name="T18" fmla="*/ 73 w 92"/>
                  <a:gd name="T19" fmla="*/ 0 h 46"/>
                  <a:gd name="T20" fmla="*/ 73 w 92"/>
                  <a:gd name="T21" fmla="*/ 9 h 46"/>
                  <a:gd name="T22" fmla="*/ 83 w 92"/>
                  <a:gd name="T23" fmla="*/ 19 h 46"/>
                  <a:gd name="T24" fmla="*/ 92 w 92"/>
                  <a:gd name="T25" fmla="*/ 9 h 46"/>
                  <a:gd name="T26" fmla="*/ 92 w 92"/>
                  <a:gd name="T27" fmla="*/ 19 h 46"/>
                  <a:gd name="T28" fmla="*/ 92 w 92"/>
                  <a:gd name="T29" fmla="*/ 28 h 46"/>
                  <a:gd name="T30" fmla="*/ 92 w 92"/>
                  <a:gd name="T31" fmla="*/ 37 h 46"/>
                  <a:gd name="T32" fmla="*/ 73 w 92"/>
                  <a:gd name="T33" fmla="*/ 37 h 46"/>
                  <a:gd name="T34" fmla="*/ 55 w 92"/>
                  <a:gd name="T35" fmla="*/ 28 h 46"/>
                  <a:gd name="T36" fmla="*/ 46 w 92"/>
                  <a:gd name="T37" fmla="*/ 37 h 46"/>
                  <a:gd name="T38" fmla="*/ 37 w 92"/>
                  <a:gd name="T39" fmla="*/ 46 h 46"/>
                  <a:gd name="T40" fmla="*/ 28 w 92"/>
                  <a:gd name="T41" fmla="*/ 46 h 46"/>
                  <a:gd name="T42" fmla="*/ 18 w 92"/>
                  <a:gd name="T43" fmla="*/ 46 h 46"/>
                  <a:gd name="T44" fmla="*/ 28 w 92"/>
                  <a:gd name="T45" fmla="*/ 28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2" h="46">
                    <a:moveTo>
                      <a:pt x="28" y="28"/>
                    </a:moveTo>
                    <a:lnTo>
                      <a:pt x="0" y="28"/>
                    </a:lnTo>
                    <a:lnTo>
                      <a:pt x="18" y="9"/>
                    </a:lnTo>
                    <a:lnTo>
                      <a:pt x="28" y="9"/>
                    </a:lnTo>
                    <a:lnTo>
                      <a:pt x="55" y="28"/>
                    </a:lnTo>
                    <a:lnTo>
                      <a:pt x="55" y="19"/>
                    </a:lnTo>
                    <a:lnTo>
                      <a:pt x="64" y="19"/>
                    </a:lnTo>
                    <a:lnTo>
                      <a:pt x="55" y="9"/>
                    </a:lnTo>
                    <a:lnTo>
                      <a:pt x="64" y="0"/>
                    </a:lnTo>
                    <a:lnTo>
                      <a:pt x="73" y="0"/>
                    </a:lnTo>
                    <a:lnTo>
                      <a:pt x="73" y="9"/>
                    </a:lnTo>
                    <a:lnTo>
                      <a:pt x="83" y="19"/>
                    </a:lnTo>
                    <a:lnTo>
                      <a:pt x="92" y="9"/>
                    </a:lnTo>
                    <a:lnTo>
                      <a:pt x="92" y="19"/>
                    </a:lnTo>
                    <a:lnTo>
                      <a:pt x="92" y="28"/>
                    </a:lnTo>
                    <a:lnTo>
                      <a:pt x="92" y="37"/>
                    </a:lnTo>
                    <a:lnTo>
                      <a:pt x="73" y="37"/>
                    </a:lnTo>
                    <a:lnTo>
                      <a:pt x="55" y="28"/>
                    </a:lnTo>
                    <a:lnTo>
                      <a:pt x="46" y="37"/>
                    </a:lnTo>
                    <a:lnTo>
                      <a:pt x="37" y="46"/>
                    </a:lnTo>
                    <a:lnTo>
                      <a:pt x="28" y="46"/>
                    </a:lnTo>
                    <a:lnTo>
                      <a:pt x="18" y="46"/>
                    </a:lnTo>
                    <a:lnTo>
                      <a:pt x="28" y="28"/>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11" name="Freeform 225"/>
              <p:cNvSpPr>
                <a:spLocks/>
              </p:cNvSpPr>
              <p:nvPr/>
            </p:nvSpPr>
            <p:spPr bwMode="auto">
              <a:xfrm>
                <a:off x="1733" y="1712"/>
                <a:ext cx="92" cy="46"/>
              </a:xfrm>
              <a:custGeom>
                <a:avLst/>
                <a:gdLst>
                  <a:gd name="T0" fmla="*/ 28 w 92"/>
                  <a:gd name="T1" fmla="*/ 28 h 46"/>
                  <a:gd name="T2" fmla="*/ 0 w 92"/>
                  <a:gd name="T3" fmla="*/ 28 h 46"/>
                  <a:gd name="T4" fmla="*/ 18 w 92"/>
                  <a:gd name="T5" fmla="*/ 9 h 46"/>
                  <a:gd name="T6" fmla="*/ 28 w 92"/>
                  <a:gd name="T7" fmla="*/ 9 h 46"/>
                  <a:gd name="T8" fmla="*/ 55 w 92"/>
                  <a:gd name="T9" fmla="*/ 28 h 46"/>
                  <a:gd name="T10" fmla="*/ 55 w 92"/>
                  <a:gd name="T11" fmla="*/ 19 h 46"/>
                  <a:gd name="T12" fmla="*/ 64 w 92"/>
                  <a:gd name="T13" fmla="*/ 19 h 46"/>
                  <a:gd name="T14" fmla="*/ 55 w 92"/>
                  <a:gd name="T15" fmla="*/ 9 h 46"/>
                  <a:gd name="T16" fmla="*/ 64 w 92"/>
                  <a:gd name="T17" fmla="*/ 0 h 46"/>
                  <a:gd name="T18" fmla="*/ 73 w 92"/>
                  <a:gd name="T19" fmla="*/ 0 h 46"/>
                  <a:gd name="T20" fmla="*/ 73 w 92"/>
                  <a:gd name="T21" fmla="*/ 9 h 46"/>
                  <a:gd name="T22" fmla="*/ 83 w 92"/>
                  <a:gd name="T23" fmla="*/ 19 h 46"/>
                  <a:gd name="T24" fmla="*/ 92 w 92"/>
                  <a:gd name="T25" fmla="*/ 9 h 46"/>
                  <a:gd name="T26" fmla="*/ 92 w 92"/>
                  <a:gd name="T27" fmla="*/ 19 h 46"/>
                  <a:gd name="T28" fmla="*/ 92 w 92"/>
                  <a:gd name="T29" fmla="*/ 28 h 46"/>
                  <a:gd name="T30" fmla="*/ 92 w 92"/>
                  <a:gd name="T31" fmla="*/ 37 h 46"/>
                  <a:gd name="T32" fmla="*/ 73 w 92"/>
                  <a:gd name="T33" fmla="*/ 37 h 46"/>
                  <a:gd name="T34" fmla="*/ 55 w 92"/>
                  <a:gd name="T35" fmla="*/ 28 h 46"/>
                  <a:gd name="T36" fmla="*/ 46 w 92"/>
                  <a:gd name="T37" fmla="*/ 37 h 46"/>
                  <a:gd name="T38" fmla="*/ 37 w 92"/>
                  <a:gd name="T39" fmla="*/ 46 h 46"/>
                  <a:gd name="T40" fmla="*/ 28 w 92"/>
                  <a:gd name="T41" fmla="*/ 46 h 46"/>
                  <a:gd name="T42" fmla="*/ 18 w 92"/>
                  <a:gd name="T43" fmla="*/ 46 h 46"/>
                  <a:gd name="T44" fmla="*/ 28 w 92"/>
                  <a:gd name="T45" fmla="*/ 28 h 4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2" h="46">
                    <a:moveTo>
                      <a:pt x="28" y="28"/>
                    </a:moveTo>
                    <a:lnTo>
                      <a:pt x="0" y="28"/>
                    </a:lnTo>
                    <a:lnTo>
                      <a:pt x="18" y="9"/>
                    </a:lnTo>
                    <a:lnTo>
                      <a:pt x="28" y="9"/>
                    </a:lnTo>
                    <a:lnTo>
                      <a:pt x="55" y="28"/>
                    </a:lnTo>
                    <a:lnTo>
                      <a:pt x="55" y="19"/>
                    </a:lnTo>
                    <a:lnTo>
                      <a:pt x="64" y="19"/>
                    </a:lnTo>
                    <a:lnTo>
                      <a:pt x="55" y="9"/>
                    </a:lnTo>
                    <a:lnTo>
                      <a:pt x="64" y="0"/>
                    </a:lnTo>
                    <a:lnTo>
                      <a:pt x="73" y="0"/>
                    </a:lnTo>
                    <a:lnTo>
                      <a:pt x="73" y="9"/>
                    </a:lnTo>
                    <a:lnTo>
                      <a:pt x="83" y="19"/>
                    </a:lnTo>
                    <a:lnTo>
                      <a:pt x="92" y="9"/>
                    </a:lnTo>
                    <a:lnTo>
                      <a:pt x="92" y="19"/>
                    </a:lnTo>
                    <a:lnTo>
                      <a:pt x="92" y="28"/>
                    </a:lnTo>
                    <a:lnTo>
                      <a:pt x="92" y="37"/>
                    </a:lnTo>
                    <a:lnTo>
                      <a:pt x="73" y="37"/>
                    </a:lnTo>
                    <a:lnTo>
                      <a:pt x="55" y="28"/>
                    </a:lnTo>
                    <a:lnTo>
                      <a:pt x="46" y="37"/>
                    </a:lnTo>
                    <a:lnTo>
                      <a:pt x="37" y="46"/>
                    </a:lnTo>
                    <a:lnTo>
                      <a:pt x="28" y="46"/>
                    </a:lnTo>
                    <a:lnTo>
                      <a:pt x="18" y="46"/>
                    </a:lnTo>
                    <a:lnTo>
                      <a:pt x="28" y="28"/>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12" name="Freeform 226"/>
              <p:cNvSpPr>
                <a:spLocks/>
              </p:cNvSpPr>
              <p:nvPr/>
            </p:nvSpPr>
            <p:spPr bwMode="auto">
              <a:xfrm>
                <a:off x="1687" y="1694"/>
                <a:ext cx="64" cy="37"/>
              </a:xfrm>
              <a:custGeom>
                <a:avLst/>
                <a:gdLst>
                  <a:gd name="T0" fmla="*/ 46 w 64"/>
                  <a:gd name="T1" fmla="*/ 27 h 37"/>
                  <a:gd name="T2" fmla="*/ 55 w 64"/>
                  <a:gd name="T3" fmla="*/ 27 h 37"/>
                  <a:gd name="T4" fmla="*/ 55 w 64"/>
                  <a:gd name="T5" fmla="*/ 18 h 37"/>
                  <a:gd name="T6" fmla="*/ 64 w 64"/>
                  <a:gd name="T7" fmla="*/ 9 h 37"/>
                  <a:gd name="T8" fmla="*/ 55 w 64"/>
                  <a:gd name="T9" fmla="*/ 0 h 37"/>
                  <a:gd name="T10" fmla="*/ 46 w 64"/>
                  <a:gd name="T11" fmla="*/ 9 h 37"/>
                  <a:gd name="T12" fmla="*/ 19 w 64"/>
                  <a:gd name="T13" fmla="*/ 9 h 37"/>
                  <a:gd name="T14" fmla="*/ 0 w 64"/>
                  <a:gd name="T15" fmla="*/ 27 h 37"/>
                  <a:gd name="T16" fmla="*/ 0 w 64"/>
                  <a:gd name="T17" fmla="*/ 37 h 37"/>
                  <a:gd name="T18" fmla="*/ 19 w 64"/>
                  <a:gd name="T19" fmla="*/ 37 h 37"/>
                  <a:gd name="T20" fmla="*/ 28 w 64"/>
                  <a:gd name="T21" fmla="*/ 27 h 37"/>
                  <a:gd name="T22" fmla="*/ 37 w 64"/>
                  <a:gd name="T23" fmla="*/ 27 h 37"/>
                  <a:gd name="T24" fmla="*/ 46 w 64"/>
                  <a:gd name="T25" fmla="*/ 2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37">
                    <a:moveTo>
                      <a:pt x="46" y="27"/>
                    </a:moveTo>
                    <a:lnTo>
                      <a:pt x="55" y="27"/>
                    </a:lnTo>
                    <a:lnTo>
                      <a:pt x="55" y="18"/>
                    </a:lnTo>
                    <a:lnTo>
                      <a:pt x="64" y="9"/>
                    </a:lnTo>
                    <a:lnTo>
                      <a:pt x="55" y="0"/>
                    </a:lnTo>
                    <a:lnTo>
                      <a:pt x="46" y="9"/>
                    </a:lnTo>
                    <a:lnTo>
                      <a:pt x="19" y="9"/>
                    </a:lnTo>
                    <a:lnTo>
                      <a:pt x="0" y="27"/>
                    </a:lnTo>
                    <a:lnTo>
                      <a:pt x="0" y="37"/>
                    </a:lnTo>
                    <a:lnTo>
                      <a:pt x="19" y="37"/>
                    </a:lnTo>
                    <a:lnTo>
                      <a:pt x="28" y="27"/>
                    </a:lnTo>
                    <a:lnTo>
                      <a:pt x="37" y="27"/>
                    </a:lnTo>
                    <a:lnTo>
                      <a:pt x="46" y="27"/>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13" name="Freeform 227"/>
              <p:cNvSpPr>
                <a:spLocks/>
              </p:cNvSpPr>
              <p:nvPr/>
            </p:nvSpPr>
            <p:spPr bwMode="auto">
              <a:xfrm>
                <a:off x="1687" y="1694"/>
                <a:ext cx="64" cy="37"/>
              </a:xfrm>
              <a:custGeom>
                <a:avLst/>
                <a:gdLst>
                  <a:gd name="T0" fmla="*/ 46 w 64"/>
                  <a:gd name="T1" fmla="*/ 27 h 37"/>
                  <a:gd name="T2" fmla="*/ 55 w 64"/>
                  <a:gd name="T3" fmla="*/ 27 h 37"/>
                  <a:gd name="T4" fmla="*/ 55 w 64"/>
                  <a:gd name="T5" fmla="*/ 18 h 37"/>
                  <a:gd name="T6" fmla="*/ 64 w 64"/>
                  <a:gd name="T7" fmla="*/ 9 h 37"/>
                  <a:gd name="T8" fmla="*/ 55 w 64"/>
                  <a:gd name="T9" fmla="*/ 0 h 37"/>
                  <a:gd name="T10" fmla="*/ 46 w 64"/>
                  <a:gd name="T11" fmla="*/ 9 h 37"/>
                  <a:gd name="T12" fmla="*/ 19 w 64"/>
                  <a:gd name="T13" fmla="*/ 9 h 37"/>
                  <a:gd name="T14" fmla="*/ 0 w 64"/>
                  <a:gd name="T15" fmla="*/ 27 h 37"/>
                  <a:gd name="T16" fmla="*/ 0 w 64"/>
                  <a:gd name="T17" fmla="*/ 37 h 37"/>
                  <a:gd name="T18" fmla="*/ 19 w 64"/>
                  <a:gd name="T19" fmla="*/ 37 h 37"/>
                  <a:gd name="T20" fmla="*/ 28 w 64"/>
                  <a:gd name="T21" fmla="*/ 27 h 37"/>
                  <a:gd name="T22" fmla="*/ 37 w 64"/>
                  <a:gd name="T23" fmla="*/ 27 h 37"/>
                  <a:gd name="T24" fmla="*/ 46 w 64"/>
                  <a:gd name="T25" fmla="*/ 2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37">
                    <a:moveTo>
                      <a:pt x="46" y="27"/>
                    </a:moveTo>
                    <a:lnTo>
                      <a:pt x="55" y="27"/>
                    </a:lnTo>
                    <a:lnTo>
                      <a:pt x="55" y="18"/>
                    </a:lnTo>
                    <a:lnTo>
                      <a:pt x="64" y="9"/>
                    </a:lnTo>
                    <a:lnTo>
                      <a:pt x="55" y="0"/>
                    </a:lnTo>
                    <a:lnTo>
                      <a:pt x="46" y="9"/>
                    </a:lnTo>
                    <a:lnTo>
                      <a:pt x="19" y="9"/>
                    </a:lnTo>
                    <a:lnTo>
                      <a:pt x="0" y="27"/>
                    </a:lnTo>
                    <a:lnTo>
                      <a:pt x="0" y="37"/>
                    </a:lnTo>
                    <a:lnTo>
                      <a:pt x="19" y="37"/>
                    </a:lnTo>
                    <a:lnTo>
                      <a:pt x="28" y="27"/>
                    </a:lnTo>
                    <a:lnTo>
                      <a:pt x="37" y="27"/>
                    </a:lnTo>
                    <a:lnTo>
                      <a:pt x="46" y="27"/>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14" name="Freeform 228"/>
              <p:cNvSpPr>
                <a:spLocks/>
              </p:cNvSpPr>
              <p:nvPr/>
            </p:nvSpPr>
            <p:spPr bwMode="auto">
              <a:xfrm>
                <a:off x="1852" y="1657"/>
                <a:ext cx="37" cy="37"/>
              </a:xfrm>
              <a:custGeom>
                <a:avLst/>
                <a:gdLst>
                  <a:gd name="T0" fmla="*/ 0 w 37"/>
                  <a:gd name="T1" fmla="*/ 10 h 37"/>
                  <a:gd name="T2" fmla="*/ 0 w 37"/>
                  <a:gd name="T3" fmla="*/ 0 h 37"/>
                  <a:gd name="T4" fmla="*/ 10 w 37"/>
                  <a:gd name="T5" fmla="*/ 0 h 37"/>
                  <a:gd name="T6" fmla="*/ 28 w 37"/>
                  <a:gd name="T7" fmla="*/ 10 h 37"/>
                  <a:gd name="T8" fmla="*/ 37 w 37"/>
                  <a:gd name="T9" fmla="*/ 10 h 37"/>
                  <a:gd name="T10" fmla="*/ 37 w 37"/>
                  <a:gd name="T11" fmla="*/ 19 h 37"/>
                  <a:gd name="T12" fmla="*/ 37 w 37"/>
                  <a:gd name="T13" fmla="*/ 28 h 37"/>
                  <a:gd name="T14" fmla="*/ 37 w 37"/>
                  <a:gd name="T15" fmla="*/ 37 h 37"/>
                  <a:gd name="T16" fmla="*/ 28 w 37"/>
                  <a:gd name="T17" fmla="*/ 37 h 37"/>
                  <a:gd name="T18" fmla="*/ 28 w 37"/>
                  <a:gd name="T19" fmla="*/ 28 h 37"/>
                  <a:gd name="T20" fmla="*/ 0 w 37"/>
                  <a:gd name="T21" fmla="*/ 28 h 37"/>
                  <a:gd name="T22" fmla="*/ 0 w 37"/>
                  <a:gd name="T23" fmla="*/ 19 h 37"/>
                  <a:gd name="T24" fmla="*/ 0 w 37"/>
                  <a:gd name="T25" fmla="*/ 1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37">
                    <a:moveTo>
                      <a:pt x="0" y="10"/>
                    </a:moveTo>
                    <a:lnTo>
                      <a:pt x="0" y="0"/>
                    </a:lnTo>
                    <a:lnTo>
                      <a:pt x="10" y="0"/>
                    </a:lnTo>
                    <a:lnTo>
                      <a:pt x="28" y="10"/>
                    </a:lnTo>
                    <a:lnTo>
                      <a:pt x="37" y="10"/>
                    </a:lnTo>
                    <a:lnTo>
                      <a:pt x="37" y="19"/>
                    </a:lnTo>
                    <a:lnTo>
                      <a:pt x="37" y="28"/>
                    </a:lnTo>
                    <a:lnTo>
                      <a:pt x="37" y="37"/>
                    </a:lnTo>
                    <a:lnTo>
                      <a:pt x="28" y="37"/>
                    </a:lnTo>
                    <a:lnTo>
                      <a:pt x="28" y="28"/>
                    </a:lnTo>
                    <a:lnTo>
                      <a:pt x="0" y="28"/>
                    </a:lnTo>
                    <a:lnTo>
                      <a:pt x="0" y="19"/>
                    </a:lnTo>
                    <a:lnTo>
                      <a:pt x="0" y="1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15" name="Freeform 229"/>
              <p:cNvSpPr>
                <a:spLocks/>
              </p:cNvSpPr>
              <p:nvPr/>
            </p:nvSpPr>
            <p:spPr bwMode="auto">
              <a:xfrm>
                <a:off x="1852" y="1657"/>
                <a:ext cx="37" cy="37"/>
              </a:xfrm>
              <a:custGeom>
                <a:avLst/>
                <a:gdLst>
                  <a:gd name="T0" fmla="*/ 0 w 37"/>
                  <a:gd name="T1" fmla="*/ 10 h 37"/>
                  <a:gd name="T2" fmla="*/ 0 w 37"/>
                  <a:gd name="T3" fmla="*/ 0 h 37"/>
                  <a:gd name="T4" fmla="*/ 10 w 37"/>
                  <a:gd name="T5" fmla="*/ 0 h 37"/>
                  <a:gd name="T6" fmla="*/ 28 w 37"/>
                  <a:gd name="T7" fmla="*/ 10 h 37"/>
                  <a:gd name="T8" fmla="*/ 37 w 37"/>
                  <a:gd name="T9" fmla="*/ 10 h 37"/>
                  <a:gd name="T10" fmla="*/ 37 w 37"/>
                  <a:gd name="T11" fmla="*/ 19 h 37"/>
                  <a:gd name="T12" fmla="*/ 37 w 37"/>
                  <a:gd name="T13" fmla="*/ 28 h 37"/>
                  <a:gd name="T14" fmla="*/ 37 w 37"/>
                  <a:gd name="T15" fmla="*/ 37 h 37"/>
                  <a:gd name="T16" fmla="*/ 28 w 37"/>
                  <a:gd name="T17" fmla="*/ 37 h 37"/>
                  <a:gd name="T18" fmla="*/ 28 w 37"/>
                  <a:gd name="T19" fmla="*/ 28 h 37"/>
                  <a:gd name="T20" fmla="*/ 0 w 37"/>
                  <a:gd name="T21" fmla="*/ 28 h 37"/>
                  <a:gd name="T22" fmla="*/ 0 w 37"/>
                  <a:gd name="T23" fmla="*/ 19 h 37"/>
                  <a:gd name="T24" fmla="*/ 0 w 37"/>
                  <a:gd name="T25" fmla="*/ 1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37">
                    <a:moveTo>
                      <a:pt x="0" y="10"/>
                    </a:moveTo>
                    <a:lnTo>
                      <a:pt x="0" y="0"/>
                    </a:lnTo>
                    <a:lnTo>
                      <a:pt x="10" y="0"/>
                    </a:lnTo>
                    <a:lnTo>
                      <a:pt x="28" y="10"/>
                    </a:lnTo>
                    <a:lnTo>
                      <a:pt x="37" y="10"/>
                    </a:lnTo>
                    <a:lnTo>
                      <a:pt x="37" y="19"/>
                    </a:lnTo>
                    <a:lnTo>
                      <a:pt x="37" y="28"/>
                    </a:lnTo>
                    <a:lnTo>
                      <a:pt x="37" y="37"/>
                    </a:lnTo>
                    <a:lnTo>
                      <a:pt x="28" y="37"/>
                    </a:lnTo>
                    <a:lnTo>
                      <a:pt x="28" y="28"/>
                    </a:lnTo>
                    <a:lnTo>
                      <a:pt x="0" y="28"/>
                    </a:lnTo>
                    <a:lnTo>
                      <a:pt x="0" y="19"/>
                    </a:lnTo>
                    <a:lnTo>
                      <a:pt x="0" y="1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16" name="Freeform 230"/>
              <p:cNvSpPr>
                <a:spLocks/>
              </p:cNvSpPr>
              <p:nvPr/>
            </p:nvSpPr>
            <p:spPr bwMode="auto">
              <a:xfrm>
                <a:off x="1770" y="1685"/>
                <a:ext cx="27" cy="18"/>
              </a:xfrm>
              <a:custGeom>
                <a:avLst/>
                <a:gdLst>
                  <a:gd name="T0" fmla="*/ 18 w 27"/>
                  <a:gd name="T1" fmla="*/ 0 h 18"/>
                  <a:gd name="T2" fmla="*/ 9 w 27"/>
                  <a:gd name="T3" fmla="*/ 9 h 18"/>
                  <a:gd name="T4" fmla="*/ 0 w 27"/>
                  <a:gd name="T5" fmla="*/ 9 h 18"/>
                  <a:gd name="T6" fmla="*/ 9 w 27"/>
                  <a:gd name="T7" fmla="*/ 18 h 18"/>
                  <a:gd name="T8" fmla="*/ 18 w 27"/>
                  <a:gd name="T9" fmla="*/ 18 h 18"/>
                  <a:gd name="T10" fmla="*/ 27 w 27"/>
                  <a:gd name="T11" fmla="*/ 9 h 18"/>
                  <a:gd name="T12" fmla="*/ 27 w 27"/>
                  <a:gd name="T13" fmla="*/ 0 h 18"/>
                  <a:gd name="T14" fmla="*/ 18 w 27"/>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18">
                    <a:moveTo>
                      <a:pt x="18" y="0"/>
                    </a:moveTo>
                    <a:lnTo>
                      <a:pt x="9" y="9"/>
                    </a:lnTo>
                    <a:lnTo>
                      <a:pt x="0" y="9"/>
                    </a:lnTo>
                    <a:lnTo>
                      <a:pt x="9" y="18"/>
                    </a:lnTo>
                    <a:lnTo>
                      <a:pt x="18" y="18"/>
                    </a:lnTo>
                    <a:lnTo>
                      <a:pt x="27" y="9"/>
                    </a:lnTo>
                    <a:lnTo>
                      <a:pt x="27" y="0"/>
                    </a:lnTo>
                    <a:lnTo>
                      <a:pt x="18"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17" name="Freeform 231"/>
              <p:cNvSpPr>
                <a:spLocks/>
              </p:cNvSpPr>
              <p:nvPr/>
            </p:nvSpPr>
            <p:spPr bwMode="auto">
              <a:xfrm>
                <a:off x="1770" y="1685"/>
                <a:ext cx="27" cy="18"/>
              </a:xfrm>
              <a:custGeom>
                <a:avLst/>
                <a:gdLst>
                  <a:gd name="T0" fmla="*/ 18 w 27"/>
                  <a:gd name="T1" fmla="*/ 0 h 18"/>
                  <a:gd name="T2" fmla="*/ 9 w 27"/>
                  <a:gd name="T3" fmla="*/ 9 h 18"/>
                  <a:gd name="T4" fmla="*/ 0 w 27"/>
                  <a:gd name="T5" fmla="*/ 9 h 18"/>
                  <a:gd name="T6" fmla="*/ 9 w 27"/>
                  <a:gd name="T7" fmla="*/ 18 h 18"/>
                  <a:gd name="T8" fmla="*/ 18 w 27"/>
                  <a:gd name="T9" fmla="*/ 18 h 18"/>
                  <a:gd name="T10" fmla="*/ 27 w 27"/>
                  <a:gd name="T11" fmla="*/ 9 h 18"/>
                  <a:gd name="T12" fmla="*/ 27 w 27"/>
                  <a:gd name="T13" fmla="*/ 0 h 18"/>
                  <a:gd name="T14" fmla="*/ 18 w 27"/>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18">
                    <a:moveTo>
                      <a:pt x="18" y="0"/>
                    </a:moveTo>
                    <a:lnTo>
                      <a:pt x="9" y="9"/>
                    </a:lnTo>
                    <a:lnTo>
                      <a:pt x="0" y="9"/>
                    </a:lnTo>
                    <a:lnTo>
                      <a:pt x="9" y="18"/>
                    </a:lnTo>
                    <a:lnTo>
                      <a:pt x="18" y="18"/>
                    </a:lnTo>
                    <a:lnTo>
                      <a:pt x="27" y="9"/>
                    </a:lnTo>
                    <a:lnTo>
                      <a:pt x="27" y="0"/>
                    </a:lnTo>
                    <a:lnTo>
                      <a:pt x="18"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18" name="Freeform 232"/>
              <p:cNvSpPr>
                <a:spLocks/>
              </p:cNvSpPr>
              <p:nvPr/>
            </p:nvSpPr>
            <p:spPr bwMode="auto">
              <a:xfrm>
                <a:off x="1907" y="1703"/>
                <a:ext cx="147" cy="55"/>
              </a:xfrm>
              <a:custGeom>
                <a:avLst/>
                <a:gdLst>
                  <a:gd name="T0" fmla="*/ 0 w 147"/>
                  <a:gd name="T1" fmla="*/ 9 h 55"/>
                  <a:gd name="T2" fmla="*/ 10 w 147"/>
                  <a:gd name="T3" fmla="*/ 0 h 55"/>
                  <a:gd name="T4" fmla="*/ 19 w 147"/>
                  <a:gd name="T5" fmla="*/ 0 h 55"/>
                  <a:gd name="T6" fmla="*/ 28 w 147"/>
                  <a:gd name="T7" fmla="*/ 0 h 55"/>
                  <a:gd name="T8" fmla="*/ 37 w 147"/>
                  <a:gd name="T9" fmla="*/ 9 h 55"/>
                  <a:gd name="T10" fmla="*/ 46 w 147"/>
                  <a:gd name="T11" fmla="*/ 9 h 55"/>
                  <a:gd name="T12" fmla="*/ 55 w 147"/>
                  <a:gd name="T13" fmla="*/ 9 h 55"/>
                  <a:gd name="T14" fmla="*/ 55 w 147"/>
                  <a:gd name="T15" fmla="*/ 18 h 55"/>
                  <a:gd name="T16" fmla="*/ 46 w 147"/>
                  <a:gd name="T17" fmla="*/ 28 h 55"/>
                  <a:gd name="T18" fmla="*/ 65 w 147"/>
                  <a:gd name="T19" fmla="*/ 28 h 55"/>
                  <a:gd name="T20" fmla="*/ 83 w 147"/>
                  <a:gd name="T21" fmla="*/ 37 h 55"/>
                  <a:gd name="T22" fmla="*/ 101 w 147"/>
                  <a:gd name="T23" fmla="*/ 28 h 55"/>
                  <a:gd name="T24" fmla="*/ 120 w 147"/>
                  <a:gd name="T25" fmla="*/ 28 h 55"/>
                  <a:gd name="T26" fmla="*/ 129 w 147"/>
                  <a:gd name="T27" fmla="*/ 28 h 55"/>
                  <a:gd name="T28" fmla="*/ 138 w 147"/>
                  <a:gd name="T29" fmla="*/ 37 h 55"/>
                  <a:gd name="T30" fmla="*/ 147 w 147"/>
                  <a:gd name="T31" fmla="*/ 46 h 55"/>
                  <a:gd name="T32" fmla="*/ 138 w 147"/>
                  <a:gd name="T33" fmla="*/ 55 h 55"/>
                  <a:gd name="T34" fmla="*/ 101 w 147"/>
                  <a:gd name="T35" fmla="*/ 46 h 55"/>
                  <a:gd name="T36" fmla="*/ 74 w 147"/>
                  <a:gd name="T37" fmla="*/ 55 h 55"/>
                  <a:gd name="T38" fmla="*/ 65 w 147"/>
                  <a:gd name="T39" fmla="*/ 55 h 55"/>
                  <a:gd name="T40" fmla="*/ 55 w 147"/>
                  <a:gd name="T41" fmla="*/ 46 h 55"/>
                  <a:gd name="T42" fmla="*/ 46 w 147"/>
                  <a:gd name="T43" fmla="*/ 46 h 55"/>
                  <a:gd name="T44" fmla="*/ 37 w 147"/>
                  <a:gd name="T45" fmla="*/ 37 h 55"/>
                  <a:gd name="T46" fmla="*/ 37 w 147"/>
                  <a:gd name="T47" fmla="*/ 18 h 55"/>
                  <a:gd name="T48" fmla="*/ 19 w 147"/>
                  <a:gd name="T49" fmla="*/ 18 h 55"/>
                  <a:gd name="T50" fmla="*/ 10 w 147"/>
                  <a:gd name="T51" fmla="*/ 9 h 55"/>
                  <a:gd name="T52" fmla="*/ 0 w 147"/>
                  <a:gd name="T53" fmla="*/ 9 h 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7" h="55">
                    <a:moveTo>
                      <a:pt x="0" y="9"/>
                    </a:moveTo>
                    <a:lnTo>
                      <a:pt x="10" y="0"/>
                    </a:lnTo>
                    <a:lnTo>
                      <a:pt x="19" y="0"/>
                    </a:lnTo>
                    <a:lnTo>
                      <a:pt x="28" y="0"/>
                    </a:lnTo>
                    <a:lnTo>
                      <a:pt x="37" y="9"/>
                    </a:lnTo>
                    <a:lnTo>
                      <a:pt x="46" y="9"/>
                    </a:lnTo>
                    <a:lnTo>
                      <a:pt x="55" y="9"/>
                    </a:lnTo>
                    <a:lnTo>
                      <a:pt x="55" y="18"/>
                    </a:lnTo>
                    <a:lnTo>
                      <a:pt x="46" y="28"/>
                    </a:lnTo>
                    <a:lnTo>
                      <a:pt x="65" y="28"/>
                    </a:lnTo>
                    <a:lnTo>
                      <a:pt x="83" y="37"/>
                    </a:lnTo>
                    <a:lnTo>
                      <a:pt x="101" y="28"/>
                    </a:lnTo>
                    <a:lnTo>
                      <a:pt x="120" y="28"/>
                    </a:lnTo>
                    <a:lnTo>
                      <a:pt x="129" y="28"/>
                    </a:lnTo>
                    <a:lnTo>
                      <a:pt x="138" y="37"/>
                    </a:lnTo>
                    <a:lnTo>
                      <a:pt x="147" y="46"/>
                    </a:lnTo>
                    <a:lnTo>
                      <a:pt x="138" y="55"/>
                    </a:lnTo>
                    <a:lnTo>
                      <a:pt x="101" y="46"/>
                    </a:lnTo>
                    <a:lnTo>
                      <a:pt x="74" y="55"/>
                    </a:lnTo>
                    <a:lnTo>
                      <a:pt x="65" y="55"/>
                    </a:lnTo>
                    <a:lnTo>
                      <a:pt x="55" y="46"/>
                    </a:lnTo>
                    <a:lnTo>
                      <a:pt x="46" y="46"/>
                    </a:lnTo>
                    <a:lnTo>
                      <a:pt x="37" y="37"/>
                    </a:lnTo>
                    <a:lnTo>
                      <a:pt x="37" y="18"/>
                    </a:lnTo>
                    <a:lnTo>
                      <a:pt x="19" y="18"/>
                    </a:lnTo>
                    <a:lnTo>
                      <a:pt x="10" y="9"/>
                    </a:lnTo>
                    <a:lnTo>
                      <a:pt x="0" y="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19" name="Freeform 233"/>
              <p:cNvSpPr>
                <a:spLocks/>
              </p:cNvSpPr>
              <p:nvPr/>
            </p:nvSpPr>
            <p:spPr bwMode="auto">
              <a:xfrm>
                <a:off x="1907" y="1703"/>
                <a:ext cx="147" cy="55"/>
              </a:xfrm>
              <a:custGeom>
                <a:avLst/>
                <a:gdLst>
                  <a:gd name="T0" fmla="*/ 0 w 147"/>
                  <a:gd name="T1" fmla="*/ 9 h 55"/>
                  <a:gd name="T2" fmla="*/ 10 w 147"/>
                  <a:gd name="T3" fmla="*/ 0 h 55"/>
                  <a:gd name="T4" fmla="*/ 19 w 147"/>
                  <a:gd name="T5" fmla="*/ 0 h 55"/>
                  <a:gd name="T6" fmla="*/ 28 w 147"/>
                  <a:gd name="T7" fmla="*/ 0 h 55"/>
                  <a:gd name="T8" fmla="*/ 37 w 147"/>
                  <a:gd name="T9" fmla="*/ 9 h 55"/>
                  <a:gd name="T10" fmla="*/ 46 w 147"/>
                  <a:gd name="T11" fmla="*/ 9 h 55"/>
                  <a:gd name="T12" fmla="*/ 55 w 147"/>
                  <a:gd name="T13" fmla="*/ 9 h 55"/>
                  <a:gd name="T14" fmla="*/ 55 w 147"/>
                  <a:gd name="T15" fmla="*/ 18 h 55"/>
                  <a:gd name="T16" fmla="*/ 46 w 147"/>
                  <a:gd name="T17" fmla="*/ 28 h 55"/>
                  <a:gd name="T18" fmla="*/ 65 w 147"/>
                  <a:gd name="T19" fmla="*/ 28 h 55"/>
                  <a:gd name="T20" fmla="*/ 83 w 147"/>
                  <a:gd name="T21" fmla="*/ 37 h 55"/>
                  <a:gd name="T22" fmla="*/ 101 w 147"/>
                  <a:gd name="T23" fmla="*/ 28 h 55"/>
                  <a:gd name="T24" fmla="*/ 120 w 147"/>
                  <a:gd name="T25" fmla="*/ 28 h 55"/>
                  <a:gd name="T26" fmla="*/ 129 w 147"/>
                  <a:gd name="T27" fmla="*/ 28 h 55"/>
                  <a:gd name="T28" fmla="*/ 138 w 147"/>
                  <a:gd name="T29" fmla="*/ 37 h 55"/>
                  <a:gd name="T30" fmla="*/ 147 w 147"/>
                  <a:gd name="T31" fmla="*/ 46 h 55"/>
                  <a:gd name="T32" fmla="*/ 138 w 147"/>
                  <a:gd name="T33" fmla="*/ 55 h 55"/>
                  <a:gd name="T34" fmla="*/ 101 w 147"/>
                  <a:gd name="T35" fmla="*/ 46 h 55"/>
                  <a:gd name="T36" fmla="*/ 74 w 147"/>
                  <a:gd name="T37" fmla="*/ 55 h 55"/>
                  <a:gd name="T38" fmla="*/ 65 w 147"/>
                  <a:gd name="T39" fmla="*/ 55 h 55"/>
                  <a:gd name="T40" fmla="*/ 55 w 147"/>
                  <a:gd name="T41" fmla="*/ 46 h 55"/>
                  <a:gd name="T42" fmla="*/ 46 w 147"/>
                  <a:gd name="T43" fmla="*/ 46 h 55"/>
                  <a:gd name="T44" fmla="*/ 37 w 147"/>
                  <a:gd name="T45" fmla="*/ 37 h 55"/>
                  <a:gd name="T46" fmla="*/ 37 w 147"/>
                  <a:gd name="T47" fmla="*/ 18 h 55"/>
                  <a:gd name="T48" fmla="*/ 19 w 147"/>
                  <a:gd name="T49" fmla="*/ 18 h 55"/>
                  <a:gd name="T50" fmla="*/ 10 w 147"/>
                  <a:gd name="T51" fmla="*/ 9 h 55"/>
                  <a:gd name="T52" fmla="*/ 0 w 147"/>
                  <a:gd name="T53" fmla="*/ 9 h 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7" h="55">
                    <a:moveTo>
                      <a:pt x="0" y="9"/>
                    </a:moveTo>
                    <a:lnTo>
                      <a:pt x="10" y="0"/>
                    </a:lnTo>
                    <a:lnTo>
                      <a:pt x="19" y="0"/>
                    </a:lnTo>
                    <a:lnTo>
                      <a:pt x="28" y="0"/>
                    </a:lnTo>
                    <a:lnTo>
                      <a:pt x="37" y="9"/>
                    </a:lnTo>
                    <a:lnTo>
                      <a:pt x="46" y="9"/>
                    </a:lnTo>
                    <a:lnTo>
                      <a:pt x="55" y="9"/>
                    </a:lnTo>
                    <a:lnTo>
                      <a:pt x="55" y="18"/>
                    </a:lnTo>
                    <a:lnTo>
                      <a:pt x="46" y="28"/>
                    </a:lnTo>
                    <a:lnTo>
                      <a:pt x="65" y="28"/>
                    </a:lnTo>
                    <a:lnTo>
                      <a:pt x="83" y="37"/>
                    </a:lnTo>
                    <a:lnTo>
                      <a:pt x="101" y="28"/>
                    </a:lnTo>
                    <a:lnTo>
                      <a:pt x="120" y="28"/>
                    </a:lnTo>
                    <a:lnTo>
                      <a:pt x="129" y="28"/>
                    </a:lnTo>
                    <a:lnTo>
                      <a:pt x="138" y="37"/>
                    </a:lnTo>
                    <a:lnTo>
                      <a:pt x="147" y="46"/>
                    </a:lnTo>
                    <a:lnTo>
                      <a:pt x="138" y="55"/>
                    </a:lnTo>
                    <a:lnTo>
                      <a:pt x="101" y="46"/>
                    </a:lnTo>
                    <a:lnTo>
                      <a:pt x="74" y="55"/>
                    </a:lnTo>
                    <a:lnTo>
                      <a:pt x="65" y="55"/>
                    </a:lnTo>
                    <a:lnTo>
                      <a:pt x="55" y="46"/>
                    </a:lnTo>
                    <a:lnTo>
                      <a:pt x="46" y="46"/>
                    </a:lnTo>
                    <a:lnTo>
                      <a:pt x="37" y="37"/>
                    </a:lnTo>
                    <a:lnTo>
                      <a:pt x="37" y="18"/>
                    </a:lnTo>
                    <a:lnTo>
                      <a:pt x="19" y="18"/>
                    </a:lnTo>
                    <a:lnTo>
                      <a:pt x="10" y="9"/>
                    </a:lnTo>
                    <a:lnTo>
                      <a:pt x="0" y="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20" name="Freeform 234"/>
              <p:cNvSpPr>
                <a:spLocks/>
              </p:cNvSpPr>
              <p:nvPr/>
            </p:nvSpPr>
            <p:spPr bwMode="auto">
              <a:xfrm>
                <a:off x="1641" y="1749"/>
                <a:ext cx="202" cy="119"/>
              </a:xfrm>
              <a:custGeom>
                <a:avLst/>
                <a:gdLst>
                  <a:gd name="T0" fmla="*/ 92 w 202"/>
                  <a:gd name="T1" fmla="*/ 82 h 119"/>
                  <a:gd name="T2" fmla="*/ 65 w 202"/>
                  <a:gd name="T3" fmla="*/ 73 h 119"/>
                  <a:gd name="T4" fmla="*/ 55 w 202"/>
                  <a:gd name="T5" fmla="*/ 55 h 119"/>
                  <a:gd name="T6" fmla="*/ 92 w 202"/>
                  <a:gd name="T7" fmla="*/ 27 h 119"/>
                  <a:gd name="T8" fmla="*/ 74 w 202"/>
                  <a:gd name="T9" fmla="*/ 27 h 119"/>
                  <a:gd name="T10" fmla="*/ 46 w 202"/>
                  <a:gd name="T11" fmla="*/ 46 h 119"/>
                  <a:gd name="T12" fmla="*/ 46 w 202"/>
                  <a:gd name="T13" fmla="*/ 64 h 119"/>
                  <a:gd name="T14" fmla="*/ 19 w 202"/>
                  <a:gd name="T15" fmla="*/ 73 h 119"/>
                  <a:gd name="T16" fmla="*/ 0 w 202"/>
                  <a:gd name="T17" fmla="*/ 55 h 119"/>
                  <a:gd name="T18" fmla="*/ 10 w 202"/>
                  <a:gd name="T19" fmla="*/ 27 h 119"/>
                  <a:gd name="T20" fmla="*/ 19 w 202"/>
                  <a:gd name="T21" fmla="*/ 9 h 119"/>
                  <a:gd name="T22" fmla="*/ 55 w 202"/>
                  <a:gd name="T23" fmla="*/ 9 h 119"/>
                  <a:gd name="T24" fmla="*/ 92 w 202"/>
                  <a:gd name="T25" fmla="*/ 9 h 119"/>
                  <a:gd name="T26" fmla="*/ 92 w 202"/>
                  <a:gd name="T27" fmla="*/ 27 h 119"/>
                  <a:gd name="T28" fmla="*/ 110 w 202"/>
                  <a:gd name="T29" fmla="*/ 37 h 119"/>
                  <a:gd name="T30" fmla="*/ 120 w 202"/>
                  <a:gd name="T31" fmla="*/ 46 h 119"/>
                  <a:gd name="T32" fmla="*/ 138 w 202"/>
                  <a:gd name="T33" fmla="*/ 37 h 119"/>
                  <a:gd name="T34" fmla="*/ 147 w 202"/>
                  <a:gd name="T35" fmla="*/ 55 h 119"/>
                  <a:gd name="T36" fmla="*/ 156 w 202"/>
                  <a:gd name="T37" fmla="*/ 27 h 119"/>
                  <a:gd name="T38" fmla="*/ 184 w 202"/>
                  <a:gd name="T39" fmla="*/ 18 h 119"/>
                  <a:gd name="T40" fmla="*/ 175 w 202"/>
                  <a:gd name="T41" fmla="*/ 37 h 119"/>
                  <a:gd name="T42" fmla="*/ 175 w 202"/>
                  <a:gd name="T43" fmla="*/ 64 h 119"/>
                  <a:gd name="T44" fmla="*/ 193 w 202"/>
                  <a:gd name="T45" fmla="*/ 82 h 119"/>
                  <a:gd name="T46" fmla="*/ 202 w 202"/>
                  <a:gd name="T47" fmla="*/ 91 h 119"/>
                  <a:gd name="T48" fmla="*/ 184 w 202"/>
                  <a:gd name="T49" fmla="*/ 101 h 119"/>
                  <a:gd name="T50" fmla="*/ 184 w 202"/>
                  <a:gd name="T51" fmla="*/ 110 h 119"/>
                  <a:gd name="T52" fmla="*/ 156 w 202"/>
                  <a:gd name="T53" fmla="*/ 101 h 119"/>
                  <a:gd name="T54" fmla="*/ 129 w 202"/>
                  <a:gd name="T55" fmla="*/ 110 h 119"/>
                  <a:gd name="T56" fmla="*/ 101 w 202"/>
                  <a:gd name="T57" fmla="*/ 110 h 119"/>
                  <a:gd name="T58" fmla="*/ 74 w 202"/>
                  <a:gd name="T59" fmla="*/ 101 h 119"/>
                  <a:gd name="T60" fmla="*/ 65 w 202"/>
                  <a:gd name="T61" fmla="*/ 82 h 119"/>
                  <a:gd name="T62" fmla="*/ 110 w 202"/>
                  <a:gd name="T63" fmla="*/ 82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2" h="119">
                    <a:moveTo>
                      <a:pt x="110" y="82"/>
                    </a:moveTo>
                    <a:lnTo>
                      <a:pt x="92" y="82"/>
                    </a:lnTo>
                    <a:lnTo>
                      <a:pt x="92" y="73"/>
                    </a:lnTo>
                    <a:lnTo>
                      <a:pt x="65" y="73"/>
                    </a:lnTo>
                    <a:lnTo>
                      <a:pt x="65" y="64"/>
                    </a:lnTo>
                    <a:lnTo>
                      <a:pt x="55" y="55"/>
                    </a:lnTo>
                    <a:lnTo>
                      <a:pt x="65" y="46"/>
                    </a:lnTo>
                    <a:lnTo>
                      <a:pt x="92" y="27"/>
                    </a:lnTo>
                    <a:lnTo>
                      <a:pt x="83" y="27"/>
                    </a:lnTo>
                    <a:lnTo>
                      <a:pt x="74" y="27"/>
                    </a:lnTo>
                    <a:lnTo>
                      <a:pt x="55" y="37"/>
                    </a:lnTo>
                    <a:lnTo>
                      <a:pt x="46" y="46"/>
                    </a:lnTo>
                    <a:lnTo>
                      <a:pt x="46" y="55"/>
                    </a:lnTo>
                    <a:lnTo>
                      <a:pt x="46" y="64"/>
                    </a:lnTo>
                    <a:lnTo>
                      <a:pt x="28" y="64"/>
                    </a:lnTo>
                    <a:lnTo>
                      <a:pt x="19" y="73"/>
                    </a:lnTo>
                    <a:lnTo>
                      <a:pt x="10" y="55"/>
                    </a:lnTo>
                    <a:lnTo>
                      <a:pt x="0" y="55"/>
                    </a:lnTo>
                    <a:lnTo>
                      <a:pt x="0" y="37"/>
                    </a:lnTo>
                    <a:lnTo>
                      <a:pt x="10" y="27"/>
                    </a:lnTo>
                    <a:lnTo>
                      <a:pt x="19" y="18"/>
                    </a:lnTo>
                    <a:lnTo>
                      <a:pt x="19" y="9"/>
                    </a:lnTo>
                    <a:lnTo>
                      <a:pt x="28" y="0"/>
                    </a:lnTo>
                    <a:lnTo>
                      <a:pt x="55" y="9"/>
                    </a:lnTo>
                    <a:lnTo>
                      <a:pt x="65" y="9"/>
                    </a:lnTo>
                    <a:lnTo>
                      <a:pt x="92" y="9"/>
                    </a:lnTo>
                    <a:lnTo>
                      <a:pt x="92" y="18"/>
                    </a:lnTo>
                    <a:lnTo>
                      <a:pt x="92" y="27"/>
                    </a:lnTo>
                    <a:lnTo>
                      <a:pt x="101" y="27"/>
                    </a:lnTo>
                    <a:lnTo>
                      <a:pt x="110" y="37"/>
                    </a:lnTo>
                    <a:lnTo>
                      <a:pt x="120" y="37"/>
                    </a:lnTo>
                    <a:lnTo>
                      <a:pt x="120" y="46"/>
                    </a:lnTo>
                    <a:lnTo>
                      <a:pt x="129" y="37"/>
                    </a:lnTo>
                    <a:lnTo>
                      <a:pt x="138" y="37"/>
                    </a:lnTo>
                    <a:lnTo>
                      <a:pt x="138" y="55"/>
                    </a:lnTo>
                    <a:lnTo>
                      <a:pt x="147" y="55"/>
                    </a:lnTo>
                    <a:lnTo>
                      <a:pt x="147" y="37"/>
                    </a:lnTo>
                    <a:lnTo>
                      <a:pt x="156" y="27"/>
                    </a:lnTo>
                    <a:lnTo>
                      <a:pt x="175" y="18"/>
                    </a:lnTo>
                    <a:lnTo>
                      <a:pt x="184" y="18"/>
                    </a:lnTo>
                    <a:lnTo>
                      <a:pt x="184" y="27"/>
                    </a:lnTo>
                    <a:lnTo>
                      <a:pt x="175" y="37"/>
                    </a:lnTo>
                    <a:lnTo>
                      <a:pt x="175" y="55"/>
                    </a:lnTo>
                    <a:lnTo>
                      <a:pt x="175" y="64"/>
                    </a:lnTo>
                    <a:lnTo>
                      <a:pt x="175" y="73"/>
                    </a:lnTo>
                    <a:lnTo>
                      <a:pt x="193" y="82"/>
                    </a:lnTo>
                    <a:lnTo>
                      <a:pt x="202" y="82"/>
                    </a:lnTo>
                    <a:lnTo>
                      <a:pt x="202" y="91"/>
                    </a:lnTo>
                    <a:lnTo>
                      <a:pt x="184" y="91"/>
                    </a:lnTo>
                    <a:lnTo>
                      <a:pt x="184" y="101"/>
                    </a:lnTo>
                    <a:lnTo>
                      <a:pt x="193" y="101"/>
                    </a:lnTo>
                    <a:lnTo>
                      <a:pt x="184" y="110"/>
                    </a:lnTo>
                    <a:lnTo>
                      <a:pt x="175" y="110"/>
                    </a:lnTo>
                    <a:lnTo>
                      <a:pt x="156" y="101"/>
                    </a:lnTo>
                    <a:lnTo>
                      <a:pt x="138" y="101"/>
                    </a:lnTo>
                    <a:lnTo>
                      <a:pt x="129" y="110"/>
                    </a:lnTo>
                    <a:lnTo>
                      <a:pt x="101" y="119"/>
                    </a:lnTo>
                    <a:lnTo>
                      <a:pt x="101" y="110"/>
                    </a:lnTo>
                    <a:lnTo>
                      <a:pt x="92" y="101"/>
                    </a:lnTo>
                    <a:lnTo>
                      <a:pt x="74" y="101"/>
                    </a:lnTo>
                    <a:lnTo>
                      <a:pt x="65" y="91"/>
                    </a:lnTo>
                    <a:lnTo>
                      <a:pt x="65" y="82"/>
                    </a:lnTo>
                    <a:lnTo>
                      <a:pt x="92" y="82"/>
                    </a:lnTo>
                    <a:lnTo>
                      <a:pt x="110" y="82"/>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21" name="Freeform 235"/>
              <p:cNvSpPr>
                <a:spLocks/>
              </p:cNvSpPr>
              <p:nvPr/>
            </p:nvSpPr>
            <p:spPr bwMode="auto">
              <a:xfrm>
                <a:off x="1641" y="1749"/>
                <a:ext cx="202" cy="119"/>
              </a:xfrm>
              <a:custGeom>
                <a:avLst/>
                <a:gdLst>
                  <a:gd name="T0" fmla="*/ 92 w 202"/>
                  <a:gd name="T1" fmla="*/ 82 h 119"/>
                  <a:gd name="T2" fmla="*/ 65 w 202"/>
                  <a:gd name="T3" fmla="*/ 73 h 119"/>
                  <a:gd name="T4" fmla="*/ 55 w 202"/>
                  <a:gd name="T5" fmla="*/ 55 h 119"/>
                  <a:gd name="T6" fmla="*/ 92 w 202"/>
                  <a:gd name="T7" fmla="*/ 27 h 119"/>
                  <a:gd name="T8" fmla="*/ 74 w 202"/>
                  <a:gd name="T9" fmla="*/ 27 h 119"/>
                  <a:gd name="T10" fmla="*/ 46 w 202"/>
                  <a:gd name="T11" fmla="*/ 46 h 119"/>
                  <a:gd name="T12" fmla="*/ 46 w 202"/>
                  <a:gd name="T13" fmla="*/ 64 h 119"/>
                  <a:gd name="T14" fmla="*/ 19 w 202"/>
                  <a:gd name="T15" fmla="*/ 73 h 119"/>
                  <a:gd name="T16" fmla="*/ 0 w 202"/>
                  <a:gd name="T17" fmla="*/ 55 h 119"/>
                  <a:gd name="T18" fmla="*/ 10 w 202"/>
                  <a:gd name="T19" fmla="*/ 27 h 119"/>
                  <a:gd name="T20" fmla="*/ 19 w 202"/>
                  <a:gd name="T21" fmla="*/ 9 h 119"/>
                  <a:gd name="T22" fmla="*/ 55 w 202"/>
                  <a:gd name="T23" fmla="*/ 9 h 119"/>
                  <a:gd name="T24" fmla="*/ 92 w 202"/>
                  <a:gd name="T25" fmla="*/ 9 h 119"/>
                  <a:gd name="T26" fmla="*/ 92 w 202"/>
                  <a:gd name="T27" fmla="*/ 27 h 119"/>
                  <a:gd name="T28" fmla="*/ 110 w 202"/>
                  <a:gd name="T29" fmla="*/ 37 h 119"/>
                  <a:gd name="T30" fmla="*/ 120 w 202"/>
                  <a:gd name="T31" fmla="*/ 46 h 119"/>
                  <a:gd name="T32" fmla="*/ 138 w 202"/>
                  <a:gd name="T33" fmla="*/ 37 h 119"/>
                  <a:gd name="T34" fmla="*/ 147 w 202"/>
                  <a:gd name="T35" fmla="*/ 55 h 119"/>
                  <a:gd name="T36" fmla="*/ 156 w 202"/>
                  <a:gd name="T37" fmla="*/ 27 h 119"/>
                  <a:gd name="T38" fmla="*/ 184 w 202"/>
                  <a:gd name="T39" fmla="*/ 18 h 119"/>
                  <a:gd name="T40" fmla="*/ 175 w 202"/>
                  <a:gd name="T41" fmla="*/ 37 h 119"/>
                  <a:gd name="T42" fmla="*/ 175 w 202"/>
                  <a:gd name="T43" fmla="*/ 64 h 119"/>
                  <a:gd name="T44" fmla="*/ 193 w 202"/>
                  <a:gd name="T45" fmla="*/ 82 h 119"/>
                  <a:gd name="T46" fmla="*/ 202 w 202"/>
                  <a:gd name="T47" fmla="*/ 91 h 119"/>
                  <a:gd name="T48" fmla="*/ 184 w 202"/>
                  <a:gd name="T49" fmla="*/ 101 h 119"/>
                  <a:gd name="T50" fmla="*/ 184 w 202"/>
                  <a:gd name="T51" fmla="*/ 110 h 119"/>
                  <a:gd name="T52" fmla="*/ 156 w 202"/>
                  <a:gd name="T53" fmla="*/ 101 h 119"/>
                  <a:gd name="T54" fmla="*/ 129 w 202"/>
                  <a:gd name="T55" fmla="*/ 110 h 119"/>
                  <a:gd name="T56" fmla="*/ 101 w 202"/>
                  <a:gd name="T57" fmla="*/ 110 h 119"/>
                  <a:gd name="T58" fmla="*/ 74 w 202"/>
                  <a:gd name="T59" fmla="*/ 101 h 119"/>
                  <a:gd name="T60" fmla="*/ 65 w 202"/>
                  <a:gd name="T61" fmla="*/ 82 h 119"/>
                  <a:gd name="T62" fmla="*/ 110 w 202"/>
                  <a:gd name="T63" fmla="*/ 82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2" h="119">
                    <a:moveTo>
                      <a:pt x="110" y="82"/>
                    </a:moveTo>
                    <a:lnTo>
                      <a:pt x="92" y="82"/>
                    </a:lnTo>
                    <a:lnTo>
                      <a:pt x="92" y="73"/>
                    </a:lnTo>
                    <a:lnTo>
                      <a:pt x="65" y="73"/>
                    </a:lnTo>
                    <a:lnTo>
                      <a:pt x="65" y="64"/>
                    </a:lnTo>
                    <a:lnTo>
                      <a:pt x="55" y="55"/>
                    </a:lnTo>
                    <a:lnTo>
                      <a:pt x="65" y="46"/>
                    </a:lnTo>
                    <a:lnTo>
                      <a:pt x="92" y="27"/>
                    </a:lnTo>
                    <a:lnTo>
                      <a:pt x="83" y="27"/>
                    </a:lnTo>
                    <a:lnTo>
                      <a:pt x="74" y="27"/>
                    </a:lnTo>
                    <a:lnTo>
                      <a:pt x="55" y="37"/>
                    </a:lnTo>
                    <a:lnTo>
                      <a:pt x="46" y="46"/>
                    </a:lnTo>
                    <a:lnTo>
                      <a:pt x="46" y="55"/>
                    </a:lnTo>
                    <a:lnTo>
                      <a:pt x="46" y="64"/>
                    </a:lnTo>
                    <a:lnTo>
                      <a:pt x="28" y="64"/>
                    </a:lnTo>
                    <a:lnTo>
                      <a:pt x="19" y="73"/>
                    </a:lnTo>
                    <a:lnTo>
                      <a:pt x="10" y="55"/>
                    </a:lnTo>
                    <a:lnTo>
                      <a:pt x="0" y="55"/>
                    </a:lnTo>
                    <a:lnTo>
                      <a:pt x="0" y="37"/>
                    </a:lnTo>
                    <a:lnTo>
                      <a:pt x="10" y="27"/>
                    </a:lnTo>
                    <a:lnTo>
                      <a:pt x="19" y="18"/>
                    </a:lnTo>
                    <a:lnTo>
                      <a:pt x="19" y="9"/>
                    </a:lnTo>
                    <a:lnTo>
                      <a:pt x="28" y="0"/>
                    </a:lnTo>
                    <a:lnTo>
                      <a:pt x="55" y="9"/>
                    </a:lnTo>
                    <a:lnTo>
                      <a:pt x="65" y="9"/>
                    </a:lnTo>
                    <a:lnTo>
                      <a:pt x="92" y="9"/>
                    </a:lnTo>
                    <a:lnTo>
                      <a:pt x="92" y="18"/>
                    </a:lnTo>
                    <a:lnTo>
                      <a:pt x="92" y="27"/>
                    </a:lnTo>
                    <a:lnTo>
                      <a:pt x="101" y="27"/>
                    </a:lnTo>
                    <a:lnTo>
                      <a:pt x="110" y="37"/>
                    </a:lnTo>
                    <a:lnTo>
                      <a:pt x="120" y="37"/>
                    </a:lnTo>
                    <a:lnTo>
                      <a:pt x="120" y="46"/>
                    </a:lnTo>
                    <a:lnTo>
                      <a:pt x="129" y="37"/>
                    </a:lnTo>
                    <a:lnTo>
                      <a:pt x="138" y="37"/>
                    </a:lnTo>
                    <a:lnTo>
                      <a:pt x="138" y="55"/>
                    </a:lnTo>
                    <a:lnTo>
                      <a:pt x="147" y="55"/>
                    </a:lnTo>
                    <a:lnTo>
                      <a:pt x="147" y="37"/>
                    </a:lnTo>
                    <a:lnTo>
                      <a:pt x="156" y="27"/>
                    </a:lnTo>
                    <a:lnTo>
                      <a:pt x="175" y="18"/>
                    </a:lnTo>
                    <a:lnTo>
                      <a:pt x="184" y="18"/>
                    </a:lnTo>
                    <a:lnTo>
                      <a:pt x="184" y="27"/>
                    </a:lnTo>
                    <a:lnTo>
                      <a:pt x="175" y="37"/>
                    </a:lnTo>
                    <a:lnTo>
                      <a:pt x="175" y="55"/>
                    </a:lnTo>
                    <a:lnTo>
                      <a:pt x="175" y="64"/>
                    </a:lnTo>
                    <a:lnTo>
                      <a:pt x="175" y="73"/>
                    </a:lnTo>
                    <a:lnTo>
                      <a:pt x="193" y="82"/>
                    </a:lnTo>
                    <a:lnTo>
                      <a:pt x="202" y="82"/>
                    </a:lnTo>
                    <a:lnTo>
                      <a:pt x="202" y="91"/>
                    </a:lnTo>
                    <a:lnTo>
                      <a:pt x="184" y="91"/>
                    </a:lnTo>
                    <a:lnTo>
                      <a:pt x="184" y="101"/>
                    </a:lnTo>
                    <a:lnTo>
                      <a:pt x="193" y="101"/>
                    </a:lnTo>
                    <a:lnTo>
                      <a:pt x="184" y="110"/>
                    </a:lnTo>
                    <a:lnTo>
                      <a:pt x="175" y="110"/>
                    </a:lnTo>
                    <a:lnTo>
                      <a:pt x="156" y="101"/>
                    </a:lnTo>
                    <a:lnTo>
                      <a:pt x="138" y="101"/>
                    </a:lnTo>
                    <a:lnTo>
                      <a:pt x="129" y="110"/>
                    </a:lnTo>
                    <a:lnTo>
                      <a:pt x="101" y="119"/>
                    </a:lnTo>
                    <a:lnTo>
                      <a:pt x="101" y="110"/>
                    </a:lnTo>
                    <a:lnTo>
                      <a:pt x="92" y="101"/>
                    </a:lnTo>
                    <a:lnTo>
                      <a:pt x="74" y="101"/>
                    </a:lnTo>
                    <a:lnTo>
                      <a:pt x="65" y="91"/>
                    </a:lnTo>
                    <a:lnTo>
                      <a:pt x="65" y="82"/>
                    </a:lnTo>
                    <a:lnTo>
                      <a:pt x="92" y="82"/>
                    </a:lnTo>
                    <a:lnTo>
                      <a:pt x="110" y="82"/>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22" name="Freeform 236"/>
              <p:cNvSpPr>
                <a:spLocks/>
              </p:cNvSpPr>
              <p:nvPr/>
            </p:nvSpPr>
            <p:spPr bwMode="auto">
              <a:xfrm>
                <a:off x="2127" y="1575"/>
                <a:ext cx="523" cy="421"/>
              </a:xfrm>
              <a:custGeom>
                <a:avLst/>
                <a:gdLst>
                  <a:gd name="T0" fmla="*/ 340 w 523"/>
                  <a:gd name="T1" fmla="*/ 0 h 421"/>
                  <a:gd name="T2" fmla="*/ 285 w 523"/>
                  <a:gd name="T3" fmla="*/ 0 h 421"/>
                  <a:gd name="T4" fmla="*/ 239 w 523"/>
                  <a:gd name="T5" fmla="*/ 0 h 421"/>
                  <a:gd name="T6" fmla="*/ 221 w 523"/>
                  <a:gd name="T7" fmla="*/ 27 h 421"/>
                  <a:gd name="T8" fmla="*/ 193 w 523"/>
                  <a:gd name="T9" fmla="*/ 27 h 421"/>
                  <a:gd name="T10" fmla="*/ 166 w 523"/>
                  <a:gd name="T11" fmla="*/ 27 h 421"/>
                  <a:gd name="T12" fmla="*/ 111 w 523"/>
                  <a:gd name="T13" fmla="*/ 27 h 421"/>
                  <a:gd name="T14" fmla="*/ 83 w 523"/>
                  <a:gd name="T15" fmla="*/ 46 h 421"/>
                  <a:gd name="T16" fmla="*/ 55 w 523"/>
                  <a:gd name="T17" fmla="*/ 64 h 421"/>
                  <a:gd name="T18" fmla="*/ 46 w 523"/>
                  <a:gd name="T19" fmla="*/ 92 h 421"/>
                  <a:gd name="T20" fmla="*/ 0 w 523"/>
                  <a:gd name="T21" fmla="*/ 110 h 421"/>
                  <a:gd name="T22" fmla="*/ 55 w 523"/>
                  <a:gd name="T23" fmla="*/ 119 h 421"/>
                  <a:gd name="T24" fmla="*/ 10 w 523"/>
                  <a:gd name="T25" fmla="*/ 128 h 421"/>
                  <a:gd name="T26" fmla="*/ 55 w 523"/>
                  <a:gd name="T27" fmla="*/ 146 h 421"/>
                  <a:gd name="T28" fmla="*/ 120 w 523"/>
                  <a:gd name="T29" fmla="*/ 165 h 421"/>
                  <a:gd name="T30" fmla="*/ 129 w 523"/>
                  <a:gd name="T31" fmla="*/ 229 h 421"/>
                  <a:gd name="T32" fmla="*/ 166 w 523"/>
                  <a:gd name="T33" fmla="*/ 247 h 421"/>
                  <a:gd name="T34" fmla="*/ 147 w 523"/>
                  <a:gd name="T35" fmla="*/ 256 h 421"/>
                  <a:gd name="T36" fmla="*/ 129 w 523"/>
                  <a:gd name="T37" fmla="*/ 265 h 421"/>
                  <a:gd name="T38" fmla="*/ 156 w 523"/>
                  <a:gd name="T39" fmla="*/ 256 h 421"/>
                  <a:gd name="T40" fmla="*/ 156 w 523"/>
                  <a:gd name="T41" fmla="*/ 284 h 421"/>
                  <a:gd name="T42" fmla="*/ 138 w 523"/>
                  <a:gd name="T43" fmla="*/ 320 h 421"/>
                  <a:gd name="T44" fmla="*/ 156 w 523"/>
                  <a:gd name="T45" fmla="*/ 366 h 421"/>
                  <a:gd name="T46" fmla="*/ 193 w 523"/>
                  <a:gd name="T47" fmla="*/ 403 h 421"/>
                  <a:gd name="T48" fmla="*/ 211 w 523"/>
                  <a:gd name="T49" fmla="*/ 412 h 421"/>
                  <a:gd name="T50" fmla="*/ 230 w 523"/>
                  <a:gd name="T51" fmla="*/ 375 h 421"/>
                  <a:gd name="T52" fmla="*/ 239 w 523"/>
                  <a:gd name="T53" fmla="*/ 348 h 421"/>
                  <a:gd name="T54" fmla="*/ 266 w 523"/>
                  <a:gd name="T55" fmla="*/ 320 h 421"/>
                  <a:gd name="T56" fmla="*/ 303 w 523"/>
                  <a:gd name="T57" fmla="*/ 311 h 421"/>
                  <a:gd name="T58" fmla="*/ 358 w 523"/>
                  <a:gd name="T59" fmla="*/ 284 h 421"/>
                  <a:gd name="T60" fmla="*/ 404 w 523"/>
                  <a:gd name="T61" fmla="*/ 275 h 421"/>
                  <a:gd name="T62" fmla="*/ 422 w 523"/>
                  <a:gd name="T63" fmla="*/ 256 h 421"/>
                  <a:gd name="T64" fmla="*/ 404 w 523"/>
                  <a:gd name="T65" fmla="*/ 229 h 421"/>
                  <a:gd name="T66" fmla="*/ 441 w 523"/>
                  <a:gd name="T67" fmla="*/ 247 h 421"/>
                  <a:gd name="T68" fmla="*/ 441 w 523"/>
                  <a:gd name="T69" fmla="*/ 192 h 421"/>
                  <a:gd name="T70" fmla="*/ 459 w 523"/>
                  <a:gd name="T71" fmla="*/ 146 h 421"/>
                  <a:gd name="T72" fmla="*/ 468 w 523"/>
                  <a:gd name="T73" fmla="*/ 128 h 421"/>
                  <a:gd name="T74" fmla="*/ 450 w 523"/>
                  <a:gd name="T75" fmla="*/ 92 h 421"/>
                  <a:gd name="T76" fmla="*/ 468 w 523"/>
                  <a:gd name="T77" fmla="*/ 64 h 421"/>
                  <a:gd name="T78" fmla="*/ 514 w 523"/>
                  <a:gd name="T79" fmla="*/ 37 h 421"/>
                  <a:gd name="T80" fmla="*/ 487 w 523"/>
                  <a:gd name="T81" fmla="*/ 18 h 421"/>
                  <a:gd name="T82" fmla="*/ 432 w 523"/>
                  <a:gd name="T83" fmla="*/ 37 h 421"/>
                  <a:gd name="T84" fmla="*/ 432 w 523"/>
                  <a:gd name="T85" fmla="*/ 18 h 421"/>
                  <a:gd name="T86" fmla="*/ 386 w 523"/>
                  <a:gd name="T87" fmla="*/ 27 h 421"/>
                  <a:gd name="T88" fmla="*/ 432 w 523"/>
                  <a:gd name="T89" fmla="*/ 18 h 421"/>
                  <a:gd name="T90" fmla="*/ 441 w 523"/>
                  <a:gd name="T91" fmla="*/ 0 h 421"/>
                  <a:gd name="T92" fmla="*/ 422 w 523"/>
                  <a:gd name="T93" fmla="*/ 0 h 4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23" h="421">
                    <a:moveTo>
                      <a:pt x="376" y="0"/>
                    </a:moveTo>
                    <a:lnTo>
                      <a:pt x="367" y="0"/>
                    </a:lnTo>
                    <a:lnTo>
                      <a:pt x="340" y="0"/>
                    </a:lnTo>
                    <a:lnTo>
                      <a:pt x="303" y="0"/>
                    </a:lnTo>
                    <a:lnTo>
                      <a:pt x="294" y="0"/>
                    </a:lnTo>
                    <a:lnTo>
                      <a:pt x="285" y="0"/>
                    </a:lnTo>
                    <a:lnTo>
                      <a:pt x="266" y="0"/>
                    </a:lnTo>
                    <a:lnTo>
                      <a:pt x="257" y="0"/>
                    </a:lnTo>
                    <a:lnTo>
                      <a:pt x="239" y="0"/>
                    </a:lnTo>
                    <a:lnTo>
                      <a:pt x="221" y="9"/>
                    </a:lnTo>
                    <a:lnTo>
                      <a:pt x="221" y="18"/>
                    </a:lnTo>
                    <a:lnTo>
                      <a:pt x="221" y="27"/>
                    </a:lnTo>
                    <a:lnTo>
                      <a:pt x="202" y="18"/>
                    </a:lnTo>
                    <a:lnTo>
                      <a:pt x="193" y="18"/>
                    </a:lnTo>
                    <a:lnTo>
                      <a:pt x="193" y="27"/>
                    </a:lnTo>
                    <a:lnTo>
                      <a:pt x="184" y="37"/>
                    </a:lnTo>
                    <a:lnTo>
                      <a:pt x="175" y="27"/>
                    </a:lnTo>
                    <a:lnTo>
                      <a:pt x="166" y="27"/>
                    </a:lnTo>
                    <a:lnTo>
                      <a:pt x="156" y="18"/>
                    </a:lnTo>
                    <a:lnTo>
                      <a:pt x="120" y="18"/>
                    </a:lnTo>
                    <a:lnTo>
                      <a:pt x="111" y="27"/>
                    </a:lnTo>
                    <a:lnTo>
                      <a:pt x="101" y="37"/>
                    </a:lnTo>
                    <a:lnTo>
                      <a:pt x="92" y="46"/>
                    </a:lnTo>
                    <a:lnTo>
                      <a:pt x="83" y="46"/>
                    </a:lnTo>
                    <a:lnTo>
                      <a:pt x="65" y="55"/>
                    </a:lnTo>
                    <a:lnTo>
                      <a:pt x="55" y="55"/>
                    </a:lnTo>
                    <a:lnTo>
                      <a:pt x="55" y="64"/>
                    </a:lnTo>
                    <a:lnTo>
                      <a:pt x="65" y="73"/>
                    </a:lnTo>
                    <a:lnTo>
                      <a:pt x="65" y="82"/>
                    </a:lnTo>
                    <a:lnTo>
                      <a:pt x="46" y="92"/>
                    </a:lnTo>
                    <a:lnTo>
                      <a:pt x="28" y="92"/>
                    </a:lnTo>
                    <a:lnTo>
                      <a:pt x="0" y="101"/>
                    </a:lnTo>
                    <a:lnTo>
                      <a:pt x="0" y="110"/>
                    </a:lnTo>
                    <a:lnTo>
                      <a:pt x="28" y="119"/>
                    </a:lnTo>
                    <a:lnTo>
                      <a:pt x="46" y="119"/>
                    </a:lnTo>
                    <a:lnTo>
                      <a:pt x="55" y="119"/>
                    </a:lnTo>
                    <a:lnTo>
                      <a:pt x="46" y="128"/>
                    </a:lnTo>
                    <a:lnTo>
                      <a:pt x="19" y="128"/>
                    </a:lnTo>
                    <a:lnTo>
                      <a:pt x="10" y="128"/>
                    </a:lnTo>
                    <a:lnTo>
                      <a:pt x="19" y="137"/>
                    </a:lnTo>
                    <a:lnTo>
                      <a:pt x="46" y="156"/>
                    </a:lnTo>
                    <a:lnTo>
                      <a:pt x="55" y="146"/>
                    </a:lnTo>
                    <a:lnTo>
                      <a:pt x="74" y="146"/>
                    </a:lnTo>
                    <a:lnTo>
                      <a:pt x="111" y="156"/>
                    </a:lnTo>
                    <a:lnTo>
                      <a:pt x="120" y="165"/>
                    </a:lnTo>
                    <a:lnTo>
                      <a:pt x="120" y="183"/>
                    </a:lnTo>
                    <a:lnTo>
                      <a:pt x="138" y="201"/>
                    </a:lnTo>
                    <a:lnTo>
                      <a:pt x="129" y="229"/>
                    </a:lnTo>
                    <a:lnTo>
                      <a:pt x="138" y="229"/>
                    </a:lnTo>
                    <a:lnTo>
                      <a:pt x="156" y="229"/>
                    </a:lnTo>
                    <a:lnTo>
                      <a:pt x="166" y="247"/>
                    </a:lnTo>
                    <a:lnTo>
                      <a:pt x="156" y="247"/>
                    </a:lnTo>
                    <a:lnTo>
                      <a:pt x="147" y="247"/>
                    </a:lnTo>
                    <a:lnTo>
                      <a:pt x="147" y="256"/>
                    </a:lnTo>
                    <a:lnTo>
                      <a:pt x="138" y="247"/>
                    </a:lnTo>
                    <a:lnTo>
                      <a:pt x="129" y="256"/>
                    </a:lnTo>
                    <a:lnTo>
                      <a:pt x="129" y="265"/>
                    </a:lnTo>
                    <a:lnTo>
                      <a:pt x="147" y="275"/>
                    </a:lnTo>
                    <a:lnTo>
                      <a:pt x="147" y="256"/>
                    </a:lnTo>
                    <a:lnTo>
                      <a:pt x="156" y="256"/>
                    </a:lnTo>
                    <a:lnTo>
                      <a:pt x="166" y="265"/>
                    </a:lnTo>
                    <a:lnTo>
                      <a:pt x="156" y="275"/>
                    </a:lnTo>
                    <a:lnTo>
                      <a:pt x="156" y="284"/>
                    </a:lnTo>
                    <a:lnTo>
                      <a:pt x="156" y="293"/>
                    </a:lnTo>
                    <a:lnTo>
                      <a:pt x="138" y="293"/>
                    </a:lnTo>
                    <a:lnTo>
                      <a:pt x="138" y="320"/>
                    </a:lnTo>
                    <a:lnTo>
                      <a:pt x="138" y="339"/>
                    </a:lnTo>
                    <a:lnTo>
                      <a:pt x="147" y="357"/>
                    </a:lnTo>
                    <a:lnTo>
                      <a:pt x="156" y="366"/>
                    </a:lnTo>
                    <a:lnTo>
                      <a:pt x="166" y="403"/>
                    </a:lnTo>
                    <a:lnTo>
                      <a:pt x="175" y="403"/>
                    </a:lnTo>
                    <a:lnTo>
                      <a:pt x="193" y="403"/>
                    </a:lnTo>
                    <a:lnTo>
                      <a:pt x="193" y="412"/>
                    </a:lnTo>
                    <a:lnTo>
                      <a:pt x="211" y="421"/>
                    </a:lnTo>
                    <a:lnTo>
                      <a:pt x="211" y="412"/>
                    </a:lnTo>
                    <a:lnTo>
                      <a:pt x="221" y="403"/>
                    </a:lnTo>
                    <a:lnTo>
                      <a:pt x="221" y="394"/>
                    </a:lnTo>
                    <a:lnTo>
                      <a:pt x="230" y="375"/>
                    </a:lnTo>
                    <a:lnTo>
                      <a:pt x="230" y="366"/>
                    </a:lnTo>
                    <a:lnTo>
                      <a:pt x="239" y="357"/>
                    </a:lnTo>
                    <a:lnTo>
                      <a:pt x="239" y="348"/>
                    </a:lnTo>
                    <a:lnTo>
                      <a:pt x="248" y="339"/>
                    </a:lnTo>
                    <a:lnTo>
                      <a:pt x="248" y="330"/>
                    </a:lnTo>
                    <a:lnTo>
                      <a:pt x="266" y="320"/>
                    </a:lnTo>
                    <a:lnTo>
                      <a:pt x="285" y="320"/>
                    </a:lnTo>
                    <a:lnTo>
                      <a:pt x="303" y="320"/>
                    </a:lnTo>
                    <a:lnTo>
                      <a:pt x="303" y="311"/>
                    </a:lnTo>
                    <a:lnTo>
                      <a:pt x="312" y="293"/>
                    </a:lnTo>
                    <a:lnTo>
                      <a:pt x="331" y="284"/>
                    </a:lnTo>
                    <a:lnTo>
                      <a:pt x="358" y="284"/>
                    </a:lnTo>
                    <a:lnTo>
                      <a:pt x="376" y="275"/>
                    </a:lnTo>
                    <a:lnTo>
                      <a:pt x="386" y="275"/>
                    </a:lnTo>
                    <a:lnTo>
                      <a:pt x="404" y="275"/>
                    </a:lnTo>
                    <a:lnTo>
                      <a:pt x="422" y="256"/>
                    </a:lnTo>
                    <a:lnTo>
                      <a:pt x="432" y="256"/>
                    </a:lnTo>
                    <a:lnTo>
                      <a:pt x="422" y="256"/>
                    </a:lnTo>
                    <a:lnTo>
                      <a:pt x="404" y="247"/>
                    </a:lnTo>
                    <a:lnTo>
                      <a:pt x="404" y="238"/>
                    </a:lnTo>
                    <a:lnTo>
                      <a:pt x="404" y="229"/>
                    </a:lnTo>
                    <a:lnTo>
                      <a:pt x="422" y="247"/>
                    </a:lnTo>
                    <a:lnTo>
                      <a:pt x="432" y="247"/>
                    </a:lnTo>
                    <a:lnTo>
                      <a:pt x="441" y="247"/>
                    </a:lnTo>
                    <a:lnTo>
                      <a:pt x="441" y="229"/>
                    </a:lnTo>
                    <a:lnTo>
                      <a:pt x="432" y="201"/>
                    </a:lnTo>
                    <a:lnTo>
                      <a:pt x="441" y="192"/>
                    </a:lnTo>
                    <a:lnTo>
                      <a:pt x="441" y="183"/>
                    </a:lnTo>
                    <a:lnTo>
                      <a:pt x="459" y="183"/>
                    </a:lnTo>
                    <a:lnTo>
                      <a:pt x="459" y="146"/>
                    </a:lnTo>
                    <a:lnTo>
                      <a:pt x="450" y="137"/>
                    </a:lnTo>
                    <a:lnTo>
                      <a:pt x="459" y="137"/>
                    </a:lnTo>
                    <a:lnTo>
                      <a:pt x="468" y="128"/>
                    </a:lnTo>
                    <a:lnTo>
                      <a:pt x="468" y="119"/>
                    </a:lnTo>
                    <a:lnTo>
                      <a:pt x="450" y="110"/>
                    </a:lnTo>
                    <a:lnTo>
                      <a:pt x="450" y="92"/>
                    </a:lnTo>
                    <a:lnTo>
                      <a:pt x="468" y="82"/>
                    </a:lnTo>
                    <a:lnTo>
                      <a:pt x="468" y="73"/>
                    </a:lnTo>
                    <a:lnTo>
                      <a:pt x="468" y="64"/>
                    </a:lnTo>
                    <a:lnTo>
                      <a:pt x="487" y="64"/>
                    </a:lnTo>
                    <a:lnTo>
                      <a:pt x="487" y="55"/>
                    </a:lnTo>
                    <a:lnTo>
                      <a:pt x="514" y="37"/>
                    </a:lnTo>
                    <a:lnTo>
                      <a:pt x="523" y="27"/>
                    </a:lnTo>
                    <a:lnTo>
                      <a:pt x="505" y="27"/>
                    </a:lnTo>
                    <a:lnTo>
                      <a:pt x="487" y="18"/>
                    </a:lnTo>
                    <a:lnTo>
                      <a:pt x="477" y="27"/>
                    </a:lnTo>
                    <a:lnTo>
                      <a:pt x="441" y="27"/>
                    </a:lnTo>
                    <a:lnTo>
                      <a:pt x="432" y="37"/>
                    </a:lnTo>
                    <a:lnTo>
                      <a:pt x="432" y="55"/>
                    </a:lnTo>
                    <a:lnTo>
                      <a:pt x="441" y="27"/>
                    </a:lnTo>
                    <a:lnTo>
                      <a:pt x="432" y="18"/>
                    </a:lnTo>
                    <a:lnTo>
                      <a:pt x="404" y="27"/>
                    </a:lnTo>
                    <a:lnTo>
                      <a:pt x="376" y="37"/>
                    </a:lnTo>
                    <a:lnTo>
                      <a:pt x="386" y="27"/>
                    </a:lnTo>
                    <a:lnTo>
                      <a:pt x="404" y="27"/>
                    </a:lnTo>
                    <a:lnTo>
                      <a:pt x="422" y="18"/>
                    </a:lnTo>
                    <a:lnTo>
                      <a:pt x="432" y="18"/>
                    </a:lnTo>
                    <a:lnTo>
                      <a:pt x="441" y="18"/>
                    </a:lnTo>
                    <a:lnTo>
                      <a:pt x="450" y="9"/>
                    </a:lnTo>
                    <a:lnTo>
                      <a:pt x="441" y="0"/>
                    </a:lnTo>
                    <a:lnTo>
                      <a:pt x="432" y="0"/>
                    </a:lnTo>
                    <a:lnTo>
                      <a:pt x="422" y="9"/>
                    </a:lnTo>
                    <a:lnTo>
                      <a:pt x="422" y="0"/>
                    </a:lnTo>
                    <a:lnTo>
                      <a:pt x="404" y="0"/>
                    </a:lnTo>
                    <a:lnTo>
                      <a:pt x="376"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23" name="Freeform 237"/>
              <p:cNvSpPr>
                <a:spLocks/>
              </p:cNvSpPr>
              <p:nvPr/>
            </p:nvSpPr>
            <p:spPr bwMode="auto">
              <a:xfrm>
                <a:off x="2127" y="1575"/>
                <a:ext cx="523" cy="421"/>
              </a:xfrm>
              <a:custGeom>
                <a:avLst/>
                <a:gdLst>
                  <a:gd name="T0" fmla="*/ 340 w 523"/>
                  <a:gd name="T1" fmla="*/ 0 h 421"/>
                  <a:gd name="T2" fmla="*/ 285 w 523"/>
                  <a:gd name="T3" fmla="*/ 0 h 421"/>
                  <a:gd name="T4" fmla="*/ 239 w 523"/>
                  <a:gd name="T5" fmla="*/ 0 h 421"/>
                  <a:gd name="T6" fmla="*/ 221 w 523"/>
                  <a:gd name="T7" fmla="*/ 27 h 421"/>
                  <a:gd name="T8" fmla="*/ 193 w 523"/>
                  <a:gd name="T9" fmla="*/ 27 h 421"/>
                  <a:gd name="T10" fmla="*/ 166 w 523"/>
                  <a:gd name="T11" fmla="*/ 27 h 421"/>
                  <a:gd name="T12" fmla="*/ 111 w 523"/>
                  <a:gd name="T13" fmla="*/ 27 h 421"/>
                  <a:gd name="T14" fmla="*/ 83 w 523"/>
                  <a:gd name="T15" fmla="*/ 46 h 421"/>
                  <a:gd name="T16" fmla="*/ 55 w 523"/>
                  <a:gd name="T17" fmla="*/ 64 h 421"/>
                  <a:gd name="T18" fmla="*/ 46 w 523"/>
                  <a:gd name="T19" fmla="*/ 92 h 421"/>
                  <a:gd name="T20" fmla="*/ 0 w 523"/>
                  <a:gd name="T21" fmla="*/ 110 h 421"/>
                  <a:gd name="T22" fmla="*/ 55 w 523"/>
                  <a:gd name="T23" fmla="*/ 119 h 421"/>
                  <a:gd name="T24" fmla="*/ 10 w 523"/>
                  <a:gd name="T25" fmla="*/ 128 h 421"/>
                  <a:gd name="T26" fmla="*/ 55 w 523"/>
                  <a:gd name="T27" fmla="*/ 146 h 421"/>
                  <a:gd name="T28" fmla="*/ 120 w 523"/>
                  <a:gd name="T29" fmla="*/ 165 h 421"/>
                  <a:gd name="T30" fmla="*/ 129 w 523"/>
                  <a:gd name="T31" fmla="*/ 229 h 421"/>
                  <a:gd name="T32" fmla="*/ 166 w 523"/>
                  <a:gd name="T33" fmla="*/ 247 h 421"/>
                  <a:gd name="T34" fmla="*/ 147 w 523"/>
                  <a:gd name="T35" fmla="*/ 256 h 421"/>
                  <a:gd name="T36" fmla="*/ 129 w 523"/>
                  <a:gd name="T37" fmla="*/ 265 h 421"/>
                  <a:gd name="T38" fmla="*/ 156 w 523"/>
                  <a:gd name="T39" fmla="*/ 256 h 421"/>
                  <a:gd name="T40" fmla="*/ 156 w 523"/>
                  <a:gd name="T41" fmla="*/ 284 h 421"/>
                  <a:gd name="T42" fmla="*/ 138 w 523"/>
                  <a:gd name="T43" fmla="*/ 320 h 421"/>
                  <a:gd name="T44" fmla="*/ 156 w 523"/>
                  <a:gd name="T45" fmla="*/ 366 h 421"/>
                  <a:gd name="T46" fmla="*/ 193 w 523"/>
                  <a:gd name="T47" fmla="*/ 403 h 421"/>
                  <a:gd name="T48" fmla="*/ 211 w 523"/>
                  <a:gd name="T49" fmla="*/ 412 h 421"/>
                  <a:gd name="T50" fmla="*/ 230 w 523"/>
                  <a:gd name="T51" fmla="*/ 375 h 421"/>
                  <a:gd name="T52" fmla="*/ 239 w 523"/>
                  <a:gd name="T53" fmla="*/ 348 h 421"/>
                  <a:gd name="T54" fmla="*/ 266 w 523"/>
                  <a:gd name="T55" fmla="*/ 320 h 421"/>
                  <a:gd name="T56" fmla="*/ 303 w 523"/>
                  <a:gd name="T57" fmla="*/ 311 h 421"/>
                  <a:gd name="T58" fmla="*/ 358 w 523"/>
                  <a:gd name="T59" fmla="*/ 284 h 421"/>
                  <a:gd name="T60" fmla="*/ 404 w 523"/>
                  <a:gd name="T61" fmla="*/ 275 h 421"/>
                  <a:gd name="T62" fmla="*/ 422 w 523"/>
                  <a:gd name="T63" fmla="*/ 256 h 421"/>
                  <a:gd name="T64" fmla="*/ 404 w 523"/>
                  <a:gd name="T65" fmla="*/ 229 h 421"/>
                  <a:gd name="T66" fmla="*/ 441 w 523"/>
                  <a:gd name="T67" fmla="*/ 247 h 421"/>
                  <a:gd name="T68" fmla="*/ 441 w 523"/>
                  <a:gd name="T69" fmla="*/ 192 h 421"/>
                  <a:gd name="T70" fmla="*/ 459 w 523"/>
                  <a:gd name="T71" fmla="*/ 146 h 421"/>
                  <a:gd name="T72" fmla="*/ 468 w 523"/>
                  <a:gd name="T73" fmla="*/ 128 h 421"/>
                  <a:gd name="T74" fmla="*/ 450 w 523"/>
                  <a:gd name="T75" fmla="*/ 92 h 421"/>
                  <a:gd name="T76" fmla="*/ 468 w 523"/>
                  <a:gd name="T77" fmla="*/ 64 h 421"/>
                  <a:gd name="T78" fmla="*/ 514 w 523"/>
                  <a:gd name="T79" fmla="*/ 37 h 421"/>
                  <a:gd name="T80" fmla="*/ 487 w 523"/>
                  <a:gd name="T81" fmla="*/ 18 h 421"/>
                  <a:gd name="T82" fmla="*/ 432 w 523"/>
                  <a:gd name="T83" fmla="*/ 37 h 421"/>
                  <a:gd name="T84" fmla="*/ 432 w 523"/>
                  <a:gd name="T85" fmla="*/ 18 h 421"/>
                  <a:gd name="T86" fmla="*/ 386 w 523"/>
                  <a:gd name="T87" fmla="*/ 27 h 421"/>
                  <a:gd name="T88" fmla="*/ 432 w 523"/>
                  <a:gd name="T89" fmla="*/ 18 h 421"/>
                  <a:gd name="T90" fmla="*/ 441 w 523"/>
                  <a:gd name="T91" fmla="*/ 0 h 421"/>
                  <a:gd name="T92" fmla="*/ 422 w 523"/>
                  <a:gd name="T93" fmla="*/ 0 h 4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23" h="421">
                    <a:moveTo>
                      <a:pt x="376" y="0"/>
                    </a:moveTo>
                    <a:lnTo>
                      <a:pt x="367" y="0"/>
                    </a:lnTo>
                    <a:lnTo>
                      <a:pt x="340" y="0"/>
                    </a:lnTo>
                    <a:lnTo>
                      <a:pt x="303" y="0"/>
                    </a:lnTo>
                    <a:lnTo>
                      <a:pt x="294" y="0"/>
                    </a:lnTo>
                    <a:lnTo>
                      <a:pt x="285" y="0"/>
                    </a:lnTo>
                    <a:lnTo>
                      <a:pt x="266" y="0"/>
                    </a:lnTo>
                    <a:lnTo>
                      <a:pt x="257" y="0"/>
                    </a:lnTo>
                    <a:lnTo>
                      <a:pt x="239" y="0"/>
                    </a:lnTo>
                    <a:lnTo>
                      <a:pt x="221" y="9"/>
                    </a:lnTo>
                    <a:lnTo>
                      <a:pt x="221" y="18"/>
                    </a:lnTo>
                    <a:lnTo>
                      <a:pt x="221" y="27"/>
                    </a:lnTo>
                    <a:lnTo>
                      <a:pt x="202" y="18"/>
                    </a:lnTo>
                    <a:lnTo>
                      <a:pt x="193" y="18"/>
                    </a:lnTo>
                    <a:lnTo>
                      <a:pt x="193" y="27"/>
                    </a:lnTo>
                    <a:lnTo>
                      <a:pt x="184" y="37"/>
                    </a:lnTo>
                    <a:lnTo>
                      <a:pt x="175" y="27"/>
                    </a:lnTo>
                    <a:lnTo>
                      <a:pt x="166" y="27"/>
                    </a:lnTo>
                    <a:lnTo>
                      <a:pt x="156" y="18"/>
                    </a:lnTo>
                    <a:lnTo>
                      <a:pt x="120" y="18"/>
                    </a:lnTo>
                    <a:lnTo>
                      <a:pt x="111" y="27"/>
                    </a:lnTo>
                    <a:lnTo>
                      <a:pt x="101" y="37"/>
                    </a:lnTo>
                    <a:lnTo>
                      <a:pt x="92" y="46"/>
                    </a:lnTo>
                    <a:lnTo>
                      <a:pt x="83" y="46"/>
                    </a:lnTo>
                    <a:lnTo>
                      <a:pt x="65" y="55"/>
                    </a:lnTo>
                    <a:lnTo>
                      <a:pt x="55" y="55"/>
                    </a:lnTo>
                    <a:lnTo>
                      <a:pt x="55" y="64"/>
                    </a:lnTo>
                    <a:lnTo>
                      <a:pt x="65" y="73"/>
                    </a:lnTo>
                    <a:lnTo>
                      <a:pt x="65" y="82"/>
                    </a:lnTo>
                    <a:lnTo>
                      <a:pt x="46" y="92"/>
                    </a:lnTo>
                    <a:lnTo>
                      <a:pt x="28" y="92"/>
                    </a:lnTo>
                    <a:lnTo>
                      <a:pt x="0" y="101"/>
                    </a:lnTo>
                    <a:lnTo>
                      <a:pt x="0" y="110"/>
                    </a:lnTo>
                    <a:lnTo>
                      <a:pt x="28" y="119"/>
                    </a:lnTo>
                    <a:lnTo>
                      <a:pt x="46" y="119"/>
                    </a:lnTo>
                    <a:lnTo>
                      <a:pt x="55" y="119"/>
                    </a:lnTo>
                    <a:lnTo>
                      <a:pt x="46" y="128"/>
                    </a:lnTo>
                    <a:lnTo>
                      <a:pt x="19" y="128"/>
                    </a:lnTo>
                    <a:lnTo>
                      <a:pt x="10" y="128"/>
                    </a:lnTo>
                    <a:lnTo>
                      <a:pt x="19" y="137"/>
                    </a:lnTo>
                    <a:lnTo>
                      <a:pt x="46" y="156"/>
                    </a:lnTo>
                    <a:lnTo>
                      <a:pt x="55" y="146"/>
                    </a:lnTo>
                    <a:lnTo>
                      <a:pt x="74" y="146"/>
                    </a:lnTo>
                    <a:lnTo>
                      <a:pt x="111" y="156"/>
                    </a:lnTo>
                    <a:lnTo>
                      <a:pt x="120" y="165"/>
                    </a:lnTo>
                    <a:lnTo>
                      <a:pt x="120" y="183"/>
                    </a:lnTo>
                    <a:lnTo>
                      <a:pt x="138" y="201"/>
                    </a:lnTo>
                    <a:lnTo>
                      <a:pt x="129" y="229"/>
                    </a:lnTo>
                    <a:lnTo>
                      <a:pt x="138" y="229"/>
                    </a:lnTo>
                    <a:lnTo>
                      <a:pt x="156" y="229"/>
                    </a:lnTo>
                    <a:lnTo>
                      <a:pt x="166" y="247"/>
                    </a:lnTo>
                    <a:lnTo>
                      <a:pt x="156" y="247"/>
                    </a:lnTo>
                    <a:lnTo>
                      <a:pt x="147" y="247"/>
                    </a:lnTo>
                    <a:lnTo>
                      <a:pt x="147" y="256"/>
                    </a:lnTo>
                    <a:lnTo>
                      <a:pt x="138" y="247"/>
                    </a:lnTo>
                    <a:lnTo>
                      <a:pt x="129" y="256"/>
                    </a:lnTo>
                    <a:lnTo>
                      <a:pt x="129" y="265"/>
                    </a:lnTo>
                    <a:lnTo>
                      <a:pt x="147" y="275"/>
                    </a:lnTo>
                    <a:lnTo>
                      <a:pt x="147" y="256"/>
                    </a:lnTo>
                    <a:lnTo>
                      <a:pt x="156" y="256"/>
                    </a:lnTo>
                    <a:lnTo>
                      <a:pt x="166" y="265"/>
                    </a:lnTo>
                    <a:lnTo>
                      <a:pt x="156" y="275"/>
                    </a:lnTo>
                    <a:lnTo>
                      <a:pt x="156" y="284"/>
                    </a:lnTo>
                    <a:lnTo>
                      <a:pt x="156" y="293"/>
                    </a:lnTo>
                    <a:lnTo>
                      <a:pt x="138" y="293"/>
                    </a:lnTo>
                    <a:lnTo>
                      <a:pt x="138" y="320"/>
                    </a:lnTo>
                    <a:lnTo>
                      <a:pt x="138" y="339"/>
                    </a:lnTo>
                    <a:lnTo>
                      <a:pt x="147" y="357"/>
                    </a:lnTo>
                    <a:lnTo>
                      <a:pt x="156" y="366"/>
                    </a:lnTo>
                    <a:lnTo>
                      <a:pt x="166" y="403"/>
                    </a:lnTo>
                    <a:lnTo>
                      <a:pt x="175" y="403"/>
                    </a:lnTo>
                    <a:lnTo>
                      <a:pt x="193" y="403"/>
                    </a:lnTo>
                    <a:lnTo>
                      <a:pt x="193" y="412"/>
                    </a:lnTo>
                    <a:lnTo>
                      <a:pt x="211" y="421"/>
                    </a:lnTo>
                    <a:lnTo>
                      <a:pt x="211" y="412"/>
                    </a:lnTo>
                    <a:lnTo>
                      <a:pt x="221" y="403"/>
                    </a:lnTo>
                    <a:lnTo>
                      <a:pt x="221" y="394"/>
                    </a:lnTo>
                    <a:lnTo>
                      <a:pt x="230" y="375"/>
                    </a:lnTo>
                    <a:lnTo>
                      <a:pt x="230" y="366"/>
                    </a:lnTo>
                    <a:lnTo>
                      <a:pt x="239" y="357"/>
                    </a:lnTo>
                    <a:lnTo>
                      <a:pt x="239" y="348"/>
                    </a:lnTo>
                    <a:lnTo>
                      <a:pt x="248" y="339"/>
                    </a:lnTo>
                    <a:lnTo>
                      <a:pt x="248" y="330"/>
                    </a:lnTo>
                    <a:lnTo>
                      <a:pt x="266" y="320"/>
                    </a:lnTo>
                    <a:lnTo>
                      <a:pt x="285" y="320"/>
                    </a:lnTo>
                    <a:lnTo>
                      <a:pt x="303" y="320"/>
                    </a:lnTo>
                    <a:lnTo>
                      <a:pt x="303" y="311"/>
                    </a:lnTo>
                    <a:lnTo>
                      <a:pt x="312" y="293"/>
                    </a:lnTo>
                    <a:lnTo>
                      <a:pt x="331" y="284"/>
                    </a:lnTo>
                    <a:lnTo>
                      <a:pt x="358" y="284"/>
                    </a:lnTo>
                    <a:lnTo>
                      <a:pt x="376" y="275"/>
                    </a:lnTo>
                    <a:lnTo>
                      <a:pt x="386" y="275"/>
                    </a:lnTo>
                    <a:lnTo>
                      <a:pt x="404" y="275"/>
                    </a:lnTo>
                    <a:lnTo>
                      <a:pt x="422" y="256"/>
                    </a:lnTo>
                    <a:lnTo>
                      <a:pt x="432" y="256"/>
                    </a:lnTo>
                    <a:lnTo>
                      <a:pt x="422" y="256"/>
                    </a:lnTo>
                    <a:lnTo>
                      <a:pt x="404" y="247"/>
                    </a:lnTo>
                    <a:lnTo>
                      <a:pt x="404" y="238"/>
                    </a:lnTo>
                    <a:lnTo>
                      <a:pt x="404" y="229"/>
                    </a:lnTo>
                    <a:lnTo>
                      <a:pt x="422" y="247"/>
                    </a:lnTo>
                    <a:lnTo>
                      <a:pt x="432" y="247"/>
                    </a:lnTo>
                    <a:lnTo>
                      <a:pt x="441" y="247"/>
                    </a:lnTo>
                    <a:lnTo>
                      <a:pt x="441" y="229"/>
                    </a:lnTo>
                    <a:lnTo>
                      <a:pt x="432" y="201"/>
                    </a:lnTo>
                    <a:lnTo>
                      <a:pt x="441" y="192"/>
                    </a:lnTo>
                    <a:lnTo>
                      <a:pt x="441" y="183"/>
                    </a:lnTo>
                    <a:lnTo>
                      <a:pt x="459" y="183"/>
                    </a:lnTo>
                    <a:lnTo>
                      <a:pt x="459" y="146"/>
                    </a:lnTo>
                    <a:lnTo>
                      <a:pt x="450" y="137"/>
                    </a:lnTo>
                    <a:lnTo>
                      <a:pt x="459" y="137"/>
                    </a:lnTo>
                    <a:lnTo>
                      <a:pt x="468" y="128"/>
                    </a:lnTo>
                    <a:lnTo>
                      <a:pt x="468" y="119"/>
                    </a:lnTo>
                    <a:lnTo>
                      <a:pt x="450" y="110"/>
                    </a:lnTo>
                    <a:lnTo>
                      <a:pt x="450" y="92"/>
                    </a:lnTo>
                    <a:lnTo>
                      <a:pt x="468" y="82"/>
                    </a:lnTo>
                    <a:lnTo>
                      <a:pt x="468" y="73"/>
                    </a:lnTo>
                    <a:lnTo>
                      <a:pt x="468" y="64"/>
                    </a:lnTo>
                    <a:lnTo>
                      <a:pt x="487" y="64"/>
                    </a:lnTo>
                    <a:lnTo>
                      <a:pt x="487" y="55"/>
                    </a:lnTo>
                    <a:lnTo>
                      <a:pt x="514" y="37"/>
                    </a:lnTo>
                    <a:lnTo>
                      <a:pt x="523" y="27"/>
                    </a:lnTo>
                    <a:lnTo>
                      <a:pt x="505" y="27"/>
                    </a:lnTo>
                    <a:lnTo>
                      <a:pt x="487" y="18"/>
                    </a:lnTo>
                    <a:lnTo>
                      <a:pt x="477" y="27"/>
                    </a:lnTo>
                    <a:lnTo>
                      <a:pt x="441" y="27"/>
                    </a:lnTo>
                    <a:lnTo>
                      <a:pt x="432" y="37"/>
                    </a:lnTo>
                    <a:lnTo>
                      <a:pt x="432" y="55"/>
                    </a:lnTo>
                    <a:lnTo>
                      <a:pt x="441" y="27"/>
                    </a:lnTo>
                    <a:lnTo>
                      <a:pt x="432" y="18"/>
                    </a:lnTo>
                    <a:lnTo>
                      <a:pt x="404" y="27"/>
                    </a:lnTo>
                    <a:lnTo>
                      <a:pt x="376" y="37"/>
                    </a:lnTo>
                    <a:lnTo>
                      <a:pt x="386" y="27"/>
                    </a:lnTo>
                    <a:lnTo>
                      <a:pt x="404" y="27"/>
                    </a:lnTo>
                    <a:lnTo>
                      <a:pt x="422" y="18"/>
                    </a:lnTo>
                    <a:lnTo>
                      <a:pt x="432" y="18"/>
                    </a:lnTo>
                    <a:lnTo>
                      <a:pt x="441" y="18"/>
                    </a:lnTo>
                    <a:lnTo>
                      <a:pt x="450" y="9"/>
                    </a:lnTo>
                    <a:lnTo>
                      <a:pt x="441" y="0"/>
                    </a:lnTo>
                    <a:lnTo>
                      <a:pt x="432" y="0"/>
                    </a:lnTo>
                    <a:lnTo>
                      <a:pt x="422" y="9"/>
                    </a:lnTo>
                    <a:lnTo>
                      <a:pt x="422" y="0"/>
                    </a:lnTo>
                    <a:lnTo>
                      <a:pt x="404" y="0"/>
                    </a:lnTo>
                    <a:lnTo>
                      <a:pt x="376"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24" name="Freeform 238"/>
              <p:cNvSpPr>
                <a:spLocks/>
              </p:cNvSpPr>
              <p:nvPr/>
            </p:nvSpPr>
            <p:spPr bwMode="auto">
              <a:xfrm>
                <a:off x="1935" y="1575"/>
                <a:ext cx="293" cy="146"/>
              </a:xfrm>
              <a:custGeom>
                <a:avLst/>
                <a:gdLst>
                  <a:gd name="T0" fmla="*/ 92 w 293"/>
                  <a:gd name="T1" fmla="*/ 64 h 146"/>
                  <a:gd name="T2" fmla="*/ 73 w 293"/>
                  <a:gd name="T3" fmla="*/ 55 h 146"/>
                  <a:gd name="T4" fmla="*/ 55 w 293"/>
                  <a:gd name="T5" fmla="*/ 37 h 146"/>
                  <a:gd name="T6" fmla="*/ 55 w 293"/>
                  <a:gd name="T7" fmla="*/ 64 h 146"/>
                  <a:gd name="T8" fmla="*/ 82 w 293"/>
                  <a:gd name="T9" fmla="*/ 82 h 146"/>
                  <a:gd name="T10" fmla="*/ 64 w 293"/>
                  <a:gd name="T11" fmla="*/ 92 h 146"/>
                  <a:gd name="T12" fmla="*/ 37 w 293"/>
                  <a:gd name="T13" fmla="*/ 110 h 146"/>
                  <a:gd name="T14" fmla="*/ 18 w 293"/>
                  <a:gd name="T15" fmla="*/ 101 h 146"/>
                  <a:gd name="T16" fmla="*/ 37 w 293"/>
                  <a:gd name="T17" fmla="*/ 82 h 146"/>
                  <a:gd name="T18" fmla="*/ 0 w 293"/>
                  <a:gd name="T19" fmla="*/ 73 h 146"/>
                  <a:gd name="T20" fmla="*/ 9 w 293"/>
                  <a:gd name="T21" fmla="*/ 55 h 146"/>
                  <a:gd name="T22" fmla="*/ 46 w 293"/>
                  <a:gd name="T23" fmla="*/ 37 h 146"/>
                  <a:gd name="T24" fmla="*/ 64 w 293"/>
                  <a:gd name="T25" fmla="*/ 27 h 146"/>
                  <a:gd name="T26" fmla="*/ 92 w 293"/>
                  <a:gd name="T27" fmla="*/ 18 h 146"/>
                  <a:gd name="T28" fmla="*/ 119 w 293"/>
                  <a:gd name="T29" fmla="*/ 27 h 146"/>
                  <a:gd name="T30" fmla="*/ 137 w 293"/>
                  <a:gd name="T31" fmla="*/ 9 h 146"/>
                  <a:gd name="T32" fmla="*/ 156 w 293"/>
                  <a:gd name="T33" fmla="*/ 9 h 146"/>
                  <a:gd name="T34" fmla="*/ 174 w 293"/>
                  <a:gd name="T35" fmla="*/ 0 h 146"/>
                  <a:gd name="T36" fmla="*/ 202 w 293"/>
                  <a:gd name="T37" fmla="*/ 0 h 146"/>
                  <a:gd name="T38" fmla="*/ 229 w 293"/>
                  <a:gd name="T39" fmla="*/ 0 h 146"/>
                  <a:gd name="T40" fmla="*/ 247 w 293"/>
                  <a:gd name="T41" fmla="*/ 9 h 146"/>
                  <a:gd name="T42" fmla="*/ 284 w 293"/>
                  <a:gd name="T43" fmla="*/ 18 h 146"/>
                  <a:gd name="T44" fmla="*/ 275 w 293"/>
                  <a:gd name="T45" fmla="*/ 27 h 146"/>
                  <a:gd name="T46" fmla="*/ 247 w 293"/>
                  <a:gd name="T47" fmla="*/ 46 h 146"/>
                  <a:gd name="T48" fmla="*/ 211 w 293"/>
                  <a:gd name="T49" fmla="*/ 73 h 146"/>
                  <a:gd name="T50" fmla="*/ 183 w 293"/>
                  <a:gd name="T51" fmla="*/ 82 h 146"/>
                  <a:gd name="T52" fmla="*/ 165 w 293"/>
                  <a:gd name="T53" fmla="*/ 82 h 146"/>
                  <a:gd name="T54" fmla="*/ 165 w 293"/>
                  <a:gd name="T55" fmla="*/ 101 h 146"/>
                  <a:gd name="T56" fmla="*/ 147 w 293"/>
                  <a:gd name="T57" fmla="*/ 119 h 146"/>
                  <a:gd name="T58" fmla="*/ 128 w 293"/>
                  <a:gd name="T59" fmla="*/ 128 h 146"/>
                  <a:gd name="T60" fmla="*/ 119 w 293"/>
                  <a:gd name="T61" fmla="*/ 146 h 146"/>
                  <a:gd name="T62" fmla="*/ 101 w 293"/>
                  <a:gd name="T63" fmla="*/ 146 h 146"/>
                  <a:gd name="T64" fmla="*/ 82 w 293"/>
                  <a:gd name="T65" fmla="*/ 146 h 146"/>
                  <a:gd name="T66" fmla="*/ 64 w 293"/>
                  <a:gd name="T67" fmla="*/ 146 h 146"/>
                  <a:gd name="T68" fmla="*/ 37 w 293"/>
                  <a:gd name="T69" fmla="*/ 137 h 146"/>
                  <a:gd name="T70" fmla="*/ 55 w 293"/>
                  <a:gd name="T71" fmla="*/ 128 h 146"/>
                  <a:gd name="T72" fmla="*/ 64 w 293"/>
                  <a:gd name="T73" fmla="*/ 119 h 146"/>
                  <a:gd name="T74" fmla="*/ 82 w 293"/>
                  <a:gd name="T75" fmla="*/ 128 h 146"/>
                  <a:gd name="T76" fmla="*/ 82 w 293"/>
                  <a:gd name="T77" fmla="*/ 119 h 146"/>
                  <a:gd name="T78" fmla="*/ 73 w 293"/>
                  <a:gd name="T79" fmla="*/ 101 h 146"/>
                  <a:gd name="T80" fmla="*/ 92 w 293"/>
                  <a:gd name="T81" fmla="*/ 92 h 146"/>
                  <a:gd name="T82" fmla="*/ 119 w 293"/>
                  <a:gd name="T83" fmla="*/ 64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3" h="146">
                    <a:moveTo>
                      <a:pt x="101" y="64"/>
                    </a:moveTo>
                    <a:lnTo>
                      <a:pt x="92" y="64"/>
                    </a:lnTo>
                    <a:lnTo>
                      <a:pt x="82" y="55"/>
                    </a:lnTo>
                    <a:lnTo>
                      <a:pt x="73" y="55"/>
                    </a:lnTo>
                    <a:lnTo>
                      <a:pt x="64" y="46"/>
                    </a:lnTo>
                    <a:lnTo>
                      <a:pt x="55" y="37"/>
                    </a:lnTo>
                    <a:lnTo>
                      <a:pt x="46" y="55"/>
                    </a:lnTo>
                    <a:lnTo>
                      <a:pt x="55" y="64"/>
                    </a:lnTo>
                    <a:lnTo>
                      <a:pt x="73" y="73"/>
                    </a:lnTo>
                    <a:lnTo>
                      <a:pt x="82" y="82"/>
                    </a:lnTo>
                    <a:lnTo>
                      <a:pt x="73" y="82"/>
                    </a:lnTo>
                    <a:lnTo>
                      <a:pt x="64" y="92"/>
                    </a:lnTo>
                    <a:lnTo>
                      <a:pt x="46" y="110"/>
                    </a:lnTo>
                    <a:lnTo>
                      <a:pt x="37" y="110"/>
                    </a:lnTo>
                    <a:lnTo>
                      <a:pt x="18" y="110"/>
                    </a:lnTo>
                    <a:lnTo>
                      <a:pt x="18" y="101"/>
                    </a:lnTo>
                    <a:lnTo>
                      <a:pt x="18" y="92"/>
                    </a:lnTo>
                    <a:lnTo>
                      <a:pt x="37" y="82"/>
                    </a:lnTo>
                    <a:lnTo>
                      <a:pt x="9" y="82"/>
                    </a:lnTo>
                    <a:lnTo>
                      <a:pt x="0" y="73"/>
                    </a:lnTo>
                    <a:lnTo>
                      <a:pt x="0" y="64"/>
                    </a:lnTo>
                    <a:lnTo>
                      <a:pt x="9" y="55"/>
                    </a:lnTo>
                    <a:lnTo>
                      <a:pt x="27" y="37"/>
                    </a:lnTo>
                    <a:lnTo>
                      <a:pt x="46" y="37"/>
                    </a:lnTo>
                    <a:lnTo>
                      <a:pt x="55" y="37"/>
                    </a:lnTo>
                    <a:lnTo>
                      <a:pt x="64" y="27"/>
                    </a:lnTo>
                    <a:lnTo>
                      <a:pt x="82" y="27"/>
                    </a:lnTo>
                    <a:lnTo>
                      <a:pt x="92" y="18"/>
                    </a:lnTo>
                    <a:lnTo>
                      <a:pt x="119" y="18"/>
                    </a:lnTo>
                    <a:lnTo>
                      <a:pt x="119" y="27"/>
                    </a:lnTo>
                    <a:lnTo>
                      <a:pt x="119" y="18"/>
                    </a:lnTo>
                    <a:lnTo>
                      <a:pt x="137" y="9"/>
                    </a:lnTo>
                    <a:lnTo>
                      <a:pt x="147" y="0"/>
                    </a:lnTo>
                    <a:lnTo>
                      <a:pt x="156" y="9"/>
                    </a:lnTo>
                    <a:lnTo>
                      <a:pt x="165" y="0"/>
                    </a:lnTo>
                    <a:lnTo>
                      <a:pt x="174" y="0"/>
                    </a:lnTo>
                    <a:lnTo>
                      <a:pt x="192" y="0"/>
                    </a:lnTo>
                    <a:lnTo>
                      <a:pt x="202" y="0"/>
                    </a:lnTo>
                    <a:lnTo>
                      <a:pt x="211" y="0"/>
                    </a:lnTo>
                    <a:lnTo>
                      <a:pt x="229" y="0"/>
                    </a:lnTo>
                    <a:lnTo>
                      <a:pt x="247" y="0"/>
                    </a:lnTo>
                    <a:lnTo>
                      <a:pt x="247" y="9"/>
                    </a:lnTo>
                    <a:lnTo>
                      <a:pt x="284" y="9"/>
                    </a:lnTo>
                    <a:lnTo>
                      <a:pt x="284" y="18"/>
                    </a:lnTo>
                    <a:lnTo>
                      <a:pt x="293" y="18"/>
                    </a:lnTo>
                    <a:lnTo>
                      <a:pt x="275" y="27"/>
                    </a:lnTo>
                    <a:lnTo>
                      <a:pt x="257" y="37"/>
                    </a:lnTo>
                    <a:lnTo>
                      <a:pt x="247" y="46"/>
                    </a:lnTo>
                    <a:lnTo>
                      <a:pt x="229" y="55"/>
                    </a:lnTo>
                    <a:lnTo>
                      <a:pt x="211" y="73"/>
                    </a:lnTo>
                    <a:lnTo>
                      <a:pt x="183" y="73"/>
                    </a:lnTo>
                    <a:lnTo>
                      <a:pt x="183" y="82"/>
                    </a:lnTo>
                    <a:lnTo>
                      <a:pt x="174" y="82"/>
                    </a:lnTo>
                    <a:lnTo>
                      <a:pt x="165" y="82"/>
                    </a:lnTo>
                    <a:lnTo>
                      <a:pt x="174" y="92"/>
                    </a:lnTo>
                    <a:lnTo>
                      <a:pt x="165" y="101"/>
                    </a:lnTo>
                    <a:lnTo>
                      <a:pt x="156" y="110"/>
                    </a:lnTo>
                    <a:lnTo>
                      <a:pt x="147" y="119"/>
                    </a:lnTo>
                    <a:lnTo>
                      <a:pt x="137" y="119"/>
                    </a:lnTo>
                    <a:lnTo>
                      <a:pt x="128" y="128"/>
                    </a:lnTo>
                    <a:lnTo>
                      <a:pt x="128" y="137"/>
                    </a:lnTo>
                    <a:lnTo>
                      <a:pt x="119" y="146"/>
                    </a:lnTo>
                    <a:lnTo>
                      <a:pt x="110" y="146"/>
                    </a:lnTo>
                    <a:lnTo>
                      <a:pt x="101" y="146"/>
                    </a:lnTo>
                    <a:lnTo>
                      <a:pt x="82" y="137"/>
                    </a:lnTo>
                    <a:lnTo>
                      <a:pt x="82" y="146"/>
                    </a:lnTo>
                    <a:lnTo>
                      <a:pt x="73" y="146"/>
                    </a:lnTo>
                    <a:lnTo>
                      <a:pt x="64" y="146"/>
                    </a:lnTo>
                    <a:lnTo>
                      <a:pt x="37" y="146"/>
                    </a:lnTo>
                    <a:lnTo>
                      <a:pt x="37" y="137"/>
                    </a:lnTo>
                    <a:lnTo>
                      <a:pt x="46" y="128"/>
                    </a:lnTo>
                    <a:lnTo>
                      <a:pt x="55" y="128"/>
                    </a:lnTo>
                    <a:lnTo>
                      <a:pt x="55" y="119"/>
                    </a:lnTo>
                    <a:lnTo>
                      <a:pt x="64" y="119"/>
                    </a:lnTo>
                    <a:lnTo>
                      <a:pt x="73" y="128"/>
                    </a:lnTo>
                    <a:lnTo>
                      <a:pt x="82" y="128"/>
                    </a:lnTo>
                    <a:lnTo>
                      <a:pt x="92" y="119"/>
                    </a:lnTo>
                    <a:lnTo>
                      <a:pt x="82" y="119"/>
                    </a:lnTo>
                    <a:lnTo>
                      <a:pt x="82" y="110"/>
                    </a:lnTo>
                    <a:lnTo>
                      <a:pt x="73" y="101"/>
                    </a:lnTo>
                    <a:lnTo>
                      <a:pt x="82" y="92"/>
                    </a:lnTo>
                    <a:lnTo>
                      <a:pt x="92" y="92"/>
                    </a:lnTo>
                    <a:lnTo>
                      <a:pt x="92" y="64"/>
                    </a:lnTo>
                    <a:lnTo>
                      <a:pt x="119" y="64"/>
                    </a:lnTo>
                    <a:lnTo>
                      <a:pt x="101" y="64"/>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25" name="Freeform 239"/>
              <p:cNvSpPr>
                <a:spLocks/>
              </p:cNvSpPr>
              <p:nvPr/>
            </p:nvSpPr>
            <p:spPr bwMode="auto">
              <a:xfrm>
                <a:off x="1935" y="1575"/>
                <a:ext cx="293" cy="146"/>
              </a:xfrm>
              <a:custGeom>
                <a:avLst/>
                <a:gdLst>
                  <a:gd name="T0" fmla="*/ 92 w 293"/>
                  <a:gd name="T1" fmla="*/ 64 h 146"/>
                  <a:gd name="T2" fmla="*/ 73 w 293"/>
                  <a:gd name="T3" fmla="*/ 55 h 146"/>
                  <a:gd name="T4" fmla="*/ 55 w 293"/>
                  <a:gd name="T5" fmla="*/ 37 h 146"/>
                  <a:gd name="T6" fmla="*/ 55 w 293"/>
                  <a:gd name="T7" fmla="*/ 64 h 146"/>
                  <a:gd name="T8" fmla="*/ 82 w 293"/>
                  <a:gd name="T9" fmla="*/ 82 h 146"/>
                  <a:gd name="T10" fmla="*/ 64 w 293"/>
                  <a:gd name="T11" fmla="*/ 92 h 146"/>
                  <a:gd name="T12" fmla="*/ 37 w 293"/>
                  <a:gd name="T13" fmla="*/ 110 h 146"/>
                  <a:gd name="T14" fmla="*/ 18 w 293"/>
                  <a:gd name="T15" fmla="*/ 101 h 146"/>
                  <a:gd name="T16" fmla="*/ 37 w 293"/>
                  <a:gd name="T17" fmla="*/ 82 h 146"/>
                  <a:gd name="T18" fmla="*/ 0 w 293"/>
                  <a:gd name="T19" fmla="*/ 73 h 146"/>
                  <a:gd name="T20" fmla="*/ 9 w 293"/>
                  <a:gd name="T21" fmla="*/ 55 h 146"/>
                  <a:gd name="T22" fmla="*/ 46 w 293"/>
                  <a:gd name="T23" fmla="*/ 37 h 146"/>
                  <a:gd name="T24" fmla="*/ 64 w 293"/>
                  <a:gd name="T25" fmla="*/ 27 h 146"/>
                  <a:gd name="T26" fmla="*/ 92 w 293"/>
                  <a:gd name="T27" fmla="*/ 18 h 146"/>
                  <a:gd name="T28" fmla="*/ 119 w 293"/>
                  <a:gd name="T29" fmla="*/ 27 h 146"/>
                  <a:gd name="T30" fmla="*/ 137 w 293"/>
                  <a:gd name="T31" fmla="*/ 9 h 146"/>
                  <a:gd name="T32" fmla="*/ 156 w 293"/>
                  <a:gd name="T33" fmla="*/ 9 h 146"/>
                  <a:gd name="T34" fmla="*/ 174 w 293"/>
                  <a:gd name="T35" fmla="*/ 0 h 146"/>
                  <a:gd name="T36" fmla="*/ 202 w 293"/>
                  <a:gd name="T37" fmla="*/ 0 h 146"/>
                  <a:gd name="T38" fmla="*/ 229 w 293"/>
                  <a:gd name="T39" fmla="*/ 0 h 146"/>
                  <a:gd name="T40" fmla="*/ 247 w 293"/>
                  <a:gd name="T41" fmla="*/ 9 h 146"/>
                  <a:gd name="T42" fmla="*/ 284 w 293"/>
                  <a:gd name="T43" fmla="*/ 18 h 146"/>
                  <a:gd name="T44" fmla="*/ 275 w 293"/>
                  <a:gd name="T45" fmla="*/ 27 h 146"/>
                  <a:gd name="T46" fmla="*/ 247 w 293"/>
                  <a:gd name="T47" fmla="*/ 46 h 146"/>
                  <a:gd name="T48" fmla="*/ 211 w 293"/>
                  <a:gd name="T49" fmla="*/ 73 h 146"/>
                  <a:gd name="T50" fmla="*/ 183 w 293"/>
                  <a:gd name="T51" fmla="*/ 82 h 146"/>
                  <a:gd name="T52" fmla="*/ 165 w 293"/>
                  <a:gd name="T53" fmla="*/ 82 h 146"/>
                  <a:gd name="T54" fmla="*/ 165 w 293"/>
                  <a:gd name="T55" fmla="*/ 101 h 146"/>
                  <a:gd name="T56" fmla="*/ 147 w 293"/>
                  <a:gd name="T57" fmla="*/ 119 h 146"/>
                  <a:gd name="T58" fmla="*/ 128 w 293"/>
                  <a:gd name="T59" fmla="*/ 128 h 146"/>
                  <a:gd name="T60" fmla="*/ 119 w 293"/>
                  <a:gd name="T61" fmla="*/ 146 h 146"/>
                  <a:gd name="T62" fmla="*/ 101 w 293"/>
                  <a:gd name="T63" fmla="*/ 146 h 146"/>
                  <a:gd name="T64" fmla="*/ 82 w 293"/>
                  <a:gd name="T65" fmla="*/ 146 h 146"/>
                  <a:gd name="T66" fmla="*/ 64 w 293"/>
                  <a:gd name="T67" fmla="*/ 146 h 146"/>
                  <a:gd name="T68" fmla="*/ 37 w 293"/>
                  <a:gd name="T69" fmla="*/ 137 h 146"/>
                  <a:gd name="T70" fmla="*/ 55 w 293"/>
                  <a:gd name="T71" fmla="*/ 128 h 146"/>
                  <a:gd name="T72" fmla="*/ 64 w 293"/>
                  <a:gd name="T73" fmla="*/ 119 h 146"/>
                  <a:gd name="T74" fmla="*/ 82 w 293"/>
                  <a:gd name="T75" fmla="*/ 128 h 146"/>
                  <a:gd name="T76" fmla="*/ 82 w 293"/>
                  <a:gd name="T77" fmla="*/ 119 h 146"/>
                  <a:gd name="T78" fmla="*/ 73 w 293"/>
                  <a:gd name="T79" fmla="*/ 101 h 146"/>
                  <a:gd name="T80" fmla="*/ 92 w 293"/>
                  <a:gd name="T81" fmla="*/ 92 h 146"/>
                  <a:gd name="T82" fmla="*/ 119 w 293"/>
                  <a:gd name="T83" fmla="*/ 64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3" h="146">
                    <a:moveTo>
                      <a:pt x="101" y="64"/>
                    </a:moveTo>
                    <a:lnTo>
                      <a:pt x="92" y="64"/>
                    </a:lnTo>
                    <a:lnTo>
                      <a:pt x="82" y="55"/>
                    </a:lnTo>
                    <a:lnTo>
                      <a:pt x="73" y="55"/>
                    </a:lnTo>
                    <a:lnTo>
                      <a:pt x="64" y="46"/>
                    </a:lnTo>
                    <a:lnTo>
                      <a:pt x="55" y="37"/>
                    </a:lnTo>
                    <a:lnTo>
                      <a:pt x="46" y="55"/>
                    </a:lnTo>
                    <a:lnTo>
                      <a:pt x="55" y="64"/>
                    </a:lnTo>
                    <a:lnTo>
                      <a:pt x="73" y="73"/>
                    </a:lnTo>
                    <a:lnTo>
                      <a:pt x="82" y="82"/>
                    </a:lnTo>
                    <a:lnTo>
                      <a:pt x="73" y="82"/>
                    </a:lnTo>
                    <a:lnTo>
                      <a:pt x="64" y="92"/>
                    </a:lnTo>
                    <a:lnTo>
                      <a:pt x="46" y="110"/>
                    </a:lnTo>
                    <a:lnTo>
                      <a:pt x="37" y="110"/>
                    </a:lnTo>
                    <a:lnTo>
                      <a:pt x="18" y="110"/>
                    </a:lnTo>
                    <a:lnTo>
                      <a:pt x="18" y="101"/>
                    </a:lnTo>
                    <a:lnTo>
                      <a:pt x="18" y="92"/>
                    </a:lnTo>
                    <a:lnTo>
                      <a:pt x="37" y="82"/>
                    </a:lnTo>
                    <a:lnTo>
                      <a:pt x="9" y="82"/>
                    </a:lnTo>
                    <a:lnTo>
                      <a:pt x="0" y="73"/>
                    </a:lnTo>
                    <a:lnTo>
                      <a:pt x="0" y="64"/>
                    </a:lnTo>
                    <a:lnTo>
                      <a:pt x="9" y="55"/>
                    </a:lnTo>
                    <a:lnTo>
                      <a:pt x="27" y="37"/>
                    </a:lnTo>
                    <a:lnTo>
                      <a:pt x="46" y="37"/>
                    </a:lnTo>
                    <a:lnTo>
                      <a:pt x="55" y="37"/>
                    </a:lnTo>
                    <a:lnTo>
                      <a:pt x="64" y="27"/>
                    </a:lnTo>
                    <a:lnTo>
                      <a:pt x="82" y="27"/>
                    </a:lnTo>
                    <a:lnTo>
                      <a:pt x="92" y="18"/>
                    </a:lnTo>
                    <a:lnTo>
                      <a:pt x="119" y="18"/>
                    </a:lnTo>
                    <a:lnTo>
                      <a:pt x="119" y="27"/>
                    </a:lnTo>
                    <a:lnTo>
                      <a:pt x="119" y="18"/>
                    </a:lnTo>
                    <a:lnTo>
                      <a:pt x="137" y="9"/>
                    </a:lnTo>
                    <a:lnTo>
                      <a:pt x="147" y="0"/>
                    </a:lnTo>
                    <a:lnTo>
                      <a:pt x="156" y="9"/>
                    </a:lnTo>
                    <a:lnTo>
                      <a:pt x="165" y="0"/>
                    </a:lnTo>
                    <a:lnTo>
                      <a:pt x="174" y="0"/>
                    </a:lnTo>
                    <a:lnTo>
                      <a:pt x="192" y="0"/>
                    </a:lnTo>
                    <a:lnTo>
                      <a:pt x="202" y="0"/>
                    </a:lnTo>
                    <a:lnTo>
                      <a:pt x="211" y="0"/>
                    </a:lnTo>
                    <a:lnTo>
                      <a:pt x="229" y="0"/>
                    </a:lnTo>
                    <a:lnTo>
                      <a:pt x="247" y="0"/>
                    </a:lnTo>
                    <a:lnTo>
                      <a:pt x="247" y="9"/>
                    </a:lnTo>
                    <a:lnTo>
                      <a:pt x="284" y="9"/>
                    </a:lnTo>
                    <a:lnTo>
                      <a:pt x="284" y="18"/>
                    </a:lnTo>
                    <a:lnTo>
                      <a:pt x="293" y="18"/>
                    </a:lnTo>
                    <a:lnTo>
                      <a:pt x="275" y="27"/>
                    </a:lnTo>
                    <a:lnTo>
                      <a:pt x="257" y="37"/>
                    </a:lnTo>
                    <a:lnTo>
                      <a:pt x="247" y="46"/>
                    </a:lnTo>
                    <a:lnTo>
                      <a:pt x="229" y="55"/>
                    </a:lnTo>
                    <a:lnTo>
                      <a:pt x="211" y="73"/>
                    </a:lnTo>
                    <a:lnTo>
                      <a:pt x="183" y="73"/>
                    </a:lnTo>
                    <a:lnTo>
                      <a:pt x="183" y="82"/>
                    </a:lnTo>
                    <a:lnTo>
                      <a:pt x="174" y="82"/>
                    </a:lnTo>
                    <a:lnTo>
                      <a:pt x="165" y="82"/>
                    </a:lnTo>
                    <a:lnTo>
                      <a:pt x="174" y="92"/>
                    </a:lnTo>
                    <a:lnTo>
                      <a:pt x="165" y="101"/>
                    </a:lnTo>
                    <a:lnTo>
                      <a:pt x="156" y="110"/>
                    </a:lnTo>
                    <a:lnTo>
                      <a:pt x="147" y="119"/>
                    </a:lnTo>
                    <a:lnTo>
                      <a:pt x="137" y="119"/>
                    </a:lnTo>
                    <a:lnTo>
                      <a:pt x="128" y="128"/>
                    </a:lnTo>
                    <a:lnTo>
                      <a:pt x="128" y="137"/>
                    </a:lnTo>
                    <a:lnTo>
                      <a:pt x="119" y="146"/>
                    </a:lnTo>
                    <a:lnTo>
                      <a:pt x="110" y="146"/>
                    </a:lnTo>
                    <a:lnTo>
                      <a:pt x="101" y="146"/>
                    </a:lnTo>
                    <a:lnTo>
                      <a:pt x="82" y="137"/>
                    </a:lnTo>
                    <a:lnTo>
                      <a:pt x="82" y="146"/>
                    </a:lnTo>
                    <a:lnTo>
                      <a:pt x="73" y="146"/>
                    </a:lnTo>
                    <a:lnTo>
                      <a:pt x="64" y="146"/>
                    </a:lnTo>
                    <a:lnTo>
                      <a:pt x="37" y="146"/>
                    </a:lnTo>
                    <a:lnTo>
                      <a:pt x="37" y="137"/>
                    </a:lnTo>
                    <a:lnTo>
                      <a:pt x="46" y="128"/>
                    </a:lnTo>
                    <a:lnTo>
                      <a:pt x="55" y="128"/>
                    </a:lnTo>
                    <a:lnTo>
                      <a:pt x="55" y="119"/>
                    </a:lnTo>
                    <a:lnTo>
                      <a:pt x="64" y="119"/>
                    </a:lnTo>
                    <a:lnTo>
                      <a:pt x="73" y="128"/>
                    </a:lnTo>
                    <a:lnTo>
                      <a:pt x="82" y="128"/>
                    </a:lnTo>
                    <a:lnTo>
                      <a:pt x="92" y="119"/>
                    </a:lnTo>
                    <a:lnTo>
                      <a:pt x="82" y="119"/>
                    </a:lnTo>
                    <a:lnTo>
                      <a:pt x="82" y="110"/>
                    </a:lnTo>
                    <a:lnTo>
                      <a:pt x="73" y="101"/>
                    </a:lnTo>
                    <a:lnTo>
                      <a:pt x="82" y="92"/>
                    </a:lnTo>
                    <a:lnTo>
                      <a:pt x="92" y="92"/>
                    </a:lnTo>
                    <a:lnTo>
                      <a:pt x="92" y="64"/>
                    </a:lnTo>
                    <a:lnTo>
                      <a:pt x="119" y="64"/>
                    </a:lnTo>
                    <a:lnTo>
                      <a:pt x="101" y="64"/>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26" name="Freeform 240"/>
              <p:cNvSpPr>
                <a:spLocks/>
              </p:cNvSpPr>
              <p:nvPr/>
            </p:nvSpPr>
            <p:spPr bwMode="auto">
              <a:xfrm>
                <a:off x="4301" y="1776"/>
                <a:ext cx="37" cy="19"/>
              </a:xfrm>
              <a:custGeom>
                <a:avLst/>
                <a:gdLst>
                  <a:gd name="T0" fmla="*/ 0 w 37"/>
                  <a:gd name="T1" fmla="*/ 19 h 19"/>
                  <a:gd name="T2" fmla="*/ 9 w 37"/>
                  <a:gd name="T3" fmla="*/ 10 h 19"/>
                  <a:gd name="T4" fmla="*/ 9 w 37"/>
                  <a:gd name="T5" fmla="*/ 0 h 19"/>
                  <a:gd name="T6" fmla="*/ 18 w 37"/>
                  <a:gd name="T7" fmla="*/ 10 h 19"/>
                  <a:gd name="T8" fmla="*/ 37 w 37"/>
                  <a:gd name="T9" fmla="*/ 10 h 19"/>
                  <a:gd name="T10" fmla="*/ 28 w 37"/>
                  <a:gd name="T11" fmla="*/ 19 h 19"/>
                  <a:gd name="T12" fmla="*/ 9 w 37"/>
                  <a:gd name="T13" fmla="*/ 19 h 19"/>
                  <a:gd name="T14" fmla="*/ 0 w 37"/>
                  <a:gd name="T15" fmla="*/ 19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19">
                    <a:moveTo>
                      <a:pt x="0" y="19"/>
                    </a:moveTo>
                    <a:lnTo>
                      <a:pt x="9" y="10"/>
                    </a:lnTo>
                    <a:lnTo>
                      <a:pt x="9" y="0"/>
                    </a:lnTo>
                    <a:lnTo>
                      <a:pt x="18" y="10"/>
                    </a:lnTo>
                    <a:lnTo>
                      <a:pt x="37" y="10"/>
                    </a:lnTo>
                    <a:lnTo>
                      <a:pt x="28" y="19"/>
                    </a:lnTo>
                    <a:lnTo>
                      <a:pt x="9" y="19"/>
                    </a:lnTo>
                    <a:lnTo>
                      <a:pt x="0" y="1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27" name="Freeform 241"/>
              <p:cNvSpPr>
                <a:spLocks/>
              </p:cNvSpPr>
              <p:nvPr/>
            </p:nvSpPr>
            <p:spPr bwMode="auto">
              <a:xfrm>
                <a:off x="4301" y="1776"/>
                <a:ext cx="37" cy="19"/>
              </a:xfrm>
              <a:custGeom>
                <a:avLst/>
                <a:gdLst>
                  <a:gd name="T0" fmla="*/ 0 w 37"/>
                  <a:gd name="T1" fmla="*/ 19 h 19"/>
                  <a:gd name="T2" fmla="*/ 9 w 37"/>
                  <a:gd name="T3" fmla="*/ 10 h 19"/>
                  <a:gd name="T4" fmla="*/ 9 w 37"/>
                  <a:gd name="T5" fmla="*/ 0 h 19"/>
                  <a:gd name="T6" fmla="*/ 18 w 37"/>
                  <a:gd name="T7" fmla="*/ 10 h 19"/>
                  <a:gd name="T8" fmla="*/ 37 w 37"/>
                  <a:gd name="T9" fmla="*/ 10 h 19"/>
                  <a:gd name="T10" fmla="*/ 28 w 37"/>
                  <a:gd name="T11" fmla="*/ 19 h 19"/>
                  <a:gd name="T12" fmla="*/ 9 w 37"/>
                  <a:gd name="T13" fmla="*/ 19 h 19"/>
                  <a:gd name="T14" fmla="*/ 0 w 37"/>
                  <a:gd name="T15" fmla="*/ 19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19">
                    <a:moveTo>
                      <a:pt x="0" y="19"/>
                    </a:moveTo>
                    <a:lnTo>
                      <a:pt x="9" y="10"/>
                    </a:lnTo>
                    <a:lnTo>
                      <a:pt x="9" y="0"/>
                    </a:lnTo>
                    <a:lnTo>
                      <a:pt x="18" y="10"/>
                    </a:lnTo>
                    <a:lnTo>
                      <a:pt x="37" y="10"/>
                    </a:lnTo>
                    <a:lnTo>
                      <a:pt x="28" y="19"/>
                    </a:lnTo>
                    <a:lnTo>
                      <a:pt x="9" y="19"/>
                    </a:lnTo>
                    <a:lnTo>
                      <a:pt x="0" y="1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28" name="Freeform 242"/>
              <p:cNvSpPr>
                <a:spLocks/>
              </p:cNvSpPr>
              <p:nvPr/>
            </p:nvSpPr>
            <p:spPr bwMode="auto">
              <a:xfrm>
                <a:off x="3998" y="1703"/>
                <a:ext cx="28" cy="18"/>
              </a:xfrm>
              <a:custGeom>
                <a:avLst/>
                <a:gdLst>
                  <a:gd name="T0" fmla="*/ 28 w 28"/>
                  <a:gd name="T1" fmla="*/ 18 h 18"/>
                  <a:gd name="T2" fmla="*/ 0 w 28"/>
                  <a:gd name="T3" fmla="*/ 9 h 18"/>
                  <a:gd name="T4" fmla="*/ 0 w 28"/>
                  <a:gd name="T5" fmla="*/ 0 h 18"/>
                  <a:gd name="T6" fmla="*/ 10 w 28"/>
                  <a:gd name="T7" fmla="*/ 18 h 18"/>
                  <a:gd name="T8" fmla="*/ 19 w 28"/>
                  <a:gd name="T9" fmla="*/ 18 h 18"/>
                  <a:gd name="T10" fmla="*/ 28 w 28"/>
                  <a:gd name="T11" fmla="*/ 18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18">
                    <a:moveTo>
                      <a:pt x="28" y="18"/>
                    </a:moveTo>
                    <a:lnTo>
                      <a:pt x="0" y="9"/>
                    </a:lnTo>
                    <a:lnTo>
                      <a:pt x="0" y="0"/>
                    </a:lnTo>
                    <a:lnTo>
                      <a:pt x="10" y="18"/>
                    </a:lnTo>
                    <a:lnTo>
                      <a:pt x="19" y="18"/>
                    </a:lnTo>
                    <a:lnTo>
                      <a:pt x="28" y="18"/>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29" name="Freeform 243"/>
              <p:cNvSpPr>
                <a:spLocks/>
              </p:cNvSpPr>
              <p:nvPr/>
            </p:nvSpPr>
            <p:spPr bwMode="auto">
              <a:xfrm>
                <a:off x="3998" y="1703"/>
                <a:ext cx="28" cy="18"/>
              </a:xfrm>
              <a:custGeom>
                <a:avLst/>
                <a:gdLst>
                  <a:gd name="T0" fmla="*/ 28 w 28"/>
                  <a:gd name="T1" fmla="*/ 18 h 18"/>
                  <a:gd name="T2" fmla="*/ 0 w 28"/>
                  <a:gd name="T3" fmla="*/ 9 h 18"/>
                  <a:gd name="T4" fmla="*/ 0 w 28"/>
                  <a:gd name="T5" fmla="*/ 0 h 18"/>
                  <a:gd name="T6" fmla="*/ 10 w 28"/>
                  <a:gd name="T7" fmla="*/ 18 h 18"/>
                  <a:gd name="T8" fmla="*/ 19 w 28"/>
                  <a:gd name="T9" fmla="*/ 18 h 18"/>
                  <a:gd name="T10" fmla="*/ 28 w 28"/>
                  <a:gd name="T11" fmla="*/ 18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18">
                    <a:moveTo>
                      <a:pt x="28" y="18"/>
                    </a:moveTo>
                    <a:lnTo>
                      <a:pt x="0" y="9"/>
                    </a:lnTo>
                    <a:lnTo>
                      <a:pt x="0" y="0"/>
                    </a:lnTo>
                    <a:lnTo>
                      <a:pt x="10" y="18"/>
                    </a:lnTo>
                    <a:lnTo>
                      <a:pt x="19" y="18"/>
                    </a:lnTo>
                    <a:lnTo>
                      <a:pt x="28" y="18"/>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30" name="Freeform 244"/>
              <p:cNvSpPr>
                <a:spLocks/>
              </p:cNvSpPr>
              <p:nvPr/>
            </p:nvSpPr>
            <p:spPr bwMode="auto">
              <a:xfrm>
                <a:off x="3962" y="1740"/>
                <a:ext cx="18" cy="18"/>
              </a:xfrm>
              <a:custGeom>
                <a:avLst/>
                <a:gdLst>
                  <a:gd name="T0" fmla="*/ 0 w 18"/>
                  <a:gd name="T1" fmla="*/ 9 h 18"/>
                  <a:gd name="T2" fmla="*/ 0 w 18"/>
                  <a:gd name="T3" fmla="*/ 0 h 18"/>
                  <a:gd name="T4" fmla="*/ 9 w 18"/>
                  <a:gd name="T5" fmla="*/ 0 h 18"/>
                  <a:gd name="T6" fmla="*/ 18 w 18"/>
                  <a:gd name="T7" fmla="*/ 9 h 18"/>
                  <a:gd name="T8" fmla="*/ 9 w 18"/>
                  <a:gd name="T9" fmla="*/ 18 h 18"/>
                  <a:gd name="T10" fmla="*/ 0 w 18"/>
                  <a:gd name="T11" fmla="*/ 9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8">
                    <a:moveTo>
                      <a:pt x="0" y="9"/>
                    </a:moveTo>
                    <a:lnTo>
                      <a:pt x="0" y="0"/>
                    </a:lnTo>
                    <a:lnTo>
                      <a:pt x="9" y="0"/>
                    </a:lnTo>
                    <a:lnTo>
                      <a:pt x="18" y="9"/>
                    </a:lnTo>
                    <a:lnTo>
                      <a:pt x="9" y="18"/>
                    </a:lnTo>
                    <a:lnTo>
                      <a:pt x="0" y="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31" name="Freeform 245"/>
              <p:cNvSpPr>
                <a:spLocks/>
              </p:cNvSpPr>
              <p:nvPr/>
            </p:nvSpPr>
            <p:spPr bwMode="auto">
              <a:xfrm>
                <a:off x="3962" y="1740"/>
                <a:ext cx="18" cy="18"/>
              </a:xfrm>
              <a:custGeom>
                <a:avLst/>
                <a:gdLst>
                  <a:gd name="T0" fmla="*/ 0 w 18"/>
                  <a:gd name="T1" fmla="*/ 9 h 18"/>
                  <a:gd name="T2" fmla="*/ 0 w 18"/>
                  <a:gd name="T3" fmla="*/ 0 h 18"/>
                  <a:gd name="T4" fmla="*/ 9 w 18"/>
                  <a:gd name="T5" fmla="*/ 0 h 18"/>
                  <a:gd name="T6" fmla="*/ 18 w 18"/>
                  <a:gd name="T7" fmla="*/ 9 h 18"/>
                  <a:gd name="T8" fmla="*/ 9 w 18"/>
                  <a:gd name="T9" fmla="*/ 18 h 18"/>
                  <a:gd name="T10" fmla="*/ 0 w 18"/>
                  <a:gd name="T11" fmla="*/ 9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8">
                    <a:moveTo>
                      <a:pt x="0" y="9"/>
                    </a:moveTo>
                    <a:lnTo>
                      <a:pt x="0" y="0"/>
                    </a:lnTo>
                    <a:lnTo>
                      <a:pt x="9" y="0"/>
                    </a:lnTo>
                    <a:lnTo>
                      <a:pt x="18" y="9"/>
                    </a:lnTo>
                    <a:lnTo>
                      <a:pt x="9" y="18"/>
                    </a:lnTo>
                    <a:lnTo>
                      <a:pt x="0" y="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32" name="Freeform 246"/>
              <p:cNvSpPr>
                <a:spLocks/>
              </p:cNvSpPr>
              <p:nvPr/>
            </p:nvSpPr>
            <p:spPr bwMode="auto">
              <a:xfrm>
                <a:off x="3962" y="1740"/>
                <a:ext cx="18" cy="18"/>
              </a:xfrm>
              <a:custGeom>
                <a:avLst/>
                <a:gdLst>
                  <a:gd name="T0" fmla="*/ 0 w 18"/>
                  <a:gd name="T1" fmla="*/ 9 h 18"/>
                  <a:gd name="T2" fmla="*/ 0 w 18"/>
                  <a:gd name="T3" fmla="*/ 0 h 18"/>
                  <a:gd name="T4" fmla="*/ 9 w 18"/>
                  <a:gd name="T5" fmla="*/ 0 h 18"/>
                  <a:gd name="T6" fmla="*/ 18 w 18"/>
                  <a:gd name="T7" fmla="*/ 9 h 18"/>
                  <a:gd name="T8" fmla="*/ 9 w 18"/>
                  <a:gd name="T9" fmla="*/ 18 h 18"/>
                  <a:gd name="T10" fmla="*/ 0 w 18"/>
                  <a:gd name="T11" fmla="*/ 9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8">
                    <a:moveTo>
                      <a:pt x="0" y="9"/>
                    </a:moveTo>
                    <a:lnTo>
                      <a:pt x="0" y="0"/>
                    </a:lnTo>
                    <a:lnTo>
                      <a:pt x="9" y="0"/>
                    </a:lnTo>
                    <a:lnTo>
                      <a:pt x="18" y="9"/>
                    </a:lnTo>
                    <a:lnTo>
                      <a:pt x="9" y="18"/>
                    </a:lnTo>
                    <a:lnTo>
                      <a:pt x="0" y="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33" name="Freeform 247"/>
              <p:cNvSpPr>
                <a:spLocks/>
              </p:cNvSpPr>
              <p:nvPr/>
            </p:nvSpPr>
            <p:spPr bwMode="auto">
              <a:xfrm>
                <a:off x="3962" y="1740"/>
                <a:ext cx="18" cy="18"/>
              </a:xfrm>
              <a:custGeom>
                <a:avLst/>
                <a:gdLst>
                  <a:gd name="T0" fmla="*/ 0 w 18"/>
                  <a:gd name="T1" fmla="*/ 9 h 18"/>
                  <a:gd name="T2" fmla="*/ 0 w 18"/>
                  <a:gd name="T3" fmla="*/ 0 h 18"/>
                  <a:gd name="T4" fmla="*/ 9 w 18"/>
                  <a:gd name="T5" fmla="*/ 0 h 18"/>
                  <a:gd name="T6" fmla="*/ 18 w 18"/>
                  <a:gd name="T7" fmla="*/ 9 h 18"/>
                  <a:gd name="T8" fmla="*/ 9 w 18"/>
                  <a:gd name="T9" fmla="*/ 18 h 18"/>
                  <a:gd name="T10" fmla="*/ 0 w 18"/>
                  <a:gd name="T11" fmla="*/ 9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8">
                    <a:moveTo>
                      <a:pt x="0" y="9"/>
                    </a:moveTo>
                    <a:lnTo>
                      <a:pt x="0" y="0"/>
                    </a:lnTo>
                    <a:lnTo>
                      <a:pt x="9" y="0"/>
                    </a:lnTo>
                    <a:lnTo>
                      <a:pt x="18" y="9"/>
                    </a:lnTo>
                    <a:lnTo>
                      <a:pt x="9" y="18"/>
                    </a:lnTo>
                    <a:lnTo>
                      <a:pt x="0" y="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34" name="Freeform 248"/>
              <p:cNvSpPr>
                <a:spLocks/>
              </p:cNvSpPr>
              <p:nvPr/>
            </p:nvSpPr>
            <p:spPr bwMode="auto">
              <a:xfrm>
                <a:off x="3925" y="1703"/>
                <a:ext cx="55" cy="28"/>
              </a:xfrm>
              <a:custGeom>
                <a:avLst/>
                <a:gdLst>
                  <a:gd name="T0" fmla="*/ 18 w 55"/>
                  <a:gd name="T1" fmla="*/ 9 h 28"/>
                  <a:gd name="T2" fmla="*/ 28 w 55"/>
                  <a:gd name="T3" fmla="*/ 0 h 28"/>
                  <a:gd name="T4" fmla="*/ 46 w 55"/>
                  <a:gd name="T5" fmla="*/ 18 h 28"/>
                  <a:gd name="T6" fmla="*/ 46 w 55"/>
                  <a:gd name="T7" fmla="*/ 0 h 28"/>
                  <a:gd name="T8" fmla="*/ 55 w 55"/>
                  <a:gd name="T9" fmla="*/ 0 h 28"/>
                  <a:gd name="T10" fmla="*/ 55 w 55"/>
                  <a:gd name="T11" fmla="*/ 9 h 28"/>
                  <a:gd name="T12" fmla="*/ 55 w 55"/>
                  <a:gd name="T13" fmla="*/ 18 h 28"/>
                  <a:gd name="T14" fmla="*/ 46 w 55"/>
                  <a:gd name="T15" fmla="*/ 18 h 28"/>
                  <a:gd name="T16" fmla="*/ 37 w 55"/>
                  <a:gd name="T17" fmla="*/ 18 h 28"/>
                  <a:gd name="T18" fmla="*/ 18 w 55"/>
                  <a:gd name="T19" fmla="*/ 18 h 28"/>
                  <a:gd name="T20" fmla="*/ 18 w 55"/>
                  <a:gd name="T21" fmla="*/ 28 h 28"/>
                  <a:gd name="T22" fmla="*/ 9 w 55"/>
                  <a:gd name="T23" fmla="*/ 28 h 28"/>
                  <a:gd name="T24" fmla="*/ 9 w 55"/>
                  <a:gd name="T25" fmla="*/ 18 h 28"/>
                  <a:gd name="T26" fmla="*/ 0 w 55"/>
                  <a:gd name="T27" fmla="*/ 0 h 28"/>
                  <a:gd name="T28" fmla="*/ 18 w 55"/>
                  <a:gd name="T29" fmla="*/ 9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5" h="28">
                    <a:moveTo>
                      <a:pt x="18" y="9"/>
                    </a:moveTo>
                    <a:lnTo>
                      <a:pt x="28" y="0"/>
                    </a:lnTo>
                    <a:lnTo>
                      <a:pt x="46" y="18"/>
                    </a:lnTo>
                    <a:lnTo>
                      <a:pt x="46" y="0"/>
                    </a:lnTo>
                    <a:lnTo>
                      <a:pt x="55" y="0"/>
                    </a:lnTo>
                    <a:lnTo>
                      <a:pt x="55" y="9"/>
                    </a:lnTo>
                    <a:lnTo>
                      <a:pt x="55" y="18"/>
                    </a:lnTo>
                    <a:lnTo>
                      <a:pt x="46" y="18"/>
                    </a:lnTo>
                    <a:lnTo>
                      <a:pt x="37" y="18"/>
                    </a:lnTo>
                    <a:lnTo>
                      <a:pt x="18" y="18"/>
                    </a:lnTo>
                    <a:lnTo>
                      <a:pt x="18" y="28"/>
                    </a:lnTo>
                    <a:lnTo>
                      <a:pt x="9" y="28"/>
                    </a:lnTo>
                    <a:lnTo>
                      <a:pt x="9" y="18"/>
                    </a:lnTo>
                    <a:lnTo>
                      <a:pt x="0" y="0"/>
                    </a:lnTo>
                    <a:lnTo>
                      <a:pt x="18" y="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35" name="Freeform 249"/>
              <p:cNvSpPr>
                <a:spLocks/>
              </p:cNvSpPr>
              <p:nvPr/>
            </p:nvSpPr>
            <p:spPr bwMode="auto">
              <a:xfrm>
                <a:off x="3925" y="1703"/>
                <a:ext cx="55" cy="28"/>
              </a:xfrm>
              <a:custGeom>
                <a:avLst/>
                <a:gdLst>
                  <a:gd name="T0" fmla="*/ 18 w 55"/>
                  <a:gd name="T1" fmla="*/ 9 h 28"/>
                  <a:gd name="T2" fmla="*/ 28 w 55"/>
                  <a:gd name="T3" fmla="*/ 0 h 28"/>
                  <a:gd name="T4" fmla="*/ 46 w 55"/>
                  <a:gd name="T5" fmla="*/ 18 h 28"/>
                  <a:gd name="T6" fmla="*/ 46 w 55"/>
                  <a:gd name="T7" fmla="*/ 0 h 28"/>
                  <a:gd name="T8" fmla="*/ 55 w 55"/>
                  <a:gd name="T9" fmla="*/ 0 h 28"/>
                  <a:gd name="T10" fmla="*/ 55 w 55"/>
                  <a:gd name="T11" fmla="*/ 9 h 28"/>
                  <a:gd name="T12" fmla="*/ 55 w 55"/>
                  <a:gd name="T13" fmla="*/ 18 h 28"/>
                  <a:gd name="T14" fmla="*/ 46 w 55"/>
                  <a:gd name="T15" fmla="*/ 18 h 28"/>
                  <a:gd name="T16" fmla="*/ 37 w 55"/>
                  <a:gd name="T17" fmla="*/ 18 h 28"/>
                  <a:gd name="T18" fmla="*/ 18 w 55"/>
                  <a:gd name="T19" fmla="*/ 18 h 28"/>
                  <a:gd name="T20" fmla="*/ 18 w 55"/>
                  <a:gd name="T21" fmla="*/ 28 h 28"/>
                  <a:gd name="T22" fmla="*/ 9 w 55"/>
                  <a:gd name="T23" fmla="*/ 28 h 28"/>
                  <a:gd name="T24" fmla="*/ 9 w 55"/>
                  <a:gd name="T25" fmla="*/ 18 h 28"/>
                  <a:gd name="T26" fmla="*/ 0 w 55"/>
                  <a:gd name="T27" fmla="*/ 0 h 28"/>
                  <a:gd name="T28" fmla="*/ 18 w 55"/>
                  <a:gd name="T29" fmla="*/ 9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5" h="28">
                    <a:moveTo>
                      <a:pt x="18" y="9"/>
                    </a:moveTo>
                    <a:lnTo>
                      <a:pt x="28" y="0"/>
                    </a:lnTo>
                    <a:lnTo>
                      <a:pt x="46" y="18"/>
                    </a:lnTo>
                    <a:lnTo>
                      <a:pt x="46" y="0"/>
                    </a:lnTo>
                    <a:lnTo>
                      <a:pt x="55" y="0"/>
                    </a:lnTo>
                    <a:lnTo>
                      <a:pt x="55" y="9"/>
                    </a:lnTo>
                    <a:lnTo>
                      <a:pt x="55" y="18"/>
                    </a:lnTo>
                    <a:lnTo>
                      <a:pt x="46" y="18"/>
                    </a:lnTo>
                    <a:lnTo>
                      <a:pt x="37" y="18"/>
                    </a:lnTo>
                    <a:lnTo>
                      <a:pt x="18" y="18"/>
                    </a:lnTo>
                    <a:lnTo>
                      <a:pt x="18" y="28"/>
                    </a:lnTo>
                    <a:lnTo>
                      <a:pt x="9" y="28"/>
                    </a:lnTo>
                    <a:lnTo>
                      <a:pt x="9" y="18"/>
                    </a:lnTo>
                    <a:lnTo>
                      <a:pt x="0" y="0"/>
                    </a:lnTo>
                    <a:lnTo>
                      <a:pt x="18" y="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36" name="Freeform 250"/>
              <p:cNvSpPr>
                <a:spLocks/>
              </p:cNvSpPr>
              <p:nvPr/>
            </p:nvSpPr>
            <p:spPr bwMode="auto">
              <a:xfrm>
                <a:off x="3586" y="1639"/>
                <a:ext cx="46" cy="28"/>
              </a:xfrm>
              <a:custGeom>
                <a:avLst/>
                <a:gdLst>
                  <a:gd name="T0" fmla="*/ 27 w 46"/>
                  <a:gd name="T1" fmla="*/ 9 h 28"/>
                  <a:gd name="T2" fmla="*/ 36 w 46"/>
                  <a:gd name="T3" fmla="*/ 0 h 28"/>
                  <a:gd name="T4" fmla="*/ 46 w 46"/>
                  <a:gd name="T5" fmla="*/ 18 h 28"/>
                  <a:gd name="T6" fmla="*/ 36 w 46"/>
                  <a:gd name="T7" fmla="*/ 18 h 28"/>
                  <a:gd name="T8" fmla="*/ 18 w 46"/>
                  <a:gd name="T9" fmla="*/ 28 h 28"/>
                  <a:gd name="T10" fmla="*/ 0 w 46"/>
                  <a:gd name="T11" fmla="*/ 28 h 28"/>
                  <a:gd name="T12" fmla="*/ 0 w 46"/>
                  <a:gd name="T13" fmla="*/ 9 h 28"/>
                  <a:gd name="T14" fmla="*/ 9 w 46"/>
                  <a:gd name="T15" fmla="*/ 0 h 28"/>
                  <a:gd name="T16" fmla="*/ 18 w 46"/>
                  <a:gd name="T17" fmla="*/ 0 h 28"/>
                  <a:gd name="T18" fmla="*/ 27 w 46"/>
                  <a:gd name="T19" fmla="*/ 9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 h="28">
                    <a:moveTo>
                      <a:pt x="27" y="9"/>
                    </a:moveTo>
                    <a:lnTo>
                      <a:pt x="36" y="0"/>
                    </a:lnTo>
                    <a:lnTo>
                      <a:pt x="46" y="18"/>
                    </a:lnTo>
                    <a:lnTo>
                      <a:pt x="36" y="18"/>
                    </a:lnTo>
                    <a:lnTo>
                      <a:pt x="18" y="28"/>
                    </a:lnTo>
                    <a:lnTo>
                      <a:pt x="0" y="28"/>
                    </a:lnTo>
                    <a:lnTo>
                      <a:pt x="0" y="9"/>
                    </a:lnTo>
                    <a:lnTo>
                      <a:pt x="9" y="0"/>
                    </a:lnTo>
                    <a:lnTo>
                      <a:pt x="18" y="0"/>
                    </a:lnTo>
                    <a:lnTo>
                      <a:pt x="27" y="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37" name="Freeform 251"/>
              <p:cNvSpPr>
                <a:spLocks/>
              </p:cNvSpPr>
              <p:nvPr/>
            </p:nvSpPr>
            <p:spPr bwMode="auto">
              <a:xfrm>
                <a:off x="3586" y="1639"/>
                <a:ext cx="46" cy="28"/>
              </a:xfrm>
              <a:custGeom>
                <a:avLst/>
                <a:gdLst>
                  <a:gd name="T0" fmla="*/ 27 w 46"/>
                  <a:gd name="T1" fmla="*/ 9 h 28"/>
                  <a:gd name="T2" fmla="*/ 36 w 46"/>
                  <a:gd name="T3" fmla="*/ 0 h 28"/>
                  <a:gd name="T4" fmla="*/ 46 w 46"/>
                  <a:gd name="T5" fmla="*/ 18 h 28"/>
                  <a:gd name="T6" fmla="*/ 36 w 46"/>
                  <a:gd name="T7" fmla="*/ 18 h 28"/>
                  <a:gd name="T8" fmla="*/ 18 w 46"/>
                  <a:gd name="T9" fmla="*/ 28 h 28"/>
                  <a:gd name="T10" fmla="*/ 0 w 46"/>
                  <a:gd name="T11" fmla="*/ 28 h 28"/>
                  <a:gd name="T12" fmla="*/ 0 w 46"/>
                  <a:gd name="T13" fmla="*/ 9 h 28"/>
                  <a:gd name="T14" fmla="*/ 9 w 46"/>
                  <a:gd name="T15" fmla="*/ 0 h 28"/>
                  <a:gd name="T16" fmla="*/ 18 w 46"/>
                  <a:gd name="T17" fmla="*/ 0 h 28"/>
                  <a:gd name="T18" fmla="*/ 27 w 46"/>
                  <a:gd name="T19" fmla="*/ 9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 h="28">
                    <a:moveTo>
                      <a:pt x="27" y="9"/>
                    </a:moveTo>
                    <a:lnTo>
                      <a:pt x="36" y="0"/>
                    </a:lnTo>
                    <a:lnTo>
                      <a:pt x="46" y="18"/>
                    </a:lnTo>
                    <a:lnTo>
                      <a:pt x="36" y="18"/>
                    </a:lnTo>
                    <a:lnTo>
                      <a:pt x="18" y="28"/>
                    </a:lnTo>
                    <a:lnTo>
                      <a:pt x="0" y="28"/>
                    </a:lnTo>
                    <a:lnTo>
                      <a:pt x="0" y="9"/>
                    </a:lnTo>
                    <a:lnTo>
                      <a:pt x="9" y="0"/>
                    </a:lnTo>
                    <a:lnTo>
                      <a:pt x="18" y="0"/>
                    </a:lnTo>
                    <a:lnTo>
                      <a:pt x="27" y="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38" name="Freeform 252"/>
              <p:cNvSpPr>
                <a:spLocks/>
              </p:cNvSpPr>
              <p:nvPr/>
            </p:nvSpPr>
            <p:spPr bwMode="auto">
              <a:xfrm>
                <a:off x="3503" y="1602"/>
                <a:ext cx="74" cy="46"/>
              </a:xfrm>
              <a:custGeom>
                <a:avLst/>
                <a:gdLst>
                  <a:gd name="T0" fmla="*/ 46 w 74"/>
                  <a:gd name="T1" fmla="*/ 19 h 46"/>
                  <a:gd name="T2" fmla="*/ 28 w 74"/>
                  <a:gd name="T3" fmla="*/ 28 h 46"/>
                  <a:gd name="T4" fmla="*/ 19 w 74"/>
                  <a:gd name="T5" fmla="*/ 37 h 46"/>
                  <a:gd name="T6" fmla="*/ 28 w 74"/>
                  <a:gd name="T7" fmla="*/ 37 h 46"/>
                  <a:gd name="T8" fmla="*/ 37 w 74"/>
                  <a:gd name="T9" fmla="*/ 37 h 46"/>
                  <a:gd name="T10" fmla="*/ 46 w 74"/>
                  <a:gd name="T11" fmla="*/ 46 h 46"/>
                  <a:gd name="T12" fmla="*/ 74 w 74"/>
                  <a:gd name="T13" fmla="*/ 46 h 46"/>
                  <a:gd name="T14" fmla="*/ 74 w 74"/>
                  <a:gd name="T15" fmla="*/ 28 h 46"/>
                  <a:gd name="T16" fmla="*/ 55 w 74"/>
                  <a:gd name="T17" fmla="*/ 28 h 46"/>
                  <a:gd name="T18" fmla="*/ 46 w 74"/>
                  <a:gd name="T19" fmla="*/ 19 h 46"/>
                  <a:gd name="T20" fmla="*/ 46 w 74"/>
                  <a:gd name="T21" fmla="*/ 10 h 46"/>
                  <a:gd name="T22" fmla="*/ 37 w 74"/>
                  <a:gd name="T23" fmla="*/ 0 h 46"/>
                  <a:gd name="T24" fmla="*/ 19 w 74"/>
                  <a:gd name="T25" fmla="*/ 10 h 46"/>
                  <a:gd name="T26" fmla="*/ 0 w 74"/>
                  <a:gd name="T27" fmla="*/ 19 h 46"/>
                  <a:gd name="T28" fmla="*/ 9 w 74"/>
                  <a:gd name="T29" fmla="*/ 28 h 46"/>
                  <a:gd name="T30" fmla="*/ 28 w 74"/>
                  <a:gd name="T31" fmla="*/ 28 h 46"/>
                  <a:gd name="T32" fmla="*/ 46 w 74"/>
                  <a:gd name="T33" fmla="*/ 19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46">
                    <a:moveTo>
                      <a:pt x="46" y="19"/>
                    </a:moveTo>
                    <a:lnTo>
                      <a:pt x="28" y="28"/>
                    </a:lnTo>
                    <a:lnTo>
                      <a:pt x="19" y="37"/>
                    </a:lnTo>
                    <a:lnTo>
                      <a:pt x="28" y="37"/>
                    </a:lnTo>
                    <a:lnTo>
                      <a:pt x="37" y="37"/>
                    </a:lnTo>
                    <a:lnTo>
                      <a:pt x="46" y="46"/>
                    </a:lnTo>
                    <a:lnTo>
                      <a:pt x="74" y="46"/>
                    </a:lnTo>
                    <a:lnTo>
                      <a:pt x="74" y="28"/>
                    </a:lnTo>
                    <a:lnTo>
                      <a:pt x="55" y="28"/>
                    </a:lnTo>
                    <a:lnTo>
                      <a:pt x="46" y="19"/>
                    </a:lnTo>
                    <a:lnTo>
                      <a:pt x="46" y="10"/>
                    </a:lnTo>
                    <a:lnTo>
                      <a:pt x="37" y="0"/>
                    </a:lnTo>
                    <a:lnTo>
                      <a:pt x="19" y="10"/>
                    </a:lnTo>
                    <a:lnTo>
                      <a:pt x="0" y="19"/>
                    </a:lnTo>
                    <a:lnTo>
                      <a:pt x="9" y="28"/>
                    </a:lnTo>
                    <a:lnTo>
                      <a:pt x="28" y="28"/>
                    </a:lnTo>
                    <a:lnTo>
                      <a:pt x="46" y="1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39" name="Freeform 253"/>
              <p:cNvSpPr>
                <a:spLocks/>
              </p:cNvSpPr>
              <p:nvPr/>
            </p:nvSpPr>
            <p:spPr bwMode="auto">
              <a:xfrm>
                <a:off x="3503" y="1602"/>
                <a:ext cx="74" cy="46"/>
              </a:xfrm>
              <a:custGeom>
                <a:avLst/>
                <a:gdLst>
                  <a:gd name="T0" fmla="*/ 46 w 74"/>
                  <a:gd name="T1" fmla="*/ 19 h 46"/>
                  <a:gd name="T2" fmla="*/ 28 w 74"/>
                  <a:gd name="T3" fmla="*/ 28 h 46"/>
                  <a:gd name="T4" fmla="*/ 19 w 74"/>
                  <a:gd name="T5" fmla="*/ 37 h 46"/>
                  <a:gd name="T6" fmla="*/ 28 w 74"/>
                  <a:gd name="T7" fmla="*/ 37 h 46"/>
                  <a:gd name="T8" fmla="*/ 37 w 74"/>
                  <a:gd name="T9" fmla="*/ 37 h 46"/>
                  <a:gd name="T10" fmla="*/ 46 w 74"/>
                  <a:gd name="T11" fmla="*/ 46 h 46"/>
                  <a:gd name="T12" fmla="*/ 74 w 74"/>
                  <a:gd name="T13" fmla="*/ 46 h 46"/>
                  <a:gd name="T14" fmla="*/ 74 w 74"/>
                  <a:gd name="T15" fmla="*/ 28 h 46"/>
                  <a:gd name="T16" fmla="*/ 55 w 74"/>
                  <a:gd name="T17" fmla="*/ 28 h 46"/>
                  <a:gd name="T18" fmla="*/ 46 w 74"/>
                  <a:gd name="T19" fmla="*/ 19 h 46"/>
                  <a:gd name="T20" fmla="*/ 46 w 74"/>
                  <a:gd name="T21" fmla="*/ 10 h 46"/>
                  <a:gd name="T22" fmla="*/ 37 w 74"/>
                  <a:gd name="T23" fmla="*/ 0 h 46"/>
                  <a:gd name="T24" fmla="*/ 19 w 74"/>
                  <a:gd name="T25" fmla="*/ 10 h 46"/>
                  <a:gd name="T26" fmla="*/ 0 w 74"/>
                  <a:gd name="T27" fmla="*/ 19 h 46"/>
                  <a:gd name="T28" fmla="*/ 9 w 74"/>
                  <a:gd name="T29" fmla="*/ 28 h 46"/>
                  <a:gd name="T30" fmla="*/ 28 w 74"/>
                  <a:gd name="T31" fmla="*/ 28 h 46"/>
                  <a:gd name="T32" fmla="*/ 46 w 74"/>
                  <a:gd name="T33" fmla="*/ 19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4" h="46">
                    <a:moveTo>
                      <a:pt x="46" y="19"/>
                    </a:moveTo>
                    <a:lnTo>
                      <a:pt x="28" y="28"/>
                    </a:lnTo>
                    <a:lnTo>
                      <a:pt x="19" y="37"/>
                    </a:lnTo>
                    <a:lnTo>
                      <a:pt x="28" y="37"/>
                    </a:lnTo>
                    <a:lnTo>
                      <a:pt x="37" y="37"/>
                    </a:lnTo>
                    <a:lnTo>
                      <a:pt x="46" y="46"/>
                    </a:lnTo>
                    <a:lnTo>
                      <a:pt x="74" y="46"/>
                    </a:lnTo>
                    <a:lnTo>
                      <a:pt x="74" y="28"/>
                    </a:lnTo>
                    <a:lnTo>
                      <a:pt x="55" y="28"/>
                    </a:lnTo>
                    <a:lnTo>
                      <a:pt x="46" y="19"/>
                    </a:lnTo>
                    <a:lnTo>
                      <a:pt x="46" y="10"/>
                    </a:lnTo>
                    <a:lnTo>
                      <a:pt x="37" y="0"/>
                    </a:lnTo>
                    <a:lnTo>
                      <a:pt x="19" y="10"/>
                    </a:lnTo>
                    <a:lnTo>
                      <a:pt x="0" y="19"/>
                    </a:lnTo>
                    <a:lnTo>
                      <a:pt x="9" y="28"/>
                    </a:lnTo>
                    <a:lnTo>
                      <a:pt x="28" y="28"/>
                    </a:lnTo>
                    <a:lnTo>
                      <a:pt x="46" y="1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40" name="Freeform 254"/>
              <p:cNvSpPr>
                <a:spLocks/>
              </p:cNvSpPr>
              <p:nvPr/>
            </p:nvSpPr>
            <p:spPr bwMode="auto">
              <a:xfrm>
                <a:off x="3237" y="1612"/>
                <a:ext cx="28" cy="18"/>
              </a:xfrm>
              <a:custGeom>
                <a:avLst/>
                <a:gdLst>
                  <a:gd name="T0" fmla="*/ 19 w 28"/>
                  <a:gd name="T1" fmla="*/ 18 h 18"/>
                  <a:gd name="T2" fmla="*/ 28 w 28"/>
                  <a:gd name="T3" fmla="*/ 9 h 18"/>
                  <a:gd name="T4" fmla="*/ 9 w 28"/>
                  <a:gd name="T5" fmla="*/ 0 h 18"/>
                  <a:gd name="T6" fmla="*/ 0 w 28"/>
                  <a:gd name="T7" fmla="*/ 9 h 18"/>
                  <a:gd name="T8" fmla="*/ 19 w 28"/>
                  <a:gd name="T9" fmla="*/ 1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8">
                    <a:moveTo>
                      <a:pt x="19" y="18"/>
                    </a:moveTo>
                    <a:lnTo>
                      <a:pt x="28" y="9"/>
                    </a:lnTo>
                    <a:lnTo>
                      <a:pt x="9" y="0"/>
                    </a:lnTo>
                    <a:lnTo>
                      <a:pt x="0" y="9"/>
                    </a:lnTo>
                    <a:lnTo>
                      <a:pt x="19" y="18"/>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41" name="Freeform 255"/>
              <p:cNvSpPr>
                <a:spLocks/>
              </p:cNvSpPr>
              <p:nvPr/>
            </p:nvSpPr>
            <p:spPr bwMode="auto">
              <a:xfrm>
                <a:off x="3237" y="1612"/>
                <a:ext cx="28" cy="18"/>
              </a:xfrm>
              <a:custGeom>
                <a:avLst/>
                <a:gdLst>
                  <a:gd name="T0" fmla="*/ 19 w 28"/>
                  <a:gd name="T1" fmla="*/ 18 h 18"/>
                  <a:gd name="T2" fmla="*/ 28 w 28"/>
                  <a:gd name="T3" fmla="*/ 9 h 18"/>
                  <a:gd name="T4" fmla="*/ 9 w 28"/>
                  <a:gd name="T5" fmla="*/ 0 h 18"/>
                  <a:gd name="T6" fmla="*/ 0 w 28"/>
                  <a:gd name="T7" fmla="*/ 9 h 18"/>
                  <a:gd name="T8" fmla="*/ 19 w 28"/>
                  <a:gd name="T9" fmla="*/ 1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8">
                    <a:moveTo>
                      <a:pt x="19" y="18"/>
                    </a:moveTo>
                    <a:lnTo>
                      <a:pt x="28" y="9"/>
                    </a:lnTo>
                    <a:lnTo>
                      <a:pt x="9" y="0"/>
                    </a:lnTo>
                    <a:lnTo>
                      <a:pt x="0" y="9"/>
                    </a:lnTo>
                    <a:lnTo>
                      <a:pt x="19" y="18"/>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42" name="Freeform 256"/>
              <p:cNvSpPr>
                <a:spLocks/>
              </p:cNvSpPr>
              <p:nvPr/>
            </p:nvSpPr>
            <p:spPr bwMode="auto">
              <a:xfrm>
                <a:off x="3265" y="1602"/>
                <a:ext cx="18" cy="19"/>
              </a:xfrm>
              <a:custGeom>
                <a:avLst/>
                <a:gdLst>
                  <a:gd name="T0" fmla="*/ 0 w 18"/>
                  <a:gd name="T1" fmla="*/ 19 h 19"/>
                  <a:gd name="T2" fmla="*/ 9 w 18"/>
                  <a:gd name="T3" fmla="*/ 19 h 19"/>
                  <a:gd name="T4" fmla="*/ 18 w 18"/>
                  <a:gd name="T5" fmla="*/ 10 h 19"/>
                  <a:gd name="T6" fmla="*/ 9 w 18"/>
                  <a:gd name="T7" fmla="*/ 0 h 19"/>
                  <a:gd name="T8" fmla="*/ 0 w 18"/>
                  <a:gd name="T9" fmla="*/ 10 h 19"/>
                  <a:gd name="T10" fmla="*/ 0 w 18"/>
                  <a:gd name="T11" fmla="*/ 19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9">
                    <a:moveTo>
                      <a:pt x="0" y="19"/>
                    </a:moveTo>
                    <a:lnTo>
                      <a:pt x="9" y="19"/>
                    </a:lnTo>
                    <a:lnTo>
                      <a:pt x="18" y="10"/>
                    </a:lnTo>
                    <a:lnTo>
                      <a:pt x="9" y="0"/>
                    </a:lnTo>
                    <a:lnTo>
                      <a:pt x="0" y="10"/>
                    </a:lnTo>
                    <a:lnTo>
                      <a:pt x="0" y="1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43" name="Freeform 257"/>
              <p:cNvSpPr>
                <a:spLocks/>
              </p:cNvSpPr>
              <p:nvPr/>
            </p:nvSpPr>
            <p:spPr bwMode="auto">
              <a:xfrm>
                <a:off x="3265" y="1602"/>
                <a:ext cx="18" cy="19"/>
              </a:xfrm>
              <a:custGeom>
                <a:avLst/>
                <a:gdLst>
                  <a:gd name="T0" fmla="*/ 0 w 18"/>
                  <a:gd name="T1" fmla="*/ 19 h 19"/>
                  <a:gd name="T2" fmla="*/ 9 w 18"/>
                  <a:gd name="T3" fmla="*/ 19 h 19"/>
                  <a:gd name="T4" fmla="*/ 18 w 18"/>
                  <a:gd name="T5" fmla="*/ 10 h 19"/>
                  <a:gd name="T6" fmla="*/ 9 w 18"/>
                  <a:gd name="T7" fmla="*/ 0 h 19"/>
                  <a:gd name="T8" fmla="*/ 0 w 18"/>
                  <a:gd name="T9" fmla="*/ 10 h 19"/>
                  <a:gd name="T10" fmla="*/ 0 w 18"/>
                  <a:gd name="T11" fmla="*/ 19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9">
                    <a:moveTo>
                      <a:pt x="0" y="19"/>
                    </a:moveTo>
                    <a:lnTo>
                      <a:pt x="9" y="19"/>
                    </a:lnTo>
                    <a:lnTo>
                      <a:pt x="18" y="10"/>
                    </a:lnTo>
                    <a:lnTo>
                      <a:pt x="9" y="0"/>
                    </a:lnTo>
                    <a:lnTo>
                      <a:pt x="0" y="10"/>
                    </a:lnTo>
                    <a:lnTo>
                      <a:pt x="0" y="1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44" name="Freeform 258"/>
              <p:cNvSpPr>
                <a:spLocks/>
              </p:cNvSpPr>
              <p:nvPr/>
            </p:nvSpPr>
            <p:spPr bwMode="auto">
              <a:xfrm>
                <a:off x="3228" y="1621"/>
                <a:ext cx="9" cy="9"/>
              </a:xfrm>
              <a:custGeom>
                <a:avLst/>
                <a:gdLst>
                  <a:gd name="T0" fmla="*/ 0 w 9"/>
                  <a:gd name="T1" fmla="*/ 9 h 9"/>
                  <a:gd name="T2" fmla="*/ 9 w 9"/>
                  <a:gd name="T3" fmla="*/ 0 h 9"/>
                  <a:gd name="T4" fmla="*/ 9 w 9"/>
                  <a:gd name="T5" fmla="*/ 9 h 9"/>
                  <a:gd name="T6" fmla="*/ 0 w 9"/>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9">
                    <a:moveTo>
                      <a:pt x="0" y="9"/>
                    </a:moveTo>
                    <a:lnTo>
                      <a:pt x="9" y="0"/>
                    </a:lnTo>
                    <a:lnTo>
                      <a:pt x="9" y="9"/>
                    </a:lnTo>
                    <a:lnTo>
                      <a:pt x="0" y="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45" name="Freeform 259"/>
              <p:cNvSpPr>
                <a:spLocks/>
              </p:cNvSpPr>
              <p:nvPr/>
            </p:nvSpPr>
            <p:spPr bwMode="auto">
              <a:xfrm>
                <a:off x="3228" y="1621"/>
                <a:ext cx="9" cy="9"/>
              </a:xfrm>
              <a:custGeom>
                <a:avLst/>
                <a:gdLst>
                  <a:gd name="T0" fmla="*/ 0 w 9"/>
                  <a:gd name="T1" fmla="*/ 9 h 9"/>
                  <a:gd name="T2" fmla="*/ 9 w 9"/>
                  <a:gd name="T3" fmla="*/ 0 h 9"/>
                  <a:gd name="T4" fmla="*/ 9 w 9"/>
                  <a:gd name="T5" fmla="*/ 9 h 9"/>
                  <a:gd name="T6" fmla="*/ 0 w 9"/>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9">
                    <a:moveTo>
                      <a:pt x="0" y="9"/>
                    </a:moveTo>
                    <a:lnTo>
                      <a:pt x="9" y="0"/>
                    </a:lnTo>
                    <a:lnTo>
                      <a:pt x="9" y="9"/>
                    </a:lnTo>
                    <a:lnTo>
                      <a:pt x="0" y="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46" name="Freeform 260"/>
              <p:cNvSpPr>
                <a:spLocks/>
              </p:cNvSpPr>
              <p:nvPr/>
            </p:nvSpPr>
            <p:spPr bwMode="auto">
              <a:xfrm>
                <a:off x="3127" y="1612"/>
                <a:ext cx="46" cy="18"/>
              </a:xfrm>
              <a:custGeom>
                <a:avLst/>
                <a:gdLst>
                  <a:gd name="T0" fmla="*/ 0 w 46"/>
                  <a:gd name="T1" fmla="*/ 9 h 18"/>
                  <a:gd name="T2" fmla="*/ 9 w 46"/>
                  <a:gd name="T3" fmla="*/ 0 h 18"/>
                  <a:gd name="T4" fmla="*/ 18 w 46"/>
                  <a:gd name="T5" fmla="*/ 9 h 18"/>
                  <a:gd name="T6" fmla="*/ 18 w 46"/>
                  <a:gd name="T7" fmla="*/ 18 h 18"/>
                  <a:gd name="T8" fmla="*/ 28 w 46"/>
                  <a:gd name="T9" fmla="*/ 18 h 18"/>
                  <a:gd name="T10" fmla="*/ 46 w 46"/>
                  <a:gd name="T11" fmla="*/ 18 h 18"/>
                  <a:gd name="T12" fmla="*/ 46 w 46"/>
                  <a:gd name="T13" fmla="*/ 9 h 18"/>
                  <a:gd name="T14" fmla="*/ 37 w 46"/>
                  <a:gd name="T15" fmla="*/ 0 h 18"/>
                  <a:gd name="T16" fmla="*/ 28 w 46"/>
                  <a:gd name="T17" fmla="*/ 0 h 18"/>
                  <a:gd name="T18" fmla="*/ 28 w 46"/>
                  <a:gd name="T19" fmla="*/ 9 h 18"/>
                  <a:gd name="T20" fmla="*/ 18 w 46"/>
                  <a:gd name="T21" fmla="*/ 9 h 18"/>
                  <a:gd name="T22" fmla="*/ 18 w 46"/>
                  <a:gd name="T23" fmla="*/ 18 h 18"/>
                  <a:gd name="T24" fmla="*/ 9 w 46"/>
                  <a:gd name="T25" fmla="*/ 18 h 18"/>
                  <a:gd name="T26" fmla="*/ 9 w 46"/>
                  <a:gd name="T27" fmla="*/ 9 h 18"/>
                  <a:gd name="T28" fmla="*/ 0 w 46"/>
                  <a:gd name="T29" fmla="*/ 9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18">
                    <a:moveTo>
                      <a:pt x="0" y="9"/>
                    </a:moveTo>
                    <a:lnTo>
                      <a:pt x="9" y="0"/>
                    </a:lnTo>
                    <a:lnTo>
                      <a:pt x="18" y="9"/>
                    </a:lnTo>
                    <a:lnTo>
                      <a:pt x="18" y="18"/>
                    </a:lnTo>
                    <a:lnTo>
                      <a:pt x="28" y="18"/>
                    </a:lnTo>
                    <a:lnTo>
                      <a:pt x="46" y="18"/>
                    </a:lnTo>
                    <a:lnTo>
                      <a:pt x="46" y="9"/>
                    </a:lnTo>
                    <a:lnTo>
                      <a:pt x="37" y="0"/>
                    </a:lnTo>
                    <a:lnTo>
                      <a:pt x="28" y="0"/>
                    </a:lnTo>
                    <a:lnTo>
                      <a:pt x="28" y="9"/>
                    </a:lnTo>
                    <a:lnTo>
                      <a:pt x="18" y="9"/>
                    </a:lnTo>
                    <a:lnTo>
                      <a:pt x="18" y="18"/>
                    </a:lnTo>
                    <a:lnTo>
                      <a:pt x="9" y="18"/>
                    </a:lnTo>
                    <a:lnTo>
                      <a:pt x="9" y="9"/>
                    </a:lnTo>
                    <a:lnTo>
                      <a:pt x="0" y="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47" name="Freeform 261"/>
              <p:cNvSpPr>
                <a:spLocks/>
              </p:cNvSpPr>
              <p:nvPr/>
            </p:nvSpPr>
            <p:spPr bwMode="auto">
              <a:xfrm>
                <a:off x="3127" y="1612"/>
                <a:ext cx="46" cy="18"/>
              </a:xfrm>
              <a:custGeom>
                <a:avLst/>
                <a:gdLst>
                  <a:gd name="T0" fmla="*/ 0 w 46"/>
                  <a:gd name="T1" fmla="*/ 9 h 18"/>
                  <a:gd name="T2" fmla="*/ 9 w 46"/>
                  <a:gd name="T3" fmla="*/ 0 h 18"/>
                  <a:gd name="T4" fmla="*/ 18 w 46"/>
                  <a:gd name="T5" fmla="*/ 9 h 18"/>
                  <a:gd name="T6" fmla="*/ 18 w 46"/>
                  <a:gd name="T7" fmla="*/ 18 h 18"/>
                  <a:gd name="T8" fmla="*/ 28 w 46"/>
                  <a:gd name="T9" fmla="*/ 18 h 18"/>
                  <a:gd name="T10" fmla="*/ 46 w 46"/>
                  <a:gd name="T11" fmla="*/ 18 h 18"/>
                  <a:gd name="T12" fmla="*/ 46 w 46"/>
                  <a:gd name="T13" fmla="*/ 9 h 18"/>
                  <a:gd name="T14" fmla="*/ 37 w 46"/>
                  <a:gd name="T15" fmla="*/ 0 h 18"/>
                  <a:gd name="T16" fmla="*/ 28 w 46"/>
                  <a:gd name="T17" fmla="*/ 0 h 18"/>
                  <a:gd name="T18" fmla="*/ 28 w 46"/>
                  <a:gd name="T19" fmla="*/ 9 h 18"/>
                  <a:gd name="T20" fmla="*/ 18 w 46"/>
                  <a:gd name="T21" fmla="*/ 9 h 18"/>
                  <a:gd name="T22" fmla="*/ 18 w 46"/>
                  <a:gd name="T23" fmla="*/ 18 h 18"/>
                  <a:gd name="T24" fmla="*/ 9 w 46"/>
                  <a:gd name="T25" fmla="*/ 18 h 18"/>
                  <a:gd name="T26" fmla="*/ 9 w 46"/>
                  <a:gd name="T27" fmla="*/ 9 h 18"/>
                  <a:gd name="T28" fmla="*/ 0 w 46"/>
                  <a:gd name="T29" fmla="*/ 9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18">
                    <a:moveTo>
                      <a:pt x="0" y="9"/>
                    </a:moveTo>
                    <a:lnTo>
                      <a:pt x="9" y="0"/>
                    </a:lnTo>
                    <a:lnTo>
                      <a:pt x="18" y="9"/>
                    </a:lnTo>
                    <a:lnTo>
                      <a:pt x="18" y="18"/>
                    </a:lnTo>
                    <a:lnTo>
                      <a:pt x="28" y="18"/>
                    </a:lnTo>
                    <a:lnTo>
                      <a:pt x="46" y="18"/>
                    </a:lnTo>
                    <a:lnTo>
                      <a:pt x="46" y="9"/>
                    </a:lnTo>
                    <a:lnTo>
                      <a:pt x="37" y="0"/>
                    </a:lnTo>
                    <a:lnTo>
                      <a:pt x="28" y="0"/>
                    </a:lnTo>
                    <a:lnTo>
                      <a:pt x="28" y="9"/>
                    </a:lnTo>
                    <a:lnTo>
                      <a:pt x="18" y="9"/>
                    </a:lnTo>
                    <a:lnTo>
                      <a:pt x="18" y="18"/>
                    </a:lnTo>
                    <a:lnTo>
                      <a:pt x="9" y="18"/>
                    </a:lnTo>
                    <a:lnTo>
                      <a:pt x="9" y="9"/>
                    </a:lnTo>
                    <a:lnTo>
                      <a:pt x="0" y="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48" name="Freeform 262"/>
              <p:cNvSpPr>
                <a:spLocks/>
              </p:cNvSpPr>
              <p:nvPr/>
            </p:nvSpPr>
            <p:spPr bwMode="auto">
              <a:xfrm>
                <a:off x="2889" y="1630"/>
                <a:ext cx="82" cy="27"/>
              </a:xfrm>
              <a:custGeom>
                <a:avLst/>
                <a:gdLst>
                  <a:gd name="T0" fmla="*/ 64 w 82"/>
                  <a:gd name="T1" fmla="*/ 18 h 27"/>
                  <a:gd name="T2" fmla="*/ 73 w 82"/>
                  <a:gd name="T3" fmla="*/ 18 h 27"/>
                  <a:gd name="T4" fmla="*/ 82 w 82"/>
                  <a:gd name="T5" fmla="*/ 9 h 27"/>
                  <a:gd name="T6" fmla="*/ 73 w 82"/>
                  <a:gd name="T7" fmla="*/ 0 h 27"/>
                  <a:gd name="T8" fmla="*/ 64 w 82"/>
                  <a:gd name="T9" fmla="*/ 0 h 27"/>
                  <a:gd name="T10" fmla="*/ 55 w 82"/>
                  <a:gd name="T11" fmla="*/ 0 h 27"/>
                  <a:gd name="T12" fmla="*/ 46 w 82"/>
                  <a:gd name="T13" fmla="*/ 0 h 27"/>
                  <a:gd name="T14" fmla="*/ 36 w 82"/>
                  <a:gd name="T15" fmla="*/ 0 h 27"/>
                  <a:gd name="T16" fmla="*/ 27 w 82"/>
                  <a:gd name="T17" fmla="*/ 0 h 27"/>
                  <a:gd name="T18" fmla="*/ 18 w 82"/>
                  <a:gd name="T19" fmla="*/ 0 h 27"/>
                  <a:gd name="T20" fmla="*/ 9 w 82"/>
                  <a:gd name="T21" fmla="*/ 0 h 27"/>
                  <a:gd name="T22" fmla="*/ 0 w 82"/>
                  <a:gd name="T23" fmla="*/ 0 h 27"/>
                  <a:gd name="T24" fmla="*/ 0 w 82"/>
                  <a:gd name="T25" fmla="*/ 9 h 27"/>
                  <a:gd name="T26" fmla="*/ 18 w 82"/>
                  <a:gd name="T27" fmla="*/ 18 h 27"/>
                  <a:gd name="T28" fmla="*/ 36 w 82"/>
                  <a:gd name="T29" fmla="*/ 18 h 27"/>
                  <a:gd name="T30" fmla="*/ 46 w 82"/>
                  <a:gd name="T31" fmla="*/ 27 h 27"/>
                  <a:gd name="T32" fmla="*/ 64 w 82"/>
                  <a:gd name="T33" fmla="*/ 18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2" h="27">
                    <a:moveTo>
                      <a:pt x="64" y="18"/>
                    </a:moveTo>
                    <a:lnTo>
                      <a:pt x="73" y="18"/>
                    </a:lnTo>
                    <a:lnTo>
                      <a:pt x="82" y="9"/>
                    </a:lnTo>
                    <a:lnTo>
                      <a:pt x="73" y="0"/>
                    </a:lnTo>
                    <a:lnTo>
                      <a:pt x="64" y="0"/>
                    </a:lnTo>
                    <a:lnTo>
                      <a:pt x="55" y="0"/>
                    </a:lnTo>
                    <a:lnTo>
                      <a:pt x="46" y="0"/>
                    </a:lnTo>
                    <a:lnTo>
                      <a:pt x="36" y="0"/>
                    </a:lnTo>
                    <a:lnTo>
                      <a:pt x="27" y="0"/>
                    </a:lnTo>
                    <a:lnTo>
                      <a:pt x="18" y="0"/>
                    </a:lnTo>
                    <a:lnTo>
                      <a:pt x="9" y="0"/>
                    </a:lnTo>
                    <a:lnTo>
                      <a:pt x="0" y="0"/>
                    </a:lnTo>
                    <a:lnTo>
                      <a:pt x="0" y="9"/>
                    </a:lnTo>
                    <a:lnTo>
                      <a:pt x="18" y="18"/>
                    </a:lnTo>
                    <a:lnTo>
                      <a:pt x="36" y="18"/>
                    </a:lnTo>
                    <a:lnTo>
                      <a:pt x="46" y="27"/>
                    </a:lnTo>
                    <a:lnTo>
                      <a:pt x="64" y="18"/>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49" name="Freeform 263"/>
              <p:cNvSpPr>
                <a:spLocks/>
              </p:cNvSpPr>
              <p:nvPr/>
            </p:nvSpPr>
            <p:spPr bwMode="auto">
              <a:xfrm>
                <a:off x="2889" y="1630"/>
                <a:ext cx="82" cy="27"/>
              </a:xfrm>
              <a:custGeom>
                <a:avLst/>
                <a:gdLst>
                  <a:gd name="T0" fmla="*/ 64 w 82"/>
                  <a:gd name="T1" fmla="*/ 18 h 27"/>
                  <a:gd name="T2" fmla="*/ 73 w 82"/>
                  <a:gd name="T3" fmla="*/ 18 h 27"/>
                  <a:gd name="T4" fmla="*/ 82 w 82"/>
                  <a:gd name="T5" fmla="*/ 9 h 27"/>
                  <a:gd name="T6" fmla="*/ 73 w 82"/>
                  <a:gd name="T7" fmla="*/ 0 h 27"/>
                  <a:gd name="T8" fmla="*/ 64 w 82"/>
                  <a:gd name="T9" fmla="*/ 0 h 27"/>
                  <a:gd name="T10" fmla="*/ 55 w 82"/>
                  <a:gd name="T11" fmla="*/ 0 h 27"/>
                  <a:gd name="T12" fmla="*/ 46 w 82"/>
                  <a:gd name="T13" fmla="*/ 0 h 27"/>
                  <a:gd name="T14" fmla="*/ 36 w 82"/>
                  <a:gd name="T15" fmla="*/ 0 h 27"/>
                  <a:gd name="T16" fmla="*/ 27 w 82"/>
                  <a:gd name="T17" fmla="*/ 0 h 27"/>
                  <a:gd name="T18" fmla="*/ 18 w 82"/>
                  <a:gd name="T19" fmla="*/ 0 h 27"/>
                  <a:gd name="T20" fmla="*/ 9 w 82"/>
                  <a:gd name="T21" fmla="*/ 0 h 27"/>
                  <a:gd name="T22" fmla="*/ 0 w 82"/>
                  <a:gd name="T23" fmla="*/ 0 h 27"/>
                  <a:gd name="T24" fmla="*/ 0 w 82"/>
                  <a:gd name="T25" fmla="*/ 9 h 27"/>
                  <a:gd name="T26" fmla="*/ 18 w 82"/>
                  <a:gd name="T27" fmla="*/ 18 h 27"/>
                  <a:gd name="T28" fmla="*/ 36 w 82"/>
                  <a:gd name="T29" fmla="*/ 18 h 27"/>
                  <a:gd name="T30" fmla="*/ 46 w 82"/>
                  <a:gd name="T31" fmla="*/ 27 h 27"/>
                  <a:gd name="T32" fmla="*/ 64 w 82"/>
                  <a:gd name="T33" fmla="*/ 18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2" h="27">
                    <a:moveTo>
                      <a:pt x="64" y="18"/>
                    </a:moveTo>
                    <a:lnTo>
                      <a:pt x="73" y="18"/>
                    </a:lnTo>
                    <a:lnTo>
                      <a:pt x="82" y="9"/>
                    </a:lnTo>
                    <a:lnTo>
                      <a:pt x="73" y="0"/>
                    </a:lnTo>
                    <a:lnTo>
                      <a:pt x="64" y="0"/>
                    </a:lnTo>
                    <a:lnTo>
                      <a:pt x="55" y="0"/>
                    </a:lnTo>
                    <a:lnTo>
                      <a:pt x="46" y="0"/>
                    </a:lnTo>
                    <a:lnTo>
                      <a:pt x="36" y="0"/>
                    </a:lnTo>
                    <a:lnTo>
                      <a:pt x="27" y="0"/>
                    </a:lnTo>
                    <a:lnTo>
                      <a:pt x="18" y="0"/>
                    </a:lnTo>
                    <a:lnTo>
                      <a:pt x="9" y="0"/>
                    </a:lnTo>
                    <a:lnTo>
                      <a:pt x="0" y="0"/>
                    </a:lnTo>
                    <a:lnTo>
                      <a:pt x="0" y="9"/>
                    </a:lnTo>
                    <a:lnTo>
                      <a:pt x="18" y="18"/>
                    </a:lnTo>
                    <a:lnTo>
                      <a:pt x="36" y="18"/>
                    </a:lnTo>
                    <a:lnTo>
                      <a:pt x="46" y="27"/>
                    </a:lnTo>
                    <a:lnTo>
                      <a:pt x="64" y="18"/>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50" name="Freeform 264"/>
              <p:cNvSpPr>
                <a:spLocks/>
              </p:cNvSpPr>
              <p:nvPr/>
            </p:nvSpPr>
            <p:spPr bwMode="auto">
              <a:xfrm>
                <a:off x="2843" y="1639"/>
                <a:ext cx="110" cy="64"/>
              </a:xfrm>
              <a:custGeom>
                <a:avLst/>
                <a:gdLst>
                  <a:gd name="T0" fmla="*/ 0 w 110"/>
                  <a:gd name="T1" fmla="*/ 0 h 64"/>
                  <a:gd name="T2" fmla="*/ 9 w 110"/>
                  <a:gd name="T3" fmla="*/ 0 h 64"/>
                  <a:gd name="T4" fmla="*/ 18 w 110"/>
                  <a:gd name="T5" fmla="*/ 0 h 64"/>
                  <a:gd name="T6" fmla="*/ 27 w 110"/>
                  <a:gd name="T7" fmla="*/ 9 h 64"/>
                  <a:gd name="T8" fmla="*/ 27 w 110"/>
                  <a:gd name="T9" fmla="*/ 0 h 64"/>
                  <a:gd name="T10" fmla="*/ 46 w 110"/>
                  <a:gd name="T11" fmla="*/ 0 h 64"/>
                  <a:gd name="T12" fmla="*/ 46 w 110"/>
                  <a:gd name="T13" fmla="*/ 9 h 64"/>
                  <a:gd name="T14" fmla="*/ 64 w 110"/>
                  <a:gd name="T15" fmla="*/ 9 h 64"/>
                  <a:gd name="T16" fmla="*/ 73 w 110"/>
                  <a:gd name="T17" fmla="*/ 18 h 64"/>
                  <a:gd name="T18" fmla="*/ 82 w 110"/>
                  <a:gd name="T19" fmla="*/ 18 h 64"/>
                  <a:gd name="T20" fmla="*/ 92 w 110"/>
                  <a:gd name="T21" fmla="*/ 28 h 64"/>
                  <a:gd name="T22" fmla="*/ 101 w 110"/>
                  <a:gd name="T23" fmla="*/ 46 h 64"/>
                  <a:gd name="T24" fmla="*/ 110 w 110"/>
                  <a:gd name="T25" fmla="*/ 46 h 64"/>
                  <a:gd name="T26" fmla="*/ 101 w 110"/>
                  <a:gd name="T27" fmla="*/ 55 h 64"/>
                  <a:gd name="T28" fmla="*/ 82 w 110"/>
                  <a:gd name="T29" fmla="*/ 55 h 64"/>
                  <a:gd name="T30" fmla="*/ 73 w 110"/>
                  <a:gd name="T31" fmla="*/ 46 h 64"/>
                  <a:gd name="T32" fmla="*/ 73 w 110"/>
                  <a:gd name="T33" fmla="*/ 37 h 64"/>
                  <a:gd name="T34" fmla="*/ 64 w 110"/>
                  <a:gd name="T35" fmla="*/ 28 h 64"/>
                  <a:gd name="T36" fmla="*/ 46 w 110"/>
                  <a:gd name="T37" fmla="*/ 64 h 64"/>
                  <a:gd name="T38" fmla="*/ 37 w 110"/>
                  <a:gd name="T39" fmla="*/ 64 h 64"/>
                  <a:gd name="T40" fmla="*/ 27 w 110"/>
                  <a:gd name="T41" fmla="*/ 55 h 64"/>
                  <a:gd name="T42" fmla="*/ 27 w 110"/>
                  <a:gd name="T43" fmla="*/ 46 h 64"/>
                  <a:gd name="T44" fmla="*/ 18 w 110"/>
                  <a:gd name="T45" fmla="*/ 46 h 64"/>
                  <a:gd name="T46" fmla="*/ 9 w 110"/>
                  <a:gd name="T47" fmla="*/ 37 h 64"/>
                  <a:gd name="T48" fmla="*/ 37 w 110"/>
                  <a:gd name="T49" fmla="*/ 37 h 64"/>
                  <a:gd name="T50" fmla="*/ 37 w 110"/>
                  <a:gd name="T51" fmla="*/ 28 h 64"/>
                  <a:gd name="T52" fmla="*/ 37 w 110"/>
                  <a:gd name="T53" fmla="*/ 18 h 64"/>
                  <a:gd name="T54" fmla="*/ 27 w 110"/>
                  <a:gd name="T55" fmla="*/ 18 h 64"/>
                  <a:gd name="T56" fmla="*/ 9 w 110"/>
                  <a:gd name="T57" fmla="*/ 37 h 64"/>
                  <a:gd name="T58" fmla="*/ 0 w 110"/>
                  <a:gd name="T59" fmla="*/ 37 h 64"/>
                  <a:gd name="T60" fmla="*/ 0 w 110"/>
                  <a:gd name="T61" fmla="*/ 28 h 64"/>
                  <a:gd name="T62" fmla="*/ 0 w 110"/>
                  <a:gd name="T63" fmla="*/ 18 h 64"/>
                  <a:gd name="T64" fmla="*/ 0 w 110"/>
                  <a:gd name="T65" fmla="*/ 0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0" h="64">
                    <a:moveTo>
                      <a:pt x="0" y="0"/>
                    </a:moveTo>
                    <a:lnTo>
                      <a:pt x="9" y="0"/>
                    </a:lnTo>
                    <a:lnTo>
                      <a:pt x="18" y="0"/>
                    </a:lnTo>
                    <a:lnTo>
                      <a:pt x="27" y="9"/>
                    </a:lnTo>
                    <a:lnTo>
                      <a:pt x="27" y="0"/>
                    </a:lnTo>
                    <a:lnTo>
                      <a:pt x="46" y="0"/>
                    </a:lnTo>
                    <a:lnTo>
                      <a:pt x="46" y="9"/>
                    </a:lnTo>
                    <a:lnTo>
                      <a:pt x="64" y="9"/>
                    </a:lnTo>
                    <a:lnTo>
                      <a:pt x="73" y="18"/>
                    </a:lnTo>
                    <a:lnTo>
                      <a:pt x="82" y="18"/>
                    </a:lnTo>
                    <a:lnTo>
                      <a:pt x="92" y="28"/>
                    </a:lnTo>
                    <a:lnTo>
                      <a:pt x="101" y="46"/>
                    </a:lnTo>
                    <a:lnTo>
                      <a:pt x="110" y="46"/>
                    </a:lnTo>
                    <a:lnTo>
                      <a:pt x="101" y="55"/>
                    </a:lnTo>
                    <a:lnTo>
                      <a:pt x="82" y="55"/>
                    </a:lnTo>
                    <a:lnTo>
                      <a:pt x="73" y="46"/>
                    </a:lnTo>
                    <a:lnTo>
                      <a:pt x="73" y="37"/>
                    </a:lnTo>
                    <a:lnTo>
                      <a:pt x="64" y="28"/>
                    </a:lnTo>
                    <a:lnTo>
                      <a:pt x="46" y="64"/>
                    </a:lnTo>
                    <a:lnTo>
                      <a:pt x="37" y="64"/>
                    </a:lnTo>
                    <a:lnTo>
                      <a:pt x="27" y="55"/>
                    </a:lnTo>
                    <a:lnTo>
                      <a:pt x="27" y="46"/>
                    </a:lnTo>
                    <a:lnTo>
                      <a:pt x="18" y="46"/>
                    </a:lnTo>
                    <a:lnTo>
                      <a:pt x="9" y="37"/>
                    </a:lnTo>
                    <a:lnTo>
                      <a:pt x="37" y="37"/>
                    </a:lnTo>
                    <a:lnTo>
                      <a:pt x="37" y="28"/>
                    </a:lnTo>
                    <a:lnTo>
                      <a:pt x="37" y="18"/>
                    </a:lnTo>
                    <a:lnTo>
                      <a:pt x="27" y="18"/>
                    </a:lnTo>
                    <a:lnTo>
                      <a:pt x="9" y="37"/>
                    </a:lnTo>
                    <a:lnTo>
                      <a:pt x="0" y="37"/>
                    </a:lnTo>
                    <a:lnTo>
                      <a:pt x="0" y="28"/>
                    </a:lnTo>
                    <a:lnTo>
                      <a:pt x="0" y="18"/>
                    </a:lnTo>
                    <a:lnTo>
                      <a:pt x="0"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51" name="Freeform 265"/>
              <p:cNvSpPr>
                <a:spLocks/>
              </p:cNvSpPr>
              <p:nvPr/>
            </p:nvSpPr>
            <p:spPr bwMode="auto">
              <a:xfrm>
                <a:off x="2843" y="1639"/>
                <a:ext cx="110" cy="64"/>
              </a:xfrm>
              <a:custGeom>
                <a:avLst/>
                <a:gdLst>
                  <a:gd name="T0" fmla="*/ 0 w 110"/>
                  <a:gd name="T1" fmla="*/ 0 h 64"/>
                  <a:gd name="T2" fmla="*/ 9 w 110"/>
                  <a:gd name="T3" fmla="*/ 0 h 64"/>
                  <a:gd name="T4" fmla="*/ 18 w 110"/>
                  <a:gd name="T5" fmla="*/ 0 h 64"/>
                  <a:gd name="T6" fmla="*/ 27 w 110"/>
                  <a:gd name="T7" fmla="*/ 9 h 64"/>
                  <a:gd name="T8" fmla="*/ 27 w 110"/>
                  <a:gd name="T9" fmla="*/ 0 h 64"/>
                  <a:gd name="T10" fmla="*/ 46 w 110"/>
                  <a:gd name="T11" fmla="*/ 0 h 64"/>
                  <a:gd name="T12" fmla="*/ 46 w 110"/>
                  <a:gd name="T13" fmla="*/ 9 h 64"/>
                  <a:gd name="T14" fmla="*/ 64 w 110"/>
                  <a:gd name="T15" fmla="*/ 9 h 64"/>
                  <a:gd name="T16" fmla="*/ 73 w 110"/>
                  <a:gd name="T17" fmla="*/ 18 h 64"/>
                  <a:gd name="T18" fmla="*/ 82 w 110"/>
                  <a:gd name="T19" fmla="*/ 18 h 64"/>
                  <a:gd name="T20" fmla="*/ 92 w 110"/>
                  <a:gd name="T21" fmla="*/ 28 h 64"/>
                  <a:gd name="T22" fmla="*/ 101 w 110"/>
                  <a:gd name="T23" fmla="*/ 46 h 64"/>
                  <a:gd name="T24" fmla="*/ 110 w 110"/>
                  <a:gd name="T25" fmla="*/ 46 h 64"/>
                  <a:gd name="T26" fmla="*/ 101 w 110"/>
                  <a:gd name="T27" fmla="*/ 55 h 64"/>
                  <a:gd name="T28" fmla="*/ 82 w 110"/>
                  <a:gd name="T29" fmla="*/ 55 h 64"/>
                  <a:gd name="T30" fmla="*/ 73 w 110"/>
                  <a:gd name="T31" fmla="*/ 46 h 64"/>
                  <a:gd name="T32" fmla="*/ 73 w 110"/>
                  <a:gd name="T33" fmla="*/ 37 h 64"/>
                  <a:gd name="T34" fmla="*/ 64 w 110"/>
                  <a:gd name="T35" fmla="*/ 28 h 64"/>
                  <a:gd name="T36" fmla="*/ 46 w 110"/>
                  <a:gd name="T37" fmla="*/ 64 h 64"/>
                  <a:gd name="T38" fmla="*/ 37 w 110"/>
                  <a:gd name="T39" fmla="*/ 64 h 64"/>
                  <a:gd name="T40" fmla="*/ 27 w 110"/>
                  <a:gd name="T41" fmla="*/ 55 h 64"/>
                  <a:gd name="T42" fmla="*/ 27 w 110"/>
                  <a:gd name="T43" fmla="*/ 46 h 64"/>
                  <a:gd name="T44" fmla="*/ 18 w 110"/>
                  <a:gd name="T45" fmla="*/ 46 h 64"/>
                  <a:gd name="T46" fmla="*/ 9 w 110"/>
                  <a:gd name="T47" fmla="*/ 37 h 64"/>
                  <a:gd name="T48" fmla="*/ 37 w 110"/>
                  <a:gd name="T49" fmla="*/ 37 h 64"/>
                  <a:gd name="T50" fmla="*/ 37 w 110"/>
                  <a:gd name="T51" fmla="*/ 28 h 64"/>
                  <a:gd name="T52" fmla="*/ 37 w 110"/>
                  <a:gd name="T53" fmla="*/ 18 h 64"/>
                  <a:gd name="T54" fmla="*/ 27 w 110"/>
                  <a:gd name="T55" fmla="*/ 18 h 64"/>
                  <a:gd name="T56" fmla="*/ 9 w 110"/>
                  <a:gd name="T57" fmla="*/ 37 h 64"/>
                  <a:gd name="T58" fmla="*/ 0 w 110"/>
                  <a:gd name="T59" fmla="*/ 37 h 64"/>
                  <a:gd name="T60" fmla="*/ 0 w 110"/>
                  <a:gd name="T61" fmla="*/ 28 h 64"/>
                  <a:gd name="T62" fmla="*/ 0 w 110"/>
                  <a:gd name="T63" fmla="*/ 18 h 64"/>
                  <a:gd name="T64" fmla="*/ 0 w 110"/>
                  <a:gd name="T65" fmla="*/ 0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0" h="64">
                    <a:moveTo>
                      <a:pt x="0" y="0"/>
                    </a:moveTo>
                    <a:lnTo>
                      <a:pt x="9" y="0"/>
                    </a:lnTo>
                    <a:lnTo>
                      <a:pt x="18" y="0"/>
                    </a:lnTo>
                    <a:lnTo>
                      <a:pt x="27" y="9"/>
                    </a:lnTo>
                    <a:lnTo>
                      <a:pt x="27" y="0"/>
                    </a:lnTo>
                    <a:lnTo>
                      <a:pt x="46" y="0"/>
                    </a:lnTo>
                    <a:lnTo>
                      <a:pt x="46" y="9"/>
                    </a:lnTo>
                    <a:lnTo>
                      <a:pt x="64" y="9"/>
                    </a:lnTo>
                    <a:lnTo>
                      <a:pt x="73" y="18"/>
                    </a:lnTo>
                    <a:lnTo>
                      <a:pt x="82" y="18"/>
                    </a:lnTo>
                    <a:lnTo>
                      <a:pt x="92" y="28"/>
                    </a:lnTo>
                    <a:lnTo>
                      <a:pt x="101" y="46"/>
                    </a:lnTo>
                    <a:lnTo>
                      <a:pt x="110" y="46"/>
                    </a:lnTo>
                    <a:lnTo>
                      <a:pt x="101" y="55"/>
                    </a:lnTo>
                    <a:lnTo>
                      <a:pt x="82" y="55"/>
                    </a:lnTo>
                    <a:lnTo>
                      <a:pt x="73" y="46"/>
                    </a:lnTo>
                    <a:lnTo>
                      <a:pt x="73" y="37"/>
                    </a:lnTo>
                    <a:lnTo>
                      <a:pt x="64" y="28"/>
                    </a:lnTo>
                    <a:lnTo>
                      <a:pt x="46" y="64"/>
                    </a:lnTo>
                    <a:lnTo>
                      <a:pt x="37" y="64"/>
                    </a:lnTo>
                    <a:lnTo>
                      <a:pt x="27" y="55"/>
                    </a:lnTo>
                    <a:lnTo>
                      <a:pt x="27" y="46"/>
                    </a:lnTo>
                    <a:lnTo>
                      <a:pt x="18" y="46"/>
                    </a:lnTo>
                    <a:lnTo>
                      <a:pt x="9" y="37"/>
                    </a:lnTo>
                    <a:lnTo>
                      <a:pt x="37" y="37"/>
                    </a:lnTo>
                    <a:lnTo>
                      <a:pt x="37" y="28"/>
                    </a:lnTo>
                    <a:lnTo>
                      <a:pt x="37" y="18"/>
                    </a:lnTo>
                    <a:lnTo>
                      <a:pt x="27" y="18"/>
                    </a:lnTo>
                    <a:lnTo>
                      <a:pt x="9" y="37"/>
                    </a:lnTo>
                    <a:lnTo>
                      <a:pt x="0" y="37"/>
                    </a:lnTo>
                    <a:lnTo>
                      <a:pt x="0" y="28"/>
                    </a:lnTo>
                    <a:lnTo>
                      <a:pt x="0" y="18"/>
                    </a:lnTo>
                    <a:lnTo>
                      <a:pt x="0"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52" name="Freeform 266"/>
              <p:cNvSpPr>
                <a:spLocks/>
              </p:cNvSpPr>
              <p:nvPr/>
            </p:nvSpPr>
            <p:spPr bwMode="auto">
              <a:xfrm>
                <a:off x="3182" y="1831"/>
                <a:ext cx="9" cy="19"/>
              </a:xfrm>
              <a:custGeom>
                <a:avLst/>
                <a:gdLst>
                  <a:gd name="T0" fmla="*/ 0 w 9"/>
                  <a:gd name="T1" fmla="*/ 9 h 19"/>
                  <a:gd name="T2" fmla="*/ 0 w 9"/>
                  <a:gd name="T3" fmla="*/ 0 h 19"/>
                  <a:gd name="T4" fmla="*/ 9 w 9"/>
                  <a:gd name="T5" fmla="*/ 0 h 19"/>
                  <a:gd name="T6" fmla="*/ 9 w 9"/>
                  <a:gd name="T7" fmla="*/ 9 h 19"/>
                  <a:gd name="T8" fmla="*/ 9 w 9"/>
                  <a:gd name="T9" fmla="*/ 19 h 19"/>
                  <a:gd name="T10" fmla="*/ 0 w 9"/>
                  <a:gd name="T11" fmla="*/ 9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9">
                    <a:moveTo>
                      <a:pt x="0" y="9"/>
                    </a:moveTo>
                    <a:lnTo>
                      <a:pt x="0" y="0"/>
                    </a:lnTo>
                    <a:lnTo>
                      <a:pt x="9" y="0"/>
                    </a:lnTo>
                    <a:lnTo>
                      <a:pt x="9" y="9"/>
                    </a:lnTo>
                    <a:lnTo>
                      <a:pt x="9" y="19"/>
                    </a:lnTo>
                    <a:lnTo>
                      <a:pt x="0" y="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53" name="Freeform 267"/>
              <p:cNvSpPr>
                <a:spLocks/>
              </p:cNvSpPr>
              <p:nvPr/>
            </p:nvSpPr>
            <p:spPr bwMode="auto">
              <a:xfrm>
                <a:off x="3182" y="1831"/>
                <a:ext cx="9" cy="19"/>
              </a:xfrm>
              <a:custGeom>
                <a:avLst/>
                <a:gdLst>
                  <a:gd name="T0" fmla="*/ 0 w 9"/>
                  <a:gd name="T1" fmla="*/ 9 h 19"/>
                  <a:gd name="T2" fmla="*/ 0 w 9"/>
                  <a:gd name="T3" fmla="*/ 0 h 19"/>
                  <a:gd name="T4" fmla="*/ 9 w 9"/>
                  <a:gd name="T5" fmla="*/ 0 h 19"/>
                  <a:gd name="T6" fmla="*/ 9 w 9"/>
                  <a:gd name="T7" fmla="*/ 9 h 19"/>
                  <a:gd name="T8" fmla="*/ 9 w 9"/>
                  <a:gd name="T9" fmla="*/ 19 h 19"/>
                  <a:gd name="T10" fmla="*/ 0 w 9"/>
                  <a:gd name="T11" fmla="*/ 9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9">
                    <a:moveTo>
                      <a:pt x="0" y="9"/>
                    </a:moveTo>
                    <a:lnTo>
                      <a:pt x="0" y="0"/>
                    </a:lnTo>
                    <a:lnTo>
                      <a:pt x="9" y="0"/>
                    </a:lnTo>
                    <a:lnTo>
                      <a:pt x="9" y="9"/>
                    </a:lnTo>
                    <a:lnTo>
                      <a:pt x="9" y="19"/>
                    </a:lnTo>
                    <a:lnTo>
                      <a:pt x="0" y="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54" name="Freeform 268"/>
              <p:cNvSpPr>
                <a:spLocks/>
              </p:cNvSpPr>
              <p:nvPr/>
            </p:nvSpPr>
            <p:spPr bwMode="auto">
              <a:xfrm>
                <a:off x="3201" y="1694"/>
                <a:ext cx="128" cy="119"/>
              </a:xfrm>
              <a:custGeom>
                <a:avLst/>
                <a:gdLst>
                  <a:gd name="T0" fmla="*/ 73 w 128"/>
                  <a:gd name="T1" fmla="*/ 37 h 119"/>
                  <a:gd name="T2" fmla="*/ 64 w 128"/>
                  <a:gd name="T3" fmla="*/ 37 h 119"/>
                  <a:gd name="T4" fmla="*/ 64 w 128"/>
                  <a:gd name="T5" fmla="*/ 46 h 119"/>
                  <a:gd name="T6" fmla="*/ 55 w 128"/>
                  <a:gd name="T7" fmla="*/ 46 h 119"/>
                  <a:gd name="T8" fmla="*/ 55 w 128"/>
                  <a:gd name="T9" fmla="*/ 55 h 119"/>
                  <a:gd name="T10" fmla="*/ 45 w 128"/>
                  <a:gd name="T11" fmla="*/ 64 h 119"/>
                  <a:gd name="T12" fmla="*/ 36 w 128"/>
                  <a:gd name="T13" fmla="*/ 64 h 119"/>
                  <a:gd name="T14" fmla="*/ 36 w 128"/>
                  <a:gd name="T15" fmla="*/ 101 h 119"/>
                  <a:gd name="T16" fmla="*/ 45 w 128"/>
                  <a:gd name="T17" fmla="*/ 110 h 119"/>
                  <a:gd name="T18" fmla="*/ 55 w 128"/>
                  <a:gd name="T19" fmla="*/ 119 h 119"/>
                  <a:gd name="T20" fmla="*/ 18 w 128"/>
                  <a:gd name="T21" fmla="*/ 119 h 119"/>
                  <a:gd name="T22" fmla="*/ 18 w 128"/>
                  <a:gd name="T23" fmla="*/ 101 h 119"/>
                  <a:gd name="T24" fmla="*/ 9 w 128"/>
                  <a:gd name="T25" fmla="*/ 101 h 119"/>
                  <a:gd name="T26" fmla="*/ 0 w 128"/>
                  <a:gd name="T27" fmla="*/ 92 h 119"/>
                  <a:gd name="T28" fmla="*/ 9 w 128"/>
                  <a:gd name="T29" fmla="*/ 82 h 119"/>
                  <a:gd name="T30" fmla="*/ 9 w 128"/>
                  <a:gd name="T31" fmla="*/ 73 h 119"/>
                  <a:gd name="T32" fmla="*/ 18 w 128"/>
                  <a:gd name="T33" fmla="*/ 55 h 119"/>
                  <a:gd name="T34" fmla="*/ 27 w 128"/>
                  <a:gd name="T35" fmla="*/ 46 h 119"/>
                  <a:gd name="T36" fmla="*/ 27 w 128"/>
                  <a:gd name="T37" fmla="*/ 37 h 119"/>
                  <a:gd name="T38" fmla="*/ 27 w 128"/>
                  <a:gd name="T39" fmla="*/ 27 h 119"/>
                  <a:gd name="T40" fmla="*/ 36 w 128"/>
                  <a:gd name="T41" fmla="*/ 27 h 119"/>
                  <a:gd name="T42" fmla="*/ 55 w 128"/>
                  <a:gd name="T43" fmla="*/ 18 h 119"/>
                  <a:gd name="T44" fmla="*/ 64 w 128"/>
                  <a:gd name="T45" fmla="*/ 9 h 119"/>
                  <a:gd name="T46" fmla="*/ 91 w 128"/>
                  <a:gd name="T47" fmla="*/ 9 h 119"/>
                  <a:gd name="T48" fmla="*/ 110 w 128"/>
                  <a:gd name="T49" fmla="*/ 0 h 119"/>
                  <a:gd name="T50" fmla="*/ 128 w 128"/>
                  <a:gd name="T51" fmla="*/ 0 h 119"/>
                  <a:gd name="T52" fmla="*/ 128 w 128"/>
                  <a:gd name="T53" fmla="*/ 9 h 119"/>
                  <a:gd name="T54" fmla="*/ 119 w 128"/>
                  <a:gd name="T55" fmla="*/ 9 h 119"/>
                  <a:gd name="T56" fmla="*/ 110 w 128"/>
                  <a:gd name="T57" fmla="*/ 9 h 119"/>
                  <a:gd name="T58" fmla="*/ 91 w 128"/>
                  <a:gd name="T59" fmla="*/ 18 h 119"/>
                  <a:gd name="T60" fmla="*/ 82 w 128"/>
                  <a:gd name="T61" fmla="*/ 27 h 119"/>
                  <a:gd name="T62" fmla="*/ 73 w 128"/>
                  <a:gd name="T63" fmla="*/ 37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8" h="119">
                    <a:moveTo>
                      <a:pt x="73" y="37"/>
                    </a:moveTo>
                    <a:lnTo>
                      <a:pt x="64" y="37"/>
                    </a:lnTo>
                    <a:lnTo>
                      <a:pt x="64" y="46"/>
                    </a:lnTo>
                    <a:lnTo>
                      <a:pt x="55" y="46"/>
                    </a:lnTo>
                    <a:lnTo>
                      <a:pt x="55" y="55"/>
                    </a:lnTo>
                    <a:lnTo>
                      <a:pt x="45" y="64"/>
                    </a:lnTo>
                    <a:lnTo>
                      <a:pt x="36" y="64"/>
                    </a:lnTo>
                    <a:lnTo>
                      <a:pt x="36" y="101"/>
                    </a:lnTo>
                    <a:lnTo>
                      <a:pt x="45" y="110"/>
                    </a:lnTo>
                    <a:lnTo>
                      <a:pt x="55" y="119"/>
                    </a:lnTo>
                    <a:lnTo>
                      <a:pt x="18" y="119"/>
                    </a:lnTo>
                    <a:lnTo>
                      <a:pt x="18" y="101"/>
                    </a:lnTo>
                    <a:lnTo>
                      <a:pt x="9" y="101"/>
                    </a:lnTo>
                    <a:lnTo>
                      <a:pt x="0" y="92"/>
                    </a:lnTo>
                    <a:lnTo>
                      <a:pt x="9" y="82"/>
                    </a:lnTo>
                    <a:lnTo>
                      <a:pt x="9" y="73"/>
                    </a:lnTo>
                    <a:lnTo>
                      <a:pt x="18" y="55"/>
                    </a:lnTo>
                    <a:lnTo>
                      <a:pt x="27" y="46"/>
                    </a:lnTo>
                    <a:lnTo>
                      <a:pt x="27" y="37"/>
                    </a:lnTo>
                    <a:lnTo>
                      <a:pt x="27" y="27"/>
                    </a:lnTo>
                    <a:lnTo>
                      <a:pt x="36" y="27"/>
                    </a:lnTo>
                    <a:lnTo>
                      <a:pt x="55" y="18"/>
                    </a:lnTo>
                    <a:lnTo>
                      <a:pt x="64" y="9"/>
                    </a:lnTo>
                    <a:lnTo>
                      <a:pt x="91" y="9"/>
                    </a:lnTo>
                    <a:lnTo>
                      <a:pt x="110" y="0"/>
                    </a:lnTo>
                    <a:lnTo>
                      <a:pt x="128" y="0"/>
                    </a:lnTo>
                    <a:lnTo>
                      <a:pt x="128" y="9"/>
                    </a:lnTo>
                    <a:lnTo>
                      <a:pt x="119" y="9"/>
                    </a:lnTo>
                    <a:lnTo>
                      <a:pt x="110" y="9"/>
                    </a:lnTo>
                    <a:lnTo>
                      <a:pt x="91" y="18"/>
                    </a:lnTo>
                    <a:lnTo>
                      <a:pt x="82" y="27"/>
                    </a:lnTo>
                    <a:lnTo>
                      <a:pt x="73" y="37"/>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55" name="Freeform 269"/>
              <p:cNvSpPr>
                <a:spLocks/>
              </p:cNvSpPr>
              <p:nvPr/>
            </p:nvSpPr>
            <p:spPr bwMode="auto">
              <a:xfrm>
                <a:off x="3201" y="1694"/>
                <a:ext cx="128" cy="119"/>
              </a:xfrm>
              <a:custGeom>
                <a:avLst/>
                <a:gdLst>
                  <a:gd name="T0" fmla="*/ 73 w 128"/>
                  <a:gd name="T1" fmla="*/ 37 h 119"/>
                  <a:gd name="T2" fmla="*/ 64 w 128"/>
                  <a:gd name="T3" fmla="*/ 37 h 119"/>
                  <a:gd name="T4" fmla="*/ 64 w 128"/>
                  <a:gd name="T5" fmla="*/ 46 h 119"/>
                  <a:gd name="T6" fmla="*/ 55 w 128"/>
                  <a:gd name="T7" fmla="*/ 46 h 119"/>
                  <a:gd name="T8" fmla="*/ 55 w 128"/>
                  <a:gd name="T9" fmla="*/ 55 h 119"/>
                  <a:gd name="T10" fmla="*/ 45 w 128"/>
                  <a:gd name="T11" fmla="*/ 64 h 119"/>
                  <a:gd name="T12" fmla="*/ 36 w 128"/>
                  <a:gd name="T13" fmla="*/ 64 h 119"/>
                  <a:gd name="T14" fmla="*/ 36 w 128"/>
                  <a:gd name="T15" fmla="*/ 101 h 119"/>
                  <a:gd name="T16" fmla="*/ 45 w 128"/>
                  <a:gd name="T17" fmla="*/ 110 h 119"/>
                  <a:gd name="T18" fmla="*/ 55 w 128"/>
                  <a:gd name="T19" fmla="*/ 119 h 119"/>
                  <a:gd name="T20" fmla="*/ 18 w 128"/>
                  <a:gd name="T21" fmla="*/ 119 h 119"/>
                  <a:gd name="T22" fmla="*/ 18 w 128"/>
                  <a:gd name="T23" fmla="*/ 101 h 119"/>
                  <a:gd name="T24" fmla="*/ 9 w 128"/>
                  <a:gd name="T25" fmla="*/ 101 h 119"/>
                  <a:gd name="T26" fmla="*/ 0 w 128"/>
                  <a:gd name="T27" fmla="*/ 92 h 119"/>
                  <a:gd name="T28" fmla="*/ 9 w 128"/>
                  <a:gd name="T29" fmla="*/ 82 h 119"/>
                  <a:gd name="T30" fmla="*/ 9 w 128"/>
                  <a:gd name="T31" fmla="*/ 73 h 119"/>
                  <a:gd name="T32" fmla="*/ 18 w 128"/>
                  <a:gd name="T33" fmla="*/ 55 h 119"/>
                  <a:gd name="T34" fmla="*/ 27 w 128"/>
                  <a:gd name="T35" fmla="*/ 46 h 119"/>
                  <a:gd name="T36" fmla="*/ 27 w 128"/>
                  <a:gd name="T37" fmla="*/ 37 h 119"/>
                  <a:gd name="T38" fmla="*/ 27 w 128"/>
                  <a:gd name="T39" fmla="*/ 27 h 119"/>
                  <a:gd name="T40" fmla="*/ 36 w 128"/>
                  <a:gd name="T41" fmla="*/ 27 h 119"/>
                  <a:gd name="T42" fmla="*/ 55 w 128"/>
                  <a:gd name="T43" fmla="*/ 18 h 119"/>
                  <a:gd name="T44" fmla="*/ 64 w 128"/>
                  <a:gd name="T45" fmla="*/ 9 h 119"/>
                  <a:gd name="T46" fmla="*/ 91 w 128"/>
                  <a:gd name="T47" fmla="*/ 9 h 119"/>
                  <a:gd name="T48" fmla="*/ 110 w 128"/>
                  <a:gd name="T49" fmla="*/ 0 h 119"/>
                  <a:gd name="T50" fmla="*/ 128 w 128"/>
                  <a:gd name="T51" fmla="*/ 0 h 119"/>
                  <a:gd name="T52" fmla="*/ 128 w 128"/>
                  <a:gd name="T53" fmla="*/ 9 h 119"/>
                  <a:gd name="T54" fmla="*/ 119 w 128"/>
                  <a:gd name="T55" fmla="*/ 9 h 119"/>
                  <a:gd name="T56" fmla="*/ 110 w 128"/>
                  <a:gd name="T57" fmla="*/ 9 h 119"/>
                  <a:gd name="T58" fmla="*/ 91 w 128"/>
                  <a:gd name="T59" fmla="*/ 18 h 119"/>
                  <a:gd name="T60" fmla="*/ 82 w 128"/>
                  <a:gd name="T61" fmla="*/ 27 h 119"/>
                  <a:gd name="T62" fmla="*/ 73 w 128"/>
                  <a:gd name="T63" fmla="*/ 37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8" h="119">
                    <a:moveTo>
                      <a:pt x="73" y="37"/>
                    </a:moveTo>
                    <a:lnTo>
                      <a:pt x="64" y="37"/>
                    </a:lnTo>
                    <a:lnTo>
                      <a:pt x="64" y="46"/>
                    </a:lnTo>
                    <a:lnTo>
                      <a:pt x="55" y="46"/>
                    </a:lnTo>
                    <a:lnTo>
                      <a:pt x="55" y="55"/>
                    </a:lnTo>
                    <a:lnTo>
                      <a:pt x="45" y="64"/>
                    </a:lnTo>
                    <a:lnTo>
                      <a:pt x="36" y="64"/>
                    </a:lnTo>
                    <a:lnTo>
                      <a:pt x="36" y="101"/>
                    </a:lnTo>
                    <a:lnTo>
                      <a:pt x="45" y="110"/>
                    </a:lnTo>
                    <a:lnTo>
                      <a:pt x="55" y="119"/>
                    </a:lnTo>
                    <a:lnTo>
                      <a:pt x="18" y="119"/>
                    </a:lnTo>
                    <a:lnTo>
                      <a:pt x="18" y="101"/>
                    </a:lnTo>
                    <a:lnTo>
                      <a:pt x="9" y="101"/>
                    </a:lnTo>
                    <a:lnTo>
                      <a:pt x="0" y="92"/>
                    </a:lnTo>
                    <a:lnTo>
                      <a:pt x="9" y="82"/>
                    </a:lnTo>
                    <a:lnTo>
                      <a:pt x="9" y="73"/>
                    </a:lnTo>
                    <a:lnTo>
                      <a:pt x="18" y="55"/>
                    </a:lnTo>
                    <a:lnTo>
                      <a:pt x="27" y="46"/>
                    </a:lnTo>
                    <a:lnTo>
                      <a:pt x="27" y="37"/>
                    </a:lnTo>
                    <a:lnTo>
                      <a:pt x="27" y="27"/>
                    </a:lnTo>
                    <a:lnTo>
                      <a:pt x="36" y="27"/>
                    </a:lnTo>
                    <a:lnTo>
                      <a:pt x="55" y="18"/>
                    </a:lnTo>
                    <a:lnTo>
                      <a:pt x="64" y="9"/>
                    </a:lnTo>
                    <a:lnTo>
                      <a:pt x="91" y="9"/>
                    </a:lnTo>
                    <a:lnTo>
                      <a:pt x="110" y="0"/>
                    </a:lnTo>
                    <a:lnTo>
                      <a:pt x="128" y="0"/>
                    </a:lnTo>
                    <a:lnTo>
                      <a:pt x="128" y="9"/>
                    </a:lnTo>
                    <a:lnTo>
                      <a:pt x="119" y="9"/>
                    </a:lnTo>
                    <a:lnTo>
                      <a:pt x="110" y="9"/>
                    </a:lnTo>
                    <a:lnTo>
                      <a:pt x="91" y="18"/>
                    </a:lnTo>
                    <a:lnTo>
                      <a:pt x="82" y="27"/>
                    </a:lnTo>
                    <a:lnTo>
                      <a:pt x="73" y="37"/>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56" name="Freeform 270"/>
              <p:cNvSpPr>
                <a:spLocks/>
              </p:cNvSpPr>
              <p:nvPr/>
            </p:nvSpPr>
            <p:spPr bwMode="auto">
              <a:xfrm>
                <a:off x="1495" y="2088"/>
                <a:ext cx="18" cy="27"/>
              </a:xfrm>
              <a:custGeom>
                <a:avLst/>
                <a:gdLst>
                  <a:gd name="T0" fmla="*/ 0 w 18"/>
                  <a:gd name="T1" fmla="*/ 0 h 27"/>
                  <a:gd name="T2" fmla="*/ 9 w 18"/>
                  <a:gd name="T3" fmla="*/ 18 h 27"/>
                  <a:gd name="T4" fmla="*/ 9 w 18"/>
                  <a:gd name="T5" fmla="*/ 27 h 27"/>
                  <a:gd name="T6" fmla="*/ 9 w 18"/>
                  <a:gd name="T7" fmla="*/ 18 h 27"/>
                  <a:gd name="T8" fmla="*/ 18 w 18"/>
                  <a:gd name="T9" fmla="*/ 0 h 27"/>
                  <a:gd name="T10" fmla="*/ 9 w 18"/>
                  <a:gd name="T11" fmla="*/ 0 h 27"/>
                  <a:gd name="T12" fmla="*/ 0 w 18"/>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7">
                    <a:moveTo>
                      <a:pt x="0" y="0"/>
                    </a:moveTo>
                    <a:lnTo>
                      <a:pt x="9" y="18"/>
                    </a:lnTo>
                    <a:lnTo>
                      <a:pt x="9" y="27"/>
                    </a:lnTo>
                    <a:lnTo>
                      <a:pt x="9" y="18"/>
                    </a:lnTo>
                    <a:lnTo>
                      <a:pt x="18" y="0"/>
                    </a:lnTo>
                    <a:lnTo>
                      <a:pt x="9" y="0"/>
                    </a:lnTo>
                    <a:lnTo>
                      <a:pt x="0"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57" name="Freeform 271"/>
              <p:cNvSpPr>
                <a:spLocks/>
              </p:cNvSpPr>
              <p:nvPr/>
            </p:nvSpPr>
            <p:spPr bwMode="auto">
              <a:xfrm>
                <a:off x="1495" y="2088"/>
                <a:ext cx="18" cy="27"/>
              </a:xfrm>
              <a:custGeom>
                <a:avLst/>
                <a:gdLst>
                  <a:gd name="T0" fmla="*/ 0 w 18"/>
                  <a:gd name="T1" fmla="*/ 0 h 27"/>
                  <a:gd name="T2" fmla="*/ 9 w 18"/>
                  <a:gd name="T3" fmla="*/ 18 h 27"/>
                  <a:gd name="T4" fmla="*/ 9 w 18"/>
                  <a:gd name="T5" fmla="*/ 27 h 27"/>
                  <a:gd name="T6" fmla="*/ 9 w 18"/>
                  <a:gd name="T7" fmla="*/ 18 h 27"/>
                  <a:gd name="T8" fmla="*/ 18 w 18"/>
                  <a:gd name="T9" fmla="*/ 0 h 27"/>
                  <a:gd name="T10" fmla="*/ 9 w 18"/>
                  <a:gd name="T11" fmla="*/ 0 h 27"/>
                  <a:gd name="T12" fmla="*/ 0 w 18"/>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7">
                    <a:moveTo>
                      <a:pt x="0" y="0"/>
                    </a:moveTo>
                    <a:lnTo>
                      <a:pt x="9" y="18"/>
                    </a:lnTo>
                    <a:lnTo>
                      <a:pt x="9" y="27"/>
                    </a:lnTo>
                    <a:lnTo>
                      <a:pt x="9" y="18"/>
                    </a:lnTo>
                    <a:lnTo>
                      <a:pt x="18" y="0"/>
                    </a:lnTo>
                    <a:lnTo>
                      <a:pt x="9" y="0"/>
                    </a:lnTo>
                    <a:lnTo>
                      <a:pt x="0"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58" name="Freeform 272"/>
              <p:cNvSpPr>
                <a:spLocks/>
              </p:cNvSpPr>
              <p:nvPr/>
            </p:nvSpPr>
            <p:spPr bwMode="auto">
              <a:xfrm>
                <a:off x="2173" y="3406"/>
                <a:ext cx="19" cy="18"/>
              </a:xfrm>
              <a:custGeom>
                <a:avLst/>
                <a:gdLst>
                  <a:gd name="T0" fmla="*/ 19 w 19"/>
                  <a:gd name="T1" fmla="*/ 0 h 18"/>
                  <a:gd name="T2" fmla="*/ 9 w 19"/>
                  <a:gd name="T3" fmla="*/ 0 h 18"/>
                  <a:gd name="T4" fmla="*/ 0 w 19"/>
                  <a:gd name="T5" fmla="*/ 18 h 18"/>
                  <a:gd name="T6" fmla="*/ 9 w 19"/>
                  <a:gd name="T7" fmla="*/ 18 h 18"/>
                  <a:gd name="T8" fmla="*/ 9 w 19"/>
                  <a:gd name="T9" fmla="*/ 9 h 18"/>
                  <a:gd name="T10" fmla="*/ 19 w 19"/>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8">
                    <a:moveTo>
                      <a:pt x="19" y="0"/>
                    </a:moveTo>
                    <a:lnTo>
                      <a:pt x="9" y="0"/>
                    </a:lnTo>
                    <a:lnTo>
                      <a:pt x="0" y="18"/>
                    </a:lnTo>
                    <a:lnTo>
                      <a:pt x="9" y="18"/>
                    </a:lnTo>
                    <a:lnTo>
                      <a:pt x="9" y="9"/>
                    </a:lnTo>
                    <a:lnTo>
                      <a:pt x="19"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59" name="Freeform 273"/>
              <p:cNvSpPr>
                <a:spLocks/>
              </p:cNvSpPr>
              <p:nvPr/>
            </p:nvSpPr>
            <p:spPr bwMode="auto">
              <a:xfrm>
                <a:off x="2173" y="3406"/>
                <a:ext cx="19" cy="18"/>
              </a:xfrm>
              <a:custGeom>
                <a:avLst/>
                <a:gdLst>
                  <a:gd name="T0" fmla="*/ 19 w 19"/>
                  <a:gd name="T1" fmla="*/ 0 h 18"/>
                  <a:gd name="T2" fmla="*/ 9 w 19"/>
                  <a:gd name="T3" fmla="*/ 0 h 18"/>
                  <a:gd name="T4" fmla="*/ 0 w 19"/>
                  <a:gd name="T5" fmla="*/ 18 h 18"/>
                  <a:gd name="T6" fmla="*/ 9 w 19"/>
                  <a:gd name="T7" fmla="*/ 18 h 18"/>
                  <a:gd name="T8" fmla="*/ 9 w 19"/>
                  <a:gd name="T9" fmla="*/ 9 h 18"/>
                  <a:gd name="T10" fmla="*/ 19 w 19"/>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8">
                    <a:moveTo>
                      <a:pt x="19" y="0"/>
                    </a:moveTo>
                    <a:lnTo>
                      <a:pt x="9" y="0"/>
                    </a:lnTo>
                    <a:lnTo>
                      <a:pt x="0" y="18"/>
                    </a:lnTo>
                    <a:lnTo>
                      <a:pt x="9" y="18"/>
                    </a:lnTo>
                    <a:lnTo>
                      <a:pt x="9" y="9"/>
                    </a:lnTo>
                    <a:lnTo>
                      <a:pt x="19"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60" name="Freeform 274"/>
              <p:cNvSpPr>
                <a:spLocks/>
              </p:cNvSpPr>
              <p:nvPr/>
            </p:nvSpPr>
            <p:spPr bwMode="auto">
              <a:xfrm>
                <a:off x="2192" y="3406"/>
                <a:ext cx="9" cy="9"/>
              </a:xfrm>
              <a:custGeom>
                <a:avLst/>
                <a:gdLst>
                  <a:gd name="T0" fmla="*/ 0 w 9"/>
                  <a:gd name="T1" fmla="*/ 0 h 9"/>
                  <a:gd name="T2" fmla="*/ 9 w 9"/>
                  <a:gd name="T3" fmla="*/ 9 h 9"/>
                  <a:gd name="T4" fmla="*/ 0 w 9"/>
                  <a:gd name="T5" fmla="*/ 9 h 9"/>
                  <a:gd name="T6" fmla="*/ 0 w 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9">
                    <a:moveTo>
                      <a:pt x="0" y="0"/>
                    </a:moveTo>
                    <a:lnTo>
                      <a:pt x="9" y="9"/>
                    </a:lnTo>
                    <a:lnTo>
                      <a:pt x="0" y="9"/>
                    </a:lnTo>
                    <a:lnTo>
                      <a:pt x="0"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61" name="Freeform 275"/>
              <p:cNvSpPr>
                <a:spLocks/>
              </p:cNvSpPr>
              <p:nvPr/>
            </p:nvSpPr>
            <p:spPr bwMode="auto">
              <a:xfrm>
                <a:off x="2192" y="3406"/>
                <a:ext cx="9" cy="9"/>
              </a:xfrm>
              <a:custGeom>
                <a:avLst/>
                <a:gdLst>
                  <a:gd name="T0" fmla="*/ 0 w 9"/>
                  <a:gd name="T1" fmla="*/ 0 h 9"/>
                  <a:gd name="T2" fmla="*/ 9 w 9"/>
                  <a:gd name="T3" fmla="*/ 9 h 9"/>
                  <a:gd name="T4" fmla="*/ 0 w 9"/>
                  <a:gd name="T5" fmla="*/ 9 h 9"/>
                  <a:gd name="T6" fmla="*/ 0 w 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9">
                    <a:moveTo>
                      <a:pt x="0" y="0"/>
                    </a:moveTo>
                    <a:lnTo>
                      <a:pt x="9" y="9"/>
                    </a:lnTo>
                    <a:lnTo>
                      <a:pt x="0" y="9"/>
                    </a:lnTo>
                    <a:lnTo>
                      <a:pt x="0"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62" name="Rectangle 276"/>
              <p:cNvSpPr>
                <a:spLocks noChangeArrowheads="1"/>
              </p:cNvSpPr>
              <p:nvPr/>
            </p:nvSpPr>
            <p:spPr bwMode="auto">
              <a:xfrm>
                <a:off x="2072" y="2554"/>
                <a:ext cx="10" cy="10"/>
              </a:xfrm>
              <a:prstGeom prst="rect">
                <a:avLst/>
              </a:prstGeom>
              <a:grpFill/>
              <a:ln w="9525">
                <a:solidFill>
                  <a:schemeClr val="accent2"/>
                </a:solidFill>
                <a:miter lim="800000"/>
                <a:headEnd/>
                <a:tailEnd/>
              </a:ln>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pPr>
                <a:endParaRPr lang="nb-NO" altLang="nb-NO" sz="1600">
                  <a:solidFill>
                    <a:srgbClr val="000000"/>
                  </a:solidFill>
                  <a:latin typeface="Arial" charset="0"/>
                </a:endParaRPr>
              </a:p>
            </p:txBody>
          </p:sp>
          <p:sp>
            <p:nvSpPr>
              <p:cNvPr id="663" name="Rectangle 277"/>
              <p:cNvSpPr>
                <a:spLocks noChangeArrowheads="1"/>
              </p:cNvSpPr>
              <p:nvPr/>
            </p:nvSpPr>
            <p:spPr bwMode="auto">
              <a:xfrm>
                <a:off x="2072" y="2554"/>
                <a:ext cx="10" cy="10"/>
              </a:xfrm>
              <a:prstGeom prst="rect">
                <a:avLst/>
              </a:prstGeom>
              <a:grpFill/>
              <a:ln w="14288">
                <a:solidFill>
                  <a:schemeClr val="accent2"/>
                </a:solidFill>
                <a:miter lim="800000"/>
                <a:headEnd/>
                <a:tailEnd/>
              </a:ln>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pPr>
                <a:endParaRPr lang="nb-NO" altLang="nb-NO" sz="1600">
                  <a:solidFill>
                    <a:srgbClr val="000000"/>
                  </a:solidFill>
                  <a:latin typeface="Arial" charset="0"/>
                </a:endParaRPr>
              </a:p>
            </p:txBody>
          </p:sp>
          <p:sp>
            <p:nvSpPr>
              <p:cNvPr id="664" name="Freeform 278"/>
              <p:cNvSpPr>
                <a:spLocks/>
              </p:cNvSpPr>
              <p:nvPr/>
            </p:nvSpPr>
            <p:spPr bwMode="auto">
              <a:xfrm>
                <a:off x="2017" y="2536"/>
                <a:ext cx="37" cy="37"/>
              </a:xfrm>
              <a:custGeom>
                <a:avLst/>
                <a:gdLst>
                  <a:gd name="T0" fmla="*/ 28 w 37"/>
                  <a:gd name="T1" fmla="*/ 28 h 37"/>
                  <a:gd name="T2" fmla="*/ 37 w 37"/>
                  <a:gd name="T3" fmla="*/ 18 h 37"/>
                  <a:gd name="T4" fmla="*/ 28 w 37"/>
                  <a:gd name="T5" fmla="*/ 0 h 37"/>
                  <a:gd name="T6" fmla="*/ 10 w 37"/>
                  <a:gd name="T7" fmla="*/ 0 h 37"/>
                  <a:gd name="T8" fmla="*/ 0 w 37"/>
                  <a:gd name="T9" fmla="*/ 9 h 37"/>
                  <a:gd name="T10" fmla="*/ 0 w 37"/>
                  <a:gd name="T11" fmla="*/ 28 h 37"/>
                  <a:gd name="T12" fmla="*/ 10 w 37"/>
                  <a:gd name="T13" fmla="*/ 37 h 37"/>
                  <a:gd name="T14" fmla="*/ 10 w 37"/>
                  <a:gd name="T15" fmla="*/ 28 h 37"/>
                  <a:gd name="T16" fmla="*/ 28 w 37"/>
                  <a:gd name="T17" fmla="*/ 28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37">
                    <a:moveTo>
                      <a:pt x="28" y="28"/>
                    </a:moveTo>
                    <a:lnTo>
                      <a:pt x="37" y="18"/>
                    </a:lnTo>
                    <a:lnTo>
                      <a:pt x="28" y="0"/>
                    </a:lnTo>
                    <a:lnTo>
                      <a:pt x="10" y="0"/>
                    </a:lnTo>
                    <a:lnTo>
                      <a:pt x="0" y="9"/>
                    </a:lnTo>
                    <a:lnTo>
                      <a:pt x="0" y="28"/>
                    </a:lnTo>
                    <a:lnTo>
                      <a:pt x="10" y="37"/>
                    </a:lnTo>
                    <a:lnTo>
                      <a:pt x="10" y="28"/>
                    </a:lnTo>
                    <a:lnTo>
                      <a:pt x="28" y="28"/>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65" name="Freeform 279"/>
              <p:cNvSpPr>
                <a:spLocks/>
              </p:cNvSpPr>
              <p:nvPr/>
            </p:nvSpPr>
            <p:spPr bwMode="auto">
              <a:xfrm>
                <a:off x="2017" y="2536"/>
                <a:ext cx="37" cy="37"/>
              </a:xfrm>
              <a:custGeom>
                <a:avLst/>
                <a:gdLst>
                  <a:gd name="T0" fmla="*/ 28 w 37"/>
                  <a:gd name="T1" fmla="*/ 28 h 37"/>
                  <a:gd name="T2" fmla="*/ 37 w 37"/>
                  <a:gd name="T3" fmla="*/ 18 h 37"/>
                  <a:gd name="T4" fmla="*/ 28 w 37"/>
                  <a:gd name="T5" fmla="*/ 0 h 37"/>
                  <a:gd name="T6" fmla="*/ 10 w 37"/>
                  <a:gd name="T7" fmla="*/ 0 h 37"/>
                  <a:gd name="T8" fmla="*/ 0 w 37"/>
                  <a:gd name="T9" fmla="*/ 9 h 37"/>
                  <a:gd name="T10" fmla="*/ 0 w 37"/>
                  <a:gd name="T11" fmla="*/ 28 h 37"/>
                  <a:gd name="T12" fmla="*/ 10 w 37"/>
                  <a:gd name="T13" fmla="*/ 37 h 37"/>
                  <a:gd name="T14" fmla="*/ 10 w 37"/>
                  <a:gd name="T15" fmla="*/ 28 h 37"/>
                  <a:gd name="T16" fmla="*/ 28 w 37"/>
                  <a:gd name="T17" fmla="*/ 28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37">
                    <a:moveTo>
                      <a:pt x="28" y="28"/>
                    </a:moveTo>
                    <a:lnTo>
                      <a:pt x="37" y="18"/>
                    </a:lnTo>
                    <a:lnTo>
                      <a:pt x="28" y="0"/>
                    </a:lnTo>
                    <a:lnTo>
                      <a:pt x="10" y="0"/>
                    </a:lnTo>
                    <a:lnTo>
                      <a:pt x="0" y="9"/>
                    </a:lnTo>
                    <a:lnTo>
                      <a:pt x="0" y="28"/>
                    </a:lnTo>
                    <a:lnTo>
                      <a:pt x="10" y="37"/>
                    </a:lnTo>
                    <a:lnTo>
                      <a:pt x="10" y="28"/>
                    </a:lnTo>
                    <a:lnTo>
                      <a:pt x="28" y="28"/>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66" name="Freeform 280"/>
              <p:cNvSpPr>
                <a:spLocks/>
              </p:cNvSpPr>
              <p:nvPr/>
            </p:nvSpPr>
            <p:spPr bwMode="auto">
              <a:xfrm>
                <a:off x="1990" y="2536"/>
                <a:ext cx="27" cy="28"/>
              </a:xfrm>
              <a:custGeom>
                <a:avLst/>
                <a:gdLst>
                  <a:gd name="T0" fmla="*/ 27 w 27"/>
                  <a:gd name="T1" fmla="*/ 28 h 28"/>
                  <a:gd name="T2" fmla="*/ 9 w 27"/>
                  <a:gd name="T3" fmla="*/ 28 h 28"/>
                  <a:gd name="T4" fmla="*/ 0 w 27"/>
                  <a:gd name="T5" fmla="*/ 18 h 28"/>
                  <a:gd name="T6" fmla="*/ 9 w 27"/>
                  <a:gd name="T7" fmla="*/ 18 h 28"/>
                  <a:gd name="T8" fmla="*/ 18 w 27"/>
                  <a:gd name="T9" fmla="*/ 18 h 28"/>
                  <a:gd name="T10" fmla="*/ 18 w 27"/>
                  <a:gd name="T11" fmla="*/ 0 h 28"/>
                  <a:gd name="T12" fmla="*/ 27 w 27"/>
                  <a:gd name="T13" fmla="*/ 9 h 28"/>
                  <a:gd name="T14" fmla="*/ 27 w 27"/>
                  <a:gd name="T15" fmla="*/ 28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28">
                    <a:moveTo>
                      <a:pt x="27" y="28"/>
                    </a:moveTo>
                    <a:lnTo>
                      <a:pt x="9" y="28"/>
                    </a:lnTo>
                    <a:lnTo>
                      <a:pt x="0" y="18"/>
                    </a:lnTo>
                    <a:lnTo>
                      <a:pt x="9" y="18"/>
                    </a:lnTo>
                    <a:lnTo>
                      <a:pt x="18" y="18"/>
                    </a:lnTo>
                    <a:lnTo>
                      <a:pt x="18" y="0"/>
                    </a:lnTo>
                    <a:lnTo>
                      <a:pt x="27" y="9"/>
                    </a:lnTo>
                    <a:lnTo>
                      <a:pt x="27" y="28"/>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67" name="Freeform 281"/>
              <p:cNvSpPr>
                <a:spLocks/>
              </p:cNvSpPr>
              <p:nvPr/>
            </p:nvSpPr>
            <p:spPr bwMode="auto">
              <a:xfrm>
                <a:off x="1990" y="2536"/>
                <a:ext cx="27" cy="28"/>
              </a:xfrm>
              <a:custGeom>
                <a:avLst/>
                <a:gdLst>
                  <a:gd name="T0" fmla="*/ 27 w 27"/>
                  <a:gd name="T1" fmla="*/ 28 h 28"/>
                  <a:gd name="T2" fmla="*/ 9 w 27"/>
                  <a:gd name="T3" fmla="*/ 28 h 28"/>
                  <a:gd name="T4" fmla="*/ 0 w 27"/>
                  <a:gd name="T5" fmla="*/ 18 h 28"/>
                  <a:gd name="T6" fmla="*/ 9 w 27"/>
                  <a:gd name="T7" fmla="*/ 18 h 28"/>
                  <a:gd name="T8" fmla="*/ 18 w 27"/>
                  <a:gd name="T9" fmla="*/ 18 h 28"/>
                  <a:gd name="T10" fmla="*/ 18 w 27"/>
                  <a:gd name="T11" fmla="*/ 0 h 28"/>
                  <a:gd name="T12" fmla="*/ 27 w 27"/>
                  <a:gd name="T13" fmla="*/ 9 h 28"/>
                  <a:gd name="T14" fmla="*/ 27 w 27"/>
                  <a:gd name="T15" fmla="*/ 28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28">
                    <a:moveTo>
                      <a:pt x="27" y="28"/>
                    </a:moveTo>
                    <a:lnTo>
                      <a:pt x="9" y="28"/>
                    </a:lnTo>
                    <a:lnTo>
                      <a:pt x="0" y="18"/>
                    </a:lnTo>
                    <a:lnTo>
                      <a:pt x="9" y="18"/>
                    </a:lnTo>
                    <a:lnTo>
                      <a:pt x="18" y="18"/>
                    </a:lnTo>
                    <a:lnTo>
                      <a:pt x="18" y="0"/>
                    </a:lnTo>
                    <a:lnTo>
                      <a:pt x="27" y="9"/>
                    </a:lnTo>
                    <a:lnTo>
                      <a:pt x="27" y="28"/>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68" name="Freeform 282"/>
              <p:cNvSpPr>
                <a:spLocks/>
              </p:cNvSpPr>
              <p:nvPr/>
            </p:nvSpPr>
            <p:spPr bwMode="auto">
              <a:xfrm>
                <a:off x="1953" y="2554"/>
                <a:ext cx="19" cy="10"/>
              </a:xfrm>
              <a:custGeom>
                <a:avLst/>
                <a:gdLst>
                  <a:gd name="T0" fmla="*/ 0 w 19"/>
                  <a:gd name="T1" fmla="*/ 0 h 10"/>
                  <a:gd name="T2" fmla="*/ 9 w 19"/>
                  <a:gd name="T3" fmla="*/ 10 h 10"/>
                  <a:gd name="T4" fmla="*/ 19 w 19"/>
                  <a:gd name="T5" fmla="*/ 10 h 10"/>
                  <a:gd name="T6" fmla="*/ 19 w 19"/>
                  <a:gd name="T7" fmla="*/ 0 h 10"/>
                  <a:gd name="T8" fmla="*/ 0 w 19"/>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0">
                    <a:moveTo>
                      <a:pt x="0" y="0"/>
                    </a:moveTo>
                    <a:lnTo>
                      <a:pt x="9" y="10"/>
                    </a:lnTo>
                    <a:lnTo>
                      <a:pt x="19" y="10"/>
                    </a:lnTo>
                    <a:lnTo>
                      <a:pt x="19" y="0"/>
                    </a:lnTo>
                    <a:lnTo>
                      <a:pt x="0"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69" name="Freeform 283"/>
              <p:cNvSpPr>
                <a:spLocks/>
              </p:cNvSpPr>
              <p:nvPr/>
            </p:nvSpPr>
            <p:spPr bwMode="auto">
              <a:xfrm>
                <a:off x="1953" y="2554"/>
                <a:ext cx="19" cy="10"/>
              </a:xfrm>
              <a:custGeom>
                <a:avLst/>
                <a:gdLst>
                  <a:gd name="T0" fmla="*/ 0 w 19"/>
                  <a:gd name="T1" fmla="*/ 0 h 10"/>
                  <a:gd name="T2" fmla="*/ 9 w 19"/>
                  <a:gd name="T3" fmla="*/ 10 h 10"/>
                  <a:gd name="T4" fmla="*/ 19 w 19"/>
                  <a:gd name="T5" fmla="*/ 10 h 10"/>
                  <a:gd name="T6" fmla="*/ 19 w 19"/>
                  <a:gd name="T7" fmla="*/ 0 h 10"/>
                  <a:gd name="T8" fmla="*/ 0 w 19"/>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0">
                    <a:moveTo>
                      <a:pt x="0" y="0"/>
                    </a:moveTo>
                    <a:lnTo>
                      <a:pt x="9" y="10"/>
                    </a:lnTo>
                    <a:lnTo>
                      <a:pt x="19" y="10"/>
                    </a:lnTo>
                    <a:lnTo>
                      <a:pt x="19" y="0"/>
                    </a:lnTo>
                    <a:lnTo>
                      <a:pt x="0"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70" name="Freeform 284"/>
              <p:cNvSpPr>
                <a:spLocks/>
              </p:cNvSpPr>
              <p:nvPr/>
            </p:nvSpPr>
            <p:spPr bwMode="auto">
              <a:xfrm>
                <a:off x="1898" y="2499"/>
                <a:ext cx="101" cy="37"/>
              </a:xfrm>
              <a:custGeom>
                <a:avLst/>
                <a:gdLst>
                  <a:gd name="T0" fmla="*/ 28 w 101"/>
                  <a:gd name="T1" fmla="*/ 19 h 37"/>
                  <a:gd name="T2" fmla="*/ 37 w 101"/>
                  <a:gd name="T3" fmla="*/ 19 h 37"/>
                  <a:gd name="T4" fmla="*/ 46 w 101"/>
                  <a:gd name="T5" fmla="*/ 19 h 37"/>
                  <a:gd name="T6" fmla="*/ 55 w 101"/>
                  <a:gd name="T7" fmla="*/ 19 h 37"/>
                  <a:gd name="T8" fmla="*/ 74 w 101"/>
                  <a:gd name="T9" fmla="*/ 37 h 37"/>
                  <a:gd name="T10" fmla="*/ 92 w 101"/>
                  <a:gd name="T11" fmla="*/ 37 h 37"/>
                  <a:gd name="T12" fmla="*/ 101 w 101"/>
                  <a:gd name="T13" fmla="*/ 37 h 37"/>
                  <a:gd name="T14" fmla="*/ 83 w 101"/>
                  <a:gd name="T15" fmla="*/ 19 h 37"/>
                  <a:gd name="T16" fmla="*/ 64 w 101"/>
                  <a:gd name="T17" fmla="*/ 19 h 37"/>
                  <a:gd name="T18" fmla="*/ 37 w 101"/>
                  <a:gd name="T19" fmla="*/ 10 h 37"/>
                  <a:gd name="T20" fmla="*/ 37 w 101"/>
                  <a:gd name="T21" fmla="*/ 0 h 37"/>
                  <a:gd name="T22" fmla="*/ 19 w 101"/>
                  <a:gd name="T23" fmla="*/ 0 h 37"/>
                  <a:gd name="T24" fmla="*/ 0 w 101"/>
                  <a:gd name="T25" fmla="*/ 0 h 37"/>
                  <a:gd name="T26" fmla="*/ 0 w 101"/>
                  <a:gd name="T27" fmla="*/ 10 h 37"/>
                  <a:gd name="T28" fmla="*/ 9 w 101"/>
                  <a:gd name="T29" fmla="*/ 10 h 37"/>
                  <a:gd name="T30" fmla="*/ 19 w 101"/>
                  <a:gd name="T31" fmla="*/ 10 h 37"/>
                  <a:gd name="T32" fmla="*/ 28 w 101"/>
                  <a:gd name="T33" fmla="*/ 19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1" h="37">
                    <a:moveTo>
                      <a:pt x="28" y="19"/>
                    </a:moveTo>
                    <a:lnTo>
                      <a:pt x="37" y="19"/>
                    </a:lnTo>
                    <a:lnTo>
                      <a:pt x="46" y="19"/>
                    </a:lnTo>
                    <a:lnTo>
                      <a:pt x="55" y="19"/>
                    </a:lnTo>
                    <a:lnTo>
                      <a:pt x="74" y="37"/>
                    </a:lnTo>
                    <a:lnTo>
                      <a:pt x="92" y="37"/>
                    </a:lnTo>
                    <a:lnTo>
                      <a:pt x="101" y="37"/>
                    </a:lnTo>
                    <a:lnTo>
                      <a:pt x="83" y="19"/>
                    </a:lnTo>
                    <a:lnTo>
                      <a:pt x="64" y="19"/>
                    </a:lnTo>
                    <a:lnTo>
                      <a:pt x="37" y="10"/>
                    </a:lnTo>
                    <a:lnTo>
                      <a:pt x="37" y="0"/>
                    </a:lnTo>
                    <a:lnTo>
                      <a:pt x="19" y="0"/>
                    </a:lnTo>
                    <a:lnTo>
                      <a:pt x="0" y="0"/>
                    </a:lnTo>
                    <a:lnTo>
                      <a:pt x="0" y="10"/>
                    </a:lnTo>
                    <a:lnTo>
                      <a:pt x="9" y="10"/>
                    </a:lnTo>
                    <a:lnTo>
                      <a:pt x="19" y="10"/>
                    </a:lnTo>
                    <a:lnTo>
                      <a:pt x="28" y="1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71" name="Freeform 285"/>
              <p:cNvSpPr>
                <a:spLocks/>
              </p:cNvSpPr>
              <p:nvPr/>
            </p:nvSpPr>
            <p:spPr bwMode="auto">
              <a:xfrm>
                <a:off x="1898" y="2499"/>
                <a:ext cx="101" cy="37"/>
              </a:xfrm>
              <a:custGeom>
                <a:avLst/>
                <a:gdLst>
                  <a:gd name="T0" fmla="*/ 28 w 101"/>
                  <a:gd name="T1" fmla="*/ 19 h 37"/>
                  <a:gd name="T2" fmla="*/ 37 w 101"/>
                  <a:gd name="T3" fmla="*/ 19 h 37"/>
                  <a:gd name="T4" fmla="*/ 46 w 101"/>
                  <a:gd name="T5" fmla="*/ 19 h 37"/>
                  <a:gd name="T6" fmla="*/ 55 w 101"/>
                  <a:gd name="T7" fmla="*/ 19 h 37"/>
                  <a:gd name="T8" fmla="*/ 74 w 101"/>
                  <a:gd name="T9" fmla="*/ 37 h 37"/>
                  <a:gd name="T10" fmla="*/ 92 w 101"/>
                  <a:gd name="T11" fmla="*/ 37 h 37"/>
                  <a:gd name="T12" fmla="*/ 101 w 101"/>
                  <a:gd name="T13" fmla="*/ 37 h 37"/>
                  <a:gd name="T14" fmla="*/ 83 w 101"/>
                  <a:gd name="T15" fmla="*/ 19 h 37"/>
                  <a:gd name="T16" fmla="*/ 64 w 101"/>
                  <a:gd name="T17" fmla="*/ 19 h 37"/>
                  <a:gd name="T18" fmla="*/ 37 w 101"/>
                  <a:gd name="T19" fmla="*/ 10 h 37"/>
                  <a:gd name="T20" fmla="*/ 37 w 101"/>
                  <a:gd name="T21" fmla="*/ 0 h 37"/>
                  <a:gd name="T22" fmla="*/ 19 w 101"/>
                  <a:gd name="T23" fmla="*/ 0 h 37"/>
                  <a:gd name="T24" fmla="*/ 0 w 101"/>
                  <a:gd name="T25" fmla="*/ 0 h 37"/>
                  <a:gd name="T26" fmla="*/ 0 w 101"/>
                  <a:gd name="T27" fmla="*/ 10 h 37"/>
                  <a:gd name="T28" fmla="*/ 9 w 101"/>
                  <a:gd name="T29" fmla="*/ 10 h 37"/>
                  <a:gd name="T30" fmla="*/ 19 w 101"/>
                  <a:gd name="T31" fmla="*/ 10 h 37"/>
                  <a:gd name="T32" fmla="*/ 28 w 101"/>
                  <a:gd name="T33" fmla="*/ 19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1" h="37">
                    <a:moveTo>
                      <a:pt x="28" y="19"/>
                    </a:moveTo>
                    <a:lnTo>
                      <a:pt x="37" y="19"/>
                    </a:lnTo>
                    <a:lnTo>
                      <a:pt x="46" y="19"/>
                    </a:lnTo>
                    <a:lnTo>
                      <a:pt x="55" y="19"/>
                    </a:lnTo>
                    <a:lnTo>
                      <a:pt x="74" y="37"/>
                    </a:lnTo>
                    <a:lnTo>
                      <a:pt x="92" y="37"/>
                    </a:lnTo>
                    <a:lnTo>
                      <a:pt x="101" y="37"/>
                    </a:lnTo>
                    <a:lnTo>
                      <a:pt x="83" y="19"/>
                    </a:lnTo>
                    <a:lnTo>
                      <a:pt x="64" y="19"/>
                    </a:lnTo>
                    <a:lnTo>
                      <a:pt x="37" y="10"/>
                    </a:lnTo>
                    <a:lnTo>
                      <a:pt x="37" y="0"/>
                    </a:lnTo>
                    <a:lnTo>
                      <a:pt x="19" y="0"/>
                    </a:lnTo>
                    <a:lnTo>
                      <a:pt x="0" y="0"/>
                    </a:lnTo>
                    <a:lnTo>
                      <a:pt x="0" y="10"/>
                    </a:lnTo>
                    <a:lnTo>
                      <a:pt x="9" y="10"/>
                    </a:lnTo>
                    <a:lnTo>
                      <a:pt x="19" y="10"/>
                    </a:lnTo>
                    <a:lnTo>
                      <a:pt x="28" y="1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72" name="Freeform 286"/>
              <p:cNvSpPr>
                <a:spLocks/>
              </p:cNvSpPr>
              <p:nvPr/>
            </p:nvSpPr>
            <p:spPr bwMode="auto">
              <a:xfrm>
                <a:off x="1311" y="2042"/>
                <a:ext cx="19" cy="9"/>
              </a:xfrm>
              <a:custGeom>
                <a:avLst/>
                <a:gdLst>
                  <a:gd name="T0" fmla="*/ 0 w 19"/>
                  <a:gd name="T1" fmla="*/ 0 h 9"/>
                  <a:gd name="T2" fmla="*/ 19 w 19"/>
                  <a:gd name="T3" fmla="*/ 0 h 9"/>
                  <a:gd name="T4" fmla="*/ 9 w 19"/>
                  <a:gd name="T5" fmla="*/ 9 h 9"/>
                  <a:gd name="T6" fmla="*/ 0 w 19"/>
                  <a:gd name="T7" fmla="*/ 9 h 9"/>
                  <a:gd name="T8" fmla="*/ 0 w 19"/>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9">
                    <a:moveTo>
                      <a:pt x="0" y="0"/>
                    </a:moveTo>
                    <a:lnTo>
                      <a:pt x="19" y="0"/>
                    </a:lnTo>
                    <a:lnTo>
                      <a:pt x="9" y="9"/>
                    </a:lnTo>
                    <a:lnTo>
                      <a:pt x="0" y="9"/>
                    </a:lnTo>
                    <a:lnTo>
                      <a:pt x="0"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73" name="Freeform 287"/>
              <p:cNvSpPr>
                <a:spLocks/>
              </p:cNvSpPr>
              <p:nvPr/>
            </p:nvSpPr>
            <p:spPr bwMode="auto">
              <a:xfrm>
                <a:off x="1311" y="2042"/>
                <a:ext cx="19" cy="9"/>
              </a:xfrm>
              <a:custGeom>
                <a:avLst/>
                <a:gdLst>
                  <a:gd name="T0" fmla="*/ 0 w 19"/>
                  <a:gd name="T1" fmla="*/ 0 h 9"/>
                  <a:gd name="T2" fmla="*/ 19 w 19"/>
                  <a:gd name="T3" fmla="*/ 0 h 9"/>
                  <a:gd name="T4" fmla="*/ 9 w 19"/>
                  <a:gd name="T5" fmla="*/ 9 h 9"/>
                  <a:gd name="T6" fmla="*/ 0 w 19"/>
                  <a:gd name="T7" fmla="*/ 9 h 9"/>
                  <a:gd name="T8" fmla="*/ 0 w 19"/>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9">
                    <a:moveTo>
                      <a:pt x="0" y="0"/>
                    </a:moveTo>
                    <a:lnTo>
                      <a:pt x="19" y="0"/>
                    </a:lnTo>
                    <a:lnTo>
                      <a:pt x="9" y="9"/>
                    </a:lnTo>
                    <a:lnTo>
                      <a:pt x="0" y="9"/>
                    </a:lnTo>
                    <a:lnTo>
                      <a:pt x="0"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74" name="Freeform 288"/>
              <p:cNvSpPr>
                <a:spLocks/>
              </p:cNvSpPr>
              <p:nvPr/>
            </p:nvSpPr>
            <p:spPr bwMode="auto">
              <a:xfrm>
                <a:off x="1201" y="2069"/>
                <a:ext cx="46" cy="19"/>
              </a:xfrm>
              <a:custGeom>
                <a:avLst/>
                <a:gdLst>
                  <a:gd name="T0" fmla="*/ 0 w 46"/>
                  <a:gd name="T1" fmla="*/ 19 h 19"/>
                  <a:gd name="T2" fmla="*/ 19 w 46"/>
                  <a:gd name="T3" fmla="*/ 9 h 19"/>
                  <a:gd name="T4" fmla="*/ 28 w 46"/>
                  <a:gd name="T5" fmla="*/ 9 h 19"/>
                  <a:gd name="T6" fmla="*/ 46 w 46"/>
                  <a:gd name="T7" fmla="*/ 0 h 19"/>
                  <a:gd name="T8" fmla="*/ 37 w 46"/>
                  <a:gd name="T9" fmla="*/ 0 h 19"/>
                  <a:gd name="T10" fmla="*/ 28 w 46"/>
                  <a:gd name="T11" fmla="*/ 0 h 19"/>
                  <a:gd name="T12" fmla="*/ 19 w 46"/>
                  <a:gd name="T13" fmla="*/ 9 h 19"/>
                  <a:gd name="T14" fmla="*/ 0 w 46"/>
                  <a:gd name="T15" fmla="*/ 19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19">
                    <a:moveTo>
                      <a:pt x="0" y="19"/>
                    </a:moveTo>
                    <a:lnTo>
                      <a:pt x="19" y="9"/>
                    </a:lnTo>
                    <a:lnTo>
                      <a:pt x="28" y="9"/>
                    </a:lnTo>
                    <a:lnTo>
                      <a:pt x="46" y="0"/>
                    </a:lnTo>
                    <a:lnTo>
                      <a:pt x="37" y="0"/>
                    </a:lnTo>
                    <a:lnTo>
                      <a:pt x="28" y="0"/>
                    </a:lnTo>
                    <a:lnTo>
                      <a:pt x="19" y="9"/>
                    </a:lnTo>
                    <a:lnTo>
                      <a:pt x="0" y="1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75" name="Freeform 289"/>
              <p:cNvSpPr>
                <a:spLocks/>
              </p:cNvSpPr>
              <p:nvPr/>
            </p:nvSpPr>
            <p:spPr bwMode="auto">
              <a:xfrm>
                <a:off x="1201" y="2069"/>
                <a:ext cx="46" cy="19"/>
              </a:xfrm>
              <a:custGeom>
                <a:avLst/>
                <a:gdLst>
                  <a:gd name="T0" fmla="*/ 0 w 46"/>
                  <a:gd name="T1" fmla="*/ 19 h 19"/>
                  <a:gd name="T2" fmla="*/ 19 w 46"/>
                  <a:gd name="T3" fmla="*/ 9 h 19"/>
                  <a:gd name="T4" fmla="*/ 28 w 46"/>
                  <a:gd name="T5" fmla="*/ 9 h 19"/>
                  <a:gd name="T6" fmla="*/ 46 w 46"/>
                  <a:gd name="T7" fmla="*/ 0 h 19"/>
                  <a:gd name="T8" fmla="*/ 37 w 46"/>
                  <a:gd name="T9" fmla="*/ 0 h 19"/>
                  <a:gd name="T10" fmla="*/ 28 w 46"/>
                  <a:gd name="T11" fmla="*/ 0 h 19"/>
                  <a:gd name="T12" fmla="*/ 19 w 46"/>
                  <a:gd name="T13" fmla="*/ 9 h 19"/>
                  <a:gd name="T14" fmla="*/ 0 w 46"/>
                  <a:gd name="T15" fmla="*/ 19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19">
                    <a:moveTo>
                      <a:pt x="0" y="19"/>
                    </a:moveTo>
                    <a:lnTo>
                      <a:pt x="19" y="9"/>
                    </a:lnTo>
                    <a:lnTo>
                      <a:pt x="28" y="9"/>
                    </a:lnTo>
                    <a:lnTo>
                      <a:pt x="46" y="0"/>
                    </a:lnTo>
                    <a:lnTo>
                      <a:pt x="37" y="0"/>
                    </a:lnTo>
                    <a:lnTo>
                      <a:pt x="28" y="0"/>
                    </a:lnTo>
                    <a:lnTo>
                      <a:pt x="19" y="9"/>
                    </a:lnTo>
                    <a:lnTo>
                      <a:pt x="0" y="1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76" name="Freeform 290"/>
              <p:cNvSpPr>
                <a:spLocks/>
              </p:cNvSpPr>
              <p:nvPr/>
            </p:nvSpPr>
            <p:spPr bwMode="auto">
              <a:xfrm>
                <a:off x="1201" y="2069"/>
                <a:ext cx="46" cy="19"/>
              </a:xfrm>
              <a:custGeom>
                <a:avLst/>
                <a:gdLst>
                  <a:gd name="T0" fmla="*/ 0 w 46"/>
                  <a:gd name="T1" fmla="*/ 19 h 19"/>
                  <a:gd name="T2" fmla="*/ 19 w 46"/>
                  <a:gd name="T3" fmla="*/ 9 h 19"/>
                  <a:gd name="T4" fmla="*/ 28 w 46"/>
                  <a:gd name="T5" fmla="*/ 9 h 19"/>
                  <a:gd name="T6" fmla="*/ 46 w 46"/>
                  <a:gd name="T7" fmla="*/ 0 h 19"/>
                  <a:gd name="T8" fmla="*/ 37 w 46"/>
                  <a:gd name="T9" fmla="*/ 0 h 19"/>
                  <a:gd name="T10" fmla="*/ 28 w 46"/>
                  <a:gd name="T11" fmla="*/ 0 h 19"/>
                  <a:gd name="T12" fmla="*/ 19 w 46"/>
                  <a:gd name="T13" fmla="*/ 9 h 19"/>
                  <a:gd name="T14" fmla="*/ 0 w 46"/>
                  <a:gd name="T15" fmla="*/ 19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19">
                    <a:moveTo>
                      <a:pt x="0" y="19"/>
                    </a:moveTo>
                    <a:lnTo>
                      <a:pt x="19" y="9"/>
                    </a:lnTo>
                    <a:lnTo>
                      <a:pt x="28" y="9"/>
                    </a:lnTo>
                    <a:lnTo>
                      <a:pt x="46" y="0"/>
                    </a:lnTo>
                    <a:lnTo>
                      <a:pt x="37" y="0"/>
                    </a:lnTo>
                    <a:lnTo>
                      <a:pt x="28" y="0"/>
                    </a:lnTo>
                    <a:lnTo>
                      <a:pt x="19" y="9"/>
                    </a:lnTo>
                    <a:lnTo>
                      <a:pt x="0" y="1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77" name="Freeform 291"/>
              <p:cNvSpPr>
                <a:spLocks/>
              </p:cNvSpPr>
              <p:nvPr/>
            </p:nvSpPr>
            <p:spPr bwMode="auto">
              <a:xfrm>
                <a:off x="1201" y="2069"/>
                <a:ext cx="46" cy="19"/>
              </a:xfrm>
              <a:custGeom>
                <a:avLst/>
                <a:gdLst>
                  <a:gd name="T0" fmla="*/ 0 w 46"/>
                  <a:gd name="T1" fmla="*/ 19 h 19"/>
                  <a:gd name="T2" fmla="*/ 19 w 46"/>
                  <a:gd name="T3" fmla="*/ 9 h 19"/>
                  <a:gd name="T4" fmla="*/ 28 w 46"/>
                  <a:gd name="T5" fmla="*/ 9 h 19"/>
                  <a:gd name="T6" fmla="*/ 46 w 46"/>
                  <a:gd name="T7" fmla="*/ 0 h 19"/>
                  <a:gd name="T8" fmla="*/ 37 w 46"/>
                  <a:gd name="T9" fmla="*/ 0 h 19"/>
                  <a:gd name="T10" fmla="*/ 28 w 46"/>
                  <a:gd name="T11" fmla="*/ 0 h 19"/>
                  <a:gd name="T12" fmla="*/ 19 w 46"/>
                  <a:gd name="T13" fmla="*/ 9 h 19"/>
                  <a:gd name="T14" fmla="*/ 0 w 46"/>
                  <a:gd name="T15" fmla="*/ 19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 h="19">
                    <a:moveTo>
                      <a:pt x="0" y="19"/>
                    </a:moveTo>
                    <a:lnTo>
                      <a:pt x="19" y="9"/>
                    </a:lnTo>
                    <a:lnTo>
                      <a:pt x="28" y="9"/>
                    </a:lnTo>
                    <a:lnTo>
                      <a:pt x="46" y="0"/>
                    </a:lnTo>
                    <a:lnTo>
                      <a:pt x="37" y="0"/>
                    </a:lnTo>
                    <a:lnTo>
                      <a:pt x="28" y="0"/>
                    </a:lnTo>
                    <a:lnTo>
                      <a:pt x="19" y="9"/>
                    </a:lnTo>
                    <a:lnTo>
                      <a:pt x="0" y="1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78" name="Freeform 292"/>
              <p:cNvSpPr>
                <a:spLocks/>
              </p:cNvSpPr>
              <p:nvPr/>
            </p:nvSpPr>
            <p:spPr bwMode="auto">
              <a:xfrm>
                <a:off x="1201" y="1996"/>
                <a:ext cx="19" cy="9"/>
              </a:xfrm>
              <a:custGeom>
                <a:avLst/>
                <a:gdLst>
                  <a:gd name="T0" fmla="*/ 0 w 19"/>
                  <a:gd name="T1" fmla="*/ 0 h 9"/>
                  <a:gd name="T2" fmla="*/ 19 w 19"/>
                  <a:gd name="T3" fmla="*/ 0 h 9"/>
                  <a:gd name="T4" fmla="*/ 9 w 19"/>
                  <a:gd name="T5" fmla="*/ 9 h 9"/>
                  <a:gd name="T6" fmla="*/ 0 w 1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9">
                    <a:moveTo>
                      <a:pt x="0" y="0"/>
                    </a:moveTo>
                    <a:lnTo>
                      <a:pt x="19" y="0"/>
                    </a:lnTo>
                    <a:lnTo>
                      <a:pt x="9" y="9"/>
                    </a:lnTo>
                    <a:lnTo>
                      <a:pt x="0"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79" name="Freeform 293"/>
              <p:cNvSpPr>
                <a:spLocks/>
              </p:cNvSpPr>
              <p:nvPr/>
            </p:nvSpPr>
            <p:spPr bwMode="auto">
              <a:xfrm>
                <a:off x="1201" y="1996"/>
                <a:ext cx="19" cy="9"/>
              </a:xfrm>
              <a:custGeom>
                <a:avLst/>
                <a:gdLst>
                  <a:gd name="T0" fmla="*/ 0 w 19"/>
                  <a:gd name="T1" fmla="*/ 0 h 9"/>
                  <a:gd name="T2" fmla="*/ 19 w 19"/>
                  <a:gd name="T3" fmla="*/ 0 h 9"/>
                  <a:gd name="T4" fmla="*/ 9 w 19"/>
                  <a:gd name="T5" fmla="*/ 9 h 9"/>
                  <a:gd name="T6" fmla="*/ 0 w 1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9">
                    <a:moveTo>
                      <a:pt x="0" y="0"/>
                    </a:moveTo>
                    <a:lnTo>
                      <a:pt x="19" y="0"/>
                    </a:lnTo>
                    <a:lnTo>
                      <a:pt x="9" y="9"/>
                    </a:lnTo>
                    <a:lnTo>
                      <a:pt x="0"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80" name="Freeform 294"/>
              <p:cNvSpPr>
                <a:spLocks/>
              </p:cNvSpPr>
              <p:nvPr/>
            </p:nvSpPr>
            <p:spPr bwMode="auto">
              <a:xfrm>
                <a:off x="1192" y="1941"/>
                <a:ext cx="9" cy="9"/>
              </a:xfrm>
              <a:custGeom>
                <a:avLst/>
                <a:gdLst>
                  <a:gd name="T0" fmla="*/ 0 w 9"/>
                  <a:gd name="T1" fmla="*/ 9 h 9"/>
                  <a:gd name="T2" fmla="*/ 0 w 9"/>
                  <a:gd name="T3" fmla="*/ 0 h 9"/>
                  <a:gd name="T4" fmla="*/ 9 w 9"/>
                  <a:gd name="T5" fmla="*/ 9 h 9"/>
                  <a:gd name="T6" fmla="*/ 0 w 9"/>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9">
                    <a:moveTo>
                      <a:pt x="0" y="9"/>
                    </a:moveTo>
                    <a:lnTo>
                      <a:pt x="0" y="0"/>
                    </a:lnTo>
                    <a:lnTo>
                      <a:pt x="9" y="9"/>
                    </a:lnTo>
                    <a:lnTo>
                      <a:pt x="0" y="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81" name="Freeform 295"/>
              <p:cNvSpPr>
                <a:spLocks/>
              </p:cNvSpPr>
              <p:nvPr/>
            </p:nvSpPr>
            <p:spPr bwMode="auto">
              <a:xfrm>
                <a:off x="1192" y="1941"/>
                <a:ext cx="9" cy="9"/>
              </a:xfrm>
              <a:custGeom>
                <a:avLst/>
                <a:gdLst>
                  <a:gd name="T0" fmla="*/ 0 w 9"/>
                  <a:gd name="T1" fmla="*/ 9 h 9"/>
                  <a:gd name="T2" fmla="*/ 0 w 9"/>
                  <a:gd name="T3" fmla="*/ 0 h 9"/>
                  <a:gd name="T4" fmla="*/ 9 w 9"/>
                  <a:gd name="T5" fmla="*/ 9 h 9"/>
                  <a:gd name="T6" fmla="*/ 0 w 9"/>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9">
                    <a:moveTo>
                      <a:pt x="0" y="9"/>
                    </a:moveTo>
                    <a:lnTo>
                      <a:pt x="0" y="0"/>
                    </a:lnTo>
                    <a:lnTo>
                      <a:pt x="9" y="9"/>
                    </a:lnTo>
                    <a:lnTo>
                      <a:pt x="0" y="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82" name="Freeform 296"/>
              <p:cNvSpPr>
                <a:spLocks/>
              </p:cNvSpPr>
              <p:nvPr/>
            </p:nvSpPr>
            <p:spPr bwMode="auto">
              <a:xfrm>
                <a:off x="1541" y="2142"/>
                <a:ext cx="27" cy="28"/>
              </a:xfrm>
              <a:custGeom>
                <a:avLst/>
                <a:gdLst>
                  <a:gd name="T0" fmla="*/ 9 w 27"/>
                  <a:gd name="T1" fmla="*/ 0 h 28"/>
                  <a:gd name="T2" fmla="*/ 0 w 27"/>
                  <a:gd name="T3" fmla="*/ 0 h 28"/>
                  <a:gd name="T4" fmla="*/ 0 w 27"/>
                  <a:gd name="T5" fmla="*/ 10 h 28"/>
                  <a:gd name="T6" fmla="*/ 18 w 27"/>
                  <a:gd name="T7" fmla="*/ 19 h 28"/>
                  <a:gd name="T8" fmla="*/ 27 w 27"/>
                  <a:gd name="T9" fmla="*/ 28 h 28"/>
                  <a:gd name="T10" fmla="*/ 27 w 27"/>
                  <a:gd name="T11" fmla="*/ 19 h 28"/>
                  <a:gd name="T12" fmla="*/ 18 w 27"/>
                  <a:gd name="T13" fmla="*/ 10 h 28"/>
                  <a:gd name="T14" fmla="*/ 9 w 27"/>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28">
                    <a:moveTo>
                      <a:pt x="9" y="0"/>
                    </a:moveTo>
                    <a:lnTo>
                      <a:pt x="0" y="0"/>
                    </a:lnTo>
                    <a:lnTo>
                      <a:pt x="0" y="10"/>
                    </a:lnTo>
                    <a:lnTo>
                      <a:pt x="18" y="19"/>
                    </a:lnTo>
                    <a:lnTo>
                      <a:pt x="27" y="28"/>
                    </a:lnTo>
                    <a:lnTo>
                      <a:pt x="27" y="19"/>
                    </a:lnTo>
                    <a:lnTo>
                      <a:pt x="18" y="10"/>
                    </a:lnTo>
                    <a:lnTo>
                      <a:pt x="9"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83" name="Freeform 297"/>
              <p:cNvSpPr>
                <a:spLocks/>
              </p:cNvSpPr>
              <p:nvPr/>
            </p:nvSpPr>
            <p:spPr bwMode="auto">
              <a:xfrm>
                <a:off x="1541" y="2142"/>
                <a:ext cx="27" cy="28"/>
              </a:xfrm>
              <a:custGeom>
                <a:avLst/>
                <a:gdLst>
                  <a:gd name="T0" fmla="*/ 9 w 27"/>
                  <a:gd name="T1" fmla="*/ 0 h 28"/>
                  <a:gd name="T2" fmla="*/ 0 w 27"/>
                  <a:gd name="T3" fmla="*/ 0 h 28"/>
                  <a:gd name="T4" fmla="*/ 0 w 27"/>
                  <a:gd name="T5" fmla="*/ 10 h 28"/>
                  <a:gd name="T6" fmla="*/ 18 w 27"/>
                  <a:gd name="T7" fmla="*/ 19 h 28"/>
                  <a:gd name="T8" fmla="*/ 27 w 27"/>
                  <a:gd name="T9" fmla="*/ 28 h 28"/>
                  <a:gd name="T10" fmla="*/ 27 w 27"/>
                  <a:gd name="T11" fmla="*/ 19 h 28"/>
                  <a:gd name="T12" fmla="*/ 18 w 27"/>
                  <a:gd name="T13" fmla="*/ 10 h 28"/>
                  <a:gd name="T14" fmla="*/ 9 w 27"/>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28">
                    <a:moveTo>
                      <a:pt x="9" y="0"/>
                    </a:moveTo>
                    <a:lnTo>
                      <a:pt x="0" y="0"/>
                    </a:lnTo>
                    <a:lnTo>
                      <a:pt x="0" y="10"/>
                    </a:lnTo>
                    <a:lnTo>
                      <a:pt x="18" y="19"/>
                    </a:lnTo>
                    <a:lnTo>
                      <a:pt x="27" y="28"/>
                    </a:lnTo>
                    <a:lnTo>
                      <a:pt x="27" y="19"/>
                    </a:lnTo>
                    <a:lnTo>
                      <a:pt x="18" y="10"/>
                    </a:lnTo>
                    <a:lnTo>
                      <a:pt x="9"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84" name="Freeform 298"/>
              <p:cNvSpPr>
                <a:spLocks/>
              </p:cNvSpPr>
              <p:nvPr/>
            </p:nvSpPr>
            <p:spPr bwMode="auto">
              <a:xfrm>
                <a:off x="4035" y="2243"/>
                <a:ext cx="83" cy="110"/>
              </a:xfrm>
              <a:custGeom>
                <a:avLst/>
                <a:gdLst>
                  <a:gd name="T0" fmla="*/ 0 w 83"/>
                  <a:gd name="T1" fmla="*/ 101 h 110"/>
                  <a:gd name="T2" fmla="*/ 18 w 83"/>
                  <a:gd name="T3" fmla="*/ 101 h 110"/>
                  <a:gd name="T4" fmla="*/ 9 w 83"/>
                  <a:gd name="T5" fmla="*/ 110 h 110"/>
                  <a:gd name="T6" fmla="*/ 18 w 83"/>
                  <a:gd name="T7" fmla="*/ 110 h 110"/>
                  <a:gd name="T8" fmla="*/ 37 w 83"/>
                  <a:gd name="T9" fmla="*/ 101 h 110"/>
                  <a:gd name="T10" fmla="*/ 37 w 83"/>
                  <a:gd name="T11" fmla="*/ 92 h 110"/>
                  <a:gd name="T12" fmla="*/ 46 w 83"/>
                  <a:gd name="T13" fmla="*/ 101 h 110"/>
                  <a:gd name="T14" fmla="*/ 55 w 83"/>
                  <a:gd name="T15" fmla="*/ 92 h 110"/>
                  <a:gd name="T16" fmla="*/ 64 w 83"/>
                  <a:gd name="T17" fmla="*/ 92 h 110"/>
                  <a:gd name="T18" fmla="*/ 73 w 83"/>
                  <a:gd name="T19" fmla="*/ 83 h 110"/>
                  <a:gd name="T20" fmla="*/ 83 w 83"/>
                  <a:gd name="T21" fmla="*/ 73 h 110"/>
                  <a:gd name="T22" fmla="*/ 83 w 83"/>
                  <a:gd name="T23" fmla="*/ 37 h 110"/>
                  <a:gd name="T24" fmla="*/ 83 w 83"/>
                  <a:gd name="T25" fmla="*/ 28 h 110"/>
                  <a:gd name="T26" fmla="*/ 83 w 83"/>
                  <a:gd name="T27" fmla="*/ 18 h 110"/>
                  <a:gd name="T28" fmla="*/ 73 w 83"/>
                  <a:gd name="T29" fmla="*/ 0 h 110"/>
                  <a:gd name="T30" fmla="*/ 64 w 83"/>
                  <a:gd name="T31" fmla="*/ 9 h 110"/>
                  <a:gd name="T32" fmla="*/ 64 w 83"/>
                  <a:gd name="T33" fmla="*/ 18 h 110"/>
                  <a:gd name="T34" fmla="*/ 64 w 83"/>
                  <a:gd name="T35" fmla="*/ 28 h 110"/>
                  <a:gd name="T36" fmla="*/ 55 w 83"/>
                  <a:gd name="T37" fmla="*/ 46 h 110"/>
                  <a:gd name="T38" fmla="*/ 55 w 83"/>
                  <a:gd name="T39" fmla="*/ 55 h 110"/>
                  <a:gd name="T40" fmla="*/ 55 w 83"/>
                  <a:gd name="T41" fmla="*/ 64 h 110"/>
                  <a:gd name="T42" fmla="*/ 55 w 83"/>
                  <a:gd name="T43" fmla="*/ 55 h 110"/>
                  <a:gd name="T44" fmla="*/ 37 w 83"/>
                  <a:gd name="T45" fmla="*/ 73 h 110"/>
                  <a:gd name="T46" fmla="*/ 18 w 83"/>
                  <a:gd name="T47" fmla="*/ 73 h 110"/>
                  <a:gd name="T48" fmla="*/ 0 w 83"/>
                  <a:gd name="T49" fmla="*/ 83 h 110"/>
                  <a:gd name="T50" fmla="*/ 0 w 83"/>
                  <a:gd name="T51" fmla="*/ 92 h 110"/>
                  <a:gd name="T52" fmla="*/ 0 w 83"/>
                  <a:gd name="T53" fmla="*/ 101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3" h="110">
                    <a:moveTo>
                      <a:pt x="0" y="101"/>
                    </a:moveTo>
                    <a:lnTo>
                      <a:pt x="18" y="101"/>
                    </a:lnTo>
                    <a:lnTo>
                      <a:pt x="9" y="110"/>
                    </a:lnTo>
                    <a:lnTo>
                      <a:pt x="18" y="110"/>
                    </a:lnTo>
                    <a:lnTo>
                      <a:pt x="37" y="101"/>
                    </a:lnTo>
                    <a:lnTo>
                      <a:pt x="37" y="92"/>
                    </a:lnTo>
                    <a:lnTo>
                      <a:pt x="46" y="101"/>
                    </a:lnTo>
                    <a:lnTo>
                      <a:pt x="55" y="92"/>
                    </a:lnTo>
                    <a:lnTo>
                      <a:pt x="64" y="92"/>
                    </a:lnTo>
                    <a:lnTo>
                      <a:pt x="73" y="83"/>
                    </a:lnTo>
                    <a:lnTo>
                      <a:pt x="83" y="73"/>
                    </a:lnTo>
                    <a:lnTo>
                      <a:pt x="83" y="37"/>
                    </a:lnTo>
                    <a:lnTo>
                      <a:pt x="83" y="28"/>
                    </a:lnTo>
                    <a:lnTo>
                      <a:pt x="83" y="18"/>
                    </a:lnTo>
                    <a:lnTo>
                      <a:pt x="73" y="0"/>
                    </a:lnTo>
                    <a:lnTo>
                      <a:pt x="64" y="9"/>
                    </a:lnTo>
                    <a:lnTo>
                      <a:pt x="64" y="18"/>
                    </a:lnTo>
                    <a:lnTo>
                      <a:pt x="64" y="28"/>
                    </a:lnTo>
                    <a:lnTo>
                      <a:pt x="55" y="46"/>
                    </a:lnTo>
                    <a:lnTo>
                      <a:pt x="55" y="55"/>
                    </a:lnTo>
                    <a:lnTo>
                      <a:pt x="55" y="64"/>
                    </a:lnTo>
                    <a:lnTo>
                      <a:pt x="55" y="55"/>
                    </a:lnTo>
                    <a:lnTo>
                      <a:pt x="37" y="73"/>
                    </a:lnTo>
                    <a:lnTo>
                      <a:pt x="18" y="73"/>
                    </a:lnTo>
                    <a:lnTo>
                      <a:pt x="0" y="83"/>
                    </a:lnTo>
                    <a:lnTo>
                      <a:pt x="0" y="92"/>
                    </a:lnTo>
                    <a:lnTo>
                      <a:pt x="0" y="101"/>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85" name="Freeform 299"/>
              <p:cNvSpPr>
                <a:spLocks/>
              </p:cNvSpPr>
              <p:nvPr/>
            </p:nvSpPr>
            <p:spPr bwMode="auto">
              <a:xfrm>
                <a:off x="4035" y="2243"/>
                <a:ext cx="83" cy="110"/>
              </a:xfrm>
              <a:custGeom>
                <a:avLst/>
                <a:gdLst>
                  <a:gd name="T0" fmla="*/ 0 w 83"/>
                  <a:gd name="T1" fmla="*/ 101 h 110"/>
                  <a:gd name="T2" fmla="*/ 18 w 83"/>
                  <a:gd name="T3" fmla="*/ 101 h 110"/>
                  <a:gd name="T4" fmla="*/ 9 w 83"/>
                  <a:gd name="T5" fmla="*/ 110 h 110"/>
                  <a:gd name="T6" fmla="*/ 18 w 83"/>
                  <a:gd name="T7" fmla="*/ 110 h 110"/>
                  <a:gd name="T8" fmla="*/ 37 w 83"/>
                  <a:gd name="T9" fmla="*/ 101 h 110"/>
                  <a:gd name="T10" fmla="*/ 37 w 83"/>
                  <a:gd name="T11" fmla="*/ 92 h 110"/>
                  <a:gd name="T12" fmla="*/ 46 w 83"/>
                  <a:gd name="T13" fmla="*/ 101 h 110"/>
                  <a:gd name="T14" fmla="*/ 55 w 83"/>
                  <a:gd name="T15" fmla="*/ 92 h 110"/>
                  <a:gd name="T16" fmla="*/ 64 w 83"/>
                  <a:gd name="T17" fmla="*/ 92 h 110"/>
                  <a:gd name="T18" fmla="*/ 73 w 83"/>
                  <a:gd name="T19" fmla="*/ 83 h 110"/>
                  <a:gd name="T20" fmla="*/ 83 w 83"/>
                  <a:gd name="T21" fmla="*/ 73 h 110"/>
                  <a:gd name="T22" fmla="*/ 83 w 83"/>
                  <a:gd name="T23" fmla="*/ 37 h 110"/>
                  <a:gd name="T24" fmla="*/ 83 w 83"/>
                  <a:gd name="T25" fmla="*/ 28 h 110"/>
                  <a:gd name="T26" fmla="*/ 83 w 83"/>
                  <a:gd name="T27" fmla="*/ 18 h 110"/>
                  <a:gd name="T28" fmla="*/ 73 w 83"/>
                  <a:gd name="T29" fmla="*/ 0 h 110"/>
                  <a:gd name="T30" fmla="*/ 64 w 83"/>
                  <a:gd name="T31" fmla="*/ 9 h 110"/>
                  <a:gd name="T32" fmla="*/ 64 w 83"/>
                  <a:gd name="T33" fmla="*/ 18 h 110"/>
                  <a:gd name="T34" fmla="*/ 64 w 83"/>
                  <a:gd name="T35" fmla="*/ 28 h 110"/>
                  <a:gd name="T36" fmla="*/ 55 w 83"/>
                  <a:gd name="T37" fmla="*/ 46 h 110"/>
                  <a:gd name="T38" fmla="*/ 55 w 83"/>
                  <a:gd name="T39" fmla="*/ 55 h 110"/>
                  <a:gd name="T40" fmla="*/ 55 w 83"/>
                  <a:gd name="T41" fmla="*/ 64 h 110"/>
                  <a:gd name="T42" fmla="*/ 55 w 83"/>
                  <a:gd name="T43" fmla="*/ 55 h 110"/>
                  <a:gd name="T44" fmla="*/ 37 w 83"/>
                  <a:gd name="T45" fmla="*/ 73 h 110"/>
                  <a:gd name="T46" fmla="*/ 18 w 83"/>
                  <a:gd name="T47" fmla="*/ 73 h 110"/>
                  <a:gd name="T48" fmla="*/ 0 w 83"/>
                  <a:gd name="T49" fmla="*/ 83 h 110"/>
                  <a:gd name="T50" fmla="*/ 0 w 83"/>
                  <a:gd name="T51" fmla="*/ 92 h 110"/>
                  <a:gd name="T52" fmla="*/ 0 w 83"/>
                  <a:gd name="T53" fmla="*/ 101 h 1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3" h="110">
                    <a:moveTo>
                      <a:pt x="0" y="101"/>
                    </a:moveTo>
                    <a:lnTo>
                      <a:pt x="18" y="101"/>
                    </a:lnTo>
                    <a:lnTo>
                      <a:pt x="9" y="110"/>
                    </a:lnTo>
                    <a:lnTo>
                      <a:pt x="18" y="110"/>
                    </a:lnTo>
                    <a:lnTo>
                      <a:pt x="37" y="101"/>
                    </a:lnTo>
                    <a:lnTo>
                      <a:pt x="37" y="92"/>
                    </a:lnTo>
                    <a:lnTo>
                      <a:pt x="46" y="101"/>
                    </a:lnTo>
                    <a:lnTo>
                      <a:pt x="55" y="92"/>
                    </a:lnTo>
                    <a:lnTo>
                      <a:pt x="64" y="92"/>
                    </a:lnTo>
                    <a:lnTo>
                      <a:pt x="73" y="83"/>
                    </a:lnTo>
                    <a:lnTo>
                      <a:pt x="83" y="73"/>
                    </a:lnTo>
                    <a:lnTo>
                      <a:pt x="83" y="37"/>
                    </a:lnTo>
                    <a:lnTo>
                      <a:pt x="83" y="28"/>
                    </a:lnTo>
                    <a:lnTo>
                      <a:pt x="83" y="18"/>
                    </a:lnTo>
                    <a:lnTo>
                      <a:pt x="73" y="0"/>
                    </a:lnTo>
                    <a:lnTo>
                      <a:pt x="64" y="9"/>
                    </a:lnTo>
                    <a:lnTo>
                      <a:pt x="64" y="18"/>
                    </a:lnTo>
                    <a:lnTo>
                      <a:pt x="64" y="28"/>
                    </a:lnTo>
                    <a:lnTo>
                      <a:pt x="55" y="46"/>
                    </a:lnTo>
                    <a:lnTo>
                      <a:pt x="55" y="55"/>
                    </a:lnTo>
                    <a:lnTo>
                      <a:pt x="55" y="64"/>
                    </a:lnTo>
                    <a:lnTo>
                      <a:pt x="55" y="55"/>
                    </a:lnTo>
                    <a:lnTo>
                      <a:pt x="37" y="73"/>
                    </a:lnTo>
                    <a:lnTo>
                      <a:pt x="18" y="73"/>
                    </a:lnTo>
                    <a:lnTo>
                      <a:pt x="0" y="83"/>
                    </a:lnTo>
                    <a:lnTo>
                      <a:pt x="0" y="92"/>
                    </a:lnTo>
                    <a:lnTo>
                      <a:pt x="0" y="101"/>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86" name="Freeform 300"/>
              <p:cNvSpPr>
                <a:spLocks/>
              </p:cNvSpPr>
              <p:nvPr/>
            </p:nvSpPr>
            <p:spPr bwMode="auto">
              <a:xfrm>
                <a:off x="4090" y="2188"/>
                <a:ext cx="46" cy="55"/>
              </a:xfrm>
              <a:custGeom>
                <a:avLst/>
                <a:gdLst>
                  <a:gd name="T0" fmla="*/ 0 w 46"/>
                  <a:gd name="T1" fmla="*/ 37 h 55"/>
                  <a:gd name="T2" fmla="*/ 0 w 46"/>
                  <a:gd name="T3" fmla="*/ 28 h 55"/>
                  <a:gd name="T4" fmla="*/ 9 w 46"/>
                  <a:gd name="T5" fmla="*/ 28 h 55"/>
                  <a:gd name="T6" fmla="*/ 9 w 46"/>
                  <a:gd name="T7" fmla="*/ 19 h 55"/>
                  <a:gd name="T8" fmla="*/ 9 w 46"/>
                  <a:gd name="T9" fmla="*/ 9 h 55"/>
                  <a:gd name="T10" fmla="*/ 9 w 46"/>
                  <a:gd name="T11" fmla="*/ 0 h 55"/>
                  <a:gd name="T12" fmla="*/ 18 w 46"/>
                  <a:gd name="T13" fmla="*/ 0 h 55"/>
                  <a:gd name="T14" fmla="*/ 28 w 46"/>
                  <a:gd name="T15" fmla="*/ 9 h 55"/>
                  <a:gd name="T16" fmla="*/ 46 w 46"/>
                  <a:gd name="T17" fmla="*/ 19 h 55"/>
                  <a:gd name="T18" fmla="*/ 46 w 46"/>
                  <a:gd name="T19" fmla="*/ 28 h 55"/>
                  <a:gd name="T20" fmla="*/ 37 w 46"/>
                  <a:gd name="T21" fmla="*/ 37 h 55"/>
                  <a:gd name="T22" fmla="*/ 28 w 46"/>
                  <a:gd name="T23" fmla="*/ 46 h 55"/>
                  <a:gd name="T24" fmla="*/ 28 w 46"/>
                  <a:gd name="T25" fmla="*/ 37 h 55"/>
                  <a:gd name="T26" fmla="*/ 9 w 46"/>
                  <a:gd name="T27" fmla="*/ 37 h 55"/>
                  <a:gd name="T28" fmla="*/ 9 w 46"/>
                  <a:gd name="T29" fmla="*/ 46 h 55"/>
                  <a:gd name="T30" fmla="*/ 0 w 46"/>
                  <a:gd name="T31" fmla="*/ 55 h 55"/>
                  <a:gd name="T32" fmla="*/ 0 w 46"/>
                  <a:gd name="T33" fmla="*/ 46 h 55"/>
                  <a:gd name="T34" fmla="*/ 0 w 46"/>
                  <a:gd name="T35" fmla="*/ 37 h 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 h="55">
                    <a:moveTo>
                      <a:pt x="0" y="37"/>
                    </a:moveTo>
                    <a:lnTo>
                      <a:pt x="0" y="28"/>
                    </a:lnTo>
                    <a:lnTo>
                      <a:pt x="9" y="28"/>
                    </a:lnTo>
                    <a:lnTo>
                      <a:pt x="9" y="19"/>
                    </a:lnTo>
                    <a:lnTo>
                      <a:pt x="9" y="9"/>
                    </a:lnTo>
                    <a:lnTo>
                      <a:pt x="9" y="0"/>
                    </a:lnTo>
                    <a:lnTo>
                      <a:pt x="18" y="0"/>
                    </a:lnTo>
                    <a:lnTo>
                      <a:pt x="28" y="9"/>
                    </a:lnTo>
                    <a:lnTo>
                      <a:pt x="46" y="19"/>
                    </a:lnTo>
                    <a:lnTo>
                      <a:pt x="46" y="28"/>
                    </a:lnTo>
                    <a:lnTo>
                      <a:pt x="37" y="37"/>
                    </a:lnTo>
                    <a:lnTo>
                      <a:pt x="28" y="46"/>
                    </a:lnTo>
                    <a:lnTo>
                      <a:pt x="28" y="37"/>
                    </a:lnTo>
                    <a:lnTo>
                      <a:pt x="9" y="37"/>
                    </a:lnTo>
                    <a:lnTo>
                      <a:pt x="9" y="46"/>
                    </a:lnTo>
                    <a:lnTo>
                      <a:pt x="0" y="55"/>
                    </a:lnTo>
                    <a:lnTo>
                      <a:pt x="0" y="46"/>
                    </a:lnTo>
                    <a:lnTo>
                      <a:pt x="0" y="37"/>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87" name="Freeform 301"/>
              <p:cNvSpPr>
                <a:spLocks/>
              </p:cNvSpPr>
              <p:nvPr/>
            </p:nvSpPr>
            <p:spPr bwMode="auto">
              <a:xfrm>
                <a:off x="4090" y="2188"/>
                <a:ext cx="46" cy="55"/>
              </a:xfrm>
              <a:custGeom>
                <a:avLst/>
                <a:gdLst>
                  <a:gd name="T0" fmla="*/ 0 w 46"/>
                  <a:gd name="T1" fmla="*/ 37 h 55"/>
                  <a:gd name="T2" fmla="*/ 0 w 46"/>
                  <a:gd name="T3" fmla="*/ 28 h 55"/>
                  <a:gd name="T4" fmla="*/ 9 w 46"/>
                  <a:gd name="T5" fmla="*/ 28 h 55"/>
                  <a:gd name="T6" fmla="*/ 9 w 46"/>
                  <a:gd name="T7" fmla="*/ 19 h 55"/>
                  <a:gd name="T8" fmla="*/ 9 w 46"/>
                  <a:gd name="T9" fmla="*/ 9 h 55"/>
                  <a:gd name="T10" fmla="*/ 9 w 46"/>
                  <a:gd name="T11" fmla="*/ 0 h 55"/>
                  <a:gd name="T12" fmla="*/ 18 w 46"/>
                  <a:gd name="T13" fmla="*/ 0 h 55"/>
                  <a:gd name="T14" fmla="*/ 28 w 46"/>
                  <a:gd name="T15" fmla="*/ 9 h 55"/>
                  <a:gd name="T16" fmla="*/ 46 w 46"/>
                  <a:gd name="T17" fmla="*/ 19 h 55"/>
                  <a:gd name="T18" fmla="*/ 46 w 46"/>
                  <a:gd name="T19" fmla="*/ 28 h 55"/>
                  <a:gd name="T20" fmla="*/ 37 w 46"/>
                  <a:gd name="T21" fmla="*/ 37 h 55"/>
                  <a:gd name="T22" fmla="*/ 28 w 46"/>
                  <a:gd name="T23" fmla="*/ 46 h 55"/>
                  <a:gd name="T24" fmla="*/ 28 w 46"/>
                  <a:gd name="T25" fmla="*/ 37 h 55"/>
                  <a:gd name="T26" fmla="*/ 9 w 46"/>
                  <a:gd name="T27" fmla="*/ 37 h 55"/>
                  <a:gd name="T28" fmla="*/ 9 w 46"/>
                  <a:gd name="T29" fmla="*/ 46 h 55"/>
                  <a:gd name="T30" fmla="*/ 0 w 46"/>
                  <a:gd name="T31" fmla="*/ 55 h 55"/>
                  <a:gd name="T32" fmla="*/ 0 w 46"/>
                  <a:gd name="T33" fmla="*/ 46 h 55"/>
                  <a:gd name="T34" fmla="*/ 0 w 46"/>
                  <a:gd name="T35" fmla="*/ 37 h 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 h="55">
                    <a:moveTo>
                      <a:pt x="0" y="37"/>
                    </a:moveTo>
                    <a:lnTo>
                      <a:pt x="0" y="28"/>
                    </a:lnTo>
                    <a:lnTo>
                      <a:pt x="9" y="28"/>
                    </a:lnTo>
                    <a:lnTo>
                      <a:pt x="9" y="19"/>
                    </a:lnTo>
                    <a:lnTo>
                      <a:pt x="9" y="9"/>
                    </a:lnTo>
                    <a:lnTo>
                      <a:pt x="9" y="0"/>
                    </a:lnTo>
                    <a:lnTo>
                      <a:pt x="18" y="0"/>
                    </a:lnTo>
                    <a:lnTo>
                      <a:pt x="28" y="9"/>
                    </a:lnTo>
                    <a:lnTo>
                      <a:pt x="46" y="19"/>
                    </a:lnTo>
                    <a:lnTo>
                      <a:pt x="46" y="28"/>
                    </a:lnTo>
                    <a:lnTo>
                      <a:pt x="37" y="37"/>
                    </a:lnTo>
                    <a:lnTo>
                      <a:pt x="28" y="46"/>
                    </a:lnTo>
                    <a:lnTo>
                      <a:pt x="28" y="37"/>
                    </a:lnTo>
                    <a:lnTo>
                      <a:pt x="9" y="37"/>
                    </a:lnTo>
                    <a:lnTo>
                      <a:pt x="9" y="46"/>
                    </a:lnTo>
                    <a:lnTo>
                      <a:pt x="0" y="55"/>
                    </a:lnTo>
                    <a:lnTo>
                      <a:pt x="0" y="46"/>
                    </a:lnTo>
                    <a:lnTo>
                      <a:pt x="0" y="37"/>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88" name="Freeform 302"/>
              <p:cNvSpPr>
                <a:spLocks/>
              </p:cNvSpPr>
              <p:nvPr/>
            </p:nvSpPr>
            <p:spPr bwMode="auto">
              <a:xfrm>
                <a:off x="2696" y="2014"/>
                <a:ext cx="73" cy="119"/>
              </a:xfrm>
              <a:custGeom>
                <a:avLst/>
                <a:gdLst>
                  <a:gd name="T0" fmla="*/ 18 w 73"/>
                  <a:gd name="T1" fmla="*/ 119 h 119"/>
                  <a:gd name="T2" fmla="*/ 55 w 73"/>
                  <a:gd name="T3" fmla="*/ 119 h 119"/>
                  <a:gd name="T4" fmla="*/ 64 w 73"/>
                  <a:gd name="T5" fmla="*/ 110 h 119"/>
                  <a:gd name="T6" fmla="*/ 73 w 73"/>
                  <a:gd name="T7" fmla="*/ 83 h 119"/>
                  <a:gd name="T8" fmla="*/ 64 w 73"/>
                  <a:gd name="T9" fmla="*/ 83 h 119"/>
                  <a:gd name="T10" fmla="*/ 64 w 73"/>
                  <a:gd name="T11" fmla="*/ 74 h 119"/>
                  <a:gd name="T12" fmla="*/ 64 w 73"/>
                  <a:gd name="T13" fmla="*/ 83 h 119"/>
                  <a:gd name="T14" fmla="*/ 64 w 73"/>
                  <a:gd name="T15" fmla="*/ 64 h 119"/>
                  <a:gd name="T16" fmla="*/ 46 w 73"/>
                  <a:gd name="T17" fmla="*/ 55 h 119"/>
                  <a:gd name="T18" fmla="*/ 46 w 73"/>
                  <a:gd name="T19" fmla="*/ 37 h 119"/>
                  <a:gd name="T20" fmla="*/ 37 w 73"/>
                  <a:gd name="T21" fmla="*/ 37 h 119"/>
                  <a:gd name="T22" fmla="*/ 37 w 73"/>
                  <a:gd name="T23" fmla="*/ 19 h 119"/>
                  <a:gd name="T24" fmla="*/ 37 w 73"/>
                  <a:gd name="T25" fmla="*/ 10 h 119"/>
                  <a:gd name="T26" fmla="*/ 18 w 73"/>
                  <a:gd name="T27" fmla="*/ 10 h 119"/>
                  <a:gd name="T28" fmla="*/ 18 w 73"/>
                  <a:gd name="T29" fmla="*/ 0 h 119"/>
                  <a:gd name="T30" fmla="*/ 9 w 73"/>
                  <a:gd name="T31" fmla="*/ 0 h 119"/>
                  <a:gd name="T32" fmla="*/ 0 w 73"/>
                  <a:gd name="T33" fmla="*/ 19 h 119"/>
                  <a:gd name="T34" fmla="*/ 0 w 73"/>
                  <a:gd name="T35" fmla="*/ 28 h 119"/>
                  <a:gd name="T36" fmla="*/ 9 w 73"/>
                  <a:gd name="T37" fmla="*/ 37 h 119"/>
                  <a:gd name="T38" fmla="*/ 18 w 73"/>
                  <a:gd name="T39" fmla="*/ 46 h 119"/>
                  <a:gd name="T40" fmla="*/ 18 w 73"/>
                  <a:gd name="T41" fmla="*/ 55 h 119"/>
                  <a:gd name="T42" fmla="*/ 28 w 73"/>
                  <a:gd name="T43" fmla="*/ 55 h 119"/>
                  <a:gd name="T44" fmla="*/ 28 w 73"/>
                  <a:gd name="T45" fmla="*/ 64 h 119"/>
                  <a:gd name="T46" fmla="*/ 28 w 73"/>
                  <a:gd name="T47" fmla="*/ 74 h 119"/>
                  <a:gd name="T48" fmla="*/ 18 w 73"/>
                  <a:gd name="T49" fmla="*/ 83 h 119"/>
                  <a:gd name="T50" fmla="*/ 18 w 73"/>
                  <a:gd name="T51" fmla="*/ 92 h 119"/>
                  <a:gd name="T52" fmla="*/ 9 w 73"/>
                  <a:gd name="T53" fmla="*/ 101 h 119"/>
                  <a:gd name="T54" fmla="*/ 18 w 73"/>
                  <a:gd name="T55" fmla="*/ 110 h 119"/>
                  <a:gd name="T56" fmla="*/ 18 w 73"/>
                  <a:gd name="T57" fmla="*/ 119 h 1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119">
                    <a:moveTo>
                      <a:pt x="18" y="119"/>
                    </a:moveTo>
                    <a:lnTo>
                      <a:pt x="55" y="119"/>
                    </a:lnTo>
                    <a:lnTo>
                      <a:pt x="64" y="110"/>
                    </a:lnTo>
                    <a:lnTo>
                      <a:pt x="73" y="83"/>
                    </a:lnTo>
                    <a:lnTo>
                      <a:pt x="64" y="83"/>
                    </a:lnTo>
                    <a:lnTo>
                      <a:pt x="64" y="74"/>
                    </a:lnTo>
                    <a:lnTo>
                      <a:pt x="64" y="83"/>
                    </a:lnTo>
                    <a:lnTo>
                      <a:pt x="64" y="64"/>
                    </a:lnTo>
                    <a:lnTo>
                      <a:pt x="46" y="55"/>
                    </a:lnTo>
                    <a:lnTo>
                      <a:pt x="46" y="37"/>
                    </a:lnTo>
                    <a:lnTo>
                      <a:pt x="37" y="37"/>
                    </a:lnTo>
                    <a:lnTo>
                      <a:pt x="37" y="19"/>
                    </a:lnTo>
                    <a:lnTo>
                      <a:pt x="37" y="10"/>
                    </a:lnTo>
                    <a:lnTo>
                      <a:pt x="18" y="10"/>
                    </a:lnTo>
                    <a:lnTo>
                      <a:pt x="18" y="0"/>
                    </a:lnTo>
                    <a:lnTo>
                      <a:pt x="9" y="0"/>
                    </a:lnTo>
                    <a:lnTo>
                      <a:pt x="0" y="19"/>
                    </a:lnTo>
                    <a:lnTo>
                      <a:pt x="0" y="28"/>
                    </a:lnTo>
                    <a:lnTo>
                      <a:pt x="9" y="37"/>
                    </a:lnTo>
                    <a:lnTo>
                      <a:pt x="18" y="46"/>
                    </a:lnTo>
                    <a:lnTo>
                      <a:pt x="18" y="55"/>
                    </a:lnTo>
                    <a:lnTo>
                      <a:pt x="28" y="55"/>
                    </a:lnTo>
                    <a:lnTo>
                      <a:pt x="28" y="64"/>
                    </a:lnTo>
                    <a:lnTo>
                      <a:pt x="28" y="74"/>
                    </a:lnTo>
                    <a:lnTo>
                      <a:pt x="18" y="83"/>
                    </a:lnTo>
                    <a:lnTo>
                      <a:pt x="18" y="92"/>
                    </a:lnTo>
                    <a:lnTo>
                      <a:pt x="9" y="101"/>
                    </a:lnTo>
                    <a:lnTo>
                      <a:pt x="18" y="110"/>
                    </a:lnTo>
                    <a:lnTo>
                      <a:pt x="18" y="11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89" name="Freeform 303"/>
              <p:cNvSpPr>
                <a:spLocks/>
              </p:cNvSpPr>
              <p:nvPr/>
            </p:nvSpPr>
            <p:spPr bwMode="auto">
              <a:xfrm>
                <a:off x="2696" y="2014"/>
                <a:ext cx="73" cy="119"/>
              </a:xfrm>
              <a:custGeom>
                <a:avLst/>
                <a:gdLst>
                  <a:gd name="T0" fmla="*/ 18 w 73"/>
                  <a:gd name="T1" fmla="*/ 119 h 119"/>
                  <a:gd name="T2" fmla="*/ 55 w 73"/>
                  <a:gd name="T3" fmla="*/ 119 h 119"/>
                  <a:gd name="T4" fmla="*/ 64 w 73"/>
                  <a:gd name="T5" fmla="*/ 110 h 119"/>
                  <a:gd name="T6" fmla="*/ 73 w 73"/>
                  <a:gd name="T7" fmla="*/ 83 h 119"/>
                  <a:gd name="T8" fmla="*/ 64 w 73"/>
                  <a:gd name="T9" fmla="*/ 83 h 119"/>
                  <a:gd name="T10" fmla="*/ 64 w 73"/>
                  <a:gd name="T11" fmla="*/ 74 h 119"/>
                  <a:gd name="T12" fmla="*/ 64 w 73"/>
                  <a:gd name="T13" fmla="*/ 83 h 119"/>
                  <a:gd name="T14" fmla="*/ 64 w 73"/>
                  <a:gd name="T15" fmla="*/ 64 h 119"/>
                  <a:gd name="T16" fmla="*/ 46 w 73"/>
                  <a:gd name="T17" fmla="*/ 55 h 119"/>
                  <a:gd name="T18" fmla="*/ 46 w 73"/>
                  <a:gd name="T19" fmla="*/ 37 h 119"/>
                  <a:gd name="T20" fmla="*/ 37 w 73"/>
                  <a:gd name="T21" fmla="*/ 37 h 119"/>
                  <a:gd name="T22" fmla="*/ 37 w 73"/>
                  <a:gd name="T23" fmla="*/ 19 h 119"/>
                  <a:gd name="T24" fmla="*/ 37 w 73"/>
                  <a:gd name="T25" fmla="*/ 10 h 119"/>
                  <a:gd name="T26" fmla="*/ 18 w 73"/>
                  <a:gd name="T27" fmla="*/ 10 h 119"/>
                  <a:gd name="T28" fmla="*/ 18 w 73"/>
                  <a:gd name="T29" fmla="*/ 0 h 119"/>
                  <a:gd name="T30" fmla="*/ 9 w 73"/>
                  <a:gd name="T31" fmla="*/ 0 h 119"/>
                  <a:gd name="T32" fmla="*/ 0 w 73"/>
                  <a:gd name="T33" fmla="*/ 19 h 119"/>
                  <a:gd name="T34" fmla="*/ 0 w 73"/>
                  <a:gd name="T35" fmla="*/ 28 h 119"/>
                  <a:gd name="T36" fmla="*/ 9 w 73"/>
                  <a:gd name="T37" fmla="*/ 37 h 119"/>
                  <a:gd name="T38" fmla="*/ 18 w 73"/>
                  <a:gd name="T39" fmla="*/ 46 h 119"/>
                  <a:gd name="T40" fmla="*/ 18 w 73"/>
                  <a:gd name="T41" fmla="*/ 55 h 119"/>
                  <a:gd name="T42" fmla="*/ 28 w 73"/>
                  <a:gd name="T43" fmla="*/ 55 h 119"/>
                  <a:gd name="T44" fmla="*/ 28 w 73"/>
                  <a:gd name="T45" fmla="*/ 64 h 119"/>
                  <a:gd name="T46" fmla="*/ 28 w 73"/>
                  <a:gd name="T47" fmla="*/ 74 h 119"/>
                  <a:gd name="T48" fmla="*/ 18 w 73"/>
                  <a:gd name="T49" fmla="*/ 83 h 119"/>
                  <a:gd name="T50" fmla="*/ 18 w 73"/>
                  <a:gd name="T51" fmla="*/ 92 h 119"/>
                  <a:gd name="T52" fmla="*/ 9 w 73"/>
                  <a:gd name="T53" fmla="*/ 101 h 119"/>
                  <a:gd name="T54" fmla="*/ 18 w 73"/>
                  <a:gd name="T55" fmla="*/ 110 h 119"/>
                  <a:gd name="T56" fmla="*/ 18 w 73"/>
                  <a:gd name="T57" fmla="*/ 119 h 1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119">
                    <a:moveTo>
                      <a:pt x="18" y="119"/>
                    </a:moveTo>
                    <a:lnTo>
                      <a:pt x="55" y="119"/>
                    </a:lnTo>
                    <a:lnTo>
                      <a:pt x="64" y="110"/>
                    </a:lnTo>
                    <a:lnTo>
                      <a:pt x="73" y="83"/>
                    </a:lnTo>
                    <a:lnTo>
                      <a:pt x="64" y="83"/>
                    </a:lnTo>
                    <a:lnTo>
                      <a:pt x="64" y="74"/>
                    </a:lnTo>
                    <a:lnTo>
                      <a:pt x="64" y="83"/>
                    </a:lnTo>
                    <a:lnTo>
                      <a:pt x="64" y="64"/>
                    </a:lnTo>
                    <a:lnTo>
                      <a:pt x="46" y="55"/>
                    </a:lnTo>
                    <a:lnTo>
                      <a:pt x="46" y="37"/>
                    </a:lnTo>
                    <a:lnTo>
                      <a:pt x="37" y="37"/>
                    </a:lnTo>
                    <a:lnTo>
                      <a:pt x="37" y="19"/>
                    </a:lnTo>
                    <a:lnTo>
                      <a:pt x="37" y="10"/>
                    </a:lnTo>
                    <a:lnTo>
                      <a:pt x="18" y="10"/>
                    </a:lnTo>
                    <a:lnTo>
                      <a:pt x="18" y="0"/>
                    </a:lnTo>
                    <a:lnTo>
                      <a:pt x="9" y="0"/>
                    </a:lnTo>
                    <a:lnTo>
                      <a:pt x="0" y="19"/>
                    </a:lnTo>
                    <a:lnTo>
                      <a:pt x="0" y="28"/>
                    </a:lnTo>
                    <a:lnTo>
                      <a:pt x="9" y="37"/>
                    </a:lnTo>
                    <a:lnTo>
                      <a:pt x="18" y="46"/>
                    </a:lnTo>
                    <a:lnTo>
                      <a:pt x="18" y="55"/>
                    </a:lnTo>
                    <a:lnTo>
                      <a:pt x="28" y="55"/>
                    </a:lnTo>
                    <a:lnTo>
                      <a:pt x="28" y="64"/>
                    </a:lnTo>
                    <a:lnTo>
                      <a:pt x="28" y="74"/>
                    </a:lnTo>
                    <a:lnTo>
                      <a:pt x="18" y="83"/>
                    </a:lnTo>
                    <a:lnTo>
                      <a:pt x="18" y="92"/>
                    </a:lnTo>
                    <a:lnTo>
                      <a:pt x="9" y="101"/>
                    </a:lnTo>
                    <a:lnTo>
                      <a:pt x="18" y="110"/>
                    </a:lnTo>
                    <a:lnTo>
                      <a:pt x="18" y="11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90" name="Freeform 304"/>
              <p:cNvSpPr>
                <a:spLocks/>
              </p:cNvSpPr>
              <p:nvPr/>
            </p:nvSpPr>
            <p:spPr bwMode="auto">
              <a:xfrm>
                <a:off x="2659" y="2060"/>
                <a:ext cx="46" cy="55"/>
              </a:xfrm>
              <a:custGeom>
                <a:avLst/>
                <a:gdLst>
                  <a:gd name="T0" fmla="*/ 0 w 46"/>
                  <a:gd name="T1" fmla="*/ 55 h 55"/>
                  <a:gd name="T2" fmla="*/ 0 w 46"/>
                  <a:gd name="T3" fmla="*/ 46 h 55"/>
                  <a:gd name="T4" fmla="*/ 0 w 46"/>
                  <a:gd name="T5" fmla="*/ 37 h 55"/>
                  <a:gd name="T6" fmla="*/ 0 w 46"/>
                  <a:gd name="T7" fmla="*/ 28 h 55"/>
                  <a:gd name="T8" fmla="*/ 10 w 46"/>
                  <a:gd name="T9" fmla="*/ 18 h 55"/>
                  <a:gd name="T10" fmla="*/ 19 w 46"/>
                  <a:gd name="T11" fmla="*/ 9 h 55"/>
                  <a:gd name="T12" fmla="*/ 19 w 46"/>
                  <a:gd name="T13" fmla="*/ 0 h 55"/>
                  <a:gd name="T14" fmla="*/ 37 w 46"/>
                  <a:gd name="T15" fmla="*/ 0 h 55"/>
                  <a:gd name="T16" fmla="*/ 46 w 46"/>
                  <a:gd name="T17" fmla="*/ 18 h 55"/>
                  <a:gd name="T18" fmla="*/ 37 w 46"/>
                  <a:gd name="T19" fmla="*/ 18 h 55"/>
                  <a:gd name="T20" fmla="*/ 37 w 46"/>
                  <a:gd name="T21" fmla="*/ 46 h 55"/>
                  <a:gd name="T22" fmla="*/ 19 w 46"/>
                  <a:gd name="T23" fmla="*/ 55 h 55"/>
                  <a:gd name="T24" fmla="*/ 0 w 46"/>
                  <a:gd name="T25" fmla="*/ 55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55">
                    <a:moveTo>
                      <a:pt x="0" y="55"/>
                    </a:moveTo>
                    <a:lnTo>
                      <a:pt x="0" y="46"/>
                    </a:lnTo>
                    <a:lnTo>
                      <a:pt x="0" y="37"/>
                    </a:lnTo>
                    <a:lnTo>
                      <a:pt x="0" y="28"/>
                    </a:lnTo>
                    <a:lnTo>
                      <a:pt x="10" y="18"/>
                    </a:lnTo>
                    <a:lnTo>
                      <a:pt x="19" y="9"/>
                    </a:lnTo>
                    <a:lnTo>
                      <a:pt x="19" y="0"/>
                    </a:lnTo>
                    <a:lnTo>
                      <a:pt x="37" y="0"/>
                    </a:lnTo>
                    <a:lnTo>
                      <a:pt x="46" y="18"/>
                    </a:lnTo>
                    <a:lnTo>
                      <a:pt x="37" y="18"/>
                    </a:lnTo>
                    <a:lnTo>
                      <a:pt x="37" y="46"/>
                    </a:lnTo>
                    <a:lnTo>
                      <a:pt x="19" y="55"/>
                    </a:lnTo>
                    <a:lnTo>
                      <a:pt x="0" y="55"/>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91" name="Freeform 305"/>
              <p:cNvSpPr>
                <a:spLocks/>
              </p:cNvSpPr>
              <p:nvPr/>
            </p:nvSpPr>
            <p:spPr bwMode="auto">
              <a:xfrm>
                <a:off x="2659" y="2060"/>
                <a:ext cx="46" cy="55"/>
              </a:xfrm>
              <a:custGeom>
                <a:avLst/>
                <a:gdLst>
                  <a:gd name="T0" fmla="*/ 0 w 46"/>
                  <a:gd name="T1" fmla="*/ 55 h 55"/>
                  <a:gd name="T2" fmla="*/ 0 w 46"/>
                  <a:gd name="T3" fmla="*/ 46 h 55"/>
                  <a:gd name="T4" fmla="*/ 0 w 46"/>
                  <a:gd name="T5" fmla="*/ 37 h 55"/>
                  <a:gd name="T6" fmla="*/ 0 w 46"/>
                  <a:gd name="T7" fmla="*/ 28 h 55"/>
                  <a:gd name="T8" fmla="*/ 10 w 46"/>
                  <a:gd name="T9" fmla="*/ 18 h 55"/>
                  <a:gd name="T10" fmla="*/ 19 w 46"/>
                  <a:gd name="T11" fmla="*/ 9 h 55"/>
                  <a:gd name="T12" fmla="*/ 19 w 46"/>
                  <a:gd name="T13" fmla="*/ 0 h 55"/>
                  <a:gd name="T14" fmla="*/ 37 w 46"/>
                  <a:gd name="T15" fmla="*/ 0 h 55"/>
                  <a:gd name="T16" fmla="*/ 46 w 46"/>
                  <a:gd name="T17" fmla="*/ 18 h 55"/>
                  <a:gd name="T18" fmla="*/ 37 w 46"/>
                  <a:gd name="T19" fmla="*/ 18 h 55"/>
                  <a:gd name="T20" fmla="*/ 37 w 46"/>
                  <a:gd name="T21" fmla="*/ 46 h 55"/>
                  <a:gd name="T22" fmla="*/ 19 w 46"/>
                  <a:gd name="T23" fmla="*/ 55 h 55"/>
                  <a:gd name="T24" fmla="*/ 0 w 46"/>
                  <a:gd name="T25" fmla="*/ 55 h 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55">
                    <a:moveTo>
                      <a:pt x="0" y="55"/>
                    </a:moveTo>
                    <a:lnTo>
                      <a:pt x="0" y="46"/>
                    </a:lnTo>
                    <a:lnTo>
                      <a:pt x="0" y="37"/>
                    </a:lnTo>
                    <a:lnTo>
                      <a:pt x="0" y="28"/>
                    </a:lnTo>
                    <a:lnTo>
                      <a:pt x="10" y="18"/>
                    </a:lnTo>
                    <a:lnTo>
                      <a:pt x="19" y="9"/>
                    </a:lnTo>
                    <a:lnTo>
                      <a:pt x="19" y="0"/>
                    </a:lnTo>
                    <a:lnTo>
                      <a:pt x="37" y="0"/>
                    </a:lnTo>
                    <a:lnTo>
                      <a:pt x="46" y="18"/>
                    </a:lnTo>
                    <a:lnTo>
                      <a:pt x="37" y="18"/>
                    </a:lnTo>
                    <a:lnTo>
                      <a:pt x="37" y="46"/>
                    </a:lnTo>
                    <a:lnTo>
                      <a:pt x="19" y="55"/>
                    </a:lnTo>
                    <a:lnTo>
                      <a:pt x="0" y="55"/>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92" name="Freeform 306"/>
              <p:cNvSpPr>
                <a:spLocks/>
              </p:cNvSpPr>
              <p:nvPr/>
            </p:nvSpPr>
            <p:spPr bwMode="auto">
              <a:xfrm>
                <a:off x="4026" y="2344"/>
                <a:ext cx="18" cy="27"/>
              </a:xfrm>
              <a:custGeom>
                <a:avLst/>
                <a:gdLst>
                  <a:gd name="T0" fmla="*/ 0 w 18"/>
                  <a:gd name="T1" fmla="*/ 9 h 27"/>
                  <a:gd name="T2" fmla="*/ 9 w 18"/>
                  <a:gd name="T3" fmla="*/ 0 h 27"/>
                  <a:gd name="T4" fmla="*/ 18 w 18"/>
                  <a:gd name="T5" fmla="*/ 9 h 27"/>
                  <a:gd name="T6" fmla="*/ 9 w 18"/>
                  <a:gd name="T7" fmla="*/ 18 h 27"/>
                  <a:gd name="T8" fmla="*/ 9 w 18"/>
                  <a:gd name="T9" fmla="*/ 27 h 27"/>
                  <a:gd name="T10" fmla="*/ 0 w 18"/>
                  <a:gd name="T11" fmla="*/ 9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7">
                    <a:moveTo>
                      <a:pt x="0" y="9"/>
                    </a:moveTo>
                    <a:lnTo>
                      <a:pt x="9" y="0"/>
                    </a:lnTo>
                    <a:lnTo>
                      <a:pt x="18" y="9"/>
                    </a:lnTo>
                    <a:lnTo>
                      <a:pt x="9" y="18"/>
                    </a:lnTo>
                    <a:lnTo>
                      <a:pt x="9" y="27"/>
                    </a:lnTo>
                    <a:lnTo>
                      <a:pt x="0" y="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93" name="Freeform 307"/>
              <p:cNvSpPr>
                <a:spLocks/>
              </p:cNvSpPr>
              <p:nvPr/>
            </p:nvSpPr>
            <p:spPr bwMode="auto">
              <a:xfrm>
                <a:off x="4026" y="2344"/>
                <a:ext cx="18" cy="27"/>
              </a:xfrm>
              <a:custGeom>
                <a:avLst/>
                <a:gdLst>
                  <a:gd name="T0" fmla="*/ 0 w 18"/>
                  <a:gd name="T1" fmla="*/ 9 h 27"/>
                  <a:gd name="T2" fmla="*/ 9 w 18"/>
                  <a:gd name="T3" fmla="*/ 0 h 27"/>
                  <a:gd name="T4" fmla="*/ 18 w 18"/>
                  <a:gd name="T5" fmla="*/ 9 h 27"/>
                  <a:gd name="T6" fmla="*/ 9 w 18"/>
                  <a:gd name="T7" fmla="*/ 18 h 27"/>
                  <a:gd name="T8" fmla="*/ 9 w 18"/>
                  <a:gd name="T9" fmla="*/ 27 h 27"/>
                  <a:gd name="T10" fmla="*/ 0 w 18"/>
                  <a:gd name="T11" fmla="*/ 9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7">
                    <a:moveTo>
                      <a:pt x="0" y="9"/>
                    </a:moveTo>
                    <a:lnTo>
                      <a:pt x="9" y="0"/>
                    </a:lnTo>
                    <a:lnTo>
                      <a:pt x="18" y="9"/>
                    </a:lnTo>
                    <a:lnTo>
                      <a:pt x="9" y="18"/>
                    </a:lnTo>
                    <a:lnTo>
                      <a:pt x="9" y="27"/>
                    </a:lnTo>
                    <a:lnTo>
                      <a:pt x="0" y="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94" name="Freeform 308"/>
              <p:cNvSpPr>
                <a:spLocks/>
              </p:cNvSpPr>
              <p:nvPr/>
            </p:nvSpPr>
            <p:spPr bwMode="auto">
              <a:xfrm>
                <a:off x="2870" y="2298"/>
                <a:ext cx="28" cy="18"/>
              </a:xfrm>
              <a:custGeom>
                <a:avLst/>
                <a:gdLst>
                  <a:gd name="T0" fmla="*/ 28 w 28"/>
                  <a:gd name="T1" fmla="*/ 0 h 18"/>
                  <a:gd name="T2" fmla="*/ 0 w 28"/>
                  <a:gd name="T3" fmla="*/ 0 h 18"/>
                  <a:gd name="T4" fmla="*/ 19 w 28"/>
                  <a:gd name="T5" fmla="*/ 18 h 18"/>
                  <a:gd name="T6" fmla="*/ 28 w 28"/>
                  <a:gd name="T7" fmla="*/ 18 h 18"/>
                  <a:gd name="T8" fmla="*/ 28 w 28"/>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8">
                    <a:moveTo>
                      <a:pt x="28" y="0"/>
                    </a:moveTo>
                    <a:lnTo>
                      <a:pt x="0" y="0"/>
                    </a:lnTo>
                    <a:lnTo>
                      <a:pt x="19" y="18"/>
                    </a:lnTo>
                    <a:lnTo>
                      <a:pt x="28" y="18"/>
                    </a:lnTo>
                    <a:lnTo>
                      <a:pt x="28"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95" name="Freeform 309"/>
              <p:cNvSpPr>
                <a:spLocks/>
              </p:cNvSpPr>
              <p:nvPr/>
            </p:nvSpPr>
            <p:spPr bwMode="auto">
              <a:xfrm>
                <a:off x="2870" y="2298"/>
                <a:ext cx="28" cy="18"/>
              </a:xfrm>
              <a:custGeom>
                <a:avLst/>
                <a:gdLst>
                  <a:gd name="T0" fmla="*/ 28 w 28"/>
                  <a:gd name="T1" fmla="*/ 0 h 18"/>
                  <a:gd name="T2" fmla="*/ 0 w 28"/>
                  <a:gd name="T3" fmla="*/ 0 h 18"/>
                  <a:gd name="T4" fmla="*/ 19 w 28"/>
                  <a:gd name="T5" fmla="*/ 18 h 18"/>
                  <a:gd name="T6" fmla="*/ 28 w 28"/>
                  <a:gd name="T7" fmla="*/ 18 h 18"/>
                  <a:gd name="T8" fmla="*/ 28 w 28"/>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8">
                    <a:moveTo>
                      <a:pt x="28" y="0"/>
                    </a:moveTo>
                    <a:lnTo>
                      <a:pt x="0" y="0"/>
                    </a:lnTo>
                    <a:lnTo>
                      <a:pt x="19" y="18"/>
                    </a:lnTo>
                    <a:lnTo>
                      <a:pt x="28" y="18"/>
                    </a:lnTo>
                    <a:lnTo>
                      <a:pt x="28"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96" name="Freeform 310"/>
              <p:cNvSpPr>
                <a:spLocks/>
              </p:cNvSpPr>
              <p:nvPr/>
            </p:nvSpPr>
            <p:spPr bwMode="auto">
              <a:xfrm>
                <a:off x="2870" y="2298"/>
                <a:ext cx="28" cy="18"/>
              </a:xfrm>
              <a:custGeom>
                <a:avLst/>
                <a:gdLst>
                  <a:gd name="T0" fmla="*/ 28 w 28"/>
                  <a:gd name="T1" fmla="*/ 0 h 18"/>
                  <a:gd name="T2" fmla="*/ 0 w 28"/>
                  <a:gd name="T3" fmla="*/ 0 h 18"/>
                  <a:gd name="T4" fmla="*/ 19 w 28"/>
                  <a:gd name="T5" fmla="*/ 18 h 18"/>
                  <a:gd name="T6" fmla="*/ 28 w 28"/>
                  <a:gd name="T7" fmla="*/ 18 h 18"/>
                  <a:gd name="T8" fmla="*/ 28 w 28"/>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8">
                    <a:moveTo>
                      <a:pt x="28" y="0"/>
                    </a:moveTo>
                    <a:lnTo>
                      <a:pt x="0" y="0"/>
                    </a:lnTo>
                    <a:lnTo>
                      <a:pt x="19" y="18"/>
                    </a:lnTo>
                    <a:lnTo>
                      <a:pt x="28" y="18"/>
                    </a:lnTo>
                    <a:lnTo>
                      <a:pt x="28"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97" name="Freeform 311"/>
              <p:cNvSpPr>
                <a:spLocks/>
              </p:cNvSpPr>
              <p:nvPr/>
            </p:nvSpPr>
            <p:spPr bwMode="auto">
              <a:xfrm>
                <a:off x="2870" y="2298"/>
                <a:ext cx="28" cy="18"/>
              </a:xfrm>
              <a:custGeom>
                <a:avLst/>
                <a:gdLst>
                  <a:gd name="T0" fmla="*/ 28 w 28"/>
                  <a:gd name="T1" fmla="*/ 0 h 18"/>
                  <a:gd name="T2" fmla="*/ 0 w 28"/>
                  <a:gd name="T3" fmla="*/ 0 h 18"/>
                  <a:gd name="T4" fmla="*/ 19 w 28"/>
                  <a:gd name="T5" fmla="*/ 18 h 18"/>
                  <a:gd name="T6" fmla="*/ 28 w 28"/>
                  <a:gd name="T7" fmla="*/ 18 h 18"/>
                  <a:gd name="T8" fmla="*/ 28 w 28"/>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8">
                    <a:moveTo>
                      <a:pt x="28" y="0"/>
                    </a:moveTo>
                    <a:lnTo>
                      <a:pt x="0" y="0"/>
                    </a:lnTo>
                    <a:lnTo>
                      <a:pt x="19" y="18"/>
                    </a:lnTo>
                    <a:lnTo>
                      <a:pt x="28" y="18"/>
                    </a:lnTo>
                    <a:lnTo>
                      <a:pt x="28"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698" name="Freeform 312"/>
              <p:cNvSpPr>
                <a:spLocks/>
              </p:cNvSpPr>
              <p:nvPr/>
            </p:nvSpPr>
            <p:spPr bwMode="auto">
              <a:xfrm>
                <a:off x="4448" y="3158"/>
                <a:ext cx="46" cy="83"/>
              </a:xfrm>
              <a:custGeom>
                <a:avLst/>
                <a:gdLst>
                  <a:gd name="T0" fmla="*/ 18 w 46"/>
                  <a:gd name="T1" fmla="*/ 28 h 83"/>
                  <a:gd name="T2" fmla="*/ 9 w 46"/>
                  <a:gd name="T3" fmla="*/ 46 h 83"/>
                  <a:gd name="T4" fmla="*/ 0 w 46"/>
                  <a:gd name="T5" fmla="*/ 55 h 83"/>
                  <a:gd name="T6" fmla="*/ 9 w 46"/>
                  <a:gd name="T7" fmla="*/ 74 h 83"/>
                  <a:gd name="T8" fmla="*/ 9 w 46"/>
                  <a:gd name="T9" fmla="*/ 83 h 83"/>
                  <a:gd name="T10" fmla="*/ 36 w 46"/>
                  <a:gd name="T11" fmla="*/ 46 h 83"/>
                  <a:gd name="T12" fmla="*/ 46 w 46"/>
                  <a:gd name="T13" fmla="*/ 37 h 83"/>
                  <a:gd name="T14" fmla="*/ 27 w 46"/>
                  <a:gd name="T15" fmla="*/ 37 h 83"/>
                  <a:gd name="T16" fmla="*/ 27 w 46"/>
                  <a:gd name="T17" fmla="*/ 19 h 83"/>
                  <a:gd name="T18" fmla="*/ 18 w 46"/>
                  <a:gd name="T19" fmla="*/ 19 h 83"/>
                  <a:gd name="T20" fmla="*/ 18 w 46"/>
                  <a:gd name="T21" fmla="*/ 0 h 83"/>
                  <a:gd name="T22" fmla="*/ 0 w 46"/>
                  <a:gd name="T23" fmla="*/ 0 h 83"/>
                  <a:gd name="T24" fmla="*/ 18 w 46"/>
                  <a:gd name="T25" fmla="*/ 28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83">
                    <a:moveTo>
                      <a:pt x="18" y="28"/>
                    </a:moveTo>
                    <a:lnTo>
                      <a:pt x="9" y="46"/>
                    </a:lnTo>
                    <a:lnTo>
                      <a:pt x="0" y="55"/>
                    </a:lnTo>
                    <a:lnTo>
                      <a:pt x="9" y="74"/>
                    </a:lnTo>
                    <a:lnTo>
                      <a:pt x="9" y="83"/>
                    </a:lnTo>
                    <a:lnTo>
                      <a:pt x="36" y="46"/>
                    </a:lnTo>
                    <a:lnTo>
                      <a:pt x="46" y="37"/>
                    </a:lnTo>
                    <a:lnTo>
                      <a:pt x="27" y="37"/>
                    </a:lnTo>
                    <a:lnTo>
                      <a:pt x="27" y="19"/>
                    </a:lnTo>
                    <a:lnTo>
                      <a:pt x="18" y="19"/>
                    </a:lnTo>
                    <a:lnTo>
                      <a:pt x="18" y="0"/>
                    </a:lnTo>
                    <a:lnTo>
                      <a:pt x="0" y="0"/>
                    </a:lnTo>
                    <a:lnTo>
                      <a:pt x="18" y="28"/>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699" name="Freeform 313"/>
              <p:cNvSpPr>
                <a:spLocks/>
              </p:cNvSpPr>
              <p:nvPr/>
            </p:nvSpPr>
            <p:spPr bwMode="auto">
              <a:xfrm>
                <a:off x="4448" y="3158"/>
                <a:ext cx="46" cy="83"/>
              </a:xfrm>
              <a:custGeom>
                <a:avLst/>
                <a:gdLst>
                  <a:gd name="T0" fmla="*/ 18 w 46"/>
                  <a:gd name="T1" fmla="*/ 28 h 83"/>
                  <a:gd name="T2" fmla="*/ 9 w 46"/>
                  <a:gd name="T3" fmla="*/ 46 h 83"/>
                  <a:gd name="T4" fmla="*/ 0 w 46"/>
                  <a:gd name="T5" fmla="*/ 55 h 83"/>
                  <a:gd name="T6" fmla="*/ 9 w 46"/>
                  <a:gd name="T7" fmla="*/ 74 h 83"/>
                  <a:gd name="T8" fmla="*/ 9 w 46"/>
                  <a:gd name="T9" fmla="*/ 83 h 83"/>
                  <a:gd name="T10" fmla="*/ 36 w 46"/>
                  <a:gd name="T11" fmla="*/ 46 h 83"/>
                  <a:gd name="T12" fmla="*/ 46 w 46"/>
                  <a:gd name="T13" fmla="*/ 37 h 83"/>
                  <a:gd name="T14" fmla="*/ 27 w 46"/>
                  <a:gd name="T15" fmla="*/ 37 h 83"/>
                  <a:gd name="T16" fmla="*/ 27 w 46"/>
                  <a:gd name="T17" fmla="*/ 19 h 83"/>
                  <a:gd name="T18" fmla="*/ 18 w 46"/>
                  <a:gd name="T19" fmla="*/ 19 h 83"/>
                  <a:gd name="T20" fmla="*/ 18 w 46"/>
                  <a:gd name="T21" fmla="*/ 0 h 83"/>
                  <a:gd name="T22" fmla="*/ 0 w 46"/>
                  <a:gd name="T23" fmla="*/ 0 h 83"/>
                  <a:gd name="T24" fmla="*/ 18 w 46"/>
                  <a:gd name="T25" fmla="*/ 28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83">
                    <a:moveTo>
                      <a:pt x="18" y="28"/>
                    </a:moveTo>
                    <a:lnTo>
                      <a:pt x="9" y="46"/>
                    </a:lnTo>
                    <a:lnTo>
                      <a:pt x="0" y="55"/>
                    </a:lnTo>
                    <a:lnTo>
                      <a:pt x="9" y="74"/>
                    </a:lnTo>
                    <a:lnTo>
                      <a:pt x="9" y="83"/>
                    </a:lnTo>
                    <a:lnTo>
                      <a:pt x="36" y="46"/>
                    </a:lnTo>
                    <a:lnTo>
                      <a:pt x="46" y="37"/>
                    </a:lnTo>
                    <a:lnTo>
                      <a:pt x="27" y="37"/>
                    </a:lnTo>
                    <a:lnTo>
                      <a:pt x="27" y="19"/>
                    </a:lnTo>
                    <a:lnTo>
                      <a:pt x="18" y="19"/>
                    </a:lnTo>
                    <a:lnTo>
                      <a:pt x="18" y="0"/>
                    </a:lnTo>
                    <a:lnTo>
                      <a:pt x="0" y="0"/>
                    </a:lnTo>
                    <a:lnTo>
                      <a:pt x="18" y="28"/>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00" name="Freeform 314"/>
              <p:cNvSpPr>
                <a:spLocks/>
              </p:cNvSpPr>
              <p:nvPr/>
            </p:nvSpPr>
            <p:spPr bwMode="auto">
              <a:xfrm>
                <a:off x="4393" y="2985"/>
                <a:ext cx="27" cy="27"/>
              </a:xfrm>
              <a:custGeom>
                <a:avLst/>
                <a:gdLst>
                  <a:gd name="T0" fmla="*/ 0 w 27"/>
                  <a:gd name="T1" fmla="*/ 0 h 27"/>
                  <a:gd name="T2" fmla="*/ 9 w 27"/>
                  <a:gd name="T3" fmla="*/ 0 h 27"/>
                  <a:gd name="T4" fmla="*/ 18 w 27"/>
                  <a:gd name="T5" fmla="*/ 18 h 27"/>
                  <a:gd name="T6" fmla="*/ 27 w 27"/>
                  <a:gd name="T7" fmla="*/ 27 h 27"/>
                  <a:gd name="T8" fmla="*/ 18 w 27"/>
                  <a:gd name="T9" fmla="*/ 18 h 27"/>
                  <a:gd name="T10" fmla="*/ 0 w 27"/>
                  <a:gd name="T11" fmla="*/ 9 h 27"/>
                  <a:gd name="T12" fmla="*/ 0 w 27"/>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27">
                    <a:moveTo>
                      <a:pt x="0" y="0"/>
                    </a:moveTo>
                    <a:lnTo>
                      <a:pt x="9" y="0"/>
                    </a:lnTo>
                    <a:lnTo>
                      <a:pt x="18" y="18"/>
                    </a:lnTo>
                    <a:lnTo>
                      <a:pt x="27" y="27"/>
                    </a:lnTo>
                    <a:lnTo>
                      <a:pt x="18" y="18"/>
                    </a:lnTo>
                    <a:lnTo>
                      <a:pt x="0" y="9"/>
                    </a:lnTo>
                    <a:lnTo>
                      <a:pt x="0"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01" name="Freeform 315"/>
              <p:cNvSpPr>
                <a:spLocks/>
              </p:cNvSpPr>
              <p:nvPr/>
            </p:nvSpPr>
            <p:spPr bwMode="auto">
              <a:xfrm>
                <a:off x="4393" y="2985"/>
                <a:ext cx="27" cy="27"/>
              </a:xfrm>
              <a:custGeom>
                <a:avLst/>
                <a:gdLst>
                  <a:gd name="T0" fmla="*/ 0 w 27"/>
                  <a:gd name="T1" fmla="*/ 0 h 27"/>
                  <a:gd name="T2" fmla="*/ 9 w 27"/>
                  <a:gd name="T3" fmla="*/ 0 h 27"/>
                  <a:gd name="T4" fmla="*/ 18 w 27"/>
                  <a:gd name="T5" fmla="*/ 18 h 27"/>
                  <a:gd name="T6" fmla="*/ 27 w 27"/>
                  <a:gd name="T7" fmla="*/ 27 h 27"/>
                  <a:gd name="T8" fmla="*/ 18 w 27"/>
                  <a:gd name="T9" fmla="*/ 18 h 27"/>
                  <a:gd name="T10" fmla="*/ 0 w 27"/>
                  <a:gd name="T11" fmla="*/ 9 h 27"/>
                  <a:gd name="T12" fmla="*/ 0 w 27"/>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27">
                    <a:moveTo>
                      <a:pt x="0" y="0"/>
                    </a:moveTo>
                    <a:lnTo>
                      <a:pt x="9" y="0"/>
                    </a:lnTo>
                    <a:lnTo>
                      <a:pt x="18" y="18"/>
                    </a:lnTo>
                    <a:lnTo>
                      <a:pt x="27" y="27"/>
                    </a:lnTo>
                    <a:lnTo>
                      <a:pt x="18" y="18"/>
                    </a:lnTo>
                    <a:lnTo>
                      <a:pt x="0" y="9"/>
                    </a:lnTo>
                    <a:lnTo>
                      <a:pt x="0"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02" name="Freeform 316"/>
              <p:cNvSpPr>
                <a:spLocks/>
              </p:cNvSpPr>
              <p:nvPr/>
            </p:nvSpPr>
            <p:spPr bwMode="auto">
              <a:xfrm>
                <a:off x="4154" y="3241"/>
                <a:ext cx="37" cy="36"/>
              </a:xfrm>
              <a:custGeom>
                <a:avLst/>
                <a:gdLst>
                  <a:gd name="T0" fmla="*/ 0 w 37"/>
                  <a:gd name="T1" fmla="*/ 9 h 36"/>
                  <a:gd name="T2" fmla="*/ 0 w 37"/>
                  <a:gd name="T3" fmla="*/ 0 h 36"/>
                  <a:gd name="T4" fmla="*/ 19 w 37"/>
                  <a:gd name="T5" fmla="*/ 0 h 36"/>
                  <a:gd name="T6" fmla="*/ 37 w 37"/>
                  <a:gd name="T7" fmla="*/ 0 h 36"/>
                  <a:gd name="T8" fmla="*/ 37 w 37"/>
                  <a:gd name="T9" fmla="*/ 18 h 36"/>
                  <a:gd name="T10" fmla="*/ 9 w 37"/>
                  <a:gd name="T11" fmla="*/ 36 h 36"/>
                  <a:gd name="T12" fmla="*/ 0 w 37"/>
                  <a:gd name="T13" fmla="*/ 18 h 36"/>
                  <a:gd name="T14" fmla="*/ 0 w 37"/>
                  <a:gd name="T15" fmla="*/ 9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36">
                    <a:moveTo>
                      <a:pt x="0" y="9"/>
                    </a:moveTo>
                    <a:lnTo>
                      <a:pt x="0" y="0"/>
                    </a:lnTo>
                    <a:lnTo>
                      <a:pt x="19" y="0"/>
                    </a:lnTo>
                    <a:lnTo>
                      <a:pt x="37" y="0"/>
                    </a:lnTo>
                    <a:lnTo>
                      <a:pt x="37" y="18"/>
                    </a:lnTo>
                    <a:lnTo>
                      <a:pt x="9" y="36"/>
                    </a:lnTo>
                    <a:lnTo>
                      <a:pt x="0" y="18"/>
                    </a:lnTo>
                    <a:lnTo>
                      <a:pt x="0" y="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03" name="Freeform 317"/>
              <p:cNvSpPr>
                <a:spLocks/>
              </p:cNvSpPr>
              <p:nvPr/>
            </p:nvSpPr>
            <p:spPr bwMode="auto">
              <a:xfrm>
                <a:off x="4154" y="3241"/>
                <a:ext cx="37" cy="36"/>
              </a:xfrm>
              <a:custGeom>
                <a:avLst/>
                <a:gdLst>
                  <a:gd name="T0" fmla="*/ 0 w 37"/>
                  <a:gd name="T1" fmla="*/ 9 h 36"/>
                  <a:gd name="T2" fmla="*/ 0 w 37"/>
                  <a:gd name="T3" fmla="*/ 0 h 36"/>
                  <a:gd name="T4" fmla="*/ 19 w 37"/>
                  <a:gd name="T5" fmla="*/ 0 h 36"/>
                  <a:gd name="T6" fmla="*/ 37 w 37"/>
                  <a:gd name="T7" fmla="*/ 0 h 36"/>
                  <a:gd name="T8" fmla="*/ 37 w 37"/>
                  <a:gd name="T9" fmla="*/ 18 h 36"/>
                  <a:gd name="T10" fmla="*/ 9 w 37"/>
                  <a:gd name="T11" fmla="*/ 36 h 36"/>
                  <a:gd name="T12" fmla="*/ 0 w 37"/>
                  <a:gd name="T13" fmla="*/ 18 h 36"/>
                  <a:gd name="T14" fmla="*/ 0 w 37"/>
                  <a:gd name="T15" fmla="*/ 9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36">
                    <a:moveTo>
                      <a:pt x="0" y="9"/>
                    </a:moveTo>
                    <a:lnTo>
                      <a:pt x="0" y="0"/>
                    </a:lnTo>
                    <a:lnTo>
                      <a:pt x="19" y="0"/>
                    </a:lnTo>
                    <a:lnTo>
                      <a:pt x="37" y="0"/>
                    </a:lnTo>
                    <a:lnTo>
                      <a:pt x="37" y="18"/>
                    </a:lnTo>
                    <a:lnTo>
                      <a:pt x="9" y="36"/>
                    </a:lnTo>
                    <a:lnTo>
                      <a:pt x="0" y="18"/>
                    </a:lnTo>
                    <a:lnTo>
                      <a:pt x="0" y="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04" name="Freeform 318"/>
              <p:cNvSpPr>
                <a:spLocks/>
              </p:cNvSpPr>
              <p:nvPr/>
            </p:nvSpPr>
            <p:spPr bwMode="auto">
              <a:xfrm>
                <a:off x="4081" y="2756"/>
                <a:ext cx="183" cy="119"/>
              </a:xfrm>
              <a:custGeom>
                <a:avLst/>
                <a:gdLst>
                  <a:gd name="T0" fmla="*/ 183 w 183"/>
                  <a:gd name="T1" fmla="*/ 119 h 119"/>
                  <a:gd name="T2" fmla="*/ 174 w 183"/>
                  <a:gd name="T3" fmla="*/ 119 h 119"/>
                  <a:gd name="T4" fmla="*/ 156 w 183"/>
                  <a:gd name="T5" fmla="*/ 110 h 119"/>
                  <a:gd name="T6" fmla="*/ 138 w 183"/>
                  <a:gd name="T7" fmla="*/ 91 h 119"/>
                  <a:gd name="T8" fmla="*/ 128 w 183"/>
                  <a:gd name="T9" fmla="*/ 82 h 119"/>
                  <a:gd name="T10" fmla="*/ 110 w 183"/>
                  <a:gd name="T11" fmla="*/ 100 h 119"/>
                  <a:gd name="T12" fmla="*/ 82 w 183"/>
                  <a:gd name="T13" fmla="*/ 100 h 119"/>
                  <a:gd name="T14" fmla="*/ 64 w 183"/>
                  <a:gd name="T15" fmla="*/ 91 h 119"/>
                  <a:gd name="T16" fmla="*/ 55 w 183"/>
                  <a:gd name="T17" fmla="*/ 91 h 119"/>
                  <a:gd name="T18" fmla="*/ 64 w 183"/>
                  <a:gd name="T19" fmla="*/ 73 h 119"/>
                  <a:gd name="T20" fmla="*/ 46 w 183"/>
                  <a:gd name="T21" fmla="*/ 55 h 119"/>
                  <a:gd name="T22" fmla="*/ 18 w 183"/>
                  <a:gd name="T23" fmla="*/ 46 h 119"/>
                  <a:gd name="T24" fmla="*/ 9 w 183"/>
                  <a:gd name="T25" fmla="*/ 46 h 119"/>
                  <a:gd name="T26" fmla="*/ 9 w 183"/>
                  <a:gd name="T27" fmla="*/ 36 h 119"/>
                  <a:gd name="T28" fmla="*/ 9 w 183"/>
                  <a:gd name="T29" fmla="*/ 27 h 119"/>
                  <a:gd name="T30" fmla="*/ 9 w 183"/>
                  <a:gd name="T31" fmla="*/ 18 h 119"/>
                  <a:gd name="T32" fmla="*/ 0 w 183"/>
                  <a:gd name="T33" fmla="*/ 18 h 119"/>
                  <a:gd name="T34" fmla="*/ 0 w 183"/>
                  <a:gd name="T35" fmla="*/ 9 h 119"/>
                  <a:gd name="T36" fmla="*/ 9 w 183"/>
                  <a:gd name="T37" fmla="*/ 0 h 119"/>
                  <a:gd name="T38" fmla="*/ 18 w 183"/>
                  <a:gd name="T39" fmla="*/ 9 h 119"/>
                  <a:gd name="T40" fmla="*/ 18 w 183"/>
                  <a:gd name="T41" fmla="*/ 18 h 119"/>
                  <a:gd name="T42" fmla="*/ 27 w 183"/>
                  <a:gd name="T43" fmla="*/ 27 h 119"/>
                  <a:gd name="T44" fmla="*/ 46 w 183"/>
                  <a:gd name="T45" fmla="*/ 18 h 119"/>
                  <a:gd name="T46" fmla="*/ 55 w 183"/>
                  <a:gd name="T47" fmla="*/ 9 h 119"/>
                  <a:gd name="T48" fmla="*/ 128 w 183"/>
                  <a:gd name="T49" fmla="*/ 36 h 119"/>
                  <a:gd name="T50" fmla="*/ 128 w 183"/>
                  <a:gd name="T51" fmla="*/ 46 h 119"/>
                  <a:gd name="T52" fmla="*/ 138 w 183"/>
                  <a:gd name="T53" fmla="*/ 46 h 119"/>
                  <a:gd name="T54" fmla="*/ 138 w 183"/>
                  <a:gd name="T55" fmla="*/ 55 h 119"/>
                  <a:gd name="T56" fmla="*/ 147 w 183"/>
                  <a:gd name="T57" fmla="*/ 64 h 119"/>
                  <a:gd name="T58" fmla="*/ 156 w 183"/>
                  <a:gd name="T59" fmla="*/ 73 h 119"/>
                  <a:gd name="T60" fmla="*/ 147 w 183"/>
                  <a:gd name="T61" fmla="*/ 82 h 119"/>
                  <a:gd name="T62" fmla="*/ 165 w 183"/>
                  <a:gd name="T63" fmla="*/ 100 h 119"/>
                  <a:gd name="T64" fmla="*/ 174 w 183"/>
                  <a:gd name="T65" fmla="*/ 100 h 119"/>
                  <a:gd name="T66" fmla="*/ 183 w 183"/>
                  <a:gd name="T67" fmla="*/ 110 h 119"/>
                  <a:gd name="T68" fmla="*/ 183 w 183"/>
                  <a:gd name="T69" fmla="*/ 119 h 1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3" h="119">
                    <a:moveTo>
                      <a:pt x="183" y="119"/>
                    </a:moveTo>
                    <a:lnTo>
                      <a:pt x="174" y="119"/>
                    </a:lnTo>
                    <a:lnTo>
                      <a:pt x="156" y="110"/>
                    </a:lnTo>
                    <a:lnTo>
                      <a:pt x="138" y="91"/>
                    </a:lnTo>
                    <a:lnTo>
                      <a:pt x="128" y="82"/>
                    </a:lnTo>
                    <a:lnTo>
                      <a:pt x="110" y="100"/>
                    </a:lnTo>
                    <a:lnTo>
                      <a:pt x="82" y="100"/>
                    </a:lnTo>
                    <a:lnTo>
                      <a:pt x="64" y="91"/>
                    </a:lnTo>
                    <a:lnTo>
                      <a:pt x="55" y="91"/>
                    </a:lnTo>
                    <a:lnTo>
                      <a:pt x="64" y="73"/>
                    </a:lnTo>
                    <a:lnTo>
                      <a:pt x="46" y="55"/>
                    </a:lnTo>
                    <a:lnTo>
                      <a:pt x="18" y="46"/>
                    </a:lnTo>
                    <a:lnTo>
                      <a:pt x="9" y="46"/>
                    </a:lnTo>
                    <a:lnTo>
                      <a:pt x="9" y="36"/>
                    </a:lnTo>
                    <a:lnTo>
                      <a:pt x="9" y="27"/>
                    </a:lnTo>
                    <a:lnTo>
                      <a:pt x="9" y="18"/>
                    </a:lnTo>
                    <a:lnTo>
                      <a:pt x="0" y="18"/>
                    </a:lnTo>
                    <a:lnTo>
                      <a:pt x="0" y="9"/>
                    </a:lnTo>
                    <a:lnTo>
                      <a:pt x="9" y="0"/>
                    </a:lnTo>
                    <a:lnTo>
                      <a:pt x="18" y="9"/>
                    </a:lnTo>
                    <a:lnTo>
                      <a:pt x="18" y="18"/>
                    </a:lnTo>
                    <a:lnTo>
                      <a:pt x="27" y="27"/>
                    </a:lnTo>
                    <a:lnTo>
                      <a:pt x="46" y="18"/>
                    </a:lnTo>
                    <a:lnTo>
                      <a:pt x="55" y="9"/>
                    </a:lnTo>
                    <a:lnTo>
                      <a:pt x="128" y="36"/>
                    </a:lnTo>
                    <a:lnTo>
                      <a:pt x="128" y="46"/>
                    </a:lnTo>
                    <a:lnTo>
                      <a:pt x="138" y="46"/>
                    </a:lnTo>
                    <a:lnTo>
                      <a:pt x="138" y="55"/>
                    </a:lnTo>
                    <a:lnTo>
                      <a:pt x="147" y="64"/>
                    </a:lnTo>
                    <a:lnTo>
                      <a:pt x="156" y="73"/>
                    </a:lnTo>
                    <a:lnTo>
                      <a:pt x="147" y="82"/>
                    </a:lnTo>
                    <a:lnTo>
                      <a:pt x="165" y="100"/>
                    </a:lnTo>
                    <a:lnTo>
                      <a:pt x="174" y="100"/>
                    </a:lnTo>
                    <a:lnTo>
                      <a:pt x="183" y="110"/>
                    </a:lnTo>
                    <a:lnTo>
                      <a:pt x="183" y="11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05" name="Freeform 319"/>
              <p:cNvSpPr>
                <a:spLocks/>
              </p:cNvSpPr>
              <p:nvPr/>
            </p:nvSpPr>
            <p:spPr bwMode="auto">
              <a:xfrm>
                <a:off x="4081" y="2756"/>
                <a:ext cx="183" cy="119"/>
              </a:xfrm>
              <a:custGeom>
                <a:avLst/>
                <a:gdLst>
                  <a:gd name="T0" fmla="*/ 183 w 183"/>
                  <a:gd name="T1" fmla="*/ 119 h 119"/>
                  <a:gd name="T2" fmla="*/ 174 w 183"/>
                  <a:gd name="T3" fmla="*/ 119 h 119"/>
                  <a:gd name="T4" fmla="*/ 156 w 183"/>
                  <a:gd name="T5" fmla="*/ 110 h 119"/>
                  <a:gd name="T6" fmla="*/ 138 w 183"/>
                  <a:gd name="T7" fmla="*/ 91 h 119"/>
                  <a:gd name="T8" fmla="*/ 128 w 183"/>
                  <a:gd name="T9" fmla="*/ 82 h 119"/>
                  <a:gd name="T10" fmla="*/ 110 w 183"/>
                  <a:gd name="T11" fmla="*/ 100 h 119"/>
                  <a:gd name="T12" fmla="*/ 82 w 183"/>
                  <a:gd name="T13" fmla="*/ 100 h 119"/>
                  <a:gd name="T14" fmla="*/ 64 w 183"/>
                  <a:gd name="T15" fmla="*/ 91 h 119"/>
                  <a:gd name="T16" fmla="*/ 55 w 183"/>
                  <a:gd name="T17" fmla="*/ 91 h 119"/>
                  <a:gd name="T18" fmla="*/ 64 w 183"/>
                  <a:gd name="T19" fmla="*/ 73 h 119"/>
                  <a:gd name="T20" fmla="*/ 46 w 183"/>
                  <a:gd name="T21" fmla="*/ 55 h 119"/>
                  <a:gd name="T22" fmla="*/ 18 w 183"/>
                  <a:gd name="T23" fmla="*/ 46 h 119"/>
                  <a:gd name="T24" fmla="*/ 9 w 183"/>
                  <a:gd name="T25" fmla="*/ 46 h 119"/>
                  <a:gd name="T26" fmla="*/ 9 w 183"/>
                  <a:gd name="T27" fmla="*/ 36 h 119"/>
                  <a:gd name="T28" fmla="*/ 9 w 183"/>
                  <a:gd name="T29" fmla="*/ 27 h 119"/>
                  <a:gd name="T30" fmla="*/ 9 w 183"/>
                  <a:gd name="T31" fmla="*/ 18 h 119"/>
                  <a:gd name="T32" fmla="*/ 0 w 183"/>
                  <a:gd name="T33" fmla="*/ 18 h 119"/>
                  <a:gd name="T34" fmla="*/ 0 w 183"/>
                  <a:gd name="T35" fmla="*/ 9 h 119"/>
                  <a:gd name="T36" fmla="*/ 9 w 183"/>
                  <a:gd name="T37" fmla="*/ 0 h 119"/>
                  <a:gd name="T38" fmla="*/ 18 w 183"/>
                  <a:gd name="T39" fmla="*/ 9 h 119"/>
                  <a:gd name="T40" fmla="*/ 18 w 183"/>
                  <a:gd name="T41" fmla="*/ 18 h 119"/>
                  <a:gd name="T42" fmla="*/ 27 w 183"/>
                  <a:gd name="T43" fmla="*/ 27 h 119"/>
                  <a:gd name="T44" fmla="*/ 46 w 183"/>
                  <a:gd name="T45" fmla="*/ 18 h 119"/>
                  <a:gd name="T46" fmla="*/ 55 w 183"/>
                  <a:gd name="T47" fmla="*/ 9 h 119"/>
                  <a:gd name="T48" fmla="*/ 128 w 183"/>
                  <a:gd name="T49" fmla="*/ 36 h 119"/>
                  <a:gd name="T50" fmla="*/ 128 w 183"/>
                  <a:gd name="T51" fmla="*/ 46 h 119"/>
                  <a:gd name="T52" fmla="*/ 138 w 183"/>
                  <a:gd name="T53" fmla="*/ 46 h 119"/>
                  <a:gd name="T54" fmla="*/ 138 w 183"/>
                  <a:gd name="T55" fmla="*/ 55 h 119"/>
                  <a:gd name="T56" fmla="*/ 147 w 183"/>
                  <a:gd name="T57" fmla="*/ 64 h 119"/>
                  <a:gd name="T58" fmla="*/ 156 w 183"/>
                  <a:gd name="T59" fmla="*/ 73 h 119"/>
                  <a:gd name="T60" fmla="*/ 147 w 183"/>
                  <a:gd name="T61" fmla="*/ 82 h 119"/>
                  <a:gd name="T62" fmla="*/ 165 w 183"/>
                  <a:gd name="T63" fmla="*/ 100 h 119"/>
                  <a:gd name="T64" fmla="*/ 174 w 183"/>
                  <a:gd name="T65" fmla="*/ 100 h 119"/>
                  <a:gd name="T66" fmla="*/ 183 w 183"/>
                  <a:gd name="T67" fmla="*/ 110 h 119"/>
                  <a:gd name="T68" fmla="*/ 183 w 183"/>
                  <a:gd name="T69" fmla="*/ 119 h 1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3" h="119">
                    <a:moveTo>
                      <a:pt x="183" y="119"/>
                    </a:moveTo>
                    <a:lnTo>
                      <a:pt x="174" y="119"/>
                    </a:lnTo>
                    <a:lnTo>
                      <a:pt x="156" y="110"/>
                    </a:lnTo>
                    <a:lnTo>
                      <a:pt x="138" y="91"/>
                    </a:lnTo>
                    <a:lnTo>
                      <a:pt x="128" y="82"/>
                    </a:lnTo>
                    <a:lnTo>
                      <a:pt x="110" y="100"/>
                    </a:lnTo>
                    <a:lnTo>
                      <a:pt x="82" y="100"/>
                    </a:lnTo>
                    <a:lnTo>
                      <a:pt x="64" y="91"/>
                    </a:lnTo>
                    <a:lnTo>
                      <a:pt x="55" y="91"/>
                    </a:lnTo>
                    <a:lnTo>
                      <a:pt x="64" y="73"/>
                    </a:lnTo>
                    <a:lnTo>
                      <a:pt x="46" y="55"/>
                    </a:lnTo>
                    <a:lnTo>
                      <a:pt x="18" y="46"/>
                    </a:lnTo>
                    <a:lnTo>
                      <a:pt x="9" y="46"/>
                    </a:lnTo>
                    <a:lnTo>
                      <a:pt x="9" y="36"/>
                    </a:lnTo>
                    <a:lnTo>
                      <a:pt x="9" y="27"/>
                    </a:lnTo>
                    <a:lnTo>
                      <a:pt x="9" y="18"/>
                    </a:lnTo>
                    <a:lnTo>
                      <a:pt x="0" y="18"/>
                    </a:lnTo>
                    <a:lnTo>
                      <a:pt x="0" y="9"/>
                    </a:lnTo>
                    <a:lnTo>
                      <a:pt x="9" y="0"/>
                    </a:lnTo>
                    <a:lnTo>
                      <a:pt x="18" y="9"/>
                    </a:lnTo>
                    <a:lnTo>
                      <a:pt x="18" y="18"/>
                    </a:lnTo>
                    <a:lnTo>
                      <a:pt x="27" y="27"/>
                    </a:lnTo>
                    <a:lnTo>
                      <a:pt x="46" y="18"/>
                    </a:lnTo>
                    <a:lnTo>
                      <a:pt x="55" y="9"/>
                    </a:lnTo>
                    <a:lnTo>
                      <a:pt x="128" y="36"/>
                    </a:lnTo>
                    <a:lnTo>
                      <a:pt x="128" y="46"/>
                    </a:lnTo>
                    <a:lnTo>
                      <a:pt x="138" y="46"/>
                    </a:lnTo>
                    <a:lnTo>
                      <a:pt x="138" y="55"/>
                    </a:lnTo>
                    <a:lnTo>
                      <a:pt x="147" y="64"/>
                    </a:lnTo>
                    <a:lnTo>
                      <a:pt x="156" y="73"/>
                    </a:lnTo>
                    <a:lnTo>
                      <a:pt x="147" y="82"/>
                    </a:lnTo>
                    <a:lnTo>
                      <a:pt x="165" y="100"/>
                    </a:lnTo>
                    <a:lnTo>
                      <a:pt x="174" y="100"/>
                    </a:lnTo>
                    <a:lnTo>
                      <a:pt x="183" y="110"/>
                    </a:lnTo>
                    <a:lnTo>
                      <a:pt x="183" y="11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06" name="Freeform 320"/>
              <p:cNvSpPr>
                <a:spLocks/>
              </p:cNvSpPr>
              <p:nvPr/>
            </p:nvSpPr>
            <p:spPr bwMode="auto">
              <a:xfrm>
                <a:off x="4246" y="2811"/>
                <a:ext cx="37" cy="9"/>
              </a:xfrm>
              <a:custGeom>
                <a:avLst/>
                <a:gdLst>
                  <a:gd name="T0" fmla="*/ 0 w 37"/>
                  <a:gd name="T1" fmla="*/ 9 h 9"/>
                  <a:gd name="T2" fmla="*/ 0 w 37"/>
                  <a:gd name="T3" fmla="*/ 0 h 9"/>
                  <a:gd name="T4" fmla="*/ 18 w 37"/>
                  <a:gd name="T5" fmla="*/ 9 h 9"/>
                  <a:gd name="T6" fmla="*/ 28 w 37"/>
                  <a:gd name="T7" fmla="*/ 0 h 9"/>
                  <a:gd name="T8" fmla="*/ 37 w 37"/>
                  <a:gd name="T9" fmla="*/ 0 h 9"/>
                  <a:gd name="T10" fmla="*/ 37 w 37"/>
                  <a:gd name="T11" fmla="*/ 9 h 9"/>
                  <a:gd name="T12" fmla="*/ 18 w 37"/>
                  <a:gd name="T13" fmla="*/ 9 h 9"/>
                  <a:gd name="T14" fmla="*/ 0 w 37"/>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9">
                    <a:moveTo>
                      <a:pt x="0" y="9"/>
                    </a:moveTo>
                    <a:lnTo>
                      <a:pt x="0" y="0"/>
                    </a:lnTo>
                    <a:lnTo>
                      <a:pt x="18" y="9"/>
                    </a:lnTo>
                    <a:lnTo>
                      <a:pt x="28" y="0"/>
                    </a:lnTo>
                    <a:lnTo>
                      <a:pt x="37" y="0"/>
                    </a:lnTo>
                    <a:lnTo>
                      <a:pt x="37" y="9"/>
                    </a:lnTo>
                    <a:lnTo>
                      <a:pt x="18" y="9"/>
                    </a:lnTo>
                    <a:lnTo>
                      <a:pt x="0" y="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07" name="Freeform 321"/>
              <p:cNvSpPr>
                <a:spLocks/>
              </p:cNvSpPr>
              <p:nvPr/>
            </p:nvSpPr>
            <p:spPr bwMode="auto">
              <a:xfrm>
                <a:off x="4246" y="2811"/>
                <a:ext cx="37" cy="9"/>
              </a:xfrm>
              <a:custGeom>
                <a:avLst/>
                <a:gdLst>
                  <a:gd name="T0" fmla="*/ 0 w 37"/>
                  <a:gd name="T1" fmla="*/ 9 h 9"/>
                  <a:gd name="T2" fmla="*/ 0 w 37"/>
                  <a:gd name="T3" fmla="*/ 0 h 9"/>
                  <a:gd name="T4" fmla="*/ 18 w 37"/>
                  <a:gd name="T5" fmla="*/ 9 h 9"/>
                  <a:gd name="T6" fmla="*/ 28 w 37"/>
                  <a:gd name="T7" fmla="*/ 0 h 9"/>
                  <a:gd name="T8" fmla="*/ 37 w 37"/>
                  <a:gd name="T9" fmla="*/ 0 h 9"/>
                  <a:gd name="T10" fmla="*/ 37 w 37"/>
                  <a:gd name="T11" fmla="*/ 9 h 9"/>
                  <a:gd name="T12" fmla="*/ 18 w 37"/>
                  <a:gd name="T13" fmla="*/ 9 h 9"/>
                  <a:gd name="T14" fmla="*/ 0 w 37"/>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9">
                    <a:moveTo>
                      <a:pt x="0" y="9"/>
                    </a:moveTo>
                    <a:lnTo>
                      <a:pt x="0" y="0"/>
                    </a:lnTo>
                    <a:lnTo>
                      <a:pt x="18" y="9"/>
                    </a:lnTo>
                    <a:lnTo>
                      <a:pt x="28" y="0"/>
                    </a:lnTo>
                    <a:lnTo>
                      <a:pt x="37" y="0"/>
                    </a:lnTo>
                    <a:lnTo>
                      <a:pt x="37" y="9"/>
                    </a:lnTo>
                    <a:lnTo>
                      <a:pt x="18" y="9"/>
                    </a:lnTo>
                    <a:lnTo>
                      <a:pt x="0" y="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08" name="Freeform 322"/>
              <p:cNvSpPr>
                <a:spLocks/>
              </p:cNvSpPr>
              <p:nvPr/>
            </p:nvSpPr>
            <p:spPr bwMode="auto">
              <a:xfrm>
                <a:off x="3998" y="2847"/>
                <a:ext cx="37" cy="28"/>
              </a:xfrm>
              <a:custGeom>
                <a:avLst/>
                <a:gdLst>
                  <a:gd name="T0" fmla="*/ 37 w 37"/>
                  <a:gd name="T1" fmla="*/ 0 h 28"/>
                  <a:gd name="T2" fmla="*/ 28 w 37"/>
                  <a:gd name="T3" fmla="*/ 9 h 28"/>
                  <a:gd name="T4" fmla="*/ 19 w 37"/>
                  <a:gd name="T5" fmla="*/ 19 h 28"/>
                  <a:gd name="T6" fmla="*/ 10 w 37"/>
                  <a:gd name="T7" fmla="*/ 19 h 28"/>
                  <a:gd name="T8" fmla="*/ 0 w 37"/>
                  <a:gd name="T9" fmla="*/ 28 h 28"/>
                  <a:gd name="T10" fmla="*/ 0 w 37"/>
                  <a:gd name="T11" fmla="*/ 19 h 28"/>
                  <a:gd name="T12" fmla="*/ 19 w 37"/>
                  <a:gd name="T13" fmla="*/ 9 h 28"/>
                  <a:gd name="T14" fmla="*/ 37 w 37"/>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28">
                    <a:moveTo>
                      <a:pt x="37" y="0"/>
                    </a:moveTo>
                    <a:lnTo>
                      <a:pt x="28" y="9"/>
                    </a:lnTo>
                    <a:lnTo>
                      <a:pt x="19" y="19"/>
                    </a:lnTo>
                    <a:lnTo>
                      <a:pt x="10" y="19"/>
                    </a:lnTo>
                    <a:lnTo>
                      <a:pt x="0" y="28"/>
                    </a:lnTo>
                    <a:lnTo>
                      <a:pt x="0" y="19"/>
                    </a:lnTo>
                    <a:lnTo>
                      <a:pt x="19" y="9"/>
                    </a:lnTo>
                    <a:lnTo>
                      <a:pt x="37"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09" name="Freeform 323"/>
              <p:cNvSpPr>
                <a:spLocks/>
              </p:cNvSpPr>
              <p:nvPr/>
            </p:nvSpPr>
            <p:spPr bwMode="auto">
              <a:xfrm>
                <a:off x="3998" y="2847"/>
                <a:ext cx="37" cy="28"/>
              </a:xfrm>
              <a:custGeom>
                <a:avLst/>
                <a:gdLst>
                  <a:gd name="T0" fmla="*/ 37 w 37"/>
                  <a:gd name="T1" fmla="*/ 0 h 28"/>
                  <a:gd name="T2" fmla="*/ 28 w 37"/>
                  <a:gd name="T3" fmla="*/ 9 h 28"/>
                  <a:gd name="T4" fmla="*/ 19 w 37"/>
                  <a:gd name="T5" fmla="*/ 19 h 28"/>
                  <a:gd name="T6" fmla="*/ 10 w 37"/>
                  <a:gd name="T7" fmla="*/ 19 h 28"/>
                  <a:gd name="T8" fmla="*/ 0 w 37"/>
                  <a:gd name="T9" fmla="*/ 28 h 28"/>
                  <a:gd name="T10" fmla="*/ 0 w 37"/>
                  <a:gd name="T11" fmla="*/ 19 h 28"/>
                  <a:gd name="T12" fmla="*/ 19 w 37"/>
                  <a:gd name="T13" fmla="*/ 9 h 28"/>
                  <a:gd name="T14" fmla="*/ 37 w 37"/>
                  <a:gd name="T15" fmla="*/ 0 h 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28">
                    <a:moveTo>
                      <a:pt x="37" y="0"/>
                    </a:moveTo>
                    <a:lnTo>
                      <a:pt x="28" y="9"/>
                    </a:lnTo>
                    <a:lnTo>
                      <a:pt x="19" y="19"/>
                    </a:lnTo>
                    <a:lnTo>
                      <a:pt x="10" y="19"/>
                    </a:lnTo>
                    <a:lnTo>
                      <a:pt x="0" y="28"/>
                    </a:lnTo>
                    <a:lnTo>
                      <a:pt x="0" y="19"/>
                    </a:lnTo>
                    <a:lnTo>
                      <a:pt x="19" y="9"/>
                    </a:lnTo>
                    <a:lnTo>
                      <a:pt x="37"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10" name="Freeform 324"/>
              <p:cNvSpPr>
                <a:spLocks/>
              </p:cNvSpPr>
              <p:nvPr/>
            </p:nvSpPr>
            <p:spPr bwMode="auto">
              <a:xfrm>
                <a:off x="3934" y="2847"/>
                <a:ext cx="19" cy="9"/>
              </a:xfrm>
              <a:custGeom>
                <a:avLst/>
                <a:gdLst>
                  <a:gd name="T0" fmla="*/ 19 w 19"/>
                  <a:gd name="T1" fmla="*/ 0 h 9"/>
                  <a:gd name="T2" fmla="*/ 0 w 19"/>
                  <a:gd name="T3" fmla="*/ 9 h 9"/>
                  <a:gd name="T4" fmla="*/ 9 w 19"/>
                  <a:gd name="T5" fmla="*/ 9 h 9"/>
                  <a:gd name="T6" fmla="*/ 19 w 1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9">
                    <a:moveTo>
                      <a:pt x="19" y="0"/>
                    </a:moveTo>
                    <a:lnTo>
                      <a:pt x="0" y="9"/>
                    </a:lnTo>
                    <a:lnTo>
                      <a:pt x="9" y="9"/>
                    </a:lnTo>
                    <a:lnTo>
                      <a:pt x="19"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11" name="Freeform 325"/>
              <p:cNvSpPr>
                <a:spLocks/>
              </p:cNvSpPr>
              <p:nvPr/>
            </p:nvSpPr>
            <p:spPr bwMode="auto">
              <a:xfrm>
                <a:off x="3934" y="2847"/>
                <a:ext cx="19" cy="9"/>
              </a:xfrm>
              <a:custGeom>
                <a:avLst/>
                <a:gdLst>
                  <a:gd name="T0" fmla="*/ 19 w 19"/>
                  <a:gd name="T1" fmla="*/ 0 h 9"/>
                  <a:gd name="T2" fmla="*/ 0 w 19"/>
                  <a:gd name="T3" fmla="*/ 9 h 9"/>
                  <a:gd name="T4" fmla="*/ 9 w 19"/>
                  <a:gd name="T5" fmla="*/ 9 h 9"/>
                  <a:gd name="T6" fmla="*/ 19 w 1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9">
                    <a:moveTo>
                      <a:pt x="19" y="0"/>
                    </a:moveTo>
                    <a:lnTo>
                      <a:pt x="0" y="9"/>
                    </a:lnTo>
                    <a:lnTo>
                      <a:pt x="9" y="9"/>
                    </a:lnTo>
                    <a:lnTo>
                      <a:pt x="19"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12" name="Freeform 326"/>
              <p:cNvSpPr>
                <a:spLocks/>
              </p:cNvSpPr>
              <p:nvPr/>
            </p:nvSpPr>
            <p:spPr bwMode="auto">
              <a:xfrm>
                <a:off x="4274" y="2783"/>
                <a:ext cx="18" cy="19"/>
              </a:xfrm>
              <a:custGeom>
                <a:avLst/>
                <a:gdLst>
                  <a:gd name="T0" fmla="*/ 0 w 18"/>
                  <a:gd name="T1" fmla="*/ 0 h 19"/>
                  <a:gd name="T2" fmla="*/ 9 w 18"/>
                  <a:gd name="T3" fmla="*/ 0 h 19"/>
                  <a:gd name="T4" fmla="*/ 18 w 18"/>
                  <a:gd name="T5" fmla="*/ 9 h 19"/>
                  <a:gd name="T6" fmla="*/ 18 w 18"/>
                  <a:gd name="T7" fmla="*/ 19 h 19"/>
                  <a:gd name="T8" fmla="*/ 9 w 18"/>
                  <a:gd name="T9" fmla="*/ 9 h 19"/>
                  <a:gd name="T10" fmla="*/ 0 w 18"/>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9">
                    <a:moveTo>
                      <a:pt x="0" y="0"/>
                    </a:moveTo>
                    <a:lnTo>
                      <a:pt x="9" y="0"/>
                    </a:lnTo>
                    <a:lnTo>
                      <a:pt x="18" y="9"/>
                    </a:lnTo>
                    <a:lnTo>
                      <a:pt x="18" y="19"/>
                    </a:lnTo>
                    <a:lnTo>
                      <a:pt x="9" y="9"/>
                    </a:lnTo>
                    <a:lnTo>
                      <a:pt x="0"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13" name="Freeform 327"/>
              <p:cNvSpPr>
                <a:spLocks/>
              </p:cNvSpPr>
              <p:nvPr/>
            </p:nvSpPr>
            <p:spPr bwMode="auto">
              <a:xfrm>
                <a:off x="4274" y="2783"/>
                <a:ext cx="18" cy="19"/>
              </a:xfrm>
              <a:custGeom>
                <a:avLst/>
                <a:gdLst>
                  <a:gd name="T0" fmla="*/ 0 w 18"/>
                  <a:gd name="T1" fmla="*/ 0 h 19"/>
                  <a:gd name="T2" fmla="*/ 9 w 18"/>
                  <a:gd name="T3" fmla="*/ 0 h 19"/>
                  <a:gd name="T4" fmla="*/ 18 w 18"/>
                  <a:gd name="T5" fmla="*/ 9 h 19"/>
                  <a:gd name="T6" fmla="*/ 18 w 18"/>
                  <a:gd name="T7" fmla="*/ 19 h 19"/>
                  <a:gd name="T8" fmla="*/ 9 w 18"/>
                  <a:gd name="T9" fmla="*/ 9 h 19"/>
                  <a:gd name="T10" fmla="*/ 0 w 18"/>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9">
                    <a:moveTo>
                      <a:pt x="0" y="0"/>
                    </a:moveTo>
                    <a:lnTo>
                      <a:pt x="9" y="0"/>
                    </a:lnTo>
                    <a:lnTo>
                      <a:pt x="18" y="9"/>
                    </a:lnTo>
                    <a:lnTo>
                      <a:pt x="18" y="19"/>
                    </a:lnTo>
                    <a:lnTo>
                      <a:pt x="9" y="9"/>
                    </a:lnTo>
                    <a:lnTo>
                      <a:pt x="0"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14" name="Freeform 328"/>
              <p:cNvSpPr>
                <a:spLocks/>
              </p:cNvSpPr>
              <p:nvPr/>
            </p:nvSpPr>
            <p:spPr bwMode="auto">
              <a:xfrm>
                <a:off x="4053" y="2783"/>
                <a:ext cx="19" cy="9"/>
              </a:xfrm>
              <a:custGeom>
                <a:avLst/>
                <a:gdLst>
                  <a:gd name="T0" fmla="*/ 19 w 19"/>
                  <a:gd name="T1" fmla="*/ 9 h 9"/>
                  <a:gd name="T2" fmla="*/ 10 w 19"/>
                  <a:gd name="T3" fmla="*/ 0 h 9"/>
                  <a:gd name="T4" fmla="*/ 0 w 19"/>
                  <a:gd name="T5" fmla="*/ 0 h 9"/>
                  <a:gd name="T6" fmla="*/ 0 w 19"/>
                  <a:gd name="T7" fmla="*/ 9 h 9"/>
                  <a:gd name="T8" fmla="*/ 19 w 19"/>
                  <a:gd name="T9" fmla="*/ 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9">
                    <a:moveTo>
                      <a:pt x="19" y="9"/>
                    </a:moveTo>
                    <a:lnTo>
                      <a:pt x="10" y="0"/>
                    </a:lnTo>
                    <a:lnTo>
                      <a:pt x="0" y="0"/>
                    </a:lnTo>
                    <a:lnTo>
                      <a:pt x="0" y="9"/>
                    </a:lnTo>
                    <a:lnTo>
                      <a:pt x="19" y="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15" name="Freeform 329"/>
              <p:cNvSpPr>
                <a:spLocks/>
              </p:cNvSpPr>
              <p:nvPr/>
            </p:nvSpPr>
            <p:spPr bwMode="auto">
              <a:xfrm>
                <a:off x="4053" y="2783"/>
                <a:ext cx="19" cy="9"/>
              </a:xfrm>
              <a:custGeom>
                <a:avLst/>
                <a:gdLst>
                  <a:gd name="T0" fmla="*/ 19 w 19"/>
                  <a:gd name="T1" fmla="*/ 9 h 9"/>
                  <a:gd name="T2" fmla="*/ 10 w 19"/>
                  <a:gd name="T3" fmla="*/ 0 h 9"/>
                  <a:gd name="T4" fmla="*/ 0 w 19"/>
                  <a:gd name="T5" fmla="*/ 0 h 9"/>
                  <a:gd name="T6" fmla="*/ 0 w 19"/>
                  <a:gd name="T7" fmla="*/ 9 h 9"/>
                  <a:gd name="T8" fmla="*/ 19 w 19"/>
                  <a:gd name="T9" fmla="*/ 9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9">
                    <a:moveTo>
                      <a:pt x="19" y="9"/>
                    </a:moveTo>
                    <a:lnTo>
                      <a:pt x="10" y="0"/>
                    </a:lnTo>
                    <a:lnTo>
                      <a:pt x="0" y="0"/>
                    </a:lnTo>
                    <a:lnTo>
                      <a:pt x="0" y="9"/>
                    </a:lnTo>
                    <a:lnTo>
                      <a:pt x="19" y="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16" name="Freeform 330"/>
              <p:cNvSpPr>
                <a:spLocks/>
              </p:cNvSpPr>
              <p:nvPr/>
            </p:nvSpPr>
            <p:spPr bwMode="auto">
              <a:xfrm>
                <a:off x="4044" y="2728"/>
                <a:ext cx="9" cy="28"/>
              </a:xfrm>
              <a:custGeom>
                <a:avLst/>
                <a:gdLst>
                  <a:gd name="T0" fmla="*/ 0 w 9"/>
                  <a:gd name="T1" fmla="*/ 28 h 28"/>
                  <a:gd name="T2" fmla="*/ 0 w 9"/>
                  <a:gd name="T3" fmla="*/ 0 h 28"/>
                  <a:gd name="T4" fmla="*/ 0 w 9"/>
                  <a:gd name="T5" fmla="*/ 9 h 28"/>
                  <a:gd name="T6" fmla="*/ 9 w 9"/>
                  <a:gd name="T7" fmla="*/ 9 h 28"/>
                  <a:gd name="T8" fmla="*/ 0 w 9"/>
                  <a:gd name="T9" fmla="*/ 28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28">
                    <a:moveTo>
                      <a:pt x="0" y="28"/>
                    </a:moveTo>
                    <a:lnTo>
                      <a:pt x="0" y="0"/>
                    </a:lnTo>
                    <a:lnTo>
                      <a:pt x="0" y="9"/>
                    </a:lnTo>
                    <a:lnTo>
                      <a:pt x="9" y="9"/>
                    </a:lnTo>
                    <a:lnTo>
                      <a:pt x="0" y="28"/>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17" name="Freeform 331"/>
              <p:cNvSpPr>
                <a:spLocks/>
              </p:cNvSpPr>
              <p:nvPr/>
            </p:nvSpPr>
            <p:spPr bwMode="auto">
              <a:xfrm>
                <a:off x="4044" y="2728"/>
                <a:ext cx="9" cy="28"/>
              </a:xfrm>
              <a:custGeom>
                <a:avLst/>
                <a:gdLst>
                  <a:gd name="T0" fmla="*/ 0 w 9"/>
                  <a:gd name="T1" fmla="*/ 28 h 28"/>
                  <a:gd name="T2" fmla="*/ 0 w 9"/>
                  <a:gd name="T3" fmla="*/ 0 h 28"/>
                  <a:gd name="T4" fmla="*/ 0 w 9"/>
                  <a:gd name="T5" fmla="*/ 9 h 28"/>
                  <a:gd name="T6" fmla="*/ 9 w 9"/>
                  <a:gd name="T7" fmla="*/ 9 h 28"/>
                  <a:gd name="T8" fmla="*/ 0 w 9"/>
                  <a:gd name="T9" fmla="*/ 28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28">
                    <a:moveTo>
                      <a:pt x="0" y="28"/>
                    </a:moveTo>
                    <a:lnTo>
                      <a:pt x="0" y="0"/>
                    </a:lnTo>
                    <a:lnTo>
                      <a:pt x="0" y="9"/>
                    </a:lnTo>
                    <a:lnTo>
                      <a:pt x="9" y="9"/>
                    </a:lnTo>
                    <a:lnTo>
                      <a:pt x="0" y="28"/>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18" name="Freeform 332"/>
              <p:cNvSpPr>
                <a:spLocks/>
              </p:cNvSpPr>
              <p:nvPr/>
            </p:nvSpPr>
            <p:spPr bwMode="auto">
              <a:xfrm>
                <a:off x="3953" y="2728"/>
                <a:ext cx="64" cy="92"/>
              </a:xfrm>
              <a:custGeom>
                <a:avLst/>
                <a:gdLst>
                  <a:gd name="T0" fmla="*/ 18 w 64"/>
                  <a:gd name="T1" fmla="*/ 55 h 92"/>
                  <a:gd name="T2" fmla="*/ 27 w 64"/>
                  <a:gd name="T3" fmla="*/ 64 h 92"/>
                  <a:gd name="T4" fmla="*/ 27 w 64"/>
                  <a:gd name="T5" fmla="*/ 83 h 92"/>
                  <a:gd name="T6" fmla="*/ 36 w 64"/>
                  <a:gd name="T7" fmla="*/ 83 h 92"/>
                  <a:gd name="T8" fmla="*/ 36 w 64"/>
                  <a:gd name="T9" fmla="*/ 74 h 92"/>
                  <a:gd name="T10" fmla="*/ 36 w 64"/>
                  <a:gd name="T11" fmla="*/ 64 h 92"/>
                  <a:gd name="T12" fmla="*/ 27 w 64"/>
                  <a:gd name="T13" fmla="*/ 55 h 92"/>
                  <a:gd name="T14" fmla="*/ 27 w 64"/>
                  <a:gd name="T15" fmla="*/ 46 h 92"/>
                  <a:gd name="T16" fmla="*/ 45 w 64"/>
                  <a:gd name="T17" fmla="*/ 37 h 92"/>
                  <a:gd name="T18" fmla="*/ 45 w 64"/>
                  <a:gd name="T19" fmla="*/ 28 h 92"/>
                  <a:gd name="T20" fmla="*/ 36 w 64"/>
                  <a:gd name="T21" fmla="*/ 28 h 92"/>
                  <a:gd name="T22" fmla="*/ 18 w 64"/>
                  <a:gd name="T23" fmla="*/ 37 h 92"/>
                  <a:gd name="T24" fmla="*/ 18 w 64"/>
                  <a:gd name="T25" fmla="*/ 28 h 92"/>
                  <a:gd name="T26" fmla="*/ 27 w 64"/>
                  <a:gd name="T27" fmla="*/ 19 h 92"/>
                  <a:gd name="T28" fmla="*/ 55 w 64"/>
                  <a:gd name="T29" fmla="*/ 19 h 92"/>
                  <a:gd name="T30" fmla="*/ 64 w 64"/>
                  <a:gd name="T31" fmla="*/ 9 h 92"/>
                  <a:gd name="T32" fmla="*/ 45 w 64"/>
                  <a:gd name="T33" fmla="*/ 9 h 92"/>
                  <a:gd name="T34" fmla="*/ 27 w 64"/>
                  <a:gd name="T35" fmla="*/ 0 h 92"/>
                  <a:gd name="T36" fmla="*/ 18 w 64"/>
                  <a:gd name="T37" fmla="*/ 9 h 92"/>
                  <a:gd name="T38" fmla="*/ 9 w 64"/>
                  <a:gd name="T39" fmla="*/ 19 h 92"/>
                  <a:gd name="T40" fmla="*/ 9 w 64"/>
                  <a:gd name="T41" fmla="*/ 28 h 92"/>
                  <a:gd name="T42" fmla="*/ 9 w 64"/>
                  <a:gd name="T43" fmla="*/ 37 h 92"/>
                  <a:gd name="T44" fmla="*/ 0 w 64"/>
                  <a:gd name="T45" fmla="*/ 46 h 92"/>
                  <a:gd name="T46" fmla="*/ 0 w 64"/>
                  <a:gd name="T47" fmla="*/ 55 h 92"/>
                  <a:gd name="T48" fmla="*/ 9 w 64"/>
                  <a:gd name="T49" fmla="*/ 64 h 92"/>
                  <a:gd name="T50" fmla="*/ 9 w 64"/>
                  <a:gd name="T51" fmla="*/ 83 h 92"/>
                  <a:gd name="T52" fmla="*/ 9 w 64"/>
                  <a:gd name="T53" fmla="*/ 92 h 92"/>
                  <a:gd name="T54" fmla="*/ 18 w 64"/>
                  <a:gd name="T55" fmla="*/ 83 h 92"/>
                  <a:gd name="T56" fmla="*/ 18 w 64"/>
                  <a:gd name="T57" fmla="*/ 55 h 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4" h="92">
                    <a:moveTo>
                      <a:pt x="18" y="55"/>
                    </a:moveTo>
                    <a:lnTo>
                      <a:pt x="27" y="64"/>
                    </a:lnTo>
                    <a:lnTo>
                      <a:pt x="27" y="83"/>
                    </a:lnTo>
                    <a:lnTo>
                      <a:pt x="36" y="83"/>
                    </a:lnTo>
                    <a:lnTo>
                      <a:pt x="36" y="74"/>
                    </a:lnTo>
                    <a:lnTo>
                      <a:pt x="36" y="64"/>
                    </a:lnTo>
                    <a:lnTo>
                      <a:pt x="27" y="55"/>
                    </a:lnTo>
                    <a:lnTo>
                      <a:pt x="27" y="46"/>
                    </a:lnTo>
                    <a:lnTo>
                      <a:pt x="45" y="37"/>
                    </a:lnTo>
                    <a:lnTo>
                      <a:pt x="45" y="28"/>
                    </a:lnTo>
                    <a:lnTo>
                      <a:pt x="36" y="28"/>
                    </a:lnTo>
                    <a:lnTo>
                      <a:pt x="18" y="37"/>
                    </a:lnTo>
                    <a:lnTo>
                      <a:pt x="18" y="28"/>
                    </a:lnTo>
                    <a:lnTo>
                      <a:pt x="27" y="19"/>
                    </a:lnTo>
                    <a:lnTo>
                      <a:pt x="55" y="19"/>
                    </a:lnTo>
                    <a:lnTo>
                      <a:pt x="64" y="9"/>
                    </a:lnTo>
                    <a:lnTo>
                      <a:pt x="45" y="9"/>
                    </a:lnTo>
                    <a:lnTo>
                      <a:pt x="27" y="0"/>
                    </a:lnTo>
                    <a:lnTo>
                      <a:pt x="18" y="9"/>
                    </a:lnTo>
                    <a:lnTo>
                      <a:pt x="9" y="19"/>
                    </a:lnTo>
                    <a:lnTo>
                      <a:pt x="9" y="28"/>
                    </a:lnTo>
                    <a:lnTo>
                      <a:pt x="9" y="37"/>
                    </a:lnTo>
                    <a:lnTo>
                      <a:pt x="0" y="46"/>
                    </a:lnTo>
                    <a:lnTo>
                      <a:pt x="0" y="55"/>
                    </a:lnTo>
                    <a:lnTo>
                      <a:pt x="9" y="64"/>
                    </a:lnTo>
                    <a:lnTo>
                      <a:pt x="9" y="83"/>
                    </a:lnTo>
                    <a:lnTo>
                      <a:pt x="9" y="92"/>
                    </a:lnTo>
                    <a:lnTo>
                      <a:pt x="18" y="83"/>
                    </a:lnTo>
                    <a:lnTo>
                      <a:pt x="18" y="55"/>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19" name="Freeform 333"/>
              <p:cNvSpPr>
                <a:spLocks/>
              </p:cNvSpPr>
              <p:nvPr/>
            </p:nvSpPr>
            <p:spPr bwMode="auto">
              <a:xfrm>
                <a:off x="3953" y="2728"/>
                <a:ext cx="64" cy="92"/>
              </a:xfrm>
              <a:custGeom>
                <a:avLst/>
                <a:gdLst>
                  <a:gd name="T0" fmla="*/ 18 w 64"/>
                  <a:gd name="T1" fmla="*/ 55 h 92"/>
                  <a:gd name="T2" fmla="*/ 27 w 64"/>
                  <a:gd name="T3" fmla="*/ 64 h 92"/>
                  <a:gd name="T4" fmla="*/ 27 w 64"/>
                  <a:gd name="T5" fmla="*/ 83 h 92"/>
                  <a:gd name="T6" fmla="*/ 36 w 64"/>
                  <a:gd name="T7" fmla="*/ 83 h 92"/>
                  <a:gd name="T8" fmla="*/ 36 w 64"/>
                  <a:gd name="T9" fmla="*/ 74 h 92"/>
                  <a:gd name="T10" fmla="*/ 36 w 64"/>
                  <a:gd name="T11" fmla="*/ 64 h 92"/>
                  <a:gd name="T12" fmla="*/ 27 w 64"/>
                  <a:gd name="T13" fmla="*/ 55 h 92"/>
                  <a:gd name="T14" fmla="*/ 27 w 64"/>
                  <a:gd name="T15" fmla="*/ 46 h 92"/>
                  <a:gd name="T16" fmla="*/ 45 w 64"/>
                  <a:gd name="T17" fmla="*/ 37 h 92"/>
                  <a:gd name="T18" fmla="*/ 45 w 64"/>
                  <a:gd name="T19" fmla="*/ 28 h 92"/>
                  <a:gd name="T20" fmla="*/ 36 w 64"/>
                  <a:gd name="T21" fmla="*/ 28 h 92"/>
                  <a:gd name="T22" fmla="*/ 18 w 64"/>
                  <a:gd name="T23" fmla="*/ 37 h 92"/>
                  <a:gd name="T24" fmla="*/ 18 w 64"/>
                  <a:gd name="T25" fmla="*/ 28 h 92"/>
                  <a:gd name="T26" fmla="*/ 27 w 64"/>
                  <a:gd name="T27" fmla="*/ 19 h 92"/>
                  <a:gd name="T28" fmla="*/ 55 w 64"/>
                  <a:gd name="T29" fmla="*/ 19 h 92"/>
                  <a:gd name="T30" fmla="*/ 64 w 64"/>
                  <a:gd name="T31" fmla="*/ 9 h 92"/>
                  <a:gd name="T32" fmla="*/ 45 w 64"/>
                  <a:gd name="T33" fmla="*/ 9 h 92"/>
                  <a:gd name="T34" fmla="*/ 27 w 64"/>
                  <a:gd name="T35" fmla="*/ 0 h 92"/>
                  <a:gd name="T36" fmla="*/ 18 w 64"/>
                  <a:gd name="T37" fmla="*/ 9 h 92"/>
                  <a:gd name="T38" fmla="*/ 9 w 64"/>
                  <a:gd name="T39" fmla="*/ 19 h 92"/>
                  <a:gd name="T40" fmla="*/ 9 w 64"/>
                  <a:gd name="T41" fmla="*/ 28 h 92"/>
                  <a:gd name="T42" fmla="*/ 9 w 64"/>
                  <a:gd name="T43" fmla="*/ 37 h 92"/>
                  <a:gd name="T44" fmla="*/ 0 w 64"/>
                  <a:gd name="T45" fmla="*/ 46 h 92"/>
                  <a:gd name="T46" fmla="*/ 0 w 64"/>
                  <a:gd name="T47" fmla="*/ 55 h 92"/>
                  <a:gd name="T48" fmla="*/ 9 w 64"/>
                  <a:gd name="T49" fmla="*/ 64 h 92"/>
                  <a:gd name="T50" fmla="*/ 9 w 64"/>
                  <a:gd name="T51" fmla="*/ 83 h 92"/>
                  <a:gd name="T52" fmla="*/ 9 w 64"/>
                  <a:gd name="T53" fmla="*/ 92 h 92"/>
                  <a:gd name="T54" fmla="*/ 18 w 64"/>
                  <a:gd name="T55" fmla="*/ 83 h 92"/>
                  <a:gd name="T56" fmla="*/ 18 w 64"/>
                  <a:gd name="T57" fmla="*/ 55 h 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4" h="92">
                    <a:moveTo>
                      <a:pt x="18" y="55"/>
                    </a:moveTo>
                    <a:lnTo>
                      <a:pt x="27" y="64"/>
                    </a:lnTo>
                    <a:lnTo>
                      <a:pt x="27" y="83"/>
                    </a:lnTo>
                    <a:lnTo>
                      <a:pt x="36" y="83"/>
                    </a:lnTo>
                    <a:lnTo>
                      <a:pt x="36" y="74"/>
                    </a:lnTo>
                    <a:lnTo>
                      <a:pt x="36" y="64"/>
                    </a:lnTo>
                    <a:lnTo>
                      <a:pt x="27" y="55"/>
                    </a:lnTo>
                    <a:lnTo>
                      <a:pt x="27" y="46"/>
                    </a:lnTo>
                    <a:lnTo>
                      <a:pt x="45" y="37"/>
                    </a:lnTo>
                    <a:lnTo>
                      <a:pt x="45" y="28"/>
                    </a:lnTo>
                    <a:lnTo>
                      <a:pt x="36" y="28"/>
                    </a:lnTo>
                    <a:lnTo>
                      <a:pt x="18" y="37"/>
                    </a:lnTo>
                    <a:lnTo>
                      <a:pt x="18" y="28"/>
                    </a:lnTo>
                    <a:lnTo>
                      <a:pt x="27" y="19"/>
                    </a:lnTo>
                    <a:lnTo>
                      <a:pt x="55" y="19"/>
                    </a:lnTo>
                    <a:lnTo>
                      <a:pt x="64" y="9"/>
                    </a:lnTo>
                    <a:lnTo>
                      <a:pt x="45" y="9"/>
                    </a:lnTo>
                    <a:lnTo>
                      <a:pt x="27" y="0"/>
                    </a:lnTo>
                    <a:lnTo>
                      <a:pt x="18" y="9"/>
                    </a:lnTo>
                    <a:lnTo>
                      <a:pt x="9" y="19"/>
                    </a:lnTo>
                    <a:lnTo>
                      <a:pt x="9" y="28"/>
                    </a:lnTo>
                    <a:lnTo>
                      <a:pt x="9" y="37"/>
                    </a:lnTo>
                    <a:lnTo>
                      <a:pt x="0" y="46"/>
                    </a:lnTo>
                    <a:lnTo>
                      <a:pt x="0" y="55"/>
                    </a:lnTo>
                    <a:lnTo>
                      <a:pt x="9" y="64"/>
                    </a:lnTo>
                    <a:lnTo>
                      <a:pt x="9" y="83"/>
                    </a:lnTo>
                    <a:lnTo>
                      <a:pt x="9" y="92"/>
                    </a:lnTo>
                    <a:lnTo>
                      <a:pt x="18" y="83"/>
                    </a:lnTo>
                    <a:lnTo>
                      <a:pt x="18" y="55"/>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20" name="Freeform 334"/>
              <p:cNvSpPr>
                <a:spLocks/>
              </p:cNvSpPr>
              <p:nvPr/>
            </p:nvSpPr>
            <p:spPr bwMode="auto">
              <a:xfrm>
                <a:off x="3943" y="2628"/>
                <a:ext cx="10" cy="27"/>
              </a:xfrm>
              <a:custGeom>
                <a:avLst/>
                <a:gdLst>
                  <a:gd name="T0" fmla="*/ 0 w 10"/>
                  <a:gd name="T1" fmla="*/ 27 h 27"/>
                  <a:gd name="T2" fmla="*/ 10 w 10"/>
                  <a:gd name="T3" fmla="*/ 0 h 27"/>
                  <a:gd name="T4" fmla="*/ 0 w 10"/>
                  <a:gd name="T5" fmla="*/ 9 h 27"/>
                  <a:gd name="T6" fmla="*/ 0 w 10"/>
                  <a:gd name="T7" fmla="*/ 27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7">
                    <a:moveTo>
                      <a:pt x="0" y="27"/>
                    </a:moveTo>
                    <a:lnTo>
                      <a:pt x="10" y="0"/>
                    </a:lnTo>
                    <a:lnTo>
                      <a:pt x="0" y="9"/>
                    </a:lnTo>
                    <a:lnTo>
                      <a:pt x="0" y="27"/>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21" name="Freeform 335"/>
              <p:cNvSpPr>
                <a:spLocks/>
              </p:cNvSpPr>
              <p:nvPr/>
            </p:nvSpPr>
            <p:spPr bwMode="auto">
              <a:xfrm>
                <a:off x="3943" y="2628"/>
                <a:ext cx="10" cy="27"/>
              </a:xfrm>
              <a:custGeom>
                <a:avLst/>
                <a:gdLst>
                  <a:gd name="T0" fmla="*/ 0 w 10"/>
                  <a:gd name="T1" fmla="*/ 27 h 27"/>
                  <a:gd name="T2" fmla="*/ 10 w 10"/>
                  <a:gd name="T3" fmla="*/ 0 h 27"/>
                  <a:gd name="T4" fmla="*/ 0 w 10"/>
                  <a:gd name="T5" fmla="*/ 9 h 27"/>
                  <a:gd name="T6" fmla="*/ 0 w 10"/>
                  <a:gd name="T7" fmla="*/ 27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7">
                    <a:moveTo>
                      <a:pt x="0" y="27"/>
                    </a:moveTo>
                    <a:lnTo>
                      <a:pt x="10" y="0"/>
                    </a:lnTo>
                    <a:lnTo>
                      <a:pt x="0" y="9"/>
                    </a:lnTo>
                    <a:lnTo>
                      <a:pt x="0" y="27"/>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22" name="Freeform 336"/>
              <p:cNvSpPr>
                <a:spLocks/>
              </p:cNvSpPr>
              <p:nvPr/>
            </p:nvSpPr>
            <p:spPr bwMode="auto">
              <a:xfrm>
                <a:off x="4008" y="2600"/>
                <a:ext cx="9" cy="28"/>
              </a:xfrm>
              <a:custGeom>
                <a:avLst/>
                <a:gdLst>
                  <a:gd name="T0" fmla="*/ 9 w 9"/>
                  <a:gd name="T1" fmla="*/ 28 h 28"/>
                  <a:gd name="T2" fmla="*/ 9 w 9"/>
                  <a:gd name="T3" fmla="*/ 18 h 28"/>
                  <a:gd name="T4" fmla="*/ 9 w 9"/>
                  <a:gd name="T5" fmla="*/ 9 h 28"/>
                  <a:gd name="T6" fmla="*/ 9 w 9"/>
                  <a:gd name="T7" fmla="*/ 0 h 28"/>
                  <a:gd name="T8" fmla="*/ 0 w 9"/>
                  <a:gd name="T9" fmla="*/ 9 h 28"/>
                  <a:gd name="T10" fmla="*/ 0 w 9"/>
                  <a:gd name="T11" fmla="*/ 18 h 28"/>
                  <a:gd name="T12" fmla="*/ 9 w 9"/>
                  <a:gd name="T13" fmla="*/ 28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8">
                    <a:moveTo>
                      <a:pt x="9" y="28"/>
                    </a:moveTo>
                    <a:lnTo>
                      <a:pt x="9" y="18"/>
                    </a:lnTo>
                    <a:lnTo>
                      <a:pt x="9" y="9"/>
                    </a:lnTo>
                    <a:lnTo>
                      <a:pt x="9" y="0"/>
                    </a:lnTo>
                    <a:lnTo>
                      <a:pt x="0" y="9"/>
                    </a:lnTo>
                    <a:lnTo>
                      <a:pt x="0" y="18"/>
                    </a:lnTo>
                    <a:lnTo>
                      <a:pt x="9" y="28"/>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23" name="Freeform 337"/>
              <p:cNvSpPr>
                <a:spLocks/>
              </p:cNvSpPr>
              <p:nvPr/>
            </p:nvSpPr>
            <p:spPr bwMode="auto">
              <a:xfrm>
                <a:off x="4008" y="2600"/>
                <a:ext cx="9" cy="28"/>
              </a:xfrm>
              <a:custGeom>
                <a:avLst/>
                <a:gdLst>
                  <a:gd name="T0" fmla="*/ 9 w 9"/>
                  <a:gd name="T1" fmla="*/ 28 h 28"/>
                  <a:gd name="T2" fmla="*/ 9 w 9"/>
                  <a:gd name="T3" fmla="*/ 18 h 28"/>
                  <a:gd name="T4" fmla="*/ 9 w 9"/>
                  <a:gd name="T5" fmla="*/ 9 h 28"/>
                  <a:gd name="T6" fmla="*/ 9 w 9"/>
                  <a:gd name="T7" fmla="*/ 0 h 28"/>
                  <a:gd name="T8" fmla="*/ 0 w 9"/>
                  <a:gd name="T9" fmla="*/ 9 h 28"/>
                  <a:gd name="T10" fmla="*/ 0 w 9"/>
                  <a:gd name="T11" fmla="*/ 18 h 28"/>
                  <a:gd name="T12" fmla="*/ 9 w 9"/>
                  <a:gd name="T13" fmla="*/ 28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8">
                    <a:moveTo>
                      <a:pt x="9" y="28"/>
                    </a:moveTo>
                    <a:lnTo>
                      <a:pt x="9" y="18"/>
                    </a:lnTo>
                    <a:lnTo>
                      <a:pt x="9" y="9"/>
                    </a:lnTo>
                    <a:lnTo>
                      <a:pt x="9" y="0"/>
                    </a:lnTo>
                    <a:lnTo>
                      <a:pt x="0" y="9"/>
                    </a:lnTo>
                    <a:lnTo>
                      <a:pt x="0" y="18"/>
                    </a:lnTo>
                    <a:lnTo>
                      <a:pt x="9" y="28"/>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24" name="Freeform 338"/>
              <p:cNvSpPr>
                <a:spLocks/>
              </p:cNvSpPr>
              <p:nvPr/>
            </p:nvSpPr>
            <p:spPr bwMode="auto">
              <a:xfrm>
                <a:off x="3980" y="2637"/>
                <a:ext cx="46" cy="46"/>
              </a:xfrm>
              <a:custGeom>
                <a:avLst/>
                <a:gdLst>
                  <a:gd name="T0" fmla="*/ 9 w 46"/>
                  <a:gd name="T1" fmla="*/ 18 h 46"/>
                  <a:gd name="T2" fmla="*/ 28 w 46"/>
                  <a:gd name="T3" fmla="*/ 18 h 46"/>
                  <a:gd name="T4" fmla="*/ 37 w 46"/>
                  <a:gd name="T5" fmla="*/ 9 h 46"/>
                  <a:gd name="T6" fmla="*/ 37 w 46"/>
                  <a:gd name="T7" fmla="*/ 0 h 46"/>
                  <a:gd name="T8" fmla="*/ 46 w 46"/>
                  <a:gd name="T9" fmla="*/ 18 h 46"/>
                  <a:gd name="T10" fmla="*/ 46 w 46"/>
                  <a:gd name="T11" fmla="*/ 36 h 46"/>
                  <a:gd name="T12" fmla="*/ 37 w 46"/>
                  <a:gd name="T13" fmla="*/ 36 h 46"/>
                  <a:gd name="T14" fmla="*/ 37 w 46"/>
                  <a:gd name="T15" fmla="*/ 46 h 46"/>
                  <a:gd name="T16" fmla="*/ 28 w 46"/>
                  <a:gd name="T17" fmla="*/ 36 h 46"/>
                  <a:gd name="T18" fmla="*/ 28 w 46"/>
                  <a:gd name="T19" fmla="*/ 27 h 46"/>
                  <a:gd name="T20" fmla="*/ 18 w 46"/>
                  <a:gd name="T21" fmla="*/ 27 h 46"/>
                  <a:gd name="T22" fmla="*/ 0 w 46"/>
                  <a:gd name="T23" fmla="*/ 27 h 46"/>
                  <a:gd name="T24" fmla="*/ 9 w 46"/>
                  <a:gd name="T25" fmla="*/ 18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46">
                    <a:moveTo>
                      <a:pt x="9" y="18"/>
                    </a:moveTo>
                    <a:lnTo>
                      <a:pt x="28" y="18"/>
                    </a:lnTo>
                    <a:lnTo>
                      <a:pt x="37" y="9"/>
                    </a:lnTo>
                    <a:lnTo>
                      <a:pt x="37" y="0"/>
                    </a:lnTo>
                    <a:lnTo>
                      <a:pt x="46" y="18"/>
                    </a:lnTo>
                    <a:lnTo>
                      <a:pt x="46" y="36"/>
                    </a:lnTo>
                    <a:lnTo>
                      <a:pt x="37" y="36"/>
                    </a:lnTo>
                    <a:lnTo>
                      <a:pt x="37" y="46"/>
                    </a:lnTo>
                    <a:lnTo>
                      <a:pt x="28" y="36"/>
                    </a:lnTo>
                    <a:lnTo>
                      <a:pt x="28" y="27"/>
                    </a:lnTo>
                    <a:lnTo>
                      <a:pt x="18" y="27"/>
                    </a:lnTo>
                    <a:lnTo>
                      <a:pt x="0" y="27"/>
                    </a:lnTo>
                    <a:lnTo>
                      <a:pt x="9" y="18"/>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25" name="Freeform 339"/>
              <p:cNvSpPr>
                <a:spLocks/>
              </p:cNvSpPr>
              <p:nvPr/>
            </p:nvSpPr>
            <p:spPr bwMode="auto">
              <a:xfrm>
                <a:off x="3980" y="2637"/>
                <a:ext cx="46" cy="46"/>
              </a:xfrm>
              <a:custGeom>
                <a:avLst/>
                <a:gdLst>
                  <a:gd name="T0" fmla="*/ 9 w 46"/>
                  <a:gd name="T1" fmla="*/ 18 h 46"/>
                  <a:gd name="T2" fmla="*/ 28 w 46"/>
                  <a:gd name="T3" fmla="*/ 18 h 46"/>
                  <a:gd name="T4" fmla="*/ 37 w 46"/>
                  <a:gd name="T5" fmla="*/ 9 h 46"/>
                  <a:gd name="T6" fmla="*/ 37 w 46"/>
                  <a:gd name="T7" fmla="*/ 0 h 46"/>
                  <a:gd name="T8" fmla="*/ 46 w 46"/>
                  <a:gd name="T9" fmla="*/ 18 h 46"/>
                  <a:gd name="T10" fmla="*/ 46 w 46"/>
                  <a:gd name="T11" fmla="*/ 36 h 46"/>
                  <a:gd name="T12" fmla="*/ 37 w 46"/>
                  <a:gd name="T13" fmla="*/ 36 h 46"/>
                  <a:gd name="T14" fmla="*/ 37 w 46"/>
                  <a:gd name="T15" fmla="*/ 46 h 46"/>
                  <a:gd name="T16" fmla="*/ 28 w 46"/>
                  <a:gd name="T17" fmla="*/ 36 h 46"/>
                  <a:gd name="T18" fmla="*/ 28 w 46"/>
                  <a:gd name="T19" fmla="*/ 27 h 46"/>
                  <a:gd name="T20" fmla="*/ 18 w 46"/>
                  <a:gd name="T21" fmla="*/ 27 h 46"/>
                  <a:gd name="T22" fmla="*/ 0 w 46"/>
                  <a:gd name="T23" fmla="*/ 27 h 46"/>
                  <a:gd name="T24" fmla="*/ 9 w 46"/>
                  <a:gd name="T25" fmla="*/ 18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46">
                    <a:moveTo>
                      <a:pt x="9" y="18"/>
                    </a:moveTo>
                    <a:lnTo>
                      <a:pt x="28" y="18"/>
                    </a:lnTo>
                    <a:lnTo>
                      <a:pt x="37" y="9"/>
                    </a:lnTo>
                    <a:lnTo>
                      <a:pt x="37" y="0"/>
                    </a:lnTo>
                    <a:lnTo>
                      <a:pt x="46" y="18"/>
                    </a:lnTo>
                    <a:lnTo>
                      <a:pt x="46" y="36"/>
                    </a:lnTo>
                    <a:lnTo>
                      <a:pt x="37" y="36"/>
                    </a:lnTo>
                    <a:lnTo>
                      <a:pt x="37" y="46"/>
                    </a:lnTo>
                    <a:lnTo>
                      <a:pt x="28" y="36"/>
                    </a:lnTo>
                    <a:lnTo>
                      <a:pt x="28" y="27"/>
                    </a:lnTo>
                    <a:lnTo>
                      <a:pt x="18" y="27"/>
                    </a:lnTo>
                    <a:lnTo>
                      <a:pt x="0" y="27"/>
                    </a:lnTo>
                    <a:lnTo>
                      <a:pt x="9" y="18"/>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26" name="Freeform 340"/>
              <p:cNvSpPr>
                <a:spLocks/>
              </p:cNvSpPr>
              <p:nvPr/>
            </p:nvSpPr>
            <p:spPr bwMode="auto">
              <a:xfrm>
                <a:off x="3980" y="2618"/>
                <a:ext cx="18" cy="19"/>
              </a:xfrm>
              <a:custGeom>
                <a:avLst/>
                <a:gdLst>
                  <a:gd name="T0" fmla="*/ 18 w 18"/>
                  <a:gd name="T1" fmla="*/ 19 h 19"/>
                  <a:gd name="T2" fmla="*/ 9 w 18"/>
                  <a:gd name="T3" fmla="*/ 19 h 19"/>
                  <a:gd name="T4" fmla="*/ 9 w 18"/>
                  <a:gd name="T5" fmla="*/ 10 h 19"/>
                  <a:gd name="T6" fmla="*/ 0 w 18"/>
                  <a:gd name="T7" fmla="*/ 10 h 19"/>
                  <a:gd name="T8" fmla="*/ 0 w 18"/>
                  <a:gd name="T9" fmla="*/ 0 h 19"/>
                  <a:gd name="T10" fmla="*/ 9 w 18"/>
                  <a:gd name="T11" fmla="*/ 0 h 19"/>
                  <a:gd name="T12" fmla="*/ 18 w 18"/>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9">
                    <a:moveTo>
                      <a:pt x="18" y="19"/>
                    </a:moveTo>
                    <a:lnTo>
                      <a:pt x="9" y="19"/>
                    </a:lnTo>
                    <a:lnTo>
                      <a:pt x="9" y="10"/>
                    </a:lnTo>
                    <a:lnTo>
                      <a:pt x="0" y="10"/>
                    </a:lnTo>
                    <a:lnTo>
                      <a:pt x="0" y="0"/>
                    </a:lnTo>
                    <a:lnTo>
                      <a:pt x="9" y="0"/>
                    </a:lnTo>
                    <a:lnTo>
                      <a:pt x="18" y="1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27" name="Freeform 341"/>
              <p:cNvSpPr>
                <a:spLocks/>
              </p:cNvSpPr>
              <p:nvPr/>
            </p:nvSpPr>
            <p:spPr bwMode="auto">
              <a:xfrm>
                <a:off x="3980" y="2618"/>
                <a:ext cx="18" cy="19"/>
              </a:xfrm>
              <a:custGeom>
                <a:avLst/>
                <a:gdLst>
                  <a:gd name="T0" fmla="*/ 18 w 18"/>
                  <a:gd name="T1" fmla="*/ 19 h 19"/>
                  <a:gd name="T2" fmla="*/ 9 w 18"/>
                  <a:gd name="T3" fmla="*/ 19 h 19"/>
                  <a:gd name="T4" fmla="*/ 9 w 18"/>
                  <a:gd name="T5" fmla="*/ 10 h 19"/>
                  <a:gd name="T6" fmla="*/ 0 w 18"/>
                  <a:gd name="T7" fmla="*/ 10 h 19"/>
                  <a:gd name="T8" fmla="*/ 0 w 18"/>
                  <a:gd name="T9" fmla="*/ 0 h 19"/>
                  <a:gd name="T10" fmla="*/ 9 w 18"/>
                  <a:gd name="T11" fmla="*/ 0 h 19"/>
                  <a:gd name="T12" fmla="*/ 18 w 18"/>
                  <a:gd name="T13" fmla="*/ 19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9">
                    <a:moveTo>
                      <a:pt x="18" y="19"/>
                    </a:moveTo>
                    <a:lnTo>
                      <a:pt x="9" y="19"/>
                    </a:lnTo>
                    <a:lnTo>
                      <a:pt x="9" y="10"/>
                    </a:lnTo>
                    <a:lnTo>
                      <a:pt x="0" y="10"/>
                    </a:lnTo>
                    <a:lnTo>
                      <a:pt x="0" y="0"/>
                    </a:lnTo>
                    <a:lnTo>
                      <a:pt x="9" y="0"/>
                    </a:lnTo>
                    <a:lnTo>
                      <a:pt x="18" y="1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28" name="Freeform 342"/>
              <p:cNvSpPr>
                <a:spLocks/>
              </p:cNvSpPr>
              <p:nvPr/>
            </p:nvSpPr>
            <p:spPr bwMode="auto">
              <a:xfrm>
                <a:off x="3980" y="2591"/>
                <a:ext cx="18" cy="9"/>
              </a:xfrm>
              <a:custGeom>
                <a:avLst/>
                <a:gdLst>
                  <a:gd name="T0" fmla="*/ 0 w 18"/>
                  <a:gd name="T1" fmla="*/ 0 h 9"/>
                  <a:gd name="T2" fmla="*/ 9 w 18"/>
                  <a:gd name="T3" fmla="*/ 0 h 9"/>
                  <a:gd name="T4" fmla="*/ 18 w 18"/>
                  <a:gd name="T5" fmla="*/ 9 h 9"/>
                  <a:gd name="T6" fmla="*/ 18 w 18"/>
                  <a:gd name="T7" fmla="*/ 0 h 9"/>
                  <a:gd name="T8" fmla="*/ 0 w 1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9">
                    <a:moveTo>
                      <a:pt x="0" y="0"/>
                    </a:moveTo>
                    <a:lnTo>
                      <a:pt x="9" y="0"/>
                    </a:lnTo>
                    <a:lnTo>
                      <a:pt x="18" y="9"/>
                    </a:lnTo>
                    <a:lnTo>
                      <a:pt x="18" y="0"/>
                    </a:lnTo>
                    <a:lnTo>
                      <a:pt x="0"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29" name="Freeform 343"/>
              <p:cNvSpPr>
                <a:spLocks/>
              </p:cNvSpPr>
              <p:nvPr/>
            </p:nvSpPr>
            <p:spPr bwMode="auto">
              <a:xfrm>
                <a:off x="3980" y="2591"/>
                <a:ext cx="18" cy="9"/>
              </a:xfrm>
              <a:custGeom>
                <a:avLst/>
                <a:gdLst>
                  <a:gd name="T0" fmla="*/ 0 w 18"/>
                  <a:gd name="T1" fmla="*/ 0 h 9"/>
                  <a:gd name="T2" fmla="*/ 9 w 18"/>
                  <a:gd name="T3" fmla="*/ 0 h 9"/>
                  <a:gd name="T4" fmla="*/ 18 w 18"/>
                  <a:gd name="T5" fmla="*/ 9 h 9"/>
                  <a:gd name="T6" fmla="*/ 18 w 18"/>
                  <a:gd name="T7" fmla="*/ 0 h 9"/>
                  <a:gd name="T8" fmla="*/ 0 w 1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9">
                    <a:moveTo>
                      <a:pt x="0" y="0"/>
                    </a:moveTo>
                    <a:lnTo>
                      <a:pt x="9" y="0"/>
                    </a:lnTo>
                    <a:lnTo>
                      <a:pt x="18" y="9"/>
                    </a:lnTo>
                    <a:lnTo>
                      <a:pt x="18" y="0"/>
                    </a:lnTo>
                    <a:lnTo>
                      <a:pt x="0"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30" name="Freeform 344"/>
              <p:cNvSpPr>
                <a:spLocks/>
              </p:cNvSpPr>
              <p:nvPr/>
            </p:nvSpPr>
            <p:spPr bwMode="auto">
              <a:xfrm>
                <a:off x="3980" y="2591"/>
                <a:ext cx="18" cy="9"/>
              </a:xfrm>
              <a:custGeom>
                <a:avLst/>
                <a:gdLst>
                  <a:gd name="T0" fmla="*/ 0 w 18"/>
                  <a:gd name="T1" fmla="*/ 0 h 9"/>
                  <a:gd name="T2" fmla="*/ 9 w 18"/>
                  <a:gd name="T3" fmla="*/ 0 h 9"/>
                  <a:gd name="T4" fmla="*/ 18 w 18"/>
                  <a:gd name="T5" fmla="*/ 9 h 9"/>
                  <a:gd name="T6" fmla="*/ 18 w 18"/>
                  <a:gd name="T7" fmla="*/ 0 h 9"/>
                  <a:gd name="T8" fmla="*/ 0 w 1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9">
                    <a:moveTo>
                      <a:pt x="0" y="0"/>
                    </a:moveTo>
                    <a:lnTo>
                      <a:pt x="9" y="0"/>
                    </a:lnTo>
                    <a:lnTo>
                      <a:pt x="18" y="9"/>
                    </a:lnTo>
                    <a:lnTo>
                      <a:pt x="18" y="0"/>
                    </a:lnTo>
                    <a:lnTo>
                      <a:pt x="0"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31" name="Freeform 345"/>
              <p:cNvSpPr>
                <a:spLocks/>
              </p:cNvSpPr>
              <p:nvPr/>
            </p:nvSpPr>
            <p:spPr bwMode="auto">
              <a:xfrm>
                <a:off x="3980" y="2591"/>
                <a:ext cx="18" cy="9"/>
              </a:xfrm>
              <a:custGeom>
                <a:avLst/>
                <a:gdLst>
                  <a:gd name="T0" fmla="*/ 0 w 18"/>
                  <a:gd name="T1" fmla="*/ 0 h 9"/>
                  <a:gd name="T2" fmla="*/ 9 w 18"/>
                  <a:gd name="T3" fmla="*/ 0 h 9"/>
                  <a:gd name="T4" fmla="*/ 18 w 18"/>
                  <a:gd name="T5" fmla="*/ 9 h 9"/>
                  <a:gd name="T6" fmla="*/ 18 w 18"/>
                  <a:gd name="T7" fmla="*/ 0 h 9"/>
                  <a:gd name="T8" fmla="*/ 0 w 18"/>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9">
                    <a:moveTo>
                      <a:pt x="0" y="0"/>
                    </a:moveTo>
                    <a:lnTo>
                      <a:pt x="9" y="0"/>
                    </a:lnTo>
                    <a:lnTo>
                      <a:pt x="18" y="9"/>
                    </a:lnTo>
                    <a:lnTo>
                      <a:pt x="18" y="0"/>
                    </a:lnTo>
                    <a:lnTo>
                      <a:pt x="0"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32" name="Freeform 346"/>
              <p:cNvSpPr>
                <a:spLocks/>
              </p:cNvSpPr>
              <p:nvPr/>
            </p:nvSpPr>
            <p:spPr bwMode="auto">
              <a:xfrm>
                <a:off x="3953" y="2536"/>
                <a:ext cx="27" cy="64"/>
              </a:xfrm>
              <a:custGeom>
                <a:avLst/>
                <a:gdLst>
                  <a:gd name="T0" fmla="*/ 0 w 27"/>
                  <a:gd name="T1" fmla="*/ 28 h 64"/>
                  <a:gd name="T2" fmla="*/ 9 w 27"/>
                  <a:gd name="T3" fmla="*/ 28 h 64"/>
                  <a:gd name="T4" fmla="*/ 9 w 27"/>
                  <a:gd name="T5" fmla="*/ 0 h 64"/>
                  <a:gd name="T6" fmla="*/ 18 w 27"/>
                  <a:gd name="T7" fmla="*/ 0 h 64"/>
                  <a:gd name="T8" fmla="*/ 27 w 27"/>
                  <a:gd name="T9" fmla="*/ 18 h 64"/>
                  <a:gd name="T10" fmla="*/ 18 w 27"/>
                  <a:gd name="T11" fmla="*/ 37 h 64"/>
                  <a:gd name="T12" fmla="*/ 18 w 27"/>
                  <a:gd name="T13" fmla="*/ 55 h 64"/>
                  <a:gd name="T14" fmla="*/ 27 w 27"/>
                  <a:gd name="T15" fmla="*/ 55 h 64"/>
                  <a:gd name="T16" fmla="*/ 18 w 27"/>
                  <a:gd name="T17" fmla="*/ 64 h 64"/>
                  <a:gd name="T18" fmla="*/ 9 w 27"/>
                  <a:gd name="T19" fmla="*/ 46 h 64"/>
                  <a:gd name="T20" fmla="*/ 0 w 27"/>
                  <a:gd name="T21" fmla="*/ 28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64">
                    <a:moveTo>
                      <a:pt x="0" y="28"/>
                    </a:moveTo>
                    <a:lnTo>
                      <a:pt x="9" y="28"/>
                    </a:lnTo>
                    <a:lnTo>
                      <a:pt x="9" y="0"/>
                    </a:lnTo>
                    <a:lnTo>
                      <a:pt x="18" y="0"/>
                    </a:lnTo>
                    <a:lnTo>
                      <a:pt x="27" y="18"/>
                    </a:lnTo>
                    <a:lnTo>
                      <a:pt x="18" y="37"/>
                    </a:lnTo>
                    <a:lnTo>
                      <a:pt x="18" y="55"/>
                    </a:lnTo>
                    <a:lnTo>
                      <a:pt x="27" y="55"/>
                    </a:lnTo>
                    <a:lnTo>
                      <a:pt x="18" y="64"/>
                    </a:lnTo>
                    <a:lnTo>
                      <a:pt x="9" y="46"/>
                    </a:lnTo>
                    <a:lnTo>
                      <a:pt x="0" y="28"/>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33" name="Freeform 347"/>
              <p:cNvSpPr>
                <a:spLocks/>
              </p:cNvSpPr>
              <p:nvPr/>
            </p:nvSpPr>
            <p:spPr bwMode="auto">
              <a:xfrm>
                <a:off x="3953" y="2536"/>
                <a:ext cx="27" cy="64"/>
              </a:xfrm>
              <a:custGeom>
                <a:avLst/>
                <a:gdLst>
                  <a:gd name="T0" fmla="*/ 0 w 27"/>
                  <a:gd name="T1" fmla="*/ 28 h 64"/>
                  <a:gd name="T2" fmla="*/ 9 w 27"/>
                  <a:gd name="T3" fmla="*/ 28 h 64"/>
                  <a:gd name="T4" fmla="*/ 9 w 27"/>
                  <a:gd name="T5" fmla="*/ 0 h 64"/>
                  <a:gd name="T6" fmla="*/ 18 w 27"/>
                  <a:gd name="T7" fmla="*/ 0 h 64"/>
                  <a:gd name="T8" fmla="*/ 27 w 27"/>
                  <a:gd name="T9" fmla="*/ 18 h 64"/>
                  <a:gd name="T10" fmla="*/ 18 w 27"/>
                  <a:gd name="T11" fmla="*/ 37 h 64"/>
                  <a:gd name="T12" fmla="*/ 18 w 27"/>
                  <a:gd name="T13" fmla="*/ 55 h 64"/>
                  <a:gd name="T14" fmla="*/ 27 w 27"/>
                  <a:gd name="T15" fmla="*/ 55 h 64"/>
                  <a:gd name="T16" fmla="*/ 18 w 27"/>
                  <a:gd name="T17" fmla="*/ 64 h 64"/>
                  <a:gd name="T18" fmla="*/ 9 w 27"/>
                  <a:gd name="T19" fmla="*/ 46 h 64"/>
                  <a:gd name="T20" fmla="*/ 0 w 27"/>
                  <a:gd name="T21" fmla="*/ 28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64">
                    <a:moveTo>
                      <a:pt x="0" y="28"/>
                    </a:moveTo>
                    <a:lnTo>
                      <a:pt x="9" y="28"/>
                    </a:lnTo>
                    <a:lnTo>
                      <a:pt x="9" y="0"/>
                    </a:lnTo>
                    <a:lnTo>
                      <a:pt x="18" y="0"/>
                    </a:lnTo>
                    <a:lnTo>
                      <a:pt x="27" y="18"/>
                    </a:lnTo>
                    <a:lnTo>
                      <a:pt x="18" y="37"/>
                    </a:lnTo>
                    <a:lnTo>
                      <a:pt x="18" y="55"/>
                    </a:lnTo>
                    <a:lnTo>
                      <a:pt x="27" y="55"/>
                    </a:lnTo>
                    <a:lnTo>
                      <a:pt x="18" y="64"/>
                    </a:lnTo>
                    <a:lnTo>
                      <a:pt x="9" y="46"/>
                    </a:lnTo>
                    <a:lnTo>
                      <a:pt x="0" y="28"/>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34" name="Freeform 348"/>
              <p:cNvSpPr>
                <a:spLocks/>
              </p:cNvSpPr>
              <p:nvPr/>
            </p:nvSpPr>
            <p:spPr bwMode="auto">
              <a:xfrm>
                <a:off x="3953" y="2454"/>
                <a:ext cx="9" cy="36"/>
              </a:xfrm>
              <a:custGeom>
                <a:avLst/>
                <a:gdLst>
                  <a:gd name="T0" fmla="*/ 9 w 9"/>
                  <a:gd name="T1" fmla="*/ 36 h 36"/>
                  <a:gd name="T2" fmla="*/ 0 w 9"/>
                  <a:gd name="T3" fmla="*/ 27 h 36"/>
                  <a:gd name="T4" fmla="*/ 0 w 9"/>
                  <a:gd name="T5" fmla="*/ 0 h 36"/>
                  <a:gd name="T6" fmla="*/ 9 w 9"/>
                  <a:gd name="T7" fmla="*/ 0 h 36"/>
                  <a:gd name="T8" fmla="*/ 9 w 9"/>
                  <a:gd name="T9" fmla="*/ 27 h 36"/>
                  <a:gd name="T10" fmla="*/ 9 w 9"/>
                  <a:gd name="T11" fmla="*/ 3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36">
                    <a:moveTo>
                      <a:pt x="9" y="36"/>
                    </a:moveTo>
                    <a:lnTo>
                      <a:pt x="0" y="27"/>
                    </a:lnTo>
                    <a:lnTo>
                      <a:pt x="0" y="0"/>
                    </a:lnTo>
                    <a:lnTo>
                      <a:pt x="9" y="0"/>
                    </a:lnTo>
                    <a:lnTo>
                      <a:pt x="9" y="27"/>
                    </a:lnTo>
                    <a:lnTo>
                      <a:pt x="9" y="36"/>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35" name="Freeform 349"/>
              <p:cNvSpPr>
                <a:spLocks/>
              </p:cNvSpPr>
              <p:nvPr/>
            </p:nvSpPr>
            <p:spPr bwMode="auto">
              <a:xfrm>
                <a:off x="3953" y="2454"/>
                <a:ext cx="9" cy="36"/>
              </a:xfrm>
              <a:custGeom>
                <a:avLst/>
                <a:gdLst>
                  <a:gd name="T0" fmla="*/ 9 w 9"/>
                  <a:gd name="T1" fmla="*/ 36 h 36"/>
                  <a:gd name="T2" fmla="*/ 0 w 9"/>
                  <a:gd name="T3" fmla="*/ 27 h 36"/>
                  <a:gd name="T4" fmla="*/ 0 w 9"/>
                  <a:gd name="T5" fmla="*/ 0 h 36"/>
                  <a:gd name="T6" fmla="*/ 9 w 9"/>
                  <a:gd name="T7" fmla="*/ 0 h 36"/>
                  <a:gd name="T8" fmla="*/ 9 w 9"/>
                  <a:gd name="T9" fmla="*/ 27 h 36"/>
                  <a:gd name="T10" fmla="*/ 9 w 9"/>
                  <a:gd name="T11" fmla="*/ 3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36">
                    <a:moveTo>
                      <a:pt x="9" y="36"/>
                    </a:moveTo>
                    <a:lnTo>
                      <a:pt x="0" y="27"/>
                    </a:lnTo>
                    <a:lnTo>
                      <a:pt x="0" y="0"/>
                    </a:lnTo>
                    <a:lnTo>
                      <a:pt x="9" y="0"/>
                    </a:lnTo>
                    <a:lnTo>
                      <a:pt x="9" y="27"/>
                    </a:lnTo>
                    <a:lnTo>
                      <a:pt x="9" y="36"/>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36" name="Freeform 350"/>
              <p:cNvSpPr>
                <a:spLocks/>
              </p:cNvSpPr>
              <p:nvPr/>
            </p:nvSpPr>
            <p:spPr bwMode="auto">
              <a:xfrm>
                <a:off x="3201" y="2911"/>
                <a:ext cx="64" cy="156"/>
              </a:xfrm>
              <a:custGeom>
                <a:avLst/>
                <a:gdLst>
                  <a:gd name="T0" fmla="*/ 0 w 64"/>
                  <a:gd name="T1" fmla="*/ 138 h 156"/>
                  <a:gd name="T2" fmla="*/ 0 w 64"/>
                  <a:gd name="T3" fmla="*/ 110 h 156"/>
                  <a:gd name="T4" fmla="*/ 0 w 64"/>
                  <a:gd name="T5" fmla="*/ 101 h 156"/>
                  <a:gd name="T6" fmla="*/ 9 w 64"/>
                  <a:gd name="T7" fmla="*/ 83 h 156"/>
                  <a:gd name="T8" fmla="*/ 9 w 64"/>
                  <a:gd name="T9" fmla="*/ 55 h 156"/>
                  <a:gd name="T10" fmla="*/ 9 w 64"/>
                  <a:gd name="T11" fmla="*/ 46 h 156"/>
                  <a:gd name="T12" fmla="*/ 27 w 64"/>
                  <a:gd name="T13" fmla="*/ 37 h 156"/>
                  <a:gd name="T14" fmla="*/ 36 w 64"/>
                  <a:gd name="T15" fmla="*/ 28 h 156"/>
                  <a:gd name="T16" fmla="*/ 45 w 64"/>
                  <a:gd name="T17" fmla="*/ 19 h 156"/>
                  <a:gd name="T18" fmla="*/ 55 w 64"/>
                  <a:gd name="T19" fmla="*/ 10 h 156"/>
                  <a:gd name="T20" fmla="*/ 64 w 64"/>
                  <a:gd name="T21" fmla="*/ 0 h 156"/>
                  <a:gd name="T22" fmla="*/ 64 w 64"/>
                  <a:gd name="T23" fmla="*/ 19 h 156"/>
                  <a:gd name="T24" fmla="*/ 64 w 64"/>
                  <a:gd name="T25" fmla="*/ 37 h 156"/>
                  <a:gd name="T26" fmla="*/ 64 w 64"/>
                  <a:gd name="T27" fmla="*/ 46 h 156"/>
                  <a:gd name="T28" fmla="*/ 64 w 64"/>
                  <a:gd name="T29" fmla="*/ 64 h 156"/>
                  <a:gd name="T30" fmla="*/ 55 w 64"/>
                  <a:gd name="T31" fmla="*/ 92 h 156"/>
                  <a:gd name="T32" fmla="*/ 45 w 64"/>
                  <a:gd name="T33" fmla="*/ 119 h 156"/>
                  <a:gd name="T34" fmla="*/ 36 w 64"/>
                  <a:gd name="T35" fmla="*/ 147 h 156"/>
                  <a:gd name="T36" fmla="*/ 18 w 64"/>
                  <a:gd name="T37" fmla="*/ 156 h 156"/>
                  <a:gd name="T38" fmla="*/ 9 w 64"/>
                  <a:gd name="T39" fmla="*/ 147 h 156"/>
                  <a:gd name="T40" fmla="*/ 0 w 64"/>
                  <a:gd name="T41" fmla="*/ 138 h 1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4" h="156">
                    <a:moveTo>
                      <a:pt x="0" y="138"/>
                    </a:moveTo>
                    <a:lnTo>
                      <a:pt x="0" y="110"/>
                    </a:lnTo>
                    <a:lnTo>
                      <a:pt x="0" y="101"/>
                    </a:lnTo>
                    <a:lnTo>
                      <a:pt x="9" y="83"/>
                    </a:lnTo>
                    <a:lnTo>
                      <a:pt x="9" y="55"/>
                    </a:lnTo>
                    <a:lnTo>
                      <a:pt x="9" y="46"/>
                    </a:lnTo>
                    <a:lnTo>
                      <a:pt x="27" y="37"/>
                    </a:lnTo>
                    <a:lnTo>
                      <a:pt x="36" y="28"/>
                    </a:lnTo>
                    <a:lnTo>
                      <a:pt x="45" y="19"/>
                    </a:lnTo>
                    <a:lnTo>
                      <a:pt x="55" y="10"/>
                    </a:lnTo>
                    <a:lnTo>
                      <a:pt x="64" y="0"/>
                    </a:lnTo>
                    <a:lnTo>
                      <a:pt x="64" y="19"/>
                    </a:lnTo>
                    <a:lnTo>
                      <a:pt x="64" y="37"/>
                    </a:lnTo>
                    <a:lnTo>
                      <a:pt x="64" y="46"/>
                    </a:lnTo>
                    <a:lnTo>
                      <a:pt x="64" y="64"/>
                    </a:lnTo>
                    <a:lnTo>
                      <a:pt x="55" y="92"/>
                    </a:lnTo>
                    <a:lnTo>
                      <a:pt x="45" y="119"/>
                    </a:lnTo>
                    <a:lnTo>
                      <a:pt x="36" y="147"/>
                    </a:lnTo>
                    <a:lnTo>
                      <a:pt x="18" y="156"/>
                    </a:lnTo>
                    <a:lnTo>
                      <a:pt x="9" y="147"/>
                    </a:lnTo>
                    <a:lnTo>
                      <a:pt x="0" y="138"/>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37" name="Freeform 351"/>
              <p:cNvSpPr>
                <a:spLocks/>
              </p:cNvSpPr>
              <p:nvPr/>
            </p:nvSpPr>
            <p:spPr bwMode="auto">
              <a:xfrm>
                <a:off x="3201" y="2911"/>
                <a:ext cx="64" cy="156"/>
              </a:xfrm>
              <a:custGeom>
                <a:avLst/>
                <a:gdLst>
                  <a:gd name="T0" fmla="*/ 0 w 64"/>
                  <a:gd name="T1" fmla="*/ 138 h 156"/>
                  <a:gd name="T2" fmla="*/ 0 w 64"/>
                  <a:gd name="T3" fmla="*/ 110 h 156"/>
                  <a:gd name="T4" fmla="*/ 0 w 64"/>
                  <a:gd name="T5" fmla="*/ 101 h 156"/>
                  <a:gd name="T6" fmla="*/ 9 w 64"/>
                  <a:gd name="T7" fmla="*/ 83 h 156"/>
                  <a:gd name="T8" fmla="*/ 9 w 64"/>
                  <a:gd name="T9" fmla="*/ 55 h 156"/>
                  <a:gd name="T10" fmla="*/ 9 w 64"/>
                  <a:gd name="T11" fmla="*/ 46 h 156"/>
                  <a:gd name="T12" fmla="*/ 27 w 64"/>
                  <a:gd name="T13" fmla="*/ 37 h 156"/>
                  <a:gd name="T14" fmla="*/ 36 w 64"/>
                  <a:gd name="T15" fmla="*/ 28 h 156"/>
                  <a:gd name="T16" fmla="*/ 45 w 64"/>
                  <a:gd name="T17" fmla="*/ 19 h 156"/>
                  <a:gd name="T18" fmla="*/ 55 w 64"/>
                  <a:gd name="T19" fmla="*/ 10 h 156"/>
                  <a:gd name="T20" fmla="*/ 64 w 64"/>
                  <a:gd name="T21" fmla="*/ 0 h 156"/>
                  <a:gd name="T22" fmla="*/ 64 w 64"/>
                  <a:gd name="T23" fmla="*/ 19 h 156"/>
                  <a:gd name="T24" fmla="*/ 64 w 64"/>
                  <a:gd name="T25" fmla="*/ 37 h 156"/>
                  <a:gd name="T26" fmla="*/ 64 w 64"/>
                  <a:gd name="T27" fmla="*/ 46 h 156"/>
                  <a:gd name="T28" fmla="*/ 64 w 64"/>
                  <a:gd name="T29" fmla="*/ 64 h 156"/>
                  <a:gd name="T30" fmla="*/ 55 w 64"/>
                  <a:gd name="T31" fmla="*/ 92 h 156"/>
                  <a:gd name="T32" fmla="*/ 45 w 64"/>
                  <a:gd name="T33" fmla="*/ 119 h 156"/>
                  <a:gd name="T34" fmla="*/ 36 w 64"/>
                  <a:gd name="T35" fmla="*/ 147 h 156"/>
                  <a:gd name="T36" fmla="*/ 18 w 64"/>
                  <a:gd name="T37" fmla="*/ 156 h 156"/>
                  <a:gd name="T38" fmla="*/ 9 w 64"/>
                  <a:gd name="T39" fmla="*/ 147 h 156"/>
                  <a:gd name="T40" fmla="*/ 0 w 64"/>
                  <a:gd name="T41" fmla="*/ 138 h 1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4" h="156">
                    <a:moveTo>
                      <a:pt x="0" y="138"/>
                    </a:moveTo>
                    <a:lnTo>
                      <a:pt x="0" y="110"/>
                    </a:lnTo>
                    <a:lnTo>
                      <a:pt x="0" y="101"/>
                    </a:lnTo>
                    <a:lnTo>
                      <a:pt x="9" y="83"/>
                    </a:lnTo>
                    <a:lnTo>
                      <a:pt x="9" y="55"/>
                    </a:lnTo>
                    <a:lnTo>
                      <a:pt x="9" y="46"/>
                    </a:lnTo>
                    <a:lnTo>
                      <a:pt x="27" y="37"/>
                    </a:lnTo>
                    <a:lnTo>
                      <a:pt x="36" y="28"/>
                    </a:lnTo>
                    <a:lnTo>
                      <a:pt x="45" y="19"/>
                    </a:lnTo>
                    <a:lnTo>
                      <a:pt x="55" y="10"/>
                    </a:lnTo>
                    <a:lnTo>
                      <a:pt x="64" y="0"/>
                    </a:lnTo>
                    <a:lnTo>
                      <a:pt x="64" y="19"/>
                    </a:lnTo>
                    <a:lnTo>
                      <a:pt x="64" y="37"/>
                    </a:lnTo>
                    <a:lnTo>
                      <a:pt x="64" y="46"/>
                    </a:lnTo>
                    <a:lnTo>
                      <a:pt x="64" y="64"/>
                    </a:lnTo>
                    <a:lnTo>
                      <a:pt x="55" y="92"/>
                    </a:lnTo>
                    <a:lnTo>
                      <a:pt x="45" y="119"/>
                    </a:lnTo>
                    <a:lnTo>
                      <a:pt x="36" y="147"/>
                    </a:lnTo>
                    <a:lnTo>
                      <a:pt x="18" y="156"/>
                    </a:lnTo>
                    <a:lnTo>
                      <a:pt x="9" y="147"/>
                    </a:lnTo>
                    <a:lnTo>
                      <a:pt x="0" y="138"/>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38" name="Freeform 352"/>
              <p:cNvSpPr>
                <a:spLocks/>
              </p:cNvSpPr>
              <p:nvPr/>
            </p:nvSpPr>
            <p:spPr bwMode="auto">
              <a:xfrm>
                <a:off x="3861" y="2673"/>
                <a:ext cx="101" cy="129"/>
              </a:xfrm>
              <a:custGeom>
                <a:avLst/>
                <a:gdLst>
                  <a:gd name="T0" fmla="*/ 0 w 101"/>
                  <a:gd name="T1" fmla="*/ 64 h 129"/>
                  <a:gd name="T2" fmla="*/ 9 w 101"/>
                  <a:gd name="T3" fmla="*/ 64 h 129"/>
                  <a:gd name="T4" fmla="*/ 27 w 101"/>
                  <a:gd name="T5" fmla="*/ 46 h 129"/>
                  <a:gd name="T6" fmla="*/ 46 w 101"/>
                  <a:gd name="T7" fmla="*/ 37 h 129"/>
                  <a:gd name="T8" fmla="*/ 55 w 101"/>
                  <a:gd name="T9" fmla="*/ 28 h 129"/>
                  <a:gd name="T10" fmla="*/ 64 w 101"/>
                  <a:gd name="T11" fmla="*/ 19 h 129"/>
                  <a:gd name="T12" fmla="*/ 73 w 101"/>
                  <a:gd name="T13" fmla="*/ 0 h 129"/>
                  <a:gd name="T14" fmla="*/ 82 w 101"/>
                  <a:gd name="T15" fmla="*/ 0 h 129"/>
                  <a:gd name="T16" fmla="*/ 92 w 101"/>
                  <a:gd name="T17" fmla="*/ 10 h 129"/>
                  <a:gd name="T18" fmla="*/ 101 w 101"/>
                  <a:gd name="T19" fmla="*/ 10 h 129"/>
                  <a:gd name="T20" fmla="*/ 101 w 101"/>
                  <a:gd name="T21" fmla="*/ 19 h 129"/>
                  <a:gd name="T22" fmla="*/ 82 w 101"/>
                  <a:gd name="T23" fmla="*/ 37 h 129"/>
                  <a:gd name="T24" fmla="*/ 82 w 101"/>
                  <a:gd name="T25" fmla="*/ 55 h 129"/>
                  <a:gd name="T26" fmla="*/ 92 w 101"/>
                  <a:gd name="T27" fmla="*/ 55 h 129"/>
                  <a:gd name="T28" fmla="*/ 101 w 101"/>
                  <a:gd name="T29" fmla="*/ 64 h 129"/>
                  <a:gd name="T30" fmla="*/ 82 w 101"/>
                  <a:gd name="T31" fmla="*/ 74 h 129"/>
                  <a:gd name="T32" fmla="*/ 82 w 101"/>
                  <a:gd name="T33" fmla="*/ 83 h 129"/>
                  <a:gd name="T34" fmla="*/ 82 w 101"/>
                  <a:gd name="T35" fmla="*/ 92 h 129"/>
                  <a:gd name="T36" fmla="*/ 73 w 101"/>
                  <a:gd name="T37" fmla="*/ 119 h 129"/>
                  <a:gd name="T38" fmla="*/ 64 w 101"/>
                  <a:gd name="T39" fmla="*/ 129 h 129"/>
                  <a:gd name="T40" fmla="*/ 46 w 101"/>
                  <a:gd name="T41" fmla="*/ 119 h 129"/>
                  <a:gd name="T42" fmla="*/ 27 w 101"/>
                  <a:gd name="T43" fmla="*/ 119 h 129"/>
                  <a:gd name="T44" fmla="*/ 18 w 101"/>
                  <a:gd name="T45" fmla="*/ 119 h 129"/>
                  <a:gd name="T46" fmla="*/ 18 w 101"/>
                  <a:gd name="T47" fmla="*/ 110 h 129"/>
                  <a:gd name="T48" fmla="*/ 9 w 101"/>
                  <a:gd name="T49" fmla="*/ 101 h 129"/>
                  <a:gd name="T50" fmla="*/ 9 w 101"/>
                  <a:gd name="T51" fmla="*/ 92 h 129"/>
                  <a:gd name="T52" fmla="*/ 0 w 101"/>
                  <a:gd name="T53" fmla="*/ 83 h 129"/>
                  <a:gd name="T54" fmla="*/ 0 w 101"/>
                  <a:gd name="T55" fmla="*/ 64 h 1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01" h="129">
                    <a:moveTo>
                      <a:pt x="0" y="64"/>
                    </a:moveTo>
                    <a:lnTo>
                      <a:pt x="9" y="64"/>
                    </a:lnTo>
                    <a:lnTo>
                      <a:pt x="27" y="46"/>
                    </a:lnTo>
                    <a:lnTo>
                      <a:pt x="46" y="37"/>
                    </a:lnTo>
                    <a:lnTo>
                      <a:pt x="55" y="28"/>
                    </a:lnTo>
                    <a:lnTo>
                      <a:pt x="64" y="19"/>
                    </a:lnTo>
                    <a:lnTo>
                      <a:pt x="73" y="0"/>
                    </a:lnTo>
                    <a:lnTo>
                      <a:pt x="82" y="0"/>
                    </a:lnTo>
                    <a:lnTo>
                      <a:pt x="92" y="10"/>
                    </a:lnTo>
                    <a:lnTo>
                      <a:pt x="101" y="10"/>
                    </a:lnTo>
                    <a:lnTo>
                      <a:pt x="101" y="19"/>
                    </a:lnTo>
                    <a:lnTo>
                      <a:pt x="82" y="37"/>
                    </a:lnTo>
                    <a:lnTo>
                      <a:pt x="82" y="55"/>
                    </a:lnTo>
                    <a:lnTo>
                      <a:pt x="92" y="55"/>
                    </a:lnTo>
                    <a:lnTo>
                      <a:pt x="101" y="64"/>
                    </a:lnTo>
                    <a:lnTo>
                      <a:pt x="82" y="74"/>
                    </a:lnTo>
                    <a:lnTo>
                      <a:pt x="82" y="83"/>
                    </a:lnTo>
                    <a:lnTo>
                      <a:pt x="82" y="92"/>
                    </a:lnTo>
                    <a:lnTo>
                      <a:pt x="73" y="119"/>
                    </a:lnTo>
                    <a:lnTo>
                      <a:pt x="64" y="129"/>
                    </a:lnTo>
                    <a:lnTo>
                      <a:pt x="46" y="119"/>
                    </a:lnTo>
                    <a:lnTo>
                      <a:pt x="27" y="119"/>
                    </a:lnTo>
                    <a:lnTo>
                      <a:pt x="18" y="119"/>
                    </a:lnTo>
                    <a:lnTo>
                      <a:pt x="18" y="110"/>
                    </a:lnTo>
                    <a:lnTo>
                      <a:pt x="9" y="101"/>
                    </a:lnTo>
                    <a:lnTo>
                      <a:pt x="9" y="92"/>
                    </a:lnTo>
                    <a:lnTo>
                      <a:pt x="0" y="83"/>
                    </a:lnTo>
                    <a:lnTo>
                      <a:pt x="0" y="64"/>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39" name="Freeform 353"/>
              <p:cNvSpPr>
                <a:spLocks/>
              </p:cNvSpPr>
              <p:nvPr/>
            </p:nvSpPr>
            <p:spPr bwMode="auto">
              <a:xfrm>
                <a:off x="3861" y="2673"/>
                <a:ext cx="101" cy="129"/>
              </a:xfrm>
              <a:custGeom>
                <a:avLst/>
                <a:gdLst>
                  <a:gd name="T0" fmla="*/ 0 w 101"/>
                  <a:gd name="T1" fmla="*/ 64 h 129"/>
                  <a:gd name="T2" fmla="*/ 9 w 101"/>
                  <a:gd name="T3" fmla="*/ 64 h 129"/>
                  <a:gd name="T4" fmla="*/ 27 w 101"/>
                  <a:gd name="T5" fmla="*/ 46 h 129"/>
                  <a:gd name="T6" fmla="*/ 46 w 101"/>
                  <a:gd name="T7" fmla="*/ 37 h 129"/>
                  <a:gd name="T8" fmla="*/ 55 w 101"/>
                  <a:gd name="T9" fmla="*/ 28 h 129"/>
                  <a:gd name="T10" fmla="*/ 64 w 101"/>
                  <a:gd name="T11" fmla="*/ 19 h 129"/>
                  <a:gd name="T12" fmla="*/ 73 w 101"/>
                  <a:gd name="T13" fmla="*/ 0 h 129"/>
                  <a:gd name="T14" fmla="*/ 82 w 101"/>
                  <a:gd name="T15" fmla="*/ 0 h 129"/>
                  <a:gd name="T16" fmla="*/ 92 w 101"/>
                  <a:gd name="T17" fmla="*/ 10 h 129"/>
                  <a:gd name="T18" fmla="*/ 101 w 101"/>
                  <a:gd name="T19" fmla="*/ 10 h 129"/>
                  <a:gd name="T20" fmla="*/ 101 w 101"/>
                  <a:gd name="T21" fmla="*/ 19 h 129"/>
                  <a:gd name="T22" fmla="*/ 82 w 101"/>
                  <a:gd name="T23" fmla="*/ 37 h 129"/>
                  <a:gd name="T24" fmla="*/ 82 w 101"/>
                  <a:gd name="T25" fmla="*/ 55 h 129"/>
                  <a:gd name="T26" fmla="*/ 92 w 101"/>
                  <a:gd name="T27" fmla="*/ 55 h 129"/>
                  <a:gd name="T28" fmla="*/ 101 w 101"/>
                  <a:gd name="T29" fmla="*/ 64 h 129"/>
                  <a:gd name="T30" fmla="*/ 82 w 101"/>
                  <a:gd name="T31" fmla="*/ 74 h 129"/>
                  <a:gd name="T32" fmla="*/ 82 w 101"/>
                  <a:gd name="T33" fmla="*/ 83 h 129"/>
                  <a:gd name="T34" fmla="*/ 82 w 101"/>
                  <a:gd name="T35" fmla="*/ 92 h 129"/>
                  <a:gd name="T36" fmla="*/ 73 w 101"/>
                  <a:gd name="T37" fmla="*/ 119 h 129"/>
                  <a:gd name="T38" fmla="*/ 64 w 101"/>
                  <a:gd name="T39" fmla="*/ 129 h 129"/>
                  <a:gd name="T40" fmla="*/ 46 w 101"/>
                  <a:gd name="T41" fmla="*/ 119 h 129"/>
                  <a:gd name="T42" fmla="*/ 27 w 101"/>
                  <a:gd name="T43" fmla="*/ 119 h 129"/>
                  <a:gd name="T44" fmla="*/ 18 w 101"/>
                  <a:gd name="T45" fmla="*/ 119 h 129"/>
                  <a:gd name="T46" fmla="*/ 18 w 101"/>
                  <a:gd name="T47" fmla="*/ 110 h 129"/>
                  <a:gd name="T48" fmla="*/ 9 w 101"/>
                  <a:gd name="T49" fmla="*/ 101 h 129"/>
                  <a:gd name="T50" fmla="*/ 9 w 101"/>
                  <a:gd name="T51" fmla="*/ 92 h 129"/>
                  <a:gd name="T52" fmla="*/ 0 w 101"/>
                  <a:gd name="T53" fmla="*/ 83 h 129"/>
                  <a:gd name="T54" fmla="*/ 0 w 101"/>
                  <a:gd name="T55" fmla="*/ 64 h 1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01" h="129">
                    <a:moveTo>
                      <a:pt x="0" y="64"/>
                    </a:moveTo>
                    <a:lnTo>
                      <a:pt x="9" y="64"/>
                    </a:lnTo>
                    <a:lnTo>
                      <a:pt x="27" y="46"/>
                    </a:lnTo>
                    <a:lnTo>
                      <a:pt x="46" y="37"/>
                    </a:lnTo>
                    <a:lnTo>
                      <a:pt x="55" y="28"/>
                    </a:lnTo>
                    <a:lnTo>
                      <a:pt x="64" y="19"/>
                    </a:lnTo>
                    <a:lnTo>
                      <a:pt x="73" y="0"/>
                    </a:lnTo>
                    <a:lnTo>
                      <a:pt x="82" y="0"/>
                    </a:lnTo>
                    <a:lnTo>
                      <a:pt x="92" y="10"/>
                    </a:lnTo>
                    <a:lnTo>
                      <a:pt x="101" y="10"/>
                    </a:lnTo>
                    <a:lnTo>
                      <a:pt x="101" y="19"/>
                    </a:lnTo>
                    <a:lnTo>
                      <a:pt x="82" y="37"/>
                    </a:lnTo>
                    <a:lnTo>
                      <a:pt x="82" y="55"/>
                    </a:lnTo>
                    <a:lnTo>
                      <a:pt x="92" y="55"/>
                    </a:lnTo>
                    <a:lnTo>
                      <a:pt x="101" y="64"/>
                    </a:lnTo>
                    <a:lnTo>
                      <a:pt x="82" y="74"/>
                    </a:lnTo>
                    <a:lnTo>
                      <a:pt x="82" y="83"/>
                    </a:lnTo>
                    <a:lnTo>
                      <a:pt x="82" y="92"/>
                    </a:lnTo>
                    <a:lnTo>
                      <a:pt x="73" y="119"/>
                    </a:lnTo>
                    <a:lnTo>
                      <a:pt x="64" y="129"/>
                    </a:lnTo>
                    <a:lnTo>
                      <a:pt x="46" y="119"/>
                    </a:lnTo>
                    <a:lnTo>
                      <a:pt x="27" y="119"/>
                    </a:lnTo>
                    <a:lnTo>
                      <a:pt x="18" y="119"/>
                    </a:lnTo>
                    <a:lnTo>
                      <a:pt x="18" y="110"/>
                    </a:lnTo>
                    <a:lnTo>
                      <a:pt x="9" y="101"/>
                    </a:lnTo>
                    <a:lnTo>
                      <a:pt x="9" y="92"/>
                    </a:lnTo>
                    <a:lnTo>
                      <a:pt x="0" y="83"/>
                    </a:lnTo>
                    <a:lnTo>
                      <a:pt x="0" y="64"/>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40" name="Freeform 354"/>
              <p:cNvSpPr>
                <a:spLocks/>
              </p:cNvSpPr>
              <p:nvPr/>
            </p:nvSpPr>
            <p:spPr bwMode="auto">
              <a:xfrm>
                <a:off x="3558" y="2646"/>
                <a:ext cx="28" cy="37"/>
              </a:xfrm>
              <a:custGeom>
                <a:avLst/>
                <a:gdLst>
                  <a:gd name="T0" fmla="*/ 0 w 28"/>
                  <a:gd name="T1" fmla="*/ 0 h 37"/>
                  <a:gd name="T2" fmla="*/ 0 w 28"/>
                  <a:gd name="T3" fmla="*/ 27 h 37"/>
                  <a:gd name="T4" fmla="*/ 9 w 28"/>
                  <a:gd name="T5" fmla="*/ 37 h 37"/>
                  <a:gd name="T6" fmla="*/ 19 w 28"/>
                  <a:gd name="T7" fmla="*/ 37 h 37"/>
                  <a:gd name="T8" fmla="*/ 28 w 28"/>
                  <a:gd name="T9" fmla="*/ 27 h 37"/>
                  <a:gd name="T10" fmla="*/ 28 w 28"/>
                  <a:gd name="T11" fmla="*/ 18 h 37"/>
                  <a:gd name="T12" fmla="*/ 9 w 28"/>
                  <a:gd name="T13" fmla="*/ 0 h 37"/>
                  <a:gd name="T14" fmla="*/ 0 w 28"/>
                  <a:gd name="T15" fmla="*/ 0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37">
                    <a:moveTo>
                      <a:pt x="0" y="0"/>
                    </a:moveTo>
                    <a:lnTo>
                      <a:pt x="0" y="27"/>
                    </a:lnTo>
                    <a:lnTo>
                      <a:pt x="9" y="37"/>
                    </a:lnTo>
                    <a:lnTo>
                      <a:pt x="19" y="37"/>
                    </a:lnTo>
                    <a:lnTo>
                      <a:pt x="28" y="27"/>
                    </a:lnTo>
                    <a:lnTo>
                      <a:pt x="28" y="18"/>
                    </a:lnTo>
                    <a:lnTo>
                      <a:pt x="9" y="0"/>
                    </a:lnTo>
                    <a:lnTo>
                      <a:pt x="0"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41" name="Freeform 355"/>
              <p:cNvSpPr>
                <a:spLocks/>
              </p:cNvSpPr>
              <p:nvPr/>
            </p:nvSpPr>
            <p:spPr bwMode="auto">
              <a:xfrm>
                <a:off x="3558" y="2646"/>
                <a:ext cx="28" cy="37"/>
              </a:xfrm>
              <a:custGeom>
                <a:avLst/>
                <a:gdLst>
                  <a:gd name="T0" fmla="*/ 0 w 28"/>
                  <a:gd name="T1" fmla="*/ 0 h 37"/>
                  <a:gd name="T2" fmla="*/ 0 w 28"/>
                  <a:gd name="T3" fmla="*/ 27 h 37"/>
                  <a:gd name="T4" fmla="*/ 9 w 28"/>
                  <a:gd name="T5" fmla="*/ 37 h 37"/>
                  <a:gd name="T6" fmla="*/ 19 w 28"/>
                  <a:gd name="T7" fmla="*/ 37 h 37"/>
                  <a:gd name="T8" fmla="*/ 28 w 28"/>
                  <a:gd name="T9" fmla="*/ 27 h 37"/>
                  <a:gd name="T10" fmla="*/ 28 w 28"/>
                  <a:gd name="T11" fmla="*/ 18 h 37"/>
                  <a:gd name="T12" fmla="*/ 9 w 28"/>
                  <a:gd name="T13" fmla="*/ 0 h 37"/>
                  <a:gd name="T14" fmla="*/ 0 w 28"/>
                  <a:gd name="T15" fmla="*/ 0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37">
                    <a:moveTo>
                      <a:pt x="0" y="0"/>
                    </a:moveTo>
                    <a:lnTo>
                      <a:pt x="0" y="27"/>
                    </a:lnTo>
                    <a:lnTo>
                      <a:pt x="9" y="37"/>
                    </a:lnTo>
                    <a:lnTo>
                      <a:pt x="19" y="37"/>
                    </a:lnTo>
                    <a:lnTo>
                      <a:pt x="28" y="27"/>
                    </a:lnTo>
                    <a:lnTo>
                      <a:pt x="28" y="18"/>
                    </a:lnTo>
                    <a:lnTo>
                      <a:pt x="9" y="0"/>
                    </a:lnTo>
                    <a:lnTo>
                      <a:pt x="0"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42" name="Freeform 356"/>
              <p:cNvSpPr>
                <a:spLocks/>
              </p:cNvSpPr>
              <p:nvPr/>
            </p:nvSpPr>
            <p:spPr bwMode="auto">
              <a:xfrm>
                <a:off x="4301" y="2811"/>
                <a:ext cx="9" cy="9"/>
              </a:xfrm>
              <a:custGeom>
                <a:avLst/>
                <a:gdLst>
                  <a:gd name="T0" fmla="*/ 0 w 9"/>
                  <a:gd name="T1" fmla="*/ 0 h 9"/>
                  <a:gd name="T2" fmla="*/ 9 w 9"/>
                  <a:gd name="T3" fmla="*/ 9 h 9"/>
                  <a:gd name="T4" fmla="*/ 0 w 9"/>
                  <a:gd name="T5" fmla="*/ 9 h 9"/>
                  <a:gd name="T6" fmla="*/ 0 w 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9">
                    <a:moveTo>
                      <a:pt x="0" y="0"/>
                    </a:moveTo>
                    <a:lnTo>
                      <a:pt x="9" y="9"/>
                    </a:lnTo>
                    <a:lnTo>
                      <a:pt x="0" y="9"/>
                    </a:lnTo>
                    <a:lnTo>
                      <a:pt x="0"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43" name="Freeform 357"/>
              <p:cNvSpPr>
                <a:spLocks/>
              </p:cNvSpPr>
              <p:nvPr/>
            </p:nvSpPr>
            <p:spPr bwMode="auto">
              <a:xfrm>
                <a:off x="4301" y="2811"/>
                <a:ext cx="9" cy="9"/>
              </a:xfrm>
              <a:custGeom>
                <a:avLst/>
                <a:gdLst>
                  <a:gd name="T0" fmla="*/ 0 w 9"/>
                  <a:gd name="T1" fmla="*/ 0 h 9"/>
                  <a:gd name="T2" fmla="*/ 9 w 9"/>
                  <a:gd name="T3" fmla="*/ 9 h 9"/>
                  <a:gd name="T4" fmla="*/ 0 w 9"/>
                  <a:gd name="T5" fmla="*/ 9 h 9"/>
                  <a:gd name="T6" fmla="*/ 0 w 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9">
                    <a:moveTo>
                      <a:pt x="0" y="0"/>
                    </a:moveTo>
                    <a:lnTo>
                      <a:pt x="9" y="9"/>
                    </a:lnTo>
                    <a:lnTo>
                      <a:pt x="0" y="9"/>
                    </a:lnTo>
                    <a:lnTo>
                      <a:pt x="0"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44" name="Freeform 358"/>
              <p:cNvSpPr>
                <a:spLocks/>
              </p:cNvSpPr>
              <p:nvPr/>
            </p:nvSpPr>
            <p:spPr bwMode="auto">
              <a:xfrm>
                <a:off x="3971" y="2847"/>
                <a:ext cx="9" cy="9"/>
              </a:xfrm>
              <a:custGeom>
                <a:avLst/>
                <a:gdLst>
                  <a:gd name="T0" fmla="*/ 0 w 9"/>
                  <a:gd name="T1" fmla="*/ 0 h 9"/>
                  <a:gd name="T2" fmla="*/ 9 w 9"/>
                  <a:gd name="T3" fmla="*/ 9 h 9"/>
                  <a:gd name="T4" fmla="*/ 0 w 9"/>
                  <a:gd name="T5" fmla="*/ 9 h 9"/>
                  <a:gd name="T6" fmla="*/ 0 w 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9">
                    <a:moveTo>
                      <a:pt x="0" y="0"/>
                    </a:moveTo>
                    <a:lnTo>
                      <a:pt x="9" y="9"/>
                    </a:lnTo>
                    <a:lnTo>
                      <a:pt x="0" y="9"/>
                    </a:lnTo>
                    <a:lnTo>
                      <a:pt x="0"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45" name="Freeform 359"/>
              <p:cNvSpPr>
                <a:spLocks/>
              </p:cNvSpPr>
              <p:nvPr/>
            </p:nvSpPr>
            <p:spPr bwMode="auto">
              <a:xfrm>
                <a:off x="3971" y="2847"/>
                <a:ext cx="9" cy="9"/>
              </a:xfrm>
              <a:custGeom>
                <a:avLst/>
                <a:gdLst>
                  <a:gd name="T0" fmla="*/ 0 w 9"/>
                  <a:gd name="T1" fmla="*/ 0 h 9"/>
                  <a:gd name="T2" fmla="*/ 9 w 9"/>
                  <a:gd name="T3" fmla="*/ 9 h 9"/>
                  <a:gd name="T4" fmla="*/ 0 w 9"/>
                  <a:gd name="T5" fmla="*/ 9 h 9"/>
                  <a:gd name="T6" fmla="*/ 0 w 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9">
                    <a:moveTo>
                      <a:pt x="0" y="0"/>
                    </a:moveTo>
                    <a:lnTo>
                      <a:pt x="9" y="9"/>
                    </a:lnTo>
                    <a:lnTo>
                      <a:pt x="0" y="9"/>
                    </a:lnTo>
                    <a:lnTo>
                      <a:pt x="0"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46" name="Freeform 360"/>
              <p:cNvSpPr>
                <a:spLocks/>
              </p:cNvSpPr>
              <p:nvPr/>
            </p:nvSpPr>
            <p:spPr bwMode="auto">
              <a:xfrm>
                <a:off x="3953" y="2866"/>
                <a:ext cx="18" cy="1"/>
              </a:xfrm>
              <a:custGeom>
                <a:avLst/>
                <a:gdLst>
                  <a:gd name="T0" fmla="*/ 0 w 18"/>
                  <a:gd name="T1" fmla="*/ 0 h 1"/>
                  <a:gd name="T2" fmla="*/ 18 w 18"/>
                  <a:gd name="T3" fmla="*/ 0 h 1"/>
                  <a:gd name="T4" fmla="*/ 0 w 18"/>
                  <a:gd name="T5" fmla="*/ 0 h 1"/>
                  <a:gd name="T6" fmla="*/ 0 60000 65536"/>
                  <a:gd name="T7" fmla="*/ 0 60000 65536"/>
                  <a:gd name="T8" fmla="*/ 0 60000 65536"/>
                </a:gdLst>
                <a:ahLst/>
                <a:cxnLst>
                  <a:cxn ang="T6">
                    <a:pos x="T0" y="T1"/>
                  </a:cxn>
                  <a:cxn ang="T7">
                    <a:pos x="T2" y="T3"/>
                  </a:cxn>
                  <a:cxn ang="T8">
                    <a:pos x="T4" y="T5"/>
                  </a:cxn>
                </a:cxnLst>
                <a:rect l="0" t="0" r="r" b="b"/>
                <a:pathLst>
                  <a:path w="18" h="1">
                    <a:moveTo>
                      <a:pt x="0" y="0"/>
                    </a:moveTo>
                    <a:lnTo>
                      <a:pt x="18" y="0"/>
                    </a:lnTo>
                    <a:lnTo>
                      <a:pt x="0"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47" name="Freeform 361"/>
              <p:cNvSpPr>
                <a:spLocks/>
              </p:cNvSpPr>
              <p:nvPr/>
            </p:nvSpPr>
            <p:spPr bwMode="auto">
              <a:xfrm>
                <a:off x="3953" y="2866"/>
                <a:ext cx="18" cy="1"/>
              </a:xfrm>
              <a:custGeom>
                <a:avLst/>
                <a:gdLst>
                  <a:gd name="T0" fmla="*/ 0 w 18"/>
                  <a:gd name="T1" fmla="*/ 0 h 1"/>
                  <a:gd name="T2" fmla="*/ 18 w 18"/>
                  <a:gd name="T3" fmla="*/ 0 h 1"/>
                  <a:gd name="T4" fmla="*/ 0 w 18"/>
                  <a:gd name="T5" fmla="*/ 0 h 1"/>
                  <a:gd name="T6" fmla="*/ 0 60000 65536"/>
                  <a:gd name="T7" fmla="*/ 0 60000 65536"/>
                  <a:gd name="T8" fmla="*/ 0 60000 65536"/>
                </a:gdLst>
                <a:ahLst/>
                <a:cxnLst>
                  <a:cxn ang="T6">
                    <a:pos x="T0" y="T1"/>
                  </a:cxn>
                  <a:cxn ang="T7">
                    <a:pos x="T2" y="T3"/>
                  </a:cxn>
                  <a:cxn ang="T8">
                    <a:pos x="T4" y="T5"/>
                  </a:cxn>
                </a:cxnLst>
                <a:rect l="0" t="0" r="r" b="b"/>
                <a:pathLst>
                  <a:path w="18" h="1">
                    <a:moveTo>
                      <a:pt x="0" y="0"/>
                    </a:moveTo>
                    <a:lnTo>
                      <a:pt x="18" y="0"/>
                    </a:lnTo>
                    <a:lnTo>
                      <a:pt x="0"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48" name="Freeform 362"/>
              <p:cNvSpPr>
                <a:spLocks/>
              </p:cNvSpPr>
              <p:nvPr/>
            </p:nvSpPr>
            <p:spPr bwMode="auto">
              <a:xfrm>
                <a:off x="4356" y="3232"/>
                <a:ext cx="92" cy="82"/>
              </a:xfrm>
              <a:custGeom>
                <a:avLst/>
                <a:gdLst>
                  <a:gd name="T0" fmla="*/ 9 w 92"/>
                  <a:gd name="T1" fmla="*/ 55 h 82"/>
                  <a:gd name="T2" fmla="*/ 18 w 92"/>
                  <a:gd name="T3" fmla="*/ 55 h 82"/>
                  <a:gd name="T4" fmla="*/ 18 w 92"/>
                  <a:gd name="T5" fmla="*/ 45 h 82"/>
                  <a:gd name="T6" fmla="*/ 28 w 92"/>
                  <a:gd name="T7" fmla="*/ 45 h 82"/>
                  <a:gd name="T8" fmla="*/ 37 w 92"/>
                  <a:gd name="T9" fmla="*/ 45 h 82"/>
                  <a:gd name="T10" fmla="*/ 37 w 92"/>
                  <a:gd name="T11" fmla="*/ 36 h 82"/>
                  <a:gd name="T12" fmla="*/ 64 w 92"/>
                  <a:gd name="T13" fmla="*/ 9 h 82"/>
                  <a:gd name="T14" fmla="*/ 73 w 92"/>
                  <a:gd name="T15" fmla="*/ 0 h 82"/>
                  <a:gd name="T16" fmla="*/ 92 w 92"/>
                  <a:gd name="T17" fmla="*/ 9 h 82"/>
                  <a:gd name="T18" fmla="*/ 92 w 92"/>
                  <a:gd name="T19" fmla="*/ 18 h 82"/>
                  <a:gd name="T20" fmla="*/ 73 w 92"/>
                  <a:gd name="T21" fmla="*/ 36 h 82"/>
                  <a:gd name="T22" fmla="*/ 64 w 92"/>
                  <a:gd name="T23" fmla="*/ 45 h 82"/>
                  <a:gd name="T24" fmla="*/ 55 w 92"/>
                  <a:gd name="T25" fmla="*/ 45 h 82"/>
                  <a:gd name="T26" fmla="*/ 37 w 92"/>
                  <a:gd name="T27" fmla="*/ 64 h 82"/>
                  <a:gd name="T28" fmla="*/ 28 w 92"/>
                  <a:gd name="T29" fmla="*/ 73 h 82"/>
                  <a:gd name="T30" fmla="*/ 18 w 92"/>
                  <a:gd name="T31" fmla="*/ 82 h 82"/>
                  <a:gd name="T32" fmla="*/ 9 w 92"/>
                  <a:gd name="T33" fmla="*/ 82 h 82"/>
                  <a:gd name="T34" fmla="*/ 0 w 92"/>
                  <a:gd name="T35" fmla="*/ 73 h 82"/>
                  <a:gd name="T36" fmla="*/ 0 w 92"/>
                  <a:gd name="T37" fmla="*/ 64 h 82"/>
                  <a:gd name="T38" fmla="*/ 9 w 92"/>
                  <a:gd name="T39" fmla="*/ 55 h 8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2" h="82">
                    <a:moveTo>
                      <a:pt x="9" y="55"/>
                    </a:moveTo>
                    <a:lnTo>
                      <a:pt x="18" y="55"/>
                    </a:lnTo>
                    <a:lnTo>
                      <a:pt x="18" y="45"/>
                    </a:lnTo>
                    <a:lnTo>
                      <a:pt x="28" y="45"/>
                    </a:lnTo>
                    <a:lnTo>
                      <a:pt x="37" y="45"/>
                    </a:lnTo>
                    <a:lnTo>
                      <a:pt x="37" y="36"/>
                    </a:lnTo>
                    <a:lnTo>
                      <a:pt x="64" y="9"/>
                    </a:lnTo>
                    <a:lnTo>
                      <a:pt x="73" y="0"/>
                    </a:lnTo>
                    <a:lnTo>
                      <a:pt x="92" y="9"/>
                    </a:lnTo>
                    <a:lnTo>
                      <a:pt x="92" y="18"/>
                    </a:lnTo>
                    <a:lnTo>
                      <a:pt x="73" y="36"/>
                    </a:lnTo>
                    <a:lnTo>
                      <a:pt x="64" y="45"/>
                    </a:lnTo>
                    <a:lnTo>
                      <a:pt x="55" y="45"/>
                    </a:lnTo>
                    <a:lnTo>
                      <a:pt x="37" y="64"/>
                    </a:lnTo>
                    <a:lnTo>
                      <a:pt x="28" y="73"/>
                    </a:lnTo>
                    <a:lnTo>
                      <a:pt x="18" y="82"/>
                    </a:lnTo>
                    <a:lnTo>
                      <a:pt x="9" y="82"/>
                    </a:lnTo>
                    <a:lnTo>
                      <a:pt x="0" y="73"/>
                    </a:lnTo>
                    <a:lnTo>
                      <a:pt x="0" y="64"/>
                    </a:lnTo>
                    <a:lnTo>
                      <a:pt x="9" y="55"/>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49" name="Freeform 363"/>
              <p:cNvSpPr>
                <a:spLocks/>
              </p:cNvSpPr>
              <p:nvPr/>
            </p:nvSpPr>
            <p:spPr bwMode="auto">
              <a:xfrm>
                <a:off x="4356" y="3232"/>
                <a:ext cx="92" cy="82"/>
              </a:xfrm>
              <a:custGeom>
                <a:avLst/>
                <a:gdLst>
                  <a:gd name="T0" fmla="*/ 9 w 92"/>
                  <a:gd name="T1" fmla="*/ 55 h 82"/>
                  <a:gd name="T2" fmla="*/ 18 w 92"/>
                  <a:gd name="T3" fmla="*/ 55 h 82"/>
                  <a:gd name="T4" fmla="*/ 18 w 92"/>
                  <a:gd name="T5" fmla="*/ 45 h 82"/>
                  <a:gd name="T6" fmla="*/ 28 w 92"/>
                  <a:gd name="T7" fmla="*/ 45 h 82"/>
                  <a:gd name="T8" fmla="*/ 37 w 92"/>
                  <a:gd name="T9" fmla="*/ 45 h 82"/>
                  <a:gd name="T10" fmla="*/ 37 w 92"/>
                  <a:gd name="T11" fmla="*/ 36 h 82"/>
                  <a:gd name="T12" fmla="*/ 64 w 92"/>
                  <a:gd name="T13" fmla="*/ 9 h 82"/>
                  <a:gd name="T14" fmla="*/ 73 w 92"/>
                  <a:gd name="T15" fmla="*/ 0 h 82"/>
                  <a:gd name="T16" fmla="*/ 92 w 92"/>
                  <a:gd name="T17" fmla="*/ 9 h 82"/>
                  <a:gd name="T18" fmla="*/ 92 w 92"/>
                  <a:gd name="T19" fmla="*/ 18 h 82"/>
                  <a:gd name="T20" fmla="*/ 73 w 92"/>
                  <a:gd name="T21" fmla="*/ 36 h 82"/>
                  <a:gd name="T22" fmla="*/ 64 w 92"/>
                  <a:gd name="T23" fmla="*/ 45 h 82"/>
                  <a:gd name="T24" fmla="*/ 55 w 92"/>
                  <a:gd name="T25" fmla="*/ 45 h 82"/>
                  <a:gd name="T26" fmla="*/ 37 w 92"/>
                  <a:gd name="T27" fmla="*/ 64 h 82"/>
                  <a:gd name="T28" fmla="*/ 28 w 92"/>
                  <a:gd name="T29" fmla="*/ 73 h 82"/>
                  <a:gd name="T30" fmla="*/ 18 w 92"/>
                  <a:gd name="T31" fmla="*/ 82 h 82"/>
                  <a:gd name="T32" fmla="*/ 9 w 92"/>
                  <a:gd name="T33" fmla="*/ 82 h 82"/>
                  <a:gd name="T34" fmla="*/ 0 w 92"/>
                  <a:gd name="T35" fmla="*/ 73 h 82"/>
                  <a:gd name="T36" fmla="*/ 0 w 92"/>
                  <a:gd name="T37" fmla="*/ 64 h 82"/>
                  <a:gd name="T38" fmla="*/ 9 w 92"/>
                  <a:gd name="T39" fmla="*/ 55 h 8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2" h="82">
                    <a:moveTo>
                      <a:pt x="9" y="55"/>
                    </a:moveTo>
                    <a:lnTo>
                      <a:pt x="18" y="55"/>
                    </a:lnTo>
                    <a:lnTo>
                      <a:pt x="18" y="45"/>
                    </a:lnTo>
                    <a:lnTo>
                      <a:pt x="28" y="45"/>
                    </a:lnTo>
                    <a:lnTo>
                      <a:pt x="37" y="45"/>
                    </a:lnTo>
                    <a:lnTo>
                      <a:pt x="37" y="36"/>
                    </a:lnTo>
                    <a:lnTo>
                      <a:pt x="64" y="9"/>
                    </a:lnTo>
                    <a:lnTo>
                      <a:pt x="73" y="0"/>
                    </a:lnTo>
                    <a:lnTo>
                      <a:pt x="92" y="9"/>
                    </a:lnTo>
                    <a:lnTo>
                      <a:pt x="92" y="18"/>
                    </a:lnTo>
                    <a:lnTo>
                      <a:pt x="73" y="36"/>
                    </a:lnTo>
                    <a:lnTo>
                      <a:pt x="64" y="45"/>
                    </a:lnTo>
                    <a:lnTo>
                      <a:pt x="55" y="45"/>
                    </a:lnTo>
                    <a:lnTo>
                      <a:pt x="37" y="64"/>
                    </a:lnTo>
                    <a:lnTo>
                      <a:pt x="28" y="73"/>
                    </a:lnTo>
                    <a:lnTo>
                      <a:pt x="18" y="82"/>
                    </a:lnTo>
                    <a:lnTo>
                      <a:pt x="9" y="82"/>
                    </a:lnTo>
                    <a:lnTo>
                      <a:pt x="0" y="73"/>
                    </a:lnTo>
                    <a:lnTo>
                      <a:pt x="0" y="64"/>
                    </a:lnTo>
                    <a:lnTo>
                      <a:pt x="9" y="55"/>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50" name="Freeform 364"/>
              <p:cNvSpPr>
                <a:spLocks/>
              </p:cNvSpPr>
              <p:nvPr/>
            </p:nvSpPr>
            <p:spPr bwMode="auto">
              <a:xfrm>
                <a:off x="3888" y="2884"/>
                <a:ext cx="386" cy="329"/>
              </a:xfrm>
              <a:custGeom>
                <a:avLst/>
                <a:gdLst>
                  <a:gd name="T0" fmla="*/ 376 w 386"/>
                  <a:gd name="T1" fmla="*/ 229 h 329"/>
                  <a:gd name="T2" fmla="*/ 386 w 386"/>
                  <a:gd name="T3" fmla="*/ 192 h 329"/>
                  <a:gd name="T4" fmla="*/ 367 w 386"/>
                  <a:gd name="T5" fmla="*/ 128 h 329"/>
                  <a:gd name="T6" fmla="*/ 349 w 386"/>
                  <a:gd name="T7" fmla="*/ 110 h 329"/>
                  <a:gd name="T8" fmla="*/ 321 w 386"/>
                  <a:gd name="T9" fmla="*/ 73 h 329"/>
                  <a:gd name="T10" fmla="*/ 321 w 386"/>
                  <a:gd name="T11" fmla="*/ 46 h 329"/>
                  <a:gd name="T12" fmla="*/ 303 w 386"/>
                  <a:gd name="T13" fmla="*/ 37 h 329"/>
                  <a:gd name="T14" fmla="*/ 294 w 386"/>
                  <a:gd name="T15" fmla="*/ 9 h 329"/>
                  <a:gd name="T16" fmla="*/ 285 w 386"/>
                  <a:gd name="T17" fmla="*/ 46 h 329"/>
                  <a:gd name="T18" fmla="*/ 239 w 386"/>
                  <a:gd name="T19" fmla="*/ 55 h 329"/>
                  <a:gd name="T20" fmla="*/ 220 w 386"/>
                  <a:gd name="T21" fmla="*/ 37 h 329"/>
                  <a:gd name="T22" fmla="*/ 230 w 386"/>
                  <a:gd name="T23" fmla="*/ 9 h 329"/>
                  <a:gd name="T24" fmla="*/ 184 w 386"/>
                  <a:gd name="T25" fmla="*/ 9 h 329"/>
                  <a:gd name="T26" fmla="*/ 165 w 386"/>
                  <a:gd name="T27" fmla="*/ 37 h 329"/>
                  <a:gd name="T28" fmla="*/ 165 w 386"/>
                  <a:gd name="T29" fmla="*/ 46 h 329"/>
                  <a:gd name="T30" fmla="*/ 147 w 386"/>
                  <a:gd name="T31" fmla="*/ 37 h 329"/>
                  <a:gd name="T32" fmla="*/ 129 w 386"/>
                  <a:gd name="T33" fmla="*/ 37 h 329"/>
                  <a:gd name="T34" fmla="*/ 92 w 386"/>
                  <a:gd name="T35" fmla="*/ 64 h 329"/>
                  <a:gd name="T36" fmla="*/ 83 w 386"/>
                  <a:gd name="T37" fmla="*/ 91 h 329"/>
                  <a:gd name="T38" fmla="*/ 46 w 386"/>
                  <a:gd name="T39" fmla="*/ 119 h 329"/>
                  <a:gd name="T40" fmla="*/ 19 w 386"/>
                  <a:gd name="T41" fmla="*/ 128 h 329"/>
                  <a:gd name="T42" fmla="*/ 10 w 386"/>
                  <a:gd name="T43" fmla="*/ 183 h 329"/>
                  <a:gd name="T44" fmla="*/ 0 w 386"/>
                  <a:gd name="T45" fmla="*/ 192 h 329"/>
                  <a:gd name="T46" fmla="*/ 19 w 386"/>
                  <a:gd name="T47" fmla="*/ 265 h 329"/>
                  <a:gd name="T48" fmla="*/ 19 w 386"/>
                  <a:gd name="T49" fmla="*/ 284 h 329"/>
                  <a:gd name="T50" fmla="*/ 46 w 386"/>
                  <a:gd name="T51" fmla="*/ 284 h 329"/>
                  <a:gd name="T52" fmla="*/ 83 w 386"/>
                  <a:gd name="T53" fmla="*/ 274 h 329"/>
                  <a:gd name="T54" fmla="*/ 156 w 386"/>
                  <a:gd name="T55" fmla="*/ 247 h 329"/>
                  <a:gd name="T56" fmla="*/ 202 w 386"/>
                  <a:gd name="T57" fmla="*/ 274 h 329"/>
                  <a:gd name="T58" fmla="*/ 202 w 386"/>
                  <a:gd name="T59" fmla="*/ 274 h 329"/>
                  <a:gd name="T60" fmla="*/ 220 w 386"/>
                  <a:gd name="T61" fmla="*/ 265 h 329"/>
                  <a:gd name="T62" fmla="*/ 211 w 386"/>
                  <a:gd name="T63" fmla="*/ 284 h 329"/>
                  <a:gd name="T64" fmla="*/ 220 w 386"/>
                  <a:gd name="T65" fmla="*/ 293 h 329"/>
                  <a:gd name="T66" fmla="*/ 230 w 386"/>
                  <a:gd name="T67" fmla="*/ 311 h 329"/>
                  <a:gd name="T68" fmla="*/ 248 w 386"/>
                  <a:gd name="T69" fmla="*/ 320 h 329"/>
                  <a:gd name="T70" fmla="*/ 266 w 386"/>
                  <a:gd name="T71" fmla="*/ 320 h 329"/>
                  <a:gd name="T72" fmla="*/ 294 w 386"/>
                  <a:gd name="T73" fmla="*/ 329 h 329"/>
                  <a:gd name="T74" fmla="*/ 312 w 386"/>
                  <a:gd name="T75" fmla="*/ 311 h 329"/>
                  <a:gd name="T76" fmla="*/ 331 w 386"/>
                  <a:gd name="T77" fmla="*/ 311 h 329"/>
                  <a:gd name="T78" fmla="*/ 376 w 386"/>
                  <a:gd name="T79" fmla="*/ 247 h 3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6" h="329">
                    <a:moveTo>
                      <a:pt x="376" y="247"/>
                    </a:moveTo>
                    <a:lnTo>
                      <a:pt x="376" y="229"/>
                    </a:lnTo>
                    <a:lnTo>
                      <a:pt x="376" y="220"/>
                    </a:lnTo>
                    <a:lnTo>
                      <a:pt x="386" y="192"/>
                    </a:lnTo>
                    <a:lnTo>
                      <a:pt x="367" y="137"/>
                    </a:lnTo>
                    <a:lnTo>
                      <a:pt x="367" y="128"/>
                    </a:lnTo>
                    <a:lnTo>
                      <a:pt x="349" y="128"/>
                    </a:lnTo>
                    <a:lnTo>
                      <a:pt x="349" y="110"/>
                    </a:lnTo>
                    <a:lnTo>
                      <a:pt x="331" y="82"/>
                    </a:lnTo>
                    <a:lnTo>
                      <a:pt x="321" y="73"/>
                    </a:lnTo>
                    <a:lnTo>
                      <a:pt x="321" y="64"/>
                    </a:lnTo>
                    <a:lnTo>
                      <a:pt x="321" y="46"/>
                    </a:lnTo>
                    <a:lnTo>
                      <a:pt x="312" y="37"/>
                    </a:lnTo>
                    <a:lnTo>
                      <a:pt x="303" y="37"/>
                    </a:lnTo>
                    <a:lnTo>
                      <a:pt x="294" y="0"/>
                    </a:lnTo>
                    <a:lnTo>
                      <a:pt x="294" y="9"/>
                    </a:lnTo>
                    <a:lnTo>
                      <a:pt x="285" y="27"/>
                    </a:lnTo>
                    <a:lnTo>
                      <a:pt x="285" y="46"/>
                    </a:lnTo>
                    <a:lnTo>
                      <a:pt x="266" y="82"/>
                    </a:lnTo>
                    <a:lnTo>
                      <a:pt x="239" y="55"/>
                    </a:lnTo>
                    <a:lnTo>
                      <a:pt x="220" y="46"/>
                    </a:lnTo>
                    <a:lnTo>
                      <a:pt x="220" y="37"/>
                    </a:lnTo>
                    <a:lnTo>
                      <a:pt x="230" y="18"/>
                    </a:lnTo>
                    <a:lnTo>
                      <a:pt x="230" y="9"/>
                    </a:lnTo>
                    <a:lnTo>
                      <a:pt x="202" y="0"/>
                    </a:lnTo>
                    <a:lnTo>
                      <a:pt x="184" y="9"/>
                    </a:lnTo>
                    <a:lnTo>
                      <a:pt x="175" y="18"/>
                    </a:lnTo>
                    <a:lnTo>
                      <a:pt x="165" y="37"/>
                    </a:lnTo>
                    <a:lnTo>
                      <a:pt x="175" y="46"/>
                    </a:lnTo>
                    <a:lnTo>
                      <a:pt x="165" y="46"/>
                    </a:lnTo>
                    <a:lnTo>
                      <a:pt x="156" y="46"/>
                    </a:lnTo>
                    <a:lnTo>
                      <a:pt x="147" y="37"/>
                    </a:lnTo>
                    <a:lnTo>
                      <a:pt x="138" y="37"/>
                    </a:lnTo>
                    <a:lnTo>
                      <a:pt x="129" y="37"/>
                    </a:lnTo>
                    <a:lnTo>
                      <a:pt x="110" y="64"/>
                    </a:lnTo>
                    <a:lnTo>
                      <a:pt x="92" y="64"/>
                    </a:lnTo>
                    <a:lnTo>
                      <a:pt x="92" y="73"/>
                    </a:lnTo>
                    <a:lnTo>
                      <a:pt x="83" y="91"/>
                    </a:lnTo>
                    <a:lnTo>
                      <a:pt x="83" y="101"/>
                    </a:lnTo>
                    <a:lnTo>
                      <a:pt x="46" y="119"/>
                    </a:lnTo>
                    <a:lnTo>
                      <a:pt x="28" y="128"/>
                    </a:lnTo>
                    <a:lnTo>
                      <a:pt x="19" y="128"/>
                    </a:lnTo>
                    <a:lnTo>
                      <a:pt x="10" y="128"/>
                    </a:lnTo>
                    <a:lnTo>
                      <a:pt x="10" y="183"/>
                    </a:lnTo>
                    <a:lnTo>
                      <a:pt x="0" y="183"/>
                    </a:lnTo>
                    <a:lnTo>
                      <a:pt x="0" y="192"/>
                    </a:lnTo>
                    <a:lnTo>
                      <a:pt x="10" y="210"/>
                    </a:lnTo>
                    <a:lnTo>
                      <a:pt x="19" y="265"/>
                    </a:lnTo>
                    <a:lnTo>
                      <a:pt x="10" y="274"/>
                    </a:lnTo>
                    <a:lnTo>
                      <a:pt x="19" y="284"/>
                    </a:lnTo>
                    <a:lnTo>
                      <a:pt x="37" y="284"/>
                    </a:lnTo>
                    <a:lnTo>
                      <a:pt x="46" y="284"/>
                    </a:lnTo>
                    <a:lnTo>
                      <a:pt x="55" y="274"/>
                    </a:lnTo>
                    <a:lnTo>
                      <a:pt x="83" y="274"/>
                    </a:lnTo>
                    <a:lnTo>
                      <a:pt x="129" y="247"/>
                    </a:lnTo>
                    <a:lnTo>
                      <a:pt x="156" y="247"/>
                    </a:lnTo>
                    <a:lnTo>
                      <a:pt x="193" y="256"/>
                    </a:lnTo>
                    <a:lnTo>
                      <a:pt x="202" y="274"/>
                    </a:lnTo>
                    <a:lnTo>
                      <a:pt x="202" y="284"/>
                    </a:lnTo>
                    <a:lnTo>
                      <a:pt x="202" y="274"/>
                    </a:lnTo>
                    <a:lnTo>
                      <a:pt x="211" y="274"/>
                    </a:lnTo>
                    <a:lnTo>
                      <a:pt x="220" y="265"/>
                    </a:lnTo>
                    <a:lnTo>
                      <a:pt x="220" y="274"/>
                    </a:lnTo>
                    <a:lnTo>
                      <a:pt x="211" y="284"/>
                    </a:lnTo>
                    <a:lnTo>
                      <a:pt x="220" y="284"/>
                    </a:lnTo>
                    <a:lnTo>
                      <a:pt x="220" y="293"/>
                    </a:lnTo>
                    <a:lnTo>
                      <a:pt x="230" y="302"/>
                    </a:lnTo>
                    <a:lnTo>
                      <a:pt x="230" y="311"/>
                    </a:lnTo>
                    <a:lnTo>
                      <a:pt x="239" y="320"/>
                    </a:lnTo>
                    <a:lnTo>
                      <a:pt x="248" y="320"/>
                    </a:lnTo>
                    <a:lnTo>
                      <a:pt x="257" y="329"/>
                    </a:lnTo>
                    <a:lnTo>
                      <a:pt x="266" y="320"/>
                    </a:lnTo>
                    <a:lnTo>
                      <a:pt x="275" y="320"/>
                    </a:lnTo>
                    <a:lnTo>
                      <a:pt x="294" y="329"/>
                    </a:lnTo>
                    <a:lnTo>
                      <a:pt x="303" y="320"/>
                    </a:lnTo>
                    <a:lnTo>
                      <a:pt x="312" y="311"/>
                    </a:lnTo>
                    <a:lnTo>
                      <a:pt x="321" y="311"/>
                    </a:lnTo>
                    <a:lnTo>
                      <a:pt x="331" y="311"/>
                    </a:lnTo>
                    <a:lnTo>
                      <a:pt x="340" y="274"/>
                    </a:lnTo>
                    <a:lnTo>
                      <a:pt x="376" y="247"/>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51" name="Freeform 365"/>
              <p:cNvSpPr>
                <a:spLocks/>
              </p:cNvSpPr>
              <p:nvPr/>
            </p:nvSpPr>
            <p:spPr bwMode="auto">
              <a:xfrm>
                <a:off x="3888" y="2884"/>
                <a:ext cx="386" cy="329"/>
              </a:xfrm>
              <a:custGeom>
                <a:avLst/>
                <a:gdLst>
                  <a:gd name="T0" fmla="*/ 376 w 386"/>
                  <a:gd name="T1" fmla="*/ 229 h 329"/>
                  <a:gd name="T2" fmla="*/ 386 w 386"/>
                  <a:gd name="T3" fmla="*/ 192 h 329"/>
                  <a:gd name="T4" fmla="*/ 367 w 386"/>
                  <a:gd name="T5" fmla="*/ 128 h 329"/>
                  <a:gd name="T6" fmla="*/ 349 w 386"/>
                  <a:gd name="T7" fmla="*/ 110 h 329"/>
                  <a:gd name="T8" fmla="*/ 321 w 386"/>
                  <a:gd name="T9" fmla="*/ 73 h 329"/>
                  <a:gd name="T10" fmla="*/ 321 w 386"/>
                  <a:gd name="T11" fmla="*/ 46 h 329"/>
                  <a:gd name="T12" fmla="*/ 303 w 386"/>
                  <a:gd name="T13" fmla="*/ 37 h 329"/>
                  <a:gd name="T14" fmla="*/ 294 w 386"/>
                  <a:gd name="T15" fmla="*/ 9 h 329"/>
                  <a:gd name="T16" fmla="*/ 285 w 386"/>
                  <a:gd name="T17" fmla="*/ 46 h 329"/>
                  <a:gd name="T18" fmla="*/ 239 w 386"/>
                  <a:gd name="T19" fmla="*/ 55 h 329"/>
                  <a:gd name="T20" fmla="*/ 220 w 386"/>
                  <a:gd name="T21" fmla="*/ 37 h 329"/>
                  <a:gd name="T22" fmla="*/ 230 w 386"/>
                  <a:gd name="T23" fmla="*/ 9 h 329"/>
                  <a:gd name="T24" fmla="*/ 184 w 386"/>
                  <a:gd name="T25" fmla="*/ 9 h 329"/>
                  <a:gd name="T26" fmla="*/ 165 w 386"/>
                  <a:gd name="T27" fmla="*/ 37 h 329"/>
                  <a:gd name="T28" fmla="*/ 165 w 386"/>
                  <a:gd name="T29" fmla="*/ 46 h 329"/>
                  <a:gd name="T30" fmla="*/ 147 w 386"/>
                  <a:gd name="T31" fmla="*/ 37 h 329"/>
                  <a:gd name="T32" fmla="*/ 129 w 386"/>
                  <a:gd name="T33" fmla="*/ 37 h 329"/>
                  <a:gd name="T34" fmla="*/ 92 w 386"/>
                  <a:gd name="T35" fmla="*/ 64 h 329"/>
                  <a:gd name="T36" fmla="*/ 83 w 386"/>
                  <a:gd name="T37" fmla="*/ 91 h 329"/>
                  <a:gd name="T38" fmla="*/ 46 w 386"/>
                  <a:gd name="T39" fmla="*/ 119 h 329"/>
                  <a:gd name="T40" fmla="*/ 19 w 386"/>
                  <a:gd name="T41" fmla="*/ 128 h 329"/>
                  <a:gd name="T42" fmla="*/ 10 w 386"/>
                  <a:gd name="T43" fmla="*/ 183 h 329"/>
                  <a:gd name="T44" fmla="*/ 0 w 386"/>
                  <a:gd name="T45" fmla="*/ 192 h 329"/>
                  <a:gd name="T46" fmla="*/ 19 w 386"/>
                  <a:gd name="T47" fmla="*/ 265 h 329"/>
                  <a:gd name="T48" fmla="*/ 19 w 386"/>
                  <a:gd name="T49" fmla="*/ 284 h 329"/>
                  <a:gd name="T50" fmla="*/ 46 w 386"/>
                  <a:gd name="T51" fmla="*/ 284 h 329"/>
                  <a:gd name="T52" fmla="*/ 83 w 386"/>
                  <a:gd name="T53" fmla="*/ 274 h 329"/>
                  <a:gd name="T54" fmla="*/ 156 w 386"/>
                  <a:gd name="T55" fmla="*/ 247 h 329"/>
                  <a:gd name="T56" fmla="*/ 202 w 386"/>
                  <a:gd name="T57" fmla="*/ 274 h 329"/>
                  <a:gd name="T58" fmla="*/ 202 w 386"/>
                  <a:gd name="T59" fmla="*/ 274 h 329"/>
                  <a:gd name="T60" fmla="*/ 220 w 386"/>
                  <a:gd name="T61" fmla="*/ 265 h 329"/>
                  <a:gd name="T62" fmla="*/ 211 w 386"/>
                  <a:gd name="T63" fmla="*/ 284 h 329"/>
                  <a:gd name="T64" fmla="*/ 220 w 386"/>
                  <a:gd name="T65" fmla="*/ 293 h 329"/>
                  <a:gd name="T66" fmla="*/ 230 w 386"/>
                  <a:gd name="T67" fmla="*/ 311 h 329"/>
                  <a:gd name="T68" fmla="*/ 248 w 386"/>
                  <a:gd name="T69" fmla="*/ 320 h 329"/>
                  <a:gd name="T70" fmla="*/ 266 w 386"/>
                  <a:gd name="T71" fmla="*/ 320 h 329"/>
                  <a:gd name="T72" fmla="*/ 294 w 386"/>
                  <a:gd name="T73" fmla="*/ 329 h 329"/>
                  <a:gd name="T74" fmla="*/ 312 w 386"/>
                  <a:gd name="T75" fmla="*/ 311 h 329"/>
                  <a:gd name="T76" fmla="*/ 331 w 386"/>
                  <a:gd name="T77" fmla="*/ 311 h 329"/>
                  <a:gd name="T78" fmla="*/ 376 w 386"/>
                  <a:gd name="T79" fmla="*/ 247 h 3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6" h="329">
                    <a:moveTo>
                      <a:pt x="376" y="247"/>
                    </a:moveTo>
                    <a:lnTo>
                      <a:pt x="376" y="229"/>
                    </a:lnTo>
                    <a:lnTo>
                      <a:pt x="376" y="220"/>
                    </a:lnTo>
                    <a:lnTo>
                      <a:pt x="386" y="192"/>
                    </a:lnTo>
                    <a:lnTo>
                      <a:pt x="367" y="137"/>
                    </a:lnTo>
                    <a:lnTo>
                      <a:pt x="367" y="128"/>
                    </a:lnTo>
                    <a:lnTo>
                      <a:pt x="349" y="128"/>
                    </a:lnTo>
                    <a:lnTo>
                      <a:pt x="349" y="110"/>
                    </a:lnTo>
                    <a:lnTo>
                      <a:pt x="331" y="82"/>
                    </a:lnTo>
                    <a:lnTo>
                      <a:pt x="321" y="73"/>
                    </a:lnTo>
                    <a:lnTo>
                      <a:pt x="321" y="64"/>
                    </a:lnTo>
                    <a:lnTo>
                      <a:pt x="321" y="46"/>
                    </a:lnTo>
                    <a:lnTo>
                      <a:pt x="312" y="37"/>
                    </a:lnTo>
                    <a:lnTo>
                      <a:pt x="303" y="37"/>
                    </a:lnTo>
                    <a:lnTo>
                      <a:pt x="294" y="0"/>
                    </a:lnTo>
                    <a:lnTo>
                      <a:pt x="294" y="9"/>
                    </a:lnTo>
                    <a:lnTo>
                      <a:pt x="285" y="27"/>
                    </a:lnTo>
                    <a:lnTo>
                      <a:pt x="285" y="46"/>
                    </a:lnTo>
                    <a:lnTo>
                      <a:pt x="266" y="82"/>
                    </a:lnTo>
                    <a:lnTo>
                      <a:pt x="239" y="55"/>
                    </a:lnTo>
                    <a:lnTo>
                      <a:pt x="220" y="46"/>
                    </a:lnTo>
                    <a:lnTo>
                      <a:pt x="220" y="37"/>
                    </a:lnTo>
                    <a:lnTo>
                      <a:pt x="230" y="18"/>
                    </a:lnTo>
                    <a:lnTo>
                      <a:pt x="230" y="9"/>
                    </a:lnTo>
                    <a:lnTo>
                      <a:pt x="202" y="0"/>
                    </a:lnTo>
                    <a:lnTo>
                      <a:pt x="184" y="9"/>
                    </a:lnTo>
                    <a:lnTo>
                      <a:pt x="175" y="18"/>
                    </a:lnTo>
                    <a:lnTo>
                      <a:pt x="165" y="37"/>
                    </a:lnTo>
                    <a:lnTo>
                      <a:pt x="175" y="46"/>
                    </a:lnTo>
                    <a:lnTo>
                      <a:pt x="165" y="46"/>
                    </a:lnTo>
                    <a:lnTo>
                      <a:pt x="156" y="46"/>
                    </a:lnTo>
                    <a:lnTo>
                      <a:pt x="147" y="37"/>
                    </a:lnTo>
                    <a:lnTo>
                      <a:pt x="138" y="37"/>
                    </a:lnTo>
                    <a:lnTo>
                      <a:pt x="129" y="37"/>
                    </a:lnTo>
                    <a:lnTo>
                      <a:pt x="110" y="64"/>
                    </a:lnTo>
                    <a:lnTo>
                      <a:pt x="92" y="64"/>
                    </a:lnTo>
                    <a:lnTo>
                      <a:pt x="92" y="73"/>
                    </a:lnTo>
                    <a:lnTo>
                      <a:pt x="83" y="91"/>
                    </a:lnTo>
                    <a:lnTo>
                      <a:pt x="83" y="101"/>
                    </a:lnTo>
                    <a:lnTo>
                      <a:pt x="46" y="119"/>
                    </a:lnTo>
                    <a:lnTo>
                      <a:pt x="28" y="128"/>
                    </a:lnTo>
                    <a:lnTo>
                      <a:pt x="19" y="128"/>
                    </a:lnTo>
                    <a:lnTo>
                      <a:pt x="10" y="128"/>
                    </a:lnTo>
                    <a:lnTo>
                      <a:pt x="10" y="183"/>
                    </a:lnTo>
                    <a:lnTo>
                      <a:pt x="0" y="183"/>
                    </a:lnTo>
                    <a:lnTo>
                      <a:pt x="0" y="192"/>
                    </a:lnTo>
                    <a:lnTo>
                      <a:pt x="10" y="210"/>
                    </a:lnTo>
                    <a:lnTo>
                      <a:pt x="19" y="265"/>
                    </a:lnTo>
                    <a:lnTo>
                      <a:pt x="10" y="274"/>
                    </a:lnTo>
                    <a:lnTo>
                      <a:pt x="19" y="284"/>
                    </a:lnTo>
                    <a:lnTo>
                      <a:pt x="37" y="284"/>
                    </a:lnTo>
                    <a:lnTo>
                      <a:pt x="46" y="284"/>
                    </a:lnTo>
                    <a:lnTo>
                      <a:pt x="55" y="274"/>
                    </a:lnTo>
                    <a:lnTo>
                      <a:pt x="83" y="274"/>
                    </a:lnTo>
                    <a:lnTo>
                      <a:pt x="129" y="247"/>
                    </a:lnTo>
                    <a:lnTo>
                      <a:pt x="156" y="247"/>
                    </a:lnTo>
                    <a:lnTo>
                      <a:pt x="193" y="256"/>
                    </a:lnTo>
                    <a:lnTo>
                      <a:pt x="202" y="274"/>
                    </a:lnTo>
                    <a:lnTo>
                      <a:pt x="202" y="284"/>
                    </a:lnTo>
                    <a:lnTo>
                      <a:pt x="202" y="274"/>
                    </a:lnTo>
                    <a:lnTo>
                      <a:pt x="211" y="274"/>
                    </a:lnTo>
                    <a:lnTo>
                      <a:pt x="220" y="265"/>
                    </a:lnTo>
                    <a:lnTo>
                      <a:pt x="220" y="274"/>
                    </a:lnTo>
                    <a:lnTo>
                      <a:pt x="211" y="284"/>
                    </a:lnTo>
                    <a:lnTo>
                      <a:pt x="220" y="284"/>
                    </a:lnTo>
                    <a:lnTo>
                      <a:pt x="220" y="293"/>
                    </a:lnTo>
                    <a:lnTo>
                      <a:pt x="230" y="302"/>
                    </a:lnTo>
                    <a:lnTo>
                      <a:pt x="230" y="311"/>
                    </a:lnTo>
                    <a:lnTo>
                      <a:pt x="239" y="320"/>
                    </a:lnTo>
                    <a:lnTo>
                      <a:pt x="248" y="320"/>
                    </a:lnTo>
                    <a:lnTo>
                      <a:pt x="257" y="329"/>
                    </a:lnTo>
                    <a:lnTo>
                      <a:pt x="266" y="320"/>
                    </a:lnTo>
                    <a:lnTo>
                      <a:pt x="275" y="320"/>
                    </a:lnTo>
                    <a:lnTo>
                      <a:pt x="294" y="329"/>
                    </a:lnTo>
                    <a:lnTo>
                      <a:pt x="303" y="320"/>
                    </a:lnTo>
                    <a:lnTo>
                      <a:pt x="312" y="311"/>
                    </a:lnTo>
                    <a:lnTo>
                      <a:pt x="321" y="311"/>
                    </a:lnTo>
                    <a:lnTo>
                      <a:pt x="331" y="311"/>
                    </a:lnTo>
                    <a:lnTo>
                      <a:pt x="340" y="274"/>
                    </a:lnTo>
                    <a:lnTo>
                      <a:pt x="376" y="247"/>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52" name="Freeform 366"/>
              <p:cNvSpPr>
                <a:spLocks/>
              </p:cNvSpPr>
              <p:nvPr/>
            </p:nvSpPr>
            <p:spPr bwMode="auto">
              <a:xfrm>
                <a:off x="3824" y="2829"/>
                <a:ext cx="92" cy="27"/>
              </a:xfrm>
              <a:custGeom>
                <a:avLst/>
                <a:gdLst>
                  <a:gd name="T0" fmla="*/ 37 w 92"/>
                  <a:gd name="T1" fmla="*/ 18 h 27"/>
                  <a:gd name="T2" fmla="*/ 18 w 92"/>
                  <a:gd name="T3" fmla="*/ 18 h 27"/>
                  <a:gd name="T4" fmla="*/ 18 w 92"/>
                  <a:gd name="T5" fmla="*/ 9 h 27"/>
                  <a:gd name="T6" fmla="*/ 0 w 92"/>
                  <a:gd name="T7" fmla="*/ 0 h 27"/>
                  <a:gd name="T8" fmla="*/ 9 w 92"/>
                  <a:gd name="T9" fmla="*/ 0 h 27"/>
                  <a:gd name="T10" fmla="*/ 18 w 92"/>
                  <a:gd name="T11" fmla="*/ 0 h 27"/>
                  <a:gd name="T12" fmla="*/ 37 w 92"/>
                  <a:gd name="T13" fmla="*/ 0 h 27"/>
                  <a:gd name="T14" fmla="*/ 46 w 92"/>
                  <a:gd name="T15" fmla="*/ 0 h 27"/>
                  <a:gd name="T16" fmla="*/ 55 w 92"/>
                  <a:gd name="T17" fmla="*/ 0 h 27"/>
                  <a:gd name="T18" fmla="*/ 64 w 92"/>
                  <a:gd name="T19" fmla="*/ 0 h 27"/>
                  <a:gd name="T20" fmla="*/ 83 w 92"/>
                  <a:gd name="T21" fmla="*/ 9 h 27"/>
                  <a:gd name="T22" fmla="*/ 83 w 92"/>
                  <a:gd name="T23" fmla="*/ 18 h 27"/>
                  <a:gd name="T24" fmla="*/ 92 w 92"/>
                  <a:gd name="T25" fmla="*/ 18 h 27"/>
                  <a:gd name="T26" fmla="*/ 92 w 92"/>
                  <a:gd name="T27" fmla="*/ 27 h 27"/>
                  <a:gd name="T28" fmla="*/ 55 w 92"/>
                  <a:gd name="T29" fmla="*/ 27 h 27"/>
                  <a:gd name="T30" fmla="*/ 46 w 92"/>
                  <a:gd name="T31" fmla="*/ 18 h 27"/>
                  <a:gd name="T32" fmla="*/ 37 w 92"/>
                  <a:gd name="T33" fmla="*/ 18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27">
                    <a:moveTo>
                      <a:pt x="37" y="18"/>
                    </a:moveTo>
                    <a:lnTo>
                      <a:pt x="18" y="18"/>
                    </a:lnTo>
                    <a:lnTo>
                      <a:pt x="18" y="9"/>
                    </a:lnTo>
                    <a:lnTo>
                      <a:pt x="0" y="0"/>
                    </a:lnTo>
                    <a:lnTo>
                      <a:pt x="9" y="0"/>
                    </a:lnTo>
                    <a:lnTo>
                      <a:pt x="18" y="0"/>
                    </a:lnTo>
                    <a:lnTo>
                      <a:pt x="37" y="0"/>
                    </a:lnTo>
                    <a:lnTo>
                      <a:pt x="46" y="0"/>
                    </a:lnTo>
                    <a:lnTo>
                      <a:pt x="55" y="0"/>
                    </a:lnTo>
                    <a:lnTo>
                      <a:pt x="64" y="0"/>
                    </a:lnTo>
                    <a:lnTo>
                      <a:pt x="83" y="9"/>
                    </a:lnTo>
                    <a:lnTo>
                      <a:pt x="83" y="18"/>
                    </a:lnTo>
                    <a:lnTo>
                      <a:pt x="92" y="18"/>
                    </a:lnTo>
                    <a:lnTo>
                      <a:pt x="92" y="27"/>
                    </a:lnTo>
                    <a:lnTo>
                      <a:pt x="55" y="27"/>
                    </a:lnTo>
                    <a:lnTo>
                      <a:pt x="46" y="18"/>
                    </a:lnTo>
                    <a:lnTo>
                      <a:pt x="37" y="18"/>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53" name="Freeform 367"/>
              <p:cNvSpPr>
                <a:spLocks/>
              </p:cNvSpPr>
              <p:nvPr/>
            </p:nvSpPr>
            <p:spPr bwMode="auto">
              <a:xfrm>
                <a:off x="3824" y="2829"/>
                <a:ext cx="92" cy="27"/>
              </a:xfrm>
              <a:custGeom>
                <a:avLst/>
                <a:gdLst>
                  <a:gd name="T0" fmla="*/ 37 w 92"/>
                  <a:gd name="T1" fmla="*/ 18 h 27"/>
                  <a:gd name="T2" fmla="*/ 18 w 92"/>
                  <a:gd name="T3" fmla="*/ 18 h 27"/>
                  <a:gd name="T4" fmla="*/ 18 w 92"/>
                  <a:gd name="T5" fmla="*/ 9 h 27"/>
                  <a:gd name="T6" fmla="*/ 0 w 92"/>
                  <a:gd name="T7" fmla="*/ 0 h 27"/>
                  <a:gd name="T8" fmla="*/ 9 w 92"/>
                  <a:gd name="T9" fmla="*/ 0 h 27"/>
                  <a:gd name="T10" fmla="*/ 18 w 92"/>
                  <a:gd name="T11" fmla="*/ 0 h 27"/>
                  <a:gd name="T12" fmla="*/ 37 w 92"/>
                  <a:gd name="T13" fmla="*/ 0 h 27"/>
                  <a:gd name="T14" fmla="*/ 46 w 92"/>
                  <a:gd name="T15" fmla="*/ 0 h 27"/>
                  <a:gd name="T16" fmla="*/ 55 w 92"/>
                  <a:gd name="T17" fmla="*/ 0 h 27"/>
                  <a:gd name="T18" fmla="*/ 64 w 92"/>
                  <a:gd name="T19" fmla="*/ 0 h 27"/>
                  <a:gd name="T20" fmla="*/ 83 w 92"/>
                  <a:gd name="T21" fmla="*/ 9 h 27"/>
                  <a:gd name="T22" fmla="*/ 83 w 92"/>
                  <a:gd name="T23" fmla="*/ 18 h 27"/>
                  <a:gd name="T24" fmla="*/ 92 w 92"/>
                  <a:gd name="T25" fmla="*/ 18 h 27"/>
                  <a:gd name="T26" fmla="*/ 92 w 92"/>
                  <a:gd name="T27" fmla="*/ 27 h 27"/>
                  <a:gd name="T28" fmla="*/ 55 w 92"/>
                  <a:gd name="T29" fmla="*/ 27 h 27"/>
                  <a:gd name="T30" fmla="*/ 46 w 92"/>
                  <a:gd name="T31" fmla="*/ 18 h 27"/>
                  <a:gd name="T32" fmla="*/ 37 w 92"/>
                  <a:gd name="T33" fmla="*/ 18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27">
                    <a:moveTo>
                      <a:pt x="37" y="18"/>
                    </a:moveTo>
                    <a:lnTo>
                      <a:pt x="18" y="18"/>
                    </a:lnTo>
                    <a:lnTo>
                      <a:pt x="18" y="9"/>
                    </a:lnTo>
                    <a:lnTo>
                      <a:pt x="0" y="0"/>
                    </a:lnTo>
                    <a:lnTo>
                      <a:pt x="9" y="0"/>
                    </a:lnTo>
                    <a:lnTo>
                      <a:pt x="18" y="0"/>
                    </a:lnTo>
                    <a:lnTo>
                      <a:pt x="37" y="0"/>
                    </a:lnTo>
                    <a:lnTo>
                      <a:pt x="46" y="0"/>
                    </a:lnTo>
                    <a:lnTo>
                      <a:pt x="55" y="0"/>
                    </a:lnTo>
                    <a:lnTo>
                      <a:pt x="64" y="0"/>
                    </a:lnTo>
                    <a:lnTo>
                      <a:pt x="83" y="9"/>
                    </a:lnTo>
                    <a:lnTo>
                      <a:pt x="83" y="18"/>
                    </a:lnTo>
                    <a:lnTo>
                      <a:pt x="92" y="18"/>
                    </a:lnTo>
                    <a:lnTo>
                      <a:pt x="92" y="27"/>
                    </a:lnTo>
                    <a:lnTo>
                      <a:pt x="55" y="27"/>
                    </a:lnTo>
                    <a:lnTo>
                      <a:pt x="46" y="18"/>
                    </a:lnTo>
                    <a:lnTo>
                      <a:pt x="37" y="18"/>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54" name="Freeform 368"/>
              <p:cNvSpPr>
                <a:spLocks/>
              </p:cNvSpPr>
              <p:nvPr/>
            </p:nvSpPr>
            <p:spPr bwMode="auto">
              <a:xfrm>
                <a:off x="3714" y="2692"/>
                <a:ext cx="119" cy="137"/>
              </a:xfrm>
              <a:custGeom>
                <a:avLst/>
                <a:gdLst>
                  <a:gd name="T0" fmla="*/ 55 w 119"/>
                  <a:gd name="T1" fmla="*/ 73 h 137"/>
                  <a:gd name="T2" fmla="*/ 55 w 119"/>
                  <a:gd name="T3" fmla="*/ 64 h 137"/>
                  <a:gd name="T4" fmla="*/ 46 w 119"/>
                  <a:gd name="T5" fmla="*/ 55 h 137"/>
                  <a:gd name="T6" fmla="*/ 46 w 119"/>
                  <a:gd name="T7" fmla="*/ 45 h 137"/>
                  <a:gd name="T8" fmla="*/ 37 w 119"/>
                  <a:gd name="T9" fmla="*/ 45 h 137"/>
                  <a:gd name="T10" fmla="*/ 37 w 119"/>
                  <a:gd name="T11" fmla="*/ 36 h 137"/>
                  <a:gd name="T12" fmla="*/ 28 w 119"/>
                  <a:gd name="T13" fmla="*/ 27 h 137"/>
                  <a:gd name="T14" fmla="*/ 9 w 119"/>
                  <a:gd name="T15" fmla="*/ 18 h 137"/>
                  <a:gd name="T16" fmla="*/ 0 w 119"/>
                  <a:gd name="T17" fmla="*/ 0 h 137"/>
                  <a:gd name="T18" fmla="*/ 9 w 119"/>
                  <a:gd name="T19" fmla="*/ 0 h 137"/>
                  <a:gd name="T20" fmla="*/ 18 w 119"/>
                  <a:gd name="T21" fmla="*/ 0 h 137"/>
                  <a:gd name="T22" fmla="*/ 28 w 119"/>
                  <a:gd name="T23" fmla="*/ 0 h 137"/>
                  <a:gd name="T24" fmla="*/ 37 w 119"/>
                  <a:gd name="T25" fmla="*/ 9 h 137"/>
                  <a:gd name="T26" fmla="*/ 46 w 119"/>
                  <a:gd name="T27" fmla="*/ 18 h 137"/>
                  <a:gd name="T28" fmla="*/ 64 w 119"/>
                  <a:gd name="T29" fmla="*/ 36 h 137"/>
                  <a:gd name="T30" fmla="*/ 83 w 119"/>
                  <a:gd name="T31" fmla="*/ 45 h 137"/>
                  <a:gd name="T32" fmla="*/ 92 w 119"/>
                  <a:gd name="T33" fmla="*/ 55 h 137"/>
                  <a:gd name="T34" fmla="*/ 92 w 119"/>
                  <a:gd name="T35" fmla="*/ 73 h 137"/>
                  <a:gd name="T36" fmla="*/ 110 w 119"/>
                  <a:gd name="T37" fmla="*/ 91 h 137"/>
                  <a:gd name="T38" fmla="*/ 119 w 119"/>
                  <a:gd name="T39" fmla="*/ 100 h 137"/>
                  <a:gd name="T40" fmla="*/ 119 w 119"/>
                  <a:gd name="T41" fmla="*/ 110 h 137"/>
                  <a:gd name="T42" fmla="*/ 119 w 119"/>
                  <a:gd name="T43" fmla="*/ 128 h 137"/>
                  <a:gd name="T44" fmla="*/ 110 w 119"/>
                  <a:gd name="T45" fmla="*/ 128 h 137"/>
                  <a:gd name="T46" fmla="*/ 101 w 119"/>
                  <a:gd name="T47" fmla="*/ 137 h 137"/>
                  <a:gd name="T48" fmla="*/ 101 w 119"/>
                  <a:gd name="T49" fmla="*/ 128 h 137"/>
                  <a:gd name="T50" fmla="*/ 73 w 119"/>
                  <a:gd name="T51" fmla="*/ 100 h 137"/>
                  <a:gd name="T52" fmla="*/ 55 w 119"/>
                  <a:gd name="T53" fmla="*/ 73 h 1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137">
                    <a:moveTo>
                      <a:pt x="55" y="73"/>
                    </a:moveTo>
                    <a:lnTo>
                      <a:pt x="55" y="64"/>
                    </a:lnTo>
                    <a:lnTo>
                      <a:pt x="46" y="55"/>
                    </a:lnTo>
                    <a:lnTo>
                      <a:pt x="46" y="45"/>
                    </a:lnTo>
                    <a:lnTo>
                      <a:pt x="37" y="45"/>
                    </a:lnTo>
                    <a:lnTo>
                      <a:pt x="37" y="36"/>
                    </a:lnTo>
                    <a:lnTo>
                      <a:pt x="28" y="27"/>
                    </a:lnTo>
                    <a:lnTo>
                      <a:pt x="9" y="18"/>
                    </a:lnTo>
                    <a:lnTo>
                      <a:pt x="0" y="0"/>
                    </a:lnTo>
                    <a:lnTo>
                      <a:pt x="9" y="0"/>
                    </a:lnTo>
                    <a:lnTo>
                      <a:pt x="18" y="0"/>
                    </a:lnTo>
                    <a:lnTo>
                      <a:pt x="28" y="0"/>
                    </a:lnTo>
                    <a:lnTo>
                      <a:pt x="37" y="9"/>
                    </a:lnTo>
                    <a:lnTo>
                      <a:pt x="46" y="18"/>
                    </a:lnTo>
                    <a:lnTo>
                      <a:pt x="64" y="36"/>
                    </a:lnTo>
                    <a:lnTo>
                      <a:pt x="83" y="45"/>
                    </a:lnTo>
                    <a:lnTo>
                      <a:pt x="92" y="55"/>
                    </a:lnTo>
                    <a:lnTo>
                      <a:pt x="92" y="73"/>
                    </a:lnTo>
                    <a:lnTo>
                      <a:pt x="110" y="91"/>
                    </a:lnTo>
                    <a:lnTo>
                      <a:pt x="119" y="100"/>
                    </a:lnTo>
                    <a:lnTo>
                      <a:pt x="119" y="110"/>
                    </a:lnTo>
                    <a:lnTo>
                      <a:pt x="119" y="128"/>
                    </a:lnTo>
                    <a:lnTo>
                      <a:pt x="110" y="128"/>
                    </a:lnTo>
                    <a:lnTo>
                      <a:pt x="101" y="137"/>
                    </a:lnTo>
                    <a:lnTo>
                      <a:pt x="101" y="128"/>
                    </a:lnTo>
                    <a:lnTo>
                      <a:pt x="73" y="100"/>
                    </a:lnTo>
                    <a:lnTo>
                      <a:pt x="55" y="73"/>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55" name="Freeform 369"/>
              <p:cNvSpPr>
                <a:spLocks/>
              </p:cNvSpPr>
              <p:nvPr/>
            </p:nvSpPr>
            <p:spPr bwMode="auto">
              <a:xfrm>
                <a:off x="3714" y="2692"/>
                <a:ext cx="119" cy="137"/>
              </a:xfrm>
              <a:custGeom>
                <a:avLst/>
                <a:gdLst>
                  <a:gd name="T0" fmla="*/ 55 w 119"/>
                  <a:gd name="T1" fmla="*/ 73 h 137"/>
                  <a:gd name="T2" fmla="*/ 55 w 119"/>
                  <a:gd name="T3" fmla="*/ 64 h 137"/>
                  <a:gd name="T4" fmla="*/ 46 w 119"/>
                  <a:gd name="T5" fmla="*/ 55 h 137"/>
                  <a:gd name="T6" fmla="*/ 46 w 119"/>
                  <a:gd name="T7" fmla="*/ 45 h 137"/>
                  <a:gd name="T8" fmla="*/ 37 w 119"/>
                  <a:gd name="T9" fmla="*/ 45 h 137"/>
                  <a:gd name="T10" fmla="*/ 37 w 119"/>
                  <a:gd name="T11" fmla="*/ 36 h 137"/>
                  <a:gd name="T12" fmla="*/ 28 w 119"/>
                  <a:gd name="T13" fmla="*/ 27 h 137"/>
                  <a:gd name="T14" fmla="*/ 9 w 119"/>
                  <a:gd name="T15" fmla="*/ 18 h 137"/>
                  <a:gd name="T16" fmla="*/ 0 w 119"/>
                  <a:gd name="T17" fmla="*/ 0 h 137"/>
                  <a:gd name="T18" fmla="*/ 9 w 119"/>
                  <a:gd name="T19" fmla="*/ 0 h 137"/>
                  <a:gd name="T20" fmla="*/ 18 w 119"/>
                  <a:gd name="T21" fmla="*/ 0 h 137"/>
                  <a:gd name="T22" fmla="*/ 28 w 119"/>
                  <a:gd name="T23" fmla="*/ 0 h 137"/>
                  <a:gd name="T24" fmla="*/ 37 w 119"/>
                  <a:gd name="T25" fmla="*/ 9 h 137"/>
                  <a:gd name="T26" fmla="*/ 46 w 119"/>
                  <a:gd name="T27" fmla="*/ 18 h 137"/>
                  <a:gd name="T28" fmla="*/ 64 w 119"/>
                  <a:gd name="T29" fmla="*/ 36 h 137"/>
                  <a:gd name="T30" fmla="*/ 83 w 119"/>
                  <a:gd name="T31" fmla="*/ 45 h 137"/>
                  <a:gd name="T32" fmla="*/ 92 w 119"/>
                  <a:gd name="T33" fmla="*/ 55 h 137"/>
                  <a:gd name="T34" fmla="*/ 92 w 119"/>
                  <a:gd name="T35" fmla="*/ 73 h 137"/>
                  <a:gd name="T36" fmla="*/ 110 w 119"/>
                  <a:gd name="T37" fmla="*/ 91 h 137"/>
                  <a:gd name="T38" fmla="*/ 119 w 119"/>
                  <a:gd name="T39" fmla="*/ 100 h 137"/>
                  <a:gd name="T40" fmla="*/ 119 w 119"/>
                  <a:gd name="T41" fmla="*/ 110 h 137"/>
                  <a:gd name="T42" fmla="*/ 119 w 119"/>
                  <a:gd name="T43" fmla="*/ 128 h 137"/>
                  <a:gd name="T44" fmla="*/ 110 w 119"/>
                  <a:gd name="T45" fmla="*/ 128 h 137"/>
                  <a:gd name="T46" fmla="*/ 101 w 119"/>
                  <a:gd name="T47" fmla="*/ 137 h 137"/>
                  <a:gd name="T48" fmla="*/ 101 w 119"/>
                  <a:gd name="T49" fmla="*/ 128 h 137"/>
                  <a:gd name="T50" fmla="*/ 73 w 119"/>
                  <a:gd name="T51" fmla="*/ 100 h 137"/>
                  <a:gd name="T52" fmla="*/ 55 w 119"/>
                  <a:gd name="T53" fmla="*/ 73 h 1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9" h="137">
                    <a:moveTo>
                      <a:pt x="55" y="73"/>
                    </a:moveTo>
                    <a:lnTo>
                      <a:pt x="55" y="64"/>
                    </a:lnTo>
                    <a:lnTo>
                      <a:pt x="46" y="55"/>
                    </a:lnTo>
                    <a:lnTo>
                      <a:pt x="46" y="45"/>
                    </a:lnTo>
                    <a:lnTo>
                      <a:pt x="37" y="45"/>
                    </a:lnTo>
                    <a:lnTo>
                      <a:pt x="37" y="36"/>
                    </a:lnTo>
                    <a:lnTo>
                      <a:pt x="28" y="27"/>
                    </a:lnTo>
                    <a:lnTo>
                      <a:pt x="9" y="18"/>
                    </a:lnTo>
                    <a:lnTo>
                      <a:pt x="0" y="0"/>
                    </a:lnTo>
                    <a:lnTo>
                      <a:pt x="9" y="0"/>
                    </a:lnTo>
                    <a:lnTo>
                      <a:pt x="18" y="0"/>
                    </a:lnTo>
                    <a:lnTo>
                      <a:pt x="28" y="0"/>
                    </a:lnTo>
                    <a:lnTo>
                      <a:pt x="37" y="9"/>
                    </a:lnTo>
                    <a:lnTo>
                      <a:pt x="46" y="18"/>
                    </a:lnTo>
                    <a:lnTo>
                      <a:pt x="64" y="36"/>
                    </a:lnTo>
                    <a:lnTo>
                      <a:pt x="83" y="45"/>
                    </a:lnTo>
                    <a:lnTo>
                      <a:pt x="92" y="55"/>
                    </a:lnTo>
                    <a:lnTo>
                      <a:pt x="92" y="73"/>
                    </a:lnTo>
                    <a:lnTo>
                      <a:pt x="110" y="91"/>
                    </a:lnTo>
                    <a:lnTo>
                      <a:pt x="119" y="100"/>
                    </a:lnTo>
                    <a:lnTo>
                      <a:pt x="119" y="110"/>
                    </a:lnTo>
                    <a:lnTo>
                      <a:pt x="119" y="128"/>
                    </a:lnTo>
                    <a:lnTo>
                      <a:pt x="110" y="128"/>
                    </a:lnTo>
                    <a:lnTo>
                      <a:pt x="101" y="137"/>
                    </a:lnTo>
                    <a:lnTo>
                      <a:pt x="101" y="128"/>
                    </a:lnTo>
                    <a:lnTo>
                      <a:pt x="73" y="100"/>
                    </a:lnTo>
                    <a:lnTo>
                      <a:pt x="55" y="73"/>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56" name="Freeform 370"/>
              <p:cNvSpPr>
                <a:spLocks/>
              </p:cNvSpPr>
              <p:nvPr/>
            </p:nvSpPr>
            <p:spPr bwMode="auto">
              <a:xfrm>
                <a:off x="3852" y="2518"/>
                <a:ext cx="18" cy="18"/>
              </a:xfrm>
              <a:custGeom>
                <a:avLst/>
                <a:gdLst>
                  <a:gd name="T0" fmla="*/ 0 w 18"/>
                  <a:gd name="T1" fmla="*/ 18 h 18"/>
                  <a:gd name="T2" fmla="*/ 9 w 18"/>
                  <a:gd name="T3" fmla="*/ 0 h 18"/>
                  <a:gd name="T4" fmla="*/ 18 w 18"/>
                  <a:gd name="T5" fmla="*/ 18 h 18"/>
                  <a:gd name="T6" fmla="*/ 9 w 18"/>
                  <a:gd name="T7" fmla="*/ 18 h 18"/>
                  <a:gd name="T8" fmla="*/ 0 w 18"/>
                  <a:gd name="T9" fmla="*/ 1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8">
                    <a:moveTo>
                      <a:pt x="0" y="18"/>
                    </a:moveTo>
                    <a:lnTo>
                      <a:pt x="9" y="0"/>
                    </a:lnTo>
                    <a:lnTo>
                      <a:pt x="18" y="18"/>
                    </a:lnTo>
                    <a:lnTo>
                      <a:pt x="9" y="18"/>
                    </a:lnTo>
                    <a:lnTo>
                      <a:pt x="0" y="18"/>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57" name="Freeform 371"/>
              <p:cNvSpPr>
                <a:spLocks/>
              </p:cNvSpPr>
              <p:nvPr/>
            </p:nvSpPr>
            <p:spPr bwMode="auto">
              <a:xfrm>
                <a:off x="3852" y="2518"/>
                <a:ext cx="18" cy="18"/>
              </a:xfrm>
              <a:custGeom>
                <a:avLst/>
                <a:gdLst>
                  <a:gd name="T0" fmla="*/ 0 w 18"/>
                  <a:gd name="T1" fmla="*/ 18 h 18"/>
                  <a:gd name="T2" fmla="*/ 9 w 18"/>
                  <a:gd name="T3" fmla="*/ 0 h 18"/>
                  <a:gd name="T4" fmla="*/ 18 w 18"/>
                  <a:gd name="T5" fmla="*/ 18 h 18"/>
                  <a:gd name="T6" fmla="*/ 9 w 18"/>
                  <a:gd name="T7" fmla="*/ 18 h 18"/>
                  <a:gd name="T8" fmla="*/ 0 w 18"/>
                  <a:gd name="T9" fmla="*/ 18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8">
                    <a:moveTo>
                      <a:pt x="0" y="18"/>
                    </a:moveTo>
                    <a:lnTo>
                      <a:pt x="9" y="0"/>
                    </a:lnTo>
                    <a:lnTo>
                      <a:pt x="18" y="18"/>
                    </a:lnTo>
                    <a:lnTo>
                      <a:pt x="9" y="18"/>
                    </a:lnTo>
                    <a:lnTo>
                      <a:pt x="0" y="18"/>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58" name="Freeform 372"/>
              <p:cNvSpPr>
                <a:spLocks/>
              </p:cNvSpPr>
              <p:nvPr/>
            </p:nvSpPr>
            <p:spPr bwMode="auto">
              <a:xfrm>
                <a:off x="4081" y="2060"/>
                <a:ext cx="37" cy="119"/>
              </a:xfrm>
              <a:custGeom>
                <a:avLst/>
                <a:gdLst>
                  <a:gd name="T0" fmla="*/ 18 w 37"/>
                  <a:gd name="T1" fmla="*/ 119 h 119"/>
                  <a:gd name="T2" fmla="*/ 9 w 37"/>
                  <a:gd name="T3" fmla="*/ 101 h 119"/>
                  <a:gd name="T4" fmla="*/ 9 w 37"/>
                  <a:gd name="T5" fmla="*/ 92 h 119"/>
                  <a:gd name="T6" fmla="*/ 9 w 37"/>
                  <a:gd name="T7" fmla="*/ 46 h 119"/>
                  <a:gd name="T8" fmla="*/ 9 w 37"/>
                  <a:gd name="T9" fmla="*/ 37 h 119"/>
                  <a:gd name="T10" fmla="*/ 0 w 37"/>
                  <a:gd name="T11" fmla="*/ 28 h 119"/>
                  <a:gd name="T12" fmla="*/ 0 w 37"/>
                  <a:gd name="T13" fmla="*/ 0 h 119"/>
                  <a:gd name="T14" fmla="*/ 9 w 37"/>
                  <a:gd name="T15" fmla="*/ 9 h 119"/>
                  <a:gd name="T16" fmla="*/ 9 w 37"/>
                  <a:gd name="T17" fmla="*/ 18 h 119"/>
                  <a:gd name="T18" fmla="*/ 9 w 37"/>
                  <a:gd name="T19" fmla="*/ 37 h 119"/>
                  <a:gd name="T20" fmla="*/ 27 w 37"/>
                  <a:gd name="T21" fmla="*/ 73 h 119"/>
                  <a:gd name="T22" fmla="*/ 27 w 37"/>
                  <a:gd name="T23" fmla="*/ 82 h 119"/>
                  <a:gd name="T24" fmla="*/ 37 w 37"/>
                  <a:gd name="T25" fmla="*/ 82 h 119"/>
                  <a:gd name="T26" fmla="*/ 27 w 37"/>
                  <a:gd name="T27" fmla="*/ 82 h 119"/>
                  <a:gd name="T28" fmla="*/ 18 w 37"/>
                  <a:gd name="T29" fmla="*/ 73 h 119"/>
                  <a:gd name="T30" fmla="*/ 9 w 37"/>
                  <a:gd name="T31" fmla="*/ 82 h 119"/>
                  <a:gd name="T32" fmla="*/ 18 w 37"/>
                  <a:gd name="T33" fmla="*/ 92 h 119"/>
                  <a:gd name="T34" fmla="*/ 18 w 37"/>
                  <a:gd name="T35" fmla="*/ 101 h 119"/>
                  <a:gd name="T36" fmla="*/ 27 w 37"/>
                  <a:gd name="T37" fmla="*/ 110 h 119"/>
                  <a:gd name="T38" fmla="*/ 18 w 37"/>
                  <a:gd name="T39" fmla="*/ 119 h 1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7" h="119">
                    <a:moveTo>
                      <a:pt x="18" y="119"/>
                    </a:moveTo>
                    <a:lnTo>
                      <a:pt x="9" y="101"/>
                    </a:lnTo>
                    <a:lnTo>
                      <a:pt x="9" y="92"/>
                    </a:lnTo>
                    <a:lnTo>
                      <a:pt x="9" y="46"/>
                    </a:lnTo>
                    <a:lnTo>
                      <a:pt x="9" y="37"/>
                    </a:lnTo>
                    <a:lnTo>
                      <a:pt x="0" y="28"/>
                    </a:lnTo>
                    <a:lnTo>
                      <a:pt x="0" y="0"/>
                    </a:lnTo>
                    <a:lnTo>
                      <a:pt x="9" y="9"/>
                    </a:lnTo>
                    <a:lnTo>
                      <a:pt x="9" y="18"/>
                    </a:lnTo>
                    <a:lnTo>
                      <a:pt x="9" y="37"/>
                    </a:lnTo>
                    <a:lnTo>
                      <a:pt x="27" y="73"/>
                    </a:lnTo>
                    <a:lnTo>
                      <a:pt x="27" y="82"/>
                    </a:lnTo>
                    <a:lnTo>
                      <a:pt x="37" y="82"/>
                    </a:lnTo>
                    <a:lnTo>
                      <a:pt x="27" y="82"/>
                    </a:lnTo>
                    <a:lnTo>
                      <a:pt x="18" y="73"/>
                    </a:lnTo>
                    <a:lnTo>
                      <a:pt x="9" y="82"/>
                    </a:lnTo>
                    <a:lnTo>
                      <a:pt x="18" y="92"/>
                    </a:lnTo>
                    <a:lnTo>
                      <a:pt x="18" y="101"/>
                    </a:lnTo>
                    <a:lnTo>
                      <a:pt x="27" y="110"/>
                    </a:lnTo>
                    <a:lnTo>
                      <a:pt x="18" y="119"/>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59" name="Freeform 373"/>
              <p:cNvSpPr>
                <a:spLocks/>
              </p:cNvSpPr>
              <p:nvPr/>
            </p:nvSpPr>
            <p:spPr bwMode="auto">
              <a:xfrm>
                <a:off x="4081" y="2060"/>
                <a:ext cx="37" cy="119"/>
              </a:xfrm>
              <a:custGeom>
                <a:avLst/>
                <a:gdLst>
                  <a:gd name="T0" fmla="*/ 18 w 37"/>
                  <a:gd name="T1" fmla="*/ 119 h 119"/>
                  <a:gd name="T2" fmla="*/ 9 w 37"/>
                  <a:gd name="T3" fmla="*/ 101 h 119"/>
                  <a:gd name="T4" fmla="*/ 9 w 37"/>
                  <a:gd name="T5" fmla="*/ 92 h 119"/>
                  <a:gd name="T6" fmla="*/ 9 w 37"/>
                  <a:gd name="T7" fmla="*/ 46 h 119"/>
                  <a:gd name="T8" fmla="*/ 9 w 37"/>
                  <a:gd name="T9" fmla="*/ 37 h 119"/>
                  <a:gd name="T10" fmla="*/ 0 w 37"/>
                  <a:gd name="T11" fmla="*/ 28 h 119"/>
                  <a:gd name="T12" fmla="*/ 0 w 37"/>
                  <a:gd name="T13" fmla="*/ 0 h 119"/>
                  <a:gd name="T14" fmla="*/ 9 w 37"/>
                  <a:gd name="T15" fmla="*/ 9 h 119"/>
                  <a:gd name="T16" fmla="*/ 9 w 37"/>
                  <a:gd name="T17" fmla="*/ 18 h 119"/>
                  <a:gd name="T18" fmla="*/ 9 w 37"/>
                  <a:gd name="T19" fmla="*/ 37 h 119"/>
                  <a:gd name="T20" fmla="*/ 27 w 37"/>
                  <a:gd name="T21" fmla="*/ 73 h 119"/>
                  <a:gd name="T22" fmla="*/ 27 w 37"/>
                  <a:gd name="T23" fmla="*/ 82 h 119"/>
                  <a:gd name="T24" fmla="*/ 37 w 37"/>
                  <a:gd name="T25" fmla="*/ 82 h 119"/>
                  <a:gd name="T26" fmla="*/ 27 w 37"/>
                  <a:gd name="T27" fmla="*/ 82 h 119"/>
                  <a:gd name="T28" fmla="*/ 18 w 37"/>
                  <a:gd name="T29" fmla="*/ 73 h 119"/>
                  <a:gd name="T30" fmla="*/ 9 w 37"/>
                  <a:gd name="T31" fmla="*/ 82 h 119"/>
                  <a:gd name="T32" fmla="*/ 18 w 37"/>
                  <a:gd name="T33" fmla="*/ 92 h 119"/>
                  <a:gd name="T34" fmla="*/ 18 w 37"/>
                  <a:gd name="T35" fmla="*/ 101 h 119"/>
                  <a:gd name="T36" fmla="*/ 27 w 37"/>
                  <a:gd name="T37" fmla="*/ 110 h 119"/>
                  <a:gd name="T38" fmla="*/ 18 w 37"/>
                  <a:gd name="T39" fmla="*/ 119 h 1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7" h="119">
                    <a:moveTo>
                      <a:pt x="18" y="119"/>
                    </a:moveTo>
                    <a:lnTo>
                      <a:pt x="9" y="101"/>
                    </a:lnTo>
                    <a:lnTo>
                      <a:pt x="9" y="92"/>
                    </a:lnTo>
                    <a:lnTo>
                      <a:pt x="9" y="46"/>
                    </a:lnTo>
                    <a:lnTo>
                      <a:pt x="9" y="37"/>
                    </a:lnTo>
                    <a:lnTo>
                      <a:pt x="0" y="28"/>
                    </a:lnTo>
                    <a:lnTo>
                      <a:pt x="0" y="0"/>
                    </a:lnTo>
                    <a:lnTo>
                      <a:pt x="9" y="9"/>
                    </a:lnTo>
                    <a:lnTo>
                      <a:pt x="9" y="18"/>
                    </a:lnTo>
                    <a:lnTo>
                      <a:pt x="9" y="37"/>
                    </a:lnTo>
                    <a:lnTo>
                      <a:pt x="27" y="73"/>
                    </a:lnTo>
                    <a:lnTo>
                      <a:pt x="27" y="82"/>
                    </a:lnTo>
                    <a:lnTo>
                      <a:pt x="37" y="82"/>
                    </a:lnTo>
                    <a:lnTo>
                      <a:pt x="27" y="82"/>
                    </a:lnTo>
                    <a:lnTo>
                      <a:pt x="18" y="73"/>
                    </a:lnTo>
                    <a:lnTo>
                      <a:pt x="9" y="82"/>
                    </a:lnTo>
                    <a:lnTo>
                      <a:pt x="18" y="92"/>
                    </a:lnTo>
                    <a:lnTo>
                      <a:pt x="18" y="101"/>
                    </a:lnTo>
                    <a:lnTo>
                      <a:pt x="27" y="110"/>
                    </a:lnTo>
                    <a:lnTo>
                      <a:pt x="18" y="119"/>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60" name="Freeform 374"/>
              <p:cNvSpPr>
                <a:spLocks/>
              </p:cNvSpPr>
              <p:nvPr/>
            </p:nvSpPr>
            <p:spPr bwMode="auto">
              <a:xfrm>
                <a:off x="1935" y="2225"/>
                <a:ext cx="73" cy="36"/>
              </a:xfrm>
              <a:custGeom>
                <a:avLst/>
                <a:gdLst>
                  <a:gd name="T0" fmla="*/ 0 w 73"/>
                  <a:gd name="T1" fmla="*/ 36 h 36"/>
                  <a:gd name="T2" fmla="*/ 0 w 73"/>
                  <a:gd name="T3" fmla="*/ 27 h 36"/>
                  <a:gd name="T4" fmla="*/ 27 w 73"/>
                  <a:gd name="T5" fmla="*/ 18 h 36"/>
                  <a:gd name="T6" fmla="*/ 37 w 73"/>
                  <a:gd name="T7" fmla="*/ 18 h 36"/>
                  <a:gd name="T8" fmla="*/ 37 w 73"/>
                  <a:gd name="T9" fmla="*/ 9 h 36"/>
                  <a:gd name="T10" fmla="*/ 46 w 73"/>
                  <a:gd name="T11" fmla="*/ 9 h 36"/>
                  <a:gd name="T12" fmla="*/ 64 w 73"/>
                  <a:gd name="T13" fmla="*/ 0 h 36"/>
                  <a:gd name="T14" fmla="*/ 73 w 73"/>
                  <a:gd name="T15" fmla="*/ 0 h 36"/>
                  <a:gd name="T16" fmla="*/ 73 w 73"/>
                  <a:gd name="T17" fmla="*/ 9 h 36"/>
                  <a:gd name="T18" fmla="*/ 64 w 73"/>
                  <a:gd name="T19" fmla="*/ 18 h 36"/>
                  <a:gd name="T20" fmla="*/ 37 w 73"/>
                  <a:gd name="T21" fmla="*/ 18 h 36"/>
                  <a:gd name="T22" fmla="*/ 27 w 73"/>
                  <a:gd name="T23" fmla="*/ 36 h 36"/>
                  <a:gd name="T24" fmla="*/ 0 w 73"/>
                  <a:gd name="T25" fmla="*/ 36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36">
                    <a:moveTo>
                      <a:pt x="0" y="36"/>
                    </a:moveTo>
                    <a:lnTo>
                      <a:pt x="0" y="27"/>
                    </a:lnTo>
                    <a:lnTo>
                      <a:pt x="27" y="18"/>
                    </a:lnTo>
                    <a:lnTo>
                      <a:pt x="37" y="18"/>
                    </a:lnTo>
                    <a:lnTo>
                      <a:pt x="37" y="9"/>
                    </a:lnTo>
                    <a:lnTo>
                      <a:pt x="46" y="9"/>
                    </a:lnTo>
                    <a:lnTo>
                      <a:pt x="64" y="0"/>
                    </a:lnTo>
                    <a:lnTo>
                      <a:pt x="73" y="0"/>
                    </a:lnTo>
                    <a:lnTo>
                      <a:pt x="73" y="9"/>
                    </a:lnTo>
                    <a:lnTo>
                      <a:pt x="64" y="18"/>
                    </a:lnTo>
                    <a:lnTo>
                      <a:pt x="37" y="18"/>
                    </a:lnTo>
                    <a:lnTo>
                      <a:pt x="27" y="36"/>
                    </a:lnTo>
                    <a:lnTo>
                      <a:pt x="0" y="36"/>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61" name="Freeform 375"/>
              <p:cNvSpPr>
                <a:spLocks/>
              </p:cNvSpPr>
              <p:nvPr/>
            </p:nvSpPr>
            <p:spPr bwMode="auto">
              <a:xfrm>
                <a:off x="1935" y="2225"/>
                <a:ext cx="73" cy="36"/>
              </a:xfrm>
              <a:custGeom>
                <a:avLst/>
                <a:gdLst>
                  <a:gd name="T0" fmla="*/ 0 w 73"/>
                  <a:gd name="T1" fmla="*/ 36 h 36"/>
                  <a:gd name="T2" fmla="*/ 0 w 73"/>
                  <a:gd name="T3" fmla="*/ 27 h 36"/>
                  <a:gd name="T4" fmla="*/ 27 w 73"/>
                  <a:gd name="T5" fmla="*/ 18 h 36"/>
                  <a:gd name="T6" fmla="*/ 37 w 73"/>
                  <a:gd name="T7" fmla="*/ 18 h 36"/>
                  <a:gd name="T8" fmla="*/ 37 w 73"/>
                  <a:gd name="T9" fmla="*/ 9 h 36"/>
                  <a:gd name="T10" fmla="*/ 46 w 73"/>
                  <a:gd name="T11" fmla="*/ 9 h 36"/>
                  <a:gd name="T12" fmla="*/ 64 w 73"/>
                  <a:gd name="T13" fmla="*/ 0 h 36"/>
                  <a:gd name="T14" fmla="*/ 73 w 73"/>
                  <a:gd name="T15" fmla="*/ 0 h 36"/>
                  <a:gd name="T16" fmla="*/ 73 w 73"/>
                  <a:gd name="T17" fmla="*/ 9 h 36"/>
                  <a:gd name="T18" fmla="*/ 64 w 73"/>
                  <a:gd name="T19" fmla="*/ 18 h 36"/>
                  <a:gd name="T20" fmla="*/ 37 w 73"/>
                  <a:gd name="T21" fmla="*/ 18 h 36"/>
                  <a:gd name="T22" fmla="*/ 27 w 73"/>
                  <a:gd name="T23" fmla="*/ 36 h 36"/>
                  <a:gd name="T24" fmla="*/ 0 w 73"/>
                  <a:gd name="T25" fmla="*/ 36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36">
                    <a:moveTo>
                      <a:pt x="0" y="36"/>
                    </a:moveTo>
                    <a:lnTo>
                      <a:pt x="0" y="27"/>
                    </a:lnTo>
                    <a:lnTo>
                      <a:pt x="27" y="18"/>
                    </a:lnTo>
                    <a:lnTo>
                      <a:pt x="37" y="18"/>
                    </a:lnTo>
                    <a:lnTo>
                      <a:pt x="37" y="9"/>
                    </a:lnTo>
                    <a:lnTo>
                      <a:pt x="46" y="9"/>
                    </a:lnTo>
                    <a:lnTo>
                      <a:pt x="64" y="0"/>
                    </a:lnTo>
                    <a:lnTo>
                      <a:pt x="73" y="0"/>
                    </a:lnTo>
                    <a:lnTo>
                      <a:pt x="73" y="9"/>
                    </a:lnTo>
                    <a:lnTo>
                      <a:pt x="64" y="18"/>
                    </a:lnTo>
                    <a:lnTo>
                      <a:pt x="37" y="18"/>
                    </a:lnTo>
                    <a:lnTo>
                      <a:pt x="27" y="36"/>
                    </a:lnTo>
                    <a:lnTo>
                      <a:pt x="0" y="36"/>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62" name="Freeform 376"/>
              <p:cNvSpPr>
                <a:spLocks/>
              </p:cNvSpPr>
              <p:nvPr/>
            </p:nvSpPr>
            <p:spPr bwMode="auto">
              <a:xfrm>
                <a:off x="1889" y="2188"/>
                <a:ext cx="83" cy="73"/>
              </a:xfrm>
              <a:custGeom>
                <a:avLst/>
                <a:gdLst>
                  <a:gd name="T0" fmla="*/ 0 w 83"/>
                  <a:gd name="T1" fmla="*/ 37 h 73"/>
                  <a:gd name="T2" fmla="*/ 9 w 83"/>
                  <a:gd name="T3" fmla="*/ 19 h 73"/>
                  <a:gd name="T4" fmla="*/ 18 w 83"/>
                  <a:gd name="T5" fmla="*/ 9 h 73"/>
                  <a:gd name="T6" fmla="*/ 37 w 83"/>
                  <a:gd name="T7" fmla="*/ 9 h 73"/>
                  <a:gd name="T8" fmla="*/ 37 w 83"/>
                  <a:gd name="T9" fmla="*/ 0 h 73"/>
                  <a:gd name="T10" fmla="*/ 46 w 83"/>
                  <a:gd name="T11" fmla="*/ 9 h 73"/>
                  <a:gd name="T12" fmla="*/ 55 w 83"/>
                  <a:gd name="T13" fmla="*/ 9 h 73"/>
                  <a:gd name="T14" fmla="*/ 83 w 83"/>
                  <a:gd name="T15" fmla="*/ 19 h 73"/>
                  <a:gd name="T16" fmla="*/ 83 w 83"/>
                  <a:gd name="T17" fmla="*/ 28 h 73"/>
                  <a:gd name="T18" fmla="*/ 83 w 83"/>
                  <a:gd name="T19" fmla="*/ 37 h 73"/>
                  <a:gd name="T20" fmla="*/ 64 w 83"/>
                  <a:gd name="T21" fmla="*/ 28 h 73"/>
                  <a:gd name="T22" fmla="*/ 64 w 83"/>
                  <a:gd name="T23" fmla="*/ 37 h 73"/>
                  <a:gd name="T24" fmla="*/ 55 w 83"/>
                  <a:gd name="T25" fmla="*/ 55 h 73"/>
                  <a:gd name="T26" fmla="*/ 46 w 83"/>
                  <a:gd name="T27" fmla="*/ 55 h 73"/>
                  <a:gd name="T28" fmla="*/ 46 w 83"/>
                  <a:gd name="T29" fmla="*/ 64 h 73"/>
                  <a:gd name="T30" fmla="*/ 46 w 83"/>
                  <a:gd name="T31" fmla="*/ 46 h 73"/>
                  <a:gd name="T32" fmla="*/ 46 w 83"/>
                  <a:gd name="T33" fmla="*/ 37 h 73"/>
                  <a:gd name="T34" fmla="*/ 37 w 83"/>
                  <a:gd name="T35" fmla="*/ 28 h 73"/>
                  <a:gd name="T36" fmla="*/ 28 w 83"/>
                  <a:gd name="T37" fmla="*/ 19 h 73"/>
                  <a:gd name="T38" fmla="*/ 18 w 83"/>
                  <a:gd name="T39" fmla="*/ 28 h 73"/>
                  <a:gd name="T40" fmla="*/ 9 w 83"/>
                  <a:gd name="T41" fmla="*/ 55 h 73"/>
                  <a:gd name="T42" fmla="*/ 9 w 83"/>
                  <a:gd name="T43" fmla="*/ 64 h 73"/>
                  <a:gd name="T44" fmla="*/ 0 w 83"/>
                  <a:gd name="T45" fmla="*/ 73 h 73"/>
                  <a:gd name="T46" fmla="*/ 0 w 83"/>
                  <a:gd name="T47" fmla="*/ 55 h 73"/>
                  <a:gd name="T48" fmla="*/ 9 w 83"/>
                  <a:gd name="T49" fmla="*/ 37 h 73"/>
                  <a:gd name="T50" fmla="*/ 0 w 83"/>
                  <a:gd name="T51" fmla="*/ 37 h 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3" h="73">
                    <a:moveTo>
                      <a:pt x="0" y="37"/>
                    </a:moveTo>
                    <a:lnTo>
                      <a:pt x="9" y="19"/>
                    </a:lnTo>
                    <a:lnTo>
                      <a:pt x="18" y="9"/>
                    </a:lnTo>
                    <a:lnTo>
                      <a:pt x="37" y="9"/>
                    </a:lnTo>
                    <a:lnTo>
                      <a:pt x="37" y="0"/>
                    </a:lnTo>
                    <a:lnTo>
                      <a:pt x="46" y="9"/>
                    </a:lnTo>
                    <a:lnTo>
                      <a:pt x="55" y="9"/>
                    </a:lnTo>
                    <a:lnTo>
                      <a:pt x="83" y="19"/>
                    </a:lnTo>
                    <a:lnTo>
                      <a:pt x="83" y="28"/>
                    </a:lnTo>
                    <a:lnTo>
                      <a:pt x="83" y="37"/>
                    </a:lnTo>
                    <a:lnTo>
                      <a:pt x="64" y="28"/>
                    </a:lnTo>
                    <a:lnTo>
                      <a:pt x="64" y="37"/>
                    </a:lnTo>
                    <a:lnTo>
                      <a:pt x="55" y="55"/>
                    </a:lnTo>
                    <a:lnTo>
                      <a:pt x="46" y="55"/>
                    </a:lnTo>
                    <a:lnTo>
                      <a:pt x="46" y="64"/>
                    </a:lnTo>
                    <a:lnTo>
                      <a:pt x="46" y="46"/>
                    </a:lnTo>
                    <a:lnTo>
                      <a:pt x="46" y="37"/>
                    </a:lnTo>
                    <a:lnTo>
                      <a:pt x="37" y="28"/>
                    </a:lnTo>
                    <a:lnTo>
                      <a:pt x="28" y="19"/>
                    </a:lnTo>
                    <a:lnTo>
                      <a:pt x="18" y="28"/>
                    </a:lnTo>
                    <a:lnTo>
                      <a:pt x="9" y="55"/>
                    </a:lnTo>
                    <a:lnTo>
                      <a:pt x="9" y="64"/>
                    </a:lnTo>
                    <a:lnTo>
                      <a:pt x="0" y="73"/>
                    </a:lnTo>
                    <a:lnTo>
                      <a:pt x="0" y="55"/>
                    </a:lnTo>
                    <a:lnTo>
                      <a:pt x="9" y="37"/>
                    </a:lnTo>
                    <a:lnTo>
                      <a:pt x="0" y="37"/>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63" name="Freeform 377"/>
              <p:cNvSpPr>
                <a:spLocks/>
              </p:cNvSpPr>
              <p:nvPr/>
            </p:nvSpPr>
            <p:spPr bwMode="auto">
              <a:xfrm>
                <a:off x="1889" y="2188"/>
                <a:ext cx="83" cy="73"/>
              </a:xfrm>
              <a:custGeom>
                <a:avLst/>
                <a:gdLst>
                  <a:gd name="T0" fmla="*/ 0 w 83"/>
                  <a:gd name="T1" fmla="*/ 37 h 73"/>
                  <a:gd name="T2" fmla="*/ 9 w 83"/>
                  <a:gd name="T3" fmla="*/ 19 h 73"/>
                  <a:gd name="T4" fmla="*/ 18 w 83"/>
                  <a:gd name="T5" fmla="*/ 9 h 73"/>
                  <a:gd name="T6" fmla="*/ 37 w 83"/>
                  <a:gd name="T7" fmla="*/ 9 h 73"/>
                  <a:gd name="T8" fmla="*/ 37 w 83"/>
                  <a:gd name="T9" fmla="*/ 0 h 73"/>
                  <a:gd name="T10" fmla="*/ 46 w 83"/>
                  <a:gd name="T11" fmla="*/ 9 h 73"/>
                  <a:gd name="T12" fmla="*/ 55 w 83"/>
                  <a:gd name="T13" fmla="*/ 9 h 73"/>
                  <a:gd name="T14" fmla="*/ 83 w 83"/>
                  <a:gd name="T15" fmla="*/ 19 h 73"/>
                  <a:gd name="T16" fmla="*/ 83 w 83"/>
                  <a:gd name="T17" fmla="*/ 28 h 73"/>
                  <a:gd name="T18" fmla="*/ 83 w 83"/>
                  <a:gd name="T19" fmla="*/ 37 h 73"/>
                  <a:gd name="T20" fmla="*/ 64 w 83"/>
                  <a:gd name="T21" fmla="*/ 28 h 73"/>
                  <a:gd name="T22" fmla="*/ 64 w 83"/>
                  <a:gd name="T23" fmla="*/ 37 h 73"/>
                  <a:gd name="T24" fmla="*/ 55 w 83"/>
                  <a:gd name="T25" fmla="*/ 55 h 73"/>
                  <a:gd name="T26" fmla="*/ 46 w 83"/>
                  <a:gd name="T27" fmla="*/ 55 h 73"/>
                  <a:gd name="T28" fmla="*/ 46 w 83"/>
                  <a:gd name="T29" fmla="*/ 64 h 73"/>
                  <a:gd name="T30" fmla="*/ 46 w 83"/>
                  <a:gd name="T31" fmla="*/ 46 h 73"/>
                  <a:gd name="T32" fmla="*/ 46 w 83"/>
                  <a:gd name="T33" fmla="*/ 37 h 73"/>
                  <a:gd name="T34" fmla="*/ 37 w 83"/>
                  <a:gd name="T35" fmla="*/ 28 h 73"/>
                  <a:gd name="T36" fmla="*/ 28 w 83"/>
                  <a:gd name="T37" fmla="*/ 19 h 73"/>
                  <a:gd name="T38" fmla="*/ 18 w 83"/>
                  <a:gd name="T39" fmla="*/ 28 h 73"/>
                  <a:gd name="T40" fmla="*/ 9 w 83"/>
                  <a:gd name="T41" fmla="*/ 55 h 73"/>
                  <a:gd name="T42" fmla="*/ 9 w 83"/>
                  <a:gd name="T43" fmla="*/ 64 h 73"/>
                  <a:gd name="T44" fmla="*/ 0 w 83"/>
                  <a:gd name="T45" fmla="*/ 73 h 73"/>
                  <a:gd name="T46" fmla="*/ 0 w 83"/>
                  <a:gd name="T47" fmla="*/ 55 h 73"/>
                  <a:gd name="T48" fmla="*/ 9 w 83"/>
                  <a:gd name="T49" fmla="*/ 37 h 73"/>
                  <a:gd name="T50" fmla="*/ 0 w 83"/>
                  <a:gd name="T51" fmla="*/ 37 h 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3" h="73">
                    <a:moveTo>
                      <a:pt x="0" y="37"/>
                    </a:moveTo>
                    <a:lnTo>
                      <a:pt x="9" y="19"/>
                    </a:lnTo>
                    <a:lnTo>
                      <a:pt x="18" y="9"/>
                    </a:lnTo>
                    <a:lnTo>
                      <a:pt x="37" y="9"/>
                    </a:lnTo>
                    <a:lnTo>
                      <a:pt x="37" y="0"/>
                    </a:lnTo>
                    <a:lnTo>
                      <a:pt x="46" y="9"/>
                    </a:lnTo>
                    <a:lnTo>
                      <a:pt x="55" y="9"/>
                    </a:lnTo>
                    <a:lnTo>
                      <a:pt x="83" y="19"/>
                    </a:lnTo>
                    <a:lnTo>
                      <a:pt x="83" y="28"/>
                    </a:lnTo>
                    <a:lnTo>
                      <a:pt x="83" y="37"/>
                    </a:lnTo>
                    <a:lnTo>
                      <a:pt x="64" y="28"/>
                    </a:lnTo>
                    <a:lnTo>
                      <a:pt x="64" y="37"/>
                    </a:lnTo>
                    <a:lnTo>
                      <a:pt x="55" y="55"/>
                    </a:lnTo>
                    <a:lnTo>
                      <a:pt x="46" y="55"/>
                    </a:lnTo>
                    <a:lnTo>
                      <a:pt x="46" y="64"/>
                    </a:lnTo>
                    <a:lnTo>
                      <a:pt x="46" y="46"/>
                    </a:lnTo>
                    <a:lnTo>
                      <a:pt x="46" y="37"/>
                    </a:lnTo>
                    <a:lnTo>
                      <a:pt x="37" y="28"/>
                    </a:lnTo>
                    <a:lnTo>
                      <a:pt x="28" y="19"/>
                    </a:lnTo>
                    <a:lnTo>
                      <a:pt x="18" y="28"/>
                    </a:lnTo>
                    <a:lnTo>
                      <a:pt x="9" y="55"/>
                    </a:lnTo>
                    <a:lnTo>
                      <a:pt x="9" y="64"/>
                    </a:lnTo>
                    <a:lnTo>
                      <a:pt x="0" y="73"/>
                    </a:lnTo>
                    <a:lnTo>
                      <a:pt x="0" y="55"/>
                    </a:lnTo>
                    <a:lnTo>
                      <a:pt x="9" y="37"/>
                    </a:lnTo>
                    <a:lnTo>
                      <a:pt x="0" y="37"/>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64" name="Freeform 378"/>
              <p:cNvSpPr>
                <a:spLocks/>
              </p:cNvSpPr>
              <p:nvPr/>
            </p:nvSpPr>
            <p:spPr bwMode="auto">
              <a:xfrm>
                <a:off x="1852" y="2161"/>
                <a:ext cx="83" cy="27"/>
              </a:xfrm>
              <a:custGeom>
                <a:avLst/>
                <a:gdLst>
                  <a:gd name="T0" fmla="*/ 28 w 83"/>
                  <a:gd name="T1" fmla="*/ 18 h 27"/>
                  <a:gd name="T2" fmla="*/ 37 w 83"/>
                  <a:gd name="T3" fmla="*/ 27 h 27"/>
                  <a:gd name="T4" fmla="*/ 65 w 83"/>
                  <a:gd name="T5" fmla="*/ 27 h 27"/>
                  <a:gd name="T6" fmla="*/ 74 w 83"/>
                  <a:gd name="T7" fmla="*/ 27 h 27"/>
                  <a:gd name="T8" fmla="*/ 83 w 83"/>
                  <a:gd name="T9" fmla="*/ 27 h 27"/>
                  <a:gd name="T10" fmla="*/ 74 w 83"/>
                  <a:gd name="T11" fmla="*/ 18 h 27"/>
                  <a:gd name="T12" fmla="*/ 65 w 83"/>
                  <a:gd name="T13" fmla="*/ 9 h 27"/>
                  <a:gd name="T14" fmla="*/ 55 w 83"/>
                  <a:gd name="T15" fmla="*/ 9 h 27"/>
                  <a:gd name="T16" fmla="*/ 46 w 83"/>
                  <a:gd name="T17" fmla="*/ 0 h 27"/>
                  <a:gd name="T18" fmla="*/ 37 w 83"/>
                  <a:gd name="T19" fmla="*/ 0 h 27"/>
                  <a:gd name="T20" fmla="*/ 28 w 83"/>
                  <a:gd name="T21" fmla="*/ 9 h 27"/>
                  <a:gd name="T22" fmla="*/ 19 w 83"/>
                  <a:gd name="T23" fmla="*/ 18 h 27"/>
                  <a:gd name="T24" fmla="*/ 0 w 83"/>
                  <a:gd name="T25" fmla="*/ 27 h 27"/>
                  <a:gd name="T26" fmla="*/ 10 w 83"/>
                  <a:gd name="T27" fmla="*/ 27 h 27"/>
                  <a:gd name="T28" fmla="*/ 19 w 83"/>
                  <a:gd name="T29" fmla="*/ 27 h 27"/>
                  <a:gd name="T30" fmla="*/ 28 w 83"/>
                  <a:gd name="T31" fmla="*/ 18 h 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3" h="27">
                    <a:moveTo>
                      <a:pt x="28" y="18"/>
                    </a:moveTo>
                    <a:lnTo>
                      <a:pt x="37" y="27"/>
                    </a:lnTo>
                    <a:lnTo>
                      <a:pt x="65" y="27"/>
                    </a:lnTo>
                    <a:lnTo>
                      <a:pt x="74" y="27"/>
                    </a:lnTo>
                    <a:lnTo>
                      <a:pt x="83" y="27"/>
                    </a:lnTo>
                    <a:lnTo>
                      <a:pt x="74" y="18"/>
                    </a:lnTo>
                    <a:lnTo>
                      <a:pt x="65" y="9"/>
                    </a:lnTo>
                    <a:lnTo>
                      <a:pt x="55" y="9"/>
                    </a:lnTo>
                    <a:lnTo>
                      <a:pt x="46" y="0"/>
                    </a:lnTo>
                    <a:lnTo>
                      <a:pt x="37" y="0"/>
                    </a:lnTo>
                    <a:lnTo>
                      <a:pt x="28" y="9"/>
                    </a:lnTo>
                    <a:lnTo>
                      <a:pt x="19" y="18"/>
                    </a:lnTo>
                    <a:lnTo>
                      <a:pt x="0" y="27"/>
                    </a:lnTo>
                    <a:lnTo>
                      <a:pt x="10" y="27"/>
                    </a:lnTo>
                    <a:lnTo>
                      <a:pt x="19" y="27"/>
                    </a:lnTo>
                    <a:lnTo>
                      <a:pt x="28" y="18"/>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65" name="Freeform 379"/>
              <p:cNvSpPr>
                <a:spLocks/>
              </p:cNvSpPr>
              <p:nvPr/>
            </p:nvSpPr>
            <p:spPr bwMode="auto">
              <a:xfrm>
                <a:off x="1852" y="2161"/>
                <a:ext cx="83" cy="27"/>
              </a:xfrm>
              <a:custGeom>
                <a:avLst/>
                <a:gdLst>
                  <a:gd name="T0" fmla="*/ 28 w 83"/>
                  <a:gd name="T1" fmla="*/ 18 h 27"/>
                  <a:gd name="T2" fmla="*/ 37 w 83"/>
                  <a:gd name="T3" fmla="*/ 27 h 27"/>
                  <a:gd name="T4" fmla="*/ 65 w 83"/>
                  <a:gd name="T5" fmla="*/ 27 h 27"/>
                  <a:gd name="T6" fmla="*/ 74 w 83"/>
                  <a:gd name="T7" fmla="*/ 27 h 27"/>
                  <a:gd name="T8" fmla="*/ 83 w 83"/>
                  <a:gd name="T9" fmla="*/ 27 h 27"/>
                  <a:gd name="T10" fmla="*/ 74 w 83"/>
                  <a:gd name="T11" fmla="*/ 18 h 27"/>
                  <a:gd name="T12" fmla="*/ 65 w 83"/>
                  <a:gd name="T13" fmla="*/ 9 h 27"/>
                  <a:gd name="T14" fmla="*/ 55 w 83"/>
                  <a:gd name="T15" fmla="*/ 9 h 27"/>
                  <a:gd name="T16" fmla="*/ 46 w 83"/>
                  <a:gd name="T17" fmla="*/ 0 h 27"/>
                  <a:gd name="T18" fmla="*/ 37 w 83"/>
                  <a:gd name="T19" fmla="*/ 0 h 27"/>
                  <a:gd name="T20" fmla="*/ 28 w 83"/>
                  <a:gd name="T21" fmla="*/ 9 h 27"/>
                  <a:gd name="T22" fmla="*/ 19 w 83"/>
                  <a:gd name="T23" fmla="*/ 18 h 27"/>
                  <a:gd name="T24" fmla="*/ 0 w 83"/>
                  <a:gd name="T25" fmla="*/ 27 h 27"/>
                  <a:gd name="T26" fmla="*/ 10 w 83"/>
                  <a:gd name="T27" fmla="*/ 27 h 27"/>
                  <a:gd name="T28" fmla="*/ 19 w 83"/>
                  <a:gd name="T29" fmla="*/ 27 h 27"/>
                  <a:gd name="T30" fmla="*/ 28 w 83"/>
                  <a:gd name="T31" fmla="*/ 18 h 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3" h="27">
                    <a:moveTo>
                      <a:pt x="28" y="18"/>
                    </a:moveTo>
                    <a:lnTo>
                      <a:pt x="37" y="27"/>
                    </a:lnTo>
                    <a:lnTo>
                      <a:pt x="65" y="27"/>
                    </a:lnTo>
                    <a:lnTo>
                      <a:pt x="74" y="27"/>
                    </a:lnTo>
                    <a:lnTo>
                      <a:pt x="83" y="27"/>
                    </a:lnTo>
                    <a:lnTo>
                      <a:pt x="74" y="18"/>
                    </a:lnTo>
                    <a:lnTo>
                      <a:pt x="65" y="9"/>
                    </a:lnTo>
                    <a:lnTo>
                      <a:pt x="55" y="9"/>
                    </a:lnTo>
                    <a:lnTo>
                      <a:pt x="46" y="0"/>
                    </a:lnTo>
                    <a:lnTo>
                      <a:pt x="37" y="0"/>
                    </a:lnTo>
                    <a:lnTo>
                      <a:pt x="28" y="9"/>
                    </a:lnTo>
                    <a:lnTo>
                      <a:pt x="19" y="18"/>
                    </a:lnTo>
                    <a:lnTo>
                      <a:pt x="0" y="27"/>
                    </a:lnTo>
                    <a:lnTo>
                      <a:pt x="10" y="27"/>
                    </a:lnTo>
                    <a:lnTo>
                      <a:pt x="19" y="27"/>
                    </a:lnTo>
                    <a:lnTo>
                      <a:pt x="28" y="18"/>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66" name="Freeform 380"/>
              <p:cNvSpPr>
                <a:spLocks/>
              </p:cNvSpPr>
              <p:nvPr/>
            </p:nvSpPr>
            <p:spPr bwMode="auto">
              <a:xfrm>
                <a:off x="3210" y="2179"/>
                <a:ext cx="73" cy="137"/>
              </a:xfrm>
              <a:custGeom>
                <a:avLst/>
                <a:gdLst>
                  <a:gd name="T0" fmla="*/ 55 w 73"/>
                  <a:gd name="T1" fmla="*/ 73 h 137"/>
                  <a:gd name="T2" fmla="*/ 55 w 73"/>
                  <a:gd name="T3" fmla="*/ 55 h 137"/>
                  <a:gd name="T4" fmla="*/ 46 w 73"/>
                  <a:gd name="T5" fmla="*/ 55 h 137"/>
                  <a:gd name="T6" fmla="*/ 36 w 73"/>
                  <a:gd name="T7" fmla="*/ 46 h 137"/>
                  <a:gd name="T8" fmla="*/ 27 w 73"/>
                  <a:gd name="T9" fmla="*/ 37 h 137"/>
                  <a:gd name="T10" fmla="*/ 27 w 73"/>
                  <a:gd name="T11" fmla="*/ 28 h 137"/>
                  <a:gd name="T12" fmla="*/ 36 w 73"/>
                  <a:gd name="T13" fmla="*/ 28 h 137"/>
                  <a:gd name="T14" fmla="*/ 36 w 73"/>
                  <a:gd name="T15" fmla="*/ 18 h 137"/>
                  <a:gd name="T16" fmla="*/ 55 w 73"/>
                  <a:gd name="T17" fmla="*/ 18 h 137"/>
                  <a:gd name="T18" fmla="*/ 55 w 73"/>
                  <a:gd name="T19" fmla="*/ 9 h 137"/>
                  <a:gd name="T20" fmla="*/ 55 w 73"/>
                  <a:gd name="T21" fmla="*/ 0 h 137"/>
                  <a:gd name="T22" fmla="*/ 27 w 73"/>
                  <a:gd name="T23" fmla="*/ 0 h 137"/>
                  <a:gd name="T24" fmla="*/ 0 w 73"/>
                  <a:gd name="T25" fmla="*/ 9 h 137"/>
                  <a:gd name="T26" fmla="*/ 0 w 73"/>
                  <a:gd name="T27" fmla="*/ 28 h 137"/>
                  <a:gd name="T28" fmla="*/ 0 w 73"/>
                  <a:gd name="T29" fmla="*/ 37 h 137"/>
                  <a:gd name="T30" fmla="*/ 18 w 73"/>
                  <a:gd name="T31" fmla="*/ 64 h 137"/>
                  <a:gd name="T32" fmla="*/ 27 w 73"/>
                  <a:gd name="T33" fmla="*/ 82 h 137"/>
                  <a:gd name="T34" fmla="*/ 27 w 73"/>
                  <a:gd name="T35" fmla="*/ 92 h 137"/>
                  <a:gd name="T36" fmla="*/ 27 w 73"/>
                  <a:gd name="T37" fmla="*/ 110 h 137"/>
                  <a:gd name="T38" fmla="*/ 27 w 73"/>
                  <a:gd name="T39" fmla="*/ 119 h 137"/>
                  <a:gd name="T40" fmla="*/ 27 w 73"/>
                  <a:gd name="T41" fmla="*/ 128 h 137"/>
                  <a:gd name="T42" fmla="*/ 46 w 73"/>
                  <a:gd name="T43" fmla="*/ 128 h 137"/>
                  <a:gd name="T44" fmla="*/ 55 w 73"/>
                  <a:gd name="T45" fmla="*/ 137 h 137"/>
                  <a:gd name="T46" fmla="*/ 73 w 73"/>
                  <a:gd name="T47" fmla="*/ 137 h 137"/>
                  <a:gd name="T48" fmla="*/ 64 w 73"/>
                  <a:gd name="T49" fmla="*/ 101 h 137"/>
                  <a:gd name="T50" fmla="*/ 55 w 73"/>
                  <a:gd name="T51" fmla="*/ 92 h 137"/>
                  <a:gd name="T52" fmla="*/ 55 w 73"/>
                  <a:gd name="T53" fmla="*/ 82 h 137"/>
                  <a:gd name="T54" fmla="*/ 64 w 73"/>
                  <a:gd name="T55" fmla="*/ 82 h 137"/>
                  <a:gd name="T56" fmla="*/ 64 w 73"/>
                  <a:gd name="T57" fmla="*/ 73 h 137"/>
                  <a:gd name="T58" fmla="*/ 55 w 73"/>
                  <a:gd name="T59" fmla="*/ 64 h 137"/>
                  <a:gd name="T60" fmla="*/ 55 w 73"/>
                  <a:gd name="T61" fmla="*/ 73 h 13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3" h="137">
                    <a:moveTo>
                      <a:pt x="55" y="73"/>
                    </a:moveTo>
                    <a:lnTo>
                      <a:pt x="55" y="55"/>
                    </a:lnTo>
                    <a:lnTo>
                      <a:pt x="46" y="55"/>
                    </a:lnTo>
                    <a:lnTo>
                      <a:pt x="36" y="46"/>
                    </a:lnTo>
                    <a:lnTo>
                      <a:pt x="27" y="37"/>
                    </a:lnTo>
                    <a:lnTo>
                      <a:pt x="27" y="28"/>
                    </a:lnTo>
                    <a:lnTo>
                      <a:pt x="36" y="28"/>
                    </a:lnTo>
                    <a:lnTo>
                      <a:pt x="36" y="18"/>
                    </a:lnTo>
                    <a:lnTo>
                      <a:pt x="55" y="18"/>
                    </a:lnTo>
                    <a:lnTo>
                      <a:pt x="55" y="9"/>
                    </a:lnTo>
                    <a:lnTo>
                      <a:pt x="55" y="0"/>
                    </a:lnTo>
                    <a:lnTo>
                      <a:pt x="27" y="0"/>
                    </a:lnTo>
                    <a:lnTo>
                      <a:pt x="0" y="9"/>
                    </a:lnTo>
                    <a:lnTo>
                      <a:pt x="0" y="28"/>
                    </a:lnTo>
                    <a:lnTo>
                      <a:pt x="0" y="37"/>
                    </a:lnTo>
                    <a:lnTo>
                      <a:pt x="18" y="64"/>
                    </a:lnTo>
                    <a:lnTo>
                      <a:pt x="27" y="82"/>
                    </a:lnTo>
                    <a:lnTo>
                      <a:pt x="27" y="92"/>
                    </a:lnTo>
                    <a:lnTo>
                      <a:pt x="27" y="110"/>
                    </a:lnTo>
                    <a:lnTo>
                      <a:pt x="27" y="119"/>
                    </a:lnTo>
                    <a:lnTo>
                      <a:pt x="27" y="128"/>
                    </a:lnTo>
                    <a:lnTo>
                      <a:pt x="46" y="128"/>
                    </a:lnTo>
                    <a:lnTo>
                      <a:pt x="55" y="137"/>
                    </a:lnTo>
                    <a:lnTo>
                      <a:pt x="73" y="137"/>
                    </a:lnTo>
                    <a:lnTo>
                      <a:pt x="64" y="101"/>
                    </a:lnTo>
                    <a:lnTo>
                      <a:pt x="55" y="92"/>
                    </a:lnTo>
                    <a:lnTo>
                      <a:pt x="55" y="82"/>
                    </a:lnTo>
                    <a:lnTo>
                      <a:pt x="64" y="82"/>
                    </a:lnTo>
                    <a:lnTo>
                      <a:pt x="64" y="73"/>
                    </a:lnTo>
                    <a:lnTo>
                      <a:pt x="55" y="64"/>
                    </a:lnTo>
                    <a:lnTo>
                      <a:pt x="55" y="73"/>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67" name="Freeform 381"/>
              <p:cNvSpPr>
                <a:spLocks/>
              </p:cNvSpPr>
              <p:nvPr/>
            </p:nvSpPr>
            <p:spPr bwMode="auto">
              <a:xfrm>
                <a:off x="3210" y="2179"/>
                <a:ext cx="73" cy="137"/>
              </a:xfrm>
              <a:custGeom>
                <a:avLst/>
                <a:gdLst>
                  <a:gd name="T0" fmla="*/ 55 w 73"/>
                  <a:gd name="T1" fmla="*/ 73 h 137"/>
                  <a:gd name="T2" fmla="*/ 55 w 73"/>
                  <a:gd name="T3" fmla="*/ 55 h 137"/>
                  <a:gd name="T4" fmla="*/ 46 w 73"/>
                  <a:gd name="T5" fmla="*/ 55 h 137"/>
                  <a:gd name="T6" fmla="*/ 36 w 73"/>
                  <a:gd name="T7" fmla="*/ 46 h 137"/>
                  <a:gd name="T8" fmla="*/ 27 w 73"/>
                  <a:gd name="T9" fmla="*/ 37 h 137"/>
                  <a:gd name="T10" fmla="*/ 27 w 73"/>
                  <a:gd name="T11" fmla="*/ 28 h 137"/>
                  <a:gd name="T12" fmla="*/ 36 w 73"/>
                  <a:gd name="T13" fmla="*/ 28 h 137"/>
                  <a:gd name="T14" fmla="*/ 36 w 73"/>
                  <a:gd name="T15" fmla="*/ 18 h 137"/>
                  <a:gd name="T16" fmla="*/ 55 w 73"/>
                  <a:gd name="T17" fmla="*/ 18 h 137"/>
                  <a:gd name="T18" fmla="*/ 55 w 73"/>
                  <a:gd name="T19" fmla="*/ 9 h 137"/>
                  <a:gd name="T20" fmla="*/ 55 w 73"/>
                  <a:gd name="T21" fmla="*/ 0 h 137"/>
                  <a:gd name="T22" fmla="*/ 27 w 73"/>
                  <a:gd name="T23" fmla="*/ 0 h 137"/>
                  <a:gd name="T24" fmla="*/ 0 w 73"/>
                  <a:gd name="T25" fmla="*/ 9 h 137"/>
                  <a:gd name="T26" fmla="*/ 0 w 73"/>
                  <a:gd name="T27" fmla="*/ 28 h 137"/>
                  <a:gd name="T28" fmla="*/ 0 w 73"/>
                  <a:gd name="T29" fmla="*/ 37 h 137"/>
                  <a:gd name="T30" fmla="*/ 18 w 73"/>
                  <a:gd name="T31" fmla="*/ 64 h 137"/>
                  <a:gd name="T32" fmla="*/ 27 w 73"/>
                  <a:gd name="T33" fmla="*/ 82 h 137"/>
                  <a:gd name="T34" fmla="*/ 27 w 73"/>
                  <a:gd name="T35" fmla="*/ 92 h 137"/>
                  <a:gd name="T36" fmla="*/ 27 w 73"/>
                  <a:gd name="T37" fmla="*/ 110 h 137"/>
                  <a:gd name="T38" fmla="*/ 27 w 73"/>
                  <a:gd name="T39" fmla="*/ 119 h 137"/>
                  <a:gd name="T40" fmla="*/ 27 w 73"/>
                  <a:gd name="T41" fmla="*/ 128 h 137"/>
                  <a:gd name="T42" fmla="*/ 46 w 73"/>
                  <a:gd name="T43" fmla="*/ 128 h 137"/>
                  <a:gd name="T44" fmla="*/ 55 w 73"/>
                  <a:gd name="T45" fmla="*/ 137 h 137"/>
                  <a:gd name="T46" fmla="*/ 73 w 73"/>
                  <a:gd name="T47" fmla="*/ 137 h 137"/>
                  <a:gd name="T48" fmla="*/ 64 w 73"/>
                  <a:gd name="T49" fmla="*/ 101 h 137"/>
                  <a:gd name="T50" fmla="*/ 55 w 73"/>
                  <a:gd name="T51" fmla="*/ 92 h 137"/>
                  <a:gd name="T52" fmla="*/ 55 w 73"/>
                  <a:gd name="T53" fmla="*/ 82 h 137"/>
                  <a:gd name="T54" fmla="*/ 64 w 73"/>
                  <a:gd name="T55" fmla="*/ 82 h 137"/>
                  <a:gd name="T56" fmla="*/ 64 w 73"/>
                  <a:gd name="T57" fmla="*/ 73 h 137"/>
                  <a:gd name="T58" fmla="*/ 55 w 73"/>
                  <a:gd name="T59" fmla="*/ 64 h 137"/>
                  <a:gd name="T60" fmla="*/ 55 w 73"/>
                  <a:gd name="T61" fmla="*/ 73 h 13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3" h="137">
                    <a:moveTo>
                      <a:pt x="55" y="73"/>
                    </a:moveTo>
                    <a:lnTo>
                      <a:pt x="55" y="55"/>
                    </a:lnTo>
                    <a:lnTo>
                      <a:pt x="46" y="55"/>
                    </a:lnTo>
                    <a:lnTo>
                      <a:pt x="36" y="46"/>
                    </a:lnTo>
                    <a:lnTo>
                      <a:pt x="27" y="37"/>
                    </a:lnTo>
                    <a:lnTo>
                      <a:pt x="27" y="28"/>
                    </a:lnTo>
                    <a:lnTo>
                      <a:pt x="36" y="28"/>
                    </a:lnTo>
                    <a:lnTo>
                      <a:pt x="36" y="18"/>
                    </a:lnTo>
                    <a:lnTo>
                      <a:pt x="55" y="18"/>
                    </a:lnTo>
                    <a:lnTo>
                      <a:pt x="55" y="9"/>
                    </a:lnTo>
                    <a:lnTo>
                      <a:pt x="55" y="0"/>
                    </a:lnTo>
                    <a:lnTo>
                      <a:pt x="27" y="0"/>
                    </a:lnTo>
                    <a:lnTo>
                      <a:pt x="0" y="9"/>
                    </a:lnTo>
                    <a:lnTo>
                      <a:pt x="0" y="28"/>
                    </a:lnTo>
                    <a:lnTo>
                      <a:pt x="0" y="37"/>
                    </a:lnTo>
                    <a:lnTo>
                      <a:pt x="18" y="64"/>
                    </a:lnTo>
                    <a:lnTo>
                      <a:pt x="27" y="82"/>
                    </a:lnTo>
                    <a:lnTo>
                      <a:pt x="27" y="92"/>
                    </a:lnTo>
                    <a:lnTo>
                      <a:pt x="27" y="110"/>
                    </a:lnTo>
                    <a:lnTo>
                      <a:pt x="27" y="119"/>
                    </a:lnTo>
                    <a:lnTo>
                      <a:pt x="27" y="128"/>
                    </a:lnTo>
                    <a:lnTo>
                      <a:pt x="46" y="128"/>
                    </a:lnTo>
                    <a:lnTo>
                      <a:pt x="55" y="137"/>
                    </a:lnTo>
                    <a:lnTo>
                      <a:pt x="73" y="137"/>
                    </a:lnTo>
                    <a:lnTo>
                      <a:pt x="64" y="101"/>
                    </a:lnTo>
                    <a:lnTo>
                      <a:pt x="55" y="92"/>
                    </a:lnTo>
                    <a:lnTo>
                      <a:pt x="55" y="82"/>
                    </a:lnTo>
                    <a:lnTo>
                      <a:pt x="64" y="82"/>
                    </a:lnTo>
                    <a:lnTo>
                      <a:pt x="64" y="73"/>
                    </a:lnTo>
                    <a:lnTo>
                      <a:pt x="55" y="64"/>
                    </a:lnTo>
                    <a:lnTo>
                      <a:pt x="55" y="73"/>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sp>
            <p:nvSpPr>
              <p:cNvPr id="768" name="Freeform 382"/>
              <p:cNvSpPr>
                <a:spLocks/>
              </p:cNvSpPr>
              <p:nvPr/>
            </p:nvSpPr>
            <p:spPr bwMode="auto">
              <a:xfrm>
                <a:off x="3301" y="2179"/>
                <a:ext cx="37" cy="46"/>
              </a:xfrm>
              <a:custGeom>
                <a:avLst/>
                <a:gdLst>
                  <a:gd name="T0" fmla="*/ 37 w 37"/>
                  <a:gd name="T1" fmla="*/ 0 h 46"/>
                  <a:gd name="T2" fmla="*/ 37 w 37"/>
                  <a:gd name="T3" fmla="*/ 9 h 46"/>
                  <a:gd name="T4" fmla="*/ 37 w 37"/>
                  <a:gd name="T5" fmla="*/ 18 h 46"/>
                  <a:gd name="T6" fmla="*/ 37 w 37"/>
                  <a:gd name="T7" fmla="*/ 46 h 46"/>
                  <a:gd name="T8" fmla="*/ 10 w 37"/>
                  <a:gd name="T9" fmla="*/ 46 h 46"/>
                  <a:gd name="T10" fmla="*/ 0 w 37"/>
                  <a:gd name="T11" fmla="*/ 28 h 46"/>
                  <a:gd name="T12" fmla="*/ 10 w 37"/>
                  <a:gd name="T13" fmla="*/ 9 h 46"/>
                  <a:gd name="T14" fmla="*/ 19 w 37"/>
                  <a:gd name="T15" fmla="*/ 9 h 46"/>
                  <a:gd name="T16" fmla="*/ 28 w 37"/>
                  <a:gd name="T17" fmla="*/ 0 h 46"/>
                  <a:gd name="T18" fmla="*/ 37 w 37"/>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46">
                    <a:moveTo>
                      <a:pt x="37" y="0"/>
                    </a:moveTo>
                    <a:lnTo>
                      <a:pt x="37" y="9"/>
                    </a:lnTo>
                    <a:lnTo>
                      <a:pt x="37" y="18"/>
                    </a:lnTo>
                    <a:lnTo>
                      <a:pt x="37" y="46"/>
                    </a:lnTo>
                    <a:lnTo>
                      <a:pt x="10" y="46"/>
                    </a:lnTo>
                    <a:lnTo>
                      <a:pt x="0" y="28"/>
                    </a:lnTo>
                    <a:lnTo>
                      <a:pt x="10" y="9"/>
                    </a:lnTo>
                    <a:lnTo>
                      <a:pt x="19" y="9"/>
                    </a:lnTo>
                    <a:lnTo>
                      <a:pt x="28" y="0"/>
                    </a:lnTo>
                    <a:lnTo>
                      <a:pt x="37" y="0"/>
                    </a:lnTo>
                    <a:close/>
                  </a:path>
                </a:pathLst>
              </a:custGeom>
              <a:grpFill/>
              <a:ln w="9525">
                <a:solidFill>
                  <a:schemeClr val="accent2"/>
                </a:solidFill>
                <a:round/>
                <a:headEnd/>
                <a:tailEnd/>
              </a:ln>
            </p:spPr>
            <p:txBody>
              <a:bodyPr/>
              <a:lstStyle/>
              <a:p>
                <a:pPr algn="ctr" fontAlgn="base">
                  <a:spcBef>
                    <a:spcPct val="0"/>
                  </a:spcBef>
                  <a:spcAft>
                    <a:spcPct val="0"/>
                  </a:spcAft>
                </a:pPr>
                <a:endParaRPr lang="nb-NO" sz="1600">
                  <a:solidFill>
                    <a:srgbClr val="000000"/>
                  </a:solidFill>
                </a:endParaRPr>
              </a:p>
            </p:txBody>
          </p:sp>
          <p:sp>
            <p:nvSpPr>
              <p:cNvPr id="769" name="Freeform 383"/>
              <p:cNvSpPr>
                <a:spLocks/>
              </p:cNvSpPr>
              <p:nvPr/>
            </p:nvSpPr>
            <p:spPr bwMode="auto">
              <a:xfrm>
                <a:off x="3301" y="2179"/>
                <a:ext cx="37" cy="46"/>
              </a:xfrm>
              <a:custGeom>
                <a:avLst/>
                <a:gdLst>
                  <a:gd name="T0" fmla="*/ 37 w 37"/>
                  <a:gd name="T1" fmla="*/ 0 h 46"/>
                  <a:gd name="T2" fmla="*/ 37 w 37"/>
                  <a:gd name="T3" fmla="*/ 9 h 46"/>
                  <a:gd name="T4" fmla="*/ 37 w 37"/>
                  <a:gd name="T5" fmla="*/ 18 h 46"/>
                  <a:gd name="T6" fmla="*/ 37 w 37"/>
                  <a:gd name="T7" fmla="*/ 46 h 46"/>
                  <a:gd name="T8" fmla="*/ 10 w 37"/>
                  <a:gd name="T9" fmla="*/ 46 h 46"/>
                  <a:gd name="T10" fmla="*/ 0 w 37"/>
                  <a:gd name="T11" fmla="*/ 28 h 46"/>
                  <a:gd name="T12" fmla="*/ 10 w 37"/>
                  <a:gd name="T13" fmla="*/ 9 h 46"/>
                  <a:gd name="T14" fmla="*/ 19 w 37"/>
                  <a:gd name="T15" fmla="*/ 9 h 46"/>
                  <a:gd name="T16" fmla="*/ 28 w 37"/>
                  <a:gd name="T17" fmla="*/ 0 h 46"/>
                  <a:gd name="T18" fmla="*/ 37 w 37"/>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46">
                    <a:moveTo>
                      <a:pt x="37" y="0"/>
                    </a:moveTo>
                    <a:lnTo>
                      <a:pt x="37" y="9"/>
                    </a:lnTo>
                    <a:lnTo>
                      <a:pt x="37" y="18"/>
                    </a:lnTo>
                    <a:lnTo>
                      <a:pt x="37" y="46"/>
                    </a:lnTo>
                    <a:lnTo>
                      <a:pt x="10" y="46"/>
                    </a:lnTo>
                    <a:lnTo>
                      <a:pt x="0" y="28"/>
                    </a:lnTo>
                    <a:lnTo>
                      <a:pt x="10" y="9"/>
                    </a:lnTo>
                    <a:lnTo>
                      <a:pt x="19" y="9"/>
                    </a:lnTo>
                    <a:lnTo>
                      <a:pt x="28" y="0"/>
                    </a:lnTo>
                    <a:lnTo>
                      <a:pt x="37" y="0"/>
                    </a:lnTo>
                  </a:path>
                </a:pathLst>
              </a:custGeom>
              <a:grpFill/>
              <a:ln w="14288">
                <a:solidFill>
                  <a:schemeClr val="accent2"/>
                </a:solidFill>
                <a:prstDash val="solid"/>
                <a:round/>
                <a:headEnd/>
                <a:tailEnd/>
              </a:ln>
            </p:spPr>
            <p:txBody>
              <a:bodyPr/>
              <a:lstStyle/>
              <a:p>
                <a:pPr algn="ctr" fontAlgn="base">
                  <a:spcBef>
                    <a:spcPct val="0"/>
                  </a:spcBef>
                  <a:spcAft>
                    <a:spcPct val="0"/>
                  </a:spcAft>
                </a:pPr>
                <a:endParaRPr lang="nb-NO" sz="1600">
                  <a:solidFill>
                    <a:srgbClr val="000000"/>
                  </a:solidFill>
                </a:endParaRPr>
              </a:p>
            </p:txBody>
          </p:sp>
        </p:grpSp>
        <p:sp>
          <p:nvSpPr>
            <p:cNvPr id="9" name="Flowchart: Connector 8"/>
            <p:cNvSpPr/>
            <p:nvPr/>
          </p:nvSpPr>
          <p:spPr bwMode="auto">
            <a:xfrm>
              <a:off x="4772540" y="4546041"/>
              <a:ext cx="72000" cy="72000"/>
            </a:xfrm>
            <a:prstGeom prst="flowChartConnector">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EYInterstate Regular" pitchFamily="1" charset="0"/>
              </a:endParaRPr>
            </a:p>
          </p:txBody>
        </p:sp>
        <p:sp>
          <p:nvSpPr>
            <p:cNvPr id="770" name="Flowchart: Connector 769"/>
            <p:cNvSpPr/>
            <p:nvPr/>
          </p:nvSpPr>
          <p:spPr bwMode="auto">
            <a:xfrm>
              <a:off x="5439767" y="4802461"/>
              <a:ext cx="72000" cy="72000"/>
            </a:xfrm>
            <a:prstGeom prst="flowChartConnector">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EYInterstate Regular" pitchFamily="1" charset="0"/>
              </a:endParaRPr>
            </a:p>
          </p:txBody>
        </p:sp>
      </p:grpSp>
      <p:cxnSp>
        <p:nvCxnSpPr>
          <p:cNvPr id="15" name="Curved Connector 14"/>
          <p:cNvCxnSpPr>
            <a:stCxn id="9" idx="0"/>
            <a:endCxn id="770" idx="0"/>
          </p:cNvCxnSpPr>
          <p:nvPr/>
        </p:nvCxnSpPr>
        <p:spPr bwMode="auto">
          <a:xfrm rot="16200000" flipH="1">
            <a:off x="5027353" y="4172290"/>
            <a:ext cx="229599" cy="667227"/>
          </a:xfrm>
          <a:prstGeom prst="curvedConnector3">
            <a:avLst>
              <a:gd name="adj1" fmla="val -99565"/>
            </a:avLst>
          </a:prstGeom>
          <a:noFill/>
          <a:ln w="12700"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13</a:t>
            </a:fld>
            <a:endParaRPr lang="en-US" dirty="0"/>
          </a:p>
        </p:txBody>
      </p:sp>
      <p:sp>
        <p:nvSpPr>
          <p:cNvPr id="4" name="Rectangle 3"/>
          <p:cNvSpPr/>
          <p:nvPr/>
        </p:nvSpPr>
        <p:spPr bwMode="auto">
          <a:xfrm>
            <a:off x="3545348" y="8523118"/>
            <a:ext cx="922231" cy="1169551"/>
          </a:xfrm>
          <a:prstGeom prst="rect">
            <a:avLst/>
          </a:prstGeom>
          <a:solidFill>
            <a:schemeClr val="accent2"/>
          </a:solidFill>
          <a:ln w="12700"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b="1" i="0" u="none" strike="noStrike" cap="none" normalizeH="0" baseline="0" dirty="0" smtClean="0">
                <a:ln>
                  <a:noFill/>
                </a:ln>
                <a:solidFill>
                  <a:schemeClr val="accent1">
                    <a:lumMod val="75000"/>
                  </a:schemeClr>
                </a:solidFill>
                <a:effectLst/>
                <a:latin typeface="Arial" panose="020B0604020202020204" pitchFamily="34" charset="0"/>
                <a:cs typeface="Arial" panose="020B0604020202020204" pitchFamily="34" charset="0"/>
              </a:rPr>
              <a:t>1</a:t>
            </a:r>
            <a:r>
              <a:rPr kumimoji="0" lang="en-US" b="1" i="0" u="none" strike="noStrike" cap="none" normalizeH="0" baseline="30000" dirty="0" smtClean="0">
                <a:ln>
                  <a:noFill/>
                </a:ln>
                <a:solidFill>
                  <a:schemeClr val="accent1">
                    <a:lumMod val="75000"/>
                  </a:schemeClr>
                </a:solidFill>
                <a:effectLst/>
                <a:latin typeface="Arial" panose="020B0604020202020204" pitchFamily="34" charset="0"/>
                <a:cs typeface="Arial" panose="020B0604020202020204" pitchFamily="34" charset="0"/>
              </a:rPr>
              <a:t>st</a:t>
            </a:r>
            <a:r>
              <a:rPr kumimoji="0" lang="en-US" b="1" i="0" u="none" strike="noStrike" cap="none" normalizeH="0" baseline="0" dirty="0" smtClean="0">
                <a:ln>
                  <a:noFill/>
                </a:ln>
                <a:solidFill>
                  <a:schemeClr val="accent1">
                    <a:lumMod val="75000"/>
                  </a:schemeClr>
                </a:solidFill>
                <a:effectLst/>
                <a:latin typeface="Arial" panose="020B0604020202020204" pitchFamily="34" charset="0"/>
                <a:cs typeface="Arial" panose="020B0604020202020204" pitchFamily="34" charset="0"/>
              </a:rPr>
              <a:t> person to get a ‘Golden Visa’ in Portugal</a:t>
            </a:r>
            <a:r>
              <a:rPr kumimoji="0" lang="en-US" b="1" i="0" u="none" strike="noStrike" cap="none" normalizeH="0" dirty="0" smtClean="0">
                <a:ln>
                  <a:noFill/>
                </a:ln>
                <a:solidFill>
                  <a:schemeClr val="accent1">
                    <a:lumMod val="75000"/>
                  </a:schemeClr>
                </a:solidFill>
                <a:effectLst/>
                <a:latin typeface="Arial" panose="020B0604020202020204" pitchFamily="34" charset="0"/>
                <a:cs typeface="Arial" panose="020B0604020202020204" pitchFamily="34" charset="0"/>
              </a:rPr>
              <a:t> was Indian</a:t>
            </a:r>
            <a:endParaRPr kumimoji="0" lang="en-US" b="1" i="0" u="none" strike="noStrike" cap="none" normalizeH="0" baseline="0" dirty="0" smtClean="0">
              <a:ln>
                <a:noFill/>
              </a:ln>
              <a:solidFill>
                <a:schemeClr val="accent1">
                  <a:lumMod val="75000"/>
                </a:schemeClr>
              </a:solidFill>
              <a:effectLst/>
              <a:latin typeface="Arial" panose="020B0604020202020204" pitchFamily="34" charset="0"/>
              <a:cs typeface="Arial" panose="020B0604020202020204" pitchFamily="34" charset="0"/>
            </a:endParaRPr>
          </a:p>
        </p:txBody>
      </p:sp>
      <p:sp>
        <p:nvSpPr>
          <p:cNvPr id="209" name="Rectangle 208"/>
          <p:cNvSpPr/>
          <p:nvPr/>
        </p:nvSpPr>
        <p:spPr bwMode="auto">
          <a:xfrm>
            <a:off x="4562998" y="8525201"/>
            <a:ext cx="918000" cy="1170000"/>
          </a:xfrm>
          <a:prstGeom prst="rect">
            <a:avLst/>
          </a:prstGeom>
          <a:solidFill>
            <a:schemeClr val="accent2"/>
          </a:solidFill>
          <a:ln w="12700"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b="1" i="0" u="none" strike="noStrike" cap="none" normalizeH="0" baseline="0" dirty="0" smtClean="0">
                <a:ln>
                  <a:noFill/>
                </a:ln>
                <a:solidFill>
                  <a:schemeClr val="accent1">
                    <a:lumMod val="75000"/>
                  </a:schemeClr>
                </a:solidFill>
                <a:effectLst/>
                <a:latin typeface="Arial" panose="020B0604020202020204" pitchFamily="34" charset="0"/>
                <a:cs typeface="Arial" panose="020B0604020202020204" pitchFamily="34" charset="0"/>
              </a:rPr>
              <a:t>2,743 (73%) ‘Golden</a:t>
            </a:r>
            <a:r>
              <a:rPr kumimoji="0" lang="en-US" b="1" i="0" u="none" strike="noStrike" cap="none" normalizeH="0" dirty="0" smtClean="0">
                <a:ln>
                  <a:noFill/>
                </a:ln>
                <a:solidFill>
                  <a:schemeClr val="accent1">
                    <a:lumMod val="75000"/>
                  </a:schemeClr>
                </a:solidFill>
                <a:effectLst/>
                <a:latin typeface="Arial" panose="020B0604020202020204" pitchFamily="34" charset="0"/>
                <a:cs typeface="Arial" panose="020B0604020202020204" pitchFamily="34" charset="0"/>
              </a:rPr>
              <a:t> Visas’ given to Chinese citizens</a:t>
            </a:r>
            <a:endParaRPr kumimoji="0" lang="en-US" b="1" i="0" u="none" strike="noStrike" cap="none" normalizeH="0" baseline="0" dirty="0" smtClean="0">
              <a:ln>
                <a:noFill/>
              </a:ln>
              <a:solidFill>
                <a:schemeClr val="accent1">
                  <a:lumMod val="75000"/>
                </a:schemeClr>
              </a:solidFill>
              <a:effectLst/>
              <a:latin typeface="Arial" panose="020B0604020202020204" pitchFamily="34" charset="0"/>
              <a:cs typeface="Arial" panose="020B0604020202020204" pitchFamily="34" charset="0"/>
            </a:endParaRPr>
          </a:p>
        </p:txBody>
      </p:sp>
      <p:sp>
        <p:nvSpPr>
          <p:cNvPr id="208" name="Rectangle 207"/>
          <p:cNvSpPr/>
          <p:nvPr/>
        </p:nvSpPr>
        <p:spPr bwMode="auto">
          <a:xfrm>
            <a:off x="5582205" y="8523343"/>
            <a:ext cx="918000" cy="1169551"/>
          </a:xfrm>
          <a:prstGeom prst="rect">
            <a:avLst/>
          </a:prstGeom>
          <a:solidFill>
            <a:schemeClr val="accent2"/>
          </a:solidFill>
          <a:ln w="12700"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b="1" i="0" u="none" strike="noStrike" cap="none" normalizeH="0" baseline="0" dirty="0" smtClean="0">
                <a:ln>
                  <a:noFill/>
                </a:ln>
                <a:solidFill>
                  <a:schemeClr val="accent1">
                    <a:lumMod val="75000"/>
                  </a:schemeClr>
                </a:solidFill>
                <a:effectLst/>
                <a:latin typeface="Arial" panose="020B0604020202020204" pitchFamily="34" charset="0"/>
                <a:cs typeface="Arial" panose="020B0604020202020204" pitchFamily="34" charset="0"/>
              </a:rPr>
              <a:t>24 –number of Indian </a:t>
            </a:r>
            <a:r>
              <a:rPr lang="en-US" b="1" dirty="0" smtClean="0">
                <a:solidFill>
                  <a:schemeClr val="accent1">
                    <a:lumMod val="75000"/>
                  </a:schemeClr>
                </a:solidFill>
                <a:latin typeface="Arial" panose="020B0604020202020204" pitchFamily="34" charset="0"/>
                <a:cs typeface="Arial" panose="020B0604020202020204" pitchFamily="34" charset="0"/>
              </a:rPr>
              <a:t>ci</a:t>
            </a:r>
            <a:r>
              <a:rPr kumimoji="0" lang="en-US" b="1" i="0" u="none" strike="noStrike" cap="none" normalizeH="0" baseline="0" dirty="0" smtClean="0">
                <a:ln>
                  <a:noFill/>
                </a:ln>
                <a:solidFill>
                  <a:schemeClr val="accent1">
                    <a:lumMod val="75000"/>
                  </a:schemeClr>
                </a:solidFill>
                <a:effectLst/>
                <a:latin typeface="Arial" panose="020B0604020202020204" pitchFamily="34" charset="0"/>
                <a:cs typeface="Arial" panose="020B0604020202020204" pitchFamily="34" charset="0"/>
              </a:rPr>
              <a:t>tizens</a:t>
            </a:r>
            <a:r>
              <a:rPr kumimoji="0" lang="en-US" b="1" i="0" u="none" strike="noStrike" cap="none" normalizeH="0" dirty="0" smtClean="0">
                <a:ln>
                  <a:noFill/>
                </a:ln>
                <a:solidFill>
                  <a:schemeClr val="accent1">
                    <a:lumMod val="75000"/>
                  </a:schemeClr>
                </a:solidFill>
                <a:effectLst/>
                <a:latin typeface="Arial" panose="020B0604020202020204" pitchFamily="34" charset="0"/>
                <a:cs typeface="Arial" panose="020B0604020202020204" pitchFamily="34" charset="0"/>
              </a:rPr>
              <a:t> under the Portuguese Golden visa</a:t>
            </a:r>
            <a:endParaRPr kumimoji="0" lang="en-US" b="1" i="0" u="none" strike="noStrike" cap="none" normalizeH="0" baseline="0" dirty="0" smtClean="0">
              <a:ln>
                <a:noFill/>
              </a:ln>
              <a:solidFill>
                <a:schemeClr val="accent1">
                  <a:lumMod val="75000"/>
                </a:schemeClr>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651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5782" y="502492"/>
            <a:ext cx="5750756" cy="984996"/>
          </a:xfrm>
        </p:spPr>
        <p:txBody>
          <a:bodyPr anchor="t">
            <a:normAutofit/>
          </a:bodyPr>
          <a:lstStyle/>
          <a:p>
            <a:r>
              <a:rPr lang="en-US" sz="2200" dirty="0" smtClean="0">
                <a:latin typeface="Arial" panose="020B0604020202020204" pitchFamily="34" charset="0"/>
                <a:cs typeface="Arial" panose="020B0604020202020204" pitchFamily="34" charset="0"/>
              </a:rPr>
              <a:t>Market trends and growth prospects</a:t>
            </a: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Foreign direct investment in Portugal</a:t>
            </a:r>
            <a:endParaRPr lang="pt-PT" sz="2200" dirty="0">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9275" y="1868695"/>
            <a:ext cx="2808288" cy="753882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FDI in Portugal</a:t>
            </a:r>
          </a:p>
          <a:p>
            <a:pPr lvl="1" algn="just"/>
            <a:r>
              <a:rPr lang="en-US" kern="0" dirty="0" smtClean="0">
                <a:latin typeface="Arial" panose="020B0604020202020204" pitchFamily="34" charset="0"/>
                <a:cs typeface="Arial" panose="020B0604020202020204" pitchFamily="34" charset="0"/>
              </a:rPr>
              <a:t>In FY16, there were 46 new FDI projects in Portugal registered in the EY Global Investment Monitor (“GIM”) database, corresponding to ~3,469 jobs created </a:t>
            </a:r>
            <a:r>
              <a:rPr lang="en-US" kern="0" dirty="0">
                <a:latin typeface="Arial" panose="020B0604020202020204" pitchFamily="34" charset="0"/>
                <a:cs typeface="Arial" panose="020B0604020202020204" pitchFamily="34" charset="0"/>
              </a:rPr>
              <a:t>(</a:t>
            </a:r>
            <a:r>
              <a:rPr lang="en-US" kern="0" dirty="0" smtClean="0">
                <a:latin typeface="Arial" panose="020B0604020202020204" pitchFamily="34" charset="0"/>
                <a:cs typeface="Arial" panose="020B0604020202020204" pitchFamily="34" charset="0"/>
              </a:rPr>
              <a:t>65% more than in FY15 and the highest value since 2008).</a:t>
            </a:r>
          </a:p>
          <a:p>
            <a:pPr lvl="1" algn="just"/>
            <a:r>
              <a:rPr lang="en-US" kern="0" dirty="0" smtClean="0">
                <a:latin typeface="Arial" panose="020B0604020202020204" pitchFamily="34" charset="0"/>
                <a:cs typeface="Arial" panose="020B0604020202020204" pitchFamily="34" charset="0"/>
              </a:rPr>
              <a:t>The origin of the projects was mainly France (~10 projects), Spain (5 projects), USA (4 projects) and Germany (4 projects).</a:t>
            </a: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r>
              <a:rPr lang="en-US" kern="0" dirty="0" smtClean="0">
                <a:latin typeface="Arial" panose="020B0604020202020204" pitchFamily="34" charset="0"/>
                <a:cs typeface="Arial" panose="020B0604020202020204" pitchFamily="34" charset="0"/>
              </a:rPr>
              <a:t>The main destinations of FDI in Portugal in FY16 include Lisbon and the North of Portugal (namely, Vila Nova de Gaia, </a:t>
            </a:r>
            <a:r>
              <a:rPr lang="en-US" kern="0" dirty="0" err="1" smtClean="0">
                <a:latin typeface="Arial" panose="020B0604020202020204" pitchFamily="34" charset="0"/>
                <a:cs typeface="Arial" panose="020B0604020202020204" pitchFamily="34" charset="0"/>
              </a:rPr>
              <a:t>Aveiro</a:t>
            </a:r>
            <a:r>
              <a:rPr lang="en-US" kern="0" dirty="0" smtClean="0">
                <a:latin typeface="Arial" panose="020B0604020202020204" pitchFamily="34" charset="0"/>
                <a:cs typeface="Arial" panose="020B0604020202020204" pitchFamily="34" charset="0"/>
              </a:rPr>
              <a:t>, Arcos de </a:t>
            </a:r>
            <a:r>
              <a:rPr lang="en-US" kern="0" dirty="0" err="1" smtClean="0">
                <a:latin typeface="Arial" panose="020B0604020202020204" pitchFamily="34" charset="0"/>
                <a:cs typeface="Arial" panose="020B0604020202020204" pitchFamily="34" charset="0"/>
              </a:rPr>
              <a:t>Valdevez</a:t>
            </a:r>
            <a:r>
              <a:rPr lang="en-US" kern="0" dirty="0" smtClean="0">
                <a:latin typeface="Arial" panose="020B0604020202020204" pitchFamily="34" charset="0"/>
                <a:cs typeface="Arial" panose="020B0604020202020204" pitchFamily="34" charset="0"/>
              </a:rPr>
              <a:t>, Santo </a:t>
            </a:r>
            <a:r>
              <a:rPr lang="en-US" kern="0" dirty="0" err="1" smtClean="0">
                <a:latin typeface="Arial" panose="020B0604020202020204" pitchFamily="34" charset="0"/>
                <a:cs typeface="Arial" panose="020B0604020202020204" pitchFamily="34" charset="0"/>
              </a:rPr>
              <a:t>Tirso</a:t>
            </a:r>
            <a:r>
              <a:rPr lang="en-US" kern="0" dirty="0" smtClean="0">
                <a:latin typeface="Arial" panose="020B0604020202020204" pitchFamily="34" charset="0"/>
                <a:cs typeface="Arial" panose="020B0604020202020204" pitchFamily="34" charset="0"/>
              </a:rPr>
              <a:t> and </a:t>
            </a:r>
            <a:r>
              <a:rPr lang="en-US" kern="0" dirty="0">
                <a:latin typeface="Arial" panose="020B0604020202020204" pitchFamily="34" charset="0"/>
                <a:cs typeface="Arial" panose="020B0604020202020204" pitchFamily="34" charset="0"/>
              </a:rPr>
              <a:t>Porto), which </a:t>
            </a:r>
            <a:r>
              <a:rPr lang="en-US" kern="0" dirty="0" smtClean="0">
                <a:latin typeface="Arial" panose="020B0604020202020204" pitchFamily="34" charset="0"/>
                <a:cs typeface="Arial" panose="020B0604020202020204" pitchFamily="34" charset="0"/>
              </a:rPr>
              <a:t>in total received </a:t>
            </a:r>
            <a:r>
              <a:rPr lang="en-US" kern="0" dirty="0">
                <a:latin typeface="Arial" panose="020B0604020202020204" pitchFamily="34" charset="0"/>
                <a:cs typeface="Arial" panose="020B0604020202020204" pitchFamily="34" charset="0"/>
              </a:rPr>
              <a:t>74% of the projects in </a:t>
            </a:r>
            <a:r>
              <a:rPr lang="en-US" kern="0" dirty="0" smtClean="0">
                <a:latin typeface="Arial" panose="020B0604020202020204" pitchFamily="34" charset="0"/>
                <a:cs typeface="Arial" panose="020B0604020202020204" pitchFamily="34" charset="0"/>
              </a:rPr>
              <a:t>FY16.</a:t>
            </a:r>
          </a:p>
          <a:p>
            <a:pPr lvl="1" algn="just"/>
            <a:r>
              <a:rPr lang="en-US" kern="0" dirty="0" smtClean="0">
                <a:latin typeface="Arial" panose="020B0604020202020204" pitchFamily="34" charset="0"/>
                <a:cs typeface="Arial" panose="020B0604020202020204" pitchFamily="34" charset="0"/>
              </a:rPr>
              <a:t>The majority of the FDI projects in Portugal between FY13 and FY16 were in the following sectors:</a:t>
            </a:r>
          </a:p>
          <a:p>
            <a:pPr marL="171450" lvl="1" indent="-171450" algn="just">
              <a:buFont typeface="Arial" panose="020B0604020202020204" pitchFamily="34" charset="0"/>
              <a:buChar char="•"/>
            </a:pPr>
            <a:r>
              <a:rPr lang="en-US" kern="0" dirty="0" smtClean="0">
                <a:latin typeface="Arial" panose="020B0604020202020204" pitchFamily="34" charset="0"/>
                <a:cs typeface="Arial" panose="020B0604020202020204" pitchFamily="34" charset="0"/>
              </a:rPr>
              <a:t>Automotive assembly (13.4%)</a:t>
            </a:r>
          </a:p>
          <a:p>
            <a:pPr marL="171450" lvl="1" indent="-171450" algn="just">
              <a:buFont typeface="Arial" panose="020B0604020202020204" pitchFamily="34" charset="0"/>
              <a:buChar char="•"/>
            </a:pPr>
            <a:r>
              <a:rPr lang="en-US" kern="0" dirty="0" smtClean="0">
                <a:latin typeface="Arial" panose="020B0604020202020204" pitchFamily="34" charset="0"/>
                <a:cs typeface="Arial" panose="020B0604020202020204" pitchFamily="34" charset="0"/>
              </a:rPr>
              <a:t>Business services (12.7%)</a:t>
            </a:r>
          </a:p>
          <a:p>
            <a:pPr marL="171450" lvl="1" indent="-171450" algn="just">
              <a:buFont typeface="Arial" panose="020B0604020202020204" pitchFamily="34" charset="0"/>
              <a:buChar char="•"/>
            </a:pPr>
            <a:r>
              <a:rPr lang="en-US" kern="0" dirty="0" smtClean="0">
                <a:latin typeface="Arial" panose="020B0604020202020204" pitchFamily="34" charset="0"/>
                <a:cs typeface="Arial" panose="020B0604020202020204" pitchFamily="34" charset="0"/>
              </a:rPr>
              <a:t>Financial intermediation (7.0%)</a:t>
            </a:r>
          </a:p>
          <a:p>
            <a:pPr marL="171450" lvl="1" indent="-171450" algn="just">
              <a:buFont typeface="Arial" panose="020B0604020202020204" pitchFamily="34" charset="0"/>
              <a:buChar char="•"/>
            </a:pPr>
            <a:r>
              <a:rPr lang="en-US" kern="0" dirty="0" smtClean="0">
                <a:latin typeface="Arial" panose="020B0604020202020204" pitchFamily="34" charset="0"/>
                <a:cs typeface="Arial" panose="020B0604020202020204" pitchFamily="34" charset="0"/>
              </a:rPr>
              <a:t>Machinery and equipment (5.6%)</a:t>
            </a:r>
          </a:p>
          <a:p>
            <a:pPr marL="171450" lvl="1" indent="-171450" algn="just">
              <a:buFont typeface="Arial" panose="020B0604020202020204" pitchFamily="34" charset="0"/>
              <a:buChar char="•"/>
            </a:pPr>
            <a:r>
              <a:rPr lang="en-US" kern="0" dirty="0" smtClean="0">
                <a:latin typeface="Arial" panose="020B0604020202020204" pitchFamily="34" charset="0"/>
                <a:cs typeface="Arial" panose="020B0604020202020204" pitchFamily="34" charset="0"/>
              </a:rPr>
              <a:t>Software (5.6%)</a:t>
            </a:r>
          </a:p>
          <a:p>
            <a:pPr marL="171450" lvl="1" indent="-171450" algn="just">
              <a:buFont typeface="Arial" panose="020B0604020202020204" pitchFamily="34" charset="0"/>
              <a:buChar char="•"/>
            </a:pPr>
            <a:r>
              <a:rPr lang="en-US" kern="0" dirty="0" smtClean="0">
                <a:latin typeface="Arial" panose="020B0604020202020204" pitchFamily="34" charset="0"/>
                <a:cs typeface="Arial" panose="020B0604020202020204" pitchFamily="34" charset="0"/>
              </a:rPr>
              <a:t>Food (5.6%)</a:t>
            </a: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13" name="Text Placeholder 7"/>
          <p:cNvSpPr txBox="1">
            <a:spLocks/>
          </p:cNvSpPr>
          <p:nvPr/>
        </p:nvSpPr>
        <p:spPr>
          <a:xfrm>
            <a:off x="3500437" y="1868694"/>
            <a:ext cx="2808287" cy="753882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Indian investment in Portugal</a:t>
            </a:r>
          </a:p>
          <a:p>
            <a:pPr lvl="1" algn="just"/>
            <a:r>
              <a:rPr lang="en-US" kern="0" dirty="0" smtClean="0">
                <a:latin typeface="Arial" panose="020B0604020202020204" pitchFamily="34" charset="0"/>
                <a:cs typeface="Arial" panose="020B0604020202020204" pitchFamily="34" charset="0"/>
              </a:rPr>
              <a:t>In the last years, the percentage of Indian investment in Portugal maintained fairly modest levels, according to EY GIM database and the potential of the country has not yet been fully explored by Indian investors.</a:t>
            </a:r>
          </a:p>
          <a:p>
            <a:pPr lvl="1" algn="just"/>
            <a:r>
              <a:rPr lang="en-US" kern="0" dirty="0" smtClean="0">
                <a:latin typeface="Arial" panose="020B0604020202020204" pitchFamily="34" charset="0"/>
                <a:cs typeface="Arial" panose="020B0604020202020204" pitchFamily="34" charset="0"/>
              </a:rPr>
              <a:t>However, some Indian business investments in Portugal have happened, including cases like </a:t>
            </a:r>
            <a:r>
              <a:rPr lang="en-US" kern="0" dirty="0" err="1" smtClean="0">
                <a:latin typeface="Arial" panose="020B0604020202020204" pitchFamily="34" charset="0"/>
                <a:cs typeface="Arial" panose="020B0604020202020204" pitchFamily="34" charset="0"/>
              </a:rPr>
              <a:t>Sakthi</a:t>
            </a:r>
            <a:r>
              <a:rPr lang="en-US" kern="0" dirty="0" smtClean="0">
                <a:latin typeface="Arial" panose="020B0604020202020204" pitchFamily="34" charset="0"/>
                <a:cs typeface="Arial" panose="020B0604020202020204" pitchFamily="34" charset="0"/>
              </a:rPr>
              <a:t> and </a:t>
            </a:r>
            <a:r>
              <a:rPr lang="en-US" kern="0" dirty="0" err="1" smtClean="0">
                <a:latin typeface="Arial" panose="020B0604020202020204" pitchFamily="34" charset="0"/>
                <a:cs typeface="Arial" panose="020B0604020202020204" pitchFamily="34" charset="0"/>
              </a:rPr>
              <a:t>Zomato</a:t>
            </a:r>
            <a:r>
              <a:rPr lang="en-US" kern="0" dirty="0" smtClean="0">
                <a:latin typeface="Arial" panose="020B0604020202020204" pitchFamily="34" charset="0"/>
                <a:cs typeface="Arial" panose="020B0604020202020204" pitchFamily="34" charset="0"/>
              </a:rPr>
              <a:t>.</a:t>
            </a:r>
          </a:p>
        </p:txBody>
      </p:sp>
      <p:cxnSp>
        <p:nvCxnSpPr>
          <p:cNvPr id="5" name="Straight Connector 4"/>
          <p:cNvCxnSpPr/>
          <p:nvPr/>
        </p:nvCxnSpPr>
        <p:spPr bwMode="auto">
          <a:xfrm flipV="1">
            <a:off x="645035" y="2112245"/>
            <a:ext cx="2606165" cy="1"/>
          </a:xfrm>
          <a:prstGeom prst="line">
            <a:avLst/>
          </a:prstGeom>
          <a:ln/>
          <a:extLst/>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bwMode="auto">
          <a:xfrm flipV="1">
            <a:off x="3601497" y="2112245"/>
            <a:ext cx="2606165" cy="1"/>
          </a:xfrm>
          <a:prstGeom prst="line">
            <a:avLst/>
          </a:prstGeom>
          <a:ln/>
          <a:extLst/>
        </p:spPr>
        <p:style>
          <a:lnRef idx="1">
            <a:schemeClr val="dk1"/>
          </a:lnRef>
          <a:fillRef idx="0">
            <a:schemeClr val="dk1"/>
          </a:fillRef>
          <a:effectRef idx="0">
            <a:schemeClr val="dk1"/>
          </a:effectRef>
          <a:fontRef idx="minor">
            <a:schemeClr val="tx1"/>
          </a:fontRef>
        </p:style>
      </p:cxnSp>
      <p:graphicFrame>
        <p:nvGraphicFramePr>
          <p:cNvPr id="17" name="Chart 16"/>
          <p:cNvGraphicFramePr>
            <a:graphicFrameLocks/>
          </p:cNvGraphicFramePr>
          <p:nvPr>
            <p:extLst>
              <p:ext uri="{D42A27DB-BD31-4B8C-83A1-F6EECF244321}">
                <p14:modId xmlns:p14="http://schemas.microsoft.com/office/powerpoint/2010/main" val="1895648493"/>
              </p:ext>
            </p:extLst>
          </p:nvPr>
        </p:nvGraphicFramePr>
        <p:xfrm>
          <a:off x="342900" y="3306384"/>
          <a:ext cx="2888842" cy="2524125"/>
        </p:xfrm>
        <a:graphic>
          <a:graphicData uri="http://schemas.openxmlformats.org/drawingml/2006/chart">
            <c:chart xmlns:c="http://schemas.openxmlformats.org/drawingml/2006/chart" xmlns:r="http://schemas.openxmlformats.org/officeDocument/2006/relationships" r:id="rId2"/>
          </a:graphicData>
        </a:graphic>
      </p:graphicFrame>
      <p:sp>
        <p:nvSpPr>
          <p:cNvPr id="18" name="TextBox 17"/>
          <p:cNvSpPr txBox="1"/>
          <p:nvPr/>
        </p:nvSpPr>
        <p:spPr>
          <a:xfrm>
            <a:off x="550201" y="5747806"/>
            <a:ext cx="2700999" cy="259045"/>
          </a:xfrm>
          <a:prstGeom prst="rect">
            <a:avLst/>
          </a:prstGeom>
          <a:noFill/>
        </p:spPr>
        <p:txBody>
          <a:bodyPr wrap="square" rtlCol="0">
            <a:spAutoFit/>
          </a:bodyPr>
          <a:lstStyle/>
          <a:p>
            <a:pPr algn="l"/>
            <a:r>
              <a:rPr lang="pt-PT" sz="800" dirty="0" err="1" smtClean="0">
                <a:latin typeface="Arial" panose="020B0604020202020204" pitchFamily="34" charset="0"/>
                <a:cs typeface="Arial" panose="020B0604020202020204" pitchFamily="34" charset="0"/>
              </a:rPr>
              <a:t>Source</a:t>
            </a:r>
            <a:r>
              <a:rPr lang="pt-PT" sz="800" dirty="0" smtClean="0">
                <a:latin typeface="Arial" panose="020B0604020202020204" pitchFamily="34" charset="0"/>
                <a:cs typeface="Arial" panose="020B0604020202020204" pitchFamily="34" charset="0"/>
              </a:rPr>
              <a:t>: EY GIM</a:t>
            </a:r>
            <a:endParaRPr lang="pt-PT" dirty="0">
              <a:latin typeface="Arial" panose="020B0604020202020204" pitchFamily="34" charset="0"/>
              <a:cs typeface="Arial" panose="020B0604020202020204" pitchFamily="34" charset="0"/>
            </a:endParaRPr>
          </a:p>
        </p:txBody>
      </p:sp>
      <p:sp>
        <p:nvSpPr>
          <p:cNvPr id="8" name="Rectangle 7"/>
          <p:cNvSpPr/>
          <p:nvPr/>
        </p:nvSpPr>
        <p:spPr bwMode="auto">
          <a:xfrm>
            <a:off x="3601496" y="3438891"/>
            <a:ext cx="2606165" cy="925894"/>
          </a:xfrm>
          <a:prstGeom prst="rect">
            <a:avLst/>
          </a:prstGeom>
          <a:noFill/>
          <a:ln w="19050">
            <a:solidFill>
              <a:schemeClr val="accent2"/>
            </a:solidFill>
            <a:prstDash val="sysDash"/>
          </a:ln>
          <a:effectLst/>
          <a:extLst/>
        </p:spPr>
        <p:txBody>
          <a:bodyPr vert="horz" wrap="square" lIns="91440" tIns="45720" rIns="91440" bIns="45720" numCol="1" rtlCol="0" anchor="ctr" anchorCtr="0" compatLnSpc="1">
            <a:prstTxWarp prst="textNoShape">
              <a:avLst/>
            </a:prstTxWarp>
            <a:spAutoFit/>
          </a:bodyPr>
          <a:lstStyle/>
          <a:p>
            <a:pPr lvl="0" algn="just"/>
            <a:r>
              <a:rPr lang="en-US" sz="1100" b="1" kern="0" dirty="0" err="1" smtClean="0">
                <a:solidFill>
                  <a:schemeClr val="tx1"/>
                </a:solidFill>
                <a:latin typeface="Arial" panose="020B0604020202020204" pitchFamily="34" charset="0"/>
                <a:cs typeface="Arial" panose="020B0604020202020204" pitchFamily="34" charset="0"/>
              </a:rPr>
              <a:t>Sakthi</a:t>
            </a:r>
            <a:endParaRPr lang="en-US" sz="900" b="1" kern="0" dirty="0">
              <a:solidFill>
                <a:schemeClr val="tx1"/>
              </a:solidFill>
              <a:latin typeface="Arial" panose="020B0604020202020204" pitchFamily="34" charset="0"/>
              <a:cs typeface="Arial" panose="020B0604020202020204" pitchFamily="34" charset="0"/>
            </a:endParaRPr>
          </a:p>
          <a:p>
            <a:pPr lvl="0" algn="r"/>
            <a:r>
              <a:rPr lang="en-US" sz="900" kern="0" dirty="0">
                <a:solidFill>
                  <a:schemeClr val="tx1"/>
                </a:solidFill>
                <a:latin typeface="Arial" panose="020B0604020202020204" pitchFamily="34" charset="0"/>
                <a:cs typeface="Arial" panose="020B0604020202020204" pitchFamily="34" charset="0"/>
              </a:rPr>
              <a:t>2015</a:t>
            </a:r>
          </a:p>
          <a:p>
            <a:pPr lvl="0" algn="r"/>
            <a:r>
              <a:rPr lang="en-US" sz="900" kern="0" dirty="0" err="1" smtClean="0">
                <a:solidFill>
                  <a:schemeClr val="tx1"/>
                </a:solidFill>
                <a:latin typeface="Arial" panose="020B0604020202020204" pitchFamily="34" charset="0"/>
                <a:cs typeface="Arial" panose="020B0604020202020204" pitchFamily="34" charset="0"/>
              </a:rPr>
              <a:t>Sakthi</a:t>
            </a:r>
            <a:r>
              <a:rPr lang="en-US" sz="900" kern="0" dirty="0" smtClean="0">
                <a:solidFill>
                  <a:schemeClr val="tx1"/>
                </a:solidFill>
                <a:latin typeface="Arial" panose="020B0604020202020204" pitchFamily="34" charset="0"/>
                <a:cs typeface="Arial" panose="020B0604020202020204" pitchFamily="34" charset="0"/>
              </a:rPr>
              <a:t> Auto Components</a:t>
            </a:r>
            <a:endParaRPr lang="en-US" sz="900" kern="0" dirty="0">
              <a:solidFill>
                <a:schemeClr val="tx1"/>
              </a:solidFill>
              <a:latin typeface="Arial" panose="020B0604020202020204" pitchFamily="34" charset="0"/>
              <a:cs typeface="Arial" panose="020B0604020202020204" pitchFamily="34" charset="0"/>
            </a:endParaRPr>
          </a:p>
          <a:p>
            <a:pPr lvl="0" algn="r"/>
            <a:r>
              <a:rPr lang="en-US" sz="900" kern="0" dirty="0">
                <a:solidFill>
                  <a:schemeClr val="tx1"/>
                </a:solidFill>
                <a:latin typeface="Arial" panose="020B0604020202020204" pitchFamily="34" charset="0"/>
                <a:cs typeface="Arial" panose="020B0604020202020204" pitchFamily="34" charset="0"/>
              </a:rPr>
              <a:t>New plant (150 new jobs, </a:t>
            </a:r>
            <a:r>
              <a:rPr lang="en-US" sz="900" kern="0" dirty="0" smtClean="0">
                <a:solidFill>
                  <a:schemeClr val="tx1"/>
                </a:solidFill>
                <a:latin typeface="Arial" panose="020B0604020202020204" pitchFamily="34" charset="0"/>
                <a:cs typeface="Arial" panose="020B0604020202020204" pitchFamily="34" charset="0"/>
              </a:rPr>
              <a:t>€30m</a:t>
            </a:r>
            <a:r>
              <a:rPr lang="en-US" sz="900" kern="0" dirty="0">
                <a:solidFill>
                  <a:schemeClr val="tx1"/>
                </a:solidFill>
                <a:latin typeface="Arial" panose="020B0604020202020204" pitchFamily="34" charset="0"/>
                <a:cs typeface="Arial" panose="020B0604020202020204" pitchFamily="34" charset="0"/>
              </a:rPr>
              <a:t>)</a:t>
            </a:r>
          </a:p>
          <a:p>
            <a:pPr lvl="0" algn="r"/>
            <a:r>
              <a:rPr lang="en-US" sz="900" kern="0" dirty="0">
                <a:solidFill>
                  <a:schemeClr val="tx1"/>
                </a:solidFill>
                <a:latin typeface="Arial" panose="020B0604020202020204" pitchFamily="34" charset="0"/>
                <a:cs typeface="Arial" panose="020B0604020202020204" pitchFamily="34" charset="0"/>
              </a:rPr>
              <a:t>Automotive components</a:t>
            </a:r>
          </a:p>
        </p:txBody>
      </p:sp>
      <p:sp>
        <p:nvSpPr>
          <p:cNvPr id="21" name="Rectangle 20"/>
          <p:cNvSpPr/>
          <p:nvPr/>
        </p:nvSpPr>
        <p:spPr bwMode="auto">
          <a:xfrm>
            <a:off x="3601497" y="4442711"/>
            <a:ext cx="2606165" cy="925894"/>
          </a:xfrm>
          <a:prstGeom prst="rect">
            <a:avLst/>
          </a:prstGeom>
          <a:noFill/>
          <a:ln w="19050">
            <a:solidFill>
              <a:schemeClr val="accent2"/>
            </a:solidFill>
            <a:prstDash val="sysDash"/>
          </a:ln>
          <a:effectLst/>
          <a:extLst/>
        </p:spPr>
        <p:txBody>
          <a:bodyPr vert="horz" wrap="square" lIns="91440" tIns="45720" rIns="91440" bIns="45720" numCol="1" rtlCol="0" anchor="ctr" anchorCtr="0" compatLnSpc="1">
            <a:prstTxWarp prst="textNoShape">
              <a:avLst/>
            </a:prstTxWarp>
            <a:spAutoFit/>
          </a:bodyPr>
          <a:lstStyle/>
          <a:p>
            <a:pPr lvl="0" algn="just"/>
            <a:r>
              <a:rPr lang="en-US" sz="1100" b="1" kern="0" dirty="0" err="1">
                <a:solidFill>
                  <a:schemeClr val="tx1"/>
                </a:solidFill>
                <a:latin typeface="Arial" panose="020B0604020202020204" pitchFamily="34" charset="0"/>
                <a:cs typeface="Arial" panose="020B0604020202020204" pitchFamily="34" charset="0"/>
              </a:rPr>
              <a:t>Zomato</a:t>
            </a:r>
            <a:endParaRPr lang="en-US" sz="1100" b="1" kern="0" dirty="0">
              <a:solidFill>
                <a:schemeClr val="tx1"/>
              </a:solidFill>
              <a:latin typeface="Arial" panose="020B0604020202020204" pitchFamily="34" charset="0"/>
              <a:cs typeface="Arial" panose="020B0604020202020204" pitchFamily="34" charset="0"/>
            </a:endParaRPr>
          </a:p>
          <a:p>
            <a:pPr lvl="0" algn="r"/>
            <a:r>
              <a:rPr lang="en-US" sz="900" kern="0" dirty="0">
                <a:solidFill>
                  <a:schemeClr val="tx1"/>
                </a:solidFill>
                <a:latin typeface="Arial" panose="020B0604020202020204" pitchFamily="34" charset="0"/>
                <a:cs typeface="Arial" panose="020B0604020202020204" pitchFamily="34" charset="0"/>
              </a:rPr>
              <a:t>2014</a:t>
            </a:r>
          </a:p>
          <a:p>
            <a:pPr lvl="0" algn="r"/>
            <a:r>
              <a:rPr lang="en-US" sz="900" kern="0" dirty="0">
                <a:solidFill>
                  <a:schemeClr val="tx1"/>
                </a:solidFill>
                <a:latin typeface="Arial" panose="020B0604020202020204" pitchFamily="34" charset="0"/>
                <a:cs typeface="Arial" panose="020B0604020202020204" pitchFamily="34" charset="0"/>
              </a:rPr>
              <a:t>Zomato.com</a:t>
            </a:r>
          </a:p>
          <a:p>
            <a:pPr lvl="0" algn="r"/>
            <a:r>
              <a:rPr lang="en-US" sz="900" kern="0" dirty="0" smtClean="0">
                <a:solidFill>
                  <a:schemeClr val="tx1"/>
                </a:solidFill>
                <a:latin typeface="Arial" panose="020B0604020202020204" pitchFamily="34" charset="0"/>
                <a:cs typeface="Arial" panose="020B0604020202020204" pitchFamily="34" charset="0"/>
              </a:rPr>
              <a:t>€11m </a:t>
            </a:r>
            <a:r>
              <a:rPr lang="en-US" sz="900" kern="0" dirty="0">
                <a:solidFill>
                  <a:schemeClr val="tx1"/>
                </a:solidFill>
                <a:latin typeface="Arial" panose="020B0604020202020204" pitchFamily="34" charset="0"/>
                <a:cs typeface="Arial" panose="020B0604020202020204" pitchFamily="34" charset="0"/>
              </a:rPr>
              <a:t>of Investment</a:t>
            </a:r>
          </a:p>
          <a:p>
            <a:pPr lvl="0" algn="r"/>
            <a:r>
              <a:rPr lang="en-US" sz="900" kern="0" dirty="0">
                <a:solidFill>
                  <a:schemeClr val="tx1"/>
                </a:solidFill>
                <a:latin typeface="Arial" panose="020B0604020202020204" pitchFamily="34" charset="0"/>
                <a:cs typeface="Arial" panose="020B0604020202020204" pitchFamily="34" charset="0"/>
              </a:rPr>
              <a:t>Mobile Applications</a:t>
            </a:r>
          </a:p>
        </p:txBody>
      </p:sp>
      <p:sp>
        <p:nvSpPr>
          <p:cNvPr id="23" name="Rectangle 22"/>
          <p:cNvSpPr/>
          <p:nvPr/>
        </p:nvSpPr>
        <p:spPr bwMode="auto">
          <a:xfrm>
            <a:off x="3595929" y="5446531"/>
            <a:ext cx="2606165" cy="925894"/>
          </a:xfrm>
          <a:prstGeom prst="rect">
            <a:avLst/>
          </a:prstGeom>
          <a:noFill/>
          <a:ln w="19050">
            <a:solidFill>
              <a:schemeClr val="accent2"/>
            </a:solidFill>
            <a:prstDash val="sysDash"/>
          </a:ln>
          <a:effectLst/>
          <a:extLst/>
        </p:spPr>
        <p:txBody>
          <a:bodyPr vert="horz" wrap="square" lIns="91440" tIns="45720" rIns="91440" bIns="45720" numCol="1" rtlCol="0" anchor="ctr" anchorCtr="0" compatLnSpc="1">
            <a:prstTxWarp prst="textNoShape">
              <a:avLst/>
            </a:prstTxWarp>
            <a:spAutoFit/>
          </a:bodyPr>
          <a:lstStyle/>
          <a:p>
            <a:pPr lvl="0" algn="just"/>
            <a:r>
              <a:rPr lang="en-US" sz="1100" b="1" kern="0" dirty="0">
                <a:solidFill>
                  <a:schemeClr val="tx1"/>
                </a:solidFill>
                <a:latin typeface="Arial" panose="020B0604020202020204" pitchFamily="34" charset="0"/>
                <a:cs typeface="Arial" panose="020B0604020202020204" pitchFamily="34" charset="0"/>
              </a:rPr>
              <a:t>Move-on shoes</a:t>
            </a:r>
          </a:p>
          <a:p>
            <a:pPr lvl="0" algn="r"/>
            <a:r>
              <a:rPr lang="en-US" sz="900" kern="0" dirty="0">
                <a:solidFill>
                  <a:schemeClr val="tx1"/>
                </a:solidFill>
                <a:latin typeface="Arial" panose="020B0604020202020204" pitchFamily="34" charset="0"/>
                <a:cs typeface="Arial" panose="020B0604020202020204" pitchFamily="34" charset="0"/>
              </a:rPr>
              <a:t>2011</a:t>
            </a:r>
          </a:p>
          <a:p>
            <a:pPr lvl="0" algn="r"/>
            <a:r>
              <a:rPr lang="en-US" sz="900" kern="0" dirty="0">
                <a:solidFill>
                  <a:schemeClr val="tx1"/>
                </a:solidFill>
                <a:latin typeface="Arial" panose="020B0604020202020204" pitchFamily="34" charset="0"/>
                <a:cs typeface="Arial" panose="020B0604020202020204" pitchFamily="34" charset="0"/>
              </a:rPr>
              <a:t>Tata International Limited</a:t>
            </a:r>
          </a:p>
          <a:p>
            <a:pPr lvl="0" algn="r"/>
            <a:r>
              <a:rPr lang="en-US" sz="900" kern="0" dirty="0">
                <a:solidFill>
                  <a:schemeClr val="tx1"/>
                </a:solidFill>
                <a:latin typeface="Arial" panose="020B0604020202020204" pitchFamily="34" charset="0"/>
                <a:cs typeface="Arial" panose="020B0604020202020204" pitchFamily="34" charset="0"/>
              </a:rPr>
              <a:t>Acquisition of a 51% stake</a:t>
            </a:r>
          </a:p>
          <a:p>
            <a:pPr lvl="0" algn="r"/>
            <a:r>
              <a:rPr lang="en-US" sz="900" kern="0" dirty="0">
                <a:solidFill>
                  <a:schemeClr val="tx1"/>
                </a:solidFill>
                <a:latin typeface="Arial" panose="020B0604020202020204" pitchFamily="34" charset="0"/>
                <a:cs typeface="Arial" panose="020B0604020202020204" pitchFamily="34" charset="0"/>
              </a:rPr>
              <a:t>Footwear retail</a:t>
            </a:r>
          </a:p>
        </p:txBody>
      </p:sp>
      <p:sp>
        <p:nvSpPr>
          <p:cNvPr id="24" name="Rectangle 23"/>
          <p:cNvSpPr/>
          <p:nvPr/>
        </p:nvSpPr>
        <p:spPr bwMode="auto">
          <a:xfrm>
            <a:off x="3601496" y="6450351"/>
            <a:ext cx="2606165" cy="925894"/>
          </a:xfrm>
          <a:prstGeom prst="rect">
            <a:avLst/>
          </a:prstGeom>
          <a:noFill/>
          <a:ln w="19050">
            <a:solidFill>
              <a:schemeClr val="accent2"/>
            </a:solidFill>
            <a:prstDash val="sysDash"/>
          </a:ln>
          <a:effectLst/>
          <a:extLst/>
        </p:spPr>
        <p:txBody>
          <a:bodyPr vert="horz" wrap="square" lIns="91440" tIns="45720" rIns="91440" bIns="45720" numCol="1" rtlCol="0" anchor="ctr" anchorCtr="0" compatLnSpc="1">
            <a:prstTxWarp prst="textNoShape">
              <a:avLst/>
            </a:prstTxWarp>
            <a:spAutoFit/>
          </a:bodyPr>
          <a:lstStyle/>
          <a:p>
            <a:pPr lvl="0" algn="just"/>
            <a:r>
              <a:rPr lang="en-US" sz="1100" b="1" kern="0" dirty="0">
                <a:solidFill>
                  <a:schemeClr val="tx1"/>
                </a:solidFill>
                <a:latin typeface="Arial" panose="020B0604020202020204" pitchFamily="34" charset="0"/>
                <a:cs typeface="Arial" panose="020B0604020202020204" pitchFamily="34" charset="0"/>
              </a:rPr>
              <a:t>Wipro Portugal</a:t>
            </a:r>
          </a:p>
          <a:p>
            <a:pPr lvl="0" algn="r"/>
            <a:r>
              <a:rPr lang="en-US" sz="900" kern="0" dirty="0">
                <a:solidFill>
                  <a:schemeClr val="tx1"/>
                </a:solidFill>
                <a:latin typeface="Arial" panose="020B0604020202020204" pitchFamily="34" charset="0"/>
                <a:cs typeface="Arial" panose="020B0604020202020204" pitchFamily="34" charset="0"/>
              </a:rPr>
              <a:t>2006</a:t>
            </a:r>
          </a:p>
          <a:p>
            <a:pPr lvl="0" algn="r"/>
            <a:r>
              <a:rPr lang="en-US" sz="900" kern="0" dirty="0">
                <a:solidFill>
                  <a:schemeClr val="tx1"/>
                </a:solidFill>
                <a:latin typeface="Arial" panose="020B0604020202020204" pitchFamily="34" charset="0"/>
                <a:cs typeface="Arial" panose="020B0604020202020204" pitchFamily="34" charset="0"/>
              </a:rPr>
              <a:t>Wipro Technologies</a:t>
            </a:r>
          </a:p>
          <a:p>
            <a:pPr lvl="0" algn="r"/>
            <a:r>
              <a:rPr lang="en-US" sz="900" kern="0" dirty="0">
                <a:solidFill>
                  <a:schemeClr val="tx1"/>
                </a:solidFill>
                <a:latin typeface="Arial" panose="020B0604020202020204" pitchFamily="34" charset="0"/>
                <a:cs typeface="Arial" panose="020B0604020202020204" pitchFamily="34" charset="0"/>
              </a:rPr>
              <a:t>Acquisition of Enabler</a:t>
            </a:r>
          </a:p>
          <a:p>
            <a:pPr lvl="0" algn="r"/>
            <a:r>
              <a:rPr lang="en-US" sz="900" kern="0" dirty="0">
                <a:solidFill>
                  <a:schemeClr val="tx1"/>
                </a:solidFill>
                <a:latin typeface="Arial" panose="020B0604020202020204" pitchFamily="34" charset="0"/>
                <a:cs typeface="Arial" panose="020B0604020202020204" pitchFamily="34" charset="0"/>
              </a:rPr>
              <a:t>IT systems for retail</a:t>
            </a:r>
          </a:p>
        </p:txBody>
      </p:sp>
      <p:sp>
        <p:nvSpPr>
          <p:cNvPr id="25" name="Rectangle 24"/>
          <p:cNvSpPr/>
          <p:nvPr/>
        </p:nvSpPr>
        <p:spPr bwMode="auto">
          <a:xfrm>
            <a:off x="3601497" y="7454171"/>
            <a:ext cx="2606165" cy="925894"/>
          </a:xfrm>
          <a:prstGeom prst="rect">
            <a:avLst/>
          </a:prstGeom>
          <a:noFill/>
          <a:ln w="19050">
            <a:solidFill>
              <a:schemeClr val="accent2"/>
            </a:solidFill>
            <a:prstDash val="sysDash"/>
          </a:ln>
          <a:effectLst/>
          <a:extLst/>
        </p:spPr>
        <p:txBody>
          <a:bodyPr vert="horz" wrap="square" lIns="91440" tIns="45720" rIns="91440" bIns="45720" numCol="1" rtlCol="0" anchor="ctr" anchorCtr="0" compatLnSpc="1">
            <a:prstTxWarp prst="textNoShape">
              <a:avLst/>
            </a:prstTxWarp>
            <a:spAutoFit/>
          </a:bodyPr>
          <a:lstStyle/>
          <a:p>
            <a:pPr lvl="0" algn="just"/>
            <a:r>
              <a:rPr lang="en-US" sz="1100" b="1" kern="0" dirty="0">
                <a:solidFill>
                  <a:schemeClr val="tx1"/>
                </a:solidFill>
                <a:latin typeface="Arial" panose="020B0604020202020204" pitchFamily="34" charset="0"/>
                <a:cs typeface="Arial" panose="020B0604020202020204" pitchFamily="34" charset="0"/>
              </a:rPr>
              <a:t>TCS </a:t>
            </a:r>
            <a:r>
              <a:rPr lang="en-US" sz="1100" b="1" kern="0" dirty="0" err="1">
                <a:solidFill>
                  <a:schemeClr val="tx1"/>
                </a:solidFill>
                <a:latin typeface="Arial" panose="020B0604020202020204" pitchFamily="34" charset="0"/>
                <a:cs typeface="Arial" panose="020B0604020202020204" pitchFamily="34" charset="0"/>
              </a:rPr>
              <a:t>Iberoamerica</a:t>
            </a:r>
            <a:endParaRPr lang="en-US" sz="900" b="1" kern="0" dirty="0">
              <a:solidFill>
                <a:schemeClr val="tx1"/>
              </a:solidFill>
              <a:latin typeface="Arial" panose="020B0604020202020204" pitchFamily="34" charset="0"/>
              <a:cs typeface="Arial" panose="020B0604020202020204" pitchFamily="34" charset="0"/>
            </a:endParaRPr>
          </a:p>
          <a:p>
            <a:pPr lvl="0" algn="r"/>
            <a:r>
              <a:rPr lang="en-US" sz="900" kern="0" dirty="0">
                <a:solidFill>
                  <a:schemeClr val="tx1"/>
                </a:solidFill>
                <a:latin typeface="Arial" panose="020B0604020202020204" pitchFamily="34" charset="0"/>
                <a:cs typeface="Arial" panose="020B0604020202020204" pitchFamily="34" charset="0"/>
              </a:rPr>
              <a:t>2005</a:t>
            </a:r>
          </a:p>
          <a:p>
            <a:pPr lvl="0" algn="r"/>
            <a:r>
              <a:rPr lang="en-US" sz="900" kern="0" dirty="0">
                <a:solidFill>
                  <a:schemeClr val="tx1"/>
                </a:solidFill>
                <a:latin typeface="Arial" panose="020B0604020202020204" pitchFamily="34" charset="0"/>
                <a:cs typeface="Arial" panose="020B0604020202020204" pitchFamily="34" charset="0"/>
              </a:rPr>
              <a:t>Tata Consultancy Services</a:t>
            </a:r>
          </a:p>
          <a:p>
            <a:pPr lvl="0" algn="r"/>
            <a:r>
              <a:rPr lang="en-US" sz="900" kern="0" dirty="0">
                <a:solidFill>
                  <a:schemeClr val="tx1"/>
                </a:solidFill>
                <a:latin typeface="Arial" panose="020B0604020202020204" pitchFamily="34" charset="0"/>
                <a:cs typeface="Arial" panose="020B0604020202020204" pitchFamily="34" charset="0"/>
              </a:rPr>
              <a:t>New office</a:t>
            </a:r>
          </a:p>
          <a:p>
            <a:pPr lvl="0" algn="r"/>
            <a:r>
              <a:rPr lang="en-US" sz="900" kern="0" dirty="0">
                <a:solidFill>
                  <a:schemeClr val="tx1"/>
                </a:solidFill>
                <a:latin typeface="Arial" panose="020B0604020202020204" pitchFamily="34" charset="0"/>
                <a:cs typeface="Arial" panose="020B0604020202020204" pitchFamily="34" charset="0"/>
              </a:rPr>
              <a:t>IT Consulting</a:t>
            </a:r>
          </a:p>
        </p:txBody>
      </p:sp>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14</a:t>
            </a:fld>
            <a:endParaRPr lang="en-US" dirty="0"/>
          </a:p>
        </p:txBody>
      </p:sp>
      <p:sp>
        <p:nvSpPr>
          <p:cNvPr id="16" name="Rectangle 15"/>
          <p:cNvSpPr/>
          <p:nvPr/>
        </p:nvSpPr>
        <p:spPr bwMode="auto">
          <a:xfrm>
            <a:off x="3595928" y="8457991"/>
            <a:ext cx="2606165" cy="925894"/>
          </a:xfrm>
          <a:prstGeom prst="rect">
            <a:avLst/>
          </a:prstGeom>
          <a:noFill/>
          <a:ln w="19050">
            <a:solidFill>
              <a:schemeClr val="accent2"/>
            </a:solidFill>
            <a:prstDash val="sysDash"/>
          </a:ln>
          <a:effectLst/>
          <a:extLst/>
        </p:spPr>
        <p:txBody>
          <a:bodyPr vert="horz" wrap="square" lIns="91440" tIns="45720" rIns="91440" bIns="45720" numCol="1" rtlCol="0" anchor="ctr" anchorCtr="0" compatLnSpc="1">
            <a:prstTxWarp prst="textNoShape">
              <a:avLst/>
            </a:prstTxWarp>
            <a:spAutoFit/>
          </a:bodyPr>
          <a:lstStyle/>
          <a:p>
            <a:pPr algn="just"/>
            <a:r>
              <a:rPr lang="en-US" sz="1100" b="1" dirty="0" smtClean="0">
                <a:solidFill>
                  <a:schemeClr val="tx1"/>
                </a:solidFill>
                <a:latin typeface="Arial" panose="020B0604020202020204" pitchFamily="34" charset="0"/>
                <a:cs typeface="Arial" panose="020B0604020202020204" pitchFamily="34" charset="0"/>
              </a:rPr>
              <a:t>Investment through ‘Golden visa’</a:t>
            </a:r>
            <a:endParaRPr lang="en-US" sz="900" b="1" kern="0" dirty="0" smtClean="0">
              <a:solidFill>
                <a:schemeClr val="tx1"/>
              </a:solidFill>
              <a:latin typeface="Arial" panose="020B0604020202020204" pitchFamily="34" charset="0"/>
              <a:cs typeface="Arial" panose="020B0604020202020204" pitchFamily="34" charset="0"/>
            </a:endParaRPr>
          </a:p>
          <a:p>
            <a:pPr lvl="0" algn="r"/>
            <a:r>
              <a:rPr lang="en-US" sz="900" kern="0" dirty="0" smtClean="0">
                <a:solidFill>
                  <a:schemeClr val="tx1"/>
                </a:solidFill>
                <a:latin typeface="Arial" panose="020B0604020202020204" pitchFamily="34" charset="0"/>
                <a:cs typeface="Arial" panose="020B0604020202020204" pitchFamily="34" charset="0"/>
              </a:rPr>
              <a:t>2013</a:t>
            </a:r>
          </a:p>
          <a:p>
            <a:pPr lvl="0" algn="r"/>
            <a:r>
              <a:rPr lang="en-US" sz="900" kern="0" dirty="0" smtClean="0">
                <a:solidFill>
                  <a:schemeClr val="tx1"/>
                </a:solidFill>
                <a:latin typeface="Arial" panose="020B0604020202020204" pitchFamily="34" charset="0"/>
                <a:cs typeface="Arial" panose="020B0604020202020204" pitchFamily="34" charset="0"/>
              </a:rPr>
              <a:t>MGM Muthu Hotels </a:t>
            </a:r>
          </a:p>
          <a:p>
            <a:pPr lvl="0" algn="r"/>
            <a:r>
              <a:rPr lang="en-US" sz="900" kern="0" dirty="0" smtClean="0">
                <a:solidFill>
                  <a:schemeClr val="tx1"/>
                </a:solidFill>
                <a:latin typeface="Arial" panose="020B0604020202020204" pitchFamily="34" charset="0"/>
                <a:cs typeface="Arial" panose="020B0604020202020204" pitchFamily="34" charset="0"/>
              </a:rPr>
              <a:t>€50m investment</a:t>
            </a:r>
          </a:p>
          <a:p>
            <a:pPr lvl="0" algn="r"/>
            <a:r>
              <a:rPr lang="en-US" sz="900" kern="0" dirty="0" smtClean="0">
                <a:solidFill>
                  <a:schemeClr val="tx1"/>
                </a:solidFill>
                <a:latin typeface="Arial" panose="020B0604020202020204" pitchFamily="34" charset="0"/>
                <a:cs typeface="Arial" panose="020B0604020202020204" pitchFamily="34" charset="0"/>
              </a:rPr>
              <a:t>Hotel business</a:t>
            </a:r>
            <a:endParaRPr lang="en-US" sz="900" kern="0"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bwMode="auto">
          <a:xfrm>
            <a:off x="2255837" y="8573407"/>
            <a:ext cx="1244600" cy="810478"/>
          </a:xfrm>
          <a:prstGeom prst="rect">
            <a:avLst/>
          </a:prstGeom>
          <a:solidFill>
            <a:schemeClr val="accent2"/>
          </a:solidFill>
          <a:ln w="12700"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sz="1100" b="1" i="0" u="none" strike="noStrike" cap="none" normalizeH="0" baseline="0" dirty="0" smtClean="0">
                <a:ln>
                  <a:noFill/>
                </a:ln>
                <a:solidFill>
                  <a:schemeClr val="accent1">
                    <a:lumMod val="75000"/>
                  </a:schemeClr>
                </a:solidFill>
                <a:effectLst/>
                <a:latin typeface="EYInterstate Regular" pitchFamily="1" charset="0"/>
              </a:rPr>
              <a:t>Total disclosed</a:t>
            </a:r>
            <a:r>
              <a:rPr kumimoji="0" lang="en-US" sz="1100" b="1" i="0" u="none" strike="noStrike" cap="none" normalizeH="0" dirty="0" smtClean="0">
                <a:ln>
                  <a:noFill/>
                </a:ln>
                <a:solidFill>
                  <a:schemeClr val="accent1">
                    <a:lumMod val="75000"/>
                  </a:schemeClr>
                </a:solidFill>
                <a:effectLst/>
                <a:latin typeface="EYInterstate Regular" pitchFamily="1" charset="0"/>
              </a:rPr>
              <a:t> Indian investment - €90m</a:t>
            </a:r>
            <a:endParaRPr kumimoji="0" lang="en-US" sz="1100" b="1" i="0" u="none" strike="noStrike" cap="none" normalizeH="0" baseline="0" dirty="0" smtClean="0">
              <a:ln>
                <a:noFill/>
              </a:ln>
              <a:solidFill>
                <a:schemeClr val="accent1">
                  <a:lumMod val="75000"/>
                </a:schemeClr>
              </a:solidFill>
              <a:effectLst/>
              <a:latin typeface="EYInterstate Regular" pitchFamily="1" charset="0"/>
            </a:endParaRPr>
          </a:p>
        </p:txBody>
      </p:sp>
    </p:spTree>
    <p:extLst>
      <p:ext uri="{BB962C8B-B14F-4D97-AF65-F5344CB8AC3E}">
        <p14:creationId xmlns:p14="http://schemas.microsoft.com/office/powerpoint/2010/main" val="6531284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9"/>
          <p:cNvSpPr txBox="1">
            <a:spLocks/>
          </p:cNvSpPr>
          <p:nvPr/>
        </p:nvSpPr>
        <p:spPr>
          <a:xfrm>
            <a:off x="551461" y="4129296"/>
            <a:ext cx="2448000" cy="360108"/>
          </a:xfrm>
          <a:prstGeom prst="rect">
            <a:avLst/>
          </a:prstGeom>
          <a:solidFill>
            <a:schemeClr val="accent4">
              <a:lumMod val="20000"/>
              <a:lumOff val="80000"/>
            </a:schemeClr>
          </a:solidFill>
        </p:spPr>
        <p:txBody>
          <a:bodyPr vert="horz" lIns="91440" tIns="45720" rIns="91440" bIns="45720" rtlCol="0" anchor="ctr" anchorCtr="0">
            <a:noAutofit/>
          </a:bodyPr>
          <a:lstStyle>
            <a:defPPr>
              <a:defRPr lang="en-GB"/>
            </a:defPPr>
            <a:lvl1pPr algn="l" defTabSz="913926" eaLnBrk="1" hangingPunct="1">
              <a:lnSpc>
                <a:spcPts val="2698"/>
              </a:lnSpc>
              <a:defRPr sz="1200" b="1" kern="0">
                <a:solidFill>
                  <a:schemeClr val="tx1"/>
                </a:solidFill>
                <a:latin typeface="Arial" panose="020B0604020202020204" pitchFamily="34" charset="0"/>
                <a:cs typeface="Arial" panose="020B0604020202020204" pitchFamily="34" charset="0"/>
              </a:defRPr>
            </a:lvl1pPr>
            <a:lvl2pPr algn="l" defTabSz="913926" eaLnBrk="1" hangingPunct="1">
              <a:lnSpc>
                <a:spcPts val="2698"/>
              </a:lnSpc>
              <a:defRPr sz="2200">
                <a:solidFill>
                  <a:schemeClr val="tx1"/>
                </a:solidFill>
                <a:latin typeface="EYInterstate" pitchFamily="2" charset="0"/>
              </a:defRPr>
            </a:lvl2pPr>
            <a:lvl3pPr algn="l" defTabSz="913926" eaLnBrk="1" hangingPunct="1">
              <a:lnSpc>
                <a:spcPts val="2698"/>
              </a:lnSpc>
              <a:defRPr sz="2200">
                <a:solidFill>
                  <a:schemeClr val="tx1"/>
                </a:solidFill>
                <a:latin typeface="EYInterstate" pitchFamily="2" charset="0"/>
              </a:defRPr>
            </a:lvl3pPr>
            <a:lvl4pPr algn="l" defTabSz="913926" eaLnBrk="1" hangingPunct="1">
              <a:lnSpc>
                <a:spcPts val="2698"/>
              </a:lnSpc>
              <a:defRPr sz="2200">
                <a:solidFill>
                  <a:schemeClr val="tx1"/>
                </a:solidFill>
                <a:latin typeface="EYInterstate" pitchFamily="2" charset="0"/>
              </a:defRPr>
            </a:lvl4pPr>
            <a:lvl5pPr algn="l" defTabSz="913926" eaLnBrk="1" hangingPunct="1">
              <a:lnSpc>
                <a:spcPts val="2698"/>
              </a:lnSpc>
              <a:defRPr sz="2200">
                <a:solidFill>
                  <a:schemeClr val="tx1"/>
                </a:solidFill>
                <a:latin typeface="EYInterstate" pitchFamily="2" charset="0"/>
              </a:defRPr>
            </a:lvl5pPr>
            <a:lvl6pPr marL="419793" defTabSz="913926" fontAlgn="base">
              <a:lnSpc>
                <a:spcPts val="2698"/>
              </a:lnSpc>
              <a:spcBef>
                <a:spcPct val="0"/>
              </a:spcBef>
              <a:spcAft>
                <a:spcPct val="0"/>
              </a:spcAft>
              <a:defRPr sz="2200">
                <a:solidFill>
                  <a:schemeClr val="tx1"/>
                </a:solidFill>
                <a:latin typeface="EYInterstate" pitchFamily="2" charset="0"/>
              </a:defRPr>
            </a:lvl6pPr>
            <a:lvl7pPr marL="839588" defTabSz="913926" fontAlgn="base">
              <a:lnSpc>
                <a:spcPts val="2698"/>
              </a:lnSpc>
              <a:spcBef>
                <a:spcPct val="0"/>
              </a:spcBef>
              <a:spcAft>
                <a:spcPct val="0"/>
              </a:spcAft>
              <a:defRPr sz="2200">
                <a:solidFill>
                  <a:schemeClr val="tx1"/>
                </a:solidFill>
                <a:latin typeface="EYInterstate" pitchFamily="2" charset="0"/>
              </a:defRPr>
            </a:lvl7pPr>
            <a:lvl8pPr marL="1259380" defTabSz="913926" fontAlgn="base">
              <a:lnSpc>
                <a:spcPts val="2698"/>
              </a:lnSpc>
              <a:spcBef>
                <a:spcPct val="0"/>
              </a:spcBef>
              <a:spcAft>
                <a:spcPct val="0"/>
              </a:spcAft>
              <a:defRPr sz="2200">
                <a:solidFill>
                  <a:schemeClr val="tx1"/>
                </a:solidFill>
                <a:latin typeface="EYInterstate" pitchFamily="2" charset="0"/>
              </a:defRPr>
            </a:lvl8pPr>
            <a:lvl9pPr marL="1679175" defTabSz="913926" fontAlgn="base">
              <a:lnSpc>
                <a:spcPts val="2698"/>
              </a:lnSpc>
              <a:spcBef>
                <a:spcPct val="0"/>
              </a:spcBef>
              <a:spcAft>
                <a:spcPct val="0"/>
              </a:spcAft>
              <a:defRPr sz="2200">
                <a:solidFill>
                  <a:schemeClr val="tx1"/>
                </a:solidFill>
                <a:latin typeface="EYInterstate" pitchFamily="2" charset="0"/>
              </a:defRPr>
            </a:lvl9pPr>
          </a:lstStyle>
          <a:p>
            <a:r>
              <a:rPr lang="en-US" dirty="0" smtClean="0"/>
              <a:t>Defense</a:t>
            </a:r>
            <a:endParaRPr lang="en-US" dirty="0"/>
          </a:p>
        </p:txBody>
      </p:sp>
      <p:sp>
        <p:nvSpPr>
          <p:cNvPr id="41" name="TextBox 40"/>
          <p:cNvSpPr txBox="1"/>
          <p:nvPr/>
        </p:nvSpPr>
        <p:spPr>
          <a:xfrm>
            <a:off x="2903515" y="4184131"/>
            <a:ext cx="460383" cy="259045"/>
          </a:xfrm>
          <a:prstGeom prst="rect">
            <a:avLst/>
          </a:prstGeom>
          <a:solidFill>
            <a:schemeClr val="accent2"/>
          </a:solidFill>
        </p:spPr>
        <p:txBody>
          <a:bodyPr wrap="none" rtlCol="0" anchor="ctr">
            <a:spAutoFit/>
          </a:bodyPr>
          <a:lstStyle>
            <a:defPPr>
              <a:defRPr lang="en-GB"/>
            </a:defPPr>
            <a:lvl1pPr>
              <a:defRPr sz="800" b="1" kern="0">
                <a:solidFill>
                  <a:schemeClr val="tx1"/>
                </a:solidFill>
                <a:latin typeface="Arial" panose="020B0604020202020204" pitchFamily="34" charset="0"/>
                <a:cs typeface="Arial" panose="020B0604020202020204" pitchFamily="34" charset="0"/>
              </a:defRPr>
            </a:lvl1pPr>
          </a:lstStyle>
          <a:p>
            <a:r>
              <a:rPr lang="pt-PT" dirty="0" err="1"/>
              <a:t>Pg</a:t>
            </a:r>
            <a:r>
              <a:rPr lang="pt-PT" dirty="0"/>
              <a:t> </a:t>
            </a:r>
            <a:r>
              <a:rPr lang="pt-PT" dirty="0" smtClean="0"/>
              <a:t>34</a:t>
            </a:r>
            <a:endParaRPr lang="pt-PT" dirty="0"/>
          </a:p>
        </p:txBody>
      </p:sp>
      <p:graphicFrame>
        <p:nvGraphicFramePr>
          <p:cNvPr id="6" name="Object 5"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8013"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0" name="Title 9"/>
          <p:cNvSpPr>
            <a:spLocks noGrp="1"/>
          </p:cNvSpPr>
          <p:nvPr>
            <p:ph type="title"/>
          </p:nvPr>
        </p:nvSpPr>
        <p:spPr>
          <a:xfrm>
            <a:off x="3498539" y="474761"/>
            <a:ext cx="2808000" cy="1080000"/>
          </a:xfrm>
        </p:spPr>
        <p:txBody>
          <a:bodyPr anchor="t">
            <a:noAutofit/>
          </a:bodyPr>
          <a:lstStyle/>
          <a:p>
            <a:r>
              <a:rPr lang="en-US" dirty="0" smtClean="0">
                <a:latin typeface="Arial" panose="020B0604020202020204" pitchFamily="34" charset="0"/>
                <a:cs typeface="Arial" panose="020B0604020202020204" pitchFamily="34" charset="0"/>
              </a:rPr>
              <a:t>Strategic</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sectors</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analysis</a:t>
            </a:r>
            <a:endParaRPr lang="pt-PT"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8"/>
          </p:nvPr>
        </p:nvSpPr>
        <p:spPr>
          <a:xfrm>
            <a:off x="2303463" y="479488"/>
            <a:ext cx="1080000" cy="1080000"/>
          </a:xfrm>
        </p:spPr>
        <p:txBody>
          <a:bodyPr>
            <a:normAutofit lnSpcReduction="10000"/>
          </a:bodyPr>
          <a:lstStyle/>
          <a:p>
            <a:r>
              <a:rPr lang="pt-PT" dirty="0" smtClean="0"/>
              <a:t>2</a:t>
            </a:r>
            <a:endParaRPr lang="pt-PT" dirty="0"/>
          </a:p>
        </p:txBody>
      </p:sp>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5541" r="5541"/>
          <a:stretch/>
        </p:blipFill>
        <p:spPr>
          <a:xfrm>
            <a:off x="549275" y="2056677"/>
            <a:ext cx="2807040" cy="1967606"/>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5165" r="5165"/>
          <a:stretch/>
        </p:blipFill>
        <p:spPr>
          <a:xfrm>
            <a:off x="3514949" y="4489403"/>
            <a:ext cx="2801018" cy="1987471"/>
          </a:xfrm>
          <a:prstGeom prst="rect">
            <a:avLst/>
          </a:prstGeom>
        </p:spPr>
      </p:pic>
      <p:pic>
        <p:nvPicPr>
          <p:cNvPr id="25" name="Picture 24"/>
          <p:cNvPicPr>
            <a:picLocks noChangeAspect="1"/>
          </p:cNvPicPr>
          <p:nvPr/>
        </p:nvPicPr>
        <p:blipFill rotWithShape="1">
          <a:blip r:embed="rId9" cstate="print">
            <a:extLst>
              <a:ext uri="{28A0092B-C50C-407E-A947-70E740481C1C}">
                <a14:useLocalDpi xmlns:a14="http://schemas.microsoft.com/office/drawing/2010/main" val="0"/>
              </a:ext>
            </a:extLst>
          </a:blip>
          <a:srcRect l="5541" r="5541"/>
          <a:stretch/>
        </p:blipFill>
        <p:spPr>
          <a:xfrm>
            <a:off x="549275" y="6940790"/>
            <a:ext cx="2808000" cy="1967606"/>
          </a:xfrm>
          <a:prstGeom prst="rect">
            <a:avLst/>
          </a:prstGeom>
        </p:spPr>
      </p:pic>
      <p:pic>
        <p:nvPicPr>
          <p:cNvPr id="26" name="Picture 25"/>
          <p:cNvPicPr>
            <a:picLocks noChangeAspect="1"/>
          </p:cNvPicPr>
          <p:nvPr/>
        </p:nvPicPr>
        <p:blipFill rotWithShape="1">
          <a:blip r:embed="rId10" cstate="print">
            <a:extLst>
              <a:ext uri="{28A0092B-C50C-407E-A947-70E740481C1C}">
                <a14:useLocalDpi xmlns:a14="http://schemas.microsoft.com/office/drawing/2010/main" val="0"/>
              </a:ext>
            </a:extLst>
          </a:blip>
          <a:srcRect l="5528" r="5528"/>
          <a:stretch/>
        </p:blipFill>
        <p:spPr>
          <a:xfrm>
            <a:off x="3511280" y="6940790"/>
            <a:ext cx="2808000" cy="1987471"/>
          </a:xfrm>
          <a:prstGeom prst="rect">
            <a:avLst/>
          </a:prstGeom>
        </p:spPr>
      </p:pic>
      <p:sp>
        <p:nvSpPr>
          <p:cNvPr id="35" name="Title 9"/>
          <p:cNvSpPr txBox="1">
            <a:spLocks/>
          </p:cNvSpPr>
          <p:nvPr/>
        </p:nvSpPr>
        <p:spPr>
          <a:xfrm>
            <a:off x="3511280" y="4129402"/>
            <a:ext cx="2808348" cy="360001"/>
          </a:xfrm>
          <a:prstGeom prst="rect">
            <a:avLst/>
          </a:prstGeom>
          <a:solidFill>
            <a:schemeClr val="accent4">
              <a:lumMod val="20000"/>
              <a:lumOff val="80000"/>
            </a:schemeClr>
          </a:solidFill>
        </p:spPr>
        <p:txBody>
          <a:bodyPr vert="horz" lIns="91440" tIns="45720" rIns="91440" bIns="45720" rtlCol="0" anchor="ctr" anchorCtr="0">
            <a:noAutofit/>
          </a:bodyPr>
          <a:lstStyle>
            <a:defPPr>
              <a:defRPr lang="en-GB"/>
            </a:defPPr>
            <a:lvl1pPr algn="l" defTabSz="913926" eaLnBrk="1" hangingPunct="1">
              <a:lnSpc>
                <a:spcPts val="2698"/>
              </a:lnSpc>
              <a:defRPr sz="1200" b="1" kern="0">
                <a:solidFill>
                  <a:schemeClr val="tx1"/>
                </a:solidFill>
                <a:latin typeface="Arial" panose="020B0604020202020204" pitchFamily="34" charset="0"/>
                <a:cs typeface="Arial" panose="020B0604020202020204" pitchFamily="34" charset="0"/>
              </a:defRPr>
            </a:lvl1pPr>
            <a:lvl2pPr algn="l" defTabSz="913926" eaLnBrk="1" hangingPunct="1">
              <a:lnSpc>
                <a:spcPts val="2698"/>
              </a:lnSpc>
              <a:defRPr sz="2200">
                <a:solidFill>
                  <a:schemeClr val="tx1"/>
                </a:solidFill>
                <a:latin typeface="EYInterstate" pitchFamily="2" charset="0"/>
              </a:defRPr>
            </a:lvl2pPr>
            <a:lvl3pPr algn="l" defTabSz="913926" eaLnBrk="1" hangingPunct="1">
              <a:lnSpc>
                <a:spcPts val="2698"/>
              </a:lnSpc>
              <a:defRPr sz="2200">
                <a:solidFill>
                  <a:schemeClr val="tx1"/>
                </a:solidFill>
                <a:latin typeface="EYInterstate" pitchFamily="2" charset="0"/>
              </a:defRPr>
            </a:lvl3pPr>
            <a:lvl4pPr algn="l" defTabSz="913926" eaLnBrk="1" hangingPunct="1">
              <a:lnSpc>
                <a:spcPts val="2698"/>
              </a:lnSpc>
              <a:defRPr sz="2200">
                <a:solidFill>
                  <a:schemeClr val="tx1"/>
                </a:solidFill>
                <a:latin typeface="EYInterstate" pitchFamily="2" charset="0"/>
              </a:defRPr>
            </a:lvl4pPr>
            <a:lvl5pPr algn="l" defTabSz="913926" eaLnBrk="1" hangingPunct="1">
              <a:lnSpc>
                <a:spcPts val="2698"/>
              </a:lnSpc>
              <a:defRPr sz="2200">
                <a:solidFill>
                  <a:schemeClr val="tx1"/>
                </a:solidFill>
                <a:latin typeface="EYInterstate" pitchFamily="2" charset="0"/>
              </a:defRPr>
            </a:lvl5pPr>
            <a:lvl6pPr marL="419793" defTabSz="913926" fontAlgn="base">
              <a:lnSpc>
                <a:spcPts val="2698"/>
              </a:lnSpc>
              <a:spcBef>
                <a:spcPct val="0"/>
              </a:spcBef>
              <a:spcAft>
                <a:spcPct val="0"/>
              </a:spcAft>
              <a:defRPr sz="2200">
                <a:solidFill>
                  <a:schemeClr val="tx1"/>
                </a:solidFill>
                <a:latin typeface="EYInterstate" pitchFamily="2" charset="0"/>
              </a:defRPr>
            </a:lvl6pPr>
            <a:lvl7pPr marL="839588" defTabSz="913926" fontAlgn="base">
              <a:lnSpc>
                <a:spcPts val="2698"/>
              </a:lnSpc>
              <a:spcBef>
                <a:spcPct val="0"/>
              </a:spcBef>
              <a:spcAft>
                <a:spcPct val="0"/>
              </a:spcAft>
              <a:defRPr sz="2200">
                <a:solidFill>
                  <a:schemeClr val="tx1"/>
                </a:solidFill>
                <a:latin typeface="EYInterstate" pitchFamily="2" charset="0"/>
              </a:defRPr>
            </a:lvl7pPr>
            <a:lvl8pPr marL="1259380" defTabSz="913926" fontAlgn="base">
              <a:lnSpc>
                <a:spcPts val="2698"/>
              </a:lnSpc>
              <a:spcBef>
                <a:spcPct val="0"/>
              </a:spcBef>
              <a:spcAft>
                <a:spcPct val="0"/>
              </a:spcAft>
              <a:defRPr sz="2200">
                <a:solidFill>
                  <a:schemeClr val="tx1"/>
                </a:solidFill>
                <a:latin typeface="EYInterstate" pitchFamily="2" charset="0"/>
              </a:defRPr>
            </a:lvl8pPr>
            <a:lvl9pPr marL="1679175" defTabSz="913926" fontAlgn="base">
              <a:lnSpc>
                <a:spcPts val="2698"/>
              </a:lnSpc>
              <a:spcBef>
                <a:spcPct val="0"/>
              </a:spcBef>
              <a:spcAft>
                <a:spcPct val="0"/>
              </a:spcAft>
              <a:defRPr sz="2200">
                <a:solidFill>
                  <a:schemeClr val="tx1"/>
                </a:solidFill>
                <a:latin typeface="EYInterstate" pitchFamily="2" charset="0"/>
              </a:defRPr>
            </a:lvl9pPr>
          </a:lstStyle>
          <a:p>
            <a:r>
              <a:rPr lang="en-US" dirty="0"/>
              <a:t>Tourism and Hospitality</a:t>
            </a:r>
          </a:p>
        </p:txBody>
      </p:sp>
      <p:sp>
        <p:nvSpPr>
          <p:cNvPr id="37" name="Title 9"/>
          <p:cNvSpPr txBox="1">
            <a:spLocks/>
          </p:cNvSpPr>
          <p:nvPr/>
        </p:nvSpPr>
        <p:spPr>
          <a:xfrm>
            <a:off x="551461" y="6579553"/>
            <a:ext cx="2805641" cy="361468"/>
          </a:xfrm>
          <a:prstGeom prst="rect">
            <a:avLst/>
          </a:prstGeom>
          <a:solidFill>
            <a:schemeClr val="accent4">
              <a:lumMod val="20000"/>
              <a:lumOff val="80000"/>
            </a:schemeClr>
          </a:solidFill>
        </p:spPr>
        <p:txBody>
          <a:bodyPr vert="horz" lIns="91440" tIns="45720" rIns="91440" bIns="45720" rtlCol="0" anchor="ctr" anchorCtr="0">
            <a:noAutofit/>
          </a:bodyPr>
          <a:lstStyle>
            <a:defPPr>
              <a:defRPr lang="en-GB"/>
            </a:defPPr>
            <a:lvl1pPr algn="l" defTabSz="913926" eaLnBrk="1" hangingPunct="1">
              <a:lnSpc>
                <a:spcPts val="2698"/>
              </a:lnSpc>
              <a:defRPr sz="1200" b="1" kern="0">
                <a:solidFill>
                  <a:schemeClr val="tx1"/>
                </a:solidFill>
                <a:latin typeface="Arial" panose="020B0604020202020204" pitchFamily="34" charset="0"/>
                <a:cs typeface="Arial" panose="020B0604020202020204" pitchFamily="34" charset="0"/>
              </a:defRPr>
            </a:lvl1pPr>
            <a:lvl2pPr algn="l" defTabSz="913926" eaLnBrk="1" hangingPunct="1">
              <a:lnSpc>
                <a:spcPts val="2698"/>
              </a:lnSpc>
              <a:defRPr sz="2200">
                <a:solidFill>
                  <a:schemeClr val="tx1"/>
                </a:solidFill>
                <a:latin typeface="EYInterstate" pitchFamily="2" charset="0"/>
              </a:defRPr>
            </a:lvl2pPr>
            <a:lvl3pPr algn="l" defTabSz="913926" eaLnBrk="1" hangingPunct="1">
              <a:lnSpc>
                <a:spcPts val="2698"/>
              </a:lnSpc>
              <a:defRPr sz="2200">
                <a:solidFill>
                  <a:schemeClr val="tx1"/>
                </a:solidFill>
                <a:latin typeface="EYInterstate" pitchFamily="2" charset="0"/>
              </a:defRPr>
            </a:lvl3pPr>
            <a:lvl4pPr algn="l" defTabSz="913926" eaLnBrk="1" hangingPunct="1">
              <a:lnSpc>
                <a:spcPts val="2698"/>
              </a:lnSpc>
              <a:defRPr sz="2200">
                <a:solidFill>
                  <a:schemeClr val="tx1"/>
                </a:solidFill>
                <a:latin typeface="EYInterstate" pitchFamily="2" charset="0"/>
              </a:defRPr>
            </a:lvl4pPr>
            <a:lvl5pPr algn="l" defTabSz="913926" eaLnBrk="1" hangingPunct="1">
              <a:lnSpc>
                <a:spcPts val="2698"/>
              </a:lnSpc>
              <a:defRPr sz="2200">
                <a:solidFill>
                  <a:schemeClr val="tx1"/>
                </a:solidFill>
                <a:latin typeface="EYInterstate" pitchFamily="2" charset="0"/>
              </a:defRPr>
            </a:lvl5pPr>
            <a:lvl6pPr marL="419793" defTabSz="913926" fontAlgn="base">
              <a:lnSpc>
                <a:spcPts val="2698"/>
              </a:lnSpc>
              <a:spcBef>
                <a:spcPct val="0"/>
              </a:spcBef>
              <a:spcAft>
                <a:spcPct val="0"/>
              </a:spcAft>
              <a:defRPr sz="2200">
                <a:solidFill>
                  <a:schemeClr val="tx1"/>
                </a:solidFill>
                <a:latin typeface="EYInterstate" pitchFamily="2" charset="0"/>
              </a:defRPr>
            </a:lvl6pPr>
            <a:lvl7pPr marL="839588" defTabSz="913926" fontAlgn="base">
              <a:lnSpc>
                <a:spcPts val="2698"/>
              </a:lnSpc>
              <a:spcBef>
                <a:spcPct val="0"/>
              </a:spcBef>
              <a:spcAft>
                <a:spcPct val="0"/>
              </a:spcAft>
              <a:defRPr sz="2200">
                <a:solidFill>
                  <a:schemeClr val="tx1"/>
                </a:solidFill>
                <a:latin typeface="EYInterstate" pitchFamily="2" charset="0"/>
              </a:defRPr>
            </a:lvl7pPr>
            <a:lvl8pPr marL="1259380" defTabSz="913926" fontAlgn="base">
              <a:lnSpc>
                <a:spcPts val="2698"/>
              </a:lnSpc>
              <a:spcBef>
                <a:spcPct val="0"/>
              </a:spcBef>
              <a:spcAft>
                <a:spcPct val="0"/>
              </a:spcAft>
              <a:defRPr sz="2200">
                <a:solidFill>
                  <a:schemeClr val="tx1"/>
                </a:solidFill>
                <a:latin typeface="EYInterstate" pitchFamily="2" charset="0"/>
              </a:defRPr>
            </a:lvl8pPr>
            <a:lvl9pPr marL="1679175" defTabSz="913926" fontAlgn="base">
              <a:lnSpc>
                <a:spcPts val="2698"/>
              </a:lnSpc>
              <a:spcBef>
                <a:spcPct val="0"/>
              </a:spcBef>
              <a:spcAft>
                <a:spcPct val="0"/>
              </a:spcAft>
              <a:defRPr sz="2200">
                <a:solidFill>
                  <a:schemeClr val="tx1"/>
                </a:solidFill>
                <a:latin typeface="EYInterstate" pitchFamily="2" charset="0"/>
              </a:defRPr>
            </a:lvl9pPr>
          </a:lstStyle>
          <a:p>
            <a:r>
              <a:rPr lang="en-US" dirty="0"/>
              <a:t>Infrastructure &amp; Construction</a:t>
            </a:r>
            <a:endParaRPr lang="en-US" sz="1100" dirty="0"/>
          </a:p>
        </p:txBody>
      </p:sp>
      <p:sp>
        <p:nvSpPr>
          <p:cNvPr id="39" name="Title 9"/>
          <p:cNvSpPr txBox="1">
            <a:spLocks/>
          </p:cNvSpPr>
          <p:nvPr/>
        </p:nvSpPr>
        <p:spPr>
          <a:xfrm>
            <a:off x="3513138" y="6579403"/>
            <a:ext cx="2806142" cy="361617"/>
          </a:xfrm>
          <a:prstGeom prst="rect">
            <a:avLst/>
          </a:prstGeom>
          <a:solidFill>
            <a:schemeClr val="accent4">
              <a:lumMod val="20000"/>
              <a:lumOff val="80000"/>
            </a:schemeClr>
          </a:solidFill>
        </p:spPr>
        <p:txBody>
          <a:bodyPr vert="horz" lIns="91440" tIns="45720" rIns="91440" bIns="45720" rtlCol="0" anchor="ctr" anchorCtr="0">
            <a:noAutofit/>
          </a:bodyPr>
          <a:lstStyle>
            <a:lvl1pPr algn="l" defTabSz="913926" rtl="0" eaLnBrk="1" fontAlgn="base" hangingPunct="1">
              <a:lnSpc>
                <a:spcPts val="2698"/>
              </a:lnSpc>
              <a:spcBef>
                <a:spcPct val="0"/>
              </a:spcBef>
              <a:spcAft>
                <a:spcPct val="0"/>
              </a:spcAft>
              <a:defRPr lang="en-US" sz="2400" b="1" dirty="0">
                <a:solidFill>
                  <a:schemeClr val="tx1"/>
                </a:solidFill>
                <a:latin typeface="EYInterstate Regular" panose="02000503020000020004" pitchFamily="2" charset="0"/>
                <a:ea typeface="+mn-ea"/>
                <a:cs typeface="+mn-cs"/>
              </a:defRPr>
            </a:lvl1pPr>
            <a:lvl2pPr algn="l" defTabSz="913926" rtl="0" eaLnBrk="1" fontAlgn="base" hangingPunct="1">
              <a:lnSpc>
                <a:spcPts val="2698"/>
              </a:lnSpc>
              <a:spcBef>
                <a:spcPct val="0"/>
              </a:spcBef>
              <a:spcAft>
                <a:spcPct val="0"/>
              </a:spcAft>
              <a:defRPr sz="2200">
                <a:solidFill>
                  <a:schemeClr val="tx1"/>
                </a:solidFill>
                <a:latin typeface="EYInterstate" pitchFamily="2" charset="0"/>
              </a:defRPr>
            </a:lvl2pPr>
            <a:lvl3pPr algn="l" defTabSz="913926" rtl="0" eaLnBrk="1" fontAlgn="base" hangingPunct="1">
              <a:lnSpc>
                <a:spcPts val="2698"/>
              </a:lnSpc>
              <a:spcBef>
                <a:spcPct val="0"/>
              </a:spcBef>
              <a:spcAft>
                <a:spcPct val="0"/>
              </a:spcAft>
              <a:defRPr sz="2200">
                <a:solidFill>
                  <a:schemeClr val="tx1"/>
                </a:solidFill>
                <a:latin typeface="EYInterstate" pitchFamily="2" charset="0"/>
              </a:defRPr>
            </a:lvl3pPr>
            <a:lvl4pPr algn="l" defTabSz="913926" rtl="0" eaLnBrk="1" fontAlgn="base" hangingPunct="1">
              <a:lnSpc>
                <a:spcPts val="2698"/>
              </a:lnSpc>
              <a:spcBef>
                <a:spcPct val="0"/>
              </a:spcBef>
              <a:spcAft>
                <a:spcPct val="0"/>
              </a:spcAft>
              <a:defRPr sz="2200">
                <a:solidFill>
                  <a:schemeClr val="tx1"/>
                </a:solidFill>
                <a:latin typeface="EYInterstate" pitchFamily="2" charset="0"/>
              </a:defRPr>
            </a:lvl4pPr>
            <a:lvl5pPr algn="l" defTabSz="913926" rtl="0" eaLnBrk="1" fontAlgn="base" hangingPunct="1">
              <a:lnSpc>
                <a:spcPts val="2698"/>
              </a:lnSpc>
              <a:spcBef>
                <a:spcPct val="0"/>
              </a:spcBef>
              <a:spcAft>
                <a:spcPct val="0"/>
              </a:spcAft>
              <a:defRPr sz="2200">
                <a:solidFill>
                  <a:schemeClr val="tx1"/>
                </a:solidFill>
                <a:latin typeface="EYInterstate" pitchFamily="2" charset="0"/>
              </a:defRPr>
            </a:lvl5pPr>
            <a:lvl6pPr marL="419793" algn="l" defTabSz="913926" rtl="0" eaLnBrk="1" fontAlgn="base" hangingPunct="1">
              <a:lnSpc>
                <a:spcPts val="2698"/>
              </a:lnSpc>
              <a:spcBef>
                <a:spcPct val="0"/>
              </a:spcBef>
              <a:spcAft>
                <a:spcPct val="0"/>
              </a:spcAft>
              <a:defRPr sz="2200">
                <a:solidFill>
                  <a:schemeClr val="tx1"/>
                </a:solidFill>
                <a:latin typeface="EYInterstate" pitchFamily="2" charset="0"/>
              </a:defRPr>
            </a:lvl6pPr>
            <a:lvl7pPr marL="839588" algn="l" defTabSz="913926" rtl="0" eaLnBrk="1" fontAlgn="base" hangingPunct="1">
              <a:lnSpc>
                <a:spcPts val="2698"/>
              </a:lnSpc>
              <a:spcBef>
                <a:spcPct val="0"/>
              </a:spcBef>
              <a:spcAft>
                <a:spcPct val="0"/>
              </a:spcAft>
              <a:defRPr sz="2200">
                <a:solidFill>
                  <a:schemeClr val="tx1"/>
                </a:solidFill>
                <a:latin typeface="EYInterstate" pitchFamily="2" charset="0"/>
              </a:defRPr>
            </a:lvl7pPr>
            <a:lvl8pPr marL="1259380" algn="l" defTabSz="913926" rtl="0" eaLnBrk="1" fontAlgn="base" hangingPunct="1">
              <a:lnSpc>
                <a:spcPts val="2698"/>
              </a:lnSpc>
              <a:spcBef>
                <a:spcPct val="0"/>
              </a:spcBef>
              <a:spcAft>
                <a:spcPct val="0"/>
              </a:spcAft>
              <a:defRPr sz="2200">
                <a:solidFill>
                  <a:schemeClr val="tx1"/>
                </a:solidFill>
                <a:latin typeface="EYInterstate" pitchFamily="2" charset="0"/>
              </a:defRPr>
            </a:lvl8pPr>
            <a:lvl9pPr marL="1679175" algn="l" defTabSz="913926" rtl="0" eaLnBrk="1" fontAlgn="base" hangingPunct="1">
              <a:lnSpc>
                <a:spcPts val="2698"/>
              </a:lnSpc>
              <a:spcBef>
                <a:spcPct val="0"/>
              </a:spcBef>
              <a:spcAft>
                <a:spcPct val="0"/>
              </a:spcAft>
              <a:defRPr sz="2200">
                <a:solidFill>
                  <a:schemeClr val="tx1"/>
                </a:solidFill>
                <a:latin typeface="EYInterstate" pitchFamily="2" charset="0"/>
              </a:defRPr>
            </a:lvl9pPr>
          </a:lstStyle>
          <a:p>
            <a:r>
              <a:rPr lang="en-US" sz="1200" kern="0" dirty="0" smtClean="0">
                <a:latin typeface="Arial" panose="020B0604020202020204" pitchFamily="34" charset="0"/>
                <a:cs typeface="Arial" panose="020B0604020202020204" pitchFamily="34" charset="0"/>
              </a:rPr>
              <a:t>Water and Waste Management</a:t>
            </a:r>
            <a:endParaRPr lang="en-US" sz="1100" kern="0" dirty="0">
              <a:latin typeface="Arial" panose="020B0604020202020204" pitchFamily="34" charset="0"/>
              <a:cs typeface="Arial" panose="020B0604020202020204" pitchFamily="34" charset="0"/>
            </a:endParaRPr>
          </a:p>
        </p:txBody>
      </p:sp>
      <p:sp>
        <p:nvSpPr>
          <p:cNvPr id="29" name="Title 9"/>
          <p:cNvSpPr txBox="1">
            <a:spLocks/>
          </p:cNvSpPr>
          <p:nvPr/>
        </p:nvSpPr>
        <p:spPr>
          <a:xfrm>
            <a:off x="549275" y="1694943"/>
            <a:ext cx="2448000" cy="360000"/>
          </a:xfrm>
          <a:prstGeom prst="rect">
            <a:avLst/>
          </a:prstGeom>
          <a:solidFill>
            <a:schemeClr val="accent4">
              <a:lumMod val="20000"/>
              <a:lumOff val="80000"/>
            </a:schemeClr>
          </a:solidFill>
        </p:spPr>
        <p:txBody>
          <a:bodyPr vert="horz" lIns="91440" tIns="45720" rIns="91440" bIns="45720" rtlCol="0" anchor="ctr" anchorCtr="0">
            <a:noAutofit/>
          </a:bodyPr>
          <a:lstStyle>
            <a:lvl1pPr algn="l" defTabSz="913926" rtl="0" eaLnBrk="1" fontAlgn="base" hangingPunct="1">
              <a:lnSpc>
                <a:spcPts val="2698"/>
              </a:lnSpc>
              <a:spcBef>
                <a:spcPct val="0"/>
              </a:spcBef>
              <a:spcAft>
                <a:spcPct val="0"/>
              </a:spcAft>
              <a:defRPr lang="en-US" sz="2400" b="1" dirty="0">
                <a:solidFill>
                  <a:schemeClr val="tx1"/>
                </a:solidFill>
                <a:latin typeface="EYInterstate Regular" panose="02000503020000020004" pitchFamily="2" charset="0"/>
                <a:ea typeface="+mn-ea"/>
                <a:cs typeface="+mn-cs"/>
              </a:defRPr>
            </a:lvl1pPr>
            <a:lvl2pPr algn="l" defTabSz="913926" rtl="0" eaLnBrk="1" fontAlgn="base" hangingPunct="1">
              <a:lnSpc>
                <a:spcPts val="2698"/>
              </a:lnSpc>
              <a:spcBef>
                <a:spcPct val="0"/>
              </a:spcBef>
              <a:spcAft>
                <a:spcPct val="0"/>
              </a:spcAft>
              <a:defRPr sz="2200">
                <a:solidFill>
                  <a:schemeClr val="tx1"/>
                </a:solidFill>
                <a:latin typeface="EYInterstate" pitchFamily="2" charset="0"/>
              </a:defRPr>
            </a:lvl2pPr>
            <a:lvl3pPr algn="l" defTabSz="913926" rtl="0" eaLnBrk="1" fontAlgn="base" hangingPunct="1">
              <a:lnSpc>
                <a:spcPts val="2698"/>
              </a:lnSpc>
              <a:spcBef>
                <a:spcPct val="0"/>
              </a:spcBef>
              <a:spcAft>
                <a:spcPct val="0"/>
              </a:spcAft>
              <a:defRPr sz="2200">
                <a:solidFill>
                  <a:schemeClr val="tx1"/>
                </a:solidFill>
                <a:latin typeface="EYInterstate" pitchFamily="2" charset="0"/>
              </a:defRPr>
            </a:lvl3pPr>
            <a:lvl4pPr algn="l" defTabSz="913926" rtl="0" eaLnBrk="1" fontAlgn="base" hangingPunct="1">
              <a:lnSpc>
                <a:spcPts val="2698"/>
              </a:lnSpc>
              <a:spcBef>
                <a:spcPct val="0"/>
              </a:spcBef>
              <a:spcAft>
                <a:spcPct val="0"/>
              </a:spcAft>
              <a:defRPr sz="2200">
                <a:solidFill>
                  <a:schemeClr val="tx1"/>
                </a:solidFill>
                <a:latin typeface="EYInterstate" pitchFamily="2" charset="0"/>
              </a:defRPr>
            </a:lvl4pPr>
            <a:lvl5pPr algn="l" defTabSz="913926" rtl="0" eaLnBrk="1" fontAlgn="base" hangingPunct="1">
              <a:lnSpc>
                <a:spcPts val="2698"/>
              </a:lnSpc>
              <a:spcBef>
                <a:spcPct val="0"/>
              </a:spcBef>
              <a:spcAft>
                <a:spcPct val="0"/>
              </a:spcAft>
              <a:defRPr sz="2200">
                <a:solidFill>
                  <a:schemeClr val="tx1"/>
                </a:solidFill>
                <a:latin typeface="EYInterstate" pitchFamily="2" charset="0"/>
              </a:defRPr>
            </a:lvl5pPr>
            <a:lvl6pPr marL="419793" algn="l" defTabSz="913926" rtl="0" eaLnBrk="1" fontAlgn="base" hangingPunct="1">
              <a:lnSpc>
                <a:spcPts val="2698"/>
              </a:lnSpc>
              <a:spcBef>
                <a:spcPct val="0"/>
              </a:spcBef>
              <a:spcAft>
                <a:spcPct val="0"/>
              </a:spcAft>
              <a:defRPr sz="2200">
                <a:solidFill>
                  <a:schemeClr val="tx1"/>
                </a:solidFill>
                <a:latin typeface="EYInterstate" pitchFamily="2" charset="0"/>
              </a:defRPr>
            </a:lvl6pPr>
            <a:lvl7pPr marL="839588" algn="l" defTabSz="913926" rtl="0" eaLnBrk="1" fontAlgn="base" hangingPunct="1">
              <a:lnSpc>
                <a:spcPts val="2698"/>
              </a:lnSpc>
              <a:spcBef>
                <a:spcPct val="0"/>
              </a:spcBef>
              <a:spcAft>
                <a:spcPct val="0"/>
              </a:spcAft>
              <a:defRPr sz="2200">
                <a:solidFill>
                  <a:schemeClr val="tx1"/>
                </a:solidFill>
                <a:latin typeface="EYInterstate" pitchFamily="2" charset="0"/>
              </a:defRPr>
            </a:lvl7pPr>
            <a:lvl8pPr marL="1259380" algn="l" defTabSz="913926" rtl="0" eaLnBrk="1" fontAlgn="base" hangingPunct="1">
              <a:lnSpc>
                <a:spcPts val="2698"/>
              </a:lnSpc>
              <a:spcBef>
                <a:spcPct val="0"/>
              </a:spcBef>
              <a:spcAft>
                <a:spcPct val="0"/>
              </a:spcAft>
              <a:defRPr sz="2200">
                <a:solidFill>
                  <a:schemeClr val="tx1"/>
                </a:solidFill>
                <a:latin typeface="EYInterstate" pitchFamily="2" charset="0"/>
              </a:defRPr>
            </a:lvl8pPr>
            <a:lvl9pPr marL="1679175" algn="l" defTabSz="913926" rtl="0" eaLnBrk="1" fontAlgn="base" hangingPunct="1">
              <a:lnSpc>
                <a:spcPts val="2698"/>
              </a:lnSpc>
              <a:spcBef>
                <a:spcPct val="0"/>
              </a:spcBef>
              <a:spcAft>
                <a:spcPct val="0"/>
              </a:spcAft>
              <a:defRPr sz="2200">
                <a:solidFill>
                  <a:schemeClr val="tx1"/>
                </a:solidFill>
                <a:latin typeface="EYInterstate" pitchFamily="2" charset="0"/>
              </a:defRPr>
            </a:lvl9pPr>
          </a:lstStyle>
          <a:p>
            <a:r>
              <a:rPr lang="en-US" sz="1200" kern="0" dirty="0" smtClean="0">
                <a:latin typeface="Arial" panose="020B0604020202020204" pitchFamily="34" charset="0"/>
                <a:cs typeface="Arial" panose="020B0604020202020204" pitchFamily="34" charset="0"/>
              </a:rPr>
              <a:t>Energy and Renewables</a:t>
            </a:r>
            <a:endParaRPr lang="en-US" sz="1200" kern="0" dirty="0">
              <a:latin typeface="Arial" panose="020B0604020202020204" pitchFamily="34" charset="0"/>
              <a:cs typeface="Arial" panose="020B0604020202020204" pitchFamily="34" charset="0"/>
            </a:endParaRPr>
          </a:p>
        </p:txBody>
      </p:sp>
      <p:sp>
        <p:nvSpPr>
          <p:cNvPr id="33" name="Title 9"/>
          <p:cNvSpPr txBox="1">
            <a:spLocks/>
          </p:cNvSpPr>
          <p:nvPr/>
        </p:nvSpPr>
        <p:spPr>
          <a:xfrm>
            <a:off x="3511975" y="1698063"/>
            <a:ext cx="2447997" cy="367640"/>
          </a:xfrm>
          <a:prstGeom prst="rect">
            <a:avLst/>
          </a:prstGeom>
          <a:solidFill>
            <a:schemeClr val="accent4">
              <a:lumMod val="20000"/>
              <a:lumOff val="80000"/>
            </a:schemeClr>
          </a:solidFill>
        </p:spPr>
        <p:txBody>
          <a:bodyPr vert="horz" lIns="91440" tIns="45720" rIns="91440" bIns="45720" rtlCol="0" anchor="ctr" anchorCtr="0">
            <a:noAutofit/>
          </a:bodyPr>
          <a:lstStyle>
            <a:lvl1pPr algn="l" defTabSz="913926" rtl="0" eaLnBrk="1" fontAlgn="base" hangingPunct="1">
              <a:lnSpc>
                <a:spcPts val="2698"/>
              </a:lnSpc>
              <a:spcBef>
                <a:spcPct val="0"/>
              </a:spcBef>
              <a:spcAft>
                <a:spcPct val="0"/>
              </a:spcAft>
              <a:defRPr lang="en-US" sz="2400" b="1" dirty="0">
                <a:solidFill>
                  <a:schemeClr val="tx1"/>
                </a:solidFill>
                <a:latin typeface="EYInterstate Regular" panose="02000503020000020004" pitchFamily="2" charset="0"/>
                <a:ea typeface="+mn-ea"/>
                <a:cs typeface="+mn-cs"/>
              </a:defRPr>
            </a:lvl1pPr>
            <a:lvl2pPr algn="l" defTabSz="913926" rtl="0" eaLnBrk="1" fontAlgn="base" hangingPunct="1">
              <a:lnSpc>
                <a:spcPts val="2698"/>
              </a:lnSpc>
              <a:spcBef>
                <a:spcPct val="0"/>
              </a:spcBef>
              <a:spcAft>
                <a:spcPct val="0"/>
              </a:spcAft>
              <a:defRPr sz="2200">
                <a:solidFill>
                  <a:schemeClr val="tx1"/>
                </a:solidFill>
                <a:latin typeface="EYInterstate" pitchFamily="2" charset="0"/>
              </a:defRPr>
            </a:lvl2pPr>
            <a:lvl3pPr algn="l" defTabSz="913926" rtl="0" eaLnBrk="1" fontAlgn="base" hangingPunct="1">
              <a:lnSpc>
                <a:spcPts val="2698"/>
              </a:lnSpc>
              <a:spcBef>
                <a:spcPct val="0"/>
              </a:spcBef>
              <a:spcAft>
                <a:spcPct val="0"/>
              </a:spcAft>
              <a:defRPr sz="2200">
                <a:solidFill>
                  <a:schemeClr val="tx1"/>
                </a:solidFill>
                <a:latin typeface="EYInterstate" pitchFamily="2" charset="0"/>
              </a:defRPr>
            </a:lvl3pPr>
            <a:lvl4pPr algn="l" defTabSz="913926" rtl="0" eaLnBrk="1" fontAlgn="base" hangingPunct="1">
              <a:lnSpc>
                <a:spcPts val="2698"/>
              </a:lnSpc>
              <a:spcBef>
                <a:spcPct val="0"/>
              </a:spcBef>
              <a:spcAft>
                <a:spcPct val="0"/>
              </a:spcAft>
              <a:defRPr sz="2200">
                <a:solidFill>
                  <a:schemeClr val="tx1"/>
                </a:solidFill>
                <a:latin typeface="EYInterstate" pitchFamily="2" charset="0"/>
              </a:defRPr>
            </a:lvl4pPr>
            <a:lvl5pPr algn="l" defTabSz="913926" rtl="0" eaLnBrk="1" fontAlgn="base" hangingPunct="1">
              <a:lnSpc>
                <a:spcPts val="2698"/>
              </a:lnSpc>
              <a:spcBef>
                <a:spcPct val="0"/>
              </a:spcBef>
              <a:spcAft>
                <a:spcPct val="0"/>
              </a:spcAft>
              <a:defRPr sz="2200">
                <a:solidFill>
                  <a:schemeClr val="tx1"/>
                </a:solidFill>
                <a:latin typeface="EYInterstate" pitchFamily="2" charset="0"/>
              </a:defRPr>
            </a:lvl5pPr>
            <a:lvl6pPr marL="419793" algn="l" defTabSz="913926" rtl="0" eaLnBrk="1" fontAlgn="base" hangingPunct="1">
              <a:lnSpc>
                <a:spcPts val="2698"/>
              </a:lnSpc>
              <a:spcBef>
                <a:spcPct val="0"/>
              </a:spcBef>
              <a:spcAft>
                <a:spcPct val="0"/>
              </a:spcAft>
              <a:defRPr sz="2200">
                <a:solidFill>
                  <a:schemeClr val="tx1"/>
                </a:solidFill>
                <a:latin typeface="EYInterstate" pitchFamily="2" charset="0"/>
              </a:defRPr>
            </a:lvl6pPr>
            <a:lvl7pPr marL="839588" algn="l" defTabSz="913926" rtl="0" eaLnBrk="1" fontAlgn="base" hangingPunct="1">
              <a:lnSpc>
                <a:spcPts val="2698"/>
              </a:lnSpc>
              <a:spcBef>
                <a:spcPct val="0"/>
              </a:spcBef>
              <a:spcAft>
                <a:spcPct val="0"/>
              </a:spcAft>
              <a:defRPr sz="2200">
                <a:solidFill>
                  <a:schemeClr val="tx1"/>
                </a:solidFill>
                <a:latin typeface="EYInterstate" pitchFamily="2" charset="0"/>
              </a:defRPr>
            </a:lvl7pPr>
            <a:lvl8pPr marL="1259380" algn="l" defTabSz="913926" rtl="0" eaLnBrk="1" fontAlgn="base" hangingPunct="1">
              <a:lnSpc>
                <a:spcPts val="2698"/>
              </a:lnSpc>
              <a:spcBef>
                <a:spcPct val="0"/>
              </a:spcBef>
              <a:spcAft>
                <a:spcPct val="0"/>
              </a:spcAft>
              <a:defRPr sz="2200">
                <a:solidFill>
                  <a:schemeClr val="tx1"/>
                </a:solidFill>
                <a:latin typeface="EYInterstate" pitchFamily="2" charset="0"/>
              </a:defRPr>
            </a:lvl8pPr>
            <a:lvl9pPr marL="1679175" algn="l" defTabSz="913926" rtl="0" eaLnBrk="1" fontAlgn="base" hangingPunct="1">
              <a:lnSpc>
                <a:spcPts val="2698"/>
              </a:lnSpc>
              <a:spcBef>
                <a:spcPct val="0"/>
              </a:spcBef>
              <a:spcAft>
                <a:spcPct val="0"/>
              </a:spcAft>
              <a:defRPr sz="2200">
                <a:solidFill>
                  <a:schemeClr val="tx1"/>
                </a:solidFill>
                <a:latin typeface="EYInterstate" pitchFamily="2" charset="0"/>
              </a:defRPr>
            </a:lvl9pPr>
          </a:lstStyle>
          <a:p>
            <a:r>
              <a:rPr lang="en-US" sz="1200" kern="0" dirty="0" smtClean="0">
                <a:latin typeface="Arial" panose="020B0604020202020204" pitchFamily="34" charset="0"/>
                <a:cs typeface="Arial" panose="020B0604020202020204" pitchFamily="34" charset="0"/>
              </a:rPr>
              <a:t>Agriculture and Agro-foods</a:t>
            </a:r>
            <a:endParaRPr lang="en-US" sz="1200" kern="0" dirty="0">
              <a:latin typeface="Arial" panose="020B0604020202020204" pitchFamily="34" charset="0"/>
              <a:cs typeface="Arial" panose="020B0604020202020204" pitchFamily="34" charset="0"/>
            </a:endParaRPr>
          </a:p>
        </p:txBody>
      </p:sp>
      <p:sp>
        <p:nvSpPr>
          <p:cNvPr id="23" name="TextBox 22"/>
          <p:cNvSpPr txBox="1"/>
          <p:nvPr/>
        </p:nvSpPr>
        <p:spPr>
          <a:xfrm>
            <a:off x="5861111" y="4187355"/>
            <a:ext cx="460382" cy="240707"/>
          </a:xfrm>
          <a:prstGeom prst="rect">
            <a:avLst/>
          </a:prstGeom>
          <a:solidFill>
            <a:schemeClr val="accent2"/>
          </a:solidFill>
        </p:spPr>
        <p:txBody>
          <a:bodyPr wrap="none" rtlCol="0" anchor="ctr">
            <a:spAutoFit/>
          </a:bodyPr>
          <a:lstStyle/>
          <a:p>
            <a:r>
              <a:rPr lang="pt-PT" sz="800" b="1" kern="0" dirty="0" err="1" smtClean="0">
                <a:solidFill>
                  <a:schemeClr val="tx1"/>
                </a:solidFill>
                <a:latin typeface="Arial" panose="020B0604020202020204" pitchFamily="34" charset="0"/>
                <a:cs typeface="Arial" panose="020B0604020202020204" pitchFamily="34" charset="0"/>
              </a:rPr>
              <a:t>Pg</a:t>
            </a:r>
            <a:r>
              <a:rPr lang="pt-PT" sz="800" b="1" kern="0" dirty="0" smtClean="0">
                <a:solidFill>
                  <a:schemeClr val="tx1"/>
                </a:solidFill>
                <a:latin typeface="Arial" panose="020B0604020202020204" pitchFamily="34" charset="0"/>
                <a:cs typeface="Arial" panose="020B0604020202020204" pitchFamily="34" charset="0"/>
              </a:rPr>
              <a:t> </a:t>
            </a:r>
            <a:r>
              <a:rPr lang="pt-PT" sz="800" b="1" kern="0" dirty="0" smtClean="0">
                <a:solidFill>
                  <a:schemeClr val="tx1"/>
                </a:solidFill>
                <a:latin typeface="Arial" panose="020B0604020202020204" pitchFamily="34" charset="0"/>
                <a:cs typeface="Arial" panose="020B0604020202020204" pitchFamily="34" charset="0"/>
              </a:rPr>
              <a:t>40</a:t>
            </a:r>
            <a:endParaRPr lang="pt-PT" sz="800" b="1" kern="0" dirty="0">
              <a:solidFill>
                <a:schemeClr val="tx1"/>
              </a:solidFill>
              <a:latin typeface="Arial" panose="020B0604020202020204" pitchFamily="34" charset="0"/>
              <a:cs typeface="Arial" panose="020B0604020202020204" pitchFamily="34" charset="0"/>
            </a:endParaRPr>
          </a:p>
        </p:txBody>
      </p:sp>
      <p:sp>
        <p:nvSpPr>
          <p:cNvPr id="24" name="TextBox 23"/>
          <p:cNvSpPr txBox="1"/>
          <p:nvPr/>
        </p:nvSpPr>
        <p:spPr>
          <a:xfrm>
            <a:off x="2896784" y="6624963"/>
            <a:ext cx="460383" cy="259045"/>
          </a:xfrm>
          <a:prstGeom prst="rect">
            <a:avLst/>
          </a:prstGeom>
          <a:solidFill>
            <a:schemeClr val="accent2"/>
          </a:solidFill>
        </p:spPr>
        <p:txBody>
          <a:bodyPr wrap="none" rtlCol="0" anchor="ctr">
            <a:spAutoFit/>
          </a:bodyPr>
          <a:lstStyle/>
          <a:p>
            <a:r>
              <a:rPr lang="pt-PT" sz="800" b="1" kern="0" dirty="0" err="1" smtClean="0">
                <a:solidFill>
                  <a:schemeClr val="tx1"/>
                </a:solidFill>
                <a:latin typeface="Arial" panose="020B0604020202020204" pitchFamily="34" charset="0"/>
                <a:cs typeface="Arial" panose="020B0604020202020204" pitchFamily="34" charset="0"/>
              </a:rPr>
              <a:t>Pg</a:t>
            </a:r>
            <a:r>
              <a:rPr lang="pt-PT" sz="800" b="1" kern="0" dirty="0" smtClean="0">
                <a:solidFill>
                  <a:schemeClr val="tx1"/>
                </a:solidFill>
                <a:latin typeface="Arial" panose="020B0604020202020204" pitchFamily="34" charset="0"/>
                <a:cs typeface="Arial" panose="020B0604020202020204" pitchFamily="34" charset="0"/>
              </a:rPr>
              <a:t> </a:t>
            </a:r>
            <a:r>
              <a:rPr lang="pt-PT" sz="800" b="1" kern="0" dirty="0" smtClean="0">
                <a:solidFill>
                  <a:schemeClr val="tx1"/>
                </a:solidFill>
                <a:latin typeface="Arial" panose="020B0604020202020204" pitchFamily="34" charset="0"/>
                <a:cs typeface="Arial" panose="020B0604020202020204" pitchFamily="34" charset="0"/>
              </a:rPr>
              <a:t>48</a:t>
            </a:r>
            <a:endParaRPr lang="pt-PT" sz="800" b="1" kern="0" dirty="0">
              <a:solidFill>
                <a:schemeClr val="tx1"/>
              </a:solidFill>
              <a:latin typeface="Arial" panose="020B0604020202020204" pitchFamily="34" charset="0"/>
              <a:cs typeface="Arial" panose="020B0604020202020204" pitchFamily="34" charset="0"/>
            </a:endParaRPr>
          </a:p>
        </p:txBody>
      </p:sp>
      <p:sp>
        <p:nvSpPr>
          <p:cNvPr id="27" name="TextBox 26"/>
          <p:cNvSpPr txBox="1"/>
          <p:nvPr/>
        </p:nvSpPr>
        <p:spPr>
          <a:xfrm>
            <a:off x="5863166" y="6626908"/>
            <a:ext cx="460383" cy="259045"/>
          </a:xfrm>
          <a:prstGeom prst="rect">
            <a:avLst/>
          </a:prstGeom>
          <a:solidFill>
            <a:schemeClr val="accent2"/>
          </a:solidFill>
        </p:spPr>
        <p:txBody>
          <a:bodyPr wrap="none" rtlCol="0" anchor="ctr">
            <a:spAutoFit/>
          </a:bodyPr>
          <a:lstStyle/>
          <a:p>
            <a:r>
              <a:rPr lang="pt-PT" sz="800" b="1" kern="0" dirty="0" err="1" smtClean="0">
                <a:solidFill>
                  <a:schemeClr val="tx1"/>
                </a:solidFill>
                <a:latin typeface="Arial" panose="020B0604020202020204" pitchFamily="34" charset="0"/>
                <a:cs typeface="Arial" panose="020B0604020202020204" pitchFamily="34" charset="0"/>
              </a:rPr>
              <a:t>Pg</a:t>
            </a:r>
            <a:r>
              <a:rPr lang="pt-PT" sz="800" b="1" kern="0" dirty="0" smtClean="0">
                <a:solidFill>
                  <a:schemeClr val="tx1"/>
                </a:solidFill>
                <a:latin typeface="Arial" panose="020B0604020202020204" pitchFamily="34" charset="0"/>
                <a:cs typeface="Arial" panose="020B0604020202020204" pitchFamily="34" charset="0"/>
              </a:rPr>
              <a:t> </a:t>
            </a:r>
            <a:r>
              <a:rPr lang="pt-PT" sz="800" b="1" kern="0" dirty="0" smtClean="0">
                <a:solidFill>
                  <a:schemeClr val="tx1"/>
                </a:solidFill>
                <a:latin typeface="Arial" panose="020B0604020202020204" pitchFamily="34" charset="0"/>
                <a:cs typeface="Arial" panose="020B0604020202020204" pitchFamily="34" charset="0"/>
              </a:rPr>
              <a:t>55</a:t>
            </a:r>
            <a:endParaRPr lang="pt-PT" sz="800" b="1" kern="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11" cstate="print">
            <a:extLst>
              <a:ext uri="{28A0092B-C50C-407E-A947-70E740481C1C}">
                <a14:useLocalDpi xmlns:a14="http://schemas.microsoft.com/office/drawing/2010/main" val="0"/>
              </a:ext>
            </a:extLst>
          </a:blip>
          <a:srcRect l="3300" r="1520"/>
          <a:stretch/>
        </p:blipFill>
        <p:spPr>
          <a:xfrm>
            <a:off x="3512820" y="2065704"/>
            <a:ext cx="2796540" cy="1958580"/>
          </a:xfrm>
          <a:prstGeom prst="rect">
            <a:avLst/>
          </a:prstGeom>
        </p:spPr>
      </p:pic>
      <p:pic>
        <p:nvPicPr>
          <p:cNvPr id="3" name="Picture 2"/>
          <p:cNvPicPr>
            <a:picLocks noChangeAspect="1"/>
          </p:cNvPicPr>
          <p:nvPr/>
        </p:nvPicPr>
        <p:blipFill rotWithShape="1">
          <a:blip r:embed="rId12" cstate="print">
            <a:extLst>
              <a:ext uri="{28A0092B-C50C-407E-A947-70E740481C1C}">
                <a14:useLocalDpi xmlns:a14="http://schemas.microsoft.com/office/drawing/2010/main" val="0"/>
              </a:ext>
            </a:extLst>
          </a:blip>
          <a:srcRect l="-71" t="13789" r="-1" b="7769"/>
          <a:stretch/>
        </p:blipFill>
        <p:spPr>
          <a:xfrm>
            <a:off x="551460" y="4482033"/>
            <a:ext cx="2814829" cy="1994841"/>
          </a:xfrm>
          <a:prstGeom prst="rect">
            <a:avLst/>
          </a:prstGeom>
        </p:spPr>
      </p:pic>
      <p:sp>
        <p:nvSpPr>
          <p:cNvPr id="30" name="TextBox 29"/>
          <p:cNvSpPr txBox="1"/>
          <p:nvPr/>
        </p:nvSpPr>
        <p:spPr>
          <a:xfrm>
            <a:off x="5853530" y="1751904"/>
            <a:ext cx="460383" cy="259045"/>
          </a:xfrm>
          <a:prstGeom prst="rect">
            <a:avLst/>
          </a:prstGeom>
          <a:solidFill>
            <a:schemeClr val="accent2"/>
          </a:solidFill>
        </p:spPr>
        <p:txBody>
          <a:bodyPr wrap="none" rtlCol="0" anchor="ctr">
            <a:spAutoFit/>
          </a:bodyPr>
          <a:lstStyle/>
          <a:p>
            <a:r>
              <a:rPr lang="pt-PT" sz="800" b="1" kern="0" dirty="0" err="1" smtClean="0">
                <a:solidFill>
                  <a:schemeClr val="tx1"/>
                </a:solidFill>
                <a:latin typeface="Arial" panose="020B0604020202020204" pitchFamily="34" charset="0"/>
                <a:cs typeface="Arial" panose="020B0604020202020204" pitchFamily="34" charset="0"/>
              </a:rPr>
              <a:t>Pg</a:t>
            </a:r>
            <a:r>
              <a:rPr lang="pt-PT" sz="800" b="1" kern="0" dirty="0" smtClean="0">
                <a:solidFill>
                  <a:schemeClr val="tx1"/>
                </a:solidFill>
                <a:latin typeface="Arial" panose="020B0604020202020204" pitchFamily="34" charset="0"/>
                <a:cs typeface="Arial" panose="020B0604020202020204" pitchFamily="34" charset="0"/>
              </a:rPr>
              <a:t> </a:t>
            </a:r>
            <a:r>
              <a:rPr lang="pt-PT" sz="800" b="1" kern="0" dirty="0" smtClean="0">
                <a:solidFill>
                  <a:schemeClr val="tx1"/>
                </a:solidFill>
                <a:latin typeface="Arial" panose="020B0604020202020204" pitchFamily="34" charset="0"/>
                <a:cs typeface="Arial" panose="020B0604020202020204" pitchFamily="34" charset="0"/>
              </a:rPr>
              <a:t>24</a:t>
            </a:r>
            <a:endParaRPr lang="pt-PT" sz="800" b="1" kern="0" dirty="0">
              <a:solidFill>
                <a:schemeClr val="tx1"/>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1"/>
          </p:nvPr>
        </p:nvSpPr>
        <p:spPr/>
        <p:txBody>
          <a:bodyPr/>
          <a:lstStyle/>
          <a:p>
            <a:pPr>
              <a:defRPr/>
            </a:pPr>
            <a:fld id="{B8325105-167D-4862-BDE6-B81FF841FD87}" type="slidenum">
              <a:rPr lang="en-US" smtClean="0"/>
              <a:pPr>
                <a:defRPr/>
              </a:pPr>
              <a:t>15</a:t>
            </a:fld>
            <a:endParaRPr lang="en-US" dirty="0"/>
          </a:p>
        </p:txBody>
      </p:sp>
      <p:sp>
        <p:nvSpPr>
          <p:cNvPr id="28" name="TextBox 27"/>
          <p:cNvSpPr txBox="1"/>
          <p:nvPr/>
        </p:nvSpPr>
        <p:spPr>
          <a:xfrm>
            <a:off x="2895931" y="1747007"/>
            <a:ext cx="460383" cy="259045"/>
          </a:xfrm>
          <a:prstGeom prst="rect">
            <a:avLst/>
          </a:prstGeom>
          <a:solidFill>
            <a:schemeClr val="accent2"/>
          </a:solidFill>
        </p:spPr>
        <p:txBody>
          <a:bodyPr wrap="none" rtlCol="0" anchor="ctr">
            <a:spAutoFit/>
          </a:bodyPr>
          <a:lstStyle/>
          <a:p>
            <a:r>
              <a:rPr lang="pt-PT" sz="800" b="1" kern="0" dirty="0" err="1" smtClean="0">
                <a:solidFill>
                  <a:schemeClr val="tx1"/>
                </a:solidFill>
                <a:latin typeface="Arial" panose="020B0604020202020204" pitchFamily="34" charset="0"/>
                <a:cs typeface="Arial" panose="020B0604020202020204" pitchFamily="34" charset="0"/>
              </a:rPr>
              <a:t>Pg</a:t>
            </a:r>
            <a:r>
              <a:rPr lang="pt-PT" sz="800" b="1" kern="0" dirty="0" smtClean="0">
                <a:solidFill>
                  <a:schemeClr val="tx1"/>
                </a:solidFill>
                <a:latin typeface="Arial" panose="020B0604020202020204" pitchFamily="34" charset="0"/>
                <a:cs typeface="Arial" panose="020B0604020202020204" pitchFamily="34" charset="0"/>
              </a:rPr>
              <a:t> </a:t>
            </a:r>
            <a:r>
              <a:rPr lang="pt-PT" sz="800" b="1" kern="0" dirty="0" smtClean="0">
                <a:solidFill>
                  <a:schemeClr val="tx1"/>
                </a:solidFill>
                <a:latin typeface="Arial" panose="020B0604020202020204" pitchFamily="34" charset="0"/>
                <a:cs typeface="Arial" panose="020B0604020202020204" pitchFamily="34" charset="0"/>
              </a:rPr>
              <a:t>15</a:t>
            </a:r>
            <a:endParaRPr lang="pt-PT" sz="800" b="1" kern="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08072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9035" name="think-cell Slide" r:id="rId6" imgW="216" imgH="216" progId="TCLayout.ActiveDocument.1">
                  <p:embed/>
                </p:oleObj>
              </mc:Choice>
              <mc:Fallback>
                <p:oleObj name="think-cell Slide" r:id="rId6" imgW="216" imgH="216"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4" name="Picture Placeholder 3"/>
          <p:cNvPicPr>
            <a:picLocks noGrp="1" noChangeAspect="1"/>
          </p:cNvPicPr>
          <p:nvPr>
            <p:ph type="pic" sz="quarter" idx="19"/>
          </p:nvPr>
        </p:nvPicPr>
        <p:blipFill rotWithShape="1">
          <a:blip r:embed="rId8" cstate="print">
            <a:extLst>
              <a:ext uri="{28A0092B-C50C-407E-A947-70E740481C1C}">
                <a14:useLocalDpi xmlns:a14="http://schemas.microsoft.com/office/drawing/2010/main" val="0"/>
              </a:ext>
            </a:extLst>
          </a:blip>
          <a:srcRect l="7811" r="63865"/>
          <a:stretch/>
        </p:blipFill>
        <p:spPr/>
      </p:pic>
      <p:sp>
        <p:nvSpPr>
          <p:cNvPr id="10" name="Title 2"/>
          <p:cNvSpPr>
            <a:spLocks noGrp="1"/>
          </p:cNvSpPr>
          <p:nvPr>
            <p:ph type="title"/>
          </p:nvPr>
        </p:nvSpPr>
        <p:spPr>
          <a:solidFill>
            <a:schemeClr val="accent4">
              <a:lumMod val="20000"/>
              <a:lumOff val="80000"/>
            </a:schemeClr>
          </a:solidFill>
        </p:spPr>
        <p:txBody>
          <a:bodyPr>
            <a:normAutofit fontScale="90000"/>
          </a:bodyPr>
          <a:lstStyle/>
          <a:p>
            <a:r>
              <a:rPr lang="en-US" dirty="0" smtClean="0">
                <a:latin typeface="Arial" panose="020B0604020202020204" pitchFamily="34" charset="0"/>
                <a:cs typeface="Arial" panose="020B0604020202020204" pitchFamily="34" charset="0"/>
              </a:rPr>
              <a:t>Energy and Renewables Sector</a:t>
            </a:r>
            <a:endParaRPr lang="en-US" dirty="0">
              <a:latin typeface="Arial" panose="020B0604020202020204" pitchFamily="34" charset="0"/>
              <a:cs typeface="Arial" panose="020B0604020202020204" pitchFamily="34" charset="0"/>
            </a:endParaRPr>
          </a:p>
        </p:txBody>
      </p:sp>
      <p:sp>
        <p:nvSpPr>
          <p:cNvPr id="11" name="Text Placeholder 3"/>
          <p:cNvSpPr>
            <a:spLocks noGrp="1"/>
          </p:cNvSpPr>
          <p:nvPr>
            <p:ph type="body" sz="quarter" idx="18"/>
          </p:nvPr>
        </p:nvSpPr>
        <p:spPr>
          <a:prstGeom prst="rect">
            <a:avLst/>
          </a:prstGeom>
        </p:spPr>
        <p:txBody>
          <a:bodyPr>
            <a:normAutofit lnSpcReduction="10000"/>
          </a:bodyPr>
          <a:lstStyle/>
          <a:p>
            <a:r>
              <a:rPr lang="pt-PT"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custDataLst>
              <p:tags r:id="rId3"/>
            </p:custDataLst>
            <p:extLst>
              <p:ext uri="{D42A27DB-BD31-4B8C-83A1-F6EECF244321}">
                <p14:modId xmlns:p14="http://schemas.microsoft.com/office/powerpoint/2010/main" val="711327642"/>
              </p:ext>
            </p:extLst>
          </p:nvPr>
        </p:nvGraphicFramePr>
        <p:xfrm>
          <a:off x="3510810" y="1664072"/>
          <a:ext cx="2795728" cy="8109390"/>
        </p:xfrm>
        <a:graphic>
          <a:graphicData uri="http://schemas.openxmlformats.org/drawingml/2006/table">
            <a:tbl>
              <a:tblPr bandRow="1">
                <a:tableStyleId>{5C22544A-7EE6-4342-B048-85BDC9FD1C3A}</a:tableStyleId>
              </a:tblPr>
              <a:tblGrid>
                <a:gridCol w="2682363"/>
                <a:gridCol w="113365"/>
              </a:tblGrid>
              <a:tr h="269866">
                <a:tc gridSpan="2">
                  <a:txBody>
                    <a:bodyPr/>
                    <a:lstStyle/>
                    <a:p>
                      <a:pPr marL="0" indent="0" algn="l" defTabSz="914400" rtl="0" eaLnBrk="1" latinLnBrk="0" hangingPunct="1">
                        <a:lnSpc>
                          <a:spcPct val="100000"/>
                        </a:lnSpc>
                        <a:spcBef>
                          <a:spcPts val="0"/>
                        </a:spcBef>
                        <a:spcAft>
                          <a:spcPts val="0"/>
                        </a:spcAft>
                        <a:buSzPct val="100000"/>
                        <a:buNone/>
                      </a:pPr>
                      <a:r>
                        <a:rPr lang="en-US" sz="800" b="1" i="0" u="none" baseline="0" noProof="0" dirty="0" smtClean="0">
                          <a:solidFill>
                            <a:srgbClr val="FFFFFF"/>
                          </a:solidFill>
                          <a:latin typeface="Arial" panose="020B0604020202020204" pitchFamily="34" charset="0"/>
                          <a:cs typeface="Arial" panose="020B0604020202020204" pitchFamily="34" charset="0"/>
                        </a:rPr>
                        <a:t>Key Indicators</a:t>
                      </a:r>
                      <a:endParaRPr lang="en-US" sz="800" b="1" i="0" u="none" baseline="0" noProof="0" dirty="0">
                        <a:solidFill>
                          <a:srgbClr val="FFFFFF"/>
                        </a:solidFill>
                        <a:latin typeface="Arial" panose="020B0604020202020204" pitchFamily="34" charset="0"/>
                        <a:cs typeface="Arial" panose="020B0604020202020204" pitchFamily="34" charset="0"/>
                      </a:endParaRPr>
                    </a:p>
                  </a:txBody>
                  <a:tcPr marL="87965" marR="87965"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solidFill>
                      <a:srgbClr val="333333"/>
                    </a:solidFill>
                  </a:tcPr>
                </a:tc>
                <a:tc hMerge="1">
                  <a:txBody>
                    <a:bodyPr/>
                    <a:lstStyle/>
                    <a:p>
                      <a:endParaRPr lang="en-US" sz="100"/>
                    </a:p>
                  </a:txBody>
                  <a:tcPr marL="0" marR="0" marT="0" marB="0">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03636">
                <a:tc>
                  <a:txBody>
                    <a:bodyPr/>
                    <a:lstStyle/>
                    <a:p>
                      <a:pPr>
                        <a:lnSpc>
                          <a:spcPct val="100000"/>
                        </a:lnSpc>
                      </a:pPr>
                      <a:r>
                        <a:rPr lang="en-US" sz="2700" b="1" dirty="0" smtClean="0">
                          <a:solidFill>
                            <a:schemeClr val="tx1"/>
                          </a:solidFill>
                          <a:latin typeface="Arial" panose="020B0604020202020204" pitchFamily="34" charset="0"/>
                          <a:cs typeface="Arial" panose="020B0604020202020204" pitchFamily="34" charset="0"/>
                        </a:rPr>
                        <a:t>+</a:t>
                      </a:r>
                      <a:r>
                        <a:rPr lang="en-US" sz="2700" b="1" kern="1200" dirty="0" smtClean="0">
                          <a:solidFill>
                            <a:schemeClr val="tx1"/>
                          </a:solidFill>
                          <a:latin typeface="Arial" panose="020B0604020202020204" pitchFamily="34" charset="0"/>
                          <a:ea typeface="+mn-ea"/>
                          <a:cs typeface="Arial" panose="020B0604020202020204" pitchFamily="34" charset="0"/>
                        </a:rPr>
                        <a:t>€</a:t>
                      </a:r>
                      <a:r>
                        <a:rPr lang="en-US" sz="2700" b="1" dirty="0" smtClean="0">
                          <a:solidFill>
                            <a:schemeClr val="tx1"/>
                          </a:solidFill>
                          <a:latin typeface="Arial" panose="020B0604020202020204" pitchFamily="34" charset="0"/>
                          <a:cs typeface="Arial" panose="020B0604020202020204" pitchFamily="34" charset="0"/>
                        </a:rPr>
                        <a:t>8.1bn</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eaLnBrk="1"/>
                      <a:endParaRPr lang="en-US" sz="1100" dirty="0">
                        <a:solidFill>
                          <a:schemeClr val="tx1"/>
                        </a:solidFill>
                        <a:latin typeface="Arial" panose="020B0604020202020204" pitchFamily="34" charset="0"/>
                        <a:cs typeface="Arial" panose="020B0604020202020204" pitchFamily="34" charset="0"/>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03636">
                <a:tc>
                  <a:txBody>
                    <a:bodyPr/>
                    <a:lstStyle/>
                    <a:p>
                      <a:pPr>
                        <a:lnSpc>
                          <a:spcPct val="100000"/>
                        </a:lnSpc>
                        <a:spcAft>
                          <a:spcPts val="600"/>
                        </a:spcAft>
                      </a:pP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Market value of electrical power production and supply in 2014</a:t>
                      </a:r>
                    </a:p>
                    <a:p>
                      <a:pPr>
                        <a:lnSpc>
                          <a:spcPct val="100000"/>
                        </a:lnSpc>
                        <a:spcAft>
                          <a:spcPts val="600"/>
                        </a:spcAft>
                      </a:pPr>
                      <a:r>
                        <a:rPr kumimoji="0" lang="en-US" sz="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Source: </a:t>
                      </a:r>
                      <a:r>
                        <a:rPr kumimoji="0" lang="en-US" sz="800" b="0" i="0" u="none" strike="noStrike" kern="1200" cap="none" spc="0" normalizeH="0" baseline="0" noProof="0" dirty="0" err="1" smtClean="0">
                          <a:ln>
                            <a:noFill/>
                          </a:ln>
                          <a:solidFill>
                            <a:schemeClr val="tx1"/>
                          </a:solidFill>
                          <a:effectLst/>
                          <a:uLnTx/>
                          <a:uFillTx/>
                          <a:latin typeface="Arial" panose="020B0604020202020204" pitchFamily="34" charset="0"/>
                          <a:ea typeface="+mn-ea"/>
                          <a:cs typeface="Arial" panose="020B0604020202020204" pitchFamily="34" charset="0"/>
                        </a:rPr>
                        <a:t>MarketLine</a:t>
                      </a:r>
                      <a:endParaRPr kumimoji="0" lang="en-US"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c>
                  <a:txBody>
                    <a:bodyPr/>
                    <a:lstStyle/>
                    <a:p>
                      <a:pPr eaLnBrk="1"/>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538791">
                <a:tc>
                  <a:txBody>
                    <a:bodyPr/>
                    <a:lstStyle/>
                    <a:p>
                      <a:pPr>
                        <a:lnSpc>
                          <a:spcPct val="100000"/>
                        </a:lnSpc>
                      </a:pPr>
                      <a:r>
                        <a:rPr lang="en-US" sz="2700" b="1" dirty="0" smtClean="0">
                          <a:solidFill>
                            <a:schemeClr val="tx1"/>
                          </a:solidFill>
                          <a:latin typeface="Arial" panose="020B0604020202020204" pitchFamily="34" charset="0"/>
                          <a:cs typeface="Arial" panose="020B0604020202020204" pitchFamily="34" charset="0"/>
                        </a:rPr>
                        <a:t>+€2.7bn</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eaLnBrk="1"/>
                      <a:endParaRPr lang="en-US" sz="1100" dirty="0">
                        <a:solidFill>
                          <a:schemeClr val="tx1"/>
                        </a:solidFill>
                        <a:latin typeface="Arial" panose="020B0604020202020204" pitchFamily="34" charset="0"/>
                        <a:cs typeface="Arial" panose="020B0604020202020204" pitchFamily="34" charset="0"/>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03636">
                <a:tc>
                  <a:txBody>
                    <a:bodyPr/>
                    <a:lstStyle/>
                    <a:p>
                      <a:pPr>
                        <a:lnSpc>
                          <a:spcPct val="100000"/>
                        </a:lnSpc>
                        <a:spcAft>
                          <a:spcPts val="600"/>
                        </a:spcAft>
                      </a:pP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Contribution of renewable energy to Portuguese GDP in 2013 </a:t>
                      </a:r>
                    </a:p>
                    <a:p>
                      <a:pPr marL="0" algn="l" defTabSz="839588" rtl="0" eaLnBrk="1" latinLnBrk="0" hangingPunct="1">
                        <a:lnSpc>
                          <a:spcPct val="100000"/>
                        </a:lnSpc>
                        <a:spcAft>
                          <a:spcPts val="600"/>
                        </a:spcAft>
                      </a:pPr>
                      <a:r>
                        <a:rPr kumimoji="0" lang="pt-PT" sz="800" b="0" i="0" u="none" strike="noStrike" kern="1200" cap="none" spc="0" normalizeH="0" baseline="0" dirty="0" err="1" smtClean="0">
                          <a:ln>
                            <a:noFill/>
                          </a:ln>
                          <a:solidFill>
                            <a:schemeClr val="tx1"/>
                          </a:solidFill>
                          <a:effectLst/>
                          <a:uLnTx/>
                          <a:uFillTx/>
                          <a:latin typeface="Arial" panose="020B0604020202020204" pitchFamily="34" charset="0"/>
                          <a:ea typeface="+mn-ea"/>
                          <a:cs typeface="Arial" panose="020B0604020202020204" pitchFamily="34" charset="0"/>
                        </a:rPr>
                        <a:t>Source</a:t>
                      </a:r>
                      <a:r>
                        <a:rPr kumimoji="0" lang="pt-PT" sz="800" b="0" i="0" u="none" strike="noStrike" kern="1200" cap="none" spc="0" normalizeH="0" baseline="0" dirty="0" smtClean="0">
                          <a:ln>
                            <a:noFill/>
                          </a:ln>
                          <a:solidFill>
                            <a:schemeClr val="tx1"/>
                          </a:solidFill>
                          <a:effectLst/>
                          <a:uLnTx/>
                          <a:uFillTx/>
                          <a:latin typeface="Arial" panose="020B0604020202020204" pitchFamily="34" charset="0"/>
                          <a:ea typeface="+mn-ea"/>
                          <a:cs typeface="Arial" panose="020B0604020202020204" pitchFamily="34" charset="0"/>
                        </a:rPr>
                        <a:t>: APREN </a:t>
                      </a:r>
                      <a:endParaRPr kumimoji="0" lang="en-US"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c>
                  <a:txBody>
                    <a:bodyPr/>
                    <a:lstStyle/>
                    <a:p>
                      <a:pPr eaLnBrk="1"/>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538791">
                <a:tc>
                  <a:txBody>
                    <a:bodyPr/>
                    <a:lstStyle/>
                    <a:p>
                      <a:pPr>
                        <a:lnSpc>
                          <a:spcPct val="100000"/>
                        </a:lnSpc>
                      </a:pPr>
                      <a:r>
                        <a:rPr lang="en-US" sz="2700" b="1" kern="1200" dirty="0" smtClean="0">
                          <a:solidFill>
                            <a:schemeClr val="tx1"/>
                          </a:solidFill>
                          <a:latin typeface="Arial" panose="020B0604020202020204" pitchFamily="34" charset="0"/>
                          <a:ea typeface="+mn-ea"/>
                          <a:cs typeface="Arial" panose="020B0604020202020204" pitchFamily="34" charset="0"/>
                        </a:rPr>
                        <a:t>+€4.29bn</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eaLnBrk="1"/>
                      <a:endParaRPr lang="en-US" sz="1100" dirty="0">
                        <a:solidFill>
                          <a:schemeClr val="tx1"/>
                        </a:solidFill>
                        <a:latin typeface="Arial" panose="020B0604020202020204" pitchFamily="34" charset="0"/>
                        <a:cs typeface="Arial" panose="020B0604020202020204" pitchFamily="34" charset="0"/>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643162">
                <a:tc>
                  <a:txBody>
                    <a:bodyPr/>
                    <a:lstStyle/>
                    <a:p>
                      <a:pPr>
                        <a:lnSpc>
                          <a:spcPct val="100000"/>
                        </a:lnSpc>
                        <a:spcAft>
                          <a:spcPts val="600"/>
                        </a:spcAft>
                      </a:pP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Total amount for which the Portuguese Government sold EDP and REN to Chinese investors</a:t>
                      </a:r>
                    </a:p>
                    <a:p>
                      <a:pPr marL="0" algn="l" defTabSz="839588" rtl="0" eaLnBrk="1" latinLnBrk="0" hangingPunct="1">
                        <a:lnSpc>
                          <a:spcPct val="100000"/>
                        </a:lnSpc>
                        <a:spcAft>
                          <a:spcPts val="600"/>
                        </a:spcAft>
                      </a:pPr>
                      <a:r>
                        <a:rPr kumimoji="0" lang="pt-PT" sz="800" b="0" i="0" u="none" strike="noStrike" kern="1200" cap="none" spc="0" normalizeH="0" baseline="0" dirty="0" err="1" smtClean="0">
                          <a:ln>
                            <a:noFill/>
                          </a:ln>
                          <a:solidFill>
                            <a:schemeClr val="tx1"/>
                          </a:solidFill>
                          <a:effectLst/>
                          <a:uLnTx/>
                          <a:uFillTx/>
                          <a:latin typeface="Arial" panose="020B0604020202020204" pitchFamily="34" charset="0"/>
                          <a:ea typeface="+mn-ea"/>
                          <a:cs typeface="Arial" panose="020B0604020202020204" pitchFamily="34" charset="0"/>
                        </a:rPr>
                        <a:t>Source</a:t>
                      </a:r>
                      <a:r>
                        <a:rPr kumimoji="0" lang="pt-PT" sz="800" b="0" i="0" u="none" strike="noStrike" kern="1200" cap="none" spc="0" normalizeH="0" baseline="0" dirty="0" smtClean="0">
                          <a:ln>
                            <a:noFill/>
                          </a:ln>
                          <a:solidFill>
                            <a:schemeClr val="tx1"/>
                          </a:solidFill>
                          <a:effectLst/>
                          <a:uLnTx/>
                          <a:uFillTx/>
                          <a:latin typeface="Arial" panose="020B0604020202020204" pitchFamily="34" charset="0"/>
                          <a:ea typeface="+mn-ea"/>
                          <a:cs typeface="Arial" panose="020B0604020202020204" pitchFamily="34" charset="0"/>
                        </a:rPr>
                        <a:t>: Financial </a:t>
                      </a:r>
                      <a:r>
                        <a:rPr kumimoji="0" lang="pt-PT" sz="800" b="0" i="0" u="none" strike="noStrike" kern="1200" cap="none" spc="0" normalizeH="0" baseline="0" dirty="0" err="1" smtClean="0">
                          <a:ln>
                            <a:noFill/>
                          </a:ln>
                          <a:solidFill>
                            <a:schemeClr val="tx1"/>
                          </a:solidFill>
                          <a:effectLst/>
                          <a:uLnTx/>
                          <a:uFillTx/>
                          <a:latin typeface="Arial" panose="020B0604020202020204" pitchFamily="34" charset="0"/>
                          <a:ea typeface="+mn-ea"/>
                          <a:cs typeface="Arial" panose="020B0604020202020204" pitchFamily="34" charset="0"/>
                        </a:rPr>
                        <a:t>Reports</a:t>
                      </a:r>
                      <a:r>
                        <a:rPr kumimoji="0" lang="pt-PT" sz="800" b="0" i="0" u="none" strike="noStrike" kern="1200" cap="none" spc="0" normalizeH="0" baseline="0" dirty="0" smtClean="0">
                          <a:ln>
                            <a:noFill/>
                          </a:ln>
                          <a:solidFill>
                            <a:schemeClr val="tx1"/>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eaLnBrk="1"/>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noFill/>
                      <a:prstDash val="solid"/>
                      <a:round/>
                      <a:headEnd type="none" w="med" len="med"/>
                      <a:tailEnd type="none" w="med" len="med"/>
                    </a:lnB>
                    <a:noFill/>
                  </a:tcPr>
                </a:tc>
              </a:tr>
              <a:tr h="903636">
                <a:tc>
                  <a:txBody>
                    <a:bodyPr/>
                    <a:lstStyle/>
                    <a:p>
                      <a:pPr>
                        <a:lnSpc>
                          <a:spcPct val="100000"/>
                        </a:lnSpc>
                      </a:pPr>
                      <a:r>
                        <a:rPr lang="en-US" sz="2700" b="1" kern="1200" dirty="0" smtClean="0">
                          <a:solidFill>
                            <a:schemeClr val="tx1"/>
                          </a:solidFill>
                          <a:latin typeface="Arial" panose="020B0604020202020204" pitchFamily="34" charset="0"/>
                          <a:ea typeface="+mn-ea"/>
                          <a:cs typeface="Arial" panose="020B0604020202020204" pitchFamily="34" charset="0"/>
                        </a:rPr>
                        <a:t>61%</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eaLnBrk="1"/>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no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1235679">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Of electricity produced in 2014 came from renewable sources</a:t>
                      </a:r>
                    </a:p>
                    <a:p>
                      <a:pPr marL="0" marR="0" lvl="0" indent="0" algn="l" defTabSz="914400" rtl="0" eaLnBrk="1" fontAlgn="auto" latinLnBrk="0" hangingPunct="1">
                        <a:lnSpc>
                          <a:spcPct val="100000"/>
                        </a:lnSpc>
                        <a:spcBef>
                          <a:spcPts val="0"/>
                        </a:spcBef>
                        <a:spcAft>
                          <a:spcPts val="600"/>
                        </a:spcAft>
                        <a:buClrTx/>
                        <a:buSzTx/>
                        <a:buFontTx/>
                        <a:buNone/>
                        <a:tabLst/>
                        <a:defRPr/>
                      </a:pPr>
                      <a:r>
                        <a:rPr lang="pt-PT" sz="800" dirty="0" err="1" smtClean="0">
                          <a:solidFill>
                            <a:schemeClr val="tx1"/>
                          </a:solidFill>
                          <a:latin typeface="Arial" panose="020B0604020202020204" pitchFamily="34" charset="0"/>
                          <a:cs typeface="Arial" panose="020B0604020202020204" pitchFamily="34" charset="0"/>
                        </a:rPr>
                        <a:t>Source</a:t>
                      </a:r>
                      <a:r>
                        <a:rPr lang="pt-PT" sz="800" dirty="0" smtClean="0">
                          <a:solidFill>
                            <a:schemeClr val="tx1"/>
                          </a:solidFill>
                          <a:latin typeface="Arial" panose="020B0604020202020204" pitchFamily="34" charset="0"/>
                          <a:cs typeface="Arial" panose="020B0604020202020204" pitchFamily="34" charset="0"/>
                        </a:rPr>
                        <a:t>: DGEG</a:t>
                      </a:r>
                      <a:endParaRPr kumimoji="0" lang="en-US" sz="12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700" b="1" kern="1200" dirty="0" smtClean="0">
                        <a:solidFill>
                          <a:schemeClr val="tx1"/>
                        </a:solidFill>
                        <a:latin typeface="Arial" panose="020B0604020202020204" pitchFamily="34" charset="0"/>
                        <a:ea typeface="+mn-ea"/>
                        <a:cs typeface="Arial" panose="020B0604020202020204" pitchFamily="34" charset="0"/>
                      </a:endParaRPr>
                    </a:p>
                    <a:p>
                      <a:pPr marL="0" marR="0" indent="0" algn="l" defTabSz="839588" rtl="0" eaLnBrk="1" fontAlgn="auto" latinLnBrk="0" hangingPunct="1">
                        <a:lnSpc>
                          <a:spcPct val="100000"/>
                        </a:lnSpc>
                        <a:spcBef>
                          <a:spcPts val="0"/>
                        </a:spcBef>
                        <a:spcAft>
                          <a:spcPts val="600"/>
                        </a:spcAft>
                        <a:buClrTx/>
                        <a:buSzTx/>
                        <a:buFontTx/>
                        <a:buNone/>
                        <a:tabLst/>
                        <a:defRPr/>
                      </a:pPr>
                      <a:r>
                        <a:rPr lang="en-US" sz="1400" b="1" kern="1200" dirty="0" smtClean="0">
                          <a:solidFill>
                            <a:schemeClr val="tx1"/>
                          </a:solidFill>
                          <a:latin typeface="Arial" panose="020B0604020202020204" pitchFamily="34" charset="0"/>
                          <a:ea typeface="+mn-ea"/>
                          <a:cs typeface="Arial" panose="020B0604020202020204" pitchFamily="34" charset="0"/>
                        </a:rPr>
                        <a:t>Memorandum</a:t>
                      </a:r>
                      <a:r>
                        <a:rPr lang="en-US" sz="1400" b="1" kern="1200" baseline="0" dirty="0" smtClean="0">
                          <a:solidFill>
                            <a:schemeClr val="tx1"/>
                          </a:solidFill>
                          <a:latin typeface="Arial" panose="020B0604020202020204" pitchFamily="34" charset="0"/>
                          <a:ea typeface="+mn-ea"/>
                          <a:cs typeface="Arial" panose="020B0604020202020204" pitchFamily="34" charset="0"/>
                        </a:rPr>
                        <a:t> of understanding</a:t>
                      </a:r>
                      <a:endParaRPr lang="en-US" sz="1400" b="1" kern="1200" dirty="0" smtClean="0">
                        <a:solidFill>
                          <a:schemeClr val="tx1"/>
                        </a:solidFill>
                        <a:latin typeface="Arial" panose="020B0604020202020204" pitchFamily="34" charset="0"/>
                        <a:ea typeface="+mn-ea"/>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eaLnBrk="1"/>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0363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dirty="0" smtClean="0">
                          <a:ln>
                            <a:noFill/>
                          </a:ln>
                          <a:solidFill>
                            <a:schemeClr val="tx1"/>
                          </a:solidFill>
                          <a:effectLst/>
                          <a:uLnTx/>
                          <a:uFillTx/>
                          <a:latin typeface="Arial" panose="020B0604020202020204" pitchFamily="34" charset="0"/>
                          <a:ea typeface="+mn-ea"/>
                          <a:cs typeface="Arial" panose="020B0604020202020204" pitchFamily="34" charset="0"/>
                        </a:rPr>
                        <a:t>Signed in January 2017,  between India and Portugal. It aims to promote technological innovation and the sharing of knowledge</a:t>
                      </a: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c>
                  <a:txBody>
                    <a:bodyPr/>
                    <a:lstStyle/>
                    <a:p>
                      <a:pPr eaLnBrk="1"/>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bl>
          </a:graphicData>
        </a:graphic>
      </p:graphicFrame>
      <p:pic>
        <p:nvPicPr>
          <p:cNvPr id="14" name="Picture 13"/>
          <p:cNvPicPr>
            <a:picLocks noChangeAspect="1"/>
          </p:cNvPicPr>
          <p:nvPr/>
        </p:nvPicPr>
        <p:blipFill>
          <a:blip r:embed="rId9"/>
          <a:stretch>
            <a:fillRect/>
          </a:stretch>
        </p:blipFill>
        <p:spPr>
          <a:xfrm>
            <a:off x="2354202" y="612160"/>
            <a:ext cx="1033521" cy="875328"/>
          </a:xfrm>
          <a:prstGeom prst="rect">
            <a:avLst/>
          </a:prstGeom>
        </p:spPr>
      </p:pic>
      <p:sp>
        <p:nvSpPr>
          <p:cNvPr id="3" name="Slide Number Placeholder 2"/>
          <p:cNvSpPr>
            <a:spLocks noGrp="1"/>
          </p:cNvSpPr>
          <p:nvPr>
            <p:ph type="sldNum" sz="quarter" idx="11"/>
          </p:nvPr>
        </p:nvSpPr>
        <p:spPr/>
        <p:txBody>
          <a:bodyPr/>
          <a:lstStyle/>
          <a:p>
            <a:pPr>
              <a:defRPr/>
            </a:pPr>
            <a:fld id="{B8325105-167D-4862-BDE6-B81FF841FD87}" type="slidenum">
              <a:rPr lang="en-US" smtClean="0"/>
              <a:pPr>
                <a:defRPr/>
              </a:pPr>
              <a:t>16</a:t>
            </a:fld>
            <a:endParaRPr lang="en-US" dirty="0"/>
          </a:p>
        </p:txBody>
      </p:sp>
    </p:spTree>
    <p:extLst>
      <p:ext uri="{BB962C8B-B14F-4D97-AF65-F5344CB8AC3E}">
        <p14:creationId xmlns:p14="http://schemas.microsoft.com/office/powerpoint/2010/main" val="31967580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0059"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Rectangle 6"/>
          <p:cNvSpPr/>
          <p:nvPr/>
        </p:nvSpPr>
        <p:spPr bwMode="auto">
          <a:xfrm>
            <a:off x="646697" y="5377637"/>
            <a:ext cx="2606165" cy="1080000"/>
          </a:xfrm>
          <a:prstGeom prst="rect">
            <a:avLst/>
          </a:prstGeom>
          <a:noFill/>
          <a:ln w="19050">
            <a:solidFill>
              <a:schemeClr val="accent2"/>
            </a:solid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28" name="Rectangle 27"/>
          <p:cNvSpPr/>
          <p:nvPr/>
        </p:nvSpPr>
        <p:spPr bwMode="auto">
          <a:xfrm>
            <a:off x="646698" y="6572292"/>
            <a:ext cx="2606165" cy="1080000"/>
          </a:xfrm>
          <a:prstGeom prst="rect">
            <a:avLst/>
          </a:prstGeom>
          <a:noFill/>
          <a:ln w="19050">
            <a:solidFill>
              <a:schemeClr val="accent2"/>
            </a:solid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29" name="Rectangle 28"/>
          <p:cNvSpPr/>
          <p:nvPr/>
        </p:nvSpPr>
        <p:spPr bwMode="auto">
          <a:xfrm>
            <a:off x="646698" y="7781243"/>
            <a:ext cx="2606165" cy="1080000"/>
          </a:xfrm>
          <a:prstGeom prst="rect">
            <a:avLst/>
          </a:prstGeom>
          <a:noFill/>
          <a:ln w="19050">
            <a:solidFill>
              <a:schemeClr val="accent2"/>
            </a:solid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6" name="Title 5"/>
          <p:cNvSpPr>
            <a:spLocks noGrp="1"/>
          </p:cNvSpPr>
          <p:nvPr>
            <p:ph type="title"/>
          </p:nvPr>
        </p:nvSpPr>
        <p:spPr>
          <a:xfrm>
            <a:off x="538163" y="484189"/>
            <a:ext cx="5108257" cy="1003300"/>
          </a:xfrm>
        </p:spPr>
        <p:txBody>
          <a:bodyPr anchor="t">
            <a:normAutofit fontScale="90000"/>
          </a:bodyPr>
          <a:lstStyle/>
          <a:p>
            <a:r>
              <a:rPr lang="en-US" sz="2200" dirty="0" smtClean="0">
                <a:latin typeface="Arial" panose="020B0604020202020204" pitchFamily="34" charset="0"/>
                <a:cs typeface="Arial" panose="020B0604020202020204" pitchFamily="34" charset="0"/>
              </a:rPr>
              <a:t>Energy and Renewables Sector</a:t>
            </a:r>
            <a:br>
              <a:rPr lang="en-US" sz="2200" dirty="0" smtClean="0">
                <a:latin typeface="Arial" panose="020B0604020202020204" pitchFamily="34" charset="0"/>
                <a:cs typeface="Arial" panose="020B0604020202020204" pitchFamily="34" charset="0"/>
              </a:rPr>
            </a:br>
            <a:r>
              <a:rPr lang="en-US" sz="2200" dirty="0">
                <a:solidFill>
                  <a:schemeClr val="accent2"/>
                </a:solidFill>
                <a:latin typeface="Arial" panose="020B0604020202020204" pitchFamily="34" charset="0"/>
                <a:cs typeface="Arial" panose="020B0604020202020204" pitchFamily="34" charset="0"/>
              </a:rPr>
              <a:t>Market specifics, </a:t>
            </a:r>
            <a:r>
              <a:rPr lang="en-US" sz="2200" dirty="0" smtClean="0">
                <a:solidFill>
                  <a:schemeClr val="accent2"/>
                </a:solidFill>
                <a:latin typeface="Arial" panose="020B0604020202020204" pitchFamily="34" charset="0"/>
                <a:cs typeface="Arial" panose="020B0604020202020204" pitchFamily="34" charset="0"/>
              </a:rPr>
              <a:t>figures and key trends</a:t>
            </a:r>
            <a:endParaRPr lang="en-US" sz="2200" dirty="0">
              <a:solidFill>
                <a:schemeClr val="accent2"/>
              </a:solidFill>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0566" y="1514137"/>
            <a:ext cx="2846462" cy="3408703"/>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Market specifics</a:t>
            </a:r>
          </a:p>
          <a:p>
            <a:pPr lvl="1" algn="just"/>
            <a:r>
              <a:rPr lang="en-US" kern="0" dirty="0">
                <a:latin typeface="Arial" panose="020B0604020202020204" pitchFamily="34" charset="0"/>
                <a:cs typeface="Arial" panose="020B0604020202020204" pitchFamily="34" charset="0"/>
              </a:rPr>
              <a:t>Despite the recent difficult economic climate, Portugal has continued to develop and reform its energy policies. Changes have resulted in:</a:t>
            </a:r>
          </a:p>
          <a:p>
            <a:pPr lvl="1" algn="just"/>
            <a:endParaRPr lang="en-US" kern="0" dirty="0" smtClean="0">
              <a:solidFill>
                <a:srgbClr val="0070C0"/>
              </a:solidFill>
              <a:latin typeface="Arial" panose="020B0604020202020204" pitchFamily="34" charset="0"/>
              <a:cs typeface="Arial" panose="020B0604020202020204" pitchFamily="34" charset="0"/>
            </a:endParaRPr>
          </a:p>
          <a:p>
            <a:pPr lvl="1" algn="just"/>
            <a:endParaRPr lang="en-US" kern="0" dirty="0">
              <a:solidFill>
                <a:srgbClr val="0070C0"/>
              </a:solidFill>
              <a:latin typeface="Arial" panose="020B0604020202020204" pitchFamily="34" charset="0"/>
              <a:cs typeface="Arial" panose="020B0604020202020204" pitchFamily="34" charset="0"/>
            </a:endParaRPr>
          </a:p>
          <a:p>
            <a:pPr lvl="1" algn="just"/>
            <a:endParaRPr lang="en-US" kern="0" dirty="0" smtClean="0">
              <a:solidFill>
                <a:srgbClr val="0070C0"/>
              </a:solidFill>
              <a:latin typeface="Arial" panose="020B0604020202020204" pitchFamily="34" charset="0"/>
              <a:cs typeface="Arial" panose="020B0604020202020204" pitchFamily="34" charset="0"/>
            </a:endParaRPr>
          </a:p>
          <a:p>
            <a:pPr lvl="1" algn="just"/>
            <a:endParaRPr lang="en-US" kern="0" dirty="0">
              <a:solidFill>
                <a:srgbClr val="0070C0"/>
              </a:solidFill>
              <a:latin typeface="Arial" panose="020B0604020202020204" pitchFamily="34" charset="0"/>
              <a:cs typeface="Arial" panose="020B0604020202020204" pitchFamily="34" charset="0"/>
            </a:endParaRPr>
          </a:p>
          <a:p>
            <a:pPr lvl="1" algn="just"/>
            <a:endParaRPr lang="en-US" kern="0" dirty="0" smtClean="0">
              <a:solidFill>
                <a:srgbClr val="0070C0"/>
              </a:solidFill>
              <a:latin typeface="Arial" panose="020B0604020202020204" pitchFamily="34" charset="0"/>
              <a:cs typeface="Arial" panose="020B0604020202020204" pitchFamily="34" charset="0"/>
            </a:endParaRPr>
          </a:p>
          <a:p>
            <a:pPr lvl="1" algn="just"/>
            <a:endParaRPr lang="en-US" kern="0" dirty="0" smtClean="0">
              <a:solidFill>
                <a:srgbClr val="0070C0"/>
              </a:solidFill>
              <a:latin typeface="Arial" panose="020B0604020202020204" pitchFamily="34" charset="0"/>
              <a:cs typeface="Arial" panose="020B0604020202020204" pitchFamily="34" charset="0"/>
            </a:endParaRPr>
          </a:p>
          <a:p>
            <a:pPr lvl="1" algn="just"/>
            <a:endParaRPr lang="en-US" kern="0" dirty="0">
              <a:solidFill>
                <a:srgbClr val="0070C0"/>
              </a:solidFill>
              <a:latin typeface="Arial" panose="020B0604020202020204" pitchFamily="34" charset="0"/>
              <a:cs typeface="Arial" panose="020B0604020202020204" pitchFamily="34" charset="0"/>
            </a:endParaRPr>
          </a:p>
          <a:p>
            <a:pPr lvl="0" algn="just" defTabSz="914400" eaLnBrk="0" hangingPunct="0">
              <a:spcBef>
                <a:spcPct val="0"/>
              </a:spcBef>
              <a:spcAft>
                <a:spcPct val="0"/>
              </a:spcAft>
            </a:pPr>
            <a:endParaRPr lang="en-US" altLang="pt-PT" sz="900" b="0" kern="0" dirty="0" smtClean="0">
              <a:solidFill>
                <a:srgbClr val="0070C0"/>
              </a:solidFill>
              <a:latin typeface="Arial" panose="020B0604020202020204" pitchFamily="34" charset="0"/>
              <a:cs typeface="Arial" panose="020B0604020202020204" pitchFamily="34" charset="0"/>
            </a:endParaRPr>
          </a:p>
          <a:p>
            <a:pPr lvl="0" algn="just" defTabSz="914400" eaLnBrk="0" hangingPunct="0">
              <a:spcBef>
                <a:spcPct val="0"/>
              </a:spcBef>
              <a:spcAft>
                <a:spcPct val="0"/>
              </a:spcAft>
            </a:pPr>
            <a:r>
              <a:rPr lang="en-US" altLang="pt-PT" sz="900" b="0" kern="0" dirty="0">
                <a:latin typeface="Arial" panose="020B0604020202020204" pitchFamily="34" charset="0"/>
                <a:cs typeface="Arial" panose="020B0604020202020204" pitchFamily="34" charset="0"/>
              </a:rPr>
              <a:t>A new strategy (coordinated by DGEG) emphasizing renewable energy and energy efficiency is focused on meeting national and European objectives. The new strategy includes proposals to reinforce interconnections with transnational European networks, and measures to promote economic and environmental sustainability.</a:t>
            </a: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13" name="Text Placeholder 7"/>
          <p:cNvSpPr txBox="1">
            <a:spLocks/>
          </p:cNvSpPr>
          <p:nvPr/>
        </p:nvSpPr>
        <p:spPr>
          <a:xfrm>
            <a:off x="3500437" y="1514136"/>
            <a:ext cx="2808287" cy="318240"/>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spcBef>
                <a:spcPts val="0"/>
              </a:spcBef>
              <a:buSzPct val="100000"/>
            </a:pPr>
            <a:r>
              <a:rPr lang="en-US" kern="0" dirty="0">
                <a:latin typeface="Arial" panose="020B0604020202020204" pitchFamily="34" charset="0"/>
                <a:cs typeface="Arial" panose="020B0604020202020204" pitchFamily="34" charset="0"/>
              </a:rPr>
              <a:t>Key trends by sub-sectors</a:t>
            </a:r>
          </a:p>
          <a:p>
            <a:pPr algn="just">
              <a:spcBef>
                <a:spcPts val="0"/>
              </a:spcBef>
              <a:buSzPct val="100000"/>
            </a:pPr>
            <a:endParaRPr lang="en-US" sz="1050" b="0" kern="0" dirty="0" smtClean="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45035" y="1757686"/>
            <a:ext cx="2606165" cy="1"/>
          </a:xfrm>
          <a:prstGeom prst="line">
            <a:avLst/>
          </a:prstGeom>
          <a:ln/>
          <a:extLst/>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bwMode="auto">
          <a:xfrm flipV="1">
            <a:off x="3597859" y="1757686"/>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2" name="Slide Number Placeholder 1"/>
          <p:cNvSpPr>
            <a:spLocks noGrp="1"/>
          </p:cNvSpPr>
          <p:nvPr>
            <p:ph type="sldNum" sz="quarter" idx="15"/>
          </p:nvPr>
        </p:nvSpPr>
        <p:spPr/>
        <p:txBody>
          <a:bodyPr/>
          <a:lstStyle/>
          <a:p>
            <a:pPr>
              <a:defRPr/>
            </a:pPr>
            <a:fld id="{B8325105-167D-4862-BDE6-B81FF841FD87}" type="slidenum">
              <a:rPr lang="en-US" smtClean="0"/>
              <a:pPr>
                <a:defRPr/>
              </a:pPr>
              <a:t>17</a:t>
            </a:fld>
            <a:endParaRPr lang="en-US" dirty="0"/>
          </a:p>
        </p:txBody>
      </p:sp>
      <p:sp>
        <p:nvSpPr>
          <p:cNvPr id="23" name="Text Placeholder 7"/>
          <p:cNvSpPr txBox="1">
            <a:spLocks/>
          </p:cNvSpPr>
          <p:nvPr/>
        </p:nvSpPr>
        <p:spPr>
          <a:xfrm>
            <a:off x="538163" y="4969405"/>
            <a:ext cx="2808287" cy="331341"/>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spcBef>
                <a:spcPts val="0"/>
              </a:spcBef>
              <a:buSzPct val="100000"/>
            </a:pPr>
            <a:r>
              <a:rPr lang="en-US" kern="0" dirty="0" smtClean="0">
                <a:latin typeface="+mj-lt"/>
                <a:cs typeface="Arial" panose="020B0604020202020204" pitchFamily="34" charset="0"/>
              </a:rPr>
              <a:t>Market figures</a:t>
            </a:r>
          </a:p>
          <a:p>
            <a:pPr lvl="1" algn="just"/>
            <a:r>
              <a:rPr lang="en-US" kern="0" dirty="0" smtClean="0">
                <a:latin typeface="Arial" panose="020B0604020202020204" pitchFamily="34" charset="0"/>
                <a:cs typeface="Arial" panose="020B0604020202020204" pitchFamily="34" charset="0"/>
              </a:rPr>
              <a:t> </a:t>
            </a:r>
          </a:p>
        </p:txBody>
      </p:sp>
      <p:cxnSp>
        <p:nvCxnSpPr>
          <p:cNvPr id="25" name="Straight Connector 24"/>
          <p:cNvCxnSpPr/>
          <p:nvPr/>
        </p:nvCxnSpPr>
        <p:spPr bwMode="auto">
          <a:xfrm flipV="1">
            <a:off x="639223" y="5213460"/>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26" name="Freeform 10"/>
          <p:cNvSpPr>
            <a:spLocks noEditPoints="1"/>
          </p:cNvSpPr>
          <p:nvPr/>
        </p:nvSpPr>
        <p:spPr bwMode="auto">
          <a:xfrm>
            <a:off x="1042329" y="5479613"/>
            <a:ext cx="230772" cy="295628"/>
          </a:xfrm>
          <a:custGeom>
            <a:avLst/>
            <a:gdLst>
              <a:gd name="T0" fmla="*/ 1358 w 1456"/>
              <a:gd name="T1" fmla="*/ 307 h 2111"/>
              <a:gd name="T2" fmla="*/ 1168 w 1456"/>
              <a:gd name="T3" fmla="*/ 1265 h 2111"/>
              <a:gd name="T4" fmla="*/ 1072 w 1456"/>
              <a:gd name="T5" fmla="*/ 1120 h 2111"/>
              <a:gd name="T6" fmla="*/ 822 w 1456"/>
              <a:gd name="T7" fmla="*/ 1111 h 2111"/>
              <a:gd name="T8" fmla="*/ 568 w 1456"/>
              <a:gd name="T9" fmla="*/ 1120 h 2111"/>
              <a:gd name="T10" fmla="*/ 319 w 1456"/>
              <a:gd name="T11" fmla="*/ 1111 h 2111"/>
              <a:gd name="T12" fmla="*/ 0 w 1456"/>
              <a:gd name="T13" fmla="*/ 2111 h 2111"/>
              <a:gd name="T14" fmla="*/ 834 w 1456"/>
              <a:gd name="T15" fmla="*/ 1881 h 2111"/>
              <a:gd name="T16" fmla="*/ 1268 w 1456"/>
              <a:gd name="T17" fmla="*/ 2111 h 2111"/>
              <a:gd name="T18" fmla="*/ 1456 w 1456"/>
              <a:gd name="T19" fmla="*/ 1265 h 2111"/>
              <a:gd name="T20" fmla="*/ 340 w 1456"/>
              <a:gd name="T21" fmla="*/ 1537 h 2111"/>
              <a:gd name="T22" fmla="*/ 120 w 1456"/>
              <a:gd name="T23" fmla="*/ 1394 h 2111"/>
              <a:gd name="T24" fmla="*/ 340 w 1456"/>
              <a:gd name="T25" fmla="*/ 1537 h 2111"/>
              <a:gd name="T26" fmla="*/ 442 w 1456"/>
              <a:gd name="T27" fmla="*/ 1537 h 2111"/>
              <a:gd name="T28" fmla="*/ 662 w 1456"/>
              <a:gd name="T29" fmla="*/ 1394 h 2111"/>
              <a:gd name="T30" fmla="*/ 984 w 1456"/>
              <a:gd name="T31" fmla="*/ 1537 h 2111"/>
              <a:gd name="T32" fmla="*/ 764 w 1456"/>
              <a:gd name="T33" fmla="*/ 1394 h 2111"/>
              <a:gd name="T34" fmla="*/ 984 w 1456"/>
              <a:gd name="T35" fmla="*/ 1537 h 2111"/>
              <a:gd name="T36" fmla="*/ 1086 w 1456"/>
              <a:gd name="T37" fmla="*/ 1537 h 2111"/>
              <a:gd name="T38" fmla="*/ 1306 w 1456"/>
              <a:gd name="T39" fmla="*/ 1394 h 2111"/>
              <a:gd name="T40" fmla="*/ 852 w 1456"/>
              <a:gd name="T41" fmla="*/ 221 h 2111"/>
              <a:gd name="T42" fmla="*/ 994 w 1456"/>
              <a:gd name="T43" fmla="*/ 117 h 2111"/>
              <a:gd name="T44" fmla="*/ 1063 w 1456"/>
              <a:gd name="T45" fmla="*/ 83 h 2111"/>
              <a:gd name="T46" fmla="*/ 1191 w 1456"/>
              <a:gd name="T47" fmla="*/ 99 h 2111"/>
              <a:gd name="T48" fmla="*/ 1276 w 1456"/>
              <a:gd name="T49" fmla="*/ 179 h 2111"/>
              <a:gd name="T50" fmla="*/ 1176 w 1456"/>
              <a:gd name="T51" fmla="*/ 137 h 2111"/>
              <a:gd name="T52" fmla="*/ 1038 w 1456"/>
              <a:gd name="T53" fmla="*/ 168 h 2111"/>
              <a:gd name="T54" fmla="*/ 861 w 1456"/>
              <a:gd name="T55" fmla="*/ 282 h 2111"/>
              <a:gd name="T56" fmla="*/ 738 w 1456"/>
              <a:gd name="T57" fmla="*/ 255 h 2111"/>
              <a:gd name="T58" fmla="*/ 650 w 1456"/>
              <a:gd name="T59" fmla="*/ 179 h 2111"/>
              <a:gd name="T60" fmla="*/ 801 w 1456"/>
              <a:gd name="T61" fmla="*/ 225 h 2111"/>
              <a:gd name="T62" fmla="*/ 323 w 1456"/>
              <a:gd name="T63" fmla="*/ 180 h 2111"/>
              <a:gd name="T64" fmla="*/ 446 w 1456"/>
              <a:gd name="T65" fmla="*/ 207 h 2111"/>
              <a:gd name="T66" fmla="*/ 623 w 1456"/>
              <a:gd name="T67" fmla="*/ 94 h 2111"/>
              <a:gd name="T68" fmla="*/ 762 w 1456"/>
              <a:gd name="T69" fmla="*/ 62 h 2111"/>
              <a:gd name="T70" fmla="*/ 861 w 1456"/>
              <a:gd name="T71" fmla="*/ 105 h 2111"/>
              <a:gd name="T72" fmla="*/ 776 w 1456"/>
              <a:gd name="T73" fmla="*/ 25 h 2111"/>
              <a:gd name="T74" fmla="*/ 648 w 1456"/>
              <a:gd name="T75" fmla="*/ 8 h 2111"/>
              <a:gd name="T76" fmla="*/ 579 w 1456"/>
              <a:gd name="T77" fmla="*/ 42 h 2111"/>
              <a:gd name="T78" fmla="*/ 437 w 1456"/>
              <a:gd name="T79" fmla="*/ 146 h 2111"/>
              <a:gd name="T80" fmla="*/ 337 w 1456"/>
              <a:gd name="T81" fmla="*/ 143 h 2111"/>
              <a:gd name="T82" fmla="*/ 255 w 1456"/>
              <a:gd name="T83" fmla="*/ 129 h 2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56" h="2111">
                <a:moveTo>
                  <a:pt x="1389" y="1265"/>
                </a:moveTo>
                <a:cubicBezTo>
                  <a:pt x="1358" y="307"/>
                  <a:pt x="1358" y="307"/>
                  <a:pt x="1358" y="307"/>
                </a:cubicBezTo>
                <a:cubicBezTo>
                  <a:pt x="1204" y="307"/>
                  <a:pt x="1204" y="307"/>
                  <a:pt x="1204" y="307"/>
                </a:cubicBezTo>
                <a:cubicBezTo>
                  <a:pt x="1168" y="1265"/>
                  <a:pt x="1168" y="1265"/>
                  <a:pt x="1168" y="1265"/>
                </a:cubicBezTo>
                <a:cubicBezTo>
                  <a:pt x="1072" y="1265"/>
                  <a:pt x="1072" y="1265"/>
                  <a:pt x="1072" y="1265"/>
                </a:cubicBezTo>
                <a:cubicBezTo>
                  <a:pt x="1072" y="1120"/>
                  <a:pt x="1072" y="1120"/>
                  <a:pt x="1072" y="1120"/>
                </a:cubicBezTo>
                <a:cubicBezTo>
                  <a:pt x="822" y="1254"/>
                  <a:pt x="822" y="1254"/>
                  <a:pt x="822" y="1254"/>
                </a:cubicBezTo>
                <a:cubicBezTo>
                  <a:pt x="822" y="1111"/>
                  <a:pt x="822" y="1111"/>
                  <a:pt x="822" y="1111"/>
                </a:cubicBezTo>
                <a:cubicBezTo>
                  <a:pt x="568" y="1246"/>
                  <a:pt x="568" y="1246"/>
                  <a:pt x="568" y="1246"/>
                </a:cubicBezTo>
                <a:cubicBezTo>
                  <a:pt x="568" y="1120"/>
                  <a:pt x="568" y="1120"/>
                  <a:pt x="568" y="1120"/>
                </a:cubicBezTo>
                <a:cubicBezTo>
                  <a:pt x="319" y="1254"/>
                  <a:pt x="319" y="1254"/>
                  <a:pt x="319" y="1254"/>
                </a:cubicBezTo>
                <a:cubicBezTo>
                  <a:pt x="319" y="1111"/>
                  <a:pt x="319" y="1111"/>
                  <a:pt x="319" y="1111"/>
                </a:cubicBezTo>
                <a:cubicBezTo>
                  <a:pt x="0" y="1280"/>
                  <a:pt x="0" y="1280"/>
                  <a:pt x="0" y="1280"/>
                </a:cubicBezTo>
                <a:cubicBezTo>
                  <a:pt x="0" y="2111"/>
                  <a:pt x="0" y="2111"/>
                  <a:pt x="0" y="2111"/>
                </a:cubicBezTo>
                <a:cubicBezTo>
                  <a:pt x="834" y="2111"/>
                  <a:pt x="834" y="2111"/>
                  <a:pt x="834" y="2111"/>
                </a:cubicBezTo>
                <a:cubicBezTo>
                  <a:pt x="834" y="1881"/>
                  <a:pt x="834" y="1881"/>
                  <a:pt x="834" y="1881"/>
                </a:cubicBezTo>
                <a:cubicBezTo>
                  <a:pt x="1268" y="1881"/>
                  <a:pt x="1268" y="1881"/>
                  <a:pt x="1268" y="1881"/>
                </a:cubicBezTo>
                <a:cubicBezTo>
                  <a:pt x="1268" y="2111"/>
                  <a:pt x="1268" y="2111"/>
                  <a:pt x="1268" y="2111"/>
                </a:cubicBezTo>
                <a:cubicBezTo>
                  <a:pt x="1456" y="2111"/>
                  <a:pt x="1456" y="2111"/>
                  <a:pt x="1456" y="2111"/>
                </a:cubicBezTo>
                <a:cubicBezTo>
                  <a:pt x="1456" y="1265"/>
                  <a:pt x="1456" y="1265"/>
                  <a:pt x="1456" y="1265"/>
                </a:cubicBezTo>
                <a:lnTo>
                  <a:pt x="1389" y="1265"/>
                </a:lnTo>
                <a:close/>
                <a:moveTo>
                  <a:pt x="340" y="1537"/>
                </a:moveTo>
                <a:cubicBezTo>
                  <a:pt x="120" y="1537"/>
                  <a:pt x="120" y="1537"/>
                  <a:pt x="120" y="1537"/>
                </a:cubicBezTo>
                <a:cubicBezTo>
                  <a:pt x="120" y="1394"/>
                  <a:pt x="120" y="1394"/>
                  <a:pt x="120" y="1394"/>
                </a:cubicBezTo>
                <a:cubicBezTo>
                  <a:pt x="340" y="1394"/>
                  <a:pt x="340" y="1394"/>
                  <a:pt x="340" y="1394"/>
                </a:cubicBezTo>
                <a:lnTo>
                  <a:pt x="340" y="1537"/>
                </a:lnTo>
                <a:close/>
                <a:moveTo>
                  <a:pt x="662" y="1537"/>
                </a:moveTo>
                <a:cubicBezTo>
                  <a:pt x="442" y="1537"/>
                  <a:pt x="442" y="1537"/>
                  <a:pt x="442" y="1537"/>
                </a:cubicBezTo>
                <a:cubicBezTo>
                  <a:pt x="442" y="1394"/>
                  <a:pt x="442" y="1394"/>
                  <a:pt x="442" y="1394"/>
                </a:cubicBezTo>
                <a:cubicBezTo>
                  <a:pt x="662" y="1394"/>
                  <a:pt x="662" y="1394"/>
                  <a:pt x="662" y="1394"/>
                </a:cubicBezTo>
                <a:lnTo>
                  <a:pt x="662" y="1537"/>
                </a:lnTo>
                <a:close/>
                <a:moveTo>
                  <a:pt x="984" y="1537"/>
                </a:moveTo>
                <a:cubicBezTo>
                  <a:pt x="764" y="1537"/>
                  <a:pt x="764" y="1537"/>
                  <a:pt x="764" y="1537"/>
                </a:cubicBezTo>
                <a:cubicBezTo>
                  <a:pt x="764" y="1394"/>
                  <a:pt x="764" y="1394"/>
                  <a:pt x="764" y="1394"/>
                </a:cubicBezTo>
                <a:cubicBezTo>
                  <a:pt x="984" y="1394"/>
                  <a:pt x="984" y="1394"/>
                  <a:pt x="984" y="1394"/>
                </a:cubicBezTo>
                <a:lnTo>
                  <a:pt x="984" y="1537"/>
                </a:lnTo>
                <a:close/>
                <a:moveTo>
                  <a:pt x="1306" y="1537"/>
                </a:moveTo>
                <a:cubicBezTo>
                  <a:pt x="1086" y="1537"/>
                  <a:pt x="1086" y="1537"/>
                  <a:pt x="1086" y="1537"/>
                </a:cubicBezTo>
                <a:cubicBezTo>
                  <a:pt x="1086" y="1394"/>
                  <a:pt x="1086" y="1394"/>
                  <a:pt x="1086" y="1394"/>
                </a:cubicBezTo>
                <a:cubicBezTo>
                  <a:pt x="1306" y="1394"/>
                  <a:pt x="1306" y="1394"/>
                  <a:pt x="1306" y="1394"/>
                </a:cubicBezTo>
                <a:lnTo>
                  <a:pt x="1306" y="1537"/>
                </a:lnTo>
                <a:close/>
                <a:moveTo>
                  <a:pt x="852" y="221"/>
                </a:moveTo>
                <a:cubicBezTo>
                  <a:pt x="886" y="213"/>
                  <a:pt x="917" y="194"/>
                  <a:pt x="942" y="165"/>
                </a:cubicBezTo>
                <a:cubicBezTo>
                  <a:pt x="961" y="148"/>
                  <a:pt x="970" y="134"/>
                  <a:pt x="994" y="117"/>
                </a:cubicBezTo>
                <a:cubicBezTo>
                  <a:pt x="1005" y="108"/>
                  <a:pt x="1015" y="101"/>
                  <a:pt x="1027" y="96"/>
                </a:cubicBezTo>
                <a:cubicBezTo>
                  <a:pt x="1039" y="90"/>
                  <a:pt x="1050" y="85"/>
                  <a:pt x="1063" y="83"/>
                </a:cubicBezTo>
                <a:cubicBezTo>
                  <a:pt x="1087" y="75"/>
                  <a:pt x="1112" y="76"/>
                  <a:pt x="1134" y="79"/>
                </a:cubicBezTo>
                <a:cubicBezTo>
                  <a:pt x="1156" y="83"/>
                  <a:pt x="1175" y="91"/>
                  <a:pt x="1191" y="99"/>
                </a:cubicBezTo>
                <a:cubicBezTo>
                  <a:pt x="1223" y="117"/>
                  <a:pt x="1244" y="138"/>
                  <a:pt x="1258" y="154"/>
                </a:cubicBezTo>
                <a:cubicBezTo>
                  <a:pt x="1271" y="169"/>
                  <a:pt x="1276" y="179"/>
                  <a:pt x="1276" y="179"/>
                </a:cubicBezTo>
                <a:cubicBezTo>
                  <a:pt x="1276" y="179"/>
                  <a:pt x="1266" y="173"/>
                  <a:pt x="1249" y="164"/>
                </a:cubicBezTo>
                <a:cubicBezTo>
                  <a:pt x="1231" y="156"/>
                  <a:pt x="1206" y="144"/>
                  <a:pt x="1176" y="137"/>
                </a:cubicBezTo>
                <a:cubicBezTo>
                  <a:pt x="1146" y="130"/>
                  <a:pt x="1112" y="129"/>
                  <a:pt x="1081" y="142"/>
                </a:cubicBezTo>
                <a:cubicBezTo>
                  <a:pt x="1066" y="147"/>
                  <a:pt x="1050" y="158"/>
                  <a:pt x="1038" y="168"/>
                </a:cubicBezTo>
                <a:cubicBezTo>
                  <a:pt x="1025" y="176"/>
                  <a:pt x="1008" y="199"/>
                  <a:pt x="994" y="213"/>
                </a:cubicBezTo>
                <a:cubicBezTo>
                  <a:pt x="960" y="250"/>
                  <a:pt x="911" y="279"/>
                  <a:pt x="861" y="282"/>
                </a:cubicBezTo>
                <a:cubicBezTo>
                  <a:pt x="837" y="285"/>
                  <a:pt x="813" y="282"/>
                  <a:pt x="792" y="277"/>
                </a:cubicBezTo>
                <a:cubicBezTo>
                  <a:pt x="771" y="272"/>
                  <a:pt x="753" y="264"/>
                  <a:pt x="738" y="255"/>
                </a:cubicBezTo>
                <a:cubicBezTo>
                  <a:pt x="706" y="238"/>
                  <a:pt x="684" y="218"/>
                  <a:pt x="670" y="204"/>
                </a:cubicBezTo>
                <a:cubicBezTo>
                  <a:pt x="656" y="189"/>
                  <a:pt x="650" y="179"/>
                  <a:pt x="650" y="179"/>
                </a:cubicBezTo>
                <a:cubicBezTo>
                  <a:pt x="650" y="179"/>
                  <a:pt x="691" y="202"/>
                  <a:pt x="752" y="218"/>
                </a:cubicBezTo>
                <a:cubicBezTo>
                  <a:pt x="767" y="221"/>
                  <a:pt x="784" y="224"/>
                  <a:pt x="801" y="225"/>
                </a:cubicBezTo>
                <a:cubicBezTo>
                  <a:pt x="818" y="226"/>
                  <a:pt x="835" y="225"/>
                  <a:pt x="852" y="221"/>
                </a:cubicBezTo>
                <a:close/>
                <a:moveTo>
                  <a:pt x="323" y="180"/>
                </a:moveTo>
                <a:cubicBezTo>
                  <a:pt x="338" y="189"/>
                  <a:pt x="357" y="197"/>
                  <a:pt x="378" y="202"/>
                </a:cubicBezTo>
                <a:cubicBezTo>
                  <a:pt x="398" y="207"/>
                  <a:pt x="422" y="211"/>
                  <a:pt x="446" y="207"/>
                </a:cubicBezTo>
                <a:cubicBezTo>
                  <a:pt x="496" y="204"/>
                  <a:pt x="546" y="175"/>
                  <a:pt x="579" y="138"/>
                </a:cubicBezTo>
                <a:cubicBezTo>
                  <a:pt x="593" y="125"/>
                  <a:pt x="610" y="102"/>
                  <a:pt x="623" y="94"/>
                </a:cubicBezTo>
                <a:cubicBezTo>
                  <a:pt x="635" y="84"/>
                  <a:pt x="651" y="72"/>
                  <a:pt x="666" y="67"/>
                </a:cubicBezTo>
                <a:cubicBezTo>
                  <a:pt x="697" y="54"/>
                  <a:pt x="732" y="55"/>
                  <a:pt x="762" y="62"/>
                </a:cubicBezTo>
                <a:cubicBezTo>
                  <a:pt x="791" y="70"/>
                  <a:pt x="817" y="81"/>
                  <a:pt x="834" y="90"/>
                </a:cubicBezTo>
                <a:cubicBezTo>
                  <a:pt x="851" y="99"/>
                  <a:pt x="861" y="105"/>
                  <a:pt x="861" y="105"/>
                </a:cubicBezTo>
                <a:cubicBezTo>
                  <a:pt x="861" y="105"/>
                  <a:pt x="856" y="94"/>
                  <a:pt x="843" y="79"/>
                </a:cubicBezTo>
                <a:cubicBezTo>
                  <a:pt x="829" y="64"/>
                  <a:pt x="809" y="42"/>
                  <a:pt x="776" y="25"/>
                </a:cubicBezTo>
                <a:cubicBezTo>
                  <a:pt x="760" y="16"/>
                  <a:pt x="741" y="9"/>
                  <a:pt x="719" y="5"/>
                </a:cubicBezTo>
                <a:cubicBezTo>
                  <a:pt x="697" y="2"/>
                  <a:pt x="672" y="0"/>
                  <a:pt x="648" y="8"/>
                </a:cubicBezTo>
                <a:cubicBezTo>
                  <a:pt x="636" y="11"/>
                  <a:pt x="624" y="15"/>
                  <a:pt x="613" y="21"/>
                </a:cubicBezTo>
                <a:cubicBezTo>
                  <a:pt x="601" y="26"/>
                  <a:pt x="590" y="33"/>
                  <a:pt x="579" y="42"/>
                </a:cubicBezTo>
                <a:cubicBezTo>
                  <a:pt x="555" y="59"/>
                  <a:pt x="546" y="73"/>
                  <a:pt x="528" y="90"/>
                </a:cubicBezTo>
                <a:cubicBezTo>
                  <a:pt x="502" y="120"/>
                  <a:pt x="471" y="139"/>
                  <a:pt x="437" y="146"/>
                </a:cubicBezTo>
                <a:cubicBezTo>
                  <a:pt x="420" y="150"/>
                  <a:pt x="403" y="152"/>
                  <a:pt x="386" y="150"/>
                </a:cubicBezTo>
                <a:cubicBezTo>
                  <a:pt x="369" y="150"/>
                  <a:pt x="352" y="147"/>
                  <a:pt x="337" y="143"/>
                </a:cubicBezTo>
                <a:cubicBezTo>
                  <a:pt x="276" y="127"/>
                  <a:pt x="235" y="105"/>
                  <a:pt x="235" y="105"/>
                </a:cubicBezTo>
                <a:cubicBezTo>
                  <a:pt x="235" y="105"/>
                  <a:pt x="241" y="114"/>
                  <a:pt x="255" y="129"/>
                </a:cubicBezTo>
                <a:cubicBezTo>
                  <a:pt x="269" y="143"/>
                  <a:pt x="291" y="163"/>
                  <a:pt x="323" y="18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556"/>
          <p:cNvSpPr>
            <a:spLocks noEditPoints="1"/>
          </p:cNvSpPr>
          <p:nvPr/>
        </p:nvSpPr>
        <p:spPr bwMode="auto">
          <a:xfrm>
            <a:off x="1396888" y="5490693"/>
            <a:ext cx="256783" cy="290461"/>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697771" y="5294281"/>
            <a:ext cx="751236" cy="166712"/>
          </a:xfrm>
          <a:prstGeom prst="rect">
            <a:avLst/>
          </a:prstGeom>
          <a:solidFill>
            <a:schemeClr val="bg1"/>
          </a:solidFill>
        </p:spPr>
        <p:txBody>
          <a:bodyPr wrap="square" lIns="36000" tIns="0" rIns="36000" bIns="0" rtlCol="0">
            <a:spAutoFit/>
          </a:bodyPr>
          <a:lstStyle/>
          <a:p>
            <a:pPr algn="l"/>
            <a:r>
              <a:rPr lang="en-US" dirty="0" smtClean="0">
                <a:solidFill>
                  <a:schemeClr val="tx1"/>
                </a:solidFill>
                <a:latin typeface="Arial" panose="020B0604020202020204" pitchFamily="34" charset="0"/>
                <a:cs typeface="Arial" panose="020B0604020202020204" pitchFamily="34" charset="0"/>
              </a:rPr>
              <a:t>Electricity: </a:t>
            </a:r>
            <a:endParaRPr lang="en-US" dirty="0">
              <a:solidFill>
                <a:schemeClr val="tx1"/>
              </a:solidFill>
              <a:latin typeface="Arial" panose="020B0604020202020204" pitchFamily="34" charset="0"/>
              <a:cs typeface="Arial" panose="020B0604020202020204" pitchFamily="34" charset="0"/>
            </a:endParaRPr>
          </a:p>
        </p:txBody>
      </p:sp>
      <p:sp>
        <p:nvSpPr>
          <p:cNvPr id="30" name="TextBox 29"/>
          <p:cNvSpPr txBox="1"/>
          <p:nvPr/>
        </p:nvSpPr>
        <p:spPr>
          <a:xfrm>
            <a:off x="677353" y="6497730"/>
            <a:ext cx="832792" cy="166712"/>
          </a:xfrm>
          <a:prstGeom prst="rect">
            <a:avLst/>
          </a:prstGeom>
          <a:solidFill>
            <a:schemeClr val="bg1"/>
          </a:solidFill>
        </p:spPr>
        <p:txBody>
          <a:bodyPr wrap="square" lIns="36000" tIns="0" rIns="36000" bIns="0" rtlCol="0">
            <a:spAutoFit/>
          </a:bodyPr>
          <a:lstStyle/>
          <a:p>
            <a:pPr algn="l"/>
            <a:r>
              <a:rPr lang="en-US" dirty="0" smtClean="0">
                <a:solidFill>
                  <a:schemeClr val="tx1"/>
                </a:solidFill>
              </a:rPr>
              <a:t>Natural Gas:</a:t>
            </a:r>
            <a:endParaRPr lang="en-US" dirty="0">
              <a:solidFill>
                <a:schemeClr val="tx1"/>
              </a:solidFill>
            </a:endParaRPr>
          </a:p>
        </p:txBody>
      </p:sp>
      <p:sp>
        <p:nvSpPr>
          <p:cNvPr id="31" name="TextBox 30"/>
          <p:cNvSpPr txBox="1"/>
          <p:nvPr/>
        </p:nvSpPr>
        <p:spPr>
          <a:xfrm>
            <a:off x="684892" y="7707455"/>
            <a:ext cx="357437" cy="166712"/>
          </a:xfrm>
          <a:prstGeom prst="rect">
            <a:avLst/>
          </a:prstGeom>
          <a:solidFill>
            <a:schemeClr val="bg1"/>
          </a:solidFill>
        </p:spPr>
        <p:txBody>
          <a:bodyPr wrap="square" lIns="36000" tIns="0" rIns="36000" bIns="0" rtlCol="0">
            <a:spAutoFit/>
          </a:bodyPr>
          <a:lstStyle/>
          <a:p>
            <a:pPr algn="l"/>
            <a:r>
              <a:rPr lang="en-US" dirty="0" smtClean="0">
                <a:solidFill>
                  <a:schemeClr val="tx1"/>
                </a:solidFill>
              </a:rPr>
              <a:t>Oil:</a:t>
            </a:r>
            <a:endParaRPr lang="en-US" dirty="0">
              <a:solidFill>
                <a:schemeClr val="tx1"/>
              </a:solidFill>
            </a:endParaRPr>
          </a:p>
        </p:txBody>
      </p:sp>
      <p:sp>
        <p:nvSpPr>
          <p:cNvPr id="37" name="TextBox 36"/>
          <p:cNvSpPr txBox="1"/>
          <p:nvPr/>
        </p:nvSpPr>
        <p:spPr>
          <a:xfrm>
            <a:off x="921933" y="5740120"/>
            <a:ext cx="801876" cy="259045"/>
          </a:xfrm>
          <a:prstGeom prst="rect">
            <a:avLst/>
          </a:prstGeom>
          <a:noFill/>
        </p:spPr>
        <p:txBody>
          <a:bodyPr wrap="square" rtlCol="0">
            <a:spAutoFit/>
          </a:bodyPr>
          <a:lstStyle/>
          <a:p>
            <a:r>
              <a:rPr lang="en-US" sz="900" dirty="0" smtClean="0">
                <a:solidFill>
                  <a:schemeClr val="tx1"/>
                </a:solidFill>
              </a:rPr>
              <a:t>Generation</a:t>
            </a:r>
            <a:endParaRPr lang="en-US" dirty="0">
              <a:solidFill>
                <a:schemeClr val="tx1"/>
              </a:solidFill>
            </a:endParaRPr>
          </a:p>
        </p:txBody>
      </p:sp>
      <p:sp>
        <p:nvSpPr>
          <p:cNvPr id="38" name="TextBox 37"/>
          <p:cNvSpPr txBox="1"/>
          <p:nvPr/>
        </p:nvSpPr>
        <p:spPr>
          <a:xfrm>
            <a:off x="952225" y="5955902"/>
            <a:ext cx="741292" cy="166712"/>
          </a:xfrm>
          <a:prstGeom prst="rect">
            <a:avLst/>
          </a:prstGeom>
          <a:noFill/>
          <a:ln w="12700">
            <a:solidFill>
              <a:schemeClr val="bg2"/>
            </a:solidFill>
          </a:ln>
        </p:spPr>
        <p:txBody>
          <a:bodyPr wrap="square" lIns="0" tIns="0" rIns="0" bIns="0" rtlCol="0">
            <a:noAutofit/>
          </a:bodyPr>
          <a:lstStyle/>
          <a:p>
            <a:r>
              <a:rPr lang="pt-PT" sz="900" dirty="0" smtClean="0">
                <a:solidFill>
                  <a:schemeClr val="tx1"/>
                </a:solidFill>
              </a:rPr>
              <a:t>52,803 GWh</a:t>
            </a:r>
            <a:endParaRPr lang="en-US" dirty="0">
              <a:solidFill>
                <a:schemeClr val="tx1"/>
              </a:solidFill>
            </a:endParaRPr>
          </a:p>
        </p:txBody>
      </p:sp>
      <p:sp>
        <p:nvSpPr>
          <p:cNvPr id="39" name="TextBox 38"/>
          <p:cNvSpPr txBox="1"/>
          <p:nvPr/>
        </p:nvSpPr>
        <p:spPr>
          <a:xfrm>
            <a:off x="2840319" y="5409917"/>
            <a:ext cx="410881" cy="155812"/>
          </a:xfrm>
          <a:prstGeom prst="rect">
            <a:avLst/>
          </a:prstGeom>
          <a:noFill/>
        </p:spPr>
        <p:txBody>
          <a:bodyPr wrap="square" lIns="36000" tIns="0" rIns="36000" bIns="0" rtlCol="0">
            <a:spAutoFit/>
          </a:bodyPr>
          <a:lstStyle/>
          <a:p>
            <a:pPr algn="l"/>
            <a:r>
              <a:rPr lang="en-US" dirty="0" smtClean="0">
                <a:solidFill>
                  <a:schemeClr val="tx1"/>
                </a:solidFill>
              </a:rPr>
              <a:t>2014</a:t>
            </a:r>
            <a:endParaRPr lang="en-US" dirty="0">
              <a:solidFill>
                <a:schemeClr val="tx1"/>
              </a:solidFill>
            </a:endParaRPr>
          </a:p>
        </p:txBody>
      </p:sp>
      <p:sp>
        <p:nvSpPr>
          <p:cNvPr id="40" name="TextBox 39"/>
          <p:cNvSpPr txBox="1"/>
          <p:nvPr/>
        </p:nvSpPr>
        <p:spPr>
          <a:xfrm>
            <a:off x="2841982" y="6603439"/>
            <a:ext cx="410881" cy="166712"/>
          </a:xfrm>
          <a:prstGeom prst="rect">
            <a:avLst/>
          </a:prstGeom>
          <a:noFill/>
        </p:spPr>
        <p:txBody>
          <a:bodyPr wrap="square" lIns="36000" tIns="0" rIns="36000" bIns="0" rtlCol="0">
            <a:spAutoFit/>
          </a:bodyPr>
          <a:lstStyle/>
          <a:p>
            <a:pPr algn="l"/>
            <a:r>
              <a:rPr lang="en-US" dirty="0" smtClean="0">
                <a:solidFill>
                  <a:schemeClr val="tx1"/>
                </a:solidFill>
              </a:rPr>
              <a:t>2015</a:t>
            </a:r>
            <a:endParaRPr lang="en-US" dirty="0">
              <a:solidFill>
                <a:schemeClr val="tx1"/>
              </a:solidFill>
            </a:endParaRPr>
          </a:p>
        </p:txBody>
      </p:sp>
      <p:sp>
        <p:nvSpPr>
          <p:cNvPr id="41" name="TextBox 40"/>
          <p:cNvSpPr txBox="1"/>
          <p:nvPr/>
        </p:nvSpPr>
        <p:spPr>
          <a:xfrm>
            <a:off x="2834723" y="7808290"/>
            <a:ext cx="410881" cy="166712"/>
          </a:xfrm>
          <a:prstGeom prst="rect">
            <a:avLst/>
          </a:prstGeom>
          <a:noFill/>
        </p:spPr>
        <p:txBody>
          <a:bodyPr wrap="square" lIns="36000" tIns="0" rIns="36000" bIns="0" rtlCol="0">
            <a:spAutoFit/>
          </a:bodyPr>
          <a:lstStyle/>
          <a:p>
            <a:pPr algn="l"/>
            <a:r>
              <a:rPr lang="en-US" dirty="0" smtClean="0">
                <a:solidFill>
                  <a:schemeClr val="tx1"/>
                </a:solidFill>
              </a:rPr>
              <a:t>2015</a:t>
            </a:r>
            <a:endParaRPr lang="en-US" dirty="0">
              <a:solidFill>
                <a:schemeClr val="tx1"/>
              </a:solidFill>
            </a:endParaRPr>
          </a:p>
        </p:txBody>
      </p:sp>
      <p:sp>
        <p:nvSpPr>
          <p:cNvPr id="42" name="TextBox 41"/>
          <p:cNvSpPr txBox="1"/>
          <p:nvPr/>
        </p:nvSpPr>
        <p:spPr>
          <a:xfrm>
            <a:off x="952225" y="6190335"/>
            <a:ext cx="741292" cy="166712"/>
          </a:xfrm>
          <a:prstGeom prst="rect">
            <a:avLst/>
          </a:prstGeom>
          <a:noFill/>
          <a:ln w="12700">
            <a:solidFill>
              <a:schemeClr val="bg2"/>
            </a:solidFill>
          </a:ln>
        </p:spPr>
        <p:txBody>
          <a:bodyPr wrap="square" lIns="0" tIns="0" rIns="0" bIns="0" rtlCol="0">
            <a:noAutofit/>
          </a:bodyPr>
          <a:lstStyle/>
          <a:p>
            <a:r>
              <a:rPr lang="pt-PT" sz="900" dirty="0" smtClean="0">
                <a:solidFill>
                  <a:schemeClr val="tx1"/>
                </a:solidFill>
              </a:rPr>
              <a:t>€3.2bn</a:t>
            </a:r>
            <a:endParaRPr lang="en-US" dirty="0">
              <a:solidFill>
                <a:schemeClr val="tx1"/>
              </a:solidFill>
            </a:endParaRPr>
          </a:p>
        </p:txBody>
      </p:sp>
      <p:sp>
        <p:nvSpPr>
          <p:cNvPr id="45" name="TextBox 44"/>
          <p:cNvSpPr txBox="1"/>
          <p:nvPr/>
        </p:nvSpPr>
        <p:spPr>
          <a:xfrm>
            <a:off x="2041894" y="5734095"/>
            <a:ext cx="892882" cy="259045"/>
          </a:xfrm>
          <a:prstGeom prst="rect">
            <a:avLst/>
          </a:prstGeom>
          <a:noFill/>
        </p:spPr>
        <p:txBody>
          <a:bodyPr wrap="square" rtlCol="0">
            <a:spAutoFit/>
          </a:bodyPr>
          <a:lstStyle/>
          <a:p>
            <a:r>
              <a:rPr lang="en-US" sz="900" dirty="0" smtClean="0">
                <a:solidFill>
                  <a:schemeClr val="tx1"/>
                </a:solidFill>
              </a:rPr>
              <a:t>Consumption</a:t>
            </a:r>
            <a:endParaRPr lang="en-US" dirty="0">
              <a:solidFill>
                <a:schemeClr val="tx1"/>
              </a:solidFill>
            </a:endParaRPr>
          </a:p>
        </p:txBody>
      </p:sp>
      <p:sp>
        <p:nvSpPr>
          <p:cNvPr id="46" name="TextBox 45"/>
          <p:cNvSpPr txBox="1"/>
          <p:nvPr/>
        </p:nvSpPr>
        <p:spPr>
          <a:xfrm>
            <a:off x="2119446" y="5949877"/>
            <a:ext cx="741292" cy="166712"/>
          </a:xfrm>
          <a:prstGeom prst="rect">
            <a:avLst/>
          </a:prstGeom>
          <a:noFill/>
          <a:ln w="12700">
            <a:solidFill>
              <a:schemeClr val="bg2"/>
            </a:solidFill>
          </a:ln>
        </p:spPr>
        <p:txBody>
          <a:bodyPr wrap="square" lIns="0" tIns="0" rIns="0" bIns="0" rtlCol="0">
            <a:noAutofit/>
          </a:bodyPr>
          <a:lstStyle/>
          <a:p>
            <a:r>
              <a:rPr lang="pt-PT" sz="900" dirty="0" smtClean="0">
                <a:solidFill>
                  <a:schemeClr val="tx1"/>
                </a:solidFill>
              </a:rPr>
              <a:t>46,178 GWh</a:t>
            </a:r>
            <a:endParaRPr lang="en-US" dirty="0">
              <a:solidFill>
                <a:schemeClr val="tx1"/>
              </a:solidFill>
            </a:endParaRPr>
          </a:p>
        </p:txBody>
      </p:sp>
      <p:sp>
        <p:nvSpPr>
          <p:cNvPr id="47" name="TextBox 46"/>
          <p:cNvSpPr txBox="1"/>
          <p:nvPr/>
        </p:nvSpPr>
        <p:spPr>
          <a:xfrm>
            <a:off x="2119446" y="6184310"/>
            <a:ext cx="741292" cy="166712"/>
          </a:xfrm>
          <a:prstGeom prst="rect">
            <a:avLst/>
          </a:prstGeom>
          <a:noFill/>
          <a:ln w="12700">
            <a:solidFill>
              <a:schemeClr val="bg2"/>
            </a:solidFill>
          </a:ln>
        </p:spPr>
        <p:txBody>
          <a:bodyPr wrap="square" lIns="0" tIns="0" rIns="0" bIns="0" rtlCol="0">
            <a:noAutofit/>
          </a:bodyPr>
          <a:lstStyle/>
          <a:p>
            <a:r>
              <a:rPr lang="pt-PT" sz="900" dirty="0" smtClean="0">
                <a:solidFill>
                  <a:schemeClr val="tx1"/>
                </a:solidFill>
              </a:rPr>
              <a:t>€4.9bn</a:t>
            </a:r>
            <a:endParaRPr lang="en-US" dirty="0">
              <a:solidFill>
                <a:schemeClr val="tx1"/>
              </a:solidFill>
            </a:endParaRPr>
          </a:p>
        </p:txBody>
      </p:sp>
      <p:sp>
        <p:nvSpPr>
          <p:cNvPr id="49" name="Freeform 544"/>
          <p:cNvSpPr>
            <a:spLocks noEditPoints="1"/>
          </p:cNvSpPr>
          <p:nvPr/>
        </p:nvSpPr>
        <p:spPr bwMode="auto">
          <a:xfrm>
            <a:off x="2329434" y="5503677"/>
            <a:ext cx="321315" cy="298112"/>
          </a:xfrm>
          <a:custGeom>
            <a:avLst/>
            <a:gdLst>
              <a:gd name="T0" fmla="*/ 256 w 1672"/>
              <a:gd name="T1" fmla="*/ 911 h 1930"/>
              <a:gd name="T2" fmla="*/ 0 w 1672"/>
              <a:gd name="T3" fmla="*/ 870 h 1930"/>
              <a:gd name="T4" fmla="*/ 256 w 1672"/>
              <a:gd name="T5" fmla="*/ 830 h 1930"/>
              <a:gd name="T6" fmla="*/ 823 w 1672"/>
              <a:gd name="T7" fmla="*/ 296 h 1930"/>
              <a:gd name="T8" fmla="*/ 863 w 1672"/>
              <a:gd name="T9" fmla="*/ 40 h 1930"/>
              <a:gd name="T10" fmla="*/ 782 w 1672"/>
              <a:gd name="T11" fmla="*/ 40 h 1930"/>
              <a:gd name="T12" fmla="*/ 823 w 1672"/>
              <a:gd name="T13" fmla="*/ 296 h 1930"/>
              <a:gd name="T14" fmla="*/ 152 w 1672"/>
              <a:gd name="T15" fmla="*/ 263 h 1930"/>
              <a:gd name="T16" fmla="*/ 304 w 1672"/>
              <a:gd name="T17" fmla="*/ 473 h 1930"/>
              <a:gd name="T18" fmla="*/ 361 w 1672"/>
              <a:gd name="T19" fmla="*/ 473 h 1930"/>
              <a:gd name="T20" fmla="*/ 209 w 1672"/>
              <a:gd name="T21" fmla="*/ 263 h 1930"/>
              <a:gd name="T22" fmla="*/ 1416 w 1672"/>
              <a:gd name="T23" fmla="*/ 830 h 1930"/>
              <a:gd name="T24" fmla="*/ 1416 w 1672"/>
              <a:gd name="T25" fmla="*/ 911 h 1930"/>
              <a:gd name="T26" fmla="*/ 1672 w 1672"/>
              <a:gd name="T27" fmla="*/ 870 h 1930"/>
              <a:gd name="T28" fmla="*/ 1387 w 1672"/>
              <a:gd name="T29" fmla="*/ 263 h 1930"/>
              <a:gd name="T30" fmla="*/ 1178 w 1672"/>
              <a:gd name="T31" fmla="*/ 415 h 1930"/>
              <a:gd name="T32" fmla="*/ 1206 w 1672"/>
              <a:gd name="T33" fmla="*/ 484 h 1930"/>
              <a:gd name="T34" fmla="*/ 1387 w 1672"/>
              <a:gd name="T35" fmla="*/ 320 h 1930"/>
              <a:gd name="T36" fmla="*/ 1206 w 1672"/>
              <a:gd name="T37" fmla="*/ 815 h 1930"/>
              <a:gd name="T38" fmla="*/ 1009 w 1672"/>
              <a:gd name="T39" fmla="*/ 1322 h 1930"/>
              <a:gd name="T40" fmla="*/ 1012 w 1672"/>
              <a:gd name="T41" fmla="*/ 1452 h 1930"/>
              <a:gd name="T42" fmla="*/ 1040 w 1672"/>
              <a:gd name="T43" fmla="*/ 1812 h 1930"/>
              <a:gd name="T44" fmla="*/ 991 w 1672"/>
              <a:gd name="T45" fmla="*/ 1834 h 1930"/>
              <a:gd name="T46" fmla="*/ 654 w 1672"/>
              <a:gd name="T47" fmla="*/ 1834 h 1930"/>
              <a:gd name="T48" fmla="*/ 605 w 1672"/>
              <a:gd name="T49" fmla="*/ 1812 h 1930"/>
              <a:gd name="T50" fmla="*/ 633 w 1672"/>
              <a:gd name="T51" fmla="*/ 1452 h 1930"/>
              <a:gd name="T52" fmla="*/ 636 w 1672"/>
              <a:gd name="T53" fmla="*/ 1327 h 1930"/>
              <a:gd name="T54" fmla="*/ 439 w 1672"/>
              <a:gd name="T55" fmla="*/ 815 h 1930"/>
              <a:gd name="T56" fmla="*/ 1206 w 1672"/>
              <a:gd name="T57" fmla="*/ 815 h 1930"/>
              <a:gd name="T58" fmla="*/ 823 w 1672"/>
              <a:gd name="T59" fmla="*/ 516 h 1930"/>
              <a:gd name="T60" fmla="*/ 657 w 1672"/>
              <a:gd name="T61" fmla="*/ 1082 h 1930"/>
              <a:gd name="T62" fmla="*/ 753 w 1672"/>
              <a:gd name="T63" fmla="*/ 1452 h 1930"/>
              <a:gd name="T64" fmla="*/ 893 w 1672"/>
              <a:gd name="T65" fmla="*/ 1320 h 1930"/>
              <a:gd name="T66" fmla="*/ 1089 w 1672"/>
              <a:gd name="T67" fmla="*/ 815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2" h="1930">
                <a:moveTo>
                  <a:pt x="297" y="870"/>
                </a:moveTo>
                <a:cubicBezTo>
                  <a:pt x="297" y="892"/>
                  <a:pt x="279" y="911"/>
                  <a:pt x="256" y="911"/>
                </a:cubicBezTo>
                <a:cubicBezTo>
                  <a:pt x="41" y="911"/>
                  <a:pt x="41" y="911"/>
                  <a:pt x="41" y="911"/>
                </a:cubicBezTo>
                <a:cubicBezTo>
                  <a:pt x="18" y="911"/>
                  <a:pt x="0" y="892"/>
                  <a:pt x="0" y="870"/>
                </a:cubicBezTo>
                <a:cubicBezTo>
                  <a:pt x="0" y="848"/>
                  <a:pt x="18" y="830"/>
                  <a:pt x="41" y="830"/>
                </a:cubicBezTo>
                <a:cubicBezTo>
                  <a:pt x="256" y="830"/>
                  <a:pt x="256" y="830"/>
                  <a:pt x="256" y="830"/>
                </a:cubicBezTo>
                <a:cubicBezTo>
                  <a:pt x="279" y="830"/>
                  <a:pt x="297" y="848"/>
                  <a:pt x="297" y="870"/>
                </a:cubicBezTo>
                <a:close/>
                <a:moveTo>
                  <a:pt x="823" y="296"/>
                </a:moveTo>
                <a:cubicBezTo>
                  <a:pt x="845" y="296"/>
                  <a:pt x="863" y="278"/>
                  <a:pt x="863" y="256"/>
                </a:cubicBezTo>
                <a:cubicBezTo>
                  <a:pt x="863" y="40"/>
                  <a:pt x="863" y="40"/>
                  <a:pt x="863" y="40"/>
                </a:cubicBezTo>
                <a:cubicBezTo>
                  <a:pt x="863" y="18"/>
                  <a:pt x="845" y="0"/>
                  <a:pt x="823" y="0"/>
                </a:cubicBezTo>
                <a:cubicBezTo>
                  <a:pt x="800" y="0"/>
                  <a:pt x="782" y="18"/>
                  <a:pt x="782" y="40"/>
                </a:cubicBezTo>
                <a:cubicBezTo>
                  <a:pt x="782" y="256"/>
                  <a:pt x="782" y="256"/>
                  <a:pt x="782" y="256"/>
                </a:cubicBezTo>
                <a:cubicBezTo>
                  <a:pt x="782" y="278"/>
                  <a:pt x="800" y="296"/>
                  <a:pt x="823" y="296"/>
                </a:cubicBezTo>
                <a:close/>
                <a:moveTo>
                  <a:pt x="209" y="263"/>
                </a:moveTo>
                <a:cubicBezTo>
                  <a:pt x="193" y="247"/>
                  <a:pt x="167" y="247"/>
                  <a:pt x="152" y="263"/>
                </a:cubicBezTo>
                <a:cubicBezTo>
                  <a:pt x="136" y="279"/>
                  <a:pt x="136" y="304"/>
                  <a:pt x="152" y="320"/>
                </a:cubicBezTo>
                <a:cubicBezTo>
                  <a:pt x="304" y="473"/>
                  <a:pt x="304" y="473"/>
                  <a:pt x="304" y="473"/>
                </a:cubicBezTo>
                <a:cubicBezTo>
                  <a:pt x="312" y="480"/>
                  <a:pt x="322" y="484"/>
                  <a:pt x="333" y="484"/>
                </a:cubicBezTo>
                <a:cubicBezTo>
                  <a:pt x="343" y="484"/>
                  <a:pt x="353" y="480"/>
                  <a:pt x="361" y="473"/>
                </a:cubicBezTo>
                <a:cubicBezTo>
                  <a:pt x="377" y="457"/>
                  <a:pt x="377" y="431"/>
                  <a:pt x="361" y="415"/>
                </a:cubicBezTo>
                <a:lnTo>
                  <a:pt x="209" y="263"/>
                </a:lnTo>
                <a:close/>
                <a:moveTo>
                  <a:pt x="1632" y="830"/>
                </a:moveTo>
                <a:cubicBezTo>
                  <a:pt x="1416" y="830"/>
                  <a:pt x="1416" y="830"/>
                  <a:pt x="1416" y="830"/>
                </a:cubicBezTo>
                <a:cubicBezTo>
                  <a:pt x="1394" y="830"/>
                  <a:pt x="1375" y="848"/>
                  <a:pt x="1375" y="870"/>
                </a:cubicBezTo>
                <a:cubicBezTo>
                  <a:pt x="1375" y="892"/>
                  <a:pt x="1394" y="911"/>
                  <a:pt x="1416" y="911"/>
                </a:cubicBezTo>
                <a:cubicBezTo>
                  <a:pt x="1632" y="911"/>
                  <a:pt x="1632" y="911"/>
                  <a:pt x="1632" y="911"/>
                </a:cubicBezTo>
                <a:cubicBezTo>
                  <a:pt x="1654" y="911"/>
                  <a:pt x="1672" y="892"/>
                  <a:pt x="1672" y="870"/>
                </a:cubicBezTo>
                <a:cubicBezTo>
                  <a:pt x="1672" y="848"/>
                  <a:pt x="1654" y="830"/>
                  <a:pt x="1632" y="830"/>
                </a:cubicBezTo>
                <a:close/>
                <a:moveTo>
                  <a:pt x="1387" y="263"/>
                </a:moveTo>
                <a:cubicBezTo>
                  <a:pt x="1371" y="247"/>
                  <a:pt x="1346" y="247"/>
                  <a:pt x="1330" y="263"/>
                </a:cubicBezTo>
                <a:cubicBezTo>
                  <a:pt x="1178" y="415"/>
                  <a:pt x="1178" y="415"/>
                  <a:pt x="1178" y="415"/>
                </a:cubicBezTo>
                <a:cubicBezTo>
                  <a:pt x="1162" y="431"/>
                  <a:pt x="1162" y="457"/>
                  <a:pt x="1178" y="473"/>
                </a:cubicBezTo>
                <a:cubicBezTo>
                  <a:pt x="1185" y="480"/>
                  <a:pt x="1196" y="484"/>
                  <a:pt x="1206" y="484"/>
                </a:cubicBezTo>
                <a:cubicBezTo>
                  <a:pt x="1216" y="484"/>
                  <a:pt x="1227" y="480"/>
                  <a:pt x="1235" y="473"/>
                </a:cubicBezTo>
                <a:cubicBezTo>
                  <a:pt x="1387" y="320"/>
                  <a:pt x="1387" y="320"/>
                  <a:pt x="1387" y="320"/>
                </a:cubicBezTo>
                <a:cubicBezTo>
                  <a:pt x="1403" y="304"/>
                  <a:pt x="1403" y="279"/>
                  <a:pt x="1387" y="263"/>
                </a:cubicBezTo>
                <a:close/>
                <a:moveTo>
                  <a:pt x="1206" y="815"/>
                </a:moveTo>
                <a:cubicBezTo>
                  <a:pt x="1206" y="1005"/>
                  <a:pt x="1134" y="1102"/>
                  <a:pt x="1076" y="1181"/>
                </a:cubicBezTo>
                <a:cubicBezTo>
                  <a:pt x="1038" y="1232"/>
                  <a:pt x="1011" y="1269"/>
                  <a:pt x="1009" y="1322"/>
                </a:cubicBezTo>
                <a:cubicBezTo>
                  <a:pt x="1010" y="1452"/>
                  <a:pt x="1010" y="1452"/>
                  <a:pt x="1010" y="1452"/>
                </a:cubicBezTo>
                <a:cubicBezTo>
                  <a:pt x="1012" y="1452"/>
                  <a:pt x="1012" y="1452"/>
                  <a:pt x="1012" y="1452"/>
                </a:cubicBezTo>
                <a:cubicBezTo>
                  <a:pt x="1028" y="1452"/>
                  <a:pt x="1040" y="1462"/>
                  <a:pt x="1040" y="1474"/>
                </a:cubicBezTo>
                <a:cubicBezTo>
                  <a:pt x="1040" y="1812"/>
                  <a:pt x="1040" y="1812"/>
                  <a:pt x="1040" y="1812"/>
                </a:cubicBezTo>
                <a:cubicBezTo>
                  <a:pt x="1040" y="1824"/>
                  <a:pt x="1028" y="1834"/>
                  <a:pt x="1012" y="1834"/>
                </a:cubicBezTo>
                <a:cubicBezTo>
                  <a:pt x="991" y="1834"/>
                  <a:pt x="991" y="1834"/>
                  <a:pt x="991" y="1834"/>
                </a:cubicBezTo>
                <a:cubicBezTo>
                  <a:pt x="991" y="1887"/>
                  <a:pt x="916" y="1930"/>
                  <a:pt x="823" y="1930"/>
                </a:cubicBezTo>
                <a:cubicBezTo>
                  <a:pt x="730" y="1930"/>
                  <a:pt x="654" y="1887"/>
                  <a:pt x="654" y="1834"/>
                </a:cubicBezTo>
                <a:cubicBezTo>
                  <a:pt x="633" y="1834"/>
                  <a:pt x="633" y="1834"/>
                  <a:pt x="633" y="1834"/>
                </a:cubicBezTo>
                <a:cubicBezTo>
                  <a:pt x="618" y="1834"/>
                  <a:pt x="605" y="1824"/>
                  <a:pt x="605" y="1812"/>
                </a:cubicBezTo>
                <a:cubicBezTo>
                  <a:pt x="605" y="1474"/>
                  <a:pt x="605" y="1474"/>
                  <a:pt x="605" y="1474"/>
                </a:cubicBezTo>
                <a:cubicBezTo>
                  <a:pt x="605" y="1462"/>
                  <a:pt x="618" y="1452"/>
                  <a:pt x="633" y="1452"/>
                </a:cubicBezTo>
                <a:cubicBezTo>
                  <a:pt x="636" y="1452"/>
                  <a:pt x="636" y="1452"/>
                  <a:pt x="636" y="1452"/>
                </a:cubicBezTo>
                <a:cubicBezTo>
                  <a:pt x="636" y="1327"/>
                  <a:pt x="636" y="1327"/>
                  <a:pt x="636" y="1327"/>
                </a:cubicBezTo>
                <a:cubicBezTo>
                  <a:pt x="636" y="1263"/>
                  <a:pt x="602" y="1212"/>
                  <a:pt x="559" y="1147"/>
                </a:cubicBezTo>
                <a:cubicBezTo>
                  <a:pt x="506" y="1066"/>
                  <a:pt x="439" y="965"/>
                  <a:pt x="439" y="815"/>
                </a:cubicBezTo>
                <a:cubicBezTo>
                  <a:pt x="439" y="570"/>
                  <a:pt x="597" y="399"/>
                  <a:pt x="823" y="399"/>
                </a:cubicBezTo>
                <a:cubicBezTo>
                  <a:pt x="1048" y="399"/>
                  <a:pt x="1206" y="570"/>
                  <a:pt x="1206" y="815"/>
                </a:cubicBezTo>
                <a:close/>
                <a:moveTo>
                  <a:pt x="1089" y="815"/>
                </a:moveTo>
                <a:cubicBezTo>
                  <a:pt x="1089" y="633"/>
                  <a:pt x="985" y="516"/>
                  <a:pt x="823" y="516"/>
                </a:cubicBezTo>
                <a:cubicBezTo>
                  <a:pt x="661" y="516"/>
                  <a:pt x="556" y="633"/>
                  <a:pt x="556" y="815"/>
                </a:cubicBezTo>
                <a:cubicBezTo>
                  <a:pt x="556" y="930"/>
                  <a:pt x="605" y="1004"/>
                  <a:pt x="657" y="1082"/>
                </a:cubicBezTo>
                <a:cubicBezTo>
                  <a:pt x="704" y="1154"/>
                  <a:pt x="753" y="1228"/>
                  <a:pt x="753" y="1327"/>
                </a:cubicBezTo>
                <a:cubicBezTo>
                  <a:pt x="753" y="1452"/>
                  <a:pt x="753" y="1452"/>
                  <a:pt x="753" y="1452"/>
                </a:cubicBezTo>
                <a:cubicBezTo>
                  <a:pt x="893" y="1452"/>
                  <a:pt x="893" y="1452"/>
                  <a:pt x="893" y="1452"/>
                </a:cubicBezTo>
                <a:cubicBezTo>
                  <a:pt x="893" y="1320"/>
                  <a:pt x="893" y="1320"/>
                  <a:pt x="893" y="1320"/>
                </a:cubicBezTo>
                <a:cubicBezTo>
                  <a:pt x="895" y="1229"/>
                  <a:pt x="939" y="1169"/>
                  <a:pt x="982" y="1111"/>
                </a:cubicBezTo>
                <a:cubicBezTo>
                  <a:pt x="1035" y="1040"/>
                  <a:pt x="1089" y="966"/>
                  <a:pt x="1089" y="81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TextBox 51"/>
          <p:cNvSpPr txBox="1"/>
          <p:nvPr/>
        </p:nvSpPr>
        <p:spPr>
          <a:xfrm>
            <a:off x="921933" y="6945621"/>
            <a:ext cx="801876" cy="245067"/>
          </a:xfrm>
          <a:prstGeom prst="rect">
            <a:avLst/>
          </a:prstGeom>
          <a:noFill/>
        </p:spPr>
        <p:txBody>
          <a:bodyPr wrap="square" rtlCol="0">
            <a:spAutoFit/>
          </a:bodyPr>
          <a:lstStyle/>
          <a:p>
            <a:r>
              <a:rPr lang="en-US" sz="900" dirty="0" smtClean="0">
                <a:solidFill>
                  <a:schemeClr val="tx1"/>
                </a:solidFill>
              </a:rPr>
              <a:t>Imports</a:t>
            </a:r>
            <a:endParaRPr lang="en-US" dirty="0">
              <a:solidFill>
                <a:schemeClr val="tx1"/>
              </a:solidFill>
            </a:endParaRPr>
          </a:p>
        </p:txBody>
      </p:sp>
      <p:sp>
        <p:nvSpPr>
          <p:cNvPr id="53" name="TextBox 52"/>
          <p:cNvSpPr txBox="1"/>
          <p:nvPr/>
        </p:nvSpPr>
        <p:spPr>
          <a:xfrm>
            <a:off x="952225" y="7161403"/>
            <a:ext cx="741292" cy="166712"/>
          </a:xfrm>
          <a:prstGeom prst="rect">
            <a:avLst/>
          </a:prstGeom>
          <a:noFill/>
          <a:ln w="12700">
            <a:solidFill>
              <a:schemeClr val="bg2"/>
            </a:solidFill>
          </a:ln>
        </p:spPr>
        <p:txBody>
          <a:bodyPr wrap="square" lIns="0" tIns="0" rIns="0" bIns="0" rtlCol="0">
            <a:noAutofit/>
          </a:bodyPr>
          <a:lstStyle/>
          <a:p>
            <a:r>
              <a:rPr lang="pt-PT" sz="900" dirty="0" smtClean="0">
                <a:solidFill>
                  <a:schemeClr val="tx1"/>
                </a:solidFill>
              </a:rPr>
              <a:t>4.1bcm</a:t>
            </a:r>
            <a:endParaRPr lang="en-US" sz="900" dirty="0">
              <a:solidFill>
                <a:schemeClr val="tx1"/>
              </a:solidFill>
            </a:endParaRPr>
          </a:p>
        </p:txBody>
      </p:sp>
      <p:sp>
        <p:nvSpPr>
          <p:cNvPr id="54" name="TextBox 53"/>
          <p:cNvSpPr txBox="1"/>
          <p:nvPr/>
        </p:nvSpPr>
        <p:spPr>
          <a:xfrm>
            <a:off x="952225" y="7395836"/>
            <a:ext cx="741292" cy="166712"/>
          </a:xfrm>
          <a:prstGeom prst="rect">
            <a:avLst/>
          </a:prstGeom>
          <a:noFill/>
          <a:ln w="12700">
            <a:solidFill>
              <a:schemeClr val="bg2"/>
            </a:solidFill>
          </a:ln>
        </p:spPr>
        <p:txBody>
          <a:bodyPr wrap="square" lIns="0" tIns="0" rIns="0" bIns="0" rtlCol="0">
            <a:noAutofit/>
          </a:bodyPr>
          <a:lstStyle/>
          <a:p>
            <a:r>
              <a:rPr lang="pt-PT" sz="900" dirty="0" smtClean="0">
                <a:solidFill>
                  <a:schemeClr val="tx1"/>
                </a:solidFill>
              </a:rPr>
              <a:t>€0.75bn</a:t>
            </a:r>
            <a:endParaRPr lang="en-US" dirty="0">
              <a:solidFill>
                <a:schemeClr val="tx1"/>
              </a:solidFill>
            </a:endParaRPr>
          </a:p>
        </p:txBody>
      </p:sp>
      <p:sp>
        <p:nvSpPr>
          <p:cNvPr id="55" name="TextBox 54"/>
          <p:cNvSpPr txBox="1"/>
          <p:nvPr/>
        </p:nvSpPr>
        <p:spPr>
          <a:xfrm>
            <a:off x="2041894" y="6939596"/>
            <a:ext cx="892882" cy="259045"/>
          </a:xfrm>
          <a:prstGeom prst="rect">
            <a:avLst/>
          </a:prstGeom>
          <a:noFill/>
        </p:spPr>
        <p:txBody>
          <a:bodyPr wrap="square" rtlCol="0">
            <a:spAutoFit/>
          </a:bodyPr>
          <a:lstStyle/>
          <a:p>
            <a:r>
              <a:rPr lang="en-US" sz="900" dirty="0" smtClean="0">
                <a:solidFill>
                  <a:schemeClr val="tx1"/>
                </a:solidFill>
              </a:rPr>
              <a:t>Consumption</a:t>
            </a:r>
            <a:endParaRPr lang="en-US" dirty="0">
              <a:solidFill>
                <a:schemeClr val="tx1"/>
              </a:solidFill>
            </a:endParaRPr>
          </a:p>
        </p:txBody>
      </p:sp>
      <p:sp>
        <p:nvSpPr>
          <p:cNvPr id="56" name="TextBox 55"/>
          <p:cNvSpPr txBox="1"/>
          <p:nvPr/>
        </p:nvSpPr>
        <p:spPr>
          <a:xfrm>
            <a:off x="2119446" y="7155378"/>
            <a:ext cx="741292" cy="166712"/>
          </a:xfrm>
          <a:prstGeom prst="rect">
            <a:avLst/>
          </a:prstGeom>
          <a:noFill/>
          <a:ln w="12700">
            <a:solidFill>
              <a:schemeClr val="bg2"/>
            </a:solidFill>
          </a:ln>
        </p:spPr>
        <p:txBody>
          <a:bodyPr wrap="square" lIns="0" tIns="0" rIns="0" bIns="0" rtlCol="0">
            <a:noAutofit/>
          </a:bodyPr>
          <a:lstStyle/>
          <a:p>
            <a:r>
              <a:rPr lang="pt-PT" sz="900" dirty="0" smtClean="0">
                <a:solidFill>
                  <a:schemeClr val="tx1"/>
                </a:solidFill>
              </a:rPr>
              <a:t>4.1bcm</a:t>
            </a:r>
            <a:endParaRPr lang="en-US" dirty="0">
              <a:solidFill>
                <a:schemeClr val="tx1"/>
              </a:solidFill>
            </a:endParaRPr>
          </a:p>
        </p:txBody>
      </p:sp>
      <p:sp>
        <p:nvSpPr>
          <p:cNvPr id="57" name="TextBox 56"/>
          <p:cNvSpPr txBox="1"/>
          <p:nvPr/>
        </p:nvSpPr>
        <p:spPr>
          <a:xfrm>
            <a:off x="2119446" y="7389811"/>
            <a:ext cx="741292" cy="166712"/>
          </a:xfrm>
          <a:prstGeom prst="rect">
            <a:avLst/>
          </a:prstGeom>
          <a:noFill/>
          <a:ln w="12700">
            <a:solidFill>
              <a:schemeClr val="bg2"/>
            </a:solidFill>
          </a:ln>
        </p:spPr>
        <p:txBody>
          <a:bodyPr wrap="square" lIns="0" tIns="0" rIns="0" bIns="0" rtlCol="0">
            <a:noAutofit/>
          </a:bodyPr>
          <a:lstStyle/>
          <a:p>
            <a:r>
              <a:rPr lang="pt-PT" sz="900" dirty="0" smtClean="0">
                <a:solidFill>
                  <a:schemeClr val="tx1"/>
                </a:solidFill>
              </a:rPr>
              <a:t>€0.75bn</a:t>
            </a:r>
            <a:endParaRPr lang="en-US" dirty="0">
              <a:solidFill>
                <a:schemeClr val="tx1"/>
              </a:solidFill>
            </a:endParaRPr>
          </a:p>
        </p:txBody>
      </p:sp>
      <p:sp>
        <p:nvSpPr>
          <p:cNvPr id="58" name="Freeform 544"/>
          <p:cNvSpPr>
            <a:spLocks noEditPoints="1"/>
          </p:cNvSpPr>
          <p:nvPr/>
        </p:nvSpPr>
        <p:spPr bwMode="auto">
          <a:xfrm>
            <a:off x="2177040" y="6700711"/>
            <a:ext cx="321315" cy="298112"/>
          </a:xfrm>
          <a:custGeom>
            <a:avLst/>
            <a:gdLst>
              <a:gd name="T0" fmla="*/ 256 w 1672"/>
              <a:gd name="T1" fmla="*/ 911 h 1930"/>
              <a:gd name="T2" fmla="*/ 0 w 1672"/>
              <a:gd name="T3" fmla="*/ 870 h 1930"/>
              <a:gd name="T4" fmla="*/ 256 w 1672"/>
              <a:gd name="T5" fmla="*/ 830 h 1930"/>
              <a:gd name="T6" fmla="*/ 823 w 1672"/>
              <a:gd name="T7" fmla="*/ 296 h 1930"/>
              <a:gd name="T8" fmla="*/ 863 w 1672"/>
              <a:gd name="T9" fmla="*/ 40 h 1930"/>
              <a:gd name="T10" fmla="*/ 782 w 1672"/>
              <a:gd name="T11" fmla="*/ 40 h 1930"/>
              <a:gd name="T12" fmla="*/ 823 w 1672"/>
              <a:gd name="T13" fmla="*/ 296 h 1930"/>
              <a:gd name="T14" fmla="*/ 152 w 1672"/>
              <a:gd name="T15" fmla="*/ 263 h 1930"/>
              <a:gd name="T16" fmla="*/ 304 w 1672"/>
              <a:gd name="T17" fmla="*/ 473 h 1930"/>
              <a:gd name="T18" fmla="*/ 361 w 1672"/>
              <a:gd name="T19" fmla="*/ 473 h 1930"/>
              <a:gd name="T20" fmla="*/ 209 w 1672"/>
              <a:gd name="T21" fmla="*/ 263 h 1930"/>
              <a:gd name="T22" fmla="*/ 1416 w 1672"/>
              <a:gd name="T23" fmla="*/ 830 h 1930"/>
              <a:gd name="T24" fmla="*/ 1416 w 1672"/>
              <a:gd name="T25" fmla="*/ 911 h 1930"/>
              <a:gd name="T26" fmla="*/ 1672 w 1672"/>
              <a:gd name="T27" fmla="*/ 870 h 1930"/>
              <a:gd name="T28" fmla="*/ 1387 w 1672"/>
              <a:gd name="T29" fmla="*/ 263 h 1930"/>
              <a:gd name="T30" fmla="*/ 1178 w 1672"/>
              <a:gd name="T31" fmla="*/ 415 h 1930"/>
              <a:gd name="T32" fmla="*/ 1206 w 1672"/>
              <a:gd name="T33" fmla="*/ 484 h 1930"/>
              <a:gd name="T34" fmla="*/ 1387 w 1672"/>
              <a:gd name="T35" fmla="*/ 320 h 1930"/>
              <a:gd name="T36" fmla="*/ 1206 w 1672"/>
              <a:gd name="T37" fmla="*/ 815 h 1930"/>
              <a:gd name="T38" fmla="*/ 1009 w 1672"/>
              <a:gd name="T39" fmla="*/ 1322 h 1930"/>
              <a:gd name="T40" fmla="*/ 1012 w 1672"/>
              <a:gd name="T41" fmla="*/ 1452 h 1930"/>
              <a:gd name="T42" fmla="*/ 1040 w 1672"/>
              <a:gd name="T43" fmla="*/ 1812 h 1930"/>
              <a:gd name="T44" fmla="*/ 991 w 1672"/>
              <a:gd name="T45" fmla="*/ 1834 h 1930"/>
              <a:gd name="T46" fmla="*/ 654 w 1672"/>
              <a:gd name="T47" fmla="*/ 1834 h 1930"/>
              <a:gd name="T48" fmla="*/ 605 w 1672"/>
              <a:gd name="T49" fmla="*/ 1812 h 1930"/>
              <a:gd name="T50" fmla="*/ 633 w 1672"/>
              <a:gd name="T51" fmla="*/ 1452 h 1930"/>
              <a:gd name="T52" fmla="*/ 636 w 1672"/>
              <a:gd name="T53" fmla="*/ 1327 h 1930"/>
              <a:gd name="T54" fmla="*/ 439 w 1672"/>
              <a:gd name="T55" fmla="*/ 815 h 1930"/>
              <a:gd name="T56" fmla="*/ 1206 w 1672"/>
              <a:gd name="T57" fmla="*/ 815 h 1930"/>
              <a:gd name="T58" fmla="*/ 823 w 1672"/>
              <a:gd name="T59" fmla="*/ 516 h 1930"/>
              <a:gd name="T60" fmla="*/ 657 w 1672"/>
              <a:gd name="T61" fmla="*/ 1082 h 1930"/>
              <a:gd name="T62" fmla="*/ 753 w 1672"/>
              <a:gd name="T63" fmla="*/ 1452 h 1930"/>
              <a:gd name="T64" fmla="*/ 893 w 1672"/>
              <a:gd name="T65" fmla="*/ 1320 h 1930"/>
              <a:gd name="T66" fmla="*/ 1089 w 1672"/>
              <a:gd name="T67" fmla="*/ 815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2" h="1930">
                <a:moveTo>
                  <a:pt x="297" y="870"/>
                </a:moveTo>
                <a:cubicBezTo>
                  <a:pt x="297" y="892"/>
                  <a:pt x="279" y="911"/>
                  <a:pt x="256" y="911"/>
                </a:cubicBezTo>
                <a:cubicBezTo>
                  <a:pt x="41" y="911"/>
                  <a:pt x="41" y="911"/>
                  <a:pt x="41" y="911"/>
                </a:cubicBezTo>
                <a:cubicBezTo>
                  <a:pt x="18" y="911"/>
                  <a:pt x="0" y="892"/>
                  <a:pt x="0" y="870"/>
                </a:cubicBezTo>
                <a:cubicBezTo>
                  <a:pt x="0" y="848"/>
                  <a:pt x="18" y="830"/>
                  <a:pt x="41" y="830"/>
                </a:cubicBezTo>
                <a:cubicBezTo>
                  <a:pt x="256" y="830"/>
                  <a:pt x="256" y="830"/>
                  <a:pt x="256" y="830"/>
                </a:cubicBezTo>
                <a:cubicBezTo>
                  <a:pt x="279" y="830"/>
                  <a:pt x="297" y="848"/>
                  <a:pt x="297" y="870"/>
                </a:cubicBezTo>
                <a:close/>
                <a:moveTo>
                  <a:pt x="823" y="296"/>
                </a:moveTo>
                <a:cubicBezTo>
                  <a:pt x="845" y="296"/>
                  <a:pt x="863" y="278"/>
                  <a:pt x="863" y="256"/>
                </a:cubicBezTo>
                <a:cubicBezTo>
                  <a:pt x="863" y="40"/>
                  <a:pt x="863" y="40"/>
                  <a:pt x="863" y="40"/>
                </a:cubicBezTo>
                <a:cubicBezTo>
                  <a:pt x="863" y="18"/>
                  <a:pt x="845" y="0"/>
                  <a:pt x="823" y="0"/>
                </a:cubicBezTo>
                <a:cubicBezTo>
                  <a:pt x="800" y="0"/>
                  <a:pt x="782" y="18"/>
                  <a:pt x="782" y="40"/>
                </a:cubicBezTo>
                <a:cubicBezTo>
                  <a:pt x="782" y="256"/>
                  <a:pt x="782" y="256"/>
                  <a:pt x="782" y="256"/>
                </a:cubicBezTo>
                <a:cubicBezTo>
                  <a:pt x="782" y="278"/>
                  <a:pt x="800" y="296"/>
                  <a:pt x="823" y="296"/>
                </a:cubicBezTo>
                <a:close/>
                <a:moveTo>
                  <a:pt x="209" y="263"/>
                </a:moveTo>
                <a:cubicBezTo>
                  <a:pt x="193" y="247"/>
                  <a:pt x="167" y="247"/>
                  <a:pt x="152" y="263"/>
                </a:cubicBezTo>
                <a:cubicBezTo>
                  <a:pt x="136" y="279"/>
                  <a:pt x="136" y="304"/>
                  <a:pt x="152" y="320"/>
                </a:cubicBezTo>
                <a:cubicBezTo>
                  <a:pt x="304" y="473"/>
                  <a:pt x="304" y="473"/>
                  <a:pt x="304" y="473"/>
                </a:cubicBezTo>
                <a:cubicBezTo>
                  <a:pt x="312" y="480"/>
                  <a:pt x="322" y="484"/>
                  <a:pt x="333" y="484"/>
                </a:cubicBezTo>
                <a:cubicBezTo>
                  <a:pt x="343" y="484"/>
                  <a:pt x="353" y="480"/>
                  <a:pt x="361" y="473"/>
                </a:cubicBezTo>
                <a:cubicBezTo>
                  <a:pt x="377" y="457"/>
                  <a:pt x="377" y="431"/>
                  <a:pt x="361" y="415"/>
                </a:cubicBezTo>
                <a:lnTo>
                  <a:pt x="209" y="263"/>
                </a:lnTo>
                <a:close/>
                <a:moveTo>
                  <a:pt x="1632" y="830"/>
                </a:moveTo>
                <a:cubicBezTo>
                  <a:pt x="1416" y="830"/>
                  <a:pt x="1416" y="830"/>
                  <a:pt x="1416" y="830"/>
                </a:cubicBezTo>
                <a:cubicBezTo>
                  <a:pt x="1394" y="830"/>
                  <a:pt x="1375" y="848"/>
                  <a:pt x="1375" y="870"/>
                </a:cubicBezTo>
                <a:cubicBezTo>
                  <a:pt x="1375" y="892"/>
                  <a:pt x="1394" y="911"/>
                  <a:pt x="1416" y="911"/>
                </a:cubicBezTo>
                <a:cubicBezTo>
                  <a:pt x="1632" y="911"/>
                  <a:pt x="1632" y="911"/>
                  <a:pt x="1632" y="911"/>
                </a:cubicBezTo>
                <a:cubicBezTo>
                  <a:pt x="1654" y="911"/>
                  <a:pt x="1672" y="892"/>
                  <a:pt x="1672" y="870"/>
                </a:cubicBezTo>
                <a:cubicBezTo>
                  <a:pt x="1672" y="848"/>
                  <a:pt x="1654" y="830"/>
                  <a:pt x="1632" y="830"/>
                </a:cubicBezTo>
                <a:close/>
                <a:moveTo>
                  <a:pt x="1387" y="263"/>
                </a:moveTo>
                <a:cubicBezTo>
                  <a:pt x="1371" y="247"/>
                  <a:pt x="1346" y="247"/>
                  <a:pt x="1330" y="263"/>
                </a:cubicBezTo>
                <a:cubicBezTo>
                  <a:pt x="1178" y="415"/>
                  <a:pt x="1178" y="415"/>
                  <a:pt x="1178" y="415"/>
                </a:cubicBezTo>
                <a:cubicBezTo>
                  <a:pt x="1162" y="431"/>
                  <a:pt x="1162" y="457"/>
                  <a:pt x="1178" y="473"/>
                </a:cubicBezTo>
                <a:cubicBezTo>
                  <a:pt x="1185" y="480"/>
                  <a:pt x="1196" y="484"/>
                  <a:pt x="1206" y="484"/>
                </a:cubicBezTo>
                <a:cubicBezTo>
                  <a:pt x="1216" y="484"/>
                  <a:pt x="1227" y="480"/>
                  <a:pt x="1235" y="473"/>
                </a:cubicBezTo>
                <a:cubicBezTo>
                  <a:pt x="1387" y="320"/>
                  <a:pt x="1387" y="320"/>
                  <a:pt x="1387" y="320"/>
                </a:cubicBezTo>
                <a:cubicBezTo>
                  <a:pt x="1403" y="304"/>
                  <a:pt x="1403" y="279"/>
                  <a:pt x="1387" y="263"/>
                </a:cubicBezTo>
                <a:close/>
                <a:moveTo>
                  <a:pt x="1206" y="815"/>
                </a:moveTo>
                <a:cubicBezTo>
                  <a:pt x="1206" y="1005"/>
                  <a:pt x="1134" y="1102"/>
                  <a:pt x="1076" y="1181"/>
                </a:cubicBezTo>
                <a:cubicBezTo>
                  <a:pt x="1038" y="1232"/>
                  <a:pt x="1011" y="1269"/>
                  <a:pt x="1009" y="1322"/>
                </a:cubicBezTo>
                <a:cubicBezTo>
                  <a:pt x="1010" y="1452"/>
                  <a:pt x="1010" y="1452"/>
                  <a:pt x="1010" y="1452"/>
                </a:cubicBezTo>
                <a:cubicBezTo>
                  <a:pt x="1012" y="1452"/>
                  <a:pt x="1012" y="1452"/>
                  <a:pt x="1012" y="1452"/>
                </a:cubicBezTo>
                <a:cubicBezTo>
                  <a:pt x="1028" y="1452"/>
                  <a:pt x="1040" y="1462"/>
                  <a:pt x="1040" y="1474"/>
                </a:cubicBezTo>
                <a:cubicBezTo>
                  <a:pt x="1040" y="1812"/>
                  <a:pt x="1040" y="1812"/>
                  <a:pt x="1040" y="1812"/>
                </a:cubicBezTo>
                <a:cubicBezTo>
                  <a:pt x="1040" y="1824"/>
                  <a:pt x="1028" y="1834"/>
                  <a:pt x="1012" y="1834"/>
                </a:cubicBezTo>
                <a:cubicBezTo>
                  <a:pt x="991" y="1834"/>
                  <a:pt x="991" y="1834"/>
                  <a:pt x="991" y="1834"/>
                </a:cubicBezTo>
                <a:cubicBezTo>
                  <a:pt x="991" y="1887"/>
                  <a:pt x="916" y="1930"/>
                  <a:pt x="823" y="1930"/>
                </a:cubicBezTo>
                <a:cubicBezTo>
                  <a:pt x="730" y="1930"/>
                  <a:pt x="654" y="1887"/>
                  <a:pt x="654" y="1834"/>
                </a:cubicBezTo>
                <a:cubicBezTo>
                  <a:pt x="633" y="1834"/>
                  <a:pt x="633" y="1834"/>
                  <a:pt x="633" y="1834"/>
                </a:cubicBezTo>
                <a:cubicBezTo>
                  <a:pt x="618" y="1834"/>
                  <a:pt x="605" y="1824"/>
                  <a:pt x="605" y="1812"/>
                </a:cubicBezTo>
                <a:cubicBezTo>
                  <a:pt x="605" y="1474"/>
                  <a:pt x="605" y="1474"/>
                  <a:pt x="605" y="1474"/>
                </a:cubicBezTo>
                <a:cubicBezTo>
                  <a:pt x="605" y="1462"/>
                  <a:pt x="618" y="1452"/>
                  <a:pt x="633" y="1452"/>
                </a:cubicBezTo>
                <a:cubicBezTo>
                  <a:pt x="636" y="1452"/>
                  <a:pt x="636" y="1452"/>
                  <a:pt x="636" y="1452"/>
                </a:cubicBezTo>
                <a:cubicBezTo>
                  <a:pt x="636" y="1327"/>
                  <a:pt x="636" y="1327"/>
                  <a:pt x="636" y="1327"/>
                </a:cubicBezTo>
                <a:cubicBezTo>
                  <a:pt x="636" y="1263"/>
                  <a:pt x="602" y="1212"/>
                  <a:pt x="559" y="1147"/>
                </a:cubicBezTo>
                <a:cubicBezTo>
                  <a:pt x="506" y="1066"/>
                  <a:pt x="439" y="965"/>
                  <a:pt x="439" y="815"/>
                </a:cubicBezTo>
                <a:cubicBezTo>
                  <a:pt x="439" y="570"/>
                  <a:pt x="597" y="399"/>
                  <a:pt x="823" y="399"/>
                </a:cubicBezTo>
                <a:cubicBezTo>
                  <a:pt x="1048" y="399"/>
                  <a:pt x="1206" y="570"/>
                  <a:pt x="1206" y="815"/>
                </a:cubicBezTo>
                <a:close/>
                <a:moveTo>
                  <a:pt x="1089" y="815"/>
                </a:moveTo>
                <a:cubicBezTo>
                  <a:pt x="1089" y="633"/>
                  <a:pt x="985" y="516"/>
                  <a:pt x="823" y="516"/>
                </a:cubicBezTo>
                <a:cubicBezTo>
                  <a:pt x="661" y="516"/>
                  <a:pt x="556" y="633"/>
                  <a:pt x="556" y="815"/>
                </a:cubicBezTo>
                <a:cubicBezTo>
                  <a:pt x="556" y="930"/>
                  <a:pt x="605" y="1004"/>
                  <a:pt x="657" y="1082"/>
                </a:cubicBezTo>
                <a:cubicBezTo>
                  <a:pt x="704" y="1154"/>
                  <a:pt x="753" y="1228"/>
                  <a:pt x="753" y="1327"/>
                </a:cubicBezTo>
                <a:cubicBezTo>
                  <a:pt x="753" y="1452"/>
                  <a:pt x="753" y="1452"/>
                  <a:pt x="753" y="1452"/>
                </a:cubicBezTo>
                <a:cubicBezTo>
                  <a:pt x="893" y="1452"/>
                  <a:pt x="893" y="1452"/>
                  <a:pt x="893" y="1452"/>
                </a:cubicBezTo>
                <a:cubicBezTo>
                  <a:pt x="893" y="1320"/>
                  <a:pt x="893" y="1320"/>
                  <a:pt x="893" y="1320"/>
                </a:cubicBezTo>
                <a:cubicBezTo>
                  <a:pt x="895" y="1229"/>
                  <a:pt x="939" y="1169"/>
                  <a:pt x="982" y="1111"/>
                </a:cubicBezTo>
                <a:cubicBezTo>
                  <a:pt x="1035" y="1040"/>
                  <a:pt x="1089" y="966"/>
                  <a:pt x="1089" y="81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TextBox 60"/>
          <p:cNvSpPr txBox="1"/>
          <p:nvPr/>
        </p:nvSpPr>
        <p:spPr>
          <a:xfrm>
            <a:off x="921933" y="8142749"/>
            <a:ext cx="801876" cy="245067"/>
          </a:xfrm>
          <a:prstGeom prst="rect">
            <a:avLst/>
          </a:prstGeom>
          <a:noFill/>
        </p:spPr>
        <p:txBody>
          <a:bodyPr wrap="square" rtlCol="0">
            <a:spAutoFit/>
          </a:bodyPr>
          <a:lstStyle/>
          <a:p>
            <a:r>
              <a:rPr lang="en-US" sz="900" dirty="0" smtClean="0">
                <a:solidFill>
                  <a:schemeClr val="tx1"/>
                </a:solidFill>
              </a:rPr>
              <a:t>Refining</a:t>
            </a:r>
            <a:endParaRPr lang="en-US" dirty="0">
              <a:solidFill>
                <a:schemeClr val="tx1"/>
              </a:solidFill>
            </a:endParaRPr>
          </a:p>
        </p:txBody>
      </p:sp>
      <p:sp>
        <p:nvSpPr>
          <p:cNvPr id="62" name="TextBox 61"/>
          <p:cNvSpPr txBox="1"/>
          <p:nvPr/>
        </p:nvSpPr>
        <p:spPr>
          <a:xfrm>
            <a:off x="952225" y="8358531"/>
            <a:ext cx="741292" cy="166712"/>
          </a:xfrm>
          <a:prstGeom prst="rect">
            <a:avLst/>
          </a:prstGeom>
          <a:noFill/>
          <a:ln w="12700">
            <a:solidFill>
              <a:schemeClr val="bg2"/>
            </a:solidFill>
          </a:ln>
        </p:spPr>
        <p:txBody>
          <a:bodyPr wrap="square" lIns="0" tIns="0" rIns="0" bIns="0" rtlCol="0">
            <a:noAutofit/>
          </a:bodyPr>
          <a:lstStyle/>
          <a:p>
            <a:r>
              <a:rPr lang="pt-PT" sz="900" dirty="0" smtClean="0">
                <a:solidFill>
                  <a:schemeClr val="tx1"/>
                </a:solidFill>
              </a:rPr>
              <a:t> 301kb/d</a:t>
            </a:r>
            <a:endParaRPr lang="en-US" dirty="0">
              <a:solidFill>
                <a:schemeClr val="tx1"/>
              </a:solidFill>
            </a:endParaRPr>
          </a:p>
        </p:txBody>
      </p:sp>
      <p:sp>
        <p:nvSpPr>
          <p:cNvPr id="63" name="TextBox 62"/>
          <p:cNvSpPr txBox="1"/>
          <p:nvPr/>
        </p:nvSpPr>
        <p:spPr>
          <a:xfrm>
            <a:off x="952225" y="8592964"/>
            <a:ext cx="741292" cy="166712"/>
          </a:xfrm>
          <a:prstGeom prst="rect">
            <a:avLst/>
          </a:prstGeom>
          <a:noFill/>
          <a:ln w="12700">
            <a:solidFill>
              <a:schemeClr val="bg2"/>
            </a:solidFill>
          </a:ln>
        </p:spPr>
        <p:txBody>
          <a:bodyPr wrap="square" lIns="0" tIns="0" rIns="0" bIns="0" rtlCol="0">
            <a:noAutofit/>
          </a:bodyPr>
          <a:lstStyle/>
          <a:p>
            <a:r>
              <a:rPr lang="pt-PT" sz="900" dirty="0" smtClean="0">
                <a:solidFill>
                  <a:schemeClr val="tx1"/>
                </a:solidFill>
              </a:rPr>
              <a:t>€3.6bn</a:t>
            </a:r>
            <a:endParaRPr lang="en-US" dirty="0">
              <a:solidFill>
                <a:schemeClr val="tx1"/>
              </a:solidFill>
            </a:endParaRPr>
          </a:p>
        </p:txBody>
      </p:sp>
      <p:sp>
        <p:nvSpPr>
          <p:cNvPr id="64" name="TextBox 63"/>
          <p:cNvSpPr txBox="1"/>
          <p:nvPr/>
        </p:nvSpPr>
        <p:spPr>
          <a:xfrm>
            <a:off x="2041894" y="8143651"/>
            <a:ext cx="892882" cy="259045"/>
          </a:xfrm>
          <a:prstGeom prst="rect">
            <a:avLst/>
          </a:prstGeom>
          <a:noFill/>
        </p:spPr>
        <p:txBody>
          <a:bodyPr wrap="square" rtlCol="0">
            <a:spAutoFit/>
          </a:bodyPr>
          <a:lstStyle/>
          <a:p>
            <a:r>
              <a:rPr lang="en-US" sz="900" dirty="0" smtClean="0">
                <a:solidFill>
                  <a:schemeClr val="tx1"/>
                </a:solidFill>
              </a:rPr>
              <a:t>Consumption</a:t>
            </a:r>
            <a:endParaRPr lang="en-US" dirty="0">
              <a:solidFill>
                <a:schemeClr val="tx1"/>
              </a:solidFill>
            </a:endParaRPr>
          </a:p>
        </p:txBody>
      </p:sp>
      <p:sp>
        <p:nvSpPr>
          <p:cNvPr id="65" name="TextBox 64"/>
          <p:cNvSpPr txBox="1"/>
          <p:nvPr/>
        </p:nvSpPr>
        <p:spPr>
          <a:xfrm>
            <a:off x="2119446" y="8359433"/>
            <a:ext cx="741292" cy="166712"/>
          </a:xfrm>
          <a:prstGeom prst="rect">
            <a:avLst/>
          </a:prstGeom>
          <a:noFill/>
          <a:ln w="12700">
            <a:solidFill>
              <a:schemeClr val="bg2"/>
            </a:solidFill>
          </a:ln>
        </p:spPr>
        <p:txBody>
          <a:bodyPr wrap="square" lIns="0" tIns="0" rIns="0" bIns="0" rtlCol="0">
            <a:noAutofit/>
          </a:bodyPr>
          <a:lstStyle/>
          <a:p>
            <a:r>
              <a:rPr lang="pt-PT" sz="900" dirty="0" smtClean="0">
                <a:solidFill>
                  <a:schemeClr val="tx1"/>
                </a:solidFill>
              </a:rPr>
              <a:t>260kb/d</a:t>
            </a:r>
            <a:endParaRPr lang="en-US" dirty="0">
              <a:solidFill>
                <a:schemeClr val="tx1"/>
              </a:solidFill>
            </a:endParaRPr>
          </a:p>
        </p:txBody>
      </p:sp>
      <p:sp>
        <p:nvSpPr>
          <p:cNvPr id="66" name="TextBox 65"/>
          <p:cNvSpPr txBox="1"/>
          <p:nvPr/>
        </p:nvSpPr>
        <p:spPr>
          <a:xfrm>
            <a:off x="2119446" y="8593866"/>
            <a:ext cx="741292" cy="166712"/>
          </a:xfrm>
          <a:prstGeom prst="rect">
            <a:avLst/>
          </a:prstGeom>
          <a:noFill/>
          <a:ln w="12700">
            <a:solidFill>
              <a:schemeClr val="bg2"/>
            </a:solidFill>
          </a:ln>
        </p:spPr>
        <p:txBody>
          <a:bodyPr wrap="square" lIns="0" tIns="0" rIns="0" bIns="0" rtlCol="0">
            <a:noAutofit/>
          </a:bodyPr>
          <a:lstStyle/>
          <a:p>
            <a:r>
              <a:rPr lang="pt-PT" sz="900" dirty="0" smtClean="0">
                <a:solidFill>
                  <a:schemeClr val="tx1"/>
                </a:solidFill>
              </a:rPr>
              <a:t>€3.1bn</a:t>
            </a:r>
            <a:endParaRPr lang="en-US" dirty="0">
              <a:solidFill>
                <a:schemeClr val="tx1"/>
              </a:solidFill>
            </a:endParaRPr>
          </a:p>
        </p:txBody>
      </p:sp>
      <p:sp>
        <p:nvSpPr>
          <p:cNvPr id="67" name="Freeform 544"/>
          <p:cNvSpPr>
            <a:spLocks noEditPoints="1"/>
          </p:cNvSpPr>
          <p:nvPr/>
        </p:nvSpPr>
        <p:spPr bwMode="auto">
          <a:xfrm>
            <a:off x="2170113" y="7904766"/>
            <a:ext cx="321315" cy="298112"/>
          </a:xfrm>
          <a:custGeom>
            <a:avLst/>
            <a:gdLst>
              <a:gd name="T0" fmla="*/ 256 w 1672"/>
              <a:gd name="T1" fmla="*/ 911 h 1930"/>
              <a:gd name="T2" fmla="*/ 0 w 1672"/>
              <a:gd name="T3" fmla="*/ 870 h 1930"/>
              <a:gd name="T4" fmla="*/ 256 w 1672"/>
              <a:gd name="T5" fmla="*/ 830 h 1930"/>
              <a:gd name="T6" fmla="*/ 823 w 1672"/>
              <a:gd name="T7" fmla="*/ 296 h 1930"/>
              <a:gd name="T8" fmla="*/ 863 w 1672"/>
              <a:gd name="T9" fmla="*/ 40 h 1930"/>
              <a:gd name="T10" fmla="*/ 782 w 1672"/>
              <a:gd name="T11" fmla="*/ 40 h 1930"/>
              <a:gd name="T12" fmla="*/ 823 w 1672"/>
              <a:gd name="T13" fmla="*/ 296 h 1930"/>
              <a:gd name="T14" fmla="*/ 152 w 1672"/>
              <a:gd name="T15" fmla="*/ 263 h 1930"/>
              <a:gd name="T16" fmla="*/ 304 w 1672"/>
              <a:gd name="T17" fmla="*/ 473 h 1930"/>
              <a:gd name="T18" fmla="*/ 361 w 1672"/>
              <a:gd name="T19" fmla="*/ 473 h 1930"/>
              <a:gd name="T20" fmla="*/ 209 w 1672"/>
              <a:gd name="T21" fmla="*/ 263 h 1930"/>
              <a:gd name="T22" fmla="*/ 1416 w 1672"/>
              <a:gd name="T23" fmla="*/ 830 h 1930"/>
              <a:gd name="T24" fmla="*/ 1416 w 1672"/>
              <a:gd name="T25" fmla="*/ 911 h 1930"/>
              <a:gd name="T26" fmla="*/ 1672 w 1672"/>
              <a:gd name="T27" fmla="*/ 870 h 1930"/>
              <a:gd name="T28" fmla="*/ 1387 w 1672"/>
              <a:gd name="T29" fmla="*/ 263 h 1930"/>
              <a:gd name="T30" fmla="*/ 1178 w 1672"/>
              <a:gd name="T31" fmla="*/ 415 h 1930"/>
              <a:gd name="T32" fmla="*/ 1206 w 1672"/>
              <a:gd name="T33" fmla="*/ 484 h 1930"/>
              <a:gd name="T34" fmla="*/ 1387 w 1672"/>
              <a:gd name="T35" fmla="*/ 320 h 1930"/>
              <a:gd name="T36" fmla="*/ 1206 w 1672"/>
              <a:gd name="T37" fmla="*/ 815 h 1930"/>
              <a:gd name="T38" fmla="*/ 1009 w 1672"/>
              <a:gd name="T39" fmla="*/ 1322 h 1930"/>
              <a:gd name="T40" fmla="*/ 1012 w 1672"/>
              <a:gd name="T41" fmla="*/ 1452 h 1930"/>
              <a:gd name="T42" fmla="*/ 1040 w 1672"/>
              <a:gd name="T43" fmla="*/ 1812 h 1930"/>
              <a:gd name="T44" fmla="*/ 991 w 1672"/>
              <a:gd name="T45" fmla="*/ 1834 h 1930"/>
              <a:gd name="T46" fmla="*/ 654 w 1672"/>
              <a:gd name="T47" fmla="*/ 1834 h 1930"/>
              <a:gd name="T48" fmla="*/ 605 w 1672"/>
              <a:gd name="T49" fmla="*/ 1812 h 1930"/>
              <a:gd name="T50" fmla="*/ 633 w 1672"/>
              <a:gd name="T51" fmla="*/ 1452 h 1930"/>
              <a:gd name="T52" fmla="*/ 636 w 1672"/>
              <a:gd name="T53" fmla="*/ 1327 h 1930"/>
              <a:gd name="T54" fmla="*/ 439 w 1672"/>
              <a:gd name="T55" fmla="*/ 815 h 1930"/>
              <a:gd name="T56" fmla="*/ 1206 w 1672"/>
              <a:gd name="T57" fmla="*/ 815 h 1930"/>
              <a:gd name="T58" fmla="*/ 823 w 1672"/>
              <a:gd name="T59" fmla="*/ 516 h 1930"/>
              <a:gd name="T60" fmla="*/ 657 w 1672"/>
              <a:gd name="T61" fmla="*/ 1082 h 1930"/>
              <a:gd name="T62" fmla="*/ 753 w 1672"/>
              <a:gd name="T63" fmla="*/ 1452 h 1930"/>
              <a:gd name="T64" fmla="*/ 893 w 1672"/>
              <a:gd name="T65" fmla="*/ 1320 h 1930"/>
              <a:gd name="T66" fmla="*/ 1089 w 1672"/>
              <a:gd name="T67" fmla="*/ 815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2" h="1930">
                <a:moveTo>
                  <a:pt x="297" y="870"/>
                </a:moveTo>
                <a:cubicBezTo>
                  <a:pt x="297" y="892"/>
                  <a:pt x="279" y="911"/>
                  <a:pt x="256" y="911"/>
                </a:cubicBezTo>
                <a:cubicBezTo>
                  <a:pt x="41" y="911"/>
                  <a:pt x="41" y="911"/>
                  <a:pt x="41" y="911"/>
                </a:cubicBezTo>
                <a:cubicBezTo>
                  <a:pt x="18" y="911"/>
                  <a:pt x="0" y="892"/>
                  <a:pt x="0" y="870"/>
                </a:cubicBezTo>
                <a:cubicBezTo>
                  <a:pt x="0" y="848"/>
                  <a:pt x="18" y="830"/>
                  <a:pt x="41" y="830"/>
                </a:cubicBezTo>
                <a:cubicBezTo>
                  <a:pt x="256" y="830"/>
                  <a:pt x="256" y="830"/>
                  <a:pt x="256" y="830"/>
                </a:cubicBezTo>
                <a:cubicBezTo>
                  <a:pt x="279" y="830"/>
                  <a:pt x="297" y="848"/>
                  <a:pt x="297" y="870"/>
                </a:cubicBezTo>
                <a:close/>
                <a:moveTo>
                  <a:pt x="823" y="296"/>
                </a:moveTo>
                <a:cubicBezTo>
                  <a:pt x="845" y="296"/>
                  <a:pt x="863" y="278"/>
                  <a:pt x="863" y="256"/>
                </a:cubicBezTo>
                <a:cubicBezTo>
                  <a:pt x="863" y="40"/>
                  <a:pt x="863" y="40"/>
                  <a:pt x="863" y="40"/>
                </a:cubicBezTo>
                <a:cubicBezTo>
                  <a:pt x="863" y="18"/>
                  <a:pt x="845" y="0"/>
                  <a:pt x="823" y="0"/>
                </a:cubicBezTo>
                <a:cubicBezTo>
                  <a:pt x="800" y="0"/>
                  <a:pt x="782" y="18"/>
                  <a:pt x="782" y="40"/>
                </a:cubicBezTo>
                <a:cubicBezTo>
                  <a:pt x="782" y="256"/>
                  <a:pt x="782" y="256"/>
                  <a:pt x="782" y="256"/>
                </a:cubicBezTo>
                <a:cubicBezTo>
                  <a:pt x="782" y="278"/>
                  <a:pt x="800" y="296"/>
                  <a:pt x="823" y="296"/>
                </a:cubicBezTo>
                <a:close/>
                <a:moveTo>
                  <a:pt x="209" y="263"/>
                </a:moveTo>
                <a:cubicBezTo>
                  <a:pt x="193" y="247"/>
                  <a:pt x="167" y="247"/>
                  <a:pt x="152" y="263"/>
                </a:cubicBezTo>
                <a:cubicBezTo>
                  <a:pt x="136" y="279"/>
                  <a:pt x="136" y="304"/>
                  <a:pt x="152" y="320"/>
                </a:cubicBezTo>
                <a:cubicBezTo>
                  <a:pt x="304" y="473"/>
                  <a:pt x="304" y="473"/>
                  <a:pt x="304" y="473"/>
                </a:cubicBezTo>
                <a:cubicBezTo>
                  <a:pt x="312" y="480"/>
                  <a:pt x="322" y="484"/>
                  <a:pt x="333" y="484"/>
                </a:cubicBezTo>
                <a:cubicBezTo>
                  <a:pt x="343" y="484"/>
                  <a:pt x="353" y="480"/>
                  <a:pt x="361" y="473"/>
                </a:cubicBezTo>
                <a:cubicBezTo>
                  <a:pt x="377" y="457"/>
                  <a:pt x="377" y="431"/>
                  <a:pt x="361" y="415"/>
                </a:cubicBezTo>
                <a:lnTo>
                  <a:pt x="209" y="263"/>
                </a:lnTo>
                <a:close/>
                <a:moveTo>
                  <a:pt x="1632" y="830"/>
                </a:moveTo>
                <a:cubicBezTo>
                  <a:pt x="1416" y="830"/>
                  <a:pt x="1416" y="830"/>
                  <a:pt x="1416" y="830"/>
                </a:cubicBezTo>
                <a:cubicBezTo>
                  <a:pt x="1394" y="830"/>
                  <a:pt x="1375" y="848"/>
                  <a:pt x="1375" y="870"/>
                </a:cubicBezTo>
                <a:cubicBezTo>
                  <a:pt x="1375" y="892"/>
                  <a:pt x="1394" y="911"/>
                  <a:pt x="1416" y="911"/>
                </a:cubicBezTo>
                <a:cubicBezTo>
                  <a:pt x="1632" y="911"/>
                  <a:pt x="1632" y="911"/>
                  <a:pt x="1632" y="911"/>
                </a:cubicBezTo>
                <a:cubicBezTo>
                  <a:pt x="1654" y="911"/>
                  <a:pt x="1672" y="892"/>
                  <a:pt x="1672" y="870"/>
                </a:cubicBezTo>
                <a:cubicBezTo>
                  <a:pt x="1672" y="848"/>
                  <a:pt x="1654" y="830"/>
                  <a:pt x="1632" y="830"/>
                </a:cubicBezTo>
                <a:close/>
                <a:moveTo>
                  <a:pt x="1387" y="263"/>
                </a:moveTo>
                <a:cubicBezTo>
                  <a:pt x="1371" y="247"/>
                  <a:pt x="1346" y="247"/>
                  <a:pt x="1330" y="263"/>
                </a:cubicBezTo>
                <a:cubicBezTo>
                  <a:pt x="1178" y="415"/>
                  <a:pt x="1178" y="415"/>
                  <a:pt x="1178" y="415"/>
                </a:cubicBezTo>
                <a:cubicBezTo>
                  <a:pt x="1162" y="431"/>
                  <a:pt x="1162" y="457"/>
                  <a:pt x="1178" y="473"/>
                </a:cubicBezTo>
                <a:cubicBezTo>
                  <a:pt x="1185" y="480"/>
                  <a:pt x="1196" y="484"/>
                  <a:pt x="1206" y="484"/>
                </a:cubicBezTo>
                <a:cubicBezTo>
                  <a:pt x="1216" y="484"/>
                  <a:pt x="1227" y="480"/>
                  <a:pt x="1235" y="473"/>
                </a:cubicBezTo>
                <a:cubicBezTo>
                  <a:pt x="1387" y="320"/>
                  <a:pt x="1387" y="320"/>
                  <a:pt x="1387" y="320"/>
                </a:cubicBezTo>
                <a:cubicBezTo>
                  <a:pt x="1403" y="304"/>
                  <a:pt x="1403" y="279"/>
                  <a:pt x="1387" y="263"/>
                </a:cubicBezTo>
                <a:close/>
                <a:moveTo>
                  <a:pt x="1206" y="815"/>
                </a:moveTo>
                <a:cubicBezTo>
                  <a:pt x="1206" y="1005"/>
                  <a:pt x="1134" y="1102"/>
                  <a:pt x="1076" y="1181"/>
                </a:cubicBezTo>
                <a:cubicBezTo>
                  <a:pt x="1038" y="1232"/>
                  <a:pt x="1011" y="1269"/>
                  <a:pt x="1009" y="1322"/>
                </a:cubicBezTo>
                <a:cubicBezTo>
                  <a:pt x="1010" y="1452"/>
                  <a:pt x="1010" y="1452"/>
                  <a:pt x="1010" y="1452"/>
                </a:cubicBezTo>
                <a:cubicBezTo>
                  <a:pt x="1012" y="1452"/>
                  <a:pt x="1012" y="1452"/>
                  <a:pt x="1012" y="1452"/>
                </a:cubicBezTo>
                <a:cubicBezTo>
                  <a:pt x="1028" y="1452"/>
                  <a:pt x="1040" y="1462"/>
                  <a:pt x="1040" y="1474"/>
                </a:cubicBezTo>
                <a:cubicBezTo>
                  <a:pt x="1040" y="1812"/>
                  <a:pt x="1040" y="1812"/>
                  <a:pt x="1040" y="1812"/>
                </a:cubicBezTo>
                <a:cubicBezTo>
                  <a:pt x="1040" y="1824"/>
                  <a:pt x="1028" y="1834"/>
                  <a:pt x="1012" y="1834"/>
                </a:cubicBezTo>
                <a:cubicBezTo>
                  <a:pt x="991" y="1834"/>
                  <a:pt x="991" y="1834"/>
                  <a:pt x="991" y="1834"/>
                </a:cubicBezTo>
                <a:cubicBezTo>
                  <a:pt x="991" y="1887"/>
                  <a:pt x="916" y="1930"/>
                  <a:pt x="823" y="1930"/>
                </a:cubicBezTo>
                <a:cubicBezTo>
                  <a:pt x="730" y="1930"/>
                  <a:pt x="654" y="1887"/>
                  <a:pt x="654" y="1834"/>
                </a:cubicBezTo>
                <a:cubicBezTo>
                  <a:pt x="633" y="1834"/>
                  <a:pt x="633" y="1834"/>
                  <a:pt x="633" y="1834"/>
                </a:cubicBezTo>
                <a:cubicBezTo>
                  <a:pt x="618" y="1834"/>
                  <a:pt x="605" y="1824"/>
                  <a:pt x="605" y="1812"/>
                </a:cubicBezTo>
                <a:cubicBezTo>
                  <a:pt x="605" y="1474"/>
                  <a:pt x="605" y="1474"/>
                  <a:pt x="605" y="1474"/>
                </a:cubicBezTo>
                <a:cubicBezTo>
                  <a:pt x="605" y="1462"/>
                  <a:pt x="618" y="1452"/>
                  <a:pt x="633" y="1452"/>
                </a:cubicBezTo>
                <a:cubicBezTo>
                  <a:pt x="636" y="1452"/>
                  <a:pt x="636" y="1452"/>
                  <a:pt x="636" y="1452"/>
                </a:cubicBezTo>
                <a:cubicBezTo>
                  <a:pt x="636" y="1327"/>
                  <a:pt x="636" y="1327"/>
                  <a:pt x="636" y="1327"/>
                </a:cubicBezTo>
                <a:cubicBezTo>
                  <a:pt x="636" y="1263"/>
                  <a:pt x="602" y="1212"/>
                  <a:pt x="559" y="1147"/>
                </a:cubicBezTo>
                <a:cubicBezTo>
                  <a:pt x="506" y="1066"/>
                  <a:pt x="439" y="965"/>
                  <a:pt x="439" y="815"/>
                </a:cubicBezTo>
                <a:cubicBezTo>
                  <a:pt x="439" y="570"/>
                  <a:pt x="597" y="399"/>
                  <a:pt x="823" y="399"/>
                </a:cubicBezTo>
                <a:cubicBezTo>
                  <a:pt x="1048" y="399"/>
                  <a:pt x="1206" y="570"/>
                  <a:pt x="1206" y="815"/>
                </a:cubicBezTo>
                <a:close/>
                <a:moveTo>
                  <a:pt x="1089" y="815"/>
                </a:moveTo>
                <a:cubicBezTo>
                  <a:pt x="1089" y="633"/>
                  <a:pt x="985" y="516"/>
                  <a:pt x="823" y="516"/>
                </a:cubicBezTo>
                <a:cubicBezTo>
                  <a:pt x="661" y="516"/>
                  <a:pt x="556" y="633"/>
                  <a:pt x="556" y="815"/>
                </a:cubicBezTo>
                <a:cubicBezTo>
                  <a:pt x="556" y="930"/>
                  <a:pt x="605" y="1004"/>
                  <a:pt x="657" y="1082"/>
                </a:cubicBezTo>
                <a:cubicBezTo>
                  <a:pt x="704" y="1154"/>
                  <a:pt x="753" y="1228"/>
                  <a:pt x="753" y="1327"/>
                </a:cubicBezTo>
                <a:cubicBezTo>
                  <a:pt x="753" y="1452"/>
                  <a:pt x="753" y="1452"/>
                  <a:pt x="753" y="1452"/>
                </a:cubicBezTo>
                <a:cubicBezTo>
                  <a:pt x="893" y="1452"/>
                  <a:pt x="893" y="1452"/>
                  <a:pt x="893" y="1452"/>
                </a:cubicBezTo>
                <a:cubicBezTo>
                  <a:pt x="893" y="1320"/>
                  <a:pt x="893" y="1320"/>
                  <a:pt x="893" y="1320"/>
                </a:cubicBezTo>
                <a:cubicBezTo>
                  <a:pt x="895" y="1229"/>
                  <a:pt x="939" y="1169"/>
                  <a:pt x="982" y="1111"/>
                </a:cubicBezTo>
                <a:cubicBezTo>
                  <a:pt x="1035" y="1040"/>
                  <a:pt x="1089" y="966"/>
                  <a:pt x="1089" y="81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noEditPoints="1"/>
          </p:cNvSpPr>
          <p:nvPr/>
        </p:nvSpPr>
        <p:spPr bwMode="auto">
          <a:xfrm>
            <a:off x="1073389" y="6794423"/>
            <a:ext cx="496514" cy="185145"/>
          </a:xfrm>
          <a:custGeom>
            <a:avLst/>
            <a:gdLst>
              <a:gd name="T0" fmla="*/ 479 w 1056"/>
              <a:gd name="T1" fmla="*/ 73 h 441"/>
              <a:gd name="T2" fmla="*/ 556 w 1056"/>
              <a:gd name="T3" fmla="*/ 153 h 441"/>
              <a:gd name="T4" fmla="*/ 458 w 1056"/>
              <a:gd name="T5" fmla="*/ 73 h 441"/>
              <a:gd name="T6" fmla="*/ 381 w 1056"/>
              <a:gd name="T7" fmla="*/ 153 h 441"/>
              <a:gd name="T8" fmla="*/ 458 w 1056"/>
              <a:gd name="T9" fmla="*/ 73 h 441"/>
              <a:gd name="T10" fmla="*/ 283 w 1056"/>
              <a:gd name="T11" fmla="*/ 73 h 441"/>
              <a:gd name="T12" fmla="*/ 361 w 1056"/>
              <a:gd name="T13" fmla="*/ 153 h 441"/>
              <a:gd name="T14" fmla="*/ 263 w 1056"/>
              <a:gd name="T15" fmla="*/ 73 h 441"/>
              <a:gd name="T16" fmla="*/ 186 w 1056"/>
              <a:gd name="T17" fmla="*/ 153 h 441"/>
              <a:gd name="T18" fmla="*/ 263 w 1056"/>
              <a:gd name="T19" fmla="*/ 73 h 441"/>
              <a:gd name="T20" fmla="*/ 88 w 1056"/>
              <a:gd name="T21" fmla="*/ 73 h 441"/>
              <a:gd name="T22" fmla="*/ 165 w 1056"/>
              <a:gd name="T23" fmla="*/ 153 h 441"/>
              <a:gd name="T24" fmla="*/ 537 w 1056"/>
              <a:gd name="T25" fmla="*/ 245 h 441"/>
              <a:gd name="T26" fmla="*/ 615 w 1056"/>
              <a:gd name="T27" fmla="*/ 166 h 441"/>
              <a:gd name="T28" fmla="*/ 537 w 1056"/>
              <a:gd name="T29" fmla="*/ 245 h 441"/>
              <a:gd name="T30" fmla="*/ 517 w 1056"/>
              <a:gd name="T31" fmla="*/ 245 h 441"/>
              <a:gd name="T32" fmla="*/ 440 w 1056"/>
              <a:gd name="T33" fmla="*/ 166 h 441"/>
              <a:gd name="T34" fmla="*/ 342 w 1056"/>
              <a:gd name="T35" fmla="*/ 245 h 441"/>
              <a:gd name="T36" fmla="*/ 420 w 1056"/>
              <a:gd name="T37" fmla="*/ 166 h 441"/>
              <a:gd name="T38" fmla="*/ 342 w 1056"/>
              <a:gd name="T39" fmla="*/ 245 h 441"/>
              <a:gd name="T40" fmla="*/ 322 w 1056"/>
              <a:gd name="T41" fmla="*/ 245 h 441"/>
              <a:gd name="T42" fmla="*/ 244 w 1056"/>
              <a:gd name="T43" fmla="*/ 166 h 441"/>
              <a:gd name="T44" fmla="*/ 147 w 1056"/>
              <a:gd name="T45" fmla="*/ 245 h 441"/>
              <a:gd name="T46" fmla="*/ 224 w 1056"/>
              <a:gd name="T47" fmla="*/ 166 h 441"/>
              <a:gd name="T48" fmla="*/ 147 w 1056"/>
              <a:gd name="T49" fmla="*/ 245 h 441"/>
              <a:gd name="T50" fmla="*/ 44 w 1056"/>
              <a:gd name="T51" fmla="*/ 166 h 441"/>
              <a:gd name="T52" fmla="*/ 121 w 1056"/>
              <a:gd name="T53" fmla="*/ 245 h 441"/>
              <a:gd name="T54" fmla="*/ 1039 w 1056"/>
              <a:gd name="T55" fmla="*/ 129 h 441"/>
              <a:gd name="T56" fmla="*/ 947 w 1056"/>
              <a:gd name="T57" fmla="*/ 27 h 441"/>
              <a:gd name="T58" fmla="*/ 930 w 1056"/>
              <a:gd name="T59" fmla="*/ 0 h 441"/>
              <a:gd name="T60" fmla="*/ 780 w 1056"/>
              <a:gd name="T61" fmla="*/ 27 h 441"/>
              <a:gd name="T62" fmla="*/ 763 w 1056"/>
              <a:gd name="T63" fmla="*/ 173 h 441"/>
              <a:gd name="T64" fmla="*/ 737 w 1056"/>
              <a:gd name="T65" fmla="*/ 245 h 441"/>
              <a:gd name="T66" fmla="*/ 1039 w 1056"/>
              <a:gd name="T67" fmla="*/ 129 h 441"/>
              <a:gd name="T68" fmla="*/ 773 w 1056"/>
              <a:gd name="T69" fmla="*/ 169 h 441"/>
              <a:gd name="T70" fmla="*/ 830 w 1056"/>
              <a:gd name="T71" fmla="*/ 132 h 441"/>
              <a:gd name="T72" fmla="*/ 830 w 1056"/>
              <a:gd name="T73" fmla="*/ 123 h 441"/>
              <a:gd name="T74" fmla="*/ 773 w 1056"/>
              <a:gd name="T75" fmla="*/ 86 h 441"/>
              <a:gd name="T76" fmla="*/ 830 w 1056"/>
              <a:gd name="T77" fmla="*/ 123 h 441"/>
              <a:gd name="T78" fmla="*/ 773 w 1056"/>
              <a:gd name="T79" fmla="*/ 78 h 441"/>
              <a:gd name="T80" fmla="*/ 830 w 1056"/>
              <a:gd name="T81" fmla="*/ 41 h 441"/>
              <a:gd name="T82" fmla="*/ 849 w 1056"/>
              <a:gd name="T83" fmla="*/ 24 h 441"/>
              <a:gd name="T84" fmla="*/ 792 w 1056"/>
              <a:gd name="T85" fmla="*/ 8 h 441"/>
              <a:gd name="T86" fmla="*/ 849 w 1056"/>
              <a:gd name="T87" fmla="*/ 24 h 441"/>
              <a:gd name="T88" fmla="*/ 859 w 1056"/>
              <a:gd name="T89" fmla="*/ 24 h 441"/>
              <a:gd name="T90" fmla="*/ 916 w 1056"/>
              <a:gd name="T91" fmla="*/ 8 h 441"/>
              <a:gd name="T92" fmla="*/ 0 w 1056"/>
              <a:gd name="T93" fmla="*/ 259 h 441"/>
              <a:gd name="T94" fmla="*/ 147 w 1056"/>
              <a:gd name="T95" fmla="*/ 441 h 441"/>
              <a:gd name="T96" fmla="*/ 1027 w 1056"/>
              <a:gd name="T97" fmla="*/ 383 h 441"/>
              <a:gd name="T98" fmla="*/ 0 w 1056"/>
              <a:gd name="T99" fmla="*/ 259 h 441"/>
              <a:gd name="T100" fmla="*/ 167 w 1056"/>
              <a:gd name="T101" fmla="*/ 321 h 441"/>
              <a:gd name="T102" fmla="*/ 204 w 1056"/>
              <a:gd name="T103" fmla="*/ 321 h 441"/>
              <a:gd name="T104" fmla="*/ 287 w 1056"/>
              <a:gd name="T105" fmla="*/ 338 h 441"/>
              <a:gd name="T106" fmla="*/ 287 w 1056"/>
              <a:gd name="T107" fmla="*/ 304 h 441"/>
              <a:gd name="T108" fmla="*/ 287 w 1056"/>
              <a:gd name="T109" fmla="*/ 338 h 441"/>
              <a:gd name="T110" fmla="*/ 371 w 1056"/>
              <a:gd name="T111" fmla="*/ 321 h 441"/>
              <a:gd name="T112" fmla="*/ 407 w 1056"/>
              <a:gd name="T113" fmla="*/ 321 h 441"/>
              <a:gd name="T114" fmla="*/ 491 w 1056"/>
              <a:gd name="T115" fmla="*/ 338 h 441"/>
              <a:gd name="T116" fmla="*/ 491 w 1056"/>
              <a:gd name="T117" fmla="*/ 304 h 441"/>
              <a:gd name="T118" fmla="*/ 491 w 1056"/>
              <a:gd name="T119" fmla="*/ 338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56" h="441">
                <a:moveTo>
                  <a:pt x="556" y="73"/>
                </a:moveTo>
                <a:cubicBezTo>
                  <a:pt x="479" y="73"/>
                  <a:pt x="479" y="73"/>
                  <a:pt x="479" y="73"/>
                </a:cubicBezTo>
                <a:cubicBezTo>
                  <a:pt x="479" y="153"/>
                  <a:pt x="479" y="153"/>
                  <a:pt x="479" y="153"/>
                </a:cubicBezTo>
                <a:cubicBezTo>
                  <a:pt x="556" y="153"/>
                  <a:pt x="556" y="153"/>
                  <a:pt x="556" y="153"/>
                </a:cubicBezTo>
                <a:lnTo>
                  <a:pt x="556" y="73"/>
                </a:lnTo>
                <a:close/>
                <a:moveTo>
                  <a:pt x="458" y="73"/>
                </a:moveTo>
                <a:cubicBezTo>
                  <a:pt x="381" y="73"/>
                  <a:pt x="381" y="73"/>
                  <a:pt x="381" y="73"/>
                </a:cubicBezTo>
                <a:cubicBezTo>
                  <a:pt x="381" y="153"/>
                  <a:pt x="381" y="153"/>
                  <a:pt x="381" y="153"/>
                </a:cubicBezTo>
                <a:cubicBezTo>
                  <a:pt x="458" y="153"/>
                  <a:pt x="458" y="153"/>
                  <a:pt x="458" y="153"/>
                </a:cubicBezTo>
                <a:lnTo>
                  <a:pt x="458" y="73"/>
                </a:lnTo>
                <a:close/>
                <a:moveTo>
                  <a:pt x="361" y="73"/>
                </a:moveTo>
                <a:cubicBezTo>
                  <a:pt x="283" y="73"/>
                  <a:pt x="283" y="73"/>
                  <a:pt x="283" y="73"/>
                </a:cubicBezTo>
                <a:cubicBezTo>
                  <a:pt x="283" y="153"/>
                  <a:pt x="283" y="153"/>
                  <a:pt x="283" y="153"/>
                </a:cubicBezTo>
                <a:cubicBezTo>
                  <a:pt x="361" y="153"/>
                  <a:pt x="361" y="153"/>
                  <a:pt x="361" y="153"/>
                </a:cubicBezTo>
                <a:lnTo>
                  <a:pt x="361" y="73"/>
                </a:lnTo>
                <a:close/>
                <a:moveTo>
                  <a:pt x="263" y="73"/>
                </a:moveTo>
                <a:cubicBezTo>
                  <a:pt x="186" y="73"/>
                  <a:pt x="186" y="73"/>
                  <a:pt x="186" y="73"/>
                </a:cubicBezTo>
                <a:cubicBezTo>
                  <a:pt x="186" y="153"/>
                  <a:pt x="186" y="153"/>
                  <a:pt x="186" y="153"/>
                </a:cubicBezTo>
                <a:cubicBezTo>
                  <a:pt x="263" y="153"/>
                  <a:pt x="263" y="153"/>
                  <a:pt x="263" y="153"/>
                </a:cubicBezTo>
                <a:lnTo>
                  <a:pt x="263" y="73"/>
                </a:lnTo>
                <a:close/>
                <a:moveTo>
                  <a:pt x="165" y="73"/>
                </a:moveTo>
                <a:cubicBezTo>
                  <a:pt x="88" y="73"/>
                  <a:pt x="88" y="73"/>
                  <a:pt x="88" y="73"/>
                </a:cubicBezTo>
                <a:cubicBezTo>
                  <a:pt x="88" y="153"/>
                  <a:pt x="88" y="153"/>
                  <a:pt x="88" y="153"/>
                </a:cubicBezTo>
                <a:cubicBezTo>
                  <a:pt x="165" y="153"/>
                  <a:pt x="165" y="153"/>
                  <a:pt x="165" y="153"/>
                </a:cubicBezTo>
                <a:lnTo>
                  <a:pt x="165" y="73"/>
                </a:lnTo>
                <a:close/>
                <a:moveTo>
                  <a:pt x="537" y="245"/>
                </a:moveTo>
                <a:cubicBezTo>
                  <a:pt x="615" y="245"/>
                  <a:pt x="615" y="245"/>
                  <a:pt x="615" y="245"/>
                </a:cubicBezTo>
                <a:cubicBezTo>
                  <a:pt x="615" y="166"/>
                  <a:pt x="615" y="166"/>
                  <a:pt x="615" y="166"/>
                </a:cubicBezTo>
                <a:cubicBezTo>
                  <a:pt x="537" y="166"/>
                  <a:pt x="537" y="166"/>
                  <a:pt x="537" y="166"/>
                </a:cubicBezTo>
                <a:lnTo>
                  <a:pt x="537" y="245"/>
                </a:lnTo>
                <a:close/>
                <a:moveTo>
                  <a:pt x="440" y="245"/>
                </a:moveTo>
                <a:cubicBezTo>
                  <a:pt x="517" y="245"/>
                  <a:pt x="517" y="245"/>
                  <a:pt x="517" y="245"/>
                </a:cubicBezTo>
                <a:cubicBezTo>
                  <a:pt x="517" y="166"/>
                  <a:pt x="517" y="166"/>
                  <a:pt x="517" y="166"/>
                </a:cubicBezTo>
                <a:cubicBezTo>
                  <a:pt x="440" y="166"/>
                  <a:pt x="440" y="166"/>
                  <a:pt x="440" y="166"/>
                </a:cubicBezTo>
                <a:lnTo>
                  <a:pt x="440" y="245"/>
                </a:lnTo>
                <a:close/>
                <a:moveTo>
                  <a:pt x="342" y="245"/>
                </a:moveTo>
                <a:cubicBezTo>
                  <a:pt x="420" y="245"/>
                  <a:pt x="420" y="245"/>
                  <a:pt x="420" y="245"/>
                </a:cubicBezTo>
                <a:cubicBezTo>
                  <a:pt x="420" y="166"/>
                  <a:pt x="420" y="166"/>
                  <a:pt x="420" y="166"/>
                </a:cubicBezTo>
                <a:cubicBezTo>
                  <a:pt x="342" y="166"/>
                  <a:pt x="342" y="166"/>
                  <a:pt x="342" y="166"/>
                </a:cubicBezTo>
                <a:lnTo>
                  <a:pt x="342" y="245"/>
                </a:lnTo>
                <a:close/>
                <a:moveTo>
                  <a:pt x="244" y="245"/>
                </a:moveTo>
                <a:cubicBezTo>
                  <a:pt x="322" y="245"/>
                  <a:pt x="322" y="245"/>
                  <a:pt x="322" y="245"/>
                </a:cubicBezTo>
                <a:cubicBezTo>
                  <a:pt x="322" y="166"/>
                  <a:pt x="322" y="166"/>
                  <a:pt x="322" y="166"/>
                </a:cubicBezTo>
                <a:cubicBezTo>
                  <a:pt x="244" y="166"/>
                  <a:pt x="244" y="166"/>
                  <a:pt x="244" y="166"/>
                </a:cubicBezTo>
                <a:lnTo>
                  <a:pt x="244" y="245"/>
                </a:lnTo>
                <a:close/>
                <a:moveTo>
                  <a:pt x="147" y="245"/>
                </a:moveTo>
                <a:cubicBezTo>
                  <a:pt x="224" y="245"/>
                  <a:pt x="224" y="245"/>
                  <a:pt x="224" y="245"/>
                </a:cubicBezTo>
                <a:cubicBezTo>
                  <a:pt x="224" y="166"/>
                  <a:pt x="224" y="166"/>
                  <a:pt x="224" y="166"/>
                </a:cubicBezTo>
                <a:cubicBezTo>
                  <a:pt x="147" y="166"/>
                  <a:pt x="147" y="166"/>
                  <a:pt x="147" y="166"/>
                </a:cubicBezTo>
                <a:lnTo>
                  <a:pt x="147" y="245"/>
                </a:lnTo>
                <a:close/>
                <a:moveTo>
                  <a:pt x="121" y="166"/>
                </a:moveTo>
                <a:cubicBezTo>
                  <a:pt x="44" y="166"/>
                  <a:pt x="44" y="166"/>
                  <a:pt x="44" y="166"/>
                </a:cubicBezTo>
                <a:cubicBezTo>
                  <a:pt x="44" y="245"/>
                  <a:pt x="44" y="245"/>
                  <a:pt x="44" y="245"/>
                </a:cubicBezTo>
                <a:cubicBezTo>
                  <a:pt x="121" y="245"/>
                  <a:pt x="121" y="245"/>
                  <a:pt x="121" y="245"/>
                </a:cubicBezTo>
                <a:lnTo>
                  <a:pt x="121" y="166"/>
                </a:lnTo>
                <a:close/>
                <a:moveTo>
                  <a:pt x="1039" y="129"/>
                </a:moveTo>
                <a:cubicBezTo>
                  <a:pt x="947" y="129"/>
                  <a:pt x="947" y="129"/>
                  <a:pt x="947" y="129"/>
                </a:cubicBezTo>
                <a:cubicBezTo>
                  <a:pt x="947" y="27"/>
                  <a:pt x="947" y="27"/>
                  <a:pt x="947" y="27"/>
                </a:cubicBezTo>
                <a:cubicBezTo>
                  <a:pt x="930" y="27"/>
                  <a:pt x="930" y="27"/>
                  <a:pt x="930" y="27"/>
                </a:cubicBezTo>
                <a:cubicBezTo>
                  <a:pt x="930" y="0"/>
                  <a:pt x="930" y="0"/>
                  <a:pt x="930" y="0"/>
                </a:cubicBezTo>
                <a:cubicBezTo>
                  <a:pt x="780" y="0"/>
                  <a:pt x="780" y="0"/>
                  <a:pt x="780" y="0"/>
                </a:cubicBezTo>
                <a:cubicBezTo>
                  <a:pt x="780" y="27"/>
                  <a:pt x="780" y="27"/>
                  <a:pt x="780" y="27"/>
                </a:cubicBezTo>
                <a:cubicBezTo>
                  <a:pt x="763" y="27"/>
                  <a:pt x="763" y="27"/>
                  <a:pt x="763" y="27"/>
                </a:cubicBezTo>
                <a:cubicBezTo>
                  <a:pt x="763" y="173"/>
                  <a:pt x="763" y="173"/>
                  <a:pt x="763" y="173"/>
                </a:cubicBezTo>
                <a:cubicBezTo>
                  <a:pt x="737" y="173"/>
                  <a:pt x="737" y="173"/>
                  <a:pt x="737" y="173"/>
                </a:cubicBezTo>
                <a:cubicBezTo>
                  <a:pt x="737" y="245"/>
                  <a:pt x="737" y="245"/>
                  <a:pt x="737" y="245"/>
                </a:cubicBezTo>
                <a:cubicBezTo>
                  <a:pt x="1039" y="245"/>
                  <a:pt x="1039" y="245"/>
                  <a:pt x="1039" y="245"/>
                </a:cubicBezTo>
                <a:lnTo>
                  <a:pt x="1039" y="129"/>
                </a:lnTo>
                <a:close/>
                <a:moveTo>
                  <a:pt x="830" y="169"/>
                </a:moveTo>
                <a:cubicBezTo>
                  <a:pt x="773" y="169"/>
                  <a:pt x="773" y="169"/>
                  <a:pt x="773" y="169"/>
                </a:cubicBezTo>
                <a:cubicBezTo>
                  <a:pt x="773" y="132"/>
                  <a:pt x="773" y="132"/>
                  <a:pt x="773" y="132"/>
                </a:cubicBezTo>
                <a:cubicBezTo>
                  <a:pt x="830" y="132"/>
                  <a:pt x="830" y="132"/>
                  <a:pt x="830" y="132"/>
                </a:cubicBezTo>
                <a:lnTo>
                  <a:pt x="830" y="169"/>
                </a:lnTo>
                <a:close/>
                <a:moveTo>
                  <a:pt x="830" y="123"/>
                </a:moveTo>
                <a:cubicBezTo>
                  <a:pt x="773" y="123"/>
                  <a:pt x="773" y="123"/>
                  <a:pt x="773" y="123"/>
                </a:cubicBezTo>
                <a:cubicBezTo>
                  <a:pt x="773" y="86"/>
                  <a:pt x="773" y="86"/>
                  <a:pt x="773" y="86"/>
                </a:cubicBezTo>
                <a:cubicBezTo>
                  <a:pt x="830" y="86"/>
                  <a:pt x="830" y="86"/>
                  <a:pt x="830" y="86"/>
                </a:cubicBezTo>
                <a:lnTo>
                  <a:pt x="830" y="123"/>
                </a:lnTo>
                <a:close/>
                <a:moveTo>
                  <a:pt x="830" y="78"/>
                </a:moveTo>
                <a:cubicBezTo>
                  <a:pt x="773" y="78"/>
                  <a:pt x="773" y="78"/>
                  <a:pt x="773" y="78"/>
                </a:cubicBezTo>
                <a:cubicBezTo>
                  <a:pt x="773" y="41"/>
                  <a:pt x="773" y="41"/>
                  <a:pt x="773" y="41"/>
                </a:cubicBezTo>
                <a:cubicBezTo>
                  <a:pt x="830" y="41"/>
                  <a:pt x="830" y="41"/>
                  <a:pt x="830" y="41"/>
                </a:cubicBezTo>
                <a:lnTo>
                  <a:pt x="830" y="78"/>
                </a:lnTo>
                <a:close/>
                <a:moveTo>
                  <a:pt x="849" y="24"/>
                </a:moveTo>
                <a:cubicBezTo>
                  <a:pt x="792" y="24"/>
                  <a:pt x="792" y="24"/>
                  <a:pt x="792" y="24"/>
                </a:cubicBezTo>
                <a:cubicBezTo>
                  <a:pt x="792" y="8"/>
                  <a:pt x="792" y="8"/>
                  <a:pt x="792" y="8"/>
                </a:cubicBezTo>
                <a:cubicBezTo>
                  <a:pt x="849" y="8"/>
                  <a:pt x="849" y="8"/>
                  <a:pt x="849" y="8"/>
                </a:cubicBezTo>
                <a:lnTo>
                  <a:pt x="849" y="24"/>
                </a:lnTo>
                <a:close/>
                <a:moveTo>
                  <a:pt x="916" y="24"/>
                </a:moveTo>
                <a:cubicBezTo>
                  <a:pt x="859" y="24"/>
                  <a:pt x="859" y="24"/>
                  <a:pt x="859" y="24"/>
                </a:cubicBezTo>
                <a:cubicBezTo>
                  <a:pt x="859" y="8"/>
                  <a:pt x="859" y="8"/>
                  <a:pt x="859" y="8"/>
                </a:cubicBezTo>
                <a:cubicBezTo>
                  <a:pt x="916" y="8"/>
                  <a:pt x="916" y="8"/>
                  <a:pt x="916" y="8"/>
                </a:cubicBezTo>
                <a:lnTo>
                  <a:pt x="916" y="24"/>
                </a:lnTo>
                <a:close/>
                <a:moveTo>
                  <a:pt x="0" y="259"/>
                </a:moveTo>
                <a:cubicBezTo>
                  <a:pt x="0" y="302"/>
                  <a:pt x="0" y="302"/>
                  <a:pt x="0" y="302"/>
                </a:cubicBezTo>
                <a:cubicBezTo>
                  <a:pt x="147" y="441"/>
                  <a:pt x="147" y="441"/>
                  <a:pt x="147" y="441"/>
                </a:cubicBezTo>
                <a:cubicBezTo>
                  <a:pt x="961" y="441"/>
                  <a:pt x="961" y="441"/>
                  <a:pt x="961" y="441"/>
                </a:cubicBezTo>
                <a:cubicBezTo>
                  <a:pt x="1027" y="383"/>
                  <a:pt x="1027" y="383"/>
                  <a:pt x="1027" y="383"/>
                </a:cubicBezTo>
                <a:cubicBezTo>
                  <a:pt x="1056" y="259"/>
                  <a:pt x="1056" y="259"/>
                  <a:pt x="1056" y="259"/>
                </a:cubicBezTo>
                <a:lnTo>
                  <a:pt x="0" y="259"/>
                </a:lnTo>
                <a:close/>
                <a:moveTo>
                  <a:pt x="186" y="338"/>
                </a:moveTo>
                <a:cubicBezTo>
                  <a:pt x="175" y="338"/>
                  <a:pt x="167" y="331"/>
                  <a:pt x="167" y="321"/>
                </a:cubicBezTo>
                <a:cubicBezTo>
                  <a:pt x="167" y="311"/>
                  <a:pt x="175" y="304"/>
                  <a:pt x="186" y="304"/>
                </a:cubicBezTo>
                <a:cubicBezTo>
                  <a:pt x="196" y="304"/>
                  <a:pt x="204" y="311"/>
                  <a:pt x="204" y="321"/>
                </a:cubicBezTo>
                <a:cubicBezTo>
                  <a:pt x="204" y="331"/>
                  <a:pt x="196" y="338"/>
                  <a:pt x="186" y="338"/>
                </a:cubicBezTo>
                <a:close/>
                <a:moveTo>
                  <a:pt x="287" y="338"/>
                </a:moveTo>
                <a:cubicBezTo>
                  <a:pt x="277" y="338"/>
                  <a:pt x="269" y="331"/>
                  <a:pt x="269" y="321"/>
                </a:cubicBezTo>
                <a:cubicBezTo>
                  <a:pt x="269" y="311"/>
                  <a:pt x="277" y="304"/>
                  <a:pt x="287" y="304"/>
                </a:cubicBezTo>
                <a:cubicBezTo>
                  <a:pt x="297" y="304"/>
                  <a:pt x="306" y="311"/>
                  <a:pt x="306" y="321"/>
                </a:cubicBezTo>
                <a:cubicBezTo>
                  <a:pt x="306" y="331"/>
                  <a:pt x="297" y="338"/>
                  <a:pt x="287" y="338"/>
                </a:cubicBezTo>
                <a:close/>
                <a:moveTo>
                  <a:pt x="389" y="338"/>
                </a:moveTo>
                <a:cubicBezTo>
                  <a:pt x="379" y="338"/>
                  <a:pt x="371" y="331"/>
                  <a:pt x="371" y="321"/>
                </a:cubicBezTo>
                <a:cubicBezTo>
                  <a:pt x="371" y="311"/>
                  <a:pt x="379" y="304"/>
                  <a:pt x="389" y="304"/>
                </a:cubicBezTo>
                <a:cubicBezTo>
                  <a:pt x="399" y="304"/>
                  <a:pt x="407" y="311"/>
                  <a:pt x="407" y="321"/>
                </a:cubicBezTo>
                <a:cubicBezTo>
                  <a:pt x="407" y="331"/>
                  <a:pt x="399" y="338"/>
                  <a:pt x="389" y="338"/>
                </a:cubicBezTo>
                <a:close/>
                <a:moveTo>
                  <a:pt x="491" y="338"/>
                </a:moveTo>
                <a:cubicBezTo>
                  <a:pt x="481" y="338"/>
                  <a:pt x="472" y="331"/>
                  <a:pt x="472" y="321"/>
                </a:cubicBezTo>
                <a:cubicBezTo>
                  <a:pt x="472" y="311"/>
                  <a:pt x="481" y="304"/>
                  <a:pt x="491" y="304"/>
                </a:cubicBezTo>
                <a:cubicBezTo>
                  <a:pt x="501" y="304"/>
                  <a:pt x="509" y="311"/>
                  <a:pt x="509" y="321"/>
                </a:cubicBezTo>
                <a:cubicBezTo>
                  <a:pt x="509" y="331"/>
                  <a:pt x="501" y="338"/>
                  <a:pt x="491" y="338"/>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2" name="Freeform 13"/>
          <p:cNvSpPr>
            <a:spLocks noEditPoints="1"/>
          </p:cNvSpPr>
          <p:nvPr/>
        </p:nvSpPr>
        <p:spPr bwMode="auto">
          <a:xfrm>
            <a:off x="2549237" y="8015130"/>
            <a:ext cx="288380" cy="173914"/>
          </a:xfrm>
          <a:custGeom>
            <a:avLst/>
            <a:gdLst>
              <a:gd name="T0" fmla="*/ 1085 w 1085"/>
              <a:gd name="T1" fmla="*/ 584 h 672"/>
              <a:gd name="T2" fmla="*/ 1068 w 1085"/>
              <a:gd name="T3" fmla="*/ 580 h 672"/>
              <a:gd name="T4" fmla="*/ 1065 w 1085"/>
              <a:gd name="T5" fmla="*/ 533 h 672"/>
              <a:gd name="T6" fmla="*/ 1061 w 1085"/>
              <a:gd name="T7" fmla="*/ 521 h 672"/>
              <a:gd name="T8" fmla="*/ 1031 w 1085"/>
              <a:gd name="T9" fmla="*/ 481 h 672"/>
              <a:gd name="T10" fmla="*/ 1044 w 1085"/>
              <a:gd name="T11" fmla="*/ 465 h 672"/>
              <a:gd name="T12" fmla="*/ 1025 w 1085"/>
              <a:gd name="T13" fmla="*/ 469 h 672"/>
              <a:gd name="T14" fmla="*/ 1004 w 1085"/>
              <a:gd name="T15" fmla="*/ 423 h 672"/>
              <a:gd name="T16" fmla="*/ 998 w 1085"/>
              <a:gd name="T17" fmla="*/ 411 h 672"/>
              <a:gd name="T18" fmla="*/ 963 w 1085"/>
              <a:gd name="T19" fmla="*/ 373 h 672"/>
              <a:gd name="T20" fmla="*/ 967 w 1085"/>
              <a:gd name="T21" fmla="*/ 362 h 672"/>
              <a:gd name="T22" fmla="*/ 954 w 1085"/>
              <a:gd name="T23" fmla="*/ 362 h 672"/>
              <a:gd name="T24" fmla="*/ 888 w 1085"/>
              <a:gd name="T25" fmla="*/ 297 h 672"/>
              <a:gd name="T26" fmla="*/ 865 w 1085"/>
              <a:gd name="T27" fmla="*/ 237 h 672"/>
              <a:gd name="T28" fmla="*/ 820 w 1085"/>
              <a:gd name="T29" fmla="*/ 180 h 672"/>
              <a:gd name="T30" fmla="*/ 599 w 1085"/>
              <a:gd name="T31" fmla="*/ 13 h 672"/>
              <a:gd name="T32" fmla="*/ 171 w 1085"/>
              <a:gd name="T33" fmla="*/ 8 h 672"/>
              <a:gd name="T34" fmla="*/ 0 w 1085"/>
              <a:gd name="T35" fmla="*/ 26 h 672"/>
              <a:gd name="T36" fmla="*/ 136 w 1085"/>
              <a:gd name="T37" fmla="*/ 93 h 672"/>
              <a:gd name="T38" fmla="*/ 184 w 1085"/>
              <a:gd name="T39" fmla="*/ 140 h 672"/>
              <a:gd name="T40" fmla="*/ 281 w 1085"/>
              <a:gd name="T41" fmla="*/ 384 h 672"/>
              <a:gd name="T42" fmla="*/ 605 w 1085"/>
              <a:gd name="T43" fmla="*/ 381 h 672"/>
              <a:gd name="T44" fmla="*/ 705 w 1085"/>
              <a:gd name="T45" fmla="*/ 264 h 672"/>
              <a:gd name="T46" fmla="*/ 700 w 1085"/>
              <a:gd name="T47" fmla="*/ 394 h 672"/>
              <a:gd name="T48" fmla="*/ 813 w 1085"/>
              <a:gd name="T49" fmla="*/ 357 h 672"/>
              <a:gd name="T50" fmla="*/ 893 w 1085"/>
              <a:gd name="T51" fmla="*/ 397 h 672"/>
              <a:gd name="T52" fmla="*/ 890 w 1085"/>
              <a:gd name="T53" fmla="*/ 407 h 672"/>
              <a:gd name="T54" fmla="*/ 902 w 1085"/>
              <a:gd name="T55" fmla="*/ 407 h 672"/>
              <a:gd name="T56" fmla="*/ 932 w 1085"/>
              <a:gd name="T57" fmla="*/ 449 h 672"/>
              <a:gd name="T58" fmla="*/ 938 w 1085"/>
              <a:gd name="T59" fmla="*/ 461 h 672"/>
              <a:gd name="T60" fmla="*/ 970 w 1085"/>
              <a:gd name="T61" fmla="*/ 500 h 672"/>
              <a:gd name="T62" fmla="*/ 967 w 1085"/>
              <a:gd name="T63" fmla="*/ 510 h 672"/>
              <a:gd name="T64" fmla="*/ 976 w 1085"/>
              <a:gd name="T65" fmla="*/ 512 h 672"/>
              <a:gd name="T66" fmla="*/ 988 w 1085"/>
              <a:gd name="T67" fmla="*/ 544 h 672"/>
              <a:gd name="T68" fmla="*/ 992 w 1085"/>
              <a:gd name="T69" fmla="*/ 557 h 672"/>
              <a:gd name="T70" fmla="*/ 1007 w 1085"/>
              <a:gd name="T71" fmla="*/ 589 h 672"/>
              <a:gd name="T72" fmla="*/ 997 w 1085"/>
              <a:gd name="T73" fmla="*/ 597 h 672"/>
              <a:gd name="T74" fmla="*/ 1010 w 1085"/>
              <a:gd name="T75" fmla="*/ 602 h 672"/>
              <a:gd name="T76" fmla="*/ 1084 w 1085"/>
              <a:gd name="T77" fmla="*/ 649 h 672"/>
              <a:gd name="T78" fmla="*/ 1079 w 1085"/>
              <a:gd name="T79" fmla="*/ 591 h 672"/>
              <a:gd name="T80" fmla="*/ 266 w 1085"/>
              <a:gd name="T81" fmla="*/ 324 h 672"/>
              <a:gd name="T82" fmla="*/ 471 w 1085"/>
              <a:gd name="T83" fmla="*/ 208 h 672"/>
              <a:gd name="T84" fmla="*/ 481 w 1085"/>
              <a:gd name="T85" fmla="*/ 316 h 672"/>
              <a:gd name="T86" fmla="*/ 523 w 1085"/>
              <a:gd name="T87" fmla="*/ 241 h 672"/>
              <a:gd name="T88" fmla="*/ 282 w 1085"/>
              <a:gd name="T89" fmla="*/ 159 h 672"/>
              <a:gd name="T90" fmla="*/ 523 w 1085"/>
              <a:gd name="T91" fmla="*/ 137 h 672"/>
              <a:gd name="T92" fmla="*/ 543 w 1085"/>
              <a:gd name="T93" fmla="*/ 266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85" h="672">
                <a:moveTo>
                  <a:pt x="1079" y="591"/>
                </a:moveTo>
                <a:cubicBezTo>
                  <a:pt x="1083" y="591"/>
                  <a:pt x="1085" y="587"/>
                  <a:pt x="1085" y="584"/>
                </a:cubicBezTo>
                <a:cubicBezTo>
                  <a:pt x="1084" y="580"/>
                  <a:pt x="1081" y="578"/>
                  <a:pt x="1077" y="578"/>
                </a:cubicBezTo>
                <a:cubicBezTo>
                  <a:pt x="1068" y="580"/>
                  <a:pt x="1068" y="580"/>
                  <a:pt x="1068" y="580"/>
                </a:cubicBezTo>
                <a:cubicBezTo>
                  <a:pt x="1064" y="567"/>
                  <a:pt x="1060" y="552"/>
                  <a:pt x="1054" y="537"/>
                </a:cubicBezTo>
                <a:cubicBezTo>
                  <a:pt x="1065" y="533"/>
                  <a:pt x="1065" y="533"/>
                  <a:pt x="1065" y="533"/>
                </a:cubicBezTo>
                <a:cubicBezTo>
                  <a:pt x="1068" y="532"/>
                  <a:pt x="1070" y="529"/>
                  <a:pt x="1069" y="525"/>
                </a:cubicBezTo>
                <a:cubicBezTo>
                  <a:pt x="1068" y="522"/>
                  <a:pt x="1064" y="520"/>
                  <a:pt x="1061" y="521"/>
                </a:cubicBezTo>
                <a:cubicBezTo>
                  <a:pt x="1050" y="524"/>
                  <a:pt x="1050" y="524"/>
                  <a:pt x="1050" y="524"/>
                </a:cubicBezTo>
                <a:cubicBezTo>
                  <a:pt x="1044" y="510"/>
                  <a:pt x="1038" y="496"/>
                  <a:pt x="1031" y="481"/>
                </a:cubicBezTo>
                <a:cubicBezTo>
                  <a:pt x="1042" y="474"/>
                  <a:pt x="1042" y="474"/>
                  <a:pt x="1042" y="474"/>
                </a:cubicBezTo>
                <a:cubicBezTo>
                  <a:pt x="1045" y="473"/>
                  <a:pt x="1046" y="469"/>
                  <a:pt x="1044" y="465"/>
                </a:cubicBezTo>
                <a:cubicBezTo>
                  <a:pt x="1042" y="462"/>
                  <a:pt x="1038" y="461"/>
                  <a:pt x="1035" y="463"/>
                </a:cubicBezTo>
                <a:cubicBezTo>
                  <a:pt x="1025" y="469"/>
                  <a:pt x="1025" y="469"/>
                  <a:pt x="1025" y="469"/>
                </a:cubicBezTo>
                <a:cubicBezTo>
                  <a:pt x="1017" y="454"/>
                  <a:pt x="1009" y="440"/>
                  <a:pt x="1000" y="425"/>
                </a:cubicBezTo>
                <a:cubicBezTo>
                  <a:pt x="1004" y="423"/>
                  <a:pt x="1004" y="423"/>
                  <a:pt x="1004" y="423"/>
                </a:cubicBezTo>
                <a:cubicBezTo>
                  <a:pt x="1007" y="421"/>
                  <a:pt x="1008" y="417"/>
                  <a:pt x="1007" y="414"/>
                </a:cubicBezTo>
                <a:cubicBezTo>
                  <a:pt x="1005" y="411"/>
                  <a:pt x="1001" y="410"/>
                  <a:pt x="998" y="411"/>
                </a:cubicBezTo>
                <a:cubicBezTo>
                  <a:pt x="993" y="414"/>
                  <a:pt x="993" y="414"/>
                  <a:pt x="993" y="414"/>
                </a:cubicBezTo>
                <a:cubicBezTo>
                  <a:pt x="984" y="400"/>
                  <a:pt x="974" y="386"/>
                  <a:pt x="963" y="373"/>
                </a:cubicBezTo>
                <a:cubicBezTo>
                  <a:pt x="964" y="371"/>
                  <a:pt x="964" y="371"/>
                  <a:pt x="964" y="371"/>
                </a:cubicBezTo>
                <a:cubicBezTo>
                  <a:pt x="968" y="370"/>
                  <a:pt x="969" y="366"/>
                  <a:pt x="967" y="362"/>
                </a:cubicBezTo>
                <a:cubicBezTo>
                  <a:pt x="965" y="359"/>
                  <a:pt x="961" y="358"/>
                  <a:pt x="958" y="360"/>
                </a:cubicBezTo>
                <a:cubicBezTo>
                  <a:pt x="954" y="362"/>
                  <a:pt x="954" y="362"/>
                  <a:pt x="954" y="362"/>
                </a:cubicBezTo>
                <a:cubicBezTo>
                  <a:pt x="935" y="340"/>
                  <a:pt x="913" y="320"/>
                  <a:pt x="888" y="301"/>
                </a:cubicBezTo>
                <a:cubicBezTo>
                  <a:pt x="888" y="297"/>
                  <a:pt x="888" y="297"/>
                  <a:pt x="888" y="297"/>
                </a:cubicBezTo>
                <a:cubicBezTo>
                  <a:pt x="895" y="267"/>
                  <a:pt x="895" y="267"/>
                  <a:pt x="895" y="267"/>
                </a:cubicBezTo>
                <a:cubicBezTo>
                  <a:pt x="865" y="237"/>
                  <a:pt x="865" y="237"/>
                  <a:pt x="865" y="237"/>
                </a:cubicBezTo>
                <a:cubicBezTo>
                  <a:pt x="937" y="171"/>
                  <a:pt x="924" y="160"/>
                  <a:pt x="924" y="160"/>
                </a:cubicBezTo>
                <a:cubicBezTo>
                  <a:pt x="903" y="123"/>
                  <a:pt x="820" y="180"/>
                  <a:pt x="820" y="180"/>
                </a:cubicBezTo>
                <a:cubicBezTo>
                  <a:pt x="860" y="139"/>
                  <a:pt x="846" y="124"/>
                  <a:pt x="846" y="124"/>
                </a:cubicBezTo>
                <a:cubicBezTo>
                  <a:pt x="739" y="35"/>
                  <a:pt x="599" y="13"/>
                  <a:pt x="599" y="13"/>
                </a:cubicBezTo>
                <a:cubicBezTo>
                  <a:pt x="535" y="0"/>
                  <a:pt x="524" y="42"/>
                  <a:pt x="524" y="42"/>
                </a:cubicBezTo>
                <a:cubicBezTo>
                  <a:pt x="171" y="8"/>
                  <a:pt x="171" y="8"/>
                  <a:pt x="171" y="8"/>
                </a:cubicBezTo>
                <a:cubicBezTo>
                  <a:pt x="156" y="26"/>
                  <a:pt x="156" y="26"/>
                  <a:pt x="156" y="26"/>
                </a:cubicBezTo>
                <a:cubicBezTo>
                  <a:pt x="85" y="17"/>
                  <a:pt x="0" y="26"/>
                  <a:pt x="0" y="26"/>
                </a:cubicBezTo>
                <a:cubicBezTo>
                  <a:pt x="0" y="93"/>
                  <a:pt x="0" y="93"/>
                  <a:pt x="0" y="93"/>
                </a:cubicBezTo>
                <a:cubicBezTo>
                  <a:pt x="82" y="84"/>
                  <a:pt x="136" y="93"/>
                  <a:pt x="136" y="93"/>
                </a:cubicBezTo>
                <a:cubicBezTo>
                  <a:pt x="134" y="117"/>
                  <a:pt x="134" y="117"/>
                  <a:pt x="134" y="117"/>
                </a:cubicBezTo>
                <a:cubicBezTo>
                  <a:pt x="184" y="140"/>
                  <a:pt x="184" y="140"/>
                  <a:pt x="184" y="140"/>
                </a:cubicBezTo>
                <a:cubicBezTo>
                  <a:pt x="164" y="280"/>
                  <a:pt x="197" y="361"/>
                  <a:pt x="197" y="361"/>
                </a:cubicBezTo>
                <a:cubicBezTo>
                  <a:pt x="205" y="383"/>
                  <a:pt x="281" y="384"/>
                  <a:pt x="281" y="384"/>
                </a:cubicBezTo>
                <a:cubicBezTo>
                  <a:pt x="350" y="397"/>
                  <a:pt x="588" y="371"/>
                  <a:pt x="588" y="371"/>
                </a:cubicBezTo>
                <a:cubicBezTo>
                  <a:pt x="592" y="381"/>
                  <a:pt x="605" y="381"/>
                  <a:pt x="605" y="381"/>
                </a:cubicBezTo>
                <a:cubicBezTo>
                  <a:pt x="684" y="391"/>
                  <a:pt x="673" y="350"/>
                  <a:pt x="673" y="350"/>
                </a:cubicBezTo>
                <a:cubicBezTo>
                  <a:pt x="686" y="300"/>
                  <a:pt x="705" y="264"/>
                  <a:pt x="705" y="264"/>
                </a:cubicBezTo>
                <a:cubicBezTo>
                  <a:pt x="725" y="280"/>
                  <a:pt x="725" y="280"/>
                  <a:pt x="725" y="280"/>
                </a:cubicBezTo>
                <a:cubicBezTo>
                  <a:pt x="664" y="370"/>
                  <a:pt x="700" y="394"/>
                  <a:pt x="700" y="394"/>
                </a:cubicBezTo>
                <a:cubicBezTo>
                  <a:pt x="746" y="376"/>
                  <a:pt x="783" y="330"/>
                  <a:pt x="783" y="330"/>
                </a:cubicBezTo>
                <a:cubicBezTo>
                  <a:pt x="813" y="357"/>
                  <a:pt x="813" y="357"/>
                  <a:pt x="813" y="357"/>
                </a:cubicBezTo>
                <a:cubicBezTo>
                  <a:pt x="815" y="355"/>
                  <a:pt x="825" y="352"/>
                  <a:pt x="837" y="351"/>
                </a:cubicBezTo>
                <a:cubicBezTo>
                  <a:pt x="848" y="358"/>
                  <a:pt x="868" y="373"/>
                  <a:pt x="893" y="397"/>
                </a:cubicBezTo>
                <a:cubicBezTo>
                  <a:pt x="892" y="398"/>
                  <a:pt x="892" y="398"/>
                  <a:pt x="892" y="398"/>
                </a:cubicBezTo>
                <a:cubicBezTo>
                  <a:pt x="889" y="400"/>
                  <a:pt x="888" y="404"/>
                  <a:pt x="890" y="407"/>
                </a:cubicBezTo>
                <a:cubicBezTo>
                  <a:pt x="891" y="410"/>
                  <a:pt x="895" y="411"/>
                  <a:pt x="899" y="409"/>
                </a:cubicBezTo>
                <a:cubicBezTo>
                  <a:pt x="902" y="407"/>
                  <a:pt x="902" y="407"/>
                  <a:pt x="902" y="407"/>
                </a:cubicBezTo>
                <a:cubicBezTo>
                  <a:pt x="913" y="419"/>
                  <a:pt x="924" y="432"/>
                  <a:pt x="935" y="447"/>
                </a:cubicBezTo>
                <a:cubicBezTo>
                  <a:pt x="932" y="449"/>
                  <a:pt x="932" y="449"/>
                  <a:pt x="932" y="449"/>
                </a:cubicBezTo>
                <a:cubicBezTo>
                  <a:pt x="928" y="451"/>
                  <a:pt x="927" y="455"/>
                  <a:pt x="929" y="458"/>
                </a:cubicBezTo>
                <a:cubicBezTo>
                  <a:pt x="931" y="461"/>
                  <a:pt x="935" y="463"/>
                  <a:pt x="938" y="461"/>
                </a:cubicBezTo>
                <a:cubicBezTo>
                  <a:pt x="943" y="458"/>
                  <a:pt x="943" y="458"/>
                  <a:pt x="943" y="458"/>
                </a:cubicBezTo>
                <a:cubicBezTo>
                  <a:pt x="952" y="471"/>
                  <a:pt x="961" y="485"/>
                  <a:pt x="970" y="500"/>
                </a:cubicBezTo>
                <a:cubicBezTo>
                  <a:pt x="969" y="501"/>
                  <a:pt x="969" y="501"/>
                  <a:pt x="969" y="501"/>
                </a:cubicBezTo>
                <a:cubicBezTo>
                  <a:pt x="966" y="503"/>
                  <a:pt x="965" y="507"/>
                  <a:pt x="967" y="510"/>
                </a:cubicBezTo>
                <a:cubicBezTo>
                  <a:pt x="968" y="513"/>
                  <a:pt x="972" y="514"/>
                  <a:pt x="976" y="512"/>
                </a:cubicBezTo>
                <a:cubicBezTo>
                  <a:pt x="976" y="512"/>
                  <a:pt x="976" y="512"/>
                  <a:pt x="976" y="512"/>
                </a:cubicBezTo>
                <a:cubicBezTo>
                  <a:pt x="981" y="522"/>
                  <a:pt x="986" y="533"/>
                  <a:pt x="991" y="544"/>
                </a:cubicBezTo>
                <a:cubicBezTo>
                  <a:pt x="988" y="544"/>
                  <a:pt x="988" y="544"/>
                  <a:pt x="988" y="544"/>
                </a:cubicBezTo>
                <a:cubicBezTo>
                  <a:pt x="985" y="546"/>
                  <a:pt x="983" y="549"/>
                  <a:pt x="984" y="553"/>
                </a:cubicBezTo>
                <a:cubicBezTo>
                  <a:pt x="985" y="556"/>
                  <a:pt x="989" y="558"/>
                  <a:pt x="992" y="557"/>
                </a:cubicBezTo>
                <a:cubicBezTo>
                  <a:pt x="996" y="556"/>
                  <a:pt x="996" y="556"/>
                  <a:pt x="996" y="556"/>
                </a:cubicBezTo>
                <a:cubicBezTo>
                  <a:pt x="1000" y="567"/>
                  <a:pt x="1003" y="577"/>
                  <a:pt x="1007" y="589"/>
                </a:cubicBezTo>
                <a:cubicBezTo>
                  <a:pt x="1002" y="590"/>
                  <a:pt x="1002" y="590"/>
                  <a:pt x="1002" y="590"/>
                </a:cubicBezTo>
                <a:cubicBezTo>
                  <a:pt x="999" y="590"/>
                  <a:pt x="996" y="593"/>
                  <a:pt x="997" y="597"/>
                </a:cubicBezTo>
                <a:cubicBezTo>
                  <a:pt x="997" y="601"/>
                  <a:pt x="1000" y="603"/>
                  <a:pt x="1004" y="603"/>
                </a:cubicBezTo>
                <a:cubicBezTo>
                  <a:pt x="1010" y="602"/>
                  <a:pt x="1010" y="602"/>
                  <a:pt x="1010" y="602"/>
                </a:cubicBezTo>
                <a:cubicBezTo>
                  <a:pt x="1015" y="620"/>
                  <a:pt x="1019" y="638"/>
                  <a:pt x="1022" y="658"/>
                </a:cubicBezTo>
                <a:cubicBezTo>
                  <a:pt x="1022" y="658"/>
                  <a:pt x="1053" y="672"/>
                  <a:pt x="1084" y="649"/>
                </a:cubicBezTo>
                <a:cubicBezTo>
                  <a:pt x="1084" y="649"/>
                  <a:pt x="1081" y="627"/>
                  <a:pt x="1072" y="592"/>
                </a:cubicBezTo>
                <a:lnTo>
                  <a:pt x="1079" y="591"/>
                </a:lnTo>
                <a:close/>
                <a:moveTo>
                  <a:pt x="481" y="316"/>
                </a:moveTo>
                <a:cubicBezTo>
                  <a:pt x="442" y="342"/>
                  <a:pt x="266" y="324"/>
                  <a:pt x="266" y="324"/>
                </a:cubicBezTo>
                <a:cubicBezTo>
                  <a:pt x="230" y="312"/>
                  <a:pt x="273" y="188"/>
                  <a:pt x="273" y="188"/>
                </a:cubicBezTo>
                <a:cubicBezTo>
                  <a:pt x="471" y="208"/>
                  <a:pt x="471" y="208"/>
                  <a:pt x="471" y="208"/>
                </a:cubicBezTo>
                <a:cubicBezTo>
                  <a:pt x="486" y="213"/>
                  <a:pt x="500" y="271"/>
                  <a:pt x="500" y="271"/>
                </a:cubicBezTo>
                <a:cubicBezTo>
                  <a:pt x="500" y="286"/>
                  <a:pt x="481" y="316"/>
                  <a:pt x="481" y="316"/>
                </a:cubicBezTo>
                <a:close/>
                <a:moveTo>
                  <a:pt x="543" y="266"/>
                </a:moveTo>
                <a:cubicBezTo>
                  <a:pt x="523" y="241"/>
                  <a:pt x="523" y="241"/>
                  <a:pt x="523" y="241"/>
                </a:cubicBezTo>
                <a:cubicBezTo>
                  <a:pt x="514" y="182"/>
                  <a:pt x="487" y="181"/>
                  <a:pt x="487" y="181"/>
                </a:cubicBezTo>
                <a:cubicBezTo>
                  <a:pt x="463" y="169"/>
                  <a:pt x="282" y="159"/>
                  <a:pt x="282" y="159"/>
                </a:cubicBezTo>
                <a:cubicBezTo>
                  <a:pt x="275" y="153"/>
                  <a:pt x="282" y="147"/>
                  <a:pt x="282" y="147"/>
                </a:cubicBezTo>
                <a:cubicBezTo>
                  <a:pt x="523" y="137"/>
                  <a:pt x="523" y="137"/>
                  <a:pt x="523" y="137"/>
                </a:cubicBezTo>
                <a:cubicBezTo>
                  <a:pt x="548" y="145"/>
                  <a:pt x="548" y="159"/>
                  <a:pt x="548" y="159"/>
                </a:cubicBezTo>
                <a:lnTo>
                  <a:pt x="543" y="266"/>
                </a:lnTo>
                <a:close/>
              </a:path>
            </a:pathLst>
          </a:custGeom>
          <a:solidFill>
            <a:schemeClr val="tx1"/>
          </a:solidFill>
          <a:ln w="6350" cap="flat">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23"/>
          <p:cNvSpPr>
            <a:spLocks/>
          </p:cNvSpPr>
          <p:nvPr/>
        </p:nvSpPr>
        <p:spPr bwMode="auto">
          <a:xfrm>
            <a:off x="2508052" y="6659336"/>
            <a:ext cx="291581" cy="339487"/>
          </a:xfrm>
          <a:custGeom>
            <a:avLst/>
            <a:gdLst>
              <a:gd name="T0" fmla="*/ 619 w 1516"/>
              <a:gd name="T1" fmla="*/ 1880 h 1898"/>
              <a:gd name="T2" fmla="*/ 465 w 1516"/>
              <a:gd name="T3" fmla="*/ 1235 h 1898"/>
              <a:gd name="T4" fmla="*/ 727 w 1516"/>
              <a:gd name="T5" fmla="*/ 1453 h 1898"/>
              <a:gd name="T6" fmla="*/ 625 w 1516"/>
              <a:gd name="T7" fmla="*/ 411 h 1898"/>
              <a:gd name="T8" fmla="*/ 712 w 1516"/>
              <a:gd name="T9" fmla="*/ 798 h 1898"/>
              <a:gd name="T10" fmla="*/ 858 w 1516"/>
              <a:gd name="T11" fmla="*/ 0 h 1898"/>
              <a:gd name="T12" fmla="*/ 966 w 1516"/>
              <a:gd name="T13" fmla="*/ 406 h 1898"/>
              <a:gd name="T14" fmla="*/ 1076 w 1516"/>
              <a:gd name="T15" fmla="*/ 247 h 1898"/>
              <a:gd name="T16" fmla="*/ 1018 w 1516"/>
              <a:gd name="T17" fmla="*/ 668 h 1898"/>
              <a:gd name="T18" fmla="*/ 1114 w 1516"/>
              <a:gd name="T19" fmla="*/ 1042 h 1898"/>
              <a:gd name="T20" fmla="*/ 1392 w 1516"/>
              <a:gd name="T21" fmla="*/ 759 h 1898"/>
              <a:gd name="T22" fmla="*/ 1181 w 1516"/>
              <a:gd name="T23" fmla="*/ 1300 h 1898"/>
              <a:gd name="T24" fmla="*/ 1108 w 1516"/>
              <a:gd name="T25" fmla="*/ 1747 h 1898"/>
              <a:gd name="T26" fmla="*/ 1277 w 1516"/>
              <a:gd name="T27" fmla="*/ 1614 h 1898"/>
              <a:gd name="T28" fmla="*/ 1428 w 1516"/>
              <a:gd name="T29" fmla="*/ 1898 h 1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6" h="1898">
                <a:moveTo>
                  <a:pt x="619" y="1880"/>
                </a:moveTo>
                <a:cubicBezTo>
                  <a:pt x="619" y="1880"/>
                  <a:pt x="160" y="1627"/>
                  <a:pt x="465" y="1235"/>
                </a:cubicBezTo>
                <a:cubicBezTo>
                  <a:pt x="465" y="1235"/>
                  <a:pt x="640" y="1729"/>
                  <a:pt x="727" y="1453"/>
                </a:cubicBezTo>
                <a:cubicBezTo>
                  <a:pt x="727" y="1453"/>
                  <a:pt x="0" y="764"/>
                  <a:pt x="625" y="411"/>
                </a:cubicBezTo>
                <a:cubicBezTo>
                  <a:pt x="625" y="411"/>
                  <a:pt x="528" y="915"/>
                  <a:pt x="712" y="798"/>
                </a:cubicBezTo>
                <a:cubicBezTo>
                  <a:pt x="896" y="682"/>
                  <a:pt x="683" y="218"/>
                  <a:pt x="858" y="0"/>
                </a:cubicBezTo>
                <a:cubicBezTo>
                  <a:pt x="858" y="0"/>
                  <a:pt x="736" y="417"/>
                  <a:pt x="966" y="406"/>
                </a:cubicBezTo>
                <a:cubicBezTo>
                  <a:pt x="1101" y="376"/>
                  <a:pt x="1076" y="247"/>
                  <a:pt x="1076" y="247"/>
                </a:cubicBezTo>
                <a:cubicBezTo>
                  <a:pt x="1076" y="247"/>
                  <a:pt x="1192" y="392"/>
                  <a:pt x="1018" y="668"/>
                </a:cubicBezTo>
                <a:cubicBezTo>
                  <a:pt x="843" y="944"/>
                  <a:pt x="1041" y="1035"/>
                  <a:pt x="1114" y="1042"/>
                </a:cubicBezTo>
                <a:cubicBezTo>
                  <a:pt x="1332" y="1046"/>
                  <a:pt x="1392" y="759"/>
                  <a:pt x="1392" y="759"/>
                </a:cubicBezTo>
                <a:cubicBezTo>
                  <a:pt x="1392" y="759"/>
                  <a:pt x="1475" y="1061"/>
                  <a:pt x="1181" y="1300"/>
                </a:cubicBezTo>
                <a:cubicBezTo>
                  <a:pt x="1181" y="1300"/>
                  <a:pt x="903" y="1568"/>
                  <a:pt x="1108" y="1747"/>
                </a:cubicBezTo>
                <a:cubicBezTo>
                  <a:pt x="1125" y="1762"/>
                  <a:pt x="1273" y="1839"/>
                  <a:pt x="1277" y="1614"/>
                </a:cubicBezTo>
                <a:cubicBezTo>
                  <a:pt x="1516" y="1664"/>
                  <a:pt x="1392" y="1889"/>
                  <a:pt x="1428" y="189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10"/>
          <p:cNvSpPr>
            <a:spLocks noEditPoints="1"/>
          </p:cNvSpPr>
          <p:nvPr/>
        </p:nvSpPr>
        <p:spPr bwMode="auto">
          <a:xfrm>
            <a:off x="1188870" y="7889550"/>
            <a:ext cx="230772" cy="295628"/>
          </a:xfrm>
          <a:custGeom>
            <a:avLst/>
            <a:gdLst>
              <a:gd name="T0" fmla="*/ 1358 w 1456"/>
              <a:gd name="T1" fmla="*/ 307 h 2111"/>
              <a:gd name="T2" fmla="*/ 1168 w 1456"/>
              <a:gd name="T3" fmla="*/ 1265 h 2111"/>
              <a:gd name="T4" fmla="*/ 1072 w 1456"/>
              <a:gd name="T5" fmla="*/ 1120 h 2111"/>
              <a:gd name="T6" fmla="*/ 822 w 1456"/>
              <a:gd name="T7" fmla="*/ 1111 h 2111"/>
              <a:gd name="T8" fmla="*/ 568 w 1456"/>
              <a:gd name="T9" fmla="*/ 1120 h 2111"/>
              <a:gd name="T10" fmla="*/ 319 w 1456"/>
              <a:gd name="T11" fmla="*/ 1111 h 2111"/>
              <a:gd name="T12" fmla="*/ 0 w 1456"/>
              <a:gd name="T13" fmla="*/ 2111 h 2111"/>
              <a:gd name="T14" fmla="*/ 834 w 1456"/>
              <a:gd name="T15" fmla="*/ 1881 h 2111"/>
              <a:gd name="T16" fmla="*/ 1268 w 1456"/>
              <a:gd name="T17" fmla="*/ 2111 h 2111"/>
              <a:gd name="T18" fmla="*/ 1456 w 1456"/>
              <a:gd name="T19" fmla="*/ 1265 h 2111"/>
              <a:gd name="T20" fmla="*/ 340 w 1456"/>
              <a:gd name="T21" fmla="*/ 1537 h 2111"/>
              <a:gd name="T22" fmla="*/ 120 w 1456"/>
              <a:gd name="T23" fmla="*/ 1394 h 2111"/>
              <a:gd name="T24" fmla="*/ 340 w 1456"/>
              <a:gd name="T25" fmla="*/ 1537 h 2111"/>
              <a:gd name="T26" fmla="*/ 442 w 1456"/>
              <a:gd name="T27" fmla="*/ 1537 h 2111"/>
              <a:gd name="T28" fmla="*/ 662 w 1456"/>
              <a:gd name="T29" fmla="*/ 1394 h 2111"/>
              <a:gd name="T30" fmla="*/ 984 w 1456"/>
              <a:gd name="T31" fmla="*/ 1537 h 2111"/>
              <a:gd name="T32" fmla="*/ 764 w 1456"/>
              <a:gd name="T33" fmla="*/ 1394 h 2111"/>
              <a:gd name="T34" fmla="*/ 984 w 1456"/>
              <a:gd name="T35" fmla="*/ 1537 h 2111"/>
              <a:gd name="T36" fmla="*/ 1086 w 1456"/>
              <a:gd name="T37" fmla="*/ 1537 h 2111"/>
              <a:gd name="T38" fmla="*/ 1306 w 1456"/>
              <a:gd name="T39" fmla="*/ 1394 h 2111"/>
              <a:gd name="T40" fmla="*/ 852 w 1456"/>
              <a:gd name="T41" fmla="*/ 221 h 2111"/>
              <a:gd name="T42" fmla="*/ 994 w 1456"/>
              <a:gd name="T43" fmla="*/ 117 h 2111"/>
              <a:gd name="T44" fmla="*/ 1063 w 1456"/>
              <a:gd name="T45" fmla="*/ 83 h 2111"/>
              <a:gd name="T46" fmla="*/ 1191 w 1456"/>
              <a:gd name="T47" fmla="*/ 99 h 2111"/>
              <a:gd name="T48" fmla="*/ 1276 w 1456"/>
              <a:gd name="T49" fmla="*/ 179 h 2111"/>
              <a:gd name="T50" fmla="*/ 1176 w 1456"/>
              <a:gd name="T51" fmla="*/ 137 h 2111"/>
              <a:gd name="T52" fmla="*/ 1038 w 1456"/>
              <a:gd name="T53" fmla="*/ 168 h 2111"/>
              <a:gd name="T54" fmla="*/ 861 w 1456"/>
              <a:gd name="T55" fmla="*/ 282 h 2111"/>
              <a:gd name="T56" fmla="*/ 738 w 1456"/>
              <a:gd name="T57" fmla="*/ 255 h 2111"/>
              <a:gd name="T58" fmla="*/ 650 w 1456"/>
              <a:gd name="T59" fmla="*/ 179 h 2111"/>
              <a:gd name="T60" fmla="*/ 801 w 1456"/>
              <a:gd name="T61" fmla="*/ 225 h 2111"/>
              <a:gd name="T62" fmla="*/ 323 w 1456"/>
              <a:gd name="T63" fmla="*/ 180 h 2111"/>
              <a:gd name="T64" fmla="*/ 446 w 1456"/>
              <a:gd name="T65" fmla="*/ 207 h 2111"/>
              <a:gd name="T66" fmla="*/ 623 w 1456"/>
              <a:gd name="T67" fmla="*/ 94 h 2111"/>
              <a:gd name="T68" fmla="*/ 762 w 1456"/>
              <a:gd name="T69" fmla="*/ 62 h 2111"/>
              <a:gd name="T70" fmla="*/ 861 w 1456"/>
              <a:gd name="T71" fmla="*/ 105 h 2111"/>
              <a:gd name="T72" fmla="*/ 776 w 1456"/>
              <a:gd name="T73" fmla="*/ 25 h 2111"/>
              <a:gd name="T74" fmla="*/ 648 w 1456"/>
              <a:gd name="T75" fmla="*/ 8 h 2111"/>
              <a:gd name="T76" fmla="*/ 579 w 1456"/>
              <a:gd name="T77" fmla="*/ 42 h 2111"/>
              <a:gd name="T78" fmla="*/ 437 w 1456"/>
              <a:gd name="T79" fmla="*/ 146 h 2111"/>
              <a:gd name="T80" fmla="*/ 337 w 1456"/>
              <a:gd name="T81" fmla="*/ 143 h 2111"/>
              <a:gd name="T82" fmla="*/ 255 w 1456"/>
              <a:gd name="T83" fmla="*/ 129 h 2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56" h="2111">
                <a:moveTo>
                  <a:pt x="1389" y="1265"/>
                </a:moveTo>
                <a:cubicBezTo>
                  <a:pt x="1358" y="307"/>
                  <a:pt x="1358" y="307"/>
                  <a:pt x="1358" y="307"/>
                </a:cubicBezTo>
                <a:cubicBezTo>
                  <a:pt x="1204" y="307"/>
                  <a:pt x="1204" y="307"/>
                  <a:pt x="1204" y="307"/>
                </a:cubicBezTo>
                <a:cubicBezTo>
                  <a:pt x="1168" y="1265"/>
                  <a:pt x="1168" y="1265"/>
                  <a:pt x="1168" y="1265"/>
                </a:cubicBezTo>
                <a:cubicBezTo>
                  <a:pt x="1072" y="1265"/>
                  <a:pt x="1072" y="1265"/>
                  <a:pt x="1072" y="1265"/>
                </a:cubicBezTo>
                <a:cubicBezTo>
                  <a:pt x="1072" y="1120"/>
                  <a:pt x="1072" y="1120"/>
                  <a:pt x="1072" y="1120"/>
                </a:cubicBezTo>
                <a:cubicBezTo>
                  <a:pt x="822" y="1254"/>
                  <a:pt x="822" y="1254"/>
                  <a:pt x="822" y="1254"/>
                </a:cubicBezTo>
                <a:cubicBezTo>
                  <a:pt x="822" y="1111"/>
                  <a:pt x="822" y="1111"/>
                  <a:pt x="822" y="1111"/>
                </a:cubicBezTo>
                <a:cubicBezTo>
                  <a:pt x="568" y="1246"/>
                  <a:pt x="568" y="1246"/>
                  <a:pt x="568" y="1246"/>
                </a:cubicBezTo>
                <a:cubicBezTo>
                  <a:pt x="568" y="1120"/>
                  <a:pt x="568" y="1120"/>
                  <a:pt x="568" y="1120"/>
                </a:cubicBezTo>
                <a:cubicBezTo>
                  <a:pt x="319" y="1254"/>
                  <a:pt x="319" y="1254"/>
                  <a:pt x="319" y="1254"/>
                </a:cubicBezTo>
                <a:cubicBezTo>
                  <a:pt x="319" y="1111"/>
                  <a:pt x="319" y="1111"/>
                  <a:pt x="319" y="1111"/>
                </a:cubicBezTo>
                <a:cubicBezTo>
                  <a:pt x="0" y="1280"/>
                  <a:pt x="0" y="1280"/>
                  <a:pt x="0" y="1280"/>
                </a:cubicBezTo>
                <a:cubicBezTo>
                  <a:pt x="0" y="2111"/>
                  <a:pt x="0" y="2111"/>
                  <a:pt x="0" y="2111"/>
                </a:cubicBezTo>
                <a:cubicBezTo>
                  <a:pt x="834" y="2111"/>
                  <a:pt x="834" y="2111"/>
                  <a:pt x="834" y="2111"/>
                </a:cubicBezTo>
                <a:cubicBezTo>
                  <a:pt x="834" y="1881"/>
                  <a:pt x="834" y="1881"/>
                  <a:pt x="834" y="1881"/>
                </a:cubicBezTo>
                <a:cubicBezTo>
                  <a:pt x="1268" y="1881"/>
                  <a:pt x="1268" y="1881"/>
                  <a:pt x="1268" y="1881"/>
                </a:cubicBezTo>
                <a:cubicBezTo>
                  <a:pt x="1268" y="2111"/>
                  <a:pt x="1268" y="2111"/>
                  <a:pt x="1268" y="2111"/>
                </a:cubicBezTo>
                <a:cubicBezTo>
                  <a:pt x="1456" y="2111"/>
                  <a:pt x="1456" y="2111"/>
                  <a:pt x="1456" y="2111"/>
                </a:cubicBezTo>
                <a:cubicBezTo>
                  <a:pt x="1456" y="1265"/>
                  <a:pt x="1456" y="1265"/>
                  <a:pt x="1456" y="1265"/>
                </a:cubicBezTo>
                <a:lnTo>
                  <a:pt x="1389" y="1265"/>
                </a:lnTo>
                <a:close/>
                <a:moveTo>
                  <a:pt x="340" y="1537"/>
                </a:moveTo>
                <a:cubicBezTo>
                  <a:pt x="120" y="1537"/>
                  <a:pt x="120" y="1537"/>
                  <a:pt x="120" y="1537"/>
                </a:cubicBezTo>
                <a:cubicBezTo>
                  <a:pt x="120" y="1394"/>
                  <a:pt x="120" y="1394"/>
                  <a:pt x="120" y="1394"/>
                </a:cubicBezTo>
                <a:cubicBezTo>
                  <a:pt x="340" y="1394"/>
                  <a:pt x="340" y="1394"/>
                  <a:pt x="340" y="1394"/>
                </a:cubicBezTo>
                <a:lnTo>
                  <a:pt x="340" y="1537"/>
                </a:lnTo>
                <a:close/>
                <a:moveTo>
                  <a:pt x="662" y="1537"/>
                </a:moveTo>
                <a:cubicBezTo>
                  <a:pt x="442" y="1537"/>
                  <a:pt x="442" y="1537"/>
                  <a:pt x="442" y="1537"/>
                </a:cubicBezTo>
                <a:cubicBezTo>
                  <a:pt x="442" y="1394"/>
                  <a:pt x="442" y="1394"/>
                  <a:pt x="442" y="1394"/>
                </a:cubicBezTo>
                <a:cubicBezTo>
                  <a:pt x="662" y="1394"/>
                  <a:pt x="662" y="1394"/>
                  <a:pt x="662" y="1394"/>
                </a:cubicBezTo>
                <a:lnTo>
                  <a:pt x="662" y="1537"/>
                </a:lnTo>
                <a:close/>
                <a:moveTo>
                  <a:pt x="984" y="1537"/>
                </a:moveTo>
                <a:cubicBezTo>
                  <a:pt x="764" y="1537"/>
                  <a:pt x="764" y="1537"/>
                  <a:pt x="764" y="1537"/>
                </a:cubicBezTo>
                <a:cubicBezTo>
                  <a:pt x="764" y="1394"/>
                  <a:pt x="764" y="1394"/>
                  <a:pt x="764" y="1394"/>
                </a:cubicBezTo>
                <a:cubicBezTo>
                  <a:pt x="984" y="1394"/>
                  <a:pt x="984" y="1394"/>
                  <a:pt x="984" y="1394"/>
                </a:cubicBezTo>
                <a:lnTo>
                  <a:pt x="984" y="1537"/>
                </a:lnTo>
                <a:close/>
                <a:moveTo>
                  <a:pt x="1306" y="1537"/>
                </a:moveTo>
                <a:cubicBezTo>
                  <a:pt x="1086" y="1537"/>
                  <a:pt x="1086" y="1537"/>
                  <a:pt x="1086" y="1537"/>
                </a:cubicBezTo>
                <a:cubicBezTo>
                  <a:pt x="1086" y="1394"/>
                  <a:pt x="1086" y="1394"/>
                  <a:pt x="1086" y="1394"/>
                </a:cubicBezTo>
                <a:cubicBezTo>
                  <a:pt x="1306" y="1394"/>
                  <a:pt x="1306" y="1394"/>
                  <a:pt x="1306" y="1394"/>
                </a:cubicBezTo>
                <a:lnTo>
                  <a:pt x="1306" y="1537"/>
                </a:lnTo>
                <a:close/>
                <a:moveTo>
                  <a:pt x="852" y="221"/>
                </a:moveTo>
                <a:cubicBezTo>
                  <a:pt x="886" y="213"/>
                  <a:pt x="917" y="194"/>
                  <a:pt x="942" y="165"/>
                </a:cubicBezTo>
                <a:cubicBezTo>
                  <a:pt x="961" y="148"/>
                  <a:pt x="970" y="134"/>
                  <a:pt x="994" y="117"/>
                </a:cubicBezTo>
                <a:cubicBezTo>
                  <a:pt x="1005" y="108"/>
                  <a:pt x="1015" y="101"/>
                  <a:pt x="1027" y="96"/>
                </a:cubicBezTo>
                <a:cubicBezTo>
                  <a:pt x="1039" y="90"/>
                  <a:pt x="1050" y="85"/>
                  <a:pt x="1063" y="83"/>
                </a:cubicBezTo>
                <a:cubicBezTo>
                  <a:pt x="1087" y="75"/>
                  <a:pt x="1112" y="76"/>
                  <a:pt x="1134" y="79"/>
                </a:cubicBezTo>
                <a:cubicBezTo>
                  <a:pt x="1156" y="83"/>
                  <a:pt x="1175" y="91"/>
                  <a:pt x="1191" y="99"/>
                </a:cubicBezTo>
                <a:cubicBezTo>
                  <a:pt x="1223" y="117"/>
                  <a:pt x="1244" y="138"/>
                  <a:pt x="1258" y="154"/>
                </a:cubicBezTo>
                <a:cubicBezTo>
                  <a:pt x="1271" y="169"/>
                  <a:pt x="1276" y="179"/>
                  <a:pt x="1276" y="179"/>
                </a:cubicBezTo>
                <a:cubicBezTo>
                  <a:pt x="1276" y="179"/>
                  <a:pt x="1266" y="173"/>
                  <a:pt x="1249" y="164"/>
                </a:cubicBezTo>
                <a:cubicBezTo>
                  <a:pt x="1231" y="156"/>
                  <a:pt x="1206" y="144"/>
                  <a:pt x="1176" y="137"/>
                </a:cubicBezTo>
                <a:cubicBezTo>
                  <a:pt x="1146" y="130"/>
                  <a:pt x="1112" y="129"/>
                  <a:pt x="1081" y="142"/>
                </a:cubicBezTo>
                <a:cubicBezTo>
                  <a:pt x="1066" y="147"/>
                  <a:pt x="1050" y="158"/>
                  <a:pt x="1038" y="168"/>
                </a:cubicBezTo>
                <a:cubicBezTo>
                  <a:pt x="1025" y="176"/>
                  <a:pt x="1008" y="199"/>
                  <a:pt x="994" y="213"/>
                </a:cubicBezTo>
                <a:cubicBezTo>
                  <a:pt x="960" y="250"/>
                  <a:pt x="911" y="279"/>
                  <a:pt x="861" y="282"/>
                </a:cubicBezTo>
                <a:cubicBezTo>
                  <a:pt x="837" y="285"/>
                  <a:pt x="813" y="282"/>
                  <a:pt x="792" y="277"/>
                </a:cubicBezTo>
                <a:cubicBezTo>
                  <a:pt x="771" y="272"/>
                  <a:pt x="753" y="264"/>
                  <a:pt x="738" y="255"/>
                </a:cubicBezTo>
                <a:cubicBezTo>
                  <a:pt x="706" y="238"/>
                  <a:pt x="684" y="218"/>
                  <a:pt x="670" y="204"/>
                </a:cubicBezTo>
                <a:cubicBezTo>
                  <a:pt x="656" y="189"/>
                  <a:pt x="650" y="179"/>
                  <a:pt x="650" y="179"/>
                </a:cubicBezTo>
                <a:cubicBezTo>
                  <a:pt x="650" y="179"/>
                  <a:pt x="691" y="202"/>
                  <a:pt x="752" y="218"/>
                </a:cubicBezTo>
                <a:cubicBezTo>
                  <a:pt x="767" y="221"/>
                  <a:pt x="784" y="224"/>
                  <a:pt x="801" y="225"/>
                </a:cubicBezTo>
                <a:cubicBezTo>
                  <a:pt x="818" y="226"/>
                  <a:pt x="835" y="225"/>
                  <a:pt x="852" y="221"/>
                </a:cubicBezTo>
                <a:close/>
                <a:moveTo>
                  <a:pt x="323" y="180"/>
                </a:moveTo>
                <a:cubicBezTo>
                  <a:pt x="338" y="189"/>
                  <a:pt x="357" y="197"/>
                  <a:pt x="378" y="202"/>
                </a:cubicBezTo>
                <a:cubicBezTo>
                  <a:pt x="398" y="207"/>
                  <a:pt x="422" y="211"/>
                  <a:pt x="446" y="207"/>
                </a:cubicBezTo>
                <a:cubicBezTo>
                  <a:pt x="496" y="204"/>
                  <a:pt x="546" y="175"/>
                  <a:pt x="579" y="138"/>
                </a:cubicBezTo>
                <a:cubicBezTo>
                  <a:pt x="593" y="125"/>
                  <a:pt x="610" y="102"/>
                  <a:pt x="623" y="94"/>
                </a:cubicBezTo>
                <a:cubicBezTo>
                  <a:pt x="635" y="84"/>
                  <a:pt x="651" y="72"/>
                  <a:pt x="666" y="67"/>
                </a:cubicBezTo>
                <a:cubicBezTo>
                  <a:pt x="697" y="54"/>
                  <a:pt x="732" y="55"/>
                  <a:pt x="762" y="62"/>
                </a:cubicBezTo>
                <a:cubicBezTo>
                  <a:pt x="791" y="70"/>
                  <a:pt x="817" y="81"/>
                  <a:pt x="834" y="90"/>
                </a:cubicBezTo>
                <a:cubicBezTo>
                  <a:pt x="851" y="99"/>
                  <a:pt x="861" y="105"/>
                  <a:pt x="861" y="105"/>
                </a:cubicBezTo>
                <a:cubicBezTo>
                  <a:pt x="861" y="105"/>
                  <a:pt x="856" y="94"/>
                  <a:pt x="843" y="79"/>
                </a:cubicBezTo>
                <a:cubicBezTo>
                  <a:pt x="829" y="64"/>
                  <a:pt x="809" y="42"/>
                  <a:pt x="776" y="25"/>
                </a:cubicBezTo>
                <a:cubicBezTo>
                  <a:pt x="760" y="16"/>
                  <a:pt x="741" y="9"/>
                  <a:pt x="719" y="5"/>
                </a:cubicBezTo>
                <a:cubicBezTo>
                  <a:pt x="697" y="2"/>
                  <a:pt x="672" y="0"/>
                  <a:pt x="648" y="8"/>
                </a:cubicBezTo>
                <a:cubicBezTo>
                  <a:pt x="636" y="11"/>
                  <a:pt x="624" y="15"/>
                  <a:pt x="613" y="21"/>
                </a:cubicBezTo>
                <a:cubicBezTo>
                  <a:pt x="601" y="26"/>
                  <a:pt x="590" y="33"/>
                  <a:pt x="579" y="42"/>
                </a:cubicBezTo>
                <a:cubicBezTo>
                  <a:pt x="555" y="59"/>
                  <a:pt x="546" y="73"/>
                  <a:pt x="528" y="90"/>
                </a:cubicBezTo>
                <a:cubicBezTo>
                  <a:pt x="502" y="120"/>
                  <a:pt x="471" y="139"/>
                  <a:pt x="437" y="146"/>
                </a:cubicBezTo>
                <a:cubicBezTo>
                  <a:pt x="420" y="150"/>
                  <a:pt x="403" y="152"/>
                  <a:pt x="386" y="150"/>
                </a:cubicBezTo>
                <a:cubicBezTo>
                  <a:pt x="369" y="150"/>
                  <a:pt x="352" y="147"/>
                  <a:pt x="337" y="143"/>
                </a:cubicBezTo>
                <a:cubicBezTo>
                  <a:pt x="276" y="127"/>
                  <a:pt x="235" y="105"/>
                  <a:pt x="235" y="105"/>
                </a:cubicBezTo>
                <a:cubicBezTo>
                  <a:pt x="235" y="105"/>
                  <a:pt x="241" y="114"/>
                  <a:pt x="255" y="129"/>
                </a:cubicBezTo>
                <a:cubicBezTo>
                  <a:pt x="269" y="143"/>
                  <a:pt x="291" y="163"/>
                  <a:pt x="323" y="18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7" name="Group 16"/>
          <p:cNvGrpSpPr/>
          <p:nvPr/>
        </p:nvGrpSpPr>
        <p:grpSpPr>
          <a:xfrm>
            <a:off x="3602153" y="1869411"/>
            <a:ext cx="2808287" cy="2882908"/>
            <a:chOff x="3583103" y="1892274"/>
            <a:chExt cx="2808287" cy="2882908"/>
          </a:xfrm>
        </p:grpSpPr>
        <p:sp>
          <p:nvSpPr>
            <p:cNvPr id="50" name="Rectangle 49"/>
            <p:cNvSpPr/>
            <p:nvPr/>
          </p:nvSpPr>
          <p:spPr bwMode="auto">
            <a:xfrm>
              <a:off x="3589569" y="1975968"/>
              <a:ext cx="2763721" cy="2799214"/>
            </a:xfrm>
            <a:prstGeom prst="rect">
              <a:avLst/>
            </a:prstGeom>
            <a:noFill/>
            <a:ln w="19050">
              <a:solidFill>
                <a:schemeClr val="accent2"/>
              </a:solid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51" name="TextBox 50"/>
            <p:cNvSpPr txBox="1"/>
            <p:nvPr/>
          </p:nvSpPr>
          <p:spPr>
            <a:xfrm>
              <a:off x="3673241" y="1892274"/>
              <a:ext cx="833258" cy="166712"/>
            </a:xfrm>
            <a:prstGeom prst="rect">
              <a:avLst/>
            </a:prstGeom>
            <a:solidFill>
              <a:schemeClr val="bg1"/>
            </a:solidFill>
          </p:spPr>
          <p:txBody>
            <a:bodyPr wrap="square" lIns="36000" tIns="0" rIns="36000" bIns="0" rtlCol="0">
              <a:spAutoFit/>
            </a:bodyPr>
            <a:lstStyle/>
            <a:p>
              <a:pPr algn="l"/>
              <a:r>
                <a:rPr lang="en-US" dirty="0" smtClean="0">
                  <a:solidFill>
                    <a:schemeClr val="tx1"/>
                  </a:solidFill>
                  <a:latin typeface="Arial" panose="020B0604020202020204" pitchFamily="34" charset="0"/>
                  <a:cs typeface="Arial" panose="020B0604020202020204" pitchFamily="34" charset="0"/>
                </a:rPr>
                <a:t>Electricity: </a:t>
              </a:r>
              <a:endParaRPr lang="en-US" dirty="0">
                <a:solidFill>
                  <a:schemeClr val="tx1"/>
                </a:solidFill>
                <a:latin typeface="Arial" panose="020B0604020202020204" pitchFamily="34" charset="0"/>
                <a:cs typeface="Arial" panose="020B0604020202020204" pitchFamily="34" charset="0"/>
              </a:endParaRPr>
            </a:p>
          </p:txBody>
        </p:sp>
        <p:sp>
          <p:nvSpPr>
            <p:cNvPr id="9" name="TextBox 8"/>
            <p:cNvSpPr txBox="1"/>
            <p:nvPr/>
          </p:nvSpPr>
          <p:spPr>
            <a:xfrm>
              <a:off x="3583103" y="2020581"/>
              <a:ext cx="2808287" cy="2754600"/>
            </a:xfrm>
            <a:prstGeom prst="rect">
              <a:avLst/>
            </a:prstGeom>
            <a:noFill/>
          </p:spPr>
          <p:txBody>
            <a:bodyPr wrap="square" rtlCol="0">
              <a:spAutoFit/>
            </a:bodyPr>
            <a:lstStyle/>
            <a:p>
              <a:pPr marL="108000" indent="-108000" algn="just">
                <a:lnSpc>
                  <a:spcPct val="100000"/>
                </a:lnSpc>
                <a:spcAft>
                  <a:spcPts val="600"/>
                </a:spcAft>
                <a:buClr>
                  <a:schemeClr val="accent2"/>
                </a:buClr>
                <a:buSzPct val="80000"/>
                <a:buFont typeface="EYInterstate" panose="020B0604020202020204" charset="0"/>
                <a:buChar char="►"/>
              </a:pPr>
              <a:r>
                <a:rPr lang="en-US" sz="900" kern="0" dirty="0" smtClean="0">
                  <a:solidFill>
                    <a:schemeClr val="tx1"/>
                  </a:solidFill>
                  <a:latin typeface="Arial" panose="020B0604020202020204" pitchFamily="34" charset="0"/>
                  <a:cs typeface="Arial" panose="020B0604020202020204" pitchFamily="34" charset="0"/>
                </a:rPr>
                <a:t>Electricity </a:t>
              </a:r>
              <a:r>
                <a:rPr lang="en-US" sz="900" kern="0" dirty="0">
                  <a:solidFill>
                    <a:schemeClr val="tx1"/>
                  </a:solidFill>
                  <a:latin typeface="Arial" panose="020B0604020202020204" pitchFamily="34" charset="0"/>
                  <a:cs typeface="Arial" panose="020B0604020202020204" pitchFamily="34" charset="0"/>
                </a:rPr>
                <a:t>production (from non-renewable sources) and electricity supply have been</a:t>
              </a:r>
              <a:r>
                <a:rPr lang="en-US" sz="900" b="1" kern="0" dirty="0">
                  <a:solidFill>
                    <a:schemeClr val="tx1"/>
                  </a:solidFill>
                  <a:latin typeface="Arial" panose="020B0604020202020204" pitchFamily="34" charset="0"/>
                  <a:cs typeface="Arial" panose="020B0604020202020204" pitchFamily="34" charset="0"/>
                </a:rPr>
                <a:t> liberalized</a:t>
              </a:r>
              <a:r>
                <a:rPr lang="en-US" sz="900" kern="0" dirty="0">
                  <a:solidFill>
                    <a:schemeClr val="tx1"/>
                  </a:solidFill>
                  <a:latin typeface="Arial" panose="020B0604020202020204" pitchFamily="34" charset="0"/>
                  <a:cs typeface="Arial" panose="020B0604020202020204" pitchFamily="34" charset="0"/>
                </a:rPr>
                <a:t>. This </a:t>
              </a:r>
              <a:r>
                <a:rPr lang="en-US" sz="900" kern="0" dirty="0" smtClean="0">
                  <a:solidFill>
                    <a:schemeClr val="tx1"/>
                  </a:solidFill>
                  <a:latin typeface="Arial" panose="020B0604020202020204" pitchFamily="34" charset="0"/>
                  <a:cs typeface="Arial" panose="020B0604020202020204" pitchFamily="34" charset="0"/>
                </a:rPr>
                <a:t>has led to </a:t>
              </a:r>
              <a:r>
                <a:rPr lang="en-US" sz="900" kern="0" dirty="0">
                  <a:solidFill>
                    <a:schemeClr val="tx1"/>
                  </a:solidFill>
                  <a:latin typeface="Arial" panose="020B0604020202020204" pitchFamily="34" charset="0"/>
                  <a:cs typeface="Arial" panose="020B0604020202020204" pitchFamily="34" charset="0"/>
                </a:rPr>
                <a:t>an Iberian Electricity Market </a:t>
              </a:r>
              <a:r>
                <a:rPr lang="en-US" sz="900" kern="0" dirty="0" smtClean="0">
                  <a:solidFill>
                    <a:schemeClr val="tx1"/>
                  </a:solidFill>
                  <a:latin typeface="Arial" panose="020B0604020202020204" pitchFamily="34" charset="0"/>
                  <a:cs typeface="Arial" panose="020B0604020202020204" pitchFamily="34" charset="0"/>
                </a:rPr>
                <a:t>(“MIBEL”) </a:t>
              </a:r>
              <a:r>
                <a:rPr lang="en-US" sz="900" kern="0" dirty="0">
                  <a:solidFill>
                    <a:schemeClr val="tx1"/>
                  </a:solidFill>
                  <a:latin typeface="Arial" panose="020B0604020202020204" pitchFamily="34" charset="0"/>
                  <a:cs typeface="Arial" panose="020B0604020202020204" pitchFamily="34" charset="0"/>
                </a:rPr>
                <a:t>shared by </a:t>
              </a:r>
              <a:r>
                <a:rPr lang="en-US" sz="900" kern="0" dirty="0" smtClean="0">
                  <a:solidFill>
                    <a:schemeClr val="tx1"/>
                  </a:solidFill>
                  <a:latin typeface="Arial" panose="020B0604020202020204" pitchFamily="34" charset="0"/>
                  <a:cs typeface="Arial" panose="020B0604020202020204" pitchFamily="34" charset="0"/>
                </a:rPr>
                <a:t>Portugal </a:t>
              </a:r>
              <a:r>
                <a:rPr lang="en-US" sz="900" kern="0" dirty="0">
                  <a:solidFill>
                    <a:schemeClr val="tx1"/>
                  </a:solidFill>
                  <a:latin typeface="Arial" panose="020B0604020202020204" pitchFamily="34" charset="0"/>
                  <a:cs typeface="Arial" panose="020B0604020202020204" pitchFamily="34" charset="0"/>
                </a:rPr>
                <a:t>and </a:t>
              </a:r>
              <a:r>
                <a:rPr lang="en-US" sz="900" kern="0" dirty="0" smtClean="0">
                  <a:solidFill>
                    <a:schemeClr val="tx1"/>
                  </a:solidFill>
                  <a:latin typeface="Arial" panose="020B0604020202020204" pitchFamily="34" charset="0"/>
                  <a:cs typeface="Arial" panose="020B0604020202020204" pitchFamily="34" charset="0"/>
                </a:rPr>
                <a:t>Spain.</a:t>
              </a:r>
              <a:endParaRPr lang="en-US" sz="900" kern="0" dirty="0">
                <a:solidFill>
                  <a:schemeClr val="tx1"/>
                </a:solidFill>
                <a:latin typeface="Arial" panose="020B0604020202020204" pitchFamily="34" charset="0"/>
                <a:cs typeface="Arial" panose="020B0604020202020204" pitchFamily="34" charset="0"/>
              </a:endParaRPr>
            </a:p>
            <a:p>
              <a:pPr marL="108000" indent="-108000" algn="just">
                <a:lnSpc>
                  <a:spcPct val="100000"/>
                </a:lnSpc>
                <a:spcAft>
                  <a:spcPts val="600"/>
                </a:spcAft>
                <a:buClr>
                  <a:schemeClr val="accent2"/>
                </a:buClr>
                <a:buSzPct val="80000"/>
                <a:buFont typeface="EYInterstate" panose="020B0604020202020204" charset="0"/>
                <a:buChar char="►"/>
              </a:pPr>
              <a:r>
                <a:rPr lang="en-US" sz="900" b="1" kern="0" dirty="0" smtClean="0">
                  <a:solidFill>
                    <a:schemeClr val="tx1"/>
                  </a:solidFill>
                  <a:latin typeface="Arial" panose="020B0604020202020204" pitchFamily="34" charset="0"/>
                  <a:cs typeface="Arial" panose="020B0604020202020204" pitchFamily="34" charset="0"/>
                </a:rPr>
                <a:t>Feed-in-tariffs (“</a:t>
              </a:r>
              <a:r>
                <a:rPr lang="en-US" sz="900" b="1" kern="0" dirty="0" err="1" smtClean="0">
                  <a:solidFill>
                    <a:schemeClr val="tx1"/>
                  </a:solidFill>
                  <a:latin typeface="Arial" panose="020B0604020202020204" pitchFamily="34" charset="0"/>
                  <a:cs typeface="Arial" panose="020B0604020202020204" pitchFamily="34" charset="0"/>
                </a:rPr>
                <a:t>FiT</a:t>
              </a:r>
              <a:r>
                <a:rPr lang="en-US" sz="900" b="1" kern="0" dirty="0" smtClean="0">
                  <a:solidFill>
                    <a:schemeClr val="tx1"/>
                  </a:solidFill>
                  <a:latin typeface="Arial" panose="020B0604020202020204" pitchFamily="34" charset="0"/>
                  <a:cs typeface="Arial" panose="020B0604020202020204" pitchFamily="34" charset="0"/>
                </a:rPr>
                <a:t>”) </a:t>
              </a:r>
              <a:r>
                <a:rPr lang="en-US" sz="900" kern="0" dirty="0" smtClean="0">
                  <a:solidFill>
                    <a:schemeClr val="tx1"/>
                  </a:solidFill>
                  <a:latin typeface="Arial" panose="020B0604020202020204" pitchFamily="34" charset="0"/>
                  <a:cs typeface="Arial" panose="020B0604020202020204" pitchFamily="34" charset="0"/>
                </a:rPr>
                <a:t>are awarded to producers of electricity from renewable sources. However, it has created a substantial </a:t>
              </a:r>
              <a:r>
                <a:rPr lang="en-US" sz="900" b="1" kern="0" dirty="0" smtClean="0">
                  <a:solidFill>
                    <a:schemeClr val="tx1"/>
                  </a:solidFill>
                  <a:latin typeface="Arial" panose="020B0604020202020204" pitchFamily="34" charset="0"/>
                  <a:cs typeface="Arial" panose="020B0604020202020204" pitchFamily="34" charset="0"/>
                </a:rPr>
                <a:t>tariff deficit</a:t>
              </a:r>
              <a:r>
                <a:rPr lang="en-US" sz="900" kern="0" dirty="0" smtClean="0">
                  <a:solidFill>
                    <a:schemeClr val="tx1"/>
                  </a:solidFill>
                  <a:latin typeface="Arial" panose="020B0604020202020204" pitchFamily="34" charset="0"/>
                  <a:cs typeface="Arial" panose="020B0604020202020204" pitchFamily="34" charset="0"/>
                </a:rPr>
                <a:t>. The government plans to eliminate this by 2020.</a:t>
              </a:r>
            </a:p>
            <a:p>
              <a:pPr marL="108000" indent="-108000" algn="just">
                <a:lnSpc>
                  <a:spcPct val="100000"/>
                </a:lnSpc>
                <a:spcAft>
                  <a:spcPts val="600"/>
                </a:spcAft>
                <a:buClr>
                  <a:schemeClr val="accent2"/>
                </a:buClr>
                <a:buSzPct val="80000"/>
                <a:buFont typeface="EYInterstate" panose="020B0604020202020204" charset="0"/>
                <a:buChar char="►"/>
              </a:pPr>
              <a:r>
                <a:rPr lang="en-US" sz="900" kern="0" dirty="0" smtClean="0">
                  <a:solidFill>
                    <a:schemeClr val="tx1"/>
                  </a:solidFill>
                  <a:latin typeface="+mn-lt"/>
                  <a:cs typeface="Arial" panose="020B0604020202020204" pitchFamily="34" charset="0"/>
                </a:rPr>
                <a:t>The transmission and distribution of electricity are still </a:t>
              </a:r>
              <a:r>
                <a:rPr lang="en-US" sz="900" b="1" kern="0" dirty="0" smtClean="0">
                  <a:solidFill>
                    <a:schemeClr val="tx1"/>
                  </a:solidFill>
                  <a:latin typeface="+mn-lt"/>
                  <a:cs typeface="Arial" panose="020B0604020202020204" pitchFamily="34" charset="0"/>
                </a:rPr>
                <a:t>regulated</a:t>
              </a:r>
              <a:r>
                <a:rPr lang="en-US" sz="900" kern="0" dirty="0" smtClean="0">
                  <a:solidFill>
                    <a:schemeClr val="tx1"/>
                  </a:solidFill>
                  <a:latin typeface="+mn-lt"/>
                  <a:cs typeface="Arial" panose="020B0604020202020204" pitchFamily="34" charset="0"/>
                </a:rPr>
                <a:t>, being operated by REN </a:t>
              </a:r>
              <a:r>
                <a:rPr lang="en-US" sz="900" kern="0" dirty="0">
                  <a:solidFill>
                    <a:schemeClr val="tx1"/>
                  </a:solidFill>
                  <a:latin typeface="+mn-lt"/>
                  <a:cs typeface="Arial" panose="020B0604020202020204" pitchFamily="34" charset="0"/>
                </a:rPr>
                <a:t>(“</a:t>
              </a:r>
              <a:r>
                <a:rPr lang="en-US" sz="900" kern="0" dirty="0" err="1">
                  <a:solidFill>
                    <a:schemeClr val="tx1"/>
                  </a:solidFill>
                  <a:latin typeface="+mn-lt"/>
                  <a:cs typeface="Arial" panose="020B0604020202020204" pitchFamily="34" charset="0"/>
                </a:rPr>
                <a:t>Redes</a:t>
              </a:r>
              <a:r>
                <a:rPr lang="en-US" sz="900" kern="0" dirty="0">
                  <a:solidFill>
                    <a:schemeClr val="tx1"/>
                  </a:solidFill>
                  <a:latin typeface="+mn-lt"/>
                  <a:cs typeface="Arial" panose="020B0604020202020204" pitchFamily="34" charset="0"/>
                </a:rPr>
                <a:t> </a:t>
              </a:r>
              <a:r>
                <a:rPr lang="en-US" sz="900" kern="0" dirty="0" err="1">
                  <a:solidFill>
                    <a:schemeClr val="tx1"/>
                  </a:solidFill>
                  <a:latin typeface="+mn-lt"/>
                  <a:cs typeface="Arial" panose="020B0604020202020204" pitchFamily="34" charset="0"/>
                </a:rPr>
                <a:t>Energéticas</a:t>
              </a:r>
              <a:r>
                <a:rPr lang="en-US" sz="900" kern="0" dirty="0">
                  <a:solidFill>
                    <a:schemeClr val="tx1"/>
                  </a:solidFill>
                  <a:latin typeface="+mn-lt"/>
                  <a:cs typeface="Arial" panose="020B0604020202020204" pitchFamily="34" charset="0"/>
                </a:rPr>
                <a:t> </a:t>
              </a:r>
              <a:r>
                <a:rPr lang="en-US" sz="900" kern="0" dirty="0" err="1" smtClean="0">
                  <a:solidFill>
                    <a:schemeClr val="tx1"/>
                  </a:solidFill>
                  <a:latin typeface="+mn-lt"/>
                  <a:cs typeface="Arial" panose="020B0604020202020204" pitchFamily="34" charset="0"/>
                </a:rPr>
                <a:t>Nacionais</a:t>
              </a:r>
              <a:r>
                <a:rPr lang="en-US" sz="900" kern="0" dirty="0" smtClean="0">
                  <a:solidFill>
                    <a:schemeClr val="tx1"/>
                  </a:solidFill>
                  <a:latin typeface="+mn-lt"/>
                  <a:cs typeface="Arial" panose="020B0604020202020204" pitchFamily="34" charset="0"/>
                </a:rPr>
                <a:t>”) and EDP (“</a:t>
              </a:r>
              <a:r>
                <a:rPr lang="en-US" sz="900" kern="0" dirty="0" err="1" smtClean="0">
                  <a:solidFill>
                    <a:schemeClr val="tx1"/>
                  </a:solidFill>
                  <a:latin typeface="+mn-lt"/>
                  <a:cs typeface="Arial" panose="020B0604020202020204" pitchFamily="34" charset="0"/>
                </a:rPr>
                <a:t>Energias</a:t>
              </a:r>
              <a:r>
                <a:rPr lang="en-US" sz="900" kern="0" dirty="0" smtClean="0">
                  <a:solidFill>
                    <a:schemeClr val="tx1"/>
                  </a:solidFill>
                  <a:latin typeface="+mn-lt"/>
                  <a:cs typeface="Arial" panose="020B0604020202020204" pitchFamily="34" charset="0"/>
                </a:rPr>
                <a:t> de Portugal”). </a:t>
              </a:r>
              <a:r>
                <a:rPr lang="pt-PT" sz="900" kern="0" dirty="0" smtClean="0">
                  <a:solidFill>
                    <a:schemeClr val="tx1"/>
                  </a:solidFill>
                  <a:latin typeface="+mn-lt"/>
                  <a:cs typeface="Arial" panose="020B0604020202020204" pitchFamily="34" charset="0"/>
                </a:rPr>
                <a:t> </a:t>
              </a:r>
            </a:p>
            <a:p>
              <a:pPr marL="108000" indent="-108000" algn="just">
                <a:lnSpc>
                  <a:spcPct val="100000"/>
                </a:lnSpc>
                <a:spcAft>
                  <a:spcPts val="600"/>
                </a:spcAft>
                <a:buClr>
                  <a:schemeClr val="accent2"/>
                </a:buClr>
                <a:buSzPct val="80000"/>
                <a:buFont typeface="EYInterstate" panose="020B0604020202020204" charset="0"/>
                <a:buChar char="►"/>
              </a:pPr>
              <a:r>
                <a:rPr lang="en-US" sz="900" kern="0" dirty="0">
                  <a:solidFill>
                    <a:schemeClr val="tx1"/>
                  </a:solidFill>
                  <a:latin typeface="+mn-lt"/>
                  <a:cs typeface="Arial" panose="020B0604020202020204" pitchFamily="34" charset="0"/>
                </a:rPr>
                <a:t>REN </a:t>
              </a:r>
              <a:r>
                <a:rPr lang="en-US" sz="900" kern="0" dirty="0" smtClean="0">
                  <a:solidFill>
                    <a:schemeClr val="tx1"/>
                  </a:solidFill>
                  <a:latin typeface="+mn-lt"/>
                  <a:cs typeface="Arial" panose="020B0604020202020204" pitchFamily="34" charset="0"/>
                </a:rPr>
                <a:t>was </a:t>
              </a:r>
              <a:r>
                <a:rPr lang="en-US" sz="900" b="1" kern="0" dirty="0" smtClean="0">
                  <a:solidFill>
                    <a:schemeClr val="tx1"/>
                  </a:solidFill>
                  <a:latin typeface="+mn-lt"/>
                  <a:cs typeface="Arial" panose="020B0604020202020204" pitchFamily="34" charset="0"/>
                </a:rPr>
                <a:t>privatized </a:t>
              </a:r>
              <a:r>
                <a:rPr lang="en-US" sz="900" kern="0" dirty="0" smtClean="0">
                  <a:solidFill>
                    <a:schemeClr val="tx1"/>
                  </a:solidFill>
                  <a:latin typeface="+mn-lt"/>
                  <a:cs typeface="Arial" panose="020B0604020202020204" pitchFamily="34" charset="0"/>
                </a:rPr>
                <a:t>in 2012 </a:t>
              </a:r>
              <a:r>
                <a:rPr lang="en-US" sz="900" kern="0" dirty="0">
                  <a:solidFill>
                    <a:schemeClr val="tx1"/>
                  </a:solidFill>
                  <a:latin typeface="+mn-lt"/>
                  <a:cs typeface="Arial" panose="020B0604020202020204" pitchFamily="34" charset="0"/>
                </a:rPr>
                <a:t>and certified as transmission </a:t>
              </a:r>
              <a:r>
                <a:rPr lang="en-US" sz="900" kern="0" dirty="0" smtClean="0">
                  <a:solidFill>
                    <a:schemeClr val="tx1"/>
                  </a:solidFill>
                  <a:latin typeface="+mn-lt"/>
                  <a:cs typeface="Arial" panose="020B0604020202020204" pitchFamily="34" charset="0"/>
                </a:rPr>
                <a:t>system operator (“TSO”).</a:t>
              </a:r>
            </a:p>
            <a:p>
              <a:pPr marL="108000" indent="-108000" algn="just">
                <a:lnSpc>
                  <a:spcPct val="100000"/>
                </a:lnSpc>
                <a:spcAft>
                  <a:spcPts val="600"/>
                </a:spcAft>
                <a:buClr>
                  <a:schemeClr val="accent2"/>
                </a:buClr>
                <a:buSzPct val="80000"/>
                <a:buFont typeface="EYInterstate" panose="020B0604020202020204" charset="0"/>
                <a:buChar char="►"/>
              </a:pPr>
              <a:r>
                <a:rPr lang="en-US" sz="900" kern="0" dirty="0" smtClean="0">
                  <a:solidFill>
                    <a:schemeClr val="tx1"/>
                  </a:solidFill>
                  <a:latin typeface="+mn-lt"/>
                  <a:cs typeface="Arial" panose="020B0604020202020204" pitchFamily="34" charset="0"/>
                </a:rPr>
                <a:t>EDP is leading the implementation of </a:t>
              </a:r>
              <a:r>
                <a:rPr lang="en-US" sz="900" b="1" kern="0" dirty="0" smtClean="0">
                  <a:solidFill>
                    <a:schemeClr val="tx1"/>
                  </a:solidFill>
                  <a:latin typeface="+mn-lt"/>
                  <a:cs typeface="Arial" panose="020B0604020202020204" pitchFamily="34" charset="0"/>
                </a:rPr>
                <a:t>smart grid</a:t>
              </a:r>
              <a:r>
                <a:rPr lang="en-US" sz="900" kern="0" dirty="0" smtClean="0">
                  <a:solidFill>
                    <a:schemeClr val="tx1"/>
                  </a:solidFill>
                  <a:latin typeface="+mn-lt"/>
                  <a:cs typeface="Arial" panose="020B0604020202020204" pitchFamily="34" charset="0"/>
                </a:rPr>
                <a:t> technology in the electrical distribution network in Portugal, through the </a:t>
              </a:r>
              <a:r>
                <a:rPr lang="en-US" sz="900" kern="0" dirty="0" err="1" smtClean="0">
                  <a:solidFill>
                    <a:schemeClr val="tx1"/>
                  </a:solidFill>
                  <a:latin typeface="+mn-lt"/>
                  <a:cs typeface="Arial" panose="020B0604020202020204" pitchFamily="34" charset="0"/>
                </a:rPr>
                <a:t>InovGrid</a:t>
              </a:r>
              <a:r>
                <a:rPr lang="en-US" sz="900" kern="0" dirty="0" smtClean="0">
                  <a:solidFill>
                    <a:schemeClr val="tx1"/>
                  </a:solidFill>
                  <a:latin typeface="+mn-lt"/>
                  <a:cs typeface="Arial" panose="020B0604020202020204" pitchFamily="34" charset="0"/>
                </a:rPr>
                <a:t> project.  </a:t>
              </a:r>
              <a:endParaRPr lang="en-US" sz="900" kern="0" dirty="0">
                <a:solidFill>
                  <a:schemeClr val="tx1"/>
                </a:solidFill>
                <a:latin typeface="+mn-lt"/>
                <a:cs typeface="Arial" panose="020B0604020202020204" pitchFamily="34" charset="0"/>
              </a:endParaRPr>
            </a:p>
          </p:txBody>
        </p:sp>
      </p:grpSp>
      <p:grpSp>
        <p:nvGrpSpPr>
          <p:cNvPr id="10" name="Group 9"/>
          <p:cNvGrpSpPr/>
          <p:nvPr/>
        </p:nvGrpSpPr>
        <p:grpSpPr>
          <a:xfrm>
            <a:off x="3583368" y="4957765"/>
            <a:ext cx="2808287" cy="1760541"/>
            <a:chOff x="3500437" y="5949326"/>
            <a:chExt cx="2808287" cy="1760541"/>
          </a:xfrm>
        </p:grpSpPr>
        <p:sp>
          <p:nvSpPr>
            <p:cNvPr id="68" name="Rectangle 67"/>
            <p:cNvSpPr/>
            <p:nvPr/>
          </p:nvSpPr>
          <p:spPr bwMode="auto">
            <a:xfrm>
              <a:off x="3545003" y="6034037"/>
              <a:ext cx="2763721" cy="1675830"/>
            </a:xfrm>
            <a:prstGeom prst="rect">
              <a:avLst/>
            </a:prstGeom>
            <a:noFill/>
            <a:ln w="19050">
              <a:solidFill>
                <a:schemeClr val="accent2"/>
              </a:solid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71" name="TextBox 70"/>
            <p:cNvSpPr txBox="1"/>
            <p:nvPr/>
          </p:nvSpPr>
          <p:spPr>
            <a:xfrm>
              <a:off x="3500437" y="6078651"/>
              <a:ext cx="2808287" cy="1631216"/>
            </a:xfrm>
            <a:prstGeom prst="rect">
              <a:avLst/>
            </a:prstGeom>
            <a:noFill/>
          </p:spPr>
          <p:txBody>
            <a:bodyPr wrap="square" rtlCol="0">
              <a:spAutoFit/>
            </a:bodyPr>
            <a:lstStyle/>
            <a:p>
              <a:pPr marL="108000" indent="-108000" algn="just">
                <a:lnSpc>
                  <a:spcPct val="100000"/>
                </a:lnSpc>
                <a:spcAft>
                  <a:spcPts val="600"/>
                </a:spcAft>
                <a:buClr>
                  <a:schemeClr val="accent2"/>
                </a:buClr>
                <a:buSzPct val="80000"/>
                <a:buFont typeface="EYInterstate" panose="020B0604020202020204" charset="0"/>
                <a:buChar char="►"/>
              </a:pPr>
              <a:r>
                <a:rPr lang="en-US" sz="900" kern="0" dirty="0" smtClean="0">
                  <a:solidFill>
                    <a:schemeClr val="tx1"/>
                  </a:solidFill>
                  <a:latin typeface="Arial" panose="020B0604020202020204" pitchFamily="34" charset="0"/>
                  <a:cs typeface="Arial" panose="020B0604020202020204" pitchFamily="34" charset="0"/>
                </a:rPr>
                <a:t>The natural gas sector comprises regulated and unregulated activities. The regasification, storage, transport and distribution are </a:t>
              </a:r>
              <a:r>
                <a:rPr lang="en-US" sz="900" b="1" kern="0" dirty="0" smtClean="0">
                  <a:solidFill>
                    <a:schemeClr val="tx1"/>
                  </a:solidFill>
                  <a:latin typeface="Arial" panose="020B0604020202020204" pitchFamily="34" charset="0"/>
                  <a:cs typeface="Arial" panose="020B0604020202020204" pitchFamily="34" charset="0"/>
                </a:rPr>
                <a:t>regulated</a:t>
              </a:r>
              <a:r>
                <a:rPr lang="en-US" sz="900" kern="0" dirty="0" smtClean="0">
                  <a:solidFill>
                    <a:schemeClr val="tx1"/>
                  </a:solidFill>
                  <a:latin typeface="Arial" panose="020B0604020202020204" pitchFamily="34" charset="0"/>
                  <a:cs typeface="Arial" panose="020B0604020202020204" pitchFamily="34" charset="0"/>
                </a:rPr>
                <a:t> by ERSE (“</a:t>
              </a:r>
              <a:r>
                <a:rPr lang="pt-PT" sz="900" kern="0" dirty="0">
                  <a:solidFill>
                    <a:schemeClr val="tx1"/>
                  </a:solidFill>
                  <a:latin typeface="Arial" panose="020B0604020202020204" pitchFamily="34" charset="0"/>
                  <a:cs typeface="Arial" panose="020B0604020202020204" pitchFamily="34" charset="0"/>
                </a:rPr>
                <a:t>Entidade Reguladora dos Serviços Energéticos</a:t>
              </a:r>
              <a:r>
                <a:rPr lang="en-US" sz="900" kern="0" dirty="0" smtClean="0">
                  <a:solidFill>
                    <a:schemeClr val="tx1"/>
                  </a:solidFill>
                  <a:latin typeface="Arial" panose="020B0604020202020204" pitchFamily="34" charset="0"/>
                  <a:cs typeface="Arial" panose="020B0604020202020204" pitchFamily="34" charset="0"/>
                </a:rPr>
                <a:t>”). Sourcing and supply are (partially) </a:t>
              </a:r>
              <a:r>
                <a:rPr lang="en-US" sz="900" b="1" kern="0" dirty="0" smtClean="0">
                  <a:solidFill>
                    <a:schemeClr val="tx1"/>
                  </a:solidFill>
                  <a:latin typeface="Arial" panose="020B0604020202020204" pitchFamily="34" charset="0"/>
                  <a:cs typeface="Arial" panose="020B0604020202020204" pitchFamily="34" charset="0"/>
                </a:rPr>
                <a:t>liberalized</a:t>
              </a:r>
              <a:r>
                <a:rPr lang="en-US" sz="900" kern="0" dirty="0" smtClean="0">
                  <a:solidFill>
                    <a:schemeClr val="tx1"/>
                  </a:solidFill>
                  <a:latin typeface="Arial" panose="020B0604020202020204" pitchFamily="34" charset="0"/>
                  <a:cs typeface="Arial" panose="020B0604020202020204" pitchFamily="34" charset="0"/>
                </a:rPr>
                <a:t>. </a:t>
              </a:r>
              <a:r>
                <a:rPr lang="pt-PT" sz="900" kern="0" dirty="0" smtClean="0">
                  <a:solidFill>
                    <a:schemeClr val="tx1"/>
                  </a:solidFill>
                  <a:latin typeface="Arial" panose="020B0604020202020204" pitchFamily="34" charset="0"/>
                  <a:cs typeface="Arial" panose="020B0604020202020204" pitchFamily="34" charset="0"/>
                </a:rPr>
                <a:t> </a:t>
              </a:r>
            </a:p>
            <a:p>
              <a:pPr marL="108000" indent="-108000" algn="just">
                <a:lnSpc>
                  <a:spcPct val="100000"/>
                </a:lnSpc>
                <a:spcAft>
                  <a:spcPts val="600"/>
                </a:spcAft>
                <a:buClr>
                  <a:schemeClr val="accent2"/>
                </a:buClr>
                <a:buSzPct val="80000"/>
                <a:buFont typeface="EYInterstate" panose="020B0604020202020204" charset="0"/>
                <a:buChar char="►"/>
              </a:pPr>
              <a:r>
                <a:rPr lang="en-US" sz="900" kern="0" dirty="0" smtClean="0">
                  <a:solidFill>
                    <a:schemeClr val="tx1"/>
                  </a:solidFill>
                  <a:latin typeface="Arial" panose="020B0604020202020204" pitchFamily="34" charset="0"/>
                  <a:cs typeface="Arial" panose="020B0604020202020204" pitchFamily="34" charset="0"/>
                </a:rPr>
                <a:t>REN was certified as TSO for the gas market.</a:t>
              </a:r>
            </a:p>
            <a:p>
              <a:pPr marL="108000" indent="-108000" algn="just">
                <a:lnSpc>
                  <a:spcPct val="100000"/>
                </a:lnSpc>
                <a:spcAft>
                  <a:spcPts val="600"/>
                </a:spcAft>
                <a:buClr>
                  <a:schemeClr val="accent2"/>
                </a:buClr>
                <a:buSzPct val="80000"/>
                <a:buFont typeface="EYInterstate" panose="020B0604020202020204" charset="0"/>
                <a:buChar char="►"/>
              </a:pPr>
              <a:r>
                <a:rPr lang="en-US" sz="900" kern="0" dirty="0" smtClean="0">
                  <a:solidFill>
                    <a:schemeClr val="tx1"/>
                  </a:solidFill>
                  <a:latin typeface="Arial" panose="020B0604020202020204" pitchFamily="34" charset="0"/>
                  <a:cs typeface="Arial" panose="020B0604020202020204" pitchFamily="34" charset="0"/>
                </a:rPr>
                <a:t>Competition has started to emerge in the retail sector in tandem with development of the Iberian Market for Natural Gas (“MIBGAS”). </a:t>
              </a:r>
            </a:p>
          </p:txBody>
        </p:sp>
        <p:sp>
          <p:nvSpPr>
            <p:cNvPr id="73" name="TextBox 72"/>
            <p:cNvSpPr txBox="1"/>
            <p:nvPr/>
          </p:nvSpPr>
          <p:spPr>
            <a:xfrm>
              <a:off x="3631606" y="5949326"/>
              <a:ext cx="887346" cy="166712"/>
            </a:xfrm>
            <a:prstGeom prst="rect">
              <a:avLst/>
            </a:prstGeom>
            <a:solidFill>
              <a:schemeClr val="bg1"/>
            </a:solidFill>
          </p:spPr>
          <p:txBody>
            <a:bodyPr wrap="square" lIns="36000" tIns="0" rIns="36000" bIns="0" rtlCol="0">
              <a:spAutoFit/>
            </a:bodyPr>
            <a:lstStyle/>
            <a:p>
              <a:pPr algn="l"/>
              <a:r>
                <a:rPr lang="en-US" dirty="0" smtClean="0">
                  <a:solidFill>
                    <a:schemeClr val="tx1"/>
                  </a:solidFill>
                  <a:latin typeface="Arial" panose="020B0604020202020204" pitchFamily="34" charset="0"/>
                  <a:cs typeface="Arial" panose="020B0604020202020204" pitchFamily="34" charset="0"/>
                </a:rPr>
                <a:t>Natural Gas:</a:t>
              </a:r>
              <a:endParaRPr lang="en-US" dirty="0">
                <a:solidFill>
                  <a:schemeClr val="tx1"/>
                </a:solidFill>
                <a:latin typeface="Arial" panose="020B0604020202020204" pitchFamily="34" charset="0"/>
                <a:cs typeface="Arial" panose="020B0604020202020204" pitchFamily="34" charset="0"/>
              </a:endParaRPr>
            </a:p>
          </p:txBody>
        </p:sp>
      </p:grpSp>
      <p:grpSp>
        <p:nvGrpSpPr>
          <p:cNvPr id="16" name="Group 15"/>
          <p:cNvGrpSpPr/>
          <p:nvPr/>
        </p:nvGrpSpPr>
        <p:grpSpPr>
          <a:xfrm>
            <a:off x="3569108" y="6911376"/>
            <a:ext cx="2826453" cy="1973496"/>
            <a:chOff x="3485911" y="7453832"/>
            <a:chExt cx="2826453" cy="1973496"/>
          </a:xfrm>
        </p:grpSpPr>
        <p:sp>
          <p:nvSpPr>
            <p:cNvPr id="77" name="TextBox 76"/>
            <p:cNvSpPr txBox="1"/>
            <p:nvPr/>
          </p:nvSpPr>
          <p:spPr>
            <a:xfrm>
              <a:off x="3485911" y="7580669"/>
              <a:ext cx="2808287" cy="1846659"/>
            </a:xfrm>
            <a:prstGeom prst="rect">
              <a:avLst/>
            </a:prstGeom>
            <a:noFill/>
          </p:spPr>
          <p:txBody>
            <a:bodyPr wrap="square" rtlCol="0">
              <a:spAutoFit/>
            </a:bodyPr>
            <a:lstStyle/>
            <a:p>
              <a:pPr marL="108000" indent="-108000" algn="just">
                <a:lnSpc>
                  <a:spcPct val="100000"/>
                </a:lnSpc>
                <a:spcAft>
                  <a:spcPts val="600"/>
                </a:spcAft>
                <a:buClr>
                  <a:schemeClr val="accent2"/>
                </a:buClr>
                <a:buSzPct val="80000"/>
                <a:buFont typeface="EYInterstate" panose="020B0604020202020204" charset="0"/>
                <a:buChar char="►"/>
              </a:pPr>
              <a:r>
                <a:rPr lang="en-US" sz="900" kern="0" dirty="0">
                  <a:solidFill>
                    <a:schemeClr val="tx1"/>
                  </a:solidFill>
                  <a:latin typeface="Arial" panose="020B0604020202020204" pitchFamily="34" charset="0"/>
                  <a:cs typeface="Arial" panose="020B0604020202020204" pitchFamily="34" charset="0"/>
                </a:rPr>
                <a:t>Portugal has </a:t>
              </a:r>
              <a:r>
                <a:rPr lang="en-US" sz="900" b="1" kern="0" dirty="0" smtClean="0">
                  <a:solidFill>
                    <a:schemeClr val="tx1"/>
                  </a:solidFill>
                  <a:latin typeface="Arial" panose="020B0604020202020204" pitchFamily="34" charset="0"/>
                  <a:cs typeface="Arial" panose="020B0604020202020204" pitchFamily="34" charset="0"/>
                </a:rPr>
                <a:t>limited</a:t>
              </a:r>
              <a:r>
                <a:rPr lang="en-US" sz="900" kern="0" dirty="0" smtClean="0">
                  <a:solidFill>
                    <a:schemeClr val="tx1"/>
                  </a:solidFill>
                  <a:latin typeface="Arial" panose="020B0604020202020204" pitchFamily="34" charset="0"/>
                  <a:cs typeface="Arial" panose="020B0604020202020204" pitchFamily="34" charset="0"/>
                </a:rPr>
                <a:t> known </a:t>
              </a:r>
              <a:r>
                <a:rPr lang="en-US" sz="900" kern="0" dirty="0">
                  <a:solidFill>
                    <a:schemeClr val="tx1"/>
                  </a:solidFill>
                  <a:latin typeface="Arial" panose="020B0604020202020204" pitchFamily="34" charset="0"/>
                  <a:cs typeface="Arial" panose="020B0604020202020204" pitchFamily="34" charset="0"/>
                </a:rPr>
                <a:t>(close to </a:t>
              </a:r>
              <a:r>
                <a:rPr lang="en-US" sz="900" kern="0" dirty="0" smtClean="0">
                  <a:solidFill>
                    <a:schemeClr val="tx1"/>
                  </a:solidFill>
                  <a:latin typeface="Arial" panose="020B0604020202020204" pitchFamily="34" charset="0"/>
                  <a:cs typeface="Arial" panose="020B0604020202020204" pitchFamily="34" charset="0"/>
                </a:rPr>
                <a:t>zero) </a:t>
              </a:r>
              <a:r>
                <a:rPr lang="en-US" sz="900" kern="0" dirty="0">
                  <a:solidFill>
                    <a:schemeClr val="tx1"/>
                  </a:solidFill>
                  <a:latin typeface="Arial" panose="020B0604020202020204" pitchFamily="34" charset="0"/>
                  <a:cs typeface="Arial" panose="020B0604020202020204" pitchFamily="34" charset="0"/>
                </a:rPr>
                <a:t>natural oil </a:t>
              </a:r>
              <a:r>
                <a:rPr lang="en-US" sz="900" kern="0" dirty="0" smtClean="0">
                  <a:solidFill>
                    <a:schemeClr val="tx1"/>
                  </a:solidFill>
                  <a:latin typeface="Arial" panose="020B0604020202020204" pitchFamily="34" charset="0"/>
                  <a:cs typeface="Arial" panose="020B0604020202020204" pitchFamily="34" charset="0"/>
                </a:rPr>
                <a:t>reserves.</a:t>
              </a:r>
            </a:p>
            <a:p>
              <a:pPr marL="108000" indent="-108000" algn="just">
                <a:lnSpc>
                  <a:spcPct val="100000"/>
                </a:lnSpc>
                <a:spcAft>
                  <a:spcPts val="600"/>
                </a:spcAft>
                <a:buClr>
                  <a:schemeClr val="accent2"/>
                </a:buClr>
                <a:buSzPct val="80000"/>
                <a:buFont typeface="EYInterstate" panose="020B0604020202020204" charset="0"/>
                <a:buChar char="►"/>
              </a:pPr>
              <a:r>
                <a:rPr lang="en-US" sz="900" kern="0" dirty="0" smtClean="0">
                  <a:solidFill>
                    <a:schemeClr val="tx1"/>
                  </a:solidFill>
                  <a:latin typeface="Arial" panose="020B0604020202020204" pitchFamily="34" charset="0"/>
                  <a:cs typeface="Arial" panose="020B0604020202020204" pitchFamily="34" charset="0"/>
                </a:rPr>
                <a:t>Portugal went from net importer to </a:t>
              </a:r>
              <a:r>
                <a:rPr lang="en-US" sz="900" b="1" kern="0" dirty="0" smtClean="0">
                  <a:solidFill>
                    <a:schemeClr val="tx1"/>
                  </a:solidFill>
                  <a:latin typeface="Arial" panose="020B0604020202020204" pitchFamily="34" charset="0"/>
                  <a:cs typeface="Arial" panose="020B0604020202020204" pitchFamily="34" charset="0"/>
                </a:rPr>
                <a:t>net exporter </a:t>
              </a:r>
              <a:r>
                <a:rPr lang="en-US" sz="900" kern="0" dirty="0" smtClean="0">
                  <a:solidFill>
                    <a:schemeClr val="tx1"/>
                  </a:solidFill>
                  <a:latin typeface="Arial" panose="020B0604020202020204" pitchFamily="34" charset="0"/>
                  <a:cs typeface="Arial" panose="020B0604020202020204" pitchFamily="34" charset="0"/>
                </a:rPr>
                <a:t>of refined oil products in the past few years.</a:t>
              </a:r>
            </a:p>
            <a:p>
              <a:pPr marL="108000" indent="-108000" algn="just">
                <a:lnSpc>
                  <a:spcPct val="100000"/>
                </a:lnSpc>
                <a:spcAft>
                  <a:spcPts val="600"/>
                </a:spcAft>
                <a:buClr>
                  <a:schemeClr val="accent2"/>
                </a:buClr>
                <a:buSzPct val="80000"/>
                <a:buFont typeface="EYInterstate" panose="020B0604020202020204" charset="0"/>
                <a:buChar char="►"/>
              </a:pPr>
              <a:r>
                <a:rPr lang="en-US" sz="900" kern="0" dirty="0" smtClean="0">
                  <a:solidFill>
                    <a:schemeClr val="tx1"/>
                  </a:solidFill>
                  <a:latin typeface="Arial" panose="020B0604020202020204" pitchFamily="34" charset="0"/>
                  <a:cs typeface="Arial" panose="020B0604020202020204" pitchFamily="34" charset="0"/>
                </a:rPr>
                <a:t>Crude oil reserves in Portugal are </a:t>
              </a:r>
              <a:r>
                <a:rPr lang="en-US" sz="900" b="1" kern="0" dirty="0" smtClean="0">
                  <a:solidFill>
                    <a:schemeClr val="tx1"/>
                  </a:solidFill>
                  <a:latin typeface="Arial" panose="020B0604020202020204" pitchFamily="34" charset="0"/>
                  <a:cs typeface="Arial" panose="020B0604020202020204" pitchFamily="34" charset="0"/>
                </a:rPr>
                <a:t>regulated </a:t>
              </a:r>
              <a:r>
                <a:rPr lang="en-US" sz="900" kern="0" dirty="0" smtClean="0">
                  <a:solidFill>
                    <a:schemeClr val="tx1"/>
                  </a:solidFill>
                  <a:latin typeface="Arial" panose="020B0604020202020204" pitchFamily="34" charset="0"/>
                  <a:cs typeface="Arial" panose="020B0604020202020204" pitchFamily="34" charset="0"/>
                </a:rPr>
                <a:t>by the ENMC (“</a:t>
              </a:r>
              <a:r>
                <a:rPr lang="pt-PT" sz="900" kern="0" dirty="0">
                  <a:solidFill>
                    <a:schemeClr val="tx1"/>
                  </a:solidFill>
                  <a:latin typeface="Arial" panose="020B0604020202020204" pitchFamily="34" charset="0"/>
                  <a:cs typeface="Arial" panose="020B0604020202020204" pitchFamily="34" charset="0"/>
                </a:rPr>
                <a:t>Entidade Reguladora dos Serviços Energéticos</a:t>
              </a:r>
              <a:r>
                <a:rPr lang="en-US" sz="900" kern="0" dirty="0" smtClean="0">
                  <a:solidFill>
                    <a:schemeClr val="tx1"/>
                  </a:solidFill>
                  <a:latin typeface="Arial" panose="020B0604020202020204" pitchFamily="34" charset="0"/>
                  <a:cs typeface="Arial" panose="020B0604020202020204" pitchFamily="34" charset="0"/>
                </a:rPr>
                <a:t>”), guaranteeing that oil reserves don’t fall below a minimum threshold.</a:t>
              </a:r>
            </a:p>
            <a:p>
              <a:pPr marL="108000" indent="-108000" algn="just">
                <a:lnSpc>
                  <a:spcPct val="100000"/>
                </a:lnSpc>
                <a:spcAft>
                  <a:spcPts val="600"/>
                </a:spcAft>
                <a:buClr>
                  <a:schemeClr val="accent2"/>
                </a:buClr>
                <a:buSzPct val="80000"/>
                <a:buFont typeface="EYInterstate" panose="020B0604020202020204" charset="0"/>
                <a:buChar char="►"/>
              </a:pPr>
              <a:r>
                <a:rPr lang="en-US" sz="900" kern="0" dirty="0" smtClean="0">
                  <a:solidFill>
                    <a:schemeClr val="tx1"/>
                  </a:solidFill>
                  <a:latin typeface="Arial" panose="020B0604020202020204" pitchFamily="34" charset="0"/>
                  <a:cs typeface="Arial" panose="020B0604020202020204" pitchFamily="34" charset="0"/>
                </a:rPr>
                <a:t>The market for supply of oil products is </a:t>
              </a:r>
              <a:r>
                <a:rPr lang="en-US" sz="900" b="1" kern="0" dirty="0" smtClean="0">
                  <a:solidFill>
                    <a:schemeClr val="tx1"/>
                  </a:solidFill>
                  <a:latin typeface="Arial" panose="020B0604020202020204" pitchFamily="34" charset="0"/>
                  <a:cs typeface="Arial" panose="020B0604020202020204" pitchFamily="34" charset="0"/>
                </a:rPr>
                <a:t>liberalized</a:t>
              </a:r>
              <a:r>
                <a:rPr lang="en-US" sz="900" kern="0" dirty="0" smtClean="0">
                  <a:solidFill>
                    <a:schemeClr val="tx1"/>
                  </a:solidFill>
                  <a:latin typeface="Arial" panose="020B0604020202020204" pitchFamily="34" charset="0"/>
                  <a:cs typeface="Arial" panose="020B0604020202020204" pitchFamily="34" charset="0"/>
                </a:rPr>
                <a:t> but highly </a:t>
              </a:r>
              <a:r>
                <a:rPr lang="en-US" sz="900" b="1" kern="0" dirty="0" smtClean="0">
                  <a:solidFill>
                    <a:schemeClr val="tx1"/>
                  </a:solidFill>
                  <a:latin typeface="Arial" panose="020B0604020202020204" pitchFamily="34" charset="0"/>
                  <a:cs typeface="Arial" panose="020B0604020202020204" pitchFamily="34" charset="0"/>
                </a:rPr>
                <a:t>concentrated</a:t>
              </a:r>
              <a:r>
                <a:rPr lang="en-US" sz="900" kern="0" dirty="0" smtClean="0">
                  <a:solidFill>
                    <a:schemeClr val="tx1"/>
                  </a:solidFill>
                  <a:latin typeface="Arial" panose="020B0604020202020204" pitchFamily="34" charset="0"/>
                  <a:cs typeface="Arial" panose="020B0604020202020204" pitchFamily="34" charset="0"/>
                </a:rPr>
                <a:t>, being divided among four main players.</a:t>
              </a:r>
            </a:p>
          </p:txBody>
        </p:sp>
        <p:grpSp>
          <p:nvGrpSpPr>
            <p:cNvPr id="15" name="Group 14"/>
            <p:cNvGrpSpPr/>
            <p:nvPr/>
          </p:nvGrpSpPr>
          <p:grpSpPr>
            <a:xfrm>
              <a:off x="3548643" y="7453832"/>
              <a:ext cx="2763721" cy="1973495"/>
              <a:chOff x="3548643" y="7453832"/>
              <a:chExt cx="2763721" cy="1973495"/>
            </a:xfrm>
          </p:grpSpPr>
          <p:sp>
            <p:nvSpPr>
              <p:cNvPr id="76" name="Rectangle 75"/>
              <p:cNvSpPr/>
              <p:nvPr/>
            </p:nvSpPr>
            <p:spPr bwMode="auto">
              <a:xfrm>
                <a:off x="3548643" y="7539170"/>
                <a:ext cx="2763721" cy="1888157"/>
              </a:xfrm>
              <a:prstGeom prst="rect">
                <a:avLst/>
              </a:prstGeom>
              <a:noFill/>
              <a:ln w="19050">
                <a:solidFill>
                  <a:schemeClr val="accent2"/>
                </a:solid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78" name="TextBox 77"/>
              <p:cNvSpPr txBox="1"/>
              <p:nvPr/>
            </p:nvSpPr>
            <p:spPr>
              <a:xfrm>
                <a:off x="3626258" y="7453832"/>
                <a:ext cx="294895" cy="154209"/>
              </a:xfrm>
              <a:prstGeom prst="rect">
                <a:avLst/>
              </a:prstGeom>
              <a:solidFill>
                <a:schemeClr val="bg1"/>
              </a:solidFill>
            </p:spPr>
            <p:txBody>
              <a:bodyPr wrap="square" lIns="36000" tIns="0" rIns="36000" bIns="0" rtlCol="0">
                <a:spAutoFit/>
              </a:bodyPr>
              <a:lstStyle/>
              <a:p>
                <a:pPr algn="l"/>
                <a:r>
                  <a:rPr lang="en-US" dirty="0" smtClean="0">
                    <a:solidFill>
                      <a:schemeClr val="tx1"/>
                    </a:solidFill>
                    <a:latin typeface="Arial" panose="020B0604020202020204" pitchFamily="34" charset="0"/>
                    <a:cs typeface="Arial" panose="020B0604020202020204" pitchFamily="34" charset="0"/>
                  </a:rPr>
                  <a:t>Oil:</a:t>
                </a:r>
                <a:endParaRPr lang="en-US" dirty="0">
                  <a:solidFill>
                    <a:schemeClr val="tx1"/>
                  </a:solidFill>
                  <a:latin typeface="Arial" panose="020B0604020202020204" pitchFamily="34" charset="0"/>
                  <a:cs typeface="Arial" panose="020B0604020202020204" pitchFamily="34" charset="0"/>
                </a:endParaRPr>
              </a:p>
            </p:txBody>
          </p:sp>
        </p:grpSp>
      </p:grpSp>
      <p:sp>
        <p:nvSpPr>
          <p:cNvPr id="59" name="TextBox 58"/>
          <p:cNvSpPr txBox="1"/>
          <p:nvPr/>
        </p:nvSpPr>
        <p:spPr>
          <a:xfrm>
            <a:off x="604759" y="8928964"/>
            <a:ext cx="2622513"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Arial" panose="020B0604020202020204" pitchFamily="34" charset="0"/>
                <a:cs typeface="Arial" panose="020B0604020202020204" pitchFamily="34" charset="0"/>
              </a:rPr>
              <a:t>Source: INE, DGEG, </a:t>
            </a:r>
            <a:r>
              <a:rPr lang="en-US" sz="700" dirty="0" err="1" smtClean="0">
                <a:solidFill>
                  <a:srgbClr val="000000"/>
                </a:solidFill>
                <a:latin typeface="Arial" panose="020B0604020202020204" pitchFamily="34" charset="0"/>
                <a:cs typeface="Arial" panose="020B0604020202020204" pitchFamily="34" charset="0"/>
              </a:rPr>
              <a:t>MarketLine</a:t>
            </a:r>
            <a:r>
              <a:rPr lang="en-US" sz="700" dirty="0" smtClean="0">
                <a:solidFill>
                  <a:srgbClr val="000000"/>
                </a:solidFill>
                <a:latin typeface="Arial" panose="020B0604020202020204" pitchFamily="34" charset="0"/>
                <a:cs typeface="Arial" panose="020B0604020202020204" pitchFamily="34" charset="0"/>
              </a:rPr>
              <a:t> and International Energy Agency</a:t>
            </a:r>
          </a:p>
        </p:txBody>
      </p:sp>
      <p:grpSp>
        <p:nvGrpSpPr>
          <p:cNvPr id="14" name="Group 13"/>
          <p:cNvGrpSpPr/>
          <p:nvPr/>
        </p:nvGrpSpPr>
        <p:grpSpPr>
          <a:xfrm>
            <a:off x="654449" y="2305327"/>
            <a:ext cx="2577293" cy="1657450"/>
            <a:chOff x="654449" y="2340163"/>
            <a:chExt cx="2577293" cy="1657450"/>
          </a:xfrm>
        </p:grpSpPr>
        <p:sp>
          <p:nvSpPr>
            <p:cNvPr id="4" name="Flowchart: Manual Operation 3"/>
            <p:cNvSpPr/>
            <p:nvPr/>
          </p:nvSpPr>
          <p:spPr bwMode="auto">
            <a:xfrm>
              <a:off x="677353" y="2340163"/>
              <a:ext cx="2554389" cy="307777"/>
            </a:xfrm>
            <a:prstGeom prst="flowChartManualOperation">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defTabSz="995363">
                <a:lnSpc>
                  <a:spcPct val="100000"/>
                </a:lnSpc>
              </a:pPr>
              <a:r>
                <a:rPr lang="en-US" sz="700" b="1" dirty="0" smtClean="0">
                  <a:solidFill>
                    <a:schemeClr val="bg1"/>
                  </a:solidFill>
                  <a:latin typeface="Arial" panose="020B0604020202020204" pitchFamily="34" charset="0"/>
                  <a:cs typeface="Arial" panose="020B0604020202020204" pitchFamily="34" charset="0"/>
                </a:rPr>
                <a:t>Higher </a:t>
              </a:r>
              <a:r>
                <a:rPr lang="en-US" sz="700" b="1" dirty="0">
                  <a:solidFill>
                    <a:schemeClr val="bg1"/>
                  </a:solidFill>
                  <a:latin typeface="Arial" panose="020B0604020202020204" pitchFamily="34" charset="0"/>
                  <a:cs typeface="Arial" panose="020B0604020202020204" pitchFamily="34" charset="0"/>
                </a:rPr>
                <a:t>economic activity in the sector</a:t>
              </a:r>
              <a:endParaRPr kumimoji="0" lang="pt-PT" sz="7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p:txBody>
        </p:sp>
        <p:sp>
          <p:nvSpPr>
            <p:cNvPr id="60" name="Flowchart: Manual Operation 59"/>
            <p:cNvSpPr/>
            <p:nvPr/>
          </p:nvSpPr>
          <p:spPr bwMode="auto">
            <a:xfrm>
              <a:off x="659520" y="2692692"/>
              <a:ext cx="2554389" cy="307777"/>
            </a:xfrm>
            <a:prstGeom prst="flowChartManualOperation">
              <a:avLst/>
            </a:prstGeom>
            <a:solidFill>
              <a:schemeClr val="bg2"/>
            </a:solidFill>
            <a:ln>
              <a:noFill/>
            </a:ln>
            <a:effectLst/>
            <a:extLst/>
          </p:spPr>
          <p:txBody>
            <a:bodyPr vert="horz" wrap="square" lIns="91440" tIns="45720" rIns="91440" bIns="45720" numCol="1" rtlCol="0" anchor="ctr" anchorCtr="0" compatLnSpc="1">
              <a:prstTxWarp prst="textNoShape">
                <a:avLst/>
              </a:prstTxWarp>
              <a:spAutoFit/>
            </a:bodyPr>
            <a:lstStyle/>
            <a:p>
              <a:pPr defTabSz="995363">
                <a:lnSpc>
                  <a:spcPct val="100000"/>
                </a:lnSpc>
              </a:pPr>
              <a:r>
                <a:rPr lang="en-US" sz="700" b="1" dirty="0" smtClean="0">
                  <a:solidFill>
                    <a:schemeClr val="bg1"/>
                  </a:solidFill>
                  <a:latin typeface="Arial" panose="020B0604020202020204" pitchFamily="34" charset="0"/>
                  <a:cs typeface="Arial" panose="020B0604020202020204" pitchFamily="34" charset="0"/>
                </a:rPr>
                <a:t>Increased </a:t>
              </a:r>
              <a:r>
                <a:rPr lang="en-US" sz="700" b="1" dirty="0">
                  <a:solidFill>
                    <a:schemeClr val="bg1"/>
                  </a:solidFill>
                  <a:latin typeface="Arial" panose="020B0604020202020204" pitchFamily="34" charset="0"/>
                  <a:cs typeface="Arial" panose="020B0604020202020204" pitchFamily="34" charset="0"/>
                </a:rPr>
                <a:t>renewable energy deployment</a:t>
              </a:r>
              <a:endParaRPr kumimoji="0" lang="pt-PT" sz="7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p:txBody>
        </p:sp>
        <p:sp>
          <p:nvSpPr>
            <p:cNvPr id="70" name="Flowchart: Manual Operation 69"/>
            <p:cNvSpPr/>
            <p:nvPr/>
          </p:nvSpPr>
          <p:spPr bwMode="auto">
            <a:xfrm>
              <a:off x="654449" y="3063060"/>
              <a:ext cx="2554389" cy="271869"/>
            </a:xfrm>
            <a:prstGeom prst="flowChartManualOperation">
              <a:avLst/>
            </a:prstGeom>
            <a:solidFill>
              <a:schemeClr val="accent1"/>
            </a:solidFill>
            <a:ln>
              <a:noFill/>
            </a:ln>
            <a:effectLst/>
            <a:extLst/>
          </p:spPr>
          <p:txBody>
            <a:bodyPr vert="horz" wrap="square" lIns="91440" tIns="45720" rIns="91440" bIns="45720" numCol="1" rtlCol="0" anchor="ctr" anchorCtr="0" compatLnSpc="1">
              <a:prstTxWarp prst="textNoShape">
                <a:avLst/>
              </a:prstTxWarp>
              <a:spAutoFit/>
            </a:bodyPr>
            <a:lstStyle/>
            <a:p>
              <a:pPr defTabSz="995363">
                <a:lnSpc>
                  <a:spcPts val="1400"/>
                </a:lnSpc>
              </a:pPr>
              <a:r>
                <a:rPr lang="en-US" sz="700" b="1" dirty="0" smtClean="0">
                  <a:latin typeface="Arial" panose="020B0604020202020204" pitchFamily="34" charset="0"/>
                  <a:cs typeface="Arial" panose="020B0604020202020204" pitchFamily="34" charset="0"/>
                </a:rPr>
                <a:t>Further </a:t>
              </a:r>
              <a:r>
                <a:rPr lang="en-US" sz="700" b="1" dirty="0">
                  <a:latin typeface="Arial" panose="020B0604020202020204" pitchFamily="34" charset="0"/>
                  <a:cs typeface="Arial" panose="020B0604020202020204" pitchFamily="34" charset="0"/>
                </a:rPr>
                <a:t>market </a:t>
              </a:r>
              <a:r>
                <a:rPr lang="en-US" sz="700" b="1" dirty="0" smtClean="0">
                  <a:latin typeface="Arial" panose="020B0604020202020204" pitchFamily="34" charset="0"/>
                  <a:cs typeface="Arial" panose="020B0604020202020204" pitchFamily="34" charset="0"/>
                </a:rPr>
                <a:t>liberalization </a:t>
              </a:r>
              <a:endParaRPr kumimoji="0" lang="pt-PT" sz="700" b="1"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12" name="Flowchart: Merge 11"/>
            <p:cNvSpPr/>
            <p:nvPr/>
          </p:nvSpPr>
          <p:spPr bwMode="auto">
            <a:xfrm>
              <a:off x="677353" y="3386227"/>
              <a:ext cx="2471614" cy="611386"/>
            </a:xfrm>
            <a:prstGeom prst="flowChartMerge">
              <a:avLst/>
            </a:prstGeom>
            <a:solidFill>
              <a:schemeClr val="accent5"/>
            </a:solidFill>
            <a:ln>
              <a:noFill/>
            </a:ln>
            <a:effectLst/>
            <a:extLst/>
          </p:spPr>
          <p:txBody>
            <a:bodyPr vert="horz" wrap="square" lIns="91440" tIns="45720" rIns="91440" bIns="45720" numCol="1" rtlCol="0" anchor="ctr" anchorCtr="0" compatLnSpc="1">
              <a:prstTxWarp prst="textNoShape">
                <a:avLst/>
              </a:prstTxWarp>
              <a:spAutoFit/>
            </a:bodyPr>
            <a:lstStyle/>
            <a:p>
              <a:pPr defTabSz="995363">
                <a:lnSpc>
                  <a:spcPct val="100000"/>
                </a:lnSpc>
              </a:pPr>
              <a:r>
                <a:rPr lang="en-US" sz="700" b="1" dirty="0" smtClean="0">
                  <a:latin typeface="Arial" panose="020B0604020202020204" pitchFamily="34" charset="0"/>
                  <a:cs typeface="Arial" panose="020B0604020202020204" pitchFamily="34" charset="0"/>
                </a:rPr>
                <a:t>Greater </a:t>
              </a:r>
              <a:r>
                <a:rPr lang="en-US" sz="700" b="1" dirty="0">
                  <a:latin typeface="Arial" panose="020B0604020202020204" pitchFamily="34" charset="0"/>
                  <a:cs typeface="Arial" panose="020B0604020202020204" pitchFamily="34" charset="0"/>
                </a:rPr>
                <a:t>emphasis </a:t>
              </a:r>
              <a:endParaRPr lang="en-US" sz="700" b="1" dirty="0" smtClean="0">
                <a:latin typeface="Arial" panose="020B0604020202020204" pitchFamily="34" charset="0"/>
                <a:cs typeface="Arial" panose="020B0604020202020204" pitchFamily="34" charset="0"/>
              </a:endParaRPr>
            </a:p>
            <a:p>
              <a:pPr defTabSz="995363">
                <a:lnSpc>
                  <a:spcPct val="100000"/>
                </a:lnSpc>
              </a:pPr>
              <a:r>
                <a:rPr lang="en-US" sz="700" b="1" dirty="0" smtClean="0">
                  <a:latin typeface="Arial" panose="020B0604020202020204" pitchFamily="34" charset="0"/>
                  <a:cs typeface="Arial" panose="020B0604020202020204" pitchFamily="34" charset="0"/>
                </a:rPr>
                <a:t>on </a:t>
              </a:r>
              <a:r>
                <a:rPr lang="en-US" sz="700" b="1" dirty="0">
                  <a:latin typeface="Arial" panose="020B0604020202020204" pitchFamily="34" charset="0"/>
                  <a:cs typeface="Arial" panose="020B0604020202020204" pitchFamily="34" charset="0"/>
                </a:rPr>
                <a:t>energy </a:t>
              </a:r>
              <a:r>
                <a:rPr lang="en-US" sz="700" b="1" dirty="0" smtClean="0">
                  <a:latin typeface="Arial" panose="020B0604020202020204" pitchFamily="34" charset="0"/>
                  <a:cs typeface="Arial" panose="020B0604020202020204" pitchFamily="34" charset="0"/>
                </a:rPr>
                <a:t>efficiency</a:t>
              </a:r>
              <a:endParaRPr kumimoji="0" lang="pt-PT" sz="700" b="1"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623876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1083"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graphicFrame>
        <p:nvGraphicFramePr>
          <p:cNvPr id="25" name="Table 24"/>
          <p:cNvGraphicFramePr>
            <a:graphicFrameLocks noGrp="1"/>
          </p:cNvGraphicFramePr>
          <p:nvPr>
            <p:extLst/>
          </p:nvPr>
        </p:nvGraphicFramePr>
        <p:xfrm>
          <a:off x="4104907" y="6552403"/>
          <a:ext cx="2082800" cy="1555516"/>
        </p:xfrm>
        <a:graphic>
          <a:graphicData uri="http://schemas.openxmlformats.org/drawingml/2006/table">
            <a:tbl>
              <a:tblPr/>
              <a:tblGrid>
                <a:gridCol w="520700"/>
                <a:gridCol w="520700"/>
                <a:gridCol w="520700"/>
                <a:gridCol w="520700"/>
              </a:tblGrid>
              <a:tr h="261728">
                <a:tc>
                  <a:txBody>
                    <a:bodyPr/>
                    <a:lstStyle/>
                    <a:p>
                      <a:pPr algn="r" fontAlgn="b"/>
                      <a:r>
                        <a:rPr lang="en-US" sz="1100" b="0" i="0" u="none" strike="noStrike" dirty="0">
                          <a:effectLst/>
                          <a:latin typeface="Arial" panose="020B0604020202020204" pitchFamily="34" charset="0"/>
                        </a:rPr>
                        <a:t>16%</a:t>
                      </a:r>
                    </a:p>
                  </a:txBody>
                  <a:tcPr marL="7620" marR="7620" marT="7620" marB="0" anchor="b">
                    <a:lnL>
                      <a:noFill/>
                    </a:lnL>
                    <a:lnR>
                      <a:noFill/>
                    </a:lnR>
                    <a:lnT w="6350" cap="flat" cmpd="sng" algn="ctr">
                      <a:solidFill>
                        <a:srgbClr val="FFE600"/>
                      </a:solidFill>
                      <a:prstDash val="solid"/>
                      <a:round/>
                      <a:headEnd type="none" w="med" len="med"/>
                      <a:tailEnd type="none" w="med" len="med"/>
                    </a:lnT>
                    <a:lnB w="6350" cap="flat" cmpd="sng" algn="ctr">
                      <a:solidFill>
                        <a:srgbClr val="FFE600"/>
                      </a:solidFill>
                      <a:prstDash val="solid"/>
                      <a:round/>
                      <a:headEnd type="none" w="med" len="med"/>
                      <a:tailEnd type="none" w="med" len="med"/>
                    </a:lnB>
                    <a:solidFill>
                      <a:srgbClr val="FFFFFF"/>
                    </a:solidFill>
                  </a:tcPr>
                </a:tc>
                <a:tc>
                  <a:txBody>
                    <a:bodyPr/>
                    <a:lstStyle/>
                    <a:p>
                      <a:pPr algn="r" fontAlgn="b"/>
                      <a:r>
                        <a:rPr lang="en-US" sz="1100" b="0" i="0" u="none" strike="noStrike">
                          <a:effectLst/>
                          <a:latin typeface="Arial" panose="020B0604020202020204" pitchFamily="34" charset="0"/>
                        </a:rPr>
                        <a:t>13%</a:t>
                      </a:r>
                    </a:p>
                  </a:txBody>
                  <a:tcPr marL="7620" marR="7620" marT="7620" marB="0" anchor="b">
                    <a:lnL>
                      <a:noFill/>
                    </a:lnL>
                    <a:lnR>
                      <a:noFill/>
                    </a:lnR>
                    <a:lnT w="6350" cap="flat" cmpd="sng" algn="ctr">
                      <a:solidFill>
                        <a:srgbClr val="FFE600"/>
                      </a:solidFill>
                      <a:prstDash val="solid"/>
                      <a:round/>
                      <a:headEnd type="none" w="med" len="med"/>
                      <a:tailEnd type="none" w="med" len="med"/>
                    </a:lnT>
                    <a:lnB w="6350" cap="flat" cmpd="sng" algn="ctr">
                      <a:solidFill>
                        <a:srgbClr val="FFE600"/>
                      </a:solidFill>
                      <a:prstDash val="solid"/>
                      <a:round/>
                      <a:headEnd type="none" w="med" len="med"/>
                      <a:tailEnd type="none" w="med" len="med"/>
                    </a:lnB>
                    <a:solidFill>
                      <a:srgbClr val="FFFFFF"/>
                    </a:solidFill>
                  </a:tcPr>
                </a:tc>
                <a:tc>
                  <a:txBody>
                    <a:bodyPr/>
                    <a:lstStyle/>
                    <a:p>
                      <a:pPr algn="r" fontAlgn="b"/>
                      <a:r>
                        <a:rPr lang="en-US" sz="1100" b="0" i="0" u="none" strike="noStrike">
                          <a:effectLst/>
                          <a:latin typeface="Arial" panose="020B0604020202020204" pitchFamily="34" charset="0"/>
                        </a:rPr>
                        <a:t>4%</a:t>
                      </a:r>
                    </a:p>
                  </a:txBody>
                  <a:tcPr marL="7620" marR="7620" marT="7620" marB="0" anchor="b">
                    <a:lnL>
                      <a:noFill/>
                    </a:lnL>
                    <a:lnR>
                      <a:noFill/>
                    </a:lnR>
                    <a:lnT w="6350" cap="flat" cmpd="sng" algn="ctr">
                      <a:solidFill>
                        <a:srgbClr val="FFE600"/>
                      </a:solidFill>
                      <a:prstDash val="solid"/>
                      <a:round/>
                      <a:headEnd type="none" w="med" len="med"/>
                      <a:tailEnd type="none" w="med" len="med"/>
                    </a:lnT>
                    <a:lnB w="6350" cap="flat" cmpd="sng" algn="ctr">
                      <a:solidFill>
                        <a:srgbClr val="FFE600"/>
                      </a:solidFill>
                      <a:prstDash val="solid"/>
                      <a:round/>
                      <a:headEnd type="none" w="med" len="med"/>
                      <a:tailEnd type="none" w="med" len="med"/>
                    </a:lnB>
                    <a:solidFill>
                      <a:srgbClr val="FFFFFF"/>
                    </a:solidFill>
                  </a:tcPr>
                </a:tc>
                <a:tc>
                  <a:txBody>
                    <a:bodyPr/>
                    <a:lstStyle/>
                    <a:p>
                      <a:pPr algn="r" fontAlgn="b"/>
                      <a:r>
                        <a:rPr lang="en-US" sz="1100" b="0" i="0" u="none" strike="noStrike" dirty="0">
                          <a:effectLst/>
                          <a:latin typeface="Arial" panose="020B0604020202020204" pitchFamily="34" charset="0"/>
                        </a:rPr>
                        <a:t>0%</a:t>
                      </a:r>
                    </a:p>
                  </a:txBody>
                  <a:tcPr marL="7620" marR="7620" marT="7620" marB="0" anchor="b">
                    <a:lnL>
                      <a:noFill/>
                    </a:lnL>
                    <a:lnR>
                      <a:noFill/>
                    </a:lnR>
                    <a:lnT w="6350" cap="flat" cmpd="sng" algn="ctr">
                      <a:solidFill>
                        <a:srgbClr val="FFE600"/>
                      </a:solidFill>
                      <a:prstDash val="solid"/>
                      <a:round/>
                      <a:headEnd type="none" w="med" len="med"/>
                      <a:tailEnd type="none" w="med" len="med"/>
                    </a:lnT>
                    <a:lnB w="6350" cap="flat" cmpd="sng" algn="ctr">
                      <a:solidFill>
                        <a:srgbClr val="FFE600"/>
                      </a:solidFill>
                      <a:prstDash val="solid"/>
                      <a:round/>
                      <a:headEnd type="none" w="med" len="med"/>
                      <a:tailEnd type="none" w="med" len="med"/>
                    </a:lnB>
                    <a:solidFill>
                      <a:srgbClr val="FFFFFF"/>
                    </a:solidFill>
                  </a:tcPr>
                </a:tc>
              </a:tr>
              <a:tr h="262467">
                <a:tc>
                  <a:txBody>
                    <a:bodyPr/>
                    <a:lstStyle/>
                    <a:p>
                      <a:pPr algn="r" fontAlgn="b"/>
                      <a:r>
                        <a:rPr lang="en-US" sz="1100" b="0" i="0" u="none" strike="noStrike">
                          <a:effectLst/>
                          <a:latin typeface="Arial" panose="020B0604020202020204" pitchFamily="34" charset="0"/>
                        </a:rPr>
                        <a:t>23%</a:t>
                      </a:r>
                    </a:p>
                  </a:txBody>
                  <a:tcPr marL="7620" marR="7620" marT="7620" marB="0" anchor="b">
                    <a:lnL>
                      <a:noFill/>
                    </a:lnL>
                    <a:lnR>
                      <a:noFill/>
                    </a:lnR>
                    <a:lnT w="6350" cap="flat" cmpd="sng" algn="ctr">
                      <a:solidFill>
                        <a:srgbClr val="FFE600"/>
                      </a:solidFill>
                      <a:prstDash val="solid"/>
                      <a:round/>
                      <a:headEnd type="none" w="med" len="med"/>
                      <a:tailEnd type="none" w="med" len="med"/>
                    </a:lnT>
                    <a:lnB w="6350" cap="flat" cmpd="sng" algn="ctr">
                      <a:solidFill>
                        <a:srgbClr val="FFE600"/>
                      </a:solidFill>
                      <a:prstDash val="solid"/>
                      <a:round/>
                      <a:headEnd type="none" w="med" len="med"/>
                      <a:tailEnd type="none" w="med" len="med"/>
                    </a:lnB>
                    <a:solidFill>
                      <a:srgbClr val="FFFFFF"/>
                    </a:solidFill>
                  </a:tcPr>
                </a:tc>
                <a:tc>
                  <a:txBody>
                    <a:bodyPr/>
                    <a:lstStyle/>
                    <a:p>
                      <a:pPr algn="r" fontAlgn="b"/>
                      <a:r>
                        <a:rPr lang="en-US" sz="1100" b="0" i="0" u="none" strike="noStrike">
                          <a:effectLst/>
                          <a:latin typeface="Arial" panose="020B0604020202020204" pitchFamily="34" charset="0"/>
                        </a:rPr>
                        <a:t>17%</a:t>
                      </a:r>
                    </a:p>
                  </a:txBody>
                  <a:tcPr marL="7620" marR="7620" marT="7620" marB="0" anchor="b">
                    <a:lnL>
                      <a:noFill/>
                    </a:lnL>
                    <a:lnR>
                      <a:noFill/>
                    </a:lnR>
                    <a:lnT w="6350" cap="flat" cmpd="sng" algn="ctr">
                      <a:solidFill>
                        <a:srgbClr val="FFE600"/>
                      </a:solidFill>
                      <a:prstDash val="solid"/>
                      <a:round/>
                      <a:headEnd type="none" w="med" len="med"/>
                      <a:tailEnd type="none" w="med" len="med"/>
                    </a:lnT>
                    <a:lnB w="6350" cap="flat" cmpd="sng" algn="ctr">
                      <a:solidFill>
                        <a:srgbClr val="FFE600"/>
                      </a:solidFill>
                      <a:prstDash val="solid"/>
                      <a:round/>
                      <a:headEnd type="none" w="med" len="med"/>
                      <a:tailEnd type="none" w="med" len="med"/>
                    </a:lnB>
                    <a:solidFill>
                      <a:srgbClr val="FFFFFF"/>
                    </a:solidFill>
                  </a:tcPr>
                </a:tc>
                <a:tc>
                  <a:txBody>
                    <a:bodyPr/>
                    <a:lstStyle/>
                    <a:p>
                      <a:pPr algn="r" fontAlgn="b"/>
                      <a:r>
                        <a:rPr lang="en-US" sz="1100" b="0" i="0" u="none" strike="noStrike">
                          <a:effectLst/>
                          <a:latin typeface="Arial" panose="020B0604020202020204" pitchFamily="34" charset="0"/>
                        </a:rPr>
                        <a:t>6%</a:t>
                      </a:r>
                    </a:p>
                  </a:txBody>
                  <a:tcPr marL="7620" marR="7620" marT="7620" marB="0" anchor="b">
                    <a:lnL>
                      <a:noFill/>
                    </a:lnL>
                    <a:lnR>
                      <a:noFill/>
                    </a:lnR>
                    <a:lnT w="6350" cap="flat" cmpd="sng" algn="ctr">
                      <a:solidFill>
                        <a:srgbClr val="FFE600"/>
                      </a:solidFill>
                      <a:prstDash val="solid"/>
                      <a:round/>
                      <a:headEnd type="none" w="med" len="med"/>
                      <a:tailEnd type="none" w="med" len="med"/>
                    </a:lnT>
                    <a:lnB w="6350" cap="flat" cmpd="sng" algn="ctr">
                      <a:solidFill>
                        <a:srgbClr val="FFE600"/>
                      </a:solidFill>
                      <a:prstDash val="solid"/>
                      <a:round/>
                      <a:headEnd type="none" w="med" len="med"/>
                      <a:tailEnd type="none" w="med" len="med"/>
                    </a:lnB>
                    <a:solidFill>
                      <a:srgbClr val="FFFFFF"/>
                    </a:solidFill>
                  </a:tcPr>
                </a:tc>
                <a:tc>
                  <a:txBody>
                    <a:bodyPr/>
                    <a:lstStyle/>
                    <a:p>
                      <a:pPr algn="r" fontAlgn="b"/>
                      <a:r>
                        <a:rPr lang="en-US" sz="1100" b="0" i="0" u="none" strike="noStrike">
                          <a:effectLst/>
                          <a:latin typeface="Arial" panose="020B0604020202020204" pitchFamily="34" charset="0"/>
                        </a:rPr>
                        <a:t>1%</a:t>
                      </a:r>
                    </a:p>
                  </a:txBody>
                  <a:tcPr marL="7620" marR="7620" marT="7620" marB="0" anchor="b">
                    <a:lnL>
                      <a:noFill/>
                    </a:lnL>
                    <a:lnR>
                      <a:noFill/>
                    </a:lnR>
                    <a:lnT w="6350" cap="flat" cmpd="sng" algn="ctr">
                      <a:solidFill>
                        <a:srgbClr val="FFE600"/>
                      </a:solidFill>
                      <a:prstDash val="solid"/>
                      <a:round/>
                      <a:headEnd type="none" w="med" len="med"/>
                      <a:tailEnd type="none" w="med" len="med"/>
                    </a:lnT>
                    <a:lnB w="6350" cap="flat" cmpd="sng" algn="ctr">
                      <a:solidFill>
                        <a:srgbClr val="FFE600"/>
                      </a:solidFill>
                      <a:prstDash val="solid"/>
                      <a:round/>
                      <a:headEnd type="none" w="med" len="med"/>
                      <a:tailEnd type="none" w="med" len="med"/>
                    </a:lnB>
                    <a:solidFill>
                      <a:srgbClr val="FFFFFF"/>
                    </a:solidFill>
                  </a:tcPr>
                </a:tc>
              </a:tr>
              <a:tr h="273756">
                <a:tc>
                  <a:txBody>
                    <a:bodyPr/>
                    <a:lstStyle/>
                    <a:p>
                      <a:pPr algn="r" fontAlgn="b"/>
                      <a:r>
                        <a:rPr lang="en-US" sz="1100" b="0" i="0" u="none" strike="noStrike">
                          <a:effectLst/>
                          <a:latin typeface="Arial" panose="020B0604020202020204" pitchFamily="34" charset="0"/>
                        </a:rPr>
                        <a:t>31%</a:t>
                      </a:r>
                    </a:p>
                  </a:txBody>
                  <a:tcPr marL="7620" marR="7620" marT="7620" marB="0" anchor="b">
                    <a:lnL>
                      <a:noFill/>
                    </a:lnL>
                    <a:lnR>
                      <a:noFill/>
                    </a:lnR>
                    <a:lnT w="6350" cap="flat" cmpd="sng" algn="ctr">
                      <a:solidFill>
                        <a:srgbClr val="FFE600"/>
                      </a:solidFill>
                      <a:prstDash val="solid"/>
                      <a:round/>
                      <a:headEnd type="none" w="med" len="med"/>
                      <a:tailEnd type="none" w="med" len="med"/>
                    </a:lnT>
                    <a:lnB w="6350" cap="flat" cmpd="sng" algn="ctr">
                      <a:solidFill>
                        <a:srgbClr val="FFE600"/>
                      </a:solidFill>
                      <a:prstDash val="solid"/>
                      <a:round/>
                      <a:headEnd type="none" w="med" len="med"/>
                      <a:tailEnd type="none" w="med" len="med"/>
                    </a:lnB>
                    <a:solidFill>
                      <a:srgbClr val="FFFFFF"/>
                    </a:solidFill>
                  </a:tcPr>
                </a:tc>
                <a:tc>
                  <a:txBody>
                    <a:bodyPr/>
                    <a:lstStyle/>
                    <a:p>
                      <a:pPr algn="r" fontAlgn="b"/>
                      <a:r>
                        <a:rPr lang="en-US" sz="1100" b="0" i="0" u="none" strike="noStrike">
                          <a:effectLst/>
                          <a:latin typeface="Arial" panose="020B0604020202020204" pitchFamily="34" charset="0"/>
                        </a:rPr>
                        <a:t>23%</a:t>
                      </a:r>
                    </a:p>
                  </a:txBody>
                  <a:tcPr marL="7620" marR="7620" marT="7620" marB="0" anchor="b">
                    <a:lnL>
                      <a:noFill/>
                    </a:lnL>
                    <a:lnR>
                      <a:noFill/>
                    </a:lnR>
                    <a:lnT w="6350" cap="flat" cmpd="sng" algn="ctr">
                      <a:solidFill>
                        <a:srgbClr val="FFE600"/>
                      </a:solidFill>
                      <a:prstDash val="solid"/>
                      <a:round/>
                      <a:headEnd type="none" w="med" len="med"/>
                      <a:tailEnd type="none" w="med" len="med"/>
                    </a:lnT>
                    <a:lnB w="6350" cap="flat" cmpd="sng" algn="ctr">
                      <a:solidFill>
                        <a:srgbClr val="FFE600"/>
                      </a:solidFill>
                      <a:prstDash val="solid"/>
                      <a:round/>
                      <a:headEnd type="none" w="med" len="med"/>
                      <a:tailEnd type="none" w="med" len="med"/>
                    </a:lnB>
                    <a:solidFill>
                      <a:srgbClr val="FFFFFF"/>
                    </a:solidFill>
                  </a:tcPr>
                </a:tc>
                <a:tc>
                  <a:txBody>
                    <a:bodyPr/>
                    <a:lstStyle/>
                    <a:p>
                      <a:pPr algn="r" fontAlgn="b"/>
                      <a:r>
                        <a:rPr lang="en-US" sz="1100" b="0" i="0" u="none" strike="noStrike">
                          <a:effectLst/>
                          <a:latin typeface="Arial" panose="020B0604020202020204" pitchFamily="34" charset="0"/>
                        </a:rPr>
                        <a:t>6%</a:t>
                      </a:r>
                    </a:p>
                  </a:txBody>
                  <a:tcPr marL="7620" marR="7620" marT="7620" marB="0" anchor="b">
                    <a:lnL>
                      <a:noFill/>
                    </a:lnL>
                    <a:lnR>
                      <a:noFill/>
                    </a:lnR>
                    <a:lnT w="6350" cap="flat" cmpd="sng" algn="ctr">
                      <a:solidFill>
                        <a:srgbClr val="FFE600"/>
                      </a:solidFill>
                      <a:prstDash val="solid"/>
                      <a:round/>
                      <a:headEnd type="none" w="med" len="med"/>
                      <a:tailEnd type="none" w="med" len="med"/>
                    </a:lnT>
                    <a:lnB w="6350" cap="flat" cmpd="sng" algn="ctr">
                      <a:solidFill>
                        <a:srgbClr val="FFE600"/>
                      </a:solidFill>
                      <a:prstDash val="solid"/>
                      <a:round/>
                      <a:headEnd type="none" w="med" len="med"/>
                      <a:tailEnd type="none" w="med" len="med"/>
                    </a:lnB>
                    <a:solidFill>
                      <a:srgbClr val="FFFFFF"/>
                    </a:solidFill>
                  </a:tcPr>
                </a:tc>
                <a:tc>
                  <a:txBody>
                    <a:bodyPr/>
                    <a:lstStyle/>
                    <a:p>
                      <a:pPr algn="r" fontAlgn="b"/>
                      <a:r>
                        <a:rPr lang="en-US" sz="1100" b="0" i="0" u="none" strike="noStrike">
                          <a:effectLst/>
                          <a:latin typeface="Arial" panose="020B0604020202020204" pitchFamily="34" charset="0"/>
                        </a:rPr>
                        <a:t>1%</a:t>
                      </a:r>
                    </a:p>
                  </a:txBody>
                  <a:tcPr marL="7620" marR="7620" marT="7620" marB="0" anchor="b">
                    <a:lnL>
                      <a:noFill/>
                    </a:lnL>
                    <a:lnR>
                      <a:noFill/>
                    </a:lnR>
                    <a:lnT w="6350" cap="flat" cmpd="sng" algn="ctr">
                      <a:solidFill>
                        <a:srgbClr val="FFE600"/>
                      </a:solidFill>
                      <a:prstDash val="solid"/>
                      <a:round/>
                      <a:headEnd type="none" w="med" len="med"/>
                      <a:tailEnd type="none" w="med" len="med"/>
                    </a:lnT>
                    <a:lnB w="6350" cap="flat" cmpd="sng" algn="ctr">
                      <a:solidFill>
                        <a:srgbClr val="FFE600"/>
                      </a:solidFill>
                      <a:prstDash val="solid"/>
                      <a:round/>
                      <a:headEnd type="none" w="med" len="med"/>
                      <a:tailEnd type="none" w="med" len="med"/>
                    </a:lnB>
                    <a:solidFill>
                      <a:srgbClr val="FFFFFF"/>
                    </a:solidFill>
                  </a:tcPr>
                </a:tc>
              </a:tr>
              <a:tr h="265289">
                <a:tc>
                  <a:txBody>
                    <a:bodyPr/>
                    <a:lstStyle/>
                    <a:p>
                      <a:pPr algn="r" fontAlgn="b"/>
                      <a:r>
                        <a:rPr lang="en-US" sz="1100" b="0" i="0" u="none" strike="noStrike">
                          <a:effectLst/>
                          <a:latin typeface="Arial" panose="020B0604020202020204" pitchFamily="34" charset="0"/>
                        </a:rPr>
                        <a:t>22%</a:t>
                      </a:r>
                    </a:p>
                  </a:txBody>
                  <a:tcPr marL="7620" marR="7620" marT="7620" marB="0" anchor="b">
                    <a:lnL>
                      <a:noFill/>
                    </a:lnL>
                    <a:lnR>
                      <a:noFill/>
                    </a:lnR>
                    <a:lnT w="6350" cap="flat" cmpd="sng" algn="ctr">
                      <a:solidFill>
                        <a:srgbClr val="FFE600"/>
                      </a:solidFill>
                      <a:prstDash val="solid"/>
                      <a:round/>
                      <a:headEnd type="none" w="med" len="med"/>
                      <a:tailEnd type="none" w="med" len="med"/>
                    </a:lnT>
                    <a:lnB w="6350" cap="flat" cmpd="sng" algn="ctr">
                      <a:solidFill>
                        <a:srgbClr val="FFE600"/>
                      </a:solidFill>
                      <a:prstDash val="solid"/>
                      <a:round/>
                      <a:headEnd type="none" w="med" len="med"/>
                      <a:tailEnd type="none" w="med" len="med"/>
                    </a:lnB>
                    <a:solidFill>
                      <a:srgbClr val="FFFFFF"/>
                    </a:solidFill>
                  </a:tcPr>
                </a:tc>
                <a:tc>
                  <a:txBody>
                    <a:bodyPr/>
                    <a:lstStyle/>
                    <a:p>
                      <a:pPr algn="r" fontAlgn="b"/>
                      <a:r>
                        <a:rPr lang="en-US" sz="1100" b="0" i="0" u="none" strike="noStrike">
                          <a:effectLst/>
                          <a:latin typeface="Arial" panose="020B0604020202020204" pitchFamily="34" charset="0"/>
                        </a:rPr>
                        <a:t>24%</a:t>
                      </a:r>
                    </a:p>
                  </a:txBody>
                  <a:tcPr marL="7620" marR="7620" marT="7620" marB="0" anchor="b">
                    <a:lnL>
                      <a:noFill/>
                    </a:lnL>
                    <a:lnR>
                      <a:noFill/>
                    </a:lnR>
                    <a:lnT w="6350" cap="flat" cmpd="sng" algn="ctr">
                      <a:solidFill>
                        <a:srgbClr val="FFE600"/>
                      </a:solidFill>
                      <a:prstDash val="solid"/>
                      <a:round/>
                      <a:headEnd type="none" w="med" len="med"/>
                      <a:tailEnd type="none" w="med" len="med"/>
                    </a:lnT>
                    <a:lnB w="6350" cap="flat" cmpd="sng" algn="ctr">
                      <a:solidFill>
                        <a:srgbClr val="FFE600"/>
                      </a:solidFill>
                      <a:prstDash val="solid"/>
                      <a:round/>
                      <a:headEnd type="none" w="med" len="med"/>
                      <a:tailEnd type="none" w="med" len="med"/>
                    </a:lnB>
                    <a:solidFill>
                      <a:srgbClr val="FFFFFF"/>
                    </a:solidFill>
                  </a:tcPr>
                </a:tc>
                <a:tc>
                  <a:txBody>
                    <a:bodyPr/>
                    <a:lstStyle/>
                    <a:p>
                      <a:pPr algn="r" fontAlgn="b"/>
                      <a:r>
                        <a:rPr lang="en-US" sz="1100" b="0" i="0" u="none" strike="noStrike">
                          <a:effectLst/>
                          <a:latin typeface="Arial" panose="020B0604020202020204" pitchFamily="34" charset="0"/>
                        </a:rPr>
                        <a:t>6%</a:t>
                      </a:r>
                    </a:p>
                  </a:txBody>
                  <a:tcPr marL="7620" marR="7620" marT="7620" marB="0" anchor="b">
                    <a:lnL>
                      <a:noFill/>
                    </a:lnL>
                    <a:lnR>
                      <a:noFill/>
                    </a:lnR>
                    <a:lnT w="6350" cap="flat" cmpd="sng" algn="ctr">
                      <a:solidFill>
                        <a:srgbClr val="FFE600"/>
                      </a:solidFill>
                      <a:prstDash val="solid"/>
                      <a:round/>
                      <a:headEnd type="none" w="med" len="med"/>
                      <a:tailEnd type="none" w="med" len="med"/>
                    </a:lnT>
                    <a:lnB w="6350" cap="flat" cmpd="sng" algn="ctr">
                      <a:solidFill>
                        <a:srgbClr val="FFE600"/>
                      </a:solidFill>
                      <a:prstDash val="solid"/>
                      <a:round/>
                      <a:headEnd type="none" w="med" len="med"/>
                      <a:tailEnd type="none" w="med" len="med"/>
                    </a:lnB>
                    <a:solidFill>
                      <a:srgbClr val="FFFFFF"/>
                    </a:solidFill>
                  </a:tcPr>
                </a:tc>
                <a:tc>
                  <a:txBody>
                    <a:bodyPr/>
                    <a:lstStyle/>
                    <a:p>
                      <a:pPr algn="r" fontAlgn="b"/>
                      <a:r>
                        <a:rPr lang="en-US" sz="1100" b="0" i="0" u="none" strike="noStrike">
                          <a:effectLst/>
                          <a:latin typeface="Arial" panose="020B0604020202020204" pitchFamily="34" charset="0"/>
                        </a:rPr>
                        <a:t>3%</a:t>
                      </a:r>
                    </a:p>
                  </a:txBody>
                  <a:tcPr marL="7620" marR="7620" marT="7620" marB="0" anchor="b">
                    <a:lnL>
                      <a:noFill/>
                    </a:lnL>
                    <a:lnR>
                      <a:noFill/>
                    </a:lnR>
                    <a:lnT w="6350" cap="flat" cmpd="sng" algn="ctr">
                      <a:solidFill>
                        <a:srgbClr val="FFE600"/>
                      </a:solidFill>
                      <a:prstDash val="solid"/>
                      <a:round/>
                      <a:headEnd type="none" w="med" len="med"/>
                      <a:tailEnd type="none" w="med" len="med"/>
                    </a:lnT>
                    <a:lnB w="6350" cap="flat" cmpd="sng" algn="ctr">
                      <a:solidFill>
                        <a:srgbClr val="FFE600"/>
                      </a:solidFill>
                      <a:prstDash val="solid"/>
                      <a:round/>
                      <a:headEnd type="none" w="med" len="med"/>
                      <a:tailEnd type="none" w="med" len="med"/>
                    </a:lnB>
                    <a:solidFill>
                      <a:srgbClr val="FFFFFF"/>
                    </a:solidFill>
                  </a:tcPr>
                </a:tc>
              </a:tr>
              <a:tr h="270933">
                <a:tc>
                  <a:txBody>
                    <a:bodyPr/>
                    <a:lstStyle/>
                    <a:p>
                      <a:pPr algn="r" fontAlgn="b"/>
                      <a:r>
                        <a:rPr lang="en-US" sz="1100" b="0" i="0" u="none" strike="noStrike">
                          <a:effectLst/>
                          <a:latin typeface="Arial" panose="020B0604020202020204" pitchFamily="34" charset="0"/>
                        </a:rPr>
                        <a:t>23%</a:t>
                      </a:r>
                    </a:p>
                  </a:txBody>
                  <a:tcPr marL="7620" marR="7620" marT="7620" marB="0" anchor="b">
                    <a:lnL>
                      <a:noFill/>
                    </a:lnL>
                    <a:lnR>
                      <a:noFill/>
                    </a:lnR>
                    <a:lnT w="6350" cap="flat" cmpd="sng" algn="ctr">
                      <a:solidFill>
                        <a:srgbClr val="FFE600"/>
                      </a:solidFill>
                      <a:prstDash val="solid"/>
                      <a:round/>
                      <a:headEnd type="none" w="med" len="med"/>
                      <a:tailEnd type="none" w="med" len="med"/>
                    </a:lnT>
                    <a:lnB w="6350" cap="flat" cmpd="sng" algn="ctr">
                      <a:solidFill>
                        <a:srgbClr val="FFE600"/>
                      </a:solidFill>
                      <a:prstDash val="solid"/>
                      <a:round/>
                      <a:headEnd type="none" w="med" len="med"/>
                      <a:tailEnd type="none" w="med" len="med"/>
                    </a:lnB>
                    <a:solidFill>
                      <a:srgbClr val="FFFFFF"/>
                    </a:solidFill>
                  </a:tcPr>
                </a:tc>
                <a:tc>
                  <a:txBody>
                    <a:bodyPr/>
                    <a:lstStyle/>
                    <a:p>
                      <a:pPr algn="r" fontAlgn="b"/>
                      <a:r>
                        <a:rPr lang="en-US" sz="1100" b="0" i="0" u="none" strike="noStrike">
                          <a:effectLst/>
                          <a:latin typeface="Arial" panose="020B0604020202020204" pitchFamily="34" charset="0"/>
                        </a:rPr>
                        <a:t>23%</a:t>
                      </a:r>
                    </a:p>
                  </a:txBody>
                  <a:tcPr marL="7620" marR="7620" marT="7620" marB="0" anchor="b">
                    <a:lnL>
                      <a:noFill/>
                    </a:lnL>
                    <a:lnR>
                      <a:noFill/>
                    </a:lnR>
                    <a:lnT w="6350" cap="flat" cmpd="sng" algn="ctr">
                      <a:solidFill>
                        <a:srgbClr val="FFE600"/>
                      </a:solidFill>
                      <a:prstDash val="solid"/>
                      <a:round/>
                      <a:headEnd type="none" w="med" len="med"/>
                      <a:tailEnd type="none" w="med" len="med"/>
                    </a:lnT>
                    <a:lnB w="6350" cap="flat" cmpd="sng" algn="ctr">
                      <a:solidFill>
                        <a:srgbClr val="FFE600"/>
                      </a:solidFill>
                      <a:prstDash val="solid"/>
                      <a:round/>
                      <a:headEnd type="none" w="med" len="med"/>
                      <a:tailEnd type="none" w="med" len="med"/>
                    </a:lnB>
                    <a:solidFill>
                      <a:srgbClr val="FFFFFF"/>
                    </a:solidFill>
                  </a:tcPr>
                </a:tc>
                <a:tc>
                  <a:txBody>
                    <a:bodyPr/>
                    <a:lstStyle/>
                    <a:p>
                      <a:pPr algn="r" fontAlgn="b"/>
                      <a:r>
                        <a:rPr lang="en-US" sz="1100" b="0" i="0" u="none" strike="noStrike">
                          <a:effectLst/>
                          <a:latin typeface="Arial" panose="020B0604020202020204" pitchFamily="34" charset="0"/>
                        </a:rPr>
                        <a:t>8%</a:t>
                      </a:r>
                    </a:p>
                  </a:txBody>
                  <a:tcPr marL="7620" marR="7620" marT="7620" marB="0" anchor="b">
                    <a:lnL>
                      <a:noFill/>
                    </a:lnL>
                    <a:lnR>
                      <a:noFill/>
                    </a:lnR>
                    <a:lnT w="6350" cap="flat" cmpd="sng" algn="ctr">
                      <a:solidFill>
                        <a:srgbClr val="FFE600"/>
                      </a:solidFill>
                      <a:prstDash val="solid"/>
                      <a:round/>
                      <a:headEnd type="none" w="med" len="med"/>
                      <a:tailEnd type="none" w="med" len="med"/>
                    </a:lnT>
                    <a:lnB w="6350" cap="flat" cmpd="sng" algn="ctr">
                      <a:solidFill>
                        <a:srgbClr val="FFE600"/>
                      </a:solidFill>
                      <a:prstDash val="solid"/>
                      <a:round/>
                      <a:headEnd type="none" w="med" len="med"/>
                      <a:tailEnd type="none" w="med" len="med"/>
                    </a:lnB>
                    <a:solidFill>
                      <a:srgbClr val="FFFFFF"/>
                    </a:solidFill>
                  </a:tcPr>
                </a:tc>
                <a:tc>
                  <a:txBody>
                    <a:bodyPr/>
                    <a:lstStyle/>
                    <a:p>
                      <a:pPr algn="r" fontAlgn="b"/>
                      <a:r>
                        <a:rPr lang="en-US" sz="1100" b="0" i="0" u="none" strike="noStrike">
                          <a:effectLst/>
                          <a:latin typeface="Arial" panose="020B0604020202020204" pitchFamily="34" charset="0"/>
                        </a:rPr>
                        <a:t>5%</a:t>
                      </a:r>
                    </a:p>
                  </a:txBody>
                  <a:tcPr marL="7620" marR="7620" marT="7620" marB="0" anchor="b">
                    <a:lnL>
                      <a:noFill/>
                    </a:lnL>
                    <a:lnR>
                      <a:noFill/>
                    </a:lnR>
                    <a:lnT w="6350" cap="flat" cmpd="sng" algn="ctr">
                      <a:solidFill>
                        <a:srgbClr val="FFE600"/>
                      </a:solidFill>
                      <a:prstDash val="solid"/>
                      <a:round/>
                      <a:headEnd type="none" w="med" len="med"/>
                      <a:tailEnd type="none" w="med" len="med"/>
                    </a:lnT>
                    <a:lnB w="6350" cap="flat" cmpd="sng" algn="ctr">
                      <a:solidFill>
                        <a:srgbClr val="FFE600"/>
                      </a:solidFill>
                      <a:prstDash val="solid"/>
                      <a:round/>
                      <a:headEnd type="none" w="med" len="med"/>
                      <a:tailEnd type="none" w="med" len="med"/>
                    </a:lnB>
                    <a:solidFill>
                      <a:srgbClr val="FFFFFF"/>
                    </a:solidFill>
                  </a:tcPr>
                </a:tc>
              </a:tr>
              <a:tr h="221343">
                <a:tc>
                  <a:txBody>
                    <a:bodyPr/>
                    <a:lstStyle/>
                    <a:p>
                      <a:pPr algn="l" fontAlgn="b"/>
                      <a:endParaRPr lang="en-US" sz="1100" b="0" i="0" u="none" strike="noStrike">
                        <a:effectLst/>
                        <a:latin typeface="Arial" panose="020B0604020202020204" pitchFamily="34" charset="0"/>
                      </a:endParaRPr>
                    </a:p>
                  </a:txBody>
                  <a:tcPr marL="7620" marR="7620" marT="7620" marB="0" anchor="b">
                    <a:lnL>
                      <a:noFill/>
                    </a:lnL>
                    <a:lnR>
                      <a:noFill/>
                    </a:lnR>
                    <a:lnT w="6350" cap="flat" cmpd="sng" algn="ctr">
                      <a:solidFill>
                        <a:srgbClr val="FFE600"/>
                      </a:solidFill>
                      <a:prstDash val="solid"/>
                      <a:round/>
                      <a:headEnd type="none" w="med" len="med"/>
                      <a:tailEnd type="none" w="med" len="med"/>
                    </a:lnT>
                    <a:lnB>
                      <a:noFill/>
                    </a:lnB>
                  </a:tcPr>
                </a:tc>
                <a:tc>
                  <a:txBody>
                    <a:bodyPr/>
                    <a:lstStyle/>
                    <a:p>
                      <a:pPr algn="l" fontAlgn="b"/>
                      <a:endParaRPr lang="en-US" sz="1100" b="0" i="0" u="none" strike="noStrike" dirty="0">
                        <a:effectLst/>
                        <a:latin typeface="Arial" panose="020B0604020202020204" pitchFamily="34" charset="0"/>
                      </a:endParaRPr>
                    </a:p>
                  </a:txBody>
                  <a:tcPr marL="7620" marR="7620" marT="7620" marB="0" anchor="b">
                    <a:lnL>
                      <a:noFill/>
                    </a:lnL>
                    <a:lnR>
                      <a:noFill/>
                    </a:lnR>
                    <a:lnT w="6350" cap="flat" cmpd="sng" algn="ctr">
                      <a:solidFill>
                        <a:srgbClr val="FFE600"/>
                      </a:solidFill>
                      <a:prstDash val="solid"/>
                      <a:round/>
                      <a:headEnd type="none" w="med" len="med"/>
                      <a:tailEnd type="none" w="med" len="med"/>
                    </a:lnT>
                    <a:lnB>
                      <a:noFill/>
                    </a:lnB>
                  </a:tcPr>
                </a:tc>
                <a:tc>
                  <a:txBody>
                    <a:bodyPr/>
                    <a:lstStyle/>
                    <a:p>
                      <a:pPr algn="l" fontAlgn="b"/>
                      <a:endParaRPr lang="en-US" sz="1100" b="0" i="0" u="none" strike="noStrike">
                        <a:effectLst/>
                        <a:latin typeface="Arial" panose="020B0604020202020204" pitchFamily="34" charset="0"/>
                      </a:endParaRPr>
                    </a:p>
                  </a:txBody>
                  <a:tcPr marL="7620" marR="7620" marT="7620" marB="0" anchor="b">
                    <a:lnL>
                      <a:noFill/>
                    </a:lnL>
                    <a:lnR>
                      <a:noFill/>
                    </a:lnR>
                    <a:lnT w="6350" cap="flat" cmpd="sng" algn="ctr">
                      <a:solidFill>
                        <a:srgbClr val="FFE600"/>
                      </a:solidFill>
                      <a:prstDash val="solid"/>
                      <a:round/>
                      <a:headEnd type="none" w="med" len="med"/>
                      <a:tailEnd type="none" w="med" len="med"/>
                    </a:lnT>
                    <a:lnB>
                      <a:noFill/>
                    </a:lnB>
                  </a:tcPr>
                </a:tc>
                <a:tc>
                  <a:txBody>
                    <a:bodyPr/>
                    <a:lstStyle/>
                    <a:p>
                      <a:pPr algn="l" fontAlgn="b"/>
                      <a:endParaRPr lang="en-US" sz="1100" b="0" i="0" u="none" strike="noStrike" dirty="0">
                        <a:effectLst/>
                        <a:latin typeface="Arial" panose="020B0604020202020204" pitchFamily="34" charset="0"/>
                      </a:endParaRPr>
                    </a:p>
                  </a:txBody>
                  <a:tcPr marL="7620" marR="7620" marT="7620" marB="0" anchor="b">
                    <a:lnL>
                      <a:noFill/>
                    </a:lnL>
                    <a:lnR>
                      <a:noFill/>
                    </a:lnR>
                    <a:lnT w="6350" cap="flat" cmpd="sng" algn="ctr">
                      <a:solidFill>
                        <a:srgbClr val="FFE600"/>
                      </a:solidFill>
                      <a:prstDash val="solid"/>
                      <a:round/>
                      <a:headEnd type="none" w="med" len="med"/>
                      <a:tailEnd type="none" w="med" len="med"/>
                    </a:lnT>
                    <a:lnB>
                      <a:noFill/>
                    </a:lnB>
                  </a:tcPr>
                </a:tc>
              </a:tr>
            </a:tbl>
          </a:graphicData>
        </a:graphic>
      </p:graphicFrame>
      <p:sp>
        <p:nvSpPr>
          <p:cNvPr id="46" name="Text Placeholder 6"/>
          <p:cNvSpPr txBox="1">
            <a:spLocks/>
          </p:cNvSpPr>
          <p:nvPr/>
        </p:nvSpPr>
        <p:spPr>
          <a:xfrm>
            <a:off x="3504282" y="1502751"/>
            <a:ext cx="2808288" cy="212084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Renewables</a:t>
            </a:r>
          </a:p>
          <a:p>
            <a:pPr lvl="1" algn="just"/>
            <a:r>
              <a:rPr lang="en-US" kern="0" dirty="0" smtClean="0">
                <a:latin typeface="Arial" panose="020B0604020202020204" pitchFamily="34" charset="0"/>
                <a:cs typeface="Arial" panose="020B0604020202020204" pitchFamily="34" charset="0"/>
              </a:rPr>
              <a:t>Portugal is a world leader in the generation and use of renewable energy. Since 1999, the Portuguese government encouraged the use of renewable power sources by</a:t>
            </a:r>
            <a:r>
              <a:rPr lang="en-US" kern="0" dirty="0">
                <a:latin typeface="Arial" panose="020B0604020202020204" pitchFamily="34" charset="0"/>
                <a:cs typeface="Arial" panose="020B0604020202020204" pitchFamily="34" charset="0"/>
              </a:rPr>
              <a:t> </a:t>
            </a:r>
            <a:r>
              <a:rPr lang="en-US" kern="0" dirty="0" smtClean="0">
                <a:latin typeface="Arial" panose="020B0604020202020204" pitchFamily="34" charset="0"/>
                <a:cs typeface="Arial" panose="020B0604020202020204" pitchFamily="34" charset="0"/>
              </a:rPr>
              <a:t>i) creating a support mechanism </a:t>
            </a:r>
            <a:r>
              <a:rPr lang="en-US" kern="0" dirty="0">
                <a:latin typeface="Arial" panose="020B0604020202020204" pitchFamily="34" charset="0"/>
                <a:cs typeface="Arial" panose="020B0604020202020204" pitchFamily="34" charset="0"/>
              </a:rPr>
              <a:t>through feed-in </a:t>
            </a:r>
            <a:r>
              <a:rPr lang="en-US" kern="0" dirty="0" smtClean="0">
                <a:latin typeface="Arial" panose="020B0604020202020204" pitchFamily="34" charset="0"/>
                <a:cs typeface="Arial" panose="020B0604020202020204" pitchFamily="34" charset="0"/>
              </a:rPr>
              <a:t>tariffs, ii) tax </a:t>
            </a:r>
            <a:r>
              <a:rPr lang="en-US" kern="0" dirty="0">
                <a:latin typeface="Arial" panose="020B0604020202020204" pitchFamily="34" charset="0"/>
                <a:cs typeface="Arial" panose="020B0604020202020204" pitchFamily="34" charset="0"/>
              </a:rPr>
              <a:t>benefits and investment </a:t>
            </a:r>
            <a:r>
              <a:rPr lang="en-US" kern="0" dirty="0" smtClean="0">
                <a:latin typeface="Arial" panose="020B0604020202020204" pitchFamily="34" charset="0"/>
                <a:cs typeface="Arial" panose="020B0604020202020204" pitchFamily="34" charset="0"/>
              </a:rPr>
              <a:t>subsidies, iii) access </a:t>
            </a:r>
            <a:r>
              <a:rPr lang="en-US" kern="0" dirty="0">
                <a:latin typeface="Arial" panose="020B0604020202020204" pitchFamily="34" charset="0"/>
                <a:cs typeface="Arial" panose="020B0604020202020204" pitchFamily="34" charset="0"/>
              </a:rPr>
              <a:t>to European Union </a:t>
            </a:r>
            <a:r>
              <a:rPr lang="en-US" kern="0" dirty="0" smtClean="0">
                <a:latin typeface="Arial" panose="020B0604020202020204" pitchFamily="34" charset="0"/>
                <a:cs typeface="Arial" panose="020B0604020202020204" pitchFamily="34" charset="0"/>
              </a:rPr>
              <a:t>funds and iv) simplified </a:t>
            </a:r>
            <a:r>
              <a:rPr lang="en-US" kern="0" dirty="0">
                <a:latin typeface="Arial" panose="020B0604020202020204" pitchFamily="34" charset="0"/>
                <a:cs typeface="Arial" panose="020B0604020202020204" pitchFamily="34" charset="0"/>
              </a:rPr>
              <a:t>licensing procedures.</a:t>
            </a:r>
          </a:p>
          <a:p>
            <a:pPr marL="0" lvl="1" indent="0" algn="just"/>
            <a:r>
              <a:rPr lang="en-US" kern="0" dirty="0" smtClean="0">
                <a:latin typeface="Arial" panose="020B0604020202020204" pitchFamily="34" charset="0"/>
                <a:cs typeface="Arial" panose="020B0604020202020204" pitchFamily="34" charset="0"/>
              </a:rPr>
              <a:t> </a:t>
            </a:r>
            <a:endParaRPr lang="en-US" kern="0" dirty="0">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538163" y="484189"/>
            <a:ext cx="5669498" cy="1003300"/>
          </a:xfrm>
        </p:spPr>
        <p:txBody>
          <a:bodyPr anchor="t">
            <a:normAutofit/>
          </a:bodyPr>
          <a:lstStyle/>
          <a:p>
            <a:r>
              <a:rPr lang="en-US" sz="2200" dirty="0">
                <a:latin typeface="Arial" panose="020B0604020202020204" pitchFamily="34" charset="0"/>
                <a:cs typeface="Arial" panose="020B0604020202020204" pitchFamily="34" charset="0"/>
              </a:rPr>
              <a:t>Energy and Renewables S</a:t>
            </a:r>
            <a:r>
              <a:rPr lang="en-US" sz="2200" dirty="0" smtClean="0">
                <a:latin typeface="Arial" panose="020B0604020202020204" pitchFamily="34" charset="0"/>
                <a:cs typeface="Arial" panose="020B0604020202020204" pitchFamily="34" charset="0"/>
              </a:rPr>
              <a:t>ector</a:t>
            </a:r>
            <a:br>
              <a:rPr lang="en-US" sz="2200" dirty="0" smtClean="0">
                <a:latin typeface="Arial" panose="020B0604020202020204" pitchFamily="34" charset="0"/>
                <a:cs typeface="Arial" panose="020B0604020202020204" pitchFamily="34" charset="0"/>
              </a:rPr>
            </a:br>
            <a:r>
              <a:rPr lang="en-US" sz="2200" dirty="0">
                <a:solidFill>
                  <a:schemeClr val="accent2"/>
                </a:solidFill>
                <a:latin typeface="Arial" panose="020B0604020202020204" pitchFamily="34" charset="0"/>
                <a:cs typeface="Arial" panose="020B0604020202020204" pitchFamily="34" charset="0"/>
              </a:rPr>
              <a:t>Historic evolution and forecasted </a:t>
            </a:r>
            <a:r>
              <a:rPr lang="en-US" sz="2200" dirty="0" smtClean="0">
                <a:solidFill>
                  <a:schemeClr val="accent2"/>
                </a:solidFill>
                <a:latin typeface="Arial" panose="020B0604020202020204" pitchFamily="34" charset="0"/>
                <a:cs typeface="Arial" panose="020B0604020202020204" pitchFamily="34" charset="0"/>
              </a:rPr>
              <a:t>growth</a:t>
            </a:r>
            <a:endParaRPr lang="en-US" sz="2200" dirty="0">
              <a:solidFill>
                <a:schemeClr val="accent2"/>
              </a:solidFill>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9275" y="1504285"/>
            <a:ext cx="2808288" cy="727471"/>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Electricity</a:t>
            </a:r>
          </a:p>
          <a:p>
            <a:pPr lvl="1" algn="just"/>
            <a:r>
              <a:rPr lang="en-US" kern="0" dirty="0" smtClean="0">
                <a:latin typeface="Arial" panose="020B0604020202020204" pitchFamily="34" charset="0"/>
                <a:cs typeface="Arial" panose="020B0604020202020204" pitchFamily="34" charset="0"/>
              </a:rPr>
              <a:t>In 2014, Portugal generated 52,803 </a:t>
            </a:r>
            <a:r>
              <a:rPr lang="en-US" kern="0" dirty="0" err="1" smtClean="0">
                <a:latin typeface="Arial" panose="020B0604020202020204" pitchFamily="34" charset="0"/>
                <a:cs typeface="Arial" panose="020B0604020202020204" pitchFamily="34" charset="0"/>
              </a:rPr>
              <a:t>GWh</a:t>
            </a:r>
            <a:r>
              <a:rPr lang="en-US" kern="0" dirty="0" smtClean="0">
                <a:latin typeface="Arial" panose="020B0604020202020204" pitchFamily="34" charset="0"/>
                <a:cs typeface="Arial" panose="020B0604020202020204" pitchFamily="34" charset="0"/>
              </a:rPr>
              <a:t> of electricity (hydropower was </a:t>
            </a:r>
            <a:r>
              <a:rPr lang="en-US" kern="0" dirty="0">
                <a:latin typeface="Arial" panose="020B0604020202020204" pitchFamily="34" charset="0"/>
                <a:cs typeface="Arial" panose="020B0604020202020204" pitchFamily="34" charset="0"/>
              </a:rPr>
              <a:t>the most used source </a:t>
            </a:r>
            <a:r>
              <a:rPr lang="en-US" kern="0" dirty="0" smtClean="0">
                <a:latin typeface="Arial" panose="020B0604020202020204" pitchFamily="34" charset="0"/>
                <a:cs typeface="Arial" panose="020B0604020202020204" pitchFamily="34" charset="0"/>
              </a:rPr>
              <a:t>).</a:t>
            </a:r>
            <a:endParaRPr lang="en-US" kern="0" dirty="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45035" y="1747834"/>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21" name="Text Placeholder 6"/>
          <p:cNvSpPr txBox="1">
            <a:spLocks/>
          </p:cNvSpPr>
          <p:nvPr/>
        </p:nvSpPr>
        <p:spPr>
          <a:xfrm>
            <a:off x="552727" y="6229305"/>
            <a:ext cx="2808288" cy="141365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kern="0" dirty="0">
                <a:latin typeface="Arial" panose="020B0604020202020204" pitchFamily="34" charset="0"/>
                <a:cs typeface="Arial" panose="020B0604020202020204" pitchFamily="34" charset="0"/>
              </a:rPr>
              <a:t>During 2014, </a:t>
            </a:r>
            <a:r>
              <a:rPr lang="en-US" kern="0" dirty="0" smtClean="0">
                <a:latin typeface="Arial" panose="020B0604020202020204" pitchFamily="34" charset="0"/>
                <a:cs typeface="Arial" panose="020B0604020202020204" pitchFamily="34" charset="0"/>
              </a:rPr>
              <a:t>total </a:t>
            </a:r>
            <a:r>
              <a:rPr lang="en-US" kern="0" dirty="0">
                <a:latin typeface="Arial" panose="020B0604020202020204" pitchFamily="34" charset="0"/>
                <a:cs typeface="Arial" panose="020B0604020202020204" pitchFamily="34" charset="0"/>
              </a:rPr>
              <a:t>consumption of electricity in Portugal </a:t>
            </a:r>
            <a:r>
              <a:rPr lang="en-US" kern="0" dirty="0" smtClean="0">
                <a:latin typeface="Arial" panose="020B0604020202020204" pitchFamily="34" charset="0"/>
                <a:cs typeface="Arial" panose="020B0604020202020204" pitchFamily="34" charset="0"/>
              </a:rPr>
              <a:t>was </a:t>
            </a:r>
            <a:r>
              <a:rPr lang="en-US" kern="0" dirty="0">
                <a:latin typeface="Arial" panose="020B0604020202020204" pitchFamily="34" charset="0"/>
                <a:cs typeface="Arial" panose="020B0604020202020204" pitchFamily="34" charset="0"/>
              </a:rPr>
              <a:t>46,178 </a:t>
            </a:r>
            <a:r>
              <a:rPr lang="en-US" kern="0" dirty="0" err="1" smtClean="0">
                <a:latin typeface="Arial" panose="020B0604020202020204" pitchFamily="34" charset="0"/>
                <a:cs typeface="Arial" panose="020B0604020202020204" pitchFamily="34" charset="0"/>
              </a:rPr>
              <a:t>GWh</a:t>
            </a:r>
            <a:r>
              <a:rPr lang="en-US" kern="0" dirty="0" smtClean="0">
                <a:latin typeface="Arial" panose="020B0604020202020204" pitchFamily="34" charset="0"/>
                <a:cs typeface="Arial" panose="020B0604020202020204" pitchFamily="34" charset="0"/>
              </a:rPr>
              <a:t> (with &gt; 50% consumed </a:t>
            </a:r>
            <a:r>
              <a:rPr lang="en-US" kern="0" dirty="0">
                <a:latin typeface="Arial" panose="020B0604020202020204" pitchFamily="34" charset="0"/>
                <a:cs typeface="Arial" panose="020B0604020202020204" pitchFamily="34" charset="0"/>
              </a:rPr>
              <a:t>by </a:t>
            </a:r>
            <a:r>
              <a:rPr lang="en-US" kern="0" dirty="0" smtClean="0">
                <a:latin typeface="Arial" panose="020B0604020202020204" pitchFamily="34" charset="0"/>
                <a:cs typeface="Arial" panose="020B0604020202020204" pitchFamily="34" charset="0"/>
              </a:rPr>
              <a:t>industrial and </a:t>
            </a:r>
            <a:r>
              <a:rPr lang="en-US" kern="0" dirty="0">
                <a:latin typeface="Arial" panose="020B0604020202020204" pitchFamily="34" charset="0"/>
                <a:cs typeface="Arial" panose="020B0604020202020204" pitchFamily="34" charset="0"/>
              </a:rPr>
              <a:t>non-domestic </a:t>
            </a:r>
            <a:r>
              <a:rPr lang="en-US" kern="0" dirty="0" smtClean="0">
                <a:latin typeface="Arial" panose="020B0604020202020204" pitchFamily="34" charset="0"/>
                <a:cs typeface="Arial" panose="020B0604020202020204" pitchFamily="34" charset="0"/>
              </a:rPr>
              <a:t>consumers). </a:t>
            </a:r>
          </a:p>
          <a:p>
            <a:pPr lvl="1" algn="just"/>
            <a:r>
              <a:rPr lang="en-US" kern="0" dirty="0" smtClean="0">
                <a:latin typeface="Arial" panose="020B0604020202020204" pitchFamily="34" charset="0"/>
                <a:cs typeface="Arial" panose="020B0604020202020204" pitchFamily="34" charset="0"/>
              </a:rPr>
              <a:t>Consumption of electrical </a:t>
            </a:r>
            <a:r>
              <a:rPr lang="en-US" kern="0" dirty="0">
                <a:latin typeface="Arial" panose="020B0604020202020204" pitchFamily="34" charset="0"/>
                <a:cs typeface="Arial" panose="020B0604020202020204" pitchFamily="34" charset="0"/>
              </a:rPr>
              <a:t>power </a:t>
            </a:r>
            <a:r>
              <a:rPr lang="en-US" kern="0" dirty="0" smtClean="0">
                <a:latin typeface="Arial" panose="020B0604020202020204" pitchFamily="34" charset="0"/>
                <a:cs typeface="Arial" panose="020B0604020202020204" pitchFamily="34" charset="0"/>
              </a:rPr>
              <a:t>follows the same pattern as the generation. Consumption </a:t>
            </a:r>
            <a:r>
              <a:rPr lang="en-US" kern="0" dirty="0">
                <a:latin typeface="Arial" panose="020B0604020202020204" pitchFamily="34" charset="0"/>
                <a:cs typeface="Arial" panose="020B0604020202020204" pitchFamily="34" charset="0"/>
              </a:rPr>
              <a:t>is forecasted to steadily grow </a:t>
            </a:r>
            <a:r>
              <a:rPr lang="en-US" kern="0" dirty="0" smtClean="0">
                <a:latin typeface="Arial" panose="020B0604020202020204" pitchFamily="34" charset="0"/>
                <a:cs typeface="Arial" panose="020B0604020202020204" pitchFamily="34" charset="0"/>
              </a:rPr>
              <a:t>up to </a:t>
            </a:r>
            <a:r>
              <a:rPr lang="en-US" kern="0" dirty="0">
                <a:latin typeface="Arial" panose="020B0604020202020204" pitchFamily="34" charset="0"/>
                <a:cs typeface="Arial" panose="020B0604020202020204" pitchFamily="34" charset="0"/>
              </a:rPr>
              <a:t>2025, when it is expected to reach 52,600 </a:t>
            </a:r>
            <a:r>
              <a:rPr lang="en-US" kern="0" dirty="0" err="1">
                <a:latin typeface="Arial" panose="020B0604020202020204" pitchFamily="34" charset="0"/>
                <a:cs typeface="Arial" panose="020B0604020202020204" pitchFamily="34" charset="0"/>
              </a:rPr>
              <a:t>GWh</a:t>
            </a:r>
            <a:r>
              <a:rPr lang="en-US" kern="0" dirty="0">
                <a:latin typeface="Arial" panose="020B0604020202020204" pitchFamily="34" charset="0"/>
                <a:cs typeface="Arial" panose="020B0604020202020204" pitchFamily="34" charset="0"/>
              </a:rPr>
              <a:t>.  </a:t>
            </a:r>
          </a:p>
        </p:txBody>
      </p:sp>
      <p:sp>
        <p:nvSpPr>
          <p:cNvPr id="3" name="Slide Number Placeholder 2"/>
          <p:cNvSpPr>
            <a:spLocks noGrp="1"/>
          </p:cNvSpPr>
          <p:nvPr>
            <p:ph type="sldNum" sz="quarter" idx="15"/>
          </p:nvPr>
        </p:nvSpPr>
        <p:spPr/>
        <p:txBody>
          <a:bodyPr/>
          <a:lstStyle/>
          <a:p>
            <a:pPr>
              <a:defRPr/>
            </a:pPr>
            <a:fld id="{B8325105-167D-4862-BDE6-B81FF841FD87}" type="slidenum">
              <a:rPr lang="en-US" smtClean="0"/>
              <a:pPr>
                <a:defRPr/>
              </a:pPr>
              <a:t>18</a:t>
            </a:fld>
            <a:endParaRPr lang="en-US" dirty="0"/>
          </a:p>
        </p:txBody>
      </p:sp>
      <p:grpSp>
        <p:nvGrpSpPr>
          <p:cNvPr id="10" name="Group 9"/>
          <p:cNvGrpSpPr/>
          <p:nvPr/>
        </p:nvGrpSpPr>
        <p:grpSpPr>
          <a:xfrm>
            <a:off x="612629" y="2264177"/>
            <a:ext cx="2501290" cy="796243"/>
            <a:chOff x="609855" y="2428344"/>
            <a:chExt cx="2501290" cy="796243"/>
          </a:xfrm>
        </p:grpSpPr>
        <p:sp>
          <p:nvSpPr>
            <p:cNvPr id="41" name="Freeform 20"/>
            <p:cNvSpPr>
              <a:spLocks/>
            </p:cNvSpPr>
            <p:nvPr/>
          </p:nvSpPr>
          <p:spPr bwMode="auto">
            <a:xfrm>
              <a:off x="821979" y="2632780"/>
              <a:ext cx="196829" cy="209550"/>
            </a:xfrm>
            <a:custGeom>
              <a:avLst/>
              <a:gdLst>
                <a:gd name="T0" fmla="*/ 1479 w 1512"/>
                <a:gd name="T1" fmla="*/ 1173 h 1855"/>
                <a:gd name="T2" fmla="*/ 672 w 1512"/>
                <a:gd name="T3" fmla="*/ 0 h 1855"/>
                <a:gd name="T4" fmla="*/ 36 w 1512"/>
                <a:gd name="T5" fmla="*/ 1273 h 1855"/>
                <a:gd name="T6" fmla="*/ 694 w 1512"/>
                <a:gd name="T7" fmla="*/ 1855 h 1855"/>
                <a:gd name="T8" fmla="*/ 696 w 1512"/>
                <a:gd name="T9" fmla="*/ 1824 h 1855"/>
                <a:gd name="T10" fmla="*/ 815 w 1512"/>
                <a:gd name="T11" fmla="*/ 1283 h 1855"/>
                <a:gd name="T12" fmla="*/ 558 w 1512"/>
                <a:gd name="T13" fmla="*/ 1411 h 1855"/>
                <a:gd name="T14" fmla="*/ 431 w 1512"/>
                <a:gd name="T15" fmla="*/ 1395 h 1855"/>
                <a:gd name="T16" fmla="*/ 397 w 1512"/>
                <a:gd name="T17" fmla="*/ 1272 h 1855"/>
                <a:gd name="T18" fmla="*/ 619 w 1512"/>
                <a:gd name="T19" fmla="*/ 612 h 1855"/>
                <a:gd name="T20" fmla="*/ 677 w 1512"/>
                <a:gd name="T21" fmla="*/ 547 h 1855"/>
                <a:gd name="T22" fmla="*/ 764 w 1512"/>
                <a:gd name="T23" fmla="*/ 539 h 1855"/>
                <a:gd name="T24" fmla="*/ 831 w 1512"/>
                <a:gd name="T25" fmla="*/ 597 h 1855"/>
                <a:gd name="T26" fmla="*/ 837 w 1512"/>
                <a:gd name="T27" fmla="*/ 685 h 1855"/>
                <a:gd name="T28" fmla="*/ 703 w 1512"/>
                <a:gd name="T29" fmla="*/ 1082 h 1855"/>
                <a:gd name="T30" fmla="*/ 958 w 1512"/>
                <a:gd name="T31" fmla="*/ 955 h 1855"/>
                <a:gd name="T32" fmla="*/ 1085 w 1512"/>
                <a:gd name="T33" fmla="*/ 971 h 1855"/>
                <a:gd name="T34" fmla="*/ 1119 w 1512"/>
                <a:gd name="T35" fmla="*/ 1087 h 1855"/>
                <a:gd name="T36" fmla="*/ 816 w 1512"/>
                <a:gd name="T37" fmla="*/ 1839 h 1855"/>
                <a:gd name="T38" fmla="*/ 811 w 1512"/>
                <a:gd name="T39" fmla="*/ 1851 h 1855"/>
                <a:gd name="T40" fmla="*/ 869 w 1512"/>
                <a:gd name="T41" fmla="*/ 1847 h 1855"/>
                <a:gd name="T42" fmla="*/ 1479 w 1512"/>
                <a:gd name="T43" fmla="*/ 1173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2" h="1855">
                  <a:moveTo>
                    <a:pt x="1479" y="1173"/>
                  </a:moveTo>
                  <a:cubicBezTo>
                    <a:pt x="1443" y="661"/>
                    <a:pt x="672" y="0"/>
                    <a:pt x="672" y="0"/>
                  </a:cubicBezTo>
                  <a:cubicBezTo>
                    <a:pt x="672" y="0"/>
                    <a:pt x="0" y="762"/>
                    <a:pt x="36" y="1273"/>
                  </a:cubicBezTo>
                  <a:cubicBezTo>
                    <a:pt x="68" y="1725"/>
                    <a:pt x="413" y="1847"/>
                    <a:pt x="694" y="1855"/>
                  </a:cubicBezTo>
                  <a:cubicBezTo>
                    <a:pt x="694" y="1840"/>
                    <a:pt x="696" y="1827"/>
                    <a:pt x="696" y="1824"/>
                  </a:cubicBezTo>
                  <a:cubicBezTo>
                    <a:pt x="815" y="1283"/>
                    <a:pt x="815" y="1283"/>
                    <a:pt x="815" y="1283"/>
                  </a:cubicBezTo>
                  <a:cubicBezTo>
                    <a:pt x="558" y="1411"/>
                    <a:pt x="558" y="1411"/>
                    <a:pt x="558" y="1411"/>
                  </a:cubicBezTo>
                  <a:cubicBezTo>
                    <a:pt x="516" y="1432"/>
                    <a:pt x="466" y="1425"/>
                    <a:pt x="431" y="1395"/>
                  </a:cubicBezTo>
                  <a:cubicBezTo>
                    <a:pt x="396" y="1364"/>
                    <a:pt x="383" y="1316"/>
                    <a:pt x="397" y="1272"/>
                  </a:cubicBezTo>
                  <a:cubicBezTo>
                    <a:pt x="619" y="612"/>
                    <a:pt x="619" y="612"/>
                    <a:pt x="619" y="612"/>
                  </a:cubicBezTo>
                  <a:cubicBezTo>
                    <a:pt x="628" y="584"/>
                    <a:pt x="649" y="561"/>
                    <a:pt x="677" y="547"/>
                  </a:cubicBezTo>
                  <a:cubicBezTo>
                    <a:pt x="705" y="533"/>
                    <a:pt x="737" y="530"/>
                    <a:pt x="764" y="539"/>
                  </a:cubicBezTo>
                  <a:cubicBezTo>
                    <a:pt x="793" y="549"/>
                    <a:pt x="817" y="570"/>
                    <a:pt x="831" y="597"/>
                  </a:cubicBezTo>
                  <a:cubicBezTo>
                    <a:pt x="844" y="625"/>
                    <a:pt x="847" y="656"/>
                    <a:pt x="837" y="685"/>
                  </a:cubicBezTo>
                  <a:cubicBezTo>
                    <a:pt x="703" y="1082"/>
                    <a:pt x="703" y="1082"/>
                    <a:pt x="703" y="1082"/>
                  </a:cubicBezTo>
                  <a:cubicBezTo>
                    <a:pt x="958" y="955"/>
                    <a:pt x="958" y="955"/>
                    <a:pt x="958" y="955"/>
                  </a:cubicBezTo>
                  <a:cubicBezTo>
                    <a:pt x="1000" y="934"/>
                    <a:pt x="1049" y="941"/>
                    <a:pt x="1085" y="971"/>
                  </a:cubicBezTo>
                  <a:cubicBezTo>
                    <a:pt x="1119" y="1001"/>
                    <a:pt x="1133" y="1050"/>
                    <a:pt x="1119" y="1087"/>
                  </a:cubicBezTo>
                  <a:cubicBezTo>
                    <a:pt x="816" y="1839"/>
                    <a:pt x="816" y="1839"/>
                    <a:pt x="816" y="1839"/>
                  </a:cubicBezTo>
                  <a:cubicBezTo>
                    <a:pt x="815" y="1843"/>
                    <a:pt x="813" y="1847"/>
                    <a:pt x="811" y="1851"/>
                  </a:cubicBezTo>
                  <a:cubicBezTo>
                    <a:pt x="869" y="1847"/>
                    <a:pt x="869" y="1847"/>
                    <a:pt x="869" y="1847"/>
                  </a:cubicBezTo>
                  <a:cubicBezTo>
                    <a:pt x="1154" y="1809"/>
                    <a:pt x="1512" y="1646"/>
                    <a:pt x="1479" y="117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6"/>
            <p:cNvSpPr>
              <a:spLocks noEditPoints="1"/>
            </p:cNvSpPr>
            <p:nvPr/>
          </p:nvSpPr>
          <p:spPr bwMode="auto">
            <a:xfrm>
              <a:off x="1405553" y="2643851"/>
              <a:ext cx="297404" cy="198479"/>
            </a:xfrm>
            <a:custGeom>
              <a:avLst/>
              <a:gdLst>
                <a:gd name="T0" fmla="*/ 1331 w 2167"/>
                <a:gd name="T1" fmla="*/ 947 h 2056"/>
                <a:gd name="T2" fmla="*/ 1784 w 2167"/>
                <a:gd name="T3" fmla="*/ 1077 h 2056"/>
                <a:gd name="T4" fmla="*/ 1849 w 2167"/>
                <a:gd name="T5" fmla="*/ 1032 h 2056"/>
                <a:gd name="T6" fmla="*/ 1557 w 2167"/>
                <a:gd name="T7" fmla="*/ 868 h 2056"/>
                <a:gd name="T8" fmla="*/ 1241 w 2167"/>
                <a:gd name="T9" fmla="*/ 816 h 2056"/>
                <a:gd name="T10" fmla="*/ 1172 w 2167"/>
                <a:gd name="T11" fmla="*/ 565 h 2056"/>
                <a:gd name="T12" fmla="*/ 1147 w 2167"/>
                <a:gd name="T13" fmla="*/ 94 h 2056"/>
                <a:gd name="T14" fmla="*/ 1083 w 2167"/>
                <a:gd name="T15" fmla="*/ 47 h 2056"/>
                <a:gd name="T16" fmla="*/ 1023 w 2167"/>
                <a:gd name="T17" fmla="*/ 376 h 2056"/>
                <a:gd name="T18" fmla="*/ 1078 w 2167"/>
                <a:gd name="T19" fmla="*/ 691 h 2056"/>
                <a:gd name="T20" fmla="*/ 920 w 2167"/>
                <a:gd name="T21" fmla="*/ 816 h 2056"/>
                <a:gd name="T22" fmla="*/ 467 w 2167"/>
                <a:gd name="T23" fmla="*/ 946 h 2056"/>
                <a:gd name="T24" fmla="*/ 311 w 2167"/>
                <a:gd name="T25" fmla="*/ 1070 h 2056"/>
                <a:gd name="T26" fmla="*/ 510 w 2167"/>
                <a:gd name="T27" fmla="*/ 1070 h 2056"/>
                <a:gd name="T28" fmla="*/ 947 w 2167"/>
                <a:gd name="T29" fmla="*/ 893 h 2056"/>
                <a:gd name="T30" fmla="*/ 948 w 2167"/>
                <a:gd name="T31" fmla="*/ 2056 h 2056"/>
                <a:gd name="T32" fmla="*/ 1230 w 2167"/>
                <a:gd name="T33" fmla="*/ 877 h 2056"/>
                <a:gd name="T34" fmla="*/ 1106 w 2167"/>
                <a:gd name="T35" fmla="*/ 771 h 2056"/>
                <a:gd name="T36" fmla="*/ 842 w 2167"/>
                <a:gd name="T37" fmla="*/ 1402 h 2056"/>
                <a:gd name="T38" fmla="*/ 597 w 2167"/>
                <a:gd name="T39" fmla="*/ 1303 h 2056"/>
                <a:gd name="T40" fmla="*/ 463 w 2167"/>
                <a:gd name="T41" fmla="*/ 1229 h 2056"/>
                <a:gd name="T42" fmla="*/ 491 w 2167"/>
                <a:gd name="T43" fmla="*/ 1109 h 2056"/>
                <a:gd name="T44" fmla="*/ 424 w 2167"/>
                <a:gd name="T45" fmla="*/ 1211 h 2056"/>
                <a:gd name="T46" fmla="*/ 371 w 2167"/>
                <a:gd name="T47" fmla="*/ 1299 h 2056"/>
                <a:gd name="T48" fmla="*/ 185 w 2167"/>
                <a:gd name="T49" fmla="*/ 1328 h 2056"/>
                <a:gd name="T50" fmla="*/ 21 w 2167"/>
                <a:gd name="T51" fmla="*/ 1420 h 2056"/>
                <a:gd name="T52" fmla="*/ 58 w 2167"/>
                <a:gd name="T53" fmla="*/ 1445 h 2056"/>
                <a:gd name="T54" fmla="*/ 312 w 2167"/>
                <a:gd name="T55" fmla="*/ 1372 h 2056"/>
                <a:gd name="T56" fmla="*/ 416 w 2167"/>
                <a:gd name="T57" fmla="*/ 1372 h 2056"/>
                <a:gd name="T58" fmla="*/ 476 w 2167"/>
                <a:gd name="T59" fmla="*/ 1373 h 2056"/>
                <a:gd name="T60" fmla="*/ 573 w 2167"/>
                <a:gd name="T61" fmla="*/ 1372 h 2056"/>
                <a:gd name="T62" fmla="*/ 827 w 2167"/>
                <a:gd name="T63" fmla="*/ 1446 h 2056"/>
                <a:gd name="T64" fmla="*/ 864 w 2167"/>
                <a:gd name="T65" fmla="*/ 1420 h 2056"/>
                <a:gd name="T66" fmla="*/ 418 w 2167"/>
                <a:gd name="T67" fmla="*/ 1303 h 2056"/>
                <a:gd name="T68" fmla="*/ 447 w 2167"/>
                <a:gd name="T69" fmla="*/ 1332 h 2056"/>
                <a:gd name="T70" fmla="*/ 2079 w 2167"/>
                <a:gd name="T71" fmla="*/ 1372 h 2056"/>
                <a:gd name="T72" fmla="*/ 1825 w 2167"/>
                <a:gd name="T73" fmla="*/ 1299 h 2056"/>
                <a:gd name="T74" fmla="*/ 1752 w 2167"/>
                <a:gd name="T75" fmla="*/ 1211 h 2056"/>
                <a:gd name="T76" fmla="*/ 1768 w 2167"/>
                <a:gd name="T77" fmla="*/ 1116 h 2056"/>
                <a:gd name="T78" fmla="*/ 1707 w 2167"/>
                <a:gd name="T79" fmla="*/ 1211 h 2056"/>
                <a:gd name="T80" fmla="*/ 1653 w 2167"/>
                <a:gd name="T81" fmla="*/ 1299 h 2056"/>
                <a:gd name="T82" fmla="*/ 1467 w 2167"/>
                <a:gd name="T83" fmla="*/ 1328 h 2056"/>
                <a:gd name="T84" fmla="*/ 1304 w 2167"/>
                <a:gd name="T85" fmla="*/ 1420 h 2056"/>
                <a:gd name="T86" fmla="*/ 1340 w 2167"/>
                <a:gd name="T87" fmla="*/ 1445 h 2056"/>
                <a:gd name="T88" fmla="*/ 1595 w 2167"/>
                <a:gd name="T89" fmla="*/ 1372 h 2056"/>
                <a:gd name="T90" fmla="*/ 1698 w 2167"/>
                <a:gd name="T91" fmla="*/ 1372 h 2056"/>
                <a:gd name="T92" fmla="*/ 1758 w 2167"/>
                <a:gd name="T93" fmla="*/ 1373 h 2056"/>
                <a:gd name="T94" fmla="*/ 1855 w 2167"/>
                <a:gd name="T95" fmla="*/ 1372 h 2056"/>
                <a:gd name="T96" fmla="*/ 2110 w 2167"/>
                <a:gd name="T97" fmla="*/ 1446 h 2056"/>
                <a:gd name="T98" fmla="*/ 2146 w 2167"/>
                <a:gd name="T99" fmla="*/ 1420 h 2056"/>
                <a:gd name="T100" fmla="*/ 1729 w 2167"/>
                <a:gd name="T101" fmla="*/ 1274 h 2056"/>
                <a:gd name="T102" fmla="*/ 435 w 2167"/>
                <a:gd name="T103" fmla="*/ 920 h 2056"/>
                <a:gd name="T104" fmla="*/ 434 w 2167"/>
                <a:gd name="T105" fmla="*/ 867 h 2056"/>
                <a:gd name="T106" fmla="*/ 470 w 2167"/>
                <a:gd name="T107" fmla="*/ 893 h 2056"/>
                <a:gd name="T108" fmla="*/ 1765 w 2167"/>
                <a:gd name="T109" fmla="*/ 941 h 2056"/>
                <a:gd name="T110" fmla="*/ 1729 w 2167"/>
                <a:gd name="T111" fmla="*/ 841 h 2056"/>
                <a:gd name="T112" fmla="*/ 1704 w 2167"/>
                <a:gd name="T113" fmla="*/ 905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7" h="2056">
                  <a:moveTo>
                    <a:pt x="1230" y="877"/>
                  </a:moveTo>
                  <a:cubicBezTo>
                    <a:pt x="1237" y="882"/>
                    <a:pt x="1243" y="888"/>
                    <a:pt x="1250" y="893"/>
                  </a:cubicBezTo>
                  <a:cubicBezTo>
                    <a:pt x="1276" y="912"/>
                    <a:pt x="1303" y="931"/>
                    <a:pt x="1331" y="947"/>
                  </a:cubicBezTo>
                  <a:cubicBezTo>
                    <a:pt x="1386" y="979"/>
                    <a:pt x="1444" y="1004"/>
                    <a:pt x="1503" y="1025"/>
                  </a:cubicBezTo>
                  <a:cubicBezTo>
                    <a:pt x="1562" y="1045"/>
                    <a:pt x="1623" y="1061"/>
                    <a:pt x="1687" y="1070"/>
                  </a:cubicBezTo>
                  <a:cubicBezTo>
                    <a:pt x="1718" y="1074"/>
                    <a:pt x="1751" y="1077"/>
                    <a:pt x="1784" y="1077"/>
                  </a:cubicBezTo>
                  <a:cubicBezTo>
                    <a:pt x="1800" y="1077"/>
                    <a:pt x="1817" y="1077"/>
                    <a:pt x="1834" y="1076"/>
                  </a:cubicBezTo>
                  <a:cubicBezTo>
                    <a:pt x="1851" y="1075"/>
                    <a:pt x="1868" y="1073"/>
                    <a:pt x="1886" y="1070"/>
                  </a:cubicBezTo>
                  <a:cubicBezTo>
                    <a:pt x="1874" y="1056"/>
                    <a:pt x="1862" y="1044"/>
                    <a:pt x="1849" y="1032"/>
                  </a:cubicBezTo>
                  <a:cubicBezTo>
                    <a:pt x="1836" y="1021"/>
                    <a:pt x="1824" y="1010"/>
                    <a:pt x="1810" y="1000"/>
                  </a:cubicBezTo>
                  <a:cubicBezTo>
                    <a:pt x="1784" y="980"/>
                    <a:pt x="1757" y="962"/>
                    <a:pt x="1729" y="946"/>
                  </a:cubicBezTo>
                  <a:cubicBezTo>
                    <a:pt x="1674" y="914"/>
                    <a:pt x="1617" y="888"/>
                    <a:pt x="1557" y="868"/>
                  </a:cubicBezTo>
                  <a:cubicBezTo>
                    <a:pt x="1498" y="848"/>
                    <a:pt x="1437" y="832"/>
                    <a:pt x="1373" y="823"/>
                  </a:cubicBezTo>
                  <a:cubicBezTo>
                    <a:pt x="1342" y="819"/>
                    <a:pt x="1309" y="816"/>
                    <a:pt x="1276" y="816"/>
                  </a:cubicBezTo>
                  <a:cubicBezTo>
                    <a:pt x="1265" y="816"/>
                    <a:pt x="1253" y="816"/>
                    <a:pt x="1241" y="816"/>
                  </a:cubicBezTo>
                  <a:cubicBezTo>
                    <a:pt x="1238" y="755"/>
                    <a:pt x="1194" y="704"/>
                    <a:pt x="1135" y="691"/>
                  </a:cubicBezTo>
                  <a:cubicBezTo>
                    <a:pt x="1139" y="681"/>
                    <a:pt x="1143" y="670"/>
                    <a:pt x="1147" y="659"/>
                  </a:cubicBezTo>
                  <a:cubicBezTo>
                    <a:pt x="1157" y="627"/>
                    <a:pt x="1165" y="596"/>
                    <a:pt x="1172" y="565"/>
                  </a:cubicBezTo>
                  <a:cubicBezTo>
                    <a:pt x="1184" y="502"/>
                    <a:pt x="1189" y="439"/>
                    <a:pt x="1189" y="376"/>
                  </a:cubicBezTo>
                  <a:cubicBezTo>
                    <a:pt x="1189" y="314"/>
                    <a:pt x="1184" y="251"/>
                    <a:pt x="1172" y="188"/>
                  </a:cubicBezTo>
                  <a:cubicBezTo>
                    <a:pt x="1166" y="157"/>
                    <a:pt x="1158" y="125"/>
                    <a:pt x="1147" y="94"/>
                  </a:cubicBezTo>
                  <a:cubicBezTo>
                    <a:pt x="1142" y="78"/>
                    <a:pt x="1136" y="62"/>
                    <a:pt x="1130" y="47"/>
                  </a:cubicBezTo>
                  <a:cubicBezTo>
                    <a:pt x="1123" y="31"/>
                    <a:pt x="1116" y="15"/>
                    <a:pt x="1106" y="0"/>
                  </a:cubicBezTo>
                  <a:cubicBezTo>
                    <a:pt x="1097" y="15"/>
                    <a:pt x="1090" y="31"/>
                    <a:pt x="1083" y="47"/>
                  </a:cubicBezTo>
                  <a:cubicBezTo>
                    <a:pt x="1076" y="62"/>
                    <a:pt x="1071" y="78"/>
                    <a:pt x="1066" y="94"/>
                  </a:cubicBezTo>
                  <a:cubicBezTo>
                    <a:pt x="1055" y="125"/>
                    <a:pt x="1047" y="157"/>
                    <a:pt x="1041" y="188"/>
                  </a:cubicBezTo>
                  <a:cubicBezTo>
                    <a:pt x="1029" y="251"/>
                    <a:pt x="1023" y="314"/>
                    <a:pt x="1023" y="376"/>
                  </a:cubicBezTo>
                  <a:cubicBezTo>
                    <a:pt x="1023" y="439"/>
                    <a:pt x="1029" y="502"/>
                    <a:pt x="1041" y="565"/>
                  </a:cubicBezTo>
                  <a:cubicBezTo>
                    <a:pt x="1047" y="596"/>
                    <a:pt x="1055" y="627"/>
                    <a:pt x="1066" y="659"/>
                  </a:cubicBezTo>
                  <a:cubicBezTo>
                    <a:pt x="1069" y="670"/>
                    <a:pt x="1073" y="681"/>
                    <a:pt x="1078" y="691"/>
                  </a:cubicBezTo>
                  <a:cubicBezTo>
                    <a:pt x="1019" y="704"/>
                    <a:pt x="974" y="755"/>
                    <a:pt x="971" y="817"/>
                  </a:cubicBezTo>
                  <a:cubicBezTo>
                    <a:pt x="971" y="817"/>
                    <a:pt x="971" y="817"/>
                    <a:pt x="971" y="817"/>
                  </a:cubicBezTo>
                  <a:cubicBezTo>
                    <a:pt x="953" y="816"/>
                    <a:pt x="937" y="815"/>
                    <a:pt x="920" y="816"/>
                  </a:cubicBezTo>
                  <a:cubicBezTo>
                    <a:pt x="887" y="816"/>
                    <a:pt x="855" y="819"/>
                    <a:pt x="823" y="823"/>
                  </a:cubicBezTo>
                  <a:cubicBezTo>
                    <a:pt x="760" y="832"/>
                    <a:pt x="699" y="847"/>
                    <a:pt x="639" y="868"/>
                  </a:cubicBezTo>
                  <a:cubicBezTo>
                    <a:pt x="580" y="889"/>
                    <a:pt x="523" y="914"/>
                    <a:pt x="467" y="946"/>
                  </a:cubicBezTo>
                  <a:cubicBezTo>
                    <a:pt x="440" y="962"/>
                    <a:pt x="413" y="980"/>
                    <a:pt x="386" y="1000"/>
                  </a:cubicBezTo>
                  <a:cubicBezTo>
                    <a:pt x="373" y="1011"/>
                    <a:pt x="360" y="1021"/>
                    <a:pt x="348" y="1032"/>
                  </a:cubicBezTo>
                  <a:cubicBezTo>
                    <a:pt x="335" y="1044"/>
                    <a:pt x="322" y="1056"/>
                    <a:pt x="311" y="1070"/>
                  </a:cubicBezTo>
                  <a:cubicBezTo>
                    <a:pt x="328" y="1073"/>
                    <a:pt x="346" y="1075"/>
                    <a:pt x="363" y="1076"/>
                  </a:cubicBezTo>
                  <a:cubicBezTo>
                    <a:pt x="380" y="1077"/>
                    <a:pt x="396" y="1077"/>
                    <a:pt x="413" y="1077"/>
                  </a:cubicBezTo>
                  <a:cubicBezTo>
                    <a:pt x="446" y="1077"/>
                    <a:pt x="478" y="1074"/>
                    <a:pt x="510" y="1070"/>
                  </a:cubicBezTo>
                  <a:cubicBezTo>
                    <a:pt x="573" y="1061"/>
                    <a:pt x="634" y="1045"/>
                    <a:pt x="694" y="1025"/>
                  </a:cubicBezTo>
                  <a:cubicBezTo>
                    <a:pt x="753" y="1004"/>
                    <a:pt x="811" y="979"/>
                    <a:pt x="866" y="947"/>
                  </a:cubicBezTo>
                  <a:cubicBezTo>
                    <a:pt x="894" y="931"/>
                    <a:pt x="921" y="913"/>
                    <a:pt x="947" y="893"/>
                  </a:cubicBezTo>
                  <a:cubicBezTo>
                    <a:pt x="958" y="884"/>
                    <a:pt x="968" y="876"/>
                    <a:pt x="978" y="867"/>
                  </a:cubicBezTo>
                  <a:cubicBezTo>
                    <a:pt x="991" y="902"/>
                    <a:pt x="1017" y="931"/>
                    <a:pt x="1051" y="947"/>
                  </a:cubicBezTo>
                  <a:cubicBezTo>
                    <a:pt x="948" y="2056"/>
                    <a:pt x="948" y="2056"/>
                    <a:pt x="948" y="2056"/>
                  </a:cubicBezTo>
                  <a:cubicBezTo>
                    <a:pt x="1265" y="2056"/>
                    <a:pt x="1265" y="2056"/>
                    <a:pt x="1265" y="2056"/>
                  </a:cubicBezTo>
                  <a:cubicBezTo>
                    <a:pt x="1158" y="948"/>
                    <a:pt x="1158" y="948"/>
                    <a:pt x="1158" y="948"/>
                  </a:cubicBezTo>
                  <a:cubicBezTo>
                    <a:pt x="1190" y="935"/>
                    <a:pt x="1216" y="909"/>
                    <a:pt x="1230" y="877"/>
                  </a:cubicBezTo>
                  <a:close/>
                  <a:moveTo>
                    <a:pt x="1106" y="876"/>
                  </a:moveTo>
                  <a:cubicBezTo>
                    <a:pt x="1078" y="876"/>
                    <a:pt x="1054" y="852"/>
                    <a:pt x="1054" y="823"/>
                  </a:cubicBezTo>
                  <a:cubicBezTo>
                    <a:pt x="1054" y="795"/>
                    <a:pt x="1078" y="771"/>
                    <a:pt x="1106" y="771"/>
                  </a:cubicBezTo>
                  <a:cubicBezTo>
                    <a:pt x="1135" y="771"/>
                    <a:pt x="1158" y="795"/>
                    <a:pt x="1158" y="823"/>
                  </a:cubicBezTo>
                  <a:cubicBezTo>
                    <a:pt x="1158" y="852"/>
                    <a:pt x="1135" y="876"/>
                    <a:pt x="1106" y="876"/>
                  </a:cubicBezTo>
                  <a:close/>
                  <a:moveTo>
                    <a:pt x="842" y="1402"/>
                  </a:moveTo>
                  <a:cubicBezTo>
                    <a:pt x="828" y="1391"/>
                    <a:pt x="812" y="1381"/>
                    <a:pt x="797" y="1372"/>
                  </a:cubicBezTo>
                  <a:cubicBezTo>
                    <a:pt x="766" y="1354"/>
                    <a:pt x="734" y="1339"/>
                    <a:pt x="700" y="1328"/>
                  </a:cubicBezTo>
                  <a:cubicBezTo>
                    <a:pt x="667" y="1316"/>
                    <a:pt x="633" y="1308"/>
                    <a:pt x="597" y="1303"/>
                  </a:cubicBezTo>
                  <a:cubicBezTo>
                    <a:pt x="579" y="1300"/>
                    <a:pt x="561" y="1299"/>
                    <a:pt x="543" y="1299"/>
                  </a:cubicBezTo>
                  <a:cubicBezTo>
                    <a:pt x="536" y="1299"/>
                    <a:pt x="529" y="1299"/>
                    <a:pt x="523" y="1299"/>
                  </a:cubicBezTo>
                  <a:cubicBezTo>
                    <a:pt x="521" y="1264"/>
                    <a:pt x="496" y="1236"/>
                    <a:pt x="463" y="1229"/>
                  </a:cubicBezTo>
                  <a:cubicBezTo>
                    <a:pt x="466" y="1223"/>
                    <a:pt x="468" y="1217"/>
                    <a:pt x="470" y="1211"/>
                  </a:cubicBezTo>
                  <a:cubicBezTo>
                    <a:pt x="476" y="1193"/>
                    <a:pt x="480" y="1175"/>
                    <a:pt x="484" y="1158"/>
                  </a:cubicBezTo>
                  <a:cubicBezTo>
                    <a:pt x="487" y="1141"/>
                    <a:pt x="489" y="1125"/>
                    <a:pt x="491" y="1109"/>
                  </a:cubicBezTo>
                  <a:cubicBezTo>
                    <a:pt x="463" y="1112"/>
                    <a:pt x="434" y="1115"/>
                    <a:pt x="405" y="1115"/>
                  </a:cubicBezTo>
                  <a:cubicBezTo>
                    <a:pt x="406" y="1129"/>
                    <a:pt x="408" y="1144"/>
                    <a:pt x="411" y="1158"/>
                  </a:cubicBezTo>
                  <a:cubicBezTo>
                    <a:pt x="414" y="1175"/>
                    <a:pt x="419" y="1193"/>
                    <a:pt x="424" y="1211"/>
                  </a:cubicBezTo>
                  <a:cubicBezTo>
                    <a:pt x="426" y="1217"/>
                    <a:pt x="429" y="1223"/>
                    <a:pt x="431" y="1229"/>
                  </a:cubicBezTo>
                  <a:cubicBezTo>
                    <a:pt x="398" y="1236"/>
                    <a:pt x="373" y="1265"/>
                    <a:pt x="371" y="1299"/>
                  </a:cubicBezTo>
                  <a:cubicBezTo>
                    <a:pt x="371" y="1299"/>
                    <a:pt x="371" y="1299"/>
                    <a:pt x="371" y="1299"/>
                  </a:cubicBezTo>
                  <a:cubicBezTo>
                    <a:pt x="361" y="1299"/>
                    <a:pt x="352" y="1299"/>
                    <a:pt x="343" y="1299"/>
                  </a:cubicBezTo>
                  <a:cubicBezTo>
                    <a:pt x="324" y="1299"/>
                    <a:pt x="306" y="1300"/>
                    <a:pt x="288" y="1303"/>
                  </a:cubicBezTo>
                  <a:cubicBezTo>
                    <a:pt x="253" y="1308"/>
                    <a:pt x="218" y="1316"/>
                    <a:pt x="185" y="1328"/>
                  </a:cubicBezTo>
                  <a:cubicBezTo>
                    <a:pt x="152" y="1340"/>
                    <a:pt x="119" y="1354"/>
                    <a:pt x="88" y="1372"/>
                  </a:cubicBezTo>
                  <a:cubicBezTo>
                    <a:pt x="73" y="1381"/>
                    <a:pt x="58" y="1391"/>
                    <a:pt x="43" y="1402"/>
                  </a:cubicBezTo>
                  <a:cubicBezTo>
                    <a:pt x="36" y="1408"/>
                    <a:pt x="28" y="1414"/>
                    <a:pt x="21" y="1420"/>
                  </a:cubicBezTo>
                  <a:cubicBezTo>
                    <a:pt x="14" y="1427"/>
                    <a:pt x="7" y="1433"/>
                    <a:pt x="0" y="1441"/>
                  </a:cubicBezTo>
                  <a:cubicBezTo>
                    <a:pt x="10" y="1443"/>
                    <a:pt x="20" y="1444"/>
                    <a:pt x="30" y="1445"/>
                  </a:cubicBezTo>
                  <a:cubicBezTo>
                    <a:pt x="39" y="1445"/>
                    <a:pt x="49" y="1445"/>
                    <a:pt x="58" y="1445"/>
                  </a:cubicBezTo>
                  <a:cubicBezTo>
                    <a:pt x="76" y="1445"/>
                    <a:pt x="95" y="1444"/>
                    <a:pt x="112" y="1441"/>
                  </a:cubicBezTo>
                  <a:cubicBezTo>
                    <a:pt x="148" y="1436"/>
                    <a:pt x="182" y="1427"/>
                    <a:pt x="216" y="1416"/>
                  </a:cubicBezTo>
                  <a:cubicBezTo>
                    <a:pt x="249" y="1405"/>
                    <a:pt x="281" y="1390"/>
                    <a:pt x="312" y="1372"/>
                  </a:cubicBezTo>
                  <a:cubicBezTo>
                    <a:pt x="328" y="1363"/>
                    <a:pt x="343" y="1353"/>
                    <a:pt x="358" y="1342"/>
                  </a:cubicBezTo>
                  <a:cubicBezTo>
                    <a:pt x="364" y="1337"/>
                    <a:pt x="370" y="1332"/>
                    <a:pt x="375" y="1327"/>
                  </a:cubicBezTo>
                  <a:cubicBezTo>
                    <a:pt x="382" y="1347"/>
                    <a:pt x="397" y="1363"/>
                    <a:pt x="416" y="1372"/>
                  </a:cubicBezTo>
                  <a:cubicBezTo>
                    <a:pt x="358" y="1995"/>
                    <a:pt x="358" y="1995"/>
                    <a:pt x="358" y="1995"/>
                  </a:cubicBezTo>
                  <a:cubicBezTo>
                    <a:pt x="536" y="1995"/>
                    <a:pt x="536" y="1995"/>
                    <a:pt x="536" y="1995"/>
                  </a:cubicBezTo>
                  <a:cubicBezTo>
                    <a:pt x="476" y="1373"/>
                    <a:pt x="476" y="1373"/>
                    <a:pt x="476" y="1373"/>
                  </a:cubicBezTo>
                  <a:cubicBezTo>
                    <a:pt x="494" y="1366"/>
                    <a:pt x="509" y="1351"/>
                    <a:pt x="517" y="1333"/>
                  </a:cubicBezTo>
                  <a:cubicBezTo>
                    <a:pt x="520" y="1336"/>
                    <a:pt x="524" y="1339"/>
                    <a:pt x="528" y="1342"/>
                  </a:cubicBezTo>
                  <a:cubicBezTo>
                    <a:pt x="542" y="1353"/>
                    <a:pt x="558" y="1363"/>
                    <a:pt x="573" y="1372"/>
                  </a:cubicBezTo>
                  <a:cubicBezTo>
                    <a:pt x="604" y="1390"/>
                    <a:pt x="636" y="1404"/>
                    <a:pt x="670" y="1416"/>
                  </a:cubicBezTo>
                  <a:cubicBezTo>
                    <a:pt x="703" y="1428"/>
                    <a:pt x="737" y="1436"/>
                    <a:pt x="773" y="1441"/>
                  </a:cubicBezTo>
                  <a:cubicBezTo>
                    <a:pt x="791" y="1444"/>
                    <a:pt x="809" y="1445"/>
                    <a:pt x="827" y="1446"/>
                  </a:cubicBezTo>
                  <a:cubicBezTo>
                    <a:pt x="837" y="1446"/>
                    <a:pt x="846" y="1445"/>
                    <a:pt x="856" y="1445"/>
                  </a:cubicBezTo>
                  <a:cubicBezTo>
                    <a:pt x="865" y="1444"/>
                    <a:pt x="875" y="1443"/>
                    <a:pt x="885" y="1441"/>
                  </a:cubicBezTo>
                  <a:cubicBezTo>
                    <a:pt x="878" y="1433"/>
                    <a:pt x="871" y="1427"/>
                    <a:pt x="864" y="1420"/>
                  </a:cubicBezTo>
                  <a:cubicBezTo>
                    <a:pt x="857" y="1414"/>
                    <a:pt x="850" y="1408"/>
                    <a:pt x="842" y="1402"/>
                  </a:cubicBezTo>
                  <a:close/>
                  <a:moveTo>
                    <a:pt x="447" y="1332"/>
                  </a:moveTo>
                  <a:cubicBezTo>
                    <a:pt x="431" y="1332"/>
                    <a:pt x="418" y="1319"/>
                    <a:pt x="418" y="1303"/>
                  </a:cubicBezTo>
                  <a:cubicBezTo>
                    <a:pt x="418" y="1287"/>
                    <a:pt x="431" y="1274"/>
                    <a:pt x="447" y="1274"/>
                  </a:cubicBezTo>
                  <a:cubicBezTo>
                    <a:pt x="463" y="1274"/>
                    <a:pt x="476" y="1287"/>
                    <a:pt x="476" y="1303"/>
                  </a:cubicBezTo>
                  <a:cubicBezTo>
                    <a:pt x="476" y="1319"/>
                    <a:pt x="463" y="1332"/>
                    <a:pt x="447" y="1332"/>
                  </a:cubicBezTo>
                  <a:close/>
                  <a:moveTo>
                    <a:pt x="2146" y="1420"/>
                  </a:moveTo>
                  <a:cubicBezTo>
                    <a:pt x="2139" y="1414"/>
                    <a:pt x="2132" y="1408"/>
                    <a:pt x="2125" y="1402"/>
                  </a:cubicBezTo>
                  <a:cubicBezTo>
                    <a:pt x="2110" y="1391"/>
                    <a:pt x="2095" y="1381"/>
                    <a:pt x="2079" y="1372"/>
                  </a:cubicBezTo>
                  <a:cubicBezTo>
                    <a:pt x="2048" y="1354"/>
                    <a:pt x="2016" y="1339"/>
                    <a:pt x="1983" y="1328"/>
                  </a:cubicBezTo>
                  <a:cubicBezTo>
                    <a:pt x="1949" y="1316"/>
                    <a:pt x="1915" y="1308"/>
                    <a:pt x="1879" y="1303"/>
                  </a:cubicBezTo>
                  <a:cubicBezTo>
                    <a:pt x="1862" y="1300"/>
                    <a:pt x="1843" y="1299"/>
                    <a:pt x="1825" y="1299"/>
                  </a:cubicBezTo>
                  <a:cubicBezTo>
                    <a:pt x="1818" y="1299"/>
                    <a:pt x="1812" y="1299"/>
                    <a:pt x="1805" y="1299"/>
                  </a:cubicBezTo>
                  <a:cubicBezTo>
                    <a:pt x="1803" y="1264"/>
                    <a:pt x="1778" y="1236"/>
                    <a:pt x="1746" y="1229"/>
                  </a:cubicBezTo>
                  <a:cubicBezTo>
                    <a:pt x="1748" y="1223"/>
                    <a:pt x="1750" y="1217"/>
                    <a:pt x="1752" y="1211"/>
                  </a:cubicBezTo>
                  <a:cubicBezTo>
                    <a:pt x="1758" y="1193"/>
                    <a:pt x="1763" y="1175"/>
                    <a:pt x="1766" y="1158"/>
                  </a:cubicBezTo>
                  <a:cubicBezTo>
                    <a:pt x="1769" y="1144"/>
                    <a:pt x="1770" y="1130"/>
                    <a:pt x="1772" y="1116"/>
                  </a:cubicBezTo>
                  <a:cubicBezTo>
                    <a:pt x="1768" y="1116"/>
                    <a:pt x="1768" y="1116"/>
                    <a:pt x="1768" y="1116"/>
                  </a:cubicBezTo>
                  <a:cubicBezTo>
                    <a:pt x="1740" y="1116"/>
                    <a:pt x="1713" y="1113"/>
                    <a:pt x="1686" y="1110"/>
                  </a:cubicBezTo>
                  <a:cubicBezTo>
                    <a:pt x="1688" y="1126"/>
                    <a:pt x="1690" y="1142"/>
                    <a:pt x="1693" y="1158"/>
                  </a:cubicBezTo>
                  <a:cubicBezTo>
                    <a:pt x="1696" y="1175"/>
                    <a:pt x="1701" y="1193"/>
                    <a:pt x="1707" y="1211"/>
                  </a:cubicBezTo>
                  <a:cubicBezTo>
                    <a:pt x="1709" y="1217"/>
                    <a:pt x="1711" y="1223"/>
                    <a:pt x="1713" y="1229"/>
                  </a:cubicBezTo>
                  <a:cubicBezTo>
                    <a:pt x="1680" y="1236"/>
                    <a:pt x="1655" y="1265"/>
                    <a:pt x="1654" y="1299"/>
                  </a:cubicBezTo>
                  <a:cubicBezTo>
                    <a:pt x="1654" y="1299"/>
                    <a:pt x="1653" y="1299"/>
                    <a:pt x="1653" y="1299"/>
                  </a:cubicBezTo>
                  <a:cubicBezTo>
                    <a:pt x="1644" y="1299"/>
                    <a:pt x="1634" y="1299"/>
                    <a:pt x="1625" y="1299"/>
                  </a:cubicBezTo>
                  <a:cubicBezTo>
                    <a:pt x="1606" y="1299"/>
                    <a:pt x="1588" y="1300"/>
                    <a:pt x="1571" y="1303"/>
                  </a:cubicBezTo>
                  <a:cubicBezTo>
                    <a:pt x="1535" y="1308"/>
                    <a:pt x="1501" y="1316"/>
                    <a:pt x="1467" y="1328"/>
                  </a:cubicBezTo>
                  <a:cubicBezTo>
                    <a:pt x="1434" y="1340"/>
                    <a:pt x="1402" y="1354"/>
                    <a:pt x="1371" y="1372"/>
                  </a:cubicBezTo>
                  <a:cubicBezTo>
                    <a:pt x="1355" y="1381"/>
                    <a:pt x="1340" y="1391"/>
                    <a:pt x="1325" y="1402"/>
                  </a:cubicBezTo>
                  <a:cubicBezTo>
                    <a:pt x="1318" y="1408"/>
                    <a:pt x="1311" y="1414"/>
                    <a:pt x="1304" y="1420"/>
                  </a:cubicBezTo>
                  <a:cubicBezTo>
                    <a:pt x="1296" y="1427"/>
                    <a:pt x="1289" y="1433"/>
                    <a:pt x="1283" y="1441"/>
                  </a:cubicBezTo>
                  <a:cubicBezTo>
                    <a:pt x="1293" y="1443"/>
                    <a:pt x="1302" y="1444"/>
                    <a:pt x="1312" y="1445"/>
                  </a:cubicBezTo>
                  <a:cubicBezTo>
                    <a:pt x="1321" y="1445"/>
                    <a:pt x="1331" y="1445"/>
                    <a:pt x="1340" y="1445"/>
                  </a:cubicBezTo>
                  <a:cubicBezTo>
                    <a:pt x="1359" y="1445"/>
                    <a:pt x="1377" y="1444"/>
                    <a:pt x="1395" y="1441"/>
                  </a:cubicBezTo>
                  <a:cubicBezTo>
                    <a:pt x="1430" y="1436"/>
                    <a:pt x="1465" y="1427"/>
                    <a:pt x="1498" y="1416"/>
                  </a:cubicBezTo>
                  <a:cubicBezTo>
                    <a:pt x="1531" y="1405"/>
                    <a:pt x="1563" y="1390"/>
                    <a:pt x="1595" y="1372"/>
                  </a:cubicBezTo>
                  <a:cubicBezTo>
                    <a:pt x="1610" y="1363"/>
                    <a:pt x="1625" y="1353"/>
                    <a:pt x="1640" y="1342"/>
                  </a:cubicBezTo>
                  <a:cubicBezTo>
                    <a:pt x="1646" y="1337"/>
                    <a:pt x="1652" y="1332"/>
                    <a:pt x="1658" y="1327"/>
                  </a:cubicBezTo>
                  <a:cubicBezTo>
                    <a:pt x="1665" y="1347"/>
                    <a:pt x="1679" y="1363"/>
                    <a:pt x="1698" y="1372"/>
                  </a:cubicBezTo>
                  <a:cubicBezTo>
                    <a:pt x="1641" y="1995"/>
                    <a:pt x="1641" y="1995"/>
                    <a:pt x="1641" y="1995"/>
                  </a:cubicBezTo>
                  <a:cubicBezTo>
                    <a:pt x="1818" y="1995"/>
                    <a:pt x="1818" y="1995"/>
                    <a:pt x="1818" y="1995"/>
                  </a:cubicBezTo>
                  <a:cubicBezTo>
                    <a:pt x="1758" y="1373"/>
                    <a:pt x="1758" y="1373"/>
                    <a:pt x="1758" y="1373"/>
                  </a:cubicBezTo>
                  <a:cubicBezTo>
                    <a:pt x="1776" y="1366"/>
                    <a:pt x="1791" y="1351"/>
                    <a:pt x="1799" y="1333"/>
                  </a:cubicBezTo>
                  <a:cubicBezTo>
                    <a:pt x="1803" y="1336"/>
                    <a:pt x="1806" y="1339"/>
                    <a:pt x="1810" y="1342"/>
                  </a:cubicBezTo>
                  <a:cubicBezTo>
                    <a:pt x="1825" y="1353"/>
                    <a:pt x="1840" y="1363"/>
                    <a:pt x="1855" y="1372"/>
                  </a:cubicBezTo>
                  <a:cubicBezTo>
                    <a:pt x="1887" y="1390"/>
                    <a:pt x="1919" y="1404"/>
                    <a:pt x="1952" y="1416"/>
                  </a:cubicBezTo>
                  <a:cubicBezTo>
                    <a:pt x="1985" y="1428"/>
                    <a:pt x="2020" y="1436"/>
                    <a:pt x="2055" y="1441"/>
                  </a:cubicBezTo>
                  <a:cubicBezTo>
                    <a:pt x="2073" y="1444"/>
                    <a:pt x="2091" y="1445"/>
                    <a:pt x="2110" y="1446"/>
                  </a:cubicBezTo>
                  <a:cubicBezTo>
                    <a:pt x="2119" y="1446"/>
                    <a:pt x="2128" y="1445"/>
                    <a:pt x="2138" y="1445"/>
                  </a:cubicBezTo>
                  <a:cubicBezTo>
                    <a:pt x="2147" y="1444"/>
                    <a:pt x="2157" y="1443"/>
                    <a:pt x="2167" y="1441"/>
                  </a:cubicBezTo>
                  <a:cubicBezTo>
                    <a:pt x="2161" y="1433"/>
                    <a:pt x="2154" y="1427"/>
                    <a:pt x="2146" y="1420"/>
                  </a:cubicBezTo>
                  <a:close/>
                  <a:moveTo>
                    <a:pt x="1729" y="1332"/>
                  </a:moveTo>
                  <a:cubicBezTo>
                    <a:pt x="1713" y="1332"/>
                    <a:pt x="1700" y="1319"/>
                    <a:pt x="1700" y="1303"/>
                  </a:cubicBezTo>
                  <a:cubicBezTo>
                    <a:pt x="1700" y="1287"/>
                    <a:pt x="1713" y="1274"/>
                    <a:pt x="1729" y="1274"/>
                  </a:cubicBezTo>
                  <a:cubicBezTo>
                    <a:pt x="1746" y="1274"/>
                    <a:pt x="1759" y="1287"/>
                    <a:pt x="1759" y="1303"/>
                  </a:cubicBezTo>
                  <a:cubicBezTo>
                    <a:pt x="1759" y="1319"/>
                    <a:pt x="1746" y="1332"/>
                    <a:pt x="1729" y="1332"/>
                  </a:cubicBezTo>
                  <a:close/>
                  <a:moveTo>
                    <a:pt x="435" y="920"/>
                  </a:moveTo>
                  <a:cubicBezTo>
                    <a:pt x="428" y="924"/>
                    <a:pt x="421" y="929"/>
                    <a:pt x="414" y="934"/>
                  </a:cubicBezTo>
                  <a:cubicBezTo>
                    <a:pt x="417" y="920"/>
                    <a:pt x="420" y="907"/>
                    <a:pt x="424" y="893"/>
                  </a:cubicBezTo>
                  <a:cubicBezTo>
                    <a:pt x="427" y="885"/>
                    <a:pt x="430" y="876"/>
                    <a:pt x="434" y="867"/>
                  </a:cubicBezTo>
                  <a:cubicBezTo>
                    <a:pt x="438" y="858"/>
                    <a:pt x="442" y="849"/>
                    <a:pt x="447" y="841"/>
                  </a:cubicBezTo>
                  <a:cubicBezTo>
                    <a:pt x="452" y="849"/>
                    <a:pt x="456" y="858"/>
                    <a:pt x="460" y="867"/>
                  </a:cubicBezTo>
                  <a:cubicBezTo>
                    <a:pt x="464" y="876"/>
                    <a:pt x="467" y="885"/>
                    <a:pt x="470" y="893"/>
                  </a:cubicBezTo>
                  <a:cubicBezTo>
                    <a:pt x="471" y="896"/>
                    <a:pt x="471" y="898"/>
                    <a:pt x="472" y="900"/>
                  </a:cubicBezTo>
                  <a:cubicBezTo>
                    <a:pt x="460" y="907"/>
                    <a:pt x="447" y="913"/>
                    <a:pt x="435" y="920"/>
                  </a:cubicBezTo>
                  <a:close/>
                  <a:moveTo>
                    <a:pt x="1765" y="941"/>
                  </a:moveTo>
                  <a:cubicBezTo>
                    <a:pt x="1762" y="925"/>
                    <a:pt x="1758" y="909"/>
                    <a:pt x="1752" y="893"/>
                  </a:cubicBezTo>
                  <a:cubicBezTo>
                    <a:pt x="1749" y="885"/>
                    <a:pt x="1746" y="876"/>
                    <a:pt x="1742" y="867"/>
                  </a:cubicBezTo>
                  <a:cubicBezTo>
                    <a:pt x="1739" y="858"/>
                    <a:pt x="1735" y="849"/>
                    <a:pt x="1729" y="841"/>
                  </a:cubicBezTo>
                  <a:cubicBezTo>
                    <a:pt x="1724" y="849"/>
                    <a:pt x="1720" y="858"/>
                    <a:pt x="1716" y="867"/>
                  </a:cubicBezTo>
                  <a:cubicBezTo>
                    <a:pt x="1713" y="876"/>
                    <a:pt x="1710" y="885"/>
                    <a:pt x="1707" y="893"/>
                  </a:cubicBezTo>
                  <a:cubicBezTo>
                    <a:pt x="1705" y="897"/>
                    <a:pt x="1705" y="901"/>
                    <a:pt x="1704" y="905"/>
                  </a:cubicBezTo>
                  <a:cubicBezTo>
                    <a:pt x="1713" y="910"/>
                    <a:pt x="1723" y="914"/>
                    <a:pt x="1732" y="919"/>
                  </a:cubicBezTo>
                  <a:cubicBezTo>
                    <a:pt x="1744" y="926"/>
                    <a:pt x="1754" y="934"/>
                    <a:pt x="1765" y="94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pic>
          <p:nvPicPr>
            <p:cNvPr id="43" name="Picture 42"/>
            <p:cNvPicPr>
              <a:picLocks noChangeAspect="1"/>
            </p:cNvPicPr>
            <p:nvPr/>
          </p:nvPicPr>
          <p:blipFill>
            <a:blip r:embed="rId7">
              <a:duotone>
                <a:schemeClr val="accent5">
                  <a:shade val="45000"/>
                  <a:satMod val="135000"/>
                </a:schemeClr>
                <a:prstClr val="white"/>
              </a:duotone>
            </a:blip>
            <a:stretch>
              <a:fillRect/>
            </a:stretch>
          </p:blipFill>
          <p:spPr>
            <a:xfrm>
              <a:off x="2106584" y="2613758"/>
              <a:ext cx="220947" cy="253791"/>
            </a:xfrm>
            <a:prstGeom prst="rect">
              <a:avLst/>
            </a:prstGeom>
          </p:spPr>
        </p:pic>
        <p:sp>
          <p:nvSpPr>
            <p:cNvPr id="45" name="Freeform 18"/>
            <p:cNvSpPr>
              <a:spLocks noEditPoints="1"/>
            </p:cNvSpPr>
            <p:nvPr/>
          </p:nvSpPr>
          <p:spPr bwMode="auto">
            <a:xfrm>
              <a:off x="2731657" y="2618948"/>
              <a:ext cx="219244" cy="243021"/>
            </a:xfrm>
            <a:custGeom>
              <a:avLst/>
              <a:gdLst>
                <a:gd name="T0" fmla="*/ 92 w 110"/>
                <a:gd name="T1" fmla="*/ 48 h 128"/>
                <a:gd name="T2" fmla="*/ 72 w 110"/>
                <a:gd name="T3" fmla="*/ 56 h 128"/>
                <a:gd name="T4" fmla="*/ 72 w 110"/>
                <a:gd name="T5" fmla="*/ 55 h 128"/>
                <a:gd name="T6" fmla="*/ 76 w 110"/>
                <a:gd name="T7" fmla="*/ 24 h 128"/>
                <a:gd name="T8" fmla="*/ 60 w 110"/>
                <a:gd name="T9" fmla="*/ 36 h 128"/>
                <a:gd name="T10" fmla="*/ 60 w 110"/>
                <a:gd name="T11" fmla="*/ 0 h 128"/>
                <a:gd name="T12" fmla="*/ 4 w 110"/>
                <a:gd name="T13" fmla="*/ 84 h 128"/>
                <a:gd name="T14" fmla="*/ 44 w 110"/>
                <a:gd name="T15" fmla="*/ 128 h 128"/>
                <a:gd name="T16" fmla="*/ 92 w 110"/>
                <a:gd name="T17" fmla="*/ 48 h 128"/>
                <a:gd name="T18" fmla="*/ 49 w 110"/>
                <a:gd name="T19" fmla="*/ 116 h 128"/>
                <a:gd name="T20" fmla="*/ 26 w 110"/>
                <a:gd name="T21" fmla="*/ 79 h 128"/>
                <a:gd name="T22" fmla="*/ 39 w 110"/>
                <a:gd name="T23" fmla="*/ 101 h 128"/>
                <a:gd name="T24" fmla="*/ 51 w 110"/>
                <a:gd name="T25" fmla="*/ 72 h 128"/>
                <a:gd name="T26" fmla="*/ 57 w 110"/>
                <a:gd name="T27" fmla="*/ 101 h 128"/>
                <a:gd name="T28" fmla="*/ 74 w 110"/>
                <a:gd name="T29" fmla="*/ 74 h 128"/>
                <a:gd name="T30" fmla="*/ 49 w 110"/>
                <a:gd name="T31"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 h="128">
                  <a:moveTo>
                    <a:pt x="92" y="48"/>
                  </a:moveTo>
                  <a:cubicBezTo>
                    <a:pt x="92" y="48"/>
                    <a:pt x="86" y="48"/>
                    <a:pt x="72" y="56"/>
                  </a:cubicBezTo>
                  <a:cubicBezTo>
                    <a:pt x="72" y="55"/>
                    <a:pt x="72" y="55"/>
                    <a:pt x="72" y="55"/>
                  </a:cubicBezTo>
                  <a:cubicBezTo>
                    <a:pt x="72" y="44"/>
                    <a:pt x="73" y="31"/>
                    <a:pt x="76" y="24"/>
                  </a:cubicBezTo>
                  <a:cubicBezTo>
                    <a:pt x="74" y="25"/>
                    <a:pt x="68" y="30"/>
                    <a:pt x="60" y="36"/>
                  </a:cubicBezTo>
                  <a:cubicBezTo>
                    <a:pt x="57" y="26"/>
                    <a:pt x="55" y="9"/>
                    <a:pt x="60" y="0"/>
                  </a:cubicBezTo>
                  <a:cubicBezTo>
                    <a:pt x="25" y="25"/>
                    <a:pt x="4" y="61"/>
                    <a:pt x="4" y="84"/>
                  </a:cubicBezTo>
                  <a:cubicBezTo>
                    <a:pt x="4" y="102"/>
                    <a:pt x="1" y="128"/>
                    <a:pt x="44" y="128"/>
                  </a:cubicBezTo>
                  <a:cubicBezTo>
                    <a:pt x="110" y="128"/>
                    <a:pt x="76" y="80"/>
                    <a:pt x="92" y="48"/>
                  </a:cubicBezTo>
                  <a:close/>
                  <a:moveTo>
                    <a:pt x="49" y="116"/>
                  </a:moveTo>
                  <a:cubicBezTo>
                    <a:pt x="0" y="117"/>
                    <a:pt x="31" y="70"/>
                    <a:pt x="26" y="79"/>
                  </a:cubicBezTo>
                  <a:cubicBezTo>
                    <a:pt x="25" y="81"/>
                    <a:pt x="22" y="92"/>
                    <a:pt x="39" y="101"/>
                  </a:cubicBezTo>
                  <a:cubicBezTo>
                    <a:pt x="31" y="90"/>
                    <a:pt x="46" y="78"/>
                    <a:pt x="51" y="72"/>
                  </a:cubicBezTo>
                  <a:cubicBezTo>
                    <a:pt x="51" y="87"/>
                    <a:pt x="57" y="101"/>
                    <a:pt x="57" y="101"/>
                  </a:cubicBezTo>
                  <a:cubicBezTo>
                    <a:pt x="57" y="101"/>
                    <a:pt x="67" y="95"/>
                    <a:pt x="74" y="74"/>
                  </a:cubicBezTo>
                  <a:cubicBezTo>
                    <a:pt x="80" y="101"/>
                    <a:pt x="76" y="115"/>
                    <a:pt x="49" y="116"/>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bwMode="auto">
            <a:xfrm>
              <a:off x="645035" y="2590653"/>
              <a:ext cx="550719" cy="36206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49" name="Rectangle 48"/>
            <p:cNvSpPr/>
            <p:nvPr/>
          </p:nvSpPr>
          <p:spPr bwMode="auto">
            <a:xfrm>
              <a:off x="645035" y="2952718"/>
              <a:ext cx="550719" cy="271869"/>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pt-PT" sz="1100" b="0" i="0" u="none" strike="noStrike" cap="none" normalizeH="0" baseline="0" dirty="0" smtClean="0">
                  <a:ln>
                    <a:noFill/>
                  </a:ln>
                  <a:solidFill>
                    <a:srgbClr val="010024"/>
                  </a:solidFill>
                  <a:effectLst/>
                  <a:latin typeface="EYInterstate Regular" pitchFamily="1" charset="0"/>
                </a:rPr>
                <a:t>31%</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50" name="Rectangle 49"/>
            <p:cNvSpPr/>
            <p:nvPr/>
          </p:nvSpPr>
          <p:spPr bwMode="auto">
            <a:xfrm>
              <a:off x="1280745" y="2590653"/>
              <a:ext cx="547021" cy="36206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51" name="Rectangle 50"/>
            <p:cNvSpPr/>
            <p:nvPr/>
          </p:nvSpPr>
          <p:spPr bwMode="auto">
            <a:xfrm>
              <a:off x="1280745" y="2952718"/>
              <a:ext cx="547021" cy="271869"/>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pt-PT" sz="1100" b="0" i="0" u="none" strike="noStrike" cap="none" normalizeH="0" baseline="0" dirty="0" smtClean="0">
                  <a:ln>
                    <a:noFill/>
                  </a:ln>
                  <a:solidFill>
                    <a:srgbClr val="010024"/>
                  </a:solidFill>
                  <a:effectLst/>
                  <a:latin typeface="EYInterstate Regular" pitchFamily="1" charset="0"/>
                </a:rPr>
                <a:t>23%</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53" name="Rectangle 52"/>
            <p:cNvSpPr/>
            <p:nvPr/>
          </p:nvSpPr>
          <p:spPr bwMode="auto">
            <a:xfrm>
              <a:off x="1924716" y="2590653"/>
              <a:ext cx="547021" cy="36206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55" name="Rectangle 54"/>
            <p:cNvSpPr/>
            <p:nvPr/>
          </p:nvSpPr>
          <p:spPr bwMode="auto">
            <a:xfrm>
              <a:off x="2560426" y="2590653"/>
              <a:ext cx="550719" cy="36206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56" name="Rectangle 55"/>
            <p:cNvSpPr/>
            <p:nvPr/>
          </p:nvSpPr>
          <p:spPr bwMode="auto">
            <a:xfrm>
              <a:off x="2560426" y="2952718"/>
              <a:ext cx="550719" cy="271869"/>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pt-PT" sz="1100" b="0" i="0" u="none" strike="noStrike" cap="none" normalizeH="0" baseline="0" dirty="0" smtClean="0">
                  <a:ln>
                    <a:noFill/>
                  </a:ln>
                  <a:solidFill>
                    <a:srgbClr val="010024"/>
                  </a:solidFill>
                  <a:effectLst/>
                  <a:latin typeface="EYInterstate Regular" pitchFamily="1" charset="0"/>
                </a:rPr>
                <a:t>13%</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57" name="TextBox 56"/>
            <p:cNvSpPr txBox="1"/>
            <p:nvPr/>
          </p:nvSpPr>
          <p:spPr>
            <a:xfrm>
              <a:off x="609855" y="2428344"/>
              <a:ext cx="2158109" cy="166712"/>
            </a:xfrm>
            <a:prstGeom prst="rect">
              <a:avLst/>
            </a:prstGeom>
            <a:noFill/>
          </p:spPr>
          <p:txBody>
            <a:bodyPr wrap="square" lIns="36000" tIns="0" rIns="36000" bIns="0" rtlCol="0">
              <a:spAutoFit/>
            </a:bodyPr>
            <a:lstStyle/>
            <a:p>
              <a:pPr algn="l"/>
              <a:r>
                <a:rPr lang="en-US" dirty="0" smtClean="0">
                  <a:solidFill>
                    <a:schemeClr val="tx1"/>
                  </a:solidFill>
                </a:rPr>
                <a:t>Main sources of power generation:  </a:t>
              </a:r>
              <a:endParaRPr lang="en-US" dirty="0">
                <a:solidFill>
                  <a:schemeClr val="tx1"/>
                </a:solidFill>
              </a:endParaRPr>
            </a:p>
          </p:txBody>
        </p:sp>
        <p:sp>
          <p:nvSpPr>
            <p:cNvPr id="9" name="TextBox 8"/>
            <p:cNvSpPr txBox="1"/>
            <p:nvPr/>
          </p:nvSpPr>
          <p:spPr>
            <a:xfrm>
              <a:off x="707080" y="2797701"/>
              <a:ext cx="422929" cy="140423"/>
            </a:xfrm>
            <a:prstGeom prst="rect">
              <a:avLst/>
            </a:prstGeom>
            <a:noFill/>
          </p:spPr>
          <p:txBody>
            <a:bodyPr wrap="square" lIns="0" tIns="0" rIns="0" bIns="0" rtlCol="0">
              <a:spAutoFit/>
            </a:bodyPr>
            <a:lstStyle/>
            <a:p>
              <a:r>
                <a:rPr lang="en-US" sz="500" dirty="0" smtClean="0">
                  <a:solidFill>
                    <a:schemeClr val="tx1"/>
                  </a:solidFill>
                </a:rPr>
                <a:t>Hydropower</a:t>
              </a:r>
              <a:endParaRPr lang="en-US" sz="500" dirty="0">
                <a:solidFill>
                  <a:schemeClr val="tx1"/>
                </a:solidFill>
              </a:endParaRPr>
            </a:p>
          </p:txBody>
        </p:sp>
        <p:sp>
          <p:nvSpPr>
            <p:cNvPr id="58" name="TextBox 57"/>
            <p:cNvSpPr txBox="1"/>
            <p:nvPr/>
          </p:nvSpPr>
          <p:spPr>
            <a:xfrm>
              <a:off x="1346921" y="2798471"/>
              <a:ext cx="422929" cy="140423"/>
            </a:xfrm>
            <a:prstGeom prst="rect">
              <a:avLst/>
            </a:prstGeom>
            <a:noFill/>
          </p:spPr>
          <p:txBody>
            <a:bodyPr wrap="square" lIns="0" tIns="0" rIns="0" bIns="0" rtlCol="0">
              <a:spAutoFit/>
            </a:bodyPr>
            <a:lstStyle/>
            <a:p>
              <a:r>
                <a:rPr lang="en-US" sz="500" dirty="0" smtClean="0">
                  <a:solidFill>
                    <a:schemeClr val="tx1"/>
                  </a:solidFill>
                </a:rPr>
                <a:t>Wind</a:t>
              </a:r>
              <a:endParaRPr lang="en-US" sz="500" dirty="0">
                <a:solidFill>
                  <a:schemeClr val="tx1"/>
                </a:solidFill>
              </a:endParaRPr>
            </a:p>
          </p:txBody>
        </p:sp>
        <p:sp>
          <p:nvSpPr>
            <p:cNvPr id="59" name="TextBox 58"/>
            <p:cNvSpPr txBox="1"/>
            <p:nvPr/>
          </p:nvSpPr>
          <p:spPr>
            <a:xfrm>
              <a:off x="1986761" y="2797701"/>
              <a:ext cx="422929" cy="140423"/>
            </a:xfrm>
            <a:prstGeom prst="rect">
              <a:avLst/>
            </a:prstGeom>
            <a:noFill/>
          </p:spPr>
          <p:txBody>
            <a:bodyPr wrap="square" lIns="0" tIns="0" rIns="0" bIns="0" rtlCol="0">
              <a:spAutoFit/>
            </a:bodyPr>
            <a:lstStyle/>
            <a:p>
              <a:r>
                <a:rPr lang="en-US" sz="500" dirty="0" smtClean="0">
                  <a:solidFill>
                    <a:schemeClr val="tx1"/>
                  </a:solidFill>
                </a:rPr>
                <a:t>Coal</a:t>
              </a:r>
              <a:endParaRPr lang="en-US" sz="500" dirty="0">
                <a:solidFill>
                  <a:schemeClr val="tx1"/>
                </a:solidFill>
              </a:endParaRPr>
            </a:p>
          </p:txBody>
        </p:sp>
        <p:sp>
          <p:nvSpPr>
            <p:cNvPr id="60" name="TextBox 59"/>
            <p:cNvSpPr txBox="1"/>
            <p:nvPr/>
          </p:nvSpPr>
          <p:spPr>
            <a:xfrm>
              <a:off x="2629814" y="2791757"/>
              <a:ext cx="422929" cy="140423"/>
            </a:xfrm>
            <a:prstGeom prst="rect">
              <a:avLst/>
            </a:prstGeom>
            <a:noFill/>
          </p:spPr>
          <p:txBody>
            <a:bodyPr wrap="square" lIns="0" tIns="0" rIns="0" bIns="0" rtlCol="0">
              <a:spAutoFit/>
            </a:bodyPr>
            <a:lstStyle/>
            <a:p>
              <a:r>
                <a:rPr lang="en-US" sz="500" dirty="0" smtClean="0">
                  <a:solidFill>
                    <a:schemeClr val="tx1"/>
                  </a:solidFill>
                </a:rPr>
                <a:t>Natural Gas</a:t>
              </a:r>
              <a:endParaRPr lang="en-US" sz="500" dirty="0">
                <a:solidFill>
                  <a:schemeClr val="tx1"/>
                </a:solidFill>
              </a:endParaRPr>
            </a:p>
          </p:txBody>
        </p:sp>
        <p:sp>
          <p:nvSpPr>
            <p:cNvPr id="61" name="Rectangle 60"/>
            <p:cNvSpPr/>
            <p:nvPr/>
          </p:nvSpPr>
          <p:spPr bwMode="auto">
            <a:xfrm>
              <a:off x="1920585" y="2951339"/>
              <a:ext cx="551152" cy="271869"/>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pt-PT" sz="1100" b="0" i="0" u="none" strike="noStrike" cap="none" normalizeH="0" baseline="0" dirty="0" smtClean="0">
                  <a:ln>
                    <a:noFill/>
                  </a:ln>
                  <a:solidFill>
                    <a:srgbClr val="010024"/>
                  </a:solidFill>
                  <a:effectLst/>
                  <a:latin typeface="EYInterstate Regular" pitchFamily="1" charset="0"/>
                </a:rPr>
                <a:t>23%</a:t>
              </a:r>
              <a:endParaRPr kumimoji="0" lang="en-US" sz="1100" b="0" i="0" u="none" strike="noStrike" cap="none" normalizeH="0" baseline="0" dirty="0" smtClean="0">
                <a:ln>
                  <a:noFill/>
                </a:ln>
                <a:solidFill>
                  <a:srgbClr val="010024"/>
                </a:solidFill>
                <a:effectLst/>
                <a:latin typeface="EYInterstate Regular" pitchFamily="1" charset="0"/>
              </a:endParaRPr>
            </a:p>
          </p:txBody>
        </p:sp>
      </p:grpSp>
      <p:pic>
        <p:nvPicPr>
          <p:cNvPr id="15" name="Picture 14"/>
          <p:cNvPicPr>
            <a:picLocks noChangeAspect="1"/>
          </p:cNvPicPr>
          <p:nvPr/>
        </p:nvPicPr>
        <p:blipFill>
          <a:blip r:embed="rId8"/>
          <a:stretch>
            <a:fillRect/>
          </a:stretch>
        </p:blipFill>
        <p:spPr>
          <a:xfrm>
            <a:off x="468707" y="4018458"/>
            <a:ext cx="2679014" cy="2093738"/>
          </a:xfrm>
          <a:prstGeom prst="rect">
            <a:avLst/>
          </a:prstGeom>
          <a:noFill/>
          <a:ln>
            <a:noFill/>
          </a:ln>
        </p:spPr>
      </p:pic>
      <p:sp>
        <p:nvSpPr>
          <p:cNvPr id="64" name="TextBox 63"/>
          <p:cNvSpPr txBox="1"/>
          <p:nvPr/>
        </p:nvSpPr>
        <p:spPr>
          <a:xfrm>
            <a:off x="802909" y="3892754"/>
            <a:ext cx="2158109" cy="166712"/>
          </a:xfrm>
          <a:prstGeom prst="rect">
            <a:avLst/>
          </a:prstGeom>
          <a:noFill/>
        </p:spPr>
        <p:txBody>
          <a:bodyPr wrap="square" lIns="36000" tIns="0" rIns="36000" bIns="0" rtlCol="0">
            <a:spAutoFit/>
          </a:bodyPr>
          <a:lstStyle/>
          <a:p>
            <a:pPr>
              <a:defRPr sz="960" b="0" i="0" u="none" strike="noStrike" kern="1200" spc="0" baseline="0">
                <a:solidFill>
                  <a:srgbClr val="000000"/>
                </a:solidFill>
                <a:latin typeface="Arial Narrow"/>
                <a:ea typeface="Arial Narrow"/>
                <a:cs typeface="Arial Narrow"/>
              </a:defRPr>
            </a:pPr>
            <a:r>
              <a:rPr lang="en-US" sz="960" b="1" dirty="0">
                <a:solidFill>
                  <a:srgbClr val="000000"/>
                </a:solidFill>
                <a:latin typeface="Arial Narrow"/>
                <a:ea typeface="Arial Narrow"/>
                <a:cs typeface="Arial Narrow"/>
              </a:rPr>
              <a:t>Evolution of power </a:t>
            </a:r>
            <a:r>
              <a:rPr lang="en-US" sz="960" b="1" dirty="0" smtClean="0">
                <a:solidFill>
                  <a:srgbClr val="000000"/>
                </a:solidFill>
                <a:latin typeface="Arial Narrow"/>
                <a:ea typeface="Arial Narrow"/>
                <a:cs typeface="Arial Narrow"/>
              </a:rPr>
              <a:t>generation </a:t>
            </a:r>
            <a:endParaRPr lang="en-US" sz="960" b="1" dirty="0">
              <a:solidFill>
                <a:srgbClr val="000000"/>
              </a:solidFill>
              <a:latin typeface="Arial Narrow"/>
              <a:ea typeface="Arial Narrow"/>
              <a:cs typeface="Arial Narrow"/>
            </a:endParaRPr>
          </a:p>
        </p:txBody>
      </p:sp>
      <p:sp>
        <p:nvSpPr>
          <p:cNvPr id="65" name="Text Placeholder 6"/>
          <p:cNvSpPr txBox="1">
            <a:spLocks/>
          </p:cNvSpPr>
          <p:nvPr/>
        </p:nvSpPr>
        <p:spPr>
          <a:xfrm>
            <a:off x="552727" y="3103033"/>
            <a:ext cx="2808288" cy="894003"/>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kern="0" dirty="0" smtClean="0">
                <a:latin typeface="Arial" panose="020B0604020202020204" pitchFamily="34" charset="0"/>
                <a:cs typeface="Arial" panose="020B0604020202020204" pitchFamily="34" charset="0"/>
              </a:rPr>
              <a:t>Historically, generation </a:t>
            </a:r>
            <a:r>
              <a:rPr lang="en-US" kern="0" dirty="0">
                <a:latin typeface="Arial" panose="020B0604020202020204" pitchFamily="34" charset="0"/>
                <a:cs typeface="Arial" panose="020B0604020202020204" pitchFamily="34" charset="0"/>
              </a:rPr>
              <a:t>of </a:t>
            </a:r>
            <a:r>
              <a:rPr lang="en-US" kern="0" dirty="0" smtClean="0">
                <a:latin typeface="Arial" panose="020B0604020202020204" pitchFamily="34" charset="0"/>
                <a:cs typeface="Arial" panose="020B0604020202020204" pitchFamily="34" charset="0"/>
              </a:rPr>
              <a:t>electricity has had a </a:t>
            </a:r>
            <a:r>
              <a:rPr lang="en-US" kern="0" dirty="0">
                <a:latin typeface="Arial" panose="020B0604020202020204" pitchFamily="34" charset="0"/>
                <a:cs typeface="Arial" panose="020B0604020202020204" pitchFamily="34" charset="0"/>
              </a:rPr>
              <a:t>steady pattern, </a:t>
            </a:r>
            <a:r>
              <a:rPr lang="en-US" kern="0" dirty="0" smtClean="0">
                <a:latin typeface="Arial" panose="020B0604020202020204" pitchFamily="34" charset="0"/>
                <a:cs typeface="Arial" panose="020B0604020202020204" pitchFamily="34" charset="0"/>
              </a:rPr>
              <a:t>totaling approx. </a:t>
            </a:r>
            <a:r>
              <a:rPr lang="en-US" kern="0" dirty="0">
                <a:latin typeface="Arial" panose="020B0604020202020204" pitchFamily="34" charset="0"/>
                <a:cs typeface="Arial" panose="020B0604020202020204" pitchFamily="34" charset="0"/>
              </a:rPr>
              <a:t>50,000 </a:t>
            </a:r>
            <a:r>
              <a:rPr lang="en-US" kern="0" dirty="0" err="1">
                <a:latin typeface="Arial" panose="020B0604020202020204" pitchFamily="34" charset="0"/>
                <a:cs typeface="Arial" panose="020B0604020202020204" pitchFamily="34" charset="0"/>
              </a:rPr>
              <a:t>GWh</a:t>
            </a:r>
            <a:r>
              <a:rPr lang="en-US" kern="0" dirty="0">
                <a:latin typeface="Arial" panose="020B0604020202020204" pitchFamily="34" charset="0"/>
                <a:cs typeface="Arial" panose="020B0604020202020204" pitchFamily="34" charset="0"/>
              </a:rPr>
              <a:t> each year. </a:t>
            </a:r>
            <a:r>
              <a:rPr lang="en-US" kern="0" dirty="0" smtClean="0">
                <a:latin typeface="Arial" panose="020B0604020202020204" pitchFamily="34" charset="0"/>
                <a:cs typeface="Arial" panose="020B0604020202020204" pitchFamily="34" charset="0"/>
              </a:rPr>
              <a:t>Forecasts </a:t>
            </a:r>
            <a:r>
              <a:rPr lang="en-US" kern="0" dirty="0">
                <a:latin typeface="Arial" panose="020B0604020202020204" pitchFamily="34" charset="0"/>
                <a:cs typeface="Arial" panose="020B0604020202020204" pitchFamily="34" charset="0"/>
              </a:rPr>
              <a:t>indicate that power generation is expected to steadily increase until </a:t>
            </a:r>
            <a:r>
              <a:rPr lang="en-US" kern="0" dirty="0" smtClean="0">
                <a:latin typeface="Arial" panose="020B0604020202020204" pitchFamily="34" charset="0"/>
                <a:cs typeface="Arial" panose="020B0604020202020204" pitchFamily="34" charset="0"/>
              </a:rPr>
              <a:t>2025, at an average annual rate of 1.9%. </a:t>
            </a:r>
            <a:endParaRPr lang="en-US" kern="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9"/>
          <a:stretch>
            <a:fillRect/>
          </a:stretch>
        </p:blipFill>
        <p:spPr>
          <a:xfrm>
            <a:off x="570851" y="7571698"/>
            <a:ext cx="2576869" cy="1801375"/>
          </a:xfrm>
          <a:prstGeom prst="rect">
            <a:avLst/>
          </a:prstGeom>
        </p:spPr>
      </p:pic>
      <p:sp>
        <p:nvSpPr>
          <p:cNvPr id="69" name="TextBox 68"/>
          <p:cNvSpPr txBox="1"/>
          <p:nvPr/>
        </p:nvSpPr>
        <p:spPr>
          <a:xfrm>
            <a:off x="972296" y="7487217"/>
            <a:ext cx="2158109" cy="152221"/>
          </a:xfrm>
          <a:prstGeom prst="rect">
            <a:avLst/>
          </a:prstGeom>
          <a:noFill/>
        </p:spPr>
        <p:txBody>
          <a:bodyPr wrap="square" lIns="36000" tIns="0" rIns="36000" bIns="0" rtlCol="0">
            <a:spAutoFit/>
          </a:bodyPr>
          <a:lstStyle/>
          <a:p>
            <a:pPr>
              <a:defRPr sz="960" b="0" i="0" u="none" strike="noStrike" kern="1200" spc="0" baseline="0">
                <a:solidFill>
                  <a:srgbClr val="000000"/>
                </a:solidFill>
                <a:latin typeface="Arial Narrow"/>
                <a:ea typeface="Arial Narrow"/>
                <a:cs typeface="Arial Narrow"/>
              </a:defRPr>
            </a:pPr>
            <a:r>
              <a:rPr lang="en-US" sz="960" b="1" dirty="0">
                <a:solidFill>
                  <a:srgbClr val="000000"/>
                </a:solidFill>
                <a:latin typeface="Arial Narrow"/>
                <a:ea typeface="Arial Narrow"/>
                <a:cs typeface="Arial Narrow"/>
              </a:rPr>
              <a:t>Evolution of </a:t>
            </a:r>
            <a:r>
              <a:rPr lang="en-US" sz="960" b="1" dirty="0" smtClean="0">
                <a:solidFill>
                  <a:srgbClr val="000000"/>
                </a:solidFill>
                <a:latin typeface="Arial Narrow"/>
                <a:ea typeface="Arial Narrow"/>
                <a:cs typeface="Arial Narrow"/>
              </a:rPr>
              <a:t>electricity consumption </a:t>
            </a:r>
            <a:endParaRPr lang="en-US" sz="960" b="1" dirty="0">
              <a:solidFill>
                <a:srgbClr val="000000"/>
              </a:solidFill>
              <a:latin typeface="Arial Narrow"/>
              <a:ea typeface="Arial Narrow"/>
              <a:cs typeface="Arial Narrow"/>
            </a:endParaRPr>
          </a:p>
        </p:txBody>
      </p:sp>
      <p:cxnSp>
        <p:nvCxnSpPr>
          <p:cNvPr id="71" name="Straight Connector 70"/>
          <p:cNvCxnSpPr/>
          <p:nvPr/>
        </p:nvCxnSpPr>
        <p:spPr bwMode="auto">
          <a:xfrm flipV="1">
            <a:off x="3597859" y="1745907"/>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140" name="Text Placeholder 6"/>
          <p:cNvSpPr txBox="1">
            <a:spLocks/>
          </p:cNvSpPr>
          <p:nvPr/>
        </p:nvSpPr>
        <p:spPr>
          <a:xfrm>
            <a:off x="3546814" y="5077416"/>
            <a:ext cx="2808288" cy="1347453"/>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kern="0" dirty="0">
                <a:latin typeface="Arial" panose="020B0604020202020204" pitchFamily="34" charset="0"/>
                <a:cs typeface="Arial" panose="020B0604020202020204" pitchFamily="34" charset="0"/>
              </a:rPr>
              <a:t>In 2014, </a:t>
            </a:r>
            <a:r>
              <a:rPr lang="en-US" kern="0" dirty="0" smtClean="0">
                <a:latin typeface="Arial" panose="020B0604020202020204" pitchFamily="34" charset="0"/>
                <a:cs typeface="Arial" panose="020B0604020202020204" pitchFamily="34" charset="0"/>
              </a:rPr>
              <a:t>61</a:t>
            </a:r>
            <a:r>
              <a:rPr lang="en-US" kern="0" dirty="0">
                <a:latin typeface="Arial" panose="020B0604020202020204" pitchFamily="34" charset="0"/>
                <a:cs typeface="Arial" panose="020B0604020202020204" pitchFamily="34" charset="0"/>
              </a:rPr>
              <a:t>% of the </a:t>
            </a:r>
            <a:r>
              <a:rPr lang="en-US" kern="0" dirty="0" smtClean="0">
                <a:latin typeface="Arial" panose="020B0604020202020204" pitchFamily="34" charset="0"/>
                <a:cs typeface="Arial" panose="020B0604020202020204" pitchFamily="34" charset="0"/>
              </a:rPr>
              <a:t>electrical </a:t>
            </a:r>
            <a:r>
              <a:rPr lang="en-US" kern="0" dirty="0">
                <a:latin typeface="Arial" panose="020B0604020202020204" pitchFamily="34" charset="0"/>
                <a:cs typeface="Arial" panose="020B0604020202020204" pitchFamily="34" charset="0"/>
              </a:rPr>
              <a:t>power </a:t>
            </a:r>
            <a:r>
              <a:rPr lang="en-US" kern="0" dirty="0" smtClean="0">
                <a:latin typeface="Arial" panose="020B0604020202020204" pitchFamily="34" charset="0"/>
                <a:cs typeface="Arial" panose="020B0604020202020204" pitchFamily="34" charset="0"/>
              </a:rPr>
              <a:t>generated in Portugal was from </a:t>
            </a:r>
            <a:r>
              <a:rPr lang="en-US" kern="0" dirty="0">
                <a:latin typeface="Arial" panose="020B0604020202020204" pitchFamily="34" charset="0"/>
                <a:cs typeface="Arial" panose="020B0604020202020204" pitchFamily="34" charset="0"/>
              </a:rPr>
              <a:t>renewable </a:t>
            </a:r>
            <a:r>
              <a:rPr lang="en-US" kern="0" dirty="0" smtClean="0">
                <a:latin typeface="Arial" panose="020B0604020202020204" pitchFamily="34" charset="0"/>
                <a:cs typeface="Arial" panose="020B0604020202020204" pitchFamily="34" charset="0"/>
              </a:rPr>
              <a:t>sources with hydropower </a:t>
            </a:r>
            <a:r>
              <a:rPr lang="en-US" kern="0" dirty="0">
                <a:latin typeface="Arial" panose="020B0604020202020204" pitchFamily="34" charset="0"/>
                <a:cs typeface="Arial" panose="020B0604020202020204" pitchFamily="34" charset="0"/>
              </a:rPr>
              <a:t>and wind energy </a:t>
            </a:r>
            <a:r>
              <a:rPr lang="en-US" kern="0" dirty="0" smtClean="0">
                <a:latin typeface="Arial" panose="020B0604020202020204" pitchFamily="34" charset="0"/>
                <a:cs typeface="Arial" panose="020B0604020202020204" pitchFamily="34" charset="0"/>
              </a:rPr>
              <a:t>representing </a:t>
            </a:r>
            <a:r>
              <a:rPr lang="en-US" kern="0" dirty="0">
                <a:latin typeface="Arial" panose="020B0604020202020204" pitchFamily="34" charset="0"/>
                <a:cs typeface="Arial" panose="020B0604020202020204" pitchFamily="34" charset="0"/>
              </a:rPr>
              <a:t>more than </a:t>
            </a:r>
            <a:r>
              <a:rPr lang="en-US" kern="0" dirty="0" smtClean="0">
                <a:latin typeface="Arial" panose="020B0604020202020204" pitchFamily="34" charset="0"/>
                <a:cs typeface="Arial" panose="020B0604020202020204" pitchFamily="34" charset="0"/>
              </a:rPr>
              <a:t>50%. Electricity </a:t>
            </a:r>
            <a:r>
              <a:rPr lang="en-US" kern="0" dirty="0">
                <a:latin typeface="Arial" panose="020B0604020202020204" pitchFamily="34" charset="0"/>
                <a:cs typeface="Arial" panose="020B0604020202020204" pitchFamily="34" charset="0"/>
              </a:rPr>
              <a:t>produced from renewable sources </a:t>
            </a:r>
            <a:r>
              <a:rPr lang="en-US" kern="0" dirty="0" smtClean="0">
                <a:latin typeface="Arial" panose="020B0604020202020204" pitchFamily="34" charset="0"/>
                <a:cs typeface="Arial" panose="020B0604020202020204" pitchFamily="34" charset="0"/>
              </a:rPr>
              <a:t>is </a:t>
            </a:r>
            <a:r>
              <a:rPr lang="en-US" kern="0" dirty="0">
                <a:latin typeface="Arial" panose="020B0604020202020204" pitchFamily="34" charset="0"/>
                <a:cs typeface="Arial" panose="020B0604020202020204" pitchFamily="34" charset="0"/>
              </a:rPr>
              <a:t>forecasted to continue to grow, </a:t>
            </a:r>
            <a:r>
              <a:rPr lang="en-US" kern="0" dirty="0" smtClean="0">
                <a:latin typeface="Arial" panose="020B0604020202020204" pitchFamily="34" charset="0"/>
                <a:cs typeface="Arial" panose="020B0604020202020204" pitchFamily="34" charset="0"/>
              </a:rPr>
              <a:t>especially from </a:t>
            </a:r>
            <a:r>
              <a:rPr lang="en-US" kern="0" dirty="0">
                <a:latin typeface="Arial" panose="020B0604020202020204" pitchFamily="34" charset="0"/>
                <a:cs typeface="Arial" panose="020B0604020202020204" pitchFamily="34" charset="0"/>
              </a:rPr>
              <a:t>photovoltaic sources </a:t>
            </a:r>
            <a:r>
              <a:rPr lang="en-US" kern="0" dirty="0" smtClean="0">
                <a:latin typeface="Arial" panose="020B0604020202020204" pitchFamily="34" charset="0"/>
                <a:cs typeface="Arial" panose="020B0604020202020204" pitchFamily="34" charset="0"/>
              </a:rPr>
              <a:t>(with a forecasted </a:t>
            </a:r>
            <a:r>
              <a:rPr lang="en-US" kern="0" dirty="0">
                <a:latin typeface="Arial" panose="020B0604020202020204" pitchFamily="34" charset="0"/>
                <a:cs typeface="Arial" panose="020B0604020202020204" pitchFamily="34" charset="0"/>
              </a:rPr>
              <a:t>CAGR of </a:t>
            </a:r>
            <a:r>
              <a:rPr lang="en-US" kern="0" dirty="0" smtClean="0">
                <a:latin typeface="Arial" panose="020B0604020202020204" pitchFamily="34" charset="0"/>
                <a:cs typeface="Arial" panose="020B0604020202020204" pitchFamily="34" charset="0"/>
              </a:rPr>
              <a:t>13.5</a:t>
            </a:r>
            <a:r>
              <a:rPr lang="en-US" kern="0" dirty="0">
                <a:latin typeface="Arial" panose="020B0604020202020204" pitchFamily="34" charset="0"/>
                <a:cs typeface="Arial" panose="020B0604020202020204" pitchFamily="34" charset="0"/>
              </a:rPr>
              <a:t>% from 2016 to </a:t>
            </a:r>
            <a:r>
              <a:rPr lang="en-US" kern="0" dirty="0" smtClean="0">
                <a:latin typeface="Arial" panose="020B0604020202020204" pitchFamily="34" charset="0"/>
                <a:cs typeface="Arial" panose="020B0604020202020204" pitchFamily="34" charset="0"/>
              </a:rPr>
              <a:t>2025). </a:t>
            </a:r>
            <a:endParaRPr lang="en-US" kern="0" dirty="0">
              <a:latin typeface="Arial" panose="020B0604020202020204" pitchFamily="34" charset="0"/>
              <a:cs typeface="Arial" panose="020B0604020202020204" pitchFamily="34" charset="0"/>
            </a:endParaRPr>
          </a:p>
        </p:txBody>
      </p:sp>
      <p:grpSp>
        <p:nvGrpSpPr>
          <p:cNvPr id="162" name="Group 161"/>
          <p:cNvGrpSpPr/>
          <p:nvPr/>
        </p:nvGrpSpPr>
        <p:grpSpPr>
          <a:xfrm>
            <a:off x="3598464" y="6216916"/>
            <a:ext cx="2647599" cy="1667572"/>
            <a:chOff x="3600102" y="7860985"/>
            <a:chExt cx="2647599" cy="1667572"/>
          </a:xfrm>
        </p:grpSpPr>
        <p:sp>
          <p:nvSpPr>
            <p:cNvPr id="141" name="Rectangle 140"/>
            <p:cNvSpPr/>
            <p:nvPr/>
          </p:nvSpPr>
          <p:spPr bwMode="auto">
            <a:xfrm>
              <a:off x="3600102" y="8193776"/>
              <a:ext cx="550719" cy="26090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t>2008</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142" name="Rectangle 141"/>
            <p:cNvSpPr/>
            <p:nvPr/>
          </p:nvSpPr>
          <p:spPr bwMode="auto">
            <a:xfrm>
              <a:off x="3600102" y="8459107"/>
              <a:ext cx="550719" cy="26090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t>2011</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143" name="Rectangle 142"/>
            <p:cNvSpPr/>
            <p:nvPr/>
          </p:nvSpPr>
          <p:spPr bwMode="auto">
            <a:xfrm>
              <a:off x="3600102" y="8720580"/>
              <a:ext cx="550719" cy="271869"/>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t>2014</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144" name="Rectangle 143"/>
            <p:cNvSpPr/>
            <p:nvPr/>
          </p:nvSpPr>
          <p:spPr bwMode="auto">
            <a:xfrm>
              <a:off x="3600102" y="8993109"/>
              <a:ext cx="550719" cy="26090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t>2020</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145" name="Rectangle 144"/>
            <p:cNvSpPr/>
            <p:nvPr/>
          </p:nvSpPr>
          <p:spPr bwMode="auto">
            <a:xfrm>
              <a:off x="3600102" y="9256688"/>
              <a:ext cx="550719" cy="271869"/>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t>2025</a:t>
              </a:r>
              <a:endParaRPr kumimoji="0" lang="en-US" sz="1100" b="0" i="0" u="none" strike="noStrike" cap="none" normalizeH="0" baseline="0" dirty="0" smtClean="0">
                <a:ln>
                  <a:noFill/>
                </a:ln>
                <a:solidFill>
                  <a:srgbClr val="010024"/>
                </a:solidFill>
                <a:effectLst/>
                <a:latin typeface="EYInterstate Regular" pitchFamily="1" charset="0"/>
              </a:endParaRPr>
            </a:p>
          </p:txBody>
        </p:sp>
        <p:cxnSp>
          <p:nvCxnSpPr>
            <p:cNvPr id="22" name="Straight Connector 21"/>
            <p:cNvCxnSpPr/>
            <p:nvPr/>
          </p:nvCxnSpPr>
          <p:spPr bwMode="auto">
            <a:xfrm>
              <a:off x="3875461" y="8456433"/>
              <a:ext cx="2314800" cy="0"/>
            </a:xfrm>
            <a:prstGeom prst="line">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Straight Connector 145"/>
            <p:cNvCxnSpPr/>
            <p:nvPr/>
          </p:nvCxnSpPr>
          <p:spPr bwMode="auto">
            <a:xfrm>
              <a:off x="3875461" y="8720012"/>
              <a:ext cx="2313884" cy="0"/>
            </a:xfrm>
            <a:prstGeom prst="line">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Straight Connector 146"/>
            <p:cNvCxnSpPr/>
            <p:nvPr/>
          </p:nvCxnSpPr>
          <p:spPr bwMode="auto">
            <a:xfrm>
              <a:off x="3875461" y="8992449"/>
              <a:ext cx="2314800" cy="0"/>
            </a:xfrm>
            <a:prstGeom prst="line">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Straight Connector 147"/>
            <p:cNvCxnSpPr/>
            <p:nvPr/>
          </p:nvCxnSpPr>
          <p:spPr bwMode="auto">
            <a:xfrm>
              <a:off x="3875461" y="9256688"/>
              <a:ext cx="2314800" cy="0"/>
            </a:xfrm>
            <a:prstGeom prst="line">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Straight Connector 148"/>
            <p:cNvCxnSpPr/>
            <p:nvPr/>
          </p:nvCxnSpPr>
          <p:spPr bwMode="auto">
            <a:xfrm>
              <a:off x="3875461" y="9528127"/>
              <a:ext cx="2314800" cy="0"/>
            </a:xfrm>
            <a:prstGeom prst="line">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Straight Connector 149"/>
            <p:cNvCxnSpPr/>
            <p:nvPr/>
          </p:nvCxnSpPr>
          <p:spPr bwMode="auto">
            <a:xfrm>
              <a:off x="4158935" y="8196472"/>
              <a:ext cx="2030410" cy="0"/>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2" name="Freeform 20"/>
            <p:cNvSpPr>
              <a:spLocks/>
            </p:cNvSpPr>
            <p:nvPr/>
          </p:nvSpPr>
          <p:spPr bwMode="auto">
            <a:xfrm>
              <a:off x="4352275" y="7888408"/>
              <a:ext cx="196829" cy="209550"/>
            </a:xfrm>
            <a:custGeom>
              <a:avLst/>
              <a:gdLst>
                <a:gd name="T0" fmla="*/ 1479 w 1512"/>
                <a:gd name="T1" fmla="*/ 1173 h 1855"/>
                <a:gd name="T2" fmla="*/ 672 w 1512"/>
                <a:gd name="T3" fmla="*/ 0 h 1855"/>
                <a:gd name="T4" fmla="*/ 36 w 1512"/>
                <a:gd name="T5" fmla="*/ 1273 h 1855"/>
                <a:gd name="T6" fmla="*/ 694 w 1512"/>
                <a:gd name="T7" fmla="*/ 1855 h 1855"/>
                <a:gd name="T8" fmla="*/ 696 w 1512"/>
                <a:gd name="T9" fmla="*/ 1824 h 1855"/>
                <a:gd name="T10" fmla="*/ 815 w 1512"/>
                <a:gd name="T11" fmla="*/ 1283 h 1855"/>
                <a:gd name="T12" fmla="*/ 558 w 1512"/>
                <a:gd name="T13" fmla="*/ 1411 h 1855"/>
                <a:gd name="T14" fmla="*/ 431 w 1512"/>
                <a:gd name="T15" fmla="*/ 1395 h 1855"/>
                <a:gd name="T16" fmla="*/ 397 w 1512"/>
                <a:gd name="T17" fmla="*/ 1272 h 1855"/>
                <a:gd name="T18" fmla="*/ 619 w 1512"/>
                <a:gd name="T19" fmla="*/ 612 h 1855"/>
                <a:gd name="T20" fmla="*/ 677 w 1512"/>
                <a:gd name="T21" fmla="*/ 547 h 1855"/>
                <a:gd name="T22" fmla="*/ 764 w 1512"/>
                <a:gd name="T23" fmla="*/ 539 h 1855"/>
                <a:gd name="T24" fmla="*/ 831 w 1512"/>
                <a:gd name="T25" fmla="*/ 597 h 1855"/>
                <a:gd name="T26" fmla="*/ 837 w 1512"/>
                <a:gd name="T27" fmla="*/ 685 h 1855"/>
                <a:gd name="T28" fmla="*/ 703 w 1512"/>
                <a:gd name="T29" fmla="*/ 1082 h 1855"/>
                <a:gd name="T30" fmla="*/ 958 w 1512"/>
                <a:gd name="T31" fmla="*/ 955 h 1855"/>
                <a:gd name="T32" fmla="*/ 1085 w 1512"/>
                <a:gd name="T33" fmla="*/ 971 h 1855"/>
                <a:gd name="T34" fmla="*/ 1119 w 1512"/>
                <a:gd name="T35" fmla="*/ 1087 h 1855"/>
                <a:gd name="T36" fmla="*/ 816 w 1512"/>
                <a:gd name="T37" fmla="*/ 1839 h 1855"/>
                <a:gd name="T38" fmla="*/ 811 w 1512"/>
                <a:gd name="T39" fmla="*/ 1851 h 1855"/>
                <a:gd name="T40" fmla="*/ 869 w 1512"/>
                <a:gd name="T41" fmla="*/ 1847 h 1855"/>
                <a:gd name="T42" fmla="*/ 1479 w 1512"/>
                <a:gd name="T43" fmla="*/ 1173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2" h="1855">
                  <a:moveTo>
                    <a:pt x="1479" y="1173"/>
                  </a:moveTo>
                  <a:cubicBezTo>
                    <a:pt x="1443" y="661"/>
                    <a:pt x="672" y="0"/>
                    <a:pt x="672" y="0"/>
                  </a:cubicBezTo>
                  <a:cubicBezTo>
                    <a:pt x="672" y="0"/>
                    <a:pt x="0" y="762"/>
                    <a:pt x="36" y="1273"/>
                  </a:cubicBezTo>
                  <a:cubicBezTo>
                    <a:pt x="68" y="1725"/>
                    <a:pt x="413" y="1847"/>
                    <a:pt x="694" y="1855"/>
                  </a:cubicBezTo>
                  <a:cubicBezTo>
                    <a:pt x="694" y="1840"/>
                    <a:pt x="696" y="1827"/>
                    <a:pt x="696" y="1824"/>
                  </a:cubicBezTo>
                  <a:cubicBezTo>
                    <a:pt x="815" y="1283"/>
                    <a:pt x="815" y="1283"/>
                    <a:pt x="815" y="1283"/>
                  </a:cubicBezTo>
                  <a:cubicBezTo>
                    <a:pt x="558" y="1411"/>
                    <a:pt x="558" y="1411"/>
                    <a:pt x="558" y="1411"/>
                  </a:cubicBezTo>
                  <a:cubicBezTo>
                    <a:pt x="516" y="1432"/>
                    <a:pt x="466" y="1425"/>
                    <a:pt x="431" y="1395"/>
                  </a:cubicBezTo>
                  <a:cubicBezTo>
                    <a:pt x="396" y="1364"/>
                    <a:pt x="383" y="1316"/>
                    <a:pt x="397" y="1272"/>
                  </a:cubicBezTo>
                  <a:cubicBezTo>
                    <a:pt x="619" y="612"/>
                    <a:pt x="619" y="612"/>
                    <a:pt x="619" y="612"/>
                  </a:cubicBezTo>
                  <a:cubicBezTo>
                    <a:pt x="628" y="584"/>
                    <a:pt x="649" y="561"/>
                    <a:pt x="677" y="547"/>
                  </a:cubicBezTo>
                  <a:cubicBezTo>
                    <a:pt x="705" y="533"/>
                    <a:pt x="737" y="530"/>
                    <a:pt x="764" y="539"/>
                  </a:cubicBezTo>
                  <a:cubicBezTo>
                    <a:pt x="793" y="549"/>
                    <a:pt x="817" y="570"/>
                    <a:pt x="831" y="597"/>
                  </a:cubicBezTo>
                  <a:cubicBezTo>
                    <a:pt x="844" y="625"/>
                    <a:pt x="847" y="656"/>
                    <a:pt x="837" y="685"/>
                  </a:cubicBezTo>
                  <a:cubicBezTo>
                    <a:pt x="703" y="1082"/>
                    <a:pt x="703" y="1082"/>
                    <a:pt x="703" y="1082"/>
                  </a:cubicBezTo>
                  <a:cubicBezTo>
                    <a:pt x="958" y="955"/>
                    <a:pt x="958" y="955"/>
                    <a:pt x="958" y="955"/>
                  </a:cubicBezTo>
                  <a:cubicBezTo>
                    <a:pt x="1000" y="934"/>
                    <a:pt x="1049" y="941"/>
                    <a:pt x="1085" y="971"/>
                  </a:cubicBezTo>
                  <a:cubicBezTo>
                    <a:pt x="1119" y="1001"/>
                    <a:pt x="1133" y="1050"/>
                    <a:pt x="1119" y="1087"/>
                  </a:cubicBezTo>
                  <a:cubicBezTo>
                    <a:pt x="816" y="1839"/>
                    <a:pt x="816" y="1839"/>
                    <a:pt x="816" y="1839"/>
                  </a:cubicBezTo>
                  <a:cubicBezTo>
                    <a:pt x="815" y="1843"/>
                    <a:pt x="813" y="1847"/>
                    <a:pt x="811" y="1851"/>
                  </a:cubicBezTo>
                  <a:cubicBezTo>
                    <a:pt x="869" y="1847"/>
                    <a:pt x="869" y="1847"/>
                    <a:pt x="869" y="1847"/>
                  </a:cubicBezTo>
                  <a:cubicBezTo>
                    <a:pt x="1154" y="1809"/>
                    <a:pt x="1512" y="1646"/>
                    <a:pt x="1479" y="117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TextBox 152"/>
            <p:cNvSpPr txBox="1"/>
            <p:nvPr/>
          </p:nvSpPr>
          <p:spPr>
            <a:xfrm>
              <a:off x="4237376" y="8053329"/>
              <a:ext cx="422929" cy="140423"/>
            </a:xfrm>
            <a:prstGeom prst="rect">
              <a:avLst/>
            </a:prstGeom>
            <a:noFill/>
          </p:spPr>
          <p:txBody>
            <a:bodyPr wrap="square" lIns="0" tIns="0" rIns="0" bIns="0" rtlCol="0">
              <a:spAutoFit/>
            </a:bodyPr>
            <a:lstStyle/>
            <a:p>
              <a:r>
                <a:rPr lang="en-US" sz="500" dirty="0" smtClean="0">
                  <a:solidFill>
                    <a:schemeClr val="tx1"/>
                  </a:solidFill>
                </a:rPr>
                <a:t>Hydropower</a:t>
              </a:r>
              <a:endParaRPr lang="en-US" sz="500" dirty="0">
                <a:solidFill>
                  <a:schemeClr val="tx1"/>
                </a:solidFill>
              </a:endParaRPr>
            </a:p>
          </p:txBody>
        </p:sp>
        <p:sp>
          <p:nvSpPr>
            <p:cNvPr id="156" name="Freeform 6"/>
            <p:cNvSpPr>
              <a:spLocks noEditPoints="1"/>
            </p:cNvSpPr>
            <p:nvPr/>
          </p:nvSpPr>
          <p:spPr bwMode="auto">
            <a:xfrm>
              <a:off x="4830987" y="7898709"/>
              <a:ext cx="297404" cy="198479"/>
            </a:xfrm>
            <a:custGeom>
              <a:avLst/>
              <a:gdLst>
                <a:gd name="T0" fmla="*/ 1331 w 2167"/>
                <a:gd name="T1" fmla="*/ 947 h 2056"/>
                <a:gd name="T2" fmla="*/ 1784 w 2167"/>
                <a:gd name="T3" fmla="*/ 1077 h 2056"/>
                <a:gd name="T4" fmla="*/ 1849 w 2167"/>
                <a:gd name="T5" fmla="*/ 1032 h 2056"/>
                <a:gd name="T6" fmla="*/ 1557 w 2167"/>
                <a:gd name="T7" fmla="*/ 868 h 2056"/>
                <a:gd name="T8" fmla="*/ 1241 w 2167"/>
                <a:gd name="T9" fmla="*/ 816 h 2056"/>
                <a:gd name="T10" fmla="*/ 1172 w 2167"/>
                <a:gd name="T11" fmla="*/ 565 h 2056"/>
                <a:gd name="T12" fmla="*/ 1147 w 2167"/>
                <a:gd name="T13" fmla="*/ 94 h 2056"/>
                <a:gd name="T14" fmla="*/ 1083 w 2167"/>
                <a:gd name="T15" fmla="*/ 47 h 2056"/>
                <a:gd name="T16" fmla="*/ 1023 w 2167"/>
                <a:gd name="T17" fmla="*/ 376 h 2056"/>
                <a:gd name="T18" fmla="*/ 1078 w 2167"/>
                <a:gd name="T19" fmla="*/ 691 h 2056"/>
                <a:gd name="T20" fmla="*/ 920 w 2167"/>
                <a:gd name="T21" fmla="*/ 816 h 2056"/>
                <a:gd name="T22" fmla="*/ 467 w 2167"/>
                <a:gd name="T23" fmla="*/ 946 h 2056"/>
                <a:gd name="T24" fmla="*/ 311 w 2167"/>
                <a:gd name="T25" fmla="*/ 1070 h 2056"/>
                <a:gd name="T26" fmla="*/ 510 w 2167"/>
                <a:gd name="T27" fmla="*/ 1070 h 2056"/>
                <a:gd name="T28" fmla="*/ 947 w 2167"/>
                <a:gd name="T29" fmla="*/ 893 h 2056"/>
                <a:gd name="T30" fmla="*/ 948 w 2167"/>
                <a:gd name="T31" fmla="*/ 2056 h 2056"/>
                <a:gd name="T32" fmla="*/ 1230 w 2167"/>
                <a:gd name="T33" fmla="*/ 877 h 2056"/>
                <a:gd name="T34" fmla="*/ 1106 w 2167"/>
                <a:gd name="T35" fmla="*/ 771 h 2056"/>
                <a:gd name="T36" fmla="*/ 842 w 2167"/>
                <a:gd name="T37" fmla="*/ 1402 h 2056"/>
                <a:gd name="T38" fmla="*/ 597 w 2167"/>
                <a:gd name="T39" fmla="*/ 1303 h 2056"/>
                <a:gd name="T40" fmla="*/ 463 w 2167"/>
                <a:gd name="T41" fmla="*/ 1229 h 2056"/>
                <a:gd name="T42" fmla="*/ 491 w 2167"/>
                <a:gd name="T43" fmla="*/ 1109 h 2056"/>
                <a:gd name="T44" fmla="*/ 424 w 2167"/>
                <a:gd name="T45" fmla="*/ 1211 h 2056"/>
                <a:gd name="T46" fmla="*/ 371 w 2167"/>
                <a:gd name="T47" fmla="*/ 1299 h 2056"/>
                <a:gd name="T48" fmla="*/ 185 w 2167"/>
                <a:gd name="T49" fmla="*/ 1328 h 2056"/>
                <a:gd name="T50" fmla="*/ 21 w 2167"/>
                <a:gd name="T51" fmla="*/ 1420 h 2056"/>
                <a:gd name="T52" fmla="*/ 58 w 2167"/>
                <a:gd name="T53" fmla="*/ 1445 h 2056"/>
                <a:gd name="T54" fmla="*/ 312 w 2167"/>
                <a:gd name="T55" fmla="*/ 1372 h 2056"/>
                <a:gd name="T56" fmla="*/ 416 w 2167"/>
                <a:gd name="T57" fmla="*/ 1372 h 2056"/>
                <a:gd name="T58" fmla="*/ 476 w 2167"/>
                <a:gd name="T59" fmla="*/ 1373 h 2056"/>
                <a:gd name="T60" fmla="*/ 573 w 2167"/>
                <a:gd name="T61" fmla="*/ 1372 h 2056"/>
                <a:gd name="T62" fmla="*/ 827 w 2167"/>
                <a:gd name="T63" fmla="*/ 1446 h 2056"/>
                <a:gd name="T64" fmla="*/ 864 w 2167"/>
                <a:gd name="T65" fmla="*/ 1420 h 2056"/>
                <a:gd name="T66" fmla="*/ 418 w 2167"/>
                <a:gd name="T67" fmla="*/ 1303 h 2056"/>
                <a:gd name="T68" fmla="*/ 447 w 2167"/>
                <a:gd name="T69" fmla="*/ 1332 h 2056"/>
                <a:gd name="T70" fmla="*/ 2079 w 2167"/>
                <a:gd name="T71" fmla="*/ 1372 h 2056"/>
                <a:gd name="T72" fmla="*/ 1825 w 2167"/>
                <a:gd name="T73" fmla="*/ 1299 h 2056"/>
                <a:gd name="T74" fmla="*/ 1752 w 2167"/>
                <a:gd name="T75" fmla="*/ 1211 h 2056"/>
                <a:gd name="T76" fmla="*/ 1768 w 2167"/>
                <a:gd name="T77" fmla="*/ 1116 h 2056"/>
                <a:gd name="T78" fmla="*/ 1707 w 2167"/>
                <a:gd name="T79" fmla="*/ 1211 h 2056"/>
                <a:gd name="T80" fmla="*/ 1653 w 2167"/>
                <a:gd name="T81" fmla="*/ 1299 h 2056"/>
                <a:gd name="T82" fmla="*/ 1467 w 2167"/>
                <a:gd name="T83" fmla="*/ 1328 h 2056"/>
                <a:gd name="T84" fmla="*/ 1304 w 2167"/>
                <a:gd name="T85" fmla="*/ 1420 h 2056"/>
                <a:gd name="T86" fmla="*/ 1340 w 2167"/>
                <a:gd name="T87" fmla="*/ 1445 h 2056"/>
                <a:gd name="T88" fmla="*/ 1595 w 2167"/>
                <a:gd name="T89" fmla="*/ 1372 h 2056"/>
                <a:gd name="T90" fmla="*/ 1698 w 2167"/>
                <a:gd name="T91" fmla="*/ 1372 h 2056"/>
                <a:gd name="T92" fmla="*/ 1758 w 2167"/>
                <a:gd name="T93" fmla="*/ 1373 h 2056"/>
                <a:gd name="T94" fmla="*/ 1855 w 2167"/>
                <a:gd name="T95" fmla="*/ 1372 h 2056"/>
                <a:gd name="T96" fmla="*/ 2110 w 2167"/>
                <a:gd name="T97" fmla="*/ 1446 h 2056"/>
                <a:gd name="T98" fmla="*/ 2146 w 2167"/>
                <a:gd name="T99" fmla="*/ 1420 h 2056"/>
                <a:gd name="T100" fmla="*/ 1729 w 2167"/>
                <a:gd name="T101" fmla="*/ 1274 h 2056"/>
                <a:gd name="T102" fmla="*/ 435 w 2167"/>
                <a:gd name="T103" fmla="*/ 920 h 2056"/>
                <a:gd name="T104" fmla="*/ 434 w 2167"/>
                <a:gd name="T105" fmla="*/ 867 h 2056"/>
                <a:gd name="T106" fmla="*/ 470 w 2167"/>
                <a:gd name="T107" fmla="*/ 893 h 2056"/>
                <a:gd name="T108" fmla="*/ 1765 w 2167"/>
                <a:gd name="T109" fmla="*/ 941 h 2056"/>
                <a:gd name="T110" fmla="*/ 1729 w 2167"/>
                <a:gd name="T111" fmla="*/ 841 h 2056"/>
                <a:gd name="T112" fmla="*/ 1704 w 2167"/>
                <a:gd name="T113" fmla="*/ 905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7" h="2056">
                  <a:moveTo>
                    <a:pt x="1230" y="877"/>
                  </a:moveTo>
                  <a:cubicBezTo>
                    <a:pt x="1237" y="882"/>
                    <a:pt x="1243" y="888"/>
                    <a:pt x="1250" y="893"/>
                  </a:cubicBezTo>
                  <a:cubicBezTo>
                    <a:pt x="1276" y="912"/>
                    <a:pt x="1303" y="931"/>
                    <a:pt x="1331" y="947"/>
                  </a:cubicBezTo>
                  <a:cubicBezTo>
                    <a:pt x="1386" y="979"/>
                    <a:pt x="1444" y="1004"/>
                    <a:pt x="1503" y="1025"/>
                  </a:cubicBezTo>
                  <a:cubicBezTo>
                    <a:pt x="1562" y="1045"/>
                    <a:pt x="1623" y="1061"/>
                    <a:pt x="1687" y="1070"/>
                  </a:cubicBezTo>
                  <a:cubicBezTo>
                    <a:pt x="1718" y="1074"/>
                    <a:pt x="1751" y="1077"/>
                    <a:pt x="1784" y="1077"/>
                  </a:cubicBezTo>
                  <a:cubicBezTo>
                    <a:pt x="1800" y="1077"/>
                    <a:pt x="1817" y="1077"/>
                    <a:pt x="1834" y="1076"/>
                  </a:cubicBezTo>
                  <a:cubicBezTo>
                    <a:pt x="1851" y="1075"/>
                    <a:pt x="1868" y="1073"/>
                    <a:pt x="1886" y="1070"/>
                  </a:cubicBezTo>
                  <a:cubicBezTo>
                    <a:pt x="1874" y="1056"/>
                    <a:pt x="1862" y="1044"/>
                    <a:pt x="1849" y="1032"/>
                  </a:cubicBezTo>
                  <a:cubicBezTo>
                    <a:pt x="1836" y="1021"/>
                    <a:pt x="1824" y="1010"/>
                    <a:pt x="1810" y="1000"/>
                  </a:cubicBezTo>
                  <a:cubicBezTo>
                    <a:pt x="1784" y="980"/>
                    <a:pt x="1757" y="962"/>
                    <a:pt x="1729" y="946"/>
                  </a:cubicBezTo>
                  <a:cubicBezTo>
                    <a:pt x="1674" y="914"/>
                    <a:pt x="1617" y="888"/>
                    <a:pt x="1557" y="868"/>
                  </a:cubicBezTo>
                  <a:cubicBezTo>
                    <a:pt x="1498" y="848"/>
                    <a:pt x="1437" y="832"/>
                    <a:pt x="1373" y="823"/>
                  </a:cubicBezTo>
                  <a:cubicBezTo>
                    <a:pt x="1342" y="819"/>
                    <a:pt x="1309" y="816"/>
                    <a:pt x="1276" y="816"/>
                  </a:cubicBezTo>
                  <a:cubicBezTo>
                    <a:pt x="1265" y="816"/>
                    <a:pt x="1253" y="816"/>
                    <a:pt x="1241" y="816"/>
                  </a:cubicBezTo>
                  <a:cubicBezTo>
                    <a:pt x="1238" y="755"/>
                    <a:pt x="1194" y="704"/>
                    <a:pt x="1135" y="691"/>
                  </a:cubicBezTo>
                  <a:cubicBezTo>
                    <a:pt x="1139" y="681"/>
                    <a:pt x="1143" y="670"/>
                    <a:pt x="1147" y="659"/>
                  </a:cubicBezTo>
                  <a:cubicBezTo>
                    <a:pt x="1157" y="627"/>
                    <a:pt x="1165" y="596"/>
                    <a:pt x="1172" y="565"/>
                  </a:cubicBezTo>
                  <a:cubicBezTo>
                    <a:pt x="1184" y="502"/>
                    <a:pt x="1189" y="439"/>
                    <a:pt x="1189" y="376"/>
                  </a:cubicBezTo>
                  <a:cubicBezTo>
                    <a:pt x="1189" y="314"/>
                    <a:pt x="1184" y="251"/>
                    <a:pt x="1172" y="188"/>
                  </a:cubicBezTo>
                  <a:cubicBezTo>
                    <a:pt x="1166" y="157"/>
                    <a:pt x="1158" y="125"/>
                    <a:pt x="1147" y="94"/>
                  </a:cubicBezTo>
                  <a:cubicBezTo>
                    <a:pt x="1142" y="78"/>
                    <a:pt x="1136" y="62"/>
                    <a:pt x="1130" y="47"/>
                  </a:cubicBezTo>
                  <a:cubicBezTo>
                    <a:pt x="1123" y="31"/>
                    <a:pt x="1116" y="15"/>
                    <a:pt x="1106" y="0"/>
                  </a:cubicBezTo>
                  <a:cubicBezTo>
                    <a:pt x="1097" y="15"/>
                    <a:pt x="1090" y="31"/>
                    <a:pt x="1083" y="47"/>
                  </a:cubicBezTo>
                  <a:cubicBezTo>
                    <a:pt x="1076" y="62"/>
                    <a:pt x="1071" y="78"/>
                    <a:pt x="1066" y="94"/>
                  </a:cubicBezTo>
                  <a:cubicBezTo>
                    <a:pt x="1055" y="125"/>
                    <a:pt x="1047" y="157"/>
                    <a:pt x="1041" y="188"/>
                  </a:cubicBezTo>
                  <a:cubicBezTo>
                    <a:pt x="1029" y="251"/>
                    <a:pt x="1023" y="314"/>
                    <a:pt x="1023" y="376"/>
                  </a:cubicBezTo>
                  <a:cubicBezTo>
                    <a:pt x="1023" y="439"/>
                    <a:pt x="1029" y="502"/>
                    <a:pt x="1041" y="565"/>
                  </a:cubicBezTo>
                  <a:cubicBezTo>
                    <a:pt x="1047" y="596"/>
                    <a:pt x="1055" y="627"/>
                    <a:pt x="1066" y="659"/>
                  </a:cubicBezTo>
                  <a:cubicBezTo>
                    <a:pt x="1069" y="670"/>
                    <a:pt x="1073" y="681"/>
                    <a:pt x="1078" y="691"/>
                  </a:cubicBezTo>
                  <a:cubicBezTo>
                    <a:pt x="1019" y="704"/>
                    <a:pt x="974" y="755"/>
                    <a:pt x="971" y="817"/>
                  </a:cubicBezTo>
                  <a:cubicBezTo>
                    <a:pt x="971" y="817"/>
                    <a:pt x="971" y="817"/>
                    <a:pt x="971" y="817"/>
                  </a:cubicBezTo>
                  <a:cubicBezTo>
                    <a:pt x="953" y="816"/>
                    <a:pt x="937" y="815"/>
                    <a:pt x="920" y="816"/>
                  </a:cubicBezTo>
                  <a:cubicBezTo>
                    <a:pt x="887" y="816"/>
                    <a:pt x="855" y="819"/>
                    <a:pt x="823" y="823"/>
                  </a:cubicBezTo>
                  <a:cubicBezTo>
                    <a:pt x="760" y="832"/>
                    <a:pt x="699" y="847"/>
                    <a:pt x="639" y="868"/>
                  </a:cubicBezTo>
                  <a:cubicBezTo>
                    <a:pt x="580" y="889"/>
                    <a:pt x="523" y="914"/>
                    <a:pt x="467" y="946"/>
                  </a:cubicBezTo>
                  <a:cubicBezTo>
                    <a:pt x="440" y="962"/>
                    <a:pt x="413" y="980"/>
                    <a:pt x="386" y="1000"/>
                  </a:cubicBezTo>
                  <a:cubicBezTo>
                    <a:pt x="373" y="1011"/>
                    <a:pt x="360" y="1021"/>
                    <a:pt x="348" y="1032"/>
                  </a:cubicBezTo>
                  <a:cubicBezTo>
                    <a:pt x="335" y="1044"/>
                    <a:pt x="322" y="1056"/>
                    <a:pt x="311" y="1070"/>
                  </a:cubicBezTo>
                  <a:cubicBezTo>
                    <a:pt x="328" y="1073"/>
                    <a:pt x="346" y="1075"/>
                    <a:pt x="363" y="1076"/>
                  </a:cubicBezTo>
                  <a:cubicBezTo>
                    <a:pt x="380" y="1077"/>
                    <a:pt x="396" y="1077"/>
                    <a:pt x="413" y="1077"/>
                  </a:cubicBezTo>
                  <a:cubicBezTo>
                    <a:pt x="446" y="1077"/>
                    <a:pt x="478" y="1074"/>
                    <a:pt x="510" y="1070"/>
                  </a:cubicBezTo>
                  <a:cubicBezTo>
                    <a:pt x="573" y="1061"/>
                    <a:pt x="634" y="1045"/>
                    <a:pt x="694" y="1025"/>
                  </a:cubicBezTo>
                  <a:cubicBezTo>
                    <a:pt x="753" y="1004"/>
                    <a:pt x="811" y="979"/>
                    <a:pt x="866" y="947"/>
                  </a:cubicBezTo>
                  <a:cubicBezTo>
                    <a:pt x="894" y="931"/>
                    <a:pt x="921" y="913"/>
                    <a:pt x="947" y="893"/>
                  </a:cubicBezTo>
                  <a:cubicBezTo>
                    <a:pt x="958" y="884"/>
                    <a:pt x="968" y="876"/>
                    <a:pt x="978" y="867"/>
                  </a:cubicBezTo>
                  <a:cubicBezTo>
                    <a:pt x="991" y="902"/>
                    <a:pt x="1017" y="931"/>
                    <a:pt x="1051" y="947"/>
                  </a:cubicBezTo>
                  <a:cubicBezTo>
                    <a:pt x="948" y="2056"/>
                    <a:pt x="948" y="2056"/>
                    <a:pt x="948" y="2056"/>
                  </a:cubicBezTo>
                  <a:cubicBezTo>
                    <a:pt x="1265" y="2056"/>
                    <a:pt x="1265" y="2056"/>
                    <a:pt x="1265" y="2056"/>
                  </a:cubicBezTo>
                  <a:cubicBezTo>
                    <a:pt x="1158" y="948"/>
                    <a:pt x="1158" y="948"/>
                    <a:pt x="1158" y="948"/>
                  </a:cubicBezTo>
                  <a:cubicBezTo>
                    <a:pt x="1190" y="935"/>
                    <a:pt x="1216" y="909"/>
                    <a:pt x="1230" y="877"/>
                  </a:cubicBezTo>
                  <a:close/>
                  <a:moveTo>
                    <a:pt x="1106" y="876"/>
                  </a:moveTo>
                  <a:cubicBezTo>
                    <a:pt x="1078" y="876"/>
                    <a:pt x="1054" y="852"/>
                    <a:pt x="1054" y="823"/>
                  </a:cubicBezTo>
                  <a:cubicBezTo>
                    <a:pt x="1054" y="795"/>
                    <a:pt x="1078" y="771"/>
                    <a:pt x="1106" y="771"/>
                  </a:cubicBezTo>
                  <a:cubicBezTo>
                    <a:pt x="1135" y="771"/>
                    <a:pt x="1158" y="795"/>
                    <a:pt x="1158" y="823"/>
                  </a:cubicBezTo>
                  <a:cubicBezTo>
                    <a:pt x="1158" y="852"/>
                    <a:pt x="1135" y="876"/>
                    <a:pt x="1106" y="876"/>
                  </a:cubicBezTo>
                  <a:close/>
                  <a:moveTo>
                    <a:pt x="842" y="1402"/>
                  </a:moveTo>
                  <a:cubicBezTo>
                    <a:pt x="828" y="1391"/>
                    <a:pt x="812" y="1381"/>
                    <a:pt x="797" y="1372"/>
                  </a:cubicBezTo>
                  <a:cubicBezTo>
                    <a:pt x="766" y="1354"/>
                    <a:pt x="734" y="1339"/>
                    <a:pt x="700" y="1328"/>
                  </a:cubicBezTo>
                  <a:cubicBezTo>
                    <a:pt x="667" y="1316"/>
                    <a:pt x="633" y="1308"/>
                    <a:pt x="597" y="1303"/>
                  </a:cubicBezTo>
                  <a:cubicBezTo>
                    <a:pt x="579" y="1300"/>
                    <a:pt x="561" y="1299"/>
                    <a:pt x="543" y="1299"/>
                  </a:cubicBezTo>
                  <a:cubicBezTo>
                    <a:pt x="536" y="1299"/>
                    <a:pt x="529" y="1299"/>
                    <a:pt x="523" y="1299"/>
                  </a:cubicBezTo>
                  <a:cubicBezTo>
                    <a:pt x="521" y="1264"/>
                    <a:pt x="496" y="1236"/>
                    <a:pt x="463" y="1229"/>
                  </a:cubicBezTo>
                  <a:cubicBezTo>
                    <a:pt x="466" y="1223"/>
                    <a:pt x="468" y="1217"/>
                    <a:pt x="470" y="1211"/>
                  </a:cubicBezTo>
                  <a:cubicBezTo>
                    <a:pt x="476" y="1193"/>
                    <a:pt x="480" y="1175"/>
                    <a:pt x="484" y="1158"/>
                  </a:cubicBezTo>
                  <a:cubicBezTo>
                    <a:pt x="487" y="1141"/>
                    <a:pt x="489" y="1125"/>
                    <a:pt x="491" y="1109"/>
                  </a:cubicBezTo>
                  <a:cubicBezTo>
                    <a:pt x="463" y="1112"/>
                    <a:pt x="434" y="1115"/>
                    <a:pt x="405" y="1115"/>
                  </a:cubicBezTo>
                  <a:cubicBezTo>
                    <a:pt x="406" y="1129"/>
                    <a:pt x="408" y="1144"/>
                    <a:pt x="411" y="1158"/>
                  </a:cubicBezTo>
                  <a:cubicBezTo>
                    <a:pt x="414" y="1175"/>
                    <a:pt x="419" y="1193"/>
                    <a:pt x="424" y="1211"/>
                  </a:cubicBezTo>
                  <a:cubicBezTo>
                    <a:pt x="426" y="1217"/>
                    <a:pt x="429" y="1223"/>
                    <a:pt x="431" y="1229"/>
                  </a:cubicBezTo>
                  <a:cubicBezTo>
                    <a:pt x="398" y="1236"/>
                    <a:pt x="373" y="1265"/>
                    <a:pt x="371" y="1299"/>
                  </a:cubicBezTo>
                  <a:cubicBezTo>
                    <a:pt x="371" y="1299"/>
                    <a:pt x="371" y="1299"/>
                    <a:pt x="371" y="1299"/>
                  </a:cubicBezTo>
                  <a:cubicBezTo>
                    <a:pt x="361" y="1299"/>
                    <a:pt x="352" y="1299"/>
                    <a:pt x="343" y="1299"/>
                  </a:cubicBezTo>
                  <a:cubicBezTo>
                    <a:pt x="324" y="1299"/>
                    <a:pt x="306" y="1300"/>
                    <a:pt x="288" y="1303"/>
                  </a:cubicBezTo>
                  <a:cubicBezTo>
                    <a:pt x="253" y="1308"/>
                    <a:pt x="218" y="1316"/>
                    <a:pt x="185" y="1328"/>
                  </a:cubicBezTo>
                  <a:cubicBezTo>
                    <a:pt x="152" y="1340"/>
                    <a:pt x="119" y="1354"/>
                    <a:pt x="88" y="1372"/>
                  </a:cubicBezTo>
                  <a:cubicBezTo>
                    <a:pt x="73" y="1381"/>
                    <a:pt x="58" y="1391"/>
                    <a:pt x="43" y="1402"/>
                  </a:cubicBezTo>
                  <a:cubicBezTo>
                    <a:pt x="36" y="1408"/>
                    <a:pt x="28" y="1414"/>
                    <a:pt x="21" y="1420"/>
                  </a:cubicBezTo>
                  <a:cubicBezTo>
                    <a:pt x="14" y="1427"/>
                    <a:pt x="7" y="1433"/>
                    <a:pt x="0" y="1441"/>
                  </a:cubicBezTo>
                  <a:cubicBezTo>
                    <a:pt x="10" y="1443"/>
                    <a:pt x="20" y="1444"/>
                    <a:pt x="30" y="1445"/>
                  </a:cubicBezTo>
                  <a:cubicBezTo>
                    <a:pt x="39" y="1445"/>
                    <a:pt x="49" y="1445"/>
                    <a:pt x="58" y="1445"/>
                  </a:cubicBezTo>
                  <a:cubicBezTo>
                    <a:pt x="76" y="1445"/>
                    <a:pt x="95" y="1444"/>
                    <a:pt x="112" y="1441"/>
                  </a:cubicBezTo>
                  <a:cubicBezTo>
                    <a:pt x="148" y="1436"/>
                    <a:pt x="182" y="1427"/>
                    <a:pt x="216" y="1416"/>
                  </a:cubicBezTo>
                  <a:cubicBezTo>
                    <a:pt x="249" y="1405"/>
                    <a:pt x="281" y="1390"/>
                    <a:pt x="312" y="1372"/>
                  </a:cubicBezTo>
                  <a:cubicBezTo>
                    <a:pt x="328" y="1363"/>
                    <a:pt x="343" y="1353"/>
                    <a:pt x="358" y="1342"/>
                  </a:cubicBezTo>
                  <a:cubicBezTo>
                    <a:pt x="364" y="1337"/>
                    <a:pt x="370" y="1332"/>
                    <a:pt x="375" y="1327"/>
                  </a:cubicBezTo>
                  <a:cubicBezTo>
                    <a:pt x="382" y="1347"/>
                    <a:pt x="397" y="1363"/>
                    <a:pt x="416" y="1372"/>
                  </a:cubicBezTo>
                  <a:cubicBezTo>
                    <a:pt x="358" y="1995"/>
                    <a:pt x="358" y="1995"/>
                    <a:pt x="358" y="1995"/>
                  </a:cubicBezTo>
                  <a:cubicBezTo>
                    <a:pt x="536" y="1995"/>
                    <a:pt x="536" y="1995"/>
                    <a:pt x="536" y="1995"/>
                  </a:cubicBezTo>
                  <a:cubicBezTo>
                    <a:pt x="476" y="1373"/>
                    <a:pt x="476" y="1373"/>
                    <a:pt x="476" y="1373"/>
                  </a:cubicBezTo>
                  <a:cubicBezTo>
                    <a:pt x="494" y="1366"/>
                    <a:pt x="509" y="1351"/>
                    <a:pt x="517" y="1333"/>
                  </a:cubicBezTo>
                  <a:cubicBezTo>
                    <a:pt x="520" y="1336"/>
                    <a:pt x="524" y="1339"/>
                    <a:pt x="528" y="1342"/>
                  </a:cubicBezTo>
                  <a:cubicBezTo>
                    <a:pt x="542" y="1353"/>
                    <a:pt x="558" y="1363"/>
                    <a:pt x="573" y="1372"/>
                  </a:cubicBezTo>
                  <a:cubicBezTo>
                    <a:pt x="604" y="1390"/>
                    <a:pt x="636" y="1404"/>
                    <a:pt x="670" y="1416"/>
                  </a:cubicBezTo>
                  <a:cubicBezTo>
                    <a:pt x="703" y="1428"/>
                    <a:pt x="737" y="1436"/>
                    <a:pt x="773" y="1441"/>
                  </a:cubicBezTo>
                  <a:cubicBezTo>
                    <a:pt x="791" y="1444"/>
                    <a:pt x="809" y="1445"/>
                    <a:pt x="827" y="1446"/>
                  </a:cubicBezTo>
                  <a:cubicBezTo>
                    <a:pt x="837" y="1446"/>
                    <a:pt x="846" y="1445"/>
                    <a:pt x="856" y="1445"/>
                  </a:cubicBezTo>
                  <a:cubicBezTo>
                    <a:pt x="865" y="1444"/>
                    <a:pt x="875" y="1443"/>
                    <a:pt x="885" y="1441"/>
                  </a:cubicBezTo>
                  <a:cubicBezTo>
                    <a:pt x="878" y="1433"/>
                    <a:pt x="871" y="1427"/>
                    <a:pt x="864" y="1420"/>
                  </a:cubicBezTo>
                  <a:cubicBezTo>
                    <a:pt x="857" y="1414"/>
                    <a:pt x="850" y="1408"/>
                    <a:pt x="842" y="1402"/>
                  </a:cubicBezTo>
                  <a:close/>
                  <a:moveTo>
                    <a:pt x="447" y="1332"/>
                  </a:moveTo>
                  <a:cubicBezTo>
                    <a:pt x="431" y="1332"/>
                    <a:pt x="418" y="1319"/>
                    <a:pt x="418" y="1303"/>
                  </a:cubicBezTo>
                  <a:cubicBezTo>
                    <a:pt x="418" y="1287"/>
                    <a:pt x="431" y="1274"/>
                    <a:pt x="447" y="1274"/>
                  </a:cubicBezTo>
                  <a:cubicBezTo>
                    <a:pt x="463" y="1274"/>
                    <a:pt x="476" y="1287"/>
                    <a:pt x="476" y="1303"/>
                  </a:cubicBezTo>
                  <a:cubicBezTo>
                    <a:pt x="476" y="1319"/>
                    <a:pt x="463" y="1332"/>
                    <a:pt x="447" y="1332"/>
                  </a:cubicBezTo>
                  <a:close/>
                  <a:moveTo>
                    <a:pt x="2146" y="1420"/>
                  </a:moveTo>
                  <a:cubicBezTo>
                    <a:pt x="2139" y="1414"/>
                    <a:pt x="2132" y="1408"/>
                    <a:pt x="2125" y="1402"/>
                  </a:cubicBezTo>
                  <a:cubicBezTo>
                    <a:pt x="2110" y="1391"/>
                    <a:pt x="2095" y="1381"/>
                    <a:pt x="2079" y="1372"/>
                  </a:cubicBezTo>
                  <a:cubicBezTo>
                    <a:pt x="2048" y="1354"/>
                    <a:pt x="2016" y="1339"/>
                    <a:pt x="1983" y="1328"/>
                  </a:cubicBezTo>
                  <a:cubicBezTo>
                    <a:pt x="1949" y="1316"/>
                    <a:pt x="1915" y="1308"/>
                    <a:pt x="1879" y="1303"/>
                  </a:cubicBezTo>
                  <a:cubicBezTo>
                    <a:pt x="1862" y="1300"/>
                    <a:pt x="1843" y="1299"/>
                    <a:pt x="1825" y="1299"/>
                  </a:cubicBezTo>
                  <a:cubicBezTo>
                    <a:pt x="1818" y="1299"/>
                    <a:pt x="1812" y="1299"/>
                    <a:pt x="1805" y="1299"/>
                  </a:cubicBezTo>
                  <a:cubicBezTo>
                    <a:pt x="1803" y="1264"/>
                    <a:pt x="1778" y="1236"/>
                    <a:pt x="1746" y="1229"/>
                  </a:cubicBezTo>
                  <a:cubicBezTo>
                    <a:pt x="1748" y="1223"/>
                    <a:pt x="1750" y="1217"/>
                    <a:pt x="1752" y="1211"/>
                  </a:cubicBezTo>
                  <a:cubicBezTo>
                    <a:pt x="1758" y="1193"/>
                    <a:pt x="1763" y="1175"/>
                    <a:pt x="1766" y="1158"/>
                  </a:cubicBezTo>
                  <a:cubicBezTo>
                    <a:pt x="1769" y="1144"/>
                    <a:pt x="1770" y="1130"/>
                    <a:pt x="1772" y="1116"/>
                  </a:cubicBezTo>
                  <a:cubicBezTo>
                    <a:pt x="1768" y="1116"/>
                    <a:pt x="1768" y="1116"/>
                    <a:pt x="1768" y="1116"/>
                  </a:cubicBezTo>
                  <a:cubicBezTo>
                    <a:pt x="1740" y="1116"/>
                    <a:pt x="1713" y="1113"/>
                    <a:pt x="1686" y="1110"/>
                  </a:cubicBezTo>
                  <a:cubicBezTo>
                    <a:pt x="1688" y="1126"/>
                    <a:pt x="1690" y="1142"/>
                    <a:pt x="1693" y="1158"/>
                  </a:cubicBezTo>
                  <a:cubicBezTo>
                    <a:pt x="1696" y="1175"/>
                    <a:pt x="1701" y="1193"/>
                    <a:pt x="1707" y="1211"/>
                  </a:cubicBezTo>
                  <a:cubicBezTo>
                    <a:pt x="1709" y="1217"/>
                    <a:pt x="1711" y="1223"/>
                    <a:pt x="1713" y="1229"/>
                  </a:cubicBezTo>
                  <a:cubicBezTo>
                    <a:pt x="1680" y="1236"/>
                    <a:pt x="1655" y="1265"/>
                    <a:pt x="1654" y="1299"/>
                  </a:cubicBezTo>
                  <a:cubicBezTo>
                    <a:pt x="1654" y="1299"/>
                    <a:pt x="1653" y="1299"/>
                    <a:pt x="1653" y="1299"/>
                  </a:cubicBezTo>
                  <a:cubicBezTo>
                    <a:pt x="1644" y="1299"/>
                    <a:pt x="1634" y="1299"/>
                    <a:pt x="1625" y="1299"/>
                  </a:cubicBezTo>
                  <a:cubicBezTo>
                    <a:pt x="1606" y="1299"/>
                    <a:pt x="1588" y="1300"/>
                    <a:pt x="1571" y="1303"/>
                  </a:cubicBezTo>
                  <a:cubicBezTo>
                    <a:pt x="1535" y="1308"/>
                    <a:pt x="1501" y="1316"/>
                    <a:pt x="1467" y="1328"/>
                  </a:cubicBezTo>
                  <a:cubicBezTo>
                    <a:pt x="1434" y="1340"/>
                    <a:pt x="1402" y="1354"/>
                    <a:pt x="1371" y="1372"/>
                  </a:cubicBezTo>
                  <a:cubicBezTo>
                    <a:pt x="1355" y="1381"/>
                    <a:pt x="1340" y="1391"/>
                    <a:pt x="1325" y="1402"/>
                  </a:cubicBezTo>
                  <a:cubicBezTo>
                    <a:pt x="1318" y="1408"/>
                    <a:pt x="1311" y="1414"/>
                    <a:pt x="1304" y="1420"/>
                  </a:cubicBezTo>
                  <a:cubicBezTo>
                    <a:pt x="1296" y="1427"/>
                    <a:pt x="1289" y="1433"/>
                    <a:pt x="1283" y="1441"/>
                  </a:cubicBezTo>
                  <a:cubicBezTo>
                    <a:pt x="1293" y="1443"/>
                    <a:pt x="1302" y="1444"/>
                    <a:pt x="1312" y="1445"/>
                  </a:cubicBezTo>
                  <a:cubicBezTo>
                    <a:pt x="1321" y="1445"/>
                    <a:pt x="1331" y="1445"/>
                    <a:pt x="1340" y="1445"/>
                  </a:cubicBezTo>
                  <a:cubicBezTo>
                    <a:pt x="1359" y="1445"/>
                    <a:pt x="1377" y="1444"/>
                    <a:pt x="1395" y="1441"/>
                  </a:cubicBezTo>
                  <a:cubicBezTo>
                    <a:pt x="1430" y="1436"/>
                    <a:pt x="1465" y="1427"/>
                    <a:pt x="1498" y="1416"/>
                  </a:cubicBezTo>
                  <a:cubicBezTo>
                    <a:pt x="1531" y="1405"/>
                    <a:pt x="1563" y="1390"/>
                    <a:pt x="1595" y="1372"/>
                  </a:cubicBezTo>
                  <a:cubicBezTo>
                    <a:pt x="1610" y="1363"/>
                    <a:pt x="1625" y="1353"/>
                    <a:pt x="1640" y="1342"/>
                  </a:cubicBezTo>
                  <a:cubicBezTo>
                    <a:pt x="1646" y="1337"/>
                    <a:pt x="1652" y="1332"/>
                    <a:pt x="1658" y="1327"/>
                  </a:cubicBezTo>
                  <a:cubicBezTo>
                    <a:pt x="1665" y="1347"/>
                    <a:pt x="1679" y="1363"/>
                    <a:pt x="1698" y="1372"/>
                  </a:cubicBezTo>
                  <a:cubicBezTo>
                    <a:pt x="1641" y="1995"/>
                    <a:pt x="1641" y="1995"/>
                    <a:pt x="1641" y="1995"/>
                  </a:cubicBezTo>
                  <a:cubicBezTo>
                    <a:pt x="1818" y="1995"/>
                    <a:pt x="1818" y="1995"/>
                    <a:pt x="1818" y="1995"/>
                  </a:cubicBezTo>
                  <a:cubicBezTo>
                    <a:pt x="1758" y="1373"/>
                    <a:pt x="1758" y="1373"/>
                    <a:pt x="1758" y="1373"/>
                  </a:cubicBezTo>
                  <a:cubicBezTo>
                    <a:pt x="1776" y="1366"/>
                    <a:pt x="1791" y="1351"/>
                    <a:pt x="1799" y="1333"/>
                  </a:cubicBezTo>
                  <a:cubicBezTo>
                    <a:pt x="1803" y="1336"/>
                    <a:pt x="1806" y="1339"/>
                    <a:pt x="1810" y="1342"/>
                  </a:cubicBezTo>
                  <a:cubicBezTo>
                    <a:pt x="1825" y="1353"/>
                    <a:pt x="1840" y="1363"/>
                    <a:pt x="1855" y="1372"/>
                  </a:cubicBezTo>
                  <a:cubicBezTo>
                    <a:pt x="1887" y="1390"/>
                    <a:pt x="1919" y="1404"/>
                    <a:pt x="1952" y="1416"/>
                  </a:cubicBezTo>
                  <a:cubicBezTo>
                    <a:pt x="1985" y="1428"/>
                    <a:pt x="2020" y="1436"/>
                    <a:pt x="2055" y="1441"/>
                  </a:cubicBezTo>
                  <a:cubicBezTo>
                    <a:pt x="2073" y="1444"/>
                    <a:pt x="2091" y="1445"/>
                    <a:pt x="2110" y="1446"/>
                  </a:cubicBezTo>
                  <a:cubicBezTo>
                    <a:pt x="2119" y="1446"/>
                    <a:pt x="2128" y="1445"/>
                    <a:pt x="2138" y="1445"/>
                  </a:cubicBezTo>
                  <a:cubicBezTo>
                    <a:pt x="2147" y="1444"/>
                    <a:pt x="2157" y="1443"/>
                    <a:pt x="2167" y="1441"/>
                  </a:cubicBezTo>
                  <a:cubicBezTo>
                    <a:pt x="2161" y="1433"/>
                    <a:pt x="2154" y="1427"/>
                    <a:pt x="2146" y="1420"/>
                  </a:cubicBezTo>
                  <a:close/>
                  <a:moveTo>
                    <a:pt x="1729" y="1332"/>
                  </a:moveTo>
                  <a:cubicBezTo>
                    <a:pt x="1713" y="1332"/>
                    <a:pt x="1700" y="1319"/>
                    <a:pt x="1700" y="1303"/>
                  </a:cubicBezTo>
                  <a:cubicBezTo>
                    <a:pt x="1700" y="1287"/>
                    <a:pt x="1713" y="1274"/>
                    <a:pt x="1729" y="1274"/>
                  </a:cubicBezTo>
                  <a:cubicBezTo>
                    <a:pt x="1746" y="1274"/>
                    <a:pt x="1759" y="1287"/>
                    <a:pt x="1759" y="1303"/>
                  </a:cubicBezTo>
                  <a:cubicBezTo>
                    <a:pt x="1759" y="1319"/>
                    <a:pt x="1746" y="1332"/>
                    <a:pt x="1729" y="1332"/>
                  </a:cubicBezTo>
                  <a:close/>
                  <a:moveTo>
                    <a:pt x="435" y="920"/>
                  </a:moveTo>
                  <a:cubicBezTo>
                    <a:pt x="428" y="924"/>
                    <a:pt x="421" y="929"/>
                    <a:pt x="414" y="934"/>
                  </a:cubicBezTo>
                  <a:cubicBezTo>
                    <a:pt x="417" y="920"/>
                    <a:pt x="420" y="907"/>
                    <a:pt x="424" y="893"/>
                  </a:cubicBezTo>
                  <a:cubicBezTo>
                    <a:pt x="427" y="885"/>
                    <a:pt x="430" y="876"/>
                    <a:pt x="434" y="867"/>
                  </a:cubicBezTo>
                  <a:cubicBezTo>
                    <a:pt x="438" y="858"/>
                    <a:pt x="442" y="849"/>
                    <a:pt x="447" y="841"/>
                  </a:cubicBezTo>
                  <a:cubicBezTo>
                    <a:pt x="452" y="849"/>
                    <a:pt x="456" y="858"/>
                    <a:pt x="460" y="867"/>
                  </a:cubicBezTo>
                  <a:cubicBezTo>
                    <a:pt x="464" y="876"/>
                    <a:pt x="467" y="885"/>
                    <a:pt x="470" y="893"/>
                  </a:cubicBezTo>
                  <a:cubicBezTo>
                    <a:pt x="471" y="896"/>
                    <a:pt x="471" y="898"/>
                    <a:pt x="472" y="900"/>
                  </a:cubicBezTo>
                  <a:cubicBezTo>
                    <a:pt x="460" y="907"/>
                    <a:pt x="447" y="913"/>
                    <a:pt x="435" y="920"/>
                  </a:cubicBezTo>
                  <a:close/>
                  <a:moveTo>
                    <a:pt x="1765" y="941"/>
                  </a:moveTo>
                  <a:cubicBezTo>
                    <a:pt x="1762" y="925"/>
                    <a:pt x="1758" y="909"/>
                    <a:pt x="1752" y="893"/>
                  </a:cubicBezTo>
                  <a:cubicBezTo>
                    <a:pt x="1749" y="885"/>
                    <a:pt x="1746" y="876"/>
                    <a:pt x="1742" y="867"/>
                  </a:cubicBezTo>
                  <a:cubicBezTo>
                    <a:pt x="1739" y="858"/>
                    <a:pt x="1735" y="849"/>
                    <a:pt x="1729" y="841"/>
                  </a:cubicBezTo>
                  <a:cubicBezTo>
                    <a:pt x="1724" y="849"/>
                    <a:pt x="1720" y="858"/>
                    <a:pt x="1716" y="867"/>
                  </a:cubicBezTo>
                  <a:cubicBezTo>
                    <a:pt x="1713" y="876"/>
                    <a:pt x="1710" y="885"/>
                    <a:pt x="1707" y="893"/>
                  </a:cubicBezTo>
                  <a:cubicBezTo>
                    <a:pt x="1705" y="897"/>
                    <a:pt x="1705" y="901"/>
                    <a:pt x="1704" y="905"/>
                  </a:cubicBezTo>
                  <a:cubicBezTo>
                    <a:pt x="1713" y="910"/>
                    <a:pt x="1723" y="914"/>
                    <a:pt x="1732" y="919"/>
                  </a:cubicBezTo>
                  <a:cubicBezTo>
                    <a:pt x="1744" y="926"/>
                    <a:pt x="1754" y="934"/>
                    <a:pt x="1765" y="94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TextBox 156"/>
            <p:cNvSpPr txBox="1"/>
            <p:nvPr/>
          </p:nvSpPr>
          <p:spPr>
            <a:xfrm>
              <a:off x="4772355" y="8053329"/>
              <a:ext cx="422929" cy="140423"/>
            </a:xfrm>
            <a:prstGeom prst="rect">
              <a:avLst/>
            </a:prstGeom>
            <a:noFill/>
          </p:spPr>
          <p:txBody>
            <a:bodyPr wrap="square" lIns="0" tIns="0" rIns="0" bIns="0" rtlCol="0">
              <a:spAutoFit/>
            </a:bodyPr>
            <a:lstStyle/>
            <a:p>
              <a:r>
                <a:rPr lang="en-US" sz="500" dirty="0" smtClean="0">
                  <a:solidFill>
                    <a:schemeClr val="tx1"/>
                  </a:solidFill>
                </a:rPr>
                <a:t>Wind</a:t>
              </a:r>
              <a:endParaRPr lang="en-US" sz="500" dirty="0">
                <a:solidFill>
                  <a:schemeClr val="tx1"/>
                </a:solidFill>
              </a:endParaRPr>
            </a:p>
          </p:txBody>
        </p:sp>
        <p:sp>
          <p:nvSpPr>
            <p:cNvPr id="158" name="Freeform 13"/>
            <p:cNvSpPr>
              <a:spLocks noEditPoints="1"/>
            </p:cNvSpPr>
            <p:nvPr/>
          </p:nvSpPr>
          <p:spPr bwMode="auto">
            <a:xfrm>
              <a:off x="5408023" y="7921568"/>
              <a:ext cx="225883" cy="176390"/>
            </a:xfrm>
            <a:custGeom>
              <a:avLst/>
              <a:gdLst>
                <a:gd name="T0" fmla="*/ 2188 w 2275"/>
                <a:gd name="T1" fmla="*/ 28 h 1770"/>
                <a:gd name="T2" fmla="*/ 1959 w 2275"/>
                <a:gd name="T3" fmla="*/ 2 h 1770"/>
                <a:gd name="T4" fmla="*/ 1674 w 2275"/>
                <a:gd name="T5" fmla="*/ 86 h 1770"/>
                <a:gd name="T6" fmla="*/ 1425 w 2275"/>
                <a:gd name="T7" fmla="*/ 284 h 1770"/>
                <a:gd name="T8" fmla="*/ 1268 w 2275"/>
                <a:gd name="T9" fmla="*/ 550 h 1770"/>
                <a:gd name="T10" fmla="*/ 1226 w 2275"/>
                <a:gd name="T11" fmla="*/ 945 h 1770"/>
                <a:gd name="T12" fmla="*/ 1258 w 2275"/>
                <a:gd name="T13" fmla="*/ 1079 h 1770"/>
                <a:gd name="T14" fmla="*/ 1456 w 2275"/>
                <a:gd name="T15" fmla="*/ 738 h 1770"/>
                <a:gd name="T16" fmla="*/ 1628 w 2275"/>
                <a:gd name="T17" fmla="*/ 535 h 1770"/>
                <a:gd name="T18" fmla="*/ 1734 w 2275"/>
                <a:gd name="T19" fmla="*/ 446 h 1770"/>
                <a:gd name="T20" fmla="*/ 1811 w 2275"/>
                <a:gd name="T21" fmla="*/ 399 h 1770"/>
                <a:gd name="T22" fmla="*/ 1738 w 2275"/>
                <a:gd name="T23" fmla="*/ 452 h 1770"/>
                <a:gd name="T24" fmla="*/ 1640 w 2275"/>
                <a:gd name="T25" fmla="*/ 547 h 1770"/>
                <a:gd name="T26" fmla="*/ 1489 w 2275"/>
                <a:gd name="T27" fmla="*/ 759 h 1770"/>
                <a:gd name="T28" fmla="*/ 1326 w 2275"/>
                <a:gd name="T29" fmla="*/ 1096 h 1770"/>
                <a:gd name="T30" fmla="*/ 1122 w 2275"/>
                <a:gd name="T31" fmla="*/ 1110 h 1770"/>
                <a:gd name="T32" fmla="*/ 1189 w 2275"/>
                <a:gd name="T33" fmla="*/ 1044 h 1770"/>
                <a:gd name="T34" fmla="*/ 1178 w 2275"/>
                <a:gd name="T35" fmla="*/ 823 h 1770"/>
                <a:gd name="T36" fmla="*/ 989 w 2275"/>
                <a:gd name="T37" fmla="*/ 439 h 1770"/>
                <a:gd name="T38" fmla="*/ 742 w 2275"/>
                <a:gd name="T39" fmla="*/ 242 h 1770"/>
                <a:gd name="T40" fmla="*/ 443 w 2275"/>
                <a:gd name="T41" fmla="*/ 151 h 1770"/>
                <a:gd name="T42" fmla="*/ 174 w 2275"/>
                <a:gd name="T43" fmla="*/ 177 h 1770"/>
                <a:gd name="T44" fmla="*/ 20 w 2275"/>
                <a:gd name="T45" fmla="*/ 256 h 1770"/>
                <a:gd name="T46" fmla="*/ 12 w 2275"/>
                <a:gd name="T47" fmla="*/ 295 h 1770"/>
                <a:gd name="T48" fmla="*/ 91 w 2275"/>
                <a:gd name="T49" fmla="*/ 434 h 1770"/>
                <a:gd name="T50" fmla="*/ 206 w 2275"/>
                <a:gd name="T51" fmla="*/ 620 h 1770"/>
                <a:gd name="T52" fmla="*/ 440 w 2275"/>
                <a:gd name="T53" fmla="*/ 876 h 1770"/>
                <a:gd name="T54" fmla="*/ 646 w 2275"/>
                <a:gd name="T55" fmla="*/ 1006 h 1770"/>
                <a:gd name="T56" fmla="*/ 876 w 2275"/>
                <a:gd name="T57" fmla="*/ 1091 h 1770"/>
                <a:gd name="T58" fmla="*/ 1053 w 2275"/>
                <a:gd name="T59" fmla="*/ 1126 h 1770"/>
                <a:gd name="T60" fmla="*/ 1258 w 2275"/>
                <a:gd name="T61" fmla="*/ 1760 h 1770"/>
                <a:gd name="T62" fmla="*/ 1308 w 2275"/>
                <a:gd name="T63" fmla="*/ 1761 h 1770"/>
                <a:gd name="T64" fmla="*/ 1311 w 2275"/>
                <a:gd name="T65" fmla="*/ 1760 h 1770"/>
                <a:gd name="T66" fmla="*/ 1396 w 2275"/>
                <a:gd name="T67" fmla="*/ 1099 h 1770"/>
                <a:gd name="T68" fmla="*/ 1564 w 2275"/>
                <a:gd name="T69" fmla="*/ 1032 h 1770"/>
                <a:gd name="T70" fmla="*/ 1774 w 2275"/>
                <a:gd name="T71" fmla="*/ 907 h 1770"/>
                <a:gd name="T72" fmla="*/ 1953 w 2275"/>
                <a:gd name="T73" fmla="*/ 741 h 1770"/>
                <a:gd name="T74" fmla="*/ 2137 w 2275"/>
                <a:gd name="T75" fmla="*/ 446 h 1770"/>
                <a:gd name="T76" fmla="*/ 2215 w 2275"/>
                <a:gd name="T77" fmla="*/ 242 h 1770"/>
                <a:gd name="T78" fmla="*/ 2267 w 2275"/>
                <a:gd name="T79" fmla="*/ 91 h 1770"/>
                <a:gd name="T80" fmla="*/ 2252 w 2275"/>
                <a:gd name="T81" fmla="*/ 53 h 1770"/>
                <a:gd name="T82" fmla="*/ 679 w 2275"/>
                <a:gd name="T83" fmla="*/ 565 h 1770"/>
                <a:gd name="T84" fmla="*/ 523 w 2275"/>
                <a:gd name="T85" fmla="*/ 352 h 1770"/>
                <a:gd name="T86" fmla="*/ 724 w 2275"/>
                <a:gd name="T87" fmla="*/ 647 h 1770"/>
                <a:gd name="T88" fmla="*/ 489 w 2275"/>
                <a:gd name="T89" fmla="*/ 565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75" h="1770">
                  <a:moveTo>
                    <a:pt x="2252" y="53"/>
                  </a:moveTo>
                  <a:cubicBezTo>
                    <a:pt x="2238" y="48"/>
                    <a:pt x="2215" y="36"/>
                    <a:pt x="2188" y="28"/>
                  </a:cubicBezTo>
                  <a:cubicBezTo>
                    <a:pt x="2161" y="21"/>
                    <a:pt x="2124" y="8"/>
                    <a:pt x="2087" y="5"/>
                  </a:cubicBezTo>
                  <a:cubicBezTo>
                    <a:pt x="2049" y="1"/>
                    <a:pt x="2006" y="0"/>
                    <a:pt x="1959" y="2"/>
                  </a:cubicBezTo>
                  <a:cubicBezTo>
                    <a:pt x="1913" y="6"/>
                    <a:pt x="1867" y="15"/>
                    <a:pt x="1817" y="28"/>
                  </a:cubicBezTo>
                  <a:cubicBezTo>
                    <a:pt x="1768" y="41"/>
                    <a:pt x="1722" y="62"/>
                    <a:pt x="1674" y="86"/>
                  </a:cubicBezTo>
                  <a:cubicBezTo>
                    <a:pt x="1626" y="110"/>
                    <a:pt x="1583" y="140"/>
                    <a:pt x="1540" y="173"/>
                  </a:cubicBezTo>
                  <a:cubicBezTo>
                    <a:pt x="1499" y="207"/>
                    <a:pt x="1460" y="244"/>
                    <a:pt x="1425" y="284"/>
                  </a:cubicBezTo>
                  <a:cubicBezTo>
                    <a:pt x="1392" y="325"/>
                    <a:pt x="1359" y="367"/>
                    <a:pt x="1333" y="412"/>
                  </a:cubicBezTo>
                  <a:cubicBezTo>
                    <a:pt x="1307" y="457"/>
                    <a:pt x="1285" y="503"/>
                    <a:pt x="1268" y="550"/>
                  </a:cubicBezTo>
                  <a:cubicBezTo>
                    <a:pt x="1234" y="643"/>
                    <a:pt x="1220" y="739"/>
                    <a:pt x="1218" y="824"/>
                  </a:cubicBezTo>
                  <a:cubicBezTo>
                    <a:pt x="1218" y="868"/>
                    <a:pt x="1221" y="908"/>
                    <a:pt x="1226" y="945"/>
                  </a:cubicBezTo>
                  <a:cubicBezTo>
                    <a:pt x="1231" y="982"/>
                    <a:pt x="1240" y="1015"/>
                    <a:pt x="1247" y="1043"/>
                  </a:cubicBezTo>
                  <a:cubicBezTo>
                    <a:pt x="1250" y="1056"/>
                    <a:pt x="1254" y="1068"/>
                    <a:pt x="1258" y="1079"/>
                  </a:cubicBezTo>
                  <a:cubicBezTo>
                    <a:pt x="1265" y="1064"/>
                    <a:pt x="1273" y="1049"/>
                    <a:pt x="1281" y="1032"/>
                  </a:cubicBezTo>
                  <a:cubicBezTo>
                    <a:pt x="1323" y="948"/>
                    <a:pt x="1385" y="840"/>
                    <a:pt x="1456" y="738"/>
                  </a:cubicBezTo>
                  <a:cubicBezTo>
                    <a:pt x="1492" y="687"/>
                    <a:pt x="1531" y="639"/>
                    <a:pt x="1569" y="595"/>
                  </a:cubicBezTo>
                  <a:cubicBezTo>
                    <a:pt x="1589" y="574"/>
                    <a:pt x="1609" y="554"/>
                    <a:pt x="1628" y="535"/>
                  </a:cubicBezTo>
                  <a:cubicBezTo>
                    <a:pt x="1647" y="517"/>
                    <a:pt x="1666" y="500"/>
                    <a:pt x="1683" y="484"/>
                  </a:cubicBezTo>
                  <a:cubicBezTo>
                    <a:pt x="1702" y="470"/>
                    <a:pt x="1719" y="458"/>
                    <a:pt x="1734" y="446"/>
                  </a:cubicBezTo>
                  <a:cubicBezTo>
                    <a:pt x="1748" y="434"/>
                    <a:pt x="1764" y="427"/>
                    <a:pt x="1775" y="420"/>
                  </a:cubicBezTo>
                  <a:cubicBezTo>
                    <a:pt x="1798" y="406"/>
                    <a:pt x="1811" y="399"/>
                    <a:pt x="1811" y="399"/>
                  </a:cubicBezTo>
                  <a:cubicBezTo>
                    <a:pt x="1811" y="399"/>
                    <a:pt x="1799" y="407"/>
                    <a:pt x="1777" y="423"/>
                  </a:cubicBezTo>
                  <a:cubicBezTo>
                    <a:pt x="1766" y="431"/>
                    <a:pt x="1752" y="439"/>
                    <a:pt x="1738" y="452"/>
                  </a:cubicBezTo>
                  <a:cubicBezTo>
                    <a:pt x="1724" y="464"/>
                    <a:pt x="1709" y="478"/>
                    <a:pt x="1691" y="493"/>
                  </a:cubicBezTo>
                  <a:cubicBezTo>
                    <a:pt x="1676" y="510"/>
                    <a:pt x="1659" y="528"/>
                    <a:pt x="1640" y="547"/>
                  </a:cubicBezTo>
                  <a:cubicBezTo>
                    <a:pt x="1624" y="567"/>
                    <a:pt x="1606" y="589"/>
                    <a:pt x="1588" y="611"/>
                  </a:cubicBezTo>
                  <a:cubicBezTo>
                    <a:pt x="1554" y="657"/>
                    <a:pt x="1520" y="707"/>
                    <a:pt x="1489" y="759"/>
                  </a:cubicBezTo>
                  <a:cubicBezTo>
                    <a:pt x="1427" y="864"/>
                    <a:pt x="1375" y="975"/>
                    <a:pt x="1341" y="1059"/>
                  </a:cubicBezTo>
                  <a:cubicBezTo>
                    <a:pt x="1335" y="1072"/>
                    <a:pt x="1331" y="1084"/>
                    <a:pt x="1326" y="1096"/>
                  </a:cubicBezTo>
                  <a:cubicBezTo>
                    <a:pt x="1284" y="1193"/>
                    <a:pt x="1262" y="1293"/>
                    <a:pt x="1251" y="1386"/>
                  </a:cubicBezTo>
                  <a:cubicBezTo>
                    <a:pt x="1223" y="1296"/>
                    <a:pt x="1182" y="1199"/>
                    <a:pt x="1122" y="1110"/>
                  </a:cubicBezTo>
                  <a:cubicBezTo>
                    <a:pt x="1115" y="1100"/>
                    <a:pt x="1176" y="1068"/>
                    <a:pt x="1185" y="1081"/>
                  </a:cubicBezTo>
                  <a:cubicBezTo>
                    <a:pt x="1187" y="1070"/>
                    <a:pt x="1189" y="1057"/>
                    <a:pt x="1189" y="1044"/>
                  </a:cubicBezTo>
                  <a:cubicBezTo>
                    <a:pt x="1191" y="1015"/>
                    <a:pt x="1194" y="980"/>
                    <a:pt x="1192" y="943"/>
                  </a:cubicBezTo>
                  <a:cubicBezTo>
                    <a:pt x="1191" y="906"/>
                    <a:pt x="1186" y="866"/>
                    <a:pt x="1178" y="823"/>
                  </a:cubicBezTo>
                  <a:cubicBezTo>
                    <a:pt x="1161" y="740"/>
                    <a:pt x="1130" y="648"/>
                    <a:pt x="1078" y="563"/>
                  </a:cubicBezTo>
                  <a:cubicBezTo>
                    <a:pt x="1054" y="520"/>
                    <a:pt x="1023" y="479"/>
                    <a:pt x="989" y="439"/>
                  </a:cubicBezTo>
                  <a:cubicBezTo>
                    <a:pt x="956" y="400"/>
                    <a:pt x="916" y="364"/>
                    <a:pt x="876" y="330"/>
                  </a:cubicBezTo>
                  <a:cubicBezTo>
                    <a:pt x="834" y="298"/>
                    <a:pt x="789" y="268"/>
                    <a:pt x="742" y="242"/>
                  </a:cubicBezTo>
                  <a:cubicBezTo>
                    <a:pt x="694" y="218"/>
                    <a:pt x="646" y="196"/>
                    <a:pt x="595" y="181"/>
                  </a:cubicBezTo>
                  <a:cubicBezTo>
                    <a:pt x="543" y="167"/>
                    <a:pt x="494" y="154"/>
                    <a:pt x="443" y="151"/>
                  </a:cubicBezTo>
                  <a:cubicBezTo>
                    <a:pt x="392" y="147"/>
                    <a:pt x="344" y="146"/>
                    <a:pt x="299" y="151"/>
                  </a:cubicBezTo>
                  <a:cubicBezTo>
                    <a:pt x="252" y="157"/>
                    <a:pt x="210" y="166"/>
                    <a:pt x="174" y="177"/>
                  </a:cubicBezTo>
                  <a:cubicBezTo>
                    <a:pt x="138" y="187"/>
                    <a:pt x="104" y="206"/>
                    <a:pt x="78" y="219"/>
                  </a:cubicBezTo>
                  <a:cubicBezTo>
                    <a:pt x="53" y="231"/>
                    <a:pt x="33" y="247"/>
                    <a:pt x="20" y="256"/>
                  </a:cubicBezTo>
                  <a:cubicBezTo>
                    <a:pt x="7" y="265"/>
                    <a:pt x="0" y="271"/>
                    <a:pt x="0" y="271"/>
                  </a:cubicBezTo>
                  <a:cubicBezTo>
                    <a:pt x="0" y="271"/>
                    <a:pt x="4" y="279"/>
                    <a:pt x="12" y="295"/>
                  </a:cubicBezTo>
                  <a:cubicBezTo>
                    <a:pt x="20" y="308"/>
                    <a:pt x="31" y="332"/>
                    <a:pt x="45" y="354"/>
                  </a:cubicBezTo>
                  <a:cubicBezTo>
                    <a:pt x="58" y="376"/>
                    <a:pt x="73" y="403"/>
                    <a:pt x="91" y="434"/>
                  </a:cubicBezTo>
                  <a:cubicBezTo>
                    <a:pt x="108" y="465"/>
                    <a:pt x="126" y="495"/>
                    <a:pt x="145" y="526"/>
                  </a:cubicBezTo>
                  <a:cubicBezTo>
                    <a:pt x="164" y="557"/>
                    <a:pt x="184" y="591"/>
                    <a:pt x="206" y="620"/>
                  </a:cubicBezTo>
                  <a:cubicBezTo>
                    <a:pt x="227" y="650"/>
                    <a:pt x="249" y="684"/>
                    <a:pt x="274" y="712"/>
                  </a:cubicBezTo>
                  <a:cubicBezTo>
                    <a:pt x="322" y="772"/>
                    <a:pt x="377" y="827"/>
                    <a:pt x="440" y="876"/>
                  </a:cubicBezTo>
                  <a:cubicBezTo>
                    <a:pt x="471" y="902"/>
                    <a:pt x="505" y="923"/>
                    <a:pt x="539" y="946"/>
                  </a:cubicBezTo>
                  <a:cubicBezTo>
                    <a:pt x="573" y="969"/>
                    <a:pt x="609" y="988"/>
                    <a:pt x="646" y="1006"/>
                  </a:cubicBezTo>
                  <a:cubicBezTo>
                    <a:pt x="684" y="1024"/>
                    <a:pt x="722" y="1041"/>
                    <a:pt x="760" y="1054"/>
                  </a:cubicBezTo>
                  <a:cubicBezTo>
                    <a:pt x="800" y="1068"/>
                    <a:pt x="838" y="1081"/>
                    <a:pt x="876" y="1091"/>
                  </a:cubicBezTo>
                  <a:cubicBezTo>
                    <a:pt x="914" y="1101"/>
                    <a:pt x="951" y="1109"/>
                    <a:pt x="986" y="1115"/>
                  </a:cubicBezTo>
                  <a:cubicBezTo>
                    <a:pt x="1009" y="1120"/>
                    <a:pt x="1032" y="1123"/>
                    <a:pt x="1053" y="1126"/>
                  </a:cubicBezTo>
                  <a:cubicBezTo>
                    <a:pt x="1246" y="1396"/>
                    <a:pt x="1247" y="1756"/>
                    <a:pt x="1247" y="1760"/>
                  </a:cubicBezTo>
                  <a:cubicBezTo>
                    <a:pt x="1258" y="1760"/>
                    <a:pt x="1258" y="1760"/>
                    <a:pt x="1258" y="1760"/>
                  </a:cubicBezTo>
                  <a:cubicBezTo>
                    <a:pt x="1259" y="1765"/>
                    <a:pt x="1259" y="1769"/>
                    <a:pt x="1260" y="1770"/>
                  </a:cubicBezTo>
                  <a:cubicBezTo>
                    <a:pt x="1308" y="1761"/>
                    <a:pt x="1308" y="1761"/>
                    <a:pt x="1308" y="1761"/>
                  </a:cubicBezTo>
                  <a:cubicBezTo>
                    <a:pt x="1311" y="1761"/>
                    <a:pt x="1311" y="1761"/>
                    <a:pt x="1311" y="1761"/>
                  </a:cubicBezTo>
                  <a:cubicBezTo>
                    <a:pt x="1311" y="1761"/>
                    <a:pt x="1311" y="1760"/>
                    <a:pt x="1311" y="1760"/>
                  </a:cubicBezTo>
                  <a:cubicBezTo>
                    <a:pt x="1322" y="1758"/>
                    <a:pt x="1322" y="1758"/>
                    <a:pt x="1322" y="1758"/>
                  </a:cubicBezTo>
                  <a:cubicBezTo>
                    <a:pt x="1321" y="1753"/>
                    <a:pt x="1256" y="1400"/>
                    <a:pt x="1396" y="1099"/>
                  </a:cubicBezTo>
                  <a:cubicBezTo>
                    <a:pt x="1417" y="1092"/>
                    <a:pt x="1438" y="1085"/>
                    <a:pt x="1461" y="1076"/>
                  </a:cubicBezTo>
                  <a:cubicBezTo>
                    <a:pt x="1494" y="1063"/>
                    <a:pt x="1529" y="1049"/>
                    <a:pt x="1564" y="1032"/>
                  </a:cubicBezTo>
                  <a:cubicBezTo>
                    <a:pt x="1600" y="1015"/>
                    <a:pt x="1635" y="995"/>
                    <a:pt x="1671" y="975"/>
                  </a:cubicBezTo>
                  <a:cubicBezTo>
                    <a:pt x="1707" y="954"/>
                    <a:pt x="1741" y="931"/>
                    <a:pt x="1774" y="907"/>
                  </a:cubicBezTo>
                  <a:cubicBezTo>
                    <a:pt x="1807" y="881"/>
                    <a:pt x="1840" y="856"/>
                    <a:pt x="1869" y="828"/>
                  </a:cubicBezTo>
                  <a:cubicBezTo>
                    <a:pt x="1898" y="799"/>
                    <a:pt x="1928" y="772"/>
                    <a:pt x="1953" y="741"/>
                  </a:cubicBezTo>
                  <a:cubicBezTo>
                    <a:pt x="2006" y="681"/>
                    <a:pt x="2050" y="617"/>
                    <a:pt x="2087" y="549"/>
                  </a:cubicBezTo>
                  <a:cubicBezTo>
                    <a:pt x="2106" y="517"/>
                    <a:pt x="2121" y="480"/>
                    <a:pt x="2137" y="446"/>
                  </a:cubicBezTo>
                  <a:cubicBezTo>
                    <a:pt x="2152" y="413"/>
                    <a:pt x="2166" y="376"/>
                    <a:pt x="2179" y="342"/>
                  </a:cubicBezTo>
                  <a:cubicBezTo>
                    <a:pt x="2192" y="309"/>
                    <a:pt x="2204" y="275"/>
                    <a:pt x="2215" y="242"/>
                  </a:cubicBezTo>
                  <a:cubicBezTo>
                    <a:pt x="2227" y="209"/>
                    <a:pt x="2237" y="179"/>
                    <a:pt x="2246" y="155"/>
                  </a:cubicBezTo>
                  <a:cubicBezTo>
                    <a:pt x="2256" y="131"/>
                    <a:pt x="2262" y="105"/>
                    <a:pt x="2267" y="91"/>
                  </a:cubicBezTo>
                  <a:cubicBezTo>
                    <a:pt x="2273" y="74"/>
                    <a:pt x="2275" y="65"/>
                    <a:pt x="2275" y="65"/>
                  </a:cubicBezTo>
                  <a:cubicBezTo>
                    <a:pt x="2275" y="65"/>
                    <a:pt x="2267" y="60"/>
                    <a:pt x="2252" y="53"/>
                  </a:cubicBezTo>
                  <a:close/>
                  <a:moveTo>
                    <a:pt x="489" y="565"/>
                  </a:moveTo>
                  <a:cubicBezTo>
                    <a:pt x="679" y="565"/>
                    <a:pt x="679" y="565"/>
                    <a:pt x="679" y="565"/>
                  </a:cubicBezTo>
                  <a:cubicBezTo>
                    <a:pt x="410" y="352"/>
                    <a:pt x="410" y="352"/>
                    <a:pt x="410" y="352"/>
                  </a:cubicBezTo>
                  <a:cubicBezTo>
                    <a:pt x="523" y="352"/>
                    <a:pt x="523" y="352"/>
                    <a:pt x="523" y="352"/>
                  </a:cubicBezTo>
                  <a:cubicBezTo>
                    <a:pt x="912" y="647"/>
                    <a:pt x="912" y="647"/>
                    <a:pt x="912" y="647"/>
                  </a:cubicBezTo>
                  <a:cubicBezTo>
                    <a:pt x="724" y="647"/>
                    <a:pt x="724" y="647"/>
                    <a:pt x="724" y="647"/>
                  </a:cubicBezTo>
                  <a:cubicBezTo>
                    <a:pt x="994" y="917"/>
                    <a:pt x="994" y="917"/>
                    <a:pt x="994" y="917"/>
                  </a:cubicBezTo>
                  <a:lnTo>
                    <a:pt x="489" y="56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20"/>
            <p:cNvSpPr>
              <a:spLocks noEditPoints="1"/>
            </p:cNvSpPr>
            <p:nvPr/>
          </p:nvSpPr>
          <p:spPr bwMode="auto">
            <a:xfrm>
              <a:off x="5952008" y="7860985"/>
              <a:ext cx="237337" cy="245075"/>
            </a:xfrm>
            <a:custGeom>
              <a:avLst/>
              <a:gdLst>
                <a:gd name="T0" fmla="*/ 254 w 2138"/>
                <a:gd name="T1" fmla="*/ 482 h 2011"/>
                <a:gd name="T2" fmla="*/ 0 w 2138"/>
                <a:gd name="T3" fmla="*/ 1490 h 2011"/>
                <a:gd name="T4" fmla="*/ 177 w 2138"/>
                <a:gd name="T5" fmla="*/ 1547 h 2011"/>
                <a:gd name="T6" fmla="*/ 1584 w 2138"/>
                <a:gd name="T7" fmla="*/ 1547 h 2011"/>
                <a:gd name="T8" fmla="*/ 1825 w 2138"/>
                <a:gd name="T9" fmla="*/ 1547 h 2011"/>
                <a:gd name="T10" fmla="*/ 1662 w 2138"/>
                <a:gd name="T11" fmla="*/ 538 h 2011"/>
                <a:gd name="T12" fmla="*/ 84 w 2138"/>
                <a:gd name="T13" fmla="*/ 1479 h 2011"/>
                <a:gd name="T14" fmla="*/ 1577 w 2138"/>
                <a:gd name="T15" fmla="*/ 550 h 2011"/>
                <a:gd name="T16" fmla="*/ 84 w 2138"/>
                <a:gd name="T17" fmla="*/ 1479 h 2011"/>
                <a:gd name="T18" fmla="*/ 1599 w 2138"/>
                <a:gd name="T19" fmla="*/ 835 h 2011"/>
                <a:gd name="T20" fmla="*/ 1231 w 2138"/>
                <a:gd name="T21" fmla="*/ 618 h 2011"/>
                <a:gd name="T22" fmla="*/ 1232 w 2138"/>
                <a:gd name="T23" fmla="*/ 1121 h 2011"/>
                <a:gd name="T24" fmla="*/ 1600 w 2138"/>
                <a:gd name="T25" fmla="*/ 905 h 2011"/>
                <a:gd name="T26" fmla="*/ 1232 w 2138"/>
                <a:gd name="T27" fmla="*/ 1121 h 2011"/>
                <a:gd name="T28" fmla="*/ 331 w 2138"/>
                <a:gd name="T29" fmla="*/ 618 h 2011"/>
                <a:gd name="T30" fmla="*/ 662 w 2138"/>
                <a:gd name="T31" fmla="*/ 835 h 2011"/>
                <a:gd name="T32" fmla="*/ 1145 w 2138"/>
                <a:gd name="T33" fmla="*/ 618 h 2011"/>
                <a:gd name="T34" fmla="*/ 752 w 2138"/>
                <a:gd name="T35" fmla="*/ 835 h 2011"/>
                <a:gd name="T36" fmla="*/ 1145 w 2138"/>
                <a:gd name="T37" fmla="*/ 618 h 2011"/>
                <a:gd name="T38" fmla="*/ 664 w 2138"/>
                <a:gd name="T39" fmla="*/ 1121 h 2011"/>
                <a:gd name="T40" fmla="*/ 272 w 2138"/>
                <a:gd name="T41" fmla="*/ 905 h 2011"/>
                <a:gd name="T42" fmla="*/ 754 w 2138"/>
                <a:gd name="T43" fmla="*/ 1121 h 2011"/>
                <a:gd name="T44" fmla="*/ 1146 w 2138"/>
                <a:gd name="T45" fmla="*/ 905 h 2011"/>
                <a:gd name="T46" fmla="*/ 754 w 2138"/>
                <a:gd name="T47" fmla="*/ 1121 h 2011"/>
                <a:gd name="T48" fmla="*/ 664 w 2138"/>
                <a:gd name="T49" fmla="*/ 1411 h 2011"/>
                <a:gd name="T50" fmla="*/ 222 w 2138"/>
                <a:gd name="T51" fmla="*/ 1194 h 2011"/>
                <a:gd name="T52" fmla="*/ 754 w 2138"/>
                <a:gd name="T53" fmla="*/ 1411 h 2011"/>
                <a:gd name="T54" fmla="*/ 1146 w 2138"/>
                <a:gd name="T55" fmla="*/ 1194 h 2011"/>
                <a:gd name="T56" fmla="*/ 754 w 2138"/>
                <a:gd name="T57" fmla="*/ 1411 h 2011"/>
                <a:gd name="T58" fmla="*/ 1232 w 2138"/>
                <a:gd name="T59" fmla="*/ 1411 h 2011"/>
                <a:gd name="T60" fmla="*/ 1662 w 2138"/>
                <a:gd name="T61" fmla="*/ 1194 h 2011"/>
                <a:gd name="T62" fmla="*/ 1019 w 2138"/>
                <a:gd name="T63" fmla="*/ 1906 h 2011"/>
                <a:gd name="T64" fmla="*/ 1206 w 2138"/>
                <a:gd name="T65" fmla="*/ 2011 h 2011"/>
                <a:gd name="T66" fmla="*/ 681 w 2138"/>
                <a:gd name="T67" fmla="*/ 1906 h 2011"/>
                <a:gd name="T68" fmla="*/ 863 w 2138"/>
                <a:gd name="T69" fmla="*/ 1597 h 2011"/>
                <a:gd name="T70" fmla="*/ 1019 w 2138"/>
                <a:gd name="T71" fmla="*/ 1906 h 2011"/>
                <a:gd name="T72" fmla="*/ 1586 w 2138"/>
                <a:gd name="T73" fmla="*/ 247 h 2011"/>
                <a:gd name="T74" fmla="*/ 1771 w 2138"/>
                <a:gd name="T75" fmla="*/ 760 h 2011"/>
                <a:gd name="T76" fmla="*/ 1635 w 2138"/>
                <a:gd name="T77" fmla="*/ 436 h 2011"/>
                <a:gd name="T78" fmla="*/ 2132 w 2138"/>
                <a:gd name="T79" fmla="*/ 544 h 2011"/>
                <a:gd name="T80" fmla="*/ 1967 w 2138"/>
                <a:gd name="T81" fmla="*/ 586 h 2011"/>
                <a:gd name="T82" fmla="*/ 1964 w 2138"/>
                <a:gd name="T83" fmla="*/ 495 h 2011"/>
                <a:gd name="T84" fmla="*/ 1973 w 2138"/>
                <a:gd name="T85" fmla="*/ 488 h 2011"/>
                <a:gd name="T86" fmla="*/ 2132 w 2138"/>
                <a:gd name="T87" fmla="*/ 544 h 2011"/>
                <a:gd name="T88" fmla="*/ 1629 w 2138"/>
                <a:gd name="T89" fmla="*/ 174 h 2011"/>
                <a:gd name="T90" fmla="*/ 1636 w 2138"/>
                <a:gd name="T91" fmla="*/ 165 h 2011"/>
                <a:gd name="T92" fmla="*/ 1580 w 2138"/>
                <a:gd name="T93" fmla="*/ 6 h 2011"/>
                <a:gd name="T94" fmla="*/ 1538 w 2138"/>
                <a:gd name="T95" fmla="*/ 171 h 2011"/>
                <a:gd name="T96" fmla="*/ 1874 w 2138"/>
                <a:gd name="T97" fmla="*/ 311 h 2011"/>
                <a:gd name="T98" fmla="*/ 1885 w 2138"/>
                <a:gd name="T99" fmla="*/ 309 h 2011"/>
                <a:gd name="T100" fmla="*/ 1958 w 2138"/>
                <a:gd name="T101" fmla="*/ 157 h 2011"/>
                <a:gd name="T102" fmla="*/ 1811 w 2138"/>
                <a:gd name="T103" fmla="*/ 244 h 2011"/>
                <a:gd name="T104" fmla="*/ 1874 w 2138"/>
                <a:gd name="T105" fmla="*/ 311 h 2011"/>
                <a:gd name="T106" fmla="*/ 1847 w 2138"/>
                <a:gd name="T107" fmla="*/ 763 h 2011"/>
                <a:gd name="T108" fmla="*/ 1785 w 2138"/>
                <a:gd name="T109" fmla="*/ 821 h 2011"/>
                <a:gd name="T110" fmla="*/ 1925 w 2138"/>
                <a:gd name="T111" fmla="*/ 919 h 2011"/>
                <a:gd name="T112" fmla="*/ 1852 w 2138"/>
                <a:gd name="T113" fmla="*/ 766 h 2011"/>
                <a:gd name="T114" fmla="*/ 1265 w 2138"/>
                <a:gd name="T115" fmla="*/ 311 h 2011"/>
                <a:gd name="T116" fmla="*/ 1328 w 2138"/>
                <a:gd name="T117" fmla="*/ 244 h 2011"/>
                <a:gd name="T118" fmla="*/ 1193 w 2138"/>
                <a:gd name="T119" fmla="*/ 168 h 2011"/>
                <a:gd name="T120" fmla="*/ 1255 w 2138"/>
                <a:gd name="T121" fmla="*/ 310 h 2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38" h="2011">
                  <a:moveTo>
                    <a:pt x="1592" y="482"/>
                  </a:moveTo>
                  <a:cubicBezTo>
                    <a:pt x="254" y="482"/>
                    <a:pt x="254" y="482"/>
                    <a:pt x="254" y="482"/>
                  </a:cubicBezTo>
                  <a:cubicBezTo>
                    <a:pt x="215" y="482"/>
                    <a:pt x="184" y="507"/>
                    <a:pt x="184" y="538"/>
                  </a:cubicBezTo>
                  <a:cubicBezTo>
                    <a:pt x="0" y="1490"/>
                    <a:pt x="0" y="1490"/>
                    <a:pt x="0" y="1490"/>
                  </a:cubicBezTo>
                  <a:cubicBezTo>
                    <a:pt x="0" y="1522"/>
                    <a:pt x="31" y="1547"/>
                    <a:pt x="70" y="1547"/>
                  </a:cubicBezTo>
                  <a:cubicBezTo>
                    <a:pt x="177" y="1547"/>
                    <a:pt x="177" y="1547"/>
                    <a:pt x="177" y="1547"/>
                  </a:cubicBezTo>
                  <a:cubicBezTo>
                    <a:pt x="269" y="1547"/>
                    <a:pt x="269" y="1547"/>
                    <a:pt x="269" y="1547"/>
                  </a:cubicBezTo>
                  <a:cubicBezTo>
                    <a:pt x="1584" y="1547"/>
                    <a:pt x="1584" y="1547"/>
                    <a:pt x="1584" y="1547"/>
                  </a:cubicBezTo>
                  <a:cubicBezTo>
                    <a:pt x="1670" y="1547"/>
                    <a:pt x="1670" y="1547"/>
                    <a:pt x="1670" y="1547"/>
                  </a:cubicBezTo>
                  <a:cubicBezTo>
                    <a:pt x="1825" y="1547"/>
                    <a:pt x="1825" y="1547"/>
                    <a:pt x="1825" y="1547"/>
                  </a:cubicBezTo>
                  <a:cubicBezTo>
                    <a:pt x="1863" y="1547"/>
                    <a:pt x="1895" y="1522"/>
                    <a:pt x="1895" y="1490"/>
                  </a:cubicBezTo>
                  <a:cubicBezTo>
                    <a:pt x="1662" y="538"/>
                    <a:pt x="1662" y="538"/>
                    <a:pt x="1662" y="538"/>
                  </a:cubicBezTo>
                  <a:cubicBezTo>
                    <a:pt x="1662" y="507"/>
                    <a:pt x="1630" y="482"/>
                    <a:pt x="1592" y="482"/>
                  </a:cubicBezTo>
                  <a:close/>
                  <a:moveTo>
                    <a:pt x="84" y="1479"/>
                  </a:moveTo>
                  <a:cubicBezTo>
                    <a:pt x="268" y="550"/>
                    <a:pt x="268" y="550"/>
                    <a:pt x="268" y="550"/>
                  </a:cubicBezTo>
                  <a:cubicBezTo>
                    <a:pt x="1577" y="550"/>
                    <a:pt x="1577" y="550"/>
                    <a:pt x="1577" y="550"/>
                  </a:cubicBezTo>
                  <a:cubicBezTo>
                    <a:pt x="1811" y="1479"/>
                    <a:pt x="1811" y="1479"/>
                    <a:pt x="1811" y="1479"/>
                  </a:cubicBezTo>
                  <a:lnTo>
                    <a:pt x="84" y="1479"/>
                  </a:lnTo>
                  <a:close/>
                  <a:moveTo>
                    <a:pt x="1537" y="618"/>
                  </a:moveTo>
                  <a:cubicBezTo>
                    <a:pt x="1599" y="835"/>
                    <a:pt x="1599" y="835"/>
                    <a:pt x="1599" y="835"/>
                  </a:cubicBezTo>
                  <a:cubicBezTo>
                    <a:pt x="1231" y="835"/>
                    <a:pt x="1231" y="835"/>
                    <a:pt x="1231" y="835"/>
                  </a:cubicBezTo>
                  <a:cubicBezTo>
                    <a:pt x="1231" y="618"/>
                    <a:pt x="1231" y="618"/>
                    <a:pt x="1231" y="618"/>
                  </a:cubicBezTo>
                  <a:lnTo>
                    <a:pt x="1537" y="618"/>
                  </a:lnTo>
                  <a:close/>
                  <a:moveTo>
                    <a:pt x="1232" y="1121"/>
                  </a:moveTo>
                  <a:cubicBezTo>
                    <a:pt x="1662" y="1121"/>
                    <a:pt x="1662" y="1121"/>
                    <a:pt x="1662" y="1121"/>
                  </a:cubicBezTo>
                  <a:cubicBezTo>
                    <a:pt x="1600" y="905"/>
                    <a:pt x="1600" y="905"/>
                    <a:pt x="1600" y="905"/>
                  </a:cubicBezTo>
                  <a:cubicBezTo>
                    <a:pt x="1232" y="905"/>
                    <a:pt x="1232" y="905"/>
                    <a:pt x="1232" y="905"/>
                  </a:cubicBezTo>
                  <a:lnTo>
                    <a:pt x="1232" y="1121"/>
                  </a:lnTo>
                  <a:close/>
                  <a:moveTo>
                    <a:pt x="662" y="618"/>
                  </a:moveTo>
                  <a:cubicBezTo>
                    <a:pt x="331" y="618"/>
                    <a:pt x="331" y="618"/>
                    <a:pt x="331" y="618"/>
                  </a:cubicBezTo>
                  <a:cubicBezTo>
                    <a:pt x="270" y="835"/>
                    <a:pt x="270" y="835"/>
                    <a:pt x="270" y="835"/>
                  </a:cubicBezTo>
                  <a:cubicBezTo>
                    <a:pt x="662" y="835"/>
                    <a:pt x="662" y="835"/>
                    <a:pt x="662" y="835"/>
                  </a:cubicBezTo>
                  <a:lnTo>
                    <a:pt x="662" y="618"/>
                  </a:lnTo>
                  <a:close/>
                  <a:moveTo>
                    <a:pt x="1145" y="618"/>
                  </a:moveTo>
                  <a:cubicBezTo>
                    <a:pt x="752" y="618"/>
                    <a:pt x="752" y="618"/>
                    <a:pt x="752" y="618"/>
                  </a:cubicBezTo>
                  <a:cubicBezTo>
                    <a:pt x="752" y="835"/>
                    <a:pt x="752" y="835"/>
                    <a:pt x="752" y="835"/>
                  </a:cubicBezTo>
                  <a:cubicBezTo>
                    <a:pt x="1145" y="835"/>
                    <a:pt x="1145" y="835"/>
                    <a:pt x="1145" y="835"/>
                  </a:cubicBezTo>
                  <a:lnTo>
                    <a:pt x="1145" y="618"/>
                  </a:lnTo>
                  <a:close/>
                  <a:moveTo>
                    <a:pt x="210" y="1121"/>
                  </a:moveTo>
                  <a:cubicBezTo>
                    <a:pt x="664" y="1121"/>
                    <a:pt x="664" y="1121"/>
                    <a:pt x="664" y="1121"/>
                  </a:cubicBezTo>
                  <a:cubicBezTo>
                    <a:pt x="664" y="905"/>
                    <a:pt x="664" y="905"/>
                    <a:pt x="664" y="905"/>
                  </a:cubicBezTo>
                  <a:cubicBezTo>
                    <a:pt x="272" y="905"/>
                    <a:pt x="272" y="905"/>
                    <a:pt x="272" y="905"/>
                  </a:cubicBezTo>
                  <a:lnTo>
                    <a:pt x="210" y="1121"/>
                  </a:lnTo>
                  <a:close/>
                  <a:moveTo>
                    <a:pt x="754" y="1121"/>
                  </a:moveTo>
                  <a:cubicBezTo>
                    <a:pt x="1146" y="1121"/>
                    <a:pt x="1146" y="1121"/>
                    <a:pt x="1146" y="1121"/>
                  </a:cubicBezTo>
                  <a:cubicBezTo>
                    <a:pt x="1146" y="905"/>
                    <a:pt x="1146" y="905"/>
                    <a:pt x="1146" y="905"/>
                  </a:cubicBezTo>
                  <a:cubicBezTo>
                    <a:pt x="754" y="905"/>
                    <a:pt x="754" y="905"/>
                    <a:pt x="754" y="905"/>
                  </a:cubicBezTo>
                  <a:lnTo>
                    <a:pt x="754" y="1121"/>
                  </a:lnTo>
                  <a:close/>
                  <a:moveTo>
                    <a:pt x="161" y="1411"/>
                  </a:moveTo>
                  <a:cubicBezTo>
                    <a:pt x="664" y="1411"/>
                    <a:pt x="664" y="1411"/>
                    <a:pt x="664" y="1411"/>
                  </a:cubicBezTo>
                  <a:cubicBezTo>
                    <a:pt x="664" y="1194"/>
                    <a:pt x="664" y="1194"/>
                    <a:pt x="664" y="1194"/>
                  </a:cubicBezTo>
                  <a:cubicBezTo>
                    <a:pt x="222" y="1194"/>
                    <a:pt x="222" y="1194"/>
                    <a:pt x="222" y="1194"/>
                  </a:cubicBezTo>
                  <a:lnTo>
                    <a:pt x="161" y="1411"/>
                  </a:lnTo>
                  <a:close/>
                  <a:moveTo>
                    <a:pt x="754" y="1411"/>
                  </a:moveTo>
                  <a:cubicBezTo>
                    <a:pt x="1146" y="1411"/>
                    <a:pt x="1146" y="1411"/>
                    <a:pt x="1146" y="1411"/>
                  </a:cubicBezTo>
                  <a:cubicBezTo>
                    <a:pt x="1146" y="1194"/>
                    <a:pt x="1146" y="1194"/>
                    <a:pt x="1146" y="1194"/>
                  </a:cubicBezTo>
                  <a:cubicBezTo>
                    <a:pt x="754" y="1194"/>
                    <a:pt x="754" y="1194"/>
                    <a:pt x="754" y="1194"/>
                  </a:cubicBezTo>
                  <a:lnTo>
                    <a:pt x="754" y="1411"/>
                  </a:lnTo>
                  <a:close/>
                  <a:moveTo>
                    <a:pt x="1232" y="1194"/>
                  </a:moveTo>
                  <a:cubicBezTo>
                    <a:pt x="1232" y="1411"/>
                    <a:pt x="1232" y="1411"/>
                    <a:pt x="1232" y="1411"/>
                  </a:cubicBezTo>
                  <a:cubicBezTo>
                    <a:pt x="1723" y="1411"/>
                    <a:pt x="1723" y="1411"/>
                    <a:pt x="1723" y="1411"/>
                  </a:cubicBezTo>
                  <a:cubicBezTo>
                    <a:pt x="1662" y="1194"/>
                    <a:pt x="1662" y="1194"/>
                    <a:pt x="1662" y="1194"/>
                  </a:cubicBezTo>
                  <a:lnTo>
                    <a:pt x="1232" y="1194"/>
                  </a:lnTo>
                  <a:close/>
                  <a:moveTo>
                    <a:pt x="1019" y="1906"/>
                  </a:moveTo>
                  <a:cubicBezTo>
                    <a:pt x="1206" y="1906"/>
                    <a:pt x="1206" y="1906"/>
                    <a:pt x="1206" y="1906"/>
                  </a:cubicBezTo>
                  <a:cubicBezTo>
                    <a:pt x="1206" y="2011"/>
                    <a:pt x="1206" y="2011"/>
                    <a:pt x="1206" y="2011"/>
                  </a:cubicBezTo>
                  <a:cubicBezTo>
                    <a:pt x="681" y="2011"/>
                    <a:pt x="681" y="2011"/>
                    <a:pt x="681" y="2011"/>
                  </a:cubicBezTo>
                  <a:cubicBezTo>
                    <a:pt x="681" y="1906"/>
                    <a:pt x="681" y="1906"/>
                    <a:pt x="681" y="1906"/>
                  </a:cubicBezTo>
                  <a:cubicBezTo>
                    <a:pt x="863" y="1906"/>
                    <a:pt x="863" y="1906"/>
                    <a:pt x="863" y="1906"/>
                  </a:cubicBezTo>
                  <a:cubicBezTo>
                    <a:pt x="863" y="1597"/>
                    <a:pt x="863" y="1597"/>
                    <a:pt x="863" y="1597"/>
                  </a:cubicBezTo>
                  <a:cubicBezTo>
                    <a:pt x="1019" y="1597"/>
                    <a:pt x="1019" y="1597"/>
                    <a:pt x="1019" y="1597"/>
                  </a:cubicBezTo>
                  <a:lnTo>
                    <a:pt x="1019" y="1906"/>
                  </a:lnTo>
                  <a:close/>
                  <a:moveTo>
                    <a:pt x="1315" y="436"/>
                  </a:moveTo>
                  <a:cubicBezTo>
                    <a:pt x="1356" y="326"/>
                    <a:pt x="1462" y="247"/>
                    <a:pt x="1586" y="247"/>
                  </a:cubicBezTo>
                  <a:cubicBezTo>
                    <a:pt x="1747" y="247"/>
                    <a:pt x="1877" y="377"/>
                    <a:pt x="1877" y="538"/>
                  </a:cubicBezTo>
                  <a:cubicBezTo>
                    <a:pt x="1877" y="628"/>
                    <a:pt x="1835" y="707"/>
                    <a:pt x="1771" y="760"/>
                  </a:cubicBezTo>
                  <a:cubicBezTo>
                    <a:pt x="1705" y="493"/>
                    <a:pt x="1705" y="493"/>
                    <a:pt x="1705" y="493"/>
                  </a:cubicBezTo>
                  <a:cubicBezTo>
                    <a:pt x="1705" y="461"/>
                    <a:pt x="1674" y="436"/>
                    <a:pt x="1635" y="436"/>
                  </a:cubicBezTo>
                  <a:lnTo>
                    <a:pt x="1315" y="436"/>
                  </a:lnTo>
                  <a:close/>
                  <a:moveTo>
                    <a:pt x="2132" y="544"/>
                  </a:moveTo>
                  <a:cubicBezTo>
                    <a:pt x="1973" y="587"/>
                    <a:pt x="1973" y="587"/>
                    <a:pt x="1973" y="587"/>
                  </a:cubicBezTo>
                  <a:cubicBezTo>
                    <a:pt x="1971" y="588"/>
                    <a:pt x="1969" y="587"/>
                    <a:pt x="1967" y="586"/>
                  </a:cubicBezTo>
                  <a:cubicBezTo>
                    <a:pt x="1965" y="585"/>
                    <a:pt x="1964" y="583"/>
                    <a:pt x="1964" y="581"/>
                  </a:cubicBezTo>
                  <a:cubicBezTo>
                    <a:pt x="1964" y="495"/>
                    <a:pt x="1964" y="495"/>
                    <a:pt x="1964" y="495"/>
                  </a:cubicBezTo>
                  <a:cubicBezTo>
                    <a:pt x="1964" y="493"/>
                    <a:pt x="1965" y="491"/>
                    <a:pt x="1967" y="490"/>
                  </a:cubicBezTo>
                  <a:cubicBezTo>
                    <a:pt x="1969" y="488"/>
                    <a:pt x="1971" y="488"/>
                    <a:pt x="1973" y="488"/>
                  </a:cubicBezTo>
                  <a:cubicBezTo>
                    <a:pt x="2132" y="531"/>
                    <a:pt x="2132" y="531"/>
                    <a:pt x="2132" y="531"/>
                  </a:cubicBezTo>
                  <a:cubicBezTo>
                    <a:pt x="2138" y="533"/>
                    <a:pt x="2138" y="543"/>
                    <a:pt x="2132" y="544"/>
                  </a:cubicBezTo>
                  <a:close/>
                  <a:moveTo>
                    <a:pt x="1543" y="174"/>
                  </a:moveTo>
                  <a:cubicBezTo>
                    <a:pt x="1629" y="174"/>
                    <a:pt x="1629" y="174"/>
                    <a:pt x="1629" y="174"/>
                  </a:cubicBezTo>
                  <a:cubicBezTo>
                    <a:pt x="1631" y="174"/>
                    <a:pt x="1633" y="173"/>
                    <a:pt x="1634" y="171"/>
                  </a:cubicBezTo>
                  <a:cubicBezTo>
                    <a:pt x="1636" y="169"/>
                    <a:pt x="1636" y="167"/>
                    <a:pt x="1636" y="165"/>
                  </a:cubicBezTo>
                  <a:cubicBezTo>
                    <a:pt x="1593" y="6"/>
                    <a:pt x="1593" y="6"/>
                    <a:pt x="1593" y="6"/>
                  </a:cubicBezTo>
                  <a:cubicBezTo>
                    <a:pt x="1591" y="0"/>
                    <a:pt x="1581" y="0"/>
                    <a:pt x="1580" y="6"/>
                  </a:cubicBezTo>
                  <a:cubicBezTo>
                    <a:pt x="1537" y="165"/>
                    <a:pt x="1537" y="165"/>
                    <a:pt x="1537" y="165"/>
                  </a:cubicBezTo>
                  <a:cubicBezTo>
                    <a:pt x="1536" y="167"/>
                    <a:pt x="1537" y="169"/>
                    <a:pt x="1538" y="171"/>
                  </a:cubicBezTo>
                  <a:cubicBezTo>
                    <a:pt x="1539" y="173"/>
                    <a:pt x="1541" y="174"/>
                    <a:pt x="1543" y="174"/>
                  </a:cubicBezTo>
                  <a:close/>
                  <a:moveTo>
                    <a:pt x="1874" y="311"/>
                  </a:moveTo>
                  <a:cubicBezTo>
                    <a:pt x="1875" y="312"/>
                    <a:pt x="1877" y="313"/>
                    <a:pt x="1880" y="312"/>
                  </a:cubicBezTo>
                  <a:cubicBezTo>
                    <a:pt x="1882" y="312"/>
                    <a:pt x="1883" y="311"/>
                    <a:pt x="1885" y="309"/>
                  </a:cubicBezTo>
                  <a:cubicBezTo>
                    <a:pt x="1967" y="166"/>
                    <a:pt x="1967" y="166"/>
                    <a:pt x="1967" y="166"/>
                  </a:cubicBezTo>
                  <a:cubicBezTo>
                    <a:pt x="1970" y="161"/>
                    <a:pt x="1963" y="154"/>
                    <a:pt x="1958" y="157"/>
                  </a:cubicBezTo>
                  <a:cubicBezTo>
                    <a:pt x="1815" y="239"/>
                    <a:pt x="1815" y="239"/>
                    <a:pt x="1815" y="239"/>
                  </a:cubicBezTo>
                  <a:cubicBezTo>
                    <a:pt x="1813" y="240"/>
                    <a:pt x="1812" y="242"/>
                    <a:pt x="1811" y="244"/>
                  </a:cubicBezTo>
                  <a:cubicBezTo>
                    <a:pt x="1811" y="246"/>
                    <a:pt x="1812" y="248"/>
                    <a:pt x="1813" y="250"/>
                  </a:cubicBezTo>
                  <a:lnTo>
                    <a:pt x="1874" y="311"/>
                  </a:lnTo>
                  <a:close/>
                  <a:moveTo>
                    <a:pt x="1852" y="766"/>
                  </a:moveTo>
                  <a:cubicBezTo>
                    <a:pt x="1851" y="765"/>
                    <a:pt x="1849" y="763"/>
                    <a:pt x="1847" y="763"/>
                  </a:cubicBezTo>
                  <a:cubicBezTo>
                    <a:pt x="1845" y="763"/>
                    <a:pt x="1843" y="763"/>
                    <a:pt x="1841" y="765"/>
                  </a:cubicBezTo>
                  <a:cubicBezTo>
                    <a:pt x="1785" y="821"/>
                    <a:pt x="1785" y="821"/>
                    <a:pt x="1785" y="821"/>
                  </a:cubicBezTo>
                  <a:cubicBezTo>
                    <a:pt x="1791" y="841"/>
                    <a:pt x="1791" y="841"/>
                    <a:pt x="1791" y="841"/>
                  </a:cubicBezTo>
                  <a:cubicBezTo>
                    <a:pt x="1925" y="919"/>
                    <a:pt x="1925" y="919"/>
                    <a:pt x="1925" y="919"/>
                  </a:cubicBezTo>
                  <a:cubicBezTo>
                    <a:pt x="1930" y="922"/>
                    <a:pt x="1937" y="915"/>
                    <a:pt x="1934" y="909"/>
                  </a:cubicBezTo>
                  <a:lnTo>
                    <a:pt x="1852" y="766"/>
                  </a:lnTo>
                  <a:close/>
                  <a:moveTo>
                    <a:pt x="1260" y="313"/>
                  </a:moveTo>
                  <a:cubicBezTo>
                    <a:pt x="1262" y="313"/>
                    <a:pt x="1264" y="312"/>
                    <a:pt x="1265" y="311"/>
                  </a:cubicBezTo>
                  <a:cubicBezTo>
                    <a:pt x="1326" y="250"/>
                    <a:pt x="1326" y="250"/>
                    <a:pt x="1326" y="250"/>
                  </a:cubicBezTo>
                  <a:cubicBezTo>
                    <a:pt x="1327" y="248"/>
                    <a:pt x="1328" y="246"/>
                    <a:pt x="1328" y="244"/>
                  </a:cubicBezTo>
                  <a:cubicBezTo>
                    <a:pt x="1328" y="243"/>
                    <a:pt x="1327" y="241"/>
                    <a:pt x="1325" y="240"/>
                  </a:cubicBezTo>
                  <a:cubicBezTo>
                    <a:pt x="1193" y="168"/>
                    <a:pt x="1193" y="168"/>
                    <a:pt x="1193" y="168"/>
                  </a:cubicBezTo>
                  <a:cubicBezTo>
                    <a:pt x="1188" y="166"/>
                    <a:pt x="1181" y="173"/>
                    <a:pt x="1184" y="177"/>
                  </a:cubicBezTo>
                  <a:cubicBezTo>
                    <a:pt x="1255" y="310"/>
                    <a:pt x="1255" y="310"/>
                    <a:pt x="1255" y="310"/>
                  </a:cubicBezTo>
                  <a:cubicBezTo>
                    <a:pt x="1256" y="311"/>
                    <a:pt x="1258" y="312"/>
                    <a:pt x="1260" y="313"/>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TextBox 159"/>
            <p:cNvSpPr txBox="1"/>
            <p:nvPr/>
          </p:nvSpPr>
          <p:spPr>
            <a:xfrm>
              <a:off x="5319842" y="8056732"/>
              <a:ext cx="422929" cy="140423"/>
            </a:xfrm>
            <a:prstGeom prst="rect">
              <a:avLst/>
            </a:prstGeom>
            <a:noFill/>
          </p:spPr>
          <p:txBody>
            <a:bodyPr wrap="square" lIns="0" tIns="0" rIns="0" bIns="0" rtlCol="0">
              <a:spAutoFit/>
            </a:bodyPr>
            <a:lstStyle/>
            <a:p>
              <a:r>
                <a:rPr lang="en-US" sz="500" dirty="0" smtClean="0">
                  <a:solidFill>
                    <a:schemeClr val="tx1"/>
                  </a:solidFill>
                </a:rPr>
                <a:t>Biomass</a:t>
              </a:r>
              <a:endParaRPr lang="en-US" sz="500" dirty="0">
                <a:solidFill>
                  <a:schemeClr val="tx1"/>
                </a:solidFill>
              </a:endParaRPr>
            </a:p>
          </p:txBody>
        </p:sp>
        <p:sp>
          <p:nvSpPr>
            <p:cNvPr id="161" name="TextBox 160"/>
            <p:cNvSpPr txBox="1"/>
            <p:nvPr/>
          </p:nvSpPr>
          <p:spPr>
            <a:xfrm>
              <a:off x="5824772" y="8055646"/>
              <a:ext cx="422929" cy="166712"/>
            </a:xfrm>
            <a:prstGeom prst="rect">
              <a:avLst/>
            </a:prstGeom>
            <a:noFill/>
          </p:spPr>
          <p:txBody>
            <a:bodyPr wrap="square" lIns="0" tIns="0" rIns="0" bIns="0" rtlCol="0">
              <a:spAutoFit/>
            </a:bodyPr>
            <a:lstStyle/>
            <a:p>
              <a:r>
                <a:rPr lang="en-US" sz="500" dirty="0" smtClean="0">
                  <a:solidFill>
                    <a:schemeClr val="tx1"/>
                  </a:solidFill>
                </a:rPr>
                <a:t>Photovoltaic</a:t>
              </a:r>
              <a:endParaRPr lang="en-US" sz="500" dirty="0">
                <a:solidFill>
                  <a:schemeClr val="tx1"/>
                </a:solidFill>
              </a:endParaRPr>
            </a:p>
          </p:txBody>
        </p:sp>
      </p:grpSp>
      <p:sp>
        <p:nvSpPr>
          <p:cNvPr id="163" name="TextBox 162"/>
          <p:cNvSpPr txBox="1"/>
          <p:nvPr/>
        </p:nvSpPr>
        <p:spPr>
          <a:xfrm>
            <a:off x="3560251" y="6068413"/>
            <a:ext cx="2741752" cy="166712"/>
          </a:xfrm>
          <a:prstGeom prst="rect">
            <a:avLst/>
          </a:prstGeom>
          <a:noFill/>
        </p:spPr>
        <p:txBody>
          <a:bodyPr wrap="square" lIns="36000" tIns="0" rIns="36000" bIns="0" rtlCol="0">
            <a:spAutoFit/>
          </a:bodyPr>
          <a:lstStyle/>
          <a:p>
            <a:pPr algn="l"/>
            <a:r>
              <a:rPr lang="en-US" dirty="0" smtClean="0">
                <a:solidFill>
                  <a:schemeClr val="tx1"/>
                </a:solidFill>
              </a:rPr>
              <a:t>Generation by renewable source:  </a:t>
            </a:r>
            <a:endParaRPr lang="en-US" dirty="0">
              <a:solidFill>
                <a:schemeClr val="tx1"/>
              </a:solidFill>
            </a:endParaRPr>
          </a:p>
        </p:txBody>
      </p:sp>
      <p:sp>
        <p:nvSpPr>
          <p:cNvPr id="164" name="TextBox 163"/>
          <p:cNvSpPr txBox="1"/>
          <p:nvPr/>
        </p:nvSpPr>
        <p:spPr>
          <a:xfrm>
            <a:off x="3560080" y="7908596"/>
            <a:ext cx="1003376" cy="107722"/>
          </a:xfrm>
          <a:prstGeom prst="rect">
            <a:avLst/>
          </a:prstGeom>
          <a:noFill/>
        </p:spPr>
        <p:txBody>
          <a:bodyPr wrap="square" lIns="36000" tIns="0" rIns="36000" bIns="0" rtlCol="0">
            <a:spAutoFit/>
          </a:bodyPr>
          <a:lstStyle/>
          <a:p>
            <a:pPr>
              <a:lnSpc>
                <a:spcPct val="100000"/>
              </a:lnSpc>
            </a:pPr>
            <a:r>
              <a:rPr lang="en-US" sz="700" dirty="0" smtClean="0">
                <a:solidFill>
                  <a:schemeClr val="tx1"/>
                </a:solidFill>
              </a:rPr>
              <a:t>% of total production</a:t>
            </a:r>
            <a:endParaRPr lang="en-US" sz="700" dirty="0">
              <a:solidFill>
                <a:schemeClr val="tx1"/>
              </a:solidFill>
            </a:endParaRPr>
          </a:p>
        </p:txBody>
      </p:sp>
      <p:sp>
        <p:nvSpPr>
          <p:cNvPr id="125" name="TextBox 124"/>
          <p:cNvSpPr txBox="1"/>
          <p:nvPr/>
        </p:nvSpPr>
        <p:spPr>
          <a:xfrm>
            <a:off x="552727" y="6108478"/>
            <a:ext cx="2539157" cy="144891"/>
          </a:xfrm>
          <a:prstGeom prst="rect">
            <a:avLst/>
          </a:prstGeom>
          <a:noFill/>
        </p:spPr>
        <p:txBody>
          <a:bodyPr wrap="none" lIns="0" tIns="36576" rIns="0" bIns="0" rtlCol="0">
            <a:noAutofit/>
          </a:bodyPr>
          <a:lstStyle/>
          <a:p>
            <a:pPr>
              <a:lnSpc>
                <a:spcPct val="85000"/>
              </a:lnSpc>
              <a:spcAft>
                <a:spcPts val="600"/>
              </a:spcAft>
              <a:buClr>
                <a:srgbClr val="FFE600"/>
              </a:buClr>
              <a:buSzPct val="70000"/>
            </a:pPr>
            <a:r>
              <a:rPr lang="pt-PT" sz="700" dirty="0" err="1" smtClean="0">
                <a:solidFill>
                  <a:srgbClr val="000000"/>
                </a:solidFill>
                <a:latin typeface="Arial" panose="020B0604020202020204" pitchFamily="34" charset="0"/>
                <a:cs typeface="Arial" panose="020B0604020202020204" pitchFamily="34" charset="0"/>
              </a:rPr>
              <a:t>Source</a:t>
            </a:r>
            <a:r>
              <a:rPr lang="pt-PT" sz="700" dirty="0" smtClean="0">
                <a:solidFill>
                  <a:srgbClr val="000000"/>
                </a:solidFill>
                <a:latin typeface="Arial" panose="020B0604020202020204" pitchFamily="34" charset="0"/>
                <a:cs typeface="Arial" panose="020B0604020202020204" pitchFamily="34" charset="0"/>
              </a:rPr>
              <a:t>: DGEG </a:t>
            </a:r>
            <a:r>
              <a:rPr lang="pt-PT" sz="700" dirty="0">
                <a:solidFill>
                  <a:srgbClr val="000000"/>
                </a:solidFill>
                <a:latin typeface="Arial" panose="020B0604020202020204" pitchFamily="34" charset="0"/>
                <a:cs typeface="Arial" panose="020B0604020202020204" pitchFamily="34" charset="0"/>
              </a:rPr>
              <a:t>(for </a:t>
            </a:r>
            <a:r>
              <a:rPr lang="pt-PT" sz="700" dirty="0" err="1">
                <a:solidFill>
                  <a:srgbClr val="000000"/>
                </a:solidFill>
                <a:latin typeface="Arial" panose="020B0604020202020204" pitchFamily="34" charset="0"/>
                <a:cs typeface="Arial" panose="020B0604020202020204" pitchFamily="34" charset="0"/>
              </a:rPr>
              <a:t>historical</a:t>
            </a:r>
            <a:r>
              <a:rPr lang="pt-PT" sz="700" dirty="0">
                <a:solidFill>
                  <a:srgbClr val="000000"/>
                </a:solidFill>
                <a:latin typeface="Arial" panose="020B0604020202020204" pitchFamily="34" charset="0"/>
                <a:cs typeface="Arial" panose="020B0604020202020204" pitchFamily="34" charset="0"/>
              </a:rPr>
              <a:t> </a:t>
            </a:r>
            <a:r>
              <a:rPr lang="pt-PT" sz="700" dirty="0" err="1">
                <a:solidFill>
                  <a:srgbClr val="000000"/>
                </a:solidFill>
                <a:latin typeface="Arial" panose="020B0604020202020204" pitchFamily="34" charset="0"/>
                <a:cs typeface="Arial" panose="020B0604020202020204" pitchFamily="34" charset="0"/>
              </a:rPr>
              <a:t>information</a:t>
            </a:r>
            <a:r>
              <a:rPr lang="pt-PT" sz="700" dirty="0">
                <a:solidFill>
                  <a:srgbClr val="000000"/>
                </a:solidFill>
                <a:latin typeface="Arial" panose="020B0604020202020204" pitchFamily="34" charset="0"/>
                <a:cs typeface="Arial" panose="020B0604020202020204" pitchFamily="34" charset="0"/>
              </a:rPr>
              <a:t>) and BMI (for </a:t>
            </a:r>
            <a:r>
              <a:rPr lang="pt-PT" sz="700" dirty="0" err="1" smtClean="0">
                <a:solidFill>
                  <a:srgbClr val="000000"/>
                </a:solidFill>
                <a:latin typeface="Arial" panose="020B0604020202020204" pitchFamily="34" charset="0"/>
                <a:cs typeface="Arial" panose="020B0604020202020204" pitchFamily="34" charset="0"/>
              </a:rPr>
              <a:t>forecast</a:t>
            </a:r>
            <a:r>
              <a:rPr lang="pt-PT" sz="700" dirty="0" smtClean="0">
                <a:solidFill>
                  <a:srgbClr val="000000"/>
                </a:solidFill>
                <a:latin typeface="Arial" panose="020B0604020202020204" pitchFamily="34" charset="0"/>
                <a:cs typeface="Arial" panose="020B0604020202020204" pitchFamily="34" charset="0"/>
              </a:rPr>
              <a:t>)</a:t>
            </a:r>
            <a:r>
              <a:rPr lang="pt-PT" sz="700" dirty="0" smtClean="0">
                <a:solidFill>
                  <a:srgbClr val="0070C0"/>
                </a:solidFill>
                <a:latin typeface="Arial" panose="020B0604020202020204" pitchFamily="34" charset="0"/>
                <a:cs typeface="Arial" panose="020B0604020202020204" pitchFamily="34" charset="0"/>
              </a:rPr>
              <a:t> </a:t>
            </a:r>
          </a:p>
        </p:txBody>
      </p:sp>
      <p:sp>
        <p:nvSpPr>
          <p:cNvPr id="126" name="TextBox 125"/>
          <p:cNvSpPr txBox="1"/>
          <p:nvPr/>
        </p:nvSpPr>
        <p:spPr>
          <a:xfrm>
            <a:off x="822357" y="9345845"/>
            <a:ext cx="495328"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Arial" panose="020B0604020202020204" pitchFamily="34" charset="0"/>
                <a:cs typeface="Arial" panose="020B0604020202020204" pitchFamily="34" charset="0"/>
              </a:rPr>
              <a:t>Source</a:t>
            </a:r>
            <a:r>
              <a:rPr lang="pt-PT" sz="700" dirty="0" smtClean="0">
                <a:solidFill>
                  <a:srgbClr val="000000"/>
                </a:solidFill>
                <a:latin typeface="Arial" panose="020B0604020202020204" pitchFamily="34" charset="0"/>
                <a:cs typeface="Arial" panose="020B0604020202020204" pitchFamily="34" charset="0"/>
              </a:rPr>
              <a:t>: BMI</a:t>
            </a:r>
          </a:p>
        </p:txBody>
      </p:sp>
      <p:grpSp>
        <p:nvGrpSpPr>
          <p:cNvPr id="4" name="Group 3"/>
          <p:cNvGrpSpPr/>
          <p:nvPr/>
        </p:nvGrpSpPr>
        <p:grpSpPr>
          <a:xfrm>
            <a:off x="3570817" y="2816695"/>
            <a:ext cx="2915707" cy="2241625"/>
            <a:chOff x="3570817" y="3732454"/>
            <a:chExt cx="2915707" cy="2241625"/>
          </a:xfrm>
        </p:grpSpPr>
        <p:sp>
          <p:nvSpPr>
            <p:cNvPr id="66" name="Rectangle 65"/>
            <p:cNvSpPr/>
            <p:nvPr/>
          </p:nvSpPr>
          <p:spPr bwMode="auto">
            <a:xfrm>
              <a:off x="3626773" y="3974542"/>
              <a:ext cx="550719" cy="26090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t>2008</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75" name="TextBox 74"/>
            <p:cNvSpPr txBox="1"/>
            <p:nvPr/>
          </p:nvSpPr>
          <p:spPr>
            <a:xfrm>
              <a:off x="3570817" y="3732454"/>
              <a:ext cx="2915707" cy="166712"/>
            </a:xfrm>
            <a:prstGeom prst="rect">
              <a:avLst/>
            </a:prstGeom>
            <a:noFill/>
          </p:spPr>
          <p:txBody>
            <a:bodyPr wrap="square" lIns="36000" tIns="0" rIns="36000" bIns="0" rtlCol="0">
              <a:spAutoFit/>
            </a:bodyPr>
            <a:lstStyle/>
            <a:p>
              <a:pPr algn="l"/>
              <a:r>
                <a:rPr lang="en-US" b="1" dirty="0" smtClean="0">
                  <a:solidFill>
                    <a:schemeClr val="tx1"/>
                  </a:solidFill>
                  <a:latin typeface="Arial" panose="020B0604020202020204" pitchFamily="34" charset="0"/>
                  <a:cs typeface="Arial" panose="020B0604020202020204" pitchFamily="34" charset="0"/>
                </a:rPr>
                <a:t>Installed Capacity for Renewable Generation:  </a:t>
              </a:r>
              <a:endParaRPr lang="en-US" b="1" dirty="0">
                <a:solidFill>
                  <a:schemeClr val="tx1"/>
                </a:solidFill>
                <a:latin typeface="Arial" panose="020B0604020202020204" pitchFamily="34" charset="0"/>
                <a:cs typeface="Arial" panose="020B0604020202020204" pitchFamily="34" charset="0"/>
              </a:endParaRPr>
            </a:p>
          </p:txBody>
        </p:sp>
        <p:sp>
          <p:nvSpPr>
            <p:cNvPr id="81" name="Rectangle 80"/>
            <p:cNvSpPr/>
            <p:nvPr/>
          </p:nvSpPr>
          <p:spPr bwMode="auto">
            <a:xfrm>
              <a:off x="3626773" y="4301289"/>
              <a:ext cx="550719" cy="26090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t>2011</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82" name="Rectangle 81"/>
            <p:cNvSpPr/>
            <p:nvPr/>
          </p:nvSpPr>
          <p:spPr bwMode="auto">
            <a:xfrm>
              <a:off x="3626773" y="4623214"/>
              <a:ext cx="550719" cy="271869"/>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t>2014</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83" name="Rectangle 82"/>
            <p:cNvSpPr/>
            <p:nvPr/>
          </p:nvSpPr>
          <p:spPr bwMode="auto">
            <a:xfrm>
              <a:off x="3626773" y="4956103"/>
              <a:ext cx="550719" cy="26090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t>2020</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84" name="Rectangle 83"/>
            <p:cNvSpPr/>
            <p:nvPr/>
          </p:nvSpPr>
          <p:spPr bwMode="auto">
            <a:xfrm>
              <a:off x="3626773" y="5275336"/>
              <a:ext cx="550719" cy="271869"/>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t>2025</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85" name="Freeform 556"/>
            <p:cNvSpPr>
              <a:spLocks noChangeAspect="1" noEditPoints="1"/>
            </p:cNvSpPr>
            <p:nvPr/>
          </p:nvSpPr>
          <p:spPr bwMode="auto">
            <a:xfrm>
              <a:off x="4269223" y="4014965"/>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556"/>
            <p:cNvSpPr>
              <a:spLocks noChangeAspect="1" noEditPoints="1"/>
            </p:cNvSpPr>
            <p:nvPr/>
          </p:nvSpPr>
          <p:spPr bwMode="auto">
            <a:xfrm>
              <a:off x="4421623" y="4014965"/>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556"/>
            <p:cNvSpPr>
              <a:spLocks noChangeAspect="1" noEditPoints="1"/>
            </p:cNvSpPr>
            <p:nvPr/>
          </p:nvSpPr>
          <p:spPr bwMode="auto">
            <a:xfrm>
              <a:off x="4574023" y="4014965"/>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556"/>
            <p:cNvSpPr>
              <a:spLocks noChangeAspect="1" noEditPoints="1"/>
            </p:cNvSpPr>
            <p:nvPr/>
          </p:nvSpPr>
          <p:spPr bwMode="auto">
            <a:xfrm>
              <a:off x="4726423" y="4014965"/>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556"/>
            <p:cNvSpPr>
              <a:spLocks noChangeAspect="1" noEditPoints="1"/>
            </p:cNvSpPr>
            <p:nvPr/>
          </p:nvSpPr>
          <p:spPr bwMode="auto">
            <a:xfrm>
              <a:off x="4269223" y="4337684"/>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556"/>
            <p:cNvSpPr>
              <a:spLocks noChangeAspect="1" noEditPoints="1"/>
            </p:cNvSpPr>
            <p:nvPr/>
          </p:nvSpPr>
          <p:spPr bwMode="auto">
            <a:xfrm>
              <a:off x="4421623" y="4337684"/>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556"/>
            <p:cNvSpPr>
              <a:spLocks noChangeAspect="1" noEditPoints="1"/>
            </p:cNvSpPr>
            <p:nvPr/>
          </p:nvSpPr>
          <p:spPr bwMode="auto">
            <a:xfrm>
              <a:off x="4574023" y="4337684"/>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556"/>
            <p:cNvSpPr>
              <a:spLocks noChangeAspect="1" noEditPoints="1"/>
            </p:cNvSpPr>
            <p:nvPr/>
          </p:nvSpPr>
          <p:spPr bwMode="auto">
            <a:xfrm>
              <a:off x="4726423" y="4337684"/>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556"/>
            <p:cNvSpPr>
              <a:spLocks noChangeAspect="1" noEditPoints="1"/>
            </p:cNvSpPr>
            <p:nvPr/>
          </p:nvSpPr>
          <p:spPr bwMode="auto">
            <a:xfrm>
              <a:off x="4878823" y="4337684"/>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556"/>
            <p:cNvSpPr>
              <a:spLocks noChangeAspect="1" noEditPoints="1"/>
            </p:cNvSpPr>
            <p:nvPr/>
          </p:nvSpPr>
          <p:spPr bwMode="auto">
            <a:xfrm>
              <a:off x="5031223" y="4337684"/>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556"/>
            <p:cNvSpPr>
              <a:spLocks noChangeAspect="1" noEditPoints="1"/>
            </p:cNvSpPr>
            <p:nvPr/>
          </p:nvSpPr>
          <p:spPr bwMode="auto">
            <a:xfrm>
              <a:off x="4269223" y="4677240"/>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556"/>
            <p:cNvSpPr>
              <a:spLocks noChangeAspect="1" noEditPoints="1"/>
            </p:cNvSpPr>
            <p:nvPr/>
          </p:nvSpPr>
          <p:spPr bwMode="auto">
            <a:xfrm>
              <a:off x="4421623" y="4677240"/>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556"/>
            <p:cNvSpPr>
              <a:spLocks noChangeAspect="1" noEditPoints="1"/>
            </p:cNvSpPr>
            <p:nvPr/>
          </p:nvSpPr>
          <p:spPr bwMode="auto">
            <a:xfrm>
              <a:off x="4574023" y="4677240"/>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556"/>
            <p:cNvSpPr>
              <a:spLocks noChangeAspect="1" noEditPoints="1"/>
            </p:cNvSpPr>
            <p:nvPr/>
          </p:nvSpPr>
          <p:spPr bwMode="auto">
            <a:xfrm>
              <a:off x="4726423" y="4677240"/>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556"/>
            <p:cNvSpPr>
              <a:spLocks noChangeAspect="1" noEditPoints="1"/>
            </p:cNvSpPr>
            <p:nvPr/>
          </p:nvSpPr>
          <p:spPr bwMode="auto">
            <a:xfrm>
              <a:off x="4878823" y="4677240"/>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556"/>
            <p:cNvSpPr>
              <a:spLocks noChangeAspect="1" noEditPoints="1"/>
            </p:cNvSpPr>
            <p:nvPr/>
          </p:nvSpPr>
          <p:spPr bwMode="auto">
            <a:xfrm>
              <a:off x="4269223" y="4992498"/>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556"/>
            <p:cNvSpPr>
              <a:spLocks noChangeAspect="1" noEditPoints="1"/>
            </p:cNvSpPr>
            <p:nvPr/>
          </p:nvSpPr>
          <p:spPr bwMode="auto">
            <a:xfrm>
              <a:off x="4421623" y="4992498"/>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556"/>
            <p:cNvSpPr>
              <a:spLocks noChangeAspect="1" noEditPoints="1"/>
            </p:cNvSpPr>
            <p:nvPr/>
          </p:nvSpPr>
          <p:spPr bwMode="auto">
            <a:xfrm>
              <a:off x="4574023" y="4992498"/>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556"/>
            <p:cNvSpPr>
              <a:spLocks noChangeAspect="1" noEditPoints="1"/>
            </p:cNvSpPr>
            <p:nvPr/>
          </p:nvSpPr>
          <p:spPr bwMode="auto">
            <a:xfrm>
              <a:off x="4726423" y="4992498"/>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556"/>
            <p:cNvSpPr>
              <a:spLocks noChangeAspect="1" noEditPoints="1"/>
            </p:cNvSpPr>
            <p:nvPr/>
          </p:nvSpPr>
          <p:spPr bwMode="auto">
            <a:xfrm>
              <a:off x="4878823" y="4992498"/>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556"/>
            <p:cNvSpPr>
              <a:spLocks noChangeAspect="1" noEditPoints="1"/>
            </p:cNvSpPr>
            <p:nvPr/>
          </p:nvSpPr>
          <p:spPr bwMode="auto">
            <a:xfrm>
              <a:off x="5031223" y="4992498"/>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556"/>
            <p:cNvSpPr>
              <a:spLocks noChangeAspect="1" noEditPoints="1"/>
            </p:cNvSpPr>
            <p:nvPr/>
          </p:nvSpPr>
          <p:spPr bwMode="auto">
            <a:xfrm>
              <a:off x="5183623" y="4992498"/>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556"/>
            <p:cNvSpPr>
              <a:spLocks noChangeAspect="1" noEditPoints="1"/>
            </p:cNvSpPr>
            <p:nvPr/>
          </p:nvSpPr>
          <p:spPr bwMode="auto">
            <a:xfrm>
              <a:off x="4269223" y="5317213"/>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556"/>
            <p:cNvSpPr>
              <a:spLocks noChangeAspect="1" noEditPoints="1"/>
            </p:cNvSpPr>
            <p:nvPr/>
          </p:nvSpPr>
          <p:spPr bwMode="auto">
            <a:xfrm>
              <a:off x="4421623" y="5317213"/>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556"/>
            <p:cNvSpPr>
              <a:spLocks noChangeAspect="1" noEditPoints="1"/>
            </p:cNvSpPr>
            <p:nvPr/>
          </p:nvSpPr>
          <p:spPr bwMode="auto">
            <a:xfrm>
              <a:off x="4574023" y="5317213"/>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556"/>
            <p:cNvSpPr>
              <a:spLocks noChangeAspect="1" noEditPoints="1"/>
            </p:cNvSpPr>
            <p:nvPr/>
          </p:nvSpPr>
          <p:spPr bwMode="auto">
            <a:xfrm>
              <a:off x="4726423" y="5317213"/>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556"/>
            <p:cNvSpPr>
              <a:spLocks noChangeAspect="1" noEditPoints="1"/>
            </p:cNvSpPr>
            <p:nvPr/>
          </p:nvSpPr>
          <p:spPr bwMode="auto">
            <a:xfrm>
              <a:off x="4878823" y="5317213"/>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556"/>
            <p:cNvSpPr>
              <a:spLocks noChangeAspect="1" noEditPoints="1"/>
            </p:cNvSpPr>
            <p:nvPr/>
          </p:nvSpPr>
          <p:spPr bwMode="auto">
            <a:xfrm>
              <a:off x="5031223" y="5317213"/>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556"/>
            <p:cNvSpPr>
              <a:spLocks noChangeAspect="1" noEditPoints="1"/>
            </p:cNvSpPr>
            <p:nvPr/>
          </p:nvSpPr>
          <p:spPr bwMode="auto">
            <a:xfrm>
              <a:off x="5183623" y="5317213"/>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556"/>
            <p:cNvSpPr>
              <a:spLocks noChangeAspect="1" noEditPoints="1"/>
            </p:cNvSpPr>
            <p:nvPr/>
          </p:nvSpPr>
          <p:spPr bwMode="auto">
            <a:xfrm>
              <a:off x="5336023" y="5317213"/>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2" name="Group 11"/>
            <p:cNvGrpSpPr/>
            <p:nvPr/>
          </p:nvGrpSpPr>
          <p:grpSpPr>
            <a:xfrm>
              <a:off x="4878823" y="4014965"/>
              <a:ext cx="163047" cy="188114"/>
              <a:chOff x="4878823" y="4415015"/>
              <a:chExt cx="163047" cy="188114"/>
            </a:xfrm>
          </p:grpSpPr>
          <p:sp>
            <p:nvSpPr>
              <p:cNvPr id="89" name="Freeform 556"/>
              <p:cNvSpPr>
                <a:spLocks noChangeAspect="1" noEditPoints="1"/>
              </p:cNvSpPr>
              <p:nvPr/>
            </p:nvSpPr>
            <p:spPr bwMode="auto">
              <a:xfrm>
                <a:off x="4878823" y="4415015"/>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bwMode="auto">
              <a:xfrm>
                <a:off x="4932831" y="4415015"/>
                <a:ext cx="109039" cy="188114"/>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grpSp>
        <p:grpSp>
          <p:nvGrpSpPr>
            <p:cNvPr id="119" name="Group 118"/>
            <p:cNvGrpSpPr/>
            <p:nvPr/>
          </p:nvGrpSpPr>
          <p:grpSpPr>
            <a:xfrm>
              <a:off x="5022823" y="4337684"/>
              <a:ext cx="163047" cy="188114"/>
              <a:chOff x="4878823" y="4415015"/>
              <a:chExt cx="163047" cy="188114"/>
            </a:xfrm>
          </p:grpSpPr>
          <p:sp>
            <p:nvSpPr>
              <p:cNvPr id="120" name="Freeform 556"/>
              <p:cNvSpPr>
                <a:spLocks noChangeAspect="1" noEditPoints="1"/>
              </p:cNvSpPr>
              <p:nvPr/>
            </p:nvSpPr>
            <p:spPr bwMode="auto">
              <a:xfrm>
                <a:off x="4878823" y="4415015"/>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Rectangle 120"/>
              <p:cNvSpPr/>
              <p:nvPr/>
            </p:nvSpPr>
            <p:spPr bwMode="auto">
              <a:xfrm>
                <a:off x="4932831" y="4415015"/>
                <a:ext cx="109039" cy="188114"/>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grpSp>
        <p:grpSp>
          <p:nvGrpSpPr>
            <p:cNvPr id="14" name="Group 13"/>
            <p:cNvGrpSpPr/>
            <p:nvPr/>
          </p:nvGrpSpPr>
          <p:grpSpPr>
            <a:xfrm>
              <a:off x="5031223" y="4677240"/>
              <a:ext cx="224400" cy="188114"/>
              <a:chOff x="5031223" y="5077290"/>
              <a:chExt cx="224400" cy="188114"/>
            </a:xfrm>
          </p:grpSpPr>
          <p:sp>
            <p:nvSpPr>
              <p:cNvPr id="103" name="Freeform 556"/>
              <p:cNvSpPr>
                <a:spLocks noChangeAspect="1" noEditPoints="1"/>
              </p:cNvSpPr>
              <p:nvPr/>
            </p:nvSpPr>
            <p:spPr bwMode="auto">
              <a:xfrm>
                <a:off x="5031223" y="5077290"/>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bwMode="auto">
              <a:xfrm>
                <a:off x="5131350" y="5077290"/>
                <a:ext cx="124273" cy="188114"/>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grpSp>
        <p:grpSp>
          <p:nvGrpSpPr>
            <p:cNvPr id="122" name="Group 121"/>
            <p:cNvGrpSpPr/>
            <p:nvPr/>
          </p:nvGrpSpPr>
          <p:grpSpPr>
            <a:xfrm>
              <a:off x="5183623" y="4988489"/>
              <a:ext cx="224400" cy="188114"/>
              <a:chOff x="5031223" y="5077290"/>
              <a:chExt cx="224400" cy="188114"/>
            </a:xfrm>
          </p:grpSpPr>
          <p:sp>
            <p:nvSpPr>
              <p:cNvPr id="123" name="Freeform 556"/>
              <p:cNvSpPr>
                <a:spLocks noChangeAspect="1" noEditPoints="1"/>
              </p:cNvSpPr>
              <p:nvPr/>
            </p:nvSpPr>
            <p:spPr bwMode="auto">
              <a:xfrm>
                <a:off x="5031223" y="5077290"/>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Rectangle 123"/>
              <p:cNvSpPr/>
              <p:nvPr/>
            </p:nvSpPr>
            <p:spPr bwMode="auto">
              <a:xfrm>
                <a:off x="5131350" y="5077290"/>
                <a:ext cx="124273" cy="188114"/>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grpSp>
        <p:sp>
          <p:nvSpPr>
            <p:cNvPr id="128" name="Freeform 556"/>
            <p:cNvSpPr>
              <a:spLocks noChangeAspect="1" noEditPoints="1"/>
            </p:cNvSpPr>
            <p:nvPr/>
          </p:nvSpPr>
          <p:spPr bwMode="auto">
            <a:xfrm>
              <a:off x="3643102" y="5579681"/>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TextBox 128"/>
            <p:cNvSpPr txBox="1"/>
            <p:nvPr/>
          </p:nvSpPr>
          <p:spPr>
            <a:xfrm>
              <a:off x="3769717" y="5633762"/>
              <a:ext cx="533610" cy="166712"/>
            </a:xfrm>
            <a:prstGeom prst="rect">
              <a:avLst/>
            </a:prstGeom>
            <a:noFill/>
          </p:spPr>
          <p:txBody>
            <a:bodyPr wrap="square" lIns="36000" tIns="0" rIns="36000" bIns="0" rtlCol="0">
              <a:spAutoFit/>
            </a:bodyPr>
            <a:lstStyle/>
            <a:p>
              <a:pPr algn="l"/>
              <a:r>
                <a:rPr lang="en-US" sz="700" dirty="0" smtClean="0">
                  <a:solidFill>
                    <a:schemeClr val="tx1"/>
                  </a:solidFill>
                </a:rPr>
                <a:t>=2,000MW</a:t>
              </a:r>
              <a:endParaRPr lang="en-US" sz="700" dirty="0">
                <a:solidFill>
                  <a:schemeClr val="tx1"/>
                </a:solidFill>
              </a:endParaRPr>
            </a:p>
          </p:txBody>
        </p:sp>
        <p:sp>
          <p:nvSpPr>
            <p:cNvPr id="130" name="Rectangle 129"/>
            <p:cNvSpPr/>
            <p:nvPr/>
          </p:nvSpPr>
          <p:spPr bwMode="auto">
            <a:xfrm>
              <a:off x="5802312" y="3974542"/>
              <a:ext cx="467905" cy="271869"/>
            </a:xfrm>
            <a:prstGeom prst="rect">
              <a:avLst/>
            </a:prstGeom>
            <a:noFill/>
            <a:ln w="1587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t>51%</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131" name="Rectangle 130"/>
            <p:cNvSpPr/>
            <p:nvPr/>
          </p:nvSpPr>
          <p:spPr bwMode="auto">
            <a:xfrm>
              <a:off x="5802312" y="4301289"/>
              <a:ext cx="467905" cy="271869"/>
            </a:xfrm>
            <a:prstGeom prst="rect">
              <a:avLst/>
            </a:prstGeom>
            <a:noFill/>
            <a:ln w="1587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t>51%</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132" name="Rectangle 131"/>
            <p:cNvSpPr/>
            <p:nvPr/>
          </p:nvSpPr>
          <p:spPr bwMode="auto">
            <a:xfrm>
              <a:off x="5802312" y="4623214"/>
              <a:ext cx="467905" cy="271869"/>
            </a:xfrm>
            <a:prstGeom prst="rect">
              <a:avLst/>
            </a:prstGeom>
            <a:noFill/>
            <a:ln w="1587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t>59%</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133" name="Rectangle 132"/>
            <p:cNvSpPr/>
            <p:nvPr/>
          </p:nvSpPr>
          <p:spPr bwMode="auto">
            <a:xfrm>
              <a:off x="5802312" y="4961585"/>
              <a:ext cx="467905" cy="260905"/>
            </a:xfrm>
            <a:prstGeom prst="rect">
              <a:avLst/>
            </a:prstGeom>
            <a:noFill/>
            <a:ln w="1587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t>68%</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134" name="Rectangle 133"/>
            <p:cNvSpPr/>
            <p:nvPr/>
          </p:nvSpPr>
          <p:spPr bwMode="auto">
            <a:xfrm>
              <a:off x="5802312" y="5275336"/>
              <a:ext cx="467905" cy="271869"/>
            </a:xfrm>
            <a:prstGeom prst="rect">
              <a:avLst/>
            </a:prstGeom>
            <a:noFill/>
            <a:ln w="1587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a:t>7</a:t>
              </a:r>
              <a:r>
                <a:rPr lang="pt-PT" sz="1100" dirty="0" smtClean="0"/>
                <a:t>1%</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135" name="TextBox 134"/>
            <p:cNvSpPr txBox="1"/>
            <p:nvPr/>
          </p:nvSpPr>
          <p:spPr>
            <a:xfrm>
              <a:off x="5769459" y="5590382"/>
              <a:ext cx="533610" cy="215444"/>
            </a:xfrm>
            <a:prstGeom prst="rect">
              <a:avLst/>
            </a:prstGeom>
            <a:noFill/>
          </p:spPr>
          <p:txBody>
            <a:bodyPr wrap="square" lIns="36000" tIns="0" rIns="36000" bIns="0" rtlCol="0">
              <a:spAutoFit/>
            </a:bodyPr>
            <a:lstStyle/>
            <a:p>
              <a:pPr>
                <a:lnSpc>
                  <a:spcPct val="100000"/>
                </a:lnSpc>
              </a:pPr>
              <a:r>
                <a:rPr lang="en-US" sz="700" dirty="0" smtClean="0">
                  <a:solidFill>
                    <a:schemeClr val="tx1"/>
                  </a:solidFill>
                </a:rPr>
                <a:t>% of total capacity</a:t>
              </a:r>
              <a:endParaRPr lang="en-US" sz="700" dirty="0">
                <a:solidFill>
                  <a:schemeClr val="tx1"/>
                </a:solidFill>
              </a:endParaRPr>
            </a:p>
          </p:txBody>
        </p:sp>
        <p:grpSp>
          <p:nvGrpSpPr>
            <p:cNvPr id="137" name="Group 136"/>
            <p:cNvGrpSpPr/>
            <p:nvPr/>
          </p:nvGrpSpPr>
          <p:grpSpPr>
            <a:xfrm>
              <a:off x="5327623" y="5321222"/>
              <a:ext cx="163047" cy="188114"/>
              <a:chOff x="4878823" y="4415015"/>
              <a:chExt cx="163047" cy="188114"/>
            </a:xfrm>
          </p:grpSpPr>
          <p:sp>
            <p:nvSpPr>
              <p:cNvPr id="138" name="Freeform 556"/>
              <p:cNvSpPr>
                <a:spLocks noChangeAspect="1" noEditPoints="1"/>
              </p:cNvSpPr>
              <p:nvPr/>
            </p:nvSpPr>
            <p:spPr bwMode="auto">
              <a:xfrm>
                <a:off x="4878823" y="4415015"/>
                <a:ext cx="144000" cy="188114"/>
              </a:xfrm>
              <a:custGeom>
                <a:avLst/>
                <a:gdLst>
                  <a:gd name="T0" fmla="*/ 1538 w 1575"/>
                  <a:gd name="T1" fmla="*/ 1032 h 2056"/>
                  <a:gd name="T2" fmla="*/ 1499 w 1575"/>
                  <a:gd name="T3" fmla="*/ 1000 h 2056"/>
                  <a:gd name="T4" fmla="*/ 1418 w 1575"/>
                  <a:gd name="T5" fmla="*/ 946 h 2056"/>
                  <a:gd name="T6" fmla="*/ 1246 w 1575"/>
                  <a:gd name="T7" fmla="*/ 868 h 2056"/>
                  <a:gd name="T8" fmla="*/ 1062 w 1575"/>
                  <a:gd name="T9" fmla="*/ 823 h 2056"/>
                  <a:gd name="T10" fmla="*/ 965 w 1575"/>
                  <a:gd name="T11" fmla="*/ 816 h 2056"/>
                  <a:gd name="T12" fmla="*/ 930 w 1575"/>
                  <a:gd name="T13" fmla="*/ 816 h 2056"/>
                  <a:gd name="T14" fmla="*/ 824 w 1575"/>
                  <a:gd name="T15" fmla="*/ 691 h 2056"/>
                  <a:gd name="T16" fmla="*/ 836 w 1575"/>
                  <a:gd name="T17" fmla="*/ 659 h 2056"/>
                  <a:gd name="T18" fmla="*/ 861 w 1575"/>
                  <a:gd name="T19" fmla="*/ 565 h 2056"/>
                  <a:gd name="T20" fmla="*/ 878 w 1575"/>
                  <a:gd name="T21" fmla="*/ 376 h 2056"/>
                  <a:gd name="T22" fmla="*/ 861 w 1575"/>
                  <a:gd name="T23" fmla="*/ 188 h 2056"/>
                  <a:gd name="T24" fmla="*/ 836 w 1575"/>
                  <a:gd name="T25" fmla="*/ 94 h 2056"/>
                  <a:gd name="T26" fmla="*/ 818 w 1575"/>
                  <a:gd name="T27" fmla="*/ 47 h 2056"/>
                  <a:gd name="T28" fmla="*/ 795 w 1575"/>
                  <a:gd name="T29" fmla="*/ 0 h 2056"/>
                  <a:gd name="T30" fmla="*/ 772 w 1575"/>
                  <a:gd name="T31" fmla="*/ 47 h 2056"/>
                  <a:gd name="T32" fmla="*/ 755 w 1575"/>
                  <a:gd name="T33" fmla="*/ 94 h 2056"/>
                  <a:gd name="T34" fmla="*/ 730 w 1575"/>
                  <a:gd name="T35" fmla="*/ 188 h 2056"/>
                  <a:gd name="T36" fmla="*/ 712 w 1575"/>
                  <a:gd name="T37" fmla="*/ 376 h 2056"/>
                  <a:gd name="T38" fmla="*/ 730 w 1575"/>
                  <a:gd name="T39" fmla="*/ 565 h 2056"/>
                  <a:gd name="T40" fmla="*/ 755 w 1575"/>
                  <a:gd name="T41" fmla="*/ 659 h 2056"/>
                  <a:gd name="T42" fmla="*/ 767 w 1575"/>
                  <a:gd name="T43" fmla="*/ 691 h 2056"/>
                  <a:gd name="T44" fmla="*/ 661 w 1575"/>
                  <a:gd name="T45" fmla="*/ 817 h 2056"/>
                  <a:gd name="T46" fmla="*/ 660 w 1575"/>
                  <a:gd name="T47" fmla="*/ 817 h 2056"/>
                  <a:gd name="T48" fmla="*/ 609 w 1575"/>
                  <a:gd name="T49" fmla="*/ 816 h 2056"/>
                  <a:gd name="T50" fmla="*/ 512 w 1575"/>
                  <a:gd name="T51" fmla="*/ 823 h 2056"/>
                  <a:gd name="T52" fmla="*/ 328 w 1575"/>
                  <a:gd name="T53" fmla="*/ 868 h 2056"/>
                  <a:gd name="T54" fmla="*/ 156 w 1575"/>
                  <a:gd name="T55" fmla="*/ 946 h 2056"/>
                  <a:gd name="T56" fmla="*/ 75 w 1575"/>
                  <a:gd name="T57" fmla="*/ 1001 h 2056"/>
                  <a:gd name="T58" fmla="*/ 37 w 1575"/>
                  <a:gd name="T59" fmla="*/ 1033 h 2056"/>
                  <a:gd name="T60" fmla="*/ 0 w 1575"/>
                  <a:gd name="T61" fmla="*/ 1070 h 2056"/>
                  <a:gd name="T62" fmla="*/ 52 w 1575"/>
                  <a:gd name="T63" fmla="*/ 1076 h 2056"/>
                  <a:gd name="T64" fmla="*/ 102 w 1575"/>
                  <a:gd name="T65" fmla="*/ 1077 h 2056"/>
                  <a:gd name="T66" fmla="*/ 199 w 1575"/>
                  <a:gd name="T67" fmla="*/ 1070 h 2056"/>
                  <a:gd name="T68" fmla="*/ 383 w 1575"/>
                  <a:gd name="T69" fmla="*/ 1025 h 2056"/>
                  <a:gd name="T70" fmla="*/ 555 w 1575"/>
                  <a:gd name="T71" fmla="*/ 947 h 2056"/>
                  <a:gd name="T72" fmla="*/ 636 w 1575"/>
                  <a:gd name="T73" fmla="*/ 893 h 2056"/>
                  <a:gd name="T74" fmla="*/ 668 w 1575"/>
                  <a:gd name="T75" fmla="*/ 867 h 2056"/>
                  <a:gd name="T76" fmla="*/ 740 w 1575"/>
                  <a:gd name="T77" fmla="*/ 947 h 2056"/>
                  <a:gd name="T78" fmla="*/ 637 w 1575"/>
                  <a:gd name="T79" fmla="*/ 2056 h 2056"/>
                  <a:gd name="T80" fmla="*/ 954 w 1575"/>
                  <a:gd name="T81" fmla="*/ 2056 h 2056"/>
                  <a:gd name="T82" fmla="*/ 847 w 1575"/>
                  <a:gd name="T83" fmla="*/ 948 h 2056"/>
                  <a:gd name="T84" fmla="*/ 919 w 1575"/>
                  <a:gd name="T85" fmla="*/ 877 h 2056"/>
                  <a:gd name="T86" fmla="*/ 939 w 1575"/>
                  <a:gd name="T87" fmla="*/ 893 h 2056"/>
                  <a:gd name="T88" fmla="*/ 1020 w 1575"/>
                  <a:gd name="T89" fmla="*/ 947 h 2056"/>
                  <a:gd name="T90" fmla="*/ 1192 w 1575"/>
                  <a:gd name="T91" fmla="*/ 1025 h 2056"/>
                  <a:gd name="T92" fmla="*/ 1376 w 1575"/>
                  <a:gd name="T93" fmla="*/ 1070 h 2056"/>
                  <a:gd name="T94" fmla="*/ 1473 w 1575"/>
                  <a:gd name="T95" fmla="*/ 1078 h 2056"/>
                  <a:gd name="T96" fmla="*/ 1523 w 1575"/>
                  <a:gd name="T97" fmla="*/ 1076 h 2056"/>
                  <a:gd name="T98" fmla="*/ 1575 w 1575"/>
                  <a:gd name="T99" fmla="*/ 1070 h 2056"/>
                  <a:gd name="T100" fmla="*/ 1538 w 1575"/>
                  <a:gd name="T101" fmla="*/ 1032 h 2056"/>
                  <a:gd name="T102" fmla="*/ 795 w 1575"/>
                  <a:gd name="T103" fmla="*/ 876 h 2056"/>
                  <a:gd name="T104" fmla="*/ 743 w 1575"/>
                  <a:gd name="T105" fmla="*/ 823 h 2056"/>
                  <a:gd name="T106" fmla="*/ 795 w 1575"/>
                  <a:gd name="T107" fmla="*/ 771 h 2056"/>
                  <a:gd name="T108" fmla="*/ 847 w 1575"/>
                  <a:gd name="T109" fmla="*/ 823 h 2056"/>
                  <a:gd name="T110" fmla="*/ 795 w 1575"/>
                  <a:gd name="T111" fmla="*/ 876 h 2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5" h="2056">
                    <a:moveTo>
                      <a:pt x="1538" y="1032"/>
                    </a:moveTo>
                    <a:cubicBezTo>
                      <a:pt x="1526" y="1021"/>
                      <a:pt x="1513" y="1010"/>
                      <a:pt x="1499" y="1000"/>
                    </a:cubicBezTo>
                    <a:cubicBezTo>
                      <a:pt x="1473" y="980"/>
                      <a:pt x="1446" y="962"/>
                      <a:pt x="1418" y="946"/>
                    </a:cubicBezTo>
                    <a:cubicBezTo>
                      <a:pt x="1363" y="914"/>
                      <a:pt x="1306" y="889"/>
                      <a:pt x="1246" y="868"/>
                    </a:cubicBezTo>
                    <a:cubicBezTo>
                      <a:pt x="1187" y="848"/>
                      <a:pt x="1126" y="832"/>
                      <a:pt x="1062" y="823"/>
                    </a:cubicBezTo>
                    <a:cubicBezTo>
                      <a:pt x="1031" y="819"/>
                      <a:pt x="998" y="816"/>
                      <a:pt x="965" y="816"/>
                    </a:cubicBezTo>
                    <a:cubicBezTo>
                      <a:pt x="954" y="816"/>
                      <a:pt x="942" y="816"/>
                      <a:pt x="930" y="816"/>
                    </a:cubicBezTo>
                    <a:cubicBezTo>
                      <a:pt x="927" y="755"/>
                      <a:pt x="883" y="704"/>
                      <a:pt x="824" y="691"/>
                    </a:cubicBezTo>
                    <a:cubicBezTo>
                      <a:pt x="828" y="681"/>
                      <a:pt x="832" y="670"/>
                      <a:pt x="836" y="659"/>
                    </a:cubicBezTo>
                    <a:cubicBezTo>
                      <a:pt x="846" y="627"/>
                      <a:pt x="854" y="596"/>
                      <a:pt x="861" y="565"/>
                    </a:cubicBezTo>
                    <a:cubicBezTo>
                      <a:pt x="873" y="502"/>
                      <a:pt x="878" y="439"/>
                      <a:pt x="878" y="376"/>
                    </a:cubicBezTo>
                    <a:cubicBezTo>
                      <a:pt x="878" y="314"/>
                      <a:pt x="873" y="251"/>
                      <a:pt x="861" y="188"/>
                    </a:cubicBezTo>
                    <a:cubicBezTo>
                      <a:pt x="855" y="157"/>
                      <a:pt x="846" y="125"/>
                      <a:pt x="836" y="94"/>
                    </a:cubicBezTo>
                    <a:cubicBezTo>
                      <a:pt x="831" y="78"/>
                      <a:pt x="825" y="62"/>
                      <a:pt x="818" y="47"/>
                    </a:cubicBezTo>
                    <a:cubicBezTo>
                      <a:pt x="812" y="31"/>
                      <a:pt x="805" y="15"/>
                      <a:pt x="795" y="0"/>
                    </a:cubicBezTo>
                    <a:cubicBezTo>
                      <a:pt x="786" y="15"/>
                      <a:pt x="779" y="31"/>
                      <a:pt x="772" y="47"/>
                    </a:cubicBezTo>
                    <a:cubicBezTo>
                      <a:pt x="765" y="62"/>
                      <a:pt x="760" y="78"/>
                      <a:pt x="755" y="94"/>
                    </a:cubicBezTo>
                    <a:cubicBezTo>
                      <a:pt x="744" y="125"/>
                      <a:pt x="736" y="157"/>
                      <a:pt x="730" y="188"/>
                    </a:cubicBezTo>
                    <a:cubicBezTo>
                      <a:pt x="718" y="251"/>
                      <a:pt x="712" y="314"/>
                      <a:pt x="712" y="376"/>
                    </a:cubicBezTo>
                    <a:cubicBezTo>
                      <a:pt x="712" y="439"/>
                      <a:pt x="718" y="502"/>
                      <a:pt x="730" y="565"/>
                    </a:cubicBezTo>
                    <a:cubicBezTo>
                      <a:pt x="736" y="596"/>
                      <a:pt x="744" y="627"/>
                      <a:pt x="755" y="659"/>
                    </a:cubicBezTo>
                    <a:cubicBezTo>
                      <a:pt x="758" y="670"/>
                      <a:pt x="762" y="681"/>
                      <a:pt x="767" y="691"/>
                    </a:cubicBezTo>
                    <a:cubicBezTo>
                      <a:pt x="708" y="704"/>
                      <a:pt x="663" y="755"/>
                      <a:pt x="661" y="817"/>
                    </a:cubicBezTo>
                    <a:cubicBezTo>
                      <a:pt x="660" y="817"/>
                      <a:pt x="660" y="817"/>
                      <a:pt x="660" y="817"/>
                    </a:cubicBezTo>
                    <a:cubicBezTo>
                      <a:pt x="642" y="816"/>
                      <a:pt x="626" y="816"/>
                      <a:pt x="609" y="816"/>
                    </a:cubicBezTo>
                    <a:cubicBezTo>
                      <a:pt x="576" y="816"/>
                      <a:pt x="544" y="819"/>
                      <a:pt x="512" y="823"/>
                    </a:cubicBezTo>
                    <a:cubicBezTo>
                      <a:pt x="449" y="832"/>
                      <a:pt x="388" y="848"/>
                      <a:pt x="328" y="868"/>
                    </a:cubicBezTo>
                    <a:cubicBezTo>
                      <a:pt x="269" y="889"/>
                      <a:pt x="211" y="914"/>
                      <a:pt x="156" y="946"/>
                    </a:cubicBezTo>
                    <a:cubicBezTo>
                      <a:pt x="129" y="963"/>
                      <a:pt x="102" y="981"/>
                      <a:pt x="75" y="1001"/>
                    </a:cubicBezTo>
                    <a:cubicBezTo>
                      <a:pt x="62" y="1011"/>
                      <a:pt x="49" y="1021"/>
                      <a:pt x="37" y="1033"/>
                    </a:cubicBezTo>
                    <a:cubicBezTo>
                      <a:pt x="24" y="1044"/>
                      <a:pt x="11" y="1056"/>
                      <a:pt x="0" y="1070"/>
                    </a:cubicBezTo>
                    <a:cubicBezTo>
                      <a:pt x="17" y="1073"/>
                      <a:pt x="35" y="1075"/>
                      <a:pt x="52" y="1076"/>
                    </a:cubicBezTo>
                    <a:cubicBezTo>
                      <a:pt x="69" y="1077"/>
                      <a:pt x="85" y="1077"/>
                      <a:pt x="102" y="1077"/>
                    </a:cubicBezTo>
                    <a:cubicBezTo>
                      <a:pt x="135" y="1077"/>
                      <a:pt x="167" y="1074"/>
                      <a:pt x="199" y="1070"/>
                    </a:cubicBezTo>
                    <a:cubicBezTo>
                      <a:pt x="262" y="1061"/>
                      <a:pt x="323" y="1045"/>
                      <a:pt x="383" y="1025"/>
                    </a:cubicBezTo>
                    <a:cubicBezTo>
                      <a:pt x="442" y="1005"/>
                      <a:pt x="500" y="979"/>
                      <a:pt x="555" y="947"/>
                    </a:cubicBezTo>
                    <a:cubicBezTo>
                      <a:pt x="583" y="931"/>
                      <a:pt x="610" y="913"/>
                      <a:pt x="636" y="893"/>
                    </a:cubicBezTo>
                    <a:cubicBezTo>
                      <a:pt x="647" y="885"/>
                      <a:pt x="657" y="876"/>
                      <a:pt x="668" y="867"/>
                    </a:cubicBezTo>
                    <a:cubicBezTo>
                      <a:pt x="680" y="903"/>
                      <a:pt x="706" y="931"/>
                      <a:pt x="740" y="947"/>
                    </a:cubicBezTo>
                    <a:cubicBezTo>
                      <a:pt x="637" y="2056"/>
                      <a:pt x="637" y="2056"/>
                      <a:pt x="637" y="2056"/>
                    </a:cubicBezTo>
                    <a:cubicBezTo>
                      <a:pt x="954" y="2056"/>
                      <a:pt x="954" y="2056"/>
                      <a:pt x="954" y="2056"/>
                    </a:cubicBezTo>
                    <a:cubicBezTo>
                      <a:pt x="847" y="948"/>
                      <a:pt x="847" y="948"/>
                      <a:pt x="847" y="948"/>
                    </a:cubicBezTo>
                    <a:cubicBezTo>
                      <a:pt x="879" y="935"/>
                      <a:pt x="905" y="909"/>
                      <a:pt x="919" y="877"/>
                    </a:cubicBezTo>
                    <a:cubicBezTo>
                      <a:pt x="926" y="882"/>
                      <a:pt x="932" y="888"/>
                      <a:pt x="939" y="893"/>
                    </a:cubicBezTo>
                    <a:cubicBezTo>
                      <a:pt x="965" y="913"/>
                      <a:pt x="992" y="931"/>
                      <a:pt x="1020" y="947"/>
                    </a:cubicBezTo>
                    <a:cubicBezTo>
                      <a:pt x="1075" y="979"/>
                      <a:pt x="1133" y="1004"/>
                      <a:pt x="1192" y="1025"/>
                    </a:cubicBezTo>
                    <a:cubicBezTo>
                      <a:pt x="1251" y="1046"/>
                      <a:pt x="1312" y="1061"/>
                      <a:pt x="1376" y="1070"/>
                    </a:cubicBezTo>
                    <a:cubicBezTo>
                      <a:pt x="1407" y="1074"/>
                      <a:pt x="1440" y="1077"/>
                      <a:pt x="1473" y="1078"/>
                    </a:cubicBezTo>
                    <a:cubicBezTo>
                      <a:pt x="1489" y="1078"/>
                      <a:pt x="1506" y="1077"/>
                      <a:pt x="1523" y="1076"/>
                    </a:cubicBezTo>
                    <a:cubicBezTo>
                      <a:pt x="1540" y="1075"/>
                      <a:pt x="1557" y="1073"/>
                      <a:pt x="1575" y="1070"/>
                    </a:cubicBezTo>
                    <a:cubicBezTo>
                      <a:pt x="1563" y="1056"/>
                      <a:pt x="1551" y="1044"/>
                      <a:pt x="1538" y="1032"/>
                    </a:cubicBezTo>
                    <a:close/>
                    <a:moveTo>
                      <a:pt x="795" y="876"/>
                    </a:moveTo>
                    <a:cubicBezTo>
                      <a:pt x="767" y="876"/>
                      <a:pt x="743" y="852"/>
                      <a:pt x="743" y="823"/>
                    </a:cubicBezTo>
                    <a:cubicBezTo>
                      <a:pt x="743" y="795"/>
                      <a:pt x="767" y="771"/>
                      <a:pt x="795" y="771"/>
                    </a:cubicBezTo>
                    <a:cubicBezTo>
                      <a:pt x="824" y="771"/>
                      <a:pt x="847" y="795"/>
                      <a:pt x="847" y="823"/>
                    </a:cubicBezTo>
                    <a:cubicBezTo>
                      <a:pt x="847" y="852"/>
                      <a:pt x="824" y="876"/>
                      <a:pt x="795" y="87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Rectangle 138"/>
              <p:cNvSpPr/>
              <p:nvPr/>
            </p:nvSpPr>
            <p:spPr bwMode="auto">
              <a:xfrm>
                <a:off x="4932831" y="4415015"/>
                <a:ext cx="109039" cy="188114"/>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grpSp>
        <p:sp>
          <p:nvSpPr>
            <p:cNvPr id="127" name="TextBox 126"/>
            <p:cNvSpPr txBox="1"/>
            <p:nvPr/>
          </p:nvSpPr>
          <p:spPr>
            <a:xfrm>
              <a:off x="3653666" y="5845582"/>
              <a:ext cx="496932"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Arial" panose="020B0604020202020204" pitchFamily="34" charset="0"/>
                  <a:cs typeface="Arial" panose="020B0604020202020204" pitchFamily="34" charset="0"/>
                </a:rPr>
                <a:t>Source</a:t>
              </a:r>
              <a:r>
                <a:rPr lang="pt-PT" sz="700" dirty="0" smtClean="0">
                  <a:solidFill>
                    <a:srgbClr val="000000"/>
                  </a:solidFill>
                  <a:latin typeface="Arial" panose="020B0604020202020204" pitchFamily="34" charset="0"/>
                  <a:cs typeface="Arial" panose="020B0604020202020204" pitchFamily="34" charset="0"/>
                </a:rPr>
                <a:t>: BMI</a:t>
              </a:r>
            </a:p>
          </p:txBody>
        </p:sp>
      </p:grpSp>
      <p:sp>
        <p:nvSpPr>
          <p:cNvPr id="136" name="TextBox 135"/>
          <p:cNvSpPr txBox="1"/>
          <p:nvPr/>
        </p:nvSpPr>
        <p:spPr>
          <a:xfrm>
            <a:off x="3598464" y="8006497"/>
            <a:ext cx="496932"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Arial" panose="020B0604020202020204" pitchFamily="34" charset="0"/>
                <a:cs typeface="Arial" panose="020B0604020202020204" pitchFamily="34" charset="0"/>
              </a:rPr>
              <a:t>Source</a:t>
            </a:r>
            <a:r>
              <a:rPr lang="pt-PT" sz="700" dirty="0" smtClean="0">
                <a:solidFill>
                  <a:srgbClr val="000000"/>
                </a:solidFill>
                <a:latin typeface="Arial" panose="020B0604020202020204" pitchFamily="34" charset="0"/>
                <a:cs typeface="Arial" panose="020B0604020202020204" pitchFamily="34" charset="0"/>
              </a:rPr>
              <a:t>: BMI</a:t>
            </a:r>
          </a:p>
        </p:txBody>
      </p:sp>
      <p:sp>
        <p:nvSpPr>
          <p:cNvPr id="154" name="Text Placeholder 6"/>
          <p:cNvSpPr txBox="1">
            <a:spLocks/>
          </p:cNvSpPr>
          <p:nvPr/>
        </p:nvSpPr>
        <p:spPr>
          <a:xfrm>
            <a:off x="3482617" y="8292507"/>
            <a:ext cx="2808288" cy="884111"/>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endParaRPr lang="en-US" kern="0" dirty="0" smtClean="0">
              <a:latin typeface="Arial" panose="020B0604020202020204" pitchFamily="34" charset="0"/>
              <a:cs typeface="Arial" panose="020B0604020202020204" pitchFamily="34" charset="0"/>
            </a:endParaRPr>
          </a:p>
        </p:txBody>
      </p:sp>
      <p:graphicFrame>
        <p:nvGraphicFramePr>
          <p:cNvPr id="155" name="Table 154"/>
          <p:cNvGraphicFramePr>
            <a:graphicFrameLocks noGrp="1"/>
          </p:cNvGraphicFramePr>
          <p:nvPr>
            <p:extLst/>
          </p:nvPr>
        </p:nvGraphicFramePr>
        <p:xfrm>
          <a:off x="3597859" y="8216632"/>
          <a:ext cx="2739873" cy="1307452"/>
        </p:xfrm>
        <a:graphic>
          <a:graphicData uri="http://schemas.openxmlformats.org/drawingml/2006/table">
            <a:tbl>
              <a:tblPr firstRow="1" bandRow="1">
                <a:tableStyleId>{5C22544A-7EE6-4342-B048-85BDC9FD1C3A}</a:tableStyleId>
              </a:tblPr>
              <a:tblGrid>
                <a:gridCol w="2739873"/>
              </a:tblGrid>
              <a:tr h="1307452">
                <a:tc>
                  <a:txBody>
                    <a:bodyPr/>
                    <a:lstStyle/>
                    <a:p>
                      <a:pPr>
                        <a:spcBef>
                          <a:spcPts val="600"/>
                        </a:spcBef>
                      </a:pPr>
                      <a:r>
                        <a:rPr lang="en-GB" sz="900" dirty="0" smtClean="0">
                          <a:solidFill>
                            <a:srgbClr val="000000"/>
                          </a:solidFill>
                          <a:latin typeface="Arial" panose="020B0604020202020204" pitchFamily="34" charset="0"/>
                          <a:cs typeface="Arial" panose="020B0604020202020204" pitchFamily="34" charset="0"/>
                        </a:rPr>
                        <a:t>Point of View</a:t>
                      </a:r>
                    </a:p>
                    <a:p>
                      <a:pPr>
                        <a:spcBef>
                          <a:spcPts val="600"/>
                        </a:spcBef>
                      </a:pPr>
                      <a:r>
                        <a:rPr lang="en-US" sz="900" b="0" smtClean="0">
                          <a:solidFill>
                            <a:schemeClr val="tx1"/>
                          </a:solidFill>
                          <a:latin typeface="Arial" panose="020B0604020202020204" pitchFamily="34" charset="0"/>
                          <a:cs typeface="Arial" panose="020B0604020202020204" pitchFamily="34" charset="0"/>
                        </a:rPr>
                        <a:t>In 2016,</a:t>
                      </a:r>
                      <a:r>
                        <a:rPr lang="en-US" sz="900" b="0" baseline="0" smtClean="0">
                          <a:solidFill>
                            <a:schemeClr val="tx1"/>
                          </a:solidFill>
                          <a:latin typeface="Arial" panose="020B0604020202020204" pitchFamily="34" charset="0"/>
                          <a:cs typeface="Arial" panose="020B0604020202020204" pitchFamily="34" charset="0"/>
                        </a:rPr>
                        <a:t> </a:t>
                      </a:r>
                      <a:r>
                        <a:rPr lang="en-US" sz="900" b="0" dirty="0" smtClean="0">
                          <a:solidFill>
                            <a:schemeClr val="tx1"/>
                          </a:solidFill>
                          <a:latin typeface="Arial" panose="020B0604020202020204" pitchFamily="34" charset="0"/>
                          <a:cs typeface="Arial" panose="020B0604020202020204" pitchFamily="34" charset="0"/>
                        </a:rPr>
                        <a:t>during four consecutive days, Portugal was able to produce 100% of its required electricity using renewable sources. In a country with the highest solar exposure in Europe there is a desire to achieve energy independence.</a:t>
                      </a:r>
                      <a:r>
                        <a:rPr lang="en-US" sz="900" b="0" baseline="0" dirty="0" smtClean="0">
                          <a:solidFill>
                            <a:schemeClr val="tx1"/>
                          </a:solidFill>
                          <a:latin typeface="Arial" panose="020B0604020202020204" pitchFamily="34" charset="0"/>
                          <a:cs typeface="Arial" panose="020B0604020202020204" pitchFamily="34" charset="0"/>
                        </a:rPr>
                        <a:t> K</a:t>
                      </a:r>
                      <a:r>
                        <a:rPr lang="en-US" sz="900" b="0" dirty="0" smtClean="0">
                          <a:solidFill>
                            <a:schemeClr val="tx1"/>
                          </a:solidFill>
                          <a:latin typeface="Arial" panose="020B0604020202020204" pitchFamily="34" charset="0"/>
                          <a:cs typeface="Arial" panose="020B0604020202020204" pitchFamily="34" charset="0"/>
                        </a:rPr>
                        <a:t>ey players are taking the right steps in</a:t>
                      </a:r>
                      <a:r>
                        <a:rPr lang="en-US" sz="900" b="0" baseline="0" dirty="0" smtClean="0">
                          <a:solidFill>
                            <a:schemeClr val="tx1"/>
                          </a:solidFill>
                          <a:latin typeface="Arial" panose="020B0604020202020204" pitchFamily="34" charset="0"/>
                          <a:cs typeface="Arial" panose="020B0604020202020204" pitchFamily="34" charset="0"/>
                        </a:rPr>
                        <a:t> a market</a:t>
                      </a:r>
                      <a:r>
                        <a:rPr lang="en-US" sz="900" b="0" dirty="0" smtClean="0">
                          <a:solidFill>
                            <a:schemeClr val="tx1"/>
                          </a:solidFill>
                          <a:latin typeface="Arial" panose="020B0604020202020204" pitchFamily="34" charset="0"/>
                          <a:cs typeface="Arial" panose="020B0604020202020204" pitchFamily="34" charset="0"/>
                        </a:rPr>
                        <a:t> that has a global relevance.</a:t>
                      </a:r>
                    </a:p>
                  </a:txBody>
                  <a:tcPr marL="36000" marR="36000">
                    <a:lnL w="12700" cmpd="sng">
                      <a:noFill/>
                    </a:lnL>
                    <a:lnR w="12700" cmpd="sng">
                      <a:noFill/>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41957163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2109"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4" name="Text Placeholder 7"/>
          <p:cNvSpPr txBox="1">
            <a:spLocks/>
          </p:cNvSpPr>
          <p:nvPr/>
        </p:nvSpPr>
        <p:spPr>
          <a:xfrm>
            <a:off x="3500437" y="1516739"/>
            <a:ext cx="2808287" cy="2605555"/>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Oil</a:t>
            </a:r>
          </a:p>
          <a:p>
            <a:pPr lvl="1" algn="just"/>
            <a:r>
              <a:rPr lang="en-US" kern="0" dirty="0" smtClean="0">
                <a:latin typeface="Arial" panose="020B0604020202020204" pitchFamily="34" charset="0"/>
                <a:cs typeface="Arial" panose="020B0604020202020204" pitchFamily="34" charset="0"/>
              </a:rPr>
              <a:t>Portugal has little significant reserves of crude oil, and imports 100% of demand. In 2015, it imported 294kb/d (thousand barrels per day), from countries like Angola, Saudi Arabia and Algeria. The imported crude oil is domestically refined and used for consumption and exports. Portugal is a net exporter of oil products. In 2015, the country refined 301kb/d of oil products and had net exports of 44kb/d. </a:t>
            </a:r>
            <a:endParaRPr lang="en-US" kern="0" dirty="0">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538163" y="484189"/>
            <a:ext cx="5775404" cy="1003300"/>
          </a:xfrm>
        </p:spPr>
        <p:txBody>
          <a:bodyPr anchor="t">
            <a:normAutofit/>
          </a:bodyPr>
          <a:lstStyle/>
          <a:p>
            <a:r>
              <a:rPr lang="en-US" sz="2200" dirty="0" smtClean="0">
                <a:latin typeface="Arial" panose="020B0604020202020204" pitchFamily="34" charset="0"/>
                <a:cs typeface="Arial" panose="020B0604020202020204" pitchFamily="34" charset="0"/>
              </a:rPr>
              <a:t>Energy and Renewables Sector</a:t>
            </a:r>
            <a:br>
              <a:rPr lang="en-US" sz="2200" dirty="0" smtClean="0">
                <a:latin typeface="Arial" panose="020B0604020202020204" pitchFamily="34" charset="0"/>
                <a:cs typeface="Arial" panose="020B0604020202020204" pitchFamily="34" charset="0"/>
              </a:rPr>
            </a:br>
            <a:r>
              <a:rPr lang="en-US" sz="2200" dirty="0">
                <a:solidFill>
                  <a:schemeClr val="accent2"/>
                </a:solidFill>
                <a:latin typeface="Arial" panose="020B0604020202020204" pitchFamily="34" charset="0"/>
                <a:cs typeface="Arial" panose="020B0604020202020204" pitchFamily="34" charset="0"/>
              </a:rPr>
              <a:t>Historic evolution and forecasted growth</a:t>
            </a:r>
          </a:p>
        </p:txBody>
      </p:sp>
      <p:sp>
        <p:nvSpPr>
          <p:cNvPr id="11" name="Text Placeholder 6"/>
          <p:cNvSpPr txBox="1">
            <a:spLocks/>
          </p:cNvSpPr>
          <p:nvPr/>
        </p:nvSpPr>
        <p:spPr>
          <a:xfrm>
            <a:off x="549275" y="1514137"/>
            <a:ext cx="2808288" cy="3726648"/>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mj-lt"/>
                <a:cs typeface="Arial" panose="020B0604020202020204" pitchFamily="34" charset="0"/>
              </a:rPr>
              <a:t>Natural gas</a:t>
            </a:r>
          </a:p>
          <a:p>
            <a:pPr lvl="1" algn="just"/>
            <a:r>
              <a:rPr lang="en-US" kern="0" dirty="0" smtClean="0">
                <a:latin typeface="+mn-lt"/>
                <a:cs typeface="Arial" panose="020B0604020202020204" pitchFamily="34" charset="0"/>
              </a:rPr>
              <a:t>Portugal has no natural gas resources and has to import 100% of demand. Gas imports can arrive by sea, mostly from Nigeria (LNG), or from Spain (pipeline gas). In 2015, Portugal imported 4.1bcm (billion cubic meters) of gas, mostly LNG, which allowed it to generate 13% of its electricity overall.</a:t>
            </a:r>
            <a:r>
              <a:rPr lang="pt-PT" kern="0" dirty="0" smtClean="0">
                <a:latin typeface="+mn-lt"/>
                <a:cs typeface="Arial" panose="020B0604020202020204" pitchFamily="34" charset="0"/>
              </a:rPr>
              <a:t> </a:t>
            </a:r>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45035" y="1757686"/>
            <a:ext cx="2606165" cy="1"/>
          </a:xfrm>
          <a:prstGeom prst="line">
            <a:avLst/>
          </a:prstGeom>
          <a:ln/>
          <a:extLst/>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bwMode="auto">
          <a:xfrm flipV="1">
            <a:off x="3597859" y="1771307"/>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2" name="Slide Number Placeholder 1"/>
          <p:cNvSpPr>
            <a:spLocks noGrp="1"/>
          </p:cNvSpPr>
          <p:nvPr>
            <p:ph type="sldNum" sz="quarter" idx="15"/>
          </p:nvPr>
        </p:nvSpPr>
        <p:spPr/>
        <p:txBody>
          <a:bodyPr/>
          <a:lstStyle/>
          <a:p>
            <a:pPr>
              <a:defRPr/>
            </a:pPr>
            <a:fld id="{B8325105-167D-4862-BDE6-B81FF841FD87}" type="slidenum">
              <a:rPr lang="en-US" smtClean="0"/>
              <a:pPr>
                <a:defRPr/>
              </a:pPr>
              <a:t>19</a:t>
            </a:fld>
            <a:endParaRPr lang="en-US" dirty="0"/>
          </a:p>
        </p:txBody>
      </p:sp>
      <p:grpSp>
        <p:nvGrpSpPr>
          <p:cNvPr id="17" name="Group 16"/>
          <p:cNvGrpSpPr/>
          <p:nvPr/>
        </p:nvGrpSpPr>
        <p:grpSpPr>
          <a:xfrm>
            <a:off x="603505" y="2939091"/>
            <a:ext cx="2699828" cy="800646"/>
            <a:chOff x="610640" y="3336541"/>
            <a:chExt cx="2699828" cy="800646"/>
          </a:xfrm>
        </p:grpSpPr>
        <p:grpSp>
          <p:nvGrpSpPr>
            <p:cNvPr id="12" name="Group 11"/>
            <p:cNvGrpSpPr/>
            <p:nvPr/>
          </p:nvGrpSpPr>
          <p:grpSpPr>
            <a:xfrm>
              <a:off x="781889" y="3543638"/>
              <a:ext cx="328979" cy="334866"/>
              <a:chOff x="3756904" y="3059906"/>
              <a:chExt cx="804863" cy="877888"/>
            </a:xfrm>
            <a:solidFill>
              <a:schemeClr val="bg2"/>
            </a:solidFill>
          </p:grpSpPr>
          <p:sp>
            <p:nvSpPr>
              <p:cNvPr id="94" name="Freeform 7"/>
              <p:cNvSpPr>
                <a:spLocks noEditPoints="1"/>
              </p:cNvSpPr>
              <p:nvPr/>
            </p:nvSpPr>
            <p:spPr bwMode="auto">
              <a:xfrm>
                <a:off x="3756904" y="3059906"/>
                <a:ext cx="804863" cy="877888"/>
              </a:xfrm>
              <a:custGeom>
                <a:avLst/>
                <a:gdLst>
                  <a:gd name="T0" fmla="*/ 801 w 1735"/>
                  <a:gd name="T1" fmla="*/ 673 h 1894"/>
                  <a:gd name="T2" fmla="*/ 781 w 1735"/>
                  <a:gd name="T3" fmla="*/ 674 h 1894"/>
                  <a:gd name="T4" fmla="*/ 666 w 1735"/>
                  <a:gd name="T5" fmla="*/ 707 h 1894"/>
                  <a:gd name="T6" fmla="*/ 500 w 1735"/>
                  <a:gd name="T7" fmla="*/ 811 h 1894"/>
                  <a:gd name="T8" fmla="*/ 389 w 1735"/>
                  <a:gd name="T9" fmla="*/ 674 h 1894"/>
                  <a:gd name="T10" fmla="*/ 0 w 1735"/>
                  <a:gd name="T11" fmla="*/ 341 h 1894"/>
                  <a:gd name="T12" fmla="*/ 500 w 1735"/>
                  <a:gd name="T13" fmla="*/ 265 h 1894"/>
                  <a:gd name="T14" fmla="*/ 661 w 1735"/>
                  <a:gd name="T15" fmla="*/ 341 h 1894"/>
                  <a:gd name="T16" fmla="*/ 1289 w 1735"/>
                  <a:gd name="T17" fmla="*/ 508 h 1894"/>
                  <a:gd name="T18" fmla="*/ 1216 w 1735"/>
                  <a:gd name="T19" fmla="*/ 1208 h 1894"/>
                  <a:gd name="T20" fmla="*/ 244 w 1735"/>
                  <a:gd name="T21" fmla="*/ 131 h 1894"/>
                  <a:gd name="T22" fmla="*/ 330 w 1735"/>
                  <a:gd name="T23" fmla="*/ 0 h 1894"/>
                  <a:gd name="T24" fmla="*/ 820 w 1735"/>
                  <a:gd name="T25" fmla="*/ 86 h 1894"/>
                  <a:gd name="T26" fmla="*/ 733 w 1735"/>
                  <a:gd name="T27" fmla="*/ 217 h 1894"/>
                  <a:gd name="T28" fmla="*/ 244 w 1735"/>
                  <a:gd name="T29" fmla="*/ 131 h 1894"/>
                  <a:gd name="T30" fmla="*/ 1247 w 1735"/>
                  <a:gd name="T31" fmla="*/ 1309 h 1894"/>
                  <a:gd name="T32" fmla="*/ 1177 w 1735"/>
                  <a:gd name="T33" fmla="*/ 1345 h 1894"/>
                  <a:gd name="T34" fmla="*/ 1120 w 1735"/>
                  <a:gd name="T35" fmla="*/ 1528 h 1894"/>
                  <a:gd name="T36" fmla="*/ 1202 w 1735"/>
                  <a:gd name="T37" fmla="*/ 1453 h 1894"/>
                  <a:gd name="T38" fmla="*/ 1120 w 1735"/>
                  <a:gd name="T39" fmla="*/ 1528 h 1894"/>
                  <a:gd name="T40" fmla="*/ 1116 w 1735"/>
                  <a:gd name="T41" fmla="*/ 1727 h 1894"/>
                  <a:gd name="T42" fmla="*/ 1092 w 1735"/>
                  <a:gd name="T43" fmla="*/ 1619 h 1894"/>
                  <a:gd name="T44" fmla="*/ 1018 w 1735"/>
                  <a:gd name="T45" fmla="*/ 1855 h 1894"/>
                  <a:gd name="T46" fmla="*/ 1088 w 1735"/>
                  <a:gd name="T47" fmla="*/ 1819 h 1894"/>
                  <a:gd name="T48" fmla="*/ 1018 w 1735"/>
                  <a:gd name="T49" fmla="*/ 1855 h 1894"/>
                  <a:gd name="T50" fmla="*/ 1343 w 1735"/>
                  <a:gd name="T51" fmla="*/ 1363 h 1894"/>
                  <a:gd name="T52" fmla="*/ 1294 w 1735"/>
                  <a:gd name="T53" fmla="*/ 1301 h 1894"/>
                  <a:gd name="T54" fmla="*/ 1265 w 1735"/>
                  <a:gd name="T55" fmla="*/ 1547 h 1894"/>
                  <a:gd name="T56" fmla="*/ 1331 w 1735"/>
                  <a:gd name="T57" fmla="*/ 1458 h 1894"/>
                  <a:gd name="T58" fmla="*/ 1265 w 1735"/>
                  <a:gd name="T59" fmla="*/ 1547 h 1894"/>
                  <a:gd name="T60" fmla="*/ 1297 w 1735"/>
                  <a:gd name="T61" fmla="*/ 1743 h 1894"/>
                  <a:gd name="T62" fmla="*/ 1254 w 1735"/>
                  <a:gd name="T63" fmla="*/ 1642 h 1894"/>
                  <a:gd name="T64" fmla="*/ 1224 w 1735"/>
                  <a:gd name="T65" fmla="*/ 1887 h 1894"/>
                  <a:gd name="T66" fmla="*/ 1286 w 1735"/>
                  <a:gd name="T67" fmla="*/ 1838 h 1894"/>
                  <a:gd name="T68" fmla="*/ 1224 w 1735"/>
                  <a:gd name="T69" fmla="*/ 1887 h 1894"/>
                  <a:gd name="T70" fmla="*/ 1386 w 1735"/>
                  <a:gd name="T71" fmla="*/ 1307 h 1894"/>
                  <a:gd name="T72" fmla="*/ 1446 w 1735"/>
                  <a:gd name="T73" fmla="*/ 1356 h 1894"/>
                  <a:gd name="T74" fmla="*/ 1474 w 1735"/>
                  <a:gd name="T75" fmla="*/ 1642 h 1894"/>
                  <a:gd name="T76" fmla="*/ 1428 w 1735"/>
                  <a:gd name="T77" fmla="*/ 1743 h 1894"/>
                  <a:gd name="T78" fmla="*/ 1474 w 1735"/>
                  <a:gd name="T79" fmla="*/ 1642 h 1894"/>
                  <a:gd name="T80" fmla="*/ 1400 w 1735"/>
                  <a:gd name="T81" fmla="*/ 1457 h 1894"/>
                  <a:gd name="T82" fmla="*/ 1465 w 1735"/>
                  <a:gd name="T83" fmla="*/ 1547 h 1894"/>
                  <a:gd name="T84" fmla="*/ 1438 w 1735"/>
                  <a:gd name="T85" fmla="*/ 1838 h 1894"/>
                  <a:gd name="T86" fmla="*/ 1498 w 1735"/>
                  <a:gd name="T87" fmla="*/ 1888 h 1894"/>
                  <a:gd name="T88" fmla="*/ 1438 w 1735"/>
                  <a:gd name="T89" fmla="*/ 1838 h 1894"/>
                  <a:gd name="T90" fmla="*/ 1483 w 1735"/>
                  <a:gd name="T91" fmla="*/ 1303 h 1894"/>
                  <a:gd name="T92" fmla="*/ 1554 w 1735"/>
                  <a:gd name="T93" fmla="*/ 1336 h 1894"/>
                  <a:gd name="T94" fmla="*/ 1651 w 1735"/>
                  <a:gd name="T95" fmla="*/ 1606 h 1894"/>
                  <a:gd name="T96" fmla="*/ 1632 w 1735"/>
                  <a:gd name="T97" fmla="*/ 1715 h 1894"/>
                  <a:gd name="T98" fmla="*/ 1651 w 1735"/>
                  <a:gd name="T99" fmla="*/ 1606 h 1894"/>
                  <a:gd name="T100" fmla="*/ 1534 w 1735"/>
                  <a:gd name="T101" fmla="*/ 1445 h 1894"/>
                  <a:gd name="T102" fmla="*/ 1619 w 1735"/>
                  <a:gd name="T103" fmla="*/ 1516 h 1894"/>
                  <a:gd name="T104" fmla="*/ 1717 w 1735"/>
                  <a:gd name="T105" fmla="*/ 1786 h 1894"/>
                  <a:gd name="T106" fmla="*/ 1683 w 1735"/>
                  <a:gd name="T107" fmla="*/ 1858 h 1894"/>
                  <a:gd name="T108" fmla="*/ 1717 w 1735"/>
                  <a:gd name="T109" fmla="*/ 1786 h 1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35" h="1894">
                    <a:moveTo>
                      <a:pt x="1071" y="760"/>
                    </a:moveTo>
                    <a:cubicBezTo>
                      <a:pt x="958" y="657"/>
                      <a:pt x="802" y="672"/>
                      <a:pt x="801" y="673"/>
                    </a:cubicBezTo>
                    <a:cubicBezTo>
                      <a:pt x="790" y="674"/>
                      <a:pt x="790" y="674"/>
                      <a:pt x="790" y="674"/>
                    </a:cubicBezTo>
                    <a:cubicBezTo>
                      <a:pt x="781" y="674"/>
                      <a:pt x="781" y="674"/>
                      <a:pt x="781" y="674"/>
                    </a:cubicBezTo>
                    <a:cubicBezTo>
                      <a:pt x="666" y="674"/>
                      <a:pt x="666" y="674"/>
                      <a:pt x="666" y="674"/>
                    </a:cubicBezTo>
                    <a:cubicBezTo>
                      <a:pt x="666" y="707"/>
                      <a:pt x="666" y="707"/>
                      <a:pt x="666" y="707"/>
                    </a:cubicBezTo>
                    <a:cubicBezTo>
                      <a:pt x="666" y="764"/>
                      <a:pt x="616" y="811"/>
                      <a:pt x="555" y="811"/>
                    </a:cubicBezTo>
                    <a:cubicBezTo>
                      <a:pt x="500" y="811"/>
                      <a:pt x="500" y="811"/>
                      <a:pt x="500" y="811"/>
                    </a:cubicBezTo>
                    <a:cubicBezTo>
                      <a:pt x="438" y="811"/>
                      <a:pt x="389" y="764"/>
                      <a:pt x="389" y="707"/>
                    </a:cubicBezTo>
                    <a:cubicBezTo>
                      <a:pt x="389" y="674"/>
                      <a:pt x="389" y="674"/>
                      <a:pt x="389" y="674"/>
                    </a:cubicBezTo>
                    <a:cubicBezTo>
                      <a:pt x="0" y="674"/>
                      <a:pt x="0" y="674"/>
                      <a:pt x="0" y="674"/>
                    </a:cubicBezTo>
                    <a:cubicBezTo>
                      <a:pt x="0" y="341"/>
                      <a:pt x="0" y="341"/>
                      <a:pt x="0" y="341"/>
                    </a:cubicBezTo>
                    <a:cubicBezTo>
                      <a:pt x="393" y="341"/>
                      <a:pt x="393" y="341"/>
                      <a:pt x="393" y="341"/>
                    </a:cubicBezTo>
                    <a:cubicBezTo>
                      <a:pt x="406" y="297"/>
                      <a:pt x="449" y="265"/>
                      <a:pt x="500" y="265"/>
                    </a:cubicBezTo>
                    <a:cubicBezTo>
                      <a:pt x="555" y="265"/>
                      <a:pt x="555" y="265"/>
                      <a:pt x="555" y="265"/>
                    </a:cubicBezTo>
                    <a:cubicBezTo>
                      <a:pt x="606" y="265"/>
                      <a:pt x="648" y="297"/>
                      <a:pt x="661" y="341"/>
                    </a:cubicBezTo>
                    <a:cubicBezTo>
                      <a:pt x="773" y="341"/>
                      <a:pt x="773" y="341"/>
                      <a:pt x="773" y="341"/>
                    </a:cubicBezTo>
                    <a:cubicBezTo>
                      <a:pt x="836" y="335"/>
                      <a:pt x="1083" y="326"/>
                      <a:pt x="1289" y="508"/>
                    </a:cubicBezTo>
                    <a:cubicBezTo>
                      <a:pt x="1462" y="660"/>
                      <a:pt x="1549" y="895"/>
                      <a:pt x="1549" y="1208"/>
                    </a:cubicBezTo>
                    <a:cubicBezTo>
                      <a:pt x="1216" y="1208"/>
                      <a:pt x="1216" y="1208"/>
                      <a:pt x="1216" y="1208"/>
                    </a:cubicBezTo>
                    <a:cubicBezTo>
                      <a:pt x="1216" y="997"/>
                      <a:pt x="1168" y="846"/>
                      <a:pt x="1071" y="760"/>
                    </a:cubicBezTo>
                    <a:close/>
                    <a:moveTo>
                      <a:pt x="244" y="131"/>
                    </a:moveTo>
                    <a:cubicBezTo>
                      <a:pt x="244" y="86"/>
                      <a:pt x="244" y="86"/>
                      <a:pt x="244" y="86"/>
                    </a:cubicBezTo>
                    <a:cubicBezTo>
                      <a:pt x="244" y="39"/>
                      <a:pt x="283" y="0"/>
                      <a:pt x="330" y="0"/>
                    </a:cubicBezTo>
                    <a:cubicBezTo>
                      <a:pt x="733" y="0"/>
                      <a:pt x="733" y="0"/>
                      <a:pt x="733" y="0"/>
                    </a:cubicBezTo>
                    <a:cubicBezTo>
                      <a:pt x="781" y="0"/>
                      <a:pt x="820" y="39"/>
                      <a:pt x="820" y="86"/>
                    </a:cubicBezTo>
                    <a:cubicBezTo>
                      <a:pt x="820" y="131"/>
                      <a:pt x="820" y="131"/>
                      <a:pt x="820" y="131"/>
                    </a:cubicBezTo>
                    <a:cubicBezTo>
                      <a:pt x="820" y="179"/>
                      <a:pt x="781" y="217"/>
                      <a:pt x="733" y="217"/>
                    </a:cubicBezTo>
                    <a:cubicBezTo>
                      <a:pt x="330" y="217"/>
                      <a:pt x="330" y="217"/>
                      <a:pt x="330" y="217"/>
                    </a:cubicBezTo>
                    <a:cubicBezTo>
                      <a:pt x="283" y="217"/>
                      <a:pt x="244" y="179"/>
                      <a:pt x="244" y="131"/>
                    </a:cubicBezTo>
                    <a:close/>
                    <a:moveTo>
                      <a:pt x="1194" y="1292"/>
                    </a:moveTo>
                    <a:cubicBezTo>
                      <a:pt x="1247" y="1309"/>
                      <a:pt x="1247" y="1309"/>
                      <a:pt x="1247" y="1309"/>
                    </a:cubicBezTo>
                    <a:cubicBezTo>
                      <a:pt x="1230" y="1362"/>
                      <a:pt x="1230" y="1362"/>
                      <a:pt x="1230" y="1362"/>
                    </a:cubicBezTo>
                    <a:cubicBezTo>
                      <a:pt x="1177" y="1345"/>
                      <a:pt x="1177" y="1345"/>
                      <a:pt x="1177" y="1345"/>
                    </a:cubicBezTo>
                    <a:lnTo>
                      <a:pt x="1194" y="1292"/>
                    </a:lnTo>
                    <a:close/>
                    <a:moveTo>
                      <a:pt x="1120" y="1528"/>
                    </a:moveTo>
                    <a:cubicBezTo>
                      <a:pt x="1173" y="1544"/>
                      <a:pt x="1173" y="1544"/>
                      <a:pt x="1173" y="1544"/>
                    </a:cubicBezTo>
                    <a:cubicBezTo>
                      <a:pt x="1202" y="1453"/>
                      <a:pt x="1202" y="1453"/>
                      <a:pt x="1202" y="1453"/>
                    </a:cubicBezTo>
                    <a:cubicBezTo>
                      <a:pt x="1149" y="1436"/>
                      <a:pt x="1149" y="1436"/>
                      <a:pt x="1149" y="1436"/>
                    </a:cubicBezTo>
                    <a:lnTo>
                      <a:pt x="1120" y="1528"/>
                    </a:lnTo>
                    <a:close/>
                    <a:moveTo>
                      <a:pt x="1063" y="1711"/>
                    </a:moveTo>
                    <a:cubicBezTo>
                      <a:pt x="1116" y="1727"/>
                      <a:pt x="1116" y="1727"/>
                      <a:pt x="1116" y="1727"/>
                    </a:cubicBezTo>
                    <a:cubicBezTo>
                      <a:pt x="1145" y="1636"/>
                      <a:pt x="1145" y="1636"/>
                      <a:pt x="1145" y="1636"/>
                    </a:cubicBezTo>
                    <a:cubicBezTo>
                      <a:pt x="1092" y="1619"/>
                      <a:pt x="1092" y="1619"/>
                      <a:pt x="1092" y="1619"/>
                    </a:cubicBezTo>
                    <a:lnTo>
                      <a:pt x="1063" y="1711"/>
                    </a:lnTo>
                    <a:close/>
                    <a:moveTo>
                      <a:pt x="1018" y="1855"/>
                    </a:moveTo>
                    <a:cubicBezTo>
                      <a:pt x="1071" y="1872"/>
                      <a:pt x="1071" y="1872"/>
                      <a:pt x="1071" y="1872"/>
                    </a:cubicBezTo>
                    <a:cubicBezTo>
                      <a:pt x="1088" y="1819"/>
                      <a:pt x="1088" y="1819"/>
                      <a:pt x="1088" y="1819"/>
                    </a:cubicBezTo>
                    <a:cubicBezTo>
                      <a:pt x="1035" y="1802"/>
                      <a:pt x="1035" y="1802"/>
                      <a:pt x="1035" y="1802"/>
                    </a:cubicBezTo>
                    <a:lnTo>
                      <a:pt x="1018" y="1855"/>
                    </a:lnTo>
                    <a:close/>
                    <a:moveTo>
                      <a:pt x="1288" y="1356"/>
                    </a:moveTo>
                    <a:cubicBezTo>
                      <a:pt x="1343" y="1363"/>
                      <a:pt x="1343" y="1363"/>
                      <a:pt x="1343" y="1363"/>
                    </a:cubicBezTo>
                    <a:cubicBezTo>
                      <a:pt x="1349" y="1308"/>
                      <a:pt x="1349" y="1308"/>
                      <a:pt x="1349" y="1308"/>
                    </a:cubicBezTo>
                    <a:cubicBezTo>
                      <a:pt x="1294" y="1301"/>
                      <a:pt x="1294" y="1301"/>
                      <a:pt x="1294" y="1301"/>
                    </a:cubicBezTo>
                    <a:lnTo>
                      <a:pt x="1288" y="1356"/>
                    </a:lnTo>
                    <a:close/>
                    <a:moveTo>
                      <a:pt x="1265" y="1547"/>
                    </a:moveTo>
                    <a:cubicBezTo>
                      <a:pt x="1320" y="1553"/>
                      <a:pt x="1320" y="1553"/>
                      <a:pt x="1320" y="1553"/>
                    </a:cubicBezTo>
                    <a:cubicBezTo>
                      <a:pt x="1331" y="1458"/>
                      <a:pt x="1331" y="1458"/>
                      <a:pt x="1331" y="1458"/>
                    </a:cubicBezTo>
                    <a:cubicBezTo>
                      <a:pt x="1276" y="1451"/>
                      <a:pt x="1276" y="1451"/>
                      <a:pt x="1276" y="1451"/>
                    </a:cubicBezTo>
                    <a:lnTo>
                      <a:pt x="1265" y="1547"/>
                    </a:lnTo>
                    <a:close/>
                    <a:moveTo>
                      <a:pt x="1242" y="1737"/>
                    </a:moveTo>
                    <a:cubicBezTo>
                      <a:pt x="1297" y="1743"/>
                      <a:pt x="1297" y="1743"/>
                      <a:pt x="1297" y="1743"/>
                    </a:cubicBezTo>
                    <a:cubicBezTo>
                      <a:pt x="1309" y="1648"/>
                      <a:pt x="1309" y="1648"/>
                      <a:pt x="1309" y="1648"/>
                    </a:cubicBezTo>
                    <a:cubicBezTo>
                      <a:pt x="1254" y="1642"/>
                      <a:pt x="1254" y="1642"/>
                      <a:pt x="1254" y="1642"/>
                    </a:cubicBezTo>
                    <a:lnTo>
                      <a:pt x="1242" y="1737"/>
                    </a:lnTo>
                    <a:close/>
                    <a:moveTo>
                      <a:pt x="1224" y="1887"/>
                    </a:moveTo>
                    <a:cubicBezTo>
                      <a:pt x="1279" y="1893"/>
                      <a:pt x="1279" y="1893"/>
                      <a:pt x="1279" y="1893"/>
                    </a:cubicBezTo>
                    <a:cubicBezTo>
                      <a:pt x="1286" y="1838"/>
                      <a:pt x="1286" y="1838"/>
                      <a:pt x="1286" y="1838"/>
                    </a:cubicBezTo>
                    <a:cubicBezTo>
                      <a:pt x="1231" y="1832"/>
                      <a:pt x="1231" y="1832"/>
                      <a:pt x="1231" y="1832"/>
                    </a:cubicBezTo>
                    <a:lnTo>
                      <a:pt x="1224" y="1887"/>
                    </a:lnTo>
                    <a:close/>
                    <a:moveTo>
                      <a:pt x="1441" y="1301"/>
                    </a:moveTo>
                    <a:cubicBezTo>
                      <a:pt x="1386" y="1307"/>
                      <a:pt x="1386" y="1307"/>
                      <a:pt x="1386" y="1307"/>
                    </a:cubicBezTo>
                    <a:cubicBezTo>
                      <a:pt x="1391" y="1362"/>
                      <a:pt x="1391" y="1362"/>
                      <a:pt x="1391" y="1362"/>
                    </a:cubicBezTo>
                    <a:cubicBezTo>
                      <a:pt x="1446" y="1356"/>
                      <a:pt x="1446" y="1356"/>
                      <a:pt x="1446" y="1356"/>
                    </a:cubicBezTo>
                    <a:lnTo>
                      <a:pt x="1441" y="1301"/>
                    </a:lnTo>
                    <a:close/>
                    <a:moveTo>
                      <a:pt x="1474" y="1642"/>
                    </a:moveTo>
                    <a:cubicBezTo>
                      <a:pt x="1419" y="1648"/>
                      <a:pt x="1419" y="1648"/>
                      <a:pt x="1419" y="1648"/>
                    </a:cubicBezTo>
                    <a:cubicBezTo>
                      <a:pt x="1428" y="1743"/>
                      <a:pt x="1428" y="1743"/>
                      <a:pt x="1428" y="1743"/>
                    </a:cubicBezTo>
                    <a:cubicBezTo>
                      <a:pt x="1483" y="1738"/>
                      <a:pt x="1483" y="1738"/>
                      <a:pt x="1483" y="1738"/>
                    </a:cubicBezTo>
                    <a:lnTo>
                      <a:pt x="1474" y="1642"/>
                    </a:lnTo>
                    <a:close/>
                    <a:moveTo>
                      <a:pt x="1456" y="1452"/>
                    </a:moveTo>
                    <a:cubicBezTo>
                      <a:pt x="1400" y="1457"/>
                      <a:pt x="1400" y="1457"/>
                      <a:pt x="1400" y="1457"/>
                    </a:cubicBezTo>
                    <a:cubicBezTo>
                      <a:pt x="1410" y="1552"/>
                      <a:pt x="1410" y="1552"/>
                      <a:pt x="1410" y="1552"/>
                    </a:cubicBezTo>
                    <a:cubicBezTo>
                      <a:pt x="1465" y="1547"/>
                      <a:pt x="1465" y="1547"/>
                      <a:pt x="1465" y="1547"/>
                    </a:cubicBezTo>
                    <a:lnTo>
                      <a:pt x="1456" y="1452"/>
                    </a:lnTo>
                    <a:close/>
                    <a:moveTo>
                      <a:pt x="1438" y="1838"/>
                    </a:moveTo>
                    <a:cubicBezTo>
                      <a:pt x="1443" y="1894"/>
                      <a:pt x="1443" y="1894"/>
                      <a:pt x="1443" y="1894"/>
                    </a:cubicBezTo>
                    <a:cubicBezTo>
                      <a:pt x="1498" y="1888"/>
                      <a:pt x="1498" y="1888"/>
                      <a:pt x="1498" y="1888"/>
                    </a:cubicBezTo>
                    <a:cubicBezTo>
                      <a:pt x="1493" y="1833"/>
                      <a:pt x="1493" y="1833"/>
                      <a:pt x="1493" y="1833"/>
                    </a:cubicBezTo>
                    <a:lnTo>
                      <a:pt x="1438" y="1838"/>
                    </a:lnTo>
                    <a:close/>
                    <a:moveTo>
                      <a:pt x="1535" y="1284"/>
                    </a:moveTo>
                    <a:cubicBezTo>
                      <a:pt x="1483" y="1303"/>
                      <a:pt x="1483" y="1303"/>
                      <a:pt x="1483" y="1303"/>
                    </a:cubicBezTo>
                    <a:cubicBezTo>
                      <a:pt x="1502" y="1355"/>
                      <a:pt x="1502" y="1355"/>
                      <a:pt x="1502" y="1355"/>
                    </a:cubicBezTo>
                    <a:cubicBezTo>
                      <a:pt x="1554" y="1336"/>
                      <a:pt x="1554" y="1336"/>
                      <a:pt x="1554" y="1336"/>
                    </a:cubicBezTo>
                    <a:lnTo>
                      <a:pt x="1535" y="1284"/>
                    </a:lnTo>
                    <a:close/>
                    <a:moveTo>
                      <a:pt x="1651" y="1606"/>
                    </a:moveTo>
                    <a:cubicBezTo>
                      <a:pt x="1599" y="1625"/>
                      <a:pt x="1599" y="1625"/>
                      <a:pt x="1599" y="1625"/>
                    </a:cubicBezTo>
                    <a:cubicBezTo>
                      <a:pt x="1632" y="1715"/>
                      <a:pt x="1632" y="1715"/>
                      <a:pt x="1632" y="1715"/>
                    </a:cubicBezTo>
                    <a:cubicBezTo>
                      <a:pt x="1684" y="1696"/>
                      <a:pt x="1684" y="1696"/>
                      <a:pt x="1684" y="1696"/>
                    </a:cubicBezTo>
                    <a:lnTo>
                      <a:pt x="1651" y="1606"/>
                    </a:lnTo>
                    <a:close/>
                    <a:moveTo>
                      <a:pt x="1586" y="1426"/>
                    </a:moveTo>
                    <a:cubicBezTo>
                      <a:pt x="1534" y="1445"/>
                      <a:pt x="1534" y="1445"/>
                      <a:pt x="1534" y="1445"/>
                    </a:cubicBezTo>
                    <a:cubicBezTo>
                      <a:pt x="1567" y="1535"/>
                      <a:pt x="1567" y="1535"/>
                      <a:pt x="1567" y="1535"/>
                    </a:cubicBezTo>
                    <a:cubicBezTo>
                      <a:pt x="1619" y="1516"/>
                      <a:pt x="1619" y="1516"/>
                      <a:pt x="1619" y="1516"/>
                    </a:cubicBezTo>
                    <a:lnTo>
                      <a:pt x="1586" y="1426"/>
                    </a:lnTo>
                    <a:close/>
                    <a:moveTo>
                      <a:pt x="1717" y="1786"/>
                    </a:moveTo>
                    <a:cubicBezTo>
                      <a:pt x="1664" y="1805"/>
                      <a:pt x="1664" y="1805"/>
                      <a:pt x="1664" y="1805"/>
                    </a:cubicBezTo>
                    <a:cubicBezTo>
                      <a:pt x="1683" y="1858"/>
                      <a:pt x="1683" y="1858"/>
                      <a:pt x="1683" y="1858"/>
                    </a:cubicBezTo>
                    <a:cubicBezTo>
                      <a:pt x="1735" y="1839"/>
                      <a:pt x="1735" y="1839"/>
                      <a:pt x="1735" y="1839"/>
                    </a:cubicBezTo>
                    <a:lnTo>
                      <a:pt x="1717" y="178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bwMode="auto">
              <a:xfrm>
                <a:off x="4179455" y="3605255"/>
                <a:ext cx="382312" cy="332539"/>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grpSp>
        <p:sp>
          <p:nvSpPr>
            <p:cNvPr id="76" name="Rectangle 75"/>
            <p:cNvSpPr/>
            <p:nvPr/>
          </p:nvSpPr>
          <p:spPr bwMode="auto">
            <a:xfrm>
              <a:off x="645820" y="3498850"/>
              <a:ext cx="550719" cy="36206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77" name="Rectangle 76"/>
            <p:cNvSpPr/>
            <p:nvPr/>
          </p:nvSpPr>
          <p:spPr bwMode="auto">
            <a:xfrm>
              <a:off x="645820" y="3866397"/>
              <a:ext cx="550719" cy="26090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pt-PT" sz="1100" b="0" i="0" u="none" strike="noStrike" cap="none" normalizeH="0" baseline="0" dirty="0" smtClean="0">
                  <a:ln>
                    <a:noFill/>
                  </a:ln>
                  <a:solidFill>
                    <a:srgbClr val="010024"/>
                  </a:solidFill>
                  <a:effectLst/>
                  <a:latin typeface="EYInterstate Regular" pitchFamily="1" charset="0"/>
                </a:rPr>
                <a:t>46%</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78" name="Rectangle 77"/>
            <p:cNvSpPr/>
            <p:nvPr/>
          </p:nvSpPr>
          <p:spPr bwMode="auto">
            <a:xfrm>
              <a:off x="1674706" y="3503253"/>
              <a:ext cx="547021" cy="36206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79" name="Rectangle 78"/>
            <p:cNvSpPr/>
            <p:nvPr/>
          </p:nvSpPr>
          <p:spPr bwMode="auto">
            <a:xfrm>
              <a:off x="1674706" y="3865318"/>
              <a:ext cx="547021" cy="271869"/>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800" dirty="0" smtClean="0"/>
                <a:t>4.1bcm</a:t>
              </a:r>
              <a:endParaRPr kumimoji="0" lang="en-US" sz="800" b="0" i="0" u="none" strike="noStrike" cap="none" normalizeH="0" baseline="0" dirty="0" smtClean="0">
                <a:ln>
                  <a:noFill/>
                </a:ln>
                <a:solidFill>
                  <a:srgbClr val="010024"/>
                </a:solidFill>
                <a:effectLst/>
              </a:endParaRPr>
            </a:p>
          </p:txBody>
        </p:sp>
        <p:sp>
          <p:nvSpPr>
            <p:cNvPr id="80" name="Rectangle 79"/>
            <p:cNvSpPr/>
            <p:nvPr/>
          </p:nvSpPr>
          <p:spPr bwMode="auto">
            <a:xfrm>
              <a:off x="2704179" y="3503253"/>
              <a:ext cx="547021" cy="36206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83" name="TextBox 82"/>
            <p:cNvSpPr txBox="1"/>
            <p:nvPr/>
          </p:nvSpPr>
          <p:spPr>
            <a:xfrm>
              <a:off x="610640" y="3336541"/>
              <a:ext cx="2699828" cy="166712"/>
            </a:xfrm>
            <a:prstGeom prst="rect">
              <a:avLst/>
            </a:prstGeom>
            <a:noFill/>
          </p:spPr>
          <p:txBody>
            <a:bodyPr wrap="square" lIns="36000" tIns="0" rIns="36000" bIns="0" rtlCol="0">
              <a:spAutoFit/>
            </a:bodyPr>
            <a:lstStyle/>
            <a:p>
              <a:pPr algn="l"/>
              <a:r>
                <a:rPr lang="en-US" dirty="0" smtClean="0">
                  <a:solidFill>
                    <a:schemeClr val="tx1"/>
                  </a:solidFill>
                </a:rPr>
                <a:t>Natural gas imports and consumption 2015:  </a:t>
              </a:r>
              <a:endParaRPr lang="en-US" dirty="0">
                <a:solidFill>
                  <a:schemeClr val="tx1"/>
                </a:solidFill>
              </a:endParaRPr>
            </a:p>
          </p:txBody>
        </p:sp>
        <p:sp>
          <p:nvSpPr>
            <p:cNvPr id="84" name="TextBox 83"/>
            <p:cNvSpPr txBox="1"/>
            <p:nvPr/>
          </p:nvSpPr>
          <p:spPr>
            <a:xfrm>
              <a:off x="707865" y="3705898"/>
              <a:ext cx="422929" cy="140423"/>
            </a:xfrm>
            <a:prstGeom prst="rect">
              <a:avLst/>
            </a:prstGeom>
            <a:noFill/>
          </p:spPr>
          <p:txBody>
            <a:bodyPr wrap="square" lIns="0" tIns="0" rIns="0" bIns="0" rtlCol="0">
              <a:spAutoFit/>
            </a:bodyPr>
            <a:lstStyle/>
            <a:p>
              <a:r>
                <a:rPr lang="en-US" sz="500" dirty="0" smtClean="0">
                  <a:solidFill>
                    <a:schemeClr val="tx1"/>
                  </a:solidFill>
                </a:rPr>
                <a:t>Pipeline Gas</a:t>
              </a:r>
              <a:endParaRPr lang="en-US" sz="500" dirty="0">
                <a:solidFill>
                  <a:schemeClr val="tx1"/>
                </a:solidFill>
              </a:endParaRPr>
            </a:p>
          </p:txBody>
        </p:sp>
        <p:sp>
          <p:nvSpPr>
            <p:cNvPr id="85" name="TextBox 84"/>
            <p:cNvSpPr txBox="1"/>
            <p:nvPr/>
          </p:nvSpPr>
          <p:spPr>
            <a:xfrm>
              <a:off x="1740882" y="3711071"/>
              <a:ext cx="422929" cy="140423"/>
            </a:xfrm>
            <a:prstGeom prst="rect">
              <a:avLst/>
            </a:prstGeom>
            <a:noFill/>
          </p:spPr>
          <p:txBody>
            <a:bodyPr wrap="square" lIns="0" tIns="0" rIns="0" bIns="0" rtlCol="0">
              <a:spAutoFit/>
            </a:bodyPr>
            <a:lstStyle/>
            <a:p>
              <a:r>
                <a:rPr lang="en-US" sz="500" dirty="0" smtClean="0">
                  <a:solidFill>
                    <a:schemeClr val="tx1"/>
                  </a:solidFill>
                </a:rPr>
                <a:t>Gas imports</a:t>
              </a:r>
              <a:endParaRPr lang="en-US" sz="500" dirty="0">
                <a:solidFill>
                  <a:schemeClr val="tx1"/>
                </a:solidFill>
              </a:endParaRPr>
            </a:p>
          </p:txBody>
        </p:sp>
        <p:sp>
          <p:nvSpPr>
            <p:cNvPr id="86" name="TextBox 85"/>
            <p:cNvSpPr txBox="1"/>
            <p:nvPr/>
          </p:nvSpPr>
          <p:spPr>
            <a:xfrm>
              <a:off x="2766224" y="3710301"/>
              <a:ext cx="422929" cy="140423"/>
            </a:xfrm>
            <a:prstGeom prst="rect">
              <a:avLst/>
            </a:prstGeom>
            <a:noFill/>
          </p:spPr>
          <p:txBody>
            <a:bodyPr wrap="square" lIns="0" tIns="0" rIns="0" bIns="0" rtlCol="0">
              <a:spAutoFit/>
            </a:bodyPr>
            <a:lstStyle/>
            <a:p>
              <a:r>
                <a:rPr lang="pt-PT" sz="500" dirty="0" smtClean="0">
                  <a:solidFill>
                    <a:schemeClr val="tx1"/>
                  </a:solidFill>
                </a:rPr>
                <a:t>LNG</a:t>
              </a:r>
              <a:endParaRPr lang="en-US" sz="500" dirty="0">
                <a:solidFill>
                  <a:schemeClr val="tx1"/>
                </a:solidFill>
              </a:endParaRPr>
            </a:p>
          </p:txBody>
        </p:sp>
        <p:sp>
          <p:nvSpPr>
            <p:cNvPr id="88" name="Rectangle 87"/>
            <p:cNvSpPr/>
            <p:nvPr/>
          </p:nvSpPr>
          <p:spPr bwMode="auto">
            <a:xfrm>
              <a:off x="2704178" y="3869421"/>
              <a:ext cx="547021" cy="26090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pt-PT" sz="1100" b="0" i="0" u="none" strike="noStrike" cap="none" normalizeH="0" baseline="0" dirty="0" smtClean="0">
                  <a:ln>
                    <a:noFill/>
                  </a:ln>
                  <a:solidFill>
                    <a:srgbClr val="010024"/>
                  </a:solidFill>
                  <a:effectLst/>
                  <a:latin typeface="EYInterstate Regular" pitchFamily="1" charset="0"/>
                </a:rPr>
                <a:t>54%</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89" name="Freeform 18"/>
            <p:cNvSpPr>
              <a:spLocks noEditPoints="1"/>
            </p:cNvSpPr>
            <p:nvPr/>
          </p:nvSpPr>
          <p:spPr bwMode="auto">
            <a:xfrm>
              <a:off x="1844847" y="3524241"/>
              <a:ext cx="219244" cy="243021"/>
            </a:xfrm>
            <a:custGeom>
              <a:avLst/>
              <a:gdLst>
                <a:gd name="T0" fmla="*/ 92 w 110"/>
                <a:gd name="T1" fmla="*/ 48 h 128"/>
                <a:gd name="T2" fmla="*/ 72 w 110"/>
                <a:gd name="T3" fmla="*/ 56 h 128"/>
                <a:gd name="T4" fmla="*/ 72 w 110"/>
                <a:gd name="T5" fmla="*/ 55 h 128"/>
                <a:gd name="T6" fmla="*/ 76 w 110"/>
                <a:gd name="T7" fmla="*/ 24 h 128"/>
                <a:gd name="T8" fmla="*/ 60 w 110"/>
                <a:gd name="T9" fmla="*/ 36 h 128"/>
                <a:gd name="T10" fmla="*/ 60 w 110"/>
                <a:gd name="T11" fmla="*/ 0 h 128"/>
                <a:gd name="T12" fmla="*/ 4 w 110"/>
                <a:gd name="T13" fmla="*/ 84 h 128"/>
                <a:gd name="T14" fmla="*/ 44 w 110"/>
                <a:gd name="T15" fmla="*/ 128 h 128"/>
                <a:gd name="T16" fmla="*/ 92 w 110"/>
                <a:gd name="T17" fmla="*/ 48 h 128"/>
                <a:gd name="T18" fmla="*/ 49 w 110"/>
                <a:gd name="T19" fmla="*/ 116 h 128"/>
                <a:gd name="T20" fmla="*/ 26 w 110"/>
                <a:gd name="T21" fmla="*/ 79 h 128"/>
                <a:gd name="T22" fmla="*/ 39 w 110"/>
                <a:gd name="T23" fmla="*/ 101 h 128"/>
                <a:gd name="T24" fmla="*/ 51 w 110"/>
                <a:gd name="T25" fmla="*/ 72 h 128"/>
                <a:gd name="T26" fmla="*/ 57 w 110"/>
                <a:gd name="T27" fmla="*/ 101 h 128"/>
                <a:gd name="T28" fmla="*/ 74 w 110"/>
                <a:gd name="T29" fmla="*/ 74 h 128"/>
                <a:gd name="T30" fmla="*/ 49 w 110"/>
                <a:gd name="T31"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 h="128">
                  <a:moveTo>
                    <a:pt x="92" y="48"/>
                  </a:moveTo>
                  <a:cubicBezTo>
                    <a:pt x="92" y="48"/>
                    <a:pt x="86" y="48"/>
                    <a:pt x="72" y="56"/>
                  </a:cubicBezTo>
                  <a:cubicBezTo>
                    <a:pt x="72" y="55"/>
                    <a:pt x="72" y="55"/>
                    <a:pt x="72" y="55"/>
                  </a:cubicBezTo>
                  <a:cubicBezTo>
                    <a:pt x="72" y="44"/>
                    <a:pt x="73" y="31"/>
                    <a:pt x="76" y="24"/>
                  </a:cubicBezTo>
                  <a:cubicBezTo>
                    <a:pt x="74" y="25"/>
                    <a:pt x="68" y="30"/>
                    <a:pt x="60" y="36"/>
                  </a:cubicBezTo>
                  <a:cubicBezTo>
                    <a:pt x="57" y="26"/>
                    <a:pt x="55" y="9"/>
                    <a:pt x="60" y="0"/>
                  </a:cubicBezTo>
                  <a:cubicBezTo>
                    <a:pt x="25" y="25"/>
                    <a:pt x="4" y="61"/>
                    <a:pt x="4" y="84"/>
                  </a:cubicBezTo>
                  <a:cubicBezTo>
                    <a:pt x="4" y="102"/>
                    <a:pt x="1" y="128"/>
                    <a:pt x="44" y="128"/>
                  </a:cubicBezTo>
                  <a:cubicBezTo>
                    <a:pt x="110" y="128"/>
                    <a:pt x="76" y="80"/>
                    <a:pt x="92" y="48"/>
                  </a:cubicBezTo>
                  <a:close/>
                  <a:moveTo>
                    <a:pt x="49" y="116"/>
                  </a:moveTo>
                  <a:cubicBezTo>
                    <a:pt x="0" y="117"/>
                    <a:pt x="31" y="70"/>
                    <a:pt x="26" y="79"/>
                  </a:cubicBezTo>
                  <a:cubicBezTo>
                    <a:pt x="25" y="81"/>
                    <a:pt x="22" y="92"/>
                    <a:pt x="39" y="101"/>
                  </a:cubicBezTo>
                  <a:cubicBezTo>
                    <a:pt x="31" y="90"/>
                    <a:pt x="46" y="78"/>
                    <a:pt x="51" y="72"/>
                  </a:cubicBezTo>
                  <a:cubicBezTo>
                    <a:pt x="51" y="87"/>
                    <a:pt x="57" y="101"/>
                    <a:pt x="57" y="101"/>
                  </a:cubicBezTo>
                  <a:cubicBezTo>
                    <a:pt x="57" y="101"/>
                    <a:pt x="67" y="95"/>
                    <a:pt x="74" y="74"/>
                  </a:cubicBezTo>
                  <a:cubicBezTo>
                    <a:pt x="80" y="101"/>
                    <a:pt x="76" y="115"/>
                    <a:pt x="49" y="116"/>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Right Arrow 8"/>
            <p:cNvSpPr/>
            <p:nvPr/>
          </p:nvSpPr>
          <p:spPr bwMode="auto">
            <a:xfrm>
              <a:off x="1290834" y="3706945"/>
              <a:ext cx="286555" cy="154247"/>
            </a:xfrm>
            <a:prstGeom prst="rightArrow">
              <a:avLst/>
            </a:prstGeom>
            <a:solidFill>
              <a:schemeClr val="accent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90" name="Right Arrow 89"/>
            <p:cNvSpPr/>
            <p:nvPr/>
          </p:nvSpPr>
          <p:spPr bwMode="auto">
            <a:xfrm rot="10800000">
              <a:off x="2325692" y="3711071"/>
              <a:ext cx="286555" cy="154247"/>
            </a:xfrm>
            <a:prstGeom prst="rightArrow">
              <a:avLst/>
            </a:prstGeom>
            <a:solidFill>
              <a:schemeClr val="accent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92" name="Freeform 10"/>
            <p:cNvSpPr>
              <a:spLocks noEditPoints="1"/>
            </p:cNvSpPr>
            <p:nvPr/>
          </p:nvSpPr>
          <p:spPr bwMode="auto">
            <a:xfrm>
              <a:off x="2864573" y="3560619"/>
              <a:ext cx="240663" cy="206644"/>
            </a:xfrm>
            <a:custGeom>
              <a:avLst/>
              <a:gdLst>
                <a:gd name="T0" fmla="*/ 129 w 129"/>
                <a:gd name="T1" fmla="*/ 116 h 130"/>
                <a:gd name="T2" fmla="*/ 123 w 129"/>
                <a:gd name="T3" fmla="*/ 121 h 130"/>
                <a:gd name="T4" fmla="*/ 89 w 129"/>
                <a:gd name="T5" fmla="*/ 128 h 130"/>
                <a:gd name="T6" fmla="*/ 56 w 129"/>
                <a:gd name="T7" fmla="*/ 121 h 130"/>
                <a:gd name="T8" fmla="*/ 8 w 129"/>
                <a:gd name="T9" fmla="*/ 121 h 130"/>
                <a:gd name="T10" fmla="*/ 0 w 129"/>
                <a:gd name="T11" fmla="*/ 117 h 130"/>
                <a:gd name="T12" fmla="*/ 32 w 129"/>
                <a:gd name="T13" fmla="*/ 115 h 130"/>
                <a:gd name="T14" fmla="*/ 80 w 129"/>
                <a:gd name="T15" fmla="*/ 115 h 130"/>
                <a:gd name="T16" fmla="*/ 128 w 129"/>
                <a:gd name="T17" fmla="*/ 115 h 130"/>
                <a:gd name="T18" fmla="*/ 129 w 129"/>
                <a:gd name="T19" fmla="*/ 102 h 130"/>
                <a:gd name="T20" fmla="*/ 104 w 129"/>
                <a:gd name="T21" fmla="*/ 97 h 130"/>
                <a:gd name="T22" fmla="*/ 74 w 129"/>
                <a:gd name="T23" fmla="*/ 97 h 130"/>
                <a:gd name="T24" fmla="*/ 57 w 129"/>
                <a:gd name="T25" fmla="*/ 96 h 130"/>
                <a:gd name="T26" fmla="*/ 26 w 129"/>
                <a:gd name="T27" fmla="*/ 97 h 130"/>
                <a:gd name="T28" fmla="*/ 0 w 129"/>
                <a:gd name="T29" fmla="*/ 102 h 130"/>
                <a:gd name="T30" fmla="*/ 2 w 129"/>
                <a:gd name="T31" fmla="*/ 91 h 130"/>
                <a:gd name="T32" fmla="*/ 32 w 129"/>
                <a:gd name="T33" fmla="*/ 92 h 130"/>
                <a:gd name="T34" fmla="*/ 21 w 129"/>
                <a:gd name="T35" fmla="*/ 61 h 130"/>
                <a:gd name="T36" fmla="*/ 23 w 129"/>
                <a:gd name="T37" fmla="*/ 54 h 130"/>
                <a:gd name="T38" fmla="*/ 32 w 129"/>
                <a:gd name="T39" fmla="*/ 48 h 130"/>
                <a:gd name="T40" fmla="*/ 32 w 129"/>
                <a:gd name="T41" fmla="*/ 24 h 130"/>
                <a:gd name="T42" fmla="*/ 40 w 129"/>
                <a:gd name="T43" fmla="*/ 16 h 130"/>
                <a:gd name="T44" fmla="*/ 57 w 129"/>
                <a:gd name="T45" fmla="*/ 16 h 130"/>
                <a:gd name="T46" fmla="*/ 61 w 129"/>
                <a:gd name="T47" fmla="*/ 0 h 130"/>
                <a:gd name="T48" fmla="*/ 73 w 129"/>
                <a:gd name="T49" fmla="*/ 4 h 130"/>
                <a:gd name="T50" fmla="*/ 81 w 129"/>
                <a:gd name="T51" fmla="*/ 16 h 130"/>
                <a:gd name="T52" fmla="*/ 89 w 129"/>
                <a:gd name="T53" fmla="*/ 24 h 130"/>
                <a:gd name="T54" fmla="*/ 97 w 129"/>
                <a:gd name="T55" fmla="*/ 32 h 130"/>
                <a:gd name="T56" fmla="*/ 97 w 129"/>
                <a:gd name="T57" fmla="*/ 51 h 130"/>
                <a:gd name="T58" fmla="*/ 109 w 129"/>
                <a:gd name="T59" fmla="*/ 57 h 130"/>
                <a:gd name="T60" fmla="*/ 97 w 129"/>
                <a:gd name="T61" fmla="*/ 72 h 130"/>
                <a:gd name="T62" fmla="*/ 98 w 129"/>
                <a:gd name="T63" fmla="*/ 91 h 130"/>
                <a:gd name="T64" fmla="*/ 129 w 129"/>
                <a:gd name="T65" fmla="*/ 92 h 130"/>
                <a:gd name="T66" fmla="*/ 81 w 129"/>
                <a:gd name="T67" fmla="*/ 32 h 130"/>
                <a:gd name="T68" fmla="*/ 49 w 129"/>
                <a:gd name="T69" fmla="*/ 24 h 130"/>
                <a:gd name="T70" fmla="*/ 40 w 129"/>
                <a:gd name="T71" fmla="*/ 32 h 130"/>
                <a:gd name="T72" fmla="*/ 65 w 129"/>
                <a:gd name="T73" fmla="*/ 40 h 130"/>
                <a:gd name="T74" fmla="*/ 89 w 129"/>
                <a:gd name="T75" fmla="*/ 3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9" h="130">
                  <a:moveTo>
                    <a:pt x="128" y="115"/>
                  </a:moveTo>
                  <a:cubicBezTo>
                    <a:pt x="128" y="116"/>
                    <a:pt x="129" y="116"/>
                    <a:pt x="129" y="116"/>
                  </a:cubicBezTo>
                  <a:cubicBezTo>
                    <a:pt x="129" y="126"/>
                    <a:pt x="129" y="126"/>
                    <a:pt x="129" y="126"/>
                  </a:cubicBezTo>
                  <a:cubicBezTo>
                    <a:pt x="127" y="125"/>
                    <a:pt x="125" y="123"/>
                    <a:pt x="123" y="121"/>
                  </a:cubicBezTo>
                  <a:cubicBezTo>
                    <a:pt x="116" y="115"/>
                    <a:pt x="111" y="115"/>
                    <a:pt x="104" y="121"/>
                  </a:cubicBezTo>
                  <a:cubicBezTo>
                    <a:pt x="99" y="126"/>
                    <a:pt x="94" y="128"/>
                    <a:pt x="89" y="128"/>
                  </a:cubicBezTo>
                  <a:cubicBezTo>
                    <a:pt x="84" y="128"/>
                    <a:pt x="79" y="126"/>
                    <a:pt x="74" y="121"/>
                  </a:cubicBezTo>
                  <a:cubicBezTo>
                    <a:pt x="68" y="115"/>
                    <a:pt x="63" y="115"/>
                    <a:pt x="56" y="121"/>
                  </a:cubicBezTo>
                  <a:cubicBezTo>
                    <a:pt x="46" y="130"/>
                    <a:pt x="36" y="130"/>
                    <a:pt x="26" y="121"/>
                  </a:cubicBezTo>
                  <a:cubicBezTo>
                    <a:pt x="19" y="115"/>
                    <a:pt x="14" y="115"/>
                    <a:pt x="8" y="121"/>
                  </a:cubicBezTo>
                  <a:cubicBezTo>
                    <a:pt x="5" y="124"/>
                    <a:pt x="3" y="125"/>
                    <a:pt x="0" y="126"/>
                  </a:cubicBezTo>
                  <a:cubicBezTo>
                    <a:pt x="0" y="117"/>
                    <a:pt x="0" y="117"/>
                    <a:pt x="0" y="117"/>
                  </a:cubicBezTo>
                  <a:cubicBezTo>
                    <a:pt x="1" y="116"/>
                    <a:pt x="1" y="116"/>
                    <a:pt x="2" y="115"/>
                  </a:cubicBezTo>
                  <a:cubicBezTo>
                    <a:pt x="12" y="106"/>
                    <a:pt x="22" y="106"/>
                    <a:pt x="32" y="115"/>
                  </a:cubicBezTo>
                  <a:cubicBezTo>
                    <a:pt x="38" y="122"/>
                    <a:pt x="44" y="122"/>
                    <a:pt x="50" y="115"/>
                  </a:cubicBezTo>
                  <a:cubicBezTo>
                    <a:pt x="60" y="106"/>
                    <a:pt x="71" y="106"/>
                    <a:pt x="80" y="115"/>
                  </a:cubicBezTo>
                  <a:cubicBezTo>
                    <a:pt x="87" y="122"/>
                    <a:pt x="92" y="122"/>
                    <a:pt x="98" y="115"/>
                  </a:cubicBezTo>
                  <a:cubicBezTo>
                    <a:pt x="108" y="106"/>
                    <a:pt x="118" y="106"/>
                    <a:pt x="128" y="115"/>
                  </a:cubicBezTo>
                  <a:close/>
                  <a:moveTo>
                    <a:pt x="129" y="92"/>
                  </a:moveTo>
                  <a:cubicBezTo>
                    <a:pt x="129" y="102"/>
                    <a:pt x="129" y="102"/>
                    <a:pt x="129" y="102"/>
                  </a:cubicBezTo>
                  <a:cubicBezTo>
                    <a:pt x="127" y="101"/>
                    <a:pt x="125" y="99"/>
                    <a:pt x="123" y="97"/>
                  </a:cubicBezTo>
                  <a:cubicBezTo>
                    <a:pt x="116" y="91"/>
                    <a:pt x="111" y="91"/>
                    <a:pt x="104" y="97"/>
                  </a:cubicBezTo>
                  <a:cubicBezTo>
                    <a:pt x="99" y="102"/>
                    <a:pt x="94" y="104"/>
                    <a:pt x="89" y="104"/>
                  </a:cubicBezTo>
                  <a:cubicBezTo>
                    <a:pt x="84" y="104"/>
                    <a:pt x="79" y="102"/>
                    <a:pt x="74" y="97"/>
                  </a:cubicBezTo>
                  <a:cubicBezTo>
                    <a:pt x="74" y="97"/>
                    <a:pt x="74" y="96"/>
                    <a:pt x="73" y="96"/>
                  </a:cubicBezTo>
                  <a:cubicBezTo>
                    <a:pt x="68" y="91"/>
                    <a:pt x="63" y="91"/>
                    <a:pt x="57" y="96"/>
                  </a:cubicBezTo>
                  <a:cubicBezTo>
                    <a:pt x="57" y="96"/>
                    <a:pt x="56" y="97"/>
                    <a:pt x="56" y="97"/>
                  </a:cubicBezTo>
                  <a:cubicBezTo>
                    <a:pt x="46" y="106"/>
                    <a:pt x="36" y="106"/>
                    <a:pt x="26" y="97"/>
                  </a:cubicBezTo>
                  <a:cubicBezTo>
                    <a:pt x="19" y="90"/>
                    <a:pt x="14" y="90"/>
                    <a:pt x="8" y="97"/>
                  </a:cubicBezTo>
                  <a:cubicBezTo>
                    <a:pt x="5" y="99"/>
                    <a:pt x="3" y="101"/>
                    <a:pt x="0" y="102"/>
                  </a:cubicBezTo>
                  <a:cubicBezTo>
                    <a:pt x="0" y="93"/>
                    <a:pt x="0" y="93"/>
                    <a:pt x="0" y="93"/>
                  </a:cubicBezTo>
                  <a:cubicBezTo>
                    <a:pt x="1" y="92"/>
                    <a:pt x="1" y="92"/>
                    <a:pt x="2" y="91"/>
                  </a:cubicBezTo>
                  <a:cubicBezTo>
                    <a:pt x="12" y="82"/>
                    <a:pt x="22" y="82"/>
                    <a:pt x="32" y="91"/>
                  </a:cubicBezTo>
                  <a:cubicBezTo>
                    <a:pt x="32" y="92"/>
                    <a:pt x="32" y="92"/>
                    <a:pt x="32" y="92"/>
                  </a:cubicBezTo>
                  <a:cubicBezTo>
                    <a:pt x="32" y="72"/>
                    <a:pt x="32" y="72"/>
                    <a:pt x="32" y="72"/>
                  </a:cubicBezTo>
                  <a:cubicBezTo>
                    <a:pt x="21" y="61"/>
                    <a:pt x="21" y="61"/>
                    <a:pt x="21" y="61"/>
                  </a:cubicBezTo>
                  <a:cubicBezTo>
                    <a:pt x="20" y="60"/>
                    <a:pt x="20" y="58"/>
                    <a:pt x="20" y="57"/>
                  </a:cubicBezTo>
                  <a:cubicBezTo>
                    <a:pt x="20" y="55"/>
                    <a:pt x="21" y="54"/>
                    <a:pt x="23" y="54"/>
                  </a:cubicBezTo>
                  <a:cubicBezTo>
                    <a:pt x="32" y="51"/>
                    <a:pt x="32" y="51"/>
                    <a:pt x="32" y="51"/>
                  </a:cubicBezTo>
                  <a:cubicBezTo>
                    <a:pt x="32" y="48"/>
                    <a:pt x="32" y="48"/>
                    <a:pt x="32" y="48"/>
                  </a:cubicBezTo>
                  <a:cubicBezTo>
                    <a:pt x="32" y="32"/>
                    <a:pt x="32" y="32"/>
                    <a:pt x="32" y="32"/>
                  </a:cubicBezTo>
                  <a:cubicBezTo>
                    <a:pt x="32" y="24"/>
                    <a:pt x="32" y="24"/>
                    <a:pt x="32" y="24"/>
                  </a:cubicBezTo>
                  <a:cubicBezTo>
                    <a:pt x="40" y="24"/>
                    <a:pt x="40" y="24"/>
                    <a:pt x="40" y="24"/>
                  </a:cubicBezTo>
                  <a:cubicBezTo>
                    <a:pt x="40" y="16"/>
                    <a:pt x="40" y="16"/>
                    <a:pt x="40" y="16"/>
                  </a:cubicBezTo>
                  <a:cubicBezTo>
                    <a:pt x="49" y="16"/>
                    <a:pt x="49" y="16"/>
                    <a:pt x="49" y="16"/>
                  </a:cubicBezTo>
                  <a:cubicBezTo>
                    <a:pt x="57" y="16"/>
                    <a:pt x="57" y="16"/>
                    <a:pt x="57" y="16"/>
                  </a:cubicBezTo>
                  <a:cubicBezTo>
                    <a:pt x="57" y="4"/>
                    <a:pt x="57" y="4"/>
                    <a:pt x="57" y="4"/>
                  </a:cubicBezTo>
                  <a:cubicBezTo>
                    <a:pt x="57" y="1"/>
                    <a:pt x="58" y="0"/>
                    <a:pt x="61" y="0"/>
                  </a:cubicBezTo>
                  <a:cubicBezTo>
                    <a:pt x="69" y="0"/>
                    <a:pt x="69" y="0"/>
                    <a:pt x="69" y="0"/>
                  </a:cubicBezTo>
                  <a:cubicBezTo>
                    <a:pt x="71" y="0"/>
                    <a:pt x="73" y="1"/>
                    <a:pt x="73" y="4"/>
                  </a:cubicBezTo>
                  <a:cubicBezTo>
                    <a:pt x="73" y="16"/>
                    <a:pt x="73" y="16"/>
                    <a:pt x="73" y="16"/>
                  </a:cubicBezTo>
                  <a:cubicBezTo>
                    <a:pt x="81" y="16"/>
                    <a:pt x="81" y="16"/>
                    <a:pt x="81" y="16"/>
                  </a:cubicBezTo>
                  <a:cubicBezTo>
                    <a:pt x="89" y="16"/>
                    <a:pt x="89" y="16"/>
                    <a:pt x="89" y="16"/>
                  </a:cubicBezTo>
                  <a:cubicBezTo>
                    <a:pt x="89" y="24"/>
                    <a:pt x="89" y="24"/>
                    <a:pt x="89" y="24"/>
                  </a:cubicBezTo>
                  <a:cubicBezTo>
                    <a:pt x="97" y="24"/>
                    <a:pt x="97" y="24"/>
                    <a:pt x="97" y="24"/>
                  </a:cubicBezTo>
                  <a:cubicBezTo>
                    <a:pt x="97" y="32"/>
                    <a:pt x="97" y="32"/>
                    <a:pt x="97" y="32"/>
                  </a:cubicBezTo>
                  <a:cubicBezTo>
                    <a:pt x="97" y="48"/>
                    <a:pt x="97" y="48"/>
                    <a:pt x="97" y="48"/>
                  </a:cubicBezTo>
                  <a:cubicBezTo>
                    <a:pt x="97" y="51"/>
                    <a:pt x="97" y="51"/>
                    <a:pt x="97" y="51"/>
                  </a:cubicBezTo>
                  <a:cubicBezTo>
                    <a:pt x="107" y="54"/>
                    <a:pt x="107" y="54"/>
                    <a:pt x="107" y="54"/>
                  </a:cubicBezTo>
                  <a:cubicBezTo>
                    <a:pt x="108" y="54"/>
                    <a:pt x="109" y="55"/>
                    <a:pt x="109" y="57"/>
                  </a:cubicBezTo>
                  <a:cubicBezTo>
                    <a:pt x="110" y="58"/>
                    <a:pt x="109" y="60"/>
                    <a:pt x="108" y="61"/>
                  </a:cubicBezTo>
                  <a:cubicBezTo>
                    <a:pt x="97" y="72"/>
                    <a:pt x="97" y="72"/>
                    <a:pt x="97" y="72"/>
                  </a:cubicBezTo>
                  <a:cubicBezTo>
                    <a:pt x="97" y="93"/>
                    <a:pt x="97" y="93"/>
                    <a:pt x="97" y="93"/>
                  </a:cubicBezTo>
                  <a:cubicBezTo>
                    <a:pt x="97" y="92"/>
                    <a:pt x="98" y="92"/>
                    <a:pt x="98" y="91"/>
                  </a:cubicBezTo>
                  <a:cubicBezTo>
                    <a:pt x="108" y="82"/>
                    <a:pt x="118" y="82"/>
                    <a:pt x="128" y="91"/>
                  </a:cubicBezTo>
                  <a:cubicBezTo>
                    <a:pt x="128" y="92"/>
                    <a:pt x="129" y="92"/>
                    <a:pt x="129" y="92"/>
                  </a:cubicBezTo>
                  <a:close/>
                  <a:moveTo>
                    <a:pt x="89" y="32"/>
                  </a:moveTo>
                  <a:cubicBezTo>
                    <a:pt x="81" y="32"/>
                    <a:pt x="81" y="32"/>
                    <a:pt x="81" y="32"/>
                  </a:cubicBezTo>
                  <a:cubicBezTo>
                    <a:pt x="81" y="24"/>
                    <a:pt x="81" y="24"/>
                    <a:pt x="81" y="24"/>
                  </a:cubicBezTo>
                  <a:cubicBezTo>
                    <a:pt x="49" y="24"/>
                    <a:pt x="49" y="24"/>
                    <a:pt x="49" y="24"/>
                  </a:cubicBezTo>
                  <a:cubicBezTo>
                    <a:pt x="49" y="32"/>
                    <a:pt x="49" y="32"/>
                    <a:pt x="49" y="32"/>
                  </a:cubicBezTo>
                  <a:cubicBezTo>
                    <a:pt x="40" y="32"/>
                    <a:pt x="40" y="32"/>
                    <a:pt x="40" y="32"/>
                  </a:cubicBezTo>
                  <a:cubicBezTo>
                    <a:pt x="40" y="48"/>
                    <a:pt x="40" y="48"/>
                    <a:pt x="40" y="48"/>
                  </a:cubicBezTo>
                  <a:cubicBezTo>
                    <a:pt x="65" y="40"/>
                    <a:pt x="65" y="40"/>
                    <a:pt x="65" y="40"/>
                  </a:cubicBezTo>
                  <a:cubicBezTo>
                    <a:pt x="89" y="48"/>
                    <a:pt x="89" y="48"/>
                    <a:pt x="89" y="48"/>
                  </a:cubicBezTo>
                  <a:lnTo>
                    <a:pt x="89" y="32"/>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21" name="Straight Connector 20"/>
          <p:cNvCxnSpPr/>
          <p:nvPr/>
        </p:nvCxnSpPr>
        <p:spPr bwMode="auto">
          <a:xfrm flipH="1">
            <a:off x="1939611" y="3736151"/>
            <a:ext cx="1471" cy="143596"/>
          </a:xfrm>
          <a:prstGeom prst="line">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a:off x="969875" y="3883852"/>
            <a:ext cx="1939472" cy="0"/>
          </a:xfrm>
          <a:prstGeom prst="line">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p:nvPr/>
        </p:nvCxnSpPr>
        <p:spPr bwMode="auto">
          <a:xfrm>
            <a:off x="969875" y="3881735"/>
            <a:ext cx="0" cy="210820"/>
          </a:xfrm>
          <a:prstGeom prst="line">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Straight Connector 115"/>
          <p:cNvCxnSpPr/>
          <p:nvPr/>
        </p:nvCxnSpPr>
        <p:spPr bwMode="auto">
          <a:xfrm>
            <a:off x="1604875" y="3881735"/>
            <a:ext cx="0" cy="210820"/>
          </a:xfrm>
          <a:prstGeom prst="line">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Straight Connector 116"/>
          <p:cNvCxnSpPr/>
          <p:nvPr/>
        </p:nvCxnSpPr>
        <p:spPr bwMode="auto">
          <a:xfrm>
            <a:off x="2260195" y="3883852"/>
            <a:ext cx="0" cy="210820"/>
          </a:xfrm>
          <a:prstGeom prst="line">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Straight Connector 117"/>
          <p:cNvCxnSpPr/>
          <p:nvPr/>
        </p:nvCxnSpPr>
        <p:spPr bwMode="auto">
          <a:xfrm>
            <a:off x="2909347" y="3882582"/>
            <a:ext cx="0" cy="210820"/>
          </a:xfrm>
          <a:prstGeom prst="line">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9" name="Group 118"/>
          <p:cNvGrpSpPr/>
          <p:nvPr/>
        </p:nvGrpSpPr>
        <p:grpSpPr>
          <a:xfrm>
            <a:off x="700730" y="4104225"/>
            <a:ext cx="2466110" cy="633934"/>
            <a:chOff x="645035" y="2590653"/>
            <a:chExt cx="2466110" cy="633934"/>
          </a:xfrm>
        </p:grpSpPr>
        <p:sp>
          <p:nvSpPr>
            <p:cNvPr id="124" name="Rectangle 123"/>
            <p:cNvSpPr/>
            <p:nvPr/>
          </p:nvSpPr>
          <p:spPr bwMode="auto">
            <a:xfrm>
              <a:off x="645035" y="2590653"/>
              <a:ext cx="550719" cy="36206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125" name="Rectangle 124"/>
            <p:cNvSpPr/>
            <p:nvPr/>
          </p:nvSpPr>
          <p:spPr bwMode="auto">
            <a:xfrm>
              <a:off x="645035" y="2958200"/>
              <a:ext cx="550719" cy="26090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t>46</a:t>
              </a:r>
              <a:r>
                <a:rPr kumimoji="0" lang="pt-PT" sz="1100" b="0" i="0" u="none" strike="noStrike" cap="none" normalizeH="0" baseline="0" dirty="0" smtClean="0">
                  <a:ln>
                    <a:noFill/>
                  </a:ln>
                  <a:solidFill>
                    <a:srgbClr val="010024"/>
                  </a:solidFill>
                  <a:effectLst/>
                  <a:latin typeface="EYInterstate Regular" pitchFamily="1" charset="0"/>
                </a:rPr>
                <a:t>%</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126" name="Rectangle 125"/>
            <p:cNvSpPr/>
            <p:nvPr/>
          </p:nvSpPr>
          <p:spPr bwMode="auto">
            <a:xfrm>
              <a:off x="1280745" y="2590653"/>
              <a:ext cx="547021" cy="36206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127" name="Rectangle 126"/>
            <p:cNvSpPr/>
            <p:nvPr/>
          </p:nvSpPr>
          <p:spPr bwMode="auto">
            <a:xfrm>
              <a:off x="1280745" y="2952718"/>
              <a:ext cx="547021" cy="271869"/>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pt-PT" sz="1100" b="0" i="0" u="none" strike="noStrike" cap="none" normalizeH="0" baseline="0" dirty="0" smtClean="0">
                  <a:ln>
                    <a:noFill/>
                  </a:ln>
                  <a:solidFill>
                    <a:srgbClr val="010024"/>
                  </a:solidFill>
                  <a:effectLst/>
                  <a:latin typeface="EYInterstate Regular" pitchFamily="1" charset="0"/>
                </a:rPr>
                <a:t>29%</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128" name="Rectangle 127"/>
            <p:cNvSpPr/>
            <p:nvPr/>
          </p:nvSpPr>
          <p:spPr bwMode="auto">
            <a:xfrm>
              <a:off x="1924716" y="2590653"/>
              <a:ext cx="547021" cy="36206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129" name="Rectangle 128"/>
            <p:cNvSpPr/>
            <p:nvPr/>
          </p:nvSpPr>
          <p:spPr bwMode="auto">
            <a:xfrm>
              <a:off x="2560426" y="2590653"/>
              <a:ext cx="550719" cy="36206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130" name="Rectangle 129"/>
            <p:cNvSpPr/>
            <p:nvPr/>
          </p:nvSpPr>
          <p:spPr bwMode="auto">
            <a:xfrm>
              <a:off x="2560426" y="2958200"/>
              <a:ext cx="550719" cy="26090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a:t>7</a:t>
              </a:r>
              <a:r>
                <a:rPr kumimoji="0" lang="pt-PT" sz="1100" b="0" i="0" u="none" strike="noStrike" cap="none" normalizeH="0" baseline="0" dirty="0" smtClean="0">
                  <a:ln>
                    <a:noFill/>
                  </a:ln>
                  <a:solidFill>
                    <a:srgbClr val="010024"/>
                  </a:solidFill>
                  <a:effectLst/>
                  <a:latin typeface="EYInterstate Regular" pitchFamily="1" charset="0"/>
                </a:rPr>
                <a:t>%</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132" name="TextBox 131"/>
            <p:cNvSpPr txBox="1"/>
            <p:nvPr/>
          </p:nvSpPr>
          <p:spPr>
            <a:xfrm>
              <a:off x="652051" y="2797701"/>
              <a:ext cx="537999" cy="140423"/>
            </a:xfrm>
            <a:prstGeom prst="rect">
              <a:avLst/>
            </a:prstGeom>
            <a:noFill/>
          </p:spPr>
          <p:txBody>
            <a:bodyPr wrap="square" lIns="0" tIns="0" rIns="0" bIns="0" rtlCol="0">
              <a:spAutoFit/>
            </a:bodyPr>
            <a:lstStyle/>
            <a:p>
              <a:r>
                <a:rPr lang="en-US" sz="500" dirty="0" smtClean="0">
                  <a:solidFill>
                    <a:schemeClr val="tx1"/>
                  </a:solidFill>
                </a:rPr>
                <a:t>Power generation</a:t>
              </a:r>
              <a:endParaRPr lang="en-US" sz="500" dirty="0">
                <a:solidFill>
                  <a:schemeClr val="tx1"/>
                </a:solidFill>
              </a:endParaRPr>
            </a:p>
          </p:txBody>
        </p:sp>
        <p:sp>
          <p:nvSpPr>
            <p:cNvPr id="133" name="TextBox 132"/>
            <p:cNvSpPr txBox="1"/>
            <p:nvPr/>
          </p:nvSpPr>
          <p:spPr>
            <a:xfrm>
              <a:off x="1346921" y="2798471"/>
              <a:ext cx="422929" cy="140423"/>
            </a:xfrm>
            <a:prstGeom prst="rect">
              <a:avLst/>
            </a:prstGeom>
            <a:noFill/>
          </p:spPr>
          <p:txBody>
            <a:bodyPr wrap="square" lIns="0" tIns="0" rIns="0" bIns="0" rtlCol="0">
              <a:spAutoFit/>
            </a:bodyPr>
            <a:lstStyle/>
            <a:p>
              <a:r>
                <a:rPr lang="en-US" sz="500" dirty="0" smtClean="0">
                  <a:solidFill>
                    <a:schemeClr val="tx1"/>
                  </a:solidFill>
                </a:rPr>
                <a:t>Industry</a:t>
              </a:r>
              <a:endParaRPr lang="en-US" sz="500" dirty="0">
                <a:solidFill>
                  <a:schemeClr val="tx1"/>
                </a:solidFill>
              </a:endParaRPr>
            </a:p>
          </p:txBody>
        </p:sp>
        <p:sp>
          <p:nvSpPr>
            <p:cNvPr id="134" name="TextBox 133"/>
            <p:cNvSpPr txBox="1"/>
            <p:nvPr/>
          </p:nvSpPr>
          <p:spPr>
            <a:xfrm>
              <a:off x="1986761" y="2797701"/>
              <a:ext cx="422929" cy="140423"/>
            </a:xfrm>
            <a:prstGeom prst="rect">
              <a:avLst/>
            </a:prstGeom>
            <a:noFill/>
          </p:spPr>
          <p:txBody>
            <a:bodyPr wrap="square" lIns="0" tIns="0" rIns="0" bIns="0" rtlCol="0">
              <a:spAutoFit/>
            </a:bodyPr>
            <a:lstStyle/>
            <a:p>
              <a:r>
                <a:rPr lang="en-US" sz="500" dirty="0" smtClean="0">
                  <a:solidFill>
                    <a:schemeClr val="tx1"/>
                  </a:solidFill>
                </a:rPr>
                <a:t>Oil refining </a:t>
              </a:r>
              <a:endParaRPr lang="en-US" sz="500" dirty="0">
                <a:solidFill>
                  <a:schemeClr val="tx1"/>
                </a:solidFill>
              </a:endParaRPr>
            </a:p>
          </p:txBody>
        </p:sp>
        <p:sp>
          <p:nvSpPr>
            <p:cNvPr id="135" name="TextBox 134"/>
            <p:cNvSpPr txBox="1"/>
            <p:nvPr/>
          </p:nvSpPr>
          <p:spPr>
            <a:xfrm>
              <a:off x="2629814" y="2791757"/>
              <a:ext cx="422929" cy="140423"/>
            </a:xfrm>
            <a:prstGeom prst="rect">
              <a:avLst/>
            </a:prstGeom>
            <a:noFill/>
          </p:spPr>
          <p:txBody>
            <a:bodyPr wrap="square" lIns="0" tIns="0" rIns="0" bIns="0" rtlCol="0">
              <a:spAutoFit/>
            </a:bodyPr>
            <a:lstStyle/>
            <a:p>
              <a:r>
                <a:rPr lang="en-US" sz="500" dirty="0" smtClean="0">
                  <a:solidFill>
                    <a:schemeClr val="tx1"/>
                  </a:solidFill>
                </a:rPr>
                <a:t>Residential</a:t>
              </a:r>
              <a:endParaRPr lang="en-US" sz="500" dirty="0">
                <a:solidFill>
                  <a:schemeClr val="tx1"/>
                </a:solidFill>
              </a:endParaRPr>
            </a:p>
          </p:txBody>
        </p:sp>
        <p:sp>
          <p:nvSpPr>
            <p:cNvPr id="136" name="Rectangle 135"/>
            <p:cNvSpPr/>
            <p:nvPr/>
          </p:nvSpPr>
          <p:spPr bwMode="auto">
            <a:xfrm>
              <a:off x="1920585" y="2956821"/>
              <a:ext cx="551152" cy="26090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t>12</a:t>
              </a:r>
              <a:r>
                <a:rPr kumimoji="0" lang="pt-PT" sz="1100" b="0" i="0" u="none" strike="noStrike" cap="none" normalizeH="0" baseline="0" dirty="0" smtClean="0">
                  <a:ln>
                    <a:noFill/>
                  </a:ln>
                  <a:solidFill>
                    <a:srgbClr val="010024"/>
                  </a:solidFill>
                  <a:effectLst/>
                  <a:latin typeface="EYInterstate Regular" pitchFamily="1" charset="0"/>
                </a:rPr>
                <a:t>%</a:t>
              </a:r>
              <a:endParaRPr kumimoji="0" lang="en-US" sz="1100" b="0" i="0" u="none" strike="noStrike" cap="none" normalizeH="0" baseline="0" dirty="0" smtClean="0">
                <a:ln>
                  <a:noFill/>
                </a:ln>
                <a:solidFill>
                  <a:srgbClr val="010024"/>
                </a:solidFill>
                <a:effectLst/>
                <a:latin typeface="EYInterstate Regular" pitchFamily="1" charset="0"/>
              </a:endParaRPr>
            </a:p>
          </p:txBody>
        </p:sp>
      </p:grpSp>
      <p:sp>
        <p:nvSpPr>
          <p:cNvPr id="137" name="Freeform 17"/>
          <p:cNvSpPr>
            <a:spLocks/>
          </p:cNvSpPr>
          <p:nvPr/>
        </p:nvSpPr>
        <p:spPr bwMode="auto">
          <a:xfrm>
            <a:off x="917669" y="4159390"/>
            <a:ext cx="93454" cy="189279"/>
          </a:xfrm>
          <a:custGeom>
            <a:avLst/>
            <a:gdLst>
              <a:gd name="T0" fmla="*/ 146 w 271"/>
              <a:gd name="T1" fmla="*/ 238 h 518"/>
              <a:gd name="T2" fmla="*/ 260 w 271"/>
              <a:gd name="T3" fmla="*/ 238 h 518"/>
              <a:gd name="T4" fmla="*/ 35 w 271"/>
              <a:gd name="T5" fmla="*/ 518 h 518"/>
              <a:gd name="T6" fmla="*/ 11 w 271"/>
              <a:gd name="T7" fmla="*/ 518 h 518"/>
              <a:gd name="T8" fmla="*/ 77 w 271"/>
              <a:gd name="T9" fmla="*/ 279 h 518"/>
              <a:gd name="T10" fmla="*/ 0 w 271"/>
              <a:gd name="T11" fmla="*/ 279 h 518"/>
              <a:gd name="T12" fmla="*/ 77 w 271"/>
              <a:gd name="T13" fmla="*/ 0 h 518"/>
              <a:gd name="T14" fmla="*/ 271 w 271"/>
              <a:gd name="T15" fmla="*/ 0 h 518"/>
              <a:gd name="T16" fmla="*/ 146 w 271"/>
              <a:gd name="T17" fmla="*/ 238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1" h="518">
                <a:moveTo>
                  <a:pt x="146" y="238"/>
                </a:moveTo>
                <a:lnTo>
                  <a:pt x="260" y="238"/>
                </a:lnTo>
                <a:lnTo>
                  <a:pt x="35" y="518"/>
                </a:lnTo>
                <a:lnTo>
                  <a:pt x="11" y="518"/>
                </a:lnTo>
                <a:lnTo>
                  <a:pt x="77" y="279"/>
                </a:lnTo>
                <a:lnTo>
                  <a:pt x="0" y="279"/>
                </a:lnTo>
                <a:lnTo>
                  <a:pt x="77" y="0"/>
                </a:lnTo>
                <a:lnTo>
                  <a:pt x="271" y="0"/>
                </a:lnTo>
                <a:lnTo>
                  <a:pt x="146" y="238"/>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0"/>
          <p:cNvSpPr>
            <a:spLocks noEditPoints="1"/>
          </p:cNvSpPr>
          <p:nvPr/>
        </p:nvSpPr>
        <p:spPr bwMode="auto">
          <a:xfrm>
            <a:off x="1494564" y="4132519"/>
            <a:ext cx="230772" cy="251253"/>
          </a:xfrm>
          <a:custGeom>
            <a:avLst/>
            <a:gdLst>
              <a:gd name="T0" fmla="*/ 1358 w 1456"/>
              <a:gd name="T1" fmla="*/ 307 h 2111"/>
              <a:gd name="T2" fmla="*/ 1168 w 1456"/>
              <a:gd name="T3" fmla="*/ 1265 h 2111"/>
              <a:gd name="T4" fmla="*/ 1072 w 1456"/>
              <a:gd name="T5" fmla="*/ 1120 h 2111"/>
              <a:gd name="T6" fmla="*/ 822 w 1456"/>
              <a:gd name="T7" fmla="*/ 1111 h 2111"/>
              <a:gd name="T8" fmla="*/ 568 w 1456"/>
              <a:gd name="T9" fmla="*/ 1120 h 2111"/>
              <a:gd name="T10" fmla="*/ 319 w 1456"/>
              <a:gd name="T11" fmla="*/ 1111 h 2111"/>
              <a:gd name="T12" fmla="*/ 0 w 1456"/>
              <a:gd name="T13" fmla="*/ 2111 h 2111"/>
              <a:gd name="T14" fmla="*/ 834 w 1456"/>
              <a:gd name="T15" fmla="*/ 1881 h 2111"/>
              <a:gd name="T16" fmla="*/ 1268 w 1456"/>
              <a:gd name="T17" fmla="*/ 2111 h 2111"/>
              <a:gd name="T18" fmla="*/ 1456 w 1456"/>
              <a:gd name="T19" fmla="*/ 1265 h 2111"/>
              <a:gd name="T20" fmla="*/ 340 w 1456"/>
              <a:gd name="T21" fmla="*/ 1537 h 2111"/>
              <a:gd name="T22" fmla="*/ 120 w 1456"/>
              <a:gd name="T23" fmla="*/ 1394 h 2111"/>
              <a:gd name="T24" fmla="*/ 340 w 1456"/>
              <a:gd name="T25" fmla="*/ 1537 h 2111"/>
              <a:gd name="T26" fmla="*/ 442 w 1456"/>
              <a:gd name="T27" fmla="*/ 1537 h 2111"/>
              <a:gd name="T28" fmla="*/ 662 w 1456"/>
              <a:gd name="T29" fmla="*/ 1394 h 2111"/>
              <a:gd name="T30" fmla="*/ 984 w 1456"/>
              <a:gd name="T31" fmla="*/ 1537 h 2111"/>
              <a:gd name="T32" fmla="*/ 764 w 1456"/>
              <a:gd name="T33" fmla="*/ 1394 h 2111"/>
              <a:gd name="T34" fmla="*/ 984 w 1456"/>
              <a:gd name="T35" fmla="*/ 1537 h 2111"/>
              <a:gd name="T36" fmla="*/ 1086 w 1456"/>
              <a:gd name="T37" fmla="*/ 1537 h 2111"/>
              <a:gd name="T38" fmla="*/ 1306 w 1456"/>
              <a:gd name="T39" fmla="*/ 1394 h 2111"/>
              <a:gd name="T40" fmla="*/ 852 w 1456"/>
              <a:gd name="T41" fmla="*/ 221 h 2111"/>
              <a:gd name="T42" fmla="*/ 994 w 1456"/>
              <a:gd name="T43" fmla="*/ 117 h 2111"/>
              <a:gd name="T44" fmla="*/ 1063 w 1456"/>
              <a:gd name="T45" fmla="*/ 83 h 2111"/>
              <a:gd name="T46" fmla="*/ 1191 w 1456"/>
              <a:gd name="T47" fmla="*/ 99 h 2111"/>
              <a:gd name="T48" fmla="*/ 1276 w 1456"/>
              <a:gd name="T49" fmla="*/ 179 h 2111"/>
              <a:gd name="T50" fmla="*/ 1176 w 1456"/>
              <a:gd name="T51" fmla="*/ 137 h 2111"/>
              <a:gd name="T52" fmla="*/ 1038 w 1456"/>
              <a:gd name="T53" fmla="*/ 168 h 2111"/>
              <a:gd name="T54" fmla="*/ 861 w 1456"/>
              <a:gd name="T55" fmla="*/ 282 h 2111"/>
              <a:gd name="T56" fmla="*/ 738 w 1456"/>
              <a:gd name="T57" fmla="*/ 255 h 2111"/>
              <a:gd name="T58" fmla="*/ 650 w 1456"/>
              <a:gd name="T59" fmla="*/ 179 h 2111"/>
              <a:gd name="T60" fmla="*/ 801 w 1456"/>
              <a:gd name="T61" fmla="*/ 225 h 2111"/>
              <a:gd name="T62" fmla="*/ 323 w 1456"/>
              <a:gd name="T63" fmla="*/ 180 h 2111"/>
              <a:gd name="T64" fmla="*/ 446 w 1456"/>
              <a:gd name="T65" fmla="*/ 207 h 2111"/>
              <a:gd name="T66" fmla="*/ 623 w 1456"/>
              <a:gd name="T67" fmla="*/ 94 h 2111"/>
              <a:gd name="T68" fmla="*/ 762 w 1456"/>
              <a:gd name="T69" fmla="*/ 62 h 2111"/>
              <a:gd name="T70" fmla="*/ 861 w 1456"/>
              <a:gd name="T71" fmla="*/ 105 h 2111"/>
              <a:gd name="T72" fmla="*/ 776 w 1456"/>
              <a:gd name="T73" fmla="*/ 25 h 2111"/>
              <a:gd name="T74" fmla="*/ 648 w 1456"/>
              <a:gd name="T75" fmla="*/ 8 h 2111"/>
              <a:gd name="T76" fmla="*/ 579 w 1456"/>
              <a:gd name="T77" fmla="*/ 42 h 2111"/>
              <a:gd name="T78" fmla="*/ 437 w 1456"/>
              <a:gd name="T79" fmla="*/ 146 h 2111"/>
              <a:gd name="T80" fmla="*/ 337 w 1456"/>
              <a:gd name="T81" fmla="*/ 143 h 2111"/>
              <a:gd name="T82" fmla="*/ 255 w 1456"/>
              <a:gd name="T83" fmla="*/ 129 h 2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56" h="2111">
                <a:moveTo>
                  <a:pt x="1389" y="1265"/>
                </a:moveTo>
                <a:cubicBezTo>
                  <a:pt x="1358" y="307"/>
                  <a:pt x="1358" y="307"/>
                  <a:pt x="1358" y="307"/>
                </a:cubicBezTo>
                <a:cubicBezTo>
                  <a:pt x="1204" y="307"/>
                  <a:pt x="1204" y="307"/>
                  <a:pt x="1204" y="307"/>
                </a:cubicBezTo>
                <a:cubicBezTo>
                  <a:pt x="1168" y="1265"/>
                  <a:pt x="1168" y="1265"/>
                  <a:pt x="1168" y="1265"/>
                </a:cubicBezTo>
                <a:cubicBezTo>
                  <a:pt x="1072" y="1265"/>
                  <a:pt x="1072" y="1265"/>
                  <a:pt x="1072" y="1265"/>
                </a:cubicBezTo>
                <a:cubicBezTo>
                  <a:pt x="1072" y="1120"/>
                  <a:pt x="1072" y="1120"/>
                  <a:pt x="1072" y="1120"/>
                </a:cubicBezTo>
                <a:cubicBezTo>
                  <a:pt x="822" y="1254"/>
                  <a:pt x="822" y="1254"/>
                  <a:pt x="822" y="1254"/>
                </a:cubicBezTo>
                <a:cubicBezTo>
                  <a:pt x="822" y="1111"/>
                  <a:pt x="822" y="1111"/>
                  <a:pt x="822" y="1111"/>
                </a:cubicBezTo>
                <a:cubicBezTo>
                  <a:pt x="568" y="1246"/>
                  <a:pt x="568" y="1246"/>
                  <a:pt x="568" y="1246"/>
                </a:cubicBezTo>
                <a:cubicBezTo>
                  <a:pt x="568" y="1120"/>
                  <a:pt x="568" y="1120"/>
                  <a:pt x="568" y="1120"/>
                </a:cubicBezTo>
                <a:cubicBezTo>
                  <a:pt x="319" y="1254"/>
                  <a:pt x="319" y="1254"/>
                  <a:pt x="319" y="1254"/>
                </a:cubicBezTo>
                <a:cubicBezTo>
                  <a:pt x="319" y="1111"/>
                  <a:pt x="319" y="1111"/>
                  <a:pt x="319" y="1111"/>
                </a:cubicBezTo>
                <a:cubicBezTo>
                  <a:pt x="0" y="1280"/>
                  <a:pt x="0" y="1280"/>
                  <a:pt x="0" y="1280"/>
                </a:cubicBezTo>
                <a:cubicBezTo>
                  <a:pt x="0" y="2111"/>
                  <a:pt x="0" y="2111"/>
                  <a:pt x="0" y="2111"/>
                </a:cubicBezTo>
                <a:cubicBezTo>
                  <a:pt x="834" y="2111"/>
                  <a:pt x="834" y="2111"/>
                  <a:pt x="834" y="2111"/>
                </a:cubicBezTo>
                <a:cubicBezTo>
                  <a:pt x="834" y="1881"/>
                  <a:pt x="834" y="1881"/>
                  <a:pt x="834" y="1881"/>
                </a:cubicBezTo>
                <a:cubicBezTo>
                  <a:pt x="1268" y="1881"/>
                  <a:pt x="1268" y="1881"/>
                  <a:pt x="1268" y="1881"/>
                </a:cubicBezTo>
                <a:cubicBezTo>
                  <a:pt x="1268" y="2111"/>
                  <a:pt x="1268" y="2111"/>
                  <a:pt x="1268" y="2111"/>
                </a:cubicBezTo>
                <a:cubicBezTo>
                  <a:pt x="1456" y="2111"/>
                  <a:pt x="1456" y="2111"/>
                  <a:pt x="1456" y="2111"/>
                </a:cubicBezTo>
                <a:cubicBezTo>
                  <a:pt x="1456" y="1265"/>
                  <a:pt x="1456" y="1265"/>
                  <a:pt x="1456" y="1265"/>
                </a:cubicBezTo>
                <a:lnTo>
                  <a:pt x="1389" y="1265"/>
                </a:lnTo>
                <a:close/>
                <a:moveTo>
                  <a:pt x="340" y="1537"/>
                </a:moveTo>
                <a:cubicBezTo>
                  <a:pt x="120" y="1537"/>
                  <a:pt x="120" y="1537"/>
                  <a:pt x="120" y="1537"/>
                </a:cubicBezTo>
                <a:cubicBezTo>
                  <a:pt x="120" y="1394"/>
                  <a:pt x="120" y="1394"/>
                  <a:pt x="120" y="1394"/>
                </a:cubicBezTo>
                <a:cubicBezTo>
                  <a:pt x="340" y="1394"/>
                  <a:pt x="340" y="1394"/>
                  <a:pt x="340" y="1394"/>
                </a:cubicBezTo>
                <a:lnTo>
                  <a:pt x="340" y="1537"/>
                </a:lnTo>
                <a:close/>
                <a:moveTo>
                  <a:pt x="662" y="1537"/>
                </a:moveTo>
                <a:cubicBezTo>
                  <a:pt x="442" y="1537"/>
                  <a:pt x="442" y="1537"/>
                  <a:pt x="442" y="1537"/>
                </a:cubicBezTo>
                <a:cubicBezTo>
                  <a:pt x="442" y="1394"/>
                  <a:pt x="442" y="1394"/>
                  <a:pt x="442" y="1394"/>
                </a:cubicBezTo>
                <a:cubicBezTo>
                  <a:pt x="662" y="1394"/>
                  <a:pt x="662" y="1394"/>
                  <a:pt x="662" y="1394"/>
                </a:cubicBezTo>
                <a:lnTo>
                  <a:pt x="662" y="1537"/>
                </a:lnTo>
                <a:close/>
                <a:moveTo>
                  <a:pt x="984" y="1537"/>
                </a:moveTo>
                <a:cubicBezTo>
                  <a:pt x="764" y="1537"/>
                  <a:pt x="764" y="1537"/>
                  <a:pt x="764" y="1537"/>
                </a:cubicBezTo>
                <a:cubicBezTo>
                  <a:pt x="764" y="1394"/>
                  <a:pt x="764" y="1394"/>
                  <a:pt x="764" y="1394"/>
                </a:cubicBezTo>
                <a:cubicBezTo>
                  <a:pt x="984" y="1394"/>
                  <a:pt x="984" y="1394"/>
                  <a:pt x="984" y="1394"/>
                </a:cubicBezTo>
                <a:lnTo>
                  <a:pt x="984" y="1537"/>
                </a:lnTo>
                <a:close/>
                <a:moveTo>
                  <a:pt x="1306" y="1537"/>
                </a:moveTo>
                <a:cubicBezTo>
                  <a:pt x="1086" y="1537"/>
                  <a:pt x="1086" y="1537"/>
                  <a:pt x="1086" y="1537"/>
                </a:cubicBezTo>
                <a:cubicBezTo>
                  <a:pt x="1086" y="1394"/>
                  <a:pt x="1086" y="1394"/>
                  <a:pt x="1086" y="1394"/>
                </a:cubicBezTo>
                <a:cubicBezTo>
                  <a:pt x="1306" y="1394"/>
                  <a:pt x="1306" y="1394"/>
                  <a:pt x="1306" y="1394"/>
                </a:cubicBezTo>
                <a:lnTo>
                  <a:pt x="1306" y="1537"/>
                </a:lnTo>
                <a:close/>
                <a:moveTo>
                  <a:pt x="852" y="221"/>
                </a:moveTo>
                <a:cubicBezTo>
                  <a:pt x="886" y="213"/>
                  <a:pt x="917" y="194"/>
                  <a:pt x="942" y="165"/>
                </a:cubicBezTo>
                <a:cubicBezTo>
                  <a:pt x="961" y="148"/>
                  <a:pt x="970" y="134"/>
                  <a:pt x="994" y="117"/>
                </a:cubicBezTo>
                <a:cubicBezTo>
                  <a:pt x="1005" y="108"/>
                  <a:pt x="1015" y="101"/>
                  <a:pt x="1027" y="96"/>
                </a:cubicBezTo>
                <a:cubicBezTo>
                  <a:pt x="1039" y="90"/>
                  <a:pt x="1050" y="85"/>
                  <a:pt x="1063" y="83"/>
                </a:cubicBezTo>
                <a:cubicBezTo>
                  <a:pt x="1087" y="75"/>
                  <a:pt x="1112" y="76"/>
                  <a:pt x="1134" y="79"/>
                </a:cubicBezTo>
                <a:cubicBezTo>
                  <a:pt x="1156" y="83"/>
                  <a:pt x="1175" y="91"/>
                  <a:pt x="1191" y="99"/>
                </a:cubicBezTo>
                <a:cubicBezTo>
                  <a:pt x="1223" y="117"/>
                  <a:pt x="1244" y="138"/>
                  <a:pt x="1258" y="154"/>
                </a:cubicBezTo>
                <a:cubicBezTo>
                  <a:pt x="1271" y="169"/>
                  <a:pt x="1276" y="179"/>
                  <a:pt x="1276" y="179"/>
                </a:cubicBezTo>
                <a:cubicBezTo>
                  <a:pt x="1276" y="179"/>
                  <a:pt x="1266" y="173"/>
                  <a:pt x="1249" y="164"/>
                </a:cubicBezTo>
                <a:cubicBezTo>
                  <a:pt x="1231" y="156"/>
                  <a:pt x="1206" y="144"/>
                  <a:pt x="1176" y="137"/>
                </a:cubicBezTo>
                <a:cubicBezTo>
                  <a:pt x="1146" y="130"/>
                  <a:pt x="1112" y="129"/>
                  <a:pt x="1081" y="142"/>
                </a:cubicBezTo>
                <a:cubicBezTo>
                  <a:pt x="1066" y="147"/>
                  <a:pt x="1050" y="158"/>
                  <a:pt x="1038" y="168"/>
                </a:cubicBezTo>
                <a:cubicBezTo>
                  <a:pt x="1025" y="176"/>
                  <a:pt x="1008" y="199"/>
                  <a:pt x="994" y="213"/>
                </a:cubicBezTo>
                <a:cubicBezTo>
                  <a:pt x="960" y="250"/>
                  <a:pt x="911" y="279"/>
                  <a:pt x="861" y="282"/>
                </a:cubicBezTo>
                <a:cubicBezTo>
                  <a:pt x="837" y="285"/>
                  <a:pt x="813" y="282"/>
                  <a:pt x="792" y="277"/>
                </a:cubicBezTo>
                <a:cubicBezTo>
                  <a:pt x="771" y="272"/>
                  <a:pt x="753" y="264"/>
                  <a:pt x="738" y="255"/>
                </a:cubicBezTo>
                <a:cubicBezTo>
                  <a:pt x="706" y="238"/>
                  <a:pt x="684" y="218"/>
                  <a:pt x="670" y="204"/>
                </a:cubicBezTo>
                <a:cubicBezTo>
                  <a:pt x="656" y="189"/>
                  <a:pt x="650" y="179"/>
                  <a:pt x="650" y="179"/>
                </a:cubicBezTo>
                <a:cubicBezTo>
                  <a:pt x="650" y="179"/>
                  <a:pt x="691" y="202"/>
                  <a:pt x="752" y="218"/>
                </a:cubicBezTo>
                <a:cubicBezTo>
                  <a:pt x="767" y="221"/>
                  <a:pt x="784" y="224"/>
                  <a:pt x="801" y="225"/>
                </a:cubicBezTo>
                <a:cubicBezTo>
                  <a:pt x="818" y="226"/>
                  <a:pt x="835" y="225"/>
                  <a:pt x="852" y="221"/>
                </a:cubicBezTo>
                <a:close/>
                <a:moveTo>
                  <a:pt x="323" y="180"/>
                </a:moveTo>
                <a:cubicBezTo>
                  <a:pt x="338" y="189"/>
                  <a:pt x="357" y="197"/>
                  <a:pt x="378" y="202"/>
                </a:cubicBezTo>
                <a:cubicBezTo>
                  <a:pt x="398" y="207"/>
                  <a:pt x="422" y="211"/>
                  <a:pt x="446" y="207"/>
                </a:cubicBezTo>
                <a:cubicBezTo>
                  <a:pt x="496" y="204"/>
                  <a:pt x="546" y="175"/>
                  <a:pt x="579" y="138"/>
                </a:cubicBezTo>
                <a:cubicBezTo>
                  <a:pt x="593" y="125"/>
                  <a:pt x="610" y="102"/>
                  <a:pt x="623" y="94"/>
                </a:cubicBezTo>
                <a:cubicBezTo>
                  <a:pt x="635" y="84"/>
                  <a:pt x="651" y="72"/>
                  <a:pt x="666" y="67"/>
                </a:cubicBezTo>
                <a:cubicBezTo>
                  <a:pt x="697" y="54"/>
                  <a:pt x="732" y="55"/>
                  <a:pt x="762" y="62"/>
                </a:cubicBezTo>
                <a:cubicBezTo>
                  <a:pt x="791" y="70"/>
                  <a:pt x="817" y="81"/>
                  <a:pt x="834" y="90"/>
                </a:cubicBezTo>
                <a:cubicBezTo>
                  <a:pt x="851" y="99"/>
                  <a:pt x="861" y="105"/>
                  <a:pt x="861" y="105"/>
                </a:cubicBezTo>
                <a:cubicBezTo>
                  <a:pt x="861" y="105"/>
                  <a:pt x="856" y="94"/>
                  <a:pt x="843" y="79"/>
                </a:cubicBezTo>
                <a:cubicBezTo>
                  <a:pt x="829" y="64"/>
                  <a:pt x="809" y="42"/>
                  <a:pt x="776" y="25"/>
                </a:cubicBezTo>
                <a:cubicBezTo>
                  <a:pt x="760" y="16"/>
                  <a:pt x="741" y="9"/>
                  <a:pt x="719" y="5"/>
                </a:cubicBezTo>
                <a:cubicBezTo>
                  <a:pt x="697" y="2"/>
                  <a:pt x="672" y="0"/>
                  <a:pt x="648" y="8"/>
                </a:cubicBezTo>
                <a:cubicBezTo>
                  <a:pt x="636" y="11"/>
                  <a:pt x="624" y="15"/>
                  <a:pt x="613" y="21"/>
                </a:cubicBezTo>
                <a:cubicBezTo>
                  <a:pt x="601" y="26"/>
                  <a:pt x="590" y="33"/>
                  <a:pt x="579" y="42"/>
                </a:cubicBezTo>
                <a:cubicBezTo>
                  <a:pt x="555" y="59"/>
                  <a:pt x="546" y="73"/>
                  <a:pt x="528" y="90"/>
                </a:cubicBezTo>
                <a:cubicBezTo>
                  <a:pt x="502" y="120"/>
                  <a:pt x="471" y="139"/>
                  <a:pt x="437" y="146"/>
                </a:cubicBezTo>
                <a:cubicBezTo>
                  <a:pt x="420" y="150"/>
                  <a:pt x="403" y="152"/>
                  <a:pt x="386" y="150"/>
                </a:cubicBezTo>
                <a:cubicBezTo>
                  <a:pt x="369" y="150"/>
                  <a:pt x="352" y="147"/>
                  <a:pt x="337" y="143"/>
                </a:cubicBezTo>
                <a:cubicBezTo>
                  <a:pt x="276" y="127"/>
                  <a:pt x="235" y="105"/>
                  <a:pt x="235" y="105"/>
                </a:cubicBezTo>
                <a:cubicBezTo>
                  <a:pt x="235" y="105"/>
                  <a:pt x="241" y="114"/>
                  <a:pt x="255" y="129"/>
                </a:cubicBezTo>
                <a:cubicBezTo>
                  <a:pt x="269" y="143"/>
                  <a:pt x="291" y="163"/>
                  <a:pt x="323" y="18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9"/>
          <p:cNvSpPr>
            <a:spLocks noEditPoints="1"/>
          </p:cNvSpPr>
          <p:nvPr/>
        </p:nvSpPr>
        <p:spPr bwMode="auto">
          <a:xfrm>
            <a:off x="2147814" y="4208520"/>
            <a:ext cx="208083" cy="155326"/>
          </a:xfrm>
          <a:custGeom>
            <a:avLst/>
            <a:gdLst>
              <a:gd name="T0" fmla="*/ 1561 w 1561"/>
              <a:gd name="T1" fmla="*/ 580 h 1263"/>
              <a:gd name="T2" fmla="*/ 1229 w 1561"/>
              <a:gd name="T3" fmla="*/ 72 h 1263"/>
              <a:gd name="T4" fmla="*/ 1205 w 1561"/>
              <a:gd name="T5" fmla="*/ 49 h 1263"/>
              <a:gd name="T6" fmla="*/ 1181 w 1561"/>
              <a:gd name="T7" fmla="*/ 72 h 1263"/>
              <a:gd name="T8" fmla="*/ 1008 w 1561"/>
              <a:gd name="T9" fmla="*/ 261 h 1263"/>
              <a:gd name="T10" fmla="*/ 768 w 1561"/>
              <a:gd name="T11" fmla="*/ 0 h 1263"/>
              <a:gd name="T12" fmla="*/ 540 w 1561"/>
              <a:gd name="T13" fmla="*/ 245 h 1263"/>
              <a:gd name="T14" fmla="*/ 380 w 1561"/>
              <a:gd name="T15" fmla="*/ 72 h 1263"/>
              <a:gd name="T16" fmla="*/ 356 w 1561"/>
              <a:gd name="T17" fmla="*/ 49 h 1263"/>
              <a:gd name="T18" fmla="*/ 331 w 1561"/>
              <a:gd name="T19" fmla="*/ 72 h 1263"/>
              <a:gd name="T20" fmla="*/ 0 w 1561"/>
              <a:gd name="T21" fmla="*/ 580 h 1263"/>
              <a:gd name="T22" fmla="*/ 293 w 1561"/>
              <a:gd name="T23" fmla="*/ 929 h 1263"/>
              <a:gd name="T24" fmla="*/ 768 w 1561"/>
              <a:gd name="T25" fmla="*/ 1263 h 1263"/>
              <a:gd name="T26" fmla="*/ 1241 w 1561"/>
              <a:gd name="T27" fmla="*/ 932 h 1263"/>
              <a:gd name="T28" fmla="*/ 1561 w 1561"/>
              <a:gd name="T29" fmla="*/ 580 h 1263"/>
              <a:gd name="T30" fmla="*/ 70 w 1561"/>
              <a:gd name="T31" fmla="*/ 580 h 1263"/>
              <a:gd name="T32" fmla="*/ 356 w 1561"/>
              <a:gd name="T33" fmla="*/ 146 h 1263"/>
              <a:gd name="T34" fmla="*/ 495 w 1561"/>
              <a:gd name="T35" fmla="*/ 301 h 1263"/>
              <a:gd name="T36" fmla="*/ 263 w 1561"/>
              <a:gd name="T37" fmla="*/ 759 h 1263"/>
              <a:gd name="T38" fmla="*/ 272 w 1561"/>
              <a:gd name="T39" fmla="*/ 852 h 1263"/>
              <a:gd name="T40" fmla="*/ 70 w 1561"/>
              <a:gd name="T41" fmla="*/ 580 h 1263"/>
              <a:gd name="T42" fmla="*/ 1262 w 1561"/>
              <a:gd name="T43" fmla="*/ 860 h 1263"/>
              <a:gd name="T44" fmla="*/ 1272 w 1561"/>
              <a:gd name="T45" fmla="*/ 759 h 1263"/>
              <a:gd name="T46" fmla="*/ 1053 w 1561"/>
              <a:gd name="T47" fmla="*/ 318 h 1263"/>
              <a:gd name="T48" fmla="*/ 1205 w 1561"/>
              <a:gd name="T49" fmla="*/ 146 h 1263"/>
              <a:gd name="T50" fmla="*/ 1491 w 1561"/>
              <a:gd name="T51" fmla="*/ 580 h 1263"/>
              <a:gd name="T52" fmla="*/ 1262 w 1561"/>
              <a:gd name="T53" fmla="*/ 860 h 1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1" h="1263">
                <a:moveTo>
                  <a:pt x="1561" y="580"/>
                </a:moveTo>
                <a:cubicBezTo>
                  <a:pt x="1561" y="393"/>
                  <a:pt x="1263" y="104"/>
                  <a:pt x="1229" y="72"/>
                </a:cubicBezTo>
                <a:cubicBezTo>
                  <a:pt x="1205" y="49"/>
                  <a:pt x="1205" y="49"/>
                  <a:pt x="1205" y="49"/>
                </a:cubicBezTo>
                <a:cubicBezTo>
                  <a:pt x="1181" y="72"/>
                  <a:pt x="1181" y="72"/>
                  <a:pt x="1181" y="72"/>
                </a:cubicBezTo>
                <a:cubicBezTo>
                  <a:pt x="1164" y="87"/>
                  <a:pt x="1085" y="165"/>
                  <a:pt x="1008" y="261"/>
                </a:cubicBezTo>
                <a:cubicBezTo>
                  <a:pt x="886" y="113"/>
                  <a:pt x="768" y="0"/>
                  <a:pt x="768" y="0"/>
                </a:cubicBezTo>
                <a:cubicBezTo>
                  <a:pt x="768" y="0"/>
                  <a:pt x="658" y="105"/>
                  <a:pt x="540" y="245"/>
                </a:cubicBezTo>
                <a:cubicBezTo>
                  <a:pt x="467" y="156"/>
                  <a:pt x="396" y="87"/>
                  <a:pt x="380" y="72"/>
                </a:cubicBezTo>
                <a:cubicBezTo>
                  <a:pt x="356" y="49"/>
                  <a:pt x="356" y="49"/>
                  <a:pt x="356" y="49"/>
                </a:cubicBezTo>
                <a:cubicBezTo>
                  <a:pt x="331" y="72"/>
                  <a:pt x="331" y="72"/>
                  <a:pt x="331" y="72"/>
                </a:cubicBezTo>
                <a:cubicBezTo>
                  <a:pt x="298" y="104"/>
                  <a:pt x="0" y="393"/>
                  <a:pt x="0" y="580"/>
                </a:cubicBezTo>
                <a:cubicBezTo>
                  <a:pt x="0" y="755"/>
                  <a:pt x="127" y="900"/>
                  <a:pt x="293" y="929"/>
                </a:cubicBezTo>
                <a:cubicBezTo>
                  <a:pt x="363" y="1124"/>
                  <a:pt x="549" y="1263"/>
                  <a:pt x="768" y="1263"/>
                </a:cubicBezTo>
                <a:cubicBezTo>
                  <a:pt x="985" y="1263"/>
                  <a:pt x="1170" y="1125"/>
                  <a:pt x="1241" y="932"/>
                </a:cubicBezTo>
                <a:cubicBezTo>
                  <a:pt x="1420" y="914"/>
                  <a:pt x="1561" y="764"/>
                  <a:pt x="1561" y="580"/>
                </a:cubicBezTo>
                <a:close/>
                <a:moveTo>
                  <a:pt x="70" y="580"/>
                </a:moveTo>
                <a:cubicBezTo>
                  <a:pt x="70" y="458"/>
                  <a:pt x="258" y="244"/>
                  <a:pt x="356" y="146"/>
                </a:cubicBezTo>
                <a:cubicBezTo>
                  <a:pt x="394" y="185"/>
                  <a:pt x="446" y="240"/>
                  <a:pt x="495" y="301"/>
                </a:cubicBezTo>
                <a:cubicBezTo>
                  <a:pt x="376" y="451"/>
                  <a:pt x="263" y="627"/>
                  <a:pt x="263" y="759"/>
                </a:cubicBezTo>
                <a:cubicBezTo>
                  <a:pt x="263" y="791"/>
                  <a:pt x="267" y="821"/>
                  <a:pt x="272" y="852"/>
                </a:cubicBezTo>
                <a:cubicBezTo>
                  <a:pt x="156" y="816"/>
                  <a:pt x="70" y="708"/>
                  <a:pt x="70" y="580"/>
                </a:cubicBezTo>
                <a:close/>
                <a:moveTo>
                  <a:pt x="1262" y="860"/>
                </a:moveTo>
                <a:cubicBezTo>
                  <a:pt x="1269" y="827"/>
                  <a:pt x="1272" y="793"/>
                  <a:pt x="1272" y="759"/>
                </a:cubicBezTo>
                <a:cubicBezTo>
                  <a:pt x="1272" y="632"/>
                  <a:pt x="1167" y="464"/>
                  <a:pt x="1053" y="318"/>
                </a:cubicBezTo>
                <a:cubicBezTo>
                  <a:pt x="1106" y="250"/>
                  <a:pt x="1164" y="188"/>
                  <a:pt x="1205" y="146"/>
                </a:cubicBezTo>
                <a:cubicBezTo>
                  <a:pt x="1303" y="244"/>
                  <a:pt x="1491" y="458"/>
                  <a:pt x="1491" y="580"/>
                </a:cubicBezTo>
                <a:cubicBezTo>
                  <a:pt x="1491" y="718"/>
                  <a:pt x="1392" y="833"/>
                  <a:pt x="1262" y="86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53"/>
          <p:cNvSpPr>
            <a:spLocks noEditPoints="1"/>
          </p:cNvSpPr>
          <p:nvPr/>
        </p:nvSpPr>
        <p:spPr bwMode="auto">
          <a:xfrm>
            <a:off x="2813317" y="4175591"/>
            <a:ext cx="192060" cy="176827"/>
          </a:xfrm>
          <a:custGeom>
            <a:avLst/>
            <a:gdLst>
              <a:gd name="T0" fmla="*/ 98 w 164"/>
              <a:gd name="T1" fmla="*/ 110 h 162"/>
              <a:gd name="T2" fmla="*/ 98 w 164"/>
              <a:gd name="T3" fmla="*/ 150 h 162"/>
              <a:gd name="T4" fmla="*/ 98 w 164"/>
              <a:gd name="T5" fmla="*/ 162 h 162"/>
              <a:gd name="T6" fmla="*/ 66 w 164"/>
              <a:gd name="T7" fmla="*/ 162 h 162"/>
              <a:gd name="T8" fmla="*/ 66 w 164"/>
              <a:gd name="T9" fmla="*/ 150 h 162"/>
              <a:gd name="T10" fmla="*/ 66 w 164"/>
              <a:gd name="T11" fmla="*/ 110 h 162"/>
              <a:gd name="T12" fmla="*/ 74 w 164"/>
              <a:gd name="T13" fmla="*/ 102 h 162"/>
              <a:gd name="T14" fmla="*/ 90 w 164"/>
              <a:gd name="T15" fmla="*/ 102 h 162"/>
              <a:gd name="T16" fmla="*/ 98 w 164"/>
              <a:gd name="T17" fmla="*/ 110 h 162"/>
              <a:gd name="T18" fmla="*/ 143 w 164"/>
              <a:gd name="T19" fmla="*/ 94 h 162"/>
              <a:gd name="T20" fmla="*/ 97 w 164"/>
              <a:gd name="T21" fmla="*/ 49 h 162"/>
              <a:gd name="T22" fmla="*/ 84 w 164"/>
              <a:gd name="T23" fmla="*/ 36 h 162"/>
              <a:gd name="T24" fmla="*/ 82 w 164"/>
              <a:gd name="T25" fmla="*/ 35 h 162"/>
              <a:gd name="T26" fmla="*/ 80 w 164"/>
              <a:gd name="T27" fmla="*/ 36 h 162"/>
              <a:gd name="T28" fmla="*/ 67 w 164"/>
              <a:gd name="T29" fmla="*/ 49 h 162"/>
              <a:gd name="T30" fmla="*/ 21 w 164"/>
              <a:gd name="T31" fmla="*/ 94 h 162"/>
              <a:gd name="T32" fmla="*/ 18 w 164"/>
              <a:gd name="T33" fmla="*/ 97 h 162"/>
              <a:gd name="T34" fmla="*/ 18 w 164"/>
              <a:gd name="T35" fmla="*/ 154 h 162"/>
              <a:gd name="T36" fmla="*/ 26 w 164"/>
              <a:gd name="T37" fmla="*/ 162 h 162"/>
              <a:gd name="T38" fmla="*/ 58 w 164"/>
              <a:gd name="T39" fmla="*/ 162 h 162"/>
              <a:gd name="T40" fmla="*/ 58 w 164"/>
              <a:gd name="T41" fmla="*/ 150 h 162"/>
              <a:gd name="T42" fmla="*/ 58 w 164"/>
              <a:gd name="T43" fmla="*/ 110 h 162"/>
              <a:gd name="T44" fmla="*/ 74 w 164"/>
              <a:gd name="T45" fmla="*/ 94 h 162"/>
              <a:gd name="T46" fmla="*/ 90 w 164"/>
              <a:gd name="T47" fmla="*/ 94 h 162"/>
              <a:gd name="T48" fmla="*/ 106 w 164"/>
              <a:gd name="T49" fmla="*/ 110 h 162"/>
              <a:gd name="T50" fmla="*/ 106 w 164"/>
              <a:gd name="T51" fmla="*/ 150 h 162"/>
              <a:gd name="T52" fmla="*/ 106 w 164"/>
              <a:gd name="T53" fmla="*/ 162 h 162"/>
              <a:gd name="T54" fmla="*/ 138 w 164"/>
              <a:gd name="T55" fmla="*/ 162 h 162"/>
              <a:gd name="T56" fmla="*/ 146 w 164"/>
              <a:gd name="T57" fmla="*/ 154 h 162"/>
              <a:gd name="T58" fmla="*/ 146 w 164"/>
              <a:gd name="T59" fmla="*/ 97 h 162"/>
              <a:gd name="T60" fmla="*/ 143 w 164"/>
              <a:gd name="T61" fmla="*/ 94 h 162"/>
              <a:gd name="T62" fmla="*/ 161 w 164"/>
              <a:gd name="T63" fmla="*/ 76 h 162"/>
              <a:gd name="T64" fmla="*/ 88 w 164"/>
              <a:gd name="T65" fmla="*/ 3 h 162"/>
              <a:gd name="T66" fmla="*/ 82 w 164"/>
              <a:gd name="T67" fmla="*/ 0 h 162"/>
              <a:gd name="T68" fmla="*/ 76 w 164"/>
              <a:gd name="T69" fmla="*/ 3 h 162"/>
              <a:gd name="T70" fmla="*/ 46 w 164"/>
              <a:gd name="T71" fmla="*/ 33 h 162"/>
              <a:gd name="T72" fmla="*/ 46 w 164"/>
              <a:gd name="T73" fmla="*/ 10 h 162"/>
              <a:gd name="T74" fmla="*/ 38 w 164"/>
              <a:gd name="T75" fmla="*/ 2 h 162"/>
              <a:gd name="T76" fmla="*/ 30 w 164"/>
              <a:gd name="T77" fmla="*/ 2 h 162"/>
              <a:gd name="T78" fmla="*/ 22 w 164"/>
              <a:gd name="T79" fmla="*/ 10 h 162"/>
              <a:gd name="T80" fmla="*/ 22 w 164"/>
              <a:gd name="T81" fmla="*/ 57 h 162"/>
              <a:gd name="T82" fmla="*/ 3 w 164"/>
              <a:gd name="T83" fmla="*/ 76 h 162"/>
              <a:gd name="T84" fmla="*/ 3 w 164"/>
              <a:gd name="T85" fmla="*/ 87 h 162"/>
              <a:gd name="T86" fmla="*/ 4 w 164"/>
              <a:gd name="T87" fmla="*/ 89 h 162"/>
              <a:gd name="T88" fmla="*/ 10 w 164"/>
              <a:gd name="T89" fmla="*/ 91 h 162"/>
              <a:gd name="T90" fmla="*/ 16 w 164"/>
              <a:gd name="T91" fmla="*/ 89 h 162"/>
              <a:gd name="T92" fmla="*/ 61 w 164"/>
              <a:gd name="T93" fmla="*/ 43 h 162"/>
              <a:gd name="T94" fmla="*/ 74 w 164"/>
              <a:gd name="T95" fmla="*/ 30 h 162"/>
              <a:gd name="T96" fmla="*/ 82 w 164"/>
              <a:gd name="T97" fmla="*/ 27 h 162"/>
              <a:gd name="T98" fmla="*/ 90 w 164"/>
              <a:gd name="T99" fmla="*/ 30 h 162"/>
              <a:gd name="T100" fmla="*/ 103 w 164"/>
              <a:gd name="T101" fmla="*/ 43 h 162"/>
              <a:gd name="T102" fmla="*/ 148 w 164"/>
              <a:gd name="T103" fmla="*/ 89 h 162"/>
              <a:gd name="T104" fmla="*/ 154 w 164"/>
              <a:gd name="T105" fmla="*/ 91 h 162"/>
              <a:gd name="T106" fmla="*/ 160 w 164"/>
              <a:gd name="T107" fmla="*/ 89 h 162"/>
              <a:gd name="T108" fmla="*/ 161 w 164"/>
              <a:gd name="T109" fmla="*/ 87 h 162"/>
              <a:gd name="T110" fmla="*/ 161 w 164"/>
              <a:gd name="T111" fmla="*/ 7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4" h="162">
                <a:moveTo>
                  <a:pt x="98" y="110"/>
                </a:moveTo>
                <a:cubicBezTo>
                  <a:pt x="98" y="150"/>
                  <a:pt x="98" y="150"/>
                  <a:pt x="98" y="150"/>
                </a:cubicBezTo>
                <a:cubicBezTo>
                  <a:pt x="98" y="162"/>
                  <a:pt x="98" y="162"/>
                  <a:pt x="98" y="162"/>
                </a:cubicBezTo>
                <a:cubicBezTo>
                  <a:pt x="66" y="162"/>
                  <a:pt x="66" y="162"/>
                  <a:pt x="66" y="162"/>
                </a:cubicBezTo>
                <a:cubicBezTo>
                  <a:pt x="66" y="150"/>
                  <a:pt x="66" y="150"/>
                  <a:pt x="66" y="150"/>
                </a:cubicBezTo>
                <a:cubicBezTo>
                  <a:pt x="66" y="110"/>
                  <a:pt x="66" y="110"/>
                  <a:pt x="66" y="110"/>
                </a:cubicBezTo>
                <a:cubicBezTo>
                  <a:pt x="66" y="105"/>
                  <a:pt x="70" y="102"/>
                  <a:pt x="74" y="102"/>
                </a:cubicBezTo>
                <a:cubicBezTo>
                  <a:pt x="90" y="102"/>
                  <a:pt x="90" y="102"/>
                  <a:pt x="90" y="102"/>
                </a:cubicBezTo>
                <a:cubicBezTo>
                  <a:pt x="94" y="102"/>
                  <a:pt x="98" y="105"/>
                  <a:pt x="98" y="110"/>
                </a:cubicBezTo>
                <a:close/>
                <a:moveTo>
                  <a:pt x="143" y="94"/>
                </a:moveTo>
                <a:cubicBezTo>
                  <a:pt x="97" y="49"/>
                  <a:pt x="97" y="49"/>
                  <a:pt x="97" y="49"/>
                </a:cubicBezTo>
                <a:cubicBezTo>
                  <a:pt x="91" y="43"/>
                  <a:pt x="85" y="37"/>
                  <a:pt x="84" y="36"/>
                </a:cubicBezTo>
                <a:cubicBezTo>
                  <a:pt x="83" y="35"/>
                  <a:pt x="83" y="35"/>
                  <a:pt x="82" y="35"/>
                </a:cubicBezTo>
                <a:cubicBezTo>
                  <a:pt x="81" y="35"/>
                  <a:pt x="81" y="35"/>
                  <a:pt x="80" y="36"/>
                </a:cubicBezTo>
                <a:cubicBezTo>
                  <a:pt x="79" y="37"/>
                  <a:pt x="73" y="43"/>
                  <a:pt x="67" y="49"/>
                </a:cubicBezTo>
                <a:cubicBezTo>
                  <a:pt x="21" y="94"/>
                  <a:pt x="21" y="94"/>
                  <a:pt x="21" y="94"/>
                </a:cubicBezTo>
                <a:cubicBezTo>
                  <a:pt x="20" y="95"/>
                  <a:pt x="19" y="96"/>
                  <a:pt x="18" y="97"/>
                </a:cubicBezTo>
                <a:cubicBezTo>
                  <a:pt x="18" y="154"/>
                  <a:pt x="18" y="154"/>
                  <a:pt x="18" y="154"/>
                </a:cubicBezTo>
                <a:cubicBezTo>
                  <a:pt x="18" y="158"/>
                  <a:pt x="22" y="162"/>
                  <a:pt x="26" y="162"/>
                </a:cubicBezTo>
                <a:cubicBezTo>
                  <a:pt x="58" y="162"/>
                  <a:pt x="58" y="162"/>
                  <a:pt x="58" y="162"/>
                </a:cubicBezTo>
                <a:cubicBezTo>
                  <a:pt x="58" y="158"/>
                  <a:pt x="58" y="154"/>
                  <a:pt x="58" y="150"/>
                </a:cubicBezTo>
                <a:cubicBezTo>
                  <a:pt x="58" y="110"/>
                  <a:pt x="58" y="110"/>
                  <a:pt x="58" y="110"/>
                </a:cubicBezTo>
                <a:cubicBezTo>
                  <a:pt x="58" y="101"/>
                  <a:pt x="65" y="94"/>
                  <a:pt x="74" y="94"/>
                </a:cubicBezTo>
                <a:cubicBezTo>
                  <a:pt x="90" y="94"/>
                  <a:pt x="90" y="94"/>
                  <a:pt x="90" y="94"/>
                </a:cubicBezTo>
                <a:cubicBezTo>
                  <a:pt x="99" y="94"/>
                  <a:pt x="106" y="101"/>
                  <a:pt x="106" y="110"/>
                </a:cubicBezTo>
                <a:cubicBezTo>
                  <a:pt x="106" y="150"/>
                  <a:pt x="106" y="150"/>
                  <a:pt x="106" y="150"/>
                </a:cubicBezTo>
                <a:cubicBezTo>
                  <a:pt x="106" y="154"/>
                  <a:pt x="106" y="158"/>
                  <a:pt x="106" y="162"/>
                </a:cubicBezTo>
                <a:cubicBezTo>
                  <a:pt x="138" y="162"/>
                  <a:pt x="138" y="162"/>
                  <a:pt x="138" y="162"/>
                </a:cubicBezTo>
                <a:cubicBezTo>
                  <a:pt x="142" y="162"/>
                  <a:pt x="146" y="158"/>
                  <a:pt x="146" y="154"/>
                </a:cubicBezTo>
                <a:cubicBezTo>
                  <a:pt x="146" y="97"/>
                  <a:pt x="146" y="97"/>
                  <a:pt x="146" y="97"/>
                </a:cubicBezTo>
                <a:cubicBezTo>
                  <a:pt x="145" y="96"/>
                  <a:pt x="144" y="95"/>
                  <a:pt x="143" y="94"/>
                </a:cubicBezTo>
                <a:close/>
                <a:moveTo>
                  <a:pt x="161" y="76"/>
                </a:moveTo>
                <a:cubicBezTo>
                  <a:pt x="88" y="3"/>
                  <a:pt x="88" y="3"/>
                  <a:pt x="88" y="3"/>
                </a:cubicBezTo>
                <a:cubicBezTo>
                  <a:pt x="86" y="1"/>
                  <a:pt x="84" y="0"/>
                  <a:pt x="82" y="0"/>
                </a:cubicBezTo>
                <a:cubicBezTo>
                  <a:pt x="80" y="0"/>
                  <a:pt x="78" y="1"/>
                  <a:pt x="76" y="3"/>
                </a:cubicBezTo>
                <a:cubicBezTo>
                  <a:pt x="46" y="33"/>
                  <a:pt x="46" y="33"/>
                  <a:pt x="46" y="33"/>
                </a:cubicBezTo>
                <a:cubicBezTo>
                  <a:pt x="46" y="10"/>
                  <a:pt x="46" y="10"/>
                  <a:pt x="46" y="10"/>
                </a:cubicBezTo>
                <a:cubicBezTo>
                  <a:pt x="46" y="5"/>
                  <a:pt x="42" y="2"/>
                  <a:pt x="38" y="2"/>
                </a:cubicBezTo>
                <a:cubicBezTo>
                  <a:pt x="30" y="2"/>
                  <a:pt x="30" y="2"/>
                  <a:pt x="30" y="2"/>
                </a:cubicBezTo>
                <a:cubicBezTo>
                  <a:pt x="26" y="2"/>
                  <a:pt x="22" y="5"/>
                  <a:pt x="22" y="10"/>
                </a:cubicBezTo>
                <a:cubicBezTo>
                  <a:pt x="22" y="57"/>
                  <a:pt x="22" y="57"/>
                  <a:pt x="22" y="57"/>
                </a:cubicBezTo>
                <a:cubicBezTo>
                  <a:pt x="3" y="76"/>
                  <a:pt x="3" y="76"/>
                  <a:pt x="3" y="76"/>
                </a:cubicBezTo>
                <a:cubicBezTo>
                  <a:pt x="0" y="79"/>
                  <a:pt x="0" y="84"/>
                  <a:pt x="3" y="87"/>
                </a:cubicBezTo>
                <a:cubicBezTo>
                  <a:pt x="4" y="89"/>
                  <a:pt x="4" y="89"/>
                  <a:pt x="4" y="89"/>
                </a:cubicBezTo>
                <a:cubicBezTo>
                  <a:pt x="6" y="90"/>
                  <a:pt x="8" y="91"/>
                  <a:pt x="10" y="91"/>
                </a:cubicBezTo>
                <a:cubicBezTo>
                  <a:pt x="12" y="91"/>
                  <a:pt x="14" y="90"/>
                  <a:pt x="16" y="89"/>
                </a:cubicBezTo>
                <a:cubicBezTo>
                  <a:pt x="61" y="43"/>
                  <a:pt x="61" y="43"/>
                  <a:pt x="61" y="43"/>
                </a:cubicBezTo>
                <a:cubicBezTo>
                  <a:pt x="74" y="30"/>
                  <a:pt x="74" y="30"/>
                  <a:pt x="74" y="30"/>
                </a:cubicBezTo>
                <a:cubicBezTo>
                  <a:pt x="76" y="28"/>
                  <a:pt x="79" y="27"/>
                  <a:pt x="82" y="27"/>
                </a:cubicBezTo>
                <a:cubicBezTo>
                  <a:pt x="85" y="27"/>
                  <a:pt x="88" y="28"/>
                  <a:pt x="90" y="30"/>
                </a:cubicBezTo>
                <a:cubicBezTo>
                  <a:pt x="103" y="43"/>
                  <a:pt x="103" y="43"/>
                  <a:pt x="103" y="43"/>
                </a:cubicBezTo>
                <a:cubicBezTo>
                  <a:pt x="148" y="89"/>
                  <a:pt x="148" y="89"/>
                  <a:pt x="148" y="89"/>
                </a:cubicBezTo>
                <a:cubicBezTo>
                  <a:pt x="150" y="90"/>
                  <a:pt x="152" y="91"/>
                  <a:pt x="154" y="91"/>
                </a:cubicBezTo>
                <a:cubicBezTo>
                  <a:pt x="156" y="91"/>
                  <a:pt x="158" y="90"/>
                  <a:pt x="160" y="89"/>
                </a:cubicBezTo>
                <a:cubicBezTo>
                  <a:pt x="161" y="87"/>
                  <a:pt x="161" y="87"/>
                  <a:pt x="161" y="87"/>
                </a:cubicBezTo>
                <a:cubicBezTo>
                  <a:pt x="164" y="84"/>
                  <a:pt x="164" y="79"/>
                  <a:pt x="161" y="76"/>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Text Placeholder 6"/>
          <p:cNvSpPr txBox="1">
            <a:spLocks/>
          </p:cNvSpPr>
          <p:nvPr/>
        </p:nvSpPr>
        <p:spPr>
          <a:xfrm>
            <a:off x="538163" y="4849617"/>
            <a:ext cx="2808288" cy="257331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kern="0" dirty="0" smtClean="0">
                <a:latin typeface="Arial" panose="020B0604020202020204" pitchFamily="34" charset="0"/>
                <a:cs typeface="Arial" panose="020B0604020202020204" pitchFamily="34" charset="0"/>
              </a:rPr>
              <a:t>The gas infrastructure in Portugal comprises reception, storage, transmission and distribution. The LNG terminal in the port of Sines is operated by REN. The National Natural Gas Transmission Network is also operated by REN, while distribution is provided by 11 companies with Galp and EDP as key players.</a:t>
            </a:r>
          </a:p>
          <a:p>
            <a:pPr lvl="1" algn="just"/>
            <a:r>
              <a:rPr lang="en-US" kern="0" dirty="0" smtClean="0">
                <a:latin typeface="Arial" panose="020B0604020202020204" pitchFamily="34" charset="0"/>
                <a:cs typeface="Arial" panose="020B0604020202020204" pitchFamily="34" charset="0"/>
              </a:rPr>
              <a:t>Natural gas was mostly used by industrial consumers. Consumption decreased in the years to </a:t>
            </a:r>
            <a:r>
              <a:rPr lang="en-US" kern="0" dirty="0">
                <a:latin typeface="Arial" panose="020B0604020202020204" pitchFamily="34" charset="0"/>
                <a:cs typeface="Arial" panose="020B0604020202020204" pitchFamily="34" charset="0"/>
              </a:rPr>
              <a:t>2014</a:t>
            </a:r>
            <a:r>
              <a:rPr lang="en-US" kern="0" dirty="0" smtClean="0">
                <a:latin typeface="Arial" panose="020B0604020202020204" pitchFamily="34" charset="0"/>
                <a:cs typeface="Arial" panose="020B0604020202020204" pitchFamily="34" charset="0"/>
              </a:rPr>
              <a:t>, mainly due to a shift to other sources of energy (renewables mostly), but forecasts show an inversion in this trend. </a:t>
            </a:r>
            <a:endParaRPr lang="en-US" kern="0" dirty="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graphicFrame>
        <p:nvGraphicFramePr>
          <p:cNvPr id="65" name="Chart 64"/>
          <p:cNvGraphicFramePr>
            <a:graphicFrameLocks/>
          </p:cNvGraphicFramePr>
          <p:nvPr>
            <p:extLst/>
          </p:nvPr>
        </p:nvGraphicFramePr>
        <p:xfrm>
          <a:off x="3429001" y="7061455"/>
          <a:ext cx="2825494" cy="224047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6" name="Chart 65"/>
          <p:cNvGraphicFramePr>
            <a:graphicFrameLocks/>
          </p:cNvGraphicFramePr>
          <p:nvPr>
            <p:extLst>
              <p:ext uri="{D42A27DB-BD31-4B8C-83A1-F6EECF244321}">
                <p14:modId xmlns:p14="http://schemas.microsoft.com/office/powerpoint/2010/main" val="3243760323"/>
              </p:ext>
            </p:extLst>
          </p:nvPr>
        </p:nvGraphicFramePr>
        <p:xfrm>
          <a:off x="367481" y="6876514"/>
          <a:ext cx="3078099" cy="2200090"/>
        </p:xfrm>
        <a:graphic>
          <a:graphicData uri="http://schemas.openxmlformats.org/drawingml/2006/chart">
            <c:chart xmlns:c="http://schemas.openxmlformats.org/drawingml/2006/chart" xmlns:r="http://schemas.openxmlformats.org/officeDocument/2006/relationships" r:id="rId8"/>
          </a:graphicData>
        </a:graphic>
      </p:graphicFrame>
      <p:sp>
        <p:nvSpPr>
          <p:cNvPr id="67" name="Text Placeholder 7"/>
          <p:cNvSpPr txBox="1">
            <a:spLocks/>
          </p:cNvSpPr>
          <p:nvPr/>
        </p:nvSpPr>
        <p:spPr>
          <a:xfrm>
            <a:off x="3505280" y="4423378"/>
            <a:ext cx="2808287" cy="3382021"/>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kern="0" dirty="0" smtClean="0">
                <a:latin typeface="Arial" panose="020B0604020202020204" pitchFamily="34" charset="0"/>
                <a:cs typeface="Arial" panose="020B0604020202020204" pitchFamily="34" charset="0"/>
              </a:rPr>
              <a:t>Portugal has </a:t>
            </a:r>
            <a:r>
              <a:rPr lang="en-US" kern="0" dirty="0">
                <a:latin typeface="Arial" panose="020B0604020202020204" pitchFamily="34" charset="0"/>
                <a:cs typeface="Arial" panose="020B0604020202020204" pitchFamily="34" charset="0"/>
              </a:rPr>
              <a:t>a </a:t>
            </a:r>
            <a:r>
              <a:rPr lang="en-US" kern="0" dirty="0" smtClean="0">
                <a:latin typeface="Arial" panose="020B0604020202020204" pitchFamily="34" charset="0"/>
                <a:cs typeface="Arial" panose="020B0604020202020204" pitchFamily="34" charset="0"/>
              </a:rPr>
              <a:t>dedicated </a:t>
            </a:r>
            <a:r>
              <a:rPr lang="en-US" kern="0" dirty="0">
                <a:latin typeface="Arial" panose="020B0604020202020204" pitchFamily="34" charset="0"/>
                <a:cs typeface="Arial" panose="020B0604020202020204" pitchFamily="34" charset="0"/>
              </a:rPr>
              <a:t>oil </a:t>
            </a:r>
            <a:r>
              <a:rPr lang="en-US" kern="0" dirty="0" smtClean="0">
                <a:latin typeface="Arial" panose="020B0604020202020204" pitchFamily="34" charset="0"/>
                <a:cs typeface="Arial" panose="020B0604020202020204" pitchFamily="34" charset="0"/>
              </a:rPr>
              <a:t>infrastructure grid, which comprises of ports, refineries, pipelines and storage facilities. All crude oil imports pass through one of the two major ports in Portugal, each one connected to one refinery nearby, both owned by Galp. A major pipeline connects the larger port to the biggest storage site. There are a total of 50 storage facilities in the country, with Galp owning 84% of the storage capacity. Oil products are transported to the market by truck.</a:t>
            </a:r>
          </a:p>
          <a:p>
            <a:pPr lvl="1" algn="just"/>
            <a:r>
              <a:rPr lang="en-US" kern="0" dirty="0" smtClean="0">
                <a:latin typeface="Arial" panose="020B0604020202020204" pitchFamily="34" charset="0"/>
                <a:cs typeface="Arial" panose="020B0604020202020204" pitchFamily="34" charset="0"/>
              </a:rPr>
              <a:t>Oil is the largest energy source in Portugal, representing 45% of the total supply of primary energy. In 2015, consumption of oil products amounted to 252kb/d, with 60% of this value being consumed by transports and 19% by industry. </a:t>
            </a:r>
          </a:p>
          <a:p>
            <a:pPr lvl="1" algn="just"/>
            <a:r>
              <a:rPr lang="en-US" kern="0" dirty="0" smtClean="0">
                <a:latin typeface="Arial" panose="020B0604020202020204" pitchFamily="34" charset="0"/>
                <a:cs typeface="Arial" panose="020B0604020202020204" pitchFamily="34" charset="0"/>
              </a:rPr>
              <a:t>Refined products production is estimated to stay relatively stable at approx. 300 kb/d. Consumption is aligned with this production trend.</a:t>
            </a:r>
          </a:p>
        </p:txBody>
      </p:sp>
      <p:sp>
        <p:nvSpPr>
          <p:cNvPr id="75" name="TextBox 74"/>
          <p:cNvSpPr txBox="1"/>
          <p:nvPr/>
        </p:nvSpPr>
        <p:spPr>
          <a:xfrm>
            <a:off x="3554666" y="2997074"/>
            <a:ext cx="2699828" cy="166712"/>
          </a:xfrm>
          <a:prstGeom prst="rect">
            <a:avLst/>
          </a:prstGeom>
          <a:noFill/>
        </p:spPr>
        <p:txBody>
          <a:bodyPr wrap="square" lIns="36000" tIns="0" rIns="36000" bIns="0" rtlCol="0">
            <a:spAutoFit/>
          </a:bodyPr>
          <a:lstStyle/>
          <a:p>
            <a:pPr algn="l"/>
            <a:r>
              <a:rPr lang="en-US" dirty="0" smtClean="0">
                <a:solidFill>
                  <a:schemeClr val="tx1"/>
                </a:solidFill>
              </a:rPr>
              <a:t>Main oil products refined in 2015:  </a:t>
            </a:r>
            <a:endParaRPr lang="en-US" dirty="0">
              <a:solidFill>
                <a:schemeClr val="tx1"/>
              </a:solidFill>
            </a:endParaRPr>
          </a:p>
        </p:txBody>
      </p:sp>
      <p:grpSp>
        <p:nvGrpSpPr>
          <p:cNvPr id="54" name="Group 53"/>
          <p:cNvGrpSpPr/>
          <p:nvPr/>
        </p:nvGrpSpPr>
        <p:grpSpPr>
          <a:xfrm>
            <a:off x="3820555" y="3166422"/>
            <a:ext cx="2019942" cy="1222109"/>
            <a:chOff x="3804435" y="4108606"/>
            <a:chExt cx="2019942" cy="1222109"/>
          </a:xfrm>
        </p:grpSpPr>
        <p:grpSp>
          <p:nvGrpSpPr>
            <p:cNvPr id="18" name="Group 17"/>
            <p:cNvGrpSpPr/>
            <p:nvPr/>
          </p:nvGrpSpPr>
          <p:grpSpPr>
            <a:xfrm>
              <a:off x="3804435" y="4419629"/>
              <a:ext cx="547021" cy="633934"/>
              <a:chOff x="4631552" y="4020749"/>
              <a:chExt cx="547021" cy="633934"/>
            </a:xfrm>
          </p:grpSpPr>
          <p:sp>
            <p:nvSpPr>
              <p:cNvPr id="72" name="Rectangle 71"/>
              <p:cNvSpPr/>
              <p:nvPr/>
            </p:nvSpPr>
            <p:spPr bwMode="auto">
              <a:xfrm>
                <a:off x="4631552" y="4020749"/>
                <a:ext cx="547021" cy="36206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73" name="Rectangle 72"/>
              <p:cNvSpPr/>
              <p:nvPr/>
            </p:nvSpPr>
            <p:spPr bwMode="auto">
              <a:xfrm>
                <a:off x="4631552" y="4382814"/>
                <a:ext cx="547021" cy="271869"/>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700" dirty="0" smtClean="0"/>
                  <a:t>301kd/d</a:t>
                </a:r>
                <a:endParaRPr kumimoji="0" lang="en-US" sz="700" b="0" i="0" u="none" strike="noStrike" cap="none" normalizeH="0" baseline="0" dirty="0" smtClean="0">
                  <a:ln>
                    <a:noFill/>
                  </a:ln>
                  <a:solidFill>
                    <a:srgbClr val="010024"/>
                  </a:solidFill>
                  <a:effectLst/>
                </a:endParaRPr>
              </a:p>
            </p:txBody>
          </p:sp>
          <p:sp>
            <p:nvSpPr>
              <p:cNvPr id="82" name="TextBox 81"/>
              <p:cNvSpPr txBox="1"/>
              <p:nvPr/>
            </p:nvSpPr>
            <p:spPr>
              <a:xfrm>
                <a:off x="4697728" y="4228567"/>
                <a:ext cx="422929" cy="140423"/>
              </a:xfrm>
              <a:prstGeom prst="rect">
                <a:avLst/>
              </a:prstGeom>
              <a:noFill/>
            </p:spPr>
            <p:txBody>
              <a:bodyPr wrap="square" lIns="0" tIns="0" rIns="0" bIns="0" rtlCol="0">
                <a:spAutoFit/>
              </a:bodyPr>
              <a:lstStyle/>
              <a:p>
                <a:r>
                  <a:rPr lang="en-US" sz="500" dirty="0" smtClean="0">
                    <a:solidFill>
                      <a:schemeClr val="tx1"/>
                    </a:solidFill>
                  </a:rPr>
                  <a:t>Refining</a:t>
                </a:r>
                <a:endParaRPr lang="en-US" sz="500" dirty="0">
                  <a:solidFill>
                    <a:schemeClr val="tx1"/>
                  </a:solidFill>
                </a:endParaRPr>
              </a:p>
            </p:txBody>
          </p:sp>
        </p:grpSp>
        <p:cxnSp>
          <p:nvCxnSpPr>
            <p:cNvPr id="24" name="Straight Connector 23"/>
            <p:cNvCxnSpPr/>
            <p:nvPr/>
          </p:nvCxnSpPr>
          <p:spPr bwMode="auto">
            <a:xfrm>
              <a:off x="4351456" y="4722706"/>
              <a:ext cx="165292" cy="0"/>
            </a:xfrm>
            <a:prstGeom prst="line">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flipH="1">
              <a:off x="4516016" y="4289638"/>
              <a:ext cx="732" cy="860045"/>
            </a:xfrm>
            <a:prstGeom prst="line">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5" name="Group 34"/>
            <p:cNvGrpSpPr/>
            <p:nvPr/>
          </p:nvGrpSpPr>
          <p:grpSpPr>
            <a:xfrm>
              <a:off x="4728643" y="4108606"/>
              <a:ext cx="1095734" cy="1222109"/>
              <a:chOff x="4725791" y="4129651"/>
              <a:chExt cx="1095734" cy="1222109"/>
            </a:xfrm>
          </p:grpSpPr>
          <p:sp>
            <p:nvSpPr>
              <p:cNvPr id="106" name="Rectangle 105"/>
              <p:cNvSpPr/>
              <p:nvPr/>
            </p:nvSpPr>
            <p:spPr bwMode="auto">
              <a:xfrm>
                <a:off x="4725791" y="4129651"/>
                <a:ext cx="550719" cy="36206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107" name="Rectangle 106"/>
              <p:cNvSpPr/>
              <p:nvPr/>
            </p:nvSpPr>
            <p:spPr bwMode="auto">
              <a:xfrm>
                <a:off x="5269420" y="4129651"/>
                <a:ext cx="550719" cy="36206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t>41%</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108" name="Rectangle 107"/>
              <p:cNvSpPr/>
              <p:nvPr/>
            </p:nvSpPr>
            <p:spPr bwMode="auto">
              <a:xfrm>
                <a:off x="4732807" y="4561982"/>
                <a:ext cx="547021" cy="36206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110" name="Rectangle 109"/>
              <p:cNvSpPr/>
              <p:nvPr/>
            </p:nvSpPr>
            <p:spPr bwMode="auto">
              <a:xfrm>
                <a:off x="4732807" y="4989695"/>
                <a:ext cx="547021" cy="36206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113" name="TextBox 112"/>
              <p:cNvSpPr txBox="1"/>
              <p:nvPr/>
            </p:nvSpPr>
            <p:spPr>
              <a:xfrm>
                <a:off x="4732807" y="4336699"/>
                <a:ext cx="537999" cy="166712"/>
              </a:xfrm>
              <a:prstGeom prst="rect">
                <a:avLst/>
              </a:prstGeom>
              <a:noFill/>
            </p:spPr>
            <p:txBody>
              <a:bodyPr wrap="square" lIns="0" tIns="0" rIns="0" bIns="0" rtlCol="0">
                <a:spAutoFit/>
              </a:bodyPr>
              <a:lstStyle/>
              <a:p>
                <a:r>
                  <a:rPr lang="en-US" sz="500" dirty="0" smtClean="0">
                    <a:solidFill>
                      <a:schemeClr val="tx1"/>
                    </a:solidFill>
                  </a:rPr>
                  <a:t>Gas and diesel</a:t>
                </a:r>
                <a:endParaRPr lang="en-US" sz="500" dirty="0">
                  <a:solidFill>
                    <a:schemeClr val="tx1"/>
                  </a:solidFill>
                </a:endParaRPr>
              </a:p>
            </p:txBody>
          </p:sp>
          <p:sp>
            <p:nvSpPr>
              <p:cNvPr id="114" name="TextBox 113"/>
              <p:cNvSpPr txBox="1"/>
              <p:nvPr/>
            </p:nvSpPr>
            <p:spPr>
              <a:xfrm>
                <a:off x="4798983" y="4769800"/>
                <a:ext cx="422929" cy="140423"/>
              </a:xfrm>
              <a:prstGeom prst="rect">
                <a:avLst/>
              </a:prstGeom>
              <a:noFill/>
            </p:spPr>
            <p:txBody>
              <a:bodyPr wrap="square" lIns="0" tIns="0" rIns="0" bIns="0" rtlCol="0">
                <a:spAutoFit/>
              </a:bodyPr>
              <a:lstStyle/>
              <a:p>
                <a:r>
                  <a:rPr lang="en-US" sz="500" dirty="0" smtClean="0">
                    <a:solidFill>
                      <a:schemeClr val="tx1"/>
                    </a:solidFill>
                  </a:rPr>
                  <a:t>Fuel oil</a:t>
                </a:r>
                <a:endParaRPr lang="en-US" sz="500" dirty="0">
                  <a:solidFill>
                    <a:schemeClr val="tx1"/>
                  </a:solidFill>
                </a:endParaRPr>
              </a:p>
            </p:txBody>
          </p:sp>
          <p:sp>
            <p:nvSpPr>
              <p:cNvPr id="115" name="TextBox 114"/>
              <p:cNvSpPr txBox="1"/>
              <p:nvPr/>
            </p:nvSpPr>
            <p:spPr>
              <a:xfrm>
                <a:off x="4794852" y="5196743"/>
                <a:ext cx="422929" cy="140423"/>
              </a:xfrm>
              <a:prstGeom prst="rect">
                <a:avLst/>
              </a:prstGeom>
              <a:noFill/>
            </p:spPr>
            <p:txBody>
              <a:bodyPr wrap="square" lIns="0" tIns="0" rIns="0" bIns="0" rtlCol="0">
                <a:spAutoFit/>
              </a:bodyPr>
              <a:lstStyle/>
              <a:p>
                <a:r>
                  <a:rPr lang="en-US" sz="500" dirty="0" smtClean="0">
                    <a:solidFill>
                      <a:schemeClr val="tx1"/>
                    </a:solidFill>
                  </a:rPr>
                  <a:t>Gasoline</a:t>
                </a:r>
                <a:endParaRPr lang="en-US" sz="500" dirty="0">
                  <a:solidFill>
                    <a:schemeClr val="tx1"/>
                  </a:solidFill>
                </a:endParaRPr>
              </a:p>
            </p:txBody>
          </p:sp>
          <p:sp>
            <p:nvSpPr>
              <p:cNvPr id="142" name="Rectangle 141"/>
              <p:cNvSpPr/>
              <p:nvPr/>
            </p:nvSpPr>
            <p:spPr bwMode="auto">
              <a:xfrm>
                <a:off x="5270806" y="4562966"/>
                <a:ext cx="550719" cy="36206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t>18</a:t>
                </a:r>
                <a:r>
                  <a:rPr kumimoji="0" lang="pt-PT" sz="1100" b="0" i="0" u="none" strike="noStrike" cap="none" normalizeH="0" baseline="0" dirty="0" smtClean="0">
                    <a:ln>
                      <a:noFill/>
                    </a:ln>
                    <a:solidFill>
                      <a:srgbClr val="010024"/>
                    </a:solidFill>
                    <a:effectLst/>
                    <a:latin typeface="EYInterstate Regular" pitchFamily="1" charset="0"/>
                  </a:rPr>
                  <a:t>%</a:t>
                </a: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143" name="Rectangle 142"/>
              <p:cNvSpPr/>
              <p:nvPr/>
            </p:nvSpPr>
            <p:spPr bwMode="auto">
              <a:xfrm>
                <a:off x="5270806" y="4989695"/>
                <a:ext cx="550719" cy="362065"/>
              </a:xfrm>
              <a:prstGeom prst="rect">
                <a:avLst/>
              </a:prstGeom>
              <a:noFill/>
              <a:ln w="1587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t>15</a:t>
                </a:r>
                <a:r>
                  <a:rPr kumimoji="0" lang="pt-PT" sz="1100" b="0" i="0" u="none" strike="noStrike" cap="none" normalizeH="0" baseline="0" dirty="0" smtClean="0">
                    <a:ln>
                      <a:noFill/>
                    </a:ln>
                    <a:solidFill>
                      <a:srgbClr val="010024"/>
                    </a:solidFill>
                    <a:effectLst/>
                    <a:latin typeface="EYInterstate Regular" pitchFamily="1" charset="0"/>
                  </a:rPr>
                  <a:t>%</a:t>
                </a:r>
                <a:endParaRPr kumimoji="0" lang="en-US" sz="1100" b="0" i="0" u="none" strike="noStrike" cap="none" normalizeH="0" baseline="0" dirty="0" smtClean="0">
                  <a:ln>
                    <a:noFill/>
                  </a:ln>
                  <a:solidFill>
                    <a:srgbClr val="010024"/>
                  </a:solidFill>
                  <a:effectLst/>
                  <a:latin typeface="EYInterstate Regular" pitchFamily="1" charset="0"/>
                </a:endParaRPr>
              </a:p>
            </p:txBody>
          </p:sp>
        </p:grpSp>
        <p:cxnSp>
          <p:nvCxnSpPr>
            <p:cNvPr id="37" name="Straight Connector 36"/>
            <p:cNvCxnSpPr>
              <a:stCxn id="106" idx="1"/>
            </p:cNvCxnSpPr>
            <p:nvPr/>
          </p:nvCxnSpPr>
          <p:spPr bwMode="auto">
            <a:xfrm flipH="1" flipV="1">
              <a:off x="4516748" y="4289638"/>
              <a:ext cx="211895" cy="1"/>
            </a:xfrm>
            <a:prstGeom prst="line">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a:stCxn id="108" idx="1"/>
            </p:cNvCxnSpPr>
            <p:nvPr/>
          </p:nvCxnSpPr>
          <p:spPr bwMode="auto">
            <a:xfrm flipH="1">
              <a:off x="4509580" y="4721970"/>
              <a:ext cx="226079" cy="0"/>
            </a:xfrm>
            <a:prstGeom prst="line">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43"/>
            <p:cNvCxnSpPr>
              <a:stCxn id="110" idx="1"/>
            </p:cNvCxnSpPr>
            <p:nvPr/>
          </p:nvCxnSpPr>
          <p:spPr bwMode="auto">
            <a:xfrm flipH="1">
              <a:off x="4516748" y="5149683"/>
              <a:ext cx="218911" cy="0"/>
            </a:xfrm>
            <a:prstGeom prst="line">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4" name="Freeform 10"/>
            <p:cNvSpPr>
              <a:spLocks noEditPoints="1"/>
            </p:cNvSpPr>
            <p:nvPr/>
          </p:nvSpPr>
          <p:spPr bwMode="auto">
            <a:xfrm>
              <a:off x="3963190" y="4439320"/>
              <a:ext cx="230772" cy="251253"/>
            </a:xfrm>
            <a:custGeom>
              <a:avLst/>
              <a:gdLst>
                <a:gd name="T0" fmla="*/ 1358 w 1456"/>
                <a:gd name="T1" fmla="*/ 307 h 2111"/>
                <a:gd name="T2" fmla="*/ 1168 w 1456"/>
                <a:gd name="T3" fmla="*/ 1265 h 2111"/>
                <a:gd name="T4" fmla="*/ 1072 w 1456"/>
                <a:gd name="T5" fmla="*/ 1120 h 2111"/>
                <a:gd name="T6" fmla="*/ 822 w 1456"/>
                <a:gd name="T7" fmla="*/ 1111 h 2111"/>
                <a:gd name="T8" fmla="*/ 568 w 1456"/>
                <a:gd name="T9" fmla="*/ 1120 h 2111"/>
                <a:gd name="T10" fmla="*/ 319 w 1456"/>
                <a:gd name="T11" fmla="*/ 1111 h 2111"/>
                <a:gd name="T12" fmla="*/ 0 w 1456"/>
                <a:gd name="T13" fmla="*/ 2111 h 2111"/>
                <a:gd name="T14" fmla="*/ 834 w 1456"/>
                <a:gd name="T15" fmla="*/ 1881 h 2111"/>
                <a:gd name="T16" fmla="*/ 1268 w 1456"/>
                <a:gd name="T17" fmla="*/ 2111 h 2111"/>
                <a:gd name="T18" fmla="*/ 1456 w 1456"/>
                <a:gd name="T19" fmla="*/ 1265 h 2111"/>
                <a:gd name="T20" fmla="*/ 340 w 1456"/>
                <a:gd name="T21" fmla="*/ 1537 h 2111"/>
                <a:gd name="T22" fmla="*/ 120 w 1456"/>
                <a:gd name="T23" fmla="*/ 1394 h 2111"/>
                <a:gd name="T24" fmla="*/ 340 w 1456"/>
                <a:gd name="T25" fmla="*/ 1537 h 2111"/>
                <a:gd name="T26" fmla="*/ 442 w 1456"/>
                <a:gd name="T27" fmla="*/ 1537 h 2111"/>
                <a:gd name="T28" fmla="*/ 662 w 1456"/>
                <a:gd name="T29" fmla="*/ 1394 h 2111"/>
                <a:gd name="T30" fmla="*/ 984 w 1456"/>
                <a:gd name="T31" fmla="*/ 1537 h 2111"/>
                <a:gd name="T32" fmla="*/ 764 w 1456"/>
                <a:gd name="T33" fmla="*/ 1394 h 2111"/>
                <a:gd name="T34" fmla="*/ 984 w 1456"/>
                <a:gd name="T35" fmla="*/ 1537 h 2111"/>
                <a:gd name="T36" fmla="*/ 1086 w 1456"/>
                <a:gd name="T37" fmla="*/ 1537 h 2111"/>
                <a:gd name="T38" fmla="*/ 1306 w 1456"/>
                <a:gd name="T39" fmla="*/ 1394 h 2111"/>
                <a:gd name="T40" fmla="*/ 852 w 1456"/>
                <a:gd name="T41" fmla="*/ 221 h 2111"/>
                <a:gd name="T42" fmla="*/ 994 w 1456"/>
                <a:gd name="T43" fmla="*/ 117 h 2111"/>
                <a:gd name="T44" fmla="*/ 1063 w 1456"/>
                <a:gd name="T45" fmla="*/ 83 h 2111"/>
                <a:gd name="T46" fmla="*/ 1191 w 1456"/>
                <a:gd name="T47" fmla="*/ 99 h 2111"/>
                <a:gd name="T48" fmla="*/ 1276 w 1456"/>
                <a:gd name="T49" fmla="*/ 179 h 2111"/>
                <a:gd name="T50" fmla="*/ 1176 w 1456"/>
                <a:gd name="T51" fmla="*/ 137 h 2111"/>
                <a:gd name="T52" fmla="*/ 1038 w 1456"/>
                <a:gd name="T53" fmla="*/ 168 h 2111"/>
                <a:gd name="T54" fmla="*/ 861 w 1456"/>
                <a:gd name="T55" fmla="*/ 282 h 2111"/>
                <a:gd name="T56" fmla="*/ 738 w 1456"/>
                <a:gd name="T57" fmla="*/ 255 h 2111"/>
                <a:gd name="T58" fmla="*/ 650 w 1456"/>
                <a:gd name="T59" fmla="*/ 179 h 2111"/>
                <a:gd name="T60" fmla="*/ 801 w 1456"/>
                <a:gd name="T61" fmla="*/ 225 h 2111"/>
                <a:gd name="T62" fmla="*/ 323 w 1456"/>
                <a:gd name="T63" fmla="*/ 180 h 2111"/>
                <a:gd name="T64" fmla="*/ 446 w 1456"/>
                <a:gd name="T65" fmla="*/ 207 h 2111"/>
                <a:gd name="T66" fmla="*/ 623 w 1456"/>
                <a:gd name="T67" fmla="*/ 94 h 2111"/>
                <a:gd name="T68" fmla="*/ 762 w 1456"/>
                <a:gd name="T69" fmla="*/ 62 h 2111"/>
                <a:gd name="T70" fmla="*/ 861 w 1456"/>
                <a:gd name="T71" fmla="*/ 105 h 2111"/>
                <a:gd name="T72" fmla="*/ 776 w 1456"/>
                <a:gd name="T73" fmla="*/ 25 h 2111"/>
                <a:gd name="T74" fmla="*/ 648 w 1456"/>
                <a:gd name="T75" fmla="*/ 8 h 2111"/>
                <a:gd name="T76" fmla="*/ 579 w 1456"/>
                <a:gd name="T77" fmla="*/ 42 h 2111"/>
                <a:gd name="T78" fmla="*/ 437 w 1456"/>
                <a:gd name="T79" fmla="*/ 146 h 2111"/>
                <a:gd name="T80" fmla="*/ 337 w 1456"/>
                <a:gd name="T81" fmla="*/ 143 h 2111"/>
                <a:gd name="T82" fmla="*/ 255 w 1456"/>
                <a:gd name="T83" fmla="*/ 129 h 2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56" h="2111">
                  <a:moveTo>
                    <a:pt x="1389" y="1265"/>
                  </a:moveTo>
                  <a:cubicBezTo>
                    <a:pt x="1358" y="307"/>
                    <a:pt x="1358" y="307"/>
                    <a:pt x="1358" y="307"/>
                  </a:cubicBezTo>
                  <a:cubicBezTo>
                    <a:pt x="1204" y="307"/>
                    <a:pt x="1204" y="307"/>
                    <a:pt x="1204" y="307"/>
                  </a:cubicBezTo>
                  <a:cubicBezTo>
                    <a:pt x="1168" y="1265"/>
                    <a:pt x="1168" y="1265"/>
                    <a:pt x="1168" y="1265"/>
                  </a:cubicBezTo>
                  <a:cubicBezTo>
                    <a:pt x="1072" y="1265"/>
                    <a:pt x="1072" y="1265"/>
                    <a:pt x="1072" y="1265"/>
                  </a:cubicBezTo>
                  <a:cubicBezTo>
                    <a:pt x="1072" y="1120"/>
                    <a:pt x="1072" y="1120"/>
                    <a:pt x="1072" y="1120"/>
                  </a:cubicBezTo>
                  <a:cubicBezTo>
                    <a:pt x="822" y="1254"/>
                    <a:pt x="822" y="1254"/>
                    <a:pt x="822" y="1254"/>
                  </a:cubicBezTo>
                  <a:cubicBezTo>
                    <a:pt x="822" y="1111"/>
                    <a:pt x="822" y="1111"/>
                    <a:pt x="822" y="1111"/>
                  </a:cubicBezTo>
                  <a:cubicBezTo>
                    <a:pt x="568" y="1246"/>
                    <a:pt x="568" y="1246"/>
                    <a:pt x="568" y="1246"/>
                  </a:cubicBezTo>
                  <a:cubicBezTo>
                    <a:pt x="568" y="1120"/>
                    <a:pt x="568" y="1120"/>
                    <a:pt x="568" y="1120"/>
                  </a:cubicBezTo>
                  <a:cubicBezTo>
                    <a:pt x="319" y="1254"/>
                    <a:pt x="319" y="1254"/>
                    <a:pt x="319" y="1254"/>
                  </a:cubicBezTo>
                  <a:cubicBezTo>
                    <a:pt x="319" y="1111"/>
                    <a:pt x="319" y="1111"/>
                    <a:pt x="319" y="1111"/>
                  </a:cubicBezTo>
                  <a:cubicBezTo>
                    <a:pt x="0" y="1280"/>
                    <a:pt x="0" y="1280"/>
                    <a:pt x="0" y="1280"/>
                  </a:cubicBezTo>
                  <a:cubicBezTo>
                    <a:pt x="0" y="2111"/>
                    <a:pt x="0" y="2111"/>
                    <a:pt x="0" y="2111"/>
                  </a:cubicBezTo>
                  <a:cubicBezTo>
                    <a:pt x="834" y="2111"/>
                    <a:pt x="834" y="2111"/>
                    <a:pt x="834" y="2111"/>
                  </a:cubicBezTo>
                  <a:cubicBezTo>
                    <a:pt x="834" y="1881"/>
                    <a:pt x="834" y="1881"/>
                    <a:pt x="834" y="1881"/>
                  </a:cubicBezTo>
                  <a:cubicBezTo>
                    <a:pt x="1268" y="1881"/>
                    <a:pt x="1268" y="1881"/>
                    <a:pt x="1268" y="1881"/>
                  </a:cubicBezTo>
                  <a:cubicBezTo>
                    <a:pt x="1268" y="2111"/>
                    <a:pt x="1268" y="2111"/>
                    <a:pt x="1268" y="2111"/>
                  </a:cubicBezTo>
                  <a:cubicBezTo>
                    <a:pt x="1456" y="2111"/>
                    <a:pt x="1456" y="2111"/>
                    <a:pt x="1456" y="2111"/>
                  </a:cubicBezTo>
                  <a:cubicBezTo>
                    <a:pt x="1456" y="1265"/>
                    <a:pt x="1456" y="1265"/>
                    <a:pt x="1456" y="1265"/>
                  </a:cubicBezTo>
                  <a:lnTo>
                    <a:pt x="1389" y="1265"/>
                  </a:lnTo>
                  <a:close/>
                  <a:moveTo>
                    <a:pt x="340" y="1537"/>
                  </a:moveTo>
                  <a:cubicBezTo>
                    <a:pt x="120" y="1537"/>
                    <a:pt x="120" y="1537"/>
                    <a:pt x="120" y="1537"/>
                  </a:cubicBezTo>
                  <a:cubicBezTo>
                    <a:pt x="120" y="1394"/>
                    <a:pt x="120" y="1394"/>
                    <a:pt x="120" y="1394"/>
                  </a:cubicBezTo>
                  <a:cubicBezTo>
                    <a:pt x="340" y="1394"/>
                    <a:pt x="340" y="1394"/>
                    <a:pt x="340" y="1394"/>
                  </a:cubicBezTo>
                  <a:lnTo>
                    <a:pt x="340" y="1537"/>
                  </a:lnTo>
                  <a:close/>
                  <a:moveTo>
                    <a:pt x="662" y="1537"/>
                  </a:moveTo>
                  <a:cubicBezTo>
                    <a:pt x="442" y="1537"/>
                    <a:pt x="442" y="1537"/>
                    <a:pt x="442" y="1537"/>
                  </a:cubicBezTo>
                  <a:cubicBezTo>
                    <a:pt x="442" y="1394"/>
                    <a:pt x="442" y="1394"/>
                    <a:pt x="442" y="1394"/>
                  </a:cubicBezTo>
                  <a:cubicBezTo>
                    <a:pt x="662" y="1394"/>
                    <a:pt x="662" y="1394"/>
                    <a:pt x="662" y="1394"/>
                  </a:cubicBezTo>
                  <a:lnTo>
                    <a:pt x="662" y="1537"/>
                  </a:lnTo>
                  <a:close/>
                  <a:moveTo>
                    <a:pt x="984" y="1537"/>
                  </a:moveTo>
                  <a:cubicBezTo>
                    <a:pt x="764" y="1537"/>
                    <a:pt x="764" y="1537"/>
                    <a:pt x="764" y="1537"/>
                  </a:cubicBezTo>
                  <a:cubicBezTo>
                    <a:pt x="764" y="1394"/>
                    <a:pt x="764" y="1394"/>
                    <a:pt x="764" y="1394"/>
                  </a:cubicBezTo>
                  <a:cubicBezTo>
                    <a:pt x="984" y="1394"/>
                    <a:pt x="984" y="1394"/>
                    <a:pt x="984" y="1394"/>
                  </a:cubicBezTo>
                  <a:lnTo>
                    <a:pt x="984" y="1537"/>
                  </a:lnTo>
                  <a:close/>
                  <a:moveTo>
                    <a:pt x="1306" y="1537"/>
                  </a:moveTo>
                  <a:cubicBezTo>
                    <a:pt x="1086" y="1537"/>
                    <a:pt x="1086" y="1537"/>
                    <a:pt x="1086" y="1537"/>
                  </a:cubicBezTo>
                  <a:cubicBezTo>
                    <a:pt x="1086" y="1394"/>
                    <a:pt x="1086" y="1394"/>
                    <a:pt x="1086" y="1394"/>
                  </a:cubicBezTo>
                  <a:cubicBezTo>
                    <a:pt x="1306" y="1394"/>
                    <a:pt x="1306" y="1394"/>
                    <a:pt x="1306" y="1394"/>
                  </a:cubicBezTo>
                  <a:lnTo>
                    <a:pt x="1306" y="1537"/>
                  </a:lnTo>
                  <a:close/>
                  <a:moveTo>
                    <a:pt x="852" y="221"/>
                  </a:moveTo>
                  <a:cubicBezTo>
                    <a:pt x="886" y="213"/>
                    <a:pt x="917" y="194"/>
                    <a:pt x="942" y="165"/>
                  </a:cubicBezTo>
                  <a:cubicBezTo>
                    <a:pt x="961" y="148"/>
                    <a:pt x="970" y="134"/>
                    <a:pt x="994" y="117"/>
                  </a:cubicBezTo>
                  <a:cubicBezTo>
                    <a:pt x="1005" y="108"/>
                    <a:pt x="1015" y="101"/>
                    <a:pt x="1027" y="96"/>
                  </a:cubicBezTo>
                  <a:cubicBezTo>
                    <a:pt x="1039" y="90"/>
                    <a:pt x="1050" y="85"/>
                    <a:pt x="1063" y="83"/>
                  </a:cubicBezTo>
                  <a:cubicBezTo>
                    <a:pt x="1087" y="75"/>
                    <a:pt x="1112" y="76"/>
                    <a:pt x="1134" y="79"/>
                  </a:cubicBezTo>
                  <a:cubicBezTo>
                    <a:pt x="1156" y="83"/>
                    <a:pt x="1175" y="91"/>
                    <a:pt x="1191" y="99"/>
                  </a:cubicBezTo>
                  <a:cubicBezTo>
                    <a:pt x="1223" y="117"/>
                    <a:pt x="1244" y="138"/>
                    <a:pt x="1258" y="154"/>
                  </a:cubicBezTo>
                  <a:cubicBezTo>
                    <a:pt x="1271" y="169"/>
                    <a:pt x="1276" y="179"/>
                    <a:pt x="1276" y="179"/>
                  </a:cubicBezTo>
                  <a:cubicBezTo>
                    <a:pt x="1276" y="179"/>
                    <a:pt x="1266" y="173"/>
                    <a:pt x="1249" y="164"/>
                  </a:cubicBezTo>
                  <a:cubicBezTo>
                    <a:pt x="1231" y="156"/>
                    <a:pt x="1206" y="144"/>
                    <a:pt x="1176" y="137"/>
                  </a:cubicBezTo>
                  <a:cubicBezTo>
                    <a:pt x="1146" y="130"/>
                    <a:pt x="1112" y="129"/>
                    <a:pt x="1081" y="142"/>
                  </a:cubicBezTo>
                  <a:cubicBezTo>
                    <a:pt x="1066" y="147"/>
                    <a:pt x="1050" y="158"/>
                    <a:pt x="1038" y="168"/>
                  </a:cubicBezTo>
                  <a:cubicBezTo>
                    <a:pt x="1025" y="176"/>
                    <a:pt x="1008" y="199"/>
                    <a:pt x="994" y="213"/>
                  </a:cubicBezTo>
                  <a:cubicBezTo>
                    <a:pt x="960" y="250"/>
                    <a:pt x="911" y="279"/>
                    <a:pt x="861" y="282"/>
                  </a:cubicBezTo>
                  <a:cubicBezTo>
                    <a:pt x="837" y="285"/>
                    <a:pt x="813" y="282"/>
                    <a:pt x="792" y="277"/>
                  </a:cubicBezTo>
                  <a:cubicBezTo>
                    <a:pt x="771" y="272"/>
                    <a:pt x="753" y="264"/>
                    <a:pt x="738" y="255"/>
                  </a:cubicBezTo>
                  <a:cubicBezTo>
                    <a:pt x="706" y="238"/>
                    <a:pt x="684" y="218"/>
                    <a:pt x="670" y="204"/>
                  </a:cubicBezTo>
                  <a:cubicBezTo>
                    <a:pt x="656" y="189"/>
                    <a:pt x="650" y="179"/>
                    <a:pt x="650" y="179"/>
                  </a:cubicBezTo>
                  <a:cubicBezTo>
                    <a:pt x="650" y="179"/>
                    <a:pt x="691" y="202"/>
                    <a:pt x="752" y="218"/>
                  </a:cubicBezTo>
                  <a:cubicBezTo>
                    <a:pt x="767" y="221"/>
                    <a:pt x="784" y="224"/>
                    <a:pt x="801" y="225"/>
                  </a:cubicBezTo>
                  <a:cubicBezTo>
                    <a:pt x="818" y="226"/>
                    <a:pt x="835" y="225"/>
                    <a:pt x="852" y="221"/>
                  </a:cubicBezTo>
                  <a:close/>
                  <a:moveTo>
                    <a:pt x="323" y="180"/>
                  </a:moveTo>
                  <a:cubicBezTo>
                    <a:pt x="338" y="189"/>
                    <a:pt x="357" y="197"/>
                    <a:pt x="378" y="202"/>
                  </a:cubicBezTo>
                  <a:cubicBezTo>
                    <a:pt x="398" y="207"/>
                    <a:pt x="422" y="211"/>
                    <a:pt x="446" y="207"/>
                  </a:cubicBezTo>
                  <a:cubicBezTo>
                    <a:pt x="496" y="204"/>
                    <a:pt x="546" y="175"/>
                    <a:pt x="579" y="138"/>
                  </a:cubicBezTo>
                  <a:cubicBezTo>
                    <a:pt x="593" y="125"/>
                    <a:pt x="610" y="102"/>
                    <a:pt x="623" y="94"/>
                  </a:cubicBezTo>
                  <a:cubicBezTo>
                    <a:pt x="635" y="84"/>
                    <a:pt x="651" y="72"/>
                    <a:pt x="666" y="67"/>
                  </a:cubicBezTo>
                  <a:cubicBezTo>
                    <a:pt x="697" y="54"/>
                    <a:pt x="732" y="55"/>
                    <a:pt x="762" y="62"/>
                  </a:cubicBezTo>
                  <a:cubicBezTo>
                    <a:pt x="791" y="70"/>
                    <a:pt x="817" y="81"/>
                    <a:pt x="834" y="90"/>
                  </a:cubicBezTo>
                  <a:cubicBezTo>
                    <a:pt x="851" y="99"/>
                    <a:pt x="861" y="105"/>
                    <a:pt x="861" y="105"/>
                  </a:cubicBezTo>
                  <a:cubicBezTo>
                    <a:pt x="861" y="105"/>
                    <a:pt x="856" y="94"/>
                    <a:pt x="843" y="79"/>
                  </a:cubicBezTo>
                  <a:cubicBezTo>
                    <a:pt x="829" y="64"/>
                    <a:pt x="809" y="42"/>
                    <a:pt x="776" y="25"/>
                  </a:cubicBezTo>
                  <a:cubicBezTo>
                    <a:pt x="760" y="16"/>
                    <a:pt x="741" y="9"/>
                    <a:pt x="719" y="5"/>
                  </a:cubicBezTo>
                  <a:cubicBezTo>
                    <a:pt x="697" y="2"/>
                    <a:pt x="672" y="0"/>
                    <a:pt x="648" y="8"/>
                  </a:cubicBezTo>
                  <a:cubicBezTo>
                    <a:pt x="636" y="11"/>
                    <a:pt x="624" y="15"/>
                    <a:pt x="613" y="21"/>
                  </a:cubicBezTo>
                  <a:cubicBezTo>
                    <a:pt x="601" y="26"/>
                    <a:pt x="590" y="33"/>
                    <a:pt x="579" y="42"/>
                  </a:cubicBezTo>
                  <a:cubicBezTo>
                    <a:pt x="555" y="59"/>
                    <a:pt x="546" y="73"/>
                    <a:pt x="528" y="90"/>
                  </a:cubicBezTo>
                  <a:cubicBezTo>
                    <a:pt x="502" y="120"/>
                    <a:pt x="471" y="139"/>
                    <a:pt x="437" y="146"/>
                  </a:cubicBezTo>
                  <a:cubicBezTo>
                    <a:pt x="420" y="150"/>
                    <a:pt x="403" y="152"/>
                    <a:pt x="386" y="150"/>
                  </a:cubicBezTo>
                  <a:cubicBezTo>
                    <a:pt x="369" y="150"/>
                    <a:pt x="352" y="147"/>
                    <a:pt x="337" y="143"/>
                  </a:cubicBezTo>
                  <a:cubicBezTo>
                    <a:pt x="276" y="127"/>
                    <a:pt x="235" y="105"/>
                    <a:pt x="235" y="105"/>
                  </a:cubicBezTo>
                  <a:cubicBezTo>
                    <a:pt x="235" y="105"/>
                    <a:pt x="241" y="114"/>
                    <a:pt x="255" y="129"/>
                  </a:cubicBezTo>
                  <a:cubicBezTo>
                    <a:pt x="269" y="143"/>
                    <a:pt x="291" y="163"/>
                    <a:pt x="323" y="18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51" name="Group 50"/>
            <p:cNvGrpSpPr/>
            <p:nvPr/>
          </p:nvGrpSpPr>
          <p:grpSpPr>
            <a:xfrm>
              <a:off x="4912736" y="4991358"/>
              <a:ext cx="201441" cy="245046"/>
              <a:chOff x="4463549" y="5627998"/>
              <a:chExt cx="668309" cy="897347"/>
            </a:xfrm>
          </p:grpSpPr>
          <p:sp>
            <p:nvSpPr>
              <p:cNvPr id="145" name="Freeform 13"/>
              <p:cNvSpPr>
                <a:spLocks noEditPoints="1"/>
              </p:cNvSpPr>
              <p:nvPr/>
            </p:nvSpPr>
            <p:spPr bwMode="auto">
              <a:xfrm>
                <a:off x="4463549" y="5627998"/>
                <a:ext cx="668309" cy="897347"/>
              </a:xfrm>
              <a:custGeom>
                <a:avLst/>
                <a:gdLst>
                  <a:gd name="T0" fmla="*/ 339 w 1339"/>
                  <a:gd name="T1" fmla="*/ 0 h 1798"/>
                  <a:gd name="T2" fmla="*/ 817 w 1339"/>
                  <a:gd name="T3" fmla="*/ 976 h 1798"/>
                  <a:gd name="T4" fmla="*/ 905 w 1339"/>
                  <a:gd name="T5" fmla="*/ 920 h 1798"/>
                  <a:gd name="T6" fmla="*/ 779 w 1339"/>
                  <a:gd name="T7" fmla="*/ 737 h 1798"/>
                  <a:gd name="T8" fmla="*/ 699 w 1339"/>
                  <a:gd name="T9" fmla="*/ 697 h 1798"/>
                  <a:gd name="T10" fmla="*/ 557 w 1339"/>
                  <a:gd name="T11" fmla="*/ 799 h 1798"/>
                  <a:gd name="T12" fmla="*/ 817 w 1339"/>
                  <a:gd name="T13" fmla="*/ 976 h 1798"/>
                  <a:gd name="T14" fmla="*/ 526 w 1339"/>
                  <a:gd name="T15" fmla="*/ 1298 h 1798"/>
                  <a:gd name="T16" fmla="*/ 360 w 1339"/>
                  <a:gd name="T17" fmla="*/ 1238 h 1798"/>
                  <a:gd name="T18" fmla="*/ 394 w 1339"/>
                  <a:gd name="T19" fmla="*/ 1057 h 1798"/>
                  <a:gd name="T20" fmla="*/ 444 w 1339"/>
                  <a:gd name="T21" fmla="*/ 951 h 1798"/>
                  <a:gd name="T22" fmla="*/ 536 w 1339"/>
                  <a:gd name="T23" fmla="*/ 989 h 1798"/>
                  <a:gd name="T24" fmla="*/ 485 w 1339"/>
                  <a:gd name="T25" fmla="*/ 1063 h 1798"/>
                  <a:gd name="T26" fmla="*/ 1022 w 1339"/>
                  <a:gd name="T27" fmla="*/ 1207 h 1798"/>
                  <a:gd name="T28" fmla="*/ 985 w 1339"/>
                  <a:gd name="T29" fmla="*/ 1330 h 1798"/>
                  <a:gd name="T30" fmla="*/ 679 w 1339"/>
                  <a:gd name="T31" fmla="*/ 1325 h 1798"/>
                  <a:gd name="T32" fmla="*/ 699 w 1339"/>
                  <a:gd name="T33" fmla="*/ 1246 h 1798"/>
                  <a:gd name="T34" fmla="*/ 981 w 1339"/>
                  <a:gd name="T35" fmla="*/ 1106 h 1798"/>
                  <a:gd name="T36" fmla="*/ 1339 w 1339"/>
                  <a:gd name="T37" fmla="*/ 1657 h 1798"/>
                  <a:gd name="T38" fmla="*/ 51 w 1339"/>
                  <a:gd name="T39" fmla="*/ 1657 h 1798"/>
                  <a:gd name="T40" fmla="*/ 1198 w 1339"/>
                  <a:gd name="T41" fmla="*/ 40 h 1798"/>
                  <a:gd name="T42" fmla="*/ 612 w 1339"/>
                  <a:gd name="T43" fmla="*/ 885 h 1798"/>
                  <a:gd name="T44" fmla="*/ 750 w 1339"/>
                  <a:gd name="T45" fmla="*/ 970 h 1798"/>
                  <a:gd name="T46" fmla="*/ 912 w 1339"/>
                  <a:gd name="T47" fmla="*/ 1050 h 1798"/>
                  <a:gd name="T48" fmla="*/ 965 w 1339"/>
                  <a:gd name="T49" fmla="*/ 841 h 1798"/>
                  <a:gd name="T50" fmla="*/ 812 w 1339"/>
                  <a:gd name="T51" fmla="*/ 718 h 1798"/>
                  <a:gd name="T52" fmla="*/ 694 w 1339"/>
                  <a:gd name="T53" fmla="*/ 658 h 1798"/>
                  <a:gd name="T54" fmla="*/ 603 w 1339"/>
                  <a:gd name="T55" fmla="*/ 680 h 1798"/>
                  <a:gd name="T56" fmla="*/ 566 w 1339"/>
                  <a:gd name="T57" fmla="*/ 1203 h 1798"/>
                  <a:gd name="T58" fmla="*/ 534 w 1339"/>
                  <a:gd name="T59" fmla="*/ 1049 h 1798"/>
                  <a:gd name="T60" fmla="*/ 562 w 1339"/>
                  <a:gd name="T61" fmla="*/ 1044 h 1798"/>
                  <a:gd name="T62" fmla="*/ 512 w 1339"/>
                  <a:gd name="T63" fmla="*/ 870 h 1798"/>
                  <a:gd name="T64" fmla="*/ 393 w 1339"/>
                  <a:gd name="T65" fmla="*/ 969 h 1798"/>
                  <a:gd name="T66" fmla="*/ 359 w 1339"/>
                  <a:gd name="T67" fmla="*/ 1041 h 1798"/>
                  <a:gd name="T68" fmla="*/ 288 w 1339"/>
                  <a:gd name="T69" fmla="*/ 1225 h 1798"/>
                  <a:gd name="T70" fmla="*/ 400 w 1339"/>
                  <a:gd name="T71" fmla="*/ 1326 h 1798"/>
                  <a:gd name="T72" fmla="*/ 564 w 1339"/>
                  <a:gd name="T73" fmla="*/ 1338 h 1798"/>
                  <a:gd name="T74" fmla="*/ 1058 w 1339"/>
                  <a:gd name="T75" fmla="*/ 1189 h 1798"/>
                  <a:gd name="T76" fmla="*/ 926 w 1339"/>
                  <a:gd name="T77" fmla="*/ 1207 h 1798"/>
                  <a:gd name="T78" fmla="*/ 588 w 1339"/>
                  <a:gd name="T79" fmla="*/ 1290 h 1798"/>
                  <a:gd name="T80" fmla="*/ 710 w 1339"/>
                  <a:gd name="T81" fmla="*/ 1409 h 1798"/>
                  <a:gd name="T82" fmla="*/ 1014 w 1339"/>
                  <a:gd name="T83" fmla="*/ 1369 h 1798"/>
                  <a:gd name="T84" fmla="*/ 1036 w 1339"/>
                  <a:gd name="T85" fmla="*/ 1294 h 1798"/>
                  <a:gd name="T86" fmla="*/ 1223 w 1339"/>
                  <a:gd name="T87" fmla="*/ 229 h 1798"/>
                  <a:gd name="T88" fmla="*/ 1223 w 1339"/>
                  <a:gd name="T89" fmla="*/ 658 h 1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9" h="1798">
                    <a:moveTo>
                      <a:pt x="100" y="422"/>
                    </a:moveTo>
                    <a:cubicBezTo>
                      <a:pt x="0" y="315"/>
                      <a:pt x="0" y="315"/>
                      <a:pt x="0" y="315"/>
                    </a:cubicBezTo>
                    <a:cubicBezTo>
                      <a:pt x="339" y="0"/>
                      <a:pt x="339" y="0"/>
                      <a:pt x="339" y="0"/>
                    </a:cubicBezTo>
                    <a:cubicBezTo>
                      <a:pt x="439" y="108"/>
                      <a:pt x="439" y="108"/>
                      <a:pt x="439" y="108"/>
                    </a:cubicBezTo>
                    <a:lnTo>
                      <a:pt x="100" y="422"/>
                    </a:lnTo>
                    <a:close/>
                    <a:moveTo>
                      <a:pt x="817" y="976"/>
                    </a:moveTo>
                    <a:cubicBezTo>
                      <a:pt x="805" y="983"/>
                      <a:pt x="805" y="983"/>
                      <a:pt x="805" y="983"/>
                    </a:cubicBezTo>
                    <a:cubicBezTo>
                      <a:pt x="884" y="1003"/>
                      <a:pt x="884" y="1003"/>
                      <a:pt x="884" y="1003"/>
                    </a:cubicBezTo>
                    <a:cubicBezTo>
                      <a:pt x="890" y="980"/>
                      <a:pt x="898" y="949"/>
                      <a:pt x="905" y="920"/>
                    </a:cubicBezTo>
                    <a:cubicBezTo>
                      <a:pt x="888" y="929"/>
                      <a:pt x="888" y="929"/>
                      <a:pt x="888" y="929"/>
                    </a:cubicBezTo>
                    <a:cubicBezTo>
                      <a:pt x="846" y="856"/>
                      <a:pt x="846" y="856"/>
                      <a:pt x="846" y="856"/>
                    </a:cubicBezTo>
                    <a:cubicBezTo>
                      <a:pt x="831" y="829"/>
                      <a:pt x="804" y="781"/>
                      <a:pt x="779" y="737"/>
                    </a:cubicBezTo>
                    <a:cubicBezTo>
                      <a:pt x="749" y="685"/>
                      <a:pt x="749" y="685"/>
                      <a:pt x="749" y="685"/>
                    </a:cubicBezTo>
                    <a:cubicBezTo>
                      <a:pt x="737" y="688"/>
                      <a:pt x="722" y="691"/>
                      <a:pt x="702" y="696"/>
                    </a:cubicBezTo>
                    <a:cubicBezTo>
                      <a:pt x="699" y="697"/>
                      <a:pt x="699" y="697"/>
                      <a:pt x="699" y="697"/>
                    </a:cubicBezTo>
                    <a:cubicBezTo>
                      <a:pt x="674" y="702"/>
                      <a:pt x="639" y="710"/>
                      <a:pt x="622" y="714"/>
                    </a:cubicBezTo>
                    <a:cubicBezTo>
                      <a:pt x="619" y="717"/>
                      <a:pt x="619" y="717"/>
                      <a:pt x="619" y="717"/>
                    </a:cubicBezTo>
                    <a:cubicBezTo>
                      <a:pt x="557" y="799"/>
                      <a:pt x="557" y="799"/>
                      <a:pt x="557" y="799"/>
                    </a:cubicBezTo>
                    <a:cubicBezTo>
                      <a:pt x="602" y="831"/>
                      <a:pt x="602" y="831"/>
                      <a:pt x="602" y="831"/>
                    </a:cubicBezTo>
                    <a:cubicBezTo>
                      <a:pt x="674" y="725"/>
                      <a:pt x="674" y="725"/>
                      <a:pt x="674" y="725"/>
                    </a:cubicBezTo>
                    <a:lnTo>
                      <a:pt x="817" y="976"/>
                    </a:lnTo>
                    <a:close/>
                    <a:moveTo>
                      <a:pt x="399" y="1244"/>
                    </a:moveTo>
                    <a:cubicBezTo>
                      <a:pt x="527" y="1242"/>
                      <a:pt x="527" y="1242"/>
                      <a:pt x="527" y="1242"/>
                    </a:cubicBezTo>
                    <a:cubicBezTo>
                      <a:pt x="526" y="1298"/>
                      <a:pt x="526" y="1298"/>
                      <a:pt x="526" y="1298"/>
                    </a:cubicBezTo>
                    <a:cubicBezTo>
                      <a:pt x="424" y="1293"/>
                      <a:pt x="424" y="1293"/>
                      <a:pt x="424" y="1293"/>
                    </a:cubicBezTo>
                    <a:cubicBezTo>
                      <a:pt x="421" y="1293"/>
                      <a:pt x="421" y="1293"/>
                      <a:pt x="421" y="1293"/>
                    </a:cubicBezTo>
                    <a:cubicBezTo>
                      <a:pt x="406" y="1281"/>
                      <a:pt x="374" y="1251"/>
                      <a:pt x="360" y="1238"/>
                    </a:cubicBezTo>
                    <a:cubicBezTo>
                      <a:pt x="355" y="1234"/>
                      <a:pt x="355" y="1234"/>
                      <a:pt x="355" y="1234"/>
                    </a:cubicBezTo>
                    <a:cubicBezTo>
                      <a:pt x="342" y="1221"/>
                      <a:pt x="332" y="1212"/>
                      <a:pt x="324" y="1205"/>
                    </a:cubicBezTo>
                    <a:cubicBezTo>
                      <a:pt x="344" y="1164"/>
                      <a:pt x="373" y="1101"/>
                      <a:pt x="394" y="1057"/>
                    </a:cubicBezTo>
                    <a:cubicBezTo>
                      <a:pt x="408" y="1028"/>
                      <a:pt x="408" y="1028"/>
                      <a:pt x="408" y="1028"/>
                    </a:cubicBezTo>
                    <a:cubicBezTo>
                      <a:pt x="415" y="1012"/>
                      <a:pt x="420" y="1001"/>
                      <a:pt x="421" y="1001"/>
                    </a:cubicBezTo>
                    <a:cubicBezTo>
                      <a:pt x="444" y="951"/>
                      <a:pt x="444" y="951"/>
                      <a:pt x="444" y="951"/>
                    </a:cubicBezTo>
                    <a:cubicBezTo>
                      <a:pt x="427" y="943"/>
                      <a:pt x="427" y="943"/>
                      <a:pt x="427" y="943"/>
                    </a:cubicBezTo>
                    <a:cubicBezTo>
                      <a:pt x="455" y="932"/>
                      <a:pt x="484" y="921"/>
                      <a:pt x="507" y="913"/>
                    </a:cubicBezTo>
                    <a:cubicBezTo>
                      <a:pt x="536" y="989"/>
                      <a:pt x="536" y="989"/>
                      <a:pt x="536" y="989"/>
                    </a:cubicBezTo>
                    <a:cubicBezTo>
                      <a:pt x="523" y="983"/>
                      <a:pt x="523" y="983"/>
                      <a:pt x="523" y="983"/>
                    </a:cubicBezTo>
                    <a:cubicBezTo>
                      <a:pt x="499" y="1033"/>
                      <a:pt x="499" y="1033"/>
                      <a:pt x="499" y="1033"/>
                    </a:cubicBezTo>
                    <a:cubicBezTo>
                      <a:pt x="499" y="1033"/>
                      <a:pt x="493" y="1045"/>
                      <a:pt x="485" y="1063"/>
                    </a:cubicBezTo>
                    <a:lnTo>
                      <a:pt x="399" y="1244"/>
                    </a:lnTo>
                    <a:close/>
                    <a:moveTo>
                      <a:pt x="1021" y="1200"/>
                    </a:moveTo>
                    <a:cubicBezTo>
                      <a:pt x="1022" y="1207"/>
                      <a:pt x="1022" y="1207"/>
                      <a:pt x="1022" y="1207"/>
                    </a:cubicBezTo>
                    <a:cubicBezTo>
                      <a:pt x="1018" y="1225"/>
                      <a:pt x="1007" y="1261"/>
                      <a:pt x="1000" y="1283"/>
                    </a:cubicBezTo>
                    <a:cubicBezTo>
                      <a:pt x="999" y="1284"/>
                      <a:pt x="999" y="1284"/>
                      <a:pt x="999" y="1284"/>
                    </a:cubicBezTo>
                    <a:cubicBezTo>
                      <a:pt x="993" y="1304"/>
                      <a:pt x="988" y="1319"/>
                      <a:pt x="985" y="1330"/>
                    </a:cubicBezTo>
                    <a:cubicBezTo>
                      <a:pt x="704" y="1330"/>
                      <a:pt x="704" y="1330"/>
                      <a:pt x="704" y="1330"/>
                    </a:cubicBezTo>
                    <a:cubicBezTo>
                      <a:pt x="704" y="1349"/>
                      <a:pt x="704" y="1349"/>
                      <a:pt x="704" y="1349"/>
                    </a:cubicBezTo>
                    <a:cubicBezTo>
                      <a:pt x="696" y="1341"/>
                      <a:pt x="687" y="1333"/>
                      <a:pt x="679" y="1325"/>
                    </a:cubicBezTo>
                    <a:cubicBezTo>
                      <a:pt x="666" y="1312"/>
                      <a:pt x="653" y="1300"/>
                      <a:pt x="642" y="1289"/>
                    </a:cubicBezTo>
                    <a:cubicBezTo>
                      <a:pt x="699" y="1231"/>
                      <a:pt x="699" y="1231"/>
                      <a:pt x="699" y="1231"/>
                    </a:cubicBezTo>
                    <a:cubicBezTo>
                      <a:pt x="699" y="1246"/>
                      <a:pt x="699" y="1246"/>
                      <a:pt x="699" y="1246"/>
                    </a:cubicBezTo>
                    <a:cubicBezTo>
                      <a:pt x="988" y="1246"/>
                      <a:pt x="988" y="1246"/>
                      <a:pt x="988" y="1246"/>
                    </a:cubicBezTo>
                    <a:cubicBezTo>
                      <a:pt x="931" y="1129"/>
                      <a:pt x="931" y="1129"/>
                      <a:pt x="931" y="1129"/>
                    </a:cubicBezTo>
                    <a:cubicBezTo>
                      <a:pt x="981" y="1106"/>
                      <a:pt x="981" y="1106"/>
                      <a:pt x="981" y="1106"/>
                    </a:cubicBezTo>
                    <a:lnTo>
                      <a:pt x="1021" y="1200"/>
                    </a:lnTo>
                    <a:close/>
                    <a:moveTo>
                      <a:pt x="1339" y="180"/>
                    </a:moveTo>
                    <a:cubicBezTo>
                      <a:pt x="1339" y="1657"/>
                      <a:pt x="1339" y="1657"/>
                      <a:pt x="1339" y="1657"/>
                    </a:cubicBezTo>
                    <a:cubicBezTo>
                      <a:pt x="1339" y="1735"/>
                      <a:pt x="1276" y="1798"/>
                      <a:pt x="1198" y="1798"/>
                    </a:cubicBezTo>
                    <a:cubicBezTo>
                      <a:pt x="191" y="1798"/>
                      <a:pt x="191" y="1798"/>
                      <a:pt x="191" y="1798"/>
                    </a:cubicBezTo>
                    <a:cubicBezTo>
                      <a:pt x="114" y="1798"/>
                      <a:pt x="51" y="1735"/>
                      <a:pt x="51" y="1657"/>
                    </a:cubicBezTo>
                    <a:cubicBezTo>
                      <a:pt x="51" y="532"/>
                      <a:pt x="51" y="532"/>
                      <a:pt x="51" y="532"/>
                    </a:cubicBezTo>
                    <a:cubicBezTo>
                      <a:pt x="583" y="40"/>
                      <a:pt x="583" y="40"/>
                      <a:pt x="583" y="40"/>
                    </a:cubicBezTo>
                    <a:cubicBezTo>
                      <a:pt x="1198" y="40"/>
                      <a:pt x="1198" y="40"/>
                      <a:pt x="1198" y="40"/>
                    </a:cubicBezTo>
                    <a:cubicBezTo>
                      <a:pt x="1276" y="40"/>
                      <a:pt x="1339" y="102"/>
                      <a:pt x="1339" y="180"/>
                    </a:cubicBezTo>
                    <a:close/>
                    <a:moveTo>
                      <a:pt x="502" y="807"/>
                    </a:moveTo>
                    <a:cubicBezTo>
                      <a:pt x="612" y="885"/>
                      <a:pt x="612" y="885"/>
                      <a:pt x="612" y="885"/>
                    </a:cubicBezTo>
                    <a:cubicBezTo>
                      <a:pt x="671" y="798"/>
                      <a:pt x="671" y="798"/>
                      <a:pt x="671" y="798"/>
                    </a:cubicBezTo>
                    <a:cubicBezTo>
                      <a:pt x="765" y="961"/>
                      <a:pt x="765" y="961"/>
                      <a:pt x="765" y="961"/>
                    </a:cubicBezTo>
                    <a:cubicBezTo>
                      <a:pt x="750" y="970"/>
                      <a:pt x="750" y="970"/>
                      <a:pt x="750" y="970"/>
                    </a:cubicBezTo>
                    <a:cubicBezTo>
                      <a:pt x="750" y="970"/>
                      <a:pt x="748" y="971"/>
                      <a:pt x="744" y="973"/>
                    </a:cubicBezTo>
                    <a:cubicBezTo>
                      <a:pt x="703" y="997"/>
                      <a:pt x="703" y="997"/>
                      <a:pt x="703" y="997"/>
                    </a:cubicBezTo>
                    <a:cubicBezTo>
                      <a:pt x="912" y="1050"/>
                      <a:pt x="912" y="1050"/>
                      <a:pt x="912" y="1050"/>
                    </a:cubicBezTo>
                    <a:cubicBezTo>
                      <a:pt x="916" y="1031"/>
                      <a:pt x="916" y="1031"/>
                      <a:pt x="916" y="1031"/>
                    </a:cubicBezTo>
                    <a:cubicBezTo>
                      <a:pt x="924" y="1002"/>
                      <a:pt x="938" y="948"/>
                      <a:pt x="949" y="905"/>
                    </a:cubicBezTo>
                    <a:cubicBezTo>
                      <a:pt x="965" y="841"/>
                      <a:pt x="965" y="841"/>
                      <a:pt x="965" y="841"/>
                    </a:cubicBezTo>
                    <a:cubicBezTo>
                      <a:pt x="903" y="877"/>
                      <a:pt x="903" y="877"/>
                      <a:pt x="903" y="877"/>
                    </a:cubicBezTo>
                    <a:cubicBezTo>
                      <a:pt x="880" y="837"/>
                      <a:pt x="880" y="837"/>
                      <a:pt x="880" y="837"/>
                    </a:cubicBezTo>
                    <a:cubicBezTo>
                      <a:pt x="865" y="810"/>
                      <a:pt x="837" y="762"/>
                      <a:pt x="812" y="718"/>
                    </a:cubicBezTo>
                    <a:cubicBezTo>
                      <a:pt x="768" y="641"/>
                      <a:pt x="768" y="641"/>
                      <a:pt x="768" y="641"/>
                    </a:cubicBezTo>
                    <a:cubicBezTo>
                      <a:pt x="754" y="645"/>
                      <a:pt x="754" y="645"/>
                      <a:pt x="754" y="645"/>
                    </a:cubicBezTo>
                    <a:cubicBezTo>
                      <a:pt x="741" y="648"/>
                      <a:pt x="722" y="652"/>
                      <a:pt x="694" y="658"/>
                    </a:cubicBezTo>
                    <a:cubicBezTo>
                      <a:pt x="690" y="659"/>
                      <a:pt x="690" y="659"/>
                      <a:pt x="690" y="659"/>
                    </a:cubicBezTo>
                    <a:cubicBezTo>
                      <a:pt x="662" y="665"/>
                      <a:pt x="622" y="674"/>
                      <a:pt x="607" y="679"/>
                    </a:cubicBezTo>
                    <a:cubicBezTo>
                      <a:pt x="603" y="680"/>
                      <a:pt x="603" y="680"/>
                      <a:pt x="603" y="680"/>
                    </a:cubicBezTo>
                    <a:cubicBezTo>
                      <a:pt x="590" y="691"/>
                      <a:pt x="590" y="691"/>
                      <a:pt x="590" y="691"/>
                    </a:cubicBezTo>
                    <a:lnTo>
                      <a:pt x="502" y="807"/>
                    </a:lnTo>
                    <a:close/>
                    <a:moveTo>
                      <a:pt x="566" y="1203"/>
                    </a:moveTo>
                    <a:cubicBezTo>
                      <a:pt x="461" y="1205"/>
                      <a:pt x="461" y="1205"/>
                      <a:pt x="461" y="1205"/>
                    </a:cubicBezTo>
                    <a:cubicBezTo>
                      <a:pt x="520" y="1079"/>
                      <a:pt x="520" y="1079"/>
                      <a:pt x="520" y="1079"/>
                    </a:cubicBezTo>
                    <a:cubicBezTo>
                      <a:pt x="528" y="1061"/>
                      <a:pt x="534" y="1050"/>
                      <a:pt x="534" y="1049"/>
                    </a:cubicBezTo>
                    <a:cubicBezTo>
                      <a:pt x="541" y="1034"/>
                      <a:pt x="541" y="1034"/>
                      <a:pt x="541" y="1034"/>
                    </a:cubicBezTo>
                    <a:cubicBezTo>
                      <a:pt x="557" y="1041"/>
                      <a:pt x="557" y="1041"/>
                      <a:pt x="557" y="1041"/>
                    </a:cubicBezTo>
                    <a:cubicBezTo>
                      <a:pt x="557" y="1041"/>
                      <a:pt x="559" y="1042"/>
                      <a:pt x="562" y="1044"/>
                    </a:cubicBezTo>
                    <a:cubicBezTo>
                      <a:pt x="605" y="1065"/>
                      <a:pt x="605" y="1065"/>
                      <a:pt x="605" y="1065"/>
                    </a:cubicBezTo>
                    <a:cubicBezTo>
                      <a:pt x="530" y="863"/>
                      <a:pt x="530" y="863"/>
                      <a:pt x="530" y="863"/>
                    </a:cubicBezTo>
                    <a:cubicBezTo>
                      <a:pt x="512" y="870"/>
                      <a:pt x="512" y="870"/>
                      <a:pt x="512" y="870"/>
                    </a:cubicBezTo>
                    <a:cubicBezTo>
                      <a:pt x="479" y="882"/>
                      <a:pt x="415" y="906"/>
                      <a:pt x="371" y="923"/>
                    </a:cubicBezTo>
                    <a:cubicBezTo>
                      <a:pt x="328" y="939"/>
                      <a:pt x="328" y="939"/>
                      <a:pt x="328" y="939"/>
                    </a:cubicBezTo>
                    <a:cubicBezTo>
                      <a:pt x="393" y="969"/>
                      <a:pt x="393" y="969"/>
                      <a:pt x="393" y="969"/>
                    </a:cubicBezTo>
                    <a:cubicBezTo>
                      <a:pt x="386" y="985"/>
                      <a:pt x="386" y="985"/>
                      <a:pt x="386" y="985"/>
                    </a:cubicBezTo>
                    <a:cubicBezTo>
                      <a:pt x="386" y="985"/>
                      <a:pt x="381" y="996"/>
                      <a:pt x="373" y="1011"/>
                    </a:cubicBezTo>
                    <a:cubicBezTo>
                      <a:pt x="359" y="1041"/>
                      <a:pt x="359" y="1041"/>
                      <a:pt x="359" y="1041"/>
                    </a:cubicBezTo>
                    <a:cubicBezTo>
                      <a:pt x="336" y="1090"/>
                      <a:pt x="302" y="1162"/>
                      <a:pt x="283" y="1202"/>
                    </a:cubicBezTo>
                    <a:cubicBezTo>
                      <a:pt x="277" y="1215"/>
                      <a:pt x="277" y="1215"/>
                      <a:pt x="277" y="1215"/>
                    </a:cubicBezTo>
                    <a:cubicBezTo>
                      <a:pt x="288" y="1225"/>
                      <a:pt x="288" y="1225"/>
                      <a:pt x="288" y="1225"/>
                    </a:cubicBezTo>
                    <a:cubicBezTo>
                      <a:pt x="296" y="1232"/>
                      <a:pt x="309" y="1244"/>
                      <a:pt x="329" y="1262"/>
                    </a:cubicBezTo>
                    <a:cubicBezTo>
                      <a:pt x="334" y="1266"/>
                      <a:pt x="334" y="1266"/>
                      <a:pt x="334" y="1266"/>
                    </a:cubicBezTo>
                    <a:cubicBezTo>
                      <a:pt x="361" y="1292"/>
                      <a:pt x="389" y="1317"/>
                      <a:pt x="400" y="1326"/>
                    </a:cubicBezTo>
                    <a:cubicBezTo>
                      <a:pt x="404" y="1328"/>
                      <a:pt x="404" y="1328"/>
                      <a:pt x="404" y="1328"/>
                    </a:cubicBezTo>
                    <a:cubicBezTo>
                      <a:pt x="419" y="1332"/>
                      <a:pt x="419" y="1332"/>
                      <a:pt x="419" y="1332"/>
                    </a:cubicBezTo>
                    <a:cubicBezTo>
                      <a:pt x="564" y="1338"/>
                      <a:pt x="564" y="1338"/>
                      <a:pt x="564" y="1338"/>
                    </a:cubicBezTo>
                    <a:lnTo>
                      <a:pt x="566" y="1203"/>
                    </a:lnTo>
                    <a:close/>
                    <a:moveTo>
                      <a:pt x="1062" y="1208"/>
                    </a:moveTo>
                    <a:cubicBezTo>
                      <a:pt x="1058" y="1189"/>
                      <a:pt x="1058" y="1189"/>
                      <a:pt x="1058" y="1189"/>
                    </a:cubicBezTo>
                    <a:cubicBezTo>
                      <a:pt x="1001" y="1054"/>
                      <a:pt x="1001" y="1054"/>
                      <a:pt x="1001" y="1054"/>
                    </a:cubicBezTo>
                    <a:cubicBezTo>
                      <a:pt x="879" y="1111"/>
                      <a:pt x="879" y="1111"/>
                      <a:pt x="879" y="1111"/>
                    </a:cubicBezTo>
                    <a:cubicBezTo>
                      <a:pt x="926" y="1207"/>
                      <a:pt x="926" y="1207"/>
                      <a:pt x="926" y="1207"/>
                    </a:cubicBezTo>
                    <a:cubicBezTo>
                      <a:pt x="738" y="1207"/>
                      <a:pt x="738" y="1207"/>
                      <a:pt x="738" y="1207"/>
                    </a:cubicBezTo>
                    <a:cubicBezTo>
                      <a:pt x="738" y="1136"/>
                      <a:pt x="738" y="1136"/>
                      <a:pt x="738" y="1136"/>
                    </a:cubicBezTo>
                    <a:cubicBezTo>
                      <a:pt x="588" y="1290"/>
                      <a:pt x="588" y="1290"/>
                      <a:pt x="588" y="1290"/>
                    </a:cubicBezTo>
                    <a:cubicBezTo>
                      <a:pt x="601" y="1304"/>
                      <a:pt x="601" y="1304"/>
                      <a:pt x="601" y="1304"/>
                    </a:cubicBezTo>
                    <a:cubicBezTo>
                      <a:pt x="614" y="1316"/>
                      <a:pt x="632" y="1334"/>
                      <a:pt x="652" y="1353"/>
                    </a:cubicBezTo>
                    <a:cubicBezTo>
                      <a:pt x="672" y="1372"/>
                      <a:pt x="692" y="1392"/>
                      <a:pt x="710" y="1409"/>
                    </a:cubicBezTo>
                    <a:cubicBezTo>
                      <a:pt x="742" y="1441"/>
                      <a:pt x="742" y="1441"/>
                      <a:pt x="742" y="1441"/>
                    </a:cubicBezTo>
                    <a:cubicBezTo>
                      <a:pt x="742" y="1369"/>
                      <a:pt x="742" y="1369"/>
                      <a:pt x="742" y="1369"/>
                    </a:cubicBezTo>
                    <a:cubicBezTo>
                      <a:pt x="1014" y="1369"/>
                      <a:pt x="1014" y="1369"/>
                      <a:pt x="1014" y="1369"/>
                    </a:cubicBezTo>
                    <a:cubicBezTo>
                      <a:pt x="1018" y="1355"/>
                      <a:pt x="1018" y="1355"/>
                      <a:pt x="1018" y="1355"/>
                    </a:cubicBezTo>
                    <a:cubicBezTo>
                      <a:pt x="1021" y="1343"/>
                      <a:pt x="1027" y="1326"/>
                      <a:pt x="1036" y="1296"/>
                    </a:cubicBezTo>
                    <a:cubicBezTo>
                      <a:pt x="1036" y="1294"/>
                      <a:pt x="1036" y="1294"/>
                      <a:pt x="1036" y="1294"/>
                    </a:cubicBezTo>
                    <a:cubicBezTo>
                      <a:pt x="1044" y="1269"/>
                      <a:pt x="1057" y="1230"/>
                      <a:pt x="1061" y="1212"/>
                    </a:cubicBezTo>
                    <a:lnTo>
                      <a:pt x="1062" y="1208"/>
                    </a:lnTo>
                    <a:close/>
                    <a:moveTo>
                      <a:pt x="1223" y="229"/>
                    </a:moveTo>
                    <a:cubicBezTo>
                      <a:pt x="1223" y="181"/>
                      <a:pt x="1184" y="142"/>
                      <a:pt x="1136" y="142"/>
                    </a:cubicBezTo>
                    <a:cubicBezTo>
                      <a:pt x="758" y="142"/>
                      <a:pt x="758" y="142"/>
                      <a:pt x="758" y="142"/>
                    </a:cubicBezTo>
                    <a:cubicBezTo>
                      <a:pt x="1223" y="658"/>
                      <a:pt x="1223" y="658"/>
                      <a:pt x="1223" y="658"/>
                    </a:cubicBezTo>
                    <a:lnTo>
                      <a:pt x="1223" y="229"/>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0" name="Rectangle 49"/>
              <p:cNvSpPr/>
              <p:nvPr/>
            </p:nvSpPr>
            <p:spPr bwMode="auto">
              <a:xfrm>
                <a:off x="4563458" y="5969730"/>
                <a:ext cx="440544" cy="388317"/>
              </a:xfrm>
              <a:prstGeom prst="rect">
                <a:avLst/>
              </a:prstGeom>
              <a:solidFill>
                <a:schemeClr val="bg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grpSp>
        <p:grpSp>
          <p:nvGrpSpPr>
            <p:cNvPr id="53" name="Group 52"/>
            <p:cNvGrpSpPr/>
            <p:nvPr/>
          </p:nvGrpSpPr>
          <p:grpSpPr>
            <a:xfrm>
              <a:off x="4923079" y="4135664"/>
              <a:ext cx="238185" cy="249331"/>
              <a:chOff x="4459616" y="5828897"/>
              <a:chExt cx="882650" cy="846138"/>
            </a:xfrm>
          </p:grpSpPr>
          <p:sp>
            <p:nvSpPr>
              <p:cNvPr id="146" name="Freeform 14"/>
              <p:cNvSpPr>
                <a:spLocks noEditPoints="1"/>
              </p:cNvSpPr>
              <p:nvPr/>
            </p:nvSpPr>
            <p:spPr bwMode="auto">
              <a:xfrm>
                <a:off x="4459616" y="5828897"/>
                <a:ext cx="882650" cy="846138"/>
              </a:xfrm>
              <a:custGeom>
                <a:avLst/>
                <a:gdLst>
                  <a:gd name="T0" fmla="*/ 1761 w 2001"/>
                  <a:gd name="T1" fmla="*/ 520 h 1918"/>
                  <a:gd name="T2" fmla="*/ 1791 w 2001"/>
                  <a:gd name="T3" fmla="*/ 99 h 1918"/>
                  <a:gd name="T4" fmla="*/ 1700 w 2001"/>
                  <a:gd name="T5" fmla="*/ 14 h 1918"/>
                  <a:gd name="T6" fmla="*/ 1735 w 2001"/>
                  <a:gd name="T7" fmla="*/ 148 h 1918"/>
                  <a:gd name="T8" fmla="*/ 1607 w 2001"/>
                  <a:gd name="T9" fmla="*/ 240 h 1918"/>
                  <a:gd name="T10" fmla="*/ 1583 w 2001"/>
                  <a:gd name="T11" fmla="*/ 266 h 1918"/>
                  <a:gd name="T12" fmla="*/ 1608 w 2001"/>
                  <a:gd name="T13" fmla="*/ 401 h 1918"/>
                  <a:gd name="T14" fmla="*/ 1808 w 2001"/>
                  <a:gd name="T15" fmla="*/ 717 h 1918"/>
                  <a:gd name="T16" fmla="*/ 1878 w 2001"/>
                  <a:gd name="T17" fmla="*/ 1537 h 1918"/>
                  <a:gd name="T18" fmla="*/ 1611 w 2001"/>
                  <a:gd name="T19" fmla="*/ 1477 h 1918"/>
                  <a:gd name="T20" fmla="*/ 1385 w 2001"/>
                  <a:gd name="T21" fmla="*/ 244 h 1918"/>
                  <a:gd name="T22" fmla="*/ 384 w 2001"/>
                  <a:gd name="T23" fmla="*/ 0 h 1918"/>
                  <a:gd name="T24" fmla="*/ 140 w 2001"/>
                  <a:gd name="T25" fmla="*/ 1455 h 1918"/>
                  <a:gd name="T26" fmla="*/ 88 w 2001"/>
                  <a:gd name="T27" fmla="*/ 1524 h 1918"/>
                  <a:gd name="T28" fmla="*/ 1437 w 2001"/>
                  <a:gd name="T29" fmla="*/ 1729 h 1918"/>
                  <a:gd name="T30" fmla="*/ 1374 w 2001"/>
                  <a:gd name="T31" fmla="*/ 1524 h 1918"/>
                  <a:gd name="T32" fmla="*/ 1385 w 2001"/>
                  <a:gd name="T33" fmla="*/ 1248 h 1918"/>
                  <a:gd name="T34" fmla="*/ 1738 w 2001"/>
                  <a:gd name="T35" fmla="*/ 1675 h 1918"/>
                  <a:gd name="T36" fmla="*/ 2001 w 2001"/>
                  <a:gd name="T37" fmla="*/ 1215 h 1918"/>
                  <a:gd name="T38" fmla="*/ 1723 w 2001"/>
                  <a:gd name="T39" fmla="*/ 386 h 1918"/>
                  <a:gd name="T40" fmla="*/ 1633 w 2001"/>
                  <a:gd name="T41" fmla="*/ 289 h 1918"/>
                  <a:gd name="T42" fmla="*/ 1723 w 2001"/>
                  <a:gd name="T43" fmla="*/ 386 h 1918"/>
                  <a:gd name="T44" fmla="*/ 985 w 2001"/>
                  <a:gd name="T45" fmla="*/ 951 h 1918"/>
                  <a:gd name="T46" fmla="*/ 636 w 2001"/>
                  <a:gd name="T47" fmla="*/ 786 h 1918"/>
                  <a:gd name="T48" fmla="*/ 722 w 2001"/>
                  <a:gd name="T49" fmla="*/ 751 h 1918"/>
                  <a:gd name="T50" fmla="*/ 830 w 2001"/>
                  <a:gd name="T51" fmla="*/ 687 h 1918"/>
                  <a:gd name="T52" fmla="*/ 922 w 2001"/>
                  <a:gd name="T53" fmla="*/ 601 h 1918"/>
                  <a:gd name="T54" fmla="*/ 1017 w 2001"/>
                  <a:gd name="T55" fmla="*/ 450 h 1918"/>
                  <a:gd name="T56" fmla="*/ 1057 w 2001"/>
                  <a:gd name="T57" fmla="*/ 345 h 1918"/>
                  <a:gd name="T58" fmla="*/ 1084 w 2001"/>
                  <a:gd name="T59" fmla="*/ 267 h 1918"/>
                  <a:gd name="T60" fmla="*/ 1076 w 2001"/>
                  <a:gd name="T61" fmla="*/ 248 h 1918"/>
                  <a:gd name="T62" fmla="*/ 991 w 2001"/>
                  <a:gd name="T63" fmla="*/ 222 h 1918"/>
                  <a:gd name="T64" fmla="*/ 852 w 2001"/>
                  <a:gd name="T65" fmla="*/ 235 h 1918"/>
                  <a:gd name="T66" fmla="*/ 709 w 2001"/>
                  <a:gd name="T67" fmla="*/ 309 h 1918"/>
                  <a:gd name="T68" fmla="*/ 603 w 2001"/>
                  <a:gd name="T69" fmla="*/ 432 h 1918"/>
                  <a:gd name="T70" fmla="*/ 544 w 2001"/>
                  <a:gd name="T71" fmla="*/ 644 h 1918"/>
                  <a:gd name="T72" fmla="*/ 559 w 2001"/>
                  <a:gd name="T73" fmla="*/ 757 h 1918"/>
                  <a:gd name="T74" fmla="*/ 576 w 2001"/>
                  <a:gd name="T75" fmla="*/ 751 h 1918"/>
                  <a:gd name="T76" fmla="*/ 725 w 2001"/>
                  <a:gd name="T77" fmla="*/ 526 h 1918"/>
                  <a:gd name="T78" fmla="*/ 783 w 2001"/>
                  <a:gd name="T79" fmla="*/ 469 h 1918"/>
                  <a:gd name="T80" fmla="*/ 831 w 2001"/>
                  <a:gd name="T81" fmla="*/ 436 h 1918"/>
                  <a:gd name="T82" fmla="*/ 831 w 2001"/>
                  <a:gd name="T83" fmla="*/ 438 h 1918"/>
                  <a:gd name="T84" fmla="*/ 788 w 2001"/>
                  <a:gd name="T85" fmla="*/ 474 h 1918"/>
                  <a:gd name="T86" fmla="*/ 734 w 2001"/>
                  <a:gd name="T87" fmla="*/ 534 h 1918"/>
                  <a:gd name="T88" fmla="*/ 607 w 2001"/>
                  <a:gd name="T89" fmla="*/ 765 h 1918"/>
                  <a:gd name="T90" fmla="*/ 559 w 2001"/>
                  <a:gd name="T91" fmla="*/ 951 h 1918"/>
                  <a:gd name="T92" fmla="*/ 278 w 2001"/>
                  <a:gd name="T93" fmla="*/ 707 h 1918"/>
                  <a:gd name="T94" fmla="*/ 522 w 2001"/>
                  <a:gd name="T95" fmla="*/ 114 h 1918"/>
                  <a:gd name="T96" fmla="*/ 1229 w 2001"/>
                  <a:gd name="T97" fmla="*/ 358 h 1918"/>
                  <a:gd name="T98" fmla="*/ 1497 w 2001"/>
                  <a:gd name="T99" fmla="*/ 1755 h 1918"/>
                  <a:gd name="T100" fmla="*/ 0 w 2001"/>
                  <a:gd name="T101" fmla="*/ 1780 h 1918"/>
                  <a:gd name="T102" fmla="*/ 24 w 2001"/>
                  <a:gd name="T103" fmla="*/ 1918 h 1918"/>
                  <a:gd name="T104" fmla="*/ 1521 w 2001"/>
                  <a:gd name="T105" fmla="*/ 1894 h 1918"/>
                  <a:gd name="T106" fmla="*/ 1497 w 2001"/>
                  <a:gd name="T107" fmla="*/ 1755 h 1918"/>
                  <a:gd name="T108" fmla="*/ 48 w 2001"/>
                  <a:gd name="T109" fmla="*/ 1869 h 1918"/>
                  <a:gd name="T110" fmla="*/ 1473 w 2001"/>
                  <a:gd name="T111" fmla="*/ 1804 h 1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01" h="1918">
                    <a:moveTo>
                      <a:pt x="1848" y="689"/>
                    </a:moveTo>
                    <a:cubicBezTo>
                      <a:pt x="1811" y="637"/>
                      <a:pt x="1777" y="591"/>
                      <a:pt x="1761" y="520"/>
                    </a:cubicBezTo>
                    <a:cubicBezTo>
                      <a:pt x="1796" y="116"/>
                      <a:pt x="1796" y="116"/>
                      <a:pt x="1796" y="116"/>
                    </a:cubicBezTo>
                    <a:cubicBezTo>
                      <a:pt x="1796" y="110"/>
                      <a:pt x="1795" y="104"/>
                      <a:pt x="1791" y="99"/>
                    </a:cubicBezTo>
                    <a:cubicBezTo>
                      <a:pt x="1732" y="21"/>
                      <a:pt x="1732" y="21"/>
                      <a:pt x="1732" y="21"/>
                    </a:cubicBezTo>
                    <a:cubicBezTo>
                      <a:pt x="1725" y="11"/>
                      <a:pt x="1711" y="8"/>
                      <a:pt x="1700" y="14"/>
                    </a:cubicBezTo>
                    <a:cubicBezTo>
                      <a:pt x="1690" y="21"/>
                      <a:pt x="1685" y="34"/>
                      <a:pt x="1690" y="45"/>
                    </a:cubicBezTo>
                    <a:cubicBezTo>
                      <a:pt x="1735" y="148"/>
                      <a:pt x="1735" y="148"/>
                      <a:pt x="1735" y="148"/>
                    </a:cubicBezTo>
                    <a:cubicBezTo>
                      <a:pt x="1720" y="240"/>
                      <a:pt x="1720" y="240"/>
                      <a:pt x="1720" y="240"/>
                    </a:cubicBezTo>
                    <a:cubicBezTo>
                      <a:pt x="1607" y="240"/>
                      <a:pt x="1607" y="240"/>
                      <a:pt x="1607" y="240"/>
                    </a:cubicBezTo>
                    <a:cubicBezTo>
                      <a:pt x="1600" y="240"/>
                      <a:pt x="1594" y="243"/>
                      <a:pt x="1589" y="248"/>
                    </a:cubicBezTo>
                    <a:cubicBezTo>
                      <a:pt x="1584" y="252"/>
                      <a:pt x="1582" y="259"/>
                      <a:pt x="1583" y="266"/>
                    </a:cubicBezTo>
                    <a:cubicBezTo>
                      <a:pt x="1591" y="380"/>
                      <a:pt x="1591" y="380"/>
                      <a:pt x="1591" y="380"/>
                    </a:cubicBezTo>
                    <a:cubicBezTo>
                      <a:pt x="1591" y="390"/>
                      <a:pt x="1598" y="398"/>
                      <a:pt x="1608" y="401"/>
                    </a:cubicBezTo>
                    <a:cubicBezTo>
                      <a:pt x="1701" y="430"/>
                      <a:pt x="1701" y="430"/>
                      <a:pt x="1701" y="430"/>
                    </a:cubicBezTo>
                    <a:cubicBezTo>
                      <a:pt x="1704" y="572"/>
                      <a:pt x="1755" y="643"/>
                      <a:pt x="1808" y="717"/>
                    </a:cubicBezTo>
                    <a:cubicBezTo>
                      <a:pt x="1876" y="812"/>
                      <a:pt x="1952" y="919"/>
                      <a:pt x="1952" y="1215"/>
                    </a:cubicBezTo>
                    <a:cubicBezTo>
                      <a:pt x="1952" y="1352"/>
                      <a:pt x="1926" y="1463"/>
                      <a:pt x="1878" y="1537"/>
                    </a:cubicBezTo>
                    <a:cubicBezTo>
                      <a:pt x="1840" y="1594"/>
                      <a:pt x="1789" y="1626"/>
                      <a:pt x="1738" y="1626"/>
                    </a:cubicBezTo>
                    <a:cubicBezTo>
                      <a:pt x="1675" y="1626"/>
                      <a:pt x="1611" y="1575"/>
                      <a:pt x="1611" y="1477"/>
                    </a:cubicBezTo>
                    <a:cubicBezTo>
                      <a:pt x="1611" y="1278"/>
                      <a:pt x="1465" y="1217"/>
                      <a:pt x="1385" y="1199"/>
                    </a:cubicBezTo>
                    <a:cubicBezTo>
                      <a:pt x="1385" y="244"/>
                      <a:pt x="1385" y="244"/>
                      <a:pt x="1385" y="244"/>
                    </a:cubicBezTo>
                    <a:cubicBezTo>
                      <a:pt x="1385" y="109"/>
                      <a:pt x="1276" y="0"/>
                      <a:pt x="1142" y="0"/>
                    </a:cubicBezTo>
                    <a:cubicBezTo>
                      <a:pt x="384" y="0"/>
                      <a:pt x="384" y="0"/>
                      <a:pt x="384" y="0"/>
                    </a:cubicBezTo>
                    <a:cubicBezTo>
                      <a:pt x="249" y="0"/>
                      <a:pt x="140" y="109"/>
                      <a:pt x="140" y="244"/>
                    </a:cubicBezTo>
                    <a:cubicBezTo>
                      <a:pt x="140" y="1455"/>
                      <a:pt x="140" y="1455"/>
                      <a:pt x="140" y="1455"/>
                    </a:cubicBezTo>
                    <a:cubicBezTo>
                      <a:pt x="140" y="1479"/>
                      <a:pt x="144" y="1502"/>
                      <a:pt x="151" y="1524"/>
                    </a:cubicBezTo>
                    <a:cubicBezTo>
                      <a:pt x="88" y="1524"/>
                      <a:pt x="88" y="1524"/>
                      <a:pt x="88" y="1524"/>
                    </a:cubicBezTo>
                    <a:cubicBezTo>
                      <a:pt x="88" y="1729"/>
                      <a:pt x="88" y="1729"/>
                      <a:pt x="88" y="1729"/>
                    </a:cubicBezTo>
                    <a:cubicBezTo>
                      <a:pt x="1437" y="1729"/>
                      <a:pt x="1437" y="1729"/>
                      <a:pt x="1437" y="1729"/>
                    </a:cubicBezTo>
                    <a:cubicBezTo>
                      <a:pt x="1437" y="1524"/>
                      <a:pt x="1437" y="1524"/>
                      <a:pt x="1437" y="1524"/>
                    </a:cubicBezTo>
                    <a:cubicBezTo>
                      <a:pt x="1374" y="1524"/>
                      <a:pt x="1374" y="1524"/>
                      <a:pt x="1374" y="1524"/>
                    </a:cubicBezTo>
                    <a:cubicBezTo>
                      <a:pt x="1381" y="1502"/>
                      <a:pt x="1385" y="1479"/>
                      <a:pt x="1385" y="1455"/>
                    </a:cubicBezTo>
                    <a:cubicBezTo>
                      <a:pt x="1385" y="1248"/>
                      <a:pt x="1385" y="1248"/>
                      <a:pt x="1385" y="1248"/>
                    </a:cubicBezTo>
                    <a:cubicBezTo>
                      <a:pt x="1453" y="1265"/>
                      <a:pt x="1562" y="1318"/>
                      <a:pt x="1562" y="1477"/>
                    </a:cubicBezTo>
                    <a:cubicBezTo>
                      <a:pt x="1562" y="1590"/>
                      <a:pt x="1638" y="1675"/>
                      <a:pt x="1738" y="1675"/>
                    </a:cubicBezTo>
                    <a:cubicBezTo>
                      <a:pt x="1806" y="1675"/>
                      <a:pt x="1872" y="1635"/>
                      <a:pt x="1919" y="1564"/>
                    </a:cubicBezTo>
                    <a:cubicBezTo>
                      <a:pt x="1972" y="1482"/>
                      <a:pt x="2001" y="1362"/>
                      <a:pt x="2001" y="1215"/>
                    </a:cubicBezTo>
                    <a:cubicBezTo>
                      <a:pt x="2001" y="903"/>
                      <a:pt x="1919" y="789"/>
                      <a:pt x="1848" y="689"/>
                    </a:cubicBezTo>
                    <a:close/>
                    <a:moveTo>
                      <a:pt x="1723" y="386"/>
                    </a:moveTo>
                    <a:cubicBezTo>
                      <a:pt x="1638" y="360"/>
                      <a:pt x="1638" y="360"/>
                      <a:pt x="1638" y="360"/>
                    </a:cubicBezTo>
                    <a:cubicBezTo>
                      <a:pt x="1633" y="289"/>
                      <a:pt x="1633" y="289"/>
                      <a:pt x="1633" y="289"/>
                    </a:cubicBezTo>
                    <a:cubicBezTo>
                      <a:pt x="1732" y="289"/>
                      <a:pt x="1732" y="289"/>
                      <a:pt x="1732" y="289"/>
                    </a:cubicBezTo>
                    <a:lnTo>
                      <a:pt x="1723" y="386"/>
                    </a:lnTo>
                    <a:close/>
                    <a:moveTo>
                      <a:pt x="1229" y="707"/>
                    </a:moveTo>
                    <a:cubicBezTo>
                      <a:pt x="1229" y="842"/>
                      <a:pt x="1120" y="951"/>
                      <a:pt x="985" y="951"/>
                    </a:cubicBezTo>
                    <a:cubicBezTo>
                      <a:pt x="593" y="951"/>
                      <a:pt x="593" y="951"/>
                      <a:pt x="593" y="951"/>
                    </a:cubicBezTo>
                    <a:cubicBezTo>
                      <a:pt x="598" y="898"/>
                      <a:pt x="610" y="840"/>
                      <a:pt x="636" y="786"/>
                    </a:cubicBezTo>
                    <a:cubicBezTo>
                      <a:pt x="646" y="782"/>
                      <a:pt x="657" y="779"/>
                      <a:pt x="669" y="774"/>
                    </a:cubicBezTo>
                    <a:cubicBezTo>
                      <a:pt x="686" y="767"/>
                      <a:pt x="704" y="760"/>
                      <a:pt x="722" y="751"/>
                    </a:cubicBezTo>
                    <a:cubicBezTo>
                      <a:pt x="741" y="742"/>
                      <a:pt x="759" y="732"/>
                      <a:pt x="777" y="722"/>
                    </a:cubicBezTo>
                    <a:cubicBezTo>
                      <a:pt x="795" y="711"/>
                      <a:pt x="813" y="699"/>
                      <a:pt x="830" y="687"/>
                    </a:cubicBezTo>
                    <a:cubicBezTo>
                      <a:pt x="847" y="674"/>
                      <a:pt x="864" y="661"/>
                      <a:pt x="879" y="646"/>
                    </a:cubicBezTo>
                    <a:cubicBezTo>
                      <a:pt x="894" y="631"/>
                      <a:pt x="909" y="617"/>
                      <a:pt x="922" y="601"/>
                    </a:cubicBezTo>
                    <a:cubicBezTo>
                      <a:pt x="949" y="571"/>
                      <a:pt x="972" y="537"/>
                      <a:pt x="991" y="503"/>
                    </a:cubicBezTo>
                    <a:cubicBezTo>
                      <a:pt x="1001" y="486"/>
                      <a:pt x="1009" y="467"/>
                      <a:pt x="1017" y="450"/>
                    </a:cubicBezTo>
                    <a:cubicBezTo>
                      <a:pt x="1025" y="433"/>
                      <a:pt x="1032" y="414"/>
                      <a:pt x="1038" y="396"/>
                    </a:cubicBezTo>
                    <a:cubicBezTo>
                      <a:pt x="1045" y="379"/>
                      <a:pt x="1052" y="362"/>
                      <a:pt x="1057" y="345"/>
                    </a:cubicBezTo>
                    <a:cubicBezTo>
                      <a:pt x="1063" y="327"/>
                      <a:pt x="1069" y="312"/>
                      <a:pt x="1073" y="300"/>
                    </a:cubicBezTo>
                    <a:cubicBezTo>
                      <a:pt x="1078" y="287"/>
                      <a:pt x="1081" y="274"/>
                      <a:pt x="1084" y="267"/>
                    </a:cubicBezTo>
                    <a:cubicBezTo>
                      <a:pt x="1087" y="258"/>
                      <a:pt x="1088" y="254"/>
                      <a:pt x="1088" y="254"/>
                    </a:cubicBezTo>
                    <a:cubicBezTo>
                      <a:pt x="1088" y="254"/>
                      <a:pt x="1084" y="251"/>
                      <a:pt x="1076" y="248"/>
                    </a:cubicBezTo>
                    <a:cubicBezTo>
                      <a:pt x="1069" y="245"/>
                      <a:pt x="1057" y="238"/>
                      <a:pt x="1043" y="235"/>
                    </a:cubicBezTo>
                    <a:cubicBezTo>
                      <a:pt x="1029" y="231"/>
                      <a:pt x="1010" y="224"/>
                      <a:pt x="991" y="222"/>
                    </a:cubicBezTo>
                    <a:cubicBezTo>
                      <a:pt x="972" y="221"/>
                      <a:pt x="949" y="220"/>
                      <a:pt x="925" y="221"/>
                    </a:cubicBezTo>
                    <a:cubicBezTo>
                      <a:pt x="902" y="223"/>
                      <a:pt x="878" y="228"/>
                      <a:pt x="852" y="235"/>
                    </a:cubicBezTo>
                    <a:cubicBezTo>
                      <a:pt x="827" y="241"/>
                      <a:pt x="803" y="252"/>
                      <a:pt x="778" y="264"/>
                    </a:cubicBezTo>
                    <a:cubicBezTo>
                      <a:pt x="754" y="277"/>
                      <a:pt x="732" y="292"/>
                      <a:pt x="709" y="309"/>
                    </a:cubicBezTo>
                    <a:cubicBezTo>
                      <a:pt x="688" y="326"/>
                      <a:pt x="669" y="346"/>
                      <a:pt x="650" y="366"/>
                    </a:cubicBezTo>
                    <a:cubicBezTo>
                      <a:pt x="633" y="387"/>
                      <a:pt x="616" y="409"/>
                      <a:pt x="603" y="432"/>
                    </a:cubicBezTo>
                    <a:cubicBezTo>
                      <a:pt x="590" y="455"/>
                      <a:pt x="578" y="479"/>
                      <a:pt x="570" y="503"/>
                    </a:cubicBezTo>
                    <a:cubicBezTo>
                      <a:pt x="552" y="551"/>
                      <a:pt x="545" y="601"/>
                      <a:pt x="544" y="644"/>
                    </a:cubicBezTo>
                    <a:cubicBezTo>
                      <a:pt x="544" y="667"/>
                      <a:pt x="545" y="687"/>
                      <a:pt x="548" y="707"/>
                    </a:cubicBezTo>
                    <a:cubicBezTo>
                      <a:pt x="551" y="725"/>
                      <a:pt x="555" y="743"/>
                      <a:pt x="559" y="757"/>
                    </a:cubicBezTo>
                    <a:cubicBezTo>
                      <a:pt x="560" y="764"/>
                      <a:pt x="563" y="770"/>
                      <a:pt x="565" y="776"/>
                    </a:cubicBezTo>
                    <a:cubicBezTo>
                      <a:pt x="568" y="768"/>
                      <a:pt x="572" y="760"/>
                      <a:pt x="576" y="751"/>
                    </a:cubicBezTo>
                    <a:cubicBezTo>
                      <a:pt x="598" y="708"/>
                      <a:pt x="630" y="652"/>
                      <a:pt x="667" y="600"/>
                    </a:cubicBezTo>
                    <a:cubicBezTo>
                      <a:pt x="685" y="574"/>
                      <a:pt x="705" y="549"/>
                      <a:pt x="725" y="526"/>
                    </a:cubicBezTo>
                    <a:cubicBezTo>
                      <a:pt x="735" y="516"/>
                      <a:pt x="745" y="505"/>
                      <a:pt x="755" y="495"/>
                    </a:cubicBezTo>
                    <a:cubicBezTo>
                      <a:pt x="765" y="486"/>
                      <a:pt x="775" y="477"/>
                      <a:pt x="783" y="469"/>
                    </a:cubicBezTo>
                    <a:cubicBezTo>
                      <a:pt x="793" y="462"/>
                      <a:pt x="802" y="456"/>
                      <a:pt x="809" y="450"/>
                    </a:cubicBezTo>
                    <a:cubicBezTo>
                      <a:pt x="817" y="444"/>
                      <a:pt x="825" y="440"/>
                      <a:pt x="831" y="436"/>
                    </a:cubicBezTo>
                    <a:cubicBezTo>
                      <a:pt x="842" y="429"/>
                      <a:pt x="849" y="425"/>
                      <a:pt x="849" y="425"/>
                    </a:cubicBezTo>
                    <a:cubicBezTo>
                      <a:pt x="849" y="425"/>
                      <a:pt x="843" y="430"/>
                      <a:pt x="831" y="438"/>
                    </a:cubicBezTo>
                    <a:cubicBezTo>
                      <a:pt x="826" y="442"/>
                      <a:pt x="819" y="446"/>
                      <a:pt x="812" y="453"/>
                    </a:cubicBezTo>
                    <a:cubicBezTo>
                      <a:pt x="804" y="459"/>
                      <a:pt x="796" y="466"/>
                      <a:pt x="788" y="474"/>
                    </a:cubicBezTo>
                    <a:cubicBezTo>
                      <a:pt x="779" y="483"/>
                      <a:pt x="771" y="492"/>
                      <a:pt x="761" y="502"/>
                    </a:cubicBezTo>
                    <a:cubicBezTo>
                      <a:pt x="753" y="512"/>
                      <a:pt x="744" y="523"/>
                      <a:pt x="734" y="534"/>
                    </a:cubicBezTo>
                    <a:cubicBezTo>
                      <a:pt x="717" y="558"/>
                      <a:pt x="699" y="584"/>
                      <a:pt x="683" y="611"/>
                    </a:cubicBezTo>
                    <a:cubicBezTo>
                      <a:pt x="651" y="665"/>
                      <a:pt x="625" y="722"/>
                      <a:pt x="607" y="765"/>
                    </a:cubicBezTo>
                    <a:cubicBezTo>
                      <a:pt x="604" y="772"/>
                      <a:pt x="602" y="778"/>
                      <a:pt x="600" y="784"/>
                    </a:cubicBezTo>
                    <a:cubicBezTo>
                      <a:pt x="575" y="840"/>
                      <a:pt x="564" y="898"/>
                      <a:pt x="559" y="951"/>
                    </a:cubicBezTo>
                    <a:cubicBezTo>
                      <a:pt x="522" y="951"/>
                      <a:pt x="522" y="951"/>
                      <a:pt x="522" y="951"/>
                    </a:cubicBezTo>
                    <a:cubicBezTo>
                      <a:pt x="387" y="951"/>
                      <a:pt x="278" y="842"/>
                      <a:pt x="278" y="707"/>
                    </a:cubicBezTo>
                    <a:cubicBezTo>
                      <a:pt x="278" y="358"/>
                      <a:pt x="278" y="358"/>
                      <a:pt x="278" y="358"/>
                    </a:cubicBezTo>
                    <a:cubicBezTo>
                      <a:pt x="278" y="223"/>
                      <a:pt x="387" y="114"/>
                      <a:pt x="522" y="114"/>
                    </a:cubicBezTo>
                    <a:cubicBezTo>
                      <a:pt x="985" y="114"/>
                      <a:pt x="985" y="114"/>
                      <a:pt x="985" y="114"/>
                    </a:cubicBezTo>
                    <a:cubicBezTo>
                      <a:pt x="1120" y="114"/>
                      <a:pt x="1229" y="223"/>
                      <a:pt x="1229" y="358"/>
                    </a:cubicBezTo>
                    <a:lnTo>
                      <a:pt x="1229" y="707"/>
                    </a:lnTo>
                    <a:close/>
                    <a:moveTo>
                      <a:pt x="1497" y="1755"/>
                    </a:moveTo>
                    <a:cubicBezTo>
                      <a:pt x="24" y="1755"/>
                      <a:pt x="24" y="1755"/>
                      <a:pt x="24" y="1755"/>
                    </a:cubicBezTo>
                    <a:cubicBezTo>
                      <a:pt x="10" y="1755"/>
                      <a:pt x="0" y="1766"/>
                      <a:pt x="0" y="1780"/>
                    </a:cubicBezTo>
                    <a:cubicBezTo>
                      <a:pt x="0" y="1894"/>
                      <a:pt x="0" y="1894"/>
                      <a:pt x="0" y="1894"/>
                    </a:cubicBezTo>
                    <a:cubicBezTo>
                      <a:pt x="0" y="1907"/>
                      <a:pt x="10" y="1918"/>
                      <a:pt x="24" y="1918"/>
                    </a:cubicBezTo>
                    <a:cubicBezTo>
                      <a:pt x="1497" y="1918"/>
                      <a:pt x="1497" y="1918"/>
                      <a:pt x="1497" y="1918"/>
                    </a:cubicBezTo>
                    <a:cubicBezTo>
                      <a:pt x="1511" y="1918"/>
                      <a:pt x="1521" y="1907"/>
                      <a:pt x="1521" y="1894"/>
                    </a:cubicBezTo>
                    <a:cubicBezTo>
                      <a:pt x="1521" y="1780"/>
                      <a:pt x="1521" y="1780"/>
                      <a:pt x="1521" y="1780"/>
                    </a:cubicBezTo>
                    <a:cubicBezTo>
                      <a:pt x="1521" y="1766"/>
                      <a:pt x="1511" y="1755"/>
                      <a:pt x="1497" y="1755"/>
                    </a:cubicBezTo>
                    <a:close/>
                    <a:moveTo>
                      <a:pt x="1473" y="1869"/>
                    </a:moveTo>
                    <a:cubicBezTo>
                      <a:pt x="48" y="1869"/>
                      <a:pt x="48" y="1869"/>
                      <a:pt x="48" y="1869"/>
                    </a:cubicBezTo>
                    <a:cubicBezTo>
                      <a:pt x="48" y="1804"/>
                      <a:pt x="48" y="1804"/>
                      <a:pt x="48" y="1804"/>
                    </a:cubicBezTo>
                    <a:cubicBezTo>
                      <a:pt x="1473" y="1804"/>
                      <a:pt x="1473" y="1804"/>
                      <a:pt x="1473" y="1804"/>
                    </a:cubicBezTo>
                    <a:lnTo>
                      <a:pt x="1473" y="186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Rectangle 51"/>
              <p:cNvSpPr/>
              <p:nvPr/>
            </p:nvSpPr>
            <p:spPr bwMode="auto">
              <a:xfrm>
                <a:off x="4622619" y="5914080"/>
                <a:ext cx="320231" cy="312696"/>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grpSp>
        <p:sp>
          <p:nvSpPr>
            <p:cNvPr id="147" name="Freeform 9"/>
            <p:cNvSpPr>
              <a:spLocks noEditPoints="1"/>
            </p:cNvSpPr>
            <p:nvPr/>
          </p:nvSpPr>
          <p:spPr bwMode="auto">
            <a:xfrm>
              <a:off x="4895975" y="4622174"/>
              <a:ext cx="208083" cy="155326"/>
            </a:xfrm>
            <a:custGeom>
              <a:avLst/>
              <a:gdLst>
                <a:gd name="T0" fmla="*/ 1561 w 1561"/>
                <a:gd name="T1" fmla="*/ 580 h 1263"/>
                <a:gd name="T2" fmla="*/ 1229 w 1561"/>
                <a:gd name="T3" fmla="*/ 72 h 1263"/>
                <a:gd name="T4" fmla="*/ 1205 w 1561"/>
                <a:gd name="T5" fmla="*/ 49 h 1263"/>
                <a:gd name="T6" fmla="*/ 1181 w 1561"/>
                <a:gd name="T7" fmla="*/ 72 h 1263"/>
                <a:gd name="T8" fmla="*/ 1008 w 1561"/>
                <a:gd name="T9" fmla="*/ 261 h 1263"/>
                <a:gd name="T10" fmla="*/ 768 w 1561"/>
                <a:gd name="T11" fmla="*/ 0 h 1263"/>
                <a:gd name="T12" fmla="*/ 540 w 1561"/>
                <a:gd name="T13" fmla="*/ 245 h 1263"/>
                <a:gd name="T14" fmla="*/ 380 w 1561"/>
                <a:gd name="T15" fmla="*/ 72 h 1263"/>
                <a:gd name="T16" fmla="*/ 356 w 1561"/>
                <a:gd name="T17" fmla="*/ 49 h 1263"/>
                <a:gd name="T18" fmla="*/ 331 w 1561"/>
                <a:gd name="T19" fmla="*/ 72 h 1263"/>
                <a:gd name="T20" fmla="*/ 0 w 1561"/>
                <a:gd name="T21" fmla="*/ 580 h 1263"/>
                <a:gd name="T22" fmla="*/ 293 w 1561"/>
                <a:gd name="T23" fmla="*/ 929 h 1263"/>
                <a:gd name="T24" fmla="*/ 768 w 1561"/>
                <a:gd name="T25" fmla="*/ 1263 h 1263"/>
                <a:gd name="T26" fmla="*/ 1241 w 1561"/>
                <a:gd name="T27" fmla="*/ 932 h 1263"/>
                <a:gd name="T28" fmla="*/ 1561 w 1561"/>
                <a:gd name="T29" fmla="*/ 580 h 1263"/>
                <a:gd name="T30" fmla="*/ 70 w 1561"/>
                <a:gd name="T31" fmla="*/ 580 h 1263"/>
                <a:gd name="T32" fmla="*/ 356 w 1561"/>
                <a:gd name="T33" fmla="*/ 146 h 1263"/>
                <a:gd name="T34" fmla="*/ 495 w 1561"/>
                <a:gd name="T35" fmla="*/ 301 h 1263"/>
                <a:gd name="T36" fmla="*/ 263 w 1561"/>
                <a:gd name="T37" fmla="*/ 759 h 1263"/>
                <a:gd name="T38" fmla="*/ 272 w 1561"/>
                <a:gd name="T39" fmla="*/ 852 h 1263"/>
                <a:gd name="T40" fmla="*/ 70 w 1561"/>
                <a:gd name="T41" fmla="*/ 580 h 1263"/>
                <a:gd name="T42" fmla="*/ 1262 w 1561"/>
                <a:gd name="T43" fmla="*/ 860 h 1263"/>
                <a:gd name="T44" fmla="*/ 1272 w 1561"/>
                <a:gd name="T45" fmla="*/ 759 h 1263"/>
                <a:gd name="T46" fmla="*/ 1053 w 1561"/>
                <a:gd name="T47" fmla="*/ 318 h 1263"/>
                <a:gd name="T48" fmla="*/ 1205 w 1561"/>
                <a:gd name="T49" fmla="*/ 146 h 1263"/>
                <a:gd name="T50" fmla="*/ 1491 w 1561"/>
                <a:gd name="T51" fmla="*/ 580 h 1263"/>
                <a:gd name="T52" fmla="*/ 1262 w 1561"/>
                <a:gd name="T53" fmla="*/ 860 h 1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1" h="1263">
                  <a:moveTo>
                    <a:pt x="1561" y="580"/>
                  </a:moveTo>
                  <a:cubicBezTo>
                    <a:pt x="1561" y="393"/>
                    <a:pt x="1263" y="104"/>
                    <a:pt x="1229" y="72"/>
                  </a:cubicBezTo>
                  <a:cubicBezTo>
                    <a:pt x="1205" y="49"/>
                    <a:pt x="1205" y="49"/>
                    <a:pt x="1205" y="49"/>
                  </a:cubicBezTo>
                  <a:cubicBezTo>
                    <a:pt x="1181" y="72"/>
                    <a:pt x="1181" y="72"/>
                    <a:pt x="1181" y="72"/>
                  </a:cubicBezTo>
                  <a:cubicBezTo>
                    <a:pt x="1164" y="87"/>
                    <a:pt x="1085" y="165"/>
                    <a:pt x="1008" y="261"/>
                  </a:cubicBezTo>
                  <a:cubicBezTo>
                    <a:pt x="886" y="113"/>
                    <a:pt x="768" y="0"/>
                    <a:pt x="768" y="0"/>
                  </a:cubicBezTo>
                  <a:cubicBezTo>
                    <a:pt x="768" y="0"/>
                    <a:pt x="658" y="105"/>
                    <a:pt x="540" y="245"/>
                  </a:cubicBezTo>
                  <a:cubicBezTo>
                    <a:pt x="467" y="156"/>
                    <a:pt x="396" y="87"/>
                    <a:pt x="380" y="72"/>
                  </a:cubicBezTo>
                  <a:cubicBezTo>
                    <a:pt x="356" y="49"/>
                    <a:pt x="356" y="49"/>
                    <a:pt x="356" y="49"/>
                  </a:cubicBezTo>
                  <a:cubicBezTo>
                    <a:pt x="331" y="72"/>
                    <a:pt x="331" y="72"/>
                    <a:pt x="331" y="72"/>
                  </a:cubicBezTo>
                  <a:cubicBezTo>
                    <a:pt x="298" y="104"/>
                    <a:pt x="0" y="393"/>
                    <a:pt x="0" y="580"/>
                  </a:cubicBezTo>
                  <a:cubicBezTo>
                    <a:pt x="0" y="755"/>
                    <a:pt x="127" y="900"/>
                    <a:pt x="293" y="929"/>
                  </a:cubicBezTo>
                  <a:cubicBezTo>
                    <a:pt x="363" y="1124"/>
                    <a:pt x="549" y="1263"/>
                    <a:pt x="768" y="1263"/>
                  </a:cubicBezTo>
                  <a:cubicBezTo>
                    <a:pt x="985" y="1263"/>
                    <a:pt x="1170" y="1125"/>
                    <a:pt x="1241" y="932"/>
                  </a:cubicBezTo>
                  <a:cubicBezTo>
                    <a:pt x="1420" y="914"/>
                    <a:pt x="1561" y="764"/>
                    <a:pt x="1561" y="580"/>
                  </a:cubicBezTo>
                  <a:close/>
                  <a:moveTo>
                    <a:pt x="70" y="580"/>
                  </a:moveTo>
                  <a:cubicBezTo>
                    <a:pt x="70" y="458"/>
                    <a:pt x="258" y="244"/>
                    <a:pt x="356" y="146"/>
                  </a:cubicBezTo>
                  <a:cubicBezTo>
                    <a:pt x="394" y="185"/>
                    <a:pt x="446" y="240"/>
                    <a:pt x="495" y="301"/>
                  </a:cubicBezTo>
                  <a:cubicBezTo>
                    <a:pt x="376" y="451"/>
                    <a:pt x="263" y="627"/>
                    <a:pt x="263" y="759"/>
                  </a:cubicBezTo>
                  <a:cubicBezTo>
                    <a:pt x="263" y="791"/>
                    <a:pt x="267" y="821"/>
                    <a:pt x="272" y="852"/>
                  </a:cubicBezTo>
                  <a:cubicBezTo>
                    <a:pt x="156" y="816"/>
                    <a:pt x="70" y="708"/>
                    <a:pt x="70" y="580"/>
                  </a:cubicBezTo>
                  <a:close/>
                  <a:moveTo>
                    <a:pt x="1262" y="860"/>
                  </a:moveTo>
                  <a:cubicBezTo>
                    <a:pt x="1269" y="827"/>
                    <a:pt x="1272" y="793"/>
                    <a:pt x="1272" y="759"/>
                  </a:cubicBezTo>
                  <a:cubicBezTo>
                    <a:pt x="1272" y="632"/>
                    <a:pt x="1167" y="464"/>
                    <a:pt x="1053" y="318"/>
                  </a:cubicBezTo>
                  <a:cubicBezTo>
                    <a:pt x="1106" y="250"/>
                    <a:pt x="1164" y="188"/>
                    <a:pt x="1205" y="146"/>
                  </a:cubicBezTo>
                  <a:cubicBezTo>
                    <a:pt x="1303" y="244"/>
                    <a:pt x="1491" y="458"/>
                    <a:pt x="1491" y="580"/>
                  </a:cubicBezTo>
                  <a:cubicBezTo>
                    <a:pt x="1491" y="718"/>
                    <a:pt x="1392" y="833"/>
                    <a:pt x="1262" y="86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87" name="TextBox 86"/>
          <p:cNvSpPr txBox="1"/>
          <p:nvPr/>
        </p:nvSpPr>
        <p:spPr>
          <a:xfrm>
            <a:off x="763741" y="9107960"/>
            <a:ext cx="496932"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EYInterstate Light" panose="02000506000000020004" pitchFamily="2" charset="0"/>
              </a:rPr>
              <a:t>Source</a:t>
            </a:r>
            <a:r>
              <a:rPr lang="pt-PT" sz="700" dirty="0" smtClean="0">
                <a:solidFill>
                  <a:srgbClr val="000000"/>
                </a:solidFill>
                <a:latin typeface="EYInterstate Light" panose="02000506000000020004" pitchFamily="2" charset="0"/>
              </a:rPr>
              <a:t>: </a:t>
            </a:r>
            <a:r>
              <a:rPr lang="pt-PT" sz="700" b="1" dirty="0" smtClean="0">
                <a:solidFill>
                  <a:srgbClr val="000000"/>
                </a:solidFill>
                <a:latin typeface="EYInterstate Light" panose="02000506000000020004" pitchFamily="2" charset="0"/>
              </a:rPr>
              <a:t>BMI</a:t>
            </a:r>
          </a:p>
        </p:txBody>
      </p:sp>
      <p:sp>
        <p:nvSpPr>
          <p:cNvPr id="91" name="TextBox 90"/>
          <p:cNvSpPr txBox="1"/>
          <p:nvPr/>
        </p:nvSpPr>
        <p:spPr>
          <a:xfrm>
            <a:off x="3870644" y="9173437"/>
            <a:ext cx="496932"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EYInterstate Light" panose="02000506000000020004" pitchFamily="2" charset="0"/>
              </a:rPr>
              <a:t>Source</a:t>
            </a:r>
            <a:r>
              <a:rPr lang="pt-PT" sz="700" dirty="0" smtClean="0">
                <a:solidFill>
                  <a:srgbClr val="000000"/>
                </a:solidFill>
                <a:latin typeface="EYInterstate Light" panose="02000506000000020004" pitchFamily="2" charset="0"/>
              </a:rPr>
              <a:t>: </a:t>
            </a:r>
            <a:r>
              <a:rPr lang="pt-PT" sz="700" b="1" dirty="0" smtClean="0">
                <a:solidFill>
                  <a:srgbClr val="000000"/>
                </a:solidFill>
                <a:latin typeface="EYInterstate Light" panose="02000506000000020004" pitchFamily="2" charset="0"/>
              </a:rPr>
              <a:t>BMI</a:t>
            </a:r>
          </a:p>
        </p:txBody>
      </p:sp>
    </p:spTree>
    <p:extLst>
      <p:ext uri="{BB962C8B-B14F-4D97-AF65-F5344CB8AC3E}">
        <p14:creationId xmlns:p14="http://schemas.microsoft.com/office/powerpoint/2010/main" val="37392628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l="38573" r="38573"/>
          <a:stretch>
            <a:fillRect/>
          </a:stretch>
        </p:blipFill>
        <p:spPr>
          <a:xfrm>
            <a:off x="0" y="0"/>
            <a:ext cx="1536700" cy="9906000"/>
          </a:xfrm>
        </p:spPr>
      </p:pic>
      <p:sp>
        <p:nvSpPr>
          <p:cNvPr id="3" name="Title 2"/>
          <p:cNvSpPr>
            <a:spLocks noGrp="1"/>
          </p:cNvSpPr>
          <p:nvPr>
            <p:ph type="title"/>
          </p:nvPr>
        </p:nvSpPr>
        <p:spPr>
          <a:xfrm>
            <a:off x="1778000" y="502492"/>
            <a:ext cx="4528538" cy="984996"/>
          </a:xfrm>
        </p:spPr>
        <p:txBody>
          <a:bodyPr/>
          <a:lstStyle/>
          <a:p>
            <a:r>
              <a:rPr lang="en-US" dirty="0" smtClean="0"/>
              <a:t>In this report</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640584134"/>
              </p:ext>
            </p:extLst>
          </p:nvPr>
        </p:nvGraphicFramePr>
        <p:xfrm>
          <a:off x="1778000" y="2172691"/>
          <a:ext cx="4528538" cy="1116000"/>
        </p:xfrm>
        <a:graphic>
          <a:graphicData uri="http://schemas.openxmlformats.org/drawingml/2006/table">
            <a:tbl>
              <a:tblPr firstRow="1" bandRow="1">
                <a:tableStyleId>{5C22544A-7EE6-4342-B048-85BDC9FD1C3A}</a:tableStyleId>
              </a:tblPr>
              <a:tblGrid>
                <a:gridCol w="3994188"/>
                <a:gridCol w="534350"/>
              </a:tblGrid>
              <a:tr h="260716">
                <a:tc>
                  <a:txBody>
                    <a:bodyPr/>
                    <a:lstStyle/>
                    <a:p>
                      <a:pPr marL="0" algn="l" defTabSz="839588" rtl="0" eaLnBrk="1" latinLnBrk="0" hangingPunct="1"/>
                      <a:r>
                        <a:rPr lang="en-US" sz="900" b="1" kern="1200" dirty="0" smtClean="0">
                          <a:solidFill>
                            <a:schemeClr val="tx1"/>
                          </a:solidFill>
                          <a:latin typeface="Arial" panose="020B0604020202020204" pitchFamily="34" charset="0"/>
                          <a:ea typeface="+mn-ea"/>
                          <a:cs typeface="Arial" panose="020B0604020202020204" pitchFamily="34" charset="0"/>
                        </a:rPr>
                        <a:t>Overview of Portugal's economy</a:t>
                      </a:r>
                      <a:endParaRPr lang="en-US" sz="900" b="1" kern="1200" dirty="0">
                        <a:solidFill>
                          <a:schemeClr val="tx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900" b="1" dirty="0" smtClean="0">
                          <a:solidFill>
                            <a:schemeClr val="tx1"/>
                          </a:solidFill>
                          <a:latin typeface="Arial" panose="020B0604020202020204" pitchFamily="34" charset="0"/>
                          <a:cs typeface="Arial" panose="020B0604020202020204" pitchFamily="34" charset="0"/>
                        </a:rPr>
                        <a:t>6</a:t>
                      </a:r>
                      <a:endParaRPr lang="en-US" sz="900" b="1" dirty="0" smtClean="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213821">
                <a:tc>
                  <a:txBody>
                    <a:bodyPr/>
                    <a:lstStyle/>
                    <a:p>
                      <a:pPr marL="442913" lvl="1" indent="-171450">
                        <a:buClr>
                          <a:schemeClr val="accent2"/>
                        </a:buClr>
                        <a:buFont typeface="Arial" panose="020B0604020202020204" pitchFamily="34" charset="0"/>
                        <a:buChar char="►"/>
                      </a:pPr>
                      <a:r>
                        <a:rPr lang="en-US" sz="700" dirty="0" smtClean="0">
                          <a:latin typeface="Arial" panose="020B0604020202020204" pitchFamily="34" charset="0"/>
                          <a:cs typeface="Arial" panose="020B0604020202020204" pitchFamily="34" charset="0"/>
                        </a:rPr>
                        <a:t>Geographic and demographic analysis</a:t>
                      </a:r>
                      <a:endParaRPr lang="en-US" sz="16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latin typeface="Arial" panose="020B0604020202020204" pitchFamily="34" charset="0"/>
                          <a:cs typeface="Arial" panose="020B0604020202020204" pitchFamily="34" charset="0"/>
                        </a:rPr>
                        <a:t>7</a:t>
                      </a:r>
                      <a:endParaRPr lang="en-US" sz="700" dirty="0">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213821">
                <a:tc>
                  <a:txBody>
                    <a:bodyPr/>
                    <a:lstStyle/>
                    <a:p>
                      <a:pPr marL="442913" lvl="1" indent="-171450">
                        <a:buClr>
                          <a:schemeClr val="accent2"/>
                        </a:buClr>
                        <a:buFont typeface="Arial" panose="020B0604020202020204" pitchFamily="34" charset="0"/>
                        <a:buChar char="►"/>
                      </a:pPr>
                      <a:r>
                        <a:rPr lang="en-US" sz="700" dirty="0" smtClean="0">
                          <a:latin typeface="Arial" panose="020B0604020202020204" pitchFamily="34" charset="0"/>
                          <a:cs typeface="Arial" panose="020B0604020202020204" pitchFamily="34" charset="0"/>
                        </a:rPr>
                        <a:t>Macroeconomic profile</a:t>
                      </a:r>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9</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3821">
                <a:tc>
                  <a:txBody>
                    <a:bodyPr/>
                    <a:lstStyle/>
                    <a:p>
                      <a:pPr marL="442913" lvl="1" indent="-171450">
                        <a:buClr>
                          <a:schemeClr val="accent2"/>
                        </a:buClr>
                        <a:buFont typeface="Arial" panose="020B0604020202020204" pitchFamily="34" charset="0"/>
                        <a:buChar char="►"/>
                      </a:pPr>
                      <a:r>
                        <a:rPr lang="en-US" sz="700" dirty="0" smtClean="0">
                          <a:latin typeface="Arial" panose="020B0604020202020204" pitchFamily="34" charset="0"/>
                          <a:cs typeface="Arial" panose="020B0604020202020204" pitchFamily="34" charset="0"/>
                        </a:rPr>
                        <a:t>Market trends</a:t>
                      </a:r>
                      <a:r>
                        <a:rPr lang="en-US" sz="700" baseline="0" dirty="0" smtClean="0">
                          <a:latin typeface="Arial" panose="020B0604020202020204" pitchFamily="34" charset="0"/>
                          <a:cs typeface="Arial" panose="020B0604020202020204" pitchFamily="34" charset="0"/>
                        </a:rPr>
                        <a:t> </a:t>
                      </a:r>
                      <a:r>
                        <a:rPr lang="en-US" sz="700" dirty="0" smtClean="0">
                          <a:latin typeface="Arial" panose="020B0604020202020204" pitchFamily="34" charset="0"/>
                          <a:cs typeface="Arial" panose="020B0604020202020204" pitchFamily="34" charset="0"/>
                        </a:rPr>
                        <a:t>and growth prospects </a:t>
                      </a:r>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13</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3821">
                <a:tc>
                  <a:txBody>
                    <a:bodyPr/>
                    <a:lstStyle/>
                    <a:p>
                      <a:pPr marL="442913" lvl="1" indent="-171450">
                        <a:buClr>
                          <a:schemeClr val="accent2"/>
                        </a:buClr>
                        <a:buFont typeface="Arial" panose="020B0604020202020204" pitchFamily="34" charset="0"/>
                        <a:buChar char="►"/>
                      </a:pP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674451424"/>
              </p:ext>
            </p:extLst>
          </p:nvPr>
        </p:nvGraphicFramePr>
        <p:xfrm>
          <a:off x="1778000" y="3076771"/>
          <a:ext cx="4528538" cy="6017452"/>
        </p:xfrm>
        <a:graphic>
          <a:graphicData uri="http://schemas.openxmlformats.org/drawingml/2006/table">
            <a:tbl>
              <a:tblPr firstRow="1" bandRow="1">
                <a:tableStyleId>{5C22544A-7EE6-4342-B048-85BDC9FD1C3A}</a:tableStyleId>
              </a:tblPr>
              <a:tblGrid>
                <a:gridCol w="3955782"/>
                <a:gridCol w="572756"/>
              </a:tblGrid>
              <a:tr h="264577">
                <a:tc>
                  <a:txBody>
                    <a:bodyPr/>
                    <a:lstStyle/>
                    <a:p>
                      <a:pPr marL="0" marR="0" lvl="0" indent="0" algn="l" defTabSz="839588" rtl="0" eaLnBrk="1" fontAlgn="auto" latinLnBrk="0" hangingPunct="1">
                        <a:lnSpc>
                          <a:spcPct val="100000"/>
                        </a:lnSpc>
                        <a:spcBef>
                          <a:spcPts val="0"/>
                        </a:spcBef>
                        <a:spcAft>
                          <a:spcPts val="0"/>
                        </a:spcAft>
                        <a:buClrTx/>
                        <a:buSzTx/>
                        <a:buFontTx/>
                        <a:buNone/>
                        <a:tabLst/>
                        <a:defRPr/>
                      </a:pPr>
                      <a:r>
                        <a:rPr lang="en-US" sz="900" b="1" kern="1200" dirty="0" smtClean="0">
                          <a:solidFill>
                            <a:schemeClr val="tx1"/>
                          </a:solidFill>
                          <a:latin typeface="Arial" panose="020B0604020202020204" pitchFamily="34" charset="0"/>
                          <a:ea typeface="+mn-ea"/>
                          <a:cs typeface="Arial" panose="020B0604020202020204" pitchFamily="34" charset="0"/>
                        </a:rPr>
                        <a:t>Energy and Renewables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900" b="1" dirty="0" smtClean="0">
                          <a:solidFill>
                            <a:schemeClr val="tx1"/>
                          </a:solidFill>
                          <a:latin typeface="Arial" panose="020B0604020202020204" pitchFamily="34" charset="0"/>
                          <a:cs typeface="Arial" panose="020B0604020202020204" pitchFamily="34" charset="0"/>
                        </a:rPr>
                        <a:t>16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20933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Market specifics, figures and key</a:t>
                      </a:r>
                      <a:r>
                        <a:rPr lang="en-US" sz="700" kern="1200" baseline="0" dirty="0" smtClean="0">
                          <a:solidFill>
                            <a:schemeClr val="dk1"/>
                          </a:solidFill>
                          <a:latin typeface="+mn-lt"/>
                          <a:ea typeface="+mn-ea"/>
                          <a:cs typeface="+mn-cs"/>
                        </a:rPr>
                        <a:t> trends</a:t>
                      </a:r>
                      <a:endParaRPr lang="en-US" sz="700" kern="1200" dirty="0">
                        <a:solidFill>
                          <a:schemeClr val="dk1"/>
                        </a:solidFill>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latin typeface="Arial" panose="020B0604020202020204" pitchFamily="34" charset="0"/>
                          <a:cs typeface="Arial" panose="020B0604020202020204" pitchFamily="34" charset="0"/>
                        </a:rPr>
                        <a:t>17</a:t>
                      </a:r>
                      <a:endParaRPr lang="en-US" sz="700" dirty="0">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20933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Historic evolution and forecasted growth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18</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0933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Value chain and main players</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20</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0933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Imports, exports and trade balance </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21</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0933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Key players</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22</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4253">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M&amp;A activity in Portugal</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23</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96751">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What can India gain?</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24</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56858">
                <a:tc>
                  <a:txBody>
                    <a:bodyPr/>
                    <a:lstStyle/>
                    <a:p>
                      <a:pPr marL="0" marR="0" lvl="0" indent="0" algn="l" defTabSz="839588" rtl="0" eaLnBrk="1" fontAlgn="auto" latinLnBrk="0" hangingPunct="1">
                        <a:lnSpc>
                          <a:spcPct val="100000"/>
                        </a:lnSpc>
                        <a:spcBef>
                          <a:spcPts val="0"/>
                        </a:spcBef>
                        <a:spcAft>
                          <a:spcPts val="0"/>
                        </a:spcAft>
                        <a:buClrTx/>
                        <a:buSzTx/>
                        <a:buFontTx/>
                        <a:buNone/>
                        <a:tabLst/>
                        <a:defRPr/>
                      </a:pPr>
                      <a:r>
                        <a:rPr lang="en-US" sz="900" b="1" kern="1200" dirty="0" smtClean="0">
                          <a:solidFill>
                            <a:schemeClr val="tx1"/>
                          </a:solidFill>
                          <a:latin typeface="Arial" panose="020B0604020202020204" pitchFamily="34" charset="0"/>
                          <a:ea typeface="+mn-ea"/>
                          <a:cs typeface="Arial" panose="020B0604020202020204" pitchFamily="34" charset="0"/>
                        </a:rPr>
                        <a:t>Agriculture and Agro-foods</a:t>
                      </a:r>
                      <a:endParaRPr lang="en-US" sz="900" b="1" kern="1200" dirty="0">
                        <a:solidFill>
                          <a:schemeClr val="tx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900" b="1" kern="1200" dirty="0" smtClean="0">
                          <a:solidFill>
                            <a:schemeClr val="tx1"/>
                          </a:solidFill>
                          <a:latin typeface="Arial" panose="020B0604020202020204" pitchFamily="34" charset="0"/>
                          <a:ea typeface="+mn-ea"/>
                          <a:cs typeface="Arial" panose="020B0604020202020204" pitchFamily="34" charset="0"/>
                        </a:rPr>
                        <a:t>25</a:t>
                      </a:r>
                      <a:endParaRPr lang="en-US" sz="900" b="1" kern="1200" dirty="0">
                        <a:solidFill>
                          <a:schemeClr val="tx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0933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Market specifics, overview, size and value</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26</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0933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Exports, imports and trade balance</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27</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0933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tx1"/>
                          </a:solidFill>
                          <a:latin typeface="+mn-lt"/>
                          <a:ea typeface="+mn-ea"/>
                          <a:cs typeface="+mn-cs"/>
                        </a:rPr>
                        <a:t>Key</a:t>
                      </a:r>
                      <a:r>
                        <a:rPr lang="en-US" sz="700" kern="1200" baseline="0" dirty="0" smtClean="0">
                          <a:solidFill>
                            <a:schemeClr val="tx1"/>
                          </a:solidFill>
                          <a:latin typeface="+mn-lt"/>
                          <a:ea typeface="+mn-ea"/>
                          <a:cs typeface="+mn-cs"/>
                        </a:rPr>
                        <a:t> s</a:t>
                      </a:r>
                      <a:r>
                        <a:rPr lang="en-US" sz="700" kern="1200" dirty="0" smtClean="0">
                          <a:solidFill>
                            <a:schemeClr val="tx1"/>
                          </a:solidFill>
                          <a:latin typeface="+mn-lt"/>
                          <a:ea typeface="+mn-ea"/>
                          <a:cs typeface="+mn-cs"/>
                        </a:rPr>
                        <a:t>uccess factors</a:t>
                      </a:r>
                      <a:endParaRPr lang="en-US" sz="7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28</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0933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tx1"/>
                          </a:solidFill>
                          <a:latin typeface="+mn-lt"/>
                          <a:ea typeface="+mn-ea"/>
                          <a:cs typeface="+mn-cs"/>
                        </a:rPr>
                        <a:t>Key players</a:t>
                      </a:r>
                      <a:endParaRPr lang="en-US" sz="7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30</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7525">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tx1"/>
                          </a:solidFill>
                          <a:latin typeface="+mn-lt"/>
                          <a:ea typeface="+mn-ea"/>
                          <a:cs typeface="+mn-cs"/>
                        </a:rPr>
                        <a:t>M&amp;A activity in Portugal</a:t>
                      </a:r>
                      <a:endParaRPr lang="en-US" sz="7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31</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37525">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tx1"/>
                          </a:solidFill>
                          <a:latin typeface="+mn-lt"/>
                          <a:ea typeface="+mn-ea"/>
                          <a:cs typeface="+mn-cs"/>
                        </a:rPr>
                        <a:t>What</a:t>
                      </a:r>
                      <a:r>
                        <a:rPr lang="en-US" sz="700" kern="1200" baseline="0" dirty="0" smtClean="0">
                          <a:solidFill>
                            <a:schemeClr val="tx1"/>
                          </a:solidFill>
                          <a:latin typeface="+mn-lt"/>
                          <a:ea typeface="+mn-ea"/>
                          <a:cs typeface="+mn-cs"/>
                        </a:rPr>
                        <a:t> can India gain?</a:t>
                      </a:r>
                      <a:endParaRPr lang="en-US" sz="700" kern="1200" dirty="0">
                        <a:solidFill>
                          <a:schemeClr val="tx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32</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73666">
                <a:tc>
                  <a:txBody>
                    <a:bodyPr/>
                    <a:lstStyle/>
                    <a:p>
                      <a:pPr marL="0" marR="0" lvl="0" indent="0" algn="l" defTabSz="839588" rtl="0" eaLnBrk="1" fontAlgn="auto" latinLnBrk="0" hangingPunct="1">
                        <a:lnSpc>
                          <a:spcPct val="100000"/>
                        </a:lnSpc>
                        <a:spcBef>
                          <a:spcPts val="0"/>
                        </a:spcBef>
                        <a:spcAft>
                          <a:spcPts val="0"/>
                        </a:spcAft>
                        <a:buClrTx/>
                        <a:buSzTx/>
                        <a:buFontTx/>
                        <a:buNone/>
                        <a:tabLst/>
                        <a:defRPr/>
                      </a:pPr>
                      <a:r>
                        <a:rPr lang="en-US" sz="900" b="1" kern="1200" dirty="0" smtClean="0">
                          <a:solidFill>
                            <a:schemeClr val="tx1"/>
                          </a:solidFill>
                          <a:latin typeface="Arial" panose="020B0604020202020204" pitchFamily="34" charset="0"/>
                          <a:ea typeface="+mn-ea"/>
                          <a:cs typeface="Arial" panose="020B0604020202020204" pitchFamily="34" charset="0"/>
                        </a:rPr>
                        <a:t>Defense</a:t>
                      </a:r>
                      <a:endParaRPr lang="en-US" sz="900" b="1" kern="1200" dirty="0">
                        <a:solidFill>
                          <a:schemeClr val="tx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900" b="1" kern="1200" dirty="0" smtClean="0">
                          <a:solidFill>
                            <a:schemeClr val="tx1"/>
                          </a:solidFill>
                          <a:latin typeface="Arial" panose="020B0604020202020204" pitchFamily="34" charset="0"/>
                          <a:ea typeface="+mn-ea"/>
                          <a:cs typeface="Arial" panose="020B0604020202020204" pitchFamily="34" charset="0"/>
                        </a:rPr>
                        <a:t>33</a:t>
                      </a:r>
                      <a:endParaRPr lang="en-US" sz="900" b="1" kern="1200" dirty="0">
                        <a:solidFill>
                          <a:schemeClr val="tx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0933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Industry and main KPI’s</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34</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0933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Innovation and technology</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35</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95445">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Key players</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37</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7054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What can India gain?</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38</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6864">
                <a:tc>
                  <a:txBody>
                    <a:bodyPr/>
                    <a:lstStyle/>
                    <a:p>
                      <a:pPr marL="0" marR="0" lvl="0" indent="0" algn="l" defTabSz="839588" rtl="0" eaLnBrk="1" fontAlgn="auto" latinLnBrk="0" hangingPunct="1">
                        <a:lnSpc>
                          <a:spcPct val="100000"/>
                        </a:lnSpc>
                        <a:spcBef>
                          <a:spcPts val="0"/>
                        </a:spcBef>
                        <a:spcAft>
                          <a:spcPts val="0"/>
                        </a:spcAft>
                        <a:buClrTx/>
                        <a:buSzTx/>
                        <a:buFontTx/>
                        <a:buNone/>
                        <a:tabLst/>
                        <a:defRPr/>
                      </a:pPr>
                      <a:r>
                        <a:rPr lang="en-US" sz="900" b="1" kern="1200" dirty="0" smtClean="0">
                          <a:solidFill>
                            <a:schemeClr val="tx1"/>
                          </a:solidFill>
                          <a:latin typeface="Arial" panose="020B0604020202020204" pitchFamily="34" charset="0"/>
                          <a:ea typeface="+mn-ea"/>
                          <a:cs typeface="Arial" panose="020B0604020202020204" pitchFamily="34" charset="0"/>
                        </a:rPr>
                        <a:t>Tourism and Hospitality</a:t>
                      </a:r>
                      <a:endParaRPr lang="en-US" sz="900" b="1" kern="1200" dirty="0">
                        <a:solidFill>
                          <a:schemeClr val="tx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900" b="1" kern="1200" dirty="0" smtClean="0">
                          <a:solidFill>
                            <a:schemeClr val="tx1"/>
                          </a:solidFill>
                          <a:latin typeface="Arial" panose="020B0604020202020204" pitchFamily="34" charset="0"/>
                          <a:ea typeface="+mn-ea"/>
                          <a:cs typeface="Arial" panose="020B0604020202020204" pitchFamily="34" charset="0"/>
                        </a:rPr>
                        <a:t>39</a:t>
                      </a:r>
                      <a:endParaRPr lang="en-US" sz="900" b="1" kern="1200" dirty="0">
                        <a:solidFill>
                          <a:schemeClr val="tx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0933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Market specifics,</a:t>
                      </a:r>
                      <a:r>
                        <a:rPr lang="en-US" sz="700" kern="1200" baseline="0" dirty="0" smtClean="0">
                          <a:solidFill>
                            <a:schemeClr val="dk1"/>
                          </a:solidFill>
                          <a:latin typeface="+mn-lt"/>
                          <a:ea typeface="+mn-ea"/>
                          <a:cs typeface="+mn-cs"/>
                        </a:rPr>
                        <a:t> </a:t>
                      </a:r>
                      <a:r>
                        <a:rPr lang="en-US" sz="700" kern="1200" dirty="0" smtClean="0">
                          <a:solidFill>
                            <a:schemeClr val="dk1"/>
                          </a:solidFill>
                          <a:latin typeface="+mn-lt"/>
                          <a:ea typeface="+mn-ea"/>
                          <a:cs typeface="+mn-cs"/>
                        </a:rPr>
                        <a:t>indicators and impacts</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40</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0933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Market segments and main KPI’s</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41</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23019">
                <a:tc>
                  <a:txBody>
                    <a:bodyPr/>
                    <a:lstStyle/>
                    <a:p>
                      <a:pPr marL="442913" lvl="1" indent="-171450" algn="l" defTabSz="839588" rtl="0" eaLnBrk="1" latinLnBrk="0" hangingPunct="1">
                        <a:lnSpc>
                          <a:spcPct val="130000"/>
                        </a:lnSpc>
                        <a:buClr>
                          <a:schemeClr val="accent2"/>
                        </a:buClr>
                        <a:buFont typeface="Arial" panose="020B0604020202020204" pitchFamily="34" charset="0"/>
                        <a:buChar char="►"/>
                      </a:pPr>
                      <a:r>
                        <a:rPr lang="en-US" sz="700" kern="1200" dirty="0" smtClean="0">
                          <a:solidFill>
                            <a:schemeClr val="dk1"/>
                          </a:solidFill>
                          <a:latin typeface="+mn-lt"/>
                          <a:ea typeface="+mn-ea"/>
                          <a:cs typeface="+mn-cs"/>
                        </a:rPr>
                        <a:t>Key success factors</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42</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0933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Key players</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44</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0933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M&amp;A activity in Portugal</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47</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0933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What can India gain?</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48</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4136412154"/>
              </p:ext>
            </p:extLst>
          </p:nvPr>
        </p:nvGraphicFramePr>
        <p:xfrm>
          <a:off x="1778000" y="1628103"/>
          <a:ext cx="4528538" cy="491973"/>
        </p:xfrm>
        <a:graphic>
          <a:graphicData uri="http://schemas.openxmlformats.org/drawingml/2006/table">
            <a:tbl>
              <a:tblPr firstRow="1" bandRow="1">
                <a:tableStyleId>{5C22544A-7EE6-4342-B048-85BDC9FD1C3A}</a:tableStyleId>
              </a:tblPr>
              <a:tblGrid>
                <a:gridCol w="3994188"/>
                <a:gridCol w="534350"/>
              </a:tblGrid>
              <a:tr h="263373">
                <a:tc>
                  <a:txBody>
                    <a:bodyPr/>
                    <a:lstStyle/>
                    <a:p>
                      <a:pPr marL="0" algn="l" defTabSz="839588" rtl="0" eaLnBrk="1" latinLnBrk="0" hangingPunct="1"/>
                      <a:endParaRPr lang="en-US" sz="900" b="1" kern="1200" dirty="0">
                        <a:solidFill>
                          <a:schemeClr val="tx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900" b="1" dirty="0" smtClean="0">
                          <a:solidFill>
                            <a:schemeClr val="tx1"/>
                          </a:solidFill>
                          <a:latin typeface="Arial" panose="020B0604020202020204" pitchFamily="34" charset="0"/>
                          <a:cs typeface="Arial" panose="020B0604020202020204" pitchFamily="34" charset="0"/>
                        </a:rPr>
                        <a:t>Page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216000">
                <a:tc>
                  <a:txBody>
                    <a:bodyPr/>
                    <a:lstStyle/>
                    <a:p>
                      <a:pPr marL="0" algn="l" defTabSz="839588" rtl="0" eaLnBrk="1" latinLnBrk="0" hangingPunct="1"/>
                      <a:r>
                        <a:rPr lang="en-US" sz="900" b="1" kern="1200" dirty="0" smtClean="0">
                          <a:solidFill>
                            <a:schemeClr val="tx1"/>
                          </a:solidFill>
                          <a:latin typeface="Arial" panose="020B0604020202020204" pitchFamily="34" charset="0"/>
                          <a:ea typeface="+mn-ea"/>
                          <a:cs typeface="Arial" panose="020B0604020202020204" pitchFamily="34" charset="0"/>
                        </a:rPr>
                        <a:t>Highlights</a:t>
                      </a:r>
                      <a:endParaRPr lang="en-US" sz="900" b="1" kern="1200" dirty="0">
                        <a:solidFill>
                          <a:schemeClr val="tx1"/>
                        </a:solidFill>
                        <a:latin typeface="Arial" panose="020B0604020202020204" pitchFamily="34" charset="0"/>
                        <a:ea typeface="+mn-ea"/>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latin typeface="Arial" panose="020B0604020202020204" pitchFamily="34" charset="0"/>
                          <a:cs typeface="Arial" panose="020B0604020202020204" pitchFamily="34" charset="0"/>
                        </a:rPr>
                        <a:t>4</a:t>
                      </a:r>
                      <a:endParaRPr lang="en-US" sz="700" dirty="0">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sp>
        <p:nvSpPr>
          <p:cNvPr id="7" name="Slide Number Placeholder 6"/>
          <p:cNvSpPr>
            <a:spLocks noGrp="1"/>
          </p:cNvSpPr>
          <p:nvPr>
            <p:ph type="sldNum" sz="quarter" idx="11"/>
          </p:nvPr>
        </p:nvSpPr>
        <p:spPr/>
        <p:txBody>
          <a:bodyPr/>
          <a:lstStyle/>
          <a:p>
            <a:pPr>
              <a:defRPr/>
            </a:pPr>
            <a:fld id="{B8325105-167D-4862-BDE6-B81FF841FD87}" type="slidenum">
              <a:rPr lang="en-US" smtClean="0"/>
              <a:pPr>
                <a:defRPr/>
              </a:pPr>
              <a:t>2</a:t>
            </a:fld>
            <a:endParaRPr lang="en-US" dirty="0"/>
          </a:p>
        </p:txBody>
      </p:sp>
    </p:spTree>
    <p:extLst>
      <p:ext uri="{BB962C8B-B14F-4D97-AF65-F5344CB8AC3E}">
        <p14:creationId xmlns:p14="http://schemas.microsoft.com/office/powerpoint/2010/main" val="14734313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131"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Title 5"/>
          <p:cNvSpPr>
            <a:spLocks noGrp="1"/>
          </p:cNvSpPr>
          <p:nvPr>
            <p:ph type="title"/>
          </p:nvPr>
        </p:nvSpPr>
        <p:spPr>
          <a:xfrm>
            <a:off x="538163" y="484189"/>
            <a:ext cx="5669498" cy="1003300"/>
          </a:xfrm>
        </p:spPr>
        <p:txBody>
          <a:bodyPr anchor="t">
            <a:noAutofit/>
          </a:bodyPr>
          <a:lstStyle/>
          <a:p>
            <a:r>
              <a:rPr lang="en-US" sz="2200" dirty="0" smtClean="0">
                <a:latin typeface="Arial" panose="020B0604020202020204" pitchFamily="34" charset="0"/>
                <a:cs typeface="Arial" panose="020B0604020202020204" pitchFamily="34" charset="0"/>
              </a:rPr>
              <a:t>Energy and Renewables Sector</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Value chain </a:t>
            </a:r>
            <a:r>
              <a:rPr lang="en-US" sz="2200" dirty="0">
                <a:solidFill>
                  <a:schemeClr val="accent2"/>
                </a:solidFill>
                <a:latin typeface="Arial" panose="020B0604020202020204" pitchFamily="34" charset="0"/>
                <a:cs typeface="Arial" panose="020B0604020202020204" pitchFamily="34" charset="0"/>
              </a:rPr>
              <a:t>and m</a:t>
            </a:r>
            <a:r>
              <a:rPr lang="en-US" sz="2200" dirty="0" smtClean="0">
                <a:solidFill>
                  <a:schemeClr val="accent2"/>
                </a:solidFill>
                <a:latin typeface="Arial" panose="020B0604020202020204" pitchFamily="34" charset="0"/>
                <a:cs typeface="Arial" panose="020B0604020202020204" pitchFamily="34" charset="0"/>
              </a:rPr>
              <a:t>ain </a:t>
            </a:r>
            <a:r>
              <a:rPr lang="en-US" sz="2200" dirty="0">
                <a:solidFill>
                  <a:schemeClr val="accent2"/>
                </a:solidFill>
                <a:latin typeface="Arial" panose="020B0604020202020204" pitchFamily="34" charset="0"/>
                <a:cs typeface="Arial" panose="020B0604020202020204" pitchFamily="34" charset="0"/>
              </a:rPr>
              <a:t>p</a:t>
            </a:r>
            <a:r>
              <a:rPr lang="en-US" sz="2200" dirty="0" smtClean="0">
                <a:solidFill>
                  <a:schemeClr val="accent2"/>
                </a:solidFill>
                <a:latin typeface="Arial" panose="020B0604020202020204" pitchFamily="34" charset="0"/>
                <a:cs typeface="Arial" panose="020B0604020202020204" pitchFamily="34" charset="0"/>
              </a:rPr>
              <a:t>layers</a:t>
            </a:r>
            <a:r>
              <a:rPr lang="en-US" sz="2200" dirty="0">
                <a:solidFill>
                  <a:schemeClr val="accent2"/>
                </a:solidFill>
                <a:latin typeface="Arial" panose="020B0604020202020204" pitchFamily="34" charset="0"/>
                <a:cs typeface="Arial" panose="020B0604020202020204" pitchFamily="34" charset="0"/>
              </a:rPr>
              <a:t/>
            </a:r>
            <a:br>
              <a:rPr lang="en-US" sz="2200" dirty="0">
                <a:solidFill>
                  <a:schemeClr val="accent2"/>
                </a:solidFill>
                <a:latin typeface="Arial" panose="020B0604020202020204" pitchFamily="34" charset="0"/>
                <a:cs typeface="Arial" panose="020B0604020202020204" pitchFamily="34" charset="0"/>
              </a:rPr>
            </a:br>
            <a:endParaRPr lang="en-US" sz="2200" dirty="0">
              <a:solidFill>
                <a:schemeClr val="accent2"/>
              </a:solidFill>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487451" y="1452910"/>
            <a:ext cx="5758392" cy="2433211"/>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Electricity</a:t>
            </a:r>
          </a:p>
          <a:p>
            <a:pPr algn="just"/>
            <a:endParaRPr lang="en-US" kern="0" dirty="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583211" y="1696460"/>
            <a:ext cx="2927899" cy="2"/>
          </a:xfrm>
          <a:prstGeom prst="line">
            <a:avLst/>
          </a:prstGeom>
          <a:ln/>
          <a:extLst/>
        </p:spPr>
        <p:style>
          <a:lnRef idx="1">
            <a:schemeClr val="dk1"/>
          </a:lnRef>
          <a:fillRef idx="0">
            <a:schemeClr val="dk1"/>
          </a:fillRef>
          <a:effectRef idx="0">
            <a:schemeClr val="dk1"/>
          </a:effectRef>
          <a:fontRef idx="minor">
            <a:schemeClr val="tx1"/>
          </a:fontRef>
        </p:style>
      </p:cxnSp>
      <p:sp>
        <p:nvSpPr>
          <p:cNvPr id="2" name="Pentagon 1"/>
          <p:cNvSpPr/>
          <p:nvPr/>
        </p:nvSpPr>
        <p:spPr bwMode="auto">
          <a:xfrm>
            <a:off x="583212" y="1777172"/>
            <a:ext cx="1260000" cy="360000"/>
          </a:xfrm>
          <a:prstGeom prst="homePlate">
            <a:avLst/>
          </a:prstGeom>
          <a:solidFill>
            <a:schemeClr val="accent1"/>
          </a:solidFill>
          <a:ln w="127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defTabSz="995363" rtl="0" eaLnBrk="1" fontAlgn="base" latinLnBrk="0" hangingPunct="1">
              <a:lnSpc>
                <a:spcPts val="14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Production</a:t>
            </a:r>
          </a:p>
        </p:txBody>
      </p:sp>
      <p:sp>
        <p:nvSpPr>
          <p:cNvPr id="8" name="Chevron 7"/>
          <p:cNvSpPr/>
          <p:nvPr/>
        </p:nvSpPr>
        <p:spPr bwMode="auto">
          <a:xfrm>
            <a:off x="1872229" y="1776547"/>
            <a:ext cx="1260000" cy="360000"/>
          </a:xfrm>
          <a:prstGeom prst="chevron">
            <a:avLst/>
          </a:prstGeom>
          <a:solidFill>
            <a:schemeClr val="accent5"/>
          </a:solidFill>
          <a:ln w="1270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Transmission</a:t>
            </a:r>
          </a:p>
        </p:txBody>
      </p:sp>
      <p:sp>
        <p:nvSpPr>
          <p:cNvPr id="13" name="Chevron 12"/>
          <p:cNvSpPr/>
          <p:nvPr/>
        </p:nvSpPr>
        <p:spPr bwMode="auto">
          <a:xfrm>
            <a:off x="3161246" y="1777172"/>
            <a:ext cx="1260000" cy="360000"/>
          </a:xfrm>
          <a:prstGeom prst="chevron">
            <a:avLst/>
          </a:prstGeom>
          <a:solidFill>
            <a:schemeClr val="accent1"/>
          </a:solidFill>
          <a:ln w="1270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Distribution</a:t>
            </a:r>
          </a:p>
        </p:txBody>
      </p:sp>
      <p:sp>
        <p:nvSpPr>
          <p:cNvPr id="17" name="Chevron 16"/>
          <p:cNvSpPr/>
          <p:nvPr/>
        </p:nvSpPr>
        <p:spPr bwMode="auto">
          <a:xfrm>
            <a:off x="4452732" y="1780527"/>
            <a:ext cx="1260000" cy="360000"/>
          </a:xfrm>
          <a:prstGeom prst="chevron">
            <a:avLst/>
          </a:prstGeom>
          <a:solidFill>
            <a:schemeClr val="accent5"/>
          </a:solidFill>
          <a:ln w="12700"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Supply</a:t>
            </a:r>
          </a:p>
        </p:txBody>
      </p:sp>
      <p:sp>
        <p:nvSpPr>
          <p:cNvPr id="29" name="TextBox 28"/>
          <p:cNvSpPr txBox="1"/>
          <p:nvPr/>
        </p:nvSpPr>
        <p:spPr>
          <a:xfrm>
            <a:off x="1845360" y="2130829"/>
            <a:ext cx="1272447" cy="259045"/>
          </a:xfrm>
          <a:prstGeom prst="rect">
            <a:avLst/>
          </a:prstGeom>
          <a:noFill/>
        </p:spPr>
        <p:txBody>
          <a:bodyPr wrap="square" rtlCol="0">
            <a:spAutoFit/>
          </a:bodyPr>
          <a:lstStyle/>
          <a:p>
            <a:pPr marL="171450" indent="-171450" algn="l">
              <a:buFont typeface="Arial" panose="020B0604020202020204" pitchFamily="34" charset="0"/>
              <a:buChar char="•"/>
            </a:pPr>
            <a:r>
              <a:rPr lang="en-US" sz="800" dirty="0" smtClean="0">
                <a:solidFill>
                  <a:schemeClr val="tx1"/>
                </a:solidFill>
                <a:latin typeface="Arial" panose="020B0604020202020204" pitchFamily="34" charset="0"/>
                <a:cs typeface="Arial" panose="020B0604020202020204" pitchFamily="34" charset="0"/>
              </a:rPr>
              <a:t>REN</a:t>
            </a:r>
          </a:p>
        </p:txBody>
      </p:sp>
      <p:sp>
        <p:nvSpPr>
          <p:cNvPr id="30" name="TextBox 29"/>
          <p:cNvSpPr txBox="1"/>
          <p:nvPr/>
        </p:nvSpPr>
        <p:spPr>
          <a:xfrm>
            <a:off x="3128470" y="2134051"/>
            <a:ext cx="1274469" cy="425758"/>
          </a:xfrm>
          <a:prstGeom prst="rect">
            <a:avLst/>
          </a:prstGeom>
          <a:noFill/>
        </p:spPr>
        <p:txBody>
          <a:bodyPr wrap="square" rtlCol="0">
            <a:spAutoFit/>
          </a:bodyPr>
          <a:lstStyle/>
          <a:p>
            <a:pPr marL="171450" indent="-171450" algn="l">
              <a:buFont typeface="Arial" panose="020B0604020202020204" pitchFamily="34" charset="0"/>
              <a:buChar char="•"/>
            </a:pPr>
            <a:r>
              <a:rPr lang="pt-PT" sz="800" dirty="0" smtClean="0">
                <a:solidFill>
                  <a:schemeClr val="tx1"/>
                </a:solidFill>
                <a:latin typeface="Arial" panose="020B0604020202020204" pitchFamily="34" charset="0"/>
                <a:cs typeface="Arial" panose="020B0604020202020204" pitchFamily="34" charset="0"/>
              </a:rPr>
              <a:t>EDP Distribuição</a:t>
            </a:r>
          </a:p>
          <a:p>
            <a:pPr marL="171450" indent="-171450" algn="l">
              <a:buFont typeface="Arial" panose="020B0604020202020204" pitchFamily="34" charset="0"/>
              <a:buChar char="•"/>
            </a:pPr>
            <a:r>
              <a:rPr lang="en-US" sz="800" dirty="0" smtClean="0">
                <a:solidFill>
                  <a:schemeClr val="tx1"/>
                </a:solidFill>
                <a:latin typeface="Arial" panose="020B0604020202020204" pitchFamily="34" charset="0"/>
                <a:cs typeface="Arial" panose="020B0604020202020204" pitchFamily="34" charset="0"/>
              </a:rPr>
              <a:t>Other</a:t>
            </a:r>
          </a:p>
        </p:txBody>
      </p:sp>
      <p:sp>
        <p:nvSpPr>
          <p:cNvPr id="31" name="TextBox 30"/>
          <p:cNvSpPr txBox="1"/>
          <p:nvPr/>
        </p:nvSpPr>
        <p:spPr>
          <a:xfrm>
            <a:off x="4422055" y="2136897"/>
            <a:ext cx="1238613" cy="925894"/>
          </a:xfrm>
          <a:prstGeom prst="rect">
            <a:avLst/>
          </a:prstGeom>
          <a:noFill/>
        </p:spPr>
        <p:txBody>
          <a:bodyPr wrap="square" rtlCol="0">
            <a:spAutoFit/>
          </a:bodyPr>
          <a:lstStyle/>
          <a:p>
            <a:pPr marL="171450" indent="-171450" algn="l">
              <a:buFont typeface="Arial" panose="020B0604020202020204" pitchFamily="34" charset="0"/>
              <a:buChar char="•"/>
            </a:pPr>
            <a:r>
              <a:rPr lang="pt-PT" sz="800" dirty="0" smtClean="0">
                <a:solidFill>
                  <a:schemeClr val="tx1"/>
                </a:solidFill>
                <a:latin typeface="Arial" panose="020B0604020202020204" pitchFamily="34" charset="0"/>
                <a:cs typeface="Arial" panose="020B0604020202020204" pitchFamily="34" charset="0"/>
              </a:rPr>
              <a:t>EDP Comercial</a:t>
            </a:r>
          </a:p>
          <a:p>
            <a:pPr marL="171450" indent="-171450" algn="l">
              <a:buFont typeface="Arial" panose="020B0604020202020204" pitchFamily="34" charset="0"/>
              <a:buChar char="•"/>
            </a:pPr>
            <a:r>
              <a:rPr lang="en-US" sz="800" dirty="0" smtClean="0">
                <a:solidFill>
                  <a:schemeClr val="tx1"/>
                </a:solidFill>
                <a:latin typeface="Arial" panose="020B0604020202020204" pitchFamily="34" charset="0"/>
                <a:cs typeface="Arial" panose="020B0604020202020204" pitchFamily="34" charset="0"/>
              </a:rPr>
              <a:t>Galp Power</a:t>
            </a:r>
          </a:p>
          <a:p>
            <a:pPr marL="171450" indent="-171450" algn="l">
              <a:buFont typeface="Arial" panose="020B0604020202020204" pitchFamily="34" charset="0"/>
              <a:buChar char="•"/>
            </a:pPr>
            <a:r>
              <a:rPr lang="en-US" sz="800" dirty="0" err="1" smtClean="0">
                <a:solidFill>
                  <a:schemeClr val="tx1"/>
                </a:solidFill>
                <a:latin typeface="Arial" panose="020B0604020202020204" pitchFamily="34" charset="0"/>
                <a:cs typeface="Arial" panose="020B0604020202020204" pitchFamily="34" charset="0"/>
              </a:rPr>
              <a:t>Endesa</a:t>
            </a:r>
            <a:endParaRPr lang="en-US" sz="800" dirty="0" smtClean="0">
              <a:solidFill>
                <a:schemeClr val="tx1"/>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sz="800" dirty="0" smtClean="0">
                <a:solidFill>
                  <a:schemeClr val="tx1"/>
                </a:solidFill>
                <a:latin typeface="Arial" panose="020B0604020202020204" pitchFamily="34" charset="0"/>
                <a:cs typeface="Arial" panose="020B0604020202020204" pitchFamily="34" charset="0"/>
              </a:rPr>
              <a:t>Iberdrola</a:t>
            </a:r>
          </a:p>
          <a:p>
            <a:pPr marL="171450" indent="-171450" algn="l">
              <a:buFont typeface="Arial" panose="020B0604020202020204" pitchFamily="34" charset="0"/>
              <a:buChar char="•"/>
            </a:pPr>
            <a:r>
              <a:rPr lang="en-US" sz="800" dirty="0" smtClean="0">
                <a:solidFill>
                  <a:schemeClr val="tx1"/>
                </a:solidFill>
                <a:latin typeface="Arial" panose="020B0604020202020204" pitchFamily="34" charset="0"/>
                <a:cs typeface="Arial" panose="020B0604020202020204" pitchFamily="34" charset="0"/>
              </a:rPr>
              <a:t>Other</a:t>
            </a:r>
          </a:p>
        </p:txBody>
      </p:sp>
      <p:sp>
        <p:nvSpPr>
          <p:cNvPr id="32" name="TextBox 31"/>
          <p:cNvSpPr txBox="1"/>
          <p:nvPr/>
        </p:nvSpPr>
        <p:spPr>
          <a:xfrm>
            <a:off x="538163" y="2126744"/>
            <a:ext cx="1138661" cy="1092607"/>
          </a:xfrm>
          <a:prstGeom prst="rect">
            <a:avLst/>
          </a:prstGeom>
          <a:noFill/>
        </p:spPr>
        <p:txBody>
          <a:bodyPr wrap="square" rtlCol="0">
            <a:spAutoFit/>
          </a:bodyPr>
          <a:lstStyle/>
          <a:p>
            <a:pPr marL="171450" indent="-171450" algn="l">
              <a:buFont typeface="Arial" panose="020B0604020202020204" pitchFamily="34" charset="0"/>
              <a:buChar char="•"/>
            </a:pPr>
            <a:r>
              <a:rPr lang="pt-PT" sz="800" dirty="0" smtClean="0">
                <a:solidFill>
                  <a:schemeClr val="tx1"/>
                </a:solidFill>
                <a:latin typeface="Arial" panose="020B0604020202020204" pitchFamily="34" charset="0"/>
                <a:cs typeface="Arial" panose="020B0604020202020204" pitchFamily="34" charset="0"/>
              </a:rPr>
              <a:t>EDP Produção</a:t>
            </a:r>
          </a:p>
          <a:p>
            <a:pPr marL="171450" indent="-171450" algn="l">
              <a:buFont typeface="Arial" panose="020B0604020202020204" pitchFamily="34" charset="0"/>
              <a:buChar char="•"/>
            </a:pPr>
            <a:r>
              <a:rPr lang="pt-PT" sz="800" dirty="0" smtClean="0">
                <a:solidFill>
                  <a:schemeClr val="tx1"/>
                </a:solidFill>
                <a:latin typeface="Arial" panose="020B0604020202020204" pitchFamily="34" charset="0"/>
                <a:cs typeface="Arial" panose="020B0604020202020204" pitchFamily="34" charset="0"/>
              </a:rPr>
              <a:t>EDP Renováveis</a:t>
            </a:r>
          </a:p>
          <a:p>
            <a:pPr marL="171450" indent="-171450" algn="l">
              <a:buFont typeface="Arial" panose="020B0604020202020204" pitchFamily="34" charset="0"/>
              <a:buChar char="•"/>
            </a:pPr>
            <a:r>
              <a:rPr lang="pt-PT" sz="800" dirty="0" smtClean="0">
                <a:solidFill>
                  <a:schemeClr val="tx1"/>
                </a:solidFill>
                <a:latin typeface="Arial" panose="020B0604020202020204" pitchFamily="34" charset="0"/>
                <a:cs typeface="Arial" panose="020B0604020202020204" pitchFamily="34" charset="0"/>
              </a:rPr>
              <a:t>ELECGAS</a:t>
            </a:r>
          </a:p>
          <a:p>
            <a:pPr marL="171450" indent="-171450" algn="l">
              <a:buFont typeface="Arial" panose="020B0604020202020204" pitchFamily="34" charset="0"/>
              <a:buChar char="•"/>
            </a:pPr>
            <a:r>
              <a:rPr lang="pt-PT" sz="800" dirty="0" smtClean="0">
                <a:solidFill>
                  <a:schemeClr val="tx1"/>
                </a:solidFill>
                <a:latin typeface="Arial" panose="020B0604020202020204" pitchFamily="34" charset="0"/>
                <a:cs typeface="Arial" panose="020B0604020202020204" pitchFamily="34" charset="0"/>
              </a:rPr>
              <a:t>Tejo Energia</a:t>
            </a:r>
          </a:p>
          <a:p>
            <a:pPr marL="171450" indent="-171450" algn="l">
              <a:buFont typeface="Arial" panose="020B0604020202020204" pitchFamily="34" charset="0"/>
              <a:buChar char="•"/>
            </a:pPr>
            <a:r>
              <a:rPr lang="pt-PT" sz="800" dirty="0" smtClean="0">
                <a:solidFill>
                  <a:schemeClr val="tx1"/>
                </a:solidFill>
                <a:latin typeface="Arial" panose="020B0604020202020204" pitchFamily="34" charset="0"/>
                <a:cs typeface="Arial" panose="020B0604020202020204" pitchFamily="34" charset="0"/>
              </a:rPr>
              <a:t>Turbogás</a:t>
            </a:r>
          </a:p>
          <a:p>
            <a:pPr marL="171450" indent="-171450" algn="l">
              <a:buFont typeface="Arial" panose="020B0604020202020204" pitchFamily="34" charset="0"/>
              <a:buChar char="•"/>
            </a:pPr>
            <a:r>
              <a:rPr lang="en-US" sz="800" dirty="0" smtClean="0">
                <a:solidFill>
                  <a:schemeClr val="tx1"/>
                </a:solidFill>
                <a:latin typeface="Arial" panose="020B0604020202020204" pitchFamily="34" charset="0"/>
                <a:cs typeface="Arial" panose="020B0604020202020204" pitchFamily="34" charset="0"/>
              </a:rPr>
              <a:t>Other</a:t>
            </a:r>
          </a:p>
        </p:txBody>
      </p:sp>
      <p:sp>
        <p:nvSpPr>
          <p:cNvPr id="3" name="Rectangle 2"/>
          <p:cNvSpPr/>
          <p:nvPr/>
        </p:nvSpPr>
        <p:spPr bwMode="auto">
          <a:xfrm>
            <a:off x="583212" y="3256840"/>
            <a:ext cx="1093612" cy="429861"/>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Renew.</a:t>
            </a:r>
            <a:r>
              <a:rPr kumimoji="0" lang="en-US" sz="800" b="0" i="0" u="none" strike="noStrike" cap="none" normalizeH="0" dirty="0" smtClean="0">
                <a:ln>
                  <a:noFill/>
                </a:ln>
                <a:solidFill>
                  <a:schemeClr val="tx1"/>
                </a:solidFill>
                <a:effectLst/>
                <a:latin typeface="Arial" panose="020B0604020202020204" pitchFamily="34" charset="0"/>
                <a:cs typeface="Arial" panose="020B0604020202020204" pitchFamily="34" charset="0"/>
              </a:rPr>
              <a:t> </a:t>
            </a:r>
            <a:r>
              <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Regulated</a:t>
            </a:r>
          </a:p>
          <a:p>
            <a:pPr marL="0" marR="0" indent="0" algn="ctr" defTabSz="995363" rtl="0" eaLnBrk="1" fontAlgn="base" latinLnBrk="0" hangingPunct="1">
              <a:lnSpc>
                <a:spcPts val="1400"/>
              </a:lnSpc>
              <a:spcBef>
                <a:spcPct val="0"/>
              </a:spcBef>
              <a:spcAft>
                <a:spcPct val="0"/>
              </a:spcAft>
              <a:buClrTx/>
              <a:buSzTx/>
              <a:buFontTx/>
              <a:buNone/>
              <a:tabLst/>
            </a:pPr>
            <a:r>
              <a:rPr lang="en-US" sz="800" dirty="0" smtClean="0">
                <a:solidFill>
                  <a:schemeClr val="tx1"/>
                </a:solidFill>
                <a:latin typeface="Arial" panose="020B0604020202020204" pitchFamily="34" charset="0"/>
                <a:cs typeface="Arial" panose="020B0604020202020204" pitchFamily="34" charset="0"/>
              </a:rPr>
              <a:t>Fossil: Liberalized</a:t>
            </a:r>
            <a:endPar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58" name="Rectangle 57"/>
          <p:cNvSpPr/>
          <p:nvPr/>
        </p:nvSpPr>
        <p:spPr bwMode="auto">
          <a:xfrm>
            <a:off x="1955029" y="3425605"/>
            <a:ext cx="1094400" cy="271869"/>
          </a:xfrm>
          <a:prstGeom prst="rect">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Regulated</a:t>
            </a:r>
          </a:p>
        </p:txBody>
      </p:sp>
      <p:sp>
        <p:nvSpPr>
          <p:cNvPr id="59" name="Rectangle 58"/>
          <p:cNvSpPr/>
          <p:nvPr/>
        </p:nvSpPr>
        <p:spPr bwMode="auto">
          <a:xfrm>
            <a:off x="3244046" y="3425605"/>
            <a:ext cx="1094400" cy="271869"/>
          </a:xfrm>
          <a:prstGeom prst="rect">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Regulated</a:t>
            </a:r>
          </a:p>
        </p:txBody>
      </p:sp>
      <p:sp>
        <p:nvSpPr>
          <p:cNvPr id="60" name="Rectangle 59"/>
          <p:cNvSpPr/>
          <p:nvPr/>
        </p:nvSpPr>
        <p:spPr bwMode="auto">
          <a:xfrm>
            <a:off x="4531041" y="3425605"/>
            <a:ext cx="1094400" cy="271869"/>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Liberalized (2017)</a:t>
            </a:r>
          </a:p>
        </p:txBody>
      </p:sp>
      <p:sp>
        <p:nvSpPr>
          <p:cNvPr id="4" name="Slide Number Placeholder 3"/>
          <p:cNvSpPr>
            <a:spLocks noGrp="1"/>
          </p:cNvSpPr>
          <p:nvPr>
            <p:ph type="sldNum" sz="quarter" idx="15"/>
          </p:nvPr>
        </p:nvSpPr>
        <p:spPr/>
        <p:txBody>
          <a:bodyPr/>
          <a:lstStyle/>
          <a:p>
            <a:pPr>
              <a:defRPr/>
            </a:pPr>
            <a:fld id="{B8325105-167D-4862-BDE6-B81FF841FD87}" type="slidenum">
              <a:rPr lang="en-US" smtClean="0"/>
              <a:pPr>
                <a:defRPr/>
              </a:pPr>
              <a:t>20</a:t>
            </a:fld>
            <a:endParaRPr lang="en-US" dirty="0"/>
          </a:p>
        </p:txBody>
      </p:sp>
      <p:sp>
        <p:nvSpPr>
          <p:cNvPr id="90" name="Rectangle 89"/>
          <p:cNvSpPr/>
          <p:nvPr/>
        </p:nvSpPr>
        <p:spPr bwMode="auto">
          <a:xfrm>
            <a:off x="582424" y="3239949"/>
            <a:ext cx="1094400" cy="220048"/>
          </a:xfrm>
          <a:prstGeom prst="rect">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Renew: Regulated</a:t>
            </a:r>
          </a:p>
        </p:txBody>
      </p:sp>
      <p:grpSp>
        <p:nvGrpSpPr>
          <p:cNvPr id="9" name="Group 8"/>
          <p:cNvGrpSpPr/>
          <p:nvPr/>
        </p:nvGrpSpPr>
        <p:grpSpPr>
          <a:xfrm>
            <a:off x="476339" y="4196464"/>
            <a:ext cx="5758392" cy="2333232"/>
            <a:chOff x="476339" y="4308889"/>
            <a:chExt cx="5758392" cy="2333232"/>
          </a:xfrm>
        </p:grpSpPr>
        <p:sp>
          <p:nvSpPr>
            <p:cNvPr id="65" name="Text Placeholder 6"/>
            <p:cNvSpPr txBox="1">
              <a:spLocks/>
            </p:cNvSpPr>
            <p:nvPr/>
          </p:nvSpPr>
          <p:spPr>
            <a:xfrm>
              <a:off x="476339" y="4308889"/>
              <a:ext cx="5758392" cy="2333232"/>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Natural Gas</a:t>
              </a:r>
            </a:p>
            <a:p>
              <a:pPr algn="just"/>
              <a:endParaRPr lang="en-US" kern="0" dirty="0">
                <a:latin typeface="Arial" panose="020B0604020202020204" pitchFamily="34" charset="0"/>
                <a:cs typeface="Arial" panose="020B0604020202020204" pitchFamily="34" charset="0"/>
              </a:endParaRPr>
            </a:p>
          </p:txBody>
        </p:sp>
        <p:cxnSp>
          <p:nvCxnSpPr>
            <p:cNvPr id="66" name="Straight Connector 65"/>
            <p:cNvCxnSpPr/>
            <p:nvPr/>
          </p:nvCxnSpPr>
          <p:spPr bwMode="auto">
            <a:xfrm flipV="1">
              <a:off x="564604" y="4545569"/>
              <a:ext cx="2927899" cy="2"/>
            </a:xfrm>
            <a:prstGeom prst="line">
              <a:avLst/>
            </a:prstGeom>
            <a:ln/>
            <a:extLst/>
          </p:spPr>
          <p:style>
            <a:lnRef idx="1">
              <a:schemeClr val="dk1"/>
            </a:lnRef>
            <a:fillRef idx="0">
              <a:schemeClr val="dk1"/>
            </a:fillRef>
            <a:effectRef idx="0">
              <a:schemeClr val="dk1"/>
            </a:effectRef>
            <a:fontRef idx="minor">
              <a:schemeClr val="tx1"/>
            </a:fontRef>
          </p:style>
        </p:cxnSp>
        <p:sp>
          <p:nvSpPr>
            <p:cNvPr id="67" name="Pentagon 66"/>
            <p:cNvSpPr/>
            <p:nvPr/>
          </p:nvSpPr>
          <p:spPr bwMode="auto">
            <a:xfrm>
              <a:off x="572100" y="4620451"/>
              <a:ext cx="979382" cy="360000"/>
            </a:xfrm>
            <a:prstGeom prst="homePlate">
              <a:avLst/>
            </a:prstGeom>
            <a:solidFill>
              <a:schemeClr val="accent1"/>
            </a:solidFill>
            <a:ln w="127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Sourcing</a:t>
              </a:r>
            </a:p>
          </p:txBody>
        </p:sp>
        <p:sp>
          <p:nvSpPr>
            <p:cNvPr id="68" name="Chevron 67"/>
            <p:cNvSpPr/>
            <p:nvPr/>
          </p:nvSpPr>
          <p:spPr bwMode="auto">
            <a:xfrm>
              <a:off x="1551482" y="4620451"/>
              <a:ext cx="3102964" cy="360000"/>
            </a:xfrm>
            <a:prstGeom prst="chevron">
              <a:avLst/>
            </a:prstGeom>
            <a:solidFill>
              <a:schemeClr val="accent5"/>
            </a:solidFill>
            <a:ln w="1270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en-US" sz="800" dirty="0" smtClean="0">
                  <a:solidFill>
                    <a:schemeClr val="tx1"/>
                  </a:solidFill>
                  <a:latin typeface="Arial" panose="020B0604020202020204" pitchFamily="34" charset="0"/>
                  <a:cs typeface="Arial" panose="020B0604020202020204" pitchFamily="34" charset="0"/>
                </a:rPr>
                <a:t>Infrastructure</a:t>
              </a:r>
              <a:endPar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70" name="Chevron 69"/>
            <p:cNvSpPr/>
            <p:nvPr/>
          </p:nvSpPr>
          <p:spPr bwMode="auto">
            <a:xfrm>
              <a:off x="4654446" y="4624431"/>
              <a:ext cx="1047174" cy="360000"/>
            </a:xfrm>
            <a:prstGeom prst="chevron">
              <a:avLst/>
            </a:prstGeom>
            <a:solidFill>
              <a:schemeClr val="accent1"/>
            </a:solidFill>
            <a:ln w="12700"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Supply</a:t>
              </a:r>
            </a:p>
          </p:txBody>
        </p:sp>
        <p:sp>
          <p:nvSpPr>
            <p:cNvPr id="71" name="TextBox 70"/>
            <p:cNvSpPr txBox="1"/>
            <p:nvPr/>
          </p:nvSpPr>
          <p:spPr>
            <a:xfrm>
              <a:off x="1613493" y="5260291"/>
              <a:ext cx="642258" cy="259045"/>
            </a:xfrm>
            <a:prstGeom prst="rect">
              <a:avLst/>
            </a:prstGeom>
            <a:noFill/>
          </p:spPr>
          <p:txBody>
            <a:bodyPr wrap="square" rtlCol="0">
              <a:spAutoFit/>
            </a:bodyPr>
            <a:lstStyle/>
            <a:p>
              <a:pPr marL="171450" indent="-171450" algn="l">
                <a:buFont typeface="Arial" panose="020B0604020202020204" pitchFamily="34" charset="0"/>
                <a:buChar char="•"/>
              </a:pPr>
              <a:r>
                <a:rPr lang="en-US" sz="900" kern="0" dirty="0">
                  <a:solidFill>
                    <a:schemeClr val="tx1"/>
                  </a:solidFill>
                  <a:latin typeface="Arial" panose="020B0604020202020204" pitchFamily="34" charset="0"/>
                  <a:cs typeface="Arial" panose="020B0604020202020204" pitchFamily="34" charset="0"/>
                </a:rPr>
                <a:t>REN</a:t>
              </a:r>
            </a:p>
          </p:txBody>
        </p:sp>
        <p:sp>
          <p:nvSpPr>
            <p:cNvPr id="72" name="TextBox 71"/>
            <p:cNvSpPr txBox="1"/>
            <p:nvPr/>
          </p:nvSpPr>
          <p:spPr>
            <a:xfrm>
              <a:off x="3717981" y="5244827"/>
              <a:ext cx="936465" cy="592470"/>
            </a:xfrm>
            <a:prstGeom prst="rect">
              <a:avLst/>
            </a:prstGeom>
            <a:noFill/>
          </p:spPr>
          <p:txBody>
            <a:bodyPr wrap="square" rtlCol="0">
              <a:spAutoFit/>
            </a:bodyPr>
            <a:lstStyle/>
            <a:p>
              <a:pPr marL="171450" indent="-171450" algn="l">
                <a:buFont typeface="Arial" panose="020B0604020202020204" pitchFamily="34" charset="0"/>
                <a:buChar char="•"/>
              </a:pPr>
              <a:r>
                <a:rPr lang="en-US" sz="900" kern="0" dirty="0">
                  <a:solidFill>
                    <a:schemeClr val="tx1"/>
                  </a:solidFill>
                  <a:latin typeface="Arial" panose="020B0604020202020204" pitchFamily="34" charset="0"/>
                  <a:cs typeface="Arial" panose="020B0604020202020204" pitchFamily="34" charset="0"/>
                </a:rPr>
                <a:t>Galp </a:t>
              </a:r>
            </a:p>
            <a:p>
              <a:pPr marL="171450" indent="-171450" algn="l">
                <a:buFont typeface="Arial" panose="020B0604020202020204" pitchFamily="34" charset="0"/>
                <a:buChar char="•"/>
              </a:pPr>
              <a:r>
                <a:rPr lang="en-US" sz="900" kern="0" dirty="0">
                  <a:solidFill>
                    <a:schemeClr val="tx1"/>
                  </a:solidFill>
                  <a:latin typeface="Arial" panose="020B0604020202020204" pitchFamily="34" charset="0"/>
                  <a:cs typeface="Arial" panose="020B0604020202020204" pitchFamily="34" charset="0"/>
                </a:rPr>
                <a:t>EDP</a:t>
              </a:r>
            </a:p>
            <a:p>
              <a:pPr marL="171450" indent="-171450" algn="l">
                <a:buFont typeface="Arial" panose="020B0604020202020204" pitchFamily="34" charset="0"/>
                <a:buChar char="•"/>
              </a:pPr>
              <a:r>
                <a:rPr lang="pt-PT" sz="900" kern="0" dirty="0" err="1">
                  <a:solidFill>
                    <a:schemeClr val="tx1"/>
                  </a:solidFill>
                  <a:latin typeface="Arial" panose="020B0604020202020204" pitchFamily="34" charset="0"/>
                  <a:cs typeface="Arial" panose="020B0604020202020204" pitchFamily="34" charset="0"/>
                </a:rPr>
                <a:t>Sonorgás</a:t>
              </a:r>
              <a:endParaRPr lang="en-US" sz="900" kern="0" dirty="0">
                <a:solidFill>
                  <a:schemeClr val="tx1"/>
                </a:solidFill>
                <a:latin typeface="Arial" panose="020B0604020202020204" pitchFamily="34" charset="0"/>
                <a:cs typeface="Arial" panose="020B0604020202020204" pitchFamily="34" charset="0"/>
              </a:endParaRPr>
            </a:p>
          </p:txBody>
        </p:sp>
        <p:sp>
          <p:nvSpPr>
            <p:cNvPr id="73" name="TextBox 72"/>
            <p:cNvSpPr txBox="1"/>
            <p:nvPr/>
          </p:nvSpPr>
          <p:spPr>
            <a:xfrm>
              <a:off x="4676761" y="4941445"/>
              <a:ext cx="1238613" cy="1092607"/>
            </a:xfrm>
            <a:prstGeom prst="rect">
              <a:avLst/>
            </a:prstGeom>
            <a:noFill/>
          </p:spPr>
          <p:txBody>
            <a:bodyPr wrap="square" rtlCol="0">
              <a:spAutoFit/>
            </a:bodyPr>
            <a:lstStyle/>
            <a:p>
              <a:pPr marL="171450" indent="-171450" algn="l">
                <a:buFont typeface="Arial" panose="020B0604020202020204" pitchFamily="34" charset="0"/>
                <a:buChar char="•"/>
              </a:pPr>
              <a:r>
                <a:rPr lang="en-US" sz="900" kern="0" dirty="0">
                  <a:solidFill>
                    <a:schemeClr val="tx1"/>
                  </a:solidFill>
                  <a:latin typeface="Arial" panose="020B0604020202020204" pitchFamily="34" charset="0"/>
                  <a:cs typeface="Arial" panose="020B0604020202020204" pitchFamily="34" charset="0"/>
                </a:rPr>
                <a:t>Galp</a:t>
              </a:r>
            </a:p>
            <a:p>
              <a:pPr marL="171450" indent="-171450" algn="l">
                <a:buFont typeface="Arial" panose="020B0604020202020204" pitchFamily="34" charset="0"/>
                <a:buChar char="•"/>
              </a:pPr>
              <a:r>
                <a:rPr lang="pt-PT" sz="900" kern="0" dirty="0">
                  <a:solidFill>
                    <a:schemeClr val="tx1"/>
                  </a:solidFill>
                  <a:latin typeface="Arial" panose="020B0604020202020204" pitchFamily="34" charset="0"/>
                  <a:cs typeface="Arial" panose="020B0604020202020204" pitchFamily="34" charset="0"/>
                </a:rPr>
                <a:t>EDP</a:t>
              </a:r>
            </a:p>
            <a:p>
              <a:pPr marL="171450" indent="-171450" algn="l">
                <a:buFont typeface="Arial" panose="020B0604020202020204" pitchFamily="34" charset="0"/>
                <a:buChar char="•"/>
              </a:pPr>
              <a:r>
                <a:rPr lang="pt-PT" sz="900" kern="0" dirty="0" err="1">
                  <a:solidFill>
                    <a:schemeClr val="tx1"/>
                  </a:solidFill>
                  <a:latin typeface="Arial" panose="020B0604020202020204" pitchFamily="34" charset="0"/>
                  <a:cs typeface="Arial" panose="020B0604020202020204" pitchFamily="34" charset="0"/>
                </a:rPr>
                <a:t>Goldenergy</a:t>
              </a:r>
              <a:endParaRPr lang="pt-PT" sz="900" kern="0" dirty="0">
                <a:solidFill>
                  <a:schemeClr val="tx1"/>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pt-PT" sz="900" kern="0" dirty="0">
                  <a:solidFill>
                    <a:schemeClr val="tx1"/>
                  </a:solidFill>
                  <a:latin typeface="Arial" panose="020B0604020202020204" pitchFamily="34" charset="0"/>
                  <a:cs typeface="Arial" panose="020B0604020202020204" pitchFamily="34" charset="0"/>
                </a:rPr>
                <a:t>GN </a:t>
              </a:r>
              <a:r>
                <a:rPr lang="pt-PT" sz="900" kern="0" dirty="0" err="1">
                  <a:solidFill>
                    <a:schemeClr val="tx1"/>
                  </a:solidFill>
                  <a:latin typeface="Arial" panose="020B0604020202020204" pitchFamily="34" charset="0"/>
                  <a:cs typeface="Arial" panose="020B0604020202020204" pitchFamily="34" charset="0"/>
                </a:rPr>
                <a:t>Fenosa</a:t>
              </a:r>
              <a:endParaRPr lang="pt-PT" sz="900" kern="0" dirty="0">
                <a:solidFill>
                  <a:schemeClr val="tx1"/>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pt-PT" sz="900" kern="0" dirty="0" err="1">
                  <a:solidFill>
                    <a:schemeClr val="tx1"/>
                  </a:solidFill>
                  <a:latin typeface="Arial" panose="020B0604020202020204" pitchFamily="34" charset="0"/>
                  <a:cs typeface="Arial" panose="020B0604020202020204" pitchFamily="34" charset="0"/>
                </a:rPr>
                <a:t>Iberdrola</a:t>
              </a:r>
              <a:endParaRPr lang="pt-PT" sz="900" kern="0" dirty="0">
                <a:solidFill>
                  <a:schemeClr val="tx1"/>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pt-PT" sz="900" kern="0" dirty="0">
                  <a:solidFill>
                    <a:schemeClr val="tx1"/>
                  </a:solidFill>
                  <a:latin typeface="Arial" panose="020B0604020202020204" pitchFamily="34" charset="0"/>
                  <a:cs typeface="Arial" panose="020B0604020202020204" pitchFamily="34" charset="0"/>
                </a:rPr>
                <a:t>Endesa</a:t>
              </a:r>
              <a:endParaRPr lang="en-US" sz="900" kern="0" dirty="0">
                <a:solidFill>
                  <a:schemeClr val="tx1"/>
                </a:solidFill>
                <a:latin typeface="Arial" panose="020B0604020202020204" pitchFamily="34" charset="0"/>
                <a:cs typeface="Arial" panose="020B0604020202020204" pitchFamily="34" charset="0"/>
              </a:endParaRPr>
            </a:p>
          </p:txBody>
        </p:sp>
        <p:sp>
          <p:nvSpPr>
            <p:cNvPr id="74" name="TextBox 73"/>
            <p:cNvSpPr txBox="1"/>
            <p:nvPr/>
          </p:nvSpPr>
          <p:spPr>
            <a:xfrm>
              <a:off x="538163" y="4950648"/>
              <a:ext cx="1138661" cy="425758"/>
            </a:xfrm>
            <a:prstGeom prst="rect">
              <a:avLst/>
            </a:prstGeom>
            <a:noFill/>
          </p:spPr>
          <p:txBody>
            <a:bodyPr wrap="square" rtlCol="0">
              <a:spAutoFit/>
            </a:bodyPr>
            <a:lstStyle/>
            <a:p>
              <a:pPr marL="171450" indent="-171450" algn="l">
                <a:buFont typeface="Arial" panose="020B0604020202020204" pitchFamily="34" charset="0"/>
                <a:buChar char="•"/>
              </a:pPr>
              <a:r>
                <a:rPr lang="en-US" sz="900" kern="0" dirty="0">
                  <a:solidFill>
                    <a:schemeClr val="tx1"/>
                  </a:solidFill>
                  <a:latin typeface="Arial" panose="020B0604020202020204" pitchFamily="34" charset="0"/>
                  <a:cs typeface="Arial" panose="020B0604020202020204" pitchFamily="34" charset="0"/>
                </a:rPr>
                <a:t>Galp</a:t>
              </a:r>
            </a:p>
            <a:p>
              <a:pPr marL="171450" indent="-171450" algn="l">
                <a:buFont typeface="Arial" panose="020B0604020202020204" pitchFamily="34" charset="0"/>
                <a:buChar char="•"/>
              </a:pPr>
              <a:r>
                <a:rPr lang="pt-PT" sz="900" kern="0" dirty="0" err="1">
                  <a:solidFill>
                    <a:schemeClr val="tx1"/>
                  </a:solidFill>
                  <a:latin typeface="Arial" panose="020B0604020202020204" pitchFamily="34" charset="0"/>
                  <a:cs typeface="Arial" panose="020B0604020202020204" pitchFamily="34" charset="0"/>
                </a:rPr>
                <a:t>Other</a:t>
              </a:r>
              <a:endParaRPr lang="en-US" sz="900" kern="0" dirty="0">
                <a:solidFill>
                  <a:schemeClr val="tx1"/>
                </a:solidFill>
                <a:latin typeface="Arial" panose="020B0604020202020204" pitchFamily="34" charset="0"/>
                <a:cs typeface="Arial" panose="020B0604020202020204" pitchFamily="34" charset="0"/>
              </a:endParaRPr>
            </a:p>
          </p:txBody>
        </p:sp>
        <p:sp>
          <p:nvSpPr>
            <p:cNvPr id="91" name="Rectangle 90"/>
            <p:cNvSpPr/>
            <p:nvPr/>
          </p:nvSpPr>
          <p:spPr bwMode="auto">
            <a:xfrm>
              <a:off x="1651952" y="5008601"/>
              <a:ext cx="673305" cy="271869"/>
            </a:xfrm>
            <a:prstGeom prst="rect">
              <a:avLst/>
            </a:prstGeom>
            <a:solidFill>
              <a:schemeClr val="accent5"/>
            </a:solidFill>
            <a:ln>
              <a:noFill/>
            </a:ln>
            <a:effectLst/>
            <a:extLst/>
          </p:spPr>
          <p:txBody>
            <a:bodyPr vert="horz" wrap="square" lIns="0" tIns="45720" rIns="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Regasification</a:t>
              </a:r>
            </a:p>
          </p:txBody>
        </p:sp>
        <p:sp>
          <p:nvSpPr>
            <p:cNvPr id="92" name="Rectangle 91"/>
            <p:cNvSpPr/>
            <p:nvPr/>
          </p:nvSpPr>
          <p:spPr bwMode="auto">
            <a:xfrm>
              <a:off x="2349056" y="5008601"/>
              <a:ext cx="673305" cy="271869"/>
            </a:xfrm>
            <a:prstGeom prst="rect">
              <a:avLst/>
            </a:prstGeom>
            <a:solidFill>
              <a:schemeClr val="accent5"/>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en-US" sz="800" dirty="0" smtClean="0">
                  <a:solidFill>
                    <a:schemeClr val="tx1"/>
                  </a:solidFill>
                  <a:latin typeface="Arial" panose="020B0604020202020204" pitchFamily="34" charset="0"/>
                  <a:cs typeface="Arial" panose="020B0604020202020204" pitchFamily="34" charset="0"/>
                </a:rPr>
                <a:t>Storage</a:t>
              </a:r>
              <a:endPar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3" name="Rectangle 92"/>
            <p:cNvSpPr/>
            <p:nvPr/>
          </p:nvSpPr>
          <p:spPr bwMode="auto">
            <a:xfrm>
              <a:off x="3044676" y="5008601"/>
              <a:ext cx="673305" cy="271869"/>
            </a:xfrm>
            <a:prstGeom prst="rect">
              <a:avLst/>
            </a:prstGeom>
            <a:solidFill>
              <a:schemeClr val="accent5"/>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en-US" sz="800" dirty="0" smtClean="0">
                  <a:solidFill>
                    <a:schemeClr val="tx1"/>
                  </a:solidFill>
                  <a:latin typeface="Arial" panose="020B0604020202020204" pitchFamily="34" charset="0"/>
                  <a:cs typeface="Arial" panose="020B0604020202020204" pitchFamily="34" charset="0"/>
                </a:rPr>
                <a:t>Transport</a:t>
              </a:r>
              <a:endPar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8" name="Rectangle 97"/>
            <p:cNvSpPr/>
            <p:nvPr/>
          </p:nvSpPr>
          <p:spPr bwMode="auto">
            <a:xfrm>
              <a:off x="3741255" y="5008601"/>
              <a:ext cx="673305" cy="271869"/>
            </a:xfrm>
            <a:prstGeom prst="rect">
              <a:avLst/>
            </a:prstGeom>
            <a:solidFill>
              <a:schemeClr val="accent5"/>
            </a:solidFill>
            <a:ln>
              <a:noFill/>
            </a:ln>
            <a:effectLst/>
            <a:extLst/>
          </p:spPr>
          <p:txBody>
            <a:bodyPr vert="horz" wrap="square" lIns="0" tIns="45720" rIns="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en-US" sz="800" dirty="0" smtClean="0">
                  <a:solidFill>
                    <a:schemeClr val="tx1"/>
                  </a:solidFill>
                  <a:latin typeface="Arial" panose="020B0604020202020204" pitchFamily="34" charset="0"/>
                  <a:cs typeface="Arial" panose="020B0604020202020204" pitchFamily="34" charset="0"/>
                </a:rPr>
                <a:t>Distribution</a:t>
              </a:r>
              <a:endPar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1" name="TextBox 100"/>
            <p:cNvSpPr txBox="1"/>
            <p:nvPr/>
          </p:nvSpPr>
          <p:spPr>
            <a:xfrm>
              <a:off x="2279550" y="5260291"/>
              <a:ext cx="634944" cy="425758"/>
            </a:xfrm>
            <a:prstGeom prst="rect">
              <a:avLst/>
            </a:prstGeom>
            <a:noFill/>
          </p:spPr>
          <p:txBody>
            <a:bodyPr wrap="square" rtlCol="0">
              <a:spAutoFit/>
            </a:bodyPr>
            <a:lstStyle/>
            <a:p>
              <a:pPr marL="171450" indent="-171450" algn="l">
                <a:buFont typeface="Arial" panose="020B0604020202020204" pitchFamily="34" charset="0"/>
                <a:buChar char="•"/>
              </a:pPr>
              <a:r>
                <a:rPr lang="en-US" sz="900" kern="0" dirty="0">
                  <a:solidFill>
                    <a:schemeClr val="tx1"/>
                  </a:solidFill>
                  <a:latin typeface="Arial" panose="020B0604020202020204" pitchFamily="34" charset="0"/>
                  <a:cs typeface="Arial" panose="020B0604020202020204" pitchFamily="34" charset="0"/>
                </a:rPr>
                <a:t>REN</a:t>
              </a:r>
            </a:p>
            <a:p>
              <a:pPr marL="171450" indent="-171450" algn="l">
                <a:buFont typeface="Arial" panose="020B0604020202020204" pitchFamily="34" charset="0"/>
                <a:buChar char="•"/>
              </a:pPr>
              <a:r>
                <a:rPr lang="pt-PT" sz="900" kern="0" dirty="0">
                  <a:solidFill>
                    <a:schemeClr val="tx1"/>
                  </a:solidFill>
                  <a:latin typeface="Arial" panose="020B0604020202020204" pitchFamily="34" charset="0"/>
                  <a:cs typeface="Arial" panose="020B0604020202020204" pitchFamily="34" charset="0"/>
                </a:rPr>
                <a:t>Galp</a:t>
              </a:r>
              <a:endParaRPr lang="en-US" sz="900" kern="0" dirty="0">
                <a:solidFill>
                  <a:schemeClr val="tx1"/>
                </a:solidFill>
                <a:latin typeface="Arial" panose="020B0604020202020204" pitchFamily="34" charset="0"/>
                <a:cs typeface="Arial" panose="020B0604020202020204" pitchFamily="34" charset="0"/>
              </a:endParaRPr>
            </a:p>
          </p:txBody>
        </p:sp>
        <p:sp>
          <p:nvSpPr>
            <p:cNvPr id="102" name="TextBox 101"/>
            <p:cNvSpPr txBox="1"/>
            <p:nvPr/>
          </p:nvSpPr>
          <p:spPr>
            <a:xfrm>
              <a:off x="3047717" y="5260291"/>
              <a:ext cx="646990" cy="259045"/>
            </a:xfrm>
            <a:prstGeom prst="rect">
              <a:avLst/>
            </a:prstGeom>
            <a:noFill/>
          </p:spPr>
          <p:txBody>
            <a:bodyPr wrap="square" rtlCol="0">
              <a:spAutoFit/>
            </a:bodyPr>
            <a:lstStyle/>
            <a:p>
              <a:pPr marL="171450" indent="-171450" algn="l">
                <a:buFont typeface="Arial" panose="020B0604020202020204" pitchFamily="34" charset="0"/>
                <a:buChar char="•"/>
              </a:pPr>
              <a:r>
                <a:rPr lang="en-US" sz="900" kern="0" dirty="0">
                  <a:solidFill>
                    <a:schemeClr val="tx1"/>
                  </a:solidFill>
                  <a:latin typeface="Arial" panose="020B0604020202020204" pitchFamily="34" charset="0"/>
                  <a:cs typeface="Arial" panose="020B0604020202020204" pitchFamily="34" charset="0"/>
                </a:rPr>
                <a:t>REN</a:t>
              </a:r>
            </a:p>
          </p:txBody>
        </p:sp>
        <p:sp>
          <p:nvSpPr>
            <p:cNvPr id="104" name="Rectangle 103"/>
            <p:cNvSpPr/>
            <p:nvPr/>
          </p:nvSpPr>
          <p:spPr bwMode="auto">
            <a:xfrm>
              <a:off x="4676761" y="6051467"/>
              <a:ext cx="1024859" cy="271869"/>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Liberalized</a:t>
              </a:r>
            </a:p>
          </p:txBody>
        </p:sp>
        <p:sp>
          <p:nvSpPr>
            <p:cNvPr id="105" name="Rectangle 104"/>
            <p:cNvSpPr/>
            <p:nvPr/>
          </p:nvSpPr>
          <p:spPr bwMode="auto">
            <a:xfrm>
              <a:off x="560293" y="6051467"/>
              <a:ext cx="991189" cy="271869"/>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Liberalized</a:t>
              </a:r>
            </a:p>
          </p:txBody>
        </p:sp>
        <p:sp>
          <p:nvSpPr>
            <p:cNvPr id="106" name="Rectangle 105"/>
            <p:cNvSpPr/>
            <p:nvPr/>
          </p:nvSpPr>
          <p:spPr bwMode="auto">
            <a:xfrm>
              <a:off x="1676824" y="6051467"/>
              <a:ext cx="2880042" cy="271869"/>
            </a:xfrm>
            <a:prstGeom prst="rect">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Regulated</a:t>
              </a:r>
            </a:p>
          </p:txBody>
        </p:sp>
      </p:grpSp>
      <p:grpSp>
        <p:nvGrpSpPr>
          <p:cNvPr id="107" name="Group 106"/>
          <p:cNvGrpSpPr/>
          <p:nvPr/>
        </p:nvGrpSpPr>
        <p:grpSpPr>
          <a:xfrm>
            <a:off x="487451" y="6732061"/>
            <a:ext cx="5758392" cy="2333232"/>
            <a:chOff x="476339" y="4308889"/>
            <a:chExt cx="5758392" cy="2333232"/>
          </a:xfrm>
        </p:grpSpPr>
        <p:sp>
          <p:nvSpPr>
            <p:cNvPr id="108" name="Text Placeholder 6"/>
            <p:cNvSpPr txBox="1">
              <a:spLocks/>
            </p:cNvSpPr>
            <p:nvPr/>
          </p:nvSpPr>
          <p:spPr>
            <a:xfrm>
              <a:off x="476339" y="4308889"/>
              <a:ext cx="5758392" cy="2333232"/>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Oil</a:t>
              </a:r>
            </a:p>
            <a:p>
              <a:pPr algn="just"/>
              <a:endParaRPr lang="en-US" kern="0" dirty="0">
                <a:latin typeface="Arial" panose="020B0604020202020204" pitchFamily="34" charset="0"/>
                <a:cs typeface="Arial" panose="020B0604020202020204" pitchFamily="34" charset="0"/>
              </a:endParaRPr>
            </a:p>
          </p:txBody>
        </p:sp>
        <p:cxnSp>
          <p:nvCxnSpPr>
            <p:cNvPr id="109" name="Straight Connector 108"/>
            <p:cNvCxnSpPr/>
            <p:nvPr/>
          </p:nvCxnSpPr>
          <p:spPr bwMode="auto">
            <a:xfrm flipV="1">
              <a:off x="564604" y="4545569"/>
              <a:ext cx="2927899" cy="2"/>
            </a:xfrm>
            <a:prstGeom prst="line">
              <a:avLst/>
            </a:prstGeom>
            <a:ln/>
            <a:extLst/>
          </p:spPr>
          <p:style>
            <a:lnRef idx="1">
              <a:schemeClr val="dk1"/>
            </a:lnRef>
            <a:fillRef idx="0">
              <a:schemeClr val="dk1"/>
            </a:fillRef>
            <a:effectRef idx="0">
              <a:schemeClr val="dk1"/>
            </a:effectRef>
            <a:fontRef idx="minor">
              <a:schemeClr val="tx1"/>
            </a:fontRef>
          </p:style>
        </p:cxnSp>
        <p:sp>
          <p:nvSpPr>
            <p:cNvPr id="110" name="Pentagon 109"/>
            <p:cNvSpPr/>
            <p:nvPr/>
          </p:nvSpPr>
          <p:spPr bwMode="auto">
            <a:xfrm>
              <a:off x="572100" y="4620451"/>
              <a:ext cx="979382" cy="360000"/>
            </a:xfrm>
            <a:prstGeom prst="homePlate">
              <a:avLst/>
            </a:prstGeom>
            <a:solidFill>
              <a:schemeClr val="accent1"/>
            </a:solidFill>
            <a:ln w="127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en-US" sz="800" dirty="0" smtClean="0">
                  <a:solidFill>
                    <a:schemeClr val="tx1"/>
                  </a:solidFill>
                  <a:latin typeface="Arial" panose="020B0604020202020204" pitchFamily="34" charset="0"/>
                  <a:cs typeface="Arial" panose="020B0604020202020204" pitchFamily="34" charset="0"/>
                </a:rPr>
                <a:t>Refining</a:t>
              </a:r>
              <a:endPar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1" name="Chevron 110"/>
            <p:cNvSpPr/>
            <p:nvPr/>
          </p:nvSpPr>
          <p:spPr bwMode="auto">
            <a:xfrm>
              <a:off x="1551482" y="4620451"/>
              <a:ext cx="3102964" cy="360000"/>
            </a:xfrm>
            <a:prstGeom prst="chevron">
              <a:avLst/>
            </a:prstGeom>
            <a:solidFill>
              <a:schemeClr val="accent5"/>
            </a:solidFill>
            <a:ln w="1270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en-US" sz="800" dirty="0" smtClean="0">
                  <a:solidFill>
                    <a:schemeClr val="tx1"/>
                  </a:solidFill>
                  <a:latin typeface="Arial" panose="020B0604020202020204" pitchFamily="34" charset="0"/>
                  <a:cs typeface="Arial" panose="020B0604020202020204" pitchFamily="34" charset="0"/>
                </a:rPr>
                <a:t>Infrastructure</a:t>
              </a:r>
              <a:endPar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2" name="Chevron 111"/>
            <p:cNvSpPr/>
            <p:nvPr/>
          </p:nvSpPr>
          <p:spPr bwMode="auto">
            <a:xfrm>
              <a:off x="4654446" y="4624431"/>
              <a:ext cx="1047174" cy="360000"/>
            </a:xfrm>
            <a:prstGeom prst="chevron">
              <a:avLst/>
            </a:prstGeom>
            <a:solidFill>
              <a:schemeClr val="accent1"/>
            </a:solidFill>
            <a:ln w="12700"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en-US" sz="800" dirty="0" smtClean="0">
                  <a:solidFill>
                    <a:schemeClr val="tx1"/>
                  </a:solidFill>
                  <a:latin typeface="Arial" panose="020B0604020202020204" pitchFamily="34" charset="0"/>
                  <a:cs typeface="Arial" panose="020B0604020202020204" pitchFamily="34" charset="0"/>
                </a:rPr>
                <a:t>Retail</a:t>
              </a:r>
              <a:endPar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4" name="TextBox 113"/>
            <p:cNvSpPr txBox="1"/>
            <p:nvPr/>
          </p:nvSpPr>
          <p:spPr>
            <a:xfrm>
              <a:off x="3717981" y="5244827"/>
              <a:ext cx="838885" cy="425758"/>
            </a:xfrm>
            <a:prstGeom prst="rect">
              <a:avLst/>
            </a:prstGeom>
            <a:noFill/>
          </p:spPr>
          <p:txBody>
            <a:bodyPr wrap="square" rtlCol="0">
              <a:spAutoFit/>
            </a:bodyPr>
            <a:lstStyle/>
            <a:p>
              <a:pPr marL="171450" indent="-171450" algn="l">
                <a:buFont typeface="Arial" panose="020B0604020202020204" pitchFamily="34" charset="0"/>
                <a:buChar char="•"/>
              </a:pPr>
              <a:r>
                <a:rPr lang="en-US" sz="900" kern="0" dirty="0">
                  <a:solidFill>
                    <a:schemeClr val="tx1"/>
                  </a:solidFill>
                  <a:latin typeface="Arial" panose="020B0604020202020204" pitchFamily="34" charset="0"/>
                  <a:cs typeface="Arial" panose="020B0604020202020204" pitchFamily="34" charset="0"/>
                </a:rPr>
                <a:t>Galp </a:t>
              </a:r>
            </a:p>
            <a:p>
              <a:pPr marL="171450" indent="-171450" algn="l">
                <a:buFont typeface="Arial" panose="020B0604020202020204" pitchFamily="34" charset="0"/>
                <a:buChar char="•"/>
              </a:pPr>
              <a:r>
                <a:rPr lang="en-US" sz="900" kern="0" dirty="0">
                  <a:solidFill>
                    <a:schemeClr val="tx1"/>
                  </a:solidFill>
                  <a:latin typeface="Arial" panose="020B0604020202020204" pitchFamily="34" charset="0"/>
                  <a:cs typeface="Arial" panose="020B0604020202020204" pitchFamily="34" charset="0"/>
                </a:rPr>
                <a:t>CLC</a:t>
              </a:r>
            </a:p>
          </p:txBody>
        </p:sp>
        <p:sp>
          <p:nvSpPr>
            <p:cNvPr id="115" name="TextBox 114"/>
            <p:cNvSpPr txBox="1"/>
            <p:nvPr/>
          </p:nvSpPr>
          <p:spPr>
            <a:xfrm>
              <a:off x="4676761" y="4941445"/>
              <a:ext cx="1238613" cy="759182"/>
            </a:xfrm>
            <a:prstGeom prst="rect">
              <a:avLst/>
            </a:prstGeom>
            <a:noFill/>
          </p:spPr>
          <p:txBody>
            <a:bodyPr wrap="square" rtlCol="0">
              <a:spAutoFit/>
            </a:bodyPr>
            <a:lstStyle/>
            <a:p>
              <a:pPr marL="171450" indent="-171450" algn="l">
                <a:buFont typeface="Arial" panose="020B0604020202020204" pitchFamily="34" charset="0"/>
                <a:buChar char="•"/>
              </a:pPr>
              <a:r>
                <a:rPr lang="en-US" sz="900" kern="0" dirty="0">
                  <a:solidFill>
                    <a:schemeClr val="tx1"/>
                  </a:solidFill>
                  <a:latin typeface="Arial" panose="020B0604020202020204" pitchFamily="34" charset="0"/>
                  <a:cs typeface="Arial" panose="020B0604020202020204" pitchFamily="34" charset="0"/>
                </a:rPr>
                <a:t>Galp</a:t>
              </a:r>
            </a:p>
            <a:p>
              <a:pPr marL="171450" indent="-171450" algn="l">
                <a:buFont typeface="Arial" panose="020B0604020202020204" pitchFamily="34" charset="0"/>
                <a:buChar char="•"/>
              </a:pPr>
              <a:r>
                <a:rPr lang="en-US" sz="900" kern="0" dirty="0" err="1">
                  <a:solidFill>
                    <a:schemeClr val="tx1"/>
                  </a:solidFill>
                  <a:latin typeface="Arial" panose="020B0604020202020204" pitchFamily="34" charset="0"/>
                  <a:cs typeface="Arial" panose="020B0604020202020204" pitchFamily="34" charset="0"/>
                </a:rPr>
                <a:t>Repsol</a:t>
              </a:r>
              <a:endParaRPr lang="en-US" sz="900" kern="0" dirty="0">
                <a:solidFill>
                  <a:schemeClr val="tx1"/>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pt-PT" sz="900" kern="0" dirty="0">
                  <a:solidFill>
                    <a:schemeClr val="tx1"/>
                  </a:solidFill>
                  <a:latin typeface="Arial" panose="020B0604020202020204" pitchFamily="34" charset="0"/>
                  <a:cs typeface="Arial" panose="020B0604020202020204" pitchFamily="34" charset="0"/>
                </a:rPr>
                <a:t>Cepsa</a:t>
              </a:r>
            </a:p>
            <a:p>
              <a:pPr marL="171450" indent="-171450" algn="l">
                <a:buFont typeface="Arial" panose="020B0604020202020204" pitchFamily="34" charset="0"/>
                <a:buChar char="•"/>
              </a:pPr>
              <a:r>
                <a:rPr lang="pt-PT" sz="900" kern="0" dirty="0">
                  <a:solidFill>
                    <a:schemeClr val="tx1"/>
                  </a:solidFill>
                  <a:latin typeface="Arial" panose="020B0604020202020204" pitchFamily="34" charset="0"/>
                  <a:cs typeface="Arial" panose="020B0604020202020204" pitchFamily="34" charset="0"/>
                </a:rPr>
                <a:t>BP</a:t>
              </a:r>
              <a:endParaRPr lang="en-US" sz="900" kern="0" dirty="0">
                <a:solidFill>
                  <a:schemeClr val="tx1"/>
                </a:solidFill>
                <a:latin typeface="Arial" panose="020B0604020202020204" pitchFamily="34" charset="0"/>
                <a:cs typeface="Arial" panose="020B0604020202020204" pitchFamily="34" charset="0"/>
              </a:endParaRPr>
            </a:p>
          </p:txBody>
        </p:sp>
        <p:sp>
          <p:nvSpPr>
            <p:cNvPr id="116" name="TextBox 115"/>
            <p:cNvSpPr txBox="1"/>
            <p:nvPr/>
          </p:nvSpPr>
          <p:spPr>
            <a:xfrm>
              <a:off x="538163" y="4950648"/>
              <a:ext cx="1138661" cy="259045"/>
            </a:xfrm>
            <a:prstGeom prst="rect">
              <a:avLst/>
            </a:prstGeom>
            <a:noFill/>
          </p:spPr>
          <p:txBody>
            <a:bodyPr wrap="square" rtlCol="0">
              <a:spAutoFit/>
            </a:bodyPr>
            <a:lstStyle/>
            <a:p>
              <a:pPr marL="171450" indent="-171450" algn="l">
                <a:buFont typeface="Arial" panose="020B0604020202020204" pitchFamily="34" charset="0"/>
                <a:buChar char="•"/>
              </a:pPr>
              <a:r>
                <a:rPr lang="en-US" sz="900" kern="0" dirty="0">
                  <a:solidFill>
                    <a:schemeClr val="tx1"/>
                  </a:solidFill>
                  <a:latin typeface="Arial" panose="020B0604020202020204" pitchFamily="34" charset="0"/>
                  <a:cs typeface="Arial" panose="020B0604020202020204" pitchFamily="34" charset="0"/>
                </a:rPr>
                <a:t>Galp</a:t>
              </a:r>
            </a:p>
          </p:txBody>
        </p:sp>
        <p:sp>
          <p:nvSpPr>
            <p:cNvPr id="118" name="Rectangle 117"/>
            <p:cNvSpPr/>
            <p:nvPr/>
          </p:nvSpPr>
          <p:spPr bwMode="auto">
            <a:xfrm>
              <a:off x="1735844" y="5008601"/>
              <a:ext cx="673305" cy="271869"/>
            </a:xfrm>
            <a:prstGeom prst="rect">
              <a:avLst/>
            </a:prstGeom>
            <a:solidFill>
              <a:schemeClr val="accent5"/>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en-US" sz="800" dirty="0" smtClean="0">
                  <a:solidFill>
                    <a:schemeClr val="tx1"/>
                  </a:solidFill>
                  <a:latin typeface="Arial" panose="020B0604020202020204" pitchFamily="34" charset="0"/>
                  <a:cs typeface="Arial" panose="020B0604020202020204" pitchFamily="34" charset="0"/>
                </a:rPr>
                <a:t>Pipelines</a:t>
              </a:r>
              <a:endPar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9" name="Rectangle 118"/>
            <p:cNvSpPr/>
            <p:nvPr/>
          </p:nvSpPr>
          <p:spPr bwMode="auto">
            <a:xfrm>
              <a:off x="2726912" y="5008601"/>
              <a:ext cx="673305" cy="271869"/>
            </a:xfrm>
            <a:prstGeom prst="rect">
              <a:avLst/>
            </a:prstGeom>
            <a:solidFill>
              <a:schemeClr val="accent5"/>
            </a:solidFill>
            <a:ln>
              <a:no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en-US" sz="800" dirty="0" smtClean="0">
                  <a:solidFill>
                    <a:schemeClr val="tx1"/>
                  </a:solidFill>
                  <a:latin typeface="Arial" panose="020B0604020202020204" pitchFamily="34" charset="0"/>
                  <a:cs typeface="Arial" panose="020B0604020202020204" pitchFamily="34" charset="0"/>
                </a:rPr>
                <a:t>Storage</a:t>
              </a:r>
              <a:endPar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20" name="Rectangle 119"/>
            <p:cNvSpPr/>
            <p:nvPr/>
          </p:nvSpPr>
          <p:spPr bwMode="auto">
            <a:xfrm>
              <a:off x="3741255" y="5008601"/>
              <a:ext cx="673305" cy="271869"/>
            </a:xfrm>
            <a:prstGeom prst="rect">
              <a:avLst/>
            </a:prstGeom>
            <a:solidFill>
              <a:schemeClr val="accent5"/>
            </a:solidFill>
            <a:ln>
              <a:noFill/>
            </a:ln>
            <a:effectLst/>
            <a:extLst/>
          </p:spPr>
          <p:txBody>
            <a:bodyPr vert="horz" wrap="square" lIns="0" tIns="45720" rIns="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en-US" sz="800" dirty="0" smtClean="0">
                  <a:solidFill>
                    <a:schemeClr val="tx1"/>
                  </a:solidFill>
                  <a:latin typeface="Arial" panose="020B0604020202020204" pitchFamily="34" charset="0"/>
                  <a:cs typeface="Arial" panose="020B0604020202020204" pitchFamily="34" charset="0"/>
                </a:rPr>
                <a:t>Transport</a:t>
              </a:r>
              <a:endPar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21" name="TextBox 120"/>
            <p:cNvSpPr txBox="1"/>
            <p:nvPr/>
          </p:nvSpPr>
          <p:spPr>
            <a:xfrm>
              <a:off x="1666338" y="5260291"/>
              <a:ext cx="719536" cy="425758"/>
            </a:xfrm>
            <a:prstGeom prst="rect">
              <a:avLst/>
            </a:prstGeom>
            <a:noFill/>
          </p:spPr>
          <p:txBody>
            <a:bodyPr wrap="square" rtlCol="0">
              <a:spAutoFit/>
            </a:bodyPr>
            <a:lstStyle/>
            <a:p>
              <a:pPr marL="171450" indent="-171450" algn="l">
                <a:buFont typeface="Arial" panose="020B0604020202020204" pitchFamily="34" charset="0"/>
                <a:buChar char="•"/>
              </a:pPr>
              <a:r>
                <a:rPr lang="pt-PT" sz="900" kern="0" dirty="0">
                  <a:solidFill>
                    <a:schemeClr val="tx1"/>
                  </a:solidFill>
                  <a:latin typeface="Arial" panose="020B0604020202020204" pitchFamily="34" charset="0"/>
                  <a:cs typeface="Arial" panose="020B0604020202020204" pitchFamily="34" charset="0"/>
                </a:rPr>
                <a:t>CLC</a:t>
              </a:r>
            </a:p>
            <a:p>
              <a:pPr marL="171450" indent="-171450" algn="l">
                <a:buFont typeface="Arial" panose="020B0604020202020204" pitchFamily="34" charset="0"/>
                <a:buChar char="•"/>
              </a:pPr>
              <a:r>
                <a:rPr lang="pt-PT" sz="900" kern="0" dirty="0">
                  <a:solidFill>
                    <a:schemeClr val="tx1"/>
                  </a:solidFill>
                  <a:latin typeface="Arial" panose="020B0604020202020204" pitchFamily="34" charset="0"/>
                  <a:cs typeface="Arial" panose="020B0604020202020204" pitchFamily="34" charset="0"/>
                </a:rPr>
                <a:t>Galp</a:t>
              </a:r>
              <a:endParaRPr lang="en-US" sz="900" kern="0" dirty="0">
                <a:solidFill>
                  <a:schemeClr val="tx1"/>
                </a:solidFill>
                <a:latin typeface="Arial" panose="020B0604020202020204" pitchFamily="34" charset="0"/>
                <a:cs typeface="Arial" panose="020B0604020202020204" pitchFamily="34" charset="0"/>
              </a:endParaRPr>
            </a:p>
          </p:txBody>
        </p:sp>
        <p:sp>
          <p:nvSpPr>
            <p:cNvPr id="122" name="TextBox 121"/>
            <p:cNvSpPr txBox="1"/>
            <p:nvPr/>
          </p:nvSpPr>
          <p:spPr>
            <a:xfrm>
              <a:off x="2729952" y="5260291"/>
              <a:ext cx="770045" cy="592470"/>
            </a:xfrm>
            <a:prstGeom prst="rect">
              <a:avLst/>
            </a:prstGeom>
            <a:noFill/>
          </p:spPr>
          <p:txBody>
            <a:bodyPr wrap="square" rtlCol="0">
              <a:spAutoFit/>
            </a:bodyPr>
            <a:lstStyle/>
            <a:p>
              <a:pPr marL="171450" indent="-171450" algn="l">
                <a:buFont typeface="Arial" panose="020B0604020202020204" pitchFamily="34" charset="0"/>
                <a:buChar char="•"/>
              </a:pPr>
              <a:r>
                <a:rPr lang="pt-PT" sz="900" kern="0" dirty="0">
                  <a:solidFill>
                    <a:schemeClr val="tx1"/>
                  </a:solidFill>
                  <a:latin typeface="Arial" panose="020B0604020202020204" pitchFamily="34" charset="0"/>
                  <a:cs typeface="Arial" panose="020B0604020202020204" pitchFamily="34" charset="0"/>
                </a:rPr>
                <a:t>Galp</a:t>
              </a:r>
            </a:p>
            <a:p>
              <a:pPr marL="171450" indent="-171450" algn="l">
                <a:buFont typeface="Arial" panose="020B0604020202020204" pitchFamily="34" charset="0"/>
                <a:buChar char="•"/>
              </a:pPr>
              <a:r>
                <a:rPr lang="pt-PT" sz="900" kern="0" dirty="0">
                  <a:solidFill>
                    <a:schemeClr val="tx1"/>
                  </a:solidFill>
                  <a:latin typeface="Arial" panose="020B0604020202020204" pitchFamily="34" charset="0"/>
                  <a:cs typeface="Arial" panose="020B0604020202020204" pitchFamily="34" charset="0"/>
                </a:rPr>
                <a:t>CLC</a:t>
              </a:r>
            </a:p>
            <a:p>
              <a:pPr marL="171450" indent="-171450" algn="l">
                <a:buFont typeface="Arial" panose="020B0604020202020204" pitchFamily="34" charset="0"/>
                <a:buChar char="•"/>
              </a:pPr>
              <a:r>
                <a:rPr lang="pt-PT" sz="900" kern="0" dirty="0">
                  <a:solidFill>
                    <a:schemeClr val="tx1"/>
                  </a:solidFill>
                  <a:latin typeface="Arial" panose="020B0604020202020204" pitchFamily="34" charset="0"/>
                  <a:cs typeface="Arial" panose="020B0604020202020204" pitchFamily="34" charset="0"/>
                </a:rPr>
                <a:t>ENMC</a:t>
              </a:r>
              <a:endParaRPr lang="en-US" sz="900" kern="0" dirty="0">
                <a:solidFill>
                  <a:schemeClr val="tx1"/>
                </a:solidFill>
                <a:latin typeface="Arial" panose="020B0604020202020204" pitchFamily="34" charset="0"/>
                <a:cs typeface="Arial" panose="020B0604020202020204" pitchFamily="34" charset="0"/>
              </a:endParaRPr>
            </a:p>
          </p:txBody>
        </p:sp>
        <p:sp>
          <p:nvSpPr>
            <p:cNvPr id="123" name="Rectangle 122"/>
            <p:cNvSpPr/>
            <p:nvPr/>
          </p:nvSpPr>
          <p:spPr bwMode="auto">
            <a:xfrm>
              <a:off x="4676761" y="6051467"/>
              <a:ext cx="1024859" cy="271869"/>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Liberalized</a:t>
              </a:r>
            </a:p>
          </p:txBody>
        </p:sp>
        <p:sp>
          <p:nvSpPr>
            <p:cNvPr id="124" name="Rectangle 123"/>
            <p:cNvSpPr/>
            <p:nvPr/>
          </p:nvSpPr>
          <p:spPr bwMode="auto">
            <a:xfrm>
              <a:off x="560293" y="6051467"/>
              <a:ext cx="991189" cy="271869"/>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Liberalized</a:t>
              </a:r>
            </a:p>
          </p:txBody>
        </p:sp>
        <p:sp>
          <p:nvSpPr>
            <p:cNvPr id="125" name="Rectangle 124"/>
            <p:cNvSpPr/>
            <p:nvPr/>
          </p:nvSpPr>
          <p:spPr bwMode="auto">
            <a:xfrm>
              <a:off x="1676824" y="6051467"/>
              <a:ext cx="2880042" cy="271869"/>
            </a:xfrm>
            <a:prstGeom prst="rect">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Regulated</a:t>
              </a:r>
            </a:p>
          </p:txBody>
        </p:sp>
      </p:grpSp>
    </p:spTree>
    <p:extLst>
      <p:ext uri="{BB962C8B-B14F-4D97-AF65-F5344CB8AC3E}">
        <p14:creationId xmlns:p14="http://schemas.microsoft.com/office/powerpoint/2010/main" val="22505709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4155"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3" name="Picture 2"/>
          <p:cNvPicPr>
            <a:picLocks noChangeAspect="1"/>
          </p:cNvPicPr>
          <p:nvPr/>
        </p:nvPicPr>
        <p:blipFill>
          <a:blip r:embed="rId7"/>
          <a:stretch>
            <a:fillRect/>
          </a:stretch>
        </p:blipFill>
        <p:spPr>
          <a:xfrm>
            <a:off x="419554" y="2803380"/>
            <a:ext cx="2938009" cy="2436966"/>
          </a:xfrm>
          <a:prstGeom prst="rect">
            <a:avLst/>
          </a:prstGeom>
        </p:spPr>
      </p:pic>
      <p:sp>
        <p:nvSpPr>
          <p:cNvPr id="6" name="Title 5"/>
          <p:cNvSpPr>
            <a:spLocks noGrp="1"/>
          </p:cNvSpPr>
          <p:nvPr>
            <p:ph type="title"/>
          </p:nvPr>
        </p:nvSpPr>
        <p:spPr>
          <a:xfrm>
            <a:off x="538163" y="484189"/>
            <a:ext cx="5669498" cy="1003300"/>
          </a:xfrm>
        </p:spPr>
        <p:txBody>
          <a:bodyPr anchor="t">
            <a:normAutofit/>
          </a:bodyPr>
          <a:lstStyle/>
          <a:p>
            <a:r>
              <a:rPr lang="en-US" sz="2200" dirty="0">
                <a:latin typeface="Arial" panose="020B0604020202020204" pitchFamily="34" charset="0"/>
                <a:cs typeface="Arial" panose="020B0604020202020204" pitchFamily="34" charset="0"/>
              </a:rPr>
              <a:t>Energy and Renewables Sector</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Imports, exports and trade </a:t>
            </a:r>
            <a:r>
              <a:rPr lang="en-US" sz="2200" dirty="0">
                <a:solidFill>
                  <a:schemeClr val="accent2"/>
                </a:solidFill>
                <a:latin typeface="Arial" panose="020B0604020202020204" pitchFamily="34" charset="0"/>
                <a:cs typeface="Arial" panose="020B0604020202020204" pitchFamily="34" charset="0"/>
              </a:rPr>
              <a:t>b</a:t>
            </a:r>
            <a:r>
              <a:rPr lang="en-US" sz="2200" dirty="0" smtClean="0">
                <a:solidFill>
                  <a:schemeClr val="accent2"/>
                </a:solidFill>
                <a:latin typeface="Arial" panose="020B0604020202020204" pitchFamily="34" charset="0"/>
                <a:cs typeface="Arial" panose="020B0604020202020204" pitchFamily="34" charset="0"/>
              </a:rPr>
              <a:t>alance</a:t>
            </a:r>
            <a:endParaRPr lang="en-US" sz="2200" dirty="0">
              <a:solidFill>
                <a:schemeClr val="accent2"/>
              </a:solidFill>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9275" y="1659146"/>
            <a:ext cx="2808288" cy="1242804"/>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Electricity</a:t>
            </a:r>
          </a:p>
          <a:p>
            <a:pPr lvl="1" algn="just"/>
            <a:r>
              <a:rPr lang="en-US" kern="0" dirty="0" smtClean="0">
                <a:latin typeface="Arial" panose="020B0604020202020204" pitchFamily="34" charset="0"/>
                <a:cs typeface="Arial" panose="020B0604020202020204" pitchFamily="34" charset="0"/>
              </a:rPr>
              <a:t>The Portuguese power trade balance is typically negative. In 2015, Portugal exported 5,811 </a:t>
            </a:r>
            <a:r>
              <a:rPr lang="en-US" kern="0" dirty="0" err="1" smtClean="0">
                <a:latin typeface="Arial" panose="020B0604020202020204" pitchFamily="34" charset="0"/>
                <a:cs typeface="Arial" panose="020B0604020202020204" pitchFamily="34" charset="0"/>
              </a:rPr>
              <a:t>GWh</a:t>
            </a:r>
            <a:r>
              <a:rPr lang="en-US" kern="0" dirty="0" smtClean="0">
                <a:latin typeface="Arial" panose="020B0604020202020204" pitchFamily="34" charset="0"/>
                <a:cs typeface="Arial" panose="020B0604020202020204" pitchFamily="34" charset="0"/>
              </a:rPr>
              <a:t> of electrical power and imported 8,077 </a:t>
            </a:r>
            <a:r>
              <a:rPr lang="en-US" kern="0" dirty="0" err="1" smtClean="0">
                <a:latin typeface="Arial" panose="020B0604020202020204" pitchFamily="34" charset="0"/>
                <a:cs typeface="Arial" panose="020B0604020202020204" pitchFamily="34" charset="0"/>
              </a:rPr>
              <a:t>GWh</a:t>
            </a:r>
            <a:r>
              <a:rPr lang="en-US" kern="0" dirty="0" smtClean="0">
                <a:latin typeface="Arial" panose="020B0604020202020204" pitchFamily="34" charset="0"/>
                <a:cs typeface="Arial" panose="020B0604020202020204" pitchFamily="34" charset="0"/>
              </a:rPr>
              <a:t>, resulting in a negative trade balance of 2,266 </a:t>
            </a:r>
            <a:r>
              <a:rPr lang="en-US" kern="0" dirty="0" err="1" smtClean="0">
                <a:latin typeface="Arial" panose="020B0604020202020204" pitchFamily="34" charset="0"/>
                <a:cs typeface="Arial" panose="020B0604020202020204" pitchFamily="34" charset="0"/>
              </a:rPr>
              <a:t>GWh</a:t>
            </a:r>
            <a:r>
              <a:rPr lang="en-US" kern="0" dirty="0" smtClean="0">
                <a:latin typeface="Arial" panose="020B0604020202020204" pitchFamily="34" charset="0"/>
                <a:cs typeface="Arial" panose="020B0604020202020204" pitchFamily="34" charset="0"/>
              </a:rPr>
              <a:t>. But the net trade balance has been improving.</a:t>
            </a:r>
            <a:endParaRPr lang="en-US" kern="0" dirty="0">
              <a:latin typeface="Arial" panose="020B0604020202020204" pitchFamily="34" charset="0"/>
              <a:cs typeface="Arial" panose="020B0604020202020204" pitchFamily="34" charset="0"/>
            </a:endParaRPr>
          </a:p>
        </p:txBody>
      </p:sp>
      <p:sp>
        <p:nvSpPr>
          <p:cNvPr id="13" name="Text Placeholder 7"/>
          <p:cNvSpPr txBox="1">
            <a:spLocks/>
          </p:cNvSpPr>
          <p:nvPr/>
        </p:nvSpPr>
        <p:spPr>
          <a:xfrm>
            <a:off x="3500437" y="1659145"/>
            <a:ext cx="2808287" cy="1726912"/>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Oil &amp; Gas</a:t>
            </a:r>
          </a:p>
          <a:p>
            <a:pPr lvl="1" algn="just"/>
            <a:r>
              <a:rPr lang="en-US" kern="0" dirty="0" smtClean="0">
                <a:latin typeface="Arial" panose="020B0604020202020204" pitchFamily="34" charset="0"/>
                <a:cs typeface="Arial" panose="020B0604020202020204" pitchFamily="34" charset="0"/>
              </a:rPr>
              <a:t>Portugal historically has been a net importer of oil products and this is very likely to continue in the future, even if the country is now able to export higher quantities of refined products.</a:t>
            </a:r>
          </a:p>
          <a:p>
            <a:pPr algn="just"/>
            <a:endParaRPr lang="en-US" kern="0" dirty="0" smtClean="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45035" y="1902695"/>
            <a:ext cx="2606165" cy="1"/>
          </a:xfrm>
          <a:prstGeom prst="line">
            <a:avLst/>
          </a:prstGeom>
          <a:ln/>
          <a:extLst/>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bwMode="auto">
          <a:xfrm flipV="1">
            <a:off x="3601497" y="1902695"/>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21" name="Text Placeholder 6"/>
          <p:cNvSpPr txBox="1">
            <a:spLocks/>
          </p:cNvSpPr>
          <p:nvPr/>
        </p:nvSpPr>
        <p:spPr>
          <a:xfrm>
            <a:off x="549275" y="5357687"/>
            <a:ext cx="2808288" cy="94973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kern="0" dirty="0" smtClean="0">
                <a:latin typeface="Arial" panose="020B0604020202020204" pitchFamily="34" charset="0"/>
                <a:cs typeface="Arial" panose="020B0604020202020204" pitchFamily="34" charset="0"/>
              </a:rPr>
              <a:t>Until 2025, forecasts indicate that the trade balance is expected to maintain this trend. The value of net imports is estimated to reduce progressively up to the point it becomes negative in 2025.</a:t>
            </a:r>
            <a:endParaRPr lang="en-US" kern="0" dirty="0">
              <a:latin typeface="Arial" panose="020B0604020202020204" pitchFamily="34" charset="0"/>
              <a:cs typeface="Arial" panose="020B0604020202020204" pitchFamily="34" charset="0"/>
            </a:endParaRPr>
          </a:p>
        </p:txBody>
      </p:sp>
      <p:sp>
        <p:nvSpPr>
          <p:cNvPr id="26" name="Text Placeholder 7"/>
          <p:cNvSpPr txBox="1">
            <a:spLocks/>
          </p:cNvSpPr>
          <p:nvPr/>
        </p:nvSpPr>
        <p:spPr>
          <a:xfrm>
            <a:off x="3595433" y="5317863"/>
            <a:ext cx="2808287" cy="148071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kern="0" dirty="0" smtClean="0">
                <a:latin typeface="Arial" panose="020B0604020202020204" pitchFamily="34" charset="0"/>
                <a:cs typeface="Arial" panose="020B0604020202020204" pitchFamily="34" charset="0"/>
              </a:rPr>
              <a:t>The behavior in natural gas is very similar to oil as Portugal is a traditional net importer of this product. </a:t>
            </a:r>
          </a:p>
        </p:txBody>
      </p:sp>
      <p:graphicFrame>
        <p:nvGraphicFramePr>
          <p:cNvPr id="17" name="Chart 16"/>
          <p:cNvGraphicFramePr>
            <a:graphicFrameLocks/>
          </p:cNvGraphicFramePr>
          <p:nvPr>
            <p:extLst/>
          </p:nvPr>
        </p:nvGraphicFramePr>
        <p:xfrm>
          <a:off x="3357563" y="2650193"/>
          <a:ext cx="3081909" cy="252412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Chart 17"/>
          <p:cNvGraphicFramePr>
            <a:graphicFrameLocks/>
          </p:cNvGraphicFramePr>
          <p:nvPr>
            <p:extLst/>
          </p:nvPr>
        </p:nvGraphicFramePr>
        <p:xfrm>
          <a:off x="3434901" y="5688288"/>
          <a:ext cx="2980851" cy="2395628"/>
        </p:xfrm>
        <a:graphic>
          <a:graphicData uri="http://schemas.openxmlformats.org/drawingml/2006/chart">
            <c:chart xmlns:c="http://schemas.openxmlformats.org/drawingml/2006/chart" xmlns:r="http://schemas.openxmlformats.org/officeDocument/2006/relationships" r:id="rId9"/>
          </a:graphicData>
        </a:graphic>
      </p:graphicFrame>
      <p:sp>
        <p:nvSpPr>
          <p:cNvPr id="14" name="TextBox 13"/>
          <p:cNvSpPr txBox="1"/>
          <p:nvPr/>
        </p:nvSpPr>
        <p:spPr>
          <a:xfrm>
            <a:off x="549275" y="5206897"/>
            <a:ext cx="567464"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EYInterstate Light" panose="02000506000000020004" pitchFamily="2" charset="0"/>
              </a:rPr>
              <a:t>Source</a:t>
            </a:r>
            <a:r>
              <a:rPr lang="pt-PT" sz="700" dirty="0" smtClean="0">
                <a:solidFill>
                  <a:srgbClr val="000000"/>
                </a:solidFill>
                <a:latin typeface="EYInterstate Light" panose="02000506000000020004" pitchFamily="2" charset="0"/>
              </a:rPr>
              <a:t>: DGEG</a:t>
            </a:r>
          </a:p>
        </p:txBody>
      </p:sp>
      <p:sp>
        <p:nvSpPr>
          <p:cNvPr id="15" name="TextBox 14"/>
          <p:cNvSpPr txBox="1"/>
          <p:nvPr/>
        </p:nvSpPr>
        <p:spPr>
          <a:xfrm>
            <a:off x="725186" y="8776039"/>
            <a:ext cx="487313"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EYInterstate Light" panose="02000506000000020004" pitchFamily="2" charset="0"/>
              </a:rPr>
              <a:t>Source</a:t>
            </a:r>
            <a:r>
              <a:rPr lang="pt-PT" sz="700" dirty="0" smtClean="0">
                <a:solidFill>
                  <a:srgbClr val="000000"/>
                </a:solidFill>
                <a:latin typeface="EYInterstate Light" panose="02000506000000020004" pitchFamily="2" charset="0"/>
              </a:rPr>
              <a:t>: BMI</a:t>
            </a:r>
          </a:p>
        </p:txBody>
      </p:sp>
      <p:sp>
        <p:nvSpPr>
          <p:cNvPr id="16" name="TextBox 15"/>
          <p:cNvSpPr txBox="1"/>
          <p:nvPr/>
        </p:nvSpPr>
        <p:spPr>
          <a:xfrm>
            <a:off x="3694883" y="5040069"/>
            <a:ext cx="487313"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EYInterstate Light" panose="02000506000000020004" pitchFamily="2" charset="0"/>
              </a:rPr>
              <a:t>Source</a:t>
            </a:r>
            <a:r>
              <a:rPr lang="pt-PT" sz="700" dirty="0" smtClean="0">
                <a:solidFill>
                  <a:srgbClr val="000000"/>
                </a:solidFill>
                <a:latin typeface="EYInterstate Light" panose="02000506000000020004" pitchFamily="2" charset="0"/>
              </a:rPr>
              <a:t>: BMI</a:t>
            </a:r>
          </a:p>
        </p:txBody>
      </p:sp>
      <p:sp>
        <p:nvSpPr>
          <p:cNvPr id="20" name="TextBox 19"/>
          <p:cNvSpPr txBox="1"/>
          <p:nvPr/>
        </p:nvSpPr>
        <p:spPr>
          <a:xfrm>
            <a:off x="3777496" y="7955419"/>
            <a:ext cx="487313"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EYInterstate Light" panose="02000506000000020004" pitchFamily="2" charset="0"/>
              </a:rPr>
              <a:t>Source</a:t>
            </a:r>
            <a:r>
              <a:rPr lang="pt-PT" sz="700" dirty="0" smtClean="0">
                <a:solidFill>
                  <a:srgbClr val="000000"/>
                </a:solidFill>
                <a:latin typeface="EYInterstate Light" panose="02000506000000020004" pitchFamily="2" charset="0"/>
              </a:rPr>
              <a:t>: BMI</a:t>
            </a:r>
          </a:p>
        </p:txBody>
      </p:sp>
      <p:pic>
        <p:nvPicPr>
          <p:cNvPr id="4" name="Picture 3"/>
          <p:cNvPicPr>
            <a:picLocks noChangeAspect="1"/>
          </p:cNvPicPr>
          <p:nvPr/>
        </p:nvPicPr>
        <p:blipFill>
          <a:blip r:embed="rId10"/>
          <a:stretch>
            <a:fillRect/>
          </a:stretch>
        </p:blipFill>
        <p:spPr>
          <a:xfrm>
            <a:off x="370358" y="6304234"/>
            <a:ext cx="2987205" cy="2458862"/>
          </a:xfrm>
          <a:prstGeom prst="rect">
            <a:avLst/>
          </a:prstGeom>
        </p:spPr>
      </p:pic>
      <p:sp>
        <p:nvSpPr>
          <p:cNvPr id="7" name="Slide Number Placeholder 6"/>
          <p:cNvSpPr>
            <a:spLocks noGrp="1"/>
          </p:cNvSpPr>
          <p:nvPr>
            <p:ph type="sldNum" sz="quarter" idx="15"/>
          </p:nvPr>
        </p:nvSpPr>
        <p:spPr/>
        <p:txBody>
          <a:bodyPr/>
          <a:lstStyle/>
          <a:p>
            <a:pPr>
              <a:defRPr/>
            </a:pPr>
            <a:fld id="{B8325105-167D-4862-BDE6-B81FF841FD87}" type="slidenum">
              <a:rPr lang="en-US" smtClean="0"/>
              <a:pPr>
                <a:defRPr/>
              </a:pPr>
              <a:t>21</a:t>
            </a:fld>
            <a:endParaRPr lang="en-US" dirty="0"/>
          </a:p>
        </p:txBody>
      </p:sp>
    </p:spTree>
    <p:extLst>
      <p:ext uri="{BB962C8B-B14F-4D97-AF65-F5344CB8AC3E}">
        <p14:creationId xmlns:p14="http://schemas.microsoft.com/office/powerpoint/2010/main" val="22292925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5179"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Text Placeholder 12"/>
          <p:cNvSpPr>
            <a:spLocks noGrp="1"/>
          </p:cNvSpPr>
          <p:nvPr>
            <p:ph type="body" sz="quarter" idx="19"/>
          </p:nvPr>
        </p:nvSpPr>
        <p:spPr>
          <a:xfrm>
            <a:off x="735667" y="1780155"/>
            <a:ext cx="5417884" cy="4741384"/>
          </a:xfrm>
          <a:ln>
            <a:noFill/>
          </a:ln>
        </p:spPr>
        <p:txBody>
          <a:bodyPr>
            <a:normAutofit/>
          </a:bodyPr>
          <a:lstStyle/>
          <a:p>
            <a:pPr algn="just"/>
            <a:endParaRPr lang="en-US" dirty="0" smtClean="0">
              <a:solidFill>
                <a:schemeClr val="tx1">
                  <a:lumMod val="50000"/>
                </a:schemeClr>
              </a:solidFill>
              <a:latin typeface="Arial" panose="020B0604020202020204" pitchFamily="34" charset="0"/>
              <a:cs typeface="Arial" panose="020B0604020202020204" pitchFamily="34" charset="0"/>
            </a:endParaRPr>
          </a:p>
          <a:p>
            <a:pPr marL="450850" algn="just"/>
            <a:r>
              <a:rPr lang="en-US" sz="1050" dirty="0" smtClean="0">
                <a:latin typeface="Arial" panose="020B0604020202020204" pitchFamily="34" charset="0"/>
                <a:cs typeface="Arial" panose="020B0604020202020204" pitchFamily="34" charset="0"/>
              </a:rPr>
              <a:t>EDP - </a:t>
            </a:r>
            <a:r>
              <a:rPr lang="en-US" sz="1050" dirty="0" err="1" smtClean="0">
                <a:latin typeface="Arial" panose="020B0604020202020204" pitchFamily="34" charset="0"/>
                <a:cs typeface="Arial" panose="020B0604020202020204" pitchFamily="34" charset="0"/>
              </a:rPr>
              <a:t>Energias</a:t>
            </a:r>
            <a:r>
              <a:rPr lang="en-US" sz="1050" dirty="0" smtClean="0">
                <a:latin typeface="Arial" panose="020B0604020202020204" pitchFamily="34" charset="0"/>
                <a:cs typeface="Arial" panose="020B0604020202020204" pitchFamily="34" charset="0"/>
              </a:rPr>
              <a:t> de Portugal</a:t>
            </a:r>
            <a:r>
              <a:rPr lang="en-US" sz="1050" b="0" dirty="0" smtClean="0">
                <a:latin typeface="Arial" panose="020B0604020202020204" pitchFamily="34" charset="0"/>
                <a:cs typeface="Arial" panose="020B0604020202020204" pitchFamily="34" charset="0"/>
              </a:rPr>
              <a:t>: EDP </a:t>
            </a:r>
            <a:r>
              <a:rPr lang="en-US" sz="900" b="0" dirty="0" smtClean="0">
                <a:latin typeface="Arial" panose="020B0604020202020204" pitchFamily="34" charset="0"/>
                <a:cs typeface="Arial" panose="020B0604020202020204" pitchFamily="34" charset="0"/>
              </a:rPr>
              <a:t>is the biggest producer, distributer and supplier of electricity in Portugal through EDP </a:t>
            </a:r>
            <a:r>
              <a:rPr lang="en-US" sz="900" b="0" dirty="0" err="1" smtClean="0">
                <a:latin typeface="Arial" panose="020B0604020202020204" pitchFamily="34" charset="0"/>
                <a:cs typeface="Arial" panose="020B0604020202020204" pitchFamily="34" charset="0"/>
              </a:rPr>
              <a:t>Produção</a:t>
            </a:r>
            <a:r>
              <a:rPr lang="en-US" sz="900" b="0" dirty="0" smtClean="0">
                <a:latin typeface="Arial" panose="020B0604020202020204" pitchFamily="34" charset="0"/>
                <a:cs typeface="Arial" panose="020B0604020202020204" pitchFamily="34" charset="0"/>
              </a:rPr>
              <a:t>, EDP </a:t>
            </a:r>
            <a:r>
              <a:rPr lang="en-US" sz="900" b="0" dirty="0" err="1" smtClean="0">
                <a:latin typeface="Arial" panose="020B0604020202020204" pitchFamily="34" charset="0"/>
                <a:cs typeface="Arial" panose="020B0604020202020204" pitchFamily="34" charset="0"/>
              </a:rPr>
              <a:t>Renováveis</a:t>
            </a:r>
            <a:r>
              <a:rPr lang="en-US" sz="900" b="0" dirty="0" smtClean="0">
                <a:latin typeface="Arial" panose="020B0604020202020204" pitchFamily="34" charset="0"/>
                <a:cs typeface="Arial" panose="020B0604020202020204" pitchFamily="34" charset="0"/>
              </a:rPr>
              <a:t>, EDP </a:t>
            </a:r>
            <a:r>
              <a:rPr lang="en-US" sz="900" b="0" dirty="0" err="1" smtClean="0">
                <a:latin typeface="Arial" panose="020B0604020202020204" pitchFamily="34" charset="0"/>
                <a:cs typeface="Arial" panose="020B0604020202020204" pitchFamily="34" charset="0"/>
              </a:rPr>
              <a:t>Distribuição</a:t>
            </a:r>
            <a:r>
              <a:rPr lang="en-US" sz="900" b="0" dirty="0" smtClean="0">
                <a:latin typeface="Arial" panose="020B0604020202020204" pitchFamily="34" charset="0"/>
                <a:cs typeface="Arial" panose="020B0604020202020204" pitchFamily="34" charset="0"/>
              </a:rPr>
              <a:t> and EDP </a:t>
            </a:r>
            <a:r>
              <a:rPr lang="en-US" sz="900" b="0" dirty="0" err="1" smtClean="0">
                <a:latin typeface="Arial" panose="020B0604020202020204" pitchFamily="34" charset="0"/>
                <a:cs typeface="Arial" panose="020B0604020202020204" pitchFamily="34" charset="0"/>
              </a:rPr>
              <a:t>Comercial</a:t>
            </a:r>
            <a:r>
              <a:rPr lang="en-US" sz="900" b="0" dirty="0" smtClean="0">
                <a:latin typeface="Arial" panose="020B0604020202020204" pitchFamily="34" charset="0"/>
                <a:cs typeface="Arial" panose="020B0604020202020204" pitchFamily="34" charset="0"/>
              </a:rPr>
              <a:t>. EDP has a relevant presence in the world energy outlook, being present in 14 countries. The Chinese company China Three Gorges holds 21% of the company, the investment fund of UAE (IPIC) holds 4% and Qatar Investment Authority holds 2.3%.</a:t>
            </a:r>
            <a:endParaRPr lang="en-US" sz="1050" b="0" dirty="0" smtClean="0">
              <a:latin typeface="Arial" panose="020B0604020202020204" pitchFamily="34" charset="0"/>
              <a:cs typeface="Arial" panose="020B0604020202020204" pitchFamily="34" charset="0"/>
            </a:endParaRPr>
          </a:p>
          <a:p>
            <a:pPr marL="450850" algn="just"/>
            <a:r>
              <a:rPr lang="en-US" sz="1050" dirty="0" smtClean="0">
                <a:latin typeface="Arial" panose="020B0604020202020204" pitchFamily="34" charset="0"/>
                <a:cs typeface="Arial" panose="020B0604020202020204" pitchFamily="34" charset="0"/>
              </a:rPr>
              <a:t>REN – </a:t>
            </a:r>
            <a:r>
              <a:rPr lang="en-US" sz="1050" dirty="0" err="1" smtClean="0">
                <a:latin typeface="Arial" panose="020B0604020202020204" pitchFamily="34" charset="0"/>
                <a:cs typeface="Arial" panose="020B0604020202020204" pitchFamily="34" charset="0"/>
              </a:rPr>
              <a:t>Redes</a:t>
            </a:r>
            <a:r>
              <a:rPr lang="en-US" sz="1050" dirty="0" smtClean="0">
                <a:latin typeface="Arial" panose="020B0604020202020204" pitchFamily="34" charset="0"/>
                <a:cs typeface="Arial" panose="020B0604020202020204" pitchFamily="34" charset="0"/>
              </a:rPr>
              <a:t> </a:t>
            </a:r>
            <a:r>
              <a:rPr lang="en-US" sz="1050" dirty="0" err="1" smtClean="0">
                <a:latin typeface="Arial" panose="020B0604020202020204" pitchFamily="34" charset="0"/>
                <a:cs typeface="Arial" panose="020B0604020202020204" pitchFamily="34" charset="0"/>
              </a:rPr>
              <a:t>Energéticas</a:t>
            </a:r>
            <a:r>
              <a:rPr lang="en-US" sz="1050" dirty="0" smtClean="0">
                <a:latin typeface="Arial" panose="020B0604020202020204" pitchFamily="34" charset="0"/>
                <a:cs typeface="Arial" panose="020B0604020202020204" pitchFamily="34" charset="0"/>
              </a:rPr>
              <a:t> </a:t>
            </a:r>
            <a:r>
              <a:rPr lang="en-US" sz="1050" dirty="0" err="1" smtClean="0">
                <a:latin typeface="Arial" panose="020B0604020202020204" pitchFamily="34" charset="0"/>
                <a:cs typeface="Arial" panose="020B0604020202020204" pitchFamily="34" charset="0"/>
              </a:rPr>
              <a:t>Nacionais</a:t>
            </a:r>
            <a:r>
              <a:rPr lang="en-US" sz="1050" dirty="0" smtClean="0">
                <a:latin typeface="Arial" panose="020B0604020202020204" pitchFamily="34" charset="0"/>
                <a:cs typeface="Arial" panose="020B0604020202020204" pitchFamily="34" charset="0"/>
              </a:rPr>
              <a:t>:</a:t>
            </a:r>
            <a:r>
              <a:rPr lang="en-US" sz="1050" b="0" dirty="0" smtClean="0">
                <a:latin typeface="Arial" panose="020B0604020202020204" pitchFamily="34" charset="0"/>
                <a:cs typeface="Arial" panose="020B0604020202020204" pitchFamily="34" charset="0"/>
              </a:rPr>
              <a:t> </a:t>
            </a:r>
            <a:r>
              <a:rPr lang="en-US" sz="900" b="0" dirty="0" smtClean="0">
                <a:latin typeface="Arial" panose="020B0604020202020204" pitchFamily="34" charset="0"/>
                <a:cs typeface="Arial" panose="020B0604020202020204" pitchFamily="34" charset="0"/>
              </a:rPr>
              <a:t>REN is a Portuguese company that operates in 2 major business areas, transmission in very high voltage electricity along with the overall technical management of the National Electricity System and transport of high-pressure natural gas and overall technical management of the National Natural Gas System. State Grid Corporation of China holds 25% of the company, Oman Oil Company has 15% and the </a:t>
            </a:r>
            <a:r>
              <a:rPr lang="en-US" sz="900" b="0" dirty="0" err="1" smtClean="0">
                <a:latin typeface="Arial" panose="020B0604020202020204" pitchFamily="34" charset="0"/>
                <a:cs typeface="Arial" panose="020B0604020202020204" pitchFamily="34" charset="0"/>
              </a:rPr>
              <a:t>Fosun</a:t>
            </a:r>
            <a:r>
              <a:rPr lang="en-US" sz="900" b="0" dirty="0" smtClean="0">
                <a:latin typeface="Arial" panose="020B0604020202020204" pitchFamily="34" charset="0"/>
                <a:cs typeface="Arial" panose="020B0604020202020204" pitchFamily="34" charset="0"/>
              </a:rPr>
              <a:t> International holds 5% through </a:t>
            </a:r>
            <a:r>
              <a:rPr lang="en-US" sz="900" b="0" dirty="0" err="1" smtClean="0">
                <a:latin typeface="Arial" panose="020B0604020202020204" pitchFamily="34" charset="0"/>
                <a:cs typeface="Arial" panose="020B0604020202020204" pitchFamily="34" charset="0"/>
              </a:rPr>
              <a:t>Fidelidade</a:t>
            </a:r>
            <a:r>
              <a:rPr lang="en-US" sz="900" b="0" dirty="0" smtClean="0">
                <a:latin typeface="Arial" panose="020B0604020202020204" pitchFamily="34" charset="0"/>
                <a:cs typeface="Arial" panose="020B0604020202020204" pitchFamily="34" charset="0"/>
              </a:rPr>
              <a:t>. </a:t>
            </a:r>
          </a:p>
          <a:p>
            <a:pPr marL="450850" algn="just"/>
            <a:r>
              <a:rPr lang="en-US" sz="1050" dirty="0" smtClean="0">
                <a:latin typeface="Arial" panose="020B0604020202020204" pitchFamily="34" charset="0"/>
                <a:cs typeface="Arial" panose="020B0604020202020204" pitchFamily="34" charset="0"/>
              </a:rPr>
              <a:t>ENDESA </a:t>
            </a:r>
            <a:r>
              <a:rPr lang="en-US" sz="1050" dirty="0" err="1" smtClean="0">
                <a:latin typeface="Arial" panose="020B0604020202020204" pitchFamily="34" charset="0"/>
                <a:cs typeface="Arial" panose="020B0604020202020204" pitchFamily="34" charset="0"/>
              </a:rPr>
              <a:t>Energia</a:t>
            </a:r>
            <a:r>
              <a:rPr lang="en-US" sz="1050" b="0" dirty="0" smtClean="0">
                <a:latin typeface="Arial" panose="020B0604020202020204" pitchFamily="34" charset="0"/>
                <a:cs typeface="Arial" panose="020B0604020202020204" pitchFamily="34" charset="0"/>
              </a:rPr>
              <a:t>: </a:t>
            </a:r>
            <a:r>
              <a:rPr lang="en-US" sz="900" b="0" dirty="0" err="1" smtClean="0">
                <a:latin typeface="Arial" panose="020B0604020202020204" pitchFamily="34" charset="0"/>
                <a:cs typeface="Arial" panose="020B0604020202020204" pitchFamily="34" charset="0"/>
              </a:rPr>
              <a:t>Endesa</a:t>
            </a:r>
            <a:r>
              <a:rPr lang="en-US" sz="1050" b="0" dirty="0" smtClean="0">
                <a:latin typeface="Arial" panose="020B0604020202020204" pitchFamily="34" charset="0"/>
                <a:cs typeface="Arial" panose="020B0604020202020204" pitchFamily="34" charset="0"/>
              </a:rPr>
              <a:t> </a:t>
            </a:r>
            <a:r>
              <a:rPr lang="en-US" sz="900" b="0" dirty="0" smtClean="0">
                <a:latin typeface="Arial" panose="020B0604020202020204" pitchFamily="34" charset="0"/>
                <a:cs typeface="Arial" panose="020B0604020202020204" pitchFamily="34" charset="0"/>
              </a:rPr>
              <a:t>is a Spanish company which operates in electricity production, distribution and supply, and also in the natural gas market, being present in Portugal mainly in the market of energy supply.</a:t>
            </a:r>
          </a:p>
          <a:p>
            <a:pPr marL="450850" algn="just"/>
            <a:r>
              <a:rPr lang="en-US" sz="1050" dirty="0" smtClean="0">
                <a:latin typeface="Arial" panose="020B0604020202020204" pitchFamily="34" charset="0"/>
                <a:cs typeface="Arial" panose="020B0604020202020204" pitchFamily="34" charset="0"/>
              </a:rPr>
              <a:t>Galp </a:t>
            </a:r>
            <a:r>
              <a:rPr lang="en-US" sz="1050" dirty="0" err="1" smtClean="0">
                <a:latin typeface="Arial" panose="020B0604020202020204" pitchFamily="34" charset="0"/>
                <a:cs typeface="Arial" panose="020B0604020202020204" pitchFamily="34" charset="0"/>
              </a:rPr>
              <a:t>Energia</a:t>
            </a:r>
            <a:r>
              <a:rPr lang="en-US" sz="1050" dirty="0" smtClean="0">
                <a:latin typeface="Arial" panose="020B0604020202020204" pitchFamily="34" charset="0"/>
                <a:cs typeface="Arial" panose="020B0604020202020204" pitchFamily="34" charset="0"/>
              </a:rPr>
              <a:t>:</a:t>
            </a:r>
            <a:r>
              <a:rPr lang="en-US" sz="1050" b="0" dirty="0" smtClean="0">
                <a:latin typeface="Arial" panose="020B0604020202020204" pitchFamily="34" charset="0"/>
                <a:cs typeface="Arial" panose="020B0604020202020204" pitchFamily="34" charset="0"/>
              </a:rPr>
              <a:t> </a:t>
            </a:r>
            <a:r>
              <a:rPr lang="en-US" sz="900" b="0" dirty="0" smtClean="0">
                <a:latin typeface="Arial" panose="020B0604020202020204" pitchFamily="34" charset="0"/>
                <a:cs typeface="Arial" panose="020B0604020202020204" pitchFamily="34" charset="0"/>
              </a:rPr>
              <a:t>Galp is a Portuguese company engaged in the production and supply of electricity, in the extraction, refining and supply of oil products and distribution and supply of natural gas.</a:t>
            </a:r>
          </a:p>
          <a:p>
            <a:pPr marL="450850" algn="just"/>
            <a:r>
              <a:rPr lang="en-US" sz="1050" dirty="0" smtClean="0">
                <a:latin typeface="Arial" panose="020B0604020202020204" pitchFamily="34" charset="0"/>
                <a:cs typeface="Arial" panose="020B0604020202020204" pitchFamily="34" charset="0"/>
              </a:rPr>
              <a:t>Iberdrola – </a:t>
            </a:r>
            <a:r>
              <a:rPr lang="en-US" sz="900" b="0" dirty="0" smtClean="0">
                <a:latin typeface="Arial" panose="020B0604020202020204" pitchFamily="34" charset="0"/>
                <a:cs typeface="Arial" panose="020B0604020202020204" pitchFamily="34" charset="0"/>
              </a:rPr>
              <a:t>Iberdrola is a Spanish company, number one electricity company in Europe and one of the largest in the world by market capitalization. It operates in Portugal mainly in the supply of electrical power. Qatar Investment Authority holds 9% of the company.</a:t>
            </a:r>
            <a:endParaRPr lang="en-US" sz="1050" b="0" dirty="0" smtClean="0">
              <a:latin typeface="Arial" panose="020B0604020202020204" pitchFamily="34" charset="0"/>
              <a:cs typeface="Arial" panose="020B0604020202020204" pitchFamily="34" charset="0"/>
            </a:endParaRPr>
          </a:p>
          <a:p>
            <a:pPr marL="450850"/>
            <a:r>
              <a:rPr lang="en-US" sz="1050" dirty="0" smtClean="0">
                <a:latin typeface="Arial" panose="020B0604020202020204" pitchFamily="34" charset="0"/>
                <a:cs typeface="Arial" panose="020B0604020202020204" pitchFamily="34" charset="0"/>
              </a:rPr>
              <a:t>TEJO ENERGIA - </a:t>
            </a:r>
            <a:r>
              <a:rPr lang="en-US" sz="1050" dirty="0" err="1" smtClean="0">
                <a:latin typeface="Arial" panose="020B0604020202020204" pitchFamily="34" charset="0"/>
                <a:cs typeface="Arial" panose="020B0604020202020204" pitchFamily="34" charset="0"/>
              </a:rPr>
              <a:t>Produção</a:t>
            </a:r>
            <a:r>
              <a:rPr lang="en-US" sz="1050" dirty="0" smtClean="0">
                <a:latin typeface="Arial" panose="020B0604020202020204" pitchFamily="34" charset="0"/>
                <a:cs typeface="Arial" panose="020B0604020202020204" pitchFamily="34" charset="0"/>
              </a:rPr>
              <a:t> e </a:t>
            </a:r>
            <a:r>
              <a:rPr lang="en-US" sz="1050" dirty="0" err="1" smtClean="0">
                <a:latin typeface="Arial" panose="020B0604020202020204" pitchFamily="34" charset="0"/>
                <a:cs typeface="Arial" panose="020B0604020202020204" pitchFamily="34" charset="0"/>
              </a:rPr>
              <a:t>Distribuição</a:t>
            </a:r>
            <a:r>
              <a:rPr lang="en-US" sz="1050" dirty="0" smtClean="0">
                <a:latin typeface="Arial" panose="020B0604020202020204" pitchFamily="34" charset="0"/>
                <a:cs typeface="Arial" panose="020B0604020202020204" pitchFamily="34" charset="0"/>
              </a:rPr>
              <a:t> de </a:t>
            </a:r>
            <a:r>
              <a:rPr lang="en-US" sz="1050" dirty="0" err="1" smtClean="0">
                <a:latin typeface="Arial" panose="020B0604020202020204" pitchFamily="34" charset="0"/>
                <a:cs typeface="Arial" panose="020B0604020202020204" pitchFamily="34" charset="0"/>
              </a:rPr>
              <a:t>Energia</a:t>
            </a:r>
            <a:r>
              <a:rPr lang="en-US" sz="1050" dirty="0" smtClean="0">
                <a:latin typeface="Arial" panose="020B0604020202020204" pitchFamily="34" charset="0"/>
                <a:cs typeface="Arial" panose="020B0604020202020204" pitchFamily="34" charset="0"/>
              </a:rPr>
              <a:t> </a:t>
            </a:r>
            <a:r>
              <a:rPr lang="en-US" sz="1050" dirty="0" err="1" smtClean="0">
                <a:latin typeface="Arial" panose="020B0604020202020204" pitchFamily="34" charset="0"/>
                <a:cs typeface="Arial" panose="020B0604020202020204" pitchFamily="34" charset="0"/>
              </a:rPr>
              <a:t>Elétrica</a:t>
            </a:r>
            <a:r>
              <a:rPr lang="en-US" sz="1050" b="0" dirty="0" smtClean="0">
                <a:latin typeface="Arial" panose="020B0604020202020204" pitchFamily="34" charset="0"/>
                <a:cs typeface="Arial" panose="020B0604020202020204" pitchFamily="34" charset="0"/>
              </a:rPr>
              <a:t>:</a:t>
            </a:r>
            <a:r>
              <a:rPr lang="en-US" sz="900" b="0" dirty="0" smtClean="0">
                <a:latin typeface="Arial" panose="020B0604020202020204" pitchFamily="34" charset="0"/>
                <a:cs typeface="Arial" panose="020B0604020202020204" pitchFamily="34" charset="0"/>
              </a:rPr>
              <a:t> </a:t>
            </a:r>
            <a:r>
              <a:rPr lang="en-US" sz="900" b="0" dirty="0">
                <a:latin typeface="Arial" panose="020B0604020202020204" pitchFamily="34" charset="0"/>
                <a:cs typeface="Arial" panose="020B0604020202020204" pitchFamily="34" charset="0"/>
              </a:rPr>
              <a:t>Company that operates in the </a:t>
            </a:r>
            <a:r>
              <a:rPr lang="en-US" sz="900" b="0" dirty="0" err="1">
                <a:latin typeface="Arial" panose="020B0604020202020204" pitchFamily="34" charset="0"/>
                <a:cs typeface="Arial" panose="020B0604020202020204" pitchFamily="34" charset="0"/>
              </a:rPr>
              <a:t>Pego</a:t>
            </a:r>
            <a:r>
              <a:rPr lang="en-US" sz="900" b="0" dirty="0">
                <a:latin typeface="Arial" panose="020B0604020202020204" pitchFamily="34" charset="0"/>
                <a:cs typeface="Arial" panose="020B0604020202020204" pitchFamily="34" charset="0"/>
              </a:rPr>
              <a:t> power plant and produces electricity by usage of coal. It is jointly owned by the French </a:t>
            </a:r>
            <a:r>
              <a:rPr lang="en-US" sz="900" b="0" dirty="0" err="1">
                <a:latin typeface="Arial" panose="020B0604020202020204" pitchFamily="34" charset="0"/>
                <a:cs typeface="Arial" panose="020B0604020202020204" pitchFamily="34" charset="0"/>
              </a:rPr>
              <a:t>Engie</a:t>
            </a:r>
            <a:r>
              <a:rPr lang="en-US" sz="900" b="0" dirty="0">
                <a:latin typeface="Arial" panose="020B0604020202020204" pitchFamily="34" charset="0"/>
                <a:cs typeface="Arial" panose="020B0604020202020204" pitchFamily="34" charset="0"/>
              </a:rPr>
              <a:t> and the Japanese Marubeni.</a:t>
            </a:r>
          </a:p>
          <a:p>
            <a:pPr marL="450850">
              <a:lnSpc>
                <a:spcPct val="150000"/>
              </a:lnSpc>
            </a:pPr>
            <a:endParaRPr lang="en-US" sz="1050" b="0" dirty="0">
              <a:solidFill>
                <a:schemeClr val="tx1">
                  <a:lumMod val="50000"/>
                </a:schemeClr>
              </a:solidFill>
              <a:latin typeface="Arial" panose="020B0604020202020204" pitchFamily="34" charset="0"/>
              <a:cs typeface="Arial" panose="020B0604020202020204" pitchFamily="34" charset="0"/>
            </a:endParaRPr>
          </a:p>
        </p:txBody>
      </p:sp>
      <p:graphicFrame>
        <p:nvGraphicFramePr>
          <p:cNvPr id="18" name="Table 17"/>
          <p:cNvGraphicFramePr>
            <a:graphicFrameLocks noGrp="1"/>
          </p:cNvGraphicFramePr>
          <p:nvPr>
            <p:extLst/>
          </p:nvPr>
        </p:nvGraphicFramePr>
        <p:xfrm>
          <a:off x="1092597" y="7189909"/>
          <a:ext cx="4425629" cy="1379220"/>
        </p:xfrm>
        <a:graphic>
          <a:graphicData uri="http://schemas.openxmlformats.org/drawingml/2006/table">
            <a:tbl>
              <a:tblPr>
                <a:tableStyleId>{5C22544A-7EE6-4342-B048-85BDC9FD1C3A}</a:tableStyleId>
              </a:tblPr>
              <a:tblGrid>
                <a:gridCol w="1535389"/>
                <a:gridCol w="755906"/>
                <a:gridCol w="1038835"/>
                <a:gridCol w="1095499"/>
              </a:tblGrid>
              <a:tr h="182880">
                <a:tc>
                  <a:txBody>
                    <a:bodyPr/>
                    <a:lstStyle/>
                    <a:p>
                      <a:pPr algn="l" fontAlgn="b"/>
                      <a:r>
                        <a:rPr lang="en-US" sz="900" b="1" u="none" strike="noStrike" noProof="0" dirty="0" smtClean="0">
                          <a:effectLst/>
                        </a:rPr>
                        <a:t> € 000</a:t>
                      </a:r>
                      <a:endParaRPr lang="en-US" sz="900" b="1" i="0" u="none" strike="noStrike" noProof="0" dirty="0">
                        <a:solidFill>
                          <a:srgbClr val="000000"/>
                        </a:solidFill>
                        <a:effectLst/>
                        <a:latin typeface="Arial" panose="020B0604020202020204" pitchFamily="34" charset="0"/>
                      </a:endParaRPr>
                    </a:p>
                  </a:txBody>
                  <a:tcPr marL="7620" marR="7620" marT="7620" marB="0" anchor="b">
                    <a:solidFill>
                      <a:schemeClr val="bg1">
                        <a:lumMod val="75000"/>
                      </a:schemeClr>
                    </a:solidFill>
                  </a:tcPr>
                </a:tc>
                <a:tc>
                  <a:txBody>
                    <a:bodyPr/>
                    <a:lstStyle/>
                    <a:p>
                      <a:pPr algn="r" fontAlgn="ctr"/>
                      <a:r>
                        <a:rPr lang="en-US" sz="900" b="1" u="none" strike="noStrike" noProof="0" dirty="0" smtClean="0">
                          <a:effectLst/>
                        </a:rPr>
                        <a:t>Turnover</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b="1" u="none" strike="noStrike" kern="1200" noProof="0" dirty="0" smtClean="0">
                          <a:solidFill>
                            <a:schemeClr val="dk1"/>
                          </a:solidFill>
                          <a:effectLst/>
                          <a:latin typeface="+mn-lt"/>
                          <a:ea typeface="+mn-ea"/>
                          <a:cs typeface="+mn-cs"/>
                        </a:rPr>
                        <a:t>Total Assets </a:t>
                      </a:r>
                      <a:endParaRPr lang="en-US" sz="900" b="1" u="none" strike="noStrike" kern="1200" noProof="0" dirty="0">
                        <a:solidFill>
                          <a:schemeClr val="dk1"/>
                        </a:solidFill>
                        <a:effectLst/>
                        <a:latin typeface="+mn-lt"/>
                        <a:ea typeface="+mn-ea"/>
                        <a:cs typeface="+mn-cs"/>
                      </a:endParaRPr>
                    </a:p>
                  </a:txBody>
                  <a:tcPr marL="7620" marR="7620" marT="7620" marB="0" anchor="ctr">
                    <a:solidFill>
                      <a:schemeClr val="bg1">
                        <a:lumMod val="75000"/>
                      </a:schemeClr>
                    </a:solidFill>
                  </a:tcPr>
                </a:tc>
                <a:tc>
                  <a:txBody>
                    <a:bodyPr/>
                    <a:lstStyle/>
                    <a:p>
                      <a:pPr algn="r" fontAlgn="ctr"/>
                      <a:r>
                        <a:rPr lang="en-US" sz="900" b="1" u="none" strike="noStrike" noProof="0" dirty="0" smtClean="0">
                          <a:effectLst/>
                        </a:rPr>
                        <a:t>No.</a:t>
                      </a:r>
                      <a:r>
                        <a:rPr lang="en-US" sz="900" b="1" u="none" strike="noStrike" baseline="0" noProof="0" dirty="0" smtClean="0">
                          <a:effectLst/>
                        </a:rPr>
                        <a:t> of</a:t>
                      </a:r>
                      <a:r>
                        <a:rPr lang="en-US" sz="900" b="1" u="none" strike="noStrike" noProof="0" dirty="0" smtClean="0">
                          <a:effectLst/>
                        </a:rPr>
                        <a:t> employees</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r>
              <a:tr h="182880">
                <a:tc>
                  <a:txBody>
                    <a:bodyPr/>
                    <a:lstStyle/>
                    <a:p>
                      <a:pPr algn="l" fontAlgn="ctr"/>
                      <a:r>
                        <a:rPr lang="en-US" sz="900" b="1" u="none" strike="noStrike" noProof="0" dirty="0" smtClean="0">
                          <a:effectLst/>
                        </a:rPr>
                        <a:t>EDP, S.A.</a:t>
                      </a:r>
                      <a:r>
                        <a:rPr lang="en-US" sz="900" b="1" u="none" strike="noStrike" baseline="0" noProof="0" dirty="0" smtClean="0">
                          <a:effectLst/>
                        </a:rPr>
                        <a:t> (consolidated)</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u="none" strike="noStrike" noProof="0" dirty="0" smtClean="0">
                          <a:effectLst/>
                        </a:rPr>
                        <a:t> 15,517,799</a:t>
                      </a:r>
                      <a:endParaRPr lang="en-US" sz="900" b="0" i="0" u="none" strike="noStrike" noProof="0" dirty="0">
                        <a:solidFill>
                          <a:srgbClr val="000000"/>
                        </a:solidFill>
                        <a:effectLst/>
                        <a:latin typeface="Arial" panose="020B0604020202020204" pitchFamily="34" charset="0"/>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chemeClr val="dk1"/>
                          </a:solidFill>
                          <a:effectLst/>
                          <a:latin typeface="+mn-lt"/>
                          <a:ea typeface="+mn-ea"/>
                          <a:cs typeface="+mn-cs"/>
                        </a:rPr>
                        <a:t>42,536,965</a:t>
                      </a:r>
                      <a:endParaRPr lang="en-US" sz="900" u="none" strike="noStrike" kern="1200" noProof="0" dirty="0">
                        <a:solidFill>
                          <a:schemeClr val="dk1"/>
                        </a:solidFill>
                        <a:effectLst/>
                        <a:latin typeface="+mn-lt"/>
                        <a:ea typeface="+mn-ea"/>
                        <a:cs typeface="+mn-cs"/>
                      </a:endParaRPr>
                    </a:p>
                  </a:txBody>
                  <a:tcPr marL="7620" marR="7620" marT="7620" marB="0" anchor="ctr"/>
                </a:tc>
                <a:tc>
                  <a:txBody>
                    <a:bodyPr/>
                    <a:lstStyle/>
                    <a:p>
                      <a:pPr algn="r" fontAlgn="ctr"/>
                      <a:r>
                        <a:rPr lang="en-US" sz="900" u="none" strike="noStrike" noProof="0" dirty="0" smtClean="0">
                          <a:effectLst/>
                        </a:rPr>
                        <a:t> 6,683</a:t>
                      </a:r>
                      <a:endParaRPr lang="en-US" sz="900" b="0" i="0" u="none" strike="noStrike" noProof="0" dirty="0">
                        <a:solidFill>
                          <a:srgbClr val="000000"/>
                        </a:solidFill>
                        <a:effectLst/>
                        <a:latin typeface="Arial" panose="020B0604020202020204" pitchFamily="34" charset="0"/>
                      </a:endParaRPr>
                    </a:p>
                  </a:txBody>
                  <a:tcPr marL="7620" marR="7620" marT="7620" marB="0" anchor="ctr"/>
                </a:tc>
              </a:tr>
              <a:tr h="182880">
                <a:tc>
                  <a:txBody>
                    <a:bodyPr/>
                    <a:lstStyle/>
                    <a:p>
                      <a:pPr algn="l" fontAlgn="ctr"/>
                      <a:r>
                        <a:rPr lang="en-US" sz="900" b="1" u="none" strike="noStrike" noProof="0" dirty="0" err="1" smtClean="0">
                          <a:effectLst/>
                        </a:rPr>
                        <a:t>Endesa</a:t>
                      </a:r>
                      <a:r>
                        <a:rPr lang="en-US" sz="900" b="1" u="none" strike="noStrike" baseline="0" noProof="0" dirty="0" smtClean="0">
                          <a:effectLst/>
                        </a:rPr>
                        <a:t> – </a:t>
                      </a:r>
                      <a:r>
                        <a:rPr lang="en-US" sz="900" b="1" u="none" strike="noStrike" baseline="0" noProof="0" dirty="0" err="1" smtClean="0">
                          <a:effectLst/>
                        </a:rPr>
                        <a:t>Sucursal</a:t>
                      </a:r>
                      <a:r>
                        <a:rPr lang="en-US" sz="900" b="1" u="none" strike="noStrike" baseline="0" noProof="0" dirty="0" smtClean="0">
                          <a:effectLst/>
                        </a:rPr>
                        <a:t> de Portugal</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u="none" strike="noStrike" noProof="0" dirty="0" smtClean="0">
                          <a:effectLst/>
                        </a:rPr>
                        <a:t> 987,615</a:t>
                      </a:r>
                      <a:endParaRPr lang="en-US" sz="900" b="0" i="0" u="none" strike="noStrike" noProof="0" dirty="0">
                        <a:solidFill>
                          <a:srgbClr val="000000"/>
                        </a:solidFill>
                        <a:effectLst/>
                        <a:latin typeface="Arial" panose="020B0604020202020204" pitchFamily="34" charset="0"/>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chemeClr val="dk1"/>
                          </a:solidFill>
                          <a:effectLst/>
                          <a:latin typeface="+mn-lt"/>
                          <a:ea typeface="+mn-ea"/>
                          <a:cs typeface="+mn-cs"/>
                        </a:rPr>
                        <a:t>296,627</a:t>
                      </a:r>
                      <a:endParaRPr lang="en-US" sz="900" u="none" strike="noStrike" kern="1200" noProof="0" dirty="0">
                        <a:solidFill>
                          <a:schemeClr val="dk1"/>
                        </a:solidFill>
                        <a:effectLst/>
                        <a:latin typeface="+mn-lt"/>
                        <a:ea typeface="+mn-ea"/>
                        <a:cs typeface="+mn-cs"/>
                      </a:endParaRPr>
                    </a:p>
                  </a:txBody>
                  <a:tcPr marL="7620" marR="7620" marT="7620" marB="0" anchor="ctr"/>
                </a:tc>
                <a:tc>
                  <a:txBody>
                    <a:bodyPr/>
                    <a:lstStyle/>
                    <a:p>
                      <a:pPr algn="r" fontAlgn="ctr"/>
                      <a:r>
                        <a:rPr lang="en-US" sz="900" u="none" strike="noStrike" noProof="0" dirty="0" smtClean="0">
                          <a:effectLst/>
                        </a:rPr>
                        <a:t>7 </a:t>
                      </a:r>
                      <a:endParaRPr lang="en-US" sz="900" b="0" i="0" u="none" strike="noStrike" noProof="0" dirty="0">
                        <a:solidFill>
                          <a:srgbClr val="000000"/>
                        </a:solidFill>
                        <a:effectLst/>
                        <a:latin typeface="Arial" panose="020B0604020202020204" pitchFamily="34" charset="0"/>
                      </a:endParaRPr>
                    </a:p>
                  </a:txBody>
                  <a:tcPr marL="7620" marR="7620" marT="7620" marB="0" anchor="ctr"/>
                </a:tc>
              </a:tr>
              <a:tr h="182880">
                <a:tc>
                  <a:txBody>
                    <a:bodyPr/>
                    <a:lstStyle/>
                    <a:p>
                      <a:pPr algn="l" fontAlgn="ctr"/>
                      <a:r>
                        <a:rPr lang="en-US" sz="900" b="1" u="none" strike="noStrike" noProof="0" dirty="0" smtClean="0">
                          <a:effectLst/>
                        </a:rPr>
                        <a:t>Galp Power</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u="none" strike="noStrike" noProof="0" dirty="0" smtClean="0">
                          <a:effectLst/>
                        </a:rPr>
                        <a:t> 478,174</a:t>
                      </a:r>
                      <a:endParaRPr lang="en-US" sz="900" b="0" i="0" u="none" strike="noStrike" noProof="0" dirty="0">
                        <a:solidFill>
                          <a:srgbClr val="000000"/>
                        </a:solidFill>
                        <a:effectLst/>
                        <a:latin typeface="Arial" panose="020B0604020202020204" pitchFamily="34" charset="0"/>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chemeClr val="dk1"/>
                          </a:solidFill>
                          <a:effectLst/>
                          <a:latin typeface="+mn-lt"/>
                          <a:ea typeface="+mn-ea"/>
                          <a:cs typeface="+mn-cs"/>
                        </a:rPr>
                        <a:t>131,516</a:t>
                      </a:r>
                      <a:endParaRPr lang="en-US" sz="900" u="none" strike="noStrike" kern="1200" noProof="0" dirty="0">
                        <a:solidFill>
                          <a:schemeClr val="dk1"/>
                        </a:solidFill>
                        <a:effectLst/>
                        <a:latin typeface="+mn-lt"/>
                        <a:ea typeface="+mn-ea"/>
                        <a:cs typeface="+mn-cs"/>
                      </a:endParaRPr>
                    </a:p>
                  </a:txBody>
                  <a:tcPr marL="7620" marR="7620" marT="7620" marB="0" anchor="ctr"/>
                </a:tc>
                <a:tc>
                  <a:txBody>
                    <a:bodyPr/>
                    <a:lstStyle/>
                    <a:p>
                      <a:pPr algn="r" fontAlgn="ctr"/>
                      <a:r>
                        <a:rPr lang="en-US" sz="900" u="none" strike="noStrike" noProof="0" dirty="0" err="1" smtClean="0">
                          <a:effectLst/>
                        </a:rPr>
                        <a:t>n.d.</a:t>
                      </a:r>
                      <a:r>
                        <a:rPr lang="en-US" sz="900" u="none" strike="noStrike" noProof="0" dirty="0" smtClean="0">
                          <a:effectLst/>
                        </a:rPr>
                        <a:t> </a:t>
                      </a:r>
                      <a:endParaRPr lang="en-US" sz="900" b="0" i="0" u="none" strike="noStrike" noProof="0" dirty="0">
                        <a:solidFill>
                          <a:srgbClr val="000000"/>
                        </a:solidFill>
                        <a:effectLst/>
                        <a:latin typeface="Arial" panose="020B0604020202020204" pitchFamily="34" charset="0"/>
                      </a:endParaRPr>
                    </a:p>
                  </a:txBody>
                  <a:tcPr marL="7620" marR="7620" marT="7620" marB="0" anchor="ctr"/>
                </a:tc>
              </a:tr>
              <a:tr h="182880">
                <a:tc>
                  <a:txBody>
                    <a:bodyPr/>
                    <a:lstStyle/>
                    <a:p>
                      <a:pPr algn="l" fontAlgn="ctr"/>
                      <a:r>
                        <a:rPr lang="en-US" sz="900" b="1" u="none" strike="noStrike" noProof="0" dirty="0" smtClean="0">
                          <a:effectLst/>
                        </a:rPr>
                        <a:t>REN</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u="none" strike="noStrike" noProof="0" dirty="0" smtClean="0">
                          <a:effectLst/>
                        </a:rPr>
                        <a:t> 369,795</a:t>
                      </a:r>
                      <a:endParaRPr lang="en-US" sz="900" b="0" i="0" u="none" strike="noStrike" noProof="0" dirty="0">
                        <a:solidFill>
                          <a:srgbClr val="000000"/>
                        </a:solidFill>
                        <a:effectLst/>
                        <a:latin typeface="Arial" panose="020B0604020202020204" pitchFamily="34" charset="0"/>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chemeClr val="dk1"/>
                          </a:solidFill>
                          <a:effectLst/>
                          <a:latin typeface="+mn-lt"/>
                          <a:ea typeface="+mn-ea"/>
                          <a:cs typeface="+mn-cs"/>
                        </a:rPr>
                        <a:t>291,628</a:t>
                      </a:r>
                      <a:endParaRPr lang="en-US" sz="900" u="none" strike="noStrike" kern="1200" noProof="0" dirty="0">
                        <a:solidFill>
                          <a:schemeClr val="dk1"/>
                        </a:solidFill>
                        <a:effectLst/>
                        <a:latin typeface="+mn-lt"/>
                        <a:ea typeface="+mn-ea"/>
                        <a:cs typeface="+mn-cs"/>
                      </a:endParaRPr>
                    </a:p>
                  </a:txBody>
                  <a:tcPr marL="7620" marR="7620" marT="7620" marB="0" anchor="ctr"/>
                </a:tc>
                <a:tc>
                  <a:txBody>
                    <a:bodyPr/>
                    <a:lstStyle/>
                    <a:p>
                      <a:pPr algn="r" fontAlgn="ctr"/>
                      <a:r>
                        <a:rPr lang="en-US" sz="900" u="none" strike="noStrike" noProof="0" dirty="0" smtClean="0">
                          <a:effectLst/>
                        </a:rPr>
                        <a:t>239 </a:t>
                      </a:r>
                      <a:endParaRPr lang="en-US" sz="900" b="0" i="0" u="none" strike="noStrike" noProof="0" dirty="0">
                        <a:solidFill>
                          <a:srgbClr val="000000"/>
                        </a:solidFill>
                        <a:effectLst/>
                        <a:latin typeface="Arial" panose="020B0604020202020204" pitchFamily="34" charset="0"/>
                      </a:endParaRPr>
                    </a:p>
                  </a:txBody>
                  <a:tcPr marL="7620" marR="7620" marT="7620" marB="0" anchor="ctr"/>
                </a:tc>
              </a:tr>
              <a:tr h="182880">
                <a:tc>
                  <a:txBody>
                    <a:bodyPr/>
                    <a:lstStyle/>
                    <a:p>
                      <a:pPr algn="l" fontAlgn="ctr"/>
                      <a:r>
                        <a:rPr lang="en-US" sz="900" b="1" u="none" strike="noStrike" noProof="0" dirty="0" err="1" smtClean="0">
                          <a:effectLst/>
                        </a:rPr>
                        <a:t>Tejo</a:t>
                      </a:r>
                      <a:r>
                        <a:rPr lang="en-US" sz="900" b="1" u="none" strike="noStrike" noProof="0" dirty="0" smtClean="0">
                          <a:effectLst/>
                        </a:rPr>
                        <a:t> </a:t>
                      </a:r>
                      <a:r>
                        <a:rPr lang="en-US" sz="900" b="1" u="none" strike="noStrike" noProof="0" dirty="0" err="1" smtClean="0">
                          <a:effectLst/>
                        </a:rPr>
                        <a:t>Energia</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u="none" strike="noStrike" noProof="0" dirty="0" smtClean="0">
                          <a:effectLst/>
                        </a:rPr>
                        <a:t>220,791</a:t>
                      </a:r>
                      <a:endParaRPr lang="en-US" sz="900" b="0" i="0" u="none" strike="noStrike" noProof="0" dirty="0">
                        <a:solidFill>
                          <a:srgbClr val="000000"/>
                        </a:solidFill>
                        <a:effectLst/>
                        <a:latin typeface="Arial" panose="020B0604020202020204" pitchFamily="34" charset="0"/>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chemeClr val="dk1"/>
                          </a:solidFill>
                          <a:effectLst/>
                          <a:latin typeface="+mn-lt"/>
                          <a:ea typeface="+mn-ea"/>
                          <a:cs typeface="+mn-cs"/>
                        </a:rPr>
                        <a:t>497,734</a:t>
                      </a:r>
                      <a:endParaRPr lang="en-US" sz="900" u="none" strike="noStrike" kern="1200" noProof="0" dirty="0">
                        <a:solidFill>
                          <a:schemeClr val="dk1"/>
                        </a:solidFill>
                        <a:effectLst/>
                        <a:latin typeface="+mn-lt"/>
                        <a:ea typeface="+mn-ea"/>
                        <a:cs typeface="+mn-cs"/>
                      </a:endParaRPr>
                    </a:p>
                  </a:txBody>
                  <a:tcPr marL="7620" marR="7620" marT="7620" marB="0" anchor="ctr"/>
                </a:tc>
                <a:tc>
                  <a:txBody>
                    <a:bodyPr/>
                    <a:lstStyle/>
                    <a:p>
                      <a:pPr algn="r" fontAlgn="ctr"/>
                      <a:r>
                        <a:rPr lang="en-US" sz="900" u="none" strike="noStrike" noProof="0" dirty="0" smtClean="0">
                          <a:effectLst/>
                        </a:rPr>
                        <a:t>13 </a:t>
                      </a:r>
                      <a:endParaRPr lang="en-US" sz="900" b="0" i="0" u="none" strike="noStrike" noProof="0" dirty="0">
                        <a:solidFill>
                          <a:srgbClr val="000000"/>
                        </a:solidFill>
                        <a:effectLst/>
                        <a:latin typeface="Arial" panose="020B0604020202020204" pitchFamily="34" charset="0"/>
                      </a:endParaRPr>
                    </a:p>
                  </a:txBody>
                  <a:tcPr marL="7620" marR="7620" marT="7620" marB="0" anchor="ctr"/>
                </a:tc>
              </a:tr>
              <a:tr h="182880">
                <a:tc>
                  <a:txBody>
                    <a:bodyPr/>
                    <a:lstStyle/>
                    <a:p>
                      <a:pPr marL="0" algn="l" defTabSz="839588" rtl="0" eaLnBrk="1" fontAlgn="ctr" latinLnBrk="0" hangingPunct="1"/>
                      <a:r>
                        <a:rPr lang="en-US" sz="900" b="1" u="none" strike="noStrike" kern="1200" noProof="0" dirty="0" smtClean="0">
                          <a:solidFill>
                            <a:schemeClr val="dk1"/>
                          </a:solidFill>
                          <a:effectLst/>
                          <a:latin typeface="+mn-lt"/>
                          <a:ea typeface="+mn-ea"/>
                          <a:cs typeface="+mn-cs"/>
                        </a:rPr>
                        <a:t>Iberdrola </a:t>
                      </a:r>
                      <a:r>
                        <a:rPr lang="en-US" sz="900" b="1" u="none" strike="noStrike" kern="1200" noProof="0" dirty="0" err="1" smtClean="0">
                          <a:solidFill>
                            <a:schemeClr val="dk1"/>
                          </a:solidFill>
                          <a:effectLst/>
                          <a:latin typeface="+mn-lt"/>
                          <a:ea typeface="+mn-ea"/>
                          <a:cs typeface="+mn-cs"/>
                        </a:rPr>
                        <a:t>Clientes</a:t>
                      </a:r>
                      <a:r>
                        <a:rPr lang="en-US" sz="900" b="1" u="none" strike="noStrike" kern="1200" noProof="0" dirty="0" smtClean="0">
                          <a:solidFill>
                            <a:schemeClr val="dk1"/>
                          </a:solidFill>
                          <a:effectLst/>
                          <a:latin typeface="+mn-lt"/>
                          <a:ea typeface="+mn-ea"/>
                          <a:cs typeface="+mn-cs"/>
                        </a:rPr>
                        <a:t> Portugal</a:t>
                      </a:r>
                      <a:endParaRPr lang="en-US" sz="900" b="1" u="none" strike="noStrike" kern="1200" noProof="0" dirty="0">
                        <a:solidFill>
                          <a:schemeClr val="dk1"/>
                        </a:solidFill>
                        <a:effectLst/>
                        <a:latin typeface="+mn-lt"/>
                        <a:ea typeface="+mn-ea"/>
                        <a:cs typeface="+mn-cs"/>
                      </a:endParaRPr>
                    </a:p>
                  </a:txBody>
                  <a:tcPr marL="7620" marR="7620" marT="7620" marB="0" anchor="ctr">
                    <a:solidFill>
                      <a:schemeClr val="bg1">
                        <a:lumMod val="75000"/>
                      </a:schemeClr>
                    </a:solidFill>
                  </a:tcPr>
                </a:tc>
                <a:tc>
                  <a:txBody>
                    <a:bodyPr/>
                    <a:lstStyle/>
                    <a:p>
                      <a:pPr algn="r" fontAlgn="ctr"/>
                      <a:r>
                        <a:rPr lang="en-US" sz="900" u="none" strike="noStrike" kern="1200" noProof="0" dirty="0" smtClean="0">
                          <a:solidFill>
                            <a:schemeClr val="dk1"/>
                          </a:solidFill>
                          <a:effectLst/>
                          <a:latin typeface="+mn-lt"/>
                          <a:ea typeface="+mn-ea"/>
                          <a:cs typeface="+mn-cs"/>
                        </a:rPr>
                        <a:t>128,809</a:t>
                      </a:r>
                      <a:endParaRPr lang="en-US" sz="900" u="none" strike="noStrike" kern="1200" noProof="0" dirty="0">
                        <a:solidFill>
                          <a:schemeClr val="dk1"/>
                        </a:solidFill>
                        <a:effectLst/>
                        <a:latin typeface="+mn-lt"/>
                        <a:ea typeface="+mn-ea"/>
                        <a:cs typeface="+mn-cs"/>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chemeClr val="dk1"/>
                          </a:solidFill>
                          <a:effectLst/>
                          <a:latin typeface="+mn-lt"/>
                          <a:ea typeface="+mn-ea"/>
                          <a:cs typeface="+mn-cs"/>
                        </a:rPr>
                        <a:t>58,783</a:t>
                      </a:r>
                      <a:endParaRPr lang="en-US" sz="900" u="none" strike="noStrike" kern="1200" noProof="0" dirty="0">
                        <a:solidFill>
                          <a:schemeClr val="dk1"/>
                        </a:solidFill>
                        <a:effectLst/>
                        <a:latin typeface="+mn-lt"/>
                        <a:ea typeface="+mn-ea"/>
                        <a:cs typeface="+mn-cs"/>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chemeClr val="dk1"/>
                          </a:solidFill>
                          <a:effectLst/>
                          <a:latin typeface="+mn-lt"/>
                          <a:ea typeface="+mn-ea"/>
                          <a:cs typeface="+mn-cs"/>
                        </a:rPr>
                        <a:t>35</a:t>
                      </a:r>
                      <a:endParaRPr lang="en-US" sz="900" u="none" strike="noStrike" kern="1200" noProof="0" dirty="0">
                        <a:solidFill>
                          <a:schemeClr val="dk1"/>
                        </a:solidFill>
                        <a:effectLst/>
                        <a:latin typeface="+mn-lt"/>
                        <a:ea typeface="+mn-ea"/>
                        <a:cs typeface="+mn-cs"/>
                      </a:endParaRPr>
                    </a:p>
                  </a:txBody>
                  <a:tcPr marL="7620" marR="7620" marT="7620" marB="0" anchor="ctr"/>
                </a:tc>
              </a:tr>
            </a:tbl>
          </a:graphicData>
        </a:graphic>
      </p:graphicFrame>
      <p:sp>
        <p:nvSpPr>
          <p:cNvPr id="69" name="Text Placeholder 12"/>
          <p:cNvSpPr txBox="1">
            <a:spLocks/>
          </p:cNvSpPr>
          <p:nvPr/>
        </p:nvSpPr>
        <p:spPr>
          <a:xfrm>
            <a:off x="629464" y="6724728"/>
            <a:ext cx="5499261" cy="2085339"/>
          </a:xfrm>
          <a:prstGeom prst="rect">
            <a:avLst/>
          </a:prstGeom>
          <a:ln>
            <a:solidFill>
              <a:schemeClr val="tx1">
                <a:lumMod val="40000"/>
                <a:lumOff val="60000"/>
              </a:schemeClr>
            </a:solidFill>
          </a:ln>
        </p:spPr>
        <p:txBody>
          <a:bodyPr vert="horz" lIns="91440" tIns="45720" rIns="91440" bIns="45720" rtlCol="0">
            <a:normAutofit/>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r>
              <a:rPr lang="en-US" kern="0" dirty="0" smtClean="0">
                <a:latin typeface="Arial" panose="020B0604020202020204" pitchFamily="34" charset="0"/>
                <a:cs typeface="Arial" panose="020B0604020202020204" pitchFamily="34" charset="0"/>
              </a:rPr>
              <a:t>Relevant company information as of 2015</a:t>
            </a:r>
          </a:p>
        </p:txBody>
      </p:sp>
      <p:pic>
        <p:nvPicPr>
          <p:cNvPr id="3" name="Picture 2"/>
          <p:cNvPicPr>
            <a:picLocks noChangeAspect="1"/>
          </p:cNvPicPr>
          <p:nvPr/>
        </p:nvPicPr>
        <p:blipFill>
          <a:blip r:embed="rId7"/>
          <a:stretch>
            <a:fillRect/>
          </a:stretch>
        </p:blipFill>
        <p:spPr>
          <a:xfrm>
            <a:off x="735667" y="2235001"/>
            <a:ext cx="393541" cy="307454"/>
          </a:xfrm>
          <a:prstGeom prst="rect">
            <a:avLst/>
          </a:prstGeom>
        </p:spPr>
      </p:pic>
      <p:pic>
        <p:nvPicPr>
          <p:cNvPr id="5" name="Picture 4"/>
          <p:cNvPicPr>
            <a:picLocks noChangeAspect="1"/>
          </p:cNvPicPr>
          <p:nvPr/>
        </p:nvPicPr>
        <p:blipFill>
          <a:blip r:embed="rId8"/>
          <a:stretch>
            <a:fillRect/>
          </a:stretch>
        </p:blipFill>
        <p:spPr>
          <a:xfrm>
            <a:off x="857454" y="4125953"/>
            <a:ext cx="325614" cy="301039"/>
          </a:xfrm>
          <a:prstGeom prst="rect">
            <a:avLst/>
          </a:prstGeom>
        </p:spPr>
      </p:pic>
      <p:pic>
        <p:nvPicPr>
          <p:cNvPr id="6" name="Picture 5"/>
          <p:cNvPicPr>
            <a:picLocks noChangeAspect="1"/>
          </p:cNvPicPr>
          <p:nvPr/>
        </p:nvPicPr>
        <p:blipFill>
          <a:blip r:embed="rId9"/>
          <a:stretch>
            <a:fillRect/>
          </a:stretch>
        </p:blipFill>
        <p:spPr>
          <a:xfrm>
            <a:off x="845277" y="4758123"/>
            <a:ext cx="344006" cy="145007"/>
          </a:xfrm>
          <a:prstGeom prst="rect">
            <a:avLst/>
          </a:prstGeom>
        </p:spPr>
      </p:pic>
      <p:pic>
        <p:nvPicPr>
          <p:cNvPr id="7" name="Picture 6"/>
          <p:cNvPicPr>
            <a:picLocks noChangeAspect="1"/>
          </p:cNvPicPr>
          <p:nvPr/>
        </p:nvPicPr>
        <p:blipFill>
          <a:blip r:embed="rId10"/>
          <a:stretch>
            <a:fillRect/>
          </a:stretch>
        </p:blipFill>
        <p:spPr>
          <a:xfrm>
            <a:off x="746037" y="5266481"/>
            <a:ext cx="443246" cy="172660"/>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3546" y="5900343"/>
            <a:ext cx="387248" cy="230220"/>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3493" y="3161729"/>
            <a:ext cx="409575" cy="141529"/>
          </a:xfrm>
          <a:prstGeom prst="rect">
            <a:avLst/>
          </a:prstGeom>
        </p:spPr>
      </p:pic>
      <p:cxnSp>
        <p:nvCxnSpPr>
          <p:cNvPr id="15" name="Straight Connector 14"/>
          <p:cNvCxnSpPr/>
          <p:nvPr/>
        </p:nvCxnSpPr>
        <p:spPr bwMode="auto">
          <a:xfrm>
            <a:off x="666443" y="2107031"/>
            <a:ext cx="5487108" cy="0"/>
          </a:xfrm>
          <a:prstGeom prst="line">
            <a:avLst/>
          </a:prstGeom>
          <a:ln/>
          <a:extLst/>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bwMode="auto">
          <a:xfrm>
            <a:off x="538163" y="1926893"/>
            <a:ext cx="0" cy="3932023"/>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629464" y="2312196"/>
            <a:ext cx="914400" cy="91440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a:off x="641617" y="6544754"/>
            <a:ext cx="5487108" cy="0"/>
          </a:xfrm>
          <a:prstGeom prst="line">
            <a:avLst/>
          </a:prstGeom>
          <a:ln/>
          <a:extLst/>
        </p:spPr>
        <p:style>
          <a:lnRef idx="1">
            <a:schemeClr val="dk1"/>
          </a:lnRef>
          <a:fillRef idx="0">
            <a:schemeClr val="dk1"/>
          </a:fillRef>
          <a:effectRef idx="0">
            <a:schemeClr val="dk1"/>
          </a:effectRef>
          <a:fontRef idx="minor">
            <a:schemeClr val="tx1"/>
          </a:fontRef>
        </p:style>
      </p:cxnSp>
      <p:sp>
        <p:nvSpPr>
          <p:cNvPr id="34" name="Text Placeholder 6"/>
          <p:cNvSpPr txBox="1">
            <a:spLocks/>
          </p:cNvSpPr>
          <p:nvPr/>
        </p:nvSpPr>
        <p:spPr>
          <a:xfrm>
            <a:off x="570806" y="1876855"/>
            <a:ext cx="2808288" cy="260174"/>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Main players</a:t>
            </a:r>
          </a:p>
        </p:txBody>
      </p:sp>
      <p:sp>
        <p:nvSpPr>
          <p:cNvPr id="19" name="Title 5"/>
          <p:cNvSpPr>
            <a:spLocks noGrp="1"/>
          </p:cNvSpPr>
          <p:nvPr>
            <p:ph type="title"/>
          </p:nvPr>
        </p:nvSpPr>
        <p:spPr>
          <a:xfrm>
            <a:off x="538163" y="484189"/>
            <a:ext cx="5669498" cy="1003300"/>
          </a:xfrm>
        </p:spPr>
        <p:txBody>
          <a:bodyPr anchor="t">
            <a:normAutofit/>
          </a:bodyPr>
          <a:lstStyle/>
          <a:p>
            <a:r>
              <a:rPr lang="en-US" sz="2200" dirty="0">
                <a:latin typeface="Arial" panose="020B0604020202020204" pitchFamily="34" charset="0"/>
                <a:cs typeface="Arial" panose="020B0604020202020204" pitchFamily="34" charset="0"/>
              </a:rPr>
              <a:t>Energy and Renewables Sector</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a:solidFill>
                  <a:schemeClr val="accent2"/>
                </a:solidFill>
                <a:latin typeface="Arial" panose="020B0604020202020204" pitchFamily="34" charset="0"/>
                <a:cs typeface="Arial" panose="020B0604020202020204" pitchFamily="34" charset="0"/>
              </a:rPr>
              <a:t>K</a:t>
            </a:r>
            <a:r>
              <a:rPr lang="en-US" sz="2200" dirty="0" smtClean="0">
                <a:solidFill>
                  <a:schemeClr val="accent2"/>
                </a:solidFill>
                <a:latin typeface="Arial" panose="020B0604020202020204" pitchFamily="34" charset="0"/>
                <a:cs typeface="Arial" panose="020B0604020202020204" pitchFamily="34" charset="0"/>
              </a:rPr>
              <a:t>ey players</a:t>
            </a:r>
            <a:endParaRPr lang="en-US" sz="2200" dirty="0">
              <a:solidFill>
                <a:schemeClr val="accent2"/>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22</a:t>
            </a:fld>
            <a:endParaRPr lang="en-US" dirty="0"/>
          </a:p>
        </p:txBody>
      </p:sp>
      <p:sp>
        <p:nvSpPr>
          <p:cNvPr id="20" name="TextBox 19"/>
          <p:cNvSpPr txBox="1"/>
          <p:nvPr/>
        </p:nvSpPr>
        <p:spPr>
          <a:xfrm>
            <a:off x="691377" y="8828786"/>
            <a:ext cx="2051845"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Arial" panose="020B0604020202020204" pitchFamily="34" charset="0"/>
                <a:cs typeface="Arial" panose="020B0604020202020204" pitchFamily="34" charset="0"/>
              </a:rPr>
              <a:t>Source: Annual statements and Amadeus database</a:t>
            </a:r>
          </a:p>
        </p:txBody>
      </p:sp>
    </p:spTree>
    <p:extLst>
      <p:ext uri="{BB962C8B-B14F-4D97-AF65-F5344CB8AC3E}">
        <p14:creationId xmlns:p14="http://schemas.microsoft.com/office/powerpoint/2010/main" val="9746363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6203"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1" name="Text Placeholder 6"/>
          <p:cNvSpPr txBox="1">
            <a:spLocks/>
          </p:cNvSpPr>
          <p:nvPr/>
        </p:nvSpPr>
        <p:spPr>
          <a:xfrm>
            <a:off x="549274" y="1868696"/>
            <a:ext cx="5654750" cy="1782453"/>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Market framework</a:t>
            </a:r>
          </a:p>
          <a:p>
            <a:pPr lvl="1" algn="just"/>
            <a:r>
              <a:rPr lang="en-US" kern="0" dirty="0" smtClean="0">
                <a:latin typeface="Arial" panose="020B0604020202020204" pitchFamily="34" charset="0"/>
                <a:cs typeface="Arial" panose="020B0604020202020204" pitchFamily="34" charset="0"/>
              </a:rPr>
              <a:t>The energy sector has been until recently owned by the public sector. With the 2008 sub-prime crisis, which led to a sovereign debt crisis, the state sought to sell some of the stake it had in companies in the energy sector. This resulted in  </a:t>
            </a:r>
            <a:r>
              <a:rPr lang="en-US" kern="0" dirty="0">
                <a:latin typeface="Arial" panose="020B0604020202020204" pitchFamily="34" charset="0"/>
                <a:cs typeface="Arial" panose="020B0604020202020204" pitchFamily="34" charset="0"/>
              </a:rPr>
              <a:t>s</a:t>
            </a:r>
            <a:r>
              <a:rPr lang="en-US" kern="0" dirty="0" smtClean="0">
                <a:latin typeface="Arial" panose="020B0604020202020204" pitchFamily="34" charset="0"/>
                <a:cs typeface="Arial" panose="020B0604020202020204" pitchFamily="34" charset="0"/>
              </a:rPr>
              <a:t>ome of the largest transactions that took place in Portugal.</a:t>
            </a:r>
          </a:p>
          <a:p>
            <a:pPr lvl="1" algn="just"/>
            <a:r>
              <a:rPr lang="en-US" kern="0" dirty="0" smtClean="0">
                <a:latin typeface="Arial" panose="020B0604020202020204" pitchFamily="34" charset="0"/>
                <a:cs typeface="Arial" panose="020B0604020202020204" pitchFamily="34" charset="0"/>
              </a:rPr>
              <a:t>Additionally, since 2006, due to the liberalization of the electricity market, consumers may choose their electricity and gas supplier. This led to the arrival of new players, or existing players in the energy sector which have now started operating in the electricity market, once a monopoly market. Additionally, in the renewables arena, some of the most global relevant players (like EDP </a:t>
            </a:r>
            <a:r>
              <a:rPr lang="en-US" kern="0" dirty="0" err="1" smtClean="0">
                <a:latin typeface="Arial" panose="020B0604020202020204" pitchFamily="34" charset="0"/>
                <a:cs typeface="Arial" panose="020B0604020202020204" pitchFamily="34" charset="0"/>
              </a:rPr>
              <a:t>Renováveis</a:t>
            </a:r>
            <a:r>
              <a:rPr lang="en-US" kern="0" dirty="0" smtClean="0">
                <a:latin typeface="Arial" panose="020B0604020202020204" pitchFamily="34" charset="0"/>
                <a:cs typeface="Arial" panose="020B0604020202020204" pitchFamily="34" charset="0"/>
              </a:rPr>
              <a:t>) are very active worldwide.</a:t>
            </a:r>
          </a:p>
          <a:p>
            <a:pPr lvl="4" algn="just">
              <a:spcBef>
                <a:spcPts val="600"/>
              </a:spcBef>
              <a:spcAft>
                <a:spcPts val="600"/>
              </a:spcAft>
            </a:pPr>
            <a:r>
              <a:rPr lang="en-US" sz="1200" kern="0" dirty="0" smtClean="0">
                <a:latin typeface="Arial" panose="020B0604020202020204" pitchFamily="34" charset="0"/>
                <a:cs typeface="Arial" panose="020B0604020202020204" pitchFamily="34" charset="0"/>
              </a:rPr>
              <a:t>Main transactions</a:t>
            </a: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26" name="Line 55" descr="© INSCALE GmbH, 26.05.2010&#10;http://www.presentationload.com/"/>
          <p:cNvSpPr>
            <a:spLocks noChangeShapeType="1"/>
          </p:cNvSpPr>
          <p:nvPr/>
        </p:nvSpPr>
        <p:spPr bwMode="gray">
          <a:xfrm flipV="1">
            <a:off x="3685924" y="4189445"/>
            <a:ext cx="660323"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52" name="Line 55" descr="© INSCALE GmbH, 26.05.2010&#10;http://www.presentationload.com/"/>
          <p:cNvSpPr>
            <a:spLocks noChangeShapeType="1"/>
          </p:cNvSpPr>
          <p:nvPr/>
        </p:nvSpPr>
        <p:spPr bwMode="gray">
          <a:xfrm flipV="1">
            <a:off x="2294697" y="4309757"/>
            <a:ext cx="660323"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6" name="Title 5"/>
          <p:cNvSpPr>
            <a:spLocks noGrp="1"/>
          </p:cNvSpPr>
          <p:nvPr>
            <p:ph type="title"/>
          </p:nvPr>
        </p:nvSpPr>
        <p:spPr/>
        <p:txBody>
          <a:bodyPr anchor="t">
            <a:normAutofit/>
          </a:bodyPr>
          <a:lstStyle/>
          <a:p>
            <a:r>
              <a:rPr lang="en-US" sz="2200" dirty="0" smtClean="0">
                <a:latin typeface="Arial" panose="020B0604020202020204" pitchFamily="34" charset="0"/>
                <a:cs typeface="Arial" panose="020B0604020202020204" pitchFamily="34" charset="0"/>
              </a:rPr>
              <a:t>Energy and Renewables Sector</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M&amp;A activity in Portugal</a:t>
            </a:r>
            <a:endParaRPr lang="en-US" sz="2200" dirty="0">
              <a:solidFill>
                <a:schemeClr val="accent2"/>
              </a:solidFill>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45035" y="2112245"/>
            <a:ext cx="5409934" cy="2"/>
          </a:xfrm>
          <a:prstGeom prst="line">
            <a:avLst/>
          </a:prstGeom>
          <a:ln/>
          <a:extLst/>
        </p:spPr>
        <p:style>
          <a:lnRef idx="1">
            <a:schemeClr val="dk1"/>
          </a:lnRef>
          <a:fillRef idx="0">
            <a:schemeClr val="dk1"/>
          </a:fillRef>
          <a:effectRef idx="0">
            <a:schemeClr val="dk1"/>
          </a:effectRef>
          <a:fontRef idx="minor">
            <a:schemeClr val="tx1"/>
          </a:fontRef>
        </p:style>
      </p:cxnSp>
      <p:sp>
        <p:nvSpPr>
          <p:cNvPr id="16" name="Rechteck 66"/>
          <p:cNvSpPr/>
          <p:nvPr/>
        </p:nvSpPr>
        <p:spPr bwMode="auto">
          <a:xfrm>
            <a:off x="2955020" y="4115862"/>
            <a:ext cx="720000" cy="511892"/>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2005</a:t>
            </a:r>
            <a:endParaRPr lang="en-US" sz="1400" noProof="1">
              <a:solidFill>
                <a:srgbClr val="000000"/>
              </a:solidFill>
              <a:latin typeface="EYInterstate Light" panose="02000506000000020004" pitchFamily="2" charset="0"/>
            </a:endParaRPr>
          </a:p>
        </p:txBody>
      </p:sp>
      <p:sp>
        <p:nvSpPr>
          <p:cNvPr id="27" name="Text Box 56" descr="© INSCALE GmbH, 26.05.2010&#10;http://www.presentationload.com/"/>
          <p:cNvSpPr txBox="1">
            <a:spLocks noChangeArrowheads="1"/>
          </p:cNvSpPr>
          <p:nvPr/>
        </p:nvSpPr>
        <p:spPr bwMode="gray">
          <a:xfrm>
            <a:off x="4373466" y="3714399"/>
            <a:ext cx="1681503" cy="546303"/>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Iberwind Group sold for € 1.005bn</a:t>
            </a:r>
            <a:endParaRPr lang="en-US" sz="700" noProof="1">
              <a:solidFill>
                <a:srgbClr val="000000"/>
              </a:solidFill>
              <a:latin typeface="Arial" panose="020B0604020202020204" pitchFamily="34" charset="0"/>
              <a:cs typeface="Arial" panose="020B0604020202020204" pitchFamily="34" charset="0"/>
            </a:endParaRPr>
          </a:p>
          <a:p>
            <a:pPr algn="l"/>
            <a:r>
              <a:rPr lang="en-US" sz="700" noProof="1">
                <a:solidFill>
                  <a:srgbClr val="808080"/>
                </a:solidFill>
                <a:latin typeface="Arial" panose="020B0604020202020204" pitchFamily="34" charset="0"/>
                <a:cs typeface="Arial" panose="020B0604020202020204" pitchFamily="34" charset="0"/>
              </a:rPr>
              <a:t>Babcock &amp; Brown </a:t>
            </a:r>
            <a:r>
              <a:rPr lang="en-US" sz="700" noProof="1" smtClean="0">
                <a:solidFill>
                  <a:srgbClr val="808080"/>
                </a:solidFill>
                <a:latin typeface="Arial" panose="020B0604020202020204" pitchFamily="34" charset="0"/>
                <a:cs typeface="Arial" panose="020B0604020202020204" pitchFamily="34" charset="0"/>
              </a:rPr>
              <a:t>Limited buys a 100% stake from Semapa, SGPS</a:t>
            </a:r>
            <a:endParaRPr lang="en-US" sz="700" noProof="1">
              <a:solidFill>
                <a:srgbClr val="808080"/>
              </a:solidFill>
              <a:latin typeface="Arial" panose="020B0604020202020204" pitchFamily="34" charset="0"/>
              <a:cs typeface="Arial" panose="020B0604020202020204" pitchFamily="34" charset="0"/>
            </a:endParaRPr>
          </a:p>
        </p:txBody>
      </p:sp>
      <p:sp>
        <p:nvSpPr>
          <p:cNvPr id="53" name="Text Box 56" descr="© INSCALE GmbH, 26.05.2010&#10;http://www.presentationload.com/"/>
          <p:cNvSpPr txBox="1">
            <a:spLocks noChangeArrowheads="1"/>
          </p:cNvSpPr>
          <p:nvPr/>
        </p:nvSpPr>
        <p:spPr bwMode="gray">
          <a:xfrm>
            <a:off x="773881" y="3843620"/>
            <a:ext cx="1546020" cy="546303"/>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Inversiones Ibericas sold for € 550m</a:t>
            </a:r>
            <a:endParaRPr lang="en-US" sz="700" noProof="1">
              <a:solidFill>
                <a:srgbClr val="000000"/>
              </a:solidFill>
              <a:latin typeface="Arial" panose="020B0604020202020204" pitchFamily="34" charset="0"/>
              <a:cs typeface="Arial" panose="020B0604020202020204" pitchFamily="34" charset="0"/>
            </a:endParaRPr>
          </a:p>
          <a:p>
            <a:pPr algn="r"/>
            <a:r>
              <a:rPr lang="en-US" sz="700" noProof="1" smtClean="0">
                <a:solidFill>
                  <a:srgbClr val="808080"/>
                </a:solidFill>
                <a:latin typeface="Arial" panose="020B0604020202020204" pitchFamily="34" charset="0"/>
                <a:cs typeface="Arial" panose="020B0604020202020204" pitchFamily="34" charset="0"/>
              </a:rPr>
              <a:t>Indirect investment from Caixa Galicia in Galp Energia SGPS </a:t>
            </a:r>
            <a:endParaRPr lang="en-US" sz="700" noProof="1">
              <a:solidFill>
                <a:srgbClr val="808080"/>
              </a:solidFill>
              <a:latin typeface="Arial" panose="020B0604020202020204" pitchFamily="34" charset="0"/>
              <a:cs typeface="Arial" panose="020B0604020202020204" pitchFamily="34" charset="0"/>
            </a:endParaRPr>
          </a:p>
        </p:txBody>
      </p:sp>
      <p:sp>
        <p:nvSpPr>
          <p:cNvPr id="54" name="Line 55" descr="© INSCALE GmbH, 26.05.2010&#10;http://www.presentationload.com/"/>
          <p:cNvSpPr>
            <a:spLocks noChangeShapeType="1"/>
          </p:cNvSpPr>
          <p:nvPr/>
        </p:nvSpPr>
        <p:spPr bwMode="gray">
          <a:xfrm flipV="1">
            <a:off x="3685924" y="4699679"/>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55" name="Text Box 56" descr="© INSCALE GmbH, 26.05.2010&#10;http://www.presentationload.com/"/>
          <p:cNvSpPr txBox="1">
            <a:spLocks noChangeArrowheads="1"/>
          </p:cNvSpPr>
          <p:nvPr/>
        </p:nvSpPr>
        <p:spPr bwMode="gray">
          <a:xfrm>
            <a:off x="4435740" y="4380116"/>
            <a:ext cx="1815206" cy="379591"/>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Galp (natural Gas) sold for € 844m</a:t>
            </a:r>
            <a:endParaRPr lang="en-US" sz="700" noProof="1">
              <a:solidFill>
                <a:srgbClr val="000000"/>
              </a:solidFill>
              <a:latin typeface="Arial" panose="020B0604020202020204" pitchFamily="34" charset="0"/>
              <a:cs typeface="Arial" panose="020B0604020202020204" pitchFamily="34" charset="0"/>
            </a:endParaRPr>
          </a:p>
          <a:p>
            <a:pPr algn="l"/>
            <a:r>
              <a:rPr lang="en-US" sz="700" noProof="1" smtClean="0">
                <a:solidFill>
                  <a:srgbClr val="808080"/>
                </a:solidFill>
                <a:latin typeface="Arial" panose="020B0604020202020204" pitchFamily="34" charset="0"/>
                <a:cs typeface="Arial" panose="020B0604020202020204" pitchFamily="34" charset="0"/>
              </a:rPr>
              <a:t>REN buys Galp’s natural gas business </a:t>
            </a:r>
            <a:endParaRPr lang="en-US" sz="700" noProof="1">
              <a:solidFill>
                <a:srgbClr val="808080"/>
              </a:solidFill>
              <a:latin typeface="Arial" panose="020B0604020202020204" pitchFamily="34" charset="0"/>
              <a:cs typeface="Arial" panose="020B0604020202020204" pitchFamily="34" charset="0"/>
            </a:endParaRPr>
          </a:p>
        </p:txBody>
      </p:sp>
      <p:sp>
        <p:nvSpPr>
          <p:cNvPr id="56" name="Line 55" descr="© INSCALE GmbH, 26.05.2010&#10;http://www.presentationload.com/"/>
          <p:cNvSpPr>
            <a:spLocks noChangeShapeType="1"/>
          </p:cNvSpPr>
          <p:nvPr/>
        </p:nvSpPr>
        <p:spPr bwMode="gray">
          <a:xfrm flipV="1">
            <a:off x="2205204" y="4890239"/>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57" name="Text Box 56" descr="© INSCALE GmbH, 26.05.2010&#10;http://www.presentationload.com/"/>
          <p:cNvSpPr txBox="1">
            <a:spLocks noChangeArrowheads="1"/>
          </p:cNvSpPr>
          <p:nvPr/>
        </p:nvSpPr>
        <p:spPr bwMode="gray">
          <a:xfrm>
            <a:off x="532610" y="4424057"/>
            <a:ext cx="1699738" cy="546303"/>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Galp Energia SGPS sold for € 720.5m</a:t>
            </a:r>
            <a:endParaRPr lang="en-US" sz="700" noProof="1">
              <a:solidFill>
                <a:srgbClr val="000000"/>
              </a:solidFill>
              <a:latin typeface="Arial" panose="020B0604020202020204" pitchFamily="34" charset="0"/>
              <a:cs typeface="Arial" panose="020B0604020202020204" pitchFamily="34" charset="0"/>
            </a:endParaRPr>
          </a:p>
          <a:p>
            <a:pPr algn="r"/>
            <a:r>
              <a:rPr lang="en-US" sz="700" noProof="1" smtClean="0">
                <a:solidFill>
                  <a:srgbClr val="808080"/>
                </a:solidFill>
                <a:latin typeface="Arial" panose="020B0604020202020204" pitchFamily="34" charset="0"/>
                <a:cs typeface="Arial" panose="020B0604020202020204" pitchFamily="34" charset="0"/>
              </a:rPr>
              <a:t>Amorim Group buys a 14% stake from EDP </a:t>
            </a:r>
            <a:endParaRPr lang="en-US" sz="700" noProof="1">
              <a:solidFill>
                <a:srgbClr val="808080"/>
              </a:solidFill>
              <a:latin typeface="Arial" panose="020B0604020202020204" pitchFamily="34" charset="0"/>
              <a:cs typeface="Arial" panose="020B0604020202020204" pitchFamily="34" charset="0"/>
            </a:endParaRPr>
          </a:p>
        </p:txBody>
      </p:sp>
      <p:sp>
        <p:nvSpPr>
          <p:cNvPr id="58" name="Text Box 56" descr="© INSCALE GmbH, 26.05.2010&#10;http://www.presentationload.com/"/>
          <p:cNvSpPr txBox="1">
            <a:spLocks noChangeArrowheads="1"/>
          </p:cNvSpPr>
          <p:nvPr/>
        </p:nvSpPr>
        <p:spPr bwMode="gray">
          <a:xfrm>
            <a:off x="4435740" y="4808430"/>
            <a:ext cx="1768284" cy="546303"/>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Iberwind Group sold for € 1.15bn</a:t>
            </a:r>
            <a:endParaRPr lang="en-US" sz="700" noProof="1">
              <a:solidFill>
                <a:srgbClr val="000000"/>
              </a:solidFill>
              <a:latin typeface="Arial" panose="020B0604020202020204" pitchFamily="34" charset="0"/>
              <a:cs typeface="Arial" panose="020B0604020202020204" pitchFamily="34" charset="0"/>
            </a:endParaRPr>
          </a:p>
          <a:p>
            <a:pPr algn="l"/>
            <a:r>
              <a:rPr lang="en-US" sz="700" noProof="1" smtClean="0">
                <a:solidFill>
                  <a:srgbClr val="808080"/>
                </a:solidFill>
                <a:latin typeface="Arial" panose="020B0604020202020204" pitchFamily="34" charset="0"/>
                <a:cs typeface="Arial" panose="020B0604020202020204" pitchFamily="34" charset="0"/>
              </a:rPr>
              <a:t>Magum Capital buys a 100% stake from Babcock </a:t>
            </a:r>
            <a:r>
              <a:rPr lang="en-US" sz="700" noProof="1">
                <a:solidFill>
                  <a:srgbClr val="808080"/>
                </a:solidFill>
                <a:latin typeface="Arial" panose="020B0604020202020204" pitchFamily="34" charset="0"/>
                <a:cs typeface="Arial" panose="020B0604020202020204" pitchFamily="34" charset="0"/>
              </a:rPr>
              <a:t>&amp; Brown </a:t>
            </a:r>
            <a:r>
              <a:rPr lang="en-US" sz="700" noProof="1" smtClean="0">
                <a:solidFill>
                  <a:srgbClr val="808080"/>
                </a:solidFill>
                <a:latin typeface="Arial" panose="020B0604020202020204" pitchFamily="34" charset="0"/>
                <a:cs typeface="Arial" panose="020B0604020202020204" pitchFamily="34" charset="0"/>
              </a:rPr>
              <a:t>Limited</a:t>
            </a:r>
            <a:endParaRPr lang="en-US" sz="700" noProof="1">
              <a:solidFill>
                <a:srgbClr val="808080"/>
              </a:solidFill>
              <a:latin typeface="Arial" panose="020B0604020202020204" pitchFamily="34" charset="0"/>
              <a:cs typeface="Arial" panose="020B0604020202020204" pitchFamily="34" charset="0"/>
            </a:endParaRPr>
          </a:p>
        </p:txBody>
      </p:sp>
      <p:sp>
        <p:nvSpPr>
          <p:cNvPr id="59" name="Line 55" descr="© INSCALE GmbH, 26.05.2010&#10;http://www.presentationload.com/"/>
          <p:cNvSpPr>
            <a:spLocks noChangeShapeType="1"/>
          </p:cNvSpPr>
          <p:nvPr/>
        </p:nvSpPr>
        <p:spPr bwMode="gray">
          <a:xfrm flipV="1">
            <a:off x="3675020" y="5298397"/>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60" name="Line 55" descr="© INSCALE GmbH, 26.05.2010&#10;http://www.presentationload.com/"/>
          <p:cNvSpPr>
            <a:spLocks noChangeShapeType="1"/>
          </p:cNvSpPr>
          <p:nvPr/>
        </p:nvSpPr>
        <p:spPr bwMode="gray">
          <a:xfrm flipV="1">
            <a:off x="2195598" y="5713397"/>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61" name="Text Box 56" descr="© INSCALE GmbH, 26.05.2010&#10;http://www.presentationload.com/"/>
          <p:cNvSpPr txBox="1">
            <a:spLocks noChangeArrowheads="1"/>
          </p:cNvSpPr>
          <p:nvPr/>
        </p:nvSpPr>
        <p:spPr bwMode="gray">
          <a:xfrm>
            <a:off x="645034" y="5232303"/>
            <a:ext cx="1550563" cy="546303"/>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EDP group sold for € 2.69bn</a:t>
            </a:r>
            <a:endParaRPr lang="en-US" sz="700" noProof="1">
              <a:solidFill>
                <a:srgbClr val="000000"/>
              </a:solidFill>
              <a:latin typeface="Arial" panose="020B0604020202020204" pitchFamily="34" charset="0"/>
              <a:cs typeface="Arial" panose="020B0604020202020204" pitchFamily="34" charset="0"/>
            </a:endParaRPr>
          </a:p>
          <a:p>
            <a:pPr algn="r"/>
            <a:r>
              <a:rPr lang="en-US" sz="700" noProof="1">
                <a:solidFill>
                  <a:srgbClr val="808080"/>
                </a:solidFill>
                <a:latin typeface="Arial" panose="020B0604020202020204" pitchFamily="34" charset="0"/>
                <a:cs typeface="Arial" panose="020B0604020202020204" pitchFamily="34" charset="0"/>
              </a:rPr>
              <a:t>China Three Gorges </a:t>
            </a:r>
            <a:r>
              <a:rPr lang="en-US" sz="700" noProof="1" smtClean="0">
                <a:solidFill>
                  <a:srgbClr val="808080"/>
                </a:solidFill>
                <a:latin typeface="Arial" panose="020B0604020202020204" pitchFamily="34" charset="0"/>
                <a:cs typeface="Arial" panose="020B0604020202020204" pitchFamily="34" charset="0"/>
              </a:rPr>
              <a:t>buys </a:t>
            </a:r>
            <a:r>
              <a:rPr lang="en-US" sz="700" noProof="1">
                <a:solidFill>
                  <a:srgbClr val="808080"/>
                </a:solidFill>
                <a:latin typeface="Arial" panose="020B0604020202020204" pitchFamily="34" charset="0"/>
                <a:cs typeface="Arial" panose="020B0604020202020204" pitchFamily="34" charset="0"/>
              </a:rPr>
              <a:t>a </a:t>
            </a:r>
            <a:r>
              <a:rPr lang="en-US" sz="700" noProof="1" smtClean="0">
                <a:solidFill>
                  <a:srgbClr val="808080"/>
                </a:solidFill>
                <a:latin typeface="Arial" panose="020B0604020202020204" pitchFamily="34" charset="0"/>
                <a:cs typeface="Arial" panose="020B0604020202020204" pitchFamily="34" charset="0"/>
              </a:rPr>
              <a:t>21.35% </a:t>
            </a:r>
            <a:r>
              <a:rPr lang="en-US" sz="700" noProof="1">
                <a:solidFill>
                  <a:srgbClr val="808080"/>
                </a:solidFill>
                <a:latin typeface="Arial" panose="020B0604020202020204" pitchFamily="34" charset="0"/>
                <a:cs typeface="Arial" panose="020B0604020202020204" pitchFamily="34" charset="0"/>
              </a:rPr>
              <a:t>stake </a:t>
            </a:r>
            <a:r>
              <a:rPr lang="en-US" sz="700" noProof="1" smtClean="0">
                <a:solidFill>
                  <a:srgbClr val="808080"/>
                </a:solidFill>
                <a:latin typeface="Arial" panose="020B0604020202020204" pitchFamily="34" charset="0"/>
                <a:cs typeface="Arial" panose="020B0604020202020204" pitchFamily="34" charset="0"/>
              </a:rPr>
              <a:t>Government of Portugal </a:t>
            </a:r>
            <a:endParaRPr lang="en-US" sz="700" noProof="1">
              <a:solidFill>
                <a:srgbClr val="808080"/>
              </a:solidFill>
              <a:latin typeface="Arial" panose="020B0604020202020204" pitchFamily="34" charset="0"/>
              <a:cs typeface="Arial" panose="020B0604020202020204" pitchFamily="34" charset="0"/>
            </a:endParaRPr>
          </a:p>
        </p:txBody>
      </p:sp>
      <p:sp>
        <p:nvSpPr>
          <p:cNvPr id="77" name="Rechteck 66"/>
          <p:cNvSpPr/>
          <p:nvPr/>
        </p:nvSpPr>
        <p:spPr bwMode="auto">
          <a:xfrm>
            <a:off x="2955020" y="4627754"/>
            <a:ext cx="720000" cy="511892"/>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2006</a:t>
            </a:r>
            <a:endParaRPr lang="en-US" sz="1400" noProof="1">
              <a:solidFill>
                <a:srgbClr val="000000"/>
              </a:solidFill>
              <a:latin typeface="EYInterstate Light" panose="02000506000000020004" pitchFamily="2" charset="0"/>
            </a:endParaRPr>
          </a:p>
        </p:txBody>
      </p:sp>
      <p:sp>
        <p:nvSpPr>
          <p:cNvPr id="78" name="Rechteck 66"/>
          <p:cNvSpPr/>
          <p:nvPr/>
        </p:nvSpPr>
        <p:spPr bwMode="auto">
          <a:xfrm>
            <a:off x="2955020" y="5146305"/>
            <a:ext cx="720000" cy="511892"/>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2008</a:t>
            </a:r>
            <a:endParaRPr lang="en-US" sz="1400" noProof="1">
              <a:solidFill>
                <a:srgbClr val="000000"/>
              </a:solidFill>
              <a:latin typeface="EYInterstate Light" panose="02000506000000020004" pitchFamily="2" charset="0"/>
            </a:endParaRPr>
          </a:p>
        </p:txBody>
      </p:sp>
      <p:sp>
        <p:nvSpPr>
          <p:cNvPr id="79" name="Rechteck 66"/>
          <p:cNvSpPr/>
          <p:nvPr/>
        </p:nvSpPr>
        <p:spPr bwMode="auto">
          <a:xfrm>
            <a:off x="2955020" y="5660712"/>
            <a:ext cx="720000" cy="511892"/>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2012</a:t>
            </a:r>
            <a:endParaRPr lang="en-US" sz="1400" noProof="1">
              <a:solidFill>
                <a:srgbClr val="000000"/>
              </a:solidFill>
              <a:latin typeface="EYInterstate Light" panose="02000506000000020004" pitchFamily="2" charset="0"/>
            </a:endParaRPr>
          </a:p>
        </p:txBody>
      </p:sp>
      <p:sp>
        <p:nvSpPr>
          <p:cNvPr id="80" name="Line 55" descr="© INSCALE GmbH, 26.05.2010&#10;http://www.presentationload.com/"/>
          <p:cNvSpPr>
            <a:spLocks noChangeShapeType="1"/>
          </p:cNvSpPr>
          <p:nvPr/>
        </p:nvSpPr>
        <p:spPr bwMode="gray">
          <a:xfrm flipV="1">
            <a:off x="3685924" y="5900526"/>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81" name="Text Box 56" descr="© INSCALE GmbH, 26.05.2010&#10;http://www.presentationload.com/"/>
          <p:cNvSpPr txBox="1">
            <a:spLocks noChangeArrowheads="1"/>
          </p:cNvSpPr>
          <p:nvPr/>
        </p:nvSpPr>
        <p:spPr bwMode="gray">
          <a:xfrm>
            <a:off x="4424836" y="5442671"/>
            <a:ext cx="1815206" cy="546303"/>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Galp Energia SGPS sold for € 534.78m</a:t>
            </a:r>
            <a:endParaRPr lang="en-US" sz="700" noProof="1">
              <a:solidFill>
                <a:srgbClr val="000000"/>
              </a:solidFill>
              <a:latin typeface="Arial" panose="020B0604020202020204" pitchFamily="34" charset="0"/>
              <a:cs typeface="Arial" panose="020B0604020202020204" pitchFamily="34" charset="0"/>
            </a:endParaRPr>
          </a:p>
          <a:p>
            <a:pPr algn="l"/>
            <a:r>
              <a:rPr lang="en-US" sz="700" noProof="1" smtClean="0">
                <a:solidFill>
                  <a:srgbClr val="808080"/>
                </a:solidFill>
                <a:latin typeface="Arial" panose="020B0604020202020204" pitchFamily="34" charset="0"/>
                <a:cs typeface="Arial" panose="020B0604020202020204" pitchFamily="34" charset="0"/>
              </a:rPr>
              <a:t>Amorim Energia and CGD buys 5% stake from ENI S.p.a. </a:t>
            </a:r>
            <a:endParaRPr lang="en-US" sz="700" noProof="1">
              <a:solidFill>
                <a:srgbClr val="808080"/>
              </a:solidFill>
              <a:latin typeface="Arial" panose="020B0604020202020204" pitchFamily="34" charset="0"/>
              <a:cs typeface="Arial" panose="020B0604020202020204" pitchFamily="34" charset="0"/>
            </a:endParaRPr>
          </a:p>
        </p:txBody>
      </p:sp>
      <p:sp>
        <p:nvSpPr>
          <p:cNvPr id="82" name="Line 55" descr="© INSCALE GmbH, 26.05.2010&#10;http://www.presentationload.com/"/>
          <p:cNvSpPr>
            <a:spLocks noChangeShapeType="1"/>
          </p:cNvSpPr>
          <p:nvPr/>
        </p:nvSpPr>
        <p:spPr bwMode="gray">
          <a:xfrm flipV="1">
            <a:off x="2195598" y="6121612"/>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83" name="Text Box 56" descr="© INSCALE GmbH, 26.05.2010&#10;http://www.presentationload.com/"/>
          <p:cNvSpPr txBox="1">
            <a:spLocks noChangeArrowheads="1"/>
          </p:cNvSpPr>
          <p:nvPr/>
        </p:nvSpPr>
        <p:spPr bwMode="gray">
          <a:xfrm>
            <a:off x="634129" y="5760792"/>
            <a:ext cx="1522081" cy="546303"/>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REN, SGPS sold for € 1.55bn</a:t>
            </a:r>
            <a:endParaRPr lang="en-US" sz="700" noProof="1">
              <a:solidFill>
                <a:srgbClr val="000000"/>
              </a:solidFill>
              <a:latin typeface="Arial" panose="020B0604020202020204" pitchFamily="34" charset="0"/>
              <a:cs typeface="Arial" panose="020B0604020202020204" pitchFamily="34" charset="0"/>
            </a:endParaRPr>
          </a:p>
          <a:p>
            <a:pPr algn="r"/>
            <a:r>
              <a:rPr lang="en-US" sz="700" noProof="1">
                <a:solidFill>
                  <a:srgbClr val="808080"/>
                </a:solidFill>
                <a:latin typeface="Arial" panose="020B0604020202020204" pitchFamily="34" charset="0"/>
                <a:cs typeface="Arial" panose="020B0604020202020204" pitchFamily="34" charset="0"/>
              </a:rPr>
              <a:t>State Grid Corporation of China buys a 25% stake from  </a:t>
            </a:r>
            <a:r>
              <a:rPr lang="en-US" sz="700" noProof="1" smtClean="0">
                <a:solidFill>
                  <a:srgbClr val="808080"/>
                </a:solidFill>
                <a:latin typeface="Arial" panose="020B0604020202020204" pitchFamily="34" charset="0"/>
                <a:cs typeface="Arial" panose="020B0604020202020204" pitchFamily="34" charset="0"/>
              </a:rPr>
              <a:t>Parpublica, SGPS</a:t>
            </a:r>
            <a:endParaRPr lang="en-US" sz="700" noProof="1">
              <a:solidFill>
                <a:srgbClr val="808080"/>
              </a:solidFill>
              <a:latin typeface="Arial" panose="020B0604020202020204" pitchFamily="34" charset="0"/>
              <a:cs typeface="Arial" panose="020B0604020202020204" pitchFamily="34" charset="0"/>
            </a:endParaRPr>
          </a:p>
        </p:txBody>
      </p:sp>
      <p:sp>
        <p:nvSpPr>
          <p:cNvPr id="84" name="Rechteck 66"/>
          <p:cNvSpPr/>
          <p:nvPr/>
        </p:nvSpPr>
        <p:spPr bwMode="auto">
          <a:xfrm>
            <a:off x="2955020" y="6179713"/>
            <a:ext cx="720000" cy="511892"/>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2015</a:t>
            </a:r>
            <a:endParaRPr lang="en-US" sz="1400" noProof="1">
              <a:solidFill>
                <a:srgbClr val="000000"/>
              </a:solidFill>
              <a:latin typeface="EYInterstate Light" panose="02000506000000020004" pitchFamily="2" charset="0"/>
            </a:endParaRPr>
          </a:p>
        </p:txBody>
      </p:sp>
      <p:sp>
        <p:nvSpPr>
          <p:cNvPr id="85" name="Line 55" descr="© INSCALE GmbH, 26.05.2010&#10;http://www.presentationload.com/"/>
          <p:cNvSpPr>
            <a:spLocks noChangeShapeType="1"/>
          </p:cNvSpPr>
          <p:nvPr/>
        </p:nvSpPr>
        <p:spPr bwMode="gray">
          <a:xfrm flipV="1">
            <a:off x="3685924" y="6262125"/>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86" name="Text Box 56" descr="© INSCALE GmbH, 26.05.2010&#10;http://www.presentationload.com/"/>
          <p:cNvSpPr txBox="1">
            <a:spLocks noChangeArrowheads="1"/>
          </p:cNvSpPr>
          <p:nvPr/>
        </p:nvSpPr>
        <p:spPr bwMode="gray">
          <a:xfrm>
            <a:off x="4434442" y="5989917"/>
            <a:ext cx="1815206" cy="546303"/>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Finerge sold for € 900m</a:t>
            </a:r>
            <a:endParaRPr lang="en-US" sz="700" noProof="1">
              <a:solidFill>
                <a:srgbClr val="000000"/>
              </a:solidFill>
              <a:latin typeface="Arial" panose="020B0604020202020204" pitchFamily="34" charset="0"/>
              <a:cs typeface="Arial" panose="020B0604020202020204" pitchFamily="34" charset="0"/>
            </a:endParaRPr>
          </a:p>
          <a:p>
            <a:pPr algn="l"/>
            <a:r>
              <a:rPr lang="en-US" sz="700" noProof="1" smtClean="0">
                <a:solidFill>
                  <a:srgbClr val="808080"/>
                </a:solidFill>
                <a:latin typeface="Arial" panose="020B0604020202020204" pitchFamily="34" charset="0"/>
                <a:cs typeface="Arial" panose="020B0604020202020204" pitchFamily="34" charset="0"/>
              </a:rPr>
              <a:t>First State Investments buys 100% stake from Enel Green Power Espana, S.L. </a:t>
            </a:r>
            <a:endParaRPr lang="en-US" sz="700" noProof="1">
              <a:solidFill>
                <a:srgbClr val="808080"/>
              </a:solidFill>
              <a:latin typeface="Arial" panose="020B0604020202020204" pitchFamily="34" charset="0"/>
              <a:cs typeface="Arial" panose="020B0604020202020204" pitchFamily="34" charset="0"/>
            </a:endParaRPr>
          </a:p>
        </p:txBody>
      </p:sp>
      <p:sp>
        <p:nvSpPr>
          <p:cNvPr id="87" name="Line 55" descr="© INSCALE GmbH, 26.05.2010&#10;http://www.presentationload.com/"/>
          <p:cNvSpPr>
            <a:spLocks noChangeShapeType="1"/>
          </p:cNvSpPr>
          <p:nvPr/>
        </p:nvSpPr>
        <p:spPr bwMode="gray">
          <a:xfrm flipV="1">
            <a:off x="2184867" y="6670219"/>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88" name="Text Box 56" descr="© INSCALE GmbH, 26.05.2010&#10;http://www.presentationload.com/"/>
          <p:cNvSpPr txBox="1">
            <a:spLocks noChangeArrowheads="1"/>
          </p:cNvSpPr>
          <p:nvPr/>
        </p:nvSpPr>
        <p:spPr bwMode="gray">
          <a:xfrm>
            <a:off x="351171" y="6272193"/>
            <a:ext cx="1818706" cy="546303"/>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Iberwind Group sold to 2 Chinese companies: Cheung  Kong  Infrastructure (CKI and Power Assets Holdings</a:t>
            </a:r>
            <a:r>
              <a:rPr lang="en-US" sz="700" noProof="1" smtClean="0">
                <a:solidFill>
                  <a:srgbClr val="808080"/>
                </a:solidFill>
                <a:latin typeface="Arial" panose="020B0604020202020204" pitchFamily="34" charset="0"/>
                <a:cs typeface="Arial" panose="020B0604020202020204" pitchFamily="34" charset="0"/>
              </a:rPr>
              <a:t> </a:t>
            </a:r>
            <a:endParaRPr lang="en-US" sz="700" noProof="1">
              <a:solidFill>
                <a:srgbClr val="808080"/>
              </a:solidFill>
              <a:latin typeface="Arial" panose="020B0604020202020204" pitchFamily="34" charset="0"/>
              <a:cs typeface="Arial" panose="020B0604020202020204" pitchFamily="34" charset="0"/>
            </a:endParaRPr>
          </a:p>
        </p:txBody>
      </p:sp>
      <p:sp>
        <p:nvSpPr>
          <p:cNvPr id="89" name="Rechteck 66"/>
          <p:cNvSpPr/>
          <p:nvPr/>
        </p:nvSpPr>
        <p:spPr bwMode="auto">
          <a:xfrm>
            <a:off x="2955020" y="6701243"/>
            <a:ext cx="720000" cy="511892"/>
          </a:xfrm>
          <a:prstGeom prst="rect">
            <a:avLst/>
          </a:prstGeom>
          <a:solidFill>
            <a:schemeClr val="accent2"/>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2016</a:t>
            </a:r>
            <a:endParaRPr lang="en-US" sz="1400" noProof="1">
              <a:solidFill>
                <a:srgbClr val="000000"/>
              </a:solidFill>
              <a:latin typeface="EYInterstate Light" panose="02000506000000020004" pitchFamily="2" charset="0"/>
            </a:endParaRPr>
          </a:p>
        </p:txBody>
      </p:sp>
      <p:sp>
        <p:nvSpPr>
          <p:cNvPr id="90" name="Line 55" descr="© INSCALE GmbH, 26.05.2010&#10;http://www.presentationload.com/"/>
          <p:cNvSpPr>
            <a:spLocks noChangeShapeType="1"/>
          </p:cNvSpPr>
          <p:nvPr/>
        </p:nvSpPr>
        <p:spPr bwMode="gray">
          <a:xfrm flipV="1">
            <a:off x="3684626" y="7065073"/>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91" name="Text Box 56" descr="© INSCALE GmbH, 26.05.2010&#10;http://www.presentationload.com/"/>
          <p:cNvSpPr txBox="1">
            <a:spLocks noChangeArrowheads="1"/>
          </p:cNvSpPr>
          <p:nvPr/>
        </p:nvSpPr>
        <p:spPr bwMode="gray">
          <a:xfrm>
            <a:off x="4444048" y="6651496"/>
            <a:ext cx="1694424" cy="713016"/>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EDP Renováveis sold for € 550m</a:t>
            </a:r>
            <a:endParaRPr lang="en-US" sz="700" noProof="1">
              <a:solidFill>
                <a:srgbClr val="000000"/>
              </a:solidFill>
              <a:latin typeface="Arial" panose="020B0604020202020204" pitchFamily="34" charset="0"/>
              <a:cs typeface="Arial" panose="020B0604020202020204" pitchFamily="34" charset="0"/>
            </a:endParaRPr>
          </a:p>
          <a:p>
            <a:pPr algn="l"/>
            <a:r>
              <a:rPr lang="en-US" sz="700" noProof="1" smtClean="0">
                <a:solidFill>
                  <a:srgbClr val="808080"/>
                </a:solidFill>
                <a:latin typeface="Arial" panose="020B0604020202020204" pitchFamily="34" charset="0"/>
                <a:cs typeface="Arial" panose="020B0604020202020204" pitchFamily="34" charset="0"/>
              </a:rPr>
              <a:t>EFG Hermes buys a 49% stake in 23 offshore wind farms in France, Spain, Belgium and Portugal </a:t>
            </a:r>
            <a:endParaRPr lang="en-US" sz="700" noProof="1">
              <a:solidFill>
                <a:srgbClr val="808080"/>
              </a:solidFill>
              <a:latin typeface="Arial" panose="020B0604020202020204" pitchFamily="34" charset="0"/>
              <a:cs typeface="Arial" panose="020B0604020202020204" pitchFamily="34" charset="0"/>
            </a:endParaRPr>
          </a:p>
        </p:txBody>
      </p:sp>
      <p:cxnSp>
        <p:nvCxnSpPr>
          <p:cNvPr id="36" name="Straight Connector 35"/>
          <p:cNvCxnSpPr/>
          <p:nvPr/>
        </p:nvCxnSpPr>
        <p:spPr bwMode="auto">
          <a:xfrm flipV="1">
            <a:off x="645035" y="3453033"/>
            <a:ext cx="5409934" cy="2"/>
          </a:xfrm>
          <a:prstGeom prst="line">
            <a:avLst/>
          </a:prstGeom>
          <a:ln/>
          <a:extLst/>
        </p:spPr>
        <p:style>
          <a:lnRef idx="1">
            <a:schemeClr val="dk1"/>
          </a:lnRef>
          <a:fillRef idx="0">
            <a:schemeClr val="dk1"/>
          </a:fillRef>
          <a:effectRef idx="0">
            <a:schemeClr val="dk1"/>
          </a:effectRef>
          <a:fontRef idx="minor">
            <a:schemeClr val="tx1"/>
          </a:fontRef>
        </p:style>
      </p:cxnSp>
      <p:sp>
        <p:nvSpPr>
          <p:cNvPr id="37" name="Text Box 56" descr="© INSCALE GmbH, 26.05.2010&#10;http://www.presentationload.com/"/>
          <p:cNvSpPr txBox="1">
            <a:spLocks noChangeArrowheads="1"/>
          </p:cNvSpPr>
          <p:nvPr/>
        </p:nvSpPr>
        <p:spPr bwMode="gray">
          <a:xfrm>
            <a:off x="362075" y="6741019"/>
            <a:ext cx="1863866" cy="546303"/>
          </a:xfrm>
          <a:prstGeom prst="rect">
            <a:avLst/>
          </a:prstGeom>
          <a:noFill/>
          <a:ln w="9525">
            <a:noFill/>
            <a:miter lim="800000"/>
            <a:headEnd/>
            <a:tailEnd/>
          </a:ln>
          <a:effectLst/>
        </p:spPr>
        <p:txBody>
          <a:bodyPr wrap="square" lIns="0" tIns="0" rIns="0">
            <a:spAutoFit/>
          </a:bodyPr>
          <a:lstStyle/>
          <a:p>
            <a:pPr algn="r"/>
            <a:r>
              <a:rPr lang="en-US" sz="700" noProof="1">
                <a:solidFill>
                  <a:srgbClr val="000000"/>
                </a:solidFill>
                <a:latin typeface="Arial" panose="020B0604020202020204" pitchFamily="34" charset="0"/>
                <a:cs typeface="Arial" panose="020B0604020202020204" pitchFamily="34" charset="0"/>
              </a:rPr>
              <a:t>Galp Gas Natural distribuição </a:t>
            </a:r>
            <a:r>
              <a:rPr lang="en-US" sz="700" noProof="1" smtClean="0">
                <a:solidFill>
                  <a:srgbClr val="000000"/>
                </a:solidFill>
                <a:latin typeface="Arial" panose="020B0604020202020204" pitchFamily="34" charset="0"/>
                <a:cs typeface="Arial" panose="020B0604020202020204" pitchFamily="34" charset="0"/>
              </a:rPr>
              <a:t>sold for € 138m</a:t>
            </a:r>
          </a:p>
          <a:p>
            <a:pPr algn="r"/>
            <a:r>
              <a:rPr lang="en-US" sz="700" noProof="1" smtClean="0">
                <a:solidFill>
                  <a:srgbClr val="808080"/>
                </a:solidFill>
                <a:latin typeface="Arial" panose="020B0604020202020204" pitchFamily="34" charset="0"/>
                <a:cs typeface="Arial" panose="020B0604020202020204" pitchFamily="34" charset="0"/>
              </a:rPr>
              <a:t>Marubeni buys a 22.5% stake from Galp Gas &amp; Power, SGPS</a:t>
            </a:r>
            <a:endParaRPr lang="en-US" sz="700" noProof="1">
              <a:solidFill>
                <a:srgbClr val="808080"/>
              </a:solidFill>
              <a:latin typeface="Arial" panose="020B0604020202020204" pitchFamily="34" charset="0"/>
              <a:cs typeface="Arial" panose="020B0604020202020204" pitchFamily="34" charset="0"/>
            </a:endParaRPr>
          </a:p>
        </p:txBody>
      </p:sp>
      <p:sp>
        <p:nvSpPr>
          <p:cNvPr id="38" name="Line 55" descr="© INSCALE GmbH, 26.05.2010&#10;http://www.presentationload.com/"/>
          <p:cNvSpPr>
            <a:spLocks noChangeShapeType="1"/>
          </p:cNvSpPr>
          <p:nvPr/>
        </p:nvSpPr>
        <p:spPr bwMode="gray">
          <a:xfrm flipV="1">
            <a:off x="2184867" y="7213135"/>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2" name="Slide Number Placeholder 1"/>
          <p:cNvSpPr>
            <a:spLocks noGrp="1"/>
          </p:cNvSpPr>
          <p:nvPr>
            <p:ph type="sldNum" sz="quarter" idx="15"/>
          </p:nvPr>
        </p:nvSpPr>
        <p:spPr/>
        <p:txBody>
          <a:bodyPr/>
          <a:lstStyle/>
          <a:p>
            <a:pPr>
              <a:defRPr/>
            </a:pPr>
            <a:fld id="{B8325105-167D-4862-BDE6-B81FF841FD87}" type="slidenum">
              <a:rPr lang="en-US" smtClean="0"/>
              <a:pPr>
                <a:defRPr/>
              </a:pPr>
              <a:t>23</a:t>
            </a:fld>
            <a:endParaRPr lang="en-US" dirty="0"/>
          </a:p>
        </p:txBody>
      </p:sp>
      <p:sp>
        <p:nvSpPr>
          <p:cNvPr id="39" name="Rectangle 38"/>
          <p:cNvSpPr/>
          <p:nvPr/>
        </p:nvSpPr>
        <p:spPr bwMode="auto">
          <a:xfrm>
            <a:off x="532610" y="7828879"/>
            <a:ext cx="5830090" cy="1404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EYInterstate Regular" pitchFamily="1" charset="0"/>
            </a:endParaRPr>
          </a:p>
        </p:txBody>
      </p:sp>
      <p:sp>
        <p:nvSpPr>
          <p:cNvPr id="40" name="TextBox 39"/>
          <p:cNvSpPr txBox="1"/>
          <p:nvPr/>
        </p:nvSpPr>
        <p:spPr>
          <a:xfrm>
            <a:off x="622814" y="7745145"/>
            <a:ext cx="2226712" cy="174278"/>
          </a:xfrm>
          <a:prstGeom prst="rect">
            <a:avLst/>
          </a:prstGeom>
          <a:solidFill>
            <a:schemeClr val="bg1"/>
          </a:solidFill>
        </p:spPr>
        <p:txBody>
          <a:bodyPr wrap="square" lIns="0" tIns="36576" rIns="0" bIns="0" rtlCol="0" anchor="ctr">
            <a:spAutoFit/>
          </a:bodyPr>
          <a:lstStyle/>
          <a:p>
            <a:pPr algn="l">
              <a:lnSpc>
                <a:spcPct val="85000"/>
              </a:lnSpc>
              <a:spcAft>
                <a:spcPts val="600"/>
              </a:spcAft>
              <a:buClr>
                <a:srgbClr val="FFE600"/>
              </a:buClr>
              <a:buSzPct val="70000"/>
            </a:pPr>
            <a:r>
              <a:rPr lang="en-US" sz="1050" b="1" dirty="0" smtClean="0">
                <a:solidFill>
                  <a:schemeClr val="accent2"/>
                </a:solidFill>
                <a:latin typeface="Arial" panose="020B0604020202020204" pitchFamily="34" charset="0"/>
                <a:cs typeface="Arial" panose="020B0604020202020204" pitchFamily="34" charset="0"/>
              </a:rPr>
              <a:t>Future key projects in the pipeline</a:t>
            </a:r>
          </a:p>
        </p:txBody>
      </p:sp>
      <p:sp>
        <p:nvSpPr>
          <p:cNvPr id="41" name="Text Placeholder 6"/>
          <p:cNvSpPr txBox="1">
            <a:spLocks/>
          </p:cNvSpPr>
          <p:nvPr/>
        </p:nvSpPr>
        <p:spPr>
          <a:xfrm>
            <a:off x="601625" y="7955412"/>
            <a:ext cx="5654750" cy="1201505"/>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182563" lvl="1" indent="-177800" algn="just">
              <a:buClr>
                <a:schemeClr val="accent1"/>
              </a:buClr>
              <a:buSzPct val="70000"/>
              <a:buFont typeface="Arial" panose="020B0604020202020204" pitchFamily="34" charset="0"/>
              <a:buChar char="►"/>
            </a:pPr>
            <a:r>
              <a:rPr lang="en-US" sz="1000" kern="0" dirty="0" smtClean="0">
                <a:latin typeface="Arial" panose="020B0604020202020204" pitchFamily="34" charset="0"/>
                <a:cs typeface="Arial" panose="020B0604020202020204" pitchFamily="34" charset="0"/>
              </a:rPr>
              <a:t>In November of 2015, </a:t>
            </a:r>
            <a:r>
              <a:rPr lang="en-US" sz="1000" kern="0" dirty="0">
                <a:latin typeface="Arial" panose="020B0604020202020204" pitchFamily="34" charset="0"/>
                <a:cs typeface="Arial" panose="020B0604020202020204" pitchFamily="34" charset="0"/>
              </a:rPr>
              <a:t>Portugal's EDP Renewables, France based Engie, Spanish energy group Repsol and Japan based Mitsubishi and Chiyoda, have come together to build a floating wind farm in offshore </a:t>
            </a:r>
            <a:r>
              <a:rPr lang="en-US" sz="1000" kern="0" dirty="0" smtClean="0">
                <a:latin typeface="Arial" panose="020B0604020202020204" pitchFamily="34" charset="0"/>
                <a:cs typeface="Arial" panose="020B0604020202020204" pitchFamily="34" charset="0"/>
              </a:rPr>
              <a:t>Portugal</a:t>
            </a:r>
            <a:r>
              <a:rPr lang="en-US" sz="1000" kern="0" dirty="0">
                <a:latin typeface="Arial" panose="020B0604020202020204" pitchFamily="34" charset="0"/>
                <a:cs typeface="Arial" panose="020B0604020202020204" pitchFamily="34" charset="0"/>
              </a:rPr>
              <a:t> </a:t>
            </a:r>
            <a:r>
              <a:rPr lang="en-US" sz="1000" kern="0" dirty="0" smtClean="0">
                <a:latin typeface="Arial" panose="020B0604020202020204" pitchFamily="34" charset="0"/>
                <a:cs typeface="Arial" panose="020B0604020202020204" pitchFamily="34" charset="0"/>
              </a:rPr>
              <a:t>(25MW of installed capacity, representing a total investment of USD130.2m) estimated to become operational in 2018.</a:t>
            </a:r>
            <a:endParaRPr lang="en-US" sz="1000" kern="0" dirty="0">
              <a:latin typeface="Arial" panose="020B0604020202020204" pitchFamily="34" charset="0"/>
              <a:cs typeface="Arial" panose="020B0604020202020204" pitchFamily="34" charset="0"/>
            </a:endParaRPr>
          </a:p>
          <a:p>
            <a:pPr marL="182563" lvl="1" indent="-177800" algn="just">
              <a:buClr>
                <a:schemeClr val="accent1"/>
              </a:buClr>
              <a:buSzPct val="70000"/>
              <a:buFont typeface="Arial" panose="020B0604020202020204" pitchFamily="34" charset="0"/>
              <a:buChar char="►"/>
            </a:pPr>
            <a:r>
              <a:rPr lang="en-US" sz="1000" kern="0" dirty="0" smtClean="0">
                <a:latin typeface="Arial" panose="020B0604020202020204" pitchFamily="34" charset="0"/>
                <a:cs typeface="Arial" panose="020B0604020202020204" pitchFamily="34" charset="0"/>
              </a:rPr>
              <a:t>The first deep water oil project in Portugal (</a:t>
            </a:r>
            <a:r>
              <a:rPr lang="en-US" sz="1000" kern="0" dirty="0" err="1" smtClean="0">
                <a:latin typeface="Arial" panose="020B0604020202020204" pitchFamily="34" charset="0"/>
                <a:cs typeface="Arial" panose="020B0604020202020204" pitchFamily="34" charset="0"/>
              </a:rPr>
              <a:t>Alentejo</a:t>
            </a:r>
            <a:r>
              <a:rPr lang="en-US" sz="1000" kern="0" dirty="0" smtClean="0">
                <a:latin typeface="Arial" panose="020B0604020202020204" pitchFamily="34" charset="0"/>
                <a:cs typeface="Arial" panose="020B0604020202020204" pitchFamily="34" charset="0"/>
              </a:rPr>
              <a:t>) received green light in 2016 to start operating in 2017. The project is envisioned to have a total investment of €90m and will be developed by a consortium which includes Galp and ENI.</a:t>
            </a: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62861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pPr>
              <a:defRPr/>
            </a:pPr>
            <a:fld id="{B8325105-167D-4862-BDE6-B81FF841FD87}" type="slidenum">
              <a:rPr lang="en-US" smtClean="0"/>
              <a:pPr>
                <a:defRPr/>
              </a:pPr>
              <a:t>24</a:t>
            </a:fld>
            <a:endParaRPr lang="en-US" dirty="0"/>
          </a:p>
        </p:txBody>
      </p:sp>
      <p:graphicFrame>
        <p:nvGraphicFramePr>
          <p:cNvPr id="6" name="Table 5"/>
          <p:cNvGraphicFramePr>
            <a:graphicFrameLocks noGrp="1"/>
          </p:cNvGraphicFramePr>
          <p:nvPr>
            <p:extLst/>
          </p:nvPr>
        </p:nvGraphicFramePr>
        <p:xfrm>
          <a:off x="2586074" y="3921629"/>
          <a:ext cx="3554718" cy="1892160"/>
        </p:xfrm>
        <a:graphic>
          <a:graphicData uri="http://schemas.openxmlformats.org/drawingml/2006/table">
            <a:tbl>
              <a:tblPr firstRow="1" bandRow="1">
                <a:tableStyleId>{5C22544A-7EE6-4342-B048-85BDC9FD1C3A}</a:tableStyleId>
              </a:tblPr>
              <a:tblGrid>
                <a:gridCol w="3554718"/>
              </a:tblGrid>
              <a:tr h="612000">
                <a:tc>
                  <a:txBody>
                    <a:bodyPr/>
                    <a:lstStyle/>
                    <a:p>
                      <a:pPr marL="0" algn="l" rtl="0" eaLnBrk="1" latinLnBrk="0" hangingPunct="1">
                        <a:spcBef>
                          <a:spcPts val="0"/>
                        </a:spcBef>
                        <a:spcAft>
                          <a:spcPts val="0"/>
                        </a:spcAft>
                      </a:pPr>
                      <a:r>
                        <a:rPr lang="en-US" sz="900" b="1" kern="1200" noProof="0" dirty="0" smtClean="0">
                          <a:solidFill>
                            <a:srgbClr val="545454"/>
                          </a:solidFill>
                          <a:effectLst/>
                          <a:latin typeface="Arial" panose="020B0604020202020204" pitchFamily="34" charset="0"/>
                          <a:ea typeface="+mn-ea"/>
                          <a:cs typeface="Arial" panose="020B0604020202020204" pitchFamily="34" charset="0"/>
                        </a:rPr>
                        <a:t>Government support</a:t>
                      </a:r>
                    </a:p>
                    <a:p>
                      <a:pPr marL="0" algn="l" rtl="0" eaLnBrk="1" latinLnBrk="0" hangingPunct="1">
                        <a:spcBef>
                          <a:spcPts val="0"/>
                        </a:spcBef>
                        <a:spcAft>
                          <a:spcPts val="0"/>
                        </a:spcAft>
                      </a:pPr>
                      <a:r>
                        <a:rPr lang="en-IN" sz="900" b="0" kern="1200" noProof="0" dirty="0" smtClean="0">
                          <a:solidFill>
                            <a:srgbClr val="545454"/>
                          </a:solidFill>
                          <a:effectLst/>
                          <a:latin typeface="Arial" panose="020B0604020202020204" pitchFamily="34" charset="0"/>
                          <a:ea typeface="+mn-ea"/>
                          <a:cs typeface="Arial" panose="020B0604020202020204" pitchFamily="34" charset="0"/>
                        </a:rPr>
                        <a:t>10-year tax exemption, exemption from excise duties and concession on import duties on components and equipment for solar energy projects</a:t>
                      </a:r>
                      <a:endParaRPr lang="en-US" sz="900" b="0" noProof="0" dirty="0"/>
                    </a:p>
                  </a:txBody>
                  <a:tcPr marL="540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12000">
                <a:tc>
                  <a:txBody>
                    <a:bodyPr/>
                    <a:lstStyle/>
                    <a:p>
                      <a:r>
                        <a:rPr lang="en-US" sz="900" b="1" noProof="0" dirty="0" smtClean="0"/>
                        <a:t>Strategic partnerships</a:t>
                      </a:r>
                    </a:p>
                    <a:p>
                      <a:r>
                        <a:rPr lang="en-IN" sz="900" b="0" noProof="0" dirty="0" smtClean="0"/>
                        <a:t>293 global and domestic companies committed to generate 266 GW of solar, wind, mini-hydel and biomass-based power in India over the next 5–10 years</a:t>
                      </a:r>
                      <a:endParaRPr lang="en-US" sz="900" b="0" noProof="0" dirty="0" smtClean="0"/>
                    </a:p>
                  </a:txBody>
                  <a:tcPr marL="540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12000">
                <a:tc>
                  <a:txBody>
                    <a:bodyPr/>
                    <a:lstStyle/>
                    <a:p>
                      <a:pPr algn="l" rtl="0"/>
                      <a:r>
                        <a:rPr lang="en-US" sz="900" b="1" i="0" u="none" strike="noStrike" baseline="0" noProof="0" dirty="0" smtClean="0">
                          <a:solidFill>
                            <a:srgbClr val="545454"/>
                          </a:solidFill>
                          <a:latin typeface="Arial" panose="020B0604020202020204" pitchFamily="34" charset="0"/>
                        </a:rPr>
                        <a:t>FDI</a:t>
                      </a:r>
                    </a:p>
                    <a:p>
                      <a:pPr algn="l" rtl="0"/>
                      <a:r>
                        <a:rPr lang="en-IN" sz="900" b="0" i="0" u="none" strike="noStrike" baseline="0" noProof="0" dirty="0" smtClean="0">
                          <a:solidFill>
                            <a:srgbClr val="545454"/>
                          </a:solidFill>
                          <a:latin typeface="Arial" panose="020B0604020202020204" pitchFamily="34" charset="0"/>
                        </a:rPr>
                        <a:t>Up to 100% is permitted under the automatic route for renewable energy generation and distribution projects</a:t>
                      </a:r>
                      <a:endParaRPr lang="en-US" sz="900" b="0" i="0" u="none" strike="noStrike" baseline="0" noProof="0" dirty="0" smtClean="0">
                        <a:solidFill>
                          <a:srgbClr val="545454"/>
                        </a:solidFill>
                        <a:latin typeface="Arial" panose="020B0604020202020204" pitchFamily="34" charset="0"/>
                      </a:endParaRPr>
                    </a:p>
                  </a:txBody>
                  <a:tcPr marL="540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itle 5"/>
          <p:cNvSpPr txBox="1">
            <a:spLocks/>
          </p:cNvSpPr>
          <p:nvPr/>
        </p:nvSpPr>
        <p:spPr>
          <a:xfrm>
            <a:off x="538163" y="556377"/>
            <a:ext cx="5516880" cy="1217611"/>
          </a:xfrm>
          <a:prstGeom prst="rect">
            <a:avLst/>
          </a:prstGeom>
        </p:spPr>
        <p:txBody>
          <a:bodyPr vert="horz" lIns="91440" tIns="45720" rIns="91440" bIns="45720" rtlCol="0" anchor="t">
            <a:normAutofit/>
          </a:bodyPr>
          <a:lstStyle>
            <a:lvl1pPr algn="l" defTabSz="913926" rtl="0" eaLnBrk="1" fontAlgn="base" hangingPunct="1">
              <a:lnSpc>
                <a:spcPts val="2698"/>
              </a:lnSpc>
              <a:spcBef>
                <a:spcPct val="0"/>
              </a:spcBef>
              <a:spcAft>
                <a:spcPct val="0"/>
              </a:spcAft>
              <a:defRPr lang="en-US" sz="2400" b="1" dirty="0">
                <a:solidFill>
                  <a:schemeClr val="tx1"/>
                </a:solidFill>
                <a:latin typeface="EYInterstate Regular" panose="02000503020000020004" pitchFamily="2" charset="0"/>
                <a:ea typeface="+mn-ea"/>
                <a:cs typeface="+mn-cs"/>
              </a:defRPr>
            </a:lvl1pPr>
            <a:lvl2pPr algn="l" defTabSz="913926" rtl="0" eaLnBrk="1" fontAlgn="base" hangingPunct="1">
              <a:lnSpc>
                <a:spcPts val="2698"/>
              </a:lnSpc>
              <a:spcBef>
                <a:spcPct val="0"/>
              </a:spcBef>
              <a:spcAft>
                <a:spcPct val="0"/>
              </a:spcAft>
              <a:defRPr sz="2200">
                <a:solidFill>
                  <a:schemeClr val="tx1"/>
                </a:solidFill>
                <a:latin typeface="EYInterstate" pitchFamily="2" charset="0"/>
              </a:defRPr>
            </a:lvl2pPr>
            <a:lvl3pPr algn="l" defTabSz="913926" rtl="0" eaLnBrk="1" fontAlgn="base" hangingPunct="1">
              <a:lnSpc>
                <a:spcPts val="2698"/>
              </a:lnSpc>
              <a:spcBef>
                <a:spcPct val="0"/>
              </a:spcBef>
              <a:spcAft>
                <a:spcPct val="0"/>
              </a:spcAft>
              <a:defRPr sz="2200">
                <a:solidFill>
                  <a:schemeClr val="tx1"/>
                </a:solidFill>
                <a:latin typeface="EYInterstate" pitchFamily="2" charset="0"/>
              </a:defRPr>
            </a:lvl3pPr>
            <a:lvl4pPr algn="l" defTabSz="913926" rtl="0" eaLnBrk="1" fontAlgn="base" hangingPunct="1">
              <a:lnSpc>
                <a:spcPts val="2698"/>
              </a:lnSpc>
              <a:spcBef>
                <a:spcPct val="0"/>
              </a:spcBef>
              <a:spcAft>
                <a:spcPct val="0"/>
              </a:spcAft>
              <a:defRPr sz="2200">
                <a:solidFill>
                  <a:schemeClr val="tx1"/>
                </a:solidFill>
                <a:latin typeface="EYInterstate" pitchFamily="2" charset="0"/>
              </a:defRPr>
            </a:lvl4pPr>
            <a:lvl5pPr algn="l" defTabSz="913926" rtl="0" eaLnBrk="1" fontAlgn="base" hangingPunct="1">
              <a:lnSpc>
                <a:spcPts val="2698"/>
              </a:lnSpc>
              <a:spcBef>
                <a:spcPct val="0"/>
              </a:spcBef>
              <a:spcAft>
                <a:spcPct val="0"/>
              </a:spcAft>
              <a:defRPr sz="2200">
                <a:solidFill>
                  <a:schemeClr val="tx1"/>
                </a:solidFill>
                <a:latin typeface="EYInterstate" pitchFamily="2" charset="0"/>
              </a:defRPr>
            </a:lvl5pPr>
            <a:lvl6pPr marL="419793" algn="l" defTabSz="913926" rtl="0" eaLnBrk="1" fontAlgn="base" hangingPunct="1">
              <a:lnSpc>
                <a:spcPts val="2698"/>
              </a:lnSpc>
              <a:spcBef>
                <a:spcPct val="0"/>
              </a:spcBef>
              <a:spcAft>
                <a:spcPct val="0"/>
              </a:spcAft>
              <a:defRPr sz="2200">
                <a:solidFill>
                  <a:schemeClr val="tx1"/>
                </a:solidFill>
                <a:latin typeface="EYInterstate" pitchFamily="2" charset="0"/>
              </a:defRPr>
            </a:lvl6pPr>
            <a:lvl7pPr marL="839588" algn="l" defTabSz="913926" rtl="0" eaLnBrk="1" fontAlgn="base" hangingPunct="1">
              <a:lnSpc>
                <a:spcPts val="2698"/>
              </a:lnSpc>
              <a:spcBef>
                <a:spcPct val="0"/>
              </a:spcBef>
              <a:spcAft>
                <a:spcPct val="0"/>
              </a:spcAft>
              <a:defRPr sz="2200">
                <a:solidFill>
                  <a:schemeClr val="tx1"/>
                </a:solidFill>
                <a:latin typeface="EYInterstate" pitchFamily="2" charset="0"/>
              </a:defRPr>
            </a:lvl7pPr>
            <a:lvl8pPr marL="1259380" algn="l" defTabSz="913926" rtl="0" eaLnBrk="1" fontAlgn="base" hangingPunct="1">
              <a:lnSpc>
                <a:spcPts val="2698"/>
              </a:lnSpc>
              <a:spcBef>
                <a:spcPct val="0"/>
              </a:spcBef>
              <a:spcAft>
                <a:spcPct val="0"/>
              </a:spcAft>
              <a:defRPr sz="2200">
                <a:solidFill>
                  <a:schemeClr val="tx1"/>
                </a:solidFill>
                <a:latin typeface="EYInterstate" pitchFamily="2" charset="0"/>
              </a:defRPr>
            </a:lvl8pPr>
            <a:lvl9pPr marL="1679175" algn="l" defTabSz="913926" rtl="0" eaLnBrk="1" fontAlgn="base" hangingPunct="1">
              <a:lnSpc>
                <a:spcPts val="2698"/>
              </a:lnSpc>
              <a:spcBef>
                <a:spcPct val="0"/>
              </a:spcBef>
              <a:spcAft>
                <a:spcPct val="0"/>
              </a:spcAft>
              <a:defRPr sz="2200">
                <a:solidFill>
                  <a:schemeClr val="tx1"/>
                </a:solidFill>
                <a:latin typeface="EYInterstate" pitchFamily="2" charset="0"/>
              </a:defRPr>
            </a:lvl9pPr>
          </a:lstStyle>
          <a:p>
            <a:r>
              <a:rPr lang="en-US" sz="2200" dirty="0">
                <a:latin typeface="Arial" panose="020B0604020202020204" pitchFamily="34" charset="0"/>
                <a:cs typeface="Arial" panose="020B0604020202020204" pitchFamily="34" charset="0"/>
              </a:rPr>
              <a:t>Energy and Renewables </a:t>
            </a:r>
            <a:r>
              <a:rPr lang="en-US" sz="2200" dirty="0" smtClean="0">
                <a:latin typeface="Arial" panose="020B0604020202020204" pitchFamily="34" charset="0"/>
                <a:cs typeface="Arial" panose="020B0604020202020204" pitchFamily="34" charset="0"/>
              </a:rPr>
              <a:t>Sector</a:t>
            </a:r>
          </a:p>
          <a:p>
            <a:r>
              <a:rPr lang="en-US" sz="2200" kern="0" dirty="0" smtClean="0">
                <a:solidFill>
                  <a:schemeClr val="accent2"/>
                </a:solidFill>
                <a:latin typeface="Arial" panose="020B0604020202020204" pitchFamily="34" charset="0"/>
                <a:cs typeface="Arial" panose="020B0604020202020204" pitchFamily="34" charset="0"/>
              </a:rPr>
              <a:t>What can India gain? </a:t>
            </a:r>
            <a:endParaRPr lang="en-US" sz="2200" kern="0" dirty="0">
              <a:solidFill>
                <a:schemeClr val="accent2"/>
              </a:solidFill>
              <a:latin typeface="Arial" panose="020B0604020202020204" pitchFamily="34" charset="0"/>
              <a:cs typeface="Arial" panose="020B0604020202020204" pitchFamily="34" charset="0"/>
            </a:endParaRPr>
          </a:p>
        </p:txBody>
      </p:sp>
      <p:cxnSp>
        <p:nvCxnSpPr>
          <p:cNvPr id="8" name="Straight Connector 7"/>
          <p:cNvCxnSpPr/>
          <p:nvPr/>
        </p:nvCxnSpPr>
        <p:spPr bwMode="auto">
          <a:xfrm>
            <a:off x="629464" y="2312196"/>
            <a:ext cx="914400" cy="91440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 name="Group 8"/>
          <p:cNvGrpSpPr/>
          <p:nvPr/>
        </p:nvGrpSpPr>
        <p:grpSpPr>
          <a:xfrm>
            <a:off x="570806" y="1471945"/>
            <a:ext cx="5582745" cy="230176"/>
            <a:chOff x="570806" y="1876855"/>
            <a:chExt cx="5582745" cy="230176"/>
          </a:xfrm>
        </p:grpSpPr>
        <p:cxnSp>
          <p:nvCxnSpPr>
            <p:cNvPr id="10" name="Straight Connector 9"/>
            <p:cNvCxnSpPr/>
            <p:nvPr/>
          </p:nvCxnSpPr>
          <p:spPr bwMode="auto">
            <a:xfrm>
              <a:off x="666443" y="2107031"/>
              <a:ext cx="5487108" cy="0"/>
            </a:xfrm>
            <a:prstGeom prst="line">
              <a:avLst/>
            </a:prstGeom>
            <a:ln/>
            <a:extLst/>
          </p:spPr>
          <p:style>
            <a:lnRef idx="1">
              <a:schemeClr val="dk1"/>
            </a:lnRef>
            <a:fillRef idx="0">
              <a:schemeClr val="dk1"/>
            </a:fillRef>
            <a:effectRef idx="0">
              <a:schemeClr val="dk1"/>
            </a:effectRef>
            <a:fontRef idx="minor">
              <a:schemeClr val="tx1"/>
            </a:fontRef>
          </p:style>
        </p:cxnSp>
        <p:sp>
          <p:nvSpPr>
            <p:cNvPr id="11" name="Text Placeholder 6"/>
            <p:cNvSpPr txBox="1">
              <a:spLocks/>
            </p:cNvSpPr>
            <p:nvPr/>
          </p:nvSpPr>
          <p:spPr>
            <a:xfrm>
              <a:off x="570806" y="1876855"/>
              <a:ext cx="4437922" cy="23017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Indian reality</a:t>
              </a:r>
            </a:p>
          </p:txBody>
        </p:sp>
      </p:grpSp>
      <p:sp>
        <p:nvSpPr>
          <p:cNvPr id="12" name="Rectangle 11"/>
          <p:cNvSpPr/>
          <p:nvPr/>
        </p:nvSpPr>
        <p:spPr bwMode="auto">
          <a:xfrm>
            <a:off x="645325" y="1834907"/>
            <a:ext cx="1784710" cy="4140000"/>
          </a:xfrm>
          <a:prstGeom prst="rect">
            <a:avLst/>
          </a:prstGeom>
          <a:solidFill>
            <a:schemeClr val="accent3">
              <a:lumMod val="95000"/>
            </a:schemeClr>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GB" sz="1100" b="0" i="0" u="none" strike="noStrike" cap="none" normalizeH="0" baseline="0" smtClean="0">
              <a:ln>
                <a:noFill/>
              </a:ln>
              <a:solidFill>
                <a:srgbClr val="010024"/>
              </a:solidFill>
              <a:effectLst/>
              <a:latin typeface="EYInterstate Regular" pitchFamily="1" charset="0"/>
            </a:endParaRPr>
          </a:p>
        </p:txBody>
      </p:sp>
      <p:graphicFrame>
        <p:nvGraphicFramePr>
          <p:cNvPr id="13" name="Table 12"/>
          <p:cNvGraphicFramePr>
            <a:graphicFrameLocks noGrp="1"/>
          </p:cNvGraphicFramePr>
          <p:nvPr>
            <p:extLst/>
          </p:nvPr>
        </p:nvGraphicFramePr>
        <p:xfrm>
          <a:off x="714152" y="1787973"/>
          <a:ext cx="1632186" cy="1888200"/>
        </p:xfrm>
        <a:graphic>
          <a:graphicData uri="http://schemas.openxmlformats.org/drawingml/2006/table">
            <a:tbl>
              <a:tblPr firstRow="1" bandRow="1">
                <a:tableStyleId>{5C22544A-7EE6-4342-B048-85BDC9FD1C3A}</a:tableStyleId>
              </a:tblPr>
              <a:tblGrid>
                <a:gridCol w="1632186"/>
              </a:tblGrid>
              <a:tr h="144870">
                <a:tc>
                  <a:txBody>
                    <a:bodyPr/>
                    <a:lstStyle/>
                    <a:p>
                      <a:r>
                        <a:rPr lang="en-US" sz="1050" b="1" noProof="0" dirty="0" smtClean="0">
                          <a:solidFill>
                            <a:srgbClr val="7030A0"/>
                          </a:solidFill>
                          <a:latin typeface="Arial" panose="020B0604020202020204" pitchFamily="34" charset="0"/>
                          <a:cs typeface="Arial" panose="020B0604020202020204" pitchFamily="34" charset="0"/>
                        </a:rPr>
                        <a:t>Key Sector</a:t>
                      </a:r>
                    </a:p>
                  </a:txBody>
                  <a:tcPr marL="36000" marR="36000" marT="72000">
                    <a:lnL w="12700" cmpd="sng">
                      <a:noFill/>
                    </a:lnL>
                    <a:lnR w="12700" cmpd="sng">
                      <a:noFill/>
                    </a:lnR>
                    <a:lnT w="12700" cmpd="sng">
                      <a:noFill/>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r>
              <a:tr h="516253">
                <a:tc>
                  <a:txBody>
                    <a:bodyPr/>
                    <a:lstStyle/>
                    <a:p>
                      <a:pPr algn="l">
                        <a:spcAft>
                          <a:spcPts val="600"/>
                        </a:spcAft>
                      </a:pPr>
                      <a:r>
                        <a:rPr lang="en-IN" sz="900" dirty="0" smtClean="0"/>
                        <a:t>Power sector is a key sector of focus to promote sustained industrial growth</a:t>
                      </a:r>
                      <a:endParaRPr lang="en-US" sz="900" noProof="0" dirty="0" smtClean="0">
                        <a:solidFill>
                          <a:srgbClr val="646464"/>
                        </a:solidFill>
                        <a:latin typeface="Arial" panose="020B0604020202020204" pitchFamily="34" charset="0"/>
                        <a:cs typeface="Arial" panose="020B0604020202020204" pitchFamily="34" charset="0"/>
                      </a:endParaRPr>
                    </a:p>
                  </a:txBody>
                  <a:tcPr marL="36000" marR="36000" marT="72000">
                    <a:lnL w="12700" cmpd="sng">
                      <a:noFill/>
                    </a:lnL>
                    <a:lnR w="12700" cmpd="sng">
                      <a:noFill/>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1448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smtClean="0">
                          <a:solidFill>
                            <a:schemeClr val="tx1"/>
                          </a:solidFill>
                          <a:latin typeface="Arial" panose="020B0604020202020204" pitchFamily="34" charset="0"/>
                          <a:ea typeface="+mn-ea"/>
                          <a:cs typeface="Arial" panose="020B0604020202020204" pitchFamily="34" charset="0"/>
                        </a:rPr>
                        <a:t>5</a:t>
                      </a:r>
                      <a:r>
                        <a:rPr lang="en-US" sz="1050" b="1" kern="1200" baseline="30000" noProof="0" dirty="0" smtClean="0">
                          <a:solidFill>
                            <a:schemeClr val="tx1"/>
                          </a:solidFill>
                          <a:latin typeface="Arial" panose="020B0604020202020204" pitchFamily="34" charset="0"/>
                          <a:ea typeface="+mn-ea"/>
                          <a:cs typeface="Arial" panose="020B0604020202020204" pitchFamily="34" charset="0"/>
                        </a:rPr>
                        <a:t>th</a:t>
                      </a:r>
                      <a:r>
                        <a:rPr lang="en-US" sz="1050" b="1" kern="1200" noProof="0" dirty="0" smtClean="0">
                          <a:solidFill>
                            <a:schemeClr val="tx1"/>
                          </a:solidFill>
                          <a:latin typeface="Arial" panose="020B0604020202020204" pitchFamily="34" charset="0"/>
                          <a:ea typeface="+mn-ea"/>
                          <a:cs typeface="Arial" panose="020B0604020202020204" pitchFamily="34" charset="0"/>
                        </a:rPr>
                        <a:t> largest market</a:t>
                      </a:r>
                    </a:p>
                  </a:txBody>
                  <a:tcPr marL="36000" marR="36000" marT="7200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15779">
                <a:tc>
                  <a:txBody>
                    <a:bodyPr/>
                    <a:lstStyle/>
                    <a:p>
                      <a:pPr marL="0" marR="0" lvl="0" indent="0" algn="l" defTabSz="839588" rtl="0" eaLnBrk="1" fontAlgn="auto" latinLnBrk="0" hangingPunct="1">
                        <a:lnSpc>
                          <a:spcPct val="100000"/>
                        </a:lnSpc>
                        <a:spcBef>
                          <a:spcPts val="0"/>
                        </a:spcBef>
                        <a:spcAft>
                          <a:spcPts val="600"/>
                        </a:spcAft>
                        <a:buClrTx/>
                        <a:buSzTx/>
                        <a:buFontTx/>
                        <a:buNone/>
                        <a:tabLst/>
                        <a:defRPr/>
                      </a:pPr>
                      <a:r>
                        <a:rPr lang="en-IN" sz="900" noProof="0" dirty="0" smtClean="0">
                          <a:solidFill>
                            <a:srgbClr val="646464"/>
                          </a:solidFill>
                          <a:latin typeface="Arial" panose="020B0604020202020204" pitchFamily="34" charset="0"/>
                          <a:cs typeface="Arial" panose="020B0604020202020204" pitchFamily="34" charset="0"/>
                        </a:rPr>
                        <a:t>5</a:t>
                      </a:r>
                      <a:r>
                        <a:rPr lang="en-IN" sz="900" baseline="30000" noProof="0" dirty="0" smtClean="0">
                          <a:solidFill>
                            <a:srgbClr val="646464"/>
                          </a:solidFill>
                          <a:latin typeface="Arial" panose="020B0604020202020204" pitchFamily="34" charset="0"/>
                          <a:cs typeface="Arial" panose="020B0604020202020204" pitchFamily="34" charset="0"/>
                        </a:rPr>
                        <a:t>th</a:t>
                      </a:r>
                      <a:r>
                        <a:rPr lang="en-IN" sz="900" noProof="0" dirty="0" smtClean="0">
                          <a:solidFill>
                            <a:srgbClr val="646464"/>
                          </a:solidFill>
                          <a:latin typeface="Arial" panose="020B0604020202020204" pitchFamily="34" charset="0"/>
                          <a:cs typeface="Arial" panose="020B0604020202020204" pitchFamily="34" charset="0"/>
                        </a:rPr>
                        <a:t> largest power generation portfolio in the world (capacity of 304.8GW – 14.7% contributed by renewable energy)</a:t>
                      </a:r>
                      <a:r>
                        <a:rPr lang="en-US" sz="900" noProof="0" dirty="0" smtClean="0">
                          <a:solidFill>
                            <a:srgbClr val="646464"/>
                          </a:solidFill>
                          <a:latin typeface="Arial" panose="020B0604020202020204" pitchFamily="34" charset="0"/>
                          <a:cs typeface="Arial" panose="020B0604020202020204" pitchFamily="34" charset="0"/>
                        </a:rPr>
                        <a:t>. </a:t>
                      </a:r>
                    </a:p>
                  </a:txBody>
                  <a:tcPr marL="36000" marR="36000" marT="7200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4" name="Table 13"/>
          <p:cNvGraphicFramePr>
            <a:graphicFrameLocks noGrp="1"/>
          </p:cNvGraphicFramePr>
          <p:nvPr>
            <p:extLst/>
          </p:nvPr>
        </p:nvGraphicFramePr>
        <p:xfrm>
          <a:off x="714152" y="3679925"/>
          <a:ext cx="1651319" cy="2337780"/>
        </p:xfrm>
        <a:graphic>
          <a:graphicData uri="http://schemas.openxmlformats.org/drawingml/2006/table">
            <a:tbl>
              <a:tblPr firstRow="1" bandRow="1">
                <a:tableStyleId>{5C22544A-7EE6-4342-B048-85BDC9FD1C3A}</a:tableStyleId>
              </a:tblPr>
              <a:tblGrid>
                <a:gridCol w="1651319"/>
              </a:tblGrid>
              <a:tr h="1448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smtClean="0">
                          <a:solidFill>
                            <a:srgbClr val="C893C7"/>
                          </a:solidFill>
                          <a:latin typeface="Arial" panose="020B0604020202020204" pitchFamily="34" charset="0"/>
                          <a:ea typeface="+mn-ea"/>
                          <a:cs typeface="Arial" panose="020B0604020202020204" pitchFamily="34" charset="0"/>
                        </a:rPr>
                        <a:t>Large investment potential</a:t>
                      </a:r>
                    </a:p>
                  </a:txBody>
                  <a:tcPr marL="36000" marR="36000" marT="72000">
                    <a:lnL w="12700" cmpd="sng">
                      <a:noFill/>
                    </a:lnL>
                    <a:lnR w="12700" cmpd="sng">
                      <a:noFill/>
                    </a:lnR>
                    <a:lnT w="12700" cmpd="sng">
                      <a:noFill/>
                    </a:lnT>
                    <a:lnB w="12700" cap="flat" cmpd="sng" algn="ctr">
                      <a:solidFill>
                        <a:srgbClr val="C893C7"/>
                      </a:solidFill>
                      <a:prstDash val="solid"/>
                      <a:round/>
                      <a:headEnd type="none" w="med" len="med"/>
                      <a:tailEnd type="none" w="med" len="med"/>
                    </a:lnB>
                    <a:lnTlToBr w="12700" cmpd="sng">
                      <a:noFill/>
                      <a:prstDash val="solid"/>
                    </a:lnTlToBr>
                    <a:lnBlToTr w="12700" cmpd="sng">
                      <a:noFill/>
                      <a:prstDash val="solid"/>
                    </a:lnBlToTr>
                    <a:noFill/>
                  </a:tcPr>
                </a:tc>
              </a:tr>
              <a:tr h="188591">
                <a:tc>
                  <a:txBody>
                    <a:bodyPr/>
                    <a:lstStyle/>
                    <a:p>
                      <a:pPr algn="l">
                        <a:spcAft>
                          <a:spcPts val="600"/>
                        </a:spcAft>
                      </a:pPr>
                      <a:r>
                        <a:rPr lang="en-IN" sz="900" noProof="0" dirty="0" smtClean="0">
                          <a:solidFill>
                            <a:srgbClr val="646464"/>
                          </a:solidFill>
                          <a:latin typeface="Arial" panose="020B0604020202020204" pitchFamily="34" charset="0"/>
                          <a:cs typeface="Arial" panose="020B0604020202020204" pitchFamily="34" charset="0"/>
                        </a:rPr>
                        <a:t>Indian power sector has an investment potential of US$ 224 billion in next 4-5 years, providing opportunities in power generation, distribution, transmission and equipment</a:t>
                      </a:r>
                      <a:endParaRPr lang="en-US" sz="900" noProof="0" dirty="0" smtClean="0">
                        <a:solidFill>
                          <a:srgbClr val="646464"/>
                        </a:solidFill>
                        <a:latin typeface="Arial" panose="020B0604020202020204" pitchFamily="34" charset="0"/>
                        <a:cs typeface="Arial" panose="020B0604020202020204" pitchFamily="34" charset="0"/>
                      </a:endParaRPr>
                    </a:p>
                  </a:txBody>
                  <a:tcPr marL="36000" marR="36000" marT="72000">
                    <a:lnL w="12700" cmpd="sng">
                      <a:noFill/>
                    </a:lnL>
                    <a:lnR w="12700" cmpd="sng">
                      <a:noFill/>
                    </a:lnR>
                    <a:lnT w="12700" cap="flat" cmpd="sng" algn="ctr">
                      <a:solidFill>
                        <a:srgbClr val="C893C7"/>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1448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smtClean="0">
                          <a:solidFill>
                            <a:srgbClr val="2C973E"/>
                          </a:solidFill>
                          <a:latin typeface="Arial" panose="020B0604020202020204" pitchFamily="34" charset="0"/>
                          <a:ea typeface="+mn-ea"/>
                          <a:cs typeface="Arial" panose="020B0604020202020204" pitchFamily="34" charset="0"/>
                        </a:rPr>
                        <a:t>Foreign Investors</a:t>
                      </a:r>
                      <a:endParaRPr lang="en-US" sz="1400" b="1" kern="1200" noProof="0" dirty="0" smtClean="0">
                        <a:solidFill>
                          <a:srgbClr val="2C973E"/>
                        </a:solidFill>
                        <a:latin typeface="Arial" panose="020B0604020202020204" pitchFamily="34" charset="0"/>
                        <a:ea typeface="+mn-ea"/>
                        <a:cs typeface="Arial" panose="020B0604020202020204" pitchFamily="34" charset="0"/>
                      </a:endParaRPr>
                    </a:p>
                  </a:txBody>
                  <a:tcPr marL="36000" marR="36000" marT="72000">
                    <a:lnL w="12700" cmpd="sng">
                      <a:noFill/>
                    </a:lnL>
                    <a:lnR w="12700" cmpd="sng">
                      <a:noFill/>
                    </a:lnR>
                    <a:lnT w="12700" cmpd="sng">
                      <a:noFill/>
                    </a:lnT>
                    <a:lnB w="12700" cap="flat" cmpd="sng" algn="ctr">
                      <a:solidFill>
                        <a:srgbClr val="2C973E"/>
                      </a:solidFill>
                      <a:prstDash val="solid"/>
                      <a:round/>
                      <a:headEnd type="none" w="med" len="med"/>
                      <a:tailEnd type="none" w="med" len="med"/>
                    </a:lnB>
                    <a:lnTlToBr w="12700" cmpd="sng">
                      <a:noFill/>
                      <a:prstDash val="solid"/>
                    </a:lnTlToBr>
                    <a:lnBlToTr w="12700" cmpd="sng">
                      <a:noFill/>
                      <a:prstDash val="solid"/>
                    </a:lnBlToTr>
                    <a:noFill/>
                  </a:tcPr>
                </a:tc>
              </a:tr>
              <a:tr h="252185">
                <a:tc>
                  <a:txBody>
                    <a:bodyPr/>
                    <a:lstStyle/>
                    <a:p>
                      <a:pPr algn="l">
                        <a:spcAft>
                          <a:spcPts val="600"/>
                        </a:spcAft>
                      </a:pPr>
                      <a:r>
                        <a:rPr lang="de-DE" sz="900" noProof="0" dirty="0" smtClean="0">
                          <a:solidFill>
                            <a:srgbClr val="646464"/>
                          </a:solidFill>
                          <a:latin typeface="Arial" panose="020B0604020202020204" pitchFamily="34" charset="0"/>
                          <a:cs typeface="Arial" panose="020B0604020202020204" pitchFamily="34" charset="0"/>
                        </a:rPr>
                        <a:t>Enercon (Germany)</a:t>
                      </a:r>
                    </a:p>
                    <a:p>
                      <a:pPr algn="l">
                        <a:spcAft>
                          <a:spcPts val="600"/>
                        </a:spcAft>
                      </a:pPr>
                      <a:r>
                        <a:rPr lang="de-DE" sz="900" noProof="0" dirty="0" smtClean="0">
                          <a:solidFill>
                            <a:srgbClr val="646464"/>
                          </a:solidFill>
                          <a:latin typeface="Arial" panose="020B0604020202020204" pitchFamily="34" charset="0"/>
                          <a:cs typeface="Arial" panose="020B0604020202020204" pitchFamily="34" charset="0"/>
                        </a:rPr>
                        <a:t>Vestas (Denmark)</a:t>
                      </a:r>
                    </a:p>
                    <a:p>
                      <a:pPr algn="l">
                        <a:spcAft>
                          <a:spcPts val="600"/>
                        </a:spcAft>
                      </a:pPr>
                      <a:r>
                        <a:rPr lang="de-DE" sz="900" noProof="0" dirty="0" smtClean="0">
                          <a:solidFill>
                            <a:srgbClr val="646464"/>
                          </a:solidFill>
                          <a:latin typeface="Arial" panose="020B0604020202020204" pitchFamily="34" charset="0"/>
                          <a:cs typeface="Arial" panose="020B0604020202020204" pitchFamily="34" charset="0"/>
                        </a:rPr>
                        <a:t>Applied Materials (USA)</a:t>
                      </a:r>
                    </a:p>
                  </a:txBody>
                  <a:tcPr marL="36000" marR="36000" marT="72000">
                    <a:lnL w="12700" cmpd="sng">
                      <a:noFill/>
                    </a:lnL>
                    <a:lnR w="12700" cmpd="sng">
                      <a:noFill/>
                    </a:lnR>
                    <a:lnT w="12700" cap="flat" cmpd="sng" algn="ctr">
                      <a:solidFill>
                        <a:srgbClr val="2C973E"/>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15" name="Rectangle 14"/>
          <p:cNvSpPr/>
          <p:nvPr/>
        </p:nvSpPr>
        <p:spPr>
          <a:xfrm>
            <a:off x="2586074" y="1814326"/>
            <a:ext cx="3567478" cy="2123658"/>
          </a:xfrm>
          <a:prstGeom prst="rect">
            <a:avLst/>
          </a:prstGeom>
        </p:spPr>
        <p:txBody>
          <a:bodyPr wrap="square" lIns="0" rIns="0">
            <a:spAutoFit/>
          </a:bodyPr>
          <a:lstStyle/>
          <a:p>
            <a:pPr algn="l">
              <a:lnSpc>
                <a:spcPct val="100000"/>
              </a:lnSpc>
              <a:spcBef>
                <a:spcPts val="0"/>
              </a:spcBef>
              <a:spcAft>
                <a:spcPts val="600"/>
              </a:spcAft>
            </a:pPr>
            <a:r>
              <a:rPr lang="en-IN" sz="900" dirty="0">
                <a:solidFill>
                  <a:schemeClr val="dk1"/>
                </a:solidFill>
                <a:latin typeface="+mn-lt"/>
              </a:rPr>
              <a:t>Economic growth, increasing prosperity, a growing rate of urbanisation and rising per capita energy consumption has led to increased demand for energy in the country, which creates a positive environment among investors keen to tap into India’s renewable energy potential.</a:t>
            </a:r>
          </a:p>
          <a:p>
            <a:pPr algn="l">
              <a:lnSpc>
                <a:spcPct val="100000"/>
              </a:lnSpc>
              <a:spcBef>
                <a:spcPts val="0"/>
              </a:spcBef>
              <a:spcAft>
                <a:spcPts val="600"/>
              </a:spcAft>
            </a:pPr>
            <a:r>
              <a:rPr lang="en-IN" sz="900" dirty="0">
                <a:solidFill>
                  <a:schemeClr val="dk1"/>
                </a:solidFill>
                <a:latin typeface="+mn-lt"/>
              </a:rPr>
              <a:t>Huge renewable resource availability and potential.</a:t>
            </a:r>
          </a:p>
          <a:p>
            <a:pPr lvl="0" algn="l" defTabSz="839588" fontAlgn="auto">
              <a:lnSpc>
                <a:spcPct val="100000"/>
              </a:lnSpc>
              <a:spcBef>
                <a:spcPts val="0"/>
              </a:spcBef>
              <a:spcAft>
                <a:spcPts val="600"/>
              </a:spcAft>
              <a:defRPr/>
            </a:pPr>
            <a:r>
              <a:rPr lang="en-IN" sz="900" dirty="0">
                <a:solidFill>
                  <a:srgbClr val="646464"/>
                </a:solidFill>
                <a:latin typeface="Arial" panose="020B0604020202020204" pitchFamily="34" charset="0"/>
                <a:cs typeface="Arial" panose="020B0604020202020204" pitchFamily="34" charset="0"/>
              </a:rPr>
              <a:t>Ambitious target of 175 GW </a:t>
            </a:r>
            <a:r>
              <a:rPr lang="en-IN" sz="900" dirty="0" smtClean="0">
                <a:solidFill>
                  <a:srgbClr val="646464"/>
                </a:solidFill>
                <a:latin typeface="Arial" panose="020B0604020202020204" pitchFamily="34" charset="0"/>
                <a:cs typeface="Arial" panose="020B0604020202020204" pitchFamily="34" charset="0"/>
              </a:rPr>
              <a:t>(</a:t>
            </a:r>
            <a:r>
              <a:rPr lang="en-IN" sz="900" dirty="0">
                <a:solidFill>
                  <a:srgbClr val="646464"/>
                </a:solidFill>
                <a:latin typeface="Arial" panose="020B0604020202020204" pitchFamily="34" charset="0"/>
                <a:cs typeface="Arial" panose="020B0604020202020204" pitchFamily="34" charset="0"/>
              </a:rPr>
              <a:t>100 solar, </a:t>
            </a:r>
            <a:r>
              <a:rPr lang="en-IN" sz="900" dirty="0" smtClean="0">
                <a:solidFill>
                  <a:srgbClr val="646464"/>
                </a:solidFill>
                <a:latin typeface="Arial" panose="020B0604020202020204" pitchFamily="34" charset="0"/>
                <a:cs typeface="Arial" panose="020B0604020202020204" pitchFamily="34" charset="0"/>
              </a:rPr>
              <a:t>60 </a:t>
            </a:r>
            <a:r>
              <a:rPr lang="en-IN" sz="900" dirty="0">
                <a:solidFill>
                  <a:srgbClr val="646464"/>
                </a:solidFill>
                <a:latin typeface="Arial" panose="020B0604020202020204" pitchFamily="34" charset="0"/>
                <a:cs typeface="Arial" panose="020B0604020202020204" pitchFamily="34" charset="0"/>
              </a:rPr>
              <a:t>wind, </a:t>
            </a:r>
            <a:r>
              <a:rPr lang="en-IN" sz="900" dirty="0" smtClean="0">
                <a:solidFill>
                  <a:srgbClr val="646464"/>
                </a:solidFill>
                <a:latin typeface="Arial" panose="020B0604020202020204" pitchFamily="34" charset="0"/>
                <a:cs typeface="Arial" panose="020B0604020202020204" pitchFamily="34" charset="0"/>
              </a:rPr>
              <a:t>10 </a:t>
            </a:r>
            <a:r>
              <a:rPr lang="en-IN" sz="900" dirty="0">
                <a:solidFill>
                  <a:srgbClr val="646464"/>
                </a:solidFill>
                <a:latin typeface="Arial" panose="020B0604020202020204" pitchFamily="34" charset="0"/>
                <a:cs typeface="Arial" panose="020B0604020202020204" pitchFamily="34" charset="0"/>
              </a:rPr>
              <a:t>biomass and 5 small hydro power</a:t>
            </a:r>
            <a:r>
              <a:rPr lang="en-IN" sz="900" dirty="0" smtClean="0">
                <a:solidFill>
                  <a:srgbClr val="646464"/>
                </a:solidFill>
                <a:latin typeface="Arial" panose="020B0604020202020204" pitchFamily="34" charset="0"/>
                <a:cs typeface="Arial" panose="020B0604020202020204" pitchFamily="34" charset="0"/>
              </a:rPr>
              <a:t>) of </a:t>
            </a:r>
            <a:r>
              <a:rPr lang="en-IN" sz="900" dirty="0">
                <a:solidFill>
                  <a:srgbClr val="646464"/>
                </a:solidFill>
                <a:latin typeface="Arial" panose="020B0604020202020204" pitchFamily="34" charset="0"/>
                <a:cs typeface="Arial" panose="020B0604020202020204" pitchFamily="34" charset="0"/>
              </a:rPr>
              <a:t>renewable power by </a:t>
            </a:r>
            <a:r>
              <a:rPr lang="en-IN" sz="900" dirty="0" smtClean="0">
                <a:solidFill>
                  <a:srgbClr val="646464"/>
                </a:solidFill>
                <a:latin typeface="Arial" panose="020B0604020202020204" pitchFamily="34" charset="0"/>
                <a:cs typeface="Arial" panose="020B0604020202020204" pitchFamily="34" charset="0"/>
              </a:rPr>
              <a:t>2022, </a:t>
            </a:r>
            <a:r>
              <a:rPr lang="en-IN" sz="900" dirty="0">
                <a:solidFill>
                  <a:srgbClr val="646464"/>
                </a:solidFill>
                <a:latin typeface="Arial" panose="020B0604020202020204" pitchFamily="34" charset="0"/>
                <a:cs typeface="Arial" panose="020B0604020202020204" pitchFamily="34" charset="0"/>
              </a:rPr>
              <a:t>which will offer massive investment opportunities across the value </a:t>
            </a:r>
            <a:r>
              <a:rPr lang="en-IN" sz="900" dirty="0" smtClean="0">
                <a:solidFill>
                  <a:srgbClr val="646464"/>
                </a:solidFill>
                <a:latin typeface="Arial" panose="020B0604020202020204" pitchFamily="34" charset="0"/>
                <a:cs typeface="Arial" panose="020B0604020202020204" pitchFamily="34" charset="0"/>
              </a:rPr>
              <a:t>chain.</a:t>
            </a:r>
          </a:p>
          <a:p>
            <a:pPr lvl="0" algn="l" defTabSz="839588" fontAlgn="auto">
              <a:lnSpc>
                <a:spcPct val="100000"/>
              </a:lnSpc>
              <a:spcBef>
                <a:spcPts val="0"/>
              </a:spcBef>
              <a:spcAft>
                <a:spcPts val="600"/>
              </a:spcAft>
              <a:defRPr/>
            </a:pPr>
            <a:r>
              <a:rPr lang="en-IN" sz="900" dirty="0">
                <a:solidFill>
                  <a:srgbClr val="646464"/>
                </a:solidFill>
                <a:latin typeface="Arial" panose="020B0604020202020204" pitchFamily="34" charset="0"/>
                <a:cs typeface="Arial" panose="020B0604020202020204" pitchFamily="34" charset="0"/>
              </a:rPr>
              <a:t>India is </a:t>
            </a:r>
            <a:r>
              <a:rPr lang="en-IN" sz="900" dirty="0" smtClean="0">
                <a:solidFill>
                  <a:srgbClr val="646464"/>
                </a:solidFill>
                <a:latin typeface="Arial" panose="020B0604020202020204" pitchFamily="34" charset="0"/>
                <a:cs typeface="Arial" panose="020B0604020202020204" pitchFamily="34" charset="0"/>
              </a:rPr>
              <a:t>the world’s 4</a:t>
            </a:r>
            <a:r>
              <a:rPr lang="en-IN" sz="900" baseline="30000" dirty="0" smtClean="0">
                <a:solidFill>
                  <a:srgbClr val="646464"/>
                </a:solidFill>
                <a:latin typeface="Arial" panose="020B0604020202020204" pitchFamily="34" charset="0"/>
                <a:cs typeface="Arial" panose="020B0604020202020204" pitchFamily="34" charset="0"/>
              </a:rPr>
              <a:t>th</a:t>
            </a:r>
            <a:r>
              <a:rPr lang="en-IN" sz="900" dirty="0" smtClean="0">
                <a:solidFill>
                  <a:srgbClr val="646464"/>
                </a:solidFill>
                <a:latin typeface="Arial" panose="020B0604020202020204" pitchFamily="34" charset="0"/>
                <a:cs typeface="Arial" panose="020B0604020202020204" pitchFamily="34" charset="0"/>
              </a:rPr>
              <a:t> largest </a:t>
            </a:r>
            <a:r>
              <a:rPr lang="en-IN" sz="900" dirty="0">
                <a:solidFill>
                  <a:srgbClr val="646464"/>
                </a:solidFill>
                <a:latin typeface="Arial" panose="020B0604020202020204" pitchFamily="34" charset="0"/>
                <a:cs typeface="Arial" panose="020B0604020202020204" pitchFamily="34" charset="0"/>
              </a:rPr>
              <a:t>importer of </a:t>
            </a:r>
            <a:r>
              <a:rPr lang="en-IN" sz="900" dirty="0" smtClean="0">
                <a:solidFill>
                  <a:srgbClr val="646464"/>
                </a:solidFill>
                <a:latin typeface="Arial" panose="020B0604020202020204" pitchFamily="34" charset="0"/>
                <a:cs typeface="Arial" panose="020B0604020202020204" pitchFamily="34" charset="0"/>
              </a:rPr>
              <a:t>oil, 4th largest importer </a:t>
            </a:r>
            <a:r>
              <a:rPr lang="en-IN" sz="900" dirty="0">
                <a:solidFill>
                  <a:srgbClr val="646464"/>
                </a:solidFill>
                <a:latin typeface="Arial" panose="020B0604020202020204" pitchFamily="34" charset="0"/>
                <a:cs typeface="Arial" panose="020B0604020202020204" pitchFamily="34" charset="0"/>
              </a:rPr>
              <a:t>of </a:t>
            </a:r>
            <a:r>
              <a:rPr lang="en-IN" sz="900" dirty="0" smtClean="0">
                <a:solidFill>
                  <a:srgbClr val="646464"/>
                </a:solidFill>
                <a:latin typeface="Arial" panose="020B0604020202020204" pitchFamily="34" charset="0"/>
                <a:cs typeface="Arial" panose="020B0604020202020204" pitchFamily="34" charset="0"/>
              </a:rPr>
              <a:t>liquefied natural gas </a:t>
            </a:r>
            <a:r>
              <a:rPr lang="en-IN" sz="900" dirty="0">
                <a:solidFill>
                  <a:srgbClr val="646464"/>
                </a:solidFill>
                <a:latin typeface="Arial" panose="020B0604020202020204" pitchFamily="34" charset="0"/>
                <a:cs typeface="Arial" panose="020B0604020202020204" pitchFamily="34" charset="0"/>
              </a:rPr>
              <a:t>(</a:t>
            </a:r>
            <a:r>
              <a:rPr lang="en-IN" sz="900" dirty="0" smtClean="0">
                <a:solidFill>
                  <a:srgbClr val="646464"/>
                </a:solidFill>
                <a:latin typeface="Arial" panose="020B0604020202020204" pitchFamily="34" charset="0"/>
                <a:cs typeface="Arial" panose="020B0604020202020204" pitchFamily="34" charset="0"/>
              </a:rPr>
              <a:t>LNG) and l5</a:t>
            </a:r>
            <a:r>
              <a:rPr lang="en-IN" sz="900" baseline="30000" dirty="0" smtClean="0">
                <a:solidFill>
                  <a:srgbClr val="646464"/>
                </a:solidFill>
                <a:latin typeface="Arial" panose="020B0604020202020204" pitchFamily="34" charset="0"/>
                <a:cs typeface="Arial" panose="020B0604020202020204" pitchFamily="34" charset="0"/>
              </a:rPr>
              <a:t>th</a:t>
            </a:r>
            <a:r>
              <a:rPr lang="en-IN" sz="900" dirty="0" smtClean="0">
                <a:solidFill>
                  <a:srgbClr val="646464"/>
                </a:solidFill>
                <a:latin typeface="Arial" panose="020B0604020202020204" pitchFamily="34" charset="0"/>
                <a:cs typeface="Arial" panose="020B0604020202020204" pitchFamily="34" charset="0"/>
              </a:rPr>
              <a:t> largest </a:t>
            </a:r>
            <a:r>
              <a:rPr lang="en-IN" sz="900" dirty="0">
                <a:solidFill>
                  <a:srgbClr val="646464"/>
                </a:solidFill>
                <a:latin typeface="Arial" panose="020B0604020202020204" pitchFamily="34" charset="0"/>
                <a:cs typeface="Arial" panose="020B0604020202020204" pitchFamily="34" charset="0"/>
              </a:rPr>
              <a:t>importer of petroleum </a:t>
            </a:r>
            <a:r>
              <a:rPr lang="en-IN" sz="900" dirty="0" smtClean="0">
                <a:solidFill>
                  <a:srgbClr val="646464"/>
                </a:solidFill>
                <a:latin typeface="Arial" panose="020B0604020202020204" pitchFamily="34" charset="0"/>
                <a:cs typeface="Arial" panose="020B0604020202020204" pitchFamily="34" charset="0"/>
              </a:rPr>
              <a:t>products. Increased </a:t>
            </a:r>
            <a:r>
              <a:rPr lang="en-IN" sz="900" dirty="0">
                <a:solidFill>
                  <a:srgbClr val="646464"/>
                </a:solidFill>
                <a:latin typeface="Arial" panose="020B0604020202020204" pitchFamily="34" charset="0"/>
                <a:cs typeface="Arial" panose="020B0604020202020204" pitchFamily="34" charset="0"/>
              </a:rPr>
              <a:t>use of indigenous renewable resources </a:t>
            </a:r>
            <a:r>
              <a:rPr lang="en-IN" sz="900" dirty="0" smtClean="0">
                <a:solidFill>
                  <a:srgbClr val="646464"/>
                </a:solidFill>
                <a:latin typeface="Arial" panose="020B0604020202020204" pitchFamily="34" charset="0"/>
                <a:cs typeface="Arial" panose="020B0604020202020204" pitchFamily="34" charset="0"/>
              </a:rPr>
              <a:t>would </a:t>
            </a:r>
            <a:r>
              <a:rPr lang="en-IN" sz="900" dirty="0">
                <a:solidFill>
                  <a:srgbClr val="646464"/>
                </a:solidFill>
                <a:latin typeface="Arial" panose="020B0604020202020204" pitchFamily="34" charset="0"/>
                <a:cs typeface="Arial" panose="020B0604020202020204" pitchFamily="34" charset="0"/>
              </a:rPr>
              <a:t>reduce India’s dependence on expensive </a:t>
            </a:r>
            <a:r>
              <a:rPr lang="en-IN" sz="900" dirty="0" smtClean="0">
                <a:solidFill>
                  <a:srgbClr val="646464"/>
                </a:solidFill>
                <a:latin typeface="Arial" panose="020B0604020202020204" pitchFamily="34" charset="0"/>
                <a:cs typeface="Arial" panose="020B0604020202020204" pitchFamily="34" charset="0"/>
              </a:rPr>
              <a:t>fossil fuel imports.</a:t>
            </a:r>
            <a:endParaRPr lang="en-US" sz="900" dirty="0">
              <a:solidFill>
                <a:srgbClr val="646464"/>
              </a:solidFill>
              <a:latin typeface="Arial" panose="020B0604020202020204" pitchFamily="34" charset="0"/>
              <a:cs typeface="Arial" panose="020B0604020202020204" pitchFamily="34" charset="0"/>
            </a:endParaRPr>
          </a:p>
        </p:txBody>
      </p:sp>
      <p:grpSp>
        <p:nvGrpSpPr>
          <p:cNvPr id="16" name="Group 15"/>
          <p:cNvGrpSpPr/>
          <p:nvPr/>
        </p:nvGrpSpPr>
        <p:grpSpPr>
          <a:xfrm>
            <a:off x="567063" y="6089669"/>
            <a:ext cx="5582745" cy="230176"/>
            <a:chOff x="666443" y="7238137"/>
            <a:chExt cx="5582745" cy="230176"/>
          </a:xfrm>
        </p:grpSpPr>
        <p:cxnSp>
          <p:nvCxnSpPr>
            <p:cNvPr id="17" name="Straight Connector 16"/>
            <p:cNvCxnSpPr/>
            <p:nvPr/>
          </p:nvCxnSpPr>
          <p:spPr bwMode="auto">
            <a:xfrm>
              <a:off x="762080" y="7468313"/>
              <a:ext cx="5487108" cy="0"/>
            </a:xfrm>
            <a:prstGeom prst="line">
              <a:avLst/>
            </a:prstGeom>
            <a:ln/>
            <a:extLst/>
          </p:spPr>
          <p:style>
            <a:lnRef idx="1">
              <a:schemeClr val="dk1"/>
            </a:lnRef>
            <a:fillRef idx="0">
              <a:schemeClr val="dk1"/>
            </a:fillRef>
            <a:effectRef idx="0">
              <a:schemeClr val="dk1"/>
            </a:effectRef>
            <a:fontRef idx="minor">
              <a:schemeClr val="tx1"/>
            </a:fontRef>
          </p:style>
        </p:cxnSp>
        <p:sp>
          <p:nvSpPr>
            <p:cNvPr id="18" name="Text Placeholder 6"/>
            <p:cNvSpPr txBox="1">
              <a:spLocks/>
            </p:cNvSpPr>
            <p:nvPr/>
          </p:nvSpPr>
          <p:spPr>
            <a:xfrm>
              <a:off x="666443" y="7238137"/>
              <a:ext cx="4437922" cy="23017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What can India gain?</a:t>
              </a:r>
            </a:p>
          </p:txBody>
        </p:sp>
      </p:grpSp>
      <p:sp>
        <p:nvSpPr>
          <p:cNvPr id="19" name="Freeform 46"/>
          <p:cNvSpPr>
            <a:spLocks noChangeAspect="1" noEditPoints="1"/>
          </p:cNvSpPr>
          <p:nvPr/>
        </p:nvSpPr>
        <p:spPr bwMode="auto">
          <a:xfrm>
            <a:off x="2622547" y="4626280"/>
            <a:ext cx="425052" cy="425052"/>
          </a:xfrm>
          <a:custGeom>
            <a:avLst/>
            <a:gdLst>
              <a:gd name="T0" fmla="*/ 2147483647 w 4760"/>
              <a:gd name="T1" fmla="*/ 2147483647 h 4763"/>
              <a:gd name="T2" fmla="*/ 2147483647 w 4760"/>
              <a:gd name="T3" fmla="*/ 2147483647 h 4763"/>
              <a:gd name="T4" fmla="*/ 2147483647 w 4760"/>
              <a:gd name="T5" fmla="*/ 2147483647 h 4763"/>
              <a:gd name="T6" fmla="*/ 2147483647 w 4760"/>
              <a:gd name="T7" fmla="*/ 2147483647 h 4763"/>
              <a:gd name="T8" fmla="*/ 2147483647 w 4760"/>
              <a:gd name="T9" fmla="*/ 2147483647 h 4763"/>
              <a:gd name="T10" fmla="*/ 2147483647 w 4760"/>
              <a:gd name="T11" fmla="*/ 2147483647 h 4763"/>
              <a:gd name="T12" fmla="*/ 2147483647 w 4760"/>
              <a:gd name="T13" fmla="*/ 2147483647 h 4763"/>
              <a:gd name="T14" fmla="*/ 2147483647 w 4760"/>
              <a:gd name="T15" fmla="*/ 2147483647 h 4763"/>
              <a:gd name="T16" fmla="*/ 2147483647 w 4760"/>
              <a:gd name="T17" fmla="*/ 2147483647 h 4763"/>
              <a:gd name="T18" fmla="*/ 2147483647 w 4760"/>
              <a:gd name="T19" fmla="*/ 2147483647 h 4763"/>
              <a:gd name="T20" fmla="*/ 2147483647 w 4760"/>
              <a:gd name="T21" fmla="*/ 2147483647 h 4763"/>
              <a:gd name="T22" fmla="*/ 2147483647 w 4760"/>
              <a:gd name="T23" fmla="*/ 2147483647 h 4763"/>
              <a:gd name="T24" fmla="*/ 2147483647 w 4760"/>
              <a:gd name="T25" fmla="*/ 2147483647 h 4763"/>
              <a:gd name="T26" fmla="*/ 2147483647 w 4760"/>
              <a:gd name="T27" fmla="*/ 2147483647 h 4763"/>
              <a:gd name="T28" fmla="*/ 2147483647 w 4760"/>
              <a:gd name="T29" fmla="*/ 2147483647 h 4763"/>
              <a:gd name="T30" fmla="*/ 2147483647 w 4760"/>
              <a:gd name="T31" fmla="*/ 2147483647 h 4763"/>
              <a:gd name="T32" fmla="*/ 2147483647 w 4760"/>
              <a:gd name="T33" fmla="*/ 2147483647 h 4763"/>
              <a:gd name="T34" fmla="*/ 2147483647 w 4760"/>
              <a:gd name="T35" fmla="*/ 2147483647 h 4763"/>
              <a:gd name="T36" fmla="*/ 2147483647 w 4760"/>
              <a:gd name="T37" fmla="*/ 2147483647 h 4763"/>
              <a:gd name="T38" fmla="*/ 2147483647 w 4760"/>
              <a:gd name="T39" fmla="*/ 2147483647 h 4763"/>
              <a:gd name="T40" fmla="*/ 2147483647 w 4760"/>
              <a:gd name="T41" fmla="*/ 2147483647 h 4763"/>
              <a:gd name="T42" fmla="*/ 2147483647 w 4760"/>
              <a:gd name="T43" fmla="*/ 2147483647 h 4763"/>
              <a:gd name="T44" fmla="*/ 2147483647 w 4760"/>
              <a:gd name="T45" fmla="*/ 2147483647 h 4763"/>
              <a:gd name="T46" fmla="*/ 2147483647 w 4760"/>
              <a:gd name="T47" fmla="*/ 2147483647 h 4763"/>
              <a:gd name="T48" fmla="*/ 2147483647 w 4760"/>
              <a:gd name="T49" fmla="*/ 2147483647 h 4763"/>
              <a:gd name="T50" fmla="*/ 2147483647 w 4760"/>
              <a:gd name="T51" fmla="*/ 2147483647 h 4763"/>
              <a:gd name="T52" fmla="*/ 2147483647 w 4760"/>
              <a:gd name="T53" fmla="*/ 2147483647 h 4763"/>
              <a:gd name="T54" fmla="*/ 2147483647 w 4760"/>
              <a:gd name="T55" fmla="*/ 2147483647 h 4763"/>
              <a:gd name="T56" fmla="*/ 2147483647 w 4760"/>
              <a:gd name="T57" fmla="*/ 2147483647 h 4763"/>
              <a:gd name="T58" fmla="*/ 2147483647 w 4760"/>
              <a:gd name="T59" fmla="*/ 2147483647 h 4763"/>
              <a:gd name="T60" fmla="*/ 2147483647 w 4760"/>
              <a:gd name="T61" fmla="*/ 2147483647 h 4763"/>
              <a:gd name="T62" fmla="*/ 2147483647 w 4760"/>
              <a:gd name="T63" fmla="*/ 2147483647 h 4763"/>
              <a:gd name="T64" fmla="*/ 2147483647 w 4760"/>
              <a:gd name="T65" fmla="*/ 2147483647 h 4763"/>
              <a:gd name="T66" fmla="*/ 2147483647 w 4760"/>
              <a:gd name="T67" fmla="*/ 2147483647 h 4763"/>
              <a:gd name="T68" fmla="*/ 2147483647 w 4760"/>
              <a:gd name="T69" fmla="*/ 2147483647 h 4763"/>
              <a:gd name="T70" fmla="*/ 2147483647 w 4760"/>
              <a:gd name="T71" fmla="*/ 2147483647 h 4763"/>
              <a:gd name="T72" fmla="*/ 2147483647 w 4760"/>
              <a:gd name="T73" fmla="*/ 2147483647 h 4763"/>
              <a:gd name="T74" fmla="*/ 2147483647 w 4760"/>
              <a:gd name="T75" fmla="*/ 2147483647 h 4763"/>
              <a:gd name="T76" fmla="*/ 2147483647 w 4760"/>
              <a:gd name="T77" fmla="*/ 2147483647 h 4763"/>
              <a:gd name="T78" fmla="*/ 2147483647 w 4760"/>
              <a:gd name="T79" fmla="*/ 2147483647 h 4763"/>
              <a:gd name="T80" fmla="*/ 2147483647 w 4760"/>
              <a:gd name="T81" fmla="*/ 2147483647 h 4763"/>
              <a:gd name="T82" fmla="*/ 2147483647 w 4760"/>
              <a:gd name="T83" fmla="*/ 2147483647 h 4763"/>
              <a:gd name="T84" fmla="*/ 2147483647 w 4760"/>
              <a:gd name="T85" fmla="*/ 2147483647 h 4763"/>
              <a:gd name="T86" fmla="*/ 2147483647 w 4760"/>
              <a:gd name="T87" fmla="*/ 2147483647 h 4763"/>
              <a:gd name="T88" fmla="*/ 2147483647 w 4760"/>
              <a:gd name="T89" fmla="*/ 2147483647 h 4763"/>
              <a:gd name="T90" fmla="*/ 2147483647 w 4760"/>
              <a:gd name="T91" fmla="*/ 2147483647 h 4763"/>
              <a:gd name="T92" fmla="*/ 2147483647 w 4760"/>
              <a:gd name="T93" fmla="*/ 2147483647 h 4763"/>
              <a:gd name="T94" fmla="*/ 2147483647 w 4760"/>
              <a:gd name="T95" fmla="*/ 2147483647 h 4763"/>
              <a:gd name="T96" fmla="*/ 2147483647 w 4760"/>
              <a:gd name="T97" fmla="*/ 2147483647 h 4763"/>
              <a:gd name="T98" fmla="*/ 2147483647 w 4760"/>
              <a:gd name="T99" fmla="*/ 2147483647 h 4763"/>
              <a:gd name="T100" fmla="*/ 2147483647 w 4760"/>
              <a:gd name="T101" fmla="*/ 2147483647 h 4763"/>
              <a:gd name="T102" fmla="*/ 2147483647 w 4760"/>
              <a:gd name="T103" fmla="*/ 2147483647 h 4763"/>
              <a:gd name="T104" fmla="*/ 2147483647 w 4760"/>
              <a:gd name="T105" fmla="*/ 2147483647 h 4763"/>
              <a:gd name="T106" fmla="*/ 2147483647 w 4760"/>
              <a:gd name="T107" fmla="*/ 2147483647 h 4763"/>
              <a:gd name="T108" fmla="*/ 2147483647 w 4760"/>
              <a:gd name="T109" fmla="*/ 2147483647 h 4763"/>
              <a:gd name="T110" fmla="*/ 2147483647 w 4760"/>
              <a:gd name="T111" fmla="*/ 2147483647 h 4763"/>
              <a:gd name="T112" fmla="*/ 2147483647 w 4760"/>
              <a:gd name="T113" fmla="*/ 2147483647 h 4763"/>
              <a:gd name="T114" fmla="*/ 2147483647 w 4760"/>
              <a:gd name="T115" fmla="*/ 2147483647 h 4763"/>
              <a:gd name="T116" fmla="*/ 2147483647 w 4760"/>
              <a:gd name="T117" fmla="*/ 2147483647 h 4763"/>
              <a:gd name="T118" fmla="*/ 2147483647 w 4760"/>
              <a:gd name="T119" fmla="*/ 2147483647 h 4763"/>
              <a:gd name="T120" fmla="*/ 2147483647 w 4760"/>
              <a:gd name="T121" fmla="*/ 2147483647 h 4763"/>
              <a:gd name="T122" fmla="*/ 2147483647 w 4760"/>
              <a:gd name="T123" fmla="*/ 2147483647 h 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60"/>
              <a:gd name="T187" fmla="*/ 0 h 4763"/>
              <a:gd name="T188" fmla="*/ 4760 w 4760"/>
              <a:gd name="T189" fmla="*/ 4763 h 47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60" h="4763">
                <a:moveTo>
                  <a:pt x="4475" y="765"/>
                </a:moveTo>
                <a:lnTo>
                  <a:pt x="4475" y="765"/>
                </a:lnTo>
                <a:lnTo>
                  <a:pt x="4460" y="767"/>
                </a:lnTo>
                <a:lnTo>
                  <a:pt x="4444" y="769"/>
                </a:lnTo>
                <a:lnTo>
                  <a:pt x="4429" y="771"/>
                </a:lnTo>
                <a:lnTo>
                  <a:pt x="4413" y="772"/>
                </a:lnTo>
                <a:lnTo>
                  <a:pt x="4382" y="771"/>
                </a:lnTo>
                <a:lnTo>
                  <a:pt x="4353" y="768"/>
                </a:lnTo>
                <a:lnTo>
                  <a:pt x="4323" y="762"/>
                </a:lnTo>
                <a:lnTo>
                  <a:pt x="4295" y="754"/>
                </a:lnTo>
                <a:lnTo>
                  <a:pt x="4266" y="743"/>
                </a:lnTo>
                <a:lnTo>
                  <a:pt x="4239" y="730"/>
                </a:lnTo>
                <a:lnTo>
                  <a:pt x="4211" y="716"/>
                </a:lnTo>
                <a:lnTo>
                  <a:pt x="4187" y="699"/>
                </a:lnTo>
                <a:lnTo>
                  <a:pt x="4162" y="682"/>
                </a:lnTo>
                <a:lnTo>
                  <a:pt x="4139" y="663"/>
                </a:lnTo>
                <a:lnTo>
                  <a:pt x="4116" y="641"/>
                </a:lnTo>
                <a:lnTo>
                  <a:pt x="4096" y="619"/>
                </a:lnTo>
                <a:lnTo>
                  <a:pt x="4077" y="595"/>
                </a:lnTo>
                <a:lnTo>
                  <a:pt x="4059" y="570"/>
                </a:lnTo>
                <a:lnTo>
                  <a:pt x="4044" y="545"/>
                </a:lnTo>
                <a:lnTo>
                  <a:pt x="4030" y="519"/>
                </a:lnTo>
                <a:lnTo>
                  <a:pt x="4018" y="492"/>
                </a:lnTo>
                <a:lnTo>
                  <a:pt x="4007" y="464"/>
                </a:lnTo>
                <a:lnTo>
                  <a:pt x="3999" y="437"/>
                </a:lnTo>
                <a:lnTo>
                  <a:pt x="3993" y="408"/>
                </a:lnTo>
                <a:lnTo>
                  <a:pt x="3989" y="381"/>
                </a:lnTo>
                <a:lnTo>
                  <a:pt x="3987" y="353"/>
                </a:lnTo>
                <a:lnTo>
                  <a:pt x="3988" y="325"/>
                </a:lnTo>
                <a:lnTo>
                  <a:pt x="3992" y="298"/>
                </a:lnTo>
                <a:lnTo>
                  <a:pt x="3998" y="271"/>
                </a:lnTo>
                <a:lnTo>
                  <a:pt x="4006" y="245"/>
                </a:lnTo>
                <a:lnTo>
                  <a:pt x="4012" y="232"/>
                </a:lnTo>
                <a:lnTo>
                  <a:pt x="4018" y="218"/>
                </a:lnTo>
                <a:lnTo>
                  <a:pt x="4024" y="207"/>
                </a:lnTo>
                <a:lnTo>
                  <a:pt x="4032" y="194"/>
                </a:lnTo>
                <a:lnTo>
                  <a:pt x="4040" y="182"/>
                </a:lnTo>
                <a:lnTo>
                  <a:pt x="4049" y="171"/>
                </a:lnTo>
                <a:lnTo>
                  <a:pt x="4059" y="159"/>
                </a:lnTo>
                <a:lnTo>
                  <a:pt x="4070" y="148"/>
                </a:lnTo>
                <a:lnTo>
                  <a:pt x="4089" y="129"/>
                </a:lnTo>
                <a:lnTo>
                  <a:pt x="4112" y="114"/>
                </a:lnTo>
                <a:lnTo>
                  <a:pt x="4134" y="101"/>
                </a:lnTo>
                <a:lnTo>
                  <a:pt x="4159" y="89"/>
                </a:lnTo>
                <a:lnTo>
                  <a:pt x="4184" y="81"/>
                </a:lnTo>
                <a:lnTo>
                  <a:pt x="4210" y="74"/>
                </a:lnTo>
                <a:lnTo>
                  <a:pt x="4238" y="70"/>
                </a:lnTo>
                <a:lnTo>
                  <a:pt x="4265" y="68"/>
                </a:lnTo>
                <a:lnTo>
                  <a:pt x="4293" y="68"/>
                </a:lnTo>
                <a:lnTo>
                  <a:pt x="4322" y="71"/>
                </a:lnTo>
                <a:lnTo>
                  <a:pt x="4350" y="76"/>
                </a:lnTo>
                <a:lnTo>
                  <a:pt x="4380" y="83"/>
                </a:lnTo>
                <a:lnTo>
                  <a:pt x="4409" y="93"/>
                </a:lnTo>
                <a:lnTo>
                  <a:pt x="4436" y="104"/>
                </a:lnTo>
                <a:lnTo>
                  <a:pt x="4464" y="119"/>
                </a:lnTo>
                <a:lnTo>
                  <a:pt x="4492" y="135"/>
                </a:lnTo>
                <a:lnTo>
                  <a:pt x="4439" y="214"/>
                </a:lnTo>
                <a:lnTo>
                  <a:pt x="4413" y="198"/>
                </a:lnTo>
                <a:lnTo>
                  <a:pt x="4388" y="185"/>
                </a:lnTo>
                <a:lnTo>
                  <a:pt x="4363" y="176"/>
                </a:lnTo>
                <a:lnTo>
                  <a:pt x="4338" y="167"/>
                </a:lnTo>
                <a:lnTo>
                  <a:pt x="4315" y="163"/>
                </a:lnTo>
                <a:lnTo>
                  <a:pt x="4292" y="160"/>
                </a:lnTo>
                <a:lnTo>
                  <a:pt x="4271" y="159"/>
                </a:lnTo>
                <a:lnTo>
                  <a:pt x="4249" y="161"/>
                </a:lnTo>
                <a:lnTo>
                  <a:pt x="4229" y="165"/>
                </a:lnTo>
                <a:lnTo>
                  <a:pt x="4210" y="171"/>
                </a:lnTo>
                <a:lnTo>
                  <a:pt x="4191" y="178"/>
                </a:lnTo>
                <a:lnTo>
                  <a:pt x="4175" y="188"/>
                </a:lnTo>
                <a:lnTo>
                  <a:pt x="4159" y="198"/>
                </a:lnTo>
                <a:lnTo>
                  <a:pt x="4145" y="210"/>
                </a:lnTo>
                <a:lnTo>
                  <a:pt x="4132" y="224"/>
                </a:lnTo>
                <a:lnTo>
                  <a:pt x="4120" y="240"/>
                </a:lnTo>
                <a:lnTo>
                  <a:pt x="4109" y="255"/>
                </a:lnTo>
                <a:lnTo>
                  <a:pt x="4101" y="273"/>
                </a:lnTo>
                <a:lnTo>
                  <a:pt x="4094" y="292"/>
                </a:lnTo>
                <a:lnTo>
                  <a:pt x="4089" y="311"/>
                </a:lnTo>
                <a:lnTo>
                  <a:pt x="4086" y="331"/>
                </a:lnTo>
                <a:lnTo>
                  <a:pt x="4084" y="353"/>
                </a:lnTo>
                <a:lnTo>
                  <a:pt x="4084" y="374"/>
                </a:lnTo>
                <a:lnTo>
                  <a:pt x="4087" y="395"/>
                </a:lnTo>
                <a:lnTo>
                  <a:pt x="4090" y="418"/>
                </a:lnTo>
                <a:lnTo>
                  <a:pt x="4097" y="441"/>
                </a:lnTo>
                <a:lnTo>
                  <a:pt x="4106" y="463"/>
                </a:lnTo>
                <a:lnTo>
                  <a:pt x="4116" y="486"/>
                </a:lnTo>
                <a:lnTo>
                  <a:pt x="4130" y="509"/>
                </a:lnTo>
                <a:lnTo>
                  <a:pt x="4146" y="532"/>
                </a:lnTo>
                <a:lnTo>
                  <a:pt x="4164" y="555"/>
                </a:lnTo>
                <a:lnTo>
                  <a:pt x="4184" y="576"/>
                </a:lnTo>
                <a:lnTo>
                  <a:pt x="4201" y="591"/>
                </a:lnTo>
                <a:lnTo>
                  <a:pt x="4217" y="606"/>
                </a:lnTo>
                <a:lnTo>
                  <a:pt x="4234" y="619"/>
                </a:lnTo>
                <a:lnTo>
                  <a:pt x="4252" y="629"/>
                </a:lnTo>
                <a:lnTo>
                  <a:pt x="4270" y="640"/>
                </a:lnTo>
                <a:lnTo>
                  <a:pt x="4286" y="648"/>
                </a:lnTo>
                <a:lnTo>
                  <a:pt x="4304" y="657"/>
                </a:lnTo>
                <a:lnTo>
                  <a:pt x="4322" y="663"/>
                </a:lnTo>
                <a:lnTo>
                  <a:pt x="4340" y="667"/>
                </a:lnTo>
                <a:lnTo>
                  <a:pt x="4357" y="671"/>
                </a:lnTo>
                <a:lnTo>
                  <a:pt x="4374" y="674"/>
                </a:lnTo>
                <a:lnTo>
                  <a:pt x="4391" y="676"/>
                </a:lnTo>
                <a:lnTo>
                  <a:pt x="4407" y="676"/>
                </a:lnTo>
                <a:lnTo>
                  <a:pt x="4424" y="676"/>
                </a:lnTo>
                <a:lnTo>
                  <a:pt x="4439" y="674"/>
                </a:lnTo>
                <a:lnTo>
                  <a:pt x="4455" y="671"/>
                </a:lnTo>
                <a:lnTo>
                  <a:pt x="4475" y="765"/>
                </a:lnTo>
                <a:close/>
                <a:moveTo>
                  <a:pt x="2669" y="2745"/>
                </a:moveTo>
                <a:lnTo>
                  <a:pt x="2669" y="2745"/>
                </a:lnTo>
                <a:lnTo>
                  <a:pt x="2676" y="2780"/>
                </a:lnTo>
                <a:lnTo>
                  <a:pt x="2681" y="2814"/>
                </a:lnTo>
                <a:lnTo>
                  <a:pt x="2686" y="2849"/>
                </a:lnTo>
                <a:lnTo>
                  <a:pt x="2688" y="2884"/>
                </a:lnTo>
                <a:lnTo>
                  <a:pt x="2498" y="2884"/>
                </a:lnTo>
                <a:lnTo>
                  <a:pt x="2496" y="2857"/>
                </a:lnTo>
                <a:lnTo>
                  <a:pt x="2492" y="2831"/>
                </a:lnTo>
                <a:lnTo>
                  <a:pt x="2669" y="2745"/>
                </a:lnTo>
                <a:close/>
                <a:moveTo>
                  <a:pt x="2688" y="2979"/>
                </a:moveTo>
                <a:lnTo>
                  <a:pt x="2688" y="2979"/>
                </a:lnTo>
                <a:lnTo>
                  <a:pt x="2685" y="3020"/>
                </a:lnTo>
                <a:lnTo>
                  <a:pt x="2680" y="3060"/>
                </a:lnTo>
                <a:lnTo>
                  <a:pt x="2673" y="3101"/>
                </a:lnTo>
                <a:lnTo>
                  <a:pt x="2664" y="3139"/>
                </a:lnTo>
                <a:lnTo>
                  <a:pt x="2654" y="3178"/>
                </a:lnTo>
                <a:lnTo>
                  <a:pt x="2642" y="3215"/>
                </a:lnTo>
                <a:lnTo>
                  <a:pt x="2628" y="3251"/>
                </a:lnTo>
                <a:lnTo>
                  <a:pt x="2613" y="3287"/>
                </a:lnTo>
                <a:lnTo>
                  <a:pt x="2596" y="3323"/>
                </a:lnTo>
                <a:lnTo>
                  <a:pt x="2578" y="3357"/>
                </a:lnTo>
                <a:lnTo>
                  <a:pt x="2558" y="3390"/>
                </a:lnTo>
                <a:lnTo>
                  <a:pt x="2536" y="3422"/>
                </a:lnTo>
                <a:lnTo>
                  <a:pt x="2514" y="3453"/>
                </a:lnTo>
                <a:lnTo>
                  <a:pt x="2490" y="3483"/>
                </a:lnTo>
                <a:lnTo>
                  <a:pt x="2464" y="3511"/>
                </a:lnTo>
                <a:lnTo>
                  <a:pt x="2438" y="3540"/>
                </a:lnTo>
                <a:lnTo>
                  <a:pt x="2409" y="3566"/>
                </a:lnTo>
                <a:lnTo>
                  <a:pt x="2381" y="3591"/>
                </a:lnTo>
                <a:lnTo>
                  <a:pt x="2351" y="3616"/>
                </a:lnTo>
                <a:lnTo>
                  <a:pt x="2320" y="3638"/>
                </a:lnTo>
                <a:lnTo>
                  <a:pt x="2287" y="3660"/>
                </a:lnTo>
                <a:lnTo>
                  <a:pt x="2255" y="3679"/>
                </a:lnTo>
                <a:lnTo>
                  <a:pt x="2220" y="3698"/>
                </a:lnTo>
                <a:lnTo>
                  <a:pt x="2185" y="3714"/>
                </a:lnTo>
                <a:lnTo>
                  <a:pt x="2149" y="3730"/>
                </a:lnTo>
                <a:lnTo>
                  <a:pt x="2112" y="3743"/>
                </a:lnTo>
                <a:lnTo>
                  <a:pt x="2075" y="3755"/>
                </a:lnTo>
                <a:lnTo>
                  <a:pt x="2037" y="3766"/>
                </a:lnTo>
                <a:lnTo>
                  <a:pt x="1998" y="3774"/>
                </a:lnTo>
                <a:lnTo>
                  <a:pt x="1959" y="3781"/>
                </a:lnTo>
                <a:lnTo>
                  <a:pt x="1919" y="3786"/>
                </a:lnTo>
                <a:lnTo>
                  <a:pt x="1878" y="3789"/>
                </a:lnTo>
                <a:lnTo>
                  <a:pt x="1878" y="3599"/>
                </a:lnTo>
                <a:lnTo>
                  <a:pt x="1909" y="3596"/>
                </a:lnTo>
                <a:lnTo>
                  <a:pt x="1940" y="3592"/>
                </a:lnTo>
                <a:lnTo>
                  <a:pt x="1970" y="3586"/>
                </a:lnTo>
                <a:lnTo>
                  <a:pt x="1999" y="3579"/>
                </a:lnTo>
                <a:lnTo>
                  <a:pt x="2028" y="3571"/>
                </a:lnTo>
                <a:lnTo>
                  <a:pt x="2056" y="3561"/>
                </a:lnTo>
                <a:lnTo>
                  <a:pt x="2084" y="3551"/>
                </a:lnTo>
                <a:lnTo>
                  <a:pt x="2111" y="3539"/>
                </a:lnTo>
                <a:lnTo>
                  <a:pt x="2138" y="3526"/>
                </a:lnTo>
                <a:lnTo>
                  <a:pt x="2163" y="3511"/>
                </a:lnTo>
                <a:lnTo>
                  <a:pt x="2189" y="3497"/>
                </a:lnTo>
                <a:lnTo>
                  <a:pt x="2213" y="3481"/>
                </a:lnTo>
                <a:lnTo>
                  <a:pt x="2237" y="3463"/>
                </a:lnTo>
                <a:lnTo>
                  <a:pt x="2259" y="3445"/>
                </a:lnTo>
                <a:lnTo>
                  <a:pt x="2282" y="3426"/>
                </a:lnTo>
                <a:lnTo>
                  <a:pt x="2303" y="3406"/>
                </a:lnTo>
                <a:lnTo>
                  <a:pt x="2324" y="3384"/>
                </a:lnTo>
                <a:lnTo>
                  <a:pt x="2343" y="3362"/>
                </a:lnTo>
                <a:lnTo>
                  <a:pt x="2362" y="3339"/>
                </a:lnTo>
                <a:lnTo>
                  <a:pt x="2378" y="3315"/>
                </a:lnTo>
                <a:lnTo>
                  <a:pt x="2395" y="3291"/>
                </a:lnTo>
                <a:lnTo>
                  <a:pt x="2410" y="3266"/>
                </a:lnTo>
                <a:lnTo>
                  <a:pt x="2425" y="3239"/>
                </a:lnTo>
                <a:lnTo>
                  <a:pt x="2438" y="3213"/>
                </a:lnTo>
                <a:lnTo>
                  <a:pt x="2449" y="3186"/>
                </a:lnTo>
                <a:lnTo>
                  <a:pt x="2460" y="3159"/>
                </a:lnTo>
                <a:lnTo>
                  <a:pt x="2470" y="3130"/>
                </a:lnTo>
                <a:lnTo>
                  <a:pt x="2478" y="3101"/>
                </a:lnTo>
                <a:lnTo>
                  <a:pt x="2485" y="3071"/>
                </a:lnTo>
                <a:lnTo>
                  <a:pt x="2491" y="3041"/>
                </a:lnTo>
                <a:lnTo>
                  <a:pt x="2495" y="3010"/>
                </a:lnTo>
                <a:lnTo>
                  <a:pt x="2498" y="2979"/>
                </a:lnTo>
                <a:lnTo>
                  <a:pt x="2688" y="2979"/>
                </a:lnTo>
                <a:close/>
                <a:moveTo>
                  <a:pt x="1783" y="3789"/>
                </a:moveTo>
                <a:lnTo>
                  <a:pt x="1783" y="3789"/>
                </a:lnTo>
                <a:lnTo>
                  <a:pt x="1743" y="3786"/>
                </a:lnTo>
                <a:lnTo>
                  <a:pt x="1703" y="3781"/>
                </a:lnTo>
                <a:lnTo>
                  <a:pt x="1663" y="3774"/>
                </a:lnTo>
                <a:lnTo>
                  <a:pt x="1624" y="3766"/>
                </a:lnTo>
                <a:lnTo>
                  <a:pt x="1586" y="3755"/>
                </a:lnTo>
                <a:lnTo>
                  <a:pt x="1548" y="3743"/>
                </a:lnTo>
                <a:lnTo>
                  <a:pt x="1511" y="3729"/>
                </a:lnTo>
                <a:lnTo>
                  <a:pt x="1476" y="3713"/>
                </a:lnTo>
                <a:lnTo>
                  <a:pt x="1440" y="3697"/>
                </a:lnTo>
                <a:lnTo>
                  <a:pt x="1407" y="3679"/>
                </a:lnTo>
                <a:lnTo>
                  <a:pt x="1374" y="3659"/>
                </a:lnTo>
                <a:lnTo>
                  <a:pt x="1342" y="3637"/>
                </a:lnTo>
                <a:lnTo>
                  <a:pt x="1310" y="3615"/>
                </a:lnTo>
                <a:lnTo>
                  <a:pt x="1280" y="3590"/>
                </a:lnTo>
                <a:lnTo>
                  <a:pt x="1251" y="3565"/>
                </a:lnTo>
                <a:lnTo>
                  <a:pt x="1223" y="3539"/>
                </a:lnTo>
                <a:lnTo>
                  <a:pt x="1197" y="3510"/>
                </a:lnTo>
                <a:lnTo>
                  <a:pt x="1172" y="3482"/>
                </a:lnTo>
                <a:lnTo>
                  <a:pt x="1148" y="3452"/>
                </a:lnTo>
                <a:lnTo>
                  <a:pt x="1126" y="3420"/>
                </a:lnTo>
                <a:lnTo>
                  <a:pt x="1104" y="3388"/>
                </a:lnTo>
                <a:lnTo>
                  <a:pt x="1084" y="3355"/>
                </a:lnTo>
                <a:lnTo>
                  <a:pt x="1066" y="3321"/>
                </a:lnTo>
                <a:lnTo>
                  <a:pt x="1048" y="3286"/>
                </a:lnTo>
                <a:lnTo>
                  <a:pt x="1034" y="3250"/>
                </a:lnTo>
                <a:lnTo>
                  <a:pt x="1020" y="3213"/>
                </a:lnTo>
                <a:lnTo>
                  <a:pt x="1008" y="3177"/>
                </a:lnTo>
                <a:lnTo>
                  <a:pt x="997" y="3139"/>
                </a:lnTo>
                <a:lnTo>
                  <a:pt x="989" y="3099"/>
                </a:lnTo>
                <a:lnTo>
                  <a:pt x="982" y="3060"/>
                </a:lnTo>
                <a:lnTo>
                  <a:pt x="977" y="3020"/>
                </a:lnTo>
                <a:lnTo>
                  <a:pt x="974" y="2979"/>
                </a:lnTo>
                <a:lnTo>
                  <a:pt x="1165" y="2979"/>
                </a:lnTo>
                <a:lnTo>
                  <a:pt x="1167" y="3010"/>
                </a:lnTo>
                <a:lnTo>
                  <a:pt x="1172" y="3041"/>
                </a:lnTo>
                <a:lnTo>
                  <a:pt x="1177" y="3071"/>
                </a:lnTo>
                <a:lnTo>
                  <a:pt x="1184" y="3099"/>
                </a:lnTo>
                <a:lnTo>
                  <a:pt x="1192" y="3129"/>
                </a:lnTo>
                <a:lnTo>
                  <a:pt x="1202" y="3158"/>
                </a:lnTo>
                <a:lnTo>
                  <a:pt x="1212" y="3185"/>
                </a:lnTo>
                <a:lnTo>
                  <a:pt x="1224" y="3212"/>
                </a:lnTo>
                <a:lnTo>
                  <a:pt x="1237" y="3238"/>
                </a:lnTo>
                <a:lnTo>
                  <a:pt x="1251" y="3264"/>
                </a:lnTo>
                <a:lnTo>
                  <a:pt x="1267" y="3291"/>
                </a:lnTo>
                <a:lnTo>
                  <a:pt x="1282" y="3314"/>
                </a:lnTo>
                <a:lnTo>
                  <a:pt x="1300" y="3338"/>
                </a:lnTo>
                <a:lnTo>
                  <a:pt x="1318" y="3361"/>
                </a:lnTo>
                <a:lnTo>
                  <a:pt x="1338" y="3383"/>
                </a:lnTo>
                <a:lnTo>
                  <a:pt x="1358" y="3405"/>
                </a:lnTo>
                <a:lnTo>
                  <a:pt x="1378" y="3425"/>
                </a:lnTo>
                <a:lnTo>
                  <a:pt x="1401" y="3444"/>
                </a:lnTo>
                <a:lnTo>
                  <a:pt x="1424" y="3463"/>
                </a:lnTo>
                <a:lnTo>
                  <a:pt x="1447" y="3479"/>
                </a:lnTo>
                <a:lnTo>
                  <a:pt x="1472" y="3496"/>
                </a:lnTo>
                <a:lnTo>
                  <a:pt x="1497" y="3511"/>
                </a:lnTo>
                <a:lnTo>
                  <a:pt x="1523" y="3526"/>
                </a:lnTo>
                <a:lnTo>
                  <a:pt x="1549" y="3539"/>
                </a:lnTo>
                <a:lnTo>
                  <a:pt x="1577" y="3551"/>
                </a:lnTo>
                <a:lnTo>
                  <a:pt x="1605" y="3561"/>
                </a:lnTo>
                <a:lnTo>
                  <a:pt x="1634" y="3571"/>
                </a:lnTo>
                <a:lnTo>
                  <a:pt x="1662" y="3579"/>
                </a:lnTo>
                <a:lnTo>
                  <a:pt x="1692" y="3586"/>
                </a:lnTo>
                <a:lnTo>
                  <a:pt x="1722" y="3592"/>
                </a:lnTo>
                <a:lnTo>
                  <a:pt x="1752" y="3596"/>
                </a:lnTo>
                <a:lnTo>
                  <a:pt x="1783" y="3599"/>
                </a:lnTo>
                <a:lnTo>
                  <a:pt x="1783" y="3789"/>
                </a:lnTo>
                <a:close/>
                <a:moveTo>
                  <a:pt x="974" y="2884"/>
                </a:moveTo>
                <a:lnTo>
                  <a:pt x="974" y="2884"/>
                </a:lnTo>
                <a:lnTo>
                  <a:pt x="977" y="2844"/>
                </a:lnTo>
                <a:lnTo>
                  <a:pt x="982" y="2804"/>
                </a:lnTo>
                <a:lnTo>
                  <a:pt x="989" y="2763"/>
                </a:lnTo>
                <a:lnTo>
                  <a:pt x="997" y="2725"/>
                </a:lnTo>
                <a:lnTo>
                  <a:pt x="1008" y="2686"/>
                </a:lnTo>
                <a:lnTo>
                  <a:pt x="1020" y="2649"/>
                </a:lnTo>
                <a:lnTo>
                  <a:pt x="1034" y="2612"/>
                </a:lnTo>
                <a:lnTo>
                  <a:pt x="1050" y="2577"/>
                </a:lnTo>
                <a:lnTo>
                  <a:pt x="1066" y="2541"/>
                </a:lnTo>
                <a:lnTo>
                  <a:pt x="1085" y="2507"/>
                </a:lnTo>
                <a:lnTo>
                  <a:pt x="1104" y="2475"/>
                </a:lnTo>
                <a:lnTo>
                  <a:pt x="1126" y="2441"/>
                </a:lnTo>
                <a:lnTo>
                  <a:pt x="1149" y="2411"/>
                </a:lnTo>
                <a:lnTo>
                  <a:pt x="1173" y="2381"/>
                </a:lnTo>
                <a:lnTo>
                  <a:pt x="1198" y="2352"/>
                </a:lnTo>
                <a:lnTo>
                  <a:pt x="1225" y="2324"/>
                </a:lnTo>
                <a:lnTo>
                  <a:pt x="1253" y="2298"/>
                </a:lnTo>
                <a:lnTo>
                  <a:pt x="1281" y="2273"/>
                </a:lnTo>
                <a:lnTo>
                  <a:pt x="1312" y="2248"/>
                </a:lnTo>
                <a:lnTo>
                  <a:pt x="1343" y="2225"/>
                </a:lnTo>
                <a:lnTo>
                  <a:pt x="1375" y="2205"/>
                </a:lnTo>
                <a:lnTo>
                  <a:pt x="1408" y="2185"/>
                </a:lnTo>
                <a:lnTo>
                  <a:pt x="1443" y="2166"/>
                </a:lnTo>
                <a:lnTo>
                  <a:pt x="1477" y="2149"/>
                </a:lnTo>
                <a:lnTo>
                  <a:pt x="1513" y="2134"/>
                </a:lnTo>
                <a:lnTo>
                  <a:pt x="1549" y="2121"/>
                </a:lnTo>
                <a:lnTo>
                  <a:pt x="1587" y="2109"/>
                </a:lnTo>
                <a:lnTo>
                  <a:pt x="1625" y="2098"/>
                </a:lnTo>
                <a:lnTo>
                  <a:pt x="1663" y="2090"/>
                </a:lnTo>
                <a:lnTo>
                  <a:pt x="1703" y="2083"/>
                </a:lnTo>
                <a:lnTo>
                  <a:pt x="1743" y="2078"/>
                </a:lnTo>
                <a:lnTo>
                  <a:pt x="1783" y="2075"/>
                </a:lnTo>
                <a:lnTo>
                  <a:pt x="1783" y="2265"/>
                </a:lnTo>
                <a:lnTo>
                  <a:pt x="1752" y="2268"/>
                </a:lnTo>
                <a:lnTo>
                  <a:pt x="1723" y="2272"/>
                </a:lnTo>
                <a:lnTo>
                  <a:pt x="1693" y="2278"/>
                </a:lnTo>
                <a:lnTo>
                  <a:pt x="1663" y="2285"/>
                </a:lnTo>
                <a:lnTo>
                  <a:pt x="1634" y="2293"/>
                </a:lnTo>
                <a:lnTo>
                  <a:pt x="1605" y="2303"/>
                </a:lnTo>
                <a:lnTo>
                  <a:pt x="1578" y="2313"/>
                </a:lnTo>
                <a:lnTo>
                  <a:pt x="1551" y="2325"/>
                </a:lnTo>
                <a:lnTo>
                  <a:pt x="1525" y="2338"/>
                </a:lnTo>
                <a:lnTo>
                  <a:pt x="1498" y="2352"/>
                </a:lnTo>
                <a:lnTo>
                  <a:pt x="1473" y="2367"/>
                </a:lnTo>
                <a:lnTo>
                  <a:pt x="1449" y="2383"/>
                </a:lnTo>
                <a:lnTo>
                  <a:pt x="1425" y="2401"/>
                </a:lnTo>
                <a:lnTo>
                  <a:pt x="1402" y="2419"/>
                </a:lnTo>
                <a:lnTo>
                  <a:pt x="1380" y="2438"/>
                </a:lnTo>
                <a:lnTo>
                  <a:pt x="1359" y="2459"/>
                </a:lnTo>
                <a:lnTo>
                  <a:pt x="1338" y="2479"/>
                </a:lnTo>
                <a:lnTo>
                  <a:pt x="1319" y="2502"/>
                </a:lnTo>
                <a:lnTo>
                  <a:pt x="1301" y="2525"/>
                </a:lnTo>
                <a:lnTo>
                  <a:pt x="1284" y="2548"/>
                </a:lnTo>
                <a:lnTo>
                  <a:pt x="1267" y="2573"/>
                </a:lnTo>
                <a:lnTo>
                  <a:pt x="1251" y="2598"/>
                </a:lnTo>
                <a:lnTo>
                  <a:pt x="1237" y="2624"/>
                </a:lnTo>
                <a:lnTo>
                  <a:pt x="1224" y="2650"/>
                </a:lnTo>
                <a:lnTo>
                  <a:pt x="1212" y="2678"/>
                </a:lnTo>
                <a:lnTo>
                  <a:pt x="1202" y="2706"/>
                </a:lnTo>
                <a:lnTo>
                  <a:pt x="1192" y="2735"/>
                </a:lnTo>
                <a:lnTo>
                  <a:pt x="1184" y="2763"/>
                </a:lnTo>
                <a:lnTo>
                  <a:pt x="1177" y="2793"/>
                </a:lnTo>
                <a:lnTo>
                  <a:pt x="1172" y="2823"/>
                </a:lnTo>
                <a:lnTo>
                  <a:pt x="1167" y="2854"/>
                </a:lnTo>
                <a:lnTo>
                  <a:pt x="1165" y="2884"/>
                </a:lnTo>
                <a:lnTo>
                  <a:pt x="974" y="2884"/>
                </a:lnTo>
                <a:close/>
                <a:moveTo>
                  <a:pt x="3081" y="2436"/>
                </a:moveTo>
                <a:lnTo>
                  <a:pt x="3081" y="2436"/>
                </a:lnTo>
                <a:lnTo>
                  <a:pt x="3101" y="2488"/>
                </a:lnTo>
                <a:lnTo>
                  <a:pt x="3118" y="2542"/>
                </a:lnTo>
                <a:lnTo>
                  <a:pt x="3133" y="2597"/>
                </a:lnTo>
                <a:lnTo>
                  <a:pt x="3146" y="2653"/>
                </a:lnTo>
                <a:lnTo>
                  <a:pt x="3157" y="2710"/>
                </a:lnTo>
                <a:lnTo>
                  <a:pt x="3165" y="2767"/>
                </a:lnTo>
                <a:lnTo>
                  <a:pt x="3171" y="2825"/>
                </a:lnTo>
                <a:lnTo>
                  <a:pt x="3175" y="2884"/>
                </a:lnTo>
                <a:lnTo>
                  <a:pt x="2985" y="2884"/>
                </a:lnTo>
                <a:lnTo>
                  <a:pt x="2983" y="2845"/>
                </a:lnTo>
                <a:lnTo>
                  <a:pt x="2979" y="2806"/>
                </a:lnTo>
                <a:lnTo>
                  <a:pt x="2974" y="2768"/>
                </a:lnTo>
                <a:lnTo>
                  <a:pt x="2968" y="2730"/>
                </a:lnTo>
                <a:lnTo>
                  <a:pt x="2961" y="2692"/>
                </a:lnTo>
                <a:lnTo>
                  <a:pt x="2953" y="2654"/>
                </a:lnTo>
                <a:lnTo>
                  <a:pt x="2942" y="2617"/>
                </a:lnTo>
                <a:lnTo>
                  <a:pt x="2932" y="2582"/>
                </a:lnTo>
                <a:lnTo>
                  <a:pt x="3081" y="2436"/>
                </a:lnTo>
                <a:close/>
                <a:moveTo>
                  <a:pt x="3175" y="2979"/>
                </a:moveTo>
                <a:lnTo>
                  <a:pt x="3175" y="2979"/>
                </a:lnTo>
                <a:lnTo>
                  <a:pt x="3174" y="3013"/>
                </a:lnTo>
                <a:lnTo>
                  <a:pt x="3171" y="3045"/>
                </a:lnTo>
                <a:lnTo>
                  <a:pt x="3168" y="3078"/>
                </a:lnTo>
                <a:lnTo>
                  <a:pt x="3164" y="3110"/>
                </a:lnTo>
                <a:lnTo>
                  <a:pt x="3159" y="3142"/>
                </a:lnTo>
                <a:lnTo>
                  <a:pt x="3154" y="3174"/>
                </a:lnTo>
                <a:lnTo>
                  <a:pt x="3148" y="3205"/>
                </a:lnTo>
                <a:lnTo>
                  <a:pt x="3142" y="3237"/>
                </a:lnTo>
                <a:lnTo>
                  <a:pt x="3133" y="3268"/>
                </a:lnTo>
                <a:lnTo>
                  <a:pt x="3125" y="3299"/>
                </a:lnTo>
                <a:lnTo>
                  <a:pt x="3117" y="3329"/>
                </a:lnTo>
                <a:lnTo>
                  <a:pt x="3106" y="3359"/>
                </a:lnTo>
                <a:lnTo>
                  <a:pt x="3097" y="3389"/>
                </a:lnTo>
                <a:lnTo>
                  <a:pt x="3085" y="3419"/>
                </a:lnTo>
                <a:lnTo>
                  <a:pt x="3074" y="3447"/>
                </a:lnTo>
                <a:lnTo>
                  <a:pt x="3061" y="3477"/>
                </a:lnTo>
                <a:lnTo>
                  <a:pt x="3048" y="3504"/>
                </a:lnTo>
                <a:lnTo>
                  <a:pt x="3035" y="3533"/>
                </a:lnTo>
                <a:lnTo>
                  <a:pt x="3021" y="3561"/>
                </a:lnTo>
                <a:lnTo>
                  <a:pt x="3005" y="3589"/>
                </a:lnTo>
                <a:lnTo>
                  <a:pt x="2990" y="3615"/>
                </a:lnTo>
                <a:lnTo>
                  <a:pt x="2974" y="3642"/>
                </a:lnTo>
                <a:lnTo>
                  <a:pt x="2956" y="3668"/>
                </a:lnTo>
                <a:lnTo>
                  <a:pt x="2940" y="3693"/>
                </a:lnTo>
                <a:lnTo>
                  <a:pt x="2903" y="3744"/>
                </a:lnTo>
                <a:lnTo>
                  <a:pt x="2865" y="3792"/>
                </a:lnTo>
                <a:lnTo>
                  <a:pt x="2825" y="3839"/>
                </a:lnTo>
                <a:lnTo>
                  <a:pt x="2782" y="3883"/>
                </a:lnTo>
                <a:lnTo>
                  <a:pt x="2737" y="3926"/>
                </a:lnTo>
                <a:lnTo>
                  <a:pt x="2690" y="3966"/>
                </a:lnTo>
                <a:lnTo>
                  <a:pt x="2642" y="4005"/>
                </a:lnTo>
                <a:lnTo>
                  <a:pt x="2592" y="4041"/>
                </a:lnTo>
                <a:lnTo>
                  <a:pt x="2566" y="4059"/>
                </a:lnTo>
                <a:lnTo>
                  <a:pt x="2540" y="4075"/>
                </a:lnTo>
                <a:lnTo>
                  <a:pt x="2514" y="4091"/>
                </a:lnTo>
                <a:lnTo>
                  <a:pt x="2486" y="4106"/>
                </a:lnTo>
                <a:lnTo>
                  <a:pt x="2459" y="4122"/>
                </a:lnTo>
                <a:lnTo>
                  <a:pt x="2432" y="4136"/>
                </a:lnTo>
                <a:lnTo>
                  <a:pt x="2403" y="4149"/>
                </a:lnTo>
                <a:lnTo>
                  <a:pt x="2375" y="4162"/>
                </a:lnTo>
                <a:lnTo>
                  <a:pt x="2346" y="4175"/>
                </a:lnTo>
                <a:lnTo>
                  <a:pt x="2316" y="4186"/>
                </a:lnTo>
                <a:lnTo>
                  <a:pt x="2288" y="4198"/>
                </a:lnTo>
                <a:lnTo>
                  <a:pt x="2257" y="4207"/>
                </a:lnTo>
                <a:lnTo>
                  <a:pt x="2227" y="4218"/>
                </a:lnTo>
                <a:lnTo>
                  <a:pt x="2197" y="4226"/>
                </a:lnTo>
                <a:lnTo>
                  <a:pt x="2167" y="4235"/>
                </a:lnTo>
                <a:lnTo>
                  <a:pt x="2136" y="4243"/>
                </a:lnTo>
                <a:lnTo>
                  <a:pt x="2104" y="4249"/>
                </a:lnTo>
                <a:lnTo>
                  <a:pt x="2073" y="4255"/>
                </a:lnTo>
                <a:lnTo>
                  <a:pt x="2041" y="4261"/>
                </a:lnTo>
                <a:lnTo>
                  <a:pt x="2009" y="4265"/>
                </a:lnTo>
                <a:lnTo>
                  <a:pt x="1977" y="4269"/>
                </a:lnTo>
                <a:lnTo>
                  <a:pt x="1944" y="4273"/>
                </a:lnTo>
                <a:lnTo>
                  <a:pt x="1912" y="4275"/>
                </a:lnTo>
                <a:lnTo>
                  <a:pt x="1878" y="4276"/>
                </a:lnTo>
                <a:lnTo>
                  <a:pt x="1878" y="4086"/>
                </a:lnTo>
                <a:lnTo>
                  <a:pt x="1934" y="4083"/>
                </a:lnTo>
                <a:lnTo>
                  <a:pt x="1990" y="4077"/>
                </a:lnTo>
                <a:lnTo>
                  <a:pt x="2043" y="4067"/>
                </a:lnTo>
                <a:lnTo>
                  <a:pt x="2097" y="4056"/>
                </a:lnTo>
                <a:lnTo>
                  <a:pt x="2150" y="4042"/>
                </a:lnTo>
                <a:lnTo>
                  <a:pt x="2201" y="4027"/>
                </a:lnTo>
                <a:lnTo>
                  <a:pt x="2251" y="4008"/>
                </a:lnTo>
                <a:lnTo>
                  <a:pt x="2301" y="3988"/>
                </a:lnTo>
                <a:lnTo>
                  <a:pt x="2349" y="3965"/>
                </a:lnTo>
                <a:lnTo>
                  <a:pt x="2396" y="3940"/>
                </a:lnTo>
                <a:lnTo>
                  <a:pt x="2441" y="3913"/>
                </a:lnTo>
                <a:lnTo>
                  <a:pt x="2485" y="3883"/>
                </a:lnTo>
                <a:lnTo>
                  <a:pt x="2528" y="3852"/>
                </a:lnTo>
                <a:lnTo>
                  <a:pt x="2569" y="3820"/>
                </a:lnTo>
                <a:lnTo>
                  <a:pt x="2610" y="3786"/>
                </a:lnTo>
                <a:lnTo>
                  <a:pt x="2648" y="3749"/>
                </a:lnTo>
                <a:lnTo>
                  <a:pt x="2683" y="3711"/>
                </a:lnTo>
                <a:lnTo>
                  <a:pt x="2719" y="3672"/>
                </a:lnTo>
                <a:lnTo>
                  <a:pt x="2751" y="3630"/>
                </a:lnTo>
                <a:lnTo>
                  <a:pt x="2782" y="3587"/>
                </a:lnTo>
                <a:lnTo>
                  <a:pt x="2812" y="3543"/>
                </a:lnTo>
                <a:lnTo>
                  <a:pt x="2838" y="3497"/>
                </a:lnTo>
                <a:lnTo>
                  <a:pt x="2863" y="3451"/>
                </a:lnTo>
                <a:lnTo>
                  <a:pt x="2886" y="3402"/>
                </a:lnTo>
                <a:lnTo>
                  <a:pt x="2907" y="3353"/>
                </a:lnTo>
                <a:lnTo>
                  <a:pt x="2926" y="3302"/>
                </a:lnTo>
                <a:lnTo>
                  <a:pt x="2941" y="3251"/>
                </a:lnTo>
                <a:lnTo>
                  <a:pt x="2955" y="3198"/>
                </a:lnTo>
                <a:lnTo>
                  <a:pt x="2966" y="3144"/>
                </a:lnTo>
                <a:lnTo>
                  <a:pt x="2975" y="3091"/>
                </a:lnTo>
                <a:lnTo>
                  <a:pt x="2981" y="3035"/>
                </a:lnTo>
                <a:lnTo>
                  <a:pt x="2985" y="2979"/>
                </a:lnTo>
                <a:lnTo>
                  <a:pt x="3175" y="2979"/>
                </a:lnTo>
                <a:close/>
                <a:moveTo>
                  <a:pt x="1783" y="4276"/>
                </a:moveTo>
                <a:lnTo>
                  <a:pt x="1783" y="4276"/>
                </a:lnTo>
                <a:lnTo>
                  <a:pt x="1750" y="4275"/>
                </a:lnTo>
                <a:lnTo>
                  <a:pt x="1718" y="4273"/>
                </a:lnTo>
                <a:lnTo>
                  <a:pt x="1685" y="4269"/>
                </a:lnTo>
                <a:lnTo>
                  <a:pt x="1653" y="4265"/>
                </a:lnTo>
                <a:lnTo>
                  <a:pt x="1621" y="4261"/>
                </a:lnTo>
                <a:lnTo>
                  <a:pt x="1589" y="4255"/>
                </a:lnTo>
                <a:lnTo>
                  <a:pt x="1558" y="4249"/>
                </a:lnTo>
                <a:lnTo>
                  <a:pt x="1526" y="4242"/>
                </a:lnTo>
                <a:lnTo>
                  <a:pt x="1495" y="4235"/>
                </a:lnTo>
                <a:lnTo>
                  <a:pt x="1464" y="4226"/>
                </a:lnTo>
                <a:lnTo>
                  <a:pt x="1434" y="4217"/>
                </a:lnTo>
                <a:lnTo>
                  <a:pt x="1403" y="4207"/>
                </a:lnTo>
                <a:lnTo>
                  <a:pt x="1374" y="4198"/>
                </a:lnTo>
                <a:lnTo>
                  <a:pt x="1345" y="4186"/>
                </a:lnTo>
                <a:lnTo>
                  <a:pt x="1316" y="4174"/>
                </a:lnTo>
                <a:lnTo>
                  <a:pt x="1287" y="4162"/>
                </a:lnTo>
                <a:lnTo>
                  <a:pt x="1259" y="4149"/>
                </a:lnTo>
                <a:lnTo>
                  <a:pt x="1230" y="4136"/>
                </a:lnTo>
                <a:lnTo>
                  <a:pt x="1203" y="4122"/>
                </a:lnTo>
                <a:lnTo>
                  <a:pt x="1175" y="4106"/>
                </a:lnTo>
                <a:lnTo>
                  <a:pt x="1148" y="4091"/>
                </a:lnTo>
                <a:lnTo>
                  <a:pt x="1122" y="4074"/>
                </a:lnTo>
                <a:lnTo>
                  <a:pt x="1096" y="4058"/>
                </a:lnTo>
                <a:lnTo>
                  <a:pt x="1070" y="4041"/>
                </a:lnTo>
                <a:lnTo>
                  <a:pt x="1020" y="4004"/>
                </a:lnTo>
                <a:lnTo>
                  <a:pt x="971" y="3966"/>
                </a:lnTo>
                <a:lnTo>
                  <a:pt x="925" y="3926"/>
                </a:lnTo>
                <a:lnTo>
                  <a:pt x="880" y="3883"/>
                </a:lnTo>
                <a:lnTo>
                  <a:pt x="837" y="3838"/>
                </a:lnTo>
                <a:lnTo>
                  <a:pt x="797" y="3792"/>
                </a:lnTo>
                <a:lnTo>
                  <a:pt x="759" y="3743"/>
                </a:lnTo>
                <a:lnTo>
                  <a:pt x="722" y="3693"/>
                </a:lnTo>
                <a:lnTo>
                  <a:pt x="705" y="3667"/>
                </a:lnTo>
                <a:lnTo>
                  <a:pt x="689" y="3641"/>
                </a:lnTo>
                <a:lnTo>
                  <a:pt x="672" y="3615"/>
                </a:lnTo>
                <a:lnTo>
                  <a:pt x="657" y="3587"/>
                </a:lnTo>
                <a:lnTo>
                  <a:pt x="641" y="3560"/>
                </a:lnTo>
                <a:lnTo>
                  <a:pt x="627" y="3533"/>
                </a:lnTo>
                <a:lnTo>
                  <a:pt x="614" y="3504"/>
                </a:lnTo>
                <a:lnTo>
                  <a:pt x="601" y="3476"/>
                </a:lnTo>
                <a:lnTo>
                  <a:pt x="589" y="3447"/>
                </a:lnTo>
                <a:lnTo>
                  <a:pt x="577" y="3418"/>
                </a:lnTo>
                <a:lnTo>
                  <a:pt x="565" y="3388"/>
                </a:lnTo>
                <a:lnTo>
                  <a:pt x="556" y="3358"/>
                </a:lnTo>
                <a:lnTo>
                  <a:pt x="546" y="3329"/>
                </a:lnTo>
                <a:lnTo>
                  <a:pt x="537" y="3298"/>
                </a:lnTo>
                <a:lnTo>
                  <a:pt x="528" y="3267"/>
                </a:lnTo>
                <a:lnTo>
                  <a:pt x="521" y="3236"/>
                </a:lnTo>
                <a:lnTo>
                  <a:pt x="514" y="3205"/>
                </a:lnTo>
                <a:lnTo>
                  <a:pt x="508" y="3174"/>
                </a:lnTo>
                <a:lnTo>
                  <a:pt x="502" y="3142"/>
                </a:lnTo>
                <a:lnTo>
                  <a:pt x="497" y="3110"/>
                </a:lnTo>
                <a:lnTo>
                  <a:pt x="494" y="3078"/>
                </a:lnTo>
                <a:lnTo>
                  <a:pt x="492" y="3045"/>
                </a:lnTo>
                <a:lnTo>
                  <a:pt x="489" y="3013"/>
                </a:lnTo>
                <a:lnTo>
                  <a:pt x="487" y="2979"/>
                </a:lnTo>
                <a:lnTo>
                  <a:pt x="677" y="2979"/>
                </a:lnTo>
                <a:lnTo>
                  <a:pt x="680" y="3035"/>
                </a:lnTo>
                <a:lnTo>
                  <a:pt x="687" y="3090"/>
                </a:lnTo>
                <a:lnTo>
                  <a:pt x="696" y="3144"/>
                </a:lnTo>
                <a:lnTo>
                  <a:pt x="708" y="3198"/>
                </a:lnTo>
                <a:lnTo>
                  <a:pt x="721" y="3250"/>
                </a:lnTo>
                <a:lnTo>
                  <a:pt x="737" y="3302"/>
                </a:lnTo>
                <a:lnTo>
                  <a:pt x="755" y="3352"/>
                </a:lnTo>
                <a:lnTo>
                  <a:pt x="775" y="3402"/>
                </a:lnTo>
                <a:lnTo>
                  <a:pt x="799" y="3450"/>
                </a:lnTo>
                <a:lnTo>
                  <a:pt x="824" y="3497"/>
                </a:lnTo>
                <a:lnTo>
                  <a:pt x="850" y="3542"/>
                </a:lnTo>
                <a:lnTo>
                  <a:pt x="880" y="3586"/>
                </a:lnTo>
                <a:lnTo>
                  <a:pt x="911" y="3629"/>
                </a:lnTo>
                <a:lnTo>
                  <a:pt x="943" y="3671"/>
                </a:lnTo>
                <a:lnTo>
                  <a:pt x="978" y="3710"/>
                </a:lnTo>
                <a:lnTo>
                  <a:pt x="1014" y="3749"/>
                </a:lnTo>
                <a:lnTo>
                  <a:pt x="1052" y="3785"/>
                </a:lnTo>
                <a:lnTo>
                  <a:pt x="1092" y="3819"/>
                </a:lnTo>
                <a:lnTo>
                  <a:pt x="1133" y="3852"/>
                </a:lnTo>
                <a:lnTo>
                  <a:pt x="1175" y="3883"/>
                </a:lnTo>
                <a:lnTo>
                  <a:pt x="1221" y="3913"/>
                </a:lnTo>
                <a:lnTo>
                  <a:pt x="1266" y="3939"/>
                </a:lnTo>
                <a:lnTo>
                  <a:pt x="1313" y="3964"/>
                </a:lnTo>
                <a:lnTo>
                  <a:pt x="1361" y="3988"/>
                </a:lnTo>
                <a:lnTo>
                  <a:pt x="1411" y="4008"/>
                </a:lnTo>
                <a:lnTo>
                  <a:pt x="1460" y="4026"/>
                </a:lnTo>
                <a:lnTo>
                  <a:pt x="1513" y="4042"/>
                </a:lnTo>
                <a:lnTo>
                  <a:pt x="1565" y="4056"/>
                </a:lnTo>
                <a:lnTo>
                  <a:pt x="1618" y="4067"/>
                </a:lnTo>
                <a:lnTo>
                  <a:pt x="1673" y="4077"/>
                </a:lnTo>
                <a:lnTo>
                  <a:pt x="1728" y="4083"/>
                </a:lnTo>
                <a:lnTo>
                  <a:pt x="1783" y="4086"/>
                </a:lnTo>
                <a:lnTo>
                  <a:pt x="1783" y="4276"/>
                </a:lnTo>
                <a:close/>
                <a:moveTo>
                  <a:pt x="487" y="2884"/>
                </a:moveTo>
                <a:lnTo>
                  <a:pt x="487" y="2884"/>
                </a:lnTo>
                <a:lnTo>
                  <a:pt x="489" y="2851"/>
                </a:lnTo>
                <a:lnTo>
                  <a:pt x="492" y="2819"/>
                </a:lnTo>
                <a:lnTo>
                  <a:pt x="494" y="2786"/>
                </a:lnTo>
                <a:lnTo>
                  <a:pt x="497" y="2754"/>
                </a:lnTo>
                <a:lnTo>
                  <a:pt x="502" y="2722"/>
                </a:lnTo>
                <a:lnTo>
                  <a:pt x="508" y="2690"/>
                </a:lnTo>
                <a:lnTo>
                  <a:pt x="514" y="2659"/>
                </a:lnTo>
                <a:lnTo>
                  <a:pt x="521" y="2627"/>
                </a:lnTo>
                <a:lnTo>
                  <a:pt x="528" y="2596"/>
                </a:lnTo>
                <a:lnTo>
                  <a:pt x="537" y="2565"/>
                </a:lnTo>
                <a:lnTo>
                  <a:pt x="546" y="2535"/>
                </a:lnTo>
                <a:lnTo>
                  <a:pt x="556" y="2504"/>
                </a:lnTo>
                <a:lnTo>
                  <a:pt x="566" y="2475"/>
                </a:lnTo>
                <a:lnTo>
                  <a:pt x="577" y="2445"/>
                </a:lnTo>
                <a:lnTo>
                  <a:pt x="589" y="2417"/>
                </a:lnTo>
                <a:lnTo>
                  <a:pt x="601" y="2388"/>
                </a:lnTo>
                <a:lnTo>
                  <a:pt x="614" y="2360"/>
                </a:lnTo>
                <a:lnTo>
                  <a:pt x="628" y="2331"/>
                </a:lnTo>
                <a:lnTo>
                  <a:pt x="642" y="2304"/>
                </a:lnTo>
                <a:lnTo>
                  <a:pt x="657" y="2276"/>
                </a:lnTo>
                <a:lnTo>
                  <a:pt x="672" y="2249"/>
                </a:lnTo>
                <a:lnTo>
                  <a:pt x="689" y="2222"/>
                </a:lnTo>
                <a:lnTo>
                  <a:pt x="705" y="2196"/>
                </a:lnTo>
                <a:lnTo>
                  <a:pt x="723" y="2171"/>
                </a:lnTo>
                <a:lnTo>
                  <a:pt x="759" y="2121"/>
                </a:lnTo>
                <a:lnTo>
                  <a:pt x="797" y="2072"/>
                </a:lnTo>
                <a:lnTo>
                  <a:pt x="838" y="2026"/>
                </a:lnTo>
                <a:lnTo>
                  <a:pt x="881" y="1981"/>
                </a:lnTo>
                <a:lnTo>
                  <a:pt x="925" y="1938"/>
                </a:lnTo>
                <a:lnTo>
                  <a:pt x="971" y="1898"/>
                </a:lnTo>
                <a:lnTo>
                  <a:pt x="1020" y="1858"/>
                </a:lnTo>
                <a:lnTo>
                  <a:pt x="1071" y="1823"/>
                </a:lnTo>
                <a:lnTo>
                  <a:pt x="1096" y="1805"/>
                </a:lnTo>
                <a:lnTo>
                  <a:pt x="1122" y="1788"/>
                </a:lnTo>
                <a:lnTo>
                  <a:pt x="1149" y="1773"/>
                </a:lnTo>
                <a:lnTo>
                  <a:pt x="1175" y="1757"/>
                </a:lnTo>
                <a:lnTo>
                  <a:pt x="1203" y="1742"/>
                </a:lnTo>
                <a:lnTo>
                  <a:pt x="1231" y="1728"/>
                </a:lnTo>
                <a:lnTo>
                  <a:pt x="1259" y="1715"/>
                </a:lnTo>
                <a:lnTo>
                  <a:pt x="1287" y="1702"/>
                </a:lnTo>
                <a:lnTo>
                  <a:pt x="1317" y="1689"/>
                </a:lnTo>
                <a:lnTo>
                  <a:pt x="1345" y="1678"/>
                </a:lnTo>
                <a:lnTo>
                  <a:pt x="1375" y="1666"/>
                </a:lnTo>
                <a:lnTo>
                  <a:pt x="1405" y="1657"/>
                </a:lnTo>
                <a:lnTo>
                  <a:pt x="1434" y="1646"/>
                </a:lnTo>
                <a:lnTo>
                  <a:pt x="1465" y="1638"/>
                </a:lnTo>
                <a:lnTo>
                  <a:pt x="1496" y="1629"/>
                </a:lnTo>
                <a:lnTo>
                  <a:pt x="1527" y="1622"/>
                </a:lnTo>
                <a:lnTo>
                  <a:pt x="1558" y="1615"/>
                </a:lnTo>
                <a:lnTo>
                  <a:pt x="1590" y="1609"/>
                </a:lnTo>
                <a:lnTo>
                  <a:pt x="1621" y="1603"/>
                </a:lnTo>
                <a:lnTo>
                  <a:pt x="1653" y="1598"/>
                </a:lnTo>
                <a:lnTo>
                  <a:pt x="1686" y="1595"/>
                </a:lnTo>
                <a:lnTo>
                  <a:pt x="1718" y="1591"/>
                </a:lnTo>
                <a:lnTo>
                  <a:pt x="1750" y="1589"/>
                </a:lnTo>
                <a:lnTo>
                  <a:pt x="1783" y="1588"/>
                </a:lnTo>
                <a:lnTo>
                  <a:pt x="1783" y="1778"/>
                </a:lnTo>
                <a:lnTo>
                  <a:pt x="1728" y="1781"/>
                </a:lnTo>
                <a:lnTo>
                  <a:pt x="1673" y="1788"/>
                </a:lnTo>
                <a:lnTo>
                  <a:pt x="1618" y="1797"/>
                </a:lnTo>
                <a:lnTo>
                  <a:pt x="1565" y="1807"/>
                </a:lnTo>
                <a:lnTo>
                  <a:pt x="1513" y="1822"/>
                </a:lnTo>
                <a:lnTo>
                  <a:pt x="1462" y="1837"/>
                </a:lnTo>
                <a:lnTo>
                  <a:pt x="1411" y="1856"/>
                </a:lnTo>
                <a:lnTo>
                  <a:pt x="1362" y="1876"/>
                </a:lnTo>
                <a:lnTo>
                  <a:pt x="1313" y="1900"/>
                </a:lnTo>
                <a:lnTo>
                  <a:pt x="1267" y="1925"/>
                </a:lnTo>
                <a:lnTo>
                  <a:pt x="1221" y="1951"/>
                </a:lnTo>
                <a:lnTo>
                  <a:pt x="1177" y="1981"/>
                </a:lnTo>
                <a:lnTo>
                  <a:pt x="1134" y="2012"/>
                </a:lnTo>
                <a:lnTo>
                  <a:pt x="1092" y="2044"/>
                </a:lnTo>
                <a:lnTo>
                  <a:pt x="1053" y="2078"/>
                </a:lnTo>
                <a:lnTo>
                  <a:pt x="1015" y="2115"/>
                </a:lnTo>
                <a:lnTo>
                  <a:pt x="978" y="2153"/>
                </a:lnTo>
                <a:lnTo>
                  <a:pt x="944" y="2193"/>
                </a:lnTo>
                <a:lnTo>
                  <a:pt x="911" y="2234"/>
                </a:lnTo>
                <a:lnTo>
                  <a:pt x="880" y="2276"/>
                </a:lnTo>
                <a:lnTo>
                  <a:pt x="851" y="2320"/>
                </a:lnTo>
                <a:lnTo>
                  <a:pt x="824" y="2367"/>
                </a:lnTo>
                <a:lnTo>
                  <a:pt x="799" y="2413"/>
                </a:lnTo>
                <a:lnTo>
                  <a:pt x="777" y="2462"/>
                </a:lnTo>
                <a:lnTo>
                  <a:pt x="755" y="2510"/>
                </a:lnTo>
                <a:lnTo>
                  <a:pt x="737" y="2561"/>
                </a:lnTo>
                <a:lnTo>
                  <a:pt x="721" y="2612"/>
                </a:lnTo>
                <a:lnTo>
                  <a:pt x="708" y="2666"/>
                </a:lnTo>
                <a:lnTo>
                  <a:pt x="696" y="2719"/>
                </a:lnTo>
                <a:lnTo>
                  <a:pt x="687" y="2773"/>
                </a:lnTo>
                <a:lnTo>
                  <a:pt x="680" y="2829"/>
                </a:lnTo>
                <a:lnTo>
                  <a:pt x="677" y="2884"/>
                </a:lnTo>
                <a:lnTo>
                  <a:pt x="487" y="2884"/>
                </a:lnTo>
                <a:close/>
                <a:moveTo>
                  <a:pt x="1878" y="2075"/>
                </a:moveTo>
                <a:lnTo>
                  <a:pt x="1878" y="2075"/>
                </a:lnTo>
                <a:lnTo>
                  <a:pt x="1908" y="2077"/>
                </a:lnTo>
                <a:lnTo>
                  <a:pt x="1938" y="2080"/>
                </a:lnTo>
                <a:lnTo>
                  <a:pt x="1966" y="2084"/>
                </a:lnTo>
                <a:lnTo>
                  <a:pt x="1995" y="2089"/>
                </a:lnTo>
                <a:lnTo>
                  <a:pt x="2023" y="2095"/>
                </a:lnTo>
                <a:lnTo>
                  <a:pt x="2052" y="2102"/>
                </a:lnTo>
                <a:lnTo>
                  <a:pt x="2079" y="2110"/>
                </a:lnTo>
                <a:lnTo>
                  <a:pt x="2106" y="2118"/>
                </a:lnTo>
                <a:lnTo>
                  <a:pt x="2201" y="1921"/>
                </a:lnTo>
                <a:lnTo>
                  <a:pt x="2262" y="1861"/>
                </a:lnTo>
                <a:lnTo>
                  <a:pt x="2217" y="1843"/>
                </a:lnTo>
                <a:lnTo>
                  <a:pt x="2170" y="1828"/>
                </a:lnTo>
                <a:lnTo>
                  <a:pt x="2124" y="1814"/>
                </a:lnTo>
                <a:lnTo>
                  <a:pt x="2077" y="1803"/>
                </a:lnTo>
                <a:lnTo>
                  <a:pt x="2028" y="1794"/>
                </a:lnTo>
                <a:lnTo>
                  <a:pt x="1979" y="1786"/>
                </a:lnTo>
                <a:lnTo>
                  <a:pt x="1929" y="1781"/>
                </a:lnTo>
                <a:lnTo>
                  <a:pt x="1878" y="1778"/>
                </a:lnTo>
                <a:lnTo>
                  <a:pt x="1878" y="1588"/>
                </a:lnTo>
                <a:lnTo>
                  <a:pt x="1914" y="1590"/>
                </a:lnTo>
                <a:lnTo>
                  <a:pt x="1948" y="1592"/>
                </a:lnTo>
                <a:lnTo>
                  <a:pt x="1984" y="1596"/>
                </a:lnTo>
                <a:lnTo>
                  <a:pt x="2018" y="1600"/>
                </a:lnTo>
                <a:lnTo>
                  <a:pt x="2052" y="1605"/>
                </a:lnTo>
                <a:lnTo>
                  <a:pt x="2086" y="1611"/>
                </a:lnTo>
                <a:lnTo>
                  <a:pt x="2119" y="1619"/>
                </a:lnTo>
                <a:lnTo>
                  <a:pt x="2153" y="1626"/>
                </a:lnTo>
                <a:lnTo>
                  <a:pt x="2186" y="1634"/>
                </a:lnTo>
                <a:lnTo>
                  <a:pt x="2218" y="1643"/>
                </a:lnTo>
                <a:lnTo>
                  <a:pt x="2251" y="1654"/>
                </a:lnTo>
                <a:lnTo>
                  <a:pt x="2282" y="1665"/>
                </a:lnTo>
                <a:lnTo>
                  <a:pt x="2314" y="1677"/>
                </a:lnTo>
                <a:lnTo>
                  <a:pt x="2345" y="1689"/>
                </a:lnTo>
                <a:lnTo>
                  <a:pt x="2376" y="1702"/>
                </a:lnTo>
                <a:lnTo>
                  <a:pt x="2407" y="1716"/>
                </a:lnTo>
                <a:lnTo>
                  <a:pt x="2626" y="1496"/>
                </a:lnTo>
                <a:lnTo>
                  <a:pt x="2582" y="1472"/>
                </a:lnTo>
                <a:lnTo>
                  <a:pt x="2536" y="1450"/>
                </a:lnTo>
                <a:lnTo>
                  <a:pt x="2490" y="1429"/>
                </a:lnTo>
                <a:lnTo>
                  <a:pt x="2444" y="1408"/>
                </a:lnTo>
                <a:lnTo>
                  <a:pt x="2396" y="1391"/>
                </a:lnTo>
                <a:lnTo>
                  <a:pt x="2347" y="1374"/>
                </a:lnTo>
                <a:lnTo>
                  <a:pt x="2299" y="1358"/>
                </a:lnTo>
                <a:lnTo>
                  <a:pt x="2249" y="1344"/>
                </a:lnTo>
                <a:lnTo>
                  <a:pt x="2199" y="1332"/>
                </a:lnTo>
                <a:lnTo>
                  <a:pt x="2148" y="1320"/>
                </a:lnTo>
                <a:lnTo>
                  <a:pt x="2096" y="1312"/>
                </a:lnTo>
                <a:lnTo>
                  <a:pt x="2045" y="1304"/>
                </a:lnTo>
                <a:lnTo>
                  <a:pt x="1991" y="1298"/>
                </a:lnTo>
                <a:lnTo>
                  <a:pt x="1939" y="1294"/>
                </a:lnTo>
                <a:lnTo>
                  <a:pt x="1885" y="1292"/>
                </a:lnTo>
                <a:lnTo>
                  <a:pt x="1831" y="1291"/>
                </a:lnTo>
                <a:lnTo>
                  <a:pt x="1789" y="1291"/>
                </a:lnTo>
                <a:lnTo>
                  <a:pt x="1747" y="1293"/>
                </a:lnTo>
                <a:lnTo>
                  <a:pt x="1705" y="1296"/>
                </a:lnTo>
                <a:lnTo>
                  <a:pt x="1663" y="1299"/>
                </a:lnTo>
                <a:lnTo>
                  <a:pt x="1622" y="1304"/>
                </a:lnTo>
                <a:lnTo>
                  <a:pt x="1582" y="1310"/>
                </a:lnTo>
                <a:lnTo>
                  <a:pt x="1541" y="1316"/>
                </a:lnTo>
                <a:lnTo>
                  <a:pt x="1501" y="1324"/>
                </a:lnTo>
                <a:lnTo>
                  <a:pt x="1460" y="1332"/>
                </a:lnTo>
                <a:lnTo>
                  <a:pt x="1421" y="1342"/>
                </a:lnTo>
                <a:lnTo>
                  <a:pt x="1382" y="1353"/>
                </a:lnTo>
                <a:lnTo>
                  <a:pt x="1343" y="1364"/>
                </a:lnTo>
                <a:lnTo>
                  <a:pt x="1305" y="1376"/>
                </a:lnTo>
                <a:lnTo>
                  <a:pt x="1267" y="1391"/>
                </a:lnTo>
                <a:lnTo>
                  <a:pt x="1229" y="1405"/>
                </a:lnTo>
                <a:lnTo>
                  <a:pt x="1192" y="1419"/>
                </a:lnTo>
                <a:lnTo>
                  <a:pt x="1155" y="1436"/>
                </a:lnTo>
                <a:lnTo>
                  <a:pt x="1120" y="1452"/>
                </a:lnTo>
                <a:lnTo>
                  <a:pt x="1084" y="1470"/>
                </a:lnTo>
                <a:lnTo>
                  <a:pt x="1048" y="1489"/>
                </a:lnTo>
                <a:lnTo>
                  <a:pt x="1014" y="1508"/>
                </a:lnTo>
                <a:lnTo>
                  <a:pt x="980" y="1528"/>
                </a:lnTo>
                <a:lnTo>
                  <a:pt x="946" y="1550"/>
                </a:lnTo>
                <a:lnTo>
                  <a:pt x="913" y="1571"/>
                </a:lnTo>
                <a:lnTo>
                  <a:pt x="881" y="1594"/>
                </a:lnTo>
                <a:lnTo>
                  <a:pt x="849" y="1616"/>
                </a:lnTo>
                <a:lnTo>
                  <a:pt x="818" y="1641"/>
                </a:lnTo>
                <a:lnTo>
                  <a:pt x="787" y="1665"/>
                </a:lnTo>
                <a:lnTo>
                  <a:pt x="758" y="1691"/>
                </a:lnTo>
                <a:lnTo>
                  <a:pt x="728" y="1717"/>
                </a:lnTo>
                <a:lnTo>
                  <a:pt x="699" y="1743"/>
                </a:lnTo>
                <a:lnTo>
                  <a:pt x="671" y="1772"/>
                </a:lnTo>
                <a:lnTo>
                  <a:pt x="644" y="1799"/>
                </a:lnTo>
                <a:lnTo>
                  <a:pt x="616" y="1829"/>
                </a:lnTo>
                <a:lnTo>
                  <a:pt x="590" y="1857"/>
                </a:lnTo>
                <a:lnTo>
                  <a:pt x="565" y="1888"/>
                </a:lnTo>
                <a:lnTo>
                  <a:pt x="540" y="1919"/>
                </a:lnTo>
                <a:lnTo>
                  <a:pt x="516" y="1950"/>
                </a:lnTo>
                <a:lnTo>
                  <a:pt x="493" y="1982"/>
                </a:lnTo>
                <a:lnTo>
                  <a:pt x="470" y="2014"/>
                </a:lnTo>
                <a:lnTo>
                  <a:pt x="449" y="2047"/>
                </a:lnTo>
                <a:lnTo>
                  <a:pt x="427" y="2080"/>
                </a:lnTo>
                <a:lnTo>
                  <a:pt x="407" y="2115"/>
                </a:lnTo>
                <a:lnTo>
                  <a:pt x="388" y="2149"/>
                </a:lnTo>
                <a:lnTo>
                  <a:pt x="369" y="2185"/>
                </a:lnTo>
                <a:lnTo>
                  <a:pt x="351" y="2221"/>
                </a:lnTo>
                <a:lnTo>
                  <a:pt x="335" y="2256"/>
                </a:lnTo>
                <a:lnTo>
                  <a:pt x="319" y="2293"/>
                </a:lnTo>
                <a:lnTo>
                  <a:pt x="304" y="2330"/>
                </a:lnTo>
                <a:lnTo>
                  <a:pt x="290" y="2368"/>
                </a:lnTo>
                <a:lnTo>
                  <a:pt x="277" y="2406"/>
                </a:lnTo>
                <a:lnTo>
                  <a:pt x="264" y="2444"/>
                </a:lnTo>
                <a:lnTo>
                  <a:pt x="252" y="2483"/>
                </a:lnTo>
                <a:lnTo>
                  <a:pt x="241" y="2522"/>
                </a:lnTo>
                <a:lnTo>
                  <a:pt x="232" y="2561"/>
                </a:lnTo>
                <a:lnTo>
                  <a:pt x="223" y="2601"/>
                </a:lnTo>
                <a:lnTo>
                  <a:pt x="216" y="2641"/>
                </a:lnTo>
                <a:lnTo>
                  <a:pt x="209" y="2683"/>
                </a:lnTo>
                <a:lnTo>
                  <a:pt x="203" y="2723"/>
                </a:lnTo>
                <a:lnTo>
                  <a:pt x="198" y="2764"/>
                </a:lnTo>
                <a:lnTo>
                  <a:pt x="195" y="2806"/>
                </a:lnTo>
                <a:lnTo>
                  <a:pt x="192" y="2848"/>
                </a:lnTo>
                <a:lnTo>
                  <a:pt x="190" y="2889"/>
                </a:lnTo>
                <a:lnTo>
                  <a:pt x="190" y="2932"/>
                </a:lnTo>
                <a:lnTo>
                  <a:pt x="190" y="2975"/>
                </a:lnTo>
                <a:lnTo>
                  <a:pt x="192" y="3016"/>
                </a:lnTo>
                <a:lnTo>
                  <a:pt x="195" y="3058"/>
                </a:lnTo>
                <a:lnTo>
                  <a:pt x="198" y="3099"/>
                </a:lnTo>
                <a:lnTo>
                  <a:pt x="203" y="3141"/>
                </a:lnTo>
                <a:lnTo>
                  <a:pt x="209" y="3182"/>
                </a:lnTo>
                <a:lnTo>
                  <a:pt x="216" y="3223"/>
                </a:lnTo>
                <a:lnTo>
                  <a:pt x="223" y="3263"/>
                </a:lnTo>
                <a:lnTo>
                  <a:pt x="232" y="3302"/>
                </a:lnTo>
                <a:lnTo>
                  <a:pt x="241" y="3342"/>
                </a:lnTo>
                <a:lnTo>
                  <a:pt x="252" y="3381"/>
                </a:lnTo>
                <a:lnTo>
                  <a:pt x="264" y="3420"/>
                </a:lnTo>
                <a:lnTo>
                  <a:pt x="277" y="3458"/>
                </a:lnTo>
                <a:lnTo>
                  <a:pt x="290" y="3496"/>
                </a:lnTo>
                <a:lnTo>
                  <a:pt x="304" y="3534"/>
                </a:lnTo>
                <a:lnTo>
                  <a:pt x="319" y="3571"/>
                </a:lnTo>
                <a:lnTo>
                  <a:pt x="335" y="3608"/>
                </a:lnTo>
                <a:lnTo>
                  <a:pt x="351" y="3643"/>
                </a:lnTo>
                <a:lnTo>
                  <a:pt x="369" y="3679"/>
                </a:lnTo>
                <a:lnTo>
                  <a:pt x="388" y="3714"/>
                </a:lnTo>
                <a:lnTo>
                  <a:pt x="407" y="3749"/>
                </a:lnTo>
                <a:lnTo>
                  <a:pt x="427" y="3783"/>
                </a:lnTo>
                <a:lnTo>
                  <a:pt x="449" y="3817"/>
                </a:lnTo>
                <a:lnTo>
                  <a:pt x="470" y="3850"/>
                </a:lnTo>
                <a:lnTo>
                  <a:pt x="493" y="3882"/>
                </a:lnTo>
                <a:lnTo>
                  <a:pt x="516" y="3914"/>
                </a:lnTo>
                <a:lnTo>
                  <a:pt x="540" y="3945"/>
                </a:lnTo>
                <a:lnTo>
                  <a:pt x="565" y="3976"/>
                </a:lnTo>
                <a:lnTo>
                  <a:pt x="590" y="4007"/>
                </a:lnTo>
                <a:lnTo>
                  <a:pt x="616" y="4035"/>
                </a:lnTo>
                <a:lnTo>
                  <a:pt x="644" y="4065"/>
                </a:lnTo>
                <a:lnTo>
                  <a:pt x="671" y="4092"/>
                </a:lnTo>
                <a:lnTo>
                  <a:pt x="699" y="4121"/>
                </a:lnTo>
                <a:lnTo>
                  <a:pt x="728" y="4147"/>
                </a:lnTo>
                <a:lnTo>
                  <a:pt x="758" y="4173"/>
                </a:lnTo>
                <a:lnTo>
                  <a:pt x="787" y="4199"/>
                </a:lnTo>
                <a:lnTo>
                  <a:pt x="818" y="4223"/>
                </a:lnTo>
                <a:lnTo>
                  <a:pt x="849" y="4248"/>
                </a:lnTo>
                <a:lnTo>
                  <a:pt x="881" y="4270"/>
                </a:lnTo>
                <a:lnTo>
                  <a:pt x="913" y="4293"/>
                </a:lnTo>
                <a:lnTo>
                  <a:pt x="946" y="4315"/>
                </a:lnTo>
                <a:lnTo>
                  <a:pt x="980" y="4336"/>
                </a:lnTo>
                <a:lnTo>
                  <a:pt x="1014" y="4356"/>
                </a:lnTo>
                <a:lnTo>
                  <a:pt x="1048" y="4375"/>
                </a:lnTo>
                <a:lnTo>
                  <a:pt x="1084" y="4394"/>
                </a:lnTo>
                <a:lnTo>
                  <a:pt x="1120" y="4412"/>
                </a:lnTo>
                <a:lnTo>
                  <a:pt x="1155" y="4428"/>
                </a:lnTo>
                <a:lnTo>
                  <a:pt x="1192" y="4445"/>
                </a:lnTo>
                <a:lnTo>
                  <a:pt x="1229" y="4459"/>
                </a:lnTo>
                <a:lnTo>
                  <a:pt x="1267" y="4473"/>
                </a:lnTo>
                <a:lnTo>
                  <a:pt x="1305" y="4488"/>
                </a:lnTo>
                <a:lnTo>
                  <a:pt x="1343" y="4499"/>
                </a:lnTo>
                <a:lnTo>
                  <a:pt x="1382" y="4511"/>
                </a:lnTo>
                <a:lnTo>
                  <a:pt x="1421" y="4522"/>
                </a:lnTo>
                <a:lnTo>
                  <a:pt x="1460" y="4531"/>
                </a:lnTo>
                <a:lnTo>
                  <a:pt x="1501" y="4540"/>
                </a:lnTo>
                <a:lnTo>
                  <a:pt x="1541" y="4548"/>
                </a:lnTo>
                <a:lnTo>
                  <a:pt x="1582" y="4554"/>
                </a:lnTo>
                <a:lnTo>
                  <a:pt x="1622" y="4560"/>
                </a:lnTo>
                <a:lnTo>
                  <a:pt x="1663" y="4565"/>
                </a:lnTo>
                <a:lnTo>
                  <a:pt x="1705" y="4568"/>
                </a:lnTo>
                <a:lnTo>
                  <a:pt x="1747" y="4571"/>
                </a:lnTo>
                <a:lnTo>
                  <a:pt x="1789" y="4573"/>
                </a:lnTo>
                <a:lnTo>
                  <a:pt x="1831" y="4573"/>
                </a:lnTo>
                <a:lnTo>
                  <a:pt x="1874" y="4573"/>
                </a:lnTo>
                <a:lnTo>
                  <a:pt x="1915" y="4571"/>
                </a:lnTo>
                <a:lnTo>
                  <a:pt x="1958" y="4568"/>
                </a:lnTo>
                <a:lnTo>
                  <a:pt x="1999" y="4565"/>
                </a:lnTo>
                <a:lnTo>
                  <a:pt x="2040" y="4560"/>
                </a:lnTo>
                <a:lnTo>
                  <a:pt x="2081" y="4554"/>
                </a:lnTo>
                <a:lnTo>
                  <a:pt x="2122" y="4548"/>
                </a:lnTo>
                <a:lnTo>
                  <a:pt x="2162" y="4540"/>
                </a:lnTo>
                <a:lnTo>
                  <a:pt x="2201" y="4531"/>
                </a:lnTo>
                <a:lnTo>
                  <a:pt x="2242" y="4522"/>
                </a:lnTo>
                <a:lnTo>
                  <a:pt x="2281" y="4511"/>
                </a:lnTo>
                <a:lnTo>
                  <a:pt x="2319" y="4499"/>
                </a:lnTo>
                <a:lnTo>
                  <a:pt x="2358" y="4488"/>
                </a:lnTo>
                <a:lnTo>
                  <a:pt x="2395" y="4473"/>
                </a:lnTo>
                <a:lnTo>
                  <a:pt x="2433" y="4459"/>
                </a:lnTo>
                <a:lnTo>
                  <a:pt x="2470" y="4445"/>
                </a:lnTo>
                <a:lnTo>
                  <a:pt x="2506" y="4428"/>
                </a:lnTo>
                <a:lnTo>
                  <a:pt x="2542" y="4412"/>
                </a:lnTo>
                <a:lnTo>
                  <a:pt x="2578" y="4394"/>
                </a:lnTo>
                <a:lnTo>
                  <a:pt x="2613" y="4375"/>
                </a:lnTo>
                <a:lnTo>
                  <a:pt x="2648" y="4356"/>
                </a:lnTo>
                <a:lnTo>
                  <a:pt x="2682" y="4336"/>
                </a:lnTo>
                <a:lnTo>
                  <a:pt x="2715" y="4315"/>
                </a:lnTo>
                <a:lnTo>
                  <a:pt x="2749" y="4293"/>
                </a:lnTo>
                <a:lnTo>
                  <a:pt x="2781" y="4270"/>
                </a:lnTo>
                <a:lnTo>
                  <a:pt x="2813" y="4248"/>
                </a:lnTo>
                <a:lnTo>
                  <a:pt x="2845" y="4223"/>
                </a:lnTo>
                <a:lnTo>
                  <a:pt x="2875" y="4199"/>
                </a:lnTo>
                <a:lnTo>
                  <a:pt x="2905" y="4173"/>
                </a:lnTo>
                <a:lnTo>
                  <a:pt x="2935" y="4147"/>
                </a:lnTo>
                <a:lnTo>
                  <a:pt x="2964" y="4121"/>
                </a:lnTo>
                <a:lnTo>
                  <a:pt x="2992" y="4092"/>
                </a:lnTo>
                <a:lnTo>
                  <a:pt x="3019" y="4065"/>
                </a:lnTo>
                <a:lnTo>
                  <a:pt x="3045" y="4035"/>
                </a:lnTo>
                <a:lnTo>
                  <a:pt x="3072" y="4007"/>
                </a:lnTo>
                <a:lnTo>
                  <a:pt x="3098" y="3976"/>
                </a:lnTo>
                <a:lnTo>
                  <a:pt x="3123" y="3945"/>
                </a:lnTo>
                <a:lnTo>
                  <a:pt x="3146" y="3914"/>
                </a:lnTo>
                <a:lnTo>
                  <a:pt x="3169" y="3882"/>
                </a:lnTo>
                <a:lnTo>
                  <a:pt x="3192" y="3850"/>
                </a:lnTo>
                <a:lnTo>
                  <a:pt x="3214" y="3817"/>
                </a:lnTo>
                <a:lnTo>
                  <a:pt x="3234" y="3783"/>
                </a:lnTo>
                <a:lnTo>
                  <a:pt x="3254" y="3749"/>
                </a:lnTo>
                <a:lnTo>
                  <a:pt x="3275" y="3714"/>
                </a:lnTo>
                <a:lnTo>
                  <a:pt x="3292" y="3679"/>
                </a:lnTo>
                <a:lnTo>
                  <a:pt x="3310" y="3643"/>
                </a:lnTo>
                <a:lnTo>
                  <a:pt x="3327" y="3608"/>
                </a:lnTo>
                <a:lnTo>
                  <a:pt x="3344" y="3571"/>
                </a:lnTo>
                <a:lnTo>
                  <a:pt x="3359" y="3534"/>
                </a:lnTo>
                <a:lnTo>
                  <a:pt x="3373" y="3496"/>
                </a:lnTo>
                <a:lnTo>
                  <a:pt x="3386" y="3458"/>
                </a:lnTo>
                <a:lnTo>
                  <a:pt x="3398" y="3420"/>
                </a:lnTo>
                <a:lnTo>
                  <a:pt x="3410" y="3381"/>
                </a:lnTo>
                <a:lnTo>
                  <a:pt x="3421" y="3342"/>
                </a:lnTo>
                <a:lnTo>
                  <a:pt x="3430" y="3302"/>
                </a:lnTo>
                <a:lnTo>
                  <a:pt x="3439" y="3263"/>
                </a:lnTo>
                <a:lnTo>
                  <a:pt x="3447" y="3223"/>
                </a:lnTo>
                <a:lnTo>
                  <a:pt x="3454" y="3182"/>
                </a:lnTo>
                <a:lnTo>
                  <a:pt x="3459" y="3141"/>
                </a:lnTo>
                <a:lnTo>
                  <a:pt x="3463" y="3099"/>
                </a:lnTo>
                <a:lnTo>
                  <a:pt x="3467" y="3058"/>
                </a:lnTo>
                <a:lnTo>
                  <a:pt x="3471" y="3016"/>
                </a:lnTo>
                <a:lnTo>
                  <a:pt x="3472" y="2975"/>
                </a:lnTo>
                <a:lnTo>
                  <a:pt x="3472" y="2932"/>
                </a:lnTo>
                <a:lnTo>
                  <a:pt x="3472" y="2883"/>
                </a:lnTo>
                <a:lnTo>
                  <a:pt x="3469" y="2836"/>
                </a:lnTo>
                <a:lnTo>
                  <a:pt x="3466" y="2788"/>
                </a:lnTo>
                <a:lnTo>
                  <a:pt x="3461" y="2742"/>
                </a:lnTo>
                <a:lnTo>
                  <a:pt x="3455" y="2694"/>
                </a:lnTo>
                <a:lnTo>
                  <a:pt x="3448" y="2648"/>
                </a:lnTo>
                <a:lnTo>
                  <a:pt x="3440" y="2603"/>
                </a:lnTo>
                <a:lnTo>
                  <a:pt x="3429" y="2558"/>
                </a:lnTo>
                <a:lnTo>
                  <a:pt x="3418" y="2513"/>
                </a:lnTo>
                <a:lnTo>
                  <a:pt x="3405" y="2468"/>
                </a:lnTo>
                <a:lnTo>
                  <a:pt x="3392" y="2425"/>
                </a:lnTo>
                <a:lnTo>
                  <a:pt x="3378" y="2381"/>
                </a:lnTo>
                <a:lnTo>
                  <a:pt x="3361" y="2338"/>
                </a:lnTo>
                <a:lnTo>
                  <a:pt x="3345" y="2297"/>
                </a:lnTo>
                <a:lnTo>
                  <a:pt x="3327" y="2254"/>
                </a:lnTo>
                <a:lnTo>
                  <a:pt x="3307" y="2213"/>
                </a:lnTo>
                <a:lnTo>
                  <a:pt x="3449" y="2073"/>
                </a:lnTo>
                <a:lnTo>
                  <a:pt x="3474" y="2122"/>
                </a:lnTo>
                <a:lnTo>
                  <a:pt x="3498" y="2172"/>
                </a:lnTo>
                <a:lnTo>
                  <a:pt x="3519" y="2222"/>
                </a:lnTo>
                <a:lnTo>
                  <a:pt x="3539" y="2273"/>
                </a:lnTo>
                <a:lnTo>
                  <a:pt x="3558" y="2324"/>
                </a:lnTo>
                <a:lnTo>
                  <a:pt x="3576" y="2376"/>
                </a:lnTo>
                <a:lnTo>
                  <a:pt x="3593" y="2430"/>
                </a:lnTo>
                <a:lnTo>
                  <a:pt x="3607" y="2483"/>
                </a:lnTo>
                <a:lnTo>
                  <a:pt x="3619" y="2536"/>
                </a:lnTo>
                <a:lnTo>
                  <a:pt x="3631" y="2591"/>
                </a:lnTo>
                <a:lnTo>
                  <a:pt x="3640" y="2647"/>
                </a:lnTo>
                <a:lnTo>
                  <a:pt x="3649" y="2703"/>
                </a:lnTo>
                <a:lnTo>
                  <a:pt x="3655" y="2760"/>
                </a:lnTo>
                <a:lnTo>
                  <a:pt x="3658" y="2817"/>
                </a:lnTo>
                <a:lnTo>
                  <a:pt x="3662" y="2874"/>
                </a:lnTo>
                <a:lnTo>
                  <a:pt x="3662" y="2932"/>
                </a:lnTo>
                <a:lnTo>
                  <a:pt x="3662" y="2979"/>
                </a:lnTo>
                <a:lnTo>
                  <a:pt x="3659" y="3026"/>
                </a:lnTo>
                <a:lnTo>
                  <a:pt x="3657" y="3073"/>
                </a:lnTo>
                <a:lnTo>
                  <a:pt x="3652" y="3120"/>
                </a:lnTo>
                <a:lnTo>
                  <a:pt x="3647" y="3165"/>
                </a:lnTo>
                <a:lnTo>
                  <a:pt x="3642" y="3211"/>
                </a:lnTo>
                <a:lnTo>
                  <a:pt x="3633" y="3256"/>
                </a:lnTo>
                <a:lnTo>
                  <a:pt x="3625" y="3301"/>
                </a:lnTo>
                <a:lnTo>
                  <a:pt x="3615" y="3345"/>
                </a:lnTo>
                <a:lnTo>
                  <a:pt x="3605" y="3389"/>
                </a:lnTo>
                <a:lnTo>
                  <a:pt x="3593" y="3433"/>
                </a:lnTo>
                <a:lnTo>
                  <a:pt x="3580" y="3477"/>
                </a:lnTo>
                <a:lnTo>
                  <a:pt x="3566" y="3520"/>
                </a:lnTo>
                <a:lnTo>
                  <a:pt x="3551" y="3561"/>
                </a:lnTo>
                <a:lnTo>
                  <a:pt x="3535" y="3604"/>
                </a:lnTo>
                <a:lnTo>
                  <a:pt x="3518" y="3644"/>
                </a:lnTo>
                <a:lnTo>
                  <a:pt x="3500" y="3686"/>
                </a:lnTo>
                <a:lnTo>
                  <a:pt x="3481" y="3726"/>
                </a:lnTo>
                <a:lnTo>
                  <a:pt x="3462" y="3766"/>
                </a:lnTo>
                <a:lnTo>
                  <a:pt x="3441" y="3805"/>
                </a:lnTo>
                <a:lnTo>
                  <a:pt x="3420" y="3844"/>
                </a:lnTo>
                <a:lnTo>
                  <a:pt x="3397" y="3882"/>
                </a:lnTo>
                <a:lnTo>
                  <a:pt x="3373" y="3919"/>
                </a:lnTo>
                <a:lnTo>
                  <a:pt x="3349" y="3956"/>
                </a:lnTo>
                <a:lnTo>
                  <a:pt x="3325" y="3992"/>
                </a:lnTo>
                <a:lnTo>
                  <a:pt x="3298" y="4028"/>
                </a:lnTo>
                <a:lnTo>
                  <a:pt x="3272" y="4062"/>
                </a:lnTo>
                <a:lnTo>
                  <a:pt x="3244" y="4097"/>
                </a:lnTo>
                <a:lnTo>
                  <a:pt x="3215" y="4130"/>
                </a:lnTo>
                <a:lnTo>
                  <a:pt x="3187" y="4163"/>
                </a:lnTo>
                <a:lnTo>
                  <a:pt x="3157" y="4195"/>
                </a:lnTo>
                <a:lnTo>
                  <a:pt x="3126" y="4227"/>
                </a:lnTo>
                <a:lnTo>
                  <a:pt x="3094" y="4257"/>
                </a:lnTo>
                <a:lnTo>
                  <a:pt x="3062" y="4288"/>
                </a:lnTo>
                <a:lnTo>
                  <a:pt x="3029" y="4317"/>
                </a:lnTo>
                <a:lnTo>
                  <a:pt x="2996" y="4345"/>
                </a:lnTo>
                <a:lnTo>
                  <a:pt x="2961" y="4372"/>
                </a:lnTo>
                <a:lnTo>
                  <a:pt x="2927" y="4400"/>
                </a:lnTo>
                <a:lnTo>
                  <a:pt x="2891" y="4426"/>
                </a:lnTo>
                <a:lnTo>
                  <a:pt x="2854" y="4451"/>
                </a:lnTo>
                <a:lnTo>
                  <a:pt x="2818" y="4474"/>
                </a:lnTo>
                <a:lnTo>
                  <a:pt x="2781" y="4498"/>
                </a:lnTo>
                <a:lnTo>
                  <a:pt x="2743" y="4521"/>
                </a:lnTo>
                <a:lnTo>
                  <a:pt x="2704" y="4542"/>
                </a:lnTo>
                <a:lnTo>
                  <a:pt x="2664" y="4564"/>
                </a:lnTo>
                <a:lnTo>
                  <a:pt x="2625" y="4583"/>
                </a:lnTo>
                <a:lnTo>
                  <a:pt x="2585" y="4602"/>
                </a:lnTo>
                <a:lnTo>
                  <a:pt x="2544" y="4619"/>
                </a:lnTo>
                <a:lnTo>
                  <a:pt x="2503" y="4636"/>
                </a:lnTo>
                <a:lnTo>
                  <a:pt x="2460" y="4653"/>
                </a:lnTo>
                <a:lnTo>
                  <a:pt x="2419" y="4667"/>
                </a:lnTo>
                <a:lnTo>
                  <a:pt x="2376" y="4681"/>
                </a:lnTo>
                <a:lnTo>
                  <a:pt x="2332" y="4694"/>
                </a:lnTo>
                <a:lnTo>
                  <a:pt x="2289" y="4706"/>
                </a:lnTo>
                <a:lnTo>
                  <a:pt x="2245" y="4717"/>
                </a:lnTo>
                <a:lnTo>
                  <a:pt x="2200" y="4726"/>
                </a:lnTo>
                <a:lnTo>
                  <a:pt x="2155" y="4735"/>
                </a:lnTo>
                <a:lnTo>
                  <a:pt x="2110" y="4743"/>
                </a:lnTo>
                <a:lnTo>
                  <a:pt x="2065" y="4749"/>
                </a:lnTo>
                <a:lnTo>
                  <a:pt x="2018" y="4754"/>
                </a:lnTo>
                <a:lnTo>
                  <a:pt x="1972" y="4758"/>
                </a:lnTo>
                <a:lnTo>
                  <a:pt x="1926" y="4761"/>
                </a:lnTo>
                <a:lnTo>
                  <a:pt x="1878" y="4763"/>
                </a:lnTo>
                <a:lnTo>
                  <a:pt x="1831" y="4763"/>
                </a:lnTo>
                <a:lnTo>
                  <a:pt x="1783" y="4763"/>
                </a:lnTo>
                <a:lnTo>
                  <a:pt x="1737" y="4761"/>
                </a:lnTo>
                <a:lnTo>
                  <a:pt x="1691" y="4758"/>
                </a:lnTo>
                <a:lnTo>
                  <a:pt x="1644" y="4754"/>
                </a:lnTo>
                <a:lnTo>
                  <a:pt x="1598" y="4749"/>
                </a:lnTo>
                <a:lnTo>
                  <a:pt x="1552" y="4743"/>
                </a:lnTo>
                <a:lnTo>
                  <a:pt x="1507" y="4735"/>
                </a:lnTo>
                <a:lnTo>
                  <a:pt x="1462" y="4726"/>
                </a:lnTo>
                <a:lnTo>
                  <a:pt x="1418" y="4717"/>
                </a:lnTo>
                <a:lnTo>
                  <a:pt x="1374" y="4706"/>
                </a:lnTo>
                <a:lnTo>
                  <a:pt x="1330" y="4694"/>
                </a:lnTo>
                <a:lnTo>
                  <a:pt x="1287" y="4681"/>
                </a:lnTo>
                <a:lnTo>
                  <a:pt x="1244" y="4667"/>
                </a:lnTo>
                <a:lnTo>
                  <a:pt x="1202" y="4653"/>
                </a:lnTo>
                <a:lnTo>
                  <a:pt x="1160" y="4636"/>
                </a:lnTo>
                <a:lnTo>
                  <a:pt x="1118" y="4619"/>
                </a:lnTo>
                <a:lnTo>
                  <a:pt x="1078" y="4602"/>
                </a:lnTo>
                <a:lnTo>
                  <a:pt x="1038" y="4583"/>
                </a:lnTo>
                <a:lnTo>
                  <a:pt x="997" y="4564"/>
                </a:lnTo>
                <a:lnTo>
                  <a:pt x="958" y="4542"/>
                </a:lnTo>
                <a:lnTo>
                  <a:pt x="920" y="4521"/>
                </a:lnTo>
                <a:lnTo>
                  <a:pt x="882" y="4498"/>
                </a:lnTo>
                <a:lnTo>
                  <a:pt x="844" y="4474"/>
                </a:lnTo>
                <a:lnTo>
                  <a:pt x="807" y="4451"/>
                </a:lnTo>
                <a:lnTo>
                  <a:pt x="771" y="4426"/>
                </a:lnTo>
                <a:lnTo>
                  <a:pt x="735" y="4400"/>
                </a:lnTo>
                <a:lnTo>
                  <a:pt x="701" y="4372"/>
                </a:lnTo>
                <a:lnTo>
                  <a:pt x="666" y="4345"/>
                </a:lnTo>
                <a:lnTo>
                  <a:pt x="633" y="4317"/>
                </a:lnTo>
                <a:lnTo>
                  <a:pt x="600" y="4288"/>
                </a:lnTo>
                <a:lnTo>
                  <a:pt x="568" y="4257"/>
                </a:lnTo>
                <a:lnTo>
                  <a:pt x="537" y="4227"/>
                </a:lnTo>
                <a:lnTo>
                  <a:pt x="506" y="4195"/>
                </a:lnTo>
                <a:lnTo>
                  <a:pt x="476" y="4163"/>
                </a:lnTo>
                <a:lnTo>
                  <a:pt x="446" y="4130"/>
                </a:lnTo>
                <a:lnTo>
                  <a:pt x="418" y="4097"/>
                </a:lnTo>
                <a:lnTo>
                  <a:pt x="391" y="4062"/>
                </a:lnTo>
                <a:lnTo>
                  <a:pt x="363" y="4028"/>
                </a:lnTo>
                <a:lnTo>
                  <a:pt x="338" y="3992"/>
                </a:lnTo>
                <a:lnTo>
                  <a:pt x="312" y="3956"/>
                </a:lnTo>
                <a:lnTo>
                  <a:pt x="289" y="3919"/>
                </a:lnTo>
                <a:lnTo>
                  <a:pt x="265" y="3882"/>
                </a:lnTo>
                <a:lnTo>
                  <a:pt x="242" y="3844"/>
                </a:lnTo>
                <a:lnTo>
                  <a:pt x="221" y="3805"/>
                </a:lnTo>
                <a:lnTo>
                  <a:pt x="201" y="3766"/>
                </a:lnTo>
                <a:lnTo>
                  <a:pt x="180" y="3726"/>
                </a:lnTo>
                <a:lnTo>
                  <a:pt x="161" y="3686"/>
                </a:lnTo>
                <a:lnTo>
                  <a:pt x="144" y="3644"/>
                </a:lnTo>
                <a:lnTo>
                  <a:pt x="127" y="3604"/>
                </a:lnTo>
                <a:lnTo>
                  <a:pt x="112" y="3561"/>
                </a:lnTo>
                <a:lnTo>
                  <a:pt x="96" y="3520"/>
                </a:lnTo>
                <a:lnTo>
                  <a:pt x="82" y="3477"/>
                </a:lnTo>
                <a:lnTo>
                  <a:pt x="69" y="3433"/>
                </a:lnTo>
                <a:lnTo>
                  <a:pt x="58" y="3389"/>
                </a:lnTo>
                <a:lnTo>
                  <a:pt x="46" y="3345"/>
                </a:lnTo>
                <a:lnTo>
                  <a:pt x="37" y="3301"/>
                </a:lnTo>
                <a:lnTo>
                  <a:pt x="28" y="3256"/>
                </a:lnTo>
                <a:lnTo>
                  <a:pt x="21" y="3211"/>
                </a:lnTo>
                <a:lnTo>
                  <a:pt x="14" y="3165"/>
                </a:lnTo>
                <a:lnTo>
                  <a:pt x="9" y="3120"/>
                </a:lnTo>
                <a:lnTo>
                  <a:pt x="5" y="3073"/>
                </a:lnTo>
                <a:lnTo>
                  <a:pt x="2" y="3026"/>
                </a:lnTo>
                <a:lnTo>
                  <a:pt x="0" y="2979"/>
                </a:lnTo>
                <a:lnTo>
                  <a:pt x="0" y="2932"/>
                </a:lnTo>
                <a:lnTo>
                  <a:pt x="0" y="2884"/>
                </a:lnTo>
                <a:lnTo>
                  <a:pt x="2" y="2838"/>
                </a:lnTo>
                <a:lnTo>
                  <a:pt x="5" y="2791"/>
                </a:lnTo>
                <a:lnTo>
                  <a:pt x="9" y="2744"/>
                </a:lnTo>
                <a:lnTo>
                  <a:pt x="14" y="2699"/>
                </a:lnTo>
                <a:lnTo>
                  <a:pt x="21" y="2653"/>
                </a:lnTo>
                <a:lnTo>
                  <a:pt x="28" y="2608"/>
                </a:lnTo>
                <a:lnTo>
                  <a:pt x="37" y="2563"/>
                </a:lnTo>
                <a:lnTo>
                  <a:pt x="46" y="2519"/>
                </a:lnTo>
                <a:lnTo>
                  <a:pt x="58" y="2475"/>
                </a:lnTo>
                <a:lnTo>
                  <a:pt x="69" y="2431"/>
                </a:lnTo>
                <a:lnTo>
                  <a:pt x="82" y="2387"/>
                </a:lnTo>
                <a:lnTo>
                  <a:pt x="96" y="2344"/>
                </a:lnTo>
                <a:lnTo>
                  <a:pt x="112" y="2303"/>
                </a:lnTo>
                <a:lnTo>
                  <a:pt x="127" y="2261"/>
                </a:lnTo>
                <a:lnTo>
                  <a:pt x="144" y="2219"/>
                </a:lnTo>
                <a:lnTo>
                  <a:pt x="161" y="2178"/>
                </a:lnTo>
                <a:lnTo>
                  <a:pt x="180" y="2137"/>
                </a:lnTo>
                <a:lnTo>
                  <a:pt x="201" y="2098"/>
                </a:lnTo>
                <a:lnTo>
                  <a:pt x="221" y="2059"/>
                </a:lnTo>
                <a:lnTo>
                  <a:pt x="242" y="2020"/>
                </a:lnTo>
                <a:lnTo>
                  <a:pt x="265" y="1982"/>
                </a:lnTo>
                <a:lnTo>
                  <a:pt x="289" y="1945"/>
                </a:lnTo>
                <a:lnTo>
                  <a:pt x="312" y="1908"/>
                </a:lnTo>
                <a:lnTo>
                  <a:pt x="338" y="1871"/>
                </a:lnTo>
                <a:lnTo>
                  <a:pt x="363" y="1836"/>
                </a:lnTo>
                <a:lnTo>
                  <a:pt x="391" y="1801"/>
                </a:lnTo>
                <a:lnTo>
                  <a:pt x="418" y="1767"/>
                </a:lnTo>
                <a:lnTo>
                  <a:pt x="446" y="1734"/>
                </a:lnTo>
                <a:lnTo>
                  <a:pt x="476" y="1700"/>
                </a:lnTo>
                <a:lnTo>
                  <a:pt x="506" y="1668"/>
                </a:lnTo>
                <a:lnTo>
                  <a:pt x="537" y="1638"/>
                </a:lnTo>
                <a:lnTo>
                  <a:pt x="568" y="1607"/>
                </a:lnTo>
                <a:lnTo>
                  <a:pt x="600" y="1576"/>
                </a:lnTo>
                <a:lnTo>
                  <a:pt x="633" y="1547"/>
                </a:lnTo>
                <a:lnTo>
                  <a:pt x="666" y="1519"/>
                </a:lnTo>
                <a:lnTo>
                  <a:pt x="701" y="1491"/>
                </a:lnTo>
                <a:lnTo>
                  <a:pt x="735" y="1464"/>
                </a:lnTo>
                <a:lnTo>
                  <a:pt x="771" y="1438"/>
                </a:lnTo>
                <a:lnTo>
                  <a:pt x="807" y="1413"/>
                </a:lnTo>
                <a:lnTo>
                  <a:pt x="844" y="1389"/>
                </a:lnTo>
                <a:lnTo>
                  <a:pt x="882" y="1366"/>
                </a:lnTo>
                <a:lnTo>
                  <a:pt x="920" y="1343"/>
                </a:lnTo>
                <a:lnTo>
                  <a:pt x="958" y="1322"/>
                </a:lnTo>
                <a:lnTo>
                  <a:pt x="997" y="1301"/>
                </a:lnTo>
                <a:lnTo>
                  <a:pt x="1038" y="1281"/>
                </a:lnTo>
                <a:lnTo>
                  <a:pt x="1078" y="1262"/>
                </a:lnTo>
                <a:lnTo>
                  <a:pt x="1118" y="1244"/>
                </a:lnTo>
                <a:lnTo>
                  <a:pt x="1160" y="1228"/>
                </a:lnTo>
                <a:lnTo>
                  <a:pt x="1202" y="1211"/>
                </a:lnTo>
                <a:lnTo>
                  <a:pt x="1244" y="1197"/>
                </a:lnTo>
                <a:lnTo>
                  <a:pt x="1287" y="1183"/>
                </a:lnTo>
                <a:lnTo>
                  <a:pt x="1330" y="1170"/>
                </a:lnTo>
                <a:lnTo>
                  <a:pt x="1374" y="1158"/>
                </a:lnTo>
                <a:lnTo>
                  <a:pt x="1418" y="1147"/>
                </a:lnTo>
                <a:lnTo>
                  <a:pt x="1462" y="1138"/>
                </a:lnTo>
                <a:lnTo>
                  <a:pt x="1507" y="1129"/>
                </a:lnTo>
                <a:lnTo>
                  <a:pt x="1552" y="1122"/>
                </a:lnTo>
                <a:lnTo>
                  <a:pt x="1598" y="1115"/>
                </a:lnTo>
                <a:lnTo>
                  <a:pt x="1644" y="1110"/>
                </a:lnTo>
                <a:lnTo>
                  <a:pt x="1691" y="1106"/>
                </a:lnTo>
                <a:lnTo>
                  <a:pt x="1737" y="1103"/>
                </a:lnTo>
                <a:lnTo>
                  <a:pt x="1783" y="1101"/>
                </a:lnTo>
                <a:lnTo>
                  <a:pt x="1831" y="1101"/>
                </a:lnTo>
                <a:lnTo>
                  <a:pt x="1895" y="1102"/>
                </a:lnTo>
                <a:lnTo>
                  <a:pt x="1958" y="1104"/>
                </a:lnTo>
                <a:lnTo>
                  <a:pt x="2021" y="1110"/>
                </a:lnTo>
                <a:lnTo>
                  <a:pt x="2083" y="1117"/>
                </a:lnTo>
                <a:lnTo>
                  <a:pt x="2144" y="1127"/>
                </a:lnTo>
                <a:lnTo>
                  <a:pt x="2205" y="1139"/>
                </a:lnTo>
                <a:lnTo>
                  <a:pt x="2264" y="1152"/>
                </a:lnTo>
                <a:lnTo>
                  <a:pt x="2324" y="1167"/>
                </a:lnTo>
                <a:lnTo>
                  <a:pt x="2382" y="1185"/>
                </a:lnTo>
                <a:lnTo>
                  <a:pt x="2440" y="1204"/>
                </a:lnTo>
                <a:lnTo>
                  <a:pt x="2497" y="1225"/>
                </a:lnTo>
                <a:lnTo>
                  <a:pt x="2553" y="1248"/>
                </a:lnTo>
                <a:lnTo>
                  <a:pt x="2607" y="1273"/>
                </a:lnTo>
                <a:lnTo>
                  <a:pt x="2661" y="1299"/>
                </a:lnTo>
                <a:lnTo>
                  <a:pt x="2714" y="1328"/>
                </a:lnTo>
                <a:lnTo>
                  <a:pt x="2765" y="1357"/>
                </a:lnTo>
                <a:lnTo>
                  <a:pt x="3964" y="158"/>
                </a:lnTo>
                <a:lnTo>
                  <a:pt x="4021" y="100"/>
                </a:lnTo>
                <a:lnTo>
                  <a:pt x="4037" y="87"/>
                </a:lnTo>
                <a:lnTo>
                  <a:pt x="4052" y="74"/>
                </a:lnTo>
                <a:lnTo>
                  <a:pt x="4069" y="62"/>
                </a:lnTo>
                <a:lnTo>
                  <a:pt x="4086" y="51"/>
                </a:lnTo>
                <a:lnTo>
                  <a:pt x="4102" y="40"/>
                </a:lnTo>
                <a:lnTo>
                  <a:pt x="4120" y="32"/>
                </a:lnTo>
                <a:lnTo>
                  <a:pt x="4138" y="25"/>
                </a:lnTo>
                <a:lnTo>
                  <a:pt x="4156" y="18"/>
                </a:lnTo>
                <a:lnTo>
                  <a:pt x="4175" y="13"/>
                </a:lnTo>
                <a:lnTo>
                  <a:pt x="4194" y="8"/>
                </a:lnTo>
                <a:lnTo>
                  <a:pt x="4213" y="5"/>
                </a:lnTo>
                <a:lnTo>
                  <a:pt x="4233" y="2"/>
                </a:lnTo>
                <a:lnTo>
                  <a:pt x="4252" y="0"/>
                </a:lnTo>
                <a:lnTo>
                  <a:pt x="4272" y="0"/>
                </a:lnTo>
                <a:lnTo>
                  <a:pt x="4292" y="0"/>
                </a:lnTo>
                <a:lnTo>
                  <a:pt x="4312" y="2"/>
                </a:lnTo>
                <a:lnTo>
                  <a:pt x="4331" y="5"/>
                </a:lnTo>
                <a:lnTo>
                  <a:pt x="4352" y="7"/>
                </a:lnTo>
                <a:lnTo>
                  <a:pt x="4372" y="12"/>
                </a:lnTo>
                <a:lnTo>
                  <a:pt x="4392" y="17"/>
                </a:lnTo>
                <a:lnTo>
                  <a:pt x="4412" y="23"/>
                </a:lnTo>
                <a:lnTo>
                  <a:pt x="4431" y="30"/>
                </a:lnTo>
                <a:lnTo>
                  <a:pt x="4451" y="38"/>
                </a:lnTo>
                <a:lnTo>
                  <a:pt x="4470" y="46"/>
                </a:lnTo>
                <a:lnTo>
                  <a:pt x="4489" y="56"/>
                </a:lnTo>
                <a:lnTo>
                  <a:pt x="4508" y="66"/>
                </a:lnTo>
                <a:lnTo>
                  <a:pt x="4527" y="78"/>
                </a:lnTo>
                <a:lnTo>
                  <a:pt x="4545" y="90"/>
                </a:lnTo>
                <a:lnTo>
                  <a:pt x="4563" y="103"/>
                </a:lnTo>
                <a:lnTo>
                  <a:pt x="4580" y="118"/>
                </a:lnTo>
                <a:lnTo>
                  <a:pt x="4596" y="132"/>
                </a:lnTo>
                <a:lnTo>
                  <a:pt x="4613" y="148"/>
                </a:lnTo>
                <a:lnTo>
                  <a:pt x="4628" y="164"/>
                </a:lnTo>
                <a:lnTo>
                  <a:pt x="4642" y="180"/>
                </a:lnTo>
                <a:lnTo>
                  <a:pt x="4657" y="198"/>
                </a:lnTo>
                <a:lnTo>
                  <a:pt x="4670" y="216"/>
                </a:lnTo>
                <a:lnTo>
                  <a:pt x="4683" y="234"/>
                </a:lnTo>
                <a:lnTo>
                  <a:pt x="4694" y="252"/>
                </a:lnTo>
                <a:lnTo>
                  <a:pt x="4704" y="271"/>
                </a:lnTo>
                <a:lnTo>
                  <a:pt x="4714" y="290"/>
                </a:lnTo>
                <a:lnTo>
                  <a:pt x="4723" y="310"/>
                </a:lnTo>
                <a:lnTo>
                  <a:pt x="4730" y="329"/>
                </a:lnTo>
                <a:lnTo>
                  <a:pt x="4737" y="349"/>
                </a:lnTo>
                <a:lnTo>
                  <a:pt x="4743" y="368"/>
                </a:lnTo>
                <a:lnTo>
                  <a:pt x="4749" y="388"/>
                </a:lnTo>
                <a:lnTo>
                  <a:pt x="4753" y="408"/>
                </a:lnTo>
                <a:lnTo>
                  <a:pt x="4756" y="429"/>
                </a:lnTo>
                <a:lnTo>
                  <a:pt x="4759" y="449"/>
                </a:lnTo>
                <a:lnTo>
                  <a:pt x="4760" y="469"/>
                </a:lnTo>
                <a:lnTo>
                  <a:pt x="4760" y="489"/>
                </a:lnTo>
                <a:lnTo>
                  <a:pt x="4760" y="508"/>
                </a:lnTo>
                <a:lnTo>
                  <a:pt x="4759" y="528"/>
                </a:lnTo>
                <a:lnTo>
                  <a:pt x="4756" y="547"/>
                </a:lnTo>
                <a:lnTo>
                  <a:pt x="4753" y="568"/>
                </a:lnTo>
                <a:lnTo>
                  <a:pt x="4748" y="587"/>
                </a:lnTo>
                <a:lnTo>
                  <a:pt x="4742" y="604"/>
                </a:lnTo>
                <a:lnTo>
                  <a:pt x="4736" y="623"/>
                </a:lnTo>
                <a:lnTo>
                  <a:pt x="4728" y="641"/>
                </a:lnTo>
                <a:lnTo>
                  <a:pt x="4720" y="659"/>
                </a:lnTo>
                <a:lnTo>
                  <a:pt x="4710" y="676"/>
                </a:lnTo>
                <a:lnTo>
                  <a:pt x="4699" y="692"/>
                </a:lnTo>
                <a:lnTo>
                  <a:pt x="4688" y="708"/>
                </a:lnTo>
                <a:lnTo>
                  <a:pt x="4675" y="724"/>
                </a:lnTo>
                <a:lnTo>
                  <a:pt x="4660" y="739"/>
                </a:lnTo>
                <a:lnTo>
                  <a:pt x="4436" y="963"/>
                </a:lnTo>
                <a:lnTo>
                  <a:pt x="2812" y="2570"/>
                </a:lnTo>
                <a:lnTo>
                  <a:pt x="2211" y="2862"/>
                </a:lnTo>
                <a:lnTo>
                  <a:pt x="2213" y="2880"/>
                </a:lnTo>
                <a:lnTo>
                  <a:pt x="2216" y="2896"/>
                </a:lnTo>
                <a:lnTo>
                  <a:pt x="2217" y="2914"/>
                </a:lnTo>
                <a:lnTo>
                  <a:pt x="2217" y="2932"/>
                </a:lnTo>
                <a:lnTo>
                  <a:pt x="2217" y="2952"/>
                </a:lnTo>
                <a:lnTo>
                  <a:pt x="2216" y="2971"/>
                </a:lnTo>
                <a:lnTo>
                  <a:pt x="2213" y="2991"/>
                </a:lnTo>
                <a:lnTo>
                  <a:pt x="2210" y="3010"/>
                </a:lnTo>
                <a:lnTo>
                  <a:pt x="2205" y="3028"/>
                </a:lnTo>
                <a:lnTo>
                  <a:pt x="2200" y="3047"/>
                </a:lnTo>
                <a:lnTo>
                  <a:pt x="2194" y="3065"/>
                </a:lnTo>
                <a:lnTo>
                  <a:pt x="2187" y="3083"/>
                </a:lnTo>
                <a:lnTo>
                  <a:pt x="2179" y="3099"/>
                </a:lnTo>
                <a:lnTo>
                  <a:pt x="2170" y="3116"/>
                </a:lnTo>
                <a:lnTo>
                  <a:pt x="2161" y="3133"/>
                </a:lnTo>
                <a:lnTo>
                  <a:pt x="2151" y="3148"/>
                </a:lnTo>
                <a:lnTo>
                  <a:pt x="2141" y="3163"/>
                </a:lnTo>
                <a:lnTo>
                  <a:pt x="2129" y="3178"/>
                </a:lnTo>
                <a:lnTo>
                  <a:pt x="2117" y="3192"/>
                </a:lnTo>
                <a:lnTo>
                  <a:pt x="2104" y="3205"/>
                </a:lnTo>
                <a:lnTo>
                  <a:pt x="2091" y="3218"/>
                </a:lnTo>
                <a:lnTo>
                  <a:pt x="2077" y="3230"/>
                </a:lnTo>
                <a:lnTo>
                  <a:pt x="2062" y="3242"/>
                </a:lnTo>
                <a:lnTo>
                  <a:pt x="2047" y="3253"/>
                </a:lnTo>
                <a:lnTo>
                  <a:pt x="2032" y="3262"/>
                </a:lnTo>
                <a:lnTo>
                  <a:pt x="2015" y="3272"/>
                </a:lnTo>
                <a:lnTo>
                  <a:pt x="1998" y="3280"/>
                </a:lnTo>
                <a:lnTo>
                  <a:pt x="1982" y="3288"/>
                </a:lnTo>
                <a:lnTo>
                  <a:pt x="1964" y="3294"/>
                </a:lnTo>
                <a:lnTo>
                  <a:pt x="1946" y="3301"/>
                </a:lnTo>
                <a:lnTo>
                  <a:pt x="1927" y="3306"/>
                </a:lnTo>
                <a:lnTo>
                  <a:pt x="1909" y="3311"/>
                </a:lnTo>
                <a:lnTo>
                  <a:pt x="1890" y="3313"/>
                </a:lnTo>
                <a:lnTo>
                  <a:pt x="1870" y="3315"/>
                </a:lnTo>
                <a:lnTo>
                  <a:pt x="1851" y="3318"/>
                </a:lnTo>
                <a:lnTo>
                  <a:pt x="1831" y="3318"/>
                </a:lnTo>
                <a:lnTo>
                  <a:pt x="1811" y="3318"/>
                </a:lnTo>
                <a:lnTo>
                  <a:pt x="1792" y="3315"/>
                </a:lnTo>
                <a:lnTo>
                  <a:pt x="1773" y="3313"/>
                </a:lnTo>
                <a:lnTo>
                  <a:pt x="1754" y="3311"/>
                </a:lnTo>
                <a:lnTo>
                  <a:pt x="1735" y="3306"/>
                </a:lnTo>
                <a:lnTo>
                  <a:pt x="1717" y="3301"/>
                </a:lnTo>
                <a:lnTo>
                  <a:pt x="1698" y="3294"/>
                </a:lnTo>
                <a:lnTo>
                  <a:pt x="1681" y="3288"/>
                </a:lnTo>
                <a:lnTo>
                  <a:pt x="1663" y="3280"/>
                </a:lnTo>
                <a:lnTo>
                  <a:pt x="1647" y="3272"/>
                </a:lnTo>
                <a:lnTo>
                  <a:pt x="1631" y="3262"/>
                </a:lnTo>
                <a:lnTo>
                  <a:pt x="1615" y="3253"/>
                </a:lnTo>
                <a:lnTo>
                  <a:pt x="1601" y="3242"/>
                </a:lnTo>
                <a:lnTo>
                  <a:pt x="1585" y="3230"/>
                </a:lnTo>
                <a:lnTo>
                  <a:pt x="1572" y="3218"/>
                </a:lnTo>
                <a:lnTo>
                  <a:pt x="1558" y="3205"/>
                </a:lnTo>
                <a:lnTo>
                  <a:pt x="1546" y="3192"/>
                </a:lnTo>
                <a:lnTo>
                  <a:pt x="1533" y="3178"/>
                </a:lnTo>
                <a:lnTo>
                  <a:pt x="1522" y="3163"/>
                </a:lnTo>
                <a:lnTo>
                  <a:pt x="1511" y="3148"/>
                </a:lnTo>
                <a:lnTo>
                  <a:pt x="1501" y="3133"/>
                </a:lnTo>
                <a:lnTo>
                  <a:pt x="1491" y="3116"/>
                </a:lnTo>
                <a:lnTo>
                  <a:pt x="1483" y="3099"/>
                </a:lnTo>
                <a:lnTo>
                  <a:pt x="1476" y="3083"/>
                </a:lnTo>
                <a:lnTo>
                  <a:pt x="1469" y="3065"/>
                </a:lnTo>
                <a:lnTo>
                  <a:pt x="1463" y="3047"/>
                </a:lnTo>
                <a:lnTo>
                  <a:pt x="1457" y="3028"/>
                </a:lnTo>
                <a:lnTo>
                  <a:pt x="1453" y="3010"/>
                </a:lnTo>
                <a:lnTo>
                  <a:pt x="1450" y="2991"/>
                </a:lnTo>
                <a:lnTo>
                  <a:pt x="1447" y="2971"/>
                </a:lnTo>
                <a:lnTo>
                  <a:pt x="1446" y="2952"/>
                </a:lnTo>
                <a:lnTo>
                  <a:pt x="1445" y="2932"/>
                </a:lnTo>
                <a:lnTo>
                  <a:pt x="1446" y="2912"/>
                </a:lnTo>
                <a:lnTo>
                  <a:pt x="1447" y="2893"/>
                </a:lnTo>
                <a:lnTo>
                  <a:pt x="1450" y="2874"/>
                </a:lnTo>
                <a:lnTo>
                  <a:pt x="1453" y="2855"/>
                </a:lnTo>
                <a:lnTo>
                  <a:pt x="1457" y="2836"/>
                </a:lnTo>
                <a:lnTo>
                  <a:pt x="1463" y="2817"/>
                </a:lnTo>
                <a:lnTo>
                  <a:pt x="1469" y="2799"/>
                </a:lnTo>
                <a:lnTo>
                  <a:pt x="1476" y="2781"/>
                </a:lnTo>
                <a:lnTo>
                  <a:pt x="1483" y="2764"/>
                </a:lnTo>
                <a:lnTo>
                  <a:pt x="1491" y="2748"/>
                </a:lnTo>
                <a:lnTo>
                  <a:pt x="1501" y="2731"/>
                </a:lnTo>
                <a:lnTo>
                  <a:pt x="1511" y="2716"/>
                </a:lnTo>
                <a:lnTo>
                  <a:pt x="1522" y="2702"/>
                </a:lnTo>
                <a:lnTo>
                  <a:pt x="1533" y="2686"/>
                </a:lnTo>
                <a:lnTo>
                  <a:pt x="1546" y="2672"/>
                </a:lnTo>
                <a:lnTo>
                  <a:pt x="1558" y="2659"/>
                </a:lnTo>
                <a:lnTo>
                  <a:pt x="1572" y="2646"/>
                </a:lnTo>
                <a:lnTo>
                  <a:pt x="1585" y="2634"/>
                </a:lnTo>
                <a:lnTo>
                  <a:pt x="1601" y="2623"/>
                </a:lnTo>
                <a:lnTo>
                  <a:pt x="1615" y="2611"/>
                </a:lnTo>
                <a:lnTo>
                  <a:pt x="1631" y="2602"/>
                </a:lnTo>
                <a:lnTo>
                  <a:pt x="1647" y="2592"/>
                </a:lnTo>
                <a:lnTo>
                  <a:pt x="1663" y="2584"/>
                </a:lnTo>
                <a:lnTo>
                  <a:pt x="1681" y="2576"/>
                </a:lnTo>
                <a:lnTo>
                  <a:pt x="1698" y="2570"/>
                </a:lnTo>
                <a:lnTo>
                  <a:pt x="1717" y="2564"/>
                </a:lnTo>
                <a:lnTo>
                  <a:pt x="1735" y="2558"/>
                </a:lnTo>
                <a:lnTo>
                  <a:pt x="1754" y="2554"/>
                </a:lnTo>
                <a:lnTo>
                  <a:pt x="1773" y="2551"/>
                </a:lnTo>
                <a:lnTo>
                  <a:pt x="1792" y="2548"/>
                </a:lnTo>
                <a:lnTo>
                  <a:pt x="1811" y="2546"/>
                </a:lnTo>
                <a:lnTo>
                  <a:pt x="1831" y="2546"/>
                </a:lnTo>
                <a:lnTo>
                  <a:pt x="1864" y="2547"/>
                </a:lnTo>
                <a:lnTo>
                  <a:pt x="1896" y="2552"/>
                </a:lnTo>
                <a:lnTo>
                  <a:pt x="2022" y="2291"/>
                </a:lnTo>
                <a:lnTo>
                  <a:pt x="1988" y="2282"/>
                </a:lnTo>
                <a:lnTo>
                  <a:pt x="1952" y="2274"/>
                </a:lnTo>
                <a:lnTo>
                  <a:pt x="1915" y="2268"/>
                </a:lnTo>
                <a:lnTo>
                  <a:pt x="1878" y="2265"/>
                </a:lnTo>
                <a:lnTo>
                  <a:pt x="1878" y="2075"/>
                </a:lnTo>
                <a:close/>
                <a:moveTo>
                  <a:pt x="1827" y="2692"/>
                </a:moveTo>
                <a:lnTo>
                  <a:pt x="1827" y="2692"/>
                </a:lnTo>
                <a:lnTo>
                  <a:pt x="1804" y="2694"/>
                </a:lnTo>
                <a:lnTo>
                  <a:pt x="1780" y="2698"/>
                </a:lnTo>
                <a:lnTo>
                  <a:pt x="1757" y="2704"/>
                </a:lnTo>
                <a:lnTo>
                  <a:pt x="1736" y="2712"/>
                </a:lnTo>
                <a:lnTo>
                  <a:pt x="1715" y="2722"/>
                </a:lnTo>
                <a:lnTo>
                  <a:pt x="1696" y="2735"/>
                </a:lnTo>
                <a:lnTo>
                  <a:pt x="1678" y="2748"/>
                </a:lnTo>
                <a:lnTo>
                  <a:pt x="1661" y="2763"/>
                </a:lnTo>
                <a:lnTo>
                  <a:pt x="1646" y="2781"/>
                </a:lnTo>
                <a:lnTo>
                  <a:pt x="1631" y="2799"/>
                </a:lnTo>
                <a:lnTo>
                  <a:pt x="1620" y="2819"/>
                </a:lnTo>
                <a:lnTo>
                  <a:pt x="1610" y="2839"/>
                </a:lnTo>
                <a:lnTo>
                  <a:pt x="1602" y="2862"/>
                </a:lnTo>
                <a:lnTo>
                  <a:pt x="1596" y="2884"/>
                </a:lnTo>
                <a:lnTo>
                  <a:pt x="1592" y="2908"/>
                </a:lnTo>
                <a:lnTo>
                  <a:pt x="1591" y="2932"/>
                </a:lnTo>
                <a:lnTo>
                  <a:pt x="1592" y="2957"/>
                </a:lnTo>
                <a:lnTo>
                  <a:pt x="1597" y="2981"/>
                </a:lnTo>
                <a:lnTo>
                  <a:pt x="1602" y="3003"/>
                </a:lnTo>
                <a:lnTo>
                  <a:pt x="1610" y="3026"/>
                </a:lnTo>
                <a:lnTo>
                  <a:pt x="1621" y="3046"/>
                </a:lnTo>
                <a:lnTo>
                  <a:pt x="1633" y="3066"/>
                </a:lnTo>
                <a:lnTo>
                  <a:pt x="1646" y="3084"/>
                </a:lnTo>
                <a:lnTo>
                  <a:pt x="1662" y="3102"/>
                </a:lnTo>
                <a:lnTo>
                  <a:pt x="1679" y="3117"/>
                </a:lnTo>
                <a:lnTo>
                  <a:pt x="1697" y="3130"/>
                </a:lnTo>
                <a:lnTo>
                  <a:pt x="1717" y="3142"/>
                </a:lnTo>
                <a:lnTo>
                  <a:pt x="1738" y="3153"/>
                </a:lnTo>
                <a:lnTo>
                  <a:pt x="1760" y="3161"/>
                </a:lnTo>
                <a:lnTo>
                  <a:pt x="1783" y="3167"/>
                </a:lnTo>
                <a:lnTo>
                  <a:pt x="1807" y="3171"/>
                </a:lnTo>
                <a:lnTo>
                  <a:pt x="1831" y="3172"/>
                </a:lnTo>
                <a:lnTo>
                  <a:pt x="1856" y="3171"/>
                </a:lnTo>
                <a:lnTo>
                  <a:pt x="1880" y="3167"/>
                </a:lnTo>
                <a:lnTo>
                  <a:pt x="1902" y="3161"/>
                </a:lnTo>
                <a:lnTo>
                  <a:pt x="1925" y="3153"/>
                </a:lnTo>
                <a:lnTo>
                  <a:pt x="1945" y="3142"/>
                </a:lnTo>
                <a:lnTo>
                  <a:pt x="1965" y="3130"/>
                </a:lnTo>
                <a:lnTo>
                  <a:pt x="1984" y="3117"/>
                </a:lnTo>
                <a:lnTo>
                  <a:pt x="2001" y="3102"/>
                </a:lnTo>
                <a:lnTo>
                  <a:pt x="2016" y="3084"/>
                </a:lnTo>
                <a:lnTo>
                  <a:pt x="2030" y="3066"/>
                </a:lnTo>
                <a:lnTo>
                  <a:pt x="2042" y="3046"/>
                </a:lnTo>
                <a:lnTo>
                  <a:pt x="2052" y="3026"/>
                </a:lnTo>
                <a:lnTo>
                  <a:pt x="2060" y="3003"/>
                </a:lnTo>
                <a:lnTo>
                  <a:pt x="2066" y="2981"/>
                </a:lnTo>
                <a:lnTo>
                  <a:pt x="2070" y="2957"/>
                </a:lnTo>
                <a:lnTo>
                  <a:pt x="2071" y="2932"/>
                </a:lnTo>
                <a:lnTo>
                  <a:pt x="2071" y="2931"/>
                </a:lnTo>
                <a:lnTo>
                  <a:pt x="1862" y="3033"/>
                </a:lnTo>
                <a:lnTo>
                  <a:pt x="1728" y="2899"/>
                </a:lnTo>
                <a:lnTo>
                  <a:pt x="1827" y="2692"/>
                </a:lnTo>
                <a:close/>
                <a:moveTo>
                  <a:pt x="2056" y="2832"/>
                </a:moveTo>
                <a:lnTo>
                  <a:pt x="2527" y="2609"/>
                </a:lnTo>
                <a:lnTo>
                  <a:pt x="2495" y="2601"/>
                </a:lnTo>
                <a:lnTo>
                  <a:pt x="2464" y="2589"/>
                </a:lnTo>
                <a:lnTo>
                  <a:pt x="2433" y="2576"/>
                </a:lnTo>
                <a:lnTo>
                  <a:pt x="2402" y="2559"/>
                </a:lnTo>
                <a:lnTo>
                  <a:pt x="2373" y="2541"/>
                </a:lnTo>
                <a:lnTo>
                  <a:pt x="2345" y="2521"/>
                </a:lnTo>
                <a:lnTo>
                  <a:pt x="2318" y="2498"/>
                </a:lnTo>
                <a:lnTo>
                  <a:pt x="2292" y="2475"/>
                </a:lnTo>
                <a:lnTo>
                  <a:pt x="2267" y="2449"/>
                </a:lnTo>
                <a:lnTo>
                  <a:pt x="2244" y="2421"/>
                </a:lnTo>
                <a:lnTo>
                  <a:pt x="2224" y="2392"/>
                </a:lnTo>
                <a:lnTo>
                  <a:pt x="2206" y="2363"/>
                </a:lnTo>
                <a:lnTo>
                  <a:pt x="2189" y="2332"/>
                </a:lnTo>
                <a:lnTo>
                  <a:pt x="2176" y="2301"/>
                </a:lnTo>
                <a:lnTo>
                  <a:pt x="2164" y="2269"/>
                </a:lnTo>
                <a:lnTo>
                  <a:pt x="2156" y="2237"/>
                </a:lnTo>
                <a:lnTo>
                  <a:pt x="1929" y="2706"/>
                </a:lnTo>
                <a:lnTo>
                  <a:pt x="1947" y="2719"/>
                </a:lnTo>
                <a:lnTo>
                  <a:pt x="1965" y="2734"/>
                </a:lnTo>
                <a:lnTo>
                  <a:pt x="1983" y="2749"/>
                </a:lnTo>
                <a:lnTo>
                  <a:pt x="2001" y="2766"/>
                </a:lnTo>
                <a:lnTo>
                  <a:pt x="2016" y="2781"/>
                </a:lnTo>
                <a:lnTo>
                  <a:pt x="2030" y="2798"/>
                </a:lnTo>
                <a:lnTo>
                  <a:pt x="2043" y="2814"/>
                </a:lnTo>
                <a:lnTo>
                  <a:pt x="2056" y="2832"/>
                </a:lnTo>
                <a:close/>
                <a:moveTo>
                  <a:pt x="4202" y="1063"/>
                </a:moveTo>
                <a:lnTo>
                  <a:pt x="4202" y="1063"/>
                </a:lnTo>
                <a:lnTo>
                  <a:pt x="4181" y="1063"/>
                </a:lnTo>
                <a:lnTo>
                  <a:pt x="4160" y="1063"/>
                </a:lnTo>
                <a:lnTo>
                  <a:pt x="4139" y="1060"/>
                </a:lnTo>
                <a:lnTo>
                  <a:pt x="4119" y="1058"/>
                </a:lnTo>
                <a:lnTo>
                  <a:pt x="4097" y="1054"/>
                </a:lnTo>
                <a:lnTo>
                  <a:pt x="4077" y="1050"/>
                </a:lnTo>
                <a:lnTo>
                  <a:pt x="4056" y="1044"/>
                </a:lnTo>
                <a:lnTo>
                  <a:pt x="4036" y="1037"/>
                </a:lnTo>
                <a:lnTo>
                  <a:pt x="4014" y="1028"/>
                </a:lnTo>
                <a:lnTo>
                  <a:pt x="3994" y="1020"/>
                </a:lnTo>
                <a:lnTo>
                  <a:pt x="3975" y="1011"/>
                </a:lnTo>
                <a:lnTo>
                  <a:pt x="3955" y="1000"/>
                </a:lnTo>
                <a:lnTo>
                  <a:pt x="3936" y="988"/>
                </a:lnTo>
                <a:lnTo>
                  <a:pt x="3917" y="975"/>
                </a:lnTo>
                <a:lnTo>
                  <a:pt x="3898" y="962"/>
                </a:lnTo>
                <a:lnTo>
                  <a:pt x="3880" y="948"/>
                </a:lnTo>
                <a:lnTo>
                  <a:pt x="2396" y="2432"/>
                </a:lnTo>
                <a:lnTo>
                  <a:pt x="2420" y="2450"/>
                </a:lnTo>
                <a:lnTo>
                  <a:pt x="2445" y="2468"/>
                </a:lnTo>
                <a:lnTo>
                  <a:pt x="2471" y="2482"/>
                </a:lnTo>
                <a:lnTo>
                  <a:pt x="2497" y="2495"/>
                </a:lnTo>
                <a:lnTo>
                  <a:pt x="2524" y="2507"/>
                </a:lnTo>
                <a:lnTo>
                  <a:pt x="2552" y="2515"/>
                </a:lnTo>
                <a:lnTo>
                  <a:pt x="2579" y="2521"/>
                </a:lnTo>
                <a:lnTo>
                  <a:pt x="2606" y="2526"/>
                </a:lnTo>
                <a:lnTo>
                  <a:pt x="2633" y="2527"/>
                </a:lnTo>
                <a:lnTo>
                  <a:pt x="2648" y="2527"/>
                </a:lnTo>
                <a:lnTo>
                  <a:pt x="2662" y="2526"/>
                </a:lnTo>
                <a:lnTo>
                  <a:pt x="2675" y="2523"/>
                </a:lnTo>
                <a:lnTo>
                  <a:pt x="2688" y="2521"/>
                </a:lnTo>
                <a:lnTo>
                  <a:pt x="2702" y="2517"/>
                </a:lnTo>
                <a:lnTo>
                  <a:pt x="2715" y="2514"/>
                </a:lnTo>
                <a:lnTo>
                  <a:pt x="2728" y="2508"/>
                </a:lnTo>
                <a:lnTo>
                  <a:pt x="2742" y="2503"/>
                </a:lnTo>
                <a:lnTo>
                  <a:pt x="2755" y="2496"/>
                </a:lnTo>
                <a:lnTo>
                  <a:pt x="2766" y="2489"/>
                </a:lnTo>
                <a:lnTo>
                  <a:pt x="2780" y="2481"/>
                </a:lnTo>
                <a:lnTo>
                  <a:pt x="2791" y="2471"/>
                </a:lnTo>
                <a:lnTo>
                  <a:pt x="2803" y="2462"/>
                </a:lnTo>
                <a:lnTo>
                  <a:pt x="2815" y="2450"/>
                </a:lnTo>
                <a:lnTo>
                  <a:pt x="4202" y="1063"/>
                </a:lnTo>
                <a:close/>
                <a:moveTo>
                  <a:pt x="2330" y="2364"/>
                </a:moveTo>
                <a:lnTo>
                  <a:pt x="3814" y="880"/>
                </a:lnTo>
                <a:lnTo>
                  <a:pt x="3798" y="862"/>
                </a:lnTo>
                <a:lnTo>
                  <a:pt x="3785" y="844"/>
                </a:lnTo>
                <a:lnTo>
                  <a:pt x="3773" y="825"/>
                </a:lnTo>
                <a:lnTo>
                  <a:pt x="3761" y="805"/>
                </a:lnTo>
                <a:lnTo>
                  <a:pt x="3751" y="786"/>
                </a:lnTo>
                <a:lnTo>
                  <a:pt x="3741" y="766"/>
                </a:lnTo>
                <a:lnTo>
                  <a:pt x="3732" y="746"/>
                </a:lnTo>
                <a:lnTo>
                  <a:pt x="3725" y="726"/>
                </a:lnTo>
                <a:lnTo>
                  <a:pt x="3718" y="704"/>
                </a:lnTo>
                <a:lnTo>
                  <a:pt x="3712" y="684"/>
                </a:lnTo>
                <a:lnTo>
                  <a:pt x="3707" y="663"/>
                </a:lnTo>
                <a:lnTo>
                  <a:pt x="3703" y="642"/>
                </a:lnTo>
                <a:lnTo>
                  <a:pt x="3700" y="621"/>
                </a:lnTo>
                <a:lnTo>
                  <a:pt x="3699" y="601"/>
                </a:lnTo>
                <a:lnTo>
                  <a:pt x="3697" y="579"/>
                </a:lnTo>
                <a:lnTo>
                  <a:pt x="3697" y="559"/>
                </a:lnTo>
                <a:lnTo>
                  <a:pt x="2311" y="1946"/>
                </a:lnTo>
                <a:lnTo>
                  <a:pt x="2300" y="1958"/>
                </a:lnTo>
                <a:lnTo>
                  <a:pt x="2289" y="1970"/>
                </a:lnTo>
                <a:lnTo>
                  <a:pt x="2281" y="1982"/>
                </a:lnTo>
                <a:lnTo>
                  <a:pt x="2273" y="1994"/>
                </a:lnTo>
                <a:lnTo>
                  <a:pt x="2264" y="2007"/>
                </a:lnTo>
                <a:lnTo>
                  <a:pt x="2258" y="2020"/>
                </a:lnTo>
                <a:lnTo>
                  <a:pt x="2252" y="2033"/>
                </a:lnTo>
                <a:lnTo>
                  <a:pt x="2248" y="2046"/>
                </a:lnTo>
                <a:lnTo>
                  <a:pt x="2243" y="2059"/>
                </a:lnTo>
                <a:lnTo>
                  <a:pt x="2240" y="2072"/>
                </a:lnTo>
                <a:lnTo>
                  <a:pt x="2237" y="2085"/>
                </a:lnTo>
                <a:lnTo>
                  <a:pt x="2236" y="2099"/>
                </a:lnTo>
                <a:lnTo>
                  <a:pt x="2235" y="2113"/>
                </a:lnTo>
                <a:lnTo>
                  <a:pt x="2235" y="2127"/>
                </a:lnTo>
                <a:lnTo>
                  <a:pt x="2236" y="2154"/>
                </a:lnTo>
                <a:lnTo>
                  <a:pt x="2239" y="2183"/>
                </a:lnTo>
                <a:lnTo>
                  <a:pt x="2245" y="2210"/>
                </a:lnTo>
                <a:lnTo>
                  <a:pt x="2255" y="2237"/>
                </a:lnTo>
                <a:lnTo>
                  <a:pt x="2265" y="2263"/>
                </a:lnTo>
                <a:lnTo>
                  <a:pt x="2278" y="2291"/>
                </a:lnTo>
                <a:lnTo>
                  <a:pt x="2294" y="2316"/>
                </a:lnTo>
                <a:lnTo>
                  <a:pt x="2311" y="2341"/>
                </a:lnTo>
                <a:lnTo>
                  <a:pt x="2330" y="2364"/>
                </a:lnTo>
                <a:close/>
              </a:path>
            </a:pathLst>
          </a:custGeom>
          <a:solidFill>
            <a:srgbClr val="7030A0"/>
          </a:solidFill>
          <a:ln w="9525">
            <a:noFill/>
            <a:round/>
            <a:headEnd/>
            <a:tailEnd/>
          </a:ln>
        </p:spPr>
        <p:txBody>
          <a:bodyPr/>
          <a:lstStyle/>
          <a:p>
            <a:endParaRPr lang="de-DE" dirty="0">
              <a:solidFill>
                <a:schemeClr val="bg1"/>
              </a:solidFill>
              <a:latin typeface="EYInterstate Light" panose="02000506000000020004" pitchFamily="2" charset="0"/>
            </a:endParaRPr>
          </a:p>
        </p:txBody>
      </p:sp>
      <p:sp>
        <p:nvSpPr>
          <p:cNvPr id="20" name="Text Placeholder 6"/>
          <p:cNvSpPr txBox="1">
            <a:spLocks/>
          </p:cNvSpPr>
          <p:nvPr/>
        </p:nvSpPr>
        <p:spPr>
          <a:xfrm>
            <a:off x="584505" y="6384830"/>
            <a:ext cx="5643497" cy="2911570"/>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r>
              <a:rPr lang="en-IN" sz="900" b="0" kern="0" dirty="0">
                <a:latin typeface="Arial" panose="020B0604020202020204" pitchFamily="34" charset="0"/>
                <a:cs typeface="Arial" panose="020B0604020202020204" pitchFamily="34" charset="0"/>
              </a:rPr>
              <a:t>As India sets ambitious targets and turns the handle on market reform </a:t>
            </a:r>
            <a:r>
              <a:rPr lang="en-IN" sz="900" b="0" kern="0" dirty="0" smtClean="0">
                <a:latin typeface="Arial" panose="020B0604020202020204" pitchFamily="34" charset="0"/>
                <a:cs typeface="Arial" panose="020B0604020202020204" pitchFamily="34" charset="0"/>
              </a:rPr>
              <a:t>to attract </a:t>
            </a:r>
            <a:r>
              <a:rPr lang="en-IN" sz="900" b="0" kern="0" dirty="0">
                <a:latin typeface="Arial" panose="020B0604020202020204" pitchFamily="34" charset="0"/>
                <a:cs typeface="Arial" panose="020B0604020202020204" pitchFamily="34" charset="0"/>
              </a:rPr>
              <a:t>foreign investment, opportunities in </a:t>
            </a:r>
            <a:r>
              <a:rPr lang="en-IN" sz="900" b="0" kern="0" dirty="0" smtClean="0">
                <a:latin typeface="Arial" panose="020B0604020202020204" pitchFamily="34" charset="0"/>
                <a:cs typeface="Arial" panose="020B0604020202020204" pitchFamily="34" charset="0"/>
              </a:rPr>
              <a:t>Portugal </a:t>
            </a:r>
            <a:r>
              <a:rPr lang="en-IN" sz="900" b="0" kern="0" dirty="0">
                <a:latin typeface="Arial" panose="020B0604020202020204" pitchFamily="34" charset="0"/>
                <a:cs typeface="Arial" panose="020B0604020202020204" pitchFamily="34" charset="0"/>
              </a:rPr>
              <a:t>are </a:t>
            </a:r>
            <a:r>
              <a:rPr lang="en-IN" sz="900" b="0" kern="0" dirty="0" smtClean="0">
                <a:latin typeface="Arial" panose="020B0604020202020204" pitchFamily="34" charset="0"/>
                <a:cs typeface="Arial" panose="020B0604020202020204" pitchFamily="34" charset="0"/>
              </a:rPr>
              <a:t>also being unlocked </a:t>
            </a:r>
            <a:r>
              <a:rPr lang="en-IN" sz="900" b="0" kern="0" dirty="0">
                <a:latin typeface="Arial" panose="020B0604020202020204" pitchFamily="34" charset="0"/>
                <a:cs typeface="Arial" panose="020B0604020202020204" pitchFamily="34" charset="0"/>
              </a:rPr>
              <a:t>as public and private sectors work together to break down barriers. While facing their own </a:t>
            </a:r>
            <a:r>
              <a:rPr lang="en-IN" sz="900" b="0" kern="0" dirty="0" smtClean="0">
                <a:latin typeface="Arial" panose="020B0604020202020204" pitchFamily="34" charset="0"/>
                <a:cs typeface="Arial" panose="020B0604020202020204" pitchFamily="34" charset="0"/>
              </a:rPr>
              <a:t>unique challenges </a:t>
            </a:r>
            <a:r>
              <a:rPr lang="en-IN" sz="900" b="0" kern="0" dirty="0">
                <a:latin typeface="Arial" panose="020B0604020202020204" pitchFamily="34" charset="0"/>
                <a:cs typeface="Arial" panose="020B0604020202020204" pitchFamily="34" charset="0"/>
              </a:rPr>
              <a:t>and opportunities, </a:t>
            </a:r>
            <a:r>
              <a:rPr lang="en-IN" sz="900" b="0" kern="0" dirty="0" smtClean="0">
                <a:latin typeface="Arial" panose="020B0604020202020204" pitchFamily="34" charset="0"/>
                <a:cs typeface="Arial" panose="020B0604020202020204" pitchFamily="34" charset="0"/>
              </a:rPr>
              <a:t>key themes </a:t>
            </a:r>
            <a:r>
              <a:rPr lang="en-IN" sz="900" b="0" kern="0" dirty="0">
                <a:latin typeface="Arial" panose="020B0604020202020204" pitchFamily="34" charset="0"/>
                <a:cs typeface="Arial" panose="020B0604020202020204" pitchFamily="34" charset="0"/>
              </a:rPr>
              <a:t>emerging in both </a:t>
            </a:r>
            <a:r>
              <a:rPr lang="en-IN" sz="900" b="0" kern="0" dirty="0" smtClean="0">
                <a:latin typeface="Arial" panose="020B0604020202020204" pitchFamily="34" charset="0"/>
                <a:cs typeface="Arial" panose="020B0604020202020204" pitchFamily="34" charset="0"/>
              </a:rPr>
              <a:t>markets include </a:t>
            </a:r>
            <a:r>
              <a:rPr lang="en-IN" sz="900" b="0" kern="0" dirty="0">
                <a:latin typeface="Arial" panose="020B0604020202020204" pitchFamily="34" charset="0"/>
                <a:cs typeface="Arial" panose="020B0604020202020204" pitchFamily="34" charset="0"/>
              </a:rPr>
              <a:t>the need for </a:t>
            </a:r>
            <a:r>
              <a:rPr lang="en-IN" sz="900" b="0" kern="0" dirty="0" smtClean="0">
                <a:latin typeface="Arial" panose="020B0604020202020204" pitchFamily="34" charset="0"/>
                <a:cs typeface="Arial" panose="020B0604020202020204" pitchFamily="34" charset="0"/>
              </a:rPr>
              <a:t>public-private sector </a:t>
            </a:r>
            <a:r>
              <a:rPr lang="en-IN" sz="900" b="0" kern="0" dirty="0">
                <a:latin typeface="Arial" panose="020B0604020202020204" pitchFamily="34" charset="0"/>
                <a:cs typeface="Arial" panose="020B0604020202020204" pitchFamily="34" charset="0"/>
              </a:rPr>
              <a:t>collaboration to identify </a:t>
            </a:r>
            <a:r>
              <a:rPr lang="en-IN" sz="900" b="0" kern="0" dirty="0" smtClean="0">
                <a:latin typeface="Arial" panose="020B0604020202020204" pitchFamily="34" charset="0"/>
                <a:cs typeface="Arial" panose="020B0604020202020204" pitchFamily="34" charset="0"/>
              </a:rPr>
              <a:t>and overcome </a:t>
            </a:r>
            <a:r>
              <a:rPr lang="en-IN" sz="900" b="0" kern="0" dirty="0">
                <a:latin typeface="Arial" panose="020B0604020202020204" pitchFamily="34" charset="0"/>
                <a:cs typeface="Arial" panose="020B0604020202020204" pitchFamily="34" charset="0"/>
              </a:rPr>
              <a:t>project and </a:t>
            </a:r>
            <a:r>
              <a:rPr lang="en-IN" sz="900" b="0" kern="0" dirty="0" smtClean="0">
                <a:latin typeface="Arial" panose="020B0604020202020204" pitchFamily="34" charset="0"/>
                <a:cs typeface="Arial" panose="020B0604020202020204" pitchFamily="34" charset="0"/>
              </a:rPr>
              <a:t>investment barriers</a:t>
            </a:r>
            <a:r>
              <a:rPr lang="en-IN" sz="900" b="0" kern="0" dirty="0">
                <a:latin typeface="Arial" panose="020B0604020202020204" pitchFamily="34" charset="0"/>
                <a:cs typeface="Arial" panose="020B0604020202020204" pitchFamily="34" charset="0"/>
              </a:rPr>
              <a:t>, and the need for </a:t>
            </a:r>
            <a:r>
              <a:rPr lang="en-IN" sz="900" b="0" kern="0" dirty="0" smtClean="0">
                <a:latin typeface="Arial" panose="020B0604020202020204" pitchFamily="34" charset="0"/>
                <a:cs typeface="Arial" panose="020B0604020202020204" pitchFamily="34" charset="0"/>
              </a:rPr>
              <a:t>significant volumes </a:t>
            </a:r>
            <a:r>
              <a:rPr lang="en-IN" sz="900" b="0" kern="0" dirty="0">
                <a:latin typeface="Arial" panose="020B0604020202020204" pitchFamily="34" charset="0"/>
                <a:cs typeface="Arial" panose="020B0604020202020204" pitchFamily="34" charset="0"/>
              </a:rPr>
              <a:t>of capital to accelerate </a:t>
            </a:r>
            <a:r>
              <a:rPr lang="en-IN" sz="900" b="0" kern="0" dirty="0" smtClean="0">
                <a:latin typeface="Arial" panose="020B0604020202020204" pitchFamily="34" charset="0"/>
                <a:cs typeface="Arial" panose="020B0604020202020204" pitchFamily="34" charset="0"/>
              </a:rPr>
              <a:t>the electrification </a:t>
            </a:r>
            <a:r>
              <a:rPr lang="en-IN" sz="900" b="0" kern="0" dirty="0">
                <a:latin typeface="Arial" panose="020B0604020202020204" pitchFamily="34" charset="0"/>
                <a:cs typeface="Arial" panose="020B0604020202020204" pitchFamily="34" charset="0"/>
              </a:rPr>
              <a:t>agenda.</a:t>
            </a:r>
            <a:endParaRPr lang="en-IN" sz="900" b="0" kern="0" dirty="0" smtClean="0">
              <a:latin typeface="Arial" panose="020B0604020202020204" pitchFamily="34" charset="0"/>
              <a:cs typeface="Arial" panose="020B0604020202020204" pitchFamily="34" charset="0"/>
            </a:endParaRPr>
          </a:p>
          <a:p>
            <a:r>
              <a:rPr lang="en-IN" sz="900" b="0" kern="0" dirty="0" smtClean="0">
                <a:latin typeface="Arial" panose="020B0604020202020204" pitchFamily="34" charset="0"/>
                <a:cs typeface="Arial" panose="020B0604020202020204" pitchFamily="34" charset="0"/>
              </a:rPr>
              <a:t>With the </a:t>
            </a:r>
            <a:r>
              <a:rPr lang="en-IN" sz="900" b="0" kern="0" dirty="0">
                <a:latin typeface="Arial" panose="020B0604020202020204" pitchFamily="34" charset="0"/>
                <a:cs typeface="Arial" panose="020B0604020202020204" pitchFamily="34" charset="0"/>
              </a:rPr>
              <a:t>liberalization of the Portuguese electricity and natural gas industry, that started in 2006, it will open opportunities for new players to enter the market including Indian companies to </a:t>
            </a:r>
            <a:r>
              <a:rPr lang="en-IN" sz="900" kern="0" dirty="0">
                <a:solidFill>
                  <a:schemeClr val="accent2"/>
                </a:solidFill>
                <a:latin typeface="Arial" panose="020B0604020202020204" pitchFamily="34" charset="0"/>
                <a:cs typeface="Arial" panose="020B0604020202020204" pitchFamily="34" charset="0"/>
              </a:rPr>
              <a:t>access this high potential market</a:t>
            </a:r>
            <a:r>
              <a:rPr lang="en-IN" sz="900" b="0" kern="0" dirty="0">
                <a:latin typeface="Arial" panose="020B0604020202020204" pitchFamily="34" charset="0"/>
                <a:cs typeface="Arial" panose="020B0604020202020204" pitchFamily="34" charset="0"/>
              </a:rPr>
              <a:t>.</a:t>
            </a:r>
          </a:p>
          <a:p>
            <a:r>
              <a:rPr lang="en-IN" sz="900" b="0" kern="0" dirty="0">
                <a:latin typeface="Arial" panose="020B0604020202020204" pitchFamily="34" charset="0"/>
                <a:cs typeface="Arial" panose="020B0604020202020204" pitchFamily="34" charset="0"/>
              </a:rPr>
              <a:t>Solar energy with high potential due to Portugal’s high solar exposure (one of the highest in Europe), new breakthroughs in the energy storage technology and government investment in this source of renewable energy from 2016 to 2019. The </a:t>
            </a:r>
            <a:r>
              <a:rPr lang="en-IN" sz="900" kern="0" dirty="0">
                <a:solidFill>
                  <a:schemeClr val="accent2"/>
                </a:solidFill>
                <a:latin typeface="Arial" panose="020B0604020202020204" pitchFamily="34" charset="0"/>
                <a:cs typeface="Arial" panose="020B0604020202020204" pitchFamily="34" charset="0"/>
              </a:rPr>
              <a:t>similarity in climates of both countries </a:t>
            </a:r>
            <a:r>
              <a:rPr lang="en-IN" sz="900" b="0" kern="0" dirty="0" smtClean="0">
                <a:latin typeface="Arial" panose="020B0604020202020204" pitchFamily="34" charset="0"/>
                <a:cs typeface="Arial" panose="020B0604020202020204" pitchFamily="34" charset="0"/>
              </a:rPr>
              <a:t>(hot </a:t>
            </a:r>
            <a:r>
              <a:rPr lang="en-IN" sz="900" b="0" kern="0" dirty="0">
                <a:latin typeface="Arial" panose="020B0604020202020204" pitchFamily="34" charset="0"/>
                <a:cs typeface="Arial" panose="020B0604020202020204" pitchFamily="34" charset="0"/>
              </a:rPr>
              <a:t>and sunny almost throughout the </a:t>
            </a:r>
            <a:r>
              <a:rPr lang="en-IN" sz="900" b="0" kern="0" dirty="0" smtClean="0">
                <a:latin typeface="Arial" panose="020B0604020202020204" pitchFamily="34" charset="0"/>
                <a:cs typeface="Arial" panose="020B0604020202020204" pitchFamily="34" charset="0"/>
              </a:rPr>
              <a:t>year), provides huge </a:t>
            </a:r>
            <a:r>
              <a:rPr lang="en-IN" sz="900" b="0" kern="0" dirty="0">
                <a:latin typeface="Arial" panose="020B0604020202020204" pitchFamily="34" charset="0"/>
                <a:cs typeface="Arial" panose="020B0604020202020204" pitchFamily="34" charset="0"/>
              </a:rPr>
              <a:t>possibilities of using solar energy as a major energy </a:t>
            </a:r>
            <a:r>
              <a:rPr lang="en-IN" sz="900" b="0" kern="0" dirty="0" smtClean="0">
                <a:latin typeface="Arial" panose="020B0604020202020204" pitchFamily="34" charset="0"/>
                <a:cs typeface="Arial" panose="020B0604020202020204" pitchFamily="34" charset="0"/>
              </a:rPr>
              <a:t>source offering huge potential enhancement of collaborations in this area.</a:t>
            </a:r>
          </a:p>
          <a:p>
            <a:r>
              <a:rPr lang="en-US" sz="900" b="0" kern="0" dirty="0" smtClean="0">
                <a:latin typeface="Arial" panose="020B0604020202020204" pitchFamily="34" charset="0"/>
                <a:cs typeface="Arial" panose="020B0604020202020204" pitchFamily="34" charset="0"/>
              </a:rPr>
              <a:t>The recent </a:t>
            </a:r>
            <a:r>
              <a:rPr lang="en-US" sz="900" kern="0" dirty="0">
                <a:solidFill>
                  <a:schemeClr val="accent2"/>
                </a:solidFill>
                <a:latin typeface="Arial" panose="020B0604020202020204" pitchFamily="34" charset="0"/>
                <a:cs typeface="Arial" panose="020B0604020202020204" pitchFamily="34" charset="0"/>
              </a:rPr>
              <a:t>approval </a:t>
            </a:r>
            <a:r>
              <a:rPr lang="en-IN" sz="900" kern="0" dirty="0">
                <a:solidFill>
                  <a:schemeClr val="accent2"/>
                </a:solidFill>
                <a:latin typeface="Arial" panose="020B0604020202020204" pitchFamily="34" charset="0"/>
                <a:cs typeface="Arial" panose="020B0604020202020204" pitchFamily="34" charset="0"/>
              </a:rPr>
              <a:t>by the Indian Government </a:t>
            </a:r>
            <a:r>
              <a:rPr lang="en-US" sz="900" kern="0" dirty="0">
                <a:solidFill>
                  <a:schemeClr val="accent2"/>
                </a:solidFill>
                <a:latin typeface="Arial" panose="020B0604020202020204" pitchFamily="34" charset="0"/>
                <a:cs typeface="Arial" panose="020B0604020202020204" pitchFamily="34" charset="0"/>
              </a:rPr>
              <a:t>of the </a:t>
            </a:r>
            <a:r>
              <a:rPr lang="en-IN" sz="900" kern="0" dirty="0">
                <a:solidFill>
                  <a:schemeClr val="accent2"/>
                </a:solidFill>
                <a:latin typeface="Arial" panose="020B0604020202020204" pitchFamily="34" charset="0"/>
                <a:cs typeface="Arial" panose="020B0604020202020204" pitchFamily="34" charset="0"/>
              </a:rPr>
              <a:t>MoU</a:t>
            </a:r>
            <a:r>
              <a:rPr lang="en-IN" sz="900" b="0" kern="0" dirty="0" smtClean="0">
                <a:latin typeface="Arial" panose="020B0604020202020204" pitchFamily="34" charset="0"/>
                <a:cs typeface="Arial" panose="020B0604020202020204" pitchFamily="34" charset="0"/>
              </a:rPr>
              <a:t> </a:t>
            </a:r>
            <a:r>
              <a:rPr lang="en-IN" sz="900" b="0" kern="0" dirty="0">
                <a:latin typeface="Arial" panose="020B0604020202020204" pitchFamily="34" charset="0"/>
                <a:cs typeface="Arial" panose="020B0604020202020204" pitchFamily="34" charset="0"/>
              </a:rPr>
              <a:t>on renewable energy </a:t>
            </a:r>
            <a:r>
              <a:rPr lang="en-IN" sz="900" b="0" kern="0" dirty="0" smtClean="0">
                <a:latin typeface="Arial" panose="020B0604020202020204" pitchFamily="34" charset="0"/>
                <a:cs typeface="Arial" panose="020B0604020202020204" pitchFamily="34" charset="0"/>
              </a:rPr>
              <a:t>signed between both countries in January this year</a:t>
            </a:r>
            <a:r>
              <a:rPr lang="en-IN" sz="900" b="0" kern="0" dirty="0">
                <a:latin typeface="Arial" panose="020B0604020202020204" pitchFamily="34" charset="0"/>
                <a:cs typeface="Arial" panose="020B0604020202020204" pitchFamily="34" charset="0"/>
              </a:rPr>
              <a:t>, will help strengthen bilateral </a:t>
            </a:r>
            <a:r>
              <a:rPr lang="en-IN" sz="900" b="0" kern="0" dirty="0" smtClean="0">
                <a:latin typeface="Arial" panose="020B0604020202020204" pitchFamily="34" charset="0"/>
                <a:cs typeface="Arial" panose="020B0604020202020204" pitchFamily="34" charset="0"/>
              </a:rPr>
              <a:t>cooperation </a:t>
            </a:r>
            <a:r>
              <a:rPr lang="en-IN" sz="900" b="0" kern="0" dirty="0">
                <a:latin typeface="Arial" panose="020B0604020202020204" pitchFamily="34" charset="0"/>
                <a:cs typeface="Arial" panose="020B0604020202020204" pitchFamily="34" charset="0"/>
              </a:rPr>
              <a:t>as Portugal moves </a:t>
            </a:r>
            <a:r>
              <a:rPr lang="en-IN" sz="900" b="0" kern="0" dirty="0" smtClean="0">
                <a:latin typeface="Arial" panose="020B0604020202020204" pitchFamily="34" charset="0"/>
                <a:cs typeface="Arial" panose="020B0604020202020204" pitchFamily="34" charset="0"/>
              </a:rPr>
              <a:t>towards using 100</a:t>
            </a:r>
            <a:r>
              <a:rPr lang="en-IN" sz="900" b="0" kern="0" dirty="0">
                <a:latin typeface="Arial" panose="020B0604020202020204" pitchFamily="34" charset="0"/>
                <a:cs typeface="Arial" panose="020B0604020202020204" pitchFamily="34" charset="0"/>
              </a:rPr>
              <a:t>% </a:t>
            </a:r>
            <a:r>
              <a:rPr lang="en-IN" sz="900" b="0" kern="0" dirty="0" smtClean="0">
                <a:latin typeface="Arial" panose="020B0604020202020204" pitchFamily="34" charset="0"/>
                <a:cs typeface="Arial" panose="020B0604020202020204" pitchFamily="34" charset="0"/>
              </a:rPr>
              <a:t>renewable energy targets. </a:t>
            </a:r>
            <a:r>
              <a:rPr lang="en-IN" sz="900" b="0" kern="0" dirty="0">
                <a:latin typeface="Arial" panose="020B0604020202020204" pitchFamily="34" charset="0"/>
                <a:cs typeface="Arial" panose="020B0604020202020204" pitchFamily="34" charset="0"/>
              </a:rPr>
              <a:t>Both sides aim to establish the basis for a cooperative institutional relationship to encourage and promote technical bilateral cooperation on new and renewable issues on the basis of mutual benefit equality and reciprocity.</a:t>
            </a:r>
            <a:endParaRPr lang="en-US" sz="900" b="0" kern="0" dirty="0">
              <a:latin typeface="Arial" panose="020B0604020202020204" pitchFamily="34" charset="0"/>
              <a:cs typeface="Arial" panose="020B0604020202020204" pitchFamily="34" charset="0"/>
            </a:endParaRPr>
          </a:p>
          <a:p>
            <a:endParaRPr lang="en-US" sz="900" b="0" kern="0" dirty="0">
              <a:latin typeface="Arial" panose="020B0604020202020204" pitchFamily="34" charset="0"/>
              <a:cs typeface="Arial" panose="020B0604020202020204" pitchFamily="34" charset="0"/>
            </a:endParaRPr>
          </a:p>
          <a:p>
            <a:endParaRPr lang="en-US" sz="900" b="0" kern="0" dirty="0">
              <a:latin typeface="Arial" panose="020B0604020202020204" pitchFamily="34" charset="0"/>
              <a:cs typeface="Arial" panose="020B0604020202020204" pitchFamily="34" charset="0"/>
            </a:endParaRPr>
          </a:p>
          <a:p>
            <a:endParaRPr lang="en-US" sz="900" b="0" kern="0" dirty="0">
              <a:latin typeface="Arial" panose="020B0604020202020204" pitchFamily="34" charset="0"/>
              <a:cs typeface="Arial" panose="020B0604020202020204" pitchFamily="34" charset="0"/>
            </a:endParaRPr>
          </a:p>
          <a:p>
            <a:endParaRPr lang="en-US" sz="900" b="0" kern="0" dirty="0">
              <a:latin typeface="Arial" panose="020B0604020202020204" pitchFamily="34" charset="0"/>
              <a:cs typeface="Arial" panose="020B0604020202020204" pitchFamily="34" charset="0"/>
            </a:endParaRPr>
          </a:p>
          <a:p>
            <a:endParaRPr lang="en-US" kern="0" dirty="0">
              <a:latin typeface="Arial" panose="020B0604020202020204" pitchFamily="34" charset="0"/>
              <a:cs typeface="Arial" panose="020B0604020202020204" pitchFamily="34" charset="0"/>
            </a:endParaRPr>
          </a:p>
        </p:txBody>
      </p:sp>
      <p:sp>
        <p:nvSpPr>
          <p:cNvPr id="21" name="Freeform 30"/>
          <p:cNvSpPr>
            <a:spLocks noChangeAspect="1" noEditPoints="1"/>
          </p:cNvSpPr>
          <p:nvPr/>
        </p:nvSpPr>
        <p:spPr bwMode="auto">
          <a:xfrm>
            <a:off x="2622547" y="3982939"/>
            <a:ext cx="449704" cy="333322"/>
          </a:xfrm>
          <a:custGeom>
            <a:avLst/>
            <a:gdLst>
              <a:gd name="T0" fmla="*/ 2147483647 w 6736"/>
              <a:gd name="T1" fmla="*/ 2147483647 h 3185"/>
              <a:gd name="T2" fmla="*/ 2147483647 w 6736"/>
              <a:gd name="T3" fmla="*/ 2147483647 h 3185"/>
              <a:gd name="T4" fmla="*/ 2147483647 w 6736"/>
              <a:gd name="T5" fmla="*/ 2147483647 h 3185"/>
              <a:gd name="T6" fmla="*/ 2147483647 w 6736"/>
              <a:gd name="T7" fmla="*/ 2147483647 h 3185"/>
              <a:gd name="T8" fmla="*/ 2147483647 w 6736"/>
              <a:gd name="T9" fmla="*/ 2147483647 h 3185"/>
              <a:gd name="T10" fmla="*/ 2147483647 w 6736"/>
              <a:gd name="T11" fmla="*/ 2147483647 h 3185"/>
              <a:gd name="T12" fmla="*/ 2147483647 w 6736"/>
              <a:gd name="T13" fmla="*/ 2147483647 h 3185"/>
              <a:gd name="T14" fmla="*/ 2147483647 w 6736"/>
              <a:gd name="T15" fmla="*/ 2147483647 h 3185"/>
              <a:gd name="T16" fmla="*/ 2147483647 w 6736"/>
              <a:gd name="T17" fmla="*/ 2147483647 h 3185"/>
              <a:gd name="T18" fmla="*/ 2147483647 w 6736"/>
              <a:gd name="T19" fmla="*/ 2147483647 h 3185"/>
              <a:gd name="T20" fmla="*/ 2147483647 w 6736"/>
              <a:gd name="T21" fmla="*/ 2147483647 h 3185"/>
              <a:gd name="T22" fmla="*/ 2147483647 w 6736"/>
              <a:gd name="T23" fmla="*/ 2147483647 h 3185"/>
              <a:gd name="T24" fmla="*/ 2147483647 w 6736"/>
              <a:gd name="T25" fmla="*/ 2147483647 h 3185"/>
              <a:gd name="T26" fmla="*/ 2147483647 w 6736"/>
              <a:gd name="T27" fmla="*/ 2147483647 h 3185"/>
              <a:gd name="T28" fmla="*/ 2147483647 w 6736"/>
              <a:gd name="T29" fmla="*/ 2147483647 h 3185"/>
              <a:gd name="T30" fmla="*/ 2147483647 w 6736"/>
              <a:gd name="T31" fmla="*/ 2147483647 h 3185"/>
              <a:gd name="T32" fmla="*/ 2147483647 w 6736"/>
              <a:gd name="T33" fmla="*/ 2147483647 h 3185"/>
              <a:gd name="T34" fmla="*/ 2147483647 w 6736"/>
              <a:gd name="T35" fmla="*/ 2147483647 h 3185"/>
              <a:gd name="T36" fmla="*/ 2147483647 w 6736"/>
              <a:gd name="T37" fmla="*/ 2147483647 h 3185"/>
              <a:gd name="T38" fmla="*/ 2147483647 w 6736"/>
              <a:gd name="T39" fmla="*/ 2147483647 h 3185"/>
              <a:gd name="T40" fmla="*/ 2147483647 w 6736"/>
              <a:gd name="T41" fmla="*/ 2147483647 h 3185"/>
              <a:gd name="T42" fmla="*/ 2147483647 w 6736"/>
              <a:gd name="T43" fmla="*/ 2147483647 h 3185"/>
              <a:gd name="T44" fmla="*/ 2147483647 w 6736"/>
              <a:gd name="T45" fmla="*/ 2147483647 h 3185"/>
              <a:gd name="T46" fmla="*/ 2147483647 w 6736"/>
              <a:gd name="T47" fmla="*/ 2147483647 h 3185"/>
              <a:gd name="T48" fmla="*/ 2147483647 w 6736"/>
              <a:gd name="T49" fmla="*/ 2147483647 h 3185"/>
              <a:gd name="T50" fmla="*/ 2147483647 w 6736"/>
              <a:gd name="T51" fmla="*/ 2147483647 h 3185"/>
              <a:gd name="T52" fmla="*/ 2147483647 w 6736"/>
              <a:gd name="T53" fmla="*/ 2147483647 h 3185"/>
              <a:gd name="T54" fmla="*/ 2147483647 w 6736"/>
              <a:gd name="T55" fmla="*/ 2147483647 h 3185"/>
              <a:gd name="T56" fmla="*/ 2147483647 w 6736"/>
              <a:gd name="T57" fmla="*/ 2147483647 h 3185"/>
              <a:gd name="T58" fmla="*/ 2147483647 w 6736"/>
              <a:gd name="T59" fmla="*/ 2147483647 h 3185"/>
              <a:gd name="T60" fmla="*/ 2147483647 w 6736"/>
              <a:gd name="T61" fmla="*/ 2147483647 h 3185"/>
              <a:gd name="T62" fmla="*/ 2147483647 w 6736"/>
              <a:gd name="T63" fmla="*/ 2147483647 h 3185"/>
              <a:gd name="T64" fmla="*/ 2147483647 w 6736"/>
              <a:gd name="T65" fmla="*/ 2147483647 h 3185"/>
              <a:gd name="T66" fmla="*/ 2147483647 w 6736"/>
              <a:gd name="T67" fmla="*/ 2147483647 h 3185"/>
              <a:gd name="T68" fmla="*/ 2147483647 w 6736"/>
              <a:gd name="T69" fmla="*/ 0 h 3185"/>
              <a:gd name="T70" fmla="*/ 2147483647 w 6736"/>
              <a:gd name="T71" fmla="*/ 2147483647 h 3185"/>
              <a:gd name="T72" fmla="*/ 2147483647 w 6736"/>
              <a:gd name="T73" fmla="*/ 2147483647 h 3185"/>
              <a:gd name="T74" fmla="*/ 0 w 6736"/>
              <a:gd name="T75" fmla="*/ 2147483647 h 3185"/>
              <a:gd name="T76" fmla="*/ 2147483647 w 6736"/>
              <a:gd name="T77" fmla="*/ 2147483647 h 3185"/>
              <a:gd name="T78" fmla="*/ 2147483647 w 6736"/>
              <a:gd name="T79" fmla="*/ 2147483647 h 3185"/>
              <a:gd name="T80" fmla="*/ 2147483647 w 6736"/>
              <a:gd name="T81" fmla="*/ 2147483647 h 3185"/>
              <a:gd name="T82" fmla="*/ 2147483647 w 6736"/>
              <a:gd name="T83" fmla="*/ 2147483647 h 3185"/>
              <a:gd name="T84" fmla="*/ 2147483647 w 6736"/>
              <a:gd name="T85" fmla="*/ 2147483647 h 3185"/>
              <a:gd name="T86" fmla="*/ 2147483647 w 6736"/>
              <a:gd name="T87" fmla="*/ 2147483647 h 3185"/>
              <a:gd name="T88" fmla="*/ 2147483647 w 6736"/>
              <a:gd name="T89" fmla="*/ 2147483647 h 3185"/>
              <a:gd name="T90" fmla="*/ 2147483647 w 6736"/>
              <a:gd name="T91" fmla="*/ 2147483647 h 3185"/>
              <a:gd name="T92" fmla="*/ 2147483647 w 6736"/>
              <a:gd name="T93" fmla="*/ 2147483647 h 3185"/>
              <a:gd name="T94" fmla="*/ 2147483647 w 6736"/>
              <a:gd name="T95" fmla="*/ 2147483647 h 3185"/>
              <a:gd name="T96" fmla="*/ 2147483647 w 6736"/>
              <a:gd name="T97" fmla="*/ 2147483647 h 3185"/>
              <a:gd name="T98" fmla="*/ 2147483647 w 6736"/>
              <a:gd name="T99" fmla="*/ 2147483647 h 3185"/>
              <a:gd name="T100" fmla="*/ 2147483647 w 6736"/>
              <a:gd name="T101" fmla="*/ 2147483647 h 318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736"/>
              <a:gd name="T154" fmla="*/ 0 h 3185"/>
              <a:gd name="T155" fmla="*/ 6736 w 6736"/>
              <a:gd name="T156" fmla="*/ 3185 h 318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736" h="3185">
                <a:moveTo>
                  <a:pt x="5208" y="2986"/>
                </a:moveTo>
                <a:lnTo>
                  <a:pt x="5208" y="1551"/>
                </a:lnTo>
                <a:lnTo>
                  <a:pt x="4288" y="1551"/>
                </a:lnTo>
                <a:lnTo>
                  <a:pt x="4288" y="1149"/>
                </a:lnTo>
                <a:lnTo>
                  <a:pt x="2443" y="1149"/>
                </a:lnTo>
                <a:lnTo>
                  <a:pt x="2443" y="1551"/>
                </a:lnTo>
                <a:lnTo>
                  <a:pt x="1066" y="1551"/>
                </a:lnTo>
                <a:lnTo>
                  <a:pt x="1066" y="915"/>
                </a:lnTo>
                <a:lnTo>
                  <a:pt x="405" y="915"/>
                </a:lnTo>
                <a:lnTo>
                  <a:pt x="405" y="1551"/>
                </a:lnTo>
                <a:lnTo>
                  <a:pt x="199" y="1551"/>
                </a:lnTo>
                <a:lnTo>
                  <a:pt x="199" y="2986"/>
                </a:lnTo>
                <a:lnTo>
                  <a:pt x="5208" y="2986"/>
                </a:lnTo>
                <a:close/>
                <a:moveTo>
                  <a:pt x="668" y="0"/>
                </a:moveTo>
                <a:lnTo>
                  <a:pt x="1309" y="174"/>
                </a:lnTo>
                <a:lnTo>
                  <a:pt x="800" y="314"/>
                </a:lnTo>
                <a:lnTo>
                  <a:pt x="800" y="716"/>
                </a:lnTo>
                <a:lnTo>
                  <a:pt x="1265" y="716"/>
                </a:lnTo>
                <a:lnTo>
                  <a:pt x="1265" y="1352"/>
                </a:lnTo>
                <a:lnTo>
                  <a:pt x="2244" y="1352"/>
                </a:lnTo>
                <a:lnTo>
                  <a:pt x="2244" y="950"/>
                </a:lnTo>
                <a:lnTo>
                  <a:pt x="2632" y="950"/>
                </a:lnTo>
                <a:lnTo>
                  <a:pt x="2646" y="925"/>
                </a:lnTo>
                <a:lnTo>
                  <a:pt x="2657" y="898"/>
                </a:lnTo>
                <a:lnTo>
                  <a:pt x="2672" y="873"/>
                </a:lnTo>
                <a:lnTo>
                  <a:pt x="2685" y="849"/>
                </a:lnTo>
                <a:lnTo>
                  <a:pt x="2702" y="825"/>
                </a:lnTo>
                <a:lnTo>
                  <a:pt x="2719" y="800"/>
                </a:lnTo>
                <a:lnTo>
                  <a:pt x="2735" y="779"/>
                </a:lnTo>
                <a:lnTo>
                  <a:pt x="2754" y="756"/>
                </a:lnTo>
                <a:lnTo>
                  <a:pt x="2772" y="734"/>
                </a:lnTo>
                <a:lnTo>
                  <a:pt x="2792" y="714"/>
                </a:lnTo>
                <a:lnTo>
                  <a:pt x="2812" y="694"/>
                </a:lnTo>
                <a:lnTo>
                  <a:pt x="2832" y="674"/>
                </a:lnTo>
                <a:lnTo>
                  <a:pt x="2853" y="656"/>
                </a:lnTo>
                <a:lnTo>
                  <a:pt x="2875" y="638"/>
                </a:lnTo>
                <a:lnTo>
                  <a:pt x="2898" y="621"/>
                </a:lnTo>
                <a:lnTo>
                  <a:pt x="2921" y="604"/>
                </a:lnTo>
                <a:lnTo>
                  <a:pt x="2946" y="590"/>
                </a:lnTo>
                <a:lnTo>
                  <a:pt x="2971" y="575"/>
                </a:lnTo>
                <a:lnTo>
                  <a:pt x="2996" y="560"/>
                </a:lnTo>
                <a:lnTo>
                  <a:pt x="3021" y="548"/>
                </a:lnTo>
                <a:lnTo>
                  <a:pt x="3047" y="536"/>
                </a:lnTo>
                <a:lnTo>
                  <a:pt x="3074" y="525"/>
                </a:lnTo>
                <a:lnTo>
                  <a:pt x="3102" y="515"/>
                </a:lnTo>
                <a:lnTo>
                  <a:pt x="3129" y="505"/>
                </a:lnTo>
                <a:lnTo>
                  <a:pt x="3157" y="497"/>
                </a:lnTo>
                <a:lnTo>
                  <a:pt x="3185" y="490"/>
                </a:lnTo>
                <a:lnTo>
                  <a:pt x="3215" y="485"/>
                </a:lnTo>
                <a:lnTo>
                  <a:pt x="3243" y="478"/>
                </a:lnTo>
                <a:lnTo>
                  <a:pt x="3273" y="475"/>
                </a:lnTo>
                <a:lnTo>
                  <a:pt x="3303" y="472"/>
                </a:lnTo>
                <a:lnTo>
                  <a:pt x="3335" y="470"/>
                </a:lnTo>
                <a:lnTo>
                  <a:pt x="3365" y="470"/>
                </a:lnTo>
                <a:lnTo>
                  <a:pt x="3396" y="470"/>
                </a:lnTo>
                <a:lnTo>
                  <a:pt x="3426" y="472"/>
                </a:lnTo>
                <a:lnTo>
                  <a:pt x="3456" y="475"/>
                </a:lnTo>
                <a:lnTo>
                  <a:pt x="3486" y="478"/>
                </a:lnTo>
                <a:lnTo>
                  <a:pt x="3514" y="485"/>
                </a:lnTo>
                <a:lnTo>
                  <a:pt x="3544" y="490"/>
                </a:lnTo>
                <a:lnTo>
                  <a:pt x="3572" y="497"/>
                </a:lnTo>
                <a:lnTo>
                  <a:pt x="3601" y="505"/>
                </a:lnTo>
                <a:lnTo>
                  <a:pt x="3629" y="515"/>
                </a:lnTo>
                <a:lnTo>
                  <a:pt x="3655" y="525"/>
                </a:lnTo>
                <a:lnTo>
                  <a:pt x="3682" y="536"/>
                </a:lnTo>
                <a:lnTo>
                  <a:pt x="3708" y="548"/>
                </a:lnTo>
                <a:lnTo>
                  <a:pt x="3733" y="560"/>
                </a:lnTo>
                <a:lnTo>
                  <a:pt x="3760" y="575"/>
                </a:lnTo>
                <a:lnTo>
                  <a:pt x="3783" y="590"/>
                </a:lnTo>
                <a:lnTo>
                  <a:pt x="3808" y="604"/>
                </a:lnTo>
                <a:lnTo>
                  <a:pt x="3831" y="621"/>
                </a:lnTo>
                <a:lnTo>
                  <a:pt x="3855" y="638"/>
                </a:lnTo>
                <a:lnTo>
                  <a:pt x="3876" y="656"/>
                </a:lnTo>
                <a:lnTo>
                  <a:pt x="3898" y="674"/>
                </a:lnTo>
                <a:lnTo>
                  <a:pt x="3919" y="694"/>
                </a:lnTo>
                <a:lnTo>
                  <a:pt x="3939" y="714"/>
                </a:lnTo>
                <a:lnTo>
                  <a:pt x="3958" y="734"/>
                </a:lnTo>
                <a:lnTo>
                  <a:pt x="3977" y="756"/>
                </a:lnTo>
                <a:lnTo>
                  <a:pt x="3994" y="779"/>
                </a:lnTo>
                <a:lnTo>
                  <a:pt x="4012" y="800"/>
                </a:lnTo>
                <a:lnTo>
                  <a:pt x="4029" y="825"/>
                </a:lnTo>
                <a:lnTo>
                  <a:pt x="4044" y="849"/>
                </a:lnTo>
                <a:lnTo>
                  <a:pt x="4059" y="873"/>
                </a:lnTo>
                <a:lnTo>
                  <a:pt x="4072" y="898"/>
                </a:lnTo>
                <a:lnTo>
                  <a:pt x="4085" y="925"/>
                </a:lnTo>
                <a:lnTo>
                  <a:pt x="4097" y="950"/>
                </a:lnTo>
                <a:lnTo>
                  <a:pt x="4487" y="950"/>
                </a:lnTo>
                <a:lnTo>
                  <a:pt x="4487" y="1352"/>
                </a:lnTo>
                <a:lnTo>
                  <a:pt x="5208" y="1352"/>
                </a:lnTo>
                <a:lnTo>
                  <a:pt x="5208" y="1030"/>
                </a:lnTo>
                <a:lnTo>
                  <a:pt x="4700" y="892"/>
                </a:lnTo>
                <a:lnTo>
                  <a:pt x="5341" y="717"/>
                </a:lnTo>
                <a:lnTo>
                  <a:pt x="5341" y="2986"/>
                </a:lnTo>
                <a:lnTo>
                  <a:pt x="6537" y="2986"/>
                </a:lnTo>
                <a:lnTo>
                  <a:pt x="6537" y="1551"/>
                </a:lnTo>
                <a:lnTo>
                  <a:pt x="6331" y="1551"/>
                </a:lnTo>
                <a:lnTo>
                  <a:pt x="6331" y="915"/>
                </a:lnTo>
                <a:lnTo>
                  <a:pt x="5670" y="915"/>
                </a:lnTo>
                <a:lnTo>
                  <a:pt x="5670" y="1551"/>
                </a:lnTo>
                <a:lnTo>
                  <a:pt x="5471" y="1551"/>
                </a:lnTo>
                <a:lnTo>
                  <a:pt x="5471" y="716"/>
                </a:lnTo>
                <a:lnTo>
                  <a:pt x="5906" y="716"/>
                </a:lnTo>
                <a:lnTo>
                  <a:pt x="5906" y="0"/>
                </a:lnTo>
                <a:lnTo>
                  <a:pt x="6547" y="174"/>
                </a:lnTo>
                <a:lnTo>
                  <a:pt x="6038" y="314"/>
                </a:lnTo>
                <a:lnTo>
                  <a:pt x="6038" y="716"/>
                </a:lnTo>
                <a:lnTo>
                  <a:pt x="6530" y="716"/>
                </a:lnTo>
                <a:lnTo>
                  <a:pt x="6530" y="1352"/>
                </a:lnTo>
                <a:lnTo>
                  <a:pt x="6736" y="1352"/>
                </a:lnTo>
                <a:lnTo>
                  <a:pt x="6736" y="3185"/>
                </a:lnTo>
                <a:lnTo>
                  <a:pt x="0" y="3185"/>
                </a:lnTo>
                <a:lnTo>
                  <a:pt x="0" y="1352"/>
                </a:lnTo>
                <a:lnTo>
                  <a:pt x="206" y="1352"/>
                </a:lnTo>
                <a:lnTo>
                  <a:pt x="206" y="716"/>
                </a:lnTo>
                <a:lnTo>
                  <a:pt x="668" y="716"/>
                </a:lnTo>
                <a:lnTo>
                  <a:pt x="668" y="0"/>
                </a:lnTo>
                <a:close/>
                <a:moveTo>
                  <a:pt x="2662" y="2014"/>
                </a:moveTo>
                <a:lnTo>
                  <a:pt x="2662" y="2821"/>
                </a:lnTo>
                <a:lnTo>
                  <a:pt x="2529" y="2821"/>
                </a:lnTo>
                <a:lnTo>
                  <a:pt x="2529" y="2014"/>
                </a:lnTo>
                <a:lnTo>
                  <a:pt x="2662" y="2014"/>
                </a:lnTo>
                <a:close/>
                <a:moveTo>
                  <a:pt x="3046" y="2014"/>
                </a:moveTo>
                <a:lnTo>
                  <a:pt x="3046" y="2821"/>
                </a:lnTo>
                <a:lnTo>
                  <a:pt x="2913" y="2821"/>
                </a:lnTo>
                <a:lnTo>
                  <a:pt x="2913" y="2014"/>
                </a:lnTo>
                <a:lnTo>
                  <a:pt x="3046" y="2014"/>
                </a:lnTo>
                <a:close/>
                <a:moveTo>
                  <a:pt x="3431" y="2014"/>
                </a:moveTo>
                <a:lnTo>
                  <a:pt x="3431" y="2821"/>
                </a:lnTo>
                <a:lnTo>
                  <a:pt x="3298" y="2821"/>
                </a:lnTo>
                <a:lnTo>
                  <a:pt x="3298" y="2014"/>
                </a:lnTo>
                <a:lnTo>
                  <a:pt x="3431" y="2014"/>
                </a:lnTo>
                <a:close/>
                <a:moveTo>
                  <a:pt x="3816" y="2014"/>
                </a:moveTo>
                <a:lnTo>
                  <a:pt x="3816" y="2821"/>
                </a:lnTo>
                <a:lnTo>
                  <a:pt x="3684" y="2821"/>
                </a:lnTo>
                <a:lnTo>
                  <a:pt x="3684" y="2014"/>
                </a:lnTo>
                <a:lnTo>
                  <a:pt x="3816" y="2014"/>
                </a:lnTo>
                <a:close/>
                <a:moveTo>
                  <a:pt x="4200" y="2014"/>
                </a:moveTo>
                <a:lnTo>
                  <a:pt x="4200" y="2821"/>
                </a:lnTo>
                <a:lnTo>
                  <a:pt x="4067" y="2821"/>
                </a:lnTo>
                <a:lnTo>
                  <a:pt x="4067" y="2014"/>
                </a:lnTo>
                <a:lnTo>
                  <a:pt x="4200" y="2014"/>
                </a:lnTo>
                <a:close/>
                <a:moveTo>
                  <a:pt x="2425" y="1795"/>
                </a:moveTo>
                <a:lnTo>
                  <a:pt x="3365" y="1490"/>
                </a:lnTo>
                <a:lnTo>
                  <a:pt x="4305" y="1795"/>
                </a:lnTo>
                <a:lnTo>
                  <a:pt x="4263" y="1921"/>
                </a:lnTo>
                <a:lnTo>
                  <a:pt x="3365" y="1629"/>
                </a:lnTo>
                <a:lnTo>
                  <a:pt x="2466" y="1921"/>
                </a:lnTo>
                <a:lnTo>
                  <a:pt x="2425" y="1795"/>
                </a:lnTo>
                <a:close/>
                <a:moveTo>
                  <a:pt x="1202" y="1770"/>
                </a:moveTo>
                <a:lnTo>
                  <a:pt x="1202" y="2821"/>
                </a:lnTo>
                <a:lnTo>
                  <a:pt x="1070" y="2821"/>
                </a:lnTo>
                <a:lnTo>
                  <a:pt x="1070" y="1770"/>
                </a:lnTo>
                <a:lnTo>
                  <a:pt x="1202" y="1770"/>
                </a:lnTo>
                <a:close/>
              </a:path>
            </a:pathLst>
          </a:custGeom>
          <a:solidFill>
            <a:schemeClr val="accent2"/>
          </a:solidFill>
          <a:ln w="9525">
            <a:noFill/>
            <a:round/>
            <a:headEnd/>
            <a:tailEnd/>
          </a:ln>
        </p:spPr>
        <p:txBody>
          <a:bodyPr/>
          <a:lstStyle/>
          <a:p>
            <a:endParaRPr lang="de-DE" dirty="0">
              <a:solidFill>
                <a:schemeClr val="bg1"/>
              </a:solidFill>
              <a:latin typeface="EYInterstate Light" panose="02000506000000020004" pitchFamily="2" charset="0"/>
            </a:endParaRPr>
          </a:p>
        </p:txBody>
      </p:sp>
      <p:sp>
        <p:nvSpPr>
          <p:cNvPr id="22" name="Freeform 75"/>
          <p:cNvSpPr>
            <a:spLocks noChangeAspect="1" noEditPoints="1"/>
          </p:cNvSpPr>
          <p:nvPr/>
        </p:nvSpPr>
        <p:spPr bwMode="auto">
          <a:xfrm>
            <a:off x="2642166" y="5207375"/>
            <a:ext cx="341933" cy="373721"/>
          </a:xfrm>
          <a:custGeom>
            <a:avLst/>
            <a:gdLst>
              <a:gd name="T0" fmla="*/ 2147483647 w 4366"/>
              <a:gd name="T1" fmla="*/ 2147483647 h 4763"/>
              <a:gd name="T2" fmla="*/ 2147483647 w 4366"/>
              <a:gd name="T3" fmla="*/ 2147483647 h 4763"/>
              <a:gd name="T4" fmla="*/ 2147483647 w 4366"/>
              <a:gd name="T5" fmla="*/ 2147483647 h 4763"/>
              <a:gd name="T6" fmla="*/ 2147483647 w 4366"/>
              <a:gd name="T7" fmla="*/ 2147483647 h 4763"/>
              <a:gd name="T8" fmla="*/ 2147483647 w 4366"/>
              <a:gd name="T9" fmla="*/ 2147483647 h 4763"/>
              <a:gd name="T10" fmla="*/ 2147483647 w 4366"/>
              <a:gd name="T11" fmla="*/ 2147483647 h 4763"/>
              <a:gd name="T12" fmla="*/ 2147483647 w 4366"/>
              <a:gd name="T13" fmla="*/ 2147483647 h 4763"/>
              <a:gd name="T14" fmla="*/ 2147483647 w 4366"/>
              <a:gd name="T15" fmla="*/ 2147483647 h 4763"/>
              <a:gd name="T16" fmla="*/ 2147483647 w 4366"/>
              <a:gd name="T17" fmla="*/ 2147483647 h 4763"/>
              <a:gd name="T18" fmla="*/ 2147483647 w 4366"/>
              <a:gd name="T19" fmla="*/ 2147483647 h 4763"/>
              <a:gd name="T20" fmla="*/ 2147483647 w 4366"/>
              <a:gd name="T21" fmla="*/ 2147483647 h 4763"/>
              <a:gd name="T22" fmla="*/ 2147483647 w 4366"/>
              <a:gd name="T23" fmla="*/ 2147483647 h 4763"/>
              <a:gd name="T24" fmla="*/ 2147483647 w 4366"/>
              <a:gd name="T25" fmla="*/ 2147483647 h 4763"/>
              <a:gd name="T26" fmla="*/ 2147483647 w 4366"/>
              <a:gd name="T27" fmla="*/ 2147483647 h 4763"/>
              <a:gd name="T28" fmla="*/ 2147483647 w 4366"/>
              <a:gd name="T29" fmla="*/ 2147483647 h 4763"/>
              <a:gd name="T30" fmla="*/ 2147483647 w 4366"/>
              <a:gd name="T31" fmla="*/ 2147483647 h 4763"/>
              <a:gd name="T32" fmla="*/ 2147483647 w 4366"/>
              <a:gd name="T33" fmla="*/ 2147483647 h 4763"/>
              <a:gd name="T34" fmla="*/ 2147483647 w 4366"/>
              <a:gd name="T35" fmla="*/ 2147483647 h 4763"/>
              <a:gd name="T36" fmla="*/ 2147483647 w 4366"/>
              <a:gd name="T37" fmla="*/ 2147483647 h 4763"/>
              <a:gd name="T38" fmla="*/ 2147483647 w 4366"/>
              <a:gd name="T39" fmla="*/ 2147483647 h 4763"/>
              <a:gd name="T40" fmla="*/ 2147483647 w 4366"/>
              <a:gd name="T41" fmla="*/ 2147483647 h 4763"/>
              <a:gd name="T42" fmla="*/ 2147483647 w 4366"/>
              <a:gd name="T43" fmla="*/ 2147483647 h 4763"/>
              <a:gd name="T44" fmla="*/ 2147483647 w 4366"/>
              <a:gd name="T45" fmla="*/ 2147483647 h 4763"/>
              <a:gd name="T46" fmla="*/ 2147483647 w 4366"/>
              <a:gd name="T47" fmla="*/ 2147483647 h 4763"/>
              <a:gd name="T48" fmla="*/ 2147483647 w 4366"/>
              <a:gd name="T49" fmla="*/ 2147483647 h 4763"/>
              <a:gd name="T50" fmla="*/ 2147483647 w 4366"/>
              <a:gd name="T51" fmla="*/ 2147483647 h 4763"/>
              <a:gd name="T52" fmla="*/ 2147483647 w 4366"/>
              <a:gd name="T53" fmla="*/ 2147483647 h 4763"/>
              <a:gd name="T54" fmla="*/ 2147483647 w 4366"/>
              <a:gd name="T55" fmla="*/ 2147483647 h 4763"/>
              <a:gd name="T56" fmla="*/ 2147483647 w 4366"/>
              <a:gd name="T57" fmla="*/ 2147483647 h 4763"/>
              <a:gd name="T58" fmla="*/ 2147483647 w 4366"/>
              <a:gd name="T59" fmla="*/ 2147483647 h 4763"/>
              <a:gd name="T60" fmla="*/ 2147483647 w 4366"/>
              <a:gd name="T61" fmla="*/ 2147483647 h 4763"/>
              <a:gd name="T62" fmla="*/ 2147483647 w 4366"/>
              <a:gd name="T63" fmla="*/ 2147483647 h 4763"/>
              <a:gd name="T64" fmla="*/ 2147483647 w 4366"/>
              <a:gd name="T65" fmla="*/ 2147483647 h 4763"/>
              <a:gd name="T66" fmla="*/ 2147483647 w 4366"/>
              <a:gd name="T67" fmla="*/ 2147483647 h 4763"/>
              <a:gd name="T68" fmla="*/ 2147483647 w 4366"/>
              <a:gd name="T69" fmla="*/ 2147483647 h 4763"/>
              <a:gd name="T70" fmla="*/ 2147483647 w 4366"/>
              <a:gd name="T71" fmla="*/ 2147483647 h 4763"/>
              <a:gd name="T72" fmla="*/ 2147483647 w 4366"/>
              <a:gd name="T73" fmla="*/ 2147483647 h 4763"/>
              <a:gd name="T74" fmla="*/ 2147483647 w 4366"/>
              <a:gd name="T75" fmla="*/ 2147483647 h 4763"/>
              <a:gd name="T76" fmla="*/ 2147483647 w 4366"/>
              <a:gd name="T77" fmla="*/ 2147483647 h 4763"/>
              <a:gd name="T78" fmla="*/ 2147483647 w 4366"/>
              <a:gd name="T79" fmla="*/ 2147483647 h 4763"/>
              <a:gd name="T80" fmla="*/ 2147483647 w 4366"/>
              <a:gd name="T81" fmla="*/ 2147483647 h 4763"/>
              <a:gd name="T82" fmla="*/ 2147483647 w 4366"/>
              <a:gd name="T83" fmla="*/ 2147483647 h 4763"/>
              <a:gd name="T84" fmla="*/ 2147483647 w 4366"/>
              <a:gd name="T85" fmla="*/ 2147483647 h 4763"/>
              <a:gd name="T86" fmla="*/ 2147483647 w 4366"/>
              <a:gd name="T87" fmla="*/ 2147483647 h 4763"/>
              <a:gd name="T88" fmla="*/ 2147483647 w 4366"/>
              <a:gd name="T89" fmla="*/ 2147483647 h 4763"/>
              <a:gd name="T90" fmla="*/ 2147483647 w 4366"/>
              <a:gd name="T91" fmla="*/ 2147483647 h 4763"/>
              <a:gd name="T92" fmla="*/ 2147483647 w 4366"/>
              <a:gd name="T93" fmla="*/ 2147483647 h 4763"/>
              <a:gd name="T94" fmla="*/ 2147483647 w 4366"/>
              <a:gd name="T95" fmla="*/ 2147483647 h 4763"/>
              <a:gd name="T96" fmla="*/ 2147483647 w 4366"/>
              <a:gd name="T97" fmla="*/ 2147483647 h 4763"/>
              <a:gd name="T98" fmla="*/ 2147483647 w 4366"/>
              <a:gd name="T99" fmla="*/ 2147483647 h 4763"/>
              <a:gd name="T100" fmla="*/ 2147483647 w 4366"/>
              <a:gd name="T101" fmla="*/ 2147483647 h 4763"/>
              <a:gd name="T102" fmla="*/ 2147483647 w 4366"/>
              <a:gd name="T103" fmla="*/ 2147483647 h 4763"/>
              <a:gd name="T104" fmla="*/ 2147483647 w 4366"/>
              <a:gd name="T105" fmla="*/ 2147483647 h 4763"/>
              <a:gd name="T106" fmla="*/ 2147483647 w 4366"/>
              <a:gd name="T107" fmla="*/ 2147483647 h 4763"/>
              <a:gd name="T108" fmla="*/ 2147483647 w 4366"/>
              <a:gd name="T109" fmla="*/ 2147483647 h 4763"/>
              <a:gd name="T110" fmla="*/ 2147483647 w 4366"/>
              <a:gd name="T111" fmla="*/ 2147483647 h 4763"/>
              <a:gd name="T112" fmla="*/ 2147483647 w 4366"/>
              <a:gd name="T113" fmla="*/ 2147483647 h 4763"/>
              <a:gd name="T114" fmla="*/ 2147483647 w 4366"/>
              <a:gd name="T115" fmla="*/ 2147483647 h 4763"/>
              <a:gd name="T116" fmla="*/ 2147483647 w 4366"/>
              <a:gd name="T117" fmla="*/ 2147483647 h 4763"/>
              <a:gd name="T118" fmla="*/ 2147483647 w 4366"/>
              <a:gd name="T119" fmla="*/ 2147483647 h 47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66"/>
              <a:gd name="T181" fmla="*/ 0 h 4763"/>
              <a:gd name="T182" fmla="*/ 4366 w 4366"/>
              <a:gd name="T183" fmla="*/ 4763 h 47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66" h="4763">
                <a:moveTo>
                  <a:pt x="1769" y="3773"/>
                </a:moveTo>
                <a:lnTo>
                  <a:pt x="1769" y="4069"/>
                </a:lnTo>
                <a:lnTo>
                  <a:pt x="1863" y="4059"/>
                </a:lnTo>
                <a:lnTo>
                  <a:pt x="1951" y="4044"/>
                </a:lnTo>
                <a:lnTo>
                  <a:pt x="2033" y="4028"/>
                </a:lnTo>
                <a:lnTo>
                  <a:pt x="2111" y="4010"/>
                </a:lnTo>
                <a:lnTo>
                  <a:pt x="2111" y="3716"/>
                </a:lnTo>
                <a:lnTo>
                  <a:pt x="2029" y="3734"/>
                </a:lnTo>
                <a:lnTo>
                  <a:pt x="1945" y="3749"/>
                </a:lnTo>
                <a:lnTo>
                  <a:pt x="1859" y="3762"/>
                </a:lnTo>
                <a:lnTo>
                  <a:pt x="1769" y="3773"/>
                </a:lnTo>
                <a:close/>
                <a:moveTo>
                  <a:pt x="1650" y="4080"/>
                </a:moveTo>
                <a:lnTo>
                  <a:pt x="1650" y="3781"/>
                </a:lnTo>
                <a:lnTo>
                  <a:pt x="1560" y="3786"/>
                </a:lnTo>
                <a:lnTo>
                  <a:pt x="1471" y="3787"/>
                </a:lnTo>
                <a:lnTo>
                  <a:pt x="1390" y="3786"/>
                </a:lnTo>
                <a:lnTo>
                  <a:pt x="1308" y="3783"/>
                </a:lnTo>
                <a:lnTo>
                  <a:pt x="1308" y="4080"/>
                </a:lnTo>
                <a:lnTo>
                  <a:pt x="1389" y="4083"/>
                </a:lnTo>
                <a:lnTo>
                  <a:pt x="1471" y="4084"/>
                </a:lnTo>
                <a:lnTo>
                  <a:pt x="1562" y="4083"/>
                </a:lnTo>
                <a:lnTo>
                  <a:pt x="1650" y="4080"/>
                </a:lnTo>
                <a:close/>
                <a:moveTo>
                  <a:pt x="1189" y="4071"/>
                </a:moveTo>
                <a:lnTo>
                  <a:pt x="1189" y="3774"/>
                </a:lnTo>
                <a:lnTo>
                  <a:pt x="1099" y="3764"/>
                </a:lnTo>
                <a:lnTo>
                  <a:pt x="1013" y="3752"/>
                </a:lnTo>
                <a:lnTo>
                  <a:pt x="929" y="3737"/>
                </a:lnTo>
                <a:lnTo>
                  <a:pt x="847" y="3719"/>
                </a:lnTo>
                <a:lnTo>
                  <a:pt x="847" y="4014"/>
                </a:lnTo>
                <a:lnTo>
                  <a:pt x="925" y="4032"/>
                </a:lnTo>
                <a:lnTo>
                  <a:pt x="1007" y="4047"/>
                </a:lnTo>
                <a:lnTo>
                  <a:pt x="1095" y="4060"/>
                </a:lnTo>
                <a:lnTo>
                  <a:pt x="1189" y="4071"/>
                </a:lnTo>
                <a:close/>
                <a:moveTo>
                  <a:pt x="728" y="3978"/>
                </a:moveTo>
                <a:lnTo>
                  <a:pt x="728" y="3686"/>
                </a:lnTo>
                <a:lnTo>
                  <a:pt x="686" y="3673"/>
                </a:lnTo>
                <a:lnTo>
                  <a:pt x="644" y="3658"/>
                </a:lnTo>
                <a:lnTo>
                  <a:pt x="606" y="3641"/>
                </a:lnTo>
                <a:lnTo>
                  <a:pt x="568" y="3625"/>
                </a:lnTo>
                <a:lnTo>
                  <a:pt x="533" y="3607"/>
                </a:lnTo>
                <a:lnTo>
                  <a:pt x="500" y="3589"/>
                </a:lnTo>
                <a:lnTo>
                  <a:pt x="470" y="3570"/>
                </a:lnTo>
                <a:lnTo>
                  <a:pt x="442" y="3549"/>
                </a:lnTo>
                <a:lnTo>
                  <a:pt x="442" y="3759"/>
                </a:lnTo>
                <a:lnTo>
                  <a:pt x="443" y="3774"/>
                </a:lnTo>
                <a:lnTo>
                  <a:pt x="447" y="3787"/>
                </a:lnTo>
                <a:lnTo>
                  <a:pt x="453" y="3801"/>
                </a:lnTo>
                <a:lnTo>
                  <a:pt x="461" y="3816"/>
                </a:lnTo>
                <a:lnTo>
                  <a:pt x="471" y="3829"/>
                </a:lnTo>
                <a:lnTo>
                  <a:pt x="485" y="3844"/>
                </a:lnTo>
                <a:lnTo>
                  <a:pt x="500" y="3858"/>
                </a:lnTo>
                <a:lnTo>
                  <a:pt x="516" y="3872"/>
                </a:lnTo>
                <a:lnTo>
                  <a:pt x="535" y="3886"/>
                </a:lnTo>
                <a:lnTo>
                  <a:pt x="558" y="3899"/>
                </a:lnTo>
                <a:lnTo>
                  <a:pt x="580" y="3913"/>
                </a:lnTo>
                <a:lnTo>
                  <a:pt x="607" y="3926"/>
                </a:lnTo>
                <a:lnTo>
                  <a:pt x="634" y="3940"/>
                </a:lnTo>
                <a:lnTo>
                  <a:pt x="664" y="3953"/>
                </a:lnTo>
                <a:lnTo>
                  <a:pt x="695" y="3965"/>
                </a:lnTo>
                <a:lnTo>
                  <a:pt x="728" y="3978"/>
                </a:lnTo>
                <a:close/>
                <a:moveTo>
                  <a:pt x="2501" y="3549"/>
                </a:moveTo>
                <a:lnTo>
                  <a:pt x="2501" y="3549"/>
                </a:lnTo>
                <a:lnTo>
                  <a:pt x="2475" y="3568"/>
                </a:lnTo>
                <a:lnTo>
                  <a:pt x="2445" y="3586"/>
                </a:lnTo>
                <a:lnTo>
                  <a:pt x="2415" y="3604"/>
                </a:lnTo>
                <a:lnTo>
                  <a:pt x="2381" y="3622"/>
                </a:lnTo>
                <a:lnTo>
                  <a:pt x="2346" y="3638"/>
                </a:lnTo>
                <a:lnTo>
                  <a:pt x="2309" y="3653"/>
                </a:lnTo>
                <a:lnTo>
                  <a:pt x="2270" y="3668"/>
                </a:lnTo>
                <a:lnTo>
                  <a:pt x="2230" y="3682"/>
                </a:lnTo>
                <a:lnTo>
                  <a:pt x="2230" y="3972"/>
                </a:lnTo>
                <a:lnTo>
                  <a:pt x="2261" y="3960"/>
                </a:lnTo>
                <a:lnTo>
                  <a:pt x="2291" y="3949"/>
                </a:lnTo>
                <a:lnTo>
                  <a:pt x="2319" y="3935"/>
                </a:lnTo>
                <a:lnTo>
                  <a:pt x="2345" y="3922"/>
                </a:lnTo>
                <a:lnTo>
                  <a:pt x="2369" y="3910"/>
                </a:lnTo>
                <a:lnTo>
                  <a:pt x="2391" y="3896"/>
                </a:lnTo>
                <a:lnTo>
                  <a:pt x="2412" y="3883"/>
                </a:lnTo>
                <a:lnTo>
                  <a:pt x="2430" y="3868"/>
                </a:lnTo>
                <a:lnTo>
                  <a:pt x="2446" y="3855"/>
                </a:lnTo>
                <a:lnTo>
                  <a:pt x="2461" y="3841"/>
                </a:lnTo>
                <a:lnTo>
                  <a:pt x="2473" y="3828"/>
                </a:lnTo>
                <a:lnTo>
                  <a:pt x="2484" y="3814"/>
                </a:lnTo>
                <a:lnTo>
                  <a:pt x="2491" y="3799"/>
                </a:lnTo>
                <a:lnTo>
                  <a:pt x="2497" y="3786"/>
                </a:lnTo>
                <a:lnTo>
                  <a:pt x="2500" y="3773"/>
                </a:lnTo>
                <a:lnTo>
                  <a:pt x="2501" y="3759"/>
                </a:lnTo>
                <a:lnTo>
                  <a:pt x="2501" y="3549"/>
                </a:lnTo>
                <a:close/>
                <a:moveTo>
                  <a:pt x="2501" y="2220"/>
                </a:moveTo>
                <a:lnTo>
                  <a:pt x="2501" y="2220"/>
                </a:lnTo>
                <a:lnTo>
                  <a:pt x="2475" y="2239"/>
                </a:lnTo>
                <a:lnTo>
                  <a:pt x="2445" y="2257"/>
                </a:lnTo>
                <a:lnTo>
                  <a:pt x="2413" y="2275"/>
                </a:lnTo>
                <a:lnTo>
                  <a:pt x="2381" y="2293"/>
                </a:lnTo>
                <a:lnTo>
                  <a:pt x="2346" y="2309"/>
                </a:lnTo>
                <a:lnTo>
                  <a:pt x="2309" y="2324"/>
                </a:lnTo>
                <a:lnTo>
                  <a:pt x="2270" y="2339"/>
                </a:lnTo>
                <a:lnTo>
                  <a:pt x="2230" y="2352"/>
                </a:lnTo>
                <a:lnTo>
                  <a:pt x="2230" y="2643"/>
                </a:lnTo>
                <a:lnTo>
                  <a:pt x="2261" y="2631"/>
                </a:lnTo>
                <a:lnTo>
                  <a:pt x="2291" y="2619"/>
                </a:lnTo>
                <a:lnTo>
                  <a:pt x="2319" y="2606"/>
                </a:lnTo>
                <a:lnTo>
                  <a:pt x="2345" y="2593"/>
                </a:lnTo>
                <a:lnTo>
                  <a:pt x="2369" y="2581"/>
                </a:lnTo>
                <a:lnTo>
                  <a:pt x="2391" y="2567"/>
                </a:lnTo>
                <a:lnTo>
                  <a:pt x="2412" y="2554"/>
                </a:lnTo>
                <a:lnTo>
                  <a:pt x="2430" y="2539"/>
                </a:lnTo>
                <a:lnTo>
                  <a:pt x="2446" y="2525"/>
                </a:lnTo>
                <a:lnTo>
                  <a:pt x="2461" y="2512"/>
                </a:lnTo>
                <a:lnTo>
                  <a:pt x="2473" y="2499"/>
                </a:lnTo>
                <a:lnTo>
                  <a:pt x="2484" y="2484"/>
                </a:lnTo>
                <a:lnTo>
                  <a:pt x="2491" y="2470"/>
                </a:lnTo>
                <a:lnTo>
                  <a:pt x="2497" y="2457"/>
                </a:lnTo>
                <a:lnTo>
                  <a:pt x="2500" y="2443"/>
                </a:lnTo>
                <a:lnTo>
                  <a:pt x="2501" y="2430"/>
                </a:lnTo>
                <a:lnTo>
                  <a:pt x="2501" y="2220"/>
                </a:lnTo>
                <a:close/>
                <a:moveTo>
                  <a:pt x="1471" y="1690"/>
                </a:moveTo>
                <a:lnTo>
                  <a:pt x="1471" y="1690"/>
                </a:lnTo>
                <a:lnTo>
                  <a:pt x="1413" y="1690"/>
                </a:lnTo>
                <a:lnTo>
                  <a:pt x="1356" y="1692"/>
                </a:lnTo>
                <a:lnTo>
                  <a:pt x="1301" y="1695"/>
                </a:lnTo>
                <a:lnTo>
                  <a:pt x="1247" y="1698"/>
                </a:lnTo>
                <a:lnTo>
                  <a:pt x="1195" y="1702"/>
                </a:lnTo>
                <a:lnTo>
                  <a:pt x="1143" y="1707"/>
                </a:lnTo>
                <a:lnTo>
                  <a:pt x="1093" y="1714"/>
                </a:lnTo>
                <a:lnTo>
                  <a:pt x="1046" y="1720"/>
                </a:lnTo>
                <a:lnTo>
                  <a:pt x="999" y="1727"/>
                </a:lnTo>
                <a:lnTo>
                  <a:pt x="955" y="1736"/>
                </a:lnTo>
                <a:lnTo>
                  <a:pt x="911" y="1745"/>
                </a:lnTo>
                <a:lnTo>
                  <a:pt x="870" y="1754"/>
                </a:lnTo>
                <a:lnTo>
                  <a:pt x="829" y="1765"/>
                </a:lnTo>
                <a:lnTo>
                  <a:pt x="792" y="1775"/>
                </a:lnTo>
                <a:lnTo>
                  <a:pt x="756" y="1787"/>
                </a:lnTo>
                <a:lnTo>
                  <a:pt x="720" y="1799"/>
                </a:lnTo>
                <a:lnTo>
                  <a:pt x="689" y="1811"/>
                </a:lnTo>
                <a:lnTo>
                  <a:pt x="658" y="1823"/>
                </a:lnTo>
                <a:lnTo>
                  <a:pt x="629" y="1836"/>
                </a:lnTo>
                <a:lnTo>
                  <a:pt x="603" y="1848"/>
                </a:lnTo>
                <a:lnTo>
                  <a:pt x="577" y="1862"/>
                </a:lnTo>
                <a:lnTo>
                  <a:pt x="555" y="1877"/>
                </a:lnTo>
                <a:lnTo>
                  <a:pt x="534" y="1890"/>
                </a:lnTo>
                <a:lnTo>
                  <a:pt x="515" y="1903"/>
                </a:lnTo>
                <a:lnTo>
                  <a:pt x="498" y="1917"/>
                </a:lnTo>
                <a:lnTo>
                  <a:pt x="483" y="1932"/>
                </a:lnTo>
                <a:lnTo>
                  <a:pt x="471" y="1945"/>
                </a:lnTo>
                <a:lnTo>
                  <a:pt x="461" y="1959"/>
                </a:lnTo>
                <a:lnTo>
                  <a:pt x="452" y="1974"/>
                </a:lnTo>
                <a:lnTo>
                  <a:pt x="446" y="1987"/>
                </a:lnTo>
                <a:lnTo>
                  <a:pt x="443" y="2000"/>
                </a:lnTo>
                <a:lnTo>
                  <a:pt x="442" y="2014"/>
                </a:lnTo>
                <a:lnTo>
                  <a:pt x="443" y="2027"/>
                </a:lnTo>
                <a:lnTo>
                  <a:pt x="446" y="2041"/>
                </a:lnTo>
                <a:lnTo>
                  <a:pt x="452" y="2054"/>
                </a:lnTo>
                <a:lnTo>
                  <a:pt x="461" y="2069"/>
                </a:lnTo>
                <a:lnTo>
                  <a:pt x="471" y="2082"/>
                </a:lnTo>
                <a:lnTo>
                  <a:pt x="483" y="2096"/>
                </a:lnTo>
                <a:lnTo>
                  <a:pt x="498" y="2111"/>
                </a:lnTo>
                <a:lnTo>
                  <a:pt x="515" y="2124"/>
                </a:lnTo>
                <a:lnTo>
                  <a:pt x="534" y="2138"/>
                </a:lnTo>
                <a:lnTo>
                  <a:pt x="555" y="2153"/>
                </a:lnTo>
                <a:lnTo>
                  <a:pt x="577" y="2166"/>
                </a:lnTo>
                <a:lnTo>
                  <a:pt x="603" y="2179"/>
                </a:lnTo>
                <a:lnTo>
                  <a:pt x="629" y="2191"/>
                </a:lnTo>
                <a:lnTo>
                  <a:pt x="658" y="2205"/>
                </a:lnTo>
                <a:lnTo>
                  <a:pt x="689" y="2217"/>
                </a:lnTo>
                <a:lnTo>
                  <a:pt x="720" y="2229"/>
                </a:lnTo>
                <a:lnTo>
                  <a:pt x="756" y="2241"/>
                </a:lnTo>
                <a:lnTo>
                  <a:pt x="792" y="2252"/>
                </a:lnTo>
                <a:lnTo>
                  <a:pt x="829" y="2263"/>
                </a:lnTo>
                <a:lnTo>
                  <a:pt x="870" y="2273"/>
                </a:lnTo>
                <a:lnTo>
                  <a:pt x="911" y="2282"/>
                </a:lnTo>
                <a:lnTo>
                  <a:pt x="955" y="2291"/>
                </a:lnTo>
                <a:lnTo>
                  <a:pt x="999" y="2300"/>
                </a:lnTo>
                <a:lnTo>
                  <a:pt x="1046" y="2308"/>
                </a:lnTo>
                <a:lnTo>
                  <a:pt x="1093" y="2315"/>
                </a:lnTo>
                <a:lnTo>
                  <a:pt x="1143" y="2321"/>
                </a:lnTo>
                <a:lnTo>
                  <a:pt x="1195" y="2326"/>
                </a:lnTo>
                <a:lnTo>
                  <a:pt x="1247" y="2330"/>
                </a:lnTo>
                <a:lnTo>
                  <a:pt x="1301" y="2333"/>
                </a:lnTo>
                <a:lnTo>
                  <a:pt x="1356" y="2336"/>
                </a:lnTo>
                <a:lnTo>
                  <a:pt x="1413" y="2337"/>
                </a:lnTo>
                <a:lnTo>
                  <a:pt x="1471" y="2339"/>
                </a:lnTo>
                <a:lnTo>
                  <a:pt x="1529" y="2337"/>
                </a:lnTo>
                <a:lnTo>
                  <a:pt x="1587" y="2336"/>
                </a:lnTo>
                <a:lnTo>
                  <a:pt x="1642" y="2333"/>
                </a:lnTo>
                <a:lnTo>
                  <a:pt x="1696" y="2330"/>
                </a:lnTo>
                <a:lnTo>
                  <a:pt x="1748" y="2326"/>
                </a:lnTo>
                <a:lnTo>
                  <a:pt x="1799" y="2321"/>
                </a:lnTo>
                <a:lnTo>
                  <a:pt x="1850" y="2315"/>
                </a:lnTo>
                <a:lnTo>
                  <a:pt x="1897" y="2308"/>
                </a:lnTo>
                <a:lnTo>
                  <a:pt x="1944" y="2300"/>
                </a:lnTo>
                <a:lnTo>
                  <a:pt x="1988" y="2291"/>
                </a:lnTo>
                <a:lnTo>
                  <a:pt x="2032" y="2282"/>
                </a:lnTo>
                <a:lnTo>
                  <a:pt x="2073" y="2273"/>
                </a:lnTo>
                <a:lnTo>
                  <a:pt x="2114" y="2263"/>
                </a:lnTo>
                <a:lnTo>
                  <a:pt x="2151" y="2252"/>
                </a:lnTo>
                <a:lnTo>
                  <a:pt x="2187" y="2241"/>
                </a:lnTo>
                <a:lnTo>
                  <a:pt x="2221" y="2229"/>
                </a:lnTo>
                <a:lnTo>
                  <a:pt x="2254" y="2217"/>
                </a:lnTo>
                <a:lnTo>
                  <a:pt x="2285" y="2205"/>
                </a:lnTo>
                <a:lnTo>
                  <a:pt x="2314" y="2191"/>
                </a:lnTo>
                <a:lnTo>
                  <a:pt x="2340" y="2179"/>
                </a:lnTo>
                <a:lnTo>
                  <a:pt x="2366" y="2166"/>
                </a:lnTo>
                <a:lnTo>
                  <a:pt x="2388" y="2153"/>
                </a:lnTo>
                <a:lnTo>
                  <a:pt x="2409" y="2138"/>
                </a:lnTo>
                <a:lnTo>
                  <a:pt x="2428" y="2124"/>
                </a:lnTo>
                <a:lnTo>
                  <a:pt x="2445" y="2111"/>
                </a:lnTo>
                <a:lnTo>
                  <a:pt x="2460" y="2096"/>
                </a:lnTo>
                <a:lnTo>
                  <a:pt x="2472" y="2082"/>
                </a:lnTo>
                <a:lnTo>
                  <a:pt x="2482" y="2069"/>
                </a:lnTo>
                <a:lnTo>
                  <a:pt x="2491" y="2054"/>
                </a:lnTo>
                <a:lnTo>
                  <a:pt x="2495" y="2041"/>
                </a:lnTo>
                <a:lnTo>
                  <a:pt x="2500" y="2027"/>
                </a:lnTo>
                <a:lnTo>
                  <a:pt x="2501" y="2014"/>
                </a:lnTo>
                <a:lnTo>
                  <a:pt x="2500" y="2000"/>
                </a:lnTo>
                <a:lnTo>
                  <a:pt x="2495" y="1987"/>
                </a:lnTo>
                <a:lnTo>
                  <a:pt x="2491" y="1974"/>
                </a:lnTo>
                <a:lnTo>
                  <a:pt x="2482" y="1959"/>
                </a:lnTo>
                <a:lnTo>
                  <a:pt x="2472" y="1945"/>
                </a:lnTo>
                <a:lnTo>
                  <a:pt x="2460" y="1932"/>
                </a:lnTo>
                <a:lnTo>
                  <a:pt x="2445" y="1917"/>
                </a:lnTo>
                <a:lnTo>
                  <a:pt x="2428" y="1903"/>
                </a:lnTo>
                <a:lnTo>
                  <a:pt x="2409" y="1890"/>
                </a:lnTo>
                <a:lnTo>
                  <a:pt x="2388" y="1877"/>
                </a:lnTo>
                <a:lnTo>
                  <a:pt x="2366" y="1862"/>
                </a:lnTo>
                <a:lnTo>
                  <a:pt x="2340" y="1848"/>
                </a:lnTo>
                <a:lnTo>
                  <a:pt x="2314" y="1836"/>
                </a:lnTo>
                <a:lnTo>
                  <a:pt x="2285" y="1823"/>
                </a:lnTo>
                <a:lnTo>
                  <a:pt x="2254" y="1811"/>
                </a:lnTo>
                <a:lnTo>
                  <a:pt x="2221" y="1799"/>
                </a:lnTo>
                <a:lnTo>
                  <a:pt x="2187" y="1787"/>
                </a:lnTo>
                <a:lnTo>
                  <a:pt x="2151" y="1775"/>
                </a:lnTo>
                <a:lnTo>
                  <a:pt x="2114" y="1765"/>
                </a:lnTo>
                <a:lnTo>
                  <a:pt x="2073" y="1754"/>
                </a:lnTo>
                <a:lnTo>
                  <a:pt x="2032" y="1745"/>
                </a:lnTo>
                <a:lnTo>
                  <a:pt x="1988" y="1736"/>
                </a:lnTo>
                <a:lnTo>
                  <a:pt x="1944" y="1727"/>
                </a:lnTo>
                <a:lnTo>
                  <a:pt x="1897" y="1720"/>
                </a:lnTo>
                <a:lnTo>
                  <a:pt x="1850" y="1714"/>
                </a:lnTo>
                <a:lnTo>
                  <a:pt x="1799" y="1707"/>
                </a:lnTo>
                <a:lnTo>
                  <a:pt x="1748" y="1702"/>
                </a:lnTo>
                <a:lnTo>
                  <a:pt x="1696" y="1698"/>
                </a:lnTo>
                <a:lnTo>
                  <a:pt x="1642" y="1695"/>
                </a:lnTo>
                <a:lnTo>
                  <a:pt x="1587" y="1692"/>
                </a:lnTo>
                <a:lnTo>
                  <a:pt x="1529" y="1690"/>
                </a:lnTo>
                <a:lnTo>
                  <a:pt x="1471" y="1690"/>
                </a:lnTo>
                <a:close/>
                <a:moveTo>
                  <a:pt x="728" y="2648"/>
                </a:moveTo>
                <a:lnTo>
                  <a:pt x="728" y="2357"/>
                </a:lnTo>
                <a:lnTo>
                  <a:pt x="686" y="2343"/>
                </a:lnTo>
                <a:lnTo>
                  <a:pt x="644" y="2329"/>
                </a:lnTo>
                <a:lnTo>
                  <a:pt x="606" y="2312"/>
                </a:lnTo>
                <a:lnTo>
                  <a:pt x="568" y="2296"/>
                </a:lnTo>
                <a:lnTo>
                  <a:pt x="533" y="2278"/>
                </a:lnTo>
                <a:lnTo>
                  <a:pt x="500" y="2258"/>
                </a:lnTo>
                <a:lnTo>
                  <a:pt x="470" y="2239"/>
                </a:lnTo>
                <a:lnTo>
                  <a:pt x="442" y="2220"/>
                </a:lnTo>
                <a:lnTo>
                  <a:pt x="442" y="2430"/>
                </a:lnTo>
                <a:lnTo>
                  <a:pt x="443" y="2443"/>
                </a:lnTo>
                <a:lnTo>
                  <a:pt x="447" y="2458"/>
                </a:lnTo>
                <a:lnTo>
                  <a:pt x="452" y="2472"/>
                </a:lnTo>
                <a:lnTo>
                  <a:pt x="461" y="2487"/>
                </a:lnTo>
                <a:lnTo>
                  <a:pt x="471" y="2500"/>
                </a:lnTo>
                <a:lnTo>
                  <a:pt x="485" y="2514"/>
                </a:lnTo>
                <a:lnTo>
                  <a:pt x="500" y="2528"/>
                </a:lnTo>
                <a:lnTo>
                  <a:pt x="516" y="2542"/>
                </a:lnTo>
                <a:lnTo>
                  <a:pt x="535" y="2557"/>
                </a:lnTo>
                <a:lnTo>
                  <a:pt x="558" y="2570"/>
                </a:lnTo>
                <a:lnTo>
                  <a:pt x="580" y="2584"/>
                </a:lnTo>
                <a:lnTo>
                  <a:pt x="607" y="2597"/>
                </a:lnTo>
                <a:lnTo>
                  <a:pt x="634" y="2610"/>
                </a:lnTo>
                <a:lnTo>
                  <a:pt x="664" y="2624"/>
                </a:lnTo>
                <a:lnTo>
                  <a:pt x="695" y="2636"/>
                </a:lnTo>
                <a:lnTo>
                  <a:pt x="728" y="2648"/>
                </a:lnTo>
                <a:close/>
                <a:moveTo>
                  <a:pt x="1189" y="2742"/>
                </a:moveTo>
                <a:lnTo>
                  <a:pt x="1189" y="2445"/>
                </a:lnTo>
                <a:lnTo>
                  <a:pt x="1099" y="2434"/>
                </a:lnTo>
                <a:lnTo>
                  <a:pt x="1013" y="2423"/>
                </a:lnTo>
                <a:lnTo>
                  <a:pt x="929" y="2408"/>
                </a:lnTo>
                <a:lnTo>
                  <a:pt x="847" y="2390"/>
                </a:lnTo>
                <a:lnTo>
                  <a:pt x="847" y="2684"/>
                </a:lnTo>
                <a:lnTo>
                  <a:pt x="925" y="2703"/>
                </a:lnTo>
                <a:lnTo>
                  <a:pt x="1007" y="2718"/>
                </a:lnTo>
                <a:lnTo>
                  <a:pt x="1095" y="2731"/>
                </a:lnTo>
                <a:lnTo>
                  <a:pt x="1189" y="2742"/>
                </a:lnTo>
                <a:close/>
                <a:moveTo>
                  <a:pt x="1650" y="2749"/>
                </a:moveTo>
                <a:lnTo>
                  <a:pt x="1650" y="2452"/>
                </a:lnTo>
                <a:lnTo>
                  <a:pt x="1560" y="2457"/>
                </a:lnTo>
                <a:lnTo>
                  <a:pt x="1471" y="2458"/>
                </a:lnTo>
                <a:lnTo>
                  <a:pt x="1390" y="2457"/>
                </a:lnTo>
                <a:lnTo>
                  <a:pt x="1308" y="2454"/>
                </a:lnTo>
                <a:lnTo>
                  <a:pt x="1308" y="2751"/>
                </a:lnTo>
                <a:lnTo>
                  <a:pt x="1389" y="2754"/>
                </a:lnTo>
                <a:lnTo>
                  <a:pt x="1471" y="2755"/>
                </a:lnTo>
                <a:lnTo>
                  <a:pt x="1562" y="2754"/>
                </a:lnTo>
                <a:lnTo>
                  <a:pt x="1650" y="2749"/>
                </a:lnTo>
                <a:close/>
                <a:moveTo>
                  <a:pt x="1769" y="2443"/>
                </a:moveTo>
                <a:lnTo>
                  <a:pt x="1769" y="2740"/>
                </a:lnTo>
                <a:lnTo>
                  <a:pt x="1863" y="2730"/>
                </a:lnTo>
                <a:lnTo>
                  <a:pt x="1951" y="2715"/>
                </a:lnTo>
                <a:lnTo>
                  <a:pt x="2033" y="2698"/>
                </a:lnTo>
                <a:lnTo>
                  <a:pt x="2111" y="2681"/>
                </a:lnTo>
                <a:lnTo>
                  <a:pt x="2111" y="2387"/>
                </a:lnTo>
                <a:lnTo>
                  <a:pt x="2029" y="2405"/>
                </a:lnTo>
                <a:lnTo>
                  <a:pt x="1945" y="2420"/>
                </a:lnTo>
                <a:lnTo>
                  <a:pt x="1859" y="2433"/>
                </a:lnTo>
                <a:lnTo>
                  <a:pt x="1769" y="2443"/>
                </a:lnTo>
                <a:close/>
                <a:moveTo>
                  <a:pt x="2178" y="2883"/>
                </a:moveTo>
                <a:lnTo>
                  <a:pt x="2178" y="2883"/>
                </a:lnTo>
                <a:lnTo>
                  <a:pt x="2151" y="2903"/>
                </a:lnTo>
                <a:lnTo>
                  <a:pt x="2123" y="2922"/>
                </a:lnTo>
                <a:lnTo>
                  <a:pt x="2091" y="2940"/>
                </a:lnTo>
                <a:lnTo>
                  <a:pt x="2058" y="2957"/>
                </a:lnTo>
                <a:lnTo>
                  <a:pt x="2023" y="2973"/>
                </a:lnTo>
                <a:lnTo>
                  <a:pt x="1985" y="2989"/>
                </a:lnTo>
                <a:lnTo>
                  <a:pt x="1947" y="3003"/>
                </a:lnTo>
                <a:lnTo>
                  <a:pt x="1906" y="3018"/>
                </a:lnTo>
                <a:lnTo>
                  <a:pt x="1906" y="3307"/>
                </a:lnTo>
                <a:lnTo>
                  <a:pt x="1938" y="3295"/>
                </a:lnTo>
                <a:lnTo>
                  <a:pt x="1967" y="3283"/>
                </a:lnTo>
                <a:lnTo>
                  <a:pt x="1996" y="3271"/>
                </a:lnTo>
                <a:lnTo>
                  <a:pt x="2023" y="3258"/>
                </a:lnTo>
                <a:lnTo>
                  <a:pt x="2047" y="3244"/>
                </a:lnTo>
                <a:lnTo>
                  <a:pt x="2069" y="3231"/>
                </a:lnTo>
                <a:lnTo>
                  <a:pt x="2088" y="3218"/>
                </a:lnTo>
                <a:lnTo>
                  <a:pt x="2108" y="3204"/>
                </a:lnTo>
                <a:lnTo>
                  <a:pt x="2124" y="3191"/>
                </a:lnTo>
                <a:lnTo>
                  <a:pt x="2138" y="3176"/>
                </a:lnTo>
                <a:lnTo>
                  <a:pt x="2149" y="3162"/>
                </a:lnTo>
                <a:lnTo>
                  <a:pt x="2160" y="3149"/>
                </a:lnTo>
                <a:lnTo>
                  <a:pt x="2167" y="3136"/>
                </a:lnTo>
                <a:lnTo>
                  <a:pt x="2173" y="3122"/>
                </a:lnTo>
                <a:lnTo>
                  <a:pt x="2176" y="3109"/>
                </a:lnTo>
                <a:lnTo>
                  <a:pt x="2178" y="3095"/>
                </a:lnTo>
                <a:lnTo>
                  <a:pt x="2178" y="2883"/>
                </a:lnTo>
                <a:close/>
                <a:moveTo>
                  <a:pt x="322" y="3410"/>
                </a:moveTo>
                <a:lnTo>
                  <a:pt x="322" y="3410"/>
                </a:lnTo>
                <a:lnTo>
                  <a:pt x="286" y="3395"/>
                </a:lnTo>
                <a:lnTo>
                  <a:pt x="252" y="3380"/>
                </a:lnTo>
                <a:lnTo>
                  <a:pt x="221" y="3364"/>
                </a:lnTo>
                <a:lnTo>
                  <a:pt x="189" y="3347"/>
                </a:lnTo>
                <a:lnTo>
                  <a:pt x="161" y="3331"/>
                </a:lnTo>
                <a:lnTo>
                  <a:pt x="134" y="3313"/>
                </a:lnTo>
                <a:lnTo>
                  <a:pt x="110" y="3294"/>
                </a:lnTo>
                <a:lnTo>
                  <a:pt x="88" y="3274"/>
                </a:lnTo>
                <a:lnTo>
                  <a:pt x="69" y="3255"/>
                </a:lnTo>
                <a:lnTo>
                  <a:pt x="51" y="3234"/>
                </a:lnTo>
                <a:lnTo>
                  <a:pt x="36" y="3212"/>
                </a:lnTo>
                <a:lnTo>
                  <a:pt x="22" y="3191"/>
                </a:lnTo>
                <a:lnTo>
                  <a:pt x="12" y="3167"/>
                </a:lnTo>
                <a:lnTo>
                  <a:pt x="6" y="3145"/>
                </a:lnTo>
                <a:lnTo>
                  <a:pt x="1" y="3119"/>
                </a:lnTo>
                <a:lnTo>
                  <a:pt x="0" y="3095"/>
                </a:lnTo>
                <a:lnTo>
                  <a:pt x="0" y="2679"/>
                </a:lnTo>
                <a:lnTo>
                  <a:pt x="1" y="2654"/>
                </a:lnTo>
                <a:lnTo>
                  <a:pt x="6" y="2630"/>
                </a:lnTo>
                <a:lnTo>
                  <a:pt x="12" y="2606"/>
                </a:lnTo>
                <a:lnTo>
                  <a:pt x="22" y="2584"/>
                </a:lnTo>
                <a:lnTo>
                  <a:pt x="36" y="2561"/>
                </a:lnTo>
                <a:lnTo>
                  <a:pt x="51" y="2540"/>
                </a:lnTo>
                <a:lnTo>
                  <a:pt x="67" y="2519"/>
                </a:lnTo>
                <a:lnTo>
                  <a:pt x="88" y="2499"/>
                </a:lnTo>
                <a:lnTo>
                  <a:pt x="110" y="2479"/>
                </a:lnTo>
                <a:lnTo>
                  <a:pt x="134" y="2461"/>
                </a:lnTo>
                <a:lnTo>
                  <a:pt x="161" y="2443"/>
                </a:lnTo>
                <a:lnTo>
                  <a:pt x="189" y="2426"/>
                </a:lnTo>
                <a:lnTo>
                  <a:pt x="221" y="2409"/>
                </a:lnTo>
                <a:lnTo>
                  <a:pt x="252" y="2393"/>
                </a:lnTo>
                <a:lnTo>
                  <a:pt x="286" y="2378"/>
                </a:lnTo>
                <a:lnTo>
                  <a:pt x="322" y="2364"/>
                </a:lnTo>
                <a:lnTo>
                  <a:pt x="322" y="2014"/>
                </a:lnTo>
                <a:lnTo>
                  <a:pt x="324" y="1988"/>
                </a:lnTo>
                <a:lnTo>
                  <a:pt x="330" y="1962"/>
                </a:lnTo>
                <a:lnTo>
                  <a:pt x="337" y="1938"/>
                </a:lnTo>
                <a:lnTo>
                  <a:pt x="349" y="1914"/>
                </a:lnTo>
                <a:lnTo>
                  <a:pt x="362" y="1890"/>
                </a:lnTo>
                <a:lnTo>
                  <a:pt x="379" y="1868"/>
                </a:lnTo>
                <a:lnTo>
                  <a:pt x="398" y="1847"/>
                </a:lnTo>
                <a:lnTo>
                  <a:pt x="421" y="1826"/>
                </a:lnTo>
                <a:lnTo>
                  <a:pt x="446" y="1805"/>
                </a:lnTo>
                <a:lnTo>
                  <a:pt x="473" y="1786"/>
                </a:lnTo>
                <a:lnTo>
                  <a:pt x="503" y="1768"/>
                </a:lnTo>
                <a:lnTo>
                  <a:pt x="534" y="1750"/>
                </a:lnTo>
                <a:lnTo>
                  <a:pt x="568" y="1732"/>
                </a:lnTo>
                <a:lnTo>
                  <a:pt x="604" y="1715"/>
                </a:lnTo>
                <a:lnTo>
                  <a:pt x="641" y="1701"/>
                </a:lnTo>
                <a:lnTo>
                  <a:pt x="682" y="1686"/>
                </a:lnTo>
                <a:lnTo>
                  <a:pt x="722" y="1672"/>
                </a:lnTo>
                <a:lnTo>
                  <a:pt x="765" y="1659"/>
                </a:lnTo>
                <a:lnTo>
                  <a:pt x="810" y="1647"/>
                </a:lnTo>
                <a:lnTo>
                  <a:pt x="855" y="1636"/>
                </a:lnTo>
                <a:lnTo>
                  <a:pt x="902" y="1626"/>
                </a:lnTo>
                <a:lnTo>
                  <a:pt x="950" y="1616"/>
                </a:lnTo>
                <a:lnTo>
                  <a:pt x="999" y="1608"/>
                </a:lnTo>
                <a:lnTo>
                  <a:pt x="1049" y="1599"/>
                </a:lnTo>
                <a:lnTo>
                  <a:pt x="1101" y="1593"/>
                </a:lnTo>
                <a:lnTo>
                  <a:pt x="1152" y="1587"/>
                </a:lnTo>
                <a:lnTo>
                  <a:pt x="1204" y="1581"/>
                </a:lnTo>
                <a:lnTo>
                  <a:pt x="1257" y="1578"/>
                </a:lnTo>
                <a:lnTo>
                  <a:pt x="1310" y="1574"/>
                </a:lnTo>
                <a:lnTo>
                  <a:pt x="1363" y="1572"/>
                </a:lnTo>
                <a:lnTo>
                  <a:pt x="1417" y="1571"/>
                </a:lnTo>
                <a:lnTo>
                  <a:pt x="1471" y="1571"/>
                </a:lnTo>
                <a:lnTo>
                  <a:pt x="1572" y="1572"/>
                </a:lnTo>
                <a:lnTo>
                  <a:pt x="1672" y="1577"/>
                </a:lnTo>
                <a:lnTo>
                  <a:pt x="1771" y="1584"/>
                </a:lnTo>
                <a:lnTo>
                  <a:pt x="1866" y="1596"/>
                </a:lnTo>
                <a:lnTo>
                  <a:pt x="609" y="339"/>
                </a:lnTo>
                <a:lnTo>
                  <a:pt x="609" y="0"/>
                </a:lnTo>
                <a:lnTo>
                  <a:pt x="2314" y="1705"/>
                </a:lnTo>
                <a:lnTo>
                  <a:pt x="2348" y="1720"/>
                </a:lnTo>
                <a:lnTo>
                  <a:pt x="2381" y="1735"/>
                </a:lnTo>
                <a:lnTo>
                  <a:pt x="2410" y="1751"/>
                </a:lnTo>
                <a:lnTo>
                  <a:pt x="2440" y="1766"/>
                </a:lnTo>
                <a:lnTo>
                  <a:pt x="2467" y="1784"/>
                </a:lnTo>
                <a:lnTo>
                  <a:pt x="2493" y="1802"/>
                </a:lnTo>
                <a:lnTo>
                  <a:pt x="2515" y="1820"/>
                </a:lnTo>
                <a:lnTo>
                  <a:pt x="2536" y="1838"/>
                </a:lnTo>
                <a:lnTo>
                  <a:pt x="2555" y="1859"/>
                </a:lnTo>
                <a:lnTo>
                  <a:pt x="2572" y="1878"/>
                </a:lnTo>
                <a:lnTo>
                  <a:pt x="2586" y="1899"/>
                </a:lnTo>
                <a:lnTo>
                  <a:pt x="2598" y="1920"/>
                </a:lnTo>
                <a:lnTo>
                  <a:pt x="2607" y="1942"/>
                </a:lnTo>
                <a:lnTo>
                  <a:pt x="2615" y="1965"/>
                </a:lnTo>
                <a:lnTo>
                  <a:pt x="2619" y="1988"/>
                </a:lnTo>
                <a:lnTo>
                  <a:pt x="2621" y="2012"/>
                </a:lnTo>
                <a:lnTo>
                  <a:pt x="4360" y="3752"/>
                </a:lnTo>
                <a:lnTo>
                  <a:pt x="4366" y="4763"/>
                </a:lnTo>
                <a:lnTo>
                  <a:pt x="3355" y="4759"/>
                </a:lnTo>
                <a:lnTo>
                  <a:pt x="2533" y="3938"/>
                </a:lnTo>
                <a:lnTo>
                  <a:pt x="2515" y="3953"/>
                </a:lnTo>
                <a:lnTo>
                  <a:pt x="2495" y="3969"/>
                </a:lnTo>
                <a:lnTo>
                  <a:pt x="2476" y="3984"/>
                </a:lnTo>
                <a:lnTo>
                  <a:pt x="2454" y="3998"/>
                </a:lnTo>
                <a:lnTo>
                  <a:pt x="2430" y="4013"/>
                </a:lnTo>
                <a:lnTo>
                  <a:pt x="2406" y="4026"/>
                </a:lnTo>
                <a:lnTo>
                  <a:pt x="2379" y="4040"/>
                </a:lnTo>
                <a:lnTo>
                  <a:pt x="2352" y="4051"/>
                </a:lnTo>
                <a:lnTo>
                  <a:pt x="2296" y="4075"/>
                </a:lnTo>
                <a:lnTo>
                  <a:pt x="2233" y="4098"/>
                </a:lnTo>
                <a:lnTo>
                  <a:pt x="2167" y="4117"/>
                </a:lnTo>
                <a:lnTo>
                  <a:pt x="2099" y="4135"/>
                </a:lnTo>
                <a:lnTo>
                  <a:pt x="2027" y="4151"/>
                </a:lnTo>
                <a:lnTo>
                  <a:pt x="1953" y="4165"/>
                </a:lnTo>
                <a:lnTo>
                  <a:pt x="1876" y="4177"/>
                </a:lnTo>
                <a:lnTo>
                  <a:pt x="1797" y="4186"/>
                </a:lnTo>
                <a:lnTo>
                  <a:pt x="1717" y="4193"/>
                </a:lnTo>
                <a:lnTo>
                  <a:pt x="1636" y="4199"/>
                </a:lnTo>
                <a:lnTo>
                  <a:pt x="1554" y="4202"/>
                </a:lnTo>
                <a:lnTo>
                  <a:pt x="1471" y="4204"/>
                </a:lnTo>
                <a:lnTo>
                  <a:pt x="1417" y="4204"/>
                </a:lnTo>
                <a:lnTo>
                  <a:pt x="1363" y="4202"/>
                </a:lnTo>
                <a:lnTo>
                  <a:pt x="1310" y="4199"/>
                </a:lnTo>
                <a:lnTo>
                  <a:pt x="1257" y="4196"/>
                </a:lnTo>
                <a:lnTo>
                  <a:pt x="1204" y="4192"/>
                </a:lnTo>
                <a:lnTo>
                  <a:pt x="1152" y="4187"/>
                </a:lnTo>
                <a:lnTo>
                  <a:pt x="1101" y="4181"/>
                </a:lnTo>
                <a:lnTo>
                  <a:pt x="1050" y="4174"/>
                </a:lnTo>
                <a:lnTo>
                  <a:pt x="999" y="4166"/>
                </a:lnTo>
                <a:lnTo>
                  <a:pt x="950" y="4157"/>
                </a:lnTo>
                <a:lnTo>
                  <a:pt x="902" y="4148"/>
                </a:lnTo>
                <a:lnTo>
                  <a:pt x="855" y="4138"/>
                </a:lnTo>
                <a:lnTo>
                  <a:pt x="810" y="4126"/>
                </a:lnTo>
                <a:lnTo>
                  <a:pt x="765" y="4114"/>
                </a:lnTo>
                <a:lnTo>
                  <a:pt x="722" y="4101"/>
                </a:lnTo>
                <a:lnTo>
                  <a:pt x="682" y="4087"/>
                </a:lnTo>
                <a:lnTo>
                  <a:pt x="641" y="4072"/>
                </a:lnTo>
                <a:lnTo>
                  <a:pt x="604" y="4057"/>
                </a:lnTo>
                <a:lnTo>
                  <a:pt x="568" y="4041"/>
                </a:lnTo>
                <a:lnTo>
                  <a:pt x="534" y="4025"/>
                </a:lnTo>
                <a:lnTo>
                  <a:pt x="503" y="4007"/>
                </a:lnTo>
                <a:lnTo>
                  <a:pt x="473" y="3987"/>
                </a:lnTo>
                <a:lnTo>
                  <a:pt x="446" y="3968"/>
                </a:lnTo>
                <a:lnTo>
                  <a:pt x="421" y="3949"/>
                </a:lnTo>
                <a:lnTo>
                  <a:pt x="400" y="3928"/>
                </a:lnTo>
                <a:lnTo>
                  <a:pt x="379" y="3905"/>
                </a:lnTo>
                <a:lnTo>
                  <a:pt x="362" y="3883"/>
                </a:lnTo>
                <a:lnTo>
                  <a:pt x="349" y="3861"/>
                </a:lnTo>
                <a:lnTo>
                  <a:pt x="337" y="3837"/>
                </a:lnTo>
                <a:lnTo>
                  <a:pt x="330" y="3811"/>
                </a:lnTo>
                <a:lnTo>
                  <a:pt x="324" y="3786"/>
                </a:lnTo>
                <a:lnTo>
                  <a:pt x="322" y="3759"/>
                </a:lnTo>
                <a:lnTo>
                  <a:pt x="322" y="3410"/>
                </a:lnTo>
                <a:close/>
                <a:moveTo>
                  <a:pt x="2288" y="3153"/>
                </a:moveTo>
                <a:lnTo>
                  <a:pt x="2288" y="3153"/>
                </a:lnTo>
                <a:lnTo>
                  <a:pt x="2281" y="3176"/>
                </a:lnTo>
                <a:lnTo>
                  <a:pt x="2270" y="3198"/>
                </a:lnTo>
                <a:lnTo>
                  <a:pt x="2257" y="3221"/>
                </a:lnTo>
                <a:lnTo>
                  <a:pt x="2240" y="3241"/>
                </a:lnTo>
                <a:lnTo>
                  <a:pt x="2223" y="3261"/>
                </a:lnTo>
                <a:lnTo>
                  <a:pt x="2202" y="3280"/>
                </a:lnTo>
                <a:lnTo>
                  <a:pt x="2179" y="3300"/>
                </a:lnTo>
                <a:lnTo>
                  <a:pt x="2154" y="3318"/>
                </a:lnTo>
                <a:lnTo>
                  <a:pt x="2129" y="3335"/>
                </a:lnTo>
                <a:lnTo>
                  <a:pt x="2099" y="3352"/>
                </a:lnTo>
                <a:lnTo>
                  <a:pt x="2069" y="3368"/>
                </a:lnTo>
                <a:lnTo>
                  <a:pt x="2036" y="3383"/>
                </a:lnTo>
                <a:lnTo>
                  <a:pt x="2002" y="3398"/>
                </a:lnTo>
                <a:lnTo>
                  <a:pt x="1967" y="3413"/>
                </a:lnTo>
                <a:lnTo>
                  <a:pt x="1930" y="3426"/>
                </a:lnTo>
                <a:lnTo>
                  <a:pt x="1891" y="3438"/>
                </a:lnTo>
                <a:lnTo>
                  <a:pt x="1851" y="3450"/>
                </a:lnTo>
                <a:lnTo>
                  <a:pt x="1811" y="3462"/>
                </a:lnTo>
                <a:lnTo>
                  <a:pt x="1768" y="3473"/>
                </a:lnTo>
                <a:lnTo>
                  <a:pt x="1724" y="3482"/>
                </a:lnTo>
                <a:lnTo>
                  <a:pt x="1680" y="3491"/>
                </a:lnTo>
                <a:lnTo>
                  <a:pt x="1635" y="3500"/>
                </a:lnTo>
                <a:lnTo>
                  <a:pt x="1541" y="3513"/>
                </a:lnTo>
                <a:lnTo>
                  <a:pt x="1445" y="3525"/>
                </a:lnTo>
                <a:lnTo>
                  <a:pt x="1347" y="3532"/>
                </a:lnTo>
                <a:lnTo>
                  <a:pt x="1248" y="3537"/>
                </a:lnTo>
                <a:lnTo>
                  <a:pt x="1149" y="3538"/>
                </a:lnTo>
                <a:lnTo>
                  <a:pt x="1069" y="3538"/>
                </a:lnTo>
                <a:lnTo>
                  <a:pt x="992" y="3535"/>
                </a:lnTo>
                <a:lnTo>
                  <a:pt x="914" y="3529"/>
                </a:lnTo>
                <a:lnTo>
                  <a:pt x="837" y="3523"/>
                </a:lnTo>
                <a:lnTo>
                  <a:pt x="762" y="3514"/>
                </a:lnTo>
                <a:lnTo>
                  <a:pt x="688" y="3504"/>
                </a:lnTo>
                <a:lnTo>
                  <a:pt x="616" y="3491"/>
                </a:lnTo>
                <a:lnTo>
                  <a:pt x="547" y="3477"/>
                </a:lnTo>
                <a:lnTo>
                  <a:pt x="579" y="3495"/>
                </a:lnTo>
                <a:lnTo>
                  <a:pt x="615" y="3514"/>
                </a:lnTo>
                <a:lnTo>
                  <a:pt x="653" y="3532"/>
                </a:lnTo>
                <a:lnTo>
                  <a:pt x="697" y="3549"/>
                </a:lnTo>
                <a:lnTo>
                  <a:pt x="743" y="3567"/>
                </a:lnTo>
                <a:lnTo>
                  <a:pt x="794" y="3582"/>
                </a:lnTo>
                <a:lnTo>
                  <a:pt x="847" y="3596"/>
                </a:lnTo>
                <a:lnTo>
                  <a:pt x="904" y="3610"/>
                </a:lnTo>
                <a:lnTo>
                  <a:pt x="964" y="3623"/>
                </a:lnTo>
                <a:lnTo>
                  <a:pt x="1028" y="3634"/>
                </a:lnTo>
                <a:lnTo>
                  <a:pt x="1095" y="3644"/>
                </a:lnTo>
                <a:lnTo>
                  <a:pt x="1163" y="3652"/>
                </a:lnTo>
                <a:lnTo>
                  <a:pt x="1237" y="3659"/>
                </a:lnTo>
                <a:lnTo>
                  <a:pt x="1313" y="3664"/>
                </a:lnTo>
                <a:lnTo>
                  <a:pt x="1390" y="3667"/>
                </a:lnTo>
                <a:lnTo>
                  <a:pt x="1471" y="3668"/>
                </a:lnTo>
                <a:lnTo>
                  <a:pt x="1529" y="3667"/>
                </a:lnTo>
                <a:lnTo>
                  <a:pt x="1587" y="3665"/>
                </a:lnTo>
                <a:lnTo>
                  <a:pt x="1642" y="3664"/>
                </a:lnTo>
                <a:lnTo>
                  <a:pt x="1696" y="3659"/>
                </a:lnTo>
                <a:lnTo>
                  <a:pt x="1748" y="3655"/>
                </a:lnTo>
                <a:lnTo>
                  <a:pt x="1800" y="3650"/>
                </a:lnTo>
                <a:lnTo>
                  <a:pt x="1850" y="3644"/>
                </a:lnTo>
                <a:lnTo>
                  <a:pt x="1897" y="3637"/>
                </a:lnTo>
                <a:lnTo>
                  <a:pt x="1944" y="3629"/>
                </a:lnTo>
                <a:lnTo>
                  <a:pt x="1988" y="3620"/>
                </a:lnTo>
                <a:lnTo>
                  <a:pt x="2032" y="3611"/>
                </a:lnTo>
                <a:lnTo>
                  <a:pt x="2073" y="3602"/>
                </a:lnTo>
                <a:lnTo>
                  <a:pt x="2114" y="3592"/>
                </a:lnTo>
                <a:lnTo>
                  <a:pt x="2151" y="3582"/>
                </a:lnTo>
                <a:lnTo>
                  <a:pt x="2187" y="3570"/>
                </a:lnTo>
                <a:lnTo>
                  <a:pt x="2221" y="3558"/>
                </a:lnTo>
                <a:lnTo>
                  <a:pt x="2254" y="3546"/>
                </a:lnTo>
                <a:lnTo>
                  <a:pt x="2285" y="3534"/>
                </a:lnTo>
                <a:lnTo>
                  <a:pt x="2314" y="3520"/>
                </a:lnTo>
                <a:lnTo>
                  <a:pt x="2340" y="3508"/>
                </a:lnTo>
                <a:lnTo>
                  <a:pt x="2366" y="3495"/>
                </a:lnTo>
                <a:lnTo>
                  <a:pt x="2388" y="3482"/>
                </a:lnTo>
                <a:lnTo>
                  <a:pt x="2409" y="3467"/>
                </a:lnTo>
                <a:lnTo>
                  <a:pt x="2428" y="3453"/>
                </a:lnTo>
                <a:lnTo>
                  <a:pt x="2445" y="3440"/>
                </a:lnTo>
                <a:lnTo>
                  <a:pt x="2460" y="3425"/>
                </a:lnTo>
                <a:lnTo>
                  <a:pt x="2472" y="3412"/>
                </a:lnTo>
                <a:lnTo>
                  <a:pt x="2482" y="3398"/>
                </a:lnTo>
                <a:lnTo>
                  <a:pt x="2491" y="3383"/>
                </a:lnTo>
                <a:lnTo>
                  <a:pt x="2495" y="3370"/>
                </a:lnTo>
                <a:lnTo>
                  <a:pt x="2500" y="3356"/>
                </a:lnTo>
                <a:lnTo>
                  <a:pt x="2501" y="3343"/>
                </a:lnTo>
                <a:lnTo>
                  <a:pt x="2500" y="3331"/>
                </a:lnTo>
                <a:lnTo>
                  <a:pt x="2497" y="3319"/>
                </a:lnTo>
                <a:lnTo>
                  <a:pt x="2493" y="3307"/>
                </a:lnTo>
                <a:lnTo>
                  <a:pt x="2487" y="3295"/>
                </a:lnTo>
                <a:lnTo>
                  <a:pt x="2479" y="3283"/>
                </a:lnTo>
                <a:lnTo>
                  <a:pt x="2470" y="3271"/>
                </a:lnTo>
                <a:lnTo>
                  <a:pt x="2458" y="3259"/>
                </a:lnTo>
                <a:lnTo>
                  <a:pt x="2446" y="3247"/>
                </a:lnTo>
                <a:lnTo>
                  <a:pt x="2431" y="3235"/>
                </a:lnTo>
                <a:lnTo>
                  <a:pt x="2416" y="3224"/>
                </a:lnTo>
                <a:lnTo>
                  <a:pt x="2399" y="3212"/>
                </a:lnTo>
                <a:lnTo>
                  <a:pt x="2379" y="3200"/>
                </a:lnTo>
                <a:lnTo>
                  <a:pt x="2337" y="3176"/>
                </a:lnTo>
                <a:lnTo>
                  <a:pt x="2288" y="3153"/>
                </a:lnTo>
                <a:close/>
                <a:moveTo>
                  <a:pt x="2297" y="2745"/>
                </a:moveTo>
                <a:lnTo>
                  <a:pt x="2297" y="3028"/>
                </a:lnTo>
                <a:lnTo>
                  <a:pt x="2333" y="3043"/>
                </a:lnTo>
                <a:lnTo>
                  <a:pt x="2367" y="3058"/>
                </a:lnTo>
                <a:lnTo>
                  <a:pt x="2400" y="3074"/>
                </a:lnTo>
                <a:lnTo>
                  <a:pt x="2430" y="3091"/>
                </a:lnTo>
                <a:lnTo>
                  <a:pt x="2458" y="3107"/>
                </a:lnTo>
                <a:lnTo>
                  <a:pt x="2485" y="3125"/>
                </a:lnTo>
                <a:lnTo>
                  <a:pt x="2509" y="3145"/>
                </a:lnTo>
                <a:lnTo>
                  <a:pt x="2531" y="3164"/>
                </a:lnTo>
                <a:lnTo>
                  <a:pt x="2552" y="3183"/>
                </a:lnTo>
                <a:lnTo>
                  <a:pt x="2570" y="3204"/>
                </a:lnTo>
                <a:lnTo>
                  <a:pt x="2585" y="3227"/>
                </a:lnTo>
                <a:lnTo>
                  <a:pt x="2597" y="3247"/>
                </a:lnTo>
                <a:lnTo>
                  <a:pt x="2607" y="3271"/>
                </a:lnTo>
                <a:lnTo>
                  <a:pt x="2615" y="3294"/>
                </a:lnTo>
                <a:lnTo>
                  <a:pt x="2619" y="3319"/>
                </a:lnTo>
                <a:lnTo>
                  <a:pt x="2621" y="3343"/>
                </a:lnTo>
                <a:lnTo>
                  <a:pt x="2621" y="3671"/>
                </a:lnTo>
                <a:lnTo>
                  <a:pt x="3453" y="4520"/>
                </a:lnTo>
                <a:lnTo>
                  <a:pt x="4126" y="4524"/>
                </a:lnTo>
                <a:lnTo>
                  <a:pt x="4123" y="3852"/>
                </a:lnTo>
                <a:lnTo>
                  <a:pt x="2621" y="2349"/>
                </a:lnTo>
                <a:lnTo>
                  <a:pt x="2621" y="2430"/>
                </a:lnTo>
                <a:lnTo>
                  <a:pt x="2619" y="2455"/>
                </a:lnTo>
                <a:lnTo>
                  <a:pt x="2615" y="2479"/>
                </a:lnTo>
                <a:lnTo>
                  <a:pt x="2607" y="2503"/>
                </a:lnTo>
                <a:lnTo>
                  <a:pt x="2597" y="2525"/>
                </a:lnTo>
                <a:lnTo>
                  <a:pt x="2585" y="2548"/>
                </a:lnTo>
                <a:lnTo>
                  <a:pt x="2570" y="2569"/>
                </a:lnTo>
                <a:lnTo>
                  <a:pt x="2552" y="2590"/>
                </a:lnTo>
                <a:lnTo>
                  <a:pt x="2531" y="2610"/>
                </a:lnTo>
                <a:lnTo>
                  <a:pt x="2509" y="2630"/>
                </a:lnTo>
                <a:lnTo>
                  <a:pt x="2485" y="2648"/>
                </a:lnTo>
                <a:lnTo>
                  <a:pt x="2458" y="2666"/>
                </a:lnTo>
                <a:lnTo>
                  <a:pt x="2430" y="2684"/>
                </a:lnTo>
                <a:lnTo>
                  <a:pt x="2400" y="2700"/>
                </a:lnTo>
                <a:lnTo>
                  <a:pt x="2367" y="2716"/>
                </a:lnTo>
                <a:lnTo>
                  <a:pt x="2333" y="2731"/>
                </a:lnTo>
                <a:lnTo>
                  <a:pt x="2297" y="2745"/>
                </a:lnTo>
                <a:close/>
                <a:moveTo>
                  <a:pt x="331" y="2490"/>
                </a:moveTo>
                <a:lnTo>
                  <a:pt x="331" y="2490"/>
                </a:lnTo>
                <a:lnTo>
                  <a:pt x="283" y="2512"/>
                </a:lnTo>
                <a:lnTo>
                  <a:pt x="240" y="2534"/>
                </a:lnTo>
                <a:lnTo>
                  <a:pt x="221" y="2546"/>
                </a:lnTo>
                <a:lnTo>
                  <a:pt x="204" y="2558"/>
                </a:lnTo>
                <a:lnTo>
                  <a:pt x="188" y="2570"/>
                </a:lnTo>
                <a:lnTo>
                  <a:pt x="173" y="2582"/>
                </a:lnTo>
                <a:lnTo>
                  <a:pt x="161" y="2596"/>
                </a:lnTo>
                <a:lnTo>
                  <a:pt x="151" y="2607"/>
                </a:lnTo>
                <a:lnTo>
                  <a:pt x="140" y="2619"/>
                </a:lnTo>
                <a:lnTo>
                  <a:pt x="133" y="2631"/>
                </a:lnTo>
                <a:lnTo>
                  <a:pt x="127" y="2643"/>
                </a:lnTo>
                <a:lnTo>
                  <a:pt x="122" y="2655"/>
                </a:lnTo>
                <a:lnTo>
                  <a:pt x="119" y="2667"/>
                </a:lnTo>
                <a:lnTo>
                  <a:pt x="119" y="2679"/>
                </a:lnTo>
                <a:lnTo>
                  <a:pt x="119" y="2693"/>
                </a:lnTo>
                <a:lnTo>
                  <a:pt x="124" y="2706"/>
                </a:lnTo>
                <a:lnTo>
                  <a:pt x="130" y="2719"/>
                </a:lnTo>
                <a:lnTo>
                  <a:pt x="137" y="2733"/>
                </a:lnTo>
                <a:lnTo>
                  <a:pt x="148" y="2748"/>
                </a:lnTo>
                <a:lnTo>
                  <a:pt x="160" y="2761"/>
                </a:lnTo>
                <a:lnTo>
                  <a:pt x="175" y="2775"/>
                </a:lnTo>
                <a:lnTo>
                  <a:pt x="191" y="2789"/>
                </a:lnTo>
                <a:lnTo>
                  <a:pt x="210" y="2803"/>
                </a:lnTo>
                <a:lnTo>
                  <a:pt x="231" y="2816"/>
                </a:lnTo>
                <a:lnTo>
                  <a:pt x="254" y="2830"/>
                </a:lnTo>
                <a:lnTo>
                  <a:pt x="279" y="2843"/>
                </a:lnTo>
                <a:lnTo>
                  <a:pt x="306" y="2857"/>
                </a:lnTo>
                <a:lnTo>
                  <a:pt x="334" y="2869"/>
                </a:lnTo>
                <a:lnTo>
                  <a:pt x="365" y="2882"/>
                </a:lnTo>
                <a:lnTo>
                  <a:pt x="398" y="2894"/>
                </a:lnTo>
                <a:lnTo>
                  <a:pt x="433" y="2906"/>
                </a:lnTo>
                <a:lnTo>
                  <a:pt x="468" y="2916"/>
                </a:lnTo>
                <a:lnTo>
                  <a:pt x="507" y="2927"/>
                </a:lnTo>
                <a:lnTo>
                  <a:pt x="546" y="2937"/>
                </a:lnTo>
                <a:lnTo>
                  <a:pt x="588" y="2948"/>
                </a:lnTo>
                <a:lnTo>
                  <a:pt x="631" y="2957"/>
                </a:lnTo>
                <a:lnTo>
                  <a:pt x="676" y="2964"/>
                </a:lnTo>
                <a:lnTo>
                  <a:pt x="722" y="2971"/>
                </a:lnTo>
                <a:lnTo>
                  <a:pt x="771" y="2979"/>
                </a:lnTo>
                <a:lnTo>
                  <a:pt x="820" y="2985"/>
                </a:lnTo>
                <a:lnTo>
                  <a:pt x="871" y="2991"/>
                </a:lnTo>
                <a:lnTo>
                  <a:pt x="923" y="2995"/>
                </a:lnTo>
                <a:lnTo>
                  <a:pt x="979" y="2998"/>
                </a:lnTo>
                <a:lnTo>
                  <a:pt x="1034" y="3001"/>
                </a:lnTo>
                <a:lnTo>
                  <a:pt x="1090" y="3003"/>
                </a:lnTo>
                <a:lnTo>
                  <a:pt x="1149" y="3003"/>
                </a:lnTo>
                <a:lnTo>
                  <a:pt x="1229" y="3001"/>
                </a:lnTo>
                <a:lnTo>
                  <a:pt x="1308" y="2998"/>
                </a:lnTo>
                <a:lnTo>
                  <a:pt x="1383" y="2994"/>
                </a:lnTo>
                <a:lnTo>
                  <a:pt x="1456" y="2988"/>
                </a:lnTo>
                <a:lnTo>
                  <a:pt x="1526" y="2979"/>
                </a:lnTo>
                <a:lnTo>
                  <a:pt x="1592" y="2970"/>
                </a:lnTo>
                <a:lnTo>
                  <a:pt x="1656" y="2958"/>
                </a:lnTo>
                <a:lnTo>
                  <a:pt x="1715" y="2946"/>
                </a:lnTo>
                <a:lnTo>
                  <a:pt x="1774" y="2931"/>
                </a:lnTo>
                <a:lnTo>
                  <a:pt x="1827" y="2918"/>
                </a:lnTo>
                <a:lnTo>
                  <a:pt x="1876" y="2901"/>
                </a:lnTo>
                <a:lnTo>
                  <a:pt x="1923" y="2885"/>
                </a:lnTo>
                <a:lnTo>
                  <a:pt x="1966" y="2867"/>
                </a:lnTo>
                <a:lnTo>
                  <a:pt x="2006" y="2849"/>
                </a:lnTo>
                <a:lnTo>
                  <a:pt x="2041" y="2831"/>
                </a:lnTo>
                <a:lnTo>
                  <a:pt x="2073" y="2812"/>
                </a:lnTo>
                <a:lnTo>
                  <a:pt x="2003" y="2827"/>
                </a:lnTo>
                <a:lnTo>
                  <a:pt x="1932" y="2839"/>
                </a:lnTo>
                <a:lnTo>
                  <a:pt x="1859" y="2849"/>
                </a:lnTo>
                <a:lnTo>
                  <a:pt x="1782" y="2858"/>
                </a:lnTo>
                <a:lnTo>
                  <a:pt x="1706" y="2866"/>
                </a:lnTo>
                <a:lnTo>
                  <a:pt x="1629" y="2870"/>
                </a:lnTo>
                <a:lnTo>
                  <a:pt x="1550" y="2873"/>
                </a:lnTo>
                <a:lnTo>
                  <a:pt x="1471" y="2875"/>
                </a:lnTo>
                <a:lnTo>
                  <a:pt x="1371" y="2873"/>
                </a:lnTo>
                <a:lnTo>
                  <a:pt x="1272" y="2869"/>
                </a:lnTo>
                <a:lnTo>
                  <a:pt x="1174" y="2860"/>
                </a:lnTo>
                <a:lnTo>
                  <a:pt x="1078" y="2849"/>
                </a:lnTo>
                <a:lnTo>
                  <a:pt x="984" y="2834"/>
                </a:lnTo>
                <a:lnTo>
                  <a:pt x="940" y="2827"/>
                </a:lnTo>
                <a:lnTo>
                  <a:pt x="895" y="2818"/>
                </a:lnTo>
                <a:lnTo>
                  <a:pt x="852" y="2807"/>
                </a:lnTo>
                <a:lnTo>
                  <a:pt x="810" y="2797"/>
                </a:lnTo>
                <a:lnTo>
                  <a:pt x="768" y="2786"/>
                </a:lnTo>
                <a:lnTo>
                  <a:pt x="728" y="2775"/>
                </a:lnTo>
                <a:lnTo>
                  <a:pt x="691" y="2761"/>
                </a:lnTo>
                <a:lnTo>
                  <a:pt x="653" y="2748"/>
                </a:lnTo>
                <a:lnTo>
                  <a:pt x="618" y="2734"/>
                </a:lnTo>
                <a:lnTo>
                  <a:pt x="583" y="2719"/>
                </a:lnTo>
                <a:lnTo>
                  <a:pt x="550" y="2704"/>
                </a:lnTo>
                <a:lnTo>
                  <a:pt x="521" y="2688"/>
                </a:lnTo>
                <a:lnTo>
                  <a:pt x="492" y="2670"/>
                </a:lnTo>
                <a:lnTo>
                  <a:pt x="465" y="2654"/>
                </a:lnTo>
                <a:lnTo>
                  <a:pt x="440" y="2634"/>
                </a:lnTo>
                <a:lnTo>
                  <a:pt x="418" y="2616"/>
                </a:lnTo>
                <a:lnTo>
                  <a:pt x="397" y="2597"/>
                </a:lnTo>
                <a:lnTo>
                  <a:pt x="379" y="2576"/>
                </a:lnTo>
                <a:lnTo>
                  <a:pt x="364" y="2555"/>
                </a:lnTo>
                <a:lnTo>
                  <a:pt x="351" y="2534"/>
                </a:lnTo>
                <a:lnTo>
                  <a:pt x="340" y="2512"/>
                </a:lnTo>
                <a:lnTo>
                  <a:pt x="331" y="2490"/>
                </a:lnTo>
                <a:close/>
                <a:moveTo>
                  <a:pt x="406" y="3313"/>
                </a:moveTo>
                <a:lnTo>
                  <a:pt x="406" y="3022"/>
                </a:lnTo>
                <a:lnTo>
                  <a:pt x="362" y="3007"/>
                </a:lnTo>
                <a:lnTo>
                  <a:pt x="321" y="2992"/>
                </a:lnTo>
                <a:lnTo>
                  <a:pt x="282" y="2977"/>
                </a:lnTo>
                <a:lnTo>
                  <a:pt x="245" y="2960"/>
                </a:lnTo>
                <a:lnTo>
                  <a:pt x="210" y="2942"/>
                </a:lnTo>
                <a:lnTo>
                  <a:pt x="178" y="2924"/>
                </a:lnTo>
                <a:lnTo>
                  <a:pt x="146" y="2904"/>
                </a:lnTo>
                <a:lnTo>
                  <a:pt x="119" y="2883"/>
                </a:lnTo>
                <a:lnTo>
                  <a:pt x="119" y="3095"/>
                </a:lnTo>
                <a:lnTo>
                  <a:pt x="121" y="3109"/>
                </a:lnTo>
                <a:lnTo>
                  <a:pt x="124" y="3122"/>
                </a:lnTo>
                <a:lnTo>
                  <a:pt x="130" y="3137"/>
                </a:lnTo>
                <a:lnTo>
                  <a:pt x="137" y="3150"/>
                </a:lnTo>
                <a:lnTo>
                  <a:pt x="148" y="3165"/>
                </a:lnTo>
                <a:lnTo>
                  <a:pt x="161" y="3179"/>
                </a:lnTo>
                <a:lnTo>
                  <a:pt x="176" y="3194"/>
                </a:lnTo>
                <a:lnTo>
                  <a:pt x="194" y="3207"/>
                </a:lnTo>
                <a:lnTo>
                  <a:pt x="213" y="3221"/>
                </a:lnTo>
                <a:lnTo>
                  <a:pt x="234" y="3235"/>
                </a:lnTo>
                <a:lnTo>
                  <a:pt x="258" y="3249"/>
                </a:lnTo>
                <a:lnTo>
                  <a:pt x="283" y="3262"/>
                </a:lnTo>
                <a:lnTo>
                  <a:pt x="310" y="3276"/>
                </a:lnTo>
                <a:lnTo>
                  <a:pt x="340" y="3288"/>
                </a:lnTo>
                <a:lnTo>
                  <a:pt x="371" y="3301"/>
                </a:lnTo>
                <a:lnTo>
                  <a:pt x="406" y="3313"/>
                </a:lnTo>
                <a:close/>
                <a:moveTo>
                  <a:pt x="867" y="3407"/>
                </a:moveTo>
                <a:lnTo>
                  <a:pt x="867" y="3109"/>
                </a:lnTo>
                <a:lnTo>
                  <a:pt x="777" y="3100"/>
                </a:lnTo>
                <a:lnTo>
                  <a:pt x="691" y="3088"/>
                </a:lnTo>
                <a:lnTo>
                  <a:pt x="606" y="3071"/>
                </a:lnTo>
                <a:lnTo>
                  <a:pt x="525" y="3055"/>
                </a:lnTo>
                <a:lnTo>
                  <a:pt x="525" y="3349"/>
                </a:lnTo>
                <a:lnTo>
                  <a:pt x="601" y="3367"/>
                </a:lnTo>
                <a:lnTo>
                  <a:pt x="685" y="3383"/>
                </a:lnTo>
                <a:lnTo>
                  <a:pt x="773" y="3397"/>
                </a:lnTo>
                <a:lnTo>
                  <a:pt x="867" y="3407"/>
                </a:lnTo>
                <a:close/>
                <a:moveTo>
                  <a:pt x="1326" y="3415"/>
                </a:moveTo>
                <a:lnTo>
                  <a:pt x="1326" y="3118"/>
                </a:lnTo>
                <a:lnTo>
                  <a:pt x="1238" y="3121"/>
                </a:lnTo>
                <a:lnTo>
                  <a:pt x="1149" y="3122"/>
                </a:lnTo>
                <a:lnTo>
                  <a:pt x="1067" y="3121"/>
                </a:lnTo>
                <a:lnTo>
                  <a:pt x="986" y="3118"/>
                </a:lnTo>
                <a:lnTo>
                  <a:pt x="986" y="3416"/>
                </a:lnTo>
                <a:lnTo>
                  <a:pt x="1065" y="3419"/>
                </a:lnTo>
                <a:lnTo>
                  <a:pt x="1149" y="3419"/>
                </a:lnTo>
                <a:lnTo>
                  <a:pt x="1240" y="3419"/>
                </a:lnTo>
                <a:lnTo>
                  <a:pt x="1326" y="3415"/>
                </a:lnTo>
                <a:close/>
                <a:moveTo>
                  <a:pt x="1445" y="3107"/>
                </a:moveTo>
                <a:lnTo>
                  <a:pt x="1445" y="3406"/>
                </a:lnTo>
                <a:lnTo>
                  <a:pt x="1539" y="3394"/>
                </a:lnTo>
                <a:lnTo>
                  <a:pt x="1627" y="3380"/>
                </a:lnTo>
                <a:lnTo>
                  <a:pt x="1711" y="3364"/>
                </a:lnTo>
                <a:lnTo>
                  <a:pt x="1787" y="3344"/>
                </a:lnTo>
                <a:lnTo>
                  <a:pt x="1787" y="3051"/>
                </a:lnTo>
                <a:lnTo>
                  <a:pt x="1706" y="3068"/>
                </a:lnTo>
                <a:lnTo>
                  <a:pt x="1621" y="3085"/>
                </a:lnTo>
                <a:lnTo>
                  <a:pt x="1535" y="3098"/>
                </a:lnTo>
                <a:lnTo>
                  <a:pt x="1445" y="3107"/>
                </a:lnTo>
                <a:close/>
                <a:moveTo>
                  <a:pt x="1471" y="1765"/>
                </a:moveTo>
                <a:lnTo>
                  <a:pt x="1471" y="1765"/>
                </a:lnTo>
                <a:lnTo>
                  <a:pt x="1544" y="1766"/>
                </a:lnTo>
                <a:lnTo>
                  <a:pt x="1615" y="1769"/>
                </a:lnTo>
                <a:lnTo>
                  <a:pt x="1684" y="1772"/>
                </a:lnTo>
                <a:lnTo>
                  <a:pt x="1751" y="1778"/>
                </a:lnTo>
                <a:lnTo>
                  <a:pt x="841" y="2187"/>
                </a:lnTo>
                <a:lnTo>
                  <a:pt x="792" y="2173"/>
                </a:lnTo>
                <a:lnTo>
                  <a:pt x="768" y="2166"/>
                </a:lnTo>
                <a:lnTo>
                  <a:pt x="746" y="2158"/>
                </a:lnTo>
                <a:lnTo>
                  <a:pt x="698" y="2138"/>
                </a:lnTo>
                <a:lnTo>
                  <a:pt x="658" y="2118"/>
                </a:lnTo>
                <a:lnTo>
                  <a:pt x="624" y="2099"/>
                </a:lnTo>
                <a:lnTo>
                  <a:pt x="609" y="2090"/>
                </a:lnTo>
                <a:lnTo>
                  <a:pt x="597" y="2081"/>
                </a:lnTo>
                <a:lnTo>
                  <a:pt x="585" y="2070"/>
                </a:lnTo>
                <a:lnTo>
                  <a:pt x="576" y="2062"/>
                </a:lnTo>
                <a:lnTo>
                  <a:pt x="568" y="2053"/>
                </a:lnTo>
                <a:lnTo>
                  <a:pt x="561" y="2044"/>
                </a:lnTo>
                <a:lnTo>
                  <a:pt x="556" y="2033"/>
                </a:lnTo>
                <a:lnTo>
                  <a:pt x="553" y="2024"/>
                </a:lnTo>
                <a:lnTo>
                  <a:pt x="552" y="2015"/>
                </a:lnTo>
                <a:lnTo>
                  <a:pt x="552" y="2006"/>
                </a:lnTo>
                <a:lnTo>
                  <a:pt x="553" y="1997"/>
                </a:lnTo>
                <a:lnTo>
                  <a:pt x="556" y="1988"/>
                </a:lnTo>
                <a:lnTo>
                  <a:pt x="561" y="1979"/>
                </a:lnTo>
                <a:lnTo>
                  <a:pt x="567" y="1971"/>
                </a:lnTo>
                <a:lnTo>
                  <a:pt x="574" y="1962"/>
                </a:lnTo>
                <a:lnTo>
                  <a:pt x="583" y="1953"/>
                </a:lnTo>
                <a:lnTo>
                  <a:pt x="594" y="1945"/>
                </a:lnTo>
                <a:lnTo>
                  <a:pt x="606" y="1936"/>
                </a:lnTo>
                <a:lnTo>
                  <a:pt x="632" y="1920"/>
                </a:lnTo>
                <a:lnTo>
                  <a:pt x="665" y="1902"/>
                </a:lnTo>
                <a:lnTo>
                  <a:pt x="703" y="1886"/>
                </a:lnTo>
                <a:lnTo>
                  <a:pt x="746" y="1869"/>
                </a:lnTo>
                <a:lnTo>
                  <a:pt x="780" y="1859"/>
                </a:lnTo>
                <a:lnTo>
                  <a:pt x="817" y="1847"/>
                </a:lnTo>
                <a:lnTo>
                  <a:pt x="855" y="1836"/>
                </a:lnTo>
                <a:lnTo>
                  <a:pt x="895" y="1827"/>
                </a:lnTo>
                <a:lnTo>
                  <a:pt x="935" y="1817"/>
                </a:lnTo>
                <a:lnTo>
                  <a:pt x="979" y="1809"/>
                </a:lnTo>
                <a:lnTo>
                  <a:pt x="1022" y="1800"/>
                </a:lnTo>
                <a:lnTo>
                  <a:pt x="1068" y="1793"/>
                </a:lnTo>
                <a:lnTo>
                  <a:pt x="1114" y="1787"/>
                </a:lnTo>
                <a:lnTo>
                  <a:pt x="1162" y="1781"/>
                </a:lnTo>
                <a:lnTo>
                  <a:pt x="1211" y="1777"/>
                </a:lnTo>
                <a:lnTo>
                  <a:pt x="1260" y="1772"/>
                </a:lnTo>
                <a:lnTo>
                  <a:pt x="1313" y="1769"/>
                </a:lnTo>
                <a:lnTo>
                  <a:pt x="1365" y="1768"/>
                </a:lnTo>
                <a:lnTo>
                  <a:pt x="1417" y="1766"/>
                </a:lnTo>
                <a:lnTo>
                  <a:pt x="1471" y="1765"/>
                </a:lnTo>
                <a:close/>
              </a:path>
            </a:pathLst>
          </a:custGeom>
          <a:solidFill>
            <a:srgbClr val="000000"/>
          </a:solidFill>
          <a:ln w="9525">
            <a:noFill/>
            <a:round/>
            <a:headEnd/>
            <a:tailEnd/>
          </a:ln>
        </p:spPr>
        <p:txBody>
          <a:bodyPr/>
          <a:lstStyle/>
          <a:p>
            <a:endParaRPr lang="de-DE" dirty="0">
              <a:solidFill>
                <a:schemeClr val="bg1"/>
              </a:solidFill>
              <a:latin typeface="EYInterstate Light" panose="02000506000000020004" pitchFamily="2" charset="0"/>
            </a:endParaRPr>
          </a:p>
        </p:txBody>
      </p:sp>
    </p:spTree>
    <p:extLst>
      <p:ext uri="{BB962C8B-B14F-4D97-AF65-F5344CB8AC3E}">
        <p14:creationId xmlns:p14="http://schemas.microsoft.com/office/powerpoint/2010/main" val="1856271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3540" name="think-cell Slide" r:id="rId6" imgW="216" imgH="216" progId="TCLayout.ActiveDocument.1">
                  <p:embed/>
                </p:oleObj>
              </mc:Choice>
              <mc:Fallback>
                <p:oleObj name="think-cell Slide" r:id="rId6" imgW="216" imgH="216"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9" name="Picture Placeholder 4"/>
          <p:cNvPicPr>
            <a:picLocks noChangeAspect="1"/>
          </p:cNvPicPr>
          <p:nvPr/>
        </p:nvPicPr>
        <p:blipFill>
          <a:blip r:embed="rId8" cstate="print">
            <a:extLst>
              <a:ext uri="{28A0092B-C50C-407E-A947-70E740481C1C}">
                <a14:useLocalDpi xmlns:a14="http://schemas.microsoft.com/office/drawing/2010/main" val="0"/>
              </a:ext>
            </a:extLst>
          </a:blip>
          <a:srcRect l="24300" r="24300"/>
          <a:stretch>
            <a:fillRect/>
          </a:stretch>
        </p:blipFill>
        <p:spPr>
          <a:xfrm>
            <a:off x="3175" y="3175"/>
            <a:ext cx="3357563" cy="9906000"/>
          </a:xfrm>
          <a:prstGeom prst="rect">
            <a:avLst/>
          </a:prstGeom>
        </p:spPr>
      </p:pic>
      <p:sp>
        <p:nvSpPr>
          <p:cNvPr id="10" name="Title 2"/>
          <p:cNvSpPr>
            <a:spLocks noGrp="1"/>
          </p:cNvSpPr>
          <p:nvPr>
            <p:ph type="title"/>
          </p:nvPr>
        </p:nvSpPr>
        <p:spPr>
          <a:xfrm>
            <a:off x="3511280" y="502492"/>
            <a:ext cx="2795258" cy="984996"/>
          </a:xfrm>
          <a:solidFill>
            <a:schemeClr val="accent4">
              <a:lumMod val="20000"/>
              <a:lumOff val="80000"/>
            </a:schemeClr>
          </a:solidFill>
        </p:spPr>
        <p:txBody>
          <a:bodyPr>
            <a:normAutofit fontScale="90000"/>
          </a:bodyPr>
          <a:lstStyle/>
          <a:p>
            <a:r>
              <a:rPr lang="en-US" dirty="0" smtClean="0">
                <a:latin typeface="Arial" panose="020B0604020202020204" pitchFamily="34" charset="0"/>
                <a:cs typeface="Arial" panose="020B0604020202020204" pitchFamily="34" charset="0"/>
              </a:rPr>
              <a:t>Agriculture and Agro-foods sector</a:t>
            </a:r>
            <a:endParaRPr lang="en-US" dirty="0">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custDataLst>
              <p:tags r:id="rId3"/>
            </p:custDataLst>
            <p:extLst/>
          </p:nvPr>
        </p:nvGraphicFramePr>
        <p:xfrm>
          <a:off x="3510810" y="1664073"/>
          <a:ext cx="2795728" cy="8079817"/>
        </p:xfrm>
        <a:graphic>
          <a:graphicData uri="http://schemas.openxmlformats.org/drawingml/2006/table">
            <a:tbl>
              <a:tblPr bandRow="1">
                <a:tableStyleId>{5C22544A-7EE6-4342-B048-85BDC9FD1C3A}</a:tableStyleId>
              </a:tblPr>
              <a:tblGrid>
                <a:gridCol w="2682363"/>
                <a:gridCol w="113365"/>
              </a:tblGrid>
              <a:tr h="257364">
                <a:tc gridSpan="2">
                  <a:txBody>
                    <a:bodyPr/>
                    <a:lstStyle/>
                    <a:p>
                      <a:pPr marL="0" indent="0" algn="l" defTabSz="914400" rtl="0" eaLnBrk="1" latinLnBrk="0" hangingPunct="1">
                        <a:lnSpc>
                          <a:spcPct val="100000"/>
                        </a:lnSpc>
                        <a:spcBef>
                          <a:spcPts val="0"/>
                        </a:spcBef>
                        <a:spcAft>
                          <a:spcPts val="0"/>
                        </a:spcAft>
                        <a:buSzPct val="100000"/>
                        <a:buNone/>
                      </a:pPr>
                      <a:r>
                        <a:rPr lang="en-US" sz="800" b="1" i="0" u="none" baseline="0" dirty="0" smtClean="0">
                          <a:solidFill>
                            <a:srgbClr val="FFFFFF"/>
                          </a:solidFill>
                          <a:latin typeface="Arial" panose="020B0604020202020204" pitchFamily="34" charset="0"/>
                          <a:cs typeface="Arial" panose="020B0604020202020204" pitchFamily="34" charset="0"/>
                        </a:rPr>
                        <a:t>Key Indicators</a:t>
                      </a:r>
                      <a:endParaRPr lang="en-US" sz="800" b="1" i="0" u="none" baseline="0" dirty="0">
                        <a:solidFill>
                          <a:srgbClr val="FFFFFF"/>
                        </a:solidFill>
                        <a:latin typeface="Arial" panose="020B0604020202020204" pitchFamily="34" charset="0"/>
                        <a:cs typeface="Arial" panose="020B0604020202020204" pitchFamily="34" charset="0"/>
                      </a:endParaRPr>
                    </a:p>
                  </a:txBody>
                  <a:tcPr marL="87965" marR="87965"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solidFill>
                      <a:srgbClr val="333333"/>
                    </a:solidFill>
                  </a:tcPr>
                </a:tc>
                <a:tc hMerge="1">
                  <a:txBody>
                    <a:bodyPr/>
                    <a:lstStyle/>
                    <a:p>
                      <a:endParaRPr lang="en-US" sz="100"/>
                    </a:p>
                  </a:txBody>
                  <a:tcPr marL="0" marR="0" marT="0" marB="0">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861774">
                <a:tc>
                  <a:txBody>
                    <a:bodyPr/>
                    <a:lstStyle/>
                    <a:p>
                      <a:pPr>
                        <a:lnSpc>
                          <a:spcPct val="100000"/>
                        </a:lnSpc>
                      </a:pPr>
                      <a:r>
                        <a:rPr lang="en-US" sz="2700" b="1" dirty="0" smtClean="0">
                          <a:solidFill>
                            <a:schemeClr val="tx1"/>
                          </a:solidFill>
                          <a:latin typeface="Arial" panose="020B0604020202020204" pitchFamily="34" charset="0"/>
                          <a:cs typeface="Arial" panose="020B0604020202020204" pitchFamily="34" charset="0"/>
                        </a:rPr>
                        <a:t>8.8m tons</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eaLnBrk="1"/>
                      <a:endParaRPr lang="en-US" sz="1100" dirty="0">
                        <a:solidFill>
                          <a:schemeClr val="tx1"/>
                        </a:solidFill>
                        <a:latin typeface="Arial" panose="020B0604020202020204" pitchFamily="34" charset="0"/>
                        <a:cs typeface="Arial" panose="020B0604020202020204" pitchFamily="34" charset="0"/>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861774">
                <a:tc>
                  <a:txBody>
                    <a:bodyPr/>
                    <a:lstStyle/>
                    <a:p>
                      <a:pPr>
                        <a:lnSpc>
                          <a:spcPct val="100000"/>
                        </a:lnSpc>
                        <a:spcAft>
                          <a:spcPts val="600"/>
                        </a:spcAft>
                      </a:pP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Market volume of the food industry production</a:t>
                      </a:r>
                    </a:p>
                    <a:p>
                      <a:pPr>
                        <a:lnSpc>
                          <a:spcPct val="100000"/>
                        </a:lnSpc>
                        <a:spcAft>
                          <a:spcPts val="600"/>
                        </a:spcAft>
                      </a:pPr>
                      <a:r>
                        <a:rPr kumimoji="0" lang="en-US" sz="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Source: INE</a:t>
                      </a: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c>
                  <a:txBody>
                    <a:bodyPr/>
                    <a:lstStyle/>
                    <a:p>
                      <a:pPr eaLnBrk="1"/>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584115">
                <a:tc>
                  <a:txBody>
                    <a:bodyPr/>
                    <a:lstStyle/>
                    <a:p>
                      <a:pPr>
                        <a:lnSpc>
                          <a:spcPct val="100000"/>
                        </a:lnSpc>
                      </a:pPr>
                      <a:r>
                        <a:rPr lang="en-US" sz="2700" b="1" dirty="0" smtClean="0">
                          <a:solidFill>
                            <a:schemeClr val="tx1"/>
                          </a:solidFill>
                          <a:latin typeface="Arial" panose="020B0604020202020204" pitchFamily="34" charset="0"/>
                          <a:cs typeface="Arial" panose="020B0604020202020204" pitchFamily="34" charset="0"/>
                        </a:rPr>
                        <a:t>€3.8bn </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eaLnBrk="1"/>
                      <a:endParaRPr lang="en-US" sz="1100" dirty="0">
                        <a:solidFill>
                          <a:schemeClr val="tx1"/>
                        </a:solidFill>
                        <a:latin typeface="Arial" panose="020B0604020202020204" pitchFamily="34" charset="0"/>
                        <a:cs typeface="Arial" panose="020B0604020202020204" pitchFamily="34" charset="0"/>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861774">
                <a:tc>
                  <a:txBody>
                    <a:bodyPr/>
                    <a:lstStyle/>
                    <a:p>
                      <a:pPr>
                        <a:lnSpc>
                          <a:spcPct val="100000"/>
                        </a:lnSpc>
                        <a:spcAft>
                          <a:spcPts val="600"/>
                        </a:spcAft>
                      </a:pP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Market value of agricultural production</a:t>
                      </a:r>
                    </a:p>
                    <a:p>
                      <a:pPr>
                        <a:lnSpc>
                          <a:spcPct val="100000"/>
                        </a:lnSpc>
                        <a:spcAft>
                          <a:spcPts val="600"/>
                        </a:spcAft>
                      </a:pPr>
                      <a:r>
                        <a:rPr kumimoji="0" lang="en-US" sz="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Source: INE</a:t>
                      </a:r>
                      <a:endParaRPr kumimoji="0" lang="en-US"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c>
                  <a:txBody>
                    <a:bodyPr/>
                    <a:lstStyle/>
                    <a:p>
                      <a:pPr eaLnBrk="1"/>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586026">
                <a:tc>
                  <a:txBody>
                    <a:bodyPr/>
                    <a:lstStyle/>
                    <a:p>
                      <a:pPr>
                        <a:lnSpc>
                          <a:spcPct val="100000"/>
                        </a:lnSpc>
                      </a:pPr>
                      <a:r>
                        <a:rPr lang="pt-PT" sz="2700" b="1" kern="1200" dirty="0" smtClean="0">
                          <a:solidFill>
                            <a:schemeClr val="tx1"/>
                          </a:solidFill>
                          <a:latin typeface="Arial" panose="020B0604020202020204" pitchFamily="34" charset="0"/>
                          <a:ea typeface="+mn-ea"/>
                          <a:cs typeface="Arial" panose="020B0604020202020204" pitchFamily="34" charset="0"/>
                        </a:rPr>
                        <a:t>1st</a:t>
                      </a:r>
                      <a:endParaRPr lang="en-US" sz="2700" b="1" kern="1200" dirty="0" smtClean="0">
                        <a:solidFill>
                          <a:schemeClr val="tx1"/>
                        </a:solidFill>
                        <a:latin typeface="Arial" panose="020B0604020202020204" pitchFamily="34" charset="0"/>
                        <a:ea typeface="+mn-ea"/>
                        <a:cs typeface="Arial" panose="020B0604020202020204" pitchFamily="34" charset="0"/>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eaLnBrk="1"/>
                      <a:endParaRPr lang="en-US" sz="1100" dirty="0">
                        <a:solidFill>
                          <a:schemeClr val="tx1"/>
                        </a:solidFill>
                        <a:latin typeface="Arial" panose="020B0604020202020204" pitchFamily="34" charset="0"/>
                        <a:cs typeface="Arial" panose="020B0604020202020204" pitchFamily="34" charset="0"/>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861774">
                <a:tc>
                  <a:txBody>
                    <a:bodyPr/>
                    <a:lstStyle/>
                    <a:p>
                      <a:pPr>
                        <a:lnSpc>
                          <a:spcPct val="100000"/>
                        </a:lnSpc>
                        <a:spcAft>
                          <a:spcPts val="600"/>
                        </a:spcAft>
                      </a:pP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Place as the most valuable industry in Portugal (Food and Beverage industry) by INE</a:t>
                      </a:r>
                    </a:p>
                    <a:p>
                      <a:pPr>
                        <a:lnSpc>
                          <a:spcPct val="100000"/>
                        </a:lnSpc>
                        <a:spcAft>
                          <a:spcPts val="600"/>
                        </a:spcAft>
                      </a:pPr>
                      <a:r>
                        <a:rPr kumimoji="0" lang="en-US" sz="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Source: INE</a:t>
                      </a:r>
                      <a:endParaRPr kumimoji="0" lang="en-US" sz="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eaLnBrk="1"/>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noFill/>
                      <a:prstDash val="solid"/>
                      <a:round/>
                      <a:headEnd type="none" w="med" len="med"/>
                      <a:tailEnd type="none" w="med" len="med"/>
                    </a:lnB>
                    <a:noFill/>
                  </a:tcPr>
                </a:tc>
              </a:tr>
              <a:tr h="547926">
                <a:tc>
                  <a:txBody>
                    <a:bodyPr/>
                    <a:lstStyle/>
                    <a:p>
                      <a:pPr>
                        <a:lnSpc>
                          <a:spcPct val="100000"/>
                        </a:lnSpc>
                      </a:pPr>
                      <a:r>
                        <a:rPr lang="en-US" sz="2700" b="1" kern="1200" dirty="0" smtClean="0">
                          <a:solidFill>
                            <a:schemeClr val="tx1"/>
                          </a:solidFill>
                          <a:latin typeface="Arial" panose="020B0604020202020204" pitchFamily="34" charset="0"/>
                          <a:ea typeface="+mn-ea"/>
                          <a:cs typeface="Arial" panose="020B0604020202020204" pitchFamily="34" charset="0"/>
                        </a:rPr>
                        <a:t>1.8%</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eaLnBrk="1"/>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no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1272538">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Percentage of the Portuguese agricultural production value in the European agricultural market value</a:t>
                      </a:r>
                      <a:endParaRPr kumimoji="0" lang="en-US" sz="12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Tx/>
                        <a:buNone/>
                        <a:tabLst/>
                        <a:defRPr/>
                      </a:pPr>
                      <a:r>
                        <a:rPr lang="en-US" sz="800" b="0" i="0" u="none" strike="noStrike" kern="1200" baseline="0" dirty="0" smtClean="0">
                          <a:solidFill>
                            <a:schemeClr val="tx1"/>
                          </a:solidFill>
                          <a:latin typeface="Arial" panose="020B0604020202020204" pitchFamily="34" charset="0"/>
                          <a:ea typeface="+mn-ea"/>
                          <a:cs typeface="Arial" panose="020B0604020202020204" pitchFamily="34" charset="0"/>
                        </a:rPr>
                        <a:t>Source: </a:t>
                      </a:r>
                      <a:r>
                        <a:rPr lang="en-US" sz="800" b="0" i="0" u="none" strike="noStrike" kern="1200" baseline="0" dirty="0" err="1" smtClean="0">
                          <a:solidFill>
                            <a:schemeClr val="tx1"/>
                          </a:solidFill>
                          <a:latin typeface="Arial" panose="020B0604020202020204" pitchFamily="34" charset="0"/>
                          <a:ea typeface="+mn-ea"/>
                          <a:cs typeface="Arial" panose="020B0604020202020204" pitchFamily="34" charset="0"/>
                        </a:rPr>
                        <a:t>MarketLine</a:t>
                      </a:r>
                      <a:endParaRPr lang="en-US" sz="7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Tx/>
                        <a:buNone/>
                        <a:tabLst/>
                        <a:defRPr/>
                      </a:pPr>
                      <a:endParaRPr lang="en-US" sz="7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marL="0" marR="0" lvl="0" indent="0" algn="l" defTabSz="839588" rtl="0" eaLnBrk="1" fontAlgn="auto" latinLnBrk="0" hangingPunct="1">
                        <a:lnSpc>
                          <a:spcPct val="100000"/>
                        </a:lnSpc>
                        <a:spcBef>
                          <a:spcPts val="0"/>
                        </a:spcBef>
                        <a:spcAft>
                          <a:spcPts val="600"/>
                        </a:spcAft>
                        <a:buClrTx/>
                        <a:buSzTx/>
                        <a:buFontTx/>
                        <a:buNone/>
                        <a:tabLst/>
                        <a:defRPr/>
                      </a:pPr>
                      <a:r>
                        <a:rPr lang="en-US" sz="1400" b="1" kern="1200" dirty="0" smtClean="0">
                          <a:solidFill>
                            <a:schemeClr val="tx1"/>
                          </a:solidFill>
                          <a:latin typeface="Arial" panose="020B0604020202020204" pitchFamily="34" charset="0"/>
                          <a:ea typeface="+mn-ea"/>
                          <a:cs typeface="Arial" panose="020B0604020202020204" pitchFamily="34" charset="0"/>
                        </a:rPr>
                        <a:t>Memorandum</a:t>
                      </a:r>
                      <a:r>
                        <a:rPr lang="en-US" sz="1400" b="1" kern="1200" baseline="0" dirty="0" smtClean="0">
                          <a:solidFill>
                            <a:schemeClr val="tx1"/>
                          </a:solidFill>
                          <a:latin typeface="Arial" panose="020B0604020202020204" pitchFamily="34" charset="0"/>
                          <a:ea typeface="+mn-ea"/>
                          <a:cs typeface="Arial" panose="020B0604020202020204" pitchFamily="34" charset="0"/>
                        </a:rPr>
                        <a:t> of Understanding (MoU)</a:t>
                      </a:r>
                      <a:endParaRPr lang="en-US" sz="1400" b="1" kern="1200" dirty="0" smtClean="0">
                        <a:solidFill>
                          <a:schemeClr val="tx1"/>
                        </a:solidFill>
                        <a:latin typeface="Arial" panose="020B0604020202020204" pitchFamily="34" charset="0"/>
                        <a:ea typeface="+mn-ea"/>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eaLnBrk="1"/>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86177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dirty="0" smtClean="0">
                          <a:ln>
                            <a:noFill/>
                          </a:ln>
                          <a:solidFill>
                            <a:schemeClr val="tx1"/>
                          </a:solidFill>
                          <a:effectLst/>
                          <a:uLnTx/>
                          <a:uFillTx/>
                          <a:latin typeface="Arial" panose="020B0604020202020204" pitchFamily="34" charset="0"/>
                          <a:ea typeface="+mn-ea"/>
                          <a:cs typeface="Arial" panose="020B0604020202020204" pitchFamily="34" charset="0"/>
                        </a:rPr>
                        <a:t>Signed in January 2017,  between India and Portugal. It aims to promote the exchange of technical and scientific information, allowing access to the agricultural markets of both countries</a:t>
                      </a:r>
                      <a:endParaRPr lang="en-US" sz="700" dirty="0" smtClean="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c>
                  <a:txBody>
                    <a:bodyPr/>
                    <a:lstStyle/>
                    <a:p>
                      <a:pPr eaLnBrk="1"/>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bl>
          </a:graphicData>
        </a:graphic>
      </p:graphicFrame>
      <p:sp>
        <p:nvSpPr>
          <p:cNvPr id="11" name="Text Placeholder 3"/>
          <p:cNvSpPr>
            <a:spLocks noGrp="1"/>
          </p:cNvSpPr>
          <p:nvPr>
            <p:ph type="body" sz="quarter" idx="18"/>
          </p:nvPr>
        </p:nvSpPr>
        <p:spPr>
          <a:prstGeom prst="rect">
            <a:avLst/>
          </a:prstGeom>
        </p:spPr>
        <p:txBody>
          <a:bodyPr>
            <a:normAutofit lnSpcReduction="10000"/>
          </a:bodyPr>
          <a:lstStyle/>
          <a:p>
            <a:r>
              <a:rPr lang="pt-PT"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14" name="Freeform 7"/>
          <p:cNvSpPr>
            <a:spLocks noEditPoints="1"/>
          </p:cNvSpPr>
          <p:nvPr/>
        </p:nvSpPr>
        <p:spPr bwMode="auto">
          <a:xfrm>
            <a:off x="2566163" y="573459"/>
            <a:ext cx="609600" cy="1090613"/>
          </a:xfrm>
          <a:custGeom>
            <a:avLst/>
            <a:gdLst>
              <a:gd name="T0" fmla="*/ 980 w 1344"/>
              <a:gd name="T1" fmla="*/ 938 h 2402"/>
              <a:gd name="T2" fmla="*/ 888 w 1344"/>
              <a:gd name="T3" fmla="*/ 910 h 2402"/>
              <a:gd name="T4" fmla="*/ 844 w 1344"/>
              <a:gd name="T5" fmla="*/ 1047 h 2402"/>
              <a:gd name="T6" fmla="*/ 700 w 1344"/>
              <a:gd name="T7" fmla="*/ 1148 h 2402"/>
              <a:gd name="T8" fmla="*/ 669 w 1344"/>
              <a:gd name="T9" fmla="*/ 1180 h 2402"/>
              <a:gd name="T10" fmla="*/ 669 w 1344"/>
              <a:gd name="T11" fmla="*/ 1148 h 2402"/>
              <a:gd name="T12" fmla="*/ 488 w 1344"/>
              <a:gd name="T13" fmla="*/ 1016 h 2402"/>
              <a:gd name="T14" fmla="*/ 389 w 1344"/>
              <a:gd name="T15" fmla="*/ 938 h 2402"/>
              <a:gd name="T16" fmla="*/ 419 w 1344"/>
              <a:gd name="T17" fmla="*/ 1477 h 2402"/>
              <a:gd name="T18" fmla="*/ 693 w 1344"/>
              <a:gd name="T19" fmla="*/ 1402 h 2402"/>
              <a:gd name="T20" fmla="*/ 700 w 1344"/>
              <a:gd name="T21" fmla="*/ 749 h 2402"/>
              <a:gd name="T22" fmla="*/ 930 w 1344"/>
              <a:gd name="T23" fmla="*/ 501 h 2402"/>
              <a:gd name="T24" fmla="*/ 700 w 1344"/>
              <a:gd name="T25" fmla="*/ 632 h 2402"/>
              <a:gd name="T26" fmla="*/ 953 w 1344"/>
              <a:gd name="T27" fmla="*/ 632 h 2402"/>
              <a:gd name="T28" fmla="*/ 858 w 1344"/>
              <a:gd name="T29" fmla="*/ 233 h 2402"/>
              <a:gd name="T30" fmla="*/ 895 w 1344"/>
              <a:gd name="T31" fmla="*/ 354 h 2402"/>
              <a:gd name="T32" fmla="*/ 411 w 1344"/>
              <a:gd name="T33" fmla="*/ 663 h 2402"/>
              <a:gd name="T34" fmla="*/ 501 w 1344"/>
              <a:gd name="T35" fmla="*/ 263 h 2402"/>
              <a:gd name="T36" fmla="*/ 433 w 1344"/>
              <a:gd name="T37" fmla="*/ 531 h 2402"/>
              <a:gd name="T38" fmla="*/ 600 w 1344"/>
              <a:gd name="T39" fmla="*/ 53 h 2402"/>
              <a:gd name="T40" fmla="*/ 700 w 1344"/>
              <a:gd name="T41" fmla="*/ 0 h 2402"/>
              <a:gd name="T42" fmla="*/ 571 w 1344"/>
              <a:gd name="T43" fmla="*/ 106 h 2402"/>
              <a:gd name="T44" fmla="*/ 511 w 1344"/>
              <a:gd name="T45" fmla="*/ 233 h 2402"/>
              <a:gd name="T46" fmla="*/ 439 w 1344"/>
              <a:gd name="T47" fmla="*/ 501 h 2402"/>
              <a:gd name="T48" fmla="*/ 887 w 1344"/>
              <a:gd name="T49" fmla="*/ 880 h 2402"/>
              <a:gd name="T50" fmla="*/ 542 w 1344"/>
              <a:gd name="T51" fmla="*/ 385 h 2402"/>
              <a:gd name="T52" fmla="*/ 594 w 1344"/>
              <a:gd name="T53" fmla="*/ 137 h 2402"/>
              <a:gd name="T54" fmla="*/ 520 w 1344"/>
              <a:gd name="T55" fmla="*/ 531 h 2402"/>
              <a:gd name="T56" fmla="*/ 853 w 1344"/>
              <a:gd name="T57" fmla="*/ 501 h 2402"/>
              <a:gd name="T58" fmla="*/ 783 w 1344"/>
              <a:gd name="T59" fmla="*/ 137 h 2402"/>
              <a:gd name="T60" fmla="*/ 829 w 1344"/>
              <a:gd name="T61" fmla="*/ 354 h 2402"/>
              <a:gd name="T62" fmla="*/ 566 w 1344"/>
              <a:gd name="T63" fmla="*/ 263 h 2402"/>
              <a:gd name="T64" fmla="*/ 489 w 1344"/>
              <a:gd name="T65" fmla="*/ 910 h 2402"/>
              <a:gd name="T66" fmla="*/ 505 w 1344"/>
              <a:gd name="T67" fmla="*/ 663 h 2402"/>
              <a:gd name="T68" fmla="*/ 495 w 1344"/>
              <a:gd name="T69" fmla="*/ 779 h 2402"/>
              <a:gd name="T70" fmla="*/ 390 w 1344"/>
              <a:gd name="T71" fmla="*/ 880 h 2402"/>
              <a:gd name="T72" fmla="*/ 972 w 1344"/>
              <a:gd name="T73" fmla="*/ 779 h 2402"/>
              <a:gd name="T74" fmla="*/ 958 w 1344"/>
              <a:gd name="T75" fmla="*/ 663 h 2402"/>
              <a:gd name="T76" fmla="*/ 571 w 1344"/>
              <a:gd name="T77" fmla="*/ 106 h 2402"/>
              <a:gd name="T78" fmla="*/ 803 w 1344"/>
              <a:gd name="T79" fmla="*/ 106 h 2402"/>
              <a:gd name="T80" fmla="*/ 669 w 1344"/>
              <a:gd name="T81" fmla="*/ 106 h 2402"/>
              <a:gd name="T82" fmla="*/ 535 w 1344"/>
              <a:gd name="T83" fmla="*/ 263 h 2402"/>
              <a:gd name="T84" fmla="*/ 836 w 1344"/>
              <a:gd name="T85" fmla="*/ 233 h 2402"/>
              <a:gd name="T86" fmla="*/ 669 w 1344"/>
              <a:gd name="T87" fmla="*/ 263 h 2402"/>
              <a:gd name="T88" fmla="*/ 512 w 1344"/>
              <a:gd name="T89" fmla="*/ 385 h 2402"/>
              <a:gd name="T90" fmla="*/ 860 w 1344"/>
              <a:gd name="T91" fmla="*/ 354 h 2402"/>
              <a:gd name="T92" fmla="*/ 669 w 1344"/>
              <a:gd name="T93" fmla="*/ 385 h 2402"/>
              <a:gd name="T94" fmla="*/ 489 w 1344"/>
              <a:gd name="T95" fmla="*/ 531 h 2402"/>
              <a:gd name="T96" fmla="*/ 884 w 1344"/>
              <a:gd name="T97" fmla="*/ 501 h 2402"/>
              <a:gd name="T98" fmla="*/ 669 w 1344"/>
              <a:gd name="T99" fmla="*/ 531 h 2402"/>
              <a:gd name="T100" fmla="*/ 474 w 1344"/>
              <a:gd name="T101" fmla="*/ 663 h 2402"/>
              <a:gd name="T102" fmla="*/ 900 w 1344"/>
              <a:gd name="T103" fmla="*/ 632 h 2402"/>
              <a:gd name="T104" fmla="*/ 669 w 1344"/>
              <a:gd name="T105" fmla="*/ 663 h 2402"/>
              <a:gd name="T106" fmla="*/ 465 w 1344"/>
              <a:gd name="T107" fmla="*/ 779 h 2402"/>
              <a:gd name="T108" fmla="*/ 910 w 1344"/>
              <a:gd name="T109" fmla="*/ 749 h 2402"/>
              <a:gd name="T110" fmla="*/ 669 w 1344"/>
              <a:gd name="T111" fmla="*/ 779 h 2402"/>
              <a:gd name="T112" fmla="*/ 459 w 1344"/>
              <a:gd name="T113" fmla="*/ 910 h 2402"/>
              <a:gd name="T114" fmla="*/ 917 w 1344"/>
              <a:gd name="T115" fmla="*/ 880 h 2402"/>
              <a:gd name="T116" fmla="*/ 700 w 1344"/>
              <a:gd name="T117" fmla="*/ 910 h 2402"/>
              <a:gd name="T118" fmla="*/ 700 w 1344"/>
              <a:gd name="T119" fmla="*/ 1016 h 2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4" h="2402">
                <a:moveTo>
                  <a:pt x="1344" y="1742"/>
                </a:moveTo>
                <a:cubicBezTo>
                  <a:pt x="1344" y="1742"/>
                  <a:pt x="1278" y="1234"/>
                  <a:pt x="1147" y="1188"/>
                </a:cubicBezTo>
                <a:cubicBezTo>
                  <a:pt x="1250" y="1035"/>
                  <a:pt x="1080" y="354"/>
                  <a:pt x="1080" y="354"/>
                </a:cubicBezTo>
                <a:cubicBezTo>
                  <a:pt x="1080" y="354"/>
                  <a:pt x="1133" y="853"/>
                  <a:pt x="980" y="942"/>
                </a:cubicBezTo>
                <a:cubicBezTo>
                  <a:pt x="980" y="941"/>
                  <a:pt x="980" y="939"/>
                  <a:pt x="980" y="938"/>
                </a:cubicBezTo>
                <a:cubicBezTo>
                  <a:pt x="980" y="929"/>
                  <a:pt x="980" y="920"/>
                  <a:pt x="980" y="910"/>
                </a:cubicBezTo>
                <a:cubicBezTo>
                  <a:pt x="918" y="910"/>
                  <a:pt x="918" y="910"/>
                  <a:pt x="918" y="910"/>
                </a:cubicBezTo>
                <a:cubicBezTo>
                  <a:pt x="919" y="935"/>
                  <a:pt x="919" y="958"/>
                  <a:pt x="919" y="981"/>
                </a:cubicBezTo>
                <a:cubicBezTo>
                  <a:pt x="909" y="989"/>
                  <a:pt x="899" y="997"/>
                  <a:pt x="889" y="1004"/>
                </a:cubicBezTo>
                <a:cubicBezTo>
                  <a:pt x="889" y="974"/>
                  <a:pt x="889" y="943"/>
                  <a:pt x="888" y="910"/>
                </a:cubicBezTo>
                <a:cubicBezTo>
                  <a:pt x="700" y="910"/>
                  <a:pt x="700" y="910"/>
                  <a:pt x="700" y="910"/>
                </a:cubicBezTo>
                <a:cubicBezTo>
                  <a:pt x="700" y="1016"/>
                  <a:pt x="700" y="1016"/>
                  <a:pt x="700" y="1016"/>
                </a:cubicBezTo>
                <a:cubicBezTo>
                  <a:pt x="875" y="1016"/>
                  <a:pt x="875" y="1016"/>
                  <a:pt x="875" y="1016"/>
                </a:cubicBezTo>
                <a:cubicBezTo>
                  <a:pt x="870" y="1021"/>
                  <a:pt x="866" y="1025"/>
                  <a:pt x="861" y="1029"/>
                </a:cubicBezTo>
                <a:cubicBezTo>
                  <a:pt x="855" y="1035"/>
                  <a:pt x="850" y="1041"/>
                  <a:pt x="844" y="1047"/>
                </a:cubicBezTo>
                <a:cubicBezTo>
                  <a:pt x="700" y="1047"/>
                  <a:pt x="700" y="1047"/>
                  <a:pt x="700" y="1047"/>
                </a:cubicBezTo>
                <a:cubicBezTo>
                  <a:pt x="700" y="1148"/>
                  <a:pt x="700" y="1148"/>
                  <a:pt x="700" y="1148"/>
                </a:cubicBezTo>
                <a:cubicBezTo>
                  <a:pt x="743" y="1148"/>
                  <a:pt x="743" y="1148"/>
                  <a:pt x="743" y="1148"/>
                </a:cubicBezTo>
                <a:cubicBezTo>
                  <a:pt x="726" y="1155"/>
                  <a:pt x="712" y="1162"/>
                  <a:pt x="700" y="1172"/>
                </a:cubicBezTo>
                <a:cubicBezTo>
                  <a:pt x="700" y="1148"/>
                  <a:pt x="700" y="1148"/>
                  <a:pt x="700" y="1148"/>
                </a:cubicBezTo>
                <a:cubicBezTo>
                  <a:pt x="669" y="1148"/>
                  <a:pt x="669" y="1148"/>
                  <a:pt x="669" y="1148"/>
                </a:cubicBezTo>
                <a:cubicBezTo>
                  <a:pt x="669" y="1178"/>
                  <a:pt x="669" y="1178"/>
                  <a:pt x="669" y="1178"/>
                </a:cubicBezTo>
                <a:cubicBezTo>
                  <a:pt x="692" y="1178"/>
                  <a:pt x="692" y="1178"/>
                  <a:pt x="692" y="1178"/>
                </a:cubicBezTo>
                <a:cubicBezTo>
                  <a:pt x="688" y="1182"/>
                  <a:pt x="684" y="1185"/>
                  <a:pt x="681" y="1189"/>
                </a:cubicBezTo>
                <a:cubicBezTo>
                  <a:pt x="677" y="1186"/>
                  <a:pt x="673" y="1183"/>
                  <a:pt x="669" y="1180"/>
                </a:cubicBezTo>
                <a:cubicBezTo>
                  <a:pt x="669" y="1178"/>
                  <a:pt x="669" y="1178"/>
                  <a:pt x="669" y="1178"/>
                </a:cubicBezTo>
                <a:cubicBezTo>
                  <a:pt x="667" y="1178"/>
                  <a:pt x="667" y="1178"/>
                  <a:pt x="667" y="1178"/>
                </a:cubicBezTo>
                <a:cubicBezTo>
                  <a:pt x="647" y="1165"/>
                  <a:pt x="623" y="1155"/>
                  <a:pt x="592" y="1148"/>
                </a:cubicBezTo>
                <a:cubicBezTo>
                  <a:pt x="592" y="1148"/>
                  <a:pt x="592" y="1148"/>
                  <a:pt x="592" y="1148"/>
                </a:cubicBezTo>
                <a:cubicBezTo>
                  <a:pt x="669" y="1148"/>
                  <a:pt x="669" y="1148"/>
                  <a:pt x="669" y="1148"/>
                </a:cubicBezTo>
                <a:cubicBezTo>
                  <a:pt x="669" y="1047"/>
                  <a:pt x="669" y="1047"/>
                  <a:pt x="669" y="1047"/>
                </a:cubicBezTo>
                <a:cubicBezTo>
                  <a:pt x="518" y="1047"/>
                  <a:pt x="518" y="1047"/>
                  <a:pt x="518" y="1047"/>
                </a:cubicBezTo>
                <a:cubicBezTo>
                  <a:pt x="517" y="1045"/>
                  <a:pt x="515" y="1043"/>
                  <a:pt x="513" y="1041"/>
                </a:cubicBezTo>
                <a:cubicBezTo>
                  <a:pt x="505" y="1033"/>
                  <a:pt x="497" y="1026"/>
                  <a:pt x="488" y="1018"/>
                </a:cubicBezTo>
                <a:cubicBezTo>
                  <a:pt x="488" y="1018"/>
                  <a:pt x="488" y="1017"/>
                  <a:pt x="488" y="1016"/>
                </a:cubicBezTo>
                <a:cubicBezTo>
                  <a:pt x="486" y="1016"/>
                  <a:pt x="486" y="1016"/>
                  <a:pt x="486" y="1016"/>
                </a:cubicBezTo>
                <a:cubicBezTo>
                  <a:pt x="477" y="1009"/>
                  <a:pt x="468" y="1002"/>
                  <a:pt x="458" y="995"/>
                </a:cubicBezTo>
                <a:cubicBezTo>
                  <a:pt x="458" y="968"/>
                  <a:pt x="458" y="940"/>
                  <a:pt x="459" y="910"/>
                </a:cubicBezTo>
                <a:cubicBezTo>
                  <a:pt x="389" y="910"/>
                  <a:pt x="389" y="910"/>
                  <a:pt x="389" y="910"/>
                </a:cubicBezTo>
                <a:cubicBezTo>
                  <a:pt x="389" y="920"/>
                  <a:pt x="389" y="929"/>
                  <a:pt x="389" y="938"/>
                </a:cubicBezTo>
                <a:cubicBezTo>
                  <a:pt x="389" y="943"/>
                  <a:pt x="389" y="947"/>
                  <a:pt x="389" y="952"/>
                </a:cubicBezTo>
                <a:cubicBezTo>
                  <a:pt x="237" y="863"/>
                  <a:pt x="226" y="354"/>
                  <a:pt x="226" y="354"/>
                </a:cubicBezTo>
                <a:cubicBezTo>
                  <a:pt x="226" y="354"/>
                  <a:pt x="124" y="1047"/>
                  <a:pt x="228" y="1200"/>
                </a:cubicBezTo>
                <a:cubicBezTo>
                  <a:pt x="96" y="1246"/>
                  <a:pt x="0" y="1724"/>
                  <a:pt x="0" y="1724"/>
                </a:cubicBezTo>
                <a:cubicBezTo>
                  <a:pt x="0" y="1724"/>
                  <a:pt x="240" y="1529"/>
                  <a:pt x="419" y="1477"/>
                </a:cubicBezTo>
                <a:cubicBezTo>
                  <a:pt x="481" y="1716"/>
                  <a:pt x="701" y="2402"/>
                  <a:pt x="961" y="1469"/>
                </a:cubicBezTo>
                <a:cubicBezTo>
                  <a:pt x="1132" y="1531"/>
                  <a:pt x="1344" y="1742"/>
                  <a:pt x="1344" y="1742"/>
                </a:cubicBezTo>
                <a:close/>
                <a:moveTo>
                  <a:pt x="695" y="1402"/>
                </a:moveTo>
                <a:cubicBezTo>
                  <a:pt x="692" y="1402"/>
                  <a:pt x="692" y="1402"/>
                  <a:pt x="692" y="1402"/>
                </a:cubicBezTo>
                <a:cubicBezTo>
                  <a:pt x="692" y="1402"/>
                  <a:pt x="693" y="1402"/>
                  <a:pt x="693" y="1402"/>
                </a:cubicBezTo>
                <a:cubicBezTo>
                  <a:pt x="694" y="1402"/>
                  <a:pt x="694" y="1402"/>
                  <a:pt x="695" y="1402"/>
                </a:cubicBezTo>
                <a:close/>
                <a:moveTo>
                  <a:pt x="700" y="663"/>
                </a:moveTo>
                <a:cubicBezTo>
                  <a:pt x="873" y="663"/>
                  <a:pt x="873" y="663"/>
                  <a:pt x="873" y="663"/>
                </a:cubicBezTo>
                <a:cubicBezTo>
                  <a:pt x="876" y="692"/>
                  <a:pt x="878" y="721"/>
                  <a:pt x="880" y="749"/>
                </a:cubicBezTo>
                <a:cubicBezTo>
                  <a:pt x="700" y="749"/>
                  <a:pt x="700" y="749"/>
                  <a:pt x="700" y="749"/>
                </a:cubicBezTo>
                <a:lnTo>
                  <a:pt x="700" y="663"/>
                </a:lnTo>
                <a:close/>
                <a:moveTo>
                  <a:pt x="884" y="501"/>
                </a:moveTo>
                <a:cubicBezTo>
                  <a:pt x="878" y="463"/>
                  <a:pt x="873" y="424"/>
                  <a:pt x="866" y="385"/>
                </a:cubicBezTo>
                <a:cubicBezTo>
                  <a:pt x="903" y="385"/>
                  <a:pt x="903" y="385"/>
                  <a:pt x="903" y="385"/>
                </a:cubicBezTo>
                <a:cubicBezTo>
                  <a:pt x="913" y="422"/>
                  <a:pt x="922" y="461"/>
                  <a:pt x="930" y="501"/>
                </a:cubicBezTo>
                <a:lnTo>
                  <a:pt x="884" y="501"/>
                </a:lnTo>
                <a:close/>
                <a:moveTo>
                  <a:pt x="700" y="531"/>
                </a:moveTo>
                <a:cubicBezTo>
                  <a:pt x="858" y="531"/>
                  <a:pt x="858" y="531"/>
                  <a:pt x="858" y="531"/>
                </a:cubicBezTo>
                <a:cubicBezTo>
                  <a:pt x="862" y="566"/>
                  <a:pt x="866" y="599"/>
                  <a:pt x="870" y="632"/>
                </a:cubicBezTo>
                <a:cubicBezTo>
                  <a:pt x="700" y="632"/>
                  <a:pt x="700" y="632"/>
                  <a:pt x="700" y="632"/>
                </a:cubicBezTo>
                <a:lnTo>
                  <a:pt x="700" y="531"/>
                </a:lnTo>
                <a:close/>
                <a:moveTo>
                  <a:pt x="900" y="632"/>
                </a:moveTo>
                <a:cubicBezTo>
                  <a:pt x="897" y="599"/>
                  <a:pt x="893" y="566"/>
                  <a:pt x="888" y="531"/>
                </a:cubicBezTo>
                <a:cubicBezTo>
                  <a:pt x="936" y="531"/>
                  <a:pt x="936" y="531"/>
                  <a:pt x="936" y="531"/>
                </a:cubicBezTo>
                <a:cubicBezTo>
                  <a:pt x="942" y="565"/>
                  <a:pt x="948" y="599"/>
                  <a:pt x="953" y="632"/>
                </a:cubicBezTo>
                <a:lnTo>
                  <a:pt x="900" y="632"/>
                </a:lnTo>
                <a:close/>
                <a:moveTo>
                  <a:pt x="836" y="233"/>
                </a:moveTo>
                <a:cubicBezTo>
                  <a:pt x="829" y="201"/>
                  <a:pt x="822" y="169"/>
                  <a:pt x="814" y="137"/>
                </a:cubicBezTo>
                <a:cubicBezTo>
                  <a:pt x="818" y="137"/>
                  <a:pt x="818" y="137"/>
                  <a:pt x="818" y="137"/>
                </a:cubicBezTo>
                <a:cubicBezTo>
                  <a:pt x="832" y="166"/>
                  <a:pt x="845" y="198"/>
                  <a:pt x="858" y="233"/>
                </a:cubicBezTo>
                <a:lnTo>
                  <a:pt x="836" y="233"/>
                </a:lnTo>
                <a:close/>
                <a:moveTo>
                  <a:pt x="860" y="354"/>
                </a:moveTo>
                <a:cubicBezTo>
                  <a:pt x="855" y="324"/>
                  <a:pt x="849" y="294"/>
                  <a:pt x="843" y="263"/>
                </a:cubicBezTo>
                <a:cubicBezTo>
                  <a:pt x="868" y="263"/>
                  <a:pt x="868" y="263"/>
                  <a:pt x="868" y="263"/>
                </a:cubicBezTo>
                <a:cubicBezTo>
                  <a:pt x="878" y="292"/>
                  <a:pt x="887" y="323"/>
                  <a:pt x="895" y="354"/>
                </a:cubicBezTo>
                <a:lnTo>
                  <a:pt x="860" y="354"/>
                </a:lnTo>
                <a:close/>
                <a:moveTo>
                  <a:pt x="474" y="663"/>
                </a:moveTo>
                <a:cubicBezTo>
                  <a:pt x="471" y="692"/>
                  <a:pt x="469" y="721"/>
                  <a:pt x="467" y="749"/>
                </a:cubicBezTo>
                <a:cubicBezTo>
                  <a:pt x="400" y="749"/>
                  <a:pt x="400" y="749"/>
                  <a:pt x="400" y="749"/>
                </a:cubicBezTo>
                <a:cubicBezTo>
                  <a:pt x="403" y="720"/>
                  <a:pt x="407" y="692"/>
                  <a:pt x="411" y="663"/>
                </a:cubicBezTo>
                <a:lnTo>
                  <a:pt x="474" y="663"/>
                </a:lnTo>
                <a:close/>
                <a:moveTo>
                  <a:pt x="535" y="263"/>
                </a:moveTo>
                <a:cubicBezTo>
                  <a:pt x="528" y="294"/>
                  <a:pt x="522" y="324"/>
                  <a:pt x="517" y="354"/>
                </a:cubicBezTo>
                <a:cubicBezTo>
                  <a:pt x="474" y="354"/>
                  <a:pt x="474" y="354"/>
                  <a:pt x="474" y="354"/>
                </a:cubicBezTo>
                <a:cubicBezTo>
                  <a:pt x="483" y="323"/>
                  <a:pt x="492" y="292"/>
                  <a:pt x="501" y="263"/>
                </a:cubicBezTo>
                <a:lnTo>
                  <a:pt x="535" y="263"/>
                </a:lnTo>
                <a:close/>
                <a:moveTo>
                  <a:pt x="489" y="531"/>
                </a:moveTo>
                <a:cubicBezTo>
                  <a:pt x="485" y="566"/>
                  <a:pt x="481" y="599"/>
                  <a:pt x="477" y="632"/>
                </a:cubicBezTo>
                <a:cubicBezTo>
                  <a:pt x="416" y="632"/>
                  <a:pt x="416" y="632"/>
                  <a:pt x="416" y="632"/>
                </a:cubicBezTo>
                <a:cubicBezTo>
                  <a:pt x="421" y="599"/>
                  <a:pt x="427" y="565"/>
                  <a:pt x="433" y="531"/>
                </a:cubicBezTo>
                <a:lnTo>
                  <a:pt x="489" y="531"/>
                </a:lnTo>
                <a:close/>
                <a:moveTo>
                  <a:pt x="669" y="106"/>
                </a:moveTo>
                <a:cubicBezTo>
                  <a:pt x="602" y="106"/>
                  <a:pt x="602" y="106"/>
                  <a:pt x="602" y="106"/>
                </a:cubicBezTo>
                <a:cubicBezTo>
                  <a:pt x="606" y="90"/>
                  <a:pt x="610" y="73"/>
                  <a:pt x="615" y="57"/>
                </a:cubicBezTo>
                <a:cubicBezTo>
                  <a:pt x="600" y="53"/>
                  <a:pt x="600" y="53"/>
                  <a:pt x="600" y="53"/>
                </a:cubicBezTo>
                <a:cubicBezTo>
                  <a:pt x="622" y="24"/>
                  <a:pt x="646" y="5"/>
                  <a:pt x="669" y="0"/>
                </a:cubicBezTo>
                <a:lnTo>
                  <a:pt x="669" y="106"/>
                </a:lnTo>
                <a:close/>
                <a:moveTo>
                  <a:pt x="775" y="106"/>
                </a:moveTo>
                <a:cubicBezTo>
                  <a:pt x="700" y="106"/>
                  <a:pt x="700" y="106"/>
                  <a:pt x="700" y="106"/>
                </a:cubicBezTo>
                <a:cubicBezTo>
                  <a:pt x="700" y="0"/>
                  <a:pt x="700" y="0"/>
                  <a:pt x="700" y="0"/>
                </a:cubicBezTo>
                <a:cubicBezTo>
                  <a:pt x="724" y="5"/>
                  <a:pt x="748" y="25"/>
                  <a:pt x="770" y="54"/>
                </a:cubicBezTo>
                <a:cubicBezTo>
                  <a:pt x="762" y="57"/>
                  <a:pt x="762" y="57"/>
                  <a:pt x="762" y="57"/>
                </a:cubicBezTo>
                <a:cubicBezTo>
                  <a:pt x="767" y="73"/>
                  <a:pt x="771" y="90"/>
                  <a:pt x="775" y="106"/>
                </a:cubicBezTo>
                <a:close/>
                <a:moveTo>
                  <a:pt x="575" y="91"/>
                </a:moveTo>
                <a:cubicBezTo>
                  <a:pt x="573" y="96"/>
                  <a:pt x="572" y="101"/>
                  <a:pt x="571" y="106"/>
                </a:cubicBezTo>
                <a:cubicBezTo>
                  <a:pt x="566" y="106"/>
                  <a:pt x="566" y="106"/>
                  <a:pt x="566" y="106"/>
                </a:cubicBezTo>
                <a:cubicBezTo>
                  <a:pt x="569" y="101"/>
                  <a:pt x="572" y="96"/>
                  <a:pt x="575" y="91"/>
                </a:cubicBezTo>
                <a:close/>
                <a:moveTo>
                  <a:pt x="563" y="137"/>
                </a:moveTo>
                <a:cubicBezTo>
                  <a:pt x="555" y="169"/>
                  <a:pt x="548" y="201"/>
                  <a:pt x="541" y="233"/>
                </a:cubicBezTo>
                <a:cubicBezTo>
                  <a:pt x="511" y="233"/>
                  <a:pt x="511" y="233"/>
                  <a:pt x="511" y="233"/>
                </a:cubicBezTo>
                <a:cubicBezTo>
                  <a:pt x="524" y="198"/>
                  <a:pt x="537" y="166"/>
                  <a:pt x="551" y="137"/>
                </a:cubicBezTo>
                <a:lnTo>
                  <a:pt x="563" y="137"/>
                </a:lnTo>
                <a:close/>
                <a:moveTo>
                  <a:pt x="512" y="385"/>
                </a:moveTo>
                <a:cubicBezTo>
                  <a:pt x="505" y="424"/>
                  <a:pt x="499" y="463"/>
                  <a:pt x="493" y="501"/>
                </a:cubicBezTo>
                <a:cubicBezTo>
                  <a:pt x="439" y="501"/>
                  <a:pt x="439" y="501"/>
                  <a:pt x="439" y="501"/>
                </a:cubicBezTo>
                <a:cubicBezTo>
                  <a:pt x="447" y="461"/>
                  <a:pt x="456" y="422"/>
                  <a:pt x="466" y="385"/>
                </a:cubicBezTo>
                <a:lnTo>
                  <a:pt x="512" y="385"/>
                </a:lnTo>
                <a:close/>
                <a:moveTo>
                  <a:pt x="700" y="779"/>
                </a:moveTo>
                <a:cubicBezTo>
                  <a:pt x="882" y="779"/>
                  <a:pt x="882" y="779"/>
                  <a:pt x="882" y="779"/>
                </a:cubicBezTo>
                <a:cubicBezTo>
                  <a:pt x="884" y="814"/>
                  <a:pt x="886" y="847"/>
                  <a:pt x="887" y="880"/>
                </a:cubicBezTo>
                <a:cubicBezTo>
                  <a:pt x="700" y="880"/>
                  <a:pt x="700" y="880"/>
                  <a:pt x="700" y="880"/>
                </a:cubicBezTo>
                <a:lnTo>
                  <a:pt x="700" y="779"/>
                </a:lnTo>
                <a:close/>
                <a:moveTo>
                  <a:pt x="669" y="501"/>
                </a:moveTo>
                <a:cubicBezTo>
                  <a:pt x="524" y="501"/>
                  <a:pt x="524" y="501"/>
                  <a:pt x="524" y="501"/>
                </a:cubicBezTo>
                <a:cubicBezTo>
                  <a:pt x="529" y="463"/>
                  <a:pt x="535" y="424"/>
                  <a:pt x="542" y="385"/>
                </a:cubicBezTo>
                <a:cubicBezTo>
                  <a:pt x="669" y="385"/>
                  <a:pt x="669" y="385"/>
                  <a:pt x="669" y="385"/>
                </a:cubicBezTo>
                <a:lnTo>
                  <a:pt x="669" y="501"/>
                </a:lnTo>
                <a:close/>
                <a:moveTo>
                  <a:pt x="669" y="233"/>
                </a:moveTo>
                <a:cubicBezTo>
                  <a:pt x="572" y="233"/>
                  <a:pt x="572" y="233"/>
                  <a:pt x="572" y="233"/>
                </a:cubicBezTo>
                <a:cubicBezTo>
                  <a:pt x="579" y="201"/>
                  <a:pt x="587" y="169"/>
                  <a:pt x="594" y="137"/>
                </a:cubicBezTo>
                <a:cubicBezTo>
                  <a:pt x="669" y="137"/>
                  <a:pt x="669" y="137"/>
                  <a:pt x="669" y="137"/>
                </a:cubicBezTo>
                <a:lnTo>
                  <a:pt x="669" y="233"/>
                </a:lnTo>
                <a:close/>
                <a:moveTo>
                  <a:pt x="669" y="632"/>
                </a:moveTo>
                <a:cubicBezTo>
                  <a:pt x="508" y="632"/>
                  <a:pt x="508" y="632"/>
                  <a:pt x="508" y="632"/>
                </a:cubicBezTo>
                <a:cubicBezTo>
                  <a:pt x="511" y="599"/>
                  <a:pt x="515" y="566"/>
                  <a:pt x="520" y="531"/>
                </a:cubicBezTo>
                <a:cubicBezTo>
                  <a:pt x="669" y="531"/>
                  <a:pt x="669" y="531"/>
                  <a:pt x="669" y="531"/>
                </a:cubicBezTo>
                <a:lnTo>
                  <a:pt x="669" y="632"/>
                </a:lnTo>
                <a:close/>
                <a:moveTo>
                  <a:pt x="700" y="385"/>
                </a:moveTo>
                <a:cubicBezTo>
                  <a:pt x="835" y="385"/>
                  <a:pt x="835" y="385"/>
                  <a:pt x="835" y="385"/>
                </a:cubicBezTo>
                <a:cubicBezTo>
                  <a:pt x="842" y="424"/>
                  <a:pt x="848" y="463"/>
                  <a:pt x="853" y="501"/>
                </a:cubicBezTo>
                <a:cubicBezTo>
                  <a:pt x="700" y="501"/>
                  <a:pt x="700" y="501"/>
                  <a:pt x="700" y="501"/>
                </a:cubicBezTo>
                <a:lnTo>
                  <a:pt x="700" y="385"/>
                </a:lnTo>
                <a:close/>
                <a:moveTo>
                  <a:pt x="700" y="233"/>
                </a:moveTo>
                <a:cubicBezTo>
                  <a:pt x="700" y="137"/>
                  <a:pt x="700" y="137"/>
                  <a:pt x="700" y="137"/>
                </a:cubicBezTo>
                <a:cubicBezTo>
                  <a:pt x="783" y="137"/>
                  <a:pt x="783" y="137"/>
                  <a:pt x="783" y="137"/>
                </a:cubicBezTo>
                <a:cubicBezTo>
                  <a:pt x="791" y="169"/>
                  <a:pt x="798" y="201"/>
                  <a:pt x="805" y="233"/>
                </a:cubicBezTo>
                <a:lnTo>
                  <a:pt x="700" y="233"/>
                </a:lnTo>
                <a:close/>
                <a:moveTo>
                  <a:pt x="700" y="263"/>
                </a:moveTo>
                <a:cubicBezTo>
                  <a:pt x="812" y="263"/>
                  <a:pt x="812" y="263"/>
                  <a:pt x="812" y="263"/>
                </a:cubicBezTo>
                <a:cubicBezTo>
                  <a:pt x="818" y="294"/>
                  <a:pt x="824" y="324"/>
                  <a:pt x="829" y="354"/>
                </a:cubicBezTo>
                <a:cubicBezTo>
                  <a:pt x="700" y="354"/>
                  <a:pt x="700" y="354"/>
                  <a:pt x="700" y="354"/>
                </a:cubicBezTo>
                <a:lnTo>
                  <a:pt x="700" y="263"/>
                </a:lnTo>
                <a:close/>
                <a:moveTo>
                  <a:pt x="669" y="354"/>
                </a:moveTo>
                <a:cubicBezTo>
                  <a:pt x="548" y="354"/>
                  <a:pt x="548" y="354"/>
                  <a:pt x="548" y="354"/>
                </a:cubicBezTo>
                <a:cubicBezTo>
                  <a:pt x="553" y="324"/>
                  <a:pt x="559" y="294"/>
                  <a:pt x="566" y="263"/>
                </a:cubicBezTo>
                <a:cubicBezTo>
                  <a:pt x="669" y="263"/>
                  <a:pt x="669" y="263"/>
                  <a:pt x="669" y="263"/>
                </a:cubicBezTo>
                <a:lnTo>
                  <a:pt x="669" y="354"/>
                </a:lnTo>
                <a:close/>
                <a:moveTo>
                  <a:pt x="669" y="1016"/>
                </a:moveTo>
                <a:cubicBezTo>
                  <a:pt x="488" y="1016"/>
                  <a:pt x="488" y="1016"/>
                  <a:pt x="488" y="1016"/>
                </a:cubicBezTo>
                <a:cubicBezTo>
                  <a:pt x="488" y="983"/>
                  <a:pt x="488" y="947"/>
                  <a:pt x="489" y="910"/>
                </a:cubicBezTo>
                <a:cubicBezTo>
                  <a:pt x="669" y="910"/>
                  <a:pt x="669" y="910"/>
                  <a:pt x="669" y="910"/>
                </a:cubicBezTo>
                <a:lnTo>
                  <a:pt x="669" y="1016"/>
                </a:lnTo>
                <a:close/>
                <a:moveTo>
                  <a:pt x="669" y="749"/>
                </a:moveTo>
                <a:cubicBezTo>
                  <a:pt x="497" y="749"/>
                  <a:pt x="497" y="749"/>
                  <a:pt x="497" y="749"/>
                </a:cubicBezTo>
                <a:cubicBezTo>
                  <a:pt x="499" y="721"/>
                  <a:pt x="502" y="692"/>
                  <a:pt x="505" y="663"/>
                </a:cubicBezTo>
                <a:cubicBezTo>
                  <a:pt x="669" y="663"/>
                  <a:pt x="669" y="663"/>
                  <a:pt x="669" y="663"/>
                </a:cubicBezTo>
                <a:lnTo>
                  <a:pt x="669" y="749"/>
                </a:lnTo>
                <a:close/>
                <a:moveTo>
                  <a:pt x="669" y="880"/>
                </a:moveTo>
                <a:cubicBezTo>
                  <a:pt x="490" y="880"/>
                  <a:pt x="490" y="880"/>
                  <a:pt x="490" y="880"/>
                </a:cubicBezTo>
                <a:cubicBezTo>
                  <a:pt x="491" y="847"/>
                  <a:pt x="493" y="814"/>
                  <a:pt x="495" y="779"/>
                </a:cubicBezTo>
                <a:cubicBezTo>
                  <a:pt x="669" y="779"/>
                  <a:pt x="669" y="779"/>
                  <a:pt x="669" y="779"/>
                </a:cubicBezTo>
                <a:lnTo>
                  <a:pt x="669" y="880"/>
                </a:lnTo>
                <a:close/>
                <a:moveTo>
                  <a:pt x="465" y="779"/>
                </a:moveTo>
                <a:cubicBezTo>
                  <a:pt x="463" y="814"/>
                  <a:pt x="461" y="847"/>
                  <a:pt x="460" y="880"/>
                </a:cubicBezTo>
                <a:cubicBezTo>
                  <a:pt x="390" y="880"/>
                  <a:pt x="390" y="880"/>
                  <a:pt x="390" y="880"/>
                </a:cubicBezTo>
                <a:cubicBezTo>
                  <a:pt x="392" y="848"/>
                  <a:pt x="394" y="814"/>
                  <a:pt x="397" y="779"/>
                </a:cubicBezTo>
                <a:lnTo>
                  <a:pt x="465" y="779"/>
                </a:lnTo>
                <a:close/>
                <a:moveTo>
                  <a:pt x="917" y="880"/>
                </a:moveTo>
                <a:cubicBezTo>
                  <a:pt x="916" y="847"/>
                  <a:pt x="915" y="814"/>
                  <a:pt x="912" y="779"/>
                </a:cubicBezTo>
                <a:cubicBezTo>
                  <a:pt x="972" y="779"/>
                  <a:pt x="972" y="779"/>
                  <a:pt x="972" y="779"/>
                </a:cubicBezTo>
                <a:cubicBezTo>
                  <a:pt x="975" y="814"/>
                  <a:pt x="978" y="848"/>
                  <a:pt x="979" y="880"/>
                </a:cubicBezTo>
                <a:lnTo>
                  <a:pt x="917" y="880"/>
                </a:lnTo>
                <a:close/>
                <a:moveTo>
                  <a:pt x="910" y="749"/>
                </a:moveTo>
                <a:cubicBezTo>
                  <a:pt x="908" y="721"/>
                  <a:pt x="906" y="692"/>
                  <a:pt x="903" y="663"/>
                </a:cubicBezTo>
                <a:cubicBezTo>
                  <a:pt x="958" y="663"/>
                  <a:pt x="958" y="663"/>
                  <a:pt x="958" y="663"/>
                </a:cubicBezTo>
                <a:cubicBezTo>
                  <a:pt x="962" y="692"/>
                  <a:pt x="966" y="720"/>
                  <a:pt x="969" y="749"/>
                </a:cubicBezTo>
                <a:lnTo>
                  <a:pt x="910" y="749"/>
                </a:lnTo>
                <a:close/>
                <a:moveTo>
                  <a:pt x="594" y="137"/>
                </a:moveTo>
                <a:cubicBezTo>
                  <a:pt x="563" y="137"/>
                  <a:pt x="563" y="137"/>
                  <a:pt x="563" y="137"/>
                </a:cubicBezTo>
                <a:cubicBezTo>
                  <a:pt x="566" y="127"/>
                  <a:pt x="568" y="117"/>
                  <a:pt x="571" y="106"/>
                </a:cubicBezTo>
                <a:cubicBezTo>
                  <a:pt x="602" y="106"/>
                  <a:pt x="602" y="106"/>
                  <a:pt x="602" y="106"/>
                </a:cubicBezTo>
                <a:cubicBezTo>
                  <a:pt x="599" y="117"/>
                  <a:pt x="597" y="127"/>
                  <a:pt x="594" y="137"/>
                </a:cubicBezTo>
                <a:close/>
                <a:moveTo>
                  <a:pt x="783" y="137"/>
                </a:moveTo>
                <a:cubicBezTo>
                  <a:pt x="780" y="127"/>
                  <a:pt x="778" y="117"/>
                  <a:pt x="775" y="106"/>
                </a:cubicBezTo>
                <a:cubicBezTo>
                  <a:pt x="803" y="106"/>
                  <a:pt x="803" y="106"/>
                  <a:pt x="803" y="106"/>
                </a:cubicBezTo>
                <a:cubicBezTo>
                  <a:pt x="805" y="111"/>
                  <a:pt x="808" y="115"/>
                  <a:pt x="810" y="119"/>
                </a:cubicBezTo>
                <a:cubicBezTo>
                  <a:pt x="811" y="125"/>
                  <a:pt x="813" y="131"/>
                  <a:pt x="814" y="137"/>
                </a:cubicBezTo>
                <a:lnTo>
                  <a:pt x="783" y="137"/>
                </a:lnTo>
                <a:close/>
                <a:moveTo>
                  <a:pt x="669" y="137"/>
                </a:moveTo>
                <a:cubicBezTo>
                  <a:pt x="669" y="106"/>
                  <a:pt x="669" y="106"/>
                  <a:pt x="669" y="106"/>
                </a:cubicBezTo>
                <a:cubicBezTo>
                  <a:pt x="700" y="106"/>
                  <a:pt x="700" y="106"/>
                  <a:pt x="700" y="106"/>
                </a:cubicBezTo>
                <a:cubicBezTo>
                  <a:pt x="700" y="137"/>
                  <a:pt x="700" y="137"/>
                  <a:pt x="700" y="137"/>
                </a:cubicBezTo>
                <a:lnTo>
                  <a:pt x="669" y="137"/>
                </a:lnTo>
                <a:close/>
                <a:moveTo>
                  <a:pt x="566" y="263"/>
                </a:moveTo>
                <a:cubicBezTo>
                  <a:pt x="535" y="263"/>
                  <a:pt x="535" y="263"/>
                  <a:pt x="535" y="263"/>
                </a:cubicBezTo>
                <a:cubicBezTo>
                  <a:pt x="537" y="253"/>
                  <a:pt x="539" y="243"/>
                  <a:pt x="541" y="233"/>
                </a:cubicBezTo>
                <a:cubicBezTo>
                  <a:pt x="572" y="233"/>
                  <a:pt x="572" y="233"/>
                  <a:pt x="572" y="233"/>
                </a:cubicBezTo>
                <a:cubicBezTo>
                  <a:pt x="570" y="243"/>
                  <a:pt x="568" y="253"/>
                  <a:pt x="566" y="263"/>
                </a:cubicBezTo>
                <a:close/>
                <a:moveTo>
                  <a:pt x="805" y="233"/>
                </a:moveTo>
                <a:cubicBezTo>
                  <a:pt x="836" y="233"/>
                  <a:pt x="836" y="233"/>
                  <a:pt x="836" y="233"/>
                </a:cubicBezTo>
                <a:cubicBezTo>
                  <a:pt x="838" y="243"/>
                  <a:pt x="840" y="253"/>
                  <a:pt x="843" y="263"/>
                </a:cubicBezTo>
                <a:cubicBezTo>
                  <a:pt x="812" y="263"/>
                  <a:pt x="812" y="263"/>
                  <a:pt x="812" y="263"/>
                </a:cubicBezTo>
                <a:cubicBezTo>
                  <a:pt x="810" y="253"/>
                  <a:pt x="807" y="243"/>
                  <a:pt x="805" y="233"/>
                </a:cubicBezTo>
                <a:close/>
                <a:moveTo>
                  <a:pt x="700" y="263"/>
                </a:moveTo>
                <a:cubicBezTo>
                  <a:pt x="669" y="263"/>
                  <a:pt x="669" y="263"/>
                  <a:pt x="669" y="263"/>
                </a:cubicBezTo>
                <a:cubicBezTo>
                  <a:pt x="669" y="233"/>
                  <a:pt x="669" y="233"/>
                  <a:pt x="669" y="233"/>
                </a:cubicBezTo>
                <a:cubicBezTo>
                  <a:pt x="700" y="233"/>
                  <a:pt x="700" y="233"/>
                  <a:pt x="700" y="233"/>
                </a:cubicBezTo>
                <a:lnTo>
                  <a:pt x="700" y="263"/>
                </a:lnTo>
                <a:close/>
                <a:moveTo>
                  <a:pt x="542" y="385"/>
                </a:moveTo>
                <a:cubicBezTo>
                  <a:pt x="512" y="385"/>
                  <a:pt x="512" y="385"/>
                  <a:pt x="512" y="385"/>
                </a:cubicBezTo>
                <a:cubicBezTo>
                  <a:pt x="513" y="375"/>
                  <a:pt x="515" y="364"/>
                  <a:pt x="517" y="354"/>
                </a:cubicBezTo>
                <a:cubicBezTo>
                  <a:pt x="548" y="354"/>
                  <a:pt x="548" y="354"/>
                  <a:pt x="548" y="354"/>
                </a:cubicBezTo>
                <a:cubicBezTo>
                  <a:pt x="546" y="364"/>
                  <a:pt x="544" y="375"/>
                  <a:pt x="542" y="385"/>
                </a:cubicBezTo>
                <a:close/>
                <a:moveTo>
                  <a:pt x="829" y="354"/>
                </a:moveTo>
                <a:cubicBezTo>
                  <a:pt x="860" y="354"/>
                  <a:pt x="860" y="354"/>
                  <a:pt x="860" y="354"/>
                </a:cubicBezTo>
                <a:cubicBezTo>
                  <a:pt x="862" y="364"/>
                  <a:pt x="864" y="375"/>
                  <a:pt x="866" y="385"/>
                </a:cubicBezTo>
                <a:cubicBezTo>
                  <a:pt x="835" y="385"/>
                  <a:pt x="835" y="385"/>
                  <a:pt x="835" y="385"/>
                </a:cubicBezTo>
                <a:cubicBezTo>
                  <a:pt x="833" y="375"/>
                  <a:pt x="831" y="364"/>
                  <a:pt x="829" y="354"/>
                </a:cubicBezTo>
                <a:close/>
                <a:moveTo>
                  <a:pt x="700" y="385"/>
                </a:moveTo>
                <a:cubicBezTo>
                  <a:pt x="669" y="385"/>
                  <a:pt x="669" y="385"/>
                  <a:pt x="669" y="385"/>
                </a:cubicBezTo>
                <a:cubicBezTo>
                  <a:pt x="669" y="354"/>
                  <a:pt x="669" y="354"/>
                  <a:pt x="669" y="354"/>
                </a:cubicBezTo>
                <a:cubicBezTo>
                  <a:pt x="700" y="354"/>
                  <a:pt x="700" y="354"/>
                  <a:pt x="700" y="354"/>
                </a:cubicBezTo>
                <a:lnTo>
                  <a:pt x="700" y="385"/>
                </a:lnTo>
                <a:close/>
                <a:moveTo>
                  <a:pt x="520" y="531"/>
                </a:moveTo>
                <a:cubicBezTo>
                  <a:pt x="489" y="531"/>
                  <a:pt x="489" y="531"/>
                  <a:pt x="489" y="531"/>
                </a:cubicBezTo>
                <a:cubicBezTo>
                  <a:pt x="490" y="521"/>
                  <a:pt x="492" y="511"/>
                  <a:pt x="493" y="501"/>
                </a:cubicBezTo>
                <a:cubicBezTo>
                  <a:pt x="524" y="501"/>
                  <a:pt x="524" y="501"/>
                  <a:pt x="524" y="501"/>
                </a:cubicBezTo>
                <a:cubicBezTo>
                  <a:pt x="523" y="511"/>
                  <a:pt x="521" y="521"/>
                  <a:pt x="520" y="531"/>
                </a:cubicBezTo>
                <a:close/>
                <a:moveTo>
                  <a:pt x="853" y="501"/>
                </a:moveTo>
                <a:cubicBezTo>
                  <a:pt x="884" y="501"/>
                  <a:pt x="884" y="501"/>
                  <a:pt x="884" y="501"/>
                </a:cubicBezTo>
                <a:cubicBezTo>
                  <a:pt x="885" y="511"/>
                  <a:pt x="887" y="521"/>
                  <a:pt x="888" y="531"/>
                </a:cubicBezTo>
                <a:cubicBezTo>
                  <a:pt x="858" y="531"/>
                  <a:pt x="858" y="531"/>
                  <a:pt x="858" y="531"/>
                </a:cubicBezTo>
                <a:cubicBezTo>
                  <a:pt x="856" y="521"/>
                  <a:pt x="855" y="511"/>
                  <a:pt x="853" y="501"/>
                </a:cubicBezTo>
                <a:close/>
                <a:moveTo>
                  <a:pt x="700" y="531"/>
                </a:moveTo>
                <a:cubicBezTo>
                  <a:pt x="669" y="531"/>
                  <a:pt x="669" y="531"/>
                  <a:pt x="669" y="531"/>
                </a:cubicBezTo>
                <a:cubicBezTo>
                  <a:pt x="669" y="501"/>
                  <a:pt x="669" y="501"/>
                  <a:pt x="669" y="501"/>
                </a:cubicBezTo>
                <a:cubicBezTo>
                  <a:pt x="700" y="501"/>
                  <a:pt x="700" y="501"/>
                  <a:pt x="700" y="501"/>
                </a:cubicBezTo>
                <a:lnTo>
                  <a:pt x="700" y="531"/>
                </a:lnTo>
                <a:close/>
                <a:moveTo>
                  <a:pt x="505" y="663"/>
                </a:moveTo>
                <a:cubicBezTo>
                  <a:pt x="474" y="663"/>
                  <a:pt x="474" y="663"/>
                  <a:pt x="474" y="663"/>
                </a:cubicBezTo>
                <a:cubicBezTo>
                  <a:pt x="475" y="653"/>
                  <a:pt x="476" y="642"/>
                  <a:pt x="477" y="632"/>
                </a:cubicBezTo>
                <a:cubicBezTo>
                  <a:pt x="508" y="632"/>
                  <a:pt x="508" y="632"/>
                  <a:pt x="508" y="632"/>
                </a:cubicBezTo>
                <a:cubicBezTo>
                  <a:pt x="507" y="642"/>
                  <a:pt x="506" y="653"/>
                  <a:pt x="505" y="663"/>
                </a:cubicBezTo>
                <a:close/>
                <a:moveTo>
                  <a:pt x="870" y="632"/>
                </a:moveTo>
                <a:cubicBezTo>
                  <a:pt x="900" y="632"/>
                  <a:pt x="900" y="632"/>
                  <a:pt x="900" y="632"/>
                </a:cubicBezTo>
                <a:cubicBezTo>
                  <a:pt x="901" y="642"/>
                  <a:pt x="902" y="653"/>
                  <a:pt x="903" y="663"/>
                </a:cubicBezTo>
                <a:cubicBezTo>
                  <a:pt x="873" y="663"/>
                  <a:pt x="873" y="663"/>
                  <a:pt x="873" y="663"/>
                </a:cubicBezTo>
                <a:cubicBezTo>
                  <a:pt x="872" y="653"/>
                  <a:pt x="871" y="642"/>
                  <a:pt x="870" y="632"/>
                </a:cubicBezTo>
                <a:close/>
                <a:moveTo>
                  <a:pt x="700" y="663"/>
                </a:moveTo>
                <a:cubicBezTo>
                  <a:pt x="669" y="663"/>
                  <a:pt x="669" y="663"/>
                  <a:pt x="669" y="663"/>
                </a:cubicBezTo>
                <a:cubicBezTo>
                  <a:pt x="669" y="632"/>
                  <a:pt x="669" y="632"/>
                  <a:pt x="669" y="632"/>
                </a:cubicBezTo>
                <a:cubicBezTo>
                  <a:pt x="700" y="632"/>
                  <a:pt x="700" y="632"/>
                  <a:pt x="700" y="632"/>
                </a:cubicBezTo>
                <a:lnTo>
                  <a:pt x="700" y="663"/>
                </a:lnTo>
                <a:close/>
                <a:moveTo>
                  <a:pt x="495" y="779"/>
                </a:moveTo>
                <a:cubicBezTo>
                  <a:pt x="465" y="779"/>
                  <a:pt x="465" y="779"/>
                  <a:pt x="465" y="779"/>
                </a:cubicBezTo>
                <a:cubicBezTo>
                  <a:pt x="465" y="769"/>
                  <a:pt x="466" y="759"/>
                  <a:pt x="467" y="749"/>
                </a:cubicBezTo>
                <a:cubicBezTo>
                  <a:pt x="497" y="749"/>
                  <a:pt x="497" y="749"/>
                  <a:pt x="497" y="749"/>
                </a:cubicBezTo>
                <a:cubicBezTo>
                  <a:pt x="497" y="759"/>
                  <a:pt x="496" y="769"/>
                  <a:pt x="495" y="779"/>
                </a:cubicBezTo>
                <a:close/>
                <a:moveTo>
                  <a:pt x="880" y="749"/>
                </a:moveTo>
                <a:cubicBezTo>
                  <a:pt x="910" y="749"/>
                  <a:pt x="910" y="749"/>
                  <a:pt x="910" y="749"/>
                </a:cubicBezTo>
                <a:cubicBezTo>
                  <a:pt x="911" y="759"/>
                  <a:pt x="912" y="769"/>
                  <a:pt x="912" y="779"/>
                </a:cubicBezTo>
                <a:cubicBezTo>
                  <a:pt x="882" y="779"/>
                  <a:pt x="882" y="779"/>
                  <a:pt x="882" y="779"/>
                </a:cubicBezTo>
                <a:cubicBezTo>
                  <a:pt x="881" y="769"/>
                  <a:pt x="881" y="759"/>
                  <a:pt x="880" y="749"/>
                </a:cubicBezTo>
                <a:close/>
                <a:moveTo>
                  <a:pt x="700" y="779"/>
                </a:moveTo>
                <a:cubicBezTo>
                  <a:pt x="669" y="779"/>
                  <a:pt x="669" y="779"/>
                  <a:pt x="669" y="779"/>
                </a:cubicBezTo>
                <a:cubicBezTo>
                  <a:pt x="669" y="749"/>
                  <a:pt x="669" y="749"/>
                  <a:pt x="669" y="749"/>
                </a:cubicBezTo>
                <a:cubicBezTo>
                  <a:pt x="700" y="749"/>
                  <a:pt x="700" y="749"/>
                  <a:pt x="700" y="749"/>
                </a:cubicBezTo>
                <a:lnTo>
                  <a:pt x="700" y="779"/>
                </a:lnTo>
                <a:close/>
                <a:moveTo>
                  <a:pt x="489" y="910"/>
                </a:moveTo>
                <a:cubicBezTo>
                  <a:pt x="459" y="910"/>
                  <a:pt x="459" y="910"/>
                  <a:pt x="459" y="910"/>
                </a:cubicBezTo>
                <a:cubicBezTo>
                  <a:pt x="459" y="900"/>
                  <a:pt x="460" y="890"/>
                  <a:pt x="460" y="880"/>
                </a:cubicBezTo>
                <a:cubicBezTo>
                  <a:pt x="490" y="880"/>
                  <a:pt x="490" y="880"/>
                  <a:pt x="490" y="880"/>
                </a:cubicBezTo>
                <a:cubicBezTo>
                  <a:pt x="490" y="890"/>
                  <a:pt x="489" y="900"/>
                  <a:pt x="489" y="910"/>
                </a:cubicBezTo>
                <a:close/>
                <a:moveTo>
                  <a:pt x="887" y="880"/>
                </a:moveTo>
                <a:cubicBezTo>
                  <a:pt x="917" y="880"/>
                  <a:pt x="917" y="880"/>
                  <a:pt x="917" y="880"/>
                </a:cubicBezTo>
                <a:cubicBezTo>
                  <a:pt x="918" y="890"/>
                  <a:pt x="918" y="900"/>
                  <a:pt x="918" y="910"/>
                </a:cubicBezTo>
                <a:cubicBezTo>
                  <a:pt x="888" y="910"/>
                  <a:pt x="888" y="910"/>
                  <a:pt x="888" y="910"/>
                </a:cubicBezTo>
                <a:cubicBezTo>
                  <a:pt x="888" y="900"/>
                  <a:pt x="887" y="890"/>
                  <a:pt x="887" y="880"/>
                </a:cubicBezTo>
                <a:close/>
                <a:moveTo>
                  <a:pt x="700" y="880"/>
                </a:moveTo>
                <a:cubicBezTo>
                  <a:pt x="700" y="910"/>
                  <a:pt x="700" y="910"/>
                  <a:pt x="700" y="910"/>
                </a:cubicBezTo>
                <a:cubicBezTo>
                  <a:pt x="669" y="910"/>
                  <a:pt x="669" y="910"/>
                  <a:pt x="669" y="910"/>
                </a:cubicBezTo>
                <a:cubicBezTo>
                  <a:pt x="669" y="880"/>
                  <a:pt x="669" y="880"/>
                  <a:pt x="669" y="880"/>
                </a:cubicBezTo>
                <a:lnTo>
                  <a:pt x="700" y="880"/>
                </a:lnTo>
                <a:close/>
                <a:moveTo>
                  <a:pt x="669" y="1016"/>
                </a:moveTo>
                <a:cubicBezTo>
                  <a:pt x="700" y="1016"/>
                  <a:pt x="700" y="1016"/>
                  <a:pt x="700" y="1016"/>
                </a:cubicBezTo>
                <a:cubicBezTo>
                  <a:pt x="700" y="1047"/>
                  <a:pt x="700" y="1047"/>
                  <a:pt x="700" y="1047"/>
                </a:cubicBezTo>
                <a:cubicBezTo>
                  <a:pt x="669" y="1047"/>
                  <a:pt x="669" y="1047"/>
                  <a:pt x="669" y="1047"/>
                </a:cubicBezTo>
                <a:lnTo>
                  <a:pt x="669" y="10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1"/>
          </p:nvPr>
        </p:nvSpPr>
        <p:spPr/>
        <p:txBody>
          <a:bodyPr/>
          <a:lstStyle/>
          <a:p>
            <a:pPr>
              <a:defRPr/>
            </a:pPr>
            <a:fld id="{B8325105-167D-4862-BDE6-B81FF841FD87}" type="slidenum">
              <a:rPr lang="en-US" smtClean="0">
                <a:latin typeface="Arial" panose="020B0604020202020204" pitchFamily="34" charset="0"/>
                <a:cs typeface="Arial" panose="020B0604020202020204" pitchFamily="34" charset="0"/>
              </a:rPr>
              <a:pPr>
                <a:defRPr/>
              </a:pPr>
              <a:t>25</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66588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pPr>
              <a:defRPr/>
            </a:pPr>
            <a:fld id="{B8325105-167D-4862-BDE6-B81FF841FD87}" type="slidenum">
              <a:rPr lang="en-US" smtClean="0"/>
              <a:pPr>
                <a:defRPr/>
              </a:pPr>
              <a:t>26</a:t>
            </a:fld>
            <a:endParaRPr lang="en-US" dirty="0"/>
          </a:p>
        </p:txBody>
      </p:sp>
      <p:graphicFrame>
        <p:nvGraphicFramePr>
          <p:cNvPr id="6" name="Chart 5"/>
          <p:cNvGraphicFramePr>
            <a:graphicFrameLocks/>
          </p:cNvGraphicFramePr>
          <p:nvPr>
            <p:extLst/>
          </p:nvPr>
        </p:nvGraphicFramePr>
        <p:xfrm>
          <a:off x="3787682" y="8042624"/>
          <a:ext cx="3154094" cy="10350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nvPr>
        </p:nvGraphicFramePr>
        <p:xfrm>
          <a:off x="3562360" y="2226552"/>
          <a:ext cx="2827634" cy="11464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nvPr>
        </p:nvGraphicFramePr>
        <p:xfrm>
          <a:off x="3600608" y="7914494"/>
          <a:ext cx="1527503" cy="10757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nvPr>
        </p:nvGraphicFramePr>
        <p:xfrm>
          <a:off x="3800152" y="6208792"/>
          <a:ext cx="2697630" cy="12048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a:graphicFrameLocks/>
          </p:cNvGraphicFramePr>
          <p:nvPr>
            <p:extLst/>
          </p:nvPr>
        </p:nvGraphicFramePr>
        <p:xfrm>
          <a:off x="3752099" y="4936489"/>
          <a:ext cx="2771011" cy="1046900"/>
        </p:xfrm>
        <a:graphic>
          <a:graphicData uri="http://schemas.openxmlformats.org/drawingml/2006/chart">
            <c:chart xmlns:c="http://schemas.openxmlformats.org/drawingml/2006/chart" xmlns:r="http://schemas.openxmlformats.org/officeDocument/2006/relationships" r:id="rId6"/>
          </a:graphicData>
        </a:graphic>
      </p:graphicFrame>
      <p:sp>
        <p:nvSpPr>
          <p:cNvPr id="11" name="Title 5"/>
          <p:cNvSpPr>
            <a:spLocks noGrp="1"/>
          </p:cNvSpPr>
          <p:nvPr>
            <p:ph type="title"/>
          </p:nvPr>
        </p:nvSpPr>
        <p:spPr>
          <a:xfrm>
            <a:off x="538163" y="484189"/>
            <a:ext cx="5770561" cy="1003300"/>
          </a:xfrm>
        </p:spPr>
        <p:txBody>
          <a:bodyPr anchor="t">
            <a:normAutofit/>
          </a:bodyPr>
          <a:lstStyle/>
          <a:p>
            <a:r>
              <a:rPr lang="en-US" sz="2200" dirty="0" smtClean="0">
                <a:latin typeface="Arial" panose="020B0604020202020204" pitchFamily="34" charset="0"/>
                <a:cs typeface="Arial" panose="020B0604020202020204" pitchFamily="34" charset="0"/>
              </a:rPr>
              <a:t>Agriculture and Agro-food Sector</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Market specifics, overview, size and value</a:t>
            </a:r>
            <a:endParaRPr lang="en-US" sz="2200" dirty="0">
              <a:solidFill>
                <a:schemeClr val="accent2"/>
              </a:solidFill>
              <a:latin typeface="Arial" panose="020B0604020202020204" pitchFamily="34" charset="0"/>
              <a:cs typeface="Arial" panose="020B0604020202020204" pitchFamily="34" charset="0"/>
            </a:endParaRPr>
          </a:p>
        </p:txBody>
      </p:sp>
      <p:sp>
        <p:nvSpPr>
          <p:cNvPr id="12" name="Text Placeholder 6"/>
          <p:cNvSpPr txBox="1">
            <a:spLocks/>
          </p:cNvSpPr>
          <p:nvPr/>
        </p:nvSpPr>
        <p:spPr>
          <a:xfrm>
            <a:off x="549275" y="1861076"/>
            <a:ext cx="2808288" cy="113797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mj-lt"/>
                <a:cs typeface="Arial" panose="020B0604020202020204" pitchFamily="34" charset="0"/>
              </a:rPr>
              <a:t>Market specifics</a:t>
            </a:r>
          </a:p>
          <a:p>
            <a:pPr lvl="1" algn="just"/>
            <a:r>
              <a:rPr lang="en-US" b="1" kern="0" dirty="0">
                <a:latin typeface="+mn-lt"/>
                <a:cs typeface="Arial" panose="020B0604020202020204" pitchFamily="34" charset="0"/>
              </a:rPr>
              <a:t>Activities in scope</a:t>
            </a:r>
          </a:p>
          <a:p>
            <a:pPr lvl="1" algn="just"/>
            <a:endParaRPr lang="en-US" sz="300" kern="0" dirty="0" smtClean="0">
              <a:latin typeface="+mn-lt"/>
              <a:cs typeface="Arial" panose="020B0604020202020204" pitchFamily="34" charset="0"/>
            </a:endParaRPr>
          </a:p>
          <a:p>
            <a:pPr lvl="1" algn="just"/>
            <a:endParaRPr lang="en-US" kern="0" dirty="0" smtClean="0">
              <a:latin typeface="+mn-lt"/>
              <a:cs typeface="Arial" panose="020B0604020202020204" pitchFamily="34" charset="0"/>
            </a:endParaRPr>
          </a:p>
          <a:p>
            <a:pPr lvl="1" algn="just"/>
            <a:r>
              <a:rPr lang="en-US" kern="0" dirty="0" smtClean="0">
                <a:latin typeface="+mn-lt"/>
                <a:cs typeface="Arial" panose="020B0604020202020204" pitchFamily="34" charset="0"/>
              </a:rPr>
              <a:t>The agriculture and agro-food sector includes the production of goods from agricultural crops,  cattle raising, fishing and food &amp; beverage industry. It also </a:t>
            </a:r>
            <a:r>
              <a:rPr lang="en-US" kern="0" dirty="0" smtClean="0">
                <a:latin typeface="Arial" panose="020B0604020202020204" pitchFamily="34" charset="0"/>
                <a:cs typeface="Arial" panose="020B0604020202020204" pitchFamily="34" charset="0"/>
              </a:rPr>
              <a:t>includes</a:t>
            </a:r>
            <a:r>
              <a:rPr lang="en-US" kern="0" dirty="0" smtClean="0">
                <a:latin typeface="+mn-lt"/>
                <a:cs typeface="Arial" panose="020B0604020202020204" pitchFamily="34" charset="0"/>
              </a:rPr>
              <a:t> production and industrial processing and manufacturing of vegetables, fruits, meats, oil crops and dairy products, among others. </a:t>
            </a:r>
          </a:p>
          <a:p>
            <a:pPr lvl="1" algn="just"/>
            <a:r>
              <a:rPr lang="en-US" kern="0" dirty="0" smtClean="0">
                <a:latin typeface="Arial" panose="020B0604020202020204" pitchFamily="34" charset="0"/>
                <a:cs typeface="Arial" panose="020B0604020202020204" pitchFamily="34" charset="0"/>
              </a:rPr>
              <a:t>Portugal’s </a:t>
            </a:r>
            <a:r>
              <a:rPr lang="en-US" kern="0" dirty="0">
                <a:latin typeface="Arial" panose="020B0604020202020204" pitchFamily="34" charset="0"/>
                <a:cs typeface="Arial" panose="020B0604020202020204" pitchFamily="34" charset="0"/>
              </a:rPr>
              <a:t>key crops are fruit and vegetables, predominantly because of its ideal climate for those </a:t>
            </a:r>
            <a:r>
              <a:rPr lang="en-US" kern="0" dirty="0" smtClean="0">
                <a:latin typeface="Arial" panose="020B0604020202020204" pitchFamily="34" charset="0"/>
                <a:cs typeface="Arial" panose="020B0604020202020204" pitchFamily="34" charset="0"/>
              </a:rPr>
              <a:t>crops. Portugal is able to produce </a:t>
            </a:r>
            <a:r>
              <a:rPr lang="en-US" kern="0" dirty="0" smtClean="0">
                <a:latin typeface="Arial" panose="020B0604020202020204" pitchFamily="34" charset="0"/>
                <a:cs typeface="Arial" panose="020B0604020202020204" pitchFamily="34" charset="0"/>
              </a:rPr>
              <a:t>enough </a:t>
            </a:r>
            <a:r>
              <a:rPr lang="en-US" kern="0" dirty="0" smtClean="0">
                <a:latin typeface="Arial" panose="020B0604020202020204" pitchFamily="34" charset="0"/>
                <a:cs typeface="Arial" panose="020B0604020202020204" pitchFamily="34" charset="0"/>
              </a:rPr>
              <a:t>volumes for own consumption and to export large quantities. Portugal does, however, </a:t>
            </a:r>
            <a:r>
              <a:rPr lang="en-US" kern="0" dirty="0">
                <a:latin typeface="Arial" panose="020B0604020202020204" pitchFamily="34" charset="0"/>
                <a:cs typeface="Arial" panose="020B0604020202020204" pitchFamily="34" charset="0"/>
              </a:rPr>
              <a:t>have to import large </a:t>
            </a:r>
            <a:r>
              <a:rPr lang="en-US" kern="0" dirty="0" smtClean="0">
                <a:latin typeface="Arial" panose="020B0604020202020204" pitchFamily="34" charset="0"/>
                <a:cs typeface="Arial" panose="020B0604020202020204" pitchFamily="34" charset="0"/>
              </a:rPr>
              <a:t>amounts of grains </a:t>
            </a:r>
            <a:r>
              <a:rPr lang="en-US" kern="0" dirty="0">
                <a:latin typeface="Arial" panose="020B0604020202020204" pitchFamily="34" charset="0"/>
                <a:cs typeface="Arial" panose="020B0604020202020204" pitchFamily="34" charset="0"/>
              </a:rPr>
              <a:t>for livestock feed for example. </a:t>
            </a:r>
            <a:endParaRPr lang="en-US" kern="0" dirty="0" smtClean="0">
              <a:latin typeface="Arial" panose="020B0604020202020204" pitchFamily="34" charset="0"/>
              <a:cs typeface="Arial" panose="020B0604020202020204" pitchFamily="34" charset="0"/>
            </a:endParaRPr>
          </a:p>
          <a:p>
            <a:pPr lvl="1" algn="just"/>
            <a:r>
              <a:rPr lang="en-US" b="1" kern="0" dirty="0">
                <a:latin typeface="Arial" panose="020B0604020202020204" pitchFamily="34" charset="0"/>
                <a:cs typeface="Arial" panose="020B0604020202020204" pitchFamily="34" charset="0"/>
              </a:rPr>
              <a:t>Structure of agricultural </a:t>
            </a:r>
            <a:r>
              <a:rPr lang="en-US" b="1" kern="0" dirty="0" smtClean="0">
                <a:latin typeface="Arial" panose="020B0604020202020204" pitchFamily="34" charset="0"/>
                <a:cs typeface="Arial" panose="020B0604020202020204" pitchFamily="34" charset="0"/>
              </a:rPr>
              <a:t>farms</a:t>
            </a:r>
            <a:endParaRPr lang="en-US" b="1" kern="0" dirty="0">
              <a:latin typeface="Arial" panose="020B0604020202020204" pitchFamily="34" charset="0"/>
              <a:cs typeface="Arial" panose="020B0604020202020204" pitchFamily="34" charset="0"/>
            </a:endParaRPr>
          </a:p>
          <a:p>
            <a:pPr lvl="1" algn="just"/>
            <a:endParaRPr lang="en-US" b="1" kern="0" dirty="0" smtClean="0">
              <a:latin typeface="Arial" panose="020B0604020202020204" pitchFamily="34" charset="0"/>
              <a:cs typeface="Arial" panose="020B0604020202020204" pitchFamily="34" charset="0"/>
            </a:endParaRPr>
          </a:p>
          <a:p>
            <a:pPr lvl="1" algn="just"/>
            <a:endParaRPr lang="en-US" b="1"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cxnSp>
        <p:nvCxnSpPr>
          <p:cNvPr id="13" name="Straight Connector 12"/>
          <p:cNvCxnSpPr/>
          <p:nvPr/>
        </p:nvCxnSpPr>
        <p:spPr bwMode="auto">
          <a:xfrm flipV="1">
            <a:off x="645035" y="2116367"/>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14" name="Freeform 7"/>
          <p:cNvSpPr>
            <a:spLocks noEditPoints="1"/>
          </p:cNvSpPr>
          <p:nvPr/>
        </p:nvSpPr>
        <p:spPr bwMode="auto">
          <a:xfrm>
            <a:off x="594697" y="4835572"/>
            <a:ext cx="170402" cy="218613"/>
          </a:xfrm>
          <a:custGeom>
            <a:avLst/>
            <a:gdLst>
              <a:gd name="T0" fmla="*/ 980 w 1344"/>
              <a:gd name="T1" fmla="*/ 938 h 2402"/>
              <a:gd name="T2" fmla="*/ 888 w 1344"/>
              <a:gd name="T3" fmla="*/ 910 h 2402"/>
              <a:gd name="T4" fmla="*/ 844 w 1344"/>
              <a:gd name="T5" fmla="*/ 1047 h 2402"/>
              <a:gd name="T6" fmla="*/ 700 w 1344"/>
              <a:gd name="T7" fmla="*/ 1148 h 2402"/>
              <a:gd name="T8" fmla="*/ 669 w 1344"/>
              <a:gd name="T9" fmla="*/ 1180 h 2402"/>
              <a:gd name="T10" fmla="*/ 669 w 1344"/>
              <a:gd name="T11" fmla="*/ 1148 h 2402"/>
              <a:gd name="T12" fmla="*/ 488 w 1344"/>
              <a:gd name="T13" fmla="*/ 1016 h 2402"/>
              <a:gd name="T14" fmla="*/ 389 w 1344"/>
              <a:gd name="T15" fmla="*/ 938 h 2402"/>
              <a:gd name="T16" fmla="*/ 419 w 1344"/>
              <a:gd name="T17" fmla="*/ 1477 h 2402"/>
              <a:gd name="T18" fmla="*/ 693 w 1344"/>
              <a:gd name="T19" fmla="*/ 1402 h 2402"/>
              <a:gd name="T20" fmla="*/ 700 w 1344"/>
              <a:gd name="T21" fmla="*/ 749 h 2402"/>
              <a:gd name="T22" fmla="*/ 930 w 1344"/>
              <a:gd name="T23" fmla="*/ 501 h 2402"/>
              <a:gd name="T24" fmla="*/ 700 w 1344"/>
              <a:gd name="T25" fmla="*/ 632 h 2402"/>
              <a:gd name="T26" fmla="*/ 953 w 1344"/>
              <a:gd name="T27" fmla="*/ 632 h 2402"/>
              <a:gd name="T28" fmla="*/ 858 w 1344"/>
              <a:gd name="T29" fmla="*/ 233 h 2402"/>
              <a:gd name="T30" fmla="*/ 895 w 1344"/>
              <a:gd name="T31" fmla="*/ 354 h 2402"/>
              <a:gd name="T32" fmla="*/ 411 w 1344"/>
              <a:gd name="T33" fmla="*/ 663 h 2402"/>
              <a:gd name="T34" fmla="*/ 501 w 1344"/>
              <a:gd name="T35" fmla="*/ 263 h 2402"/>
              <a:gd name="T36" fmla="*/ 433 w 1344"/>
              <a:gd name="T37" fmla="*/ 531 h 2402"/>
              <a:gd name="T38" fmla="*/ 600 w 1344"/>
              <a:gd name="T39" fmla="*/ 53 h 2402"/>
              <a:gd name="T40" fmla="*/ 700 w 1344"/>
              <a:gd name="T41" fmla="*/ 0 h 2402"/>
              <a:gd name="T42" fmla="*/ 571 w 1344"/>
              <a:gd name="T43" fmla="*/ 106 h 2402"/>
              <a:gd name="T44" fmla="*/ 511 w 1344"/>
              <a:gd name="T45" fmla="*/ 233 h 2402"/>
              <a:gd name="T46" fmla="*/ 439 w 1344"/>
              <a:gd name="T47" fmla="*/ 501 h 2402"/>
              <a:gd name="T48" fmla="*/ 887 w 1344"/>
              <a:gd name="T49" fmla="*/ 880 h 2402"/>
              <a:gd name="T50" fmla="*/ 542 w 1344"/>
              <a:gd name="T51" fmla="*/ 385 h 2402"/>
              <a:gd name="T52" fmla="*/ 594 w 1344"/>
              <a:gd name="T53" fmla="*/ 137 h 2402"/>
              <a:gd name="T54" fmla="*/ 520 w 1344"/>
              <a:gd name="T55" fmla="*/ 531 h 2402"/>
              <a:gd name="T56" fmla="*/ 853 w 1344"/>
              <a:gd name="T57" fmla="*/ 501 h 2402"/>
              <a:gd name="T58" fmla="*/ 783 w 1344"/>
              <a:gd name="T59" fmla="*/ 137 h 2402"/>
              <a:gd name="T60" fmla="*/ 829 w 1344"/>
              <a:gd name="T61" fmla="*/ 354 h 2402"/>
              <a:gd name="T62" fmla="*/ 566 w 1344"/>
              <a:gd name="T63" fmla="*/ 263 h 2402"/>
              <a:gd name="T64" fmla="*/ 489 w 1344"/>
              <a:gd name="T65" fmla="*/ 910 h 2402"/>
              <a:gd name="T66" fmla="*/ 505 w 1344"/>
              <a:gd name="T67" fmla="*/ 663 h 2402"/>
              <a:gd name="T68" fmla="*/ 495 w 1344"/>
              <a:gd name="T69" fmla="*/ 779 h 2402"/>
              <a:gd name="T70" fmla="*/ 390 w 1344"/>
              <a:gd name="T71" fmla="*/ 880 h 2402"/>
              <a:gd name="T72" fmla="*/ 972 w 1344"/>
              <a:gd name="T73" fmla="*/ 779 h 2402"/>
              <a:gd name="T74" fmla="*/ 958 w 1344"/>
              <a:gd name="T75" fmla="*/ 663 h 2402"/>
              <a:gd name="T76" fmla="*/ 571 w 1344"/>
              <a:gd name="T77" fmla="*/ 106 h 2402"/>
              <a:gd name="T78" fmla="*/ 803 w 1344"/>
              <a:gd name="T79" fmla="*/ 106 h 2402"/>
              <a:gd name="T80" fmla="*/ 669 w 1344"/>
              <a:gd name="T81" fmla="*/ 106 h 2402"/>
              <a:gd name="T82" fmla="*/ 535 w 1344"/>
              <a:gd name="T83" fmla="*/ 263 h 2402"/>
              <a:gd name="T84" fmla="*/ 836 w 1344"/>
              <a:gd name="T85" fmla="*/ 233 h 2402"/>
              <a:gd name="T86" fmla="*/ 669 w 1344"/>
              <a:gd name="T87" fmla="*/ 263 h 2402"/>
              <a:gd name="T88" fmla="*/ 512 w 1344"/>
              <a:gd name="T89" fmla="*/ 385 h 2402"/>
              <a:gd name="T90" fmla="*/ 860 w 1344"/>
              <a:gd name="T91" fmla="*/ 354 h 2402"/>
              <a:gd name="T92" fmla="*/ 669 w 1344"/>
              <a:gd name="T93" fmla="*/ 385 h 2402"/>
              <a:gd name="T94" fmla="*/ 489 w 1344"/>
              <a:gd name="T95" fmla="*/ 531 h 2402"/>
              <a:gd name="T96" fmla="*/ 884 w 1344"/>
              <a:gd name="T97" fmla="*/ 501 h 2402"/>
              <a:gd name="T98" fmla="*/ 669 w 1344"/>
              <a:gd name="T99" fmla="*/ 531 h 2402"/>
              <a:gd name="T100" fmla="*/ 474 w 1344"/>
              <a:gd name="T101" fmla="*/ 663 h 2402"/>
              <a:gd name="T102" fmla="*/ 900 w 1344"/>
              <a:gd name="T103" fmla="*/ 632 h 2402"/>
              <a:gd name="T104" fmla="*/ 669 w 1344"/>
              <a:gd name="T105" fmla="*/ 663 h 2402"/>
              <a:gd name="T106" fmla="*/ 465 w 1344"/>
              <a:gd name="T107" fmla="*/ 779 h 2402"/>
              <a:gd name="T108" fmla="*/ 910 w 1344"/>
              <a:gd name="T109" fmla="*/ 749 h 2402"/>
              <a:gd name="T110" fmla="*/ 669 w 1344"/>
              <a:gd name="T111" fmla="*/ 779 h 2402"/>
              <a:gd name="T112" fmla="*/ 459 w 1344"/>
              <a:gd name="T113" fmla="*/ 910 h 2402"/>
              <a:gd name="T114" fmla="*/ 917 w 1344"/>
              <a:gd name="T115" fmla="*/ 880 h 2402"/>
              <a:gd name="T116" fmla="*/ 700 w 1344"/>
              <a:gd name="T117" fmla="*/ 910 h 2402"/>
              <a:gd name="T118" fmla="*/ 700 w 1344"/>
              <a:gd name="T119" fmla="*/ 1016 h 2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4" h="2402">
                <a:moveTo>
                  <a:pt x="1344" y="1742"/>
                </a:moveTo>
                <a:cubicBezTo>
                  <a:pt x="1344" y="1742"/>
                  <a:pt x="1278" y="1234"/>
                  <a:pt x="1147" y="1188"/>
                </a:cubicBezTo>
                <a:cubicBezTo>
                  <a:pt x="1250" y="1035"/>
                  <a:pt x="1080" y="354"/>
                  <a:pt x="1080" y="354"/>
                </a:cubicBezTo>
                <a:cubicBezTo>
                  <a:pt x="1080" y="354"/>
                  <a:pt x="1133" y="853"/>
                  <a:pt x="980" y="942"/>
                </a:cubicBezTo>
                <a:cubicBezTo>
                  <a:pt x="980" y="941"/>
                  <a:pt x="980" y="939"/>
                  <a:pt x="980" y="938"/>
                </a:cubicBezTo>
                <a:cubicBezTo>
                  <a:pt x="980" y="929"/>
                  <a:pt x="980" y="920"/>
                  <a:pt x="980" y="910"/>
                </a:cubicBezTo>
                <a:cubicBezTo>
                  <a:pt x="918" y="910"/>
                  <a:pt x="918" y="910"/>
                  <a:pt x="918" y="910"/>
                </a:cubicBezTo>
                <a:cubicBezTo>
                  <a:pt x="919" y="935"/>
                  <a:pt x="919" y="958"/>
                  <a:pt x="919" y="981"/>
                </a:cubicBezTo>
                <a:cubicBezTo>
                  <a:pt x="909" y="989"/>
                  <a:pt x="899" y="997"/>
                  <a:pt x="889" y="1004"/>
                </a:cubicBezTo>
                <a:cubicBezTo>
                  <a:pt x="889" y="974"/>
                  <a:pt x="889" y="943"/>
                  <a:pt x="888" y="910"/>
                </a:cubicBezTo>
                <a:cubicBezTo>
                  <a:pt x="700" y="910"/>
                  <a:pt x="700" y="910"/>
                  <a:pt x="700" y="910"/>
                </a:cubicBezTo>
                <a:cubicBezTo>
                  <a:pt x="700" y="1016"/>
                  <a:pt x="700" y="1016"/>
                  <a:pt x="700" y="1016"/>
                </a:cubicBezTo>
                <a:cubicBezTo>
                  <a:pt x="875" y="1016"/>
                  <a:pt x="875" y="1016"/>
                  <a:pt x="875" y="1016"/>
                </a:cubicBezTo>
                <a:cubicBezTo>
                  <a:pt x="870" y="1021"/>
                  <a:pt x="866" y="1025"/>
                  <a:pt x="861" y="1029"/>
                </a:cubicBezTo>
                <a:cubicBezTo>
                  <a:pt x="855" y="1035"/>
                  <a:pt x="850" y="1041"/>
                  <a:pt x="844" y="1047"/>
                </a:cubicBezTo>
                <a:cubicBezTo>
                  <a:pt x="700" y="1047"/>
                  <a:pt x="700" y="1047"/>
                  <a:pt x="700" y="1047"/>
                </a:cubicBezTo>
                <a:cubicBezTo>
                  <a:pt x="700" y="1148"/>
                  <a:pt x="700" y="1148"/>
                  <a:pt x="700" y="1148"/>
                </a:cubicBezTo>
                <a:cubicBezTo>
                  <a:pt x="743" y="1148"/>
                  <a:pt x="743" y="1148"/>
                  <a:pt x="743" y="1148"/>
                </a:cubicBezTo>
                <a:cubicBezTo>
                  <a:pt x="726" y="1155"/>
                  <a:pt x="712" y="1162"/>
                  <a:pt x="700" y="1172"/>
                </a:cubicBezTo>
                <a:cubicBezTo>
                  <a:pt x="700" y="1148"/>
                  <a:pt x="700" y="1148"/>
                  <a:pt x="700" y="1148"/>
                </a:cubicBezTo>
                <a:cubicBezTo>
                  <a:pt x="669" y="1148"/>
                  <a:pt x="669" y="1148"/>
                  <a:pt x="669" y="1148"/>
                </a:cubicBezTo>
                <a:cubicBezTo>
                  <a:pt x="669" y="1178"/>
                  <a:pt x="669" y="1178"/>
                  <a:pt x="669" y="1178"/>
                </a:cubicBezTo>
                <a:cubicBezTo>
                  <a:pt x="692" y="1178"/>
                  <a:pt x="692" y="1178"/>
                  <a:pt x="692" y="1178"/>
                </a:cubicBezTo>
                <a:cubicBezTo>
                  <a:pt x="688" y="1182"/>
                  <a:pt x="684" y="1185"/>
                  <a:pt x="681" y="1189"/>
                </a:cubicBezTo>
                <a:cubicBezTo>
                  <a:pt x="677" y="1186"/>
                  <a:pt x="673" y="1183"/>
                  <a:pt x="669" y="1180"/>
                </a:cubicBezTo>
                <a:cubicBezTo>
                  <a:pt x="669" y="1178"/>
                  <a:pt x="669" y="1178"/>
                  <a:pt x="669" y="1178"/>
                </a:cubicBezTo>
                <a:cubicBezTo>
                  <a:pt x="667" y="1178"/>
                  <a:pt x="667" y="1178"/>
                  <a:pt x="667" y="1178"/>
                </a:cubicBezTo>
                <a:cubicBezTo>
                  <a:pt x="647" y="1165"/>
                  <a:pt x="623" y="1155"/>
                  <a:pt x="592" y="1148"/>
                </a:cubicBezTo>
                <a:cubicBezTo>
                  <a:pt x="592" y="1148"/>
                  <a:pt x="592" y="1148"/>
                  <a:pt x="592" y="1148"/>
                </a:cubicBezTo>
                <a:cubicBezTo>
                  <a:pt x="669" y="1148"/>
                  <a:pt x="669" y="1148"/>
                  <a:pt x="669" y="1148"/>
                </a:cubicBezTo>
                <a:cubicBezTo>
                  <a:pt x="669" y="1047"/>
                  <a:pt x="669" y="1047"/>
                  <a:pt x="669" y="1047"/>
                </a:cubicBezTo>
                <a:cubicBezTo>
                  <a:pt x="518" y="1047"/>
                  <a:pt x="518" y="1047"/>
                  <a:pt x="518" y="1047"/>
                </a:cubicBezTo>
                <a:cubicBezTo>
                  <a:pt x="517" y="1045"/>
                  <a:pt x="515" y="1043"/>
                  <a:pt x="513" y="1041"/>
                </a:cubicBezTo>
                <a:cubicBezTo>
                  <a:pt x="505" y="1033"/>
                  <a:pt x="497" y="1026"/>
                  <a:pt x="488" y="1018"/>
                </a:cubicBezTo>
                <a:cubicBezTo>
                  <a:pt x="488" y="1018"/>
                  <a:pt x="488" y="1017"/>
                  <a:pt x="488" y="1016"/>
                </a:cubicBezTo>
                <a:cubicBezTo>
                  <a:pt x="486" y="1016"/>
                  <a:pt x="486" y="1016"/>
                  <a:pt x="486" y="1016"/>
                </a:cubicBezTo>
                <a:cubicBezTo>
                  <a:pt x="477" y="1009"/>
                  <a:pt x="468" y="1002"/>
                  <a:pt x="458" y="995"/>
                </a:cubicBezTo>
                <a:cubicBezTo>
                  <a:pt x="458" y="968"/>
                  <a:pt x="458" y="940"/>
                  <a:pt x="459" y="910"/>
                </a:cubicBezTo>
                <a:cubicBezTo>
                  <a:pt x="389" y="910"/>
                  <a:pt x="389" y="910"/>
                  <a:pt x="389" y="910"/>
                </a:cubicBezTo>
                <a:cubicBezTo>
                  <a:pt x="389" y="920"/>
                  <a:pt x="389" y="929"/>
                  <a:pt x="389" y="938"/>
                </a:cubicBezTo>
                <a:cubicBezTo>
                  <a:pt x="389" y="943"/>
                  <a:pt x="389" y="947"/>
                  <a:pt x="389" y="952"/>
                </a:cubicBezTo>
                <a:cubicBezTo>
                  <a:pt x="237" y="863"/>
                  <a:pt x="226" y="354"/>
                  <a:pt x="226" y="354"/>
                </a:cubicBezTo>
                <a:cubicBezTo>
                  <a:pt x="226" y="354"/>
                  <a:pt x="124" y="1047"/>
                  <a:pt x="228" y="1200"/>
                </a:cubicBezTo>
                <a:cubicBezTo>
                  <a:pt x="96" y="1246"/>
                  <a:pt x="0" y="1724"/>
                  <a:pt x="0" y="1724"/>
                </a:cubicBezTo>
                <a:cubicBezTo>
                  <a:pt x="0" y="1724"/>
                  <a:pt x="240" y="1529"/>
                  <a:pt x="419" y="1477"/>
                </a:cubicBezTo>
                <a:cubicBezTo>
                  <a:pt x="481" y="1716"/>
                  <a:pt x="701" y="2402"/>
                  <a:pt x="961" y="1469"/>
                </a:cubicBezTo>
                <a:cubicBezTo>
                  <a:pt x="1132" y="1531"/>
                  <a:pt x="1344" y="1742"/>
                  <a:pt x="1344" y="1742"/>
                </a:cubicBezTo>
                <a:close/>
                <a:moveTo>
                  <a:pt x="695" y="1402"/>
                </a:moveTo>
                <a:cubicBezTo>
                  <a:pt x="692" y="1402"/>
                  <a:pt x="692" y="1402"/>
                  <a:pt x="692" y="1402"/>
                </a:cubicBezTo>
                <a:cubicBezTo>
                  <a:pt x="692" y="1402"/>
                  <a:pt x="693" y="1402"/>
                  <a:pt x="693" y="1402"/>
                </a:cubicBezTo>
                <a:cubicBezTo>
                  <a:pt x="694" y="1402"/>
                  <a:pt x="694" y="1402"/>
                  <a:pt x="695" y="1402"/>
                </a:cubicBezTo>
                <a:close/>
                <a:moveTo>
                  <a:pt x="700" y="663"/>
                </a:moveTo>
                <a:cubicBezTo>
                  <a:pt x="873" y="663"/>
                  <a:pt x="873" y="663"/>
                  <a:pt x="873" y="663"/>
                </a:cubicBezTo>
                <a:cubicBezTo>
                  <a:pt x="876" y="692"/>
                  <a:pt x="878" y="721"/>
                  <a:pt x="880" y="749"/>
                </a:cubicBezTo>
                <a:cubicBezTo>
                  <a:pt x="700" y="749"/>
                  <a:pt x="700" y="749"/>
                  <a:pt x="700" y="749"/>
                </a:cubicBezTo>
                <a:lnTo>
                  <a:pt x="700" y="663"/>
                </a:lnTo>
                <a:close/>
                <a:moveTo>
                  <a:pt x="884" y="501"/>
                </a:moveTo>
                <a:cubicBezTo>
                  <a:pt x="878" y="463"/>
                  <a:pt x="873" y="424"/>
                  <a:pt x="866" y="385"/>
                </a:cubicBezTo>
                <a:cubicBezTo>
                  <a:pt x="903" y="385"/>
                  <a:pt x="903" y="385"/>
                  <a:pt x="903" y="385"/>
                </a:cubicBezTo>
                <a:cubicBezTo>
                  <a:pt x="913" y="422"/>
                  <a:pt x="922" y="461"/>
                  <a:pt x="930" y="501"/>
                </a:cubicBezTo>
                <a:lnTo>
                  <a:pt x="884" y="501"/>
                </a:lnTo>
                <a:close/>
                <a:moveTo>
                  <a:pt x="700" y="531"/>
                </a:moveTo>
                <a:cubicBezTo>
                  <a:pt x="858" y="531"/>
                  <a:pt x="858" y="531"/>
                  <a:pt x="858" y="531"/>
                </a:cubicBezTo>
                <a:cubicBezTo>
                  <a:pt x="862" y="566"/>
                  <a:pt x="866" y="599"/>
                  <a:pt x="870" y="632"/>
                </a:cubicBezTo>
                <a:cubicBezTo>
                  <a:pt x="700" y="632"/>
                  <a:pt x="700" y="632"/>
                  <a:pt x="700" y="632"/>
                </a:cubicBezTo>
                <a:lnTo>
                  <a:pt x="700" y="531"/>
                </a:lnTo>
                <a:close/>
                <a:moveTo>
                  <a:pt x="900" y="632"/>
                </a:moveTo>
                <a:cubicBezTo>
                  <a:pt x="897" y="599"/>
                  <a:pt x="893" y="566"/>
                  <a:pt x="888" y="531"/>
                </a:cubicBezTo>
                <a:cubicBezTo>
                  <a:pt x="936" y="531"/>
                  <a:pt x="936" y="531"/>
                  <a:pt x="936" y="531"/>
                </a:cubicBezTo>
                <a:cubicBezTo>
                  <a:pt x="942" y="565"/>
                  <a:pt x="948" y="599"/>
                  <a:pt x="953" y="632"/>
                </a:cubicBezTo>
                <a:lnTo>
                  <a:pt x="900" y="632"/>
                </a:lnTo>
                <a:close/>
                <a:moveTo>
                  <a:pt x="836" y="233"/>
                </a:moveTo>
                <a:cubicBezTo>
                  <a:pt x="829" y="201"/>
                  <a:pt x="822" y="169"/>
                  <a:pt x="814" y="137"/>
                </a:cubicBezTo>
                <a:cubicBezTo>
                  <a:pt x="818" y="137"/>
                  <a:pt x="818" y="137"/>
                  <a:pt x="818" y="137"/>
                </a:cubicBezTo>
                <a:cubicBezTo>
                  <a:pt x="832" y="166"/>
                  <a:pt x="845" y="198"/>
                  <a:pt x="858" y="233"/>
                </a:cubicBezTo>
                <a:lnTo>
                  <a:pt x="836" y="233"/>
                </a:lnTo>
                <a:close/>
                <a:moveTo>
                  <a:pt x="860" y="354"/>
                </a:moveTo>
                <a:cubicBezTo>
                  <a:pt x="855" y="324"/>
                  <a:pt x="849" y="294"/>
                  <a:pt x="843" y="263"/>
                </a:cubicBezTo>
                <a:cubicBezTo>
                  <a:pt x="868" y="263"/>
                  <a:pt x="868" y="263"/>
                  <a:pt x="868" y="263"/>
                </a:cubicBezTo>
                <a:cubicBezTo>
                  <a:pt x="878" y="292"/>
                  <a:pt x="887" y="323"/>
                  <a:pt x="895" y="354"/>
                </a:cubicBezTo>
                <a:lnTo>
                  <a:pt x="860" y="354"/>
                </a:lnTo>
                <a:close/>
                <a:moveTo>
                  <a:pt x="474" y="663"/>
                </a:moveTo>
                <a:cubicBezTo>
                  <a:pt x="471" y="692"/>
                  <a:pt x="469" y="721"/>
                  <a:pt x="467" y="749"/>
                </a:cubicBezTo>
                <a:cubicBezTo>
                  <a:pt x="400" y="749"/>
                  <a:pt x="400" y="749"/>
                  <a:pt x="400" y="749"/>
                </a:cubicBezTo>
                <a:cubicBezTo>
                  <a:pt x="403" y="720"/>
                  <a:pt x="407" y="692"/>
                  <a:pt x="411" y="663"/>
                </a:cubicBezTo>
                <a:lnTo>
                  <a:pt x="474" y="663"/>
                </a:lnTo>
                <a:close/>
                <a:moveTo>
                  <a:pt x="535" y="263"/>
                </a:moveTo>
                <a:cubicBezTo>
                  <a:pt x="528" y="294"/>
                  <a:pt x="522" y="324"/>
                  <a:pt x="517" y="354"/>
                </a:cubicBezTo>
                <a:cubicBezTo>
                  <a:pt x="474" y="354"/>
                  <a:pt x="474" y="354"/>
                  <a:pt x="474" y="354"/>
                </a:cubicBezTo>
                <a:cubicBezTo>
                  <a:pt x="483" y="323"/>
                  <a:pt x="492" y="292"/>
                  <a:pt x="501" y="263"/>
                </a:cubicBezTo>
                <a:lnTo>
                  <a:pt x="535" y="263"/>
                </a:lnTo>
                <a:close/>
                <a:moveTo>
                  <a:pt x="489" y="531"/>
                </a:moveTo>
                <a:cubicBezTo>
                  <a:pt x="485" y="566"/>
                  <a:pt x="481" y="599"/>
                  <a:pt x="477" y="632"/>
                </a:cubicBezTo>
                <a:cubicBezTo>
                  <a:pt x="416" y="632"/>
                  <a:pt x="416" y="632"/>
                  <a:pt x="416" y="632"/>
                </a:cubicBezTo>
                <a:cubicBezTo>
                  <a:pt x="421" y="599"/>
                  <a:pt x="427" y="565"/>
                  <a:pt x="433" y="531"/>
                </a:cubicBezTo>
                <a:lnTo>
                  <a:pt x="489" y="531"/>
                </a:lnTo>
                <a:close/>
                <a:moveTo>
                  <a:pt x="669" y="106"/>
                </a:moveTo>
                <a:cubicBezTo>
                  <a:pt x="602" y="106"/>
                  <a:pt x="602" y="106"/>
                  <a:pt x="602" y="106"/>
                </a:cubicBezTo>
                <a:cubicBezTo>
                  <a:pt x="606" y="90"/>
                  <a:pt x="610" y="73"/>
                  <a:pt x="615" y="57"/>
                </a:cubicBezTo>
                <a:cubicBezTo>
                  <a:pt x="600" y="53"/>
                  <a:pt x="600" y="53"/>
                  <a:pt x="600" y="53"/>
                </a:cubicBezTo>
                <a:cubicBezTo>
                  <a:pt x="622" y="24"/>
                  <a:pt x="646" y="5"/>
                  <a:pt x="669" y="0"/>
                </a:cubicBezTo>
                <a:lnTo>
                  <a:pt x="669" y="106"/>
                </a:lnTo>
                <a:close/>
                <a:moveTo>
                  <a:pt x="775" y="106"/>
                </a:moveTo>
                <a:cubicBezTo>
                  <a:pt x="700" y="106"/>
                  <a:pt x="700" y="106"/>
                  <a:pt x="700" y="106"/>
                </a:cubicBezTo>
                <a:cubicBezTo>
                  <a:pt x="700" y="0"/>
                  <a:pt x="700" y="0"/>
                  <a:pt x="700" y="0"/>
                </a:cubicBezTo>
                <a:cubicBezTo>
                  <a:pt x="724" y="5"/>
                  <a:pt x="748" y="25"/>
                  <a:pt x="770" y="54"/>
                </a:cubicBezTo>
                <a:cubicBezTo>
                  <a:pt x="762" y="57"/>
                  <a:pt x="762" y="57"/>
                  <a:pt x="762" y="57"/>
                </a:cubicBezTo>
                <a:cubicBezTo>
                  <a:pt x="767" y="73"/>
                  <a:pt x="771" y="90"/>
                  <a:pt x="775" y="106"/>
                </a:cubicBezTo>
                <a:close/>
                <a:moveTo>
                  <a:pt x="575" y="91"/>
                </a:moveTo>
                <a:cubicBezTo>
                  <a:pt x="573" y="96"/>
                  <a:pt x="572" y="101"/>
                  <a:pt x="571" y="106"/>
                </a:cubicBezTo>
                <a:cubicBezTo>
                  <a:pt x="566" y="106"/>
                  <a:pt x="566" y="106"/>
                  <a:pt x="566" y="106"/>
                </a:cubicBezTo>
                <a:cubicBezTo>
                  <a:pt x="569" y="101"/>
                  <a:pt x="572" y="96"/>
                  <a:pt x="575" y="91"/>
                </a:cubicBezTo>
                <a:close/>
                <a:moveTo>
                  <a:pt x="563" y="137"/>
                </a:moveTo>
                <a:cubicBezTo>
                  <a:pt x="555" y="169"/>
                  <a:pt x="548" y="201"/>
                  <a:pt x="541" y="233"/>
                </a:cubicBezTo>
                <a:cubicBezTo>
                  <a:pt x="511" y="233"/>
                  <a:pt x="511" y="233"/>
                  <a:pt x="511" y="233"/>
                </a:cubicBezTo>
                <a:cubicBezTo>
                  <a:pt x="524" y="198"/>
                  <a:pt x="537" y="166"/>
                  <a:pt x="551" y="137"/>
                </a:cubicBezTo>
                <a:lnTo>
                  <a:pt x="563" y="137"/>
                </a:lnTo>
                <a:close/>
                <a:moveTo>
                  <a:pt x="512" y="385"/>
                </a:moveTo>
                <a:cubicBezTo>
                  <a:pt x="505" y="424"/>
                  <a:pt x="499" y="463"/>
                  <a:pt x="493" y="501"/>
                </a:cubicBezTo>
                <a:cubicBezTo>
                  <a:pt x="439" y="501"/>
                  <a:pt x="439" y="501"/>
                  <a:pt x="439" y="501"/>
                </a:cubicBezTo>
                <a:cubicBezTo>
                  <a:pt x="447" y="461"/>
                  <a:pt x="456" y="422"/>
                  <a:pt x="466" y="385"/>
                </a:cubicBezTo>
                <a:lnTo>
                  <a:pt x="512" y="385"/>
                </a:lnTo>
                <a:close/>
                <a:moveTo>
                  <a:pt x="700" y="779"/>
                </a:moveTo>
                <a:cubicBezTo>
                  <a:pt x="882" y="779"/>
                  <a:pt x="882" y="779"/>
                  <a:pt x="882" y="779"/>
                </a:cubicBezTo>
                <a:cubicBezTo>
                  <a:pt x="884" y="814"/>
                  <a:pt x="886" y="847"/>
                  <a:pt x="887" y="880"/>
                </a:cubicBezTo>
                <a:cubicBezTo>
                  <a:pt x="700" y="880"/>
                  <a:pt x="700" y="880"/>
                  <a:pt x="700" y="880"/>
                </a:cubicBezTo>
                <a:lnTo>
                  <a:pt x="700" y="779"/>
                </a:lnTo>
                <a:close/>
                <a:moveTo>
                  <a:pt x="669" y="501"/>
                </a:moveTo>
                <a:cubicBezTo>
                  <a:pt x="524" y="501"/>
                  <a:pt x="524" y="501"/>
                  <a:pt x="524" y="501"/>
                </a:cubicBezTo>
                <a:cubicBezTo>
                  <a:pt x="529" y="463"/>
                  <a:pt x="535" y="424"/>
                  <a:pt x="542" y="385"/>
                </a:cubicBezTo>
                <a:cubicBezTo>
                  <a:pt x="669" y="385"/>
                  <a:pt x="669" y="385"/>
                  <a:pt x="669" y="385"/>
                </a:cubicBezTo>
                <a:lnTo>
                  <a:pt x="669" y="501"/>
                </a:lnTo>
                <a:close/>
                <a:moveTo>
                  <a:pt x="669" y="233"/>
                </a:moveTo>
                <a:cubicBezTo>
                  <a:pt x="572" y="233"/>
                  <a:pt x="572" y="233"/>
                  <a:pt x="572" y="233"/>
                </a:cubicBezTo>
                <a:cubicBezTo>
                  <a:pt x="579" y="201"/>
                  <a:pt x="587" y="169"/>
                  <a:pt x="594" y="137"/>
                </a:cubicBezTo>
                <a:cubicBezTo>
                  <a:pt x="669" y="137"/>
                  <a:pt x="669" y="137"/>
                  <a:pt x="669" y="137"/>
                </a:cubicBezTo>
                <a:lnTo>
                  <a:pt x="669" y="233"/>
                </a:lnTo>
                <a:close/>
                <a:moveTo>
                  <a:pt x="669" y="632"/>
                </a:moveTo>
                <a:cubicBezTo>
                  <a:pt x="508" y="632"/>
                  <a:pt x="508" y="632"/>
                  <a:pt x="508" y="632"/>
                </a:cubicBezTo>
                <a:cubicBezTo>
                  <a:pt x="511" y="599"/>
                  <a:pt x="515" y="566"/>
                  <a:pt x="520" y="531"/>
                </a:cubicBezTo>
                <a:cubicBezTo>
                  <a:pt x="669" y="531"/>
                  <a:pt x="669" y="531"/>
                  <a:pt x="669" y="531"/>
                </a:cubicBezTo>
                <a:lnTo>
                  <a:pt x="669" y="632"/>
                </a:lnTo>
                <a:close/>
                <a:moveTo>
                  <a:pt x="700" y="385"/>
                </a:moveTo>
                <a:cubicBezTo>
                  <a:pt x="835" y="385"/>
                  <a:pt x="835" y="385"/>
                  <a:pt x="835" y="385"/>
                </a:cubicBezTo>
                <a:cubicBezTo>
                  <a:pt x="842" y="424"/>
                  <a:pt x="848" y="463"/>
                  <a:pt x="853" y="501"/>
                </a:cubicBezTo>
                <a:cubicBezTo>
                  <a:pt x="700" y="501"/>
                  <a:pt x="700" y="501"/>
                  <a:pt x="700" y="501"/>
                </a:cubicBezTo>
                <a:lnTo>
                  <a:pt x="700" y="385"/>
                </a:lnTo>
                <a:close/>
                <a:moveTo>
                  <a:pt x="700" y="233"/>
                </a:moveTo>
                <a:cubicBezTo>
                  <a:pt x="700" y="137"/>
                  <a:pt x="700" y="137"/>
                  <a:pt x="700" y="137"/>
                </a:cubicBezTo>
                <a:cubicBezTo>
                  <a:pt x="783" y="137"/>
                  <a:pt x="783" y="137"/>
                  <a:pt x="783" y="137"/>
                </a:cubicBezTo>
                <a:cubicBezTo>
                  <a:pt x="791" y="169"/>
                  <a:pt x="798" y="201"/>
                  <a:pt x="805" y="233"/>
                </a:cubicBezTo>
                <a:lnTo>
                  <a:pt x="700" y="233"/>
                </a:lnTo>
                <a:close/>
                <a:moveTo>
                  <a:pt x="700" y="263"/>
                </a:moveTo>
                <a:cubicBezTo>
                  <a:pt x="812" y="263"/>
                  <a:pt x="812" y="263"/>
                  <a:pt x="812" y="263"/>
                </a:cubicBezTo>
                <a:cubicBezTo>
                  <a:pt x="818" y="294"/>
                  <a:pt x="824" y="324"/>
                  <a:pt x="829" y="354"/>
                </a:cubicBezTo>
                <a:cubicBezTo>
                  <a:pt x="700" y="354"/>
                  <a:pt x="700" y="354"/>
                  <a:pt x="700" y="354"/>
                </a:cubicBezTo>
                <a:lnTo>
                  <a:pt x="700" y="263"/>
                </a:lnTo>
                <a:close/>
                <a:moveTo>
                  <a:pt x="669" y="354"/>
                </a:moveTo>
                <a:cubicBezTo>
                  <a:pt x="548" y="354"/>
                  <a:pt x="548" y="354"/>
                  <a:pt x="548" y="354"/>
                </a:cubicBezTo>
                <a:cubicBezTo>
                  <a:pt x="553" y="324"/>
                  <a:pt x="559" y="294"/>
                  <a:pt x="566" y="263"/>
                </a:cubicBezTo>
                <a:cubicBezTo>
                  <a:pt x="669" y="263"/>
                  <a:pt x="669" y="263"/>
                  <a:pt x="669" y="263"/>
                </a:cubicBezTo>
                <a:lnTo>
                  <a:pt x="669" y="354"/>
                </a:lnTo>
                <a:close/>
                <a:moveTo>
                  <a:pt x="669" y="1016"/>
                </a:moveTo>
                <a:cubicBezTo>
                  <a:pt x="488" y="1016"/>
                  <a:pt x="488" y="1016"/>
                  <a:pt x="488" y="1016"/>
                </a:cubicBezTo>
                <a:cubicBezTo>
                  <a:pt x="488" y="983"/>
                  <a:pt x="488" y="947"/>
                  <a:pt x="489" y="910"/>
                </a:cubicBezTo>
                <a:cubicBezTo>
                  <a:pt x="669" y="910"/>
                  <a:pt x="669" y="910"/>
                  <a:pt x="669" y="910"/>
                </a:cubicBezTo>
                <a:lnTo>
                  <a:pt x="669" y="1016"/>
                </a:lnTo>
                <a:close/>
                <a:moveTo>
                  <a:pt x="669" y="749"/>
                </a:moveTo>
                <a:cubicBezTo>
                  <a:pt x="497" y="749"/>
                  <a:pt x="497" y="749"/>
                  <a:pt x="497" y="749"/>
                </a:cubicBezTo>
                <a:cubicBezTo>
                  <a:pt x="499" y="721"/>
                  <a:pt x="502" y="692"/>
                  <a:pt x="505" y="663"/>
                </a:cubicBezTo>
                <a:cubicBezTo>
                  <a:pt x="669" y="663"/>
                  <a:pt x="669" y="663"/>
                  <a:pt x="669" y="663"/>
                </a:cubicBezTo>
                <a:lnTo>
                  <a:pt x="669" y="749"/>
                </a:lnTo>
                <a:close/>
                <a:moveTo>
                  <a:pt x="669" y="880"/>
                </a:moveTo>
                <a:cubicBezTo>
                  <a:pt x="490" y="880"/>
                  <a:pt x="490" y="880"/>
                  <a:pt x="490" y="880"/>
                </a:cubicBezTo>
                <a:cubicBezTo>
                  <a:pt x="491" y="847"/>
                  <a:pt x="493" y="814"/>
                  <a:pt x="495" y="779"/>
                </a:cubicBezTo>
                <a:cubicBezTo>
                  <a:pt x="669" y="779"/>
                  <a:pt x="669" y="779"/>
                  <a:pt x="669" y="779"/>
                </a:cubicBezTo>
                <a:lnTo>
                  <a:pt x="669" y="880"/>
                </a:lnTo>
                <a:close/>
                <a:moveTo>
                  <a:pt x="465" y="779"/>
                </a:moveTo>
                <a:cubicBezTo>
                  <a:pt x="463" y="814"/>
                  <a:pt x="461" y="847"/>
                  <a:pt x="460" y="880"/>
                </a:cubicBezTo>
                <a:cubicBezTo>
                  <a:pt x="390" y="880"/>
                  <a:pt x="390" y="880"/>
                  <a:pt x="390" y="880"/>
                </a:cubicBezTo>
                <a:cubicBezTo>
                  <a:pt x="392" y="848"/>
                  <a:pt x="394" y="814"/>
                  <a:pt x="397" y="779"/>
                </a:cubicBezTo>
                <a:lnTo>
                  <a:pt x="465" y="779"/>
                </a:lnTo>
                <a:close/>
                <a:moveTo>
                  <a:pt x="917" y="880"/>
                </a:moveTo>
                <a:cubicBezTo>
                  <a:pt x="916" y="847"/>
                  <a:pt x="915" y="814"/>
                  <a:pt x="912" y="779"/>
                </a:cubicBezTo>
                <a:cubicBezTo>
                  <a:pt x="972" y="779"/>
                  <a:pt x="972" y="779"/>
                  <a:pt x="972" y="779"/>
                </a:cubicBezTo>
                <a:cubicBezTo>
                  <a:pt x="975" y="814"/>
                  <a:pt x="978" y="848"/>
                  <a:pt x="979" y="880"/>
                </a:cubicBezTo>
                <a:lnTo>
                  <a:pt x="917" y="880"/>
                </a:lnTo>
                <a:close/>
                <a:moveTo>
                  <a:pt x="910" y="749"/>
                </a:moveTo>
                <a:cubicBezTo>
                  <a:pt x="908" y="721"/>
                  <a:pt x="906" y="692"/>
                  <a:pt x="903" y="663"/>
                </a:cubicBezTo>
                <a:cubicBezTo>
                  <a:pt x="958" y="663"/>
                  <a:pt x="958" y="663"/>
                  <a:pt x="958" y="663"/>
                </a:cubicBezTo>
                <a:cubicBezTo>
                  <a:pt x="962" y="692"/>
                  <a:pt x="966" y="720"/>
                  <a:pt x="969" y="749"/>
                </a:cubicBezTo>
                <a:lnTo>
                  <a:pt x="910" y="749"/>
                </a:lnTo>
                <a:close/>
                <a:moveTo>
                  <a:pt x="594" y="137"/>
                </a:moveTo>
                <a:cubicBezTo>
                  <a:pt x="563" y="137"/>
                  <a:pt x="563" y="137"/>
                  <a:pt x="563" y="137"/>
                </a:cubicBezTo>
                <a:cubicBezTo>
                  <a:pt x="566" y="127"/>
                  <a:pt x="568" y="117"/>
                  <a:pt x="571" y="106"/>
                </a:cubicBezTo>
                <a:cubicBezTo>
                  <a:pt x="602" y="106"/>
                  <a:pt x="602" y="106"/>
                  <a:pt x="602" y="106"/>
                </a:cubicBezTo>
                <a:cubicBezTo>
                  <a:pt x="599" y="117"/>
                  <a:pt x="597" y="127"/>
                  <a:pt x="594" y="137"/>
                </a:cubicBezTo>
                <a:close/>
                <a:moveTo>
                  <a:pt x="783" y="137"/>
                </a:moveTo>
                <a:cubicBezTo>
                  <a:pt x="780" y="127"/>
                  <a:pt x="778" y="117"/>
                  <a:pt x="775" y="106"/>
                </a:cubicBezTo>
                <a:cubicBezTo>
                  <a:pt x="803" y="106"/>
                  <a:pt x="803" y="106"/>
                  <a:pt x="803" y="106"/>
                </a:cubicBezTo>
                <a:cubicBezTo>
                  <a:pt x="805" y="111"/>
                  <a:pt x="808" y="115"/>
                  <a:pt x="810" y="119"/>
                </a:cubicBezTo>
                <a:cubicBezTo>
                  <a:pt x="811" y="125"/>
                  <a:pt x="813" y="131"/>
                  <a:pt x="814" y="137"/>
                </a:cubicBezTo>
                <a:lnTo>
                  <a:pt x="783" y="137"/>
                </a:lnTo>
                <a:close/>
                <a:moveTo>
                  <a:pt x="669" y="137"/>
                </a:moveTo>
                <a:cubicBezTo>
                  <a:pt x="669" y="106"/>
                  <a:pt x="669" y="106"/>
                  <a:pt x="669" y="106"/>
                </a:cubicBezTo>
                <a:cubicBezTo>
                  <a:pt x="700" y="106"/>
                  <a:pt x="700" y="106"/>
                  <a:pt x="700" y="106"/>
                </a:cubicBezTo>
                <a:cubicBezTo>
                  <a:pt x="700" y="137"/>
                  <a:pt x="700" y="137"/>
                  <a:pt x="700" y="137"/>
                </a:cubicBezTo>
                <a:lnTo>
                  <a:pt x="669" y="137"/>
                </a:lnTo>
                <a:close/>
                <a:moveTo>
                  <a:pt x="566" y="263"/>
                </a:moveTo>
                <a:cubicBezTo>
                  <a:pt x="535" y="263"/>
                  <a:pt x="535" y="263"/>
                  <a:pt x="535" y="263"/>
                </a:cubicBezTo>
                <a:cubicBezTo>
                  <a:pt x="537" y="253"/>
                  <a:pt x="539" y="243"/>
                  <a:pt x="541" y="233"/>
                </a:cubicBezTo>
                <a:cubicBezTo>
                  <a:pt x="572" y="233"/>
                  <a:pt x="572" y="233"/>
                  <a:pt x="572" y="233"/>
                </a:cubicBezTo>
                <a:cubicBezTo>
                  <a:pt x="570" y="243"/>
                  <a:pt x="568" y="253"/>
                  <a:pt x="566" y="263"/>
                </a:cubicBezTo>
                <a:close/>
                <a:moveTo>
                  <a:pt x="805" y="233"/>
                </a:moveTo>
                <a:cubicBezTo>
                  <a:pt x="836" y="233"/>
                  <a:pt x="836" y="233"/>
                  <a:pt x="836" y="233"/>
                </a:cubicBezTo>
                <a:cubicBezTo>
                  <a:pt x="838" y="243"/>
                  <a:pt x="840" y="253"/>
                  <a:pt x="843" y="263"/>
                </a:cubicBezTo>
                <a:cubicBezTo>
                  <a:pt x="812" y="263"/>
                  <a:pt x="812" y="263"/>
                  <a:pt x="812" y="263"/>
                </a:cubicBezTo>
                <a:cubicBezTo>
                  <a:pt x="810" y="253"/>
                  <a:pt x="807" y="243"/>
                  <a:pt x="805" y="233"/>
                </a:cubicBezTo>
                <a:close/>
                <a:moveTo>
                  <a:pt x="700" y="263"/>
                </a:moveTo>
                <a:cubicBezTo>
                  <a:pt x="669" y="263"/>
                  <a:pt x="669" y="263"/>
                  <a:pt x="669" y="263"/>
                </a:cubicBezTo>
                <a:cubicBezTo>
                  <a:pt x="669" y="233"/>
                  <a:pt x="669" y="233"/>
                  <a:pt x="669" y="233"/>
                </a:cubicBezTo>
                <a:cubicBezTo>
                  <a:pt x="700" y="233"/>
                  <a:pt x="700" y="233"/>
                  <a:pt x="700" y="233"/>
                </a:cubicBezTo>
                <a:lnTo>
                  <a:pt x="700" y="263"/>
                </a:lnTo>
                <a:close/>
                <a:moveTo>
                  <a:pt x="542" y="385"/>
                </a:moveTo>
                <a:cubicBezTo>
                  <a:pt x="512" y="385"/>
                  <a:pt x="512" y="385"/>
                  <a:pt x="512" y="385"/>
                </a:cubicBezTo>
                <a:cubicBezTo>
                  <a:pt x="513" y="375"/>
                  <a:pt x="515" y="364"/>
                  <a:pt x="517" y="354"/>
                </a:cubicBezTo>
                <a:cubicBezTo>
                  <a:pt x="548" y="354"/>
                  <a:pt x="548" y="354"/>
                  <a:pt x="548" y="354"/>
                </a:cubicBezTo>
                <a:cubicBezTo>
                  <a:pt x="546" y="364"/>
                  <a:pt x="544" y="375"/>
                  <a:pt x="542" y="385"/>
                </a:cubicBezTo>
                <a:close/>
                <a:moveTo>
                  <a:pt x="829" y="354"/>
                </a:moveTo>
                <a:cubicBezTo>
                  <a:pt x="860" y="354"/>
                  <a:pt x="860" y="354"/>
                  <a:pt x="860" y="354"/>
                </a:cubicBezTo>
                <a:cubicBezTo>
                  <a:pt x="862" y="364"/>
                  <a:pt x="864" y="375"/>
                  <a:pt x="866" y="385"/>
                </a:cubicBezTo>
                <a:cubicBezTo>
                  <a:pt x="835" y="385"/>
                  <a:pt x="835" y="385"/>
                  <a:pt x="835" y="385"/>
                </a:cubicBezTo>
                <a:cubicBezTo>
                  <a:pt x="833" y="375"/>
                  <a:pt x="831" y="364"/>
                  <a:pt x="829" y="354"/>
                </a:cubicBezTo>
                <a:close/>
                <a:moveTo>
                  <a:pt x="700" y="385"/>
                </a:moveTo>
                <a:cubicBezTo>
                  <a:pt x="669" y="385"/>
                  <a:pt x="669" y="385"/>
                  <a:pt x="669" y="385"/>
                </a:cubicBezTo>
                <a:cubicBezTo>
                  <a:pt x="669" y="354"/>
                  <a:pt x="669" y="354"/>
                  <a:pt x="669" y="354"/>
                </a:cubicBezTo>
                <a:cubicBezTo>
                  <a:pt x="700" y="354"/>
                  <a:pt x="700" y="354"/>
                  <a:pt x="700" y="354"/>
                </a:cubicBezTo>
                <a:lnTo>
                  <a:pt x="700" y="385"/>
                </a:lnTo>
                <a:close/>
                <a:moveTo>
                  <a:pt x="520" y="531"/>
                </a:moveTo>
                <a:cubicBezTo>
                  <a:pt x="489" y="531"/>
                  <a:pt x="489" y="531"/>
                  <a:pt x="489" y="531"/>
                </a:cubicBezTo>
                <a:cubicBezTo>
                  <a:pt x="490" y="521"/>
                  <a:pt x="492" y="511"/>
                  <a:pt x="493" y="501"/>
                </a:cubicBezTo>
                <a:cubicBezTo>
                  <a:pt x="524" y="501"/>
                  <a:pt x="524" y="501"/>
                  <a:pt x="524" y="501"/>
                </a:cubicBezTo>
                <a:cubicBezTo>
                  <a:pt x="523" y="511"/>
                  <a:pt x="521" y="521"/>
                  <a:pt x="520" y="531"/>
                </a:cubicBezTo>
                <a:close/>
                <a:moveTo>
                  <a:pt x="853" y="501"/>
                </a:moveTo>
                <a:cubicBezTo>
                  <a:pt x="884" y="501"/>
                  <a:pt x="884" y="501"/>
                  <a:pt x="884" y="501"/>
                </a:cubicBezTo>
                <a:cubicBezTo>
                  <a:pt x="885" y="511"/>
                  <a:pt x="887" y="521"/>
                  <a:pt x="888" y="531"/>
                </a:cubicBezTo>
                <a:cubicBezTo>
                  <a:pt x="858" y="531"/>
                  <a:pt x="858" y="531"/>
                  <a:pt x="858" y="531"/>
                </a:cubicBezTo>
                <a:cubicBezTo>
                  <a:pt x="856" y="521"/>
                  <a:pt x="855" y="511"/>
                  <a:pt x="853" y="501"/>
                </a:cubicBezTo>
                <a:close/>
                <a:moveTo>
                  <a:pt x="700" y="531"/>
                </a:moveTo>
                <a:cubicBezTo>
                  <a:pt x="669" y="531"/>
                  <a:pt x="669" y="531"/>
                  <a:pt x="669" y="531"/>
                </a:cubicBezTo>
                <a:cubicBezTo>
                  <a:pt x="669" y="501"/>
                  <a:pt x="669" y="501"/>
                  <a:pt x="669" y="501"/>
                </a:cubicBezTo>
                <a:cubicBezTo>
                  <a:pt x="700" y="501"/>
                  <a:pt x="700" y="501"/>
                  <a:pt x="700" y="501"/>
                </a:cubicBezTo>
                <a:lnTo>
                  <a:pt x="700" y="531"/>
                </a:lnTo>
                <a:close/>
                <a:moveTo>
                  <a:pt x="505" y="663"/>
                </a:moveTo>
                <a:cubicBezTo>
                  <a:pt x="474" y="663"/>
                  <a:pt x="474" y="663"/>
                  <a:pt x="474" y="663"/>
                </a:cubicBezTo>
                <a:cubicBezTo>
                  <a:pt x="475" y="653"/>
                  <a:pt x="476" y="642"/>
                  <a:pt x="477" y="632"/>
                </a:cubicBezTo>
                <a:cubicBezTo>
                  <a:pt x="508" y="632"/>
                  <a:pt x="508" y="632"/>
                  <a:pt x="508" y="632"/>
                </a:cubicBezTo>
                <a:cubicBezTo>
                  <a:pt x="507" y="642"/>
                  <a:pt x="506" y="653"/>
                  <a:pt x="505" y="663"/>
                </a:cubicBezTo>
                <a:close/>
                <a:moveTo>
                  <a:pt x="870" y="632"/>
                </a:moveTo>
                <a:cubicBezTo>
                  <a:pt x="900" y="632"/>
                  <a:pt x="900" y="632"/>
                  <a:pt x="900" y="632"/>
                </a:cubicBezTo>
                <a:cubicBezTo>
                  <a:pt x="901" y="642"/>
                  <a:pt x="902" y="653"/>
                  <a:pt x="903" y="663"/>
                </a:cubicBezTo>
                <a:cubicBezTo>
                  <a:pt x="873" y="663"/>
                  <a:pt x="873" y="663"/>
                  <a:pt x="873" y="663"/>
                </a:cubicBezTo>
                <a:cubicBezTo>
                  <a:pt x="872" y="653"/>
                  <a:pt x="871" y="642"/>
                  <a:pt x="870" y="632"/>
                </a:cubicBezTo>
                <a:close/>
                <a:moveTo>
                  <a:pt x="700" y="663"/>
                </a:moveTo>
                <a:cubicBezTo>
                  <a:pt x="669" y="663"/>
                  <a:pt x="669" y="663"/>
                  <a:pt x="669" y="663"/>
                </a:cubicBezTo>
                <a:cubicBezTo>
                  <a:pt x="669" y="632"/>
                  <a:pt x="669" y="632"/>
                  <a:pt x="669" y="632"/>
                </a:cubicBezTo>
                <a:cubicBezTo>
                  <a:pt x="700" y="632"/>
                  <a:pt x="700" y="632"/>
                  <a:pt x="700" y="632"/>
                </a:cubicBezTo>
                <a:lnTo>
                  <a:pt x="700" y="663"/>
                </a:lnTo>
                <a:close/>
                <a:moveTo>
                  <a:pt x="495" y="779"/>
                </a:moveTo>
                <a:cubicBezTo>
                  <a:pt x="465" y="779"/>
                  <a:pt x="465" y="779"/>
                  <a:pt x="465" y="779"/>
                </a:cubicBezTo>
                <a:cubicBezTo>
                  <a:pt x="465" y="769"/>
                  <a:pt x="466" y="759"/>
                  <a:pt x="467" y="749"/>
                </a:cubicBezTo>
                <a:cubicBezTo>
                  <a:pt x="497" y="749"/>
                  <a:pt x="497" y="749"/>
                  <a:pt x="497" y="749"/>
                </a:cubicBezTo>
                <a:cubicBezTo>
                  <a:pt x="497" y="759"/>
                  <a:pt x="496" y="769"/>
                  <a:pt x="495" y="779"/>
                </a:cubicBezTo>
                <a:close/>
                <a:moveTo>
                  <a:pt x="880" y="749"/>
                </a:moveTo>
                <a:cubicBezTo>
                  <a:pt x="910" y="749"/>
                  <a:pt x="910" y="749"/>
                  <a:pt x="910" y="749"/>
                </a:cubicBezTo>
                <a:cubicBezTo>
                  <a:pt x="911" y="759"/>
                  <a:pt x="912" y="769"/>
                  <a:pt x="912" y="779"/>
                </a:cubicBezTo>
                <a:cubicBezTo>
                  <a:pt x="882" y="779"/>
                  <a:pt x="882" y="779"/>
                  <a:pt x="882" y="779"/>
                </a:cubicBezTo>
                <a:cubicBezTo>
                  <a:pt x="881" y="769"/>
                  <a:pt x="881" y="759"/>
                  <a:pt x="880" y="749"/>
                </a:cubicBezTo>
                <a:close/>
                <a:moveTo>
                  <a:pt x="700" y="779"/>
                </a:moveTo>
                <a:cubicBezTo>
                  <a:pt x="669" y="779"/>
                  <a:pt x="669" y="779"/>
                  <a:pt x="669" y="779"/>
                </a:cubicBezTo>
                <a:cubicBezTo>
                  <a:pt x="669" y="749"/>
                  <a:pt x="669" y="749"/>
                  <a:pt x="669" y="749"/>
                </a:cubicBezTo>
                <a:cubicBezTo>
                  <a:pt x="700" y="749"/>
                  <a:pt x="700" y="749"/>
                  <a:pt x="700" y="749"/>
                </a:cubicBezTo>
                <a:lnTo>
                  <a:pt x="700" y="779"/>
                </a:lnTo>
                <a:close/>
                <a:moveTo>
                  <a:pt x="489" y="910"/>
                </a:moveTo>
                <a:cubicBezTo>
                  <a:pt x="459" y="910"/>
                  <a:pt x="459" y="910"/>
                  <a:pt x="459" y="910"/>
                </a:cubicBezTo>
                <a:cubicBezTo>
                  <a:pt x="459" y="900"/>
                  <a:pt x="460" y="890"/>
                  <a:pt x="460" y="880"/>
                </a:cubicBezTo>
                <a:cubicBezTo>
                  <a:pt x="490" y="880"/>
                  <a:pt x="490" y="880"/>
                  <a:pt x="490" y="880"/>
                </a:cubicBezTo>
                <a:cubicBezTo>
                  <a:pt x="490" y="890"/>
                  <a:pt x="489" y="900"/>
                  <a:pt x="489" y="910"/>
                </a:cubicBezTo>
                <a:close/>
                <a:moveTo>
                  <a:pt x="887" y="880"/>
                </a:moveTo>
                <a:cubicBezTo>
                  <a:pt x="917" y="880"/>
                  <a:pt x="917" y="880"/>
                  <a:pt x="917" y="880"/>
                </a:cubicBezTo>
                <a:cubicBezTo>
                  <a:pt x="918" y="890"/>
                  <a:pt x="918" y="900"/>
                  <a:pt x="918" y="910"/>
                </a:cubicBezTo>
                <a:cubicBezTo>
                  <a:pt x="888" y="910"/>
                  <a:pt x="888" y="910"/>
                  <a:pt x="888" y="910"/>
                </a:cubicBezTo>
                <a:cubicBezTo>
                  <a:pt x="888" y="900"/>
                  <a:pt x="887" y="890"/>
                  <a:pt x="887" y="880"/>
                </a:cubicBezTo>
                <a:close/>
                <a:moveTo>
                  <a:pt x="700" y="880"/>
                </a:moveTo>
                <a:cubicBezTo>
                  <a:pt x="700" y="910"/>
                  <a:pt x="700" y="910"/>
                  <a:pt x="700" y="910"/>
                </a:cubicBezTo>
                <a:cubicBezTo>
                  <a:pt x="669" y="910"/>
                  <a:pt x="669" y="910"/>
                  <a:pt x="669" y="910"/>
                </a:cubicBezTo>
                <a:cubicBezTo>
                  <a:pt x="669" y="880"/>
                  <a:pt x="669" y="880"/>
                  <a:pt x="669" y="880"/>
                </a:cubicBezTo>
                <a:lnTo>
                  <a:pt x="700" y="880"/>
                </a:lnTo>
                <a:close/>
                <a:moveTo>
                  <a:pt x="669" y="1016"/>
                </a:moveTo>
                <a:cubicBezTo>
                  <a:pt x="700" y="1016"/>
                  <a:pt x="700" y="1016"/>
                  <a:pt x="700" y="1016"/>
                </a:cubicBezTo>
                <a:cubicBezTo>
                  <a:pt x="700" y="1047"/>
                  <a:pt x="700" y="1047"/>
                  <a:pt x="700" y="1047"/>
                </a:cubicBezTo>
                <a:cubicBezTo>
                  <a:pt x="669" y="1047"/>
                  <a:pt x="669" y="1047"/>
                  <a:pt x="669" y="1047"/>
                </a:cubicBezTo>
                <a:lnTo>
                  <a:pt x="669" y="10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5" name="Group 14"/>
          <p:cNvGrpSpPr/>
          <p:nvPr/>
        </p:nvGrpSpPr>
        <p:grpSpPr>
          <a:xfrm>
            <a:off x="2395874" y="4614315"/>
            <a:ext cx="425149" cy="364424"/>
            <a:chOff x="2139920" y="4717844"/>
            <a:chExt cx="425149" cy="364424"/>
          </a:xfrm>
        </p:grpSpPr>
        <p:sp>
          <p:nvSpPr>
            <p:cNvPr id="16" name="Freeform 7"/>
            <p:cNvSpPr>
              <a:spLocks noEditPoints="1"/>
            </p:cNvSpPr>
            <p:nvPr/>
          </p:nvSpPr>
          <p:spPr bwMode="auto">
            <a:xfrm>
              <a:off x="2246207" y="4717844"/>
              <a:ext cx="212575" cy="338967"/>
            </a:xfrm>
            <a:custGeom>
              <a:avLst/>
              <a:gdLst>
                <a:gd name="T0" fmla="*/ 980 w 1344"/>
                <a:gd name="T1" fmla="*/ 938 h 2402"/>
                <a:gd name="T2" fmla="*/ 888 w 1344"/>
                <a:gd name="T3" fmla="*/ 910 h 2402"/>
                <a:gd name="T4" fmla="*/ 844 w 1344"/>
                <a:gd name="T5" fmla="*/ 1047 h 2402"/>
                <a:gd name="T6" fmla="*/ 700 w 1344"/>
                <a:gd name="T7" fmla="*/ 1148 h 2402"/>
                <a:gd name="T8" fmla="*/ 669 w 1344"/>
                <a:gd name="T9" fmla="*/ 1180 h 2402"/>
                <a:gd name="T10" fmla="*/ 669 w 1344"/>
                <a:gd name="T11" fmla="*/ 1148 h 2402"/>
                <a:gd name="T12" fmla="*/ 488 w 1344"/>
                <a:gd name="T13" fmla="*/ 1016 h 2402"/>
                <a:gd name="T14" fmla="*/ 389 w 1344"/>
                <a:gd name="T15" fmla="*/ 938 h 2402"/>
                <a:gd name="T16" fmla="*/ 419 w 1344"/>
                <a:gd name="T17" fmla="*/ 1477 h 2402"/>
                <a:gd name="T18" fmla="*/ 693 w 1344"/>
                <a:gd name="T19" fmla="*/ 1402 h 2402"/>
                <a:gd name="T20" fmla="*/ 700 w 1344"/>
                <a:gd name="T21" fmla="*/ 749 h 2402"/>
                <a:gd name="T22" fmla="*/ 930 w 1344"/>
                <a:gd name="T23" fmla="*/ 501 h 2402"/>
                <a:gd name="T24" fmla="*/ 700 w 1344"/>
                <a:gd name="T25" fmla="*/ 632 h 2402"/>
                <a:gd name="T26" fmla="*/ 953 w 1344"/>
                <a:gd name="T27" fmla="*/ 632 h 2402"/>
                <a:gd name="T28" fmla="*/ 858 w 1344"/>
                <a:gd name="T29" fmla="*/ 233 h 2402"/>
                <a:gd name="T30" fmla="*/ 895 w 1344"/>
                <a:gd name="T31" fmla="*/ 354 h 2402"/>
                <a:gd name="T32" fmla="*/ 411 w 1344"/>
                <a:gd name="T33" fmla="*/ 663 h 2402"/>
                <a:gd name="T34" fmla="*/ 501 w 1344"/>
                <a:gd name="T35" fmla="*/ 263 h 2402"/>
                <a:gd name="T36" fmla="*/ 433 w 1344"/>
                <a:gd name="T37" fmla="*/ 531 h 2402"/>
                <a:gd name="T38" fmla="*/ 600 w 1344"/>
                <a:gd name="T39" fmla="*/ 53 h 2402"/>
                <a:gd name="T40" fmla="*/ 700 w 1344"/>
                <a:gd name="T41" fmla="*/ 0 h 2402"/>
                <a:gd name="T42" fmla="*/ 571 w 1344"/>
                <a:gd name="T43" fmla="*/ 106 h 2402"/>
                <a:gd name="T44" fmla="*/ 511 w 1344"/>
                <a:gd name="T45" fmla="*/ 233 h 2402"/>
                <a:gd name="T46" fmla="*/ 439 w 1344"/>
                <a:gd name="T47" fmla="*/ 501 h 2402"/>
                <a:gd name="T48" fmla="*/ 887 w 1344"/>
                <a:gd name="T49" fmla="*/ 880 h 2402"/>
                <a:gd name="T50" fmla="*/ 542 w 1344"/>
                <a:gd name="T51" fmla="*/ 385 h 2402"/>
                <a:gd name="T52" fmla="*/ 594 w 1344"/>
                <a:gd name="T53" fmla="*/ 137 h 2402"/>
                <a:gd name="T54" fmla="*/ 520 w 1344"/>
                <a:gd name="T55" fmla="*/ 531 h 2402"/>
                <a:gd name="T56" fmla="*/ 853 w 1344"/>
                <a:gd name="T57" fmla="*/ 501 h 2402"/>
                <a:gd name="T58" fmla="*/ 783 w 1344"/>
                <a:gd name="T59" fmla="*/ 137 h 2402"/>
                <a:gd name="T60" fmla="*/ 829 w 1344"/>
                <a:gd name="T61" fmla="*/ 354 h 2402"/>
                <a:gd name="T62" fmla="*/ 566 w 1344"/>
                <a:gd name="T63" fmla="*/ 263 h 2402"/>
                <a:gd name="T64" fmla="*/ 489 w 1344"/>
                <a:gd name="T65" fmla="*/ 910 h 2402"/>
                <a:gd name="T66" fmla="*/ 505 w 1344"/>
                <a:gd name="T67" fmla="*/ 663 h 2402"/>
                <a:gd name="T68" fmla="*/ 495 w 1344"/>
                <a:gd name="T69" fmla="*/ 779 h 2402"/>
                <a:gd name="T70" fmla="*/ 390 w 1344"/>
                <a:gd name="T71" fmla="*/ 880 h 2402"/>
                <a:gd name="T72" fmla="*/ 972 w 1344"/>
                <a:gd name="T73" fmla="*/ 779 h 2402"/>
                <a:gd name="T74" fmla="*/ 958 w 1344"/>
                <a:gd name="T75" fmla="*/ 663 h 2402"/>
                <a:gd name="T76" fmla="*/ 571 w 1344"/>
                <a:gd name="T77" fmla="*/ 106 h 2402"/>
                <a:gd name="T78" fmla="*/ 803 w 1344"/>
                <a:gd name="T79" fmla="*/ 106 h 2402"/>
                <a:gd name="T80" fmla="*/ 669 w 1344"/>
                <a:gd name="T81" fmla="*/ 106 h 2402"/>
                <a:gd name="T82" fmla="*/ 535 w 1344"/>
                <a:gd name="T83" fmla="*/ 263 h 2402"/>
                <a:gd name="T84" fmla="*/ 836 w 1344"/>
                <a:gd name="T85" fmla="*/ 233 h 2402"/>
                <a:gd name="T86" fmla="*/ 669 w 1344"/>
                <a:gd name="T87" fmla="*/ 263 h 2402"/>
                <a:gd name="T88" fmla="*/ 512 w 1344"/>
                <a:gd name="T89" fmla="*/ 385 h 2402"/>
                <a:gd name="T90" fmla="*/ 860 w 1344"/>
                <a:gd name="T91" fmla="*/ 354 h 2402"/>
                <a:gd name="T92" fmla="*/ 669 w 1344"/>
                <a:gd name="T93" fmla="*/ 385 h 2402"/>
                <a:gd name="T94" fmla="*/ 489 w 1344"/>
                <a:gd name="T95" fmla="*/ 531 h 2402"/>
                <a:gd name="T96" fmla="*/ 884 w 1344"/>
                <a:gd name="T97" fmla="*/ 501 h 2402"/>
                <a:gd name="T98" fmla="*/ 669 w 1344"/>
                <a:gd name="T99" fmla="*/ 531 h 2402"/>
                <a:gd name="T100" fmla="*/ 474 w 1344"/>
                <a:gd name="T101" fmla="*/ 663 h 2402"/>
                <a:gd name="T102" fmla="*/ 900 w 1344"/>
                <a:gd name="T103" fmla="*/ 632 h 2402"/>
                <a:gd name="T104" fmla="*/ 669 w 1344"/>
                <a:gd name="T105" fmla="*/ 663 h 2402"/>
                <a:gd name="T106" fmla="*/ 465 w 1344"/>
                <a:gd name="T107" fmla="*/ 779 h 2402"/>
                <a:gd name="T108" fmla="*/ 910 w 1344"/>
                <a:gd name="T109" fmla="*/ 749 h 2402"/>
                <a:gd name="T110" fmla="*/ 669 w 1344"/>
                <a:gd name="T111" fmla="*/ 779 h 2402"/>
                <a:gd name="T112" fmla="*/ 459 w 1344"/>
                <a:gd name="T113" fmla="*/ 910 h 2402"/>
                <a:gd name="T114" fmla="*/ 917 w 1344"/>
                <a:gd name="T115" fmla="*/ 880 h 2402"/>
                <a:gd name="T116" fmla="*/ 700 w 1344"/>
                <a:gd name="T117" fmla="*/ 910 h 2402"/>
                <a:gd name="T118" fmla="*/ 700 w 1344"/>
                <a:gd name="T119" fmla="*/ 1016 h 2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4" h="2402">
                  <a:moveTo>
                    <a:pt x="1344" y="1742"/>
                  </a:moveTo>
                  <a:cubicBezTo>
                    <a:pt x="1344" y="1742"/>
                    <a:pt x="1278" y="1234"/>
                    <a:pt x="1147" y="1188"/>
                  </a:cubicBezTo>
                  <a:cubicBezTo>
                    <a:pt x="1250" y="1035"/>
                    <a:pt x="1080" y="354"/>
                    <a:pt x="1080" y="354"/>
                  </a:cubicBezTo>
                  <a:cubicBezTo>
                    <a:pt x="1080" y="354"/>
                    <a:pt x="1133" y="853"/>
                    <a:pt x="980" y="942"/>
                  </a:cubicBezTo>
                  <a:cubicBezTo>
                    <a:pt x="980" y="941"/>
                    <a:pt x="980" y="939"/>
                    <a:pt x="980" y="938"/>
                  </a:cubicBezTo>
                  <a:cubicBezTo>
                    <a:pt x="980" y="929"/>
                    <a:pt x="980" y="920"/>
                    <a:pt x="980" y="910"/>
                  </a:cubicBezTo>
                  <a:cubicBezTo>
                    <a:pt x="918" y="910"/>
                    <a:pt x="918" y="910"/>
                    <a:pt x="918" y="910"/>
                  </a:cubicBezTo>
                  <a:cubicBezTo>
                    <a:pt x="919" y="935"/>
                    <a:pt x="919" y="958"/>
                    <a:pt x="919" y="981"/>
                  </a:cubicBezTo>
                  <a:cubicBezTo>
                    <a:pt x="909" y="989"/>
                    <a:pt x="899" y="997"/>
                    <a:pt x="889" y="1004"/>
                  </a:cubicBezTo>
                  <a:cubicBezTo>
                    <a:pt x="889" y="974"/>
                    <a:pt x="889" y="943"/>
                    <a:pt x="888" y="910"/>
                  </a:cubicBezTo>
                  <a:cubicBezTo>
                    <a:pt x="700" y="910"/>
                    <a:pt x="700" y="910"/>
                    <a:pt x="700" y="910"/>
                  </a:cubicBezTo>
                  <a:cubicBezTo>
                    <a:pt x="700" y="1016"/>
                    <a:pt x="700" y="1016"/>
                    <a:pt x="700" y="1016"/>
                  </a:cubicBezTo>
                  <a:cubicBezTo>
                    <a:pt x="875" y="1016"/>
                    <a:pt x="875" y="1016"/>
                    <a:pt x="875" y="1016"/>
                  </a:cubicBezTo>
                  <a:cubicBezTo>
                    <a:pt x="870" y="1021"/>
                    <a:pt x="866" y="1025"/>
                    <a:pt x="861" y="1029"/>
                  </a:cubicBezTo>
                  <a:cubicBezTo>
                    <a:pt x="855" y="1035"/>
                    <a:pt x="850" y="1041"/>
                    <a:pt x="844" y="1047"/>
                  </a:cubicBezTo>
                  <a:cubicBezTo>
                    <a:pt x="700" y="1047"/>
                    <a:pt x="700" y="1047"/>
                    <a:pt x="700" y="1047"/>
                  </a:cubicBezTo>
                  <a:cubicBezTo>
                    <a:pt x="700" y="1148"/>
                    <a:pt x="700" y="1148"/>
                    <a:pt x="700" y="1148"/>
                  </a:cubicBezTo>
                  <a:cubicBezTo>
                    <a:pt x="743" y="1148"/>
                    <a:pt x="743" y="1148"/>
                    <a:pt x="743" y="1148"/>
                  </a:cubicBezTo>
                  <a:cubicBezTo>
                    <a:pt x="726" y="1155"/>
                    <a:pt x="712" y="1162"/>
                    <a:pt x="700" y="1172"/>
                  </a:cubicBezTo>
                  <a:cubicBezTo>
                    <a:pt x="700" y="1148"/>
                    <a:pt x="700" y="1148"/>
                    <a:pt x="700" y="1148"/>
                  </a:cubicBezTo>
                  <a:cubicBezTo>
                    <a:pt x="669" y="1148"/>
                    <a:pt x="669" y="1148"/>
                    <a:pt x="669" y="1148"/>
                  </a:cubicBezTo>
                  <a:cubicBezTo>
                    <a:pt x="669" y="1178"/>
                    <a:pt x="669" y="1178"/>
                    <a:pt x="669" y="1178"/>
                  </a:cubicBezTo>
                  <a:cubicBezTo>
                    <a:pt x="692" y="1178"/>
                    <a:pt x="692" y="1178"/>
                    <a:pt x="692" y="1178"/>
                  </a:cubicBezTo>
                  <a:cubicBezTo>
                    <a:pt x="688" y="1182"/>
                    <a:pt x="684" y="1185"/>
                    <a:pt x="681" y="1189"/>
                  </a:cubicBezTo>
                  <a:cubicBezTo>
                    <a:pt x="677" y="1186"/>
                    <a:pt x="673" y="1183"/>
                    <a:pt x="669" y="1180"/>
                  </a:cubicBezTo>
                  <a:cubicBezTo>
                    <a:pt x="669" y="1178"/>
                    <a:pt x="669" y="1178"/>
                    <a:pt x="669" y="1178"/>
                  </a:cubicBezTo>
                  <a:cubicBezTo>
                    <a:pt x="667" y="1178"/>
                    <a:pt x="667" y="1178"/>
                    <a:pt x="667" y="1178"/>
                  </a:cubicBezTo>
                  <a:cubicBezTo>
                    <a:pt x="647" y="1165"/>
                    <a:pt x="623" y="1155"/>
                    <a:pt x="592" y="1148"/>
                  </a:cubicBezTo>
                  <a:cubicBezTo>
                    <a:pt x="592" y="1148"/>
                    <a:pt x="592" y="1148"/>
                    <a:pt x="592" y="1148"/>
                  </a:cubicBezTo>
                  <a:cubicBezTo>
                    <a:pt x="669" y="1148"/>
                    <a:pt x="669" y="1148"/>
                    <a:pt x="669" y="1148"/>
                  </a:cubicBezTo>
                  <a:cubicBezTo>
                    <a:pt x="669" y="1047"/>
                    <a:pt x="669" y="1047"/>
                    <a:pt x="669" y="1047"/>
                  </a:cubicBezTo>
                  <a:cubicBezTo>
                    <a:pt x="518" y="1047"/>
                    <a:pt x="518" y="1047"/>
                    <a:pt x="518" y="1047"/>
                  </a:cubicBezTo>
                  <a:cubicBezTo>
                    <a:pt x="517" y="1045"/>
                    <a:pt x="515" y="1043"/>
                    <a:pt x="513" y="1041"/>
                  </a:cubicBezTo>
                  <a:cubicBezTo>
                    <a:pt x="505" y="1033"/>
                    <a:pt x="497" y="1026"/>
                    <a:pt x="488" y="1018"/>
                  </a:cubicBezTo>
                  <a:cubicBezTo>
                    <a:pt x="488" y="1018"/>
                    <a:pt x="488" y="1017"/>
                    <a:pt x="488" y="1016"/>
                  </a:cubicBezTo>
                  <a:cubicBezTo>
                    <a:pt x="486" y="1016"/>
                    <a:pt x="486" y="1016"/>
                    <a:pt x="486" y="1016"/>
                  </a:cubicBezTo>
                  <a:cubicBezTo>
                    <a:pt x="477" y="1009"/>
                    <a:pt x="468" y="1002"/>
                    <a:pt x="458" y="995"/>
                  </a:cubicBezTo>
                  <a:cubicBezTo>
                    <a:pt x="458" y="968"/>
                    <a:pt x="458" y="940"/>
                    <a:pt x="459" y="910"/>
                  </a:cubicBezTo>
                  <a:cubicBezTo>
                    <a:pt x="389" y="910"/>
                    <a:pt x="389" y="910"/>
                    <a:pt x="389" y="910"/>
                  </a:cubicBezTo>
                  <a:cubicBezTo>
                    <a:pt x="389" y="920"/>
                    <a:pt x="389" y="929"/>
                    <a:pt x="389" y="938"/>
                  </a:cubicBezTo>
                  <a:cubicBezTo>
                    <a:pt x="389" y="943"/>
                    <a:pt x="389" y="947"/>
                    <a:pt x="389" y="952"/>
                  </a:cubicBezTo>
                  <a:cubicBezTo>
                    <a:pt x="237" y="863"/>
                    <a:pt x="226" y="354"/>
                    <a:pt x="226" y="354"/>
                  </a:cubicBezTo>
                  <a:cubicBezTo>
                    <a:pt x="226" y="354"/>
                    <a:pt x="124" y="1047"/>
                    <a:pt x="228" y="1200"/>
                  </a:cubicBezTo>
                  <a:cubicBezTo>
                    <a:pt x="96" y="1246"/>
                    <a:pt x="0" y="1724"/>
                    <a:pt x="0" y="1724"/>
                  </a:cubicBezTo>
                  <a:cubicBezTo>
                    <a:pt x="0" y="1724"/>
                    <a:pt x="240" y="1529"/>
                    <a:pt x="419" y="1477"/>
                  </a:cubicBezTo>
                  <a:cubicBezTo>
                    <a:pt x="481" y="1716"/>
                    <a:pt x="701" y="2402"/>
                    <a:pt x="961" y="1469"/>
                  </a:cubicBezTo>
                  <a:cubicBezTo>
                    <a:pt x="1132" y="1531"/>
                    <a:pt x="1344" y="1742"/>
                    <a:pt x="1344" y="1742"/>
                  </a:cubicBezTo>
                  <a:close/>
                  <a:moveTo>
                    <a:pt x="695" y="1402"/>
                  </a:moveTo>
                  <a:cubicBezTo>
                    <a:pt x="692" y="1402"/>
                    <a:pt x="692" y="1402"/>
                    <a:pt x="692" y="1402"/>
                  </a:cubicBezTo>
                  <a:cubicBezTo>
                    <a:pt x="692" y="1402"/>
                    <a:pt x="693" y="1402"/>
                    <a:pt x="693" y="1402"/>
                  </a:cubicBezTo>
                  <a:cubicBezTo>
                    <a:pt x="694" y="1402"/>
                    <a:pt x="694" y="1402"/>
                    <a:pt x="695" y="1402"/>
                  </a:cubicBezTo>
                  <a:close/>
                  <a:moveTo>
                    <a:pt x="700" y="663"/>
                  </a:moveTo>
                  <a:cubicBezTo>
                    <a:pt x="873" y="663"/>
                    <a:pt x="873" y="663"/>
                    <a:pt x="873" y="663"/>
                  </a:cubicBezTo>
                  <a:cubicBezTo>
                    <a:pt x="876" y="692"/>
                    <a:pt x="878" y="721"/>
                    <a:pt x="880" y="749"/>
                  </a:cubicBezTo>
                  <a:cubicBezTo>
                    <a:pt x="700" y="749"/>
                    <a:pt x="700" y="749"/>
                    <a:pt x="700" y="749"/>
                  </a:cubicBezTo>
                  <a:lnTo>
                    <a:pt x="700" y="663"/>
                  </a:lnTo>
                  <a:close/>
                  <a:moveTo>
                    <a:pt x="884" y="501"/>
                  </a:moveTo>
                  <a:cubicBezTo>
                    <a:pt x="878" y="463"/>
                    <a:pt x="873" y="424"/>
                    <a:pt x="866" y="385"/>
                  </a:cubicBezTo>
                  <a:cubicBezTo>
                    <a:pt x="903" y="385"/>
                    <a:pt x="903" y="385"/>
                    <a:pt x="903" y="385"/>
                  </a:cubicBezTo>
                  <a:cubicBezTo>
                    <a:pt x="913" y="422"/>
                    <a:pt x="922" y="461"/>
                    <a:pt x="930" y="501"/>
                  </a:cubicBezTo>
                  <a:lnTo>
                    <a:pt x="884" y="501"/>
                  </a:lnTo>
                  <a:close/>
                  <a:moveTo>
                    <a:pt x="700" y="531"/>
                  </a:moveTo>
                  <a:cubicBezTo>
                    <a:pt x="858" y="531"/>
                    <a:pt x="858" y="531"/>
                    <a:pt x="858" y="531"/>
                  </a:cubicBezTo>
                  <a:cubicBezTo>
                    <a:pt x="862" y="566"/>
                    <a:pt x="866" y="599"/>
                    <a:pt x="870" y="632"/>
                  </a:cubicBezTo>
                  <a:cubicBezTo>
                    <a:pt x="700" y="632"/>
                    <a:pt x="700" y="632"/>
                    <a:pt x="700" y="632"/>
                  </a:cubicBezTo>
                  <a:lnTo>
                    <a:pt x="700" y="531"/>
                  </a:lnTo>
                  <a:close/>
                  <a:moveTo>
                    <a:pt x="900" y="632"/>
                  </a:moveTo>
                  <a:cubicBezTo>
                    <a:pt x="897" y="599"/>
                    <a:pt x="893" y="566"/>
                    <a:pt x="888" y="531"/>
                  </a:cubicBezTo>
                  <a:cubicBezTo>
                    <a:pt x="936" y="531"/>
                    <a:pt x="936" y="531"/>
                    <a:pt x="936" y="531"/>
                  </a:cubicBezTo>
                  <a:cubicBezTo>
                    <a:pt x="942" y="565"/>
                    <a:pt x="948" y="599"/>
                    <a:pt x="953" y="632"/>
                  </a:cubicBezTo>
                  <a:lnTo>
                    <a:pt x="900" y="632"/>
                  </a:lnTo>
                  <a:close/>
                  <a:moveTo>
                    <a:pt x="836" y="233"/>
                  </a:moveTo>
                  <a:cubicBezTo>
                    <a:pt x="829" y="201"/>
                    <a:pt x="822" y="169"/>
                    <a:pt x="814" y="137"/>
                  </a:cubicBezTo>
                  <a:cubicBezTo>
                    <a:pt x="818" y="137"/>
                    <a:pt x="818" y="137"/>
                    <a:pt x="818" y="137"/>
                  </a:cubicBezTo>
                  <a:cubicBezTo>
                    <a:pt x="832" y="166"/>
                    <a:pt x="845" y="198"/>
                    <a:pt x="858" y="233"/>
                  </a:cubicBezTo>
                  <a:lnTo>
                    <a:pt x="836" y="233"/>
                  </a:lnTo>
                  <a:close/>
                  <a:moveTo>
                    <a:pt x="860" y="354"/>
                  </a:moveTo>
                  <a:cubicBezTo>
                    <a:pt x="855" y="324"/>
                    <a:pt x="849" y="294"/>
                    <a:pt x="843" y="263"/>
                  </a:cubicBezTo>
                  <a:cubicBezTo>
                    <a:pt x="868" y="263"/>
                    <a:pt x="868" y="263"/>
                    <a:pt x="868" y="263"/>
                  </a:cubicBezTo>
                  <a:cubicBezTo>
                    <a:pt x="878" y="292"/>
                    <a:pt x="887" y="323"/>
                    <a:pt x="895" y="354"/>
                  </a:cubicBezTo>
                  <a:lnTo>
                    <a:pt x="860" y="354"/>
                  </a:lnTo>
                  <a:close/>
                  <a:moveTo>
                    <a:pt x="474" y="663"/>
                  </a:moveTo>
                  <a:cubicBezTo>
                    <a:pt x="471" y="692"/>
                    <a:pt x="469" y="721"/>
                    <a:pt x="467" y="749"/>
                  </a:cubicBezTo>
                  <a:cubicBezTo>
                    <a:pt x="400" y="749"/>
                    <a:pt x="400" y="749"/>
                    <a:pt x="400" y="749"/>
                  </a:cubicBezTo>
                  <a:cubicBezTo>
                    <a:pt x="403" y="720"/>
                    <a:pt x="407" y="692"/>
                    <a:pt x="411" y="663"/>
                  </a:cubicBezTo>
                  <a:lnTo>
                    <a:pt x="474" y="663"/>
                  </a:lnTo>
                  <a:close/>
                  <a:moveTo>
                    <a:pt x="535" y="263"/>
                  </a:moveTo>
                  <a:cubicBezTo>
                    <a:pt x="528" y="294"/>
                    <a:pt x="522" y="324"/>
                    <a:pt x="517" y="354"/>
                  </a:cubicBezTo>
                  <a:cubicBezTo>
                    <a:pt x="474" y="354"/>
                    <a:pt x="474" y="354"/>
                    <a:pt x="474" y="354"/>
                  </a:cubicBezTo>
                  <a:cubicBezTo>
                    <a:pt x="483" y="323"/>
                    <a:pt x="492" y="292"/>
                    <a:pt x="501" y="263"/>
                  </a:cubicBezTo>
                  <a:lnTo>
                    <a:pt x="535" y="263"/>
                  </a:lnTo>
                  <a:close/>
                  <a:moveTo>
                    <a:pt x="489" y="531"/>
                  </a:moveTo>
                  <a:cubicBezTo>
                    <a:pt x="485" y="566"/>
                    <a:pt x="481" y="599"/>
                    <a:pt x="477" y="632"/>
                  </a:cubicBezTo>
                  <a:cubicBezTo>
                    <a:pt x="416" y="632"/>
                    <a:pt x="416" y="632"/>
                    <a:pt x="416" y="632"/>
                  </a:cubicBezTo>
                  <a:cubicBezTo>
                    <a:pt x="421" y="599"/>
                    <a:pt x="427" y="565"/>
                    <a:pt x="433" y="531"/>
                  </a:cubicBezTo>
                  <a:lnTo>
                    <a:pt x="489" y="531"/>
                  </a:lnTo>
                  <a:close/>
                  <a:moveTo>
                    <a:pt x="669" y="106"/>
                  </a:moveTo>
                  <a:cubicBezTo>
                    <a:pt x="602" y="106"/>
                    <a:pt x="602" y="106"/>
                    <a:pt x="602" y="106"/>
                  </a:cubicBezTo>
                  <a:cubicBezTo>
                    <a:pt x="606" y="90"/>
                    <a:pt x="610" y="73"/>
                    <a:pt x="615" y="57"/>
                  </a:cubicBezTo>
                  <a:cubicBezTo>
                    <a:pt x="600" y="53"/>
                    <a:pt x="600" y="53"/>
                    <a:pt x="600" y="53"/>
                  </a:cubicBezTo>
                  <a:cubicBezTo>
                    <a:pt x="622" y="24"/>
                    <a:pt x="646" y="5"/>
                    <a:pt x="669" y="0"/>
                  </a:cubicBezTo>
                  <a:lnTo>
                    <a:pt x="669" y="106"/>
                  </a:lnTo>
                  <a:close/>
                  <a:moveTo>
                    <a:pt x="775" y="106"/>
                  </a:moveTo>
                  <a:cubicBezTo>
                    <a:pt x="700" y="106"/>
                    <a:pt x="700" y="106"/>
                    <a:pt x="700" y="106"/>
                  </a:cubicBezTo>
                  <a:cubicBezTo>
                    <a:pt x="700" y="0"/>
                    <a:pt x="700" y="0"/>
                    <a:pt x="700" y="0"/>
                  </a:cubicBezTo>
                  <a:cubicBezTo>
                    <a:pt x="724" y="5"/>
                    <a:pt x="748" y="25"/>
                    <a:pt x="770" y="54"/>
                  </a:cubicBezTo>
                  <a:cubicBezTo>
                    <a:pt x="762" y="57"/>
                    <a:pt x="762" y="57"/>
                    <a:pt x="762" y="57"/>
                  </a:cubicBezTo>
                  <a:cubicBezTo>
                    <a:pt x="767" y="73"/>
                    <a:pt x="771" y="90"/>
                    <a:pt x="775" y="106"/>
                  </a:cubicBezTo>
                  <a:close/>
                  <a:moveTo>
                    <a:pt x="575" y="91"/>
                  </a:moveTo>
                  <a:cubicBezTo>
                    <a:pt x="573" y="96"/>
                    <a:pt x="572" y="101"/>
                    <a:pt x="571" y="106"/>
                  </a:cubicBezTo>
                  <a:cubicBezTo>
                    <a:pt x="566" y="106"/>
                    <a:pt x="566" y="106"/>
                    <a:pt x="566" y="106"/>
                  </a:cubicBezTo>
                  <a:cubicBezTo>
                    <a:pt x="569" y="101"/>
                    <a:pt x="572" y="96"/>
                    <a:pt x="575" y="91"/>
                  </a:cubicBezTo>
                  <a:close/>
                  <a:moveTo>
                    <a:pt x="563" y="137"/>
                  </a:moveTo>
                  <a:cubicBezTo>
                    <a:pt x="555" y="169"/>
                    <a:pt x="548" y="201"/>
                    <a:pt x="541" y="233"/>
                  </a:cubicBezTo>
                  <a:cubicBezTo>
                    <a:pt x="511" y="233"/>
                    <a:pt x="511" y="233"/>
                    <a:pt x="511" y="233"/>
                  </a:cubicBezTo>
                  <a:cubicBezTo>
                    <a:pt x="524" y="198"/>
                    <a:pt x="537" y="166"/>
                    <a:pt x="551" y="137"/>
                  </a:cubicBezTo>
                  <a:lnTo>
                    <a:pt x="563" y="137"/>
                  </a:lnTo>
                  <a:close/>
                  <a:moveTo>
                    <a:pt x="512" y="385"/>
                  </a:moveTo>
                  <a:cubicBezTo>
                    <a:pt x="505" y="424"/>
                    <a:pt x="499" y="463"/>
                    <a:pt x="493" y="501"/>
                  </a:cubicBezTo>
                  <a:cubicBezTo>
                    <a:pt x="439" y="501"/>
                    <a:pt x="439" y="501"/>
                    <a:pt x="439" y="501"/>
                  </a:cubicBezTo>
                  <a:cubicBezTo>
                    <a:pt x="447" y="461"/>
                    <a:pt x="456" y="422"/>
                    <a:pt x="466" y="385"/>
                  </a:cubicBezTo>
                  <a:lnTo>
                    <a:pt x="512" y="385"/>
                  </a:lnTo>
                  <a:close/>
                  <a:moveTo>
                    <a:pt x="700" y="779"/>
                  </a:moveTo>
                  <a:cubicBezTo>
                    <a:pt x="882" y="779"/>
                    <a:pt x="882" y="779"/>
                    <a:pt x="882" y="779"/>
                  </a:cubicBezTo>
                  <a:cubicBezTo>
                    <a:pt x="884" y="814"/>
                    <a:pt x="886" y="847"/>
                    <a:pt x="887" y="880"/>
                  </a:cubicBezTo>
                  <a:cubicBezTo>
                    <a:pt x="700" y="880"/>
                    <a:pt x="700" y="880"/>
                    <a:pt x="700" y="880"/>
                  </a:cubicBezTo>
                  <a:lnTo>
                    <a:pt x="700" y="779"/>
                  </a:lnTo>
                  <a:close/>
                  <a:moveTo>
                    <a:pt x="669" y="501"/>
                  </a:moveTo>
                  <a:cubicBezTo>
                    <a:pt x="524" y="501"/>
                    <a:pt x="524" y="501"/>
                    <a:pt x="524" y="501"/>
                  </a:cubicBezTo>
                  <a:cubicBezTo>
                    <a:pt x="529" y="463"/>
                    <a:pt x="535" y="424"/>
                    <a:pt x="542" y="385"/>
                  </a:cubicBezTo>
                  <a:cubicBezTo>
                    <a:pt x="669" y="385"/>
                    <a:pt x="669" y="385"/>
                    <a:pt x="669" y="385"/>
                  </a:cubicBezTo>
                  <a:lnTo>
                    <a:pt x="669" y="501"/>
                  </a:lnTo>
                  <a:close/>
                  <a:moveTo>
                    <a:pt x="669" y="233"/>
                  </a:moveTo>
                  <a:cubicBezTo>
                    <a:pt x="572" y="233"/>
                    <a:pt x="572" y="233"/>
                    <a:pt x="572" y="233"/>
                  </a:cubicBezTo>
                  <a:cubicBezTo>
                    <a:pt x="579" y="201"/>
                    <a:pt x="587" y="169"/>
                    <a:pt x="594" y="137"/>
                  </a:cubicBezTo>
                  <a:cubicBezTo>
                    <a:pt x="669" y="137"/>
                    <a:pt x="669" y="137"/>
                    <a:pt x="669" y="137"/>
                  </a:cubicBezTo>
                  <a:lnTo>
                    <a:pt x="669" y="233"/>
                  </a:lnTo>
                  <a:close/>
                  <a:moveTo>
                    <a:pt x="669" y="632"/>
                  </a:moveTo>
                  <a:cubicBezTo>
                    <a:pt x="508" y="632"/>
                    <a:pt x="508" y="632"/>
                    <a:pt x="508" y="632"/>
                  </a:cubicBezTo>
                  <a:cubicBezTo>
                    <a:pt x="511" y="599"/>
                    <a:pt x="515" y="566"/>
                    <a:pt x="520" y="531"/>
                  </a:cubicBezTo>
                  <a:cubicBezTo>
                    <a:pt x="669" y="531"/>
                    <a:pt x="669" y="531"/>
                    <a:pt x="669" y="531"/>
                  </a:cubicBezTo>
                  <a:lnTo>
                    <a:pt x="669" y="632"/>
                  </a:lnTo>
                  <a:close/>
                  <a:moveTo>
                    <a:pt x="700" y="385"/>
                  </a:moveTo>
                  <a:cubicBezTo>
                    <a:pt x="835" y="385"/>
                    <a:pt x="835" y="385"/>
                    <a:pt x="835" y="385"/>
                  </a:cubicBezTo>
                  <a:cubicBezTo>
                    <a:pt x="842" y="424"/>
                    <a:pt x="848" y="463"/>
                    <a:pt x="853" y="501"/>
                  </a:cubicBezTo>
                  <a:cubicBezTo>
                    <a:pt x="700" y="501"/>
                    <a:pt x="700" y="501"/>
                    <a:pt x="700" y="501"/>
                  </a:cubicBezTo>
                  <a:lnTo>
                    <a:pt x="700" y="385"/>
                  </a:lnTo>
                  <a:close/>
                  <a:moveTo>
                    <a:pt x="700" y="233"/>
                  </a:moveTo>
                  <a:cubicBezTo>
                    <a:pt x="700" y="137"/>
                    <a:pt x="700" y="137"/>
                    <a:pt x="700" y="137"/>
                  </a:cubicBezTo>
                  <a:cubicBezTo>
                    <a:pt x="783" y="137"/>
                    <a:pt x="783" y="137"/>
                    <a:pt x="783" y="137"/>
                  </a:cubicBezTo>
                  <a:cubicBezTo>
                    <a:pt x="791" y="169"/>
                    <a:pt x="798" y="201"/>
                    <a:pt x="805" y="233"/>
                  </a:cubicBezTo>
                  <a:lnTo>
                    <a:pt x="700" y="233"/>
                  </a:lnTo>
                  <a:close/>
                  <a:moveTo>
                    <a:pt x="700" y="263"/>
                  </a:moveTo>
                  <a:cubicBezTo>
                    <a:pt x="812" y="263"/>
                    <a:pt x="812" y="263"/>
                    <a:pt x="812" y="263"/>
                  </a:cubicBezTo>
                  <a:cubicBezTo>
                    <a:pt x="818" y="294"/>
                    <a:pt x="824" y="324"/>
                    <a:pt x="829" y="354"/>
                  </a:cubicBezTo>
                  <a:cubicBezTo>
                    <a:pt x="700" y="354"/>
                    <a:pt x="700" y="354"/>
                    <a:pt x="700" y="354"/>
                  </a:cubicBezTo>
                  <a:lnTo>
                    <a:pt x="700" y="263"/>
                  </a:lnTo>
                  <a:close/>
                  <a:moveTo>
                    <a:pt x="669" y="354"/>
                  </a:moveTo>
                  <a:cubicBezTo>
                    <a:pt x="548" y="354"/>
                    <a:pt x="548" y="354"/>
                    <a:pt x="548" y="354"/>
                  </a:cubicBezTo>
                  <a:cubicBezTo>
                    <a:pt x="553" y="324"/>
                    <a:pt x="559" y="294"/>
                    <a:pt x="566" y="263"/>
                  </a:cubicBezTo>
                  <a:cubicBezTo>
                    <a:pt x="669" y="263"/>
                    <a:pt x="669" y="263"/>
                    <a:pt x="669" y="263"/>
                  </a:cubicBezTo>
                  <a:lnTo>
                    <a:pt x="669" y="354"/>
                  </a:lnTo>
                  <a:close/>
                  <a:moveTo>
                    <a:pt x="669" y="1016"/>
                  </a:moveTo>
                  <a:cubicBezTo>
                    <a:pt x="488" y="1016"/>
                    <a:pt x="488" y="1016"/>
                    <a:pt x="488" y="1016"/>
                  </a:cubicBezTo>
                  <a:cubicBezTo>
                    <a:pt x="488" y="983"/>
                    <a:pt x="488" y="947"/>
                    <a:pt x="489" y="910"/>
                  </a:cubicBezTo>
                  <a:cubicBezTo>
                    <a:pt x="669" y="910"/>
                    <a:pt x="669" y="910"/>
                    <a:pt x="669" y="910"/>
                  </a:cubicBezTo>
                  <a:lnTo>
                    <a:pt x="669" y="1016"/>
                  </a:lnTo>
                  <a:close/>
                  <a:moveTo>
                    <a:pt x="669" y="749"/>
                  </a:moveTo>
                  <a:cubicBezTo>
                    <a:pt x="497" y="749"/>
                    <a:pt x="497" y="749"/>
                    <a:pt x="497" y="749"/>
                  </a:cubicBezTo>
                  <a:cubicBezTo>
                    <a:pt x="499" y="721"/>
                    <a:pt x="502" y="692"/>
                    <a:pt x="505" y="663"/>
                  </a:cubicBezTo>
                  <a:cubicBezTo>
                    <a:pt x="669" y="663"/>
                    <a:pt x="669" y="663"/>
                    <a:pt x="669" y="663"/>
                  </a:cubicBezTo>
                  <a:lnTo>
                    <a:pt x="669" y="749"/>
                  </a:lnTo>
                  <a:close/>
                  <a:moveTo>
                    <a:pt x="669" y="880"/>
                  </a:moveTo>
                  <a:cubicBezTo>
                    <a:pt x="490" y="880"/>
                    <a:pt x="490" y="880"/>
                    <a:pt x="490" y="880"/>
                  </a:cubicBezTo>
                  <a:cubicBezTo>
                    <a:pt x="491" y="847"/>
                    <a:pt x="493" y="814"/>
                    <a:pt x="495" y="779"/>
                  </a:cubicBezTo>
                  <a:cubicBezTo>
                    <a:pt x="669" y="779"/>
                    <a:pt x="669" y="779"/>
                    <a:pt x="669" y="779"/>
                  </a:cubicBezTo>
                  <a:lnTo>
                    <a:pt x="669" y="880"/>
                  </a:lnTo>
                  <a:close/>
                  <a:moveTo>
                    <a:pt x="465" y="779"/>
                  </a:moveTo>
                  <a:cubicBezTo>
                    <a:pt x="463" y="814"/>
                    <a:pt x="461" y="847"/>
                    <a:pt x="460" y="880"/>
                  </a:cubicBezTo>
                  <a:cubicBezTo>
                    <a:pt x="390" y="880"/>
                    <a:pt x="390" y="880"/>
                    <a:pt x="390" y="880"/>
                  </a:cubicBezTo>
                  <a:cubicBezTo>
                    <a:pt x="392" y="848"/>
                    <a:pt x="394" y="814"/>
                    <a:pt x="397" y="779"/>
                  </a:cubicBezTo>
                  <a:lnTo>
                    <a:pt x="465" y="779"/>
                  </a:lnTo>
                  <a:close/>
                  <a:moveTo>
                    <a:pt x="917" y="880"/>
                  </a:moveTo>
                  <a:cubicBezTo>
                    <a:pt x="916" y="847"/>
                    <a:pt x="915" y="814"/>
                    <a:pt x="912" y="779"/>
                  </a:cubicBezTo>
                  <a:cubicBezTo>
                    <a:pt x="972" y="779"/>
                    <a:pt x="972" y="779"/>
                    <a:pt x="972" y="779"/>
                  </a:cubicBezTo>
                  <a:cubicBezTo>
                    <a:pt x="975" y="814"/>
                    <a:pt x="978" y="848"/>
                    <a:pt x="979" y="880"/>
                  </a:cubicBezTo>
                  <a:lnTo>
                    <a:pt x="917" y="880"/>
                  </a:lnTo>
                  <a:close/>
                  <a:moveTo>
                    <a:pt x="910" y="749"/>
                  </a:moveTo>
                  <a:cubicBezTo>
                    <a:pt x="908" y="721"/>
                    <a:pt x="906" y="692"/>
                    <a:pt x="903" y="663"/>
                  </a:cubicBezTo>
                  <a:cubicBezTo>
                    <a:pt x="958" y="663"/>
                    <a:pt x="958" y="663"/>
                    <a:pt x="958" y="663"/>
                  </a:cubicBezTo>
                  <a:cubicBezTo>
                    <a:pt x="962" y="692"/>
                    <a:pt x="966" y="720"/>
                    <a:pt x="969" y="749"/>
                  </a:cubicBezTo>
                  <a:lnTo>
                    <a:pt x="910" y="749"/>
                  </a:lnTo>
                  <a:close/>
                  <a:moveTo>
                    <a:pt x="594" y="137"/>
                  </a:moveTo>
                  <a:cubicBezTo>
                    <a:pt x="563" y="137"/>
                    <a:pt x="563" y="137"/>
                    <a:pt x="563" y="137"/>
                  </a:cubicBezTo>
                  <a:cubicBezTo>
                    <a:pt x="566" y="127"/>
                    <a:pt x="568" y="117"/>
                    <a:pt x="571" y="106"/>
                  </a:cubicBezTo>
                  <a:cubicBezTo>
                    <a:pt x="602" y="106"/>
                    <a:pt x="602" y="106"/>
                    <a:pt x="602" y="106"/>
                  </a:cubicBezTo>
                  <a:cubicBezTo>
                    <a:pt x="599" y="117"/>
                    <a:pt x="597" y="127"/>
                    <a:pt x="594" y="137"/>
                  </a:cubicBezTo>
                  <a:close/>
                  <a:moveTo>
                    <a:pt x="783" y="137"/>
                  </a:moveTo>
                  <a:cubicBezTo>
                    <a:pt x="780" y="127"/>
                    <a:pt x="778" y="117"/>
                    <a:pt x="775" y="106"/>
                  </a:cubicBezTo>
                  <a:cubicBezTo>
                    <a:pt x="803" y="106"/>
                    <a:pt x="803" y="106"/>
                    <a:pt x="803" y="106"/>
                  </a:cubicBezTo>
                  <a:cubicBezTo>
                    <a:pt x="805" y="111"/>
                    <a:pt x="808" y="115"/>
                    <a:pt x="810" y="119"/>
                  </a:cubicBezTo>
                  <a:cubicBezTo>
                    <a:pt x="811" y="125"/>
                    <a:pt x="813" y="131"/>
                    <a:pt x="814" y="137"/>
                  </a:cubicBezTo>
                  <a:lnTo>
                    <a:pt x="783" y="137"/>
                  </a:lnTo>
                  <a:close/>
                  <a:moveTo>
                    <a:pt x="669" y="137"/>
                  </a:moveTo>
                  <a:cubicBezTo>
                    <a:pt x="669" y="106"/>
                    <a:pt x="669" y="106"/>
                    <a:pt x="669" y="106"/>
                  </a:cubicBezTo>
                  <a:cubicBezTo>
                    <a:pt x="700" y="106"/>
                    <a:pt x="700" y="106"/>
                    <a:pt x="700" y="106"/>
                  </a:cubicBezTo>
                  <a:cubicBezTo>
                    <a:pt x="700" y="137"/>
                    <a:pt x="700" y="137"/>
                    <a:pt x="700" y="137"/>
                  </a:cubicBezTo>
                  <a:lnTo>
                    <a:pt x="669" y="137"/>
                  </a:lnTo>
                  <a:close/>
                  <a:moveTo>
                    <a:pt x="566" y="263"/>
                  </a:moveTo>
                  <a:cubicBezTo>
                    <a:pt x="535" y="263"/>
                    <a:pt x="535" y="263"/>
                    <a:pt x="535" y="263"/>
                  </a:cubicBezTo>
                  <a:cubicBezTo>
                    <a:pt x="537" y="253"/>
                    <a:pt x="539" y="243"/>
                    <a:pt x="541" y="233"/>
                  </a:cubicBezTo>
                  <a:cubicBezTo>
                    <a:pt x="572" y="233"/>
                    <a:pt x="572" y="233"/>
                    <a:pt x="572" y="233"/>
                  </a:cubicBezTo>
                  <a:cubicBezTo>
                    <a:pt x="570" y="243"/>
                    <a:pt x="568" y="253"/>
                    <a:pt x="566" y="263"/>
                  </a:cubicBezTo>
                  <a:close/>
                  <a:moveTo>
                    <a:pt x="805" y="233"/>
                  </a:moveTo>
                  <a:cubicBezTo>
                    <a:pt x="836" y="233"/>
                    <a:pt x="836" y="233"/>
                    <a:pt x="836" y="233"/>
                  </a:cubicBezTo>
                  <a:cubicBezTo>
                    <a:pt x="838" y="243"/>
                    <a:pt x="840" y="253"/>
                    <a:pt x="843" y="263"/>
                  </a:cubicBezTo>
                  <a:cubicBezTo>
                    <a:pt x="812" y="263"/>
                    <a:pt x="812" y="263"/>
                    <a:pt x="812" y="263"/>
                  </a:cubicBezTo>
                  <a:cubicBezTo>
                    <a:pt x="810" y="253"/>
                    <a:pt x="807" y="243"/>
                    <a:pt x="805" y="233"/>
                  </a:cubicBezTo>
                  <a:close/>
                  <a:moveTo>
                    <a:pt x="700" y="263"/>
                  </a:moveTo>
                  <a:cubicBezTo>
                    <a:pt x="669" y="263"/>
                    <a:pt x="669" y="263"/>
                    <a:pt x="669" y="263"/>
                  </a:cubicBezTo>
                  <a:cubicBezTo>
                    <a:pt x="669" y="233"/>
                    <a:pt x="669" y="233"/>
                    <a:pt x="669" y="233"/>
                  </a:cubicBezTo>
                  <a:cubicBezTo>
                    <a:pt x="700" y="233"/>
                    <a:pt x="700" y="233"/>
                    <a:pt x="700" y="233"/>
                  </a:cubicBezTo>
                  <a:lnTo>
                    <a:pt x="700" y="263"/>
                  </a:lnTo>
                  <a:close/>
                  <a:moveTo>
                    <a:pt x="542" y="385"/>
                  </a:moveTo>
                  <a:cubicBezTo>
                    <a:pt x="512" y="385"/>
                    <a:pt x="512" y="385"/>
                    <a:pt x="512" y="385"/>
                  </a:cubicBezTo>
                  <a:cubicBezTo>
                    <a:pt x="513" y="375"/>
                    <a:pt x="515" y="364"/>
                    <a:pt x="517" y="354"/>
                  </a:cubicBezTo>
                  <a:cubicBezTo>
                    <a:pt x="548" y="354"/>
                    <a:pt x="548" y="354"/>
                    <a:pt x="548" y="354"/>
                  </a:cubicBezTo>
                  <a:cubicBezTo>
                    <a:pt x="546" y="364"/>
                    <a:pt x="544" y="375"/>
                    <a:pt x="542" y="385"/>
                  </a:cubicBezTo>
                  <a:close/>
                  <a:moveTo>
                    <a:pt x="829" y="354"/>
                  </a:moveTo>
                  <a:cubicBezTo>
                    <a:pt x="860" y="354"/>
                    <a:pt x="860" y="354"/>
                    <a:pt x="860" y="354"/>
                  </a:cubicBezTo>
                  <a:cubicBezTo>
                    <a:pt x="862" y="364"/>
                    <a:pt x="864" y="375"/>
                    <a:pt x="866" y="385"/>
                  </a:cubicBezTo>
                  <a:cubicBezTo>
                    <a:pt x="835" y="385"/>
                    <a:pt x="835" y="385"/>
                    <a:pt x="835" y="385"/>
                  </a:cubicBezTo>
                  <a:cubicBezTo>
                    <a:pt x="833" y="375"/>
                    <a:pt x="831" y="364"/>
                    <a:pt x="829" y="354"/>
                  </a:cubicBezTo>
                  <a:close/>
                  <a:moveTo>
                    <a:pt x="700" y="385"/>
                  </a:moveTo>
                  <a:cubicBezTo>
                    <a:pt x="669" y="385"/>
                    <a:pt x="669" y="385"/>
                    <a:pt x="669" y="385"/>
                  </a:cubicBezTo>
                  <a:cubicBezTo>
                    <a:pt x="669" y="354"/>
                    <a:pt x="669" y="354"/>
                    <a:pt x="669" y="354"/>
                  </a:cubicBezTo>
                  <a:cubicBezTo>
                    <a:pt x="700" y="354"/>
                    <a:pt x="700" y="354"/>
                    <a:pt x="700" y="354"/>
                  </a:cubicBezTo>
                  <a:lnTo>
                    <a:pt x="700" y="385"/>
                  </a:lnTo>
                  <a:close/>
                  <a:moveTo>
                    <a:pt x="520" y="531"/>
                  </a:moveTo>
                  <a:cubicBezTo>
                    <a:pt x="489" y="531"/>
                    <a:pt x="489" y="531"/>
                    <a:pt x="489" y="531"/>
                  </a:cubicBezTo>
                  <a:cubicBezTo>
                    <a:pt x="490" y="521"/>
                    <a:pt x="492" y="511"/>
                    <a:pt x="493" y="501"/>
                  </a:cubicBezTo>
                  <a:cubicBezTo>
                    <a:pt x="524" y="501"/>
                    <a:pt x="524" y="501"/>
                    <a:pt x="524" y="501"/>
                  </a:cubicBezTo>
                  <a:cubicBezTo>
                    <a:pt x="523" y="511"/>
                    <a:pt x="521" y="521"/>
                    <a:pt x="520" y="531"/>
                  </a:cubicBezTo>
                  <a:close/>
                  <a:moveTo>
                    <a:pt x="853" y="501"/>
                  </a:moveTo>
                  <a:cubicBezTo>
                    <a:pt x="884" y="501"/>
                    <a:pt x="884" y="501"/>
                    <a:pt x="884" y="501"/>
                  </a:cubicBezTo>
                  <a:cubicBezTo>
                    <a:pt x="885" y="511"/>
                    <a:pt x="887" y="521"/>
                    <a:pt x="888" y="531"/>
                  </a:cubicBezTo>
                  <a:cubicBezTo>
                    <a:pt x="858" y="531"/>
                    <a:pt x="858" y="531"/>
                    <a:pt x="858" y="531"/>
                  </a:cubicBezTo>
                  <a:cubicBezTo>
                    <a:pt x="856" y="521"/>
                    <a:pt x="855" y="511"/>
                    <a:pt x="853" y="501"/>
                  </a:cubicBezTo>
                  <a:close/>
                  <a:moveTo>
                    <a:pt x="700" y="531"/>
                  </a:moveTo>
                  <a:cubicBezTo>
                    <a:pt x="669" y="531"/>
                    <a:pt x="669" y="531"/>
                    <a:pt x="669" y="531"/>
                  </a:cubicBezTo>
                  <a:cubicBezTo>
                    <a:pt x="669" y="501"/>
                    <a:pt x="669" y="501"/>
                    <a:pt x="669" y="501"/>
                  </a:cubicBezTo>
                  <a:cubicBezTo>
                    <a:pt x="700" y="501"/>
                    <a:pt x="700" y="501"/>
                    <a:pt x="700" y="501"/>
                  </a:cubicBezTo>
                  <a:lnTo>
                    <a:pt x="700" y="531"/>
                  </a:lnTo>
                  <a:close/>
                  <a:moveTo>
                    <a:pt x="505" y="663"/>
                  </a:moveTo>
                  <a:cubicBezTo>
                    <a:pt x="474" y="663"/>
                    <a:pt x="474" y="663"/>
                    <a:pt x="474" y="663"/>
                  </a:cubicBezTo>
                  <a:cubicBezTo>
                    <a:pt x="475" y="653"/>
                    <a:pt x="476" y="642"/>
                    <a:pt x="477" y="632"/>
                  </a:cubicBezTo>
                  <a:cubicBezTo>
                    <a:pt x="508" y="632"/>
                    <a:pt x="508" y="632"/>
                    <a:pt x="508" y="632"/>
                  </a:cubicBezTo>
                  <a:cubicBezTo>
                    <a:pt x="507" y="642"/>
                    <a:pt x="506" y="653"/>
                    <a:pt x="505" y="663"/>
                  </a:cubicBezTo>
                  <a:close/>
                  <a:moveTo>
                    <a:pt x="870" y="632"/>
                  </a:moveTo>
                  <a:cubicBezTo>
                    <a:pt x="900" y="632"/>
                    <a:pt x="900" y="632"/>
                    <a:pt x="900" y="632"/>
                  </a:cubicBezTo>
                  <a:cubicBezTo>
                    <a:pt x="901" y="642"/>
                    <a:pt x="902" y="653"/>
                    <a:pt x="903" y="663"/>
                  </a:cubicBezTo>
                  <a:cubicBezTo>
                    <a:pt x="873" y="663"/>
                    <a:pt x="873" y="663"/>
                    <a:pt x="873" y="663"/>
                  </a:cubicBezTo>
                  <a:cubicBezTo>
                    <a:pt x="872" y="653"/>
                    <a:pt x="871" y="642"/>
                    <a:pt x="870" y="632"/>
                  </a:cubicBezTo>
                  <a:close/>
                  <a:moveTo>
                    <a:pt x="700" y="663"/>
                  </a:moveTo>
                  <a:cubicBezTo>
                    <a:pt x="669" y="663"/>
                    <a:pt x="669" y="663"/>
                    <a:pt x="669" y="663"/>
                  </a:cubicBezTo>
                  <a:cubicBezTo>
                    <a:pt x="669" y="632"/>
                    <a:pt x="669" y="632"/>
                    <a:pt x="669" y="632"/>
                  </a:cubicBezTo>
                  <a:cubicBezTo>
                    <a:pt x="700" y="632"/>
                    <a:pt x="700" y="632"/>
                    <a:pt x="700" y="632"/>
                  </a:cubicBezTo>
                  <a:lnTo>
                    <a:pt x="700" y="663"/>
                  </a:lnTo>
                  <a:close/>
                  <a:moveTo>
                    <a:pt x="495" y="779"/>
                  </a:moveTo>
                  <a:cubicBezTo>
                    <a:pt x="465" y="779"/>
                    <a:pt x="465" y="779"/>
                    <a:pt x="465" y="779"/>
                  </a:cubicBezTo>
                  <a:cubicBezTo>
                    <a:pt x="465" y="769"/>
                    <a:pt x="466" y="759"/>
                    <a:pt x="467" y="749"/>
                  </a:cubicBezTo>
                  <a:cubicBezTo>
                    <a:pt x="497" y="749"/>
                    <a:pt x="497" y="749"/>
                    <a:pt x="497" y="749"/>
                  </a:cubicBezTo>
                  <a:cubicBezTo>
                    <a:pt x="497" y="759"/>
                    <a:pt x="496" y="769"/>
                    <a:pt x="495" y="779"/>
                  </a:cubicBezTo>
                  <a:close/>
                  <a:moveTo>
                    <a:pt x="880" y="749"/>
                  </a:moveTo>
                  <a:cubicBezTo>
                    <a:pt x="910" y="749"/>
                    <a:pt x="910" y="749"/>
                    <a:pt x="910" y="749"/>
                  </a:cubicBezTo>
                  <a:cubicBezTo>
                    <a:pt x="911" y="759"/>
                    <a:pt x="912" y="769"/>
                    <a:pt x="912" y="779"/>
                  </a:cubicBezTo>
                  <a:cubicBezTo>
                    <a:pt x="882" y="779"/>
                    <a:pt x="882" y="779"/>
                    <a:pt x="882" y="779"/>
                  </a:cubicBezTo>
                  <a:cubicBezTo>
                    <a:pt x="881" y="769"/>
                    <a:pt x="881" y="759"/>
                    <a:pt x="880" y="749"/>
                  </a:cubicBezTo>
                  <a:close/>
                  <a:moveTo>
                    <a:pt x="700" y="779"/>
                  </a:moveTo>
                  <a:cubicBezTo>
                    <a:pt x="669" y="779"/>
                    <a:pt x="669" y="779"/>
                    <a:pt x="669" y="779"/>
                  </a:cubicBezTo>
                  <a:cubicBezTo>
                    <a:pt x="669" y="749"/>
                    <a:pt x="669" y="749"/>
                    <a:pt x="669" y="749"/>
                  </a:cubicBezTo>
                  <a:cubicBezTo>
                    <a:pt x="700" y="749"/>
                    <a:pt x="700" y="749"/>
                    <a:pt x="700" y="749"/>
                  </a:cubicBezTo>
                  <a:lnTo>
                    <a:pt x="700" y="779"/>
                  </a:lnTo>
                  <a:close/>
                  <a:moveTo>
                    <a:pt x="489" y="910"/>
                  </a:moveTo>
                  <a:cubicBezTo>
                    <a:pt x="459" y="910"/>
                    <a:pt x="459" y="910"/>
                    <a:pt x="459" y="910"/>
                  </a:cubicBezTo>
                  <a:cubicBezTo>
                    <a:pt x="459" y="900"/>
                    <a:pt x="460" y="890"/>
                    <a:pt x="460" y="880"/>
                  </a:cubicBezTo>
                  <a:cubicBezTo>
                    <a:pt x="490" y="880"/>
                    <a:pt x="490" y="880"/>
                    <a:pt x="490" y="880"/>
                  </a:cubicBezTo>
                  <a:cubicBezTo>
                    <a:pt x="490" y="890"/>
                    <a:pt x="489" y="900"/>
                    <a:pt x="489" y="910"/>
                  </a:cubicBezTo>
                  <a:close/>
                  <a:moveTo>
                    <a:pt x="887" y="880"/>
                  </a:moveTo>
                  <a:cubicBezTo>
                    <a:pt x="917" y="880"/>
                    <a:pt x="917" y="880"/>
                    <a:pt x="917" y="880"/>
                  </a:cubicBezTo>
                  <a:cubicBezTo>
                    <a:pt x="918" y="890"/>
                    <a:pt x="918" y="900"/>
                    <a:pt x="918" y="910"/>
                  </a:cubicBezTo>
                  <a:cubicBezTo>
                    <a:pt x="888" y="910"/>
                    <a:pt x="888" y="910"/>
                    <a:pt x="888" y="910"/>
                  </a:cubicBezTo>
                  <a:cubicBezTo>
                    <a:pt x="888" y="900"/>
                    <a:pt x="887" y="890"/>
                    <a:pt x="887" y="880"/>
                  </a:cubicBezTo>
                  <a:close/>
                  <a:moveTo>
                    <a:pt x="700" y="880"/>
                  </a:moveTo>
                  <a:cubicBezTo>
                    <a:pt x="700" y="910"/>
                    <a:pt x="700" y="910"/>
                    <a:pt x="700" y="910"/>
                  </a:cubicBezTo>
                  <a:cubicBezTo>
                    <a:pt x="669" y="910"/>
                    <a:pt x="669" y="910"/>
                    <a:pt x="669" y="910"/>
                  </a:cubicBezTo>
                  <a:cubicBezTo>
                    <a:pt x="669" y="880"/>
                    <a:pt x="669" y="880"/>
                    <a:pt x="669" y="880"/>
                  </a:cubicBezTo>
                  <a:lnTo>
                    <a:pt x="700" y="880"/>
                  </a:lnTo>
                  <a:close/>
                  <a:moveTo>
                    <a:pt x="669" y="1016"/>
                  </a:moveTo>
                  <a:cubicBezTo>
                    <a:pt x="700" y="1016"/>
                    <a:pt x="700" y="1016"/>
                    <a:pt x="700" y="1016"/>
                  </a:cubicBezTo>
                  <a:cubicBezTo>
                    <a:pt x="700" y="1047"/>
                    <a:pt x="700" y="1047"/>
                    <a:pt x="700" y="1047"/>
                  </a:cubicBezTo>
                  <a:cubicBezTo>
                    <a:pt x="669" y="1047"/>
                    <a:pt x="669" y="1047"/>
                    <a:pt x="669" y="1047"/>
                  </a:cubicBezTo>
                  <a:lnTo>
                    <a:pt x="669" y="10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p:cNvSpPr>
              <a:spLocks noEditPoints="1"/>
            </p:cNvSpPr>
            <p:nvPr/>
          </p:nvSpPr>
          <p:spPr bwMode="auto">
            <a:xfrm>
              <a:off x="2352494" y="4743301"/>
              <a:ext cx="212575" cy="338967"/>
            </a:xfrm>
            <a:custGeom>
              <a:avLst/>
              <a:gdLst>
                <a:gd name="T0" fmla="*/ 980 w 1344"/>
                <a:gd name="T1" fmla="*/ 938 h 2402"/>
                <a:gd name="T2" fmla="*/ 888 w 1344"/>
                <a:gd name="T3" fmla="*/ 910 h 2402"/>
                <a:gd name="T4" fmla="*/ 844 w 1344"/>
                <a:gd name="T5" fmla="*/ 1047 h 2402"/>
                <a:gd name="T6" fmla="*/ 700 w 1344"/>
                <a:gd name="T7" fmla="*/ 1148 h 2402"/>
                <a:gd name="T8" fmla="*/ 669 w 1344"/>
                <a:gd name="T9" fmla="*/ 1180 h 2402"/>
                <a:gd name="T10" fmla="*/ 669 w 1344"/>
                <a:gd name="T11" fmla="*/ 1148 h 2402"/>
                <a:gd name="T12" fmla="*/ 488 w 1344"/>
                <a:gd name="T13" fmla="*/ 1016 h 2402"/>
                <a:gd name="T14" fmla="*/ 389 w 1344"/>
                <a:gd name="T15" fmla="*/ 938 h 2402"/>
                <a:gd name="T16" fmla="*/ 419 w 1344"/>
                <a:gd name="T17" fmla="*/ 1477 h 2402"/>
                <a:gd name="T18" fmla="*/ 693 w 1344"/>
                <a:gd name="T19" fmla="*/ 1402 h 2402"/>
                <a:gd name="T20" fmla="*/ 700 w 1344"/>
                <a:gd name="T21" fmla="*/ 749 h 2402"/>
                <a:gd name="T22" fmla="*/ 930 w 1344"/>
                <a:gd name="T23" fmla="*/ 501 h 2402"/>
                <a:gd name="T24" fmla="*/ 700 w 1344"/>
                <a:gd name="T25" fmla="*/ 632 h 2402"/>
                <a:gd name="T26" fmla="*/ 953 w 1344"/>
                <a:gd name="T27" fmla="*/ 632 h 2402"/>
                <a:gd name="T28" fmla="*/ 858 w 1344"/>
                <a:gd name="T29" fmla="*/ 233 h 2402"/>
                <a:gd name="T30" fmla="*/ 895 w 1344"/>
                <a:gd name="T31" fmla="*/ 354 h 2402"/>
                <a:gd name="T32" fmla="*/ 411 w 1344"/>
                <a:gd name="T33" fmla="*/ 663 h 2402"/>
                <a:gd name="T34" fmla="*/ 501 w 1344"/>
                <a:gd name="T35" fmla="*/ 263 h 2402"/>
                <a:gd name="T36" fmla="*/ 433 w 1344"/>
                <a:gd name="T37" fmla="*/ 531 h 2402"/>
                <a:gd name="T38" fmla="*/ 600 w 1344"/>
                <a:gd name="T39" fmla="*/ 53 h 2402"/>
                <a:gd name="T40" fmla="*/ 700 w 1344"/>
                <a:gd name="T41" fmla="*/ 0 h 2402"/>
                <a:gd name="T42" fmla="*/ 571 w 1344"/>
                <a:gd name="T43" fmla="*/ 106 h 2402"/>
                <a:gd name="T44" fmla="*/ 511 w 1344"/>
                <a:gd name="T45" fmla="*/ 233 h 2402"/>
                <a:gd name="T46" fmla="*/ 439 w 1344"/>
                <a:gd name="T47" fmla="*/ 501 h 2402"/>
                <a:gd name="T48" fmla="*/ 887 w 1344"/>
                <a:gd name="T49" fmla="*/ 880 h 2402"/>
                <a:gd name="T50" fmla="*/ 542 w 1344"/>
                <a:gd name="T51" fmla="*/ 385 h 2402"/>
                <a:gd name="T52" fmla="*/ 594 w 1344"/>
                <a:gd name="T53" fmla="*/ 137 h 2402"/>
                <a:gd name="T54" fmla="*/ 520 w 1344"/>
                <a:gd name="T55" fmla="*/ 531 h 2402"/>
                <a:gd name="T56" fmla="*/ 853 w 1344"/>
                <a:gd name="T57" fmla="*/ 501 h 2402"/>
                <a:gd name="T58" fmla="*/ 783 w 1344"/>
                <a:gd name="T59" fmla="*/ 137 h 2402"/>
                <a:gd name="T60" fmla="*/ 829 w 1344"/>
                <a:gd name="T61" fmla="*/ 354 h 2402"/>
                <a:gd name="T62" fmla="*/ 566 w 1344"/>
                <a:gd name="T63" fmla="*/ 263 h 2402"/>
                <a:gd name="T64" fmla="*/ 489 w 1344"/>
                <a:gd name="T65" fmla="*/ 910 h 2402"/>
                <a:gd name="T66" fmla="*/ 505 w 1344"/>
                <a:gd name="T67" fmla="*/ 663 h 2402"/>
                <a:gd name="T68" fmla="*/ 495 w 1344"/>
                <a:gd name="T69" fmla="*/ 779 h 2402"/>
                <a:gd name="T70" fmla="*/ 390 w 1344"/>
                <a:gd name="T71" fmla="*/ 880 h 2402"/>
                <a:gd name="T72" fmla="*/ 972 w 1344"/>
                <a:gd name="T73" fmla="*/ 779 h 2402"/>
                <a:gd name="T74" fmla="*/ 958 w 1344"/>
                <a:gd name="T75" fmla="*/ 663 h 2402"/>
                <a:gd name="T76" fmla="*/ 571 w 1344"/>
                <a:gd name="T77" fmla="*/ 106 h 2402"/>
                <a:gd name="T78" fmla="*/ 803 w 1344"/>
                <a:gd name="T79" fmla="*/ 106 h 2402"/>
                <a:gd name="T80" fmla="*/ 669 w 1344"/>
                <a:gd name="T81" fmla="*/ 106 h 2402"/>
                <a:gd name="T82" fmla="*/ 535 w 1344"/>
                <a:gd name="T83" fmla="*/ 263 h 2402"/>
                <a:gd name="T84" fmla="*/ 836 w 1344"/>
                <a:gd name="T85" fmla="*/ 233 h 2402"/>
                <a:gd name="T86" fmla="*/ 669 w 1344"/>
                <a:gd name="T87" fmla="*/ 263 h 2402"/>
                <a:gd name="T88" fmla="*/ 512 w 1344"/>
                <a:gd name="T89" fmla="*/ 385 h 2402"/>
                <a:gd name="T90" fmla="*/ 860 w 1344"/>
                <a:gd name="T91" fmla="*/ 354 h 2402"/>
                <a:gd name="T92" fmla="*/ 669 w 1344"/>
                <a:gd name="T93" fmla="*/ 385 h 2402"/>
                <a:gd name="T94" fmla="*/ 489 w 1344"/>
                <a:gd name="T95" fmla="*/ 531 h 2402"/>
                <a:gd name="T96" fmla="*/ 884 w 1344"/>
                <a:gd name="T97" fmla="*/ 501 h 2402"/>
                <a:gd name="T98" fmla="*/ 669 w 1344"/>
                <a:gd name="T99" fmla="*/ 531 h 2402"/>
                <a:gd name="T100" fmla="*/ 474 w 1344"/>
                <a:gd name="T101" fmla="*/ 663 h 2402"/>
                <a:gd name="T102" fmla="*/ 900 w 1344"/>
                <a:gd name="T103" fmla="*/ 632 h 2402"/>
                <a:gd name="T104" fmla="*/ 669 w 1344"/>
                <a:gd name="T105" fmla="*/ 663 h 2402"/>
                <a:gd name="T106" fmla="*/ 465 w 1344"/>
                <a:gd name="T107" fmla="*/ 779 h 2402"/>
                <a:gd name="T108" fmla="*/ 910 w 1344"/>
                <a:gd name="T109" fmla="*/ 749 h 2402"/>
                <a:gd name="T110" fmla="*/ 669 w 1344"/>
                <a:gd name="T111" fmla="*/ 779 h 2402"/>
                <a:gd name="T112" fmla="*/ 459 w 1344"/>
                <a:gd name="T113" fmla="*/ 910 h 2402"/>
                <a:gd name="T114" fmla="*/ 917 w 1344"/>
                <a:gd name="T115" fmla="*/ 880 h 2402"/>
                <a:gd name="T116" fmla="*/ 700 w 1344"/>
                <a:gd name="T117" fmla="*/ 910 h 2402"/>
                <a:gd name="T118" fmla="*/ 700 w 1344"/>
                <a:gd name="T119" fmla="*/ 1016 h 2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4" h="2402">
                  <a:moveTo>
                    <a:pt x="1344" y="1742"/>
                  </a:moveTo>
                  <a:cubicBezTo>
                    <a:pt x="1344" y="1742"/>
                    <a:pt x="1278" y="1234"/>
                    <a:pt x="1147" y="1188"/>
                  </a:cubicBezTo>
                  <a:cubicBezTo>
                    <a:pt x="1250" y="1035"/>
                    <a:pt x="1080" y="354"/>
                    <a:pt x="1080" y="354"/>
                  </a:cubicBezTo>
                  <a:cubicBezTo>
                    <a:pt x="1080" y="354"/>
                    <a:pt x="1133" y="853"/>
                    <a:pt x="980" y="942"/>
                  </a:cubicBezTo>
                  <a:cubicBezTo>
                    <a:pt x="980" y="941"/>
                    <a:pt x="980" y="939"/>
                    <a:pt x="980" y="938"/>
                  </a:cubicBezTo>
                  <a:cubicBezTo>
                    <a:pt x="980" y="929"/>
                    <a:pt x="980" y="920"/>
                    <a:pt x="980" y="910"/>
                  </a:cubicBezTo>
                  <a:cubicBezTo>
                    <a:pt x="918" y="910"/>
                    <a:pt x="918" y="910"/>
                    <a:pt x="918" y="910"/>
                  </a:cubicBezTo>
                  <a:cubicBezTo>
                    <a:pt x="919" y="935"/>
                    <a:pt x="919" y="958"/>
                    <a:pt x="919" y="981"/>
                  </a:cubicBezTo>
                  <a:cubicBezTo>
                    <a:pt x="909" y="989"/>
                    <a:pt x="899" y="997"/>
                    <a:pt x="889" y="1004"/>
                  </a:cubicBezTo>
                  <a:cubicBezTo>
                    <a:pt x="889" y="974"/>
                    <a:pt x="889" y="943"/>
                    <a:pt x="888" y="910"/>
                  </a:cubicBezTo>
                  <a:cubicBezTo>
                    <a:pt x="700" y="910"/>
                    <a:pt x="700" y="910"/>
                    <a:pt x="700" y="910"/>
                  </a:cubicBezTo>
                  <a:cubicBezTo>
                    <a:pt x="700" y="1016"/>
                    <a:pt x="700" y="1016"/>
                    <a:pt x="700" y="1016"/>
                  </a:cubicBezTo>
                  <a:cubicBezTo>
                    <a:pt x="875" y="1016"/>
                    <a:pt x="875" y="1016"/>
                    <a:pt x="875" y="1016"/>
                  </a:cubicBezTo>
                  <a:cubicBezTo>
                    <a:pt x="870" y="1021"/>
                    <a:pt x="866" y="1025"/>
                    <a:pt x="861" y="1029"/>
                  </a:cubicBezTo>
                  <a:cubicBezTo>
                    <a:pt x="855" y="1035"/>
                    <a:pt x="850" y="1041"/>
                    <a:pt x="844" y="1047"/>
                  </a:cubicBezTo>
                  <a:cubicBezTo>
                    <a:pt x="700" y="1047"/>
                    <a:pt x="700" y="1047"/>
                    <a:pt x="700" y="1047"/>
                  </a:cubicBezTo>
                  <a:cubicBezTo>
                    <a:pt x="700" y="1148"/>
                    <a:pt x="700" y="1148"/>
                    <a:pt x="700" y="1148"/>
                  </a:cubicBezTo>
                  <a:cubicBezTo>
                    <a:pt x="743" y="1148"/>
                    <a:pt x="743" y="1148"/>
                    <a:pt x="743" y="1148"/>
                  </a:cubicBezTo>
                  <a:cubicBezTo>
                    <a:pt x="726" y="1155"/>
                    <a:pt x="712" y="1162"/>
                    <a:pt x="700" y="1172"/>
                  </a:cubicBezTo>
                  <a:cubicBezTo>
                    <a:pt x="700" y="1148"/>
                    <a:pt x="700" y="1148"/>
                    <a:pt x="700" y="1148"/>
                  </a:cubicBezTo>
                  <a:cubicBezTo>
                    <a:pt x="669" y="1148"/>
                    <a:pt x="669" y="1148"/>
                    <a:pt x="669" y="1148"/>
                  </a:cubicBezTo>
                  <a:cubicBezTo>
                    <a:pt x="669" y="1178"/>
                    <a:pt x="669" y="1178"/>
                    <a:pt x="669" y="1178"/>
                  </a:cubicBezTo>
                  <a:cubicBezTo>
                    <a:pt x="692" y="1178"/>
                    <a:pt x="692" y="1178"/>
                    <a:pt x="692" y="1178"/>
                  </a:cubicBezTo>
                  <a:cubicBezTo>
                    <a:pt x="688" y="1182"/>
                    <a:pt x="684" y="1185"/>
                    <a:pt x="681" y="1189"/>
                  </a:cubicBezTo>
                  <a:cubicBezTo>
                    <a:pt x="677" y="1186"/>
                    <a:pt x="673" y="1183"/>
                    <a:pt x="669" y="1180"/>
                  </a:cubicBezTo>
                  <a:cubicBezTo>
                    <a:pt x="669" y="1178"/>
                    <a:pt x="669" y="1178"/>
                    <a:pt x="669" y="1178"/>
                  </a:cubicBezTo>
                  <a:cubicBezTo>
                    <a:pt x="667" y="1178"/>
                    <a:pt x="667" y="1178"/>
                    <a:pt x="667" y="1178"/>
                  </a:cubicBezTo>
                  <a:cubicBezTo>
                    <a:pt x="647" y="1165"/>
                    <a:pt x="623" y="1155"/>
                    <a:pt x="592" y="1148"/>
                  </a:cubicBezTo>
                  <a:cubicBezTo>
                    <a:pt x="592" y="1148"/>
                    <a:pt x="592" y="1148"/>
                    <a:pt x="592" y="1148"/>
                  </a:cubicBezTo>
                  <a:cubicBezTo>
                    <a:pt x="669" y="1148"/>
                    <a:pt x="669" y="1148"/>
                    <a:pt x="669" y="1148"/>
                  </a:cubicBezTo>
                  <a:cubicBezTo>
                    <a:pt x="669" y="1047"/>
                    <a:pt x="669" y="1047"/>
                    <a:pt x="669" y="1047"/>
                  </a:cubicBezTo>
                  <a:cubicBezTo>
                    <a:pt x="518" y="1047"/>
                    <a:pt x="518" y="1047"/>
                    <a:pt x="518" y="1047"/>
                  </a:cubicBezTo>
                  <a:cubicBezTo>
                    <a:pt x="517" y="1045"/>
                    <a:pt x="515" y="1043"/>
                    <a:pt x="513" y="1041"/>
                  </a:cubicBezTo>
                  <a:cubicBezTo>
                    <a:pt x="505" y="1033"/>
                    <a:pt x="497" y="1026"/>
                    <a:pt x="488" y="1018"/>
                  </a:cubicBezTo>
                  <a:cubicBezTo>
                    <a:pt x="488" y="1018"/>
                    <a:pt x="488" y="1017"/>
                    <a:pt x="488" y="1016"/>
                  </a:cubicBezTo>
                  <a:cubicBezTo>
                    <a:pt x="486" y="1016"/>
                    <a:pt x="486" y="1016"/>
                    <a:pt x="486" y="1016"/>
                  </a:cubicBezTo>
                  <a:cubicBezTo>
                    <a:pt x="477" y="1009"/>
                    <a:pt x="468" y="1002"/>
                    <a:pt x="458" y="995"/>
                  </a:cubicBezTo>
                  <a:cubicBezTo>
                    <a:pt x="458" y="968"/>
                    <a:pt x="458" y="940"/>
                    <a:pt x="459" y="910"/>
                  </a:cubicBezTo>
                  <a:cubicBezTo>
                    <a:pt x="389" y="910"/>
                    <a:pt x="389" y="910"/>
                    <a:pt x="389" y="910"/>
                  </a:cubicBezTo>
                  <a:cubicBezTo>
                    <a:pt x="389" y="920"/>
                    <a:pt x="389" y="929"/>
                    <a:pt x="389" y="938"/>
                  </a:cubicBezTo>
                  <a:cubicBezTo>
                    <a:pt x="389" y="943"/>
                    <a:pt x="389" y="947"/>
                    <a:pt x="389" y="952"/>
                  </a:cubicBezTo>
                  <a:cubicBezTo>
                    <a:pt x="237" y="863"/>
                    <a:pt x="226" y="354"/>
                    <a:pt x="226" y="354"/>
                  </a:cubicBezTo>
                  <a:cubicBezTo>
                    <a:pt x="226" y="354"/>
                    <a:pt x="124" y="1047"/>
                    <a:pt x="228" y="1200"/>
                  </a:cubicBezTo>
                  <a:cubicBezTo>
                    <a:pt x="96" y="1246"/>
                    <a:pt x="0" y="1724"/>
                    <a:pt x="0" y="1724"/>
                  </a:cubicBezTo>
                  <a:cubicBezTo>
                    <a:pt x="0" y="1724"/>
                    <a:pt x="240" y="1529"/>
                    <a:pt x="419" y="1477"/>
                  </a:cubicBezTo>
                  <a:cubicBezTo>
                    <a:pt x="481" y="1716"/>
                    <a:pt x="701" y="2402"/>
                    <a:pt x="961" y="1469"/>
                  </a:cubicBezTo>
                  <a:cubicBezTo>
                    <a:pt x="1132" y="1531"/>
                    <a:pt x="1344" y="1742"/>
                    <a:pt x="1344" y="1742"/>
                  </a:cubicBezTo>
                  <a:close/>
                  <a:moveTo>
                    <a:pt x="695" y="1402"/>
                  </a:moveTo>
                  <a:cubicBezTo>
                    <a:pt x="692" y="1402"/>
                    <a:pt x="692" y="1402"/>
                    <a:pt x="692" y="1402"/>
                  </a:cubicBezTo>
                  <a:cubicBezTo>
                    <a:pt x="692" y="1402"/>
                    <a:pt x="693" y="1402"/>
                    <a:pt x="693" y="1402"/>
                  </a:cubicBezTo>
                  <a:cubicBezTo>
                    <a:pt x="694" y="1402"/>
                    <a:pt x="694" y="1402"/>
                    <a:pt x="695" y="1402"/>
                  </a:cubicBezTo>
                  <a:close/>
                  <a:moveTo>
                    <a:pt x="700" y="663"/>
                  </a:moveTo>
                  <a:cubicBezTo>
                    <a:pt x="873" y="663"/>
                    <a:pt x="873" y="663"/>
                    <a:pt x="873" y="663"/>
                  </a:cubicBezTo>
                  <a:cubicBezTo>
                    <a:pt x="876" y="692"/>
                    <a:pt x="878" y="721"/>
                    <a:pt x="880" y="749"/>
                  </a:cubicBezTo>
                  <a:cubicBezTo>
                    <a:pt x="700" y="749"/>
                    <a:pt x="700" y="749"/>
                    <a:pt x="700" y="749"/>
                  </a:cubicBezTo>
                  <a:lnTo>
                    <a:pt x="700" y="663"/>
                  </a:lnTo>
                  <a:close/>
                  <a:moveTo>
                    <a:pt x="884" y="501"/>
                  </a:moveTo>
                  <a:cubicBezTo>
                    <a:pt x="878" y="463"/>
                    <a:pt x="873" y="424"/>
                    <a:pt x="866" y="385"/>
                  </a:cubicBezTo>
                  <a:cubicBezTo>
                    <a:pt x="903" y="385"/>
                    <a:pt x="903" y="385"/>
                    <a:pt x="903" y="385"/>
                  </a:cubicBezTo>
                  <a:cubicBezTo>
                    <a:pt x="913" y="422"/>
                    <a:pt x="922" y="461"/>
                    <a:pt x="930" y="501"/>
                  </a:cubicBezTo>
                  <a:lnTo>
                    <a:pt x="884" y="501"/>
                  </a:lnTo>
                  <a:close/>
                  <a:moveTo>
                    <a:pt x="700" y="531"/>
                  </a:moveTo>
                  <a:cubicBezTo>
                    <a:pt x="858" y="531"/>
                    <a:pt x="858" y="531"/>
                    <a:pt x="858" y="531"/>
                  </a:cubicBezTo>
                  <a:cubicBezTo>
                    <a:pt x="862" y="566"/>
                    <a:pt x="866" y="599"/>
                    <a:pt x="870" y="632"/>
                  </a:cubicBezTo>
                  <a:cubicBezTo>
                    <a:pt x="700" y="632"/>
                    <a:pt x="700" y="632"/>
                    <a:pt x="700" y="632"/>
                  </a:cubicBezTo>
                  <a:lnTo>
                    <a:pt x="700" y="531"/>
                  </a:lnTo>
                  <a:close/>
                  <a:moveTo>
                    <a:pt x="900" y="632"/>
                  </a:moveTo>
                  <a:cubicBezTo>
                    <a:pt x="897" y="599"/>
                    <a:pt x="893" y="566"/>
                    <a:pt x="888" y="531"/>
                  </a:cubicBezTo>
                  <a:cubicBezTo>
                    <a:pt x="936" y="531"/>
                    <a:pt x="936" y="531"/>
                    <a:pt x="936" y="531"/>
                  </a:cubicBezTo>
                  <a:cubicBezTo>
                    <a:pt x="942" y="565"/>
                    <a:pt x="948" y="599"/>
                    <a:pt x="953" y="632"/>
                  </a:cubicBezTo>
                  <a:lnTo>
                    <a:pt x="900" y="632"/>
                  </a:lnTo>
                  <a:close/>
                  <a:moveTo>
                    <a:pt x="836" y="233"/>
                  </a:moveTo>
                  <a:cubicBezTo>
                    <a:pt x="829" y="201"/>
                    <a:pt x="822" y="169"/>
                    <a:pt x="814" y="137"/>
                  </a:cubicBezTo>
                  <a:cubicBezTo>
                    <a:pt x="818" y="137"/>
                    <a:pt x="818" y="137"/>
                    <a:pt x="818" y="137"/>
                  </a:cubicBezTo>
                  <a:cubicBezTo>
                    <a:pt x="832" y="166"/>
                    <a:pt x="845" y="198"/>
                    <a:pt x="858" y="233"/>
                  </a:cubicBezTo>
                  <a:lnTo>
                    <a:pt x="836" y="233"/>
                  </a:lnTo>
                  <a:close/>
                  <a:moveTo>
                    <a:pt x="860" y="354"/>
                  </a:moveTo>
                  <a:cubicBezTo>
                    <a:pt x="855" y="324"/>
                    <a:pt x="849" y="294"/>
                    <a:pt x="843" y="263"/>
                  </a:cubicBezTo>
                  <a:cubicBezTo>
                    <a:pt x="868" y="263"/>
                    <a:pt x="868" y="263"/>
                    <a:pt x="868" y="263"/>
                  </a:cubicBezTo>
                  <a:cubicBezTo>
                    <a:pt x="878" y="292"/>
                    <a:pt x="887" y="323"/>
                    <a:pt x="895" y="354"/>
                  </a:cubicBezTo>
                  <a:lnTo>
                    <a:pt x="860" y="354"/>
                  </a:lnTo>
                  <a:close/>
                  <a:moveTo>
                    <a:pt x="474" y="663"/>
                  </a:moveTo>
                  <a:cubicBezTo>
                    <a:pt x="471" y="692"/>
                    <a:pt x="469" y="721"/>
                    <a:pt x="467" y="749"/>
                  </a:cubicBezTo>
                  <a:cubicBezTo>
                    <a:pt x="400" y="749"/>
                    <a:pt x="400" y="749"/>
                    <a:pt x="400" y="749"/>
                  </a:cubicBezTo>
                  <a:cubicBezTo>
                    <a:pt x="403" y="720"/>
                    <a:pt x="407" y="692"/>
                    <a:pt x="411" y="663"/>
                  </a:cubicBezTo>
                  <a:lnTo>
                    <a:pt x="474" y="663"/>
                  </a:lnTo>
                  <a:close/>
                  <a:moveTo>
                    <a:pt x="535" y="263"/>
                  </a:moveTo>
                  <a:cubicBezTo>
                    <a:pt x="528" y="294"/>
                    <a:pt x="522" y="324"/>
                    <a:pt x="517" y="354"/>
                  </a:cubicBezTo>
                  <a:cubicBezTo>
                    <a:pt x="474" y="354"/>
                    <a:pt x="474" y="354"/>
                    <a:pt x="474" y="354"/>
                  </a:cubicBezTo>
                  <a:cubicBezTo>
                    <a:pt x="483" y="323"/>
                    <a:pt x="492" y="292"/>
                    <a:pt x="501" y="263"/>
                  </a:cubicBezTo>
                  <a:lnTo>
                    <a:pt x="535" y="263"/>
                  </a:lnTo>
                  <a:close/>
                  <a:moveTo>
                    <a:pt x="489" y="531"/>
                  </a:moveTo>
                  <a:cubicBezTo>
                    <a:pt x="485" y="566"/>
                    <a:pt x="481" y="599"/>
                    <a:pt x="477" y="632"/>
                  </a:cubicBezTo>
                  <a:cubicBezTo>
                    <a:pt x="416" y="632"/>
                    <a:pt x="416" y="632"/>
                    <a:pt x="416" y="632"/>
                  </a:cubicBezTo>
                  <a:cubicBezTo>
                    <a:pt x="421" y="599"/>
                    <a:pt x="427" y="565"/>
                    <a:pt x="433" y="531"/>
                  </a:cubicBezTo>
                  <a:lnTo>
                    <a:pt x="489" y="531"/>
                  </a:lnTo>
                  <a:close/>
                  <a:moveTo>
                    <a:pt x="669" y="106"/>
                  </a:moveTo>
                  <a:cubicBezTo>
                    <a:pt x="602" y="106"/>
                    <a:pt x="602" y="106"/>
                    <a:pt x="602" y="106"/>
                  </a:cubicBezTo>
                  <a:cubicBezTo>
                    <a:pt x="606" y="90"/>
                    <a:pt x="610" y="73"/>
                    <a:pt x="615" y="57"/>
                  </a:cubicBezTo>
                  <a:cubicBezTo>
                    <a:pt x="600" y="53"/>
                    <a:pt x="600" y="53"/>
                    <a:pt x="600" y="53"/>
                  </a:cubicBezTo>
                  <a:cubicBezTo>
                    <a:pt x="622" y="24"/>
                    <a:pt x="646" y="5"/>
                    <a:pt x="669" y="0"/>
                  </a:cubicBezTo>
                  <a:lnTo>
                    <a:pt x="669" y="106"/>
                  </a:lnTo>
                  <a:close/>
                  <a:moveTo>
                    <a:pt x="775" y="106"/>
                  </a:moveTo>
                  <a:cubicBezTo>
                    <a:pt x="700" y="106"/>
                    <a:pt x="700" y="106"/>
                    <a:pt x="700" y="106"/>
                  </a:cubicBezTo>
                  <a:cubicBezTo>
                    <a:pt x="700" y="0"/>
                    <a:pt x="700" y="0"/>
                    <a:pt x="700" y="0"/>
                  </a:cubicBezTo>
                  <a:cubicBezTo>
                    <a:pt x="724" y="5"/>
                    <a:pt x="748" y="25"/>
                    <a:pt x="770" y="54"/>
                  </a:cubicBezTo>
                  <a:cubicBezTo>
                    <a:pt x="762" y="57"/>
                    <a:pt x="762" y="57"/>
                    <a:pt x="762" y="57"/>
                  </a:cubicBezTo>
                  <a:cubicBezTo>
                    <a:pt x="767" y="73"/>
                    <a:pt x="771" y="90"/>
                    <a:pt x="775" y="106"/>
                  </a:cubicBezTo>
                  <a:close/>
                  <a:moveTo>
                    <a:pt x="575" y="91"/>
                  </a:moveTo>
                  <a:cubicBezTo>
                    <a:pt x="573" y="96"/>
                    <a:pt x="572" y="101"/>
                    <a:pt x="571" y="106"/>
                  </a:cubicBezTo>
                  <a:cubicBezTo>
                    <a:pt x="566" y="106"/>
                    <a:pt x="566" y="106"/>
                    <a:pt x="566" y="106"/>
                  </a:cubicBezTo>
                  <a:cubicBezTo>
                    <a:pt x="569" y="101"/>
                    <a:pt x="572" y="96"/>
                    <a:pt x="575" y="91"/>
                  </a:cubicBezTo>
                  <a:close/>
                  <a:moveTo>
                    <a:pt x="563" y="137"/>
                  </a:moveTo>
                  <a:cubicBezTo>
                    <a:pt x="555" y="169"/>
                    <a:pt x="548" y="201"/>
                    <a:pt x="541" y="233"/>
                  </a:cubicBezTo>
                  <a:cubicBezTo>
                    <a:pt x="511" y="233"/>
                    <a:pt x="511" y="233"/>
                    <a:pt x="511" y="233"/>
                  </a:cubicBezTo>
                  <a:cubicBezTo>
                    <a:pt x="524" y="198"/>
                    <a:pt x="537" y="166"/>
                    <a:pt x="551" y="137"/>
                  </a:cubicBezTo>
                  <a:lnTo>
                    <a:pt x="563" y="137"/>
                  </a:lnTo>
                  <a:close/>
                  <a:moveTo>
                    <a:pt x="512" y="385"/>
                  </a:moveTo>
                  <a:cubicBezTo>
                    <a:pt x="505" y="424"/>
                    <a:pt x="499" y="463"/>
                    <a:pt x="493" y="501"/>
                  </a:cubicBezTo>
                  <a:cubicBezTo>
                    <a:pt x="439" y="501"/>
                    <a:pt x="439" y="501"/>
                    <a:pt x="439" y="501"/>
                  </a:cubicBezTo>
                  <a:cubicBezTo>
                    <a:pt x="447" y="461"/>
                    <a:pt x="456" y="422"/>
                    <a:pt x="466" y="385"/>
                  </a:cubicBezTo>
                  <a:lnTo>
                    <a:pt x="512" y="385"/>
                  </a:lnTo>
                  <a:close/>
                  <a:moveTo>
                    <a:pt x="700" y="779"/>
                  </a:moveTo>
                  <a:cubicBezTo>
                    <a:pt x="882" y="779"/>
                    <a:pt x="882" y="779"/>
                    <a:pt x="882" y="779"/>
                  </a:cubicBezTo>
                  <a:cubicBezTo>
                    <a:pt x="884" y="814"/>
                    <a:pt x="886" y="847"/>
                    <a:pt x="887" y="880"/>
                  </a:cubicBezTo>
                  <a:cubicBezTo>
                    <a:pt x="700" y="880"/>
                    <a:pt x="700" y="880"/>
                    <a:pt x="700" y="880"/>
                  </a:cubicBezTo>
                  <a:lnTo>
                    <a:pt x="700" y="779"/>
                  </a:lnTo>
                  <a:close/>
                  <a:moveTo>
                    <a:pt x="669" y="501"/>
                  </a:moveTo>
                  <a:cubicBezTo>
                    <a:pt x="524" y="501"/>
                    <a:pt x="524" y="501"/>
                    <a:pt x="524" y="501"/>
                  </a:cubicBezTo>
                  <a:cubicBezTo>
                    <a:pt x="529" y="463"/>
                    <a:pt x="535" y="424"/>
                    <a:pt x="542" y="385"/>
                  </a:cubicBezTo>
                  <a:cubicBezTo>
                    <a:pt x="669" y="385"/>
                    <a:pt x="669" y="385"/>
                    <a:pt x="669" y="385"/>
                  </a:cubicBezTo>
                  <a:lnTo>
                    <a:pt x="669" y="501"/>
                  </a:lnTo>
                  <a:close/>
                  <a:moveTo>
                    <a:pt x="669" y="233"/>
                  </a:moveTo>
                  <a:cubicBezTo>
                    <a:pt x="572" y="233"/>
                    <a:pt x="572" y="233"/>
                    <a:pt x="572" y="233"/>
                  </a:cubicBezTo>
                  <a:cubicBezTo>
                    <a:pt x="579" y="201"/>
                    <a:pt x="587" y="169"/>
                    <a:pt x="594" y="137"/>
                  </a:cubicBezTo>
                  <a:cubicBezTo>
                    <a:pt x="669" y="137"/>
                    <a:pt x="669" y="137"/>
                    <a:pt x="669" y="137"/>
                  </a:cubicBezTo>
                  <a:lnTo>
                    <a:pt x="669" y="233"/>
                  </a:lnTo>
                  <a:close/>
                  <a:moveTo>
                    <a:pt x="669" y="632"/>
                  </a:moveTo>
                  <a:cubicBezTo>
                    <a:pt x="508" y="632"/>
                    <a:pt x="508" y="632"/>
                    <a:pt x="508" y="632"/>
                  </a:cubicBezTo>
                  <a:cubicBezTo>
                    <a:pt x="511" y="599"/>
                    <a:pt x="515" y="566"/>
                    <a:pt x="520" y="531"/>
                  </a:cubicBezTo>
                  <a:cubicBezTo>
                    <a:pt x="669" y="531"/>
                    <a:pt x="669" y="531"/>
                    <a:pt x="669" y="531"/>
                  </a:cubicBezTo>
                  <a:lnTo>
                    <a:pt x="669" y="632"/>
                  </a:lnTo>
                  <a:close/>
                  <a:moveTo>
                    <a:pt x="700" y="385"/>
                  </a:moveTo>
                  <a:cubicBezTo>
                    <a:pt x="835" y="385"/>
                    <a:pt x="835" y="385"/>
                    <a:pt x="835" y="385"/>
                  </a:cubicBezTo>
                  <a:cubicBezTo>
                    <a:pt x="842" y="424"/>
                    <a:pt x="848" y="463"/>
                    <a:pt x="853" y="501"/>
                  </a:cubicBezTo>
                  <a:cubicBezTo>
                    <a:pt x="700" y="501"/>
                    <a:pt x="700" y="501"/>
                    <a:pt x="700" y="501"/>
                  </a:cubicBezTo>
                  <a:lnTo>
                    <a:pt x="700" y="385"/>
                  </a:lnTo>
                  <a:close/>
                  <a:moveTo>
                    <a:pt x="700" y="233"/>
                  </a:moveTo>
                  <a:cubicBezTo>
                    <a:pt x="700" y="137"/>
                    <a:pt x="700" y="137"/>
                    <a:pt x="700" y="137"/>
                  </a:cubicBezTo>
                  <a:cubicBezTo>
                    <a:pt x="783" y="137"/>
                    <a:pt x="783" y="137"/>
                    <a:pt x="783" y="137"/>
                  </a:cubicBezTo>
                  <a:cubicBezTo>
                    <a:pt x="791" y="169"/>
                    <a:pt x="798" y="201"/>
                    <a:pt x="805" y="233"/>
                  </a:cubicBezTo>
                  <a:lnTo>
                    <a:pt x="700" y="233"/>
                  </a:lnTo>
                  <a:close/>
                  <a:moveTo>
                    <a:pt x="700" y="263"/>
                  </a:moveTo>
                  <a:cubicBezTo>
                    <a:pt x="812" y="263"/>
                    <a:pt x="812" y="263"/>
                    <a:pt x="812" y="263"/>
                  </a:cubicBezTo>
                  <a:cubicBezTo>
                    <a:pt x="818" y="294"/>
                    <a:pt x="824" y="324"/>
                    <a:pt x="829" y="354"/>
                  </a:cubicBezTo>
                  <a:cubicBezTo>
                    <a:pt x="700" y="354"/>
                    <a:pt x="700" y="354"/>
                    <a:pt x="700" y="354"/>
                  </a:cubicBezTo>
                  <a:lnTo>
                    <a:pt x="700" y="263"/>
                  </a:lnTo>
                  <a:close/>
                  <a:moveTo>
                    <a:pt x="669" y="354"/>
                  </a:moveTo>
                  <a:cubicBezTo>
                    <a:pt x="548" y="354"/>
                    <a:pt x="548" y="354"/>
                    <a:pt x="548" y="354"/>
                  </a:cubicBezTo>
                  <a:cubicBezTo>
                    <a:pt x="553" y="324"/>
                    <a:pt x="559" y="294"/>
                    <a:pt x="566" y="263"/>
                  </a:cubicBezTo>
                  <a:cubicBezTo>
                    <a:pt x="669" y="263"/>
                    <a:pt x="669" y="263"/>
                    <a:pt x="669" y="263"/>
                  </a:cubicBezTo>
                  <a:lnTo>
                    <a:pt x="669" y="354"/>
                  </a:lnTo>
                  <a:close/>
                  <a:moveTo>
                    <a:pt x="669" y="1016"/>
                  </a:moveTo>
                  <a:cubicBezTo>
                    <a:pt x="488" y="1016"/>
                    <a:pt x="488" y="1016"/>
                    <a:pt x="488" y="1016"/>
                  </a:cubicBezTo>
                  <a:cubicBezTo>
                    <a:pt x="488" y="983"/>
                    <a:pt x="488" y="947"/>
                    <a:pt x="489" y="910"/>
                  </a:cubicBezTo>
                  <a:cubicBezTo>
                    <a:pt x="669" y="910"/>
                    <a:pt x="669" y="910"/>
                    <a:pt x="669" y="910"/>
                  </a:cubicBezTo>
                  <a:lnTo>
                    <a:pt x="669" y="1016"/>
                  </a:lnTo>
                  <a:close/>
                  <a:moveTo>
                    <a:pt x="669" y="749"/>
                  </a:moveTo>
                  <a:cubicBezTo>
                    <a:pt x="497" y="749"/>
                    <a:pt x="497" y="749"/>
                    <a:pt x="497" y="749"/>
                  </a:cubicBezTo>
                  <a:cubicBezTo>
                    <a:pt x="499" y="721"/>
                    <a:pt x="502" y="692"/>
                    <a:pt x="505" y="663"/>
                  </a:cubicBezTo>
                  <a:cubicBezTo>
                    <a:pt x="669" y="663"/>
                    <a:pt x="669" y="663"/>
                    <a:pt x="669" y="663"/>
                  </a:cubicBezTo>
                  <a:lnTo>
                    <a:pt x="669" y="749"/>
                  </a:lnTo>
                  <a:close/>
                  <a:moveTo>
                    <a:pt x="669" y="880"/>
                  </a:moveTo>
                  <a:cubicBezTo>
                    <a:pt x="490" y="880"/>
                    <a:pt x="490" y="880"/>
                    <a:pt x="490" y="880"/>
                  </a:cubicBezTo>
                  <a:cubicBezTo>
                    <a:pt x="491" y="847"/>
                    <a:pt x="493" y="814"/>
                    <a:pt x="495" y="779"/>
                  </a:cubicBezTo>
                  <a:cubicBezTo>
                    <a:pt x="669" y="779"/>
                    <a:pt x="669" y="779"/>
                    <a:pt x="669" y="779"/>
                  </a:cubicBezTo>
                  <a:lnTo>
                    <a:pt x="669" y="880"/>
                  </a:lnTo>
                  <a:close/>
                  <a:moveTo>
                    <a:pt x="465" y="779"/>
                  </a:moveTo>
                  <a:cubicBezTo>
                    <a:pt x="463" y="814"/>
                    <a:pt x="461" y="847"/>
                    <a:pt x="460" y="880"/>
                  </a:cubicBezTo>
                  <a:cubicBezTo>
                    <a:pt x="390" y="880"/>
                    <a:pt x="390" y="880"/>
                    <a:pt x="390" y="880"/>
                  </a:cubicBezTo>
                  <a:cubicBezTo>
                    <a:pt x="392" y="848"/>
                    <a:pt x="394" y="814"/>
                    <a:pt x="397" y="779"/>
                  </a:cubicBezTo>
                  <a:lnTo>
                    <a:pt x="465" y="779"/>
                  </a:lnTo>
                  <a:close/>
                  <a:moveTo>
                    <a:pt x="917" y="880"/>
                  </a:moveTo>
                  <a:cubicBezTo>
                    <a:pt x="916" y="847"/>
                    <a:pt x="915" y="814"/>
                    <a:pt x="912" y="779"/>
                  </a:cubicBezTo>
                  <a:cubicBezTo>
                    <a:pt x="972" y="779"/>
                    <a:pt x="972" y="779"/>
                    <a:pt x="972" y="779"/>
                  </a:cubicBezTo>
                  <a:cubicBezTo>
                    <a:pt x="975" y="814"/>
                    <a:pt x="978" y="848"/>
                    <a:pt x="979" y="880"/>
                  </a:cubicBezTo>
                  <a:lnTo>
                    <a:pt x="917" y="880"/>
                  </a:lnTo>
                  <a:close/>
                  <a:moveTo>
                    <a:pt x="910" y="749"/>
                  </a:moveTo>
                  <a:cubicBezTo>
                    <a:pt x="908" y="721"/>
                    <a:pt x="906" y="692"/>
                    <a:pt x="903" y="663"/>
                  </a:cubicBezTo>
                  <a:cubicBezTo>
                    <a:pt x="958" y="663"/>
                    <a:pt x="958" y="663"/>
                    <a:pt x="958" y="663"/>
                  </a:cubicBezTo>
                  <a:cubicBezTo>
                    <a:pt x="962" y="692"/>
                    <a:pt x="966" y="720"/>
                    <a:pt x="969" y="749"/>
                  </a:cubicBezTo>
                  <a:lnTo>
                    <a:pt x="910" y="749"/>
                  </a:lnTo>
                  <a:close/>
                  <a:moveTo>
                    <a:pt x="594" y="137"/>
                  </a:moveTo>
                  <a:cubicBezTo>
                    <a:pt x="563" y="137"/>
                    <a:pt x="563" y="137"/>
                    <a:pt x="563" y="137"/>
                  </a:cubicBezTo>
                  <a:cubicBezTo>
                    <a:pt x="566" y="127"/>
                    <a:pt x="568" y="117"/>
                    <a:pt x="571" y="106"/>
                  </a:cubicBezTo>
                  <a:cubicBezTo>
                    <a:pt x="602" y="106"/>
                    <a:pt x="602" y="106"/>
                    <a:pt x="602" y="106"/>
                  </a:cubicBezTo>
                  <a:cubicBezTo>
                    <a:pt x="599" y="117"/>
                    <a:pt x="597" y="127"/>
                    <a:pt x="594" y="137"/>
                  </a:cubicBezTo>
                  <a:close/>
                  <a:moveTo>
                    <a:pt x="783" y="137"/>
                  </a:moveTo>
                  <a:cubicBezTo>
                    <a:pt x="780" y="127"/>
                    <a:pt x="778" y="117"/>
                    <a:pt x="775" y="106"/>
                  </a:cubicBezTo>
                  <a:cubicBezTo>
                    <a:pt x="803" y="106"/>
                    <a:pt x="803" y="106"/>
                    <a:pt x="803" y="106"/>
                  </a:cubicBezTo>
                  <a:cubicBezTo>
                    <a:pt x="805" y="111"/>
                    <a:pt x="808" y="115"/>
                    <a:pt x="810" y="119"/>
                  </a:cubicBezTo>
                  <a:cubicBezTo>
                    <a:pt x="811" y="125"/>
                    <a:pt x="813" y="131"/>
                    <a:pt x="814" y="137"/>
                  </a:cubicBezTo>
                  <a:lnTo>
                    <a:pt x="783" y="137"/>
                  </a:lnTo>
                  <a:close/>
                  <a:moveTo>
                    <a:pt x="669" y="137"/>
                  </a:moveTo>
                  <a:cubicBezTo>
                    <a:pt x="669" y="106"/>
                    <a:pt x="669" y="106"/>
                    <a:pt x="669" y="106"/>
                  </a:cubicBezTo>
                  <a:cubicBezTo>
                    <a:pt x="700" y="106"/>
                    <a:pt x="700" y="106"/>
                    <a:pt x="700" y="106"/>
                  </a:cubicBezTo>
                  <a:cubicBezTo>
                    <a:pt x="700" y="137"/>
                    <a:pt x="700" y="137"/>
                    <a:pt x="700" y="137"/>
                  </a:cubicBezTo>
                  <a:lnTo>
                    <a:pt x="669" y="137"/>
                  </a:lnTo>
                  <a:close/>
                  <a:moveTo>
                    <a:pt x="566" y="263"/>
                  </a:moveTo>
                  <a:cubicBezTo>
                    <a:pt x="535" y="263"/>
                    <a:pt x="535" y="263"/>
                    <a:pt x="535" y="263"/>
                  </a:cubicBezTo>
                  <a:cubicBezTo>
                    <a:pt x="537" y="253"/>
                    <a:pt x="539" y="243"/>
                    <a:pt x="541" y="233"/>
                  </a:cubicBezTo>
                  <a:cubicBezTo>
                    <a:pt x="572" y="233"/>
                    <a:pt x="572" y="233"/>
                    <a:pt x="572" y="233"/>
                  </a:cubicBezTo>
                  <a:cubicBezTo>
                    <a:pt x="570" y="243"/>
                    <a:pt x="568" y="253"/>
                    <a:pt x="566" y="263"/>
                  </a:cubicBezTo>
                  <a:close/>
                  <a:moveTo>
                    <a:pt x="805" y="233"/>
                  </a:moveTo>
                  <a:cubicBezTo>
                    <a:pt x="836" y="233"/>
                    <a:pt x="836" y="233"/>
                    <a:pt x="836" y="233"/>
                  </a:cubicBezTo>
                  <a:cubicBezTo>
                    <a:pt x="838" y="243"/>
                    <a:pt x="840" y="253"/>
                    <a:pt x="843" y="263"/>
                  </a:cubicBezTo>
                  <a:cubicBezTo>
                    <a:pt x="812" y="263"/>
                    <a:pt x="812" y="263"/>
                    <a:pt x="812" y="263"/>
                  </a:cubicBezTo>
                  <a:cubicBezTo>
                    <a:pt x="810" y="253"/>
                    <a:pt x="807" y="243"/>
                    <a:pt x="805" y="233"/>
                  </a:cubicBezTo>
                  <a:close/>
                  <a:moveTo>
                    <a:pt x="700" y="263"/>
                  </a:moveTo>
                  <a:cubicBezTo>
                    <a:pt x="669" y="263"/>
                    <a:pt x="669" y="263"/>
                    <a:pt x="669" y="263"/>
                  </a:cubicBezTo>
                  <a:cubicBezTo>
                    <a:pt x="669" y="233"/>
                    <a:pt x="669" y="233"/>
                    <a:pt x="669" y="233"/>
                  </a:cubicBezTo>
                  <a:cubicBezTo>
                    <a:pt x="700" y="233"/>
                    <a:pt x="700" y="233"/>
                    <a:pt x="700" y="233"/>
                  </a:cubicBezTo>
                  <a:lnTo>
                    <a:pt x="700" y="263"/>
                  </a:lnTo>
                  <a:close/>
                  <a:moveTo>
                    <a:pt x="542" y="385"/>
                  </a:moveTo>
                  <a:cubicBezTo>
                    <a:pt x="512" y="385"/>
                    <a:pt x="512" y="385"/>
                    <a:pt x="512" y="385"/>
                  </a:cubicBezTo>
                  <a:cubicBezTo>
                    <a:pt x="513" y="375"/>
                    <a:pt x="515" y="364"/>
                    <a:pt x="517" y="354"/>
                  </a:cubicBezTo>
                  <a:cubicBezTo>
                    <a:pt x="548" y="354"/>
                    <a:pt x="548" y="354"/>
                    <a:pt x="548" y="354"/>
                  </a:cubicBezTo>
                  <a:cubicBezTo>
                    <a:pt x="546" y="364"/>
                    <a:pt x="544" y="375"/>
                    <a:pt x="542" y="385"/>
                  </a:cubicBezTo>
                  <a:close/>
                  <a:moveTo>
                    <a:pt x="829" y="354"/>
                  </a:moveTo>
                  <a:cubicBezTo>
                    <a:pt x="860" y="354"/>
                    <a:pt x="860" y="354"/>
                    <a:pt x="860" y="354"/>
                  </a:cubicBezTo>
                  <a:cubicBezTo>
                    <a:pt x="862" y="364"/>
                    <a:pt x="864" y="375"/>
                    <a:pt x="866" y="385"/>
                  </a:cubicBezTo>
                  <a:cubicBezTo>
                    <a:pt x="835" y="385"/>
                    <a:pt x="835" y="385"/>
                    <a:pt x="835" y="385"/>
                  </a:cubicBezTo>
                  <a:cubicBezTo>
                    <a:pt x="833" y="375"/>
                    <a:pt x="831" y="364"/>
                    <a:pt x="829" y="354"/>
                  </a:cubicBezTo>
                  <a:close/>
                  <a:moveTo>
                    <a:pt x="700" y="385"/>
                  </a:moveTo>
                  <a:cubicBezTo>
                    <a:pt x="669" y="385"/>
                    <a:pt x="669" y="385"/>
                    <a:pt x="669" y="385"/>
                  </a:cubicBezTo>
                  <a:cubicBezTo>
                    <a:pt x="669" y="354"/>
                    <a:pt x="669" y="354"/>
                    <a:pt x="669" y="354"/>
                  </a:cubicBezTo>
                  <a:cubicBezTo>
                    <a:pt x="700" y="354"/>
                    <a:pt x="700" y="354"/>
                    <a:pt x="700" y="354"/>
                  </a:cubicBezTo>
                  <a:lnTo>
                    <a:pt x="700" y="385"/>
                  </a:lnTo>
                  <a:close/>
                  <a:moveTo>
                    <a:pt x="520" y="531"/>
                  </a:moveTo>
                  <a:cubicBezTo>
                    <a:pt x="489" y="531"/>
                    <a:pt x="489" y="531"/>
                    <a:pt x="489" y="531"/>
                  </a:cubicBezTo>
                  <a:cubicBezTo>
                    <a:pt x="490" y="521"/>
                    <a:pt x="492" y="511"/>
                    <a:pt x="493" y="501"/>
                  </a:cubicBezTo>
                  <a:cubicBezTo>
                    <a:pt x="524" y="501"/>
                    <a:pt x="524" y="501"/>
                    <a:pt x="524" y="501"/>
                  </a:cubicBezTo>
                  <a:cubicBezTo>
                    <a:pt x="523" y="511"/>
                    <a:pt x="521" y="521"/>
                    <a:pt x="520" y="531"/>
                  </a:cubicBezTo>
                  <a:close/>
                  <a:moveTo>
                    <a:pt x="853" y="501"/>
                  </a:moveTo>
                  <a:cubicBezTo>
                    <a:pt x="884" y="501"/>
                    <a:pt x="884" y="501"/>
                    <a:pt x="884" y="501"/>
                  </a:cubicBezTo>
                  <a:cubicBezTo>
                    <a:pt x="885" y="511"/>
                    <a:pt x="887" y="521"/>
                    <a:pt x="888" y="531"/>
                  </a:cubicBezTo>
                  <a:cubicBezTo>
                    <a:pt x="858" y="531"/>
                    <a:pt x="858" y="531"/>
                    <a:pt x="858" y="531"/>
                  </a:cubicBezTo>
                  <a:cubicBezTo>
                    <a:pt x="856" y="521"/>
                    <a:pt x="855" y="511"/>
                    <a:pt x="853" y="501"/>
                  </a:cubicBezTo>
                  <a:close/>
                  <a:moveTo>
                    <a:pt x="700" y="531"/>
                  </a:moveTo>
                  <a:cubicBezTo>
                    <a:pt x="669" y="531"/>
                    <a:pt x="669" y="531"/>
                    <a:pt x="669" y="531"/>
                  </a:cubicBezTo>
                  <a:cubicBezTo>
                    <a:pt x="669" y="501"/>
                    <a:pt x="669" y="501"/>
                    <a:pt x="669" y="501"/>
                  </a:cubicBezTo>
                  <a:cubicBezTo>
                    <a:pt x="700" y="501"/>
                    <a:pt x="700" y="501"/>
                    <a:pt x="700" y="501"/>
                  </a:cubicBezTo>
                  <a:lnTo>
                    <a:pt x="700" y="531"/>
                  </a:lnTo>
                  <a:close/>
                  <a:moveTo>
                    <a:pt x="505" y="663"/>
                  </a:moveTo>
                  <a:cubicBezTo>
                    <a:pt x="474" y="663"/>
                    <a:pt x="474" y="663"/>
                    <a:pt x="474" y="663"/>
                  </a:cubicBezTo>
                  <a:cubicBezTo>
                    <a:pt x="475" y="653"/>
                    <a:pt x="476" y="642"/>
                    <a:pt x="477" y="632"/>
                  </a:cubicBezTo>
                  <a:cubicBezTo>
                    <a:pt x="508" y="632"/>
                    <a:pt x="508" y="632"/>
                    <a:pt x="508" y="632"/>
                  </a:cubicBezTo>
                  <a:cubicBezTo>
                    <a:pt x="507" y="642"/>
                    <a:pt x="506" y="653"/>
                    <a:pt x="505" y="663"/>
                  </a:cubicBezTo>
                  <a:close/>
                  <a:moveTo>
                    <a:pt x="870" y="632"/>
                  </a:moveTo>
                  <a:cubicBezTo>
                    <a:pt x="900" y="632"/>
                    <a:pt x="900" y="632"/>
                    <a:pt x="900" y="632"/>
                  </a:cubicBezTo>
                  <a:cubicBezTo>
                    <a:pt x="901" y="642"/>
                    <a:pt x="902" y="653"/>
                    <a:pt x="903" y="663"/>
                  </a:cubicBezTo>
                  <a:cubicBezTo>
                    <a:pt x="873" y="663"/>
                    <a:pt x="873" y="663"/>
                    <a:pt x="873" y="663"/>
                  </a:cubicBezTo>
                  <a:cubicBezTo>
                    <a:pt x="872" y="653"/>
                    <a:pt x="871" y="642"/>
                    <a:pt x="870" y="632"/>
                  </a:cubicBezTo>
                  <a:close/>
                  <a:moveTo>
                    <a:pt x="700" y="663"/>
                  </a:moveTo>
                  <a:cubicBezTo>
                    <a:pt x="669" y="663"/>
                    <a:pt x="669" y="663"/>
                    <a:pt x="669" y="663"/>
                  </a:cubicBezTo>
                  <a:cubicBezTo>
                    <a:pt x="669" y="632"/>
                    <a:pt x="669" y="632"/>
                    <a:pt x="669" y="632"/>
                  </a:cubicBezTo>
                  <a:cubicBezTo>
                    <a:pt x="700" y="632"/>
                    <a:pt x="700" y="632"/>
                    <a:pt x="700" y="632"/>
                  </a:cubicBezTo>
                  <a:lnTo>
                    <a:pt x="700" y="663"/>
                  </a:lnTo>
                  <a:close/>
                  <a:moveTo>
                    <a:pt x="495" y="779"/>
                  </a:moveTo>
                  <a:cubicBezTo>
                    <a:pt x="465" y="779"/>
                    <a:pt x="465" y="779"/>
                    <a:pt x="465" y="779"/>
                  </a:cubicBezTo>
                  <a:cubicBezTo>
                    <a:pt x="465" y="769"/>
                    <a:pt x="466" y="759"/>
                    <a:pt x="467" y="749"/>
                  </a:cubicBezTo>
                  <a:cubicBezTo>
                    <a:pt x="497" y="749"/>
                    <a:pt x="497" y="749"/>
                    <a:pt x="497" y="749"/>
                  </a:cubicBezTo>
                  <a:cubicBezTo>
                    <a:pt x="497" y="759"/>
                    <a:pt x="496" y="769"/>
                    <a:pt x="495" y="779"/>
                  </a:cubicBezTo>
                  <a:close/>
                  <a:moveTo>
                    <a:pt x="880" y="749"/>
                  </a:moveTo>
                  <a:cubicBezTo>
                    <a:pt x="910" y="749"/>
                    <a:pt x="910" y="749"/>
                    <a:pt x="910" y="749"/>
                  </a:cubicBezTo>
                  <a:cubicBezTo>
                    <a:pt x="911" y="759"/>
                    <a:pt x="912" y="769"/>
                    <a:pt x="912" y="779"/>
                  </a:cubicBezTo>
                  <a:cubicBezTo>
                    <a:pt x="882" y="779"/>
                    <a:pt x="882" y="779"/>
                    <a:pt x="882" y="779"/>
                  </a:cubicBezTo>
                  <a:cubicBezTo>
                    <a:pt x="881" y="769"/>
                    <a:pt x="881" y="759"/>
                    <a:pt x="880" y="749"/>
                  </a:cubicBezTo>
                  <a:close/>
                  <a:moveTo>
                    <a:pt x="700" y="779"/>
                  </a:moveTo>
                  <a:cubicBezTo>
                    <a:pt x="669" y="779"/>
                    <a:pt x="669" y="779"/>
                    <a:pt x="669" y="779"/>
                  </a:cubicBezTo>
                  <a:cubicBezTo>
                    <a:pt x="669" y="749"/>
                    <a:pt x="669" y="749"/>
                    <a:pt x="669" y="749"/>
                  </a:cubicBezTo>
                  <a:cubicBezTo>
                    <a:pt x="700" y="749"/>
                    <a:pt x="700" y="749"/>
                    <a:pt x="700" y="749"/>
                  </a:cubicBezTo>
                  <a:lnTo>
                    <a:pt x="700" y="779"/>
                  </a:lnTo>
                  <a:close/>
                  <a:moveTo>
                    <a:pt x="489" y="910"/>
                  </a:moveTo>
                  <a:cubicBezTo>
                    <a:pt x="459" y="910"/>
                    <a:pt x="459" y="910"/>
                    <a:pt x="459" y="910"/>
                  </a:cubicBezTo>
                  <a:cubicBezTo>
                    <a:pt x="459" y="900"/>
                    <a:pt x="460" y="890"/>
                    <a:pt x="460" y="880"/>
                  </a:cubicBezTo>
                  <a:cubicBezTo>
                    <a:pt x="490" y="880"/>
                    <a:pt x="490" y="880"/>
                    <a:pt x="490" y="880"/>
                  </a:cubicBezTo>
                  <a:cubicBezTo>
                    <a:pt x="490" y="890"/>
                    <a:pt x="489" y="900"/>
                    <a:pt x="489" y="910"/>
                  </a:cubicBezTo>
                  <a:close/>
                  <a:moveTo>
                    <a:pt x="887" y="880"/>
                  </a:moveTo>
                  <a:cubicBezTo>
                    <a:pt x="917" y="880"/>
                    <a:pt x="917" y="880"/>
                    <a:pt x="917" y="880"/>
                  </a:cubicBezTo>
                  <a:cubicBezTo>
                    <a:pt x="918" y="890"/>
                    <a:pt x="918" y="900"/>
                    <a:pt x="918" y="910"/>
                  </a:cubicBezTo>
                  <a:cubicBezTo>
                    <a:pt x="888" y="910"/>
                    <a:pt x="888" y="910"/>
                    <a:pt x="888" y="910"/>
                  </a:cubicBezTo>
                  <a:cubicBezTo>
                    <a:pt x="888" y="900"/>
                    <a:pt x="887" y="890"/>
                    <a:pt x="887" y="880"/>
                  </a:cubicBezTo>
                  <a:close/>
                  <a:moveTo>
                    <a:pt x="700" y="880"/>
                  </a:moveTo>
                  <a:cubicBezTo>
                    <a:pt x="700" y="910"/>
                    <a:pt x="700" y="910"/>
                    <a:pt x="700" y="910"/>
                  </a:cubicBezTo>
                  <a:cubicBezTo>
                    <a:pt x="669" y="910"/>
                    <a:pt x="669" y="910"/>
                    <a:pt x="669" y="910"/>
                  </a:cubicBezTo>
                  <a:cubicBezTo>
                    <a:pt x="669" y="880"/>
                    <a:pt x="669" y="880"/>
                    <a:pt x="669" y="880"/>
                  </a:cubicBezTo>
                  <a:lnTo>
                    <a:pt x="700" y="880"/>
                  </a:lnTo>
                  <a:close/>
                  <a:moveTo>
                    <a:pt x="669" y="1016"/>
                  </a:moveTo>
                  <a:cubicBezTo>
                    <a:pt x="700" y="1016"/>
                    <a:pt x="700" y="1016"/>
                    <a:pt x="700" y="1016"/>
                  </a:cubicBezTo>
                  <a:cubicBezTo>
                    <a:pt x="700" y="1047"/>
                    <a:pt x="700" y="1047"/>
                    <a:pt x="700" y="1047"/>
                  </a:cubicBezTo>
                  <a:cubicBezTo>
                    <a:pt x="669" y="1047"/>
                    <a:pt x="669" y="1047"/>
                    <a:pt x="669" y="1047"/>
                  </a:cubicBezTo>
                  <a:lnTo>
                    <a:pt x="669" y="10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p:cNvSpPr>
              <a:spLocks noEditPoints="1"/>
            </p:cNvSpPr>
            <p:nvPr/>
          </p:nvSpPr>
          <p:spPr bwMode="auto">
            <a:xfrm>
              <a:off x="2139920" y="4743301"/>
              <a:ext cx="212575" cy="338967"/>
            </a:xfrm>
            <a:custGeom>
              <a:avLst/>
              <a:gdLst>
                <a:gd name="T0" fmla="*/ 980 w 1344"/>
                <a:gd name="T1" fmla="*/ 938 h 2402"/>
                <a:gd name="T2" fmla="*/ 888 w 1344"/>
                <a:gd name="T3" fmla="*/ 910 h 2402"/>
                <a:gd name="T4" fmla="*/ 844 w 1344"/>
                <a:gd name="T5" fmla="*/ 1047 h 2402"/>
                <a:gd name="T6" fmla="*/ 700 w 1344"/>
                <a:gd name="T7" fmla="*/ 1148 h 2402"/>
                <a:gd name="T8" fmla="*/ 669 w 1344"/>
                <a:gd name="T9" fmla="*/ 1180 h 2402"/>
                <a:gd name="T10" fmla="*/ 669 w 1344"/>
                <a:gd name="T11" fmla="*/ 1148 h 2402"/>
                <a:gd name="T12" fmla="*/ 488 w 1344"/>
                <a:gd name="T13" fmla="*/ 1016 h 2402"/>
                <a:gd name="T14" fmla="*/ 389 w 1344"/>
                <a:gd name="T15" fmla="*/ 938 h 2402"/>
                <a:gd name="T16" fmla="*/ 419 w 1344"/>
                <a:gd name="T17" fmla="*/ 1477 h 2402"/>
                <a:gd name="T18" fmla="*/ 693 w 1344"/>
                <a:gd name="T19" fmla="*/ 1402 h 2402"/>
                <a:gd name="T20" fmla="*/ 700 w 1344"/>
                <a:gd name="T21" fmla="*/ 749 h 2402"/>
                <a:gd name="T22" fmla="*/ 930 w 1344"/>
                <a:gd name="T23" fmla="*/ 501 h 2402"/>
                <a:gd name="T24" fmla="*/ 700 w 1344"/>
                <a:gd name="T25" fmla="*/ 632 h 2402"/>
                <a:gd name="T26" fmla="*/ 953 w 1344"/>
                <a:gd name="T27" fmla="*/ 632 h 2402"/>
                <a:gd name="T28" fmla="*/ 858 w 1344"/>
                <a:gd name="T29" fmla="*/ 233 h 2402"/>
                <a:gd name="T30" fmla="*/ 895 w 1344"/>
                <a:gd name="T31" fmla="*/ 354 h 2402"/>
                <a:gd name="T32" fmla="*/ 411 w 1344"/>
                <a:gd name="T33" fmla="*/ 663 h 2402"/>
                <a:gd name="T34" fmla="*/ 501 w 1344"/>
                <a:gd name="T35" fmla="*/ 263 h 2402"/>
                <a:gd name="T36" fmla="*/ 433 w 1344"/>
                <a:gd name="T37" fmla="*/ 531 h 2402"/>
                <a:gd name="T38" fmla="*/ 600 w 1344"/>
                <a:gd name="T39" fmla="*/ 53 h 2402"/>
                <a:gd name="T40" fmla="*/ 700 w 1344"/>
                <a:gd name="T41" fmla="*/ 0 h 2402"/>
                <a:gd name="T42" fmla="*/ 571 w 1344"/>
                <a:gd name="T43" fmla="*/ 106 h 2402"/>
                <a:gd name="T44" fmla="*/ 511 w 1344"/>
                <a:gd name="T45" fmla="*/ 233 h 2402"/>
                <a:gd name="T46" fmla="*/ 439 w 1344"/>
                <a:gd name="T47" fmla="*/ 501 h 2402"/>
                <a:gd name="T48" fmla="*/ 887 w 1344"/>
                <a:gd name="T49" fmla="*/ 880 h 2402"/>
                <a:gd name="T50" fmla="*/ 542 w 1344"/>
                <a:gd name="T51" fmla="*/ 385 h 2402"/>
                <a:gd name="T52" fmla="*/ 594 w 1344"/>
                <a:gd name="T53" fmla="*/ 137 h 2402"/>
                <a:gd name="T54" fmla="*/ 520 w 1344"/>
                <a:gd name="T55" fmla="*/ 531 h 2402"/>
                <a:gd name="T56" fmla="*/ 853 w 1344"/>
                <a:gd name="T57" fmla="*/ 501 h 2402"/>
                <a:gd name="T58" fmla="*/ 783 w 1344"/>
                <a:gd name="T59" fmla="*/ 137 h 2402"/>
                <a:gd name="T60" fmla="*/ 829 w 1344"/>
                <a:gd name="T61" fmla="*/ 354 h 2402"/>
                <a:gd name="T62" fmla="*/ 566 w 1344"/>
                <a:gd name="T63" fmla="*/ 263 h 2402"/>
                <a:gd name="T64" fmla="*/ 489 w 1344"/>
                <a:gd name="T65" fmla="*/ 910 h 2402"/>
                <a:gd name="T66" fmla="*/ 505 w 1344"/>
                <a:gd name="T67" fmla="*/ 663 h 2402"/>
                <a:gd name="T68" fmla="*/ 495 w 1344"/>
                <a:gd name="T69" fmla="*/ 779 h 2402"/>
                <a:gd name="T70" fmla="*/ 390 w 1344"/>
                <a:gd name="T71" fmla="*/ 880 h 2402"/>
                <a:gd name="T72" fmla="*/ 972 w 1344"/>
                <a:gd name="T73" fmla="*/ 779 h 2402"/>
                <a:gd name="T74" fmla="*/ 958 w 1344"/>
                <a:gd name="T75" fmla="*/ 663 h 2402"/>
                <a:gd name="T76" fmla="*/ 571 w 1344"/>
                <a:gd name="T77" fmla="*/ 106 h 2402"/>
                <a:gd name="T78" fmla="*/ 803 w 1344"/>
                <a:gd name="T79" fmla="*/ 106 h 2402"/>
                <a:gd name="T80" fmla="*/ 669 w 1344"/>
                <a:gd name="T81" fmla="*/ 106 h 2402"/>
                <a:gd name="T82" fmla="*/ 535 w 1344"/>
                <a:gd name="T83" fmla="*/ 263 h 2402"/>
                <a:gd name="T84" fmla="*/ 836 w 1344"/>
                <a:gd name="T85" fmla="*/ 233 h 2402"/>
                <a:gd name="T86" fmla="*/ 669 w 1344"/>
                <a:gd name="T87" fmla="*/ 263 h 2402"/>
                <a:gd name="T88" fmla="*/ 512 w 1344"/>
                <a:gd name="T89" fmla="*/ 385 h 2402"/>
                <a:gd name="T90" fmla="*/ 860 w 1344"/>
                <a:gd name="T91" fmla="*/ 354 h 2402"/>
                <a:gd name="T92" fmla="*/ 669 w 1344"/>
                <a:gd name="T93" fmla="*/ 385 h 2402"/>
                <a:gd name="T94" fmla="*/ 489 w 1344"/>
                <a:gd name="T95" fmla="*/ 531 h 2402"/>
                <a:gd name="T96" fmla="*/ 884 w 1344"/>
                <a:gd name="T97" fmla="*/ 501 h 2402"/>
                <a:gd name="T98" fmla="*/ 669 w 1344"/>
                <a:gd name="T99" fmla="*/ 531 h 2402"/>
                <a:gd name="T100" fmla="*/ 474 w 1344"/>
                <a:gd name="T101" fmla="*/ 663 h 2402"/>
                <a:gd name="T102" fmla="*/ 900 w 1344"/>
                <a:gd name="T103" fmla="*/ 632 h 2402"/>
                <a:gd name="T104" fmla="*/ 669 w 1344"/>
                <a:gd name="T105" fmla="*/ 663 h 2402"/>
                <a:gd name="T106" fmla="*/ 465 w 1344"/>
                <a:gd name="T107" fmla="*/ 779 h 2402"/>
                <a:gd name="T108" fmla="*/ 910 w 1344"/>
                <a:gd name="T109" fmla="*/ 749 h 2402"/>
                <a:gd name="T110" fmla="*/ 669 w 1344"/>
                <a:gd name="T111" fmla="*/ 779 h 2402"/>
                <a:gd name="T112" fmla="*/ 459 w 1344"/>
                <a:gd name="T113" fmla="*/ 910 h 2402"/>
                <a:gd name="T114" fmla="*/ 917 w 1344"/>
                <a:gd name="T115" fmla="*/ 880 h 2402"/>
                <a:gd name="T116" fmla="*/ 700 w 1344"/>
                <a:gd name="T117" fmla="*/ 910 h 2402"/>
                <a:gd name="T118" fmla="*/ 700 w 1344"/>
                <a:gd name="T119" fmla="*/ 1016 h 2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4" h="2402">
                  <a:moveTo>
                    <a:pt x="1344" y="1742"/>
                  </a:moveTo>
                  <a:cubicBezTo>
                    <a:pt x="1344" y="1742"/>
                    <a:pt x="1278" y="1234"/>
                    <a:pt x="1147" y="1188"/>
                  </a:cubicBezTo>
                  <a:cubicBezTo>
                    <a:pt x="1250" y="1035"/>
                    <a:pt x="1080" y="354"/>
                    <a:pt x="1080" y="354"/>
                  </a:cubicBezTo>
                  <a:cubicBezTo>
                    <a:pt x="1080" y="354"/>
                    <a:pt x="1133" y="853"/>
                    <a:pt x="980" y="942"/>
                  </a:cubicBezTo>
                  <a:cubicBezTo>
                    <a:pt x="980" y="941"/>
                    <a:pt x="980" y="939"/>
                    <a:pt x="980" y="938"/>
                  </a:cubicBezTo>
                  <a:cubicBezTo>
                    <a:pt x="980" y="929"/>
                    <a:pt x="980" y="920"/>
                    <a:pt x="980" y="910"/>
                  </a:cubicBezTo>
                  <a:cubicBezTo>
                    <a:pt x="918" y="910"/>
                    <a:pt x="918" y="910"/>
                    <a:pt x="918" y="910"/>
                  </a:cubicBezTo>
                  <a:cubicBezTo>
                    <a:pt x="919" y="935"/>
                    <a:pt x="919" y="958"/>
                    <a:pt x="919" y="981"/>
                  </a:cubicBezTo>
                  <a:cubicBezTo>
                    <a:pt x="909" y="989"/>
                    <a:pt x="899" y="997"/>
                    <a:pt x="889" y="1004"/>
                  </a:cubicBezTo>
                  <a:cubicBezTo>
                    <a:pt x="889" y="974"/>
                    <a:pt x="889" y="943"/>
                    <a:pt x="888" y="910"/>
                  </a:cubicBezTo>
                  <a:cubicBezTo>
                    <a:pt x="700" y="910"/>
                    <a:pt x="700" y="910"/>
                    <a:pt x="700" y="910"/>
                  </a:cubicBezTo>
                  <a:cubicBezTo>
                    <a:pt x="700" y="1016"/>
                    <a:pt x="700" y="1016"/>
                    <a:pt x="700" y="1016"/>
                  </a:cubicBezTo>
                  <a:cubicBezTo>
                    <a:pt x="875" y="1016"/>
                    <a:pt x="875" y="1016"/>
                    <a:pt x="875" y="1016"/>
                  </a:cubicBezTo>
                  <a:cubicBezTo>
                    <a:pt x="870" y="1021"/>
                    <a:pt x="866" y="1025"/>
                    <a:pt x="861" y="1029"/>
                  </a:cubicBezTo>
                  <a:cubicBezTo>
                    <a:pt x="855" y="1035"/>
                    <a:pt x="850" y="1041"/>
                    <a:pt x="844" y="1047"/>
                  </a:cubicBezTo>
                  <a:cubicBezTo>
                    <a:pt x="700" y="1047"/>
                    <a:pt x="700" y="1047"/>
                    <a:pt x="700" y="1047"/>
                  </a:cubicBezTo>
                  <a:cubicBezTo>
                    <a:pt x="700" y="1148"/>
                    <a:pt x="700" y="1148"/>
                    <a:pt x="700" y="1148"/>
                  </a:cubicBezTo>
                  <a:cubicBezTo>
                    <a:pt x="743" y="1148"/>
                    <a:pt x="743" y="1148"/>
                    <a:pt x="743" y="1148"/>
                  </a:cubicBezTo>
                  <a:cubicBezTo>
                    <a:pt x="726" y="1155"/>
                    <a:pt x="712" y="1162"/>
                    <a:pt x="700" y="1172"/>
                  </a:cubicBezTo>
                  <a:cubicBezTo>
                    <a:pt x="700" y="1148"/>
                    <a:pt x="700" y="1148"/>
                    <a:pt x="700" y="1148"/>
                  </a:cubicBezTo>
                  <a:cubicBezTo>
                    <a:pt x="669" y="1148"/>
                    <a:pt x="669" y="1148"/>
                    <a:pt x="669" y="1148"/>
                  </a:cubicBezTo>
                  <a:cubicBezTo>
                    <a:pt x="669" y="1178"/>
                    <a:pt x="669" y="1178"/>
                    <a:pt x="669" y="1178"/>
                  </a:cubicBezTo>
                  <a:cubicBezTo>
                    <a:pt x="692" y="1178"/>
                    <a:pt x="692" y="1178"/>
                    <a:pt x="692" y="1178"/>
                  </a:cubicBezTo>
                  <a:cubicBezTo>
                    <a:pt x="688" y="1182"/>
                    <a:pt x="684" y="1185"/>
                    <a:pt x="681" y="1189"/>
                  </a:cubicBezTo>
                  <a:cubicBezTo>
                    <a:pt x="677" y="1186"/>
                    <a:pt x="673" y="1183"/>
                    <a:pt x="669" y="1180"/>
                  </a:cubicBezTo>
                  <a:cubicBezTo>
                    <a:pt x="669" y="1178"/>
                    <a:pt x="669" y="1178"/>
                    <a:pt x="669" y="1178"/>
                  </a:cubicBezTo>
                  <a:cubicBezTo>
                    <a:pt x="667" y="1178"/>
                    <a:pt x="667" y="1178"/>
                    <a:pt x="667" y="1178"/>
                  </a:cubicBezTo>
                  <a:cubicBezTo>
                    <a:pt x="647" y="1165"/>
                    <a:pt x="623" y="1155"/>
                    <a:pt x="592" y="1148"/>
                  </a:cubicBezTo>
                  <a:cubicBezTo>
                    <a:pt x="592" y="1148"/>
                    <a:pt x="592" y="1148"/>
                    <a:pt x="592" y="1148"/>
                  </a:cubicBezTo>
                  <a:cubicBezTo>
                    <a:pt x="669" y="1148"/>
                    <a:pt x="669" y="1148"/>
                    <a:pt x="669" y="1148"/>
                  </a:cubicBezTo>
                  <a:cubicBezTo>
                    <a:pt x="669" y="1047"/>
                    <a:pt x="669" y="1047"/>
                    <a:pt x="669" y="1047"/>
                  </a:cubicBezTo>
                  <a:cubicBezTo>
                    <a:pt x="518" y="1047"/>
                    <a:pt x="518" y="1047"/>
                    <a:pt x="518" y="1047"/>
                  </a:cubicBezTo>
                  <a:cubicBezTo>
                    <a:pt x="517" y="1045"/>
                    <a:pt x="515" y="1043"/>
                    <a:pt x="513" y="1041"/>
                  </a:cubicBezTo>
                  <a:cubicBezTo>
                    <a:pt x="505" y="1033"/>
                    <a:pt x="497" y="1026"/>
                    <a:pt x="488" y="1018"/>
                  </a:cubicBezTo>
                  <a:cubicBezTo>
                    <a:pt x="488" y="1018"/>
                    <a:pt x="488" y="1017"/>
                    <a:pt x="488" y="1016"/>
                  </a:cubicBezTo>
                  <a:cubicBezTo>
                    <a:pt x="486" y="1016"/>
                    <a:pt x="486" y="1016"/>
                    <a:pt x="486" y="1016"/>
                  </a:cubicBezTo>
                  <a:cubicBezTo>
                    <a:pt x="477" y="1009"/>
                    <a:pt x="468" y="1002"/>
                    <a:pt x="458" y="995"/>
                  </a:cubicBezTo>
                  <a:cubicBezTo>
                    <a:pt x="458" y="968"/>
                    <a:pt x="458" y="940"/>
                    <a:pt x="459" y="910"/>
                  </a:cubicBezTo>
                  <a:cubicBezTo>
                    <a:pt x="389" y="910"/>
                    <a:pt x="389" y="910"/>
                    <a:pt x="389" y="910"/>
                  </a:cubicBezTo>
                  <a:cubicBezTo>
                    <a:pt x="389" y="920"/>
                    <a:pt x="389" y="929"/>
                    <a:pt x="389" y="938"/>
                  </a:cubicBezTo>
                  <a:cubicBezTo>
                    <a:pt x="389" y="943"/>
                    <a:pt x="389" y="947"/>
                    <a:pt x="389" y="952"/>
                  </a:cubicBezTo>
                  <a:cubicBezTo>
                    <a:pt x="237" y="863"/>
                    <a:pt x="226" y="354"/>
                    <a:pt x="226" y="354"/>
                  </a:cubicBezTo>
                  <a:cubicBezTo>
                    <a:pt x="226" y="354"/>
                    <a:pt x="124" y="1047"/>
                    <a:pt x="228" y="1200"/>
                  </a:cubicBezTo>
                  <a:cubicBezTo>
                    <a:pt x="96" y="1246"/>
                    <a:pt x="0" y="1724"/>
                    <a:pt x="0" y="1724"/>
                  </a:cubicBezTo>
                  <a:cubicBezTo>
                    <a:pt x="0" y="1724"/>
                    <a:pt x="240" y="1529"/>
                    <a:pt x="419" y="1477"/>
                  </a:cubicBezTo>
                  <a:cubicBezTo>
                    <a:pt x="481" y="1716"/>
                    <a:pt x="701" y="2402"/>
                    <a:pt x="961" y="1469"/>
                  </a:cubicBezTo>
                  <a:cubicBezTo>
                    <a:pt x="1132" y="1531"/>
                    <a:pt x="1344" y="1742"/>
                    <a:pt x="1344" y="1742"/>
                  </a:cubicBezTo>
                  <a:close/>
                  <a:moveTo>
                    <a:pt x="695" y="1402"/>
                  </a:moveTo>
                  <a:cubicBezTo>
                    <a:pt x="692" y="1402"/>
                    <a:pt x="692" y="1402"/>
                    <a:pt x="692" y="1402"/>
                  </a:cubicBezTo>
                  <a:cubicBezTo>
                    <a:pt x="692" y="1402"/>
                    <a:pt x="693" y="1402"/>
                    <a:pt x="693" y="1402"/>
                  </a:cubicBezTo>
                  <a:cubicBezTo>
                    <a:pt x="694" y="1402"/>
                    <a:pt x="694" y="1402"/>
                    <a:pt x="695" y="1402"/>
                  </a:cubicBezTo>
                  <a:close/>
                  <a:moveTo>
                    <a:pt x="700" y="663"/>
                  </a:moveTo>
                  <a:cubicBezTo>
                    <a:pt x="873" y="663"/>
                    <a:pt x="873" y="663"/>
                    <a:pt x="873" y="663"/>
                  </a:cubicBezTo>
                  <a:cubicBezTo>
                    <a:pt x="876" y="692"/>
                    <a:pt x="878" y="721"/>
                    <a:pt x="880" y="749"/>
                  </a:cubicBezTo>
                  <a:cubicBezTo>
                    <a:pt x="700" y="749"/>
                    <a:pt x="700" y="749"/>
                    <a:pt x="700" y="749"/>
                  </a:cubicBezTo>
                  <a:lnTo>
                    <a:pt x="700" y="663"/>
                  </a:lnTo>
                  <a:close/>
                  <a:moveTo>
                    <a:pt x="884" y="501"/>
                  </a:moveTo>
                  <a:cubicBezTo>
                    <a:pt x="878" y="463"/>
                    <a:pt x="873" y="424"/>
                    <a:pt x="866" y="385"/>
                  </a:cubicBezTo>
                  <a:cubicBezTo>
                    <a:pt x="903" y="385"/>
                    <a:pt x="903" y="385"/>
                    <a:pt x="903" y="385"/>
                  </a:cubicBezTo>
                  <a:cubicBezTo>
                    <a:pt x="913" y="422"/>
                    <a:pt x="922" y="461"/>
                    <a:pt x="930" y="501"/>
                  </a:cubicBezTo>
                  <a:lnTo>
                    <a:pt x="884" y="501"/>
                  </a:lnTo>
                  <a:close/>
                  <a:moveTo>
                    <a:pt x="700" y="531"/>
                  </a:moveTo>
                  <a:cubicBezTo>
                    <a:pt x="858" y="531"/>
                    <a:pt x="858" y="531"/>
                    <a:pt x="858" y="531"/>
                  </a:cubicBezTo>
                  <a:cubicBezTo>
                    <a:pt x="862" y="566"/>
                    <a:pt x="866" y="599"/>
                    <a:pt x="870" y="632"/>
                  </a:cubicBezTo>
                  <a:cubicBezTo>
                    <a:pt x="700" y="632"/>
                    <a:pt x="700" y="632"/>
                    <a:pt x="700" y="632"/>
                  </a:cubicBezTo>
                  <a:lnTo>
                    <a:pt x="700" y="531"/>
                  </a:lnTo>
                  <a:close/>
                  <a:moveTo>
                    <a:pt x="900" y="632"/>
                  </a:moveTo>
                  <a:cubicBezTo>
                    <a:pt x="897" y="599"/>
                    <a:pt x="893" y="566"/>
                    <a:pt x="888" y="531"/>
                  </a:cubicBezTo>
                  <a:cubicBezTo>
                    <a:pt x="936" y="531"/>
                    <a:pt x="936" y="531"/>
                    <a:pt x="936" y="531"/>
                  </a:cubicBezTo>
                  <a:cubicBezTo>
                    <a:pt x="942" y="565"/>
                    <a:pt x="948" y="599"/>
                    <a:pt x="953" y="632"/>
                  </a:cubicBezTo>
                  <a:lnTo>
                    <a:pt x="900" y="632"/>
                  </a:lnTo>
                  <a:close/>
                  <a:moveTo>
                    <a:pt x="836" y="233"/>
                  </a:moveTo>
                  <a:cubicBezTo>
                    <a:pt x="829" y="201"/>
                    <a:pt x="822" y="169"/>
                    <a:pt x="814" y="137"/>
                  </a:cubicBezTo>
                  <a:cubicBezTo>
                    <a:pt x="818" y="137"/>
                    <a:pt x="818" y="137"/>
                    <a:pt x="818" y="137"/>
                  </a:cubicBezTo>
                  <a:cubicBezTo>
                    <a:pt x="832" y="166"/>
                    <a:pt x="845" y="198"/>
                    <a:pt x="858" y="233"/>
                  </a:cubicBezTo>
                  <a:lnTo>
                    <a:pt x="836" y="233"/>
                  </a:lnTo>
                  <a:close/>
                  <a:moveTo>
                    <a:pt x="860" y="354"/>
                  </a:moveTo>
                  <a:cubicBezTo>
                    <a:pt x="855" y="324"/>
                    <a:pt x="849" y="294"/>
                    <a:pt x="843" y="263"/>
                  </a:cubicBezTo>
                  <a:cubicBezTo>
                    <a:pt x="868" y="263"/>
                    <a:pt x="868" y="263"/>
                    <a:pt x="868" y="263"/>
                  </a:cubicBezTo>
                  <a:cubicBezTo>
                    <a:pt x="878" y="292"/>
                    <a:pt x="887" y="323"/>
                    <a:pt x="895" y="354"/>
                  </a:cubicBezTo>
                  <a:lnTo>
                    <a:pt x="860" y="354"/>
                  </a:lnTo>
                  <a:close/>
                  <a:moveTo>
                    <a:pt x="474" y="663"/>
                  </a:moveTo>
                  <a:cubicBezTo>
                    <a:pt x="471" y="692"/>
                    <a:pt x="469" y="721"/>
                    <a:pt x="467" y="749"/>
                  </a:cubicBezTo>
                  <a:cubicBezTo>
                    <a:pt x="400" y="749"/>
                    <a:pt x="400" y="749"/>
                    <a:pt x="400" y="749"/>
                  </a:cubicBezTo>
                  <a:cubicBezTo>
                    <a:pt x="403" y="720"/>
                    <a:pt x="407" y="692"/>
                    <a:pt x="411" y="663"/>
                  </a:cubicBezTo>
                  <a:lnTo>
                    <a:pt x="474" y="663"/>
                  </a:lnTo>
                  <a:close/>
                  <a:moveTo>
                    <a:pt x="535" y="263"/>
                  </a:moveTo>
                  <a:cubicBezTo>
                    <a:pt x="528" y="294"/>
                    <a:pt x="522" y="324"/>
                    <a:pt x="517" y="354"/>
                  </a:cubicBezTo>
                  <a:cubicBezTo>
                    <a:pt x="474" y="354"/>
                    <a:pt x="474" y="354"/>
                    <a:pt x="474" y="354"/>
                  </a:cubicBezTo>
                  <a:cubicBezTo>
                    <a:pt x="483" y="323"/>
                    <a:pt x="492" y="292"/>
                    <a:pt x="501" y="263"/>
                  </a:cubicBezTo>
                  <a:lnTo>
                    <a:pt x="535" y="263"/>
                  </a:lnTo>
                  <a:close/>
                  <a:moveTo>
                    <a:pt x="489" y="531"/>
                  </a:moveTo>
                  <a:cubicBezTo>
                    <a:pt x="485" y="566"/>
                    <a:pt x="481" y="599"/>
                    <a:pt x="477" y="632"/>
                  </a:cubicBezTo>
                  <a:cubicBezTo>
                    <a:pt x="416" y="632"/>
                    <a:pt x="416" y="632"/>
                    <a:pt x="416" y="632"/>
                  </a:cubicBezTo>
                  <a:cubicBezTo>
                    <a:pt x="421" y="599"/>
                    <a:pt x="427" y="565"/>
                    <a:pt x="433" y="531"/>
                  </a:cubicBezTo>
                  <a:lnTo>
                    <a:pt x="489" y="531"/>
                  </a:lnTo>
                  <a:close/>
                  <a:moveTo>
                    <a:pt x="669" y="106"/>
                  </a:moveTo>
                  <a:cubicBezTo>
                    <a:pt x="602" y="106"/>
                    <a:pt x="602" y="106"/>
                    <a:pt x="602" y="106"/>
                  </a:cubicBezTo>
                  <a:cubicBezTo>
                    <a:pt x="606" y="90"/>
                    <a:pt x="610" y="73"/>
                    <a:pt x="615" y="57"/>
                  </a:cubicBezTo>
                  <a:cubicBezTo>
                    <a:pt x="600" y="53"/>
                    <a:pt x="600" y="53"/>
                    <a:pt x="600" y="53"/>
                  </a:cubicBezTo>
                  <a:cubicBezTo>
                    <a:pt x="622" y="24"/>
                    <a:pt x="646" y="5"/>
                    <a:pt x="669" y="0"/>
                  </a:cubicBezTo>
                  <a:lnTo>
                    <a:pt x="669" y="106"/>
                  </a:lnTo>
                  <a:close/>
                  <a:moveTo>
                    <a:pt x="775" y="106"/>
                  </a:moveTo>
                  <a:cubicBezTo>
                    <a:pt x="700" y="106"/>
                    <a:pt x="700" y="106"/>
                    <a:pt x="700" y="106"/>
                  </a:cubicBezTo>
                  <a:cubicBezTo>
                    <a:pt x="700" y="0"/>
                    <a:pt x="700" y="0"/>
                    <a:pt x="700" y="0"/>
                  </a:cubicBezTo>
                  <a:cubicBezTo>
                    <a:pt x="724" y="5"/>
                    <a:pt x="748" y="25"/>
                    <a:pt x="770" y="54"/>
                  </a:cubicBezTo>
                  <a:cubicBezTo>
                    <a:pt x="762" y="57"/>
                    <a:pt x="762" y="57"/>
                    <a:pt x="762" y="57"/>
                  </a:cubicBezTo>
                  <a:cubicBezTo>
                    <a:pt x="767" y="73"/>
                    <a:pt x="771" y="90"/>
                    <a:pt x="775" y="106"/>
                  </a:cubicBezTo>
                  <a:close/>
                  <a:moveTo>
                    <a:pt x="575" y="91"/>
                  </a:moveTo>
                  <a:cubicBezTo>
                    <a:pt x="573" y="96"/>
                    <a:pt x="572" y="101"/>
                    <a:pt x="571" y="106"/>
                  </a:cubicBezTo>
                  <a:cubicBezTo>
                    <a:pt x="566" y="106"/>
                    <a:pt x="566" y="106"/>
                    <a:pt x="566" y="106"/>
                  </a:cubicBezTo>
                  <a:cubicBezTo>
                    <a:pt x="569" y="101"/>
                    <a:pt x="572" y="96"/>
                    <a:pt x="575" y="91"/>
                  </a:cubicBezTo>
                  <a:close/>
                  <a:moveTo>
                    <a:pt x="563" y="137"/>
                  </a:moveTo>
                  <a:cubicBezTo>
                    <a:pt x="555" y="169"/>
                    <a:pt x="548" y="201"/>
                    <a:pt x="541" y="233"/>
                  </a:cubicBezTo>
                  <a:cubicBezTo>
                    <a:pt x="511" y="233"/>
                    <a:pt x="511" y="233"/>
                    <a:pt x="511" y="233"/>
                  </a:cubicBezTo>
                  <a:cubicBezTo>
                    <a:pt x="524" y="198"/>
                    <a:pt x="537" y="166"/>
                    <a:pt x="551" y="137"/>
                  </a:cubicBezTo>
                  <a:lnTo>
                    <a:pt x="563" y="137"/>
                  </a:lnTo>
                  <a:close/>
                  <a:moveTo>
                    <a:pt x="512" y="385"/>
                  </a:moveTo>
                  <a:cubicBezTo>
                    <a:pt x="505" y="424"/>
                    <a:pt x="499" y="463"/>
                    <a:pt x="493" y="501"/>
                  </a:cubicBezTo>
                  <a:cubicBezTo>
                    <a:pt x="439" y="501"/>
                    <a:pt x="439" y="501"/>
                    <a:pt x="439" y="501"/>
                  </a:cubicBezTo>
                  <a:cubicBezTo>
                    <a:pt x="447" y="461"/>
                    <a:pt x="456" y="422"/>
                    <a:pt x="466" y="385"/>
                  </a:cubicBezTo>
                  <a:lnTo>
                    <a:pt x="512" y="385"/>
                  </a:lnTo>
                  <a:close/>
                  <a:moveTo>
                    <a:pt x="700" y="779"/>
                  </a:moveTo>
                  <a:cubicBezTo>
                    <a:pt x="882" y="779"/>
                    <a:pt x="882" y="779"/>
                    <a:pt x="882" y="779"/>
                  </a:cubicBezTo>
                  <a:cubicBezTo>
                    <a:pt x="884" y="814"/>
                    <a:pt x="886" y="847"/>
                    <a:pt x="887" y="880"/>
                  </a:cubicBezTo>
                  <a:cubicBezTo>
                    <a:pt x="700" y="880"/>
                    <a:pt x="700" y="880"/>
                    <a:pt x="700" y="880"/>
                  </a:cubicBezTo>
                  <a:lnTo>
                    <a:pt x="700" y="779"/>
                  </a:lnTo>
                  <a:close/>
                  <a:moveTo>
                    <a:pt x="669" y="501"/>
                  </a:moveTo>
                  <a:cubicBezTo>
                    <a:pt x="524" y="501"/>
                    <a:pt x="524" y="501"/>
                    <a:pt x="524" y="501"/>
                  </a:cubicBezTo>
                  <a:cubicBezTo>
                    <a:pt x="529" y="463"/>
                    <a:pt x="535" y="424"/>
                    <a:pt x="542" y="385"/>
                  </a:cubicBezTo>
                  <a:cubicBezTo>
                    <a:pt x="669" y="385"/>
                    <a:pt x="669" y="385"/>
                    <a:pt x="669" y="385"/>
                  </a:cubicBezTo>
                  <a:lnTo>
                    <a:pt x="669" y="501"/>
                  </a:lnTo>
                  <a:close/>
                  <a:moveTo>
                    <a:pt x="669" y="233"/>
                  </a:moveTo>
                  <a:cubicBezTo>
                    <a:pt x="572" y="233"/>
                    <a:pt x="572" y="233"/>
                    <a:pt x="572" y="233"/>
                  </a:cubicBezTo>
                  <a:cubicBezTo>
                    <a:pt x="579" y="201"/>
                    <a:pt x="587" y="169"/>
                    <a:pt x="594" y="137"/>
                  </a:cubicBezTo>
                  <a:cubicBezTo>
                    <a:pt x="669" y="137"/>
                    <a:pt x="669" y="137"/>
                    <a:pt x="669" y="137"/>
                  </a:cubicBezTo>
                  <a:lnTo>
                    <a:pt x="669" y="233"/>
                  </a:lnTo>
                  <a:close/>
                  <a:moveTo>
                    <a:pt x="669" y="632"/>
                  </a:moveTo>
                  <a:cubicBezTo>
                    <a:pt x="508" y="632"/>
                    <a:pt x="508" y="632"/>
                    <a:pt x="508" y="632"/>
                  </a:cubicBezTo>
                  <a:cubicBezTo>
                    <a:pt x="511" y="599"/>
                    <a:pt x="515" y="566"/>
                    <a:pt x="520" y="531"/>
                  </a:cubicBezTo>
                  <a:cubicBezTo>
                    <a:pt x="669" y="531"/>
                    <a:pt x="669" y="531"/>
                    <a:pt x="669" y="531"/>
                  </a:cubicBezTo>
                  <a:lnTo>
                    <a:pt x="669" y="632"/>
                  </a:lnTo>
                  <a:close/>
                  <a:moveTo>
                    <a:pt x="700" y="385"/>
                  </a:moveTo>
                  <a:cubicBezTo>
                    <a:pt x="835" y="385"/>
                    <a:pt x="835" y="385"/>
                    <a:pt x="835" y="385"/>
                  </a:cubicBezTo>
                  <a:cubicBezTo>
                    <a:pt x="842" y="424"/>
                    <a:pt x="848" y="463"/>
                    <a:pt x="853" y="501"/>
                  </a:cubicBezTo>
                  <a:cubicBezTo>
                    <a:pt x="700" y="501"/>
                    <a:pt x="700" y="501"/>
                    <a:pt x="700" y="501"/>
                  </a:cubicBezTo>
                  <a:lnTo>
                    <a:pt x="700" y="385"/>
                  </a:lnTo>
                  <a:close/>
                  <a:moveTo>
                    <a:pt x="700" y="233"/>
                  </a:moveTo>
                  <a:cubicBezTo>
                    <a:pt x="700" y="137"/>
                    <a:pt x="700" y="137"/>
                    <a:pt x="700" y="137"/>
                  </a:cubicBezTo>
                  <a:cubicBezTo>
                    <a:pt x="783" y="137"/>
                    <a:pt x="783" y="137"/>
                    <a:pt x="783" y="137"/>
                  </a:cubicBezTo>
                  <a:cubicBezTo>
                    <a:pt x="791" y="169"/>
                    <a:pt x="798" y="201"/>
                    <a:pt x="805" y="233"/>
                  </a:cubicBezTo>
                  <a:lnTo>
                    <a:pt x="700" y="233"/>
                  </a:lnTo>
                  <a:close/>
                  <a:moveTo>
                    <a:pt x="700" y="263"/>
                  </a:moveTo>
                  <a:cubicBezTo>
                    <a:pt x="812" y="263"/>
                    <a:pt x="812" y="263"/>
                    <a:pt x="812" y="263"/>
                  </a:cubicBezTo>
                  <a:cubicBezTo>
                    <a:pt x="818" y="294"/>
                    <a:pt x="824" y="324"/>
                    <a:pt x="829" y="354"/>
                  </a:cubicBezTo>
                  <a:cubicBezTo>
                    <a:pt x="700" y="354"/>
                    <a:pt x="700" y="354"/>
                    <a:pt x="700" y="354"/>
                  </a:cubicBezTo>
                  <a:lnTo>
                    <a:pt x="700" y="263"/>
                  </a:lnTo>
                  <a:close/>
                  <a:moveTo>
                    <a:pt x="669" y="354"/>
                  </a:moveTo>
                  <a:cubicBezTo>
                    <a:pt x="548" y="354"/>
                    <a:pt x="548" y="354"/>
                    <a:pt x="548" y="354"/>
                  </a:cubicBezTo>
                  <a:cubicBezTo>
                    <a:pt x="553" y="324"/>
                    <a:pt x="559" y="294"/>
                    <a:pt x="566" y="263"/>
                  </a:cubicBezTo>
                  <a:cubicBezTo>
                    <a:pt x="669" y="263"/>
                    <a:pt x="669" y="263"/>
                    <a:pt x="669" y="263"/>
                  </a:cubicBezTo>
                  <a:lnTo>
                    <a:pt x="669" y="354"/>
                  </a:lnTo>
                  <a:close/>
                  <a:moveTo>
                    <a:pt x="669" y="1016"/>
                  </a:moveTo>
                  <a:cubicBezTo>
                    <a:pt x="488" y="1016"/>
                    <a:pt x="488" y="1016"/>
                    <a:pt x="488" y="1016"/>
                  </a:cubicBezTo>
                  <a:cubicBezTo>
                    <a:pt x="488" y="983"/>
                    <a:pt x="488" y="947"/>
                    <a:pt x="489" y="910"/>
                  </a:cubicBezTo>
                  <a:cubicBezTo>
                    <a:pt x="669" y="910"/>
                    <a:pt x="669" y="910"/>
                    <a:pt x="669" y="910"/>
                  </a:cubicBezTo>
                  <a:lnTo>
                    <a:pt x="669" y="1016"/>
                  </a:lnTo>
                  <a:close/>
                  <a:moveTo>
                    <a:pt x="669" y="749"/>
                  </a:moveTo>
                  <a:cubicBezTo>
                    <a:pt x="497" y="749"/>
                    <a:pt x="497" y="749"/>
                    <a:pt x="497" y="749"/>
                  </a:cubicBezTo>
                  <a:cubicBezTo>
                    <a:pt x="499" y="721"/>
                    <a:pt x="502" y="692"/>
                    <a:pt x="505" y="663"/>
                  </a:cubicBezTo>
                  <a:cubicBezTo>
                    <a:pt x="669" y="663"/>
                    <a:pt x="669" y="663"/>
                    <a:pt x="669" y="663"/>
                  </a:cubicBezTo>
                  <a:lnTo>
                    <a:pt x="669" y="749"/>
                  </a:lnTo>
                  <a:close/>
                  <a:moveTo>
                    <a:pt x="669" y="880"/>
                  </a:moveTo>
                  <a:cubicBezTo>
                    <a:pt x="490" y="880"/>
                    <a:pt x="490" y="880"/>
                    <a:pt x="490" y="880"/>
                  </a:cubicBezTo>
                  <a:cubicBezTo>
                    <a:pt x="491" y="847"/>
                    <a:pt x="493" y="814"/>
                    <a:pt x="495" y="779"/>
                  </a:cubicBezTo>
                  <a:cubicBezTo>
                    <a:pt x="669" y="779"/>
                    <a:pt x="669" y="779"/>
                    <a:pt x="669" y="779"/>
                  </a:cubicBezTo>
                  <a:lnTo>
                    <a:pt x="669" y="880"/>
                  </a:lnTo>
                  <a:close/>
                  <a:moveTo>
                    <a:pt x="465" y="779"/>
                  </a:moveTo>
                  <a:cubicBezTo>
                    <a:pt x="463" y="814"/>
                    <a:pt x="461" y="847"/>
                    <a:pt x="460" y="880"/>
                  </a:cubicBezTo>
                  <a:cubicBezTo>
                    <a:pt x="390" y="880"/>
                    <a:pt x="390" y="880"/>
                    <a:pt x="390" y="880"/>
                  </a:cubicBezTo>
                  <a:cubicBezTo>
                    <a:pt x="392" y="848"/>
                    <a:pt x="394" y="814"/>
                    <a:pt x="397" y="779"/>
                  </a:cubicBezTo>
                  <a:lnTo>
                    <a:pt x="465" y="779"/>
                  </a:lnTo>
                  <a:close/>
                  <a:moveTo>
                    <a:pt x="917" y="880"/>
                  </a:moveTo>
                  <a:cubicBezTo>
                    <a:pt x="916" y="847"/>
                    <a:pt x="915" y="814"/>
                    <a:pt x="912" y="779"/>
                  </a:cubicBezTo>
                  <a:cubicBezTo>
                    <a:pt x="972" y="779"/>
                    <a:pt x="972" y="779"/>
                    <a:pt x="972" y="779"/>
                  </a:cubicBezTo>
                  <a:cubicBezTo>
                    <a:pt x="975" y="814"/>
                    <a:pt x="978" y="848"/>
                    <a:pt x="979" y="880"/>
                  </a:cubicBezTo>
                  <a:lnTo>
                    <a:pt x="917" y="880"/>
                  </a:lnTo>
                  <a:close/>
                  <a:moveTo>
                    <a:pt x="910" y="749"/>
                  </a:moveTo>
                  <a:cubicBezTo>
                    <a:pt x="908" y="721"/>
                    <a:pt x="906" y="692"/>
                    <a:pt x="903" y="663"/>
                  </a:cubicBezTo>
                  <a:cubicBezTo>
                    <a:pt x="958" y="663"/>
                    <a:pt x="958" y="663"/>
                    <a:pt x="958" y="663"/>
                  </a:cubicBezTo>
                  <a:cubicBezTo>
                    <a:pt x="962" y="692"/>
                    <a:pt x="966" y="720"/>
                    <a:pt x="969" y="749"/>
                  </a:cubicBezTo>
                  <a:lnTo>
                    <a:pt x="910" y="749"/>
                  </a:lnTo>
                  <a:close/>
                  <a:moveTo>
                    <a:pt x="594" y="137"/>
                  </a:moveTo>
                  <a:cubicBezTo>
                    <a:pt x="563" y="137"/>
                    <a:pt x="563" y="137"/>
                    <a:pt x="563" y="137"/>
                  </a:cubicBezTo>
                  <a:cubicBezTo>
                    <a:pt x="566" y="127"/>
                    <a:pt x="568" y="117"/>
                    <a:pt x="571" y="106"/>
                  </a:cubicBezTo>
                  <a:cubicBezTo>
                    <a:pt x="602" y="106"/>
                    <a:pt x="602" y="106"/>
                    <a:pt x="602" y="106"/>
                  </a:cubicBezTo>
                  <a:cubicBezTo>
                    <a:pt x="599" y="117"/>
                    <a:pt x="597" y="127"/>
                    <a:pt x="594" y="137"/>
                  </a:cubicBezTo>
                  <a:close/>
                  <a:moveTo>
                    <a:pt x="783" y="137"/>
                  </a:moveTo>
                  <a:cubicBezTo>
                    <a:pt x="780" y="127"/>
                    <a:pt x="778" y="117"/>
                    <a:pt x="775" y="106"/>
                  </a:cubicBezTo>
                  <a:cubicBezTo>
                    <a:pt x="803" y="106"/>
                    <a:pt x="803" y="106"/>
                    <a:pt x="803" y="106"/>
                  </a:cubicBezTo>
                  <a:cubicBezTo>
                    <a:pt x="805" y="111"/>
                    <a:pt x="808" y="115"/>
                    <a:pt x="810" y="119"/>
                  </a:cubicBezTo>
                  <a:cubicBezTo>
                    <a:pt x="811" y="125"/>
                    <a:pt x="813" y="131"/>
                    <a:pt x="814" y="137"/>
                  </a:cubicBezTo>
                  <a:lnTo>
                    <a:pt x="783" y="137"/>
                  </a:lnTo>
                  <a:close/>
                  <a:moveTo>
                    <a:pt x="669" y="137"/>
                  </a:moveTo>
                  <a:cubicBezTo>
                    <a:pt x="669" y="106"/>
                    <a:pt x="669" y="106"/>
                    <a:pt x="669" y="106"/>
                  </a:cubicBezTo>
                  <a:cubicBezTo>
                    <a:pt x="700" y="106"/>
                    <a:pt x="700" y="106"/>
                    <a:pt x="700" y="106"/>
                  </a:cubicBezTo>
                  <a:cubicBezTo>
                    <a:pt x="700" y="137"/>
                    <a:pt x="700" y="137"/>
                    <a:pt x="700" y="137"/>
                  </a:cubicBezTo>
                  <a:lnTo>
                    <a:pt x="669" y="137"/>
                  </a:lnTo>
                  <a:close/>
                  <a:moveTo>
                    <a:pt x="566" y="263"/>
                  </a:moveTo>
                  <a:cubicBezTo>
                    <a:pt x="535" y="263"/>
                    <a:pt x="535" y="263"/>
                    <a:pt x="535" y="263"/>
                  </a:cubicBezTo>
                  <a:cubicBezTo>
                    <a:pt x="537" y="253"/>
                    <a:pt x="539" y="243"/>
                    <a:pt x="541" y="233"/>
                  </a:cubicBezTo>
                  <a:cubicBezTo>
                    <a:pt x="572" y="233"/>
                    <a:pt x="572" y="233"/>
                    <a:pt x="572" y="233"/>
                  </a:cubicBezTo>
                  <a:cubicBezTo>
                    <a:pt x="570" y="243"/>
                    <a:pt x="568" y="253"/>
                    <a:pt x="566" y="263"/>
                  </a:cubicBezTo>
                  <a:close/>
                  <a:moveTo>
                    <a:pt x="805" y="233"/>
                  </a:moveTo>
                  <a:cubicBezTo>
                    <a:pt x="836" y="233"/>
                    <a:pt x="836" y="233"/>
                    <a:pt x="836" y="233"/>
                  </a:cubicBezTo>
                  <a:cubicBezTo>
                    <a:pt x="838" y="243"/>
                    <a:pt x="840" y="253"/>
                    <a:pt x="843" y="263"/>
                  </a:cubicBezTo>
                  <a:cubicBezTo>
                    <a:pt x="812" y="263"/>
                    <a:pt x="812" y="263"/>
                    <a:pt x="812" y="263"/>
                  </a:cubicBezTo>
                  <a:cubicBezTo>
                    <a:pt x="810" y="253"/>
                    <a:pt x="807" y="243"/>
                    <a:pt x="805" y="233"/>
                  </a:cubicBezTo>
                  <a:close/>
                  <a:moveTo>
                    <a:pt x="700" y="263"/>
                  </a:moveTo>
                  <a:cubicBezTo>
                    <a:pt x="669" y="263"/>
                    <a:pt x="669" y="263"/>
                    <a:pt x="669" y="263"/>
                  </a:cubicBezTo>
                  <a:cubicBezTo>
                    <a:pt x="669" y="233"/>
                    <a:pt x="669" y="233"/>
                    <a:pt x="669" y="233"/>
                  </a:cubicBezTo>
                  <a:cubicBezTo>
                    <a:pt x="700" y="233"/>
                    <a:pt x="700" y="233"/>
                    <a:pt x="700" y="233"/>
                  </a:cubicBezTo>
                  <a:lnTo>
                    <a:pt x="700" y="263"/>
                  </a:lnTo>
                  <a:close/>
                  <a:moveTo>
                    <a:pt x="542" y="385"/>
                  </a:moveTo>
                  <a:cubicBezTo>
                    <a:pt x="512" y="385"/>
                    <a:pt x="512" y="385"/>
                    <a:pt x="512" y="385"/>
                  </a:cubicBezTo>
                  <a:cubicBezTo>
                    <a:pt x="513" y="375"/>
                    <a:pt x="515" y="364"/>
                    <a:pt x="517" y="354"/>
                  </a:cubicBezTo>
                  <a:cubicBezTo>
                    <a:pt x="548" y="354"/>
                    <a:pt x="548" y="354"/>
                    <a:pt x="548" y="354"/>
                  </a:cubicBezTo>
                  <a:cubicBezTo>
                    <a:pt x="546" y="364"/>
                    <a:pt x="544" y="375"/>
                    <a:pt x="542" y="385"/>
                  </a:cubicBezTo>
                  <a:close/>
                  <a:moveTo>
                    <a:pt x="829" y="354"/>
                  </a:moveTo>
                  <a:cubicBezTo>
                    <a:pt x="860" y="354"/>
                    <a:pt x="860" y="354"/>
                    <a:pt x="860" y="354"/>
                  </a:cubicBezTo>
                  <a:cubicBezTo>
                    <a:pt x="862" y="364"/>
                    <a:pt x="864" y="375"/>
                    <a:pt x="866" y="385"/>
                  </a:cubicBezTo>
                  <a:cubicBezTo>
                    <a:pt x="835" y="385"/>
                    <a:pt x="835" y="385"/>
                    <a:pt x="835" y="385"/>
                  </a:cubicBezTo>
                  <a:cubicBezTo>
                    <a:pt x="833" y="375"/>
                    <a:pt x="831" y="364"/>
                    <a:pt x="829" y="354"/>
                  </a:cubicBezTo>
                  <a:close/>
                  <a:moveTo>
                    <a:pt x="700" y="385"/>
                  </a:moveTo>
                  <a:cubicBezTo>
                    <a:pt x="669" y="385"/>
                    <a:pt x="669" y="385"/>
                    <a:pt x="669" y="385"/>
                  </a:cubicBezTo>
                  <a:cubicBezTo>
                    <a:pt x="669" y="354"/>
                    <a:pt x="669" y="354"/>
                    <a:pt x="669" y="354"/>
                  </a:cubicBezTo>
                  <a:cubicBezTo>
                    <a:pt x="700" y="354"/>
                    <a:pt x="700" y="354"/>
                    <a:pt x="700" y="354"/>
                  </a:cubicBezTo>
                  <a:lnTo>
                    <a:pt x="700" y="385"/>
                  </a:lnTo>
                  <a:close/>
                  <a:moveTo>
                    <a:pt x="520" y="531"/>
                  </a:moveTo>
                  <a:cubicBezTo>
                    <a:pt x="489" y="531"/>
                    <a:pt x="489" y="531"/>
                    <a:pt x="489" y="531"/>
                  </a:cubicBezTo>
                  <a:cubicBezTo>
                    <a:pt x="490" y="521"/>
                    <a:pt x="492" y="511"/>
                    <a:pt x="493" y="501"/>
                  </a:cubicBezTo>
                  <a:cubicBezTo>
                    <a:pt x="524" y="501"/>
                    <a:pt x="524" y="501"/>
                    <a:pt x="524" y="501"/>
                  </a:cubicBezTo>
                  <a:cubicBezTo>
                    <a:pt x="523" y="511"/>
                    <a:pt x="521" y="521"/>
                    <a:pt x="520" y="531"/>
                  </a:cubicBezTo>
                  <a:close/>
                  <a:moveTo>
                    <a:pt x="853" y="501"/>
                  </a:moveTo>
                  <a:cubicBezTo>
                    <a:pt x="884" y="501"/>
                    <a:pt x="884" y="501"/>
                    <a:pt x="884" y="501"/>
                  </a:cubicBezTo>
                  <a:cubicBezTo>
                    <a:pt x="885" y="511"/>
                    <a:pt x="887" y="521"/>
                    <a:pt x="888" y="531"/>
                  </a:cubicBezTo>
                  <a:cubicBezTo>
                    <a:pt x="858" y="531"/>
                    <a:pt x="858" y="531"/>
                    <a:pt x="858" y="531"/>
                  </a:cubicBezTo>
                  <a:cubicBezTo>
                    <a:pt x="856" y="521"/>
                    <a:pt x="855" y="511"/>
                    <a:pt x="853" y="501"/>
                  </a:cubicBezTo>
                  <a:close/>
                  <a:moveTo>
                    <a:pt x="700" y="531"/>
                  </a:moveTo>
                  <a:cubicBezTo>
                    <a:pt x="669" y="531"/>
                    <a:pt x="669" y="531"/>
                    <a:pt x="669" y="531"/>
                  </a:cubicBezTo>
                  <a:cubicBezTo>
                    <a:pt x="669" y="501"/>
                    <a:pt x="669" y="501"/>
                    <a:pt x="669" y="501"/>
                  </a:cubicBezTo>
                  <a:cubicBezTo>
                    <a:pt x="700" y="501"/>
                    <a:pt x="700" y="501"/>
                    <a:pt x="700" y="501"/>
                  </a:cubicBezTo>
                  <a:lnTo>
                    <a:pt x="700" y="531"/>
                  </a:lnTo>
                  <a:close/>
                  <a:moveTo>
                    <a:pt x="505" y="663"/>
                  </a:moveTo>
                  <a:cubicBezTo>
                    <a:pt x="474" y="663"/>
                    <a:pt x="474" y="663"/>
                    <a:pt x="474" y="663"/>
                  </a:cubicBezTo>
                  <a:cubicBezTo>
                    <a:pt x="475" y="653"/>
                    <a:pt x="476" y="642"/>
                    <a:pt x="477" y="632"/>
                  </a:cubicBezTo>
                  <a:cubicBezTo>
                    <a:pt x="508" y="632"/>
                    <a:pt x="508" y="632"/>
                    <a:pt x="508" y="632"/>
                  </a:cubicBezTo>
                  <a:cubicBezTo>
                    <a:pt x="507" y="642"/>
                    <a:pt x="506" y="653"/>
                    <a:pt x="505" y="663"/>
                  </a:cubicBezTo>
                  <a:close/>
                  <a:moveTo>
                    <a:pt x="870" y="632"/>
                  </a:moveTo>
                  <a:cubicBezTo>
                    <a:pt x="900" y="632"/>
                    <a:pt x="900" y="632"/>
                    <a:pt x="900" y="632"/>
                  </a:cubicBezTo>
                  <a:cubicBezTo>
                    <a:pt x="901" y="642"/>
                    <a:pt x="902" y="653"/>
                    <a:pt x="903" y="663"/>
                  </a:cubicBezTo>
                  <a:cubicBezTo>
                    <a:pt x="873" y="663"/>
                    <a:pt x="873" y="663"/>
                    <a:pt x="873" y="663"/>
                  </a:cubicBezTo>
                  <a:cubicBezTo>
                    <a:pt x="872" y="653"/>
                    <a:pt x="871" y="642"/>
                    <a:pt x="870" y="632"/>
                  </a:cubicBezTo>
                  <a:close/>
                  <a:moveTo>
                    <a:pt x="700" y="663"/>
                  </a:moveTo>
                  <a:cubicBezTo>
                    <a:pt x="669" y="663"/>
                    <a:pt x="669" y="663"/>
                    <a:pt x="669" y="663"/>
                  </a:cubicBezTo>
                  <a:cubicBezTo>
                    <a:pt x="669" y="632"/>
                    <a:pt x="669" y="632"/>
                    <a:pt x="669" y="632"/>
                  </a:cubicBezTo>
                  <a:cubicBezTo>
                    <a:pt x="700" y="632"/>
                    <a:pt x="700" y="632"/>
                    <a:pt x="700" y="632"/>
                  </a:cubicBezTo>
                  <a:lnTo>
                    <a:pt x="700" y="663"/>
                  </a:lnTo>
                  <a:close/>
                  <a:moveTo>
                    <a:pt x="495" y="779"/>
                  </a:moveTo>
                  <a:cubicBezTo>
                    <a:pt x="465" y="779"/>
                    <a:pt x="465" y="779"/>
                    <a:pt x="465" y="779"/>
                  </a:cubicBezTo>
                  <a:cubicBezTo>
                    <a:pt x="465" y="769"/>
                    <a:pt x="466" y="759"/>
                    <a:pt x="467" y="749"/>
                  </a:cubicBezTo>
                  <a:cubicBezTo>
                    <a:pt x="497" y="749"/>
                    <a:pt x="497" y="749"/>
                    <a:pt x="497" y="749"/>
                  </a:cubicBezTo>
                  <a:cubicBezTo>
                    <a:pt x="497" y="759"/>
                    <a:pt x="496" y="769"/>
                    <a:pt x="495" y="779"/>
                  </a:cubicBezTo>
                  <a:close/>
                  <a:moveTo>
                    <a:pt x="880" y="749"/>
                  </a:moveTo>
                  <a:cubicBezTo>
                    <a:pt x="910" y="749"/>
                    <a:pt x="910" y="749"/>
                    <a:pt x="910" y="749"/>
                  </a:cubicBezTo>
                  <a:cubicBezTo>
                    <a:pt x="911" y="759"/>
                    <a:pt x="912" y="769"/>
                    <a:pt x="912" y="779"/>
                  </a:cubicBezTo>
                  <a:cubicBezTo>
                    <a:pt x="882" y="779"/>
                    <a:pt x="882" y="779"/>
                    <a:pt x="882" y="779"/>
                  </a:cubicBezTo>
                  <a:cubicBezTo>
                    <a:pt x="881" y="769"/>
                    <a:pt x="881" y="759"/>
                    <a:pt x="880" y="749"/>
                  </a:cubicBezTo>
                  <a:close/>
                  <a:moveTo>
                    <a:pt x="700" y="779"/>
                  </a:moveTo>
                  <a:cubicBezTo>
                    <a:pt x="669" y="779"/>
                    <a:pt x="669" y="779"/>
                    <a:pt x="669" y="779"/>
                  </a:cubicBezTo>
                  <a:cubicBezTo>
                    <a:pt x="669" y="749"/>
                    <a:pt x="669" y="749"/>
                    <a:pt x="669" y="749"/>
                  </a:cubicBezTo>
                  <a:cubicBezTo>
                    <a:pt x="700" y="749"/>
                    <a:pt x="700" y="749"/>
                    <a:pt x="700" y="749"/>
                  </a:cubicBezTo>
                  <a:lnTo>
                    <a:pt x="700" y="779"/>
                  </a:lnTo>
                  <a:close/>
                  <a:moveTo>
                    <a:pt x="489" y="910"/>
                  </a:moveTo>
                  <a:cubicBezTo>
                    <a:pt x="459" y="910"/>
                    <a:pt x="459" y="910"/>
                    <a:pt x="459" y="910"/>
                  </a:cubicBezTo>
                  <a:cubicBezTo>
                    <a:pt x="459" y="900"/>
                    <a:pt x="460" y="890"/>
                    <a:pt x="460" y="880"/>
                  </a:cubicBezTo>
                  <a:cubicBezTo>
                    <a:pt x="490" y="880"/>
                    <a:pt x="490" y="880"/>
                    <a:pt x="490" y="880"/>
                  </a:cubicBezTo>
                  <a:cubicBezTo>
                    <a:pt x="490" y="890"/>
                    <a:pt x="489" y="900"/>
                    <a:pt x="489" y="910"/>
                  </a:cubicBezTo>
                  <a:close/>
                  <a:moveTo>
                    <a:pt x="887" y="880"/>
                  </a:moveTo>
                  <a:cubicBezTo>
                    <a:pt x="917" y="880"/>
                    <a:pt x="917" y="880"/>
                    <a:pt x="917" y="880"/>
                  </a:cubicBezTo>
                  <a:cubicBezTo>
                    <a:pt x="918" y="890"/>
                    <a:pt x="918" y="900"/>
                    <a:pt x="918" y="910"/>
                  </a:cubicBezTo>
                  <a:cubicBezTo>
                    <a:pt x="888" y="910"/>
                    <a:pt x="888" y="910"/>
                    <a:pt x="888" y="910"/>
                  </a:cubicBezTo>
                  <a:cubicBezTo>
                    <a:pt x="888" y="900"/>
                    <a:pt x="887" y="890"/>
                    <a:pt x="887" y="880"/>
                  </a:cubicBezTo>
                  <a:close/>
                  <a:moveTo>
                    <a:pt x="700" y="880"/>
                  </a:moveTo>
                  <a:cubicBezTo>
                    <a:pt x="700" y="910"/>
                    <a:pt x="700" y="910"/>
                    <a:pt x="700" y="910"/>
                  </a:cubicBezTo>
                  <a:cubicBezTo>
                    <a:pt x="669" y="910"/>
                    <a:pt x="669" y="910"/>
                    <a:pt x="669" y="910"/>
                  </a:cubicBezTo>
                  <a:cubicBezTo>
                    <a:pt x="669" y="880"/>
                    <a:pt x="669" y="880"/>
                    <a:pt x="669" y="880"/>
                  </a:cubicBezTo>
                  <a:lnTo>
                    <a:pt x="700" y="880"/>
                  </a:lnTo>
                  <a:close/>
                  <a:moveTo>
                    <a:pt x="669" y="1016"/>
                  </a:moveTo>
                  <a:cubicBezTo>
                    <a:pt x="700" y="1016"/>
                    <a:pt x="700" y="1016"/>
                    <a:pt x="700" y="1016"/>
                  </a:cubicBezTo>
                  <a:cubicBezTo>
                    <a:pt x="700" y="1047"/>
                    <a:pt x="700" y="1047"/>
                    <a:pt x="700" y="1047"/>
                  </a:cubicBezTo>
                  <a:cubicBezTo>
                    <a:pt x="669" y="1047"/>
                    <a:pt x="669" y="1047"/>
                    <a:pt x="669" y="1047"/>
                  </a:cubicBezTo>
                  <a:lnTo>
                    <a:pt x="669" y="10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9" name="TextBox 18"/>
          <p:cNvSpPr txBox="1"/>
          <p:nvPr/>
        </p:nvSpPr>
        <p:spPr>
          <a:xfrm>
            <a:off x="643638" y="4858385"/>
            <a:ext cx="1079169" cy="259045"/>
          </a:xfrm>
          <a:prstGeom prst="rect">
            <a:avLst/>
          </a:prstGeom>
          <a:noFill/>
        </p:spPr>
        <p:txBody>
          <a:bodyPr wrap="square" rtlCol="0">
            <a:spAutoFit/>
          </a:bodyPr>
          <a:lstStyle/>
          <a:p>
            <a:r>
              <a:rPr lang="en-US" sz="800" kern="0" dirty="0" smtClean="0">
                <a:solidFill>
                  <a:schemeClr val="tx1"/>
                </a:solidFill>
                <a:latin typeface="+mn-lt"/>
                <a:cs typeface="Arial" panose="020B0604020202020204" pitchFamily="34" charset="0"/>
              </a:rPr>
              <a:t>Very Small </a:t>
            </a:r>
            <a:r>
              <a:rPr lang="en-US" sz="800" kern="0" dirty="0">
                <a:solidFill>
                  <a:schemeClr val="tx1"/>
                </a:solidFill>
                <a:latin typeface="+mn-lt"/>
                <a:cs typeface="Arial" panose="020B0604020202020204" pitchFamily="34" charset="0"/>
              </a:rPr>
              <a:t>F</a:t>
            </a:r>
            <a:r>
              <a:rPr lang="en-US" sz="800" kern="0" dirty="0" smtClean="0">
                <a:solidFill>
                  <a:schemeClr val="tx1"/>
                </a:solidFill>
                <a:latin typeface="+mn-lt"/>
                <a:cs typeface="Arial" panose="020B0604020202020204" pitchFamily="34" charset="0"/>
              </a:rPr>
              <a:t>arms</a:t>
            </a:r>
            <a:endParaRPr lang="en-US" sz="800" kern="0" dirty="0">
              <a:solidFill>
                <a:schemeClr val="tx1"/>
              </a:solidFill>
              <a:latin typeface="+mn-lt"/>
              <a:cs typeface="Arial" panose="020B0604020202020204" pitchFamily="34" charset="0"/>
            </a:endParaRPr>
          </a:p>
        </p:txBody>
      </p:sp>
      <p:sp>
        <p:nvSpPr>
          <p:cNvPr id="20" name="TextBox 19"/>
          <p:cNvSpPr txBox="1"/>
          <p:nvPr/>
        </p:nvSpPr>
        <p:spPr>
          <a:xfrm>
            <a:off x="2093126" y="4855576"/>
            <a:ext cx="1079169" cy="259045"/>
          </a:xfrm>
          <a:prstGeom prst="rect">
            <a:avLst/>
          </a:prstGeom>
          <a:noFill/>
        </p:spPr>
        <p:txBody>
          <a:bodyPr wrap="square" rtlCol="0">
            <a:spAutoFit/>
          </a:bodyPr>
          <a:lstStyle/>
          <a:p>
            <a:r>
              <a:rPr lang="en-US" sz="800" kern="0" dirty="0" smtClean="0">
                <a:solidFill>
                  <a:schemeClr val="tx1"/>
                </a:solidFill>
                <a:latin typeface="+mn-lt"/>
                <a:cs typeface="Arial" panose="020B0604020202020204" pitchFamily="34" charset="0"/>
              </a:rPr>
              <a:t>Large Farms</a:t>
            </a:r>
            <a:endParaRPr lang="en-US" sz="800" kern="0" dirty="0">
              <a:solidFill>
                <a:schemeClr val="tx1"/>
              </a:solidFill>
              <a:latin typeface="+mn-lt"/>
              <a:cs typeface="Arial" panose="020B0604020202020204" pitchFamily="34" charset="0"/>
            </a:endParaRPr>
          </a:p>
        </p:txBody>
      </p:sp>
      <p:sp>
        <p:nvSpPr>
          <p:cNvPr id="21" name="TextBox 20"/>
          <p:cNvSpPr txBox="1"/>
          <p:nvPr/>
        </p:nvSpPr>
        <p:spPr>
          <a:xfrm>
            <a:off x="643638" y="5029115"/>
            <a:ext cx="1079169" cy="240707"/>
          </a:xfrm>
          <a:prstGeom prst="rect">
            <a:avLst/>
          </a:prstGeom>
          <a:noFill/>
        </p:spPr>
        <p:txBody>
          <a:bodyPr wrap="square" rtlCol="0">
            <a:spAutoFit/>
          </a:bodyPr>
          <a:lstStyle/>
          <a:p>
            <a:r>
              <a:rPr lang="en-US" sz="800" kern="0" dirty="0" smtClean="0">
                <a:solidFill>
                  <a:schemeClr val="tx1"/>
                </a:solidFill>
                <a:latin typeface="+mn-lt"/>
                <a:cs typeface="Arial" panose="020B0604020202020204" pitchFamily="34" charset="0"/>
              </a:rPr>
              <a:t>202,000</a:t>
            </a:r>
            <a:endParaRPr lang="en-US" sz="800" kern="0" dirty="0">
              <a:solidFill>
                <a:schemeClr val="tx1"/>
              </a:solidFill>
              <a:latin typeface="+mn-lt"/>
              <a:cs typeface="Arial" panose="020B0604020202020204" pitchFamily="34" charset="0"/>
            </a:endParaRPr>
          </a:p>
        </p:txBody>
      </p:sp>
      <p:sp>
        <p:nvSpPr>
          <p:cNvPr id="22" name="TextBox 21"/>
          <p:cNvSpPr txBox="1"/>
          <p:nvPr/>
        </p:nvSpPr>
        <p:spPr>
          <a:xfrm>
            <a:off x="2093126" y="5029115"/>
            <a:ext cx="1079169" cy="240707"/>
          </a:xfrm>
          <a:prstGeom prst="rect">
            <a:avLst/>
          </a:prstGeom>
          <a:noFill/>
        </p:spPr>
        <p:txBody>
          <a:bodyPr wrap="square" rtlCol="0">
            <a:spAutoFit/>
          </a:bodyPr>
          <a:lstStyle/>
          <a:p>
            <a:r>
              <a:rPr lang="en-US" sz="800" kern="0" dirty="0" smtClean="0">
                <a:solidFill>
                  <a:schemeClr val="tx1"/>
                </a:solidFill>
                <a:latin typeface="+mn-lt"/>
                <a:cs typeface="Arial" panose="020B0604020202020204" pitchFamily="34" charset="0"/>
              </a:rPr>
              <a:t>9,000</a:t>
            </a:r>
            <a:endParaRPr lang="en-US" sz="800" kern="0" dirty="0">
              <a:solidFill>
                <a:schemeClr val="tx1"/>
              </a:solidFill>
              <a:latin typeface="+mn-lt"/>
              <a:cs typeface="Arial" panose="020B0604020202020204" pitchFamily="34" charset="0"/>
            </a:endParaRPr>
          </a:p>
        </p:txBody>
      </p:sp>
      <p:sp>
        <p:nvSpPr>
          <p:cNvPr id="23" name="TextBox 22"/>
          <p:cNvSpPr txBox="1"/>
          <p:nvPr/>
        </p:nvSpPr>
        <p:spPr>
          <a:xfrm>
            <a:off x="645035" y="5526455"/>
            <a:ext cx="1163898" cy="425758"/>
          </a:xfrm>
          <a:prstGeom prst="rect">
            <a:avLst/>
          </a:prstGeom>
          <a:noFill/>
        </p:spPr>
        <p:txBody>
          <a:bodyPr wrap="square" rtlCol="0">
            <a:spAutoFit/>
          </a:bodyPr>
          <a:lstStyle/>
          <a:p>
            <a:r>
              <a:rPr lang="en-US" sz="800" b="1" kern="0" dirty="0" smtClean="0">
                <a:solidFill>
                  <a:schemeClr val="tx1"/>
                </a:solidFill>
                <a:latin typeface="+mn-lt"/>
                <a:cs typeface="Arial" panose="020B0604020202020204" pitchFamily="34" charset="0"/>
              </a:rPr>
              <a:t>Aggregated Value</a:t>
            </a:r>
            <a:r>
              <a:rPr lang="pt-PT" sz="800" b="1" kern="0" dirty="0" smtClean="0">
                <a:solidFill>
                  <a:schemeClr val="tx1"/>
                </a:solidFill>
                <a:latin typeface="+mn-lt"/>
                <a:cs typeface="Arial" panose="020B0604020202020204" pitchFamily="34" charset="0"/>
              </a:rPr>
              <a:t>:</a:t>
            </a:r>
          </a:p>
          <a:p>
            <a:r>
              <a:rPr lang="pt-PT" sz="800" kern="0" dirty="0" smtClean="0">
                <a:solidFill>
                  <a:schemeClr val="tx1"/>
                </a:solidFill>
                <a:latin typeface="+mn-lt"/>
                <a:cs typeface="Arial" panose="020B0604020202020204" pitchFamily="34" charset="0"/>
              </a:rPr>
              <a:t>€480m </a:t>
            </a:r>
            <a:endParaRPr lang="en-US" sz="800" kern="0" dirty="0">
              <a:solidFill>
                <a:schemeClr val="tx1"/>
              </a:solidFill>
              <a:latin typeface="+mn-lt"/>
              <a:cs typeface="Arial" panose="020B0604020202020204" pitchFamily="34" charset="0"/>
            </a:endParaRPr>
          </a:p>
        </p:txBody>
      </p:sp>
      <p:sp>
        <p:nvSpPr>
          <p:cNvPr id="24" name="TextBox 23"/>
          <p:cNvSpPr txBox="1"/>
          <p:nvPr/>
        </p:nvSpPr>
        <p:spPr>
          <a:xfrm>
            <a:off x="2022502" y="5526455"/>
            <a:ext cx="1228413" cy="425758"/>
          </a:xfrm>
          <a:prstGeom prst="rect">
            <a:avLst/>
          </a:prstGeom>
          <a:noFill/>
        </p:spPr>
        <p:txBody>
          <a:bodyPr wrap="square" rtlCol="0">
            <a:spAutoFit/>
          </a:bodyPr>
          <a:lstStyle/>
          <a:p>
            <a:r>
              <a:rPr lang="en-US" sz="800" b="1" kern="0" dirty="0" smtClean="0">
                <a:solidFill>
                  <a:schemeClr val="tx1"/>
                </a:solidFill>
                <a:latin typeface="+mn-lt"/>
                <a:cs typeface="Arial" panose="020B0604020202020204" pitchFamily="34" charset="0"/>
              </a:rPr>
              <a:t>Aggregated Value:</a:t>
            </a:r>
          </a:p>
          <a:p>
            <a:r>
              <a:rPr lang="en-US" sz="800" kern="0" dirty="0" smtClean="0">
                <a:solidFill>
                  <a:schemeClr val="tx1"/>
                </a:solidFill>
                <a:latin typeface="+mn-lt"/>
                <a:cs typeface="Arial" panose="020B0604020202020204" pitchFamily="34" charset="0"/>
              </a:rPr>
              <a:t>€2.6bn</a:t>
            </a:r>
            <a:endParaRPr lang="en-US" sz="800" kern="0" dirty="0">
              <a:solidFill>
                <a:schemeClr val="tx1"/>
              </a:solidFill>
              <a:latin typeface="+mn-lt"/>
              <a:cs typeface="Arial" panose="020B0604020202020204" pitchFamily="34" charset="0"/>
            </a:endParaRPr>
          </a:p>
        </p:txBody>
      </p:sp>
      <p:sp>
        <p:nvSpPr>
          <p:cNvPr id="25" name="Down Arrow 24"/>
          <p:cNvSpPr/>
          <p:nvPr/>
        </p:nvSpPr>
        <p:spPr bwMode="auto">
          <a:xfrm>
            <a:off x="1051351" y="5254220"/>
            <a:ext cx="263742" cy="341063"/>
          </a:xfrm>
          <a:prstGeom prst="downArrow">
            <a:avLst/>
          </a:prstGeom>
          <a:solidFill>
            <a:schemeClr val="accent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26" name="Down Arrow 25"/>
          <p:cNvSpPr/>
          <p:nvPr/>
        </p:nvSpPr>
        <p:spPr bwMode="auto">
          <a:xfrm>
            <a:off x="2487359" y="5245273"/>
            <a:ext cx="263742" cy="341063"/>
          </a:xfrm>
          <a:prstGeom prst="downArrow">
            <a:avLst/>
          </a:prstGeom>
          <a:solidFill>
            <a:schemeClr val="accent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28" name="Text Placeholder 6"/>
          <p:cNvSpPr txBox="1">
            <a:spLocks/>
          </p:cNvSpPr>
          <p:nvPr/>
        </p:nvSpPr>
        <p:spPr>
          <a:xfrm>
            <a:off x="3522662" y="5866300"/>
            <a:ext cx="2887320" cy="375758"/>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spcBef>
                <a:spcPts val="0"/>
              </a:spcBef>
              <a:spcAft>
                <a:spcPts val="0"/>
              </a:spcAft>
            </a:pPr>
            <a:r>
              <a:rPr lang="en-US" sz="700" b="0" kern="0" dirty="0" smtClean="0">
                <a:latin typeface="Arial" panose="020B0604020202020204" pitchFamily="34" charset="0"/>
                <a:cs typeface="Arial" panose="020B0604020202020204" pitchFamily="34" charset="0"/>
              </a:rPr>
              <a:t>Marine fish is the most representative category, both in volume and value, followed by </a:t>
            </a:r>
            <a:r>
              <a:rPr lang="en-US" sz="700" b="0" kern="0" dirty="0" err="1" smtClean="0">
                <a:latin typeface="Arial" panose="020B0604020202020204" pitchFamily="34" charset="0"/>
                <a:cs typeface="Arial" panose="020B0604020202020204" pitchFamily="34" charset="0"/>
              </a:rPr>
              <a:t>Molluscs</a:t>
            </a:r>
            <a:r>
              <a:rPr lang="en-US" sz="700" b="0" kern="0" dirty="0" smtClean="0">
                <a:latin typeface="Arial" panose="020B0604020202020204" pitchFamily="34" charset="0"/>
                <a:cs typeface="Arial" panose="020B0604020202020204" pitchFamily="34" charset="0"/>
              </a:rPr>
              <a:t>.</a:t>
            </a:r>
          </a:p>
        </p:txBody>
      </p:sp>
      <p:sp>
        <p:nvSpPr>
          <p:cNvPr id="29" name="Text Placeholder 6"/>
          <p:cNvSpPr txBox="1">
            <a:spLocks/>
          </p:cNvSpPr>
          <p:nvPr/>
        </p:nvSpPr>
        <p:spPr>
          <a:xfrm>
            <a:off x="3704874" y="4858185"/>
            <a:ext cx="2801400" cy="218088"/>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ctr">
              <a:spcBef>
                <a:spcPts val="0"/>
              </a:spcBef>
              <a:spcAft>
                <a:spcPts val="0"/>
              </a:spcAft>
            </a:pPr>
            <a:r>
              <a:rPr lang="en-US" sz="800" b="0" kern="0" dirty="0" smtClean="0">
                <a:solidFill>
                  <a:srgbClr val="000000"/>
                </a:solidFill>
                <a:latin typeface="Arial" panose="020B0604020202020204" pitchFamily="34" charset="0"/>
                <a:cs typeface="Arial" panose="020B0604020202020204" pitchFamily="34" charset="0"/>
              </a:rPr>
              <a:t>Fishing 2014</a:t>
            </a:r>
          </a:p>
        </p:txBody>
      </p:sp>
      <p:graphicFrame>
        <p:nvGraphicFramePr>
          <p:cNvPr id="30" name="Chart 29"/>
          <p:cNvGraphicFramePr>
            <a:graphicFrameLocks/>
          </p:cNvGraphicFramePr>
          <p:nvPr>
            <p:extLst/>
          </p:nvPr>
        </p:nvGraphicFramePr>
        <p:xfrm>
          <a:off x="3475821" y="4839828"/>
          <a:ext cx="2041460" cy="1086221"/>
        </p:xfrm>
        <a:graphic>
          <a:graphicData uri="http://schemas.openxmlformats.org/drawingml/2006/chart">
            <c:chart xmlns:c="http://schemas.openxmlformats.org/drawingml/2006/chart" xmlns:r="http://schemas.openxmlformats.org/officeDocument/2006/relationships" r:id="rId7"/>
          </a:graphicData>
        </a:graphic>
      </p:graphicFrame>
      <p:sp>
        <p:nvSpPr>
          <p:cNvPr id="31" name="TextBox 30"/>
          <p:cNvSpPr txBox="1"/>
          <p:nvPr/>
        </p:nvSpPr>
        <p:spPr>
          <a:xfrm>
            <a:off x="4142008" y="5264398"/>
            <a:ext cx="694330" cy="259045"/>
          </a:xfrm>
          <a:prstGeom prst="rect">
            <a:avLst/>
          </a:prstGeom>
          <a:noFill/>
        </p:spPr>
        <p:txBody>
          <a:bodyPr wrap="square" rtlCol="0">
            <a:spAutoFit/>
          </a:bodyPr>
          <a:lstStyle/>
          <a:p>
            <a:r>
              <a:rPr lang="pt-PT" sz="800" dirty="0" smtClean="0">
                <a:solidFill>
                  <a:srgbClr val="000000"/>
                </a:solidFill>
                <a:latin typeface="Arial" panose="020B0604020202020204" pitchFamily="34" charset="0"/>
                <a:cs typeface="Arial" panose="020B0604020202020204" pitchFamily="34" charset="0"/>
              </a:rPr>
              <a:t>€250m</a:t>
            </a:r>
            <a:endParaRPr lang="pt-PT" sz="800" dirty="0">
              <a:solidFill>
                <a:srgbClr val="000000"/>
              </a:solidFill>
              <a:latin typeface="Arial" panose="020B0604020202020204" pitchFamily="34" charset="0"/>
              <a:cs typeface="Arial" panose="020B0604020202020204" pitchFamily="34" charset="0"/>
            </a:endParaRPr>
          </a:p>
        </p:txBody>
      </p:sp>
      <p:sp>
        <p:nvSpPr>
          <p:cNvPr id="32" name="TextBox 31"/>
          <p:cNvSpPr txBox="1"/>
          <p:nvPr/>
        </p:nvSpPr>
        <p:spPr>
          <a:xfrm>
            <a:off x="5469334" y="5246755"/>
            <a:ext cx="694330" cy="276999"/>
          </a:xfrm>
          <a:prstGeom prst="rect">
            <a:avLst/>
          </a:prstGeom>
          <a:noFill/>
        </p:spPr>
        <p:txBody>
          <a:bodyPr wrap="square" rtlCol="0">
            <a:spAutoFit/>
          </a:bodyPr>
          <a:lstStyle/>
          <a:p>
            <a:pPr>
              <a:lnSpc>
                <a:spcPct val="100000"/>
              </a:lnSpc>
            </a:pPr>
            <a:r>
              <a:rPr lang="pt-PT" sz="800" dirty="0" smtClean="0">
                <a:solidFill>
                  <a:srgbClr val="000000"/>
                </a:solidFill>
                <a:latin typeface="Arial" panose="020B0604020202020204" pitchFamily="34" charset="0"/>
                <a:cs typeface="Arial" panose="020B0604020202020204" pitchFamily="34" charset="0"/>
              </a:rPr>
              <a:t>120 </a:t>
            </a:r>
          </a:p>
          <a:p>
            <a:pPr>
              <a:lnSpc>
                <a:spcPct val="100000"/>
              </a:lnSpc>
            </a:pPr>
            <a:r>
              <a:rPr lang="pt-PT" sz="400" dirty="0" err="1" smtClean="0">
                <a:solidFill>
                  <a:srgbClr val="000000"/>
                </a:solidFill>
                <a:latin typeface="Arial" panose="020B0604020202020204" pitchFamily="34" charset="0"/>
                <a:cs typeface="Arial" panose="020B0604020202020204" pitchFamily="34" charset="0"/>
              </a:rPr>
              <a:t>thousand</a:t>
            </a:r>
            <a:r>
              <a:rPr lang="pt-PT" sz="400" dirty="0" smtClean="0">
                <a:solidFill>
                  <a:srgbClr val="000000"/>
                </a:solidFill>
                <a:latin typeface="Arial" panose="020B0604020202020204" pitchFamily="34" charset="0"/>
                <a:cs typeface="Arial" panose="020B0604020202020204" pitchFamily="34" charset="0"/>
              </a:rPr>
              <a:t> tons</a:t>
            </a:r>
            <a:endParaRPr lang="pt-PT" sz="400" dirty="0">
              <a:solidFill>
                <a:srgbClr val="000000"/>
              </a:solidFill>
              <a:latin typeface="Arial" panose="020B0604020202020204" pitchFamily="34" charset="0"/>
              <a:cs typeface="Arial" panose="020B0604020202020204" pitchFamily="34" charset="0"/>
            </a:endParaRPr>
          </a:p>
        </p:txBody>
      </p:sp>
      <p:sp>
        <p:nvSpPr>
          <p:cNvPr id="33" name="Text Placeholder 6"/>
          <p:cNvSpPr txBox="1">
            <a:spLocks/>
          </p:cNvSpPr>
          <p:nvPr/>
        </p:nvSpPr>
        <p:spPr>
          <a:xfrm>
            <a:off x="3475821" y="7408448"/>
            <a:ext cx="2862893" cy="375758"/>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spcBef>
                <a:spcPts val="0"/>
              </a:spcBef>
              <a:spcAft>
                <a:spcPts val="0"/>
              </a:spcAft>
            </a:pPr>
            <a:r>
              <a:rPr lang="en-US" sz="700" b="0" kern="0" dirty="0" smtClean="0">
                <a:latin typeface="Arial" panose="020B0604020202020204" pitchFamily="34" charset="0"/>
                <a:cs typeface="Arial" panose="020B0604020202020204" pitchFamily="34" charset="0"/>
              </a:rPr>
              <a:t>Taking advantage of the Mediterranean climate, the production of olive oil contributes considerably to the relevance of the Oils and fats category in volume terms. However, Meat processing takes the lead in value (23%).</a:t>
            </a:r>
          </a:p>
        </p:txBody>
      </p:sp>
      <p:sp>
        <p:nvSpPr>
          <p:cNvPr id="34" name="Text Placeholder 6"/>
          <p:cNvSpPr txBox="1">
            <a:spLocks/>
          </p:cNvSpPr>
          <p:nvPr/>
        </p:nvSpPr>
        <p:spPr>
          <a:xfrm>
            <a:off x="3727768" y="6132498"/>
            <a:ext cx="2801400" cy="218088"/>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ctr">
              <a:spcBef>
                <a:spcPts val="0"/>
              </a:spcBef>
              <a:spcAft>
                <a:spcPts val="0"/>
              </a:spcAft>
            </a:pPr>
            <a:r>
              <a:rPr lang="en-US" sz="800" b="0" kern="0" dirty="0" smtClean="0">
                <a:solidFill>
                  <a:srgbClr val="000000"/>
                </a:solidFill>
                <a:latin typeface="Arial" panose="020B0604020202020204" pitchFamily="34" charset="0"/>
                <a:cs typeface="Arial" panose="020B0604020202020204" pitchFamily="34" charset="0"/>
              </a:rPr>
              <a:t>Food Industry Production 2014</a:t>
            </a:r>
          </a:p>
        </p:txBody>
      </p:sp>
      <p:graphicFrame>
        <p:nvGraphicFramePr>
          <p:cNvPr id="35" name="Chart 34"/>
          <p:cNvGraphicFramePr>
            <a:graphicFrameLocks/>
          </p:cNvGraphicFramePr>
          <p:nvPr>
            <p:extLst/>
          </p:nvPr>
        </p:nvGraphicFramePr>
        <p:xfrm>
          <a:off x="3928468" y="6173748"/>
          <a:ext cx="1088196" cy="1090003"/>
        </p:xfrm>
        <a:graphic>
          <a:graphicData uri="http://schemas.openxmlformats.org/drawingml/2006/chart">
            <c:chart xmlns:c="http://schemas.openxmlformats.org/drawingml/2006/chart" xmlns:r="http://schemas.openxmlformats.org/officeDocument/2006/relationships" r:id="rId8"/>
          </a:graphicData>
        </a:graphic>
      </p:graphicFrame>
      <p:sp>
        <p:nvSpPr>
          <p:cNvPr id="36" name="TextBox 35"/>
          <p:cNvSpPr txBox="1"/>
          <p:nvPr/>
        </p:nvSpPr>
        <p:spPr>
          <a:xfrm>
            <a:off x="4135920" y="6550987"/>
            <a:ext cx="694330" cy="240707"/>
          </a:xfrm>
          <a:prstGeom prst="rect">
            <a:avLst/>
          </a:prstGeom>
          <a:noFill/>
        </p:spPr>
        <p:txBody>
          <a:bodyPr wrap="square" rtlCol="0">
            <a:spAutoFit/>
          </a:bodyPr>
          <a:lstStyle/>
          <a:p>
            <a:r>
              <a:rPr lang="pt-PT" sz="800" dirty="0" smtClean="0">
                <a:solidFill>
                  <a:srgbClr val="000000"/>
                </a:solidFill>
                <a:latin typeface="Arial" panose="020B0604020202020204" pitchFamily="34" charset="0"/>
                <a:cs typeface="Arial" panose="020B0604020202020204" pitchFamily="34" charset="0"/>
              </a:rPr>
              <a:t>€8.7bn</a:t>
            </a:r>
            <a:endParaRPr lang="pt-PT" sz="800" dirty="0">
              <a:solidFill>
                <a:srgbClr val="000000"/>
              </a:solidFill>
              <a:latin typeface="Arial" panose="020B0604020202020204" pitchFamily="34" charset="0"/>
              <a:cs typeface="Arial" panose="020B0604020202020204" pitchFamily="34" charset="0"/>
            </a:endParaRPr>
          </a:p>
        </p:txBody>
      </p:sp>
      <p:sp>
        <p:nvSpPr>
          <p:cNvPr id="37" name="TextBox 36"/>
          <p:cNvSpPr txBox="1"/>
          <p:nvPr/>
        </p:nvSpPr>
        <p:spPr>
          <a:xfrm>
            <a:off x="5510607" y="6583146"/>
            <a:ext cx="694330" cy="276999"/>
          </a:xfrm>
          <a:prstGeom prst="rect">
            <a:avLst/>
          </a:prstGeom>
          <a:noFill/>
        </p:spPr>
        <p:txBody>
          <a:bodyPr wrap="square" rtlCol="0">
            <a:spAutoFit/>
          </a:bodyPr>
          <a:lstStyle/>
          <a:p>
            <a:pPr>
              <a:lnSpc>
                <a:spcPct val="100000"/>
              </a:lnSpc>
            </a:pPr>
            <a:r>
              <a:rPr lang="pt-PT" sz="800" dirty="0" smtClean="0">
                <a:solidFill>
                  <a:srgbClr val="000000"/>
                </a:solidFill>
                <a:latin typeface="Arial" panose="020B0604020202020204" pitchFamily="34" charset="0"/>
                <a:cs typeface="Arial" panose="020B0604020202020204" pitchFamily="34" charset="0"/>
              </a:rPr>
              <a:t>8774 </a:t>
            </a:r>
          </a:p>
          <a:p>
            <a:pPr>
              <a:lnSpc>
                <a:spcPct val="100000"/>
              </a:lnSpc>
            </a:pPr>
            <a:r>
              <a:rPr lang="pt-PT" sz="400" dirty="0" err="1" smtClean="0">
                <a:solidFill>
                  <a:srgbClr val="000000"/>
                </a:solidFill>
                <a:latin typeface="Arial" panose="020B0604020202020204" pitchFamily="34" charset="0"/>
                <a:cs typeface="Arial" panose="020B0604020202020204" pitchFamily="34" charset="0"/>
              </a:rPr>
              <a:t>thousand</a:t>
            </a:r>
            <a:r>
              <a:rPr lang="pt-PT" sz="400" dirty="0" smtClean="0">
                <a:solidFill>
                  <a:srgbClr val="000000"/>
                </a:solidFill>
                <a:latin typeface="Arial" panose="020B0604020202020204" pitchFamily="34" charset="0"/>
                <a:cs typeface="Arial" panose="020B0604020202020204" pitchFamily="34" charset="0"/>
              </a:rPr>
              <a:t> tons</a:t>
            </a:r>
            <a:endParaRPr lang="pt-PT" sz="400" dirty="0">
              <a:solidFill>
                <a:srgbClr val="000000"/>
              </a:solidFill>
              <a:latin typeface="Arial" panose="020B0604020202020204" pitchFamily="34" charset="0"/>
              <a:cs typeface="Arial" panose="020B0604020202020204" pitchFamily="34" charset="0"/>
            </a:endParaRPr>
          </a:p>
        </p:txBody>
      </p:sp>
      <p:sp>
        <p:nvSpPr>
          <p:cNvPr id="38" name="Text Placeholder 6"/>
          <p:cNvSpPr txBox="1">
            <a:spLocks/>
          </p:cNvSpPr>
          <p:nvPr/>
        </p:nvSpPr>
        <p:spPr>
          <a:xfrm>
            <a:off x="3645060" y="7867396"/>
            <a:ext cx="2801400" cy="218088"/>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ctr">
              <a:spcBef>
                <a:spcPts val="0"/>
              </a:spcBef>
              <a:spcAft>
                <a:spcPts val="0"/>
              </a:spcAft>
            </a:pPr>
            <a:r>
              <a:rPr lang="en-US" sz="800" b="0" kern="0" dirty="0" smtClean="0">
                <a:solidFill>
                  <a:srgbClr val="000000"/>
                </a:solidFill>
                <a:latin typeface="Arial" panose="020B0604020202020204" pitchFamily="34" charset="0"/>
                <a:cs typeface="Arial" panose="020B0604020202020204" pitchFamily="34" charset="0"/>
              </a:rPr>
              <a:t>Beverage Production 2014</a:t>
            </a:r>
          </a:p>
        </p:txBody>
      </p:sp>
      <p:sp>
        <p:nvSpPr>
          <p:cNvPr id="39" name="TextBox 38"/>
          <p:cNvSpPr txBox="1"/>
          <p:nvPr/>
        </p:nvSpPr>
        <p:spPr>
          <a:xfrm>
            <a:off x="4037437" y="8291067"/>
            <a:ext cx="694330" cy="240707"/>
          </a:xfrm>
          <a:prstGeom prst="rect">
            <a:avLst/>
          </a:prstGeom>
          <a:noFill/>
        </p:spPr>
        <p:txBody>
          <a:bodyPr wrap="square" rtlCol="0">
            <a:spAutoFit/>
          </a:bodyPr>
          <a:lstStyle/>
          <a:p>
            <a:r>
              <a:rPr lang="pt-PT" sz="800" dirty="0" smtClean="0">
                <a:solidFill>
                  <a:srgbClr val="000000"/>
                </a:solidFill>
                <a:latin typeface="Arial" panose="020B0604020202020204" pitchFamily="34" charset="0"/>
                <a:cs typeface="Arial" panose="020B0604020202020204" pitchFamily="34" charset="0"/>
              </a:rPr>
              <a:t>€2.6bn</a:t>
            </a:r>
            <a:endParaRPr lang="pt-PT" sz="800" dirty="0">
              <a:solidFill>
                <a:srgbClr val="000000"/>
              </a:solidFill>
              <a:latin typeface="Arial" panose="020B0604020202020204" pitchFamily="34" charset="0"/>
              <a:cs typeface="Arial" panose="020B0604020202020204" pitchFamily="34" charset="0"/>
            </a:endParaRPr>
          </a:p>
        </p:txBody>
      </p:sp>
      <p:sp>
        <p:nvSpPr>
          <p:cNvPr id="40" name="TextBox 39"/>
          <p:cNvSpPr txBox="1"/>
          <p:nvPr/>
        </p:nvSpPr>
        <p:spPr>
          <a:xfrm>
            <a:off x="5422018" y="8284233"/>
            <a:ext cx="694330" cy="276999"/>
          </a:xfrm>
          <a:prstGeom prst="rect">
            <a:avLst/>
          </a:prstGeom>
          <a:noFill/>
        </p:spPr>
        <p:txBody>
          <a:bodyPr wrap="square" rtlCol="0">
            <a:spAutoFit/>
          </a:bodyPr>
          <a:lstStyle/>
          <a:p>
            <a:pPr>
              <a:lnSpc>
                <a:spcPct val="100000"/>
              </a:lnSpc>
            </a:pPr>
            <a:r>
              <a:rPr lang="pt-PT" sz="800" dirty="0" smtClean="0">
                <a:solidFill>
                  <a:srgbClr val="000000"/>
                </a:solidFill>
                <a:latin typeface="Arial" panose="020B0604020202020204" pitchFamily="34" charset="0"/>
                <a:cs typeface="Arial" panose="020B0604020202020204" pitchFamily="34" charset="0"/>
              </a:rPr>
              <a:t>3259 </a:t>
            </a:r>
          </a:p>
          <a:p>
            <a:pPr>
              <a:lnSpc>
                <a:spcPct val="100000"/>
              </a:lnSpc>
            </a:pPr>
            <a:r>
              <a:rPr lang="pt-PT" sz="400" dirty="0" err="1" smtClean="0">
                <a:solidFill>
                  <a:srgbClr val="000000"/>
                </a:solidFill>
                <a:latin typeface="Arial" panose="020B0604020202020204" pitchFamily="34" charset="0"/>
                <a:cs typeface="Arial" panose="020B0604020202020204" pitchFamily="34" charset="0"/>
              </a:rPr>
              <a:t>million</a:t>
            </a:r>
            <a:r>
              <a:rPr lang="pt-PT" sz="400" dirty="0" smtClean="0">
                <a:solidFill>
                  <a:srgbClr val="000000"/>
                </a:solidFill>
                <a:latin typeface="Arial" panose="020B0604020202020204" pitchFamily="34" charset="0"/>
                <a:cs typeface="Arial" panose="020B0604020202020204" pitchFamily="34" charset="0"/>
              </a:rPr>
              <a:t> </a:t>
            </a:r>
            <a:r>
              <a:rPr lang="pt-PT" sz="400" dirty="0" err="1" smtClean="0">
                <a:solidFill>
                  <a:srgbClr val="000000"/>
                </a:solidFill>
                <a:latin typeface="Arial" panose="020B0604020202020204" pitchFamily="34" charset="0"/>
                <a:cs typeface="Arial" panose="020B0604020202020204" pitchFamily="34" charset="0"/>
              </a:rPr>
              <a:t>litters</a:t>
            </a:r>
            <a:endParaRPr lang="pt-PT" sz="400" dirty="0">
              <a:solidFill>
                <a:srgbClr val="000000"/>
              </a:solidFill>
              <a:latin typeface="Arial" panose="020B0604020202020204" pitchFamily="34" charset="0"/>
              <a:cs typeface="Arial" panose="020B0604020202020204" pitchFamily="34" charset="0"/>
            </a:endParaRPr>
          </a:p>
        </p:txBody>
      </p:sp>
      <p:sp>
        <p:nvSpPr>
          <p:cNvPr id="41" name="Text Placeholder 6"/>
          <p:cNvSpPr txBox="1">
            <a:spLocks/>
          </p:cNvSpPr>
          <p:nvPr/>
        </p:nvSpPr>
        <p:spPr>
          <a:xfrm>
            <a:off x="3458783" y="9063767"/>
            <a:ext cx="2924948" cy="598150"/>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spcBef>
                <a:spcPts val="0"/>
              </a:spcBef>
              <a:spcAft>
                <a:spcPts val="0"/>
              </a:spcAft>
            </a:pPr>
            <a:r>
              <a:rPr lang="en-US" sz="700" b="0" kern="0" dirty="0" smtClean="0">
                <a:latin typeface="Arial" panose="020B0604020202020204" pitchFamily="34" charset="0"/>
                <a:cs typeface="Arial" panose="020B0604020202020204" pitchFamily="34" charset="0"/>
              </a:rPr>
              <a:t>Wine is a clear leader within this sub-sector (representing almost half of the market in value terms) followed by Beer. Water bottling has low value despite its leading position in volume. The three top categories’ production is helped by the country’s weather conditions and natural resources. </a:t>
            </a:r>
          </a:p>
        </p:txBody>
      </p:sp>
      <p:sp>
        <p:nvSpPr>
          <p:cNvPr id="42" name="Text Placeholder 7"/>
          <p:cNvSpPr txBox="1">
            <a:spLocks/>
          </p:cNvSpPr>
          <p:nvPr/>
        </p:nvSpPr>
        <p:spPr>
          <a:xfrm>
            <a:off x="552472" y="5912361"/>
            <a:ext cx="2808287" cy="38630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sz="1200" b="1" kern="0" dirty="0" smtClean="0">
                <a:latin typeface="+mj-lt"/>
                <a:cs typeface="Arial" panose="020B0604020202020204" pitchFamily="34" charset="0"/>
              </a:rPr>
              <a:t>Market Overview</a:t>
            </a:r>
          </a:p>
        </p:txBody>
      </p:sp>
      <p:cxnSp>
        <p:nvCxnSpPr>
          <p:cNvPr id="43" name="Straight Connector 42"/>
          <p:cNvCxnSpPr/>
          <p:nvPr/>
        </p:nvCxnSpPr>
        <p:spPr bwMode="auto">
          <a:xfrm flipV="1">
            <a:off x="644156" y="6196156"/>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44" name="Text Placeholder 7"/>
          <p:cNvSpPr txBox="1">
            <a:spLocks/>
          </p:cNvSpPr>
          <p:nvPr/>
        </p:nvSpPr>
        <p:spPr>
          <a:xfrm>
            <a:off x="548959" y="6121976"/>
            <a:ext cx="2808287" cy="263990"/>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endParaRPr lang="en-US" kern="0" dirty="0" smtClean="0">
              <a:latin typeface="+mn-lt"/>
              <a:cs typeface="Arial" panose="020B0604020202020204" pitchFamily="34" charset="0"/>
            </a:endParaRPr>
          </a:p>
        </p:txBody>
      </p:sp>
      <p:grpSp>
        <p:nvGrpSpPr>
          <p:cNvPr id="45" name="Group 44"/>
          <p:cNvGrpSpPr/>
          <p:nvPr/>
        </p:nvGrpSpPr>
        <p:grpSpPr>
          <a:xfrm>
            <a:off x="3555450" y="2256711"/>
            <a:ext cx="1451032" cy="1246735"/>
            <a:chOff x="3514191" y="2179524"/>
            <a:chExt cx="1451032" cy="1246735"/>
          </a:xfrm>
        </p:grpSpPr>
        <p:graphicFrame>
          <p:nvGraphicFramePr>
            <p:cNvPr id="46" name="Chart 45"/>
            <p:cNvGraphicFramePr>
              <a:graphicFrameLocks/>
            </p:cNvGraphicFramePr>
            <p:nvPr>
              <p:extLst/>
            </p:nvPr>
          </p:nvGraphicFramePr>
          <p:xfrm>
            <a:off x="3514191" y="2179524"/>
            <a:ext cx="1451032" cy="1246735"/>
          </p:xfrm>
          <a:graphic>
            <a:graphicData uri="http://schemas.openxmlformats.org/drawingml/2006/chart">
              <c:chart xmlns:c="http://schemas.openxmlformats.org/drawingml/2006/chart" xmlns:r="http://schemas.openxmlformats.org/officeDocument/2006/relationships" r:id="rId9"/>
            </a:graphicData>
          </a:graphic>
        </p:graphicFrame>
        <p:sp>
          <p:nvSpPr>
            <p:cNvPr id="47" name="TextBox 46"/>
            <p:cNvSpPr txBox="1"/>
            <p:nvPr/>
          </p:nvSpPr>
          <p:spPr>
            <a:xfrm>
              <a:off x="3858387" y="2530109"/>
              <a:ext cx="694330" cy="240707"/>
            </a:xfrm>
            <a:prstGeom prst="rect">
              <a:avLst/>
            </a:prstGeom>
            <a:noFill/>
          </p:spPr>
          <p:txBody>
            <a:bodyPr wrap="square" rtlCol="0">
              <a:spAutoFit/>
            </a:bodyPr>
            <a:lstStyle/>
            <a:p>
              <a:r>
                <a:rPr lang="pt-PT" sz="800" dirty="0">
                  <a:solidFill>
                    <a:srgbClr val="000000"/>
                  </a:solidFill>
                  <a:latin typeface="Arial" panose="020B0604020202020204" pitchFamily="34" charset="0"/>
                  <a:cs typeface="Arial" panose="020B0604020202020204" pitchFamily="34" charset="0"/>
                </a:rPr>
                <a:t>€</a:t>
              </a:r>
              <a:r>
                <a:rPr lang="pt-PT" sz="800" dirty="0" smtClean="0">
                  <a:solidFill>
                    <a:srgbClr val="000000"/>
                  </a:solidFill>
                  <a:latin typeface="Arial" panose="020B0604020202020204" pitchFamily="34" charset="0"/>
                  <a:cs typeface="Arial" panose="020B0604020202020204" pitchFamily="34" charset="0"/>
                </a:rPr>
                <a:t>3.9bn</a:t>
              </a:r>
              <a:endParaRPr lang="pt-PT" sz="800" dirty="0">
                <a:solidFill>
                  <a:srgbClr val="000000"/>
                </a:solidFill>
                <a:latin typeface="Arial" panose="020B0604020202020204" pitchFamily="34" charset="0"/>
                <a:cs typeface="Arial" panose="020B0604020202020204" pitchFamily="34" charset="0"/>
              </a:endParaRPr>
            </a:p>
          </p:txBody>
        </p:sp>
      </p:grpSp>
      <p:sp>
        <p:nvSpPr>
          <p:cNvPr id="48" name="Text Placeholder 6"/>
          <p:cNvSpPr txBox="1">
            <a:spLocks/>
          </p:cNvSpPr>
          <p:nvPr/>
        </p:nvSpPr>
        <p:spPr>
          <a:xfrm>
            <a:off x="3390052" y="3256829"/>
            <a:ext cx="3062411" cy="453388"/>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spcBef>
                <a:spcPts val="0"/>
              </a:spcBef>
              <a:spcAft>
                <a:spcPts val="0"/>
              </a:spcAft>
            </a:pPr>
            <a:r>
              <a:rPr lang="en-US" sz="700" b="0" kern="0" dirty="0" smtClean="0">
                <a:latin typeface="Arial" panose="020B0604020202020204" pitchFamily="34" charset="0"/>
                <a:cs typeface="Arial" panose="020B0604020202020204" pitchFamily="34" charset="0"/>
              </a:rPr>
              <a:t>Despite the relevance of cereals’ production in volume terms, the most lucrative segments were vegetables -  also leader in volume - and fruit.</a:t>
            </a:r>
          </a:p>
        </p:txBody>
      </p:sp>
      <p:sp>
        <p:nvSpPr>
          <p:cNvPr id="49" name="Text Placeholder 6"/>
          <p:cNvSpPr txBox="1">
            <a:spLocks/>
          </p:cNvSpPr>
          <p:nvPr/>
        </p:nvSpPr>
        <p:spPr>
          <a:xfrm>
            <a:off x="3726718" y="2123990"/>
            <a:ext cx="2801400" cy="218088"/>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ctr">
              <a:spcBef>
                <a:spcPts val="0"/>
              </a:spcBef>
              <a:spcAft>
                <a:spcPts val="0"/>
              </a:spcAft>
            </a:pPr>
            <a:r>
              <a:rPr lang="en-US" sz="800" b="0" kern="0" dirty="0" smtClean="0">
                <a:solidFill>
                  <a:srgbClr val="000000"/>
                </a:solidFill>
                <a:latin typeface="Arial" panose="020B0604020202020204" pitchFamily="34" charset="0"/>
                <a:cs typeface="Arial" panose="020B0604020202020204" pitchFamily="34" charset="0"/>
              </a:rPr>
              <a:t>Agricultural Production 2014</a:t>
            </a:r>
          </a:p>
        </p:txBody>
      </p:sp>
      <p:sp>
        <p:nvSpPr>
          <p:cNvPr id="50" name="TextBox 49"/>
          <p:cNvSpPr txBox="1"/>
          <p:nvPr/>
        </p:nvSpPr>
        <p:spPr>
          <a:xfrm>
            <a:off x="5432353" y="2574264"/>
            <a:ext cx="694330" cy="276999"/>
          </a:xfrm>
          <a:prstGeom prst="rect">
            <a:avLst/>
          </a:prstGeom>
          <a:noFill/>
        </p:spPr>
        <p:txBody>
          <a:bodyPr wrap="square" rtlCol="0">
            <a:spAutoFit/>
          </a:bodyPr>
          <a:lstStyle/>
          <a:p>
            <a:pPr>
              <a:lnSpc>
                <a:spcPct val="100000"/>
              </a:lnSpc>
            </a:pPr>
            <a:r>
              <a:rPr lang="pt-PT" sz="800" dirty="0" smtClean="0">
                <a:solidFill>
                  <a:srgbClr val="000000"/>
                </a:solidFill>
                <a:latin typeface="Arial" panose="020B0604020202020204" pitchFamily="34" charset="0"/>
                <a:cs typeface="Arial" panose="020B0604020202020204" pitchFamily="34" charset="0"/>
              </a:rPr>
              <a:t>5228 </a:t>
            </a:r>
          </a:p>
          <a:p>
            <a:pPr>
              <a:lnSpc>
                <a:spcPct val="100000"/>
              </a:lnSpc>
            </a:pPr>
            <a:r>
              <a:rPr lang="pt-PT" sz="400" dirty="0" err="1" smtClean="0">
                <a:solidFill>
                  <a:srgbClr val="000000"/>
                </a:solidFill>
                <a:latin typeface="Arial" panose="020B0604020202020204" pitchFamily="34" charset="0"/>
                <a:cs typeface="Arial" panose="020B0604020202020204" pitchFamily="34" charset="0"/>
              </a:rPr>
              <a:t>thousand</a:t>
            </a:r>
            <a:r>
              <a:rPr lang="pt-PT" sz="400" dirty="0" smtClean="0">
                <a:solidFill>
                  <a:srgbClr val="000000"/>
                </a:solidFill>
                <a:latin typeface="Arial" panose="020B0604020202020204" pitchFamily="34" charset="0"/>
                <a:cs typeface="Arial" panose="020B0604020202020204" pitchFamily="34" charset="0"/>
              </a:rPr>
              <a:t> tons</a:t>
            </a:r>
            <a:endParaRPr lang="pt-PT" sz="400" dirty="0">
              <a:solidFill>
                <a:srgbClr val="000000"/>
              </a:solidFill>
              <a:latin typeface="Arial" panose="020B0604020202020204" pitchFamily="34" charset="0"/>
              <a:cs typeface="Arial" panose="020B0604020202020204" pitchFamily="34" charset="0"/>
            </a:endParaRPr>
          </a:p>
        </p:txBody>
      </p:sp>
      <p:graphicFrame>
        <p:nvGraphicFramePr>
          <p:cNvPr id="51" name="Chart 50"/>
          <p:cNvGraphicFramePr>
            <a:graphicFrameLocks/>
          </p:cNvGraphicFramePr>
          <p:nvPr>
            <p:extLst/>
          </p:nvPr>
        </p:nvGraphicFramePr>
        <p:xfrm>
          <a:off x="3721177" y="3624243"/>
          <a:ext cx="2822754" cy="102887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2" name="Chart 51"/>
          <p:cNvGraphicFramePr>
            <a:graphicFrameLocks/>
          </p:cNvGraphicFramePr>
          <p:nvPr>
            <p:extLst/>
          </p:nvPr>
        </p:nvGraphicFramePr>
        <p:xfrm>
          <a:off x="3645060" y="3552087"/>
          <a:ext cx="1678125" cy="1062378"/>
        </p:xfrm>
        <a:graphic>
          <a:graphicData uri="http://schemas.openxmlformats.org/drawingml/2006/chart">
            <c:chart xmlns:c="http://schemas.openxmlformats.org/drawingml/2006/chart" xmlns:r="http://schemas.openxmlformats.org/officeDocument/2006/relationships" r:id="rId11"/>
          </a:graphicData>
        </a:graphic>
      </p:graphicFrame>
      <p:sp>
        <p:nvSpPr>
          <p:cNvPr id="53" name="TextBox 52"/>
          <p:cNvSpPr txBox="1"/>
          <p:nvPr/>
        </p:nvSpPr>
        <p:spPr>
          <a:xfrm>
            <a:off x="4136957" y="3929309"/>
            <a:ext cx="694330" cy="259045"/>
          </a:xfrm>
          <a:prstGeom prst="rect">
            <a:avLst/>
          </a:prstGeom>
          <a:noFill/>
        </p:spPr>
        <p:txBody>
          <a:bodyPr wrap="square" rtlCol="0">
            <a:spAutoFit/>
          </a:bodyPr>
          <a:lstStyle/>
          <a:p>
            <a:r>
              <a:rPr lang="pt-PT" sz="800" dirty="0">
                <a:solidFill>
                  <a:srgbClr val="000000"/>
                </a:solidFill>
                <a:latin typeface="Arial" panose="020B0604020202020204" pitchFamily="34" charset="0"/>
                <a:cs typeface="Arial" panose="020B0604020202020204" pitchFamily="34" charset="0"/>
              </a:rPr>
              <a:t>€</a:t>
            </a:r>
            <a:r>
              <a:rPr lang="pt-PT" sz="800" dirty="0" smtClean="0">
                <a:solidFill>
                  <a:srgbClr val="000000"/>
                </a:solidFill>
                <a:latin typeface="Arial" panose="020B0604020202020204" pitchFamily="34" charset="0"/>
                <a:cs typeface="Arial" panose="020B0604020202020204" pitchFamily="34" charset="0"/>
              </a:rPr>
              <a:t>3bn</a:t>
            </a:r>
            <a:endParaRPr lang="pt-PT" sz="800" dirty="0">
              <a:solidFill>
                <a:srgbClr val="000000"/>
              </a:solidFill>
              <a:latin typeface="Arial" panose="020B0604020202020204" pitchFamily="34" charset="0"/>
              <a:cs typeface="Arial" panose="020B0604020202020204" pitchFamily="34" charset="0"/>
            </a:endParaRPr>
          </a:p>
        </p:txBody>
      </p:sp>
      <p:sp>
        <p:nvSpPr>
          <p:cNvPr id="54" name="Text Placeholder 6"/>
          <p:cNvSpPr txBox="1">
            <a:spLocks/>
          </p:cNvSpPr>
          <p:nvPr/>
        </p:nvSpPr>
        <p:spPr>
          <a:xfrm>
            <a:off x="3761878" y="3461054"/>
            <a:ext cx="2801400" cy="218088"/>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ctr">
              <a:spcBef>
                <a:spcPts val="0"/>
              </a:spcBef>
              <a:spcAft>
                <a:spcPts val="0"/>
              </a:spcAft>
            </a:pPr>
            <a:r>
              <a:rPr lang="en-US" sz="800" b="0" kern="0" dirty="0" smtClean="0">
                <a:solidFill>
                  <a:srgbClr val="000000"/>
                </a:solidFill>
                <a:latin typeface="Arial" panose="020B0604020202020204" pitchFamily="34" charset="0"/>
                <a:cs typeface="Arial" panose="020B0604020202020204" pitchFamily="34" charset="0"/>
              </a:rPr>
              <a:t>Animal Production 2014</a:t>
            </a:r>
          </a:p>
        </p:txBody>
      </p:sp>
      <p:sp>
        <p:nvSpPr>
          <p:cNvPr id="55" name="Text Placeholder 6"/>
          <p:cNvSpPr txBox="1">
            <a:spLocks/>
          </p:cNvSpPr>
          <p:nvPr/>
        </p:nvSpPr>
        <p:spPr>
          <a:xfrm>
            <a:off x="3640234" y="4611515"/>
            <a:ext cx="2694399" cy="414408"/>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spcBef>
                <a:spcPts val="0"/>
              </a:spcBef>
              <a:spcAft>
                <a:spcPts val="0"/>
              </a:spcAft>
            </a:pPr>
            <a:r>
              <a:rPr lang="en-US" sz="700" b="0" kern="0" dirty="0" smtClean="0">
                <a:latin typeface="Arial" panose="020B0604020202020204" pitchFamily="34" charset="0"/>
                <a:cs typeface="Arial" panose="020B0604020202020204" pitchFamily="34" charset="0"/>
              </a:rPr>
              <a:t>Milk has relatively low market value, especially when compared to Cattle &amp; Meat.</a:t>
            </a:r>
          </a:p>
        </p:txBody>
      </p:sp>
      <p:sp>
        <p:nvSpPr>
          <p:cNvPr id="56" name="TextBox 55"/>
          <p:cNvSpPr txBox="1"/>
          <p:nvPr/>
        </p:nvSpPr>
        <p:spPr>
          <a:xfrm>
            <a:off x="5469334" y="3913785"/>
            <a:ext cx="694330" cy="276999"/>
          </a:xfrm>
          <a:prstGeom prst="rect">
            <a:avLst/>
          </a:prstGeom>
          <a:noFill/>
        </p:spPr>
        <p:txBody>
          <a:bodyPr wrap="square" rtlCol="0">
            <a:spAutoFit/>
          </a:bodyPr>
          <a:lstStyle/>
          <a:p>
            <a:pPr>
              <a:lnSpc>
                <a:spcPct val="100000"/>
              </a:lnSpc>
            </a:pPr>
            <a:r>
              <a:rPr lang="pt-PT" sz="800" dirty="0" smtClean="0">
                <a:solidFill>
                  <a:srgbClr val="000000"/>
                </a:solidFill>
                <a:latin typeface="Arial" panose="020B0604020202020204" pitchFamily="34" charset="0"/>
                <a:cs typeface="Arial" panose="020B0604020202020204" pitchFamily="34" charset="0"/>
              </a:rPr>
              <a:t>3291 </a:t>
            </a:r>
          </a:p>
          <a:p>
            <a:pPr>
              <a:lnSpc>
                <a:spcPct val="100000"/>
              </a:lnSpc>
            </a:pPr>
            <a:r>
              <a:rPr lang="pt-PT" sz="400" dirty="0" err="1" smtClean="0">
                <a:solidFill>
                  <a:srgbClr val="000000"/>
                </a:solidFill>
                <a:latin typeface="Arial" panose="020B0604020202020204" pitchFamily="34" charset="0"/>
                <a:cs typeface="Arial" panose="020B0604020202020204" pitchFamily="34" charset="0"/>
              </a:rPr>
              <a:t>thousand</a:t>
            </a:r>
            <a:r>
              <a:rPr lang="pt-PT" sz="400" dirty="0" smtClean="0">
                <a:solidFill>
                  <a:srgbClr val="000000"/>
                </a:solidFill>
                <a:latin typeface="Arial" panose="020B0604020202020204" pitchFamily="34" charset="0"/>
                <a:cs typeface="Arial" panose="020B0604020202020204" pitchFamily="34" charset="0"/>
              </a:rPr>
              <a:t> tons</a:t>
            </a:r>
            <a:endParaRPr lang="pt-PT" sz="400" dirty="0">
              <a:solidFill>
                <a:srgbClr val="000000"/>
              </a:solidFill>
              <a:latin typeface="Arial" panose="020B0604020202020204" pitchFamily="34" charset="0"/>
              <a:cs typeface="Arial" panose="020B0604020202020204" pitchFamily="34" charset="0"/>
            </a:endParaRPr>
          </a:p>
        </p:txBody>
      </p:sp>
      <p:graphicFrame>
        <p:nvGraphicFramePr>
          <p:cNvPr id="57" name="Chart 56"/>
          <p:cNvGraphicFramePr>
            <a:graphicFrameLocks/>
          </p:cNvGraphicFramePr>
          <p:nvPr>
            <p:extLst/>
          </p:nvPr>
        </p:nvGraphicFramePr>
        <p:xfrm>
          <a:off x="441001" y="6227097"/>
          <a:ext cx="3023781" cy="131186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8" name="Chart 57"/>
          <p:cNvGraphicFramePr>
            <a:graphicFrameLocks/>
          </p:cNvGraphicFramePr>
          <p:nvPr>
            <p:extLst/>
          </p:nvPr>
        </p:nvGraphicFramePr>
        <p:xfrm>
          <a:off x="658842" y="7607585"/>
          <a:ext cx="2647859" cy="1903877"/>
        </p:xfrm>
        <a:graphic>
          <a:graphicData uri="http://schemas.openxmlformats.org/drawingml/2006/chart">
            <c:chart xmlns:c="http://schemas.openxmlformats.org/drawingml/2006/chart" xmlns:r="http://schemas.openxmlformats.org/officeDocument/2006/relationships" r:id="rId13"/>
          </a:graphicData>
        </a:graphic>
      </p:graphicFrame>
      <p:sp>
        <p:nvSpPr>
          <p:cNvPr id="59" name="TextBox 58"/>
          <p:cNvSpPr txBox="1"/>
          <p:nvPr/>
        </p:nvSpPr>
        <p:spPr>
          <a:xfrm>
            <a:off x="1605735" y="8396417"/>
            <a:ext cx="806308" cy="259045"/>
          </a:xfrm>
          <a:prstGeom prst="rect">
            <a:avLst/>
          </a:prstGeom>
          <a:noFill/>
        </p:spPr>
        <p:txBody>
          <a:bodyPr wrap="square" rtlCol="0">
            <a:spAutoFit/>
          </a:bodyPr>
          <a:lstStyle/>
          <a:p>
            <a:r>
              <a:rPr lang="pt-PT" sz="900" dirty="0" smtClean="0">
                <a:solidFill>
                  <a:srgbClr val="000000"/>
                </a:solidFill>
              </a:rPr>
              <a:t>€18.5bn</a:t>
            </a:r>
            <a:endParaRPr lang="pt-PT" sz="900" dirty="0">
              <a:solidFill>
                <a:srgbClr val="000000"/>
              </a:solidFill>
            </a:endParaRPr>
          </a:p>
        </p:txBody>
      </p:sp>
      <p:sp>
        <p:nvSpPr>
          <p:cNvPr id="60" name="Text Placeholder 7"/>
          <p:cNvSpPr txBox="1">
            <a:spLocks/>
          </p:cNvSpPr>
          <p:nvPr/>
        </p:nvSpPr>
        <p:spPr>
          <a:xfrm>
            <a:off x="3777196" y="1864975"/>
            <a:ext cx="2808287" cy="38630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sz="1200" b="1" kern="0" dirty="0" smtClean="0">
                <a:latin typeface="Arial" panose="020B0604020202020204" pitchFamily="34" charset="0"/>
                <a:cs typeface="Arial" panose="020B0604020202020204" pitchFamily="34" charset="0"/>
              </a:rPr>
              <a:t>Market Size: value and volume</a:t>
            </a:r>
          </a:p>
        </p:txBody>
      </p:sp>
      <p:cxnSp>
        <p:nvCxnSpPr>
          <p:cNvPr id="61" name="Straight Connector 60"/>
          <p:cNvCxnSpPr/>
          <p:nvPr/>
        </p:nvCxnSpPr>
        <p:spPr bwMode="auto">
          <a:xfrm flipV="1">
            <a:off x="3868880" y="2148770"/>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62" name="Freeform 18"/>
          <p:cNvSpPr>
            <a:spLocks noEditPoints="1"/>
          </p:cNvSpPr>
          <p:nvPr/>
        </p:nvSpPr>
        <p:spPr bwMode="auto">
          <a:xfrm>
            <a:off x="1190218" y="2404054"/>
            <a:ext cx="355412" cy="220685"/>
          </a:xfrm>
          <a:custGeom>
            <a:avLst/>
            <a:gdLst>
              <a:gd name="T0" fmla="*/ 570 w 576"/>
              <a:gd name="T1" fmla="*/ 265 h 319"/>
              <a:gd name="T2" fmla="*/ 477 w 576"/>
              <a:gd name="T3" fmla="*/ 229 h 319"/>
              <a:gd name="T4" fmla="*/ 222 w 576"/>
              <a:gd name="T5" fmla="*/ 271 h 319"/>
              <a:gd name="T6" fmla="*/ 383 w 576"/>
              <a:gd name="T7" fmla="*/ 225 h 319"/>
              <a:gd name="T8" fmla="*/ 462 w 576"/>
              <a:gd name="T9" fmla="*/ 41 h 319"/>
              <a:gd name="T10" fmla="*/ 548 w 576"/>
              <a:gd name="T11" fmla="*/ 153 h 319"/>
              <a:gd name="T12" fmla="*/ 496 w 576"/>
              <a:gd name="T13" fmla="*/ 133 h 319"/>
              <a:gd name="T14" fmla="*/ 463 w 576"/>
              <a:gd name="T15" fmla="*/ 76 h 319"/>
              <a:gd name="T16" fmla="*/ 413 w 576"/>
              <a:gd name="T17" fmla="*/ 121 h 319"/>
              <a:gd name="T18" fmla="*/ 127 w 576"/>
              <a:gd name="T19" fmla="*/ 279 h 319"/>
              <a:gd name="T20" fmla="*/ 167 w 576"/>
              <a:gd name="T21" fmla="*/ 319 h 319"/>
              <a:gd name="T22" fmla="*/ 167 w 576"/>
              <a:gd name="T23" fmla="*/ 259 h 319"/>
              <a:gd name="T24" fmla="*/ 187 w 576"/>
              <a:gd name="T25" fmla="*/ 279 h 319"/>
              <a:gd name="T26" fmla="*/ 28 w 576"/>
              <a:gd name="T27" fmla="*/ 279 h 319"/>
              <a:gd name="T28" fmla="*/ 88 w 576"/>
              <a:gd name="T29" fmla="*/ 279 h 319"/>
              <a:gd name="T30" fmla="*/ 68 w 576"/>
              <a:gd name="T31" fmla="*/ 298 h 319"/>
              <a:gd name="T32" fmla="*/ 459 w 576"/>
              <a:gd name="T33" fmla="*/ 319 h 319"/>
              <a:gd name="T34" fmla="*/ 500 w 576"/>
              <a:gd name="T35" fmla="*/ 279 h 319"/>
              <a:gd name="T36" fmla="*/ 459 w 576"/>
              <a:gd name="T37" fmla="*/ 298 h 319"/>
              <a:gd name="T38" fmla="*/ 11 w 576"/>
              <a:gd name="T39" fmla="*/ 238 h 319"/>
              <a:gd name="T40" fmla="*/ 9 w 576"/>
              <a:gd name="T41" fmla="*/ 271 h 319"/>
              <a:gd name="T42" fmla="*/ 11 w 576"/>
              <a:gd name="T43" fmla="*/ 238 h 319"/>
              <a:gd name="T44" fmla="*/ 104 w 576"/>
              <a:gd name="T45" fmla="*/ 239 h 319"/>
              <a:gd name="T46" fmla="*/ 224 w 576"/>
              <a:gd name="T47" fmla="*/ 112 h 319"/>
              <a:gd name="T48" fmla="*/ 224 w 576"/>
              <a:gd name="T49" fmla="*/ 64 h 319"/>
              <a:gd name="T50" fmla="*/ 277 w 576"/>
              <a:gd name="T51" fmla="*/ 167 h 319"/>
              <a:gd name="T52" fmla="*/ 109 w 576"/>
              <a:gd name="T53" fmla="*/ 41 h 319"/>
              <a:gd name="T54" fmla="*/ 109 w 576"/>
              <a:gd name="T55" fmla="*/ 110 h 319"/>
              <a:gd name="T56" fmla="*/ 338 w 576"/>
              <a:gd name="T57" fmla="*/ 0 h 319"/>
              <a:gd name="T58" fmla="*/ 17 w 576"/>
              <a:gd name="T59" fmla="*/ 204 h 319"/>
              <a:gd name="T60" fmla="*/ 350 w 576"/>
              <a:gd name="T61" fmla="*/ 220 h 319"/>
              <a:gd name="T62" fmla="*/ 68 w 576"/>
              <a:gd name="T63" fmla="*/ 184 h 319"/>
              <a:gd name="T64" fmla="*/ 57 w 576"/>
              <a:gd name="T65" fmla="*/ 37 h 319"/>
              <a:gd name="T66" fmla="*/ 68 w 576"/>
              <a:gd name="T67" fmla="*/ 111 h 319"/>
              <a:gd name="T68" fmla="*/ 115 w 576"/>
              <a:gd name="T69" fmla="*/ 195 h 319"/>
              <a:gd name="T70" fmla="*/ 109 w 576"/>
              <a:gd name="T71" fmla="*/ 110 h 319"/>
              <a:gd name="T72" fmla="*/ 115 w 576"/>
              <a:gd name="T73" fmla="*/ 27 h 319"/>
              <a:gd name="T74" fmla="*/ 120 w 576"/>
              <a:gd name="T75" fmla="*/ 183 h 319"/>
              <a:gd name="T76" fmla="*/ 167 w 576"/>
              <a:gd name="T77" fmla="*/ 196 h 319"/>
              <a:gd name="T78" fmla="*/ 162 w 576"/>
              <a:gd name="T79" fmla="*/ 38 h 319"/>
              <a:gd name="T80" fmla="*/ 172 w 576"/>
              <a:gd name="T81" fmla="*/ 185 h 319"/>
              <a:gd name="T82" fmla="*/ 214 w 576"/>
              <a:gd name="T83" fmla="*/ 184 h 319"/>
              <a:gd name="T84" fmla="*/ 219 w 576"/>
              <a:gd name="T85" fmla="*/ 27 h 319"/>
              <a:gd name="T86" fmla="*/ 224 w 576"/>
              <a:gd name="T87" fmla="*/ 112 h 319"/>
              <a:gd name="T88" fmla="*/ 277 w 576"/>
              <a:gd name="T89" fmla="*/ 185 h 319"/>
              <a:gd name="T90" fmla="*/ 266 w 576"/>
              <a:gd name="T91" fmla="*/ 37 h 319"/>
              <a:gd name="T92" fmla="*/ 277 w 576"/>
              <a:gd name="T93" fmla="*/ 56 h 319"/>
              <a:gd name="T94" fmla="*/ 328 w 576"/>
              <a:gd name="T95" fmla="*/ 191 h 319"/>
              <a:gd name="T96" fmla="*/ 318 w 576"/>
              <a:gd name="T97" fmla="*/ 181 h 319"/>
              <a:gd name="T98" fmla="*/ 318 w 576"/>
              <a:gd name="T99" fmla="*/ 33 h 319"/>
              <a:gd name="T100" fmla="*/ 329 w 576"/>
              <a:gd name="T101" fmla="*/ 41 h 319"/>
              <a:gd name="T102" fmla="*/ 318 w 576"/>
              <a:gd name="T103" fmla="*/ 42 h 319"/>
              <a:gd name="T104" fmla="*/ 318 w 576"/>
              <a:gd name="T105" fmla="*/ 11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6" h="319">
                <a:moveTo>
                  <a:pt x="548" y="237"/>
                </a:moveTo>
                <a:cubicBezTo>
                  <a:pt x="551" y="238"/>
                  <a:pt x="551" y="238"/>
                  <a:pt x="552" y="238"/>
                </a:cubicBezTo>
                <a:cubicBezTo>
                  <a:pt x="569" y="239"/>
                  <a:pt x="576" y="249"/>
                  <a:pt x="570" y="265"/>
                </a:cubicBezTo>
                <a:cubicBezTo>
                  <a:pt x="569" y="268"/>
                  <a:pt x="565" y="271"/>
                  <a:pt x="562" y="271"/>
                </a:cubicBezTo>
                <a:cubicBezTo>
                  <a:pt x="545" y="271"/>
                  <a:pt x="529" y="271"/>
                  <a:pt x="512" y="271"/>
                </a:cubicBezTo>
                <a:cubicBezTo>
                  <a:pt x="507" y="251"/>
                  <a:pt x="496" y="236"/>
                  <a:pt x="477" y="229"/>
                </a:cubicBezTo>
                <a:cubicBezTo>
                  <a:pt x="449" y="219"/>
                  <a:pt x="419" y="234"/>
                  <a:pt x="409" y="263"/>
                </a:cubicBezTo>
                <a:cubicBezTo>
                  <a:pt x="407" y="267"/>
                  <a:pt x="403" y="271"/>
                  <a:pt x="401" y="271"/>
                </a:cubicBezTo>
                <a:cubicBezTo>
                  <a:pt x="341" y="271"/>
                  <a:pt x="281" y="271"/>
                  <a:pt x="222" y="271"/>
                </a:cubicBezTo>
                <a:cubicBezTo>
                  <a:pt x="216" y="260"/>
                  <a:pt x="211" y="250"/>
                  <a:pt x="204" y="238"/>
                </a:cubicBezTo>
                <a:cubicBezTo>
                  <a:pt x="264" y="238"/>
                  <a:pt x="323" y="238"/>
                  <a:pt x="383" y="238"/>
                </a:cubicBezTo>
                <a:cubicBezTo>
                  <a:pt x="383" y="233"/>
                  <a:pt x="383" y="229"/>
                  <a:pt x="383" y="225"/>
                </a:cubicBezTo>
                <a:cubicBezTo>
                  <a:pt x="383" y="170"/>
                  <a:pt x="383" y="115"/>
                  <a:pt x="383" y="60"/>
                </a:cubicBezTo>
                <a:cubicBezTo>
                  <a:pt x="383" y="44"/>
                  <a:pt x="387" y="40"/>
                  <a:pt x="404" y="40"/>
                </a:cubicBezTo>
                <a:cubicBezTo>
                  <a:pt x="423" y="40"/>
                  <a:pt x="442" y="41"/>
                  <a:pt x="462" y="41"/>
                </a:cubicBezTo>
                <a:cubicBezTo>
                  <a:pt x="479" y="42"/>
                  <a:pt x="492" y="51"/>
                  <a:pt x="501" y="65"/>
                </a:cubicBezTo>
                <a:cubicBezTo>
                  <a:pt x="514" y="84"/>
                  <a:pt x="528" y="102"/>
                  <a:pt x="539" y="122"/>
                </a:cubicBezTo>
                <a:cubicBezTo>
                  <a:pt x="545" y="131"/>
                  <a:pt x="548" y="143"/>
                  <a:pt x="548" y="153"/>
                </a:cubicBezTo>
                <a:cubicBezTo>
                  <a:pt x="549" y="181"/>
                  <a:pt x="548" y="209"/>
                  <a:pt x="548" y="237"/>
                </a:cubicBezTo>
                <a:close/>
                <a:moveTo>
                  <a:pt x="460" y="133"/>
                </a:moveTo>
                <a:cubicBezTo>
                  <a:pt x="472" y="133"/>
                  <a:pt x="484" y="133"/>
                  <a:pt x="496" y="133"/>
                </a:cubicBezTo>
                <a:cubicBezTo>
                  <a:pt x="506" y="133"/>
                  <a:pt x="508" y="129"/>
                  <a:pt x="503" y="121"/>
                </a:cubicBezTo>
                <a:cubicBezTo>
                  <a:pt x="494" y="108"/>
                  <a:pt x="485" y="95"/>
                  <a:pt x="476" y="83"/>
                </a:cubicBezTo>
                <a:cubicBezTo>
                  <a:pt x="473" y="79"/>
                  <a:pt x="468" y="76"/>
                  <a:pt x="463" y="76"/>
                </a:cubicBezTo>
                <a:cubicBezTo>
                  <a:pt x="451" y="75"/>
                  <a:pt x="438" y="76"/>
                  <a:pt x="425" y="76"/>
                </a:cubicBezTo>
                <a:cubicBezTo>
                  <a:pt x="417" y="76"/>
                  <a:pt x="412" y="79"/>
                  <a:pt x="413" y="88"/>
                </a:cubicBezTo>
                <a:cubicBezTo>
                  <a:pt x="413" y="99"/>
                  <a:pt x="413" y="110"/>
                  <a:pt x="413" y="121"/>
                </a:cubicBezTo>
                <a:cubicBezTo>
                  <a:pt x="413" y="130"/>
                  <a:pt x="416" y="134"/>
                  <a:pt x="424" y="133"/>
                </a:cubicBezTo>
                <a:cubicBezTo>
                  <a:pt x="436" y="133"/>
                  <a:pt x="448" y="133"/>
                  <a:pt x="460" y="133"/>
                </a:cubicBezTo>
                <a:close/>
                <a:moveTo>
                  <a:pt x="127" y="279"/>
                </a:moveTo>
                <a:cubicBezTo>
                  <a:pt x="127" y="256"/>
                  <a:pt x="146" y="238"/>
                  <a:pt x="168" y="238"/>
                </a:cubicBezTo>
                <a:cubicBezTo>
                  <a:pt x="189" y="239"/>
                  <a:pt x="208" y="257"/>
                  <a:pt x="208" y="279"/>
                </a:cubicBezTo>
                <a:cubicBezTo>
                  <a:pt x="208" y="301"/>
                  <a:pt x="189" y="319"/>
                  <a:pt x="167" y="319"/>
                </a:cubicBezTo>
                <a:cubicBezTo>
                  <a:pt x="145" y="319"/>
                  <a:pt x="127" y="301"/>
                  <a:pt x="127" y="279"/>
                </a:cubicBezTo>
                <a:close/>
                <a:moveTo>
                  <a:pt x="187" y="279"/>
                </a:moveTo>
                <a:cubicBezTo>
                  <a:pt x="187" y="268"/>
                  <a:pt x="178" y="259"/>
                  <a:pt x="167" y="259"/>
                </a:cubicBezTo>
                <a:cubicBezTo>
                  <a:pt x="156" y="260"/>
                  <a:pt x="148" y="267"/>
                  <a:pt x="148" y="278"/>
                </a:cubicBezTo>
                <a:cubicBezTo>
                  <a:pt x="148" y="289"/>
                  <a:pt x="156" y="298"/>
                  <a:pt x="167" y="298"/>
                </a:cubicBezTo>
                <a:cubicBezTo>
                  <a:pt x="178" y="298"/>
                  <a:pt x="187" y="290"/>
                  <a:pt x="187" y="279"/>
                </a:cubicBezTo>
                <a:close/>
                <a:moveTo>
                  <a:pt x="108" y="279"/>
                </a:moveTo>
                <a:cubicBezTo>
                  <a:pt x="108" y="301"/>
                  <a:pt x="90" y="319"/>
                  <a:pt x="68" y="319"/>
                </a:cubicBezTo>
                <a:cubicBezTo>
                  <a:pt x="46" y="319"/>
                  <a:pt x="28" y="301"/>
                  <a:pt x="28" y="279"/>
                </a:cubicBezTo>
                <a:cubicBezTo>
                  <a:pt x="28" y="257"/>
                  <a:pt x="46" y="238"/>
                  <a:pt x="68" y="238"/>
                </a:cubicBezTo>
                <a:cubicBezTo>
                  <a:pt x="90" y="238"/>
                  <a:pt x="108" y="257"/>
                  <a:pt x="108" y="279"/>
                </a:cubicBezTo>
                <a:close/>
                <a:moveTo>
                  <a:pt x="88" y="279"/>
                </a:moveTo>
                <a:cubicBezTo>
                  <a:pt x="88" y="268"/>
                  <a:pt x="79" y="259"/>
                  <a:pt x="68" y="260"/>
                </a:cubicBezTo>
                <a:cubicBezTo>
                  <a:pt x="57" y="260"/>
                  <a:pt x="48" y="269"/>
                  <a:pt x="48" y="279"/>
                </a:cubicBezTo>
                <a:cubicBezTo>
                  <a:pt x="49" y="290"/>
                  <a:pt x="57" y="298"/>
                  <a:pt x="68" y="298"/>
                </a:cubicBezTo>
                <a:cubicBezTo>
                  <a:pt x="79" y="298"/>
                  <a:pt x="88" y="289"/>
                  <a:pt x="88" y="279"/>
                </a:cubicBezTo>
                <a:close/>
                <a:moveTo>
                  <a:pt x="500" y="279"/>
                </a:moveTo>
                <a:cubicBezTo>
                  <a:pt x="500" y="301"/>
                  <a:pt x="481" y="319"/>
                  <a:pt x="459" y="319"/>
                </a:cubicBezTo>
                <a:cubicBezTo>
                  <a:pt x="437" y="319"/>
                  <a:pt x="419" y="301"/>
                  <a:pt x="419" y="279"/>
                </a:cubicBezTo>
                <a:cubicBezTo>
                  <a:pt x="419" y="257"/>
                  <a:pt x="437" y="238"/>
                  <a:pt x="459" y="238"/>
                </a:cubicBezTo>
                <a:cubicBezTo>
                  <a:pt x="481" y="238"/>
                  <a:pt x="499" y="257"/>
                  <a:pt x="500" y="279"/>
                </a:cubicBezTo>
                <a:close/>
                <a:moveTo>
                  <a:pt x="460" y="260"/>
                </a:moveTo>
                <a:cubicBezTo>
                  <a:pt x="449" y="259"/>
                  <a:pt x="440" y="268"/>
                  <a:pt x="440" y="279"/>
                </a:cubicBezTo>
                <a:cubicBezTo>
                  <a:pt x="439" y="289"/>
                  <a:pt x="448" y="298"/>
                  <a:pt x="459" y="298"/>
                </a:cubicBezTo>
                <a:cubicBezTo>
                  <a:pt x="470" y="298"/>
                  <a:pt x="479" y="290"/>
                  <a:pt x="479" y="280"/>
                </a:cubicBezTo>
                <a:cubicBezTo>
                  <a:pt x="480" y="269"/>
                  <a:pt x="471" y="260"/>
                  <a:pt x="460" y="260"/>
                </a:cubicBezTo>
                <a:close/>
                <a:moveTo>
                  <a:pt x="11" y="238"/>
                </a:moveTo>
                <a:cubicBezTo>
                  <a:pt x="7" y="239"/>
                  <a:pt x="2" y="242"/>
                  <a:pt x="2" y="245"/>
                </a:cubicBezTo>
                <a:cubicBezTo>
                  <a:pt x="0" y="251"/>
                  <a:pt x="1" y="258"/>
                  <a:pt x="2" y="265"/>
                </a:cubicBezTo>
                <a:cubicBezTo>
                  <a:pt x="2" y="267"/>
                  <a:pt x="6" y="270"/>
                  <a:pt x="9" y="271"/>
                </a:cubicBezTo>
                <a:cubicBezTo>
                  <a:pt x="11" y="271"/>
                  <a:pt x="15" y="269"/>
                  <a:pt x="17" y="267"/>
                </a:cubicBezTo>
                <a:cubicBezTo>
                  <a:pt x="21" y="258"/>
                  <a:pt x="25" y="249"/>
                  <a:pt x="30" y="238"/>
                </a:cubicBezTo>
                <a:cubicBezTo>
                  <a:pt x="24" y="238"/>
                  <a:pt x="17" y="237"/>
                  <a:pt x="11" y="238"/>
                </a:cubicBezTo>
                <a:close/>
                <a:moveTo>
                  <a:pt x="118" y="259"/>
                </a:moveTo>
                <a:cubicBezTo>
                  <a:pt x="122" y="252"/>
                  <a:pt x="127" y="245"/>
                  <a:pt x="131" y="239"/>
                </a:cubicBezTo>
                <a:cubicBezTo>
                  <a:pt x="122" y="239"/>
                  <a:pt x="114" y="239"/>
                  <a:pt x="104" y="239"/>
                </a:cubicBezTo>
                <a:cubicBezTo>
                  <a:pt x="109" y="246"/>
                  <a:pt x="113" y="252"/>
                  <a:pt x="118" y="259"/>
                </a:cubicBezTo>
                <a:close/>
                <a:moveTo>
                  <a:pt x="224" y="64"/>
                </a:moveTo>
                <a:cubicBezTo>
                  <a:pt x="224" y="80"/>
                  <a:pt x="224" y="96"/>
                  <a:pt x="224" y="112"/>
                </a:cubicBezTo>
                <a:cubicBezTo>
                  <a:pt x="224" y="136"/>
                  <a:pt x="225" y="160"/>
                  <a:pt x="224" y="184"/>
                </a:cubicBezTo>
                <a:cubicBezTo>
                  <a:pt x="225" y="160"/>
                  <a:pt x="224" y="136"/>
                  <a:pt x="224" y="112"/>
                </a:cubicBezTo>
                <a:cubicBezTo>
                  <a:pt x="224" y="96"/>
                  <a:pt x="224" y="80"/>
                  <a:pt x="224" y="64"/>
                </a:cubicBezTo>
                <a:close/>
                <a:moveTo>
                  <a:pt x="277" y="56"/>
                </a:moveTo>
                <a:cubicBezTo>
                  <a:pt x="277" y="75"/>
                  <a:pt x="277" y="93"/>
                  <a:pt x="277" y="112"/>
                </a:cubicBezTo>
                <a:cubicBezTo>
                  <a:pt x="277" y="130"/>
                  <a:pt x="277" y="149"/>
                  <a:pt x="277" y="167"/>
                </a:cubicBezTo>
                <a:cubicBezTo>
                  <a:pt x="277" y="149"/>
                  <a:pt x="277" y="130"/>
                  <a:pt x="277" y="112"/>
                </a:cubicBezTo>
                <a:cubicBezTo>
                  <a:pt x="277" y="93"/>
                  <a:pt x="277" y="75"/>
                  <a:pt x="277" y="56"/>
                </a:cubicBezTo>
                <a:close/>
                <a:moveTo>
                  <a:pt x="109" y="41"/>
                </a:moveTo>
                <a:cubicBezTo>
                  <a:pt x="109" y="64"/>
                  <a:pt x="109" y="87"/>
                  <a:pt x="109" y="110"/>
                </a:cubicBezTo>
                <a:cubicBezTo>
                  <a:pt x="109" y="119"/>
                  <a:pt x="109" y="128"/>
                  <a:pt x="109" y="136"/>
                </a:cubicBezTo>
                <a:cubicBezTo>
                  <a:pt x="109" y="128"/>
                  <a:pt x="109" y="119"/>
                  <a:pt x="109" y="110"/>
                </a:cubicBezTo>
                <a:cubicBezTo>
                  <a:pt x="109" y="87"/>
                  <a:pt x="109" y="64"/>
                  <a:pt x="109" y="41"/>
                </a:cubicBezTo>
                <a:close/>
                <a:moveTo>
                  <a:pt x="365" y="27"/>
                </a:moveTo>
                <a:cubicBezTo>
                  <a:pt x="365" y="7"/>
                  <a:pt x="358" y="0"/>
                  <a:pt x="338" y="0"/>
                </a:cubicBezTo>
                <a:cubicBezTo>
                  <a:pt x="240" y="0"/>
                  <a:pt x="142" y="0"/>
                  <a:pt x="44" y="0"/>
                </a:cubicBezTo>
                <a:cubicBezTo>
                  <a:pt x="24" y="0"/>
                  <a:pt x="17" y="8"/>
                  <a:pt x="17" y="27"/>
                </a:cubicBezTo>
                <a:cubicBezTo>
                  <a:pt x="17" y="86"/>
                  <a:pt x="17" y="145"/>
                  <a:pt x="17" y="204"/>
                </a:cubicBezTo>
                <a:cubicBezTo>
                  <a:pt x="17" y="218"/>
                  <a:pt x="18" y="220"/>
                  <a:pt x="33" y="220"/>
                </a:cubicBezTo>
                <a:cubicBezTo>
                  <a:pt x="85" y="220"/>
                  <a:pt x="138" y="220"/>
                  <a:pt x="191" y="220"/>
                </a:cubicBezTo>
                <a:cubicBezTo>
                  <a:pt x="244" y="220"/>
                  <a:pt x="297" y="220"/>
                  <a:pt x="350" y="220"/>
                </a:cubicBezTo>
                <a:cubicBezTo>
                  <a:pt x="363" y="220"/>
                  <a:pt x="365" y="218"/>
                  <a:pt x="365" y="205"/>
                </a:cubicBezTo>
                <a:cubicBezTo>
                  <a:pt x="365" y="145"/>
                  <a:pt x="365" y="86"/>
                  <a:pt x="365" y="27"/>
                </a:cubicBezTo>
                <a:close/>
                <a:moveTo>
                  <a:pt x="68" y="184"/>
                </a:moveTo>
                <a:cubicBezTo>
                  <a:pt x="68" y="188"/>
                  <a:pt x="64" y="192"/>
                  <a:pt x="62" y="196"/>
                </a:cubicBezTo>
                <a:cubicBezTo>
                  <a:pt x="60" y="192"/>
                  <a:pt x="57" y="189"/>
                  <a:pt x="57" y="185"/>
                </a:cubicBezTo>
                <a:cubicBezTo>
                  <a:pt x="57" y="136"/>
                  <a:pt x="57" y="87"/>
                  <a:pt x="57" y="37"/>
                </a:cubicBezTo>
                <a:cubicBezTo>
                  <a:pt x="57" y="34"/>
                  <a:pt x="60" y="30"/>
                  <a:pt x="62" y="27"/>
                </a:cubicBezTo>
                <a:cubicBezTo>
                  <a:pt x="64" y="30"/>
                  <a:pt x="68" y="34"/>
                  <a:pt x="68" y="38"/>
                </a:cubicBezTo>
                <a:cubicBezTo>
                  <a:pt x="68" y="62"/>
                  <a:pt x="68" y="87"/>
                  <a:pt x="68" y="111"/>
                </a:cubicBezTo>
                <a:cubicBezTo>
                  <a:pt x="68" y="135"/>
                  <a:pt x="68" y="160"/>
                  <a:pt x="68" y="184"/>
                </a:cubicBezTo>
                <a:close/>
                <a:moveTo>
                  <a:pt x="120" y="187"/>
                </a:moveTo>
                <a:cubicBezTo>
                  <a:pt x="118" y="190"/>
                  <a:pt x="116" y="193"/>
                  <a:pt x="115" y="195"/>
                </a:cubicBezTo>
                <a:cubicBezTo>
                  <a:pt x="113" y="193"/>
                  <a:pt x="110" y="190"/>
                  <a:pt x="110" y="187"/>
                </a:cubicBezTo>
                <a:cubicBezTo>
                  <a:pt x="109" y="170"/>
                  <a:pt x="109" y="153"/>
                  <a:pt x="109" y="136"/>
                </a:cubicBezTo>
                <a:cubicBezTo>
                  <a:pt x="109" y="128"/>
                  <a:pt x="109" y="119"/>
                  <a:pt x="109" y="110"/>
                </a:cubicBezTo>
                <a:cubicBezTo>
                  <a:pt x="109" y="87"/>
                  <a:pt x="109" y="64"/>
                  <a:pt x="109" y="41"/>
                </a:cubicBezTo>
                <a:cubicBezTo>
                  <a:pt x="109" y="38"/>
                  <a:pt x="109" y="34"/>
                  <a:pt x="110" y="31"/>
                </a:cubicBezTo>
                <a:cubicBezTo>
                  <a:pt x="111" y="29"/>
                  <a:pt x="113" y="27"/>
                  <a:pt x="115" y="27"/>
                </a:cubicBezTo>
                <a:cubicBezTo>
                  <a:pt x="116" y="27"/>
                  <a:pt x="119" y="29"/>
                  <a:pt x="119" y="31"/>
                </a:cubicBezTo>
                <a:cubicBezTo>
                  <a:pt x="120" y="34"/>
                  <a:pt x="120" y="37"/>
                  <a:pt x="120" y="40"/>
                </a:cubicBezTo>
                <a:cubicBezTo>
                  <a:pt x="120" y="87"/>
                  <a:pt x="120" y="135"/>
                  <a:pt x="120" y="183"/>
                </a:cubicBezTo>
                <a:cubicBezTo>
                  <a:pt x="120" y="184"/>
                  <a:pt x="120" y="186"/>
                  <a:pt x="120" y="187"/>
                </a:cubicBezTo>
                <a:close/>
                <a:moveTo>
                  <a:pt x="172" y="185"/>
                </a:moveTo>
                <a:cubicBezTo>
                  <a:pt x="172" y="189"/>
                  <a:pt x="169" y="192"/>
                  <a:pt x="167" y="196"/>
                </a:cubicBezTo>
                <a:cubicBezTo>
                  <a:pt x="165" y="192"/>
                  <a:pt x="162" y="188"/>
                  <a:pt x="162" y="184"/>
                </a:cubicBezTo>
                <a:cubicBezTo>
                  <a:pt x="161" y="160"/>
                  <a:pt x="161" y="135"/>
                  <a:pt x="161" y="111"/>
                </a:cubicBezTo>
                <a:cubicBezTo>
                  <a:pt x="161" y="87"/>
                  <a:pt x="161" y="62"/>
                  <a:pt x="162" y="38"/>
                </a:cubicBezTo>
                <a:cubicBezTo>
                  <a:pt x="162" y="34"/>
                  <a:pt x="165" y="30"/>
                  <a:pt x="167" y="27"/>
                </a:cubicBezTo>
                <a:cubicBezTo>
                  <a:pt x="169" y="30"/>
                  <a:pt x="172" y="34"/>
                  <a:pt x="172" y="37"/>
                </a:cubicBezTo>
                <a:cubicBezTo>
                  <a:pt x="173" y="87"/>
                  <a:pt x="173" y="136"/>
                  <a:pt x="172" y="185"/>
                </a:cubicBezTo>
                <a:close/>
                <a:moveTo>
                  <a:pt x="224" y="184"/>
                </a:moveTo>
                <a:cubicBezTo>
                  <a:pt x="224" y="188"/>
                  <a:pt x="221" y="192"/>
                  <a:pt x="219" y="195"/>
                </a:cubicBezTo>
                <a:cubicBezTo>
                  <a:pt x="218" y="192"/>
                  <a:pt x="214" y="188"/>
                  <a:pt x="214" y="184"/>
                </a:cubicBezTo>
                <a:cubicBezTo>
                  <a:pt x="214" y="136"/>
                  <a:pt x="214" y="87"/>
                  <a:pt x="214" y="38"/>
                </a:cubicBezTo>
                <a:cubicBezTo>
                  <a:pt x="214" y="36"/>
                  <a:pt x="213" y="34"/>
                  <a:pt x="214" y="32"/>
                </a:cubicBezTo>
                <a:cubicBezTo>
                  <a:pt x="215" y="30"/>
                  <a:pt x="218" y="29"/>
                  <a:pt x="219" y="27"/>
                </a:cubicBezTo>
                <a:cubicBezTo>
                  <a:pt x="221" y="29"/>
                  <a:pt x="224" y="31"/>
                  <a:pt x="224" y="33"/>
                </a:cubicBezTo>
                <a:cubicBezTo>
                  <a:pt x="225" y="43"/>
                  <a:pt x="224" y="54"/>
                  <a:pt x="224" y="64"/>
                </a:cubicBezTo>
                <a:cubicBezTo>
                  <a:pt x="224" y="80"/>
                  <a:pt x="224" y="96"/>
                  <a:pt x="224" y="112"/>
                </a:cubicBezTo>
                <a:cubicBezTo>
                  <a:pt x="224" y="136"/>
                  <a:pt x="225" y="160"/>
                  <a:pt x="224" y="184"/>
                </a:cubicBezTo>
                <a:close/>
                <a:moveTo>
                  <a:pt x="277" y="167"/>
                </a:moveTo>
                <a:cubicBezTo>
                  <a:pt x="277" y="173"/>
                  <a:pt x="277" y="179"/>
                  <a:pt x="277" y="185"/>
                </a:cubicBezTo>
                <a:cubicBezTo>
                  <a:pt x="277" y="189"/>
                  <a:pt x="273" y="192"/>
                  <a:pt x="271" y="196"/>
                </a:cubicBezTo>
                <a:cubicBezTo>
                  <a:pt x="270" y="192"/>
                  <a:pt x="266" y="189"/>
                  <a:pt x="266" y="185"/>
                </a:cubicBezTo>
                <a:cubicBezTo>
                  <a:pt x="266" y="136"/>
                  <a:pt x="266" y="87"/>
                  <a:pt x="266" y="37"/>
                </a:cubicBezTo>
                <a:cubicBezTo>
                  <a:pt x="266" y="34"/>
                  <a:pt x="269" y="30"/>
                  <a:pt x="271" y="27"/>
                </a:cubicBezTo>
                <a:cubicBezTo>
                  <a:pt x="273" y="30"/>
                  <a:pt x="277" y="34"/>
                  <a:pt x="277" y="38"/>
                </a:cubicBezTo>
                <a:cubicBezTo>
                  <a:pt x="277" y="44"/>
                  <a:pt x="277" y="50"/>
                  <a:pt x="277" y="56"/>
                </a:cubicBezTo>
                <a:cubicBezTo>
                  <a:pt x="277" y="75"/>
                  <a:pt x="277" y="93"/>
                  <a:pt x="277" y="112"/>
                </a:cubicBezTo>
                <a:cubicBezTo>
                  <a:pt x="277" y="130"/>
                  <a:pt x="277" y="149"/>
                  <a:pt x="277" y="167"/>
                </a:cubicBezTo>
                <a:close/>
                <a:moveTo>
                  <a:pt x="328" y="191"/>
                </a:moveTo>
                <a:cubicBezTo>
                  <a:pt x="328" y="192"/>
                  <a:pt x="325" y="195"/>
                  <a:pt x="324" y="195"/>
                </a:cubicBezTo>
                <a:cubicBezTo>
                  <a:pt x="322" y="195"/>
                  <a:pt x="319" y="193"/>
                  <a:pt x="319" y="191"/>
                </a:cubicBezTo>
                <a:cubicBezTo>
                  <a:pt x="318" y="188"/>
                  <a:pt x="318" y="184"/>
                  <a:pt x="318" y="181"/>
                </a:cubicBezTo>
                <a:cubicBezTo>
                  <a:pt x="318" y="157"/>
                  <a:pt x="318" y="134"/>
                  <a:pt x="318" y="110"/>
                </a:cubicBezTo>
                <a:cubicBezTo>
                  <a:pt x="318" y="87"/>
                  <a:pt x="318" y="65"/>
                  <a:pt x="318" y="42"/>
                </a:cubicBezTo>
                <a:cubicBezTo>
                  <a:pt x="318" y="39"/>
                  <a:pt x="317" y="36"/>
                  <a:pt x="318" y="33"/>
                </a:cubicBezTo>
                <a:cubicBezTo>
                  <a:pt x="319" y="31"/>
                  <a:pt x="322" y="29"/>
                  <a:pt x="324" y="27"/>
                </a:cubicBezTo>
                <a:cubicBezTo>
                  <a:pt x="326" y="29"/>
                  <a:pt x="328" y="31"/>
                  <a:pt x="329" y="33"/>
                </a:cubicBezTo>
                <a:cubicBezTo>
                  <a:pt x="329" y="35"/>
                  <a:pt x="329" y="38"/>
                  <a:pt x="329" y="41"/>
                </a:cubicBezTo>
                <a:cubicBezTo>
                  <a:pt x="329" y="88"/>
                  <a:pt x="329" y="135"/>
                  <a:pt x="329" y="182"/>
                </a:cubicBezTo>
                <a:cubicBezTo>
                  <a:pt x="329" y="185"/>
                  <a:pt x="329" y="188"/>
                  <a:pt x="328" y="191"/>
                </a:cubicBezTo>
                <a:close/>
                <a:moveTo>
                  <a:pt x="318" y="42"/>
                </a:moveTo>
                <a:cubicBezTo>
                  <a:pt x="318" y="65"/>
                  <a:pt x="318" y="87"/>
                  <a:pt x="318" y="110"/>
                </a:cubicBezTo>
                <a:cubicBezTo>
                  <a:pt x="318" y="134"/>
                  <a:pt x="318" y="157"/>
                  <a:pt x="318" y="181"/>
                </a:cubicBezTo>
                <a:cubicBezTo>
                  <a:pt x="318" y="157"/>
                  <a:pt x="318" y="134"/>
                  <a:pt x="318" y="110"/>
                </a:cubicBezTo>
                <a:cubicBezTo>
                  <a:pt x="318" y="87"/>
                  <a:pt x="318" y="65"/>
                  <a:pt x="318" y="42"/>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3" name="Freeform 6"/>
          <p:cNvSpPr>
            <a:spLocks noEditPoints="1"/>
          </p:cNvSpPr>
          <p:nvPr/>
        </p:nvSpPr>
        <p:spPr bwMode="auto">
          <a:xfrm>
            <a:off x="684327" y="2348512"/>
            <a:ext cx="217732" cy="276227"/>
          </a:xfrm>
          <a:custGeom>
            <a:avLst/>
            <a:gdLst>
              <a:gd name="T0" fmla="*/ 16 w 129"/>
              <a:gd name="T1" fmla="*/ 44 h 151"/>
              <a:gd name="T2" fmla="*/ 34 w 129"/>
              <a:gd name="T3" fmla="*/ 36 h 151"/>
              <a:gd name="T4" fmla="*/ 54 w 129"/>
              <a:gd name="T5" fmla="*/ 39 h 151"/>
              <a:gd name="T6" fmla="*/ 64 w 129"/>
              <a:gd name="T7" fmla="*/ 43 h 151"/>
              <a:gd name="T8" fmla="*/ 75 w 129"/>
              <a:gd name="T9" fmla="*/ 39 h 151"/>
              <a:gd name="T10" fmla="*/ 95 w 129"/>
              <a:gd name="T11" fmla="*/ 36 h 151"/>
              <a:gd name="T12" fmla="*/ 113 w 129"/>
              <a:gd name="T13" fmla="*/ 44 h 151"/>
              <a:gd name="T14" fmla="*/ 116 w 129"/>
              <a:gd name="T15" fmla="*/ 47 h 151"/>
              <a:gd name="T16" fmla="*/ 128 w 129"/>
              <a:gd name="T17" fmla="*/ 71 h 151"/>
              <a:gd name="T18" fmla="*/ 129 w 129"/>
              <a:gd name="T19" fmla="*/ 77 h 151"/>
              <a:gd name="T20" fmla="*/ 129 w 129"/>
              <a:gd name="T21" fmla="*/ 78 h 151"/>
              <a:gd name="T22" fmla="*/ 129 w 129"/>
              <a:gd name="T23" fmla="*/ 85 h 151"/>
              <a:gd name="T24" fmla="*/ 128 w 129"/>
              <a:gd name="T25" fmla="*/ 90 h 151"/>
              <a:gd name="T26" fmla="*/ 124 w 129"/>
              <a:gd name="T27" fmla="*/ 111 h 151"/>
              <a:gd name="T28" fmla="*/ 110 w 129"/>
              <a:gd name="T29" fmla="*/ 136 h 151"/>
              <a:gd name="T30" fmla="*/ 109 w 129"/>
              <a:gd name="T31" fmla="*/ 137 h 151"/>
              <a:gd name="T32" fmla="*/ 100 w 129"/>
              <a:gd name="T33" fmla="*/ 146 h 151"/>
              <a:gd name="T34" fmla="*/ 98 w 129"/>
              <a:gd name="T35" fmla="*/ 148 h 151"/>
              <a:gd name="T36" fmla="*/ 84 w 129"/>
              <a:gd name="T37" fmla="*/ 150 h 151"/>
              <a:gd name="T38" fmla="*/ 84 w 129"/>
              <a:gd name="T39" fmla="*/ 150 h 151"/>
              <a:gd name="T40" fmla="*/ 77 w 129"/>
              <a:gd name="T41" fmla="*/ 147 h 151"/>
              <a:gd name="T42" fmla="*/ 73 w 129"/>
              <a:gd name="T43" fmla="*/ 146 h 151"/>
              <a:gd name="T44" fmla="*/ 65 w 129"/>
              <a:gd name="T45" fmla="*/ 145 h 151"/>
              <a:gd name="T46" fmla="*/ 64 w 129"/>
              <a:gd name="T47" fmla="*/ 145 h 151"/>
              <a:gd name="T48" fmla="*/ 56 w 129"/>
              <a:gd name="T49" fmla="*/ 146 h 151"/>
              <a:gd name="T50" fmla="*/ 52 w 129"/>
              <a:gd name="T51" fmla="*/ 147 h 151"/>
              <a:gd name="T52" fmla="*/ 45 w 129"/>
              <a:gd name="T53" fmla="*/ 150 h 151"/>
              <a:gd name="T54" fmla="*/ 45 w 129"/>
              <a:gd name="T55" fmla="*/ 150 h 151"/>
              <a:gd name="T56" fmla="*/ 31 w 129"/>
              <a:gd name="T57" fmla="*/ 148 h 151"/>
              <a:gd name="T58" fmla="*/ 28 w 129"/>
              <a:gd name="T59" fmla="*/ 146 h 151"/>
              <a:gd name="T60" fmla="*/ 20 w 129"/>
              <a:gd name="T61" fmla="*/ 137 h 151"/>
              <a:gd name="T62" fmla="*/ 19 w 129"/>
              <a:gd name="T63" fmla="*/ 136 h 151"/>
              <a:gd name="T64" fmla="*/ 5 w 129"/>
              <a:gd name="T65" fmla="*/ 111 h 151"/>
              <a:gd name="T66" fmla="*/ 0 w 129"/>
              <a:gd name="T67" fmla="*/ 90 h 151"/>
              <a:gd name="T68" fmla="*/ 0 w 129"/>
              <a:gd name="T69" fmla="*/ 85 h 151"/>
              <a:gd name="T70" fmla="*/ 0 w 129"/>
              <a:gd name="T71" fmla="*/ 78 h 151"/>
              <a:gd name="T72" fmla="*/ 0 w 129"/>
              <a:gd name="T73" fmla="*/ 77 h 151"/>
              <a:gd name="T74" fmla="*/ 1 w 129"/>
              <a:gd name="T75" fmla="*/ 71 h 151"/>
              <a:gd name="T76" fmla="*/ 13 w 129"/>
              <a:gd name="T77" fmla="*/ 47 h 151"/>
              <a:gd name="T78" fmla="*/ 16 w 129"/>
              <a:gd name="T79" fmla="*/ 44 h 151"/>
              <a:gd name="T80" fmla="*/ 43 w 129"/>
              <a:gd name="T81" fmla="*/ 26 h 151"/>
              <a:gd name="T82" fmla="*/ 56 w 129"/>
              <a:gd name="T83" fmla="*/ 34 h 151"/>
              <a:gd name="T84" fmla="*/ 64 w 129"/>
              <a:gd name="T85" fmla="*/ 35 h 151"/>
              <a:gd name="T86" fmla="*/ 64 w 129"/>
              <a:gd name="T87" fmla="*/ 34 h 151"/>
              <a:gd name="T88" fmla="*/ 58 w 129"/>
              <a:gd name="T89" fmla="*/ 13 h 151"/>
              <a:gd name="T90" fmla="*/ 36 w 129"/>
              <a:gd name="T91" fmla="*/ 0 h 151"/>
              <a:gd name="T92" fmla="*/ 35 w 129"/>
              <a:gd name="T93" fmla="*/ 0 h 151"/>
              <a:gd name="T94" fmla="*/ 34 w 129"/>
              <a:gd name="T95" fmla="*/ 0 h 151"/>
              <a:gd name="T96" fmla="*/ 34 w 129"/>
              <a:gd name="T97" fmla="*/ 8 h 151"/>
              <a:gd name="T98" fmla="*/ 43 w 129"/>
              <a:gd name="T99" fmla="*/ 2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9" h="151">
                <a:moveTo>
                  <a:pt x="16" y="44"/>
                </a:moveTo>
                <a:cubicBezTo>
                  <a:pt x="21" y="40"/>
                  <a:pt x="27" y="38"/>
                  <a:pt x="34" y="36"/>
                </a:cubicBezTo>
                <a:cubicBezTo>
                  <a:pt x="41" y="35"/>
                  <a:pt x="48" y="37"/>
                  <a:pt x="54" y="39"/>
                </a:cubicBezTo>
                <a:cubicBezTo>
                  <a:pt x="57" y="40"/>
                  <a:pt x="64" y="43"/>
                  <a:pt x="64" y="43"/>
                </a:cubicBezTo>
                <a:cubicBezTo>
                  <a:pt x="65" y="43"/>
                  <a:pt x="72" y="40"/>
                  <a:pt x="75" y="39"/>
                </a:cubicBezTo>
                <a:cubicBezTo>
                  <a:pt x="81" y="37"/>
                  <a:pt x="88" y="35"/>
                  <a:pt x="95" y="36"/>
                </a:cubicBezTo>
                <a:cubicBezTo>
                  <a:pt x="102" y="38"/>
                  <a:pt x="108" y="40"/>
                  <a:pt x="113" y="44"/>
                </a:cubicBezTo>
                <a:cubicBezTo>
                  <a:pt x="114" y="45"/>
                  <a:pt x="115" y="46"/>
                  <a:pt x="116" y="47"/>
                </a:cubicBezTo>
                <a:cubicBezTo>
                  <a:pt x="123" y="53"/>
                  <a:pt x="126" y="61"/>
                  <a:pt x="128" y="71"/>
                </a:cubicBezTo>
                <a:cubicBezTo>
                  <a:pt x="128" y="73"/>
                  <a:pt x="128" y="75"/>
                  <a:pt x="129" y="77"/>
                </a:cubicBezTo>
                <a:cubicBezTo>
                  <a:pt x="129" y="78"/>
                  <a:pt x="129" y="78"/>
                  <a:pt x="129" y="78"/>
                </a:cubicBezTo>
                <a:cubicBezTo>
                  <a:pt x="129" y="80"/>
                  <a:pt x="129" y="83"/>
                  <a:pt x="129" y="85"/>
                </a:cubicBezTo>
                <a:cubicBezTo>
                  <a:pt x="129" y="86"/>
                  <a:pt x="129" y="88"/>
                  <a:pt x="128" y="90"/>
                </a:cubicBezTo>
                <a:cubicBezTo>
                  <a:pt x="128" y="97"/>
                  <a:pt x="126" y="104"/>
                  <a:pt x="124" y="111"/>
                </a:cubicBezTo>
                <a:cubicBezTo>
                  <a:pt x="120" y="120"/>
                  <a:pt x="116" y="129"/>
                  <a:pt x="110" y="136"/>
                </a:cubicBezTo>
                <a:cubicBezTo>
                  <a:pt x="109" y="137"/>
                  <a:pt x="109" y="137"/>
                  <a:pt x="109" y="137"/>
                </a:cubicBezTo>
                <a:cubicBezTo>
                  <a:pt x="106" y="141"/>
                  <a:pt x="104" y="144"/>
                  <a:pt x="100" y="146"/>
                </a:cubicBezTo>
                <a:cubicBezTo>
                  <a:pt x="100" y="147"/>
                  <a:pt x="99" y="148"/>
                  <a:pt x="98" y="148"/>
                </a:cubicBezTo>
                <a:cubicBezTo>
                  <a:pt x="94" y="151"/>
                  <a:pt x="89" y="151"/>
                  <a:pt x="84" y="150"/>
                </a:cubicBezTo>
                <a:cubicBezTo>
                  <a:pt x="84" y="150"/>
                  <a:pt x="84" y="150"/>
                  <a:pt x="84" y="150"/>
                </a:cubicBezTo>
                <a:cubicBezTo>
                  <a:pt x="81" y="149"/>
                  <a:pt x="79" y="148"/>
                  <a:pt x="77" y="147"/>
                </a:cubicBezTo>
                <a:cubicBezTo>
                  <a:pt x="76" y="147"/>
                  <a:pt x="74" y="146"/>
                  <a:pt x="73" y="146"/>
                </a:cubicBezTo>
                <a:cubicBezTo>
                  <a:pt x="70" y="145"/>
                  <a:pt x="67" y="145"/>
                  <a:pt x="65" y="145"/>
                </a:cubicBezTo>
                <a:cubicBezTo>
                  <a:pt x="65" y="145"/>
                  <a:pt x="65" y="145"/>
                  <a:pt x="64" y="145"/>
                </a:cubicBezTo>
                <a:cubicBezTo>
                  <a:pt x="64" y="145"/>
                  <a:pt x="59" y="145"/>
                  <a:pt x="56" y="146"/>
                </a:cubicBezTo>
                <a:cubicBezTo>
                  <a:pt x="55" y="146"/>
                  <a:pt x="53" y="147"/>
                  <a:pt x="52" y="147"/>
                </a:cubicBezTo>
                <a:cubicBezTo>
                  <a:pt x="50" y="148"/>
                  <a:pt x="47" y="149"/>
                  <a:pt x="45" y="150"/>
                </a:cubicBezTo>
                <a:cubicBezTo>
                  <a:pt x="45" y="150"/>
                  <a:pt x="45" y="150"/>
                  <a:pt x="45" y="150"/>
                </a:cubicBezTo>
                <a:cubicBezTo>
                  <a:pt x="40" y="151"/>
                  <a:pt x="35" y="151"/>
                  <a:pt x="31" y="148"/>
                </a:cubicBezTo>
                <a:cubicBezTo>
                  <a:pt x="30" y="148"/>
                  <a:pt x="29" y="147"/>
                  <a:pt x="28" y="146"/>
                </a:cubicBezTo>
                <a:cubicBezTo>
                  <a:pt x="25" y="144"/>
                  <a:pt x="22" y="141"/>
                  <a:pt x="20" y="137"/>
                </a:cubicBezTo>
                <a:cubicBezTo>
                  <a:pt x="20" y="137"/>
                  <a:pt x="19" y="137"/>
                  <a:pt x="19" y="136"/>
                </a:cubicBezTo>
                <a:cubicBezTo>
                  <a:pt x="13" y="129"/>
                  <a:pt x="9" y="120"/>
                  <a:pt x="5" y="111"/>
                </a:cubicBezTo>
                <a:cubicBezTo>
                  <a:pt x="3" y="104"/>
                  <a:pt x="1" y="97"/>
                  <a:pt x="0" y="90"/>
                </a:cubicBezTo>
                <a:cubicBezTo>
                  <a:pt x="0" y="88"/>
                  <a:pt x="0" y="86"/>
                  <a:pt x="0" y="85"/>
                </a:cubicBezTo>
                <a:cubicBezTo>
                  <a:pt x="0" y="83"/>
                  <a:pt x="0" y="80"/>
                  <a:pt x="0" y="78"/>
                </a:cubicBezTo>
                <a:cubicBezTo>
                  <a:pt x="0" y="78"/>
                  <a:pt x="0" y="78"/>
                  <a:pt x="0" y="77"/>
                </a:cubicBezTo>
                <a:cubicBezTo>
                  <a:pt x="0" y="75"/>
                  <a:pt x="0" y="73"/>
                  <a:pt x="1" y="71"/>
                </a:cubicBezTo>
                <a:cubicBezTo>
                  <a:pt x="3" y="61"/>
                  <a:pt x="6" y="53"/>
                  <a:pt x="13" y="47"/>
                </a:cubicBezTo>
                <a:cubicBezTo>
                  <a:pt x="14" y="46"/>
                  <a:pt x="15" y="45"/>
                  <a:pt x="16" y="44"/>
                </a:cubicBezTo>
                <a:close/>
                <a:moveTo>
                  <a:pt x="43" y="26"/>
                </a:moveTo>
                <a:cubicBezTo>
                  <a:pt x="47" y="29"/>
                  <a:pt x="51" y="32"/>
                  <a:pt x="56" y="34"/>
                </a:cubicBezTo>
                <a:cubicBezTo>
                  <a:pt x="58" y="34"/>
                  <a:pt x="61" y="35"/>
                  <a:pt x="64" y="35"/>
                </a:cubicBezTo>
                <a:cubicBezTo>
                  <a:pt x="64" y="35"/>
                  <a:pt x="64" y="34"/>
                  <a:pt x="64" y="34"/>
                </a:cubicBezTo>
                <a:cubicBezTo>
                  <a:pt x="65" y="26"/>
                  <a:pt x="62" y="19"/>
                  <a:pt x="58" y="13"/>
                </a:cubicBezTo>
                <a:cubicBezTo>
                  <a:pt x="52" y="6"/>
                  <a:pt x="45" y="2"/>
                  <a:pt x="36" y="0"/>
                </a:cubicBezTo>
                <a:cubicBezTo>
                  <a:pt x="36" y="0"/>
                  <a:pt x="35" y="0"/>
                  <a:pt x="35" y="0"/>
                </a:cubicBezTo>
                <a:cubicBezTo>
                  <a:pt x="35" y="0"/>
                  <a:pt x="34" y="0"/>
                  <a:pt x="34" y="0"/>
                </a:cubicBezTo>
                <a:cubicBezTo>
                  <a:pt x="34" y="3"/>
                  <a:pt x="34" y="5"/>
                  <a:pt x="34" y="8"/>
                </a:cubicBezTo>
                <a:cubicBezTo>
                  <a:pt x="36" y="15"/>
                  <a:pt x="39" y="21"/>
                  <a:pt x="43" y="2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8"/>
          <p:cNvSpPr>
            <a:spLocks noEditPoints="1"/>
          </p:cNvSpPr>
          <p:nvPr/>
        </p:nvSpPr>
        <p:spPr bwMode="auto">
          <a:xfrm>
            <a:off x="2376289" y="2404360"/>
            <a:ext cx="355412" cy="220685"/>
          </a:xfrm>
          <a:custGeom>
            <a:avLst/>
            <a:gdLst>
              <a:gd name="T0" fmla="*/ 570 w 576"/>
              <a:gd name="T1" fmla="*/ 265 h 319"/>
              <a:gd name="T2" fmla="*/ 477 w 576"/>
              <a:gd name="T3" fmla="*/ 229 h 319"/>
              <a:gd name="T4" fmla="*/ 222 w 576"/>
              <a:gd name="T5" fmla="*/ 271 h 319"/>
              <a:gd name="T6" fmla="*/ 383 w 576"/>
              <a:gd name="T7" fmla="*/ 225 h 319"/>
              <a:gd name="T8" fmla="*/ 462 w 576"/>
              <a:gd name="T9" fmla="*/ 41 h 319"/>
              <a:gd name="T10" fmla="*/ 548 w 576"/>
              <a:gd name="T11" fmla="*/ 153 h 319"/>
              <a:gd name="T12" fmla="*/ 496 w 576"/>
              <a:gd name="T13" fmla="*/ 133 h 319"/>
              <a:gd name="T14" fmla="*/ 463 w 576"/>
              <a:gd name="T15" fmla="*/ 76 h 319"/>
              <a:gd name="T16" fmla="*/ 413 w 576"/>
              <a:gd name="T17" fmla="*/ 121 h 319"/>
              <a:gd name="T18" fmla="*/ 127 w 576"/>
              <a:gd name="T19" fmla="*/ 279 h 319"/>
              <a:gd name="T20" fmla="*/ 167 w 576"/>
              <a:gd name="T21" fmla="*/ 319 h 319"/>
              <a:gd name="T22" fmla="*/ 167 w 576"/>
              <a:gd name="T23" fmla="*/ 259 h 319"/>
              <a:gd name="T24" fmla="*/ 187 w 576"/>
              <a:gd name="T25" fmla="*/ 279 h 319"/>
              <a:gd name="T26" fmla="*/ 28 w 576"/>
              <a:gd name="T27" fmla="*/ 279 h 319"/>
              <a:gd name="T28" fmla="*/ 88 w 576"/>
              <a:gd name="T29" fmla="*/ 279 h 319"/>
              <a:gd name="T30" fmla="*/ 68 w 576"/>
              <a:gd name="T31" fmla="*/ 298 h 319"/>
              <a:gd name="T32" fmla="*/ 459 w 576"/>
              <a:gd name="T33" fmla="*/ 319 h 319"/>
              <a:gd name="T34" fmla="*/ 500 w 576"/>
              <a:gd name="T35" fmla="*/ 279 h 319"/>
              <a:gd name="T36" fmla="*/ 459 w 576"/>
              <a:gd name="T37" fmla="*/ 298 h 319"/>
              <a:gd name="T38" fmla="*/ 11 w 576"/>
              <a:gd name="T39" fmla="*/ 238 h 319"/>
              <a:gd name="T40" fmla="*/ 9 w 576"/>
              <a:gd name="T41" fmla="*/ 271 h 319"/>
              <a:gd name="T42" fmla="*/ 11 w 576"/>
              <a:gd name="T43" fmla="*/ 238 h 319"/>
              <a:gd name="T44" fmla="*/ 104 w 576"/>
              <a:gd name="T45" fmla="*/ 239 h 319"/>
              <a:gd name="T46" fmla="*/ 224 w 576"/>
              <a:gd name="T47" fmla="*/ 112 h 319"/>
              <a:gd name="T48" fmla="*/ 224 w 576"/>
              <a:gd name="T49" fmla="*/ 64 h 319"/>
              <a:gd name="T50" fmla="*/ 277 w 576"/>
              <a:gd name="T51" fmla="*/ 167 h 319"/>
              <a:gd name="T52" fmla="*/ 109 w 576"/>
              <a:gd name="T53" fmla="*/ 41 h 319"/>
              <a:gd name="T54" fmla="*/ 109 w 576"/>
              <a:gd name="T55" fmla="*/ 110 h 319"/>
              <a:gd name="T56" fmla="*/ 338 w 576"/>
              <a:gd name="T57" fmla="*/ 0 h 319"/>
              <a:gd name="T58" fmla="*/ 17 w 576"/>
              <a:gd name="T59" fmla="*/ 204 h 319"/>
              <a:gd name="T60" fmla="*/ 350 w 576"/>
              <a:gd name="T61" fmla="*/ 220 h 319"/>
              <a:gd name="T62" fmla="*/ 68 w 576"/>
              <a:gd name="T63" fmla="*/ 184 h 319"/>
              <a:gd name="T64" fmla="*/ 57 w 576"/>
              <a:gd name="T65" fmla="*/ 37 h 319"/>
              <a:gd name="T66" fmla="*/ 68 w 576"/>
              <a:gd name="T67" fmla="*/ 111 h 319"/>
              <a:gd name="T68" fmla="*/ 115 w 576"/>
              <a:gd name="T69" fmla="*/ 195 h 319"/>
              <a:gd name="T70" fmla="*/ 109 w 576"/>
              <a:gd name="T71" fmla="*/ 110 h 319"/>
              <a:gd name="T72" fmla="*/ 115 w 576"/>
              <a:gd name="T73" fmla="*/ 27 h 319"/>
              <a:gd name="T74" fmla="*/ 120 w 576"/>
              <a:gd name="T75" fmla="*/ 183 h 319"/>
              <a:gd name="T76" fmla="*/ 167 w 576"/>
              <a:gd name="T77" fmla="*/ 196 h 319"/>
              <a:gd name="T78" fmla="*/ 162 w 576"/>
              <a:gd name="T79" fmla="*/ 38 h 319"/>
              <a:gd name="T80" fmla="*/ 172 w 576"/>
              <a:gd name="T81" fmla="*/ 185 h 319"/>
              <a:gd name="T82" fmla="*/ 214 w 576"/>
              <a:gd name="T83" fmla="*/ 184 h 319"/>
              <a:gd name="T84" fmla="*/ 219 w 576"/>
              <a:gd name="T85" fmla="*/ 27 h 319"/>
              <a:gd name="T86" fmla="*/ 224 w 576"/>
              <a:gd name="T87" fmla="*/ 112 h 319"/>
              <a:gd name="T88" fmla="*/ 277 w 576"/>
              <a:gd name="T89" fmla="*/ 185 h 319"/>
              <a:gd name="T90" fmla="*/ 266 w 576"/>
              <a:gd name="T91" fmla="*/ 37 h 319"/>
              <a:gd name="T92" fmla="*/ 277 w 576"/>
              <a:gd name="T93" fmla="*/ 56 h 319"/>
              <a:gd name="T94" fmla="*/ 328 w 576"/>
              <a:gd name="T95" fmla="*/ 191 h 319"/>
              <a:gd name="T96" fmla="*/ 318 w 576"/>
              <a:gd name="T97" fmla="*/ 181 h 319"/>
              <a:gd name="T98" fmla="*/ 318 w 576"/>
              <a:gd name="T99" fmla="*/ 33 h 319"/>
              <a:gd name="T100" fmla="*/ 329 w 576"/>
              <a:gd name="T101" fmla="*/ 41 h 319"/>
              <a:gd name="T102" fmla="*/ 318 w 576"/>
              <a:gd name="T103" fmla="*/ 42 h 319"/>
              <a:gd name="T104" fmla="*/ 318 w 576"/>
              <a:gd name="T105" fmla="*/ 11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6" h="319">
                <a:moveTo>
                  <a:pt x="548" y="237"/>
                </a:moveTo>
                <a:cubicBezTo>
                  <a:pt x="551" y="238"/>
                  <a:pt x="551" y="238"/>
                  <a:pt x="552" y="238"/>
                </a:cubicBezTo>
                <a:cubicBezTo>
                  <a:pt x="569" y="239"/>
                  <a:pt x="576" y="249"/>
                  <a:pt x="570" y="265"/>
                </a:cubicBezTo>
                <a:cubicBezTo>
                  <a:pt x="569" y="268"/>
                  <a:pt x="565" y="271"/>
                  <a:pt x="562" y="271"/>
                </a:cubicBezTo>
                <a:cubicBezTo>
                  <a:pt x="545" y="271"/>
                  <a:pt x="529" y="271"/>
                  <a:pt x="512" y="271"/>
                </a:cubicBezTo>
                <a:cubicBezTo>
                  <a:pt x="507" y="251"/>
                  <a:pt x="496" y="236"/>
                  <a:pt x="477" y="229"/>
                </a:cubicBezTo>
                <a:cubicBezTo>
                  <a:pt x="449" y="219"/>
                  <a:pt x="419" y="234"/>
                  <a:pt x="409" y="263"/>
                </a:cubicBezTo>
                <a:cubicBezTo>
                  <a:pt x="407" y="267"/>
                  <a:pt x="403" y="271"/>
                  <a:pt x="401" y="271"/>
                </a:cubicBezTo>
                <a:cubicBezTo>
                  <a:pt x="341" y="271"/>
                  <a:pt x="281" y="271"/>
                  <a:pt x="222" y="271"/>
                </a:cubicBezTo>
                <a:cubicBezTo>
                  <a:pt x="216" y="260"/>
                  <a:pt x="211" y="250"/>
                  <a:pt x="204" y="238"/>
                </a:cubicBezTo>
                <a:cubicBezTo>
                  <a:pt x="264" y="238"/>
                  <a:pt x="323" y="238"/>
                  <a:pt x="383" y="238"/>
                </a:cubicBezTo>
                <a:cubicBezTo>
                  <a:pt x="383" y="233"/>
                  <a:pt x="383" y="229"/>
                  <a:pt x="383" y="225"/>
                </a:cubicBezTo>
                <a:cubicBezTo>
                  <a:pt x="383" y="170"/>
                  <a:pt x="383" y="115"/>
                  <a:pt x="383" y="60"/>
                </a:cubicBezTo>
                <a:cubicBezTo>
                  <a:pt x="383" y="44"/>
                  <a:pt x="387" y="40"/>
                  <a:pt x="404" y="40"/>
                </a:cubicBezTo>
                <a:cubicBezTo>
                  <a:pt x="423" y="40"/>
                  <a:pt x="442" y="41"/>
                  <a:pt x="462" y="41"/>
                </a:cubicBezTo>
                <a:cubicBezTo>
                  <a:pt x="479" y="42"/>
                  <a:pt x="492" y="51"/>
                  <a:pt x="501" y="65"/>
                </a:cubicBezTo>
                <a:cubicBezTo>
                  <a:pt x="514" y="84"/>
                  <a:pt x="528" y="102"/>
                  <a:pt x="539" y="122"/>
                </a:cubicBezTo>
                <a:cubicBezTo>
                  <a:pt x="545" y="131"/>
                  <a:pt x="548" y="143"/>
                  <a:pt x="548" y="153"/>
                </a:cubicBezTo>
                <a:cubicBezTo>
                  <a:pt x="549" y="181"/>
                  <a:pt x="548" y="209"/>
                  <a:pt x="548" y="237"/>
                </a:cubicBezTo>
                <a:close/>
                <a:moveTo>
                  <a:pt x="460" y="133"/>
                </a:moveTo>
                <a:cubicBezTo>
                  <a:pt x="472" y="133"/>
                  <a:pt x="484" y="133"/>
                  <a:pt x="496" y="133"/>
                </a:cubicBezTo>
                <a:cubicBezTo>
                  <a:pt x="506" y="133"/>
                  <a:pt x="508" y="129"/>
                  <a:pt x="503" y="121"/>
                </a:cubicBezTo>
                <a:cubicBezTo>
                  <a:pt x="494" y="108"/>
                  <a:pt x="485" y="95"/>
                  <a:pt x="476" y="83"/>
                </a:cubicBezTo>
                <a:cubicBezTo>
                  <a:pt x="473" y="79"/>
                  <a:pt x="468" y="76"/>
                  <a:pt x="463" y="76"/>
                </a:cubicBezTo>
                <a:cubicBezTo>
                  <a:pt x="451" y="75"/>
                  <a:pt x="438" y="76"/>
                  <a:pt x="425" y="76"/>
                </a:cubicBezTo>
                <a:cubicBezTo>
                  <a:pt x="417" y="76"/>
                  <a:pt x="412" y="79"/>
                  <a:pt x="413" y="88"/>
                </a:cubicBezTo>
                <a:cubicBezTo>
                  <a:pt x="413" y="99"/>
                  <a:pt x="413" y="110"/>
                  <a:pt x="413" y="121"/>
                </a:cubicBezTo>
                <a:cubicBezTo>
                  <a:pt x="413" y="130"/>
                  <a:pt x="416" y="134"/>
                  <a:pt x="424" y="133"/>
                </a:cubicBezTo>
                <a:cubicBezTo>
                  <a:pt x="436" y="133"/>
                  <a:pt x="448" y="133"/>
                  <a:pt x="460" y="133"/>
                </a:cubicBezTo>
                <a:close/>
                <a:moveTo>
                  <a:pt x="127" y="279"/>
                </a:moveTo>
                <a:cubicBezTo>
                  <a:pt x="127" y="256"/>
                  <a:pt x="146" y="238"/>
                  <a:pt x="168" y="238"/>
                </a:cubicBezTo>
                <a:cubicBezTo>
                  <a:pt x="189" y="239"/>
                  <a:pt x="208" y="257"/>
                  <a:pt x="208" y="279"/>
                </a:cubicBezTo>
                <a:cubicBezTo>
                  <a:pt x="208" y="301"/>
                  <a:pt x="189" y="319"/>
                  <a:pt x="167" y="319"/>
                </a:cubicBezTo>
                <a:cubicBezTo>
                  <a:pt x="145" y="319"/>
                  <a:pt x="127" y="301"/>
                  <a:pt x="127" y="279"/>
                </a:cubicBezTo>
                <a:close/>
                <a:moveTo>
                  <a:pt x="187" y="279"/>
                </a:moveTo>
                <a:cubicBezTo>
                  <a:pt x="187" y="268"/>
                  <a:pt x="178" y="259"/>
                  <a:pt x="167" y="259"/>
                </a:cubicBezTo>
                <a:cubicBezTo>
                  <a:pt x="156" y="260"/>
                  <a:pt x="148" y="267"/>
                  <a:pt x="148" y="278"/>
                </a:cubicBezTo>
                <a:cubicBezTo>
                  <a:pt x="148" y="289"/>
                  <a:pt x="156" y="298"/>
                  <a:pt x="167" y="298"/>
                </a:cubicBezTo>
                <a:cubicBezTo>
                  <a:pt x="178" y="298"/>
                  <a:pt x="187" y="290"/>
                  <a:pt x="187" y="279"/>
                </a:cubicBezTo>
                <a:close/>
                <a:moveTo>
                  <a:pt x="108" y="279"/>
                </a:moveTo>
                <a:cubicBezTo>
                  <a:pt x="108" y="301"/>
                  <a:pt x="90" y="319"/>
                  <a:pt x="68" y="319"/>
                </a:cubicBezTo>
                <a:cubicBezTo>
                  <a:pt x="46" y="319"/>
                  <a:pt x="28" y="301"/>
                  <a:pt x="28" y="279"/>
                </a:cubicBezTo>
                <a:cubicBezTo>
                  <a:pt x="28" y="257"/>
                  <a:pt x="46" y="238"/>
                  <a:pt x="68" y="238"/>
                </a:cubicBezTo>
                <a:cubicBezTo>
                  <a:pt x="90" y="238"/>
                  <a:pt x="108" y="257"/>
                  <a:pt x="108" y="279"/>
                </a:cubicBezTo>
                <a:close/>
                <a:moveTo>
                  <a:pt x="88" y="279"/>
                </a:moveTo>
                <a:cubicBezTo>
                  <a:pt x="88" y="268"/>
                  <a:pt x="79" y="259"/>
                  <a:pt x="68" y="260"/>
                </a:cubicBezTo>
                <a:cubicBezTo>
                  <a:pt x="57" y="260"/>
                  <a:pt x="48" y="269"/>
                  <a:pt x="48" y="279"/>
                </a:cubicBezTo>
                <a:cubicBezTo>
                  <a:pt x="49" y="290"/>
                  <a:pt x="57" y="298"/>
                  <a:pt x="68" y="298"/>
                </a:cubicBezTo>
                <a:cubicBezTo>
                  <a:pt x="79" y="298"/>
                  <a:pt x="88" y="289"/>
                  <a:pt x="88" y="279"/>
                </a:cubicBezTo>
                <a:close/>
                <a:moveTo>
                  <a:pt x="500" y="279"/>
                </a:moveTo>
                <a:cubicBezTo>
                  <a:pt x="500" y="301"/>
                  <a:pt x="481" y="319"/>
                  <a:pt x="459" y="319"/>
                </a:cubicBezTo>
                <a:cubicBezTo>
                  <a:pt x="437" y="319"/>
                  <a:pt x="419" y="301"/>
                  <a:pt x="419" y="279"/>
                </a:cubicBezTo>
                <a:cubicBezTo>
                  <a:pt x="419" y="257"/>
                  <a:pt x="437" y="238"/>
                  <a:pt x="459" y="238"/>
                </a:cubicBezTo>
                <a:cubicBezTo>
                  <a:pt x="481" y="238"/>
                  <a:pt x="499" y="257"/>
                  <a:pt x="500" y="279"/>
                </a:cubicBezTo>
                <a:close/>
                <a:moveTo>
                  <a:pt x="460" y="260"/>
                </a:moveTo>
                <a:cubicBezTo>
                  <a:pt x="449" y="259"/>
                  <a:pt x="440" y="268"/>
                  <a:pt x="440" y="279"/>
                </a:cubicBezTo>
                <a:cubicBezTo>
                  <a:pt x="439" y="289"/>
                  <a:pt x="448" y="298"/>
                  <a:pt x="459" y="298"/>
                </a:cubicBezTo>
                <a:cubicBezTo>
                  <a:pt x="470" y="298"/>
                  <a:pt x="479" y="290"/>
                  <a:pt x="479" y="280"/>
                </a:cubicBezTo>
                <a:cubicBezTo>
                  <a:pt x="480" y="269"/>
                  <a:pt x="471" y="260"/>
                  <a:pt x="460" y="260"/>
                </a:cubicBezTo>
                <a:close/>
                <a:moveTo>
                  <a:pt x="11" y="238"/>
                </a:moveTo>
                <a:cubicBezTo>
                  <a:pt x="7" y="239"/>
                  <a:pt x="2" y="242"/>
                  <a:pt x="2" y="245"/>
                </a:cubicBezTo>
                <a:cubicBezTo>
                  <a:pt x="0" y="251"/>
                  <a:pt x="1" y="258"/>
                  <a:pt x="2" y="265"/>
                </a:cubicBezTo>
                <a:cubicBezTo>
                  <a:pt x="2" y="267"/>
                  <a:pt x="6" y="270"/>
                  <a:pt x="9" y="271"/>
                </a:cubicBezTo>
                <a:cubicBezTo>
                  <a:pt x="11" y="271"/>
                  <a:pt x="15" y="269"/>
                  <a:pt x="17" y="267"/>
                </a:cubicBezTo>
                <a:cubicBezTo>
                  <a:pt x="21" y="258"/>
                  <a:pt x="25" y="249"/>
                  <a:pt x="30" y="238"/>
                </a:cubicBezTo>
                <a:cubicBezTo>
                  <a:pt x="24" y="238"/>
                  <a:pt x="17" y="237"/>
                  <a:pt x="11" y="238"/>
                </a:cubicBezTo>
                <a:close/>
                <a:moveTo>
                  <a:pt x="118" y="259"/>
                </a:moveTo>
                <a:cubicBezTo>
                  <a:pt x="122" y="252"/>
                  <a:pt x="127" y="245"/>
                  <a:pt x="131" y="239"/>
                </a:cubicBezTo>
                <a:cubicBezTo>
                  <a:pt x="122" y="239"/>
                  <a:pt x="114" y="239"/>
                  <a:pt x="104" y="239"/>
                </a:cubicBezTo>
                <a:cubicBezTo>
                  <a:pt x="109" y="246"/>
                  <a:pt x="113" y="252"/>
                  <a:pt x="118" y="259"/>
                </a:cubicBezTo>
                <a:close/>
                <a:moveTo>
                  <a:pt x="224" y="64"/>
                </a:moveTo>
                <a:cubicBezTo>
                  <a:pt x="224" y="80"/>
                  <a:pt x="224" y="96"/>
                  <a:pt x="224" y="112"/>
                </a:cubicBezTo>
                <a:cubicBezTo>
                  <a:pt x="224" y="136"/>
                  <a:pt x="225" y="160"/>
                  <a:pt x="224" y="184"/>
                </a:cubicBezTo>
                <a:cubicBezTo>
                  <a:pt x="225" y="160"/>
                  <a:pt x="224" y="136"/>
                  <a:pt x="224" y="112"/>
                </a:cubicBezTo>
                <a:cubicBezTo>
                  <a:pt x="224" y="96"/>
                  <a:pt x="224" y="80"/>
                  <a:pt x="224" y="64"/>
                </a:cubicBezTo>
                <a:close/>
                <a:moveTo>
                  <a:pt x="277" y="56"/>
                </a:moveTo>
                <a:cubicBezTo>
                  <a:pt x="277" y="75"/>
                  <a:pt x="277" y="93"/>
                  <a:pt x="277" y="112"/>
                </a:cubicBezTo>
                <a:cubicBezTo>
                  <a:pt x="277" y="130"/>
                  <a:pt x="277" y="149"/>
                  <a:pt x="277" y="167"/>
                </a:cubicBezTo>
                <a:cubicBezTo>
                  <a:pt x="277" y="149"/>
                  <a:pt x="277" y="130"/>
                  <a:pt x="277" y="112"/>
                </a:cubicBezTo>
                <a:cubicBezTo>
                  <a:pt x="277" y="93"/>
                  <a:pt x="277" y="75"/>
                  <a:pt x="277" y="56"/>
                </a:cubicBezTo>
                <a:close/>
                <a:moveTo>
                  <a:pt x="109" y="41"/>
                </a:moveTo>
                <a:cubicBezTo>
                  <a:pt x="109" y="64"/>
                  <a:pt x="109" y="87"/>
                  <a:pt x="109" y="110"/>
                </a:cubicBezTo>
                <a:cubicBezTo>
                  <a:pt x="109" y="119"/>
                  <a:pt x="109" y="128"/>
                  <a:pt x="109" y="136"/>
                </a:cubicBezTo>
                <a:cubicBezTo>
                  <a:pt x="109" y="128"/>
                  <a:pt x="109" y="119"/>
                  <a:pt x="109" y="110"/>
                </a:cubicBezTo>
                <a:cubicBezTo>
                  <a:pt x="109" y="87"/>
                  <a:pt x="109" y="64"/>
                  <a:pt x="109" y="41"/>
                </a:cubicBezTo>
                <a:close/>
                <a:moveTo>
                  <a:pt x="365" y="27"/>
                </a:moveTo>
                <a:cubicBezTo>
                  <a:pt x="365" y="7"/>
                  <a:pt x="358" y="0"/>
                  <a:pt x="338" y="0"/>
                </a:cubicBezTo>
                <a:cubicBezTo>
                  <a:pt x="240" y="0"/>
                  <a:pt x="142" y="0"/>
                  <a:pt x="44" y="0"/>
                </a:cubicBezTo>
                <a:cubicBezTo>
                  <a:pt x="24" y="0"/>
                  <a:pt x="17" y="8"/>
                  <a:pt x="17" y="27"/>
                </a:cubicBezTo>
                <a:cubicBezTo>
                  <a:pt x="17" y="86"/>
                  <a:pt x="17" y="145"/>
                  <a:pt x="17" y="204"/>
                </a:cubicBezTo>
                <a:cubicBezTo>
                  <a:pt x="17" y="218"/>
                  <a:pt x="18" y="220"/>
                  <a:pt x="33" y="220"/>
                </a:cubicBezTo>
                <a:cubicBezTo>
                  <a:pt x="85" y="220"/>
                  <a:pt x="138" y="220"/>
                  <a:pt x="191" y="220"/>
                </a:cubicBezTo>
                <a:cubicBezTo>
                  <a:pt x="244" y="220"/>
                  <a:pt x="297" y="220"/>
                  <a:pt x="350" y="220"/>
                </a:cubicBezTo>
                <a:cubicBezTo>
                  <a:pt x="363" y="220"/>
                  <a:pt x="365" y="218"/>
                  <a:pt x="365" y="205"/>
                </a:cubicBezTo>
                <a:cubicBezTo>
                  <a:pt x="365" y="145"/>
                  <a:pt x="365" y="86"/>
                  <a:pt x="365" y="27"/>
                </a:cubicBezTo>
                <a:close/>
                <a:moveTo>
                  <a:pt x="68" y="184"/>
                </a:moveTo>
                <a:cubicBezTo>
                  <a:pt x="68" y="188"/>
                  <a:pt x="64" y="192"/>
                  <a:pt x="62" y="196"/>
                </a:cubicBezTo>
                <a:cubicBezTo>
                  <a:pt x="60" y="192"/>
                  <a:pt x="57" y="189"/>
                  <a:pt x="57" y="185"/>
                </a:cubicBezTo>
                <a:cubicBezTo>
                  <a:pt x="57" y="136"/>
                  <a:pt x="57" y="87"/>
                  <a:pt x="57" y="37"/>
                </a:cubicBezTo>
                <a:cubicBezTo>
                  <a:pt x="57" y="34"/>
                  <a:pt x="60" y="30"/>
                  <a:pt x="62" y="27"/>
                </a:cubicBezTo>
                <a:cubicBezTo>
                  <a:pt x="64" y="30"/>
                  <a:pt x="68" y="34"/>
                  <a:pt x="68" y="38"/>
                </a:cubicBezTo>
                <a:cubicBezTo>
                  <a:pt x="68" y="62"/>
                  <a:pt x="68" y="87"/>
                  <a:pt x="68" y="111"/>
                </a:cubicBezTo>
                <a:cubicBezTo>
                  <a:pt x="68" y="135"/>
                  <a:pt x="68" y="160"/>
                  <a:pt x="68" y="184"/>
                </a:cubicBezTo>
                <a:close/>
                <a:moveTo>
                  <a:pt x="120" y="187"/>
                </a:moveTo>
                <a:cubicBezTo>
                  <a:pt x="118" y="190"/>
                  <a:pt x="116" y="193"/>
                  <a:pt x="115" y="195"/>
                </a:cubicBezTo>
                <a:cubicBezTo>
                  <a:pt x="113" y="193"/>
                  <a:pt x="110" y="190"/>
                  <a:pt x="110" y="187"/>
                </a:cubicBezTo>
                <a:cubicBezTo>
                  <a:pt x="109" y="170"/>
                  <a:pt x="109" y="153"/>
                  <a:pt x="109" y="136"/>
                </a:cubicBezTo>
                <a:cubicBezTo>
                  <a:pt x="109" y="128"/>
                  <a:pt x="109" y="119"/>
                  <a:pt x="109" y="110"/>
                </a:cubicBezTo>
                <a:cubicBezTo>
                  <a:pt x="109" y="87"/>
                  <a:pt x="109" y="64"/>
                  <a:pt x="109" y="41"/>
                </a:cubicBezTo>
                <a:cubicBezTo>
                  <a:pt x="109" y="38"/>
                  <a:pt x="109" y="34"/>
                  <a:pt x="110" y="31"/>
                </a:cubicBezTo>
                <a:cubicBezTo>
                  <a:pt x="111" y="29"/>
                  <a:pt x="113" y="27"/>
                  <a:pt x="115" y="27"/>
                </a:cubicBezTo>
                <a:cubicBezTo>
                  <a:pt x="116" y="27"/>
                  <a:pt x="119" y="29"/>
                  <a:pt x="119" y="31"/>
                </a:cubicBezTo>
                <a:cubicBezTo>
                  <a:pt x="120" y="34"/>
                  <a:pt x="120" y="37"/>
                  <a:pt x="120" y="40"/>
                </a:cubicBezTo>
                <a:cubicBezTo>
                  <a:pt x="120" y="87"/>
                  <a:pt x="120" y="135"/>
                  <a:pt x="120" y="183"/>
                </a:cubicBezTo>
                <a:cubicBezTo>
                  <a:pt x="120" y="184"/>
                  <a:pt x="120" y="186"/>
                  <a:pt x="120" y="187"/>
                </a:cubicBezTo>
                <a:close/>
                <a:moveTo>
                  <a:pt x="172" y="185"/>
                </a:moveTo>
                <a:cubicBezTo>
                  <a:pt x="172" y="189"/>
                  <a:pt x="169" y="192"/>
                  <a:pt x="167" y="196"/>
                </a:cubicBezTo>
                <a:cubicBezTo>
                  <a:pt x="165" y="192"/>
                  <a:pt x="162" y="188"/>
                  <a:pt x="162" y="184"/>
                </a:cubicBezTo>
                <a:cubicBezTo>
                  <a:pt x="161" y="160"/>
                  <a:pt x="161" y="135"/>
                  <a:pt x="161" y="111"/>
                </a:cubicBezTo>
                <a:cubicBezTo>
                  <a:pt x="161" y="87"/>
                  <a:pt x="161" y="62"/>
                  <a:pt x="162" y="38"/>
                </a:cubicBezTo>
                <a:cubicBezTo>
                  <a:pt x="162" y="34"/>
                  <a:pt x="165" y="30"/>
                  <a:pt x="167" y="27"/>
                </a:cubicBezTo>
                <a:cubicBezTo>
                  <a:pt x="169" y="30"/>
                  <a:pt x="172" y="34"/>
                  <a:pt x="172" y="37"/>
                </a:cubicBezTo>
                <a:cubicBezTo>
                  <a:pt x="173" y="87"/>
                  <a:pt x="173" y="136"/>
                  <a:pt x="172" y="185"/>
                </a:cubicBezTo>
                <a:close/>
                <a:moveTo>
                  <a:pt x="224" y="184"/>
                </a:moveTo>
                <a:cubicBezTo>
                  <a:pt x="224" y="188"/>
                  <a:pt x="221" y="192"/>
                  <a:pt x="219" y="195"/>
                </a:cubicBezTo>
                <a:cubicBezTo>
                  <a:pt x="218" y="192"/>
                  <a:pt x="214" y="188"/>
                  <a:pt x="214" y="184"/>
                </a:cubicBezTo>
                <a:cubicBezTo>
                  <a:pt x="214" y="136"/>
                  <a:pt x="214" y="87"/>
                  <a:pt x="214" y="38"/>
                </a:cubicBezTo>
                <a:cubicBezTo>
                  <a:pt x="214" y="36"/>
                  <a:pt x="213" y="34"/>
                  <a:pt x="214" y="32"/>
                </a:cubicBezTo>
                <a:cubicBezTo>
                  <a:pt x="215" y="30"/>
                  <a:pt x="218" y="29"/>
                  <a:pt x="219" y="27"/>
                </a:cubicBezTo>
                <a:cubicBezTo>
                  <a:pt x="221" y="29"/>
                  <a:pt x="224" y="31"/>
                  <a:pt x="224" y="33"/>
                </a:cubicBezTo>
                <a:cubicBezTo>
                  <a:pt x="225" y="43"/>
                  <a:pt x="224" y="54"/>
                  <a:pt x="224" y="64"/>
                </a:cubicBezTo>
                <a:cubicBezTo>
                  <a:pt x="224" y="80"/>
                  <a:pt x="224" y="96"/>
                  <a:pt x="224" y="112"/>
                </a:cubicBezTo>
                <a:cubicBezTo>
                  <a:pt x="224" y="136"/>
                  <a:pt x="225" y="160"/>
                  <a:pt x="224" y="184"/>
                </a:cubicBezTo>
                <a:close/>
                <a:moveTo>
                  <a:pt x="277" y="167"/>
                </a:moveTo>
                <a:cubicBezTo>
                  <a:pt x="277" y="173"/>
                  <a:pt x="277" y="179"/>
                  <a:pt x="277" y="185"/>
                </a:cubicBezTo>
                <a:cubicBezTo>
                  <a:pt x="277" y="189"/>
                  <a:pt x="273" y="192"/>
                  <a:pt x="271" y="196"/>
                </a:cubicBezTo>
                <a:cubicBezTo>
                  <a:pt x="270" y="192"/>
                  <a:pt x="266" y="189"/>
                  <a:pt x="266" y="185"/>
                </a:cubicBezTo>
                <a:cubicBezTo>
                  <a:pt x="266" y="136"/>
                  <a:pt x="266" y="87"/>
                  <a:pt x="266" y="37"/>
                </a:cubicBezTo>
                <a:cubicBezTo>
                  <a:pt x="266" y="34"/>
                  <a:pt x="269" y="30"/>
                  <a:pt x="271" y="27"/>
                </a:cubicBezTo>
                <a:cubicBezTo>
                  <a:pt x="273" y="30"/>
                  <a:pt x="277" y="34"/>
                  <a:pt x="277" y="38"/>
                </a:cubicBezTo>
                <a:cubicBezTo>
                  <a:pt x="277" y="44"/>
                  <a:pt x="277" y="50"/>
                  <a:pt x="277" y="56"/>
                </a:cubicBezTo>
                <a:cubicBezTo>
                  <a:pt x="277" y="75"/>
                  <a:pt x="277" y="93"/>
                  <a:pt x="277" y="112"/>
                </a:cubicBezTo>
                <a:cubicBezTo>
                  <a:pt x="277" y="130"/>
                  <a:pt x="277" y="149"/>
                  <a:pt x="277" y="167"/>
                </a:cubicBezTo>
                <a:close/>
                <a:moveTo>
                  <a:pt x="328" y="191"/>
                </a:moveTo>
                <a:cubicBezTo>
                  <a:pt x="328" y="192"/>
                  <a:pt x="325" y="195"/>
                  <a:pt x="324" y="195"/>
                </a:cubicBezTo>
                <a:cubicBezTo>
                  <a:pt x="322" y="195"/>
                  <a:pt x="319" y="193"/>
                  <a:pt x="319" y="191"/>
                </a:cubicBezTo>
                <a:cubicBezTo>
                  <a:pt x="318" y="188"/>
                  <a:pt x="318" y="184"/>
                  <a:pt x="318" y="181"/>
                </a:cubicBezTo>
                <a:cubicBezTo>
                  <a:pt x="318" y="157"/>
                  <a:pt x="318" y="134"/>
                  <a:pt x="318" y="110"/>
                </a:cubicBezTo>
                <a:cubicBezTo>
                  <a:pt x="318" y="87"/>
                  <a:pt x="318" y="65"/>
                  <a:pt x="318" y="42"/>
                </a:cubicBezTo>
                <a:cubicBezTo>
                  <a:pt x="318" y="39"/>
                  <a:pt x="317" y="36"/>
                  <a:pt x="318" y="33"/>
                </a:cubicBezTo>
                <a:cubicBezTo>
                  <a:pt x="319" y="31"/>
                  <a:pt x="322" y="29"/>
                  <a:pt x="324" y="27"/>
                </a:cubicBezTo>
                <a:cubicBezTo>
                  <a:pt x="326" y="29"/>
                  <a:pt x="328" y="31"/>
                  <a:pt x="329" y="33"/>
                </a:cubicBezTo>
                <a:cubicBezTo>
                  <a:pt x="329" y="35"/>
                  <a:pt x="329" y="38"/>
                  <a:pt x="329" y="41"/>
                </a:cubicBezTo>
                <a:cubicBezTo>
                  <a:pt x="329" y="88"/>
                  <a:pt x="329" y="135"/>
                  <a:pt x="329" y="182"/>
                </a:cubicBezTo>
                <a:cubicBezTo>
                  <a:pt x="329" y="185"/>
                  <a:pt x="329" y="188"/>
                  <a:pt x="328" y="191"/>
                </a:cubicBezTo>
                <a:close/>
                <a:moveTo>
                  <a:pt x="318" y="42"/>
                </a:moveTo>
                <a:cubicBezTo>
                  <a:pt x="318" y="65"/>
                  <a:pt x="318" y="87"/>
                  <a:pt x="318" y="110"/>
                </a:cubicBezTo>
                <a:cubicBezTo>
                  <a:pt x="318" y="134"/>
                  <a:pt x="318" y="157"/>
                  <a:pt x="318" y="181"/>
                </a:cubicBezTo>
                <a:cubicBezTo>
                  <a:pt x="318" y="157"/>
                  <a:pt x="318" y="134"/>
                  <a:pt x="318" y="110"/>
                </a:cubicBezTo>
                <a:cubicBezTo>
                  <a:pt x="318" y="87"/>
                  <a:pt x="318" y="65"/>
                  <a:pt x="318" y="42"/>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5" name="Freeform 10"/>
          <p:cNvSpPr>
            <a:spLocks noEditPoints="1"/>
          </p:cNvSpPr>
          <p:nvPr/>
        </p:nvSpPr>
        <p:spPr bwMode="auto">
          <a:xfrm>
            <a:off x="1833789" y="2348512"/>
            <a:ext cx="257766" cy="276227"/>
          </a:xfrm>
          <a:custGeom>
            <a:avLst/>
            <a:gdLst>
              <a:gd name="T0" fmla="*/ 1358 w 1456"/>
              <a:gd name="T1" fmla="*/ 307 h 2111"/>
              <a:gd name="T2" fmla="*/ 1168 w 1456"/>
              <a:gd name="T3" fmla="*/ 1265 h 2111"/>
              <a:gd name="T4" fmla="*/ 1072 w 1456"/>
              <a:gd name="T5" fmla="*/ 1120 h 2111"/>
              <a:gd name="T6" fmla="*/ 822 w 1456"/>
              <a:gd name="T7" fmla="*/ 1111 h 2111"/>
              <a:gd name="T8" fmla="*/ 568 w 1456"/>
              <a:gd name="T9" fmla="*/ 1120 h 2111"/>
              <a:gd name="T10" fmla="*/ 319 w 1456"/>
              <a:gd name="T11" fmla="*/ 1111 h 2111"/>
              <a:gd name="T12" fmla="*/ 0 w 1456"/>
              <a:gd name="T13" fmla="*/ 2111 h 2111"/>
              <a:gd name="T14" fmla="*/ 834 w 1456"/>
              <a:gd name="T15" fmla="*/ 1881 h 2111"/>
              <a:gd name="T16" fmla="*/ 1268 w 1456"/>
              <a:gd name="T17" fmla="*/ 2111 h 2111"/>
              <a:gd name="T18" fmla="*/ 1456 w 1456"/>
              <a:gd name="T19" fmla="*/ 1265 h 2111"/>
              <a:gd name="T20" fmla="*/ 340 w 1456"/>
              <a:gd name="T21" fmla="*/ 1537 h 2111"/>
              <a:gd name="T22" fmla="*/ 120 w 1456"/>
              <a:gd name="T23" fmla="*/ 1394 h 2111"/>
              <a:gd name="T24" fmla="*/ 340 w 1456"/>
              <a:gd name="T25" fmla="*/ 1537 h 2111"/>
              <a:gd name="T26" fmla="*/ 442 w 1456"/>
              <a:gd name="T27" fmla="*/ 1537 h 2111"/>
              <a:gd name="T28" fmla="*/ 662 w 1456"/>
              <a:gd name="T29" fmla="*/ 1394 h 2111"/>
              <a:gd name="T30" fmla="*/ 984 w 1456"/>
              <a:gd name="T31" fmla="*/ 1537 h 2111"/>
              <a:gd name="T32" fmla="*/ 764 w 1456"/>
              <a:gd name="T33" fmla="*/ 1394 h 2111"/>
              <a:gd name="T34" fmla="*/ 984 w 1456"/>
              <a:gd name="T35" fmla="*/ 1537 h 2111"/>
              <a:gd name="T36" fmla="*/ 1086 w 1456"/>
              <a:gd name="T37" fmla="*/ 1537 h 2111"/>
              <a:gd name="T38" fmla="*/ 1306 w 1456"/>
              <a:gd name="T39" fmla="*/ 1394 h 2111"/>
              <a:gd name="T40" fmla="*/ 852 w 1456"/>
              <a:gd name="T41" fmla="*/ 221 h 2111"/>
              <a:gd name="T42" fmla="*/ 994 w 1456"/>
              <a:gd name="T43" fmla="*/ 117 h 2111"/>
              <a:gd name="T44" fmla="*/ 1063 w 1456"/>
              <a:gd name="T45" fmla="*/ 83 h 2111"/>
              <a:gd name="T46" fmla="*/ 1191 w 1456"/>
              <a:gd name="T47" fmla="*/ 99 h 2111"/>
              <a:gd name="T48" fmla="*/ 1276 w 1456"/>
              <a:gd name="T49" fmla="*/ 179 h 2111"/>
              <a:gd name="T50" fmla="*/ 1176 w 1456"/>
              <a:gd name="T51" fmla="*/ 137 h 2111"/>
              <a:gd name="T52" fmla="*/ 1038 w 1456"/>
              <a:gd name="T53" fmla="*/ 168 h 2111"/>
              <a:gd name="T54" fmla="*/ 861 w 1456"/>
              <a:gd name="T55" fmla="*/ 282 h 2111"/>
              <a:gd name="T56" fmla="*/ 738 w 1456"/>
              <a:gd name="T57" fmla="*/ 255 h 2111"/>
              <a:gd name="T58" fmla="*/ 650 w 1456"/>
              <a:gd name="T59" fmla="*/ 179 h 2111"/>
              <a:gd name="T60" fmla="*/ 801 w 1456"/>
              <a:gd name="T61" fmla="*/ 225 h 2111"/>
              <a:gd name="T62" fmla="*/ 323 w 1456"/>
              <a:gd name="T63" fmla="*/ 180 h 2111"/>
              <a:gd name="T64" fmla="*/ 446 w 1456"/>
              <a:gd name="T65" fmla="*/ 207 h 2111"/>
              <a:gd name="T66" fmla="*/ 623 w 1456"/>
              <a:gd name="T67" fmla="*/ 94 h 2111"/>
              <a:gd name="T68" fmla="*/ 762 w 1456"/>
              <a:gd name="T69" fmla="*/ 62 h 2111"/>
              <a:gd name="T70" fmla="*/ 861 w 1456"/>
              <a:gd name="T71" fmla="*/ 105 h 2111"/>
              <a:gd name="T72" fmla="*/ 776 w 1456"/>
              <a:gd name="T73" fmla="*/ 25 h 2111"/>
              <a:gd name="T74" fmla="*/ 648 w 1456"/>
              <a:gd name="T75" fmla="*/ 8 h 2111"/>
              <a:gd name="T76" fmla="*/ 579 w 1456"/>
              <a:gd name="T77" fmla="*/ 42 h 2111"/>
              <a:gd name="T78" fmla="*/ 437 w 1456"/>
              <a:gd name="T79" fmla="*/ 146 h 2111"/>
              <a:gd name="T80" fmla="*/ 337 w 1456"/>
              <a:gd name="T81" fmla="*/ 143 h 2111"/>
              <a:gd name="T82" fmla="*/ 255 w 1456"/>
              <a:gd name="T83" fmla="*/ 129 h 2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56" h="2111">
                <a:moveTo>
                  <a:pt x="1389" y="1265"/>
                </a:moveTo>
                <a:cubicBezTo>
                  <a:pt x="1358" y="307"/>
                  <a:pt x="1358" y="307"/>
                  <a:pt x="1358" y="307"/>
                </a:cubicBezTo>
                <a:cubicBezTo>
                  <a:pt x="1204" y="307"/>
                  <a:pt x="1204" y="307"/>
                  <a:pt x="1204" y="307"/>
                </a:cubicBezTo>
                <a:cubicBezTo>
                  <a:pt x="1168" y="1265"/>
                  <a:pt x="1168" y="1265"/>
                  <a:pt x="1168" y="1265"/>
                </a:cubicBezTo>
                <a:cubicBezTo>
                  <a:pt x="1072" y="1265"/>
                  <a:pt x="1072" y="1265"/>
                  <a:pt x="1072" y="1265"/>
                </a:cubicBezTo>
                <a:cubicBezTo>
                  <a:pt x="1072" y="1120"/>
                  <a:pt x="1072" y="1120"/>
                  <a:pt x="1072" y="1120"/>
                </a:cubicBezTo>
                <a:cubicBezTo>
                  <a:pt x="822" y="1254"/>
                  <a:pt x="822" y="1254"/>
                  <a:pt x="822" y="1254"/>
                </a:cubicBezTo>
                <a:cubicBezTo>
                  <a:pt x="822" y="1111"/>
                  <a:pt x="822" y="1111"/>
                  <a:pt x="822" y="1111"/>
                </a:cubicBezTo>
                <a:cubicBezTo>
                  <a:pt x="568" y="1246"/>
                  <a:pt x="568" y="1246"/>
                  <a:pt x="568" y="1246"/>
                </a:cubicBezTo>
                <a:cubicBezTo>
                  <a:pt x="568" y="1120"/>
                  <a:pt x="568" y="1120"/>
                  <a:pt x="568" y="1120"/>
                </a:cubicBezTo>
                <a:cubicBezTo>
                  <a:pt x="319" y="1254"/>
                  <a:pt x="319" y="1254"/>
                  <a:pt x="319" y="1254"/>
                </a:cubicBezTo>
                <a:cubicBezTo>
                  <a:pt x="319" y="1111"/>
                  <a:pt x="319" y="1111"/>
                  <a:pt x="319" y="1111"/>
                </a:cubicBezTo>
                <a:cubicBezTo>
                  <a:pt x="0" y="1280"/>
                  <a:pt x="0" y="1280"/>
                  <a:pt x="0" y="1280"/>
                </a:cubicBezTo>
                <a:cubicBezTo>
                  <a:pt x="0" y="2111"/>
                  <a:pt x="0" y="2111"/>
                  <a:pt x="0" y="2111"/>
                </a:cubicBezTo>
                <a:cubicBezTo>
                  <a:pt x="834" y="2111"/>
                  <a:pt x="834" y="2111"/>
                  <a:pt x="834" y="2111"/>
                </a:cubicBezTo>
                <a:cubicBezTo>
                  <a:pt x="834" y="1881"/>
                  <a:pt x="834" y="1881"/>
                  <a:pt x="834" y="1881"/>
                </a:cubicBezTo>
                <a:cubicBezTo>
                  <a:pt x="1268" y="1881"/>
                  <a:pt x="1268" y="1881"/>
                  <a:pt x="1268" y="1881"/>
                </a:cubicBezTo>
                <a:cubicBezTo>
                  <a:pt x="1268" y="2111"/>
                  <a:pt x="1268" y="2111"/>
                  <a:pt x="1268" y="2111"/>
                </a:cubicBezTo>
                <a:cubicBezTo>
                  <a:pt x="1456" y="2111"/>
                  <a:pt x="1456" y="2111"/>
                  <a:pt x="1456" y="2111"/>
                </a:cubicBezTo>
                <a:cubicBezTo>
                  <a:pt x="1456" y="1265"/>
                  <a:pt x="1456" y="1265"/>
                  <a:pt x="1456" y="1265"/>
                </a:cubicBezTo>
                <a:lnTo>
                  <a:pt x="1389" y="1265"/>
                </a:lnTo>
                <a:close/>
                <a:moveTo>
                  <a:pt x="340" y="1537"/>
                </a:moveTo>
                <a:cubicBezTo>
                  <a:pt x="120" y="1537"/>
                  <a:pt x="120" y="1537"/>
                  <a:pt x="120" y="1537"/>
                </a:cubicBezTo>
                <a:cubicBezTo>
                  <a:pt x="120" y="1394"/>
                  <a:pt x="120" y="1394"/>
                  <a:pt x="120" y="1394"/>
                </a:cubicBezTo>
                <a:cubicBezTo>
                  <a:pt x="340" y="1394"/>
                  <a:pt x="340" y="1394"/>
                  <a:pt x="340" y="1394"/>
                </a:cubicBezTo>
                <a:lnTo>
                  <a:pt x="340" y="1537"/>
                </a:lnTo>
                <a:close/>
                <a:moveTo>
                  <a:pt x="662" y="1537"/>
                </a:moveTo>
                <a:cubicBezTo>
                  <a:pt x="442" y="1537"/>
                  <a:pt x="442" y="1537"/>
                  <a:pt x="442" y="1537"/>
                </a:cubicBezTo>
                <a:cubicBezTo>
                  <a:pt x="442" y="1394"/>
                  <a:pt x="442" y="1394"/>
                  <a:pt x="442" y="1394"/>
                </a:cubicBezTo>
                <a:cubicBezTo>
                  <a:pt x="662" y="1394"/>
                  <a:pt x="662" y="1394"/>
                  <a:pt x="662" y="1394"/>
                </a:cubicBezTo>
                <a:lnTo>
                  <a:pt x="662" y="1537"/>
                </a:lnTo>
                <a:close/>
                <a:moveTo>
                  <a:pt x="984" y="1537"/>
                </a:moveTo>
                <a:cubicBezTo>
                  <a:pt x="764" y="1537"/>
                  <a:pt x="764" y="1537"/>
                  <a:pt x="764" y="1537"/>
                </a:cubicBezTo>
                <a:cubicBezTo>
                  <a:pt x="764" y="1394"/>
                  <a:pt x="764" y="1394"/>
                  <a:pt x="764" y="1394"/>
                </a:cubicBezTo>
                <a:cubicBezTo>
                  <a:pt x="984" y="1394"/>
                  <a:pt x="984" y="1394"/>
                  <a:pt x="984" y="1394"/>
                </a:cubicBezTo>
                <a:lnTo>
                  <a:pt x="984" y="1537"/>
                </a:lnTo>
                <a:close/>
                <a:moveTo>
                  <a:pt x="1306" y="1537"/>
                </a:moveTo>
                <a:cubicBezTo>
                  <a:pt x="1086" y="1537"/>
                  <a:pt x="1086" y="1537"/>
                  <a:pt x="1086" y="1537"/>
                </a:cubicBezTo>
                <a:cubicBezTo>
                  <a:pt x="1086" y="1394"/>
                  <a:pt x="1086" y="1394"/>
                  <a:pt x="1086" y="1394"/>
                </a:cubicBezTo>
                <a:cubicBezTo>
                  <a:pt x="1306" y="1394"/>
                  <a:pt x="1306" y="1394"/>
                  <a:pt x="1306" y="1394"/>
                </a:cubicBezTo>
                <a:lnTo>
                  <a:pt x="1306" y="1537"/>
                </a:lnTo>
                <a:close/>
                <a:moveTo>
                  <a:pt x="852" y="221"/>
                </a:moveTo>
                <a:cubicBezTo>
                  <a:pt x="886" y="213"/>
                  <a:pt x="917" y="194"/>
                  <a:pt x="942" y="165"/>
                </a:cubicBezTo>
                <a:cubicBezTo>
                  <a:pt x="961" y="148"/>
                  <a:pt x="970" y="134"/>
                  <a:pt x="994" y="117"/>
                </a:cubicBezTo>
                <a:cubicBezTo>
                  <a:pt x="1005" y="108"/>
                  <a:pt x="1015" y="101"/>
                  <a:pt x="1027" y="96"/>
                </a:cubicBezTo>
                <a:cubicBezTo>
                  <a:pt x="1039" y="90"/>
                  <a:pt x="1050" y="85"/>
                  <a:pt x="1063" y="83"/>
                </a:cubicBezTo>
                <a:cubicBezTo>
                  <a:pt x="1087" y="75"/>
                  <a:pt x="1112" y="76"/>
                  <a:pt x="1134" y="79"/>
                </a:cubicBezTo>
                <a:cubicBezTo>
                  <a:pt x="1156" y="83"/>
                  <a:pt x="1175" y="91"/>
                  <a:pt x="1191" y="99"/>
                </a:cubicBezTo>
                <a:cubicBezTo>
                  <a:pt x="1223" y="117"/>
                  <a:pt x="1244" y="138"/>
                  <a:pt x="1258" y="154"/>
                </a:cubicBezTo>
                <a:cubicBezTo>
                  <a:pt x="1271" y="169"/>
                  <a:pt x="1276" y="179"/>
                  <a:pt x="1276" y="179"/>
                </a:cubicBezTo>
                <a:cubicBezTo>
                  <a:pt x="1276" y="179"/>
                  <a:pt x="1266" y="173"/>
                  <a:pt x="1249" y="164"/>
                </a:cubicBezTo>
                <a:cubicBezTo>
                  <a:pt x="1231" y="156"/>
                  <a:pt x="1206" y="144"/>
                  <a:pt x="1176" y="137"/>
                </a:cubicBezTo>
                <a:cubicBezTo>
                  <a:pt x="1146" y="130"/>
                  <a:pt x="1112" y="129"/>
                  <a:pt x="1081" y="142"/>
                </a:cubicBezTo>
                <a:cubicBezTo>
                  <a:pt x="1066" y="147"/>
                  <a:pt x="1050" y="158"/>
                  <a:pt x="1038" y="168"/>
                </a:cubicBezTo>
                <a:cubicBezTo>
                  <a:pt x="1025" y="176"/>
                  <a:pt x="1008" y="199"/>
                  <a:pt x="994" y="213"/>
                </a:cubicBezTo>
                <a:cubicBezTo>
                  <a:pt x="960" y="250"/>
                  <a:pt x="911" y="279"/>
                  <a:pt x="861" y="282"/>
                </a:cubicBezTo>
                <a:cubicBezTo>
                  <a:pt x="837" y="285"/>
                  <a:pt x="813" y="282"/>
                  <a:pt x="792" y="277"/>
                </a:cubicBezTo>
                <a:cubicBezTo>
                  <a:pt x="771" y="272"/>
                  <a:pt x="753" y="264"/>
                  <a:pt x="738" y="255"/>
                </a:cubicBezTo>
                <a:cubicBezTo>
                  <a:pt x="706" y="238"/>
                  <a:pt x="684" y="218"/>
                  <a:pt x="670" y="204"/>
                </a:cubicBezTo>
                <a:cubicBezTo>
                  <a:pt x="656" y="189"/>
                  <a:pt x="650" y="179"/>
                  <a:pt x="650" y="179"/>
                </a:cubicBezTo>
                <a:cubicBezTo>
                  <a:pt x="650" y="179"/>
                  <a:pt x="691" y="202"/>
                  <a:pt x="752" y="218"/>
                </a:cubicBezTo>
                <a:cubicBezTo>
                  <a:pt x="767" y="221"/>
                  <a:pt x="784" y="224"/>
                  <a:pt x="801" y="225"/>
                </a:cubicBezTo>
                <a:cubicBezTo>
                  <a:pt x="818" y="226"/>
                  <a:pt x="835" y="225"/>
                  <a:pt x="852" y="221"/>
                </a:cubicBezTo>
                <a:close/>
                <a:moveTo>
                  <a:pt x="323" y="180"/>
                </a:moveTo>
                <a:cubicBezTo>
                  <a:pt x="338" y="189"/>
                  <a:pt x="357" y="197"/>
                  <a:pt x="378" y="202"/>
                </a:cubicBezTo>
                <a:cubicBezTo>
                  <a:pt x="398" y="207"/>
                  <a:pt x="422" y="211"/>
                  <a:pt x="446" y="207"/>
                </a:cubicBezTo>
                <a:cubicBezTo>
                  <a:pt x="496" y="204"/>
                  <a:pt x="546" y="175"/>
                  <a:pt x="579" y="138"/>
                </a:cubicBezTo>
                <a:cubicBezTo>
                  <a:pt x="593" y="125"/>
                  <a:pt x="610" y="102"/>
                  <a:pt x="623" y="94"/>
                </a:cubicBezTo>
                <a:cubicBezTo>
                  <a:pt x="635" y="84"/>
                  <a:pt x="651" y="72"/>
                  <a:pt x="666" y="67"/>
                </a:cubicBezTo>
                <a:cubicBezTo>
                  <a:pt x="697" y="54"/>
                  <a:pt x="732" y="55"/>
                  <a:pt x="762" y="62"/>
                </a:cubicBezTo>
                <a:cubicBezTo>
                  <a:pt x="791" y="70"/>
                  <a:pt x="817" y="81"/>
                  <a:pt x="834" y="90"/>
                </a:cubicBezTo>
                <a:cubicBezTo>
                  <a:pt x="851" y="99"/>
                  <a:pt x="861" y="105"/>
                  <a:pt x="861" y="105"/>
                </a:cubicBezTo>
                <a:cubicBezTo>
                  <a:pt x="861" y="105"/>
                  <a:pt x="856" y="94"/>
                  <a:pt x="843" y="79"/>
                </a:cubicBezTo>
                <a:cubicBezTo>
                  <a:pt x="829" y="64"/>
                  <a:pt x="809" y="42"/>
                  <a:pt x="776" y="25"/>
                </a:cubicBezTo>
                <a:cubicBezTo>
                  <a:pt x="760" y="16"/>
                  <a:pt x="741" y="9"/>
                  <a:pt x="719" y="5"/>
                </a:cubicBezTo>
                <a:cubicBezTo>
                  <a:pt x="697" y="2"/>
                  <a:pt x="672" y="0"/>
                  <a:pt x="648" y="8"/>
                </a:cubicBezTo>
                <a:cubicBezTo>
                  <a:pt x="636" y="11"/>
                  <a:pt x="624" y="15"/>
                  <a:pt x="613" y="21"/>
                </a:cubicBezTo>
                <a:cubicBezTo>
                  <a:pt x="601" y="26"/>
                  <a:pt x="590" y="33"/>
                  <a:pt x="579" y="42"/>
                </a:cubicBezTo>
                <a:cubicBezTo>
                  <a:pt x="555" y="59"/>
                  <a:pt x="546" y="73"/>
                  <a:pt x="528" y="90"/>
                </a:cubicBezTo>
                <a:cubicBezTo>
                  <a:pt x="502" y="120"/>
                  <a:pt x="471" y="139"/>
                  <a:pt x="437" y="146"/>
                </a:cubicBezTo>
                <a:cubicBezTo>
                  <a:pt x="420" y="150"/>
                  <a:pt x="403" y="152"/>
                  <a:pt x="386" y="150"/>
                </a:cubicBezTo>
                <a:cubicBezTo>
                  <a:pt x="369" y="150"/>
                  <a:pt x="352" y="147"/>
                  <a:pt x="337" y="143"/>
                </a:cubicBezTo>
                <a:cubicBezTo>
                  <a:pt x="276" y="127"/>
                  <a:pt x="235" y="105"/>
                  <a:pt x="235" y="105"/>
                </a:cubicBezTo>
                <a:cubicBezTo>
                  <a:pt x="235" y="105"/>
                  <a:pt x="241" y="114"/>
                  <a:pt x="255" y="129"/>
                </a:cubicBezTo>
                <a:cubicBezTo>
                  <a:pt x="269" y="143"/>
                  <a:pt x="291" y="163"/>
                  <a:pt x="323" y="18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20"/>
          <p:cNvSpPr>
            <a:spLocks/>
          </p:cNvSpPr>
          <p:nvPr/>
        </p:nvSpPr>
        <p:spPr bwMode="auto">
          <a:xfrm>
            <a:off x="2996327" y="2355323"/>
            <a:ext cx="224285" cy="246616"/>
          </a:xfrm>
          <a:custGeom>
            <a:avLst/>
            <a:gdLst>
              <a:gd name="T0" fmla="*/ 114 w 125"/>
              <a:gd name="T1" fmla="*/ 111 h 124"/>
              <a:gd name="T2" fmla="*/ 101 w 125"/>
              <a:gd name="T3" fmla="*/ 124 h 124"/>
              <a:gd name="T4" fmla="*/ 89 w 125"/>
              <a:gd name="T5" fmla="*/ 116 h 124"/>
              <a:gd name="T6" fmla="*/ 47 w 125"/>
              <a:gd name="T7" fmla="*/ 116 h 124"/>
              <a:gd name="T8" fmla="*/ 34 w 125"/>
              <a:gd name="T9" fmla="*/ 124 h 124"/>
              <a:gd name="T10" fmla="*/ 21 w 125"/>
              <a:gd name="T11" fmla="*/ 111 h 124"/>
              <a:gd name="T12" fmla="*/ 34 w 125"/>
              <a:gd name="T13" fmla="*/ 97 h 124"/>
              <a:gd name="T14" fmla="*/ 35 w 125"/>
              <a:gd name="T15" fmla="*/ 97 h 124"/>
              <a:gd name="T16" fmla="*/ 39 w 125"/>
              <a:gd name="T17" fmla="*/ 84 h 124"/>
              <a:gd name="T18" fmla="*/ 34 w 125"/>
              <a:gd name="T19" fmla="*/ 84 h 124"/>
              <a:gd name="T20" fmla="*/ 19 w 125"/>
              <a:gd name="T21" fmla="*/ 21 h 124"/>
              <a:gd name="T22" fmla="*/ 9 w 125"/>
              <a:gd name="T23" fmla="*/ 15 h 124"/>
              <a:gd name="T24" fmla="*/ 7 w 125"/>
              <a:gd name="T25" fmla="*/ 15 h 124"/>
              <a:gd name="T26" fmla="*/ 0 w 125"/>
              <a:gd name="T27" fmla="*/ 7 h 124"/>
              <a:gd name="T28" fmla="*/ 7 w 125"/>
              <a:gd name="T29" fmla="*/ 0 h 124"/>
              <a:gd name="T30" fmla="*/ 15 w 125"/>
              <a:gd name="T31" fmla="*/ 7 h 124"/>
              <a:gd name="T32" fmla="*/ 15 w 125"/>
              <a:gd name="T33" fmla="*/ 9 h 124"/>
              <a:gd name="T34" fmla="*/ 23 w 125"/>
              <a:gd name="T35" fmla="*/ 15 h 124"/>
              <a:gd name="T36" fmla="*/ 125 w 125"/>
              <a:gd name="T37" fmla="*/ 28 h 124"/>
              <a:gd name="T38" fmla="*/ 112 w 125"/>
              <a:gd name="T39" fmla="*/ 84 h 124"/>
              <a:gd name="T40" fmla="*/ 48 w 125"/>
              <a:gd name="T41" fmla="*/ 84 h 124"/>
              <a:gd name="T42" fmla="*/ 42 w 125"/>
              <a:gd name="T43" fmla="*/ 100 h 124"/>
              <a:gd name="T44" fmla="*/ 48 w 125"/>
              <a:gd name="T45" fmla="*/ 108 h 124"/>
              <a:gd name="T46" fmla="*/ 88 w 125"/>
              <a:gd name="T47" fmla="*/ 108 h 124"/>
              <a:gd name="T48" fmla="*/ 101 w 125"/>
              <a:gd name="T49" fmla="*/ 98 h 124"/>
              <a:gd name="T50" fmla="*/ 114 w 125"/>
              <a:gd name="T51" fmla="*/ 11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124">
                <a:moveTo>
                  <a:pt x="114" y="111"/>
                </a:moveTo>
                <a:cubicBezTo>
                  <a:pt x="114" y="118"/>
                  <a:pt x="108" y="124"/>
                  <a:pt x="101" y="124"/>
                </a:cubicBezTo>
                <a:cubicBezTo>
                  <a:pt x="96" y="124"/>
                  <a:pt x="91" y="121"/>
                  <a:pt x="89" y="116"/>
                </a:cubicBezTo>
                <a:cubicBezTo>
                  <a:pt x="47" y="116"/>
                  <a:pt x="47" y="116"/>
                  <a:pt x="47" y="116"/>
                </a:cubicBezTo>
                <a:cubicBezTo>
                  <a:pt x="45" y="121"/>
                  <a:pt x="40" y="124"/>
                  <a:pt x="34" y="124"/>
                </a:cubicBezTo>
                <a:cubicBezTo>
                  <a:pt x="27" y="124"/>
                  <a:pt x="21" y="118"/>
                  <a:pt x="21" y="111"/>
                </a:cubicBezTo>
                <a:cubicBezTo>
                  <a:pt x="21" y="103"/>
                  <a:pt x="27" y="97"/>
                  <a:pt x="34" y="97"/>
                </a:cubicBezTo>
                <a:cubicBezTo>
                  <a:pt x="35" y="97"/>
                  <a:pt x="35" y="97"/>
                  <a:pt x="35" y="97"/>
                </a:cubicBezTo>
                <a:cubicBezTo>
                  <a:pt x="39" y="84"/>
                  <a:pt x="39" y="84"/>
                  <a:pt x="39" y="84"/>
                </a:cubicBezTo>
                <a:cubicBezTo>
                  <a:pt x="34" y="84"/>
                  <a:pt x="34" y="84"/>
                  <a:pt x="34" y="84"/>
                </a:cubicBezTo>
                <a:cubicBezTo>
                  <a:pt x="19" y="21"/>
                  <a:pt x="19" y="21"/>
                  <a:pt x="19" y="21"/>
                </a:cubicBezTo>
                <a:cubicBezTo>
                  <a:pt x="9" y="15"/>
                  <a:pt x="9" y="15"/>
                  <a:pt x="9" y="15"/>
                </a:cubicBezTo>
                <a:cubicBezTo>
                  <a:pt x="7" y="15"/>
                  <a:pt x="7" y="15"/>
                  <a:pt x="7" y="15"/>
                </a:cubicBezTo>
                <a:cubicBezTo>
                  <a:pt x="3" y="15"/>
                  <a:pt x="0" y="12"/>
                  <a:pt x="0" y="7"/>
                </a:cubicBezTo>
                <a:cubicBezTo>
                  <a:pt x="0" y="3"/>
                  <a:pt x="3" y="0"/>
                  <a:pt x="7" y="0"/>
                </a:cubicBezTo>
                <a:cubicBezTo>
                  <a:pt x="12" y="0"/>
                  <a:pt x="15" y="3"/>
                  <a:pt x="15" y="7"/>
                </a:cubicBezTo>
                <a:cubicBezTo>
                  <a:pt x="15" y="9"/>
                  <a:pt x="15" y="9"/>
                  <a:pt x="15" y="9"/>
                </a:cubicBezTo>
                <a:cubicBezTo>
                  <a:pt x="23" y="15"/>
                  <a:pt x="23" y="15"/>
                  <a:pt x="23" y="15"/>
                </a:cubicBezTo>
                <a:cubicBezTo>
                  <a:pt x="125" y="28"/>
                  <a:pt x="125" y="28"/>
                  <a:pt x="125" y="28"/>
                </a:cubicBezTo>
                <a:cubicBezTo>
                  <a:pt x="112" y="84"/>
                  <a:pt x="112" y="84"/>
                  <a:pt x="112" y="84"/>
                </a:cubicBezTo>
                <a:cubicBezTo>
                  <a:pt x="48" y="84"/>
                  <a:pt x="48" y="84"/>
                  <a:pt x="48" y="84"/>
                </a:cubicBezTo>
                <a:cubicBezTo>
                  <a:pt x="42" y="100"/>
                  <a:pt x="42" y="100"/>
                  <a:pt x="42" y="100"/>
                </a:cubicBezTo>
                <a:cubicBezTo>
                  <a:pt x="45" y="102"/>
                  <a:pt x="47" y="105"/>
                  <a:pt x="48" y="108"/>
                </a:cubicBezTo>
                <a:cubicBezTo>
                  <a:pt x="88" y="108"/>
                  <a:pt x="88" y="108"/>
                  <a:pt x="88" y="108"/>
                </a:cubicBezTo>
                <a:cubicBezTo>
                  <a:pt x="90" y="102"/>
                  <a:pt x="95" y="98"/>
                  <a:pt x="101" y="98"/>
                </a:cubicBezTo>
                <a:cubicBezTo>
                  <a:pt x="108" y="98"/>
                  <a:pt x="114" y="104"/>
                  <a:pt x="114" y="111"/>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Right Arrow 66"/>
          <p:cNvSpPr/>
          <p:nvPr/>
        </p:nvSpPr>
        <p:spPr bwMode="auto">
          <a:xfrm>
            <a:off x="959672" y="2443798"/>
            <a:ext cx="183231" cy="129916"/>
          </a:xfrm>
          <a:prstGeom prst="rightArrow">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68" name="Right Arrow 67"/>
          <p:cNvSpPr/>
          <p:nvPr/>
        </p:nvSpPr>
        <p:spPr bwMode="auto">
          <a:xfrm>
            <a:off x="1598211" y="2438767"/>
            <a:ext cx="183231" cy="129916"/>
          </a:xfrm>
          <a:prstGeom prst="rightArrow">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69" name="Right Arrow 68"/>
          <p:cNvSpPr/>
          <p:nvPr/>
        </p:nvSpPr>
        <p:spPr bwMode="auto">
          <a:xfrm>
            <a:off x="2142245" y="2437408"/>
            <a:ext cx="183231" cy="129916"/>
          </a:xfrm>
          <a:prstGeom prst="rightArrow">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70" name="Right Arrow 69"/>
          <p:cNvSpPr/>
          <p:nvPr/>
        </p:nvSpPr>
        <p:spPr bwMode="auto">
          <a:xfrm>
            <a:off x="2782514" y="2434995"/>
            <a:ext cx="183231" cy="129916"/>
          </a:xfrm>
          <a:prstGeom prst="rightArrow">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EYInterstate Regular" pitchFamily="1" charset="0"/>
            </a:endParaRPr>
          </a:p>
        </p:txBody>
      </p:sp>
      <p:sp>
        <p:nvSpPr>
          <p:cNvPr id="71" name="TextBox 70"/>
          <p:cNvSpPr txBox="1"/>
          <p:nvPr/>
        </p:nvSpPr>
        <p:spPr>
          <a:xfrm>
            <a:off x="661846" y="7452252"/>
            <a:ext cx="415178" cy="115416"/>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600" dirty="0" smtClean="0">
                <a:solidFill>
                  <a:srgbClr val="000000"/>
                </a:solidFill>
                <a:latin typeface="Arial" panose="020B0604020202020204" pitchFamily="34" charset="0"/>
                <a:cs typeface="Arial" panose="020B0604020202020204" pitchFamily="34" charset="0"/>
              </a:rPr>
              <a:t>Source: INE</a:t>
            </a:r>
          </a:p>
        </p:txBody>
      </p:sp>
      <p:sp>
        <p:nvSpPr>
          <p:cNvPr id="72" name="TextBox 71"/>
          <p:cNvSpPr txBox="1"/>
          <p:nvPr/>
        </p:nvSpPr>
        <p:spPr>
          <a:xfrm>
            <a:off x="3847727" y="3162742"/>
            <a:ext cx="415178" cy="115416"/>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600" dirty="0" smtClean="0">
                <a:solidFill>
                  <a:srgbClr val="000000"/>
                </a:solidFill>
                <a:latin typeface="Arial" panose="020B0604020202020204" pitchFamily="34" charset="0"/>
                <a:cs typeface="Arial" panose="020B0604020202020204" pitchFamily="34" charset="0"/>
              </a:rPr>
              <a:t>Source: INE</a:t>
            </a:r>
          </a:p>
        </p:txBody>
      </p:sp>
      <p:sp>
        <p:nvSpPr>
          <p:cNvPr id="73" name="TextBox 72"/>
          <p:cNvSpPr txBox="1"/>
          <p:nvPr/>
        </p:nvSpPr>
        <p:spPr>
          <a:xfrm>
            <a:off x="3907642" y="4509903"/>
            <a:ext cx="415178" cy="115416"/>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600" dirty="0" smtClean="0">
                <a:solidFill>
                  <a:srgbClr val="000000"/>
                </a:solidFill>
                <a:latin typeface="Arial" panose="020B0604020202020204" pitchFamily="34" charset="0"/>
                <a:cs typeface="Arial" panose="020B0604020202020204" pitchFamily="34" charset="0"/>
              </a:rPr>
              <a:t>Source: INE</a:t>
            </a:r>
          </a:p>
        </p:txBody>
      </p:sp>
      <p:sp>
        <p:nvSpPr>
          <p:cNvPr id="74" name="TextBox 73"/>
          <p:cNvSpPr txBox="1"/>
          <p:nvPr/>
        </p:nvSpPr>
        <p:spPr>
          <a:xfrm>
            <a:off x="3907642" y="5810633"/>
            <a:ext cx="415178" cy="115416"/>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600" dirty="0" smtClean="0">
                <a:solidFill>
                  <a:srgbClr val="000000"/>
                </a:solidFill>
                <a:latin typeface="Arial" panose="020B0604020202020204" pitchFamily="34" charset="0"/>
                <a:cs typeface="Arial" panose="020B0604020202020204" pitchFamily="34" charset="0"/>
              </a:rPr>
              <a:t>Source: INE</a:t>
            </a:r>
          </a:p>
        </p:txBody>
      </p:sp>
      <p:sp>
        <p:nvSpPr>
          <p:cNvPr id="75" name="TextBox 74"/>
          <p:cNvSpPr txBox="1"/>
          <p:nvPr/>
        </p:nvSpPr>
        <p:spPr>
          <a:xfrm>
            <a:off x="3823371" y="7327386"/>
            <a:ext cx="415178" cy="115416"/>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600" dirty="0" smtClean="0">
                <a:solidFill>
                  <a:srgbClr val="000000"/>
                </a:solidFill>
                <a:latin typeface="Arial" panose="020B0604020202020204" pitchFamily="34" charset="0"/>
                <a:cs typeface="Arial" panose="020B0604020202020204" pitchFamily="34" charset="0"/>
              </a:rPr>
              <a:t>Source: INE</a:t>
            </a:r>
          </a:p>
        </p:txBody>
      </p:sp>
      <p:sp>
        <p:nvSpPr>
          <p:cNvPr id="76" name="TextBox 75"/>
          <p:cNvSpPr txBox="1"/>
          <p:nvPr/>
        </p:nvSpPr>
        <p:spPr>
          <a:xfrm>
            <a:off x="3830475" y="8896433"/>
            <a:ext cx="415178" cy="115416"/>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600" dirty="0" smtClean="0">
                <a:solidFill>
                  <a:srgbClr val="000000"/>
                </a:solidFill>
                <a:latin typeface="Arial" panose="020B0604020202020204" pitchFamily="34" charset="0"/>
                <a:cs typeface="Arial" panose="020B0604020202020204" pitchFamily="34" charset="0"/>
              </a:rPr>
              <a:t>Source: INE</a:t>
            </a:r>
          </a:p>
        </p:txBody>
      </p:sp>
    </p:spTree>
    <p:extLst>
      <p:ext uri="{BB962C8B-B14F-4D97-AF65-F5344CB8AC3E}">
        <p14:creationId xmlns:p14="http://schemas.microsoft.com/office/powerpoint/2010/main" val="1285451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4564"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Slide Number Placeholder 3"/>
          <p:cNvSpPr>
            <a:spLocks noGrp="1"/>
          </p:cNvSpPr>
          <p:nvPr>
            <p:ph type="sldNum" sz="quarter" idx="11"/>
          </p:nvPr>
        </p:nvSpPr>
        <p:spPr/>
        <p:txBody>
          <a:bodyPr/>
          <a:lstStyle/>
          <a:p>
            <a:pPr>
              <a:defRPr/>
            </a:pPr>
            <a:fld id="{B8325105-167D-4862-BDE6-B81FF841FD87}" type="slidenum">
              <a:rPr lang="en-US" smtClean="0">
                <a:latin typeface="Arial" panose="020B0604020202020204" pitchFamily="34" charset="0"/>
                <a:cs typeface="Arial" panose="020B0604020202020204" pitchFamily="34" charset="0"/>
              </a:rPr>
              <a:pPr>
                <a:defRPr/>
              </a:pPr>
              <a:t>27</a:t>
            </a:fld>
            <a:endParaRPr lang="en-US" dirty="0">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538163" y="484189"/>
            <a:ext cx="5761579" cy="1003300"/>
          </a:xfrm>
        </p:spPr>
        <p:txBody>
          <a:bodyPr anchor="t">
            <a:noAutofit/>
          </a:bodyPr>
          <a:lstStyle/>
          <a:p>
            <a:r>
              <a:rPr lang="en-US" dirty="0" smtClean="0">
                <a:latin typeface="Arial" panose="020B0604020202020204" pitchFamily="34" charset="0"/>
                <a:cs typeface="Arial" panose="020B0604020202020204" pitchFamily="34" charset="0"/>
              </a:rPr>
              <a:t>Agriculture and Agro-food Sector</a:t>
            </a:r>
            <a:br>
              <a:rPr lang="en-US" dirty="0" smtClean="0">
                <a:latin typeface="Arial" panose="020B0604020202020204" pitchFamily="34" charset="0"/>
                <a:cs typeface="Arial" panose="020B0604020202020204" pitchFamily="34" charset="0"/>
              </a:rPr>
            </a:br>
            <a:r>
              <a:rPr lang="en-US" dirty="0" smtClean="0">
                <a:solidFill>
                  <a:schemeClr val="accent2"/>
                </a:solidFill>
                <a:latin typeface="Arial" panose="020B0604020202020204" pitchFamily="34" charset="0"/>
                <a:cs typeface="Arial" panose="020B0604020202020204" pitchFamily="34" charset="0"/>
              </a:rPr>
              <a:t>Exports, imports and trade balance</a:t>
            </a:r>
            <a:endParaRPr lang="en-US" dirty="0">
              <a:solidFill>
                <a:schemeClr val="accent2"/>
              </a:solidFill>
              <a:latin typeface="Arial" panose="020B0604020202020204" pitchFamily="34" charset="0"/>
              <a:cs typeface="Arial" panose="020B0604020202020204" pitchFamily="34" charset="0"/>
            </a:endParaRPr>
          </a:p>
        </p:txBody>
      </p:sp>
      <p:sp>
        <p:nvSpPr>
          <p:cNvPr id="13" name="Text Placeholder 7"/>
          <p:cNvSpPr txBox="1">
            <a:spLocks/>
          </p:cNvSpPr>
          <p:nvPr/>
        </p:nvSpPr>
        <p:spPr>
          <a:xfrm>
            <a:off x="3491455" y="2194753"/>
            <a:ext cx="2808287" cy="3799573"/>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kern="0" dirty="0" smtClean="0">
                <a:latin typeface="Arial" panose="020B0604020202020204" pitchFamily="34" charset="0"/>
                <a:cs typeface="Arial" panose="020B0604020202020204" pitchFamily="34" charset="0"/>
              </a:rPr>
              <a:t>Animal, vegetable fats and oils, processed vegetables, fruits, dairy products and wine have the highest level of exports totaling €2.4bn..</a:t>
            </a:r>
            <a:endParaRPr lang="en-US" kern="0" dirty="0">
              <a:latin typeface="Arial" panose="020B0604020202020204" pitchFamily="34" charset="0"/>
              <a:cs typeface="Arial" panose="020B0604020202020204" pitchFamily="34" charset="0"/>
            </a:endParaRPr>
          </a:p>
          <a:p>
            <a:pPr lvl="1" algn="just"/>
            <a:r>
              <a:rPr lang="en-US" kern="0" dirty="0" smtClean="0">
                <a:latin typeface="Arial" panose="020B0604020202020204" pitchFamily="34" charset="0"/>
                <a:cs typeface="Arial" panose="020B0604020202020204" pitchFamily="34" charset="0"/>
              </a:rPr>
              <a:t>Meat </a:t>
            </a:r>
            <a:r>
              <a:rPr lang="en-US" kern="0" dirty="0">
                <a:latin typeface="Arial" panose="020B0604020202020204" pitchFamily="34" charset="0"/>
                <a:cs typeface="Arial" panose="020B0604020202020204" pitchFamily="34" charset="0"/>
              </a:rPr>
              <a:t>imports </a:t>
            </a:r>
            <a:r>
              <a:rPr lang="en-US" kern="0" dirty="0" smtClean="0">
                <a:latin typeface="Arial" panose="020B0604020202020204" pitchFamily="34" charset="0"/>
                <a:cs typeface="Arial" panose="020B0604020202020204" pitchFamily="34" charset="0"/>
              </a:rPr>
              <a:t>represented 14</a:t>
            </a:r>
            <a:r>
              <a:rPr lang="en-US" kern="0" dirty="0">
                <a:latin typeface="Arial" panose="020B0604020202020204" pitchFamily="34" charset="0"/>
                <a:cs typeface="Arial" panose="020B0604020202020204" pitchFamily="34" charset="0"/>
              </a:rPr>
              <a:t>% of the total. Imports of cereals, oily seeds and fruits, dairy products and fruits </a:t>
            </a:r>
            <a:r>
              <a:rPr lang="en-US" kern="0" dirty="0" smtClean="0">
                <a:latin typeface="Arial" panose="020B0604020202020204" pitchFamily="34" charset="0"/>
                <a:cs typeface="Arial" panose="020B0604020202020204" pitchFamily="34" charset="0"/>
              </a:rPr>
              <a:t>were </a:t>
            </a:r>
            <a:r>
              <a:rPr lang="en-US" kern="0" dirty="0">
                <a:latin typeface="Arial" panose="020B0604020202020204" pitchFamily="34" charset="0"/>
                <a:cs typeface="Arial" panose="020B0604020202020204" pitchFamily="34" charset="0"/>
              </a:rPr>
              <a:t>also </a:t>
            </a:r>
            <a:r>
              <a:rPr lang="en-US" kern="0" dirty="0" smtClean="0">
                <a:latin typeface="Arial" panose="020B0604020202020204" pitchFamily="34" charset="0"/>
                <a:cs typeface="Arial" panose="020B0604020202020204" pitchFamily="34" charset="0"/>
              </a:rPr>
              <a:t>relevant, </a:t>
            </a:r>
            <a:r>
              <a:rPr lang="en-US" kern="0" dirty="0">
                <a:latin typeface="Arial" panose="020B0604020202020204" pitchFamily="34" charset="0"/>
                <a:cs typeface="Arial" panose="020B0604020202020204" pitchFamily="34" charset="0"/>
              </a:rPr>
              <a:t>representing, together with meat, almost half of the total import value</a:t>
            </a:r>
            <a:r>
              <a:rPr lang="en-US" kern="0" dirty="0" smtClean="0">
                <a:latin typeface="Arial" panose="020B0604020202020204" pitchFamily="34" charset="0"/>
                <a:cs typeface="Arial" panose="020B0604020202020204" pitchFamily="34" charset="0"/>
              </a:rPr>
              <a:t>.</a:t>
            </a:r>
          </a:p>
          <a:p>
            <a:pPr lvl="1" algn="just"/>
            <a:r>
              <a:rPr lang="en-US" kern="0" dirty="0" smtClean="0">
                <a:latin typeface="Arial" panose="020B0604020202020204" pitchFamily="34" charset="0"/>
                <a:cs typeface="Arial" panose="020B0604020202020204" pitchFamily="34" charset="0"/>
              </a:rPr>
              <a:t>When looking at the net trade balance, the most valuable products for Portugal are wine, fats and oils.</a:t>
            </a:r>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p:txBody>
      </p:sp>
      <p:graphicFrame>
        <p:nvGraphicFramePr>
          <p:cNvPr id="14" name="Chart 13"/>
          <p:cNvGraphicFramePr>
            <a:graphicFrameLocks/>
          </p:cNvGraphicFramePr>
          <p:nvPr>
            <p:extLst/>
          </p:nvPr>
        </p:nvGraphicFramePr>
        <p:xfrm>
          <a:off x="477878" y="6527329"/>
          <a:ext cx="3081909" cy="2524125"/>
        </p:xfrm>
        <a:graphic>
          <a:graphicData uri="http://schemas.openxmlformats.org/drawingml/2006/chart">
            <c:chart xmlns:c="http://schemas.openxmlformats.org/drawingml/2006/chart" xmlns:r="http://schemas.openxmlformats.org/officeDocument/2006/relationships" r:id="rId7"/>
          </a:graphicData>
        </a:graphic>
      </p:graphicFrame>
      <p:sp>
        <p:nvSpPr>
          <p:cNvPr id="12" name="Text Placeholder 6"/>
          <p:cNvSpPr txBox="1">
            <a:spLocks/>
          </p:cNvSpPr>
          <p:nvPr/>
        </p:nvSpPr>
        <p:spPr>
          <a:xfrm>
            <a:off x="614165" y="5416935"/>
            <a:ext cx="2808288" cy="1107892"/>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kern="0" dirty="0" smtClean="0">
                <a:latin typeface="Arial" panose="020B0604020202020204" pitchFamily="34" charset="0"/>
                <a:cs typeface="Arial" panose="020B0604020202020204" pitchFamily="34" charset="0"/>
              </a:rPr>
              <a:t>Trade balance was negative in all sub-sectors, with the exception of the beverage industry. </a:t>
            </a:r>
            <a:r>
              <a:rPr lang="en-US" kern="0" dirty="0">
                <a:latin typeface="Arial" panose="020B0604020202020204" pitchFamily="34" charset="0"/>
                <a:cs typeface="Arial" panose="020B0604020202020204" pitchFamily="34" charset="0"/>
              </a:rPr>
              <a:t>A</a:t>
            </a:r>
            <a:r>
              <a:rPr lang="en-US" kern="0" dirty="0" smtClean="0">
                <a:latin typeface="Arial" panose="020B0604020202020204" pitchFamily="34" charset="0"/>
                <a:cs typeface="Arial" panose="020B0604020202020204" pitchFamily="34" charset="0"/>
              </a:rPr>
              <a:t>griculture and animal imports were the highest among the sub-sectors, while food industry had the highest value of exports. The beverage industry’s positive trade balance is mainly due to wine exports, which contributed to 16% of this value in 2014.</a:t>
            </a:r>
            <a:endParaRPr lang="en-US" kern="0" dirty="0">
              <a:latin typeface="Arial" panose="020B0604020202020204" pitchFamily="34" charset="0"/>
              <a:cs typeface="Arial" panose="020B0604020202020204" pitchFamily="34" charset="0"/>
            </a:endParaRPr>
          </a:p>
        </p:txBody>
      </p:sp>
      <p:sp>
        <p:nvSpPr>
          <p:cNvPr id="20" name="TextBox 19"/>
          <p:cNvSpPr txBox="1"/>
          <p:nvPr/>
        </p:nvSpPr>
        <p:spPr>
          <a:xfrm>
            <a:off x="709925" y="5191836"/>
            <a:ext cx="484108"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Arial" panose="020B0604020202020204" pitchFamily="34" charset="0"/>
                <a:cs typeface="Arial" panose="020B0604020202020204" pitchFamily="34" charset="0"/>
              </a:rPr>
              <a:t>Source: INE</a:t>
            </a:r>
          </a:p>
        </p:txBody>
      </p:sp>
      <p:sp>
        <p:nvSpPr>
          <p:cNvPr id="21" name="TextBox 20"/>
          <p:cNvSpPr txBox="1"/>
          <p:nvPr/>
        </p:nvSpPr>
        <p:spPr>
          <a:xfrm>
            <a:off x="709925" y="8987205"/>
            <a:ext cx="484108"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Arial" panose="020B0604020202020204" pitchFamily="34" charset="0"/>
                <a:cs typeface="Arial" panose="020B0604020202020204" pitchFamily="34" charset="0"/>
              </a:rPr>
              <a:t>Source: INE</a:t>
            </a:r>
          </a:p>
        </p:txBody>
      </p:sp>
      <p:grpSp>
        <p:nvGrpSpPr>
          <p:cNvPr id="3" name="Group 2"/>
          <p:cNvGrpSpPr/>
          <p:nvPr/>
        </p:nvGrpSpPr>
        <p:grpSpPr>
          <a:xfrm>
            <a:off x="3406208" y="3660919"/>
            <a:ext cx="3030684" cy="2971631"/>
            <a:chOff x="4206743" y="3387553"/>
            <a:chExt cx="3030684" cy="2475287"/>
          </a:xfrm>
        </p:grpSpPr>
        <p:grpSp>
          <p:nvGrpSpPr>
            <p:cNvPr id="24" name="Group 23"/>
            <p:cNvGrpSpPr/>
            <p:nvPr/>
          </p:nvGrpSpPr>
          <p:grpSpPr>
            <a:xfrm>
              <a:off x="5090271" y="3570698"/>
              <a:ext cx="1138034" cy="2292142"/>
              <a:chOff x="3986131" y="3601848"/>
              <a:chExt cx="1138034" cy="2292142"/>
            </a:xfrm>
            <a:solidFill>
              <a:schemeClr val="accent5"/>
            </a:solidFill>
          </p:grpSpPr>
          <p:sp>
            <p:nvSpPr>
              <p:cNvPr id="25" name="Freeform 21"/>
              <p:cNvSpPr>
                <a:spLocks/>
              </p:cNvSpPr>
              <p:nvPr/>
            </p:nvSpPr>
            <p:spPr bwMode="auto">
              <a:xfrm>
                <a:off x="4086994" y="5075720"/>
                <a:ext cx="252578" cy="284150"/>
              </a:xfrm>
              <a:custGeom>
                <a:avLst/>
                <a:gdLst/>
                <a:ahLst/>
                <a:cxnLst>
                  <a:cxn ang="0">
                    <a:pos x="62" y="20"/>
                  </a:cxn>
                  <a:cxn ang="0">
                    <a:pos x="83" y="20"/>
                  </a:cxn>
                  <a:cxn ang="0">
                    <a:pos x="103" y="31"/>
                  </a:cxn>
                  <a:cxn ang="0">
                    <a:pos x="114" y="41"/>
                  </a:cxn>
                  <a:cxn ang="0">
                    <a:pos x="124" y="51"/>
                  </a:cxn>
                  <a:cxn ang="0">
                    <a:pos x="134" y="31"/>
                  </a:cxn>
                  <a:cxn ang="0">
                    <a:pos x="145" y="20"/>
                  </a:cxn>
                  <a:cxn ang="0">
                    <a:pos x="165" y="10"/>
                  </a:cxn>
                  <a:cxn ang="0">
                    <a:pos x="165" y="31"/>
                  </a:cxn>
                  <a:cxn ang="0">
                    <a:pos x="176" y="41"/>
                  </a:cxn>
                  <a:cxn ang="0">
                    <a:pos x="217" y="51"/>
                  </a:cxn>
                  <a:cxn ang="0">
                    <a:pos x="207" y="82"/>
                  </a:cxn>
                  <a:cxn ang="0">
                    <a:pos x="238" y="103"/>
                  </a:cxn>
                  <a:cxn ang="0">
                    <a:pos x="238" y="124"/>
                  </a:cxn>
                  <a:cxn ang="0">
                    <a:pos x="238" y="124"/>
                  </a:cxn>
                  <a:cxn ang="0">
                    <a:pos x="227" y="124"/>
                  </a:cxn>
                  <a:cxn ang="0">
                    <a:pos x="217" y="134"/>
                  </a:cxn>
                  <a:cxn ang="0">
                    <a:pos x="217" y="144"/>
                  </a:cxn>
                  <a:cxn ang="0">
                    <a:pos x="217" y="165"/>
                  </a:cxn>
                  <a:cxn ang="0">
                    <a:pos x="196" y="196"/>
                  </a:cxn>
                  <a:cxn ang="0">
                    <a:pos x="186" y="217"/>
                  </a:cxn>
                  <a:cxn ang="0">
                    <a:pos x="176" y="206"/>
                  </a:cxn>
                  <a:cxn ang="0">
                    <a:pos x="165" y="186"/>
                  </a:cxn>
                  <a:cxn ang="0">
                    <a:pos x="165" y="165"/>
                  </a:cxn>
                  <a:cxn ang="0">
                    <a:pos x="176" y="134"/>
                  </a:cxn>
                  <a:cxn ang="0">
                    <a:pos x="217" y="113"/>
                  </a:cxn>
                  <a:cxn ang="0">
                    <a:pos x="217" y="144"/>
                  </a:cxn>
                  <a:cxn ang="0">
                    <a:pos x="207" y="175"/>
                  </a:cxn>
                  <a:cxn ang="0">
                    <a:pos x="207" y="196"/>
                  </a:cxn>
                  <a:cxn ang="0">
                    <a:pos x="196" y="217"/>
                  </a:cxn>
                  <a:cxn ang="0">
                    <a:pos x="176" y="206"/>
                  </a:cxn>
                  <a:cxn ang="0">
                    <a:pos x="165" y="196"/>
                  </a:cxn>
                  <a:cxn ang="0">
                    <a:pos x="155" y="206"/>
                  </a:cxn>
                  <a:cxn ang="0">
                    <a:pos x="145" y="237"/>
                  </a:cxn>
                  <a:cxn ang="0">
                    <a:pos x="134" y="258"/>
                  </a:cxn>
                  <a:cxn ang="0">
                    <a:pos x="124" y="258"/>
                  </a:cxn>
                  <a:cxn ang="0">
                    <a:pos x="93" y="269"/>
                  </a:cxn>
                  <a:cxn ang="0">
                    <a:pos x="72" y="279"/>
                  </a:cxn>
                  <a:cxn ang="0">
                    <a:pos x="41" y="279"/>
                  </a:cxn>
                  <a:cxn ang="0">
                    <a:pos x="31" y="279"/>
                  </a:cxn>
                  <a:cxn ang="0">
                    <a:pos x="21" y="269"/>
                  </a:cxn>
                  <a:cxn ang="0">
                    <a:pos x="0" y="258"/>
                  </a:cxn>
                  <a:cxn ang="0">
                    <a:pos x="10" y="227"/>
                  </a:cxn>
                  <a:cxn ang="0">
                    <a:pos x="10" y="206"/>
                  </a:cxn>
                  <a:cxn ang="0">
                    <a:pos x="21" y="196"/>
                  </a:cxn>
                  <a:cxn ang="0">
                    <a:pos x="31" y="175"/>
                  </a:cxn>
                  <a:cxn ang="0">
                    <a:pos x="31" y="134"/>
                  </a:cxn>
                  <a:cxn ang="0">
                    <a:pos x="41" y="103"/>
                  </a:cxn>
                  <a:cxn ang="0">
                    <a:pos x="52" y="93"/>
                  </a:cxn>
                  <a:cxn ang="0">
                    <a:pos x="52" y="93"/>
                  </a:cxn>
                  <a:cxn ang="0">
                    <a:pos x="52" y="93"/>
                  </a:cxn>
                  <a:cxn ang="0">
                    <a:pos x="52" y="51"/>
                  </a:cxn>
                  <a:cxn ang="0">
                    <a:pos x="52" y="10"/>
                  </a:cxn>
                  <a:cxn ang="0">
                    <a:pos x="41" y="0"/>
                  </a:cxn>
                  <a:cxn ang="0">
                    <a:pos x="52" y="0"/>
                  </a:cxn>
                  <a:cxn ang="0">
                    <a:pos x="62" y="0"/>
                  </a:cxn>
                  <a:cxn ang="0">
                    <a:pos x="62" y="20"/>
                  </a:cxn>
                </a:cxnLst>
                <a:rect l="0" t="0" r="r" b="b"/>
                <a:pathLst>
                  <a:path w="238" h="279">
                    <a:moveTo>
                      <a:pt x="62" y="20"/>
                    </a:moveTo>
                    <a:lnTo>
                      <a:pt x="62" y="20"/>
                    </a:lnTo>
                    <a:lnTo>
                      <a:pt x="62" y="20"/>
                    </a:lnTo>
                    <a:lnTo>
                      <a:pt x="83" y="20"/>
                    </a:lnTo>
                    <a:lnTo>
                      <a:pt x="93" y="20"/>
                    </a:lnTo>
                    <a:lnTo>
                      <a:pt x="103" y="31"/>
                    </a:lnTo>
                    <a:lnTo>
                      <a:pt x="103" y="31"/>
                    </a:lnTo>
                    <a:lnTo>
                      <a:pt x="114" y="41"/>
                    </a:lnTo>
                    <a:lnTo>
                      <a:pt x="114" y="41"/>
                    </a:lnTo>
                    <a:lnTo>
                      <a:pt x="124" y="51"/>
                    </a:lnTo>
                    <a:lnTo>
                      <a:pt x="134" y="51"/>
                    </a:lnTo>
                    <a:lnTo>
                      <a:pt x="134" y="31"/>
                    </a:lnTo>
                    <a:lnTo>
                      <a:pt x="145" y="20"/>
                    </a:lnTo>
                    <a:lnTo>
                      <a:pt x="145" y="20"/>
                    </a:lnTo>
                    <a:lnTo>
                      <a:pt x="155" y="10"/>
                    </a:lnTo>
                    <a:lnTo>
                      <a:pt x="165" y="10"/>
                    </a:lnTo>
                    <a:lnTo>
                      <a:pt x="176" y="20"/>
                    </a:lnTo>
                    <a:lnTo>
                      <a:pt x="165" y="31"/>
                    </a:lnTo>
                    <a:lnTo>
                      <a:pt x="165" y="31"/>
                    </a:lnTo>
                    <a:lnTo>
                      <a:pt x="176" y="41"/>
                    </a:lnTo>
                    <a:lnTo>
                      <a:pt x="196" y="51"/>
                    </a:lnTo>
                    <a:lnTo>
                      <a:pt x="217" y="51"/>
                    </a:lnTo>
                    <a:lnTo>
                      <a:pt x="207" y="72"/>
                    </a:lnTo>
                    <a:lnTo>
                      <a:pt x="207" y="82"/>
                    </a:lnTo>
                    <a:lnTo>
                      <a:pt x="217" y="103"/>
                    </a:lnTo>
                    <a:lnTo>
                      <a:pt x="238" y="103"/>
                    </a:lnTo>
                    <a:lnTo>
                      <a:pt x="238" y="124"/>
                    </a:lnTo>
                    <a:lnTo>
                      <a:pt x="238" y="124"/>
                    </a:lnTo>
                    <a:lnTo>
                      <a:pt x="238" y="124"/>
                    </a:lnTo>
                    <a:lnTo>
                      <a:pt x="238" y="124"/>
                    </a:lnTo>
                    <a:lnTo>
                      <a:pt x="238" y="124"/>
                    </a:lnTo>
                    <a:lnTo>
                      <a:pt x="227" y="124"/>
                    </a:lnTo>
                    <a:lnTo>
                      <a:pt x="227" y="124"/>
                    </a:lnTo>
                    <a:lnTo>
                      <a:pt x="217" y="134"/>
                    </a:lnTo>
                    <a:lnTo>
                      <a:pt x="217" y="134"/>
                    </a:lnTo>
                    <a:lnTo>
                      <a:pt x="217" y="144"/>
                    </a:lnTo>
                    <a:lnTo>
                      <a:pt x="217" y="155"/>
                    </a:lnTo>
                    <a:lnTo>
                      <a:pt x="217" y="165"/>
                    </a:lnTo>
                    <a:lnTo>
                      <a:pt x="207" y="175"/>
                    </a:lnTo>
                    <a:lnTo>
                      <a:pt x="196" y="196"/>
                    </a:lnTo>
                    <a:lnTo>
                      <a:pt x="186" y="206"/>
                    </a:lnTo>
                    <a:lnTo>
                      <a:pt x="186" y="217"/>
                    </a:lnTo>
                    <a:lnTo>
                      <a:pt x="176" y="217"/>
                    </a:lnTo>
                    <a:lnTo>
                      <a:pt x="176" y="206"/>
                    </a:lnTo>
                    <a:lnTo>
                      <a:pt x="165" y="196"/>
                    </a:lnTo>
                    <a:lnTo>
                      <a:pt x="165" y="186"/>
                    </a:lnTo>
                    <a:lnTo>
                      <a:pt x="165" y="175"/>
                    </a:lnTo>
                    <a:lnTo>
                      <a:pt x="165" y="165"/>
                    </a:lnTo>
                    <a:lnTo>
                      <a:pt x="165" y="155"/>
                    </a:lnTo>
                    <a:lnTo>
                      <a:pt x="176" y="134"/>
                    </a:lnTo>
                    <a:lnTo>
                      <a:pt x="196" y="124"/>
                    </a:lnTo>
                    <a:lnTo>
                      <a:pt x="217" y="113"/>
                    </a:lnTo>
                    <a:lnTo>
                      <a:pt x="217" y="134"/>
                    </a:lnTo>
                    <a:lnTo>
                      <a:pt x="217" y="144"/>
                    </a:lnTo>
                    <a:lnTo>
                      <a:pt x="207" y="155"/>
                    </a:lnTo>
                    <a:lnTo>
                      <a:pt x="207" y="175"/>
                    </a:lnTo>
                    <a:lnTo>
                      <a:pt x="207" y="196"/>
                    </a:lnTo>
                    <a:lnTo>
                      <a:pt x="207" y="196"/>
                    </a:lnTo>
                    <a:lnTo>
                      <a:pt x="196" y="206"/>
                    </a:lnTo>
                    <a:lnTo>
                      <a:pt x="196" y="217"/>
                    </a:lnTo>
                    <a:lnTo>
                      <a:pt x="186" y="217"/>
                    </a:lnTo>
                    <a:lnTo>
                      <a:pt x="176" y="206"/>
                    </a:lnTo>
                    <a:lnTo>
                      <a:pt x="165" y="196"/>
                    </a:lnTo>
                    <a:lnTo>
                      <a:pt x="165" y="196"/>
                    </a:lnTo>
                    <a:lnTo>
                      <a:pt x="155" y="196"/>
                    </a:lnTo>
                    <a:lnTo>
                      <a:pt x="155" y="206"/>
                    </a:lnTo>
                    <a:lnTo>
                      <a:pt x="145" y="217"/>
                    </a:lnTo>
                    <a:lnTo>
                      <a:pt x="145" y="237"/>
                    </a:lnTo>
                    <a:lnTo>
                      <a:pt x="145" y="248"/>
                    </a:lnTo>
                    <a:lnTo>
                      <a:pt x="134" y="258"/>
                    </a:lnTo>
                    <a:lnTo>
                      <a:pt x="134" y="258"/>
                    </a:lnTo>
                    <a:lnTo>
                      <a:pt x="124" y="258"/>
                    </a:lnTo>
                    <a:lnTo>
                      <a:pt x="103" y="269"/>
                    </a:lnTo>
                    <a:lnTo>
                      <a:pt x="93" y="269"/>
                    </a:lnTo>
                    <a:lnTo>
                      <a:pt x="93" y="279"/>
                    </a:lnTo>
                    <a:lnTo>
                      <a:pt x="72" y="279"/>
                    </a:lnTo>
                    <a:lnTo>
                      <a:pt x="52" y="279"/>
                    </a:lnTo>
                    <a:lnTo>
                      <a:pt x="41" y="279"/>
                    </a:lnTo>
                    <a:lnTo>
                      <a:pt x="31" y="279"/>
                    </a:lnTo>
                    <a:lnTo>
                      <a:pt x="31" y="279"/>
                    </a:lnTo>
                    <a:lnTo>
                      <a:pt x="21" y="269"/>
                    </a:lnTo>
                    <a:lnTo>
                      <a:pt x="21" y="269"/>
                    </a:lnTo>
                    <a:lnTo>
                      <a:pt x="10" y="269"/>
                    </a:lnTo>
                    <a:lnTo>
                      <a:pt x="0" y="258"/>
                    </a:lnTo>
                    <a:lnTo>
                      <a:pt x="10" y="237"/>
                    </a:lnTo>
                    <a:lnTo>
                      <a:pt x="10" y="227"/>
                    </a:lnTo>
                    <a:lnTo>
                      <a:pt x="10" y="217"/>
                    </a:lnTo>
                    <a:lnTo>
                      <a:pt x="10" y="206"/>
                    </a:lnTo>
                    <a:lnTo>
                      <a:pt x="10" y="206"/>
                    </a:lnTo>
                    <a:lnTo>
                      <a:pt x="21" y="196"/>
                    </a:lnTo>
                    <a:lnTo>
                      <a:pt x="31" y="186"/>
                    </a:lnTo>
                    <a:lnTo>
                      <a:pt x="31" y="175"/>
                    </a:lnTo>
                    <a:lnTo>
                      <a:pt x="31" y="155"/>
                    </a:lnTo>
                    <a:lnTo>
                      <a:pt x="31" y="134"/>
                    </a:lnTo>
                    <a:lnTo>
                      <a:pt x="41" y="113"/>
                    </a:lnTo>
                    <a:lnTo>
                      <a:pt x="41" y="103"/>
                    </a:lnTo>
                    <a:lnTo>
                      <a:pt x="52" y="93"/>
                    </a:lnTo>
                    <a:lnTo>
                      <a:pt x="52" y="93"/>
                    </a:lnTo>
                    <a:lnTo>
                      <a:pt x="52" y="93"/>
                    </a:lnTo>
                    <a:lnTo>
                      <a:pt x="52" y="93"/>
                    </a:lnTo>
                    <a:lnTo>
                      <a:pt x="52" y="93"/>
                    </a:lnTo>
                    <a:lnTo>
                      <a:pt x="52" y="93"/>
                    </a:lnTo>
                    <a:lnTo>
                      <a:pt x="52" y="82"/>
                    </a:lnTo>
                    <a:lnTo>
                      <a:pt x="52" y="51"/>
                    </a:lnTo>
                    <a:lnTo>
                      <a:pt x="52" y="20"/>
                    </a:lnTo>
                    <a:lnTo>
                      <a:pt x="52" y="10"/>
                    </a:lnTo>
                    <a:lnTo>
                      <a:pt x="41" y="10"/>
                    </a:lnTo>
                    <a:lnTo>
                      <a:pt x="41" y="0"/>
                    </a:lnTo>
                    <a:lnTo>
                      <a:pt x="41" y="0"/>
                    </a:lnTo>
                    <a:lnTo>
                      <a:pt x="52" y="0"/>
                    </a:lnTo>
                    <a:lnTo>
                      <a:pt x="52" y="0"/>
                    </a:lnTo>
                    <a:lnTo>
                      <a:pt x="62" y="0"/>
                    </a:lnTo>
                    <a:lnTo>
                      <a:pt x="62" y="10"/>
                    </a:lnTo>
                    <a:lnTo>
                      <a:pt x="62" y="20"/>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latin typeface="Arial" panose="020B0604020202020204" pitchFamily="34" charset="0"/>
                  <a:cs typeface="Arial" panose="020B0604020202020204" pitchFamily="34" charset="0"/>
                </a:endParaRPr>
              </a:p>
            </p:txBody>
          </p:sp>
          <p:sp>
            <p:nvSpPr>
              <p:cNvPr id="26" name="Freeform 5"/>
              <p:cNvSpPr>
                <a:spLocks/>
              </p:cNvSpPr>
              <p:nvPr/>
            </p:nvSpPr>
            <p:spPr bwMode="auto">
              <a:xfrm>
                <a:off x="4172694" y="5661934"/>
                <a:ext cx="578345" cy="232056"/>
              </a:xfrm>
              <a:custGeom>
                <a:avLst/>
                <a:gdLst/>
                <a:ahLst/>
                <a:cxnLst>
                  <a:cxn ang="0">
                    <a:pos x="51" y="52"/>
                  </a:cxn>
                  <a:cxn ang="0">
                    <a:pos x="41" y="73"/>
                  </a:cxn>
                  <a:cxn ang="0">
                    <a:pos x="31" y="73"/>
                  </a:cxn>
                  <a:cxn ang="0">
                    <a:pos x="31" y="114"/>
                  </a:cxn>
                  <a:cxn ang="0">
                    <a:pos x="20" y="145"/>
                  </a:cxn>
                  <a:cxn ang="0">
                    <a:pos x="20" y="156"/>
                  </a:cxn>
                  <a:cxn ang="0">
                    <a:pos x="0" y="187"/>
                  </a:cxn>
                  <a:cxn ang="0">
                    <a:pos x="0" y="197"/>
                  </a:cxn>
                  <a:cxn ang="0">
                    <a:pos x="0" y="218"/>
                  </a:cxn>
                  <a:cxn ang="0">
                    <a:pos x="20" y="218"/>
                  </a:cxn>
                  <a:cxn ang="0">
                    <a:pos x="41" y="207"/>
                  </a:cxn>
                  <a:cxn ang="0">
                    <a:pos x="113" y="176"/>
                  </a:cxn>
                  <a:cxn ang="0">
                    <a:pos x="165" y="176"/>
                  </a:cxn>
                  <a:cxn ang="0">
                    <a:pos x="258" y="187"/>
                  </a:cxn>
                  <a:cxn ang="0">
                    <a:pos x="299" y="197"/>
                  </a:cxn>
                  <a:cxn ang="0">
                    <a:pos x="320" y="197"/>
                  </a:cxn>
                  <a:cxn ang="0">
                    <a:pos x="330" y="207"/>
                  </a:cxn>
                  <a:cxn ang="0">
                    <a:pos x="341" y="218"/>
                  </a:cxn>
                  <a:cxn ang="0">
                    <a:pos x="361" y="228"/>
                  </a:cxn>
                  <a:cxn ang="0">
                    <a:pos x="382" y="228"/>
                  </a:cxn>
                  <a:cxn ang="0">
                    <a:pos x="392" y="228"/>
                  </a:cxn>
                  <a:cxn ang="0">
                    <a:pos x="423" y="218"/>
                  </a:cxn>
                  <a:cxn ang="0">
                    <a:pos x="423" y="218"/>
                  </a:cxn>
                  <a:cxn ang="0">
                    <a:pos x="434" y="207"/>
                  </a:cxn>
                  <a:cxn ang="0">
                    <a:pos x="434" y="197"/>
                  </a:cxn>
                  <a:cxn ang="0">
                    <a:pos x="434" y="197"/>
                  </a:cxn>
                  <a:cxn ang="0">
                    <a:pos x="454" y="197"/>
                  </a:cxn>
                  <a:cxn ang="0">
                    <a:pos x="465" y="176"/>
                  </a:cxn>
                  <a:cxn ang="0">
                    <a:pos x="475" y="176"/>
                  </a:cxn>
                  <a:cxn ang="0">
                    <a:pos x="516" y="156"/>
                  </a:cxn>
                  <a:cxn ang="0">
                    <a:pos x="537" y="145"/>
                  </a:cxn>
                  <a:cxn ang="0">
                    <a:pos x="547" y="135"/>
                  </a:cxn>
                  <a:cxn ang="0">
                    <a:pos x="547" y="125"/>
                  </a:cxn>
                  <a:cxn ang="0">
                    <a:pos x="537" y="114"/>
                  </a:cxn>
                  <a:cxn ang="0">
                    <a:pos x="527" y="93"/>
                  </a:cxn>
                  <a:cxn ang="0">
                    <a:pos x="527" y="73"/>
                  </a:cxn>
                  <a:cxn ang="0">
                    <a:pos x="516" y="52"/>
                  </a:cxn>
                  <a:cxn ang="0">
                    <a:pos x="506" y="11"/>
                  </a:cxn>
                  <a:cxn ang="0">
                    <a:pos x="496" y="0"/>
                  </a:cxn>
                  <a:cxn ang="0">
                    <a:pos x="444" y="11"/>
                  </a:cxn>
                  <a:cxn ang="0">
                    <a:pos x="392" y="21"/>
                  </a:cxn>
                  <a:cxn ang="0">
                    <a:pos x="351" y="42"/>
                  </a:cxn>
                  <a:cxn ang="0">
                    <a:pos x="330" y="73"/>
                  </a:cxn>
                  <a:cxn ang="0">
                    <a:pos x="320" y="83"/>
                  </a:cxn>
                  <a:cxn ang="0">
                    <a:pos x="299" y="93"/>
                  </a:cxn>
                  <a:cxn ang="0">
                    <a:pos x="279" y="83"/>
                  </a:cxn>
                  <a:cxn ang="0">
                    <a:pos x="248" y="73"/>
                  </a:cxn>
                  <a:cxn ang="0">
                    <a:pos x="227" y="52"/>
                  </a:cxn>
                  <a:cxn ang="0">
                    <a:pos x="206" y="52"/>
                  </a:cxn>
                  <a:cxn ang="0">
                    <a:pos x="175" y="62"/>
                  </a:cxn>
                  <a:cxn ang="0">
                    <a:pos x="155" y="62"/>
                  </a:cxn>
                  <a:cxn ang="0">
                    <a:pos x="134" y="52"/>
                  </a:cxn>
                  <a:cxn ang="0">
                    <a:pos x="124" y="62"/>
                  </a:cxn>
                  <a:cxn ang="0">
                    <a:pos x="124" y="62"/>
                  </a:cxn>
                  <a:cxn ang="0">
                    <a:pos x="93" y="62"/>
                  </a:cxn>
                  <a:cxn ang="0">
                    <a:pos x="62" y="42"/>
                  </a:cxn>
                  <a:cxn ang="0">
                    <a:pos x="51" y="52"/>
                  </a:cxn>
                </a:cxnLst>
                <a:rect l="0" t="0" r="r" b="b"/>
                <a:pathLst>
                  <a:path w="547" h="228">
                    <a:moveTo>
                      <a:pt x="51" y="42"/>
                    </a:moveTo>
                    <a:lnTo>
                      <a:pt x="51" y="52"/>
                    </a:lnTo>
                    <a:lnTo>
                      <a:pt x="51" y="62"/>
                    </a:lnTo>
                    <a:lnTo>
                      <a:pt x="41" y="73"/>
                    </a:lnTo>
                    <a:lnTo>
                      <a:pt x="31" y="73"/>
                    </a:lnTo>
                    <a:lnTo>
                      <a:pt x="31" y="73"/>
                    </a:lnTo>
                    <a:lnTo>
                      <a:pt x="31" y="93"/>
                    </a:lnTo>
                    <a:lnTo>
                      <a:pt x="31" y="114"/>
                    </a:lnTo>
                    <a:lnTo>
                      <a:pt x="31" y="135"/>
                    </a:lnTo>
                    <a:lnTo>
                      <a:pt x="20" y="145"/>
                    </a:lnTo>
                    <a:lnTo>
                      <a:pt x="20" y="156"/>
                    </a:lnTo>
                    <a:lnTo>
                      <a:pt x="20" y="156"/>
                    </a:lnTo>
                    <a:lnTo>
                      <a:pt x="10" y="176"/>
                    </a:lnTo>
                    <a:lnTo>
                      <a:pt x="0" y="187"/>
                    </a:lnTo>
                    <a:lnTo>
                      <a:pt x="0" y="197"/>
                    </a:lnTo>
                    <a:lnTo>
                      <a:pt x="0" y="197"/>
                    </a:lnTo>
                    <a:lnTo>
                      <a:pt x="0" y="207"/>
                    </a:lnTo>
                    <a:lnTo>
                      <a:pt x="0" y="218"/>
                    </a:lnTo>
                    <a:lnTo>
                      <a:pt x="10" y="218"/>
                    </a:lnTo>
                    <a:lnTo>
                      <a:pt x="20" y="218"/>
                    </a:lnTo>
                    <a:lnTo>
                      <a:pt x="20" y="218"/>
                    </a:lnTo>
                    <a:lnTo>
                      <a:pt x="41" y="207"/>
                    </a:lnTo>
                    <a:lnTo>
                      <a:pt x="103" y="187"/>
                    </a:lnTo>
                    <a:lnTo>
                      <a:pt x="113" y="176"/>
                    </a:lnTo>
                    <a:lnTo>
                      <a:pt x="144" y="176"/>
                    </a:lnTo>
                    <a:lnTo>
                      <a:pt x="165" y="176"/>
                    </a:lnTo>
                    <a:lnTo>
                      <a:pt x="196" y="176"/>
                    </a:lnTo>
                    <a:lnTo>
                      <a:pt x="258" y="187"/>
                    </a:lnTo>
                    <a:lnTo>
                      <a:pt x="279" y="197"/>
                    </a:lnTo>
                    <a:lnTo>
                      <a:pt x="299" y="197"/>
                    </a:lnTo>
                    <a:lnTo>
                      <a:pt x="310" y="197"/>
                    </a:lnTo>
                    <a:lnTo>
                      <a:pt x="320" y="197"/>
                    </a:lnTo>
                    <a:lnTo>
                      <a:pt x="320" y="207"/>
                    </a:lnTo>
                    <a:lnTo>
                      <a:pt x="330" y="207"/>
                    </a:lnTo>
                    <a:lnTo>
                      <a:pt x="330" y="207"/>
                    </a:lnTo>
                    <a:lnTo>
                      <a:pt x="341" y="218"/>
                    </a:lnTo>
                    <a:lnTo>
                      <a:pt x="351" y="228"/>
                    </a:lnTo>
                    <a:lnTo>
                      <a:pt x="361" y="228"/>
                    </a:lnTo>
                    <a:lnTo>
                      <a:pt x="372" y="228"/>
                    </a:lnTo>
                    <a:lnTo>
                      <a:pt x="382" y="228"/>
                    </a:lnTo>
                    <a:lnTo>
                      <a:pt x="392" y="228"/>
                    </a:lnTo>
                    <a:lnTo>
                      <a:pt x="392" y="228"/>
                    </a:lnTo>
                    <a:lnTo>
                      <a:pt x="403" y="228"/>
                    </a:lnTo>
                    <a:lnTo>
                      <a:pt x="423" y="218"/>
                    </a:lnTo>
                    <a:lnTo>
                      <a:pt x="423" y="218"/>
                    </a:lnTo>
                    <a:lnTo>
                      <a:pt x="423" y="218"/>
                    </a:lnTo>
                    <a:lnTo>
                      <a:pt x="434" y="207"/>
                    </a:lnTo>
                    <a:lnTo>
                      <a:pt x="434" y="207"/>
                    </a:lnTo>
                    <a:lnTo>
                      <a:pt x="434" y="197"/>
                    </a:lnTo>
                    <a:lnTo>
                      <a:pt x="434" y="197"/>
                    </a:lnTo>
                    <a:lnTo>
                      <a:pt x="434" y="197"/>
                    </a:lnTo>
                    <a:lnTo>
                      <a:pt x="434" y="197"/>
                    </a:lnTo>
                    <a:lnTo>
                      <a:pt x="434" y="197"/>
                    </a:lnTo>
                    <a:lnTo>
                      <a:pt x="454" y="197"/>
                    </a:lnTo>
                    <a:lnTo>
                      <a:pt x="454" y="187"/>
                    </a:lnTo>
                    <a:lnTo>
                      <a:pt x="465" y="176"/>
                    </a:lnTo>
                    <a:lnTo>
                      <a:pt x="465" y="176"/>
                    </a:lnTo>
                    <a:lnTo>
                      <a:pt x="475" y="176"/>
                    </a:lnTo>
                    <a:lnTo>
                      <a:pt x="496" y="166"/>
                    </a:lnTo>
                    <a:lnTo>
                      <a:pt x="516" y="156"/>
                    </a:lnTo>
                    <a:lnTo>
                      <a:pt x="527" y="156"/>
                    </a:lnTo>
                    <a:lnTo>
                      <a:pt x="537" y="145"/>
                    </a:lnTo>
                    <a:lnTo>
                      <a:pt x="537" y="145"/>
                    </a:lnTo>
                    <a:lnTo>
                      <a:pt x="547" y="135"/>
                    </a:lnTo>
                    <a:lnTo>
                      <a:pt x="547" y="135"/>
                    </a:lnTo>
                    <a:lnTo>
                      <a:pt x="547" y="125"/>
                    </a:lnTo>
                    <a:lnTo>
                      <a:pt x="537" y="125"/>
                    </a:lnTo>
                    <a:lnTo>
                      <a:pt x="537" y="114"/>
                    </a:lnTo>
                    <a:lnTo>
                      <a:pt x="527" y="104"/>
                    </a:lnTo>
                    <a:lnTo>
                      <a:pt x="527" y="93"/>
                    </a:lnTo>
                    <a:lnTo>
                      <a:pt x="527" y="83"/>
                    </a:lnTo>
                    <a:lnTo>
                      <a:pt x="527" y="73"/>
                    </a:lnTo>
                    <a:lnTo>
                      <a:pt x="516" y="62"/>
                    </a:lnTo>
                    <a:lnTo>
                      <a:pt x="516" y="52"/>
                    </a:lnTo>
                    <a:lnTo>
                      <a:pt x="506" y="21"/>
                    </a:lnTo>
                    <a:lnTo>
                      <a:pt x="506" y="11"/>
                    </a:lnTo>
                    <a:lnTo>
                      <a:pt x="506" y="0"/>
                    </a:lnTo>
                    <a:lnTo>
                      <a:pt x="496" y="0"/>
                    </a:lnTo>
                    <a:lnTo>
                      <a:pt x="475" y="11"/>
                    </a:lnTo>
                    <a:lnTo>
                      <a:pt x="444" y="11"/>
                    </a:lnTo>
                    <a:lnTo>
                      <a:pt x="413" y="11"/>
                    </a:lnTo>
                    <a:lnTo>
                      <a:pt x="392" y="21"/>
                    </a:lnTo>
                    <a:lnTo>
                      <a:pt x="372" y="31"/>
                    </a:lnTo>
                    <a:lnTo>
                      <a:pt x="351" y="42"/>
                    </a:lnTo>
                    <a:lnTo>
                      <a:pt x="330" y="52"/>
                    </a:lnTo>
                    <a:lnTo>
                      <a:pt x="330" y="73"/>
                    </a:lnTo>
                    <a:lnTo>
                      <a:pt x="320" y="83"/>
                    </a:lnTo>
                    <a:lnTo>
                      <a:pt x="320" y="83"/>
                    </a:lnTo>
                    <a:lnTo>
                      <a:pt x="310" y="93"/>
                    </a:lnTo>
                    <a:lnTo>
                      <a:pt x="299" y="93"/>
                    </a:lnTo>
                    <a:lnTo>
                      <a:pt x="289" y="83"/>
                    </a:lnTo>
                    <a:lnTo>
                      <a:pt x="279" y="83"/>
                    </a:lnTo>
                    <a:lnTo>
                      <a:pt x="258" y="83"/>
                    </a:lnTo>
                    <a:lnTo>
                      <a:pt x="248" y="73"/>
                    </a:lnTo>
                    <a:lnTo>
                      <a:pt x="237" y="62"/>
                    </a:lnTo>
                    <a:lnTo>
                      <a:pt x="227" y="52"/>
                    </a:lnTo>
                    <a:lnTo>
                      <a:pt x="217" y="52"/>
                    </a:lnTo>
                    <a:lnTo>
                      <a:pt x="206" y="52"/>
                    </a:lnTo>
                    <a:lnTo>
                      <a:pt x="196" y="52"/>
                    </a:lnTo>
                    <a:lnTo>
                      <a:pt x="175" y="62"/>
                    </a:lnTo>
                    <a:lnTo>
                      <a:pt x="165" y="62"/>
                    </a:lnTo>
                    <a:lnTo>
                      <a:pt x="155" y="62"/>
                    </a:lnTo>
                    <a:lnTo>
                      <a:pt x="144" y="52"/>
                    </a:lnTo>
                    <a:lnTo>
                      <a:pt x="134" y="52"/>
                    </a:lnTo>
                    <a:lnTo>
                      <a:pt x="134" y="52"/>
                    </a:lnTo>
                    <a:lnTo>
                      <a:pt x="124" y="62"/>
                    </a:lnTo>
                    <a:lnTo>
                      <a:pt x="124" y="62"/>
                    </a:lnTo>
                    <a:lnTo>
                      <a:pt x="124" y="62"/>
                    </a:lnTo>
                    <a:lnTo>
                      <a:pt x="103" y="62"/>
                    </a:lnTo>
                    <a:lnTo>
                      <a:pt x="93" y="62"/>
                    </a:lnTo>
                    <a:lnTo>
                      <a:pt x="72" y="42"/>
                    </a:lnTo>
                    <a:lnTo>
                      <a:pt x="62" y="42"/>
                    </a:lnTo>
                    <a:lnTo>
                      <a:pt x="51" y="52"/>
                    </a:lnTo>
                    <a:lnTo>
                      <a:pt x="51" y="52"/>
                    </a:lnTo>
                    <a:lnTo>
                      <a:pt x="51" y="42"/>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latin typeface="Arial" panose="020B0604020202020204" pitchFamily="34" charset="0"/>
                  <a:cs typeface="Arial" panose="020B0604020202020204" pitchFamily="34" charset="0"/>
                </a:endParaRPr>
              </a:p>
            </p:txBody>
          </p:sp>
          <p:sp>
            <p:nvSpPr>
              <p:cNvPr id="27" name="Freeform 6"/>
              <p:cNvSpPr>
                <a:spLocks/>
              </p:cNvSpPr>
              <p:nvPr/>
            </p:nvSpPr>
            <p:spPr bwMode="auto">
              <a:xfrm>
                <a:off x="4225793" y="5294118"/>
                <a:ext cx="657276" cy="442011"/>
              </a:xfrm>
              <a:custGeom>
                <a:avLst/>
                <a:gdLst/>
                <a:ahLst/>
                <a:cxnLst>
                  <a:cxn ang="0">
                    <a:pos x="455" y="331"/>
                  </a:cxn>
                  <a:cxn ang="0">
                    <a:pos x="476" y="280"/>
                  </a:cxn>
                  <a:cxn ang="0">
                    <a:pos x="486" y="238"/>
                  </a:cxn>
                  <a:cxn ang="0">
                    <a:pos x="507" y="218"/>
                  </a:cxn>
                  <a:cxn ang="0">
                    <a:pos x="517" y="187"/>
                  </a:cxn>
                  <a:cxn ang="0">
                    <a:pos x="527" y="156"/>
                  </a:cxn>
                  <a:cxn ang="0">
                    <a:pos x="558" y="135"/>
                  </a:cxn>
                  <a:cxn ang="0">
                    <a:pos x="589" y="135"/>
                  </a:cxn>
                  <a:cxn ang="0">
                    <a:pos x="620" y="135"/>
                  </a:cxn>
                  <a:cxn ang="0">
                    <a:pos x="610" y="124"/>
                  </a:cxn>
                  <a:cxn ang="0">
                    <a:pos x="620" y="83"/>
                  </a:cxn>
                  <a:cxn ang="0">
                    <a:pos x="610" y="62"/>
                  </a:cxn>
                  <a:cxn ang="0">
                    <a:pos x="579" y="73"/>
                  </a:cxn>
                  <a:cxn ang="0">
                    <a:pos x="548" y="42"/>
                  </a:cxn>
                  <a:cxn ang="0">
                    <a:pos x="548" y="42"/>
                  </a:cxn>
                  <a:cxn ang="0">
                    <a:pos x="538" y="42"/>
                  </a:cxn>
                  <a:cxn ang="0">
                    <a:pos x="527" y="11"/>
                  </a:cxn>
                  <a:cxn ang="0">
                    <a:pos x="496" y="11"/>
                  </a:cxn>
                  <a:cxn ang="0">
                    <a:pos x="476" y="31"/>
                  </a:cxn>
                  <a:cxn ang="0">
                    <a:pos x="455" y="52"/>
                  </a:cxn>
                  <a:cxn ang="0">
                    <a:pos x="424" y="62"/>
                  </a:cxn>
                  <a:cxn ang="0">
                    <a:pos x="362" y="52"/>
                  </a:cxn>
                  <a:cxn ang="0">
                    <a:pos x="331" y="31"/>
                  </a:cxn>
                  <a:cxn ang="0">
                    <a:pos x="300" y="21"/>
                  </a:cxn>
                  <a:cxn ang="0">
                    <a:pos x="269" y="11"/>
                  </a:cxn>
                  <a:cxn ang="0">
                    <a:pos x="248" y="11"/>
                  </a:cxn>
                  <a:cxn ang="0">
                    <a:pos x="228" y="11"/>
                  </a:cxn>
                  <a:cxn ang="0">
                    <a:pos x="228" y="21"/>
                  </a:cxn>
                  <a:cxn ang="0">
                    <a:pos x="228" y="52"/>
                  </a:cxn>
                  <a:cxn ang="0">
                    <a:pos x="207" y="62"/>
                  </a:cxn>
                  <a:cxn ang="0">
                    <a:pos x="176" y="73"/>
                  </a:cxn>
                  <a:cxn ang="0">
                    <a:pos x="155" y="93"/>
                  </a:cxn>
                  <a:cxn ang="0">
                    <a:pos x="145" y="114"/>
                  </a:cxn>
                  <a:cxn ang="0">
                    <a:pos x="155" y="135"/>
                  </a:cxn>
                  <a:cxn ang="0">
                    <a:pos x="166" y="145"/>
                  </a:cxn>
                  <a:cxn ang="0">
                    <a:pos x="176" y="176"/>
                  </a:cxn>
                  <a:cxn ang="0">
                    <a:pos x="176" y="207"/>
                  </a:cxn>
                  <a:cxn ang="0">
                    <a:pos x="145" y="218"/>
                  </a:cxn>
                  <a:cxn ang="0">
                    <a:pos x="124" y="207"/>
                  </a:cxn>
                  <a:cxn ang="0">
                    <a:pos x="104" y="218"/>
                  </a:cxn>
                  <a:cxn ang="0">
                    <a:pos x="83" y="228"/>
                  </a:cxn>
                  <a:cxn ang="0">
                    <a:pos x="73" y="259"/>
                  </a:cxn>
                  <a:cxn ang="0">
                    <a:pos x="31" y="249"/>
                  </a:cxn>
                  <a:cxn ang="0">
                    <a:pos x="11" y="228"/>
                  </a:cxn>
                  <a:cxn ang="0">
                    <a:pos x="11" y="269"/>
                  </a:cxn>
                  <a:cxn ang="0">
                    <a:pos x="11" y="280"/>
                  </a:cxn>
                  <a:cxn ang="0">
                    <a:pos x="0" y="290"/>
                  </a:cxn>
                  <a:cxn ang="0">
                    <a:pos x="11" y="331"/>
                  </a:cxn>
                  <a:cxn ang="0">
                    <a:pos x="0" y="362"/>
                  </a:cxn>
                  <a:cxn ang="0">
                    <a:pos x="11" y="393"/>
                  </a:cxn>
                  <a:cxn ang="0">
                    <a:pos x="52" y="414"/>
                  </a:cxn>
                  <a:cxn ang="0">
                    <a:pos x="93" y="414"/>
                  </a:cxn>
                  <a:cxn ang="0">
                    <a:pos x="114" y="414"/>
                  </a:cxn>
                  <a:cxn ang="0">
                    <a:pos x="166" y="414"/>
                  </a:cxn>
                  <a:cxn ang="0">
                    <a:pos x="207" y="435"/>
                  </a:cxn>
                  <a:cxn ang="0">
                    <a:pos x="228" y="435"/>
                  </a:cxn>
                  <a:cxn ang="0">
                    <a:pos x="269" y="435"/>
                  </a:cxn>
                  <a:cxn ang="0">
                    <a:pos x="290" y="414"/>
                  </a:cxn>
                  <a:cxn ang="0">
                    <a:pos x="310" y="404"/>
                  </a:cxn>
                  <a:cxn ang="0">
                    <a:pos x="352" y="383"/>
                  </a:cxn>
                  <a:cxn ang="0">
                    <a:pos x="424" y="362"/>
                  </a:cxn>
                  <a:cxn ang="0">
                    <a:pos x="445" y="362"/>
                  </a:cxn>
                  <a:cxn ang="0">
                    <a:pos x="445" y="362"/>
                  </a:cxn>
                </a:cxnLst>
                <a:rect l="0" t="0" r="r" b="b"/>
                <a:pathLst>
                  <a:path w="620" h="435">
                    <a:moveTo>
                      <a:pt x="445" y="362"/>
                    </a:moveTo>
                    <a:lnTo>
                      <a:pt x="455" y="342"/>
                    </a:lnTo>
                    <a:lnTo>
                      <a:pt x="455" y="331"/>
                    </a:lnTo>
                    <a:lnTo>
                      <a:pt x="465" y="311"/>
                    </a:lnTo>
                    <a:lnTo>
                      <a:pt x="476" y="290"/>
                    </a:lnTo>
                    <a:lnTo>
                      <a:pt x="476" y="280"/>
                    </a:lnTo>
                    <a:lnTo>
                      <a:pt x="486" y="269"/>
                    </a:lnTo>
                    <a:lnTo>
                      <a:pt x="486" y="249"/>
                    </a:lnTo>
                    <a:lnTo>
                      <a:pt x="486" y="238"/>
                    </a:lnTo>
                    <a:lnTo>
                      <a:pt x="496" y="238"/>
                    </a:lnTo>
                    <a:lnTo>
                      <a:pt x="496" y="228"/>
                    </a:lnTo>
                    <a:lnTo>
                      <a:pt x="507" y="218"/>
                    </a:lnTo>
                    <a:lnTo>
                      <a:pt x="517" y="207"/>
                    </a:lnTo>
                    <a:lnTo>
                      <a:pt x="517" y="197"/>
                    </a:lnTo>
                    <a:lnTo>
                      <a:pt x="517" y="187"/>
                    </a:lnTo>
                    <a:lnTo>
                      <a:pt x="527" y="166"/>
                    </a:lnTo>
                    <a:lnTo>
                      <a:pt x="527" y="156"/>
                    </a:lnTo>
                    <a:lnTo>
                      <a:pt x="527" y="156"/>
                    </a:lnTo>
                    <a:lnTo>
                      <a:pt x="538" y="145"/>
                    </a:lnTo>
                    <a:lnTo>
                      <a:pt x="548" y="145"/>
                    </a:lnTo>
                    <a:lnTo>
                      <a:pt x="558" y="135"/>
                    </a:lnTo>
                    <a:lnTo>
                      <a:pt x="579" y="135"/>
                    </a:lnTo>
                    <a:lnTo>
                      <a:pt x="579" y="135"/>
                    </a:lnTo>
                    <a:lnTo>
                      <a:pt x="589" y="135"/>
                    </a:lnTo>
                    <a:lnTo>
                      <a:pt x="600" y="135"/>
                    </a:lnTo>
                    <a:lnTo>
                      <a:pt x="610" y="135"/>
                    </a:lnTo>
                    <a:lnTo>
                      <a:pt x="620" y="135"/>
                    </a:lnTo>
                    <a:lnTo>
                      <a:pt x="620" y="135"/>
                    </a:lnTo>
                    <a:lnTo>
                      <a:pt x="620" y="124"/>
                    </a:lnTo>
                    <a:lnTo>
                      <a:pt x="610" y="124"/>
                    </a:lnTo>
                    <a:lnTo>
                      <a:pt x="610" y="114"/>
                    </a:lnTo>
                    <a:lnTo>
                      <a:pt x="620" y="93"/>
                    </a:lnTo>
                    <a:lnTo>
                      <a:pt x="620" y="83"/>
                    </a:lnTo>
                    <a:lnTo>
                      <a:pt x="620" y="73"/>
                    </a:lnTo>
                    <a:lnTo>
                      <a:pt x="620" y="73"/>
                    </a:lnTo>
                    <a:lnTo>
                      <a:pt x="610" y="62"/>
                    </a:lnTo>
                    <a:lnTo>
                      <a:pt x="600" y="62"/>
                    </a:lnTo>
                    <a:lnTo>
                      <a:pt x="589" y="73"/>
                    </a:lnTo>
                    <a:lnTo>
                      <a:pt x="579" y="73"/>
                    </a:lnTo>
                    <a:lnTo>
                      <a:pt x="569" y="62"/>
                    </a:lnTo>
                    <a:lnTo>
                      <a:pt x="548" y="52"/>
                    </a:lnTo>
                    <a:lnTo>
                      <a:pt x="548" y="42"/>
                    </a:lnTo>
                    <a:lnTo>
                      <a:pt x="548" y="31"/>
                    </a:lnTo>
                    <a:lnTo>
                      <a:pt x="548" y="31"/>
                    </a:lnTo>
                    <a:lnTo>
                      <a:pt x="548" y="42"/>
                    </a:lnTo>
                    <a:lnTo>
                      <a:pt x="548" y="42"/>
                    </a:lnTo>
                    <a:lnTo>
                      <a:pt x="538" y="42"/>
                    </a:lnTo>
                    <a:lnTo>
                      <a:pt x="538" y="42"/>
                    </a:lnTo>
                    <a:lnTo>
                      <a:pt x="527" y="31"/>
                    </a:lnTo>
                    <a:lnTo>
                      <a:pt x="527" y="21"/>
                    </a:lnTo>
                    <a:lnTo>
                      <a:pt x="527" y="11"/>
                    </a:lnTo>
                    <a:lnTo>
                      <a:pt x="517" y="11"/>
                    </a:lnTo>
                    <a:lnTo>
                      <a:pt x="507" y="0"/>
                    </a:lnTo>
                    <a:lnTo>
                      <a:pt x="496" y="11"/>
                    </a:lnTo>
                    <a:lnTo>
                      <a:pt x="486" y="11"/>
                    </a:lnTo>
                    <a:lnTo>
                      <a:pt x="486" y="21"/>
                    </a:lnTo>
                    <a:lnTo>
                      <a:pt x="476" y="31"/>
                    </a:lnTo>
                    <a:lnTo>
                      <a:pt x="476" y="31"/>
                    </a:lnTo>
                    <a:lnTo>
                      <a:pt x="465" y="42"/>
                    </a:lnTo>
                    <a:lnTo>
                      <a:pt x="455" y="52"/>
                    </a:lnTo>
                    <a:lnTo>
                      <a:pt x="445" y="52"/>
                    </a:lnTo>
                    <a:lnTo>
                      <a:pt x="434" y="52"/>
                    </a:lnTo>
                    <a:lnTo>
                      <a:pt x="424" y="62"/>
                    </a:lnTo>
                    <a:lnTo>
                      <a:pt x="414" y="52"/>
                    </a:lnTo>
                    <a:lnTo>
                      <a:pt x="383" y="52"/>
                    </a:lnTo>
                    <a:lnTo>
                      <a:pt x="362" y="52"/>
                    </a:lnTo>
                    <a:lnTo>
                      <a:pt x="352" y="42"/>
                    </a:lnTo>
                    <a:lnTo>
                      <a:pt x="341" y="42"/>
                    </a:lnTo>
                    <a:lnTo>
                      <a:pt x="331" y="31"/>
                    </a:lnTo>
                    <a:lnTo>
                      <a:pt x="321" y="31"/>
                    </a:lnTo>
                    <a:lnTo>
                      <a:pt x="310" y="21"/>
                    </a:lnTo>
                    <a:lnTo>
                      <a:pt x="300" y="21"/>
                    </a:lnTo>
                    <a:lnTo>
                      <a:pt x="290" y="21"/>
                    </a:lnTo>
                    <a:lnTo>
                      <a:pt x="279" y="11"/>
                    </a:lnTo>
                    <a:lnTo>
                      <a:pt x="269" y="11"/>
                    </a:lnTo>
                    <a:lnTo>
                      <a:pt x="269" y="11"/>
                    </a:lnTo>
                    <a:lnTo>
                      <a:pt x="259" y="11"/>
                    </a:lnTo>
                    <a:lnTo>
                      <a:pt x="248" y="11"/>
                    </a:lnTo>
                    <a:lnTo>
                      <a:pt x="238" y="11"/>
                    </a:lnTo>
                    <a:lnTo>
                      <a:pt x="238" y="11"/>
                    </a:lnTo>
                    <a:lnTo>
                      <a:pt x="228" y="11"/>
                    </a:lnTo>
                    <a:lnTo>
                      <a:pt x="228" y="11"/>
                    </a:lnTo>
                    <a:lnTo>
                      <a:pt x="228" y="11"/>
                    </a:lnTo>
                    <a:lnTo>
                      <a:pt x="228" y="21"/>
                    </a:lnTo>
                    <a:lnTo>
                      <a:pt x="228" y="21"/>
                    </a:lnTo>
                    <a:lnTo>
                      <a:pt x="228" y="42"/>
                    </a:lnTo>
                    <a:lnTo>
                      <a:pt x="228" y="52"/>
                    </a:lnTo>
                    <a:lnTo>
                      <a:pt x="217" y="52"/>
                    </a:lnTo>
                    <a:lnTo>
                      <a:pt x="217" y="52"/>
                    </a:lnTo>
                    <a:lnTo>
                      <a:pt x="207" y="62"/>
                    </a:lnTo>
                    <a:lnTo>
                      <a:pt x="197" y="62"/>
                    </a:lnTo>
                    <a:lnTo>
                      <a:pt x="186" y="62"/>
                    </a:lnTo>
                    <a:lnTo>
                      <a:pt x="176" y="73"/>
                    </a:lnTo>
                    <a:lnTo>
                      <a:pt x="176" y="83"/>
                    </a:lnTo>
                    <a:lnTo>
                      <a:pt x="166" y="93"/>
                    </a:lnTo>
                    <a:lnTo>
                      <a:pt x="155" y="93"/>
                    </a:lnTo>
                    <a:lnTo>
                      <a:pt x="145" y="104"/>
                    </a:lnTo>
                    <a:lnTo>
                      <a:pt x="135" y="104"/>
                    </a:lnTo>
                    <a:lnTo>
                      <a:pt x="145" y="114"/>
                    </a:lnTo>
                    <a:lnTo>
                      <a:pt x="145" y="135"/>
                    </a:lnTo>
                    <a:lnTo>
                      <a:pt x="145" y="135"/>
                    </a:lnTo>
                    <a:lnTo>
                      <a:pt x="155" y="135"/>
                    </a:lnTo>
                    <a:lnTo>
                      <a:pt x="155" y="135"/>
                    </a:lnTo>
                    <a:lnTo>
                      <a:pt x="166" y="135"/>
                    </a:lnTo>
                    <a:lnTo>
                      <a:pt x="166" y="145"/>
                    </a:lnTo>
                    <a:lnTo>
                      <a:pt x="166" y="156"/>
                    </a:lnTo>
                    <a:lnTo>
                      <a:pt x="176" y="166"/>
                    </a:lnTo>
                    <a:lnTo>
                      <a:pt x="176" y="176"/>
                    </a:lnTo>
                    <a:lnTo>
                      <a:pt x="176" y="187"/>
                    </a:lnTo>
                    <a:lnTo>
                      <a:pt x="176" y="197"/>
                    </a:lnTo>
                    <a:lnTo>
                      <a:pt x="176" y="207"/>
                    </a:lnTo>
                    <a:lnTo>
                      <a:pt x="166" y="218"/>
                    </a:lnTo>
                    <a:lnTo>
                      <a:pt x="155" y="218"/>
                    </a:lnTo>
                    <a:lnTo>
                      <a:pt x="145" y="218"/>
                    </a:lnTo>
                    <a:lnTo>
                      <a:pt x="135" y="207"/>
                    </a:lnTo>
                    <a:lnTo>
                      <a:pt x="135" y="207"/>
                    </a:lnTo>
                    <a:lnTo>
                      <a:pt x="124" y="207"/>
                    </a:lnTo>
                    <a:lnTo>
                      <a:pt x="114" y="218"/>
                    </a:lnTo>
                    <a:lnTo>
                      <a:pt x="104" y="218"/>
                    </a:lnTo>
                    <a:lnTo>
                      <a:pt x="104" y="218"/>
                    </a:lnTo>
                    <a:lnTo>
                      <a:pt x="93" y="218"/>
                    </a:lnTo>
                    <a:lnTo>
                      <a:pt x="83" y="228"/>
                    </a:lnTo>
                    <a:lnTo>
                      <a:pt x="83" y="228"/>
                    </a:lnTo>
                    <a:lnTo>
                      <a:pt x="83" y="249"/>
                    </a:lnTo>
                    <a:lnTo>
                      <a:pt x="73" y="249"/>
                    </a:lnTo>
                    <a:lnTo>
                      <a:pt x="73" y="259"/>
                    </a:lnTo>
                    <a:lnTo>
                      <a:pt x="62" y="259"/>
                    </a:lnTo>
                    <a:lnTo>
                      <a:pt x="42" y="249"/>
                    </a:lnTo>
                    <a:lnTo>
                      <a:pt x="31" y="249"/>
                    </a:lnTo>
                    <a:lnTo>
                      <a:pt x="21" y="238"/>
                    </a:lnTo>
                    <a:lnTo>
                      <a:pt x="11" y="228"/>
                    </a:lnTo>
                    <a:lnTo>
                      <a:pt x="11" y="228"/>
                    </a:lnTo>
                    <a:lnTo>
                      <a:pt x="0" y="249"/>
                    </a:lnTo>
                    <a:lnTo>
                      <a:pt x="0" y="259"/>
                    </a:lnTo>
                    <a:lnTo>
                      <a:pt x="11" y="269"/>
                    </a:lnTo>
                    <a:lnTo>
                      <a:pt x="21" y="269"/>
                    </a:lnTo>
                    <a:lnTo>
                      <a:pt x="21" y="269"/>
                    </a:lnTo>
                    <a:lnTo>
                      <a:pt x="11" y="280"/>
                    </a:lnTo>
                    <a:lnTo>
                      <a:pt x="11" y="280"/>
                    </a:lnTo>
                    <a:lnTo>
                      <a:pt x="0" y="290"/>
                    </a:lnTo>
                    <a:lnTo>
                      <a:pt x="0" y="290"/>
                    </a:lnTo>
                    <a:lnTo>
                      <a:pt x="0" y="311"/>
                    </a:lnTo>
                    <a:lnTo>
                      <a:pt x="11" y="331"/>
                    </a:lnTo>
                    <a:lnTo>
                      <a:pt x="11" y="331"/>
                    </a:lnTo>
                    <a:lnTo>
                      <a:pt x="11" y="342"/>
                    </a:lnTo>
                    <a:lnTo>
                      <a:pt x="0" y="352"/>
                    </a:lnTo>
                    <a:lnTo>
                      <a:pt x="0" y="362"/>
                    </a:lnTo>
                    <a:lnTo>
                      <a:pt x="0" y="383"/>
                    </a:lnTo>
                    <a:lnTo>
                      <a:pt x="0" y="393"/>
                    </a:lnTo>
                    <a:lnTo>
                      <a:pt x="11" y="393"/>
                    </a:lnTo>
                    <a:lnTo>
                      <a:pt x="21" y="404"/>
                    </a:lnTo>
                    <a:lnTo>
                      <a:pt x="31" y="414"/>
                    </a:lnTo>
                    <a:lnTo>
                      <a:pt x="52" y="414"/>
                    </a:lnTo>
                    <a:lnTo>
                      <a:pt x="62" y="424"/>
                    </a:lnTo>
                    <a:lnTo>
                      <a:pt x="83" y="414"/>
                    </a:lnTo>
                    <a:lnTo>
                      <a:pt x="93" y="414"/>
                    </a:lnTo>
                    <a:lnTo>
                      <a:pt x="93" y="404"/>
                    </a:lnTo>
                    <a:lnTo>
                      <a:pt x="104" y="404"/>
                    </a:lnTo>
                    <a:lnTo>
                      <a:pt x="114" y="414"/>
                    </a:lnTo>
                    <a:lnTo>
                      <a:pt x="124" y="414"/>
                    </a:lnTo>
                    <a:lnTo>
                      <a:pt x="145" y="414"/>
                    </a:lnTo>
                    <a:lnTo>
                      <a:pt x="166" y="414"/>
                    </a:lnTo>
                    <a:lnTo>
                      <a:pt x="176" y="414"/>
                    </a:lnTo>
                    <a:lnTo>
                      <a:pt x="197" y="424"/>
                    </a:lnTo>
                    <a:lnTo>
                      <a:pt x="207" y="435"/>
                    </a:lnTo>
                    <a:lnTo>
                      <a:pt x="207" y="435"/>
                    </a:lnTo>
                    <a:lnTo>
                      <a:pt x="217" y="435"/>
                    </a:lnTo>
                    <a:lnTo>
                      <a:pt x="228" y="435"/>
                    </a:lnTo>
                    <a:lnTo>
                      <a:pt x="238" y="435"/>
                    </a:lnTo>
                    <a:lnTo>
                      <a:pt x="259" y="435"/>
                    </a:lnTo>
                    <a:lnTo>
                      <a:pt x="269" y="435"/>
                    </a:lnTo>
                    <a:lnTo>
                      <a:pt x="279" y="435"/>
                    </a:lnTo>
                    <a:lnTo>
                      <a:pt x="279" y="424"/>
                    </a:lnTo>
                    <a:lnTo>
                      <a:pt x="290" y="414"/>
                    </a:lnTo>
                    <a:lnTo>
                      <a:pt x="290" y="404"/>
                    </a:lnTo>
                    <a:lnTo>
                      <a:pt x="290" y="404"/>
                    </a:lnTo>
                    <a:lnTo>
                      <a:pt x="310" y="404"/>
                    </a:lnTo>
                    <a:lnTo>
                      <a:pt x="321" y="404"/>
                    </a:lnTo>
                    <a:lnTo>
                      <a:pt x="331" y="393"/>
                    </a:lnTo>
                    <a:lnTo>
                      <a:pt x="352" y="383"/>
                    </a:lnTo>
                    <a:lnTo>
                      <a:pt x="372" y="373"/>
                    </a:lnTo>
                    <a:lnTo>
                      <a:pt x="403" y="373"/>
                    </a:lnTo>
                    <a:lnTo>
                      <a:pt x="424" y="362"/>
                    </a:lnTo>
                    <a:lnTo>
                      <a:pt x="434" y="362"/>
                    </a:lnTo>
                    <a:lnTo>
                      <a:pt x="445" y="362"/>
                    </a:lnTo>
                    <a:lnTo>
                      <a:pt x="445" y="362"/>
                    </a:lnTo>
                    <a:lnTo>
                      <a:pt x="445" y="362"/>
                    </a:lnTo>
                    <a:lnTo>
                      <a:pt x="445" y="362"/>
                    </a:lnTo>
                    <a:lnTo>
                      <a:pt x="445" y="362"/>
                    </a:lnTo>
                    <a:lnTo>
                      <a:pt x="445" y="362"/>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latin typeface="Arial" panose="020B0604020202020204" pitchFamily="34" charset="0"/>
                  <a:cs typeface="Arial" panose="020B0604020202020204" pitchFamily="34" charset="0"/>
                </a:endParaRPr>
              </a:p>
            </p:txBody>
          </p:sp>
          <p:sp>
            <p:nvSpPr>
              <p:cNvPr id="28" name="Freeform 7"/>
              <p:cNvSpPr>
                <a:spLocks/>
              </p:cNvSpPr>
              <p:nvPr/>
            </p:nvSpPr>
            <p:spPr bwMode="auto">
              <a:xfrm>
                <a:off x="4291807" y="4989446"/>
                <a:ext cx="591261" cy="367816"/>
              </a:xfrm>
              <a:custGeom>
                <a:avLst/>
                <a:gdLst/>
                <a:ahLst/>
                <a:cxnLst>
                  <a:cxn ang="0">
                    <a:pos x="558" y="342"/>
                  </a:cxn>
                  <a:cxn ang="0">
                    <a:pos x="527" y="352"/>
                  </a:cxn>
                  <a:cxn ang="0">
                    <a:pos x="517" y="331"/>
                  </a:cxn>
                  <a:cxn ang="0">
                    <a:pos x="496" y="331"/>
                  </a:cxn>
                  <a:cxn ang="0">
                    <a:pos x="434" y="249"/>
                  </a:cxn>
                  <a:cxn ang="0">
                    <a:pos x="455" y="197"/>
                  </a:cxn>
                  <a:cxn ang="0">
                    <a:pos x="465" y="135"/>
                  </a:cxn>
                  <a:cxn ang="0">
                    <a:pos x="486" y="114"/>
                  </a:cxn>
                  <a:cxn ang="0">
                    <a:pos x="496" y="114"/>
                  </a:cxn>
                  <a:cxn ang="0">
                    <a:pos x="496" y="83"/>
                  </a:cxn>
                  <a:cxn ang="0">
                    <a:pos x="476" y="73"/>
                  </a:cxn>
                  <a:cxn ang="0">
                    <a:pos x="424" y="83"/>
                  </a:cxn>
                  <a:cxn ang="0">
                    <a:pos x="403" y="42"/>
                  </a:cxn>
                  <a:cxn ang="0">
                    <a:pos x="372" y="11"/>
                  </a:cxn>
                  <a:cxn ang="0">
                    <a:pos x="331" y="42"/>
                  </a:cxn>
                  <a:cxn ang="0">
                    <a:pos x="300" y="42"/>
                  </a:cxn>
                  <a:cxn ang="0">
                    <a:pos x="290" y="52"/>
                  </a:cxn>
                  <a:cxn ang="0">
                    <a:pos x="248" y="52"/>
                  </a:cxn>
                  <a:cxn ang="0">
                    <a:pos x="238" y="31"/>
                  </a:cxn>
                  <a:cxn ang="0">
                    <a:pos x="228" y="31"/>
                  </a:cxn>
                  <a:cxn ang="0">
                    <a:pos x="207" y="11"/>
                  </a:cxn>
                  <a:cxn ang="0">
                    <a:pos x="186" y="21"/>
                  </a:cxn>
                  <a:cxn ang="0">
                    <a:pos x="155" y="0"/>
                  </a:cxn>
                  <a:cxn ang="0">
                    <a:pos x="145" y="52"/>
                  </a:cxn>
                  <a:cxn ang="0">
                    <a:pos x="166" y="83"/>
                  </a:cxn>
                  <a:cxn ang="0">
                    <a:pos x="176" y="93"/>
                  </a:cxn>
                  <a:cxn ang="0">
                    <a:pos x="155" y="93"/>
                  </a:cxn>
                  <a:cxn ang="0">
                    <a:pos x="124" y="73"/>
                  </a:cxn>
                  <a:cxn ang="0">
                    <a:pos x="114" y="62"/>
                  </a:cxn>
                  <a:cxn ang="0">
                    <a:pos x="83" y="83"/>
                  </a:cxn>
                  <a:cxn ang="0">
                    <a:pos x="52" y="93"/>
                  </a:cxn>
                  <a:cxn ang="0">
                    <a:pos x="31" y="166"/>
                  </a:cxn>
                  <a:cxn ang="0">
                    <a:pos x="0" y="176"/>
                  </a:cxn>
                  <a:cxn ang="0">
                    <a:pos x="21" y="207"/>
                  </a:cxn>
                  <a:cxn ang="0">
                    <a:pos x="62" y="207"/>
                  </a:cxn>
                  <a:cxn ang="0">
                    <a:pos x="93" y="207"/>
                  </a:cxn>
                  <a:cxn ang="0">
                    <a:pos x="104" y="238"/>
                  </a:cxn>
                  <a:cxn ang="0">
                    <a:pos x="114" y="280"/>
                  </a:cxn>
                  <a:cxn ang="0">
                    <a:pos x="155" y="300"/>
                  </a:cxn>
                  <a:cxn ang="0">
                    <a:pos x="197" y="311"/>
                  </a:cxn>
                  <a:cxn ang="0">
                    <a:pos x="248" y="321"/>
                  </a:cxn>
                  <a:cxn ang="0">
                    <a:pos x="290" y="342"/>
                  </a:cxn>
                  <a:cxn ang="0">
                    <a:pos x="321" y="352"/>
                  </a:cxn>
                  <a:cxn ang="0">
                    <a:pos x="372" y="352"/>
                  </a:cxn>
                  <a:cxn ang="0">
                    <a:pos x="414" y="342"/>
                  </a:cxn>
                  <a:cxn ang="0">
                    <a:pos x="434" y="321"/>
                  </a:cxn>
                  <a:cxn ang="0">
                    <a:pos x="455" y="290"/>
                  </a:cxn>
                  <a:cxn ang="0">
                    <a:pos x="465" y="331"/>
                  </a:cxn>
                  <a:cxn ang="0">
                    <a:pos x="465" y="331"/>
                  </a:cxn>
                  <a:cxn ang="0">
                    <a:pos x="507" y="362"/>
                  </a:cxn>
                </a:cxnLst>
                <a:rect l="0" t="0" r="r" b="b"/>
                <a:pathLst>
                  <a:path w="558" h="362">
                    <a:moveTo>
                      <a:pt x="558" y="362"/>
                    </a:moveTo>
                    <a:lnTo>
                      <a:pt x="558" y="352"/>
                    </a:lnTo>
                    <a:lnTo>
                      <a:pt x="558" y="342"/>
                    </a:lnTo>
                    <a:lnTo>
                      <a:pt x="558" y="342"/>
                    </a:lnTo>
                    <a:lnTo>
                      <a:pt x="548" y="342"/>
                    </a:lnTo>
                    <a:lnTo>
                      <a:pt x="538" y="352"/>
                    </a:lnTo>
                    <a:lnTo>
                      <a:pt x="527" y="352"/>
                    </a:lnTo>
                    <a:lnTo>
                      <a:pt x="527" y="352"/>
                    </a:lnTo>
                    <a:lnTo>
                      <a:pt x="517" y="342"/>
                    </a:lnTo>
                    <a:lnTo>
                      <a:pt x="517" y="331"/>
                    </a:lnTo>
                    <a:lnTo>
                      <a:pt x="517" y="331"/>
                    </a:lnTo>
                    <a:lnTo>
                      <a:pt x="517" y="331"/>
                    </a:lnTo>
                    <a:lnTo>
                      <a:pt x="517" y="342"/>
                    </a:lnTo>
                    <a:lnTo>
                      <a:pt x="517" y="342"/>
                    </a:lnTo>
                    <a:lnTo>
                      <a:pt x="507" y="342"/>
                    </a:lnTo>
                    <a:lnTo>
                      <a:pt x="496" y="331"/>
                    </a:lnTo>
                    <a:lnTo>
                      <a:pt x="486" y="311"/>
                    </a:lnTo>
                    <a:lnTo>
                      <a:pt x="465" y="290"/>
                    </a:lnTo>
                    <a:lnTo>
                      <a:pt x="455" y="269"/>
                    </a:lnTo>
                    <a:lnTo>
                      <a:pt x="434" y="249"/>
                    </a:lnTo>
                    <a:lnTo>
                      <a:pt x="445" y="228"/>
                    </a:lnTo>
                    <a:lnTo>
                      <a:pt x="445" y="218"/>
                    </a:lnTo>
                    <a:lnTo>
                      <a:pt x="455" y="197"/>
                    </a:lnTo>
                    <a:lnTo>
                      <a:pt x="455" y="197"/>
                    </a:lnTo>
                    <a:lnTo>
                      <a:pt x="455" y="187"/>
                    </a:lnTo>
                    <a:lnTo>
                      <a:pt x="455" y="166"/>
                    </a:lnTo>
                    <a:lnTo>
                      <a:pt x="455" y="156"/>
                    </a:lnTo>
                    <a:lnTo>
                      <a:pt x="465" y="135"/>
                    </a:lnTo>
                    <a:lnTo>
                      <a:pt x="465" y="135"/>
                    </a:lnTo>
                    <a:lnTo>
                      <a:pt x="465" y="135"/>
                    </a:lnTo>
                    <a:lnTo>
                      <a:pt x="476" y="125"/>
                    </a:lnTo>
                    <a:lnTo>
                      <a:pt x="486" y="114"/>
                    </a:lnTo>
                    <a:lnTo>
                      <a:pt x="496" y="114"/>
                    </a:lnTo>
                    <a:lnTo>
                      <a:pt x="496" y="114"/>
                    </a:lnTo>
                    <a:lnTo>
                      <a:pt x="496" y="114"/>
                    </a:lnTo>
                    <a:lnTo>
                      <a:pt x="496" y="114"/>
                    </a:lnTo>
                    <a:lnTo>
                      <a:pt x="496" y="114"/>
                    </a:lnTo>
                    <a:lnTo>
                      <a:pt x="496" y="104"/>
                    </a:lnTo>
                    <a:lnTo>
                      <a:pt x="507" y="93"/>
                    </a:lnTo>
                    <a:lnTo>
                      <a:pt x="496" y="83"/>
                    </a:lnTo>
                    <a:lnTo>
                      <a:pt x="486" y="83"/>
                    </a:lnTo>
                    <a:lnTo>
                      <a:pt x="476" y="73"/>
                    </a:lnTo>
                    <a:lnTo>
                      <a:pt x="476" y="73"/>
                    </a:lnTo>
                    <a:lnTo>
                      <a:pt x="476" y="73"/>
                    </a:lnTo>
                    <a:lnTo>
                      <a:pt x="465" y="83"/>
                    </a:lnTo>
                    <a:lnTo>
                      <a:pt x="455" y="83"/>
                    </a:lnTo>
                    <a:lnTo>
                      <a:pt x="434" y="83"/>
                    </a:lnTo>
                    <a:lnTo>
                      <a:pt x="424" y="83"/>
                    </a:lnTo>
                    <a:lnTo>
                      <a:pt x="424" y="83"/>
                    </a:lnTo>
                    <a:lnTo>
                      <a:pt x="414" y="73"/>
                    </a:lnTo>
                    <a:lnTo>
                      <a:pt x="414" y="62"/>
                    </a:lnTo>
                    <a:lnTo>
                      <a:pt x="403" y="42"/>
                    </a:lnTo>
                    <a:lnTo>
                      <a:pt x="403" y="31"/>
                    </a:lnTo>
                    <a:lnTo>
                      <a:pt x="393" y="21"/>
                    </a:lnTo>
                    <a:lnTo>
                      <a:pt x="383" y="11"/>
                    </a:lnTo>
                    <a:lnTo>
                      <a:pt x="372" y="11"/>
                    </a:lnTo>
                    <a:lnTo>
                      <a:pt x="362" y="21"/>
                    </a:lnTo>
                    <a:lnTo>
                      <a:pt x="352" y="31"/>
                    </a:lnTo>
                    <a:lnTo>
                      <a:pt x="341" y="31"/>
                    </a:lnTo>
                    <a:lnTo>
                      <a:pt x="331" y="42"/>
                    </a:lnTo>
                    <a:lnTo>
                      <a:pt x="321" y="42"/>
                    </a:lnTo>
                    <a:lnTo>
                      <a:pt x="310" y="31"/>
                    </a:lnTo>
                    <a:lnTo>
                      <a:pt x="310" y="31"/>
                    </a:lnTo>
                    <a:lnTo>
                      <a:pt x="300" y="42"/>
                    </a:lnTo>
                    <a:lnTo>
                      <a:pt x="300" y="42"/>
                    </a:lnTo>
                    <a:lnTo>
                      <a:pt x="300" y="52"/>
                    </a:lnTo>
                    <a:lnTo>
                      <a:pt x="300" y="52"/>
                    </a:lnTo>
                    <a:lnTo>
                      <a:pt x="290" y="52"/>
                    </a:lnTo>
                    <a:lnTo>
                      <a:pt x="279" y="62"/>
                    </a:lnTo>
                    <a:lnTo>
                      <a:pt x="269" y="52"/>
                    </a:lnTo>
                    <a:lnTo>
                      <a:pt x="259" y="52"/>
                    </a:lnTo>
                    <a:lnTo>
                      <a:pt x="248" y="52"/>
                    </a:lnTo>
                    <a:lnTo>
                      <a:pt x="248" y="52"/>
                    </a:lnTo>
                    <a:lnTo>
                      <a:pt x="248" y="52"/>
                    </a:lnTo>
                    <a:lnTo>
                      <a:pt x="248" y="42"/>
                    </a:lnTo>
                    <a:lnTo>
                      <a:pt x="238" y="31"/>
                    </a:lnTo>
                    <a:lnTo>
                      <a:pt x="238" y="21"/>
                    </a:lnTo>
                    <a:lnTo>
                      <a:pt x="238" y="31"/>
                    </a:lnTo>
                    <a:lnTo>
                      <a:pt x="228" y="31"/>
                    </a:lnTo>
                    <a:lnTo>
                      <a:pt x="228" y="31"/>
                    </a:lnTo>
                    <a:lnTo>
                      <a:pt x="228" y="31"/>
                    </a:lnTo>
                    <a:lnTo>
                      <a:pt x="217" y="31"/>
                    </a:lnTo>
                    <a:lnTo>
                      <a:pt x="207" y="21"/>
                    </a:lnTo>
                    <a:lnTo>
                      <a:pt x="207" y="11"/>
                    </a:lnTo>
                    <a:lnTo>
                      <a:pt x="197" y="0"/>
                    </a:lnTo>
                    <a:lnTo>
                      <a:pt x="197" y="11"/>
                    </a:lnTo>
                    <a:lnTo>
                      <a:pt x="197" y="21"/>
                    </a:lnTo>
                    <a:lnTo>
                      <a:pt x="186" y="21"/>
                    </a:lnTo>
                    <a:lnTo>
                      <a:pt x="186" y="21"/>
                    </a:lnTo>
                    <a:lnTo>
                      <a:pt x="176" y="11"/>
                    </a:lnTo>
                    <a:lnTo>
                      <a:pt x="176" y="11"/>
                    </a:lnTo>
                    <a:lnTo>
                      <a:pt x="155" y="0"/>
                    </a:lnTo>
                    <a:lnTo>
                      <a:pt x="145" y="21"/>
                    </a:lnTo>
                    <a:lnTo>
                      <a:pt x="135" y="31"/>
                    </a:lnTo>
                    <a:lnTo>
                      <a:pt x="135" y="42"/>
                    </a:lnTo>
                    <a:lnTo>
                      <a:pt x="145" y="52"/>
                    </a:lnTo>
                    <a:lnTo>
                      <a:pt x="145" y="52"/>
                    </a:lnTo>
                    <a:lnTo>
                      <a:pt x="166" y="62"/>
                    </a:lnTo>
                    <a:lnTo>
                      <a:pt x="166" y="73"/>
                    </a:lnTo>
                    <a:lnTo>
                      <a:pt x="166" y="83"/>
                    </a:lnTo>
                    <a:lnTo>
                      <a:pt x="166" y="83"/>
                    </a:lnTo>
                    <a:lnTo>
                      <a:pt x="176" y="93"/>
                    </a:lnTo>
                    <a:lnTo>
                      <a:pt x="176" y="93"/>
                    </a:lnTo>
                    <a:lnTo>
                      <a:pt x="176" y="93"/>
                    </a:lnTo>
                    <a:lnTo>
                      <a:pt x="176" y="104"/>
                    </a:lnTo>
                    <a:lnTo>
                      <a:pt x="176" y="104"/>
                    </a:lnTo>
                    <a:lnTo>
                      <a:pt x="166" y="104"/>
                    </a:lnTo>
                    <a:lnTo>
                      <a:pt x="155" y="93"/>
                    </a:lnTo>
                    <a:lnTo>
                      <a:pt x="155" y="83"/>
                    </a:lnTo>
                    <a:lnTo>
                      <a:pt x="145" y="83"/>
                    </a:lnTo>
                    <a:lnTo>
                      <a:pt x="135" y="83"/>
                    </a:lnTo>
                    <a:lnTo>
                      <a:pt x="124" y="73"/>
                    </a:lnTo>
                    <a:lnTo>
                      <a:pt x="124" y="73"/>
                    </a:lnTo>
                    <a:lnTo>
                      <a:pt x="124" y="62"/>
                    </a:lnTo>
                    <a:lnTo>
                      <a:pt x="114" y="62"/>
                    </a:lnTo>
                    <a:lnTo>
                      <a:pt x="114" y="62"/>
                    </a:lnTo>
                    <a:lnTo>
                      <a:pt x="104" y="62"/>
                    </a:lnTo>
                    <a:lnTo>
                      <a:pt x="104" y="62"/>
                    </a:lnTo>
                    <a:lnTo>
                      <a:pt x="93" y="73"/>
                    </a:lnTo>
                    <a:lnTo>
                      <a:pt x="83" y="83"/>
                    </a:lnTo>
                    <a:lnTo>
                      <a:pt x="83" y="93"/>
                    </a:lnTo>
                    <a:lnTo>
                      <a:pt x="73" y="93"/>
                    </a:lnTo>
                    <a:lnTo>
                      <a:pt x="62" y="93"/>
                    </a:lnTo>
                    <a:lnTo>
                      <a:pt x="52" y="93"/>
                    </a:lnTo>
                    <a:lnTo>
                      <a:pt x="42" y="114"/>
                    </a:lnTo>
                    <a:lnTo>
                      <a:pt x="42" y="135"/>
                    </a:lnTo>
                    <a:lnTo>
                      <a:pt x="42" y="145"/>
                    </a:lnTo>
                    <a:lnTo>
                      <a:pt x="31" y="166"/>
                    </a:lnTo>
                    <a:lnTo>
                      <a:pt x="31" y="166"/>
                    </a:lnTo>
                    <a:lnTo>
                      <a:pt x="21" y="166"/>
                    </a:lnTo>
                    <a:lnTo>
                      <a:pt x="11" y="166"/>
                    </a:lnTo>
                    <a:lnTo>
                      <a:pt x="0" y="176"/>
                    </a:lnTo>
                    <a:lnTo>
                      <a:pt x="0" y="187"/>
                    </a:lnTo>
                    <a:lnTo>
                      <a:pt x="0" y="197"/>
                    </a:lnTo>
                    <a:lnTo>
                      <a:pt x="11" y="197"/>
                    </a:lnTo>
                    <a:lnTo>
                      <a:pt x="21" y="207"/>
                    </a:lnTo>
                    <a:lnTo>
                      <a:pt x="31" y="207"/>
                    </a:lnTo>
                    <a:lnTo>
                      <a:pt x="42" y="207"/>
                    </a:lnTo>
                    <a:lnTo>
                      <a:pt x="52" y="207"/>
                    </a:lnTo>
                    <a:lnTo>
                      <a:pt x="62" y="207"/>
                    </a:lnTo>
                    <a:lnTo>
                      <a:pt x="73" y="207"/>
                    </a:lnTo>
                    <a:lnTo>
                      <a:pt x="83" y="207"/>
                    </a:lnTo>
                    <a:lnTo>
                      <a:pt x="93" y="207"/>
                    </a:lnTo>
                    <a:lnTo>
                      <a:pt x="93" y="207"/>
                    </a:lnTo>
                    <a:lnTo>
                      <a:pt x="93" y="218"/>
                    </a:lnTo>
                    <a:lnTo>
                      <a:pt x="93" y="228"/>
                    </a:lnTo>
                    <a:lnTo>
                      <a:pt x="104" y="238"/>
                    </a:lnTo>
                    <a:lnTo>
                      <a:pt x="104" y="238"/>
                    </a:lnTo>
                    <a:lnTo>
                      <a:pt x="114" y="249"/>
                    </a:lnTo>
                    <a:lnTo>
                      <a:pt x="114" y="269"/>
                    </a:lnTo>
                    <a:lnTo>
                      <a:pt x="114" y="280"/>
                    </a:lnTo>
                    <a:lnTo>
                      <a:pt x="114" y="280"/>
                    </a:lnTo>
                    <a:lnTo>
                      <a:pt x="124" y="280"/>
                    </a:lnTo>
                    <a:lnTo>
                      <a:pt x="135" y="290"/>
                    </a:lnTo>
                    <a:lnTo>
                      <a:pt x="145" y="290"/>
                    </a:lnTo>
                    <a:lnTo>
                      <a:pt x="155" y="300"/>
                    </a:lnTo>
                    <a:lnTo>
                      <a:pt x="166" y="311"/>
                    </a:lnTo>
                    <a:lnTo>
                      <a:pt x="176" y="311"/>
                    </a:lnTo>
                    <a:lnTo>
                      <a:pt x="186" y="311"/>
                    </a:lnTo>
                    <a:lnTo>
                      <a:pt x="197" y="311"/>
                    </a:lnTo>
                    <a:lnTo>
                      <a:pt x="207" y="321"/>
                    </a:lnTo>
                    <a:lnTo>
                      <a:pt x="217" y="321"/>
                    </a:lnTo>
                    <a:lnTo>
                      <a:pt x="238" y="321"/>
                    </a:lnTo>
                    <a:lnTo>
                      <a:pt x="248" y="321"/>
                    </a:lnTo>
                    <a:lnTo>
                      <a:pt x="269" y="321"/>
                    </a:lnTo>
                    <a:lnTo>
                      <a:pt x="279" y="331"/>
                    </a:lnTo>
                    <a:lnTo>
                      <a:pt x="279" y="331"/>
                    </a:lnTo>
                    <a:lnTo>
                      <a:pt x="290" y="342"/>
                    </a:lnTo>
                    <a:lnTo>
                      <a:pt x="290" y="342"/>
                    </a:lnTo>
                    <a:lnTo>
                      <a:pt x="300" y="342"/>
                    </a:lnTo>
                    <a:lnTo>
                      <a:pt x="310" y="342"/>
                    </a:lnTo>
                    <a:lnTo>
                      <a:pt x="321" y="352"/>
                    </a:lnTo>
                    <a:lnTo>
                      <a:pt x="331" y="352"/>
                    </a:lnTo>
                    <a:lnTo>
                      <a:pt x="331" y="352"/>
                    </a:lnTo>
                    <a:lnTo>
                      <a:pt x="331" y="352"/>
                    </a:lnTo>
                    <a:lnTo>
                      <a:pt x="372" y="352"/>
                    </a:lnTo>
                    <a:lnTo>
                      <a:pt x="393" y="352"/>
                    </a:lnTo>
                    <a:lnTo>
                      <a:pt x="414" y="352"/>
                    </a:lnTo>
                    <a:lnTo>
                      <a:pt x="414" y="342"/>
                    </a:lnTo>
                    <a:lnTo>
                      <a:pt x="414" y="342"/>
                    </a:lnTo>
                    <a:lnTo>
                      <a:pt x="414" y="331"/>
                    </a:lnTo>
                    <a:lnTo>
                      <a:pt x="414" y="331"/>
                    </a:lnTo>
                    <a:lnTo>
                      <a:pt x="424" y="331"/>
                    </a:lnTo>
                    <a:lnTo>
                      <a:pt x="434" y="321"/>
                    </a:lnTo>
                    <a:lnTo>
                      <a:pt x="434" y="311"/>
                    </a:lnTo>
                    <a:lnTo>
                      <a:pt x="434" y="300"/>
                    </a:lnTo>
                    <a:lnTo>
                      <a:pt x="445" y="300"/>
                    </a:lnTo>
                    <a:lnTo>
                      <a:pt x="455" y="290"/>
                    </a:lnTo>
                    <a:lnTo>
                      <a:pt x="455" y="300"/>
                    </a:lnTo>
                    <a:lnTo>
                      <a:pt x="465" y="311"/>
                    </a:lnTo>
                    <a:lnTo>
                      <a:pt x="465" y="321"/>
                    </a:lnTo>
                    <a:lnTo>
                      <a:pt x="465" y="331"/>
                    </a:lnTo>
                    <a:lnTo>
                      <a:pt x="465" y="331"/>
                    </a:lnTo>
                    <a:lnTo>
                      <a:pt x="465" y="331"/>
                    </a:lnTo>
                    <a:lnTo>
                      <a:pt x="455" y="331"/>
                    </a:lnTo>
                    <a:lnTo>
                      <a:pt x="465" y="331"/>
                    </a:lnTo>
                    <a:lnTo>
                      <a:pt x="476" y="331"/>
                    </a:lnTo>
                    <a:lnTo>
                      <a:pt x="486" y="342"/>
                    </a:lnTo>
                    <a:lnTo>
                      <a:pt x="496" y="352"/>
                    </a:lnTo>
                    <a:lnTo>
                      <a:pt x="507" y="362"/>
                    </a:lnTo>
                    <a:lnTo>
                      <a:pt x="507" y="362"/>
                    </a:lnTo>
                    <a:lnTo>
                      <a:pt x="538" y="362"/>
                    </a:lnTo>
                    <a:lnTo>
                      <a:pt x="558" y="362"/>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latin typeface="Arial" panose="020B0604020202020204" pitchFamily="34" charset="0"/>
                  <a:cs typeface="Arial" panose="020B0604020202020204" pitchFamily="34" charset="0"/>
                </a:endParaRPr>
              </a:p>
            </p:txBody>
          </p:sp>
          <p:sp>
            <p:nvSpPr>
              <p:cNvPr id="29" name="Freeform 8"/>
              <p:cNvSpPr>
                <a:spLocks/>
              </p:cNvSpPr>
              <p:nvPr/>
            </p:nvSpPr>
            <p:spPr bwMode="auto">
              <a:xfrm>
                <a:off x="4412356" y="4695825"/>
                <a:ext cx="459232" cy="377288"/>
              </a:xfrm>
              <a:custGeom>
                <a:avLst/>
                <a:gdLst/>
                <a:ahLst/>
                <a:cxnLst>
                  <a:cxn ang="0">
                    <a:pos x="413" y="362"/>
                  </a:cxn>
                  <a:cxn ang="0">
                    <a:pos x="424" y="331"/>
                  </a:cxn>
                  <a:cxn ang="0">
                    <a:pos x="434" y="279"/>
                  </a:cxn>
                  <a:cxn ang="0">
                    <a:pos x="434" y="248"/>
                  </a:cxn>
                  <a:cxn ang="0">
                    <a:pos x="424" y="258"/>
                  </a:cxn>
                  <a:cxn ang="0">
                    <a:pos x="382" y="248"/>
                  </a:cxn>
                  <a:cxn ang="0">
                    <a:pos x="382" y="227"/>
                  </a:cxn>
                  <a:cxn ang="0">
                    <a:pos x="341" y="165"/>
                  </a:cxn>
                  <a:cxn ang="0">
                    <a:pos x="331" y="114"/>
                  </a:cxn>
                  <a:cxn ang="0">
                    <a:pos x="331" y="103"/>
                  </a:cxn>
                  <a:cxn ang="0">
                    <a:pos x="331" y="72"/>
                  </a:cxn>
                  <a:cxn ang="0">
                    <a:pos x="289" y="51"/>
                  </a:cxn>
                  <a:cxn ang="0">
                    <a:pos x="269" y="31"/>
                  </a:cxn>
                  <a:cxn ang="0">
                    <a:pos x="248" y="0"/>
                  </a:cxn>
                  <a:cxn ang="0">
                    <a:pos x="165" y="51"/>
                  </a:cxn>
                  <a:cxn ang="0">
                    <a:pos x="145" y="62"/>
                  </a:cxn>
                  <a:cxn ang="0">
                    <a:pos x="124" y="51"/>
                  </a:cxn>
                  <a:cxn ang="0">
                    <a:pos x="114" y="93"/>
                  </a:cxn>
                  <a:cxn ang="0">
                    <a:pos x="114" y="124"/>
                  </a:cxn>
                  <a:cxn ang="0">
                    <a:pos x="114" y="134"/>
                  </a:cxn>
                  <a:cxn ang="0">
                    <a:pos x="103" y="134"/>
                  </a:cxn>
                  <a:cxn ang="0">
                    <a:pos x="83" y="155"/>
                  </a:cxn>
                  <a:cxn ang="0">
                    <a:pos x="52" y="176"/>
                  </a:cxn>
                  <a:cxn ang="0">
                    <a:pos x="41" y="186"/>
                  </a:cxn>
                  <a:cxn ang="0">
                    <a:pos x="31" y="196"/>
                  </a:cxn>
                  <a:cxn ang="0">
                    <a:pos x="10" y="217"/>
                  </a:cxn>
                  <a:cxn ang="0">
                    <a:pos x="10" y="227"/>
                  </a:cxn>
                  <a:cxn ang="0">
                    <a:pos x="0" y="238"/>
                  </a:cxn>
                  <a:cxn ang="0">
                    <a:pos x="10" y="279"/>
                  </a:cxn>
                  <a:cxn ang="0">
                    <a:pos x="21" y="300"/>
                  </a:cxn>
                  <a:cxn ang="0">
                    <a:pos x="41" y="300"/>
                  </a:cxn>
                  <a:cxn ang="0">
                    <a:pos x="52" y="289"/>
                  </a:cxn>
                  <a:cxn ang="0">
                    <a:pos x="62" y="300"/>
                  </a:cxn>
                  <a:cxn ang="0">
                    <a:pos x="93" y="300"/>
                  </a:cxn>
                  <a:cxn ang="0">
                    <a:pos x="93" y="300"/>
                  </a:cxn>
                  <a:cxn ang="0">
                    <a:pos x="93" y="310"/>
                  </a:cxn>
                  <a:cxn ang="0">
                    <a:pos x="114" y="320"/>
                  </a:cxn>
                  <a:cxn ang="0">
                    <a:pos x="145" y="331"/>
                  </a:cxn>
                  <a:cxn ang="0">
                    <a:pos x="155" y="341"/>
                  </a:cxn>
                  <a:cxn ang="0">
                    <a:pos x="176" y="341"/>
                  </a:cxn>
                  <a:cxn ang="0">
                    <a:pos x="217" y="320"/>
                  </a:cxn>
                  <a:cxn ang="0">
                    <a:pos x="248" y="320"/>
                  </a:cxn>
                  <a:cxn ang="0">
                    <a:pos x="269" y="300"/>
                  </a:cxn>
                  <a:cxn ang="0">
                    <a:pos x="289" y="320"/>
                  </a:cxn>
                  <a:cxn ang="0">
                    <a:pos x="310" y="351"/>
                  </a:cxn>
                  <a:cxn ang="0">
                    <a:pos x="320" y="362"/>
                  </a:cxn>
                  <a:cxn ang="0">
                    <a:pos x="382" y="362"/>
                  </a:cxn>
                  <a:cxn ang="0">
                    <a:pos x="403" y="362"/>
                  </a:cxn>
                  <a:cxn ang="0">
                    <a:pos x="382" y="372"/>
                  </a:cxn>
                </a:cxnLst>
                <a:rect l="0" t="0" r="r" b="b"/>
                <a:pathLst>
                  <a:path w="434" h="372">
                    <a:moveTo>
                      <a:pt x="382" y="372"/>
                    </a:moveTo>
                    <a:lnTo>
                      <a:pt x="403" y="372"/>
                    </a:lnTo>
                    <a:lnTo>
                      <a:pt x="413" y="362"/>
                    </a:lnTo>
                    <a:lnTo>
                      <a:pt x="413" y="362"/>
                    </a:lnTo>
                    <a:lnTo>
                      <a:pt x="424" y="351"/>
                    </a:lnTo>
                    <a:lnTo>
                      <a:pt x="424" y="331"/>
                    </a:lnTo>
                    <a:lnTo>
                      <a:pt x="424" y="310"/>
                    </a:lnTo>
                    <a:lnTo>
                      <a:pt x="434" y="289"/>
                    </a:lnTo>
                    <a:lnTo>
                      <a:pt x="434" y="279"/>
                    </a:lnTo>
                    <a:lnTo>
                      <a:pt x="434" y="269"/>
                    </a:lnTo>
                    <a:lnTo>
                      <a:pt x="434" y="258"/>
                    </a:lnTo>
                    <a:lnTo>
                      <a:pt x="434" y="248"/>
                    </a:lnTo>
                    <a:lnTo>
                      <a:pt x="434" y="248"/>
                    </a:lnTo>
                    <a:lnTo>
                      <a:pt x="424" y="258"/>
                    </a:lnTo>
                    <a:lnTo>
                      <a:pt x="424" y="258"/>
                    </a:lnTo>
                    <a:lnTo>
                      <a:pt x="403" y="258"/>
                    </a:lnTo>
                    <a:lnTo>
                      <a:pt x="382" y="248"/>
                    </a:lnTo>
                    <a:lnTo>
                      <a:pt x="382" y="248"/>
                    </a:lnTo>
                    <a:lnTo>
                      <a:pt x="382" y="238"/>
                    </a:lnTo>
                    <a:lnTo>
                      <a:pt x="382" y="238"/>
                    </a:lnTo>
                    <a:lnTo>
                      <a:pt x="382" y="227"/>
                    </a:lnTo>
                    <a:lnTo>
                      <a:pt x="362" y="217"/>
                    </a:lnTo>
                    <a:lnTo>
                      <a:pt x="351" y="217"/>
                    </a:lnTo>
                    <a:lnTo>
                      <a:pt x="341" y="165"/>
                    </a:lnTo>
                    <a:lnTo>
                      <a:pt x="341" y="145"/>
                    </a:lnTo>
                    <a:lnTo>
                      <a:pt x="331" y="124"/>
                    </a:lnTo>
                    <a:lnTo>
                      <a:pt x="331" y="114"/>
                    </a:lnTo>
                    <a:lnTo>
                      <a:pt x="320" y="114"/>
                    </a:lnTo>
                    <a:lnTo>
                      <a:pt x="320" y="114"/>
                    </a:lnTo>
                    <a:lnTo>
                      <a:pt x="331" y="103"/>
                    </a:lnTo>
                    <a:lnTo>
                      <a:pt x="331" y="93"/>
                    </a:lnTo>
                    <a:lnTo>
                      <a:pt x="331" y="83"/>
                    </a:lnTo>
                    <a:lnTo>
                      <a:pt x="331" y="72"/>
                    </a:lnTo>
                    <a:lnTo>
                      <a:pt x="310" y="62"/>
                    </a:lnTo>
                    <a:lnTo>
                      <a:pt x="300" y="51"/>
                    </a:lnTo>
                    <a:lnTo>
                      <a:pt x="289" y="51"/>
                    </a:lnTo>
                    <a:lnTo>
                      <a:pt x="279" y="41"/>
                    </a:lnTo>
                    <a:lnTo>
                      <a:pt x="279" y="41"/>
                    </a:lnTo>
                    <a:lnTo>
                      <a:pt x="269" y="31"/>
                    </a:lnTo>
                    <a:lnTo>
                      <a:pt x="269" y="20"/>
                    </a:lnTo>
                    <a:lnTo>
                      <a:pt x="258" y="10"/>
                    </a:lnTo>
                    <a:lnTo>
                      <a:pt x="248" y="0"/>
                    </a:lnTo>
                    <a:lnTo>
                      <a:pt x="207" y="31"/>
                    </a:lnTo>
                    <a:lnTo>
                      <a:pt x="165" y="41"/>
                    </a:lnTo>
                    <a:lnTo>
                      <a:pt x="165" y="51"/>
                    </a:lnTo>
                    <a:lnTo>
                      <a:pt x="165" y="62"/>
                    </a:lnTo>
                    <a:lnTo>
                      <a:pt x="155" y="62"/>
                    </a:lnTo>
                    <a:lnTo>
                      <a:pt x="145" y="62"/>
                    </a:lnTo>
                    <a:lnTo>
                      <a:pt x="134" y="51"/>
                    </a:lnTo>
                    <a:lnTo>
                      <a:pt x="134" y="51"/>
                    </a:lnTo>
                    <a:lnTo>
                      <a:pt x="124" y="51"/>
                    </a:lnTo>
                    <a:lnTo>
                      <a:pt x="114" y="62"/>
                    </a:lnTo>
                    <a:lnTo>
                      <a:pt x="114" y="72"/>
                    </a:lnTo>
                    <a:lnTo>
                      <a:pt x="114" y="93"/>
                    </a:lnTo>
                    <a:lnTo>
                      <a:pt x="114" y="103"/>
                    </a:lnTo>
                    <a:lnTo>
                      <a:pt x="114" y="114"/>
                    </a:lnTo>
                    <a:lnTo>
                      <a:pt x="114" y="124"/>
                    </a:lnTo>
                    <a:lnTo>
                      <a:pt x="114" y="134"/>
                    </a:lnTo>
                    <a:lnTo>
                      <a:pt x="114" y="134"/>
                    </a:lnTo>
                    <a:lnTo>
                      <a:pt x="114" y="134"/>
                    </a:lnTo>
                    <a:lnTo>
                      <a:pt x="114" y="134"/>
                    </a:lnTo>
                    <a:lnTo>
                      <a:pt x="103" y="134"/>
                    </a:lnTo>
                    <a:lnTo>
                      <a:pt x="103" y="134"/>
                    </a:lnTo>
                    <a:lnTo>
                      <a:pt x="93" y="134"/>
                    </a:lnTo>
                    <a:lnTo>
                      <a:pt x="93" y="145"/>
                    </a:lnTo>
                    <a:lnTo>
                      <a:pt x="83" y="155"/>
                    </a:lnTo>
                    <a:lnTo>
                      <a:pt x="83" y="165"/>
                    </a:lnTo>
                    <a:lnTo>
                      <a:pt x="72" y="165"/>
                    </a:lnTo>
                    <a:lnTo>
                      <a:pt x="52" y="176"/>
                    </a:lnTo>
                    <a:lnTo>
                      <a:pt x="41" y="186"/>
                    </a:lnTo>
                    <a:lnTo>
                      <a:pt x="41" y="186"/>
                    </a:lnTo>
                    <a:lnTo>
                      <a:pt x="41" y="186"/>
                    </a:lnTo>
                    <a:lnTo>
                      <a:pt x="41" y="186"/>
                    </a:lnTo>
                    <a:lnTo>
                      <a:pt x="41" y="186"/>
                    </a:lnTo>
                    <a:lnTo>
                      <a:pt x="31" y="196"/>
                    </a:lnTo>
                    <a:lnTo>
                      <a:pt x="31" y="196"/>
                    </a:lnTo>
                    <a:lnTo>
                      <a:pt x="21" y="217"/>
                    </a:lnTo>
                    <a:lnTo>
                      <a:pt x="10" y="217"/>
                    </a:lnTo>
                    <a:lnTo>
                      <a:pt x="10" y="227"/>
                    </a:lnTo>
                    <a:lnTo>
                      <a:pt x="10" y="227"/>
                    </a:lnTo>
                    <a:lnTo>
                      <a:pt x="10" y="227"/>
                    </a:lnTo>
                    <a:lnTo>
                      <a:pt x="10" y="227"/>
                    </a:lnTo>
                    <a:lnTo>
                      <a:pt x="10" y="227"/>
                    </a:lnTo>
                    <a:lnTo>
                      <a:pt x="0" y="238"/>
                    </a:lnTo>
                    <a:lnTo>
                      <a:pt x="0" y="248"/>
                    </a:lnTo>
                    <a:lnTo>
                      <a:pt x="10" y="269"/>
                    </a:lnTo>
                    <a:lnTo>
                      <a:pt x="10" y="279"/>
                    </a:lnTo>
                    <a:lnTo>
                      <a:pt x="21" y="289"/>
                    </a:lnTo>
                    <a:lnTo>
                      <a:pt x="21" y="300"/>
                    </a:lnTo>
                    <a:lnTo>
                      <a:pt x="21" y="300"/>
                    </a:lnTo>
                    <a:lnTo>
                      <a:pt x="31" y="310"/>
                    </a:lnTo>
                    <a:lnTo>
                      <a:pt x="41" y="310"/>
                    </a:lnTo>
                    <a:lnTo>
                      <a:pt x="41" y="300"/>
                    </a:lnTo>
                    <a:lnTo>
                      <a:pt x="41" y="289"/>
                    </a:lnTo>
                    <a:lnTo>
                      <a:pt x="41" y="289"/>
                    </a:lnTo>
                    <a:lnTo>
                      <a:pt x="52" y="289"/>
                    </a:lnTo>
                    <a:lnTo>
                      <a:pt x="52" y="300"/>
                    </a:lnTo>
                    <a:lnTo>
                      <a:pt x="52" y="300"/>
                    </a:lnTo>
                    <a:lnTo>
                      <a:pt x="62" y="300"/>
                    </a:lnTo>
                    <a:lnTo>
                      <a:pt x="72" y="300"/>
                    </a:lnTo>
                    <a:lnTo>
                      <a:pt x="83" y="300"/>
                    </a:lnTo>
                    <a:lnTo>
                      <a:pt x="93" y="300"/>
                    </a:lnTo>
                    <a:lnTo>
                      <a:pt x="103" y="300"/>
                    </a:lnTo>
                    <a:lnTo>
                      <a:pt x="103" y="300"/>
                    </a:lnTo>
                    <a:lnTo>
                      <a:pt x="93" y="300"/>
                    </a:lnTo>
                    <a:lnTo>
                      <a:pt x="93" y="300"/>
                    </a:lnTo>
                    <a:lnTo>
                      <a:pt x="93" y="310"/>
                    </a:lnTo>
                    <a:lnTo>
                      <a:pt x="93" y="310"/>
                    </a:lnTo>
                    <a:lnTo>
                      <a:pt x="103" y="320"/>
                    </a:lnTo>
                    <a:lnTo>
                      <a:pt x="103" y="320"/>
                    </a:lnTo>
                    <a:lnTo>
                      <a:pt x="114" y="320"/>
                    </a:lnTo>
                    <a:lnTo>
                      <a:pt x="124" y="331"/>
                    </a:lnTo>
                    <a:lnTo>
                      <a:pt x="134" y="331"/>
                    </a:lnTo>
                    <a:lnTo>
                      <a:pt x="145" y="331"/>
                    </a:lnTo>
                    <a:lnTo>
                      <a:pt x="145" y="331"/>
                    </a:lnTo>
                    <a:lnTo>
                      <a:pt x="155" y="341"/>
                    </a:lnTo>
                    <a:lnTo>
                      <a:pt x="155" y="341"/>
                    </a:lnTo>
                    <a:lnTo>
                      <a:pt x="155" y="341"/>
                    </a:lnTo>
                    <a:lnTo>
                      <a:pt x="165" y="341"/>
                    </a:lnTo>
                    <a:lnTo>
                      <a:pt x="176" y="341"/>
                    </a:lnTo>
                    <a:lnTo>
                      <a:pt x="186" y="331"/>
                    </a:lnTo>
                    <a:lnTo>
                      <a:pt x="196" y="331"/>
                    </a:lnTo>
                    <a:lnTo>
                      <a:pt x="217" y="320"/>
                    </a:lnTo>
                    <a:lnTo>
                      <a:pt x="227" y="320"/>
                    </a:lnTo>
                    <a:lnTo>
                      <a:pt x="238" y="320"/>
                    </a:lnTo>
                    <a:lnTo>
                      <a:pt x="248" y="320"/>
                    </a:lnTo>
                    <a:lnTo>
                      <a:pt x="258" y="310"/>
                    </a:lnTo>
                    <a:lnTo>
                      <a:pt x="269" y="300"/>
                    </a:lnTo>
                    <a:lnTo>
                      <a:pt x="269" y="300"/>
                    </a:lnTo>
                    <a:lnTo>
                      <a:pt x="279" y="300"/>
                    </a:lnTo>
                    <a:lnTo>
                      <a:pt x="279" y="310"/>
                    </a:lnTo>
                    <a:lnTo>
                      <a:pt x="289" y="320"/>
                    </a:lnTo>
                    <a:lnTo>
                      <a:pt x="300" y="341"/>
                    </a:lnTo>
                    <a:lnTo>
                      <a:pt x="300" y="351"/>
                    </a:lnTo>
                    <a:lnTo>
                      <a:pt x="310" y="351"/>
                    </a:lnTo>
                    <a:lnTo>
                      <a:pt x="310" y="351"/>
                    </a:lnTo>
                    <a:lnTo>
                      <a:pt x="310" y="362"/>
                    </a:lnTo>
                    <a:lnTo>
                      <a:pt x="320" y="362"/>
                    </a:lnTo>
                    <a:lnTo>
                      <a:pt x="341" y="372"/>
                    </a:lnTo>
                    <a:lnTo>
                      <a:pt x="362" y="372"/>
                    </a:lnTo>
                    <a:lnTo>
                      <a:pt x="382" y="362"/>
                    </a:lnTo>
                    <a:lnTo>
                      <a:pt x="393" y="362"/>
                    </a:lnTo>
                    <a:lnTo>
                      <a:pt x="393" y="362"/>
                    </a:lnTo>
                    <a:lnTo>
                      <a:pt x="403" y="362"/>
                    </a:lnTo>
                    <a:lnTo>
                      <a:pt x="403" y="362"/>
                    </a:lnTo>
                    <a:lnTo>
                      <a:pt x="393" y="362"/>
                    </a:lnTo>
                    <a:lnTo>
                      <a:pt x="382" y="372"/>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latin typeface="Arial" panose="020B0604020202020204" pitchFamily="34" charset="0"/>
                  <a:cs typeface="Arial" panose="020B0604020202020204" pitchFamily="34" charset="0"/>
                </a:endParaRPr>
              </a:p>
            </p:txBody>
          </p:sp>
          <p:sp>
            <p:nvSpPr>
              <p:cNvPr id="30" name="Freeform 9"/>
              <p:cNvSpPr>
                <a:spLocks/>
              </p:cNvSpPr>
              <p:nvPr/>
            </p:nvSpPr>
            <p:spPr bwMode="auto">
              <a:xfrm>
                <a:off x="4423836" y="4369053"/>
                <a:ext cx="492239" cy="367816"/>
              </a:xfrm>
              <a:custGeom>
                <a:avLst/>
                <a:gdLst/>
                <a:ahLst/>
                <a:cxnLst>
                  <a:cxn ang="0">
                    <a:pos x="217" y="331"/>
                  </a:cxn>
                  <a:cxn ang="0">
                    <a:pos x="248" y="321"/>
                  </a:cxn>
                  <a:cxn ang="0">
                    <a:pos x="372" y="321"/>
                  </a:cxn>
                  <a:cxn ang="0">
                    <a:pos x="424" y="321"/>
                  </a:cxn>
                  <a:cxn ang="0">
                    <a:pos x="424" y="279"/>
                  </a:cxn>
                  <a:cxn ang="0">
                    <a:pos x="466" y="228"/>
                  </a:cxn>
                  <a:cxn ang="0">
                    <a:pos x="466" y="186"/>
                  </a:cxn>
                  <a:cxn ang="0">
                    <a:pos x="455" y="155"/>
                  </a:cxn>
                  <a:cxn ang="0">
                    <a:pos x="424" y="114"/>
                  </a:cxn>
                  <a:cxn ang="0">
                    <a:pos x="414" y="93"/>
                  </a:cxn>
                  <a:cxn ang="0">
                    <a:pos x="445" y="83"/>
                  </a:cxn>
                  <a:cxn ang="0">
                    <a:pos x="434" y="62"/>
                  </a:cxn>
                  <a:cxn ang="0">
                    <a:pos x="403" y="52"/>
                  </a:cxn>
                  <a:cxn ang="0">
                    <a:pos x="383" y="52"/>
                  </a:cxn>
                  <a:cxn ang="0">
                    <a:pos x="362" y="62"/>
                  </a:cxn>
                  <a:cxn ang="0">
                    <a:pos x="321" y="52"/>
                  </a:cxn>
                  <a:cxn ang="0">
                    <a:pos x="341" y="21"/>
                  </a:cxn>
                  <a:cxn ang="0">
                    <a:pos x="331" y="0"/>
                  </a:cxn>
                  <a:cxn ang="0">
                    <a:pos x="310" y="10"/>
                  </a:cxn>
                  <a:cxn ang="0">
                    <a:pos x="290" y="10"/>
                  </a:cxn>
                  <a:cxn ang="0">
                    <a:pos x="269" y="0"/>
                  </a:cxn>
                  <a:cxn ang="0">
                    <a:pos x="259" y="21"/>
                  </a:cxn>
                  <a:cxn ang="0">
                    <a:pos x="248" y="41"/>
                  </a:cxn>
                  <a:cxn ang="0">
                    <a:pos x="217" y="52"/>
                  </a:cxn>
                  <a:cxn ang="0">
                    <a:pos x="166" y="83"/>
                  </a:cxn>
                  <a:cxn ang="0">
                    <a:pos x="166" y="104"/>
                  </a:cxn>
                  <a:cxn ang="0">
                    <a:pos x="186" y="145"/>
                  </a:cxn>
                  <a:cxn ang="0">
                    <a:pos x="166" y="166"/>
                  </a:cxn>
                  <a:cxn ang="0">
                    <a:pos x="155" y="166"/>
                  </a:cxn>
                  <a:cxn ang="0">
                    <a:pos x="135" y="176"/>
                  </a:cxn>
                  <a:cxn ang="0">
                    <a:pos x="124" y="186"/>
                  </a:cxn>
                  <a:cxn ang="0">
                    <a:pos x="93" y="197"/>
                  </a:cxn>
                  <a:cxn ang="0">
                    <a:pos x="73" y="197"/>
                  </a:cxn>
                  <a:cxn ang="0">
                    <a:pos x="31" y="238"/>
                  </a:cxn>
                  <a:cxn ang="0">
                    <a:pos x="0" y="269"/>
                  </a:cxn>
                  <a:cxn ang="0">
                    <a:pos x="0" y="279"/>
                  </a:cxn>
                  <a:cxn ang="0">
                    <a:pos x="11" y="310"/>
                  </a:cxn>
                  <a:cxn ang="0">
                    <a:pos x="21" y="331"/>
                  </a:cxn>
                  <a:cxn ang="0">
                    <a:pos x="52" y="341"/>
                  </a:cxn>
                  <a:cxn ang="0">
                    <a:pos x="73" y="321"/>
                  </a:cxn>
                  <a:cxn ang="0">
                    <a:pos x="93" y="290"/>
                  </a:cxn>
                  <a:cxn ang="0">
                    <a:pos x="104" y="300"/>
                  </a:cxn>
                  <a:cxn ang="0">
                    <a:pos x="114" y="310"/>
                  </a:cxn>
                  <a:cxn ang="0">
                    <a:pos x="135" y="341"/>
                  </a:cxn>
                  <a:cxn ang="0">
                    <a:pos x="166" y="352"/>
                  </a:cxn>
                </a:cxnLst>
                <a:rect l="0" t="0" r="r" b="b"/>
                <a:pathLst>
                  <a:path w="466" h="362">
                    <a:moveTo>
                      <a:pt x="166" y="362"/>
                    </a:moveTo>
                    <a:lnTo>
                      <a:pt x="197" y="341"/>
                    </a:lnTo>
                    <a:lnTo>
                      <a:pt x="217" y="331"/>
                    </a:lnTo>
                    <a:lnTo>
                      <a:pt x="228" y="331"/>
                    </a:lnTo>
                    <a:lnTo>
                      <a:pt x="238" y="321"/>
                    </a:lnTo>
                    <a:lnTo>
                      <a:pt x="248" y="321"/>
                    </a:lnTo>
                    <a:lnTo>
                      <a:pt x="248" y="321"/>
                    </a:lnTo>
                    <a:lnTo>
                      <a:pt x="310" y="321"/>
                    </a:lnTo>
                    <a:lnTo>
                      <a:pt x="372" y="321"/>
                    </a:lnTo>
                    <a:lnTo>
                      <a:pt x="403" y="321"/>
                    </a:lnTo>
                    <a:lnTo>
                      <a:pt x="414" y="321"/>
                    </a:lnTo>
                    <a:lnTo>
                      <a:pt x="424" y="321"/>
                    </a:lnTo>
                    <a:lnTo>
                      <a:pt x="424" y="310"/>
                    </a:lnTo>
                    <a:lnTo>
                      <a:pt x="424" y="300"/>
                    </a:lnTo>
                    <a:lnTo>
                      <a:pt x="424" y="279"/>
                    </a:lnTo>
                    <a:lnTo>
                      <a:pt x="434" y="269"/>
                    </a:lnTo>
                    <a:lnTo>
                      <a:pt x="455" y="238"/>
                    </a:lnTo>
                    <a:lnTo>
                      <a:pt x="466" y="228"/>
                    </a:lnTo>
                    <a:lnTo>
                      <a:pt x="466" y="217"/>
                    </a:lnTo>
                    <a:lnTo>
                      <a:pt x="466" y="217"/>
                    </a:lnTo>
                    <a:lnTo>
                      <a:pt x="466" y="186"/>
                    </a:lnTo>
                    <a:lnTo>
                      <a:pt x="466" y="166"/>
                    </a:lnTo>
                    <a:lnTo>
                      <a:pt x="455" y="166"/>
                    </a:lnTo>
                    <a:lnTo>
                      <a:pt x="455" y="155"/>
                    </a:lnTo>
                    <a:lnTo>
                      <a:pt x="445" y="145"/>
                    </a:lnTo>
                    <a:lnTo>
                      <a:pt x="434" y="145"/>
                    </a:lnTo>
                    <a:lnTo>
                      <a:pt x="424" y="114"/>
                    </a:lnTo>
                    <a:lnTo>
                      <a:pt x="414" y="104"/>
                    </a:lnTo>
                    <a:lnTo>
                      <a:pt x="414" y="93"/>
                    </a:lnTo>
                    <a:lnTo>
                      <a:pt x="414" y="93"/>
                    </a:lnTo>
                    <a:lnTo>
                      <a:pt x="424" y="93"/>
                    </a:lnTo>
                    <a:lnTo>
                      <a:pt x="434" y="83"/>
                    </a:lnTo>
                    <a:lnTo>
                      <a:pt x="445" y="83"/>
                    </a:lnTo>
                    <a:lnTo>
                      <a:pt x="445" y="73"/>
                    </a:lnTo>
                    <a:lnTo>
                      <a:pt x="445" y="73"/>
                    </a:lnTo>
                    <a:lnTo>
                      <a:pt x="434" y="62"/>
                    </a:lnTo>
                    <a:lnTo>
                      <a:pt x="434" y="62"/>
                    </a:lnTo>
                    <a:lnTo>
                      <a:pt x="424" y="52"/>
                    </a:lnTo>
                    <a:lnTo>
                      <a:pt x="403" y="52"/>
                    </a:lnTo>
                    <a:lnTo>
                      <a:pt x="393" y="52"/>
                    </a:lnTo>
                    <a:lnTo>
                      <a:pt x="383" y="41"/>
                    </a:lnTo>
                    <a:lnTo>
                      <a:pt x="383" y="52"/>
                    </a:lnTo>
                    <a:lnTo>
                      <a:pt x="372" y="62"/>
                    </a:lnTo>
                    <a:lnTo>
                      <a:pt x="362" y="62"/>
                    </a:lnTo>
                    <a:lnTo>
                      <a:pt x="362" y="62"/>
                    </a:lnTo>
                    <a:lnTo>
                      <a:pt x="352" y="62"/>
                    </a:lnTo>
                    <a:lnTo>
                      <a:pt x="341" y="62"/>
                    </a:lnTo>
                    <a:lnTo>
                      <a:pt x="321" y="52"/>
                    </a:lnTo>
                    <a:lnTo>
                      <a:pt x="331" y="41"/>
                    </a:lnTo>
                    <a:lnTo>
                      <a:pt x="341" y="31"/>
                    </a:lnTo>
                    <a:lnTo>
                      <a:pt x="341" y="21"/>
                    </a:lnTo>
                    <a:lnTo>
                      <a:pt x="341" y="21"/>
                    </a:lnTo>
                    <a:lnTo>
                      <a:pt x="341" y="10"/>
                    </a:lnTo>
                    <a:lnTo>
                      <a:pt x="331" y="0"/>
                    </a:lnTo>
                    <a:lnTo>
                      <a:pt x="331" y="0"/>
                    </a:lnTo>
                    <a:lnTo>
                      <a:pt x="321" y="0"/>
                    </a:lnTo>
                    <a:lnTo>
                      <a:pt x="310" y="10"/>
                    </a:lnTo>
                    <a:lnTo>
                      <a:pt x="300" y="10"/>
                    </a:lnTo>
                    <a:lnTo>
                      <a:pt x="290" y="10"/>
                    </a:lnTo>
                    <a:lnTo>
                      <a:pt x="290" y="10"/>
                    </a:lnTo>
                    <a:lnTo>
                      <a:pt x="279" y="10"/>
                    </a:lnTo>
                    <a:lnTo>
                      <a:pt x="279" y="0"/>
                    </a:lnTo>
                    <a:lnTo>
                      <a:pt x="269" y="0"/>
                    </a:lnTo>
                    <a:lnTo>
                      <a:pt x="259" y="10"/>
                    </a:lnTo>
                    <a:lnTo>
                      <a:pt x="259" y="10"/>
                    </a:lnTo>
                    <a:lnTo>
                      <a:pt x="259" y="21"/>
                    </a:lnTo>
                    <a:lnTo>
                      <a:pt x="259" y="31"/>
                    </a:lnTo>
                    <a:lnTo>
                      <a:pt x="259" y="41"/>
                    </a:lnTo>
                    <a:lnTo>
                      <a:pt x="248" y="41"/>
                    </a:lnTo>
                    <a:lnTo>
                      <a:pt x="248" y="41"/>
                    </a:lnTo>
                    <a:lnTo>
                      <a:pt x="238" y="52"/>
                    </a:lnTo>
                    <a:lnTo>
                      <a:pt x="217" y="52"/>
                    </a:lnTo>
                    <a:lnTo>
                      <a:pt x="186" y="73"/>
                    </a:lnTo>
                    <a:lnTo>
                      <a:pt x="176" y="73"/>
                    </a:lnTo>
                    <a:lnTo>
                      <a:pt x="166" y="83"/>
                    </a:lnTo>
                    <a:lnTo>
                      <a:pt x="166" y="83"/>
                    </a:lnTo>
                    <a:lnTo>
                      <a:pt x="166" y="93"/>
                    </a:lnTo>
                    <a:lnTo>
                      <a:pt x="166" y="104"/>
                    </a:lnTo>
                    <a:lnTo>
                      <a:pt x="166" y="114"/>
                    </a:lnTo>
                    <a:lnTo>
                      <a:pt x="176" y="135"/>
                    </a:lnTo>
                    <a:lnTo>
                      <a:pt x="186" y="145"/>
                    </a:lnTo>
                    <a:lnTo>
                      <a:pt x="176" y="155"/>
                    </a:lnTo>
                    <a:lnTo>
                      <a:pt x="166" y="155"/>
                    </a:lnTo>
                    <a:lnTo>
                      <a:pt x="166" y="166"/>
                    </a:lnTo>
                    <a:lnTo>
                      <a:pt x="166" y="166"/>
                    </a:lnTo>
                    <a:lnTo>
                      <a:pt x="155" y="166"/>
                    </a:lnTo>
                    <a:lnTo>
                      <a:pt x="155" y="166"/>
                    </a:lnTo>
                    <a:lnTo>
                      <a:pt x="145" y="166"/>
                    </a:lnTo>
                    <a:lnTo>
                      <a:pt x="135" y="166"/>
                    </a:lnTo>
                    <a:lnTo>
                      <a:pt x="135" y="176"/>
                    </a:lnTo>
                    <a:lnTo>
                      <a:pt x="135" y="176"/>
                    </a:lnTo>
                    <a:lnTo>
                      <a:pt x="124" y="186"/>
                    </a:lnTo>
                    <a:lnTo>
                      <a:pt x="124" y="186"/>
                    </a:lnTo>
                    <a:lnTo>
                      <a:pt x="114" y="186"/>
                    </a:lnTo>
                    <a:lnTo>
                      <a:pt x="104" y="186"/>
                    </a:lnTo>
                    <a:lnTo>
                      <a:pt x="93" y="197"/>
                    </a:lnTo>
                    <a:lnTo>
                      <a:pt x="83" y="197"/>
                    </a:lnTo>
                    <a:lnTo>
                      <a:pt x="83" y="197"/>
                    </a:lnTo>
                    <a:lnTo>
                      <a:pt x="73" y="197"/>
                    </a:lnTo>
                    <a:lnTo>
                      <a:pt x="62" y="217"/>
                    </a:lnTo>
                    <a:lnTo>
                      <a:pt x="52" y="228"/>
                    </a:lnTo>
                    <a:lnTo>
                      <a:pt x="31" y="238"/>
                    </a:lnTo>
                    <a:lnTo>
                      <a:pt x="11" y="248"/>
                    </a:lnTo>
                    <a:lnTo>
                      <a:pt x="11" y="259"/>
                    </a:lnTo>
                    <a:lnTo>
                      <a:pt x="0" y="269"/>
                    </a:lnTo>
                    <a:lnTo>
                      <a:pt x="0" y="269"/>
                    </a:lnTo>
                    <a:lnTo>
                      <a:pt x="0" y="279"/>
                    </a:lnTo>
                    <a:lnTo>
                      <a:pt x="0" y="279"/>
                    </a:lnTo>
                    <a:lnTo>
                      <a:pt x="11" y="279"/>
                    </a:lnTo>
                    <a:lnTo>
                      <a:pt x="11" y="290"/>
                    </a:lnTo>
                    <a:lnTo>
                      <a:pt x="11" y="310"/>
                    </a:lnTo>
                    <a:lnTo>
                      <a:pt x="21" y="321"/>
                    </a:lnTo>
                    <a:lnTo>
                      <a:pt x="21" y="331"/>
                    </a:lnTo>
                    <a:lnTo>
                      <a:pt x="21" y="331"/>
                    </a:lnTo>
                    <a:lnTo>
                      <a:pt x="31" y="341"/>
                    </a:lnTo>
                    <a:lnTo>
                      <a:pt x="42" y="341"/>
                    </a:lnTo>
                    <a:lnTo>
                      <a:pt x="52" y="341"/>
                    </a:lnTo>
                    <a:lnTo>
                      <a:pt x="62" y="352"/>
                    </a:lnTo>
                    <a:lnTo>
                      <a:pt x="73" y="331"/>
                    </a:lnTo>
                    <a:lnTo>
                      <a:pt x="73" y="321"/>
                    </a:lnTo>
                    <a:lnTo>
                      <a:pt x="83" y="300"/>
                    </a:lnTo>
                    <a:lnTo>
                      <a:pt x="83" y="290"/>
                    </a:lnTo>
                    <a:lnTo>
                      <a:pt x="93" y="290"/>
                    </a:lnTo>
                    <a:lnTo>
                      <a:pt x="104" y="300"/>
                    </a:lnTo>
                    <a:lnTo>
                      <a:pt x="104" y="300"/>
                    </a:lnTo>
                    <a:lnTo>
                      <a:pt x="104" y="300"/>
                    </a:lnTo>
                    <a:lnTo>
                      <a:pt x="114" y="310"/>
                    </a:lnTo>
                    <a:lnTo>
                      <a:pt x="114" y="310"/>
                    </a:lnTo>
                    <a:lnTo>
                      <a:pt x="114" y="310"/>
                    </a:lnTo>
                    <a:lnTo>
                      <a:pt x="124" y="321"/>
                    </a:lnTo>
                    <a:lnTo>
                      <a:pt x="135" y="331"/>
                    </a:lnTo>
                    <a:lnTo>
                      <a:pt x="135" y="341"/>
                    </a:lnTo>
                    <a:lnTo>
                      <a:pt x="135" y="341"/>
                    </a:lnTo>
                    <a:lnTo>
                      <a:pt x="145" y="352"/>
                    </a:lnTo>
                    <a:lnTo>
                      <a:pt x="166" y="352"/>
                    </a:lnTo>
                    <a:lnTo>
                      <a:pt x="166" y="362"/>
                    </a:lnTo>
                    <a:lnTo>
                      <a:pt x="166" y="362"/>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latin typeface="Arial" panose="020B0604020202020204" pitchFamily="34" charset="0"/>
                  <a:cs typeface="Arial" panose="020B0604020202020204" pitchFamily="34" charset="0"/>
                </a:endParaRPr>
              </a:p>
            </p:txBody>
          </p:sp>
          <p:sp>
            <p:nvSpPr>
              <p:cNvPr id="31" name="Freeform 10"/>
              <p:cNvSpPr>
                <a:spLocks/>
              </p:cNvSpPr>
              <p:nvPr/>
            </p:nvSpPr>
            <p:spPr bwMode="auto">
              <a:xfrm>
                <a:off x="4577392" y="4054909"/>
                <a:ext cx="371691" cy="399388"/>
              </a:xfrm>
              <a:custGeom>
                <a:avLst/>
                <a:gdLst/>
                <a:ahLst/>
                <a:cxnLst>
                  <a:cxn ang="0">
                    <a:pos x="21" y="383"/>
                  </a:cxn>
                  <a:cxn ang="0">
                    <a:pos x="31" y="372"/>
                  </a:cxn>
                  <a:cxn ang="0">
                    <a:pos x="52" y="372"/>
                  </a:cxn>
                  <a:cxn ang="0">
                    <a:pos x="93" y="351"/>
                  </a:cxn>
                  <a:cxn ang="0">
                    <a:pos x="103" y="351"/>
                  </a:cxn>
                  <a:cxn ang="0">
                    <a:pos x="114" y="331"/>
                  </a:cxn>
                  <a:cxn ang="0">
                    <a:pos x="124" y="320"/>
                  </a:cxn>
                  <a:cxn ang="0">
                    <a:pos x="145" y="320"/>
                  </a:cxn>
                  <a:cxn ang="0">
                    <a:pos x="186" y="320"/>
                  </a:cxn>
                  <a:cxn ang="0">
                    <a:pos x="196" y="341"/>
                  </a:cxn>
                  <a:cxn ang="0">
                    <a:pos x="186" y="351"/>
                  </a:cxn>
                  <a:cxn ang="0">
                    <a:pos x="186" y="362"/>
                  </a:cxn>
                  <a:cxn ang="0">
                    <a:pos x="196" y="372"/>
                  </a:cxn>
                  <a:cxn ang="0">
                    <a:pos x="217" y="372"/>
                  </a:cxn>
                  <a:cxn ang="0">
                    <a:pos x="238" y="362"/>
                  </a:cxn>
                  <a:cxn ang="0">
                    <a:pos x="248" y="362"/>
                  </a:cxn>
                  <a:cxn ang="0">
                    <a:pos x="258" y="362"/>
                  </a:cxn>
                  <a:cxn ang="0">
                    <a:pos x="279" y="372"/>
                  </a:cxn>
                  <a:cxn ang="0">
                    <a:pos x="310" y="383"/>
                  </a:cxn>
                  <a:cxn ang="0">
                    <a:pos x="331" y="362"/>
                  </a:cxn>
                  <a:cxn ang="0">
                    <a:pos x="341" y="341"/>
                  </a:cxn>
                  <a:cxn ang="0">
                    <a:pos x="352" y="320"/>
                  </a:cxn>
                  <a:cxn ang="0">
                    <a:pos x="341" y="300"/>
                  </a:cxn>
                  <a:cxn ang="0">
                    <a:pos x="341" y="289"/>
                  </a:cxn>
                  <a:cxn ang="0">
                    <a:pos x="341" y="248"/>
                  </a:cxn>
                  <a:cxn ang="0">
                    <a:pos x="331" y="227"/>
                  </a:cxn>
                  <a:cxn ang="0">
                    <a:pos x="341" y="165"/>
                  </a:cxn>
                  <a:cxn ang="0">
                    <a:pos x="341" y="124"/>
                  </a:cxn>
                  <a:cxn ang="0">
                    <a:pos x="321" y="83"/>
                  </a:cxn>
                  <a:cxn ang="0">
                    <a:pos x="289" y="52"/>
                  </a:cxn>
                  <a:cxn ang="0">
                    <a:pos x="269" y="41"/>
                  </a:cxn>
                  <a:cxn ang="0">
                    <a:pos x="248" y="20"/>
                  </a:cxn>
                  <a:cxn ang="0">
                    <a:pos x="238" y="10"/>
                  </a:cxn>
                  <a:cxn ang="0">
                    <a:pos x="238" y="0"/>
                  </a:cxn>
                  <a:cxn ang="0">
                    <a:pos x="207" y="0"/>
                  </a:cxn>
                  <a:cxn ang="0">
                    <a:pos x="176" y="0"/>
                  </a:cxn>
                  <a:cxn ang="0">
                    <a:pos x="165" y="31"/>
                  </a:cxn>
                  <a:cxn ang="0">
                    <a:pos x="165" y="62"/>
                  </a:cxn>
                  <a:cxn ang="0">
                    <a:pos x="145" y="83"/>
                  </a:cxn>
                  <a:cxn ang="0">
                    <a:pos x="145" y="93"/>
                  </a:cxn>
                  <a:cxn ang="0">
                    <a:pos x="134" y="114"/>
                  </a:cxn>
                  <a:cxn ang="0">
                    <a:pos x="124" y="124"/>
                  </a:cxn>
                  <a:cxn ang="0">
                    <a:pos x="114" y="124"/>
                  </a:cxn>
                  <a:cxn ang="0">
                    <a:pos x="83" y="124"/>
                  </a:cxn>
                  <a:cxn ang="0">
                    <a:pos x="72" y="134"/>
                  </a:cxn>
                  <a:cxn ang="0">
                    <a:pos x="72" y="155"/>
                  </a:cxn>
                  <a:cxn ang="0">
                    <a:pos x="93" y="186"/>
                  </a:cxn>
                  <a:cxn ang="0">
                    <a:pos x="93" y="217"/>
                  </a:cxn>
                  <a:cxn ang="0">
                    <a:pos x="83" y="227"/>
                  </a:cxn>
                  <a:cxn ang="0">
                    <a:pos x="72" y="227"/>
                  </a:cxn>
                  <a:cxn ang="0">
                    <a:pos x="62" y="238"/>
                  </a:cxn>
                  <a:cxn ang="0">
                    <a:pos x="62" y="258"/>
                  </a:cxn>
                  <a:cxn ang="0">
                    <a:pos x="52" y="269"/>
                  </a:cxn>
                  <a:cxn ang="0">
                    <a:pos x="41" y="269"/>
                  </a:cxn>
                  <a:cxn ang="0">
                    <a:pos x="21" y="279"/>
                  </a:cxn>
                  <a:cxn ang="0">
                    <a:pos x="10" y="300"/>
                  </a:cxn>
                  <a:cxn ang="0">
                    <a:pos x="10" y="320"/>
                  </a:cxn>
                  <a:cxn ang="0">
                    <a:pos x="21" y="351"/>
                  </a:cxn>
                  <a:cxn ang="0">
                    <a:pos x="10" y="362"/>
                  </a:cxn>
                  <a:cxn ang="0">
                    <a:pos x="0" y="383"/>
                  </a:cxn>
                  <a:cxn ang="0">
                    <a:pos x="10" y="393"/>
                  </a:cxn>
                </a:cxnLst>
                <a:rect l="0" t="0" r="r" b="b"/>
                <a:pathLst>
                  <a:path w="352" h="393">
                    <a:moveTo>
                      <a:pt x="21" y="393"/>
                    </a:moveTo>
                    <a:lnTo>
                      <a:pt x="21" y="383"/>
                    </a:lnTo>
                    <a:lnTo>
                      <a:pt x="31" y="372"/>
                    </a:lnTo>
                    <a:lnTo>
                      <a:pt x="31" y="372"/>
                    </a:lnTo>
                    <a:lnTo>
                      <a:pt x="41" y="372"/>
                    </a:lnTo>
                    <a:lnTo>
                      <a:pt x="52" y="372"/>
                    </a:lnTo>
                    <a:lnTo>
                      <a:pt x="83" y="362"/>
                    </a:lnTo>
                    <a:lnTo>
                      <a:pt x="93" y="351"/>
                    </a:lnTo>
                    <a:lnTo>
                      <a:pt x="103" y="351"/>
                    </a:lnTo>
                    <a:lnTo>
                      <a:pt x="103" y="351"/>
                    </a:lnTo>
                    <a:lnTo>
                      <a:pt x="103" y="341"/>
                    </a:lnTo>
                    <a:lnTo>
                      <a:pt x="114" y="331"/>
                    </a:lnTo>
                    <a:lnTo>
                      <a:pt x="114" y="320"/>
                    </a:lnTo>
                    <a:lnTo>
                      <a:pt x="124" y="320"/>
                    </a:lnTo>
                    <a:lnTo>
                      <a:pt x="134" y="320"/>
                    </a:lnTo>
                    <a:lnTo>
                      <a:pt x="145" y="320"/>
                    </a:lnTo>
                    <a:lnTo>
                      <a:pt x="165" y="320"/>
                    </a:lnTo>
                    <a:lnTo>
                      <a:pt x="186" y="320"/>
                    </a:lnTo>
                    <a:lnTo>
                      <a:pt x="186" y="331"/>
                    </a:lnTo>
                    <a:lnTo>
                      <a:pt x="196" y="341"/>
                    </a:lnTo>
                    <a:lnTo>
                      <a:pt x="186" y="341"/>
                    </a:lnTo>
                    <a:lnTo>
                      <a:pt x="186" y="351"/>
                    </a:lnTo>
                    <a:lnTo>
                      <a:pt x="186" y="351"/>
                    </a:lnTo>
                    <a:lnTo>
                      <a:pt x="186" y="362"/>
                    </a:lnTo>
                    <a:lnTo>
                      <a:pt x="196" y="362"/>
                    </a:lnTo>
                    <a:lnTo>
                      <a:pt x="196" y="372"/>
                    </a:lnTo>
                    <a:lnTo>
                      <a:pt x="217" y="372"/>
                    </a:lnTo>
                    <a:lnTo>
                      <a:pt x="217" y="372"/>
                    </a:lnTo>
                    <a:lnTo>
                      <a:pt x="238" y="372"/>
                    </a:lnTo>
                    <a:lnTo>
                      <a:pt x="238" y="362"/>
                    </a:lnTo>
                    <a:lnTo>
                      <a:pt x="248" y="362"/>
                    </a:lnTo>
                    <a:lnTo>
                      <a:pt x="248" y="362"/>
                    </a:lnTo>
                    <a:lnTo>
                      <a:pt x="258" y="362"/>
                    </a:lnTo>
                    <a:lnTo>
                      <a:pt x="258" y="362"/>
                    </a:lnTo>
                    <a:lnTo>
                      <a:pt x="269" y="362"/>
                    </a:lnTo>
                    <a:lnTo>
                      <a:pt x="279" y="372"/>
                    </a:lnTo>
                    <a:lnTo>
                      <a:pt x="300" y="383"/>
                    </a:lnTo>
                    <a:lnTo>
                      <a:pt x="310" y="383"/>
                    </a:lnTo>
                    <a:lnTo>
                      <a:pt x="321" y="372"/>
                    </a:lnTo>
                    <a:lnTo>
                      <a:pt x="331" y="362"/>
                    </a:lnTo>
                    <a:lnTo>
                      <a:pt x="331" y="351"/>
                    </a:lnTo>
                    <a:lnTo>
                      <a:pt x="341" y="341"/>
                    </a:lnTo>
                    <a:lnTo>
                      <a:pt x="341" y="331"/>
                    </a:lnTo>
                    <a:lnTo>
                      <a:pt x="352" y="320"/>
                    </a:lnTo>
                    <a:lnTo>
                      <a:pt x="352" y="320"/>
                    </a:lnTo>
                    <a:lnTo>
                      <a:pt x="341" y="300"/>
                    </a:lnTo>
                    <a:lnTo>
                      <a:pt x="341" y="289"/>
                    </a:lnTo>
                    <a:lnTo>
                      <a:pt x="341" y="289"/>
                    </a:lnTo>
                    <a:lnTo>
                      <a:pt x="341" y="269"/>
                    </a:lnTo>
                    <a:lnTo>
                      <a:pt x="341" y="248"/>
                    </a:lnTo>
                    <a:lnTo>
                      <a:pt x="341" y="238"/>
                    </a:lnTo>
                    <a:lnTo>
                      <a:pt x="331" y="227"/>
                    </a:lnTo>
                    <a:lnTo>
                      <a:pt x="331" y="186"/>
                    </a:lnTo>
                    <a:lnTo>
                      <a:pt x="341" y="165"/>
                    </a:lnTo>
                    <a:lnTo>
                      <a:pt x="341" y="145"/>
                    </a:lnTo>
                    <a:lnTo>
                      <a:pt x="341" y="124"/>
                    </a:lnTo>
                    <a:lnTo>
                      <a:pt x="331" y="103"/>
                    </a:lnTo>
                    <a:lnTo>
                      <a:pt x="321" y="83"/>
                    </a:lnTo>
                    <a:lnTo>
                      <a:pt x="300" y="72"/>
                    </a:lnTo>
                    <a:lnTo>
                      <a:pt x="289" y="52"/>
                    </a:lnTo>
                    <a:lnTo>
                      <a:pt x="289" y="52"/>
                    </a:lnTo>
                    <a:lnTo>
                      <a:pt x="269" y="41"/>
                    </a:lnTo>
                    <a:lnTo>
                      <a:pt x="258" y="31"/>
                    </a:lnTo>
                    <a:lnTo>
                      <a:pt x="248" y="20"/>
                    </a:lnTo>
                    <a:lnTo>
                      <a:pt x="248" y="10"/>
                    </a:lnTo>
                    <a:lnTo>
                      <a:pt x="238" y="10"/>
                    </a:lnTo>
                    <a:lnTo>
                      <a:pt x="238" y="0"/>
                    </a:lnTo>
                    <a:lnTo>
                      <a:pt x="238" y="0"/>
                    </a:lnTo>
                    <a:lnTo>
                      <a:pt x="227" y="0"/>
                    </a:lnTo>
                    <a:lnTo>
                      <a:pt x="207" y="0"/>
                    </a:lnTo>
                    <a:lnTo>
                      <a:pt x="196" y="0"/>
                    </a:lnTo>
                    <a:lnTo>
                      <a:pt x="176" y="0"/>
                    </a:lnTo>
                    <a:lnTo>
                      <a:pt x="165" y="10"/>
                    </a:lnTo>
                    <a:lnTo>
                      <a:pt x="165" y="31"/>
                    </a:lnTo>
                    <a:lnTo>
                      <a:pt x="155" y="41"/>
                    </a:lnTo>
                    <a:lnTo>
                      <a:pt x="165" y="62"/>
                    </a:lnTo>
                    <a:lnTo>
                      <a:pt x="155" y="72"/>
                    </a:lnTo>
                    <a:lnTo>
                      <a:pt x="145" y="83"/>
                    </a:lnTo>
                    <a:lnTo>
                      <a:pt x="145" y="93"/>
                    </a:lnTo>
                    <a:lnTo>
                      <a:pt x="145" y="93"/>
                    </a:lnTo>
                    <a:lnTo>
                      <a:pt x="134" y="103"/>
                    </a:lnTo>
                    <a:lnTo>
                      <a:pt x="134" y="114"/>
                    </a:lnTo>
                    <a:lnTo>
                      <a:pt x="134" y="114"/>
                    </a:lnTo>
                    <a:lnTo>
                      <a:pt x="124" y="124"/>
                    </a:lnTo>
                    <a:lnTo>
                      <a:pt x="114" y="124"/>
                    </a:lnTo>
                    <a:lnTo>
                      <a:pt x="114" y="124"/>
                    </a:lnTo>
                    <a:lnTo>
                      <a:pt x="103" y="124"/>
                    </a:lnTo>
                    <a:lnTo>
                      <a:pt x="83" y="124"/>
                    </a:lnTo>
                    <a:lnTo>
                      <a:pt x="72" y="124"/>
                    </a:lnTo>
                    <a:lnTo>
                      <a:pt x="72" y="134"/>
                    </a:lnTo>
                    <a:lnTo>
                      <a:pt x="72" y="145"/>
                    </a:lnTo>
                    <a:lnTo>
                      <a:pt x="72" y="155"/>
                    </a:lnTo>
                    <a:lnTo>
                      <a:pt x="83" y="165"/>
                    </a:lnTo>
                    <a:lnTo>
                      <a:pt x="93" y="186"/>
                    </a:lnTo>
                    <a:lnTo>
                      <a:pt x="93" y="207"/>
                    </a:lnTo>
                    <a:lnTo>
                      <a:pt x="93" y="217"/>
                    </a:lnTo>
                    <a:lnTo>
                      <a:pt x="93" y="227"/>
                    </a:lnTo>
                    <a:lnTo>
                      <a:pt x="83" y="227"/>
                    </a:lnTo>
                    <a:lnTo>
                      <a:pt x="83" y="227"/>
                    </a:lnTo>
                    <a:lnTo>
                      <a:pt x="72" y="227"/>
                    </a:lnTo>
                    <a:lnTo>
                      <a:pt x="62" y="227"/>
                    </a:lnTo>
                    <a:lnTo>
                      <a:pt x="62" y="238"/>
                    </a:lnTo>
                    <a:lnTo>
                      <a:pt x="62" y="248"/>
                    </a:lnTo>
                    <a:lnTo>
                      <a:pt x="62" y="258"/>
                    </a:lnTo>
                    <a:lnTo>
                      <a:pt x="52" y="258"/>
                    </a:lnTo>
                    <a:lnTo>
                      <a:pt x="52" y="269"/>
                    </a:lnTo>
                    <a:lnTo>
                      <a:pt x="41" y="269"/>
                    </a:lnTo>
                    <a:lnTo>
                      <a:pt x="41" y="269"/>
                    </a:lnTo>
                    <a:lnTo>
                      <a:pt x="31" y="279"/>
                    </a:lnTo>
                    <a:lnTo>
                      <a:pt x="21" y="279"/>
                    </a:lnTo>
                    <a:lnTo>
                      <a:pt x="21" y="289"/>
                    </a:lnTo>
                    <a:lnTo>
                      <a:pt x="10" y="300"/>
                    </a:lnTo>
                    <a:lnTo>
                      <a:pt x="10" y="310"/>
                    </a:lnTo>
                    <a:lnTo>
                      <a:pt x="10" y="320"/>
                    </a:lnTo>
                    <a:lnTo>
                      <a:pt x="21" y="331"/>
                    </a:lnTo>
                    <a:lnTo>
                      <a:pt x="21" y="351"/>
                    </a:lnTo>
                    <a:lnTo>
                      <a:pt x="21" y="362"/>
                    </a:lnTo>
                    <a:lnTo>
                      <a:pt x="10" y="362"/>
                    </a:lnTo>
                    <a:lnTo>
                      <a:pt x="0" y="383"/>
                    </a:lnTo>
                    <a:lnTo>
                      <a:pt x="0" y="383"/>
                    </a:lnTo>
                    <a:lnTo>
                      <a:pt x="0" y="383"/>
                    </a:lnTo>
                    <a:lnTo>
                      <a:pt x="10" y="393"/>
                    </a:lnTo>
                    <a:lnTo>
                      <a:pt x="21" y="393"/>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latin typeface="Arial" panose="020B0604020202020204" pitchFamily="34" charset="0"/>
                  <a:cs typeface="Arial" panose="020B0604020202020204" pitchFamily="34" charset="0"/>
                </a:endParaRPr>
              </a:p>
            </p:txBody>
          </p:sp>
          <p:sp>
            <p:nvSpPr>
              <p:cNvPr id="32" name="Freeform 11"/>
              <p:cNvSpPr>
                <a:spLocks/>
              </p:cNvSpPr>
              <p:nvPr/>
            </p:nvSpPr>
            <p:spPr bwMode="auto">
              <a:xfrm>
                <a:off x="4718032" y="3674464"/>
                <a:ext cx="406133" cy="442011"/>
              </a:xfrm>
              <a:custGeom>
                <a:avLst/>
                <a:gdLst/>
                <a:ahLst/>
                <a:cxnLst>
                  <a:cxn ang="0">
                    <a:pos x="11" y="352"/>
                  </a:cxn>
                  <a:cxn ang="0">
                    <a:pos x="21" y="373"/>
                  </a:cxn>
                  <a:cxn ang="0">
                    <a:pos x="52" y="373"/>
                  </a:cxn>
                  <a:cxn ang="0">
                    <a:pos x="93" y="362"/>
                  </a:cxn>
                  <a:cxn ang="0">
                    <a:pos x="93" y="352"/>
                  </a:cxn>
                  <a:cxn ang="0">
                    <a:pos x="93" y="373"/>
                  </a:cxn>
                  <a:cxn ang="0">
                    <a:pos x="104" y="393"/>
                  </a:cxn>
                  <a:cxn ang="0">
                    <a:pos x="124" y="393"/>
                  </a:cxn>
                  <a:cxn ang="0">
                    <a:pos x="135" y="414"/>
                  </a:cxn>
                  <a:cxn ang="0">
                    <a:pos x="155" y="435"/>
                  </a:cxn>
                  <a:cxn ang="0">
                    <a:pos x="176" y="414"/>
                  </a:cxn>
                  <a:cxn ang="0">
                    <a:pos x="197" y="414"/>
                  </a:cxn>
                  <a:cxn ang="0">
                    <a:pos x="207" y="404"/>
                  </a:cxn>
                  <a:cxn ang="0">
                    <a:pos x="207" y="393"/>
                  </a:cxn>
                  <a:cxn ang="0">
                    <a:pos x="218" y="373"/>
                  </a:cxn>
                  <a:cxn ang="0">
                    <a:pos x="228" y="352"/>
                  </a:cxn>
                  <a:cxn ang="0">
                    <a:pos x="238" y="321"/>
                  </a:cxn>
                  <a:cxn ang="0">
                    <a:pos x="259" y="321"/>
                  </a:cxn>
                  <a:cxn ang="0">
                    <a:pos x="280" y="321"/>
                  </a:cxn>
                  <a:cxn ang="0">
                    <a:pos x="290" y="311"/>
                  </a:cxn>
                  <a:cxn ang="0">
                    <a:pos x="311" y="290"/>
                  </a:cxn>
                  <a:cxn ang="0">
                    <a:pos x="311" y="269"/>
                  </a:cxn>
                  <a:cxn ang="0">
                    <a:pos x="311" y="269"/>
                  </a:cxn>
                  <a:cxn ang="0">
                    <a:pos x="321" y="269"/>
                  </a:cxn>
                  <a:cxn ang="0">
                    <a:pos x="342" y="259"/>
                  </a:cxn>
                  <a:cxn ang="0">
                    <a:pos x="362" y="249"/>
                  </a:cxn>
                  <a:cxn ang="0">
                    <a:pos x="362" y="228"/>
                  </a:cxn>
                  <a:cxn ang="0">
                    <a:pos x="383" y="197"/>
                  </a:cxn>
                  <a:cxn ang="0">
                    <a:pos x="383" y="176"/>
                  </a:cxn>
                  <a:cxn ang="0">
                    <a:pos x="362" y="145"/>
                  </a:cxn>
                  <a:cxn ang="0">
                    <a:pos x="311" y="125"/>
                  </a:cxn>
                  <a:cxn ang="0">
                    <a:pos x="290" y="83"/>
                  </a:cxn>
                  <a:cxn ang="0">
                    <a:pos x="280" y="42"/>
                  </a:cxn>
                  <a:cxn ang="0">
                    <a:pos x="280" y="42"/>
                  </a:cxn>
                  <a:cxn ang="0">
                    <a:pos x="269" y="42"/>
                  </a:cxn>
                  <a:cxn ang="0">
                    <a:pos x="259" y="31"/>
                  </a:cxn>
                  <a:cxn ang="0">
                    <a:pos x="249" y="21"/>
                  </a:cxn>
                  <a:cxn ang="0">
                    <a:pos x="218" y="11"/>
                  </a:cxn>
                  <a:cxn ang="0">
                    <a:pos x="187" y="11"/>
                  </a:cxn>
                  <a:cxn ang="0">
                    <a:pos x="155" y="11"/>
                  </a:cxn>
                  <a:cxn ang="0">
                    <a:pos x="124" y="0"/>
                  </a:cxn>
                  <a:cxn ang="0">
                    <a:pos x="93" y="0"/>
                  </a:cxn>
                  <a:cxn ang="0">
                    <a:pos x="83" y="0"/>
                  </a:cxn>
                  <a:cxn ang="0">
                    <a:pos x="83" y="21"/>
                  </a:cxn>
                  <a:cxn ang="0">
                    <a:pos x="73" y="42"/>
                  </a:cxn>
                  <a:cxn ang="0">
                    <a:pos x="73" y="73"/>
                  </a:cxn>
                  <a:cxn ang="0">
                    <a:pos x="73" y="104"/>
                  </a:cxn>
                  <a:cxn ang="0">
                    <a:pos x="83" y="114"/>
                  </a:cxn>
                  <a:cxn ang="0">
                    <a:pos x="83" y="114"/>
                  </a:cxn>
                  <a:cxn ang="0">
                    <a:pos x="73" y="125"/>
                  </a:cxn>
                  <a:cxn ang="0">
                    <a:pos x="62" y="156"/>
                  </a:cxn>
                  <a:cxn ang="0">
                    <a:pos x="52" y="197"/>
                  </a:cxn>
                  <a:cxn ang="0">
                    <a:pos x="52" y="218"/>
                  </a:cxn>
                  <a:cxn ang="0">
                    <a:pos x="31" y="228"/>
                  </a:cxn>
                  <a:cxn ang="0">
                    <a:pos x="21" y="280"/>
                  </a:cxn>
                  <a:cxn ang="0">
                    <a:pos x="11" y="311"/>
                  </a:cxn>
                  <a:cxn ang="0">
                    <a:pos x="0" y="342"/>
                  </a:cxn>
                  <a:cxn ang="0">
                    <a:pos x="0" y="352"/>
                  </a:cxn>
                </a:cxnLst>
                <a:rect l="0" t="0" r="r" b="b"/>
                <a:pathLst>
                  <a:path w="383" h="435">
                    <a:moveTo>
                      <a:pt x="0" y="342"/>
                    </a:moveTo>
                    <a:lnTo>
                      <a:pt x="11" y="352"/>
                    </a:lnTo>
                    <a:lnTo>
                      <a:pt x="11" y="362"/>
                    </a:lnTo>
                    <a:lnTo>
                      <a:pt x="21" y="373"/>
                    </a:lnTo>
                    <a:lnTo>
                      <a:pt x="31" y="373"/>
                    </a:lnTo>
                    <a:lnTo>
                      <a:pt x="52" y="373"/>
                    </a:lnTo>
                    <a:lnTo>
                      <a:pt x="83" y="362"/>
                    </a:lnTo>
                    <a:lnTo>
                      <a:pt x="93" y="362"/>
                    </a:lnTo>
                    <a:lnTo>
                      <a:pt x="93" y="352"/>
                    </a:lnTo>
                    <a:lnTo>
                      <a:pt x="93" y="352"/>
                    </a:lnTo>
                    <a:lnTo>
                      <a:pt x="93" y="362"/>
                    </a:lnTo>
                    <a:lnTo>
                      <a:pt x="93" y="373"/>
                    </a:lnTo>
                    <a:lnTo>
                      <a:pt x="93" y="383"/>
                    </a:lnTo>
                    <a:lnTo>
                      <a:pt x="104" y="393"/>
                    </a:lnTo>
                    <a:lnTo>
                      <a:pt x="114" y="393"/>
                    </a:lnTo>
                    <a:lnTo>
                      <a:pt x="124" y="393"/>
                    </a:lnTo>
                    <a:lnTo>
                      <a:pt x="124" y="414"/>
                    </a:lnTo>
                    <a:lnTo>
                      <a:pt x="135" y="414"/>
                    </a:lnTo>
                    <a:lnTo>
                      <a:pt x="145" y="425"/>
                    </a:lnTo>
                    <a:lnTo>
                      <a:pt x="155" y="435"/>
                    </a:lnTo>
                    <a:lnTo>
                      <a:pt x="166" y="425"/>
                    </a:lnTo>
                    <a:lnTo>
                      <a:pt x="176" y="414"/>
                    </a:lnTo>
                    <a:lnTo>
                      <a:pt x="187" y="414"/>
                    </a:lnTo>
                    <a:lnTo>
                      <a:pt x="197" y="414"/>
                    </a:lnTo>
                    <a:lnTo>
                      <a:pt x="207" y="414"/>
                    </a:lnTo>
                    <a:lnTo>
                      <a:pt x="207" y="404"/>
                    </a:lnTo>
                    <a:lnTo>
                      <a:pt x="207" y="404"/>
                    </a:lnTo>
                    <a:lnTo>
                      <a:pt x="207" y="393"/>
                    </a:lnTo>
                    <a:lnTo>
                      <a:pt x="207" y="383"/>
                    </a:lnTo>
                    <a:lnTo>
                      <a:pt x="218" y="373"/>
                    </a:lnTo>
                    <a:lnTo>
                      <a:pt x="218" y="373"/>
                    </a:lnTo>
                    <a:lnTo>
                      <a:pt x="228" y="352"/>
                    </a:lnTo>
                    <a:lnTo>
                      <a:pt x="228" y="331"/>
                    </a:lnTo>
                    <a:lnTo>
                      <a:pt x="238" y="321"/>
                    </a:lnTo>
                    <a:lnTo>
                      <a:pt x="249" y="311"/>
                    </a:lnTo>
                    <a:lnTo>
                      <a:pt x="259" y="321"/>
                    </a:lnTo>
                    <a:lnTo>
                      <a:pt x="269" y="321"/>
                    </a:lnTo>
                    <a:lnTo>
                      <a:pt x="280" y="321"/>
                    </a:lnTo>
                    <a:lnTo>
                      <a:pt x="280" y="311"/>
                    </a:lnTo>
                    <a:lnTo>
                      <a:pt x="290" y="311"/>
                    </a:lnTo>
                    <a:lnTo>
                      <a:pt x="300" y="311"/>
                    </a:lnTo>
                    <a:lnTo>
                      <a:pt x="311" y="290"/>
                    </a:lnTo>
                    <a:lnTo>
                      <a:pt x="311" y="280"/>
                    </a:lnTo>
                    <a:lnTo>
                      <a:pt x="311" y="269"/>
                    </a:lnTo>
                    <a:lnTo>
                      <a:pt x="311" y="269"/>
                    </a:lnTo>
                    <a:lnTo>
                      <a:pt x="311" y="269"/>
                    </a:lnTo>
                    <a:lnTo>
                      <a:pt x="311" y="269"/>
                    </a:lnTo>
                    <a:lnTo>
                      <a:pt x="321" y="269"/>
                    </a:lnTo>
                    <a:lnTo>
                      <a:pt x="331" y="269"/>
                    </a:lnTo>
                    <a:lnTo>
                      <a:pt x="342" y="259"/>
                    </a:lnTo>
                    <a:lnTo>
                      <a:pt x="352" y="249"/>
                    </a:lnTo>
                    <a:lnTo>
                      <a:pt x="362" y="249"/>
                    </a:lnTo>
                    <a:lnTo>
                      <a:pt x="362" y="249"/>
                    </a:lnTo>
                    <a:lnTo>
                      <a:pt x="362" y="228"/>
                    </a:lnTo>
                    <a:lnTo>
                      <a:pt x="373" y="207"/>
                    </a:lnTo>
                    <a:lnTo>
                      <a:pt x="383" y="197"/>
                    </a:lnTo>
                    <a:lnTo>
                      <a:pt x="383" y="187"/>
                    </a:lnTo>
                    <a:lnTo>
                      <a:pt x="383" y="176"/>
                    </a:lnTo>
                    <a:lnTo>
                      <a:pt x="383" y="166"/>
                    </a:lnTo>
                    <a:lnTo>
                      <a:pt x="362" y="145"/>
                    </a:lnTo>
                    <a:lnTo>
                      <a:pt x="342" y="135"/>
                    </a:lnTo>
                    <a:lnTo>
                      <a:pt x="311" y="125"/>
                    </a:lnTo>
                    <a:lnTo>
                      <a:pt x="290" y="125"/>
                    </a:lnTo>
                    <a:lnTo>
                      <a:pt x="290" y="83"/>
                    </a:lnTo>
                    <a:lnTo>
                      <a:pt x="290" y="62"/>
                    </a:lnTo>
                    <a:lnTo>
                      <a:pt x="280" y="42"/>
                    </a:lnTo>
                    <a:lnTo>
                      <a:pt x="280" y="42"/>
                    </a:lnTo>
                    <a:lnTo>
                      <a:pt x="280" y="42"/>
                    </a:lnTo>
                    <a:lnTo>
                      <a:pt x="269" y="42"/>
                    </a:lnTo>
                    <a:lnTo>
                      <a:pt x="269" y="42"/>
                    </a:lnTo>
                    <a:lnTo>
                      <a:pt x="259" y="42"/>
                    </a:lnTo>
                    <a:lnTo>
                      <a:pt x="259" y="31"/>
                    </a:lnTo>
                    <a:lnTo>
                      <a:pt x="259" y="11"/>
                    </a:lnTo>
                    <a:lnTo>
                      <a:pt x="249" y="21"/>
                    </a:lnTo>
                    <a:lnTo>
                      <a:pt x="228" y="21"/>
                    </a:lnTo>
                    <a:lnTo>
                      <a:pt x="218" y="11"/>
                    </a:lnTo>
                    <a:lnTo>
                      <a:pt x="207" y="0"/>
                    </a:lnTo>
                    <a:lnTo>
                      <a:pt x="187" y="11"/>
                    </a:lnTo>
                    <a:lnTo>
                      <a:pt x="176" y="11"/>
                    </a:lnTo>
                    <a:lnTo>
                      <a:pt x="155" y="11"/>
                    </a:lnTo>
                    <a:lnTo>
                      <a:pt x="145" y="0"/>
                    </a:lnTo>
                    <a:lnTo>
                      <a:pt x="124" y="0"/>
                    </a:lnTo>
                    <a:lnTo>
                      <a:pt x="104" y="0"/>
                    </a:lnTo>
                    <a:lnTo>
                      <a:pt x="93" y="0"/>
                    </a:lnTo>
                    <a:lnTo>
                      <a:pt x="73" y="0"/>
                    </a:lnTo>
                    <a:lnTo>
                      <a:pt x="83" y="0"/>
                    </a:lnTo>
                    <a:lnTo>
                      <a:pt x="83" y="11"/>
                    </a:lnTo>
                    <a:lnTo>
                      <a:pt x="83" y="21"/>
                    </a:lnTo>
                    <a:lnTo>
                      <a:pt x="73" y="31"/>
                    </a:lnTo>
                    <a:lnTo>
                      <a:pt x="73" y="42"/>
                    </a:lnTo>
                    <a:lnTo>
                      <a:pt x="73" y="42"/>
                    </a:lnTo>
                    <a:lnTo>
                      <a:pt x="73" y="73"/>
                    </a:lnTo>
                    <a:lnTo>
                      <a:pt x="73" y="94"/>
                    </a:lnTo>
                    <a:lnTo>
                      <a:pt x="73" y="104"/>
                    </a:lnTo>
                    <a:lnTo>
                      <a:pt x="83" y="104"/>
                    </a:lnTo>
                    <a:lnTo>
                      <a:pt x="83" y="114"/>
                    </a:lnTo>
                    <a:lnTo>
                      <a:pt x="83" y="114"/>
                    </a:lnTo>
                    <a:lnTo>
                      <a:pt x="83" y="114"/>
                    </a:lnTo>
                    <a:lnTo>
                      <a:pt x="83" y="114"/>
                    </a:lnTo>
                    <a:lnTo>
                      <a:pt x="73" y="125"/>
                    </a:lnTo>
                    <a:lnTo>
                      <a:pt x="62" y="135"/>
                    </a:lnTo>
                    <a:lnTo>
                      <a:pt x="62" y="156"/>
                    </a:lnTo>
                    <a:lnTo>
                      <a:pt x="52" y="187"/>
                    </a:lnTo>
                    <a:lnTo>
                      <a:pt x="52" y="197"/>
                    </a:lnTo>
                    <a:lnTo>
                      <a:pt x="52" y="207"/>
                    </a:lnTo>
                    <a:lnTo>
                      <a:pt x="52" y="218"/>
                    </a:lnTo>
                    <a:lnTo>
                      <a:pt x="42" y="218"/>
                    </a:lnTo>
                    <a:lnTo>
                      <a:pt x="31" y="228"/>
                    </a:lnTo>
                    <a:lnTo>
                      <a:pt x="21" y="249"/>
                    </a:lnTo>
                    <a:lnTo>
                      <a:pt x="21" y="280"/>
                    </a:lnTo>
                    <a:lnTo>
                      <a:pt x="21" y="300"/>
                    </a:lnTo>
                    <a:lnTo>
                      <a:pt x="11" y="311"/>
                    </a:lnTo>
                    <a:lnTo>
                      <a:pt x="11" y="321"/>
                    </a:lnTo>
                    <a:lnTo>
                      <a:pt x="0" y="342"/>
                    </a:lnTo>
                    <a:lnTo>
                      <a:pt x="0" y="352"/>
                    </a:lnTo>
                    <a:lnTo>
                      <a:pt x="0" y="352"/>
                    </a:lnTo>
                    <a:lnTo>
                      <a:pt x="0" y="342"/>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latin typeface="Arial" panose="020B0604020202020204" pitchFamily="34" charset="0"/>
                  <a:cs typeface="Arial" panose="020B0604020202020204" pitchFamily="34" charset="0"/>
                </a:endParaRPr>
              </a:p>
            </p:txBody>
          </p:sp>
          <p:sp>
            <p:nvSpPr>
              <p:cNvPr id="33" name="Freeform 12"/>
              <p:cNvSpPr>
                <a:spLocks/>
              </p:cNvSpPr>
              <p:nvPr/>
            </p:nvSpPr>
            <p:spPr bwMode="auto">
              <a:xfrm>
                <a:off x="4501332" y="3696565"/>
                <a:ext cx="315722" cy="358345"/>
              </a:xfrm>
              <a:custGeom>
                <a:avLst/>
                <a:gdLst/>
                <a:ahLst/>
                <a:cxnLst>
                  <a:cxn ang="0">
                    <a:pos x="62" y="341"/>
                  </a:cxn>
                  <a:cxn ang="0">
                    <a:pos x="93" y="341"/>
                  </a:cxn>
                  <a:cxn ang="0">
                    <a:pos x="144" y="341"/>
                  </a:cxn>
                  <a:cxn ang="0">
                    <a:pos x="175" y="331"/>
                  </a:cxn>
                  <a:cxn ang="0">
                    <a:pos x="175" y="321"/>
                  </a:cxn>
                  <a:cxn ang="0">
                    <a:pos x="196" y="321"/>
                  </a:cxn>
                  <a:cxn ang="0">
                    <a:pos x="227" y="259"/>
                  </a:cxn>
                  <a:cxn ang="0">
                    <a:pos x="248" y="186"/>
                  </a:cxn>
                  <a:cxn ang="0">
                    <a:pos x="268" y="166"/>
                  </a:cxn>
                  <a:cxn ang="0">
                    <a:pos x="268" y="124"/>
                  </a:cxn>
                  <a:cxn ang="0">
                    <a:pos x="279" y="104"/>
                  </a:cxn>
                  <a:cxn ang="0">
                    <a:pos x="299" y="93"/>
                  </a:cxn>
                  <a:cxn ang="0">
                    <a:pos x="258" y="21"/>
                  </a:cxn>
                  <a:cxn ang="0">
                    <a:pos x="217" y="31"/>
                  </a:cxn>
                  <a:cxn ang="0">
                    <a:pos x="196" y="31"/>
                  </a:cxn>
                  <a:cxn ang="0">
                    <a:pos x="186" y="21"/>
                  </a:cxn>
                  <a:cxn ang="0">
                    <a:pos x="186" y="21"/>
                  </a:cxn>
                  <a:cxn ang="0">
                    <a:pos x="175" y="31"/>
                  </a:cxn>
                  <a:cxn ang="0">
                    <a:pos x="155" y="21"/>
                  </a:cxn>
                  <a:cxn ang="0">
                    <a:pos x="155" y="10"/>
                  </a:cxn>
                  <a:cxn ang="0">
                    <a:pos x="155" y="0"/>
                  </a:cxn>
                  <a:cxn ang="0">
                    <a:pos x="134" y="0"/>
                  </a:cxn>
                  <a:cxn ang="0">
                    <a:pos x="93" y="10"/>
                  </a:cxn>
                  <a:cxn ang="0">
                    <a:pos x="72" y="10"/>
                  </a:cxn>
                  <a:cxn ang="0">
                    <a:pos x="72" y="0"/>
                  </a:cxn>
                  <a:cxn ang="0">
                    <a:pos x="62" y="0"/>
                  </a:cxn>
                  <a:cxn ang="0">
                    <a:pos x="51" y="0"/>
                  </a:cxn>
                  <a:cxn ang="0">
                    <a:pos x="31" y="10"/>
                  </a:cxn>
                  <a:cxn ang="0">
                    <a:pos x="31" y="31"/>
                  </a:cxn>
                  <a:cxn ang="0">
                    <a:pos x="31" y="41"/>
                  </a:cxn>
                  <a:cxn ang="0">
                    <a:pos x="20" y="41"/>
                  </a:cxn>
                  <a:cxn ang="0">
                    <a:pos x="20" y="52"/>
                  </a:cxn>
                  <a:cxn ang="0">
                    <a:pos x="10" y="62"/>
                  </a:cxn>
                  <a:cxn ang="0">
                    <a:pos x="0" y="83"/>
                  </a:cxn>
                  <a:cxn ang="0">
                    <a:pos x="0" y="104"/>
                  </a:cxn>
                  <a:cxn ang="0">
                    <a:pos x="20" y="104"/>
                  </a:cxn>
                  <a:cxn ang="0">
                    <a:pos x="31" y="114"/>
                  </a:cxn>
                  <a:cxn ang="0">
                    <a:pos x="31" y="135"/>
                  </a:cxn>
                  <a:cxn ang="0">
                    <a:pos x="51" y="145"/>
                  </a:cxn>
                  <a:cxn ang="0">
                    <a:pos x="72" y="145"/>
                  </a:cxn>
                  <a:cxn ang="0">
                    <a:pos x="93" y="166"/>
                  </a:cxn>
                  <a:cxn ang="0">
                    <a:pos x="82" y="176"/>
                  </a:cxn>
                  <a:cxn ang="0">
                    <a:pos x="72" y="186"/>
                  </a:cxn>
                  <a:cxn ang="0">
                    <a:pos x="51" y="186"/>
                  </a:cxn>
                  <a:cxn ang="0">
                    <a:pos x="41" y="197"/>
                  </a:cxn>
                  <a:cxn ang="0">
                    <a:pos x="41" y="228"/>
                  </a:cxn>
                  <a:cxn ang="0">
                    <a:pos x="51" y="269"/>
                  </a:cxn>
                  <a:cxn ang="0">
                    <a:pos x="62" y="300"/>
                  </a:cxn>
                  <a:cxn ang="0">
                    <a:pos x="62" y="321"/>
                  </a:cxn>
                  <a:cxn ang="0">
                    <a:pos x="51" y="352"/>
                  </a:cxn>
                </a:cxnLst>
                <a:rect l="0" t="0" r="r" b="b"/>
                <a:pathLst>
                  <a:path w="299" h="352">
                    <a:moveTo>
                      <a:pt x="51" y="352"/>
                    </a:moveTo>
                    <a:lnTo>
                      <a:pt x="62" y="341"/>
                    </a:lnTo>
                    <a:lnTo>
                      <a:pt x="72" y="341"/>
                    </a:lnTo>
                    <a:lnTo>
                      <a:pt x="93" y="341"/>
                    </a:lnTo>
                    <a:lnTo>
                      <a:pt x="124" y="341"/>
                    </a:lnTo>
                    <a:lnTo>
                      <a:pt x="144" y="341"/>
                    </a:lnTo>
                    <a:lnTo>
                      <a:pt x="165" y="341"/>
                    </a:lnTo>
                    <a:lnTo>
                      <a:pt x="175" y="331"/>
                    </a:lnTo>
                    <a:lnTo>
                      <a:pt x="175" y="331"/>
                    </a:lnTo>
                    <a:lnTo>
                      <a:pt x="175" y="321"/>
                    </a:lnTo>
                    <a:lnTo>
                      <a:pt x="186" y="321"/>
                    </a:lnTo>
                    <a:lnTo>
                      <a:pt x="196" y="321"/>
                    </a:lnTo>
                    <a:lnTo>
                      <a:pt x="217" y="310"/>
                    </a:lnTo>
                    <a:lnTo>
                      <a:pt x="227" y="259"/>
                    </a:lnTo>
                    <a:lnTo>
                      <a:pt x="237" y="207"/>
                    </a:lnTo>
                    <a:lnTo>
                      <a:pt x="248" y="186"/>
                    </a:lnTo>
                    <a:lnTo>
                      <a:pt x="258" y="176"/>
                    </a:lnTo>
                    <a:lnTo>
                      <a:pt x="268" y="166"/>
                    </a:lnTo>
                    <a:lnTo>
                      <a:pt x="268" y="135"/>
                    </a:lnTo>
                    <a:lnTo>
                      <a:pt x="268" y="124"/>
                    </a:lnTo>
                    <a:lnTo>
                      <a:pt x="268" y="114"/>
                    </a:lnTo>
                    <a:lnTo>
                      <a:pt x="279" y="104"/>
                    </a:lnTo>
                    <a:lnTo>
                      <a:pt x="289" y="93"/>
                    </a:lnTo>
                    <a:lnTo>
                      <a:pt x="299" y="93"/>
                    </a:lnTo>
                    <a:lnTo>
                      <a:pt x="279" y="21"/>
                    </a:lnTo>
                    <a:lnTo>
                      <a:pt x="258" y="21"/>
                    </a:lnTo>
                    <a:lnTo>
                      <a:pt x="237" y="31"/>
                    </a:lnTo>
                    <a:lnTo>
                      <a:pt x="217" y="31"/>
                    </a:lnTo>
                    <a:lnTo>
                      <a:pt x="196" y="31"/>
                    </a:lnTo>
                    <a:lnTo>
                      <a:pt x="196" y="31"/>
                    </a:lnTo>
                    <a:lnTo>
                      <a:pt x="196" y="21"/>
                    </a:lnTo>
                    <a:lnTo>
                      <a:pt x="186" y="21"/>
                    </a:lnTo>
                    <a:lnTo>
                      <a:pt x="186" y="21"/>
                    </a:lnTo>
                    <a:lnTo>
                      <a:pt x="186" y="21"/>
                    </a:lnTo>
                    <a:lnTo>
                      <a:pt x="186" y="31"/>
                    </a:lnTo>
                    <a:lnTo>
                      <a:pt x="175" y="31"/>
                    </a:lnTo>
                    <a:lnTo>
                      <a:pt x="165" y="31"/>
                    </a:lnTo>
                    <a:lnTo>
                      <a:pt x="155" y="21"/>
                    </a:lnTo>
                    <a:lnTo>
                      <a:pt x="155" y="21"/>
                    </a:lnTo>
                    <a:lnTo>
                      <a:pt x="155" y="10"/>
                    </a:lnTo>
                    <a:lnTo>
                      <a:pt x="155" y="10"/>
                    </a:lnTo>
                    <a:lnTo>
                      <a:pt x="155" y="0"/>
                    </a:lnTo>
                    <a:lnTo>
                      <a:pt x="144" y="0"/>
                    </a:lnTo>
                    <a:lnTo>
                      <a:pt x="134" y="0"/>
                    </a:lnTo>
                    <a:lnTo>
                      <a:pt x="113" y="0"/>
                    </a:lnTo>
                    <a:lnTo>
                      <a:pt x="93" y="10"/>
                    </a:lnTo>
                    <a:lnTo>
                      <a:pt x="82" y="10"/>
                    </a:lnTo>
                    <a:lnTo>
                      <a:pt x="72" y="10"/>
                    </a:lnTo>
                    <a:lnTo>
                      <a:pt x="72" y="0"/>
                    </a:lnTo>
                    <a:lnTo>
                      <a:pt x="72" y="0"/>
                    </a:lnTo>
                    <a:lnTo>
                      <a:pt x="62" y="0"/>
                    </a:lnTo>
                    <a:lnTo>
                      <a:pt x="62" y="0"/>
                    </a:lnTo>
                    <a:lnTo>
                      <a:pt x="62" y="0"/>
                    </a:lnTo>
                    <a:lnTo>
                      <a:pt x="51" y="0"/>
                    </a:lnTo>
                    <a:lnTo>
                      <a:pt x="51" y="10"/>
                    </a:lnTo>
                    <a:lnTo>
                      <a:pt x="31" y="10"/>
                    </a:lnTo>
                    <a:lnTo>
                      <a:pt x="31" y="21"/>
                    </a:lnTo>
                    <a:lnTo>
                      <a:pt x="31" y="31"/>
                    </a:lnTo>
                    <a:lnTo>
                      <a:pt x="31" y="41"/>
                    </a:lnTo>
                    <a:lnTo>
                      <a:pt x="31" y="41"/>
                    </a:lnTo>
                    <a:lnTo>
                      <a:pt x="31" y="41"/>
                    </a:lnTo>
                    <a:lnTo>
                      <a:pt x="20" y="41"/>
                    </a:lnTo>
                    <a:lnTo>
                      <a:pt x="20" y="41"/>
                    </a:lnTo>
                    <a:lnTo>
                      <a:pt x="20" y="52"/>
                    </a:lnTo>
                    <a:lnTo>
                      <a:pt x="10" y="52"/>
                    </a:lnTo>
                    <a:lnTo>
                      <a:pt x="10" y="62"/>
                    </a:lnTo>
                    <a:lnTo>
                      <a:pt x="10" y="73"/>
                    </a:lnTo>
                    <a:lnTo>
                      <a:pt x="0" y="83"/>
                    </a:lnTo>
                    <a:lnTo>
                      <a:pt x="0" y="93"/>
                    </a:lnTo>
                    <a:lnTo>
                      <a:pt x="0" y="104"/>
                    </a:lnTo>
                    <a:lnTo>
                      <a:pt x="20" y="104"/>
                    </a:lnTo>
                    <a:lnTo>
                      <a:pt x="20" y="104"/>
                    </a:lnTo>
                    <a:lnTo>
                      <a:pt x="31" y="104"/>
                    </a:lnTo>
                    <a:lnTo>
                      <a:pt x="31" y="114"/>
                    </a:lnTo>
                    <a:lnTo>
                      <a:pt x="31" y="124"/>
                    </a:lnTo>
                    <a:lnTo>
                      <a:pt x="31" y="135"/>
                    </a:lnTo>
                    <a:lnTo>
                      <a:pt x="41" y="135"/>
                    </a:lnTo>
                    <a:lnTo>
                      <a:pt x="51" y="145"/>
                    </a:lnTo>
                    <a:lnTo>
                      <a:pt x="62" y="145"/>
                    </a:lnTo>
                    <a:lnTo>
                      <a:pt x="72" y="145"/>
                    </a:lnTo>
                    <a:lnTo>
                      <a:pt x="93" y="145"/>
                    </a:lnTo>
                    <a:lnTo>
                      <a:pt x="93" y="166"/>
                    </a:lnTo>
                    <a:lnTo>
                      <a:pt x="82" y="176"/>
                    </a:lnTo>
                    <a:lnTo>
                      <a:pt x="82" y="176"/>
                    </a:lnTo>
                    <a:lnTo>
                      <a:pt x="72" y="186"/>
                    </a:lnTo>
                    <a:lnTo>
                      <a:pt x="72" y="186"/>
                    </a:lnTo>
                    <a:lnTo>
                      <a:pt x="62" y="186"/>
                    </a:lnTo>
                    <a:lnTo>
                      <a:pt x="51" y="186"/>
                    </a:lnTo>
                    <a:lnTo>
                      <a:pt x="51" y="186"/>
                    </a:lnTo>
                    <a:lnTo>
                      <a:pt x="41" y="197"/>
                    </a:lnTo>
                    <a:lnTo>
                      <a:pt x="41" y="217"/>
                    </a:lnTo>
                    <a:lnTo>
                      <a:pt x="41" y="228"/>
                    </a:lnTo>
                    <a:lnTo>
                      <a:pt x="41" y="248"/>
                    </a:lnTo>
                    <a:lnTo>
                      <a:pt x="51" y="269"/>
                    </a:lnTo>
                    <a:lnTo>
                      <a:pt x="62" y="279"/>
                    </a:lnTo>
                    <a:lnTo>
                      <a:pt x="62" y="300"/>
                    </a:lnTo>
                    <a:lnTo>
                      <a:pt x="72" y="310"/>
                    </a:lnTo>
                    <a:lnTo>
                      <a:pt x="62" y="321"/>
                    </a:lnTo>
                    <a:lnTo>
                      <a:pt x="62" y="331"/>
                    </a:lnTo>
                    <a:lnTo>
                      <a:pt x="51" y="352"/>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latin typeface="Arial" panose="020B0604020202020204" pitchFamily="34" charset="0"/>
                  <a:cs typeface="Arial" panose="020B0604020202020204" pitchFamily="34" charset="0"/>
                </a:endParaRPr>
              </a:p>
            </p:txBody>
          </p:sp>
          <p:sp>
            <p:nvSpPr>
              <p:cNvPr id="34" name="Freeform 13"/>
              <p:cNvSpPr>
                <a:spLocks/>
              </p:cNvSpPr>
              <p:nvPr/>
            </p:nvSpPr>
            <p:spPr bwMode="auto">
              <a:xfrm>
                <a:off x="4238709" y="3706036"/>
                <a:ext cx="348729" cy="243106"/>
              </a:xfrm>
              <a:custGeom>
                <a:avLst/>
                <a:gdLst/>
                <a:ahLst/>
                <a:cxnLst>
                  <a:cxn ang="0">
                    <a:pos x="31" y="187"/>
                  </a:cxn>
                  <a:cxn ang="0">
                    <a:pos x="51" y="197"/>
                  </a:cxn>
                  <a:cxn ang="0">
                    <a:pos x="62" y="207"/>
                  </a:cxn>
                  <a:cxn ang="0">
                    <a:pos x="72" y="218"/>
                  </a:cxn>
                  <a:cxn ang="0">
                    <a:pos x="72" y="228"/>
                  </a:cxn>
                  <a:cxn ang="0">
                    <a:pos x="82" y="238"/>
                  </a:cxn>
                  <a:cxn ang="0">
                    <a:pos x="103" y="238"/>
                  </a:cxn>
                  <a:cxn ang="0">
                    <a:pos x="134" y="238"/>
                  </a:cxn>
                  <a:cxn ang="0">
                    <a:pos x="175" y="228"/>
                  </a:cxn>
                  <a:cxn ang="0">
                    <a:pos x="196" y="228"/>
                  </a:cxn>
                  <a:cxn ang="0">
                    <a:pos x="206" y="218"/>
                  </a:cxn>
                  <a:cxn ang="0">
                    <a:pos x="217" y="218"/>
                  </a:cxn>
                  <a:cxn ang="0">
                    <a:pos x="217" y="228"/>
                  </a:cxn>
                  <a:cxn ang="0">
                    <a:pos x="227" y="238"/>
                  </a:cxn>
                  <a:cxn ang="0">
                    <a:pos x="258" y="238"/>
                  </a:cxn>
                  <a:cxn ang="0">
                    <a:pos x="279" y="238"/>
                  </a:cxn>
                  <a:cxn ang="0">
                    <a:pos x="289" y="218"/>
                  </a:cxn>
                  <a:cxn ang="0">
                    <a:pos x="289" y="197"/>
                  </a:cxn>
                  <a:cxn ang="0">
                    <a:pos x="299" y="187"/>
                  </a:cxn>
                  <a:cxn ang="0">
                    <a:pos x="320" y="176"/>
                  </a:cxn>
                  <a:cxn ang="0">
                    <a:pos x="330" y="145"/>
                  </a:cxn>
                  <a:cxn ang="0">
                    <a:pos x="330" y="135"/>
                  </a:cxn>
                  <a:cxn ang="0">
                    <a:pos x="320" y="135"/>
                  </a:cxn>
                  <a:cxn ang="0">
                    <a:pos x="289" y="135"/>
                  </a:cxn>
                  <a:cxn ang="0">
                    <a:pos x="279" y="104"/>
                  </a:cxn>
                  <a:cxn ang="0">
                    <a:pos x="258" y="94"/>
                  </a:cxn>
                  <a:cxn ang="0">
                    <a:pos x="268" y="52"/>
                  </a:cxn>
                  <a:cxn ang="0">
                    <a:pos x="289" y="11"/>
                  </a:cxn>
                  <a:cxn ang="0">
                    <a:pos x="268" y="0"/>
                  </a:cxn>
                  <a:cxn ang="0">
                    <a:pos x="268" y="0"/>
                  </a:cxn>
                  <a:cxn ang="0">
                    <a:pos x="268" y="11"/>
                  </a:cxn>
                  <a:cxn ang="0">
                    <a:pos x="258" y="21"/>
                  </a:cxn>
                  <a:cxn ang="0">
                    <a:pos x="248" y="21"/>
                  </a:cxn>
                  <a:cxn ang="0">
                    <a:pos x="206" y="31"/>
                  </a:cxn>
                  <a:cxn ang="0">
                    <a:pos x="186" y="52"/>
                  </a:cxn>
                  <a:cxn ang="0">
                    <a:pos x="113" y="63"/>
                  </a:cxn>
                  <a:cxn ang="0">
                    <a:pos x="93" y="94"/>
                  </a:cxn>
                  <a:cxn ang="0">
                    <a:pos x="82" y="104"/>
                  </a:cxn>
                  <a:cxn ang="0">
                    <a:pos x="72" y="104"/>
                  </a:cxn>
                  <a:cxn ang="0">
                    <a:pos x="62" y="94"/>
                  </a:cxn>
                  <a:cxn ang="0">
                    <a:pos x="51" y="104"/>
                  </a:cxn>
                  <a:cxn ang="0">
                    <a:pos x="51" y="125"/>
                  </a:cxn>
                  <a:cxn ang="0">
                    <a:pos x="51" y="125"/>
                  </a:cxn>
                  <a:cxn ang="0">
                    <a:pos x="51" y="114"/>
                  </a:cxn>
                  <a:cxn ang="0">
                    <a:pos x="20" y="125"/>
                  </a:cxn>
                  <a:cxn ang="0">
                    <a:pos x="10" y="135"/>
                  </a:cxn>
                  <a:cxn ang="0">
                    <a:pos x="0" y="145"/>
                  </a:cxn>
                  <a:cxn ang="0">
                    <a:pos x="10" y="187"/>
                  </a:cxn>
                </a:cxnLst>
                <a:rect l="0" t="0" r="r" b="b"/>
                <a:pathLst>
                  <a:path w="330" h="238">
                    <a:moveTo>
                      <a:pt x="10" y="187"/>
                    </a:moveTo>
                    <a:lnTo>
                      <a:pt x="31" y="187"/>
                    </a:lnTo>
                    <a:lnTo>
                      <a:pt x="51" y="187"/>
                    </a:lnTo>
                    <a:lnTo>
                      <a:pt x="51" y="197"/>
                    </a:lnTo>
                    <a:lnTo>
                      <a:pt x="51" y="197"/>
                    </a:lnTo>
                    <a:lnTo>
                      <a:pt x="62" y="207"/>
                    </a:lnTo>
                    <a:lnTo>
                      <a:pt x="72" y="207"/>
                    </a:lnTo>
                    <a:lnTo>
                      <a:pt x="72" y="218"/>
                    </a:lnTo>
                    <a:lnTo>
                      <a:pt x="72" y="218"/>
                    </a:lnTo>
                    <a:lnTo>
                      <a:pt x="72" y="228"/>
                    </a:lnTo>
                    <a:lnTo>
                      <a:pt x="82" y="238"/>
                    </a:lnTo>
                    <a:lnTo>
                      <a:pt x="82" y="238"/>
                    </a:lnTo>
                    <a:lnTo>
                      <a:pt x="93" y="238"/>
                    </a:lnTo>
                    <a:lnTo>
                      <a:pt x="103" y="238"/>
                    </a:lnTo>
                    <a:lnTo>
                      <a:pt x="124" y="238"/>
                    </a:lnTo>
                    <a:lnTo>
                      <a:pt x="134" y="238"/>
                    </a:lnTo>
                    <a:lnTo>
                      <a:pt x="155" y="228"/>
                    </a:lnTo>
                    <a:lnTo>
                      <a:pt x="175" y="228"/>
                    </a:lnTo>
                    <a:lnTo>
                      <a:pt x="186" y="228"/>
                    </a:lnTo>
                    <a:lnTo>
                      <a:pt x="196" y="228"/>
                    </a:lnTo>
                    <a:lnTo>
                      <a:pt x="206" y="218"/>
                    </a:lnTo>
                    <a:lnTo>
                      <a:pt x="206" y="218"/>
                    </a:lnTo>
                    <a:lnTo>
                      <a:pt x="217" y="218"/>
                    </a:lnTo>
                    <a:lnTo>
                      <a:pt x="217" y="218"/>
                    </a:lnTo>
                    <a:lnTo>
                      <a:pt x="206" y="228"/>
                    </a:lnTo>
                    <a:lnTo>
                      <a:pt x="217" y="228"/>
                    </a:lnTo>
                    <a:lnTo>
                      <a:pt x="217" y="238"/>
                    </a:lnTo>
                    <a:lnTo>
                      <a:pt x="227" y="238"/>
                    </a:lnTo>
                    <a:lnTo>
                      <a:pt x="237" y="238"/>
                    </a:lnTo>
                    <a:lnTo>
                      <a:pt x="258" y="238"/>
                    </a:lnTo>
                    <a:lnTo>
                      <a:pt x="268" y="238"/>
                    </a:lnTo>
                    <a:lnTo>
                      <a:pt x="279" y="238"/>
                    </a:lnTo>
                    <a:lnTo>
                      <a:pt x="279" y="228"/>
                    </a:lnTo>
                    <a:lnTo>
                      <a:pt x="289" y="218"/>
                    </a:lnTo>
                    <a:lnTo>
                      <a:pt x="289" y="207"/>
                    </a:lnTo>
                    <a:lnTo>
                      <a:pt x="289" y="197"/>
                    </a:lnTo>
                    <a:lnTo>
                      <a:pt x="299" y="187"/>
                    </a:lnTo>
                    <a:lnTo>
                      <a:pt x="299" y="187"/>
                    </a:lnTo>
                    <a:lnTo>
                      <a:pt x="310" y="176"/>
                    </a:lnTo>
                    <a:lnTo>
                      <a:pt x="320" y="176"/>
                    </a:lnTo>
                    <a:lnTo>
                      <a:pt x="320" y="156"/>
                    </a:lnTo>
                    <a:lnTo>
                      <a:pt x="330" y="145"/>
                    </a:lnTo>
                    <a:lnTo>
                      <a:pt x="330" y="145"/>
                    </a:lnTo>
                    <a:lnTo>
                      <a:pt x="330" y="135"/>
                    </a:lnTo>
                    <a:lnTo>
                      <a:pt x="330" y="135"/>
                    </a:lnTo>
                    <a:lnTo>
                      <a:pt x="320" y="135"/>
                    </a:lnTo>
                    <a:lnTo>
                      <a:pt x="310" y="135"/>
                    </a:lnTo>
                    <a:lnTo>
                      <a:pt x="289" y="135"/>
                    </a:lnTo>
                    <a:lnTo>
                      <a:pt x="279" y="125"/>
                    </a:lnTo>
                    <a:lnTo>
                      <a:pt x="279" y="104"/>
                    </a:lnTo>
                    <a:lnTo>
                      <a:pt x="268" y="104"/>
                    </a:lnTo>
                    <a:lnTo>
                      <a:pt x="258" y="94"/>
                    </a:lnTo>
                    <a:lnTo>
                      <a:pt x="268" y="73"/>
                    </a:lnTo>
                    <a:lnTo>
                      <a:pt x="268" y="52"/>
                    </a:lnTo>
                    <a:lnTo>
                      <a:pt x="279" y="31"/>
                    </a:lnTo>
                    <a:lnTo>
                      <a:pt x="289" y="11"/>
                    </a:lnTo>
                    <a:lnTo>
                      <a:pt x="268" y="0"/>
                    </a:lnTo>
                    <a:lnTo>
                      <a:pt x="268" y="0"/>
                    </a:lnTo>
                    <a:lnTo>
                      <a:pt x="268" y="0"/>
                    </a:lnTo>
                    <a:lnTo>
                      <a:pt x="268" y="0"/>
                    </a:lnTo>
                    <a:lnTo>
                      <a:pt x="268" y="11"/>
                    </a:lnTo>
                    <a:lnTo>
                      <a:pt x="268" y="11"/>
                    </a:lnTo>
                    <a:lnTo>
                      <a:pt x="268" y="11"/>
                    </a:lnTo>
                    <a:lnTo>
                      <a:pt x="258" y="21"/>
                    </a:lnTo>
                    <a:lnTo>
                      <a:pt x="258" y="21"/>
                    </a:lnTo>
                    <a:lnTo>
                      <a:pt x="248" y="21"/>
                    </a:lnTo>
                    <a:lnTo>
                      <a:pt x="227" y="31"/>
                    </a:lnTo>
                    <a:lnTo>
                      <a:pt x="206" y="31"/>
                    </a:lnTo>
                    <a:lnTo>
                      <a:pt x="196" y="42"/>
                    </a:lnTo>
                    <a:lnTo>
                      <a:pt x="186" y="52"/>
                    </a:lnTo>
                    <a:lnTo>
                      <a:pt x="175" y="52"/>
                    </a:lnTo>
                    <a:lnTo>
                      <a:pt x="113" y="63"/>
                    </a:lnTo>
                    <a:lnTo>
                      <a:pt x="103" y="73"/>
                    </a:lnTo>
                    <a:lnTo>
                      <a:pt x="93" y="94"/>
                    </a:lnTo>
                    <a:lnTo>
                      <a:pt x="93" y="94"/>
                    </a:lnTo>
                    <a:lnTo>
                      <a:pt x="82" y="104"/>
                    </a:lnTo>
                    <a:lnTo>
                      <a:pt x="72" y="104"/>
                    </a:lnTo>
                    <a:lnTo>
                      <a:pt x="72" y="104"/>
                    </a:lnTo>
                    <a:lnTo>
                      <a:pt x="72" y="94"/>
                    </a:lnTo>
                    <a:lnTo>
                      <a:pt x="62" y="94"/>
                    </a:lnTo>
                    <a:lnTo>
                      <a:pt x="62" y="94"/>
                    </a:lnTo>
                    <a:lnTo>
                      <a:pt x="51" y="104"/>
                    </a:lnTo>
                    <a:lnTo>
                      <a:pt x="51" y="114"/>
                    </a:lnTo>
                    <a:lnTo>
                      <a:pt x="51" y="125"/>
                    </a:lnTo>
                    <a:lnTo>
                      <a:pt x="51" y="125"/>
                    </a:lnTo>
                    <a:lnTo>
                      <a:pt x="51" y="125"/>
                    </a:lnTo>
                    <a:lnTo>
                      <a:pt x="51" y="125"/>
                    </a:lnTo>
                    <a:lnTo>
                      <a:pt x="51" y="114"/>
                    </a:lnTo>
                    <a:lnTo>
                      <a:pt x="31" y="114"/>
                    </a:lnTo>
                    <a:lnTo>
                      <a:pt x="20" y="125"/>
                    </a:lnTo>
                    <a:lnTo>
                      <a:pt x="10" y="125"/>
                    </a:lnTo>
                    <a:lnTo>
                      <a:pt x="10" y="135"/>
                    </a:lnTo>
                    <a:lnTo>
                      <a:pt x="0" y="135"/>
                    </a:lnTo>
                    <a:lnTo>
                      <a:pt x="0" y="145"/>
                    </a:lnTo>
                    <a:lnTo>
                      <a:pt x="10" y="166"/>
                    </a:lnTo>
                    <a:lnTo>
                      <a:pt x="10" y="187"/>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latin typeface="Arial" panose="020B0604020202020204" pitchFamily="34" charset="0"/>
                  <a:cs typeface="Arial" panose="020B0604020202020204" pitchFamily="34" charset="0"/>
                </a:endParaRPr>
              </a:p>
            </p:txBody>
          </p:sp>
          <p:sp>
            <p:nvSpPr>
              <p:cNvPr id="35" name="Freeform 14"/>
              <p:cNvSpPr>
                <a:spLocks/>
              </p:cNvSpPr>
              <p:nvPr/>
            </p:nvSpPr>
            <p:spPr bwMode="auto">
              <a:xfrm>
                <a:off x="4218617" y="3601848"/>
                <a:ext cx="278409" cy="241527"/>
              </a:xfrm>
              <a:custGeom>
                <a:avLst/>
                <a:gdLst/>
                <a:ahLst/>
                <a:cxnLst>
                  <a:cxn ang="0">
                    <a:pos x="21" y="228"/>
                  </a:cxn>
                  <a:cxn ang="0">
                    <a:pos x="31" y="217"/>
                  </a:cxn>
                  <a:cxn ang="0">
                    <a:pos x="42" y="228"/>
                  </a:cxn>
                  <a:cxn ang="0">
                    <a:pos x="52" y="217"/>
                  </a:cxn>
                  <a:cxn ang="0">
                    <a:pos x="73" y="197"/>
                  </a:cxn>
                  <a:cxn ang="0">
                    <a:pos x="83" y="197"/>
                  </a:cxn>
                  <a:cxn ang="0">
                    <a:pos x="93" y="207"/>
                  </a:cxn>
                  <a:cxn ang="0">
                    <a:pos x="104" y="186"/>
                  </a:cxn>
                  <a:cxn ang="0">
                    <a:pos x="124" y="166"/>
                  </a:cxn>
                  <a:cxn ang="0">
                    <a:pos x="155" y="155"/>
                  </a:cxn>
                  <a:cxn ang="0">
                    <a:pos x="197" y="155"/>
                  </a:cxn>
                  <a:cxn ang="0">
                    <a:pos x="207" y="134"/>
                  </a:cxn>
                  <a:cxn ang="0">
                    <a:pos x="217" y="124"/>
                  </a:cxn>
                  <a:cxn ang="0">
                    <a:pos x="217" y="124"/>
                  </a:cxn>
                  <a:cxn ang="0">
                    <a:pos x="207" y="103"/>
                  </a:cxn>
                  <a:cxn ang="0">
                    <a:pos x="207" y="72"/>
                  </a:cxn>
                  <a:cxn ang="0">
                    <a:pos x="217" y="52"/>
                  </a:cxn>
                  <a:cxn ang="0">
                    <a:pos x="228" y="52"/>
                  </a:cxn>
                  <a:cxn ang="0">
                    <a:pos x="248" y="41"/>
                  </a:cxn>
                  <a:cxn ang="0">
                    <a:pos x="248" y="21"/>
                  </a:cxn>
                  <a:cxn ang="0">
                    <a:pos x="248" y="21"/>
                  </a:cxn>
                  <a:cxn ang="0">
                    <a:pos x="238" y="21"/>
                  </a:cxn>
                  <a:cxn ang="0">
                    <a:pos x="228" y="21"/>
                  </a:cxn>
                  <a:cxn ang="0">
                    <a:pos x="207" y="0"/>
                  </a:cxn>
                  <a:cxn ang="0">
                    <a:pos x="114" y="21"/>
                  </a:cxn>
                  <a:cxn ang="0">
                    <a:pos x="93" y="31"/>
                  </a:cxn>
                  <a:cxn ang="0">
                    <a:pos x="93" y="41"/>
                  </a:cxn>
                  <a:cxn ang="0">
                    <a:pos x="83" y="41"/>
                  </a:cxn>
                  <a:cxn ang="0">
                    <a:pos x="73" y="52"/>
                  </a:cxn>
                  <a:cxn ang="0">
                    <a:pos x="52" y="72"/>
                  </a:cxn>
                  <a:cxn ang="0">
                    <a:pos x="52" y="83"/>
                  </a:cxn>
                  <a:cxn ang="0">
                    <a:pos x="52" y="83"/>
                  </a:cxn>
                  <a:cxn ang="0">
                    <a:pos x="42" y="83"/>
                  </a:cxn>
                  <a:cxn ang="0">
                    <a:pos x="21" y="103"/>
                  </a:cxn>
                  <a:cxn ang="0">
                    <a:pos x="0" y="124"/>
                  </a:cxn>
                  <a:cxn ang="0">
                    <a:pos x="0" y="145"/>
                  </a:cxn>
                  <a:cxn ang="0">
                    <a:pos x="0" y="145"/>
                  </a:cxn>
                  <a:cxn ang="0">
                    <a:pos x="0" y="145"/>
                  </a:cxn>
                  <a:cxn ang="0">
                    <a:pos x="0" y="155"/>
                  </a:cxn>
                  <a:cxn ang="0">
                    <a:pos x="0" y="186"/>
                  </a:cxn>
                  <a:cxn ang="0">
                    <a:pos x="21" y="197"/>
                  </a:cxn>
                  <a:cxn ang="0">
                    <a:pos x="31" y="197"/>
                  </a:cxn>
                  <a:cxn ang="0">
                    <a:pos x="42" y="207"/>
                  </a:cxn>
                  <a:cxn ang="0">
                    <a:pos x="42" y="207"/>
                  </a:cxn>
                  <a:cxn ang="0">
                    <a:pos x="21" y="217"/>
                  </a:cxn>
                  <a:cxn ang="0">
                    <a:pos x="11" y="197"/>
                  </a:cxn>
                  <a:cxn ang="0">
                    <a:pos x="11" y="197"/>
                  </a:cxn>
                  <a:cxn ang="0">
                    <a:pos x="21" y="217"/>
                  </a:cxn>
                  <a:cxn ang="0">
                    <a:pos x="11" y="238"/>
                  </a:cxn>
                  <a:cxn ang="0">
                    <a:pos x="11" y="238"/>
                  </a:cxn>
                </a:cxnLst>
                <a:rect l="0" t="0" r="r" b="b"/>
                <a:pathLst>
                  <a:path w="248" h="238">
                    <a:moveTo>
                      <a:pt x="11" y="228"/>
                    </a:moveTo>
                    <a:lnTo>
                      <a:pt x="21" y="228"/>
                    </a:lnTo>
                    <a:lnTo>
                      <a:pt x="31" y="217"/>
                    </a:lnTo>
                    <a:lnTo>
                      <a:pt x="31" y="217"/>
                    </a:lnTo>
                    <a:lnTo>
                      <a:pt x="42" y="228"/>
                    </a:lnTo>
                    <a:lnTo>
                      <a:pt x="42" y="228"/>
                    </a:lnTo>
                    <a:lnTo>
                      <a:pt x="52" y="228"/>
                    </a:lnTo>
                    <a:lnTo>
                      <a:pt x="52" y="217"/>
                    </a:lnTo>
                    <a:lnTo>
                      <a:pt x="62" y="207"/>
                    </a:lnTo>
                    <a:lnTo>
                      <a:pt x="73" y="197"/>
                    </a:lnTo>
                    <a:lnTo>
                      <a:pt x="73" y="197"/>
                    </a:lnTo>
                    <a:lnTo>
                      <a:pt x="83" y="197"/>
                    </a:lnTo>
                    <a:lnTo>
                      <a:pt x="83" y="207"/>
                    </a:lnTo>
                    <a:lnTo>
                      <a:pt x="93" y="207"/>
                    </a:lnTo>
                    <a:lnTo>
                      <a:pt x="104" y="197"/>
                    </a:lnTo>
                    <a:lnTo>
                      <a:pt x="104" y="186"/>
                    </a:lnTo>
                    <a:lnTo>
                      <a:pt x="114" y="176"/>
                    </a:lnTo>
                    <a:lnTo>
                      <a:pt x="124" y="166"/>
                    </a:lnTo>
                    <a:lnTo>
                      <a:pt x="135" y="155"/>
                    </a:lnTo>
                    <a:lnTo>
                      <a:pt x="155" y="155"/>
                    </a:lnTo>
                    <a:lnTo>
                      <a:pt x="176" y="155"/>
                    </a:lnTo>
                    <a:lnTo>
                      <a:pt x="197" y="155"/>
                    </a:lnTo>
                    <a:lnTo>
                      <a:pt x="207" y="145"/>
                    </a:lnTo>
                    <a:lnTo>
                      <a:pt x="207" y="134"/>
                    </a:lnTo>
                    <a:lnTo>
                      <a:pt x="217" y="134"/>
                    </a:lnTo>
                    <a:lnTo>
                      <a:pt x="217" y="124"/>
                    </a:lnTo>
                    <a:lnTo>
                      <a:pt x="228" y="124"/>
                    </a:lnTo>
                    <a:lnTo>
                      <a:pt x="217" y="124"/>
                    </a:lnTo>
                    <a:lnTo>
                      <a:pt x="217" y="114"/>
                    </a:lnTo>
                    <a:lnTo>
                      <a:pt x="207" y="103"/>
                    </a:lnTo>
                    <a:lnTo>
                      <a:pt x="207" y="93"/>
                    </a:lnTo>
                    <a:lnTo>
                      <a:pt x="207" y="72"/>
                    </a:lnTo>
                    <a:lnTo>
                      <a:pt x="217" y="72"/>
                    </a:lnTo>
                    <a:lnTo>
                      <a:pt x="217" y="52"/>
                    </a:lnTo>
                    <a:lnTo>
                      <a:pt x="228" y="52"/>
                    </a:lnTo>
                    <a:lnTo>
                      <a:pt x="228" y="52"/>
                    </a:lnTo>
                    <a:lnTo>
                      <a:pt x="238" y="41"/>
                    </a:lnTo>
                    <a:lnTo>
                      <a:pt x="248" y="41"/>
                    </a:lnTo>
                    <a:lnTo>
                      <a:pt x="248" y="31"/>
                    </a:lnTo>
                    <a:lnTo>
                      <a:pt x="248" y="21"/>
                    </a:lnTo>
                    <a:lnTo>
                      <a:pt x="248" y="21"/>
                    </a:lnTo>
                    <a:lnTo>
                      <a:pt x="248" y="21"/>
                    </a:lnTo>
                    <a:lnTo>
                      <a:pt x="238" y="21"/>
                    </a:lnTo>
                    <a:lnTo>
                      <a:pt x="238" y="21"/>
                    </a:lnTo>
                    <a:lnTo>
                      <a:pt x="238" y="21"/>
                    </a:lnTo>
                    <a:lnTo>
                      <a:pt x="228" y="21"/>
                    </a:lnTo>
                    <a:lnTo>
                      <a:pt x="217" y="10"/>
                    </a:lnTo>
                    <a:lnTo>
                      <a:pt x="207" y="0"/>
                    </a:lnTo>
                    <a:lnTo>
                      <a:pt x="166" y="10"/>
                    </a:lnTo>
                    <a:lnTo>
                      <a:pt x="114" y="21"/>
                    </a:lnTo>
                    <a:lnTo>
                      <a:pt x="104" y="31"/>
                    </a:lnTo>
                    <a:lnTo>
                      <a:pt x="93" y="31"/>
                    </a:lnTo>
                    <a:lnTo>
                      <a:pt x="93" y="31"/>
                    </a:lnTo>
                    <a:lnTo>
                      <a:pt x="93" y="41"/>
                    </a:lnTo>
                    <a:lnTo>
                      <a:pt x="93" y="41"/>
                    </a:lnTo>
                    <a:lnTo>
                      <a:pt x="83" y="41"/>
                    </a:lnTo>
                    <a:lnTo>
                      <a:pt x="83" y="41"/>
                    </a:lnTo>
                    <a:lnTo>
                      <a:pt x="73" y="52"/>
                    </a:lnTo>
                    <a:lnTo>
                      <a:pt x="62" y="62"/>
                    </a:lnTo>
                    <a:lnTo>
                      <a:pt x="52" y="72"/>
                    </a:lnTo>
                    <a:lnTo>
                      <a:pt x="52" y="83"/>
                    </a:lnTo>
                    <a:lnTo>
                      <a:pt x="52" y="83"/>
                    </a:lnTo>
                    <a:lnTo>
                      <a:pt x="52" y="83"/>
                    </a:lnTo>
                    <a:lnTo>
                      <a:pt x="52" y="83"/>
                    </a:lnTo>
                    <a:lnTo>
                      <a:pt x="42" y="83"/>
                    </a:lnTo>
                    <a:lnTo>
                      <a:pt x="42" y="83"/>
                    </a:lnTo>
                    <a:lnTo>
                      <a:pt x="31" y="93"/>
                    </a:lnTo>
                    <a:lnTo>
                      <a:pt x="21" y="103"/>
                    </a:lnTo>
                    <a:lnTo>
                      <a:pt x="11" y="114"/>
                    </a:lnTo>
                    <a:lnTo>
                      <a:pt x="0" y="124"/>
                    </a:lnTo>
                    <a:lnTo>
                      <a:pt x="0" y="134"/>
                    </a:lnTo>
                    <a:lnTo>
                      <a:pt x="0" y="145"/>
                    </a:lnTo>
                    <a:lnTo>
                      <a:pt x="0" y="145"/>
                    </a:lnTo>
                    <a:lnTo>
                      <a:pt x="0" y="145"/>
                    </a:lnTo>
                    <a:lnTo>
                      <a:pt x="0" y="145"/>
                    </a:lnTo>
                    <a:lnTo>
                      <a:pt x="0" y="145"/>
                    </a:lnTo>
                    <a:lnTo>
                      <a:pt x="0" y="145"/>
                    </a:lnTo>
                    <a:lnTo>
                      <a:pt x="0" y="155"/>
                    </a:lnTo>
                    <a:lnTo>
                      <a:pt x="0" y="166"/>
                    </a:lnTo>
                    <a:lnTo>
                      <a:pt x="0" y="186"/>
                    </a:lnTo>
                    <a:lnTo>
                      <a:pt x="0" y="197"/>
                    </a:lnTo>
                    <a:lnTo>
                      <a:pt x="21" y="197"/>
                    </a:lnTo>
                    <a:lnTo>
                      <a:pt x="21" y="186"/>
                    </a:lnTo>
                    <a:lnTo>
                      <a:pt x="31" y="197"/>
                    </a:lnTo>
                    <a:lnTo>
                      <a:pt x="42" y="197"/>
                    </a:lnTo>
                    <a:lnTo>
                      <a:pt x="42" y="207"/>
                    </a:lnTo>
                    <a:lnTo>
                      <a:pt x="42" y="207"/>
                    </a:lnTo>
                    <a:lnTo>
                      <a:pt x="42" y="207"/>
                    </a:lnTo>
                    <a:lnTo>
                      <a:pt x="31" y="217"/>
                    </a:lnTo>
                    <a:lnTo>
                      <a:pt x="21" y="217"/>
                    </a:lnTo>
                    <a:lnTo>
                      <a:pt x="21" y="207"/>
                    </a:lnTo>
                    <a:lnTo>
                      <a:pt x="11" y="197"/>
                    </a:lnTo>
                    <a:lnTo>
                      <a:pt x="11" y="197"/>
                    </a:lnTo>
                    <a:lnTo>
                      <a:pt x="11" y="197"/>
                    </a:lnTo>
                    <a:lnTo>
                      <a:pt x="21" y="207"/>
                    </a:lnTo>
                    <a:lnTo>
                      <a:pt x="21" y="217"/>
                    </a:lnTo>
                    <a:lnTo>
                      <a:pt x="21" y="228"/>
                    </a:lnTo>
                    <a:lnTo>
                      <a:pt x="11" y="238"/>
                    </a:lnTo>
                    <a:lnTo>
                      <a:pt x="11" y="238"/>
                    </a:lnTo>
                    <a:lnTo>
                      <a:pt x="11" y="238"/>
                    </a:lnTo>
                    <a:lnTo>
                      <a:pt x="11" y="228"/>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latin typeface="Arial" panose="020B0604020202020204" pitchFamily="34" charset="0"/>
                  <a:cs typeface="Arial" panose="020B0604020202020204" pitchFamily="34" charset="0"/>
                </a:endParaRPr>
              </a:p>
            </p:txBody>
          </p:sp>
          <p:sp>
            <p:nvSpPr>
              <p:cNvPr id="36" name="Freeform 15"/>
              <p:cNvSpPr>
                <a:spLocks/>
              </p:cNvSpPr>
              <p:nvPr/>
            </p:nvSpPr>
            <p:spPr bwMode="auto">
              <a:xfrm>
                <a:off x="4248754" y="3885998"/>
                <a:ext cx="317157" cy="209955"/>
              </a:xfrm>
              <a:custGeom>
                <a:avLst/>
                <a:gdLst/>
                <a:ahLst/>
                <a:cxnLst>
                  <a:cxn ang="0">
                    <a:pos x="62" y="197"/>
                  </a:cxn>
                  <a:cxn ang="0">
                    <a:pos x="72" y="197"/>
                  </a:cxn>
                  <a:cxn ang="0">
                    <a:pos x="83" y="207"/>
                  </a:cxn>
                  <a:cxn ang="0">
                    <a:pos x="93" y="207"/>
                  </a:cxn>
                  <a:cxn ang="0">
                    <a:pos x="103" y="197"/>
                  </a:cxn>
                  <a:cxn ang="0">
                    <a:pos x="114" y="207"/>
                  </a:cxn>
                  <a:cxn ang="0">
                    <a:pos x="124" y="207"/>
                  </a:cxn>
                  <a:cxn ang="0">
                    <a:pos x="155" y="197"/>
                  </a:cxn>
                  <a:cxn ang="0">
                    <a:pos x="196" y="186"/>
                  </a:cxn>
                  <a:cxn ang="0">
                    <a:pos x="217" y="176"/>
                  </a:cxn>
                  <a:cxn ang="0">
                    <a:pos x="279" y="166"/>
                  </a:cxn>
                  <a:cxn ang="0">
                    <a:pos x="300" y="145"/>
                  </a:cxn>
                  <a:cxn ang="0">
                    <a:pos x="300" y="104"/>
                  </a:cxn>
                  <a:cxn ang="0">
                    <a:pos x="289" y="93"/>
                  </a:cxn>
                  <a:cxn ang="0">
                    <a:pos x="279" y="83"/>
                  </a:cxn>
                  <a:cxn ang="0">
                    <a:pos x="279" y="62"/>
                  </a:cxn>
                  <a:cxn ang="0">
                    <a:pos x="269" y="52"/>
                  </a:cxn>
                  <a:cxn ang="0">
                    <a:pos x="248" y="62"/>
                  </a:cxn>
                  <a:cxn ang="0">
                    <a:pos x="207" y="52"/>
                  </a:cxn>
                  <a:cxn ang="0">
                    <a:pos x="165" y="52"/>
                  </a:cxn>
                  <a:cxn ang="0">
                    <a:pos x="93" y="62"/>
                  </a:cxn>
                  <a:cxn ang="0">
                    <a:pos x="83" y="62"/>
                  </a:cxn>
                  <a:cxn ang="0">
                    <a:pos x="72" y="62"/>
                  </a:cxn>
                  <a:cxn ang="0">
                    <a:pos x="62" y="52"/>
                  </a:cxn>
                  <a:cxn ang="0">
                    <a:pos x="31" y="31"/>
                  </a:cxn>
                  <a:cxn ang="0">
                    <a:pos x="0" y="11"/>
                  </a:cxn>
                  <a:cxn ang="0">
                    <a:pos x="0" y="0"/>
                  </a:cxn>
                  <a:cxn ang="0">
                    <a:pos x="0" y="31"/>
                  </a:cxn>
                  <a:cxn ang="0">
                    <a:pos x="10" y="62"/>
                  </a:cxn>
                  <a:cxn ang="0">
                    <a:pos x="21" y="135"/>
                  </a:cxn>
                  <a:cxn ang="0">
                    <a:pos x="31" y="145"/>
                  </a:cxn>
                  <a:cxn ang="0">
                    <a:pos x="41" y="145"/>
                  </a:cxn>
                  <a:cxn ang="0">
                    <a:pos x="52" y="166"/>
                  </a:cxn>
                  <a:cxn ang="0">
                    <a:pos x="52" y="197"/>
                  </a:cxn>
                </a:cxnLst>
                <a:rect l="0" t="0" r="r" b="b"/>
                <a:pathLst>
                  <a:path w="300" h="207">
                    <a:moveTo>
                      <a:pt x="52" y="197"/>
                    </a:moveTo>
                    <a:lnTo>
                      <a:pt x="62" y="197"/>
                    </a:lnTo>
                    <a:lnTo>
                      <a:pt x="62" y="197"/>
                    </a:lnTo>
                    <a:lnTo>
                      <a:pt x="72" y="197"/>
                    </a:lnTo>
                    <a:lnTo>
                      <a:pt x="72" y="207"/>
                    </a:lnTo>
                    <a:lnTo>
                      <a:pt x="83" y="207"/>
                    </a:lnTo>
                    <a:lnTo>
                      <a:pt x="83" y="207"/>
                    </a:lnTo>
                    <a:lnTo>
                      <a:pt x="93" y="207"/>
                    </a:lnTo>
                    <a:lnTo>
                      <a:pt x="93" y="207"/>
                    </a:lnTo>
                    <a:lnTo>
                      <a:pt x="103" y="197"/>
                    </a:lnTo>
                    <a:lnTo>
                      <a:pt x="103" y="207"/>
                    </a:lnTo>
                    <a:lnTo>
                      <a:pt x="114" y="207"/>
                    </a:lnTo>
                    <a:lnTo>
                      <a:pt x="114" y="207"/>
                    </a:lnTo>
                    <a:lnTo>
                      <a:pt x="124" y="207"/>
                    </a:lnTo>
                    <a:lnTo>
                      <a:pt x="134" y="207"/>
                    </a:lnTo>
                    <a:lnTo>
                      <a:pt x="155" y="197"/>
                    </a:lnTo>
                    <a:lnTo>
                      <a:pt x="186" y="186"/>
                    </a:lnTo>
                    <a:lnTo>
                      <a:pt x="196" y="186"/>
                    </a:lnTo>
                    <a:lnTo>
                      <a:pt x="207" y="176"/>
                    </a:lnTo>
                    <a:lnTo>
                      <a:pt x="217" y="176"/>
                    </a:lnTo>
                    <a:lnTo>
                      <a:pt x="238" y="176"/>
                    </a:lnTo>
                    <a:lnTo>
                      <a:pt x="279" y="166"/>
                    </a:lnTo>
                    <a:lnTo>
                      <a:pt x="289" y="155"/>
                    </a:lnTo>
                    <a:lnTo>
                      <a:pt x="300" y="145"/>
                    </a:lnTo>
                    <a:lnTo>
                      <a:pt x="300" y="114"/>
                    </a:lnTo>
                    <a:lnTo>
                      <a:pt x="300" y="104"/>
                    </a:lnTo>
                    <a:lnTo>
                      <a:pt x="289" y="104"/>
                    </a:lnTo>
                    <a:lnTo>
                      <a:pt x="289" y="93"/>
                    </a:lnTo>
                    <a:lnTo>
                      <a:pt x="279" y="93"/>
                    </a:lnTo>
                    <a:lnTo>
                      <a:pt x="279" y="83"/>
                    </a:lnTo>
                    <a:lnTo>
                      <a:pt x="279" y="83"/>
                    </a:lnTo>
                    <a:lnTo>
                      <a:pt x="279" y="62"/>
                    </a:lnTo>
                    <a:lnTo>
                      <a:pt x="269" y="52"/>
                    </a:lnTo>
                    <a:lnTo>
                      <a:pt x="269" y="52"/>
                    </a:lnTo>
                    <a:lnTo>
                      <a:pt x="269" y="52"/>
                    </a:lnTo>
                    <a:lnTo>
                      <a:pt x="248" y="62"/>
                    </a:lnTo>
                    <a:lnTo>
                      <a:pt x="227" y="62"/>
                    </a:lnTo>
                    <a:lnTo>
                      <a:pt x="207" y="52"/>
                    </a:lnTo>
                    <a:lnTo>
                      <a:pt x="186" y="42"/>
                    </a:lnTo>
                    <a:lnTo>
                      <a:pt x="165" y="52"/>
                    </a:lnTo>
                    <a:lnTo>
                      <a:pt x="145" y="52"/>
                    </a:lnTo>
                    <a:lnTo>
                      <a:pt x="93" y="62"/>
                    </a:lnTo>
                    <a:lnTo>
                      <a:pt x="83" y="62"/>
                    </a:lnTo>
                    <a:lnTo>
                      <a:pt x="83" y="62"/>
                    </a:lnTo>
                    <a:lnTo>
                      <a:pt x="83" y="62"/>
                    </a:lnTo>
                    <a:lnTo>
                      <a:pt x="72" y="62"/>
                    </a:lnTo>
                    <a:lnTo>
                      <a:pt x="72" y="62"/>
                    </a:lnTo>
                    <a:lnTo>
                      <a:pt x="62" y="52"/>
                    </a:lnTo>
                    <a:lnTo>
                      <a:pt x="52" y="42"/>
                    </a:lnTo>
                    <a:lnTo>
                      <a:pt x="31" y="31"/>
                    </a:lnTo>
                    <a:lnTo>
                      <a:pt x="10" y="11"/>
                    </a:lnTo>
                    <a:lnTo>
                      <a:pt x="0" y="11"/>
                    </a:lnTo>
                    <a:lnTo>
                      <a:pt x="0" y="0"/>
                    </a:lnTo>
                    <a:lnTo>
                      <a:pt x="0" y="0"/>
                    </a:lnTo>
                    <a:lnTo>
                      <a:pt x="0" y="21"/>
                    </a:lnTo>
                    <a:lnTo>
                      <a:pt x="0" y="31"/>
                    </a:lnTo>
                    <a:lnTo>
                      <a:pt x="0" y="52"/>
                    </a:lnTo>
                    <a:lnTo>
                      <a:pt x="10" y="62"/>
                    </a:lnTo>
                    <a:lnTo>
                      <a:pt x="10" y="124"/>
                    </a:lnTo>
                    <a:lnTo>
                      <a:pt x="21" y="135"/>
                    </a:lnTo>
                    <a:lnTo>
                      <a:pt x="21" y="145"/>
                    </a:lnTo>
                    <a:lnTo>
                      <a:pt x="31" y="145"/>
                    </a:lnTo>
                    <a:lnTo>
                      <a:pt x="31" y="145"/>
                    </a:lnTo>
                    <a:lnTo>
                      <a:pt x="41" y="145"/>
                    </a:lnTo>
                    <a:lnTo>
                      <a:pt x="41" y="155"/>
                    </a:lnTo>
                    <a:lnTo>
                      <a:pt x="52" y="166"/>
                    </a:lnTo>
                    <a:lnTo>
                      <a:pt x="52" y="176"/>
                    </a:lnTo>
                    <a:lnTo>
                      <a:pt x="52" y="197"/>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latin typeface="Arial" panose="020B0604020202020204" pitchFamily="34" charset="0"/>
                  <a:cs typeface="Arial" panose="020B0604020202020204" pitchFamily="34" charset="0"/>
                </a:endParaRPr>
              </a:p>
            </p:txBody>
          </p:sp>
          <p:sp>
            <p:nvSpPr>
              <p:cNvPr id="37" name="Freeform 16"/>
              <p:cNvSpPr>
                <a:spLocks/>
              </p:cNvSpPr>
              <p:nvPr/>
            </p:nvSpPr>
            <p:spPr bwMode="auto">
              <a:xfrm>
                <a:off x="4396872" y="4031141"/>
                <a:ext cx="348729" cy="377288"/>
              </a:xfrm>
              <a:custGeom>
                <a:avLst/>
                <a:gdLst/>
                <a:ahLst/>
                <a:cxnLst>
                  <a:cxn ang="0">
                    <a:pos x="31" y="362"/>
                  </a:cxn>
                  <a:cxn ang="0">
                    <a:pos x="62" y="372"/>
                  </a:cxn>
                  <a:cxn ang="0">
                    <a:pos x="103" y="351"/>
                  </a:cxn>
                  <a:cxn ang="0">
                    <a:pos x="113" y="351"/>
                  </a:cxn>
                  <a:cxn ang="0">
                    <a:pos x="113" y="351"/>
                  </a:cxn>
                  <a:cxn ang="0">
                    <a:pos x="134" y="331"/>
                  </a:cxn>
                  <a:cxn ang="0">
                    <a:pos x="155" y="320"/>
                  </a:cxn>
                  <a:cxn ang="0">
                    <a:pos x="196" y="300"/>
                  </a:cxn>
                  <a:cxn ang="0">
                    <a:pos x="217" y="279"/>
                  </a:cxn>
                  <a:cxn ang="0">
                    <a:pos x="227" y="258"/>
                  </a:cxn>
                  <a:cxn ang="0">
                    <a:pos x="248" y="217"/>
                  </a:cxn>
                  <a:cxn ang="0">
                    <a:pos x="237" y="186"/>
                  </a:cxn>
                  <a:cxn ang="0">
                    <a:pos x="237" y="165"/>
                  </a:cxn>
                  <a:cxn ang="0">
                    <a:pos x="248" y="155"/>
                  </a:cxn>
                  <a:cxn ang="0">
                    <a:pos x="258" y="176"/>
                  </a:cxn>
                  <a:cxn ang="0">
                    <a:pos x="289" y="165"/>
                  </a:cxn>
                  <a:cxn ang="0">
                    <a:pos x="310" y="134"/>
                  </a:cxn>
                  <a:cxn ang="0">
                    <a:pos x="310" y="93"/>
                  </a:cxn>
                  <a:cxn ang="0">
                    <a:pos x="320" y="51"/>
                  </a:cxn>
                  <a:cxn ang="0">
                    <a:pos x="330" y="41"/>
                  </a:cxn>
                  <a:cxn ang="0">
                    <a:pos x="320" y="20"/>
                  </a:cxn>
                  <a:cxn ang="0">
                    <a:pos x="289" y="0"/>
                  </a:cxn>
                  <a:cxn ang="0">
                    <a:pos x="248" y="20"/>
                  </a:cxn>
                  <a:cxn ang="0">
                    <a:pos x="165" y="31"/>
                  </a:cxn>
                  <a:cxn ang="0">
                    <a:pos x="103" y="31"/>
                  </a:cxn>
                  <a:cxn ang="0">
                    <a:pos x="82" y="41"/>
                  </a:cxn>
                  <a:cxn ang="0">
                    <a:pos x="41" y="41"/>
                  </a:cxn>
                  <a:cxn ang="0">
                    <a:pos x="41" y="83"/>
                  </a:cxn>
                  <a:cxn ang="0">
                    <a:pos x="62" y="93"/>
                  </a:cxn>
                  <a:cxn ang="0">
                    <a:pos x="93" y="83"/>
                  </a:cxn>
                  <a:cxn ang="0">
                    <a:pos x="93" y="72"/>
                  </a:cxn>
                  <a:cxn ang="0">
                    <a:pos x="72" y="83"/>
                  </a:cxn>
                  <a:cxn ang="0">
                    <a:pos x="72" y="124"/>
                  </a:cxn>
                  <a:cxn ang="0">
                    <a:pos x="72" y="145"/>
                  </a:cxn>
                  <a:cxn ang="0">
                    <a:pos x="41" y="165"/>
                  </a:cxn>
                  <a:cxn ang="0">
                    <a:pos x="20" y="186"/>
                  </a:cxn>
                  <a:cxn ang="0">
                    <a:pos x="10" y="207"/>
                  </a:cxn>
                  <a:cxn ang="0">
                    <a:pos x="20" y="248"/>
                  </a:cxn>
                  <a:cxn ang="0">
                    <a:pos x="31" y="258"/>
                  </a:cxn>
                  <a:cxn ang="0">
                    <a:pos x="31" y="269"/>
                  </a:cxn>
                  <a:cxn ang="0">
                    <a:pos x="20" y="279"/>
                  </a:cxn>
                  <a:cxn ang="0">
                    <a:pos x="31" y="310"/>
                  </a:cxn>
                  <a:cxn ang="0">
                    <a:pos x="31" y="310"/>
                  </a:cxn>
                  <a:cxn ang="0">
                    <a:pos x="10" y="320"/>
                  </a:cxn>
                  <a:cxn ang="0">
                    <a:pos x="0" y="341"/>
                  </a:cxn>
                </a:cxnLst>
                <a:rect l="0" t="0" r="r" b="b"/>
                <a:pathLst>
                  <a:path w="330" h="372">
                    <a:moveTo>
                      <a:pt x="0" y="362"/>
                    </a:moveTo>
                    <a:lnTo>
                      <a:pt x="10" y="362"/>
                    </a:lnTo>
                    <a:lnTo>
                      <a:pt x="31" y="362"/>
                    </a:lnTo>
                    <a:lnTo>
                      <a:pt x="41" y="372"/>
                    </a:lnTo>
                    <a:lnTo>
                      <a:pt x="51" y="372"/>
                    </a:lnTo>
                    <a:lnTo>
                      <a:pt x="62" y="372"/>
                    </a:lnTo>
                    <a:lnTo>
                      <a:pt x="82" y="372"/>
                    </a:lnTo>
                    <a:lnTo>
                      <a:pt x="93" y="362"/>
                    </a:lnTo>
                    <a:lnTo>
                      <a:pt x="103" y="351"/>
                    </a:lnTo>
                    <a:lnTo>
                      <a:pt x="113" y="351"/>
                    </a:lnTo>
                    <a:lnTo>
                      <a:pt x="113" y="351"/>
                    </a:lnTo>
                    <a:lnTo>
                      <a:pt x="113" y="351"/>
                    </a:lnTo>
                    <a:lnTo>
                      <a:pt x="103" y="351"/>
                    </a:lnTo>
                    <a:lnTo>
                      <a:pt x="113" y="351"/>
                    </a:lnTo>
                    <a:lnTo>
                      <a:pt x="113" y="351"/>
                    </a:lnTo>
                    <a:lnTo>
                      <a:pt x="124" y="341"/>
                    </a:lnTo>
                    <a:lnTo>
                      <a:pt x="134" y="331"/>
                    </a:lnTo>
                    <a:lnTo>
                      <a:pt x="134" y="331"/>
                    </a:lnTo>
                    <a:lnTo>
                      <a:pt x="144" y="320"/>
                    </a:lnTo>
                    <a:lnTo>
                      <a:pt x="144" y="320"/>
                    </a:lnTo>
                    <a:lnTo>
                      <a:pt x="155" y="320"/>
                    </a:lnTo>
                    <a:lnTo>
                      <a:pt x="165" y="310"/>
                    </a:lnTo>
                    <a:lnTo>
                      <a:pt x="186" y="300"/>
                    </a:lnTo>
                    <a:lnTo>
                      <a:pt x="196" y="300"/>
                    </a:lnTo>
                    <a:lnTo>
                      <a:pt x="206" y="300"/>
                    </a:lnTo>
                    <a:lnTo>
                      <a:pt x="206" y="289"/>
                    </a:lnTo>
                    <a:lnTo>
                      <a:pt x="217" y="279"/>
                    </a:lnTo>
                    <a:lnTo>
                      <a:pt x="217" y="269"/>
                    </a:lnTo>
                    <a:lnTo>
                      <a:pt x="217" y="269"/>
                    </a:lnTo>
                    <a:lnTo>
                      <a:pt x="227" y="258"/>
                    </a:lnTo>
                    <a:lnTo>
                      <a:pt x="237" y="258"/>
                    </a:lnTo>
                    <a:lnTo>
                      <a:pt x="258" y="248"/>
                    </a:lnTo>
                    <a:lnTo>
                      <a:pt x="248" y="217"/>
                    </a:lnTo>
                    <a:lnTo>
                      <a:pt x="248" y="207"/>
                    </a:lnTo>
                    <a:lnTo>
                      <a:pt x="237" y="196"/>
                    </a:lnTo>
                    <a:lnTo>
                      <a:pt x="237" y="186"/>
                    </a:lnTo>
                    <a:lnTo>
                      <a:pt x="237" y="186"/>
                    </a:lnTo>
                    <a:lnTo>
                      <a:pt x="237" y="176"/>
                    </a:lnTo>
                    <a:lnTo>
                      <a:pt x="237" y="165"/>
                    </a:lnTo>
                    <a:lnTo>
                      <a:pt x="237" y="155"/>
                    </a:lnTo>
                    <a:lnTo>
                      <a:pt x="248" y="155"/>
                    </a:lnTo>
                    <a:lnTo>
                      <a:pt x="248" y="155"/>
                    </a:lnTo>
                    <a:lnTo>
                      <a:pt x="248" y="165"/>
                    </a:lnTo>
                    <a:lnTo>
                      <a:pt x="248" y="165"/>
                    </a:lnTo>
                    <a:lnTo>
                      <a:pt x="258" y="176"/>
                    </a:lnTo>
                    <a:lnTo>
                      <a:pt x="268" y="176"/>
                    </a:lnTo>
                    <a:lnTo>
                      <a:pt x="279" y="165"/>
                    </a:lnTo>
                    <a:lnTo>
                      <a:pt x="289" y="165"/>
                    </a:lnTo>
                    <a:lnTo>
                      <a:pt x="299" y="155"/>
                    </a:lnTo>
                    <a:lnTo>
                      <a:pt x="310" y="145"/>
                    </a:lnTo>
                    <a:lnTo>
                      <a:pt x="310" y="134"/>
                    </a:lnTo>
                    <a:lnTo>
                      <a:pt x="310" y="114"/>
                    </a:lnTo>
                    <a:lnTo>
                      <a:pt x="310" y="103"/>
                    </a:lnTo>
                    <a:lnTo>
                      <a:pt x="310" y="93"/>
                    </a:lnTo>
                    <a:lnTo>
                      <a:pt x="320" y="93"/>
                    </a:lnTo>
                    <a:lnTo>
                      <a:pt x="320" y="72"/>
                    </a:lnTo>
                    <a:lnTo>
                      <a:pt x="320" y="51"/>
                    </a:lnTo>
                    <a:lnTo>
                      <a:pt x="330" y="41"/>
                    </a:lnTo>
                    <a:lnTo>
                      <a:pt x="330" y="41"/>
                    </a:lnTo>
                    <a:lnTo>
                      <a:pt x="330" y="41"/>
                    </a:lnTo>
                    <a:lnTo>
                      <a:pt x="330" y="31"/>
                    </a:lnTo>
                    <a:lnTo>
                      <a:pt x="330" y="20"/>
                    </a:lnTo>
                    <a:lnTo>
                      <a:pt x="320" y="20"/>
                    </a:lnTo>
                    <a:lnTo>
                      <a:pt x="299" y="10"/>
                    </a:lnTo>
                    <a:lnTo>
                      <a:pt x="289" y="0"/>
                    </a:lnTo>
                    <a:lnTo>
                      <a:pt x="289" y="0"/>
                    </a:lnTo>
                    <a:lnTo>
                      <a:pt x="279" y="0"/>
                    </a:lnTo>
                    <a:lnTo>
                      <a:pt x="268" y="10"/>
                    </a:lnTo>
                    <a:lnTo>
                      <a:pt x="248" y="20"/>
                    </a:lnTo>
                    <a:lnTo>
                      <a:pt x="237" y="31"/>
                    </a:lnTo>
                    <a:lnTo>
                      <a:pt x="217" y="31"/>
                    </a:lnTo>
                    <a:lnTo>
                      <a:pt x="165" y="31"/>
                    </a:lnTo>
                    <a:lnTo>
                      <a:pt x="124" y="31"/>
                    </a:lnTo>
                    <a:lnTo>
                      <a:pt x="113" y="31"/>
                    </a:lnTo>
                    <a:lnTo>
                      <a:pt x="103" y="31"/>
                    </a:lnTo>
                    <a:lnTo>
                      <a:pt x="93" y="41"/>
                    </a:lnTo>
                    <a:lnTo>
                      <a:pt x="82" y="41"/>
                    </a:lnTo>
                    <a:lnTo>
                      <a:pt x="82" y="41"/>
                    </a:lnTo>
                    <a:lnTo>
                      <a:pt x="72" y="41"/>
                    </a:lnTo>
                    <a:lnTo>
                      <a:pt x="62" y="41"/>
                    </a:lnTo>
                    <a:lnTo>
                      <a:pt x="41" y="41"/>
                    </a:lnTo>
                    <a:lnTo>
                      <a:pt x="41" y="62"/>
                    </a:lnTo>
                    <a:lnTo>
                      <a:pt x="41" y="72"/>
                    </a:lnTo>
                    <a:lnTo>
                      <a:pt x="41" y="83"/>
                    </a:lnTo>
                    <a:lnTo>
                      <a:pt x="51" y="83"/>
                    </a:lnTo>
                    <a:lnTo>
                      <a:pt x="51" y="83"/>
                    </a:lnTo>
                    <a:lnTo>
                      <a:pt x="62" y="93"/>
                    </a:lnTo>
                    <a:lnTo>
                      <a:pt x="72" y="93"/>
                    </a:lnTo>
                    <a:lnTo>
                      <a:pt x="82" y="93"/>
                    </a:lnTo>
                    <a:lnTo>
                      <a:pt x="93" y="83"/>
                    </a:lnTo>
                    <a:lnTo>
                      <a:pt x="93" y="83"/>
                    </a:lnTo>
                    <a:lnTo>
                      <a:pt x="93" y="83"/>
                    </a:lnTo>
                    <a:lnTo>
                      <a:pt x="93" y="72"/>
                    </a:lnTo>
                    <a:lnTo>
                      <a:pt x="82" y="72"/>
                    </a:lnTo>
                    <a:lnTo>
                      <a:pt x="72" y="72"/>
                    </a:lnTo>
                    <a:lnTo>
                      <a:pt x="72" y="83"/>
                    </a:lnTo>
                    <a:lnTo>
                      <a:pt x="72" y="93"/>
                    </a:lnTo>
                    <a:lnTo>
                      <a:pt x="72" y="103"/>
                    </a:lnTo>
                    <a:lnTo>
                      <a:pt x="72" y="124"/>
                    </a:lnTo>
                    <a:lnTo>
                      <a:pt x="72" y="134"/>
                    </a:lnTo>
                    <a:lnTo>
                      <a:pt x="72" y="145"/>
                    </a:lnTo>
                    <a:lnTo>
                      <a:pt x="72" y="145"/>
                    </a:lnTo>
                    <a:lnTo>
                      <a:pt x="62" y="155"/>
                    </a:lnTo>
                    <a:lnTo>
                      <a:pt x="51" y="155"/>
                    </a:lnTo>
                    <a:lnTo>
                      <a:pt x="41" y="165"/>
                    </a:lnTo>
                    <a:lnTo>
                      <a:pt x="31" y="176"/>
                    </a:lnTo>
                    <a:lnTo>
                      <a:pt x="31" y="186"/>
                    </a:lnTo>
                    <a:lnTo>
                      <a:pt x="20" y="186"/>
                    </a:lnTo>
                    <a:lnTo>
                      <a:pt x="20" y="196"/>
                    </a:lnTo>
                    <a:lnTo>
                      <a:pt x="20" y="196"/>
                    </a:lnTo>
                    <a:lnTo>
                      <a:pt x="10" y="207"/>
                    </a:lnTo>
                    <a:lnTo>
                      <a:pt x="10" y="217"/>
                    </a:lnTo>
                    <a:lnTo>
                      <a:pt x="10" y="227"/>
                    </a:lnTo>
                    <a:lnTo>
                      <a:pt x="20" y="248"/>
                    </a:lnTo>
                    <a:lnTo>
                      <a:pt x="20" y="258"/>
                    </a:lnTo>
                    <a:lnTo>
                      <a:pt x="20" y="258"/>
                    </a:lnTo>
                    <a:lnTo>
                      <a:pt x="31" y="258"/>
                    </a:lnTo>
                    <a:lnTo>
                      <a:pt x="31" y="269"/>
                    </a:lnTo>
                    <a:lnTo>
                      <a:pt x="31" y="269"/>
                    </a:lnTo>
                    <a:lnTo>
                      <a:pt x="31" y="269"/>
                    </a:lnTo>
                    <a:lnTo>
                      <a:pt x="20" y="269"/>
                    </a:lnTo>
                    <a:lnTo>
                      <a:pt x="20" y="279"/>
                    </a:lnTo>
                    <a:lnTo>
                      <a:pt x="20" y="279"/>
                    </a:lnTo>
                    <a:lnTo>
                      <a:pt x="20" y="289"/>
                    </a:lnTo>
                    <a:lnTo>
                      <a:pt x="31" y="300"/>
                    </a:lnTo>
                    <a:lnTo>
                      <a:pt x="31" y="310"/>
                    </a:lnTo>
                    <a:lnTo>
                      <a:pt x="31" y="320"/>
                    </a:lnTo>
                    <a:lnTo>
                      <a:pt x="31" y="320"/>
                    </a:lnTo>
                    <a:lnTo>
                      <a:pt x="31" y="310"/>
                    </a:lnTo>
                    <a:lnTo>
                      <a:pt x="20" y="310"/>
                    </a:lnTo>
                    <a:lnTo>
                      <a:pt x="10" y="320"/>
                    </a:lnTo>
                    <a:lnTo>
                      <a:pt x="10" y="320"/>
                    </a:lnTo>
                    <a:lnTo>
                      <a:pt x="0" y="331"/>
                    </a:lnTo>
                    <a:lnTo>
                      <a:pt x="0" y="331"/>
                    </a:lnTo>
                    <a:lnTo>
                      <a:pt x="0" y="341"/>
                    </a:lnTo>
                    <a:lnTo>
                      <a:pt x="0" y="351"/>
                    </a:lnTo>
                    <a:lnTo>
                      <a:pt x="0" y="362"/>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latin typeface="Arial" panose="020B0604020202020204" pitchFamily="34" charset="0"/>
                  <a:cs typeface="Arial" panose="020B0604020202020204" pitchFamily="34" charset="0"/>
                </a:endParaRPr>
              </a:p>
            </p:txBody>
          </p:sp>
          <p:sp>
            <p:nvSpPr>
              <p:cNvPr id="38" name="Freeform 17"/>
              <p:cNvSpPr>
                <a:spLocks/>
              </p:cNvSpPr>
              <p:nvPr/>
            </p:nvSpPr>
            <p:spPr bwMode="auto">
              <a:xfrm>
                <a:off x="4248754" y="4084903"/>
                <a:ext cx="229616" cy="337823"/>
              </a:xfrm>
              <a:custGeom>
                <a:avLst/>
                <a:gdLst/>
                <a:ahLst/>
                <a:cxnLst>
                  <a:cxn ang="0">
                    <a:pos x="10" y="227"/>
                  </a:cxn>
                  <a:cxn ang="0">
                    <a:pos x="21" y="248"/>
                  </a:cxn>
                  <a:cxn ang="0">
                    <a:pos x="21" y="258"/>
                  </a:cxn>
                  <a:cxn ang="0">
                    <a:pos x="21" y="258"/>
                  </a:cxn>
                  <a:cxn ang="0">
                    <a:pos x="31" y="258"/>
                  </a:cxn>
                  <a:cxn ang="0">
                    <a:pos x="41" y="258"/>
                  </a:cxn>
                  <a:cxn ang="0">
                    <a:pos x="52" y="238"/>
                  </a:cxn>
                  <a:cxn ang="0">
                    <a:pos x="62" y="248"/>
                  </a:cxn>
                  <a:cxn ang="0">
                    <a:pos x="72" y="258"/>
                  </a:cxn>
                  <a:cxn ang="0">
                    <a:pos x="72" y="289"/>
                  </a:cxn>
                  <a:cxn ang="0">
                    <a:pos x="83" y="279"/>
                  </a:cxn>
                  <a:cxn ang="0">
                    <a:pos x="93" y="289"/>
                  </a:cxn>
                  <a:cxn ang="0">
                    <a:pos x="103" y="300"/>
                  </a:cxn>
                  <a:cxn ang="0">
                    <a:pos x="93" y="320"/>
                  </a:cxn>
                  <a:cxn ang="0">
                    <a:pos x="93" y="331"/>
                  </a:cxn>
                  <a:cxn ang="0">
                    <a:pos x="103" y="331"/>
                  </a:cxn>
                  <a:cxn ang="0">
                    <a:pos x="124" y="331"/>
                  </a:cxn>
                  <a:cxn ang="0">
                    <a:pos x="124" y="310"/>
                  </a:cxn>
                  <a:cxn ang="0">
                    <a:pos x="145" y="300"/>
                  </a:cxn>
                  <a:cxn ang="0">
                    <a:pos x="155" y="300"/>
                  </a:cxn>
                  <a:cxn ang="0">
                    <a:pos x="155" y="300"/>
                  </a:cxn>
                  <a:cxn ang="0">
                    <a:pos x="145" y="269"/>
                  </a:cxn>
                  <a:cxn ang="0">
                    <a:pos x="155" y="258"/>
                  </a:cxn>
                  <a:cxn ang="0">
                    <a:pos x="176" y="248"/>
                  </a:cxn>
                  <a:cxn ang="0">
                    <a:pos x="186" y="248"/>
                  </a:cxn>
                  <a:cxn ang="0">
                    <a:pos x="176" y="207"/>
                  </a:cxn>
                  <a:cxn ang="0">
                    <a:pos x="155" y="176"/>
                  </a:cxn>
                  <a:cxn ang="0">
                    <a:pos x="155" y="145"/>
                  </a:cxn>
                  <a:cxn ang="0">
                    <a:pos x="176" y="103"/>
                  </a:cxn>
                  <a:cxn ang="0">
                    <a:pos x="186" y="93"/>
                  </a:cxn>
                  <a:cxn ang="0">
                    <a:pos x="217" y="93"/>
                  </a:cxn>
                  <a:cxn ang="0">
                    <a:pos x="207" y="62"/>
                  </a:cxn>
                  <a:cxn ang="0">
                    <a:pos x="207" y="41"/>
                  </a:cxn>
                  <a:cxn ang="0">
                    <a:pos x="217" y="31"/>
                  </a:cxn>
                  <a:cxn ang="0">
                    <a:pos x="207" y="31"/>
                  </a:cxn>
                  <a:cxn ang="0">
                    <a:pos x="196" y="31"/>
                  </a:cxn>
                  <a:cxn ang="0">
                    <a:pos x="176" y="21"/>
                  </a:cxn>
                  <a:cxn ang="0">
                    <a:pos x="186" y="10"/>
                  </a:cxn>
                  <a:cxn ang="0">
                    <a:pos x="186" y="0"/>
                  </a:cxn>
                  <a:cxn ang="0">
                    <a:pos x="155" y="0"/>
                  </a:cxn>
                  <a:cxn ang="0">
                    <a:pos x="103" y="10"/>
                  </a:cxn>
                  <a:cxn ang="0">
                    <a:pos x="72" y="0"/>
                  </a:cxn>
                  <a:cxn ang="0">
                    <a:pos x="52" y="21"/>
                  </a:cxn>
                  <a:cxn ang="0">
                    <a:pos x="52" y="62"/>
                  </a:cxn>
                  <a:cxn ang="0">
                    <a:pos x="52" y="83"/>
                  </a:cxn>
                  <a:cxn ang="0">
                    <a:pos x="31" y="93"/>
                  </a:cxn>
                  <a:cxn ang="0">
                    <a:pos x="21" y="134"/>
                  </a:cxn>
                  <a:cxn ang="0">
                    <a:pos x="21" y="145"/>
                  </a:cxn>
                  <a:cxn ang="0">
                    <a:pos x="31" y="155"/>
                  </a:cxn>
                  <a:cxn ang="0">
                    <a:pos x="41" y="155"/>
                  </a:cxn>
                  <a:cxn ang="0">
                    <a:pos x="31" y="165"/>
                  </a:cxn>
                  <a:cxn ang="0">
                    <a:pos x="21" y="165"/>
                  </a:cxn>
                  <a:cxn ang="0">
                    <a:pos x="21" y="186"/>
                  </a:cxn>
                  <a:cxn ang="0">
                    <a:pos x="0" y="217"/>
                  </a:cxn>
                </a:cxnLst>
                <a:rect l="0" t="0" r="r" b="b"/>
                <a:pathLst>
                  <a:path w="217" h="331">
                    <a:moveTo>
                      <a:pt x="0" y="227"/>
                    </a:moveTo>
                    <a:lnTo>
                      <a:pt x="10" y="227"/>
                    </a:lnTo>
                    <a:lnTo>
                      <a:pt x="21" y="238"/>
                    </a:lnTo>
                    <a:lnTo>
                      <a:pt x="21" y="248"/>
                    </a:lnTo>
                    <a:lnTo>
                      <a:pt x="21" y="248"/>
                    </a:lnTo>
                    <a:lnTo>
                      <a:pt x="21" y="258"/>
                    </a:lnTo>
                    <a:lnTo>
                      <a:pt x="21" y="258"/>
                    </a:lnTo>
                    <a:lnTo>
                      <a:pt x="21" y="258"/>
                    </a:lnTo>
                    <a:lnTo>
                      <a:pt x="21" y="258"/>
                    </a:lnTo>
                    <a:lnTo>
                      <a:pt x="31" y="258"/>
                    </a:lnTo>
                    <a:lnTo>
                      <a:pt x="41" y="269"/>
                    </a:lnTo>
                    <a:lnTo>
                      <a:pt x="41" y="258"/>
                    </a:lnTo>
                    <a:lnTo>
                      <a:pt x="41" y="248"/>
                    </a:lnTo>
                    <a:lnTo>
                      <a:pt x="52" y="238"/>
                    </a:lnTo>
                    <a:lnTo>
                      <a:pt x="52" y="238"/>
                    </a:lnTo>
                    <a:lnTo>
                      <a:pt x="62" y="248"/>
                    </a:lnTo>
                    <a:lnTo>
                      <a:pt x="62" y="248"/>
                    </a:lnTo>
                    <a:lnTo>
                      <a:pt x="72" y="258"/>
                    </a:lnTo>
                    <a:lnTo>
                      <a:pt x="72" y="269"/>
                    </a:lnTo>
                    <a:lnTo>
                      <a:pt x="72" y="289"/>
                    </a:lnTo>
                    <a:lnTo>
                      <a:pt x="83" y="279"/>
                    </a:lnTo>
                    <a:lnTo>
                      <a:pt x="83" y="279"/>
                    </a:lnTo>
                    <a:lnTo>
                      <a:pt x="93" y="279"/>
                    </a:lnTo>
                    <a:lnTo>
                      <a:pt x="93" y="289"/>
                    </a:lnTo>
                    <a:lnTo>
                      <a:pt x="103" y="289"/>
                    </a:lnTo>
                    <a:lnTo>
                      <a:pt x="103" y="300"/>
                    </a:lnTo>
                    <a:lnTo>
                      <a:pt x="93" y="300"/>
                    </a:lnTo>
                    <a:lnTo>
                      <a:pt x="93" y="320"/>
                    </a:lnTo>
                    <a:lnTo>
                      <a:pt x="93" y="331"/>
                    </a:lnTo>
                    <a:lnTo>
                      <a:pt x="93" y="331"/>
                    </a:lnTo>
                    <a:lnTo>
                      <a:pt x="103" y="331"/>
                    </a:lnTo>
                    <a:lnTo>
                      <a:pt x="103" y="331"/>
                    </a:lnTo>
                    <a:lnTo>
                      <a:pt x="114" y="331"/>
                    </a:lnTo>
                    <a:lnTo>
                      <a:pt x="124" y="331"/>
                    </a:lnTo>
                    <a:lnTo>
                      <a:pt x="124" y="320"/>
                    </a:lnTo>
                    <a:lnTo>
                      <a:pt x="124" y="310"/>
                    </a:lnTo>
                    <a:lnTo>
                      <a:pt x="134" y="300"/>
                    </a:lnTo>
                    <a:lnTo>
                      <a:pt x="145" y="300"/>
                    </a:lnTo>
                    <a:lnTo>
                      <a:pt x="155" y="300"/>
                    </a:lnTo>
                    <a:lnTo>
                      <a:pt x="155" y="300"/>
                    </a:lnTo>
                    <a:lnTo>
                      <a:pt x="155" y="300"/>
                    </a:lnTo>
                    <a:lnTo>
                      <a:pt x="155" y="300"/>
                    </a:lnTo>
                    <a:lnTo>
                      <a:pt x="145" y="289"/>
                    </a:lnTo>
                    <a:lnTo>
                      <a:pt x="145" y="269"/>
                    </a:lnTo>
                    <a:lnTo>
                      <a:pt x="145" y="269"/>
                    </a:lnTo>
                    <a:lnTo>
                      <a:pt x="155" y="258"/>
                    </a:lnTo>
                    <a:lnTo>
                      <a:pt x="155" y="258"/>
                    </a:lnTo>
                    <a:lnTo>
                      <a:pt x="176" y="248"/>
                    </a:lnTo>
                    <a:lnTo>
                      <a:pt x="176" y="248"/>
                    </a:lnTo>
                    <a:lnTo>
                      <a:pt x="186" y="248"/>
                    </a:lnTo>
                    <a:lnTo>
                      <a:pt x="176" y="227"/>
                    </a:lnTo>
                    <a:lnTo>
                      <a:pt x="176" y="207"/>
                    </a:lnTo>
                    <a:lnTo>
                      <a:pt x="165" y="186"/>
                    </a:lnTo>
                    <a:lnTo>
                      <a:pt x="155" y="176"/>
                    </a:lnTo>
                    <a:lnTo>
                      <a:pt x="145" y="165"/>
                    </a:lnTo>
                    <a:lnTo>
                      <a:pt x="155" y="145"/>
                    </a:lnTo>
                    <a:lnTo>
                      <a:pt x="165" y="124"/>
                    </a:lnTo>
                    <a:lnTo>
                      <a:pt x="176" y="103"/>
                    </a:lnTo>
                    <a:lnTo>
                      <a:pt x="176" y="103"/>
                    </a:lnTo>
                    <a:lnTo>
                      <a:pt x="186" y="93"/>
                    </a:lnTo>
                    <a:lnTo>
                      <a:pt x="207" y="93"/>
                    </a:lnTo>
                    <a:lnTo>
                      <a:pt x="217" y="93"/>
                    </a:lnTo>
                    <a:lnTo>
                      <a:pt x="207" y="83"/>
                    </a:lnTo>
                    <a:lnTo>
                      <a:pt x="207" y="62"/>
                    </a:lnTo>
                    <a:lnTo>
                      <a:pt x="207" y="52"/>
                    </a:lnTo>
                    <a:lnTo>
                      <a:pt x="207" y="41"/>
                    </a:lnTo>
                    <a:lnTo>
                      <a:pt x="217" y="31"/>
                    </a:lnTo>
                    <a:lnTo>
                      <a:pt x="217" y="31"/>
                    </a:lnTo>
                    <a:lnTo>
                      <a:pt x="217" y="31"/>
                    </a:lnTo>
                    <a:lnTo>
                      <a:pt x="207" y="31"/>
                    </a:lnTo>
                    <a:lnTo>
                      <a:pt x="207" y="31"/>
                    </a:lnTo>
                    <a:lnTo>
                      <a:pt x="196" y="31"/>
                    </a:lnTo>
                    <a:lnTo>
                      <a:pt x="186" y="31"/>
                    </a:lnTo>
                    <a:lnTo>
                      <a:pt x="176" y="21"/>
                    </a:lnTo>
                    <a:lnTo>
                      <a:pt x="176" y="21"/>
                    </a:lnTo>
                    <a:lnTo>
                      <a:pt x="186" y="10"/>
                    </a:lnTo>
                    <a:lnTo>
                      <a:pt x="186" y="10"/>
                    </a:lnTo>
                    <a:lnTo>
                      <a:pt x="186" y="0"/>
                    </a:lnTo>
                    <a:lnTo>
                      <a:pt x="165" y="0"/>
                    </a:lnTo>
                    <a:lnTo>
                      <a:pt x="155" y="0"/>
                    </a:lnTo>
                    <a:lnTo>
                      <a:pt x="124" y="10"/>
                    </a:lnTo>
                    <a:lnTo>
                      <a:pt x="103" y="10"/>
                    </a:lnTo>
                    <a:lnTo>
                      <a:pt x="93" y="0"/>
                    </a:lnTo>
                    <a:lnTo>
                      <a:pt x="72" y="0"/>
                    </a:lnTo>
                    <a:lnTo>
                      <a:pt x="62" y="0"/>
                    </a:lnTo>
                    <a:lnTo>
                      <a:pt x="52" y="21"/>
                    </a:lnTo>
                    <a:lnTo>
                      <a:pt x="52" y="31"/>
                    </a:lnTo>
                    <a:lnTo>
                      <a:pt x="52" y="62"/>
                    </a:lnTo>
                    <a:lnTo>
                      <a:pt x="52" y="72"/>
                    </a:lnTo>
                    <a:lnTo>
                      <a:pt x="52" y="83"/>
                    </a:lnTo>
                    <a:lnTo>
                      <a:pt x="41" y="93"/>
                    </a:lnTo>
                    <a:lnTo>
                      <a:pt x="31" y="93"/>
                    </a:lnTo>
                    <a:lnTo>
                      <a:pt x="21" y="114"/>
                    </a:lnTo>
                    <a:lnTo>
                      <a:pt x="21" y="134"/>
                    </a:lnTo>
                    <a:lnTo>
                      <a:pt x="21" y="145"/>
                    </a:lnTo>
                    <a:lnTo>
                      <a:pt x="21" y="145"/>
                    </a:lnTo>
                    <a:lnTo>
                      <a:pt x="21" y="155"/>
                    </a:lnTo>
                    <a:lnTo>
                      <a:pt x="31" y="155"/>
                    </a:lnTo>
                    <a:lnTo>
                      <a:pt x="41" y="155"/>
                    </a:lnTo>
                    <a:lnTo>
                      <a:pt x="41" y="155"/>
                    </a:lnTo>
                    <a:lnTo>
                      <a:pt x="41" y="165"/>
                    </a:lnTo>
                    <a:lnTo>
                      <a:pt x="31" y="165"/>
                    </a:lnTo>
                    <a:lnTo>
                      <a:pt x="31" y="165"/>
                    </a:lnTo>
                    <a:lnTo>
                      <a:pt x="21" y="165"/>
                    </a:lnTo>
                    <a:lnTo>
                      <a:pt x="21" y="176"/>
                    </a:lnTo>
                    <a:lnTo>
                      <a:pt x="21" y="186"/>
                    </a:lnTo>
                    <a:lnTo>
                      <a:pt x="0" y="207"/>
                    </a:lnTo>
                    <a:lnTo>
                      <a:pt x="0" y="217"/>
                    </a:lnTo>
                    <a:lnTo>
                      <a:pt x="0" y="227"/>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latin typeface="Arial" panose="020B0604020202020204" pitchFamily="34" charset="0"/>
                  <a:cs typeface="Arial" panose="020B0604020202020204" pitchFamily="34" charset="0"/>
                </a:endParaRPr>
              </a:p>
            </p:txBody>
          </p:sp>
          <p:sp>
            <p:nvSpPr>
              <p:cNvPr id="39" name="Freeform 18"/>
              <p:cNvSpPr>
                <a:spLocks/>
              </p:cNvSpPr>
              <p:nvPr/>
            </p:nvSpPr>
            <p:spPr bwMode="auto">
              <a:xfrm>
                <a:off x="4194220" y="4328009"/>
                <a:ext cx="414744" cy="262049"/>
              </a:xfrm>
              <a:custGeom>
                <a:avLst/>
                <a:gdLst/>
                <a:ahLst/>
                <a:cxnLst>
                  <a:cxn ang="0">
                    <a:pos x="31" y="207"/>
                  </a:cxn>
                  <a:cxn ang="0">
                    <a:pos x="42" y="207"/>
                  </a:cxn>
                  <a:cxn ang="0">
                    <a:pos x="93" y="217"/>
                  </a:cxn>
                  <a:cxn ang="0">
                    <a:pos x="124" y="227"/>
                  </a:cxn>
                  <a:cxn ang="0">
                    <a:pos x="124" y="238"/>
                  </a:cxn>
                  <a:cxn ang="0">
                    <a:pos x="135" y="238"/>
                  </a:cxn>
                  <a:cxn ang="0">
                    <a:pos x="155" y="217"/>
                  </a:cxn>
                  <a:cxn ang="0">
                    <a:pos x="186" y="238"/>
                  </a:cxn>
                  <a:cxn ang="0">
                    <a:pos x="207" y="238"/>
                  </a:cxn>
                  <a:cxn ang="0">
                    <a:pos x="228" y="227"/>
                  </a:cxn>
                  <a:cxn ang="0">
                    <a:pos x="228" y="217"/>
                  </a:cxn>
                  <a:cxn ang="0">
                    <a:pos x="217" y="217"/>
                  </a:cxn>
                  <a:cxn ang="0">
                    <a:pos x="228" y="196"/>
                  </a:cxn>
                  <a:cxn ang="0">
                    <a:pos x="248" y="196"/>
                  </a:cxn>
                  <a:cxn ang="0">
                    <a:pos x="259" y="207"/>
                  </a:cxn>
                  <a:cxn ang="0">
                    <a:pos x="259" y="207"/>
                  </a:cxn>
                  <a:cxn ang="0">
                    <a:pos x="279" y="238"/>
                  </a:cxn>
                  <a:cxn ang="0">
                    <a:pos x="279" y="258"/>
                  </a:cxn>
                  <a:cxn ang="0">
                    <a:pos x="321" y="238"/>
                  </a:cxn>
                  <a:cxn ang="0">
                    <a:pos x="341" y="217"/>
                  </a:cxn>
                  <a:cxn ang="0">
                    <a:pos x="393" y="207"/>
                  </a:cxn>
                  <a:cxn ang="0">
                    <a:pos x="383" y="165"/>
                  </a:cxn>
                  <a:cxn ang="0">
                    <a:pos x="383" y="155"/>
                  </a:cxn>
                  <a:cxn ang="0">
                    <a:pos x="383" y="155"/>
                  </a:cxn>
                  <a:cxn ang="0">
                    <a:pos x="372" y="134"/>
                  </a:cxn>
                  <a:cxn ang="0">
                    <a:pos x="362" y="114"/>
                  </a:cxn>
                  <a:cxn ang="0">
                    <a:pos x="372" y="20"/>
                  </a:cxn>
                  <a:cxn ang="0">
                    <a:pos x="352" y="20"/>
                  </a:cxn>
                  <a:cxn ang="0">
                    <a:pos x="331" y="41"/>
                  </a:cxn>
                  <a:cxn ang="0">
                    <a:pos x="279" y="72"/>
                  </a:cxn>
                  <a:cxn ang="0">
                    <a:pos x="269" y="72"/>
                  </a:cxn>
                  <a:cxn ang="0">
                    <a:pos x="228" y="72"/>
                  </a:cxn>
                  <a:cxn ang="0">
                    <a:pos x="186" y="82"/>
                  </a:cxn>
                  <a:cxn ang="0">
                    <a:pos x="155" y="93"/>
                  </a:cxn>
                  <a:cxn ang="0">
                    <a:pos x="145" y="72"/>
                  </a:cxn>
                  <a:cxn ang="0">
                    <a:pos x="145" y="62"/>
                  </a:cxn>
                  <a:cxn ang="0">
                    <a:pos x="124" y="51"/>
                  </a:cxn>
                  <a:cxn ang="0">
                    <a:pos x="104" y="10"/>
                  </a:cxn>
                  <a:cxn ang="0">
                    <a:pos x="93" y="0"/>
                  </a:cxn>
                  <a:cxn ang="0">
                    <a:pos x="62" y="10"/>
                  </a:cxn>
                  <a:cxn ang="0">
                    <a:pos x="52" y="0"/>
                  </a:cxn>
                  <a:cxn ang="0">
                    <a:pos x="42" y="51"/>
                  </a:cxn>
                  <a:cxn ang="0">
                    <a:pos x="31" y="124"/>
                  </a:cxn>
                  <a:cxn ang="0">
                    <a:pos x="0" y="134"/>
                  </a:cxn>
                  <a:cxn ang="0">
                    <a:pos x="11" y="155"/>
                  </a:cxn>
                  <a:cxn ang="0">
                    <a:pos x="21" y="145"/>
                  </a:cxn>
                  <a:cxn ang="0">
                    <a:pos x="42" y="165"/>
                  </a:cxn>
                  <a:cxn ang="0">
                    <a:pos x="31" y="176"/>
                  </a:cxn>
                  <a:cxn ang="0">
                    <a:pos x="21" y="196"/>
                  </a:cxn>
                </a:cxnLst>
                <a:rect l="0" t="0" r="r" b="b"/>
                <a:pathLst>
                  <a:path w="393" h="258">
                    <a:moveTo>
                      <a:pt x="21" y="186"/>
                    </a:moveTo>
                    <a:lnTo>
                      <a:pt x="21" y="207"/>
                    </a:lnTo>
                    <a:lnTo>
                      <a:pt x="31" y="207"/>
                    </a:lnTo>
                    <a:lnTo>
                      <a:pt x="31" y="207"/>
                    </a:lnTo>
                    <a:lnTo>
                      <a:pt x="31" y="207"/>
                    </a:lnTo>
                    <a:lnTo>
                      <a:pt x="42" y="207"/>
                    </a:lnTo>
                    <a:lnTo>
                      <a:pt x="52" y="207"/>
                    </a:lnTo>
                    <a:lnTo>
                      <a:pt x="62" y="207"/>
                    </a:lnTo>
                    <a:lnTo>
                      <a:pt x="93" y="217"/>
                    </a:lnTo>
                    <a:lnTo>
                      <a:pt x="104" y="217"/>
                    </a:lnTo>
                    <a:lnTo>
                      <a:pt x="114" y="217"/>
                    </a:lnTo>
                    <a:lnTo>
                      <a:pt x="124" y="227"/>
                    </a:lnTo>
                    <a:lnTo>
                      <a:pt x="124" y="227"/>
                    </a:lnTo>
                    <a:lnTo>
                      <a:pt x="124" y="238"/>
                    </a:lnTo>
                    <a:lnTo>
                      <a:pt x="124" y="238"/>
                    </a:lnTo>
                    <a:lnTo>
                      <a:pt x="135" y="248"/>
                    </a:lnTo>
                    <a:lnTo>
                      <a:pt x="135" y="238"/>
                    </a:lnTo>
                    <a:lnTo>
                      <a:pt x="135" y="238"/>
                    </a:lnTo>
                    <a:lnTo>
                      <a:pt x="135" y="227"/>
                    </a:lnTo>
                    <a:lnTo>
                      <a:pt x="145" y="217"/>
                    </a:lnTo>
                    <a:lnTo>
                      <a:pt x="155" y="217"/>
                    </a:lnTo>
                    <a:lnTo>
                      <a:pt x="166" y="217"/>
                    </a:lnTo>
                    <a:lnTo>
                      <a:pt x="186" y="227"/>
                    </a:lnTo>
                    <a:lnTo>
                      <a:pt x="186" y="238"/>
                    </a:lnTo>
                    <a:lnTo>
                      <a:pt x="197" y="238"/>
                    </a:lnTo>
                    <a:lnTo>
                      <a:pt x="197" y="238"/>
                    </a:lnTo>
                    <a:lnTo>
                      <a:pt x="207" y="238"/>
                    </a:lnTo>
                    <a:lnTo>
                      <a:pt x="207" y="238"/>
                    </a:lnTo>
                    <a:lnTo>
                      <a:pt x="217" y="238"/>
                    </a:lnTo>
                    <a:lnTo>
                      <a:pt x="228" y="227"/>
                    </a:lnTo>
                    <a:lnTo>
                      <a:pt x="228" y="227"/>
                    </a:lnTo>
                    <a:lnTo>
                      <a:pt x="228" y="217"/>
                    </a:lnTo>
                    <a:lnTo>
                      <a:pt x="228" y="217"/>
                    </a:lnTo>
                    <a:lnTo>
                      <a:pt x="217" y="217"/>
                    </a:lnTo>
                    <a:lnTo>
                      <a:pt x="217" y="217"/>
                    </a:lnTo>
                    <a:lnTo>
                      <a:pt x="217" y="217"/>
                    </a:lnTo>
                    <a:lnTo>
                      <a:pt x="217" y="207"/>
                    </a:lnTo>
                    <a:lnTo>
                      <a:pt x="217" y="207"/>
                    </a:lnTo>
                    <a:lnTo>
                      <a:pt x="228" y="196"/>
                    </a:lnTo>
                    <a:lnTo>
                      <a:pt x="238" y="186"/>
                    </a:lnTo>
                    <a:lnTo>
                      <a:pt x="248" y="186"/>
                    </a:lnTo>
                    <a:lnTo>
                      <a:pt x="248" y="196"/>
                    </a:lnTo>
                    <a:lnTo>
                      <a:pt x="248" y="207"/>
                    </a:lnTo>
                    <a:lnTo>
                      <a:pt x="248" y="207"/>
                    </a:lnTo>
                    <a:lnTo>
                      <a:pt x="259" y="207"/>
                    </a:lnTo>
                    <a:lnTo>
                      <a:pt x="259" y="196"/>
                    </a:lnTo>
                    <a:lnTo>
                      <a:pt x="259" y="207"/>
                    </a:lnTo>
                    <a:lnTo>
                      <a:pt x="259" y="207"/>
                    </a:lnTo>
                    <a:lnTo>
                      <a:pt x="269" y="217"/>
                    </a:lnTo>
                    <a:lnTo>
                      <a:pt x="269" y="227"/>
                    </a:lnTo>
                    <a:lnTo>
                      <a:pt x="279" y="238"/>
                    </a:lnTo>
                    <a:lnTo>
                      <a:pt x="279" y="248"/>
                    </a:lnTo>
                    <a:lnTo>
                      <a:pt x="279" y="258"/>
                    </a:lnTo>
                    <a:lnTo>
                      <a:pt x="279" y="258"/>
                    </a:lnTo>
                    <a:lnTo>
                      <a:pt x="300" y="248"/>
                    </a:lnTo>
                    <a:lnTo>
                      <a:pt x="310" y="248"/>
                    </a:lnTo>
                    <a:lnTo>
                      <a:pt x="321" y="238"/>
                    </a:lnTo>
                    <a:lnTo>
                      <a:pt x="331" y="227"/>
                    </a:lnTo>
                    <a:lnTo>
                      <a:pt x="341" y="217"/>
                    </a:lnTo>
                    <a:lnTo>
                      <a:pt x="341" y="217"/>
                    </a:lnTo>
                    <a:lnTo>
                      <a:pt x="362" y="207"/>
                    </a:lnTo>
                    <a:lnTo>
                      <a:pt x="372" y="207"/>
                    </a:lnTo>
                    <a:lnTo>
                      <a:pt x="393" y="207"/>
                    </a:lnTo>
                    <a:lnTo>
                      <a:pt x="383" y="186"/>
                    </a:lnTo>
                    <a:lnTo>
                      <a:pt x="383" y="176"/>
                    </a:lnTo>
                    <a:lnTo>
                      <a:pt x="383" y="165"/>
                    </a:lnTo>
                    <a:lnTo>
                      <a:pt x="383" y="165"/>
                    </a:lnTo>
                    <a:lnTo>
                      <a:pt x="383" y="155"/>
                    </a:lnTo>
                    <a:lnTo>
                      <a:pt x="383" y="155"/>
                    </a:lnTo>
                    <a:lnTo>
                      <a:pt x="383" y="165"/>
                    </a:lnTo>
                    <a:lnTo>
                      <a:pt x="383" y="165"/>
                    </a:lnTo>
                    <a:lnTo>
                      <a:pt x="383" y="155"/>
                    </a:lnTo>
                    <a:lnTo>
                      <a:pt x="372" y="155"/>
                    </a:lnTo>
                    <a:lnTo>
                      <a:pt x="372" y="145"/>
                    </a:lnTo>
                    <a:lnTo>
                      <a:pt x="372" y="134"/>
                    </a:lnTo>
                    <a:lnTo>
                      <a:pt x="362" y="124"/>
                    </a:lnTo>
                    <a:lnTo>
                      <a:pt x="362" y="114"/>
                    </a:lnTo>
                    <a:lnTo>
                      <a:pt x="362" y="114"/>
                    </a:lnTo>
                    <a:lnTo>
                      <a:pt x="372" y="72"/>
                    </a:lnTo>
                    <a:lnTo>
                      <a:pt x="383" y="31"/>
                    </a:lnTo>
                    <a:lnTo>
                      <a:pt x="372" y="20"/>
                    </a:lnTo>
                    <a:lnTo>
                      <a:pt x="372" y="10"/>
                    </a:lnTo>
                    <a:lnTo>
                      <a:pt x="362" y="10"/>
                    </a:lnTo>
                    <a:lnTo>
                      <a:pt x="352" y="20"/>
                    </a:lnTo>
                    <a:lnTo>
                      <a:pt x="352" y="20"/>
                    </a:lnTo>
                    <a:lnTo>
                      <a:pt x="341" y="31"/>
                    </a:lnTo>
                    <a:lnTo>
                      <a:pt x="331" y="41"/>
                    </a:lnTo>
                    <a:lnTo>
                      <a:pt x="321" y="51"/>
                    </a:lnTo>
                    <a:lnTo>
                      <a:pt x="290" y="51"/>
                    </a:lnTo>
                    <a:lnTo>
                      <a:pt x="279" y="72"/>
                    </a:lnTo>
                    <a:lnTo>
                      <a:pt x="269" y="72"/>
                    </a:lnTo>
                    <a:lnTo>
                      <a:pt x="269" y="82"/>
                    </a:lnTo>
                    <a:lnTo>
                      <a:pt x="269" y="72"/>
                    </a:lnTo>
                    <a:lnTo>
                      <a:pt x="259" y="72"/>
                    </a:lnTo>
                    <a:lnTo>
                      <a:pt x="238" y="72"/>
                    </a:lnTo>
                    <a:lnTo>
                      <a:pt x="228" y="72"/>
                    </a:lnTo>
                    <a:lnTo>
                      <a:pt x="217" y="72"/>
                    </a:lnTo>
                    <a:lnTo>
                      <a:pt x="207" y="72"/>
                    </a:lnTo>
                    <a:lnTo>
                      <a:pt x="186" y="82"/>
                    </a:lnTo>
                    <a:lnTo>
                      <a:pt x="176" y="82"/>
                    </a:lnTo>
                    <a:lnTo>
                      <a:pt x="166" y="82"/>
                    </a:lnTo>
                    <a:lnTo>
                      <a:pt x="155" y="93"/>
                    </a:lnTo>
                    <a:lnTo>
                      <a:pt x="145" y="82"/>
                    </a:lnTo>
                    <a:lnTo>
                      <a:pt x="145" y="82"/>
                    </a:lnTo>
                    <a:lnTo>
                      <a:pt x="145" y="72"/>
                    </a:lnTo>
                    <a:lnTo>
                      <a:pt x="145" y="72"/>
                    </a:lnTo>
                    <a:lnTo>
                      <a:pt x="145" y="62"/>
                    </a:lnTo>
                    <a:lnTo>
                      <a:pt x="145" y="62"/>
                    </a:lnTo>
                    <a:lnTo>
                      <a:pt x="145" y="51"/>
                    </a:lnTo>
                    <a:lnTo>
                      <a:pt x="135" y="51"/>
                    </a:lnTo>
                    <a:lnTo>
                      <a:pt x="124" y="51"/>
                    </a:lnTo>
                    <a:lnTo>
                      <a:pt x="114" y="41"/>
                    </a:lnTo>
                    <a:lnTo>
                      <a:pt x="104" y="31"/>
                    </a:lnTo>
                    <a:lnTo>
                      <a:pt x="104" y="10"/>
                    </a:lnTo>
                    <a:lnTo>
                      <a:pt x="104" y="10"/>
                    </a:lnTo>
                    <a:lnTo>
                      <a:pt x="104" y="0"/>
                    </a:lnTo>
                    <a:lnTo>
                      <a:pt x="93" y="0"/>
                    </a:lnTo>
                    <a:lnTo>
                      <a:pt x="93" y="10"/>
                    </a:lnTo>
                    <a:lnTo>
                      <a:pt x="83" y="20"/>
                    </a:lnTo>
                    <a:lnTo>
                      <a:pt x="62" y="10"/>
                    </a:lnTo>
                    <a:lnTo>
                      <a:pt x="52" y="0"/>
                    </a:lnTo>
                    <a:lnTo>
                      <a:pt x="52" y="0"/>
                    </a:lnTo>
                    <a:lnTo>
                      <a:pt x="52" y="0"/>
                    </a:lnTo>
                    <a:lnTo>
                      <a:pt x="52" y="0"/>
                    </a:lnTo>
                    <a:lnTo>
                      <a:pt x="52" y="20"/>
                    </a:lnTo>
                    <a:lnTo>
                      <a:pt x="42" y="51"/>
                    </a:lnTo>
                    <a:lnTo>
                      <a:pt x="31" y="82"/>
                    </a:lnTo>
                    <a:lnTo>
                      <a:pt x="31" y="103"/>
                    </a:lnTo>
                    <a:lnTo>
                      <a:pt x="31" y="124"/>
                    </a:lnTo>
                    <a:lnTo>
                      <a:pt x="21" y="124"/>
                    </a:lnTo>
                    <a:lnTo>
                      <a:pt x="11" y="134"/>
                    </a:lnTo>
                    <a:lnTo>
                      <a:pt x="0" y="134"/>
                    </a:lnTo>
                    <a:lnTo>
                      <a:pt x="11" y="145"/>
                    </a:lnTo>
                    <a:lnTo>
                      <a:pt x="11" y="155"/>
                    </a:lnTo>
                    <a:lnTo>
                      <a:pt x="11" y="155"/>
                    </a:lnTo>
                    <a:lnTo>
                      <a:pt x="11" y="155"/>
                    </a:lnTo>
                    <a:lnTo>
                      <a:pt x="11" y="145"/>
                    </a:lnTo>
                    <a:lnTo>
                      <a:pt x="21" y="145"/>
                    </a:lnTo>
                    <a:lnTo>
                      <a:pt x="31" y="155"/>
                    </a:lnTo>
                    <a:lnTo>
                      <a:pt x="42" y="155"/>
                    </a:lnTo>
                    <a:lnTo>
                      <a:pt x="42" y="165"/>
                    </a:lnTo>
                    <a:lnTo>
                      <a:pt x="42" y="176"/>
                    </a:lnTo>
                    <a:lnTo>
                      <a:pt x="31" y="176"/>
                    </a:lnTo>
                    <a:lnTo>
                      <a:pt x="31" y="176"/>
                    </a:lnTo>
                    <a:lnTo>
                      <a:pt x="21" y="186"/>
                    </a:lnTo>
                    <a:lnTo>
                      <a:pt x="21" y="186"/>
                    </a:lnTo>
                    <a:lnTo>
                      <a:pt x="21" y="196"/>
                    </a:lnTo>
                    <a:lnTo>
                      <a:pt x="21" y="196"/>
                    </a:lnTo>
                    <a:lnTo>
                      <a:pt x="21" y="186"/>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latin typeface="Arial" panose="020B0604020202020204" pitchFamily="34" charset="0"/>
                  <a:cs typeface="Arial" panose="020B0604020202020204" pitchFamily="34" charset="0"/>
                </a:endParaRPr>
              </a:p>
            </p:txBody>
          </p:sp>
          <p:sp>
            <p:nvSpPr>
              <p:cNvPr id="40" name="Freeform 19"/>
              <p:cNvSpPr>
                <a:spLocks/>
              </p:cNvSpPr>
              <p:nvPr/>
            </p:nvSpPr>
            <p:spPr bwMode="auto">
              <a:xfrm>
                <a:off x="4161213" y="4642152"/>
                <a:ext cx="426225" cy="484633"/>
              </a:xfrm>
              <a:custGeom>
                <a:avLst/>
                <a:gdLst/>
                <a:ahLst/>
                <a:cxnLst>
                  <a:cxn ang="0">
                    <a:pos x="21" y="455"/>
                  </a:cxn>
                  <a:cxn ang="0">
                    <a:pos x="42" y="476"/>
                  </a:cxn>
                  <a:cxn ang="0">
                    <a:pos x="93" y="455"/>
                  </a:cxn>
                  <a:cxn ang="0">
                    <a:pos x="104" y="434"/>
                  </a:cxn>
                  <a:cxn ang="0">
                    <a:pos x="155" y="434"/>
                  </a:cxn>
                  <a:cxn ang="0">
                    <a:pos x="217" y="414"/>
                  </a:cxn>
                  <a:cxn ang="0">
                    <a:pos x="217" y="414"/>
                  </a:cxn>
                  <a:cxn ang="0">
                    <a:pos x="217" y="414"/>
                  </a:cxn>
                  <a:cxn ang="0">
                    <a:pos x="259" y="424"/>
                  </a:cxn>
                  <a:cxn ang="0">
                    <a:pos x="290" y="434"/>
                  </a:cxn>
                  <a:cxn ang="0">
                    <a:pos x="300" y="414"/>
                  </a:cxn>
                  <a:cxn ang="0">
                    <a:pos x="259" y="393"/>
                  </a:cxn>
                  <a:cxn ang="0">
                    <a:pos x="259" y="352"/>
                  </a:cxn>
                  <a:cxn ang="0">
                    <a:pos x="238" y="321"/>
                  </a:cxn>
                  <a:cxn ang="0">
                    <a:pos x="228" y="290"/>
                  </a:cxn>
                  <a:cxn ang="0">
                    <a:pos x="238" y="269"/>
                  </a:cxn>
                  <a:cxn ang="0">
                    <a:pos x="259" y="259"/>
                  </a:cxn>
                  <a:cxn ang="0">
                    <a:pos x="269" y="228"/>
                  </a:cxn>
                  <a:cxn ang="0">
                    <a:pos x="290" y="217"/>
                  </a:cxn>
                  <a:cxn ang="0">
                    <a:pos x="310" y="207"/>
                  </a:cxn>
                  <a:cxn ang="0">
                    <a:pos x="341" y="197"/>
                  </a:cxn>
                  <a:cxn ang="0">
                    <a:pos x="352" y="176"/>
                  </a:cxn>
                  <a:cxn ang="0">
                    <a:pos x="352" y="124"/>
                  </a:cxn>
                  <a:cxn ang="0">
                    <a:pos x="383" y="114"/>
                  </a:cxn>
                  <a:cxn ang="0">
                    <a:pos x="383" y="72"/>
                  </a:cxn>
                  <a:cxn ang="0">
                    <a:pos x="352" y="41"/>
                  </a:cxn>
                  <a:cxn ang="0">
                    <a:pos x="331" y="41"/>
                  </a:cxn>
                  <a:cxn ang="0">
                    <a:pos x="310" y="52"/>
                  </a:cxn>
                  <a:cxn ang="0">
                    <a:pos x="290" y="72"/>
                  </a:cxn>
                  <a:cxn ang="0">
                    <a:pos x="259" y="41"/>
                  </a:cxn>
                  <a:cxn ang="0">
                    <a:pos x="248" y="21"/>
                  </a:cxn>
                  <a:cxn ang="0">
                    <a:pos x="217" y="10"/>
                  </a:cxn>
                  <a:cxn ang="0">
                    <a:pos x="207" y="21"/>
                  </a:cxn>
                  <a:cxn ang="0">
                    <a:pos x="197" y="21"/>
                  </a:cxn>
                  <a:cxn ang="0">
                    <a:pos x="176" y="0"/>
                  </a:cxn>
                  <a:cxn ang="0">
                    <a:pos x="135" y="0"/>
                  </a:cxn>
                  <a:cxn ang="0">
                    <a:pos x="124" y="31"/>
                  </a:cxn>
                  <a:cxn ang="0">
                    <a:pos x="135" y="41"/>
                  </a:cxn>
                  <a:cxn ang="0">
                    <a:pos x="124" y="52"/>
                  </a:cxn>
                  <a:cxn ang="0">
                    <a:pos x="104" y="83"/>
                  </a:cxn>
                  <a:cxn ang="0">
                    <a:pos x="124" y="114"/>
                  </a:cxn>
                  <a:cxn ang="0">
                    <a:pos x="73" y="135"/>
                  </a:cxn>
                  <a:cxn ang="0">
                    <a:pos x="21" y="176"/>
                  </a:cxn>
                  <a:cxn ang="0">
                    <a:pos x="0" y="197"/>
                  </a:cxn>
                  <a:cxn ang="0">
                    <a:pos x="11" y="228"/>
                  </a:cxn>
                  <a:cxn ang="0">
                    <a:pos x="21" y="238"/>
                  </a:cxn>
                  <a:cxn ang="0">
                    <a:pos x="62" y="259"/>
                  </a:cxn>
                  <a:cxn ang="0">
                    <a:pos x="62" y="259"/>
                  </a:cxn>
                  <a:cxn ang="0">
                    <a:pos x="52" y="259"/>
                  </a:cxn>
                  <a:cxn ang="0">
                    <a:pos x="42" y="279"/>
                  </a:cxn>
                  <a:cxn ang="0">
                    <a:pos x="62" y="290"/>
                  </a:cxn>
                  <a:cxn ang="0">
                    <a:pos x="73" y="310"/>
                  </a:cxn>
                  <a:cxn ang="0">
                    <a:pos x="62" y="310"/>
                  </a:cxn>
                  <a:cxn ang="0">
                    <a:pos x="52" y="341"/>
                  </a:cxn>
                  <a:cxn ang="0">
                    <a:pos x="42" y="383"/>
                  </a:cxn>
                  <a:cxn ang="0">
                    <a:pos x="21" y="424"/>
                  </a:cxn>
                  <a:cxn ang="0">
                    <a:pos x="21" y="434"/>
                  </a:cxn>
                  <a:cxn ang="0">
                    <a:pos x="21" y="424"/>
                  </a:cxn>
                </a:cxnLst>
                <a:rect l="0" t="0" r="r" b="b"/>
                <a:pathLst>
                  <a:path w="403" h="476">
                    <a:moveTo>
                      <a:pt x="21" y="414"/>
                    </a:moveTo>
                    <a:lnTo>
                      <a:pt x="21" y="445"/>
                    </a:lnTo>
                    <a:lnTo>
                      <a:pt x="21" y="455"/>
                    </a:lnTo>
                    <a:lnTo>
                      <a:pt x="31" y="466"/>
                    </a:lnTo>
                    <a:lnTo>
                      <a:pt x="31" y="466"/>
                    </a:lnTo>
                    <a:lnTo>
                      <a:pt x="42" y="476"/>
                    </a:lnTo>
                    <a:lnTo>
                      <a:pt x="62" y="466"/>
                    </a:lnTo>
                    <a:lnTo>
                      <a:pt x="83" y="466"/>
                    </a:lnTo>
                    <a:lnTo>
                      <a:pt x="93" y="455"/>
                    </a:lnTo>
                    <a:lnTo>
                      <a:pt x="93" y="445"/>
                    </a:lnTo>
                    <a:lnTo>
                      <a:pt x="104" y="434"/>
                    </a:lnTo>
                    <a:lnTo>
                      <a:pt x="104" y="434"/>
                    </a:lnTo>
                    <a:lnTo>
                      <a:pt x="104" y="424"/>
                    </a:lnTo>
                    <a:lnTo>
                      <a:pt x="124" y="434"/>
                    </a:lnTo>
                    <a:lnTo>
                      <a:pt x="155" y="434"/>
                    </a:lnTo>
                    <a:lnTo>
                      <a:pt x="176" y="434"/>
                    </a:lnTo>
                    <a:lnTo>
                      <a:pt x="197" y="424"/>
                    </a:lnTo>
                    <a:lnTo>
                      <a:pt x="217" y="414"/>
                    </a:lnTo>
                    <a:lnTo>
                      <a:pt x="217" y="414"/>
                    </a:lnTo>
                    <a:lnTo>
                      <a:pt x="217" y="414"/>
                    </a:lnTo>
                    <a:lnTo>
                      <a:pt x="217" y="414"/>
                    </a:lnTo>
                    <a:lnTo>
                      <a:pt x="217" y="414"/>
                    </a:lnTo>
                    <a:lnTo>
                      <a:pt x="217" y="414"/>
                    </a:lnTo>
                    <a:lnTo>
                      <a:pt x="217" y="414"/>
                    </a:lnTo>
                    <a:lnTo>
                      <a:pt x="238" y="403"/>
                    </a:lnTo>
                    <a:lnTo>
                      <a:pt x="248" y="414"/>
                    </a:lnTo>
                    <a:lnTo>
                      <a:pt x="259" y="424"/>
                    </a:lnTo>
                    <a:lnTo>
                      <a:pt x="269" y="434"/>
                    </a:lnTo>
                    <a:lnTo>
                      <a:pt x="279" y="434"/>
                    </a:lnTo>
                    <a:lnTo>
                      <a:pt x="290" y="434"/>
                    </a:lnTo>
                    <a:lnTo>
                      <a:pt x="300" y="434"/>
                    </a:lnTo>
                    <a:lnTo>
                      <a:pt x="300" y="424"/>
                    </a:lnTo>
                    <a:lnTo>
                      <a:pt x="300" y="414"/>
                    </a:lnTo>
                    <a:lnTo>
                      <a:pt x="290" y="403"/>
                    </a:lnTo>
                    <a:lnTo>
                      <a:pt x="279" y="393"/>
                    </a:lnTo>
                    <a:lnTo>
                      <a:pt x="259" y="393"/>
                    </a:lnTo>
                    <a:lnTo>
                      <a:pt x="259" y="383"/>
                    </a:lnTo>
                    <a:lnTo>
                      <a:pt x="259" y="362"/>
                    </a:lnTo>
                    <a:lnTo>
                      <a:pt x="259" y="352"/>
                    </a:lnTo>
                    <a:lnTo>
                      <a:pt x="248" y="341"/>
                    </a:lnTo>
                    <a:lnTo>
                      <a:pt x="248" y="331"/>
                    </a:lnTo>
                    <a:lnTo>
                      <a:pt x="238" y="321"/>
                    </a:lnTo>
                    <a:lnTo>
                      <a:pt x="228" y="310"/>
                    </a:lnTo>
                    <a:lnTo>
                      <a:pt x="228" y="300"/>
                    </a:lnTo>
                    <a:lnTo>
                      <a:pt x="228" y="290"/>
                    </a:lnTo>
                    <a:lnTo>
                      <a:pt x="238" y="279"/>
                    </a:lnTo>
                    <a:lnTo>
                      <a:pt x="238" y="279"/>
                    </a:lnTo>
                    <a:lnTo>
                      <a:pt x="238" y="269"/>
                    </a:lnTo>
                    <a:lnTo>
                      <a:pt x="238" y="269"/>
                    </a:lnTo>
                    <a:lnTo>
                      <a:pt x="248" y="269"/>
                    </a:lnTo>
                    <a:lnTo>
                      <a:pt x="259" y="259"/>
                    </a:lnTo>
                    <a:lnTo>
                      <a:pt x="269" y="248"/>
                    </a:lnTo>
                    <a:lnTo>
                      <a:pt x="269" y="238"/>
                    </a:lnTo>
                    <a:lnTo>
                      <a:pt x="269" y="228"/>
                    </a:lnTo>
                    <a:lnTo>
                      <a:pt x="279" y="228"/>
                    </a:lnTo>
                    <a:lnTo>
                      <a:pt x="279" y="228"/>
                    </a:lnTo>
                    <a:lnTo>
                      <a:pt x="290" y="217"/>
                    </a:lnTo>
                    <a:lnTo>
                      <a:pt x="310" y="217"/>
                    </a:lnTo>
                    <a:lnTo>
                      <a:pt x="310" y="207"/>
                    </a:lnTo>
                    <a:lnTo>
                      <a:pt x="310" y="207"/>
                    </a:lnTo>
                    <a:lnTo>
                      <a:pt x="321" y="197"/>
                    </a:lnTo>
                    <a:lnTo>
                      <a:pt x="331" y="197"/>
                    </a:lnTo>
                    <a:lnTo>
                      <a:pt x="341" y="197"/>
                    </a:lnTo>
                    <a:lnTo>
                      <a:pt x="341" y="197"/>
                    </a:lnTo>
                    <a:lnTo>
                      <a:pt x="341" y="186"/>
                    </a:lnTo>
                    <a:lnTo>
                      <a:pt x="352" y="176"/>
                    </a:lnTo>
                    <a:lnTo>
                      <a:pt x="352" y="145"/>
                    </a:lnTo>
                    <a:lnTo>
                      <a:pt x="352" y="135"/>
                    </a:lnTo>
                    <a:lnTo>
                      <a:pt x="352" y="124"/>
                    </a:lnTo>
                    <a:lnTo>
                      <a:pt x="362" y="114"/>
                    </a:lnTo>
                    <a:lnTo>
                      <a:pt x="372" y="114"/>
                    </a:lnTo>
                    <a:lnTo>
                      <a:pt x="383" y="114"/>
                    </a:lnTo>
                    <a:lnTo>
                      <a:pt x="403" y="103"/>
                    </a:lnTo>
                    <a:lnTo>
                      <a:pt x="393" y="83"/>
                    </a:lnTo>
                    <a:lnTo>
                      <a:pt x="383" y="72"/>
                    </a:lnTo>
                    <a:lnTo>
                      <a:pt x="372" y="62"/>
                    </a:lnTo>
                    <a:lnTo>
                      <a:pt x="352" y="52"/>
                    </a:lnTo>
                    <a:lnTo>
                      <a:pt x="352" y="41"/>
                    </a:lnTo>
                    <a:lnTo>
                      <a:pt x="341" y="31"/>
                    </a:lnTo>
                    <a:lnTo>
                      <a:pt x="341" y="31"/>
                    </a:lnTo>
                    <a:lnTo>
                      <a:pt x="331" y="41"/>
                    </a:lnTo>
                    <a:lnTo>
                      <a:pt x="321" y="41"/>
                    </a:lnTo>
                    <a:lnTo>
                      <a:pt x="310" y="52"/>
                    </a:lnTo>
                    <a:lnTo>
                      <a:pt x="310" y="52"/>
                    </a:lnTo>
                    <a:lnTo>
                      <a:pt x="300" y="62"/>
                    </a:lnTo>
                    <a:lnTo>
                      <a:pt x="300" y="72"/>
                    </a:lnTo>
                    <a:lnTo>
                      <a:pt x="290" y="72"/>
                    </a:lnTo>
                    <a:lnTo>
                      <a:pt x="279" y="72"/>
                    </a:lnTo>
                    <a:lnTo>
                      <a:pt x="269" y="72"/>
                    </a:lnTo>
                    <a:lnTo>
                      <a:pt x="259" y="41"/>
                    </a:lnTo>
                    <a:lnTo>
                      <a:pt x="259" y="31"/>
                    </a:lnTo>
                    <a:lnTo>
                      <a:pt x="259" y="21"/>
                    </a:lnTo>
                    <a:lnTo>
                      <a:pt x="248" y="21"/>
                    </a:lnTo>
                    <a:lnTo>
                      <a:pt x="238" y="21"/>
                    </a:lnTo>
                    <a:lnTo>
                      <a:pt x="228" y="10"/>
                    </a:lnTo>
                    <a:lnTo>
                      <a:pt x="217" y="10"/>
                    </a:lnTo>
                    <a:lnTo>
                      <a:pt x="217" y="10"/>
                    </a:lnTo>
                    <a:lnTo>
                      <a:pt x="207" y="21"/>
                    </a:lnTo>
                    <a:lnTo>
                      <a:pt x="207" y="21"/>
                    </a:lnTo>
                    <a:lnTo>
                      <a:pt x="197" y="21"/>
                    </a:lnTo>
                    <a:lnTo>
                      <a:pt x="197" y="21"/>
                    </a:lnTo>
                    <a:lnTo>
                      <a:pt x="197" y="21"/>
                    </a:lnTo>
                    <a:lnTo>
                      <a:pt x="197" y="10"/>
                    </a:lnTo>
                    <a:lnTo>
                      <a:pt x="186" y="0"/>
                    </a:lnTo>
                    <a:lnTo>
                      <a:pt x="176" y="0"/>
                    </a:lnTo>
                    <a:lnTo>
                      <a:pt x="176" y="0"/>
                    </a:lnTo>
                    <a:lnTo>
                      <a:pt x="155" y="0"/>
                    </a:lnTo>
                    <a:lnTo>
                      <a:pt x="135" y="0"/>
                    </a:lnTo>
                    <a:lnTo>
                      <a:pt x="124" y="10"/>
                    </a:lnTo>
                    <a:lnTo>
                      <a:pt x="124" y="21"/>
                    </a:lnTo>
                    <a:lnTo>
                      <a:pt x="124" y="31"/>
                    </a:lnTo>
                    <a:lnTo>
                      <a:pt x="135" y="31"/>
                    </a:lnTo>
                    <a:lnTo>
                      <a:pt x="135" y="31"/>
                    </a:lnTo>
                    <a:lnTo>
                      <a:pt x="135" y="41"/>
                    </a:lnTo>
                    <a:lnTo>
                      <a:pt x="135" y="41"/>
                    </a:lnTo>
                    <a:lnTo>
                      <a:pt x="135" y="41"/>
                    </a:lnTo>
                    <a:lnTo>
                      <a:pt x="124" y="52"/>
                    </a:lnTo>
                    <a:lnTo>
                      <a:pt x="124" y="52"/>
                    </a:lnTo>
                    <a:lnTo>
                      <a:pt x="114" y="62"/>
                    </a:lnTo>
                    <a:lnTo>
                      <a:pt x="104" y="83"/>
                    </a:lnTo>
                    <a:lnTo>
                      <a:pt x="114" y="93"/>
                    </a:lnTo>
                    <a:lnTo>
                      <a:pt x="114" y="103"/>
                    </a:lnTo>
                    <a:lnTo>
                      <a:pt x="124" y="114"/>
                    </a:lnTo>
                    <a:lnTo>
                      <a:pt x="114" y="114"/>
                    </a:lnTo>
                    <a:lnTo>
                      <a:pt x="114" y="114"/>
                    </a:lnTo>
                    <a:lnTo>
                      <a:pt x="73" y="135"/>
                    </a:lnTo>
                    <a:lnTo>
                      <a:pt x="42" y="145"/>
                    </a:lnTo>
                    <a:lnTo>
                      <a:pt x="31" y="166"/>
                    </a:lnTo>
                    <a:lnTo>
                      <a:pt x="21" y="176"/>
                    </a:lnTo>
                    <a:lnTo>
                      <a:pt x="21" y="186"/>
                    </a:lnTo>
                    <a:lnTo>
                      <a:pt x="11" y="186"/>
                    </a:lnTo>
                    <a:lnTo>
                      <a:pt x="0" y="197"/>
                    </a:lnTo>
                    <a:lnTo>
                      <a:pt x="11" y="207"/>
                    </a:lnTo>
                    <a:lnTo>
                      <a:pt x="11" y="217"/>
                    </a:lnTo>
                    <a:lnTo>
                      <a:pt x="11" y="228"/>
                    </a:lnTo>
                    <a:lnTo>
                      <a:pt x="11" y="238"/>
                    </a:lnTo>
                    <a:lnTo>
                      <a:pt x="21" y="238"/>
                    </a:lnTo>
                    <a:lnTo>
                      <a:pt x="21" y="238"/>
                    </a:lnTo>
                    <a:lnTo>
                      <a:pt x="31" y="238"/>
                    </a:lnTo>
                    <a:lnTo>
                      <a:pt x="52" y="238"/>
                    </a:lnTo>
                    <a:lnTo>
                      <a:pt x="62" y="259"/>
                    </a:lnTo>
                    <a:lnTo>
                      <a:pt x="62" y="259"/>
                    </a:lnTo>
                    <a:lnTo>
                      <a:pt x="62" y="259"/>
                    </a:lnTo>
                    <a:lnTo>
                      <a:pt x="62" y="259"/>
                    </a:lnTo>
                    <a:lnTo>
                      <a:pt x="52" y="259"/>
                    </a:lnTo>
                    <a:lnTo>
                      <a:pt x="52" y="259"/>
                    </a:lnTo>
                    <a:lnTo>
                      <a:pt x="52" y="259"/>
                    </a:lnTo>
                    <a:lnTo>
                      <a:pt x="42" y="269"/>
                    </a:lnTo>
                    <a:lnTo>
                      <a:pt x="42" y="269"/>
                    </a:lnTo>
                    <a:lnTo>
                      <a:pt x="42" y="279"/>
                    </a:lnTo>
                    <a:lnTo>
                      <a:pt x="52" y="279"/>
                    </a:lnTo>
                    <a:lnTo>
                      <a:pt x="62" y="290"/>
                    </a:lnTo>
                    <a:lnTo>
                      <a:pt x="62" y="290"/>
                    </a:lnTo>
                    <a:lnTo>
                      <a:pt x="73" y="300"/>
                    </a:lnTo>
                    <a:lnTo>
                      <a:pt x="73" y="310"/>
                    </a:lnTo>
                    <a:lnTo>
                      <a:pt x="73" y="310"/>
                    </a:lnTo>
                    <a:lnTo>
                      <a:pt x="73" y="310"/>
                    </a:lnTo>
                    <a:lnTo>
                      <a:pt x="73" y="310"/>
                    </a:lnTo>
                    <a:lnTo>
                      <a:pt x="62" y="310"/>
                    </a:lnTo>
                    <a:lnTo>
                      <a:pt x="62" y="321"/>
                    </a:lnTo>
                    <a:lnTo>
                      <a:pt x="62" y="331"/>
                    </a:lnTo>
                    <a:lnTo>
                      <a:pt x="52" y="341"/>
                    </a:lnTo>
                    <a:lnTo>
                      <a:pt x="52" y="352"/>
                    </a:lnTo>
                    <a:lnTo>
                      <a:pt x="52" y="372"/>
                    </a:lnTo>
                    <a:lnTo>
                      <a:pt x="42" y="383"/>
                    </a:lnTo>
                    <a:lnTo>
                      <a:pt x="31" y="403"/>
                    </a:lnTo>
                    <a:lnTo>
                      <a:pt x="21" y="414"/>
                    </a:lnTo>
                    <a:lnTo>
                      <a:pt x="21" y="424"/>
                    </a:lnTo>
                    <a:lnTo>
                      <a:pt x="21" y="434"/>
                    </a:lnTo>
                    <a:lnTo>
                      <a:pt x="21" y="434"/>
                    </a:lnTo>
                    <a:lnTo>
                      <a:pt x="21" y="434"/>
                    </a:lnTo>
                    <a:lnTo>
                      <a:pt x="21" y="434"/>
                    </a:lnTo>
                    <a:lnTo>
                      <a:pt x="21" y="434"/>
                    </a:lnTo>
                    <a:lnTo>
                      <a:pt x="21" y="424"/>
                    </a:lnTo>
                    <a:lnTo>
                      <a:pt x="21" y="414"/>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latin typeface="Arial" panose="020B0604020202020204" pitchFamily="34" charset="0"/>
                  <a:cs typeface="Arial" panose="020B0604020202020204" pitchFamily="34" charset="0"/>
                </a:endParaRPr>
              </a:p>
            </p:txBody>
          </p:sp>
          <p:sp>
            <p:nvSpPr>
              <p:cNvPr id="41" name="Freeform 20"/>
              <p:cNvSpPr>
                <a:spLocks/>
              </p:cNvSpPr>
              <p:nvPr/>
            </p:nvSpPr>
            <p:spPr bwMode="auto">
              <a:xfrm>
                <a:off x="4029184" y="4517442"/>
                <a:ext cx="459232" cy="377288"/>
              </a:xfrm>
              <a:custGeom>
                <a:avLst/>
                <a:gdLst/>
                <a:ahLst/>
                <a:cxnLst>
                  <a:cxn ang="0">
                    <a:pos x="21" y="321"/>
                  </a:cxn>
                  <a:cxn ang="0">
                    <a:pos x="21" y="341"/>
                  </a:cxn>
                  <a:cxn ang="0">
                    <a:pos x="52" y="352"/>
                  </a:cxn>
                  <a:cxn ang="0">
                    <a:pos x="83" y="372"/>
                  </a:cxn>
                  <a:cxn ang="0">
                    <a:pos x="83" y="362"/>
                  </a:cxn>
                  <a:cxn ang="0">
                    <a:pos x="93" y="341"/>
                  </a:cxn>
                  <a:cxn ang="0">
                    <a:pos x="124" y="341"/>
                  </a:cxn>
                  <a:cxn ang="0">
                    <a:pos x="124" y="331"/>
                  </a:cxn>
                  <a:cxn ang="0">
                    <a:pos x="135" y="300"/>
                  </a:cxn>
                  <a:cxn ang="0">
                    <a:pos x="155" y="279"/>
                  </a:cxn>
                  <a:cxn ang="0">
                    <a:pos x="166" y="259"/>
                  </a:cxn>
                  <a:cxn ang="0">
                    <a:pos x="217" y="248"/>
                  </a:cxn>
                  <a:cxn ang="0">
                    <a:pos x="238" y="227"/>
                  </a:cxn>
                  <a:cxn ang="0">
                    <a:pos x="238" y="207"/>
                  </a:cxn>
                  <a:cxn ang="0">
                    <a:pos x="238" y="186"/>
                  </a:cxn>
                  <a:cxn ang="0">
                    <a:pos x="248" y="165"/>
                  </a:cxn>
                  <a:cxn ang="0">
                    <a:pos x="248" y="124"/>
                  </a:cxn>
                  <a:cxn ang="0">
                    <a:pos x="269" y="134"/>
                  </a:cxn>
                  <a:cxn ang="0">
                    <a:pos x="269" y="134"/>
                  </a:cxn>
                  <a:cxn ang="0">
                    <a:pos x="300" y="134"/>
                  </a:cxn>
                  <a:cxn ang="0">
                    <a:pos x="321" y="145"/>
                  </a:cxn>
                  <a:cxn ang="0">
                    <a:pos x="362" y="134"/>
                  </a:cxn>
                  <a:cxn ang="0">
                    <a:pos x="372" y="145"/>
                  </a:cxn>
                  <a:cxn ang="0">
                    <a:pos x="372" y="124"/>
                  </a:cxn>
                  <a:cxn ang="0">
                    <a:pos x="393" y="103"/>
                  </a:cxn>
                  <a:cxn ang="0">
                    <a:pos x="424" y="62"/>
                  </a:cxn>
                  <a:cxn ang="0">
                    <a:pos x="434" y="41"/>
                  </a:cxn>
                  <a:cxn ang="0">
                    <a:pos x="403" y="10"/>
                  </a:cxn>
                  <a:cxn ang="0">
                    <a:pos x="383" y="41"/>
                  </a:cxn>
                  <a:cxn ang="0">
                    <a:pos x="362" y="62"/>
                  </a:cxn>
                  <a:cxn ang="0">
                    <a:pos x="321" y="41"/>
                  </a:cxn>
                  <a:cxn ang="0">
                    <a:pos x="300" y="31"/>
                  </a:cxn>
                  <a:cxn ang="0">
                    <a:pos x="300" y="41"/>
                  </a:cxn>
                  <a:cxn ang="0">
                    <a:pos x="321" y="41"/>
                  </a:cxn>
                  <a:cxn ang="0">
                    <a:pos x="341" y="52"/>
                  </a:cxn>
                  <a:cxn ang="0">
                    <a:pos x="321" y="52"/>
                  </a:cxn>
                  <a:cxn ang="0">
                    <a:pos x="279" y="41"/>
                  </a:cxn>
                  <a:cxn ang="0">
                    <a:pos x="207" y="31"/>
                  </a:cxn>
                  <a:cxn ang="0">
                    <a:pos x="176" y="21"/>
                  </a:cxn>
                  <a:cxn ang="0">
                    <a:pos x="176" y="10"/>
                  </a:cxn>
                  <a:cxn ang="0">
                    <a:pos x="155" y="41"/>
                  </a:cxn>
                  <a:cxn ang="0">
                    <a:pos x="155" y="83"/>
                  </a:cxn>
                  <a:cxn ang="0">
                    <a:pos x="124" y="114"/>
                  </a:cxn>
                  <a:cxn ang="0">
                    <a:pos x="93" y="227"/>
                  </a:cxn>
                  <a:cxn ang="0">
                    <a:pos x="73" y="248"/>
                  </a:cxn>
                  <a:cxn ang="0">
                    <a:pos x="62" y="279"/>
                  </a:cxn>
                  <a:cxn ang="0">
                    <a:pos x="62" y="269"/>
                  </a:cxn>
                  <a:cxn ang="0">
                    <a:pos x="42" y="290"/>
                  </a:cxn>
                  <a:cxn ang="0">
                    <a:pos x="31" y="310"/>
                  </a:cxn>
                  <a:cxn ang="0">
                    <a:pos x="0" y="321"/>
                  </a:cxn>
                  <a:cxn ang="0">
                    <a:pos x="0" y="310"/>
                  </a:cxn>
                </a:cxnLst>
                <a:rect l="0" t="0" r="r" b="b"/>
                <a:pathLst>
                  <a:path w="434" h="372">
                    <a:moveTo>
                      <a:pt x="0" y="310"/>
                    </a:moveTo>
                    <a:lnTo>
                      <a:pt x="11" y="321"/>
                    </a:lnTo>
                    <a:lnTo>
                      <a:pt x="21" y="321"/>
                    </a:lnTo>
                    <a:lnTo>
                      <a:pt x="21" y="331"/>
                    </a:lnTo>
                    <a:lnTo>
                      <a:pt x="21" y="331"/>
                    </a:lnTo>
                    <a:lnTo>
                      <a:pt x="21" y="341"/>
                    </a:lnTo>
                    <a:lnTo>
                      <a:pt x="21" y="341"/>
                    </a:lnTo>
                    <a:lnTo>
                      <a:pt x="31" y="352"/>
                    </a:lnTo>
                    <a:lnTo>
                      <a:pt x="52" y="352"/>
                    </a:lnTo>
                    <a:lnTo>
                      <a:pt x="73" y="352"/>
                    </a:lnTo>
                    <a:lnTo>
                      <a:pt x="83" y="362"/>
                    </a:lnTo>
                    <a:lnTo>
                      <a:pt x="83" y="372"/>
                    </a:lnTo>
                    <a:lnTo>
                      <a:pt x="83" y="372"/>
                    </a:lnTo>
                    <a:lnTo>
                      <a:pt x="83" y="372"/>
                    </a:lnTo>
                    <a:lnTo>
                      <a:pt x="83" y="362"/>
                    </a:lnTo>
                    <a:lnTo>
                      <a:pt x="83" y="362"/>
                    </a:lnTo>
                    <a:lnTo>
                      <a:pt x="83" y="341"/>
                    </a:lnTo>
                    <a:lnTo>
                      <a:pt x="93" y="341"/>
                    </a:lnTo>
                    <a:lnTo>
                      <a:pt x="104" y="331"/>
                    </a:lnTo>
                    <a:lnTo>
                      <a:pt x="114" y="331"/>
                    </a:lnTo>
                    <a:lnTo>
                      <a:pt x="124" y="341"/>
                    </a:lnTo>
                    <a:lnTo>
                      <a:pt x="124" y="341"/>
                    </a:lnTo>
                    <a:lnTo>
                      <a:pt x="124" y="331"/>
                    </a:lnTo>
                    <a:lnTo>
                      <a:pt x="124" y="331"/>
                    </a:lnTo>
                    <a:lnTo>
                      <a:pt x="124" y="321"/>
                    </a:lnTo>
                    <a:lnTo>
                      <a:pt x="124" y="310"/>
                    </a:lnTo>
                    <a:lnTo>
                      <a:pt x="135" y="300"/>
                    </a:lnTo>
                    <a:lnTo>
                      <a:pt x="135" y="290"/>
                    </a:lnTo>
                    <a:lnTo>
                      <a:pt x="145" y="290"/>
                    </a:lnTo>
                    <a:lnTo>
                      <a:pt x="155" y="279"/>
                    </a:lnTo>
                    <a:lnTo>
                      <a:pt x="155" y="269"/>
                    </a:lnTo>
                    <a:lnTo>
                      <a:pt x="166" y="269"/>
                    </a:lnTo>
                    <a:lnTo>
                      <a:pt x="166" y="259"/>
                    </a:lnTo>
                    <a:lnTo>
                      <a:pt x="186" y="259"/>
                    </a:lnTo>
                    <a:lnTo>
                      <a:pt x="217" y="248"/>
                    </a:lnTo>
                    <a:lnTo>
                      <a:pt x="217" y="248"/>
                    </a:lnTo>
                    <a:lnTo>
                      <a:pt x="228" y="248"/>
                    </a:lnTo>
                    <a:lnTo>
                      <a:pt x="228" y="238"/>
                    </a:lnTo>
                    <a:lnTo>
                      <a:pt x="238" y="227"/>
                    </a:lnTo>
                    <a:lnTo>
                      <a:pt x="248" y="217"/>
                    </a:lnTo>
                    <a:lnTo>
                      <a:pt x="248" y="217"/>
                    </a:lnTo>
                    <a:lnTo>
                      <a:pt x="238" y="207"/>
                    </a:lnTo>
                    <a:lnTo>
                      <a:pt x="228" y="207"/>
                    </a:lnTo>
                    <a:lnTo>
                      <a:pt x="238" y="196"/>
                    </a:lnTo>
                    <a:lnTo>
                      <a:pt x="238" y="186"/>
                    </a:lnTo>
                    <a:lnTo>
                      <a:pt x="238" y="176"/>
                    </a:lnTo>
                    <a:lnTo>
                      <a:pt x="238" y="176"/>
                    </a:lnTo>
                    <a:lnTo>
                      <a:pt x="248" y="165"/>
                    </a:lnTo>
                    <a:lnTo>
                      <a:pt x="248" y="155"/>
                    </a:lnTo>
                    <a:lnTo>
                      <a:pt x="248" y="145"/>
                    </a:lnTo>
                    <a:lnTo>
                      <a:pt x="248" y="124"/>
                    </a:lnTo>
                    <a:lnTo>
                      <a:pt x="259" y="134"/>
                    </a:lnTo>
                    <a:lnTo>
                      <a:pt x="269" y="134"/>
                    </a:lnTo>
                    <a:lnTo>
                      <a:pt x="269" y="134"/>
                    </a:lnTo>
                    <a:lnTo>
                      <a:pt x="269" y="134"/>
                    </a:lnTo>
                    <a:lnTo>
                      <a:pt x="269" y="134"/>
                    </a:lnTo>
                    <a:lnTo>
                      <a:pt x="269" y="134"/>
                    </a:lnTo>
                    <a:lnTo>
                      <a:pt x="279" y="124"/>
                    </a:lnTo>
                    <a:lnTo>
                      <a:pt x="290" y="124"/>
                    </a:lnTo>
                    <a:lnTo>
                      <a:pt x="300" y="134"/>
                    </a:lnTo>
                    <a:lnTo>
                      <a:pt x="310" y="134"/>
                    </a:lnTo>
                    <a:lnTo>
                      <a:pt x="321" y="134"/>
                    </a:lnTo>
                    <a:lnTo>
                      <a:pt x="321" y="145"/>
                    </a:lnTo>
                    <a:lnTo>
                      <a:pt x="341" y="134"/>
                    </a:lnTo>
                    <a:lnTo>
                      <a:pt x="352" y="134"/>
                    </a:lnTo>
                    <a:lnTo>
                      <a:pt x="362" y="134"/>
                    </a:lnTo>
                    <a:lnTo>
                      <a:pt x="362" y="134"/>
                    </a:lnTo>
                    <a:lnTo>
                      <a:pt x="362" y="145"/>
                    </a:lnTo>
                    <a:lnTo>
                      <a:pt x="372" y="145"/>
                    </a:lnTo>
                    <a:lnTo>
                      <a:pt x="372" y="134"/>
                    </a:lnTo>
                    <a:lnTo>
                      <a:pt x="372" y="134"/>
                    </a:lnTo>
                    <a:lnTo>
                      <a:pt x="372" y="124"/>
                    </a:lnTo>
                    <a:lnTo>
                      <a:pt x="372" y="124"/>
                    </a:lnTo>
                    <a:lnTo>
                      <a:pt x="383" y="114"/>
                    </a:lnTo>
                    <a:lnTo>
                      <a:pt x="393" y="103"/>
                    </a:lnTo>
                    <a:lnTo>
                      <a:pt x="414" y="93"/>
                    </a:lnTo>
                    <a:lnTo>
                      <a:pt x="424" y="72"/>
                    </a:lnTo>
                    <a:lnTo>
                      <a:pt x="424" y="62"/>
                    </a:lnTo>
                    <a:lnTo>
                      <a:pt x="424" y="52"/>
                    </a:lnTo>
                    <a:lnTo>
                      <a:pt x="434" y="41"/>
                    </a:lnTo>
                    <a:lnTo>
                      <a:pt x="434" y="41"/>
                    </a:lnTo>
                    <a:lnTo>
                      <a:pt x="424" y="31"/>
                    </a:lnTo>
                    <a:lnTo>
                      <a:pt x="414" y="21"/>
                    </a:lnTo>
                    <a:lnTo>
                      <a:pt x="403" y="10"/>
                    </a:lnTo>
                    <a:lnTo>
                      <a:pt x="383" y="0"/>
                    </a:lnTo>
                    <a:lnTo>
                      <a:pt x="383" y="21"/>
                    </a:lnTo>
                    <a:lnTo>
                      <a:pt x="383" y="41"/>
                    </a:lnTo>
                    <a:lnTo>
                      <a:pt x="372" y="52"/>
                    </a:lnTo>
                    <a:lnTo>
                      <a:pt x="362" y="52"/>
                    </a:lnTo>
                    <a:lnTo>
                      <a:pt x="362" y="62"/>
                    </a:lnTo>
                    <a:lnTo>
                      <a:pt x="341" y="62"/>
                    </a:lnTo>
                    <a:lnTo>
                      <a:pt x="331" y="52"/>
                    </a:lnTo>
                    <a:lnTo>
                      <a:pt x="321" y="41"/>
                    </a:lnTo>
                    <a:lnTo>
                      <a:pt x="310" y="31"/>
                    </a:lnTo>
                    <a:lnTo>
                      <a:pt x="300" y="31"/>
                    </a:lnTo>
                    <a:lnTo>
                      <a:pt x="300" y="31"/>
                    </a:lnTo>
                    <a:lnTo>
                      <a:pt x="290" y="41"/>
                    </a:lnTo>
                    <a:lnTo>
                      <a:pt x="290" y="41"/>
                    </a:lnTo>
                    <a:lnTo>
                      <a:pt x="300" y="41"/>
                    </a:lnTo>
                    <a:lnTo>
                      <a:pt x="310" y="41"/>
                    </a:lnTo>
                    <a:lnTo>
                      <a:pt x="321" y="41"/>
                    </a:lnTo>
                    <a:lnTo>
                      <a:pt x="321" y="41"/>
                    </a:lnTo>
                    <a:lnTo>
                      <a:pt x="331" y="52"/>
                    </a:lnTo>
                    <a:lnTo>
                      <a:pt x="341" y="52"/>
                    </a:lnTo>
                    <a:lnTo>
                      <a:pt x="341" y="52"/>
                    </a:lnTo>
                    <a:lnTo>
                      <a:pt x="341" y="62"/>
                    </a:lnTo>
                    <a:lnTo>
                      <a:pt x="331" y="52"/>
                    </a:lnTo>
                    <a:lnTo>
                      <a:pt x="321" y="52"/>
                    </a:lnTo>
                    <a:lnTo>
                      <a:pt x="310" y="41"/>
                    </a:lnTo>
                    <a:lnTo>
                      <a:pt x="300" y="41"/>
                    </a:lnTo>
                    <a:lnTo>
                      <a:pt x="279" y="41"/>
                    </a:lnTo>
                    <a:lnTo>
                      <a:pt x="248" y="41"/>
                    </a:lnTo>
                    <a:lnTo>
                      <a:pt x="228" y="31"/>
                    </a:lnTo>
                    <a:lnTo>
                      <a:pt x="207" y="31"/>
                    </a:lnTo>
                    <a:lnTo>
                      <a:pt x="197" y="31"/>
                    </a:lnTo>
                    <a:lnTo>
                      <a:pt x="186" y="31"/>
                    </a:lnTo>
                    <a:lnTo>
                      <a:pt x="176" y="21"/>
                    </a:lnTo>
                    <a:lnTo>
                      <a:pt x="176" y="10"/>
                    </a:lnTo>
                    <a:lnTo>
                      <a:pt x="176" y="10"/>
                    </a:lnTo>
                    <a:lnTo>
                      <a:pt x="176" y="10"/>
                    </a:lnTo>
                    <a:lnTo>
                      <a:pt x="166" y="21"/>
                    </a:lnTo>
                    <a:lnTo>
                      <a:pt x="166" y="31"/>
                    </a:lnTo>
                    <a:lnTo>
                      <a:pt x="155" y="41"/>
                    </a:lnTo>
                    <a:lnTo>
                      <a:pt x="155" y="62"/>
                    </a:lnTo>
                    <a:lnTo>
                      <a:pt x="155" y="72"/>
                    </a:lnTo>
                    <a:lnTo>
                      <a:pt x="155" y="83"/>
                    </a:lnTo>
                    <a:lnTo>
                      <a:pt x="145" y="83"/>
                    </a:lnTo>
                    <a:lnTo>
                      <a:pt x="135" y="83"/>
                    </a:lnTo>
                    <a:lnTo>
                      <a:pt x="124" y="114"/>
                    </a:lnTo>
                    <a:lnTo>
                      <a:pt x="114" y="155"/>
                    </a:lnTo>
                    <a:lnTo>
                      <a:pt x="104" y="186"/>
                    </a:lnTo>
                    <a:lnTo>
                      <a:pt x="93" y="227"/>
                    </a:lnTo>
                    <a:lnTo>
                      <a:pt x="83" y="238"/>
                    </a:lnTo>
                    <a:lnTo>
                      <a:pt x="83" y="248"/>
                    </a:lnTo>
                    <a:lnTo>
                      <a:pt x="73" y="248"/>
                    </a:lnTo>
                    <a:lnTo>
                      <a:pt x="62" y="259"/>
                    </a:lnTo>
                    <a:lnTo>
                      <a:pt x="62" y="269"/>
                    </a:lnTo>
                    <a:lnTo>
                      <a:pt x="62" y="279"/>
                    </a:lnTo>
                    <a:lnTo>
                      <a:pt x="62" y="279"/>
                    </a:lnTo>
                    <a:lnTo>
                      <a:pt x="62" y="279"/>
                    </a:lnTo>
                    <a:lnTo>
                      <a:pt x="62" y="269"/>
                    </a:lnTo>
                    <a:lnTo>
                      <a:pt x="52" y="279"/>
                    </a:lnTo>
                    <a:lnTo>
                      <a:pt x="52" y="279"/>
                    </a:lnTo>
                    <a:lnTo>
                      <a:pt x="42" y="290"/>
                    </a:lnTo>
                    <a:lnTo>
                      <a:pt x="42" y="300"/>
                    </a:lnTo>
                    <a:lnTo>
                      <a:pt x="31" y="310"/>
                    </a:lnTo>
                    <a:lnTo>
                      <a:pt x="31" y="310"/>
                    </a:lnTo>
                    <a:lnTo>
                      <a:pt x="31" y="310"/>
                    </a:lnTo>
                    <a:lnTo>
                      <a:pt x="11" y="321"/>
                    </a:lnTo>
                    <a:lnTo>
                      <a:pt x="0" y="321"/>
                    </a:lnTo>
                    <a:lnTo>
                      <a:pt x="0" y="321"/>
                    </a:lnTo>
                    <a:lnTo>
                      <a:pt x="0" y="321"/>
                    </a:lnTo>
                    <a:lnTo>
                      <a:pt x="0" y="310"/>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latin typeface="Arial" panose="020B0604020202020204" pitchFamily="34" charset="0"/>
                  <a:cs typeface="Arial" panose="020B0604020202020204" pitchFamily="34" charset="0"/>
                </a:endParaRPr>
              </a:p>
            </p:txBody>
          </p:sp>
          <p:sp>
            <p:nvSpPr>
              <p:cNvPr id="42" name="Freeform 21"/>
              <p:cNvSpPr>
                <a:spLocks/>
              </p:cNvSpPr>
              <p:nvPr/>
            </p:nvSpPr>
            <p:spPr bwMode="auto">
              <a:xfrm>
                <a:off x="3986131" y="4842636"/>
                <a:ext cx="252578" cy="284150"/>
              </a:xfrm>
              <a:custGeom>
                <a:avLst/>
                <a:gdLst/>
                <a:ahLst/>
                <a:cxnLst>
                  <a:cxn ang="0">
                    <a:pos x="62" y="20"/>
                  </a:cxn>
                  <a:cxn ang="0">
                    <a:pos x="83" y="20"/>
                  </a:cxn>
                  <a:cxn ang="0">
                    <a:pos x="103" y="31"/>
                  </a:cxn>
                  <a:cxn ang="0">
                    <a:pos x="114" y="41"/>
                  </a:cxn>
                  <a:cxn ang="0">
                    <a:pos x="124" y="51"/>
                  </a:cxn>
                  <a:cxn ang="0">
                    <a:pos x="134" y="31"/>
                  </a:cxn>
                  <a:cxn ang="0">
                    <a:pos x="145" y="20"/>
                  </a:cxn>
                  <a:cxn ang="0">
                    <a:pos x="165" y="10"/>
                  </a:cxn>
                  <a:cxn ang="0">
                    <a:pos x="165" y="31"/>
                  </a:cxn>
                  <a:cxn ang="0">
                    <a:pos x="176" y="41"/>
                  </a:cxn>
                  <a:cxn ang="0">
                    <a:pos x="217" y="51"/>
                  </a:cxn>
                  <a:cxn ang="0">
                    <a:pos x="207" y="82"/>
                  </a:cxn>
                  <a:cxn ang="0">
                    <a:pos x="238" y="103"/>
                  </a:cxn>
                  <a:cxn ang="0">
                    <a:pos x="238" y="124"/>
                  </a:cxn>
                  <a:cxn ang="0">
                    <a:pos x="238" y="124"/>
                  </a:cxn>
                  <a:cxn ang="0">
                    <a:pos x="227" y="124"/>
                  </a:cxn>
                  <a:cxn ang="0">
                    <a:pos x="217" y="134"/>
                  </a:cxn>
                  <a:cxn ang="0">
                    <a:pos x="217" y="144"/>
                  </a:cxn>
                  <a:cxn ang="0">
                    <a:pos x="217" y="165"/>
                  </a:cxn>
                  <a:cxn ang="0">
                    <a:pos x="196" y="196"/>
                  </a:cxn>
                  <a:cxn ang="0">
                    <a:pos x="186" y="217"/>
                  </a:cxn>
                  <a:cxn ang="0">
                    <a:pos x="176" y="206"/>
                  </a:cxn>
                  <a:cxn ang="0">
                    <a:pos x="165" y="186"/>
                  </a:cxn>
                  <a:cxn ang="0">
                    <a:pos x="165" y="165"/>
                  </a:cxn>
                  <a:cxn ang="0">
                    <a:pos x="176" y="134"/>
                  </a:cxn>
                  <a:cxn ang="0">
                    <a:pos x="217" y="113"/>
                  </a:cxn>
                  <a:cxn ang="0">
                    <a:pos x="217" y="144"/>
                  </a:cxn>
                  <a:cxn ang="0">
                    <a:pos x="207" y="175"/>
                  </a:cxn>
                  <a:cxn ang="0">
                    <a:pos x="207" y="196"/>
                  </a:cxn>
                  <a:cxn ang="0">
                    <a:pos x="196" y="217"/>
                  </a:cxn>
                  <a:cxn ang="0">
                    <a:pos x="176" y="206"/>
                  </a:cxn>
                  <a:cxn ang="0">
                    <a:pos x="165" y="196"/>
                  </a:cxn>
                  <a:cxn ang="0">
                    <a:pos x="155" y="206"/>
                  </a:cxn>
                  <a:cxn ang="0">
                    <a:pos x="145" y="237"/>
                  </a:cxn>
                  <a:cxn ang="0">
                    <a:pos x="134" y="258"/>
                  </a:cxn>
                  <a:cxn ang="0">
                    <a:pos x="124" y="258"/>
                  </a:cxn>
                  <a:cxn ang="0">
                    <a:pos x="93" y="269"/>
                  </a:cxn>
                  <a:cxn ang="0">
                    <a:pos x="72" y="279"/>
                  </a:cxn>
                  <a:cxn ang="0">
                    <a:pos x="41" y="279"/>
                  </a:cxn>
                  <a:cxn ang="0">
                    <a:pos x="31" y="279"/>
                  </a:cxn>
                  <a:cxn ang="0">
                    <a:pos x="21" y="269"/>
                  </a:cxn>
                  <a:cxn ang="0">
                    <a:pos x="0" y="258"/>
                  </a:cxn>
                  <a:cxn ang="0">
                    <a:pos x="10" y="227"/>
                  </a:cxn>
                  <a:cxn ang="0">
                    <a:pos x="10" y="206"/>
                  </a:cxn>
                  <a:cxn ang="0">
                    <a:pos x="21" y="196"/>
                  </a:cxn>
                  <a:cxn ang="0">
                    <a:pos x="31" y="175"/>
                  </a:cxn>
                  <a:cxn ang="0">
                    <a:pos x="31" y="134"/>
                  </a:cxn>
                  <a:cxn ang="0">
                    <a:pos x="41" y="103"/>
                  </a:cxn>
                  <a:cxn ang="0">
                    <a:pos x="52" y="93"/>
                  </a:cxn>
                  <a:cxn ang="0">
                    <a:pos x="52" y="93"/>
                  </a:cxn>
                  <a:cxn ang="0">
                    <a:pos x="52" y="93"/>
                  </a:cxn>
                  <a:cxn ang="0">
                    <a:pos x="52" y="51"/>
                  </a:cxn>
                  <a:cxn ang="0">
                    <a:pos x="52" y="10"/>
                  </a:cxn>
                  <a:cxn ang="0">
                    <a:pos x="41" y="0"/>
                  </a:cxn>
                  <a:cxn ang="0">
                    <a:pos x="52" y="0"/>
                  </a:cxn>
                  <a:cxn ang="0">
                    <a:pos x="62" y="0"/>
                  </a:cxn>
                  <a:cxn ang="0">
                    <a:pos x="62" y="20"/>
                  </a:cxn>
                </a:cxnLst>
                <a:rect l="0" t="0" r="r" b="b"/>
                <a:pathLst>
                  <a:path w="238" h="279">
                    <a:moveTo>
                      <a:pt x="62" y="20"/>
                    </a:moveTo>
                    <a:lnTo>
                      <a:pt x="62" y="20"/>
                    </a:lnTo>
                    <a:lnTo>
                      <a:pt x="62" y="20"/>
                    </a:lnTo>
                    <a:lnTo>
                      <a:pt x="83" y="20"/>
                    </a:lnTo>
                    <a:lnTo>
                      <a:pt x="93" y="20"/>
                    </a:lnTo>
                    <a:lnTo>
                      <a:pt x="103" y="31"/>
                    </a:lnTo>
                    <a:lnTo>
                      <a:pt x="103" y="31"/>
                    </a:lnTo>
                    <a:lnTo>
                      <a:pt x="114" y="41"/>
                    </a:lnTo>
                    <a:lnTo>
                      <a:pt x="114" y="41"/>
                    </a:lnTo>
                    <a:lnTo>
                      <a:pt x="124" y="51"/>
                    </a:lnTo>
                    <a:lnTo>
                      <a:pt x="134" y="51"/>
                    </a:lnTo>
                    <a:lnTo>
                      <a:pt x="134" y="31"/>
                    </a:lnTo>
                    <a:lnTo>
                      <a:pt x="145" y="20"/>
                    </a:lnTo>
                    <a:lnTo>
                      <a:pt x="145" y="20"/>
                    </a:lnTo>
                    <a:lnTo>
                      <a:pt x="155" y="10"/>
                    </a:lnTo>
                    <a:lnTo>
                      <a:pt x="165" y="10"/>
                    </a:lnTo>
                    <a:lnTo>
                      <a:pt x="176" y="20"/>
                    </a:lnTo>
                    <a:lnTo>
                      <a:pt x="165" y="31"/>
                    </a:lnTo>
                    <a:lnTo>
                      <a:pt x="165" y="31"/>
                    </a:lnTo>
                    <a:lnTo>
                      <a:pt x="176" y="41"/>
                    </a:lnTo>
                    <a:lnTo>
                      <a:pt x="196" y="51"/>
                    </a:lnTo>
                    <a:lnTo>
                      <a:pt x="217" y="51"/>
                    </a:lnTo>
                    <a:lnTo>
                      <a:pt x="207" y="72"/>
                    </a:lnTo>
                    <a:lnTo>
                      <a:pt x="207" y="82"/>
                    </a:lnTo>
                    <a:lnTo>
                      <a:pt x="217" y="103"/>
                    </a:lnTo>
                    <a:lnTo>
                      <a:pt x="238" y="103"/>
                    </a:lnTo>
                    <a:lnTo>
                      <a:pt x="238" y="124"/>
                    </a:lnTo>
                    <a:lnTo>
                      <a:pt x="238" y="124"/>
                    </a:lnTo>
                    <a:lnTo>
                      <a:pt x="238" y="124"/>
                    </a:lnTo>
                    <a:lnTo>
                      <a:pt x="238" y="124"/>
                    </a:lnTo>
                    <a:lnTo>
                      <a:pt x="238" y="124"/>
                    </a:lnTo>
                    <a:lnTo>
                      <a:pt x="227" y="124"/>
                    </a:lnTo>
                    <a:lnTo>
                      <a:pt x="227" y="124"/>
                    </a:lnTo>
                    <a:lnTo>
                      <a:pt x="217" y="134"/>
                    </a:lnTo>
                    <a:lnTo>
                      <a:pt x="217" y="134"/>
                    </a:lnTo>
                    <a:lnTo>
                      <a:pt x="217" y="144"/>
                    </a:lnTo>
                    <a:lnTo>
                      <a:pt x="217" y="155"/>
                    </a:lnTo>
                    <a:lnTo>
                      <a:pt x="217" y="165"/>
                    </a:lnTo>
                    <a:lnTo>
                      <a:pt x="207" y="175"/>
                    </a:lnTo>
                    <a:lnTo>
                      <a:pt x="196" y="196"/>
                    </a:lnTo>
                    <a:lnTo>
                      <a:pt x="186" y="206"/>
                    </a:lnTo>
                    <a:lnTo>
                      <a:pt x="186" y="217"/>
                    </a:lnTo>
                    <a:lnTo>
                      <a:pt x="176" y="217"/>
                    </a:lnTo>
                    <a:lnTo>
                      <a:pt x="176" y="206"/>
                    </a:lnTo>
                    <a:lnTo>
                      <a:pt x="165" y="196"/>
                    </a:lnTo>
                    <a:lnTo>
                      <a:pt x="165" y="186"/>
                    </a:lnTo>
                    <a:lnTo>
                      <a:pt x="165" y="175"/>
                    </a:lnTo>
                    <a:lnTo>
                      <a:pt x="165" y="165"/>
                    </a:lnTo>
                    <a:lnTo>
                      <a:pt x="165" y="155"/>
                    </a:lnTo>
                    <a:lnTo>
                      <a:pt x="176" y="134"/>
                    </a:lnTo>
                    <a:lnTo>
                      <a:pt x="196" y="124"/>
                    </a:lnTo>
                    <a:lnTo>
                      <a:pt x="217" y="113"/>
                    </a:lnTo>
                    <a:lnTo>
                      <a:pt x="217" y="134"/>
                    </a:lnTo>
                    <a:lnTo>
                      <a:pt x="217" y="144"/>
                    </a:lnTo>
                    <a:lnTo>
                      <a:pt x="207" y="155"/>
                    </a:lnTo>
                    <a:lnTo>
                      <a:pt x="207" y="175"/>
                    </a:lnTo>
                    <a:lnTo>
                      <a:pt x="207" y="196"/>
                    </a:lnTo>
                    <a:lnTo>
                      <a:pt x="207" y="196"/>
                    </a:lnTo>
                    <a:lnTo>
                      <a:pt x="196" y="206"/>
                    </a:lnTo>
                    <a:lnTo>
                      <a:pt x="196" y="217"/>
                    </a:lnTo>
                    <a:lnTo>
                      <a:pt x="186" y="217"/>
                    </a:lnTo>
                    <a:lnTo>
                      <a:pt x="176" y="206"/>
                    </a:lnTo>
                    <a:lnTo>
                      <a:pt x="165" y="196"/>
                    </a:lnTo>
                    <a:lnTo>
                      <a:pt x="165" y="196"/>
                    </a:lnTo>
                    <a:lnTo>
                      <a:pt x="155" y="196"/>
                    </a:lnTo>
                    <a:lnTo>
                      <a:pt x="155" y="206"/>
                    </a:lnTo>
                    <a:lnTo>
                      <a:pt x="145" y="217"/>
                    </a:lnTo>
                    <a:lnTo>
                      <a:pt x="145" y="237"/>
                    </a:lnTo>
                    <a:lnTo>
                      <a:pt x="145" y="248"/>
                    </a:lnTo>
                    <a:lnTo>
                      <a:pt x="134" y="258"/>
                    </a:lnTo>
                    <a:lnTo>
                      <a:pt x="134" y="258"/>
                    </a:lnTo>
                    <a:lnTo>
                      <a:pt x="124" y="258"/>
                    </a:lnTo>
                    <a:lnTo>
                      <a:pt x="103" y="269"/>
                    </a:lnTo>
                    <a:lnTo>
                      <a:pt x="93" y="269"/>
                    </a:lnTo>
                    <a:lnTo>
                      <a:pt x="93" y="279"/>
                    </a:lnTo>
                    <a:lnTo>
                      <a:pt x="72" y="279"/>
                    </a:lnTo>
                    <a:lnTo>
                      <a:pt x="52" y="279"/>
                    </a:lnTo>
                    <a:lnTo>
                      <a:pt x="41" y="279"/>
                    </a:lnTo>
                    <a:lnTo>
                      <a:pt x="31" y="279"/>
                    </a:lnTo>
                    <a:lnTo>
                      <a:pt x="31" y="279"/>
                    </a:lnTo>
                    <a:lnTo>
                      <a:pt x="21" y="269"/>
                    </a:lnTo>
                    <a:lnTo>
                      <a:pt x="21" y="269"/>
                    </a:lnTo>
                    <a:lnTo>
                      <a:pt x="10" y="269"/>
                    </a:lnTo>
                    <a:lnTo>
                      <a:pt x="0" y="258"/>
                    </a:lnTo>
                    <a:lnTo>
                      <a:pt x="10" y="237"/>
                    </a:lnTo>
                    <a:lnTo>
                      <a:pt x="10" y="227"/>
                    </a:lnTo>
                    <a:lnTo>
                      <a:pt x="10" y="217"/>
                    </a:lnTo>
                    <a:lnTo>
                      <a:pt x="10" y="206"/>
                    </a:lnTo>
                    <a:lnTo>
                      <a:pt x="10" y="206"/>
                    </a:lnTo>
                    <a:lnTo>
                      <a:pt x="21" y="196"/>
                    </a:lnTo>
                    <a:lnTo>
                      <a:pt x="31" y="186"/>
                    </a:lnTo>
                    <a:lnTo>
                      <a:pt x="31" y="175"/>
                    </a:lnTo>
                    <a:lnTo>
                      <a:pt x="31" y="155"/>
                    </a:lnTo>
                    <a:lnTo>
                      <a:pt x="31" y="134"/>
                    </a:lnTo>
                    <a:lnTo>
                      <a:pt x="41" y="113"/>
                    </a:lnTo>
                    <a:lnTo>
                      <a:pt x="41" y="103"/>
                    </a:lnTo>
                    <a:lnTo>
                      <a:pt x="52" y="93"/>
                    </a:lnTo>
                    <a:lnTo>
                      <a:pt x="52" y="93"/>
                    </a:lnTo>
                    <a:lnTo>
                      <a:pt x="52" y="93"/>
                    </a:lnTo>
                    <a:lnTo>
                      <a:pt x="52" y="93"/>
                    </a:lnTo>
                    <a:lnTo>
                      <a:pt x="52" y="93"/>
                    </a:lnTo>
                    <a:lnTo>
                      <a:pt x="52" y="93"/>
                    </a:lnTo>
                    <a:lnTo>
                      <a:pt x="52" y="82"/>
                    </a:lnTo>
                    <a:lnTo>
                      <a:pt x="52" y="51"/>
                    </a:lnTo>
                    <a:lnTo>
                      <a:pt x="52" y="20"/>
                    </a:lnTo>
                    <a:lnTo>
                      <a:pt x="52" y="10"/>
                    </a:lnTo>
                    <a:lnTo>
                      <a:pt x="41" y="10"/>
                    </a:lnTo>
                    <a:lnTo>
                      <a:pt x="41" y="0"/>
                    </a:lnTo>
                    <a:lnTo>
                      <a:pt x="41" y="0"/>
                    </a:lnTo>
                    <a:lnTo>
                      <a:pt x="52" y="0"/>
                    </a:lnTo>
                    <a:lnTo>
                      <a:pt x="52" y="0"/>
                    </a:lnTo>
                    <a:lnTo>
                      <a:pt x="62" y="0"/>
                    </a:lnTo>
                    <a:lnTo>
                      <a:pt x="62" y="10"/>
                    </a:lnTo>
                    <a:lnTo>
                      <a:pt x="62" y="20"/>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latin typeface="Arial" panose="020B0604020202020204" pitchFamily="34" charset="0"/>
                  <a:cs typeface="Arial" panose="020B0604020202020204" pitchFamily="34" charset="0"/>
                </a:endParaRPr>
              </a:p>
            </p:txBody>
          </p:sp>
          <p:sp>
            <p:nvSpPr>
              <p:cNvPr id="43" name="Freeform 22"/>
              <p:cNvSpPr>
                <a:spLocks/>
              </p:cNvSpPr>
              <p:nvPr/>
            </p:nvSpPr>
            <p:spPr bwMode="auto">
              <a:xfrm>
                <a:off x="4073672" y="5073113"/>
                <a:ext cx="394652" cy="473583"/>
              </a:xfrm>
              <a:custGeom>
                <a:avLst/>
                <a:gdLst/>
                <a:ahLst/>
                <a:cxnLst>
                  <a:cxn ang="0">
                    <a:pos x="103" y="52"/>
                  </a:cxn>
                  <a:cxn ang="0">
                    <a:pos x="72" y="62"/>
                  </a:cxn>
                  <a:cxn ang="0">
                    <a:pos x="10" y="104"/>
                  </a:cxn>
                  <a:cxn ang="0">
                    <a:pos x="20" y="186"/>
                  </a:cxn>
                  <a:cxn ang="0">
                    <a:pos x="31" y="166"/>
                  </a:cxn>
                  <a:cxn ang="0">
                    <a:pos x="51" y="176"/>
                  </a:cxn>
                  <a:cxn ang="0">
                    <a:pos x="103" y="166"/>
                  </a:cxn>
                  <a:cxn ang="0">
                    <a:pos x="124" y="145"/>
                  </a:cxn>
                  <a:cxn ang="0">
                    <a:pos x="155" y="155"/>
                  </a:cxn>
                  <a:cxn ang="0">
                    <a:pos x="165" y="124"/>
                  </a:cxn>
                  <a:cxn ang="0">
                    <a:pos x="196" y="176"/>
                  </a:cxn>
                  <a:cxn ang="0">
                    <a:pos x="196" y="186"/>
                  </a:cxn>
                  <a:cxn ang="0">
                    <a:pos x="196" y="186"/>
                  </a:cxn>
                  <a:cxn ang="0">
                    <a:pos x="186" y="186"/>
                  </a:cxn>
                  <a:cxn ang="0">
                    <a:pos x="134" y="176"/>
                  </a:cxn>
                  <a:cxn ang="0">
                    <a:pos x="113" y="166"/>
                  </a:cxn>
                  <a:cxn ang="0">
                    <a:pos x="124" y="166"/>
                  </a:cxn>
                  <a:cxn ang="0">
                    <a:pos x="144" y="197"/>
                  </a:cxn>
                  <a:cxn ang="0">
                    <a:pos x="155" y="238"/>
                  </a:cxn>
                  <a:cxn ang="0">
                    <a:pos x="155" y="321"/>
                  </a:cxn>
                  <a:cxn ang="0">
                    <a:pos x="134" y="362"/>
                  </a:cxn>
                  <a:cxn ang="0">
                    <a:pos x="134" y="404"/>
                  </a:cxn>
                  <a:cxn ang="0">
                    <a:pos x="155" y="445"/>
                  </a:cxn>
                  <a:cxn ang="0">
                    <a:pos x="165" y="445"/>
                  </a:cxn>
                  <a:cxn ang="0">
                    <a:pos x="175" y="466"/>
                  </a:cxn>
                  <a:cxn ang="0">
                    <a:pos x="227" y="466"/>
                  </a:cxn>
                  <a:cxn ang="0">
                    <a:pos x="237" y="445"/>
                  </a:cxn>
                  <a:cxn ang="0">
                    <a:pos x="258" y="445"/>
                  </a:cxn>
                  <a:cxn ang="0">
                    <a:pos x="289" y="424"/>
                  </a:cxn>
                  <a:cxn ang="0">
                    <a:pos x="320" y="424"/>
                  </a:cxn>
                  <a:cxn ang="0">
                    <a:pos x="320" y="404"/>
                  </a:cxn>
                  <a:cxn ang="0">
                    <a:pos x="310" y="352"/>
                  </a:cxn>
                  <a:cxn ang="0">
                    <a:pos x="279" y="321"/>
                  </a:cxn>
                  <a:cxn ang="0">
                    <a:pos x="310" y="310"/>
                  </a:cxn>
                  <a:cxn ang="0">
                    <a:pos x="320" y="279"/>
                  </a:cxn>
                  <a:cxn ang="0">
                    <a:pos x="361" y="279"/>
                  </a:cxn>
                  <a:cxn ang="0">
                    <a:pos x="361" y="238"/>
                  </a:cxn>
                  <a:cxn ang="0">
                    <a:pos x="341" y="217"/>
                  </a:cxn>
                  <a:cxn ang="0">
                    <a:pos x="320" y="197"/>
                  </a:cxn>
                  <a:cxn ang="0">
                    <a:pos x="310" y="176"/>
                  </a:cxn>
                  <a:cxn ang="0">
                    <a:pos x="289" y="135"/>
                  </a:cxn>
                  <a:cxn ang="0">
                    <a:pos x="237" y="114"/>
                  </a:cxn>
                  <a:cxn ang="0">
                    <a:pos x="217" y="93"/>
                  </a:cxn>
                  <a:cxn ang="0">
                    <a:pos x="217" y="83"/>
                  </a:cxn>
                  <a:cxn ang="0">
                    <a:pos x="217" y="93"/>
                  </a:cxn>
                  <a:cxn ang="0">
                    <a:pos x="227" y="83"/>
                  </a:cxn>
                  <a:cxn ang="0">
                    <a:pos x="248" y="52"/>
                  </a:cxn>
                  <a:cxn ang="0">
                    <a:pos x="258" y="21"/>
                  </a:cxn>
                  <a:cxn ang="0">
                    <a:pos x="237" y="0"/>
                  </a:cxn>
                  <a:cxn ang="0">
                    <a:pos x="196" y="10"/>
                  </a:cxn>
                  <a:cxn ang="0">
                    <a:pos x="186" y="31"/>
                  </a:cxn>
                  <a:cxn ang="0">
                    <a:pos x="155" y="42"/>
                  </a:cxn>
                  <a:cxn ang="0">
                    <a:pos x="113" y="62"/>
                  </a:cxn>
                  <a:cxn ang="0">
                    <a:pos x="103" y="21"/>
                  </a:cxn>
                  <a:cxn ang="0">
                    <a:pos x="103" y="10"/>
                  </a:cxn>
                  <a:cxn ang="0">
                    <a:pos x="93" y="31"/>
                  </a:cxn>
                  <a:cxn ang="0">
                    <a:pos x="93" y="52"/>
                  </a:cxn>
                  <a:cxn ang="0">
                    <a:pos x="51" y="62"/>
                  </a:cxn>
                  <a:cxn ang="0">
                    <a:pos x="10" y="62"/>
                  </a:cxn>
                  <a:cxn ang="0">
                    <a:pos x="10" y="83"/>
                  </a:cxn>
                  <a:cxn ang="0">
                    <a:pos x="10" y="93"/>
                  </a:cxn>
                </a:cxnLst>
                <a:rect l="0" t="0" r="r" b="b"/>
                <a:pathLst>
                  <a:path w="372" h="466">
                    <a:moveTo>
                      <a:pt x="103" y="31"/>
                    </a:moveTo>
                    <a:lnTo>
                      <a:pt x="103" y="52"/>
                    </a:lnTo>
                    <a:lnTo>
                      <a:pt x="103" y="52"/>
                    </a:lnTo>
                    <a:lnTo>
                      <a:pt x="93" y="62"/>
                    </a:lnTo>
                    <a:lnTo>
                      <a:pt x="82" y="62"/>
                    </a:lnTo>
                    <a:lnTo>
                      <a:pt x="72" y="62"/>
                    </a:lnTo>
                    <a:lnTo>
                      <a:pt x="51" y="62"/>
                    </a:lnTo>
                    <a:lnTo>
                      <a:pt x="0" y="73"/>
                    </a:lnTo>
                    <a:lnTo>
                      <a:pt x="10" y="104"/>
                    </a:lnTo>
                    <a:lnTo>
                      <a:pt x="20" y="124"/>
                    </a:lnTo>
                    <a:lnTo>
                      <a:pt x="20" y="166"/>
                    </a:lnTo>
                    <a:lnTo>
                      <a:pt x="20" y="186"/>
                    </a:lnTo>
                    <a:lnTo>
                      <a:pt x="31" y="176"/>
                    </a:lnTo>
                    <a:lnTo>
                      <a:pt x="31" y="176"/>
                    </a:lnTo>
                    <a:lnTo>
                      <a:pt x="31" y="166"/>
                    </a:lnTo>
                    <a:lnTo>
                      <a:pt x="31" y="176"/>
                    </a:lnTo>
                    <a:lnTo>
                      <a:pt x="41" y="176"/>
                    </a:lnTo>
                    <a:lnTo>
                      <a:pt x="51" y="176"/>
                    </a:lnTo>
                    <a:lnTo>
                      <a:pt x="72" y="176"/>
                    </a:lnTo>
                    <a:lnTo>
                      <a:pt x="103" y="166"/>
                    </a:lnTo>
                    <a:lnTo>
                      <a:pt x="103" y="166"/>
                    </a:lnTo>
                    <a:lnTo>
                      <a:pt x="103" y="166"/>
                    </a:lnTo>
                    <a:lnTo>
                      <a:pt x="113" y="155"/>
                    </a:lnTo>
                    <a:lnTo>
                      <a:pt x="124" y="145"/>
                    </a:lnTo>
                    <a:lnTo>
                      <a:pt x="134" y="145"/>
                    </a:lnTo>
                    <a:lnTo>
                      <a:pt x="144" y="155"/>
                    </a:lnTo>
                    <a:lnTo>
                      <a:pt x="155" y="155"/>
                    </a:lnTo>
                    <a:lnTo>
                      <a:pt x="165" y="145"/>
                    </a:lnTo>
                    <a:lnTo>
                      <a:pt x="165" y="135"/>
                    </a:lnTo>
                    <a:lnTo>
                      <a:pt x="165" y="124"/>
                    </a:lnTo>
                    <a:lnTo>
                      <a:pt x="175" y="145"/>
                    </a:lnTo>
                    <a:lnTo>
                      <a:pt x="186" y="166"/>
                    </a:lnTo>
                    <a:lnTo>
                      <a:pt x="196" y="176"/>
                    </a:lnTo>
                    <a:lnTo>
                      <a:pt x="196" y="176"/>
                    </a:lnTo>
                    <a:lnTo>
                      <a:pt x="206" y="186"/>
                    </a:lnTo>
                    <a:lnTo>
                      <a:pt x="196" y="186"/>
                    </a:lnTo>
                    <a:lnTo>
                      <a:pt x="196" y="186"/>
                    </a:lnTo>
                    <a:lnTo>
                      <a:pt x="196" y="186"/>
                    </a:lnTo>
                    <a:lnTo>
                      <a:pt x="196" y="186"/>
                    </a:lnTo>
                    <a:lnTo>
                      <a:pt x="196" y="186"/>
                    </a:lnTo>
                    <a:lnTo>
                      <a:pt x="186" y="186"/>
                    </a:lnTo>
                    <a:lnTo>
                      <a:pt x="186" y="186"/>
                    </a:lnTo>
                    <a:lnTo>
                      <a:pt x="175" y="176"/>
                    </a:lnTo>
                    <a:lnTo>
                      <a:pt x="155" y="176"/>
                    </a:lnTo>
                    <a:lnTo>
                      <a:pt x="134" y="176"/>
                    </a:lnTo>
                    <a:lnTo>
                      <a:pt x="124" y="166"/>
                    </a:lnTo>
                    <a:lnTo>
                      <a:pt x="113" y="166"/>
                    </a:lnTo>
                    <a:lnTo>
                      <a:pt x="113" y="166"/>
                    </a:lnTo>
                    <a:lnTo>
                      <a:pt x="113" y="155"/>
                    </a:lnTo>
                    <a:lnTo>
                      <a:pt x="124" y="166"/>
                    </a:lnTo>
                    <a:lnTo>
                      <a:pt x="124" y="166"/>
                    </a:lnTo>
                    <a:lnTo>
                      <a:pt x="134" y="166"/>
                    </a:lnTo>
                    <a:lnTo>
                      <a:pt x="134" y="176"/>
                    </a:lnTo>
                    <a:lnTo>
                      <a:pt x="144" y="197"/>
                    </a:lnTo>
                    <a:lnTo>
                      <a:pt x="144" y="207"/>
                    </a:lnTo>
                    <a:lnTo>
                      <a:pt x="155" y="217"/>
                    </a:lnTo>
                    <a:lnTo>
                      <a:pt x="155" y="238"/>
                    </a:lnTo>
                    <a:lnTo>
                      <a:pt x="155" y="259"/>
                    </a:lnTo>
                    <a:lnTo>
                      <a:pt x="155" y="300"/>
                    </a:lnTo>
                    <a:lnTo>
                      <a:pt x="155" y="321"/>
                    </a:lnTo>
                    <a:lnTo>
                      <a:pt x="155" y="341"/>
                    </a:lnTo>
                    <a:lnTo>
                      <a:pt x="144" y="352"/>
                    </a:lnTo>
                    <a:lnTo>
                      <a:pt x="134" y="362"/>
                    </a:lnTo>
                    <a:lnTo>
                      <a:pt x="124" y="383"/>
                    </a:lnTo>
                    <a:lnTo>
                      <a:pt x="124" y="393"/>
                    </a:lnTo>
                    <a:lnTo>
                      <a:pt x="134" y="404"/>
                    </a:lnTo>
                    <a:lnTo>
                      <a:pt x="144" y="414"/>
                    </a:lnTo>
                    <a:lnTo>
                      <a:pt x="144" y="424"/>
                    </a:lnTo>
                    <a:lnTo>
                      <a:pt x="155" y="445"/>
                    </a:lnTo>
                    <a:lnTo>
                      <a:pt x="155" y="445"/>
                    </a:lnTo>
                    <a:lnTo>
                      <a:pt x="165" y="445"/>
                    </a:lnTo>
                    <a:lnTo>
                      <a:pt x="165" y="445"/>
                    </a:lnTo>
                    <a:lnTo>
                      <a:pt x="165" y="445"/>
                    </a:lnTo>
                    <a:lnTo>
                      <a:pt x="175" y="455"/>
                    </a:lnTo>
                    <a:lnTo>
                      <a:pt x="175" y="466"/>
                    </a:lnTo>
                    <a:lnTo>
                      <a:pt x="206" y="466"/>
                    </a:lnTo>
                    <a:lnTo>
                      <a:pt x="217" y="466"/>
                    </a:lnTo>
                    <a:lnTo>
                      <a:pt x="227" y="466"/>
                    </a:lnTo>
                    <a:lnTo>
                      <a:pt x="237" y="455"/>
                    </a:lnTo>
                    <a:lnTo>
                      <a:pt x="237" y="455"/>
                    </a:lnTo>
                    <a:lnTo>
                      <a:pt x="237" y="445"/>
                    </a:lnTo>
                    <a:lnTo>
                      <a:pt x="237" y="445"/>
                    </a:lnTo>
                    <a:lnTo>
                      <a:pt x="248" y="445"/>
                    </a:lnTo>
                    <a:lnTo>
                      <a:pt x="258" y="445"/>
                    </a:lnTo>
                    <a:lnTo>
                      <a:pt x="268" y="435"/>
                    </a:lnTo>
                    <a:lnTo>
                      <a:pt x="279" y="424"/>
                    </a:lnTo>
                    <a:lnTo>
                      <a:pt x="289" y="424"/>
                    </a:lnTo>
                    <a:lnTo>
                      <a:pt x="299" y="424"/>
                    </a:lnTo>
                    <a:lnTo>
                      <a:pt x="310" y="424"/>
                    </a:lnTo>
                    <a:lnTo>
                      <a:pt x="320" y="424"/>
                    </a:lnTo>
                    <a:lnTo>
                      <a:pt x="320" y="414"/>
                    </a:lnTo>
                    <a:lnTo>
                      <a:pt x="320" y="414"/>
                    </a:lnTo>
                    <a:lnTo>
                      <a:pt x="320" y="404"/>
                    </a:lnTo>
                    <a:lnTo>
                      <a:pt x="320" y="404"/>
                    </a:lnTo>
                    <a:lnTo>
                      <a:pt x="310" y="373"/>
                    </a:lnTo>
                    <a:lnTo>
                      <a:pt x="310" y="352"/>
                    </a:lnTo>
                    <a:lnTo>
                      <a:pt x="299" y="341"/>
                    </a:lnTo>
                    <a:lnTo>
                      <a:pt x="289" y="341"/>
                    </a:lnTo>
                    <a:lnTo>
                      <a:pt x="279" y="321"/>
                    </a:lnTo>
                    <a:lnTo>
                      <a:pt x="289" y="321"/>
                    </a:lnTo>
                    <a:lnTo>
                      <a:pt x="310" y="310"/>
                    </a:lnTo>
                    <a:lnTo>
                      <a:pt x="310" y="310"/>
                    </a:lnTo>
                    <a:lnTo>
                      <a:pt x="310" y="300"/>
                    </a:lnTo>
                    <a:lnTo>
                      <a:pt x="320" y="290"/>
                    </a:lnTo>
                    <a:lnTo>
                      <a:pt x="320" y="279"/>
                    </a:lnTo>
                    <a:lnTo>
                      <a:pt x="330" y="279"/>
                    </a:lnTo>
                    <a:lnTo>
                      <a:pt x="341" y="279"/>
                    </a:lnTo>
                    <a:lnTo>
                      <a:pt x="361" y="279"/>
                    </a:lnTo>
                    <a:lnTo>
                      <a:pt x="372" y="259"/>
                    </a:lnTo>
                    <a:lnTo>
                      <a:pt x="372" y="238"/>
                    </a:lnTo>
                    <a:lnTo>
                      <a:pt x="361" y="238"/>
                    </a:lnTo>
                    <a:lnTo>
                      <a:pt x="361" y="228"/>
                    </a:lnTo>
                    <a:lnTo>
                      <a:pt x="351" y="228"/>
                    </a:lnTo>
                    <a:lnTo>
                      <a:pt x="341" y="217"/>
                    </a:lnTo>
                    <a:lnTo>
                      <a:pt x="341" y="207"/>
                    </a:lnTo>
                    <a:lnTo>
                      <a:pt x="330" y="207"/>
                    </a:lnTo>
                    <a:lnTo>
                      <a:pt x="320" y="197"/>
                    </a:lnTo>
                    <a:lnTo>
                      <a:pt x="320" y="186"/>
                    </a:lnTo>
                    <a:lnTo>
                      <a:pt x="310" y="186"/>
                    </a:lnTo>
                    <a:lnTo>
                      <a:pt x="310" y="176"/>
                    </a:lnTo>
                    <a:lnTo>
                      <a:pt x="310" y="166"/>
                    </a:lnTo>
                    <a:lnTo>
                      <a:pt x="299" y="145"/>
                    </a:lnTo>
                    <a:lnTo>
                      <a:pt x="289" y="135"/>
                    </a:lnTo>
                    <a:lnTo>
                      <a:pt x="279" y="124"/>
                    </a:lnTo>
                    <a:lnTo>
                      <a:pt x="268" y="114"/>
                    </a:lnTo>
                    <a:lnTo>
                      <a:pt x="237" y="114"/>
                    </a:lnTo>
                    <a:lnTo>
                      <a:pt x="206" y="104"/>
                    </a:lnTo>
                    <a:lnTo>
                      <a:pt x="217" y="93"/>
                    </a:lnTo>
                    <a:lnTo>
                      <a:pt x="217" y="93"/>
                    </a:lnTo>
                    <a:lnTo>
                      <a:pt x="217" y="83"/>
                    </a:lnTo>
                    <a:lnTo>
                      <a:pt x="227" y="83"/>
                    </a:lnTo>
                    <a:lnTo>
                      <a:pt x="217" y="83"/>
                    </a:lnTo>
                    <a:lnTo>
                      <a:pt x="217" y="93"/>
                    </a:lnTo>
                    <a:lnTo>
                      <a:pt x="217" y="93"/>
                    </a:lnTo>
                    <a:lnTo>
                      <a:pt x="217" y="93"/>
                    </a:lnTo>
                    <a:lnTo>
                      <a:pt x="217" y="93"/>
                    </a:lnTo>
                    <a:lnTo>
                      <a:pt x="227" y="93"/>
                    </a:lnTo>
                    <a:lnTo>
                      <a:pt x="227" y="83"/>
                    </a:lnTo>
                    <a:lnTo>
                      <a:pt x="237" y="73"/>
                    </a:lnTo>
                    <a:lnTo>
                      <a:pt x="248" y="62"/>
                    </a:lnTo>
                    <a:lnTo>
                      <a:pt x="248" y="52"/>
                    </a:lnTo>
                    <a:lnTo>
                      <a:pt x="258" y="42"/>
                    </a:lnTo>
                    <a:lnTo>
                      <a:pt x="258" y="42"/>
                    </a:lnTo>
                    <a:lnTo>
                      <a:pt x="258" y="21"/>
                    </a:lnTo>
                    <a:lnTo>
                      <a:pt x="248" y="10"/>
                    </a:lnTo>
                    <a:lnTo>
                      <a:pt x="248" y="0"/>
                    </a:lnTo>
                    <a:lnTo>
                      <a:pt x="237" y="0"/>
                    </a:lnTo>
                    <a:lnTo>
                      <a:pt x="227" y="0"/>
                    </a:lnTo>
                    <a:lnTo>
                      <a:pt x="217" y="10"/>
                    </a:lnTo>
                    <a:lnTo>
                      <a:pt x="196" y="10"/>
                    </a:lnTo>
                    <a:lnTo>
                      <a:pt x="186" y="10"/>
                    </a:lnTo>
                    <a:lnTo>
                      <a:pt x="186" y="21"/>
                    </a:lnTo>
                    <a:lnTo>
                      <a:pt x="186" y="31"/>
                    </a:lnTo>
                    <a:lnTo>
                      <a:pt x="175" y="31"/>
                    </a:lnTo>
                    <a:lnTo>
                      <a:pt x="165" y="42"/>
                    </a:lnTo>
                    <a:lnTo>
                      <a:pt x="155" y="42"/>
                    </a:lnTo>
                    <a:lnTo>
                      <a:pt x="124" y="52"/>
                    </a:lnTo>
                    <a:lnTo>
                      <a:pt x="113" y="62"/>
                    </a:lnTo>
                    <a:lnTo>
                      <a:pt x="113" y="62"/>
                    </a:lnTo>
                    <a:lnTo>
                      <a:pt x="103" y="62"/>
                    </a:lnTo>
                    <a:lnTo>
                      <a:pt x="103" y="31"/>
                    </a:lnTo>
                    <a:lnTo>
                      <a:pt x="103" y="21"/>
                    </a:lnTo>
                    <a:lnTo>
                      <a:pt x="103" y="10"/>
                    </a:lnTo>
                    <a:lnTo>
                      <a:pt x="103" y="10"/>
                    </a:lnTo>
                    <a:lnTo>
                      <a:pt x="103" y="10"/>
                    </a:lnTo>
                    <a:lnTo>
                      <a:pt x="93" y="21"/>
                    </a:lnTo>
                    <a:lnTo>
                      <a:pt x="93" y="31"/>
                    </a:lnTo>
                    <a:lnTo>
                      <a:pt x="93" y="31"/>
                    </a:lnTo>
                    <a:lnTo>
                      <a:pt x="93" y="42"/>
                    </a:lnTo>
                    <a:lnTo>
                      <a:pt x="93" y="52"/>
                    </a:lnTo>
                    <a:lnTo>
                      <a:pt x="93" y="52"/>
                    </a:lnTo>
                    <a:lnTo>
                      <a:pt x="82" y="62"/>
                    </a:lnTo>
                    <a:lnTo>
                      <a:pt x="72" y="62"/>
                    </a:lnTo>
                    <a:lnTo>
                      <a:pt x="51" y="62"/>
                    </a:lnTo>
                    <a:lnTo>
                      <a:pt x="41" y="62"/>
                    </a:lnTo>
                    <a:lnTo>
                      <a:pt x="31" y="62"/>
                    </a:lnTo>
                    <a:lnTo>
                      <a:pt x="10" y="62"/>
                    </a:lnTo>
                    <a:lnTo>
                      <a:pt x="10" y="73"/>
                    </a:lnTo>
                    <a:lnTo>
                      <a:pt x="0" y="73"/>
                    </a:lnTo>
                    <a:lnTo>
                      <a:pt x="10" y="83"/>
                    </a:lnTo>
                    <a:lnTo>
                      <a:pt x="10" y="83"/>
                    </a:lnTo>
                    <a:lnTo>
                      <a:pt x="10" y="93"/>
                    </a:lnTo>
                    <a:lnTo>
                      <a:pt x="10" y="93"/>
                    </a:lnTo>
                    <a:lnTo>
                      <a:pt x="10" y="93"/>
                    </a:lnTo>
                    <a:lnTo>
                      <a:pt x="0" y="83"/>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latin typeface="Arial" panose="020B0604020202020204" pitchFamily="34" charset="0"/>
                  <a:cs typeface="Arial" panose="020B0604020202020204" pitchFamily="34" charset="0"/>
                </a:endParaRPr>
              </a:p>
            </p:txBody>
          </p:sp>
          <p:sp>
            <p:nvSpPr>
              <p:cNvPr id="44" name="Oval 43"/>
              <p:cNvSpPr>
                <a:spLocks noChangeArrowheads="1"/>
              </p:cNvSpPr>
              <p:nvPr/>
            </p:nvSpPr>
            <p:spPr bwMode="auto">
              <a:xfrm flipV="1">
                <a:off x="4042633" y="5028688"/>
                <a:ext cx="65088" cy="71597"/>
              </a:xfrm>
              <a:prstGeom prst="ellipse">
                <a:avLst/>
              </a:prstGeom>
              <a:grpFill/>
              <a:ln w="6350">
                <a:solidFill>
                  <a:schemeClr val="accent5"/>
                </a:solidFill>
                <a:round/>
                <a:headEnd/>
                <a:tailEnd/>
              </a:ln>
            </p:spPr>
            <p:txBody>
              <a:bodyPr wrap="none" anchor="ctr"/>
              <a:lstStyle/>
              <a:p>
                <a:endParaRPr lang="pt-PT" dirty="0">
                  <a:solidFill>
                    <a:srgbClr val="000000"/>
                  </a:solidFill>
                  <a:latin typeface="Arial" panose="020B0604020202020204" pitchFamily="34" charset="0"/>
                  <a:cs typeface="Arial" panose="020B0604020202020204" pitchFamily="34" charset="0"/>
                </a:endParaRPr>
              </a:p>
            </p:txBody>
          </p:sp>
          <p:sp>
            <p:nvSpPr>
              <p:cNvPr id="45" name="Oval 44"/>
              <p:cNvSpPr>
                <a:spLocks noChangeArrowheads="1"/>
              </p:cNvSpPr>
              <p:nvPr/>
            </p:nvSpPr>
            <p:spPr bwMode="auto">
              <a:xfrm flipV="1">
                <a:off x="4277609" y="3960839"/>
                <a:ext cx="72000" cy="71597"/>
              </a:xfrm>
              <a:prstGeom prst="ellipse">
                <a:avLst/>
              </a:prstGeom>
              <a:grpFill/>
              <a:ln w="6350">
                <a:solidFill>
                  <a:schemeClr val="accent5"/>
                </a:solidFill>
                <a:round/>
                <a:headEnd/>
                <a:tailEnd/>
              </a:ln>
            </p:spPr>
            <p:txBody>
              <a:bodyPr wrap="none" anchor="ctr"/>
              <a:lstStyle/>
              <a:p>
                <a:endParaRPr lang="pt-PT" dirty="0">
                  <a:solidFill>
                    <a:srgbClr val="000000"/>
                  </a:solidFill>
                  <a:latin typeface="Arial" panose="020B0604020202020204" pitchFamily="34" charset="0"/>
                  <a:cs typeface="Arial" panose="020B0604020202020204" pitchFamily="34" charset="0"/>
                </a:endParaRPr>
              </a:p>
            </p:txBody>
          </p:sp>
          <p:sp>
            <p:nvSpPr>
              <p:cNvPr id="46" name="Oval 45"/>
              <p:cNvSpPr>
                <a:spLocks noChangeArrowheads="1"/>
              </p:cNvSpPr>
              <p:nvPr/>
            </p:nvSpPr>
            <p:spPr bwMode="auto">
              <a:xfrm flipV="1">
                <a:off x="4059091" y="5027595"/>
                <a:ext cx="72000" cy="71597"/>
              </a:xfrm>
              <a:prstGeom prst="ellipse">
                <a:avLst/>
              </a:prstGeom>
              <a:grpFill/>
              <a:ln w="6350">
                <a:solidFill>
                  <a:schemeClr val="accent5"/>
                </a:solidFill>
                <a:round/>
                <a:headEnd/>
                <a:tailEnd/>
              </a:ln>
            </p:spPr>
            <p:txBody>
              <a:bodyPr wrap="none" anchor="ctr"/>
              <a:lstStyle/>
              <a:p>
                <a:endParaRPr lang="pt-PT" dirty="0">
                  <a:solidFill>
                    <a:srgbClr val="000000"/>
                  </a:solidFill>
                  <a:latin typeface="Arial" panose="020B0604020202020204" pitchFamily="34" charset="0"/>
                  <a:cs typeface="Arial" panose="020B0604020202020204" pitchFamily="34" charset="0"/>
                </a:endParaRPr>
              </a:p>
            </p:txBody>
          </p:sp>
          <p:sp>
            <p:nvSpPr>
              <p:cNvPr id="47" name="Oval 46"/>
              <p:cNvSpPr>
                <a:spLocks noChangeArrowheads="1"/>
              </p:cNvSpPr>
              <p:nvPr/>
            </p:nvSpPr>
            <p:spPr bwMode="auto">
              <a:xfrm flipV="1">
                <a:off x="4408611" y="4015066"/>
                <a:ext cx="72000" cy="71597"/>
              </a:xfrm>
              <a:prstGeom prst="ellipse">
                <a:avLst/>
              </a:prstGeom>
              <a:grpFill/>
              <a:ln w="6350">
                <a:solidFill>
                  <a:schemeClr val="accent5"/>
                </a:solidFill>
                <a:round/>
                <a:headEnd/>
                <a:tailEnd/>
              </a:ln>
            </p:spPr>
            <p:txBody>
              <a:bodyPr wrap="none" anchor="ctr"/>
              <a:lstStyle/>
              <a:p>
                <a:endParaRPr lang="pt-PT" dirty="0">
                  <a:solidFill>
                    <a:srgbClr val="000000"/>
                  </a:solidFill>
                  <a:latin typeface="Arial" panose="020B0604020202020204" pitchFamily="34" charset="0"/>
                  <a:cs typeface="Arial" panose="020B0604020202020204" pitchFamily="34" charset="0"/>
                </a:endParaRPr>
              </a:p>
            </p:txBody>
          </p:sp>
          <p:sp>
            <p:nvSpPr>
              <p:cNvPr id="48" name="Oval 47"/>
              <p:cNvSpPr>
                <a:spLocks noChangeArrowheads="1"/>
              </p:cNvSpPr>
              <p:nvPr/>
            </p:nvSpPr>
            <p:spPr bwMode="auto">
              <a:xfrm flipV="1">
                <a:off x="4286644" y="3974226"/>
                <a:ext cx="72000" cy="71597"/>
              </a:xfrm>
              <a:prstGeom prst="ellipse">
                <a:avLst/>
              </a:prstGeom>
              <a:grpFill/>
              <a:ln w="6350">
                <a:solidFill>
                  <a:schemeClr val="accent5"/>
                </a:solidFill>
                <a:round/>
                <a:headEnd/>
                <a:tailEnd/>
              </a:ln>
            </p:spPr>
            <p:txBody>
              <a:bodyPr wrap="none" anchor="ctr"/>
              <a:lstStyle/>
              <a:p>
                <a:endParaRPr lang="pt-PT" dirty="0">
                  <a:solidFill>
                    <a:srgbClr val="000000"/>
                  </a:solidFill>
                  <a:latin typeface="Arial" panose="020B0604020202020204" pitchFamily="34" charset="0"/>
                  <a:cs typeface="Arial" panose="020B0604020202020204" pitchFamily="34" charset="0"/>
                </a:endParaRPr>
              </a:p>
            </p:txBody>
          </p:sp>
        </p:grpSp>
        <p:grpSp>
          <p:nvGrpSpPr>
            <p:cNvPr id="49" name="Group 48"/>
            <p:cNvGrpSpPr/>
            <p:nvPr/>
          </p:nvGrpSpPr>
          <p:grpSpPr>
            <a:xfrm>
              <a:off x="4315533" y="3812225"/>
              <a:ext cx="2895600" cy="0"/>
              <a:chOff x="3181350" y="2913970"/>
              <a:chExt cx="2895600" cy="0"/>
            </a:xfrm>
          </p:grpSpPr>
          <p:cxnSp>
            <p:nvCxnSpPr>
              <p:cNvPr id="50" name="Straight Arrow Connector 49"/>
              <p:cNvCxnSpPr/>
              <p:nvPr/>
            </p:nvCxnSpPr>
            <p:spPr bwMode="auto">
              <a:xfrm>
                <a:off x="3181350" y="2913970"/>
                <a:ext cx="1239674" cy="0"/>
              </a:xfrm>
              <a:prstGeom prst="straightConnector1">
                <a:avLst/>
              </a:prstGeom>
              <a:ln>
                <a:tailEnd type="triangle"/>
              </a:ln>
              <a:extLst/>
            </p:spPr>
            <p:style>
              <a:lnRef idx="1">
                <a:schemeClr val="accent2"/>
              </a:lnRef>
              <a:fillRef idx="0">
                <a:schemeClr val="accent2"/>
              </a:fillRef>
              <a:effectRef idx="0">
                <a:schemeClr val="accent2"/>
              </a:effectRef>
              <a:fontRef idx="minor">
                <a:schemeClr val="tx1"/>
              </a:fontRef>
            </p:style>
          </p:cxnSp>
          <p:cxnSp>
            <p:nvCxnSpPr>
              <p:cNvPr id="51" name="Straight Arrow Connector 50"/>
              <p:cNvCxnSpPr/>
              <p:nvPr/>
            </p:nvCxnSpPr>
            <p:spPr bwMode="auto">
              <a:xfrm>
                <a:off x="4421024" y="2913970"/>
                <a:ext cx="1655926" cy="0"/>
              </a:xfrm>
              <a:prstGeom prst="straightConnector1">
                <a:avLst/>
              </a:prstGeom>
              <a:ln>
                <a:tailEnd type="triangle"/>
              </a:ln>
              <a:extLst/>
            </p:spPr>
            <p:style>
              <a:lnRef idx="1">
                <a:schemeClr val="accent2"/>
              </a:lnRef>
              <a:fillRef idx="0">
                <a:schemeClr val="accent2"/>
              </a:fillRef>
              <a:effectRef idx="0">
                <a:schemeClr val="accent2"/>
              </a:effectRef>
              <a:fontRef idx="minor">
                <a:schemeClr val="tx1"/>
              </a:fontRef>
            </p:style>
          </p:cxnSp>
        </p:grpSp>
        <p:grpSp>
          <p:nvGrpSpPr>
            <p:cNvPr id="52" name="Group 51"/>
            <p:cNvGrpSpPr/>
            <p:nvPr/>
          </p:nvGrpSpPr>
          <p:grpSpPr>
            <a:xfrm>
              <a:off x="4315533" y="4082618"/>
              <a:ext cx="2895600" cy="0"/>
              <a:chOff x="3181350" y="2913970"/>
              <a:chExt cx="2895600" cy="0"/>
            </a:xfrm>
          </p:grpSpPr>
          <p:cxnSp>
            <p:nvCxnSpPr>
              <p:cNvPr id="53" name="Straight Arrow Connector 52"/>
              <p:cNvCxnSpPr/>
              <p:nvPr/>
            </p:nvCxnSpPr>
            <p:spPr bwMode="auto">
              <a:xfrm>
                <a:off x="3181350" y="2913970"/>
                <a:ext cx="1239674" cy="0"/>
              </a:xfrm>
              <a:prstGeom prst="straightConnector1">
                <a:avLst/>
              </a:prstGeom>
              <a:ln>
                <a:tailEnd type="triangle"/>
              </a:ln>
              <a:extLst/>
            </p:spPr>
            <p:style>
              <a:lnRef idx="1">
                <a:schemeClr val="accent2"/>
              </a:lnRef>
              <a:fillRef idx="0">
                <a:schemeClr val="accent2"/>
              </a:fillRef>
              <a:effectRef idx="0">
                <a:schemeClr val="accent2"/>
              </a:effectRef>
              <a:fontRef idx="minor">
                <a:schemeClr val="tx1"/>
              </a:fontRef>
            </p:style>
          </p:cxnSp>
          <p:cxnSp>
            <p:nvCxnSpPr>
              <p:cNvPr id="54" name="Straight Arrow Connector 53"/>
              <p:cNvCxnSpPr/>
              <p:nvPr/>
            </p:nvCxnSpPr>
            <p:spPr bwMode="auto">
              <a:xfrm>
                <a:off x="4421024" y="2913970"/>
                <a:ext cx="1655926" cy="0"/>
              </a:xfrm>
              <a:prstGeom prst="straightConnector1">
                <a:avLst/>
              </a:prstGeom>
              <a:ln>
                <a:tailEnd type="triangle"/>
              </a:ln>
              <a:extLst/>
            </p:spPr>
            <p:style>
              <a:lnRef idx="1">
                <a:schemeClr val="accent2"/>
              </a:lnRef>
              <a:fillRef idx="0">
                <a:schemeClr val="accent2"/>
              </a:fillRef>
              <a:effectRef idx="0">
                <a:schemeClr val="accent2"/>
              </a:effectRef>
              <a:fontRef idx="minor">
                <a:schemeClr val="tx1"/>
              </a:fontRef>
            </p:style>
          </p:cxnSp>
        </p:grpSp>
        <p:grpSp>
          <p:nvGrpSpPr>
            <p:cNvPr id="55" name="Group 54"/>
            <p:cNvGrpSpPr/>
            <p:nvPr/>
          </p:nvGrpSpPr>
          <p:grpSpPr>
            <a:xfrm>
              <a:off x="4315533" y="4353011"/>
              <a:ext cx="2895600" cy="0"/>
              <a:chOff x="3181350" y="2913970"/>
              <a:chExt cx="2895600" cy="0"/>
            </a:xfrm>
          </p:grpSpPr>
          <p:cxnSp>
            <p:nvCxnSpPr>
              <p:cNvPr id="56" name="Straight Arrow Connector 55"/>
              <p:cNvCxnSpPr/>
              <p:nvPr/>
            </p:nvCxnSpPr>
            <p:spPr bwMode="auto">
              <a:xfrm>
                <a:off x="3181350" y="2913970"/>
                <a:ext cx="1239674" cy="0"/>
              </a:xfrm>
              <a:prstGeom prst="straightConnector1">
                <a:avLst/>
              </a:prstGeom>
              <a:ln>
                <a:tailEnd type="triangle"/>
              </a:ln>
              <a:extLst/>
            </p:spPr>
            <p:style>
              <a:lnRef idx="1">
                <a:schemeClr val="accent2"/>
              </a:lnRef>
              <a:fillRef idx="0">
                <a:schemeClr val="accent2"/>
              </a:fillRef>
              <a:effectRef idx="0">
                <a:schemeClr val="accent2"/>
              </a:effectRef>
              <a:fontRef idx="minor">
                <a:schemeClr val="tx1"/>
              </a:fontRef>
            </p:style>
          </p:cxnSp>
          <p:cxnSp>
            <p:nvCxnSpPr>
              <p:cNvPr id="57" name="Straight Arrow Connector 56"/>
              <p:cNvCxnSpPr/>
              <p:nvPr/>
            </p:nvCxnSpPr>
            <p:spPr bwMode="auto">
              <a:xfrm>
                <a:off x="4421024" y="2913970"/>
                <a:ext cx="1655926" cy="0"/>
              </a:xfrm>
              <a:prstGeom prst="straightConnector1">
                <a:avLst/>
              </a:prstGeom>
              <a:ln>
                <a:tailEnd type="triangle"/>
              </a:ln>
              <a:extLst/>
            </p:spPr>
            <p:style>
              <a:lnRef idx="1">
                <a:schemeClr val="accent2"/>
              </a:lnRef>
              <a:fillRef idx="0">
                <a:schemeClr val="accent2"/>
              </a:fillRef>
              <a:effectRef idx="0">
                <a:schemeClr val="accent2"/>
              </a:effectRef>
              <a:fontRef idx="minor">
                <a:schemeClr val="tx1"/>
              </a:fontRef>
            </p:style>
          </p:cxnSp>
        </p:grpSp>
        <p:grpSp>
          <p:nvGrpSpPr>
            <p:cNvPr id="58" name="Group 57"/>
            <p:cNvGrpSpPr/>
            <p:nvPr/>
          </p:nvGrpSpPr>
          <p:grpSpPr>
            <a:xfrm>
              <a:off x="4315533" y="4623404"/>
              <a:ext cx="2895600" cy="0"/>
              <a:chOff x="3181350" y="2913970"/>
              <a:chExt cx="2895600" cy="0"/>
            </a:xfrm>
          </p:grpSpPr>
          <p:cxnSp>
            <p:nvCxnSpPr>
              <p:cNvPr id="59" name="Straight Arrow Connector 58"/>
              <p:cNvCxnSpPr/>
              <p:nvPr/>
            </p:nvCxnSpPr>
            <p:spPr bwMode="auto">
              <a:xfrm>
                <a:off x="3181350" y="2913970"/>
                <a:ext cx="1239674" cy="0"/>
              </a:xfrm>
              <a:prstGeom prst="straightConnector1">
                <a:avLst/>
              </a:prstGeom>
              <a:ln>
                <a:tailEnd type="triangle"/>
              </a:ln>
              <a:extLst/>
            </p:spPr>
            <p:style>
              <a:lnRef idx="1">
                <a:schemeClr val="accent2"/>
              </a:lnRef>
              <a:fillRef idx="0">
                <a:schemeClr val="accent2"/>
              </a:fillRef>
              <a:effectRef idx="0">
                <a:schemeClr val="accent2"/>
              </a:effectRef>
              <a:fontRef idx="minor">
                <a:schemeClr val="tx1"/>
              </a:fontRef>
            </p:style>
          </p:cxnSp>
          <p:cxnSp>
            <p:nvCxnSpPr>
              <p:cNvPr id="60" name="Straight Arrow Connector 59"/>
              <p:cNvCxnSpPr/>
              <p:nvPr/>
            </p:nvCxnSpPr>
            <p:spPr bwMode="auto">
              <a:xfrm>
                <a:off x="4421024" y="2913970"/>
                <a:ext cx="1655926" cy="0"/>
              </a:xfrm>
              <a:prstGeom prst="straightConnector1">
                <a:avLst/>
              </a:prstGeom>
              <a:ln>
                <a:tailEnd type="triangle"/>
              </a:ln>
              <a:extLst/>
            </p:spPr>
            <p:style>
              <a:lnRef idx="1">
                <a:schemeClr val="accent2"/>
              </a:lnRef>
              <a:fillRef idx="0">
                <a:schemeClr val="accent2"/>
              </a:fillRef>
              <a:effectRef idx="0">
                <a:schemeClr val="accent2"/>
              </a:effectRef>
              <a:fontRef idx="minor">
                <a:schemeClr val="tx1"/>
              </a:fontRef>
            </p:style>
          </p:cxnSp>
        </p:grpSp>
        <p:grpSp>
          <p:nvGrpSpPr>
            <p:cNvPr id="61" name="Group 60"/>
            <p:cNvGrpSpPr/>
            <p:nvPr/>
          </p:nvGrpSpPr>
          <p:grpSpPr>
            <a:xfrm>
              <a:off x="4315533" y="4893797"/>
              <a:ext cx="2895600" cy="0"/>
              <a:chOff x="3181350" y="2913970"/>
              <a:chExt cx="2895600" cy="0"/>
            </a:xfrm>
          </p:grpSpPr>
          <p:cxnSp>
            <p:nvCxnSpPr>
              <p:cNvPr id="62" name="Straight Arrow Connector 61"/>
              <p:cNvCxnSpPr/>
              <p:nvPr/>
            </p:nvCxnSpPr>
            <p:spPr bwMode="auto">
              <a:xfrm>
                <a:off x="3181350" y="2913970"/>
                <a:ext cx="1239674" cy="0"/>
              </a:xfrm>
              <a:prstGeom prst="straightConnector1">
                <a:avLst/>
              </a:prstGeom>
              <a:ln>
                <a:tailEnd type="triangle"/>
              </a:ln>
              <a:extLst/>
            </p:spPr>
            <p:style>
              <a:lnRef idx="1">
                <a:schemeClr val="accent2"/>
              </a:lnRef>
              <a:fillRef idx="0">
                <a:schemeClr val="accent2"/>
              </a:fillRef>
              <a:effectRef idx="0">
                <a:schemeClr val="accent2"/>
              </a:effectRef>
              <a:fontRef idx="minor">
                <a:schemeClr val="tx1"/>
              </a:fontRef>
            </p:style>
          </p:cxnSp>
          <p:cxnSp>
            <p:nvCxnSpPr>
              <p:cNvPr id="63" name="Straight Arrow Connector 62"/>
              <p:cNvCxnSpPr/>
              <p:nvPr/>
            </p:nvCxnSpPr>
            <p:spPr bwMode="auto">
              <a:xfrm>
                <a:off x="4421024" y="2913970"/>
                <a:ext cx="1655926" cy="0"/>
              </a:xfrm>
              <a:prstGeom prst="straightConnector1">
                <a:avLst/>
              </a:prstGeom>
              <a:ln>
                <a:tailEnd type="triangle"/>
              </a:ln>
              <a:extLst/>
            </p:spPr>
            <p:style>
              <a:lnRef idx="1">
                <a:schemeClr val="accent2"/>
              </a:lnRef>
              <a:fillRef idx="0">
                <a:schemeClr val="accent2"/>
              </a:fillRef>
              <a:effectRef idx="0">
                <a:schemeClr val="accent2"/>
              </a:effectRef>
              <a:fontRef idx="minor">
                <a:schemeClr val="tx1"/>
              </a:fontRef>
            </p:style>
          </p:cxnSp>
        </p:grpSp>
        <p:grpSp>
          <p:nvGrpSpPr>
            <p:cNvPr id="64" name="Group 63"/>
            <p:cNvGrpSpPr/>
            <p:nvPr/>
          </p:nvGrpSpPr>
          <p:grpSpPr>
            <a:xfrm>
              <a:off x="4315533" y="5164190"/>
              <a:ext cx="2895600" cy="0"/>
              <a:chOff x="3181350" y="2913970"/>
              <a:chExt cx="2895600" cy="0"/>
            </a:xfrm>
          </p:grpSpPr>
          <p:cxnSp>
            <p:nvCxnSpPr>
              <p:cNvPr id="65" name="Straight Arrow Connector 64"/>
              <p:cNvCxnSpPr/>
              <p:nvPr/>
            </p:nvCxnSpPr>
            <p:spPr bwMode="auto">
              <a:xfrm>
                <a:off x="3181350" y="2913970"/>
                <a:ext cx="1239674" cy="0"/>
              </a:xfrm>
              <a:prstGeom prst="straightConnector1">
                <a:avLst/>
              </a:prstGeom>
              <a:ln>
                <a:tailEnd type="triangle"/>
              </a:ln>
              <a:extLst/>
            </p:spPr>
            <p:style>
              <a:lnRef idx="1">
                <a:schemeClr val="accent2"/>
              </a:lnRef>
              <a:fillRef idx="0">
                <a:schemeClr val="accent2"/>
              </a:fillRef>
              <a:effectRef idx="0">
                <a:schemeClr val="accent2"/>
              </a:effectRef>
              <a:fontRef idx="minor">
                <a:schemeClr val="tx1"/>
              </a:fontRef>
            </p:style>
          </p:cxnSp>
          <p:cxnSp>
            <p:nvCxnSpPr>
              <p:cNvPr id="66" name="Straight Arrow Connector 65"/>
              <p:cNvCxnSpPr/>
              <p:nvPr/>
            </p:nvCxnSpPr>
            <p:spPr bwMode="auto">
              <a:xfrm>
                <a:off x="4421024" y="2913970"/>
                <a:ext cx="1655926" cy="0"/>
              </a:xfrm>
              <a:prstGeom prst="straightConnector1">
                <a:avLst/>
              </a:prstGeom>
              <a:ln>
                <a:tailEnd type="triangle"/>
              </a:ln>
              <a:extLst/>
            </p:spPr>
            <p:style>
              <a:lnRef idx="1">
                <a:schemeClr val="accent2"/>
              </a:lnRef>
              <a:fillRef idx="0">
                <a:schemeClr val="accent2"/>
              </a:fillRef>
              <a:effectRef idx="0">
                <a:schemeClr val="accent2"/>
              </a:effectRef>
              <a:fontRef idx="minor">
                <a:schemeClr val="tx1"/>
              </a:fontRef>
            </p:style>
          </p:cxnSp>
        </p:grpSp>
        <p:grpSp>
          <p:nvGrpSpPr>
            <p:cNvPr id="67" name="Group 66"/>
            <p:cNvGrpSpPr/>
            <p:nvPr/>
          </p:nvGrpSpPr>
          <p:grpSpPr>
            <a:xfrm>
              <a:off x="4315533" y="5434583"/>
              <a:ext cx="2895600" cy="0"/>
              <a:chOff x="3181350" y="2913970"/>
              <a:chExt cx="2895600" cy="0"/>
            </a:xfrm>
          </p:grpSpPr>
          <p:cxnSp>
            <p:nvCxnSpPr>
              <p:cNvPr id="68" name="Straight Arrow Connector 67"/>
              <p:cNvCxnSpPr/>
              <p:nvPr/>
            </p:nvCxnSpPr>
            <p:spPr bwMode="auto">
              <a:xfrm>
                <a:off x="3181350" y="2913970"/>
                <a:ext cx="1239674" cy="0"/>
              </a:xfrm>
              <a:prstGeom prst="straightConnector1">
                <a:avLst/>
              </a:prstGeom>
              <a:ln>
                <a:tailEnd type="triangle"/>
              </a:ln>
              <a:extLst/>
            </p:spPr>
            <p:style>
              <a:lnRef idx="1">
                <a:schemeClr val="accent2"/>
              </a:lnRef>
              <a:fillRef idx="0">
                <a:schemeClr val="accent2"/>
              </a:fillRef>
              <a:effectRef idx="0">
                <a:schemeClr val="accent2"/>
              </a:effectRef>
              <a:fontRef idx="minor">
                <a:schemeClr val="tx1"/>
              </a:fontRef>
            </p:style>
          </p:cxnSp>
          <p:cxnSp>
            <p:nvCxnSpPr>
              <p:cNvPr id="69" name="Straight Arrow Connector 68"/>
              <p:cNvCxnSpPr/>
              <p:nvPr/>
            </p:nvCxnSpPr>
            <p:spPr bwMode="auto">
              <a:xfrm>
                <a:off x="4421024" y="2913970"/>
                <a:ext cx="1655926" cy="0"/>
              </a:xfrm>
              <a:prstGeom prst="straightConnector1">
                <a:avLst/>
              </a:prstGeom>
              <a:ln>
                <a:tailEnd type="triangle"/>
              </a:ln>
              <a:extLst/>
            </p:spPr>
            <p:style>
              <a:lnRef idx="1">
                <a:schemeClr val="accent2"/>
              </a:lnRef>
              <a:fillRef idx="0">
                <a:schemeClr val="accent2"/>
              </a:fillRef>
              <a:effectRef idx="0">
                <a:schemeClr val="accent2"/>
              </a:effectRef>
              <a:fontRef idx="minor">
                <a:schemeClr val="tx1"/>
              </a:fontRef>
            </p:style>
          </p:cxnSp>
        </p:grpSp>
        <p:grpSp>
          <p:nvGrpSpPr>
            <p:cNvPr id="70" name="Group 69"/>
            <p:cNvGrpSpPr/>
            <p:nvPr/>
          </p:nvGrpSpPr>
          <p:grpSpPr>
            <a:xfrm>
              <a:off x="4315533" y="5704979"/>
              <a:ext cx="2895600" cy="0"/>
              <a:chOff x="3181350" y="2913970"/>
              <a:chExt cx="2895600" cy="0"/>
            </a:xfrm>
          </p:grpSpPr>
          <p:cxnSp>
            <p:nvCxnSpPr>
              <p:cNvPr id="71" name="Straight Arrow Connector 70"/>
              <p:cNvCxnSpPr/>
              <p:nvPr/>
            </p:nvCxnSpPr>
            <p:spPr bwMode="auto">
              <a:xfrm>
                <a:off x="3181350" y="2913970"/>
                <a:ext cx="1239674" cy="0"/>
              </a:xfrm>
              <a:prstGeom prst="straightConnector1">
                <a:avLst/>
              </a:prstGeom>
              <a:ln>
                <a:tailEnd type="triangle"/>
              </a:ln>
              <a:extLst/>
            </p:spPr>
            <p:style>
              <a:lnRef idx="1">
                <a:schemeClr val="accent2"/>
              </a:lnRef>
              <a:fillRef idx="0">
                <a:schemeClr val="accent2"/>
              </a:fillRef>
              <a:effectRef idx="0">
                <a:schemeClr val="accent2"/>
              </a:effectRef>
              <a:fontRef idx="minor">
                <a:schemeClr val="tx1"/>
              </a:fontRef>
            </p:style>
          </p:cxnSp>
          <p:cxnSp>
            <p:nvCxnSpPr>
              <p:cNvPr id="72" name="Straight Arrow Connector 71"/>
              <p:cNvCxnSpPr/>
              <p:nvPr/>
            </p:nvCxnSpPr>
            <p:spPr bwMode="auto">
              <a:xfrm>
                <a:off x="4421024" y="2913970"/>
                <a:ext cx="1655926" cy="0"/>
              </a:xfrm>
              <a:prstGeom prst="straightConnector1">
                <a:avLst/>
              </a:prstGeom>
              <a:ln>
                <a:tailEnd type="triangle"/>
              </a:ln>
              <a:extLst/>
            </p:spPr>
            <p:style>
              <a:lnRef idx="1">
                <a:schemeClr val="accent2"/>
              </a:lnRef>
              <a:fillRef idx="0">
                <a:schemeClr val="accent2"/>
              </a:fillRef>
              <a:effectRef idx="0">
                <a:schemeClr val="accent2"/>
              </a:effectRef>
              <a:fontRef idx="minor">
                <a:schemeClr val="tx1"/>
              </a:fontRef>
            </p:style>
          </p:cxnSp>
        </p:grpSp>
        <p:sp>
          <p:nvSpPr>
            <p:cNvPr id="73" name="Freeform 42"/>
            <p:cNvSpPr>
              <a:spLocks noEditPoints="1"/>
            </p:cNvSpPr>
            <p:nvPr/>
          </p:nvSpPr>
          <p:spPr bwMode="auto">
            <a:xfrm>
              <a:off x="5607332" y="3578657"/>
              <a:ext cx="189777" cy="219029"/>
            </a:xfrm>
            <a:custGeom>
              <a:avLst/>
              <a:gdLst>
                <a:gd name="T0" fmla="*/ 57 w 113"/>
                <a:gd name="T1" fmla="*/ 41 h 129"/>
                <a:gd name="T2" fmla="*/ 0 w 113"/>
                <a:gd name="T3" fmla="*/ 73 h 129"/>
                <a:gd name="T4" fmla="*/ 41 w 113"/>
                <a:gd name="T5" fmla="*/ 129 h 129"/>
                <a:gd name="T6" fmla="*/ 57 w 113"/>
                <a:gd name="T7" fmla="*/ 121 h 129"/>
                <a:gd name="T8" fmla="*/ 73 w 113"/>
                <a:gd name="T9" fmla="*/ 129 h 129"/>
                <a:gd name="T10" fmla="*/ 113 w 113"/>
                <a:gd name="T11" fmla="*/ 73 h 129"/>
                <a:gd name="T12" fmla="*/ 57 w 113"/>
                <a:gd name="T13" fmla="*/ 41 h 129"/>
                <a:gd name="T14" fmla="*/ 24 w 113"/>
                <a:gd name="T15" fmla="*/ 105 h 129"/>
                <a:gd name="T16" fmla="*/ 24 w 113"/>
                <a:gd name="T17" fmla="*/ 49 h 129"/>
                <a:gd name="T18" fmla="*/ 41 w 113"/>
                <a:gd name="T19" fmla="*/ 49 h 129"/>
                <a:gd name="T20" fmla="*/ 24 w 113"/>
                <a:gd name="T21" fmla="*/ 105 h 129"/>
                <a:gd name="T22" fmla="*/ 49 w 113"/>
                <a:gd name="T23" fmla="*/ 33 h 129"/>
                <a:gd name="T24" fmla="*/ 24 w 113"/>
                <a:gd name="T25" fmla="*/ 0 h 129"/>
                <a:gd name="T26" fmla="*/ 41 w 113"/>
                <a:gd name="T27" fmla="*/ 0 h 129"/>
                <a:gd name="T28" fmla="*/ 57 w 113"/>
                <a:gd name="T29" fmla="*/ 33 h 129"/>
                <a:gd name="T30" fmla="*/ 49 w 113"/>
                <a:gd name="T31" fmla="*/ 33 h 129"/>
                <a:gd name="T32" fmla="*/ 57 w 113"/>
                <a:gd name="T33" fmla="*/ 33 h 129"/>
                <a:gd name="T34" fmla="*/ 97 w 113"/>
                <a:gd name="T35" fmla="*/ 0 h 129"/>
                <a:gd name="T36" fmla="*/ 57 w 113"/>
                <a:gd name="T37" fmla="*/ 3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29">
                  <a:moveTo>
                    <a:pt x="57" y="41"/>
                  </a:moveTo>
                  <a:cubicBezTo>
                    <a:pt x="14" y="24"/>
                    <a:pt x="0" y="49"/>
                    <a:pt x="0" y="73"/>
                  </a:cubicBezTo>
                  <a:cubicBezTo>
                    <a:pt x="0" y="97"/>
                    <a:pt x="29" y="129"/>
                    <a:pt x="41" y="129"/>
                  </a:cubicBezTo>
                  <a:cubicBezTo>
                    <a:pt x="57" y="129"/>
                    <a:pt x="57" y="121"/>
                    <a:pt x="57" y="121"/>
                  </a:cubicBezTo>
                  <a:cubicBezTo>
                    <a:pt x="57" y="121"/>
                    <a:pt x="56" y="129"/>
                    <a:pt x="73" y="129"/>
                  </a:cubicBezTo>
                  <a:cubicBezTo>
                    <a:pt x="84" y="129"/>
                    <a:pt x="113" y="97"/>
                    <a:pt x="113" y="73"/>
                  </a:cubicBezTo>
                  <a:cubicBezTo>
                    <a:pt x="113" y="49"/>
                    <a:pt x="99" y="24"/>
                    <a:pt x="57" y="41"/>
                  </a:cubicBezTo>
                  <a:close/>
                  <a:moveTo>
                    <a:pt x="24" y="105"/>
                  </a:moveTo>
                  <a:cubicBezTo>
                    <a:pt x="0" y="73"/>
                    <a:pt x="24" y="49"/>
                    <a:pt x="24" y="49"/>
                  </a:cubicBezTo>
                  <a:cubicBezTo>
                    <a:pt x="41" y="49"/>
                    <a:pt x="41" y="49"/>
                    <a:pt x="41" y="49"/>
                  </a:cubicBezTo>
                  <a:cubicBezTo>
                    <a:pt x="41" y="49"/>
                    <a:pt x="24" y="65"/>
                    <a:pt x="24" y="105"/>
                  </a:cubicBezTo>
                  <a:close/>
                  <a:moveTo>
                    <a:pt x="49" y="33"/>
                  </a:moveTo>
                  <a:cubicBezTo>
                    <a:pt x="24" y="0"/>
                    <a:pt x="24" y="0"/>
                    <a:pt x="24" y="0"/>
                  </a:cubicBezTo>
                  <a:cubicBezTo>
                    <a:pt x="41" y="0"/>
                    <a:pt x="41" y="0"/>
                    <a:pt x="41" y="0"/>
                  </a:cubicBezTo>
                  <a:cubicBezTo>
                    <a:pt x="41" y="0"/>
                    <a:pt x="49" y="16"/>
                    <a:pt x="57" y="33"/>
                  </a:cubicBezTo>
                  <a:lnTo>
                    <a:pt x="49" y="33"/>
                  </a:lnTo>
                  <a:close/>
                  <a:moveTo>
                    <a:pt x="57" y="33"/>
                  </a:moveTo>
                  <a:cubicBezTo>
                    <a:pt x="57" y="0"/>
                    <a:pt x="97" y="0"/>
                    <a:pt x="97" y="0"/>
                  </a:cubicBezTo>
                  <a:cubicBezTo>
                    <a:pt x="97" y="33"/>
                    <a:pt x="57" y="33"/>
                    <a:pt x="57" y="33"/>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4" name="Freeform 7"/>
            <p:cNvSpPr>
              <a:spLocks noEditPoints="1"/>
            </p:cNvSpPr>
            <p:nvPr/>
          </p:nvSpPr>
          <p:spPr bwMode="auto">
            <a:xfrm>
              <a:off x="5599211" y="3846931"/>
              <a:ext cx="201434" cy="270591"/>
            </a:xfrm>
            <a:custGeom>
              <a:avLst/>
              <a:gdLst>
                <a:gd name="T0" fmla="*/ 980 w 1344"/>
                <a:gd name="T1" fmla="*/ 938 h 2402"/>
                <a:gd name="T2" fmla="*/ 888 w 1344"/>
                <a:gd name="T3" fmla="*/ 910 h 2402"/>
                <a:gd name="T4" fmla="*/ 844 w 1344"/>
                <a:gd name="T5" fmla="*/ 1047 h 2402"/>
                <a:gd name="T6" fmla="*/ 700 w 1344"/>
                <a:gd name="T7" fmla="*/ 1148 h 2402"/>
                <a:gd name="T8" fmla="*/ 669 w 1344"/>
                <a:gd name="T9" fmla="*/ 1180 h 2402"/>
                <a:gd name="T10" fmla="*/ 669 w 1344"/>
                <a:gd name="T11" fmla="*/ 1148 h 2402"/>
                <a:gd name="T12" fmla="*/ 488 w 1344"/>
                <a:gd name="T13" fmla="*/ 1016 h 2402"/>
                <a:gd name="T14" fmla="*/ 389 w 1344"/>
                <a:gd name="T15" fmla="*/ 938 h 2402"/>
                <a:gd name="T16" fmla="*/ 419 w 1344"/>
                <a:gd name="T17" fmla="*/ 1477 h 2402"/>
                <a:gd name="T18" fmla="*/ 693 w 1344"/>
                <a:gd name="T19" fmla="*/ 1402 h 2402"/>
                <a:gd name="T20" fmla="*/ 700 w 1344"/>
                <a:gd name="T21" fmla="*/ 749 h 2402"/>
                <a:gd name="T22" fmla="*/ 930 w 1344"/>
                <a:gd name="T23" fmla="*/ 501 h 2402"/>
                <a:gd name="T24" fmla="*/ 700 w 1344"/>
                <a:gd name="T25" fmla="*/ 632 h 2402"/>
                <a:gd name="T26" fmla="*/ 953 w 1344"/>
                <a:gd name="T27" fmla="*/ 632 h 2402"/>
                <a:gd name="T28" fmla="*/ 858 w 1344"/>
                <a:gd name="T29" fmla="*/ 233 h 2402"/>
                <a:gd name="T30" fmla="*/ 895 w 1344"/>
                <a:gd name="T31" fmla="*/ 354 h 2402"/>
                <a:gd name="T32" fmla="*/ 411 w 1344"/>
                <a:gd name="T33" fmla="*/ 663 h 2402"/>
                <a:gd name="T34" fmla="*/ 501 w 1344"/>
                <a:gd name="T35" fmla="*/ 263 h 2402"/>
                <a:gd name="T36" fmla="*/ 433 w 1344"/>
                <a:gd name="T37" fmla="*/ 531 h 2402"/>
                <a:gd name="T38" fmla="*/ 600 w 1344"/>
                <a:gd name="T39" fmla="*/ 53 h 2402"/>
                <a:gd name="T40" fmla="*/ 700 w 1344"/>
                <a:gd name="T41" fmla="*/ 0 h 2402"/>
                <a:gd name="T42" fmla="*/ 571 w 1344"/>
                <a:gd name="T43" fmla="*/ 106 h 2402"/>
                <a:gd name="T44" fmla="*/ 511 w 1344"/>
                <a:gd name="T45" fmla="*/ 233 h 2402"/>
                <a:gd name="T46" fmla="*/ 439 w 1344"/>
                <a:gd name="T47" fmla="*/ 501 h 2402"/>
                <a:gd name="T48" fmla="*/ 887 w 1344"/>
                <a:gd name="T49" fmla="*/ 880 h 2402"/>
                <a:gd name="T50" fmla="*/ 542 w 1344"/>
                <a:gd name="T51" fmla="*/ 385 h 2402"/>
                <a:gd name="T52" fmla="*/ 594 w 1344"/>
                <a:gd name="T53" fmla="*/ 137 h 2402"/>
                <a:gd name="T54" fmla="*/ 520 w 1344"/>
                <a:gd name="T55" fmla="*/ 531 h 2402"/>
                <a:gd name="T56" fmla="*/ 853 w 1344"/>
                <a:gd name="T57" fmla="*/ 501 h 2402"/>
                <a:gd name="T58" fmla="*/ 783 w 1344"/>
                <a:gd name="T59" fmla="*/ 137 h 2402"/>
                <a:gd name="T60" fmla="*/ 829 w 1344"/>
                <a:gd name="T61" fmla="*/ 354 h 2402"/>
                <a:gd name="T62" fmla="*/ 566 w 1344"/>
                <a:gd name="T63" fmla="*/ 263 h 2402"/>
                <a:gd name="T64" fmla="*/ 489 w 1344"/>
                <a:gd name="T65" fmla="*/ 910 h 2402"/>
                <a:gd name="T66" fmla="*/ 505 w 1344"/>
                <a:gd name="T67" fmla="*/ 663 h 2402"/>
                <a:gd name="T68" fmla="*/ 495 w 1344"/>
                <a:gd name="T69" fmla="*/ 779 h 2402"/>
                <a:gd name="T70" fmla="*/ 390 w 1344"/>
                <a:gd name="T71" fmla="*/ 880 h 2402"/>
                <a:gd name="T72" fmla="*/ 972 w 1344"/>
                <a:gd name="T73" fmla="*/ 779 h 2402"/>
                <a:gd name="T74" fmla="*/ 958 w 1344"/>
                <a:gd name="T75" fmla="*/ 663 h 2402"/>
                <a:gd name="T76" fmla="*/ 571 w 1344"/>
                <a:gd name="T77" fmla="*/ 106 h 2402"/>
                <a:gd name="T78" fmla="*/ 803 w 1344"/>
                <a:gd name="T79" fmla="*/ 106 h 2402"/>
                <a:gd name="T80" fmla="*/ 669 w 1344"/>
                <a:gd name="T81" fmla="*/ 106 h 2402"/>
                <a:gd name="T82" fmla="*/ 535 w 1344"/>
                <a:gd name="T83" fmla="*/ 263 h 2402"/>
                <a:gd name="T84" fmla="*/ 836 w 1344"/>
                <a:gd name="T85" fmla="*/ 233 h 2402"/>
                <a:gd name="T86" fmla="*/ 669 w 1344"/>
                <a:gd name="T87" fmla="*/ 263 h 2402"/>
                <a:gd name="T88" fmla="*/ 512 w 1344"/>
                <a:gd name="T89" fmla="*/ 385 h 2402"/>
                <a:gd name="T90" fmla="*/ 860 w 1344"/>
                <a:gd name="T91" fmla="*/ 354 h 2402"/>
                <a:gd name="T92" fmla="*/ 669 w 1344"/>
                <a:gd name="T93" fmla="*/ 385 h 2402"/>
                <a:gd name="T94" fmla="*/ 489 w 1344"/>
                <a:gd name="T95" fmla="*/ 531 h 2402"/>
                <a:gd name="T96" fmla="*/ 884 w 1344"/>
                <a:gd name="T97" fmla="*/ 501 h 2402"/>
                <a:gd name="T98" fmla="*/ 669 w 1344"/>
                <a:gd name="T99" fmla="*/ 531 h 2402"/>
                <a:gd name="T100" fmla="*/ 474 w 1344"/>
                <a:gd name="T101" fmla="*/ 663 h 2402"/>
                <a:gd name="T102" fmla="*/ 900 w 1344"/>
                <a:gd name="T103" fmla="*/ 632 h 2402"/>
                <a:gd name="T104" fmla="*/ 669 w 1344"/>
                <a:gd name="T105" fmla="*/ 663 h 2402"/>
                <a:gd name="T106" fmla="*/ 465 w 1344"/>
                <a:gd name="T107" fmla="*/ 779 h 2402"/>
                <a:gd name="T108" fmla="*/ 910 w 1344"/>
                <a:gd name="T109" fmla="*/ 749 h 2402"/>
                <a:gd name="T110" fmla="*/ 669 w 1344"/>
                <a:gd name="T111" fmla="*/ 779 h 2402"/>
                <a:gd name="T112" fmla="*/ 459 w 1344"/>
                <a:gd name="T113" fmla="*/ 910 h 2402"/>
                <a:gd name="T114" fmla="*/ 917 w 1344"/>
                <a:gd name="T115" fmla="*/ 880 h 2402"/>
                <a:gd name="T116" fmla="*/ 700 w 1344"/>
                <a:gd name="T117" fmla="*/ 910 h 2402"/>
                <a:gd name="T118" fmla="*/ 700 w 1344"/>
                <a:gd name="T119" fmla="*/ 1016 h 2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4" h="2402">
                  <a:moveTo>
                    <a:pt x="1344" y="1742"/>
                  </a:moveTo>
                  <a:cubicBezTo>
                    <a:pt x="1344" y="1742"/>
                    <a:pt x="1278" y="1234"/>
                    <a:pt x="1147" y="1188"/>
                  </a:cubicBezTo>
                  <a:cubicBezTo>
                    <a:pt x="1250" y="1035"/>
                    <a:pt x="1080" y="354"/>
                    <a:pt x="1080" y="354"/>
                  </a:cubicBezTo>
                  <a:cubicBezTo>
                    <a:pt x="1080" y="354"/>
                    <a:pt x="1133" y="853"/>
                    <a:pt x="980" y="942"/>
                  </a:cubicBezTo>
                  <a:cubicBezTo>
                    <a:pt x="980" y="941"/>
                    <a:pt x="980" y="939"/>
                    <a:pt x="980" y="938"/>
                  </a:cubicBezTo>
                  <a:cubicBezTo>
                    <a:pt x="980" y="929"/>
                    <a:pt x="980" y="920"/>
                    <a:pt x="980" y="910"/>
                  </a:cubicBezTo>
                  <a:cubicBezTo>
                    <a:pt x="918" y="910"/>
                    <a:pt x="918" y="910"/>
                    <a:pt x="918" y="910"/>
                  </a:cubicBezTo>
                  <a:cubicBezTo>
                    <a:pt x="919" y="935"/>
                    <a:pt x="919" y="958"/>
                    <a:pt x="919" y="981"/>
                  </a:cubicBezTo>
                  <a:cubicBezTo>
                    <a:pt x="909" y="989"/>
                    <a:pt x="899" y="997"/>
                    <a:pt x="889" y="1004"/>
                  </a:cubicBezTo>
                  <a:cubicBezTo>
                    <a:pt x="889" y="974"/>
                    <a:pt x="889" y="943"/>
                    <a:pt x="888" y="910"/>
                  </a:cubicBezTo>
                  <a:cubicBezTo>
                    <a:pt x="700" y="910"/>
                    <a:pt x="700" y="910"/>
                    <a:pt x="700" y="910"/>
                  </a:cubicBezTo>
                  <a:cubicBezTo>
                    <a:pt x="700" y="1016"/>
                    <a:pt x="700" y="1016"/>
                    <a:pt x="700" y="1016"/>
                  </a:cubicBezTo>
                  <a:cubicBezTo>
                    <a:pt x="875" y="1016"/>
                    <a:pt x="875" y="1016"/>
                    <a:pt x="875" y="1016"/>
                  </a:cubicBezTo>
                  <a:cubicBezTo>
                    <a:pt x="870" y="1021"/>
                    <a:pt x="866" y="1025"/>
                    <a:pt x="861" y="1029"/>
                  </a:cubicBezTo>
                  <a:cubicBezTo>
                    <a:pt x="855" y="1035"/>
                    <a:pt x="850" y="1041"/>
                    <a:pt x="844" y="1047"/>
                  </a:cubicBezTo>
                  <a:cubicBezTo>
                    <a:pt x="700" y="1047"/>
                    <a:pt x="700" y="1047"/>
                    <a:pt x="700" y="1047"/>
                  </a:cubicBezTo>
                  <a:cubicBezTo>
                    <a:pt x="700" y="1148"/>
                    <a:pt x="700" y="1148"/>
                    <a:pt x="700" y="1148"/>
                  </a:cubicBezTo>
                  <a:cubicBezTo>
                    <a:pt x="743" y="1148"/>
                    <a:pt x="743" y="1148"/>
                    <a:pt x="743" y="1148"/>
                  </a:cubicBezTo>
                  <a:cubicBezTo>
                    <a:pt x="726" y="1155"/>
                    <a:pt x="712" y="1162"/>
                    <a:pt x="700" y="1172"/>
                  </a:cubicBezTo>
                  <a:cubicBezTo>
                    <a:pt x="700" y="1148"/>
                    <a:pt x="700" y="1148"/>
                    <a:pt x="700" y="1148"/>
                  </a:cubicBezTo>
                  <a:cubicBezTo>
                    <a:pt x="669" y="1148"/>
                    <a:pt x="669" y="1148"/>
                    <a:pt x="669" y="1148"/>
                  </a:cubicBezTo>
                  <a:cubicBezTo>
                    <a:pt x="669" y="1178"/>
                    <a:pt x="669" y="1178"/>
                    <a:pt x="669" y="1178"/>
                  </a:cubicBezTo>
                  <a:cubicBezTo>
                    <a:pt x="692" y="1178"/>
                    <a:pt x="692" y="1178"/>
                    <a:pt x="692" y="1178"/>
                  </a:cubicBezTo>
                  <a:cubicBezTo>
                    <a:pt x="688" y="1182"/>
                    <a:pt x="684" y="1185"/>
                    <a:pt x="681" y="1189"/>
                  </a:cubicBezTo>
                  <a:cubicBezTo>
                    <a:pt x="677" y="1186"/>
                    <a:pt x="673" y="1183"/>
                    <a:pt x="669" y="1180"/>
                  </a:cubicBezTo>
                  <a:cubicBezTo>
                    <a:pt x="669" y="1178"/>
                    <a:pt x="669" y="1178"/>
                    <a:pt x="669" y="1178"/>
                  </a:cubicBezTo>
                  <a:cubicBezTo>
                    <a:pt x="667" y="1178"/>
                    <a:pt x="667" y="1178"/>
                    <a:pt x="667" y="1178"/>
                  </a:cubicBezTo>
                  <a:cubicBezTo>
                    <a:pt x="647" y="1165"/>
                    <a:pt x="623" y="1155"/>
                    <a:pt x="592" y="1148"/>
                  </a:cubicBezTo>
                  <a:cubicBezTo>
                    <a:pt x="592" y="1148"/>
                    <a:pt x="592" y="1148"/>
                    <a:pt x="592" y="1148"/>
                  </a:cubicBezTo>
                  <a:cubicBezTo>
                    <a:pt x="669" y="1148"/>
                    <a:pt x="669" y="1148"/>
                    <a:pt x="669" y="1148"/>
                  </a:cubicBezTo>
                  <a:cubicBezTo>
                    <a:pt x="669" y="1047"/>
                    <a:pt x="669" y="1047"/>
                    <a:pt x="669" y="1047"/>
                  </a:cubicBezTo>
                  <a:cubicBezTo>
                    <a:pt x="518" y="1047"/>
                    <a:pt x="518" y="1047"/>
                    <a:pt x="518" y="1047"/>
                  </a:cubicBezTo>
                  <a:cubicBezTo>
                    <a:pt x="517" y="1045"/>
                    <a:pt x="515" y="1043"/>
                    <a:pt x="513" y="1041"/>
                  </a:cubicBezTo>
                  <a:cubicBezTo>
                    <a:pt x="505" y="1033"/>
                    <a:pt x="497" y="1026"/>
                    <a:pt x="488" y="1018"/>
                  </a:cubicBezTo>
                  <a:cubicBezTo>
                    <a:pt x="488" y="1018"/>
                    <a:pt x="488" y="1017"/>
                    <a:pt x="488" y="1016"/>
                  </a:cubicBezTo>
                  <a:cubicBezTo>
                    <a:pt x="486" y="1016"/>
                    <a:pt x="486" y="1016"/>
                    <a:pt x="486" y="1016"/>
                  </a:cubicBezTo>
                  <a:cubicBezTo>
                    <a:pt x="477" y="1009"/>
                    <a:pt x="468" y="1002"/>
                    <a:pt x="458" y="995"/>
                  </a:cubicBezTo>
                  <a:cubicBezTo>
                    <a:pt x="458" y="968"/>
                    <a:pt x="458" y="940"/>
                    <a:pt x="459" y="910"/>
                  </a:cubicBezTo>
                  <a:cubicBezTo>
                    <a:pt x="389" y="910"/>
                    <a:pt x="389" y="910"/>
                    <a:pt x="389" y="910"/>
                  </a:cubicBezTo>
                  <a:cubicBezTo>
                    <a:pt x="389" y="920"/>
                    <a:pt x="389" y="929"/>
                    <a:pt x="389" y="938"/>
                  </a:cubicBezTo>
                  <a:cubicBezTo>
                    <a:pt x="389" y="943"/>
                    <a:pt x="389" y="947"/>
                    <a:pt x="389" y="952"/>
                  </a:cubicBezTo>
                  <a:cubicBezTo>
                    <a:pt x="237" y="863"/>
                    <a:pt x="226" y="354"/>
                    <a:pt x="226" y="354"/>
                  </a:cubicBezTo>
                  <a:cubicBezTo>
                    <a:pt x="226" y="354"/>
                    <a:pt x="124" y="1047"/>
                    <a:pt x="228" y="1200"/>
                  </a:cubicBezTo>
                  <a:cubicBezTo>
                    <a:pt x="96" y="1246"/>
                    <a:pt x="0" y="1724"/>
                    <a:pt x="0" y="1724"/>
                  </a:cubicBezTo>
                  <a:cubicBezTo>
                    <a:pt x="0" y="1724"/>
                    <a:pt x="240" y="1529"/>
                    <a:pt x="419" y="1477"/>
                  </a:cubicBezTo>
                  <a:cubicBezTo>
                    <a:pt x="481" y="1716"/>
                    <a:pt x="701" y="2402"/>
                    <a:pt x="961" y="1469"/>
                  </a:cubicBezTo>
                  <a:cubicBezTo>
                    <a:pt x="1132" y="1531"/>
                    <a:pt x="1344" y="1742"/>
                    <a:pt x="1344" y="1742"/>
                  </a:cubicBezTo>
                  <a:close/>
                  <a:moveTo>
                    <a:pt x="695" y="1402"/>
                  </a:moveTo>
                  <a:cubicBezTo>
                    <a:pt x="692" y="1402"/>
                    <a:pt x="692" y="1402"/>
                    <a:pt x="692" y="1402"/>
                  </a:cubicBezTo>
                  <a:cubicBezTo>
                    <a:pt x="692" y="1402"/>
                    <a:pt x="693" y="1402"/>
                    <a:pt x="693" y="1402"/>
                  </a:cubicBezTo>
                  <a:cubicBezTo>
                    <a:pt x="694" y="1402"/>
                    <a:pt x="694" y="1402"/>
                    <a:pt x="695" y="1402"/>
                  </a:cubicBezTo>
                  <a:close/>
                  <a:moveTo>
                    <a:pt x="700" y="663"/>
                  </a:moveTo>
                  <a:cubicBezTo>
                    <a:pt x="873" y="663"/>
                    <a:pt x="873" y="663"/>
                    <a:pt x="873" y="663"/>
                  </a:cubicBezTo>
                  <a:cubicBezTo>
                    <a:pt x="876" y="692"/>
                    <a:pt x="878" y="721"/>
                    <a:pt x="880" y="749"/>
                  </a:cubicBezTo>
                  <a:cubicBezTo>
                    <a:pt x="700" y="749"/>
                    <a:pt x="700" y="749"/>
                    <a:pt x="700" y="749"/>
                  </a:cubicBezTo>
                  <a:lnTo>
                    <a:pt x="700" y="663"/>
                  </a:lnTo>
                  <a:close/>
                  <a:moveTo>
                    <a:pt x="884" y="501"/>
                  </a:moveTo>
                  <a:cubicBezTo>
                    <a:pt x="878" y="463"/>
                    <a:pt x="873" y="424"/>
                    <a:pt x="866" y="385"/>
                  </a:cubicBezTo>
                  <a:cubicBezTo>
                    <a:pt x="903" y="385"/>
                    <a:pt x="903" y="385"/>
                    <a:pt x="903" y="385"/>
                  </a:cubicBezTo>
                  <a:cubicBezTo>
                    <a:pt x="913" y="422"/>
                    <a:pt x="922" y="461"/>
                    <a:pt x="930" y="501"/>
                  </a:cubicBezTo>
                  <a:lnTo>
                    <a:pt x="884" y="501"/>
                  </a:lnTo>
                  <a:close/>
                  <a:moveTo>
                    <a:pt x="700" y="531"/>
                  </a:moveTo>
                  <a:cubicBezTo>
                    <a:pt x="858" y="531"/>
                    <a:pt x="858" y="531"/>
                    <a:pt x="858" y="531"/>
                  </a:cubicBezTo>
                  <a:cubicBezTo>
                    <a:pt x="862" y="566"/>
                    <a:pt x="866" y="599"/>
                    <a:pt x="870" y="632"/>
                  </a:cubicBezTo>
                  <a:cubicBezTo>
                    <a:pt x="700" y="632"/>
                    <a:pt x="700" y="632"/>
                    <a:pt x="700" y="632"/>
                  </a:cubicBezTo>
                  <a:lnTo>
                    <a:pt x="700" y="531"/>
                  </a:lnTo>
                  <a:close/>
                  <a:moveTo>
                    <a:pt x="900" y="632"/>
                  </a:moveTo>
                  <a:cubicBezTo>
                    <a:pt x="897" y="599"/>
                    <a:pt x="893" y="566"/>
                    <a:pt x="888" y="531"/>
                  </a:cubicBezTo>
                  <a:cubicBezTo>
                    <a:pt x="936" y="531"/>
                    <a:pt x="936" y="531"/>
                    <a:pt x="936" y="531"/>
                  </a:cubicBezTo>
                  <a:cubicBezTo>
                    <a:pt x="942" y="565"/>
                    <a:pt x="948" y="599"/>
                    <a:pt x="953" y="632"/>
                  </a:cubicBezTo>
                  <a:lnTo>
                    <a:pt x="900" y="632"/>
                  </a:lnTo>
                  <a:close/>
                  <a:moveTo>
                    <a:pt x="836" y="233"/>
                  </a:moveTo>
                  <a:cubicBezTo>
                    <a:pt x="829" y="201"/>
                    <a:pt x="822" y="169"/>
                    <a:pt x="814" y="137"/>
                  </a:cubicBezTo>
                  <a:cubicBezTo>
                    <a:pt x="818" y="137"/>
                    <a:pt x="818" y="137"/>
                    <a:pt x="818" y="137"/>
                  </a:cubicBezTo>
                  <a:cubicBezTo>
                    <a:pt x="832" y="166"/>
                    <a:pt x="845" y="198"/>
                    <a:pt x="858" y="233"/>
                  </a:cubicBezTo>
                  <a:lnTo>
                    <a:pt x="836" y="233"/>
                  </a:lnTo>
                  <a:close/>
                  <a:moveTo>
                    <a:pt x="860" y="354"/>
                  </a:moveTo>
                  <a:cubicBezTo>
                    <a:pt x="855" y="324"/>
                    <a:pt x="849" y="294"/>
                    <a:pt x="843" y="263"/>
                  </a:cubicBezTo>
                  <a:cubicBezTo>
                    <a:pt x="868" y="263"/>
                    <a:pt x="868" y="263"/>
                    <a:pt x="868" y="263"/>
                  </a:cubicBezTo>
                  <a:cubicBezTo>
                    <a:pt x="878" y="292"/>
                    <a:pt x="887" y="323"/>
                    <a:pt x="895" y="354"/>
                  </a:cubicBezTo>
                  <a:lnTo>
                    <a:pt x="860" y="354"/>
                  </a:lnTo>
                  <a:close/>
                  <a:moveTo>
                    <a:pt x="474" y="663"/>
                  </a:moveTo>
                  <a:cubicBezTo>
                    <a:pt x="471" y="692"/>
                    <a:pt x="469" y="721"/>
                    <a:pt x="467" y="749"/>
                  </a:cubicBezTo>
                  <a:cubicBezTo>
                    <a:pt x="400" y="749"/>
                    <a:pt x="400" y="749"/>
                    <a:pt x="400" y="749"/>
                  </a:cubicBezTo>
                  <a:cubicBezTo>
                    <a:pt x="403" y="720"/>
                    <a:pt x="407" y="692"/>
                    <a:pt x="411" y="663"/>
                  </a:cubicBezTo>
                  <a:lnTo>
                    <a:pt x="474" y="663"/>
                  </a:lnTo>
                  <a:close/>
                  <a:moveTo>
                    <a:pt x="535" y="263"/>
                  </a:moveTo>
                  <a:cubicBezTo>
                    <a:pt x="528" y="294"/>
                    <a:pt x="522" y="324"/>
                    <a:pt x="517" y="354"/>
                  </a:cubicBezTo>
                  <a:cubicBezTo>
                    <a:pt x="474" y="354"/>
                    <a:pt x="474" y="354"/>
                    <a:pt x="474" y="354"/>
                  </a:cubicBezTo>
                  <a:cubicBezTo>
                    <a:pt x="483" y="323"/>
                    <a:pt x="492" y="292"/>
                    <a:pt x="501" y="263"/>
                  </a:cubicBezTo>
                  <a:lnTo>
                    <a:pt x="535" y="263"/>
                  </a:lnTo>
                  <a:close/>
                  <a:moveTo>
                    <a:pt x="489" y="531"/>
                  </a:moveTo>
                  <a:cubicBezTo>
                    <a:pt x="485" y="566"/>
                    <a:pt x="481" y="599"/>
                    <a:pt x="477" y="632"/>
                  </a:cubicBezTo>
                  <a:cubicBezTo>
                    <a:pt x="416" y="632"/>
                    <a:pt x="416" y="632"/>
                    <a:pt x="416" y="632"/>
                  </a:cubicBezTo>
                  <a:cubicBezTo>
                    <a:pt x="421" y="599"/>
                    <a:pt x="427" y="565"/>
                    <a:pt x="433" y="531"/>
                  </a:cubicBezTo>
                  <a:lnTo>
                    <a:pt x="489" y="531"/>
                  </a:lnTo>
                  <a:close/>
                  <a:moveTo>
                    <a:pt x="669" y="106"/>
                  </a:moveTo>
                  <a:cubicBezTo>
                    <a:pt x="602" y="106"/>
                    <a:pt x="602" y="106"/>
                    <a:pt x="602" y="106"/>
                  </a:cubicBezTo>
                  <a:cubicBezTo>
                    <a:pt x="606" y="90"/>
                    <a:pt x="610" y="73"/>
                    <a:pt x="615" y="57"/>
                  </a:cubicBezTo>
                  <a:cubicBezTo>
                    <a:pt x="600" y="53"/>
                    <a:pt x="600" y="53"/>
                    <a:pt x="600" y="53"/>
                  </a:cubicBezTo>
                  <a:cubicBezTo>
                    <a:pt x="622" y="24"/>
                    <a:pt x="646" y="5"/>
                    <a:pt x="669" y="0"/>
                  </a:cubicBezTo>
                  <a:lnTo>
                    <a:pt x="669" y="106"/>
                  </a:lnTo>
                  <a:close/>
                  <a:moveTo>
                    <a:pt x="775" y="106"/>
                  </a:moveTo>
                  <a:cubicBezTo>
                    <a:pt x="700" y="106"/>
                    <a:pt x="700" y="106"/>
                    <a:pt x="700" y="106"/>
                  </a:cubicBezTo>
                  <a:cubicBezTo>
                    <a:pt x="700" y="0"/>
                    <a:pt x="700" y="0"/>
                    <a:pt x="700" y="0"/>
                  </a:cubicBezTo>
                  <a:cubicBezTo>
                    <a:pt x="724" y="5"/>
                    <a:pt x="748" y="25"/>
                    <a:pt x="770" y="54"/>
                  </a:cubicBezTo>
                  <a:cubicBezTo>
                    <a:pt x="762" y="57"/>
                    <a:pt x="762" y="57"/>
                    <a:pt x="762" y="57"/>
                  </a:cubicBezTo>
                  <a:cubicBezTo>
                    <a:pt x="767" y="73"/>
                    <a:pt x="771" y="90"/>
                    <a:pt x="775" y="106"/>
                  </a:cubicBezTo>
                  <a:close/>
                  <a:moveTo>
                    <a:pt x="575" y="91"/>
                  </a:moveTo>
                  <a:cubicBezTo>
                    <a:pt x="573" y="96"/>
                    <a:pt x="572" y="101"/>
                    <a:pt x="571" y="106"/>
                  </a:cubicBezTo>
                  <a:cubicBezTo>
                    <a:pt x="566" y="106"/>
                    <a:pt x="566" y="106"/>
                    <a:pt x="566" y="106"/>
                  </a:cubicBezTo>
                  <a:cubicBezTo>
                    <a:pt x="569" y="101"/>
                    <a:pt x="572" y="96"/>
                    <a:pt x="575" y="91"/>
                  </a:cubicBezTo>
                  <a:close/>
                  <a:moveTo>
                    <a:pt x="563" y="137"/>
                  </a:moveTo>
                  <a:cubicBezTo>
                    <a:pt x="555" y="169"/>
                    <a:pt x="548" y="201"/>
                    <a:pt x="541" y="233"/>
                  </a:cubicBezTo>
                  <a:cubicBezTo>
                    <a:pt x="511" y="233"/>
                    <a:pt x="511" y="233"/>
                    <a:pt x="511" y="233"/>
                  </a:cubicBezTo>
                  <a:cubicBezTo>
                    <a:pt x="524" y="198"/>
                    <a:pt x="537" y="166"/>
                    <a:pt x="551" y="137"/>
                  </a:cubicBezTo>
                  <a:lnTo>
                    <a:pt x="563" y="137"/>
                  </a:lnTo>
                  <a:close/>
                  <a:moveTo>
                    <a:pt x="512" y="385"/>
                  </a:moveTo>
                  <a:cubicBezTo>
                    <a:pt x="505" y="424"/>
                    <a:pt x="499" y="463"/>
                    <a:pt x="493" y="501"/>
                  </a:cubicBezTo>
                  <a:cubicBezTo>
                    <a:pt x="439" y="501"/>
                    <a:pt x="439" y="501"/>
                    <a:pt x="439" y="501"/>
                  </a:cubicBezTo>
                  <a:cubicBezTo>
                    <a:pt x="447" y="461"/>
                    <a:pt x="456" y="422"/>
                    <a:pt x="466" y="385"/>
                  </a:cubicBezTo>
                  <a:lnTo>
                    <a:pt x="512" y="385"/>
                  </a:lnTo>
                  <a:close/>
                  <a:moveTo>
                    <a:pt x="700" y="779"/>
                  </a:moveTo>
                  <a:cubicBezTo>
                    <a:pt x="882" y="779"/>
                    <a:pt x="882" y="779"/>
                    <a:pt x="882" y="779"/>
                  </a:cubicBezTo>
                  <a:cubicBezTo>
                    <a:pt x="884" y="814"/>
                    <a:pt x="886" y="847"/>
                    <a:pt x="887" y="880"/>
                  </a:cubicBezTo>
                  <a:cubicBezTo>
                    <a:pt x="700" y="880"/>
                    <a:pt x="700" y="880"/>
                    <a:pt x="700" y="880"/>
                  </a:cubicBezTo>
                  <a:lnTo>
                    <a:pt x="700" y="779"/>
                  </a:lnTo>
                  <a:close/>
                  <a:moveTo>
                    <a:pt x="669" y="501"/>
                  </a:moveTo>
                  <a:cubicBezTo>
                    <a:pt x="524" y="501"/>
                    <a:pt x="524" y="501"/>
                    <a:pt x="524" y="501"/>
                  </a:cubicBezTo>
                  <a:cubicBezTo>
                    <a:pt x="529" y="463"/>
                    <a:pt x="535" y="424"/>
                    <a:pt x="542" y="385"/>
                  </a:cubicBezTo>
                  <a:cubicBezTo>
                    <a:pt x="669" y="385"/>
                    <a:pt x="669" y="385"/>
                    <a:pt x="669" y="385"/>
                  </a:cubicBezTo>
                  <a:lnTo>
                    <a:pt x="669" y="501"/>
                  </a:lnTo>
                  <a:close/>
                  <a:moveTo>
                    <a:pt x="669" y="233"/>
                  </a:moveTo>
                  <a:cubicBezTo>
                    <a:pt x="572" y="233"/>
                    <a:pt x="572" y="233"/>
                    <a:pt x="572" y="233"/>
                  </a:cubicBezTo>
                  <a:cubicBezTo>
                    <a:pt x="579" y="201"/>
                    <a:pt x="587" y="169"/>
                    <a:pt x="594" y="137"/>
                  </a:cubicBezTo>
                  <a:cubicBezTo>
                    <a:pt x="669" y="137"/>
                    <a:pt x="669" y="137"/>
                    <a:pt x="669" y="137"/>
                  </a:cubicBezTo>
                  <a:lnTo>
                    <a:pt x="669" y="233"/>
                  </a:lnTo>
                  <a:close/>
                  <a:moveTo>
                    <a:pt x="669" y="632"/>
                  </a:moveTo>
                  <a:cubicBezTo>
                    <a:pt x="508" y="632"/>
                    <a:pt x="508" y="632"/>
                    <a:pt x="508" y="632"/>
                  </a:cubicBezTo>
                  <a:cubicBezTo>
                    <a:pt x="511" y="599"/>
                    <a:pt x="515" y="566"/>
                    <a:pt x="520" y="531"/>
                  </a:cubicBezTo>
                  <a:cubicBezTo>
                    <a:pt x="669" y="531"/>
                    <a:pt x="669" y="531"/>
                    <a:pt x="669" y="531"/>
                  </a:cubicBezTo>
                  <a:lnTo>
                    <a:pt x="669" y="632"/>
                  </a:lnTo>
                  <a:close/>
                  <a:moveTo>
                    <a:pt x="700" y="385"/>
                  </a:moveTo>
                  <a:cubicBezTo>
                    <a:pt x="835" y="385"/>
                    <a:pt x="835" y="385"/>
                    <a:pt x="835" y="385"/>
                  </a:cubicBezTo>
                  <a:cubicBezTo>
                    <a:pt x="842" y="424"/>
                    <a:pt x="848" y="463"/>
                    <a:pt x="853" y="501"/>
                  </a:cubicBezTo>
                  <a:cubicBezTo>
                    <a:pt x="700" y="501"/>
                    <a:pt x="700" y="501"/>
                    <a:pt x="700" y="501"/>
                  </a:cubicBezTo>
                  <a:lnTo>
                    <a:pt x="700" y="385"/>
                  </a:lnTo>
                  <a:close/>
                  <a:moveTo>
                    <a:pt x="700" y="233"/>
                  </a:moveTo>
                  <a:cubicBezTo>
                    <a:pt x="700" y="137"/>
                    <a:pt x="700" y="137"/>
                    <a:pt x="700" y="137"/>
                  </a:cubicBezTo>
                  <a:cubicBezTo>
                    <a:pt x="783" y="137"/>
                    <a:pt x="783" y="137"/>
                    <a:pt x="783" y="137"/>
                  </a:cubicBezTo>
                  <a:cubicBezTo>
                    <a:pt x="791" y="169"/>
                    <a:pt x="798" y="201"/>
                    <a:pt x="805" y="233"/>
                  </a:cubicBezTo>
                  <a:lnTo>
                    <a:pt x="700" y="233"/>
                  </a:lnTo>
                  <a:close/>
                  <a:moveTo>
                    <a:pt x="700" y="263"/>
                  </a:moveTo>
                  <a:cubicBezTo>
                    <a:pt x="812" y="263"/>
                    <a:pt x="812" y="263"/>
                    <a:pt x="812" y="263"/>
                  </a:cubicBezTo>
                  <a:cubicBezTo>
                    <a:pt x="818" y="294"/>
                    <a:pt x="824" y="324"/>
                    <a:pt x="829" y="354"/>
                  </a:cubicBezTo>
                  <a:cubicBezTo>
                    <a:pt x="700" y="354"/>
                    <a:pt x="700" y="354"/>
                    <a:pt x="700" y="354"/>
                  </a:cubicBezTo>
                  <a:lnTo>
                    <a:pt x="700" y="263"/>
                  </a:lnTo>
                  <a:close/>
                  <a:moveTo>
                    <a:pt x="669" y="354"/>
                  </a:moveTo>
                  <a:cubicBezTo>
                    <a:pt x="548" y="354"/>
                    <a:pt x="548" y="354"/>
                    <a:pt x="548" y="354"/>
                  </a:cubicBezTo>
                  <a:cubicBezTo>
                    <a:pt x="553" y="324"/>
                    <a:pt x="559" y="294"/>
                    <a:pt x="566" y="263"/>
                  </a:cubicBezTo>
                  <a:cubicBezTo>
                    <a:pt x="669" y="263"/>
                    <a:pt x="669" y="263"/>
                    <a:pt x="669" y="263"/>
                  </a:cubicBezTo>
                  <a:lnTo>
                    <a:pt x="669" y="354"/>
                  </a:lnTo>
                  <a:close/>
                  <a:moveTo>
                    <a:pt x="669" y="1016"/>
                  </a:moveTo>
                  <a:cubicBezTo>
                    <a:pt x="488" y="1016"/>
                    <a:pt x="488" y="1016"/>
                    <a:pt x="488" y="1016"/>
                  </a:cubicBezTo>
                  <a:cubicBezTo>
                    <a:pt x="488" y="983"/>
                    <a:pt x="488" y="947"/>
                    <a:pt x="489" y="910"/>
                  </a:cubicBezTo>
                  <a:cubicBezTo>
                    <a:pt x="669" y="910"/>
                    <a:pt x="669" y="910"/>
                    <a:pt x="669" y="910"/>
                  </a:cubicBezTo>
                  <a:lnTo>
                    <a:pt x="669" y="1016"/>
                  </a:lnTo>
                  <a:close/>
                  <a:moveTo>
                    <a:pt x="669" y="749"/>
                  </a:moveTo>
                  <a:cubicBezTo>
                    <a:pt x="497" y="749"/>
                    <a:pt x="497" y="749"/>
                    <a:pt x="497" y="749"/>
                  </a:cubicBezTo>
                  <a:cubicBezTo>
                    <a:pt x="499" y="721"/>
                    <a:pt x="502" y="692"/>
                    <a:pt x="505" y="663"/>
                  </a:cubicBezTo>
                  <a:cubicBezTo>
                    <a:pt x="669" y="663"/>
                    <a:pt x="669" y="663"/>
                    <a:pt x="669" y="663"/>
                  </a:cubicBezTo>
                  <a:lnTo>
                    <a:pt x="669" y="749"/>
                  </a:lnTo>
                  <a:close/>
                  <a:moveTo>
                    <a:pt x="669" y="880"/>
                  </a:moveTo>
                  <a:cubicBezTo>
                    <a:pt x="490" y="880"/>
                    <a:pt x="490" y="880"/>
                    <a:pt x="490" y="880"/>
                  </a:cubicBezTo>
                  <a:cubicBezTo>
                    <a:pt x="491" y="847"/>
                    <a:pt x="493" y="814"/>
                    <a:pt x="495" y="779"/>
                  </a:cubicBezTo>
                  <a:cubicBezTo>
                    <a:pt x="669" y="779"/>
                    <a:pt x="669" y="779"/>
                    <a:pt x="669" y="779"/>
                  </a:cubicBezTo>
                  <a:lnTo>
                    <a:pt x="669" y="880"/>
                  </a:lnTo>
                  <a:close/>
                  <a:moveTo>
                    <a:pt x="465" y="779"/>
                  </a:moveTo>
                  <a:cubicBezTo>
                    <a:pt x="463" y="814"/>
                    <a:pt x="461" y="847"/>
                    <a:pt x="460" y="880"/>
                  </a:cubicBezTo>
                  <a:cubicBezTo>
                    <a:pt x="390" y="880"/>
                    <a:pt x="390" y="880"/>
                    <a:pt x="390" y="880"/>
                  </a:cubicBezTo>
                  <a:cubicBezTo>
                    <a:pt x="392" y="848"/>
                    <a:pt x="394" y="814"/>
                    <a:pt x="397" y="779"/>
                  </a:cubicBezTo>
                  <a:lnTo>
                    <a:pt x="465" y="779"/>
                  </a:lnTo>
                  <a:close/>
                  <a:moveTo>
                    <a:pt x="917" y="880"/>
                  </a:moveTo>
                  <a:cubicBezTo>
                    <a:pt x="916" y="847"/>
                    <a:pt x="915" y="814"/>
                    <a:pt x="912" y="779"/>
                  </a:cubicBezTo>
                  <a:cubicBezTo>
                    <a:pt x="972" y="779"/>
                    <a:pt x="972" y="779"/>
                    <a:pt x="972" y="779"/>
                  </a:cubicBezTo>
                  <a:cubicBezTo>
                    <a:pt x="975" y="814"/>
                    <a:pt x="978" y="848"/>
                    <a:pt x="979" y="880"/>
                  </a:cubicBezTo>
                  <a:lnTo>
                    <a:pt x="917" y="880"/>
                  </a:lnTo>
                  <a:close/>
                  <a:moveTo>
                    <a:pt x="910" y="749"/>
                  </a:moveTo>
                  <a:cubicBezTo>
                    <a:pt x="908" y="721"/>
                    <a:pt x="906" y="692"/>
                    <a:pt x="903" y="663"/>
                  </a:cubicBezTo>
                  <a:cubicBezTo>
                    <a:pt x="958" y="663"/>
                    <a:pt x="958" y="663"/>
                    <a:pt x="958" y="663"/>
                  </a:cubicBezTo>
                  <a:cubicBezTo>
                    <a:pt x="962" y="692"/>
                    <a:pt x="966" y="720"/>
                    <a:pt x="969" y="749"/>
                  </a:cubicBezTo>
                  <a:lnTo>
                    <a:pt x="910" y="749"/>
                  </a:lnTo>
                  <a:close/>
                  <a:moveTo>
                    <a:pt x="594" y="137"/>
                  </a:moveTo>
                  <a:cubicBezTo>
                    <a:pt x="563" y="137"/>
                    <a:pt x="563" y="137"/>
                    <a:pt x="563" y="137"/>
                  </a:cubicBezTo>
                  <a:cubicBezTo>
                    <a:pt x="566" y="127"/>
                    <a:pt x="568" y="117"/>
                    <a:pt x="571" y="106"/>
                  </a:cubicBezTo>
                  <a:cubicBezTo>
                    <a:pt x="602" y="106"/>
                    <a:pt x="602" y="106"/>
                    <a:pt x="602" y="106"/>
                  </a:cubicBezTo>
                  <a:cubicBezTo>
                    <a:pt x="599" y="117"/>
                    <a:pt x="597" y="127"/>
                    <a:pt x="594" y="137"/>
                  </a:cubicBezTo>
                  <a:close/>
                  <a:moveTo>
                    <a:pt x="783" y="137"/>
                  </a:moveTo>
                  <a:cubicBezTo>
                    <a:pt x="780" y="127"/>
                    <a:pt x="778" y="117"/>
                    <a:pt x="775" y="106"/>
                  </a:cubicBezTo>
                  <a:cubicBezTo>
                    <a:pt x="803" y="106"/>
                    <a:pt x="803" y="106"/>
                    <a:pt x="803" y="106"/>
                  </a:cubicBezTo>
                  <a:cubicBezTo>
                    <a:pt x="805" y="111"/>
                    <a:pt x="808" y="115"/>
                    <a:pt x="810" y="119"/>
                  </a:cubicBezTo>
                  <a:cubicBezTo>
                    <a:pt x="811" y="125"/>
                    <a:pt x="813" y="131"/>
                    <a:pt x="814" y="137"/>
                  </a:cubicBezTo>
                  <a:lnTo>
                    <a:pt x="783" y="137"/>
                  </a:lnTo>
                  <a:close/>
                  <a:moveTo>
                    <a:pt x="669" y="137"/>
                  </a:moveTo>
                  <a:cubicBezTo>
                    <a:pt x="669" y="106"/>
                    <a:pt x="669" y="106"/>
                    <a:pt x="669" y="106"/>
                  </a:cubicBezTo>
                  <a:cubicBezTo>
                    <a:pt x="700" y="106"/>
                    <a:pt x="700" y="106"/>
                    <a:pt x="700" y="106"/>
                  </a:cubicBezTo>
                  <a:cubicBezTo>
                    <a:pt x="700" y="137"/>
                    <a:pt x="700" y="137"/>
                    <a:pt x="700" y="137"/>
                  </a:cubicBezTo>
                  <a:lnTo>
                    <a:pt x="669" y="137"/>
                  </a:lnTo>
                  <a:close/>
                  <a:moveTo>
                    <a:pt x="566" y="263"/>
                  </a:moveTo>
                  <a:cubicBezTo>
                    <a:pt x="535" y="263"/>
                    <a:pt x="535" y="263"/>
                    <a:pt x="535" y="263"/>
                  </a:cubicBezTo>
                  <a:cubicBezTo>
                    <a:pt x="537" y="253"/>
                    <a:pt x="539" y="243"/>
                    <a:pt x="541" y="233"/>
                  </a:cubicBezTo>
                  <a:cubicBezTo>
                    <a:pt x="572" y="233"/>
                    <a:pt x="572" y="233"/>
                    <a:pt x="572" y="233"/>
                  </a:cubicBezTo>
                  <a:cubicBezTo>
                    <a:pt x="570" y="243"/>
                    <a:pt x="568" y="253"/>
                    <a:pt x="566" y="263"/>
                  </a:cubicBezTo>
                  <a:close/>
                  <a:moveTo>
                    <a:pt x="805" y="233"/>
                  </a:moveTo>
                  <a:cubicBezTo>
                    <a:pt x="836" y="233"/>
                    <a:pt x="836" y="233"/>
                    <a:pt x="836" y="233"/>
                  </a:cubicBezTo>
                  <a:cubicBezTo>
                    <a:pt x="838" y="243"/>
                    <a:pt x="840" y="253"/>
                    <a:pt x="843" y="263"/>
                  </a:cubicBezTo>
                  <a:cubicBezTo>
                    <a:pt x="812" y="263"/>
                    <a:pt x="812" y="263"/>
                    <a:pt x="812" y="263"/>
                  </a:cubicBezTo>
                  <a:cubicBezTo>
                    <a:pt x="810" y="253"/>
                    <a:pt x="807" y="243"/>
                    <a:pt x="805" y="233"/>
                  </a:cubicBezTo>
                  <a:close/>
                  <a:moveTo>
                    <a:pt x="700" y="263"/>
                  </a:moveTo>
                  <a:cubicBezTo>
                    <a:pt x="669" y="263"/>
                    <a:pt x="669" y="263"/>
                    <a:pt x="669" y="263"/>
                  </a:cubicBezTo>
                  <a:cubicBezTo>
                    <a:pt x="669" y="233"/>
                    <a:pt x="669" y="233"/>
                    <a:pt x="669" y="233"/>
                  </a:cubicBezTo>
                  <a:cubicBezTo>
                    <a:pt x="700" y="233"/>
                    <a:pt x="700" y="233"/>
                    <a:pt x="700" y="233"/>
                  </a:cubicBezTo>
                  <a:lnTo>
                    <a:pt x="700" y="263"/>
                  </a:lnTo>
                  <a:close/>
                  <a:moveTo>
                    <a:pt x="542" y="385"/>
                  </a:moveTo>
                  <a:cubicBezTo>
                    <a:pt x="512" y="385"/>
                    <a:pt x="512" y="385"/>
                    <a:pt x="512" y="385"/>
                  </a:cubicBezTo>
                  <a:cubicBezTo>
                    <a:pt x="513" y="375"/>
                    <a:pt x="515" y="364"/>
                    <a:pt x="517" y="354"/>
                  </a:cubicBezTo>
                  <a:cubicBezTo>
                    <a:pt x="548" y="354"/>
                    <a:pt x="548" y="354"/>
                    <a:pt x="548" y="354"/>
                  </a:cubicBezTo>
                  <a:cubicBezTo>
                    <a:pt x="546" y="364"/>
                    <a:pt x="544" y="375"/>
                    <a:pt x="542" y="385"/>
                  </a:cubicBezTo>
                  <a:close/>
                  <a:moveTo>
                    <a:pt x="829" y="354"/>
                  </a:moveTo>
                  <a:cubicBezTo>
                    <a:pt x="860" y="354"/>
                    <a:pt x="860" y="354"/>
                    <a:pt x="860" y="354"/>
                  </a:cubicBezTo>
                  <a:cubicBezTo>
                    <a:pt x="862" y="364"/>
                    <a:pt x="864" y="375"/>
                    <a:pt x="866" y="385"/>
                  </a:cubicBezTo>
                  <a:cubicBezTo>
                    <a:pt x="835" y="385"/>
                    <a:pt x="835" y="385"/>
                    <a:pt x="835" y="385"/>
                  </a:cubicBezTo>
                  <a:cubicBezTo>
                    <a:pt x="833" y="375"/>
                    <a:pt x="831" y="364"/>
                    <a:pt x="829" y="354"/>
                  </a:cubicBezTo>
                  <a:close/>
                  <a:moveTo>
                    <a:pt x="700" y="385"/>
                  </a:moveTo>
                  <a:cubicBezTo>
                    <a:pt x="669" y="385"/>
                    <a:pt x="669" y="385"/>
                    <a:pt x="669" y="385"/>
                  </a:cubicBezTo>
                  <a:cubicBezTo>
                    <a:pt x="669" y="354"/>
                    <a:pt x="669" y="354"/>
                    <a:pt x="669" y="354"/>
                  </a:cubicBezTo>
                  <a:cubicBezTo>
                    <a:pt x="700" y="354"/>
                    <a:pt x="700" y="354"/>
                    <a:pt x="700" y="354"/>
                  </a:cubicBezTo>
                  <a:lnTo>
                    <a:pt x="700" y="385"/>
                  </a:lnTo>
                  <a:close/>
                  <a:moveTo>
                    <a:pt x="520" y="531"/>
                  </a:moveTo>
                  <a:cubicBezTo>
                    <a:pt x="489" y="531"/>
                    <a:pt x="489" y="531"/>
                    <a:pt x="489" y="531"/>
                  </a:cubicBezTo>
                  <a:cubicBezTo>
                    <a:pt x="490" y="521"/>
                    <a:pt x="492" y="511"/>
                    <a:pt x="493" y="501"/>
                  </a:cubicBezTo>
                  <a:cubicBezTo>
                    <a:pt x="524" y="501"/>
                    <a:pt x="524" y="501"/>
                    <a:pt x="524" y="501"/>
                  </a:cubicBezTo>
                  <a:cubicBezTo>
                    <a:pt x="523" y="511"/>
                    <a:pt x="521" y="521"/>
                    <a:pt x="520" y="531"/>
                  </a:cubicBezTo>
                  <a:close/>
                  <a:moveTo>
                    <a:pt x="853" y="501"/>
                  </a:moveTo>
                  <a:cubicBezTo>
                    <a:pt x="884" y="501"/>
                    <a:pt x="884" y="501"/>
                    <a:pt x="884" y="501"/>
                  </a:cubicBezTo>
                  <a:cubicBezTo>
                    <a:pt x="885" y="511"/>
                    <a:pt x="887" y="521"/>
                    <a:pt x="888" y="531"/>
                  </a:cubicBezTo>
                  <a:cubicBezTo>
                    <a:pt x="858" y="531"/>
                    <a:pt x="858" y="531"/>
                    <a:pt x="858" y="531"/>
                  </a:cubicBezTo>
                  <a:cubicBezTo>
                    <a:pt x="856" y="521"/>
                    <a:pt x="855" y="511"/>
                    <a:pt x="853" y="501"/>
                  </a:cubicBezTo>
                  <a:close/>
                  <a:moveTo>
                    <a:pt x="700" y="531"/>
                  </a:moveTo>
                  <a:cubicBezTo>
                    <a:pt x="669" y="531"/>
                    <a:pt x="669" y="531"/>
                    <a:pt x="669" y="531"/>
                  </a:cubicBezTo>
                  <a:cubicBezTo>
                    <a:pt x="669" y="501"/>
                    <a:pt x="669" y="501"/>
                    <a:pt x="669" y="501"/>
                  </a:cubicBezTo>
                  <a:cubicBezTo>
                    <a:pt x="700" y="501"/>
                    <a:pt x="700" y="501"/>
                    <a:pt x="700" y="501"/>
                  </a:cubicBezTo>
                  <a:lnTo>
                    <a:pt x="700" y="531"/>
                  </a:lnTo>
                  <a:close/>
                  <a:moveTo>
                    <a:pt x="505" y="663"/>
                  </a:moveTo>
                  <a:cubicBezTo>
                    <a:pt x="474" y="663"/>
                    <a:pt x="474" y="663"/>
                    <a:pt x="474" y="663"/>
                  </a:cubicBezTo>
                  <a:cubicBezTo>
                    <a:pt x="475" y="653"/>
                    <a:pt x="476" y="642"/>
                    <a:pt x="477" y="632"/>
                  </a:cubicBezTo>
                  <a:cubicBezTo>
                    <a:pt x="508" y="632"/>
                    <a:pt x="508" y="632"/>
                    <a:pt x="508" y="632"/>
                  </a:cubicBezTo>
                  <a:cubicBezTo>
                    <a:pt x="507" y="642"/>
                    <a:pt x="506" y="653"/>
                    <a:pt x="505" y="663"/>
                  </a:cubicBezTo>
                  <a:close/>
                  <a:moveTo>
                    <a:pt x="870" y="632"/>
                  </a:moveTo>
                  <a:cubicBezTo>
                    <a:pt x="900" y="632"/>
                    <a:pt x="900" y="632"/>
                    <a:pt x="900" y="632"/>
                  </a:cubicBezTo>
                  <a:cubicBezTo>
                    <a:pt x="901" y="642"/>
                    <a:pt x="902" y="653"/>
                    <a:pt x="903" y="663"/>
                  </a:cubicBezTo>
                  <a:cubicBezTo>
                    <a:pt x="873" y="663"/>
                    <a:pt x="873" y="663"/>
                    <a:pt x="873" y="663"/>
                  </a:cubicBezTo>
                  <a:cubicBezTo>
                    <a:pt x="872" y="653"/>
                    <a:pt x="871" y="642"/>
                    <a:pt x="870" y="632"/>
                  </a:cubicBezTo>
                  <a:close/>
                  <a:moveTo>
                    <a:pt x="700" y="663"/>
                  </a:moveTo>
                  <a:cubicBezTo>
                    <a:pt x="669" y="663"/>
                    <a:pt x="669" y="663"/>
                    <a:pt x="669" y="663"/>
                  </a:cubicBezTo>
                  <a:cubicBezTo>
                    <a:pt x="669" y="632"/>
                    <a:pt x="669" y="632"/>
                    <a:pt x="669" y="632"/>
                  </a:cubicBezTo>
                  <a:cubicBezTo>
                    <a:pt x="700" y="632"/>
                    <a:pt x="700" y="632"/>
                    <a:pt x="700" y="632"/>
                  </a:cubicBezTo>
                  <a:lnTo>
                    <a:pt x="700" y="663"/>
                  </a:lnTo>
                  <a:close/>
                  <a:moveTo>
                    <a:pt x="495" y="779"/>
                  </a:moveTo>
                  <a:cubicBezTo>
                    <a:pt x="465" y="779"/>
                    <a:pt x="465" y="779"/>
                    <a:pt x="465" y="779"/>
                  </a:cubicBezTo>
                  <a:cubicBezTo>
                    <a:pt x="465" y="769"/>
                    <a:pt x="466" y="759"/>
                    <a:pt x="467" y="749"/>
                  </a:cubicBezTo>
                  <a:cubicBezTo>
                    <a:pt x="497" y="749"/>
                    <a:pt x="497" y="749"/>
                    <a:pt x="497" y="749"/>
                  </a:cubicBezTo>
                  <a:cubicBezTo>
                    <a:pt x="497" y="759"/>
                    <a:pt x="496" y="769"/>
                    <a:pt x="495" y="779"/>
                  </a:cubicBezTo>
                  <a:close/>
                  <a:moveTo>
                    <a:pt x="880" y="749"/>
                  </a:moveTo>
                  <a:cubicBezTo>
                    <a:pt x="910" y="749"/>
                    <a:pt x="910" y="749"/>
                    <a:pt x="910" y="749"/>
                  </a:cubicBezTo>
                  <a:cubicBezTo>
                    <a:pt x="911" y="759"/>
                    <a:pt x="912" y="769"/>
                    <a:pt x="912" y="779"/>
                  </a:cubicBezTo>
                  <a:cubicBezTo>
                    <a:pt x="882" y="779"/>
                    <a:pt x="882" y="779"/>
                    <a:pt x="882" y="779"/>
                  </a:cubicBezTo>
                  <a:cubicBezTo>
                    <a:pt x="881" y="769"/>
                    <a:pt x="881" y="759"/>
                    <a:pt x="880" y="749"/>
                  </a:cubicBezTo>
                  <a:close/>
                  <a:moveTo>
                    <a:pt x="700" y="779"/>
                  </a:moveTo>
                  <a:cubicBezTo>
                    <a:pt x="669" y="779"/>
                    <a:pt x="669" y="779"/>
                    <a:pt x="669" y="779"/>
                  </a:cubicBezTo>
                  <a:cubicBezTo>
                    <a:pt x="669" y="749"/>
                    <a:pt x="669" y="749"/>
                    <a:pt x="669" y="749"/>
                  </a:cubicBezTo>
                  <a:cubicBezTo>
                    <a:pt x="700" y="749"/>
                    <a:pt x="700" y="749"/>
                    <a:pt x="700" y="749"/>
                  </a:cubicBezTo>
                  <a:lnTo>
                    <a:pt x="700" y="779"/>
                  </a:lnTo>
                  <a:close/>
                  <a:moveTo>
                    <a:pt x="489" y="910"/>
                  </a:moveTo>
                  <a:cubicBezTo>
                    <a:pt x="459" y="910"/>
                    <a:pt x="459" y="910"/>
                    <a:pt x="459" y="910"/>
                  </a:cubicBezTo>
                  <a:cubicBezTo>
                    <a:pt x="459" y="900"/>
                    <a:pt x="460" y="890"/>
                    <a:pt x="460" y="880"/>
                  </a:cubicBezTo>
                  <a:cubicBezTo>
                    <a:pt x="490" y="880"/>
                    <a:pt x="490" y="880"/>
                    <a:pt x="490" y="880"/>
                  </a:cubicBezTo>
                  <a:cubicBezTo>
                    <a:pt x="490" y="890"/>
                    <a:pt x="489" y="900"/>
                    <a:pt x="489" y="910"/>
                  </a:cubicBezTo>
                  <a:close/>
                  <a:moveTo>
                    <a:pt x="887" y="880"/>
                  </a:moveTo>
                  <a:cubicBezTo>
                    <a:pt x="917" y="880"/>
                    <a:pt x="917" y="880"/>
                    <a:pt x="917" y="880"/>
                  </a:cubicBezTo>
                  <a:cubicBezTo>
                    <a:pt x="918" y="890"/>
                    <a:pt x="918" y="900"/>
                    <a:pt x="918" y="910"/>
                  </a:cubicBezTo>
                  <a:cubicBezTo>
                    <a:pt x="888" y="910"/>
                    <a:pt x="888" y="910"/>
                    <a:pt x="888" y="910"/>
                  </a:cubicBezTo>
                  <a:cubicBezTo>
                    <a:pt x="888" y="900"/>
                    <a:pt x="887" y="890"/>
                    <a:pt x="887" y="880"/>
                  </a:cubicBezTo>
                  <a:close/>
                  <a:moveTo>
                    <a:pt x="700" y="880"/>
                  </a:moveTo>
                  <a:cubicBezTo>
                    <a:pt x="700" y="910"/>
                    <a:pt x="700" y="910"/>
                    <a:pt x="700" y="910"/>
                  </a:cubicBezTo>
                  <a:cubicBezTo>
                    <a:pt x="669" y="910"/>
                    <a:pt x="669" y="910"/>
                    <a:pt x="669" y="910"/>
                  </a:cubicBezTo>
                  <a:cubicBezTo>
                    <a:pt x="669" y="880"/>
                    <a:pt x="669" y="880"/>
                    <a:pt x="669" y="880"/>
                  </a:cubicBezTo>
                  <a:lnTo>
                    <a:pt x="700" y="880"/>
                  </a:lnTo>
                  <a:close/>
                  <a:moveTo>
                    <a:pt x="669" y="1016"/>
                  </a:moveTo>
                  <a:cubicBezTo>
                    <a:pt x="700" y="1016"/>
                    <a:pt x="700" y="1016"/>
                    <a:pt x="700" y="1016"/>
                  </a:cubicBezTo>
                  <a:cubicBezTo>
                    <a:pt x="700" y="1047"/>
                    <a:pt x="700" y="1047"/>
                    <a:pt x="700" y="1047"/>
                  </a:cubicBezTo>
                  <a:cubicBezTo>
                    <a:pt x="669" y="1047"/>
                    <a:pt x="669" y="1047"/>
                    <a:pt x="669" y="1047"/>
                  </a:cubicBezTo>
                  <a:lnTo>
                    <a:pt x="669" y="10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nvGrpSpPr>
            <p:cNvPr id="75" name="Group 74"/>
            <p:cNvGrpSpPr/>
            <p:nvPr/>
          </p:nvGrpSpPr>
          <p:grpSpPr>
            <a:xfrm>
              <a:off x="5595493" y="4379446"/>
              <a:ext cx="213468" cy="252000"/>
              <a:chOff x="2464508" y="4676062"/>
              <a:chExt cx="295470" cy="753882"/>
            </a:xfrm>
          </p:grpSpPr>
          <p:sp>
            <p:nvSpPr>
              <p:cNvPr id="76" name="Freeform 29"/>
              <p:cNvSpPr>
                <a:spLocks noEditPoints="1"/>
              </p:cNvSpPr>
              <p:nvPr/>
            </p:nvSpPr>
            <p:spPr bwMode="auto">
              <a:xfrm>
                <a:off x="2478714" y="4676062"/>
                <a:ext cx="264793" cy="753882"/>
              </a:xfrm>
              <a:custGeom>
                <a:avLst/>
                <a:gdLst>
                  <a:gd name="T0" fmla="*/ 126 w 170"/>
                  <a:gd name="T1" fmla="*/ 45 h 484"/>
                  <a:gd name="T2" fmla="*/ 126 w 170"/>
                  <a:gd name="T3" fmla="*/ 52 h 484"/>
                  <a:gd name="T4" fmla="*/ 123 w 170"/>
                  <a:gd name="T5" fmla="*/ 52 h 484"/>
                  <a:gd name="T6" fmla="*/ 48 w 170"/>
                  <a:gd name="T7" fmla="*/ 52 h 484"/>
                  <a:gd name="T8" fmla="*/ 45 w 170"/>
                  <a:gd name="T9" fmla="*/ 52 h 484"/>
                  <a:gd name="T10" fmla="*/ 45 w 170"/>
                  <a:gd name="T11" fmla="*/ 45 h 484"/>
                  <a:gd name="T12" fmla="*/ 48 w 170"/>
                  <a:gd name="T13" fmla="*/ 45 h 484"/>
                  <a:gd name="T14" fmla="*/ 48 w 170"/>
                  <a:gd name="T15" fmla="*/ 0 h 484"/>
                  <a:gd name="T16" fmla="*/ 123 w 170"/>
                  <a:gd name="T17" fmla="*/ 0 h 484"/>
                  <a:gd name="T18" fmla="*/ 123 w 170"/>
                  <a:gd name="T19" fmla="*/ 45 h 484"/>
                  <a:gd name="T20" fmla="*/ 126 w 170"/>
                  <a:gd name="T21" fmla="*/ 45 h 484"/>
                  <a:gd name="T22" fmla="*/ 170 w 170"/>
                  <a:gd name="T23" fmla="*/ 255 h 484"/>
                  <a:gd name="T24" fmla="*/ 0 w 170"/>
                  <a:gd name="T25" fmla="*/ 255 h 484"/>
                  <a:gd name="T26" fmla="*/ 0 w 170"/>
                  <a:gd name="T27" fmla="*/ 277 h 484"/>
                  <a:gd name="T28" fmla="*/ 170 w 170"/>
                  <a:gd name="T29" fmla="*/ 277 h 484"/>
                  <a:gd name="T30" fmla="*/ 170 w 170"/>
                  <a:gd name="T31" fmla="*/ 255 h 484"/>
                  <a:gd name="T32" fmla="*/ 170 w 170"/>
                  <a:gd name="T33" fmla="*/ 225 h 484"/>
                  <a:gd name="T34" fmla="*/ 0 w 170"/>
                  <a:gd name="T35" fmla="*/ 225 h 484"/>
                  <a:gd name="T36" fmla="*/ 0 w 170"/>
                  <a:gd name="T37" fmla="*/ 246 h 484"/>
                  <a:gd name="T38" fmla="*/ 170 w 170"/>
                  <a:gd name="T39" fmla="*/ 246 h 484"/>
                  <a:gd name="T40" fmla="*/ 170 w 170"/>
                  <a:gd name="T41" fmla="*/ 225 h 484"/>
                  <a:gd name="T42" fmla="*/ 170 w 170"/>
                  <a:gd name="T43" fmla="*/ 194 h 484"/>
                  <a:gd name="T44" fmla="*/ 0 w 170"/>
                  <a:gd name="T45" fmla="*/ 194 h 484"/>
                  <a:gd name="T46" fmla="*/ 0 w 170"/>
                  <a:gd name="T47" fmla="*/ 215 h 484"/>
                  <a:gd name="T48" fmla="*/ 170 w 170"/>
                  <a:gd name="T49" fmla="*/ 215 h 484"/>
                  <a:gd name="T50" fmla="*/ 170 w 170"/>
                  <a:gd name="T51" fmla="*/ 194 h 484"/>
                  <a:gd name="T52" fmla="*/ 170 w 170"/>
                  <a:gd name="T53" fmla="*/ 163 h 484"/>
                  <a:gd name="T54" fmla="*/ 0 w 170"/>
                  <a:gd name="T55" fmla="*/ 163 h 484"/>
                  <a:gd name="T56" fmla="*/ 0 w 170"/>
                  <a:gd name="T57" fmla="*/ 185 h 484"/>
                  <a:gd name="T58" fmla="*/ 170 w 170"/>
                  <a:gd name="T59" fmla="*/ 185 h 484"/>
                  <a:gd name="T60" fmla="*/ 170 w 170"/>
                  <a:gd name="T61" fmla="*/ 163 h 484"/>
                  <a:gd name="T62" fmla="*/ 123 w 170"/>
                  <a:gd name="T63" fmla="*/ 59 h 484"/>
                  <a:gd name="T64" fmla="*/ 48 w 170"/>
                  <a:gd name="T65" fmla="*/ 59 h 484"/>
                  <a:gd name="T66" fmla="*/ 0 w 170"/>
                  <a:gd name="T67" fmla="*/ 133 h 484"/>
                  <a:gd name="T68" fmla="*/ 0 w 170"/>
                  <a:gd name="T69" fmla="*/ 154 h 484"/>
                  <a:gd name="T70" fmla="*/ 170 w 170"/>
                  <a:gd name="T71" fmla="*/ 154 h 484"/>
                  <a:gd name="T72" fmla="*/ 170 w 170"/>
                  <a:gd name="T73" fmla="*/ 133 h 484"/>
                  <a:gd name="T74" fmla="*/ 123 w 170"/>
                  <a:gd name="T75" fmla="*/ 59 h 484"/>
                  <a:gd name="T76" fmla="*/ 170 w 170"/>
                  <a:gd name="T77" fmla="*/ 286 h 484"/>
                  <a:gd name="T78" fmla="*/ 0 w 170"/>
                  <a:gd name="T79" fmla="*/ 286 h 484"/>
                  <a:gd name="T80" fmla="*/ 0 w 170"/>
                  <a:gd name="T81" fmla="*/ 484 h 484"/>
                  <a:gd name="T82" fmla="*/ 170 w 170"/>
                  <a:gd name="T83" fmla="*/ 484 h 484"/>
                  <a:gd name="T84" fmla="*/ 170 w 170"/>
                  <a:gd name="T85" fmla="*/ 28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0" h="484">
                    <a:moveTo>
                      <a:pt x="126" y="45"/>
                    </a:moveTo>
                    <a:lnTo>
                      <a:pt x="126" y="52"/>
                    </a:lnTo>
                    <a:lnTo>
                      <a:pt x="123" y="52"/>
                    </a:lnTo>
                    <a:lnTo>
                      <a:pt x="48" y="52"/>
                    </a:lnTo>
                    <a:lnTo>
                      <a:pt x="45" y="52"/>
                    </a:lnTo>
                    <a:lnTo>
                      <a:pt x="45" y="45"/>
                    </a:lnTo>
                    <a:lnTo>
                      <a:pt x="48" y="45"/>
                    </a:lnTo>
                    <a:lnTo>
                      <a:pt x="48" y="0"/>
                    </a:lnTo>
                    <a:lnTo>
                      <a:pt x="123" y="0"/>
                    </a:lnTo>
                    <a:lnTo>
                      <a:pt x="123" y="45"/>
                    </a:lnTo>
                    <a:lnTo>
                      <a:pt x="126" y="45"/>
                    </a:lnTo>
                    <a:close/>
                    <a:moveTo>
                      <a:pt x="170" y="255"/>
                    </a:moveTo>
                    <a:lnTo>
                      <a:pt x="0" y="255"/>
                    </a:lnTo>
                    <a:lnTo>
                      <a:pt x="0" y="277"/>
                    </a:lnTo>
                    <a:lnTo>
                      <a:pt x="170" y="277"/>
                    </a:lnTo>
                    <a:lnTo>
                      <a:pt x="170" y="255"/>
                    </a:lnTo>
                    <a:close/>
                    <a:moveTo>
                      <a:pt x="170" y="225"/>
                    </a:moveTo>
                    <a:lnTo>
                      <a:pt x="0" y="225"/>
                    </a:lnTo>
                    <a:lnTo>
                      <a:pt x="0" y="246"/>
                    </a:lnTo>
                    <a:lnTo>
                      <a:pt x="170" y="246"/>
                    </a:lnTo>
                    <a:lnTo>
                      <a:pt x="170" y="225"/>
                    </a:lnTo>
                    <a:close/>
                    <a:moveTo>
                      <a:pt x="170" y="194"/>
                    </a:moveTo>
                    <a:lnTo>
                      <a:pt x="0" y="194"/>
                    </a:lnTo>
                    <a:lnTo>
                      <a:pt x="0" y="215"/>
                    </a:lnTo>
                    <a:lnTo>
                      <a:pt x="170" y="215"/>
                    </a:lnTo>
                    <a:lnTo>
                      <a:pt x="170" y="194"/>
                    </a:lnTo>
                    <a:close/>
                    <a:moveTo>
                      <a:pt x="170" y="163"/>
                    </a:moveTo>
                    <a:lnTo>
                      <a:pt x="0" y="163"/>
                    </a:lnTo>
                    <a:lnTo>
                      <a:pt x="0" y="185"/>
                    </a:lnTo>
                    <a:lnTo>
                      <a:pt x="170" y="185"/>
                    </a:lnTo>
                    <a:lnTo>
                      <a:pt x="170" y="163"/>
                    </a:lnTo>
                    <a:close/>
                    <a:moveTo>
                      <a:pt x="123" y="59"/>
                    </a:moveTo>
                    <a:lnTo>
                      <a:pt x="48" y="59"/>
                    </a:lnTo>
                    <a:lnTo>
                      <a:pt x="0" y="133"/>
                    </a:lnTo>
                    <a:lnTo>
                      <a:pt x="0" y="154"/>
                    </a:lnTo>
                    <a:lnTo>
                      <a:pt x="170" y="154"/>
                    </a:lnTo>
                    <a:lnTo>
                      <a:pt x="170" y="133"/>
                    </a:lnTo>
                    <a:lnTo>
                      <a:pt x="123" y="59"/>
                    </a:lnTo>
                    <a:close/>
                    <a:moveTo>
                      <a:pt x="170" y="286"/>
                    </a:moveTo>
                    <a:lnTo>
                      <a:pt x="0" y="286"/>
                    </a:lnTo>
                    <a:lnTo>
                      <a:pt x="0" y="484"/>
                    </a:lnTo>
                    <a:lnTo>
                      <a:pt x="170" y="484"/>
                    </a:lnTo>
                    <a:lnTo>
                      <a:pt x="170" y="28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7" name="Rectangle 76"/>
              <p:cNvSpPr/>
              <p:nvPr/>
            </p:nvSpPr>
            <p:spPr>
              <a:xfrm>
                <a:off x="2464508" y="4832462"/>
                <a:ext cx="295470" cy="445514"/>
              </a:xfrm>
              <a:prstGeom prst="rect">
                <a:avLst/>
              </a:prstGeom>
              <a:noFill/>
            </p:spPr>
            <p:txBody>
              <a:bodyPr wrap="square" lIns="0" tIns="0" rIns="0" bIns="0" anchor="ctr">
                <a:spAutoFit/>
              </a:bodyPr>
              <a:lstStyle/>
              <a:p>
                <a:r>
                  <a:rPr lang="en-US" sz="700" dirty="0" smtClean="0">
                    <a:solidFill>
                      <a:schemeClr val="bg1"/>
                    </a:solidFill>
                    <a:latin typeface="Arial" panose="020B0604020202020204" pitchFamily="34" charset="0"/>
                    <a:cs typeface="Arial" panose="020B0604020202020204" pitchFamily="34" charset="0"/>
                  </a:rPr>
                  <a:t>OIL</a:t>
                </a:r>
                <a:endParaRPr lang="en-US" sz="1200" dirty="0">
                  <a:solidFill>
                    <a:schemeClr val="bg1"/>
                  </a:solidFill>
                  <a:latin typeface="Arial" panose="020B0604020202020204" pitchFamily="34" charset="0"/>
                  <a:cs typeface="Arial" panose="020B0604020202020204" pitchFamily="34" charset="0"/>
                </a:endParaRPr>
              </a:p>
            </p:txBody>
          </p:sp>
        </p:grpSp>
        <p:sp>
          <p:nvSpPr>
            <p:cNvPr id="78" name="Freeform 70"/>
            <p:cNvSpPr>
              <a:spLocks noEditPoints="1"/>
            </p:cNvSpPr>
            <p:nvPr/>
          </p:nvSpPr>
          <p:spPr bwMode="auto">
            <a:xfrm>
              <a:off x="5549378" y="5480984"/>
              <a:ext cx="258500" cy="213596"/>
            </a:xfrm>
            <a:custGeom>
              <a:avLst/>
              <a:gdLst>
                <a:gd name="T0" fmla="*/ 137 w 177"/>
                <a:gd name="T1" fmla="*/ 108 h 160"/>
                <a:gd name="T2" fmla="*/ 97 w 177"/>
                <a:gd name="T3" fmla="*/ 160 h 160"/>
                <a:gd name="T4" fmla="*/ 41 w 177"/>
                <a:gd name="T5" fmla="*/ 160 h 160"/>
                <a:gd name="T6" fmla="*/ 0 w 177"/>
                <a:gd name="T7" fmla="*/ 108 h 160"/>
                <a:gd name="T8" fmla="*/ 0 w 177"/>
                <a:gd name="T9" fmla="*/ 72 h 160"/>
                <a:gd name="T10" fmla="*/ 9 w 177"/>
                <a:gd name="T11" fmla="*/ 64 h 160"/>
                <a:gd name="T12" fmla="*/ 129 w 177"/>
                <a:gd name="T13" fmla="*/ 64 h 160"/>
                <a:gd name="T14" fmla="*/ 137 w 177"/>
                <a:gd name="T15" fmla="*/ 72 h 160"/>
                <a:gd name="T16" fmla="*/ 137 w 177"/>
                <a:gd name="T17" fmla="*/ 108 h 160"/>
                <a:gd name="T18" fmla="*/ 151 w 177"/>
                <a:gd name="T19" fmla="*/ 80 h 160"/>
                <a:gd name="T20" fmla="*/ 145 w 177"/>
                <a:gd name="T21" fmla="*/ 81 h 160"/>
                <a:gd name="T22" fmla="*/ 145 w 177"/>
                <a:gd name="T23" fmla="*/ 96 h 160"/>
                <a:gd name="T24" fmla="*/ 161 w 177"/>
                <a:gd name="T25" fmla="*/ 108 h 160"/>
                <a:gd name="T26" fmla="*/ 145 w 177"/>
                <a:gd name="T27" fmla="*/ 120 h 160"/>
                <a:gd name="T28" fmla="*/ 143 w 177"/>
                <a:gd name="T29" fmla="*/ 120 h 160"/>
                <a:gd name="T30" fmla="*/ 140 w 177"/>
                <a:gd name="T31" fmla="*/ 133 h 160"/>
                <a:gd name="T32" fmla="*/ 151 w 177"/>
                <a:gd name="T33" fmla="*/ 136 h 160"/>
                <a:gd name="T34" fmla="*/ 177 w 177"/>
                <a:gd name="T35" fmla="*/ 108 h 160"/>
                <a:gd name="T36" fmla="*/ 151 w 177"/>
                <a:gd name="T37" fmla="*/ 80 h 160"/>
                <a:gd name="T38" fmla="*/ 137 w 177"/>
                <a:gd name="T39" fmla="*/ 28 h 160"/>
                <a:gd name="T40" fmla="*/ 149 w 177"/>
                <a:gd name="T41" fmla="*/ 0 h 160"/>
                <a:gd name="T42" fmla="*/ 129 w 177"/>
                <a:gd name="T43" fmla="*/ 20 h 160"/>
                <a:gd name="T44" fmla="*/ 113 w 177"/>
                <a:gd name="T45" fmla="*/ 48 h 160"/>
                <a:gd name="T46" fmla="*/ 137 w 177"/>
                <a:gd name="T47" fmla="*/ 28 h 160"/>
                <a:gd name="T48" fmla="*/ 89 w 177"/>
                <a:gd name="T49" fmla="*/ 28 h 160"/>
                <a:gd name="T50" fmla="*/ 101 w 177"/>
                <a:gd name="T51" fmla="*/ 0 h 160"/>
                <a:gd name="T52" fmla="*/ 81 w 177"/>
                <a:gd name="T53" fmla="*/ 20 h 160"/>
                <a:gd name="T54" fmla="*/ 65 w 177"/>
                <a:gd name="T55" fmla="*/ 48 h 160"/>
                <a:gd name="T56" fmla="*/ 89 w 177"/>
                <a:gd name="T57" fmla="*/ 28 h 160"/>
                <a:gd name="T58" fmla="*/ 41 w 177"/>
                <a:gd name="T59" fmla="*/ 28 h 160"/>
                <a:gd name="T60" fmla="*/ 53 w 177"/>
                <a:gd name="T61" fmla="*/ 0 h 160"/>
                <a:gd name="T62" fmla="*/ 33 w 177"/>
                <a:gd name="T63" fmla="*/ 20 h 160"/>
                <a:gd name="T64" fmla="*/ 17 w 177"/>
                <a:gd name="T65" fmla="*/ 48 h 160"/>
                <a:gd name="T66" fmla="*/ 41 w 177"/>
                <a:gd name="T67" fmla="*/ 2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7" h="160">
                  <a:moveTo>
                    <a:pt x="137" y="108"/>
                  </a:moveTo>
                  <a:cubicBezTo>
                    <a:pt x="137" y="129"/>
                    <a:pt x="122" y="160"/>
                    <a:pt x="97" y="160"/>
                  </a:cubicBezTo>
                  <a:cubicBezTo>
                    <a:pt x="41" y="160"/>
                    <a:pt x="41" y="160"/>
                    <a:pt x="41" y="160"/>
                  </a:cubicBezTo>
                  <a:cubicBezTo>
                    <a:pt x="15" y="160"/>
                    <a:pt x="0" y="129"/>
                    <a:pt x="0" y="108"/>
                  </a:cubicBezTo>
                  <a:cubicBezTo>
                    <a:pt x="0" y="72"/>
                    <a:pt x="0" y="72"/>
                    <a:pt x="0" y="72"/>
                  </a:cubicBezTo>
                  <a:cubicBezTo>
                    <a:pt x="0" y="68"/>
                    <a:pt x="4" y="64"/>
                    <a:pt x="9" y="64"/>
                  </a:cubicBezTo>
                  <a:cubicBezTo>
                    <a:pt x="129" y="64"/>
                    <a:pt x="129" y="64"/>
                    <a:pt x="129" y="64"/>
                  </a:cubicBezTo>
                  <a:cubicBezTo>
                    <a:pt x="133" y="64"/>
                    <a:pt x="137" y="68"/>
                    <a:pt x="137" y="72"/>
                  </a:cubicBezTo>
                  <a:lnTo>
                    <a:pt x="137" y="108"/>
                  </a:lnTo>
                  <a:close/>
                  <a:moveTo>
                    <a:pt x="151" y="80"/>
                  </a:moveTo>
                  <a:cubicBezTo>
                    <a:pt x="148" y="80"/>
                    <a:pt x="146" y="80"/>
                    <a:pt x="145" y="81"/>
                  </a:cubicBezTo>
                  <a:cubicBezTo>
                    <a:pt x="145" y="85"/>
                    <a:pt x="145" y="90"/>
                    <a:pt x="145" y="96"/>
                  </a:cubicBezTo>
                  <a:cubicBezTo>
                    <a:pt x="153" y="96"/>
                    <a:pt x="161" y="101"/>
                    <a:pt x="161" y="108"/>
                  </a:cubicBezTo>
                  <a:cubicBezTo>
                    <a:pt x="161" y="115"/>
                    <a:pt x="153" y="120"/>
                    <a:pt x="145" y="120"/>
                  </a:cubicBezTo>
                  <a:cubicBezTo>
                    <a:pt x="144" y="120"/>
                    <a:pt x="144" y="120"/>
                    <a:pt x="143" y="120"/>
                  </a:cubicBezTo>
                  <a:cubicBezTo>
                    <a:pt x="142" y="124"/>
                    <a:pt x="141" y="129"/>
                    <a:pt x="140" y="133"/>
                  </a:cubicBezTo>
                  <a:cubicBezTo>
                    <a:pt x="143" y="135"/>
                    <a:pt x="147" y="136"/>
                    <a:pt x="151" y="136"/>
                  </a:cubicBezTo>
                  <a:cubicBezTo>
                    <a:pt x="165" y="136"/>
                    <a:pt x="177" y="123"/>
                    <a:pt x="177" y="108"/>
                  </a:cubicBezTo>
                  <a:cubicBezTo>
                    <a:pt x="177" y="92"/>
                    <a:pt x="165" y="80"/>
                    <a:pt x="151" y="80"/>
                  </a:cubicBezTo>
                  <a:close/>
                  <a:moveTo>
                    <a:pt x="137" y="28"/>
                  </a:moveTo>
                  <a:cubicBezTo>
                    <a:pt x="149" y="28"/>
                    <a:pt x="149" y="0"/>
                    <a:pt x="149" y="0"/>
                  </a:cubicBezTo>
                  <a:cubicBezTo>
                    <a:pt x="149" y="0"/>
                    <a:pt x="145" y="20"/>
                    <a:pt x="129" y="20"/>
                  </a:cubicBezTo>
                  <a:cubicBezTo>
                    <a:pt x="113" y="20"/>
                    <a:pt x="113" y="48"/>
                    <a:pt x="113" y="48"/>
                  </a:cubicBezTo>
                  <a:cubicBezTo>
                    <a:pt x="113" y="48"/>
                    <a:pt x="125" y="28"/>
                    <a:pt x="137" y="28"/>
                  </a:cubicBezTo>
                  <a:close/>
                  <a:moveTo>
                    <a:pt x="89" y="28"/>
                  </a:moveTo>
                  <a:cubicBezTo>
                    <a:pt x="101" y="28"/>
                    <a:pt x="101" y="0"/>
                    <a:pt x="101" y="0"/>
                  </a:cubicBezTo>
                  <a:cubicBezTo>
                    <a:pt x="101" y="0"/>
                    <a:pt x="97" y="20"/>
                    <a:pt x="81" y="20"/>
                  </a:cubicBezTo>
                  <a:cubicBezTo>
                    <a:pt x="65" y="20"/>
                    <a:pt x="65" y="48"/>
                    <a:pt x="65" y="48"/>
                  </a:cubicBezTo>
                  <a:cubicBezTo>
                    <a:pt x="65" y="48"/>
                    <a:pt x="77" y="28"/>
                    <a:pt x="89" y="28"/>
                  </a:cubicBezTo>
                  <a:close/>
                  <a:moveTo>
                    <a:pt x="41" y="28"/>
                  </a:moveTo>
                  <a:cubicBezTo>
                    <a:pt x="53" y="28"/>
                    <a:pt x="53" y="0"/>
                    <a:pt x="53" y="0"/>
                  </a:cubicBezTo>
                  <a:cubicBezTo>
                    <a:pt x="53" y="0"/>
                    <a:pt x="49" y="20"/>
                    <a:pt x="33" y="20"/>
                  </a:cubicBezTo>
                  <a:cubicBezTo>
                    <a:pt x="17" y="20"/>
                    <a:pt x="17" y="48"/>
                    <a:pt x="17" y="48"/>
                  </a:cubicBezTo>
                  <a:cubicBezTo>
                    <a:pt x="17" y="48"/>
                    <a:pt x="29" y="28"/>
                    <a:pt x="41" y="28"/>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TextBox 78"/>
            <p:cNvSpPr txBox="1"/>
            <p:nvPr/>
          </p:nvSpPr>
          <p:spPr>
            <a:xfrm>
              <a:off x="5750924" y="5617341"/>
              <a:ext cx="1452642" cy="237822"/>
            </a:xfrm>
            <a:prstGeom prst="rect">
              <a:avLst/>
            </a:prstGeom>
            <a:noFill/>
          </p:spPr>
          <p:txBody>
            <a:bodyPr wrap="none" rtlCol="0">
              <a:spAutoFit/>
            </a:bodyPr>
            <a:lstStyle/>
            <a:p>
              <a:r>
                <a:rPr lang="en-US" sz="700" dirty="0" smtClean="0">
                  <a:solidFill>
                    <a:schemeClr val="accent2"/>
                  </a:solidFill>
                  <a:latin typeface="Arial" panose="020B0604020202020204" pitchFamily="34" charset="0"/>
                  <a:cs typeface="Arial" panose="020B0604020202020204" pitchFamily="34" charset="0"/>
                </a:rPr>
                <a:t>Dairy products, eggs and honey</a:t>
              </a:r>
              <a:endParaRPr lang="en-US" sz="700" dirty="0">
                <a:solidFill>
                  <a:schemeClr val="accent2"/>
                </a:solidFill>
                <a:latin typeface="Arial" panose="020B0604020202020204" pitchFamily="34" charset="0"/>
                <a:cs typeface="Arial" panose="020B0604020202020204" pitchFamily="34" charset="0"/>
              </a:endParaRPr>
            </a:p>
          </p:txBody>
        </p:sp>
        <p:sp>
          <p:nvSpPr>
            <p:cNvPr id="80" name="Rectangle 79"/>
            <p:cNvSpPr/>
            <p:nvPr/>
          </p:nvSpPr>
          <p:spPr>
            <a:xfrm>
              <a:off x="6230420" y="5501261"/>
              <a:ext cx="1007006" cy="231401"/>
            </a:xfrm>
            <a:prstGeom prst="rect">
              <a:avLst/>
            </a:prstGeom>
          </p:spPr>
          <p:txBody>
            <a:bodyPr wrap="none">
              <a:spAutoFit/>
            </a:bodyPr>
            <a:lstStyle/>
            <a:p>
              <a:r>
                <a:rPr lang="en-US" sz="800" dirty="0" smtClean="0">
                  <a:solidFill>
                    <a:schemeClr val="tx1"/>
                  </a:solidFill>
                  <a:latin typeface="Arial" panose="020B0604020202020204" pitchFamily="34" charset="0"/>
                  <a:cs typeface="Arial" panose="020B0604020202020204" pitchFamily="34" charset="0"/>
                </a:rPr>
                <a:t>€346m, 331k tons</a:t>
              </a:r>
              <a:endParaRPr lang="en-US" sz="800" dirty="0">
                <a:solidFill>
                  <a:schemeClr val="tx1"/>
                </a:solidFill>
                <a:latin typeface="Arial" panose="020B0604020202020204" pitchFamily="34" charset="0"/>
                <a:cs typeface="Arial" panose="020B0604020202020204" pitchFamily="34" charset="0"/>
              </a:endParaRPr>
            </a:p>
          </p:txBody>
        </p:sp>
        <p:sp>
          <p:nvSpPr>
            <p:cNvPr id="81" name="TextBox 80"/>
            <p:cNvSpPr txBox="1"/>
            <p:nvPr/>
          </p:nvSpPr>
          <p:spPr>
            <a:xfrm>
              <a:off x="6813858" y="5357433"/>
              <a:ext cx="388248" cy="237822"/>
            </a:xfrm>
            <a:prstGeom prst="rect">
              <a:avLst/>
            </a:prstGeom>
            <a:noFill/>
          </p:spPr>
          <p:txBody>
            <a:bodyPr wrap="none" rtlCol="0">
              <a:spAutoFit/>
            </a:bodyPr>
            <a:lstStyle/>
            <a:p>
              <a:r>
                <a:rPr lang="en-US" sz="700" dirty="0" smtClean="0">
                  <a:solidFill>
                    <a:schemeClr val="accent2"/>
                  </a:solidFill>
                  <a:latin typeface="Arial" panose="020B0604020202020204" pitchFamily="34" charset="0"/>
                  <a:cs typeface="Arial" panose="020B0604020202020204" pitchFamily="34" charset="0"/>
                </a:rPr>
                <a:t>Wine</a:t>
              </a:r>
              <a:endParaRPr lang="en-US" sz="700" dirty="0">
                <a:solidFill>
                  <a:schemeClr val="accent2"/>
                </a:solidFill>
                <a:latin typeface="Arial" panose="020B0604020202020204" pitchFamily="34" charset="0"/>
                <a:cs typeface="Arial" panose="020B0604020202020204" pitchFamily="34" charset="0"/>
              </a:endParaRPr>
            </a:p>
          </p:txBody>
        </p:sp>
        <p:sp>
          <p:nvSpPr>
            <p:cNvPr id="82" name="Rectangle 81"/>
            <p:cNvSpPr/>
            <p:nvPr/>
          </p:nvSpPr>
          <p:spPr>
            <a:xfrm>
              <a:off x="6143858" y="5241353"/>
              <a:ext cx="1093568" cy="231401"/>
            </a:xfrm>
            <a:prstGeom prst="rect">
              <a:avLst/>
            </a:prstGeom>
          </p:spPr>
          <p:txBody>
            <a:bodyPr wrap="none">
              <a:spAutoFit/>
            </a:bodyPr>
            <a:lstStyle/>
            <a:p>
              <a:r>
                <a:rPr lang="en-US" sz="800" dirty="0" smtClean="0">
                  <a:solidFill>
                    <a:schemeClr val="tx1"/>
                  </a:solidFill>
                  <a:latin typeface="Arial" panose="020B0604020202020204" pitchFamily="34" charset="0"/>
                  <a:cs typeface="Arial" panose="020B0604020202020204" pitchFamily="34" charset="0"/>
                </a:rPr>
                <a:t>€726m, 2,836k tons</a:t>
              </a:r>
              <a:endParaRPr lang="en-US" sz="800" dirty="0">
                <a:solidFill>
                  <a:schemeClr val="tx1"/>
                </a:solidFill>
                <a:latin typeface="Arial" panose="020B0604020202020204" pitchFamily="34" charset="0"/>
                <a:cs typeface="Arial" panose="020B0604020202020204" pitchFamily="34" charset="0"/>
              </a:endParaRPr>
            </a:p>
          </p:txBody>
        </p:sp>
        <p:sp>
          <p:nvSpPr>
            <p:cNvPr id="83" name="TextBox 82"/>
            <p:cNvSpPr txBox="1"/>
            <p:nvPr/>
          </p:nvSpPr>
          <p:spPr>
            <a:xfrm>
              <a:off x="6213747" y="5087957"/>
              <a:ext cx="998991" cy="237822"/>
            </a:xfrm>
            <a:prstGeom prst="rect">
              <a:avLst/>
            </a:prstGeom>
            <a:noFill/>
          </p:spPr>
          <p:txBody>
            <a:bodyPr wrap="none" rtlCol="0">
              <a:spAutoFit/>
            </a:bodyPr>
            <a:lstStyle/>
            <a:p>
              <a:r>
                <a:rPr lang="en-US" sz="700" dirty="0" smtClean="0">
                  <a:solidFill>
                    <a:schemeClr val="accent2"/>
                  </a:solidFill>
                  <a:latin typeface="Arial" panose="020B0604020202020204" pitchFamily="34" charset="0"/>
                  <a:cs typeface="Arial" panose="020B0604020202020204" pitchFamily="34" charset="0"/>
                </a:rPr>
                <a:t>Oily seeds and fruits</a:t>
              </a:r>
              <a:endParaRPr lang="en-US" sz="700" dirty="0">
                <a:solidFill>
                  <a:schemeClr val="accent2"/>
                </a:solidFill>
                <a:latin typeface="Arial" panose="020B0604020202020204" pitchFamily="34" charset="0"/>
                <a:cs typeface="Arial" panose="020B0604020202020204" pitchFamily="34" charset="0"/>
              </a:endParaRPr>
            </a:p>
          </p:txBody>
        </p:sp>
        <p:sp>
          <p:nvSpPr>
            <p:cNvPr id="84" name="Rectangle 83"/>
            <p:cNvSpPr/>
            <p:nvPr/>
          </p:nvSpPr>
          <p:spPr>
            <a:xfrm>
              <a:off x="6345836" y="4971877"/>
              <a:ext cx="891591" cy="231401"/>
            </a:xfrm>
            <a:prstGeom prst="rect">
              <a:avLst/>
            </a:prstGeom>
          </p:spPr>
          <p:txBody>
            <a:bodyPr wrap="none">
              <a:spAutoFit/>
            </a:bodyPr>
            <a:lstStyle/>
            <a:p>
              <a:r>
                <a:rPr lang="en-US" sz="800" dirty="0" smtClean="0">
                  <a:solidFill>
                    <a:schemeClr val="tx1"/>
                  </a:solidFill>
                  <a:latin typeface="Arial" panose="020B0604020202020204" pitchFamily="34" charset="0"/>
                  <a:cs typeface="Arial" panose="020B0604020202020204" pitchFamily="34" charset="0"/>
                </a:rPr>
                <a:t>€61m, 54k tons</a:t>
              </a:r>
              <a:endParaRPr lang="en-US" sz="800" dirty="0">
                <a:solidFill>
                  <a:schemeClr val="tx1"/>
                </a:solidFill>
                <a:latin typeface="Arial" panose="020B0604020202020204" pitchFamily="34" charset="0"/>
                <a:cs typeface="Arial" panose="020B0604020202020204" pitchFamily="34" charset="0"/>
              </a:endParaRPr>
            </a:p>
          </p:txBody>
        </p:sp>
        <p:sp>
          <p:nvSpPr>
            <p:cNvPr id="85" name="TextBox 84"/>
            <p:cNvSpPr txBox="1"/>
            <p:nvPr/>
          </p:nvSpPr>
          <p:spPr>
            <a:xfrm>
              <a:off x="6827697" y="4811486"/>
              <a:ext cx="385042" cy="237822"/>
            </a:xfrm>
            <a:prstGeom prst="rect">
              <a:avLst/>
            </a:prstGeom>
            <a:noFill/>
          </p:spPr>
          <p:txBody>
            <a:bodyPr wrap="none" rtlCol="0">
              <a:spAutoFit/>
            </a:bodyPr>
            <a:lstStyle/>
            <a:p>
              <a:r>
                <a:rPr lang="en-US" sz="700" dirty="0" smtClean="0">
                  <a:solidFill>
                    <a:schemeClr val="accent2"/>
                  </a:solidFill>
                  <a:latin typeface="Arial" panose="020B0604020202020204" pitchFamily="34" charset="0"/>
                  <a:cs typeface="Arial" panose="020B0604020202020204" pitchFamily="34" charset="0"/>
                </a:rPr>
                <a:t>Meat</a:t>
              </a:r>
              <a:endParaRPr lang="en-US" sz="700" dirty="0">
                <a:solidFill>
                  <a:schemeClr val="accent2"/>
                </a:solidFill>
                <a:latin typeface="Arial" panose="020B0604020202020204" pitchFamily="34" charset="0"/>
                <a:cs typeface="Arial" panose="020B0604020202020204" pitchFamily="34" charset="0"/>
              </a:endParaRPr>
            </a:p>
          </p:txBody>
        </p:sp>
        <p:sp>
          <p:nvSpPr>
            <p:cNvPr id="86" name="Rectangle 85"/>
            <p:cNvSpPr/>
            <p:nvPr/>
          </p:nvSpPr>
          <p:spPr>
            <a:xfrm>
              <a:off x="6288128" y="4695406"/>
              <a:ext cx="949299" cy="231401"/>
            </a:xfrm>
            <a:prstGeom prst="rect">
              <a:avLst/>
            </a:prstGeom>
          </p:spPr>
          <p:txBody>
            <a:bodyPr wrap="none">
              <a:spAutoFit/>
            </a:bodyPr>
            <a:lstStyle/>
            <a:p>
              <a:r>
                <a:rPr lang="en-US" sz="800" dirty="0" smtClean="0">
                  <a:solidFill>
                    <a:schemeClr val="tx1"/>
                  </a:solidFill>
                  <a:latin typeface="Arial" panose="020B0604020202020204" pitchFamily="34" charset="0"/>
                  <a:cs typeface="Arial" panose="020B0604020202020204" pitchFamily="34" charset="0"/>
                </a:rPr>
                <a:t>€214m, 92k tons</a:t>
              </a:r>
              <a:endParaRPr lang="en-US" sz="800" dirty="0">
                <a:solidFill>
                  <a:schemeClr val="tx1"/>
                </a:solidFill>
                <a:latin typeface="Arial" panose="020B0604020202020204" pitchFamily="34" charset="0"/>
                <a:cs typeface="Arial" panose="020B0604020202020204" pitchFamily="34" charset="0"/>
              </a:endParaRPr>
            </a:p>
          </p:txBody>
        </p:sp>
        <p:sp>
          <p:nvSpPr>
            <p:cNvPr id="87" name="TextBox 86"/>
            <p:cNvSpPr txBox="1"/>
            <p:nvPr/>
          </p:nvSpPr>
          <p:spPr>
            <a:xfrm>
              <a:off x="5662314" y="4557382"/>
              <a:ext cx="1550424" cy="237822"/>
            </a:xfrm>
            <a:prstGeom prst="rect">
              <a:avLst/>
            </a:prstGeom>
            <a:noFill/>
          </p:spPr>
          <p:txBody>
            <a:bodyPr wrap="none" rtlCol="0">
              <a:spAutoFit/>
            </a:bodyPr>
            <a:lstStyle/>
            <a:p>
              <a:r>
                <a:rPr lang="en-US" sz="700" dirty="0" smtClean="0">
                  <a:solidFill>
                    <a:schemeClr val="accent2"/>
                  </a:solidFill>
                  <a:latin typeface="Arial" panose="020B0604020202020204" pitchFamily="34" charset="0"/>
                  <a:cs typeface="Arial" panose="020B0604020202020204" pitchFamily="34" charset="0"/>
                </a:rPr>
                <a:t>Animal and vegetable fats and oils</a:t>
              </a:r>
              <a:endParaRPr lang="en-US" sz="700" dirty="0">
                <a:solidFill>
                  <a:schemeClr val="accent2"/>
                </a:solidFill>
                <a:latin typeface="Arial" panose="020B0604020202020204" pitchFamily="34" charset="0"/>
                <a:cs typeface="Arial" panose="020B0604020202020204" pitchFamily="34" charset="0"/>
              </a:endParaRPr>
            </a:p>
          </p:txBody>
        </p:sp>
        <p:sp>
          <p:nvSpPr>
            <p:cNvPr id="88" name="Rectangle 87"/>
            <p:cNvSpPr/>
            <p:nvPr/>
          </p:nvSpPr>
          <p:spPr>
            <a:xfrm>
              <a:off x="6230420" y="4441302"/>
              <a:ext cx="1007006" cy="231401"/>
            </a:xfrm>
            <a:prstGeom prst="rect">
              <a:avLst/>
            </a:prstGeom>
          </p:spPr>
          <p:txBody>
            <a:bodyPr wrap="none">
              <a:spAutoFit/>
            </a:bodyPr>
            <a:lstStyle/>
            <a:p>
              <a:r>
                <a:rPr lang="en-US" sz="800" dirty="0" smtClean="0">
                  <a:solidFill>
                    <a:schemeClr val="tx1"/>
                  </a:solidFill>
                  <a:latin typeface="Arial" panose="020B0604020202020204" pitchFamily="34" charset="0"/>
                  <a:cs typeface="Arial" panose="020B0604020202020204" pitchFamily="34" charset="0"/>
                </a:rPr>
                <a:t>€525m, 343k tons</a:t>
              </a:r>
              <a:endParaRPr lang="en-US" sz="800" dirty="0">
                <a:solidFill>
                  <a:schemeClr val="tx1"/>
                </a:solidFill>
                <a:latin typeface="Arial" panose="020B0604020202020204" pitchFamily="34" charset="0"/>
                <a:cs typeface="Arial" panose="020B0604020202020204" pitchFamily="34" charset="0"/>
              </a:endParaRPr>
            </a:p>
          </p:txBody>
        </p:sp>
        <p:sp>
          <p:nvSpPr>
            <p:cNvPr id="89" name="TextBox 88"/>
            <p:cNvSpPr txBox="1"/>
            <p:nvPr/>
          </p:nvSpPr>
          <p:spPr>
            <a:xfrm>
              <a:off x="6171108" y="4270837"/>
              <a:ext cx="1066319" cy="237822"/>
            </a:xfrm>
            <a:prstGeom prst="rect">
              <a:avLst/>
            </a:prstGeom>
            <a:noFill/>
          </p:spPr>
          <p:txBody>
            <a:bodyPr wrap="none" rtlCol="0">
              <a:spAutoFit/>
            </a:bodyPr>
            <a:lstStyle/>
            <a:p>
              <a:r>
                <a:rPr lang="en-US" sz="700" dirty="0" smtClean="0">
                  <a:solidFill>
                    <a:schemeClr val="accent2"/>
                  </a:solidFill>
                  <a:latin typeface="Arial" panose="020B0604020202020204" pitchFamily="34" charset="0"/>
                  <a:cs typeface="Arial" panose="020B0604020202020204" pitchFamily="34" charset="0"/>
                </a:rPr>
                <a:t>Processed vegetables</a:t>
              </a:r>
              <a:endParaRPr lang="en-US" sz="700" dirty="0">
                <a:solidFill>
                  <a:schemeClr val="accent2"/>
                </a:solidFill>
                <a:latin typeface="Arial" panose="020B0604020202020204" pitchFamily="34" charset="0"/>
                <a:cs typeface="Arial" panose="020B0604020202020204" pitchFamily="34" charset="0"/>
              </a:endParaRPr>
            </a:p>
          </p:txBody>
        </p:sp>
        <p:sp>
          <p:nvSpPr>
            <p:cNvPr id="90" name="Rectangle 89"/>
            <p:cNvSpPr/>
            <p:nvPr/>
          </p:nvSpPr>
          <p:spPr>
            <a:xfrm>
              <a:off x="6220050" y="4154757"/>
              <a:ext cx="1007006" cy="231401"/>
            </a:xfrm>
            <a:prstGeom prst="rect">
              <a:avLst/>
            </a:prstGeom>
          </p:spPr>
          <p:txBody>
            <a:bodyPr wrap="none">
              <a:spAutoFit/>
            </a:bodyPr>
            <a:lstStyle/>
            <a:p>
              <a:r>
                <a:rPr lang="en-US" sz="800" dirty="0" smtClean="0">
                  <a:solidFill>
                    <a:schemeClr val="tx1"/>
                  </a:solidFill>
                  <a:latin typeface="Arial" panose="020B0604020202020204" pitchFamily="34" charset="0"/>
                  <a:cs typeface="Arial" panose="020B0604020202020204" pitchFamily="34" charset="0"/>
                </a:rPr>
                <a:t>€400m, 357k tons</a:t>
              </a:r>
              <a:endParaRPr lang="en-US" sz="800" dirty="0">
                <a:solidFill>
                  <a:schemeClr val="tx1"/>
                </a:solidFill>
                <a:latin typeface="Arial" panose="020B0604020202020204" pitchFamily="34" charset="0"/>
                <a:cs typeface="Arial" panose="020B0604020202020204" pitchFamily="34" charset="0"/>
              </a:endParaRPr>
            </a:p>
          </p:txBody>
        </p:sp>
        <p:sp>
          <p:nvSpPr>
            <p:cNvPr id="91" name="TextBox 90"/>
            <p:cNvSpPr txBox="1"/>
            <p:nvPr/>
          </p:nvSpPr>
          <p:spPr>
            <a:xfrm>
              <a:off x="6720295" y="4015379"/>
              <a:ext cx="492444" cy="237822"/>
            </a:xfrm>
            <a:prstGeom prst="rect">
              <a:avLst/>
            </a:prstGeom>
            <a:noFill/>
          </p:spPr>
          <p:txBody>
            <a:bodyPr wrap="none" rtlCol="0">
              <a:spAutoFit/>
            </a:bodyPr>
            <a:lstStyle/>
            <a:p>
              <a:r>
                <a:rPr lang="en-US" sz="700" dirty="0" smtClean="0">
                  <a:solidFill>
                    <a:schemeClr val="accent2"/>
                  </a:solidFill>
                  <a:latin typeface="Arial" panose="020B0604020202020204" pitchFamily="34" charset="0"/>
                  <a:cs typeface="Arial" panose="020B0604020202020204" pitchFamily="34" charset="0"/>
                </a:rPr>
                <a:t>Cereals</a:t>
              </a:r>
              <a:endParaRPr lang="en-US" sz="700" dirty="0">
                <a:solidFill>
                  <a:schemeClr val="accent2"/>
                </a:solidFill>
                <a:latin typeface="Arial" panose="020B0604020202020204" pitchFamily="34" charset="0"/>
                <a:cs typeface="Arial" panose="020B0604020202020204" pitchFamily="34" charset="0"/>
              </a:endParaRPr>
            </a:p>
          </p:txBody>
        </p:sp>
        <p:sp>
          <p:nvSpPr>
            <p:cNvPr id="92" name="Rectangle 91"/>
            <p:cNvSpPr/>
            <p:nvPr/>
          </p:nvSpPr>
          <p:spPr>
            <a:xfrm>
              <a:off x="6288128" y="3899299"/>
              <a:ext cx="949299" cy="231401"/>
            </a:xfrm>
            <a:prstGeom prst="rect">
              <a:avLst/>
            </a:prstGeom>
          </p:spPr>
          <p:txBody>
            <a:bodyPr wrap="none">
              <a:spAutoFit/>
            </a:bodyPr>
            <a:lstStyle/>
            <a:p>
              <a:r>
                <a:rPr lang="en-US" sz="800" dirty="0" smtClean="0">
                  <a:solidFill>
                    <a:schemeClr val="tx1"/>
                  </a:solidFill>
                  <a:latin typeface="Arial" panose="020B0604020202020204" pitchFamily="34" charset="0"/>
                  <a:cs typeface="Arial" panose="020B0604020202020204" pitchFamily="34" charset="0"/>
                </a:rPr>
                <a:t>€67m, 332k tons</a:t>
              </a:r>
              <a:endParaRPr lang="en-US" sz="800" dirty="0">
                <a:solidFill>
                  <a:schemeClr val="tx1"/>
                </a:solidFill>
                <a:latin typeface="Arial" panose="020B0604020202020204" pitchFamily="34" charset="0"/>
                <a:cs typeface="Arial" panose="020B0604020202020204" pitchFamily="34" charset="0"/>
              </a:endParaRPr>
            </a:p>
          </p:txBody>
        </p:sp>
        <p:sp>
          <p:nvSpPr>
            <p:cNvPr id="93" name="TextBox 92"/>
            <p:cNvSpPr txBox="1"/>
            <p:nvPr/>
          </p:nvSpPr>
          <p:spPr>
            <a:xfrm>
              <a:off x="6803652" y="3731645"/>
              <a:ext cx="409086" cy="237822"/>
            </a:xfrm>
            <a:prstGeom prst="rect">
              <a:avLst/>
            </a:prstGeom>
            <a:noFill/>
          </p:spPr>
          <p:txBody>
            <a:bodyPr wrap="none" rtlCol="0">
              <a:spAutoFit/>
            </a:bodyPr>
            <a:lstStyle/>
            <a:p>
              <a:r>
                <a:rPr lang="en-US" sz="700" dirty="0" smtClean="0">
                  <a:solidFill>
                    <a:schemeClr val="accent2"/>
                  </a:solidFill>
                  <a:latin typeface="Arial" panose="020B0604020202020204" pitchFamily="34" charset="0"/>
                  <a:cs typeface="Arial" panose="020B0604020202020204" pitchFamily="34" charset="0"/>
                </a:rPr>
                <a:t>Fruits</a:t>
              </a:r>
              <a:endParaRPr lang="en-US" sz="700" dirty="0">
                <a:solidFill>
                  <a:schemeClr val="accent2"/>
                </a:solidFill>
                <a:latin typeface="Arial" panose="020B0604020202020204" pitchFamily="34" charset="0"/>
                <a:cs typeface="Arial" panose="020B0604020202020204" pitchFamily="34" charset="0"/>
              </a:endParaRPr>
            </a:p>
          </p:txBody>
        </p:sp>
        <p:sp>
          <p:nvSpPr>
            <p:cNvPr id="94" name="Rectangle 93"/>
            <p:cNvSpPr/>
            <p:nvPr/>
          </p:nvSpPr>
          <p:spPr>
            <a:xfrm>
              <a:off x="6230420" y="3615565"/>
              <a:ext cx="1007006" cy="231401"/>
            </a:xfrm>
            <a:prstGeom prst="rect">
              <a:avLst/>
            </a:prstGeom>
          </p:spPr>
          <p:txBody>
            <a:bodyPr wrap="none">
              <a:spAutoFit/>
            </a:bodyPr>
            <a:lstStyle/>
            <a:p>
              <a:r>
                <a:rPr lang="en-US" sz="800" dirty="0" smtClean="0">
                  <a:solidFill>
                    <a:schemeClr val="tx1"/>
                  </a:solidFill>
                  <a:latin typeface="Arial" panose="020B0604020202020204" pitchFamily="34" charset="0"/>
                  <a:cs typeface="Arial" panose="020B0604020202020204" pitchFamily="34" charset="0"/>
                </a:rPr>
                <a:t>€436m, 459k tons</a:t>
              </a:r>
              <a:endParaRPr lang="en-US" sz="800" dirty="0">
                <a:solidFill>
                  <a:schemeClr val="tx1"/>
                </a:solidFill>
                <a:latin typeface="Arial" panose="020B0604020202020204" pitchFamily="34" charset="0"/>
                <a:cs typeface="Arial" panose="020B0604020202020204" pitchFamily="34" charset="0"/>
              </a:endParaRPr>
            </a:p>
          </p:txBody>
        </p:sp>
        <p:sp>
          <p:nvSpPr>
            <p:cNvPr id="95" name="Rectangle 94"/>
            <p:cNvSpPr/>
            <p:nvPr/>
          </p:nvSpPr>
          <p:spPr>
            <a:xfrm>
              <a:off x="4206743" y="5504937"/>
              <a:ext cx="1007006" cy="231401"/>
            </a:xfrm>
            <a:prstGeom prst="rect">
              <a:avLst/>
            </a:prstGeom>
          </p:spPr>
          <p:txBody>
            <a:bodyPr wrap="none">
              <a:spAutoFit/>
            </a:bodyPr>
            <a:lstStyle/>
            <a:p>
              <a:r>
                <a:rPr lang="en-US" sz="800" dirty="0" smtClean="0">
                  <a:solidFill>
                    <a:schemeClr val="tx1"/>
                  </a:solidFill>
                  <a:latin typeface="Arial" panose="020B0604020202020204" pitchFamily="34" charset="0"/>
                  <a:cs typeface="Arial" panose="020B0604020202020204" pitchFamily="34" charset="0"/>
                </a:rPr>
                <a:t>€533m, 388k tons</a:t>
              </a:r>
              <a:endParaRPr lang="en-US" sz="800" dirty="0">
                <a:solidFill>
                  <a:schemeClr val="tx1"/>
                </a:solidFill>
                <a:latin typeface="Arial" panose="020B0604020202020204" pitchFamily="34" charset="0"/>
                <a:cs typeface="Arial" panose="020B0604020202020204" pitchFamily="34" charset="0"/>
              </a:endParaRPr>
            </a:p>
          </p:txBody>
        </p:sp>
        <p:sp>
          <p:nvSpPr>
            <p:cNvPr id="96" name="Rectangle 95"/>
            <p:cNvSpPr/>
            <p:nvPr/>
          </p:nvSpPr>
          <p:spPr>
            <a:xfrm>
              <a:off x="4206743" y="5245029"/>
              <a:ext cx="1093568" cy="231401"/>
            </a:xfrm>
            <a:prstGeom prst="rect">
              <a:avLst/>
            </a:prstGeom>
          </p:spPr>
          <p:txBody>
            <a:bodyPr wrap="none">
              <a:spAutoFit/>
            </a:bodyPr>
            <a:lstStyle/>
            <a:p>
              <a:r>
                <a:rPr lang="en-US" sz="800" dirty="0" smtClean="0">
                  <a:solidFill>
                    <a:schemeClr val="tx1"/>
                  </a:solidFill>
                  <a:latin typeface="Arial" panose="020B0604020202020204" pitchFamily="34" charset="0"/>
                  <a:cs typeface="Arial" panose="020B0604020202020204" pitchFamily="34" charset="0"/>
                </a:rPr>
                <a:t>€125m, 2,330k tons</a:t>
              </a:r>
              <a:endParaRPr lang="en-US" sz="800" dirty="0">
                <a:solidFill>
                  <a:schemeClr val="tx1"/>
                </a:solidFill>
                <a:latin typeface="Arial" panose="020B0604020202020204" pitchFamily="34" charset="0"/>
                <a:cs typeface="Arial" panose="020B0604020202020204" pitchFamily="34" charset="0"/>
              </a:endParaRPr>
            </a:p>
          </p:txBody>
        </p:sp>
        <p:sp>
          <p:nvSpPr>
            <p:cNvPr id="97" name="Rectangle 96"/>
            <p:cNvSpPr/>
            <p:nvPr/>
          </p:nvSpPr>
          <p:spPr>
            <a:xfrm>
              <a:off x="4206743" y="4975553"/>
              <a:ext cx="1093568" cy="231401"/>
            </a:xfrm>
            <a:prstGeom prst="rect">
              <a:avLst/>
            </a:prstGeom>
          </p:spPr>
          <p:txBody>
            <a:bodyPr wrap="none">
              <a:spAutoFit/>
            </a:bodyPr>
            <a:lstStyle/>
            <a:p>
              <a:r>
                <a:rPr lang="en-US" sz="800" dirty="0" smtClean="0">
                  <a:solidFill>
                    <a:schemeClr val="tx1"/>
                  </a:solidFill>
                  <a:latin typeface="Arial" panose="020B0604020202020204" pitchFamily="34" charset="0"/>
                  <a:cs typeface="Arial" panose="020B0604020202020204" pitchFamily="34" charset="0"/>
                </a:rPr>
                <a:t>€585m, 1,000k tons</a:t>
              </a:r>
              <a:endParaRPr lang="en-US" sz="800" dirty="0">
                <a:solidFill>
                  <a:schemeClr val="tx1"/>
                </a:solidFill>
                <a:latin typeface="Arial" panose="020B0604020202020204" pitchFamily="34" charset="0"/>
                <a:cs typeface="Arial" panose="020B0604020202020204" pitchFamily="34" charset="0"/>
              </a:endParaRPr>
            </a:p>
          </p:txBody>
        </p:sp>
        <p:sp>
          <p:nvSpPr>
            <p:cNvPr id="98" name="Rectangle 97"/>
            <p:cNvSpPr/>
            <p:nvPr/>
          </p:nvSpPr>
          <p:spPr>
            <a:xfrm>
              <a:off x="4206743" y="4699082"/>
              <a:ext cx="1007006" cy="231401"/>
            </a:xfrm>
            <a:prstGeom prst="rect">
              <a:avLst/>
            </a:prstGeom>
          </p:spPr>
          <p:txBody>
            <a:bodyPr wrap="none">
              <a:spAutoFit/>
            </a:bodyPr>
            <a:lstStyle/>
            <a:p>
              <a:r>
                <a:rPr lang="en-US" sz="800" dirty="0" smtClean="0">
                  <a:solidFill>
                    <a:schemeClr val="tx1"/>
                  </a:solidFill>
                  <a:latin typeface="Arial" panose="020B0604020202020204" pitchFamily="34" charset="0"/>
                  <a:cs typeface="Arial" panose="020B0604020202020204" pitchFamily="34" charset="0"/>
                </a:rPr>
                <a:t>€960m, 321k tons</a:t>
              </a:r>
              <a:endParaRPr lang="en-US" sz="800" dirty="0">
                <a:solidFill>
                  <a:schemeClr val="tx1"/>
                </a:solidFill>
                <a:latin typeface="Arial" panose="020B0604020202020204" pitchFamily="34" charset="0"/>
                <a:cs typeface="Arial" panose="020B0604020202020204" pitchFamily="34" charset="0"/>
              </a:endParaRPr>
            </a:p>
          </p:txBody>
        </p:sp>
        <p:sp>
          <p:nvSpPr>
            <p:cNvPr id="99" name="Rectangle 98"/>
            <p:cNvSpPr/>
            <p:nvPr/>
          </p:nvSpPr>
          <p:spPr>
            <a:xfrm>
              <a:off x="4206743" y="4444978"/>
              <a:ext cx="1007006" cy="231401"/>
            </a:xfrm>
            <a:prstGeom prst="rect">
              <a:avLst/>
            </a:prstGeom>
          </p:spPr>
          <p:txBody>
            <a:bodyPr wrap="none">
              <a:spAutoFit/>
            </a:bodyPr>
            <a:lstStyle/>
            <a:p>
              <a:r>
                <a:rPr lang="en-US" sz="800" dirty="0" smtClean="0">
                  <a:solidFill>
                    <a:schemeClr val="tx1"/>
                  </a:solidFill>
                  <a:latin typeface="Arial" panose="020B0604020202020204" pitchFamily="34" charset="0"/>
                  <a:cs typeface="Arial" panose="020B0604020202020204" pitchFamily="34" charset="0"/>
                </a:rPr>
                <a:t>€479m, 354k tons</a:t>
              </a:r>
              <a:endParaRPr lang="en-US" sz="800" dirty="0">
                <a:solidFill>
                  <a:schemeClr val="tx1"/>
                </a:solidFill>
                <a:latin typeface="Arial" panose="020B0604020202020204" pitchFamily="34" charset="0"/>
                <a:cs typeface="Arial" panose="020B0604020202020204" pitchFamily="34" charset="0"/>
              </a:endParaRPr>
            </a:p>
          </p:txBody>
        </p:sp>
        <p:sp>
          <p:nvSpPr>
            <p:cNvPr id="100" name="Rectangle 99"/>
            <p:cNvSpPr/>
            <p:nvPr/>
          </p:nvSpPr>
          <p:spPr>
            <a:xfrm>
              <a:off x="4206743" y="4158433"/>
              <a:ext cx="949299" cy="231401"/>
            </a:xfrm>
            <a:prstGeom prst="rect">
              <a:avLst/>
            </a:prstGeom>
          </p:spPr>
          <p:txBody>
            <a:bodyPr wrap="none">
              <a:spAutoFit/>
            </a:bodyPr>
            <a:lstStyle/>
            <a:p>
              <a:r>
                <a:rPr lang="en-US" sz="800" dirty="0" smtClean="0">
                  <a:solidFill>
                    <a:schemeClr val="tx1"/>
                  </a:solidFill>
                  <a:latin typeface="Arial" panose="020B0604020202020204" pitchFamily="34" charset="0"/>
                  <a:cs typeface="Arial" panose="020B0604020202020204" pitchFamily="34" charset="0"/>
                </a:rPr>
                <a:t>€299m, 94k tons</a:t>
              </a:r>
              <a:endParaRPr lang="en-US" sz="800" dirty="0">
                <a:solidFill>
                  <a:schemeClr val="tx1"/>
                </a:solidFill>
                <a:latin typeface="Arial" panose="020B0604020202020204" pitchFamily="34" charset="0"/>
                <a:cs typeface="Arial" panose="020B0604020202020204" pitchFamily="34" charset="0"/>
              </a:endParaRPr>
            </a:p>
          </p:txBody>
        </p:sp>
        <p:sp>
          <p:nvSpPr>
            <p:cNvPr id="101" name="Rectangle 100"/>
            <p:cNvSpPr/>
            <p:nvPr/>
          </p:nvSpPr>
          <p:spPr>
            <a:xfrm>
              <a:off x="4206743" y="3902975"/>
              <a:ext cx="1093568" cy="231401"/>
            </a:xfrm>
            <a:prstGeom prst="rect">
              <a:avLst/>
            </a:prstGeom>
          </p:spPr>
          <p:txBody>
            <a:bodyPr wrap="none">
              <a:spAutoFit/>
            </a:bodyPr>
            <a:lstStyle/>
            <a:p>
              <a:r>
                <a:rPr lang="en-US" sz="800" dirty="0" smtClean="0">
                  <a:solidFill>
                    <a:schemeClr val="tx1"/>
                  </a:solidFill>
                  <a:latin typeface="Arial" panose="020B0604020202020204" pitchFamily="34" charset="0"/>
                  <a:cs typeface="Arial" panose="020B0604020202020204" pitchFamily="34" charset="0"/>
                </a:rPr>
                <a:t>€711m, 3,599k tons</a:t>
              </a:r>
              <a:endParaRPr lang="en-US" sz="800" dirty="0">
                <a:solidFill>
                  <a:schemeClr val="tx1"/>
                </a:solidFill>
                <a:latin typeface="Arial" panose="020B0604020202020204" pitchFamily="34" charset="0"/>
                <a:cs typeface="Arial" panose="020B0604020202020204" pitchFamily="34" charset="0"/>
              </a:endParaRPr>
            </a:p>
          </p:txBody>
        </p:sp>
        <p:sp>
          <p:nvSpPr>
            <p:cNvPr id="102" name="Rectangle 101"/>
            <p:cNvSpPr/>
            <p:nvPr/>
          </p:nvSpPr>
          <p:spPr>
            <a:xfrm>
              <a:off x="4206743" y="3619241"/>
              <a:ext cx="1007006" cy="231401"/>
            </a:xfrm>
            <a:prstGeom prst="rect">
              <a:avLst/>
            </a:prstGeom>
          </p:spPr>
          <p:txBody>
            <a:bodyPr wrap="none">
              <a:spAutoFit/>
            </a:bodyPr>
            <a:lstStyle/>
            <a:p>
              <a:r>
                <a:rPr lang="en-US" sz="800" dirty="0" smtClean="0">
                  <a:solidFill>
                    <a:schemeClr val="tx1"/>
                  </a:solidFill>
                  <a:latin typeface="Arial" panose="020B0604020202020204" pitchFamily="34" charset="0"/>
                  <a:cs typeface="Arial" panose="020B0604020202020204" pitchFamily="34" charset="0"/>
                </a:rPr>
                <a:t>€509m, 658k tons</a:t>
              </a:r>
              <a:endParaRPr lang="en-US" sz="800" dirty="0">
                <a:solidFill>
                  <a:schemeClr val="tx1"/>
                </a:solidFill>
                <a:latin typeface="Arial" panose="020B0604020202020204" pitchFamily="34" charset="0"/>
                <a:cs typeface="Arial" panose="020B0604020202020204" pitchFamily="34" charset="0"/>
              </a:endParaRPr>
            </a:p>
          </p:txBody>
        </p:sp>
        <p:sp>
          <p:nvSpPr>
            <p:cNvPr id="103" name="Rectangle 102"/>
            <p:cNvSpPr/>
            <p:nvPr/>
          </p:nvSpPr>
          <p:spPr>
            <a:xfrm>
              <a:off x="4429645" y="3387553"/>
              <a:ext cx="561371" cy="231401"/>
            </a:xfrm>
            <a:prstGeom prst="rect">
              <a:avLst/>
            </a:prstGeom>
          </p:spPr>
          <p:txBody>
            <a:bodyPr wrap="none">
              <a:spAutoFit/>
            </a:bodyPr>
            <a:lstStyle/>
            <a:p>
              <a:r>
                <a:rPr lang="en-US" sz="800" b="1" dirty="0" smtClean="0">
                  <a:solidFill>
                    <a:schemeClr val="tx1"/>
                  </a:solidFill>
                  <a:latin typeface="Arial" panose="020B0604020202020204" pitchFamily="34" charset="0"/>
                  <a:cs typeface="Arial" panose="020B0604020202020204" pitchFamily="34" charset="0"/>
                </a:rPr>
                <a:t>Imports</a:t>
              </a:r>
              <a:endParaRPr lang="en-US" sz="800" b="1" dirty="0">
                <a:solidFill>
                  <a:schemeClr val="tx1"/>
                </a:solidFill>
                <a:latin typeface="Arial" panose="020B0604020202020204" pitchFamily="34" charset="0"/>
                <a:cs typeface="Arial" panose="020B0604020202020204" pitchFamily="34" charset="0"/>
              </a:endParaRPr>
            </a:p>
          </p:txBody>
        </p:sp>
        <p:sp>
          <p:nvSpPr>
            <p:cNvPr id="104" name="Rectangle 103"/>
            <p:cNvSpPr/>
            <p:nvPr/>
          </p:nvSpPr>
          <p:spPr>
            <a:xfrm>
              <a:off x="6511101" y="3391208"/>
              <a:ext cx="567783" cy="231401"/>
            </a:xfrm>
            <a:prstGeom prst="rect">
              <a:avLst/>
            </a:prstGeom>
          </p:spPr>
          <p:txBody>
            <a:bodyPr wrap="none">
              <a:spAutoFit/>
            </a:bodyPr>
            <a:lstStyle/>
            <a:p>
              <a:r>
                <a:rPr lang="en-US" sz="800" b="1" dirty="0" smtClean="0">
                  <a:solidFill>
                    <a:schemeClr val="tx1"/>
                  </a:solidFill>
                  <a:latin typeface="Arial" panose="020B0604020202020204" pitchFamily="34" charset="0"/>
                  <a:cs typeface="Arial" panose="020B0604020202020204" pitchFamily="34" charset="0"/>
                </a:rPr>
                <a:t>Exports</a:t>
              </a:r>
              <a:endParaRPr lang="en-US" sz="800" b="1" dirty="0">
                <a:solidFill>
                  <a:schemeClr val="tx1"/>
                </a:solidFill>
                <a:latin typeface="Arial" panose="020B0604020202020204" pitchFamily="34" charset="0"/>
                <a:cs typeface="Arial" panose="020B0604020202020204" pitchFamily="34" charset="0"/>
              </a:endParaRPr>
            </a:p>
          </p:txBody>
        </p:sp>
        <p:sp>
          <p:nvSpPr>
            <p:cNvPr id="105" name="Freeform 71"/>
            <p:cNvSpPr>
              <a:spLocks noEditPoints="1"/>
            </p:cNvSpPr>
            <p:nvPr/>
          </p:nvSpPr>
          <p:spPr bwMode="auto">
            <a:xfrm>
              <a:off x="5592556" y="4104073"/>
              <a:ext cx="220762" cy="235636"/>
            </a:xfrm>
            <a:custGeom>
              <a:avLst/>
              <a:gdLst>
                <a:gd name="T0" fmla="*/ 76 w 153"/>
                <a:gd name="T1" fmla="*/ 172 h 204"/>
                <a:gd name="T2" fmla="*/ 68 w 153"/>
                <a:gd name="T3" fmla="*/ 173 h 204"/>
                <a:gd name="T4" fmla="*/ 68 w 153"/>
                <a:gd name="T5" fmla="*/ 120 h 204"/>
                <a:gd name="T6" fmla="*/ 76 w 153"/>
                <a:gd name="T7" fmla="*/ 120 h 204"/>
                <a:gd name="T8" fmla="*/ 84 w 153"/>
                <a:gd name="T9" fmla="*/ 120 h 204"/>
                <a:gd name="T10" fmla="*/ 84 w 153"/>
                <a:gd name="T11" fmla="*/ 173 h 204"/>
                <a:gd name="T12" fmla="*/ 76 w 153"/>
                <a:gd name="T13" fmla="*/ 172 h 204"/>
                <a:gd name="T14" fmla="*/ 153 w 153"/>
                <a:gd name="T15" fmla="*/ 38 h 204"/>
                <a:gd name="T16" fmla="*/ 143 w 153"/>
                <a:gd name="T17" fmla="*/ 0 h 204"/>
                <a:gd name="T18" fmla="*/ 110 w 153"/>
                <a:gd name="T19" fmla="*/ 18 h 204"/>
                <a:gd name="T20" fmla="*/ 76 w 153"/>
                <a:gd name="T21" fmla="*/ 0 h 204"/>
                <a:gd name="T22" fmla="*/ 43 w 153"/>
                <a:gd name="T23" fmla="*/ 18 h 204"/>
                <a:gd name="T24" fmla="*/ 10 w 153"/>
                <a:gd name="T25" fmla="*/ 0 h 204"/>
                <a:gd name="T26" fmla="*/ 0 w 153"/>
                <a:gd name="T27" fmla="*/ 38 h 204"/>
                <a:gd name="T28" fmla="*/ 68 w 153"/>
                <a:gd name="T29" fmla="*/ 114 h 204"/>
                <a:gd name="T30" fmla="*/ 76 w 153"/>
                <a:gd name="T31" fmla="*/ 115 h 204"/>
                <a:gd name="T32" fmla="*/ 84 w 153"/>
                <a:gd name="T33" fmla="*/ 114 h 204"/>
                <a:gd name="T34" fmla="*/ 153 w 153"/>
                <a:gd name="T35" fmla="*/ 38 h 204"/>
                <a:gd name="T36" fmla="*/ 62 w 153"/>
                <a:gd name="T37" fmla="*/ 152 h 204"/>
                <a:gd name="T38" fmla="*/ 55 w 153"/>
                <a:gd name="T39" fmla="*/ 130 h 204"/>
                <a:gd name="T40" fmla="*/ 33 w 153"/>
                <a:gd name="T41" fmla="*/ 123 h 204"/>
                <a:gd name="T42" fmla="*/ 40 w 153"/>
                <a:gd name="T43" fmla="*/ 145 h 204"/>
                <a:gd name="T44" fmla="*/ 62 w 153"/>
                <a:gd name="T45" fmla="*/ 152 h 204"/>
                <a:gd name="T46" fmla="*/ 113 w 153"/>
                <a:gd name="T47" fmla="*/ 145 h 204"/>
                <a:gd name="T48" fmla="*/ 119 w 153"/>
                <a:gd name="T49" fmla="*/ 123 h 204"/>
                <a:gd name="T50" fmla="*/ 97 w 153"/>
                <a:gd name="T51" fmla="*/ 130 h 204"/>
                <a:gd name="T52" fmla="*/ 90 w 153"/>
                <a:gd name="T53" fmla="*/ 152 h 204"/>
                <a:gd name="T54" fmla="*/ 113 w 153"/>
                <a:gd name="T55" fmla="*/ 145 h 204"/>
                <a:gd name="T56" fmla="*/ 84 w 153"/>
                <a:gd name="T57" fmla="*/ 178 h 204"/>
                <a:gd name="T58" fmla="*/ 76 w 153"/>
                <a:gd name="T59" fmla="*/ 178 h 204"/>
                <a:gd name="T60" fmla="*/ 68 w 153"/>
                <a:gd name="T61" fmla="*/ 178 h 204"/>
                <a:gd name="T62" fmla="*/ 31 w 153"/>
                <a:gd name="T63" fmla="*/ 204 h 204"/>
                <a:gd name="T64" fmla="*/ 121 w 153"/>
                <a:gd name="T65" fmla="*/ 204 h 204"/>
                <a:gd name="T66" fmla="*/ 84 w 153"/>
                <a:gd name="T67" fmla="*/ 17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3" h="204">
                  <a:moveTo>
                    <a:pt x="76" y="172"/>
                  </a:moveTo>
                  <a:cubicBezTo>
                    <a:pt x="74" y="172"/>
                    <a:pt x="71" y="173"/>
                    <a:pt x="68" y="173"/>
                  </a:cubicBezTo>
                  <a:cubicBezTo>
                    <a:pt x="68" y="120"/>
                    <a:pt x="68" y="120"/>
                    <a:pt x="68" y="120"/>
                  </a:cubicBezTo>
                  <a:cubicBezTo>
                    <a:pt x="71" y="120"/>
                    <a:pt x="74" y="120"/>
                    <a:pt x="76" y="120"/>
                  </a:cubicBezTo>
                  <a:cubicBezTo>
                    <a:pt x="79" y="120"/>
                    <a:pt x="82" y="120"/>
                    <a:pt x="84" y="120"/>
                  </a:cubicBezTo>
                  <a:cubicBezTo>
                    <a:pt x="84" y="173"/>
                    <a:pt x="84" y="173"/>
                    <a:pt x="84" y="173"/>
                  </a:cubicBezTo>
                  <a:cubicBezTo>
                    <a:pt x="82" y="173"/>
                    <a:pt x="79" y="172"/>
                    <a:pt x="76" y="172"/>
                  </a:cubicBezTo>
                  <a:close/>
                  <a:moveTo>
                    <a:pt x="153" y="38"/>
                  </a:moveTo>
                  <a:cubicBezTo>
                    <a:pt x="153" y="24"/>
                    <a:pt x="149" y="11"/>
                    <a:pt x="143" y="0"/>
                  </a:cubicBezTo>
                  <a:cubicBezTo>
                    <a:pt x="110" y="18"/>
                    <a:pt x="110" y="18"/>
                    <a:pt x="110" y="18"/>
                  </a:cubicBezTo>
                  <a:cubicBezTo>
                    <a:pt x="76" y="0"/>
                    <a:pt x="76" y="0"/>
                    <a:pt x="76" y="0"/>
                  </a:cubicBezTo>
                  <a:cubicBezTo>
                    <a:pt x="43" y="18"/>
                    <a:pt x="43" y="18"/>
                    <a:pt x="43" y="18"/>
                  </a:cubicBezTo>
                  <a:cubicBezTo>
                    <a:pt x="10" y="0"/>
                    <a:pt x="10" y="0"/>
                    <a:pt x="10" y="0"/>
                  </a:cubicBezTo>
                  <a:cubicBezTo>
                    <a:pt x="3" y="11"/>
                    <a:pt x="0" y="24"/>
                    <a:pt x="0" y="38"/>
                  </a:cubicBezTo>
                  <a:cubicBezTo>
                    <a:pt x="0" y="77"/>
                    <a:pt x="30" y="110"/>
                    <a:pt x="68" y="114"/>
                  </a:cubicBezTo>
                  <a:cubicBezTo>
                    <a:pt x="71" y="115"/>
                    <a:pt x="74" y="115"/>
                    <a:pt x="76" y="115"/>
                  </a:cubicBezTo>
                  <a:cubicBezTo>
                    <a:pt x="79" y="115"/>
                    <a:pt x="82" y="115"/>
                    <a:pt x="84" y="114"/>
                  </a:cubicBezTo>
                  <a:cubicBezTo>
                    <a:pt x="123" y="110"/>
                    <a:pt x="153" y="77"/>
                    <a:pt x="153" y="38"/>
                  </a:cubicBezTo>
                  <a:close/>
                  <a:moveTo>
                    <a:pt x="62" y="152"/>
                  </a:moveTo>
                  <a:cubicBezTo>
                    <a:pt x="64" y="144"/>
                    <a:pt x="61" y="136"/>
                    <a:pt x="55" y="130"/>
                  </a:cubicBezTo>
                  <a:cubicBezTo>
                    <a:pt x="49" y="124"/>
                    <a:pt x="41" y="122"/>
                    <a:pt x="33" y="123"/>
                  </a:cubicBezTo>
                  <a:cubicBezTo>
                    <a:pt x="32" y="131"/>
                    <a:pt x="34" y="139"/>
                    <a:pt x="40" y="145"/>
                  </a:cubicBezTo>
                  <a:cubicBezTo>
                    <a:pt x="46" y="151"/>
                    <a:pt x="55" y="154"/>
                    <a:pt x="62" y="152"/>
                  </a:cubicBezTo>
                  <a:close/>
                  <a:moveTo>
                    <a:pt x="113" y="145"/>
                  </a:moveTo>
                  <a:cubicBezTo>
                    <a:pt x="119" y="139"/>
                    <a:pt x="121" y="131"/>
                    <a:pt x="119" y="123"/>
                  </a:cubicBezTo>
                  <a:cubicBezTo>
                    <a:pt x="112" y="122"/>
                    <a:pt x="103" y="124"/>
                    <a:pt x="97" y="130"/>
                  </a:cubicBezTo>
                  <a:cubicBezTo>
                    <a:pt x="91" y="136"/>
                    <a:pt x="89" y="144"/>
                    <a:pt x="90" y="152"/>
                  </a:cubicBezTo>
                  <a:cubicBezTo>
                    <a:pt x="98" y="154"/>
                    <a:pt x="106" y="151"/>
                    <a:pt x="113" y="145"/>
                  </a:cubicBezTo>
                  <a:close/>
                  <a:moveTo>
                    <a:pt x="84" y="178"/>
                  </a:moveTo>
                  <a:cubicBezTo>
                    <a:pt x="82" y="178"/>
                    <a:pt x="79" y="178"/>
                    <a:pt x="76" y="178"/>
                  </a:cubicBezTo>
                  <a:cubicBezTo>
                    <a:pt x="74" y="178"/>
                    <a:pt x="71" y="178"/>
                    <a:pt x="68" y="178"/>
                  </a:cubicBezTo>
                  <a:cubicBezTo>
                    <a:pt x="47" y="181"/>
                    <a:pt x="31" y="191"/>
                    <a:pt x="31" y="204"/>
                  </a:cubicBezTo>
                  <a:cubicBezTo>
                    <a:pt x="121" y="204"/>
                    <a:pt x="121" y="204"/>
                    <a:pt x="121" y="204"/>
                  </a:cubicBezTo>
                  <a:cubicBezTo>
                    <a:pt x="121" y="191"/>
                    <a:pt x="105" y="181"/>
                    <a:pt x="84" y="178"/>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nvGrpSpPr>
            <p:cNvPr id="106" name="Group 105"/>
            <p:cNvGrpSpPr/>
            <p:nvPr/>
          </p:nvGrpSpPr>
          <p:grpSpPr>
            <a:xfrm>
              <a:off x="5610608" y="5092572"/>
              <a:ext cx="103411" cy="421196"/>
              <a:chOff x="2860620" y="5293494"/>
              <a:chExt cx="140652" cy="694291"/>
            </a:xfrm>
          </p:grpSpPr>
          <p:grpSp>
            <p:nvGrpSpPr>
              <p:cNvPr id="107" name="Group 106"/>
              <p:cNvGrpSpPr/>
              <p:nvPr/>
            </p:nvGrpSpPr>
            <p:grpSpPr>
              <a:xfrm>
                <a:off x="2860620" y="5293494"/>
                <a:ext cx="140652" cy="541894"/>
                <a:chOff x="2860619" y="5128007"/>
                <a:chExt cx="191305" cy="1120182"/>
              </a:xfrm>
            </p:grpSpPr>
            <p:sp>
              <p:nvSpPr>
                <p:cNvPr id="109" name="Freeform 29"/>
                <p:cNvSpPr>
                  <a:spLocks noEditPoints="1"/>
                </p:cNvSpPr>
                <p:nvPr/>
              </p:nvSpPr>
              <p:spPr bwMode="auto">
                <a:xfrm>
                  <a:off x="2860619" y="5603959"/>
                  <a:ext cx="191305" cy="435505"/>
                </a:xfrm>
                <a:custGeom>
                  <a:avLst/>
                  <a:gdLst>
                    <a:gd name="T0" fmla="*/ 126 w 170"/>
                    <a:gd name="T1" fmla="*/ 45 h 484"/>
                    <a:gd name="T2" fmla="*/ 126 w 170"/>
                    <a:gd name="T3" fmla="*/ 52 h 484"/>
                    <a:gd name="T4" fmla="*/ 123 w 170"/>
                    <a:gd name="T5" fmla="*/ 52 h 484"/>
                    <a:gd name="T6" fmla="*/ 48 w 170"/>
                    <a:gd name="T7" fmla="*/ 52 h 484"/>
                    <a:gd name="T8" fmla="*/ 45 w 170"/>
                    <a:gd name="T9" fmla="*/ 52 h 484"/>
                    <a:gd name="T10" fmla="*/ 45 w 170"/>
                    <a:gd name="T11" fmla="*/ 45 h 484"/>
                    <a:gd name="T12" fmla="*/ 48 w 170"/>
                    <a:gd name="T13" fmla="*/ 45 h 484"/>
                    <a:gd name="T14" fmla="*/ 48 w 170"/>
                    <a:gd name="T15" fmla="*/ 0 h 484"/>
                    <a:gd name="T16" fmla="*/ 123 w 170"/>
                    <a:gd name="T17" fmla="*/ 0 h 484"/>
                    <a:gd name="T18" fmla="*/ 123 w 170"/>
                    <a:gd name="T19" fmla="*/ 45 h 484"/>
                    <a:gd name="T20" fmla="*/ 126 w 170"/>
                    <a:gd name="T21" fmla="*/ 45 h 484"/>
                    <a:gd name="T22" fmla="*/ 170 w 170"/>
                    <a:gd name="T23" fmla="*/ 255 h 484"/>
                    <a:gd name="T24" fmla="*/ 0 w 170"/>
                    <a:gd name="T25" fmla="*/ 255 h 484"/>
                    <a:gd name="T26" fmla="*/ 0 w 170"/>
                    <a:gd name="T27" fmla="*/ 277 h 484"/>
                    <a:gd name="T28" fmla="*/ 170 w 170"/>
                    <a:gd name="T29" fmla="*/ 277 h 484"/>
                    <a:gd name="T30" fmla="*/ 170 w 170"/>
                    <a:gd name="T31" fmla="*/ 255 h 484"/>
                    <a:gd name="T32" fmla="*/ 170 w 170"/>
                    <a:gd name="T33" fmla="*/ 225 h 484"/>
                    <a:gd name="T34" fmla="*/ 0 w 170"/>
                    <a:gd name="T35" fmla="*/ 225 h 484"/>
                    <a:gd name="T36" fmla="*/ 0 w 170"/>
                    <a:gd name="T37" fmla="*/ 246 h 484"/>
                    <a:gd name="T38" fmla="*/ 170 w 170"/>
                    <a:gd name="T39" fmla="*/ 246 h 484"/>
                    <a:gd name="T40" fmla="*/ 170 w 170"/>
                    <a:gd name="T41" fmla="*/ 225 h 484"/>
                    <a:gd name="T42" fmla="*/ 170 w 170"/>
                    <a:gd name="T43" fmla="*/ 194 h 484"/>
                    <a:gd name="T44" fmla="*/ 0 w 170"/>
                    <a:gd name="T45" fmla="*/ 194 h 484"/>
                    <a:gd name="T46" fmla="*/ 0 w 170"/>
                    <a:gd name="T47" fmla="*/ 215 h 484"/>
                    <a:gd name="T48" fmla="*/ 170 w 170"/>
                    <a:gd name="T49" fmla="*/ 215 h 484"/>
                    <a:gd name="T50" fmla="*/ 170 w 170"/>
                    <a:gd name="T51" fmla="*/ 194 h 484"/>
                    <a:gd name="T52" fmla="*/ 170 w 170"/>
                    <a:gd name="T53" fmla="*/ 163 h 484"/>
                    <a:gd name="T54" fmla="*/ 0 w 170"/>
                    <a:gd name="T55" fmla="*/ 163 h 484"/>
                    <a:gd name="T56" fmla="*/ 0 w 170"/>
                    <a:gd name="T57" fmla="*/ 185 h 484"/>
                    <a:gd name="T58" fmla="*/ 170 w 170"/>
                    <a:gd name="T59" fmla="*/ 185 h 484"/>
                    <a:gd name="T60" fmla="*/ 170 w 170"/>
                    <a:gd name="T61" fmla="*/ 163 h 484"/>
                    <a:gd name="T62" fmla="*/ 123 w 170"/>
                    <a:gd name="T63" fmla="*/ 59 h 484"/>
                    <a:gd name="T64" fmla="*/ 48 w 170"/>
                    <a:gd name="T65" fmla="*/ 59 h 484"/>
                    <a:gd name="T66" fmla="*/ 0 w 170"/>
                    <a:gd name="T67" fmla="*/ 133 h 484"/>
                    <a:gd name="T68" fmla="*/ 0 w 170"/>
                    <a:gd name="T69" fmla="*/ 154 h 484"/>
                    <a:gd name="T70" fmla="*/ 170 w 170"/>
                    <a:gd name="T71" fmla="*/ 154 h 484"/>
                    <a:gd name="T72" fmla="*/ 170 w 170"/>
                    <a:gd name="T73" fmla="*/ 133 h 484"/>
                    <a:gd name="T74" fmla="*/ 123 w 170"/>
                    <a:gd name="T75" fmla="*/ 59 h 484"/>
                    <a:gd name="T76" fmla="*/ 170 w 170"/>
                    <a:gd name="T77" fmla="*/ 286 h 484"/>
                    <a:gd name="T78" fmla="*/ 0 w 170"/>
                    <a:gd name="T79" fmla="*/ 286 h 484"/>
                    <a:gd name="T80" fmla="*/ 0 w 170"/>
                    <a:gd name="T81" fmla="*/ 484 h 484"/>
                    <a:gd name="T82" fmla="*/ 170 w 170"/>
                    <a:gd name="T83" fmla="*/ 484 h 484"/>
                    <a:gd name="T84" fmla="*/ 170 w 170"/>
                    <a:gd name="T85" fmla="*/ 28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0" h="484">
                      <a:moveTo>
                        <a:pt x="126" y="45"/>
                      </a:moveTo>
                      <a:lnTo>
                        <a:pt x="126" y="52"/>
                      </a:lnTo>
                      <a:lnTo>
                        <a:pt x="123" y="52"/>
                      </a:lnTo>
                      <a:lnTo>
                        <a:pt x="48" y="52"/>
                      </a:lnTo>
                      <a:lnTo>
                        <a:pt x="45" y="52"/>
                      </a:lnTo>
                      <a:lnTo>
                        <a:pt x="45" y="45"/>
                      </a:lnTo>
                      <a:lnTo>
                        <a:pt x="48" y="45"/>
                      </a:lnTo>
                      <a:lnTo>
                        <a:pt x="48" y="0"/>
                      </a:lnTo>
                      <a:lnTo>
                        <a:pt x="123" y="0"/>
                      </a:lnTo>
                      <a:lnTo>
                        <a:pt x="123" y="45"/>
                      </a:lnTo>
                      <a:lnTo>
                        <a:pt x="126" y="45"/>
                      </a:lnTo>
                      <a:close/>
                      <a:moveTo>
                        <a:pt x="170" y="255"/>
                      </a:moveTo>
                      <a:lnTo>
                        <a:pt x="0" y="255"/>
                      </a:lnTo>
                      <a:lnTo>
                        <a:pt x="0" y="277"/>
                      </a:lnTo>
                      <a:lnTo>
                        <a:pt x="170" y="277"/>
                      </a:lnTo>
                      <a:lnTo>
                        <a:pt x="170" y="255"/>
                      </a:lnTo>
                      <a:close/>
                      <a:moveTo>
                        <a:pt x="170" y="225"/>
                      </a:moveTo>
                      <a:lnTo>
                        <a:pt x="0" y="225"/>
                      </a:lnTo>
                      <a:lnTo>
                        <a:pt x="0" y="246"/>
                      </a:lnTo>
                      <a:lnTo>
                        <a:pt x="170" y="246"/>
                      </a:lnTo>
                      <a:lnTo>
                        <a:pt x="170" y="225"/>
                      </a:lnTo>
                      <a:close/>
                      <a:moveTo>
                        <a:pt x="170" y="194"/>
                      </a:moveTo>
                      <a:lnTo>
                        <a:pt x="0" y="194"/>
                      </a:lnTo>
                      <a:lnTo>
                        <a:pt x="0" y="215"/>
                      </a:lnTo>
                      <a:lnTo>
                        <a:pt x="170" y="215"/>
                      </a:lnTo>
                      <a:lnTo>
                        <a:pt x="170" y="194"/>
                      </a:lnTo>
                      <a:close/>
                      <a:moveTo>
                        <a:pt x="170" y="163"/>
                      </a:moveTo>
                      <a:lnTo>
                        <a:pt x="0" y="163"/>
                      </a:lnTo>
                      <a:lnTo>
                        <a:pt x="0" y="185"/>
                      </a:lnTo>
                      <a:lnTo>
                        <a:pt x="170" y="185"/>
                      </a:lnTo>
                      <a:lnTo>
                        <a:pt x="170" y="163"/>
                      </a:lnTo>
                      <a:close/>
                      <a:moveTo>
                        <a:pt x="123" y="59"/>
                      </a:moveTo>
                      <a:lnTo>
                        <a:pt x="48" y="59"/>
                      </a:lnTo>
                      <a:lnTo>
                        <a:pt x="0" y="133"/>
                      </a:lnTo>
                      <a:lnTo>
                        <a:pt x="0" y="154"/>
                      </a:lnTo>
                      <a:lnTo>
                        <a:pt x="170" y="154"/>
                      </a:lnTo>
                      <a:lnTo>
                        <a:pt x="170" y="133"/>
                      </a:lnTo>
                      <a:lnTo>
                        <a:pt x="123" y="59"/>
                      </a:lnTo>
                      <a:close/>
                      <a:moveTo>
                        <a:pt x="170" y="286"/>
                      </a:moveTo>
                      <a:lnTo>
                        <a:pt x="0" y="286"/>
                      </a:lnTo>
                      <a:lnTo>
                        <a:pt x="0" y="484"/>
                      </a:lnTo>
                      <a:lnTo>
                        <a:pt x="170" y="484"/>
                      </a:lnTo>
                      <a:lnTo>
                        <a:pt x="170" y="28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0" name="Rectangle 109"/>
                <p:cNvSpPr/>
                <p:nvPr/>
              </p:nvSpPr>
              <p:spPr bwMode="auto">
                <a:xfrm>
                  <a:off x="2924912" y="5128007"/>
                  <a:ext cx="84578" cy="827526"/>
                </a:xfrm>
                <a:prstGeom prst="rect">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11" name="Rectangle 110"/>
                <p:cNvSpPr/>
                <p:nvPr/>
              </p:nvSpPr>
              <p:spPr bwMode="auto">
                <a:xfrm>
                  <a:off x="2866271" y="5420663"/>
                  <a:ext cx="185653" cy="827526"/>
                </a:xfrm>
                <a:prstGeom prst="rect">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grpSp>
          <p:sp>
            <p:nvSpPr>
              <p:cNvPr id="108" name="Rectangle 107"/>
              <p:cNvSpPr/>
              <p:nvPr/>
            </p:nvSpPr>
            <p:spPr bwMode="auto">
              <a:xfrm>
                <a:off x="2864775" y="5587464"/>
                <a:ext cx="136497" cy="400321"/>
              </a:xfrm>
              <a:prstGeom prst="rect">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grpSp>
        <p:grpSp>
          <p:nvGrpSpPr>
            <p:cNvPr id="112" name="Group 111"/>
            <p:cNvGrpSpPr/>
            <p:nvPr/>
          </p:nvGrpSpPr>
          <p:grpSpPr>
            <a:xfrm>
              <a:off x="5379019" y="4925417"/>
              <a:ext cx="539013" cy="341503"/>
              <a:chOff x="863059" y="4152851"/>
              <a:chExt cx="1114958" cy="531907"/>
            </a:xfrm>
          </p:grpSpPr>
          <p:sp>
            <p:nvSpPr>
              <p:cNvPr id="113" name="Chord 112"/>
              <p:cNvSpPr/>
              <p:nvPr/>
            </p:nvSpPr>
            <p:spPr bwMode="auto">
              <a:xfrm>
                <a:off x="1290486" y="4152851"/>
                <a:ext cx="147483" cy="531907"/>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14" name="Chord 113"/>
              <p:cNvSpPr/>
              <p:nvPr/>
            </p:nvSpPr>
            <p:spPr bwMode="auto">
              <a:xfrm rot="5400000">
                <a:off x="1233546" y="3938186"/>
                <a:ext cx="147484" cy="790794"/>
              </a:xfrm>
              <a:prstGeom prst="chord">
                <a:avLst>
                  <a:gd name="adj1" fmla="val 11753717"/>
                  <a:gd name="adj2" fmla="val 16200000"/>
                </a:avLst>
              </a:prstGeom>
              <a:solidFill>
                <a:schemeClr val="accent5"/>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15" name="Chord 114"/>
              <p:cNvSpPr/>
              <p:nvPr/>
            </p:nvSpPr>
            <p:spPr bwMode="auto">
              <a:xfrm rot="6060000">
                <a:off x="1257197" y="4040130"/>
                <a:ext cx="147484" cy="790794"/>
              </a:xfrm>
              <a:prstGeom prst="chord">
                <a:avLst>
                  <a:gd name="adj1" fmla="val 11753717"/>
                  <a:gd name="adj2" fmla="val 16200000"/>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16" name="Chord 115"/>
              <p:cNvSpPr/>
              <p:nvPr/>
            </p:nvSpPr>
            <p:spPr bwMode="auto">
              <a:xfrm rot="3840000">
                <a:off x="1385946" y="4090585"/>
                <a:ext cx="147484" cy="790794"/>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17" name="Chord 116"/>
              <p:cNvSpPr/>
              <p:nvPr/>
            </p:nvSpPr>
            <p:spPr bwMode="auto">
              <a:xfrm rot="15540000" flipV="1">
                <a:off x="1184714" y="3971878"/>
                <a:ext cx="147484" cy="790794"/>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18" name="Chord 117"/>
              <p:cNvSpPr/>
              <p:nvPr/>
            </p:nvSpPr>
            <p:spPr bwMode="auto">
              <a:xfrm rot="17760000" flipV="1">
                <a:off x="1313463" y="4022333"/>
                <a:ext cx="147484" cy="790794"/>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19" name="Chord 118"/>
              <p:cNvSpPr/>
              <p:nvPr/>
            </p:nvSpPr>
            <p:spPr bwMode="auto">
              <a:xfrm rot="15540000" flipH="1">
                <a:off x="1483338" y="3964668"/>
                <a:ext cx="147484" cy="790794"/>
              </a:xfrm>
              <a:prstGeom prst="chord">
                <a:avLst>
                  <a:gd name="adj1" fmla="val 11753717"/>
                  <a:gd name="adj2" fmla="val 16200000"/>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20" name="Chord 119"/>
              <p:cNvSpPr/>
              <p:nvPr/>
            </p:nvSpPr>
            <p:spPr bwMode="auto">
              <a:xfrm rot="17760000" flipH="1">
                <a:off x="1508878" y="4029276"/>
                <a:ext cx="147484" cy="790794"/>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grpSp>
        <p:grpSp>
          <p:nvGrpSpPr>
            <p:cNvPr id="121" name="Group 120"/>
            <p:cNvGrpSpPr/>
            <p:nvPr/>
          </p:nvGrpSpPr>
          <p:grpSpPr>
            <a:xfrm>
              <a:off x="5442675" y="4907048"/>
              <a:ext cx="539013" cy="341503"/>
              <a:chOff x="863059" y="4152851"/>
              <a:chExt cx="1114958" cy="531907"/>
            </a:xfrm>
          </p:grpSpPr>
          <p:sp>
            <p:nvSpPr>
              <p:cNvPr id="122" name="Chord 121"/>
              <p:cNvSpPr/>
              <p:nvPr/>
            </p:nvSpPr>
            <p:spPr bwMode="auto">
              <a:xfrm>
                <a:off x="1290486" y="4152851"/>
                <a:ext cx="147483" cy="531907"/>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23" name="Chord 122"/>
              <p:cNvSpPr/>
              <p:nvPr/>
            </p:nvSpPr>
            <p:spPr bwMode="auto">
              <a:xfrm rot="5400000">
                <a:off x="1233546" y="3938186"/>
                <a:ext cx="147484" cy="790794"/>
              </a:xfrm>
              <a:prstGeom prst="chord">
                <a:avLst>
                  <a:gd name="adj1" fmla="val 11753717"/>
                  <a:gd name="adj2" fmla="val 16200000"/>
                </a:avLst>
              </a:prstGeom>
              <a:solidFill>
                <a:schemeClr val="accent5"/>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24" name="Chord 123"/>
              <p:cNvSpPr/>
              <p:nvPr/>
            </p:nvSpPr>
            <p:spPr bwMode="auto">
              <a:xfrm rot="6060000">
                <a:off x="1257197" y="4040130"/>
                <a:ext cx="147484" cy="790794"/>
              </a:xfrm>
              <a:prstGeom prst="chord">
                <a:avLst>
                  <a:gd name="adj1" fmla="val 11753717"/>
                  <a:gd name="adj2" fmla="val 16200000"/>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25" name="Chord 124"/>
              <p:cNvSpPr/>
              <p:nvPr/>
            </p:nvSpPr>
            <p:spPr bwMode="auto">
              <a:xfrm rot="3840000">
                <a:off x="1385946" y="4090585"/>
                <a:ext cx="147484" cy="790794"/>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26" name="Chord 125"/>
              <p:cNvSpPr/>
              <p:nvPr/>
            </p:nvSpPr>
            <p:spPr bwMode="auto">
              <a:xfrm rot="15540000" flipV="1">
                <a:off x="1184714" y="3971878"/>
                <a:ext cx="147484" cy="790794"/>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27" name="Chord 126"/>
              <p:cNvSpPr/>
              <p:nvPr/>
            </p:nvSpPr>
            <p:spPr bwMode="auto">
              <a:xfrm rot="17760000" flipV="1">
                <a:off x="1313463" y="4022333"/>
                <a:ext cx="147484" cy="790794"/>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28" name="Chord 127"/>
              <p:cNvSpPr/>
              <p:nvPr/>
            </p:nvSpPr>
            <p:spPr bwMode="auto">
              <a:xfrm rot="15540000" flipH="1">
                <a:off x="1483338" y="3964668"/>
                <a:ext cx="147484" cy="790794"/>
              </a:xfrm>
              <a:prstGeom prst="chord">
                <a:avLst>
                  <a:gd name="adj1" fmla="val 11753717"/>
                  <a:gd name="adj2" fmla="val 16200000"/>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29" name="Chord 128"/>
              <p:cNvSpPr/>
              <p:nvPr/>
            </p:nvSpPr>
            <p:spPr bwMode="auto">
              <a:xfrm rot="17760000" flipH="1">
                <a:off x="1508878" y="4029276"/>
                <a:ext cx="147484" cy="790794"/>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grpSp>
        <p:grpSp>
          <p:nvGrpSpPr>
            <p:cNvPr id="130" name="Group 129"/>
            <p:cNvGrpSpPr/>
            <p:nvPr/>
          </p:nvGrpSpPr>
          <p:grpSpPr>
            <a:xfrm>
              <a:off x="5383419" y="4870293"/>
              <a:ext cx="539013" cy="341503"/>
              <a:chOff x="863059" y="4152851"/>
              <a:chExt cx="1114958" cy="531907"/>
            </a:xfrm>
          </p:grpSpPr>
          <p:sp>
            <p:nvSpPr>
              <p:cNvPr id="131" name="Chord 130"/>
              <p:cNvSpPr/>
              <p:nvPr/>
            </p:nvSpPr>
            <p:spPr bwMode="auto">
              <a:xfrm>
                <a:off x="1290486" y="4152851"/>
                <a:ext cx="147483" cy="531907"/>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32" name="Chord 131"/>
              <p:cNvSpPr/>
              <p:nvPr/>
            </p:nvSpPr>
            <p:spPr bwMode="auto">
              <a:xfrm rot="5400000">
                <a:off x="1233546" y="3938186"/>
                <a:ext cx="147484" cy="790794"/>
              </a:xfrm>
              <a:prstGeom prst="chord">
                <a:avLst>
                  <a:gd name="adj1" fmla="val 11753717"/>
                  <a:gd name="adj2" fmla="val 16200000"/>
                </a:avLst>
              </a:prstGeom>
              <a:solidFill>
                <a:schemeClr val="accent5"/>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33" name="Chord 132"/>
              <p:cNvSpPr/>
              <p:nvPr/>
            </p:nvSpPr>
            <p:spPr bwMode="auto">
              <a:xfrm rot="6060000">
                <a:off x="1257197" y="4040130"/>
                <a:ext cx="147484" cy="790794"/>
              </a:xfrm>
              <a:prstGeom prst="chord">
                <a:avLst>
                  <a:gd name="adj1" fmla="val 11753717"/>
                  <a:gd name="adj2" fmla="val 16200000"/>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34" name="Chord 133"/>
              <p:cNvSpPr/>
              <p:nvPr/>
            </p:nvSpPr>
            <p:spPr bwMode="auto">
              <a:xfrm rot="3840000">
                <a:off x="1385946" y="4090585"/>
                <a:ext cx="147484" cy="790794"/>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35" name="Chord 134"/>
              <p:cNvSpPr/>
              <p:nvPr/>
            </p:nvSpPr>
            <p:spPr bwMode="auto">
              <a:xfrm rot="15540000" flipV="1">
                <a:off x="1184714" y="3971878"/>
                <a:ext cx="147484" cy="790794"/>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36" name="Chord 135"/>
              <p:cNvSpPr/>
              <p:nvPr/>
            </p:nvSpPr>
            <p:spPr bwMode="auto">
              <a:xfrm rot="17760000" flipV="1">
                <a:off x="1313463" y="4022333"/>
                <a:ext cx="147484" cy="790794"/>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37" name="Chord 136"/>
              <p:cNvSpPr/>
              <p:nvPr/>
            </p:nvSpPr>
            <p:spPr bwMode="auto">
              <a:xfrm rot="15540000" flipH="1">
                <a:off x="1483338" y="3964668"/>
                <a:ext cx="147484" cy="790794"/>
              </a:xfrm>
              <a:prstGeom prst="chord">
                <a:avLst>
                  <a:gd name="adj1" fmla="val 11753717"/>
                  <a:gd name="adj2" fmla="val 16200000"/>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38" name="Chord 137"/>
              <p:cNvSpPr/>
              <p:nvPr/>
            </p:nvSpPr>
            <p:spPr bwMode="auto">
              <a:xfrm rot="17760000" flipH="1">
                <a:off x="1508878" y="4029276"/>
                <a:ext cx="147484" cy="790794"/>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grpSp>
        <p:grpSp>
          <p:nvGrpSpPr>
            <p:cNvPr id="139" name="Group 138"/>
            <p:cNvGrpSpPr/>
            <p:nvPr/>
          </p:nvGrpSpPr>
          <p:grpSpPr>
            <a:xfrm>
              <a:off x="5472995" y="4937579"/>
              <a:ext cx="539013" cy="341503"/>
              <a:chOff x="863059" y="4152851"/>
              <a:chExt cx="1114958" cy="531907"/>
            </a:xfrm>
          </p:grpSpPr>
          <p:sp>
            <p:nvSpPr>
              <p:cNvPr id="140" name="Chord 139"/>
              <p:cNvSpPr/>
              <p:nvPr/>
            </p:nvSpPr>
            <p:spPr bwMode="auto">
              <a:xfrm>
                <a:off x="1290486" y="4152851"/>
                <a:ext cx="147483" cy="531907"/>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41" name="Chord 140"/>
              <p:cNvSpPr/>
              <p:nvPr/>
            </p:nvSpPr>
            <p:spPr bwMode="auto">
              <a:xfrm rot="5400000">
                <a:off x="1233546" y="3938186"/>
                <a:ext cx="147484" cy="790794"/>
              </a:xfrm>
              <a:prstGeom prst="chord">
                <a:avLst>
                  <a:gd name="adj1" fmla="val 11753717"/>
                  <a:gd name="adj2" fmla="val 16200000"/>
                </a:avLst>
              </a:prstGeom>
              <a:solidFill>
                <a:schemeClr val="accent5"/>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42" name="Chord 141"/>
              <p:cNvSpPr/>
              <p:nvPr/>
            </p:nvSpPr>
            <p:spPr bwMode="auto">
              <a:xfrm rot="6060000">
                <a:off x="1257197" y="4040130"/>
                <a:ext cx="147484" cy="790794"/>
              </a:xfrm>
              <a:prstGeom prst="chord">
                <a:avLst>
                  <a:gd name="adj1" fmla="val 11753717"/>
                  <a:gd name="adj2" fmla="val 16200000"/>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43" name="Chord 142"/>
              <p:cNvSpPr/>
              <p:nvPr/>
            </p:nvSpPr>
            <p:spPr bwMode="auto">
              <a:xfrm rot="3840000">
                <a:off x="1385946" y="4090585"/>
                <a:ext cx="147484" cy="790794"/>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44" name="Chord 143"/>
              <p:cNvSpPr/>
              <p:nvPr/>
            </p:nvSpPr>
            <p:spPr bwMode="auto">
              <a:xfrm rot="15540000" flipV="1">
                <a:off x="1184714" y="3971878"/>
                <a:ext cx="147484" cy="790794"/>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45" name="Chord 144"/>
              <p:cNvSpPr/>
              <p:nvPr/>
            </p:nvSpPr>
            <p:spPr bwMode="auto">
              <a:xfrm rot="17760000" flipV="1">
                <a:off x="1313463" y="4022333"/>
                <a:ext cx="147484" cy="790794"/>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46" name="Chord 145"/>
              <p:cNvSpPr/>
              <p:nvPr/>
            </p:nvSpPr>
            <p:spPr bwMode="auto">
              <a:xfrm rot="15540000" flipH="1">
                <a:off x="1483338" y="3964668"/>
                <a:ext cx="147484" cy="790794"/>
              </a:xfrm>
              <a:prstGeom prst="chord">
                <a:avLst>
                  <a:gd name="adj1" fmla="val 11753717"/>
                  <a:gd name="adj2" fmla="val 16200000"/>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47" name="Chord 146"/>
              <p:cNvSpPr/>
              <p:nvPr/>
            </p:nvSpPr>
            <p:spPr bwMode="auto">
              <a:xfrm rot="17760000" flipH="1">
                <a:off x="1508878" y="4029276"/>
                <a:ext cx="147484" cy="790794"/>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grpSp>
        <p:grpSp>
          <p:nvGrpSpPr>
            <p:cNvPr id="148" name="Group 147"/>
            <p:cNvGrpSpPr/>
            <p:nvPr/>
          </p:nvGrpSpPr>
          <p:grpSpPr>
            <a:xfrm rot="16200000">
              <a:off x="5379965" y="4888634"/>
              <a:ext cx="498217" cy="382300"/>
              <a:chOff x="905252" y="4121077"/>
              <a:chExt cx="1030570" cy="595450"/>
            </a:xfrm>
          </p:grpSpPr>
          <p:sp>
            <p:nvSpPr>
              <p:cNvPr id="149" name="Chord 148"/>
              <p:cNvSpPr/>
              <p:nvPr/>
            </p:nvSpPr>
            <p:spPr bwMode="auto">
              <a:xfrm>
                <a:off x="1290484" y="4121077"/>
                <a:ext cx="147484" cy="595450"/>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50" name="Chord 149"/>
              <p:cNvSpPr/>
              <p:nvPr/>
            </p:nvSpPr>
            <p:spPr bwMode="auto">
              <a:xfrm rot="5400000">
                <a:off x="1233547" y="3980379"/>
                <a:ext cx="147484" cy="706406"/>
              </a:xfrm>
              <a:prstGeom prst="chord">
                <a:avLst>
                  <a:gd name="adj1" fmla="val 11753717"/>
                  <a:gd name="adj2" fmla="val 16200000"/>
                </a:avLst>
              </a:prstGeom>
              <a:solidFill>
                <a:schemeClr val="accent5"/>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51" name="Chord 150"/>
              <p:cNvSpPr/>
              <p:nvPr/>
            </p:nvSpPr>
            <p:spPr bwMode="auto">
              <a:xfrm rot="6060000">
                <a:off x="1257195" y="4082324"/>
                <a:ext cx="147484" cy="706404"/>
              </a:xfrm>
              <a:prstGeom prst="chord">
                <a:avLst>
                  <a:gd name="adj1" fmla="val 11753717"/>
                  <a:gd name="adj2" fmla="val 16200000"/>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52" name="Chord 151"/>
              <p:cNvSpPr/>
              <p:nvPr/>
            </p:nvSpPr>
            <p:spPr bwMode="auto">
              <a:xfrm rot="3840000">
                <a:off x="1385944" y="4132779"/>
                <a:ext cx="147484" cy="706404"/>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53" name="Chord 152"/>
              <p:cNvSpPr/>
              <p:nvPr/>
            </p:nvSpPr>
            <p:spPr bwMode="auto">
              <a:xfrm rot="15540000" flipV="1">
                <a:off x="1184713" y="4014071"/>
                <a:ext cx="147484" cy="706405"/>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54" name="Chord 153"/>
              <p:cNvSpPr/>
              <p:nvPr/>
            </p:nvSpPr>
            <p:spPr bwMode="auto">
              <a:xfrm rot="17760000" flipV="1">
                <a:off x="1313464" y="4064528"/>
                <a:ext cx="147484" cy="706406"/>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55" name="Chord 154"/>
              <p:cNvSpPr/>
              <p:nvPr/>
            </p:nvSpPr>
            <p:spPr bwMode="auto">
              <a:xfrm rot="15540000" flipH="1">
                <a:off x="1483338" y="4006861"/>
                <a:ext cx="147484" cy="706406"/>
              </a:xfrm>
              <a:prstGeom prst="chord">
                <a:avLst>
                  <a:gd name="adj1" fmla="val 11753717"/>
                  <a:gd name="adj2" fmla="val 16200000"/>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56" name="Chord 155"/>
              <p:cNvSpPr/>
              <p:nvPr/>
            </p:nvSpPr>
            <p:spPr bwMode="auto">
              <a:xfrm rot="17760000" flipH="1">
                <a:off x="1508877" y="4071469"/>
                <a:ext cx="147484" cy="706406"/>
              </a:xfrm>
              <a:prstGeom prst="chord">
                <a:avLst>
                  <a:gd name="adj1" fmla="val 11753717"/>
                  <a:gd name="adj2" fmla="val 16200000"/>
                </a:avLst>
              </a:prstGeom>
              <a:solidFill>
                <a:schemeClr val="tx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grpSp>
        <p:grpSp>
          <p:nvGrpSpPr>
            <p:cNvPr id="157" name="Group 156"/>
            <p:cNvGrpSpPr/>
            <p:nvPr/>
          </p:nvGrpSpPr>
          <p:grpSpPr>
            <a:xfrm>
              <a:off x="5552307" y="4538394"/>
              <a:ext cx="194004" cy="427907"/>
              <a:chOff x="1278605" y="3496451"/>
              <a:chExt cx="186994" cy="388319"/>
            </a:xfrm>
          </p:grpSpPr>
          <p:sp>
            <p:nvSpPr>
              <p:cNvPr id="158" name="Teardrop 157"/>
              <p:cNvSpPr/>
              <p:nvPr/>
            </p:nvSpPr>
            <p:spPr bwMode="auto">
              <a:xfrm rot="451600" flipH="1">
                <a:off x="1284911" y="3496451"/>
                <a:ext cx="83369" cy="309909"/>
              </a:xfrm>
              <a:prstGeom prst="teardrop">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59" name="Teardrop 158"/>
              <p:cNvSpPr/>
              <p:nvPr/>
            </p:nvSpPr>
            <p:spPr bwMode="auto">
              <a:xfrm rot="21296059">
                <a:off x="1382230" y="3498105"/>
                <a:ext cx="83369" cy="309909"/>
              </a:xfrm>
              <a:prstGeom prst="teardrop">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160" name="Flowchart: Connector 159"/>
              <p:cNvSpPr/>
              <p:nvPr/>
            </p:nvSpPr>
            <p:spPr bwMode="auto">
              <a:xfrm>
                <a:off x="1278605" y="3558894"/>
                <a:ext cx="180000" cy="309909"/>
              </a:xfrm>
              <a:prstGeom prst="flowChartConnector">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161" name="Flowchart: Connector 160"/>
              <p:cNvSpPr/>
              <p:nvPr/>
            </p:nvSpPr>
            <p:spPr bwMode="auto">
              <a:xfrm>
                <a:off x="1312055" y="3574861"/>
                <a:ext cx="114475" cy="309909"/>
              </a:xfrm>
              <a:prstGeom prst="flowChartConnector">
                <a:avLst/>
              </a:prstGeom>
              <a:solidFill>
                <a:schemeClr val="bg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162" name="Flowchart: Connector 161"/>
              <p:cNvSpPr/>
              <p:nvPr/>
            </p:nvSpPr>
            <p:spPr bwMode="auto">
              <a:xfrm>
                <a:off x="1371379" y="3570469"/>
                <a:ext cx="36000" cy="309909"/>
              </a:xfrm>
              <a:prstGeom prst="flowChartConnector">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163" name="Flowchart: Connector 162"/>
              <p:cNvSpPr/>
              <p:nvPr/>
            </p:nvSpPr>
            <p:spPr bwMode="auto">
              <a:xfrm>
                <a:off x="1332689" y="3570469"/>
                <a:ext cx="36000" cy="309909"/>
              </a:xfrm>
              <a:prstGeom prst="flowChartConnector">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grpSp>
        <p:sp>
          <p:nvSpPr>
            <p:cNvPr id="164" name="Flowchart: Delay 163"/>
            <p:cNvSpPr/>
            <p:nvPr/>
          </p:nvSpPr>
          <p:spPr bwMode="auto">
            <a:xfrm rot="16200000">
              <a:off x="5605419" y="4536984"/>
              <a:ext cx="45719" cy="382300"/>
            </a:xfrm>
            <a:prstGeom prst="flowChartDelay">
              <a:avLst/>
            </a:prstGeom>
            <a:solidFill>
              <a:schemeClr val="bg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165" name="Flowchart: Delay 164"/>
            <p:cNvSpPr/>
            <p:nvPr/>
          </p:nvSpPr>
          <p:spPr bwMode="auto">
            <a:xfrm rot="16200000">
              <a:off x="5646255" y="4538464"/>
              <a:ext cx="45719" cy="382300"/>
            </a:xfrm>
            <a:prstGeom prst="flowChartDelay">
              <a:avLst/>
            </a:prstGeom>
            <a:solidFill>
              <a:schemeClr val="bg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166" name="Flowchart: Connector 165"/>
            <p:cNvSpPr/>
            <p:nvPr/>
          </p:nvSpPr>
          <p:spPr bwMode="auto">
            <a:xfrm>
              <a:off x="5620709" y="4570701"/>
              <a:ext cx="18000" cy="341503"/>
            </a:xfrm>
            <a:prstGeom prst="flowChartConnector">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167" name="Flowchart: Connector 166"/>
            <p:cNvSpPr/>
            <p:nvPr/>
          </p:nvSpPr>
          <p:spPr bwMode="auto">
            <a:xfrm>
              <a:off x="5661749" y="4569267"/>
              <a:ext cx="18000" cy="341503"/>
            </a:xfrm>
            <a:prstGeom prst="flowChartConnector">
              <a:avLst/>
            </a:prstGeom>
            <a:solidFill>
              <a:schemeClr val="tx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grpSp>
      <p:sp>
        <p:nvSpPr>
          <p:cNvPr id="169" name="TextBox 168"/>
          <p:cNvSpPr txBox="1"/>
          <p:nvPr/>
        </p:nvSpPr>
        <p:spPr>
          <a:xfrm>
            <a:off x="3496670" y="6576679"/>
            <a:ext cx="484108"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Arial" panose="020B0604020202020204" pitchFamily="34" charset="0"/>
                <a:cs typeface="Arial" panose="020B0604020202020204" pitchFamily="34" charset="0"/>
              </a:rPr>
              <a:t>Source: INE</a:t>
            </a:r>
          </a:p>
        </p:txBody>
      </p:sp>
      <p:sp>
        <p:nvSpPr>
          <p:cNvPr id="168" name="Text Placeholder 6"/>
          <p:cNvSpPr txBox="1">
            <a:spLocks/>
          </p:cNvSpPr>
          <p:nvPr/>
        </p:nvSpPr>
        <p:spPr>
          <a:xfrm>
            <a:off x="475869" y="1990901"/>
            <a:ext cx="2808288" cy="1062548"/>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Trade balance</a:t>
            </a:r>
          </a:p>
        </p:txBody>
      </p:sp>
      <p:cxnSp>
        <p:nvCxnSpPr>
          <p:cNvPr id="170" name="Straight Connector 169"/>
          <p:cNvCxnSpPr/>
          <p:nvPr/>
        </p:nvCxnSpPr>
        <p:spPr bwMode="auto">
          <a:xfrm flipV="1">
            <a:off x="571629" y="2234449"/>
            <a:ext cx="2606165" cy="1"/>
          </a:xfrm>
          <a:prstGeom prst="line">
            <a:avLst/>
          </a:prstGeom>
          <a:ln/>
          <a:extLst/>
        </p:spPr>
        <p:style>
          <a:lnRef idx="1">
            <a:schemeClr val="dk1"/>
          </a:lnRef>
          <a:fillRef idx="0">
            <a:schemeClr val="dk1"/>
          </a:fillRef>
          <a:effectRef idx="0">
            <a:schemeClr val="dk1"/>
          </a:effectRef>
          <a:fontRef idx="minor">
            <a:schemeClr val="tx1"/>
          </a:fontRef>
        </p:style>
      </p:cxnSp>
      <p:graphicFrame>
        <p:nvGraphicFramePr>
          <p:cNvPr id="171" name="Chart 170"/>
          <p:cNvGraphicFramePr>
            <a:graphicFrameLocks/>
          </p:cNvGraphicFramePr>
          <p:nvPr>
            <p:extLst/>
          </p:nvPr>
        </p:nvGraphicFramePr>
        <p:xfrm>
          <a:off x="538163" y="2927796"/>
          <a:ext cx="2785934" cy="2167438"/>
        </p:xfrm>
        <a:graphic>
          <a:graphicData uri="http://schemas.openxmlformats.org/drawingml/2006/chart">
            <c:chart xmlns:c="http://schemas.openxmlformats.org/drawingml/2006/chart" xmlns:r="http://schemas.openxmlformats.org/officeDocument/2006/relationships" r:id="rId8"/>
          </a:graphicData>
        </a:graphic>
      </p:graphicFrame>
      <p:sp>
        <p:nvSpPr>
          <p:cNvPr id="173" name="Text Placeholder 7"/>
          <p:cNvSpPr txBox="1">
            <a:spLocks/>
          </p:cNvSpPr>
          <p:nvPr/>
        </p:nvSpPr>
        <p:spPr>
          <a:xfrm>
            <a:off x="475870" y="2250109"/>
            <a:ext cx="2808287" cy="774205"/>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kern="0" dirty="0">
                <a:latin typeface="Arial" panose="020B0604020202020204" pitchFamily="34" charset="0"/>
                <a:cs typeface="Arial" panose="020B0604020202020204" pitchFamily="34" charset="0"/>
              </a:rPr>
              <a:t>In 2014, for the entire sector of agriculture and </a:t>
            </a:r>
            <a:r>
              <a:rPr lang="en-US" kern="0" dirty="0" smtClean="0">
                <a:latin typeface="Arial" panose="020B0604020202020204" pitchFamily="34" charset="0"/>
                <a:cs typeface="Arial" panose="020B0604020202020204" pitchFamily="34" charset="0"/>
              </a:rPr>
              <a:t>agro-food, trade </a:t>
            </a:r>
            <a:r>
              <a:rPr lang="en-US" kern="0" dirty="0">
                <a:latin typeface="Arial" panose="020B0604020202020204" pitchFamily="34" charset="0"/>
                <a:cs typeface="Arial" panose="020B0604020202020204" pitchFamily="34" charset="0"/>
              </a:rPr>
              <a:t>balance was negative (</a:t>
            </a:r>
            <a:r>
              <a:rPr lang="en-US" kern="0" dirty="0" smtClean="0">
                <a:latin typeface="Arial" panose="020B0604020202020204" pitchFamily="34" charset="0"/>
                <a:cs typeface="Arial" panose="020B0604020202020204" pitchFamily="34" charset="0"/>
              </a:rPr>
              <a:t>€-2,199m</a:t>
            </a:r>
            <a:r>
              <a:rPr lang="en-US" kern="0" dirty="0">
                <a:latin typeface="Arial" panose="020B0604020202020204" pitchFamily="34" charset="0"/>
                <a:cs typeface="Arial" panose="020B0604020202020204" pitchFamily="34" charset="0"/>
              </a:rPr>
              <a:t>). Aggregated exports amounted to €4,608m (5.9 million tons), while imports reached €6,807m (10.9 million tons).</a:t>
            </a:r>
          </a:p>
          <a:p>
            <a:pPr lvl="1" algn="just"/>
            <a:endParaRPr lang="en-US" kern="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04399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5589"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Title 5"/>
          <p:cNvSpPr>
            <a:spLocks noGrp="1"/>
          </p:cNvSpPr>
          <p:nvPr>
            <p:ph type="title"/>
          </p:nvPr>
        </p:nvSpPr>
        <p:spPr>
          <a:xfrm>
            <a:off x="538163" y="484189"/>
            <a:ext cx="5684406" cy="1003300"/>
          </a:xfrm>
        </p:spPr>
        <p:txBody>
          <a:bodyPr anchor="t">
            <a:normAutofit/>
          </a:bodyPr>
          <a:lstStyle/>
          <a:p>
            <a:r>
              <a:rPr lang="en-US" dirty="0">
                <a:latin typeface="Arial" panose="020B0604020202020204" pitchFamily="34" charset="0"/>
                <a:cs typeface="Arial" panose="020B0604020202020204" pitchFamily="34" charset="0"/>
              </a:rPr>
              <a:t>Agriculture and Agro-food Sector</a:t>
            </a:r>
            <a:br>
              <a:rPr lang="en-US" dirty="0">
                <a:latin typeface="Arial" panose="020B0604020202020204" pitchFamily="34" charset="0"/>
                <a:cs typeface="Arial" panose="020B0604020202020204" pitchFamily="34" charset="0"/>
              </a:rPr>
            </a:br>
            <a:r>
              <a:rPr lang="en-US" dirty="0" smtClean="0">
                <a:solidFill>
                  <a:schemeClr val="accent2"/>
                </a:solidFill>
                <a:latin typeface="Arial" panose="020B0604020202020204" pitchFamily="34" charset="0"/>
                <a:cs typeface="Arial" panose="020B0604020202020204" pitchFamily="34" charset="0"/>
              </a:rPr>
              <a:t>Key </a:t>
            </a:r>
            <a:r>
              <a:rPr lang="en-US" dirty="0">
                <a:solidFill>
                  <a:schemeClr val="accent2"/>
                </a:solidFill>
                <a:latin typeface="Arial" panose="020B0604020202020204" pitchFamily="34" charset="0"/>
                <a:cs typeface="Arial" panose="020B0604020202020204" pitchFamily="34" charset="0"/>
              </a:rPr>
              <a:t>success </a:t>
            </a:r>
            <a:r>
              <a:rPr lang="en-US" dirty="0" smtClean="0">
                <a:solidFill>
                  <a:schemeClr val="accent2"/>
                </a:solidFill>
                <a:latin typeface="Arial" panose="020B0604020202020204" pitchFamily="34" charset="0"/>
                <a:cs typeface="Arial" panose="020B0604020202020204" pitchFamily="34" charset="0"/>
              </a:rPr>
              <a:t>factors (I)</a:t>
            </a:r>
            <a:endParaRPr lang="en-US" sz="2200" dirty="0">
              <a:solidFill>
                <a:schemeClr val="accent2"/>
              </a:solidFill>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12762" y="1620838"/>
            <a:ext cx="2808288" cy="7227682"/>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spcAft>
                <a:spcPts val="0"/>
              </a:spcAft>
            </a:pPr>
            <a:r>
              <a:rPr lang="en-US" kern="0" dirty="0" smtClean="0">
                <a:latin typeface="Arial" panose="020B0604020202020204" pitchFamily="34" charset="0"/>
                <a:cs typeface="Arial" panose="020B0604020202020204" pitchFamily="34" charset="0"/>
              </a:rPr>
              <a:t>Why is Portugal successful in agriculture and agro-food?</a:t>
            </a:r>
          </a:p>
          <a:p>
            <a:pPr algn="just">
              <a:spcAft>
                <a:spcPts val="0"/>
              </a:spcAft>
            </a:pPr>
            <a:r>
              <a:rPr lang="en-US" sz="900" b="0" kern="0" dirty="0" smtClean="0">
                <a:latin typeface="Arial" panose="020B0604020202020204" pitchFamily="34" charset="0"/>
                <a:cs typeface="Arial" panose="020B0604020202020204" pitchFamily="34" charset="0"/>
              </a:rPr>
              <a:t>Agriculture is part of Portuguese essence. Most of Portuguese traditions and culture are based on agriculture and primary sector processes. </a:t>
            </a:r>
          </a:p>
          <a:p>
            <a:pPr algn="just">
              <a:spcAft>
                <a:spcPts val="0"/>
              </a:spcAft>
            </a:pPr>
            <a:r>
              <a:rPr lang="en-US" sz="900" b="0" kern="0" dirty="0" smtClean="0">
                <a:latin typeface="Arial" panose="020B0604020202020204" pitchFamily="34" charset="0"/>
                <a:cs typeface="Arial" panose="020B0604020202020204" pitchFamily="34" charset="0"/>
              </a:rPr>
              <a:t>Certain products that were originally used in agriculture have been able to diversify, being reinvented and have now a much </a:t>
            </a:r>
            <a:r>
              <a:rPr lang="en-US" sz="900" b="0" kern="0" dirty="0" smtClean="0">
                <a:latin typeface="Arial" panose="020B0604020202020204" pitchFamily="34" charset="0"/>
                <a:cs typeface="Arial" panose="020B0604020202020204" pitchFamily="34" charset="0"/>
              </a:rPr>
              <a:t>broader </a:t>
            </a:r>
            <a:r>
              <a:rPr lang="en-US" sz="900" b="0" kern="0" dirty="0" smtClean="0">
                <a:latin typeface="Arial" panose="020B0604020202020204" pitchFamily="34" charset="0"/>
                <a:cs typeface="Arial" panose="020B0604020202020204" pitchFamily="34" charset="0"/>
              </a:rPr>
              <a:t>use.</a:t>
            </a:r>
          </a:p>
          <a:p>
            <a:pPr algn="just">
              <a:spcAft>
                <a:spcPts val="0"/>
              </a:spcAft>
            </a:pPr>
            <a:r>
              <a:rPr lang="en-US" sz="900" b="0" kern="0" dirty="0" smtClean="0">
                <a:latin typeface="Arial" panose="020B0604020202020204" pitchFamily="34" charset="0"/>
                <a:cs typeface="Arial" panose="020B0604020202020204" pitchFamily="34" charset="0"/>
              </a:rPr>
              <a:t>One example is the cork, of which Portugal is the largest global producer (</a:t>
            </a:r>
            <a:r>
              <a:rPr lang="en-US" sz="900" b="0" kern="0" dirty="0" err="1" smtClean="0">
                <a:latin typeface="Arial" panose="020B0604020202020204" pitchFamily="34" charset="0"/>
                <a:cs typeface="Arial" panose="020B0604020202020204" pitchFamily="34" charset="0"/>
              </a:rPr>
              <a:t>Corticeira</a:t>
            </a:r>
            <a:r>
              <a:rPr lang="en-US" sz="900" b="0" kern="0" dirty="0" smtClean="0">
                <a:latin typeface="Arial" panose="020B0604020202020204" pitchFamily="34" charset="0"/>
                <a:cs typeface="Arial" panose="020B0604020202020204" pitchFamily="34" charset="0"/>
              </a:rPr>
              <a:t> Amorim and </a:t>
            </a:r>
            <a:r>
              <a:rPr lang="en-US" sz="900" b="0" kern="0" dirty="0" err="1" smtClean="0">
                <a:latin typeface="Arial" panose="020B0604020202020204" pitchFamily="34" charset="0"/>
                <a:cs typeface="Arial" panose="020B0604020202020204" pitchFamily="34" charset="0"/>
              </a:rPr>
              <a:t>Herdade</a:t>
            </a:r>
            <a:r>
              <a:rPr lang="en-US" sz="900" b="0" kern="0" dirty="0" smtClean="0">
                <a:latin typeface="Arial" panose="020B0604020202020204" pitchFamily="34" charset="0"/>
                <a:cs typeface="Arial" panose="020B0604020202020204" pitchFamily="34" charset="0"/>
              </a:rPr>
              <a:t> do </a:t>
            </a:r>
            <a:r>
              <a:rPr lang="en-US" sz="900" b="0" kern="0" dirty="0" err="1" smtClean="0">
                <a:latin typeface="Arial" panose="020B0604020202020204" pitchFamily="34" charset="0"/>
                <a:cs typeface="Arial" panose="020B0604020202020204" pitchFamily="34" charset="0"/>
              </a:rPr>
              <a:t>Pinheiro</a:t>
            </a:r>
            <a:r>
              <a:rPr lang="en-US" sz="900" b="0" kern="0" dirty="0" smtClean="0">
                <a:latin typeface="Arial" panose="020B0604020202020204" pitchFamily="34" charset="0"/>
                <a:cs typeface="Arial" panose="020B0604020202020204" pitchFamily="34" charset="0"/>
              </a:rPr>
              <a:t> are two of the most relevant players). Originally, cork was used  in bottled wine, but nowadays has several uses, including fashion, construction and spaceships.</a:t>
            </a:r>
          </a:p>
          <a:p>
            <a:pPr algn="just">
              <a:spcAft>
                <a:spcPts val="0"/>
              </a:spcAft>
            </a:pPr>
            <a:r>
              <a:rPr lang="en-US" sz="900" b="0" kern="0" dirty="0" smtClean="0">
                <a:latin typeface="Arial" panose="020B0604020202020204" pitchFamily="34" charset="0"/>
                <a:cs typeface="Arial" panose="020B0604020202020204" pitchFamily="34" charset="0"/>
              </a:rPr>
              <a:t>Another example is the re-invented agro-tourism, where existing agro farms now also offer accommodation and other sports and entertaining experiences.</a:t>
            </a:r>
            <a:endParaRPr lang="en-US" sz="900" b="0" kern="0" dirty="0">
              <a:latin typeface="Arial" panose="020B0604020202020204" pitchFamily="34" charset="0"/>
              <a:cs typeface="Arial" panose="020B0604020202020204" pitchFamily="34" charset="0"/>
            </a:endParaRPr>
          </a:p>
          <a:p>
            <a:pPr algn="just">
              <a:spcAft>
                <a:spcPts val="0"/>
              </a:spcAft>
            </a:pPr>
            <a:r>
              <a:rPr lang="en-US" sz="900" b="0" kern="0" dirty="0" smtClean="0">
                <a:latin typeface="Arial" panose="020B0604020202020204" pitchFamily="34" charset="0"/>
                <a:cs typeface="Arial" panose="020B0604020202020204" pitchFamily="34" charset="0"/>
              </a:rPr>
              <a:t>Portugal’s market is </a:t>
            </a:r>
            <a:r>
              <a:rPr lang="en-US" sz="900" b="0" kern="0" dirty="0" smtClean="0">
                <a:latin typeface="Arial" panose="020B0604020202020204" pitchFamily="34" charset="0"/>
                <a:cs typeface="Arial" panose="020B0604020202020204" pitchFamily="34" charset="0"/>
              </a:rPr>
              <a:t>characterized </a:t>
            </a:r>
            <a:r>
              <a:rPr lang="en-US" sz="900" b="0" kern="0" dirty="0" smtClean="0">
                <a:latin typeface="Arial" panose="020B0604020202020204" pitchFamily="34" charset="0"/>
                <a:cs typeface="Arial" panose="020B0604020202020204" pitchFamily="34" charset="0"/>
              </a:rPr>
              <a:t>by a large number of small producers, with low power. As a result of that, social initiatives produced cooperatives/farmer associations aimed at introducing scale and market power.</a:t>
            </a:r>
          </a:p>
          <a:p>
            <a:pPr algn="just">
              <a:spcAft>
                <a:spcPts val="0"/>
              </a:spcAft>
            </a:pPr>
            <a:r>
              <a:rPr lang="en-US" sz="900" kern="0" dirty="0" smtClean="0">
                <a:latin typeface="Arial" panose="020B0604020202020204" pitchFamily="34" charset="0"/>
                <a:cs typeface="Arial" panose="020B0604020202020204" pitchFamily="34" charset="0"/>
              </a:rPr>
              <a:t>With regards to regulation</a:t>
            </a:r>
            <a:r>
              <a:rPr lang="en-US" sz="900" b="0" kern="0" dirty="0" smtClean="0">
                <a:latin typeface="Arial" panose="020B0604020202020204" pitchFamily="34" charset="0"/>
                <a:cs typeface="Arial" panose="020B0604020202020204" pitchFamily="34" charset="0"/>
              </a:rPr>
              <a:t>, in the past years Portuguese strategies were linked to European directives. Some of the main measures implemented relate to establishing </a:t>
            </a:r>
            <a:r>
              <a:rPr lang="en-US" sz="900" kern="0" dirty="0" smtClean="0">
                <a:latin typeface="Arial" panose="020B0604020202020204" pitchFamily="34" charset="0"/>
                <a:cs typeface="Arial" panose="020B0604020202020204" pitchFamily="34" charset="0"/>
              </a:rPr>
              <a:t>limits to production</a:t>
            </a:r>
            <a:r>
              <a:rPr lang="en-US" sz="900" b="0" kern="0" dirty="0">
                <a:latin typeface="Arial" panose="020B0604020202020204" pitchFamily="34" charset="0"/>
                <a:cs typeface="Arial" panose="020B0604020202020204" pitchFamily="34" charset="0"/>
              </a:rPr>
              <a:t>.</a:t>
            </a:r>
            <a:r>
              <a:rPr lang="en-US" sz="900" b="0" kern="0" dirty="0" smtClean="0">
                <a:latin typeface="Arial" panose="020B0604020202020204" pitchFamily="34" charset="0"/>
                <a:cs typeface="Arial" panose="020B0604020202020204" pitchFamily="34" charset="0"/>
              </a:rPr>
              <a:t> An example was the imposition on the production of milk so to have competitive prices. Another example of measure implemented to keep fair prices and also guarantee land sustainability was mandatory </a:t>
            </a:r>
            <a:r>
              <a:rPr lang="en-US" sz="900" kern="0" dirty="0" smtClean="0">
                <a:latin typeface="Arial" panose="020B0604020202020204" pitchFamily="34" charset="0"/>
                <a:cs typeface="Arial" panose="020B0604020202020204" pitchFamily="34" charset="0"/>
              </a:rPr>
              <a:t>fallow periods </a:t>
            </a:r>
            <a:r>
              <a:rPr lang="en-US" sz="900" b="0" kern="0" dirty="0" smtClean="0">
                <a:latin typeface="Arial" panose="020B0604020202020204" pitchFamily="34" charset="0"/>
                <a:cs typeface="Arial" panose="020B0604020202020204" pitchFamily="34" charset="0"/>
              </a:rPr>
              <a:t>for larger plantations.</a:t>
            </a:r>
          </a:p>
          <a:p>
            <a:pPr algn="just">
              <a:spcAft>
                <a:spcPts val="0"/>
              </a:spcAft>
            </a:pPr>
            <a:r>
              <a:rPr lang="en-US" sz="900" b="0" kern="0" dirty="0" smtClean="0">
                <a:latin typeface="Arial" panose="020B0604020202020204" pitchFamily="34" charset="0"/>
                <a:cs typeface="Arial" panose="020B0604020202020204" pitchFamily="34" charset="0"/>
              </a:rPr>
              <a:t>Portuguese government also created </a:t>
            </a:r>
            <a:r>
              <a:rPr lang="en-US" sz="900" kern="0" dirty="0" smtClean="0">
                <a:latin typeface="Arial" panose="020B0604020202020204" pitchFamily="34" charset="0"/>
                <a:cs typeface="Arial" panose="020B0604020202020204" pitchFamily="34" charset="0"/>
              </a:rPr>
              <a:t>“certified regions”</a:t>
            </a:r>
            <a:r>
              <a:rPr lang="en-US" sz="900" b="0" kern="0" dirty="0" smtClean="0">
                <a:latin typeface="Arial" panose="020B0604020202020204" pitchFamily="34" charset="0"/>
                <a:cs typeface="Arial" panose="020B0604020202020204" pitchFamily="34" charset="0"/>
              </a:rPr>
              <a:t> for some products. A very easy example is  Porto wine region that is well delimited and protects producers by making new entries more difficult.</a:t>
            </a:r>
          </a:p>
          <a:p>
            <a:pPr algn="just">
              <a:spcAft>
                <a:spcPts val="0"/>
              </a:spcAft>
            </a:pPr>
            <a:r>
              <a:rPr lang="en-US" sz="900" b="0" kern="0" dirty="0" smtClean="0">
                <a:latin typeface="Arial" panose="020B0604020202020204" pitchFamily="34" charset="0"/>
                <a:cs typeface="Arial" panose="020B0604020202020204" pitchFamily="34" charset="0"/>
              </a:rPr>
              <a:t>Public incentives were also oriented to key regions and products. Another example is young farmer incentives, directed to young unemployed populations. </a:t>
            </a:r>
            <a:r>
              <a:rPr lang="en-US" sz="900" b="0" kern="0" dirty="0">
                <a:latin typeface="Arial" panose="020B0604020202020204" pitchFamily="34" charset="0"/>
                <a:cs typeface="Arial" panose="020B0604020202020204" pitchFamily="34" charset="0"/>
              </a:rPr>
              <a:t>This </a:t>
            </a:r>
            <a:r>
              <a:rPr lang="en-US" sz="900" b="0" kern="0" dirty="0" smtClean="0">
                <a:latin typeface="Arial" panose="020B0604020202020204" pitchFamily="34" charset="0"/>
                <a:cs typeface="Arial" panose="020B0604020202020204" pitchFamily="34" charset="0"/>
              </a:rPr>
              <a:t>is valid mostly for rural areas left to abandonment and/or with </a:t>
            </a:r>
            <a:r>
              <a:rPr lang="en-US" sz="900" b="0" kern="0" dirty="0">
                <a:latin typeface="Arial" panose="020B0604020202020204" pitchFamily="34" charset="0"/>
                <a:cs typeface="Arial" panose="020B0604020202020204" pitchFamily="34" charset="0"/>
              </a:rPr>
              <a:t>high young unemployment. </a:t>
            </a:r>
            <a:r>
              <a:rPr lang="en-US" sz="900" b="0" kern="0" dirty="0" smtClean="0">
                <a:latin typeface="Arial" panose="020B0604020202020204" pitchFamily="34" charset="0"/>
                <a:cs typeface="Arial" panose="020B0604020202020204" pitchFamily="34" charset="0"/>
              </a:rPr>
              <a:t>It proved to be very important </a:t>
            </a:r>
            <a:r>
              <a:rPr lang="en-US" sz="900" b="0" kern="0" dirty="0">
                <a:latin typeface="Arial" panose="020B0604020202020204" pitchFamily="34" charset="0"/>
                <a:cs typeface="Arial" panose="020B0604020202020204" pitchFamily="34" charset="0"/>
              </a:rPr>
              <a:t>both to bring </a:t>
            </a:r>
            <a:r>
              <a:rPr lang="en-US" sz="900" b="0" kern="0" dirty="0" smtClean="0">
                <a:latin typeface="Arial" panose="020B0604020202020204" pitchFamily="34" charset="0"/>
                <a:cs typeface="Arial" panose="020B0604020202020204" pitchFamily="34" charset="0"/>
              </a:rPr>
              <a:t>youngsters and natality higher levels </a:t>
            </a:r>
            <a:r>
              <a:rPr lang="en-US" sz="900" b="0" kern="0" dirty="0">
                <a:latin typeface="Arial" panose="020B0604020202020204" pitchFamily="34" charset="0"/>
                <a:cs typeface="Arial" panose="020B0604020202020204" pitchFamily="34" charset="0"/>
              </a:rPr>
              <a:t>back to these regions and give to young </a:t>
            </a:r>
            <a:r>
              <a:rPr lang="en-US" sz="900" b="0" kern="0" dirty="0" smtClean="0">
                <a:latin typeface="Arial" panose="020B0604020202020204" pitchFamily="34" charset="0"/>
                <a:cs typeface="Arial" panose="020B0604020202020204" pitchFamily="34" charset="0"/>
              </a:rPr>
              <a:t>entrepreneurs </a:t>
            </a:r>
            <a:r>
              <a:rPr lang="en-US" sz="900" b="0" kern="0" dirty="0">
                <a:latin typeface="Arial" panose="020B0604020202020204" pitchFamily="34" charset="0"/>
                <a:cs typeface="Arial" panose="020B0604020202020204" pitchFamily="34" charset="0"/>
              </a:rPr>
              <a:t>conditions </a:t>
            </a:r>
            <a:r>
              <a:rPr lang="en-US" sz="900" b="0" kern="0" dirty="0" smtClean="0">
                <a:latin typeface="Arial" panose="020B0604020202020204" pitchFamily="34" charset="0"/>
                <a:cs typeface="Arial" panose="020B0604020202020204" pitchFamily="34" charset="0"/>
              </a:rPr>
              <a:t>to be </a:t>
            </a:r>
            <a:r>
              <a:rPr lang="en-US" sz="900" b="0" kern="0" dirty="0" smtClean="0">
                <a:latin typeface="Arial" panose="020B0604020202020204" pitchFamily="34" charset="0"/>
                <a:cs typeface="Arial" panose="020B0604020202020204" pitchFamily="34" charset="0"/>
              </a:rPr>
              <a:t>self-employed.</a:t>
            </a:r>
            <a:endParaRPr lang="en-US" sz="900" b="0" kern="0" dirty="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573485" y="2054890"/>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2" name="Slide Number Placeholder 1"/>
          <p:cNvSpPr>
            <a:spLocks noGrp="1"/>
          </p:cNvSpPr>
          <p:nvPr>
            <p:ph type="sldNum" sz="quarter" idx="15"/>
          </p:nvPr>
        </p:nvSpPr>
        <p:spPr/>
        <p:txBody>
          <a:bodyPr/>
          <a:lstStyle/>
          <a:p>
            <a:pPr>
              <a:defRPr/>
            </a:pPr>
            <a:fld id="{B8325105-167D-4862-BDE6-B81FF841FD87}" type="slidenum">
              <a:rPr lang="en-US" smtClean="0"/>
              <a:pPr>
                <a:defRPr/>
              </a:pPr>
              <a:t>28</a:t>
            </a:fld>
            <a:endParaRPr lang="en-US" dirty="0"/>
          </a:p>
        </p:txBody>
      </p:sp>
      <p:sp>
        <p:nvSpPr>
          <p:cNvPr id="55" name="Text Placeholder 6"/>
          <p:cNvSpPr txBox="1">
            <a:spLocks/>
          </p:cNvSpPr>
          <p:nvPr/>
        </p:nvSpPr>
        <p:spPr>
          <a:xfrm>
            <a:off x="3498816" y="1577830"/>
            <a:ext cx="2768391" cy="7227682"/>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a:latin typeface="Arial" panose="020B0604020202020204" pitchFamily="34" charset="0"/>
              <a:cs typeface="Arial" panose="020B0604020202020204" pitchFamily="34" charset="0"/>
            </a:endParaRPr>
          </a:p>
          <a:p>
            <a:pPr algn="just"/>
            <a:r>
              <a:rPr lang="en-US" sz="900" b="0" kern="0" dirty="0" smtClean="0">
                <a:latin typeface="Arial" panose="020B0604020202020204" pitchFamily="34" charset="0"/>
                <a:cs typeface="Arial" panose="020B0604020202020204" pitchFamily="34" charset="0"/>
              </a:rPr>
              <a:t> </a:t>
            </a:r>
            <a:endParaRPr lang="en-US" sz="900" b="0" kern="0" dirty="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p:txBody>
      </p:sp>
      <p:sp>
        <p:nvSpPr>
          <p:cNvPr id="21" name="Text Placeholder 6"/>
          <p:cNvSpPr txBox="1">
            <a:spLocks/>
          </p:cNvSpPr>
          <p:nvPr/>
        </p:nvSpPr>
        <p:spPr>
          <a:xfrm>
            <a:off x="3454215" y="1995489"/>
            <a:ext cx="2808288" cy="6643481"/>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spcBef>
                <a:spcPts val="0"/>
              </a:spcBef>
            </a:pPr>
            <a:r>
              <a:rPr lang="en-US" sz="900" b="0" kern="0" dirty="0" smtClean="0">
                <a:latin typeface="Arial" panose="020B0604020202020204" pitchFamily="34" charset="0"/>
                <a:cs typeface="Arial" panose="020B0604020202020204" pitchFamily="34" charset="0"/>
              </a:rPr>
              <a:t>These measures allowed to bring innovation to this sector with the use of new products and technologies.</a:t>
            </a:r>
          </a:p>
          <a:p>
            <a:pPr algn="just">
              <a:spcBef>
                <a:spcPts val="0"/>
              </a:spcBef>
            </a:pPr>
            <a:r>
              <a:rPr lang="en-US" sz="900" b="0" kern="0" dirty="0" smtClean="0">
                <a:latin typeface="Arial" panose="020B0604020202020204" pitchFamily="34" charset="0"/>
                <a:cs typeface="Arial" panose="020B0604020202020204" pitchFamily="34" charset="0"/>
              </a:rPr>
              <a:t>Technology depends on knowledge, meaning that in order to use it, it is necessary to train personnel. Every year in Portugal around 1.3 thousand  students finish their degree in agriculture related fields. This represents around 2% of the graduates and more than 28 thousand since 1994. Indian universities may forge exchange programs with Portuguese universities in order to expand their know-how. </a:t>
            </a:r>
          </a:p>
          <a:p>
            <a:pPr algn="just">
              <a:spcBef>
                <a:spcPts val="0"/>
              </a:spcBef>
            </a:pPr>
            <a:r>
              <a:rPr lang="en-US" sz="900" b="0" kern="0" dirty="0" smtClean="0">
                <a:latin typeface="Arial" panose="020B0604020202020204" pitchFamily="34" charset="0"/>
                <a:cs typeface="Arial" panose="020B0604020202020204" pitchFamily="34" charset="0"/>
              </a:rPr>
              <a:t>Universities in Portugal are also vey well connected with entrepreneurs and companies in order to obtain new technics and develop ideas to improve quality and productivity. In recent years, these partnerships developed many Apps and technologies that made the process more efficient.</a:t>
            </a:r>
          </a:p>
          <a:p>
            <a:pPr algn="just">
              <a:spcBef>
                <a:spcPts val="0"/>
              </a:spcBef>
            </a:pPr>
            <a:r>
              <a:rPr lang="en-US" sz="900" kern="0" dirty="0">
                <a:latin typeface="Arial" panose="020B0604020202020204" pitchFamily="34" charset="0"/>
                <a:cs typeface="Arial" panose="020B0604020202020204" pitchFamily="34" charset="0"/>
              </a:rPr>
              <a:t>Consumer </a:t>
            </a:r>
            <a:r>
              <a:rPr lang="en-US" sz="900" kern="0" dirty="0" smtClean="0">
                <a:latin typeface="Arial" panose="020B0604020202020204" pitchFamily="34" charset="0"/>
                <a:cs typeface="Arial" panose="020B0604020202020204" pitchFamily="34" charset="0"/>
              </a:rPr>
              <a:t>behavior </a:t>
            </a:r>
            <a:r>
              <a:rPr lang="en-US" sz="900" b="0" kern="0" dirty="0">
                <a:latin typeface="Arial" panose="020B0604020202020204" pitchFamily="34" charset="0"/>
                <a:cs typeface="Arial" panose="020B0604020202020204" pitchFamily="34" charset="0"/>
              </a:rPr>
              <a:t>change was also a significant </a:t>
            </a:r>
            <a:r>
              <a:rPr lang="en-US" sz="900" b="0" kern="0" dirty="0" smtClean="0">
                <a:latin typeface="Arial" panose="020B0604020202020204" pitchFamily="34" charset="0"/>
                <a:cs typeface="Arial" panose="020B0604020202020204" pitchFamily="34" charset="0"/>
              </a:rPr>
              <a:t>part </a:t>
            </a:r>
            <a:r>
              <a:rPr lang="en-US" sz="900" b="0" kern="0" dirty="0">
                <a:latin typeface="Arial" panose="020B0604020202020204" pitchFamily="34" charset="0"/>
                <a:cs typeface="Arial" panose="020B0604020202020204" pitchFamily="34" charset="0"/>
              </a:rPr>
              <a:t>of the success of </a:t>
            </a:r>
            <a:r>
              <a:rPr lang="en-US" sz="900" b="0" kern="0" dirty="0" smtClean="0">
                <a:latin typeface="Arial" panose="020B0604020202020204" pitchFamily="34" charset="0"/>
                <a:cs typeface="Arial" panose="020B0604020202020204" pitchFamily="34" charset="0"/>
              </a:rPr>
              <a:t>the Portuguese </a:t>
            </a:r>
            <a:r>
              <a:rPr lang="en-US" sz="900" b="0" kern="0" dirty="0">
                <a:latin typeface="Arial" panose="020B0604020202020204" pitchFamily="34" charset="0"/>
                <a:cs typeface="Arial" panose="020B0604020202020204" pitchFamily="34" charset="0"/>
              </a:rPr>
              <a:t>agro-food </a:t>
            </a:r>
            <a:r>
              <a:rPr lang="en-US" sz="900" b="0" kern="0" dirty="0" smtClean="0">
                <a:latin typeface="Arial" panose="020B0604020202020204" pitchFamily="34" charset="0"/>
                <a:cs typeface="Arial" panose="020B0604020202020204" pitchFamily="34" charset="0"/>
              </a:rPr>
              <a:t>story. </a:t>
            </a:r>
            <a:r>
              <a:rPr lang="en-US" sz="900" b="0" kern="0" dirty="0">
                <a:latin typeface="Arial" panose="020B0604020202020204" pitchFamily="34" charset="0"/>
                <a:cs typeface="Arial" panose="020B0604020202020204" pitchFamily="34" charset="0"/>
              </a:rPr>
              <a:t>“Portuguese products are the best” or “Choose Portugal” were campaigns </a:t>
            </a:r>
            <a:r>
              <a:rPr lang="en-US" sz="900" b="0" kern="0" dirty="0" smtClean="0">
                <a:latin typeface="Arial" panose="020B0604020202020204" pitchFamily="34" charset="0"/>
                <a:cs typeface="Arial" panose="020B0604020202020204" pitchFamily="34" charset="0"/>
              </a:rPr>
              <a:t>launched </a:t>
            </a:r>
            <a:r>
              <a:rPr lang="en-US" sz="900" b="0" kern="0" dirty="0">
                <a:latin typeface="Arial" panose="020B0604020202020204" pitchFamily="34" charset="0"/>
                <a:cs typeface="Arial" panose="020B0604020202020204" pitchFamily="34" charset="0"/>
              </a:rPr>
              <a:t>that had real effect </a:t>
            </a:r>
            <a:r>
              <a:rPr lang="en-US" sz="900" b="0" kern="0" dirty="0" smtClean="0">
                <a:latin typeface="Arial" panose="020B0604020202020204" pitchFamily="34" charset="0"/>
                <a:cs typeface="Arial" panose="020B0604020202020204" pitchFamily="34" charset="0"/>
              </a:rPr>
              <a:t>in </a:t>
            </a:r>
            <a:r>
              <a:rPr lang="en-US" sz="900" b="0" kern="0" dirty="0">
                <a:latin typeface="Arial" panose="020B0604020202020204" pitchFamily="34" charset="0"/>
                <a:cs typeface="Arial" panose="020B0604020202020204" pitchFamily="34" charset="0"/>
              </a:rPr>
              <a:t>consumer </a:t>
            </a:r>
            <a:r>
              <a:rPr lang="en-US" sz="900" b="0" kern="0" dirty="0" smtClean="0">
                <a:latin typeface="Arial" panose="020B0604020202020204" pitchFamily="34" charset="0"/>
                <a:cs typeface="Arial" panose="020B0604020202020204" pitchFamily="34" charset="0"/>
              </a:rPr>
              <a:t>behavior </a:t>
            </a:r>
            <a:r>
              <a:rPr lang="en-US" sz="900" b="0" kern="0" dirty="0" smtClean="0">
                <a:latin typeface="Arial" panose="020B0604020202020204" pitchFamily="34" charset="0"/>
                <a:cs typeface="Arial" panose="020B0604020202020204" pitchFamily="34" charset="0"/>
              </a:rPr>
              <a:t>patterns. </a:t>
            </a:r>
            <a:r>
              <a:rPr lang="en-US" sz="900" b="0" kern="0" dirty="0">
                <a:latin typeface="Arial" panose="020B0604020202020204" pitchFamily="34" charset="0"/>
                <a:cs typeface="Arial" panose="020B0604020202020204" pitchFamily="34" charset="0"/>
              </a:rPr>
              <a:t>Today, when a Portuguese consumer goes to a market, </a:t>
            </a:r>
            <a:r>
              <a:rPr lang="en-US" sz="900" b="0" kern="0" dirty="0" smtClean="0">
                <a:latin typeface="Arial" panose="020B0604020202020204" pitchFamily="34" charset="0"/>
                <a:cs typeface="Arial" panose="020B0604020202020204" pitchFamily="34" charset="0"/>
              </a:rPr>
              <a:t>he/she </a:t>
            </a:r>
            <a:r>
              <a:rPr lang="en-US" sz="900" b="0" kern="0" dirty="0">
                <a:latin typeface="Arial" panose="020B0604020202020204" pitchFamily="34" charset="0"/>
                <a:cs typeface="Arial" panose="020B0604020202020204" pitchFamily="34" charset="0"/>
              </a:rPr>
              <a:t>will be aware of which products are Portuguese or not </a:t>
            </a:r>
            <a:r>
              <a:rPr lang="en-US" sz="900" b="0" kern="0" dirty="0" smtClean="0">
                <a:latin typeface="Arial" panose="020B0604020202020204" pitchFamily="34" charset="0"/>
                <a:cs typeface="Arial" panose="020B0604020202020204" pitchFamily="34" charset="0"/>
              </a:rPr>
              <a:t>and </a:t>
            </a:r>
            <a:r>
              <a:rPr lang="en-US" sz="900" b="0" kern="0" dirty="0">
                <a:latin typeface="Arial" panose="020B0604020202020204" pitchFamily="34" charset="0"/>
                <a:cs typeface="Arial" panose="020B0604020202020204" pitchFamily="34" charset="0"/>
              </a:rPr>
              <a:t>will </a:t>
            </a:r>
            <a:r>
              <a:rPr lang="en-US" sz="900" b="0" kern="0" dirty="0" smtClean="0">
                <a:latin typeface="Arial" panose="020B0604020202020204" pitchFamily="34" charset="0"/>
                <a:cs typeface="Arial" panose="020B0604020202020204" pitchFamily="34" charset="0"/>
              </a:rPr>
              <a:t>take an informed decision.</a:t>
            </a:r>
            <a:endParaRPr lang="en-US" sz="900" b="0" kern="0" dirty="0">
              <a:latin typeface="Arial" panose="020B0604020202020204" pitchFamily="34" charset="0"/>
              <a:cs typeface="Arial" panose="020B0604020202020204" pitchFamily="34" charset="0"/>
            </a:endParaRPr>
          </a:p>
          <a:p>
            <a:pPr algn="just">
              <a:spcBef>
                <a:spcPts val="0"/>
              </a:spcBef>
            </a:pPr>
            <a:r>
              <a:rPr lang="en-US" sz="900" kern="0" dirty="0">
                <a:latin typeface="Arial" panose="020B0604020202020204" pitchFamily="34" charset="0"/>
                <a:cs typeface="Arial" panose="020B0604020202020204" pitchFamily="34" charset="0"/>
              </a:rPr>
              <a:t>Differentiated cultures and products</a:t>
            </a:r>
            <a:r>
              <a:rPr lang="en-US" sz="900" b="0" kern="0" dirty="0">
                <a:latin typeface="Arial" panose="020B0604020202020204" pitchFamily="34" charset="0"/>
                <a:cs typeface="Arial" panose="020B0604020202020204" pitchFamily="34" charset="0"/>
              </a:rPr>
              <a:t>. Portugal is a small country, this means that it can not rely on quantity. Quality and value must be the </a:t>
            </a:r>
            <a:r>
              <a:rPr lang="en-US" sz="900" b="0" kern="0" dirty="0" smtClean="0">
                <a:latin typeface="Arial" panose="020B0604020202020204" pitchFamily="34" charset="0"/>
                <a:cs typeface="Arial" panose="020B0604020202020204" pitchFamily="34" charset="0"/>
              </a:rPr>
              <a:t>drive </a:t>
            </a:r>
            <a:r>
              <a:rPr lang="en-US" sz="900" b="0" kern="0" dirty="0">
                <a:latin typeface="Arial" panose="020B0604020202020204" pitchFamily="34" charset="0"/>
                <a:cs typeface="Arial" panose="020B0604020202020204" pitchFamily="34" charset="0"/>
              </a:rPr>
              <a:t>for success. This reality brought two main </a:t>
            </a:r>
            <a:r>
              <a:rPr lang="en-US" sz="900" b="0" kern="0" dirty="0" smtClean="0">
                <a:latin typeface="Arial" panose="020B0604020202020204" pitchFamily="34" charset="0"/>
                <a:cs typeface="Arial" panose="020B0604020202020204" pitchFamily="34" charset="0"/>
              </a:rPr>
              <a:t>trends </a:t>
            </a:r>
            <a:r>
              <a:rPr lang="en-US" sz="900" b="0" kern="0" dirty="0">
                <a:latin typeface="Arial" panose="020B0604020202020204" pitchFamily="34" charset="0"/>
                <a:cs typeface="Arial" panose="020B0604020202020204" pitchFamily="34" charset="0"/>
              </a:rPr>
              <a:t>(</a:t>
            </a:r>
            <a:r>
              <a:rPr lang="en-US" sz="900" b="0" kern="0" dirty="0" err="1">
                <a:latin typeface="Arial" panose="020B0604020202020204" pitchFamily="34" charset="0"/>
                <a:cs typeface="Arial" panose="020B0604020202020204" pitchFamily="34" charset="0"/>
              </a:rPr>
              <a:t>i</a:t>
            </a:r>
            <a:r>
              <a:rPr lang="en-US" sz="900" b="0" kern="0" dirty="0">
                <a:latin typeface="Arial" panose="020B0604020202020204" pitchFamily="34" charset="0"/>
                <a:cs typeface="Arial" panose="020B0604020202020204" pitchFamily="34" charset="0"/>
              </a:rPr>
              <a:t>) </a:t>
            </a:r>
            <a:r>
              <a:rPr lang="en-US" sz="900" b="0" kern="0" dirty="0" smtClean="0">
                <a:latin typeface="Arial" panose="020B0604020202020204" pitchFamily="34" charset="0"/>
                <a:cs typeface="Arial" panose="020B0604020202020204" pitchFamily="34" charset="0"/>
              </a:rPr>
              <a:t>Organic </a:t>
            </a:r>
            <a:r>
              <a:rPr lang="en-US" sz="900" b="0" kern="0" dirty="0">
                <a:latin typeface="Arial" panose="020B0604020202020204" pitchFamily="34" charset="0"/>
                <a:cs typeface="Arial" panose="020B0604020202020204" pitchFamily="34" charset="0"/>
              </a:rPr>
              <a:t>and/or exotic cultures, (ii) </a:t>
            </a:r>
            <a:r>
              <a:rPr lang="en-US" sz="900" kern="0" dirty="0">
                <a:latin typeface="Arial" panose="020B0604020202020204" pitchFamily="34" charset="0"/>
                <a:cs typeface="Arial" panose="020B0604020202020204" pitchFamily="34" charset="0"/>
              </a:rPr>
              <a:t>technological improvement</a:t>
            </a:r>
            <a:r>
              <a:rPr lang="en-US" sz="900" b="0" kern="0" dirty="0" smtClean="0">
                <a:latin typeface="Arial" panose="020B0604020202020204" pitchFamily="34" charset="0"/>
                <a:cs typeface="Arial" panose="020B0604020202020204" pitchFamily="34" charset="0"/>
              </a:rPr>
              <a:t>.</a:t>
            </a:r>
          </a:p>
          <a:p>
            <a:pPr algn="just">
              <a:spcBef>
                <a:spcPts val="0"/>
              </a:spcBef>
            </a:pPr>
            <a:r>
              <a:rPr lang="en-US" sz="900" b="0" kern="0" dirty="0">
                <a:latin typeface="Arial" panose="020B0604020202020204" pitchFamily="34" charset="0"/>
                <a:cs typeface="Arial" panose="020B0604020202020204" pitchFamily="34" charset="0"/>
              </a:rPr>
              <a:t>Consumer </a:t>
            </a:r>
            <a:r>
              <a:rPr lang="en-US" sz="900" b="0" kern="0" dirty="0" smtClean="0">
                <a:latin typeface="Arial" panose="020B0604020202020204" pitchFamily="34" charset="0"/>
                <a:cs typeface="Arial" panose="020B0604020202020204" pitchFamily="34" charset="0"/>
              </a:rPr>
              <a:t>behavior </a:t>
            </a:r>
            <a:r>
              <a:rPr lang="en-US" sz="900" b="0" kern="0" dirty="0">
                <a:latin typeface="Arial" panose="020B0604020202020204" pitchFamily="34" charset="0"/>
                <a:cs typeface="Arial" panose="020B0604020202020204" pitchFamily="34" charset="0"/>
              </a:rPr>
              <a:t>and highly qualified young </a:t>
            </a:r>
            <a:r>
              <a:rPr lang="en-US" sz="900" b="0" kern="0" dirty="0" smtClean="0">
                <a:latin typeface="Arial" panose="020B0604020202020204" pitchFamily="34" charset="0"/>
                <a:cs typeface="Arial" panose="020B0604020202020204" pitchFamily="34" charset="0"/>
              </a:rPr>
              <a:t>producers, combined with increasingly available  incentives, created willingness for </a:t>
            </a:r>
            <a:r>
              <a:rPr lang="en-US" sz="900" kern="0" dirty="0" smtClean="0">
                <a:latin typeface="Arial" panose="020B0604020202020204" pitchFamily="34" charset="0"/>
                <a:cs typeface="Arial" panose="020B0604020202020204" pitchFamily="34" charset="0"/>
              </a:rPr>
              <a:t>non-traditional</a:t>
            </a:r>
            <a:r>
              <a:rPr lang="en-US" sz="900" b="0" kern="0" dirty="0" smtClean="0">
                <a:latin typeface="Arial" panose="020B0604020202020204" pitchFamily="34" charset="0"/>
                <a:cs typeface="Arial" panose="020B0604020202020204" pitchFamily="34" charset="0"/>
              </a:rPr>
              <a:t> </a:t>
            </a:r>
            <a:r>
              <a:rPr lang="en-US" sz="900" kern="0" dirty="0" smtClean="0">
                <a:latin typeface="Arial" panose="020B0604020202020204" pitchFamily="34" charset="0"/>
                <a:cs typeface="Arial" panose="020B0604020202020204" pitchFamily="34" charset="0"/>
              </a:rPr>
              <a:t>products </a:t>
            </a:r>
            <a:r>
              <a:rPr lang="en-US" sz="900" kern="0" dirty="0">
                <a:latin typeface="Arial" panose="020B0604020202020204" pitchFamily="34" charset="0"/>
                <a:cs typeface="Arial" panose="020B0604020202020204" pitchFamily="34" charset="0"/>
              </a:rPr>
              <a:t>in Portugal</a:t>
            </a:r>
            <a:r>
              <a:rPr lang="en-US" sz="900" b="0" kern="0" dirty="0">
                <a:latin typeface="Arial" panose="020B0604020202020204" pitchFamily="34" charset="0"/>
                <a:cs typeface="Arial" panose="020B0604020202020204" pitchFamily="34" charset="0"/>
              </a:rPr>
              <a:t>. Examples of these products are medical plants, red fruits, tropical fruits. </a:t>
            </a:r>
            <a:r>
              <a:rPr lang="en-US" sz="900" b="0" kern="0" dirty="0" smtClean="0">
                <a:latin typeface="Arial" panose="020B0604020202020204" pitchFamily="34" charset="0"/>
                <a:cs typeface="Arial" panose="020B0604020202020204" pitchFamily="34" charset="0"/>
              </a:rPr>
              <a:t>This was </a:t>
            </a:r>
            <a:r>
              <a:rPr lang="en-US" sz="900" b="0" kern="0" dirty="0">
                <a:latin typeface="Arial" panose="020B0604020202020204" pitchFamily="34" charset="0"/>
                <a:cs typeface="Arial" panose="020B0604020202020204" pitchFamily="34" charset="0"/>
              </a:rPr>
              <a:t>only possible </a:t>
            </a:r>
            <a:r>
              <a:rPr lang="en-US" sz="900" b="0" kern="0" dirty="0" smtClean="0">
                <a:latin typeface="Arial" panose="020B0604020202020204" pitchFamily="34" charset="0"/>
                <a:cs typeface="Arial" panose="020B0604020202020204" pitchFamily="34" charset="0"/>
              </a:rPr>
              <a:t>with the remarkable technological developments and support .</a:t>
            </a:r>
            <a:endParaRPr lang="en-US" sz="900" b="0" kern="0" dirty="0">
              <a:latin typeface="Arial" panose="020B0604020202020204" pitchFamily="34" charset="0"/>
              <a:cs typeface="Arial" panose="020B0604020202020204" pitchFamily="34" charset="0"/>
            </a:endParaRPr>
          </a:p>
          <a:p>
            <a:pPr algn="just">
              <a:spcBef>
                <a:spcPts val="0"/>
              </a:spcBef>
            </a:pPr>
            <a:endParaRPr lang="en-US" sz="900" b="0" kern="0" dirty="0">
              <a:latin typeface="Arial" panose="020B0604020202020204" pitchFamily="34" charset="0"/>
              <a:cs typeface="Arial" panose="020B0604020202020204" pitchFamily="34" charset="0"/>
            </a:endParaRPr>
          </a:p>
          <a:p>
            <a:pPr algn="just">
              <a:spcBef>
                <a:spcPts val="0"/>
              </a:spcBef>
            </a:pPr>
            <a:endParaRPr lang="en-US" sz="900" b="0" kern="0" dirty="0" smtClean="0">
              <a:latin typeface="Arial" panose="020B0604020202020204" pitchFamily="34" charset="0"/>
              <a:cs typeface="Arial" panose="020B0604020202020204" pitchFamily="34" charset="0"/>
            </a:endParaRPr>
          </a:p>
          <a:p>
            <a:pPr algn="just">
              <a:spcBef>
                <a:spcPts val="0"/>
              </a:spcBef>
            </a:pPr>
            <a:endParaRPr lang="en-US" sz="900" b="0" kern="0" dirty="0" smtClean="0">
              <a:latin typeface="Arial" panose="020B0604020202020204" pitchFamily="34" charset="0"/>
              <a:cs typeface="Arial" panose="020B0604020202020204" pitchFamily="34" charset="0"/>
            </a:endParaRPr>
          </a:p>
          <a:p>
            <a:pPr algn="just">
              <a:spcBef>
                <a:spcPts val="0"/>
              </a:spcBef>
            </a:pPr>
            <a:endParaRPr lang="en-US" sz="900" b="0" kern="0" dirty="0">
              <a:latin typeface="Arial" panose="020B0604020202020204" pitchFamily="34" charset="0"/>
              <a:cs typeface="Arial" panose="020B0604020202020204" pitchFamily="34" charset="0"/>
            </a:endParaRPr>
          </a:p>
          <a:p>
            <a:pPr algn="just">
              <a:spcBef>
                <a:spcPts val="0"/>
              </a:spcBef>
            </a:pPr>
            <a:endParaRPr lang="en-US" sz="900" b="0" kern="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5280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6612"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Title 5"/>
          <p:cNvSpPr>
            <a:spLocks noGrp="1"/>
          </p:cNvSpPr>
          <p:nvPr>
            <p:ph type="title"/>
          </p:nvPr>
        </p:nvSpPr>
        <p:spPr>
          <a:xfrm>
            <a:off x="538163" y="484189"/>
            <a:ext cx="5684406" cy="1003300"/>
          </a:xfrm>
        </p:spPr>
        <p:txBody>
          <a:bodyPr anchor="t">
            <a:normAutofit/>
          </a:bodyPr>
          <a:lstStyle/>
          <a:p>
            <a:r>
              <a:rPr lang="en-US" dirty="0">
                <a:latin typeface="Arial" panose="020B0604020202020204" pitchFamily="34" charset="0"/>
                <a:cs typeface="Arial" panose="020B0604020202020204" pitchFamily="34" charset="0"/>
              </a:rPr>
              <a:t>Agriculture and Agro-food Sector</a:t>
            </a:r>
            <a:br>
              <a:rPr lang="en-US" dirty="0">
                <a:latin typeface="Arial" panose="020B0604020202020204" pitchFamily="34" charset="0"/>
                <a:cs typeface="Arial" panose="020B0604020202020204" pitchFamily="34" charset="0"/>
              </a:rPr>
            </a:br>
            <a:r>
              <a:rPr lang="en-US" dirty="0" smtClean="0">
                <a:solidFill>
                  <a:schemeClr val="accent2"/>
                </a:solidFill>
                <a:latin typeface="Arial" panose="020B0604020202020204" pitchFamily="34" charset="0"/>
                <a:cs typeface="Arial" panose="020B0604020202020204" pitchFamily="34" charset="0"/>
              </a:rPr>
              <a:t>Key </a:t>
            </a:r>
            <a:r>
              <a:rPr lang="en-US" dirty="0">
                <a:solidFill>
                  <a:schemeClr val="accent2"/>
                </a:solidFill>
                <a:latin typeface="Arial" panose="020B0604020202020204" pitchFamily="34" charset="0"/>
                <a:cs typeface="Arial" panose="020B0604020202020204" pitchFamily="34" charset="0"/>
              </a:rPr>
              <a:t>success factors </a:t>
            </a:r>
            <a:r>
              <a:rPr lang="en-US" dirty="0" smtClean="0">
                <a:solidFill>
                  <a:schemeClr val="accent2"/>
                </a:solidFill>
                <a:latin typeface="Arial" panose="020B0604020202020204" pitchFamily="34" charset="0"/>
                <a:cs typeface="Arial" panose="020B0604020202020204" pitchFamily="34" charset="0"/>
              </a:rPr>
              <a:t>(II)</a:t>
            </a:r>
            <a:endParaRPr lang="en-US" sz="2200" dirty="0">
              <a:solidFill>
                <a:schemeClr val="accent2"/>
              </a:solidFill>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12762" y="1487488"/>
            <a:ext cx="2808288" cy="7227682"/>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Why is Portugal successful in agriculture and agro-food?</a:t>
            </a:r>
          </a:p>
          <a:p>
            <a:pPr algn="just"/>
            <a:r>
              <a:rPr lang="en-US" sz="900" b="0" kern="0" dirty="0" smtClean="0">
                <a:latin typeface="Arial" panose="020B0604020202020204" pitchFamily="34" charset="0"/>
                <a:cs typeface="Arial" panose="020B0604020202020204" pitchFamily="34" charset="0"/>
              </a:rPr>
              <a:t>In 2015, for </a:t>
            </a:r>
            <a:r>
              <a:rPr lang="en-US" sz="900" b="0" kern="0" dirty="0">
                <a:latin typeface="Arial" panose="020B0604020202020204" pitchFamily="34" charset="0"/>
                <a:cs typeface="Arial" panose="020B0604020202020204" pitchFamily="34" charset="0"/>
              </a:rPr>
              <a:t>the sixth consecutive year, the Food &amp; Nutrition Awards distinguishes Portuguese companies for </a:t>
            </a:r>
            <a:r>
              <a:rPr lang="en-US" sz="900" kern="0" dirty="0" smtClean="0">
                <a:latin typeface="Arial" panose="020B0604020202020204" pitchFamily="34" charset="0"/>
                <a:cs typeface="Arial" panose="020B0604020202020204" pitchFamily="34" charset="0"/>
              </a:rPr>
              <a:t>agro-food </a:t>
            </a:r>
            <a:r>
              <a:rPr lang="en-US" sz="900" kern="0" dirty="0">
                <a:latin typeface="Arial" panose="020B0604020202020204" pitchFamily="34" charset="0"/>
                <a:cs typeface="Arial" panose="020B0604020202020204" pitchFamily="34" charset="0"/>
              </a:rPr>
              <a:t>innovation, research, health and </a:t>
            </a:r>
            <a:r>
              <a:rPr lang="en-US" sz="900" kern="0" dirty="0" smtClean="0">
                <a:latin typeface="Arial" panose="020B0604020202020204" pitchFamily="34" charset="0"/>
                <a:cs typeface="Arial" panose="020B0604020202020204" pitchFamily="34" charset="0"/>
              </a:rPr>
              <a:t>education.</a:t>
            </a:r>
            <a:r>
              <a:rPr lang="en-US" sz="900" b="0" kern="0" dirty="0" smtClean="0">
                <a:latin typeface="Arial" panose="020B0604020202020204" pitchFamily="34" charset="0"/>
                <a:cs typeface="Arial" panose="020B0604020202020204" pitchFamily="34" charset="0"/>
              </a:rPr>
              <a:t>.</a:t>
            </a:r>
          </a:p>
          <a:p>
            <a:pPr algn="just"/>
            <a:r>
              <a:rPr lang="en-US" sz="900" b="0" kern="0" dirty="0" smtClean="0">
                <a:latin typeface="Arial" panose="020B0604020202020204" pitchFamily="34" charset="0"/>
                <a:cs typeface="Arial" panose="020B0604020202020204" pitchFamily="34" charset="0"/>
              </a:rPr>
              <a:t>Another drive for partnering discussions is the </a:t>
            </a:r>
            <a:r>
              <a:rPr lang="en-US" sz="900" kern="0" dirty="0" smtClean="0">
                <a:latin typeface="Arial" panose="020B0604020202020204" pitchFamily="34" charset="0"/>
                <a:cs typeface="Arial" panose="020B0604020202020204" pitchFamily="34" charset="0"/>
              </a:rPr>
              <a:t>certification, quality and food regulation compliance</a:t>
            </a:r>
            <a:r>
              <a:rPr lang="en-US" sz="900" b="0" kern="0" dirty="0" smtClean="0">
                <a:latin typeface="Arial" panose="020B0604020202020204" pitchFamily="34" charset="0"/>
                <a:cs typeface="Arial" panose="020B0604020202020204" pitchFamily="34" charset="0"/>
              </a:rPr>
              <a:t>. Portugal is a pioneer or ‘’first rider’’ for many European countries. </a:t>
            </a:r>
            <a:r>
              <a:rPr lang="en-US" sz="900" b="0" kern="0" dirty="0">
                <a:latin typeface="Arial" panose="020B0604020202020204" pitchFamily="34" charset="0"/>
                <a:cs typeface="Arial" panose="020B0604020202020204" pitchFamily="34" charset="0"/>
              </a:rPr>
              <a:t>A</a:t>
            </a:r>
            <a:r>
              <a:rPr lang="en-US" sz="900" b="0" kern="0" dirty="0" smtClean="0">
                <a:latin typeface="Arial" panose="020B0604020202020204" pitchFamily="34" charset="0"/>
                <a:cs typeface="Arial" panose="020B0604020202020204" pitchFamily="34" charset="0"/>
              </a:rPr>
              <a:t> long path has been trailed to restructure the industry in order to comply with national and EU standards. This know-how can be shared through partnerships between both countries.</a:t>
            </a:r>
          </a:p>
          <a:p>
            <a:pPr algn="just"/>
            <a:r>
              <a:rPr lang="en-US" sz="900" kern="0" dirty="0" smtClean="0">
                <a:latin typeface="Arial" panose="020B0604020202020204" pitchFamily="34" charset="0"/>
                <a:cs typeface="Arial" panose="020B0604020202020204" pitchFamily="34" charset="0"/>
              </a:rPr>
              <a:t>Cost efficiency </a:t>
            </a:r>
            <a:r>
              <a:rPr lang="en-US" sz="900" b="0" kern="0" dirty="0" smtClean="0">
                <a:latin typeface="Arial" panose="020B0604020202020204" pitchFamily="34" charset="0"/>
                <a:cs typeface="Arial" panose="020B0604020202020204" pitchFamily="34" charset="0"/>
              </a:rPr>
              <a:t>is crucial in this sector. Companies and farmers are constantly affected by electricity and water costs. Today’s trend is to turn these costs as efficient as possible. Renewable energy is being used as an alternative, and it is a good solution given that for example solar energy is produced when most of the work is performed. Another commodity that is being </a:t>
            </a:r>
            <a:r>
              <a:rPr lang="en-US" sz="900" b="0" kern="0" dirty="0" err="1" smtClean="0">
                <a:latin typeface="Arial" panose="020B0604020202020204" pitchFamily="34" charset="0"/>
                <a:cs typeface="Arial" panose="020B0604020202020204" pitchFamily="34" charset="0"/>
              </a:rPr>
              <a:t>rationalised</a:t>
            </a:r>
            <a:r>
              <a:rPr lang="en-US" sz="900" b="0" kern="0" dirty="0" smtClean="0">
                <a:latin typeface="Arial" panose="020B0604020202020204" pitchFamily="34" charset="0"/>
                <a:cs typeface="Arial" panose="020B0604020202020204" pitchFamily="34" charset="0"/>
              </a:rPr>
              <a:t> is water. Sophisticated irrigation systems are used in order to achieve a sustainable production. </a:t>
            </a:r>
          </a:p>
          <a:p>
            <a:pPr algn="just"/>
            <a:r>
              <a:rPr lang="en-US" sz="900" kern="0" dirty="0">
                <a:latin typeface="Arial" panose="020B0604020202020204" pitchFamily="34" charset="0"/>
                <a:cs typeface="Arial" panose="020B0604020202020204" pitchFamily="34" charset="0"/>
              </a:rPr>
              <a:t>Compost </a:t>
            </a:r>
            <a:r>
              <a:rPr lang="en-US" sz="900" b="0" kern="0" dirty="0">
                <a:latin typeface="Arial" panose="020B0604020202020204" pitchFamily="34" charset="0"/>
                <a:cs typeface="Arial" panose="020B0604020202020204" pitchFamily="34" charset="0"/>
              </a:rPr>
              <a:t>production is  a priority in </a:t>
            </a:r>
            <a:r>
              <a:rPr lang="en-US" sz="900" b="0" kern="0" dirty="0" smtClean="0">
                <a:latin typeface="Arial" panose="020B0604020202020204" pitchFamily="34" charset="0"/>
                <a:cs typeface="Arial" panose="020B0604020202020204" pitchFamily="34" charset="0"/>
              </a:rPr>
              <a:t>the Indian </a:t>
            </a:r>
            <a:r>
              <a:rPr lang="en-US" sz="900" b="0" kern="0" dirty="0">
                <a:latin typeface="Arial" panose="020B0604020202020204" pitchFamily="34" charset="0"/>
                <a:cs typeface="Arial" panose="020B0604020202020204" pitchFamily="34" charset="0"/>
              </a:rPr>
              <a:t>Waste </a:t>
            </a:r>
            <a:r>
              <a:rPr lang="en-US" sz="900" b="0" kern="0" dirty="0" smtClean="0">
                <a:latin typeface="Arial" panose="020B0604020202020204" pitchFamily="34" charset="0"/>
                <a:cs typeface="Arial" panose="020B0604020202020204" pitchFamily="34" charset="0"/>
              </a:rPr>
              <a:t>Management </a:t>
            </a:r>
            <a:r>
              <a:rPr lang="en-US" sz="900" b="0" kern="0" dirty="0">
                <a:latin typeface="Arial" panose="020B0604020202020204" pitchFamily="34" charset="0"/>
                <a:cs typeface="Arial" panose="020B0604020202020204" pitchFamily="34" charset="0"/>
              </a:rPr>
              <a:t>program. Portuguese players as “TERRAFERTIL” have the necessary </a:t>
            </a:r>
            <a:r>
              <a:rPr lang="en-US" sz="900" b="0" kern="0" dirty="0" smtClean="0">
                <a:latin typeface="Arial" panose="020B0604020202020204" pitchFamily="34" charset="0"/>
                <a:cs typeface="Arial" panose="020B0604020202020204" pitchFamily="34" charset="0"/>
              </a:rPr>
              <a:t>skills </a:t>
            </a:r>
            <a:r>
              <a:rPr lang="en-US" sz="900" b="0" kern="0" dirty="0">
                <a:latin typeface="Arial" panose="020B0604020202020204" pitchFamily="34" charset="0"/>
                <a:cs typeface="Arial" panose="020B0604020202020204" pitchFamily="34" charset="0"/>
              </a:rPr>
              <a:t>to deal with all the process </a:t>
            </a:r>
            <a:r>
              <a:rPr lang="en-US" sz="900" b="0" kern="0" dirty="0" smtClean="0">
                <a:latin typeface="Arial" panose="020B0604020202020204" pitchFamily="34" charset="0"/>
                <a:cs typeface="Arial" panose="020B0604020202020204" pitchFamily="34" charset="0"/>
              </a:rPr>
              <a:t>since collection, to treatment </a:t>
            </a:r>
            <a:r>
              <a:rPr lang="en-US" sz="900" b="0" kern="0" dirty="0">
                <a:latin typeface="Arial" panose="020B0604020202020204" pitchFamily="34" charset="0"/>
                <a:cs typeface="Arial" panose="020B0604020202020204" pitchFamily="34" charset="0"/>
              </a:rPr>
              <a:t>and residual cleaning. </a:t>
            </a:r>
          </a:p>
          <a:p>
            <a:pPr algn="just"/>
            <a:r>
              <a:rPr lang="en-US" sz="900" kern="0" dirty="0">
                <a:latin typeface="Arial" panose="020B0604020202020204" pitchFamily="34" charset="0"/>
                <a:cs typeface="Arial" panose="020B0604020202020204" pitchFamily="34" charset="0"/>
              </a:rPr>
              <a:t>Aquaculture</a:t>
            </a:r>
            <a:r>
              <a:rPr lang="en-US" sz="900" b="0" kern="0" dirty="0">
                <a:latin typeface="Arial" panose="020B0604020202020204" pitchFamily="34" charset="0"/>
                <a:cs typeface="Arial" panose="020B0604020202020204" pitchFamily="34" charset="0"/>
              </a:rPr>
              <a:t> also </a:t>
            </a:r>
            <a:r>
              <a:rPr lang="en-US" sz="900" b="0" kern="0" dirty="0" smtClean="0">
                <a:latin typeface="Arial" panose="020B0604020202020204" pitchFamily="34" charset="0"/>
                <a:cs typeface="Arial" panose="020B0604020202020204" pitchFamily="34" charset="0"/>
              </a:rPr>
              <a:t>allows for interesting business partnering opportunities between Portugal and India. Portugal already collects </a:t>
            </a:r>
            <a:r>
              <a:rPr lang="en-US" sz="900" b="0" kern="0" dirty="0">
                <a:latin typeface="Arial" panose="020B0604020202020204" pitchFamily="34" charset="0"/>
                <a:cs typeface="Arial" panose="020B0604020202020204" pitchFamily="34" charset="0"/>
              </a:rPr>
              <a:t>many success cases, for example in biological production </a:t>
            </a:r>
            <a:r>
              <a:rPr lang="en-US" sz="900" b="0" kern="0" dirty="0" smtClean="0">
                <a:latin typeface="Arial" panose="020B0604020202020204" pitchFamily="34" charset="0"/>
                <a:cs typeface="Arial" panose="020B0604020202020204" pitchFamily="34" charset="0"/>
              </a:rPr>
              <a:t>(successful </a:t>
            </a:r>
            <a:r>
              <a:rPr lang="en-US" sz="900" b="0" kern="0" dirty="0">
                <a:latin typeface="Arial" panose="020B0604020202020204" pitchFamily="34" charset="0"/>
                <a:cs typeface="Arial" panose="020B0604020202020204" pitchFamily="34" charset="0"/>
              </a:rPr>
              <a:t>example of The "Algarve Offshore Seashells" concession, owned by </a:t>
            </a:r>
            <a:r>
              <a:rPr lang="en-US" sz="900" b="0" kern="0" dirty="0" err="1">
                <a:latin typeface="Arial" panose="020B0604020202020204" pitchFamily="34" charset="0"/>
                <a:cs typeface="Arial" panose="020B0604020202020204" pitchFamily="34" charset="0"/>
              </a:rPr>
              <a:t>Testa</a:t>
            </a:r>
            <a:r>
              <a:rPr lang="en-US" sz="900" b="0" kern="0" dirty="0">
                <a:latin typeface="Arial" panose="020B0604020202020204" pitchFamily="34" charset="0"/>
                <a:cs typeface="Arial" panose="020B0604020202020204" pitchFamily="34" charset="0"/>
              </a:rPr>
              <a:t> &amp; </a:t>
            </a:r>
            <a:r>
              <a:rPr lang="en-US" sz="900" b="0" kern="0" dirty="0" err="1">
                <a:latin typeface="Arial" panose="020B0604020202020204" pitchFamily="34" charset="0"/>
                <a:cs typeface="Arial" panose="020B0604020202020204" pitchFamily="34" charset="0"/>
              </a:rPr>
              <a:t>Cunhas</a:t>
            </a:r>
            <a:r>
              <a:rPr lang="en-US" sz="900" b="0" kern="0" dirty="0">
                <a:latin typeface="Arial" panose="020B0604020202020204" pitchFamily="34" charset="0"/>
                <a:cs typeface="Arial" panose="020B0604020202020204" pitchFamily="34" charset="0"/>
              </a:rPr>
              <a:t>, </a:t>
            </a:r>
            <a:r>
              <a:rPr lang="en-US" sz="900" b="0" kern="0" dirty="0" smtClean="0">
                <a:latin typeface="Arial" panose="020B0604020202020204" pitchFamily="34" charset="0"/>
                <a:cs typeface="Arial" panose="020B0604020202020204" pitchFamily="34" charset="0"/>
              </a:rPr>
              <a:t>SA). </a:t>
            </a:r>
            <a:r>
              <a:rPr lang="en-US" sz="900" b="0" kern="0" dirty="0">
                <a:latin typeface="Arial" panose="020B0604020202020204" pitchFamily="34" charset="0"/>
                <a:cs typeface="Arial" panose="020B0604020202020204" pitchFamily="34" charset="0"/>
              </a:rPr>
              <a:t>Currently, the company is dedicated to the biological production of the native mussel species (</a:t>
            </a:r>
            <a:r>
              <a:rPr lang="en-US" sz="900" b="0" kern="0" dirty="0" err="1">
                <a:latin typeface="Arial" panose="020B0604020202020204" pitchFamily="34" charset="0"/>
                <a:cs typeface="Arial" panose="020B0604020202020204" pitchFamily="34" charset="0"/>
              </a:rPr>
              <a:t>Mytilus</a:t>
            </a:r>
            <a:r>
              <a:rPr lang="en-US" sz="900" b="0" kern="0" dirty="0">
                <a:latin typeface="Arial" panose="020B0604020202020204" pitchFamily="34" charset="0"/>
                <a:cs typeface="Arial" panose="020B0604020202020204" pitchFamily="34" charset="0"/>
              </a:rPr>
              <a:t> </a:t>
            </a:r>
            <a:r>
              <a:rPr lang="en-US" sz="900" b="0" kern="0" dirty="0" err="1">
                <a:latin typeface="Arial" panose="020B0604020202020204" pitchFamily="34" charset="0"/>
                <a:cs typeface="Arial" panose="020B0604020202020204" pitchFamily="34" charset="0"/>
              </a:rPr>
              <a:t>spp</a:t>
            </a:r>
            <a:r>
              <a:rPr lang="en-US" sz="900" b="0" kern="0" dirty="0">
                <a:latin typeface="Arial" panose="020B0604020202020204" pitchFamily="34" charset="0"/>
                <a:cs typeface="Arial" panose="020B0604020202020204" pitchFamily="34" charset="0"/>
              </a:rPr>
              <a:t>), using structures suspended in the water column (</a:t>
            </a:r>
            <a:r>
              <a:rPr lang="en-US" sz="900" b="0" kern="0" dirty="0" smtClean="0">
                <a:latin typeface="Arial" panose="020B0604020202020204" pitchFamily="34" charset="0"/>
                <a:cs typeface="Arial" panose="020B0604020202020204" pitchFamily="34" charset="0"/>
              </a:rPr>
              <a:t>long-line). The company has plans to start the production </a:t>
            </a:r>
            <a:r>
              <a:rPr lang="en-US" sz="900" b="0" kern="0" dirty="0">
                <a:latin typeface="Arial" panose="020B0604020202020204" pitchFamily="34" charset="0"/>
                <a:cs typeface="Arial" panose="020B0604020202020204" pitchFamily="34" charset="0"/>
              </a:rPr>
              <a:t>of </a:t>
            </a:r>
            <a:r>
              <a:rPr lang="en-US" sz="900" b="0" kern="0" dirty="0" smtClean="0">
                <a:latin typeface="Arial" panose="020B0604020202020204" pitchFamily="34" charset="0"/>
                <a:cs typeface="Arial" panose="020B0604020202020204" pitchFamily="34" charset="0"/>
              </a:rPr>
              <a:t>oysters</a:t>
            </a:r>
            <a:r>
              <a:rPr lang="en-US" sz="900" b="0" kern="0" dirty="0">
                <a:latin typeface="Arial" panose="020B0604020202020204" pitchFamily="34" charset="0"/>
                <a:cs typeface="Arial" panose="020B0604020202020204" pitchFamily="34" charset="0"/>
              </a:rPr>
              <a:t>, scallops and clams.</a:t>
            </a: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573485" y="1921540"/>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2" name="Slide Number Placeholder 1"/>
          <p:cNvSpPr>
            <a:spLocks noGrp="1"/>
          </p:cNvSpPr>
          <p:nvPr>
            <p:ph type="sldNum" sz="quarter" idx="15"/>
          </p:nvPr>
        </p:nvSpPr>
        <p:spPr/>
        <p:txBody>
          <a:bodyPr/>
          <a:lstStyle/>
          <a:p>
            <a:pPr>
              <a:defRPr/>
            </a:pPr>
            <a:fld id="{B8325105-167D-4862-BDE6-B81FF841FD87}" type="slidenum">
              <a:rPr lang="en-US" smtClean="0"/>
              <a:pPr>
                <a:defRPr/>
              </a:pPr>
              <a:t>29</a:t>
            </a:fld>
            <a:endParaRPr lang="en-US" dirty="0"/>
          </a:p>
        </p:txBody>
      </p:sp>
      <p:sp>
        <p:nvSpPr>
          <p:cNvPr id="21" name="Text Placeholder 6"/>
          <p:cNvSpPr txBox="1">
            <a:spLocks/>
          </p:cNvSpPr>
          <p:nvPr/>
        </p:nvSpPr>
        <p:spPr>
          <a:xfrm>
            <a:off x="3349440" y="1995489"/>
            <a:ext cx="2808288" cy="6643481"/>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560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l="38573" r="38573"/>
          <a:stretch>
            <a:fillRect/>
          </a:stretch>
        </p:blipFill>
        <p:spPr>
          <a:xfrm>
            <a:off x="0" y="0"/>
            <a:ext cx="1536700" cy="9906000"/>
          </a:xfrm>
        </p:spPr>
      </p:pic>
      <p:sp>
        <p:nvSpPr>
          <p:cNvPr id="3" name="Title 2"/>
          <p:cNvSpPr>
            <a:spLocks noGrp="1"/>
          </p:cNvSpPr>
          <p:nvPr>
            <p:ph type="title"/>
          </p:nvPr>
        </p:nvSpPr>
        <p:spPr>
          <a:xfrm>
            <a:off x="1778000" y="502492"/>
            <a:ext cx="4528538" cy="984996"/>
          </a:xfrm>
        </p:spPr>
        <p:txBody>
          <a:bodyPr/>
          <a:lstStyle/>
          <a:p>
            <a:r>
              <a:rPr lang="pt-PT" dirty="0" smtClean="0"/>
              <a:t>In </a:t>
            </a:r>
            <a:r>
              <a:rPr lang="pt-PT" dirty="0" err="1" smtClean="0"/>
              <a:t>this</a:t>
            </a:r>
            <a:r>
              <a:rPr lang="pt-PT" dirty="0" smtClean="0"/>
              <a:t> </a:t>
            </a:r>
            <a:r>
              <a:rPr lang="pt-PT" dirty="0" err="1" smtClean="0"/>
              <a:t>report</a:t>
            </a:r>
            <a:endParaRPr lang="pt-PT" dirty="0"/>
          </a:p>
        </p:txBody>
      </p:sp>
      <p:graphicFrame>
        <p:nvGraphicFramePr>
          <p:cNvPr id="4" name="Table 3"/>
          <p:cNvGraphicFramePr>
            <a:graphicFrameLocks noGrp="1"/>
          </p:cNvGraphicFramePr>
          <p:nvPr>
            <p:extLst>
              <p:ext uri="{D42A27DB-BD31-4B8C-83A1-F6EECF244321}">
                <p14:modId xmlns:p14="http://schemas.microsoft.com/office/powerpoint/2010/main" val="3811007825"/>
              </p:ext>
            </p:extLst>
          </p:nvPr>
        </p:nvGraphicFramePr>
        <p:xfrm>
          <a:off x="1778000" y="1642750"/>
          <a:ext cx="4528538" cy="1753200"/>
        </p:xfrm>
        <a:graphic>
          <a:graphicData uri="http://schemas.openxmlformats.org/drawingml/2006/table">
            <a:tbl>
              <a:tblPr firstRow="1" bandRow="1">
                <a:tableStyleId>{5C22544A-7EE6-4342-B048-85BDC9FD1C3A}</a:tableStyleId>
              </a:tblPr>
              <a:tblGrid>
                <a:gridCol w="3955782"/>
                <a:gridCol w="572756"/>
              </a:tblGrid>
              <a:tr h="205461">
                <a:tc>
                  <a:txBody>
                    <a:bodyPr/>
                    <a:lstStyle/>
                    <a:p>
                      <a:pPr marL="0" marR="0" lvl="0" indent="0" algn="l" defTabSz="839588"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r" defTabSz="839588" rtl="0" eaLnBrk="1" fontAlgn="auto" latinLnBrk="0" hangingPunct="1">
                        <a:lnSpc>
                          <a:spcPct val="100000"/>
                        </a:lnSpc>
                        <a:spcBef>
                          <a:spcPts val="0"/>
                        </a:spcBef>
                        <a:spcAft>
                          <a:spcPts val="0"/>
                        </a:spcAft>
                        <a:buClrTx/>
                        <a:buSzTx/>
                        <a:buFontTx/>
                        <a:buNone/>
                        <a:tabLst/>
                        <a:defRPr/>
                      </a:pPr>
                      <a:r>
                        <a:rPr lang="en-US" sz="900" b="1" kern="1200" dirty="0" smtClean="0">
                          <a:solidFill>
                            <a:schemeClr val="tx1"/>
                          </a:solidFill>
                          <a:latin typeface="Arial" panose="020B0604020202020204" pitchFamily="34" charset="0"/>
                          <a:ea typeface="+mn-ea"/>
                          <a:cs typeface="Arial" panose="020B0604020202020204" pitchFamily="34" charset="0"/>
                        </a:rPr>
                        <a:t>Page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205461">
                <a:tc>
                  <a:txBody>
                    <a:bodyPr/>
                    <a:lstStyle/>
                    <a:p>
                      <a:pPr marL="0" marR="0" lvl="0" indent="0" algn="l" defTabSz="839588" rtl="0" eaLnBrk="1" fontAlgn="auto" latinLnBrk="0" hangingPunct="1">
                        <a:lnSpc>
                          <a:spcPct val="100000"/>
                        </a:lnSpc>
                        <a:spcBef>
                          <a:spcPts val="0"/>
                        </a:spcBef>
                        <a:spcAft>
                          <a:spcPts val="0"/>
                        </a:spcAft>
                        <a:buClrTx/>
                        <a:buSzTx/>
                        <a:buFontTx/>
                        <a:buNone/>
                        <a:tabLst/>
                        <a:defRPr/>
                      </a:pPr>
                      <a:r>
                        <a:rPr lang="en-US" sz="900" b="1" kern="1200" dirty="0" smtClean="0">
                          <a:solidFill>
                            <a:schemeClr val="tx1"/>
                          </a:solidFill>
                          <a:latin typeface="Arial" panose="020B0604020202020204" pitchFamily="34" charset="0"/>
                          <a:ea typeface="+mn-ea"/>
                          <a:cs typeface="Arial" panose="020B0604020202020204" pitchFamily="34" charset="0"/>
                        </a:rPr>
                        <a:t>Infrastructure and Construction</a:t>
                      </a:r>
                      <a:endParaRPr lang="en-US" sz="900" b="1" kern="1200" dirty="0">
                        <a:solidFill>
                          <a:schemeClr val="tx1"/>
                        </a:solidFill>
                        <a:latin typeface="Arial" panose="020B0604020202020204" pitchFamily="34" charset="0"/>
                        <a:ea typeface="+mn-ea"/>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r>
                        <a:rPr lang="en-US" sz="900" b="1" kern="1200" dirty="0" smtClean="0">
                          <a:solidFill>
                            <a:schemeClr val="tx1"/>
                          </a:solidFill>
                          <a:latin typeface="Arial" panose="020B0604020202020204" pitchFamily="34" charset="0"/>
                          <a:ea typeface="+mn-ea"/>
                          <a:cs typeface="Arial" panose="020B0604020202020204" pitchFamily="34" charset="0"/>
                        </a:rPr>
                        <a:t>49</a:t>
                      </a:r>
                      <a:endParaRPr lang="en-US" sz="900" b="1" kern="1200" dirty="0">
                        <a:solidFill>
                          <a:schemeClr val="tx1"/>
                        </a:solidFill>
                        <a:latin typeface="Arial" panose="020B0604020202020204" pitchFamily="34" charset="0"/>
                        <a:ea typeface="+mn-ea"/>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21600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Market specifics, size and value</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50</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600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Roads and ports concession model</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51</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600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Expectations for the future</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52</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600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Key players </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53</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600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M&amp;A activity in Portugal</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54</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600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What can India gain?</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55</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569847979"/>
              </p:ext>
            </p:extLst>
          </p:nvPr>
        </p:nvGraphicFramePr>
        <p:xfrm>
          <a:off x="1778000" y="3445507"/>
          <a:ext cx="4528538" cy="3528944"/>
        </p:xfrm>
        <a:graphic>
          <a:graphicData uri="http://schemas.openxmlformats.org/drawingml/2006/table">
            <a:tbl>
              <a:tblPr firstRow="1" bandRow="1">
                <a:tableStyleId>{5C22544A-7EE6-4342-B048-85BDC9FD1C3A}</a:tableStyleId>
              </a:tblPr>
              <a:tblGrid>
                <a:gridCol w="3955782"/>
                <a:gridCol w="572756"/>
              </a:tblGrid>
              <a:tr h="238660">
                <a:tc>
                  <a:txBody>
                    <a:bodyPr/>
                    <a:lstStyle/>
                    <a:p>
                      <a:pPr marL="0" marR="0" lvl="0" indent="0" algn="l" defTabSz="839588" rtl="0" eaLnBrk="1" fontAlgn="auto" latinLnBrk="0" hangingPunct="1">
                        <a:lnSpc>
                          <a:spcPct val="100000"/>
                        </a:lnSpc>
                        <a:spcBef>
                          <a:spcPts val="0"/>
                        </a:spcBef>
                        <a:spcAft>
                          <a:spcPts val="0"/>
                        </a:spcAft>
                        <a:buClrTx/>
                        <a:buSzTx/>
                        <a:buFontTx/>
                        <a:buNone/>
                        <a:tabLst/>
                        <a:defRPr/>
                      </a:pPr>
                      <a:r>
                        <a:rPr lang="en-US" sz="900" b="1" kern="1200" dirty="0" smtClean="0">
                          <a:solidFill>
                            <a:schemeClr val="tx1"/>
                          </a:solidFill>
                          <a:latin typeface="Arial" panose="020B0604020202020204" pitchFamily="34" charset="0"/>
                          <a:ea typeface="+mn-ea"/>
                          <a:cs typeface="Arial" panose="020B0604020202020204" pitchFamily="34" charset="0"/>
                        </a:rPr>
                        <a:t>Water</a:t>
                      </a:r>
                      <a:r>
                        <a:rPr lang="en-US" sz="900" b="1" kern="1200" baseline="0" dirty="0" smtClean="0">
                          <a:solidFill>
                            <a:schemeClr val="tx1"/>
                          </a:solidFill>
                          <a:latin typeface="Arial" panose="020B0604020202020204" pitchFamily="34" charset="0"/>
                          <a:ea typeface="+mn-ea"/>
                          <a:cs typeface="Arial" panose="020B0604020202020204" pitchFamily="34" charset="0"/>
                        </a:rPr>
                        <a:t> and Waste management</a:t>
                      </a:r>
                      <a:endParaRPr lang="en-US" sz="900" b="1" kern="1200" dirty="0">
                        <a:solidFill>
                          <a:schemeClr val="tx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900" b="1" kern="1200" baseline="0" dirty="0" smtClean="0">
                          <a:solidFill>
                            <a:schemeClr val="tx1"/>
                          </a:solidFill>
                          <a:latin typeface="Arial" panose="020B0604020202020204" pitchFamily="34" charset="0"/>
                          <a:ea typeface="+mn-ea"/>
                          <a:cs typeface="Arial" panose="020B0604020202020204" pitchFamily="34" charset="0"/>
                        </a:rPr>
                        <a:t>56</a:t>
                      </a:r>
                      <a:endParaRPr lang="en-US" sz="900" b="1" kern="1200" baseline="0" dirty="0">
                        <a:solidFill>
                          <a:schemeClr val="tx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21600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Water, waste and distribution</a:t>
                      </a:r>
                      <a:endParaRPr lang="en-US" sz="700" kern="1200" dirty="0">
                        <a:solidFill>
                          <a:schemeClr val="dk1"/>
                        </a:solidFill>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57</a:t>
                      </a:r>
                      <a:endParaRPr lang="en-US" sz="700"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21600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Solid waste management and recycling</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58</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600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SWM market value, trade balance and strategic guidelines</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60</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600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Key players</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61</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600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M&amp;A activity in Portugal</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62</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600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What can India gain?</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63</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53684">
                <a:tc>
                  <a:txBody>
                    <a:bodyPr/>
                    <a:lstStyle/>
                    <a:p>
                      <a:pPr marL="0" marR="0" lvl="0" indent="0" algn="l" defTabSz="839588" rtl="0" eaLnBrk="1" fontAlgn="auto" latinLnBrk="0" hangingPunct="1">
                        <a:lnSpc>
                          <a:spcPct val="100000"/>
                        </a:lnSpc>
                        <a:spcBef>
                          <a:spcPts val="0"/>
                        </a:spcBef>
                        <a:spcAft>
                          <a:spcPts val="0"/>
                        </a:spcAft>
                        <a:buClrTx/>
                        <a:buSzTx/>
                        <a:buFontTx/>
                        <a:buNone/>
                        <a:tabLst/>
                        <a:defRPr/>
                      </a:pPr>
                      <a:r>
                        <a:rPr lang="en-US" sz="900" b="1" kern="1200" baseline="0" dirty="0" smtClean="0">
                          <a:solidFill>
                            <a:schemeClr val="tx1"/>
                          </a:solidFill>
                          <a:latin typeface="Arial" panose="020B0604020202020204" pitchFamily="34" charset="0"/>
                          <a:ea typeface="+mn-ea"/>
                          <a:cs typeface="Arial" panose="020B0604020202020204" pitchFamily="34" charset="0"/>
                        </a:rPr>
                        <a:t>Investor’s guide and Business development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900" b="1" kern="1200" baseline="0" dirty="0" smtClean="0">
                          <a:solidFill>
                            <a:schemeClr val="tx1"/>
                          </a:solidFill>
                          <a:latin typeface="Arial" panose="020B0604020202020204" pitchFamily="34" charset="0"/>
                          <a:ea typeface="+mn-ea"/>
                          <a:cs typeface="Arial" panose="020B0604020202020204" pitchFamily="34" charset="0"/>
                        </a:rPr>
                        <a:t>64</a:t>
                      </a:r>
                      <a:endParaRPr lang="en-US" sz="900" b="1" kern="1200" baseline="0" dirty="0">
                        <a:solidFill>
                          <a:schemeClr val="tx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600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India-Portugal relations</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65</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600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Opportunities and threats in Portugal</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66</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600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Testimonials</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67</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600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Financial incentives schemes</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69</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600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Tax incentives schemes</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71</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6000">
                <a:tc>
                  <a:txBody>
                    <a:bodyPr/>
                    <a:lstStyle/>
                    <a:p>
                      <a:pPr marL="0" marR="0" lvl="0" indent="0" algn="l" defTabSz="839588" rtl="0" eaLnBrk="1" fontAlgn="auto" latinLnBrk="0" hangingPunct="1">
                        <a:lnSpc>
                          <a:spcPct val="100000"/>
                        </a:lnSpc>
                        <a:spcBef>
                          <a:spcPts val="0"/>
                        </a:spcBef>
                        <a:spcAft>
                          <a:spcPts val="0"/>
                        </a:spcAft>
                        <a:buClrTx/>
                        <a:buSzTx/>
                        <a:buFontTx/>
                        <a:buNone/>
                        <a:tabLst/>
                        <a:defRPr/>
                      </a:pPr>
                      <a:r>
                        <a:rPr lang="en-US" sz="900" b="1" kern="1200" baseline="0" dirty="0" smtClean="0">
                          <a:solidFill>
                            <a:schemeClr val="tx1"/>
                          </a:solidFill>
                          <a:latin typeface="Arial" panose="020B0604020202020204" pitchFamily="34" charset="0"/>
                          <a:ea typeface="+mn-ea"/>
                          <a:cs typeface="Arial" panose="020B0604020202020204" pitchFamily="34" charset="0"/>
                        </a:rPr>
                        <a:t>Appendices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839588" rtl="0" eaLnBrk="1" fontAlgn="auto" latinLnBrk="0" hangingPunct="1">
                        <a:lnSpc>
                          <a:spcPct val="100000"/>
                        </a:lnSpc>
                        <a:spcBef>
                          <a:spcPts val="0"/>
                        </a:spcBef>
                        <a:spcAft>
                          <a:spcPts val="0"/>
                        </a:spcAft>
                        <a:buClrTx/>
                        <a:buSzTx/>
                        <a:buFontTx/>
                        <a:buNone/>
                        <a:tabLst/>
                        <a:defRPr/>
                      </a:pPr>
                      <a:r>
                        <a:rPr lang="en-US" sz="900" b="1" kern="1200" baseline="0" dirty="0" smtClean="0">
                          <a:solidFill>
                            <a:schemeClr val="tx1"/>
                          </a:solidFill>
                          <a:latin typeface="Arial" panose="020B0604020202020204" pitchFamily="34" charset="0"/>
                          <a:ea typeface="+mn-ea"/>
                          <a:cs typeface="Arial" panose="020B0604020202020204" pitchFamily="34" charset="0"/>
                        </a:rPr>
                        <a:t>73</a:t>
                      </a:r>
                      <a:endParaRPr lang="en-US" sz="900" b="1" kern="1200" baseline="0" dirty="0">
                        <a:solidFill>
                          <a:schemeClr val="tx1"/>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600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Abbreviations</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73</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6000">
                <a:tc>
                  <a:txBody>
                    <a:bodyPr/>
                    <a:lstStyle/>
                    <a:p>
                      <a:pPr marL="442913" lvl="1" indent="-171450" algn="l" defTabSz="839588" rtl="0" eaLnBrk="1" latinLnBrk="0" hangingPunct="1">
                        <a:buClr>
                          <a:schemeClr val="accent2"/>
                        </a:buClr>
                        <a:buFont typeface="Arial" panose="020B0604020202020204" pitchFamily="34" charset="0"/>
                        <a:buChar char="►"/>
                      </a:pPr>
                      <a:r>
                        <a:rPr lang="en-US" sz="700" kern="1200" dirty="0" smtClean="0">
                          <a:solidFill>
                            <a:schemeClr val="dk1"/>
                          </a:solidFill>
                          <a:latin typeface="+mn-lt"/>
                          <a:ea typeface="+mn-ea"/>
                          <a:cs typeface="+mn-cs"/>
                        </a:rPr>
                        <a:t>Relevant contacts</a:t>
                      </a:r>
                      <a:endParaRPr lang="en-US" sz="700" kern="1200" dirty="0">
                        <a:solidFill>
                          <a:schemeClr val="dk1"/>
                        </a:solidFill>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700" dirty="0" smtClean="0"/>
                        <a:t>74</a:t>
                      </a:r>
                      <a:endParaRPr lang="en-US" sz="7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9" name="Slide Number Placeholder 8"/>
          <p:cNvSpPr>
            <a:spLocks noGrp="1"/>
          </p:cNvSpPr>
          <p:nvPr>
            <p:ph type="sldNum" sz="quarter" idx="11"/>
          </p:nvPr>
        </p:nvSpPr>
        <p:spPr/>
        <p:txBody>
          <a:bodyPr/>
          <a:lstStyle/>
          <a:p>
            <a:pPr>
              <a:defRPr/>
            </a:pPr>
            <a:fld id="{B8325105-167D-4862-BDE6-B81FF841FD87}" type="slidenum">
              <a:rPr lang="en-US" smtClean="0"/>
              <a:pPr>
                <a:defRPr/>
              </a:pPr>
              <a:t>3</a:t>
            </a:fld>
            <a:endParaRPr lang="en-US" dirty="0"/>
          </a:p>
        </p:txBody>
      </p:sp>
    </p:spTree>
    <p:extLst>
      <p:ext uri="{BB962C8B-B14F-4D97-AF65-F5344CB8AC3E}">
        <p14:creationId xmlns:p14="http://schemas.microsoft.com/office/powerpoint/2010/main" val="37224897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7636"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4" name="Text Placeholder 12"/>
          <p:cNvSpPr txBox="1">
            <a:spLocks/>
          </p:cNvSpPr>
          <p:nvPr/>
        </p:nvSpPr>
        <p:spPr>
          <a:xfrm>
            <a:off x="654290" y="6294616"/>
            <a:ext cx="5545241" cy="3178836"/>
          </a:xfrm>
          <a:prstGeom prst="rect">
            <a:avLst/>
          </a:prstGeom>
          <a:ln>
            <a:noFill/>
          </a:ln>
        </p:spPr>
        <p:txBody>
          <a:bodyPr vert="horz" lIns="91440" tIns="36000" rIns="91440" bIns="0" rtlCol="0">
            <a:normAutofit/>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r>
              <a:rPr lang="en-US" kern="0" dirty="0" smtClean="0">
                <a:latin typeface="Arial" panose="020B0604020202020204" pitchFamily="34" charset="0"/>
                <a:cs typeface="Arial" panose="020B0604020202020204" pitchFamily="34" charset="0"/>
              </a:rPr>
              <a:t>Relevant company information as of 2015</a:t>
            </a:r>
          </a:p>
        </p:txBody>
      </p:sp>
      <p:sp>
        <p:nvSpPr>
          <p:cNvPr id="13" name="Text Placeholder 12"/>
          <p:cNvSpPr>
            <a:spLocks noGrp="1"/>
          </p:cNvSpPr>
          <p:nvPr>
            <p:ph type="body" sz="quarter" idx="19"/>
          </p:nvPr>
        </p:nvSpPr>
        <p:spPr>
          <a:xfrm>
            <a:off x="725348" y="1145120"/>
            <a:ext cx="5474184" cy="5149496"/>
          </a:xfrm>
          <a:ln>
            <a:noFill/>
          </a:ln>
        </p:spPr>
        <p:txBody>
          <a:bodyPr tIns="0" bIns="0">
            <a:normAutofit lnSpcReduction="10000"/>
          </a:bodyPr>
          <a:lstStyle/>
          <a:p>
            <a:endParaRPr lang="en-US" dirty="0" smtClean="0">
              <a:solidFill>
                <a:schemeClr val="tx1">
                  <a:lumMod val="50000"/>
                </a:schemeClr>
              </a:solidFill>
              <a:latin typeface="Arial" panose="020B0604020202020204" pitchFamily="34" charset="0"/>
              <a:cs typeface="Arial" panose="020B0604020202020204" pitchFamily="34" charset="0"/>
            </a:endParaRPr>
          </a:p>
          <a:p>
            <a:pPr marL="450850"/>
            <a:r>
              <a:rPr lang="en-US" sz="1050" dirty="0" err="1" smtClean="0">
                <a:latin typeface="Arial" panose="020B0604020202020204" pitchFamily="34" charset="0"/>
                <a:cs typeface="Arial" panose="020B0604020202020204" pitchFamily="34" charset="0"/>
              </a:rPr>
              <a:t>Elaia</a:t>
            </a:r>
            <a:r>
              <a:rPr lang="en-US" sz="1050" dirty="0" smtClean="0">
                <a:latin typeface="Arial" panose="020B0604020202020204" pitchFamily="34" charset="0"/>
                <a:cs typeface="Arial" panose="020B0604020202020204" pitchFamily="34" charset="0"/>
              </a:rPr>
              <a:t>: </a:t>
            </a:r>
            <a:r>
              <a:rPr lang="en-US" sz="900" b="0" dirty="0" err="1" smtClean="0">
                <a:latin typeface="Arial" panose="020B0604020202020204" pitchFamily="34" charset="0"/>
                <a:cs typeface="Arial" panose="020B0604020202020204" pitchFamily="34" charset="0"/>
              </a:rPr>
              <a:t>Elaia</a:t>
            </a:r>
            <a:r>
              <a:rPr lang="en-US" sz="900" b="0" dirty="0" smtClean="0">
                <a:latin typeface="Arial" panose="020B0604020202020204" pitchFamily="34" charset="0"/>
                <a:cs typeface="Arial" panose="020B0604020202020204" pitchFamily="34" charset="0"/>
              </a:rPr>
              <a:t> is a joint project between </a:t>
            </a:r>
            <a:r>
              <a:rPr lang="en-US" sz="900" b="0" dirty="0" err="1" smtClean="0">
                <a:latin typeface="Arial" panose="020B0604020202020204" pitchFamily="34" charset="0"/>
                <a:cs typeface="Arial" panose="020B0604020202020204" pitchFamily="34" charset="0"/>
              </a:rPr>
              <a:t>Sovena</a:t>
            </a:r>
            <a:r>
              <a:rPr lang="en-US" sz="900" b="0" dirty="0" smtClean="0">
                <a:latin typeface="Arial" panose="020B0604020202020204" pitchFamily="34" charset="0"/>
                <a:cs typeface="Arial" panose="020B0604020202020204" pitchFamily="34" charset="0"/>
              </a:rPr>
              <a:t> group and Atitlan Investments, focusing on the growing and exploitation of olive groves. The company operates in Portugal, Spain and Morocco, having 8.5 thousand hectares of planted olive groves in Portugal. </a:t>
            </a:r>
          </a:p>
          <a:p>
            <a:pPr marL="450850"/>
            <a:r>
              <a:rPr lang="en-US" sz="1050" dirty="0" smtClean="0">
                <a:latin typeface="Arial" panose="020B0604020202020204" pitchFamily="34" charset="0"/>
                <a:cs typeface="Arial" panose="020B0604020202020204" pitchFamily="34" charset="0"/>
              </a:rPr>
              <a:t>De Prado:</a:t>
            </a:r>
            <a:r>
              <a:rPr lang="en-US" sz="1050" b="0" dirty="0" smtClean="0">
                <a:latin typeface="Arial" panose="020B0604020202020204" pitchFamily="34" charset="0"/>
                <a:cs typeface="Arial" panose="020B0604020202020204" pitchFamily="34" charset="0"/>
              </a:rPr>
              <a:t> </a:t>
            </a:r>
            <a:r>
              <a:rPr lang="en-US" sz="900" b="0" dirty="0" smtClean="0">
                <a:latin typeface="Arial" panose="020B0604020202020204" pitchFamily="34" charset="0"/>
                <a:cs typeface="Arial" panose="020B0604020202020204" pitchFamily="34" charset="0"/>
              </a:rPr>
              <a:t>De Prado is a Spanish company focused on the production of farming products, livestock and olive growing. It is a family-run company, still owned by family members, dedicating its activity in Portugal mainly to the exploitation of olive groves.</a:t>
            </a:r>
            <a:endParaRPr lang="en-US" sz="1050" b="0" dirty="0" smtClean="0">
              <a:latin typeface="Arial" panose="020B0604020202020204" pitchFamily="34" charset="0"/>
              <a:cs typeface="Arial" panose="020B0604020202020204" pitchFamily="34" charset="0"/>
            </a:endParaRPr>
          </a:p>
          <a:p>
            <a:pPr marL="450850"/>
            <a:r>
              <a:rPr lang="en-US" sz="1050" dirty="0" err="1" smtClean="0">
                <a:latin typeface="Arial" panose="020B0604020202020204" pitchFamily="34" charset="0"/>
                <a:cs typeface="Arial" panose="020B0604020202020204" pitchFamily="34" charset="0"/>
              </a:rPr>
              <a:t>Euroeste</a:t>
            </a:r>
            <a:r>
              <a:rPr lang="en-US" sz="1050" b="0" dirty="0" smtClean="0">
                <a:latin typeface="Arial" panose="020B0604020202020204" pitchFamily="34" charset="0"/>
                <a:cs typeface="Arial" panose="020B0604020202020204" pitchFamily="34" charset="0"/>
              </a:rPr>
              <a:t>: </a:t>
            </a:r>
            <a:r>
              <a:rPr lang="en-US" sz="900" b="0" dirty="0" err="1" smtClean="0">
                <a:latin typeface="Arial" panose="020B0604020202020204" pitchFamily="34" charset="0"/>
                <a:cs typeface="Arial" panose="020B0604020202020204" pitchFamily="34" charset="0"/>
              </a:rPr>
              <a:t>Euroeste</a:t>
            </a:r>
            <a:r>
              <a:rPr lang="en-US" sz="900" b="0" dirty="0" smtClean="0">
                <a:latin typeface="Arial" panose="020B0604020202020204" pitchFamily="34" charset="0"/>
                <a:cs typeface="Arial" panose="020B0604020202020204" pitchFamily="34" charset="0"/>
              </a:rPr>
              <a:t> is a Portuguese company operating in the agricultural and animal production sector, focused specially in breeding pigs. The company trades in other seven countries, such as Brazil and Angola, and has been founded in 1986</a:t>
            </a:r>
            <a:r>
              <a:rPr lang="en-US" sz="900" b="0" dirty="0">
                <a:latin typeface="Arial" panose="020B0604020202020204" pitchFamily="34" charset="0"/>
                <a:cs typeface="Arial" panose="020B0604020202020204" pitchFamily="34" charset="0"/>
              </a:rPr>
              <a:t>.</a:t>
            </a:r>
            <a:endParaRPr lang="en-US" sz="900" b="0" dirty="0" smtClean="0">
              <a:latin typeface="Arial" panose="020B0604020202020204" pitchFamily="34" charset="0"/>
              <a:cs typeface="Arial" panose="020B0604020202020204" pitchFamily="34" charset="0"/>
            </a:endParaRPr>
          </a:p>
          <a:p>
            <a:pPr marL="450850"/>
            <a:r>
              <a:rPr lang="en-US" sz="1050" dirty="0" err="1" smtClean="0">
                <a:latin typeface="Arial" panose="020B0604020202020204" pitchFamily="34" charset="0"/>
                <a:cs typeface="Arial" panose="020B0604020202020204" pitchFamily="34" charset="0"/>
              </a:rPr>
              <a:t>Sociedade</a:t>
            </a:r>
            <a:r>
              <a:rPr lang="en-US" sz="1050" dirty="0" smtClean="0">
                <a:latin typeface="Arial" panose="020B0604020202020204" pitchFamily="34" charset="0"/>
                <a:cs typeface="Arial" panose="020B0604020202020204" pitchFamily="34" charset="0"/>
              </a:rPr>
              <a:t> </a:t>
            </a:r>
            <a:r>
              <a:rPr lang="en-US" sz="1050" dirty="0" err="1" smtClean="0">
                <a:latin typeface="Arial" panose="020B0604020202020204" pitchFamily="34" charset="0"/>
                <a:cs typeface="Arial" panose="020B0604020202020204" pitchFamily="34" charset="0"/>
              </a:rPr>
              <a:t>Agrícola</a:t>
            </a:r>
            <a:r>
              <a:rPr lang="en-US" sz="1050" dirty="0" smtClean="0">
                <a:latin typeface="Arial" panose="020B0604020202020204" pitchFamily="34" charset="0"/>
                <a:cs typeface="Arial" panose="020B0604020202020204" pitchFamily="34" charset="0"/>
              </a:rPr>
              <a:t> da Quinta da </a:t>
            </a:r>
            <a:r>
              <a:rPr lang="en-US" sz="1050" dirty="0" err="1" smtClean="0">
                <a:latin typeface="Arial" panose="020B0604020202020204" pitchFamily="34" charset="0"/>
                <a:cs typeface="Arial" panose="020B0604020202020204" pitchFamily="34" charset="0"/>
              </a:rPr>
              <a:t>Freira</a:t>
            </a:r>
            <a:r>
              <a:rPr lang="en-US" sz="1050" dirty="0" smtClean="0">
                <a:latin typeface="Arial" panose="020B0604020202020204" pitchFamily="34" charset="0"/>
                <a:cs typeface="Arial" panose="020B0604020202020204" pitchFamily="34" charset="0"/>
              </a:rPr>
              <a:t>: </a:t>
            </a:r>
            <a:r>
              <a:rPr lang="en-US" sz="900" b="0" dirty="0" smtClean="0">
                <a:latin typeface="Arial" panose="020B0604020202020204" pitchFamily="34" charset="0"/>
                <a:cs typeface="Arial" panose="020B0604020202020204" pitchFamily="34" charset="0"/>
              </a:rPr>
              <a:t>Portuguese company dedicated to the breeding of poultry meat. Belongs to </a:t>
            </a:r>
            <a:r>
              <a:rPr lang="en-US" sz="900" b="0" dirty="0" err="1" smtClean="0">
                <a:latin typeface="Arial" panose="020B0604020202020204" pitchFamily="34" charset="0"/>
                <a:cs typeface="Arial" panose="020B0604020202020204" pitchFamily="34" charset="0"/>
              </a:rPr>
              <a:t>Valouro</a:t>
            </a:r>
            <a:r>
              <a:rPr lang="en-US" sz="900" b="0" dirty="0" smtClean="0">
                <a:latin typeface="Arial" panose="020B0604020202020204" pitchFamily="34" charset="0"/>
                <a:cs typeface="Arial" panose="020B0604020202020204" pitchFamily="34" charset="0"/>
              </a:rPr>
              <a:t> Group, which is, through its subsidiaries, specialised in all activities related to poultry, including breeding, processing, packaging and distribution. Other relevant companies of the group are </a:t>
            </a:r>
            <a:r>
              <a:rPr lang="en-US" sz="900" b="0" dirty="0" err="1" smtClean="0">
                <a:latin typeface="Arial" panose="020B0604020202020204" pitchFamily="34" charset="0"/>
                <a:cs typeface="Arial" panose="020B0604020202020204" pitchFamily="34" charset="0"/>
              </a:rPr>
              <a:t>Avibom</a:t>
            </a:r>
            <a:r>
              <a:rPr lang="en-US" sz="900" b="0" dirty="0" smtClean="0">
                <a:latin typeface="Arial" panose="020B0604020202020204" pitchFamily="34" charset="0"/>
                <a:cs typeface="Arial" panose="020B0604020202020204" pitchFamily="34" charset="0"/>
              </a:rPr>
              <a:t>, </a:t>
            </a:r>
            <a:r>
              <a:rPr lang="en-US" sz="900" b="0" dirty="0" err="1" smtClean="0">
                <a:latin typeface="Arial" panose="020B0604020202020204" pitchFamily="34" charset="0"/>
                <a:cs typeface="Arial" panose="020B0604020202020204" pitchFamily="34" charset="0"/>
              </a:rPr>
              <a:t>Kilom</a:t>
            </a:r>
            <a:r>
              <a:rPr lang="en-US" sz="900" b="0" dirty="0" smtClean="0">
                <a:latin typeface="Arial" panose="020B0604020202020204" pitchFamily="34" charset="0"/>
                <a:cs typeface="Arial" panose="020B0604020202020204" pitchFamily="34" charset="0"/>
              </a:rPr>
              <a:t> and </a:t>
            </a:r>
            <a:r>
              <a:rPr lang="en-US" sz="900" b="0" dirty="0" err="1" smtClean="0">
                <a:latin typeface="Arial" panose="020B0604020202020204" pitchFamily="34" charset="0"/>
                <a:cs typeface="Arial" panose="020B0604020202020204" pitchFamily="34" charset="0"/>
              </a:rPr>
              <a:t>Ovo</a:t>
            </a:r>
            <a:r>
              <a:rPr lang="en-US" sz="900" b="0" dirty="0" smtClean="0">
                <a:latin typeface="Arial" panose="020B0604020202020204" pitchFamily="34" charset="0"/>
                <a:cs typeface="Arial" panose="020B0604020202020204" pitchFamily="34" charset="0"/>
              </a:rPr>
              <a:t> </a:t>
            </a:r>
            <a:r>
              <a:rPr lang="en-US" sz="900" b="0" dirty="0" err="1" smtClean="0">
                <a:latin typeface="Arial" panose="020B0604020202020204" pitchFamily="34" charset="0"/>
                <a:cs typeface="Arial" panose="020B0604020202020204" pitchFamily="34" charset="0"/>
              </a:rPr>
              <a:t>D’Ouro</a:t>
            </a:r>
            <a:r>
              <a:rPr lang="en-US" sz="900" b="0" dirty="0" smtClean="0">
                <a:latin typeface="Arial" panose="020B0604020202020204" pitchFamily="34" charset="0"/>
                <a:cs typeface="Arial" panose="020B0604020202020204" pitchFamily="34" charset="0"/>
              </a:rPr>
              <a:t>. </a:t>
            </a:r>
          </a:p>
          <a:p>
            <a:pPr marL="450850"/>
            <a:r>
              <a:rPr lang="en-US" sz="1050" dirty="0" err="1" smtClean="0">
                <a:latin typeface="Arial" panose="020B0604020202020204" pitchFamily="34" charset="0"/>
                <a:cs typeface="Arial" panose="020B0604020202020204" pitchFamily="34" charset="0"/>
              </a:rPr>
              <a:t>Sovena</a:t>
            </a:r>
            <a:r>
              <a:rPr lang="en-US" sz="1050" dirty="0" smtClean="0">
                <a:latin typeface="Arial" panose="020B0604020202020204" pitchFamily="34" charset="0"/>
                <a:cs typeface="Arial" panose="020B0604020202020204" pitchFamily="34" charset="0"/>
              </a:rPr>
              <a:t>: </a:t>
            </a:r>
            <a:r>
              <a:rPr lang="en-US" sz="900" b="0" dirty="0" err="1">
                <a:latin typeface="Arial" panose="020B0604020202020204" pitchFamily="34" charset="0"/>
                <a:cs typeface="Arial" panose="020B0604020202020204" pitchFamily="34" charset="0"/>
              </a:rPr>
              <a:t>Sovena</a:t>
            </a:r>
            <a:r>
              <a:rPr lang="en-US" sz="900" b="0" dirty="0">
                <a:latin typeface="Arial" panose="020B0604020202020204" pitchFamily="34" charset="0"/>
                <a:cs typeface="Arial" panose="020B0604020202020204" pitchFamily="34" charset="0"/>
              </a:rPr>
              <a:t> is </a:t>
            </a:r>
            <a:r>
              <a:rPr lang="en-US" sz="900" b="0" dirty="0" smtClean="0">
                <a:latin typeface="Arial" panose="020B0604020202020204" pitchFamily="34" charset="0"/>
                <a:cs typeface="Arial" panose="020B0604020202020204" pitchFamily="34" charset="0"/>
              </a:rPr>
              <a:t>one of the largest olive oil producers in the world. The </a:t>
            </a:r>
            <a:r>
              <a:rPr lang="en-US" sz="900" b="0" dirty="0">
                <a:latin typeface="Arial" panose="020B0604020202020204" pitchFamily="34" charset="0"/>
                <a:cs typeface="Arial" panose="020B0604020202020204" pitchFamily="34" charset="0"/>
              </a:rPr>
              <a:t>Portuguese </a:t>
            </a:r>
            <a:r>
              <a:rPr lang="en-US" sz="900" b="0" dirty="0" smtClean="0">
                <a:latin typeface="Arial" panose="020B0604020202020204" pitchFamily="34" charset="0"/>
                <a:cs typeface="Arial" panose="020B0604020202020204" pitchFamily="34" charset="0"/>
              </a:rPr>
              <a:t>group is specialised in olive oil, developing all activities from the growing of olive trees to the distribution of olive oil</a:t>
            </a:r>
            <a:r>
              <a:rPr lang="en-US" sz="900" b="0" dirty="0">
                <a:latin typeface="Arial" panose="020B0604020202020204" pitchFamily="34" charset="0"/>
                <a:cs typeface="Arial" panose="020B0604020202020204" pitchFamily="34" charset="0"/>
              </a:rPr>
              <a:t> </a:t>
            </a:r>
            <a:r>
              <a:rPr lang="en-US" sz="900" b="0" dirty="0" smtClean="0">
                <a:latin typeface="Arial" panose="020B0604020202020204" pitchFamily="34" charset="0"/>
                <a:cs typeface="Arial" panose="020B0604020202020204" pitchFamily="34" charset="0"/>
              </a:rPr>
              <a:t>and being divided in 4 sub-companies: </a:t>
            </a:r>
            <a:r>
              <a:rPr lang="en-US" sz="900" b="0" dirty="0">
                <a:latin typeface="Arial" panose="020B0604020202020204" pitchFamily="34" charset="0"/>
                <a:cs typeface="Arial" panose="020B0604020202020204" pitchFamily="34" charset="0"/>
              </a:rPr>
              <a:t>A</a:t>
            </a:r>
            <a:r>
              <a:rPr lang="en-US" sz="900" b="0" dirty="0" smtClean="0">
                <a:latin typeface="Arial" panose="020B0604020202020204" pitchFamily="34" charset="0"/>
                <a:cs typeface="Arial" panose="020B0604020202020204" pitchFamily="34" charset="0"/>
              </a:rPr>
              <a:t>griculture (that includes </a:t>
            </a:r>
            <a:r>
              <a:rPr lang="en-US" sz="900" b="0" dirty="0" err="1" smtClean="0">
                <a:latin typeface="Arial" panose="020B0604020202020204" pitchFamily="34" charset="0"/>
                <a:cs typeface="Arial" panose="020B0604020202020204" pitchFamily="34" charset="0"/>
              </a:rPr>
              <a:t>Elaia</a:t>
            </a:r>
            <a:r>
              <a:rPr lang="en-US" sz="900" b="0" dirty="0" smtClean="0">
                <a:latin typeface="Arial" panose="020B0604020202020204" pitchFamily="34" charset="0"/>
                <a:cs typeface="Arial" panose="020B0604020202020204" pitchFamily="34" charset="0"/>
              </a:rPr>
              <a:t>), Oilseeds, Consumer </a:t>
            </a:r>
            <a:r>
              <a:rPr lang="en-US" sz="900" b="0" dirty="0">
                <a:latin typeface="Arial" panose="020B0604020202020204" pitchFamily="34" charset="0"/>
                <a:cs typeface="Arial" panose="020B0604020202020204" pitchFamily="34" charset="0"/>
              </a:rPr>
              <a:t>G</a:t>
            </a:r>
            <a:r>
              <a:rPr lang="en-US" sz="900" b="0" dirty="0" smtClean="0">
                <a:latin typeface="Arial" panose="020B0604020202020204" pitchFamily="34" charset="0"/>
                <a:cs typeface="Arial" panose="020B0604020202020204" pitchFamily="34" charset="0"/>
              </a:rPr>
              <a:t>oods and Biodiesel. </a:t>
            </a:r>
            <a:r>
              <a:rPr lang="en-US" sz="900" b="0" dirty="0" err="1" smtClean="0">
                <a:latin typeface="Arial" panose="020B0604020202020204" pitchFamily="34" charset="0"/>
                <a:cs typeface="Arial" panose="020B0604020202020204" pitchFamily="34" charset="0"/>
              </a:rPr>
              <a:t>Sovena</a:t>
            </a:r>
            <a:r>
              <a:rPr lang="en-US" sz="900" b="0" dirty="0" smtClean="0">
                <a:latin typeface="Arial" panose="020B0604020202020204" pitchFamily="34" charset="0"/>
                <a:cs typeface="Arial" panose="020B0604020202020204" pitchFamily="34" charset="0"/>
              </a:rPr>
              <a:t> Consumer Goods is responsible for the production and refining of olive oil. The group holder is </a:t>
            </a:r>
            <a:r>
              <a:rPr lang="en-US" sz="900" b="0" dirty="0" err="1" smtClean="0">
                <a:latin typeface="Arial" panose="020B0604020202020204" pitchFamily="34" charset="0"/>
                <a:cs typeface="Arial" panose="020B0604020202020204" pitchFamily="34" charset="0"/>
              </a:rPr>
              <a:t>Nutrinveste</a:t>
            </a:r>
            <a:r>
              <a:rPr lang="en-US" sz="900" b="0" dirty="0" smtClean="0">
                <a:latin typeface="Arial" panose="020B0604020202020204" pitchFamily="34" charset="0"/>
                <a:cs typeface="Arial" panose="020B0604020202020204" pitchFamily="34" charset="0"/>
              </a:rPr>
              <a:t>, a company in the consumer goods sector held by Jorge de Mello.</a:t>
            </a:r>
          </a:p>
          <a:p>
            <a:pPr marL="450850"/>
            <a:r>
              <a:rPr lang="en-US" sz="1050" dirty="0" err="1" smtClean="0">
                <a:latin typeface="Arial" panose="020B0604020202020204" pitchFamily="34" charset="0"/>
                <a:cs typeface="Arial" panose="020B0604020202020204" pitchFamily="34" charset="0"/>
              </a:rPr>
              <a:t>Lactogal</a:t>
            </a:r>
            <a:r>
              <a:rPr lang="en-US" sz="1050" dirty="0" smtClean="0">
                <a:latin typeface="Arial" panose="020B0604020202020204" pitchFamily="34" charset="0"/>
                <a:cs typeface="Arial" panose="020B0604020202020204" pitchFamily="34" charset="0"/>
              </a:rPr>
              <a:t>: </a:t>
            </a:r>
            <a:r>
              <a:rPr lang="en-US" sz="900" b="0" dirty="0" err="1" smtClean="0">
                <a:latin typeface="Arial" panose="020B0604020202020204" pitchFamily="34" charset="0"/>
                <a:cs typeface="Arial" panose="020B0604020202020204" pitchFamily="34" charset="0"/>
              </a:rPr>
              <a:t>Lactogal</a:t>
            </a:r>
            <a:r>
              <a:rPr lang="en-US" sz="900" b="0" dirty="0" smtClean="0">
                <a:latin typeface="Arial" panose="020B0604020202020204" pitchFamily="34" charset="0"/>
                <a:cs typeface="Arial" panose="020B0604020202020204" pitchFamily="34" charset="0"/>
              </a:rPr>
              <a:t> is a Portuguese company dedicated to the production and sale of dairy products. The company owns 7 factories in Iberia, holding brands such as </a:t>
            </a:r>
            <a:r>
              <a:rPr lang="en-US" sz="900" b="0" dirty="0" err="1" smtClean="0">
                <a:latin typeface="Arial" panose="020B0604020202020204" pitchFamily="34" charset="0"/>
                <a:cs typeface="Arial" panose="020B0604020202020204" pitchFamily="34" charset="0"/>
              </a:rPr>
              <a:t>Agros</a:t>
            </a:r>
            <a:r>
              <a:rPr lang="en-US" sz="900" b="0" dirty="0" smtClean="0">
                <a:latin typeface="Arial" panose="020B0604020202020204" pitchFamily="34" charset="0"/>
                <a:cs typeface="Arial" panose="020B0604020202020204" pitchFamily="34" charset="0"/>
              </a:rPr>
              <a:t>, Mimosa, </a:t>
            </a:r>
            <a:r>
              <a:rPr lang="en-US" sz="900" b="0" dirty="0" err="1" smtClean="0">
                <a:latin typeface="Arial" panose="020B0604020202020204" pitchFamily="34" charset="0"/>
                <a:cs typeface="Arial" panose="020B0604020202020204" pitchFamily="34" charset="0"/>
              </a:rPr>
              <a:t>Mtinal</a:t>
            </a:r>
            <a:r>
              <a:rPr lang="en-US" sz="900" b="0" dirty="0" smtClean="0">
                <a:latin typeface="Arial" panose="020B0604020202020204" pitchFamily="34" charset="0"/>
                <a:cs typeface="Arial" panose="020B0604020202020204" pitchFamily="34" charset="0"/>
              </a:rPr>
              <a:t>, Vigor or </a:t>
            </a:r>
            <a:r>
              <a:rPr lang="en-US" sz="900" b="0" dirty="0" err="1" smtClean="0">
                <a:latin typeface="Arial" panose="020B0604020202020204" pitchFamily="34" charset="0"/>
                <a:cs typeface="Arial" panose="020B0604020202020204" pitchFamily="34" charset="0"/>
              </a:rPr>
              <a:t>Primor</a:t>
            </a:r>
            <a:r>
              <a:rPr lang="en-US" sz="900" b="0" dirty="0" smtClean="0">
                <a:latin typeface="Arial" panose="020B0604020202020204" pitchFamily="34" charset="0"/>
                <a:cs typeface="Arial" panose="020B0604020202020204" pitchFamily="34" charset="0"/>
              </a:rPr>
              <a:t>.</a:t>
            </a:r>
          </a:p>
          <a:p>
            <a:pPr marL="450850"/>
            <a:r>
              <a:rPr lang="en-US" sz="1050" dirty="0" smtClean="0">
                <a:latin typeface="Arial" panose="020B0604020202020204" pitchFamily="34" charset="0"/>
                <a:cs typeface="Arial" panose="020B0604020202020204" pitchFamily="34" charset="0"/>
              </a:rPr>
              <a:t>Portugal Fresh: </a:t>
            </a:r>
            <a:r>
              <a:rPr lang="en-US" sz="900" b="0" dirty="0" smtClean="0">
                <a:latin typeface="Arial" panose="020B0604020202020204" pitchFamily="34" charset="0"/>
                <a:cs typeface="Arial" panose="020B0604020202020204" pitchFamily="34" charset="0"/>
              </a:rPr>
              <a:t>It’s an association of producers that aims to promote fruits, vegetables and flowers from Portugal, both internally and internationally.</a:t>
            </a:r>
          </a:p>
          <a:p>
            <a:pPr marL="450850"/>
            <a:r>
              <a:rPr lang="en-US" sz="900" dirty="0" smtClean="0">
                <a:latin typeface="Arial" panose="020B0604020202020204" pitchFamily="34" charset="0"/>
                <a:cs typeface="Arial" panose="020B0604020202020204" pitchFamily="34" charset="0"/>
              </a:rPr>
              <a:t>Quinta da Serra and Quinta do Pedro </a:t>
            </a:r>
            <a:r>
              <a:rPr lang="en-US" sz="900" dirty="0" err="1" smtClean="0">
                <a:latin typeface="Arial" panose="020B0604020202020204" pitchFamily="34" charset="0"/>
                <a:cs typeface="Arial" panose="020B0604020202020204" pitchFamily="34" charset="0"/>
              </a:rPr>
              <a:t>Cavada</a:t>
            </a:r>
            <a:r>
              <a:rPr lang="en-US" sz="900" dirty="0" smtClean="0">
                <a:latin typeface="Arial" panose="020B0604020202020204" pitchFamily="34" charset="0"/>
                <a:cs typeface="Arial" panose="020B0604020202020204" pitchFamily="34" charset="0"/>
              </a:rPr>
              <a:t> – </a:t>
            </a:r>
            <a:r>
              <a:rPr lang="en-US" sz="900" b="0" dirty="0" smtClean="0">
                <a:latin typeface="Arial" panose="020B0604020202020204" pitchFamily="34" charset="0"/>
                <a:cs typeface="Arial" panose="020B0604020202020204" pitchFamily="34" charset="0"/>
              </a:rPr>
              <a:t>These two wine producers are owned by the Angolan General </a:t>
            </a:r>
            <a:r>
              <a:rPr lang="en-US" sz="900" b="0" dirty="0" err="1" smtClean="0">
                <a:latin typeface="Arial" panose="020B0604020202020204" pitchFamily="34" charset="0"/>
                <a:cs typeface="Arial" panose="020B0604020202020204" pitchFamily="34" charset="0"/>
              </a:rPr>
              <a:t>Kopelipa</a:t>
            </a:r>
            <a:r>
              <a:rPr lang="en-US" sz="900" b="0" dirty="0" smtClean="0">
                <a:latin typeface="Arial" panose="020B0604020202020204" pitchFamily="34" charset="0"/>
                <a:cs typeface="Arial" panose="020B0604020202020204" pitchFamily="34" charset="0"/>
              </a:rPr>
              <a:t>.</a:t>
            </a:r>
          </a:p>
          <a:p>
            <a:pPr marL="450850"/>
            <a:r>
              <a:rPr lang="en-US" sz="900" dirty="0" smtClean="0">
                <a:latin typeface="Arial" panose="020B0604020202020204" pitchFamily="34" charset="0"/>
                <a:cs typeface="Arial" panose="020B0604020202020204" pitchFamily="34" charset="0"/>
              </a:rPr>
              <a:t>Central </a:t>
            </a:r>
            <a:r>
              <a:rPr lang="en-US" sz="900" dirty="0" err="1" smtClean="0">
                <a:latin typeface="Arial" panose="020B0604020202020204" pitchFamily="34" charset="0"/>
                <a:cs typeface="Arial" panose="020B0604020202020204" pitchFamily="34" charset="0"/>
              </a:rPr>
              <a:t>Frutas</a:t>
            </a:r>
            <a:r>
              <a:rPr lang="en-US" sz="900" dirty="0" smtClean="0">
                <a:latin typeface="Arial" panose="020B0604020202020204" pitchFamily="34" charset="0"/>
                <a:cs typeface="Arial" panose="020B0604020202020204" pitchFamily="34" charset="0"/>
              </a:rPr>
              <a:t> do </a:t>
            </a:r>
            <a:r>
              <a:rPr lang="en-US" sz="900" dirty="0" err="1" smtClean="0">
                <a:latin typeface="Arial" panose="020B0604020202020204" pitchFamily="34" charset="0"/>
                <a:cs typeface="Arial" panose="020B0604020202020204" pitchFamily="34" charset="0"/>
              </a:rPr>
              <a:t>Painho</a:t>
            </a:r>
            <a:r>
              <a:rPr lang="en-US" sz="900" dirty="0" smtClean="0">
                <a:latin typeface="Arial" panose="020B0604020202020204" pitchFamily="34" charset="0"/>
                <a:cs typeface="Arial" panose="020B0604020202020204" pitchFamily="34" charset="0"/>
              </a:rPr>
              <a:t> – </a:t>
            </a:r>
            <a:r>
              <a:rPr lang="en-US" sz="900" b="0" dirty="0" smtClean="0">
                <a:latin typeface="Arial" panose="020B0604020202020204" pitchFamily="34" charset="0"/>
                <a:cs typeface="Arial" panose="020B0604020202020204" pitchFamily="34" charset="0"/>
              </a:rPr>
              <a:t>is a company held by Angolan capital (</a:t>
            </a:r>
            <a:r>
              <a:rPr lang="en-US" sz="900" b="0" dirty="0" err="1" smtClean="0">
                <a:latin typeface="Arial" panose="020B0604020202020204" pitchFamily="34" charset="0"/>
                <a:cs typeface="Arial" panose="020B0604020202020204" pitchFamily="34" charset="0"/>
              </a:rPr>
              <a:t>Tzhizé</a:t>
            </a:r>
            <a:r>
              <a:rPr lang="en-US" sz="900" b="0" dirty="0" smtClean="0">
                <a:latin typeface="Arial" panose="020B0604020202020204" pitchFamily="34" charset="0"/>
                <a:cs typeface="Arial" panose="020B0604020202020204" pitchFamily="34" charset="0"/>
              </a:rPr>
              <a:t> dos Santos) in the fruits business.</a:t>
            </a:r>
            <a:endParaRPr lang="en-US" sz="900" b="0" dirty="0">
              <a:latin typeface="Arial" panose="020B0604020202020204" pitchFamily="34" charset="0"/>
              <a:cs typeface="Arial" panose="020B0604020202020204" pitchFamily="34" charset="0"/>
            </a:endParaRPr>
          </a:p>
        </p:txBody>
      </p:sp>
      <p:cxnSp>
        <p:nvCxnSpPr>
          <p:cNvPr id="15" name="Straight Connector 14"/>
          <p:cNvCxnSpPr/>
          <p:nvPr/>
        </p:nvCxnSpPr>
        <p:spPr bwMode="auto">
          <a:xfrm>
            <a:off x="654290" y="1432759"/>
            <a:ext cx="5487108" cy="0"/>
          </a:xfrm>
          <a:prstGeom prst="line">
            <a:avLst/>
          </a:prstGeom>
          <a:ln/>
          <a:extLst/>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bwMode="auto">
          <a:xfrm>
            <a:off x="538163" y="1348229"/>
            <a:ext cx="0" cy="3932023"/>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629464" y="1733532"/>
            <a:ext cx="914400" cy="91440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a:off x="654290" y="6519395"/>
            <a:ext cx="5487108" cy="0"/>
          </a:xfrm>
          <a:prstGeom prst="line">
            <a:avLst/>
          </a:prstGeom>
          <a:ln/>
          <a:extLst/>
        </p:spPr>
        <p:style>
          <a:lnRef idx="1">
            <a:schemeClr val="dk1"/>
          </a:lnRef>
          <a:fillRef idx="0">
            <a:schemeClr val="dk1"/>
          </a:fillRef>
          <a:effectRef idx="0">
            <a:schemeClr val="dk1"/>
          </a:effectRef>
          <a:fontRef idx="minor">
            <a:schemeClr val="tx1"/>
          </a:fontRef>
        </p:style>
      </p:cxnSp>
      <p:sp>
        <p:nvSpPr>
          <p:cNvPr id="34" name="Text Placeholder 6"/>
          <p:cNvSpPr txBox="1">
            <a:spLocks/>
          </p:cNvSpPr>
          <p:nvPr/>
        </p:nvSpPr>
        <p:spPr>
          <a:xfrm>
            <a:off x="570806" y="1182958"/>
            <a:ext cx="2808288" cy="260174"/>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Main players</a:t>
            </a:r>
          </a:p>
        </p:txBody>
      </p:sp>
      <p:sp>
        <p:nvSpPr>
          <p:cNvPr id="39" name="TextBox 38"/>
          <p:cNvSpPr txBox="1"/>
          <p:nvPr/>
        </p:nvSpPr>
        <p:spPr>
          <a:xfrm>
            <a:off x="939752" y="9473452"/>
            <a:ext cx="1853071"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b="1" dirty="0" smtClean="0">
                <a:solidFill>
                  <a:srgbClr val="000000"/>
                </a:solidFill>
                <a:latin typeface="Arial" panose="020B0604020202020204" pitchFamily="34" charset="0"/>
                <a:cs typeface="Arial" panose="020B0604020202020204" pitchFamily="34" charset="0"/>
              </a:rPr>
              <a:t>Source: </a:t>
            </a:r>
            <a:r>
              <a:rPr lang="en-US" sz="700" dirty="0" smtClean="0">
                <a:solidFill>
                  <a:srgbClr val="000000"/>
                </a:solidFill>
                <a:latin typeface="Arial" panose="020B0604020202020204" pitchFamily="34" charset="0"/>
                <a:cs typeface="Arial" panose="020B0604020202020204" pitchFamily="34" charset="0"/>
              </a:rPr>
              <a:t>Amadeus; Company financial </a:t>
            </a:r>
            <a:r>
              <a:rPr lang="en-US" sz="700" dirty="0">
                <a:solidFill>
                  <a:srgbClr val="000000"/>
                </a:solidFill>
                <a:latin typeface="Arial" panose="020B0604020202020204" pitchFamily="34" charset="0"/>
                <a:cs typeface="Arial" panose="020B0604020202020204" pitchFamily="34" charset="0"/>
              </a:rPr>
              <a:t>r</a:t>
            </a:r>
            <a:r>
              <a:rPr lang="en-US" sz="700" dirty="0" smtClean="0">
                <a:solidFill>
                  <a:srgbClr val="000000"/>
                </a:solidFill>
                <a:latin typeface="Arial" panose="020B0604020202020204" pitchFamily="34" charset="0"/>
                <a:cs typeface="Arial" panose="020B0604020202020204" pitchFamily="34" charset="0"/>
              </a:rPr>
              <a:t>eports</a:t>
            </a:r>
          </a:p>
        </p:txBody>
      </p:sp>
      <p:sp>
        <p:nvSpPr>
          <p:cNvPr id="23" name="Title 5"/>
          <p:cNvSpPr>
            <a:spLocks noGrp="1"/>
          </p:cNvSpPr>
          <p:nvPr>
            <p:ph type="title"/>
          </p:nvPr>
        </p:nvSpPr>
        <p:spPr>
          <a:xfrm>
            <a:off x="538163" y="484189"/>
            <a:ext cx="5770561" cy="1003300"/>
          </a:xfrm>
        </p:spPr>
        <p:txBody>
          <a:bodyPr anchor="t">
            <a:normAutofit/>
          </a:bodyPr>
          <a:lstStyle/>
          <a:p>
            <a:r>
              <a:rPr lang="en-US" sz="2200" dirty="0" smtClean="0">
                <a:latin typeface="Arial" panose="020B0604020202020204" pitchFamily="34" charset="0"/>
                <a:cs typeface="Arial" panose="020B0604020202020204" pitchFamily="34" charset="0"/>
              </a:rPr>
              <a:t>Agriculture and Agro-food Sector</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Key players</a:t>
            </a:r>
            <a:endParaRPr lang="en-US" sz="2200" dirty="0">
              <a:solidFill>
                <a:schemeClr val="accent2"/>
              </a:solidFill>
              <a:latin typeface="Arial" panose="020B0604020202020204" pitchFamily="34" charset="0"/>
              <a:cs typeface="Arial" panose="020B0604020202020204" pitchFamily="34" charset="0"/>
            </a:endParaRPr>
          </a:p>
        </p:txBody>
      </p:sp>
      <p:pic>
        <p:nvPicPr>
          <p:cNvPr id="23558" name="Picture 6" descr="http://www.caritas.pt/beja/images/stories/Noticias/de%20prad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808" y="1945579"/>
            <a:ext cx="443709" cy="430801"/>
          </a:xfrm>
          <a:prstGeom prst="rect">
            <a:avLst/>
          </a:prstGeom>
          <a:noFill/>
          <a:extLst>
            <a:ext uri="{909E8E84-426E-40DD-AFC4-6F175D3DCCD1}">
              <a14:hiddenFill xmlns:a14="http://schemas.microsoft.com/office/drawing/2010/main">
                <a:solidFill>
                  <a:srgbClr val="FFFFFF"/>
                </a:solidFill>
              </a14:hiddenFill>
            </a:ext>
          </a:extLst>
        </p:spPr>
      </p:pic>
      <p:pic>
        <p:nvPicPr>
          <p:cNvPr id="23561" name="Picture 9" descr="http://euroeste.pt/public/gfx/logo.png"/>
          <p:cNvPicPr>
            <a:picLocks noChangeAspect="1" noChangeArrowheads="1"/>
          </p:cNvPicPr>
          <p:nvPr/>
        </p:nvPicPr>
        <p:blipFill rotWithShape="1">
          <a:blip r:embed="rId8">
            <a:extLst>
              <a:ext uri="{28A0092B-C50C-407E-A947-70E740481C1C}">
                <a14:useLocalDpi xmlns:a14="http://schemas.microsoft.com/office/drawing/2010/main" val="0"/>
              </a:ext>
            </a:extLst>
          </a:blip>
          <a:srcRect r="78683"/>
          <a:stretch/>
        </p:blipFill>
        <p:spPr bwMode="auto">
          <a:xfrm>
            <a:off x="749779" y="2483370"/>
            <a:ext cx="438738" cy="42783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sovenagroup.com/assets/images/pages/azeite_mundo_link.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9177" y="3731051"/>
            <a:ext cx="257588" cy="347116"/>
          </a:xfrm>
          <a:prstGeom prst="rect">
            <a:avLst/>
          </a:prstGeom>
          <a:noFill/>
          <a:extLst>
            <a:ext uri="{909E8E84-426E-40DD-AFC4-6F175D3DCCD1}">
              <a14:hiddenFill xmlns:a14="http://schemas.microsoft.com/office/drawing/2010/main">
                <a:solidFill>
                  <a:srgbClr val="FFFFFF"/>
                </a:solidFill>
              </a14:hiddenFill>
            </a:ext>
          </a:extLst>
        </p:spPr>
      </p:pic>
      <p:pic>
        <p:nvPicPr>
          <p:cNvPr id="23575" name="Picture 23" descr="https://shops.hmedia.com/WebRoot/Store/Shops/3130-130702/MediaGallery/design/logo-grupo-valouro.jpg"/>
          <p:cNvPicPr>
            <a:picLocks noChangeAspect="1" noChangeArrowheads="1"/>
          </p:cNvPicPr>
          <p:nvPr/>
        </p:nvPicPr>
        <p:blipFill rotWithShape="1">
          <a:blip r:embed="rId10">
            <a:extLst>
              <a:ext uri="{28A0092B-C50C-407E-A947-70E740481C1C}">
                <a14:useLocalDpi xmlns:a14="http://schemas.microsoft.com/office/drawing/2010/main" val="0"/>
              </a:ext>
            </a:extLst>
          </a:blip>
          <a:srcRect r="66293"/>
          <a:stretch/>
        </p:blipFill>
        <p:spPr bwMode="auto">
          <a:xfrm>
            <a:off x="758116" y="3038217"/>
            <a:ext cx="430213" cy="43815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30</a:t>
            </a:fld>
            <a:endParaRPr lang="en-US" dirty="0"/>
          </a:p>
        </p:txBody>
      </p:sp>
      <p:graphicFrame>
        <p:nvGraphicFramePr>
          <p:cNvPr id="22" name="Table 21"/>
          <p:cNvGraphicFramePr>
            <a:graphicFrameLocks noGrp="1"/>
          </p:cNvGraphicFramePr>
          <p:nvPr>
            <p:extLst/>
          </p:nvPr>
        </p:nvGraphicFramePr>
        <p:xfrm>
          <a:off x="1216185" y="6551622"/>
          <a:ext cx="4270215" cy="1079568"/>
        </p:xfrm>
        <a:graphic>
          <a:graphicData uri="http://schemas.openxmlformats.org/drawingml/2006/table">
            <a:tbl>
              <a:tblPr>
                <a:tableStyleId>{5C22544A-7EE6-4342-B048-85BDC9FD1C3A}</a:tableStyleId>
              </a:tblPr>
              <a:tblGrid>
                <a:gridCol w="1742915"/>
                <a:gridCol w="844550"/>
                <a:gridCol w="920750"/>
                <a:gridCol w="762000"/>
              </a:tblGrid>
              <a:tr h="154224">
                <a:tc>
                  <a:txBody>
                    <a:bodyPr/>
                    <a:lstStyle/>
                    <a:p>
                      <a:pPr algn="l" fontAlgn="b"/>
                      <a:r>
                        <a:rPr lang="en-US" sz="700" b="1" u="none" strike="noStrike" noProof="0" dirty="0" smtClean="0">
                          <a:effectLst/>
                        </a:rPr>
                        <a:t> € 000</a:t>
                      </a:r>
                      <a:endParaRPr lang="en-US" sz="700" b="1" i="0" u="none" strike="noStrike" noProof="0" dirty="0">
                        <a:solidFill>
                          <a:srgbClr val="000000"/>
                        </a:solidFill>
                        <a:effectLst/>
                        <a:latin typeface="Arial" panose="020B0604020202020204" pitchFamily="34" charset="0"/>
                      </a:endParaRPr>
                    </a:p>
                  </a:txBody>
                  <a:tcPr marL="7620" marR="7620" marT="7620" marB="0" anchor="b">
                    <a:solidFill>
                      <a:schemeClr val="bg1">
                        <a:lumMod val="75000"/>
                      </a:schemeClr>
                    </a:solidFill>
                  </a:tcPr>
                </a:tc>
                <a:tc>
                  <a:txBody>
                    <a:bodyPr/>
                    <a:lstStyle/>
                    <a:p>
                      <a:pPr algn="ctr" fontAlgn="ctr"/>
                      <a:r>
                        <a:rPr lang="en-US" sz="700" b="1" u="none" strike="noStrike" noProof="0" dirty="0" smtClean="0">
                          <a:effectLst/>
                        </a:rPr>
                        <a:t>Turnover</a:t>
                      </a:r>
                      <a:endParaRPr lang="en-US" sz="7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ctr" fontAlgn="ctr"/>
                      <a:r>
                        <a:rPr lang="en-US" sz="700" b="1" u="none" strike="noStrike" kern="1200" noProof="0" dirty="0" smtClean="0">
                          <a:solidFill>
                            <a:schemeClr val="dk1"/>
                          </a:solidFill>
                          <a:effectLst/>
                          <a:latin typeface="+mn-lt"/>
                          <a:ea typeface="+mn-ea"/>
                          <a:cs typeface="+mn-cs"/>
                        </a:rPr>
                        <a:t>Total Assets </a:t>
                      </a:r>
                      <a:endParaRPr lang="en-US" sz="700" b="1" u="none" strike="noStrike" kern="1200" noProof="0" dirty="0">
                        <a:solidFill>
                          <a:schemeClr val="dk1"/>
                        </a:solidFill>
                        <a:effectLst/>
                        <a:latin typeface="+mn-lt"/>
                        <a:ea typeface="+mn-ea"/>
                        <a:cs typeface="+mn-cs"/>
                      </a:endParaRPr>
                    </a:p>
                  </a:txBody>
                  <a:tcPr marL="7620" marR="7620" marT="7620" marB="0" anchor="ctr">
                    <a:solidFill>
                      <a:schemeClr val="bg1">
                        <a:lumMod val="75000"/>
                      </a:schemeClr>
                    </a:solidFill>
                  </a:tcPr>
                </a:tc>
                <a:tc>
                  <a:txBody>
                    <a:bodyPr/>
                    <a:lstStyle/>
                    <a:p>
                      <a:pPr algn="ctr" fontAlgn="ctr"/>
                      <a:r>
                        <a:rPr lang="en-US" sz="700" b="1" u="none" strike="noStrike" noProof="0" dirty="0" smtClean="0">
                          <a:effectLst/>
                        </a:rPr>
                        <a:t>No.</a:t>
                      </a:r>
                      <a:r>
                        <a:rPr lang="en-US" sz="700" b="1" u="none" strike="noStrike" baseline="0" noProof="0" dirty="0" smtClean="0">
                          <a:effectLst/>
                        </a:rPr>
                        <a:t> of</a:t>
                      </a:r>
                      <a:r>
                        <a:rPr lang="en-US" sz="700" b="1" u="none" strike="noStrike" noProof="0" dirty="0" smtClean="0">
                          <a:effectLst/>
                        </a:rPr>
                        <a:t> employees</a:t>
                      </a:r>
                      <a:endParaRPr lang="en-US" sz="7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r>
              <a:tr h="154224">
                <a:tc gridSpan="4">
                  <a:txBody>
                    <a:bodyPr/>
                    <a:lstStyle/>
                    <a:p>
                      <a:pPr algn="ctr" fontAlgn="ctr"/>
                      <a:r>
                        <a:rPr lang="en-US" sz="700" b="1" i="0" u="none" strike="noStrike" noProof="0" dirty="0" smtClean="0">
                          <a:solidFill>
                            <a:schemeClr val="tx1"/>
                          </a:solidFill>
                          <a:effectLst/>
                          <a:latin typeface="Arial" panose="020B0604020202020204" pitchFamily="34" charset="0"/>
                        </a:rPr>
                        <a:t>Agriculture</a:t>
                      </a:r>
                      <a:endParaRPr lang="en-US" sz="700" b="1" i="0" u="none" strike="noStrike" noProof="0" dirty="0">
                        <a:solidFill>
                          <a:schemeClr val="tx1"/>
                        </a:solidFill>
                        <a:effectLst/>
                        <a:latin typeface="Arial" panose="020B0604020202020204" pitchFamily="34" charset="0"/>
                      </a:endParaRPr>
                    </a:p>
                  </a:txBody>
                  <a:tcPr marL="7620" marR="7620" marT="7620" marB="0" anchor="ctr">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54224">
                <a:tc>
                  <a:txBody>
                    <a:bodyPr/>
                    <a:lstStyle/>
                    <a:p>
                      <a:pPr algn="l" fontAlgn="ctr"/>
                      <a:r>
                        <a:rPr lang="en-US" sz="700" b="1" i="0" u="none" strike="noStrike" noProof="0" dirty="0" err="1" smtClean="0">
                          <a:solidFill>
                            <a:schemeClr val="tx1"/>
                          </a:solidFill>
                          <a:effectLst/>
                          <a:latin typeface="Arial" panose="020B0604020202020204" pitchFamily="34" charset="0"/>
                        </a:rPr>
                        <a:t>Elaia</a:t>
                      </a:r>
                      <a:endParaRPr lang="en-US" sz="700" b="1" i="0" u="none" strike="noStrike" noProof="0" dirty="0">
                        <a:solidFill>
                          <a:schemeClr val="tx1"/>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700" b="0" i="0" u="none" strike="noStrike" noProof="0" dirty="0" smtClean="0">
                          <a:solidFill>
                            <a:schemeClr val="tx1"/>
                          </a:solidFill>
                          <a:effectLst/>
                          <a:latin typeface="Arial" panose="020B0604020202020204" pitchFamily="34" charset="0"/>
                          <a:cs typeface="Arial" panose="020B0604020202020204" pitchFamily="34" charset="0"/>
                        </a:rPr>
                        <a:t>56,500</a:t>
                      </a:r>
                      <a:endParaRPr lang="en-US" sz="7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u="none" strike="noStrike" kern="1200" noProof="0" dirty="0" smtClean="0">
                          <a:solidFill>
                            <a:schemeClr val="tx1"/>
                          </a:solidFill>
                          <a:effectLst/>
                          <a:latin typeface="Arial" panose="020B0604020202020204" pitchFamily="34" charset="0"/>
                          <a:ea typeface="+mn-ea"/>
                          <a:cs typeface="Arial" panose="020B0604020202020204" pitchFamily="34" charset="0"/>
                        </a:rPr>
                        <a:t>274,974</a:t>
                      </a:r>
                      <a:endParaRPr lang="en-US" sz="7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algn="r" fontAlgn="ctr"/>
                      <a:r>
                        <a:rPr lang="en-US" sz="700" b="0" i="0" u="none" strike="noStrike" noProof="0" dirty="0" err="1" smtClean="0">
                          <a:solidFill>
                            <a:schemeClr val="tx1"/>
                          </a:solidFill>
                          <a:effectLst/>
                          <a:latin typeface="Arial" panose="020B0604020202020204" pitchFamily="34" charset="0"/>
                          <a:cs typeface="Arial" panose="020B0604020202020204" pitchFamily="34" charset="0"/>
                        </a:rPr>
                        <a:t>n.a</a:t>
                      </a:r>
                      <a:endParaRPr lang="en-US" sz="7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r>
              <a:tr h="154224">
                <a:tc>
                  <a:txBody>
                    <a:bodyPr/>
                    <a:lstStyle/>
                    <a:p>
                      <a:pPr algn="l" fontAlgn="ctr"/>
                      <a:r>
                        <a:rPr lang="en-US" sz="700" b="1" i="0" u="none" strike="noStrike" noProof="0" dirty="0" smtClean="0">
                          <a:solidFill>
                            <a:schemeClr val="tx1"/>
                          </a:solidFill>
                          <a:effectLst/>
                          <a:latin typeface="Arial" panose="020B0604020202020204" pitchFamily="34" charset="0"/>
                        </a:rPr>
                        <a:t>De Prado Portugal</a:t>
                      </a:r>
                      <a:endParaRPr lang="en-US" sz="700" b="1" i="0" u="none" strike="noStrike" noProof="0" dirty="0">
                        <a:solidFill>
                          <a:schemeClr val="tx1"/>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700" b="0" i="0" u="none" strike="noStrike" noProof="0" dirty="0" smtClean="0">
                          <a:solidFill>
                            <a:schemeClr val="tx1"/>
                          </a:solidFill>
                          <a:effectLst/>
                          <a:latin typeface="Arial" panose="020B0604020202020204" pitchFamily="34" charset="0"/>
                          <a:cs typeface="Arial" panose="020B0604020202020204" pitchFamily="34" charset="0"/>
                        </a:rPr>
                        <a:t>47,244</a:t>
                      </a:r>
                      <a:endParaRPr lang="en-US" sz="7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u="none" strike="noStrike" kern="1200" noProof="0" dirty="0" smtClean="0">
                          <a:solidFill>
                            <a:schemeClr val="tx1"/>
                          </a:solidFill>
                          <a:effectLst/>
                          <a:latin typeface="Arial" panose="020B0604020202020204" pitchFamily="34" charset="0"/>
                          <a:ea typeface="+mn-ea"/>
                          <a:cs typeface="Arial" panose="020B0604020202020204" pitchFamily="34" charset="0"/>
                        </a:rPr>
                        <a:t>119,389</a:t>
                      </a:r>
                      <a:endParaRPr lang="en-US" sz="7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algn="r" fontAlgn="ctr"/>
                      <a:r>
                        <a:rPr lang="en-US" sz="700" b="0" i="0" u="none" strike="noStrike" noProof="0" dirty="0" smtClean="0">
                          <a:solidFill>
                            <a:schemeClr val="tx1"/>
                          </a:solidFill>
                          <a:effectLst/>
                          <a:latin typeface="Arial" panose="020B0604020202020204" pitchFamily="34" charset="0"/>
                          <a:cs typeface="Arial" panose="020B0604020202020204" pitchFamily="34" charset="0"/>
                        </a:rPr>
                        <a:t>148</a:t>
                      </a:r>
                      <a:endParaRPr lang="en-US" sz="7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r>
              <a:tr h="154224">
                <a:tc>
                  <a:txBody>
                    <a:bodyPr/>
                    <a:lstStyle/>
                    <a:p>
                      <a:pPr algn="l" fontAlgn="ctr"/>
                      <a:r>
                        <a:rPr lang="en-US" sz="700" b="1" i="0" u="none" strike="noStrike" noProof="0" dirty="0" err="1" smtClean="0">
                          <a:solidFill>
                            <a:schemeClr val="tx1"/>
                          </a:solidFill>
                          <a:effectLst/>
                          <a:latin typeface="Arial" panose="020B0604020202020204" pitchFamily="34" charset="0"/>
                        </a:rPr>
                        <a:t>Lusomorango</a:t>
                      </a:r>
                      <a:endParaRPr lang="en-US" sz="700" b="1" i="0" u="none" strike="noStrike" noProof="0" dirty="0">
                        <a:solidFill>
                          <a:schemeClr val="tx1"/>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700" b="0" i="0" u="none" strike="noStrike" noProof="0" dirty="0" smtClean="0">
                          <a:solidFill>
                            <a:schemeClr val="tx1"/>
                          </a:solidFill>
                          <a:effectLst/>
                          <a:latin typeface="Arial" panose="020B0604020202020204" pitchFamily="34" charset="0"/>
                          <a:cs typeface="Arial" panose="020B0604020202020204" pitchFamily="34" charset="0"/>
                        </a:rPr>
                        <a:t>37,726</a:t>
                      </a:r>
                      <a:endParaRPr lang="en-US" sz="7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u="none" strike="noStrike" kern="1200" noProof="0" dirty="0" smtClean="0">
                          <a:solidFill>
                            <a:schemeClr val="tx1"/>
                          </a:solidFill>
                          <a:effectLst/>
                          <a:latin typeface="Arial" panose="020B0604020202020204" pitchFamily="34" charset="0"/>
                          <a:ea typeface="+mn-ea"/>
                          <a:cs typeface="Arial" panose="020B0604020202020204" pitchFamily="34" charset="0"/>
                        </a:rPr>
                        <a:t>4,265</a:t>
                      </a:r>
                      <a:endParaRPr lang="en-US" sz="7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algn="r" fontAlgn="ctr"/>
                      <a:r>
                        <a:rPr lang="en-US" sz="700" b="0" i="0" u="none" strike="noStrike" noProof="0" dirty="0" smtClean="0">
                          <a:solidFill>
                            <a:schemeClr val="tx1"/>
                          </a:solidFill>
                          <a:effectLst/>
                          <a:latin typeface="Arial" panose="020B0604020202020204" pitchFamily="34" charset="0"/>
                          <a:cs typeface="Arial" panose="020B0604020202020204" pitchFamily="34" charset="0"/>
                        </a:rPr>
                        <a:t>6</a:t>
                      </a:r>
                      <a:endParaRPr lang="en-US" sz="7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r>
              <a:tr h="154224">
                <a:tc>
                  <a:txBody>
                    <a:bodyPr/>
                    <a:lstStyle/>
                    <a:p>
                      <a:pPr algn="l" fontAlgn="ctr"/>
                      <a:r>
                        <a:rPr lang="en-US" sz="700" b="1" i="0" u="none" strike="noStrike" noProof="0" dirty="0" err="1" smtClean="0">
                          <a:solidFill>
                            <a:schemeClr val="tx1"/>
                          </a:solidFill>
                          <a:effectLst/>
                          <a:latin typeface="Arial" panose="020B0604020202020204" pitchFamily="34" charset="0"/>
                        </a:rPr>
                        <a:t>Hortafina</a:t>
                      </a:r>
                      <a:endParaRPr lang="en-US" sz="700" b="1" i="0" u="none" strike="noStrike" noProof="0" dirty="0">
                        <a:solidFill>
                          <a:schemeClr val="tx1"/>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700" b="0" i="0" u="none" strike="noStrike" noProof="0" dirty="0" smtClean="0">
                          <a:solidFill>
                            <a:schemeClr val="tx1"/>
                          </a:solidFill>
                          <a:effectLst/>
                          <a:latin typeface="Arial" panose="020B0604020202020204" pitchFamily="34" charset="0"/>
                          <a:cs typeface="Arial" panose="020B0604020202020204" pitchFamily="34" charset="0"/>
                        </a:rPr>
                        <a:t>31,437</a:t>
                      </a:r>
                      <a:endParaRPr lang="en-US" sz="7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u="none" strike="noStrike" kern="1200" noProof="0" dirty="0" smtClean="0">
                          <a:solidFill>
                            <a:schemeClr val="tx1"/>
                          </a:solidFill>
                          <a:effectLst/>
                          <a:latin typeface="Arial" panose="020B0604020202020204" pitchFamily="34" charset="0"/>
                          <a:ea typeface="+mn-ea"/>
                          <a:cs typeface="Arial" panose="020B0604020202020204" pitchFamily="34" charset="0"/>
                        </a:rPr>
                        <a:t>9,872</a:t>
                      </a:r>
                      <a:endParaRPr lang="en-US" sz="7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algn="r" fontAlgn="ctr"/>
                      <a:r>
                        <a:rPr lang="en-US" sz="700" b="0" i="0" u="none" strike="noStrike" noProof="0" dirty="0" smtClean="0">
                          <a:solidFill>
                            <a:schemeClr val="tx1"/>
                          </a:solidFill>
                          <a:effectLst/>
                          <a:latin typeface="Arial" panose="020B0604020202020204" pitchFamily="34" charset="0"/>
                          <a:cs typeface="Arial" panose="020B0604020202020204" pitchFamily="34" charset="0"/>
                        </a:rPr>
                        <a:t>52</a:t>
                      </a:r>
                      <a:endParaRPr lang="en-US" sz="7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r>
              <a:tr h="154224">
                <a:tc>
                  <a:txBody>
                    <a:bodyPr/>
                    <a:lstStyle/>
                    <a:p>
                      <a:pPr algn="l" fontAlgn="ctr"/>
                      <a:r>
                        <a:rPr lang="en-US" sz="700" b="1" i="0" u="none" strike="noStrike" noProof="0" dirty="0" err="1" smtClean="0">
                          <a:solidFill>
                            <a:schemeClr val="tx1"/>
                          </a:solidFill>
                          <a:effectLst/>
                          <a:latin typeface="Arial" panose="020B0604020202020204" pitchFamily="34" charset="0"/>
                        </a:rPr>
                        <a:t>Vitacress</a:t>
                      </a:r>
                      <a:r>
                        <a:rPr lang="en-US" sz="700" b="1" i="0" u="none" strike="noStrike" noProof="0" dirty="0" smtClean="0">
                          <a:solidFill>
                            <a:schemeClr val="tx1"/>
                          </a:solidFill>
                          <a:effectLst/>
                          <a:latin typeface="Arial" panose="020B0604020202020204" pitchFamily="34" charset="0"/>
                        </a:rPr>
                        <a:t> Portugal</a:t>
                      </a:r>
                      <a:endParaRPr lang="en-US" sz="700" b="1" i="0" u="none" strike="noStrike" noProof="0" dirty="0">
                        <a:solidFill>
                          <a:schemeClr val="tx1"/>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700" b="0" i="0" u="none" strike="noStrike" noProof="0" dirty="0" smtClean="0">
                          <a:solidFill>
                            <a:schemeClr val="tx1"/>
                          </a:solidFill>
                          <a:effectLst/>
                          <a:latin typeface="Arial" panose="020B0604020202020204" pitchFamily="34" charset="0"/>
                          <a:cs typeface="Arial" panose="020B0604020202020204" pitchFamily="34" charset="0"/>
                        </a:rPr>
                        <a:t>24,345</a:t>
                      </a:r>
                      <a:endParaRPr lang="en-US" sz="7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u="none" strike="noStrike" kern="1200" noProof="0" dirty="0" smtClean="0">
                          <a:solidFill>
                            <a:schemeClr val="tx1"/>
                          </a:solidFill>
                          <a:effectLst/>
                          <a:latin typeface="Arial" panose="020B0604020202020204" pitchFamily="34" charset="0"/>
                          <a:ea typeface="+mn-ea"/>
                          <a:cs typeface="Arial" panose="020B0604020202020204" pitchFamily="34" charset="0"/>
                        </a:rPr>
                        <a:t>29,459</a:t>
                      </a:r>
                      <a:endParaRPr lang="en-US" sz="7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algn="r" fontAlgn="ctr"/>
                      <a:r>
                        <a:rPr lang="en-US" sz="700" b="0" i="0" u="none" strike="noStrike" noProof="0" dirty="0" smtClean="0">
                          <a:solidFill>
                            <a:schemeClr val="tx1"/>
                          </a:solidFill>
                          <a:effectLst/>
                          <a:latin typeface="Arial" panose="020B0604020202020204" pitchFamily="34" charset="0"/>
                          <a:cs typeface="Arial" panose="020B0604020202020204" pitchFamily="34" charset="0"/>
                        </a:rPr>
                        <a:t>275</a:t>
                      </a:r>
                      <a:endParaRPr lang="en-US" sz="7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r>
            </a:tbl>
          </a:graphicData>
        </a:graphic>
      </p:graphicFrame>
      <p:graphicFrame>
        <p:nvGraphicFramePr>
          <p:cNvPr id="3" name="Table 2"/>
          <p:cNvGraphicFramePr>
            <a:graphicFrameLocks noGrp="1"/>
          </p:cNvGraphicFramePr>
          <p:nvPr>
            <p:extLst/>
          </p:nvPr>
        </p:nvGraphicFramePr>
        <p:xfrm>
          <a:off x="1216185" y="7683646"/>
          <a:ext cx="4270215" cy="874074"/>
        </p:xfrm>
        <a:graphic>
          <a:graphicData uri="http://schemas.openxmlformats.org/drawingml/2006/table">
            <a:tbl>
              <a:tblPr>
                <a:tableStyleId>{5C22544A-7EE6-4342-B048-85BDC9FD1C3A}</a:tableStyleId>
              </a:tblPr>
              <a:tblGrid>
                <a:gridCol w="1736565"/>
                <a:gridCol w="857250"/>
                <a:gridCol w="914400"/>
                <a:gridCol w="762000"/>
              </a:tblGrid>
              <a:tr h="145679">
                <a:tc gridSpan="4">
                  <a:txBody>
                    <a:bodyPr/>
                    <a:lstStyle/>
                    <a:p>
                      <a:pPr algn="ctr" fontAlgn="ctr"/>
                      <a:r>
                        <a:rPr lang="en-US" sz="700" b="1" i="0" u="none" strike="noStrike" noProof="0" dirty="0" smtClean="0">
                          <a:solidFill>
                            <a:schemeClr val="tx1"/>
                          </a:solidFill>
                          <a:effectLst/>
                          <a:latin typeface="Arial" panose="020B0604020202020204" pitchFamily="34" charset="0"/>
                        </a:rPr>
                        <a:t>Animal</a:t>
                      </a:r>
                      <a:r>
                        <a:rPr lang="en-US" sz="700" b="1" i="0" u="none" strike="noStrike" baseline="0" noProof="0" dirty="0" smtClean="0">
                          <a:solidFill>
                            <a:schemeClr val="tx1"/>
                          </a:solidFill>
                          <a:effectLst/>
                          <a:latin typeface="Arial" panose="020B0604020202020204" pitchFamily="34" charset="0"/>
                        </a:rPr>
                        <a:t> Production</a:t>
                      </a:r>
                      <a:endParaRPr lang="en-US" sz="700" b="1" i="0" u="none" strike="noStrike" noProof="0" dirty="0">
                        <a:solidFill>
                          <a:schemeClr val="tx1"/>
                        </a:solidFill>
                        <a:effectLst/>
                        <a:latin typeface="Arial" panose="020B0604020202020204" pitchFamily="34" charset="0"/>
                      </a:endParaRPr>
                    </a:p>
                  </a:txBody>
                  <a:tcPr marL="7620" marR="7620" marT="7620" marB="0" anchor="ctr">
                    <a:solidFill>
                      <a:schemeClr val="bg1">
                        <a:lumMod val="75000"/>
                      </a:schemeClr>
                    </a:solidFill>
                  </a:tcPr>
                </a:tc>
                <a:tc hMerge="1">
                  <a:txBody>
                    <a:bodyPr/>
                    <a:lstStyle/>
                    <a:p>
                      <a:pPr algn="r" fontAlgn="ctr"/>
                      <a:endParaRPr lang="en-US" sz="900" b="0" i="0" u="none" strike="noStrike" noProof="0" dirty="0">
                        <a:solidFill>
                          <a:srgbClr val="000000"/>
                        </a:solidFill>
                        <a:effectLst/>
                        <a:latin typeface="Arial" panose="020B0604020202020204" pitchFamily="34" charset="0"/>
                      </a:endParaRPr>
                    </a:p>
                  </a:txBody>
                  <a:tcPr marL="7620" marR="7620" marT="7620" marB="0" anchor="ctr">
                    <a:solidFill>
                      <a:schemeClr val="accent1">
                        <a:lumMod val="60000"/>
                        <a:lumOff val="40000"/>
                      </a:schemeClr>
                    </a:solidFill>
                  </a:tcPr>
                </a:tc>
                <a:tc hMerge="1">
                  <a:txBody>
                    <a:bodyPr/>
                    <a:lstStyle/>
                    <a:p>
                      <a:pPr marL="0" algn="r" defTabSz="839588" rtl="0" eaLnBrk="1" fontAlgn="ctr" latinLnBrk="0" hangingPunct="1"/>
                      <a:endParaRPr lang="en-US" sz="900" u="none" strike="noStrike" kern="1200" noProof="0" dirty="0">
                        <a:solidFill>
                          <a:schemeClr val="dk1"/>
                        </a:solidFill>
                        <a:effectLst/>
                        <a:latin typeface="+mn-lt"/>
                        <a:ea typeface="+mn-ea"/>
                        <a:cs typeface="+mn-cs"/>
                      </a:endParaRPr>
                    </a:p>
                  </a:txBody>
                  <a:tcPr marL="7620" marR="7620" marT="7620" marB="0" anchor="ctr">
                    <a:solidFill>
                      <a:schemeClr val="accent1">
                        <a:lumMod val="60000"/>
                        <a:lumOff val="40000"/>
                      </a:schemeClr>
                    </a:solidFill>
                  </a:tcPr>
                </a:tc>
                <a:tc hMerge="1">
                  <a:txBody>
                    <a:bodyPr/>
                    <a:lstStyle/>
                    <a:p>
                      <a:pPr algn="r" fontAlgn="ctr"/>
                      <a:endParaRPr lang="en-US" sz="900" b="0" i="0" u="none" strike="noStrike" noProof="0" dirty="0">
                        <a:solidFill>
                          <a:srgbClr val="000000"/>
                        </a:solidFill>
                        <a:effectLst/>
                        <a:latin typeface="Arial" panose="020B0604020202020204" pitchFamily="34" charset="0"/>
                      </a:endParaRPr>
                    </a:p>
                  </a:txBody>
                  <a:tcPr marL="7620" marR="7620" marT="7620" marB="0" anchor="ctr"/>
                </a:tc>
              </a:tr>
              <a:tr h="145679">
                <a:tc>
                  <a:txBody>
                    <a:bodyPr/>
                    <a:lstStyle/>
                    <a:p>
                      <a:pPr marL="0" algn="l" defTabSz="839588" rtl="0" eaLnBrk="1" fontAlgn="ctr" latinLnBrk="0" hangingPunct="1"/>
                      <a:r>
                        <a:rPr lang="en-US" sz="700" b="1" i="0" u="none" strike="noStrike" kern="1200" noProof="0" dirty="0" err="1" smtClean="0">
                          <a:solidFill>
                            <a:schemeClr val="tx1"/>
                          </a:solidFill>
                          <a:effectLst/>
                          <a:latin typeface="Arial" panose="020B0604020202020204" pitchFamily="34" charset="0"/>
                          <a:ea typeface="+mn-ea"/>
                          <a:cs typeface="+mn-cs"/>
                        </a:rPr>
                        <a:t>Euroeste</a:t>
                      </a:r>
                      <a:endParaRPr lang="en-US" sz="700" b="1" i="0" u="none" strike="noStrike" kern="1200" noProof="0" dirty="0">
                        <a:solidFill>
                          <a:schemeClr val="tx1"/>
                        </a:solidFill>
                        <a:effectLst/>
                        <a:latin typeface="Arial" panose="020B0604020202020204" pitchFamily="34" charset="0"/>
                        <a:ea typeface="+mn-ea"/>
                        <a:cs typeface="+mn-cs"/>
                      </a:endParaRPr>
                    </a:p>
                  </a:txBody>
                  <a:tcPr marL="7620" marR="7620" marT="7620" marB="0" anchor="ctr">
                    <a:solidFill>
                      <a:schemeClr val="bg1">
                        <a:lumMod val="75000"/>
                      </a:schemeClr>
                    </a:solidFill>
                  </a:tcPr>
                </a:tc>
                <a:tc>
                  <a:txBody>
                    <a:bodyPr/>
                    <a:lstStyle/>
                    <a:p>
                      <a:pPr marL="0" algn="r" defTabSz="839588" rtl="0" eaLnBrk="1" fontAlgn="ctr" latinLnBrk="0" hangingPunct="1"/>
                      <a:r>
                        <a:rPr lang="en-US" sz="700" b="0" i="0" u="none" strike="noStrike" kern="1200" noProof="0" dirty="0" smtClean="0">
                          <a:solidFill>
                            <a:schemeClr val="tx1"/>
                          </a:solidFill>
                          <a:effectLst/>
                          <a:latin typeface="Arial" panose="020B0604020202020204" pitchFamily="34" charset="0"/>
                          <a:ea typeface="+mn-ea"/>
                          <a:cs typeface="Arial" panose="020B0604020202020204" pitchFamily="34" charset="0"/>
                        </a:rPr>
                        <a:t>74,139</a:t>
                      </a:r>
                      <a:endParaRPr lang="en-US" sz="700" b="0" i="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b="0" i="0" u="none" strike="noStrike" kern="1200" noProof="0" dirty="0" smtClean="0">
                          <a:solidFill>
                            <a:schemeClr val="tx1"/>
                          </a:solidFill>
                          <a:effectLst/>
                          <a:latin typeface="Arial" panose="020B0604020202020204" pitchFamily="34" charset="0"/>
                          <a:ea typeface="+mn-ea"/>
                          <a:cs typeface="Arial" panose="020B0604020202020204" pitchFamily="34" charset="0"/>
                        </a:rPr>
                        <a:t>37,811</a:t>
                      </a:r>
                      <a:endParaRPr lang="en-US" sz="700" b="0" i="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b="0" i="0" u="none" strike="noStrike" kern="1200" noProof="0" dirty="0" smtClean="0">
                          <a:solidFill>
                            <a:schemeClr val="tx1"/>
                          </a:solidFill>
                          <a:effectLst/>
                          <a:latin typeface="Arial" panose="020B0604020202020204" pitchFamily="34" charset="0"/>
                          <a:ea typeface="+mn-ea"/>
                          <a:cs typeface="Arial" panose="020B0604020202020204" pitchFamily="34" charset="0"/>
                        </a:rPr>
                        <a:t>96</a:t>
                      </a:r>
                      <a:endParaRPr lang="en-US" sz="700" b="0" i="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r>
              <a:tr h="145679">
                <a:tc>
                  <a:txBody>
                    <a:bodyPr/>
                    <a:lstStyle/>
                    <a:p>
                      <a:pPr marL="0" algn="l" defTabSz="839588" rtl="0" eaLnBrk="1" fontAlgn="ctr" latinLnBrk="0" hangingPunct="1"/>
                      <a:r>
                        <a:rPr lang="en-US" sz="700" b="1" i="0" u="none" strike="noStrike" kern="1200" noProof="0" dirty="0" err="1" smtClean="0">
                          <a:solidFill>
                            <a:schemeClr val="tx1"/>
                          </a:solidFill>
                          <a:effectLst/>
                          <a:latin typeface="Arial" panose="020B0604020202020204" pitchFamily="34" charset="0"/>
                          <a:ea typeface="+mn-ea"/>
                          <a:cs typeface="+mn-cs"/>
                        </a:rPr>
                        <a:t>Sociedade</a:t>
                      </a:r>
                      <a:r>
                        <a:rPr lang="en-US" sz="700" b="1" i="0" u="none" strike="noStrike" kern="1200" noProof="0" dirty="0" smtClean="0">
                          <a:solidFill>
                            <a:schemeClr val="tx1"/>
                          </a:solidFill>
                          <a:effectLst/>
                          <a:latin typeface="Arial" panose="020B0604020202020204" pitchFamily="34" charset="0"/>
                          <a:ea typeface="+mn-ea"/>
                          <a:cs typeface="+mn-cs"/>
                        </a:rPr>
                        <a:t> </a:t>
                      </a:r>
                      <a:r>
                        <a:rPr lang="en-US" sz="700" b="1" i="0" u="none" strike="noStrike" kern="1200" noProof="0" dirty="0" err="1" smtClean="0">
                          <a:solidFill>
                            <a:schemeClr val="tx1"/>
                          </a:solidFill>
                          <a:effectLst/>
                          <a:latin typeface="Arial" panose="020B0604020202020204" pitchFamily="34" charset="0"/>
                          <a:ea typeface="+mn-ea"/>
                          <a:cs typeface="+mn-cs"/>
                        </a:rPr>
                        <a:t>Agrícola</a:t>
                      </a:r>
                      <a:r>
                        <a:rPr lang="en-US" sz="700" b="1" i="0" u="none" strike="noStrike" kern="1200" baseline="0" noProof="0" dirty="0" smtClean="0">
                          <a:solidFill>
                            <a:schemeClr val="tx1"/>
                          </a:solidFill>
                          <a:effectLst/>
                          <a:latin typeface="Arial" panose="020B0604020202020204" pitchFamily="34" charset="0"/>
                          <a:ea typeface="+mn-ea"/>
                          <a:cs typeface="+mn-cs"/>
                        </a:rPr>
                        <a:t> da Quinta da </a:t>
                      </a:r>
                      <a:r>
                        <a:rPr lang="en-US" sz="700" b="1" i="0" u="none" strike="noStrike" kern="1200" baseline="0" noProof="0" dirty="0" err="1" smtClean="0">
                          <a:solidFill>
                            <a:schemeClr val="tx1"/>
                          </a:solidFill>
                          <a:effectLst/>
                          <a:latin typeface="Arial" panose="020B0604020202020204" pitchFamily="34" charset="0"/>
                          <a:ea typeface="+mn-ea"/>
                          <a:cs typeface="+mn-cs"/>
                        </a:rPr>
                        <a:t>Freira</a:t>
                      </a:r>
                      <a:endParaRPr lang="en-US" sz="700" b="1" i="0" u="none" strike="noStrike" kern="1200" noProof="0" dirty="0">
                        <a:solidFill>
                          <a:schemeClr val="tx1"/>
                        </a:solidFill>
                        <a:effectLst/>
                        <a:latin typeface="Arial" panose="020B0604020202020204" pitchFamily="34" charset="0"/>
                        <a:ea typeface="+mn-ea"/>
                        <a:cs typeface="+mn-cs"/>
                      </a:endParaRPr>
                    </a:p>
                  </a:txBody>
                  <a:tcPr marL="7620" marR="7620" marT="7620" marB="0" anchor="ctr">
                    <a:solidFill>
                      <a:schemeClr val="bg1">
                        <a:lumMod val="75000"/>
                      </a:schemeClr>
                    </a:solidFill>
                  </a:tcPr>
                </a:tc>
                <a:tc>
                  <a:txBody>
                    <a:bodyPr/>
                    <a:lstStyle/>
                    <a:p>
                      <a:pPr marL="0" algn="r" defTabSz="839588" rtl="0" eaLnBrk="1" fontAlgn="ctr" latinLnBrk="0" hangingPunct="1"/>
                      <a:r>
                        <a:rPr lang="en-US" sz="700" b="0" i="0" u="none" strike="noStrike" kern="1200" noProof="0" dirty="0" smtClean="0">
                          <a:solidFill>
                            <a:schemeClr val="tx1"/>
                          </a:solidFill>
                          <a:effectLst/>
                          <a:latin typeface="Arial" panose="020B0604020202020204" pitchFamily="34" charset="0"/>
                          <a:ea typeface="+mn-ea"/>
                          <a:cs typeface="Arial" panose="020B0604020202020204" pitchFamily="34" charset="0"/>
                        </a:rPr>
                        <a:t>56,006</a:t>
                      </a:r>
                      <a:endParaRPr lang="en-US" sz="700" b="0" i="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b="0" i="0" u="none" strike="noStrike" kern="1200" noProof="0" dirty="0" smtClean="0">
                          <a:solidFill>
                            <a:schemeClr val="tx1"/>
                          </a:solidFill>
                          <a:effectLst/>
                          <a:latin typeface="Arial" panose="020B0604020202020204" pitchFamily="34" charset="0"/>
                          <a:ea typeface="+mn-ea"/>
                          <a:cs typeface="Arial" panose="020B0604020202020204" pitchFamily="34" charset="0"/>
                        </a:rPr>
                        <a:t>31,357</a:t>
                      </a:r>
                      <a:endParaRPr lang="en-US" sz="700" b="0" i="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b="0" i="0" u="none" strike="noStrike" kern="1200" noProof="0" dirty="0" smtClean="0">
                          <a:solidFill>
                            <a:schemeClr val="tx1"/>
                          </a:solidFill>
                          <a:effectLst/>
                          <a:latin typeface="Arial" panose="020B0604020202020204" pitchFamily="34" charset="0"/>
                          <a:ea typeface="+mn-ea"/>
                          <a:cs typeface="Arial" panose="020B0604020202020204" pitchFamily="34" charset="0"/>
                        </a:rPr>
                        <a:t>211</a:t>
                      </a:r>
                      <a:endParaRPr lang="en-US" sz="700" b="0" i="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r>
              <a:tr h="145679">
                <a:tc>
                  <a:txBody>
                    <a:bodyPr/>
                    <a:lstStyle/>
                    <a:p>
                      <a:pPr marL="0" algn="l" defTabSz="839588" rtl="0" eaLnBrk="1" fontAlgn="ctr" latinLnBrk="0" hangingPunct="1"/>
                      <a:r>
                        <a:rPr lang="en-US" sz="700" b="1" i="0" u="none" strike="noStrike" kern="1200" noProof="0" dirty="0" smtClean="0">
                          <a:solidFill>
                            <a:schemeClr val="tx1"/>
                          </a:solidFill>
                          <a:effectLst/>
                          <a:latin typeface="Arial" panose="020B0604020202020204" pitchFamily="34" charset="0"/>
                          <a:ea typeface="+mn-ea"/>
                          <a:cs typeface="+mn-cs"/>
                        </a:rPr>
                        <a:t>Norte Aves</a:t>
                      </a:r>
                      <a:endParaRPr lang="en-US" sz="700" b="1" i="0" u="none" strike="noStrike" kern="1200" noProof="0" dirty="0">
                        <a:solidFill>
                          <a:schemeClr val="tx1"/>
                        </a:solidFill>
                        <a:effectLst/>
                        <a:latin typeface="Arial" panose="020B0604020202020204" pitchFamily="34" charset="0"/>
                        <a:ea typeface="+mn-ea"/>
                        <a:cs typeface="+mn-cs"/>
                      </a:endParaRPr>
                    </a:p>
                  </a:txBody>
                  <a:tcPr marL="7620" marR="7620" marT="7620" marB="0" anchor="ctr">
                    <a:solidFill>
                      <a:schemeClr val="bg1">
                        <a:lumMod val="75000"/>
                      </a:schemeClr>
                    </a:solidFill>
                  </a:tcPr>
                </a:tc>
                <a:tc>
                  <a:txBody>
                    <a:bodyPr/>
                    <a:lstStyle/>
                    <a:p>
                      <a:pPr marL="0" algn="r" defTabSz="839588" rtl="0" eaLnBrk="1" fontAlgn="ctr" latinLnBrk="0" hangingPunct="1"/>
                      <a:r>
                        <a:rPr lang="en-US" sz="700" b="0" i="0" u="none" strike="noStrike" kern="1200" noProof="0" dirty="0" smtClean="0">
                          <a:solidFill>
                            <a:schemeClr val="tx1"/>
                          </a:solidFill>
                          <a:effectLst/>
                          <a:latin typeface="Arial" panose="020B0604020202020204" pitchFamily="34" charset="0"/>
                          <a:ea typeface="+mn-ea"/>
                          <a:cs typeface="Arial" panose="020B0604020202020204" pitchFamily="34" charset="0"/>
                        </a:rPr>
                        <a:t>45,743</a:t>
                      </a:r>
                      <a:endParaRPr lang="en-US" sz="700" b="0" i="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b="0" i="0" u="none" strike="noStrike" kern="1200" noProof="0" dirty="0" smtClean="0">
                          <a:solidFill>
                            <a:schemeClr val="tx1"/>
                          </a:solidFill>
                          <a:effectLst/>
                          <a:latin typeface="Arial" panose="020B0604020202020204" pitchFamily="34" charset="0"/>
                          <a:ea typeface="+mn-ea"/>
                          <a:cs typeface="Arial" panose="020B0604020202020204" pitchFamily="34" charset="0"/>
                        </a:rPr>
                        <a:t>29,314</a:t>
                      </a:r>
                      <a:endParaRPr lang="en-US" sz="700" b="0" i="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b="0" i="0" u="none" strike="noStrike" kern="1200" noProof="0" dirty="0" smtClean="0">
                          <a:solidFill>
                            <a:schemeClr val="tx1"/>
                          </a:solidFill>
                          <a:effectLst/>
                          <a:latin typeface="Arial" panose="020B0604020202020204" pitchFamily="34" charset="0"/>
                          <a:ea typeface="+mn-ea"/>
                          <a:cs typeface="Arial" panose="020B0604020202020204" pitchFamily="34" charset="0"/>
                        </a:rPr>
                        <a:t>86</a:t>
                      </a:r>
                      <a:endParaRPr lang="en-US" sz="700" b="0" i="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r>
              <a:tr h="145679">
                <a:tc>
                  <a:txBody>
                    <a:bodyPr/>
                    <a:lstStyle/>
                    <a:p>
                      <a:pPr marL="0" algn="l" defTabSz="839588" rtl="0" eaLnBrk="1" fontAlgn="ctr" latinLnBrk="0" hangingPunct="1"/>
                      <a:r>
                        <a:rPr lang="en-US" sz="700" b="1" i="0" u="none" strike="noStrike" kern="1200" noProof="0" dirty="0" err="1" smtClean="0">
                          <a:solidFill>
                            <a:schemeClr val="tx1"/>
                          </a:solidFill>
                          <a:effectLst/>
                          <a:latin typeface="Arial" panose="020B0604020202020204" pitchFamily="34" charset="0"/>
                          <a:ea typeface="+mn-ea"/>
                          <a:cs typeface="+mn-cs"/>
                        </a:rPr>
                        <a:t>Ovo</a:t>
                      </a:r>
                      <a:r>
                        <a:rPr lang="en-US" sz="700" b="1" i="0" u="none" strike="noStrike" kern="1200" noProof="0" dirty="0" smtClean="0">
                          <a:solidFill>
                            <a:schemeClr val="tx1"/>
                          </a:solidFill>
                          <a:effectLst/>
                          <a:latin typeface="Arial" panose="020B0604020202020204" pitchFamily="34" charset="0"/>
                          <a:ea typeface="+mn-ea"/>
                          <a:cs typeface="+mn-cs"/>
                        </a:rPr>
                        <a:t> </a:t>
                      </a:r>
                      <a:r>
                        <a:rPr lang="en-US" sz="700" b="1" i="0" u="none" strike="noStrike" kern="1200" noProof="0" dirty="0" err="1" smtClean="0">
                          <a:solidFill>
                            <a:schemeClr val="tx1"/>
                          </a:solidFill>
                          <a:effectLst/>
                          <a:latin typeface="Arial" panose="020B0604020202020204" pitchFamily="34" charset="0"/>
                          <a:ea typeface="+mn-ea"/>
                          <a:cs typeface="+mn-cs"/>
                        </a:rPr>
                        <a:t>D’oro</a:t>
                      </a:r>
                      <a:endParaRPr lang="en-US" sz="700" b="1" i="0" u="none" strike="noStrike" kern="1200" noProof="0" dirty="0">
                        <a:solidFill>
                          <a:schemeClr val="tx1"/>
                        </a:solidFill>
                        <a:effectLst/>
                        <a:latin typeface="Arial" panose="020B0604020202020204" pitchFamily="34" charset="0"/>
                        <a:ea typeface="+mn-ea"/>
                        <a:cs typeface="+mn-cs"/>
                      </a:endParaRPr>
                    </a:p>
                  </a:txBody>
                  <a:tcPr marL="7620" marR="7620" marT="7620" marB="0" anchor="ctr">
                    <a:solidFill>
                      <a:schemeClr val="bg1">
                        <a:lumMod val="75000"/>
                      </a:schemeClr>
                    </a:solidFill>
                  </a:tcPr>
                </a:tc>
                <a:tc>
                  <a:txBody>
                    <a:bodyPr/>
                    <a:lstStyle/>
                    <a:p>
                      <a:pPr marL="0" algn="r" defTabSz="839588" rtl="0" eaLnBrk="1" fontAlgn="ctr" latinLnBrk="0" hangingPunct="1"/>
                      <a:r>
                        <a:rPr lang="en-US" sz="700" b="0" i="0" u="none" strike="noStrike" kern="1200" noProof="0" dirty="0" smtClean="0">
                          <a:solidFill>
                            <a:schemeClr val="tx1"/>
                          </a:solidFill>
                          <a:effectLst/>
                          <a:latin typeface="Arial" panose="020B0604020202020204" pitchFamily="34" charset="0"/>
                          <a:ea typeface="+mn-ea"/>
                          <a:cs typeface="Arial" panose="020B0604020202020204" pitchFamily="34" charset="0"/>
                        </a:rPr>
                        <a:t>37,974</a:t>
                      </a:r>
                      <a:endParaRPr lang="en-US" sz="700" b="0" i="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b="0" i="0" u="none" strike="noStrike" kern="1200" noProof="0" dirty="0" smtClean="0">
                          <a:solidFill>
                            <a:schemeClr val="tx1"/>
                          </a:solidFill>
                          <a:effectLst/>
                          <a:latin typeface="Arial" panose="020B0604020202020204" pitchFamily="34" charset="0"/>
                          <a:ea typeface="+mn-ea"/>
                          <a:cs typeface="Arial" panose="020B0604020202020204" pitchFamily="34" charset="0"/>
                        </a:rPr>
                        <a:t>13,703</a:t>
                      </a:r>
                      <a:endParaRPr lang="en-US" sz="700" b="0" i="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b="0" i="0" u="none" strike="noStrike" kern="1200" noProof="0" dirty="0" smtClean="0">
                          <a:solidFill>
                            <a:schemeClr val="tx1"/>
                          </a:solidFill>
                          <a:effectLst/>
                          <a:latin typeface="Arial" panose="020B0604020202020204" pitchFamily="34" charset="0"/>
                          <a:ea typeface="+mn-ea"/>
                          <a:cs typeface="Arial" panose="020B0604020202020204" pitchFamily="34" charset="0"/>
                        </a:rPr>
                        <a:t>318</a:t>
                      </a:r>
                      <a:endParaRPr lang="en-US" sz="700" b="0" i="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r>
              <a:tr h="145679">
                <a:tc>
                  <a:txBody>
                    <a:bodyPr/>
                    <a:lstStyle/>
                    <a:p>
                      <a:pPr marL="0" algn="l" defTabSz="839588" rtl="0" eaLnBrk="1" fontAlgn="ctr" latinLnBrk="0" hangingPunct="1"/>
                      <a:r>
                        <a:rPr lang="en-US" sz="700" b="1" i="0" u="none" strike="noStrike" kern="1200" noProof="0" dirty="0" err="1" smtClean="0">
                          <a:solidFill>
                            <a:schemeClr val="tx1"/>
                          </a:solidFill>
                          <a:effectLst/>
                          <a:latin typeface="Arial" panose="020B0604020202020204" pitchFamily="34" charset="0"/>
                          <a:ea typeface="+mn-ea"/>
                          <a:cs typeface="+mn-cs"/>
                        </a:rPr>
                        <a:t>Hiperfrango</a:t>
                      </a:r>
                      <a:endParaRPr lang="en-US" sz="700" b="1" i="0" u="none" strike="noStrike" kern="1200" noProof="0" dirty="0">
                        <a:solidFill>
                          <a:schemeClr val="tx1"/>
                        </a:solidFill>
                        <a:effectLst/>
                        <a:latin typeface="Arial" panose="020B0604020202020204" pitchFamily="34" charset="0"/>
                        <a:ea typeface="+mn-ea"/>
                        <a:cs typeface="+mn-cs"/>
                      </a:endParaRPr>
                    </a:p>
                  </a:txBody>
                  <a:tcPr marL="7620" marR="7620" marT="7620" marB="0" anchor="ctr">
                    <a:solidFill>
                      <a:schemeClr val="bg1">
                        <a:lumMod val="75000"/>
                      </a:schemeClr>
                    </a:solidFill>
                  </a:tcPr>
                </a:tc>
                <a:tc>
                  <a:txBody>
                    <a:bodyPr/>
                    <a:lstStyle/>
                    <a:p>
                      <a:pPr marL="0" algn="r" defTabSz="839588" rtl="0" eaLnBrk="1" fontAlgn="ctr" latinLnBrk="0" hangingPunct="1"/>
                      <a:r>
                        <a:rPr lang="en-US" sz="700" b="0" i="0" u="none" strike="noStrike" kern="1200" noProof="0" dirty="0" smtClean="0">
                          <a:solidFill>
                            <a:schemeClr val="tx1"/>
                          </a:solidFill>
                          <a:effectLst/>
                          <a:latin typeface="Arial" panose="020B0604020202020204" pitchFamily="34" charset="0"/>
                          <a:ea typeface="+mn-ea"/>
                          <a:cs typeface="Arial" panose="020B0604020202020204" pitchFamily="34" charset="0"/>
                        </a:rPr>
                        <a:t>36,543</a:t>
                      </a:r>
                      <a:endParaRPr lang="en-US" sz="700" b="0" i="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b="0" i="0" u="none" strike="noStrike" kern="1200" noProof="0" dirty="0" smtClean="0">
                          <a:solidFill>
                            <a:schemeClr val="tx1"/>
                          </a:solidFill>
                          <a:effectLst/>
                          <a:latin typeface="Arial" panose="020B0604020202020204" pitchFamily="34" charset="0"/>
                          <a:ea typeface="+mn-ea"/>
                          <a:cs typeface="Arial" panose="020B0604020202020204" pitchFamily="34" charset="0"/>
                        </a:rPr>
                        <a:t>16,736</a:t>
                      </a:r>
                      <a:endParaRPr lang="en-US" sz="700" b="0" i="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b="0" i="0" u="none" strike="noStrike" kern="1200" noProof="0" dirty="0" smtClean="0">
                          <a:solidFill>
                            <a:schemeClr val="tx1"/>
                          </a:solidFill>
                          <a:effectLst/>
                          <a:latin typeface="Arial" panose="020B0604020202020204" pitchFamily="34" charset="0"/>
                          <a:ea typeface="+mn-ea"/>
                          <a:cs typeface="Arial" panose="020B0604020202020204" pitchFamily="34" charset="0"/>
                        </a:rPr>
                        <a:t>8</a:t>
                      </a:r>
                      <a:endParaRPr lang="en-US" sz="700" b="0" i="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r>
            </a:tbl>
          </a:graphicData>
        </a:graphic>
      </p:graphicFrame>
      <p:graphicFrame>
        <p:nvGraphicFramePr>
          <p:cNvPr id="25" name="Table 24"/>
          <p:cNvGraphicFramePr>
            <a:graphicFrameLocks noGrp="1"/>
          </p:cNvGraphicFramePr>
          <p:nvPr>
            <p:extLst/>
          </p:nvPr>
        </p:nvGraphicFramePr>
        <p:xfrm>
          <a:off x="1216183" y="8587536"/>
          <a:ext cx="4270215" cy="890532"/>
        </p:xfrm>
        <a:graphic>
          <a:graphicData uri="http://schemas.openxmlformats.org/drawingml/2006/table">
            <a:tbl>
              <a:tblPr>
                <a:tableStyleId>{5C22544A-7EE6-4342-B048-85BDC9FD1C3A}</a:tableStyleId>
              </a:tblPr>
              <a:tblGrid>
                <a:gridCol w="1730215"/>
                <a:gridCol w="863600"/>
                <a:gridCol w="914400"/>
                <a:gridCol w="762000"/>
              </a:tblGrid>
              <a:tr h="148422">
                <a:tc gridSpan="4">
                  <a:txBody>
                    <a:bodyPr/>
                    <a:lstStyle/>
                    <a:p>
                      <a:pPr algn="ctr" fontAlgn="ctr"/>
                      <a:r>
                        <a:rPr lang="en-US" sz="700" b="1" i="0" u="none" strike="noStrike" noProof="0" dirty="0" smtClean="0">
                          <a:solidFill>
                            <a:schemeClr val="tx1"/>
                          </a:solidFill>
                          <a:effectLst/>
                          <a:latin typeface="Arial" panose="020B0604020202020204" pitchFamily="34" charset="0"/>
                        </a:rPr>
                        <a:t>Food Industry</a:t>
                      </a:r>
                      <a:endParaRPr lang="en-US" sz="700" b="1" i="0" u="none" strike="noStrike" noProof="0" dirty="0">
                        <a:solidFill>
                          <a:schemeClr val="tx1"/>
                        </a:solidFill>
                        <a:effectLst/>
                        <a:latin typeface="Arial" panose="020B0604020202020204" pitchFamily="34" charset="0"/>
                      </a:endParaRPr>
                    </a:p>
                  </a:txBody>
                  <a:tcPr marL="7620" marR="7620" marT="7620" marB="0" anchor="ctr">
                    <a:solidFill>
                      <a:schemeClr val="bg1">
                        <a:lumMod val="75000"/>
                      </a:schemeClr>
                    </a:solidFill>
                  </a:tcPr>
                </a:tc>
                <a:tc hMerge="1">
                  <a:txBody>
                    <a:bodyPr/>
                    <a:lstStyle/>
                    <a:p>
                      <a:pPr algn="r" fontAlgn="ctr"/>
                      <a:endParaRPr lang="en-US" sz="900" b="0" i="0" u="none" strike="noStrike" noProof="0" dirty="0">
                        <a:solidFill>
                          <a:srgbClr val="000000"/>
                        </a:solidFill>
                        <a:effectLst/>
                        <a:latin typeface="Arial" panose="020B0604020202020204" pitchFamily="34" charset="0"/>
                      </a:endParaRPr>
                    </a:p>
                  </a:txBody>
                  <a:tcPr marL="7620" marR="7620" marT="7620" marB="0" anchor="ctr">
                    <a:solidFill>
                      <a:schemeClr val="accent1">
                        <a:lumMod val="60000"/>
                        <a:lumOff val="40000"/>
                      </a:schemeClr>
                    </a:solidFill>
                  </a:tcPr>
                </a:tc>
                <a:tc hMerge="1">
                  <a:txBody>
                    <a:bodyPr/>
                    <a:lstStyle/>
                    <a:p>
                      <a:pPr marL="0" algn="r" defTabSz="839588" rtl="0" eaLnBrk="1" fontAlgn="ctr" latinLnBrk="0" hangingPunct="1"/>
                      <a:endParaRPr lang="en-US" sz="900" u="none" strike="noStrike" kern="1200" noProof="0" dirty="0">
                        <a:solidFill>
                          <a:schemeClr val="dk1"/>
                        </a:solidFill>
                        <a:effectLst/>
                        <a:latin typeface="+mn-lt"/>
                        <a:ea typeface="+mn-ea"/>
                        <a:cs typeface="+mn-cs"/>
                      </a:endParaRPr>
                    </a:p>
                  </a:txBody>
                  <a:tcPr marL="7620" marR="7620" marT="7620" marB="0" anchor="ctr">
                    <a:solidFill>
                      <a:schemeClr val="accent1">
                        <a:lumMod val="60000"/>
                        <a:lumOff val="40000"/>
                      </a:schemeClr>
                    </a:solidFill>
                  </a:tcPr>
                </a:tc>
                <a:tc hMerge="1">
                  <a:txBody>
                    <a:bodyPr/>
                    <a:lstStyle/>
                    <a:p>
                      <a:pPr algn="r" fontAlgn="ctr"/>
                      <a:endParaRPr lang="en-US" sz="900" b="0" i="0" u="none" strike="noStrike" noProof="0" dirty="0">
                        <a:solidFill>
                          <a:srgbClr val="000000"/>
                        </a:solidFill>
                        <a:effectLst/>
                        <a:latin typeface="Arial" panose="020B0604020202020204" pitchFamily="34" charset="0"/>
                      </a:endParaRPr>
                    </a:p>
                  </a:txBody>
                  <a:tcPr marL="7620" marR="7620" marT="7620" marB="0" anchor="ctr"/>
                </a:tc>
              </a:tr>
              <a:tr h="148422">
                <a:tc>
                  <a:txBody>
                    <a:bodyPr/>
                    <a:lstStyle/>
                    <a:p>
                      <a:pPr marL="0" algn="l" defTabSz="839588" rtl="0" eaLnBrk="1" fontAlgn="ctr" latinLnBrk="0" hangingPunct="1"/>
                      <a:r>
                        <a:rPr lang="en-US" sz="700" b="1" i="0" u="none" strike="noStrike" kern="1200" noProof="0" dirty="0" err="1" smtClean="0">
                          <a:solidFill>
                            <a:schemeClr val="tx1"/>
                          </a:solidFill>
                          <a:effectLst/>
                          <a:latin typeface="Arial" panose="020B0604020202020204" pitchFamily="34" charset="0"/>
                          <a:ea typeface="+mn-ea"/>
                          <a:cs typeface="+mn-cs"/>
                        </a:rPr>
                        <a:t>Sovena</a:t>
                      </a:r>
                      <a:r>
                        <a:rPr lang="en-US" sz="700" b="1" i="0" u="none" strike="noStrike" kern="1200" noProof="0" dirty="0" smtClean="0">
                          <a:solidFill>
                            <a:schemeClr val="tx1"/>
                          </a:solidFill>
                          <a:effectLst/>
                          <a:latin typeface="Arial" panose="020B0604020202020204" pitchFamily="34" charset="0"/>
                          <a:ea typeface="+mn-ea"/>
                          <a:cs typeface="+mn-cs"/>
                        </a:rPr>
                        <a:t> Portugal</a:t>
                      </a:r>
                      <a:r>
                        <a:rPr lang="en-US" sz="700" b="1" i="0" u="none" strike="noStrike" kern="1200" baseline="0" noProof="0" dirty="0" smtClean="0">
                          <a:solidFill>
                            <a:schemeClr val="tx1"/>
                          </a:solidFill>
                          <a:effectLst/>
                          <a:latin typeface="Arial" panose="020B0604020202020204" pitchFamily="34" charset="0"/>
                          <a:ea typeface="+mn-ea"/>
                          <a:cs typeface="+mn-cs"/>
                        </a:rPr>
                        <a:t> – Consumer Goods</a:t>
                      </a:r>
                      <a:endParaRPr lang="en-US" sz="700" b="1" i="0" u="none" strike="noStrike" kern="1200" noProof="0" dirty="0">
                        <a:solidFill>
                          <a:schemeClr val="tx1"/>
                        </a:solidFill>
                        <a:effectLst/>
                        <a:latin typeface="Arial" panose="020B0604020202020204" pitchFamily="34" charset="0"/>
                        <a:ea typeface="+mn-ea"/>
                        <a:cs typeface="+mn-cs"/>
                      </a:endParaRPr>
                    </a:p>
                  </a:txBody>
                  <a:tcPr marL="7620" marR="7620" marT="7620" marB="0" anchor="ctr">
                    <a:solidFill>
                      <a:schemeClr val="bg1">
                        <a:lumMod val="75000"/>
                      </a:schemeClr>
                    </a:solidFill>
                  </a:tcPr>
                </a:tc>
                <a:tc>
                  <a:txBody>
                    <a:bodyPr/>
                    <a:lstStyle/>
                    <a:p>
                      <a:pPr marL="0" algn="r" defTabSz="839588" rtl="0" eaLnBrk="1" fontAlgn="ctr" latinLnBrk="0" hangingPunct="1"/>
                      <a:r>
                        <a:rPr lang="en-US" sz="700" u="none" strike="noStrike" kern="1200" noProof="0" dirty="0" smtClean="0">
                          <a:solidFill>
                            <a:schemeClr val="tx1"/>
                          </a:solidFill>
                          <a:effectLst/>
                          <a:latin typeface="Arial" panose="020B0604020202020204" pitchFamily="34" charset="0"/>
                          <a:ea typeface="+mn-ea"/>
                          <a:cs typeface="Arial" panose="020B0604020202020204" pitchFamily="34" charset="0"/>
                        </a:rPr>
                        <a:t>886,654</a:t>
                      </a:r>
                      <a:endParaRPr lang="en-US" sz="7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u="none" strike="noStrike" kern="1200" noProof="0" dirty="0" smtClean="0">
                          <a:solidFill>
                            <a:schemeClr val="tx1"/>
                          </a:solidFill>
                          <a:effectLst/>
                          <a:latin typeface="Arial" panose="020B0604020202020204" pitchFamily="34" charset="0"/>
                          <a:ea typeface="+mn-ea"/>
                          <a:cs typeface="Arial" panose="020B0604020202020204" pitchFamily="34" charset="0"/>
                        </a:rPr>
                        <a:t>294,200</a:t>
                      </a:r>
                      <a:endParaRPr lang="en-US" sz="7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u="none" strike="noStrike" kern="1200" noProof="0" dirty="0" err="1" smtClean="0">
                          <a:solidFill>
                            <a:schemeClr val="tx1"/>
                          </a:solidFill>
                          <a:effectLst/>
                          <a:latin typeface="Arial" panose="020B0604020202020204" pitchFamily="34" charset="0"/>
                          <a:ea typeface="+mn-ea"/>
                          <a:cs typeface="Arial" panose="020B0604020202020204" pitchFamily="34" charset="0"/>
                        </a:rPr>
                        <a:t>n.a</a:t>
                      </a:r>
                      <a:r>
                        <a:rPr lang="en-US" sz="700" u="none" strike="noStrike" kern="1200" noProof="0" dirty="0" smtClean="0">
                          <a:solidFill>
                            <a:schemeClr val="tx1"/>
                          </a:solidFill>
                          <a:effectLst/>
                          <a:latin typeface="Arial" panose="020B0604020202020204" pitchFamily="34" charset="0"/>
                          <a:ea typeface="+mn-ea"/>
                          <a:cs typeface="Arial" panose="020B0604020202020204" pitchFamily="34" charset="0"/>
                        </a:rPr>
                        <a:t>.</a:t>
                      </a:r>
                      <a:endParaRPr lang="en-US" sz="7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r>
              <a:tr h="148422">
                <a:tc>
                  <a:txBody>
                    <a:bodyPr/>
                    <a:lstStyle/>
                    <a:p>
                      <a:pPr marL="0" algn="l" defTabSz="839588" rtl="0" eaLnBrk="1" fontAlgn="ctr" latinLnBrk="0" hangingPunct="1"/>
                      <a:r>
                        <a:rPr lang="en-US" sz="700" b="1" i="0" u="none" strike="noStrike" kern="1200" noProof="0" dirty="0" err="1" smtClean="0">
                          <a:solidFill>
                            <a:schemeClr val="tx1"/>
                          </a:solidFill>
                          <a:effectLst/>
                          <a:latin typeface="Arial" panose="020B0604020202020204" pitchFamily="34" charset="0"/>
                          <a:ea typeface="+mn-ea"/>
                          <a:cs typeface="+mn-cs"/>
                        </a:rPr>
                        <a:t>Lactogal</a:t>
                      </a:r>
                      <a:endParaRPr lang="en-US" sz="700" b="1" i="0" u="none" strike="noStrike" kern="1200" noProof="0" dirty="0">
                        <a:solidFill>
                          <a:schemeClr val="tx1"/>
                        </a:solidFill>
                        <a:effectLst/>
                        <a:latin typeface="Arial" panose="020B0604020202020204" pitchFamily="34" charset="0"/>
                        <a:ea typeface="+mn-ea"/>
                        <a:cs typeface="+mn-cs"/>
                      </a:endParaRPr>
                    </a:p>
                  </a:txBody>
                  <a:tcPr marL="7620" marR="7620" marT="7620" marB="0" anchor="ctr">
                    <a:solidFill>
                      <a:schemeClr val="bg1">
                        <a:lumMod val="75000"/>
                      </a:schemeClr>
                    </a:solidFill>
                  </a:tcPr>
                </a:tc>
                <a:tc>
                  <a:txBody>
                    <a:bodyPr/>
                    <a:lstStyle/>
                    <a:p>
                      <a:pPr marL="0" algn="r" defTabSz="839588" rtl="0" eaLnBrk="1" fontAlgn="ctr" latinLnBrk="0" hangingPunct="1"/>
                      <a:r>
                        <a:rPr lang="en-US" sz="700" u="none" strike="noStrike" kern="1200" noProof="0" dirty="0" smtClean="0">
                          <a:solidFill>
                            <a:schemeClr val="tx1"/>
                          </a:solidFill>
                          <a:effectLst/>
                          <a:latin typeface="Arial" panose="020B0604020202020204" pitchFamily="34" charset="0"/>
                          <a:ea typeface="+mn-ea"/>
                          <a:cs typeface="Arial" panose="020B0604020202020204" pitchFamily="34" charset="0"/>
                        </a:rPr>
                        <a:t>867,397</a:t>
                      </a:r>
                      <a:endParaRPr lang="en-US" sz="7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u="none" strike="noStrike" kern="1200" noProof="0" dirty="0" smtClean="0">
                          <a:solidFill>
                            <a:schemeClr val="tx1"/>
                          </a:solidFill>
                          <a:effectLst/>
                          <a:latin typeface="Arial" panose="020B0604020202020204" pitchFamily="34" charset="0"/>
                          <a:ea typeface="+mn-ea"/>
                          <a:cs typeface="Arial" panose="020B0604020202020204" pitchFamily="34" charset="0"/>
                        </a:rPr>
                        <a:t>522,407</a:t>
                      </a:r>
                      <a:endParaRPr lang="en-US" sz="7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u="none" strike="noStrike" kern="1200" noProof="0" dirty="0" err="1" smtClean="0">
                          <a:solidFill>
                            <a:schemeClr val="tx1"/>
                          </a:solidFill>
                          <a:effectLst/>
                          <a:latin typeface="Arial" panose="020B0604020202020204" pitchFamily="34" charset="0"/>
                          <a:ea typeface="+mn-ea"/>
                          <a:cs typeface="Arial" panose="020B0604020202020204" pitchFamily="34" charset="0"/>
                        </a:rPr>
                        <a:t>n.a</a:t>
                      </a:r>
                      <a:r>
                        <a:rPr lang="en-US" sz="700" u="none" strike="noStrike" kern="1200" noProof="0" dirty="0" smtClean="0">
                          <a:solidFill>
                            <a:schemeClr val="tx1"/>
                          </a:solidFill>
                          <a:effectLst/>
                          <a:latin typeface="Arial" panose="020B0604020202020204" pitchFamily="34" charset="0"/>
                          <a:ea typeface="+mn-ea"/>
                          <a:cs typeface="Arial" panose="020B0604020202020204" pitchFamily="34" charset="0"/>
                        </a:rPr>
                        <a:t>.</a:t>
                      </a:r>
                      <a:endParaRPr lang="en-US" sz="7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r>
              <a:tr h="148422">
                <a:tc>
                  <a:txBody>
                    <a:bodyPr/>
                    <a:lstStyle/>
                    <a:p>
                      <a:pPr marL="0" algn="l" defTabSz="839588" rtl="0" eaLnBrk="1" fontAlgn="ctr" latinLnBrk="0" hangingPunct="1"/>
                      <a:r>
                        <a:rPr lang="en-US" sz="700" b="1" i="0" u="none" strike="noStrike" kern="1200" noProof="0" dirty="0" smtClean="0">
                          <a:solidFill>
                            <a:schemeClr val="tx1"/>
                          </a:solidFill>
                          <a:effectLst/>
                          <a:latin typeface="Arial" panose="020B0604020202020204" pitchFamily="34" charset="0"/>
                          <a:ea typeface="+mn-ea"/>
                          <a:cs typeface="+mn-cs"/>
                        </a:rPr>
                        <a:t>Nestlé – Portugal</a:t>
                      </a:r>
                      <a:endParaRPr lang="en-US" sz="700" b="1" i="0" u="none" strike="noStrike" kern="1200" noProof="0" dirty="0">
                        <a:solidFill>
                          <a:schemeClr val="tx1"/>
                        </a:solidFill>
                        <a:effectLst/>
                        <a:latin typeface="Arial" panose="020B0604020202020204" pitchFamily="34" charset="0"/>
                        <a:ea typeface="+mn-ea"/>
                        <a:cs typeface="+mn-cs"/>
                      </a:endParaRPr>
                    </a:p>
                  </a:txBody>
                  <a:tcPr marL="7620" marR="7620" marT="7620" marB="0" anchor="ctr">
                    <a:solidFill>
                      <a:schemeClr val="bg1">
                        <a:lumMod val="75000"/>
                      </a:schemeClr>
                    </a:solidFill>
                  </a:tcPr>
                </a:tc>
                <a:tc>
                  <a:txBody>
                    <a:bodyPr/>
                    <a:lstStyle/>
                    <a:p>
                      <a:pPr marL="0" algn="r" defTabSz="839588" rtl="0" eaLnBrk="1" fontAlgn="ctr" latinLnBrk="0" hangingPunct="1"/>
                      <a:r>
                        <a:rPr lang="en-US" sz="700" u="none" strike="noStrike" kern="1200" noProof="0" dirty="0" smtClean="0">
                          <a:solidFill>
                            <a:schemeClr val="tx1"/>
                          </a:solidFill>
                          <a:effectLst/>
                          <a:latin typeface="Arial" panose="020B0604020202020204" pitchFamily="34" charset="0"/>
                          <a:ea typeface="+mn-ea"/>
                          <a:cs typeface="Arial" panose="020B0604020202020204" pitchFamily="34" charset="0"/>
                        </a:rPr>
                        <a:t>448,150</a:t>
                      </a:r>
                      <a:endParaRPr lang="en-US" sz="7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u="none" strike="noStrike" kern="1200" noProof="0" dirty="0" smtClean="0">
                          <a:solidFill>
                            <a:schemeClr val="tx1"/>
                          </a:solidFill>
                          <a:effectLst/>
                          <a:latin typeface="Arial" panose="020B0604020202020204" pitchFamily="34" charset="0"/>
                          <a:ea typeface="+mn-ea"/>
                          <a:cs typeface="Arial" panose="020B0604020202020204" pitchFamily="34" charset="0"/>
                        </a:rPr>
                        <a:t>344,451</a:t>
                      </a:r>
                      <a:endParaRPr lang="en-US" sz="7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u="none" strike="noStrike" kern="1200" noProof="0" dirty="0" err="1" smtClean="0">
                          <a:solidFill>
                            <a:schemeClr val="tx1"/>
                          </a:solidFill>
                          <a:effectLst/>
                          <a:latin typeface="Arial" panose="020B0604020202020204" pitchFamily="34" charset="0"/>
                          <a:ea typeface="+mn-ea"/>
                          <a:cs typeface="Arial" panose="020B0604020202020204" pitchFamily="34" charset="0"/>
                        </a:rPr>
                        <a:t>n.a</a:t>
                      </a:r>
                      <a:r>
                        <a:rPr lang="en-US" sz="700" u="none" strike="noStrike" kern="1200" noProof="0" dirty="0" smtClean="0">
                          <a:solidFill>
                            <a:schemeClr val="tx1"/>
                          </a:solidFill>
                          <a:effectLst/>
                          <a:latin typeface="Arial" panose="020B0604020202020204" pitchFamily="34" charset="0"/>
                          <a:ea typeface="+mn-ea"/>
                          <a:cs typeface="Arial" panose="020B0604020202020204" pitchFamily="34" charset="0"/>
                        </a:rPr>
                        <a:t>.</a:t>
                      </a:r>
                      <a:endParaRPr lang="en-US" sz="7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r>
              <a:tr h="148422">
                <a:tc>
                  <a:txBody>
                    <a:bodyPr/>
                    <a:lstStyle/>
                    <a:p>
                      <a:pPr marL="0" algn="l" defTabSz="839588" rtl="0" eaLnBrk="1" fontAlgn="ctr" latinLnBrk="0" hangingPunct="1"/>
                      <a:r>
                        <a:rPr lang="en-US" sz="700" b="1" i="0" u="none" strike="noStrike" kern="1200" noProof="0" dirty="0" err="1" smtClean="0">
                          <a:solidFill>
                            <a:schemeClr val="tx1"/>
                          </a:solidFill>
                          <a:effectLst/>
                          <a:latin typeface="Arial" panose="020B0604020202020204" pitchFamily="34" charset="0"/>
                          <a:ea typeface="+mn-ea"/>
                          <a:cs typeface="+mn-cs"/>
                        </a:rPr>
                        <a:t>Unicer</a:t>
                      </a:r>
                      <a:r>
                        <a:rPr lang="en-US" sz="700" b="1" i="0" u="none" strike="noStrike" kern="1200" noProof="0" dirty="0" smtClean="0">
                          <a:solidFill>
                            <a:schemeClr val="tx1"/>
                          </a:solidFill>
                          <a:effectLst/>
                          <a:latin typeface="Arial" panose="020B0604020202020204" pitchFamily="34" charset="0"/>
                          <a:ea typeface="+mn-ea"/>
                          <a:cs typeface="+mn-cs"/>
                        </a:rPr>
                        <a:t> </a:t>
                      </a:r>
                      <a:r>
                        <a:rPr lang="en-US" sz="700" b="1" i="0" u="none" strike="noStrike" kern="1200" noProof="0" dirty="0" err="1" smtClean="0">
                          <a:solidFill>
                            <a:schemeClr val="tx1"/>
                          </a:solidFill>
                          <a:effectLst/>
                          <a:latin typeface="Arial" panose="020B0604020202020204" pitchFamily="34" charset="0"/>
                          <a:ea typeface="+mn-ea"/>
                          <a:cs typeface="+mn-cs"/>
                        </a:rPr>
                        <a:t>Bebidas</a:t>
                      </a:r>
                      <a:endParaRPr lang="en-US" sz="700" b="1" i="0" u="none" strike="noStrike" kern="1200" noProof="0" dirty="0">
                        <a:solidFill>
                          <a:schemeClr val="tx1"/>
                        </a:solidFill>
                        <a:effectLst/>
                        <a:latin typeface="Arial" panose="020B0604020202020204" pitchFamily="34" charset="0"/>
                        <a:ea typeface="+mn-ea"/>
                        <a:cs typeface="+mn-cs"/>
                      </a:endParaRPr>
                    </a:p>
                  </a:txBody>
                  <a:tcPr marL="7620" marR="7620" marT="7620" marB="0" anchor="ctr">
                    <a:solidFill>
                      <a:schemeClr val="bg1">
                        <a:lumMod val="75000"/>
                      </a:schemeClr>
                    </a:solidFill>
                  </a:tcPr>
                </a:tc>
                <a:tc>
                  <a:txBody>
                    <a:bodyPr/>
                    <a:lstStyle/>
                    <a:p>
                      <a:pPr marL="0" algn="r" defTabSz="839588" rtl="0" eaLnBrk="1" fontAlgn="ctr" latinLnBrk="0" hangingPunct="1"/>
                      <a:r>
                        <a:rPr lang="en-US" sz="700" u="none" strike="noStrike" kern="1200" noProof="0" dirty="0" smtClean="0">
                          <a:solidFill>
                            <a:schemeClr val="tx1"/>
                          </a:solidFill>
                          <a:effectLst/>
                          <a:latin typeface="Arial" panose="020B0604020202020204" pitchFamily="34" charset="0"/>
                          <a:ea typeface="+mn-ea"/>
                          <a:cs typeface="Arial" panose="020B0604020202020204" pitchFamily="34" charset="0"/>
                        </a:rPr>
                        <a:t>411,854</a:t>
                      </a:r>
                      <a:endParaRPr lang="en-US" sz="7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u="none" strike="noStrike" kern="1200" noProof="0" dirty="0" smtClean="0">
                          <a:solidFill>
                            <a:schemeClr val="tx1"/>
                          </a:solidFill>
                          <a:effectLst/>
                          <a:latin typeface="Arial" panose="020B0604020202020204" pitchFamily="34" charset="0"/>
                          <a:ea typeface="+mn-ea"/>
                          <a:cs typeface="Arial" panose="020B0604020202020204" pitchFamily="34" charset="0"/>
                        </a:rPr>
                        <a:t>258,130</a:t>
                      </a:r>
                      <a:endParaRPr lang="en-US" sz="7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u="none" strike="noStrike" kern="1200" noProof="0" dirty="0" smtClean="0">
                          <a:solidFill>
                            <a:schemeClr val="tx1"/>
                          </a:solidFill>
                          <a:effectLst/>
                          <a:latin typeface="Arial" panose="020B0604020202020204" pitchFamily="34" charset="0"/>
                          <a:ea typeface="+mn-ea"/>
                          <a:cs typeface="Arial" panose="020B0604020202020204" pitchFamily="34" charset="0"/>
                        </a:rPr>
                        <a:t>872</a:t>
                      </a:r>
                      <a:endParaRPr lang="en-US" sz="7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r>
              <a:tr h="148422">
                <a:tc>
                  <a:txBody>
                    <a:bodyPr/>
                    <a:lstStyle/>
                    <a:p>
                      <a:pPr marL="0" algn="l" defTabSz="839588" rtl="0" eaLnBrk="1" fontAlgn="ctr" latinLnBrk="0" hangingPunct="1"/>
                      <a:r>
                        <a:rPr lang="en-US" sz="700" b="1" i="0" u="none" strike="noStrike" kern="1200" noProof="0" dirty="0" err="1" smtClean="0">
                          <a:solidFill>
                            <a:schemeClr val="tx1"/>
                          </a:solidFill>
                          <a:effectLst/>
                          <a:latin typeface="Arial" panose="020B0604020202020204" pitchFamily="34" charset="0"/>
                          <a:ea typeface="+mn-ea"/>
                          <a:cs typeface="+mn-cs"/>
                        </a:rPr>
                        <a:t>Sumol</a:t>
                      </a:r>
                      <a:r>
                        <a:rPr lang="en-US" sz="700" b="1" i="0" u="none" strike="noStrike" kern="1200" baseline="0" noProof="0" dirty="0" smtClean="0">
                          <a:solidFill>
                            <a:schemeClr val="tx1"/>
                          </a:solidFill>
                          <a:effectLst/>
                          <a:latin typeface="Arial" panose="020B0604020202020204" pitchFamily="34" charset="0"/>
                          <a:ea typeface="+mn-ea"/>
                          <a:cs typeface="+mn-cs"/>
                        </a:rPr>
                        <a:t> + </a:t>
                      </a:r>
                      <a:r>
                        <a:rPr lang="en-US" sz="700" b="1" i="0" u="none" strike="noStrike" kern="1200" baseline="0" noProof="0" dirty="0" err="1" smtClean="0">
                          <a:solidFill>
                            <a:schemeClr val="tx1"/>
                          </a:solidFill>
                          <a:effectLst/>
                          <a:latin typeface="Arial" panose="020B0604020202020204" pitchFamily="34" charset="0"/>
                          <a:ea typeface="+mn-ea"/>
                          <a:cs typeface="+mn-cs"/>
                        </a:rPr>
                        <a:t>Compal</a:t>
                      </a:r>
                      <a:endParaRPr lang="en-US" sz="700" b="1" i="0" u="none" strike="noStrike" kern="1200" noProof="0" dirty="0">
                        <a:solidFill>
                          <a:schemeClr val="tx1"/>
                        </a:solidFill>
                        <a:effectLst/>
                        <a:latin typeface="Arial" panose="020B0604020202020204" pitchFamily="34" charset="0"/>
                        <a:ea typeface="+mn-ea"/>
                        <a:cs typeface="+mn-cs"/>
                      </a:endParaRPr>
                    </a:p>
                  </a:txBody>
                  <a:tcPr marL="7620" marR="7620" marT="7620" marB="0" anchor="ctr">
                    <a:solidFill>
                      <a:schemeClr val="bg1">
                        <a:lumMod val="75000"/>
                      </a:schemeClr>
                    </a:solidFill>
                  </a:tcPr>
                </a:tc>
                <a:tc>
                  <a:txBody>
                    <a:bodyPr/>
                    <a:lstStyle/>
                    <a:p>
                      <a:pPr marL="0" algn="r" defTabSz="839588" rtl="0" eaLnBrk="1" fontAlgn="ctr" latinLnBrk="0" hangingPunct="1"/>
                      <a:r>
                        <a:rPr lang="en-US" sz="700" u="none" strike="noStrike" kern="1200" noProof="0" dirty="0" smtClean="0">
                          <a:solidFill>
                            <a:schemeClr val="tx1"/>
                          </a:solidFill>
                          <a:effectLst/>
                          <a:latin typeface="Arial" panose="020B0604020202020204" pitchFamily="34" charset="0"/>
                          <a:ea typeface="+mn-ea"/>
                          <a:cs typeface="Arial" panose="020B0604020202020204" pitchFamily="34" charset="0"/>
                        </a:rPr>
                        <a:t>341,277</a:t>
                      </a:r>
                      <a:endParaRPr lang="en-US" sz="7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u="none" strike="noStrike" kern="1200" noProof="0" dirty="0" smtClean="0">
                          <a:solidFill>
                            <a:schemeClr val="tx1"/>
                          </a:solidFill>
                          <a:effectLst/>
                          <a:latin typeface="Arial" panose="020B0604020202020204" pitchFamily="34" charset="0"/>
                          <a:ea typeface="+mn-ea"/>
                          <a:cs typeface="Arial" panose="020B0604020202020204" pitchFamily="34" charset="0"/>
                        </a:rPr>
                        <a:t>624,064</a:t>
                      </a:r>
                      <a:endParaRPr lang="en-US" sz="7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700" u="none" strike="noStrike" kern="1200" noProof="0" dirty="0" err="1" smtClean="0">
                          <a:solidFill>
                            <a:schemeClr val="tx1"/>
                          </a:solidFill>
                          <a:effectLst/>
                          <a:latin typeface="Arial" panose="020B0604020202020204" pitchFamily="34" charset="0"/>
                          <a:ea typeface="+mn-ea"/>
                          <a:cs typeface="Arial" panose="020B0604020202020204" pitchFamily="34" charset="0"/>
                        </a:rPr>
                        <a:t>n.a</a:t>
                      </a:r>
                      <a:r>
                        <a:rPr lang="en-US" sz="700" u="none" strike="noStrike" kern="1200" noProof="0" dirty="0" smtClean="0">
                          <a:solidFill>
                            <a:schemeClr val="tx1"/>
                          </a:solidFill>
                          <a:effectLst/>
                          <a:latin typeface="Arial" panose="020B0604020202020204" pitchFamily="34" charset="0"/>
                          <a:ea typeface="+mn-ea"/>
                          <a:cs typeface="Arial" panose="020B0604020202020204" pitchFamily="34" charset="0"/>
                        </a:rPr>
                        <a:t>.</a:t>
                      </a:r>
                      <a:endParaRPr lang="en-US" sz="7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r>
            </a:tbl>
          </a:graphicData>
        </a:graphic>
      </p:graphicFrame>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8305" y="1517865"/>
            <a:ext cx="353446" cy="355277"/>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8055" y="5114975"/>
            <a:ext cx="557213" cy="438282"/>
          </a:xfrm>
          <a:prstGeom prst="rect">
            <a:avLst/>
          </a:prstGeom>
        </p:spPr>
      </p:pic>
      <p:pic>
        <p:nvPicPr>
          <p:cNvPr id="26" name="Picture 16" descr="http://lactogal.pt/Design/images/lactogal_log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8055" y="4682438"/>
            <a:ext cx="503395" cy="102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9559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8660"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4" name="Line 55" descr="© INSCALE GmbH, 26.05.2010&#10;http://www.presentationload.com/"/>
          <p:cNvSpPr>
            <a:spLocks noChangeShapeType="1"/>
          </p:cNvSpPr>
          <p:nvPr/>
        </p:nvSpPr>
        <p:spPr bwMode="gray">
          <a:xfrm flipV="1">
            <a:off x="3629203" y="5110365"/>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92" name="Line 55" descr="© INSCALE GmbH, 26.05.2010&#10;http://www.presentationload.com/"/>
          <p:cNvSpPr>
            <a:spLocks noChangeShapeType="1"/>
          </p:cNvSpPr>
          <p:nvPr/>
        </p:nvSpPr>
        <p:spPr bwMode="gray">
          <a:xfrm flipV="1">
            <a:off x="2210757" y="6859621"/>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67" name="Line 55" descr="© INSCALE GmbH, 26.05.2010&#10;http://www.presentationload.com/"/>
          <p:cNvSpPr>
            <a:spLocks noChangeShapeType="1"/>
          </p:cNvSpPr>
          <p:nvPr/>
        </p:nvSpPr>
        <p:spPr bwMode="gray">
          <a:xfrm flipV="1">
            <a:off x="2186720" y="6226390"/>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11" name="Text Placeholder 6"/>
          <p:cNvSpPr txBox="1">
            <a:spLocks/>
          </p:cNvSpPr>
          <p:nvPr/>
        </p:nvSpPr>
        <p:spPr>
          <a:xfrm>
            <a:off x="745840" y="1878260"/>
            <a:ext cx="5585395" cy="1782453"/>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Market framework</a:t>
            </a:r>
          </a:p>
          <a:p>
            <a:pPr lvl="1" algn="just"/>
            <a:r>
              <a:rPr lang="en-US" kern="0" dirty="0" smtClean="0">
                <a:latin typeface="Arial" panose="020B0604020202020204" pitchFamily="34" charset="0"/>
                <a:cs typeface="Arial" panose="020B0604020202020204" pitchFamily="34" charset="0"/>
              </a:rPr>
              <a:t>The agriculture and animal production sector in Portugal have a reduced number of big producers and a large number of small producers, although the latter usually work as part of cooperatives to compete against the large ones. However, in recent years, the average size of farms has increased, as well as the level of </a:t>
            </a:r>
            <a:r>
              <a:rPr lang="en-US" kern="0" dirty="0" err="1" smtClean="0">
                <a:latin typeface="Arial" panose="020B0604020202020204" pitchFamily="34" charset="0"/>
                <a:cs typeface="Arial" panose="020B0604020202020204" pitchFamily="34" charset="0"/>
              </a:rPr>
              <a:t>corporatisation</a:t>
            </a:r>
            <a:r>
              <a:rPr lang="en-US" kern="0" dirty="0" smtClean="0">
                <a:latin typeface="Arial" panose="020B0604020202020204" pitchFamily="34" charset="0"/>
                <a:cs typeface="Arial" panose="020B0604020202020204" pitchFamily="34" charset="0"/>
              </a:rPr>
              <a:t>, contributing to the increase in the sector’s efficiency, through  economies of scale and application of professional business models. </a:t>
            </a:r>
          </a:p>
          <a:p>
            <a:pPr lvl="1" algn="just"/>
            <a:r>
              <a:rPr lang="en-US" kern="0" dirty="0" smtClean="0">
                <a:latin typeface="Arial" panose="020B0604020202020204" pitchFamily="34" charset="0"/>
                <a:cs typeface="Arial" panose="020B0604020202020204" pitchFamily="34" charset="0"/>
              </a:rPr>
              <a:t>The food and beverage industry in Portugal is the largest industry in the country, representing 15% of the sales value of industrial products. It is dominated by large firms, well established in the market for a long time and belonging to groups that usually hold some or all upstream activities, and sometimes downstream ones as well. </a:t>
            </a: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817654" y="2112245"/>
            <a:ext cx="5409934" cy="2"/>
          </a:xfrm>
          <a:prstGeom prst="line">
            <a:avLst/>
          </a:prstGeom>
          <a:ln/>
          <a:extLst/>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bwMode="auto">
          <a:xfrm flipV="1">
            <a:off x="808171" y="3610761"/>
            <a:ext cx="5409934" cy="2"/>
          </a:xfrm>
          <a:prstGeom prst="line">
            <a:avLst/>
          </a:prstGeom>
          <a:ln/>
          <a:extLst/>
        </p:spPr>
        <p:style>
          <a:lnRef idx="1">
            <a:schemeClr val="dk1"/>
          </a:lnRef>
          <a:fillRef idx="0">
            <a:schemeClr val="dk1"/>
          </a:fillRef>
          <a:effectRef idx="0">
            <a:schemeClr val="dk1"/>
          </a:effectRef>
          <a:fontRef idx="minor">
            <a:schemeClr val="tx1"/>
          </a:fontRef>
        </p:style>
      </p:cxnSp>
      <p:sp>
        <p:nvSpPr>
          <p:cNvPr id="37" name="Text Placeholder 6"/>
          <p:cNvSpPr txBox="1">
            <a:spLocks/>
          </p:cNvSpPr>
          <p:nvPr/>
        </p:nvSpPr>
        <p:spPr>
          <a:xfrm>
            <a:off x="574451" y="3962616"/>
            <a:ext cx="2808288" cy="321055"/>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4" algn="just">
              <a:spcBef>
                <a:spcPts val="600"/>
              </a:spcBef>
              <a:spcAft>
                <a:spcPts val="600"/>
              </a:spcAft>
            </a:pPr>
            <a:r>
              <a:rPr lang="en-US" sz="1200" kern="0" dirty="0">
                <a:latin typeface="Arial" panose="020B0604020202020204" pitchFamily="34" charset="0"/>
                <a:cs typeface="Arial" panose="020B0604020202020204" pitchFamily="34" charset="0"/>
              </a:rPr>
              <a:t>Main transactions</a:t>
            </a:r>
          </a:p>
        </p:txBody>
      </p:sp>
      <p:cxnSp>
        <p:nvCxnSpPr>
          <p:cNvPr id="38" name="Straight Connector 37"/>
          <p:cNvCxnSpPr/>
          <p:nvPr/>
        </p:nvCxnSpPr>
        <p:spPr bwMode="auto">
          <a:xfrm flipV="1">
            <a:off x="613838" y="4236304"/>
            <a:ext cx="5409934" cy="2"/>
          </a:xfrm>
          <a:prstGeom prst="line">
            <a:avLst/>
          </a:prstGeom>
          <a:ln/>
          <a:extLst/>
        </p:spPr>
        <p:style>
          <a:lnRef idx="1">
            <a:schemeClr val="dk1"/>
          </a:lnRef>
          <a:fillRef idx="0">
            <a:schemeClr val="dk1"/>
          </a:fillRef>
          <a:effectRef idx="0">
            <a:schemeClr val="dk1"/>
          </a:effectRef>
          <a:fontRef idx="minor">
            <a:schemeClr val="tx1"/>
          </a:fontRef>
        </p:style>
      </p:cxnSp>
      <p:sp>
        <p:nvSpPr>
          <p:cNvPr id="39" name="Line 55" descr="© INSCALE GmbH, 26.05.2010&#10;http://www.presentationload.com/"/>
          <p:cNvSpPr>
            <a:spLocks noChangeShapeType="1"/>
          </p:cNvSpPr>
          <p:nvPr/>
        </p:nvSpPr>
        <p:spPr bwMode="gray">
          <a:xfrm flipV="1">
            <a:off x="3691477" y="4809993"/>
            <a:ext cx="660323"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40" name="Line 55" descr="© INSCALE GmbH, 26.05.2010&#10;http://www.presentationload.com/"/>
          <p:cNvSpPr>
            <a:spLocks noChangeShapeType="1"/>
          </p:cNvSpPr>
          <p:nvPr/>
        </p:nvSpPr>
        <p:spPr bwMode="gray">
          <a:xfrm flipV="1">
            <a:off x="2300250" y="4930305"/>
            <a:ext cx="660323"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41" name="Rechteck 66"/>
          <p:cNvSpPr/>
          <p:nvPr/>
        </p:nvSpPr>
        <p:spPr bwMode="auto">
          <a:xfrm>
            <a:off x="2960573" y="4539534"/>
            <a:ext cx="720000" cy="663269"/>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2010</a:t>
            </a:r>
            <a:endParaRPr lang="en-US" sz="1400" noProof="1">
              <a:solidFill>
                <a:srgbClr val="000000"/>
              </a:solidFill>
              <a:latin typeface="EYInterstate Light" panose="02000506000000020004" pitchFamily="2" charset="0"/>
            </a:endParaRPr>
          </a:p>
        </p:txBody>
      </p:sp>
      <p:sp>
        <p:nvSpPr>
          <p:cNvPr id="42" name="Text Box 56" descr="© INSCALE GmbH, 26.05.2010&#10;http://www.presentationload.com/"/>
          <p:cNvSpPr txBox="1">
            <a:spLocks noChangeArrowheads="1"/>
          </p:cNvSpPr>
          <p:nvPr/>
        </p:nvSpPr>
        <p:spPr bwMode="gray">
          <a:xfrm>
            <a:off x="4379019" y="4334947"/>
            <a:ext cx="1681503" cy="546303"/>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SAPJU Carnes sold to Lino Vicente group</a:t>
            </a:r>
            <a:endParaRPr lang="en-US" sz="700" noProof="1">
              <a:solidFill>
                <a:srgbClr val="000000"/>
              </a:solidFill>
              <a:latin typeface="Arial" panose="020B0604020202020204" pitchFamily="34" charset="0"/>
              <a:cs typeface="Arial" panose="020B0604020202020204" pitchFamily="34" charset="0"/>
            </a:endParaRPr>
          </a:p>
          <a:p>
            <a:pPr algn="l"/>
            <a:r>
              <a:rPr lang="pt-PT" sz="700" noProof="1" smtClean="0">
                <a:solidFill>
                  <a:srgbClr val="808080"/>
                </a:solidFill>
                <a:latin typeface="Arial" panose="020B0604020202020204" pitchFamily="34" charset="0"/>
                <a:cs typeface="Arial" panose="020B0604020202020204" pitchFamily="34" charset="0"/>
              </a:rPr>
              <a:t>Rafael &amp; Filho sold the meat producing company </a:t>
            </a:r>
            <a:endParaRPr lang="en-US" sz="700" noProof="1">
              <a:solidFill>
                <a:srgbClr val="808080"/>
              </a:solidFill>
              <a:latin typeface="Arial" panose="020B0604020202020204" pitchFamily="34" charset="0"/>
              <a:cs typeface="Arial" panose="020B0604020202020204" pitchFamily="34" charset="0"/>
            </a:endParaRPr>
          </a:p>
        </p:txBody>
      </p:sp>
      <p:sp>
        <p:nvSpPr>
          <p:cNvPr id="43" name="Text Box 56" descr="© INSCALE GmbH, 26.05.2010&#10;http://www.presentationload.com/"/>
          <p:cNvSpPr txBox="1">
            <a:spLocks noChangeArrowheads="1"/>
          </p:cNvSpPr>
          <p:nvPr/>
        </p:nvSpPr>
        <p:spPr bwMode="gray">
          <a:xfrm>
            <a:off x="740621" y="4524488"/>
            <a:ext cx="1546020" cy="546303"/>
          </a:xfrm>
          <a:prstGeom prst="rect">
            <a:avLst/>
          </a:prstGeom>
          <a:noFill/>
          <a:ln w="9525">
            <a:noFill/>
            <a:miter lim="800000"/>
            <a:headEnd/>
            <a:tailEnd/>
          </a:ln>
          <a:effectLst/>
        </p:spPr>
        <p:txBody>
          <a:bodyPr wrap="square" lIns="0" tIns="0" rIns="0">
            <a:spAutoFit/>
          </a:bodyPr>
          <a:lstStyle/>
          <a:p>
            <a:pPr algn="r"/>
            <a:r>
              <a:rPr lang="en-US" sz="700" noProof="1">
                <a:solidFill>
                  <a:srgbClr val="000000"/>
                </a:solidFill>
                <a:latin typeface="Arial" panose="020B0604020202020204" pitchFamily="34" charset="0"/>
                <a:cs typeface="Arial" panose="020B0604020202020204" pitchFamily="34" charset="0"/>
              </a:rPr>
              <a:t>Proyecto Tierra sold for € 91m</a:t>
            </a:r>
          </a:p>
          <a:p>
            <a:pPr algn="r"/>
            <a:r>
              <a:rPr lang="en-US" sz="700" noProof="1" smtClean="0">
                <a:solidFill>
                  <a:srgbClr val="808080"/>
                </a:solidFill>
                <a:latin typeface="Arial" panose="020B0604020202020204" pitchFamily="34" charset="0"/>
                <a:cs typeface="Arial" panose="020B0604020202020204" pitchFamily="34" charset="0"/>
              </a:rPr>
              <a:t>Elaia </a:t>
            </a:r>
            <a:r>
              <a:rPr lang="en-US" sz="700" noProof="1">
                <a:solidFill>
                  <a:srgbClr val="808080"/>
                </a:solidFill>
                <a:latin typeface="Arial" panose="020B0604020202020204" pitchFamily="34" charset="0"/>
                <a:cs typeface="Arial" panose="020B0604020202020204" pitchFamily="34" charset="0"/>
              </a:rPr>
              <a:t>bought </a:t>
            </a:r>
            <a:r>
              <a:rPr lang="en-US" sz="700" noProof="1" smtClean="0">
                <a:solidFill>
                  <a:srgbClr val="808080"/>
                </a:solidFill>
                <a:latin typeface="Arial" panose="020B0604020202020204" pitchFamily="34" charset="0"/>
                <a:cs typeface="Arial" panose="020B0604020202020204" pitchFamily="34" charset="0"/>
              </a:rPr>
              <a:t>the oil producer from Spanish-based company Deoleo</a:t>
            </a:r>
            <a:endParaRPr lang="en-US" sz="700" noProof="1">
              <a:solidFill>
                <a:srgbClr val="808080"/>
              </a:solidFill>
              <a:latin typeface="Arial" panose="020B0604020202020204" pitchFamily="34" charset="0"/>
              <a:cs typeface="Arial" panose="020B0604020202020204" pitchFamily="34" charset="0"/>
            </a:endParaRPr>
          </a:p>
        </p:txBody>
      </p:sp>
      <p:sp>
        <p:nvSpPr>
          <p:cNvPr id="45" name="Text Box 56" descr="© INSCALE GmbH, 26.05.2010&#10;http://www.presentationload.com/"/>
          <p:cNvSpPr txBox="1">
            <a:spLocks noChangeArrowheads="1"/>
          </p:cNvSpPr>
          <p:nvPr/>
        </p:nvSpPr>
        <p:spPr bwMode="gray">
          <a:xfrm>
            <a:off x="4412383" y="4881250"/>
            <a:ext cx="1815206" cy="546303"/>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Tate &amp; Lyle sold sugar refinery </a:t>
            </a:r>
          </a:p>
          <a:p>
            <a:pPr algn="l"/>
            <a:r>
              <a:rPr lang="pt-PT" sz="700" noProof="1" smtClean="0">
                <a:solidFill>
                  <a:srgbClr val="808080"/>
                </a:solidFill>
                <a:latin typeface="Arial" panose="020B0604020202020204" pitchFamily="34" charset="0"/>
                <a:cs typeface="Arial" panose="020B0604020202020204" pitchFamily="34" charset="0"/>
              </a:rPr>
              <a:t>American Sugar Refining bought the refinery in Lisbon</a:t>
            </a:r>
            <a:endParaRPr lang="en-US" sz="700" noProof="1">
              <a:solidFill>
                <a:srgbClr val="808080"/>
              </a:solidFill>
              <a:latin typeface="Arial" panose="020B0604020202020204" pitchFamily="34" charset="0"/>
              <a:cs typeface="Arial" panose="020B0604020202020204" pitchFamily="34" charset="0"/>
            </a:endParaRPr>
          </a:p>
        </p:txBody>
      </p:sp>
      <p:sp>
        <p:nvSpPr>
          <p:cNvPr id="46" name="Line 55" descr="© INSCALE GmbH, 26.05.2010&#10;http://www.presentationload.com/"/>
          <p:cNvSpPr>
            <a:spLocks noChangeShapeType="1"/>
          </p:cNvSpPr>
          <p:nvPr/>
        </p:nvSpPr>
        <p:spPr bwMode="gray">
          <a:xfrm flipV="1">
            <a:off x="2237901" y="5391527"/>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47" name="Text Box 56" descr="© INSCALE GmbH, 26.05.2010&#10;http://www.presentationload.com/"/>
          <p:cNvSpPr txBox="1">
            <a:spLocks noChangeArrowheads="1"/>
          </p:cNvSpPr>
          <p:nvPr/>
        </p:nvSpPr>
        <p:spPr bwMode="gray">
          <a:xfrm>
            <a:off x="510504" y="5040785"/>
            <a:ext cx="1699738" cy="546303"/>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ECS Capital acquires 86% of MIF</a:t>
            </a:r>
            <a:endParaRPr lang="en-US" sz="700" noProof="1">
              <a:solidFill>
                <a:srgbClr val="000000"/>
              </a:solidFill>
              <a:latin typeface="Arial" panose="020B0604020202020204" pitchFamily="34" charset="0"/>
              <a:cs typeface="Arial" panose="020B0604020202020204" pitchFamily="34" charset="0"/>
            </a:endParaRPr>
          </a:p>
          <a:p>
            <a:pPr algn="r"/>
            <a:r>
              <a:rPr lang="en-US" sz="700" noProof="1" smtClean="0">
                <a:solidFill>
                  <a:srgbClr val="808080"/>
                </a:solidFill>
                <a:latin typeface="Arial" panose="020B0604020202020204" pitchFamily="34" charset="0"/>
                <a:cs typeface="Arial" panose="020B0604020202020204" pitchFamily="34" charset="0"/>
              </a:rPr>
              <a:t>PE acquires a stake in the meat producer, now called Montalva</a:t>
            </a:r>
            <a:endParaRPr lang="en-US" sz="700" noProof="1">
              <a:solidFill>
                <a:srgbClr val="808080"/>
              </a:solidFill>
              <a:latin typeface="Arial" panose="020B0604020202020204" pitchFamily="34" charset="0"/>
              <a:cs typeface="Arial" panose="020B0604020202020204" pitchFamily="34" charset="0"/>
            </a:endParaRPr>
          </a:p>
        </p:txBody>
      </p:sp>
      <p:sp>
        <p:nvSpPr>
          <p:cNvPr id="48" name="Text Box 56" descr="© INSCALE GmbH, 26.05.2010&#10;http://www.presentationload.com/"/>
          <p:cNvSpPr txBox="1">
            <a:spLocks noChangeArrowheads="1"/>
          </p:cNvSpPr>
          <p:nvPr/>
        </p:nvSpPr>
        <p:spPr bwMode="gray">
          <a:xfrm>
            <a:off x="4441293" y="5428978"/>
            <a:ext cx="1698929" cy="546303"/>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Saludães stake sold for €6.4m</a:t>
            </a:r>
          </a:p>
          <a:p>
            <a:pPr algn="l"/>
            <a:r>
              <a:rPr lang="pt-PT" sz="700" noProof="1" smtClean="0">
                <a:solidFill>
                  <a:srgbClr val="808080"/>
                </a:solidFill>
                <a:latin typeface="Arial" panose="020B0604020202020204" pitchFamily="34" charset="0"/>
                <a:cs typeface="Arial" panose="020B0604020202020204" pitchFamily="34" charset="0"/>
              </a:rPr>
              <a:t>M101 bought 55% of the rice producer from Deoleo</a:t>
            </a:r>
            <a:endParaRPr lang="en-US" sz="700" noProof="1">
              <a:solidFill>
                <a:srgbClr val="808080"/>
              </a:solidFill>
              <a:latin typeface="Arial" panose="020B0604020202020204" pitchFamily="34" charset="0"/>
              <a:cs typeface="Arial" panose="020B0604020202020204" pitchFamily="34" charset="0"/>
            </a:endParaRPr>
          </a:p>
        </p:txBody>
      </p:sp>
      <p:sp>
        <p:nvSpPr>
          <p:cNvPr id="49" name="Line 55" descr="© INSCALE GmbH, 26.05.2010&#10;http://www.presentationload.com/"/>
          <p:cNvSpPr>
            <a:spLocks noChangeShapeType="1"/>
          </p:cNvSpPr>
          <p:nvPr/>
        </p:nvSpPr>
        <p:spPr bwMode="gray">
          <a:xfrm flipV="1">
            <a:off x="3680573" y="5531522"/>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50" name="Line 55" descr="© INSCALE GmbH, 26.05.2010&#10;http://www.presentationload.com/"/>
          <p:cNvSpPr>
            <a:spLocks noChangeShapeType="1"/>
          </p:cNvSpPr>
          <p:nvPr/>
        </p:nvSpPr>
        <p:spPr bwMode="gray">
          <a:xfrm flipV="1">
            <a:off x="2210242" y="5712647"/>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51" name="Text Box 56" descr="© INSCALE GmbH, 26.05.2010&#10;http://www.presentationload.com/"/>
          <p:cNvSpPr txBox="1">
            <a:spLocks noChangeArrowheads="1"/>
          </p:cNvSpPr>
          <p:nvPr/>
        </p:nvSpPr>
        <p:spPr bwMode="gray">
          <a:xfrm>
            <a:off x="650587" y="5538851"/>
            <a:ext cx="1550563" cy="546303"/>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Africalimentar stake sold</a:t>
            </a:r>
            <a:endParaRPr lang="en-US" sz="700" noProof="1">
              <a:solidFill>
                <a:srgbClr val="000000"/>
              </a:solidFill>
              <a:latin typeface="Arial" panose="020B0604020202020204" pitchFamily="34" charset="0"/>
              <a:cs typeface="Arial" panose="020B0604020202020204" pitchFamily="34" charset="0"/>
            </a:endParaRPr>
          </a:p>
          <a:p>
            <a:pPr algn="r"/>
            <a:r>
              <a:rPr lang="en-US" sz="700" noProof="1" smtClean="0">
                <a:solidFill>
                  <a:srgbClr val="808080"/>
                </a:solidFill>
                <a:latin typeface="Arial" panose="020B0604020202020204" pitchFamily="34" charset="0"/>
                <a:cs typeface="Arial" panose="020B0604020202020204" pitchFamily="34" charset="0"/>
              </a:rPr>
              <a:t>Primor Charcutaria-Prima acquired 50% of the meat manufacturer </a:t>
            </a:r>
            <a:endParaRPr lang="en-US" sz="700" noProof="1">
              <a:solidFill>
                <a:srgbClr val="808080"/>
              </a:solidFill>
              <a:latin typeface="Arial" panose="020B0604020202020204" pitchFamily="34" charset="0"/>
              <a:cs typeface="Arial" panose="020B0604020202020204" pitchFamily="34" charset="0"/>
            </a:endParaRPr>
          </a:p>
        </p:txBody>
      </p:sp>
      <p:sp>
        <p:nvSpPr>
          <p:cNvPr id="62" name="Rechteck 66"/>
          <p:cNvSpPr/>
          <p:nvPr/>
        </p:nvSpPr>
        <p:spPr bwMode="auto">
          <a:xfrm>
            <a:off x="2960573" y="5199888"/>
            <a:ext cx="720000" cy="663269"/>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2011</a:t>
            </a:r>
            <a:endParaRPr lang="en-US" sz="1400" noProof="1">
              <a:solidFill>
                <a:srgbClr val="000000"/>
              </a:solidFill>
              <a:latin typeface="EYInterstate Light" panose="02000506000000020004" pitchFamily="2" charset="0"/>
            </a:endParaRPr>
          </a:p>
        </p:txBody>
      </p:sp>
      <p:sp>
        <p:nvSpPr>
          <p:cNvPr id="63" name="Rechteck 66"/>
          <p:cNvSpPr/>
          <p:nvPr/>
        </p:nvSpPr>
        <p:spPr bwMode="auto">
          <a:xfrm>
            <a:off x="2960573" y="5863157"/>
            <a:ext cx="720000" cy="663269"/>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2012</a:t>
            </a:r>
            <a:endParaRPr lang="en-US" sz="1400" noProof="1">
              <a:solidFill>
                <a:srgbClr val="000000"/>
              </a:solidFill>
              <a:latin typeface="EYInterstate Light" panose="02000506000000020004" pitchFamily="2" charset="0"/>
            </a:endParaRPr>
          </a:p>
        </p:txBody>
      </p:sp>
      <p:sp>
        <p:nvSpPr>
          <p:cNvPr id="64" name="Rechteck 66"/>
          <p:cNvSpPr/>
          <p:nvPr/>
        </p:nvSpPr>
        <p:spPr bwMode="auto">
          <a:xfrm>
            <a:off x="2954070" y="6520534"/>
            <a:ext cx="720000" cy="663269"/>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2013</a:t>
            </a:r>
            <a:endParaRPr lang="en-US" sz="1400" noProof="1">
              <a:solidFill>
                <a:srgbClr val="000000"/>
              </a:solidFill>
              <a:latin typeface="EYInterstate Light" panose="02000506000000020004" pitchFamily="2" charset="0"/>
            </a:endParaRPr>
          </a:p>
        </p:txBody>
      </p:sp>
      <p:sp>
        <p:nvSpPr>
          <p:cNvPr id="65" name="Line 55" descr="© INSCALE GmbH, 26.05.2010&#10;http://www.presentationload.com/"/>
          <p:cNvSpPr>
            <a:spLocks noChangeShapeType="1"/>
          </p:cNvSpPr>
          <p:nvPr/>
        </p:nvSpPr>
        <p:spPr bwMode="gray">
          <a:xfrm flipV="1">
            <a:off x="3682021" y="6136533"/>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66" name="Text Box 56" descr="© INSCALE GmbH, 26.05.2010&#10;http://www.presentationload.com/"/>
          <p:cNvSpPr txBox="1">
            <a:spLocks noChangeArrowheads="1"/>
          </p:cNvSpPr>
          <p:nvPr/>
        </p:nvSpPr>
        <p:spPr bwMode="gray">
          <a:xfrm>
            <a:off x="4430389" y="5990201"/>
            <a:ext cx="1815206" cy="546303"/>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Panicongelados stake sold for € 20m</a:t>
            </a:r>
          </a:p>
          <a:p>
            <a:pPr algn="l"/>
            <a:r>
              <a:rPr lang="pt-PT" sz="700" noProof="1" smtClean="0">
                <a:solidFill>
                  <a:srgbClr val="808080"/>
                </a:solidFill>
                <a:latin typeface="Arial" panose="020B0604020202020204" pitchFamily="34" charset="0"/>
                <a:cs typeface="Arial" panose="020B0604020202020204" pitchFamily="34" charset="0"/>
              </a:rPr>
              <a:t>Espirito Santo Capital and Caixa Capital acquired 32% of the company from Panigest</a:t>
            </a:r>
            <a:endParaRPr lang="en-US" sz="700" noProof="1">
              <a:solidFill>
                <a:srgbClr val="808080"/>
              </a:solidFill>
              <a:latin typeface="Arial" panose="020B0604020202020204" pitchFamily="34" charset="0"/>
              <a:cs typeface="Arial" panose="020B0604020202020204" pitchFamily="34" charset="0"/>
            </a:endParaRPr>
          </a:p>
        </p:txBody>
      </p:sp>
      <p:sp>
        <p:nvSpPr>
          <p:cNvPr id="68" name="Text Box 56" descr="© INSCALE GmbH, 26.05.2010&#10;http://www.presentationload.com/"/>
          <p:cNvSpPr txBox="1">
            <a:spLocks noChangeArrowheads="1"/>
          </p:cNvSpPr>
          <p:nvPr/>
        </p:nvSpPr>
        <p:spPr bwMode="gray">
          <a:xfrm>
            <a:off x="664639" y="6066483"/>
            <a:ext cx="1522081" cy="546303"/>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Montebravo sold to ECS Capital</a:t>
            </a:r>
            <a:endParaRPr lang="en-US" sz="700" noProof="1">
              <a:solidFill>
                <a:srgbClr val="000000"/>
              </a:solidFill>
              <a:latin typeface="Arial" panose="020B0604020202020204" pitchFamily="34" charset="0"/>
              <a:cs typeface="Arial" panose="020B0604020202020204" pitchFamily="34" charset="0"/>
            </a:endParaRPr>
          </a:p>
          <a:p>
            <a:pPr algn="r"/>
            <a:r>
              <a:rPr lang="en-US" sz="700" noProof="1" smtClean="0">
                <a:solidFill>
                  <a:srgbClr val="808080"/>
                </a:solidFill>
                <a:latin typeface="Arial" panose="020B0604020202020204" pitchFamily="34" charset="0"/>
                <a:cs typeface="Arial" panose="020B0604020202020204" pitchFamily="34" charset="0"/>
              </a:rPr>
              <a:t>Frozen food producer acquired through Montalva</a:t>
            </a:r>
            <a:endParaRPr lang="en-US" sz="700" noProof="1">
              <a:solidFill>
                <a:srgbClr val="808080"/>
              </a:solidFill>
              <a:latin typeface="Arial" panose="020B0604020202020204" pitchFamily="34" charset="0"/>
              <a:cs typeface="Arial" panose="020B0604020202020204" pitchFamily="34" charset="0"/>
            </a:endParaRPr>
          </a:p>
        </p:txBody>
      </p:sp>
      <p:sp>
        <p:nvSpPr>
          <p:cNvPr id="69" name="Rechteck 66"/>
          <p:cNvSpPr/>
          <p:nvPr/>
        </p:nvSpPr>
        <p:spPr bwMode="auto">
          <a:xfrm>
            <a:off x="2960573" y="7183866"/>
            <a:ext cx="720000" cy="663269"/>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2015</a:t>
            </a:r>
            <a:endParaRPr lang="en-US" sz="1400" noProof="1">
              <a:solidFill>
                <a:srgbClr val="000000"/>
              </a:solidFill>
              <a:latin typeface="EYInterstate Light" panose="02000506000000020004" pitchFamily="2" charset="0"/>
            </a:endParaRPr>
          </a:p>
        </p:txBody>
      </p:sp>
      <p:sp>
        <p:nvSpPr>
          <p:cNvPr id="70" name="Line 55" descr="© INSCALE GmbH, 26.05.2010&#10;http://www.presentationload.com/"/>
          <p:cNvSpPr>
            <a:spLocks noChangeShapeType="1"/>
          </p:cNvSpPr>
          <p:nvPr/>
        </p:nvSpPr>
        <p:spPr bwMode="gray">
          <a:xfrm flipV="1">
            <a:off x="3691477" y="6742131"/>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71" name="Text Box 56" descr="© INSCALE GmbH, 26.05.2010&#10;http://www.presentationload.com/"/>
          <p:cNvSpPr txBox="1">
            <a:spLocks noChangeArrowheads="1"/>
          </p:cNvSpPr>
          <p:nvPr/>
        </p:nvSpPr>
        <p:spPr bwMode="gray">
          <a:xfrm>
            <a:off x="4467163" y="6548345"/>
            <a:ext cx="1760425" cy="546303"/>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Sumol+Compal Marcas stake sold for €88m</a:t>
            </a:r>
            <a:endParaRPr lang="en-US" sz="700" noProof="1">
              <a:solidFill>
                <a:srgbClr val="000000"/>
              </a:solidFill>
              <a:latin typeface="Arial" panose="020B0604020202020204" pitchFamily="34" charset="0"/>
              <a:cs typeface="Arial" panose="020B0604020202020204" pitchFamily="34" charset="0"/>
            </a:endParaRPr>
          </a:p>
          <a:p>
            <a:pPr algn="l"/>
            <a:r>
              <a:rPr lang="en-US" sz="700" noProof="1" smtClean="0">
                <a:solidFill>
                  <a:srgbClr val="808080"/>
                </a:solidFill>
                <a:latin typeface="Arial" panose="020B0604020202020204" pitchFamily="34" charset="0"/>
                <a:cs typeface="Arial" panose="020B0604020202020204" pitchFamily="34" charset="0"/>
              </a:rPr>
              <a:t>Copagef acquired 49% of the brand from Sumol+Compal</a:t>
            </a:r>
            <a:endParaRPr lang="en-US" sz="700" noProof="1">
              <a:solidFill>
                <a:srgbClr val="808080"/>
              </a:solidFill>
              <a:latin typeface="Arial" panose="020B0604020202020204" pitchFamily="34" charset="0"/>
              <a:cs typeface="Arial" panose="020B0604020202020204" pitchFamily="34" charset="0"/>
            </a:endParaRPr>
          </a:p>
        </p:txBody>
      </p:sp>
      <p:sp>
        <p:nvSpPr>
          <p:cNvPr id="74" name="Rechteck 66"/>
          <p:cNvSpPr/>
          <p:nvPr/>
        </p:nvSpPr>
        <p:spPr bwMode="auto">
          <a:xfrm>
            <a:off x="2960573" y="7847135"/>
            <a:ext cx="720000" cy="663269"/>
          </a:xfrm>
          <a:prstGeom prst="rect">
            <a:avLst/>
          </a:prstGeom>
          <a:solidFill>
            <a:schemeClr val="accent2"/>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2016</a:t>
            </a:r>
            <a:endParaRPr lang="en-US" sz="1400" noProof="1">
              <a:solidFill>
                <a:srgbClr val="000000"/>
              </a:solidFill>
              <a:latin typeface="EYInterstate Light" panose="02000506000000020004" pitchFamily="2" charset="0"/>
            </a:endParaRPr>
          </a:p>
        </p:txBody>
      </p:sp>
      <p:sp>
        <p:nvSpPr>
          <p:cNvPr id="75" name="Line 55" descr="© INSCALE GmbH, 26.05.2010&#10;http://www.presentationload.com/"/>
          <p:cNvSpPr>
            <a:spLocks noChangeShapeType="1"/>
          </p:cNvSpPr>
          <p:nvPr/>
        </p:nvSpPr>
        <p:spPr bwMode="gray">
          <a:xfrm flipV="1">
            <a:off x="3725115" y="7633876"/>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76" name="Text Box 56" descr="© INSCALE GmbH, 26.05.2010&#10;http://www.presentationload.com/"/>
          <p:cNvSpPr txBox="1">
            <a:spLocks noChangeArrowheads="1"/>
          </p:cNvSpPr>
          <p:nvPr/>
        </p:nvSpPr>
        <p:spPr bwMode="gray">
          <a:xfrm>
            <a:off x="4505227" y="7478978"/>
            <a:ext cx="1694424" cy="546303"/>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Atlantic Meals 50% stake acquired</a:t>
            </a:r>
            <a:endParaRPr lang="en-US" sz="700" noProof="1">
              <a:solidFill>
                <a:srgbClr val="000000"/>
              </a:solidFill>
              <a:latin typeface="Arial" panose="020B0604020202020204" pitchFamily="34" charset="0"/>
              <a:cs typeface="Arial" panose="020B0604020202020204" pitchFamily="34" charset="0"/>
            </a:endParaRPr>
          </a:p>
          <a:p>
            <a:pPr algn="l"/>
            <a:r>
              <a:rPr lang="en-US" sz="700" noProof="1" smtClean="0">
                <a:solidFill>
                  <a:srgbClr val="808080"/>
                </a:solidFill>
                <a:latin typeface="Arial" panose="020B0604020202020204" pitchFamily="34" charset="0"/>
                <a:cs typeface="Arial" panose="020B0604020202020204" pitchFamily="34" charset="0"/>
              </a:rPr>
              <a:t>Maicerias Espanolas bought a stake from the rice and corn processor </a:t>
            </a:r>
            <a:endParaRPr lang="en-US" sz="700" noProof="1">
              <a:solidFill>
                <a:srgbClr val="808080"/>
              </a:solidFill>
              <a:latin typeface="Arial" panose="020B0604020202020204" pitchFamily="34" charset="0"/>
              <a:cs typeface="Arial" panose="020B0604020202020204" pitchFamily="34" charset="0"/>
            </a:endParaRPr>
          </a:p>
        </p:txBody>
      </p:sp>
      <p:sp>
        <p:nvSpPr>
          <p:cNvPr id="93" name="Text Box 56" descr="© INSCALE GmbH, 26.05.2010&#10;http://www.presentationload.com/"/>
          <p:cNvSpPr txBox="1">
            <a:spLocks noChangeArrowheads="1"/>
          </p:cNvSpPr>
          <p:nvPr/>
        </p:nvSpPr>
        <p:spPr bwMode="gray">
          <a:xfrm>
            <a:off x="779434" y="6631171"/>
            <a:ext cx="1383464" cy="546303"/>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Panicongelados bought back</a:t>
            </a:r>
            <a:endParaRPr lang="en-US" sz="700" noProof="1">
              <a:solidFill>
                <a:srgbClr val="000000"/>
              </a:solidFill>
              <a:latin typeface="Arial" panose="020B0604020202020204" pitchFamily="34" charset="0"/>
              <a:cs typeface="Arial" panose="020B0604020202020204" pitchFamily="34" charset="0"/>
            </a:endParaRPr>
          </a:p>
          <a:p>
            <a:pPr algn="r"/>
            <a:r>
              <a:rPr lang="en-US" sz="700" noProof="1" smtClean="0">
                <a:solidFill>
                  <a:srgbClr val="808080"/>
                </a:solidFill>
                <a:latin typeface="Arial" panose="020B0604020202020204" pitchFamily="34" charset="0"/>
                <a:cs typeface="Arial" panose="020B0604020202020204" pitchFamily="34" charset="0"/>
              </a:rPr>
              <a:t>Private equities sold the 32% share back to Panicongelados</a:t>
            </a:r>
            <a:endParaRPr lang="en-US" sz="700" noProof="1">
              <a:solidFill>
                <a:srgbClr val="808080"/>
              </a:solidFill>
              <a:latin typeface="Arial" panose="020B0604020202020204" pitchFamily="34" charset="0"/>
              <a:cs typeface="Arial" panose="020B0604020202020204" pitchFamily="34" charset="0"/>
            </a:endParaRPr>
          </a:p>
        </p:txBody>
      </p:sp>
      <p:sp>
        <p:nvSpPr>
          <p:cNvPr id="94" name="Line 55" descr="© INSCALE GmbH, 26.05.2010&#10;http://www.presentationload.com/"/>
          <p:cNvSpPr>
            <a:spLocks noChangeShapeType="1"/>
          </p:cNvSpPr>
          <p:nvPr/>
        </p:nvSpPr>
        <p:spPr bwMode="gray">
          <a:xfrm flipV="1">
            <a:off x="2186795" y="7321607"/>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95" name="Text Box 56" descr="© INSCALE GmbH, 26.05.2010&#10;http://www.presentationload.com/"/>
          <p:cNvSpPr txBox="1">
            <a:spLocks noChangeArrowheads="1"/>
          </p:cNvSpPr>
          <p:nvPr/>
        </p:nvSpPr>
        <p:spPr bwMode="gray">
          <a:xfrm>
            <a:off x="630641" y="7123754"/>
            <a:ext cx="1525098" cy="546303"/>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Imperial sold to Vallis</a:t>
            </a:r>
            <a:endParaRPr lang="en-US" sz="700" noProof="1">
              <a:solidFill>
                <a:srgbClr val="000000"/>
              </a:solidFill>
              <a:latin typeface="Arial" panose="020B0604020202020204" pitchFamily="34" charset="0"/>
              <a:cs typeface="Arial" panose="020B0604020202020204" pitchFamily="34" charset="0"/>
            </a:endParaRPr>
          </a:p>
          <a:p>
            <a:pPr algn="r"/>
            <a:r>
              <a:rPr lang="en-US" sz="700" noProof="1" smtClean="0">
                <a:solidFill>
                  <a:srgbClr val="808080"/>
                </a:solidFill>
                <a:latin typeface="Arial" panose="020B0604020202020204" pitchFamily="34" charset="0"/>
                <a:cs typeface="Arial" panose="020B0604020202020204" pitchFamily="34" charset="0"/>
              </a:rPr>
              <a:t>PE fund acquired the chocolate maker from RAR</a:t>
            </a:r>
            <a:endParaRPr lang="en-US" sz="700" noProof="1">
              <a:solidFill>
                <a:srgbClr val="808080"/>
              </a:solidFill>
              <a:latin typeface="Arial" panose="020B0604020202020204" pitchFamily="34" charset="0"/>
              <a:cs typeface="Arial" panose="020B0604020202020204" pitchFamily="34" charset="0"/>
            </a:endParaRPr>
          </a:p>
        </p:txBody>
      </p:sp>
      <p:sp>
        <p:nvSpPr>
          <p:cNvPr id="96" name="Line 55" descr="© INSCALE GmbH, 26.05.2010&#10;http://www.presentationload.com/"/>
          <p:cNvSpPr>
            <a:spLocks noChangeShapeType="1"/>
          </p:cNvSpPr>
          <p:nvPr/>
        </p:nvSpPr>
        <p:spPr bwMode="gray">
          <a:xfrm flipV="1">
            <a:off x="2186343" y="8126115"/>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97" name="Text Box 56" descr="© INSCALE GmbH, 26.05.2010&#10;http://www.presentationload.com/"/>
          <p:cNvSpPr txBox="1">
            <a:spLocks noChangeArrowheads="1"/>
          </p:cNvSpPr>
          <p:nvPr/>
        </p:nvSpPr>
        <p:spPr bwMode="gray">
          <a:xfrm>
            <a:off x="664639" y="7969782"/>
            <a:ext cx="1471280" cy="546303"/>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NovoDia Cafés acquired</a:t>
            </a:r>
            <a:endParaRPr lang="en-US" sz="700" noProof="1">
              <a:solidFill>
                <a:srgbClr val="000000"/>
              </a:solidFill>
              <a:latin typeface="Arial" panose="020B0604020202020204" pitchFamily="34" charset="0"/>
              <a:cs typeface="Arial" panose="020B0604020202020204" pitchFamily="34" charset="0"/>
            </a:endParaRPr>
          </a:p>
          <a:p>
            <a:pPr algn="r"/>
            <a:r>
              <a:rPr lang="pt-PT" sz="700" noProof="1" smtClean="0">
                <a:solidFill>
                  <a:srgbClr val="808080"/>
                </a:solidFill>
                <a:latin typeface="Arial" panose="020B0604020202020204" pitchFamily="34" charset="0"/>
                <a:cs typeface="Arial" panose="020B0604020202020204" pitchFamily="34" charset="0"/>
              </a:rPr>
              <a:t>Riberalves sold the coffee producer to Newcoffee Co.</a:t>
            </a:r>
            <a:endParaRPr lang="en-US" sz="700" noProof="1">
              <a:solidFill>
                <a:srgbClr val="808080"/>
              </a:solidFill>
              <a:latin typeface="Arial" panose="020B0604020202020204" pitchFamily="34" charset="0"/>
              <a:cs typeface="Arial" panose="020B0604020202020204" pitchFamily="34" charset="0"/>
            </a:endParaRPr>
          </a:p>
        </p:txBody>
      </p:sp>
      <p:sp>
        <p:nvSpPr>
          <p:cNvPr id="98" name="Line 55" descr="© INSCALE GmbH, 26.05.2010&#10;http://www.presentationload.com/"/>
          <p:cNvSpPr>
            <a:spLocks noChangeShapeType="1"/>
          </p:cNvSpPr>
          <p:nvPr/>
        </p:nvSpPr>
        <p:spPr bwMode="gray">
          <a:xfrm flipV="1">
            <a:off x="3710668" y="8123404"/>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99" name="Text Box 56" descr="© INSCALE GmbH, 26.05.2010&#10;http://www.presentationload.com/"/>
          <p:cNvSpPr txBox="1">
            <a:spLocks noChangeArrowheads="1"/>
          </p:cNvSpPr>
          <p:nvPr/>
        </p:nvSpPr>
        <p:spPr bwMode="gray">
          <a:xfrm>
            <a:off x="4497259" y="7996242"/>
            <a:ext cx="1694424" cy="379591"/>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SAPJU carnes acquired by Campicarn</a:t>
            </a:r>
            <a:endParaRPr lang="en-US" sz="700" noProof="1">
              <a:solidFill>
                <a:srgbClr val="000000"/>
              </a:solidFill>
              <a:latin typeface="Arial" panose="020B0604020202020204" pitchFamily="34" charset="0"/>
              <a:cs typeface="Arial" panose="020B0604020202020204" pitchFamily="34" charset="0"/>
            </a:endParaRPr>
          </a:p>
          <a:p>
            <a:pPr algn="l"/>
            <a:r>
              <a:rPr lang="en-US" sz="700" noProof="1" smtClean="0">
                <a:solidFill>
                  <a:srgbClr val="808080"/>
                </a:solidFill>
                <a:latin typeface="Arial" panose="020B0604020202020204" pitchFamily="34" charset="0"/>
                <a:cs typeface="Arial" panose="020B0604020202020204" pitchFamily="34" charset="0"/>
              </a:rPr>
              <a:t>Saltiproud sold the company</a:t>
            </a:r>
            <a:endParaRPr lang="en-US" sz="700" noProof="1">
              <a:solidFill>
                <a:srgbClr val="808080"/>
              </a:solidFill>
              <a:latin typeface="Arial" panose="020B0604020202020204" pitchFamily="34" charset="0"/>
              <a:cs typeface="Arial" panose="020B0604020202020204" pitchFamily="34" charset="0"/>
            </a:endParaRPr>
          </a:p>
        </p:txBody>
      </p:sp>
      <p:sp>
        <p:nvSpPr>
          <p:cNvPr id="100" name="Line 55" descr="© INSCALE GmbH, 26.05.2010&#10;http://www.presentationload.com/"/>
          <p:cNvSpPr>
            <a:spLocks noChangeShapeType="1"/>
          </p:cNvSpPr>
          <p:nvPr/>
        </p:nvSpPr>
        <p:spPr bwMode="gray">
          <a:xfrm flipV="1">
            <a:off x="3710668" y="8479912"/>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101" name="Text Box 56" descr="© INSCALE GmbH, 26.05.2010&#10;http://www.presentationload.com/"/>
          <p:cNvSpPr txBox="1">
            <a:spLocks noChangeArrowheads="1"/>
          </p:cNvSpPr>
          <p:nvPr/>
        </p:nvSpPr>
        <p:spPr bwMode="gray">
          <a:xfrm>
            <a:off x="4497259" y="8352750"/>
            <a:ext cx="1694424" cy="546303"/>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Mondelez factory sold</a:t>
            </a:r>
            <a:endParaRPr lang="en-US" sz="700" noProof="1">
              <a:solidFill>
                <a:srgbClr val="000000"/>
              </a:solidFill>
              <a:latin typeface="Arial" panose="020B0604020202020204" pitchFamily="34" charset="0"/>
              <a:cs typeface="Arial" panose="020B0604020202020204" pitchFamily="34" charset="0"/>
            </a:endParaRPr>
          </a:p>
          <a:p>
            <a:pPr algn="l"/>
            <a:r>
              <a:rPr lang="en-US" sz="700" noProof="1" smtClean="0">
                <a:solidFill>
                  <a:srgbClr val="808080"/>
                </a:solidFill>
                <a:latin typeface="Arial" panose="020B0604020202020204" pitchFamily="34" charset="0"/>
                <a:cs typeface="Arial" panose="020B0604020202020204" pitchFamily="34" charset="0"/>
              </a:rPr>
              <a:t>Cerealto Siro Foods acquired the biscuit factory from Mondelez Portugal</a:t>
            </a:r>
            <a:endParaRPr lang="en-US" sz="700" noProof="1">
              <a:solidFill>
                <a:srgbClr val="808080"/>
              </a:solidFill>
              <a:latin typeface="Arial" panose="020B0604020202020204" pitchFamily="34" charset="0"/>
              <a:cs typeface="Arial" panose="020B0604020202020204" pitchFamily="34" charset="0"/>
            </a:endParaRPr>
          </a:p>
        </p:txBody>
      </p:sp>
      <p:sp>
        <p:nvSpPr>
          <p:cNvPr id="102" name="Line 55" descr="© INSCALE GmbH, 26.05.2010&#10;http://www.presentationload.com/"/>
          <p:cNvSpPr>
            <a:spLocks noChangeShapeType="1"/>
          </p:cNvSpPr>
          <p:nvPr/>
        </p:nvSpPr>
        <p:spPr bwMode="gray">
          <a:xfrm flipV="1">
            <a:off x="2185520" y="8479891"/>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103" name="Text Box 56" descr="© INSCALE GmbH, 26.05.2010&#10;http://www.presentationload.com/"/>
          <p:cNvSpPr txBox="1">
            <a:spLocks noChangeArrowheads="1"/>
          </p:cNvSpPr>
          <p:nvPr/>
        </p:nvSpPr>
        <p:spPr bwMode="gray">
          <a:xfrm>
            <a:off x="633658" y="8440877"/>
            <a:ext cx="1522081" cy="379591"/>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Sortegel sold</a:t>
            </a:r>
          </a:p>
          <a:p>
            <a:pPr algn="r"/>
            <a:r>
              <a:rPr lang="en-US" sz="700" noProof="1" smtClean="0">
                <a:solidFill>
                  <a:srgbClr val="808080"/>
                </a:solidFill>
                <a:latin typeface="Arial" panose="020B0604020202020204" pitchFamily="34" charset="0"/>
                <a:cs typeface="Arial" panose="020B0604020202020204" pitchFamily="34" charset="0"/>
              </a:rPr>
              <a:t>SDEL acquired the nuts processor</a:t>
            </a:r>
            <a:endParaRPr lang="en-US" sz="700" noProof="1">
              <a:solidFill>
                <a:srgbClr val="808080"/>
              </a:solidFill>
              <a:latin typeface="Arial" panose="020B0604020202020204" pitchFamily="34" charset="0"/>
              <a:cs typeface="Arial" panose="020B0604020202020204" pitchFamily="34" charset="0"/>
            </a:endParaRPr>
          </a:p>
        </p:txBody>
      </p:sp>
      <p:sp>
        <p:nvSpPr>
          <p:cNvPr id="104" name="TextBox 103"/>
          <p:cNvSpPr txBox="1"/>
          <p:nvPr/>
        </p:nvSpPr>
        <p:spPr>
          <a:xfrm>
            <a:off x="745271" y="8974305"/>
            <a:ext cx="2053447"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Arial" panose="020B0604020202020204" pitchFamily="34" charset="0"/>
                <a:cs typeface="Arial" panose="020B0604020202020204" pitchFamily="34" charset="0"/>
              </a:rPr>
              <a:t>Source: </a:t>
            </a:r>
            <a:r>
              <a:rPr lang="en-US" sz="700" dirty="0" err="1" smtClean="0">
                <a:solidFill>
                  <a:srgbClr val="000000"/>
                </a:solidFill>
                <a:latin typeface="Arial" panose="020B0604020202020204" pitchFamily="34" charset="0"/>
                <a:cs typeface="Arial" panose="020B0604020202020204" pitchFamily="34" charset="0"/>
              </a:rPr>
              <a:t>Mergermarket</a:t>
            </a:r>
            <a:r>
              <a:rPr lang="en-US" sz="700" dirty="0" smtClean="0">
                <a:solidFill>
                  <a:srgbClr val="000000"/>
                </a:solidFill>
                <a:latin typeface="Arial" panose="020B0604020202020204" pitchFamily="34" charset="0"/>
                <a:cs typeface="Arial" panose="020B0604020202020204" pitchFamily="34" charset="0"/>
              </a:rPr>
              <a:t>; Company financial reports</a:t>
            </a:r>
          </a:p>
        </p:txBody>
      </p:sp>
      <p:sp>
        <p:nvSpPr>
          <p:cNvPr id="54" name="Title 5"/>
          <p:cNvSpPr>
            <a:spLocks noGrp="1"/>
          </p:cNvSpPr>
          <p:nvPr>
            <p:ph type="title"/>
          </p:nvPr>
        </p:nvSpPr>
        <p:spPr>
          <a:xfrm>
            <a:off x="538163" y="484189"/>
            <a:ext cx="5770561" cy="1003300"/>
          </a:xfrm>
        </p:spPr>
        <p:txBody>
          <a:bodyPr anchor="t">
            <a:normAutofit/>
          </a:bodyPr>
          <a:lstStyle/>
          <a:p>
            <a:r>
              <a:rPr lang="en-US" sz="2200" dirty="0" smtClean="0">
                <a:latin typeface="Arial" panose="020B0604020202020204" pitchFamily="34" charset="0"/>
                <a:cs typeface="Arial" panose="020B0604020202020204" pitchFamily="34" charset="0"/>
              </a:rPr>
              <a:t>Agriculture and Agro-food Sector</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M&amp;A activity in Portugal</a:t>
            </a:r>
            <a:endParaRPr lang="en-US" sz="2200" dirty="0">
              <a:solidFill>
                <a:schemeClr val="accent2"/>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5"/>
          </p:nvPr>
        </p:nvSpPr>
        <p:spPr/>
        <p:txBody>
          <a:bodyPr/>
          <a:lstStyle/>
          <a:p>
            <a:pPr>
              <a:defRPr/>
            </a:pPr>
            <a:fld id="{B8325105-167D-4862-BDE6-B81FF841FD87}" type="slidenum">
              <a:rPr lang="en-US" smtClean="0"/>
              <a:pPr>
                <a:defRPr/>
              </a:pPr>
              <a:t>31</a:t>
            </a:fld>
            <a:endParaRPr lang="en-US" dirty="0"/>
          </a:p>
        </p:txBody>
      </p:sp>
      <p:sp>
        <p:nvSpPr>
          <p:cNvPr id="53" name="Line 55" descr="© INSCALE GmbH, 26.05.2010&#10;http://www.presentationload.com/"/>
          <p:cNvSpPr>
            <a:spLocks noChangeShapeType="1"/>
          </p:cNvSpPr>
          <p:nvPr/>
        </p:nvSpPr>
        <p:spPr bwMode="gray">
          <a:xfrm flipV="1">
            <a:off x="2186795" y="7696118"/>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55" name="Text Box 56" descr="© INSCALE GmbH, 26.05.2010&#10;http://www.presentationload.com/"/>
          <p:cNvSpPr txBox="1">
            <a:spLocks noChangeArrowheads="1"/>
          </p:cNvSpPr>
          <p:nvPr/>
        </p:nvSpPr>
        <p:spPr bwMode="gray">
          <a:xfrm>
            <a:off x="607655" y="7573983"/>
            <a:ext cx="1522081" cy="546303"/>
          </a:xfrm>
          <a:prstGeom prst="rect">
            <a:avLst/>
          </a:prstGeom>
          <a:noFill/>
          <a:ln w="9525">
            <a:noFill/>
            <a:miter lim="800000"/>
            <a:headEnd/>
            <a:tailEnd/>
          </a:ln>
          <a:effectLst/>
        </p:spPr>
        <p:txBody>
          <a:bodyPr wrap="square" lIns="0" tIns="0" rIns="0">
            <a:spAutoFit/>
          </a:bodyPr>
          <a:lstStyle/>
          <a:p>
            <a:pPr algn="r"/>
            <a:r>
              <a:rPr lang="pt-PT" sz="700" noProof="1" smtClean="0">
                <a:solidFill>
                  <a:srgbClr val="000000"/>
                </a:solidFill>
                <a:latin typeface="Arial" panose="020B0604020202020204" pitchFamily="34" charset="0"/>
                <a:cs typeface="Arial" panose="020B0604020202020204" pitchFamily="34" charset="0"/>
              </a:rPr>
              <a:t>Campotec IN sold for €4m</a:t>
            </a:r>
            <a:endParaRPr lang="en-US" sz="700" noProof="1" smtClean="0">
              <a:solidFill>
                <a:srgbClr val="000000"/>
              </a:solidFill>
              <a:latin typeface="Arial" panose="020B0604020202020204" pitchFamily="34" charset="0"/>
              <a:cs typeface="Arial" panose="020B0604020202020204" pitchFamily="34" charset="0"/>
            </a:endParaRPr>
          </a:p>
          <a:p>
            <a:pPr algn="r"/>
            <a:r>
              <a:rPr lang="en-US" sz="700" noProof="1" smtClean="0">
                <a:solidFill>
                  <a:srgbClr val="808080"/>
                </a:solidFill>
                <a:latin typeface="Arial" panose="020B0604020202020204" pitchFamily="34" charset="0"/>
                <a:cs typeface="Arial" panose="020B0604020202020204" pitchFamily="34" charset="0"/>
              </a:rPr>
              <a:t>Oxy Capital acquired the vegetable producer</a:t>
            </a:r>
            <a:endParaRPr lang="en-US" sz="700" noProof="1">
              <a:solidFill>
                <a:srgbClr val="808080"/>
              </a:solidFill>
              <a:latin typeface="Arial" panose="020B0604020202020204" pitchFamily="34" charset="0"/>
              <a:cs typeface="Arial" panose="020B0604020202020204" pitchFamily="34" charset="0"/>
            </a:endParaRPr>
          </a:p>
        </p:txBody>
      </p:sp>
      <p:sp>
        <p:nvSpPr>
          <p:cNvPr id="56" name="Line 55" descr="© INSCALE GmbH, 26.05.2010&#10;http://www.presentationload.com/"/>
          <p:cNvSpPr>
            <a:spLocks noChangeShapeType="1"/>
          </p:cNvSpPr>
          <p:nvPr/>
        </p:nvSpPr>
        <p:spPr bwMode="gray">
          <a:xfrm flipV="1">
            <a:off x="3698789" y="7256263"/>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57" name="Text Box 56" descr="© INSCALE GmbH, 26.05.2010&#10;http://www.presentationload.com/"/>
          <p:cNvSpPr txBox="1">
            <a:spLocks noChangeArrowheads="1"/>
          </p:cNvSpPr>
          <p:nvPr/>
        </p:nvSpPr>
        <p:spPr bwMode="gray">
          <a:xfrm>
            <a:off x="4485380" y="7129101"/>
            <a:ext cx="1694424" cy="379591"/>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Panicongelados sold</a:t>
            </a:r>
            <a:endParaRPr lang="en-US" sz="700" noProof="1">
              <a:solidFill>
                <a:srgbClr val="000000"/>
              </a:solidFill>
              <a:latin typeface="Arial" panose="020B0604020202020204" pitchFamily="34" charset="0"/>
              <a:cs typeface="Arial" panose="020B0604020202020204" pitchFamily="34" charset="0"/>
            </a:endParaRPr>
          </a:p>
          <a:p>
            <a:pPr algn="l"/>
            <a:r>
              <a:rPr lang="pt-PT" sz="700" noProof="1" smtClean="0">
                <a:solidFill>
                  <a:srgbClr val="808080"/>
                </a:solidFill>
                <a:latin typeface="Arial" panose="020B0604020202020204" pitchFamily="34" charset="0"/>
                <a:cs typeface="Arial" panose="020B0604020202020204" pitchFamily="34" charset="0"/>
              </a:rPr>
              <a:t>Oxi Capital acquired the company</a:t>
            </a:r>
            <a:endParaRPr lang="en-US" sz="700" noProof="1">
              <a:solidFill>
                <a:srgbClr val="80808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1790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9684"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Slide Number Placeholder 1"/>
          <p:cNvSpPr>
            <a:spLocks noGrp="1"/>
          </p:cNvSpPr>
          <p:nvPr>
            <p:ph type="sldNum" sz="quarter" idx="15"/>
          </p:nvPr>
        </p:nvSpPr>
        <p:spPr/>
        <p:txBody>
          <a:bodyPr/>
          <a:lstStyle/>
          <a:p>
            <a:pPr>
              <a:defRPr/>
            </a:pPr>
            <a:fld id="{B8325105-167D-4862-BDE6-B81FF841FD87}" type="slidenum">
              <a:rPr lang="en-US" smtClean="0"/>
              <a:pPr>
                <a:defRPr/>
              </a:pPr>
              <a:t>32</a:t>
            </a:fld>
            <a:endParaRPr lang="en-US" dirty="0"/>
          </a:p>
        </p:txBody>
      </p:sp>
      <p:graphicFrame>
        <p:nvGraphicFramePr>
          <p:cNvPr id="58" name="Table 57"/>
          <p:cNvGraphicFramePr>
            <a:graphicFrameLocks noGrp="1"/>
          </p:cNvGraphicFramePr>
          <p:nvPr>
            <p:extLst>
              <p:ext uri="{D42A27DB-BD31-4B8C-83A1-F6EECF244321}">
                <p14:modId xmlns:p14="http://schemas.microsoft.com/office/powerpoint/2010/main" val="3734610957"/>
              </p:ext>
            </p:extLst>
          </p:nvPr>
        </p:nvGraphicFramePr>
        <p:xfrm>
          <a:off x="2445896" y="3642089"/>
          <a:ext cx="3609147" cy="2661602"/>
        </p:xfrm>
        <a:graphic>
          <a:graphicData uri="http://schemas.openxmlformats.org/drawingml/2006/table">
            <a:tbl>
              <a:tblPr firstRow="1" bandRow="1">
                <a:tableStyleId>{5C22544A-7EE6-4342-B048-85BDC9FD1C3A}</a:tableStyleId>
              </a:tblPr>
              <a:tblGrid>
                <a:gridCol w="3609147"/>
              </a:tblGrid>
              <a:tr h="668838">
                <a:tc>
                  <a:txBody>
                    <a:bodyPr/>
                    <a:lstStyle/>
                    <a:p>
                      <a:pPr marL="0" algn="l" rtl="0" eaLnBrk="1" latinLnBrk="0" hangingPunct="1">
                        <a:spcBef>
                          <a:spcPts val="0"/>
                        </a:spcBef>
                        <a:spcAft>
                          <a:spcPts val="0"/>
                        </a:spcAft>
                      </a:pPr>
                      <a:r>
                        <a:rPr lang="en-US" sz="900" b="1" i="0" u="none" strike="noStrike" kern="1200" baseline="0" noProof="0" dirty="0" smtClean="0">
                          <a:solidFill>
                            <a:srgbClr val="545454"/>
                          </a:solidFill>
                          <a:latin typeface="Arial" panose="020B0604020202020204" pitchFamily="34" charset="0"/>
                          <a:ea typeface="+mn-ea"/>
                          <a:cs typeface="+mn-cs"/>
                        </a:rPr>
                        <a:t> Government support</a:t>
                      </a:r>
                    </a:p>
                    <a:p>
                      <a:pPr marL="171450" indent="-171450" algn="l" rtl="0" eaLnBrk="1" latinLnBrk="0" hangingPunct="1">
                        <a:spcBef>
                          <a:spcPts val="0"/>
                        </a:spcBef>
                        <a:spcAft>
                          <a:spcPts val="0"/>
                        </a:spcAft>
                        <a:buFont typeface="Arial" panose="020B0604020202020204" pitchFamily="34" charset="0"/>
                        <a:buChar char="•"/>
                      </a:pPr>
                      <a:r>
                        <a:rPr lang="en-IN" sz="900" b="0" i="0" u="none" strike="noStrike" kern="1200" baseline="0" noProof="0" dirty="0" smtClean="0">
                          <a:solidFill>
                            <a:srgbClr val="545454"/>
                          </a:solidFill>
                          <a:latin typeface="Arial" panose="020B0604020202020204" pitchFamily="34" charset="0"/>
                          <a:ea typeface="+mn-ea"/>
                          <a:cs typeface="+mn-cs"/>
                        </a:rPr>
                        <a:t>Food processing is recognised as a priority sector in the new manufacturing policy from 2011.</a:t>
                      </a:r>
                    </a:p>
                    <a:p>
                      <a:pPr marL="171450" indent="-171450" algn="l" rtl="0" eaLnBrk="1" latinLnBrk="0" hangingPunct="1">
                        <a:spcBef>
                          <a:spcPts val="0"/>
                        </a:spcBef>
                        <a:spcAft>
                          <a:spcPts val="0"/>
                        </a:spcAft>
                        <a:buFont typeface="Arial" panose="020B0604020202020204" pitchFamily="34" charset="0"/>
                        <a:buChar char="•"/>
                      </a:pPr>
                      <a:r>
                        <a:rPr lang="en-US" sz="900" b="0" i="0" u="none" strike="noStrike" kern="1200" baseline="0" noProof="0" dirty="0" smtClean="0">
                          <a:solidFill>
                            <a:srgbClr val="545454"/>
                          </a:solidFill>
                          <a:latin typeface="Arial" panose="020B0604020202020204" pitchFamily="34" charset="0"/>
                          <a:ea typeface="+mn-ea"/>
                          <a:cs typeface="+mn-cs"/>
                        </a:rPr>
                        <a:t>100% tax exemption for first 5 years. </a:t>
                      </a:r>
                    </a:p>
                    <a:p>
                      <a:pPr marL="171450" indent="-171450" algn="l" rtl="0" eaLnBrk="1" latinLnBrk="0" hangingPunct="1">
                        <a:spcBef>
                          <a:spcPts val="0"/>
                        </a:spcBef>
                        <a:spcAft>
                          <a:spcPts val="0"/>
                        </a:spcAft>
                        <a:buFont typeface="Arial" panose="020B0604020202020204" pitchFamily="34" charset="0"/>
                        <a:buChar char="•"/>
                      </a:pPr>
                      <a:r>
                        <a:rPr lang="en-IN" sz="900" b="0" i="0" u="none" strike="noStrike" kern="1200" baseline="0" noProof="0" dirty="0" smtClean="0">
                          <a:solidFill>
                            <a:srgbClr val="545454"/>
                          </a:solidFill>
                          <a:latin typeface="Arial" panose="020B0604020202020204" pitchFamily="34" charset="0"/>
                          <a:ea typeface="+mn-ea"/>
                          <a:cs typeface="+mn-cs"/>
                        </a:rPr>
                        <a:t>Nil excise duty in milk, dairy products, vegetables, nuts &amp; fruits- both fresh and dried.</a:t>
                      </a:r>
                      <a:endParaRPr lang="en-US" sz="900" b="0" i="0" u="none" strike="noStrike" kern="1200" baseline="0" noProof="0" dirty="0" smtClean="0">
                        <a:solidFill>
                          <a:srgbClr val="545454"/>
                        </a:solidFill>
                        <a:latin typeface="Arial" panose="020B0604020202020204" pitchFamily="34" charset="0"/>
                        <a:ea typeface="+mn-ea"/>
                        <a:cs typeface="+mn-cs"/>
                      </a:endParaRPr>
                    </a:p>
                  </a:txBody>
                  <a:tcPr marL="540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95642">
                <a:tc>
                  <a:txBody>
                    <a:bodyPr/>
                    <a:lstStyle/>
                    <a:p>
                      <a:r>
                        <a:rPr lang="en-US" sz="900" b="1" i="0" u="none" strike="noStrike" kern="1200" baseline="0" noProof="0" dirty="0" smtClean="0">
                          <a:solidFill>
                            <a:srgbClr val="545454"/>
                          </a:solidFill>
                          <a:latin typeface="Arial" panose="020B0604020202020204" pitchFamily="34" charset="0"/>
                          <a:ea typeface="+mn-ea"/>
                          <a:cs typeface="+mn-cs"/>
                        </a:rPr>
                        <a:t>Strategic partnerships</a:t>
                      </a:r>
                    </a:p>
                    <a:p>
                      <a:r>
                        <a:rPr lang="en-IN" sz="900" b="0" i="0" u="none" strike="noStrike" kern="1200" baseline="0" noProof="0" dirty="0" smtClean="0">
                          <a:solidFill>
                            <a:srgbClr val="545454"/>
                          </a:solidFill>
                          <a:latin typeface="Arial" panose="020B0604020202020204" pitchFamily="34" charset="0"/>
                          <a:ea typeface="+mn-ea"/>
                          <a:cs typeface="+mn-cs"/>
                        </a:rPr>
                        <a:t>MOUs/Agreements have been signed with 52 countries.</a:t>
                      </a:r>
                    </a:p>
                    <a:p>
                      <a:r>
                        <a:rPr lang="en-IN" sz="900" b="0" i="0" u="none" strike="noStrike" kern="1200" baseline="0" noProof="0" dirty="0" smtClean="0">
                          <a:solidFill>
                            <a:srgbClr val="545454"/>
                          </a:solidFill>
                          <a:latin typeface="Arial" panose="020B0604020202020204" pitchFamily="34" charset="0"/>
                          <a:ea typeface="+mn-ea"/>
                          <a:cs typeface="+mn-cs"/>
                        </a:rPr>
                        <a:t>No. of partnerships with other countries have reached 63.</a:t>
                      </a:r>
                      <a:endParaRPr lang="en-US" sz="900" b="0" i="0" u="none" strike="noStrike" kern="1200" baseline="0" noProof="0" dirty="0" smtClean="0">
                        <a:solidFill>
                          <a:srgbClr val="545454"/>
                        </a:solidFill>
                        <a:latin typeface="Arial" panose="020B0604020202020204" pitchFamily="34" charset="0"/>
                        <a:ea typeface="+mn-ea"/>
                        <a:cs typeface="+mn-cs"/>
                      </a:endParaRPr>
                    </a:p>
                  </a:txBody>
                  <a:tcPr marL="540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72882">
                <a:tc>
                  <a:txBody>
                    <a:bodyPr/>
                    <a:lstStyle/>
                    <a:p>
                      <a:pPr algn="l" rtl="0"/>
                      <a:r>
                        <a:rPr lang="en-US" sz="900" b="1" i="0" u="none" strike="noStrike" baseline="0" noProof="0" dirty="0" smtClean="0">
                          <a:solidFill>
                            <a:srgbClr val="545454"/>
                          </a:solidFill>
                          <a:latin typeface="Arial" panose="020B0604020202020204" pitchFamily="34" charset="0"/>
                        </a:rPr>
                        <a:t>FDI</a:t>
                      </a:r>
                    </a:p>
                    <a:p>
                      <a:pPr marL="171450" indent="-171450" algn="l" rtl="0">
                        <a:buFont typeface="Arial" panose="020B0604020202020204" pitchFamily="34" charset="0"/>
                        <a:buChar char="•"/>
                      </a:pPr>
                      <a:r>
                        <a:rPr lang="en-IN" sz="900" b="0" i="0" u="none" strike="noStrike" baseline="0" noProof="0" dirty="0" smtClean="0">
                          <a:solidFill>
                            <a:srgbClr val="545454"/>
                          </a:solidFill>
                          <a:latin typeface="Arial" panose="020B0604020202020204" pitchFamily="34" charset="0"/>
                        </a:rPr>
                        <a:t>100% is permitted under the automatic route in food processing industries.</a:t>
                      </a:r>
                    </a:p>
                    <a:p>
                      <a:pPr marL="171450" indent="-171450" algn="l" rtl="0">
                        <a:buFont typeface="Arial" panose="020B0604020202020204" pitchFamily="34" charset="0"/>
                        <a:buChar char="•"/>
                      </a:pPr>
                      <a:r>
                        <a:rPr lang="en-IN" sz="900" b="0" i="0" u="none" strike="noStrike" baseline="0" noProof="0" dirty="0" smtClean="0">
                          <a:solidFill>
                            <a:srgbClr val="545454"/>
                          </a:solidFill>
                          <a:latin typeface="Arial" panose="020B0604020202020204" pitchFamily="34" charset="0"/>
                        </a:rPr>
                        <a:t>100% FDI is allowed through government approval route for trading, including through e-commerce in respect of food products manufactured or produced in India.</a:t>
                      </a:r>
                      <a:endParaRPr lang="en-US" sz="900" b="0" i="0" u="none" strike="noStrike" baseline="0" noProof="0" dirty="0" smtClean="0">
                        <a:solidFill>
                          <a:srgbClr val="545454"/>
                        </a:solidFill>
                        <a:latin typeface="Arial" panose="020B0604020202020204" pitchFamily="34" charset="0"/>
                      </a:endParaRPr>
                    </a:p>
                  </a:txBody>
                  <a:tcPr marL="540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9" name="Title 5"/>
          <p:cNvSpPr txBox="1">
            <a:spLocks/>
          </p:cNvSpPr>
          <p:nvPr/>
        </p:nvSpPr>
        <p:spPr>
          <a:xfrm>
            <a:off x="538163" y="556377"/>
            <a:ext cx="5516880" cy="1217611"/>
          </a:xfrm>
          <a:prstGeom prst="rect">
            <a:avLst/>
          </a:prstGeom>
        </p:spPr>
        <p:txBody>
          <a:bodyPr vert="horz" lIns="91440" tIns="45720" rIns="91440" bIns="45720" rtlCol="0" anchor="t">
            <a:normAutofit/>
          </a:bodyPr>
          <a:lstStyle>
            <a:lvl1pPr algn="l" defTabSz="913926" rtl="0" eaLnBrk="1" fontAlgn="base" hangingPunct="1">
              <a:lnSpc>
                <a:spcPts val="2698"/>
              </a:lnSpc>
              <a:spcBef>
                <a:spcPct val="0"/>
              </a:spcBef>
              <a:spcAft>
                <a:spcPct val="0"/>
              </a:spcAft>
              <a:defRPr lang="en-US" sz="2400" b="1" dirty="0">
                <a:solidFill>
                  <a:schemeClr val="tx1"/>
                </a:solidFill>
                <a:latin typeface="EYInterstate Regular" panose="02000503020000020004" pitchFamily="2" charset="0"/>
                <a:ea typeface="+mn-ea"/>
                <a:cs typeface="+mn-cs"/>
              </a:defRPr>
            </a:lvl1pPr>
            <a:lvl2pPr algn="l" defTabSz="913926" rtl="0" eaLnBrk="1" fontAlgn="base" hangingPunct="1">
              <a:lnSpc>
                <a:spcPts val="2698"/>
              </a:lnSpc>
              <a:spcBef>
                <a:spcPct val="0"/>
              </a:spcBef>
              <a:spcAft>
                <a:spcPct val="0"/>
              </a:spcAft>
              <a:defRPr sz="2200">
                <a:solidFill>
                  <a:schemeClr val="tx1"/>
                </a:solidFill>
                <a:latin typeface="EYInterstate" pitchFamily="2" charset="0"/>
              </a:defRPr>
            </a:lvl2pPr>
            <a:lvl3pPr algn="l" defTabSz="913926" rtl="0" eaLnBrk="1" fontAlgn="base" hangingPunct="1">
              <a:lnSpc>
                <a:spcPts val="2698"/>
              </a:lnSpc>
              <a:spcBef>
                <a:spcPct val="0"/>
              </a:spcBef>
              <a:spcAft>
                <a:spcPct val="0"/>
              </a:spcAft>
              <a:defRPr sz="2200">
                <a:solidFill>
                  <a:schemeClr val="tx1"/>
                </a:solidFill>
                <a:latin typeface="EYInterstate" pitchFamily="2" charset="0"/>
              </a:defRPr>
            </a:lvl3pPr>
            <a:lvl4pPr algn="l" defTabSz="913926" rtl="0" eaLnBrk="1" fontAlgn="base" hangingPunct="1">
              <a:lnSpc>
                <a:spcPts val="2698"/>
              </a:lnSpc>
              <a:spcBef>
                <a:spcPct val="0"/>
              </a:spcBef>
              <a:spcAft>
                <a:spcPct val="0"/>
              </a:spcAft>
              <a:defRPr sz="2200">
                <a:solidFill>
                  <a:schemeClr val="tx1"/>
                </a:solidFill>
                <a:latin typeface="EYInterstate" pitchFamily="2" charset="0"/>
              </a:defRPr>
            </a:lvl4pPr>
            <a:lvl5pPr algn="l" defTabSz="913926" rtl="0" eaLnBrk="1" fontAlgn="base" hangingPunct="1">
              <a:lnSpc>
                <a:spcPts val="2698"/>
              </a:lnSpc>
              <a:spcBef>
                <a:spcPct val="0"/>
              </a:spcBef>
              <a:spcAft>
                <a:spcPct val="0"/>
              </a:spcAft>
              <a:defRPr sz="2200">
                <a:solidFill>
                  <a:schemeClr val="tx1"/>
                </a:solidFill>
                <a:latin typeface="EYInterstate" pitchFamily="2" charset="0"/>
              </a:defRPr>
            </a:lvl5pPr>
            <a:lvl6pPr marL="419793" algn="l" defTabSz="913926" rtl="0" eaLnBrk="1" fontAlgn="base" hangingPunct="1">
              <a:lnSpc>
                <a:spcPts val="2698"/>
              </a:lnSpc>
              <a:spcBef>
                <a:spcPct val="0"/>
              </a:spcBef>
              <a:spcAft>
                <a:spcPct val="0"/>
              </a:spcAft>
              <a:defRPr sz="2200">
                <a:solidFill>
                  <a:schemeClr val="tx1"/>
                </a:solidFill>
                <a:latin typeface="EYInterstate" pitchFamily="2" charset="0"/>
              </a:defRPr>
            </a:lvl6pPr>
            <a:lvl7pPr marL="839588" algn="l" defTabSz="913926" rtl="0" eaLnBrk="1" fontAlgn="base" hangingPunct="1">
              <a:lnSpc>
                <a:spcPts val="2698"/>
              </a:lnSpc>
              <a:spcBef>
                <a:spcPct val="0"/>
              </a:spcBef>
              <a:spcAft>
                <a:spcPct val="0"/>
              </a:spcAft>
              <a:defRPr sz="2200">
                <a:solidFill>
                  <a:schemeClr val="tx1"/>
                </a:solidFill>
                <a:latin typeface="EYInterstate" pitchFamily="2" charset="0"/>
              </a:defRPr>
            </a:lvl7pPr>
            <a:lvl8pPr marL="1259380" algn="l" defTabSz="913926" rtl="0" eaLnBrk="1" fontAlgn="base" hangingPunct="1">
              <a:lnSpc>
                <a:spcPts val="2698"/>
              </a:lnSpc>
              <a:spcBef>
                <a:spcPct val="0"/>
              </a:spcBef>
              <a:spcAft>
                <a:spcPct val="0"/>
              </a:spcAft>
              <a:defRPr sz="2200">
                <a:solidFill>
                  <a:schemeClr val="tx1"/>
                </a:solidFill>
                <a:latin typeface="EYInterstate" pitchFamily="2" charset="0"/>
              </a:defRPr>
            </a:lvl8pPr>
            <a:lvl9pPr marL="1679175" algn="l" defTabSz="913926" rtl="0" eaLnBrk="1" fontAlgn="base" hangingPunct="1">
              <a:lnSpc>
                <a:spcPts val="2698"/>
              </a:lnSpc>
              <a:spcBef>
                <a:spcPct val="0"/>
              </a:spcBef>
              <a:spcAft>
                <a:spcPct val="0"/>
              </a:spcAft>
              <a:defRPr sz="2200">
                <a:solidFill>
                  <a:schemeClr val="tx1"/>
                </a:solidFill>
                <a:latin typeface="EYInterstate" pitchFamily="2" charset="0"/>
              </a:defRPr>
            </a:lvl9pPr>
          </a:lstStyle>
          <a:p>
            <a:r>
              <a:rPr lang="en-US" sz="2200" dirty="0" smtClean="0">
                <a:latin typeface="Arial" panose="020B0604020202020204" pitchFamily="34" charset="0"/>
                <a:cs typeface="Arial" panose="020B0604020202020204" pitchFamily="34" charset="0"/>
              </a:rPr>
              <a:t>Agriculture</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and Agro-foods Sector</a:t>
            </a:r>
          </a:p>
          <a:p>
            <a:r>
              <a:rPr lang="en-US" sz="2200" kern="0" dirty="0" smtClean="0">
                <a:solidFill>
                  <a:schemeClr val="accent2"/>
                </a:solidFill>
                <a:latin typeface="Arial" panose="020B0604020202020204" pitchFamily="34" charset="0"/>
                <a:cs typeface="Arial" panose="020B0604020202020204" pitchFamily="34" charset="0"/>
              </a:rPr>
              <a:t>What can India gain? </a:t>
            </a:r>
            <a:endParaRPr lang="en-US" sz="2200" kern="0" dirty="0">
              <a:solidFill>
                <a:schemeClr val="accent2"/>
              </a:solidFill>
              <a:latin typeface="Arial" panose="020B0604020202020204" pitchFamily="34" charset="0"/>
              <a:cs typeface="Arial" panose="020B0604020202020204" pitchFamily="34" charset="0"/>
            </a:endParaRPr>
          </a:p>
        </p:txBody>
      </p:sp>
      <p:cxnSp>
        <p:nvCxnSpPr>
          <p:cNvPr id="60" name="Straight Connector 59"/>
          <p:cNvCxnSpPr/>
          <p:nvPr/>
        </p:nvCxnSpPr>
        <p:spPr bwMode="auto">
          <a:xfrm>
            <a:off x="629464" y="2312196"/>
            <a:ext cx="914400" cy="91440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1" name="Group 60"/>
          <p:cNvGrpSpPr/>
          <p:nvPr/>
        </p:nvGrpSpPr>
        <p:grpSpPr>
          <a:xfrm>
            <a:off x="570806" y="1471945"/>
            <a:ext cx="5582745" cy="230176"/>
            <a:chOff x="570806" y="1876855"/>
            <a:chExt cx="5582745" cy="230176"/>
          </a:xfrm>
        </p:grpSpPr>
        <p:cxnSp>
          <p:nvCxnSpPr>
            <p:cNvPr id="72" name="Straight Connector 71"/>
            <p:cNvCxnSpPr/>
            <p:nvPr/>
          </p:nvCxnSpPr>
          <p:spPr bwMode="auto">
            <a:xfrm>
              <a:off x="666443" y="2107031"/>
              <a:ext cx="5487108" cy="0"/>
            </a:xfrm>
            <a:prstGeom prst="line">
              <a:avLst/>
            </a:prstGeom>
            <a:ln/>
            <a:extLst/>
          </p:spPr>
          <p:style>
            <a:lnRef idx="1">
              <a:schemeClr val="dk1"/>
            </a:lnRef>
            <a:fillRef idx="0">
              <a:schemeClr val="dk1"/>
            </a:fillRef>
            <a:effectRef idx="0">
              <a:schemeClr val="dk1"/>
            </a:effectRef>
            <a:fontRef idx="minor">
              <a:schemeClr val="tx1"/>
            </a:fontRef>
          </p:style>
        </p:cxnSp>
        <p:sp>
          <p:nvSpPr>
            <p:cNvPr id="73" name="Text Placeholder 6"/>
            <p:cNvSpPr txBox="1">
              <a:spLocks/>
            </p:cNvSpPr>
            <p:nvPr/>
          </p:nvSpPr>
          <p:spPr>
            <a:xfrm>
              <a:off x="570806" y="1876855"/>
              <a:ext cx="4437922" cy="23017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Indian reality</a:t>
              </a:r>
            </a:p>
          </p:txBody>
        </p:sp>
      </p:grpSp>
      <p:sp>
        <p:nvSpPr>
          <p:cNvPr id="77" name="Rectangle 76"/>
          <p:cNvSpPr/>
          <p:nvPr/>
        </p:nvSpPr>
        <p:spPr bwMode="auto">
          <a:xfrm>
            <a:off x="645325" y="1834907"/>
            <a:ext cx="1784710" cy="4140000"/>
          </a:xfrm>
          <a:prstGeom prst="rect">
            <a:avLst/>
          </a:prstGeom>
          <a:solidFill>
            <a:schemeClr val="accent3">
              <a:lumMod val="95000"/>
            </a:schemeClr>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GB" sz="1100" b="0" i="0" u="none" strike="noStrike" cap="none" normalizeH="0" baseline="0" smtClean="0">
              <a:ln>
                <a:noFill/>
              </a:ln>
              <a:solidFill>
                <a:srgbClr val="010024"/>
              </a:solidFill>
              <a:effectLst/>
              <a:latin typeface="EYInterstate Regular" pitchFamily="1" charset="0"/>
            </a:endParaRPr>
          </a:p>
        </p:txBody>
      </p:sp>
      <p:graphicFrame>
        <p:nvGraphicFramePr>
          <p:cNvPr id="78" name="Table 77"/>
          <p:cNvGraphicFramePr>
            <a:graphicFrameLocks noGrp="1"/>
          </p:cNvGraphicFramePr>
          <p:nvPr>
            <p:extLst>
              <p:ext uri="{D42A27DB-BD31-4B8C-83A1-F6EECF244321}">
                <p14:modId xmlns:p14="http://schemas.microsoft.com/office/powerpoint/2010/main" val="1824405476"/>
              </p:ext>
            </p:extLst>
          </p:nvPr>
        </p:nvGraphicFramePr>
        <p:xfrm>
          <a:off x="714152" y="1787973"/>
          <a:ext cx="1632186" cy="2528280"/>
        </p:xfrm>
        <a:graphic>
          <a:graphicData uri="http://schemas.openxmlformats.org/drawingml/2006/table">
            <a:tbl>
              <a:tblPr firstRow="1" bandRow="1">
                <a:tableStyleId>{5C22544A-7EE6-4342-B048-85BDC9FD1C3A}</a:tableStyleId>
              </a:tblPr>
              <a:tblGrid>
                <a:gridCol w="1632186"/>
              </a:tblGrid>
              <a:tr h="225979">
                <a:tc>
                  <a:txBody>
                    <a:bodyPr/>
                    <a:lstStyle/>
                    <a:p>
                      <a:r>
                        <a:rPr lang="en-US" sz="1050" b="1" noProof="0" dirty="0" smtClean="0">
                          <a:solidFill>
                            <a:srgbClr val="7030A0"/>
                          </a:solidFill>
                          <a:latin typeface="Arial" panose="020B0604020202020204" pitchFamily="34" charset="0"/>
                          <a:cs typeface="Arial" panose="020B0604020202020204" pitchFamily="34" charset="0"/>
                        </a:rPr>
                        <a:t>Key Sector</a:t>
                      </a:r>
                    </a:p>
                  </a:txBody>
                  <a:tcPr marL="36000" marR="36000" marT="72000">
                    <a:lnL w="12700" cmpd="sng">
                      <a:noFill/>
                    </a:lnL>
                    <a:lnR w="12700" cmpd="sng">
                      <a:noFill/>
                    </a:lnR>
                    <a:lnT w="12700" cmpd="sng">
                      <a:noFill/>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r>
              <a:tr h="430577">
                <a:tc>
                  <a:txBody>
                    <a:bodyPr/>
                    <a:lstStyle/>
                    <a:p>
                      <a:pPr algn="l">
                        <a:spcAft>
                          <a:spcPts val="600"/>
                        </a:spcAft>
                      </a:pPr>
                      <a:r>
                        <a:rPr lang="en-IN" sz="900" noProof="0" dirty="0" smtClean="0">
                          <a:solidFill>
                            <a:srgbClr val="646464"/>
                          </a:solidFill>
                          <a:latin typeface="+mj-lt"/>
                          <a:cs typeface="Arial" panose="020B0604020202020204" pitchFamily="34" charset="0"/>
                        </a:rPr>
                        <a:t>Agriculture and associated sectors’</a:t>
                      </a:r>
                      <a:r>
                        <a:rPr lang="en-IN" sz="900" baseline="0" noProof="0" dirty="0" smtClean="0">
                          <a:solidFill>
                            <a:srgbClr val="646464"/>
                          </a:solidFill>
                          <a:latin typeface="+mj-lt"/>
                          <a:cs typeface="Arial" panose="020B0604020202020204" pitchFamily="34" charset="0"/>
                        </a:rPr>
                        <a:t> </a:t>
                      </a:r>
                      <a:r>
                        <a:rPr lang="en-IN" sz="900" noProof="0" dirty="0" smtClean="0">
                          <a:solidFill>
                            <a:srgbClr val="646464"/>
                          </a:solidFill>
                          <a:latin typeface="+mj-lt"/>
                          <a:cs typeface="Arial" panose="020B0604020202020204" pitchFamily="34" charset="0"/>
                        </a:rPr>
                        <a:t>GDP</a:t>
                      </a:r>
                      <a:r>
                        <a:rPr lang="en-IN" sz="900" baseline="0" noProof="0" dirty="0" smtClean="0">
                          <a:solidFill>
                            <a:srgbClr val="646464"/>
                          </a:solidFill>
                          <a:latin typeface="+mj-lt"/>
                          <a:cs typeface="Arial" panose="020B0604020202020204" pitchFamily="34" charset="0"/>
                        </a:rPr>
                        <a:t> was $</a:t>
                      </a:r>
                      <a:r>
                        <a:rPr lang="en-IN" sz="900" noProof="0" dirty="0" smtClean="0">
                          <a:solidFill>
                            <a:srgbClr val="646464"/>
                          </a:solidFill>
                          <a:latin typeface="+mj-lt"/>
                          <a:cs typeface="Arial" panose="020B0604020202020204" pitchFamily="34" charset="0"/>
                        </a:rPr>
                        <a:t>244.74 billion in FY16, it contributes</a:t>
                      </a:r>
                      <a:r>
                        <a:rPr lang="en-IN" sz="900" baseline="0" noProof="0" dirty="0" smtClean="0">
                          <a:solidFill>
                            <a:srgbClr val="646464"/>
                          </a:solidFill>
                          <a:latin typeface="+mj-lt"/>
                          <a:cs typeface="Arial" panose="020B0604020202020204" pitchFamily="34" charset="0"/>
                        </a:rPr>
                        <a:t> 16% of GDP and represented 10% of export earnings</a:t>
                      </a:r>
                      <a:endParaRPr lang="en-US" sz="800" noProof="0" dirty="0" smtClean="0">
                        <a:solidFill>
                          <a:srgbClr val="646464"/>
                        </a:solidFill>
                        <a:latin typeface="+mj-lt"/>
                        <a:cs typeface="Arial" panose="020B0604020202020204" pitchFamily="34" charset="0"/>
                      </a:endParaRPr>
                    </a:p>
                  </a:txBody>
                  <a:tcPr marL="36000" marR="36000" marT="72000">
                    <a:lnL w="12700" cmpd="sng">
                      <a:noFill/>
                    </a:lnL>
                    <a:lnR w="12700" cmpd="sng">
                      <a:noFill/>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2259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baseline="0" noProof="0" dirty="0" smtClean="0">
                          <a:solidFill>
                            <a:schemeClr val="tx1"/>
                          </a:solidFill>
                          <a:latin typeface="Arial" panose="020B0604020202020204" pitchFamily="34" charset="0"/>
                          <a:ea typeface="+mn-ea"/>
                          <a:cs typeface="Arial" panose="020B0604020202020204" pitchFamily="34" charset="0"/>
                        </a:rPr>
                        <a:t>2</a:t>
                      </a:r>
                      <a:r>
                        <a:rPr lang="en-US" sz="1050" b="1" kern="1200" baseline="30000" noProof="0" dirty="0" smtClean="0">
                          <a:solidFill>
                            <a:schemeClr val="tx1"/>
                          </a:solidFill>
                          <a:latin typeface="Arial" panose="020B0604020202020204" pitchFamily="34" charset="0"/>
                          <a:ea typeface="+mn-ea"/>
                          <a:cs typeface="Arial" panose="020B0604020202020204" pitchFamily="34" charset="0"/>
                        </a:rPr>
                        <a:t>nd</a:t>
                      </a:r>
                      <a:r>
                        <a:rPr lang="en-US" sz="1050" b="1" kern="1200" noProof="0" dirty="0" smtClean="0">
                          <a:solidFill>
                            <a:schemeClr val="tx1"/>
                          </a:solidFill>
                          <a:latin typeface="Arial" panose="020B0604020202020204" pitchFamily="34" charset="0"/>
                          <a:ea typeface="+mn-ea"/>
                          <a:cs typeface="Arial" panose="020B0604020202020204" pitchFamily="34" charset="0"/>
                        </a:rPr>
                        <a:t> largest land</a:t>
                      </a:r>
                    </a:p>
                  </a:txBody>
                  <a:tcPr marL="36000" marR="36000" marT="7200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77772">
                <a:tc>
                  <a:txBody>
                    <a:bodyPr/>
                    <a:lstStyle/>
                    <a:p>
                      <a:pPr marL="0" marR="0" lvl="0" indent="0" algn="l" defTabSz="839588" rtl="0" eaLnBrk="1" fontAlgn="auto" latinLnBrk="0" hangingPunct="1">
                        <a:lnSpc>
                          <a:spcPct val="100000"/>
                        </a:lnSpc>
                        <a:spcBef>
                          <a:spcPts val="0"/>
                        </a:spcBef>
                        <a:spcAft>
                          <a:spcPts val="600"/>
                        </a:spcAft>
                        <a:buClrTx/>
                        <a:buSzTx/>
                        <a:buFontTx/>
                        <a:buNone/>
                        <a:tabLst/>
                        <a:defRPr/>
                      </a:pPr>
                      <a:r>
                        <a:rPr lang="en-IN" sz="900" noProof="0" dirty="0" smtClean="0">
                          <a:solidFill>
                            <a:srgbClr val="646464"/>
                          </a:solidFill>
                          <a:latin typeface="Arial" panose="020B0604020202020204" pitchFamily="34" charset="0"/>
                          <a:cs typeface="Arial" panose="020B0604020202020204" pitchFamily="34" charset="0"/>
                        </a:rPr>
                        <a:t>At 157.35 million hectares, India holds the second largest agricultural land in the world</a:t>
                      </a:r>
                    </a:p>
                    <a:p>
                      <a:pPr marL="0" marR="0" lvl="0" indent="0" algn="l" defTabSz="839588" rtl="0" eaLnBrk="1" fontAlgn="auto" latinLnBrk="0" hangingPunct="1">
                        <a:lnSpc>
                          <a:spcPct val="100000"/>
                        </a:lnSpc>
                        <a:spcBef>
                          <a:spcPts val="0"/>
                        </a:spcBef>
                        <a:spcAft>
                          <a:spcPts val="600"/>
                        </a:spcAft>
                        <a:buClrTx/>
                        <a:buSzTx/>
                        <a:buFontTx/>
                        <a:buNone/>
                        <a:tabLst/>
                        <a:defRPr/>
                      </a:pPr>
                      <a:endParaRPr lang="en-IN" sz="900" noProof="0" dirty="0" smtClean="0">
                        <a:solidFill>
                          <a:srgbClr val="646464"/>
                        </a:solidFill>
                        <a:latin typeface="Arial" panose="020B0604020202020204" pitchFamily="34" charset="0"/>
                        <a:cs typeface="Arial" panose="020B0604020202020204" pitchFamily="34" charset="0"/>
                      </a:endParaRPr>
                    </a:p>
                    <a:p>
                      <a:pPr marL="0" marR="0" lvl="0" indent="0" algn="l" defTabSz="839588" rtl="0" eaLnBrk="1" fontAlgn="auto" latinLnBrk="0" hangingPunct="1">
                        <a:lnSpc>
                          <a:spcPct val="100000"/>
                        </a:lnSpc>
                        <a:spcBef>
                          <a:spcPts val="0"/>
                        </a:spcBef>
                        <a:spcAft>
                          <a:spcPts val="600"/>
                        </a:spcAft>
                        <a:buClrTx/>
                        <a:buSzTx/>
                        <a:buFontTx/>
                        <a:buNone/>
                        <a:tabLst/>
                        <a:defRPr/>
                      </a:pPr>
                      <a:endParaRPr lang="en-IN" sz="900" noProof="0" dirty="0" smtClean="0">
                        <a:solidFill>
                          <a:srgbClr val="646464"/>
                        </a:solidFill>
                        <a:latin typeface="Arial" panose="020B0604020202020204" pitchFamily="34" charset="0"/>
                        <a:cs typeface="Arial" panose="020B0604020202020204" pitchFamily="34" charset="0"/>
                      </a:endParaRPr>
                    </a:p>
                    <a:p>
                      <a:pPr marL="0" marR="0" lvl="0" indent="0" algn="l" defTabSz="839588" rtl="0" eaLnBrk="1" fontAlgn="auto" latinLnBrk="0" hangingPunct="1">
                        <a:lnSpc>
                          <a:spcPct val="100000"/>
                        </a:lnSpc>
                        <a:spcBef>
                          <a:spcPts val="0"/>
                        </a:spcBef>
                        <a:spcAft>
                          <a:spcPts val="600"/>
                        </a:spcAft>
                        <a:buClrTx/>
                        <a:buSzTx/>
                        <a:buFontTx/>
                        <a:buNone/>
                        <a:tabLst/>
                        <a:defRPr/>
                      </a:pPr>
                      <a:endParaRPr lang="en-US" sz="900" noProof="0" dirty="0" smtClean="0">
                        <a:solidFill>
                          <a:srgbClr val="646464"/>
                        </a:solidFill>
                        <a:latin typeface="Arial" panose="020B0604020202020204" pitchFamily="34" charset="0"/>
                        <a:cs typeface="Arial" panose="020B0604020202020204" pitchFamily="34" charset="0"/>
                      </a:endParaRPr>
                    </a:p>
                  </a:txBody>
                  <a:tcPr marL="36000" marR="36000" marT="7200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79" name="Table 78"/>
          <p:cNvGraphicFramePr>
            <a:graphicFrameLocks noGrp="1"/>
          </p:cNvGraphicFramePr>
          <p:nvPr>
            <p:extLst>
              <p:ext uri="{D42A27DB-BD31-4B8C-83A1-F6EECF244321}">
                <p14:modId xmlns:p14="http://schemas.microsoft.com/office/powerpoint/2010/main" val="671249974"/>
              </p:ext>
            </p:extLst>
          </p:nvPr>
        </p:nvGraphicFramePr>
        <p:xfrm>
          <a:off x="714152" y="3711414"/>
          <a:ext cx="1651319" cy="2147365"/>
        </p:xfrm>
        <a:graphic>
          <a:graphicData uri="http://schemas.openxmlformats.org/drawingml/2006/table">
            <a:tbl>
              <a:tblPr firstRow="1" bandRow="1">
                <a:tableStyleId>{5C22544A-7EE6-4342-B048-85BDC9FD1C3A}</a:tableStyleId>
              </a:tblPr>
              <a:tblGrid>
                <a:gridCol w="1651319"/>
              </a:tblGrid>
              <a:tr h="4359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smtClean="0">
                          <a:solidFill>
                            <a:srgbClr val="C893C7"/>
                          </a:solidFill>
                          <a:latin typeface="Arial" panose="020B0604020202020204" pitchFamily="34" charset="0"/>
                          <a:ea typeface="+mn-ea"/>
                          <a:cs typeface="Arial" panose="020B0604020202020204" pitchFamily="34" charset="0"/>
                        </a:rPr>
                        <a:t>4</a:t>
                      </a:r>
                      <a:r>
                        <a:rPr lang="en-US" sz="1050" b="1" kern="1200" baseline="30000" noProof="0" dirty="0" smtClean="0">
                          <a:solidFill>
                            <a:srgbClr val="C893C7"/>
                          </a:solidFill>
                          <a:latin typeface="Arial" panose="020B0604020202020204" pitchFamily="34" charset="0"/>
                          <a:ea typeface="+mn-ea"/>
                          <a:cs typeface="Arial" panose="020B0604020202020204" pitchFamily="34" charset="0"/>
                        </a:rPr>
                        <a:t>th</a:t>
                      </a:r>
                      <a:r>
                        <a:rPr lang="en-US" sz="1050" b="1" kern="1200" baseline="0" noProof="0" dirty="0" smtClean="0">
                          <a:solidFill>
                            <a:srgbClr val="C893C7"/>
                          </a:solidFill>
                          <a:latin typeface="Arial" panose="020B0604020202020204" pitchFamily="34" charset="0"/>
                          <a:ea typeface="+mn-ea"/>
                          <a:cs typeface="Arial" panose="020B0604020202020204" pitchFamily="34" charset="0"/>
                        </a:rPr>
                        <a:t> largest exported commodity</a:t>
                      </a:r>
                      <a:endParaRPr lang="en-US" sz="1050" b="1" kern="1200" noProof="0" dirty="0" smtClean="0">
                        <a:solidFill>
                          <a:srgbClr val="C893C7"/>
                        </a:solidFill>
                        <a:latin typeface="Arial" panose="020B0604020202020204" pitchFamily="34" charset="0"/>
                        <a:ea typeface="+mn-ea"/>
                        <a:cs typeface="Arial" panose="020B0604020202020204" pitchFamily="34" charset="0"/>
                      </a:endParaRPr>
                    </a:p>
                  </a:txBody>
                  <a:tcPr marL="36000" marR="36000" marT="72000">
                    <a:lnL w="12700" cmpd="sng">
                      <a:noFill/>
                    </a:lnL>
                    <a:lnR w="12700" cmpd="sng">
                      <a:noFill/>
                    </a:lnR>
                    <a:lnT w="12700" cmpd="sng">
                      <a:noFill/>
                    </a:lnT>
                    <a:lnB w="12700" cap="flat" cmpd="sng" algn="ctr">
                      <a:solidFill>
                        <a:srgbClr val="C893C7"/>
                      </a:solidFill>
                      <a:prstDash val="solid"/>
                      <a:round/>
                      <a:headEnd type="none" w="med" len="med"/>
                      <a:tailEnd type="none" w="med" len="med"/>
                    </a:lnB>
                    <a:lnTlToBr w="12700" cmpd="sng">
                      <a:noFill/>
                      <a:prstDash val="solid"/>
                    </a:lnTlToBr>
                    <a:lnBlToTr w="12700" cmpd="sng">
                      <a:noFill/>
                      <a:prstDash val="solid"/>
                    </a:lnBlToTr>
                    <a:noFill/>
                  </a:tcPr>
                </a:tc>
              </a:tr>
              <a:tr h="750265">
                <a:tc>
                  <a:txBody>
                    <a:bodyPr/>
                    <a:lstStyle/>
                    <a:p>
                      <a:pPr algn="l">
                        <a:spcAft>
                          <a:spcPts val="600"/>
                        </a:spcAft>
                      </a:pPr>
                      <a:r>
                        <a:rPr lang="en-IN" sz="900" noProof="0" dirty="0" smtClean="0">
                          <a:solidFill>
                            <a:srgbClr val="646464"/>
                          </a:solidFill>
                          <a:latin typeface="Arial" panose="020B0604020202020204" pitchFamily="34" charset="0"/>
                          <a:cs typeface="Arial" panose="020B0604020202020204" pitchFamily="34" charset="0"/>
                        </a:rPr>
                        <a:t>Agricultural product is the 4</a:t>
                      </a:r>
                      <a:r>
                        <a:rPr lang="en-IN" sz="900" baseline="30000" noProof="0" dirty="0" smtClean="0">
                          <a:solidFill>
                            <a:srgbClr val="646464"/>
                          </a:solidFill>
                          <a:latin typeface="Arial" panose="020B0604020202020204" pitchFamily="34" charset="0"/>
                          <a:cs typeface="Arial" panose="020B0604020202020204" pitchFamily="34" charset="0"/>
                        </a:rPr>
                        <a:t>th</a:t>
                      </a:r>
                      <a:r>
                        <a:rPr lang="en-IN" sz="900" noProof="0" dirty="0" smtClean="0">
                          <a:solidFill>
                            <a:srgbClr val="646464"/>
                          </a:solidFill>
                          <a:latin typeface="Arial" panose="020B0604020202020204" pitchFamily="34" charset="0"/>
                          <a:cs typeface="Arial" panose="020B0604020202020204" pitchFamily="34" charset="0"/>
                        </a:rPr>
                        <a:t> largest exported main</a:t>
                      </a:r>
                      <a:r>
                        <a:rPr lang="en-IN" sz="900" baseline="0" noProof="0" dirty="0" smtClean="0">
                          <a:solidFill>
                            <a:srgbClr val="646464"/>
                          </a:solidFill>
                          <a:latin typeface="Arial" panose="020B0604020202020204" pitchFamily="34" charset="0"/>
                          <a:cs typeface="Arial" panose="020B0604020202020204" pitchFamily="34" charset="0"/>
                        </a:rPr>
                        <a:t> </a:t>
                      </a:r>
                      <a:r>
                        <a:rPr lang="en-IN" sz="900" noProof="0" dirty="0" smtClean="0">
                          <a:solidFill>
                            <a:srgbClr val="646464"/>
                          </a:solidFill>
                          <a:latin typeface="Arial" panose="020B0604020202020204" pitchFamily="34" charset="0"/>
                          <a:cs typeface="Arial" panose="020B0604020202020204" pitchFamily="34" charset="0"/>
                        </a:rPr>
                        <a:t>commodity with a share of 10%</a:t>
                      </a:r>
                      <a:r>
                        <a:rPr lang="en-IN" sz="900" baseline="0" noProof="0" dirty="0" smtClean="0">
                          <a:solidFill>
                            <a:srgbClr val="646464"/>
                          </a:solidFill>
                          <a:latin typeface="Arial" panose="020B0604020202020204" pitchFamily="34" charset="0"/>
                          <a:cs typeface="Arial" panose="020B0604020202020204" pitchFamily="34" charset="0"/>
                        </a:rPr>
                        <a:t> </a:t>
                      </a:r>
                      <a:r>
                        <a:rPr lang="en-IN" sz="900" noProof="0" dirty="0" smtClean="0">
                          <a:solidFill>
                            <a:srgbClr val="646464"/>
                          </a:solidFill>
                          <a:latin typeface="Arial" panose="020B0604020202020204" pitchFamily="34" charset="0"/>
                          <a:cs typeface="Arial" panose="020B0604020202020204" pitchFamily="34" charset="0"/>
                        </a:rPr>
                        <a:t>of total exports</a:t>
                      </a:r>
                      <a:endParaRPr lang="en-US" sz="900" noProof="0" dirty="0" smtClean="0">
                        <a:solidFill>
                          <a:srgbClr val="646464"/>
                        </a:solidFill>
                        <a:latin typeface="Arial" panose="020B0604020202020204" pitchFamily="34" charset="0"/>
                        <a:cs typeface="Arial" panose="020B0604020202020204" pitchFamily="34" charset="0"/>
                      </a:endParaRPr>
                    </a:p>
                  </a:txBody>
                  <a:tcPr marL="36000" marR="36000" marT="72000">
                    <a:lnL w="12700" cmpd="sng">
                      <a:noFill/>
                    </a:lnL>
                    <a:lnR w="12700" cmpd="sng">
                      <a:noFill/>
                    </a:lnR>
                    <a:lnT w="12700" cap="flat" cmpd="sng" algn="ctr">
                      <a:solidFill>
                        <a:srgbClr val="C893C7"/>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2765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smtClean="0">
                          <a:solidFill>
                            <a:srgbClr val="2C973E"/>
                          </a:solidFill>
                          <a:latin typeface="Arial" panose="020B0604020202020204" pitchFamily="34" charset="0"/>
                          <a:ea typeface="+mn-ea"/>
                          <a:cs typeface="Arial" panose="020B0604020202020204" pitchFamily="34" charset="0"/>
                        </a:rPr>
                        <a:t>Foreign Investors</a:t>
                      </a:r>
                      <a:endParaRPr lang="en-US" sz="1400" b="1" kern="1200" noProof="0" dirty="0" smtClean="0">
                        <a:solidFill>
                          <a:srgbClr val="2C973E"/>
                        </a:solidFill>
                        <a:latin typeface="Arial" panose="020B0604020202020204" pitchFamily="34" charset="0"/>
                        <a:ea typeface="+mn-ea"/>
                        <a:cs typeface="Arial" panose="020B0604020202020204" pitchFamily="34" charset="0"/>
                      </a:endParaRPr>
                    </a:p>
                  </a:txBody>
                  <a:tcPr marL="36000" marR="36000" marT="72000">
                    <a:lnL w="12700" cmpd="sng">
                      <a:noFill/>
                    </a:lnL>
                    <a:lnR w="12700" cmpd="sng">
                      <a:noFill/>
                    </a:lnR>
                    <a:lnT w="12700" cmpd="sng">
                      <a:noFill/>
                    </a:lnT>
                    <a:lnB w="12700" cap="flat" cmpd="sng" algn="ctr">
                      <a:solidFill>
                        <a:srgbClr val="2C973E"/>
                      </a:solidFill>
                      <a:prstDash val="solid"/>
                      <a:round/>
                      <a:headEnd type="none" w="med" len="med"/>
                      <a:tailEnd type="none" w="med" len="med"/>
                    </a:lnB>
                    <a:lnTlToBr w="12700" cmpd="sng">
                      <a:noFill/>
                      <a:prstDash val="solid"/>
                    </a:lnTlToBr>
                    <a:lnBlToTr w="12700" cmpd="sng">
                      <a:noFill/>
                      <a:prstDash val="solid"/>
                    </a:lnBlToTr>
                    <a:noFill/>
                  </a:tcPr>
                </a:tc>
              </a:tr>
              <a:tr h="678728">
                <a:tc>
                  <a:txBody>
                    <a:bodyPr/>
                    <a:lstStyle/>
                    <a:p>
                      <a:pPr marL="0" indent="0" algn="l">
                        <a:spcAft>
                          <a:spcPts val="600"/>
                        </a:spcAft>
                        <a:buFont typeface="Arial" panose="020B0604020202020204" pitchFamily="34" charset="0"/>
                        <a:buNone/>
                      </a:pPr>
                      <a:r>
                        <a:rPr lang="de-DE" sz="900" noProof="0" dirty="0" smtClean="0">
                          <a:solidFill>
                            <a:srgbClr val="646464"/>
                          </a:solidFill>
                          <a:latin typeface="Arial" panose="020B0604020202020204" pitchFamily="34" charset="0"/>
                          <a:cs typeface="Arial" panose="020B0604020202020204" pitchFamily="34" charset="0"/>
                        </a:rPr>
                        <a:t>Kraft (USA)</a:t>
                      </a:r>
                    </a:p>
                    <a:p>
                      <a:pPr marL="0" indent="0" algn="l">
                        <a:spcAft>
                          <a:spcPts val="600"/>
                        </a:spcAft>
                        <a:buFont typeface="Arial" panose="020B0604020202020204" pitchFamily="34" charset="0"/>
                        <a:buNone/>
                      </a:pPr>
                      <a:r>
                        <a:rPr lang="de-DE" sz="900" noProof="0" dirty="0" smtClean="0">
                          <a:solidFill>
                            <a:srgbClr val="646464"/>
                          </a:solidFill>
                          <a:latin typeface="Arial" panose="020B0604020202020204" pitchFamily="34" charset="0"/>
                          <a:cs typeface="Arial" panose="020B0604020202020204" pitchFamily="34" charset="0"/>
                        </a:rPr>
                        <a:t>Mars (USA)</a:t>
                      </a:r>
                    </a:p>
                    <a:p>
                      <a:pPr marL="0" indent="0" algn="l">
                        <a:spcAft>
                          <a:spcPts val="600"/>
                        </a:spcAft>
                        <a:buFont typeface="Arial" panose="020B0604020202020204" pitchFamily="34" charset="0"/>
                        <a:buNone/>
                      </a:pPr>
                      <a:r>
                        <a:rPr lang="de-DE" sz="900" noProof="0" dirty="0" smtClean="0">
                          <a:solidFill>
                            <a:srgbClr val="646464"/>
                          </a:solidFill>
                          <a:latin typeface="Arial" panose="020B0604020202020204" pitchFamily="34" charset="0"/>
                          <a:cs typeface="Arial" panose="020B0604020202020204" pitchFamily="34" charset="0"/>
                        </a:rPr>
                        <a:t>Nestle (Switzerland)</a:t>
                      </a:r>
                    </a:p>
                  </a:txBody>
                  <a:tcPr marL="36000" marR="36000" marT="72000">
                    <a:lnL w="12700" cmpd="sng">
                      <a:noFill/>
                    </a:lnL>
                    <a:lnR w="12700" cmpd="sng">
                      <a:noFill/>
                    </a:lnR>
                    <a:lnT w="12700" cap="flat" cmpd="sng" algn="ctr">
                      <a:solidFill>
                        <a:srgbClr val="2C973E"/>
                      </a:solidFill>
                      <a:prstDash val="solid"/>
                      <a:round/>
                      <a:headEnd type="none" w="med" len="med"/>
                      <a:tailEnd type="none" w="med" len="med"/>
                    </a:lnT>
                    <a:lnB w="12700" cap="flat" cmpd="sng" algn="ctr">
                      <a:solidFill>
                        <a:srgbClr val="2C973E"/>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0" name="Rectangle 79"/>
          <p:cNvSpPr/>
          <p:nvPr/>
        </p:nvSpPr>
        <p:spPr>
          <a:xfrm>
            <a:off x="2586074" y="1814326"/>
            <a:ext cx="3567478" cy="1846659"/>
          </a:xfrm>
          <a:prstGeom prst="rect">
            <a:avLst/>
          </a:prstGeom>
        </p:spPr>
        <p:txBody>
          <a:bodyPr wrap="square" lIns="0" rIns="0">
            <a:spAutoFit/>
          </a:bodyPr>
          <a:lstStyle/>
          <a:p>
            <a:pPr algn="l">
              <a:lnSpc>
                <a:spcPct val="100000"/>
              </a:lnSpc>
              <a:spcBef>
                <a:spcPts val="0"/>
              </a:spcBef>
              <a:spcAft>
                <a:spcPts val="600"/>
              </a:spcAft>
            </a:pPr>
            <a:r>
              <a:rPr lang="en-IN" sz="900" dirty="0">
                <a:solidFill>
                  <a:srgbClr val="646464"/>
                </a:solidFill>
                <a:latin typeface="Arial" panose="020B0604020202020204" pitchFamily="34" charset="0"/>
                <a:cs typeface="Arial" panose="020B0604020202020204" pitchFamily="34" charset="0"/>
              </a:rPr>
              <a:t>Agriculture is the mainstay of the Indian economy, providing employment to </a:t>
            </a:r>
            <a:r>
              <a:rPr lang="en-IN" sz="900" dirty="0" smtClean="0">
                <a:solidFill>
                  <a:srgbClr val="646464"/>
                </a:solidFill>
                <a:latin typeface="Arial" panose="020B0604020202020204" pitchFamily="34" charset="0"/>
                <a:cs typeface="Arial" panose="020B0604020202020204" pitchFamily="34" charset="0"/>
              </a:rPr>
              <a:t>52% </a:t>
            </a:r>
            <a:r>
              <a:rPr lang="en-IN" sz="900" dirty="0">
                <a:solidFill>
                  <a:srgbClr val="646464"/>
                </a:solidFill>
                <a:latin typeface="Arial" panose="020B0604020202020204" pitchFamily="34" charset="0"/>
                <a:cs typeface="Arial" panose="020B0604020202020204" pitchFamily="34" charset="0"/>
              </a:rPr>
              <a:t>of its workforce. The agriculture and food processing sector plays an instrumental role in augmenting the growth of the economy, as it is an important source of raw material for the industrial sector. </a:t>
            </a:r>
          </a:p>
          <a:p>
            <a:pPr lvl="0" algn="l" defTabSz="839588" fontAlgn="auto">
              <a:lnSpc>
                <a:spcPct val="100000"/>
              </a:lnSpc>
              <a:spcBef>
                <a:spcPts val="0"/>
              </a:spcBef>
              <a:spcAft>
                <a:spcPts val="600"/>
              </a:spcAft>
              <a:defRPr/>
            </a:pPr>
            <a:r>
              <a:rPr lang="en-IN" sz="900" dirty="0">
                <a:solidFill>
                  <a:srgbClr val="646464"/>
                </a:solidFill>
                <a:latin typeface="Arial" panose="020B0604020202020204" pitchFamily="34" charset="0"/>
                <a:cs typeface="Arial" panose="020B0604020202020204" pitchFamily="34" charset="0"/>
              </a:rPr>
              <a:t>India is the largest producer of spices, pulses, milk, tea, cashew and </a:t>
            </a:r>
            <a:r>
              <a:rPr lang="en-IN" sz="900" dirty="0" smtClean="0">
                <a:solidFill>
                  <a:srgbClr val="646464"/>
                </a:solidFill>
                <a:latin typeface="Arial" panose="020B0604020202020204" pitchFamily="34" charset="0"/>
                <a:cs typeface="Arial" panose="020B0604020202020204" pitchFamily="34" charset="0"/>
              </a:rPr>
              <a:t>jute.</a:t>
            </a:r>
          </a:p>
          <a:p>
            <a:pPr lvl="0" algn="l" defTabSz="839588" fontAlgn="auto">
              <a:lnSpc>
                <a:spcPct val="100000"/>
              </a:lnSpc>
              <a:spcBef>
                <a:spcPts val="0"/>
              </a:spcBef>
              <a:spcAft>
                <a:spcPts val="600"/>
              </a:spcAft>
              <a:defRPr/>
            </a:pPr>
            <a:r>
              <a:rPr lang="en-IN" sz="900" dirty="0" smtClean="0">
                <a:solidFill>
                  <a:srgbClr val="646464"/>
                </a:solidFill>
                <a:latin typeface="Arial" panose="020B0604020202020204" pitchFamily="34" charset="0"/>
                <a:cs typeface="Arial" panose="020B0604020202020204" pitchFamily="34" charset="0"/>
              </a:rPr>
              <a:t>It is </a:t>
            </a:r>
            <a:r>
              <a:rPr lang="en-IN" sz="900" dirty="0">
                <a:solidFill>
                  <a:srgbClr val="646464"/>
                </a:solidFill>
                <a:latin typeface="Arial" panose="020B0604020202020204" pitchFamily="34" charset="0"/>
                <a:cs typeface="Arial" panose="020B0604020202020204" pitchFamily="34" charset="0"/>
              </a:rPr>
              <a:t>one of the largest manufacturers of farm </a:t>
            </a:r>
            <a:r>
              <a:rPr lang="en-IN" sz="900" dirty="0" smtClean="0">
                <a:solidFill>
                  <a:srgbClr val="646464"/>
                </a:solidFill>
                <a:latin typeface="Arial" panose="020B0604020202020204" pitchFamily="34" charset="0"/>
                <a:cs typeface="Arial" panose="020B0604020202020204" pitchFamily="34" charset="0"/>
              </a:rPr>
              <a:t>equipment accounting </a:t>
            </a:r>
            <a:r>
              <a:rPr lang="en-IN" sz="900" dirty="0">
                <a:solidFill>
                  <a:srgbClr val="646464"/>
                </a:solidFill>
                <a:latin typeface="Arial" panose="020B0604020202020204" pitchFamily="34" charset="0"/>
                <a:cs typeface="Arial" panose="020B0604020202020204" pitchFamily="34" charset="0"/>
              </a:rPr>
              <a:t>for nearly one-third of the overall tractor </a:t>
            </a:r>
            <a:r>
              <a:rPr lang="en-IN" sz="900" dirty="0" smtClean="0">
                <a:solidFill>
                  <a:srgbClr val="646464"/>
                </a:solidFill>
                <a:latin typeface="Arial" panose="020B0604020202020204" pitchFamily="34" charset="0"/>
                <a:cs typeface="Arial" panose="020B0604020202020204" pitchFamily="34" charset="0"/>
              </a:rPr>
              <a:t>production.</a:t>
            </a:r>
            <a:endParaRPr lang="en-IN" sz="900" dirty="0">
              <a:solidFill>
                <a:srgbClr val="646464"/>
              </a:solidFill>
              <a:latin typeface="Arial" panose="020B0604020202020204" pitchFamily="34" charset="0"/>
              <a:cs typeface="Arial" panose="020B0604020202020204" pitchFamily="34" charset="0"/>
            </a:endParaRPr>
          </a:p>
          <a:p>
            <a:pPr lvl="0" algn="l" defTabSz="839588" fontAlgn="auto">
              <a:lnSpc>
                <a:spcPct val="100000"/>
              </a:lnSpc>
              <a:spcBef>
                <a:spcPts val="0"/>
              </a:spcBef>
              <a:spcAft>
                <a:spcPts val="600"/>
              </a:spcAft>
              <a:defRPr/>
            </a:pPr>
            <a:r>
              <a:rPr lang="en-IN" sz="900" dirty="0" smtClean="0">
                <a:solidFill>
                  <a:srgbClr val="646464"/>
                </a:solidFill>
                <a:latin typeface="Arial" panose="020B0604020202020204" pitchFamily="34" charset="0"/>
                <a:cs typeface="Arial" panose="020B0604020202020204" pitchFamily="34" charset="0"/>
              </a:rPr>
              <a:t>Agriculture </a:t>
            </a:r>
            <a:r>
              <a:rPr lang="en-IN" sz="900" dirty="0">
                <a:solidFill>
                  <a:srgbClr val="646464"/>
                </a:solidFill>
                <a:latin typeface="Arial" panose="020B0604020202020204" pitchFamily="34" charset="0"/>
                <a:cs typeface="Arial" panose="020B0604020202020204" pitchFamily="34" charset="0"/>
              </a:rPr>
              <a:t>and </a:t>
            </a:r>
            <a:r>
              <a:rPr lang="en-IN" sz="900" dirty="0" smtClean="0">
                <a:solidFill>
                  <a:srgbClr val="646464"/>
                </a:solidFill>
                <a:latin typeface="Arial" panose="020B0604020202020204" pitchFamily="34" charset="0"/>
                <a:cs typeface="Arial" panose="020B0604020202020204" pitchFamily="34" charset="0"/>
              </a:rPr>
              <a:t>related sectors </a:t>
            </a:r>
            <a:r>
              <a:rPr lang="en-IN" sz="900" dirty="0">
                <a:solidFill>
                  <a:srgbClr val="646464"/>
                </a:solidFill>
                <a:latin typeface="Arial" panose="020B0604020202020204" pitchFamily="34" charset="0"/>
                <a:cs typeface="Arial" panose="020B0604020202020204" pitchFamily="34" charset="0"/>
              </a:rPr>
              <a:t>recorded a </a:t>
            </a:r>
            <a:r>
              <a:rPr lang="en-IN" sz="900" dirty="0" smtClean="0">
                <a:solidFill>
                  <a:srgbClr val="646464"/>
                </a:solidFill>
                <a:latin typeface="Arial" panose="020B0604020202020204" pitchFamily="34" charset="0"/>
                <a:cs typeface="Arial" panose="020B0604020202020204" pitchFamily="34" charset="0"/>
              </a:rPr>
              <a:t>growth of 6.6% CAGR during </a:t>
            </a:r>
            <a:r>
              <a:rPr lang="en-IN" sz="900" dirty="0">
                <a:solidFill>
                  <a:srgbClr val="646464"/>
                </a:solidFill>
                <a:latin typeface="Arial" panose="020B0604020202020204" pitchFamily="34" charset="0"/>
                <a:cs typeface="Arial" panose="020B0604020202020204" pitchFamily="34" charset="0"/>
              </a:rPr>
              <a:t>FY07-16.</a:t>
            </a:r>
            <a:endParaRPr lang="en-US" sz="900" dirty="0">
              <a:solidFill>
                <a:srgbClr val="646464"/>
              </a:solidFill>
              <a:latin typeface="Arial" panose="020B0604020202020204" pitchFamily="34" charset="0"/>
              <a:cs typeface="Arial" panose="020B0604020202020204" pitchFamily="34" charset="0"/>
            </a:endParaRPr>
          </a:p>
        </p:txBody>
      </p:sp>
      <p:grpSp>
        <p:nvGrpSpPr>
          <p:cNvPr id="81" name="Group 80"/>
          <p:cNvGrpSpPr/>
          <p:nvPr/>
        </p:nvGrpSpPr>
        <p:grpSpPr>
          <a:xfrm>
            <a:off x="567063" y="6089669"/>
            <a:ext cx="5582745" cy="230176"/>
            <a:chOff x="666443" y="7238137"/>
            <a:chExt cx="5582745" cy="230176"/>
          </a:xfrm>
        </p:grpSpPr>
        <p:cxnSp>
          <p:nvCxnSpPr>
            <p:cNvPr id="82" name="Straight Connector 81"/>
            <p:cNvCxnSpPr/>
            <p:nvPr/>
          </p:nvCxnSpPr>
          <p:spPr bwMode="auto">
            <a:xfrm>
              <a:off x="762080" y="7468313"/>
              <a:ext cx="5487108" cy="0"/>
            </a:xfrm>
            <a:prstGeom prst="line">
              <a:avLst/>
            </a:prstGeom>
            <a:ln/>
            <a:extLst/>
          </p:spPr>
          <p:style>
            <a:lnRef idx="1">
              <a:schemeClr val="dk1"/>
            </a:lnRef>
            <a:fillRef idx="0">
              <a:schemeClr val="dk1"/>
            </a:fillRef>
            <a:effectRef idx="0">
              <a:schemeClr val="dk1"/>
            </a:effectRef>
            <a:fontRef idx="minor">
              <a:schemeClr val="tx1"/>
            </a:fontRef>
          </p:style>
        </p:cxnSp>
        <p:sp>
          <p:nvSpPr>
            <p:cNvPr id="83" name="Text Placeholder 6"/>
            <p:cNvSpPr txBox="1">
              <a:spLocks/>
            </p:cNvSpPr>
            <p:nvPr/>
          </p:nvSpPr>
          <p:spPr>
            <a:xfrm>
              <a:off x="666443" y="7238137"/>
              <a:ext cx="4437922" cy="23017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What can India gain?</a:t>
              </a:r>
            </a:p>
          </p:txBody>
        </p:sp>
      </p:grpSp>
      <p:sp>
        <p:nvSpPr>
          <p:cNvPr id="84" name="Freeform 46"/>
          <p:cNvSpPr>
            <a:spLocks noChangeAspect="1" noEditPoints="1"/>
          </p:cNvSpPr>
          <p:nvPr/>
        </p:nvSpPr>
        <p:spPr bwMode="auto">
          <a:xfrm>
            <a:off x="2552936" y="4642028"/>
            <a:ext cx="425052" cy="425052"/>
          </a:xfrm>
          <a:custGeom>
            <a:avLst/>
            <a:gdLst>
              <a:gd name="T0" fmla="*/ 2147483647 w 4760"/>
              <a:gd name="T1" fmla="*/ 2147483647 h 4763"/>
              <a:gd name="T2" fmla="*/ 2147483647 w 4760"/>
              <a:gd name="T3" fmla="*/ 2147483647 h 4763"/>
              <a:gd name="T4" fmla="*/ 2147483647 w 4760"/>
              <a:gd name="T5" fmla="*/ 2147483647 h 4763"/>
              <a:gd name="T6" fmla="*/ 2147483647 w 4760"/>
              <a:gd name="T7" fmla="*/ 2147483647 h 4763"/>
              <a:gd name="T8" fmla="*/ 2147483647 w 4760"/>
              <a:gd name="T9" fmla="*/ 2147483647 h 4763"/>
              <a:gd name="T10" fmla="*/ 2147483647 w 4760"/>
              <a:gd name="T11" fmla="*/ 2147483647 h 4763"/>
              <a:gd name="T12" fmla="*/ 2147483647 w 4760"/>
              <a:gd name="T13" fmla="*/ 2147483647 h 4763"/>
              <a:gd name="T14" fmla="*/ 2147483647 w 4760"/>
              <a:gd name="T15" fmla="*/ 2147483647 h 4763"/>
              <a:gd name="T16" fmla="*/ 2147483647 w 4760"/>
              <a:gd name="T17" fmla="*/ 2147483647 h 4763"/>
              <a:gd name="T18" fmla="*/ 2147483647 w 4760"/>
              <a:gd name="T19" fmla="*/ 2147483647 h 4763"/>
              <a:gd name="T20" fmla="*/ 2147483647 w 4760"/>
              <a:gd name="T21" fmla="*/ 2147483647 h 4763"/>
              <a:gd name="T22" fmla="*/ 2147483647 w 4760"/>
              <a:gd name="T23" fmla="*/ 2147483647 h 4763"/>
              <a:gd name="T24" fmla="*/ 2147483647 w 4760"/>
              <a:gd name="T25" fmla="*/ 2147483647 h 4763"/>
              <a:gd name="T26" fmla="*/ 2147483647 w 4760"/>
              <a:gd name="T27" fmla="*/ 2147483647 h 4763"/>
              <a:gd name="T28" fmla="*/ 2147483647 w 4760"/>
              <a:gd name="T29" fmla="*/ 2147483647 h 4763"/>
              <a:gd name="T30" fmla="*/ 2147483647 w 4760"/>
              <a:gd name="T31" fmla="*/ 2147483647 h 4763"/>
              <a:gd name="T32" fmla="*/ 2147483647 w 4760"/>
              <a:gd name="T33" fmla="*/ 2147483647 h 4763"/>
              <a:gd name="T34" fmla="*/ 2147483647 w 4760"/>
              <a:gd name="T35" fmla="*/ 2147483647 h 4763"/>
              <a:gd name="T36" fmla="*/ 2147483647 w 4760"/>
              <a:gd name="T37" fmla="*/ 2147483647 h 4763"/>
              <a:gd name="T38" fmla="*/ 2147483647 w 4760"/>
              <a:gd name="T39" fmla="*/ 2147483647 h 4763"/>
              <a:gd name="T40" fmla="*/ 2147483647 w 4760"/>
              <a:gd name="T41" fmla="*/ 2147483647 h 4763"/>
              <a:gd name="T42" fmla="*/ 2147483647 w 4760"/>
              <a:gd name="T43" fmla="*/ 2147483647 h 4763"/>
              <a:gd name="T44" fmla="*/ 2147483647 w 4760"/>
              <a:gd name="T45" fmla="*/ 2147483647 h 4763"/>
              <a:gd name="T46" fmla="*/ 2147483647 w 4760"/>
              <a:gd name="T47" fmla="*/ 2147483647 h 4763"/>
              <a:gd name="T48" fmla="*/ 2147483647 w 4760"/>
              <a:gd name="T49" fmla="*/ 2147483647 h 4763"/>
              <a:gd name="T50" fmla="*/ 2147483647 w 4760"/>
              <a:gd name="T51" fmla="*/ 2147483647 h 4763"/>
              <a:gd name="T52" fmla="*/ 2147483647 w 4760"/>
              <a:gd name="T53" fmla="*/ 2147483647 h 4763"/>
              <a:gd name="T54" fmla="*/ 2147483647 w 4760"/>
              <a:gd name="T55" fmla="*/ 2147483647 h 4763"/>
              <a:gd name="T56" fmla="*/ 2147483647 w 4760"/>
              <a:gd name="T57" fmla="*/ 2147483647 h 4763"/>
              <a:gd name="T58" fmla="*/ 2147483647 w 4760"/>
              <a:gd name="T59" fmla="*/ 2147483647 h 4763"/>
              <a:gd name="T60" fmla="*/ 2147483647 w 4760"/>
              <a:gd name="T61" fmla="*/ 2147483647 h 4763"/>
              <a:gd name="T62" fmla="*/ 2147483647 w 4760"/>
              <a:gd name="T63" fmla="*/ 2147483647 h 4763"/>
              <a:gd name="T64" fmla="*/ 2147483647 w 4760"/>
              <a:gd name="T65" fmla="*/ 2147483647 h 4763"/>
              <a:gd name="T66" fmla="*/ 2147483647 w 4760"/>
              <a:gd name="T67" fmla="*/ 2147483647 h 4763"/>
              <a:gd name="T68" fmla="*/ 2147483647 w 4760"/>
              <a:gd name="T69" fmla="*/ 2147483647 h 4763"/>
              <a:gd name="T70" fmla="*/ 2147483647 w 4760"/>
              <a:gd name="T71" fmla="*/ 2147483647 h 4763"/>
              <a:gd name="T72" fmla="*/ 2147483647 w 4760"/>
              <a:gd name="T73" fmla="*/ 2147483647 h 4763"/>
              <a:gd name="T74" fmla="*/ 2147483647 w 4760"/>
              <a:gd name="T75" fmla="*/ 2147483647 h 4763"/>
              <a:gd name="T76" fmla="*/ 2147483647 w 4760"/>
              <a:gd name="T77" fmla="*/ 2147483647 h 4763"/>
              <a:gd name="T78" fmla="*/ 2147483647 w 4760"/>
              <a:gd name="T79" fmla="*/ 2147483647 h 4763"/>
              <a:gd name="T80" fmla="*/ 2147483647 w 4760"/>
              <a:gd name="T81" fmla="*/ 2147483647 h 4763"/>
              <a:gd name="T82" fmla="*/ 2147483647 w 4760"/>
              <a:gd name="T83" fmla="*/ 2147483647 h 4763"/>
              <a:gd name="T84" fmla="*/ 2147483647 w 4760"/>
              <a:gd name="T85" fmla="*/ 2147483647 h 4763"/>
              <a:gd name="T86" fmla="*/ 2147483647 w 4760"/>
              <a:gd name="T87" fmla="*/ 2147483647 h 4763"/>
              <a:gd name="T88" fmla="*/ 2147483647 w 4760"/>
              <a:gd name="T89" fmla="*/ 2147483647 h 4763"/>
              <a:gd name="T90" fmla="*/ 2147483647 w 4760"/>
              <a:gd name="T91" fmla="*/ 2147483647 h 4763"/>
              <a:gd name="T92" fmla="*/ 2147483647 w 4760"/>
              <a:gd name="T93" fmla="*/ 2147483647 h 4763"/>
              <a:gd name="T94" fmla="*/ 2147483647 w 4760"/>
              <a:gd name="T95" fmla="*/ 2147483647 h 4763"/>
              <a:gd name="T96" fmla="*/ 2147483647 w 4760"/>
              <a:gd name="T97" fmla="*/ 2147483647 h 4763"/>
              <a:gd name="T98" fmla="*/ 2147483647 w 4760"/>
              <a:gd name="T99" fmla="*/ 2147483647 h 4763"/>
              <a:gd name="T100" fmla="*/ 2147483647 w 4760"/>
              <a:gd name="T101" fmla="*/ 2147483647 h 4763"/>
              <a:gd name="T102" fmla="*/ 2147483647 w 4760"/>
              <a:gd name="T103" fmla="*/ 2147483647 h 4763"/>
              <a:gd name="T104" fmla="*/ 2147483647 w 4760"/>
              <a:gd name="T105" fmla="*/ 2147483647 h 4763"/>
              <a:gd name="T106" fmla="*/ 2147483647 w 4760"/>
              <a:gd name="T107" fmla="*/ 2147483647 h 4763"/>
              <a:gd name="T108" fmla="*/ 2147483647 w 4760"/>
              <a:gd name="T109" fmla="*/ 2147483647 h 4763"/>
              <a:gd name="T110" fmla="*/ 2147483647 w 4760"/>
              <a:gd name="T111" fmla="*/ 2147483647 h 4763"/>
              <a:gd name="T112" fmla="*/ 2147483647 w 4760"/>
              <a:gd name="T113" fmla="*/ 2147483647 h 4763"/>
              <a:gd name="T114" fmla="*/ 2147483647 w 4760"/>
              <a:gd name="T115" fmla="*/ 2147483647 h 4763"/>
              <a:gd name="T116" fmla="*/ 2147483647 w 4760"/>
              <a:gd name="T117" fmla="*/ 2147483647 h 4763"/>
              <a:gd name="T118" fmla="*/ 2147483647 w 4760"/>
              <a:gd name="T119" fmla="*/ 2147483647 h 4763"/>
              <a:gd name="T120" fmla="*/ 2147483647 w 4760"/>
              <a:gd name="T121" fmla="*/ 2147483647 h 4763"/>
              <a:gd name="T122" fmla="*/ 2147483647 w 4760"/>
              <a:gd name="T123" fmla="*/ 2147483647 h 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60"/>
              <a:gd name="T187" fmla="*/ 0 h 4763"/>
              <a:gd name="T188" fmla="*/ 4760 w 4760"/>
              <a:gd name="T189" fmla="*/ 4763 h 47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60" h="4763">
                <a:moveTo>
                  <a:pt x="4475" y="765"/>
                </a:moveTo>
                <a:lnTo>
                  <a:pt x="4475" y="765"/>
                </a:lnTo>
                <a:lnTo>
                  <a:pt x="4460" y="767"/>
                </a:lnTo>
                <a:lnTo>
                  <a:pt x="4444" y="769"/>
                </a:lnTo>
                <a:lnTo>
                  <a:pt x="4429" y="771"/>
                </a:lnTo>
                <a:lnTo>
                  <a:pt x="4413" y="772"/>
                </a:lnTo>
                <a:lnTo>
                  <a:pt x="4382" y="771"/>
                </a:lnTo>
                <a:lnTo>
                  <a:pt x="4353" y="768"/>
                </a:lnTo>
                <a:lnTo>
                  <a:pt x="4323" y="762"/>
                </a:lnTo>
                <a:lnTo>
                  <a:pt x="4295" y="754"/>
                </a:lnTo>
                <a:lnTo>
                  <a:pt x="4266" y="743"/>
                </a:lnTo>
                <a:lnTo>
                  <a:pt x="4239" y="730"/>
                </a:lnTo>
                <a:lnTo>
                  <a:pt x="4211" y="716"/>
                </a:lnTo>
                <a:lnTo>
                  <a:pt x="4187" y="699"/>
                </a:lnTo>
                <a:lnTo>
                  <a:pt x="4162" y="682"/>
                </a:lnTo>
                <a:lnTo>
                  <a:pt x="4139" y="663"/>
                </a:lnTo>
                <a:lnTo>
                  <a:pt x="4116" y="641"/>
                </a:lnTo>
                <a:lnTo>
                  <a:pt x="4096" y="619"/>
                </a:lnTo>
                <a:lnTo>
                  <a:pt x="4077" y="595"/>
                </a:lnTo>
                <a:lnTo>
                  <a:pt x="4059" y="570"/>
                </a:lnTo>
                <a:lnTo>
                  <a:pt x="4044" y="545"/>
                </a:lnTo>
                <a:lnTo>
                  <a:pt x="4030" y="519"/>
                </a:lnTo>
                <a:lnTo>
                  <a:pt x="4018" y="492"/>
                </a:lnTo>
                <a:lnTo>
                  <a:pt x="4007" y="464"/>
                </a:lnTo>
                <a:lnTo>
                  <a:pt x="3999" y="437"/>
                </a:lnTo>
                <a:lnTo>
                  <a:pt x="3993" y="408"/>
                </a:lnTo>
                <a:lnTo>
                  <a:pt x="3989" y="381"/>
                </a:lnTo>
                <a:lnTo>
                  <a:pt x="3987" y="353"/>
                </a:lnTo>
                <a:lnTo>
                  <a:pt x="3988" y="325"/>
                </a:lnTo>
                <a:lnTo>
                  <a:pt x="3992" y="298"/>
                </a:lnTo>
                <a:lnTo>
                  <a:pt x="3998" y="271"/>
                </a:lnTo>
                <a:lnTo>
                  <a:pt x="4006" y="245"/>
                </a:lnTo>
                <a:lnTo>
                  <a:pt x="4012" y="232"/>
                </a:lnTo>
                <a:lnTo>
                  <a:pt x="4018" y="218"/>
                </a:lnTo>
                <a:lnTo>
                  <a:pt x="4024" y="207"/>
                </a:lnTo>
                <a:lnTo>
                  <a:pt x="4032" y="194"/>
                </a:lnTo>
                <a:lnTo>
                  <a:pt x="4040" y="182"/>
                </a:lnTo>
                <a:lnTo>
                  <a:pt x="4049" y="171"/>
                </a:lnTo>
                <a:lnTo>
                  <a:pt x="4059" y="159"/>
                </a:lnTo>
                <a:lnTo>
                  <a:pt x="4070" y="148"/>
                </a:lnTo>
                <a:lnTo>
                  <a:pt x="4089" y="129"/>
                </a:lnTo>
                <a:lnTo>
                  <a:pt x="4112" y="114"/>
                </a:lnTo>
                <a:lnTo>
                  <a:pt x="4134" y="101"/>
                </a:lnTo>
                <a:lnTo>
                  <a:pt x="4159" y="89"/>
                </a:lnTo>
                <a:lnTo>
                  <a:pt x="4184" y="81"/>
                </a:lnTo>
                <a:lnTo>
                  <a:pt x="4210" y="74"/>
                </a:lnTo>
                <a:lnTo>
                  <a:pt x="4238" y="70"/>
                </a:lnTo>
                <a:lnTo>
                  <a:pt x="4265" y="68"/>
                </a:lnTo>
                <a:lnTo>
                  <a:pt x="4293" y="68"/>
                </a:lnTo>
                <a:lnTo>
                  <a:pt x="4322" y="71"/>
                </a:lnTo>
                <a:lnTo>
                  <a:pt x="4350" y="76"/>
                </a:lnTo>
                <a:lnTo>
                  <a:pt x="4380" y="83"/>
                </a:lnTo>
                <a:lnTo>
                  <a:pt x="4409" y="93"/>
                </a:lnTo>
                <a:lnTo>
                  <a:pt x="4436" y="104"/>
                </a:lnTo>
                <a:lnTo>
                  <a:pt x="4464" y="119"/>
                </a:lnTo>
                <a:lnTo>
                  <a:pt x="4492" y="135"/>
                </a:lnTo>
                <a:lnTo>
                  <a:pt x="4439" y="214"/>
                </a:lnTo>
                <a:lnTo>
                  <a:pt x="4413" y="198"/>
                </a:lnTo>
                <a:lnTo>
                  <a:pt x="4388" y="185"/>
                </a:lnTo>
                <a:lnTo>
                  <a:pt x="4363" y="176"/>
                </a:lnTo>
                <a:lnTo>
                  <a:pt x="4338" y="167"/>
                </a:lnTo>
                <a:lnTo>
                  <a:pt x="4315" y="163"/>
                </a:lnTo>
                <a:lnTo>
                  <a:pt x="4292" y="160"/>
                </a:lnTo>
                <a:lnTo>
                  <a:pt x="4271" y="159"/>
                </a:lnTo>
                <a:lnTo>
                  <a:pt x="4249" y="161"/>
                </a:lnTo>
                <a:lnTo>
                  <a:pt x="4229" y="165"/>
                </a:lnTo>
                <a:lnTo>
                  <a:pt x="4210" y="171"/>
                </a:lnTo>
                <a:lnTo>
                  <a:pt x="4191" y="178"/>
                </a:lnTo>
                <a:lnTo>
                  <a:pt x="4175" y="188"/>
                </a:lnTo>
                <a:lnTo>
                  <a:pt x="4159" y="198"/>
                </a:lnTo>
                <a:lnTo>
                  <a:pt x="4145" y="210"/>
                </a:lnTo>
                <a:lnTo>
                  <a:pt x="4132" y="224"/>
                </a:lnTo>
                <a:lnTo>
                  <a:pt x="4120" y="240"/>
                </a:lnTo>
                <a:lnTo>
                  <a:pt x="4109" y="255"/>
                </a:lnTo>
                <a:lnTo>
                  <a:pt x="4101" y="273"/>
                </a:lnTo>
                <a:lnTo>
                  <a:pt x="4094" y="292"/>
                </a:lnTo>
                <a:lnTo>
                  <a:pt x="4089" y="311"/>
                </a:lnTo>
                <a:lnTo>
                  <a:pt x="4086" y="331"/>
                </a:lnTo>
                <a:lnTo>
                  <a:pt x="4084" y="353"/>
                </a:lnTo>
                <a:lnTo>
                  <a:pt x="4084" y="374"/>
                </a:lnTo>
                <a:lnTo>
                  <a:pt x="4087" y="395"/>
                </a:lnTo>
                <a:lnTo>
                  <a:pt x="4090" y="418"/>
                </a:lnTo>
                <a:lnTo>
                  <a:pt x="4097" y="441"/>
                </a:lnTo>
                <a:lnTo>
                  <a:pt x="4106" y="463"/>
                </a:lnTo>
                <a:lnTo>
                  <a:pt x="4116" y="486"/>
                </a:lnTo>
                <a:lnTo>
                  <a:pt x="4130" y="509"/>
                </a:lnTo>
                <a:lnTo>
                  <a:pt x="4146" y="532"/>
                </a:lnTo>
                <a:lnTo>
                  <a:pt x="4164" y="555"/>
                </a:lnTo>
                <a:lnTo>
                  <a:pt x="4184" y="576"/>
                </a:lnTo>
                <a:lnTo>
                  <a:pt x="4201" y="591"/>
                </a:lnTo>
                <a:lnTo>
                  <a:pt x="4217" y="606"/>
                </a:lnTo>
                <a:lnTo>
                  <a:pt x="4234" y="619"/>
                </a:lnTo>
                <a:lnTo>
                  <a:pt x="4252" y="629"/>
                </a:lnTo>
                <a:lnTo>
                  <a:pt x="4270" y="640"/>
                </a:lnTo>
                <a:lnTo>
                  <a:pt x="4286" y="648"/>
                </a:lnTo>
                <a:lnTo>
                  <a:pt x="4304" y="657"/>
                </a:lnTo>
                <a:lnTo>
                  <a:pt x="4322" y="663"/>
                </a:lnTo>
                <a:lnTo>
                  <a:pt x="4340" y="667"/>
                </a:lnTo>
                <a:lnTo>
                  <a:pt x="4357" y="671"/>
                </a:lnTo>
                <a:lnTo>
                  <a:pt x="4374" y="674"/>
                </a:lnTo>
                <a:lnTo>
                  <a:pt x="4391" y="676"/>
                </a:lnTo>
                <a:lnTo>
                  <a:pt x="4407" y="676"/>
                </a:lnTo>
                <a:lnTo>
                  <a:pt x="4424" y="676"/>
                </a:lnTo>
                <a:lnTo>
                  <a:pt x="4439" y="674"/>
                </a:lnTo>
                <a:lnTo>
                  <a:pt x="4455" y="671"/>
                </a:lnTo>
                <a:lnTo>
                  <a:pt x="4475" y="765"/>
                </a:lnTo>
                <a:close/>
                <a:moveTo>
                  <a:pt x="2669" y="2745"/>
                </a:moveTo>
                <a:lnTo>
                  <a:pt x="2669" y="2745"/>
                </a:lnTo>
                <a:lnTo>
                  <a:pt x="2676" y="2780"/>
                </a:lnTo>
                <a:lnTo>
                  <a:pt x="2681" y="2814"/>
                </a:lnTo>
                <a:lnTo>
                  <a:pt x="2686" y="2849"/>
                </a:lnTo>
                <a:lnTo>
                  <a:pt x="2688" y="2884"/>
                </a:lnTo>
                <a:lnTo>
                  <a:pt x="2498" y="2884"/>
                </a:lnTo>
                <a:lnTo>
                  <a:pt x="2496" y="2857"/>
                </a:lnTo>
                <a:lnTo>
                  <a:pt x="2492" y="2831"/>
                </a:lnTo>
                <a:lnTo>
                  <a:pt x="2669" y="2745"/>
                </a:lnTo>
                <a:close/>
                <a:moveTo>
                  <a:pt x="2688" y="2979"/>
                </a:moveTo>
                <a:lnTo>
                  <a:pt x="2688" y="2979"/>
                </a:lnTo>
                <a:lnTo>
                  <a:pt x="2685" y="3020"/>
                </a:lnTo>
                <a:lnTo>
                  <a:pt x="2680" y="3060"/>
                </a:lnTo>
                <a:lnTo>
                  <a:pt x="2673" y="3101"/>
                </a:lnTo>
                <a:lnTo>
                  <a:pt x="2664" y="3139"/>
                </a:lnTo>
                <a:lnTo>
                  <a:pt x="2654" y="3178"/>
                </a:lnTo>
                <a:lnTo>
                  <a:pt x="2642" y="3215"/>
                </a:lnTo>
                <a:lnTo>
                  <a:pt x="2628" y="3251"/>
                </a:lnTo>
                <a:lnTo>
                  <a:pt x="2613" y="3287"/>
                </a:lnTo>
                <a:lnTo>
                  <a:pt x="2596" y="3323"/>
                </a:lnTo>
                <a:lnTo>
                  <a:pt x="2578" y="3357"/>
                </a:lnTo>
                <a:lnTo>
                  <a:pt x="2558" y="3390"/>
                </a:lnTo>
                <a:lnTo>
                  <a:pt x="2536" y="3422"/>
                </a:lnTo>
                <a:lnTo>
                  <a:pt x="2514" y="3453"/>
                </a:lnTo>
                <a:lnTo>
                  <a:pt x="2490" y="3483"/>
                </a:lnTo>
                <a:lnTo>
                  <a:pt x="2464" y="3511"/>
                </a:lnTo>
                <a:lnTo>
                  <a:pt x="2438" y="3540"/>
                </a:lnTo>
                <a:lnTo>
                  <a:pt x="2409" y="3566"/>
                </a:lnTo>
                <a:lnTo>
                  <a:pt x="2381" y="3591"/>
                </a:lnTo>
                <a:lnTo>
                  <a:pt x="2351" y="3616"/>
                </a:lnTo>
                <a:lnTo>
                  <a:pt x="2320" y="3638"/>
                </a:lnTo>
                <a:lnTo>
                  <a:pt x="2287" y="3660"/>
                </a:lnTo>
                <a:lnTo>
                  <a:pt x="2255" y="3679"/>
                </a:lnTo>
                <a:lnTo>
                  <a:pt x="2220" y="3698"/>
                </a:lnTo>
                <a:lnTo>
                  <a:pt x="2185" y="3714"/>
                </a:lnTo>
                <a:lnTo>
                  <a:pt x="2149" y="3730"/>
                </a:lnTo>
                <a:lnTo>
                  <a:pt x="2112" y="3743"/>
                </a:lnTo>
                <a:lnTo>
                  <a:pt x="2075" y="3755"/>
                </a:lnTo>
                <a:lnTo>
                  <a:pt x="2037" y="3766"/>
                </a:lnTo>
                <a:lnTo>
                  <a:pt x="1998" y="3774"/>
                </a:lnTo>
                <a:lnTo>
                  <a:pt x="1959" y="3781"/>
                </a:lnTo>
                <a:lnTo>
                  <a:pt x="1919" y="3786"/>
                </a:lnTo>
                <a:lnTo>
                  <a:pt x="1878" y="3789"/>
                </a:lnTo>
                <a:lnTo>
                  <a:pt x="1878" y="3599"/>
                </a:lnTo>
                <a:lnTo>
                  <a:pt x="1909" y="3596"/>
                </a:lnTo>
                <a:lnTo>
                  <a:pt x="1940" y="3592"/>
                </a:lnTo>
                <a:lnTo>
                  <a:pt x="1970" y="3586"/>
                </a:lnTo>
                <a:lnTo>
                  <a:pt x="1999" y="3579"/>
                </a:lnTo>
                <a:lnTo>
                  <a:pt x="2028" y="3571"/>
                </a:lnTo>
                <a:lnTo>
                  <a:pt x="2056" y="3561"/>
                </a:lnTo>
                <a:lnTo>
                  <a:pt x="2084" y="3551"/>
                </a:lnTo>
                <a:lnTo>
                  <a:pt x="2111" y="3539"/>
                </a:lnTo>
                <a:lnTo>
                  <a:pt x="2138" y="3526"/>
                </a:lnTo>
                <a:lnTo>
                  <a:pt x="2163" y="3511"/>
                </a:lnTo>
                <a:lnTo>
                  <a:pt x="2189" y="3497"/>
                </a:lnTo>
                <a:lnTo>
                  <a:pt x="2213" y="3481"/>
                </a:lnTo>
                <a:lnTo>
                  <a:pt x="2237" y="3463"/>
                </a:lnTo>
                <a:lnTo>
                  <a:pt x="2259" y="3445"/>
                </a:lnTo>
                <a:lnTo>
                  <a:pt x="2282" y="3426"/>
                </a:lnTo>
                <a:lnTo>
                  <a:pt x="2303" y="3406"/>
                </a:lnTo>
                <a:lnTo>
                  <a:pt x="2324" y="3384"/>
                </a:lnTo>
                <a:lnTo>
                  <a:pt x="2343" y="3362"/>
                </a:lnTo>
                <a:lnTo>
                  <a:pt x="2362" y="3339"/>
                </a:lnTo>
                <a:lnTo>
                  <a:pt x="2378" y="3315"/>
                </a:lnTo>
                <a:lnTo>
                  <a:pt x="2395" y="3291"/>
                </a:lnTo>
                <a:lnTo>
                  <a:pt x="2410" y="3266"/>
                </a:lnTo>
                <a:lnTo>
                  <a:pt x="2425" y="3239"/>
                </a:lnTo>
                <a:lnTo>
                  <a:pt x="2438" y="3213"/>
                </a:lnTo>
                <a:lnTo>
                  <a:pt x="2449" y="3186"/>
                </a:lnTo>
                <a:lnTo>
                  <a:pt x="2460" y="3159"/>
                </a:lnTo>
                <a:lnTo>
                  <a:pt x="2470" y="3130"/>
                </a:lnTo>
                <a:lnTo>
                  <a:pt x="2478" y="3101"/>
                </a:lnTo>
                <a:lnTo>
                  <a:pt x="2485" y="3071"/>
                </a:lnTo>
                <a:lnTo>
                  <a:pt x="2491" y="3041"/>
                </a:lnTo>
                <a:lnTo>
                  <a:pt x="2495" y="3010"/>
                </a:lnTo>
                <a:lnTo>
                  <a:pt x="2498" y="2979"/>
                </a:lnTo>
                <a:lnTo>
                  <a:pt x="2688" y="2979"/>
                </a:lnTo>
                <a:close/>
                <a:moveTo>
                  <a:pt x="1783" y="3789"/>
                </a:moveTo>
                <a:lnTo>
                  <a:pt x="1783" y="3789"/>
                </a:lnTo>
                <a:lnTo>
                  <a:pt x="1743" y="3786"/>
                </a:lnTo>
                <a:lnTo>
                  <a:pt x="1703" y="3781"/>
                </a:lnTo>
                <a:lnTo>
                  <a:pt x="1663" y="3774"/>
                </a:lnTo>
                <a:lnTo>
                  <a:pt x="1624" y="3766"/>
                </a:lnTo>
                <a:lnTo>
                  <a:pt x="1586" y="3755"/>
                </a:lnTo>
                <a:lnTo>
                  <a:pt x="1548" y="3743"/>
                </a:lnTo>
                <a:lnTo>
                  <a:pt x="1511" y="3729"/>
                </a:lnTo>
                <a:lnTo>
                  <a:pt x="1476" y="3713"/>
                </a:lnTo>
                <a:lnTo>
                  <a:pt x="1440" y="3697"/>
                </a:lnTo>
                <a:lnTo>
                  <a:pt x="1407" y="3679"/>
                </a:lnTo>
                <a:lnTo>
                  <a:pt x="1374" y="3659"/>
                </a:lnTo>
                <a:lnTo>
                  <a:pt x="1342" y="3637"/>
                </a:lnTo>
                <a:lnTo>
                  <a:pt x="1310" y="3615"/>
                </a:lnTo>
                <a:lnTo>
                  <a:pt x="1280" y="3590"/>
                </a:lnTo>
                <a:lnTo>
                  <a:pt x="1251" y="3565"/>
                </a:lnTo>
                <a:lnTo>
                  <a:pt x="1223" y="3539"/>
                </a:lnTo>
                <a:lnTo>
                  <a:pt x="1197" y="3510"/>
                </a:lnTo>
                <a:lnTo>
                  <a:pt x="1172" y="3482"/>
                </a:lnTo>
                <a:lnTo>
                  <a:pt x="1148" y="3452"/>
                </a:lnTo>
                <a:lnTo>
                  <a:pt x="1126" y="3420"/>
                </a:lnTo>
                <a:lnTo>
                  <a:pt x="1104" y="3388"/>
                </a:lnTo>
                <a:lnTo>
                  <a:pt x="1084" y="3355"/>
                </a:lnTo>
                <a:lnTo>
                  <a:pt x="1066" y="3321"/>
                </a:lnTo>
                <a:lnTo>
                  <a:pt x="1048" y="3286"/>
                </a:lnTo>
                <a:lnTo>
                  <a:pt x="1034" y="3250"/>
                </a:lnTo>
                <a:lnTo>
                  <a:pt x="1020" y="3213"/>
                </a:lnTo>
                <a:lnTo>
                  <a:pt x="1008" y="3177"/>
                </a:lnTo>
                <a:lnTo>
                  <a:pt x="997" y="3139"/>
                </a:lnTo>
                <a:lnTo>
                  <a:pt x="989" y="3099"/>
                </a:lnTo>
                <a:lnTo>
                  <a:pt x="982" y="3060"/>
                </a:lnTo>
                <a:lnTo>
                  <a:pt x="977" y="3020"/>
                </a:lnTo>
                <a:lnTo>
                  <a:pt x="974" y="2979"/>
                </a:lnTo>
                <a:lnTo>
                  <a:pt x="1165" y="2979"/>
                </a:lnTo>
                <a:lnTo>
                  <a:pt x="1167" y="3010"/>
                </a:lnTo>
                <a:lnTo>
                  <a:pt x="1172" y="3041"/>
                </a:lnTo>
                <a:lnTo>
                  <a:pt x="1177" y="3071"/>
                </a:lnTo>
                <a:lnTo>
                  <a:pt x="1184" y="3099"/>
                </a:lnTo>
                <a:lnTo>
                  <a:pt x="1192" y="3129"/>
                </a:lnTo>
                <a:lnTo>
                  <a:pt x="1202" y="3158"/>
                </a:lnTo>
                <a:lnTo>
                  <a:pt x="1212" y="3185"/>
                </a:lnTo>
                <a:lnTo>
                  <a:pt x="1224" y="3212"/>
                </a:lnTo>
                <a:lnTo>
                  <a:pt x="1237" y="3238"/>
                </a:lnTo>
                <a:lnTo>
                  <a:pt x="1251" y="3264"/>
                </a:lnTo>
                <a:lnTo>
                  <a:pt x="1267" y="3291"/>
                </a:lnTo>
                <a:lnTo>
                  <a:pt x="1282" y="3314"/>
                </a:lnTo>
                <a:lnTo>
                  <a:pt x="1300" y="3338"/>
                </a:lnTo>
                <a:lnTo>
                  <a:pt x="1318" y="3361"/>
                </a:lnTo>
                <a:lnTo>
                  <a:pt x="1338" y="3383"/>
                </a:lnTo>
                <a:lnTo>
                  <a:pt x="1358" y="3405"/>
                </a:lnTo>
                <a:lnTo>
                  <a:pt x="1378" y="3425"/>
                </a:lnTo>
                <a:lnTo>
                  <a:pt x="1401" y="3444"/>
                </a:lnTo>
                <a:lnTo>
                  <a:pt x="1424" y="3463"/>
                </a:lnTo>
                <a:lnTo>
                  <a:pt x="1447" y="3479"/>
                </a:lnTo>
                <a:lnTo>
                  <a:pt x="1472" y="3496"/>
                </a:lnTo>
                <a:lnTo>
                  <a:pt x="1497" y="3511"/>
                </a:lnTo>
                <a:lnTo>
                  <a:pt x="1523" y="3526"/>
                </a:lnTo>
                <a:lnTo>
                  <a:pt x="1549" y="3539"/>
                </a:lnTo>
                <a:lnTo>
                  <a:pt x="1577" y="3551"/>
                </a:lnTo>
                <a:lnTo>
                  <a:pt x="1605" y="3561"/>
                </a:lnTo>
                <a:lnTo>
                  <a:pt x="1634" y="3571"/>
                </a:lnTo>
                <a:lnTo>
                  <a:pt x="1662" y="3579"/>
                </a:lnTo>
                <a:lnTo>
                  <a:pt x="1692" y="3586"/>
                </a:lnTo>
                <a:lnTo>
                  <a:pt x="1722" y="3592"/>
                </a:lnTo>
                <a:lnTo>
                  <a:pt x="1752" y="3596"/>
                </a:lnTo>
                <a:lnTo>
                  <a:pt x="1783" y="3599"/>
                </a:lnTo>
                <a:lnTo>
                  <a:pt x="1783" y="3789"/>
                </a:lnTo>
                <a:close/>
                <a:moveTo>
                  <a:pt x="974" y="2884"/>
                </a:moveTo>
                <a:lnTo>
                  <a:pt x="974" y="2884"/>
                </a:lnTo>
                <a:lnTo>
                  <a:pt x="977" y="2844"/>
                </a:lnTo>
                <a:lnTo>
                  <a:pt x="982" y="2804"/>
                </a:lnTo>
                <a:lnTo>
                  <a:pt x="989" y="2763"/>
                </a:lnTo>
                <a:lnTo>
                  <a:pt x="997" y="2725"/>
                </a:lnTo>
                <a:lnTo>
                  <a:pt x="1008" y="2686"/>
                </a:lnTo>
                <a:lnTo>
                  <a:pt x="1020" y="2649"/>
                </a:lnTo>
                <a:lnTo>
                  <a:pt x="1034" y="2612"/>
                </a:lnTo>
                <a:lnTo>
                  <a:pt x="1050" y="2577"/>
                </a:lnTo>
                <a:lnTo>
                  <a:pt x="1066" y="2541"/>
                </a:lnTo>
                <a:lnTo>
                  <a:pt x="1085" y="2507"/>
                </a:lnTo>
                <a:lnTo>
                  <a:pt x="1104" y="2475"/>
                </a:lnTo>
                <a:lnTo>
                  <a:pt x="1126" y="2441"/>
                </a:lnTo>
                <a:lnTo>
                  <a:pt x="1149" y="2411"/>
                </a:lnTo>
                <a:lnTo>
                  <a:pt x="1173" y="2381"/>
                </a:lnTo>
                <a:lnTo>
                  <a:pt x="1198" y="2352"/>
                </a:lnTo>
                <a:lnTo>
                  <a:pt x="1225" y="2324"/>
                </a:lnTo>
                <a:lnTo>
                  <a:pt x="1253" y="2298"/>
                </a:lnTo>
                <a:lnTo>
                  <a:pt x="1281" y="2273"/>
                </a:lnTo>
                <a:lnTo>
                  <a:pt x="1312" y="2248"/>
                </a:lnTo>
                <a:lnTo>
                  <a:pt x="1343" y="2225"/>
                </a:lnTo>
                <a:lnTo>
                  <a:pt x="1375" y="2205"/>
                </a:lnTo>
                <a:lnTo>
                  <a:pt x="1408" y="2185"/>
                </a:lnTo>
                <a:lnTo>
                  <a:pt x="1443" y="2166"/>
                </a:lnTo>
                <a:lnTo>
                  <a:pt x="1477" y="2149"/>
                </a:lnTo>
                <a:lnTo>
                  <a:pt x="1513" y="2134"/>
                </a:lnTo>
                <a:lnTo>
                  <a:pt x="1549" y="2121"/>
                </a:lnTo>
                <a:lnTo>
                  <a:pt x="1587" y="2109"/>
                </a:lnTo>
                <a:lnTo>
                  <a:pt x="1625" y="2098"/>
                </a:lnTo>
                <a:lnTo>
                  <a:pt x="1663" y="2090"/>
                </a:lnTo>
                <a:lnTo>
                  <a:pt x="1703" y="2083"/>
                </a:lnTo>
                <a:lnTo>
                  <a:pt x="1743" y="2078"/>
                </a:lnTo>
                <a:lnTo>
                  <a:pt x="1783" y="2075"/>
                </a:lnTo>
                <a:lnTo>
                  <a:pt x="1783" y="2265"/>
                </a:lnTo>
                <a:lnTo>
                  <a:pt x="1752" y="2268"/>
                </a:lnTo>
                <a:lnTo>
                  <a:pt x="1723" y="2272"/>
                </a:lnTo>
                <a:lnTo>
                  <a:pt x="1693" y="2278"/>
                </a:lnTo>
                <a:lnTo>
                  <a:pt x="1663" y="2285"/>
                </a:lnTo>
                <a:lnTo>
                  <a:pt x="1634" y="2293"/>
                </a:lnTo>
                <a:lnTo>
                  <a:pt x="1605" y="2303"/>
                </a:lnTo>
                <a:lnTo>
                  <a:pt x="1578" y="2313"/>
                </a:lnTo>
                <a:lnTo>
                  <a:pt x="1551" y="2325"/>
                </a:lnTo>
                <a:lnTo>
                  <a:pt x="1525" y="2338"/>
                </a:lnTo>
                <a:lnTo>
                  <a:pt x="1498" y="2352"/>
                </a:lnTo>
                <a:lnTo>
                  <a:pt x="1473" y="2367"/>
                </a:lnTo>
                <a:lnTo>
                  <a:pt x="1449" y="2383"/>
                </a:lnTo>
                <a:lnTo>
                  <a:pt x="1425" y="2401"/>
                </a:lnTo>
                <a:lnTo>
                  <a:pt x="1402" y="2419"/>
                </a:lnTo>
                <a:lnTo>
                  <a:pt x="1380" y="2438"/>
                </a:lnTo>
                <a:lnTo>
                  <a:pt x="1359" y="2459"/>
                </a:lnTo>
                <a:lnTo>
                  <a:pt x="1338" y="2479"/>
                </a:lnTo>
                <a:lnTo>
                  <a:pt x="1319" y="2502"/>
                </a:lnTo>
                <a:lnTo>
                  <a:pt x="1301" y="2525"/>
                </a:lnTo>
                <a:lnTo>
                  <a:pt x="1284" y="2548"/>
                </a:lnTo>
                <a:lnTo>
                  <a:pt x="1267" y="2573"/>
                </a:lnTo>
                <a:lnTo>
                  <a:pt x="1251" y="2598"/>
                </a:lnTo>
                <a:lnTo>
                  <a:pt x="1237" y="2624"/>
                </a:lnTo>
                <a:lnTo>
                  <a:pt x="1224" y="2650"/>
                </a:lnTo>
                <a:lnTo>
                  <a:pt x="1212" y="2678"/>
                </a:lnTo>
                <a:lnTo>
                  <a:pt x="1202" y="2706"/>
                </a:lnTo>
                <a:lnTo>
                  <a:pt x="1192" y="2735"/>
                </a:lnTo>
                <a:lnTo>
                  <a:pt x="1184" y="2763"/>
                </a:lnTo>
                <a:lnTo>
                  <a:pt x="1177" y="2793"/>
                </a:lnTo>
                <a:lnTo>
                  <a:pt x="1172" y="2823"/>
                </a:lnTo>
                <a:lnTo>
                  <a:pt x="1167" y="2854"/>
                </a:lnTo>
                <a:lnTo>
                  <a:pt x="1165" y="2884"/>
                </a:lnTo>
                <a:lnTo>
                  <a:pt x="974" y="2884"/>
                </a:lnTo>
                <a:close/>
                <a:moveTo>
                  <a:pt x="3081" y="2436"/>
                </a:moveTo>
                <a:lnTo>
                  <a:pt x="3081" y="2436"/>
                </a:lnTo>
                <a:lnTo>
                  <a:pt x="3101" y="2488"/>
                </a:lnTo>
                <a:lnTo>
                  <a:pt x="3118" y="2542"/>
                </a:lnTo>
                <a:lnTo>
                  <a:pt x="3133" y="2597"/>
                </a:lnTo>
                <a:lnTo>
                  <a:pt x="3146" y="2653"/>
                </a:lnTo>
                <a:lnTo>
                  <a:pt x="3157" y="2710"/>
                </a:lnTo>
                <a:lnTo>
                  <a:pt x="3165" y="2767"/>
                </a:lnTo>
                <a:lnTo>
                  <a:pt x="3171" y="2825"/>
                </a:lnTo>
                <a:lnTo>
                  <a:pt x="3175" y="2884"/>
                </a:lnTo>
                <a:lnTo>
                  <a:pt x="2985" y="2884"/>
                </a:lnTo>
                <a:lnTo>
                  <a:pt x="2983" y="2845"/>
                </a:lnTo>
                <a:lnTo>
                  <a:pt x="2979" y="2806"/>
                </a:lnTo>
                <a:lnTo>
                  <a:pt x="2974" y="2768"/>
                </a:lnTo>
                <a:lnTo>
                  <a:pt x="2968" y="2730"/>
                </a:lnTo>
                <a:lnTo>
                  <a:pt x="2961" y="2692"/>
                </a:lnTo>
                <a:lnTo>
                  <a:pt x="2953" y="2654"/>
                </a:lnTo>
                <a:lnTo>
                  <a:pt x="2942" y="2617"/>
                </a:lnTo>
                <a:lnTo>
                  <a:pt x="2932" y="2582"/>
                </a:lnTo>
                <a:lnTo>
                  <a:pt x="3081" y="2436"/>
                </a:lnTo>
                <a:close/>
                <a:moveTo>
                  <a:pt x="3175" y="2979"/>
                </a:moveTo>
                <a:lnTo>
                  <a:pt x="3175" y="2979"/>
                </a:lnTo>
                <a:lnTo>
                  <a:pt x="3174" y="3013"/>
                </a:lnTo>
                <a:lnTo>
                  <a:pt x="3171" y="3045"/>
                </a:lnTo>
                <a:lnTo>
                  <a:pt x="3168" y="3078"/>
                </a:lnTo>
                <a:lnTo>
                  <a:pt x="3164" y="3110"/>
                </a:lnTo>
                <a:lnTo>
                  <a:pt x="3159" y="3142"/>
                </a:lnTo>
                <a:lnTo>
                  <a:pt x="3154" y="3174"/>
                </a:lnTo>
                <a:lnTo>
                  <a:pt x="3148" y="3205"/>
                </a:lnTo>
                <a:lnTo>
                  <a:pt x="3142" y="3237"/>
                </a:lnTo>
                <a:lnTo>
                  <a:pt x="3133" y="3268"/>
                </a:lnTo>
                <a:lnTo>
                  <a:pt x="3125" y="3299"/>
                </a:lnTo>
                <a:lnTo>
                  <a:pt x="3117" y="3329"/>
                </a:lnTo>
                <a:lnTo>
                  <a:pt x="3106" y="3359"/>
                </a:lnTo>
                <a:lnTo>
                  <a:pt x="3097" y="3389"/>
                </a:lnTo>
                <a:lnTo>
                  <a:pt x="3085" y="3419"/>
                </a:lnTo>
                <a:lnTo>
                  <a:pt x="3074" y="3447"/>
                </a:lnTo>
                <a:lnTo>
                  <a:pt x="3061" y="3477"/>
                </a:lnTo>
                <a:lnTo>
                  <a:pt x="3048" y="3504"/>
                </a:lnTo>
                <a:lnTo>
                  <a:pt x="3035" y="3533"/>
                </a:lnTo>
                <a:lnTo>
                  <a:pt x="3021" y="3561"/>
                </a:lnTo>
                <a:lnTo>
                  <a:pt x="3005" y="3589"/>
                </a:lnTo>
                <a:lnTo>
                  <a:pt x="2990" y="3615"/>
                </a:lnTo>
                <a:lnTo>
                  <a:pt x="2974" y="3642"/>
                </a:lnTo>
                <a:lnTo>
                  <a:pt x="2956" y="3668"/>
                </a:lnTo>
                <a:lnTo>
                  <a:pt x="2940" y="3693"/>
                </a:lnTo>
                <a:lnTo>
                  <a:pt x="2903" y="3744"/>
                </a:lnTo>
                <a:lnTo>
                  <a:pt x="2865" y="3792"/>
                </a:lnTo>
                <a:lnTo>
                  <a:pt x="2825" y="3839"/>
                </a:lnTo>
                <a:lnTo>
                  <a:pt x="2782" y="3883"/>
                </a:lnTo>
                <a:lnTo>
                  <a:pt x="2737" y="3926"/>
                </a:lnTo>
                <a:lnTo>
                  <a:pt x="2690" y="3966"/>
                </a:lnTo>
                <a:lnTo>
                  <a:pt x="2642" y="4005"/>
                </a:lnTo>
                <a:lnTo>
                  <a:pt x="2592" y="4041"/>
                </a:lnTo>
                <a:lnTo>
                  <a:pt x="2566" y="4059"/>
                </a:lnTo>
                <a:lnTo>
                  <a:pt x="2540" y="4075"/>
                </a:lnTo>
                <a:lnTo>
                  <a:pt x="2514" y="4091"/>
                </a:lnTo>
                <a:lnTo>
                  <a:pt x="2486" y="4106"/>
                </a:lnTo>
                <a:lnTo>
                  <a:pt x="2459" y="4122"/>
                </a:lnTo>
                <a:lnTo>
                  <a:pt x="2432" y="4136"/>
                </a:lnTo>
                <a:lnTo>
                  <a:pt x="2403" y="4149"/>
                </a:lnTo>
                <a:lnTo>
                  <a:pt x="2375" y="4162"/>
                </a:lnTo>
                <a:lnTo>
                  <a:pt x="2346" y="4175"/>
                </a:lnTo>
                <a:lnTo>
                  <a:pt x="2316" y="4186"/>
                </a:lnTo>
                <a:lnTo>
                  <a:pt x="2288" y="4198"/>
                </a:lnTo>
                <a:lnTo>
                  <a:pt x="2257" y="4207"/>
                </a:lnTo>
                <a:lnTo>
                  <a:pt x="2227" y="4218"/>
                </a:lnTo>
                <a:lnTo>
                  <a:pt x="2197" y="4226"/>
                </a:lnTo>
                <a:lnTo>
                  <a:pt x="2167" y="4235"/>
                </a:lnTo>
                <a:lnTo>
                  <a:pt x="2136" y="4243"/>
                </a:lnTo>
                <a:lnTo>
                  <a:pt x="2104" y="4249"/>
                </a:lnTo>
                <a:lnTo>
                  <a:pt x="2073" y="4255"/>
                </a:lnTo>
                <a:lnTo>
                  <a:pt x="2041" y="4261"/>
                </a:lnTo>
                <a:lnTo>
                  <a:pt x="2009" y="4265"/>
                </a:lnTo>
                <a:lnTo>
                  <a:pt x="1977" y="4269"/>
                </a:lnTo>
                <a:lnTo>
                  <a:pt x="1944" y="4273"/>
                </a:lnTo>
                <a:lnTo>
                  <a:pt x="1912" y="4275"/>
                </a:lnTo>
                <a:lnTo>
                  <a:pt x="1878" y="4276"/>
                </a:lnTo>
                <a:lnTo>
                  <a:pt x="1878" y="4086"/>
                </a:lnTo>
                <a:lnTo>
                  <a:pt x="1934" y="4083"/>
                </a:lnTo>
                <a:lnTo>
                  <a:pt x="1990" y="4077"/>
                </a:lnTo>
                <a:lnTo>
                  <a:pt x="2043" y="4067"/>
                </a:lnTo>
                <a:lnTo>
                  <a:pt x="2097" y="4056"/>
                </a:lnTo>
                <a:lnTo>
                  <a:pt x="2150" y="4042"/>
                </a:lnTo>
                <a:lnTo>
                  <a:pt x="2201" y="4027"/>
                </a:lnTo>
                <a:lnTo>
                  <a:pt x="2251" y="4008"/>
                </a:lnTo>
                <a:lnTo>
                  <a:pt x="2301" y="3988"/>
                </a:lnTo>
                <a:lnTo>
                  <a:pt x="2349" y="3965"/>
                </a:lnTo>
                <a:lnTo>
                  <a:pt x="2396" y="3940"/>
                </a:lnTo>
                <a:lnTo>
                  <a:pt x="2441" y="3913"/>
                </a:lnTo>
                <a:lnTo>
                  <a:pt x="2485" y="3883"/>
                </a:lnTo>
                <a:lnTo>
                  <a:pt x="2528" y="3852"/>
                </a:lnTo>
                <a:lnTo>
                  <a:pt x="2569" y="3820"/>
                </a:lnTo>
                <a:lnTo>
                  <a:pt x="2610" y="3786"/>
                </a:lnTo>
                <a:lnTo>
                  <a:pt x="2648" y="3749"/>
                </a:lnTo>
                <a:lnTo>
                  <a:pt x="2683" y="3711"/>
                </a:lnTo>
                <a:lnTo>
                  <a:pt x="2719" y="3672"/>
                </a:lnTo>
                <a:lnTo>
                  <a:pt x="2751" y="3630"/>
                </a:lnTo>
                <a:lnTo>
                  <a:pt x="2782" y="3587"/>
                </a:lnTo>
                <a:lnTo>
                  <a:pt x="2812" y="3543"/>
                </a:lnTo>
                <a:lnTo>
                  <a:pt x="2838" y="3497"/>
                </a:lnTo>
                <a:lnTo>
                  <a:pt x="2863" y="3451"/>
                </a:lnTo>
                <a:lnTo>
                  <a:pt x="2886" y="3402"/>
                </a:lnTo>
                <a:lnTo>
                  <a:pt x="2907" y="3353"/>
                </a:lnTo>
                <a:lnTo>
                  <a:pt x="2926" y="3302"/>
                </a:lnTo>
                <a:lnTo>
                  <a:pt x="2941" y="3251"/>
                </a:lnTo>
                <a:lnTo>
                  <a:pt x="2955" y="3198"/>
                </a:lnTo>
                <a:lnTo>
                  <a:pt x="2966" y="3144"/>
                </a:lnTo>
                <a:lnTo>
                  <a:pt x="2975" y="3091"/>
                </a:lnTo>
                <a:lnTo>
                  <a:pt x="2981" y="3035"/>
                </a:lnTo>
                <a:lnTo>
                  <a:pt x="2985" y="2979"/>
                </a:lnTo>
                <a:lnTo>
                  <a:pt x="3175" y="2979"/>
                </a:lnTo>
                <a:close/>
                <a:moveTo>
                  <a:pt x="1783" y="4276"/>
                </a:moveTo>
                <a:lnTo>
                  <a:pt x="1783" y="4276"/>
                </a:lnTo>
                <a:lnTo>
                  <a:pt x="1750" y="4275"/>
                </a:lnTo>
                <a:lnTo>
                  <a:pt x="1718" y="4273"/>
                </a:lnTo>
                <a:lnTo>
                  <a:pt x="1685" y="4269"/>
                </a:lnTo>
                <a:lnTo>
                  <a:pt x="1653" y="4265"/>
                </a:lnTo>
                <a:lnTo>
                  <a:pt x="1621" y="4261"/>
                </a:lnTo>
                <a:lnTo>
                  <a:pt x="1589" y="4255"/>
                </a:lnTo>
                <a:lnTo>
                  <a:pt x="1558" y="4249"/>
                </a:lnTo>
                <a:lnTo>
                  <a:pt x="1526" y="4242"/>
                </a:lnTo>
                <a:lnTo>
                  <a:pt x="1495" y="4235"/>
                </a:lnTo>
                <a:lnTo>
                  <a:pt x="1464" y="4226"/>
                </a:lnTo>
                <a:lnTo>
                  <a:pt x="1434" y="4217"/>
                </a:lnTo>
                <a:lnTo>
                  <a:pt x="1403" y="4207"/>
                </a:lnTo>
                <a:lnTo>
                  <a:pt x="1374" y="4198"/>
                </a:lnTo>
                <a:lnTo>
                  <a:pt x="1345" y="4186"/>
                </a:lnTo>
                <a:lnTo>
                  <a:pt x="1316" y="4174"/>
                </a:lnTo>
                <a:lnTo>
                  <a:pt x="1287" y="4162"/>
                </a:lnTo>
                <a:lnTo>
                  <a:pt x="1259" y="4149"/>
                </a:lnTo>
                <a:lnTo>
                  <a:pt x="1230" y="4136"/>
                </a:lnTo>
                <a:lnTo>
                  <a:pt x="1203" y="4122"/>
                </a:lnTo>
                <a:lnTo>
                  <a:pt x="1175" y="4106"/>
                </a:lnTo>
                <a:lnTo>
                  <a:pt x="1148" y="4091"/>
                </a:lnTo>
                <a:lnTo>
                  <a:pt x="1122" y="4074"/>
                </a:lnTo>
                <a:lnTo>
                  <a:pt x="1096" y="4058"/>
                </a:lnTo>
                <a:lnTo>
                  <a:pt x="1070" y="4041"/>
                </a:lnTo>
                <a:lnTo>
                  <a:pt x="1020" y="4004"/>
                </a:lnTo>
                <a:lnTo>
                  <a:pt x="971" y="3966"/>
                </a:lnTo>
                <a:lnTo>
                  <a:pt x="925" y="3926"/>
                </a:lnTo>
                <a:lnTo>
                  <a:pt x="880" y="3883"/>
                </a:lnTo>
                <a:lnTo>
                  <a:pt x="837" y="3838"/>
                </a:lnTo>
                <a:lnTo>
                  <a:pt x="797" y="3792"/>
                </a:lnTo>
                <a:lnTo>
                  <a:pt x="759" y="3743"/>
                </a:lnTo>
                <a:lnTo>
                  <a:pt x="722" y="3693"/>
                </a:lnTo>
                <a:lnTo>
                  <a:pt x="705" y="3667"/>
                </a:lnTo>
                <a:lnTo>
                  <a:pt x="689" y="3641"/>
                </a:lnTo>
                <a:lnTo>
                  <a:pt x="672" y="3615"/>
                </a:lnTo>
                <a:lnTo>
                  <a:pt x="657" y="3587"/>
                </a:lnTo>
                <a:lnTo>
                  <a:pt x="641" y="3560"/>
                </a:lnTo>
                <a:lnTo>
                  <a:pt x="627" y="3533"/>
                </a:lnTo>
                <a:lnTo>
                  <a:pt x="614" y="3504"/>
                </a:lnTo>
                <a:lnTo>
                  <a:pt x="601" y="3476"/>
                </a:lnTo>
                <a:lnTo>
                  <a:pt x="589" y="3447"/>
                </a:lnTo>
                <a:lnTo>
                  <a:pt x="577" y="3418"/>
                </a:lnTo>
                <a:lnTo>
                  <a:pt x="565" y="3388"/>
                </a:lnTo>
                <a:lnTo>
                  <a:pt x="556" y="3358"/>
                </a:lnTo>
                <a:lnTo>
                  <a:pt x="546" y="3329"/>
                </a:lnTo>
                <a:lnTo>
                  <a:pt x="537" y="3298"/>
                </a:lnTo>
                <a:lnTo>
                  <a:pt x="528" y="3267"/>
                </a:lnTo>
                <a:lnTo>
                  <a:pt x="521" y="3236"/>
                </a:lnTo>
                <a:lnTo>
                  <a:pt x="514" y="3205"/>
                </a:lnTo>
                <a:lnTo>
                  <a:pt x="508" y="3174"/>
                </a:lnTo>
                <a:lnTo>
                  <a:pt x="502" y="3142"/>
                </a:lnTo>
                <a:lnTo>
                  <a:pt x="497" y="3110"/>
                </a:lnTo>
                <a:lnTo>
                  <a:pt x="494" y="3078"/>
                </a:lnTo>
                <a:lnTo>
                  <a:pt x="492" y="3045"/>
                </a:lnTo>
                <a:lnTo>
                  <a:pt x="489" y="3013"/>
                </a:lnTo>
                <a:lnTo>
                  <a:pt x="487" y="2979"/>
                </a:lnTo>
                <a:lnTo>
                  <a:pt x="677" y="2979"/>
                </a:lnTo>
                <a:lnTo>
                  <a:pt x="680" y="3035"/>
                </a:lnTo>
                <a:lnTo>
                  <a:pt x="687" y="3090"/>
                </a:lnTo>
                <a:lnTo>
                  <a:pt x="696" y="3144"/>
                </a:lnTo>
                <a:lnTo>
                  <a:pt x="708" y="3198"/>
                </a:lnTo>
                <a:lnTo>
                  <a:pt x="721" y="3250"/>
                </a:lnTo>
                <a:lnTo>
                  <a:pt x="737" y="3302"/>
                </a:lnTo>
                <a:lnTo>
                  <a:pt x="755" y="3352"/>
                </a:lnTo>
                <a:lnTo>
                  <a:pt x="775" y="3402"/>
                </a:lnTo>
                <a:lnTo>
                  <a:pt x="799" y="3450"/>
                </a:lnTo>
                <a:lnTo>
                  <a:pt x="824" y="3497"/>
                </a:lnTo>
                <a:lnTo>
                  <a:pt x="850" y="3542"/>
                </a:lnTo>
                <a:lnTo>
                  <a:pt x="880" y="3586"/>
                </a:lnTo>
                <a:lnTo>
                  <a:pt x="911" y="3629"/>
                </a:lnTo>
                <a:lnTo>
                  <a:pt x="943" y="3671"/>
                </a:lnTo>
                <a:lnTo>
                  <a:pt x="978" y="3710"/>
                </a:lnTo>
                <a:lnTo>
                  <a:pt x="1014" y="3749"/>
                </a:lnTo>
                <a:lnTo>
                  <a:pt x="1052" y="3785"/>
                </a:lnTo>
                <a:lnTo>
                  <a:pt x="1092" y="3819"/>
                </a:lnTo>
                <a:lnTo>
                  <a:pt x="1133" y="3852"/>
                </a:lnTo>
                <a:lnTo>
                  <a:pt x="1175" y="3883"/>
                </a:lnTo>
                <a:lnTo>
                  <a:pt x="1221" y="3913"/>
                </a:lnTo>
                <a:lnTo>
                  <a:pt x="1266" y="3939"/>
                </a:lnTo>
                <a:lnTo>
                  <a:pt x="1313" y="3964"/>
                </a:lnTo>
                <a:lnTo>
                  <a:pt x="1361" y="3988"/>
                </a:lnTo>
                <a:lnTo>
                  <a:pt x="1411" y="4008"/>
                </a:lnTo>
                <a:lnTo>
                  <a:pt x="1460" y="4026"/>
                </a:lnTo>
                <a:lnTo>
                  <a:pt x="1513" y="4042"/>
                </a:lnTo>
                <a:lnTo>
                  <a:pt x="1565" y="4056"/>
                </a:lnTo>
                <a:lnTo>
                  <a:pt x="1618" y="4067"/>
                </a:lnTo>
                <a:lnTo>
                  <a:pt x="1673" y="4077"/>
                </a:lnTo>
                <a:lnTo>
                  <a:pt x="1728" y="4083"/>
                </a:lnTo>
                <a:lnTo>
                  <a:pt x="1783" y="4086"/>
                </a:lnTo>
                <a:lnTo>
                  <a:pt x="1783" y="4276"/>
                </a:lnTo>
                <a:close/>
                <a:moveTo>
                  <a:pt x="487" y="2884"/>
                </a:moveTo>
                <a:lnTo>
                  <a:pt x="487" y="2884"/>
                </a:lnTo>
                <a:lnTo>
                  <a:pt x="489" y="2851"/>
                </a:lnTo>
                <a:lnTo>
                  <a:pt x="492" y="2819"/>
                </a:lnTo>
                <a:lnTo>
                  <a:pt x="494" y="2786"/>
                </a:lnTo>
                <a:lnTo>
                  <a:pt x="497" y="2754"/>
                </a:lnTo>
                <a:lnTo>
                  <a:pt x="502" y="2722"/>
                </a:lnTo>
                <a:lnTo>
                  <a:pt x="508" y="2690"/>
                </a:lnTo>
                <a:lnTo>
                  <a:pt x="514" y="2659"/>
                </a:lnTo>
                <a:lnTo>
                  <a:pt x="521" y="2627"/>
                </a:lnTo>
                <a:lnTo>
                  <a:pt x="528" y="2596"/>
                </a:lnTo>
                <a:lnTo>
                  <a:pt x="537" y="2565"/>
                </a:lnTo>
                <a:lnTo>
                  <a:pt x="546" y="2535"/>
                </a:lnTo>
                <a:lnTo>
                  <a:pt x="556" y="2504"/>
                </a:lnTo>
                <a:lnTo>
                  <a:pt x="566" y="2475"/>
                </a:lnTo>
                <a:lnTo>
                  <a:pt x="577" y="2445"/>
                </a:lnTo>
                <a:lnTo>
                  <a:pt x="589" y="2417"/>
                </a:lnTo>
                <a:lnTo>
                  <a:pt x="601" y="2388"/>
                </a:lnTo>
                <a:lnTo>
                  <a:pt x="614" y="2360"/>
                </a:lnTo>
                <a:lnTo>
                  <a:pt x="628" y="2331"/>
                </a:lnTo>
                <a:lnTo>
                  <a:pt x="642" y="2304"/>
                </a:lnTo>
                <a:lnTo>
                  <a:pt x="657" y="2276"/>
                </a:lnTo>
                <a:lnTo>
                  <a:pt x="672" y="2249"/>
                </a:lnTo>
                <a:lnTo>
                  <a:pt x="689" y="2222"/>
                </a:lnTo>
                <a:lnTo>
                  <a:pt x="705" y="2196"/>
                </a:lnTo>
                <a:lnTo>
                  <a:pt x="723" y="2171"/>
                </a:lnTo>
                <a:lnTo>
                  <a:pt x="759" y="2121"/>
                </a:lnTo>
                <a:lnTo>
                  <a:pt x="797" y="2072"/>
                </a:lnTo>
                <a:lnTo>
                  <a:pt x="838" y="2026"/>
                </a:lnTo>
                <a:lnTo>
                  <a:pt x="881" y="1981"/>
                </a:lnTo>
                <a:lnTo>
                  <a:pt x="925" y="1938"/>
                </a:lnTo>
                <a:lnTo>
                  <a:pt x="971" y="1898"/>
                </a:lnTo>
                <a:lnTo>
                  <a:pt x="1020" y="1858"/>
                </a:lnTo>
                <a:lnTo>
                  <a:pt x="1071" y="1823"/>
                </a:lnTo>
                <a:lnTo>
                  <a:pt x="1096" y="1805"/>
                </a:lnTo>
                <a:lnTo>
                  <a:pt x="1122" y="1788"/>
                </a:lnTo>
                <a:lnTo>
                  <a:pt x="1149" y="1773"/>
                </a:lnTo>
                <a:lnTo>
                  <a:pt x="1175" y="1757"/>
                </a:lnTo>
                <a:lnTo>
                  <a:pt x="1203" y="1742"/>
                </a:lnTo>
                <a:lnTo>
                  <a:pt x="1231" y="1728"/>
                </a:lnTo>
                <a:lnTo>
                  <a:pt x="1259" y="1715"/>
                </a:lnTo>
                <a:lnTo>
                  <a:pt x="1287" y="1702"/>
                </a:lnTo>
                <a:lnTo>
                  <a:pt x="1317" y="1689"/>
                </a:lnTo>
                <a:lnTo>
                  <a:pt x="1345" y="1678"/>
                </a:lnTo>
                <a:lnTo>
                  <a:pt x="1375" y="1666"/>
                </a:lnTo>
                <a:lnTo>
                  <a:pt x="1405" y="1657"/>
                </a:lnTo>
                <a:lnTo>
                  <a:pt x="1434" y="1646"/>
                </a:lnTo>
                <a:lnTo>
                  <a:pt x="1465" y="1638"/>
                </a:lnTo>
                <a:lnTo>
                  <a:pt x="1496" y="1629"/>
                </a:lnTo>
                <a:lnTo>
                  <a:pt x="1527" y="1622"/>
                </a:lnTo>
                <a:lnTo>
                  <a:pt x="1558" y="1615"/>
                </a:lnTo>
                <a:lnTo>
                  <a:pt x="1590" y="1609"/>
                </a:lnTo>
                <a:lnTo>
                  <a:pt x="1621" y="1603"/>
                </a:lnTo>
                <a:lnTo>
                  <a:pt x="1653" y="1598"/>
                </a:lnTo>
                <a:lnTo>
                  <a:pt x="1686" y="1595"/>
                </a:lnTo>
                <a:lnTo>
                  <a:pt x="1718" y="1591"/>
                </a:lnTo>
                <a:lnTo>
                  <a:pt x="1750" y="1589"/>
                </a:lnTo>
                <a:lnTo>
                  <a:pt x="1783" y="1588"/>
                </a:lnTo>
                <a:lnTo>
                  <a:pt x="1783" y="1778"/>
                </a:lnTo>
                <a:lnTo>
                  <a:pt x="1728" y="1781"/>
                </a:lnTo>
                <a:lnTo>
                  <a:pt x="1673" y="1788"/>
                </a:lnTo>
                <a:lnTo>
                  <a:pt x="1618" y="1797"/>
                </a:lnTo>
                <a:lnTo>
                  <a:pt x="1565" y="1807"/>
                </a:lnTo>
                <a:lnTo>
                  <a:pt x="1513" y="1822"/>
                </a:lnTo>
                <a:lnTo>
                  <a:pt x="1462" y="1837"/>
                </a:lnTo>
                <a:lnTo>
                  <a:pt x="1411" y="1856"/>
                </a:lnTo>
                <a:lnTo>
                  <a:pt x="1362" y="1876"/>
                </a:lnTo>
                <a:lnTo>
                  <a:pt x="1313" y="1900"/>
                </a:lnTo>
                <a:lnTo>
                  <a:pt x="1267" y="1925"/>
                </a:lnTo>
                <a:lnTo>
                  <a:pt x="1221" y="1951"/>
                </a:lnTo>
                <a:lnTo>
                  <a:pt x="1177" y="1981"/>
                </a:lnTo>
                <a:lnTo>
                  <a:pt x="1134" y="2012"/>
                </a:lnTo>
                <a:lnTo>
                  <a:pt x="1092" y="2044"/>
                </a:lnTo>
                <a:lnTo>
                  <a:pt x="1053" y="2078"/>
                </a:lnTo>
                <a:lnTo>
                  <a:pt x="1015" y="2115"/>
                </a:lnTo>
                <a:lnTo>
                  <a:pt x="978" y="2153"/>
                </a:lnTo>
                <a:lnTo>
                  <a:pt x="944" y="2193"/>
                </a:lnTo>
                <a:lnTo>
                  <a:pt x="911" y="2234"/>
                </a:lnTo>
                <a:lnTo>
                  <a:pt x="880" y="2276"/>
                </a:lnTo>
                <a:lnTo>
                  <a:pt x="851" y="2320"/>
                </a:lnTo>
                <a:lnTo>
                  <a:pt x="824" y="2367"/>
                </a:lnTo>
                <a:lnTo>
                  <a:pt x="799" y="2413"/>
                </a:lnTo>
                <a:lnTo>
                  <a:pt x="777" y="2462"/>
                </a:lnTo>
                <a:lnTo>
                  <a:pt x="755" y="2510"/>
                </a:lnTo>
                <a:lnTo>
                  <a:pt x="737" y="2561"/>
                </a:lnTo>
                <a:lnTo>
                  <a:pt x="721" y="2612"/>
                </a:lnTo>
                <a:lnTo>
                  <a:pt x="708" y="2666"/>
                </a:lnTo>
                <a:lnTo>
                  <a:pt x="696" y="2719"/>
                </a:lnTo>
                <a:lnTo>
                  <a:pt x="687" y="2773"/>
                </a:lnTo>
                <a:lnTo>
                  <a:pt x="680" y="2829"/>
                </a:lnTo>
                <a:lnTo>
                  <a:pt x="677" y="2884"/>
                </a:lnTo>
                <a:lnTo>
                  <a:pt x="487" y="2884"/>
                </a:lnTo>
                <a:close/>
                <a:moveTo>
                  <a:pt x="1878" y="2075"/>
                </a:moveTo>
                <a:lnTo>
                  <a:pt x="1878" y="2075"/>
                </a:lnTo>
                <a:lnTo>
                  <a:pt x="1908" y="2077"/>
                </a:lnTo>
                <a:lnTo>
                  <a:pt x="1938" y="2080"/>
                </a:lnTo>
                <a:lnTo>
                  <a:pt x="1966" y="2084"/>
                </a:lnTo>
                <a:lnTo>
                  <a:pt x="1995" y="2089"/>
                </a:lnTo>
                <a:lnTo>
                  <a:pt x="2023" y="2095"/>
                </a:lnTo>
                <a:lnTo>
                  <a:pt x="2052" y="2102"/>
                </a:lnTo>
                <a:lnTo>
                  <a:pt x="2079" y="2110"/>
                </a:lnTo>
                <a:lnTo>
                  <a:pt x="2106" y="2118"/>
                </a:lnTo>
                <a:lnTo>
                  <a:pt x="2201" y="1921"/>
                </a:lnTo>
                <a:lnTo>
                  <a:pt x="2262" y="1861"/>
                </a:lnTo>
                <a:lnTo>
                  <a:pt x="2217" y="1843"/>
                </a:lnTo>
                <a:lnTo>
                  <a:pt x="2170" y="1828"/>
                </a:lnTo>
                <a:lnTo>
                  <a:pt x="2124" y="1814"/>
                </a:lnTo>
                <a:lnTo>
                  <a:pt x="2077" y="1803"/>
                </a:lnTo>
                <a:lnTo>
                  <a:pt x="2028" y="1794"/>
                </a:lnTo>
                <a:lnTo>
                  <a:pt x="1979" y="1786"/>
                </a:lnTo>
                <a:lnTo>
                  <a:pt x="1929" y="1781"/>
                </a:lnTo>
                <a:lnTo>
                  <a:pt x="1878" y="1778"/>
                </a:lnTo>
                <a:lnTo>
                  <a:pt x="1878" y="1588"/>
                </a:lnTo>
                <a:lnTo>
                  <a:pt x="1914" y="1590"/>
                </a:lnTo>
                <a:lnTo>
                  <a:pt x="1948" y="1592"/>
                </a:lnTo>
                <a:lnTo>
                  <a:pt x="1984" y="1596"/>
                </a:lnTo>
                <a:lnTo>
                  <a:pt x="2018" y="1600"/>
                </a:lnTo>
                <a:lnTo>
                  <a:pt x="2052" y="1605"/>
                </a:lnTo>
                <a:lnTo>
                  <a:pt x="2086" y="1611"/>
                </a:lnTo>
                <a:lnTo>
                  <a:pt x="2119" y="1619"/>
                </a:lnTo>
                <a:lnTo>
                  <a:pt x="2153" y="1626"/>
                </a:lnTo>
                <a:lnTo>
                  <a:pt x="2186" y="1634"/>
                </a:lnTo>
                <a:lnTo>
                  <a:pt x="2218" y="1643"/>
                </a:lnTo>
                <a:lnTo>
                  <a:pt x="2251" y="1654"/>
                </a:lnTo>
                <a:lnTo>
                  <a:pt x="2282" y="1665"/>
                </a:lnTo>
                <a:lnTo>
                  <a:pt x="2314" y="1677"/>
                </a:lnTo>
                <a:lnTo>
                  <a:pt x="2345" y="1689"/>
                </a:lnTo>
                <a:lnTo>
                  <a:pt x="2376" y="1702"/>
                </a:lnTo>
                <a:lnTo>
                  <a:pt x="2407" y="1716"/>
                </a:lnTo>
                <a:lnTo>
                  <a:pt x="2626" y="1496"/>
                </a:lnTo>
                <a:lnTo>
                  <a:pt x="2582" y="1472"/>
                </a:lnTo>
                <a:lnTo>
                  <a:pt x="2536" y="1450"/>
                </a:lnTo>
                <a:lnTo>
                  <a:pt x="2490" y="1429"/>
                </a:lnTo>
                <a:lnTo>
                  <a:pt x="2444" y="1408"/>
                </a:lnTo>
                <a:lnTo>
                  <a:pt x="2396" y="1391"/>
                </a:lnTo>
                <a:lnTo>
                  <a:pt x="2347" y="1374"/>
                </a:lnTo>
                <a:lnTo>
                  <a:pt x="2299" y="1358"/>
                </a:lnTo>
                <a:lnTo>
                  <a:pt x="2249" y="1344"/>
                </a:lnTo>
                <a:lnTo>
                  <a:pt x="2199" y="1332"/>
                </a:lnTo>
                <a:lnTo>
                  <a:pt x="2148" y="1320"/>
                </a:lnTo>
                <a:lnTo>
                  <a:pt x="2096" y="1312"/>
                </a:lnTo>
                <a:lnTo>
                  <a:pt x="2045" y="1304"/>
                </a:lnTo>
                <a:lnTo>
                  <a:pt x="1991" y="1298"/>
                </a:lnTo>
                <a:lnTo>
                  <a:pt x="1939" y="1294"/>
                </a:lnTo>
                <a:lnTo>
                  <a:pt x="1885" y="1292"/>
                </a:lnTo>
                <a:lnTo>
                  <a:pt x="1831" y="1291"/>
                </a:lnTo>
                <a:lnTo>
                  <a:pt x="1789" y="1291"/>
                </a:lnTo>
                <a:lnTo>
                  <a:pt x="1747" y="1293"/>
                </a:lnTo>
                <a:lnTo>
                  <a:pt x="1705" y="1296"/>
                </a:lnTo>
                <a:lnTo>
                  <a:pt x="1663" y="1299"/>
                </a:lnTo>
                <a:lnTo>
                  <a:pt x="1622" y="1304"/>
                </a:lnTo>
                <a:lnTo>
                  <a:pt x="1582" y="1310"/>
                </a:lnTo>
                <a:lnTo>
                  <a:pt x="1541" y="1316"/>
                </a:lnTo>
                <a:lnTo>
                  <a:pt x="1501" y="1324"/>
                </a:lnTo>
                <a:lnTo>
                  <a:pt x="1460" y="1332"/>
                </a:lnTo>
                <a:lnTo>
                  <a:pt x="1421" y="1342"/>
                </a:lnTo>
                <a:lnTo>
                  <a:pt x="1382" y="1353"/>
                </a:lnTo>
                <a:lnTo>
                  <a:pt x="1343" y="1364"/>
                </a:lnTo>
                <a:lnTo>
                  <a:pt x="1305" y="1376"/>
                </a:lnTo>
                <a:lnTo>
                  <a:pt x="1267" y="1391"/>
                </a:lnTo>
                <a:lnTo>
                  <a:pt x="1229" y="1405"/>
                </a:lnTo>
                <a:lnTo>
                  <a:pt x="1192" y="1419"/>
                </a:lnTo>
                <a:lnTo>
                  <a:pt x="1155" y="1436"/>
                </a:lnTo>
                <a:lnTo>
                  <a:pt x="1120" y="1452"/>
                </a:lnTo>
                <a:lnTo>
                  <a:pt x="1084" y="1470"/>
                </a:lnTo>
                <a:lnTo>
                  <a:pt x="1048" y="1489"/>
                </a:lnTo>
                <a:lnTo>
                  <a:pt x="1014" y="1508"/>
                </a:lnTo>
                <a:lnTo>
                  <a:pt x="980" y="1528"/>
                </a:lnTo>
                <a:lnTo>
                  <a:pt x="946" y="1550"/>
                </a:lnTo>
                <a:lnTo>
                  <a:pt x="913" y="1571"/>
                </a:lnTo>
                <a:lnTo>
                  <a:pt x="881" y="1594"/>
                </a:lnTo>
                <a:lnTo>
                  <a:pt x="849" y="1616"/>
                </a:lnTo>
                <a:lnTo>
                  <a:pt x="818" y="1641"/>
                </a:lnTo>
                <a:lnTo>
                  <a:pt x="787" y="1665"/>
                </a:lnTo>
                <a:lnTo>
                  <a:pt x="758" y="1691"/>
                </a:lnTo>
                <a:lnTo>
                  <a:pt x="728" y="1717"/>
                </a:lnTo>
                <a:lnTo>
                  <a:pt x="699" y="1743"/>
                </a:lnTo>
                <a:lnTo>
                  <a:pt x="671" y="1772"/>
                </a:lnTo>
                <a:lnTo>
                  <a:pt x="644" y="1799"/>
                </a:lnTo>
                <a:lnTo>
                  <a:pt x="616" y="1829"/>
                </a:lnTo>
                <a:lnTo>
                  <a:pt x="590" y="1857"/>
                </a:lnTo>
                <a:lnTo>
                  <a:pt x="565" y="1888"/>
                </a:lnTo>
                <a:lnTo>
                  <a:pt x="540" y="1919"/>
                </a:lnTo>
                <a:lnTo>
                  <a:pt x="516" y="1950"/>
                </a:lnTo>
                <a:lnTo>
                  <a:pt x="493" y="1982"/>
                </a:lnTo>
                <a:lnTo>
                  <a:pt x="470" y="2014"/>
                </a:lnTo>
                <a:lnTo>
                  <a:pt x="449" y="2047"/>
                </a:lnTo>
                <a:lnTo>
                  <a:pt x="427" y="2080"/>
                </a:lnTo>
                <a:lnTo>
                  <a:pt x="407" y="2115"/>
                </a:lnTo>
                <a:lnTo>
                  <a:pt x="388" y="2149"/>
                </a:lnTo>
                <a:lnTo>
                  <a:pt x="369" y="2185"/>
                </a:lnTo>
                <a:lnTo>
                  <a:pt x="351" y="2221"/>
                </a:lnTo>
                <a:lnTo>
                  <a:pt x="335" y="2256"/>
                </a:lnTo>
                <a:lnTo>
                  <a:pt x="319" y="2293"/>
                </a:lnTo>
                <a:lnTo>
                  <a:pt x="304" y="2330"/>
                </a:lnTo>
                <a:lnTo>
                  <a:pt x="290" y="2368"/>
                </a:lnTo>
                <a:lnTo>
                  <a:pt x="277" y="2406"/>
                </a:lnTo>
                <a:lnTo>
                  <a:pt x="264" y="2444"/>
                </a:lnTo>
                <a:lnTo>
                  <a:pt x="252" y="2483"/>
                </a:lnTo>
                <a:lnTo>
                  <a:pt x="241" y="2522"/>
                </a:lnTo>
                <a:lnTo>
                  <a:pt x="232" y="2561"/>
                </a:lnTo>
                <a:lnTo>
                  <a:pt x="223" y="2601"/>
                </a:lnTo>
                <a:lnTo>
                  <a:pt x="216" y="2641"/>
                </a:lnTo>
                <a:lnTo>
                  <a:pt x="209" y="2683"/>
                </a:lnTo>
                <a:lnTo>
                  <a:pt x="203" y="2723"/>
                </a:lnTo>
                <a:lnTo>
                  <a:pt x="198" y="2764"/>
                </a:lnTo>
                <a:lnTo>
                  <a:pt x="195" y="2806"/>
                </a:lnTo>
                <a:lnTo>
                  <a:pt x="192" y="2848"/>
                </a:lnTo>
                <a:lnTo>
                  <a:pt x="190" y="2889"/>
                </a:lnTo>
                <a:lnTo>
                  <a:pt x="190" y="2932"/>
                </a:lnTo>
                <a:lnTo>
                  <a:pt x="190" y="2975"/>
                </a:lnTo>
                <a:lnTo>
                  <a:pt x="192" y="3016"/>
                </a:lnTo>
                <a:lnTo>
                  <a:pt x="195" y="3058"/>
                </a:lnTo>
                <a:lnTo>
                  <a:pt x="198" y="3099"/>
                </a:lnTo>
                <a:lnTo>
                  <a:pt x="203" y="3141"/>
                </a:lnTo>
                <a:lnTo>
                  <a:pt x="209" y="3182"/>
                </a:lnTo>
                <a:lnTo>
                  <a:pt x="216" y="3223"/>
                </a:lnTo>
                <a:lnTo>
                  <a:pt x="223" y="3263"/>
                </a:lnTo>
                <a:lnTo>
                  <a:pt x="232" y="3302"/>
                </a:lnTo>
                <a:lnTo>
                  <a:pt x="241" y="3342"/>
                </a:lnTo>
                <a:lnTo>
                  <a:pt x="252" y="3381"/>
                </a:lnTo>
                <a:lnTo>
                  <a:pt x="264" y="3420"/>
                </a:lnTo>
                <a:lnTo>
                  <a:pt x="277" y="3458"/>
                </a:lnTo>
                <a:lnTo>
                  <a:pt x="290" y="3496"/>
                </a:lnTo>
                <a:lnTo>
                  <a:pt x="304" y="3534"/>
                </a:lnTo>
                <a:lnTo>
                  <a:pt x="319" y="3571"/>
                </a:lnTo>
                <a:lnTo>
                  <a:pt x="335" y="3608"/>
                </a:lnTo>
                <a:lnTo>
                  <a:pt x="351" y="3643"/>
                </a:lnTo>
                <a:lnTo>
                  <a:pt x="369" y="3679"/>
                </a:lnTo>
                <a:lnTo>
                  <a:pt x="388" y="3714"/>
                </a:lnTo>
                <a:lnTo>
                  <a:pt x="407" y="3749"/>
                </a:lnTo>
                <a:lnTo>
                  <a:pt x="427" y="3783"/>
                </a:lnTo>
                <a:lnTo>
                  <a:pt x="449" y="3817"/>
                </a:lnTo>
                <a:lnTo>
                  <a:pt x="470" y="3850"/>
                </a:lnTo>
                <a:lnTo>
                  <a:pt x="493" y="3882"/>
                </a:lnTo>
                <a:lnTo>
                  <a:pt x="516" y="3914"/>
                </a:lnTo>
                <a:lnTo>
                  <a:pt x="540" y="3945"/>
                </a:lnTo>
                <a:lnTo>
                  <a:pt x="565" y="3976"/>
                </a:lnTo>
                <a:lnTo>
                  <a:pt x="590" y="4007"/>
                </a:lnTo>
                <a:lnTo>
                  <a:pt x="616" y="4035"/>
                </a:lnTo>
                <a:lnTo>
                  <a:pt x="644" y="4065"/>
                </a:lnTo>
                <a:lnTo>
                  <a:pt x="671" y="4092"/>
                </a:lnTo>
                <a:lnTo>
                  <a:pt x="699" y="4121"/>
                </a:lnTo>
                <a:lnTo>
                  <a:pt x="728" y="4147"/>
                </a:lnTo>
                <a:lnTo>
                  <a:pt x="758" y="4173"/>
                </a:lnTo>
                <a:lnTo>
                  <a:pt x="787" y="4199"/>
                </a:lnTo>
                <a:lnTo>
                  <a:pt x="818" y="4223"/>
                </a:lnTo>
                <a:lnTo>
                  <a:pt x="849" y="4248"/>
                </a:lnTo>
                <a:lnTo>
                  <a:pt x="881" y="4270"/>
                </a:lnTo>
                <a:lnTo>
                  <a:pt x="913" y="4293"/>
                </a:lnTo>
                <a:lnTo>
                  <a:pt x="946" y="4315"/>
                </a:lnTo>
                <a:lnTo>
                  <a:pt x="980" y="4336"/>
                </a:lnTo>
                <a:lnTo>
                  <a:pt x="1014" y="4356"/>
                </a:lnTo>
                <a:lnTo>
                  <a:pt x="1048" y="4375"/>
                </a:lnTo>
                <a:lnTo>
                  <a:pt x="1084" y="4394"/>
                </a:lnTo>
                <a:lnTo>
                  <a:pt x="1120" y="4412"/>
                </a:lnTo>
                <a:lnTo>
                  <a:pt x="1155" y="4428"/>
                </a:lnTo>
                <a:lnTo>
                  <a:pt x="1192" y="4445"/>
                </a:lnTo>
                <a:lnTo>
                  <a:pt x="1229" y="4459"/>
                </a:lnTo>
                <a:lnTo>
                  <a:pt x="1267" y="4473"/>
                </a:lnTo>
                <a:lnTo>
                  <a:pt x="1305" y="4488"/>
                </a:lnTo>
                <a:lnTo>
                  <a:pt x="1343" y="4499"/>
                </a:lnTo>
                <a:lnTo>
                  <a:pt x="1382" y="4511"/>
                </a:lnTo>
                <a:lnTo>
                  <a:pt x="1421" y="4522"/>
                </a:lnTo>
                <a:lnTo>
                  <a:pt x="1460" y="4531"/>
                </a:lnTo>
                <a:lnTo>
                  <a:pt x="1501" y="4540"/>
                </a:lnTo>
                <a:lnTo>
                  <a:pt x="1541" y="4548"/>
                </a:lnTo>
                <a:lnTo>
                  <a:pt x="1582" y="4554"/>
                </a:lnTo>
                <a:lnTo>
                  <a:pt x="1622" y="4560"/>
                </a:lnTo>
                <a:lnTo>
                  <a:pt x="1663" y="4565"/>
                </a:lnTo>
                <a:lnTo>
                  <a:pt x="1705" y="4568"/>
                </a:lnTo>
                <a:lnTo>
                  <a:pt x="1747" y="4571"/>
                </a:lnTo>
                <a:lnTo>
                  <a:pt x="1789" y="4573"/>
                </a:lnTo>
                <a:lnTo>
                  <a:pt x="1831" y="4573"/>
                </a:lnTo>
                <a:lnTo>
                  <a:pt x="1874" y="4573"/>
                </a:lnTo>
                <a:lnTo>
                  <a:pt x="1915" y="4571"/>
                </a:lnTo>
                <a:lnTo>
                  <a:pt x="1958" y="4568"/>
                </a:lnTo>
                <a:lnTo>
                  <a:pt x="1999" y="4565"/>
                </a:lnTo>
                <a:lnTo>
                  <a:pt x="2040" y="4560"/>
                </a:lnTo>
                <a:lnTo>
                  <a:pt x="2081" y="4554"/>
                </a:lnTo>
                <a:lnTo>
                  <a:pt x="2122" y="4548"/>
                </a:lnTo>
                <a:lnTo>
                  <a:pt x="2162" y="4540"/>
                </a:lnTo>
                <a:lnTo>
                  <a:pt x="2201" y="4531"/>
                </a:lnTo>
                <a:lnTo>
                  <a:pt x="2242" y="4522"/>
                </a:lnTo>
                <a:lnTo>
                  <a:pt x="2281" y="4511"/>
                </a:lnTo>
                <a:lnTo>
                  <a:pt x="2319" y="4499"/>
                </a:lnTo>
                <a:lnTo>
                  <a:pt x="2358" y="4488"/>
                </a:lnTo>
                <a:lnTo>
                  <a:pt x="2395" y="4473"/>
                </a:lnTo>
                <a:lnTo>
                  <a:pt x="2433" y="4459"/>
                </a:lnTo>
                <a:lnTo>
                  <a:pt x="2470" y="4445"/>
                </a:lnTo>
                <a:lnTo>
                  <a:pt x="2506" y="4428"/>
                </a:lnTo>
                <a:lnTo>
                  <a:pt x="2542" y="4412"/>
                </a:lnTo>
                <a:lnTo>
                  <a:pt x="2578" y="4394"/>
                </a:lnTo>
                <a:lnTo>
                  <a:pt x="2613" y="4375"/>
                </a:lnTo>
                <a:lnTo>
                  <a:pt x="2648" y="4356"/>
                </a:lnTo>
                <a:lnTo>
                  <a:pt x="2682" y="4336"/>
                </a:lnTo>
                <a:lnTo>
                  <a:pt x="2715" y="4315"/>
                </a:lnTo>
                <a:lnTo>
                  <a:pt x="2749" y="4293"/>
                </a:lnTo>
                <a:lnTo>
                  <a:pt x="2781" y="4270"/>
                </a:lnTo>
                <a:lnTo>
                  <a:pt x="2813" y="4248"/>
                </a:lnTo>
                <a:lnTo>
                  <a:pt x="2845" y="4223"/>
                </a:lnTo>
                <a:lnTo>
                  <a:pt x="2875" y="4199"/>
                </a:lnTo>
                <a:lnTo>
                  <a:pt x="2905" y="4173"/>
                </a:lnTo>
                <a:lnTo>
                  <a:pt x="2935" y="4147"/>
                </a:lnTo>
                <a:lnTo>
                  <a:pt x="2964" y="4121"/>
                </a:lnTo>
                <a:lnTo>
                  <a:pt x="2992" y="4092"/>
                </a:lnTo>
                <a:lnTo>
                  <a:pt x="3019" y="4065"/>
                </a:lnTo>
                <a:lnTo>
                  <a:pt x="3045" y="4035"/>
                </a:lnTo>
                <a:lnTo>
                  <a:pt x="3072" y="4007"/>
                </a:lnTo>
                <a:lnTo>
                  <a:pt x="3098" y="3976"/>
                </a:lnTo>
                <a:lnTo>
                  <a:pt x="3123" y="3945"/>
                </a:lnTo>
                <a:lnTo>
                  <a:pt x="3146" y="3914"/>
                </a:lnTo>
                <a:lnTo>
                  <a:pt x="3169" y="3882"/>
                </a:lnTo>
                <a:lnTo>
                  <a:pt x="3192" y="3850"/>
                </a:lnTo>
                <a:lnTo>
                  <a:pt x="3214" y="3817"/>
                </a:lnTo>
                <a:lnTo>
                  <a:pt x="3234" y="3783"/>
                </a:lnTo>
                <a:lnTo>
                  <a:pt x="3254" y="3749"/>
                </a:lnTo>
                <a:lnTo>
                  <a:pt x="3275" y="3714"/>
                </a:lnTo>
                <a:lnTo>
                  <a:pt x="3292" y="3679"/>
                </a:lnTo>
                <a:lnTo>
                  <a:pt x="3310" y="3643"/>
                </a:lnTo>
                <a:lnTo>
                  <a:pt x="3327" y="3608"/>
                </a:lnTo>
                <a:lnTo>
                  <a:pt x="3344" y="3571"/>
                </a:lnTo>
                <a:lnTo>
                  <a:pt x="3359" y="3534"/>
                </a:lnTo>
                <a:lnTo>
                  <a:pt x="3373" y="3496"/>
                </a:lnTo>
                <a:lnTo>
                  <a:pt x="3386" y="3458"/>
                </a:lnTo>
                <a:lnTo>
                  <a:pt x="3398" y="3420"/>
                </a:lnTo>
                <a:lnTo>
                  <a:pt x="3410" y="3381"/>
                </a:lnTo>
                <a:lnTo>
                  <a:pt x="3421" y="3342"/>
                </a:lnTo>
                <a:lnTo>
                  <a:pt x="3430" y="3302"/>
                </a:lnTo>
                <a:lnTo>
                  <a:pt x="3439" y="3263"/>
                </a:lnTo>
                <a:lnTo>
                  <a:pt x="3447" y="3223"/>
                </a:lnTo>
                <a:lnTo>
                  <a:pt x="3454" y="3182"/>
                </a:lnTo>
                <a:lnTo>
                  <a:pt x="3459" y="3141"/>
                </a:lnTo>
                <a:lnTo>
                  <a:pt x="3463" y="3099"/>
                </a:lnTo>
                <a:lnTo>
                  <a:pt x="3467" y="3058"/>
                </a:lnTo>
                <a:lnTo>
                  <a:pt x="3471" y="3016"/>
                </a:lnTo>
                <a:lnTo>
                  <a:pt x="3472" y="2975"/>
                </a:lnTo>
                <a:lnTo>
                  <a:pt x="3472" y="2932"/>
                </a:lnTo>
                <a:lnTo>
                  <a:pt x="3472" y="2883"/>
                </a:lnTo>
                <a:lnTo>
                  <a:pt x="3469" y="2836"/>
                </a:lnTo>
                <a:lnTo>
                  <a:pt x="3466" y="2788"/>
                </a:lnTo>
                <a:lnTo>
                  <a:pt x="3461" y="2742"/>
                </a:lnTo>
                <a:lnTo>
                  <a:pt x="3455" y="2694"/>
                </a:lnTo>
                <a:lnTo>
                  <a:pt x="3448" y="2648"/>
                </a:lnTo>
                <a:lnTo>
                  <a:pt x="3440" y="2603"/>
                </a:lnTo>
                <a:lnTo>
                  <a:pt x="3429" y="2558"/>
                </a:lnTo>
                <a:lnTo>
                  <a:pt x="3418" y="2513"/>
                </a:lnTo>
                <a:lnTo>
                  <a:pt x="3405" y="2468"/>
                </a:lnTo>
                <a:lnTo>
                  <a:pt x="3392" y="2425"/>
                </a:lnTo>
                <a:lnTo>
                  <a:pt x="3378" y="2381"/>
                </a:lnTo>
                <a:lnTo>
                  <a:pt x="3361" y="2338"/>
                </a:lnTo>
                <a:lnTo>
                  <a:pt x="3345" y="2297"/>
                </a:lnTo>
                <a:lnTo>
                  <a:pt x="3327" y="2254"/>
                </a:lnTo>
                <a:lnTo>
                  <a:pt x="3307" y="2213"/>
                </a:lnTo>
                <a:lnTo>
                  <a:pt x="3449" y="2073"/>
                </a:lnTo>
                <a:lnTo>
                  <a:pt x="3474" y="2122"/>
                </a:lnTo>
                <a:lnTo>
                  <a:pt x="3498" y="2172"/>
                </a:lnTo>
                <a:lnTo>
                  <a:pt x="3519" y="2222"/>
                </a:lnTo>
                <a:lnTo>
                  <a:pt x="3539" y="2273"/>
                </a:lnTo>
                <a:lnTo>
                  <a:pt x="3558" y="2324"/>
                </a:lnTo>
                <a:lnTo>
                  <a:pt x="3576" y="2376"/>
                </a:lnTo>
                <a:lnTo>
                  <a:pt x="3593" y="2430"/>
                </a:lnTo>
                <a:lnTo>
                  <a:pt x="3607" y="2483"/>
                </a:lnTo>
                <a:lnTo>
                  <a:pt x="3619" y="2536"/>
                </a:lnTo>
                <a:lnTo>
                  <a:pt x="3631" y="2591"/>
                </a:lnTo>
                <a:lnTo>
                  <a:pt x="3640" y="2647"/>
                </a:lnTo>
                <a:lnTo>
                  <a:pt x="3649" y="2703"/>
                </a:lnTo>
                <a:lnTo>
                  <a:pt x="3655" y="2760"/>
                </a:lnTo>
                <a:lnTo>
                  <a:pt x="3658" y="2817"/>
                </a:lnTo>
                <a:lnTo>
                  <a:pt x="3662" y="2874"/>
                </a:lnTo>
                <a:lnTo>
                  <a:pt x="3662" y="2932"/>
                </a:lnTo>
                <a:lnTo>
                  <a:pt x="3662" y="2979"/>
                </a:lnTo>
                <a:lnTo>
                  <a:pt x="3659" y="3026"/>
                </a:lnTo>
                <a:lnTo>
                  <a:pt x="3657" y="3073"/>
                </a:lnTo>
                <a:lnTo>
                  <a:pt x="3652" y="3120"/>
                </a:lnTo>
                <a:lnTo>
                  <a:pt x="3647" y="3165"/>
                </a:lnTo>
                <a:lnTo>
                  <a:pt x="3642" y="3211"/>
                </a:lnTo>
                <a:lnTo>
                  <a:pt x="3633" y="3256"/>
                </a:lnTo>
                <a:lnTo>
                  <a:pt x="3625" y="3301"/>
                </a:lnTo>
                <a:lnTo>
                  <a:pt x="3615" y="3345"/>
                </a:lnTo>
                <a:lnTo>
                  <a:pt x="3605" y="3389"/>
                </a:lnTo>
                <a:lnTo>
                  <a:pt x="3593" y="3433"/>
                </a:lnTo>
                <a:lnTo>
                  <a:pt x="3580" y="3477"/>
                </a:lnTo>
                <a:lnTo>
                  <a:pt x="3566" y="3520"/>
                </a:lnTo>
                <a:lnTo>
                  <a:pt x="3551" y="3561"/>
                </a:lnTo>
                <a:lnTo>
                  <a:pt x="3535" y="3604"/>
                </a:lnTo>
                <a:lnTo>
                  <a:pt x="3518" y="3644"/>
                </a:lnTo>
                <a:lnTo>
                  <a:pt x="3500" y="3686"/>
                </a:lnTo>
                <a:lnTo>
                  <a:pt x="3481" y="3726"/>
                </a:lnTo>
                <a:lnTo>
                  <a:pt x="3462" y="3766"/>
                </a:lnTo>
                <a:lnTo>
                  <a:pt x="3441" y="3805"/>
                </a:lnTo>
                <a:lnTo>
                  <a:pt x="3420" y="3844"/>
                </a:lnTo>
                <a:lnTo>
                  <a:pt x="3397" y="3882"/>
                </a:lnTo>
                <a:lnTo>
                  <a:pt x="3373" y="3919"/>
                </a:lnTo>
                <a:lnTo>
                  <a:pt x="3349" y="3956"/>
                </a:lnTo>
                <a:lnTo>
                  <a:pt x="3325" y="3992"/>
                </a:lnTo>
                <a:lnTo>
                  <a:pt x="3298" y="4028"/>
                </a:lnTo>
                <a:lnTo>
                  <a:pt x="3272" y="4062"/>
                </a:lnTo>
                <a:lnTo>
                  <a:pt x="3244" y="4097"/>
                </a:lnTo>
                <a:lnTo>
                  <a:pt x="3215" y="4130"/>
                </a:lnTo>
                <a:lnTo>
                  <a:pt x="3187" y="4163"/>
                </a:lnTo>
                <a:lnTo>
                  <a:pt x="3157" y="4195"/>
                </a:lnTo>
                <a:lnTo>
                  <a:pt x="3126" y="4227"/>
                </a:lnTo>
                <a:lnTo>
                  <a:pt x="3094" y="4257"/>
                </a:lnTo>
                <a:lnTo>
                  <a:pt x="3062" y="4288"/>
                </a:lnTo>
                <a:lnTo>
                  <a:pt x="3029" y="4317"/>
                </a:lnTo>
                <a:lnTo>
                  <a:pt x="2996" y="4345"/>
                </a:lnTo>
                <a:lnTo>
                  <a:pt x="2961" y="4372"/>
                </a:lnTo>
                <a:lnTo>
                  <a:pt x="2927" y="4400"/>
                </a:lnTo>
                <a:lnTo>
                  <a:pt x="2891" y="4426"/>
                </a:lnTo>
                <a:lnTo>
                  <a:pt x="2854" y="4451"/>
                </a:lnTo>
                <a:lnTo>
                  <a:pt x="2818" y="4474"/>
                </a:lnTo>
                <a:lnTo>
                  <a:pt x="2781" y="4498"/>
                </a:lnTo>
                <a:lnTo>
                  <a:pt x="2743" y="4521"/>
                </a:lnTo>
                <a:lnTo>
                  <a:pt x="2704" y="4542"/>
                </a:lnTo>
                <a:lnTo>
                  <a:pt x="2664" y="4564"/>
                </a:lnTo>
                <a:lnTo>
                  <a:pt x="2625" y="4583"/>
                </a:lnTo>
                <a:lnTo>
                  <a:pt x="2585" y="4602"/>
                </a:lnTo>
                <a:lnTo>
                  <a:pt x="2544" y="4619"/>
                </a:lnTo>
                <a:lnTo>
                  <a:pt x="2503" y="4636"/>
                </a:lnTo>
                <a:lnTo>
                  <a:pt x="2460" y="4653"/>
                </a:lnTo>
                <a:lnTo>
                  <a:pt x="2419" y="4667"/>
                </a:lnTo>
                <a:lnTo>
                  <a:pt x="2376" y="4681"/>
                </a:lnTo>
                <a:lnTo>
                  <a:pt x="2332" y="4694"/>
                </a:lnTo>
                <a:lnTo>
                  <a:pt x="2289" y="4706"/>
                </a:lnTo>
                <a:lnTo>
                  <a:pt x="2245" y="4717"/>
                </a:lnTo>
                <a:lnTo>
                  <a:pt x="2200" y="4726"/>
                </a:lnTo>
                <a:lnTo>
                  <a:pt x="2155" y="4735"/>
                </a:lnTo>
                <a:lnTo>
                  <a:pt x="2110" y="4743"/>
                </a:lnTo>
                <a:lnTo>
                  <a:pt x="2065" y="4749"/>
                </a:lnTo>
                <a:lnTo>
                  <a:pt x="2018" y="4754"/>
                </a:lnTo>
                <a:lnTo>
                  <a:pt x="1972" y="4758"/>
                </a:lnTo>
                <a:lnTo>
                  <a:pt x="1926" y="4761"/>
                </a:lnTo>
                <a:lnTo>
                  <a:pt x="1878" y="4763"/>
                </a:lnTo>
                <a:lnTo>
                  <a:pt x="1831" y="4763"/>
                </a:lnTo>
                <a:lnTo>
                  <a:pt x="1783" y="4763"/>
                </a:lnTo>
                <a:lnTo>
                  <a:pt x="1737" y="4761"/>
                </a:lnTo>
                <a:lnTo>
                  <a:pt x="1691" y="4758"/>
                </a:lnTo>
                <a:lnTo>
                  <a:pt x="1644" y="4754"/>
                </a:lnTo>
                <a:lnTo>
                  <a:pt x="1598" y="4749"/>
                </a:lnTo>
                <a:lnTo>
                  <a:pt x="1552" y="4743"/>
                </a:lnTo>
                <a:lnTo>
                  <a:pt x="1507" y="4735"/>
                </a:lnTo>
                <a:lnTo>
                  <a:pt x="1462" y="4726"/>
                </a:lnTo>
                <a:lnTo>
                  <a:pt x="1418" y="4717"/>
                </a:lnTo>
                <a:lnTo>
                  <a:pt x="1374" y="4706"/>
                </a:lnTo>
                <a:lnTo>
                  <a:pt x="1330" y="4694"/>
                </a:lnTo>
                <a:lnTo>
                  <a:pt x="1287" y="4681"/>
                </a:lnTo>
                <a:lnTo>
                  <a:pt x="1244" y="4667"/>
                </a:lnTo>
                <a:lnTo>
                  <a:pt x="1202" y="4653"/>
                </a:lnTo>
                <a:lnTo>
                  <a:pt x="1160" y="4636"/>
                </a:lnTo>
                <a:lnTo>
                  <a:pt x="1118" y="4619"/>
                </a:lnTo>
                <a:lnTo>
                  <a:pt x="1078" y="4602"/>
                </a:lnTo>
                <a:lnTo>
                  <a:pt x="1038" y="4583"/>
                </a:lnTo>
                <a:lnTo>
                  <a:pt x="997" y="4564"/>
                </a:lnTo>
                <a:lnTo>
                  <a:pt x="958" y="4542"/>
                </a:lnTo>
                <a:lnTo>
                  <a:pt x="920" y="4521"/>
                </a:lnTo>
                <a:lnTo>
                  <a:pt x="882" y="4498"/>
                </a:lnTo>
                <a:lnTo>
                  <a:pt x="844" y="4474"/>
                </a:lnTo>
                <a:lnTo>
                  <a:pt x="807" y="4451"/>
                </a:lnTo>
                <a:lnTo>
                  <a:pt x="771" y="4426"/>
                </a:lnTo>
                <a:lnTo>
                  <a:pt x="735" y="4400"/>
                </a:lnTo>
                <a:lnTo>
                  <a:pt x="701" y="4372"/>
                </a:lnTo>
                <a:lnTo>
                  <a:pt x="666" y="4345"/>
                </a:lnTo>
                <a:lnTo>
                  <a:pt x="633" y="4317"/>
                </a:lnTo>
                <a:lnTo>
                  <a:pt x="600" y="4288"/>
                </a:lnTo>
                <a:lnTo>
                  <a:pt x="568" y="4257"/>
                </a:lnTo>
                <a:lnTo>
                  <a:pt x="537" y="4227"/>
                </a:lnTo>
                <a:lnTo>
                  <a:pt x="506" y="4195"/>
                </a:lnTo>
                <a:lnTo>
                  <a:pt x="476" y="4163"/>
                </a:lnTo>
                <a:lnTo>
                  <a:pt x="446" y="4130"/>
                </a:lnTo>
                <a:lnTo>
                  <a:pt x="418" y="4097"/>
                </a:lnTo>
                <a:lnTo>
                  <a:pt x="391" y="4062"/>
                </a:lnTo>
                <a:lnTo>
                  <a:pt x="363" y="4028"/>
                </a:lnTo>
                <a:lnTo>
                  <a:pt x="338" y="3992"/>
                </a:lnTo>
                <a:lnTo>
                  <a:pt x="312" y="3956"/>
                </a:lnTo>
                <a:lnTo>
                  <a:pt x="289" y="3919"/>
                </a:lnTo>
                <a:lnTo>
                  <a:pt x="265" y="3882"/>
                </a:lnTo>
                <a:lnTo>
                  <a:pt x="242" y="3844"/>
                </a:lnTo>
                <a:lnTo>
                  <a:pt x="221" y="3805"/>
                </a:lnTo>
                <a:lnTo>
                  <a:pt x="201" y="3766"/>
                </a:lnTo>
                <a:lnTo>
                  <a:pt x="180" y="3726"/>
                </a:lnTo>
                <a:lnTo>
                  <a:pt x="161" y="3686"/>
                </a:lnTo>
                <a:lnTo>
                  <a:pt x="144" y="3644"/>
                </a:lnTo>
                <a:lnTo>
                  <a:pt x="127" y="3604"/>
                </a:lnTo>
                <a:lnTo>
                  <a:pt x="112" y="3561"/>
                </a:lnTo>
                <a:lnTo>
                  <a:pt x="96" y="3520"/>
                </a:lnTo>
                <a:lnTo>
                  <a:pt x="82" y="3477"/>
                </a:lnTo>
                <a:lnTo>
                  <a:pt x="69" y="3433"/>
                </a:lnTo>
                <a:lnTo>
                  <a:pt x="58" y="3389"/>
                </a:lnTo>
                <a:lnTo>
                  <a:pt x="46" y="3345"/>
                </a:lnTo>
                <a:lnTo>
                  <a:pt x="37" y="3301"/>
                </a:lnTo>
                <a:lnTo>
                  <a:pt x="28" y="3256"/>
                </a:lnTo>
                <a:lnTo>
                  <a:pt x="21" y="3211"/>
                </a:lnTo>
                <a:lnTo>
                  <a:pt x="14" y="3165"/>
                </a:lnTo>
                <a:lnTo>
                  <a:pt x="9" y="3120"/>
                </a:lnTo>
                <a:lnTo>
                  <a:pt x="5" y="3073"/>
                </a:lnTo>
                <a:lnTo>
                  <a:pt x="2" y="3026"/>
                </a:lnTo>
                <a:lnTo>
                  <a:pt x="0" y="2979"/>
                </a:lnTo>
                <a:lnTo>
                  <a:pt x="0" y="2932"/>
                </a:lnTo>
                <a:lnTo>
                  <a:pt x="0" y="2884"/>
                </a:lnTo>
                <a:lnTo>
                  <a:pt x="2" y="2838"/>
                </a:lnTo>
                <a:lnTo>
                  <a:pt x="5" y="2791"/>
                </a:lnTo>
                <a:lnTo>
                  <a:pt x="9" y="2744"/>
                </a:lnTo>
                <a:lnTo>
                  <a:pt x="14" y="2699"/>
                </a:lnTo>
                <a:lnTo>
                  <a:pt x="21" y="2653"/>
                </a:lnTo>
                <a:lnTo>
                  <a:pt x="28" y="2608"/>
                </a:lnTo>
                <a:lnTo>
                  <a:pt x="37" y="2563"/>
                </a:lnTo>
                <a:lnTo>
                  <a:pt x="46" y="2519"/>
                </a:lnTo>
                <a:lnTo>
                  <a:pt x="58" y="2475"/>
                </a:lnTo>
                <a:lnTo>
                  <a:pt x="69" y="2431"/>
                </a:lnTo>
                <a:lnTo>
                  <a:pt x="82" y="2387"/>
                </a:lnTo>
                <a:lnTo>
                  <a:pt x="96" y="2344"/>
                </a:lnTo>
                <a:lnTo>
                  <a:pt x="112" y="2303"/>
                </a:lnTo>
                <a:lnTo>
                  <a:pt x="127" y="2261"/>
                </a:lnTo>
                <a:lnTo>
                  <a:pt x="144" y="2219"/>
                </a:lnTo>
                <a:lnTo>
                  <a:pt x="161" y="2178"/>
                </a:lnTo>
                <a:lnTo>
                  <a:pt x="180" y="2137"/>
                </a:lnTo>
                <a:lnTo>
                  <a:pt x="201" y="2098"/>
                </a:lnTo>
                <a:lnTo>
                  <a:pt x="221" y="2059"/>
                </a:lnTo>
                <a:lnTo>
                  <a:pt x="242" y="2020"/>
                </a:lnTo>
                <a:lnTo>
                  <a:pt x="265" y="1982"/>
                </a:lnTo>
                <a:lnTo>
                  <a:pt x="289" y="1945"/>
                </a:lnTo>
                <a:lnTo>
                  <a:pt x="312" y="1908"/>
                </a:lnTo>
                <a:lnTo>
                  <a:pt x="338" y="1871"/>
                </a:lnTo>
                <a:lnTo>
                  <a:pt x="363" y="1836"/>
                </a:lnTo>
                <a:lnTo>
                  <a:pt x="391" y="1801"/>
                </a:lnTo>
                <a:lnTo>
                  <a:pt x="418" y="1767"/>
                </a:lnTo>
                <a:lnTo>
                  <a:pt x="446" y="1734"/>
                </a:lnTo>
                <a:lnTo>
                  <a:pt x="476" y="1700"/>
                </a:lnTo>
                <a:lnTo>
                  <a:pt x="506" y="1668"/>
                </a:lnTo>
                <a:lnTo>
                  <a:pt x="537" y="1638"/>
                </a:lnTo>
                <a:lnTo>
                  <a:pt x="568" y="1607"/>
                </a:lnTo>
                <a:lnTo>
                  <a:pt x="600" y="1576"/>
                </a:lnTo>
                <a:lnTo>
                  <a:pt x="633" y="1547"/>
                </a:lnTo>
                <a:lnTo>
                  <a:pt x="666" y="1519"/>
                </a:lnTo>
                <a:lnTo>
                  <a:pt x="701" y="1491"/>
                </a:lnTo>
                <a:lnTo>
                  <a:pt x="735" y="1464"/>
                </a:lnTo>
                <a:lnTo>
                  <a:pt x="771" y="1438"/>
                </a:lnTo>
                <a:lnTo>
                  <a:pt x="807" y="1413"/>
                </a:lnTo>
                <a:lnTo>
                  <a:pt x="844" y="1389"/>
                </a:lnTo>
                <a:lnTo>
                  <a:pt x="882" y="1366"/>
                </a:lnTo>
                <a:lnTo>
                  <a:pt x="920" y="1343"/>
                </a:lnTo>
                <a:lnTo>
                  <a:pt x="958" y="1322"/>
                </a:lnTo>
                <a:lnTo>
                  <a:pt x="997" y="1301"/>
                </a:lnTo>
                <a:lnTo>
                  <a:pt x="1038" y="1281"/>
                </a:lnTo>
                <a:lnTo>
                  <a:pt x="1078" y="1262"/>
                </a:lnTo>
                <a:lnTo>
                  <a:pt x="1118" y="1244"/>
                </a:lnTo>
                <a:lnTo>
                  <a:pt x="1160" y="1228"/>
                </a:lnTo>
                <a:lnTo>
                  <a:pt x="1202" y="1211"/>
                </a:lnTo>
                <a:lnTo>
                  <a:pt x="1244" y="1197"/>
                </a:lnTo>
                <a:lnTo>
                  <a:pt x="1287" y="1183"/>
                </a:lnTo>
                <a:lnTo>
                  <a:pt x="1330" y="1170"/>
                </a:lnTo>
                <a:lnTo>
                  <a:pt x="1374" y="1158"/>
                </a:lnTo>
                <a:lnTo>
                  <a:pt x="1418" y="1147"/>
                </a:lnTo>
                <a:lnTo>
                  <a:pt x="1462" y="1138"/>
                </a:lnTo>
                <a:lnTo>
                  <a:pt x="1507" y="1129"/>
                </a:lnTo>
                <a:lnTo>
                  <a:pt x="1552" y="1122"/>
                </a:lnTo>
                <a:lnTo>
                  <a:pt x="1598" y="1115"/>
                </a:lnTo>
                <a:lnTo>
                  <a:pt x="1644" y="1110"/>
                </a:lnTo>
                <a:lnTo>
                  <a:pt x="1691" y="1106"/>
                </a:lnTo>
                <a:lnTo>
                  <a:pt x="1737" y="1103"/>
                </a:lnTo>
                <a:lnTo>
                  <a:pt x="1783" y="1101"/>
                </a:lnTo>
                <a:lnTo>
                  <a:pt x="1831" y="1101"/>
                </a:lnTo>
                <a:lnTo>
                  <a:pt x="1895" y="1102"/>
                </a:lnTo>
                <a:lnTo>
                  <a:pt x="1958" y="1104"/>
                </a:lnTo>
                <a:lnTo>
                  <a:pt x="2021" y="1110"/>
                </a:lnTo>
                <a:lnTo>
                  <a:pt x="2083" y="1117"/>
                </a:lnTo>
                <a:lnTo>
                  <a:pt x="2144" y="1127"/>
                </a:lnTo>
                <a:lnTo>
                  <a:pt x="2205" y="1139"/>
                </a:lnTo>
                <a:lnTo>
                  <a:pt x="2264" y="1152"/>
                </a:lnTo>
                <a:lnTo>
                  <a:pt x="2324" y="1167"/>
                </a:lnTo>
                <a:lnTo>
                  <a:pt x="2382" y="1185"/>
                </a:lnTo>
                <a:lnTo>
                  <a:pt x="2440" y="1204"/>
                </a:lnTo>
                <a:lnTo>
                  <a:pt x="2497" y="1225"/>
                </a:lnTo>
                <a:lnTo>
                  <a:pt x="2553" y="1248"/>
                </a:lnTo>
                <a:lnTo>
                  <a:pt x="2607" y="1273"/>
                </a:lnTo>
                <a:lnTo>
                  <a:pt x="2661" y="1299"/>
                </a:lnTo>
                <a:lnTo>
                  <a:pt x="2714" y="1328"/>
                </a:lnTo>
                <a:lnTo>
                  <a:pt x="2765" y="1357"/>
                </a:lnTo>
                <a:lnTo>
                  <a:pt x="3964" y="158"/>
                </a:lnTo>
                <a:lnTo>
                  <a:pt x="4021" y="100"/>
                </a:lnTo>
                <a:lnTo>
                  <a:pt x="4037" y="87"/>
                </a:lnTo>
                <a:lnTo>
                  <a:pt x="4052" y="74"/>
                </a:lnTo>
                <a:lnTo>
                  <a:pt x="4069" y="62"/>
                </a:lnTo>
                <a:lnTo>
                  <a:pt x="4086" y="51"/>
                </a:lnTo>
                <a:lnTo>
                  <a:pt x="4102" y="40"/>
                </a:lnTo>
                <a:lnTo>
                  <a:pt x="4120" y="32"/>
                </a:lnTo>
                <a:lnTo>
                  <a:pt x="4138" y="25"/>
                </a:lnTo>
                <a:lnTo>
                  <a:pt x="4156" y="18"/>
                </a:lnTo>
                <a:lnTo>
                  <a:pt x="4175" y="13"/>
                </a:lnTo>
                <a:lnTo>
                  <a:pt x="4194" y="8"/>
                </a:lnTo>
                <a:lnTo>
                  <a:pt x="4213" y="5"/>
                </a:lnTo>
                <a:lnTo>
                  <a:pt x="4233" y="2"/>
                </a:lnTo>
                <a:lnTo>
                  <a:pt x="4252" y="0"/>
                </a:lnTo>
                <a:lnTo>
                  <a:pt x="4272" y="0"/>
                </a:lnTo>
                <a:lnTo>
                  <a:pt x="4292" y="0"/>
                </a:lnTo>
                <a:lnTo>
                  <a:pt x="4312" y="2"/>
                </a:lnTo>
                <a:lnTo>
                  <a:pt x="4331" y="5"/>
                </a:lnTo>
                <a:lnTo>
                  <a:pt x="4352" y="7"/>
                </a:lnTo>
                <a:lnTo>
                  <a:pt x="4372" y="12"/>
                </a:lnTo>
                <a:lnTo>
                  <a:pt x="4392" y="17"/>
                </a:lnTo>
                <a:lnTo>
                  <a:pt x="4412" y="23"/>
                </a:lnTo>
                <a:lnTo>
                  <a:pt x="4431" y="30"/>
                </a:lnTo>
                <a:lnTo>
                  <a:pt x="4451" y="38"/>
                </a:lnTo>
                <a:lnTo>
                  <a:pt x="4470" y="46"/>
                </a:lnTo>
                <a:lnTo>
                  <a:pt x="4489" y="56"/>
                </a:lnTo>
                <a:lnTo>
                  <a:pt x="4508" y="66"/>
                </a:lnTo>
                <a:lnTo>
                  <a:pt x="4527" y="78"/>
                </a:lnTo>
                <a:lnTo>
                  <a:pt x="4545" y="90"/>
                </a:lnTo>
                <a:lnTo>
                  <a:pt x="4563" y="103"/>
                </a:lnTo>
                <a:lnTo>
                  <a:pt x="4580" y="118"/>
                </a:lnTo>
                <a:lnTo>
                  <a:pt x="4596" y="132"/>
                </a:lnTo>
                <a:lnTo>
                  <a:pt x="4613" y="148"/>
                </a:lnTo>
                <a:lnTo>
                  <a:pt x="4628" y="164"/>
                </a:lnTo>
                <a:lnTo>
                  <a:pt x="4642" y="180"/>
                </a:lnTo>
                <a:lnTo>
                  <a:pt x="4657" y="198"/>
                </a:lnTo>
                <a:lnTo>
                  <a:pt x="4670" y="216"/>
                </a:lnTo>
                <a:lnTo>
                  <a:pt x="4683" y="234"/>
                </a:lnTo>
                <a:lnTo>
                  <a:pt x="4694" y="252"/>
                </a:lnTo>
                <a:lnTo>
                  <a:pt x="4704" y="271"/>
                </a:lnTo>
                <a:lnTo>
                  <a:pt x="4714" y="290"/>
                </a:lnTo>
                <a:lnTo>
                  <a:pt x="4723" y="310"/>
                </a:lnTo>
                <a:lnTo>
                  <a:pt x="4730" y="329"/>
                </a:lnTo>
                <a:lnTo>
                  <a:pt x="4737" y="349"/>
                </a:lnTo>
                <a:lnTo>
                  <a:pt x="4743" y="368"/>
                </a:lnTo>
                <a:lnTo>
                  <a:pt x="4749" y="388"/>
                </a:lnTo>
                <a:lnTo>
                  <a:pt x="4753" y="408"/>
                </a:lnTo>
                <a:lnTo>
                  <a:pt x="4756" y="429"/>
                </a:lnTo>
                <a:lnTo>
                  <a:pt x="4759" y="449"/>
                </a:lnTo>
                <a:lnTo>
                  <a:pt x="4760" y="469"/>
                </a:lnTo>
                <a:lnTo>
                  <a:pt x="4760" y="489"/>
                </a:lnTo>
                <a:lnTo>
                  <a:pt x="4760" y="508"/>
                </a:lnTo>
                <a:lnTo>
                  <a:pt x="4759" y="528"/>
                </a:lnTo>
                <a:lnTo>
                  <a:pt x="4756" y="547"/>
                </a:lnTo>
                <a:lnTo>
                  <a:pt x="4753" y="568"/>
                </a:lnTo>
                <a:lnTo>
                  <a:pt x="4748" y="587"/>
                </a:lnTo>
                <a:lnTo>
                  <a:pt x="4742" y="604"/>
                </a:lnTo>
                <a:lnTo>
                  <a:pt x="4736" y="623"/>
                </a:lnTo>
                <a:lnTo>
                  <a:pt x="4728" y="641"/>
                </a:lnTo>
                <a:lnTo>
                  <a:pt x="4720" y="659"/>
                </a:lnTo>
                <a:lnTo>
                  <a:pt x="4710" y="676"/>
                </a:lnTo>
                <a:lnTo>
                  <a:pt x="4699" y="692"/>
                </a:lnTo>
                <a:lnTo>
                  <a:pt x="4688" y="708"/>
                </a:lnTo>
                <a:lnTo>
                  <a:pt x="4675" y="724"/>
                </a:lnTo>
                <a:lnTo>
                  <a:pt x="4660" y="739"/>
                </a:lnTo>
                <a:lnTo>
                  <a:pt x="4436" y="963"/>
                </a:lnTo>
                <a:lnTo>
                  <a:pt x="2812" y="2570"/>
                </a:lnTo>
                <a:lnTo>
                  <a:pt x="2211" y="2862"/>
                </a:lnTo>
                <a:lnTo>
                  <a:pt x="2213" y="2880"/>
                </a:lnTo>
                <a:lnTo>
                  <a:pt x="2216" y="2896"/>
                </a:lnTo>
                <a:lnTo>
                  <a:pt x="2217" y="2914"/>
                </a:lnTo>
                <a:lnTo>
                  <a:pt x="2217" y="2932"/>
                </a:lnTo>
                <a:lnTo>
                  <a:pt x="2217" y="2952"/>
                </a:lnTo>
                <a:lnTo>
                  <a:pt x="2216" y="2971"/>
                </a:lnTo>
                <a:lnTo>
                  <a:pt x="2213" y="2991"/>
                </a:lnTo>
                <a:lnTo>
                  <a:pt x="2210" y="3010"/>
                </a:lnTo>
                <a:lnTo>
                  <a:pt x="2205" y="3028"/>
                </a:lnTo>
                <a:lnTo>
                  <a:pt x="2200" y="3047"/>
                </a:lnTo>
                <a:lnTo>
                  <a:pt x="2194" y="3065"/>
                </a:lnTo>
                <a:lnTo>
                  <a:pt x="2187" y="3083"/>
                </a:lnTo>
                <a:lnTo>
                  <a:pt x="2179" y="3099"/>
                </a:lnTo>
                <a:lnTo>
                  <a:pt x="2170" y="3116"/>
                </a:lnTo>
                <a:lnTo>
                  <a:pt x="2161" y="3133"/>
                </a:lnTo>
                <a:lnTo>
                  <a:pt x="2151" y="3148"/>
                </a:lnTo>
                <a:lnTo>
                  <a:pt x="2141" y="3163"/>
                </a:lnTo>
                <a:lnTo>
                  <a:pt x="2129" y="3178"/>
                </a:lnTo>
                <a:lnTo>
                  <a:pt x="2117" y="3192"/>
                </a:lnTo>
                <a:lnTo>
                  <a:pt x="2104" y="3205"/>
                </a:lnTo>
                <a:lnTo>
                  <a:pt x="2091" y="3218"/>
                </a:lnTo>
                <a:lnTo>
                  <a:pt x="2077" y="3230"/>
                </a:lnTo>
                <a:lnTo>
                  <a:pt x="2062" y="3242"/>
                </a:lnTo>
                <a:lnTo>
                  <a:pt x="2047" y="3253"/>
                </a:lnTo>
                <a:lnTo>
                  <a:pt x="2032" y="3262"/>
                </a:lnTo>
                <a:lnTo>
                  <a:pt x="2015" y="3272"/>
                </a:lnTo>
                <a:lnTo>
                  <a:pt x="1998" y="3280"/>
                </a:lnTo>
                <a:lnTo>
                  <a:pt x="1982" y="3288"/>
                </a:lnTo>
                <a:lnTo>
                  <a:pt x="1964" y="3294"/>
                </a:lnTo>
                <a:lnTo>
                  <a:pt x="1946" y="3301"/>
                </a:lnTo>
                <a:lnTo>
                  <a:pt x="1927" y="3306"/>
                </a:lnTo>
                <a:lnTo>
                  <a:pt x="1909" y="3311"/>
                </a:lnTo>
                <a:lnTo>
                  <a:pt x="1890" y="3313"/>
                </a:lnTo>
                <a:lnTo>
                  <a:pt x="1870" y="3315"/>
                </a:lnTo>
                <a:lnTo>
                  <a:pt x="1851" y="3318"/>
                </a:lnTo>
                <a:lnTo>
                  <a:pt x="1831" y="3318"/>
                </a:lnTo>
                <a:lnTo>
                  <a:pt x="1811" y="3318"/>
                </a:lnTo>
                <a:lnTo>
                  <a:pt x="1792" y="3315"/>
                </a:lnTo>
                <a:lnTo>
                  <a:pt x="1773" y="3313"/>
                </a:lnTo>
                <a:lnTo>
                  <a:pt x="1754" y="3311"/>
                </a:lnTo>
                <a:lnTo>
                  <a:pt x="1735" y="3306"/>
                </a:lnTo>
                <a:lnTo>
                  <a:pt x="1717" y="3301"/>
                </a:lnTo>
                <a:lnTo>
                  <a:pt x="1698" y="3294"/>
                </a:lnTo>
                <a:lnTo>
                  <a:pt x="1681" y="3288"/>
                </a:lnTo>
                <a:lnTo>
                  <a:pt x="1663" y="3280"/>
                </a:lnTo>
                <a:lnTo>
                  <a:pt x="1647" y="3272"/>
                </a:lnTo>
                <a:lnTo>
                  <a:pt x="1631" y="3262"/>
                </a:lnTo>
                <a:lnTo>
                  <a:pt x="1615" y="3253"/>
                </a:lnTo>
                <a:lnTo>
                  <a:pt x="1601" y="3242"/>
                </a:lnTo>
                <a:lnTo>
                  <a:pt x="1585" y="3230"/>
                </a:lnTo>
                <a:lnTo>
                  <a:pt x="1572" y="3218"/>
                </a:lnTo>
                <a:lnTo>
                  <a:pt x="1558" y="3205"/>
                </a:lnTo>
                <a:lnTo>
                  <a:pt x="1546" y="3192"/>
                </a:lnTo>
                <a:lnTo>
                  <a:pt x="1533" y="3178"/>
                </a:lnTo>
                <a:lnTo>
                  <a:pt x="1522" y="3163"/>
                </a:lnTo>
                <a:lnTo>
                  <a:pt x="1511" y="3148"/>
                </a:lnTo>
                <a:lnTo>
                  <a:pt x="1501" y="3133"/>
                </a:lnTo>
                <a:lnTo>
                  <a:pt x="1491" y="3116"/>
                </a:lnTo>
                <a:lnTo>
                  <a:pt x="1483" y="3099"/>
                </a:lnTo>
                <a:lnTo>
                  <a:pt x="1476" y="3083"/>
                </a:lnTo>
                <a:lnTo>
                  <a:pt x="1469" y="3065"/>
                </a:lnTo>
                <a:lnTo>
                  <a:pt x="1463" y="3047"/>
                </a:lnTo>
                <a:lnTo>
                  <a:pt x="1457" y="3028"/>
                </a:lnTo>
                <a:lnTo>
                  <a:pt x="1453" y="3010"/>
                </a:lnTo>
                <a:lnTo>
                  <a:pt x="1450" y="2991"/>
                </a:lnTo>
                <a:lnTo>
                  <a:pt x="1447" y="2971"/>
                </a:lnTo>
                <a:lnTo>
                  <a:pt x="1446" y="2952"/>
                </a:lnTo>
                <a:lnTo>
                  <a:pt x="1445" y="2932"/>
                </a:lnTo>
                <a:lnTo>
                  <a:pt x="1446" y="2912"/>
                </a:lnTo>
                <a:lnTo>
                  <a:pt x="1447" y="2893"/>
                </a:lnTo>
                <a:lnTo>
                  <a:pt x="1450" y="2874"/>
                </a:lnTo>
                <a:lnTo>
                  <a:pt x="1453" y="2855"/>
                </a:lnTo>
                <a:lnTo>
                  <a:pt x="1457" y="2836"/>
                </a:lnTo>
                <a:lnTo>
                  <a:pt x="1463" y="2817"/>
                </a:lnTo>
                <a:lnTo>
                  <a:pt x="1469" y="2799"/>
                </a:lnTo>
                <a:lnTo>
                  <a:pt x="1476" y="2781"/>
                </a:lnTo>
                <a:lnTo>
                  <a:pt x="1483" y="2764"/>
                </a:lnTo>
                <a:lnTo>
                  <a:pt x="1491" y="2748"/>
                </a:lnTo>
                <a:lnTo>
                  <a:pt x="1501" y="2731"/>
                </a:lnTo>
                <a:lnTo>
                  <a:pt x="1511" y="2716"/>
                </a:lnTo>
                <a:lnTo>
                  <a:pt x="1522" y="2702"/>
                </a:lnTo>
                <a:lnTo>
                  <a:pt x="1533" y="2686"/>
                </a:lnTo>
                <a:lnTo>
                  <a:pt x="1546" y="2672"/>
                </a:lnTo>
                <a:lnTo>
                  <a:pt x="1558" y="2659"/>
                </a:lnTo>
                <a:lnTo>
                  <a:pt x="1572" y="2646"/>
                </a:lnTo>
                <a:lnTo>
                  <a:pt x="1585" y="2634"/>
                </a:lnTo>
                <a:lnTo>
                  <a:pt x="1601" y="2623"/>
                </a:lnTo>
                <a:lnTo>
                  <a:pt x="1615" y="2611"/>
                </a:lnTo>
                <a:lnTo>
                  <a:pt x="1631" y="2602"/>
                </a:lnTo>
                <a:lnTo>
                  <a:pt x="1647" y="2592"/>
                </a:lnTo>
                <a:lnTo>
                  <a:pt x="1663" y="2584"/>
                </a:lnTo>
                <a:lnTo>
                  <a:pt x="1681" y="2576"/>
                </a:lnTo>
                <a:lnTo>
                  <a:pt x="1698" y="2570"/>
                </a:lnTo>
                <a:lnTo>
                  <a:pt x="1717" y="2564"/>
                </a:lnTo>
                <a:lnTo>
                  <a:pt x="1735" y="2558"/>
                </a:lnTo>
                <a:lnTo>
                  <a:pt x="1754" y="2554"/>
                </a:lnTo>
                <a:lnTo>
                  <a:pt x="1773" y="2551"/>
                </a:lnTo>
                <a:lnTo>
                  <a:pt x="1792" y="2548"/>
                </a:lnTo>
                <a:lnTo>
                  <a:pt x="1811" y="2546"/>
                </a:lnTo>
                <a:lnTo>
                  <a:pt x="1831" y="2546"/>
                </a:lnTo>
                <a:lnTo>
                  <a:pt x="1864" y="2547"/>
                </a:lnTo>
                <a:lnTo>
                  <a:pt x="1896" y="2552"/>
                </a:lnTo>
                <a:lnTo>
                  <a:pt x="2022" y="2291"/>
                </a:lnTo>
                <a:lnTo>
                  <a:pt x="1988" y="2282"/>
                </a:lnTo>
                <a:lnTo>
                  <a:pt x="1952" y="2274"/>
                </a:lnTo>
                <a:lnTo>
                  <a:pt x="1915" y="2268"/>
                </a:lnTo>
                <a:lnTo>
                  <a:pt x="1878" y="2265"/>
                </a:lnTo>
                <a:lnTo>
                  <a:pt x="1878" y="2075"/>
                </a:lnTo>
                <a:close/>
                <a:moveTo>
                  <a:pt x="1827" y="2692"/>
                </a:moveTo>
                <a:lnTo>
                  <a:pt x="1827" y="2692"/>
                </a:lnTo>
                <a:lnTo>
                  <a:pt x="1804" y="2694"/>
                </a:lnTo>
                <a:lnTo>
                  <a:pt x="1780" y="2698"/>
                </a:lnTo>
                <a:lnTo>
                  <a:pt x="1757" y="2704"/>
                </a:lnTo>
                <a:lnTo>
                  <a:pt x="1736" y="2712"/>
                </a:lnTo>
                <a:lnTo>
                  <a:pt x="1715" y="2722"/>
                </a:lnTo>
                <a:lnTo>
                  <a:pt x="1696" y="2735"/>
                </a:lnTo>
                <a:lnTo>
                  <a:pt x="1678" y="2748"/>
                </a:lnTo>
                <a:lnTo>
                  <a:pt x="1661" y="2763"/>
                </a:lnTo>
                <a:lnTo>
                  <a:pt x="1646" y="2781"/>
                </a:lnTo>
                <a:lnTo>
                  <a:pt x="1631" y="2799"/>
                </a:lnTo>
                <a:lnTo>
                  <a:pt x="1620" y="2819"/>
                </a:lnTo>
                <a:lnTo>
                  <a:pt x="1610" y="2839"/>
                </a:lnTo>
                <a:lnTo>
                  <a:pt x="1602" y="2862"/>
                </a:lnTo>
                <a:lnTo>
                  <a:pt x="1596" y="2884"/>
                </a:lnTo>
                <a:lnTo>
                  <a:pt x="1592" y="2908"/>
                </a:lnTo>
                <a:lnTo>
                  <a:pt x="1591" y="2932"/>
                </a:lnTo>
                <a:lnTo>
                  <a:pt x="1592" y="2957"/>
                </a:lnTo>
                <a:lnTo>
                  <a:pt x="1597" y="2981"/>
                </a:lnTo>
                <a:lnTo>
                  <a:pt x="1602" y="3003"/>
                </a:lnTo>
                <a:lnTo>
                  <a:pt x="1610" y="3026"/>
                </a:lnTo>
                <a:lnTo>
                  <a:pt x="1621" y="3046"/>
                </a:lnTo>
                <a:lnTo>
                  <a:pt x="1633" y="3066"/>
                </a:lnTo>
                <a:lnTo>
                  <a:pt x="1646" y="3084"/>
                </a:lnTo>
                <a:lnTo>
                  <a:pt x="1662" y="3102"/>
                </a:lnTo>
                <a:lnTo>
                  <a:pt x="1679" y="3117"/>
                </a:lnTo>
                <a:lnTo>
                  <a:pt x="1697" y="3130"/>
                </a:lnTo>
                <a:lnTo>
                  <a:pt x="1717" y="3142"/>
                </a:lnTo>
                <a:lnTo>
                  <a:pt x="1738" y="3153"/>
                </a:lnTo>
                <a:lnTo>
                  <a:pt x="1760" y="3161"/>
                </a:lnTo>
                <a:lnTo>
                  <a:pt x="1783" y="3167"/>
                </a:lnTo>
                <a:lnTo>
                  <a:pt x="1807" y="3171"/>
                </a:lnTo>
                <a:lnTo>
                  <a:pt x="1831" y="3172"/>
                </a:lnTo>
                <a:lnTo>
                  <a:pt x="1856" y="3171"/>
                </a:lnTo>
                <a:lnTo>
                  <a:pt x="1880" y="3167"/>
                </a:lnTo>
                <a:lnTo>
                  <a:pt x="1902" y="3161"/>
                </a:lnTo>
                <a:lnTo>
                  <a:pt x="1925" y="3153"/>
                </a:lnTo>
                <a:lnTo>
                  <a:pt x="1945" y="3142"/>
                </a:lnTo>
                <a:lnTo>
                  <a:pt x="1965" y="3130"/>
                </a:lnTo>
                <a:lnTo>
                  <a:pt x="1984" y="3117"/>
                </a:lnTo>
                <a:lnTo>
                  <a:pt x="2001" y="3102"/>
                </a:lnTo>
                <a:lnTo>
                  <a:pt x="2016" y="3084"/>
                </a:lnTo>
                <a:lnTo>
                  <a:pt x="2030" y="3066"/>
                </a:lnTo>
                <a:lnTo>
                  <a:pt x="2042" y="3046"/>
                </a:lnTo>
                <a:lnTo>
                  <a:pt x="2052" y="3026"/>
                </a:lnTo>
                <a:lnTo>
                  <a:pt x="2060" y="3003"/>
                </a:lnTo>
                <a:lnTo>
                  <a:pt x="2066" y="2981"/>
                </a:lnTo>
                <a:lnTo>
                  <a:pt x="2070" y="2957"/>
                </a:lnTo>
                <a:lnTo>
                  <a:pt x="2071" y="2932"/>
                </a:lnTo>
                <a:lnTo>
                  <a:pt x="2071" y="2931"/>
                </a:lnTo>
                <a:lnTo>
                  <a:pt x="1862" y="3033"/>
                </a:lnTo>
                <a:lnTo>
                  <a:pt x="1728" y="2899"/>
                </a:lnTo>
                <a:lnTo>
                  <a:pt x="1827" y="2692"/>
                </a:lnTo>
                <a:close/>
                <a:moveTo>
                  <a:pt x="2056" y="2832"/>
                </a:moveTo>
                <a:lnTo>
                  <a:pt x="2527" y="2609"/>
                </a:lnTo>
                <a:lnTo>
                  <a:pt x="2495" y="2601"/>
                </a:lnTo>
                <a:lnTo>
                  <a:pt x="2464" y="2589"/>
                </a:lnTo>
                <a:lnTo>
                  <a:pt x="2433" y="2576"/>
                </a:lnTo>
                <a:lnTo>
                  <a:pt x="2402" y="2559"/>
                </a:lnTo>
                <a:lnTo>
                  <a:pt x="2373" y="2541"/>
                </a:lnTo>
                <a:lnTo>
                  <a:pt x="2345" y="2521"/>
                </a:lnTo>
                <a:lnTo>
                  <a:pt x="2318" y="2498"/>
                </a:lnTo>
                <a:lnTo>
                  <a:pt x="2292" y="2475"/>
                </a:lnTo>
                <a:lnTo>
                  <a:pt x="2267" y="2449"/>
                </a:lnTo>
                <a:lnTo>
                  <a:pt x="2244" y="2421"/>
                </a:lnTo>
                <a:lnTo>
                  <a:pt x="2224" y="2392"/>
                </a:lnTo>
                <a:lnTo>
                  <a:pt x="2206" y="2363"/>
                </a:lnTo>
                <a:lnTo>
                  <a:pt x="2189" y="2332"/>
                </a:lnTo>
                <a:lnTo>
                  <a:pt x="2176" y="2301"/>
                </a:lnTo>
                <a:lnTo>
                  <a:pt x="2164" y="2269"/>
                </a:lnTo>
                <a:lnTo>
                  <a:pt x="2156" y="2237"/>
                </a:lnTo>
                <a:lnTo>
                  <a:pt x="1929" y="2706"/>
                </a:lnTo>
                <a:lnTo>
                  <a:pt x="1947" y="2719"/>
                </a:lnTo>
                <a:lnTo>
                  <a:pt x="1965" y="2734"/>
                </a:lnTo>
                <a:lnTo>
                  <a:pt x="1983" y="2749"/>
                </a:lnTo>
                <a:lnTo>
                  <a:pt x="2001" y="2766"/>
                </a:lnTo>
                <a:lnTo>
                  <a:pt x="2016" y="2781"/>
                </a:lnTo>
                <a:lnTo>
                  <a:pt x="2030" y="2798"/>
                </a:lnTo>
                <a:lnTo>
                  <a:pt x="2043" y="2814"/>
                </a:lnTo>
                <a:lnTo>
                  <a:pt x="2056" y="2832"/>
                </a:lnTo>
                <a:close/>
                <a:moveTo>
                  <a:pt x="4202" y="1063"/>
                </a:moveTo>
                <a:lnTo>
                  <a:pt x="4202" y="1063"/>
                </a:lnTo>
                <a:lnTo>
                  <a:pt x="4181" y="1063"/>
                </a:lnTo>
                <a:lnTo>
                  <a:pt x="4160" y="1063"/>
                </a:lnTo>
                <a:lnTo>
                  <a:pt x="4139" y="1060"/>
                </a:lnTo>
                <a:lnTo>
                  <a:pt x="4119" y="1058"/>
                </a:lnTo>
                <a:lnTo>
                  <a:pt x="4097" y="1054"/>
                </a:lnTo>
                <a:lnTo>
                  <a:pt x="4077" y="1050"/>
                </a:lnTo>
                <a:lnTo>
                  <a:pt x="4056" y="1044"/>
                </a:lnTo>
                <a:lnTo>
                  <a:pt x="4036" y="1037"/>
                </a:lnTo>
                <a:lnTo>
                  <a:pt x="4014" y="1028"/>
                </a:lnTo>
                <a:lnTo>
                  <a:pt x="3994" y="1020"/>
                </a:lnTo>
                <a:lnTo>
                  <a:pt x="3975" y="1011"/>
                </a:lnTo>
                <a:lnTo>
                  <a:pt x="3955" y="1000"/>
                </a:lnTo>
                <a:lnTo>
                  <a:pt x="3936" y="988"/>
                </a:lnTo>
                <a:lnTo>
                  <a:pt x="3917" y="975"/>
                </a:lnTo>
                <a:lnTo>
                  <a:pt x="3898" y="962"/>
                </a:lnTo>
                <a:lnTo>
                  <a:pt x="3880" y="948"/>
                </a:lnTo>
                <a:lnTo>
                  <a:pt x="2396" y="2432"/>
                </a:lnTo>
                <a:lnTo>
                  <a:pt x="2420" y="2450"/>
                </a:lnTo>
                <a:lnTo>
                  <a:pt x="2445" y="2468"/>
                </a:lnTo>
                <a:lnTo>
                  <a:pt x="2471" y="2482"/>
                </a:lnTo>
                <a:lnTo>
                  <a:pt x="2497" y="2495"/>
                </a:lnTo>
                <a:lnTo>
                  <a:pt x="2524" y="2507"/>
                </a:lnTo>
                <a:lnTo>
                  <a:pt x="2552" y="2515"/>
                </a:lnTo>
                <a:lnTo>
                  <a:pt x="2579" y="2521"/>
                </a:lnTo>
                <a:lnTo>
                  <a:pt x="2606" y="2526"/>
                </a:lnTo>
                <a:lnTo>
                  <a:pt x="2633" y="2527"/>
                </a:lnTo>
                <a:lnTo>
                  <a:pt x="2648" y="2527"/>
                </a:lnTo>
                <a:lnTo>
                  <a:pt x="2662" y="2526"/>
                </a:lnTo>
                <a:lnTo>
                  <a:pt x="2675" y="2523"/>
                </a:lnTo>
                <a:lnTo>
                  <a:pt x="2688" y="2521"/>
                </a:lnTo>
                <a:lnTo>
                  <a:pt x="2702" y="2517"/>
                </a:lnTo>
                <a:lnTo>
                  <a:pt x="2715" y="2514"/>
                </a:lnTo>
                <a:lnTo>
                  <a:pt x="2728" y="2508"/>
                </a:lnTo>
                <a:lnTo>
                  <a:pt x="2742" y="2503"/>
                </a:lnTo>
                <a:lnTo>
                  <a:pt x="2755" y="2496"/>
                </a:lnTo>
                <a:lnTo>
                  <a:pt x="2766" y="2489"/>
                </a:lnTo>
                <a:lnTo>
                  <a:pt x="2780" y="2481"/>
                </a:lnTo>
                <a:lnTo>
                  <a:pt x="2791" y="2471"/>
                </a:lnTo>
                <a:lnTo>
                  <a:pt x="2803" y="2462"/>
                </a:lnTo>
                <a:lnTo>
                  <a:pt x="2815" y="2450"/>
                </a:lnTo>
                <a:lnTo>
                  <a:pt x="4202" y="1063"/>
                </a:lnTo>
                <a:close/>
                <a:moveTo>
                  <a:pt x="2330" y="2364"/>
                </a:moveTo>
                <a:lnTo>
                  <a:pt x="3814" y="880"/>
                </a:lnTo>
                <a:lnTo>
                  <a:pt x="3798" y="862"/>
                </a:lnTo>
                <a:lnTo>
                  <a:pt x="3785" y="844"/>
                </a:lnTo>
                <a:lnTo>
                  <a:pt x="3773" y="825"/>
                </a:lnTo>
                <a:lnTo>
                  <a:pt x="3761" y="805"/>
                </a:lnTo>
                <a:lnTo>
                  <a:pt x="3751" y="786"/>
                </a:lnTo>
                <a:lnTo>
                  <a:pt x="3741" y="766"/>
                </a:lnTo>
                <a:lnTo>
                  <a:pt x="3732" y="746"/>
                </a:lnTo>
                <a:lnTo>
                  <a:pt x="3725" y="726"/>
                </a:lnTo>
                <a:lnTo>
                  <a:pt x="3718" y="704"/>
                </a:lnTo>
                <a:lnTo>
                  <a:pt x="3712" y="684"/>
                </a:lnTo>
                <a:lnTo>
                  <a:pt x="3707" y="663"/>
                </a:lnTo>
                <a:lnTo>
                  <a:pt x="3703" y="642"/>
                </a:lnTo>
                <a:lnTo>
                  <a:pt x="3700" y="621"/>
                </a:lnTo>
                <a:lnTo>
                  <a:pt x="3699" y="601"/>
                </a:lnTo>
                <a:lnTo>
                  <a:pt x="3697" y="579"/>
                </a:lnTo>
                <a:lnTo>
                  <a:pt x="3697" y="559"/>
                </a:lnTo>
                <a:lnTo>
                  <a:pt x="2311" y="1946"/>
                </a:lnTo>
                <a:lnTo>
                  <a:pt x="2300" y="1958"/>
                </a:lnTo>
                <a:lnTo>
                  <a:pt x="2289" y="1970"/>
                </a:lnTo>
                <a:lnTo>
                  <a:pt x="2281" y="1982"/>
                </a:lnTo>
                <a:lnTo>
                  <a:pt x="2273" y="1994"/>
                </a:lnTo>
                <a:lnTo>
                  <a:pt x="2264" y="2007"/>
                </a:lnTo>
                <a:lnTo>
                  <a:pt x="2258" y="2020"/>
                </a:lnTo>
                <a:lnTo>
                  <a:pt x="2252" y="2033"/>
                </a:lnTo>
                <a:lnTo>
                  <a:pt x="2248" y="2046"/>
                </a:lnTo>
                <a:lnTo>
                  <a:pt x="2243" y="2059"/>
                </a:lnTo>
                <a:lnTo>
                  <a:pt x="2240" y="2072"/>
                </a:lnTo>
                <a:lnTo>
                  <a:pt x="2237" y="2085"/>
                </a:lnTo>
                <a:lnTo>
                  <a:pt x="2236" y="2099"/>
                </a:lnTo>
                <a:lnTo>
                  <a:pt x="2235" y="2113"/>
                </a:lnTo>
                <a:lnTo>
                  <a:pt x="2235" y="2127"/>
                </a:lnTo>
                <a:lnTo>
                  <a:pt x="2236" y="2154"/>
                </a:lnTo>
                <a:lnTo>
                  <a:pt x="2239" y="2183"/>
                </a:lnTo>
                <a:lnTo>
                  <a:pt x="2245" y="2210"/>
                </a:lnTo>
                <a:lnTo>
                  <a:pt x="2255" y="2237"/>
                </a:lnTo>
                <a:lnTo>
                  <a:pt x="2265" y="2263"/>
                </a:lnTo>
                <a:lnTo>
                  <a:pt x="2278" y="2291"/>
                </a:lnTo>
                <a:lnTo>
                  <a:pt x="2294" y="2316"/>
                </a:lnTo>
                <a:lnTo>
                  <a:pt x="2311" y="2341"/>
                </a:lnTo>
                <a:lnTo>
                  <a:pt x="2330" y="2364"/>
                </a:lnTo>
                <a:close/>
              </a:path>
            </a:pathLst>
          </a:custGeom>
          <a:solidFill>
            <a:srgbClr val="7030A0"/>
          </a:solidFill>
          <a:ln w="9525">
            <a:noFill/>
            <a:round/>
            <a:headEnd/>
            <a:tailEnd/>
          </a:ln>
        </p:spPr>
        <p:txBody>
          <a:bodyPr/>
          <a:lstStyle/>
          <a:p>
            <a:endParaRPr lang="de-DE" dirty="0">
              <a:solidFill>
                <a:schemeClr val="bg1"/>
              </a:solidFill>
              <a:latin typeface="EYInterstate Light" panose="02000506000000020004" pitchFamily="2" charset="0"/>
            </a:endParaRPr>
          </a:p>
        </p:txBody>
      </p:sp>
      <p:sp>
        <p:nvSpPr>
          <p:cNvPr id="85" name="Freeform 112"/>
          <p:cNvSpPr>
            <a:spLocks noChangeAspect="1" noEditPoints="1"/>
          </p:cNvSpPr>
          <p:nvPr/>
        </p:nvSpPr>
        <p:spPr bwMode="auto">
          <a:xfrm>
            <a:off x="2627196" y="3990093"/>
            <a:ext cx="317655" cy="395767"/>
          </a:xfrm>
          <a:custGeom>
            <a:avLst/>
            <a:gdLst>
              <a:gd name="T0" fmla="*/ 2147483647 w 3822"/>
              <a:gd name="T1" fmla="*/ 2147483647 h 4763"/>
              <a:gd name="T2" fmla="*/ 2147483647 w 3822"/>
              <a:gd name="T3" fmla="*/ 2147483647 h 4763"/>
              <a:gd name="T4" fmla="*/ 2147483647 w 3822"/>
              <a:gd name="T5" fmla="*/ 2147483647 h 4763"/>
              <a:gd name="T6" fmla="*/ 2147483647 w 3822"/>
              <a:gd name="T7" fmla="*/ 2147483647 h 4763"/>
              <a:gd name="T8" fmla="*/ 2147483647 w 3822"/>
              <a:gd name="T9" fmla="*/ 2147483647 h 4763"/>
              <a:gd name="T10" fmla="*/ 2147483647 w 3822"/>
              <a:gd name="T11" fmla="*/ 2147483647 h 4763"/>
              <a:gd name="T12" fmla="*/ 2147483647 w 3822"/>
              <a:gd name="T13" fmla="*/ 2147483647 h 4763"/>
              <a:gd name="T14" fmla="*/ 2147483647 w 3822"/>
              <a:gd name="T15" fmla="*/ 2147483647 h 4763"/>
              <a:gd name="T16" fmla="*/ 2147483647 w 3822"/>
              <a:gd name="T17" fmla="*/ 2147483647 h 4763"/>
              <a:gd name="T18" fmla="*/ 2147483647 w 3822"/>
              <a:gd name="T19" fmla="*/ 0 h 4763"/>
              <a:gd name="T20" fmla="*/ 2147483647 w 3822"/>
              <a:gd name="T21" fmla="*/ 2147483647 h 4763"/>
              <a:gd name="T22" fmla="*/ 2147483647 w 3822"/>
              <a:gd name="T23" fmla="*/ 2147483647 h 4763"/>
              <a:gd name="T24" fmla="*/ 2147483647 w 3822"/>
              <a:gd name="T25" fmla="*/ 2147483647 h 4763"/>
              <a:gd name="T26" fmla="*/ 2147483647 w 3822"/>
              <a:gd name="T27" fmla="*/ 2147483647 h 4763"/>
              <a:gd name="T28" fmla="*/ 2147483647 w 3822"/>
              <a:gd name="T29" fmla="*/ 2147483647 h 4763"/>
              <a:gd name="T30" fmla="*/ 2147483647 w 3822"/>
              <a:gd name="T31" fmla="*/ 2147483647 h 4763"/>
              <a:gd name="T32" fmla="*/ 2147483647 w 3822"/>
              <a:gd name="T33" fmla="*/ 2147483647 h 4763"/>
              <a:gd name="T34" fmla="*/ 2147483647 w 3822"/>
              <a:gd name="T35" fmla="*/ 2147483647 h 4763"/>
              <a:gd name="T36" fmla="*/ 2147483647 w 3822"/>
              <a:gd name="T37" fmla="*/ 2147483647 h 4763"/>
              <a:gd name="T38" fmla="*/ 2147483647 w 3822"/>
              <a:gd name="T39" fmla="*/ 2147483647 h 4763"/>
              <a:gd name="T40" fmla="*/ 2147483647 w 3822"/>
              <a:gd name="T41" fmla="*/ 2147483647 h 4763"/>
              <a:gd name="T42" fmla="*/ 2147483647 w 3822"/>
              <a:gd name="T43" fmla="*/ 2147483647 h 4763"/>
              <a:gd name="T44" fmla="*/ 2147483647 w 3822"/>
              <a:gd name="T45" fmla="*/ 2147483647 h 4763"/>
              <a:gd name="T46" fmla="*/ 2147483647 w 3822"/>
              <a:gd name="T47" fmla="*/ 2147483647 h 4763"/>
              <a:gd name="T48" fmla="*/ 2147483647 w 3822"/>
              <a:gd name="T49" fmla="*/ 2147483647 h 4763"/>
              <a:gd name="T50" fmla="*/ 2147483647 w 3822"/>
              <a:gd name="T51" fmla="*/ 2147483647 h 4763"/>
              <a:gd name="T52" fmla="*/ 2147483647 w 3822"/>
              <a:gd name="T53" fmla="*/ 2147483647 h 4763"/>
              <a:gd name="T54" fmla="*/ 2147483647 w 3822"/>
              <a:gd name="T55" fmla="*/ 2147483647 h 4763"/>
              <a:gd name="T56" fmla="*/ 2147483647 w 3822"/>
              <a:gd name="T57" fmla="*/ 2147483647 h 4763"/>
              <a:gd name="T58" fmla="*/ 2147483647 w 3822"/>
              <a:gd name="T59" fmla="*/ 2147483647 h 4763"/>
              <a:gd name="T60" fmla="*/ 2147483647 w 3822"/>
              <a:gd name="T61" fmla="*/ 2147483647 h 4763"/>
              <a:gd name="T62" fmla="*/ 2147483647 w 3822"/>
              <a:gd name="T63" fmla="*/ 2147483647 h 4763"/>
              <a:gd name="T64" fmla="*/ 2147483647 w 3822"/>
              <a:gd name="T65" fmla="*/ 2147483647 h 4763"/>
              <a:gd name="T66" fmla="*/ 2147483647 w 3822"/>
              <a:gd name="T67" fmla="*/ 2147483647 h 4763"/>
              <a:gd name="T68" fmla="*/ 2147483647 w 3822"/>
              <a:gd name="T69" fmla="*/ 2147483647 h 4763"/>
              <a:gd name="T70" fmla="*/ 2147483647 w 3822"/>
              <a:gd name="T71" fmla="*/ 2147483647 h 4763"/>
              <a:gd name="T72" fmla="*/ 2147483647 w 3822"/>
              <a:gd name="T73" fmla="*/ 2147483647 h 4763"/>
              <a:gd name="T74" fmla="*/ 2147483647 w 3822"/>
              <a:gd name="T75" fmla="*/ 2147483647 h 4763"/>
              <a:gd name="T76" fmla="*/ 2147483647 w 3822"/>
              <a:gd name="T77" fmla="*/ 2147483647 h 4763"/>
              <a:gd name="T78" fmla="*/ 2147483647 w 3822"/>
              <a:gd name="T79" fmla="*/ 2147483647 h 4763"/>
              <a:gd name="T80" fmla="*/ 2147483647 w 3822"/>
              <a:gd name="T81" fmla="*/ 2147483647 h 4763"/>
              <a:gd name="T82" fmla="*/ 2147483647 w 3822"/>
              <a:gd name="T83" fmla="*/ 2147483647 h 4763"/>
              <a:gd name="T84" fmla="*/ 2147483647 w 3822"/>
              <a:gd name="T85" fmla="*/ 2147483647 h 4763"/>
              <a:gd name="T86" fmla="*/ 2147483647 w 3822"/>
              <a:gd name="T87" fmla="*/ 2147483647 h 4763"/>
              <a:gd name="T88" fmla="*/ 2147483647 w 3822"/>
              <a:gd name="T89" fmla="*/ 2147483647 h 4763"/>
              <a:gd name="T90" fmla="*/ 2147483647 w 3822"/>
              <a:gd name="T91" fmla="*/ 2147483647 h 4763"/>
              <a:gd name="T92" fmla="*/ 2147483647 w 3822"/>
              <a:gd name="T93" fmla="*/ 2147483647 h 4763"/>
              <a:gd name="T94" fmla="*/ 2147483647 w 3822"/>
              <a:gd name="T95" fmla="*/ 2147483647 h 4763"/>
              <a:gd name="T96" fmla="*/ 2147483647 w 3822"/>
              <a:gd name="T97" fmla="*/ 2147483647 h 4763"/>
              <a:gd name="T98" fmla="*/ 2147483647 w 3822"/>
              <a:gd name="T99" fmla="*/ 2147483647 h 4763"/>
              <a:gd name="T100" fmla="*/ 2147483647 w 3822"/>
              <a:gd name="T101" fmla="*/ 2147483647 h 4763"/>
              <a:gd name="T102" fmla="*/ 2147483647 w 3822"/>
              <a:gd name="T103" fmla="*/ 2147483647 h 4763"/>
              <a:gd name="T104" fmla="*/ 2147483647 w 3822"/>
              <a:gd name="T105" fmla="*/ 2147483647 h 4763"/>
              <a:gd name="T106" fmla="*/ 2147483647 w 3822"/>
              <a:gd name="T107" fmla="*/ 2147483647 h 4763"/>
              <a:gd name="T108" fmla="*/ 2147483647 w 3822"/>
              <a:gd name="T109" fmla="*/ 2147483647 h 4763"/>
              <a:gd name="T110" fmla="*/ 2147483647 w 3822"/>
              <a:gd name="T111" fmla="*/ 2147483647 h 4763"/>
              <a:gd name="T112" fmla="*/ 2147483647 w 3822"/>
              <a:gd name="T113" fmla="*/ 2147483647 h 4763"/>
              <a:gd name="T114" fmla="*/ 2147483647 w 3822"/>
              <a:gd name="T115" fmla="*/ 2147483647 h 4763"/>
              <a:gd name="T116" fmla="*/ 2147483647 w 3822"/>
              <a:gd name="T117" fmla="*/ 2147483647 h 4763"/>
              <a:gd name="T118" fmla="*/ 2147483647 w 3822"/>
              <a:gd name="T119" fmla="*/ 2147483647 h 4763"/>
              <a:gd name="T120" fmla="*/ 2147483647 w 3822"/>
              <a:gd name="T121" fmla="*/ 2147483647 h 4763"/>
              <a:gd name="T122" fmla="*/ 2147483647 w 3822"/>
              <a:gd name="T123" fmla="*/ 2147483647 h 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22"/>
              <a:gd name="T187" fmla="*/ 0 h 4763"/>
              <a:gd name="T188" fmla="*/ 3822 w 3822"/>
              <a:gd name="T189" fmla="*/ 4763 h 47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22" h="4763">
                <a:moveTo>
                  <a:pt x="2629" y="1997"/>
                </a:moveTo>
                <a:lnTo>
                  <a:pt x="2063" y="1997"/>
                </a:lnTo>
                <a:lnTo>
                  <a:pt x="2063" y="1594"/>
                </a:lnTo>
                <a:lnTo>
                  <a:pt x="2446" y="1594"/>
                </a:lnTo>
                <a:lnTo>
                  <a:pt x="2672" y="1206"/>
                </a:lnTo>
                <a:lnTo>
                  <a:pt x="2649" y="1608"/>
                </a:lnTo>
                <a:lnTo>
                  <a:pt x="2638" y="1803"/>
                </a:lnTo>
                <a:lnTo>
                  <a:pt x="2629" y="1997"/>
                </a:lnTo>
                <a:close/>
                <a:moveTo>
                  <a:pt x="2158" y="1875"/>
                </a:moveTo>
                <a:lnTo>
                  <a:pt x="2158" y="1875"/>
                </a:lnTo>
                <a:lnTo>
                  <a:pt x="2159" y="1867"/>
                </a:lnTo>
                <a:lnTo>
                  <a:pt x="2160" y="1859"/>
                </a:lnTo>
                <a:lnTo>
                  <a:pt x="2164" y="1852"/>
                </a:lnTo>
                <a:lnTo>
                  <a:pt x="2170" y="1847"/>
                </a:lnTo>
                <a:lnTo>
                  <a:pt x="2175" y="1842"/>
                </a:lnTo>
                <a:lnTo>
                  <a:pt x="2182" y="1838"/>
                </a:lnTo>
                <a:lnTo>
                  <a:pt x="2190" y="1835"/>
                </a:lnTo>
                <a:lnTo>
                  <a:pt x="2198" y="1835"/>
                </a:lnTo>
                <a:lnTo>
                  <a:pt x="2206" y="1835"/>
                </a:lnTo>
                <a:lnTo>
                  <a:pt x="2214" y="1838"/>
                </a:lnTo>
                <a:lnTo>
                  <a:pt x="2221" y="1842"/>
                </a:lnTo>
                <a:lnTo>
                  <a:pt x="2226" y="1847"/>
                </a:lnTo>
                <a:lnTo>
                  <a:pt x="2231" y="1852"/>
                </a:lnTo>
                <a:lnTo>
                  <a:pt x="2235" y="1859"/>
                </a:lnTo>
                <a:lnTo>
                  <a:pt x="2237" y="1867"/>
                </a:lnTo>
                <a:lnTo>
                  <a:pt x="2238" y="1875"/>
                </a:lnTo>
                <a:lnTo>
                  <a:pt x="2237" y="1883"/>
                </a:lnTo>
                <a:lnTo>
                  <a:pt x="2235" y="1891"/>
                </a:lnTo>
                <a:lnTo>
                  <a:pt x="2231" y="1898"/>
                </a:lnTo>
                <a:lnTo>
                  <a:pt x="2226" y="1903"/>
                </a:lnTo>
                <a:lnTo>
                  <a:pt x="2221" y="1909"/>
                </a:lnTo>
                <a:lnTo>
                  <a:pt x="2214" y="1911"/>
                </a:lnTo>
                <a:lnTo>
                  <a:pt x="2206" y="1914"/>
                </a:lnTo>
                <a:lnTo>
                  <a:pt x="2198" y="1915"/>
                </a:lnTo>
                <a:lnTo>
                  <a:pt x="2190" y="1914"/>
                </a:lnTo>
                <a:lnTo>
                  <a:pt x="2182" y="1911"/>
                </a:lnTo>
                <a:lnTo>
                  <a:pt x="2175" y="1909"/>
                </a:lnTo>
                <a:lnTo>
                  <a:pt x="2170" y="1903"/>
                </a:lnTo>
                <a:lnTo>
                  <a:pt x="2164" y="1898"/>
                </a:lnTo>
                <a:lnTo>
                  <a:pt x="2160" y="1891"/>
                </a:lnTo>
                <a:lnTo>
                  <a:pt x="2159" y="1883"/>
                </a:lnTo>
                <a:lnTo>
                  <a:pt x="2158" y="1875"/>
                </a:lnTo>
                <a:close/>
                <a:moveTo>
                  <a:pt x="2452" y="3624"/>
                </a:moveTo>
                <a:lnTo>
                  <a:pt x="2452" y="2674"/>
                </a:lnTo>
                <a:lnTo>
                  <a:pt x="2618" y="2674"/>
                </a:lnTo>
                <a:lnTo>
                  <a:pt x="2676" y="3624"/>
                </a:lnTo>
                <a:lnTo>
                  <a:pt x="2452" y="3624"/>
                </a:lnTo>
                <a:close/>
                <a:moveTo>
                  <a:pt x="2816" y="4763"/>
                </a:moveTo>
                <a:lnTo>
                  <a:pt x="2679" y="2666"/>
                </a:lnTo>
                <a:lnTo>
                  <a:pt x="2734" y="1228"/>
                </a:lnTo>
                <a:lnTo>
                  <a:pt x="2737" y="1194"/>
                </a:lnTo>
                <a:lnTo>
                  <a:pt x="2741" y="1158"/>
                </a:lnTo>
                <a:lnTo>
                  <a:pt x="2745" y="1139"/>
                </a:lnTo>
                <a:lnTo>
                  <a:pt x="2749" y="1120"/>
                </a:lnTo>
                <a:lnTo>
                  <a:pt x="2754" y="1100"/>
                </a:lnTo>
                <a:lnTo>
                  <a:pt x="2761" y="1081"/>
                </a:lnTo>
                <a:lnTo>
                  <a:pt x="2769" y="1061"/>
                </a:lnTo>
                <a:lnTo>
                  <a:pt x="2780" y="1042"/>
                </a:lnTo>
                <a:lnTo>
                  <a:pt x="2790" y="1024"/>
                </a:lnTo>
                <a:lnTo>
                  <a:pt x="2804" y="1005"/>
                </a:lnTo>
                <a:lnTo>
                  <a:pt x="2818" y="987"/>
                </a:lnTo>
                <a:lnTo>
                  <a:pt x="2836" y="971"/>
                </a:lnTo>
                <a:lnTo>
                  <a:pt x="2855" y="955"/>
                </a:lnTo>
                <a:lnTo>
                  <a:pt x="2876" y="940"/>
                </a:lnTo>
                <a:lnTo>
                  <a:pt x="3063" y="825"/>
                </a:lnTo>
                <a:lnTo>
                  <a:pt x="3076" y="817"/>
                </a:lnTo>
                <a:lnTo>
                  <a:pt x="3088" y="810"/>
                </a:lnTo>
                <a:lnTo>
                  <a:pt x="3102" y="805"/>
                </a:lnTo>
                <a:lnTo>
                  <a:pt x="3114" y="799"/>
                </a:lnTo>
                <a:lnTo>
                  <a:pt x="3126" y="797"/>
                </a:lnTo>
                <a:lnTo>
                  <a:pt x="3138" y="794"/>
                </a:lnTo>
                <a:lnTo>
                  <a:pt x="3149" y="791"/>
                </a:lnTo>
                <a:lnTo>
                  <a:pt x="3161" y="790"/>
                </a:lnTo>
                <a:lnTo>
                  <a:pt x="3172" y="790"/>
                </a:lnTo>
                <a:lnTo>
                  <a:pt x="3183" y="791"/>
                </a:lnTo>
                <a:lnTo>
                  <a:pt x="3193" y="792"/>
                </a:lnTo>
                <a:lnTo>
                  <a:pt x="3203" y="795"/>
                </a:lnTo>
                <a:lnTo>
                  <a:pt x="3212" y="798"/>
                </a:lnTo>
                <a:lnTo>
                  <a:pt x="3221" y="802"/>
                </a:lnTo>
                <a:lnTo>
                  <a:pt x="3239" y="811"/>
                </a:lnTo>
                <a:lnTo>
                  <a:pt x="3254" y="823"/>
                </a:lnTo>
                <a:lnTo>
                  <a:pt x="3269" y="837"/>
                </a:lnTo>
                <a:lnTo>
                  <a:pt x="3281" y="854"/>
                </a:lnTo>
                <a:lnTo>
                  <a:pt x="3290" y="873"/>
                </a:lnTo>
                <a:lnTo>
                  <a:pt x="3298" y="893"/>
                </a:lnTo>
                <a:lnTo>
                  <a:pt x="3303" y="915"/>
                </a:lnTo>
                <a:lnTo>
                  <a:pt x="3307" y="938"/>
                </a:lnTo>
                <a:lnTo>
                  <a:pt x="3307" y="962"/>
                </a:lnTo>
                <a:lnTo>
                  <a:pt x="3294" y="2497"/>
                </a:lnTo>
                <a:lnTo>
                  <a:pt x="2957" y="2497"/>
                </a:lnTo>
                <a:lnTo>
                  <a:pt x="2957" y="2696"/>
                </a:lnTo>
                <a:lnTo>
                  <a:pt x="3011" y="2696"/>
                </a:lnTo>
                <a:lnTo>
                  <a:pt x="3011" y="2551"/>
                </a:lnTo>
                <a:lnTo>
                  <a:pt x="3294" y="2551"/>
                </a:lnTo>
                <a:lnTo>
                  <a:pt x="3293" y="2674"/>
                </a:lnTo>
                <a:lnTo>
                  <a:pt x="3822" y="2674"/>
                </a:lnTo>
                <a:lnTo>
                  <a:pt x="3822" y="3624"/>
                </a:lnTo>
                <a:lnTo>
                  <a:pt x="3285" y="3624"/>
                </a:lnTo>
                <a:lnTo>
                  <a:pt x="3274" y="4763"/>
                </a:lnTo>
                <a:lnTo>
                  <a:pt x="2816" y="4763"/>
                </a:lnTo>
                <a:close/>
                <a:moveTo>
                  <a:pt x="2992" y="0"/>
                </a:moveTo>
                <a:lnTo>
                  <a:pt x="2992" y="0"/>
                </a:lnTo>
                <a:lnTo>
                  <a:pt x="3012" y="1"/>
                </a:lnTo>
                <a:lnTo>
                  <a:pt x="3031" y="3"/>
                </a:lnTo>
                <a:lnTo>
                  <a:pt x="3050" y="7"/>
                </a:lnTo>
                <a:lnTo>
                  <a:pt x="3068" y="11"/>
                </a:lnTo>
                <a:lnTo>
                  <a:pt x="3094" y="19"/>
                </a:lnTo>
                <a:lnTo>
                  <a:pt x="3118" y="30"/>
                </a:lnTo>
                <a:lnTo>
                  <a:pt x="3142" y="42"/>
                </a:lnTo>
                <a:lnTo>
                  <a:pt x="3164" y="56"/>
                </a:lnTo>
                <a:lnTo>
                  <a:pt x="3185" y="73"/>
                </a:lnTo>
                <a:lnTo>
                  <a:pt x="3204" y="91"/>
                </a:lnTo>
                <a:lnTo>
                  <a:pt x="3221" y="110"/>
                </a:lnTo>
                <a:lnTo>
                  <a:pt x="3239" y="132"/>
                </a:lnTo>
                <a:lnTo>
                  <a:pt x="3254" y="154"/>
                </a:lnTo>
                <a:lnTo>
                  <a:pt x="3266" y="179"/>
                </a:lnTo>
                <a:lnTo>
                  <a:pt x="3278" y="203"/>
                </a:lnTo>
                <a:lnTo>
                  <a:pt x="3287" y="230"/>
                </a:lnTo>
                <a:lnTo>
                  <a:pt x="3294" y="257"/>
                </a:lnTo>
                <a:lnTo>
                  <a:pt x="3299" y="283"/>
                </a:lnTo>
                <a:lnTo>
                  <a:pt x="3303" y="312"/>
                </a:lnTo>
                <a:lnTo>
                  <a:pt x="3305" y="341"/>
                </a:lnTo>
                <a:lnTo>
                  <a:pt x="3305" y="398"/>
                </a:lnTo>
                <a:lnTo>
                  <a:pt x="3305" y="428"/>
                </a:lnTo>
                <a:lnTo>
                  <a:pt x="3303" y="445"/>
                </a:lnTo>
                <a:lnTo>
                  <a:pt x="3299" y="459"/>
                </a:lnTo>
                <a:lnTo>
                  <a:pt x="3294" y="473"/>
                </a:lnTo>
                <a:lnTo>
                  <a:pt x="3285" y="486"/>
                </a:lnTo>
                <a:lnTo>
                  <a:pt x="3275" y="498"/>
                </a:lnTo>
                <a:lnTo>
                  <a:pt x="3263" y="509"/>
                </a:lnTo>
                <a:lnTo>
                  <a:pt x="3250" y="518"/>
                </a:lnTo>
                <a:lnTo>
                  <a:pt x="3235" y="528"/>
                </a:lnTo>
                <a:lnTo>
                  <a:pt x="3227" y="551"/>
                </a:lnTo>
                <a:lnTo>
                  <a:pt x="3217" y="572"/>
                </a:lnTo>
                <a:lnTo>
                  <a:pt x="3207" y="594"/>
                </a:lnTo>
                <a:lnTo>
                  <a:pt x="3195" y="614"/>
                </a:lnTo>
                <a:lnTo>
                  <a:pt x="3181" y="633"/>
                </a:lnTo>
                <a:lnTo>
                  <a:pt x="3166" y="650"/>
                </a:lnTo>
                <a:lnTo>
                  <a:pt x="3150" y="666"/>
                </a:lnTo>
                <a:lnTo>
                  <a:pt x="3133" y="681"/>
                </a:lnTo>
                <a:lnTo>
                  <a:pt x="3114" y="696"/>
                </a:lnTo>
                <a:lnTo>
                  <a:pt x="3095" y="708"/>
                </a:lnTo>
                <a:lnTo>
                  <a:pt x="3075" y="717"/>
                </a:lnTo>
                <a:lnTo>
                  <a:pt x="3054" y="727"/>
                </a:lnTo>
                <a:lnTo>
                  <a:pt x="3032" y="733"/>
                </a:lnTo>
                <a:lnTo>
                  <a:pt x="3011" y="739"/>
                </a:lnTo>
                <a:lnTo>
                  <a:pt x="2986" y="741"/>
                </a:lnTo>
                <a:lnTo>
                  <a:pt x="2964" y="743"/>
                </a:lnTo>
                <a:lnTo>
                  <a:pt x="2949" y="743"/>
                </a:lnTo>
                <a:lnTo>
                  <a:pt x="2934" y="741"/>
                </a:lnTo>
                <a:lnTo>
                  <a:pt x="2919" y="739"/>
                </a:lnTo>
                <a:lnTo>
                  <a:pt x="2904" y="736"/>
                </a:lnTo>
                <a:lnTo>
                  <a:pt x="2878" y="728"/>
                </a:lnTo>
                <a:lnTo>
                  <a:pt x="2851" y="717"/>
                </a:lnTo>
                <a:lnTo>
                  <a:pt x="2825" y="704"/>
                </a:lnTo>
                <a:lnTo>
                  <a:pt x="2802" y="688"/>
                </a:lnTo>
                <a:lnTo>
                  <a:pt x="2780" y="670"/>
                </a:lnTo>
                <a:lnTo>
                  <a:pt x="2759" y="650"/>
                </a:lnTo>
                <a:lnTo>
                  <a:pt x="2742" y="627"/>
                </a:lnTo>
                <a:lnTo>
                  <a:pt x="2726" y="603"/>
                </a:lnTo>
                <a:lnTo>
                  <a:pt x="2711" y="578"/>
                </a:lnTo>
                <a:lnTo>
                  <a:pt x="2699" y="549"/>
                </a:lnTo>
                <a:lnTo>
                  <a:pt x="2690" y="521"/>
                </a:lnTo>
                <a:lnTo>
                  <a:pt x="2683" y="492"/>
                </a:lnTo>
                <a:lnTo>
                  <a:pt x="2679" y="461"/>
                </a:lnTo>
                <a:lnTo>
                  <a:pt x="2677" y="428"/>
                </a:lnTo>
                <a:lnTo>
                  <a:pt x="2677" y="341"/>
                </a:lnTo>
                <a:lnTo>
                  <a:pt x="2677" y="324"/>
                </a:lnTo>
                <a:lnTo>
                  <a:pt x="2679" y="305"/>
                </a:lnTo>
                <a:lnTo>
                  <a:pt x="2681" y="287"/>
                </a:lnTo>
                <a:lnTo>
                  <a:pt x="2684" y="270"/>
                </a:lnTo>
                <a:lnTo>
                  <a:pt x="2688" y="254"/>
                </a:lnTo>
                <a:lnTo>
                  <a:pt x="2694" y="238"/>
                </a:lnTo>
                <a:lnTo>
                  <a:pt x="2699" y="222"/>
                </a:lnTo>
                <a:lnTo>
                  <a:pt x="2706" y="206"/>
                </a:lnTo>
                <a:lnTo>
                  <a:pt x="2712" y="191"/>
                </a:lnTo>
                <a:lnTo>
                  <a:pt x="2720" y="176"/>
                </a:lnTo>
                <a:lnTo>
                  <a:pt x="2728" y="161"/>
                </a:lnTo>
                <a:lnTo>
                  <a:pt x="2738" y="148"/>
                </a:lnTo>
                <a:lnTo>
                  <a:pt x="2749" y="134"/>
                </a:lnTo>
                <a:lnTo>
                  <a:pt x="2758" y="122"/>
                </a:lnTo>
                <a:lnTo>
                  <a:pt x="2770" y="110"/>
                </a:lnTo>
                <a:lnTo>
                  <a:pt x="2781" y="98"/>
                </a:lnTo>
                <a:lnTo>
                  <a:pt x="2751" y="82"/>
                </a:lnTo>
                <a:lnTo>
                  <a:pt x="2745" y="77"/>
                </a:lnTo>
                <a:lnTo>
                  <a:pt x="2738" y="71"/>
                </a:lnTo>
                <a:lnTo>
                  <a:pt x="2732" y="66"/>
                </a:lnTo>
                <a:lnTo>
                  <a:pt x="2728" y="59"/>
                </a:lnTo>
                <a:lnTo>
                  <a:pt x="2726" y="52"/>
                </a:lnTo>
                <a:lnTo>
                  <a:pt x="2724" y="47"/>
                </a:lnTo>
                <a:lnTo>
                  <a:pt x="2724" y="40"/>
                </a:lnTo>
                <a:lnTo>
                  <a:pt x="2724" y="34"/>
                </a:lnTo>
                <a:lnTo>
                  <a:pt x="2726" y="28"/>
                </a:lnTo>
                <a:lnTo>
                  <a:pt x="2727" y="21"/>
                </a:lnTo>
                <a:lnTo>
                  <a:pt x="2731" y="17"/>
                </a:lnTo>
                <a:lnTo>
                  <a:pt x="2734" y="12"/>
                </a:lnTo>
                <a:lnTo>
                  <a:pt x="2739" y="9"/>
                </a:lnTo>
                <a:lnTo>
                  <a:pt x="2743" y="5"/>
                </a:lnTo>
                <a:lnTo>
                  <a:pt x="2749" y="4"/>
                </a:lnTo>
                <a:lnTo>
                  <a:pt x="2755" y="4"/>
                </a:lnTo>
                <a:lnTo>
                  <a:pt x="2974" y="1"/>
                </a:lnTo>
                <a:lnTo>
                  <a:pt x="2992" y="0"/>
                </a:lnTo>
                <a:close/>
                <a:moveTo>
                  <a:pt x="3196" y="387"/>
                </a:moveTo>
                <a:lnTo>
                  <a:pt x="3196" y="428"/>
                </a:lnTo>
                <a:lnTo>
                  <a:pt x="3195" y="455"/>
                </a:lnTo>
                <a:lnTo>
                  <a:pt x="3191" y="482"/>
                </a:lnTo>
                <a:lnTo>
                  <a:pt x="3185" y="506"/>
                </a:lnTo>
                <a:lnTo>
                  <a:pt x="3177" y="531"/>
                </a:lnTo>
                <a:lnTo>
                  <a:pt x="3166" y="553"/>
                </a:lnTo>
                <a:lnTo>
                  <a:pt x="3156" y="575"/>
                </a:lnTo>
                <a:lnTo>
                  <a:pt x="3142" y="595"/>
                </a:lnTo>
                <a:lnTo>
                  <a:pt x="3126" y="614"/>
                </a:lnTo>
                <a:lnTo>
                  <a:pt x="3110" y="630"/>
                </a:lnTo>
                <a:lnTo>
                  <a:pt x="3093" y="645"/>
                </a:lnTo>
                <a:lnTo>
                  <a:pt x="3072" y="658"/>
                </a:lnTo>
                <a:lnTo>
                  <a:pt x="3052" y="669"/>
                </a:lnTo>
                <a:lnTo>
                  <a:pt x="3031" y="677"/>
                </a:lnTo>
                <a:lnTo>
                  <a:pt x="3009" y="684"/>
                </a:lnTo>
                <a:lnTo>
                  <a:pt x="2986" y="688"/>
                </a:lnTo>
                <a:lnTo>
                  <a:pt x="2964" y="689"/>
                </a:lnTo>
                <a:lnTo>
                  <a:pt x="2939" y="688"/>
                </a:lnTo>
                <a:lnTo>
                  <a:pt x="2917" y="684"/>
                </a:lnTo>
                <a:lnTo>
                  <a:pt x="2895" y="677"/>
                </a:lnTo>
                <a:lnTo>
                  <a:pt x="2874" y="669"/>
                </a:lnTo>
                <a:lnTo>
                  <a:pt x="2853" y="658"/>
                </a:lnTo>
                <a:lnTo>
                  <a:pt x="2835" y="645"/>
                </a:lnTo>
                <a:lnTo>
                  <a:pt x="2816" y="630"/>
                </a:lnTo>
                <a:lnTo>
                  <a:pt x="2800" y="614"/>
                </a:lnTo>
                <a:lnTo>
                  <a:pt x="2785" y="595"/>
                </a:lnTo>
                <a:lnTo>
                  <a:pt x="2771" y="575"/>
                </a:lnTo>
                <a:lnTo>
                  <a:pt x="2759" y="553"/>
                </a:lnTo>
                <a:lnTo>
                  <a:pt x="2750" y="531"/>
                </a:lnTo>
                <a:lnTo>
                  <a:pt x="2742" y="506"/>
                </a:lnTo>
                <a:lnTo>
                  <a:pt x="2735" y="482"/>
                </a:lnTo>
                <a:lnTo>
                  <a:pt x="2732" y="455"/>
                </a:lnTo>
                <a:lnTo>
                  <a:pt x="2731" y="428"/>
                </a:lnTo>
                <a:lnTo>
                  <a:pt x="2731" y="341"/>
                </a:lnTo>
                <a:lnTo>
                  <a:pt x="2731" y="325"/>
                </a:lnTo>
                <a:lnTo>
                  <a:pt x="2732" y="308"/>
                </a:lnTo>
                <a:lnTo>
                  <a:pt x="2735" y="291"/>
                </a:lnTo>
                <a:lnTo>
                  <a:pt x="2738" y="277"/>
                </a:lnTo>
                <a:lnTo>
                  <a:pt x="2742" y="261"/>
                </a:lnTo>
                <a:lnTo>
                  <a:pt x="2747" y="246"/>
                </a:lnTo>
                <a:lnTo>
                  <a:pt x="2753" y="231"/>
                </a:lnTo>
                <a:lnTo>
                  <a:pt x="2758" y="218"/>
                </a:lnTo>
                <a:lnTo>
                  <a:pt x="2766" y="204"/>
                </a:lnTo>
                <a:lnTo>
                  <a:pt x="2773" y="191"/>
                </a:lnTo>
                <a:lnTo>
                  <a:pt x="2782" y="179"/>
                </a:lnTo>
                <a:lnTo>
                  <a:pt x="2790" y="167"/>
                </a:lnTo>
                <a:lnTo>
                  <a:pt x="2800" y="156"/>
                </a:lnTo>
                <a:lnTo>
                  <a:pt x="2810" y="145"/>
                </a:lnTo>
                <a:lnTo>
                  <a:pt x="2821" y="136"/>
                </a:lnTo>
                <a:lnTo>
                  <a:pt x="2832" y="126"/>
                </a:lnTo>
                <a:lnTo>
                  <a:pt x="2998" y="219"/>
                </a:lnTo>
                <a:lnTo>
                  <a:pt x="2927" y="301"/>
                </a:lnTo>
                <a:lnTo>
                  <a:pt x="3084" y="306"/>
                </a:lnTo>
                <a:lnTo>
                  <a:pt x="3084" y="387"/>
                </a:lnTo>
                <a:lnTo>
                  <a:pt x="3196" y="387"/>
                </a:lnTo>
                <a:close/>
                <a:moveTo>
                  <a:pt x="629" y="21"/>
                </a:moveTo>
                <a:lnTo>
                  <a:pt x="629" y="21"/>
                </a:lnTo>
                <a:lnTo>
                  <a:pt x="645" y="21"/>
                </a:lnTo>
                <a:lnTo>
                  <a:pt x="661" y="23"/>
                </a:lnTo>
                <a:lnTo>
                  <a:pt x="676" y="26"/>
                </a:lnTo>
                <a:lnTo>
                  <a:pt x="691" y="30"/>
                </a:lnTo>
                <a:lnTo>
                  <a:pt x="716" y="34"/>
                </a:lnTo>
                <a:lnTo>
                  <a:pt x="742" y="42"/>
                </a:lnTo>
                <a:lnTo>
                  <a:pt x="767" y="51"/>
                </a:lnTo>
                <a:lnTo>
                  <a:pt x="790" y="63"/>
                </a:lnTo>
                <a:lnTo>
                  <a:pt x="813" y="78"/>
                </a:lnTo>
                <a:lnTo>
                  <a:pt x="833" y="94"/>
                </a:lnTo>
                <a:lnTo>
                  <a:pt x="853" y="113"/>
                </a:lnTo>
                <a:lnTo>
                  <a:pt x="871" y="133"/>
                </a:lnTo>
                <a:lnTo>
                  <a:pt x="887" y="154"/>
                </a:lnTo>
                <a:lnTo>
                  <a:pt x="901" y="177"/>
                </a:lnTo>
                <a:lnTo>
                  <a:pt x="914" y="201"/>
                </a:lnTo>
                <a:lnTo>
                  <a:pt x="924" y="228"/>
                </a:lnTo>
                <a:lnTo>
                  <a:pt x="932" y="255"/>
                </a:lnTo>
                <a:lnTo>
                  <a:pt x="938" y="283"/>
                </a:lnTo>
                <a:lnTo>
                  <a:pt x="942" y="312"/>
                </a:lnTo>
                <a:lnTo>
                  <a:pt x="943" y="341"/>
                </a:lnTo>
                <a:lnTo>
                  <a:pt x="943" y="428"/>
                </a:lnTo>
                <a:lnTo>
                  <a:pt x="942" y="461"/>
                </a:lnTo>
                <a:lnTo>
                  <a:pt x="938" y="492"/>
                </a:lnTo>
                <a:lnTo>
                  <a:pt x="931" y="521"/>
                </a:lnTo>
                <a:lnTo>
                  <a:pt x="922" y="549"/>
                </a:lnTo>
                <a:lnTo>
                  <a:pt x="909" y="578"/>
                </a:lnTo>
                <a:lnTo>
                  <a:pt x="895" y="603"/>
                </a:lnTo>
                <a:lnTo>
                  <a:pt x="879" y="627"/>
                </a:lnTo>
                <a:lnTo>
                  <a:pt x="860" y="650"/>
                </a:lnTo>
                <a:lnTo>
                  <a:pt x="840" y="670"/>
                </a:lnTo>
                <a:lnTo>
                  <a:pt x="818" y="688"/>
                </a:lnTo>
                <a:lnTo>
                  <a:pt x="794" y="704"/>
                </a:lnTo>
                <a:lnTo>
                  <a:pt x="770" y="717"/>
                </a:lnTo>
                <a:lnTo>
                  <a:pt x="743" y="728"/>
                </a:lnTo>
                <a:lnTo>
                  <a:pt x="716" y="736"/>
                </a:lnTo>
                <a:lnTo>
                  <a:pt x="701" y="739"/>
                </a:lnTo>
                <a:lnTo>
                  <a:pt x="686" y="741"/>
                </a:lnTo>
                <a:lnTo>
                  <a:pt x="672" y="743"/>
                </a:lnTo>
                <a:lnTo>
                  <a:pt x="657" y="743"/>
                </a:lnTo>
                <a:lnTo>
                  <a:pt x="639" y="741"/>
                </a:lnTo>
                <a:lnTo>
                  <a:pt x="622" y="740"/>
                </a:lnTo>
                <a:lnTo>
                  <a:pt x="605" y="737"/>
                </a:lnTo>
                <a:lnTo>
                  <a:pt x="587" y="733"/>
                </a:lnTo>
                <a:lnTo>
                  <a:pt x="571" y="728"/>
                </a:lnTo>
                <a:lnTo>
                  <a:pt x="555" y="723"/>
                </a:lnTo>
                <a:lnTo>
                  <a:pt x="540" y="715"/>
                </a:lnTo>
                <a:lnTo>
                  <a:pt x="525" y="708"/>
                </a:lnTo>
                <a:lnTo>
                  <a:pt x="510" y="698"/>
                </a:lnTo>
                <a:lnTo>
                  <a:pt x="496" y="689"/>
                </a:lnTo>
                <a:lnTo>
                  <a:pt x="484" y="678"/>
                </a:lnTo>
                <a:lnTo>
                  <a:pt x="470" y="666"/>
                </a:lnTo>
                <a:lnTo>
                  <a:pt x="458" y="654"/>
                </a:lnTo>
                <a:lnTo>
                  <a:pt x="447" y="642"/>
                </a:lnTo>
                <a:lnTo>
                  <a:pt x="435" y="627"/>
                </a:lnTo>
                <a:lnTo>
                  <a:pt x="426" y="614"/>
                </a:lnTo>
                <a:lnTo>
                  <a:pt x="403" y="604"/>
                </a:lnTo>
                <a:lnTo>
                  <a:pt x="382" y="594"/>
                </a:lnTo>
                <a:lnTo>
                  <a:pt x="363" y="582"/>
                </a:lnTo>
                <a:lnTo>
                  <a:pt x="347" y="568"/>
                </a:lnTo>
                <a:lnTo>
                  <a:pt x="340" y="560"/>
                </a:lnTo>
                <a:lnTo>
                  <a:pt x="333" y="553"/>
                </a:lnTo>
                <a:lnTo>
                  <a:pt x="328" y="544"/>
                </a:lnTo>
                <a:lnTo>
                  <a:pt x="324" y="536"/>
                </a:lnTo>
                <a:lnTo>
                  <a:pt x="320" y="527"/>
                </a:lnTo>
                <a:lnTo>
                  <a:pt x="317" y="517"/>
                </a:lnTo>
                <a:lnTo>
                  <a:pt x="316" y="508"/>
                </a:lnTo>
                <a:lnTo>
                  <a:pt x="316" y="497"/>
                </a:lnTo>
                <a:lnTo>
                  <a:pt x="316" y="363"/>
                </a:lnTo>
                <a:lnTo>
                  <a:pt x="317" y="328"/>
                </a:lnTo>
                <a:lnTo>
                  <a:pt x="321" y="296"/>
                </a:lnTo>
                <a:lnTo>
                  <a:pt x="329" y="263"/>
                </a:lnTo>
                <a:lnTo>
                  <a:pt x="339" y="231"/>
                </a:lnTo>
                <a:lnTo>
                  <a:pt x="352" y="201"/>
                </a:lnTo>
                <a:lnTo>
                  <a:pt x="367" y="173"/>
                </a:lnTo>
                <a:lnTo>
                  <a:pt x="386" y="148"/>
                </a:lnTo>
                <a:lnTo>
                  <a:pt x="404" y="124"/>
                </a:lnTo>
                <a:lnTo>
                  <a:pt x="427" y="101"/>
                </a:lnTo>
                <a:lnTo>
                  <a:pt x="451" y="81"/>
                </a:lnTo>
                <a:lnTo>
                  <a:pt x="477" y="63"/>
                </a:lnTo>
                <a:lnTo>
                  <a:pt x="490" y="56"/>
                </a:lnTo>
                <a:lnTo>
                  <a:pt x="504" y="48"/>
                </a:lnTo>
                <a:lnTo>
                  <a:pt x="519" y="43"/>
                </a:lnTo>
                <a:lnTo>
                  <a:pt x="533" y="38"/>
                </a:lnTo>
                <a:lnTo>
                  <a:pt x="548" y="32"/>
                </a:lnTo>
                <a:lnTo>
                  <a:pt x="564" y="28"/>
                </a:lnTo>
                <a:lnTo>
                  <a:pt x="579" y="26"/>
                </a:lnTo>
                <a:lnTo>
                  <a:pt x="595" y="23"/>
                </a:lnTo>
                <a:lnTo>
                  <a:pt x="611" y="21"/>
                </a:lnTo>
                <a:lnTo>
                  <a:pt x="629" y="21"/>
                </a:lnTo>
                <a:close/>
                <a:moveTo>
                  <a:pt x="446" y="539"/>
                </a:moveTo>
                <a:lnTo>
                  <a:pt x="446" y="539"/>
                </a:lnTo>
                <a:lnTo>
                  <a:pt x="459" y="565"/>
                </a:lnTo>
                <a:lnTo>
                  <a:pt x="474" y="590"/>
                </a:lnTo>
                <a:lnTo>
                  <a:pt x="492" y="611"/>
                </a:lnTo>
                <a:lnTo>
                  <a:pt x="512" y="631"/>
                </a:lnTo>
                <a:lnTo>
                  <a:pt x="527" y="645"/>
                </a:lnTo>
                <a:lnTo>
                  <a:pt x="544" y="655"/>
                </a:lnTo>
                <a:lnTo>
                  <a:pt x="562" y="665"/>
                </a:lnTo>
                <a:lnTo>
                  <a:pt x="579" y="674"/>
                </a:lnTo>
                <a:lnTo>
                  <a:pt x="598" y="680"/>
                </a:lnTo>
                <a:lnTo>
                  <a:pt x="617" y="685"/>
                </a:lnTo>
                <a:lnTo>
                  <a:pt x="637" y="688"/>
                </a:lnTo>
                <a:lnTo>
                  <a:pt x="657" y="689"/>
                </a:lnTo>
                <a:lnTo>
                  <a:pt x="680" y="688"/>
                </a:lnTo>
                <a:lnTo>
                  <a:pt x="703" y="684"/>
                </a:lnTo>
                <a:lnTo>
                  <a:pt x="725" y="677"/>
                </a:lnTo>
                <a:lnTo>
                  <a:pt x="747" y="669"/>
                </a:lnTo>
                <a:lnTo>
                  <a:pt x="767" y="658"/>
                </a:lnTo>
                <a:lnTo>
                  <a:pt x="786" y="645"/>
                </a:lnTo>
                <a:lnTo>
                  <a:pt x="803" y="630"/>
                </a:lnTo>
                <a:lnTo>
                  <a:pt x="821" y="614"/>
                </a:lnTo>
                <a:lnTo>
                  <a:pt x="836" y="595"/>
                </a:lnTo>
                <a:lnTo>
                  <a:pt x="849" y="575"/>
                </a:lnTo>
                <a:lnTo>
                  <a:pt x="861" y="553"/>
                </a:lnTo>
                <a:lnTo>
                  <a:pt x="871" y="531"/>
                </a:lnTo>
                <a:lnTo>
                  <a:pt x="879" y="506"/>
                </a:lnTo>
                <a:lnTo>
                  <a:pt x="884" y="482"/>
                </a:lnTo>
                <a:lnTo>
                  <a:pt x="888" y="455"/>
                </a:lnTo>
                <a:lnTo>
                  <a:pt x="889" y="428"/>
                </a:lnTo>
                <a:lnTo>
                  <a:pt x="889" y="341"/>
                </a:lnTo>
                <a:lnTo>
                  <a:pt x="888" y="318"/>
                </a:lnTo>
                <a:lnTo>
                  <a:pt x="885" y="297"/>
                </a:lnTo>
                <a:lnTo>
                  <a:pt x="881" y="275"/>
                </a:lnTo>
                <a:lnTo>
                  <a:pt x="876" y="255"/>
                </a:lnTo>
                <a:lnTo>
                  <a:pt x="869" y="235"/>
                </a:lnTo>
                <a:lnTo>
                  <a:pt x="861" y="216"/>
                </a:lnTo>
                <a:lnTo>
                  <a:pt x="852" y="199"/>
                </a:lnTo>
                <a:lnTo>
                  <a:pt x="841" y="181"/>
                </a:lnTo>
                <a:lnTo>
                  <a:pt x="742" y="181"/>
                </a:lnTo>
                <a:lnTo>
                  <a:pt x="720" y="183"/>
                </a:lnTo>
                <a:lnTo>
                  <a:pt x="701" y="187"/>
                </a:lnTo>
                <a:lnTo>
                  <a:pt x="684" y="192"/>
                </a:lnTo>
                <a:lnTo>
                  <a:pt x="670" y="200"/>
                </a:lnTo>
                <a:lnTo>
                  <a:pt x="658" y="210"/>
                </a:lnTo>
                <a:lnTo>
                  <a:pt x="649" y="222"/>
                </a:lnTo>
                <a:lnTo>
                  <a:pt x="641" y="235"/>
                </a:lnTo>
                <a:lnTo>
                  <a:pt x="634" y="248"/>
                </a:lnTo>
                <a:lnTo>
                  <a:pt x="630" y="265"/>
                </a:lnTo>
                <a:lnTo>
                  <a:pt x="626" y="282"/>
                </a:lnTo>
                <a:lnTo>
                  <a:pt x="623" y="300"/>
                </a:lnTo>
                <a:lnTo>
                  <a:pt x="622" y="318"/>
                </a:lnTo>
                <a:lnTo>
                  <a:pt x="621" y="357"/>
                </a:lnTo>
                <a:lnTo>
                  <a:pt x="621" y="396"/>
                </a:lnTo>
                <a:lnTo>
                  <a:pt x="531" y="317"/>
                </a:lnTo>
                <a:lnTo>
                  <a:pt x="531" y="497"/>
                </a:lnTo>
                <a:lnTo>
                  <a:pt x="446" y="539"/>
                </a:lnTo>
                <a:close/>
                <a:moveTo>
                  <a:pt x="1356" y="1970"/>
                </a:moveTo>
                <a:lnTo>
                  <a:pt x="1356" y="1640"/>
                </a:lnTo>
                <a:lnTo>
                  <a:pt x="911" y="1640"/>
                </a:lnTo>
                <a:lnTo>
                  <a:pt x="899" y="1629"/>
                </a:lnTo>
                <a:lnTo>
                  <a:pt x="871" y="1602"/>
                </a:lnTo>
                <a:lnTo>
                  <a:pt x="860" y="1381"/>
                </a:lnTo>
                <a:lnTo>
                  <a:pt x="856" y="1315"/>
                </a:lnTo>
                <a:lnTo>
                  <a:pt x="849" y="1257"/>
                </a:lnTo>
                <a:lnTo>
                  <a:pt x="846" y="1232"/>
                </a:lnTo>
                <a:lnTo>
                  <a:pt x="842" y="1209"/>
                </a:lnTo>
                <a:lnTo>
                  <a:pt x="837" y="1187"/>
                </a:lnTo>
                <a:lnTo>
                  <a:pt x="832" y="1166"/>
                </a:lnTo>
                <a:lnTo>
                  <a:pt x="825" y="1147"/>
                </a:lnTo>
                <a:lnTo>
                  <a:pt x="817" y="1130"/>
                </a:lnTo>
                <a:lnTo>
                  <a:pt x="809" y="1114"/>
                </a:lnTo>
                <a:lnTo>
                  <a:pt x="798" y="1099"/>
                </a:lnTo>
                <a:lnTo>
                  <a:pt x="787" y="1084"/>
                </a:lnTo>
                <a:lnTo>
                  <a:pt x="775" y="1071"/>
                </a:lnTo>
                <a:lnTo>
                  <a:pt x="760" y="1058"/>
                </a:lnTo>
                <a:lnTo>
                  <a:pt x="746" y="1046"/>
                </a:lnTo>
                <a:lnTo>
                  <a:pt x="563" y="912"/>
                </a:lnTo>
                <a:lnTo>
                  <a:pt x="547" y="901"/>
                </a:lnTo>
                <a:lnTo>
                  <a:pt x="531" y="893"/>
                </a:lnTo>
                <a:lnTo>
                  <a:pt x="516" y="888"/>
                </a:lnTo>
                <a:lnTo>
                  <a:pt x="501" y="885"/>
                </a:lnTo>
                <a:lnTo>
                  <a:pt x="488" y="884"/>
                </a:lnTo>
                <a:lnTo>
                  <a:pt x="474" y="887"/>
                </a:lnTo>
                <a:lnTo>
                  <a:pt x="461" y="889"/>
                </a:lnTo>
                <a:lnTo>
                  <a:pt x="450" y="896"/>
                </a:lnTo>
                <a:lnTo>
                  <a:pt x="439" y="903"/>
                </a:lnTo>
                <a:lnTo>
                  <a:pt x="430" y="913"/>
                </a:lnTo>
                <a:lnTo>
                  <a:pt x="422" y="924"/>
                </a:lnTo>
                <a:lnTo>
                  <a:pt x="414" y="938"/>
                </a:lnTo>
                <a:lnTo>
                  <a:pt x="408" y="952"/>
                </a:lnTo>
                <a:lnTo>
                  <a:pt x="404" y="968"/>
                </a:lnTo>
                <a:lnTo>
                  <a:pt x="403" y="986"/>
                </a:lnTo>
                <a:lnTo>
                  <a:pt x="402" y="1005"/>
                </a:lnTo>
                <a:lnTo>
                  <a:pt x="416" y="2621"/>
                </a:lnTo>
                <a:lnTo>
                  <a:pt x="922" y="2621"/>
                </a:lnTo>
                <a:lnTo>
                  <a:pt x="892" y="2024"/>
                </a:lnTo>
                <a:lnTo>
                  <a:pt x="727" y="2024"/>
                </a:lnTo>
                <a:lnTo>
                  <a:pt x="707" y="2023"/>
                </a:lnTo>
                <a:lnTo>
                  <a:pt x="689" y="2022"/>
                </a:lnTo>
                <a:lnTo>
                  <a:pt x="672" y="2019"/>
                </a:lnTo>
                <a:lnTo>
                  <a:pt x="654" y="2015"/>
                </a:lnTo>
                <a:lnTo>
                  <a:pt x="638" y="2009"/>
                </a:lnTo>
                <a:lnTo>
                  <a:pt x="623" y="2001"/>
                </a:lnTo>
                <a:lnTo>
                  <a:pt x="610" y="1993"/>
                </a:lnTo>
                <a:lnTo>
                  <a:pt x="596" y="1984"/>
                </a:lnTo>
                <a:lnTo>
                  <a:pt x="584" y="1973"/>
                </a:lnTo>
                <a:lnTo>
                  <a:pt x="574" y="1961"/>
                </a:lnTo>
                <a:lnTo>
                  <a:pt x="564" y="1948"/>
                </a:lnTo>
                <a:lnTo>
                  <a:pt x="555" y="1934"/>
                </a:lnTo>
                <a:lnTo>
                  <a:pt x="548" y="1917"/>
                </a:lnTo>
                <a:lnTo>
                  <a:pt x="543" y="1899"/>
                </a:lnTo>
                <a:lnTo>
                  <a:pt x="537" y="1880"/>
                </a:lnTo>
                <a:lnTo>
                  <a:pt x="535" y="1860"/>
                </a:lnTo>
                <a:lnTo>
                  <a:pt x="478" y="1338"/>
                </a:lnTo>
                <a:lnTo>
                  <a:pt x="532" y="1331"/>
                </a:lnTo>
                <a:lnTo>
                  <a:pt x="588" y="1855"/>
                </a:lnTo>
                <a:lnTo>
                  <a:pt x="591" y="1870"/>
                </a:lnTo>
                <a:lnTo>
                  <a:pt x="594" y="1883"/>
                </a:lnTo>
                <a:lnTo>
                  <a:pt x="598" y="1895"/>
                </a:lnTo>
                <a:lnTo>
                  <a:pt x="602" y="1907"/>
                </a:lnTo>
                <a:lnTo>
                  <a:pt x="609" y="1917"/>
                </a:lnTo>
                <a:lnTo>
                  <a:pt x="614" y="1926"/>
                </a:lnTo>
                <a:lnTo>
                  <a:pt x="622" y="1936"/>
                </a:lnTo>
                <a:lnTo>
                  <a:pt x="630" y="1942"/>
                </a:lnTo>
                <a:lnTo>
                  <a:pt x="639" y="1949"/>
                </a:lnTo>
                <a:lnTo>
                  <a:pt x="649" y="1954"/>
                </a:lnTo>
                <a:lnTo>
                  <a:pt x="660" y="1960"/>
                </a:lnTo>
                <a:lnTo>
                  <a:pt x="672" y="1964"/>
                </a:lnTo>
                <a:lnTo>
                  <a:pt x="684" y="1966"/>
                </a:lnTo>
                <a:lnTo>
                  <a:pt x="697" y="1969"/>
                </a:lnTo>
                <a:lnTo>
                  <a:pt x="712" y="1970"/>
                </a:lnTo>
                <a:lnTo>
                  <a:pt x="727" y="1970"/>
                </a:lnTo>
                <a:lnTo>
                  <a:pt x="1356" y="1970"/>
                </a:lnTo>
                <a:close/>
                <a:moveTo>
                  <a:pt x="977" y="1586"/>
                </a:moveTo>
                <a:lnTo>
                  <a:pt x="1409" y="1586"/>
                </a:lnTo>
                <a:lnTo>
                  <a:pt x="1409" y="2024"/>
                </a:lnTo>
                <a:lnTo>
                  <a:pt x="998" y="2024"/>
                </a:lnTo>
                <a:lnTo>
                  <a:pt x="1030" y="2678"/>
                </a:lnTo>
                <a:lnTo>
                  <a:pt x="893" y="4763"/>
                </a:lnTo>
                <a:lnTo>
                  <a:pt x="786" y="4763"/>
                </a:lnTo>
                <a:lnTo>
                  <a:pt x="923" y="2674"/>
                </a:lnTo>
                <a:lnTo>
                  <a:pt x="416" y="2674"/>
                </a:lnTo>
                <a:lnTo>
                  <a:pt x="435" y="4763"/>
                </a:lnTo>
                <a:lnTo>
                  <a:pt x="328" y="4763"/>
                </a:lnTo>
                <a:lnTo>
                  <a:pt x="318" y="3678"/>
                </a:lnTo>
                <a:lnTo>
                  <a:pt x="0" y="3678"/>
                </a:lnTo>
                <a:lnTo>
                  <a:pt x="0" y="2621"/>
                </a:lnTo>
                <a:lnTo>
                  <a:pt x="309" y="2621"/>
                </a:lnTo>
                <a:lnTo>
                  <a:pt x="294" y="1006"/>
                </a:lnTo>
                <a:lnTo>
                  <a:pt x="294" y="991"/>
                </a:lnTo>
                <a:lnTo>
                  <a:pt x="296" y="977"/>
                </a:lnTo>
                <a:lnTo>
                  <a:pt x="298" y="962"/>
                </a:lnTo>
                <a:lnTo>
                  <a:pt x="301" y="947"/>
                </a:lnTo>
                <a:lnTo>
                  <a:pt x="304" y="934"/>
                </a:lnTo>
                <a:lnTo>
                  <a:pt x="309" y="919"/>
                </a:lnTo>
                <a:lnTo>
                  <a:pt x="314" y="905"/>
                </a:lnTo>
                <a:lnTo>
                  <a:pt x="320" y="892"/>
                </a:lnTo>
                <a:lnTo>
                  <a:pt x="326" y="878"/>
                </a:lnTo>
                <a:lnTo>
                  <a:pt x="333" y="866"/>
                </a:lnTo>
                <a:lnTo>
                  <a:pt x="341" y="854"/>
                </a:lnTo>
                <a:lnTo>
                  <a:pt x="351" y="844"/>
                </a:lnTo>
                <a:lnTo>
                  <a:pt x="359" y="833"/>
                </a:lnTo>
                <a:lnTo>
                  <a:pt x="369" y="822"/>
                </a:lnTo>
                <a:lnTo>
                  <a:pt x="380" y="814"/>
                </a:lnTo>
                <a:lnTo>
                  <a:pt x="391" y="805"/>
                </a:lnTo>
                <a:lnTo>
                  <a:pt x="402" y="798"/>
                </a:lnTo>
                <a:lnTo>
                  <a:pt x="414" y="791"/>
                </a:lnTo>
                <a:lnTo>
                  <a:pt x="426" y="786"/>
                </a:lnTo>
                <a:lnTo>
                  <a:pt x="439" y="780"/>
                </a:lnTo>
                <a:lnTo>
                  <a:pt x="453" y="778"/>
                </a:lnTo>
                <a:lnTo>
                  <a:pt x="466" y="775"/>
                </a:lnTo>
                <a:lnTo>
                  <a:pt x="481" y="774"/>
                </a:lnTo>
                <a:lnTo>
                  <a:pt x="496" y="774"/>
                </a:lnTo>
                <a:lnTo>
                  <a:pt x="510" y="775"/>
                </a:lnTo>
                <a:lnTo>
                  <a:pt x="527" y="778"/>
                </a:lnTo>
                <a:lnTo>
                  <a:pt x="541" y="782"/>
                </a:lnTo>
                <a:lnTo>
                  <a:pt x="558" y="787"/>
                </a:lnTo>
                <a:lnTo>
                  <a:pt x="574" y="794"/>
                </a:lnTo>
                <a:lnTo>
                  <a:pt x="590" y="802"/>
                </a:lnTo>
                <a:lnTo>
                  <a:pt x="607" y="813"/>
                </a:lnTo>
                <a:lnTo>
                  <a:pt x="623" y="823"/>
                </a:lnTo>
                <a:lnTo>
                  <a:pt x="809" y="960"/>
                </a:lnTo>
                <a:lnTo>
                  <a:pt x="829" y="977"/>
                </a:lnTo>
                <a:lnTo>
                  <a:pt x="848" y="993"/>
                </a:lnTo>
                <a:lnTo>
                  <a:pt x="865" y="1010"/>
                </a:lnTo>
                <a:lnTo>
                  <a:pt x="881" y="1029"/>
                </a:lnTo>
                <a:lnTo>
                  <a:pt x="895" y="1048"/>
                </a:lnTo>
                <a:lnTo>
                  <a:pt x="907" y="1069"/>
                </a:lnTo>
                <a:lnTo>
                  <a:pt x="918" y="1091"/>
                </a:lnTo>
                <a:lnTo>
                  <a:pt x="927" y="1114"/>
                </a:lnTo>
                <a:lnTo>
                  <a:pt x="935" y="1139"/>
                </a:lnTo>
                <a:lnTo>
                  <a:pt x="942" y="1166"/>
                </a:lnTo>
                <a:lnTo>
                  <a:pt x="948" y="1194"/>
                </a:lnTo>
                <a:lnTo>
                  <a:pt x="954" y="1226"/>
                </a:lnTo>
                <a:lnTo>
                  <a:pt x="958" y="1259"/>
                </a:lnTo>
                <a:lnTo>
                  <a:pt x="962" y="1295"/>
                </a:lnTo>
                <a:lnTo>
                  <a:pt x="967" y="1375"/>
                </a:lnTo>
                <a:lnTo>
                  <a:pt x="977" y="1586"/>
                </a:lnTo>
                <a:close/>
                <a:moveTo>
                  <a:pt x="310" y="2728"/>
                </a:moveTo>
                <a:lnTo>
                  <a:pt x="107" y="2728"/>
                </a:lnTo>
                <a:lnTo>
                  <a:pt x="107" y="3570"/>
                </a:lnTo>
                <a:lnTo>
                  <a:pt x="317" y="3570"/>
                </a:lnTo>
                <a:lnTo>
                  <a:pt x="310" y="2728"/>
                </a:lnTo>
                <a:close/>
                <a:moveTo>
                  <a:pt x="1185" y="1875"/>
                </a:moveTo>
                <a:lnTo>
                  <a:pt x="1185" y="1875"/>
                </a:lnTo>
                <a:lnTo>
                  <a:pt x="1185" y="1867"/>
                </a:lnTo>
                <a:lnTo>
                  <a:pt x="1188" y="1859"/>
                </a:lnTo>
                <a:lnTo>
                  <a:pt x="1192" y="1852"/>
                </a:lnTo>
                <a:lnTo>
                  <a:pt x="1196" y="1847"/>
                </a:lnTo>
                <a:lnTo>
                  <a:pt x="1202" y="1842"/>
                </a:lnTo>
                <a:lnTo>
                  <a:pt x="1209" y="1838"/>
                </a:lnTo>
                <a:lnTo>
                  <a:pt x="1217" y="1835"/>
                </a:lnTo>
                <a:lnTo>
                  <a:pt x="1225" y="1835"/>
                </a:lnTo>
                <a:lnTo>
                  <a:pt x="1233" y="1835"/>
                </a:lnTo>
                <a:lnTo>
                  <a:pt x="1240" y="1838"/>
                </a:lnTo>
                <a:lnTo>
                  <a:pt x="1247" y="1842"/>
                </a:lnTo>
                <a:lnTo>
                  <a:pt x="1253" y="1847"/>
                </a:lnTo>
                <a:lnTo>
                  <a:pt x="1259" y="1852"/>
                </a:lnTo>
                <a:lnTo>
                  <a:pt x="1261" y="1859"/>
                </a:lnTo>
                <a:lnTo>
                  <a:pt x="1264" y="1867"/>
                </a:lnTo>
                <a:lnTo>
                  <a:pt x="1265" y="1875"/>
                </a:lnTo>
                <a:lnTo>
                  <a:pt x="1264" y="1883"/>
                </a:lnTo>
                <a:lnTo>
                  <a:pt x="1261" y="1891"/>
                </a:lnTo>
                <a:lnTo>
                  <a:pt x="1259" y="1898"/>
                </a:lnTo>
                <a:lnTo>
                  <a:pt x="1253" y="1903"/>
                </a:lnTo>
                <a:lnTo>
                  <a:pt x="1247" y="1909"/>
                </a:lnTo>
                <a:lnTo>
                  <a:pt x="1240" y="1911"/>
                </a:lnTo>
                <a:lnTo>
                  <a:pt x="1233" y="1914"/>
                </a:lnTo>
                <a:lnTo>
                  <a:pt x="1225" y="1915"/>
                </a:lnTo>
                <a:lnTo>
                  <a:pt x="1217" y="1914"/>
                </a:lnTo>
                <a:lnTo>
                  <a:pt x="1209" y="1911"/>
                </a:lnTo>
                <a:lnTo>
                  <a:pt x="1202" y="1909"/>
                </a:lnTo>
                <a:lnTo>
                  <a:pt x="1196" y="1903"/>
                </a:lnTo>
                <a:lnTo>
                  <a:pt x="1192" y="1898"/>
                </a:lnTo>
                <a:lnTo>
                  <a:pt x="1188" y="1891"/>
                </a:lnTo>
                <a:lnTo>
                  <a:pt x="1185" y="1883"/>
                </a:lnTo>
                <a:lnTo>
                  <a:pt x="1185" y="1875"/>
                </a:lnTo>
                <a:close/>
                <a:moveTo>
                  <a:pt x="1141" y="2728"/>
                </a:moveTo>
                <a:lnTo>
                  <a:pt x="1142" y="2621"/>
                </a:lnTo>
                <a:lnTo>
                  <a:pt x="1397" y="2621"/>
                </a:lnTo>
                <a:lnTo>
                  <a:pt x="1397" y="3678"/>
                </a:lnTo>
                <a:lnTo>
                  <a:pt x="1076" y="3678"/>
                </a:lnTo>
                <a:lnTo>
                  <a:pt x="1083" y="3570"/>
                </a:lnTo>
                <a:lnTo>
                  <a:pt x="1290" y="3570"/>
                </a:lnTo>
                <a:lnTo>
                  <a:pt x="1290" y="2728"/>
                </a:lnTo>
                <a:lnTo>
                  <a:pt x="1141" y="2728"/>
                </a:lnTo>
                <a:close/>
                <a:moveTo>
                  <a:pt x="1463" y="1880"/>
                </a:moveTo>
                <a:lnTo>
                  <a:pt x="1651" y="1956"/>
                </a:lnTo>
                <a:lnTo>
                  <a:pt x="1677" y="1965"/>
                </a:lnTo>
                <a:lnTo>
                  <a:pt x="1699" y="1972"/>
                </a:lnTo>
                <a:lnTo>
                  <a:pt x="1721" y="1976"/>
                </a:lnTo>
                <a:lnTo>
                  <a:pt x="1741" y="1977"/>
                </a:lnTo>
                <a:lnTo>
                  <a:pt x="1763" y="1976"/>
                </a:lnTo>
                <a:lnTo>
                  <a:pt x="1784" y="1972"/>
                </a:lnTo>
                <a:lnTo>
                  <a:pt x="1807" y="1965"/>
                </a:lnTo>
                <a:lnTo>
                  <a:pt x="1832" y="1956"/>
                </a:lnTo>
                <a:lnTo>
                  <a:pt x="2010" y="1890"/>
                </a:lnTo>
                <a:lnTo>
                  <a:pt x="2010" y="1950"/>
                </a:lnTo>
                <a:lnTo>
                  <a:pt x="1977" y="1961"/>
                </a:lnTo>
                <a:lnTo>
                  <a:pt x="1937" y="1975"/>
                </a:lnTo>
                <a:lnTo>
                  <a:pt x="1887" y="1992"/>
                </a:lnTo>
                <a:lnTo>
                  <a:pt x="1830" y="2015"/>
                </a:lnTo>
                <a:lnTo>
                  <a:pt x="1811" y="2022"/>
                </a:lnTo>
                <a:lnTo>
                  <a:pt x="1791" y="2027"/>
                </a:lnTo>
                <a:lnTo>
                  <a:pt x="1771" y="2030"/>
                </a:lnTo>
                <a:lnTo>
                  <a:pt x="1750" y="2032"/>
                </a:lnTo>
                <a:lnTo>
                  <a:pt x="1729" y="2031"/>
                </a:lnTo>
                <a:lnTo>
                  <a:pt x="1709" y="2030"/>
                </a:lnTo>
                <a:lnTo>
                  <a:pt x="1687" y="2024"/>
                </a:lnTo>
                <a:lnTo>
                  <a:pt x="1667" y="2017"/>
                </a:lnTo>
                <a:lnTo>
                  <a:pt x="1463" y="1938"/>
                </a:lnTo>
                <a:lnTo>
                  <a:pt x="1463" y="1880"/>
                </a:lnTo>
                <a:close/>
                <a:moveTo>
                  <a:pt x="2010" y="1647"/>
                </a:moveTo>
                <a:lnTo>
                  <a:pt x="1815" y="1613"/>
                </a:lnTo>
                <a:lnTo>
                  <a:pt x="1681" y="1639"/>
                </a:lnTo>
                <a:lnTo>
                  <a:pt x="1611" y="1723"/>
                </a:lnTo>
                <a:lnTo>
                  <a:pt x="1643" y="1741"/>
                </a:lnTo>
                <a:lnTo>
                  <a:pt x="1787" y="1695"/>
                </a:lnTo>
                <a:lnTo>
                  <a:pt x="1882" y="1781"/>
                </a:lnTo>
                <a:lnTo>
                  <a:pt x="1846" y="1821"/>
                </a:lnTo>
                <a:lnTo>
                  <a:pt x="1773" y="1756"/>
                </a:lnTo>
                <a:lnTo>
                  <a:pt x="1638" y="1799"/>
                </a:lnTo>
                <a:lnTo>
                  <a:pt x="1527" y="1741"/>
                </a:lnTo>
                <a:lnTo>
                  <a:pt x="1609" y="1640"/>
                </a:lnTo>
                <a:lnTo>
                  <a:pt x="1463" y="1640"/>
                </a:lnTo>
                <a:lnTo>
                  <a:pt x="1463" y="1586"/>
                </a:lnTo>
                <a:lnTo>
                  <a:pt x="1663" y="1586"/>
                </a:lnTo>
                <a:lnTo>
                  <a:pt x="1815" y="1559"/>
                </a:lnTo>
                <a:lnTo>
                  <a:pt x="2010" y="1592"/>
                </a:lnTo>
                <a:lnTo>
                  <a:pt x="2010" y="1647"/>
                </a:lnTo>
                <a:close/>
              </a:path>
            </a:pathLst>
          </a:custGeom>
          <a:solidFill>
            <a:schemeClr val="accent2"/>
          </a:solidFill>
          <a:ln w="9525">
            <a:noFill/>
            <a:round/>
            <a:headEnd/>
            <a:tailEnd/>
          </a:ln>
        </p:spPr>
        <p:txBody>
          <a:bodyPr/>
          <a:lstStyle/>
          <a:p>
            <a:endParaRPr lang="de-DE" dirty="0">
              <a:latin typeface="EYInterstate Light" panose="02000506000000020004" pitchFamily="2" charset="0"/>
            </a:endParaRPr>
          </a:p>
        </p:txBody>
      </p:sp>
      <p:sp>
        <p:nvSpPr>
          <p:cNvPr id="86" name="Text Placeholder 6"/>
          <p:cNvSpPr txBox="1">
            <a:spLocks/>
          </p:cNvSpPr>
          <p:nvPr/>
        </p:nvSpPr>
        <p:spPr>
          <a:xfrm>
            <a:off x="584505" y="6384829"/>
            <a:ext cx="5643497" cy="2997931"/>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spcBef>
                <a:spcPts val="300"/>
              </a:spcBef>
              <a:spcAft>
                <a:spcPts val="300"/>
              </a:spcAft>
            </a:pPr>
            <a:r>
              <a:rPr lang="en-IN" sz="900" b="0" kern="0" dirty="0" smtClean="0">
                <a:latin typeface="Arial" panose="020B0604020202020204" pitchFamily="34" charset="0"/>
                <a:cs typeface="Arial" panose="020B0604020202020204" pitchFamily="34" charset="0"/>
              </a:rPr>
              <a:t>Portugal </a:t>
            </a:r>
            <a:r>
              <a:rPr lang="en-IN" sz="900" b="0" kern="0" dirty="0">
                <a:latin typeface="Arial" panose="020B0604020202020204" pitchFamily="34" charset="0"/>
                <a:cs typeface="Arial" panose="020B0604020202020204" pitchFamily="34" charset="0"/>
              </a:rPr>
              <a:t>and India are very strong in industry verticals such as agro </a:t>
            </a:r>
            <a:r>
              <a:rPr lang="en-IN" sz="900" b="0" kern="0" dirty="0" smtClean="0">
                <a:latin typeface="Arial" panose="020B0604020202020204" pitchFamily="34" charset="0"/>
                <a:cs typeface="Arial" panose="020B0604020202020204" pitchFamily="34" charset="0"/>
              </a:rPr>
              <a:t>products and fisheries. </a:t>
            </a:r>
            <a:r>
              <a:rPr lang="en-IN" sz="900" b="0" kern="0" dirty="0">
                <a:latin typeface="Arial" panose="020B0604020202020204" pitchFamily="34" charset="0"/>
                <a:cs typeface="Arial" panose="020B0604020202020204" pitchFamily="34" charset="0"/>
              </a:rPr>
              <a:t>Both countries </a:t>
            </a:r>
            <a:r>
              <a:rPr lang="en-IN" sz="900" b="0" kern="0" dirty="0" smtClean="0">
                <a:latin typeface="Arial" panose="020B0604020202020204" pitchFamily="34" charset="0"/>
                <a:cs typeface="Arial" panose="020B0604020202020204" pitchFamily="34" charset="0"/>
              </a:rPr>
              <a:t>realise </a:t>
            </a:r>
            <a:r>
              <a:rPr lang="en-IN" sz="900" b="0" kern="0" dirty="0">
                <a:latin typeface="Arial" panose="020B0604020202020204" pitchFamily="34" charset="0"/>
                <a:cs typeface="Arial" panose="020B0604020202020204" pitchFamily="34" charset="0"/>
              </a:rPr>
              <a:t>that a combined effort can bring </a:t>
            </a:r>
            <a:r>
              <a:rPr lang="en-IN" sz="900" b="0" kern="0" dirty="0" smtClean="0">
                <a:latin typeface="Arial" panose="020B0604020202020204" pitchFamily="34" charset="0"/>
                <a:cs typeface="Arial" panose="020B0604020202020204" pitchFamily="34" charset="0"/>
              </a:rPr>
              <a:t>about </a:t>
            </a:r>
            <a:r>
              <a:rPr lang="en-IN" sz="900" b="0" kern="0" dirty="0">
                <a:latin typeface="Arial" panose="020B0604020202020204" pitchFamily="34" charset="0"/>
                <a:cs typeface="Arial" panose="020B0604020202020204" pitchFamily="34" charset="0"/>
              </a:rPr>
              <a:t>the full </a:t>
            </a:r>
            <a:r>
              <a:rPr lang="en-IN" sz="900" b="0" kern="0" dirty="0" smtClean="0">
                <a:latin typeface="Arial" panose="020B0604020202020204" pitchFamily="34" charset="0"/>
                <a:cs typeface="Arial" panose="020B0604020202020204" pitchFamily="34" charset="0"/>
              </a:rPr>
              <a:t>potential.</a:t>
            </a:r>
            <a:r>
              <a:rPr lang="en-IN" sz="900" b="0" kern="0" dirty="0">
                <a:latin typeface="Arial" panose="020B0604020202020204" pitchFamily="34" charset="0"/>
                <a:cs typeface="Arial" panose="020B0604020202020204" pitchFamily="34" charset="0"/>
              </a:rPr>
              <a:t> </a:t>
            </a:r>
            <a:r>
              <a:rPr lang="en-IN" sz="900" b="0" kern="0" dirty="0" smtClean="0">
                <a:latin typeface="Arial" panose="020B0604020202020204" pitchFamily="34" charset="0"/>
                <a:cs typeface="Arial" panose="020B0604020202020204" pitchFamily="34" charset="0"/>
              </a:rPr>
              <a:t>Both </a:t>
            </a:r>
            <a:r>
              <a:rPr lang="en-IN" sz="900" b="0" kern="0" dirty="0">
                <a:latin typeface="Arial" panose="020B0604020202020204" pitchFamily="34" charset="0"/>
                <a:cs typeface="Arial" panose="020B0604020202020204" pitchFamily="34" charset="0"/>
              </a:rPr>
              <a:t>have complementary economies and can take advantage of being part of different regions and markets. </a:t>
            </a:r>
          </a:p>
          <a:p>
            <a:pPr>
              <a:spcBef>
                <a:spcPts val="300"/>
              </a:spcBef>
              <a:spcAft>
                <a:spcPts val="300"/>
              </a:spcAft>
            </a:pPr>
            <a:r>
              <a:rPr lang="en-IN" sz="900" b="0" kern="0" dirty="0">
                <a:latin typeface="Arial" panose="020B0604020202020204" pitchFamily="34" charset="0"/>
                <a:cs typeface="Arial" panose="020B0604020202020204" pitchFamily="34" charset="0"/>
              </a:rPr>
              <a:t>Portugal is a country of excellence for the production of olive oil due to its Mediterranean climate, with typically warm and dry areas being ideal to olive trees and one of the top 3 olive oil producers worldwide (e.g. Azeite Galo, Sovena). India's plan to become a leading olive oil producer can be met by access to </a:t>
            </a:r>
            <a:r>
              <a:rPr lang="en-IN" sz="900" b="0" kern="0" dirty="0" smtClean="0">
                <a:latin typeface="Arial" panose="020B0604020202020204" pitchFamily="34" charset="0"/>
                <a:cs typeface="Arial" panose="020B0604020202020204" pitchFamily="34" charset="0"/>
              </a:rPr>
              <a:t> Portugal’s market.</a:t>
            </a:r>
            <a:endParaRPr lang="en-IN" sz="900" b="0" kern="0" dirty="0">
              <a:latin typeface="Arial" panose="020B0604020202020204" pitchFamily="34" charset="0"/>
              <a:cs typeface="Arial" panose="020B0604020202020204" pitchFamily="34" charset="0"/>
            </a:endParaRPr>
          </a:p>
          <a:p>
            <a:pPr>
              <a:spcBef>
                <a:spcPts val="300"/>
              </a:spcBef>
              <a:spcAft>
                <a:spcPts val="300"/>
              </a:spcAft>
            </a:pPr>
            <a:r>
              <a:rPr lang="en-IN" sz="900" b="0" kern="0" dirty="0">
                <a:latin typeface="Arial" panose="020B0604020202020204" pitchFamily="34" charset="0"/>
                <a:cs typeface="Arial" panose="020B0604020202020204" pitchFamily="34" charset="0"/>
              </a:rPr>
              <a:t>Bilateral Trade has been growing steadily during the past few years, however during FY14-15 the % growth fell by </a:t>
            </a:r>
            <a:r>
              <a:rPr lang="en-IN" sz="900" b="0" kern="0" dirty="0" smtClean="0">
                <a:latin typeface="Arial" panose="020B0604020202020204" pitchFamily="34" charset="0"/>
                <a:cs typeface="Arial" panose="020B0604020202020204" pitchFamily="34" charset="0"/>
              </a:rPr>
              <a:t>11.43% </a:t>
            </a:r>
            <a:r>
              <a:rPr lang="en-IN" sz="900" b="0" kern="0" dirty="0">
                <a:latin typeface="Arial" panose="020B0604020202020204" pitchFamily="34" charset="0"/>
                <a:cs typeface="Arial" panose="020B0604020202020204" pitchFamily="34" charset="0"/>
              </a:rPr>
              <a:t>with total trade standing at US$692.2m. </a:t>
            </a:r>
            <a:r>
              <a:rPr lang="en-IN" sz="900" b="0" kern="0" dirty="0" smtClean="0">
                <a:latin typeface="Arial" panose="020B0604020202020204" pitchFamily="34" charset="0"/>
                <a:cs typeface="Arial" panose="020B0604020202020204" pitchFamily="34" charset="0"/>
              </a:rPr>
              <a:t>Major export items include </a:t>
            </a:r>
            <a:r>
              <a:rPr lang="en-IN" sz="900" b="0" kern="0" dirty="0">
                <a:latin typeface="Arial" panose="020B0604020202020204" pitchFamily="34" charset="0"/>
                <a:cs typeface="Arial" panose="020B0604020202020204" pitchFamily="34" charset="0"/>
              </a:rPr>
              <a:t>cotton and fish.</a:t>
            </a:r>
          </a:p>
          <a:p>
            <a:pPr>
              <a:spcBef>
                <a:spcPts val="300"/>
              </a:spcBef>
              <a:spcAft>
                <a:spcPts val="300"/>
              </a:spcAft>
            </a:pPr>
            <a:r>
              <a:rPr lang="en-IN" sz="900" b="0" kern="0" dirty="0">
                <a:latin typeface="Arial" panose="020B0604020202020204" pitchFamily="34" charset="0"/>
                <a:cs typeface="Arial" panose="020B0604020202020204" pitchFamily="34" charset="0"/>
              </a:rPr>
              <a:t>Portugal’s agricultural performance has re-emerged becoming the fastest growing and alternative sector to create more jobs in the country. Agriculture farms can be the best destination for young </a:t>
            </a:r>
            <a:r>
              <a:rPr lang="en-IN" sz="900" b="0" kern="0" dirty="0" smtClean="0">
                <a:latin typeface="Arial" panose="020B0604020202020204" pitchFamily="34" charset="0"/>
                <a:cs typeface="Arial" panose="020B0604020202020204" pitchFamily="34" charset="0"/>
              </a:rPr>
              <a:t>Asians.</a:t>
            </a:r>
          </a:p>
          <a:p>
            <a:pPr>
              <a:spcBef>
                <a:spcPts val="300"/>
              </a:spcBef>
              <a:spcAft>
                <a:spcPts val="300"/>
              </a:spcAft>
            </a:pPr>
            <a:r>
              <a:rPr lang="en-IN" sz="900" b="0" kern="0" dirty="0">
                <a:latin typeface="Arial" panose="020B0604020202020204" pitchFamily="34" charset="0"/>
                <a:cs typeface="Arial" panose="020B0604020202020204" pitchFamily="34" charset="0"/>
              </a:rPr>
              <a:t>Job opportunities for skilled </a:t>
            </a:r>
            <a:r>
              <a:rPr lang="en-IN" sz="900" b="0" kern="0" dirty="0" smtClean="0">
                <a:latin typeface="Arial" panose="020B0604020202020204" pitchFamily="34" charset="0"/>
                <a:cs typeface="Arial" panose="020B0604020202020204" pitchFamily="34" charset="0"/>
              </a:rPr>
              <a:t>agricultural</a:t>
            </a:r>
            <a:r>
              <a:rPr lang="en-IN" sz="900" b="0" kern="0" dirty="0">
                <a:latin typeface="Arial" panose="020B0604020202020204" pitchFamily="34" charset="0"/>
                <a:cs typeface="Arial" panose="020B0604020202020204" pitchFamily="34" charset="0"/>
              </a:rPr>
              <a:t>, forestry and fishery </a:t>
            </a:r>
            <a:r>
              <a:rPr lang="en-IN" sz="900" b="0" kern="0" dirty="0" smtClean="0">
                <a:latin typeface="Arial" panose="020B0604020202020204" pitchFamily="34" charset="0"/>
                <a:cs typeface="Arial" panose="020B0604020202020204" pitchFamily="34" charset="0"/>
              </a:rPr>
              <a:t>workers to reach 23% by 2025, which is 6% </a:t>
            </a:r>
            <a:r>
              <a:rPr lang="en-IN" sz="900" b="0" kern="0" dirty="0">
                <a:latin typeface="Arial" panose="020B0604020202020204" pitchFamily="34" charset="0"/>
                <a:cs typeface="Arial" panose="020B0604020202020204" pitchFamily="34" charset="0"/>
              </a:rPr>
              <a:t>higher than </a:t>
            </a:r>
            <a:r>
              <a:rPr lang="en-IN" sz="900" b="0" kern="0" dirty="0" smtClean="0">
                <a:latin typeface="Arial" panose="020B0604020202020204" pitchFamily="34" charset="0"/>
                <a:cs typeface="Arial" panose="020B0604020202020204" pitchFamily="34" charset="0"/>
              </a:rPr>
              <a:t>forecasted by the </a:t>
            </a:r>
            <a:r>
              <a:rPr lang="en-IN" sz="900" b="0" kern="0" dirty="0">
                <a:latin typeface="Arial" panose="020B0604020202020204" pitchFamily="34" charset="0"/>
                <a:cs typeface="Arial" panose="020B0604020202020204" pitchFamily="34" charset="0"/>
              </a:rPr>
              <a:t>EU as a </a:t>
            </a:r>
            <a:r>
              <a:rPr lang="en-IN" sz="900" b="0" kern="0" dirty="0" smtClean="0">
                <a:latin typeface="Arial" panose="020B0604020202020204" pitchFamily="34" charset="0"/>
                <a:cs typeface="Arial" panose="020B0604020202020204" pitchFamily="34" charset="0"/>
              </a:rPr>
              <a:t>whole, creating opportunity to invest in the sector.</a:t>
            </a:r>
            <a:endParaRPr lang="en-IN" sz="900" b="0" kern="0" dirty="0">
              <a:latin typeface="Arial" panose="020B0604020202020204" pitchFamily="34" charset="0"/>
              <a:cs typeface="Arial" panose="020B0604020202020204" pitchFamily="34" charset="0"/>
            </a:endParaRPr>
          </a:p>
          <a:p>
            <a:pPr>
              <a:spcBef>
                <a:spcPts val="300"/>
              </a:spcBef>
              <a:spcAft>
                <a:spcPts val="300"/>
              </a:spcAft>
            </a:pPr>
            <a:r>
              <a:rPr lang="en-IN" sz="900" b="0" kern="0" dirty="0" smtClean="0">
                <a:latin typeface="Arial" panose="020B0604020202020204" pitchFamily="34" charset="0"/>
                <a:cs typeface="Arial" panose="020B0604020202020204" pitchFamily="34" charset="0"/>
              </a:rPr>
              <a:t>There </a:t>
            </a:r>
            <a:r>
              <a:rPr lang="en-IN" sz="900" b="0" kern="0" dirty="0">
                <a:latin typeface="Arial" panose="020B0604020202020204" pitchFamily="34" charset="0"/>
                <a:cs typeface="Arial" panose="020B0604020202020204" pitchFamily="34" charset="0"/>
              </a:rPr>
              <a:t>was significant untapped potential for bilateral cooperation in agriculture, food processing </a:t>
            </a:r>
            <a:r>
              <a:rPr lang="en-IN" sz="900" b="0" kern="0" dirty="0" smtClean="0">
                <a:latin typeface="Arial" panose="020B0604020202020204" pitchFamily="34" charset="0"/>
                <a:cs typeface="Arial" panose="020B0604020202020204" pitchFamily="34" charset="0"/>
              </a:rPr>
              <a:t>and related sectors</a:t>
            </a:r>
            <a:r>
              <a:rPr lang="en-IN" sz="900" b="0" kern="0" dirty="0">
                <a:latin typeface="Arial" panose="020B0604020202020204" pitchFamily="34" charset="0"/>
                <a:cs typeface="Arial" panose="020B0604020202020204" pitchFamily="34" charset="0"/>
              </a:rPr>
              <a:t>. </a:t>
            </a:r>
            <a:r>
              <a:rPr lang="en-IN" sz="900" b="0" kern="0" dirty="0" smtClean="0">
                <a:latin typeface="Arial" panose="020B0604020202020204" pitchFamily="34" charset="0"/>
                <a:cs typeface="Arial" panose="020B0604020202020204" pitchFamily="34" charset="0"/>
              </a:rPr>
              <a:t>This realisation prompted a </a:t>
            </a:r>
            <a:r>
              <a:rPr lang="en-IN" sz="900" b="0" kern="0" dirty="0">
                <a:latin typeface="Arial" panose="020B0604020202020204" pitchFamily="34" charset="0"/>
                <a:cs typeface="Arial" panose="020B0604020202020204" pitchFamily="34" charset="0"/>
              </a:rPr>
              <a:t>Memorandum of </a:t>
            </a:r>
            <a:r>
              <a:rPr lang="en-IN" sz="900" b="0" kern="0" dirty="0" smtClean="0">
                <a:latin typeface="Arial" panose="020B0604020202020204" pitchFamily="34" charset="0"/>
                <a:cs typeface="Arial" panose="020B0604020202020204" pitchFamily="34" charset="0"/>
              </a:rPr>
              <a:t>Understanding between both countries (January 2017) to instigate </a:t>
            </a:r>
            <a:r>
              <a:rPr lang="en-IN" sz="900" b="0" kern="0" dirty="0">
                <a:latin typeface="Arial" panose="020B0604020202020204" pitchFamily="34" charset="0"/>
                <a:cs typeface="Arial" panose="020B0604020202020204" pitchFamily="34" charset="0"/>
              </a:rPr>
              <a:t>collaboration in these areas, with the objective of </a:t>
            </a:r>
            <a:r>
              <a:rPr lang="en-IN" sz="900" b="0" kern="0" dirty="0" smtClean="0">
                <a:latin typeface="Arial" panose="020B0604020202020204" pitchFamily="34" charset="0"/>
                <a:cs typeface="Arial" panose="020B0604020202020204" pitchFamily="34" charset="0"/>
              </a:rPr>
              <a:t>accelerating </a:t>
            </a:r>
            <a:r>
              <a:rPr lang="en-IN" sz="900" b="0" kern="0" dirty="0">
                <a:latin typeface="Arial" panose="020B0604020202020204" pitchFamily="34" charset="0"/>
                <a:cs typeface="Arial" panose="020B0604020202020204" pitchFamily="34" charset="0"/>
              </a:rPr>
              <a:t>phytosanitary certification of </a:t>
            </a:r>
            <a:r>
              <a:rPr lang="en-IN" sz="900" b="0" kern="0" dirty="0" smtClean="0">
                <a:latin typeface="Arial" panose="020B0604020202020204" pitchFamily="34" charset="0"/>
                <a:cs typeface="Arial" panose="020B0604020202020204" pitchFamily="34" charset="0"/>
              </a:rPr>
              <a:t>animal products </a:t>
            </a:r>
            <a:r>
              <a:rPr lang="en-IN" sz="900" b="0" kern="0" dirty="0">
                <a:latin typeface="Arial" panose="020B0604020202020204" pitchFamily="34" charset="0"/>
                <a:cs typeface="Arial" panose="020B0604020202020204" pitchFamily="34" charset="0"/>
              </a:rPr>
              <a:t>and vegetal origin from both countries, enhancing two-way market access, investment, technology cooperation and exchange of expertise. To facilitate this, </a:t>
            </a:r>
            <a:r>
              <a:rPr lang="en-IN" sz="900" b="0" kern="0" dirty="0" smtClean="0">
                <a:latin typeface="Arial" panose="020B0604020202020204" pitchFamily="34" charset="0"/>
                <a:cs typeface="Arial" panose="020B0604020202020204" pitchFamily="34" charset="0"/>
              </a:rPr>
              <a:t>regular </a:t>
            </a:r>
            <a:r>
              <a:rPr lang="en-IN" sz="900" b="0" kern="0" dirty="0">
                <a:latin typeface="Arial" panose="020B0604020202020204" pitchFamily="34" charset="0"/>
                <a:cs typeface="Arial" panose="020B0604020202020204" pitchFamily="34" charset="0"/>
              </a:rPr>
              <a:t>exchanges and cooperation between regulatory authorities of both </a:t>
            </a:r>
            <a:r>
              <a:rPr lang="en-IN" sz="900" b="0" kern="0" smtClean="0">
                <a:latin typeface="Arial" panose="020B0604020202020204" pitchFamily="34" charset="0"/>
                <a:cs typeface="Arial" panose="020B0604020202020204" pitchFamily="34" charset="0"/>
              </a:rPr>
              <a:t>countries are expected </a:t>
            </a:r>
            <a:r>
              <a:rPr lang="en-IN" sz="900" b="0" kern="0" dirty="0" smtClean="0">
                <a:latin typeface="Arial" panose="020B0604020202020204" pitchFamily="34" charset="0"/>
                <a:cs typeface="Arial" panose="020B0604020202020204" pitchFamily="34" charset="0"/>
              </a:rPr>
              <a:t>to take place..</a:t>
            </a:r>
          </a:p>
          <a:p>
            <a:endParaRPr lang="en-IN" sz="900" b="0" dirty="0"/>
          </a:p>
          <a:p>
            <a:endParaRPr lang="en-IN" sz="900" b="0" kern="0" dirty="0" smtClean="0">
              <a:latin typeface="Arial" panose="020B0604020202020204" pitchFamily="34" charset="0"/>
              <a:cs typeface="Arial" panose="020B0604020202020204" pitchFamily="34" charset="0"/>
            </a:endParaRPr>
          </a:p>
          <a:p>
            <a:endParaRPr lang="en-US" sz="900" b="0" kern="0" dirty="0">
              <a:latin typeface="Arial" panose="020B0604020202020204" pitchFamily="34" charset="0"/>
              <a:cs typeface="Arial" panose="020B0604020202020204" pitchFamily="34" charset="0"/>
            </a:endParaRPr>
          </a:p>
          <a:p>
            <a:endParaRPr lang="en-US" sz="900" b="0" kern="0" dirty="0">
              <a:latin typeface="Arial" panose="020B0604020202020204" pitchFamily="34" charset="0"/>
              <a:cs typeface="Arial" panose="020B0604020202020204" pitchFamily="34" charset="0"/>
            </a:endParaRPr>
          </a:p>
          <a:p>
            <a:endParaRPr lang="en-US" sz="900" b="0" kern="0" dirty="0">
              <a:latin typeface="Arial" panose="020B0604020202020204" pitchFamily="34" charset="0"/>
              <a:cs typeface="Arial" panose="020B0604020202020204" pitchFamily="34" charset="0"/>
            </a:endParaRPr>
          </a:p>
          <a:p>
            <a:endParaRPr lang="en-US" sz="900" b="0" kern="0" dirty="0">
              <a:latin typeface="Arial" panose="020B0604020202020204" pitchFamily="34" charset="0"/>
              <a:cs typeface="Arial" panose="020B0604020202020204" pitchFamily="34" charset="0"/>
            </a:endParaRPr>
          </a:p>
          <a:p>
            <a:endParaRPr lang="en-US" kern="0" dirty="0">
              <a:latin typeface="Arial" panose="020B0604020202020204" pitchFamily="34" charset="0"/>
              <a:cs typeface="Arial" panose="020B0604020202020204" pitchFamily="34" charset="0"/>
            </a:endParaRPr>
          </a:p>
        </p:txBody>
      </p:sp>
      <p:pic>
        <p:nvPicPr>
          <p:cNvPr id="87" name="Picture 86"/>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6073" y="5454657"/>
            <a:ext cx="358777" cy="498062"/>
          </a:xfrm>
          <a:prstGeom prst="rect">
            <a:avLst/>
          </a:prstGeom>
          <a:noFill/>
          <a:ln>
            <a:noFill/>
          </a:ln>
        </p:spPr>
      </p:pic>
    </p:spTree>
    <p:extLst>
      <p:ext uri="{BB962C8B-B14F-4D97-AF65-F5344CB8AC3E}">
        <p14:creationId xmlns:p14="http://schemas.microsoft.com/office/powerpoint/2010/main" val="203201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1563" name="think-cell Slide" r:id="rId6" imgW="216" imgH="216" progId="TCLayout.ActiveDocument.1">
                  <p:embed/>
                </p:oleObj>
              </mc:Choice>
              <mc:Fallback>
                <p:oleObj name="think-cell Slide" r:id="rId6" imgW="216" imgH="216"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2" name="Picture Placeholder 11"/>
          <p:cNvPicPr>
            <a:picLocks noGrp="1" noChangeAspect="1"/>
          </p:cNvPicPr>
          <p:nvPr>
            <p:ph type="pic" sz="quarter" idx="19"/>
          </p:nvPr>
        </p:nvPicPr>
        <p:blipFill>
          <a:blip r:embed="rId8" cstate="print">
            <a:extLst>
              <a:ext uri="{28A0092B-C50C-407E-A947-70E740481C1C}">
                <a14:useLocalDpi xmlns:a14="http://schemas.microsoft.com/office/drawing/2010/main" val="0"/>
              </a:ext>
            </a:extLst>
          </a:blip>
          <a:srcRect l="38331" r="38331"/>
          <a:stretch>
            <a:fillRect/>
          </a:stretch>
        </p:blipFill>
        <p:spPr/>
      </p:pic>
      <p:sp>
        <p:nvSpPr>
          <p:cNvPr id="10" name="Title 2"/>
          <p:cNvSpPr>
            <a:spLocks noGrp="1"/>
          </p:cNvSpPr>
          <p:nvPr>
            <p:ph type="title"/>
          </p:nvPr>
        </p:nvSpPr>
        <p:spPr>
          <a:solidFill>
            <a:schemeClr val="accent4">
              <a:lumMod val="20000"/>
              <a:lumOff val="80000"/>
            </a:schemeClr>
          </a:solidFill>
        </p:spPr>
        <p:txBody>
          <a:bodyPr>
            <a:normAutofit/>
          </a:bodyPr>
          <a:lstStyle/>
          <a:p>
            <a:r>
              <a:rPr lang="en-US" dirty="0" smtClean="0">
                <a:latin typeface="Arial" panose="020B0604020202020204" pitchFamily="34" charset="0"/>
                <a:cs typeface="Arial" panose="020B0604020202020204" pitchFamily="34" charset="0"/>
              </a:rPr>
              <a:t>Defense</a:t>
            </a:r>
            <a:endParaRPr lang="en-US" dirty="0">
              <a:latin typeface="Arial" panose="020B0604020202020204" pitchFamily="34" charset="0"/>
              <a:cs typeface="Arial" panose="020B0604020202020204" pitchFamily="34" charset="0"/>
            </a:endParaRPr>
          </a:p>
        </p:txBody>
      </p:sp>
      <p:sp>
        <p:nvSpPr>
          <p:cNvPr id="11" name="Text Placeholder 3"/>
          <p:cNvSpPr>
            <a:spLocks noGrp="1"/>
          </p:cNvSpPr>
          <p:nvPr>
            <p:ph type="body" sz="quarter" idx="18"/>
          </p:nvPr>
        </p:nvSpPr>
        <p:spPr>
          <a:prstGeom prst="rect">
            <a:avLst/>
          </a:prstGeom>
        </p:spPr>
        <p:txBody>
          <a:bodyPr>
            <a:normAutofit lnSpcReduction="10000"/>
          </a:bodyPr>
          <a:lstStyle/>
          <a:p>
            <a:r>
              <a:rPr lang="pt-PT"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custDataLst>
              <p:tags r:id="rId3"/>
            </p:custDataLst>
            <p:extLst/>
          </p:nvPr>
        </p:nvGraphicFramePr>
        <p:xfrm>
          <a:off x="3510810" y="1664072"/>
          <a:ext cx="2795728" cy="7945275"/>
        </p:xfrm>
        <a:graphic>
          <a:graphicData uri="http://schemas.openxmlformats.org/drawingml/2006/table">
            <a:tbl>
              <a:tblPr bandRow="1">
                <a:tableStyleId>{5C22544A-7EE6-4342-B048-85BDC9FD1C3A}</a:tableStyleId>
              </a:tblPr>
              <a:tblGrid>
                <a:gridCol w="2682363"/>
                <a:gridCol w="113365"/>
              </a:tblGrid>
              <a:tr h="279531">
                <a:tc gridSpan="2">
                  <a:txBody>
                    <a:bodyPr/>
                    <a:lstStyle/>
                    <a:p>
                      <a:pPr marL="0" indent="0" algn="l" defTabSz="914400" rtl="0" eaLnBrk="1" latinLnBrk="0" hangingPunct="1">
                        <a:lnSpc>
                          <a:spcPct val="100000"/>
                        </a:lnSpc>
                        <a:spcBef>
                          <a:spcPts val="0"/>
                        </a:spcBef>
                        <a:spcAft>
                          <a:spcPts val="0"/>
                        </a:spcAft>
                        <a:buSzPct val="100000"/>
                        <a:buNone/>
                      </a:pPr>
                      <a:r>
                        <a:rPr lang="pt-PT" sz="800" b="1" i="0" u="none" baseline="0" dirty="0" err="1" smtClean="0">
                          <a:solidFill>
                            <a:srgbClr val="FFFFFF"/>
                          </a:solidFill>
                          <a:latin typeface="Arial" panose="020B0604020202020204" pitchFamily="34" charset="0"/>
                          <a:cs typeface="Arial" panose="020B0604020202020204" pitchFamily="34" charset="0"/>
                        </a:rPr>
                        <a:t>Key</a:t>
                      </a:r>
                      <a:r>
                        <a:rPr lang="pt-PT" sz="800" b="1" i="0" u="none" baseline="0" dirty="0" smtClean="0">
                          <a:solidFill>
                            <a:srgbClr val="FFFFFF"/>
                          </a:solidFill>
                          <a:latin typeface="Arial" panose="020B0604020202020204" pitchFamily="34" charset="0"/>
                          <a:cs typeface="Arial" panose="020B0604020202020204" pitchFamily="34" charset="0"/>
                        </a:rPr>
                        <a:t> </a:t>
                      </a:r>
                      <a:r>
                        <a:rPr lang="pt-PT" sz="800" b="1" i="0" u="none" baseline="0" dirty="0" err="1" smtClean="0">
                          <a:solidFill>
                            <a:srgbClr val="FFFFFF"/>
                          </a:solidFill>
                          <a:latin typeface="Arial" panose="020B0604020202020204" pitchFamily="34" charset="0"/>
                          <a:cs typeface="Arial" panose="020B0604020202020204" pitchFamily="34" charset="0"/>
                        </a:rPr>
                        <a:t>Indicators</a:t>
                      </a:r>
                      <a:endParaRPr lang="en-US" sz="800" b="1" i="0" u="none" baseline="0" dirty="0">
                        <a:solidFill>
                          <a:srgbClr val="FFFFFF"/>
                        </a:solidFill>
                        <a:latin typeface="Arial" panose="020B0604020202020204" pitchFamily="34" charset="0"/>
                        <a:cs typeface="Arial" panose="020B0604020202020204" pitchFamily="34" charset="0"/>
                      </a:endParaRPr>
                    </a:p>
                  </a:txBody>
                  <a:tcPr marL="87965" marR="87965"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solidFill>
                      <a:srgbClr val="333333"/>
                    </a:solidFill>
                  </a:tcPr>
                </a:tc>
                <a:tc hMerge="1">
                  <a:txBody>
                    <a:bodyPr/>
                    <a:lstStyle/>
                    <a:p>
                      <a:endParaRPr lang="en-US" sz="100"/>
                    </a:p>
                  </a:txBody>
                  <a:tcPr marL="0" marR="0" marT="0" marB="0">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pPr>
                      <a:r>
                        <a:rPr lang="en-US" sz="2700" b="1" dirty="0" smtClean="0">
                          <a:solidFill>
                            <a:schemeClr val="tx1"/>
                          </a:solidFill>
                          <a:latin typeface="Arial" panose="020B0604020202020204" pitchFamily="34" charset="0"/>
                          <a:cs typeface="Arial" panose="020B0604020202020204" pitchFamily="34" charset="0"/>
                        </a:rPr>
                        <a:t>€2.5bn</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spcAft>
                          <a:spcPts val="600"/>
                        </a:spcAft>
                      </a:pP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Portuguese </a:t>
                      </a: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Defense </a:t>
                      </a: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expenditure in 2014</a:t>
                      </a: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270622">
                <a:tc>
                  <a:txBody>
                    <a:bodyPr/>
                    <a:lstStyle/>
                    <a:p>
                      <a:pPr>
                        <a:lnSpc>
                          <a:spcPct val="100000"/>
                        </a:lnSpc>
                      </a:pPr>
                      <a:r>
                        <a:rPr lang="en-US" sz="2700" b="1" dirty="0" smtClean="0">
                          <a:solidFill>
                            <a:schemeClr val="tx1"/>
                          </a:solidFill>
                          <a:latin typeface="Arial" panose="020B0604020202020204" pitchFamily="34" charset="0"/>
                          <a:cs typeface="Arial" panose="020B0604020202020204" pitchFamily="34" charset="0"/>
                        </a:rPr>
                        <a:t>1.45%</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spcAft>
                          <a:spcPts val="600"/>
                        </a:spcAft>
                      </a:pP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GDP allocated to </a:t>
                      </a: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Defense </a:t>
                      </a: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expenditure</a:t>
                      </a: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0">
                <a:tc>
                  <a:txBody>
                    <a:bodyPr/>
                    <a:lstStyle/>
                    <a:p>
                      <a:pPr>
                        <a:lnSpc>
                          <a:spcPct val="100000"/>
                        </a:lnSpc>
                      </a:pPr>
                      <a:r>
                        <a:rPr lang="en-US" sz="2700" b="1" kern="1200" dirty="0" smtClean="0">
                          <a:solidFill>
                            <a:schemeClr val="tx1"/>
                          </a:solidFill>
                          <a:latin typeface="Arial" panose="020B0604020202020204" pitchFamily="34" charset="0"/>
                          <a:ea typeface="+mn-ea"/>
                          <a:cs typeface="Arial" panose="020B0604020202020204" pitchFamily="34" charset="0"/>
                        </a:rPr>
                        <a:t>250</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spcAft>
                          <a:spcPts val="600"/>
                        </a:spcAft>
                      </a:pP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Number of companies included in the national </a:t>
                      </a: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Defense </a:t>
                      </a: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Technological and Industrial Base (DTIB) </a:t>
                      </a: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noFill/>
                      <a:prstDash val="solid"/>
                      <a:round/>
                      <a:headEnd type="none" w="med" len="med"/>
                      <a:tailEnd type="none" w="med" len="med"/>
                    </a:lnB>
                    <a:noFill/>
                  </a:tcPr>
                </a:tc>
              </a:tr>
              <a:tr h="244721">
                <a:tc>
                  <a:txBody>
                    <a:bodyPr/>
                    <a:lstStyle/>
                    <a:p>
                      <a:pPr>
                        <a:lnSpc>
                          <a:spcPct val="100000"/>
                        </a:lnSpc>
                      </a:pPr>
                      <a:r>
                        <a:rPr lang="en-US" sz="2700" b="1" kern="1200" dirty="0" smtClean="0">
                          <a:solidFill>
                            <a:schemeClr val="tx1"/>
                          </a:solidFill>
                          <a:latin typeface="Arial" panose="020B0604020202020204" pitchFamily="34" charset="0"/>
                          <a:ea typeface="+mn-ea"/>
                          <a:cs typeface="Arial" panose="020B0604020202020204" pitchFamily="34" charset="0"/>
                        </a:rPr>
                        <a:t>5</a:t>
                      </a:r>
                      <a:r>
                        <a:rPr lang="en-US" sz="2700" b="1" kern="1200" baseline="30000" dirty="0" smtClean="0">
                          <a:solidFill>
                            <a:schemeClr val="tx1"/>
                          </a:solidFill>
                          <a:latin typeface="Arial" panose="020B0604020202020204" pitchFamily="34" charset="0"/>
                          <a:ea typeface="+mn-ea"/>
                          <a:cs typeface="Arial" panose="020B0604020202020204" pitchFamily="34" charset="0"/>
                        </a:rPr>
                        <a:t>th</a:t>
                      </a:r>
                      <a:endParaRPr lang="en-US" sz="2700" b="1" kern="1200" dirty="0" smtClean="0">
                        <a:solidFill>
                          <a:schemeClr val="tx1"/>
                        </a:solidFill>
                        <a:latin typeface="Arial" panose="020B0604020202020204" pitchFamily="34" charset="0"/>
                        <a:ea typeface="+mn-ea"/>
                        <a:cs typeface="Arial" panose="020B0604020202020204" pitchFamily="34" charset="0"/>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no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0867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Position in the Global Peace Index</a:t>
                      </a:r>
                      <a:endParaRPr kumimoji="0" lang="en-US" sz="12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700" b="0" i="0" u="none" strike="noStrike" kern="1200" baseline="0" dirty="0" smtClean="0">
                          <a:solidFill>
                            <a:schemeClr val="tx1"/>
                          </a:solidFill>
                          <a:latin typeface="Arial" panose="020B0604020202020204" pitchFamily="34" charset="0"/>
                          <a:ea typeface="+mn-ea"/>
                          <a:cs typeface="Arial" panose="020B0604020202020204" pitchFamily="34" charset="0"/>
                        </a:rPr>
                        <a:t>.</a:t>
                      </a:r>
                      <a:r>
                        <a:rPr lang="en-US" sz="800" b="1" kern="1200" dirty="0" smtClean="0">
                          <a:solidFill>
                            <a:schemeClr val="tx1"/>
                          </a:solidFill>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600" b="1" kern="1200" dirty="0" smtClean="0">
                        <a:solidFill>
                          <a:schemeClr val="tx1"/>
                        </a:solidFill>
                        <a:latin typeface="Arial" panose="020B0604020202020204" pitchFamily="34" charset="0"/>
                        <a:ea typeface="+mn-ea"/>
                        <a:cs typeface="Arial" panose="020B0604020202020204" pitchFamily="34" charset="0"/>
                      </a:endParaRPr>
                    </a:p>
                    <a:p>
                      <a:pPr marL="0" marR="0" lvl="0" indent="0" algn="l" defTabSz="839588" rtl="0" eaLnBrk="1" fontAlgn="auto" latinLnBrk="0" hangingPunct="1">
                        <a:lnSpc>
                          <a:spcPct val="100000"/>
                        </a:lnSpc>
                        <a:spcBef>
                          <a:spcPts val="0"/>
                        </a:spcBef>
                        <a:spcAft>
                          <a:spcPts val="600"/>
                        </a:spcAft>
                        <a:buClrTx/>
                        <a:buSzTx/>
                        <a:buFontTx/>
                        <a:buNone/>
                        <a:tabLst/>
                        <a:defRPr/>
                      </a:pPr>
                      <a:r>
                        <a:rPr lang="en-US" sz="1400" b="1" kern="1200" dirty="0" smtClean="0">
                          <a:solidFill>
                            <a:schemeClr val="tx1"/>
                          </a:solidFill>
                          <a:latin typeface="Arial" panose="020B0604020202020204" pitchFamily="34" charset="0"/>
                          <a:ea typeface="+mn-ea"/>
                          <a:cs typeface="Arial" panose="020B0604020202020204" pitchFamily="34" charset="0"/>
                        </a:rPr>
                        <a:t>Memorandum of Understanding</a:t>
                      </a: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dirty="0" smtClean="0">
                          <a:ln>
                            <a:noFill/>
                          </a:ln>
                          <a:solidFill>
                            <a:schemeClr val="tx1"/>
                          </a:solidFill>
                          <a:effectLst/>
                          <a:uLnTx/>
                          <a:uFillTx/>
                          <a:latin typeface="Arial" panose="020B0604020202020204" pitchFamily="34" charset="0"/>
                          <a:ea typeface="+mn-ea"/>
                          <a:cs typeface="Arial" panose="020B0604020202020204" pitchFamily="34" charset="0"/>
                        </a:rPr>
                        <a:t>Signed in January 2017,  between India and Portugal aimed at increased cooperation in the area of </a:t>
                      </a:r>
                      <a:r>
                        <a:rPr kumimoji="0" lang="en-US" sz="1200" b="1" i="0" u="none" strike="noStrike" kern="1200" cap="none" spc="0" normalizeH="0" baseline="0" dirty="0" smtClean="0">
                          <a:ln>
                            <a:noFill/>
                          </a:ln>
                          <a:solidFill>
                            <a:schemeClr val="tx1"/>
                          </a:solidFill>
                          <a:effectLst/>
                          <a:uLnTx/>
                          <a:uFillTx/>
                          <a:latin typeface="Arial" panose="020B0604020202020204" pitchFamily="34" charset="0"/>
                          <a:ea typeface="+mn-ea"/>
                          <a:cs typeface="Arial" panose="020B0604020202020204" pitchFamily="34" charset="0"/>
                        </a:rPr>
                        <a:t>Defense </a:t>
                      </a:r>
                      <a:r>
                        <a:rPr kumimoji="0" lang="en-US" sz="1200" b="1" i="0" u="none" strike="noStrike" kern="1200" cap="none" spc="0" normalizeH="0" baseline="0" dirty="0" smtClean="0">
                          <a:ln>
                            <a:noFill/>
                          </a:ln>
                          <a:solidFill>
                            <a:schemeClr val="tx1"/>
                          </a:solidFill>
                          <a:effectLst/>
                          <a:uLnTx/>
                          <a:uFillTx/>
                          <a:latin typeface="Arial" panose="020B0604020202020204" pitchFamily="34" charset="0"/>
                          <a:ea typeface="+mn-ea"/>
                          <a:cs typeface="Arial" panose="020B0604020202020204" pitchFamily="34" charset="0"/>
                        </a:rPr>
                        <a:t>and covering matters such as: (i) high level visits; (ii) cooperation at operational level; (iii) education and training</a:t>
                      </a:r>
                      <a:endParaRPr lang="en-US" sz="1200" dirty="0" smtClean="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bl>
          </a:graphicData>
        </a:graphic>
      </p:graphicFrame>
      <p:sp>
        <p:nvSpPr>
          <p:cNvPr id="14" name="Freeform 33"/>
          <p:cNvSpPr>
            <a:spLocks noEditPoints="1"/>
          </p:cNvSpPr>
          <p:nvPr/>
        </p:nvSpPr>
        <p:spPr bwMode="auto">
          <a:xfrm>
            <a:off x="2627674" y="719558"/>
            <a:ext cx="549275" cy="550863"/>
          </a:xfrm>
          <a:custGeom>
            <a:avLst/>
            <a:gdLst>
              <a:gd name="T0" fmla="*/ 34 w 129"/>
              <a:gd name="T1" fmla="*/ 112 h 129"/>
              <a:gd name="T2" fmla="*/ 17 w 129"/>
              <a:gd name="T3" fmla="*/ 129 h 129"/>
              <a:gd name="T4" fmla="*/ 0 w 129"/>
              <a:gd name="T5" fmla="*/ 112 h 129"/>
              <a:gd name="T6" fmla="*/ 17 w 129"/>
              <a:gd name="T7" fmla="*/ 94 h 129"/>
              <a:gd name="T8" fmla="*/ 34 w 129"/>
              <a:gd name="T9" fmla="*/ 112 h 129"/>
              <a:gd name="T10" fmla="*/ 1 w 129"/>
              <a:gd name="T11" fmla="*/ 44 h 129"/>
              <a:gd name="T12" fmla="*/ 1 w 129"/>
              <a:gd name="T13" fmla="*/ 67 h 129"/>
              <a:gd name="T14" fmla="*/ 44 w 129"/>
              <a:gd name="T15" fmla="*/ 85 h 129"/>
              <a:gd name="T16" fmla="*/ 62 w 129"/>
              <a:gd name="T17" fmla="*/ 128 h 129"/>
              <a:gd name="T18" fmla="*/ 84 w 129"/>
              <a:gd name="T19" fmla="*/ 128 h 129"/>
              <a:gd name="T20" fmla="*/ 1 w 129"/>
              <a:gd name="T21" fmla="*/ 44 h 129"/>
              <a:gd name="T22" fmla="*/ 1 w 129"/>
              <a:gd name="T23" fmla="*/ 0 h 129"/>
              <a:gd name="T24" fmla="*/ 1 w 129"/>
              <a:gd name="T25" fmla="*/ 23 h 129"/>
              <a:gd name="T26" fmla="*/ 106 w 129"/>
              <a:gd name="T27" fmla="*/ 128 h 129"/>
              <a:gd name="T28" fmla="*/ 129 w 129"/>
              <a:gd name="T29" fmla="*/ 128 h 129"/>
              <a:gd name="T30" fmla="*/ 1 w 129"/>
              <a:gd name="T3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129">
                <a:moveTo>
                  <a:pt x="34" y="112"/>
                </a:moveTo>
                <a:cubicBezTo>
                  <a:pt x="34" y="121"/>
                  <a:pt x="27" y="129"/>
                  <a:pt x="17" y="129"/>
                </a:cubicBezTo>
                <a:cubicBezTo>
                  <a:pt x="8" y="129"/>
                  <a:pt x="0" y="121"/>
                  <a:pt x="0" y="112"/>
                </a:cubicBezTo>
                <a:cubicBezTo>
                  <a:pt x="0" y="102"/>
                  <a:pt x="8" y="94"/>
                  <a:pt x="17" y="94"/>
                </a:cubicBezTo>
                <a:cubicBezTo>
                  <a:pt x="27" y="94"/>
                  <a:pt x="34" y="102"/>
                  <a:pt x="34" y="112"/>
                </a:cubicBezTo>
                <a:close/>
                <a:moveTo>
                  <a:pt x="1" y="44"/>
                </a:moveTo>
                <a:cubicBezTo>
                  <a:pt x="1" y="67"/>
                  <a:pt x="1" y="67"/>
                  <a:pt x="1" y="67"/>
                </a:cubicBezTo>
                <a:cubicBezTo>
                  <a:pt x="17" y="67"/>
                  <a:pt x="32" y="74"/>
                  <a:pt x="44" y="85"/>
                </a:cubicBezTo>
                <a:cubicBezTo>
                  <a:pt x="55" y="97"/>
                  <a:pt x="61" y="112"/>
                  <a:pt x="62" y="128"/>
                </a:cubicBezTo>
                <a:cubicBezTo>
                  <a:pt x="84" y="128"/>
                  <a:pt x="84" y="128"/>
                  <a:pt x="84" y="128"/>
                </a:cubicBezTo>
                <a:cubicBezTo>
                  <a:pt x="84" y="82"/>
                  <a:pt x="47" y="45"/>
                  <a:pt x="1" y="44"/>
                </a:cubicBezTo>
                <a:close/>
                <a:moveTo>
                  <a:pt x="1" y="0"/>
                </a:moveTo>
                <a:cubicBezTo>
                  <a:pt x="1" y="23"/>
                  <a:pt x="1" y="23"/>
                  <a:pt x="1" y="23"/>
                </a:cubicBezTo>
                <a:cubicBezTo>
                  <a:pt x="59" y="23"/>
                  <a:pt x="105" y="70"/>
                  <a:pt x="106" y="128"/>
                </a:cubicBezTo>
                <a:cubicBezTo>
                  <a:pt x="129" y="128"/>
                  <a:pt x="129" y="128"/>
                  <a:pt x="129" y="128"/>
                </a:cubicBezTo>
                <a:cubicBezTo>
                  <a:pt x="128" y="58"/>
                  <a:pt x="71" y="1"/>
                  <a:pt x="1" y="0"/>
                </a:cubicBezTo>
                <a:close/>
              </a:path>
            </a:pathLst>
          </a:custGeom>
          <a:solidFill>
            <a:srgbClr val="1D1D1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4577325" y="2730621"/>
            <a:ext cx="1652697"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Arial" panose="020B0604020202020204" pitchFamily="34" charset="0"/>
                <a:cs typeface="Arial" panose="020B0604020202020204" pitchFamily="34" charset="0"/>
              </a:rPr>
              <a:t>Source: European </a:t>
            </a:r>
            <a:r>
              <a:rPr lang="en-US" sz="700" dirty="0" smtClean="0">
                <a:solidFill>
                  <a:srgbClr val="000000"/>
                </a:solidFill>
                <a:latin typeface="Arial" panose="020B0604020202020204" pitchFamily="34" charset="0"/>
                <a:cs typeface="Arial" panose="020B0604020202020204" pitchFamily="34" charset="0"/>
              </a:rPr>
              <a:t>Defense </a:t>
            </a:r>
            <a:r>
              <a:rPr lang="en-US" sz="700" dirty="0" smtClean="0">
                <a:solidFill>
                  <a:srgbClr val="000000"/>
                </a:solidFill>
                <a:latin typeface="Arial" panose="020B0604020202020204" pitchFamily="34" charset="0"/>
                <a:cs typeface="Arial" panose="020B0604020202020204" pitchFamily="34" charset="0"/>
              </a:rPr>
              <a:t>Agency ‘EDA’</a:t>
            </a:r>
          </a:p>
        </p:txBody>
      </p:sp>
      <p:sp>
        <p:nvSpPr>
          <p:cNvPr id="15" name="TextBox 14"/>
          <p:cNvSpPr txBox="1"/>
          <p:nvPr/>
        </p:nvSpPr>
        <p:spPr>
          <a:xfrm>
            <a:off x="5132431" y="4183012"/>
            <a:ext cx="537006"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Arial" panose="020B0604020202020204" pitchFamily="34" charset="0"/>
                <a:cs typeface="Arial" panose="020B0604020202020204" pitchFamily="34" charset="0"/>
              </a:rPr>
              <a:t>Source: EDA</a:t>
            </a:r>
          </a:p>
        </p:txBody>
      </p:sp>
      <p:sp>
        <p:nvSpPr>
          <p:cNvPr id="16" name="TextBox 15"/>
          <p:cNvSpPr txBox="1"/>
          <p:nvPr/>
        </p:nvSpPr>
        <p:spPr>
          <a:xfrm>
            <a:off x="5559554" y="5699653"/>
            <a:ext cx="602730"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Arial" panose="020B0604020202020204" pitchFamily="34" charset="0"/>
                <a:cs typeface="Arial" panose="020B0604020202020204" pitchFamily="34" charset="0"/>
              </a:rPr>
              <a:t>Source: AICEP</a:t>
            </a:r>
          </a:p>
        </p:txBody>
      </p:sp>
      <p:sp>
        <p:nvSpPr>
          <p:cNvPr id="17" name="TextBox 16"/>
          <p:cNvSpPr txBox="1"/>
          <p:nvPr/>
        </p:nvSpPr>
        <p:spPr>
          <a:xfrm>
            <a:off x="5004113" y="7168185"/>
            <a:ext cx="1110882"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Arial" panose="020B0604020202020204" pitchFamily="34" charset="0"/>
                <a:cs typeface="Arial" panose="020B0604020202020204" pitchFamily="34" charset="0"/>
              </a:rPr>
              <a:t>Source: Global Peace index</a:t>
            </a:r>
          </a:p>
        </p:txBody>
      </p:sp>
      <p:sp>
        <p:nvSpPr>
          <p:cNvPr id="4" name="Slide Number Placeholder 3"/>
          <p:cNvSpPr>
            <a:spLocks noGrp="1"/>
          </p:cNvSpPr>
          <p:nvPr>
            <p:ph type="sldNum" sz="quarter" idx="11"/>
          </p:nvPr>
        </p:nvSpPr>
        <p:spPr/>
        <p:txBody>
          <a:bodyPr/>
          <a:lstStyle/>
          <a:p>
            <a:pPr>
              <a:defRPr/>
            </a:pPr>
            <a:fld id="{B8325105-167D-4862-BDE6-B81FF841FD87}" type="slidenum">
              <a:rPr lang="en-US" smtClean="0"/>
              <a:pPr>
                <a:defRPr/>
              </a:pPr>
              <a:t>33</a:t>
            </a:fld>
            <a:endParaRPr lang="en-US" dirty="0"/>
          </a:p>
        </p:txBody>
      </p:sp>
    </p:spTree>
    <p:extLst>
      <p:ext uri="{BB962C8B-B14F-4D97-AF65-F5344CB8AC3E}">
        <p14:creationId xmlns:p14="http://schemas.microsoft.com/office/powerpoint/2010/main" val="26657471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2587"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Title 5"/>
          <p:cNvSpPr>
            <a:spLocks noGrp="1"/>
          </p:cNvSpPr>
          <p:nvPr>
            <p:ph type="title"/>
          </p:nvPr>
        </p:nvSpPr>
        <p:spPr>
          <a:xfrm>
            <a:off x="538163" y="484189"/>
            <a:ext cx="5156784" cy="1003300"/>
          </a:xfrm>
        </p:spPr>
        <p:txBody>
          <a:bodyPr anchor="t">
            <a:normAutofit/>
          </a:bodyPr>
          <a:lstStyle/>
          <a:p>
            <a:r>
              <a:rPr lang="en-US" sz="2200" dirty="0" smtClean="0">
                <a:latin typeface="Arial" panose="020B0604020202020204" pitchFamily="34" charset="0"/>
                <a:cs typeface="Arial" panose="020B0604020202020204" pitchFamily="34" charset="0"/>
              </a:rPr>
              <a:t>Defense </a:t>
            </a:r>
            <a:r>
              <a:rPr lang="en-US" sz="2200" dirty="0" smtClean="0">
                <a:latin typeface="Arial" panose="020B0604020202020204" pitchFamily="34" charset="0"/>
                <a:cs typeface="Arial" panose="020B0604020202020204" pitchFamily="34" charset="0"/>
              </a:rPr>
              <a:t>Sector</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Industry and main KPI’s</a:t>
            </a:r>
            <a:endParaRPr lang="en-US" sz="2200" dirty="0">
              <a:solidFill>
                <a:schemeClr val="accent2"/>
              </a:solidFill>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9275" y="1868696"/>
            <a:ext cx="2808288" cy="753708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Defense </a:t>
            </a:r>
            <a:r>
              <a:rPr lang="en-US" kern="0" dirty="0" smtClean="0">
                <a:latin typeface="Arial" panose="020B0604020202020204" pitchFamily="34" charset="0"/>
                <a:cs typeface="Arial" panose="020B0604020202020204" pitchFamily="34" charset="0"/>
              </a:rPr>
              <a:t>main KPI’s</a:t>
            </a:r>
          </a:p>
          <a:p>
            <a:pPr algn="just"/>
            <a:r>
              <a:rPr lang="en-US" sz="900" kern="0" dirty="0" smtClean="0">
                <a:solidFill>
                  <a:schemeClr val="accent2"/>
                </a:solidFill>
                <a:latin typeface="Arial" panose="020B0604020202020204" pitchFamily="34" charset="0"/>
                <a:cs typeface="Arial" panose="020B0604020202020204" pitchFamily="34" charset="0"/>
              </a:rPr>
              <a:t>€2.5bn</a:t>
            </a:r>
            <a:r>
              <a:rPr lang="en-US" sz="900" b="0" kern="0" dirty="0" smtClean="0">
                <a:latin typeface="Arial" panose="020B0604020202020204" pitchFamily="34" charset="0"/>
                <a:cs typeface="Arial" panose="020B0604020202020204" pitchFamily="34" charset="0"/>
              </a:rPr>
              <a:t> Total </a:t>
            </a:r>
            <a:r>
              <a:rPr lang="en-US" sz="900" b="0" kern="0" dirty="0" smtClean="0">
                <a:latin typeface="Arial" panose="020B0604020202020204" pitchFamily="34" charset="0"/>
                <a:cs typeface="Arial" panose="020B0604020202020204" pitchFamily="34" charset="0"/>
              </a:rPr>
              <a:t>Defense </a:t>
            </a:r>
            <a:r>
              <a:rPr lang="en-US" sz="900" b="0" kern="0" dirty="0" smtClean="0">
                <a:latin typeface="Arial" panose="020B0604020202020204" pitchFamily="34" charset="0"/>
                <a:cs typeface="Arial" panose="020B0604020202020204" pitchFamily="34" charset="0"/>
              </a:rPr>
              <a:t>expenditure, out of which:</a:t>
            </a:r>
          </a:p>
          <a:p>
            <a:pPr algn="just"/>
            <a:r>
              <a:rPr lang="en-US" sz="900" kern="0" dirty="0" smtClean="0">
                <a:solidFill>
                  <a:schemeClr val="accent2"/>
                </a:solidFill>
                <a:latin typeface="Arial" panose="020B0604020202020204" pitchFamily="34" charset="0"/>
                <a:cs typeface="Arial" panose="020B0604020202020204" pitchFamily="34" charset="0"/>
              </a:rPr>
              <a:t>   €2.0bn</a:t>
            </a:r>
            <a:r>
              <a:rPr lang="en-US" sz="900" b="0" kern="0" dirty="0" smtClean="0">
                <a:latin typeface="Arial" panose="020B0604020202020204" pitchFamily="34" charset="0"/>
                <a:cs typeface="Arial" panose="020B0604020202020204" pitchFamily="34" charset="0"/>
              </a:rPr>
              <a:t> Personnel expenditure</a:t>
            </a:r>
          </a:p>
          <a:p>
            <a:pPr algn="just"/>
            <a:r>
              <a:rPr lang="en-US" sz="900" kern="0" dirty="0" smtClean="0">
                <a:solidFill>
                  <a:schemeClr val="accent2"/>
                </a:solidFill>
                <a:latin typeface="Arial" panose="020B0604020202020204" pitchFamily="34" charset="0"/>
                <a:cs typeface="Arial" panose="020B0604020202020204" pitchFamily="34" charset="0"/>
              </a:rPr>
              <a:t>   €2.5m</a:t>
            </a:r>
            <a:r>
              <a:rPr lang="en-US" sz="900" b="0" kern="0" dirty="0" smtClean="0">
                <a:latin typeface="Arial" panose="020B0604020202020204" pitchFamily="34" charset="0"/>
                <a:cs typeface="Arial" panose="020B0604020202020204" pitchFamily="34" charset="0"/>
              </a:rPr>
              <a:t> Infrastructure expenditure</a:t>
            </a:r>
          </a:p>
          <a:p>
            <a:r>
              <a:rPr lang="en-US" sz="900" kern="0" dirty="0" smtClean="0">
                <a:solidFill>
                  <a:schemeClr val="accent2"/>
                </a:solidFill>
                <a:latin typeface="Arial" panose="020B0604020202020204" pitchFamily="34" charset="0"/>
                <a:cs typeface="Arial" panose="020B0604020202020204" pitchFamily="34" charset="0"/>
              </a:rPr>
              <a:t>   €343m </a:t>
            </a:r>
            <a:r>
              <a:rPr lang="en-US" sz="900" b="0" kern="0" dirty="0" smtClean="0">
                <a:latin typeface="Arial" panose="020B0604020202020204" pitchFamily="34" charset="0"/>
                <a:cs typeface="Arial" panose="020B0604020202020204" pitchFamily="34" charset="0"/>
              </a:rPr>
              <a:t>Equipment procurement expenditure</a:t>
            </a:r>
          </a:p>
          <a:p>
            <a:pPr algn="just"/>
            <a:r>
              <a:rPr lang="en-US" sz="900" kern="0" dirty="0" smtClean="0">
                <a:solidFill>
                  <a:schemeClr val="accent2"/>
                </a:solidFill>
                <a:latin typeface="Arial" panose="020B0604020202020204" pitchFamily="34" charset="0"/>
                <a:cs typeface="Arial" panose="020B0604020202020204" pitchFamily="34" charset="0"/>
              </a:rPr>
              <a:t>€2.4m</a:t>
            </a:r>
            <a:r>
              <a:rPr lang="en-US" sz="900" b="0" kern="0" dirty="0" smtClean="0">
                <a:latin typeface="Arial" panose="020B0604020202020204" pitchFamily="34" charset="0"/>
                <a:cs typeface="Arial" panose="020B0604020202020204" pitchFamily="34" charset="0"/>
              </a:rPr>
              <a:t> </a:t>
            </a:r>
            <a:r>
              <a:rPr lang="en-US" sz="900" b="0" kern="0" dirty="0" smtClean="0">
                <a:latin typeface="Arial" panose="020B0604020202020204" pitchFamily="34" charset="0"/>
                <a:cs typeface="Arial" panose="020B0604020202020204" pitchFamily="34" charset="0"/>
              </a:rPr>
              <a:t>Defense </a:t>
            </a:r>
            <a:r>
              <a:rPr lang="en-US" sz="900" b="0" kern="0" dirty="0" smtClean="0">
                <a:latin typeface="Arial" panose="020B0604020202020204" pitchFamily="34" charset="0"/>
                <a:cs typeface="Arial" panose="020B0604020202020204" pitchFamily="34" charset="0"/>
              </a:rPr>
              <a:t>R&amp;D expenditure, which has increased by </a:t>
            </a:r>
            <a:r>
              <a:rPr lang="en-US" sz="900" kern="0" dirty="0" smtClean="0">
                <a:solidFill>
                  <a:schemeClr val="accent2"/>
                </a:solidFill>
                <a:latin typeface="Arial" panose="020B0604020202020204" pitchFamily="34" charset="0"/>
                <a:cs typeface="Arial" panose="020B0604020202020204" pitchFamily="34" charset="0"/>
              </a:rPr>
              <a:t>177%</a:t>
            </a:r>
            <a:r>
              <a:rPr lang="en-US" sz="900" b="0" kern="0" dirty="0" smtClean="0">
                <a:latin typeface="Arial" panose="020B0604020202020204" pitchFamily="34" charset="0"/>
                <a:cs typeface="Arial" panose="020B0604020202020204" pitchFamily="34" charset="0"/>
              </a:rPr>
              <a:t> since 2013</a:t>
            </a:r>
          </a:p>
          <a:p>
            <a:pPr algn="just"/>
            <a:r>
              <a:rPr lang="en-US" sz="900" kern="0" dirty="0" smtClean="0">
                <a:solidFill>
                  <a:schemeClr val="accent2"/>
                </a:solidFill>
                <a:latin typeface="Arial" panose="020B0604020202020204" pitchFamily="34" charset="0"/>
                <a:cs typeface="Arial" panose="020B0604020202020204" pitchFamily="34" charset="0"/>
              </a:rPr>
              <a:t>€157m</a:t>
            </a:r>
            <a:r>
              <a:rPr lang="en-US" sz="900" b="0" kern="0" dirty="0" smtClean="0">
                <a:latin typeface="Arial" panose="020B0604020202020204" pitchFamily="34" charset="0"/>
                <a:cs typeface="Arial" panose="020B0604020202020204" pitchFamily="34" charset="0"/>
              </a:rPr>
              <a:t> O&amp;M expenditure</a:t>
            </a:r>
          </a:p>
          <a:p>
            <a:pPr algn="just"/>
            <a:r>
              <a:rPr lang="en-US" sz="900" kern="0" dirty="0" smtClean="0">
                <a:solidFill>
                  <a:schemeClr val="accent2"/>
                </a:solidFill>
                <a:latin typeface="Arial" panose="020B0604020202020204" pitchFamily="34" charset="0"/>
                <a:cs typeface="Arial" panose="020B0604020202020204" pitchFamily="34" charset="0"/>
              </a:rPr>
              <a:t>1.45%</a:t>
            </a:r>
            <a:r>
              <a:rPr lang="en-US" sz="900" b="0" kern="0" dirty="0" smtClean="0">
                <a:latin typeface="Arial" panose="020B0604020202020204" pitchFamily="34" charset="0"/>
                <a:cs typeface="Arial" panose="020B0604020202020204" pitchFamily="34" charset="0"/>
              </a:rPr>
              <a:t> of </a:t>
            </a:r>
            <a:r>
              <a:rPr lang="en-US" sz="900" b="0" kern="0" dirty="0" smtClean="0">
                <a:latin typeface="Arial" panose="020B0604020202020204" pitchFamily="34" charset="0"/>
                <a:cs typeface="Arial" panose="020B0604020202020204" pitchFamily="34" charset="0"/>
              </a:rPr>
              <a:t>Defense </a:t>
            </a:r>
            <a:r>
              <a:rPr lang="en-US" sz="900" b="0" kern="0" dirty="0" smtClean="0">
                <a:latin typeface="Arial" panose="020B0604020202020204" pitchFamily="34" charset="0"/>
                <a:cs typeface="Arial" panose="020B0604020202020204" pitchFamily="34" charset="0"/>
              </a:rPr>
              <a:t>Expenditure as % of GDP</a:t>
            </a:r>
          </a:p>
          <a:p>
            <a:pPr algn="just"/>
            <a:r>
              <a:rPr lang="en-US" sz="900" kern="0" dirty="0" smtClean="0">
                <a:solidFill>
                  <a:schemeClr val="accent2"/>
                </a:solidFill>
                <a:latin typeface="Arial" panose="020B0604020202020204" pitchFamily="34" charset="0"/>
                <a:cs typeface="Arial" panose="020B0604020202020204" pitchFamily="34" charset="0"/>
              </a:rPr>
              <a:t>2.95%</a:t>
            </a:r>
            <a:r>
              <a:rPr lang="en-US" sz="900" b="0" kern="0" dirty="0" smtClean="0">
                <a:latin typeface="Arial" panose="020B0604020202020204" pitchFamily="34" charset="0"/>
                <a:cs typeface="Arial" panose="020B0604020202020204" pitchFamily="34" charset="0"/>
              </a:rPr>
              <a:t> of </a:t>
            </a:r>
            <a:r>
              <a:rPr lang="en-US" sz="900" b="0" kern="0" dirty="0" smtClean="0">
                <a:latin typeface="Arial" panose="020B0604020202020204" pitchFamily="34" charset="0"/>
                <a:cs typeface="Arial" panose="020B0604020202020204" pitchFamily="34" charset="0"/>
              </a:rPr>
              <a:t>Defense </a:t>
            </a:r>
            <a:r>
              <a:rPr lang="en-US" sz="900" b="0" kern="0" dirty="0" smtClean="0">
                <a:latin typeface="Arial" panose="020B0604020202020204" pitchFamily="34" charset="0"/>
                <a:cs typeface="Arial" panose="020B0604020202020204" pitchFamily="34" charset="0"/>
              </a:rPr>
              <a:t>expenditure as % of </a:t>
            </a:r>
            <a:r>
              <a:rPr lang="en-US" sz="900" b="0" kern="0" dirty="0">
                <a:latin typeface="Arial" panose="020B0604020202020204" pitchFamily="34" charset="0"/>
                <a:cs typeface="Arial" panose="020B0604020202020204" pitchFamily="34" charset="0"/>
              </a:rPr>
              <a:t>t</a:t>
            </a:r>
            <a:r>
              <a:rPr lang="en-US" sz="900" b="0" kern="0" dirty="0" smtClean="0">
                <a:latin typeface="Arial" panose="020B0604020202020204" pitchFamily="34" charset="0"/>
                <a:cs typeface="Arial" panose="020B0604020202020204" pitchFamily="34" charset="0"/>
              </a:rPr>
              <a:t>otal government spending</a:t>
            </a:r>
          </a:p>
          <a:p>
            <a:pPr algn="just"/>
            <a:r>
              <a:rPr lang="en-US" sz="900" b="0" kern="0" dirty="0" smtClean="0">
                <a:solidFill>
                  <a:schemeClr val="accent2"/>
                </a:solidFill>
                <a:latin typeface="Arial" panose="020B0604020202020204" pitchFamily="34" charset="0"/>
                <a:cs typeface="Arial" panose="020B0604020202020204" pitchFamily="34" charset="0"/>
              </a:rPr>
              <a:t>€241</a:t>
            </a:r>
            <a:r>
              <a:rPr lang="en-US" sz="900" b="0" kern="0" dirty="0" smtClean="0">
                <a:latin typeface="Arial" panose="020B0604020202020204" pitchFamily="34" charset="0"/>
                <a:cs typeface="Arial" panose="020B0604020202020204" pitchFamily="34" charset="0"/>
              </a:rPr>
              <a:t> </a:t>
            </a:r>
            <a:r>
              <a:rPr lang="en-US" sz="900" b="0" kern="0" dirty="0" smtClean="0">
                <a:latin typeface="Arial" panose="020B0604020202020204" pitchFamily="34" charset="0"/>
                <a:cs typeface="Arial" panose="020B0604020202020204" pitchFamily="34" charset="0"/>
              </a:rPr>
              <a:t>Defense </a:t>
            </a:r>
            <a:r>
              <a:rPr lang="en-US" sz="900" b="0" kern="0" dirty="0">
                <a:latin typeface="Arial" panose="020B0604020202020204" pitchFamily="34" charset="0"/>
                <a:cs typeface="Arial" panose="020B0604020202020204" pitchFamily="34" charset="0"/>
              </a:rPr>
              <a:t>e</a:t>
            </a:r>
            <a:r>
              <a:rPr lang="en-US" sz="900" b="0" kern="0" dirty="0" smtClean="0">
                <a:latin typeface="Arial" panose="020B0604020202020204" pitchFamily="34" charset="0"/>
                <a:cs typeface="Arial" panose="020B0604020202020204" pitchFamily="34" charset="0"/>
              </a:rPr>
              <a:t>xpenditure per </a:t>
            </a:r>
            <a:r>
              <a:rPr lang="en-US" sz="900" b="0" kern="0" dirty="0">
                <a:latin typeface="Arial" panose="020B0604020202020204" pitchFamily="34" charset="0"/>
                <a:cs typeface="Arial" panose="020B0604020202020204" pitchFamily="34" charset="0"/>
              </a:rPr>
              <a:t>c</a:t>
            </a:r>
            <a:r>
              <a:rPr lang="en-US" sz="900" b="0" kern="0" dirty="0" smtClean="0">
                <a:latin typeface="Arial" panose="020B0604020202020204" pitchFamily="34" charset="0"/>
                <a:cs typeface="Arial" panose="020B0604020202020204" pitchFamily="34" charset="0"/>
              </a:rPr>
              <a:t>apita</a:t>
            </a:r>
          </a:p>
          <a:p>
            <a:pPr algn="just"/>
            <a:r>
              <a:rPr lang="en-US" sz="900" kern="0" dirty="0" smtClean="0">
                <a:solidFill>
                  <a:schemeClr val="accent2"/>
                </a:solidFill>
                <a:latin typeface="Arial" panose="020B0604020202020204" pitchFamily="34" charset="0"/>
                <a:cs typeface="Arial" panose="020B0604020202020204" pitchFamily="34" charset="0"/>
              </a:rPr>
              <a:t>€550k</a:t>
            </a:r>
            <a:r>
              <a:rPr lang="en-US" sz="900" b="0" kern="0" dirty="0" smtClean="0">
                <a:latin typeface="Arial" panose="020B0604020202020204" pitchFamily="34" charset="0"/>
                <a:cs typeface="Arial" panose="020B0604020202020204" pitchFamily="34" charset="0"/>
              </a:rPr>
              <a:t> European Collaborative </a:t>
            </a:r>
            <a:r>
              <a:rPr lang="en-US" sz="900" b="0" kern="0" dirty="0" smtClean="0">
                <a:latin typeface="Arial" panose="020B0604020202020204" pitchFamily="34" charset="0"/>
                <a:cs typeface="Arial" panose="020B0604020202020204" pitchFamily="34" charset="0"/>
              </a:rPr>
              <a:t>Defense </a:t>
            </a:r>
            <a:r>
              <a:rPr lang="en-US" sz="900" b="0" kern="0" dirty="0" smtClean="0">
                <a:latin typeface="Arial" panose="020B0604020202020204" pitchFamily="34" charset="0"/>
                <a:cs typeface="Arial" panose="020B0604020202020204" pitchFamily="34" charset="0"/>
              </a:rPr>
              <a:t>research and technology ‘R&amp;T’ Expenditure</a:t>
            </a:r>
          </a:p>
          <a:p>
            <a:pPr algn="just"/>
            <a:r>
              <a:rPr lang="en-US" sz="900" kern="0" dirty="0" smtClean="0">
                <a:solidFill>
                  <a:schemeClr val="accent2"/>
                </a:solidFill>
                <a:latin typeface="Arial" panose="020B0604020202020204" pitchFamily="34" charset="0"/>
                <a:cs typeface="Arial" panose="020B0604020202020204" pitchFamily="34" charset="0"/>
              </a:rPr>
              <a:t>457</a:t>
            </a:r>
            <a:r>
              <a:rPr lang="en-US" sz="900" b="0" kern="0" dirty="0" smtClean="0">
                <a:latin typeface="Arial" panose="020B0604020202020204" pitchFamily="34" charset="0"/>
                <a:cs typeface="Arial" panose="020B0604020202020204" pitchFamily="34" charset="0"/>
              </a:rPr>
              <a:t> Troops deployed, corresponding to 1.5% of total military personnel</a:t>
            </a:r>
          </a:p>
          <a:p>
            <a:pPr algn="just"/>
            <a:r>
              <a:rPr lang="en-US" sz="900" kern="0" dirty="0" smtClean="0">
                <a:solidFill>
                  <a:schemeClr val="accent2"/>
                </a:solidFill>
                <a:latin typeface="Arial" panose="020B0604020202020204" pitchFamily="34" charset="0"/>
                <a:cs typeface="Arial" panose="020B0604020202020204" pitchFamily="34" charset="0"/>
              </a:rPr>
              <a:t>7,878</a:t>
            </a:r>
            <a:r>
              <a:rPr lang="en-US" sz="900" b="0" kern="0" dirty="0" smtClean="0">
                <a:latin typeface="Arial" panose="020B0604020202020204" pitchFamily="34" charset="0"/>
                <a:cs typeface="Arial" panose="020B0604020202020204" pitchFamily="34" charset="0"/>
              </a:rPr>
              <a:t>  Deployable land forces, corresponding to 26% of total military personnel</a:t>
            </a:r>
          </a:p>
          <a:p>
            <a:pPr algn="just"/>
            <a:r>
              <a:rPr lang="en-US" sz="900" kern="0" dirty="0" smtClean="0">
                <a:solidFill>
                  <a:schemeClr val="accent2"/>
                </a:solidFill>
                <a:latin typeface="Arial" panose="020B0604020202020204" pitchFamily="34" charset="0"/>
                <a:cs typeface="Arial" panose="020B0604020202020204" pitchFamily="34" charset="0"/>
              </a:rPr>
              <a:t>1,818</a:t>
            </a:r>
            <a:r>
              <a:rPr lang="en-US" sz="900" b="0" kern="0" dirty="0" smtClean="0">
                <a:latin typeface="Arial" panose="020B0604020202020204" pitchFamily="34" charset="0"/>
                <a:cs typeface="Arial" panose="020B0604020202020204" pitchFamily="34" charset="0"/>
              </a:rPr>
              <a:t> Sustainable land forces, corresponding to 23% of total military personnel</a:t>
            </a: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45035" y="2112245"/>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43" name="Text Placeholder 6"/>
          <p:cNvSpPr txBox="1">
            <a:spLocks/>
          </p:cNvSpPr>
          <p:nvPr/>
        </p:nvSpPr>
        <p:spPr>
          <a:xfrm>
            <a:off x="3561461" y="1880980"/>
            <a:ext cx="2808288" cy="5336438"/>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Defense </a:t>
            </a:r>
            <a:r>
              <a:rPr lang="en-US" kern="0" dirty="0" smtClean="0">
                <a:latin typeface="Arial" panose="020B0604020202020204" pitchFamily="34" charset="0"/>
                <a:cs typeface="Arial" panose="020B0604020202020204" pitchFamily="34" charset="0"/>
              </a:rPr>
              <a:t>industry</a:t>
            </a:r>
          </a:p>
          <a:p>
            <a:pPr marL="171450" lvl="0" indent="-171450" algn="just" defTabSz="914400">
              <a:lnSpc>
                <a:spcPts val="1286"/>
              </a:lnSpc>
              <a:spcBef>
                <a:spcPct val="0"/>
              </a:spcBef>
              <a:spcAft>
                <a:spcPct val="0"/>
              </a:spcAft>
              <a:buFont typeface="Arial" panose="020B0604020202020204" pitchFamily="34" charset="0"/>
              <a:buChar char="•"/>
            </a:pPr>
            <a:r>
              <a:rPr lang="en-US" sz="900" kern="0" dirty="0">
                <a:latin typeface="Arial" panose="020B0604020202020204" pitchFamily="34" charset="0"/>
                <a:cs typeface="Arial" panose="020B0604020202020204" pitchFamily="34" charset="0"/>
              </a:rPr>
              <a:t>Legal framework</a:t>
            </a:r>
          </a:p>
          <a:p>
            <a:pPr lvl="0" algn="just" defTabSz="914400">
              <a:lnSpc>
                <a:spcPts val="1286"/>
              </a:lnSpc>
              <a:spcBef>
                <a:spcPct val="0"/>
              </a:spcBef>
              <a:spcAft>
                <a:spcPct val="0"/>
              </a:spcAft>
            </a:pPr>
            <a:r>
              <a:rPr lang="en-US" sz="900" b="0" kern="0" dirty="0">
                <a:latin typeface="Arial" panose="020B0604020202020204" pitchFamily="34" charset="0"/>
                <a:cs typeface="Arial" panose="020B0604020202020204" pitchFamily="34" charset="0"/>
              </a:rPr>
              <a:t>In Portugal, companies or entities that wish to entry the industry of military goods and technology must be previously </a:t>
            </a:r>
            <a:r>
              <a:rPr lang="en-US" sz="900" b="0" kern="0" dirty="0" err="1" smtClean="0">
                <a:latin typeface="Arial" panose="020B0604020202020204" pitchFamily="34" charset="0"/>
                <a:cs typeface="Arial" panose="020B0604020202020204" pitchFamily="34" charset="0"/>
              </a:rPr>
              <a:t>authorised</a:t>
            </a:r>
            <a:r>
              <a:rPr lang="en-US" sz="900" b="0" kern="0" dirty="0" smtClean="0">
                <a:latin typeface="Arial" panose="020B0604020202020204" pitchFamily="34" charset="0"/>
                <a:cs typeface="Arial" panose="020B0604020202020204" pitchFamily="34" charset="0"/>
              </a:rPr>
              <a:t> </a:t>
            </a:r>
            <a:r>
              <a:rPr lang="en-US" sz="900" b="0" kern="0" dirty="0">
                <a:latin typeface="Arial" panose="020B0604020202020204" pitchFamily="34" charset="0"/>
                <a:cs typeface="Arial" panose="020B0604020202020204" pitchFamily="34" charset="0"/>
              </a:rPr>
              <a:t>and must comply with certain requirements.</a:t>
            </a:r>
          </a:p>
          <a:p>
            <a:pPr lvl="0" algn="just" defTabSz="914400">
              <a:lnSpc>
                <a:spcPts val="1286"/>
              </a:lnSpc>
              <a:spcBef>
                <a:spcPct val="0"/>
              </a:spcBef>
              <a:spcAft>
                <a:spcPct val="0"/>
              </a:spcAft>
            </a:pPr>
            <a:r>
              <a:rPr lang="en-US" sz="900" b="0" kern="0" dirty="0">
                <a:latin typeface="Arial" panose="020B0604020202020204" pitchFamily="34" charset="0"/>
                <a:cs typeface="Arial" panose="020B0604020202020204" pitchFamily="34" charset="0"/>
              </a:rPr>
              <a:t>Furthermore, after </a:t>
            </a:r>
            <a:r>
              <a:rPr lang="en-US" sz="900" b="0" kern="0" dirty="0" smtClean="0">
                <a:latin typeface="Arial" panose="020B0604020202020204" pitchFamily="34" charset="0"/>
                <a:cs typeface="Arial" panose="020B0604020202020204" pitchFamily="34" charset="0"/>
              </a:rPr>
              <a:t>being granted presence in the industry</a:t>
            </a:r>
            <a:r>
              <a:rPr lang="en-US" sz="900" b="0" kern="0" dirty="0">
                <a:latin typeface="Arial" panose="020B0604020202020204" pitchFamily="34" charset="0"/>
                <a:cs typeface="Arial" panose="020B0604020202020204" pitchFamily="34" charset="0"/>
              </a:rPr>
              <a:t>, companies that want to export/import, must comply with the specifications and request </a:t>
            </a:r>
            <a:r>
              <a:rPr lang="en-US" sz="900" b="0" kern="0" dirty="0" err="1" smtClean="0">
                <a:latin typeface="Arial" panose="020B0604020202020204" pitchFamily="34" charset="0"/>
                <a:cs typeface="Arial" panose="020B0604020202020204" pitchFamily="34" charset="0"/>
              </a:rPr>
              <a:t>authorisation</a:t>
            </a:r>
            <a:r>
              <a:rPr lang="en-US" sz="900" b="0" kern="0" dirty="0" smtClean="0">
                <a:latin typeface="Arial" panose="020B0604020202020204" pitchFamily="34" charset="0"/>
                <a:cs typeface="Arial" panose="020B0604020202020204" pitchFamily="34" charset="0"/>
              </a:rPr>
              <a:t> </a:t>
            </a:r>
            <a:r>
              <a:rPr lang="en-US" sz="900" b="0" kern="0" dirty="0">
                <a:latin typeface="Arial" panose="020B0604020202020204" pitchFamily="34" charset="0"/>
                <a:cs typeface="Arial" panose="020B0604020202020204" pitchFamily="34" charset="0"/>
              </a:rPr>
              <a:t>to import and export </a:t>
            </a:r>
            <a:r>
              <a:rPr lang="en-US" sz="900" b="0" kern="0" dirty="0" smtClean="0">
                <a:latin typeface="Arial" panose="020B0604020202020204" pitchFamily="34" charset="0"/>
                <a:cs typeface="Arial" panose="020B0604020202020204" pitchFamily="34" charset="0"/>
              </a:rPr>
              <a:t>Defense-related </a:t>
            </a:r>
            <a:r>
              <a:rPr lang="en-US" sz="900" b="0" kern="0" dirty="0">
                <a:latin typeface="Arial" panose="020B0604020202020204" pitchFamily="34" charset="0"/>
                <a:cs typeface="Arial" panose="020B0604020202020204" pitchFamily="34" charset="0"/>
              </a:rPr>
              <a:t>products.</a:t>
            </a:r>
          </a:p>
          <a:p>
            <a:pPr lvl="0" algn="just" defTabSz="914400">
              <a:lnSpc>
                <a:spcPts val="1286"/>
              </a:lnSpc>
              <a:spcBef>
                <a:spcPct val="0"/>
              </a:spcBef>
              <a:spcAft>
                <a:spcPct val="0"/>
              </a:spcAft>
            </a:pPr>
            <a:endParaRPr lang="en-US" sz="900" b="0" kern="0" dirty="0">
              <a:latin typeface="Arial" panose="020B0604020202020204" pitchFamily="34" charset="0"/>
              <a:cs typeface="Arial" panose="020B0604020202020204" pitchFamily="34" charset="0"/>
            </a:endParaRPr>
          </a:p>
          <a:p>
            <a:pPr marL="171450" lvl="0" indent="-171450" algn="just" defTabSz="914400">
              <a:lnSpc>
                <a:spcPts val="1286"/>
              </a:lnSpc>
              <a:spcBef>
                <a:spcPct val="0"/>
              </a:spcBef>
              <a:spcAft>
                <a:spcPct val="0"/>
              </a:spcAft>
              <a:buFont typeface="Arial" panose="020B0604020202020204" pitchFamily="34" charset="0"/>
              <a:buChar char="•"/>
            </a:pPr>
            <a:r>
              <a:rPr lang="en-US" sz="900" kern="0" dirty="0">
                <a:latin typeface="Arial" panose="020B0604020202020204" pitchFamily="34" charset="0"/>
                <a:cs typeface="Arial" panose="020B0604020202020204" pitchFamily="34" charset="0"/>
              </a:rPr>
              <a:t>Activity in 2014</a:t>
            </a:r>
          </a:p>
          <a:p>
            <a:pPr lvl="0" algn="just" defTabSz="914400">
              <a:lnSpc>
                <a:spcPts val="1286"/>
              </a:lnSpc>
              <a:spcBef>
                <a:spcPct val="0"/>
              </a:spcBef>
              <a:spcAft>
                <a:spcPct val="0"/>
              </a:spcAft>
            </a:pPr>
            <a:r>
              <a:rPr lang="en-US" sz="900" b="0" kern="0" dirty="0">
                <a:latin typeface="Arial" panose="020B0604020202020204" pitchFamily="34" charset="0"/>
                <a:cs typeface="Arial" panose="020B0604020202020204" pitchFamily="34" charset="0"/>
              </a:rPr>
              <a:t>The </a:t>
            </a:r>
            <a:r>
              <a:rPr lang="en-US" sz="900" b="0" kern="0" dirty="0" smtClean="0">
                <a:latin typeface="Arial" panose="020B0604020202020204" pitchFamily="34" charset="0"/>
                <a:cs typeface="Arial" panose="020B0604020202020204" pitchFamily="34" charset="0"/>
              </a:rPr>
              <a:t>trading’ </a:t>
            </a:r>
            <a:r>
              <a:rPr lang="en-US" sz="900" b="0" kern="0" dirty="0">
                <a:latin typeface="Arial" panose="020B0604020202020204" pitchFamily="34" charset="0"/>
                <a:cs typeface="Arial" panose="020B0604020202020204" pitchFamily="34" charset="0"/>
              </a:rPr>
              <a:t>value of military goods and technologies reached €529m.</a:t>
            </a:r>
          </a:p>
          <a:p>
            <a:pPr lvl="0" algn="just" defTabSz="914400">
              <a:lnSpc>
                <a:spcPts val="1286"/>
              </a:lnSpc>
              <a:spcBef>
                <a:spcPct val="0"/>
              </a:spcBef>
              <a:spcAft>
                <a:spcPct val="0"/>
              </a:spcAft>
            </a:pPr>
            <a:r>
              <a:rPr lang="en-US" sz="900" b="0" kern="0" dirty="0">
                <a:latin typeface="Arial" panose="020B0604020202020204" pitchFamily="34" charset="0"/>
                <a:cs typeface="Arial" panose="020B0604020202020204" pitchFamily="34" charset="0"/>
              </a:rPr>
              <a:t>In 2014, 23 applications for </a:t>
            </a:r>
            <a:r>
              <a:rPr lang="en-US" sz="900" b="0" kern="0" dirty="0" smtClean="0">
                <a:latin typeface="Arial" panose="020B0604020202020204" pitchFamily="34" charset="0"/>
                <a:cs typeface="Arial" panose="020B0604020202020204" pitchFamily="34" charset="0"/>
              </a:rPr>
              <a:t>access’s </a:t>
            </a:r>
            <a:r>
              <a:rPr lang="en-US" sz="900" b="0" kern="0" dirty="0" err="1" smtClean="0">
                <a:latin typeface="Arial" panose="020B0604020202020204" pitchFamily="34" charset="0"/>
                <a:cs typeface="Arial" panose="020B0604020202020204" pitchFamily="34" charset="0"/>
              </a:rPr>
              <a:t>authorisation</a:t>
            </a:r>
            <a:r>
              <a:rPr lang="en-US" sz="900" b="0" kern="0" dirty="0" smtClean="0">
                <a:latin typeface="Arial" panose="020B0604020202020204" pitchFamily="34" charset="0"/>
                <a:cs typeface="Arial" panose="020B0604020202020204" pitchFamily="34" charset="0"/>
              </a:rPr>
              <a:t> </a:t>
            </a:r>
            <a:r>
              <a:rPr lang="en-US" sz="900" b="0" kern="0" dirty="0">
                <a:latin typeface="Arial" panose="020B0604020202020204" pitchFamily="34" charset="0"/>
                <a:cs typeface="Arial" panose="020B0604020202020204" pitchFamily="34" charset="0"/>
              </a:rPr>
              <a:t>to the industry of military goods and technologies were received, and only 13 were </a:t>
            </a:r>
            <a:r>
              <a:rPr lang="en-US" sz="900" b="0" kern="0" dirty="0" err="1" smtClean="0">
                <a:latin typeface="Arial" panose="020B0604020202020204" pitchFamily="34" charset="0"/>
                <a:cs typeface="Arial" panose="020B0604020202020204" pitchFamily="34" charset="0"/>
              </a:rPr>
              <a:t>authorised</a:t>
            </a:r>
            <a:r>
              <a:rPr lang="en-US" sz="900" b="0" kern="0" dirty="0" smtClean="0">
                <a:latin typeface="Arial" panose="020B0604020202020204" pitchFamily="34" charset="0"/>
                <a:cs typeface="Arial" panose="020B0604020202020204" pitchFamily="34" charset="0"/>
              </a:rPr>
              <a:t>.</a:t>
            </a:r>
            <a:endParaRPr lang="en-US" sz="900" b="0" kern="0" dirty="0">
              <a:latin typeface="Arial" panose="020B0604020202020204" pitchFamily="34" charset="0"/>
              <a:cs typeface="Arial" panose="020B0604020202020204" pitchFamily="34" charset="0"/>
            </a:endParaRPr>
          </a:p>
          <a:p>
            <a:pPr lvl="0" algn="just" defTabSz="914400">
              <a:lnSpc>
                <a:spcPts val="1286"/>
              </a:lnSpc>
              <a:spcBef>
                <a:spcPct val="0"/>
              </a:spcBef>
              <a:spcAft>
                <a:spcPct val="0"/>
              </a:spcAft>
            </a:pPr>
            <a:r>
              <a:rPr lang="en-US" sz="900" b="0" kern="0" dirty="0">
                <a:latin typeface="Arial" panose="020B0604020202020204" pitchFamily="34" charset="0"/>
                <a:cs typeface="Arial" panose="020B0604020202020204" pitchFamily="34" charset="0"/>
              </a:rPr>
              <a:t>As </a:t>
            </a:r>
            <a:r>
              <a:rPr lang="en-US" sz="900" b="0" kern="0" dirty="0" smtClean="0">
                <a:latin typeface="Arial" panose="020B0604020202020204" pitchFamily="34" charset="0"/>
                <a:cs typeface="Arial" panose="020B0604020202020204" pitchFamily="34" charset="0"/>
              </a:rPr>
              <a:t>of </a:t>
            </a:r>
            <a:r>
              <a:rPr lang="en-US" sz="900" b="0" kern="0" dirty="0">
                <a:latin typeface="Arial" panose="020B0604020202020204" pitchFamily="34" charset="0"/>
                <a:cs typeface="Arial" panose="020B0604020202020204" pitchFamily="34" charset="0"/>
              </a:rPr>
              <a:t>December 2014, 130 companies had </a:t>
            </a:r>
            <a:r>
              <a:rPr lang="en-US" sz="900" b="0" kern="0" dirty="0" err="1" smtClean="0">
                <a:latin typeface="Arial" panose="020B0604020202020204" pitchFamily="34" charset="0"/>
                <a:cs typeface="Arial" panose="020B0604020202020204" pitchFamily="34" charset="0"/>
              </a:rPr>
              <a:t>authorisation</a:t>
            </a:r>
            <a:r>
              <a:rPr lang="en-US" sz="900" b="0" kern="0" dirty="0" smtClean="0">
                <a:latin typeface="Arial" panose="020B0604020202020204" pitchFamily="34" charset="0"/>
                <a:cs typeface="Arial" panose="020B0604020202020204" pitchFamily="34" charset="0"/>
              </a:rPr>
              <a:t> </a:t>
            </a:r>
            <a:r>
              <a:rPr lang="en-US" sz="900" b="0" kern="0" dirty="0">
                <a:latin typeface="Arial" panose="020B0604020202020204" pitchFamily="34" charset="0"/>
                <a:cs typeface="Arial" panose="020B0604020202020204" pitchFamily="34" charset="0"/>
              </a:rPr>
              <a:t>to participate in this industry.</a:t>
            </a:r>
          </a:p>
          <a:p>
            <a:pPr lvl="0" algn="just" defTabSz="914400">
              <a:lnSpc>
                <a:spcPts val="1286"/>
              </a:lnSpc>
              <a:spcBef>
                <a:spcPct val="0"/>
              </a:spcBef>
              <a:spcAft>
                <a:spcPct val="0"/>
              </a:spcAft>
            </a:pPr>
            <a:endParaRPr lang="en-US" sz="900" b="0" kern="0" dirty="0">
              <a:latin typeface="Arial" panose="020B0604020202020204" pitchFamily="34" charset="0"/>
              <a:cs typeface="Arial" panose="020B0604020202020204" pitchFamily="34" charset="0"/>
            </a:endParaRPr>
          </a:p>
          <a:p>
            <a:pPr marL="171450" lvl="0" indent="-171450" algn="just" defTabSz="914400">
              <a:lnSpc>
                <a:spcPts val="1286"/>
              </a:lnSpc>
              <a:spcBef>
                <a:spcPct val="0"/>
              </a:spcBef>
              <a:spcAft>
                <a:spcPct val="0"/>
              </a:spcAft>
              <a:buFont typeface="Arial" panose="020B0604020202020204" pitchFamily="34" charset="0"/>
              <a:buChar char="•"/>
            </a:pPr>
            <a:r>
              <a:rPr lang="en-US" sz="900" kern="0" dirty="0" smtClean="0">
                <a:latin typeface="Arial" panose="020B0604020202020204" pitchFamily="34" charset="0"/>
                <a:cs typeface="Arial" panose="020B0604020202020204" pitchFamily="34" charset="0"/>
              </a:rPr>
              <a:t>Trade balance</a:t>
            </a:r>
            <a:endParaRPr lang="en-US" sz="900" kern="0" dirty="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a:latin typeface="Arial" panose="020B0604020202020204" pitchFamily="34" charset="0"/>
              <a:cs typeface="Arial" panose="020B0604020202020204" pitchFamily="34" charset="0"/>
            </a:endParaRPr>
          </a:p>
          <a:p>
            <a:pPr algn="just"/>
            <a:endParaRPr lang="en-US" sz="300" b="0" kern="0" dirty="0" smtClean="0">
              <a:latin typeface="Arial" panose="020B0604020202020204" pitchFamily="34" charset="0"/>
              <a:cs typeface="Arial" panose="020B0604020202020204" pitchFamily="34" charset="0"/>
            </a:endParaRPr>
          </a:p>
          <a:p>
            <a:pPr algn="just"/>
            <a:r>
              <a:rPr lang="en-US" sz="900" b="0" kern="0" dirty="0" smtClean="0">
                <a:latin typeface="Arial" panose="020B0604020202020204" pitchFamily="34" charset="0"/>
                <a:cs typeface="Arial" panose="020B0604020202020204" pitchFamily="34" charset="0"/>
              </a:rPr>
              <a:t>Portugal </a:t>
            </a:r>
            <a:r>
              <a:rPr lang="en-US" sz="900" b="0" kern="0" dirty="0">
                <a:latin typeface="Arial" panose="020B0604020202020204" pitchFamily="34" charset="0"/>
                <a:cs typeface="Arial" panose="020B0604020202020204" pitchFamily="34" charset="0"/>
              </a:rPr>
              <a:t>is characterized as a peaceful </a:t>
            </a:r>
            <a:r>
              <a:rPr lang="en-US" sz="900" b="0" kern="0" dirty="0" smtClean="0">
                <a:latin typeface="Arial" panose="020B0604020202020204" pitchFamily="34" charset="0"/>
                <a:cs typeface="Arial" panose="020B0604020202020204" pitchFamily="34" charset="0"/>
              </a:rPr>
              <a:t>country, being the 5</a:t>
            </a:r>
            <a:r>
              <a:rPr lang="en-US" sz="900" b="0" kern="0" baseline="30000" dirty="0" smtClean="0">
                <a:latin typeface="Arial" panose="020B0604020202020204" pitchFamily="34" charset="0"/>
                <a:cs typeface="Arial" panose="020B0604020202020204" pitchFamily="34" charset="0"/>
              </a:rPr>
              <a:t>th</a:t>
            </a:r>
            <a:r>
              <a:rPr lang="en-US" sz="900" b="0" kern="0" dirty="0" smtClean="0">
                <a:latin typeface="Arial" panose="020B0604020202020204" pitchFamily="34" charset="0"/>
                <a:cs typeface="Arial" panose="020B0604020202020204" pitchFamily="34" charset="0"/>
              </a:rPr>
              <a:t> most </a:t>
            </a:r>
            <a:r>
              <a:rPr lang="en-US" sz="900" b="0" kern="0" dirty="0">
                <a:latin typeface="Arial" panose="020B0604020202020204" pitchFamily="34" charset="0"/>
                <a:cs typeface="Arial" panose="020B0604020202020204" pitchFamily="34" charset="0"/>
              </a:rPr>
              <a:t>peaceful country in the world, according to the Global Peace </a:t>
            </a:r>
            <a:r>
              <a:rPr lang="en-US" sz="900" b="0" kern="0" dirty="0" smtClean="0">
                <a:latin typeface="Arial" panose="020B0604020202020204" pitchFamily="34" charset="0"/>
                <a:cs typeface="Arial" panose="020B0604020202020204" pitchFamily="34" charset="0"/>
              </a:rPr>
              <a:t>Index.</a:t>
            </a:r>
          </a:p>
          <a:p>
            <a:pPr algn="just"/>
            <a:r>
              <a:rPr lang="en-US" sz="900" b="0" kern="0" dirty="0" smtClean="0">
                <a:latin typeface="Arial" panose="020B0604020202020204" pitchFamily="34" charset="0"/>
                <a:cs typeface="Arial" panose="020B0604020202020204" pitchFamily="34" charset="0"/>
              </a:rPr>
              <a:t>When compared with other EU countries at a similar Peace’s rank, Portugal stands as a ‘spender’ country, contributing to a higher percentage of the GDP in National </a:t>
            </a:r>
            <a:r>
              <a:rPr lang="en-US" sz="900" b="0" kern="0" dirty="0" smtClean="0">
                <a:latin typeface="Arial" panose="020B0604020202020204" pitchFamily="34" charset="0"/>
                <a:cs typeface="Arial" panose="020B0604020202020204" pitchFamily="34" charset="0"/>
              </a:rPr>
              <a:t>Defense </a:t>
            </a:r>
            <a:r>
              <a:rPr lang="en-US" sz="900" b="0" kern="0" dirty="0" smtClean="0">
                <a:latin typeface="Arial" panose="020B0604020202020204" pitchFamily="34" charset="0"/>
                <a:cs typeface="Arial" panose="020B0604020202020204" pitchFamily="34" charset="0"/>
              </a:rPr>
              <a:t>expenditure.</a:t>
            </a:r>
            <a:endParaRPr lang="en-US" sz="900" b="0" kern="0" dirty="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a:p>
            <a:pPr lvl="0" algn="just" defTabSz="914400">
              <a:lnSpc>
                <a:spcPts val="1286"/>
              </a:lnSpc>
              <a:spcBef>
                <a:spcPct val="0"/>
              </a:spcBef>
              <a:spcAft>
                <a:spcPct val="0"/>
              </a:spcAft>
            </a:pPr>
            <a:endParaRPr lang="en-US" sz="900" b="0"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cxnSp>
        <p:nvCxnSpPr>
          <p:cNvPr id="23" name="Straight Connector 22"/>
          <p:cNvCxnSpPr/>
          <p:nvPr/>
        </p:nvCxnSpPr>
        <p:spPr bwMode="auto">
          <a:xfrm flipV="1">
            <a:off x="3601497" y="2114954"/>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2" name="Slide Number Placeholder 1"/>
          <p:cNvSpPr>
            <a:spLocks noGrp="1"/>
          </p:cNvSpPr>
          <p:nvPr>
            <p:ph type="sldNum" sz="quarter" idx="15"/>
          </p:nvPr>
        </p:nvSpPr>
        <p:spPr/>
        <p:txBody>
          <a:bodyPr/>
          <a:lstStyle/>
          <a:p>
            <a:pPr>
              <a:defRPr/>
            </a:pPr>
            <a:fld id="{B8325105-167D-4862-BDE6-B81FF841FD87}" type="slidenum">
              <a:rPr lang="en-US" smtClean="0"/>
              <a:pPr>
                <a:defRPr/>
              </a:pPr>
              <a:t>34</a:t>
            </a:fld>
            <a:endParaRPr lang="en-US" dirty="0"/>
          </a:p>
        </p:txBody>
      </p:sp>
      <p:sp>
        <p:nvSpPr>
          <p:cNvPr id="12" name="TextBox 11"/>
          <p:cNvSpPr txBox="1"/>
          <p:nvPr/>
        </p:nvSpPr>
        <p:spPr>
          <a:xfrm>
            <a:off x="1127959" y="6725678"/>
            <a:ext cx="517769"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Arial" panose="020B0604020202020204" pitchFamily="34" charset="0"/>
                <a:cs typeface="Arial" panose="020B0604020202020204" pitchFamily="34" charset="0"/>
              </a:rPr>
              <a:t>Source: EDA</a:t>
            </a:r>
          </a:p>
        </p:txBody>
      </p:sp>
      <p:graphicFrame>
        <p:nvGraphicFramePr>
          <p:cNvPr id="14" name="Table 13"/>
          <p:cNvGraphicFramePr>
            <a:graphicFrameLocks noGrp="1"/>
          </p:cNvGraphicFramePr>
          <p:nvPr>
            <p:extLst/>
          </p:nvPr>
        </p:nvGraphicFramePr>
        <p:xfrm>
          <a:off x="625798" y="7171134"/>
          <a:ext cx="2932488" cy="1762920"/>
        </p:xfrm>
        <a:graphic>
          <a:graphicData uri="http://schemas.openxmlformats.org/drawingml/2006/table">
            <a:tbl>
              <a:tblPr firstRow="1" bandRow="1">
                <a:tableStyleId>{72833802-FEF1-4C79-8D5D-14CF1EAF98D9}</a:tableStyleId>
              </a:tblPr>
              <a:tblGrid>
                <a:gridCol w="977496"/>
                <a:gridCol w="977496"/>
                <a:gridCol w="977496"/>
              </a:tblGrid>
              <a:tr h="252000">
                <a:tc>
                  <a:txBody>
                    <a:bodyPr/>
                    <a:lstStyle/>
                    <a:p>
                      <a:r>
                        <a:rPr lang="pt-PT" sz="900" dirty="0" smtClean="0">
                          <a:latin typeface="Arial" panose="020B0604020202020204" pitchFamily="34" charset="0"/>
                          <a:cs typeface="Arial" panose="020B0604020202020204" pitchFamily="34" charset="0"/>
                        </a:rPr>
                        <a:t>Countries</a:t>
                      </a:r>
                      <a:endParaRPr lang="pt-PT" sz="900" dirty="0">
                        <a:latin typeface="Arial" panose="020B0604020202020204" pitchFamily="34" charset="0"/>
                        <a:cs typeface="Arial" panose="020B0604020202020204" pitchFamily="34" charset="0"/>
                      </a:endParaRPr>
                    </a:p>
                  </a:txBody>
                  <a:tcPr>
                    <a:solidFill>
                      <a:schemeClr val="accent2"/>
                    </a:solidFill>
                  </a:tcPr>
                </a:tc>
                <a:tc>
                  <a:txBody>
                    <a:bodyPr/>
                    <a:lstStyle/>
                    <a:p>
                      <a:r>
                        <a:rPr lang="pt-PT" sz="900" dirty="0" smtClean="0">
                          <a:latin typeface="Arial" panose="020B0604020202020204" pitchFamily="34" charset="0"/>
                          <a:cs typeface="Arial" panose="020B0604020202020204" pitchFamily="34" charset="0"/>
                        </a:rPr>
                        <a:t>Global Peace </a:t>
                      </a:r>
                      <a:r>
                        <a:rPr lang="pt-PT" sz="900" dirty="0" err="1" smtClean="0">
                          <a:latin typeface="Arial" panose="020B0604020202020204" pitchFamily="34" charset="0"/>
                          <a:cs typeface="Arial" panose="020B0604020202020204" pitchFamily="34" charset="0"/>
                        </a:rPr>
                        <a:t>Index</a:t>
                      </a:r>
                      <a:r>
                        <a:rPr lang="pt-PT" sz="900" dirty="0" smtClean="0">
                          <a:latin typeface="Arial" panose="020B0604020202020204" pitchFamily="34" charset="0"/>
                          <a:cs typeface="Arial" panose="020B0604020202020204" pitchFamily="34" charset="0"/>
                        </a:rPr>
                        <a:t>  (GPI)</a:t>
                      </a:r>
                    </a:p>
                    <a:p>
                      <a:r>
                        <a:rPr lang="pt-PT" sz="900" dirty="0" err="1" smtClean="0">
                          <a:latin typeface="Arial" panose="020B0604020202020204" pitchFamily="34" charset="0"/>
                          <a:cs typeface="Arial" panose="020B0604020202020204" pitchFamily="34" charset="0"/>
                        </a:rPr>
                        <a:t>Rank</a:t>
                      </a:r>
                      <a:endParaRPr lang="pt-PT" sz="900" dirty="0">
                        <a:latin typeface="Arial" panose="020B0604020202020204" pitchFamily="34" charset="0"/>
                        <a:cs typeface="Arial" panose="020B0604020202020204" pitchFamily="34" charset="0"/>
                      </a:endParaRPr>
                    </a:p>
                  </a:txBody>
                  <a:tcPr>
                    <a:solidFill>
                      <a:schemeClr val="accent2"/>
                    </a:solidFill>
                  </a:tcPr>
                </a:tc>
                <a:tc>
                  <a:txBody>
                    <a:bodyPr/>
                    <a:lstStyle/>
                    <a:p>
                      <a:r>
                        <a:rPr lang="pt-PT" sz="900" dirty="0" smtClean="0">
                          <a:latin typeface="Arial" panose="020B0604020202020204" pitchFamily="34" charset="0"/>
                          <a:cs typeface="Arial" panose="020B0604020202020204" pitchFamily="34" charset="0"/>
                        </a:rPr>
                        <a:t>Defense </a:t>
                      </a:r>
                      <a:r>
                        <a:rPr lang="pt-PT" sz="900" dirty="0" err="1" smtClean="0">
                          <a:latin typeface="Arial" panose="020B0604020202020204" pitchFamily="34" charset="0"/>
                          <a:cs typeface="Arial" panose="020B0604020202020204" pitchFamily="34" charset="0"/>
                        </a:rPr>
                        <a:t>expenditure</a:t>
                      </a:r>
                      <a:r>
                        <a:rPr lang="pt-PT" sz="900" baseline="0" dirty="0" smtClean="0">
                          <a:latin typeface="Arial" panose="020B0604020202020204" pitchFamily="34" charset="0"/>
                          <a:cs typeface="Arial" panose="020B0604020202020204" pitchFamily="34" charset="0"/>
                        </a:rPr>
                        <a:t> as % </a:t>
                      </a:r>
                      <a:r>
                        <a:rPr lang="pt-PT" sz="900" baseline="0" dirty="0" err="1" smtClean="0">
                          <a:latin typeface="Arial" panose="020B0604020202020204" pitchFamily="34" charset="0"/>
                          <a:cs typeface="Arial" panose="020B0604020202020204" pitchFamily="34" charset="0"/>
                        </a:rPr>
                        <a:t>of</a:t>
                      </a:r>
                      <a:r>
                        <a:rPr lang="pt-PT" sz="900" baseline="0" dirty="0" smtClean="0">
                          <a:latin typeface="Arial" panose="020B0604020202020204" pitchFamily="34" charset="0"/>
                          <a:cs typeface="Arial" panose="020B0604020202020204" pitchFamily="34" charset="0"/>
                        </a:rPr>
                        <a:t> GDP</a:t>
                      </a:r>
                      <a:endParaRPr lang="pt-PT" sz="900" dirty="0">
                        <a:latin typeface="Arial" panose="020B0604020202020204" pitchFamily="34" charset="0"/>
                        <a:cs typeface="Arial" panose="020B0604020202020204" pitchFamily="34" charset="0"/>
                      </a:endParaRPr>
                    </a:p>
                  </a:txBody>
                  <a:tcPr>
                    <a:solidFill>
                      <a:schemeClr val="accent2"/>
                    </a:solidFill>
                  </a:tcPr>
                </a:tc>
              </a:tr>
              <a:tr h="252000">
                <a:tc>
                  <a:txBody>
                    <a:bodyPr/>
                    <a:lstStyle/>
                    <a:p>
                      <a:r>
                        <a:rPr lang="pt-PT" sz="900" dirty="0" err="1" smtClean="0">
                          <a:latin typeface="Arial" panose="020B0604020202020204" pitchFamily="34" charset="0"/>
                          <a:cs typeface="Arial" panose="020B0604020202020204" pitchFamily="34" charset="0"/>
                        </a:rPr>
                        <a:t>Austria</a:t>
                      </a:r>
                      <a:endParaRPr lang="pt-PT" sz="900" dirty="0">
                        <a:latin typeface="Arial" panose="020B0604020202020204" pitchFamily="34" charset="0"/>
                        <a:cs typeface="Arial" panose="020B0604020202020204" pitchFamily="34" charset="0"/>
                      </a:endParaRPr>
                    </a:p>
                  </a:txBody>
                  <a:tcPr/>
                </a:tc>
                <a:tc>
                  <a:txBody>
                    <a:bodyPr/>
                    <a:lstStyle/>
                    <a:p>
                      <a:r>
                        <a:rPr lang="pt-PT" sz="900" dirty="0" smtClean="0">
                          <a:latin typeface="Arial" panose="020B0604020202020204" pitchFamily="34" charset="0"/>
                          <a:cs typeface="Arial" panose="020B0604020202020204" pitchFamily="34" charset="0"/>
                        </a:rPr>
                        <a:t>#3</a:t>
                      </a:r>
                      <a:endParaRPr lang="pt-PT" sz="900" dirty="0">
                        <a:latin typeface="Arial" panose="020B0604020202020204" pitchFamily="34" charset="0"/>
                        <a:cs typeface="Arial" panose="020B0604020202020204" pitchFamily="34" charset="0"/>
                      </a:endParaRPr>
                    </a:p>
                  </a:txBody>
                  <a:tcPr/>
                </a:tc>
                <a:tc>
                  <a:txBody>
                    <a:bodyPr/>
                    <a:lstStyle/>
                    <a:p>
                      <a:r>
                        <a:rPr lang="pt-PT" sz="900" dirty="0" smtClean="0">
                          <a:latin typeface="Arial" panose="020B0604020202020204" pitchFamily="34" charset="0"/>
                          <a:cs typeface="Arial" panose="020B0604020202020204" pitchFamily="34" charset="0"/>
                        </a:rPr>
                        <a:t>0.76%</a:t>
                      </a:r>
                      <a:endParaRPr lang="pt-PT" sz="900" dirty="0">
                        <a:latin typeface="Arial" panose="020B0604020202020204" pitchFamily="34" charset="0"/>
                        <a:cs typeface="Arial" panose="020B0604020202020204" pitchFamily="34" charset="0"/>
                      </a:endParaRPr>
                    </a:p>
                  </a:txBody>
                  <a:tcPr/>
                </a:tc>
              </a:tr>
              <a:tr h="252000">
                <a:tc>
                  <a:txBody>
                    <a:bodyPr/>
                    <a:lstStyle/>
                    <a:p>
                      <a:r>
                        <a:rPr lang="pt-PT" sz="900" dirty="0" smtClean="0">
                          <a:latin typeface="Arial" panose="020B0604020202020204" pitchFamily="34" charset="0"/>
                          <a:cs typeface="Arial" panose="020B0604020202020204" pitchFamily="34" charset="0"/>
                        </a:rPr>
                        <a:t>Portugal</a:t>
                      </a:r>
                      <a:endParaRPr lang="pt-PT" sz="900" dirty="0">
                        <a:latin typeface="Arial" panose="020B0604020202020204" pitchFamily="34" charset="0"/>
                        <a:cs typeface="Arial" panose="020B0604020202020204" pitchFamily="34" charset="0"/>
                      </a:endParaRPr>
                    </a:p>
                  </a:txBody>
                  <a:tcPr>
                    <a:solidFill>
                      <a:schemeClr val="accent2"/>
                    </a:solidFill>
                  </a:tcPr>
                </a:tc>
                <a:tc>
                  <a:txBody>
                    <a:bodyPr/>
                    <a:lstStyle/>
                    <a:p>
                      <a:r>
                        <a:rPr lang="pt-PT" sz="900" dirty="0" smtClean="0">
                          <a:latin typeface="Arial" panose="020B0604020202020204" pitchFamily="34" charset="0"/>
                          <a:cs typeface="Arial" panose="020B0604020202020204" pitchFamily="34" charset="0"/>
                        </a:rPr>
                        <a:t>#5</a:t>
                      </a:r>
                      <a:endParaRPr lang="pt-PT" sz="900" dirty="0">
                        <a:latin typeface="Arial" panose="020B0604020202020204" pitchFamily="34" charset="0"/>
                        <a:cs typeface="Arial" panose="020B0604020202020204" pitchFamily="34" charset="0"/>
                      </a:endParaRPr>
                    </a:p>
                  </a:txBody>
                  <a:tcPr>
                    <a:solidFill>
                      <a:schemeClr val="accent2"/>
                    </a:solidFill>
                  </a:tcPr>
                </a:tc>
                <a:tc>
                  <a:txBody>
                    <a:bodyPr/>
                    <a:lstStyle/>
                    <a:p>
                      <a:r>
                        <a:rPr lang="pt-PT" sz="900" dirty="0" smtClean="0">
                          <a:latin typeface="Arial" panose="020B0604020202020204" pitchFamily="34" charset="0"/>
                          <a:cs typeface="Arial" panose="020B0604020202020204" pitchFamily="34" charset="0"/>
                        </a:rPr>
                        <a:t>1.45%</a:t>
                      </a:r>
                      <a:endParaRPr lang="pt-PT" sz="900" dirty="0">
                        <a:latin typeface="Arial" panose="020B0604020202020204" pitchFamily="34" charset="0"/>
                        <a:cs typeface="Arial" panose="020B0604020202020204" pitchFamily="34" charset="0"/>
                      </a:endParaRPr>
                    </a:p>
                  </a:txBody>
                  <a:tcPr>
                    <a:solidFill>
                      <a:schemeClr val="accent2"/>
                    </a:solidFill>
                  </a:tcPr>
                </a:tc>
              </a:tr>
              <a:tr h="252000">
                <a:tc>
                  <a:txBody>
                    <a:bodyPr/>
                    <a:lstStyle/>
                    <a:p>
                      <a:r>
                        <a:rPr lang="pt-PT" sz="900" dirty="0" err="1" smtClean="0">
                          <a:latin typeface="Arial" panose="020B0604020202020204" pitchFamily="34" charset="0"/>
                          <a:cs typeface="Arial" panose="020B0604020202020204" pitchFamily="34" charset="0"/>
                        </a:rPr>
                        <a:t>Czech</a:t>
                      </a:r>
                      <a:r>
                        <a:rPr lang="pt-PT" sz="900" baseline="0" dirty="0" smtClean="0">
                          <a:latin typeface="Arial" panose="020B0604020202020204" pitchFamily="34" charset="0"/>
                          <a:cs typeface="Arial" panose="020B0604020202020204" pitchFamily="34" charset="0"/>
                        </a:rPr>
                        <a:t> R.</a:t>
                      </a:r>
                      <a:endParaRPr lang="pt-PT" sz="900" dirty="0">
                        <a:latin typeface="Arial" panose="020B0604020202020204" pitchFamily="34" charset="0"/>
                        <a:cs typeface="Arial" panose="020B0604020202020204" pitchFamily="34" charset="0"/>
                      </a:endParaRPr>
                    </a:p>
                  </a:txBody>
                  <a:tcPr/>
                </a:tc>
                <a:tc>
                  <a:txBody>
                    <a:bodyPr/>
                    <a:lstStyle/>
                    <a:p>
                      <a:r>
                        <a:rPr lang="pt-PT" sz="900" dirty="0" smtClean="0">
                          <a:latin typeface="Arial" panose="020B0604020202020204" pitchFamily="34" charset="0"/>
                          <a:cs typeface="Arial" panose="020B0604020202020204" pitchFamily="34" charset="0"/>
                        </a:rPr>
                        <a:t>#6</a:t>
                      </a:r>
                      <a:endParaRPr lang="pt-PT" sz="900" dirty="0">
                        <a:latin typeface="Arial" panose="020B0604020202020204" pitchFamily="34" charset="0"/>
                        <a:cs typeface="Arial" panose="020B0604020202020204" pitchFamily="34" charset="0"/>
                      </a:endParaRPr>
                    </a:p>
                  </a:txBody>
                  <a:tcPr/>
                </a:tc>
                <a:tc>
                  <a:txBody>
                    <a:bodyPr/>
                    <a:lstStyle/>
                    <a:p>
                      <a:r>
                        <a:rPr lang="pt-PT" sz="900" dirty="0" smtClean="0">
                          <a:latin typeface="Arial" panose="020B0604020202020204" pitchFamily="34" charset="0"/>
                          <a:cs typeface="Arial" panose="020B0604020202020204" pitchFamily="34" charset="0"/>
                        </a:rPr>
                        <a:t>0.96%</a:t>
                      </a:r>
                      <a:endParaRPr lang="pt-PT" sz="900" dirty="0">
                        <a:latin typeface="Arial" panose="020B0604020202020204" pitchFamily="34" charset="0"/>
                        <a:cs typeface="Arial" panose="020B0604020202020204" pitchFamily="34" charset="0"/>
                      </a:endParaRPr>
                    </a:p>
                  </a:txBody>
                  <a:tcPr/>
                </a:tc>
              </a:tr>
              <a:tr h="252000">
                <a:tc>
                  <a:txBody>
                    <a:bodyPr/>
                    <a:lstStyle/>
                    <a:p>
                      <a:r>
                        <a:rPr lang="pt-PT" sz="900" dirty="0" err="1" smtClean="0">
                          <a:latin typeface="Arial" panose="020B0604020202020204" pitchFamily="34" charset="0"/>
                          <a:cs typeface="Arial" panose="020B0604020202020204" pitchFamily="34" charset="0"/>
                        </a:rPr>
                        <a:t>Slovenia</a:t>
                      </a:r>
                      <a:endParaRPr lang="pt-PT" sz="900" dirty="0">
                        <a:latin typeface="Arial" panose="020B0604020202020204" pitchFamily="34" charset="0"/>
                        <a:cs typeface="Arial" panose="020B0604020202020204" pitchFamily="34" charset="0"/>
                      </a:endParaRPr>
                    </a:p>
                  </a:txBody>
                  <a:tcPr/>
                </a:tc>
                <a:tc>
                  <a:txBody>
                    <a:bodyPr/>
                    <a:lstStyle/>
                    <a:p>
                      <a:r>
                        <a:rPr lang="pt-PT" sz="900" dirty="0" smtClean="0">
                          <a:latin typeface="Arial" panose="020B0604020202020204" pitchFamily="34" charset="0"/>
                          <a:cs typeface="Arial" panose="020B0604020202020204" pitchFamily="34" charset="0"/>
                        </a:rPr>
                        <a:t>#10</a:t>
                      </a:r>
                      <a:endParaRPr lang="pt-PT" sz="900" dirty="0">
                        <a:latin typeface="Arial" panose="020B0604020202020204" pitchFamily="34" charset="0"/>
                        <a:cs typeface="Arial" panose="020B0604020202020204" pitchFamily="34" charset="0"/>
                      </a:endParaRPr>
                    </a:p>
                  </a:txBody>
                  <a:tcPr/>
                </a:tc>
                <a:tc>
                  <a:txBody>
                    <a:bodyPr/>
                    <a:lstStyle/>
                    <a:p>
                      <a:r>
                        <a:rPr lang="pt-PT" sz="900" dirty="0" smtClean="0">
                          <a:latin typeface="Arial" panose="020B0604020202020204" pitchFamily="34" charset="0"/>
                          <a:cs typeface="Arial" panose="020B0604020202020204" pitchFamily="34" charset="0"/>
                        </a:rPr>
                        <a:t>0.98%</a:t>
                      </a:r>
                      <a:endParaRPr lang="pt-PT" sz="900" dirty="0">
                        <a:latin typeface="Arial" panose="020B0604020202020204" pitchFamily="34" charset="0"/>
                        <a:cs typeface="Arial" panose="020B0604020202020204" pitchFamily="34" charset="0"/>
                      </a:endParaRPr>
                    </a:p>
                  </a:txBody>
                  <a:tcPr/>
                </a:tc>
              </a:tr>
              <a:tr h="252000">
                <a:tc>
                  <a:txBody>
                    <a:bodyPr/>
                    <a:lstStyle/>
                    <a:p>
                      <a:r>
                        <a:rPr lang="pt-PT" sz="900" dirty="0" err="1" smtClean="0">
                          <a:latin typeface="Arial" panose="020B0604020202020204" pitchFamily="34" charset="0"/>
                          <a:cs typeface="Arial" panose="020B0604020202020204" pitchFamily="34" charset="0"/>
                        </a:rPr>
                        <a:t>Finland</a:t>
                      </a:r>
                      <a:endParaRPr lang="pt-PT" sz="900" dirty="0">
                        <a:latin typeface="Arial" panose="020B0604020202020204" pitchFamily="34" charset="0"/>
                        <a:cs typeface="Arial" panose="020B0604020202020204" pitchFamily="34" charset="0"/>
                      </a:endParaRPr>
                    </a:p>
                  </a:txBody>
                  <a:tcPr/>
                </a:tc>
                <a:tc>
                  <a:txBody>
                    <a:bodyPr/>
                    <a:lstStyle/>
                    <a:p>
                      <a:r>
                        <a:rPr lang="pt-PT" sz="900" dirty="0" smtClean="0">
                          <a:latin typeface="Arial" panose="020B0604020202020204" pitchFamily="34" charset="0"/>
                          <a:cs typeface="Arial" panose="020B0604020202020204" pitchFamily="34" charset="0"/>
                        </a:rPr>
                        <a:t>#11</a:t>
                      </a:r>
                      <a:endParaRPr lang="pt-PT" sz="900" dirty="0">
                        <a:latin typeface="Arial" panose="020B0604020202020204" pitchFamily="34" charset="0"/>
                        <a:cs typeface="Arial" panose="020B0604020202020204" pitchFamily="34" charset="0"/>
                      </a:endParaRPr>
                    </a:p>
                  </a:txBody>
                  <a:tcPr/>
                </a:tc>
                <a:tc>
                  <a:txBody>
                    <a:bodyPr/>
                    <a:lstStyle/>
                    <a:p>
                      <a:r>
                        <a:rPr lang="pt-PT" sz="900" dirty="0" smtClean="0">
                          <a:latin typeface="Arial" panose="020B0604020202020204" pitchFamily="34" charset="0"/>
                          <a:cs typeface="Arial" panose="020B0604020202020204" pitchFamily="34" charset="0"/>
                        </a:rPr>
                        <a:t>1.33%</a:t>
                      </a:r>
                      <a:endParaRPr lang="pt-PT" sz="900" dirty="0">
                        <a:latin typeface="Arial" panose="020B0604020202020204" pitchFamily="34" charset="0"/>
                        <a:cs typeface="Arial" panose="020B0604020202020204" pitchFamily="34" charset="0"/>
                      </a:endParaRPr>
                    </a:p>
                  </a:txBody>
                  <a:tcPr/>
                </a:tc>
              </a:tr>
            </a:tbl>
          </a:graphicData>
        </a:graphic>
      </p:graphicFrame>
      <p:sp>
        <p:nvSpPr>
          <p:cNvPr id="9" name="Rectangle 8"/>
          <p:cNvSpPr/>
          <p:nvPr/>
        </p:nvSpPr>
        <p:spPr bwMode="auto">
          <a:xfrm>
            <a:off x="625798" y="7174949"/>
            <a:ext cx="5738010" cy="1762920"/>
          </a:xfrm>
          <a:prstGeom prst="rect">
            <a:avLst/>
          </a:prstGeom>
          <a:noFill/>
          <a:ln w="12700" cap="flat" cmpd="sng" algn="ctr">
            <a:solidFill>
              <a:schemeClr val="accent2"/>
            </a:solidFill>
            <a:prstDash val="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EYInterstate Regular" pitchFamily="1" charset="0"/>
            </a:endParaRPr>
          </a:p>
        </p:txBody>
      </p:sp>
      <p:grpSp>
        <p:nvGrpSpPr>
          <p:cNvPr id="16" name="Group 15"/>
          <p:cNvGrpSpPr/>
          <p:nvPr/>
        </p:nvGrpSpPr>
        <p:grpSpPr>
          <a:xfrm>
            <a:off x="4638311" y="5716114"/>
            <a:ext cx="471859" cy="1389015"/>
            <a:chOff x="3986131" y="3601848"/>
            <a:chExt cx="1138034" cy="2292142"/>
          </a:xfrm>
          <a:solidFill>
            <a:schemeClr val="accent5"/>
          </a:solidFill>
        </p:grpSpPr>
        <p:sp>
          <p:nvSpPr>
            <p:cNvPr id="17" name="Freeform 21"/>
            <p:cNvSpPr>
              <a:spLocks/>
            </p:cNvSpPr>
            <p:nvPr/>
          </p:nvSpPr>
          <p:spPr bwMode="auto">
            <a:xfrm>
              <a:off x="4086994" y="5075720"/>
              <a:ext cx="252578" cy="284150"/>
            </a:xfrm>
            <a:custGeom>
              <a:avLst/>
              <a:gdLst/>
              <a:ahLst/>
              <a:cxnLst>
                <a:cxn ang="0">
                  <a:pos x="62" y="20"/>
                </a:cxn>
                <a:cxn ang="0">
                  <a:pos x="83" y="20"/>
                </a:cxn>
                <a:cxn ang="0">
                  <a:pos x="103" y="31"/>
                </a:cxn>
                <a:cxn ang="0">
                  <a:pos x="114" y="41"/>
                </a:cxn>
                <a:cxn ang="0">
                  <a:pos x="124" y="51"/>
                </a:cxn>
                <a:cxn ang="0">
                  <a:pos x="134" y="31"/>
                </a:cxn>
                <a:cxn ang="0">
                  <a:pos x="145" y="20"/>
                </a:cxn>
                <a:cxn ang="0">
                  <a:pos x="165" y="10"/>
                </a:cxn>
                <a:cxn ang="0">
                  <a:pos x="165" y="31"/>
                </a:cxn>
                <a:cxn ang="0">
                  <a:pos x="176" y="41"/>
                </a:cxn>
                <a:cxn ang="0">
                  <a:pos x="217" y="51"/>
                </a:cxn>
                <a:cxn ang="0">
                  <a:pos x="207" y="82"/>
                </a:cxn>
                <a:cxn ang="0">
                  <a:pos x="238" y="103"/>
                </a:cxn>
                <a:cxn ang="0">
                  <a:pos x="238" y="124"/>
                </a:cxn>
                <a:cxn ang="0">
                  <a:pos x="238" y="124"/>
                </a:cxn>
                <a:cxn ang="0">
                  <a:pos x="227" y="124"/>
                </a:cxn>
                <a:cxn ang="0">
                  <a:pos x="217" y="134"/>
                </a:cxn>
                <a:cxn ang="0">
                  <a:pos x="217" y="144"/>
                </a:cxn>
                <a:cxn ang="0">
                  <a:pos x="217" y="165"/>
                </a:cxn>
                <a:cxn ang="0">
                  <a:pos x="196" y="196"/>
                </a:cxn>
                <a:cxn ang="0">
                  <a:pos x="186" y="217"/>
                </a:cxn>
                <a:cxn ang="0">
                  <a:pos x="176" y="206"/>
                </a:cxn>
                <a:cxn ang="0">
                  <a:pos x="165" y="186"/>
                </a:cxn>
                <a:cxn ang="0">
                  <a:pos x="165" y="165"/>
                </a:cxn>
                <a:cxn ang="0">
                  <a:pos x="176" y="134"/>
                </a:cxn>
                <a:cxn ang="0">
                  <a:pos x="217" y="113"/>
                </a:cxn>
                <a:cxn ang="0">
                  <a:pos x="217" y="144"/>
                </a:cxn>
                <a:cxn ang="0">
                  <a:pos x="207" y="175"/>
                </a:cxn>
                <a:cxn ang="0">
                  <a:pos x="207" y="196"/>
                </a:cxn>
                <a:cxn ang="0">
                  <a:pos x="196" y="217"/>
                </a:cxn>
                <a:cxn ang="0">
                  <a:pos x="176" y="206"/>
                </a:cxn>
                <a:cxn ang="0">
                  <a:pos x="165" y="196"/>
                </a:cxn>
                <a:cxn ang="0">
                  <a:pos x="155" y="206"/>
                </a:cxn>
                <a:cxn ang="0">
                  <a:pos x="145" y="237"/>
                </a:cxn>
                <a:cxn ang="0">
                  <a:pos x="134" y="258"/>
                </a:cxn>
                <a:cxn ang="0">
                  <a:pos x="124" y="258"/>
                </a:cxn>
                <a:cxn ang="0">
                  <a:pos x="93" y="269"/>
                </a:cxn>
                <a:cxn ang="0">
                  <a:pos x="72" y="279"/>
                </a:cxn>
                <a:cxn ang="0">
                  <a:pos x="41" y="279"/>
                </a:cxn>
                <a:cxn ang="0">
                  <a:pos x="31" y="279"/>
                </a:cxn>
                <a:cxn ang="0">
                  <a:pos x="21" y="269"/>
                </a:cxn>
                <a:cxn ang="0">
                  <a:pos x="0" y="258"/>
                </a:cxn>
                <a:cxn ang="0">
                  <a:pos x="10" y="227"/>
                </a:cxn>
                <a:cxn ang="0">
                  <a:pos x="10" y="206"/>
                </a:cxn>
                <a:cxn ang="0">
                  <a:pos x="21" y="196"/>
                </a:cxn>
                <a:cxn ang="0">
                  <a:pos x="31" y="175"/>
                </a:cxn>
                <a:cxn ang="0">
                  <a:pos x="31" y="134"/>
                </a:cxn>
                <a:cxn ang="0">
                  <a:pos x="41" y="103"/>
                </a:cxn>
                <a:cxn ang="0">
                  <a:pos x="52" y="93"/>
                </a:cxn>
                <a:cxn ang="0">
                  <a:pos x="52" y="93"/>
                </a:cxn>
                <a:cxn ang="0">
                  <a:pos x="52" y="93"/>
                </a:cxn>
                <a:cxn ang="0">
                  <a:pos x="52" y="51"/>
                </a:cxn>
                <a:cxn ang="0">
                  <a:pos x="52" y="10"/>
                </a:cxn>
                <a:cxn ang="0">
                  <a:pos x="41" y="0"/>
                </a:cxn>
                <a:cxn ang="0">
                  <a:pos x="52" y="0"/>
                </a:cxn>
                <a:cxn ang="0">
                  <a:pos x="62" y="0"/>
                </a:cxn>
                <a:cxn ang="0">
                  <a:pos x="62" y="20"/>
                </a:cxn>
              </a:cxnLst>
              <a:rect l="0" t="0" r="r" b="b"/>
              <a:pathLst>
                <a:path w="238" h="279">
                  <a:moveTo>
                    <a:pt x="62" y="20"/>
                  </a:moveTo>
                  <a:lnTo>
                    <a:pt x="62" y="20"/>
                  </a:lnTo>
                  <a:lnTo>
                    <a:pt x="62" y="20"/>
                  </a:lnTo>
                  <a:lnTo>
                    <a:pt x="83" y="20"/>
                  </a:lnTo>
                  <a:lnTo>
                    <a:pt x="93" y="20"/>
                  </a:lnTo>
                  <a:lnTo>
                    <a:pt x="103" y="31"/>
                  </a:lnTo>
                  <a:lnTo>
                    <a:pt x="103" y="31"/>
                  </a:lnTo>
                  <a:lnTo>
                    <a:pt x="114" y="41"/>
                  </a:lnTo>
                  <a:lnTo>
                    <a:pt x="114" y="41"/>
                  </a:lnTo>
                  <a:lnTo>
                    <a:pt x="124" y="51"/>
                  </a:lnTo>
                  <a:lnTo>
                    <a:pt x="134" y="51"/>
                  </a:lnTo>
                  <a:lnTo>
                    <a:pt x="134" y="31"/>
                  </a:lnTo>
                  <a:lnTo>
                    <a:pt x="145" y="20"/>
                  </a:lnTo>
                  <a:lnTo>
                    <a:pt x="145" y="20"/>
                  </a:lnTo>
                  <a:lnTo>
                    <a:pt x="155" y="10"/>
                  </a:lnTo>
                  <a:lnTo>
                    <a:pt x="165" y="10"/>
                  </a:lnTo>
                  <a:lnTo>
                    <a:pt x="176" y="20"/>
                  </a:lnTo>
                  <a:lnTo>
                    <a:pt x="165" y="31"/>
                  </a:lnTo>
                  <a:lnTo>
                    <a:pt x="165" y="31"/>
                  </a:lnTo>
                  <a:lnTo>
                    <a:pt x="176" y="41"/>
                  </a:lnTo>
                  <a:lnTo>
                    <a:pt x="196" y="51"/>
                  </a:lnTo>
                  <a:lnTo>
                    <a:pt x="217" y="51"/>
                  </a:lnTo>
                  <a:lnTo>
                    <a:pt x="207" y="72"/>
                  </a:lnTo>
                  <a:lnTo>
                    <a:pt x="207" y="82"/>
                  </a:lnTo>
                  <a:lnTo>
                    <a:pt x="217" y="103"/>
                  </a:lnTo>
                  <a:lnTo>
                    <a:pt x="238" y="103"/>
                  </a:lnTo>
                  <a:lnTo>
                    <a:pt x="238" y="124"/>
                  </a:lnTo>
                  <a:lnTo>
                    <a:pt x="238" y="124"/>
                  </a:lnTo>
                  <a:lnTo>
                    <a:pt x="238" y="124"/>
                  </a:lnTo>
                  <a:lnTo>
                    <a:pt x="238" y="124"/>
                  </a:lnTo>
                  <a:lnTo>
                    <a:pt x="238" y="124"/>
                  </a:lnTo>
                  <a:lnTo>
                    <a:pt x="227" y="124"/>
                  </a:lnTo>
                  <a:lnTo>
                    <a:pt x="227" y="124"/>
                  </a:lnTo>
                  <a:lnTo>
                    <a:pt x="217" y="134"/>
                  </a:lnTo>
                  <a:lnTo>
                    <a:pt x="217" y="134"/>
                  </a:lnTo>
                  <a:lnTo>
                    <a:pt x="217" y="144"/>
                  </a:lnTo>
                  <a:lnTo>
                    <a:pt x="217" y="155"/>
                  </a:lnTo>
                  <a:lnTo>
                    <a:pt x="217" y="165"/>
                  </a:lnTo>
                  <a:lnTo>
                    <a:pt x="207" y="175"/>
                  </a:lnTo>
                  <a:lnTo>
                    <a:pt x="196" y="196"/>
                  </a:lnTo>
                  <a:lnTo>
                    <a:pt x="186" y="206"/>
                  </a:lnTo>
                  <a:lnTo>
                    <a:pt x="186" y="217"/>
                  </a:lnTo>
                  <a:lnTo>
                    <a:pt x="176" y="217"/>
                  </a:lnTo>
                  <a:lnTo>
                    <a:pt x="176" y="206"/>
                  </a:lnTo>
                  <a:lnTo>
                    <a:pt x="165" y="196"/>
                  </a:lnTo>
                  <a:lnTo>
                    <a:pt x="165" y="186"/>
                  </a:lnTo>
                  <a:lnTo>
                    <a:pt x="165" y="175"/>
                  </a:lnTo>
                  <a:lnTo>
                    <a:pt x="165" y="165"/>
                  </a:lnTo>
                  <a:lnTo>
                    <a:pt x="165" y="155"/>
                  </a:lnTo>
                  <a:lnTo>
                    <a:pt x="176" y="134"/>
                  </a:lnTo>
                  <a:lnTo>
                    <a:pt x="196" y="124"/>
                  </a:lnTo>
                  <a:lnTo>
                    <a:pt x="217" y="113"/>
                  </a:lnTo>
                  <a:lnTo>
                    <a:pt x="217" y="134"/>
                  </a:lnTo>
                  <a:lnTo>
                    <a:pt x="217" y="144"/>
                  </a:lnTo>
                  <a:lnTo>
                    <a:pt x="207" y="155"/>
                  </a:lnTo>
                  <a:lnTo>
                    <a:pt x="207" y="175"/>
                  </a:lnTo>
                  <a:lnTo>
                    <a:pt x="207" y="196"/>
                  </a:lnTo>
                  <a:lnTo>
                    <a:pt x="207" y="196"/>
                  </a:lnTo>
                  <a:lnTo>
                    <a:pt x="196" y="206"/>
                  </a:lnTo>
                  <a:lnTo>
                    <a:pt x="196" y="217"/>
                  </a:lnTo>
                  <a:lnTo>
                    <a:pt x="186" y="217"/>
                  </a:lnTo>
                  <a:lnTo>
                    <a:pt x="176" y="206"/>
                  </a:lnTo>
                  <a:lnTo>
                    <a:pt x="165" y="196"/>
                  </a:lnTo>
                  <a:lnTo>
                    <a:pt x="165" y="196"/>
                  </a:lnTo>
                  <a:lnTo>
                    <a:pt x="155" y="196"/>
                  </a:lnTo>
                  <a:lnTo>
                    <a:pt x="155" y="206"/>
                  </a:lnTo>
                  <a:lnTo>
                    <a:pt x="145" y="217"/>
                  </a:lnTo>
                  <a:lnTo>
                    <a:pt x="145" y="237"/>
                  </a:lnTo>
                  <a:lnTo>
                    <a:pt x="145" y="248"/>
                  </a:lnTo>
                  <a:lnTo>
                    <a:pt x="134" y="258"/>
                  </a:lnTo>
                  <a:lnTo>
                    <a:pt x="134" y="258"/>
                  </a:lnTo>
                  <a:lnTo>
                    <a:pt x="124" y="258"/>
                  </a:lnTo>
                  <a:lnTo>
                    <a:pt x="103" y="269"/>
                  </a:lnTo>
                  <a:lnTo>
                    <a:pt x="93" y="269"/>
                  </a:lnTo>
                  <a:lnTo>
                    <a:pt x="93" y="279"/>
                  </a:lnTo>
                  <a:lnTo>
                    <a:pt x="72" y="279"/>
                  </a:lnTo>
                  <a:lnTo>
                    <a:pt x="52" y="279"/>
                  </a:lnTo>
                  <a:lnTo>
                    <a:pt x="41" y="279"/>
                  </a:lnTo>
                  <a:lnTo>
                    <a:pt x="31" y="279"/>
                  </a:lnTo>
                  <a:lnTo>
                    <a:pt x="31" y="279"/>
                  </a:lnTo>
                  <a:lnTo>
                    <a:pt x="21" y="269"/>
                  </a:lnTo>
                  <a:lnTo>
                    <a:pt x="21" y="269"/>
                  </a:lnTo>
                  <a:lnTo>
                    <a:pt x="10" y="269"/>
                  </a:lnTo>
                  <a:lnTo>
                    <a:pt x="0" y="258"/>
                  </a:lnTo>
                  <a:lnTo>
                    <a:pt x="10" y="237"/>
                  </a:lnTo>
                  <a:lnTo>
                    <a:pt x="10" y="227"/>
                  </a:lnTo>
                  <a:lnTo>
                    <a:pt x="10" y="217"/>
                  </a:lnTo>
                  <a:lnTo>
                    <a:pt x="10" y="206"/>
                  </a:lnTo>
                  <a:lnTo>
                    <a:pt x="10" y="206"/>
                  </a:lnTo>
                  <a:lnTo>
                    <a:pt x="21" y="196"/>
                  </a:lnTo>
                  <a:lnTo>
                    <a:pt x="31" y="186"/>
                  </a:lnTo>
                  <a:lnTo>
                    <a:pt x="31" y="175"/>
                  </a:lnTo>
                  <a:lnTo>
                    <a:pt x="31" y="155"/>
                  </a:lnTo>
                  <a:lnTo>
                    <a:pt x="31" y="134"/>
                  </a:lnTo>
                  <a:lnTo>
                    <a:pt x="41" y="113"/>
                  </a:lnTo>
                  <a:lnTo>
                    <a:pt x="41" y="103"/>
                  </a:lnTo>
                  <a:lnTo>
                    <a:pt x="52" y="93"/>
                  </a:lnTo>
                  <a:lnTo>
                    <a:pt x="52" y="93"/>
                  </a:lnTo>
                  <a:lnTo>
                    <a:pt x="52" y="93"/>
                  </a:lnTo>
                  <a:lnTo>
                    <a:pt x="52" y="93"/>
                  </a:lnTo>
                  <a:lnTo>
                    <a:pt x="52" y="93"/>
                  </a:lnTo>
                  <a:lnTo>
                    <a:pt x="52" y="93"/>
                  </a:lnTo>
                  <a:lnTo>
                    <a:pt x="52" y="82"/>
                  </a:lnTo>
                  <a:lnTo>
                    <a:pt x="52" y="51"/>
                  </a:lnTo>
                  <a:lnTo>
                    <a:pt x="52" y="20"/>
                  </a:lnTo>
                  <a:lnTo>
                    <a:pt x="52" y="10"/>
                  </a:lnTo>
                  <a:lnTo>
                    <a:pt x="41" y="10"/>
                  </a:lnTo>
                  <a:lnTo>
                    <a:pt x="41" y="0"/>
                  </a:lnTo>
                  <a:lnTo>
                    <a:pt x="41" y="0"/>
                  </a:lnTo>
                  <a:lnTo>
                    <a:pt x="52" y="0"/>
                  </a:lnTo>
                  <a:lnTo>
                    <a:pt x="52" y="0"/>
                  </a:lnTo>
                  <a:lnTo>
                    <a:pt x="62" y="0"/>
                  </a:lnTo>
                  <a:lnTo>
                    <a:pt x="62" y="10"/>
                  </a:lnTo>
                  <a:lnTo>
                    <a:pt x="62" y="20"/>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endParaRPr>
            </a:p>
          </p:txBody>
        </p:sp>
        <p:sp>
          <p:nvSpPr>
            <p:cNvPr id="18" name="Freeform 5"/>
            <p:cNvSpPr>
              <a:spLocks/>
            </p:cNvSpPr>
            <p:nvPr/>
          </p:nvSpPr>
          <p:spPr bwMode="auto">
            <a:xfrm>
              <a:off x="4172694" y="5661934"/>
              <a:ext cx="578345" cy="232056"/>
            </a:xfrm>
            <a:custGeom>
              <a:avLst/>
              <a:gdLst/>
              <a:ahLst/>
              <a:cxnLst>
                <a:cxn ang="0">
                  <a:pos x="51" y="52"/>
                </a:cxn>
                <a:cxn ang="0">
                  <a:pos x="41" y="73"/>
                </a:cxn>
                <a:cxn ang="0">
                  <a:pos x="31" y="73"/>
                </a:cxn>
                <a:cxn ang="0">
                  <a:pos x="31" y="114"/>
                </a:cxn>
                <a:cxn ang="0">
                  <a:pos x="20" y="145"/>
                </a:cxn>
                <a:cxn ang="0">
                  <a:pos x="20" y="156"/>
                </a:cxn>
                <a:cxn ang="0">
                  <a:pos x="0" y="187"/>
                </a:cxn>
                <a:cxn ang="0">
                  <a:pos x="0" y="197"/>
                </a:cxn>
                <a:cxn ang="0">
                  <a:pos x="0" y="218"/>
                </a:cxn>
                <a:cxn ang="0">
                  <a:pos x="20" y="218"/>
                </a:cxn>
                <a:cxn ang="0">
                  <a:pos x="41" y="207"/>
                </a:cxn>
                <a:cxn ang="0">
                  <a:pos x="113" y="176"/>
                </a:cxn>
                <a:cxn ang="0">
                  <a:pos x="165" y="176"/>
                </a:cxn>
                <a:cxn ang="0">
                  <a:pos x="258" y="187"/>
                </a:cxn>
                <a:cxn ang="0">
                  <a:pos x="299" y="197"/>
                </a:cxn>
                <a:cxn ang="0">
                  <a:pos x="320" y="197"/>
                </a:cxn>
                <a:cxn ang="0">
                  <a:pos x="330" y="207"/>
                </a:cxn>
                <a:cxn ang="0">
                  <a:pos x="341" y="218"/>
                </a:cxn>
                <a:cxn ang="0">
                  <a:pos x="361" y="228"/>
                </a:cxn>
                <a:cxn ang="0">
                  <a:pos x="382" y="228"/>
                </a:cxn>
                <a:cxn ang="0">
                  <a:pos x="392" y="228"/>
                </a:cxn>
                <a:cxn ang="0">
                  <a:pos x="423" y="218"/>
                </a:cxn>
                <a:cxn ang="0">
                  <a:pos x="423" y="218"/>
                </a:cxn>
                <a:cxn ang="0">
                  <a:pos x="434" y="207"/>
                </a:cxn>
                <a:cxn ang="0">
                  <a:pos x="434" y="197"/>
                </a:cxn>
                <a:cxn ang="0">
                  <a:pos x="434" y="197"/>
                </a:cxn>
                <a:cxn ang="0">
                  <a:pos x="454" y="197"/>
                </a:cxn>
                <a:cxn ang="0">
                  <a:pos x="465" y="176"/>
                </a:cxn>
                <a:cxn ang="0">
                  <a:pos x="475" y="176"/>
                </a:cxn>
                <a:cxn ang="0">
                  <a:pos x="516" y="156"/>
                </a:cxn>
                <a:cxn ang="0">
                  <a:pos x="537" y="145"/>
                </a:cxn>
                <a:cxn ang="0">
                  <a:pos x="547" y="135"/>
                </a:cxn>
                <a:cxn ang="0">
                  <a:pos x="547" y="125"/>
                </a:cxn>
                <a:cxn ang="0">
                  <a:pos x="537" y="114"/>
                </a:cxn>
                <a:cxn ang="0">
                  <a:pos x="527" y="93"/>
                </a:cxn>
                <a:cxn ang="0">
                  <a:pos x="527" y="73"/>
                </a:cxn>
                <a:cxn ang="0">
                  <a:pos x="516" y="52"/>
                </a:cxn>
                <a:cxn ang="0">
                  <a:pos x="506" y="11"/>
                </a:cxn>
                <a:cxn ang="0">
                  <a:pos x="496" y="0"/>
                </a:cxn>
                <a:cxn ang="0">
                  <a:pos x="444" y="11"/>
                </a:cxn>
                <a:cxn ang="0">
                  <a:pos x="392" y="21"/>
                </a:cxn>
                <a:cxn ang="0">
                  <a:pos x="351" y="42"/>
                </a:cxn>
                <a:cxn ang="0">
                  <a:pos x="330" y="73"/>
                </a:cxn>
                <a:cxn ang="0">
                  <a:pos x="320" y="83"/>
                </a:cxn>
                <a:cxn ang="0">
                  <a:pos x="299" y="93"/>
                </a:cxn>
                <a:cxn ang="0">
                  <a:pos x="279" y="83"/>
                </a:cxn>
                <a:cxn ang="0">
                  <a:pos x="248" y="73"/>
                </a:cxn>
                <a:cxn ang="0">
                  <a:pos x="227" y="52"/>
                </a:cxn>
                <a:cxn ang="0">
                  <a:pos x="206" y="52"/>
                </a:cxn>
                <a:cxn ang="0">
                  <a:pos x="175" y="62"/>
                </a:cxn>
                <a:cxn ang="0">
                  <a:pos x="155" y="62"/>
                </a:cxn>
                <a:cxn ang="0">
                  <a:pos x="134" y="52"/>
                </a:cxn>
                <a:cxn ang="0">
                  <a:pos x="124" y="62"/>
                </a:cxn>
                <a:cxn ang="0">
                  <a:pos x="124" y="62"/>
                </a:cxn>
                <a:cxn ang="0">
                  <a:pos x="93" y="62"/>
                </a:cxn>
                <a:cxn ang="0">
                  <a:pos x="62" y="42"/>
                </a:cxn>
                <a:cxn ang="0">
                  <a:pos x="51" y="52"/>
                </a:cxn>
              </a:cxnLst>
              <a:rect l="0" t="0" r="r" b="b"/>
              <a:pathLst>
                <a:path w="547" h="228">
                  <a:moveTo>
                    <a:pt x="51" y="42"/>
                  </a:moveTo>
                  <a:lnTo>
                    <a:pt x="51" y="52"/>
                  </a:lnTo>
                  <a:lnTo>
                    <a:pt x="51" y="62"/>
                  </a:lnTo>
                  <a:lnTo>
                    <a:pt x="41" y="73"/>
                  </a:lnTo>
                  <a:lnTo>
                    <a:pt x="31" y="73"/>
                  </a:lnTo>
                  <a:lnTo>
                    <a:pt x="31" y="73"/>
                  </a:lnTo>
                  <a:lnTo>
                    <a:pt x="31" y="93"/>
                  </a:lnTo>
                  <a:lnTo>
                    <a:pt x="31" y="114"/>
                  </a:lnTo>
                  <a:lnTo>
                    <a:pt x="31" y="135"/>
                  </a:lnTo>
                  <a:lnTo>
                    <a:pt x="20" y="145"/>
                  </a:lnTo>
                  <a:lnTo>
                    <a:pt x="20" y="156"/>
                  </a:lnTo>
                  <a:lnTo>
                    <a:pt x="20" y="156"/>
                  </a:lnTo>
                  <a:lnTo>
                    <a:pt x="10" y="176"/>
                  </a:lnTo>
                  <a:lnTo>
                    <a:pt x="0" y="187"/>
                  </a:lnTo>
                  <a:lnTo>
                    <a:pt x="0" y="197"/>
                  </a:lnTo>
                  <a:lnTo>
                    <a:pt x="0" y="197"/>
                  </a:lnTo>
                  <a:lnTo>
                    <a:pt x="0" y="207"/>
                  </a:lnTo>
                  <a:lnTo>
                    <a:pt x="0" y="218"/>
                  </a:lnTo>
                  <a:lnTo>
                    <a:pt x="10" y="218"/>
                  </a:lnTo>
                  <a:lnTo>
                    <a:pt x="20" y="218"/>
                  </a:lnTo>
                  <a:lnTo>
                    <a:pt x="20" y="218"/>
                  </a:lnTo>
                  <a:lnTo>
                    <a:pt x="41" y="207"/>
                  </a:lnTo>
                  <a:lnTo>
                    <a:pt x="103" y="187"/>
                  </a:lnTo>
                  <a:lnTo>
                    <a:pt x="113" y="176"/>
                  </a:lnTo>
                  <a:lnTo>
                    <a:pt x="144" y="176"/>
                  </a:lnTo>
                  <a:lnTo>
                    <a:pt x="165" y="176"/>
                  </a:lnTo>
                  <a:lnTo>
                    <a:pt x="196" y="176"/>
                  </a:lnTo>
                  <a:lnTo>
                    <a:pt x="258" y="187"/>
                  </a:lnTo>
                  <a:lnTo>
                    <a:pt x="279" y="197"/>
                  </a:lnTo>
                  <a:lnTo>
                    <a:pt x="299" y="197"/>
                  </a:lnTo>
                  <a:lnTo>
                    <a:pt x="310" y="197"/>
                  </a:lnTo>
                  <a:lnTo>
                    <a:pt x="320" y="197"/>
                  </a:lnTo>
                  <a:lnTo>
                    <a:pt x="320" y="207"/>
                  </a:lnTo>
                  <a:lnTo>
                    <a:pt x="330" y="207"/>
                  </a:lnTo>
                  <a:lnTo>
                    <a:pt x="330" y="207"/>
                  </a:lnTo>
                  <a:lnTo>
                    <a:pt x="341" y="218"/>
                  </a:lnTo>
                  <a:lnTo>
                    <a:pt x="351" y="228"/>
                  </a:lnTo>
                  <a:lnTo>
                    <a:pt x="361" y="228"/>
                  </a:lnTo>
                  <a:lnTo>
                    <a:pt x="372" y="228"/>
                  </a:lnTo>
                  <a:lnTo>
                    <a:pt x="382" y="228"/>
                  </a:lnTo>
                  <a:lnTo>
                    <a:pt x="392" y="228"/>
                  </a:lnTo>
                  <a:lnTo>
                    <a:pt x="392" y="228"/>
                  </a:lnTo>
                  <a:lnTo>
                    <a:pt x="403" y="228"/>
                  </a:lnTo>
                  <a:lnTo>
                    <a:pt x="423" y="218"/>
                  </a:lnTo>
                  <a:lnTo>
                    <a:pt x="423" y="218"/>
                  </a:lnTo>
                  <a:lnTo>
                    <a:pt x="423" y="218"/>
                  </a:lnTo>
                  <a:lnTo>
                    <a:pt x="434" y="207"/>
                  </a:lnTo>
                  <a:lnTo>
                    <a:pt x="434" y="207"/>
                  </a:lnTo>
                  <a:lnTo>
                    <a:pt x="434" y="197"/>
                  </a:lnTo>
                  <a:lnTo>
                    <a:pt x="434" y="197"/>
                  </a:lnTo>
                  <a:lnTo>
                    <a:pt x="434" y="197"/>
                  </a:lnTo>
                  <a:lnTo>
                    <a:pt x="434" y="197"/>
                  </a:lnTo>
                  <a:lnTo>
                    <a:pt x="434" y="197"/>
                  </a:lnTo>
                  <a:lnTo>
                    <a:pt x="454" y="197"/>
                  </a:lnTo>
                  <a:lnTo>
                    <a:pt x="454" y="187"/>
                  </a:lnTo>
                  <a:lnTo>
                    <a:pt x="465" y="176"/>
                  </a:lnTo>
                  <a:lnTo>
                    <a:pt x="465" y="176"/>
                  </a:lnTo>
                  <a:lnTo>
                    <a:pt x="475" y="176"/>
                  </a:lnTo>
                  <a:lnTo>
                    <a:pt x="496" y="166"/>
                  </a:lnTo>
                  <a:lnTo>
                    <a:pt x="516" y="156"/>
                  </a:lnTo>
                  <a:lnTo>
                    <a:pt x="527" y="156"/>
                  </a:lnTo>
                  <a:lnTo>
                    <a:pt x="537" y="145"/>
                  </a:lnTo>
                  <a:lnTo>
                    <a:pt x="537" y="145"/>
                  </a:lnTo>
                  <a:lnTo>
                    <a:pt x="547" y="135"/>
                  </a:lnTo>
                  <a:lnTo>
                    <a:pt x="547" y="135"/>
                  </a:lnTo>
                  <a:lnTo>
                    <a:pt x="547" y="125"/>
                  </a:lnTo>
                  <a:lnTo>
                    <a:pt x="537" y="125"/>
                  </a:lnTo>
                  <a:lnTo>
                    <a:pt x="537" y="114"/>
                  </a:lnTo>
                  <a:lnTo>
                    <a:pt x="527" y="104"/>
                  </a:lnTo>
                  <a:lnTo>
                    <a:pt x="527" y="93"/>
                  </a:lnTo>
                  <a:lnTo>
                    <a:pt x="527" y="83"/>
                  </a:lnTo>
                  <a:lnTo>
                    <a:pt x="527" y="73"/>
                  </a:lnTo>
                  <a:lnTo>
                    <a:pt x="516" y="62"/>
                  </a:lnTo>
                  <a:lnTo>
                    <a:pt x="516" y="52"/>
                  </a:lnTo>
                  <a:lnTo>
                    <a:pt x="506" y="21"/>
                  </a:lnTo>
                  <a:lnTo>
                    <a:pt x="506" y="11"/>
                  </a:lnTo>
                  <a:lnTo>
                    <a:pt x="506" y="0"/>
                  </a:lnTo>
                  <a:lnTo>
                    <a:pt x="496" y="0"/>
                  </a:lnTo>
                  <a:lnTo>
                    <a:pt x="475" y="11"/>
                  </a:lnTo>
                  <a:lnTo>
                    <a:pt x="444" y="11"/>
                  </a:lnTo>
                  <a:lnTo>
                    <a:pt x="413" y="11"/>
                  </a:lnTo>
                  <a:lnTo>
                    <a:pt x="392" y="21"/>
                  </a:lnTo>
                  <a:lnTo>
                    <a:pt x="372" y="31"/>
                  </a:lnTo>
                  <a:lnTo>
                    <a:pt x="351" y="42"/>
                  </a:lnTo>
                  <a:lnTo>
                    <a:pt x="330" y="52"/>
                  </a:lnTo>
                  <a:lnTo>
                    <a:pt x="330" y="73"/>
                  </a:lnTo>
                  <a:lnTo>
                    <a:pt x="320" y="83"/>
                  </a:lnTo>
                  <a:lnTo>
                    <a:pt x="320" y="83"/>
                  </a:lnTo>
                  <a:lnTo>
                    <a:pt x="310" y="93"/>
                  </a:lnTo>
                  <a:lnTo>
                    <a:pt x="299" y="93"/>
                  </a:lnTo>
                  <a:lnTo>
                    <a:pt x="289" y="83"/>
                  </a:lnTo>
                  <a:lnTo>
                    <a:pt x="279" y="83"/>
                  </a:lnTo>
                  <a:lnTo>
                    <a:pt x="258" y="83"/>
                  </a:lnTo>
                  <a:lnTo>
                    <a:pt x="248" y="73"/>
                  </a:lnTo>
                  <a:lnTo>
                    <a:pt x="237" y="62"/>
                  </a:lnTo>
                  <a:lnTo>
                    <a:pt x="227" y="52"/>
                  </a:lnTo>
                  <a:lnTo>
                    <a:pt x="217" y="52"/>
                  </a:lnTo>
                  <a:lnTo>
                    <a:pt x="206" y="52"/>
                  </a:lnTo>
                  <a:lnTo>
                    <a:pt x="196" y="52"/>
                  </a:lnTo>
                  <a:lnTo>
                    <a:pt x="175" y="62"/>
                  </a:lnTo>
                  <a:lnTo>
                    <a:pt x="165" y="62"/>
                  </a:lnTo>
                  <a:lnTo>
                    <a:pt x="155" y="62"/>
                  </a:lnTo>
                  <a:lnTo>
                    <a:pt x="144" y="52"/>
                  </a:lnTo>
                  <a:lnTo>
                    <a:pt x="134" y="52"/>
                  </a:lnTo>
                  <a:lnTo>
                    <a:pt x="134" y="52"/>
                  </a:lnTo>
                  <a:lnTo>
                    <a:pt x="124" y="62"/>
                  </a:lnTo>
                  <a:lnTo>
                    <a:pt x="124" y="62"/>
                  </a:lnTo>
                  <a:lnTo>
                    <a:pt x="124" y="62"/>
                  </a:lnTo>
                  <a:lnTo>
                    <a:pt x="103" y="62"/>
                  </a:lnTo>
                  <a:lnTo>
                    <a:pt x="93" y="62"/>
                  </a:lnTo>
                  <a:lnTo>
                    <a:pt x="72" y="42"/>
                  </a:lnTo>
                  <a:lnTo>
                    <a:pt x="62" y="42"/>
                  </a:lnTo>
                  <a:lnTo>
                    <a:pt x="51" y="52"/>
                  </a:lnTo>
                  <a:lnTo>
                    <a:pt x="51" y="52"/>
                  </a:lnTo>
                  <a:lnTo>
                    <a:pt x="51" y="42"/>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endParaRPr>
            </a:p>
          </p:txBody>
        </p:sp>
        <p:sp>
          <p:nvSpPr>
            <p:cNvPr id="19" name="Freeform 6"/>
            <p:cNvSpPr>
              <a:spLocks/>
            </p:cNvSpPr>
            <p:nvPr/>
          </p:nvSpPr>
          <p:spPr bwMode="auto">
            <a:xfrm>
              <a:off x="4225793" y="5294118"/>
              <a:ext cx="657276" cy="442011"/>
            </a:xfrm>
            <a:custGeom>
              <a:avLst/>
              <a:gdLst/>
              <a:ahLst/>
              <a:cxnLst>
                <a:cxn ang="0">
                  <a:pos x="455" y="331"/>
                </a:cxn>
                <a:cxn ang="0">
                  <a:pos x="476" y="280"/>
                </a:cxn>
                <a:cxn ang="0">
                  <a:pos x="486" y="238"/>
                </a:cxn>
                <a:cxn ang="0">
                  <a:pos x="507" y="218"/>
                </a:cxn>
                <a:cxn ang="0">
                  <a:pos x="517" y="187"/>
                </a:cxn>
                <a:cxn ang="0">
                  <a:pos x="527" y="156"/>
                </a:cxn>
                <a:cxn ang="0">
                  <a:pos x="558" y="135"/>
                </a:cxn>
                <a:cxn ang="0">
                  <a:pos x="589" y="135"/>
                </a:cxn>
                <a:cxn ang="0">
                  <a:pos x="620" y="135"/>
                </a:cxn>
                <a:cxn ang="0">
                  <a:pos x="610" y="124"/>
                </a:cxn>
                <a:cxn ang="0">
                  <a:pos x="620" y="83"/>
                </a:cxn>
                <a:cxn ang="0">
                  <a:pos x="610" y="62"/>
                </a:cxn>
                <a:cxn ang="0">
                  <a:pos x="579" y="73"/>
                </a:cxn>
                <a:cxn ang="0">
                  <a:pos x="548" y="42"/>
                </a:cxn>
                <a:cxn ang="0">
                  <a:pos x="548" y="42"/>
                </a:cxn>
                <a:cxn ang="0">
                  <a:pos x="538" y="42"/>
                </a:cxn>
                <a:cxn ang="0">
                  <a:pos x="527" y="11"/>
                </a:cxn>
                <a:cxn ang="0">
                  <a:pos x="496" y="11"/>
                </a:cxn>
                <a:cxn ang="0">
                  <a:pos x="476" y="31"/>
                </a:cxn>
                <a:cxn ang="0">
                  <a:pos x="455" y="52"/>
                </a:cxn>
                <a:cxn ang="0">
                  <a:pos x="424" y="62"/>
                </a:cxn>
                <a:cxn ang="0">
                  <a:pos x="362" y="52"/>
                </a:cxn>
                <a:cxn ang="0">
                  <a:pos x="331" y="31"/>
                </a:cxn>
                <a:cxn ang="0">
                  <a:pos x="300" y="21"/>
                </a:cxn>
                <a:cxn ang="0">
                  <a:pos x="269" y="11"/>
                </a:cxn>
                <a:cxn ang="0">
                  <a:pos x="248" y="11"/>
                </a:cxn>
                <a:cxn ang="0">
                  <a:pos x="228" y="11"/>
                </a:cxn>
                <a:cxn ang="0">
                  <a:pos x="228" y="21"/>
                </a:cxn>
                <a:cxn ang="0">
                  <a:pos x="228" y="52"/>
                </a:cxn>
                <a:cxn ang="0">
                  <a:pos x="207" y="62"/>
                </a:cxn>
                <a:cxn ang="0">
                  <a:pos x="176" y="73"/>
                </a:cxn>
                <a:cxn ang="0">
                  <a:pos x="155" y="93"/>
                </a:cxn>
                <a:cxn ang="0">
                  <a:pos x="145" y="114"/>
                </a:cxn>
                <a:cxn ang="0">
                  <a:pos x="155" y="135"/>
                </a:cxn>
                <a:cxn ang="0">
                  <a:pos x="166" y="145"/>
                </a:cxn>
                <a:cxn ang="0">
                  <a:pos x="176" y="176"/>
                </a:cxn>
                <a:cxn ang="0">
                  <a:pos x="176" y="207"/>
                </a:cxn>
                <a:cxn ang="0">
                  <a:pos x="145" y="218"/>
                </a:cxn>
                <a:cxn ang="0">
                  <a:pos x="124" y="207"/>
                </a:cxn>
                <a:cxn ang="0">
                  <a:pos x="104" y="218"/>
                </a:cxn>
                <a:cxn ang="0">
                  <a:pos x="83" y="228"/>
                </a:cxn>
                <a:cxn ang="0">
                  <a:pos x="73" y="259"/>
                </a:cxn>
                <a:cxn ang="0">
                  <a:pos x="31" y="249"/>
                </a:cxn>
                <a:cxn ang="0">
                  <a:pos x="11" y="228"/>
                </a:cxn>
                <a:cxn ang="0">
                  <a:pos x="11" y="269"/>
                </a:cxn>
                <a:cxn ang="0">
                  <a:pos x="11" y="280"/>
                </a:cxn>
                <a:cxn ang="0">
                  <a:pos x="0" y="290"/>
                </a:cxn>
                <a:cxn ang="0">
                  <a:pos x="11" y="331"/>
                </a:cxn>
                <a:cxn ang="0">
                  <a:pos x="0" y="362"/>
                </a:cxn>
                <a:cxn ang="0">
                  <a:pos x="11" y="393"/>
                </a:cxn>
                <a:cxn ang="0">
                  <a:pos x="52" y="414"/>
                </a:cxn>
                <a:cxn ang="0">
                  <a:pos x="93" y="414"/>
                </a:cxn>
                <a:cxn ang="0">
                  <a:pos x="114" y="414"/>
                </a:cxn>
                <a:cxn ang="0">
                  <a:pos x="166" y="414"/>
                </a:cxn>
                <a:cxn ang="0">
                  <a:pos x="207" y="435"/>
                </a:cxn>
                <a:cxn ang="0">
                  <a:pos x="228" y="435"/>
                </a:cxn>
                <a:cxn ang="0">
                  <a:pos x="269" y="435"/>
                </a:cxn>
                <a:cxn ang="0">
                  <a:pos x="290" y="414"/>
                </a:cxn>
                <a:cxn ang="0">
                  <a:pos x="310" y="404"/>
                </a:cxn>
                <a:cxn ang="0">
                  <a:pos x="352" y="383"/>
                </a:cxn>
                <a:cxn ang="0">
                  <a:pos x="424" y="362"/>
                </a:cxn>
                <a:cxn ang="0">
                  <a:pos x="445" y="362"/>
                </a:cxn>
                <a:cxn ang="0">
                  <a:pos x="445" y="362"/>
                </a:cxn>
              </a:cxnLst>
              <a:rect l="0" t="0" r="r" b="b"/>
              <a:pathLst>
                <a:path w="620" h="435">
                  <a:moveTo>
                    <a:pt x="445" y="362"/>
                  </a:moveTo>
                  <a:lnTo>
                    <a:pt x="455" y="342"/>
                  </a:lnTo>
                  <a:lnTo>
                    <a:pt x="455" y="331"/>
                  </a:lnTo>
                  <a:lnTo>
                    <a:pt x="465" y="311"/>
                  </a:lnTo>
                  <a:lnTo>
                    <a:pt x="476" y="290"/>
                  </a:lnTo>
                  <a:lnTo>
                    <a:pt x="476" y="280"/>
                  </a:lnTo>
                  <a:lnTo>
                    <a:pt x="486" y="269"/>
                  </a:lnTo>
                  <a:lnTo>
                    <a:pt x="486" y="249"/>
                  </a:lnTo>
                  <a:lnTo>
                    <a:pt x="486" y="238"/>
                  </a:lnTo>
                  <a:lnTo>
                    <a:pt x="496" y="238"/>
                  </a:lnTo>
                  <a:lnTo>
                    <a:pt x="496" y="228"/>
                  </a:lnTo>
                  <a:lnTo>
                    <a:pt x="507" y="218"/>
                  </a:lnTo>
                  <a:lnTo>
                    <a:pt x="517" y="207"/>
                  </a:lnTo>
                  <a:lnTo>
                    <a:pt x="517" y="197"/>
                  </a:lnTo>
                  <a:lnTo>
                    <a:pt x="517" y="187"/>
                  </a:lnTo>
                  <a:lnTo>
                    <a:pt x="527" y="166"/>
                  </a:lnTo>
                  <a:lnTo>
                    <a:pt x="527" y="156"/>
                  </a:lnTo>
                  <a:lnTo>
                    <a:pt x="527" y="156"/>
                  </a:lnTo>
                  <a:lnTo>
                    <a:pt x="538" y="145"/>
                  </a:lnTo>
                  <a:lnTo>
                    <a:pt x="548" y="145"/>
                  </a:lnTo>
                  <a:lnTo>
                    <a:pt x="558" y="135"/>
                  </a:lnTo>
                  <a:lnTo>
                    <a:pt x="579" y="135"/>
                  </a:lnTo>
                  <a:lnTo>
                    <a:pt x="579" y="135"/>
                  </a:lnTo>
                  <a:lnTo>
                    <a:pt x="589" y="135"/>
                  </a:lnTo>
                  <a:lnTo>
                    <a:pt x="600" y="135"/>
                  </a:lnTo>
                  <a:lnTo>
                    <a:pt x="610" y="135"/>
                  </a:lnTo>
                  <a:lnTo>
                    <a:pt x="620" y="135"/>
                  </a:lnTo>
                  <a:lnTo>
                    <a:pt x="620" y="135"/>
                  </a:lnTo>
                  <a:lnTo>
                    <a:pt x="620" y="124"/>
                  </a:lnTo>
                  <a:lnTo>
                    <a:pt x="610" y="124"/>
                  </a:lnTo>
                  <a:lnTo>
                    <a:pt x="610" y="114"/>
                  </a:lnTo>
                  <a:lnTo>
                    <a:pt x="620" y="93"/>
                  </a:lnTo>
                  <a:lnTo>
                    <a:pt x="620" y="83"/>
                  </a:lnTo>
                  <a:lnTo>
                    <a:pt x="620" y="73"/>
                  </a:lnTo>
                  <a:lnTo>
                    <a:pt x="620" y="73"/>
                  </a:lnTo>
                  <a:lnTo>
                    <a:pt x="610" y="62"/>
                  </a:lnTo>
                  <a:lnTo>
                    <a:pt x="600" y="62"/>
                  </a:lnTo>
                  <a:lnTo>
                    <a:pt x="589" y="73"/>
                  </a:lnTo>
                  <a:lnTo>
                    <a:pt x="579" y="73"/>
                  </a:lnTo>
                  <a:lnTo>
                    <a:pt x="569" y="62"/>
                  </a:lnTo>
                  <a:lnTo>
                    <a:pt x="548" y="52"/>
                  </a:lnTo>
                  <a:lnTo>
                    <a:pt x="548" y="42"/>
                  </a:lnTo>
                  <a:lnTo>
                    <a:pt x="548" y="31"/>
                  </a:lnTo>
                  <a:lnTo>
                    <a:pt x="548" y="31"/>
                  </a:lnTo>
                  <a:lnTo>
                    <a:pt x="548" y="42"/>
                  </a:lnTo>
                  <a:lnTo>
                    <a:pt x="548" y="42"/>
                  </a:lnTo>
                  <a:lnTo>
                    <a:pt x="538" y="42"/>
                  </a:lnTo>
                  <a:lnTo>
                    <a:pt x="538" y="42"/>
                  </a:lnTo>
                  <a:lnTo>
                    <a:pt x="527" y="31"/>
                  </a:lnTo>
                  <a:lnTo>
                    <a:pt x="527" y="21"/>
                  </a:lnTo>
                  <a:lnTo>
                    <a:pt x="527" y="11"/>
                  </a:lnTo>
                  <a:lnTo>
                    <a:pt x="517" y="11"/>
                  </a:lnTo>
                  <a:lnTo>
                    <a:pt x="507" y="0"/>
                  </a:lnTo>
                  <a:lnTo>
                    <a:pt x="496" y="11"/>
                  </a:lnTo>
                  <a:lnTo>
                    <a:pt x="486" y="11"/>
                  </a:lnTo>
                  <a:lnTo>
                    <a:pt x="486" y="21"/>
                  </a:lnTo>
                  <a:lnTo>
                    <a:pt x="476" y="31"/>
                  </a:lnTo>
                  <a:lnTo>
                    <a:pt x="476" y="31"/>
                  </a:lnTo>
                  <a:lnTo>
                    <a:pt x="465" y="42"/>
                  </a:lnTo>
                  <a:lnTo>
                    <a:pt x="455" y="52"/>
                  </a:lnTo>
                  <a:lnTo>
                    <a:pt x="445" y="52"/>
                  </a:lnTo>
                  <a:lnTo>
                    <a:pt x="434" y="52"/>
                  </a:lnTo>
                  <a:lnTo>
                    <a:pt x="424" y="62"/>
                  </a:lnTo>
                  <a:lnTo>
                    <a:pt x="414" y="52"/>
                  </a:lnTo>
                  <a:lnTo>
                    <a:pt x="383" y="52"/>
                  </a:lnTo>
                  <a:lnTo>
                    <a:pt x="362" y="52"/>
                  </a:lnTo>
                  <a:lnTo>
                    <a:pt x="352" y="42"/>
                  </a:lnTo>
                  <a:lnTo>
                    <a:pt x="341" y="42"/>
                  </a:lnTo>
                  <a:lnTo>
                    <a:pt x="331" y="31"/>
                  </a:lnTo>
                  <a:lnTo>
                    <a:pt x="321" y="31"/>
                  </a:lnTo>
                  <a:lnTo>
                    <a:pt x="310" y="21"/>
                  </a:lnTo>
                  <a:lnTo>
                    <a:pt x="300" y="21"/>
                  </a:lnTo>
                  <a:lnTo>
                    <a:pt x="290" y="21"/>
                  </a:lnTo>
                  <a:lnTo>
                    <a:pt x="279" y="11"/>
                  </a:lnTo>
                  <a:lnTo>
                    <a:pt x="269" y="11"/>
                  </a:lnTo>
                  <a:lnTo>
                    <a:pt x="269" y="11"/>
                  </a:lnTo>
                  <a:lnTo>
                    <a:pt x="259" y="11"/>
                  </a:lnTo>
                  <a:lnTo>
                    <a:pt x="248" y="11"/>
                  </a:lnTo>
                  <a:lnTo>
                    <a:pt x="238" y="11"/>
                  </a:lnTo>
                  <a:lnTo>
                    <a:pt x="238" y="11"/>
                  </a:lnTo>
                  <a:lnTo>
                    <a:pt x="228" y="11"/>
                  </a:lnTo>
                  <a:lnTo>
                    <a:pt x="228" y="11"/>
                  </a:lnTo>
                  <a:lnTo>
                    <a:pt x="228" y="11"/>
                  </a:lnTo>
                  <a:lnTo>
                    <a:pt x="228" y="21"/>
                  </a:lnTo>
                  <a:lnTo>
                    <a:pt x="228" y="21"/>
                  </a:lnTo>
                  <a:lnTo>
                    <a:pt x="228" y="42"/>
                  </a:lnTo>
                  <a:lnTo>
                    <a:pt x="228" y="52"/>
                  </a:lnTo>
                  <a:lnTo>
                    <a:pt x="217" y="52"/>
                  </a:lnTo>
                  <a:lnTo>
                    <a:pt x="217" y="52"/>
                  </a:lnTo>
                  <a:lnTo>
                    <a:pt x="207" y="62"/>
                  </a:lnTo>
                  <a:lnTo>
                    <a:pt x="197" y="62"/>
                  </a:lnTo>
                  <a:lnTo>
                    <a:pt x="186" y="62"/>
                  </a:lnTo>
                  <a:lnTo>
                    <a:pt x="176" y="73"/>
                  </a:lnTo>
                  <a:lnTo>
                    <a:pt x="176" y="83"/>
                  </a:lnTo>
                  <a:lnTo>
                    <a:pt x="166" y="93"/>
                  </a:lnTo>
                  <a:lnTo>
                    <a:pt x="155" y="93"/>
                  </a:lnTo>
                  <a:lnTo>
                    <a:pt x="145" y="104"/>
                  </a:lnTo>
                  <a:lnTo>
                    <a:pt x="135" y="104"/>
                  </a:lnTo>
                  <a:lnTo>
                    <a:pt x="145" y="114"/>
                  </a:lnTo>
                  <a:lnTo>
                    <a:pt x="145" y="135"/>
                  </a:lnTo>
                  <a:lnTo>
                    <a:pt x="145" y="135"/>
                  </a:lnTo>
                  <a:lnTo>
                    <a:pt x="155" y="135"/>
                  </a:lnTo>
                  <a:lnTo>
                    <a:pt x="155" y="135"/>
                  </a:lnTo>
                  <a:lnTo>
                    <a:pt x="166" y="135"/>
                  </a:lnTo>
                  <a:lnTo>
                    <a:pt x="166" y="145"/>
                  </a:lnTo>
                  <a:lnTo>
                    <a:pt x="166" y="156"/>
                  </a:lnTo>
                  <a:lnTo>
                    <a:pt x="176" y="166"/>
                  </a:lnTo>
                  <a:lnTo>
                    <a:pt x="176" y="176"/>
                  </a:lnTo>
                  <a:lnTo>
                    <a:pt x="176" y="187"/>
                  </a:lnTo>
                  <a:lnTo>
                    <a:pt x="176" y="197"/>
                  </a:lnTo>
                  <a:lnTo>
                    <a:pt x="176" y="207"/>
                  </a:lnTo>
                  <a:lnTo>
                    <a:pt x="166" y="218"/>
                  </a:lnTo>
                  <a:lnTo>
                    <a:pt x="155" y="218"/>
                  </a:lnTo>
                  <a:lnTo>
                    <a:pt x="145" y="218"/>
                  </a:lnTo>
                  <a:lnTo>
                    <a:pt x="135" y="207"/>
                  </a:lnTo>
                  <a:lnTo>
                    <a:pt x="135" y="207"/>
                  </a:lnTo>
                  <a:lnTo>
                    <a:pt x="124" y="207"/>
                  </a:lnTo>
                  <a:lnTo>
                    <a:pt x="114" y="218"/>
                  </a:lnTo>
                  <a:lnTo>
                    <a:pt x="104" y="218"/>
                  </a:lnTo>
                  <a:lnTo>
                    <a:pt x="104" y="218"/>
                  </a:lnTo>
                  <a:lnTo>
                    <a:pt x="93" y="218"/>
                  </a:lnTo>
                  <a:lnTo>
                    <a:pt x="83" y="228"/>
                  </a:lnTo>
                  <a:lnTo>
                    <a:pt x="83" y="228"/>
                  </a:lnTo>
                  <a:lnTo>
                    <a:pt x="83" y="249"/>
                  </a:lnTo>
                  <a:lnTo>
                    <a:pt x="73" y="249"/>
                  </a:lnTo>
                  <a:lnTo>
                    <a:pt x="73" y="259"/>
                  </a:lnTo>
                  <a:lnTo>
                    <a:pt x="62" y="259"/>
                  </a:lnTo>
                  <a:lnTo>
                    <a:pt x="42" y="249"/>
                  </a:lnTo>
                  <a:lnTo>
                    <a:pt x="31" y="249"/>
                  </a:lnTo>
                  <a:lnTo>
                    <a:pt x="21" y="238"/>
                  </a:lnTo>
                  <a:lnTo>
                    <a:pt x="11" y="228"/>
                  </a:lnTo>
                  <a:lnTo>
                    <a:pt x="11" y="228"/>
                  </a:lnTo>
                  <a:lnTo>
                    <a:pt x="0" y="249"/>
                  </a:lnTo>
                  <a:lnTo>
                    <a:pt x="0" y="259"/>
                  </a:lnTo>
                  <a:lnTo>
                    <a:pt x="11" y="269"/>
                  </a:lnTo>
                  <a:lnTo>
                    <a:pt x="21" y="269"/>
                  </a:lnTo>
                  <a:lnTo>
                    <a:pt x="21" y="269"/>
                  </a:lnTo>
                  <a:lnTo>
                    <a:pt x="11" y="280"/>
                  </a:lnTo>
                  <a:lnTo>
                    <a:pt x="11" y="280"/>
                  </a:lnTo>
                  <a:lnTo>
                    <a:pt x="0" y="290"/>
                  </a:lnTo>
                  <a:lnTo>
                    <a:pt x="0" y="290"/>
                  </a:lnTo>
                  <a:lnTo>
                    <a:pt x="0" y="311"/>
                  </a:lnTo>
                  <a:lnTo>
                    <a:pt x="11" y="331"/>
                  </a:lnTo>
                  <a:lnTo>
                    <a:pt x="11" y="331"/>
                  </a:lnTo>
                  <a:lnTo>
                    <a:pt x="11" y="342"/>
                  </a:lnTo>
                  <a:lnTo>
                    <a:pt x="0" y="352"/>
                  </a:lnTo>
                  <a:lnTo>
                    <a:pt x="0" y="362"/>
                  </a:lnTo>
                  <a:lnTo>
                    <a:pt x="0" y="383"/>
                  </a:lnTo>
                  <a:lnTo>
                    <a:pt x="0" y="393"/>
                  </a:lnTo>
                  <a:lnTo>
                    <a:pt x="11" y="393"/>
                  </a:lnTo>
                  <a:lnTo>
                    <a:pt x="21" y="404"/>
                  </a:lnTo>
                  <a:lnTo>
                    <a:pt x="31" y="414"/>
                  </a:lnTo>
                  <a:lnTo>
                    <a:pt x="52" y="414"/>
                  </a:lnTo>
                  <a:lnTo>
                    <a:pt x="62" y="424"/>
                  </a:lnTo>
                  <a:lnTo>
                    <a:pt x="83" y="414"/>
                  </a:lnTo>
                  <a:lnTo>
                    <a:pt x="93" y="414"/>
                  </a:lnTo>
                  <a:lnTo>
                    <a:pt x="93" y="404"/>
                  </a:lnTo>
                  <a:lnTo>
                    <a:pt x="104" y="404"/>
                  </a:lnTo>
                  <a:lnTo>
                    <a:pt x="114" y="414"/>
                  </a:lnTo>
                  <a:lnTo>
                    <a:pt x="124" y="414"/>
                  </a:lnTo>
                  <a:lnTo>
                    <a:pt x="145" y="414"/>
                  </a:lnTo>
                  <a:lnTo>
                    <a:pt x="166" y="414"/>
                  </a:lnTo>
                  <a:lnTo>
                    <a:pt x="176" y="414"/>
                  </a:lnTo>
                  <a:lnTo>
                    <a:pt x="197" y="424"/>
                  </a:lnTo>
                  <a:lnTo>
                    <a:pt x="207" y="435"/>
                  </a:lnTo>
                  <a:lnTo>
                    <a:pt x="207" y="435"/>
                  </a:lnTo>
                  <a:lnTo>
                    <a:pt x="217" y="435"/>
                  </a:lnTo>
                  <a:lnTo>
                    <a:pt x="228" y="435"/>
                  </a:lnTo>
                  <a:lnTo>
                    <a:pt x="238" y="435"/>
                  </a:lnTo>
                  <a:lnTo>
                    <a:pt x="259" y="435"/>
                  </a:lnTo>
                  <a:lnTo>
                    <a:pt x="269" y="435"/>
                  </a:lnTo>
                  <a:lnTo>
                    <a:pt x="279" y="435"/>
                  </a:lnTo>
                  <a:lnTo>
                    <a:pt x="279" y="424"/>
                  </a:lnTo>
                  <a:lnTo>
                    <a:pt x="290" y="414"/>
                  </a:lnTo>
                  <a:lnTo>
                    <a:pt x="290" y="404"/>
                  </a:lnTo>
                  <a:lnTo>
                    <a:pt x="290" y="404"/>
                  </a:lnTo>
                  <a:lnTo>
                    <a:pt x="310" y="404"/>
                  </a:lnTo>
                  <a:lnTo>
                    <a:pt x="321" y="404"/>
                  </a:lnTo>
                  <a:lnTo>
                    <a:pt x="331" y="393"/>
                  </a:lnTo>
                  <a:lnTo>
                    <a:pt x="352" y="383"/>
                  </a:lnTo>
                  <a:lnTo>
                    <a:pt x="372" y="373"/>
                  </a:lnTo>
                  <a:lnTo>
                    <a:pt x="403" y="373"/>
                  </a:lnTo>
                  <a:lnTo>
                    <a:pt x="424" y="362"/>
                  </a:lnTo>
                  <a:lnTo>
                    <a:pt x="434" y="362"/>
                  </a:lnTo>
                  <a:lnTo>
                    <a:pt x="445" y="362"/>
                  </a:lnTo>
                  <a:lnTo>
                    <a:pt x="445" y="362"/>
                  </a:lnTo>
                  <a:lnTo>
                    <a:pt x="445" y="362"/>
                  </a:lnTo>
                  <a:lnTo>
                    <a:pt x="445" y="362"/>
                  </a:lnTo>
                  <a:lnTo>
                    <a:pt x="445" y="362"/>
                  </a:lnTo>
                  <a:lnTo>
                    <a:pt x="445" y="362"/>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endParaRPr>
            </a:p>
          </p:txBody>
        </p:sp>
        <p:sp>
          <p:nvSpPr>
            <p:cNvPr id="20" name="Freeform 7"/>
            <p:cNvSpPr>
              <a:spLocks/>
            </p:cNvSpPr>
            <p:nvPr/>
          </p:nvSpPr>
          <p:spPr bwMode="auto">
            <a:xfrm>
              <a:off x="4291807" y="4989446"/>
              <a:ext cx="591261" cy="367816"/>
            </a:xfrm>
            <a:custGeom>
              <a:avLst/>
              <a:gdLst/>
              <a:ahLst/>
              <a:cxnLst>
                <a:cxn ang="0">
                  <a:pos x="558" y="342"/>
                </a:cxn>
                <a:cxn ang="0">
                  <a:pos x="527" y="352"/>
                </a:cxn>
                <a:cxn ang="0">
                  <a:pos x="517" y="331"/>
                </a:cxn>
                <a:cxn ang="0">
                  <a:pos x="496" y="331"/>
                </a:cxn>
                <a:cxn ang="0">
                  <a:pos x="434" y="249"/>
                </a:cxn>
                <a:cxn ang="0">
                  <a:pos x="455" y="197"/>
                </a:cxn>
                <a:cxn ang="0">
                  <a:pos x="465" y="135"/>
                </a:cxn>
                <a:cxn ang="0">
                  <a:pos x="486" y="114"/>
                </a:cxn>
                <a:cxn ang="0">
                  <a:pos x="496" y="114"/>
                </a:cxn>
                <a:cxn ang="0">
                  <a:pos x="496" y="83"/>
                </a:cxn>
                <a:cxn ang="0">
                  <a:pos x="476" y="73"/>
                </a:cxn>
                <a:cxn ang="0">
                  <a:pos x="424" y="83"/>
                </a:cxn>
                <a:cxn ang="0">
                  <a:pos x="403" y="42"/>
                </a:cxn>
                <a:cxn ang="0">
                  <a:pos x="372" y="11"/>
                </a:cxn>
                <a:cxn ang="0">
                  <a:pos x="331" y="42"/>
                </a:cxn>
                <a:cxn ang="0">
                  <a:pos x="300" y="42"/>
                </a:cxn>
                <a:cxn ang="0">
                  <a:pos x="290" y="52"/>
                </a:cxn>
                <a:cxn ang="0">
                  <a:pos x="248" y="52"/>
                </a:cxn>
                <a:cxn ang="0">
                  <a:pos x="238" y="31"/>
                </a:cxn>
                <a:cxn ang="0">
                  <a:pos x="228" y="31"/>
                </a:cxn>
                <a:cxn ang="0">
                  <a:pos x="207" y="11"/>
                </a:cxn>
                <a:cxn ang="0">
                  <a:pos x="186" y="21"/>
                </a:cxn>
                <a:cxn ang="0">
                  <a:pos x="155" y="0"/>
                </a:cxn>
                <a:cxn ang="0">
                  <a:pos x="145" y="52"/>
                </a:cxn>
                <a:cxn ang="0">
                  <a:pos x="166" y="83"/>
                </a:cxn>
                <a:cxn ang="0">
                  <a:pos x="176" y="93"/>
                </a:cxn>
                <a:cxn ang="0">
                  <a:pos x="155" y="93"/>
                </a:cxn>
                <a:cxn ang="0">
                  <a:pos x="124" y="73"/>
                </a:cxn>
                <a:cxn ang="0">
                  <a:pos x="114" y="62"/>
                </a:cxn>
                <a:cxn ang="0">
                  <a:pos x="83" y="83"/>
                </a:cxn>
                <a:cxn ang="0">
                  <a:pos x="52" y="93"/>
                </a:cxn>
                <a:cxn ang="0">
                  <a:pos x="31" y="166"/>
                </a:cxn>
                <a:cxn ang="0">
                  <a:pos x="0" y="176"/>
                </a:cxn>
                <a:cxn ang="0">
                  <a:pos x="21" y="207"/>
                </a:cxn>
                <a:cxn ang="0">
                  <a:pos x="62" y="207"/>
                </a:cxn>
                <a:cxn ang="0">
                  <a:pos x="93" y="207"/>
                </a:cxn>
                <a:cxn ang="0">
                  <a:pos x="104" y="238"/>
                </a:cxn>
                <a:cxn ang="0">
                  <a:pos x="114" y="280"/>
                </a:cxn>
                <a:cxn ang="0">
                  <a:pos x="155" y="300"/>
                </a:cxn>
                <a:cxn ang="0">
                  <a:pos x="197" y="311"/>
                </a:cxn>
                <a:cxn ang="0">
                  <a:pos x="248" y="321"/>
                </a:cxn>
                <a:cxn ang="0">
                  <a:pos x="290" y="342"/>
                </a:cxn>
                <a:cxn ang="0">
                  <a:pos x="321" y="352"/>
                </a:cxn>
                <a:cxn ang="0">
                  <a:pos x="372" y="352"/>
                </a:cxn>
                <a:cxn ang="0">
                  <a:pos x="414" y="342"/>
                </a:cxn>
                <a:cxn ang="0">
                  <a:pos x="434" y="321"/>
                </a:cxn>
                <a:cxn ang="0">
                  <a:pos x="455" y="290"/>
                </a:cxn>
                <a:cxn ang="0">
                  <a:pos x="465" y="331"/>
                </a:cxn>
                <a:cxn ang="0">
                  <a:pos x="465" y="331"/>
                </a:cxn>
                <a:cxn ang="0">
                  <a:pos x="507" y="362"/>
                </a:cxn>
              </a:cxnLst>
              <a:rect l="0" t="0" r="r" b="b"/>
              <a:pathLst>
                <a:path w="558" h="362">
                  <a:moveTo>
                    <a:pt x="558" y="362"/>
                  </a:moveTo>
                  <a:lnTo>
                    <a:pt x="558" y="352"/>
                  </a:lnTo>
                  <a:lnTo>
                    <a:pt x="558" y="342"/>
                  </a:lnTo>
                  <a:lnTo>
                    <a:pt x="558" y="342"/>
                  </a:lnTo>
                  <a:lnTo>
                    <a:pt x="548" y="342"/>
                  </a:lnTo>
                  <a:lnTo>
                    <a:pt x="538" y="352"/>
                  </a:lnTo>
                  <a:lnTo>
                    <a:pt x="527" y="352"/>
                  </a:lnTo>
                  <a:lnTo>
                    <a:pt x="527" y="352"/>
                  </a:lnTo>
                  <a:lnTo>
                    <a:pt x="517" y="342"/>
                  </a:lnTo>
                  <a:lnTo>
                    <a:pt x="517" y="331"/>
                  </a:lnTo>
                  <a:lnTo>
                    <a:pt x="517" y="331"/>
                  </a:lnTo>
                  <a:lnTo>
                    <a:pt x="517" y="331"/>
                  </a:lnTo>
                  <a:lnTo>
                    <a:pt x="517" y="342"/>
                  </a:lnTo>
                  <a:lnTo>
                    <a:pt x="517" y="342"/>
                  </a:lnTo>
                  <a:lnTo>
                    <a:pt x="507" y="342"/>
                  </a:lnTo>
                  <a:lnTo>
                    <a:pt x="496" y="331"/>
                  </a:lnTo>
                  <a:lnTo>
                    <a:pt x="486" y="311"/>
                  </a:lnTo>
                  <a:lnTo>
                    <a:pt x="465" y="290"/>
                  </a:lnTo>
                  <a:lnTo>
                    <a:pt x="455" y="269"/>
                  </a:lnTo>
                  <a:lnTo>
                    <a:pt x="434" y="249"/>
                  </a:lnTo>
                  <a:lnTo>
                    <a:pt x="445" y="228"/>
                  </a:lnTo>
                  <a:lnTo>
                    <a:pt x="445" y="218"/>
                  </a:lnTo>
                  <a:lnTo>
                    <a:pt x="455" y="197"/>
                  </a:lnTo>
                  <a:lnTo>
                    <a:pt x="455" y="197"/>
                  </a:lnTo>
                  <a:lnTo>
                    <a:pt x="455" y="187"/>
                  </a:lnTo>
                  <a:lnTo>
                    <a:pt x="455" y="166"/>
                  </a:lnTo>
                  <a:lnTo>
                    <a:pt x="455" y="156"/>
                  </a:lnTo>
                  <a:lnTo>
                    <a:pt x="465" y="135"/>
                  </a:lnTo>
                  <a:lnTo>
                    <a:pt x="465" y="135"/>
                  </a:lnTo>
                  <a:lnTo>
                    <a:pt x="465" y="135"/>
                  </a:lnTo>
                  <a:lnTo>
                    <a:pt x="476" y="125"/>
                  </a:lnTo>
                  <a:lnTo>
                    <a:pt x="486" y="114"/>
                  </a:lnTo>
                  <a:lnTo>
                    <a:pt x="496" y="114"/>
                  </a:lnTo>
                  <a:lnTo>
                    <a:pt x="496" y="114"/>
                  </a:lnTo>
                  <a:lnTo>
                    <a:pt x="496" y="114"/>
                  </a:lnTo>
                  <a:lnTo>
                    <a:pt x="496" y="114"/>
                  </a:lnTo>
                  <a:lnTo>
                    <a:pt x="496" y="114"/>
                  </a:lnTo>
                  <a:lnTo>
                    <a:pt x="496" y="104"/>
                  </a:lnTo>
                  <a:lnTo>
                    <a:pt x="507" y="93"/>
                  </a:lnTo>
                  <a:lnTo>
                    <a:pt x="496" y="83"/>
                  </a:lnTo>
                  <a:lnTo>
                    <a:pt x="486" y="83"/>
                  </a:lnTo>
                  <a:lnTo>
                    <a:pt x="476" y="73"/>
                  </a:lnTo>
                  <a:lnTo>
                    <a:pt x="476" y="73"/>
                  </a:lnTo>
                  <a:lnTo>
                    <a:pt x="476" y="73"/>
                  </a:lnTo>
                  <a:lnTo>
                    <a:pt x="465" y="83"/>
                  </a:lnTo>
                  <a:lnTo>
                    <a:pt x="455" y="83"/>
                  </a:lnTo>
                  <a:lnTo>
                    <a:pt x="434" y="83"/>
                  </a:lnTo>
                  <a:lnTo>
                    <a:pt x="424" y="83"/>
                  </a:lnTo>
                  <a:lnTo>
                    <a:pt x="424" y="83"/>
                  </a:lnTo>
                  <a:lnTo>
                    <a:pt x="414" y="73"/>
                  </a:lnTo>
                  <a:lnTo>
                    <a:pt x="414" y="62"/>
                  </a:lnTo>
                  <a:lnTo>
                    <a:pt x="403" y="42"/>
                  </a:lnTo>
                  <a:lnTo>
                    <a:pt x="403" y="31"/>
                  </a:lnTo>
                  <a:lnTo>
                    <a:pt x="393" y="21"/>
                  </a:lnTo>
                  <a:lnTo>
                    <a:pt x="383" y="11"/>
                  </a:lnTo>
                  <a:lnTo>
                    <a:pt x="372" y="11"/>
                  </a:lnTo>
                  <a:lnTo>
                    <a:pt x="362" y="21"/>
                  </a:lnTo>
                  <a:lnTo>
                    <a:pt x="352" y="31"/>
                  </a:lnTo>
                  <a:lnTo>
                    <a:pt x="341" y="31"/>
                  </a:lnTo>
                  <a:lnTo>
                    <a:pt x="331" y="42"/>
                  </a:lnTo>
                  <a:lnTo>
                    <a:pt x="321" y="42"/>
                  </a:lnTo>
                  <a:lnTo>
                    <a:pt x="310" y="31"/>
                  </a:lnTo>
                  <a:lnTo>
                    <a:pt x="310" y="31"/>
                  </a:lnTo>
                  <a:lnTo>
                    <a:pt x="300" y="42"/>
                  </a:lnTo>
                  <a:lnTo>
                    <a:pt x="300" y="42"/>
                  </a:lnTo>
                  <a:lnTo>
                    <a:pt x="300" y="52"/>
                  </a:lnTo>
                  <a:lnTo>
                    <a:pt x="300" y="52"/>
                  </a:lnTo>
                  <a:lnTo>
                    <a:pt x="290" y="52"/>
                  </a:lnTo>
                  <a:lnTo>
                    <a:pt x="279" y="62"/>
                  </a:lnTo>
                  <a:lnTo>
                    <a:pt x="269" y="52"/>
                  </a:lnTo>
                  <a:lnTo>
                    <a:pt x="259" y="52"/>
                  </a:lnTo>
                  <a:lnTo>
                    <a:pt x="248" y="52"/>
                  </a:lnTo>
                  <a:lnTo>
                    <a:pt x="248" y="52"/>
                  </a:lnTo>
                  <a:lnTo>
                    <a:pt x="248" y="52"/>
                  </a:lnTo>
                  <a:lnTo>
                    <a:pt x="248" y="42"/>
                  </a:lnTo>
                  <a:lnTo>
                    <a:pt x="238" y="31"/>
                  </a:lnTo>
                  <a:lnTo>
                    <a:pt x="238" y="21"/>
                  </a:lnTo>
                  <a:lnTo>
                    <a:pt x="238" y="31"/>
                  </a:lnTo>
                  <a:lnTo>
                    <a:pt x="228" y="31"/>
                  </a:lnTo>
                  <a:lnTo>
                    <a:pt x="228" y="31"/>
                  </a:lnTo>
                  <a:lnTo>
                    <a:pt x="228" y="31"/>
                  </a:lnTo>
                  <a:lnTo>
                    <a:pt x="217" y="31"/>
                  </a:lnTo>
                  <a:lnTo>
                    <a:pt x="207" y="21"/>
                  </a:lnTo>
                  <a:lnTo>
                    <a:pt x="207" y="11"/>
                  </a:lnTo>
                  <a:lnTo>
                    <a:pt x="197" y="0"/>
                  </a:lnTo>
                  <a:lnTo>
                    <a:pt x="197" y="11"/>
                  </a:lnTo>
                  <a:lnTo>
                    <a:pt x="197" y="21"/>
                  </a:lnTo>
                  <a:lnTo>
                    <a:pt x="186" y="21"/>
                  </a:lnTo>
                  <a:lnTo>
                    <a:pt x="186" y="21"/>
                  </a:lnTo>
                  <a:lnTo>
                    <a:pt x="176" y="11"/>
                  </a:lnTo>
                  <a:lnTo>
                    <a:pt x="176" y="11"/>
                  </a:lnTo>
                  <a:lnTo>
                    <a:pt x="155" y="0"/>
                  </a:lnTo>
                  <a:lnTo>
                    <a:pt x="145" y="21"/>
                  </a:lnTo>
                  <a:lnTo>
                    <a:pt x="135" y="31"/>
                  </a:lnTo>
                  <a:lnTo>
                    <a:pt x="135" y="42"/>
                  </a:lnTo>
                  <a:lnTo>
                    <a:pt x="145" y="52"/>
                  </a:lnTo>
                  <a:lnTo>
                    <a:pt x="145" y="52"/>
                  </a:lnTo>
                  <a:lnTo>
                    <a:pt x="166" y="62"/>
                  </a:lnTo>
                  <a:lnTo>
                    <a:pt x="166" y="73"/>
                  </a:lnTo>
                  <a:lnTo>
                    <a:pt x="166" y="83"/>
                  </a:lnTo>
                  <a:lnTo>
                    <a:pt x="166" y="83"/>
                  </a:lnTo>
                  <a:lnTo>
                    <a:pt x="176" y="93"/>
                  </a:lnTo>
                  <a:lnTo>
                    <a:pt x="176" y="93"/>
                  </a:lnTo>
                  <a:lnTo>
                    <a:pt x="176" y="93"/>
                  </a:lnTo>
                  <a:lnTo>
                    <a:pt x="176" y="104"/>
                  </a:lnTo>
                  <a:lnTo>
                    <a:pt x="176" y="104"/>
                  </a:lnTo>
                  <a:lnTo>
                    <a:pt x="166" y="104"/>
                  </a:lnTo>
                  <a:lnTo>
                    <a:pt x="155" y="93"/>
                  </a:lnTo>
                  <a:lnTo>
                    <a:pt x="155" y="83"/>
                  </a:lnTo>
                  <a:lnTo>
                    <a:pt x="145" y="83"/>
                  </a:lnTo>
                  <a:lnTo>
                    <a:pt x="135" y="83"/>
                  </a:lnTo>
                  <a:lnTo>
                    <a:pt x="124" y="73"/>
                  </a:lnTo>
                  <a:lnTo>
                    <a:pt x="124" y="73"/>
                  </a:lnTo>
                  <a:lnTo>
                    <a:pt x="124" y="62"/>
                  </a:lnTo>
                  <a:lnTo>
                    <a:pt x="114" y="62"/>
                  </a:lnTo>
                  <a:lnTo>
                    <a:pt x="114" y="62"/>
                  </a:lnTo>
                  <a:lnTo>
                    <a:pt x="104" y="62"/>
                  </a:lnTo>
                  <a:lnTo>
                    <a:pt x="104" y="62"/>
                  </a:lnTo>
                  <a:lnTo>
                    <a:pt x="93" y="73"/>
                  </a:lnTo>
                  <a:lnTo>
                    <a:pt x="83" y="83"/>
                  </a:lnTo>
                  <a:lnTo>
                    <a:pt x="83" y="93"/>
                  </a:lnTo>
                  <a:lnTo>
                    <a:pt x="73" y="93"/>
                  </a:lnTo>
                  <a:lnTo>
                    <a:pt x="62" y="93"/>
                  </a:lnTo>
                  <a:lnTo>
                    <a:pt x="52" y="93"/>
                  </a:lnTo>
                  <a:lnTo>
                    <a:pt x="42" y="114"/>
                  </a:lnTo>
                  <a:lnTo>
                    <a:pt x="42" y="135"/>
                  </a:lnTo>
                  <a:lnTo>
                    <a:pt x="42" y="145"/>
                  </a:lnTo>
                  <a:lnTo>
                    <a:pt x="31" y="166"/>
                  </a:lnTo>
                  <a:lnTo>
                    <a:pt x="31" y="166"/>
                  </a:lnTo>
                  <a:lnTo>
                    <a:pt x="21" y="166"/>
                  </a:lnTo>
                  <a:lnTo>
                    <a:pt x="11" y="166"/>
                  </a:lnTo>
                  <a:lnTo>
                    <a:pt x="0" y="176"/>
                  </a:lnTo>
                  <a:lnTo>
                    <a:pt x="0" y="187"/>
                  </a:lnTo>
                  <a:lnTo>
                    <a:pt x="0" y="197"/>
                  </a:lnTo>
                  <a:lnTo>
                    <a:pt x="11" y="197"/>
                  </a:lnTo>
                  <a:lnTo>
                    <a:pt x="21" y="207"/>
                  </a:lnTo>
                  <a:lnTo>
                    <a:pt x="31" y="207"/>
                  </a:lnTo>
                  <a:lnTo>
                    <a:pt x="42" y="207"/>
                  </a:lnTo>
                  <a:lnTo>
                    <a:pt x="52" y="207"/>
                  </a:lnTo>
                  <a:lnTo>
                    <a:pt x="62" y="207"/>
                  </a:lnTo>
                  <a:lnTo>
                    <a:pt x="73" y="207"/>
                  </a:lnTo>
                  <a:lnTo>
                    <a:pt x="83" y="207"/>
                  </a:lnTo>
                  <a:lnTo>
                    <a:pt x="93" y="207"/>
                  </a:lnTo>
                  <a:lnTo>
                    <a:pt x="93" y="207"/>
                  </a:lnTo>
                  <a:lnTo>
                    <a:pt x="93" y="218"/>
                  </a:lnTo>
                  <a:lnTo>
                    <a:pt x="93" y="228"/>
                  </a:lnTo>
                  <a:lnTo>
                    <a:pt x="104" y="238"/>
                  </a:lnTo>
                  <a:lnTo>
                    <a:pt x="104" y="238"/>
                  </a:lnTo>
                  <a:lnTo>
                    <a:pt x="114" y="249"/>
                  </a:lnTo>
                  <a:lnTo>
                    <a:pt x="114" y="269"/>
                  </a:lnTo>
                  <a:lnTo>
                    <a:pt x="114" y="280"/>
                  </a:lnTo>
                  <a:lnTo>
                    <a:pt x="114" y="280"/>
                  </a:lnTo>
                  <a:lnTo>
                    <a:pt x="124" y="280"/>
                  </a:lnTo>
                  <a:lnTo>
                    <a:pt x="135" y="290"/>
                  </a:lnTo>
                  <a:lnTo>
                    <a:pt x="145" y="290"/>
                  </a:lnTo>
                  <a:lnTo>
                    <a:pt x="155" y="300"/>
                  </a:lnTo>
                  <a:lnTo>
                    <a:pt x="166" y="311"/>
                  </a:lnTo>
                  <a:lnTo>
                    <a:pt x="176" y="311"/>
                  </a:lnTo>
                  <a:lnTo>
                    <a:pt x="186" y="311"/>
                  </a:lnTo>
                  <a:lnTo>
                    <a:pt x="197" y="311"/>
                  </a:lnTo>
                  <a:lnTo>
                    <a:pt x="207" y="321"/>
                  </a:lnTo>
                  <a:lnTo>
                    <a:pt x="217" y="321"/>
                  </a:lnTo>
                  <a:lnTo>
                    <a:pt x="238" y="321"/>
                  </a:lnTo>
                  <a:lnTo>
                    <a:pt x="248" y="321"/>
                  </a:lnTo>
                  <a:lnTo>
                    <a:pt x="269" y="321"/>
                  </a:lnTo>
                  <a:lnTo>
                    <a:pt x="279" y="331"/>
                  </a:lnTo>
                  <a:lnTo>
                    <a:pt x="279" y="331"/>
                  </a:lnTo>
                  <a:lnTo>
                    <a:pt x="290" y="342"/>
                  </a:lnTo>
                  <a:lnTo>
                    <a:pt x="290" y="342"/>
                  </a:lnTo>
                  <a:lnTo>
                    <a:pt x="300" y="342"/>
                  </a:lnTo>
                  <a:lnTo>
                    <a:pt x="310" y="342"/>
                  </a:lnTo>
                  <a:lnTo>
                    <a:pt x="321" y="352"/>
                  </a:lnTo>
                  <a:lnTo>
                    <a:pt x="331" y="352"/>
                  </a:lnTo>
                  <a:lnTo>
                    <a:pt x="331" y="352"/>
                  </a:lnTo>
                  <a:lnTo>
                    <a:pt x="331" y="352"/>
                  </a:lnTo>
                  <a:lnTo>
                    <a:pt x="372" y="352"/>
                  </a:lnTo>
                  <a:lnTo>
                    <a:pt x="393" y="352"/>
                  </a:lnTo>
                  <a:lnTo>
                    <a:pt x="414" y="352"/>
                  </a:lnTo>
                  <a:lnTo>
                    <a:pt x="414" y="342"/>
                  </a:lnTo>
                  <a:lnTo>
                    <a:pt x="414" y="342"/>
                  </a:lnTo>
                  <a:lnTo>
                    <a:pt x="414" y="331"/>
                  </a:lnTo>
                  <a:lnTo>
                    <a:pt x="414" y="331"/>
                  </a:lnTo>
                  <a:lnTo>
                    <a:pt x="424" y="331"/>
                  </a:lnTo>
                  <a:lnTo>
                    <a:pt x="434" y="321"/>
                  </a:lnTo>
                  <a:lnTo>
                    <a:pt x="434" y="311"/>
                  </a:lnTo>
                  <a:lnTo>
                    <a:pt x="434" y="300"/>
                  </a:lnTo>
                  <a:lnTo>
                    <a:pt x="445" y="300"/>
                  </a:lnTo>
                  <a:lnTo>
                    <a:pt x="455" y="290"/>
                  </a:lnTo>
                  <a:lnTo>
                    <a:pt x="455" y="300"/>
                  </a:lnTo>
                  <a:lnTo>
                    <a:pt x="465" y="311"/>
                  </a:lnTo>
                  <a:lnTo>
                    <a:pt x="465" y="321"/>
                  </a:lnTo>
                  <a:lnTo>
                    <a:pt x="465" y="331"/>
                  </a:lnTo>
                  <a:lnTo>
                    <a:pt x="465" y="331"/>
                  </a:lnTo>
                  <a:lnTo>
                    <a:pt x="465" y="331"/>
                  </a:lnTo>
                  <a:lnTo>
                    <a:pt x="455" y="331"/>
                  </a:lnTo>
                  <a:lnTo>
                    <a:pt x="465" y="331"/>
                  </a:lnTo>
                  <a:lnTo>
                    <a:pt x="476" y="331"/>
                  </a:lnTo>
                  <a:lnTo>
                    <a:pt x="486" y="342"/>
                  </a:lnTo>
                  <a:lnTo>
                    <a:pt x="496" y="352"/>
                  </a:lnTo>
                  <a:lnTo>
                    <a:pt x="507" y="362"/>
                  </a:lnTo>
                  <a:lnTo>
                    <a:pt x="507" y="362"/>
                  </a:lnTo>
                  <a:lnTo>
                    <a:pt x="538" y="362"/>
                  </a:lnTo>
                  <a:lnTo>
                    <a:pt x="558" y="362"/>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endParaRPr>
            </a:p>
          </p:txBody>
        </p:sp>
        <p:sp>
          <p:nvSpPr>
            <p:cNvPr id="21" name="Freeform 8"/>
            <p:cNvSpPr>
              <a:spLocks/>
            </p:cNvSpPr>
            <p:nvPr/>
          </p:nvSpPr>
          <p:spPr bwMode="auto">
            <a:xfrm>
              <a:off x="4412356" y="4695825"/>
              <a:ext cx="459232" cy="377288"/>
            </a:xfrm>
            <a:custGeom>
              <a:avLst/>
              <a:gdLst/>
              <a:ahLst/>
              <a:cxnLst>
                <a:cxn ang="0">
                  <a:pos x="413" y="362"/>
                </a:cxn>
                <a:cxn ang="0">
                  <a:pos x="424" y="331"/>
                </a:cxn>
                <a:cxn ang="0">
                  <a:pos x="434" y="279"/>
                </a:cxn>
                <a:cxn ang="0">
                  <a:pos x="434" y="248"/>
                </a:cxn>
                <a:cxn ang="0">
                  <a:pos x="424" y="258"/>
                </a:cxn>
                <a:cxn ang="0">
                  <a:pos x="382" y="248"/>
                </a:cxn>
                <a:cxn ang="0">
                  <a:pos x="382" y="227"/>
                </a:cxn>
                <a:cxn ang="0">
                  <a:pos x="341" y="165"/>
                </a:cxn>
                <a:cxn ang="0">
                  <a:pos x="331" y="114"/>
                </a:cxn>
                <a:cxn ang="0">
                  <a:pos x="331" y="103"/>
                </a:cxn>
                <a:cxn ang="0">
                  <a:pos x="331" y="72"/>
                </a:cxn>
                <a:cxn ang="0">
                  <a:pos x="289" y="51"/>
                </a:cxn>
                <a:cxn ang="0">
                  <a:pos x="269" y="31"/>
                </a:cxn>
                <a:cxn ang="0">
                  <a:pos x="248" y="0"/>
                </a:cxn>
                <a:cxn ang="0">
                  <a:pos x="165" y="51"/>
                </a:cxn>
                <a:cxn ang="0">
                  <a:pos x="145" y="62"/>
                </a:cxn>
                <a:cxn ang="0">
                  <a:pos x="124" y="51"/>
                </a:cxn>
                <a:cxn ang="0">
                  <a:pos x="114" y="93"/>
                </a:cxn>
                <a:cxn ang="0">
                  <a:pos x="114" y="124"/>
                </a:cxn>
                <a:cxn ang="0">
                  <a:pos x="114" y="134"/>
                </a:cxn>
                <a:cxn ang="0">
                  <a:pos x="103" y="134"/>
                </a:cxn>
                <a:cxn ang="0">
                  <a:pos x="83" y="155"/>
                </a:cxn>
                <a:cxn ang="0">
                  <a:pos x="52" y="176"/>
                </a:cxn>
                <a:cxn ang="0">
                  <a:pos x="41" y="186"/>
                </a:cxn>
                <a:cxn ang="0">
                  <a:pos x="31" y="196"/>
                </a:cxn>
                <a:cxn ang="0">
                  <a:pos x="10" y="217"/>
                </a:cxn>
                <a:cxn ang="0">
                  <a:pos x="10" y="227"/>
                </a:cxn>
                <a:cxn ang="0">
                  <a:pos x="0" y="238"/>
                </a:cxn>
                <a:cxn ang="0">
                  <a:pos x="10" y="279"/>
                </a:cxn>
                <a:cxn ang="0">
                  <a:pos x="21" y="300"/>
                </a:cxn>
                <a:cxn ang="0">
                  <a:pos x="41" y="300"/>
                </a:cxn>
                <a:cxn ang="0">
                  <a:pos x="52" y="289"/>
                </a:cxn>
                <a:cxn ang="0">
                  <a:pos x="62" y="300"/>
                </a:cxn>
                <a:cxn ang="0">
                  <a:pos x="93" y="300"/>
                </a:cxn>
                <a:cxn ang="0">
                  <a:pos x="93" y="300"/>
                </a:cxn>
                <a:cxn ang="0">
                  <a:pos x="93" y="310"/>
                </a:cxn>
                <a:cxn ang="0">
                  <a:pos x="114" y="320"/>
                </a:cxn>
                <a:cxn ang="0">
                  <a:pos x="145" y="331"/>
                </a:cxn>
                <a:cxn ang="0">
                  <a:pos x="155" y="341"/>
                </a:cxn>
                <a:cxn ang="0">
                  <a:pos x="176" y="341"/>
                </a:cxn>
                <a:cxn ang="0">
                  <a:pos x="217" y="320"/>
                </a:cxn>
                <a:cxn ang="0">
                  <a:pos x="248" y="320"/>
                </a:cxn>
                <a:cxn ang="0">
                  <a:pos x="269" y="300"/>
                </a:cxn>
                <a:cxn ang="0">
                  <a:pos x="289" y="320"/>
                </a:cxn>
                <a:cxn ang="0">
                  <a:pos x="310" y="351"/>
                </a:cxn>
                <a:cxn ang="0">
                  <a:pos x="320" y="362"/>
                </a:cxn>
                <a:cxn ang="0">
                  <a:pos x="382" y="362"/>
                </a:cxn>
                <a:cxn ang="0">
                  <a:pos x="403" y="362"/>
                </a:cxn>
                <a:cxn ang="0">
                  <a:pos x="382" y="372"/>
                </a:cxn>
              </a:cxnLst>
              <a:rect l="0" t="0" r="r" b="b"/>
              <a:pathLst>
                <a:path w="434" h="372">
                  <a:moveTo>
                    <a:pt x="382" y="372"/>
                  </a:moveTo>
                  <a:lnTo>
                    <a:pt x="403" y="372"/>
                  </a:lnTo>
                  <a:lnTo>
                    <a:pt x="413" y="362"/>
                  </a:lnTo>
                  <a:lnTo>
                    <a:pt x="413" y="362"/>
                  </a:lnTo>
                  <a:lnTo>
                    <a:pt x="424" y="351"/>
                  </a:lnTo>
                  <a:lnTo>
                    <a:pt x="424" y="331"/>
                  </a:lnTo>
                  <a:lnTo>
                    <a:pt x="424" y="310"/>
                  </a:lnTo>
                  <a:lnTo>
                    <a:pt x="434" y="289"/>
                  </a:lnTo>
                  <a:lnTo>
                    <a:pt x="434" y="279"/>
                  </a:lnTo>
                  <a:lnTo>
                    <a:pt x="434" y="269"/>
                  </a:lnTo>
                  <a:lnTo>
                    <a:pt x="434" y="258"/>
                  </a:lnTo>
                  <a:lnTo>
                    <a:pt x="434" y="248"/>
                  </a:lnTo>
                  <a:lnTo>
                    <a:pt x="434" y="248"/>
                  </a:lnTo>
                  <a:lnTo>
                    <a:pt x="424" y="258"/>
                  </a:lnTo>
                  <a:lnTo>
                    <a:pt x="424" y="258"/>
                  </a:lnTo>
                  <a:lnTo>
                    <a:pt x="403" y="258"/>
                  </a:lnTo>
                  <a:lnTo>
                    <a:pt x="382" y="248"/>
                  </a:lnTo>
                  <a:lnTo>
                    <a:pt x="382" y="248"/>
                  </a:lnTo>
                  <a:lnTo>
                    <a:pt x="382" y="238"/>
                  </a:lnTo>
                  <a:lnTo>
                    <a:pt x="382" y="238"/>
                  </a:lnTo>
                  <a:lnTo>
                    <a:pt x="382" y="227"/>
                  </a:lnTo>
                  <a:lnTo>
                    <a:pt x="362" y="217"/>
                  </a:lnTo>
                  <a:lnTo>
                    <a:pt x="351" y="217"/>
                  </a:lnTo>
                  <a:lnTo>
                    <a:pt x="341" y="165"/>
                  </a:lnTo>
                  <a:lnTo>
                    <a:pt x="341" y="145"/>
                  </a:lnTo>
                  <a:lnTo>
                    <a:pt x="331" y="124"/>
                  </a:lnTo>
                  <a:lnTo>
                    <a:pt x="331" y="114"/>
                  </a:lnTo>
                  <a:lnTo>
                    <a:pt x="320" y="114"/>
                  </a:lnTo>
                  <a:lnTo>
                    <a:pt x="320" y="114"/>
                  </a:lnTo>
                  <a:lnTo>
                    <a:pt x="331" y="103"/>
                  </a:lnTo>
                  <a:lnTo>
                    <a:pt x="331" y="93"/>
                  </a:lnTo>
                  <a:lnTo>
                    <a:pt x="331" y="83"/>
                  </a:lnTo>
                  <a:lnTo>
                    <a:pt x="331" y="72"/>
                  </a:lnTo>
                  <a:lnTo>
                    <a:pt x="310" y="62"/>
                  </a:lnTo>
                  <a:lnTo>
                    <a:pt x="300" y="51"/>
                  </a:lnTo>
                  <a:lnTo>
                    <a:pt x="289" y="51"/>
                  </a:lnTo>
                  <a:lnTo>
                    <a:pt x="279" y="41"/>
                  </a:lnTo>
                  <a:lnTo>
                    <a:pt x="279" y="41"/>
                  </a:lnTo>
                  <a:lnTo>
                    <a:pt x="269" y="31"/>
                  </a:lnTo>
                  <a:lnTo>
                    <a:pt x="269" y="20"/>
                  </a:lnTo>
                  <a:lnTo>
                    <a:pt x="258" y="10"/>
                  </a:lnTo>
                  <a:lnTo>
                    <a:pt x="248" y="0"/>
                  </a:lnTo>
                  <a:lnTo>
                    <a:pt x="207" y="31"/>
                  </a:lnTo>
                  <a:lnTo>
                    <a:pt x="165" y="41"/>
                  </a:lnTo>
                  <a:lnTo>
                    <a:pt x="165" y="51"/>
                  </a:lnTo>
                  <a:lnTo>
                    <a:pt x="165" y="62"/>
                  </a:lnTo>
                  <a:lnTo>
                    <a:pt x="155" y="62"/>
                  </a:lnTo>
                  <a:lnTo>
                    <a:pt x="145" y="62"/>
                  </a:lnTo>
                  <a:lnTo>
                    <a:pt x="134" y="51"/>
                  </a:lnTo>
                  <a:lnTo>
                    <a:pt x="134" y="51"/>
                  </a:lnTo>
                  <a:lnTo>
                    <a:pt x="124" y="51"/>
                  </a:lnTo>
                  <a:lnTo>
                    <a:pt x="114" y="62"/>
                  </a:lnTo>
                  <a:lnTo>
                    <a:pt x="114" y="72"/>
                  </a:lnTo>
                  <a:lnTo>
                    <a:pt x="114" y="93"/>
                  </a:lnTo>
                  <a:lnTo>
                    <a:pt x="114" y="103"/>
                  </a:lnTo>
                  <a:lnTo>
                    <a:pt x="114" y="114"/>
                  </a:lnTo>
                  <a:lnTo>
                    <a:pt x="114" y="124"/>
                  </a:lnTo>
                  <a:lnTo>
                    <a:pt x="114" y="134"/>
                  </a:lnTo>
                  <a:lnTo>
                    <a:pt x="114" y="134"/>
                  </a:lnTo>
                  <a:lnTo>
                    <a:pt x="114" y="134"/>
                  </a:lnTo>
                  <a:lnTo>
                    <a:pt x="114" y="134"/>
                  </a:lnTo>
                  <a:lnTo>
                    <a:pt x="103" y="134"/>
                  </a:lnTo>
                  <a:lnTo>
                    <a:pt x="103" y="134"/>
                  </a:lnTo>
                  <a:lnTo>
                    <a:pt x="93" y="134"/>
                  </a:lnTo>
                  <a:lnTo>
                    <a:pt x="93" y="145"/>
                  </a:lnTo>
                  <a:lnTo>
                    <a:pt x="83" y="155"/>
                  </a:lnTo>
                  <a:lnTo>
                    <a:pt x="83" y="165"/>
                  </a:lnTo>
                  <a:lnTo>
                    <a:pt x="72" y="165"/>
                  </a:lnTo>
                  <a:lnTo>
                    <a:pt x="52" y="176"/>
                  </a:lnTo>
                  <a:lnTo>
                    <a:pt x="41" y="186"/>
                  </a:lnTo>
                  <a:lnTo>
                    <a:pt x="41" y="186"/>
                  </a:lnTo>
                  <a:lnTo>
                    <a:pt x="41" y="186"/>
                  </a:lnTo>
                  <a:lnTo>
                    <a:pt x="41" y="186"/>
                  </a:lnTo>
                  <a:lnTo>
                    <a:pt x="41" y="186"/>
                  </a:lnTo>
                  <a:lnTo>
                    <a:pt x="31" y="196"/>
                  </a:lnTo>
                  <a:lnTo>
                    <a:pt x="31" y="196"/>
                  </a:lnTo>
                  <a:lnTo>
                    <a:pt x="21" y="217"/>
                  </a:lnTo>
                  <a:lnTo>
                    <a:pt x="10" y="217"/>
                  </a:lnTo>
                  <a:lnTo>
                    <a:pt x="10" y="227"/>
                  </a:lnTo>
                  <a:lnTo>
                    <a:pt x="10" y="227"/>
                  </a:lnTo>
                  <a:lnTo>
                    <a:pt x="10" y="227"/>
                  </a:lnTo>
                  <a:lnTo>
                    <a:pt x="10" y="227"/>
                  </a:lnTo>
                  <a:lnTo>
                    <a:pt x="10" y="227"/>
                  </a:lnTo>
                  <a:lnTo>
                    <a:pt x="0" y="238"/>
                  </a:lnTo>
                  <a:lnTo>
                    <a:pt x="0" y="248"/>
                  </a:lnTo>
                  <a:lnTo>
                    <a:pt x="10" y="269"/>
                  </a:lnTo>
                  <a:lnTo>
                    <a:pt x="10" y="279"/>
                  </a:lnTo>
                  <a:lnTo>
                    <a:pt x="21" y="289"/>
                  </a:lnTo>
                  <a:lnTo>
                    <a:pt x="21" y="300"/>
                  </a:lnTo>
                  <a:lnTo>
                    <a:pt x="21" y="300"/>
                  </a:lnTo>
                  <a:lnTo>
                    <a:pt x="31" y="310"/>
                  </a:lnTo>
                  <a:lnTo>
                    <a:pt x="41" y="310"/>
                  </a:lnTo>
                  <a:lnTo>
                    <a:pt x="41" y="300"/>
                  </a:lnTo>
                  <a:lnTo>
                    <a:pt x="41" y="289"/>
                  </a:lnTo>
                  <a:lnTo>
                    <a:pt x="41" y="289"/>
                  </a:lnTo>
                  <a:lnTo>
                    <a:pt x="52" y="289"/>
                  </a:lnTo>
                  <a:lnTo>
                    <a:pt x="52" y="300"/>
                  </a:lnTo>
                  <a:lnTo>
                    <a:pt x="52" y="300"/>
                  </a:lnTo>
                  <a:lnTo>
                    <a:pt x="62" y="300"/>
                  </a:lnTo>
                  <a:lnTo>
                    <a:pt x="72" y="300"/>
                  </a:lnTo>
                  <a:lnTo>
                    <a:pt x="83" y="300"/>
                  </a:lnTo>
                  <a:lnTo>
                    <a:pt x="93" y="300"/>
                  </a:lnTo>
                  <a:lnTo>
                    <a:pt x="103" y="300"/>
                  </a:lnTo>
                  <a:lnTo>
                    <a:pt x="103" y="300"/>
                  </a:lnTo>
                  <a:lnTo>
                    <a:pt x="93" y="300"/>
                  </a:lnTo>
                  <a:lnTo>
                    <a:pt x="93" y="300"/>
                  </a:lnTo>
                  <a:lnTo>
                    <a:pt x="93" y="310"/>
                  </a:lnTo>
                  <a:lnTo>
                    <a:pt x="93" y="310"/>
                  </a:lnTo>
                  <a:lnTo>
                    <a:pt x="103" y="320"/>
                  </a:lnTo>
                  <a:lnTo>
                    <a:pt x="103" y="320"/>
                  </a:lnTo>
                  <a:lnTo>
                    <a:pt x="114" y="320"/>
                  </a:lnTo>
                  <a:lnTo>
                    <a:pt x="124" y="331"/>
                  </a:lnTo>
                  <a:lnTo>
                    <a:pt x="134" y="331"/>
                  </a:lnTo>
                  <a:lnTo>
                    <a:pt x="145" y="331"/>
                  </a:lnTo>
                  <a:lnTo>
                    <a:pt x="145" y="331"/>
                  </a:lnTo>
                  <a:lnTo>
                    <a:pt x="155" y="341"/>
                  </a:lnTo>
                  <a:lnTo>
                    <a:pt x="155" y="341"/>
                  </a:lnTo>
                  <a:lnTo>
                    <a:pt x="155" y="341"/>
                  </a:lnTo>
                  <a:lnTo>
                    <a:pt x="165" y="341"/>
                  </a:lnTo>
                  <a:lnTo>
                    <a:pt x="176" y="341"/>
                  </a:lnTo>
                  <a:lnTo>
                    <a:pt x="186" y="331"/>
                  </a:lnTo>
                  <a:lnTo>
                    <a:pt x="196" y="331"/>
                  </a:lnTo>
                  <a:lnTo>
                    <a:pt x="217" y="320"/>
                  </a:lnTo>
                  <a:lnTo>
                    <a:pt x="227" y="320"/>
                  </a:lnTo>
                  <a:lnTo>
                    <a:pt x="238" y="320"/>
                  </a:lnTo>
                  <a:lnTo>
                    <a:pt x="248" y="320"/>
                  </a:lnTo>
                  <a:lnTo>
                    <a:pt x="258" y="310"/>
                  </a:lnTo>
                  <a:lnTo>
                    <a:pt x="269" y="300"/>
                  </a:lnTo>
                  <a:lnTo>
                    <a:pt x="269" y="300"/>
                  </a:lnTo>
                  <a:lnTo>
                    <a:pt x="279" y="300"/>
                  </a:lnTo>
                  <a:lnTo>
                    <a:pt x="279" y="310"/>
                  </a:lnTo>
                  <a:lnTo>
                    <a:pt x="289" y="320"/>
                  </a:lnTo>
                  <a:lnTo>
                    <a:pt x="300" y="341"/>
                  </a:lnTo>
                  <a:lnTo>
                    <a:pt x="300" y="351"/>
                  </a:lnTo>
                  <a:lnTo>
                    <a:pt x="310" y="351"/>
                  </a:lnTo>
                  <a:lnTo>
                    <a:pt x="310" y="351"/>
                  </a:lnTo>
                  <a:lnTo>
                    <a:pt x="310" y="362"/>
                  </a:lnTo>
                  <a:lnTo>
                    <a:pt x="320" y="362"/>
                  </a:lnTo>
                  <a:lnTo>
                    <a:pt x="341" y="372"/>
                  </a:lnTo>
                  <a:lnTo>
                    <a:pt x="362" y="372"/>
                  </a:lnTo>
                  <a:lnTo>
                    <a:pt x="382" y="362"/>
                  </a:lnTo>
                  <a:lnTo>
                    <a:pt x="393" y="362"/>
                  </a:lnTo>
                  <a:lnTo>
                    <a:pt x="393" y="362"/>
                  </a:lnTo>
                  <a:lnTo>
                    <a:pt x="403" y="362"/>
                  </a:lnTo>
                  <a:lnTo>
                    <a:pt x="403" y="362"/>
                  </a:lnTo>
                  <a:lnTo>
                    <a:pt x="393" y="362"/>
                  </a:lnTo>
                  <a:lnTo>
                    <a:pt x="382" y="372"/>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endParaRPr>
            </a:p>
          </p:txBody>
        </p:sp>
        <p:sp>
          <p:nvSpPr>
            <p:cNvPr id="22" name="Freeform 9"/>
            <p:cNvSpPr>
              <a:spLocks/>
            </p:cNvSpPr>
            <p:nvPr/>
          </p:nvSpPr>
          <p:spPr bwMode="auto">
            <a:xfrm>
              <a:off x="4423836" y="4369053"/>
              <a:ext cx="492239" cy="367816"/>
            </a:xfrm>
            <a:custGeom>
              <a:avLst/>
              <a:gdLst/>
              <a:ahLst/>
              <a:cxnLst>
                <a:cxn ang="0">
                  <a:pos x="217" y="331"/>
                </a:cxn>
                <a:cxn ang="0">
                  <a:pos x="248" y="321"/>
                </a:cxn>
                <a:cxn ang="0">
                  <a:pos x="372" y="321"/>
                </a:cxn>
                <a:cxn ang="0">
                  <a:pos x="424" y="321"/>
                </a:cxn>
                <a:cxn ang="0">
                  <a:pos x="424" y="279"/>
                </a:cxn>
                <a:cxn ang="0">
                  <a:pos x="466" y="228"/>
                </a:cxn>
                <a:cxn ang="0">
                  <a:pos x="466" y="186"/>
                </a:cxn>
                <a:cxn ang="0">
                  <a:pos x="455" y="155"/>
                </a:cxn>
                <a:cxn ang="0">
                  <a:pos x="424" y="114"/>
                </a:cxn>
                <a:cxn ang="0">
                  <a:pos x="414" y="93"/>
                </a:cxn>
                <a:cxn ang="0">
                  <a:pos x="445" y="83"/>
                </a:cxn>
                <a:cxn ang="0">
                  <a:pos x="434" y="62"/>
                </a:cxn>
                <a:cxn ang="0">
                  <a:pos x="403" y="52"/>
                </a:cxn>
                <a:cxn ang="0">
                  <a:pos x="383" y="52"/>
                </a:cxn>
                <a:cxn ang="0">
                  <a:pos x="362" y="62"/>
                </a:cxn>
                <a:cxn ang="0">
                  <a:pos x="321" y="52"/>
                </a:cxn>
                <a:cxn ang="0">
                  <a:pos x="341" y="21"/>
                </a:cxn>
                <a:cxn ang="0">
                  <a:pos x="331" y="0"/>
                </a:cxn>
                <a:cxn ang="0">
                  <a:pos x="310" y="10"/>
                </a:cxn>
                <a:cxn ang="0">
                  <a:pos x="290" y="10"/>
                </a:cxn>
                <a:cxn ang="0">
                  <a:pos x="269" y="0"/>
                </a:cxn>
                <a:cxn ang="0">
                  <a:pos x="259" y="21"/>
                </a:cxn>
                <a:cxn ang="0">
                  <a:pos x="248" y="41"/>
                </a:cxn>
                <a:cxn ang="0">
                  <a:pos x="217" y="52"/>
                </a:cxn>
                <a:cxn ang="0">
                  <a:pos x="166" y="83"/>
                </a:cxn>
                <a:cxn ang="0">
                  <a:pos x="166" y="104"/>
                </a:cxn>
                <a:cxn ang="0">
                  <a:pos x="186" y="145"/>
                </a:cxn>
                <a:cxn ang="0">
                  <a:pos x="166" y="166"/>
                </a:cxn>
                <a:cxn ang="0">
                  <a:pos x="155" y="166"/>
                </a:cxn>
                <a:cxn ang="0">
                  <a:pos x="135" y="176"/>
                </a:cxn>
                <a:cxn ang="0">
                  <a:pos x="124" y="186"/>
                </a:cxn>
                <a:cxn ang="0">
                  <a:pos x="93" y="197"/>
                </a:cxn>
                <a:cxn ang="0">
                  <a:pos x="73" y="197"/>
                </a:cxn>
                <a:cxn ang="0">
                  <a:pos x="31" y="238"/>
                </a:cxn>
                <a:cxn ang="0">
                  <a:pos x="0" y="269"/>
                </a:cxn>
                <a:cxn ang="0">
                  <a:pos x="0" y="279"/>
                </a:cxn>
                <a:cxn ang="0">
                  <a:pos x="11" y="310"/>
                </a:cxn>
                <a:cxn ang="0">
                  <a:pos x="21" y="331"/>
                </a:cxn>
                <a:cxn ang="0">
                  <a:pos x="52" y="341"/>
                </a:cxn>
                <a:cxn ang="0">
                  <a:pos x="73" y="321"/>
                </a:cxn>
                <a:cxn ang="0">
                  <a:pos x="93" y="290"/>
                </a:cxn>
                <a:cxn ang="0">
                  <a:pos x="104" y="300"/>
                </a:cxn>
                <a:cxn ang="0">
                  <a:pos x="114" y="310"/>
                </a:cxn>
                <a:cxn ang="0">
                  <a:pos x="135" y="341"/>
                </a:cxn>
                <a:cxn ang="0">
                  <a:pos x="166" y="352"/>
                </a:cxn>
              </a:cxnLst>
              <a:rect l="0" t="0" r="r" b="b"/>
              <a:pathLst>
                <a:path w="466" h="362">
                  <a:moveTo>
                    <a:pt x="166" y="362"/>
                  </a:moveTo>
                  <a:lnTo>
                    <a:pt x="197" y="341"/>
                  </a:lnTo>
                  <a:lnTo>
                    <a:pt x="217" y="331"/>
                  </a:lnTo>
                  <a:lnTo>
                    <a:pt x="228" y="331"/>
                  </a:lnTo>
                  <a:lnTo>
                    <a:pt x="238" y="321"/>
                  </a:lnTo>
                  <a:lnTo>
                    <a:pt x="248" y="321"/>
                  </a:lnTo>
                  <a:lnTo>
                    <a:pt x="248" y="321"/>
                  </a:lnTo>
                  <a:lnTo>
                    <a:pt x="310" y="321"/>
                  </a:lnTo>
                  <a:lnTo>
                    <a:pt x="372" y="321"/>
                  </a:lnTo>
                  <a:lnTo>
                    <a:pt x="403" y="321"/>
                  </a:lnTo>
                  <a:lnTo>
                    <a:pt x="414" y="321"/>
                  </a:lnTo>
                  <a:lnTo>
                    <a:pt x="424" y="321"/>
                  </a:lnTo>
                  <a:lnTo>
                    <a:pt x="424" y="310"/>
                  </a:lnTo>
                  <a:lnTo>
                    <a:pt x="424" y="300"/>
                  </a:lnTo>
                  <a:lnTo>
                    <a:pt x="424" y="279"/>
                  </a:lnTo>
                  <a:lnTo>
                    <a:pt x="434" y="269"/>
                  </a:lnTo>
                  <a:lnTo>
                    <a:pt x="455" y="238"/>
                  </a:lnTo>
                  <a:lnTo>
                    <a:pt x="466" y="228"/>
                  </a:lnTo>
                  <a:lnTo>
                    <a:pt x="466" y="217"/>
                  </a:lnTo>
                  <a:lnTo>
                    <a:pt x="466" y="217"/>
                  </a:lnTo>
                  <a:lnTo>
                    <a:pt x="466" y="186"/>
                  </a:lnTo>
                  <a:lnTo>
                    <a:pt x="466" y="166"/>
                  </a:lnTo>
                  <a:lnTo>
                    <a:pt x="455" y="166"/>
                  </a:lnTo>
                  <a:lnTo>
                    <a:pt x="455" y="155"/>
                  </a:lnTo>
                  <a:lnTo>
                    <a:pt x="445" y="145"/>
                  </a:lnTo>
                  <a:lnTo>
                    <a:pt x="434" y="145"/>
                  </a:lnTo>
                  <a:lnTo>
                    <a:pt x="424" y="114"/>
                  </a:lnTo>
                  <a:lnTo>
                    <a:pt x="414" y="104"/>
                  </a:lnTo>
                  <a:lnTo>
                    <a:pt x="414" y="93"/>
                  </a:lnTo>
                  <a:lnTo>
                    <a:pt x="414" y="93"/>
                  </a:lnTo>
                  <a:lnTo>
                    <a:pt x="424" y="93"/>
                  </a:lnTo>
                  <a:lnTo>
                    <a:pt x="434" y="83"/>
                  </a:lnTo>
                  <a:lnTo>
                    <a:pt x="445" y="83"/>
                  </a:lnTo>
                  <a:lnTo>
                    <a:pt x="445" y="73"/>
                  </a:lnTo>
                  <a:lnTo>
                    <a:pt x="445" y="73"/>
                  </a:lnTo>
                  <a:lnTo>
                    <a:pt x="434" y="62"/>
                  </a:lnTo>
                  <a:lnTo>
                    <a:pt x="434" y="62"/>
                  </a:lnTo>
                  <a:lnTo>
                    <a:pt x="424" y="52"/>
                  </a:lnTo>
                  <a:lnTo>
                    <a:pt x="403" y="52"/>
                  </a:lnTo>
                  <a:lnTo>
                    <a:pt x="393" y="52"/>
                  </a:lnTo>
                  <a:lnTo>
                    <a:pt x="383" y="41"/>
                  </a:lnTo>
                  <a:lnTo>
                    <a:pt x="383" y="52"/>
                  </a:lnTo>
                  <a:lnTo>
                    <a:pt x="372" y="62"/>
                  </a:lnTo>
                  <a:lnTo>
                    <a:pt x="362" y="62"/>
                  </a:lnTo>
                  <a:lnTo>
                    <a:pt x="362" y="62"/>
                  </a:lnTo>
                  <a:lnTo>
                    <a:pt x="352" y="62"/>
                  </a:lnTo>
                  <a:lnTo>
                    <a:pt x="341" y="62"/>
                  </a:lnTo>
                  <a:lnTo>
                    <a:pt x="321" y="52"/>
                  </a:lnTo>
                  <a:lnTo>
                    <a:pt x="331" y="41"/>
                  </a:lnTo>
                  <a:lnTo>
                    <a:pt x="341" y="31"/>
                  </a:lnTo>
                  <a:lnTo>
                    <a:pt x="341" y="21"/>
                  </a:lnTo>
                  <a:lnTo>
                    <a:pt x="341" y="21"/>
                  </a:lnTo>
                  <a:lnTo>
                    <a:pt x="341" y="10"/>
                  </a:lnTo>
                  <a:lnTo>
                    <a:pt x="331" y="0"/>
                  </a:lnTo>
                  <a:lnTo>
                    <a:pt x="331" y="0"/>
                  </a:lnTo>
                  <a:lnTo>
                    <a:pt x="321" y="0"/>
                  </a:lnTo>
                  <a:lnTo>
                    <a:pt x="310" y="10"/>
                  </a:lnTo>
                  <a:lnTo>
                    <a:pt x="300" y="10"/>
                  </a:lnTo>
                  <a:lnTo>
                    <a:pt x="290" y="10"/>
                  </a:lnTo>
                  <a:lnTo>
                    <a:pt x="290" y="10"/>
                  </a:lnTo>
                  <a:lnTo>
                    <a:pt x="279" y="10"/>
                  </a:lnTo>
                  <a:lnTo>
                    <a:pt x="279" y="0"/>
                  </a:lnTo>
                  <a:lnTo>
                    <a:pt x="269" y="0"/>
                  </a:lnTo>
                  <a:lnTo>
                    <a:pt x="259" y="10"/>
                  </a:lnTo>
                  <a:lnTo>
                    <a:pt x="259" y="10"/>
                  </a:lnTo>
                  <a:lnTo>
                    <a:pt x="259" y="21"/>
                  </a:lnTo>
                  <a:lnTo>
                    <a:pt x="259" y="31"/>
                  </a:lnTo>
                  <a:lnTo>
                    <a:pt x="259" y="41"/>
                  </a:lnTo>
                  <a:lnTo>
                    <a:pt x="248" y="41"/>
                  </a:lnTo>
                  <a:lnTo>
                    <a:pt x="248" y="41"/>
                  </a:lnTo>
                  <a:lnTo>
                    <a:pt x="238" y="52"/>
                  </a:lnTo>
                  <a:lnTo>
                    <a:pt x="217" y="52"/>
                  </a:lnTo>
                  <a:lnTo>
                    <a:pt x="186" y="73"/>
                  </a:lnTo>
                  <a:lnTo>
                    <a:pt x="176" y="73"/>
                  </a:lnTo>
                  <a:lnTo>
                    <a:pt x="166" y="83"/>
                  </a:lnTo>
                  <a:lnTo>
                    <a:pt x="166" y="83"/>
                  </a:lnTo>
                  <a:lnTo>
                    <a:pt x="166" y="93"/>
                  </a:lnTo>
                  <a:lnTo>
                    <a:pt x="166" y="104"/>
                  </a:lnTo>
                  <a:lnTo>
                    <a:pt x="166" y="114"/>
                  </a:lnTo>
                  <a:lnTo>
                    <a:pt x="176" y="135"/>
                  </a:lnTo>
                  <a:lnTo>
                    <a:pt x="186" y="145"/>
                  </a:lnTo>
                  <a:lnTo>
                    <a:pt x="176" y="155"/>
                  </a:lnTo>
                  <a:lnTo>
                    <a:pt x="166" y="155"/>
                  </a:lnTo>
                  <a:lnTo>
                    <a:pt x="166" y="166"/>
                  </a:lnTo>
                  <a:lnTo>
                    <a:pt x="166" y="166"/>
                  </a:lnTo>
                  <a:lnTo>
                    <a:pt x="155" y="166"/>
                  </a:lnTo>
                  <a:lnTo>
                    <a:pt x="155" y="166"/>
                  </a:lnTo>
                  <a:lnTo>
                    <a:pt x="145" y="166"/>
                  </a:lnTo>
                  <a:lnTo>
                    <a:pt x="135" y="166"/>
                  </a:lnTo>
                  <a:lnTo>
                    <a:pt x="135" y="176"/>
                  </a:lnTo>
                  <a:lnTo>
                    <a:pt x="135" y="176"/>
                  </a:lnTo>
                  <a:lnTo>
                    <a:pt x="124" y="186"/>
                  </a:lnTo>
                  <a:lnTo>
                    <a:pt x="124" y="186"/>
                  </a:lnTo>
                  <a:lnTo>
                    <a:pt x="114" y="186"/>
                  </a:lnTo>
                  <a:lnTo>
                    <a:pt x="104" y="186"/>
                  </a:lnTo>
                  <a:lnTo>
                    <a:pt x="93" y="197"/>
                  </a:lnTo>
                  <a:lnTo>
                    <a:pt x="83" y="197"/>
                  </a:lnTo>
                  <a:lnTo>
                    <a:pt x="83" y="197"/>
                  </a:lnTo>
                  <a:lnTo>
                    <a:pt x="73" y="197"/>
                  </a:lnTo>
                  <a:lnTo>
                    <a:pt x="62" y="217"/>
                  </a:lnTo>
                  <a:lnTo>
                    <a:pt x="52" y="228"/>
                  </a:lnTo>
                  <a:lnTo>
                    <a:pt x="31" y="238"/>
                  </a:lnTo>
                  <a:lnTo>
                    <a:pt x="11" y="248"/>
                  </a:lnTo>
                  <a:lnTo>
                    <a:pt x="11" y="259"/>
                  </a:lnTo>
                  <a:lnTo>
                    <a:pt x="0" y="269"/>
                  </a:lnTo>
                  <a:lnTo>
                    <a:pt x="0" y="269"/>
                  </a:lnTo>
                  <a:lnTo>
                    <a:pt x="0" y="279"/>
                  </a:lnTo>
                  <a:lnTo>
                    <a:pt x="0" y="279"/>
                  </a:lnTo>
                  <a:lnTo>
                    <a:pt x="11" y="279"/>
                  </a:lnTo>
                  <a:lnTo>
                    <a:pt x="11" y="290"/>
                  </a:lnTo>
                  <a:lnTo>
                    <a:pt x="11" y="310"/>
                  </a:lnTo>
                  <a:lnTo>
                    <a:pt x="21" y="321"/>
                  </a:lnTo>
                  <a:lnTo>
                    <a:pt x="21" y="331"/>
                  </a:lnTo>
                  <a:lnTo>
                    <a:pt x="21" y="331"/>
                  </a:lnTo>
                  <a:lnTo>
                    <a:pt x="31" y="341"/>
                  </a:lnTo>
                  <a:lnTo>
                    <a:pt x="42" y="341"/>
                  </a:lnTo>
                  <a:lnTo>
                    <a:pt x="52" y="341"/>
                  </a:lnTo>
                  <a:lnTo>
                    <a:pt x="62" y="352"/>
                  </a:lnTo>
                  <a:lnTo>
                    <a:pt x="73" y="331"/>
                  </a:lnTo>
                  <a:lnTo>
                    <a:pt x="73" y="321"/>
                  </a:lnTo>
                  <a:lnTo>
                    <a:pt x="83" y="300"/>
                  </a:lnTo>
                  <a:lnTo>
                    <a:pt x="83" y="290"/>
                  </a:lnTo>
                  <a:lnTo>
                    <a:pt x="93" y="290"/>
                  </a:lnTo>
                  <a:lnTo>
                    <a:pt x="104" y="300"/>
                  </a:lnTo>
                  <a:lnTo>
                    <a:pt x="104" y="300"/>
                  </a:lnTo>
                  <a:lnTo>
                    <a:pt x="104" y="300"/>
                  </a:lnTo>
                  <a:lnTo>
                    <a:pt x="114" y="310"/>
                  </a:lnTo>
                  <a:lnTo>
                    <a:pt x="114" y="310"/>
                  </a:lnTo>
                  <a:lnTo>
                    <a:pt x="114" y="310"/>
                  </a:lnTo>
                  <a:lnTo>
                    <a:pt x="124" y="321"/>
                  </a:lnTo>
                  <a:lnTo>
                    <a:pt x="135" y="331"/>
                  </a:lnTo>
                  <a:lnTo>
                    <a:pt x="135" y="341"/>
                  </a:lnTo>
                  <a:lnTo>
                    <a:pt x="135" y="341"/>
                  </a:lnTo>
                  <a:lnTo>
                    <a:pt x="145" y="352"/>
                  </a:lnTo>
                  <a:lnTo>
                    <a:pt x="166" y="352"/>
                  </a:lnTo>
                  <a:lnTo>
                    <a:pt x="166" y="362"/>
                  </a:lnTo>
                  <a:lnTo>
                    <a:pt x="166" y="362"/>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endParaRPr>
            </a:p>
          </p:txBody>
        </p:sp>
        <p:sp>
          <p:nvSpPr>
            <p:cNvPr id="24" name="Freeform 10"/>
            <p:cNvSpPr>
              <a:spLocks/>
            </p:cNvSpPr>
            <p:nvPr/>
          </p:nvSpPr>
          <p:spPr bwMode="auto">
            <a:xfrm>
              <a:off x="4577392" y="4054909"/>
              <a:ext cx="371691" cy="399388"/>
            </a:xfrm>
            <a:custGeom>
              <a:avLst/>
              <a:gdLst/>
              <a:ahLst/>
              <a:cxnLst>
                <a:cxn ang="0">
                  <a:pos x="21" y="383"/>
                </a:cxn>
                <a:cxn ang="0">
                  <a:pos x="31" y="372"/>
                </a:cxn>
                <a:cxn ang="0">
                  <a:pos x="52" y="372"/>
                </a:cxn>
                <a:cxn ang="0">
                  <a:pos x="93" y="351"/>
                </a:cxn>
                <a:cxn ang="0">
                  <a:pos x="103" y="351"/>
                </a:cxn>
                <a:cxn ang="0">
                  <a:pos x="114" y="331"/>
                </a:cxn>
                <a:cxn ang="0">
                  <a:pos x="124" y="320"/>
                </a:cxn>
                <a:cxn ang="0">
                  <a:pos x="145" y="320"/>
                </a:cxn>
                <a:cxn ang="0">
                  <a:pos x="186" y="320"/>
                </a:cxn>
                <a:cxn ang="0">
                  <a:pos x="196" y="341"/>
                </a:cxn>
                <a:cxn ang="0">
                  <a:pos x="186" y="351"/>
                </a:cxn>
                <a:cxn ang="0">
                  <a:pos x="186" y="362"/>
                </a:cxn>
                <a:cxn ang="0">
                  <a:pos x="196" y="372"/>
                </a:cxn>
                <a:cxn ang="0">
                  <a:pos x="217" y="372"/>
                </a:cxn>
                <a:cxn ang="0">
                  <a:pos x="238" y="362"/>
                </a:cxn>
                <a:cxn ang="0">
                  <a:pos x="248" y="362"/>
                </a:cxn>
                <a:cxn ang="0">
                  <a:pos x="258" y="362"/>
                </a:cxn>
                <a:cxn ang="0">
                  <a:pos x="279" y="372"/>
                </a:cxn>
                <a:cxn ang="0">
                  <a:pos x="310" y="383"/>
                </a:cxn>
                <a:cxn ang="0">
                  <a:pos x="331" y="362"/>
                </a:cxn>
                <a:cxn ang="0">
                  <a:pos x="341" y="341"/>
                </a:cxn>
                <a:cxn ang="0">
                  <a:pos x="352" y="320"/>
                </a:cxn>
                <a:cxn ang="0">
                  <a:pos x="341" y="300"/>
                </a:cxn>
                <a:cxn ang="0">
                  <a:pos x="341" y="289"/>
                </a:cxn>
                <a:cxn ang="0">
                  <a:pos x="341" y="248"/>
                </a:cxn>
                <a:cxn ang="0">
                  <a:pos x="331" y="227"/>
                </a:cxn>
                <a:cxn ang="0">
                  <a:pos x="341" y="165"/>
                </a:cxn>
                <a:cxn ang="0">
                  <a:pos x="341" y="124"/>
                </a:cxn>
                <a:cxn ang="0">
                  <a:pos x="321" y="83"/>
                </a:cxn>
                <a:cxn ang="0">
                  <a:pos x="289" y="52"/>
                </a:cxn>
                <a:cxn ang="0">
                  <a:pos x="269" y="41"/>
                </a:cxn>
                <a:cxn ang="0">
                  <a:pos x="248" y="20"/>
                </a:cxn>
                <a:cxn ang="0">
                  <a:pos x="238" y="10"/>
                </a:cxn>
                <a:cxn ang="0">
                  <a:pos x="238" y="0"/>
                </a:cxn>
                <a:cxn ang="0">
                  <a:pos x="207" y="0"/>
                </a:cxn>
                <a:cxn ang="0">
                  <a:pos x="176" y="0"/>
                </a:cxn>
                <a:cxn ang="0">
                  <a:pos x="165" y="31"/>
                </a:cxn>
                <a:cxn ang="0">
                  <a:pos x="165" y="62"/>
                </a:cxn>
                <a:cxn ang="0">
                  <a:pos x="145" y="83"/>
                </a:cxn>
                <a:cxn ang="0">
                  <a:pos x="145" y="93"/>
                </a:cxn>
                <a:cxn ang="0">
                  <a:pos x="134" y="114"/>
                </a:cxn>
                <a:cxn ang="0">
                  <a:pos x="124" y="124"/>
                </a:cxn>
                <a:cxn ang="0">
                  <a:pos x="114" y="124"/>
                </a:cxn>
                <a:cxn ang="0">
                  <a:pos x="83" y="124"/>
                </a:cxn>
                <a:cxn ang="0">
                  <a:pos x="72" y="134"/>
                </a:cxn>
                <a:cxn ang="0">
                  <a:pos x="72" y="155"/>
                </a:cxn>
                <a:cxn ang="0">
                  <a:pos x="93" y="186"/>
                </a:cxn>
                <a:cxn ang="0">
                  <a:pos x="93" y="217"/>
                </a:cxn>
                <a:cxn ang="0">
                  <a:pos x="83" y="227"/>
                </a:cxn>
                <a:cxn ang="0">
                  <a:pos x="72" y="227"/>
                </a:cxn>
                <a:cxn ang="0">
                  <a:pos x="62" y="238"/>
                </a:cxn>
                <a:cxn ang="0">
                  <a:pos x="62" y="258"/>
                </a:cxn>
                <a:cxn ang="0">
                  <a:pos x="52" y="269"/>
                </a:cxn>
                <a:cxn ang="0">
                  <a:pos x="41" y="269"/>
                </a:cxn>
                <a:cxn ang="0">
                  <a:pos x="21" y="279"/>
                </a:cxn>
                <a:cxn ang="0">
                  <a:pos x="10" y="300"/>
                </a:cxn>
                <a:cxn ang="0">
                  <a:pos x="10" y="320"/>
                </a:cxn>
                <a:cxn ang="0">
                  <a:pos x="21" y="351"/>
                </a:cxn>
                <a:cxn ang="0">
                  <a:pos x="10" y="362"/>
                </a:cxn>
                <a:cxn ang="0">
                  <a:pos x="0" y="383"/>
                </a:cxn>
                <a:cxn ang="0">
                  <a:pos x="10" y="393"/>
                </a:cxn>
              </a:cxnLst>
              <a:rect l="0" t="0" r="r" b="b"/>
              <a:pathLst>
                <a:path w="352" h="393">
                  <a:moveTo>
                    <a:pt x="21" y="393"/>
                  </a:moveTo>
                  <a:lnTo>
                    <a:pt x="21" y="383"/>
                  </a:lnTo>
                  <a:lnTo>
                    <a:pt x="31" y="372"/>
                  </a:lnTo>
                  <a:lnTo>
                    <a:pt x="31" y="372"/>
                  </a:lnTo>
                  <a:lnTo>
                    <a:pt x="41" y="372"/>
                  </a:lnTo>
                  <a:lnTo>
                    <a:pt x="52" y="372"/>
                  </a:lnTo>
                  <a:lnTo>
                    <a:pt x="83" y="362"/>
                  </a:lnTo>
                  <a:lnTo>
                    <a:pt x="93" y="351"/>
                  </a:lnTo>
                  <a:lnTo>
                    <a:pt x="103" y="351"/>
                  </a:lnTo>
                  <a:lnTo>
                    <a:pt x="103" y="351"/>
                  </a:lnTo>
                  <a:lnTo>
                    <a:pt x="103" y="341"/>
                  </a:lnTo>
                  <a:lnTo>
                    <a:pt x="114" y="331"/>
                  </a:lnTo>
                  <a:lnTo>
                    <a:pt x="114" y="320"/>
                  </a:lnTo>
                  <a:lnTo>
                    <a:pt x="124" y="320"/>
                  </a:lnTo>
                  <a:lnTo>
                    <a:pt x="134" y="320"/>
                  </a:lnTo>
                  <a:lnTo>
                    <a:pt x="145" y="320"/>
                  </a:lnTo>
                  <a:lnTo>
                    <a:pt x="165" y="320"/>
                  </a:lnTo>
                  <a:lnTo>
                    <a:pt x="186" y="320"/>
                  </a:lnTo>
                  <a:lnTo>
                    <a:pt x="186" y="331"/>
                  </a:lnTo>
                  <a:lnTo>
                    <a:pt x="196" y="341"/>
                  </a:lnTo>
                  <a:lnTo>
                    <a:pt x="186" y="341"/>
                  </a:lnTo>
                  <a:lnTo>
                    <a:pt x="186" y="351"/>
                  </a:lnTo>
                  <a:lnTo>
                    <a:pt x="186" y="351"/>
                  </a:lnTo>
                  <a:lnTo>
                    <a:pt x="186" y="362"/>
                  </a:lnTo>
                  <a:lnTo>
                    <a:pt x="196" y="362"/>
                  </a:lnTo>
                  <a:lnTo>
                    <a:pt x="196" y="372"/>
                  </a:lnTo>
                  <a:lnTo>
                    <a:pt x="217" y="372"/>
                  </a:lnTo>
                  <a:lnTo>
                    <a:pt x="217" y="372"/>
                  </a:lnTo>
                  <a:lnTo>
                    <a:pt x="238" y="372"/>
                  </a:lnTo>
                  <a:lnTo>
                    <a:pt x="238" y="362"/>
                  </a:lnTo>
                  <a:lnTo>
                    <a:pt x="248" y="362"/>
                  </a:lnTo>
                  <a:lnTo>
                    <a:pt x="248" y="362"/>
                  </a:lnTo>
                  <a:lnTo>
                    <a:pt x="258" y="362"/>
                  </a:lnTo>
                  <a:lnTo>
                    <a:pt x="258" y="362"/>
                  </a:lnTo>
                  <a:lnTo>
                    <a:pt x="269" y="362"/>
                  </a:lnTo>
                  <a:lnTo>
                    <a:pt x="279" y="372"/>
                  </a:lnTo>
                  <a:lnTo>
                    <a:pt x="300" y="383"/>
                  </a:lnTo>
                  <a:lnTo>
                    <a:pt x="310" y="383"/>
                  </a:lnTo>
                  <a:lnTo>
                    <a:pt x="321" y="372"/>
                  </a:lnTo>
                  <a:lnTo>
                    <a:pt x="331" y="362"/>
                  </a:lnTo>
                  <a:lnTo>
                    <a:pt x="331" y="351"/>
                  </a:lnTo>
                  <a:lnTo>
                    <a:pt x="341" y="341"/>
                  </a:lnTo>
                  <a:lnTo>
                    <a:pt x="341" y="331"/>
                  </a:lnTo>
                  <a:lnTo>
                    <a:pt x="352" y="320"/>
                  </a:lnTo>
                  <a:lnTo>
                    <a:pt x="352" y="320"/>
                  </a:lnTo>
                  <a:lnTo>
                    <a:pt x="341" y="300"/>
                  </a:lnTo>
                  <a:lnTo>
                    <a:pt x="341" y="289"/>
                  </a:lnTo>
                  <a:lnTo>
                    <a:pt x="341" y="289"/>
                  </a:lnTo>
                  <a:lnTo>
                    <a:pt x="341" y="269"/>
                  </a:lnTo>
                  <a:lnTo>
                    <a:pt x="341" y="248"/>
                  </a:lnTo>
                  <a:lnTo>
                    <a:pt x="341" y="238"/>
                  </a:lnTo>
                  <a:lnTo>
                    <a:pt x="331" y="227"/>
                  </a:lnTo>
                  <a:lnTo>
                    <a:pt x="331" y="186"/>
                  </a:lnTo>
                  <a:lnTo>
                    <a:pt x="341" y="165"/>
                  </a:lnTo>
                  <a:lnTo>
                    <a:pt x="341" y="145"/>
                  </a:lnTo>
                  <a:lnTo>
                    <a:pt x="341" y="124"/>
                  </a:lnTo>
                  <a:lnTo>
                    <a:pt x="331" y="103"/>
                  </a:lnTo>
                  <a:lnTo>
                    <a:pt x="321" y="83"/>
                  </a:lnTo>
                  <a:lnTo>
                    <a:pt x="300" y="72"/>
                  </a:lnTo>
                  <a:lnTo>
                    <a:pt x="289" y="52"/>
                  </a:lnTo>
                  <a:lnTo>
                    <a:pt x="289" y="52"/>
                  </a:lnTo>
                  <a:lnTo>
                    <a:pt x="269" y="41"/>
                  </a:lnTo>
                  <a:lnTo>
                    <a:pt x="258" y="31"/>
                  </a:lnTo>
                  <a:lnTo>
                    <a:pt x="248" y="20"/>
                  </a:lnTo>
                  <a:lnTo>
                    <a:pt x="248" y="10"/>
                  </a:lnTo>
                  <a:lnTo>
                    <a:pt x="238" y="10"/>
                  </a:lnTo>
                  <a:lnTo>
                    <a:pt x="238" y="0"/>
                  </a:lnTo>
                  <a:lnTo>
                    <a:pt x="238" y="0"/>
                  </a:lnTo>
                  <a:lnTo>
                    <a:pt x="227" y="0"/>
                  </a:lnTo>
                  <a:lnTo>
                    <a:pt x="207" y="0"/>
                  </a:lnTo>
                  <a:lnTo>
                    <a:pt x="196" y="0"/>
                  </a:lnTo>
                  <a:lnTo>
                    <a:pt x="176" y="0"/>
                  </a:lnTo>
                  <a:lnTo>
                    <a:pt x="165" y="10"/>
                  </a:lnTo>
                  <a:lnTo>
                    <a:pt x="165" y="31"/>
                  </a:lnTo>
                  <a:lnTo>
                    <a:pt x="155" y="41"/>
                  </a:lnTo>
                  <a:lnTo>
                    <a:pt x="165" y="62"/>
                  </a:lnTo>
                  <a:lnTo>
                    <a:pt x="155" y="72"/>
                  </a:lnTo>
                  <a:lnTo>
                    <a:pt x="145" y="83"/>
                  </a:lnTo>
                  <a:lnTo>
                    <a:pt x="145" y="93"/>
                  </a:lnTo>
                  <a:lnTo>
                    <a:pt x="145" y="93"/>
                  </a:lnTo>
                  <a:lnTo>
                    <a:pt x="134" y="103"/>
                  </a:lnTo>
                  <a:lnTo>
                    <a:pt x="134" y="114"/>
                  </a:lnTo>
                  <a:lnTo>
                    <a:pt x="134" y="114"/>
                  </a:lnTo>
                  <a:lnTo>
                    <a:pt x="124" y="124"/>
                  </a:lnTo>
                  <a:lnTo>
                    <a:pt x="114" y="124"/>
                  </a:lnTo>
                  <a:lnTo>
                    <a:pt x="114" y="124"/>
                  </a:lnTo>
                  <a:lnTo>
                    <a:pt x="103" y="124"/>
                  </a:lnTo>
                  <a:lnTo>
                    <a:pt x="83" y="124"/>
                  </a:lnTo>
                  <a:lnTo>
                    <a:pt x="72" y="124"/>
                  </a:lnTo>
                  <a:lnTo>
                    <a:pt x="72" y="134"/>
                  </a:lnTo>
                  <a:lnTo>
                    <a:pt x="72" y="145"/>
                  </a:lnTo>
                  <a:lnTo>
                    <a:pt x="72" y="155"/>
                  </a:lnTo>
                  <a:lnTo>
                    <a:pt x="83" y="165"/>
                  </a:lnTo>
                  <a:lnTo>
                    <a:pt x="93" y="186"/>
                  </a:lnTo>
                  <a:lnTo>
                    <a:pt x="93" y="207"/>
                  </a:lnTo>
                  <a:lnTo>
                    <a:pt x="93" y="217"/>
                  </a:lnTo>
                  <a:lnTo>
                    <a:pt x="93" y="227"/>
                  </a:lnTo>
                  <a:lnTo>
                    <a:pt x="83" y="227"/>
                  </a:lnTo>
                  <a:lnTo>
                    <a:pt x="83" y="227"/>
                  </a:lnTo>
                  <a:lnTo>
                    <a:pt x="72" y="227"/>
                  </a:lnTo>
                  <a:lnTo>
                    <a:pt x="62" y="227"/>
                  </a:lnTo>
                  <a:lnTo>
                    <a:pt x="62" y="238"/>
                  </a:lnTo>
                  <a:lnTo>
                    <a:pt x="62" y="248"/>
                  </a:lnTo>
                  <a:lnTo>
                    <a:pt x="62" y="258"/>
                  </a:lnTo>
                  <a:lnTo>
                    <a:pt x="52" y="258"/>
                  </a:lnTo>
                  <a:lnTo>
                    <a:pt x="52" y="269"/>
                  </a:lnTo>
                  <a:lnTo>
                    <a:pt x="41" y="269"/>
                  </a:lnTo>
                  <a:lnTo>
                    <a:pt x="41" y="269"/>
                  </a:lnTo>
                  <a:lnTo>
                    <a:pt x="31" y="279"/>
                  </a:lnTo>
                  <a:lnTo>
                    <a:pt x="21" y="279"/>
                  </a:lnTo>
                  <a:lnTo>
                    <a:pt x="21" y="289"/>
                  </a:lnTo>
                  <a:lnTo>
                    <a:pt x="10" y="300"/>
                  </a:lnTo>
                  <a:lnTo>
                    <a:pt x="10" y="310"/>
                  </a:lnTo>
                  <a:lnTo>
                    <a:pt x="10" y="320"/>
                  </a:lnTo>
                  <a:lnTo>
                    <a:pt x="21" y="331"/>
                  </a:lnTo>
                  <a:lnTo>
                    <a:pt x="21" y="351"/>
                  </a:lnTo>
                  <a:lnTo>
                    <a:pt x="21" y="362"/>
                  </a:lnTo>
                  <a:lnTo>
                    <a:pt x="10" y="362"/>
                  </a:lnTo>
                  <a:lnTo>
                    <a:pt x="0" y="383"/>
                  </a:lnTo>
                  <a:lnTo>
                    <a:pt x="0" y="383"/>
                  </a:lnTo>
                  <a:lnTo>
                    <a:pt x="0" y="383"/>
                  </a:lnTo>
                  <a:lnTo>
                    <a:pt x="10" y="393"/>
                  </a:lnTo>
                  <a:lnTo>
                    <a:pt x="21" y="393"/>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endParaRPr>
            </a:p>
          </p:txBody>
        </p:sp>
        <p:sp>
          <p:nvSpPr>
            <p:cNvPr id="25" name="Freeform 11"/>
            <p:cNvSpPr>
              <a:spLocks/>
            </p:cNvSpPr>
            <p:nvPr/>
          </p:nvSpPr>
          <p:spPr bwMode="auto">
            <a:xfrm>
              <a:off x="4718032" y="3674464"/>
              <a:ext cx="406133" cy="442011"/>
            </a:xfrm>
            <a:custGeom>
              <a:avLst/>
              <a:gdLst/>
              <a:ahLst/>
              <a:cxnLst>
                <a:cxn ang="0">
                  <a:pos x="11" y="352"/>
                </a:cxn>
                <a:cxn ang="0">
                  <a:pos x="21" y="373"/>
                </a:cxn>
                <a:cxn ang="0">
                  <a:pos x="52" y="373"/>
                </a:cxn>
                <a:cxn ang="0">
                  <a:pos x="93" y="362"/>
                </a:cxn>
                <a:cxn ang="0">
                  <a:pos x="93" y="352"/>
                </a:cxn>
                <a:cxn ang="0">
                  <a:pos x="93" y="373"/>
                </a:cxn>
                <a:cxn ang="0">
                  <a:pos x="104" y="393"/>
                </a:cxn>
                <a:cxn ang="0">
                  <a:pos x="124" y="393"/>
                </a:cxn>
                <a:cxn ang="0">
                  <a:pos x="135" y="414"/>
                </a:cxn>
                <a:cxn ang="0">
                  <a:pos x="155" y="435"/>
                </a:cxn>
                <a:cxn ang="0">
                  <a:pos x="176" y="414"/>
                </a:cxn>
                <a:cxn ang="0">
                  <a:pos x="197" y="414"/>
                </a:cxn>
                <a:cxn ang="0">
                  <a:pos x="207" y="404"/>
                </a:cxn>
                <a:cxn ang="0">
                  <a:pos x="207" y="393"/>
                </a:cxn>
                <a:cxn ang="0">
                  <a:pos x="218" y="373"/>
                </a:cxn>
                <a:cxn ang="0">
                  <a:pos x="228" y="352"/>
                </a:cxn>
                <a:cxn ang="0">
                  <a:pos x="238" y="321"/>
                </a:cxn>
                <a:cxn ang="0">
                  <a:pos x="259" y="321"/>
                </a:cxn>
                <a:cxn ang="0">
                  <a:pos x="280" y="321"/>
                </a:cxn>
                <a:cxn ang="0">
                  <a:pos x="290" y="311"/>
                </a:cxn>
                <a:cxn ang="0">
                  <a:pos x="311" y="290"/>
                </a:cxn>
                <a:cxn ang="0">
                  <a:pos x="311" y="269"/>
                </a:cxn>
                <a:cxn ang="0">
                  <a:pos x="311" y="269"/>
                </a:cxn>
                <a:cxn ang="0">
                  <a:pos x="321" y="269"/>
                </a:cxn>
                <a:cxn ang="0">
                  <a:pos x="342" y="259"/>
                </a:cxn>
                <a:cxn ang="0">
                  <a:pos x="362" y="249"/>
                </a:cxn>
                <a:cxn ang="0">
                  <a:pos x="362" y="228"/>
                </a:cxn>
                <a:cxn ang="0">
                  <a:pos x="383" y="197"/>
                </a:cxn>
                <a:cxn ang="0">
                  <a:pos x="383" y="176"/>
                </a:cxn>
                <a:cxn ang="0">
                  <a:pos x="362" y="145"/>
                </a:cxn>
                <a:cxn ang="0">
                  <a:pos x="311" y="125"/>
                </a:cxn>
                <a:cxn ang="0">
                  <a:pos x="290" y="83"/>
                </a:cxn>
                <a:cxn ang="0">
                  <a:pos x="280" y="42"/>
                </a:cxn>
                <a:cxn ang="0">
                  <a:pos x="280" y="42"/>
                </a:cxn>
                <a:cxn ang="0">
                  <a:pos x="269" y="42"/>
                </a:cxn>
                <a:cxn ang="0">
                  <a:pos x="259" y="31"/>
                </a:cxn>
                <a:cxn ang="0">
                  <a:pos x="249" y="21"/>
                </a:cxn>
                <a:cxn ang="0">
                  <a:pos x="218" y="11"/>
                </a:cxn>
                <a:cxn ang="0">
                  <a:pos x="187" y="11"/>
                </a:cxn>
                <a:cxn ang="0">
                  <a:pos x="155" y="11"/>
                </a:cxn>
                <a:cxn ang="0">
                  <a:pos x="124" y="0"/>
                </a:cxn>
                <a:cxn ang="0">
                  <a:pos x="93" y="0"/>
                </a:cxn>
                <a:cxn ang="0">
                  <a:pos x="83" y="0"/>
                </a:cxn>
                <a:cxn ang="0">
                  <a:pos x="83" y="21"/>
                </a:cxn>
                <a:cxn ang="0">
                  <a:pos x="73" y="42"/>
                </a:cxn>
                <a:cxn ang="0">
                  <a:pos x="73" y="73"/>
                </a:cxn>
                <a:cxn ang="0">
                  <a:pos x="73" y="104"/>
                </a:cxn>
                <a:cxn ang="0">
                  <a:pos x="83" y="114"/>
                </a:cxn>
                <a:cxn ang="0">
                  <a:pos x="83" y="114"/>
                </a:cxn>
                <a:cxn ang="0">
                  <a:pos x="73" y="125"/>
                </a:cxn>
                <a:cxn ang="0">
                  <a:pos x="62" y="156"/>
                </a:cxn>
                <a:cxn ang="0">
                  <a:pos x="52" y="197"/>
                </a:cxn>
                <a:cxn ang="0">
                  <a:pos x="52" y="218"/>
                </a:cxn>
                <a:cxn ang="0">
                  <a:pos x="31" y="228"/>
                </a:cxn>
                <a:cxn ang="0">
                  <a:pos x="21" y="280"/>
                </a:cxn>
                <a:cxn ang="0">
                  <a:pos x="11" y="311"/>
                </a:cxn>
                <a:cxn ang="0">
                  <a:pos x="0" y="342"/>
                </a:cxn>
                <a:cxn ang="0">
                  <a:pos x="0" y="352"/>
                </a:cxn>
              </a:cxnLst>
              <a:rect l="0" t="0" r="r" b="b"/>
              <a:pathLst>
                <a:path w="383" h="435">
                  <a:moveTo>
                    <a:pt x="0" y="342"/>
                  </a:moveTo>
                  <a:lnTo>
                    <a:pt x="11" y="352"/>
                  </a:lnTo>
                  <a:lnTo>
                    <a:pt x="11" y="362"/>
                  </a:lnTo>
                  <a:lnTo>
                    <a:pt x="21" y="373"/>
                  </a:lnTo>
                  <a:lnTo>
                    <a:pt x="31" y="373"/>
                  </a:lnTo>
                  <a:lnTo>
                    <a:pt x="52" y="373"/>
                  </a:lnTo>
                  <a:lnTo>
                    <a:pt x="83" y="362"/>
                  </a:lnTo>
                  <a:lnTo>
                    <a:pt x="93" y="362"/>
                  </a:lnTo>
                  <a:lnTo>
                    <a:pt x="93" y="352"/>
                  </a:lnTo>
                  <a:lnTo>
                    <a:pt x="93" y="352"/>
                  </a:lnTo>
                  <a:lnTo>
                    <a:pt x="93" y="362"/>
                  </a:lnTo>
                  <a:lnTo>
                    <a:pt x="93" y="373"/>
                  </a:lnTo>
                  <a:lnTo>
                    <a:pt x="93" y="383"/>
                  </a:lnTo>
                  <a:lnTo>
                    <a:pt x="104" y="393"/>
                  </a:lnTo>
                  <a:lnTo>
                    <a:pt x="114" y="393"/>
                  </a:lnTo>
                  <a:lnTo>
                    <a:pt x="124" y="393"/>
                  </a:lnTo>
                  <a:lnTo>
                    <a:pt x="124" y="414"/>
                  </a:lnTo>
                  <a:lnTo>
                    <a:pt x="135" y="414"/>
                  </a:lnTo>
                  <a:lnTo>
                    <a:pt x="145" y="425"/>
                  </a:lnTo>
                  <a:lnTo>
                    <a:pt x="155" y="435"/>
                  </a:lnTo>
                  <a:lnTo>
                    <a:pt x="166" y="425"/>
                  </a:lnTo>
                  <a:lnTo>
                    <a:pt x="176" y="414"/>
                  </a:lnTo>
                  <a:lnTo>
                    <a:pt x="187" y="414"/>
                  </a:lnTo>
                  <a:lnTo>
                    <a:pt x="197" y="414"/>
                  </a:lnTo>
                  <a:lnTo>
                    <a:pt x="207" y="414"/>
                  </a:lnTo>
                  <a:lnTo>
                    <a:pt x="207" y="404"/>
                  </a:lnTo>
                  <a:lnTo>
                    <a:pt x="207" y="404"/>
                  </a:lnTo>
                  <a:lnTo>
                    <a:pt x="207" y="393"/>
                  </a:lnTo>
                  <a:lnTo>
                    <a:pt x="207" y="383"/>
                  </a:lnTo>
                  <a:lnTo>
                    <a:pt x="218" y="373"/>
                  </a:lnTo>
                  <a:lnTo>
                    <a:pt x="218" y="373"/>
                  </a:lnTo>
                  <a:lnTo>
                    <a:pt x="228" y="352"/>
                  </a:lnTo>
                  <a:lnTo>
                    <a:pt x="228" y="331"/>
                  </a:lnTo>
                  <a:lnTo>
                    <a:pt x="238" y="321"/>
                  </a:lnTo>
                  <a:lnTo>
                    <a:pt x="249" y="311"/>
                  </a:lnTo>
                  <a:lnTo>
                    <a:pt x="259" y="321"/>
                  </a:lnTo>
                  <a:lnTo>
                    <a:pt x="269" y="321"/>
                  </a:lnTo>
                  <a:lnTo>
                    <a:pt x="280" y="321"/>
                  </a:lnTo>
                  <a:lnTo>
                    <a:pt x="280" y="311"/>
                  </a:lnTo>
                  <a:lnTo>
                    <a:pt x="290" y="311"/>
                  </a:lnTo>
                  <a:lnTo>
                    <a:pt x="300" y="311"/>
                  </a:lnTo>
                  <a:lnTo>
                    <a:pt x="311" y="290"/>
                  </a:lnTo>
                  <a:lnTo>
                    <a:pt x="311" y="280"/>
                  </a:lnTo>
                  <a:lnTo>
                    <a:pt x="311" y="269"/>
                  </a:lnTo>
                  <a:lnTo>
                    <a:pt x="311" y="269"/>
                  </a:lnTo>
                  <a:lnTo>
                    <a:pt x="311" y="269"/>
                  </a:lnTo>
                  <a:lnTo>
                    <a:pt x="311" y="269"/>
                  </a:lnTo>
                  <a:lnTo>
                    <a:pt x="321" y="269"/>
                  </a:lnTo>
                  <a:lnTo>
                    <a:pt x="331" y="269"/>
                  </a:lnTo>
                  <a:lnTo>
                    <a:pt x="342" y="259"/>
                  </a:lnTo>
                  <a:lnTo>
                    <a:pt x="352" y="249"/>
                  </a:lnTo>
                  <a:lnTo>
                    <a:pt x="362" y="249"/>
                  </a:lnTo>
                  <a:lnTo>
                    <a:pt x="362" y="249"/>
                  </a:lnTo>
                  <a:lnTo>
                    <a:pt x="362" y="228"/>
                  </a:lnTo>
                  <a:lnTo>
                    <a:pt x="373" y="207"/>
                  </a:lnTo>
                  <a:lnTo>
                    <a:pt x="383" y="197"/>
                  </a:lnTo>
                  <a:lnTo>
                    <a:pt x="383" y="187"/>
                  </a:lnTo>
                  <a:lnTo>
                    <a:pt x="383" y="176"/>
                  </a:lnTo>
                  <a:lnTo>
                    <a:pt x="383" y="166"/>
                  </a:lnTo>
                  <a:lnTo>
                    <a:pt x="362" y="145"/>
                  </a:lnTo>
                  <a:lnTo>
                    <a:pt x="342" y="135"/>
                  </a:lnTo>
                  <a:lnTo>
                    <a:pt x="311" y="125"/>
                  </a:lnTo>
                  <a:lnTo>
                    <a:pt x="290" y="125"/>
                  </a:lnTo>
                  <a:lnTo>
                    <a:pt x="290" y="83"/>
                  </a:lnTo>
                  <a:lnTo>
                    <a:pt x="290" y="62"/>
                  </a:lnTo>
                  <a:lnTo>
                    <a:pt x="280" y="42"/>
                  </a:lnTo>
                  <a:lnTo>
                    <a:pt x="280" y="42"/>
                  </a:lnTo>
                  <a:lnTo>
                    <a:pt x="280" y="42"/>
                  </a:lnTo>
                  <a:lnTo>
                    <a:pt x="269" y="42"/>
                  </a:lnTo>
                  <a:lnTo>
                    <a:pt x="269" y="42"/>
                  </a:lnTo>
                  <a:lnTo>
                    <a:pt x="259" y="42"/>
                  </a:lnTo>
                  <a:lnTo>
                    <a:pt x="259" y="31"/>
                  </a:lnTo>
                  <a:lnTo>
                    <a:pt x="259" y="11"/>
                  </a:lnTo>
                  <a:lnTo>
                    <a:pt x="249" y="21"/>
                  </a:lnTo>
                  <a:lnTo>
                    <a:pt x="228" y="21"/>
                  </a:lnTo>
                  <a:lnTo>
                    <a:pt x="218" y="11"/>
                  </a:lnTo>
                  <a:lnTo>
                    <a:pt x="207" y="0"/>
                  </a:lnTo>
                  <a:lnTo>
                    <a:pt x="187" y="11"/>
                  </a:lnTo>
                  <a:lnTo>
                    <a:pt x="176" y="11"/>
                  </a:lnTo>
                  <a:lnTo>
                    <a:pt x="155" y="11"/>
                  </a:lnTo>
                  <a:lnTo>
                    <a:pt x="145" y="0"/>
                  </a:lnTo>
                  <a:lnTo>
                    <a:pt x="124" y="0"/>
                  </a:lnTo>
                  <a:lnTo>
                    <a:pt x="104" y="0"/>
                  </a:lnTo>
                  <a:lnTo>
                    <a:pt x="93" y="0"/>
                  </a:lnTo>
                  <a:lnTo>
                    <a:pt x="73" y="0"/>
                  </a:lnTo>
                  <a:lnTo>
                    <a:pt x="83" y="0"/>
                  </a:lnTo>
                  <a:lnTo>
                    <a:pt x="83" y="11"/>
                  </a:lnTo>
                  <a:lnTo>
                    <a:pt x="83" y="21"/>
                  </a:lnTo>
                  <a:lnTo>
                    <a:pt x="73" y="31"/>
                  </a:lnTo>
                  <a:lnTo>
                    <a:pt x="73" y="42"/>
                  </a:lnTo>
                  <a:lnTo>
                    <a:pt x="73" y="42"/>
                  </a:lnTo>
                  <a:lnTo>
                    <a:pt x="73" y="73"/>
                  </a:lnTo>
                  <a:lnTo>
                    <a:pt x="73" y="94"/>
                  </a:lnTo>
                  <a:lnTo>
                    <a:pt x="73" y="104"/>
                  </a:lnTo>
                  <a:lnTo>
                    <a:pt x="83" y="104"/>
                  </a:lnTo>
                  <a:lnTo>
                    <a:pt x="83" y="114"/>
                  </a:lnTo>
                  <a:lnTo>
                    <a:pt x="83" y="114"/>
                  </a:lnTo>
                  <a:lnTo>
                    <a:pt x="83" y="114"/>
                  </a:lnTo>
                  <a:lnTo>
                    <a:pt x="83" y="114"/>
                  </a:lnTo>
                  <a:lnTo>
                    <a:pt x="73" y="125"/>
                  </a:lnTo>
                  <a:lnTo>
                    <a:pt x="62" y="135"/>
                  </a:lnTo>
                  <a:lnTo>
                    <a:pt x="62" y="156"/>
                  </a:lnTo>
                  <a:lnTo>
                    <a:pt x="52" y="187"/>
                  </a:lnTo>
                  <a:lnTo>
                    <a:pt x="52" y="197"/>
                  </a:lnTo>
                  <a:lnTo>
                    <a:pt x="52" y="207"/>
                  </a:lnTo>
                  <a:lnTo>
                    <a:pt x="52" y="218"/>
                  </a:lnTo>
                  <a:lnTo>
                    <a:pt x="42" y="218"/>
                  </a:lnTo>
                  <a:lnTo>
                    <a:pt x="31" y="228"/>
                  </a:lnTo>
                  <a:lnTo>
                    <a:pt x="21" y="249"/>
                  </a:lnTo>
                  <a:lnTo>
                    <a:pt x="21" y="280"/>
                  </a:lnTo>
                  <a:lnTo>
                    <a:pt x="21" y="300"/>
                  </a:lnTo>
                  <a:lnTo>
                    <a:pt x="11" y="311"/>
                  </a:lnTo>
                  <a:lnTo>
                    <a:pt x="11" y="321"/>
                  </a:lnTo>
                  <a:lnTo>
                    <a:pt x="0" y="342"/>
                  </a:lnTo>
                  <a:lnTo>
                    <a:pt x="0" y="352"/>
                  </a:lnTo>
                  <a:lnTo>
                    <a:pt x="0" y="352"/>
                  </a:lnTo>
                  <a:lnTo>
                    <a:pt x="0" y="342"/>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endParaRPr>
            </a:p>
          </p:txBody>
        </p:sp>
        <p:sp>
          <p:nvSpPr>
            <p:cNvPr id="26" name="Freeform 12"/>
            <p:cNvSpPr>
              <a:spLocks/>
            </p:cNvSpPr>
            <p:nvPr/>
          </p:nvSpPr>
          <p:spPr bwMode="auto">
            <a:xfrm>
              <a:off x="4501332" y="3696565"/>
              <a:ext cx="315722" cy="358345"/>
            </a:xfrm>
            <a:custGeom>
              <a:avLst/>
              <a:gdLst/>
              <a:ahLst/>
              <a:cxnLst>
                <a:cxn ang="0">
                  <a:pos x="62" y="341"/>
                </a:cxn>
                <a:cxn ang="0">
                  <a:pos x="93" y="341"/>
                </a:cxn>
                <a:cxn ang="0">
                  <a:pos x="144" y="341"/>
                </a:cxn>
                <a:cxn ang="0">
                  <a:pos x="175" y="331"/>
                </a:cxn>
                <a:cxn ang="0">
                  <a:pos x="175" y="321"/>
                </a:cxn>
                <a:cxn ang="0">
                  <a:pos x="196" y="321"/>
                </a:cxn>
                <a:cxn ang="0">
                  <a:pos x="227" y="259"/>
                </a:cxn>
                <a:cxn ang="0">
                  <a:pos x="248" y="186"/>
                </a:cxn>
                <a:cxn ang="0">
                  <a:pos x="268" y="166"/>
                </a:cxn>
                <a:cxn ang="0">
                  <a:pos x="268" y="124"/>
                </a:cxn>
                <a:cxn ang="0">
                  <a:pos x="279" y="104"/>
                </a:cxn>
                <a:cxn ang="0">
                  <a:pos x="299" y="93"/>
                </a:cxn>
                <a:cxn ang="0">
                  <a:pos x="258" y="21"/>
                </a:cxn>
                <a:cxn ang="0">
                  <a:pos x="217" y="31"/>
                </a:cxn>
                <a:cxn ang="0">
                  <a:pos x="196" y="31"/>
                </a:cxn>
                <a:cxn ang="0">
                  <a:pos x="186" y="21"/>
                </a:cxn>
                <a:cxn ang="0">
                  <a:pos x="186" y="21"/>
                </a:cxn>
                <a:cxn ang="0">
                  <a:pos x="175" y="31"/>
                </a:cxn>
                <a:cxn ang="0">
                  <a:pos x="155" y="21"/>
                </a:cxn>
                <a:cxn ang="0">
                  <a:pos x="155" y="10"/>
                </a:cxn>
                <a:cxn ang="0">
                  <a:pos x="155" y="0"/>
                </a:cxn>
                <a:cxn ang="0">
                  <a:pos x="134" y="0"/>
                </a:cxn>
                <a:cxn ang="0">
                  <a:pos x="93" y="10"/>
                </a:cxn>
                <a:cxn ang="0">
                  <a:pos x="72" y="10"/>
                </a:cxn>
                <a:cxn ang="0">
                  <a:pos x="72" y="0"/>
                </a:cxn>
                <a:cxn ang="0">
                  <a:pos x="62" y="0"/>
                </a:cxn>
                <a:cxn ang="0">
                  <a:pos x="51" y="0"/>
                </a:cxn>
                <a:cxn ang="0">
                  <a:pos x="31" y="10"/>
                </a:cxn>
                <a:cxn ang="0">
                  <a:pos x="31" y="31"/>
                </a:cxn>
                <a:cxn ang="0">
                  <a:pos x="31" y="41"/>
                </a:cxn>
                <a:cxn ang="0">
                  <a:pos x="20" y="41"/>
                </a:cxn>
                <a:cxn ang="0">
                  <a:pos x="20" y="52"/>
                </a:cxn>
                <a:cxn ang="0">
                  <a:pos x="10" y="62"/>
                </a:cxn>
                <a:cxn ang="0">
                  <a:pos x="0" y="83"/>
                </a:cxn>
                <a:cxn ang="0">
                  <a:pos x="0" y="104"/>
                </a:cxn>
                <a:cxn ang="0">
                  <a:pos x="20" y="104"/>
                </a:cxn>
                <a:cxn ang="0">
                  <a:pos x="31" y="114"/>
                </a:cxn>
                <a:cxn ang="0">
                  <a:pos x="31" y="135"/>
                </a:cxn>
                <a:cxn ang="0">
                  <a:pos x="51" y="145"/>
                </a:cxn>
                <a:cxn ang="0">
                  <a:pos x="72" y="145"/>
                </a:cxn>
                <a:cxn ang="0">
                  <a:pos x="93" y="166"/>
                </a:cxn>
                <a:cxn ang="0">
                  <a:pos x="82" y="176"/>
                </a:cxn>
                <a:cxn ang="0">
                  <a:pos x="72" y="186"/>
                </a:cxn>
                <a:cxn ang="0">
                  <a:pos x="51" y="186"/>
                </a:cxn>
                <a:cxn ang="0">
                  <a:pos x="41" y="197"/>
                </a:cxn>
                <a:cxn ang="0">
                  <a:pos x="41" y="228"/>
                </a:cxn>
                <a:cxn ang="0">
                  <a:pos x="51" y="269"/>
                </a:cxn>
                <a:cxn ang="0">
                  <a:pos x="62" y="300"/>
                </a:cxn>
                <a:cxn ang="0">
                  <a:pos x="62" y="321"/>
                </a:cxn>
                <a:cxn ang="0">
                  <a:pos x="51" y="352"/>
                </a:cxn>
              </a:cxnLst>
              <a:rect l="0" t="0" r="r" b="b"/>
              <a:pathLst>
                <a:path w="299" h="352">
                  <a:moveTo>
                    <a:pt x="51" y="352"/>
                  </a:moveTo>
                  <a:lnTo>
                    <a:pt x="62" y="341"/>
                  </a:lnTo>
                  <a:lnTo>
                    <a:pt x="72" y="341"/>
                  </a:lnTo>
                  <a:lnTo>
                    <a:pt x="93" y="341"/>
                  </a:lnTo>
                  <a:lnTo>
                    <a:pt x="124" y="341"/>
                  </a:lnTo>
                  <a:lnTo>
                    <a:pt x="144" y="341"/>
                  </a:lnTo>
                  <a:lnTo>
                    <a:pt x="165" y="341"/>
                  </a:lnTo>
                  <a:lnTo>
                    <a:pt x="175" y="331"/>
                  </a:lnTo>
                  <a:lnTo>
                    <a:pt x="175" y="331"/>
                  </a:lnTo>
                  <a:lnTo>
                    <a:pt x="175" y="321"/>
                  </a:lnTo>
                  <a:lnTo>
                    <a:pt x="186" y="321"/>
                  </a:lnTo>
                  <a:lnTo>
                    <a:pt x="196" y="321"/>
                  </a:lnTo>
                  <a:lnTo>
                    <a:pt x="217" y="310"/>
                  </a:lnTo>
                  <a:lnTo>
                    <a:pt x="227" y="259"/>
                  </a:lnTo>
                  <a:lnTo>
                    <a:pt x="237" y="207"/>
                  </a:lnTo>
                  <a:lnTo>
                    <a:pt x="248" y="186"/>
                  </a:lnTo>
                  <a:lnTo>
                    <a:pt x="258" y="176"/>
                  </a:lnTo>
                  <a:lnTo>
                    <a:pt x="268" y="166"/>
                  </a:lnTo>
                  <a:lnTo>
                    <a:pt x="268" y="135"/>
                  </a:lnTo>
                  <a:lnTo>
                    <a:pt x="268" y="124"/>
                  </a:lnTo>
                  <a:lnTo>
                    <a:pt x="268" y="114"/>
                  </a:lnTo>
                  <a:lnTo>
                    <a:pt x="279" y="104"/>
                  </a:lnTo>
                  <a:lnTo>
                    <a:pt x="289" y="93"/>
                  </a:lnTo>
                  <a:lnTo>
                    <a:pt x="299" y="93"/>
                  </a:lnTo>
                  <a:lnTo>
                    <a:pt x="279" y="21"/>
                  </a:lnTo>
                  <a:lnTo>
                    <a:pt x="258" y="21"/>
                  </a:lnTo>
                  <a:lnTo>
                    <a:pt x="237" y="31"/>
                  </a:lnTo>
                  <a:lnTo>
                    <a:pt x="217" y="31"/>
                  </a:lnTo>
                  <a:lnTo>
                    <a:pt x="196" y="31"/>
                  </a:lnTo>
                  <a:lnTo>
                    <a:pt x="196" y="31"/>
                  </a:lnTo>
                  <a:lnTo>
                    <a:pt x="196" y="21"/>
                  </a:lnTo>
                  <a:lnTo>
                    <a:pt x="186" y="21"/>
                  </a:lnTo>
                  <a:lnTo>
                    <a:pt x="186" y="21"/>
                  </a:lnTo>
                  <a:lnTo>
                    <a:pt x="186" y="21"/>
                  </a:lnTo>
                  <a:lnTo>
                    <a:pt x="186" y="31"/>
                  </a:lnTo>
                  <a:lnTo>
                    <a:pt x="175" y="31"/>
                  </a:lnTo>
                  <a:lnTo>
                    <a:pt x="165" y="31"/>
                  </a:lnTo>
                  <a:lnTo>
                    <a:pt x="155" y="21"/>
                  </a:lnTo>
                  <a:lnTo>
                    <a:pt x="155" y="21"/>
                  </a:lnTo>
                  <a:lnTo>
                    <a:pt x="155" y="10"/>
                  </a:lnTo>
                  <a:lnTo>
                    <a:pt x="155" y="10"/>
                  </a:lnTo>
                  <a:lnTo>
                    <a:pt x="155" y="0"/>
                  </a:lnTo>
                  <a:lnTo>
                    <a:pt x="144" y="0"/>
                  </a:lnTo>
                  <a:lnTo>
                    <a:pt x="134" y="0"/>
                  </a:lnTo>
                  <a:lnTo>
                    <a:pt x="113" y="0"/>
                  </a:lnTo>
                  <a:lnTo>
                    <a:pt x="93" y="10"/>
                  </a:lnTo>
                  <a:lnTo>
                    <a:pt x="82" y="10"/>
                  </a:lnTo>
                  <a:lnTo>
                    <a:pt x="72" y="10"/>
                  </a:lnTo>
                  <a:lnTo>
                    <a:pt x="72" y="0"/>
                  </a:lnTo>
                  <a:lnTo>
                    <a:pt x="72" y="0"/>
                  </a:lnTo>
                  <a:lnTo>
                    <a:pt x="62" y="0"/>
                  </a:lnTo>
                  <a:lnTo>
                    <a:pt x="62" y="0"/>
                  </a:lnTo>
                  <a:lnTo>
                    <a:pt x="62" y="0"/>
                  </a:lnTo>
                  <a:lnTo>
                    <a:pt x="51" y="0"/>
                  </a:lnTo>
                  <a:lnTo>
                    <a:pt x="51" y="10"/>
                  </a:lnTo>
                  <a:lnTo>
                    <a:pt x="31" y="10"/>
                  </a:lnTo>
                  <a:lnTo>
                    <a:pt x="31" y="21"/>
                  </a:lnTo>
                  <a:lnTo>
                    <a:pt x="31" y="31"/>
                  </a:lnTo>
                  <a:lnTo>
                    <a:pt x="31" y="41"/>
                  </a:lnTo>
                  <a:lnTo>
                    <a:pt x="31" y="41"/>
                  </a:lnTo>
                  <a:lnTo>
                    <a:pt x="31" y="41"/>
                  </a:lnTo>
                  <a:lnTo>
                    <a:pt x="20" y="41"/>
                  </a:lnTo>
                  <a:lnTo>
                    <a:pt x="20" y="41"/>
                  </a:lnTo>
                  <a:lnTo>
                    <a:pt x="20" y="52"/>
                  </a:lnTo>
                  <a:lnTo>
                    <a:pt x="10" y="52"/>
                  </a:lnTo>
                  <a:lnTo>
                    <a:pt x="10" y="62"/>
                  </a:lnTo>
                  <a:lnTo>
                    <a:pt x="10" y="73"/>
                  </a:lnTo>
                  <a:lnTo>
                    <a:pt x="0" y="83"/>
                  </a:lnTo>
                  <a:lnTo>
                    <a:pt x="0" y="93"/>
                  </a:lnTo>
                  <a:lnTo>
                    <a:pt x="0" y="104"/>
                  </a:lnTo>
                  <a:lnTo>
                    <a:pt x="20" y="104"/>
                  </a:lnTo>
                  <a:lnTo>
                    <a:pt x="20" y="104"/>
                  </a:lnTo>
                  <a:lnTo>
                    <a:pt x="31" y="104"/>
                  </a:lnTo>
                  <a:lnTo>
                    <a:pt x="31" y="114"/>
                  </a:lnTo>
                  <a:lnTo>
                    <a:pt x="31" y="124"/>
                  </a:lnTo>
                  <a:lnTo>
                    <a:pt x="31" y="135"/>
                  </a:lnTo>
                  <a:lnTo>
                    <a:pt x="41" y="135"/>
                  </a:lnTo>
                  <a:lnTo>
                    <a:pt x="51" y="145"/>
                  </a:lnTo>
                  <a:lnTo>
                    <a:pt x="62" y="145"/>
                  </a:lnTo>
                  <a:lnTo>
                    <a:pt x="72" y="145"/>
                  </a:lnTo>
                  <a:lnTo>
                    <a:pt x="93" y="145"/>
                  </a:lnTo>
                  <a:lnTo>
                    <a:pt x="93" y="166"/>
                  </a:lnTo>
                  <a:lnTo>
                    <a:pt x="82" y="176"/>
                  </a:lnTo>
                  <a:lnTo>
                    <a:pt x="82" y="176"/>
                  </a:lnTo>
                  <a:lnTo>
                    <a:pt x="72" y="186"/>
                  </a:lnTo>
                  <a:lnTo>
                    <a:pt x="72" y="186"/>
                  </a:lnTo>
                  <a:lnTo>
                    <a:pt x="62" y="186"/>
                  </a:lnTo>
                  <a:lnTo>
                    <a:pt x="51" y="186"/>
                  </a:lnTo>
                  <a:lnTo>
                    <a:pt x="51" y="186"/>
                  </a:lnTo>
                  <a:lnTo>
                    <a:pt x="41" y="197"/>
                  </a:lnTo>
                  <a:lnTo>
                    <a:pt x="41" y="217"/>
                  </a:lnTo>
                  <a:lnTo>
                    <a:pt x="41" y="228"/>
                  </a:lnTo>
                  <a:lnTo>
                    <a:pt x="41" y="248"/>
                  </a:lnTo>
                  <a:lnTo>
                    <a:pt x="51" y="269"/>
                  </a:lnTo>
                  <a:lnTo>
                    <a:pt x="62" y="279"/>
                  </a:lnTo>
                  <a:lnTo>
                    <a:pt x="62" y="300"/>
                  </a:lnTo>
                  <a:lnTo>
                    <a:pt x="72" y="310"/>
                  </a:lnTo>
                  <a:lnTo>
                    <a:pt x="62" y="321"/>
                  </a:lnTo>
                  <a:lnTo>
                    <a:pt x="62" y="331"/>
                  </a:lnTo>
                  <a:lnTo>
                    <a:pt x="51" y="352"/>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endParaRPr>
            </a:p>
          </p:txBody>
        </p:sp>
        <p:sp>
          <p:nvSpPr>
            <p:cNvPr id="27" name="Freeform 13"/>
            <p:cNvSpPr>
              <a:spLocks/>
            </p:cNvSpPr>
            <p:nvPr/>
          </p:nvSpPr>
          <p:spPr bwMode="auto">
            <a:xfrm>
              <a:off x="4238709" y="3706036"/>
              <a:ext cx="348729" cy="243106"/>
            </a:xfrm>
            <a:custGeom>
              <a:avLst/>
              <a:gdLst/>
              <a:ahLst/>
              <a:cxnLst>
                <a:cxn ang="0">
                  <a:pos x="31" y="187"/>
                </a:cxn>
                <a:cxn ang="0">
                  <a:pos x="51" y="197"/>
                </a:cxn>
                <a:cxn ang="0">
                  <a:pos x="62" y="207"/>
                </a:cxn>
                <a:cxn ang="0">
                  <a:pos x="72" y="218"/>
                </a:cxn>
                <a:cxn ang="0">
                  <a:pos x="72" y="228"/>
                </a:cxn>
                <a:cxn ang="0">
                  <a:pos x="82" y="238"/>
                </a:cxn>
                <a:cxn ang="0">
                  <a:pos x="103" y="238"/>
                </a:cxn>
                <a:cxn ang="0">
                  <a:pos x="134" y="238"/>
                </a:cxn>
                <a:cxn ang="0">
                  <a:pos x="175" y="228"/>
                </a:cxn>
                <a:cxn ang="0">
                  <a:pos x="196" y="228"/>
                </a:cxn>
                <a:cxn ang="0">
                  <a:pos x="206" y="218"/>
                </a:cxn>
                <a:cxn ang="0">
                  <a:pos x="217" y="218"/>
                </a:cxn>
                <a:cxn ang="0">
                  <a:pos x="217" y="228"/>
                </a:cxn>
                <a:cxn ang="0">
                  <a:pos x="227" y="238"/>
                </a:cxn>
                <a:cxn ang="0">
                  <a:pos x="258" y="238"/>
                </a:cxn>
                <a:cxn ang="0">
                  <a:pos x="279" y="238"/>
                </a:cxn>
                <a:cxn ang="0">
                  <a:pos x="289" y="218"/>
                </a:cxn>
                <a:cxn ang="0">
                  <a:pos x="289" y="197"/>
                </a:cxn>
                <a:cxn ang="0">
                  <a:pos x="299" y="187"/>
                </a:cxn>
                <a:cxn ang="0">
                  <a:pos x="320" y="176"/>
                </a:cxn>
                <a:cxn ang="0">
                  <a:pos x="330" y="145"/>
                </a:cxn>
                <a:cxn ang="0">
                  <a:pos x="330" y="135"/>
                </a:cxn>
                <a:cxn ang="0">
                  <a:pos x="320" y="135"/>
                </a:cxn>
                <a:cxn ang="0">
                  <a:pos x="289" y="135"/>
                </a:cxn>
                <a:cxn ang="0">
                  <a:pos x="279" y="104"/>
                </a:cxn>
                <a:cxn ang="0">
                  <a:pos x="258" y="94"/>
                </a:cxn>
                <a:cxn ang="0">
                  <a:pos x="268" y="52"/>
                </a:cxn>
                <a:cxn ang="0">
                  <a:pos x="289" y="11"/>
                </a:cxn>
                <a:cxn ang="0">
                  <a:pos x="268" y="0"/>
                </a:cxn>
                <a:cxn ang="0">
                  <a:pos x="268" y="0"/>
                </a:cxn>
                <a:cxn ang="0">
                  <a:pos x="268" y="11"/>
                </a:cxn>
                <a:cxn ang="0">
                  <a:pos x="258" y="21"/>
                </a:cxn>
                <a:cxn ang="0">
                  <a:pos x="248" y="21"/>
                </a:cxn>
                <a:cxn ang="0">
                  <a:pos x="206" y="31"/>
                </a:cxn>
                <a:cxn ang="0">
                  <a:pos x="186" y="52"/>
                </a:cxn>
                <a:cxn ang="0">
                  <a:pos x="113" y="63"/>
                </a:cxn>
                <a:cxn ang="0">
                  <a:pos x="93" y="94"/>
                </a:cxn>
                <a:cxn ang="0">
                  <a:pos x="82" y="104"/>
                </a:cxn>
                <a:cxn ang="0">
                  <a:pos x="72" y="104"/>
                </a:cxn>
                <a:cxn ang="0">
                  <a:pos x="62" y="94"/>
                </a:cxn>
                <a:cxn ang="0">
                  <a:pos x="51" y="104"/>
                </a:cxn>
                <a:cxn ang="0">
                  <a:pos x="51" y="125"/>
                </a:cxn>
                <a:cxn ang="0">
                  <a:pos x="51" y="125"/>
                </a:cxn>
                <a:cxn ang="0">
                  <a:pos x="51" y="114"/>
                </a:cxn>
                <a:cxn ang="0">
                  <a:pos x="20" y="125"/>
                </a:cxn>
                <a:cxn ang="0">
                  <a:pos x="10" y="135"/>
                </a:cxn>
                <a:cxn ang="0">
                  <a:pos x="0" y="145"/>
                </a:cxn>
                <a:cxn ang="0">
                  <a:pos x="10" y="187"/>
                </a:cxn>
              </a:cxnLst>
              <a:rect l="0" t="0" r="r" b="b"/>
              <a:pathLst>
                <a:path w="330" h="238">
                  <a:moveTo>
                    <a:pt x="10" y="187"/>
                  </a:moveTo>
                  <a:lnTo>
                    <a:pt x="31" y="187"/>
                  </a:lnTo>
                  <a:lnTo>
                    <a:pt x="51" y="187"/>
                  </a:lnTo>
                  <a:lnTo>
                    <a:pt x="51" y="197"/>
                  </a:lnTo>
                  <a:lnTo>
                    <a:pt x="51" y="197"/>
                  </a:lnTo>
                  <a:lnTo>
                    <a:pt x="62" y="207"/>
                  </a:lnTo>
                  <a:lnTo>
                    <a:pt x="72" y="207"/>
                  </a:lnTo>
                  <a:lnTo>
                    <a:pt x="72" y="218"/>
                  </a:lnTo>
                  <a:lnTo>
                    <a:pt x="72" y="218"/>
                  </a:lnTo>
                  <a:lnTo>
                    <a:pt x="72" y="228"/>
                  </a:lnTo>
                  <a:lnTo>
                    <a:pt x="82" y="238"/>
                  </a:lnTo>
                  <a:lnTo>
                    <a:pt x="82" y="238"/>
                  </a:lnTo>
                  <a:lnTo>
                    <a:pt x="93" y="238"/>
                  </a:lnTo>
                  <a:lnTo>
                    <a:pt x="103" y="238"/>
                  </a:lnTo>
                  <a:lnTo>
                    <a:pt x="124" y="238"/>
                  </a:lnTo>
                  <a:lnTo>
                    <a:pt x="134" y="238"/>
                  </a:lnTo>
                  <a:lnTo>
                    <a:pt x="155" y="228"/>
                  </a:lnTo>
                  <a:lnTo>
                    <a:pt x="175" y="228"/>
                  </a:lnTo>
                  <a:lnTo>
                    <a:pt x="186" y="228"/>
                  </a:lnTo>
                  <a:lnTo>
                    <a:pt x="196" y="228"/>
                  </a:lnTo>
                  <a:lnTo>
                    <a:pt x="206" y="218"/>
                  </a:lnTo>
                  <a:lnTo>
                    <a:pt x="206" y="218"/>
                  </a:lnTo>
                  <a:lnTo>
                    <a:pt x="217" y="218"/>
                  </a:lnTo>
                  <a:lnTo>
                    <a:pt x="217" y="218"/>
                  </a:lnTo>
                  <a:lnTo>
                    <a:pt x="206" y="228"/>
                  </a:lnTo>
                  <a:lnTo>
                    <a:pt x="217" y="228"/>
                  </a:lnTo>
                  <a:lnTo>
                    <a:pt x="217" y="238"/>
                  </a:lnTo>
                  <a:lnTo>
                    <a:pt x="227" y="238"/>
                  </a:lnTo>
                  <a:lnTo>
                    <a:pt x="237" y="238"/>
                  </a:lnTo>
                  <a:lnTo>
                    <a:pt x="258" y="238"/>
                  </a:lnTo>
                  <a:lnTo>
                    <a:pt x="268" y="238"/>
                  </a:lnTo>
                  <a:lnTo>
                    <a:pt x="279" y="238"/>
                  </a:lnTo>
                  <a:lnTo>
                    <a:pt x="279" y="228"/>
                  </a:lnTo>
                  <a:lnTo>
                    <a:pt x="289" y="218"/>
                  </a:lnTo>
                  <a:lnTo>
                    <a:pt x="289" y="207"/>
                  </a:lnTo>
                  <a:lnTo>
                    <a:pt x="289" y="197"/>
                  </a:lnTo>
                  <a:lnTo>
                    <a:pt x="299" y="187"/>
                  </a:lnTo>
                  <a:lnTo>
                    <a:pt x="299" y="187"/>
                  </a:lnTo>
                  <a:lnTo>
                    <a:pt x="310" y="176"/>
                  </a:lnTo>
                  <a:lnTo>
                    <a:pt x="320" y="176"/>
                  </a:lnTo>
                  <a:lnTo>
                    <a:pt x="320" y="156"/>
                  </a:lnTo>
                  <a:lnTo>
                    <a:pt x="330" y="145"/>
                  </a:lnTo>
                  <a:lnTo>
                    <a:pt x="330" y="145"/>
                  </a:lnTo>
                  <a:lnTo>
                    <a:pt x="330" y="135"/>
                  </a:lnTo>
                  <a:lnTo>
                    <a:pt x="330" y="135"/>
                  </a:lnTo>
                  <a:lnTo>
                    <a:pt x="320" y="135"/>
                  </a:lnTo>
                  <a:lnTo>
                    <a:pt x="310" y="135"/>
                  </a:lnTo>
                  <a:lnTo>
                    <a:pt x="289" y="135"/>
                  </a:lnTo>
                  <a:lnTo>
                    <a:pt x="279" y="125"/>
                  </a:lnTo>
                  <a:lnTo>
                    <a:pt x="279" y="104"/>
                  </a:lnTo>
                  <a:lnTo>
                    <a:pt x="268" y="104"/>
                  </a:lnTo>
                  <a:lnTo>
                    <a:pt x="258" y="94"/>
                  </a:lnTo>
                  <a:lnTo>
                    <a:pt x="268" y="73"/>
                  </a:lnTo>
                  <a:lnTo>
                    <a:pt x="268" y="52"/>
                  </a:lnTo>
                  <a:lnTo>
                    <a:pt x="279" y="31"/>
                  </a:lnTo>
                  <a:lnTo>
                    <a:pt x="289" y="11"/>
                  </a:lnTo>
                  <a:lnTo>
                    <a:pt x="268" y="0"/>
                  </a:lnTo>
                  <a:lnTo>
                    <a:pt x="268" y="0"/>
                  </a:lnTo>
                  <a:lnTo>
                    <a:pt x="268" y="0"/>
                  </a:lnTo>
                  <a:lnTo>
                    <a:pt x="268" y="0"/>
                  </a:lnTo>
                  <a:lnTo>
                    <a:pt x="268" y="11"/>
                  </a:lnTo>
                  <a:lnTo>
                    <a:pt x="268" y="11"/>
                  </a:lnTo>
                  <a:lnTo>
                    <a:pt x="268" y="11"/>
                  </a:lnTo>
                  <a:lnTo>
                    <a:pt x="258" y="21"/>
                  </a:lnTo>
                  <a:lnTo>
                    <a:pt x="258" y="21"/>
                  </a:lnTo>
                  <a:lnTo>
                    <a:pt x="248" y="21"/>
                  </a:lnTo>
                  <a:lnTo>
                    <a:pt x="227" y="31"/>
                  </a:lnTo>
                  <a:lnTo>
                    <a:pt x="206" y="31"/>
                  </a:lnTo>
                  <a:lnTo>
                    <a:pt x="196" y="42"/>
                  </a:lnTo>
                  <a:lnTo>
                    <a:pt x="186" y="52"/>
                  </a:lnTo>
                  <a:lnTo>
                    <a:pt x="175" y="52"/>
                  </a:lnTo>
                  <a:lnTo>
                    <a:pt x="113" y="63"/>
                  </a:lnTo>
                  <a:lnTo>
                    <a:pt x="103" y="73"/>
                  </a:lnTo>
                  <a:lnTo>
                    <a:pt x="93" y="94"/>
                  </a:lnTo>
                  <a:lnTo>
                    <a:pt x="93" y="94"/>
                  </a:lnTo>
                  <a:lnTo>
                    <a:pt x="82" y="104"/>
                  </a:lnTo>
                  <a:lnTo>
                    <a:pt x="72" y="104"/>
                  </a:lnTo>
                  <a:lnTo>
                    <a:pt x="72" y="104"/>
                  </a:lnTo>
                  <a:lnTo>
                    <a:pt x="72" y="94"/>
                  </a:lnTo>
                  <a:lnTo>
                    <a:pt x="62" y="94"/>
                  </a:lnTo>
                  <a:lnTo>
                    <a:pt x="62" y="94"/>
                  </a:lnTo>
                  <a:lnTo>
                    <a:pt x="51" y="104"/>
                  </a:lnTo>
                  <a:lnTo>
                    <a:pt x="51" y="114"/>
                  </a:lnTo>
                  <a:lnTo>
                    <a:pt x="51" y="125"/>
                  </a:lnTo>
                  <a:lnTo>
                    <a:pt x="51" y="125"/>
                  </a:lnTo>
                  <a:lnTo>
                    <a:pt x="51" y="125"/>
                  </a:lnTo>
                  <a:lnTo>
                    <a:pt x="51" y="125"/>
                  </a:lnTo>
                  <a:lnTo>
                    <a:pt x="51" y="114"/>
                  </a:lnTo>
                  <a:lnTo>
                    <a:pt x="31" y="114"/>
                  </a:lnTo>
                  <a:lnTo>
                    <a:pt x="20" y="125"/>
                  </a:lnTo>
                  <a:lnTo>
                    <a:pt x="10" y="125"/>
                  </a:lnTo>
                  <a:lnTo>
                    <a:pt x="10" y="135"/>
                  </a:lnTo>
                  <a:lnTo>
                    <a:pt x="0" y="135"/>
                  </a:lnTo>
                  <a:lnTo>
                    <a:pt x="0" y="145"/>
                  </a:lnTo>
                  <a:lnTo>
                    <a:pt x="10" y="166"/>
                  </a:lnTo>
                  <a:lnTo>
                    <a:pt x="10" y="187"/>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endParaRPr>
            </a:p>
          </p:txBody>
        </p:sp>
        <p:sp>
          <p:nvSpPr>
            <p:cNvPr id="28" name="Freeform 14"/>
            <p:cNvSpPr>
              <a:spLocks/>
            </p:cNvSpPr>
            <p:nvPr/>
          </p:nvSpPr>
          <p:spPr bwMode="auto">
            <a:xfrm>
              <a:off x="4218617" y="3601848"/>
              <a:ext cx="278409" cy="241527"/>
            </a:xfrm>
            <a:custGeom>
              <a:avLst/>
              <a:gdLst/>
              <a:ahLst/>
              <a:cxnLst>
                <a:cxn ang="0">
                  <a:pos x="21" y="228"/>
                </a:cxn>
                <a:cxn ang="0">
                  <a:pos x="31" y="217"/>
                </a:cxn>
                <a:cxn ang="0">
                  <a:pos x="42" y="228"/>
                </a:cxn>
                <a:cxn ang="0">
                  <a:pos x="52" y="217"/>
                </a:cxn>
                <a:cxn ang="0">
                  <a:pos x="73" y="197"/>
                </a:cxn>
                <a:cxn ang="0">
                  <a:pos x="83" y="197"/>
                </a:cxn>
                <a:cxn ang="0">
                  <a:pos x="93" y="207"/>
                </a:cxn>
                <a:cxn ang="0">
                  <a:pos x="104" y="186"/>
                </a:cxn>
                <a:cxn ang="0">
                  <a:pos x="124" y="166"/>
                </a:cxn>
                <a:cxn ang="0">
                  <a:pos x="155" y="155"/>
                </a:cxn>
                <a:cxn ang="0">
                  <a:pos x="197" y="155"/>
                </a:cxn>
                <a:cxn ang="0">
                  <a:pos x="207" y="134"/>
                </a:cxn>
                <a:cxn ang="0">
                  <a:pos x="217" y="124"/>
                </a:cxn>
                <a:cxn ang="0">
                  <a:pos x="217" y="124"/>
                </a:cxn>
                <a:cxn ang="0">
                  <a:pos x="207" y="103"/>
                </a:cxn>
                <a:cxn ang="0">
                  <a:pos x="207" y="72"/>
                </a:cxn>
                <a:cxn ang="0">
                  <a:pos x="217" y="52"/>
                </a:cxn>
                <a:cxn ang="0">
                  <a:pos x="228" y="52"/>
                </a:cxn>
                <a:cxn ang="0">
                  <a:pos x="248" y="41"/>
                </a:cxn>
                <a:cxn ang="0">
                  <a:pos x="248" y="21"/>
                </a:cxn>
                <a:cxn ang="0">
                  <a:pos x="248" y="21"/>
                </a:cxn>
                <a:cxn ang="0">
                  <a:pos x="238" y="21"/>
                </a:cxn>
                <a:cxn ang="0">
                  <a:pos x="228" y="21"/>
                </a:cxn>
                <a:cxn ang="0">
                  <a:pos x="207" y="0"/>
                </a:cxn>
                <a:cxn ang="0">
                  <a:pos x="114" y="21"/>
                </a:cxn>
                <a:cxn ang="0">
                  <a:pos x="93" y="31"/>
                </a:cxn>
                <a:cxn ang="0">
                  <a:pos x="93" y="41"/>
                </a:cxn>
                <a:cxn ang="0">
                  <a:pos x="83" y="41"/>
                </a:cxn>
                <a:cxn ang="0">
                  <a:pos x="73" y="52"/>
                </a:cxn>
                <a:cxn ang="0">
                  <a:pos x="52" y="72"/>
                </a:cxn>
                <a:cxn ang="0">
                  <a:pos x="52" y="83"/>
                </a:cxn>
                <a:cxn ang="0">
                  <a:pos x="52" y="83"/>
                </a:cxn>
                <a:cxn ang="0">
                  <a:pos x="42" y="83"/>
                </a:cxn>
                <a:cxn ang="0">
                  <a:pos x="21" y="103"/>
                </a:cxn>
                <a:cxn ang="0">
                  <a:pos x="0" y="124"/>
                </a:cxn>
                <a:cxn ang="0">
                  <a:pos x="0" y="145"/>
                </a:cxn>
                <a:cxn ang="0">
                  <a:pos x="0" y="145"/>
                </a:cxn>
                <a:cxn ang="0">
                  <a:pos x="0" y="145"/>
                </a:cxn>
                <a:cxn ang="0">
                  <a:pos x="0" y="155"/>
                </a:cxn>
                <a:cxn ang="0">
                  <a:pos x="0" y="186"/>
                </a:cxn>
                <a:cxn ang="0">
                  <a:pos x="21" y="197"/>
                </a:cxn>
                <a:cxn ang="0">
                  <a:pos x="31" y="197"/>
                </a:cxn>
                <a:cxn ang="0">
                  <a:pos x="42" y="207"/>
                </a:cxn>
                <a:cxn ang="0">
                  <a:pos x="42" y="207"/>
                </a:cxn>
                <a:cxn ang="0">
                  <a:pos x="21" y="217"/>
                </a:cxn>
                <a:cxn ang="0">
                  <a:pos x="11" y="197"/>
                </a:cxn>
                <a:cxn ang="0">
                  <a:pos x="11" y="197"/>
                </a:cxn>
                <a:cxn ang="0">
                  <a:pos x="21" y="217"/>
                </a:cxn>
                <a:cxn ang="0">
                  <a:pos x="11" y="238"/>
                </a:cxn>
                <a:cxn ang="0">
                  <a:pos x="11" y="238"/>
                </a:cxn>
              </a:cxnLst>
              <a:rect l="0" t="0" r="r" b="b"/>
              <a:pathLst>
                <a:path w="248" h="238">
                  <a:moveTo>
                    <a:pt x="11" y="228"/>
                  </a:moveTo>
                  <a:lnTo>
                    <a:pt x="21" y="228"/>
                  </a:lnTo>
                  <a:lnTo>
                    <a:pt x="31" y="217"/>
                  </a:lnTo>
                  <a:lnTo>
                    <a:pt x="31" y="217"/>
                  </a:lnTo>
                  <a:lnTo>
                    <a:pt x="42" y="228"/>
                  </a:lnTo>
                  <a:lnTo>
                    <a:pt x="42" y="228"/>
                  </a:lnTo>
                  <a:lnTo>
                    <a:pt x="52" y="228"/>
                  </a:lnTo>
                  <a:lnTo>
                    <a:pt x="52" y="217"/>
                  </a:lnTo>
                  <a:lnTo>
                    <a:pt x="62" y="207"/>
                  </a:lnTo>
                  <a:lnTo>
                    <a:pt x="73" y="197"/>
                  </a:lnTo>
                  <a:lnTo>
                    <a:pt x="73" y="197"/>
                  </a:lnTo>
                  <a:lnTo>
                    <a:pt x="83" y="197"/>
                  </a:lnTo>
                  <a:lnTo>
                    <a:pt x="83" y="207"/>
                  </a:lnTo>
                  <a:lnTo>
                    <a:pt x="93" y="207"/>
                  </a:lnTo>
                  <a:lnTo>
                    <a:pt x="104" y="197"/>
                  </a:lnTo>
                  <a:lnTo>
                    <a:pt x="104" y="186"/>
                  </a:lnTo>
                  <a:lnTo>
                    <a:pt x="114" y="176"/>
                  </a:lnTo>
                  <a:lnTo>
                    <a:pt x="124" y="166"/>
                  </a:lnTo>
                  <a:lnTo>
                    <a:pt x="135" y="155"/>
                  </a:lnTo>
                  <a:lnTo>
                    <a:pt x="155" y="155"/>
                  </a:lnTo>
                  <a:lnTo>
                    <a:pt x="176" y="155"/>
                  </a:lnTo>
                  <a:lnTo>
                    <a:pt x="197" y="155"/>
                  </a:lnTo>
                  <a:lnTo>
                    <a:pt x="207" y="145"/>
                  </a:lnTo>
                  <a:lnTo>
                    <a:pt x="207" y="134"/>
                  </a:lnTo>
                  <a:lnTo>
                    <a:pt x="217" y="134"/>
                  </a:lnTo>
                  <a:lnTo>
                    <a:pt x="217" y="124"/>
                  </a:lnTo>
                  <a:lnTo>
                    <a:pt x="228" y="124"/>
                  </a:lnTo>
                  <a:lnTo>
                    <a:pt x="217" y="124"/>
                  </a:lnTo>
                  <a:lnTo>
                    <a:pt x="217" y="114"/>
                  </a:lnTo>
                  <a:lnTo>
                    <a:pt x="207" y="103"/>
                  </a:lnTo>
                  <a:lnTo>
                    <a:pt x="207" y="93"/>
                  </a:lnTo>
                  <a:lnTo>
                    <a:pt x="207" y="72"/>
                  </a:lnTo>
                  <a:lnTo>
                    <a:pt x="217" y="72"/>
                  </a:lnTo>
                  <a:lnTo>
                    <a:pt x="217" y="52"/>
                  </a:lnTo>
                  <a:lnTo>
                    <a:pt x="228" y="52"/>
                  </a:lnTo>
                  <a:lnTo>
                    <a:pt x="228" y="52"/>
                  </a:lnTo>
                  <a:lnTo>
                    <a:pt x="238" y="41"/>
                  </a:lnTo>
                  <a:lnTo>
                    <a:pt x="248" y="41"/>
                  </a:lnTo>
                  <a:lnTo>
                    <a:pt x="248" y="31"/>
                  </a:lnTo>
                  <a:lnTo>
                    <a:pt x="248" y="21"/>
                  </a:lnTo>
                  <a:lnTo>
                    <a:pt x="248" y="21"/>
                  </a:lnTo>
                  <a:lnTo>
                    <a:pt x="248" y="21"/>
                  </a:lnTo>
                  <a:lnTo>
                    <a:pt x="238" y="21"/>
                  </a:lnTo>
                  <a:lnTo>
                    <a:pt x="238" y="21"/>
                  </a:lnTo>
                  <a:lnTo>
                    <a:pt x="238" y="21"/>
                  </a:lnTo>
                  <a:lnTo>
                    <a:pt x="228" y="21"/>
                  </a:lnTo>
                  <a:lnTo>
                    <a:pt x="217" y="10"/>
                  </a:lnTo>
                  <a:lnTo>
                    <a:pt x="207" y="0"/>
                  </a:lnTo>
                  <a:lnTo>
                    <a:pt x="166" y="10"/>
                  </a:lnTo>
                  <a:lnTo>
                    <a:pt x="114" y="21"/>
                  </a:lnTo>
                  <a:lnTo>
                    <a:pt x="104" y="31"/>
                  </a:lnTo>
                  <a:lnTo>
                    <a:pt x="93" y="31"/>
                  </a:lnTo>
                  <a:lnTo>
                    <a:pt x="93" y="31"/>
                  </a:lnTo>
                  <a:lnTo>
                    <a:pt x="93" y="41"/>
                  </a:lnTo>
                  <a:lnTo>
                    <a:pt x="93" y="41"/>
                  </a:lnTo>
                  <a:lnTo>
                    <a:pt x="83" y="41"/>
                  </a:lnTo>
                  <a:lnTo>
                    <a:pt x="83" y="41"/>
                  </a:lnTo>
                  <a:lnTo>
                    <a:pt x="73" y="52"/>
                  </a:lnTo>
                  <a:lnTo>
                    <a:pt x="62" y="62"/>
                  </a:lnTo>
                  <a:lnTo>
                    <a:pt x="52" y="72"/>
                  </a:lnTo>
                  <a:lnTo>
                    <a:pt x="52" y="83"/>
                  </a:lnTo>
                  <a:lnTo>
                    <a:pt x="52" y="83"/>
                  </a:lnTo>
                  <a:lnTo>
                    <a:pt x="52" y="83"/>
                  </a:lnTo>
                  <a:lnTo>
                    <a:pt x="52" y="83"/>
                  </a:lnTo>
                  <a:lnTo>
                    <a:pt x="42" y="83"/>
                  </a:lnTo>
                  <a:lnTo>
                    <a:pt x="42" y="83"/>
                  </a:lnTo>
                  <a:lnTo>
                    <a:pt x="31" y="93"/>
                  </a:lnTo>
                  <a:lnTo>
                    <a:pt x="21" y="103"/>
                  </a:lnTo>
                  <a:lnTo>
                    <a:pt x="11" y="114"/>
                  </a:lnTo>
                  <a:lnTo>
                    <a:pt x="0" y="124"/>
                  </a:lnTo>
                  <a:lnTo>
                    <a:pt x="0" y="134"/>
                  </a:lnTo>
                  <a:lnTo>
                    <a:pt x="0" y="145"/>
                  </a:lnTo>
                  <a:lnTo>
                    <a:pt x="0" y="145"/>
                  </a:lnTo>
                  <a:lnTo>
                    <a:pt x="0" y="145"/>
                  </a:lnTo>
                  <a:lnTo>
                    <a:pt x="0" y="145"/>
                  </a:lnTo>
                  <a:lnTo>
                    <a:pt x="0" y="145"/>
                  </a:lnTo>
                  <a:lnTo>
                    <a:pt x="0" y="145"/>
                  </a:lnTo>
                  <a:lnTo>
                    <a:pt x="0" y="155"/>
                  </a:lnTo>
                  <a:lnTo>
                    <a:pt x="0" y="166"/>
                  </a:lnTo>
                  <a:lnTo>
                    <a:pt x="0" y="186"/>
                  </a:lnTo>
                  <a:lnTo>
                    <a:pt x="0" y="197"/>
                  </a:lnTo>
                  <a:lnTo>
                    <a:pt x="21" y="197"/>
                  </a:lnTo>
                  <a:lnTo>
                    <a:pt x="21" y="186"/>
                  </a:lnTo>
                  <a:lnTo>
                    <a:pt x="31" y="197"/>
                  </a:lnTo>
                  <a:lnTo>
                    <a:pt x="42" y="197"/>
                  </a:lnTo>
                  <a:lnTo>
                    <a:pt x="42" y="207"/>
                  </a:lnTo>
                  <a:lnTo>
                    <a:pt x="42" y="207"/>
                  </a:lnTo>
                  <a:lnTo>
                    <a:pt x="42" y="207"/>
                  </a:lnTo>
                  <a:lnTo>
                    <a:pt x="31" y="217"/>
                  </a:lnTo>
                  <a:lnTo>
                    <a:pt x="21" y="217"/>
                  </a:lnTo>
                  <a:lnTo>
                    <a:pt x="21" y="207"/>
                  </a:lnTo>
                  <a:lnTo>
                    <a:pt x="11" y="197"/>
                  </a:lnTo>
                  <a:lnTo>
                    <a:pt x="11" y="197"/>
                  </a:lnTo>
                  <a:lnTo>
                    <a:pt x="11" y="197"/>
                  </a:lnTo>
                  <a:lnTo>
                    <a:pt x="21" y="207"/>
                  </a:lnTo>
                  <a:lnTo>
                    <a:pt x="21" y="217"/>
                  </a:lnTo>
                  <a:lnTo>
                    <a:pt x="21" y="228"/>
                  </a:lnTo>
                  <a:lnTo>
                    <a:pt x="11" y="238"/>
                  </a:lnTo>
                  <a:lnTo>
                    <a:pt x="11" y="238"/>
                  </a:lnTo>
                  <a:lnTo>
                    <a:pt x="11" y="238"/>
                  </a:lnTo>
                  <a:lnTo>
                    <a:pt x="11" y="228"/>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endParaRPr>
            </a:p>
          </p:txBody>
        </p:sp>
        <p:sp>
          <p:nvSpPr>
            <p:cNvPr id="29" name="Freeform 15"/>
            <p:cNvSpPr>
              <a:spLocks/>
            </p:cNvSpPr>
            <p:nvPr/>
          </p:nvSpPr>
          <p:spPr bwMode="auto">
            <a:xfrm>
              <a:off x="4248754" y="3885998"/>
              <a:ext cx="317157" cy="209955"/>
            </a:xfrm>
            <a:custGeom>
              <a:avLst/>
              <a:gdLst/>
              <a:ahLst/>
              <a:cxnLst>
                <a:cxn ang="0">
                  <a:pos x="62" y="197"/>
                </a:cxn>
                <a:cxn ang="0">
                  <a:pos x="72" y="197"/>
                </a:cxn>
                <a:cxn ang="0">
                  <a:pos x="83" y="207"/>
                </a:cxn>
                <a:cxn ang="0">
                  <a:pos x="93" y="207"/>
                </a:cxn>
                <a:cxn ang="0">
                  <a:pos x="103" y="197"/>
                </a:cxn>
                <a:cxn ang="0">
                  <a:pos x="114" y="207"/>
                </a:cxn>
                <a:cxn ang="0">
                  <a:pos x="124" y="207"/>
                </a:cxn>
                <a:cxn ang="0">
                  <a:pos x="155" y="197"/>
                </a:cxn>
                <a:cxn ang="0">
                  <a:pos x="196" y="186"/>
                </a:cxn>
                <a:cxn ang="0">
                  <a:pos x="217" y="176"/>
                </a:cxn>
                <a:cxn ang="0">
                  <a:pos x="279" y="166"/>
                </a:cxn>
                <a:cxn ang="0">
                  <a:pos x="300" y="145"/>
                </a:cxn>
                <a:cxn ang="0">
                  <a:pos x="300" y="104"/>
                </a:cxn>
                <a:cxn ang="0">
                  <a:pos x="289" y="93"/>
                </a:cxn>
                <a:cxn ang="0">
                  <a:pos x="279" y="83"/>
                </a:cxn>
                <a:cxn ang="0">
                  <a:pos x="279" y="62"/>
                </a:cxn>
                <a:cxn ang="0">
                  <a:pos x="269" y="52"/>
                </a:cxn>
                <a:cxn ang="0">
                  <a:pos x="248" y="62"/>
                </a:cxn>
                <a:cxn ang="0">
                  <a:pos x="207" y="52"/>
                </a:cxn>
                <a:cxn ang="0">
                  <a:pos x="165" y="52"/>
                </a:cxn>
                <a:cxn ang="0">
                  <a:pos x="93" y="62"/>
                </a:cxn>
                <a:cxn ang="0">
                  <a:pos x="83" y="62"/>
                </a:cxn>
                <a:cxn ang="0">
                  <a:pos x="72" y="62"/>
                </a:cxn>
                <a:cxn ang="0">
                  <a:pos x="62" y="52"/>
                </a:cxn>
                <a:cxn ang="0">
                  <a:pos x="31" y="31"/>
                </a:cxn>
                <a:cxn ang="0">
                  <a:pos x="0" y="11"/>
                </a:cxn>
                <a:cxn ang="0">
                  <a:pos x="0" y="0"/>
                </a:cxn>
                <a:cxn ang="0">
                  <a:pos x="0" y="31"/>
                </a:cxn>
                <a:cxn ang="0">
                  <a:pos x="10" y="62"/>
                </a:cxn>
                <a:cxn ang="0">
                  <a:pos x="21" y="135"/>
                </a:cxn>
                <a:cxn ang="0">
                  <a:pos x="31" y="145"/>
                </a:cxn>
                <a:cxn ang="0">
                  <a:pos x="41" y="145"/>
                </a:cxn>
                <a:cxn ang="0">
                  <a:pos x="52" y="166"/>
                </a:cxn>
                <a:cxn ang="0">
                  <a:pos x="52" y="197"/>
                </a:cxn>
              </a:cxnLst>
              <a:rect l="0" t="0" r="r" b="b"/>
              <a:pathLst>
                <a:path w="300" h="207">
                  <a:moveTo>
                    <a:pt x="52" y="197"/>
                  </a:moveTo>
                  <a:lnTo>
                    <a:pt x="62" y="197"/>
                  </a:lnTo>
                  <a:lnTo>
                    <a:pt x="62" y="197"/>
                  </a:lnTo>
                  <a:lnTo>
                    <a:pt x="72" y="197"/>
                  </a:lnTo>
                  <a:lnTo>
                    <a:pt x="72" y="207"/>
                  </a:lnTo>
                  <a:lnTo>
                    <a:pt x="83" y="207"/>
                  </a:lnTo>
                  <a:lnTo>
                    <a:pt x="83" y="207"/>
                  </a:lnTo>
                  <a:lnTo>
                    <a:pt x="93" y="207"/>
                  </a:lnTo>
                  <a:lnTo>
                    <a:pt x="93" y="207"/>
                  </a:lnTo>
                  <a:lnTo>
                    <a:pt x="103" y="197"/>
                  </a:lnTo>
                  <a:lnTo>
                    <a:pt x="103" y="207"/>
                  </a:lnTo>
                  <a:lnTo>
                    <a:pt x="114" y="207"/>
                  </a:lnTo>
                  <a:lnTo>
                    <a:pt x="114" y="207"/>
                  </a:lnTo>
                  <a:lnTo>
                    <a:pt x="124" y="207"/>
                  </a:lnTo>
                  <a:lnTo>
                    <a:pt x="134" y="207"/>
                  </a:lnTo>
                  <a:lnTo>
                    <a:pt x="155" y="197"/>
                  </a:lnTo>
                  <a:lnTo>
                    <a:pt x="186" y="186"/>
                  </a:lnTo>
                  <a:lnTo>
                    <a:pt x="196" y="186"/>
                  </a:lnTo>
                  <a:lnTo>
                    <a:pt x="207" y="176"/>
                  </a:lnTo>
                  <a:lnTo>
                    <a:pt x="217" y="176"/>
                  </a:lnTo>
                  <a:lnTo>
                    <a:pt x="238" y="176"/>
                  </a:lnTo>
                  <a:lnTo>
                    <a:pt x="279" y="166"/>
                  </a:lnTo>
                  <a:lnTo>
                    <a:pt x="289" y="155"/>
                  </a:lnTo>
                  <a:lnTo>
                    <a:pt x="300" y="145"/>
                  </a:lnTo>
                  <a:lnTo>
                    <a:pt x="300" y="114"/>
                  </a:lnTo>
                  <a:lnTo>
                    <a:pt x="300" y="104"/>
                  </a:lnTo>
                  <a:lnTo>
                    <a:pt x="289" y="104"/>
                  </a:lnTo>
                  <a:lnTo>
                    <a:pt x="289" y="93"/>
                  </a:lnTo>
                  <a:lnTo>
                    <a:pt x="279" y="93"/>
                  </a:lnTo>
                  <a:lnTo>
                    <a:pt x="279" y="83"/>
                  </a:lnTo>
                  <a:lnTo>
                    <a:pt x="279" y="83"/>
                  </a:lnTo>
                  <a:lnTo>
                    <a:pt x="279" y="62"/>
                  </a:lnTo>
                  <a:lnTo>
                    <a:pt x="269" y="52"/>
                  </a:lnTo>
                  <a:lnTo>
                    <a:pt x="269" y="52"/>
                  </a:lnTo>
                  <a:lnTo>
                    <a:pt x="269" y="52"/>
                  </a:lnTo>
                  <a:lnTo>
                    <a:pt x="248" y="62"/>
                  </a:lnTo>
                  <a:lnTo>
                    <a:pt x="227" y="62"/>
                  </a:lnTo>
                  <a:lnTo>
                    <a:pt x="207" y="52"/>
                  </a:lnTo>
                  <a:lnTo>
                    <a:pt x="186" y="42"/>
                  </a:lnTo>
                  <a:lnTo>
                    <a:pt x="165" y="52"/>
                  </a:lnTo>
                  <a:lnTo>
                    <a:pt x="145" y="52"/>
                  </a:lnTo>
                  <a:lnTo>
                    <a:pt x="93" y="62"/>
                  </a:lnTo>
                  <a:lnTo>
                    <a:pt x="83" y="62"/>
                  </a:lnTo>
                  <a:lnTo>
                    <a:pt x="83" y="62"/>
                  </a:lnTo>
                  <a:lnTo>
                    <a:pt x="83" y="62"/>
                  </a:lnTo>
                  <a:lnTo>
                    <a:pt x="72" y="62"/>
                  </a:lnTo>
                  <a:lnTo>
                    <a:pt x="72" y="62"/>
                  </a:lnTo>
                  <a:lnTo>
                    <a:pt x="62" y="52"/>
                  </a:lnTo>
                  <a:lnTo>
                    <a:pt x="52" y="42"/>
                  </a:lnTo>
                  <a:lnTo>
                    <a:pt x="31" y="31"/>
                  </a:lnTo>
                  <a:lnTo>
                    <a:pt x="10" y="11"/>
                  </a:lnTo>
                  <a:lnTo>
                    <a:pt x="0" y="11"/>
                  </a:lnTo>
                  <a:lnTo>
                    <a:pt x="0" y="0"/>
                  </a:lnTo>
                  <a:lnTo>
                    <a:pt x="0" y="0"/>
                  </a:lnTo>
                  <a:lnTo>
                    <a:pt x="0" y="21"/>
                  </a:lnTo>
                  <a:lnTo>
                    <a:pt x="0" y="31"/>
                  </a:lnTo>
                  <a:lnTo>
                    <a:pt x="0" y="52"/>
                  </a:lnTo>
                  <a:lnTo>
                    <a:pt x="10" y="62"/>
                  </a:lnTo>
                  <a:lnTo>
                    <a:pt x="10" y="124"/>
                  </a:lnTo>
                  <a:lnTo>
                    <a:pt x="21" y="135"/>
                  </a:lnTo>
                  <a:lnTo>
                    <a:pt x="21" y="145"/>
                  </a:lnTo>
                  <a:lnTo>
                    <a:pt x="31" y="145"/>
                  </a:lnTo>
                  <a:lnTo>
                    <a:pt x="31" y="145"/>
                  </a:lnTo>
                  <a:lnTo>
                    <a:pt x="41" y="145"/>
                  </a:lnTo>
                  <a:lnTo>
                    <a:pt x="41" y="155"/>
                  </a:lnTo>
                  <a:lnTo>
                    <a:pt x="52" y="166"/>
                  </a:lnTo>
                  <a:lnTo>
                    <a:pt x="52" y="176"/>
                  </a:lnTo>
                  <a:lnTo>
                    <a:pt x="52" y="197"/>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endParaRPr>
            </a:p>
          </p:txBody>
        </p:sp>
        <p:sp>
          <p:nvSpPr>
            <p:cNvPr id="30" name="Freeform 16"/>
            <p:cNvSpPr>
              <a:spLocks/>
            </p:cNvSpPr>
            <p:nvPr/>
          </p:nvSpPr>
          <p:spPr bwMode="auto">
            <a:xfrm>
              <a:off x="4396872" y="4031141"/>
              <a:ext cx="348729" cy="377288"/>
            </a:xfrm>
            <a:custGeom>
              <a:avLst/>
              <a:gdLst/>
              <a:ahLst/>
              <a:cxnLst>
                <a:cxn ang="0">
                  <a:pos x="31" y="362"/>
                </a:cxn>
                <a:cxn ang="0">
                  <a:pos x="62" y="372"/>
                </a:cxn>
                <a:cxn ang="0">
                  <a:pos x="103" y="351"/>
                </a:cxn>
                <a:cxn ang="0">
                  <a:pos x="113" y="351"/>
                </a:cxn>
                <a:cxn ang="0">
                  <a:pos x="113" y="351"/>
                </a:cxn>
                <a:cxn ang="0">
                  <a:pos x="134" y="331"/>
                </a:cxn>
                <a:cxn ang="0">
                  <a:pos x="155" y="320"/>
                </a:cxn>
                <a:cxn ang="0">
                  <a:pos x="196" y="300"/>
                </a:cxn>
                <a:cxn ang="0">
                  <a:pos x="217" y="279"/>
                </a:cxn>
                <a:cxn ang="0">
                  <a:pos x="227" y="258"/>
                </a:cxn>
                <a:cxn ang="0">
                  <a:pos x="248" y="217"/>
                </a:cxn>
                <a:cxn ang="0">
                  <a:pos x="237" y="186"/>
                </a:cxn>
                <a:cxn ang="0">
                  <a:pos x="237" y="165"/>
                </a:cxn>
                <a:cxn ang="0">
                  <a:pos x="248" y="155"/>
                </a:cxn>
                <a:cxn ang="0">
                  <a:pos x="258" y="176"/>
                </a:cxn>
                <a:cxn ang="0">
                  <a:pos x="289" y="165"/>
                </a:cxn>
                <a:cxn ang="0">
                  <a:pos x="310" y="134"/>
                </a:cxn>
                <a:cxn ang="0">
                  <a:pos x="310" y="93"/>
                </a:cxn>
                <a:cxn ang="0">
                  <a:pos x="320" y="51"/>
                </a:cxn>
                <a:cxn ang="0">
                  <a:pos x="330" y="41"/>
                </a:cxn>
                <a:cxn ang="0">
                  <a:pos x="320" y="20"/>
                </a:cxn>
                <a:cxn ang="0">
                  <a:pos x="289" y="0"/>
                </a:cxn>
                <a:cxn ang="0">
                  <a:pos x="248" y="20"/>
                </a:cxn>
                <a:cxn ang="0">
                  <a:pos x="165" y="31"/>
                </a:cxn>
                <a:cxn ang="0">
                  <a:pos x="103" y="31"/>
                </a:cxn>
                <a:cxn ang="0">
                  <a:pos x="82" y="41"/>
                </a:cxn>
                <a:cxn ang="0">
                  <a:pos x="41" y="41"/>
                </a:cxn>
                <a:cxn ang="0">
                  <a:pos x="41" y="83"/>
                </a:cxn>
                <a:cxn ang="0">
                  <a:pos x="62" y="93"/>
                </a:cxn>
                <a:cxn ang="0">
                  <a:pos x="93" y="83"/>
                </a:cxn>
                <a:cxn ang="0">
                  <a:pos x="93" y="72"/>
                </a:cxn>
                <a:cxn ang="0">
                  <a:pos x="72" y="83"/>
                </a:cxn>
                <a:cxn ang="0">
                  <a:pos x="72" y="124"/>
                </a:cxn>
                <a:cxn ang="0">
                  <a:pos x="72" y="145"/>
                </a:cxn>
                <a:cxn ang="0">
                  <a:pos x="41" y="165"/>
                </a:cxn>
                <a:cxn ang="0">
                  <a:pos x="20" y="186"/>
                </a:cxn>
                <a:cxn ang="0">
                  <a:pos x="10" y="207"/>
                </a:cxn>
                <a:cxn ang="0">
                  <a:pos x="20" y="248"/>
                </a:cxn>
                <a:cxn ang="0">
                  <a:pos x="31" y="258"/>
                </a:cxn>
                <a:cxn ang="0">
                  <a:pos x="31" y="269"/>
                </a:cxn>
                <a:cxn ang="0">
                  <a:pos x="20" y="279"/>
                </a:cxn>
                <a:cxn ang="0">
                  <a:pos x="31" y="310"/>
                </a:cxn>
                <a:cxn ang="0">
                  <a:pos x="31" y="310"/>
                </a:cxn>
                <a:cxn ang="0">
                  <a:pos x="10" y="320"/>
                </a:cxn>
                <a:cxn ang="0">
                  <a:pos x="0" y="341"/>
                </a:cxn>
              </a:cxnLst>
              <a:rect l="0" t="0" r="r" b="b"/>
              <a:pathLst>
                <a:path w="330" h="372">
                  <a:moveTo>
                    <a:pt x="0" y="362"/>
                  </a:moveTo>
                  <a:lnTo>
                    <a:pt x="10" y="362"/>
                  </a:lnTo>
                  <a:lnTo>
                    <a:pt x="31" y="362"/>
                  </a:lnTo>
                  <a:lnTo>
                    <a:pt x="41" y="372"/>
                  </a:lnTo>
                  <a:lnTo>
                    <a:pt x="51" y="372"/>
                  </a:lnTo>
                  <a:lnTo>
                    <a:pt x="62" y="372"/>
                  </a:lnTo>
                  <a:lnTo>
                    <a:pt x="82" y="372"/>
                  </a:lnTo>
                  <a:lnTo>
                    <a:pt x="93" y="362"/>
                  </a:lnTo>
                  <a:lnTo>
                    <a:pt x="103" y="351"/>
                  </a:lnTo>
                  <a:lnTo>
                    <a:pt x="113" y="351"/>
                  </a:lnTo>
                  <a:lnTo>
                    <a:pt x="113" y="351"/>
                  </a:lnTo>
                  <a:lnTo>
                    <a:pt x="113" y="351"/>
                  </a:lnTo>
                  <a:lnTo>
                    <a:pt x="103" y="351"/>
                  </a:lnTo>
                  <a:lnTo>
                    <a:pt x="113" y="351"/>
                  </a:lnTo>
                  <a:lnTo>
                    <a:pt x="113" y="351"/>
                  </a:lnTo>
                  <a:lnTo>
                    <a:pt x="124" y="341"/>
                  </a:lnTo>
                  <a:lnTo>
                    <a:pt x="134" y="331"/>
                  </a:lnTo>
                  <a:lnTo>
                    <a:pt x="134" y="331"/>
                  </a:lnTo>
                  <a:lnTo>
                    <a:pt x="144" y="320"/>
                  </a:lnTo>
                  <a:lnTo>
                    <a:pt x="144" y="320"/>
                  </a:lnTo>
                  <a:lnTo>
                    <a:pt x="155" y="320"/>
                  </a:lnTo>
                  <a:lnTo>
                    <a:pt x="165" y="310"/>
                  </a:lnTo>
                  <a:lnTo>
                    <a:pt x="186" y="300"/>
                  </a:lnTo>
                  <a:lnTo>
                    <a:pt x="196" y="300"/>
                  </a:lnTo>
                  <a:lnTo>
                    <a:pt x="206" y="300"/>
                  </a:lnTo>
                  <a:lnTo>
                    <a:pt x="206" y="289"/>
                  </a:lnTo>
                  <a:lnTo>
                    <a:pt x="217" y="279"/>
                  </a:lnTo>
                  <a:lnTo>
                    <a:pt x="217" y="269"/>
                  </a:lnTo>
                  <a:lnTo>
                    <a:pt x="217" y="269"/>
                  </a:lnTo>
                  <a:lnTo>
                    <a:pt x="227" y="258"/>
                  </a:lnTo>
                  <a:lnTo>
                    <a:pt x="237" y="258"/>
                  </a:lnTo>
                  <a:lnTo>
                    <a:pt x="258" y="248"/>
                  </a:lnTo>
                  <a:lnTo>
                    <a:pt x="248" y="217"/>
                  </a:lnTo>
                  <a:lnTo>
                    <a:pt x="248" y="207"/>
                  </a:lnTo>
                  <a:lnTo>
                    <a:pt x="237" y="196"/>
                  </a:lnTo>
                  <a:lnTo>
                    <a:pt x="237" y="186"/>
                  </a:lnTo>
                  <a:lnTo>
                    <a:pt x="237" y="186"/>
                  </a:lnTo>
                  <a:lnTo>
                    <a:pt x="237" y="176"/>
                  </a:lnTo>
                  <a:lnTo>
                    <a:pt x="237" y="165"/>
                  </a:lnTo>
                  <a:lnTo>
                    <a:pt x="237" y="155"/>
                  </a:lnTo>
                  <a:lnTo>
                    <a:pt x="248" y="155"/>
                  </a:lnTo>
                  <a:lnTo>
                    <a:pt x="248" y="155"/>
                  </a:lnTo>
                  <a:lnTo>
                    <a:pt x="248" y="165"/>
                  </a:lnTo>
                  <a:lnTo>
                    <a:pt x="248" y="165"/>
                  </a:lnTo>
                  <a:lnTo>
                    <a:pt x="258" y="176"/>
                  </a:lnTo>
                  <a:lnTo>
                    <a:pt x="268" y="176"/>
                  </a:lnTo>
                  <a:lnTo>
                    <a:pt x="279" y="165"/>
                  </a:lnTo>
                  <a:lnTo>
                    <a:pt x="289" y="165"/>
                  </a:lnTo>
                  <a:lnTo>
                    <a:pt x="299" y="155"/>
                  </a:lnTo>
                  <a:lnTo>
                    <a:pt x="310" y="145"/>
                  </a:lnTo>
                  <a:lnTo>
                    <a:pt x="310" y="134"/>
                  </a:lnTo>
                  <a:lnTo>
                    <a:pt x="310" y="114"/>
                  </a:lnTo>
                  <a:lnTo>
                    <a:pt x="310" y="103"/>
                  </a:lnTo>
                  <a:lnTo>
                    <a:pt x="310" y="93"/>
                  </a:lnTo>
                  <a:lnTo>
                    <a:pt x="320" y="93"/>
                  </a:lnTo>
                  <a:lnTo>
                    <a:pt x="320" y="72"/>
                  </a:lnTo>
                  <a:lnTo>
                    <a:pt x="320" y="51"/>
                  </a:lnTo>
                  <a:lnTo>
                    <a:pt x="330" y="41"/>
                  </a:lnTo>
                  <a:lnTo>
                    <a:pt x="330" y="41"/>
                  </a:lnTo>
                  <a:lnTo>
                    <a:pt x="330" y="41"/>
                  </a:lnTo>
                  <a:lnTo>
                    <a:pt x="330" y="31"/>
                  </a:lnTo>
                  <a:lnTo>
                    <a:pt x="330" y="20"/>
                  </a:lnTo>
                  <a:lnTo>
                    <a:pt x="320" y="20"/>
                  </a:lnTo>
                  <a:lnTo>
                    <a:pt x="299" y="10"/>
                  </a:lnTo>
                  <a:lnTo>
                    <a:pt x="289" y="0"/>
                  </a:lnTo>
                  <a:lnTo>
                    <a:pt x="289" y="0"/>
                  </a:lnTo>
                  <a:lnTo>
                    <a:pt x="279" y="0"/>
                  </a:lnTo>
                  <a:lnTo>
                    <a:pt x="268" y="10"/>
                  </a:lnTo>
                  <a:lnTo>
                    <a:pt x="248" y="20"/>
                  </a:lnTo>
                  <a:lnTo>
                    <a:pt x="237" y="31"/>
                  </a:lnTo>
                  <a:lnTo>
                    <a:pt x="217" y="31"/>
                  </a:lnTo>
                  <a:lnTo>
                    <a:pt x="165" y="31"/>
                  </a:lnTo>
                  <a:lnTo>
                    <a:pt x="124" y="31"/>
                  </a:lnTo>
                  <a:lnTo>
                    <a:pt x="113" y="31"/>
                  </a:lnTo>
                  <a:lnTo>
                    <a:pt x="103" y="31"/>
                  </a:lnTo>
                  <a:lnTo>
                    <a:pt x="93" y="41"/>
                  </a:lnTo>
                  <a:lnTo>
                    <a:pt x="82" y="41"/>
                  </a:lnTo>
                  <a:lnTo>
                    <a:pt x="82" y="41"/>
                  </a:lnTo>
                  <a:lnTo>
                    <a:pt x="72" y="41"/>
                  </a:lnTo>
                  <a:lnTo>
                    <a:pt x="62" y="41"/>
                  </a:lnTo>
                  <a:lnTo>
                    <a:pt x="41" y="41"/>
                  </a:lnTo>
                  <a:lnTo>
                    <a:pt x="41" y="62"/>
                  </a:lnTo>
                  <a:lnTo>
                    <a:pt x="41" y="72"/>
                  </a:lnTo>
                  <a:lnTo>
                    <a:pt x="41" y="83"/>
                  </a:lnTo>
                  <a:lnTo>
                    <a:pt x="51" y="83"/>
                  </a:lnTo>
                  <a:lnTo>
                    <a:pt x="51" y="83"/>
                  </a:lnTo>
                  <a:lnTo>
                    <a:pt x="62" y="93"/>
                  </a:lnTo>
                  <a:lnTo>
                    <a:pt x="72" y="93"/>
                  </a:lnTo>
                  <a:lnTo>
                    <a:pt x="82" y="93"/>
                  </a:lnTo>
                  <a:lnTo>
                    <a:pt x="93" y="83"/>
                  </a:lnTo>
                  <a:lnTo>
                    <a:pt x="93" y="83"/>
                  </a:lnTo>
                  <a:lnTo>
                    <a:pt x="93" y="83"/>
                  </a:lnTo>
                  <a:lnTo>
                    <a:pt x="93" y="72"/>
                  </a:lnTo>
                  <a:lnTo>
                    <a:pt x="82" y="72"/>
                  </a:lnTo>
                  <a:lnTo>
                    <a:pt x="72" y="72"/>
                  </a:lnTo>
                  <a:lnTo>
                    <a:pt x="72" y="83"/>
                  </a:lnTo>
                  <a:lnTo>
                    <a:pt x="72" y="93"/>
                  </a:lnTo>
                  <a:lnTo>
                    <a:pt x="72" y="103"/>
                  </a:lnTo>
                  <a:lnTo>
                    <a:pt x="72" y="124"/>
                  </a:lnTo>
                  <a:lnTo>
                    <a:pt x="72" y="134"/>
                  </a:lnTo>
                  <a:lnTo>
                    <a:pt x="72" y="145"/>
                  </a:lnTo>
                  <a:lnTo>
                    <a:pt x="72" y="145"/>
                  </a:lnTo>
                  <a:lnTo>
                    <a:pt x="62" y="155"/>
                  </a:lnTo>
                  <a:lnTo>
                    <a:pt x="51" y="155"/>
                  </a:lnTo>
                  <a:lnTo>
                    <a:pt x="41" y="165"/>
                  </a:lnTo>
                  <a:lnTo>
                    <a:pt x="31" y="176"/>
                  </a:lnTo>
                  <a:lnTo>
                    <a:pt x="31" y="186"/>
                  </a:lnTo>
                  <a:lnTo>
                    <a:pt x="20" y="186"/>
                  </a:lnTo>
                  <a:lnTo>
                    <a:pt x="20" y="196"/>
                  </a:lnTo>
                  <a:lnTo>
                    <a:pt x="20" y="196"/>
                  </a:lnTo>
                  <a:lnTo>
                    <a:pt x="10" y="207"/>
                  </a:lnTo>
                  <a:lnTo>
                    <a:pt x="10" y="217"/>
                  </a:lnTo>
                  <a:lnTo>
                    <a:pt x="10" y="227"/>
                  </a:lnTo>
                  <a:lnTo>
                    <a:pt x="20" y="248"/>
                  </a:lnTo>
                  <a:lnTo>
                    <a:pt x="20" y="258"/>
                  </a:lnTo>
                  <a:lnTo>
                    <a:pt x="20" y="258"/>
                  </a:lnTo>
                  <a:lnTo>
                    <a:pt x="31" y="258"/>
                  </a:lnTo>
                  <a:lnTo>
                    <a:pt x="31" y="269"/>
                  </a:lnTo>
                  <a:lnTo>
                    <a:pt x="31" y="269"/>
                  </a:lnTo>
                  <a:lnTo>
                    <a:pt x="31" y="269"/>
                  </a:lnTo>
                  <a:lnTo>
                    <a:pt x="20" y="269"/>
                  </a:lnTo>
                  <a:lnTo>
                    <a:pt x="20" y="279"/>
                  </a:lnTo>
                  <a:lnTo>
                    <a:pt x="20" y="279"/>
                  </a:lnTo>
                  <a:lnTo>
                    <a:pt x="20" y="289"/>
                  </a:lnTo>
                  <a:lnTo>
                    <a:pt x="31" y="300"/>
                  </a:lnTo>
                  <a:lnTo>
                    <a:pt x="31" y="310"/>
                  </a:lnTo>
                  <a:lnTo>
                    <a:pt x="31" y="320"/>
                  </a:lnTo>
                  <a:lnTo>
                    <a:pt x="31" y="320"/>
                  </a:lnTo>
                  <a:lnTo>
                    <a:pt x="31" y="310"/>
                  </a:lnTo>
                  <a:lnTo>
                    <a:pt x="20" y="310"/>
                  </a:lnTo>
                  <a:lnTo>
                    <a:pt x="10" y="320"/>
                  </a:lnTo>
                  <a:lnTo>
                    <a:pt x="10" y="320"/>
                  </a:lnTo>
                  <a:lnTo>
                    <a:pt x="0" y="331"/>
                  </a:lnTo>
                  <a:lnTo>
                    <a:pt x="0" y="331"/>
                  </a:lnTo>
                  <a:lnTo>
                    <a:pt x="0" y="341"/>
                  </a:lnTo>
                  <a:lnTo>
                    <a:pt x="0" y="351"/>
                  </a:lnTo>
                  <a:lnTo>
                    <a:pt x="0" y="362"/>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endParaRPr>
            </a:p>
          </p:txBody>
        </p:sp>
        <p:sp>
          <p:nvSpPr>
            <p:cNvPr id="31" name="Freeform 17"/>
            <p:cNvSpPr>
              <a:spLocks/>
            </p:cNvSpPr>
            <p:nvPr/>
          </p:nvSpPr>
          <p:spPr bwMode="auto">
            <a:xfrm>
              <a:off x="4248754" y="4084903"/>
              <a:ext cx="229616" cy="337823"/>
            </a:xfrm>
            <a:custGeom>
              <a:avLst/>
              <a:gdLst/>
              <a:ahLst/>
              <a:cxnLst>
                <a:cxn ang="0">
                  <a:pos x="10" y="227"/>
                </a:cxn>
                <a:cxn ang="0">
                  <a:pos x="21" y="248"/>
                </a:cxn>
                <a:cxn ang="0">
                  <a:pos x="21" y="258"/>
                </a:cxn>
                <a:cxn ang="0">
                  <a:pos x="21" y="258"/>
                </a:cxn>
                <a:cxn ang="0">
                  <a:pos x="31" y="258"/>
                </a:cxn>
                <a:cxn ang="0">
                  <a:pos x="41" y="258"/>
                </a:cxn>
                <a:cxn ang="0">
                  <a:pos x="52" y="238"/>
                </a:cxn>
                <a:cxn ang="0">
                  <a:pos x="62" y="248"/>
                </a:cxn>
                <a:cxn ang="0">
                  <a:pos x="72" y="258"/>
                </a:cxn>
                <a:cxn ang="0">
                  <a:pos x="72" y="289"/>
                </a:cxn>
                <a:cxn ang="0">
                  <a:pos x="83" y="279"/>
                </a:cxn>
                <a:cxn ang="0">
                  <a:pos x="93" y="289"/>
                </a:cxn>
                <a:cxn ang="0">
                  <a:pos x="103" y="300"/>
                </a:cxn>
                <a:cxn ang="0">
                  <a:pos x="93" y="320"/>
                </a:cxn>
                <a:cxn ang="0">
                  <a:pos x="93" y="331"/>
                </a:cxn>
                <a:cxn ang="0">
                  <a:pos x="103" y="331"/>
                </a:cxn>
                <a:cxn ang="0">
                  <a:pos x="124" y="331"/>
                </a:cxn>
                <a:cxn ang="0">
                  <a:pos x="124" y="310"/>
                </a:cxn>
                <a:cxn ang="0">
                  <a:pos x="145" y="300"/>
                </a:cxn>
                <a:cxn ang="0">
                  <a:pos x="155" y="300"/>
                </a:cxn>
                <a:cxn ang="0">
                  <a:pos x="155" y="300"/>
                </a:cxn>
                <a:cxn ang="0">
                  <a:pos x="145" y="269"/>
                </a:cxn>
                <a:cxn ang="0">
                  <a:pos x="155" y="258"/>
                </a:cxn>
                <a:cxn ang="0">
                  <a:pos x="176" y="248"/>
                </a:cxn>
                <a:cxn ang="0">
                  <a:pos x="186" y="248"/>
                </a:cxn>
                <a:cxn ang="0">
                  <a:pos x="176" y="207"/>
                </a:cxn>
                <a:cxn ang="0">
                  <a:pos x="155" y="176"/>
                </a:cxn>
                <a:cxn ang="0">
                  <a:pos x="155" y="145"/>
                </a:cxn>
                <a:cxn ang="0">
                  <a:pos x="176" y="103"/>
                </a:cxn>
                <a:cxn ang="0">
                  <a:pos x="186" y="93"/>
                </a:cxn>
                <a:cxn ang="0">
                  <a:pos x="217" y="93"/>
                </a:cxn>
                <a:cxn ang="0">
                  <a:pos x="207" y="62"/>
                </a:cxn>
                <a:cxn ang="0">
                  <a:pos x="207" y="41"/>
                </a:cxn>
                <a:cxn ang="0">
                  <a:pos x="217" y="31"/>
                </a:cxn>
                <a:cxn ang="0">
                  <a:pos x="207" y="31"/>
                </a:cxn>
                <a:cxn ang="0">
                  <a:pos x="196" y="31"/>
                </a:cxn>
                <a:cxn ang="0">
                  <a:pos x="176" y="21"/>
                </a:cxn>
                <a:cxn ang="0">
                  <a:pos x="186" y="10"/>
                </a:cxn>
                <a:cxn ang="0">
                  <a:pos x="186" y="0"/>
                </a:cxn>
                <a:cxn ang="0">
                  <a:pos x="155" y="0"/>
                </a:cxn>
                <a:cxn ang="0">
                  <a:pos x="103" y="10"/>
                </a:cxn>
                <a:cxn ang="0">
                  <a:pos x="72" y="0"/>
                </a:cxn>
                <a:cxn ang="0">
                  <a:pos x="52" y="21"/>
                </a:cxn>
                <a:cxn ang="0">
                  <a:pos x="52" y="62"/>
                </a:cxn>
                <a:cxn ang="0">
                  <a:pos x="52" y="83"/>
                </a:cxn>
                <a:cxn ang="0">
                  <a:pos x="31" y="93"/>
                </a:cxn>
                <a:cxn ang="0">
                  <a:pos x="21" y="134"/>
                </a:cxn>
                <a:cxn ang="0">
                  <a:pos x="21" y="145"/>
                </a:cxn>
                <a:cxn ang="0">
                  <a:pos x="31" y="155"/>
                </a:cxn>
                <a:cxn ang="0">
                  <a:pos x="41" y="155"/>
                </a:cxn>
                <a:cxn ang="0">
                  <a:pos x="31" y="165"/>
                </a:cxn>
                <a:cxn ang="0">
                  <a:pos x="21" y="165"/>
                </a:cxn>
                <a:cxn ang="0">
                  <a:pos x="21" y="186"/>
                </a:cxn>
                <a:cxn ang="0">
                  <a:pos x="0" y="217"/>
                </a:cxn>
              </a:cxnLst>
              <a:rect l="0" t="0" r="r" b="b"/>
              <a:pathLst>
                <a:path w="217" h="331">
                  <a:moveTo>
                    <a:pt x="0" y="227"/>
                  </a:moveTo>
                  <a:lnTo>
                    <a:pt x="10" y="227"/>
                  </a:lnTo>
                  <a:lnTo>
                    <a:pt x="21" y="238"/>
                  </a:lnTo>
                  <a:lnTo>
                    <a:pt x="21" y="248"/>
                  </a:lnTo>
                  <a:lnTo>
                    <a:pt x="21" y="248"/>
                  </a:lnTo>
                  <a:lnTo>
                    <a:pt x="21" y="258"/>
                  </a:lnTo>
                  <a:lnTo>
                    <a:pt x="21" y="258"/>
                  </a:lnTo>
                  <a:lnTo>
                    <a:pt x="21" y="258"/>
                  </a:lnTo>
                  <a:lnTo>
                    <a:pt x="21" y="258"/>
                  </a:lnTo>
                  <a:lnTo>
                    <a:pt x="31" y="258"/>
                  </a:lnTo>
                  <a:lnTo>
                    <a:pt x="41" y="269"/>
                  </a:lnTo>
                  <a:lnTo>
                    <a:pt x="41" y="258"/>
                  </a:lnTo>
                  <a:lnTo>
                    <a:pt x="41" y="248"/>
                  </a:lnTo>
                  <a:lnTo>
                    <a:pt x="52" y="238"/>
                  </a:lnTo>
                  <a:lnTo>
                    <a:pt x="52" y="238"/>
                  </a:lnTo>
                  <a:lnTo>
                    <a:pt x="62" y="248"/>
                  </a:lnTo>
                  <a:lnTo>
                    <a:pt x="62" y="248"/>
                  </a:lnTo>
                  <a:lnTo>
                    <a:pt x="72" y="258"/>
                  </a:lnTo>
                  <a:lnTo>
                    <a:pt x="72" y="269"/>
                  </a:lnTo>
                  <a:lnTo>
                    <a:pt x="72" y="289"/>
                  </a:lnTo>
                  <a:lnTo>
                    <a:pt x="83" y="279"/>
                  </a:lnTo>
                  <a:lnTo>
                    <a:pt x="83" y="279"/>
                  </a:lnTo>
                  <a:lnTo>
                    <a:pt x="93" y="279"/>
                  </a:lnTo>
                  <a:lnTo>
                    <a:pt x="93" y="289"/>
                  </a:lnTo>
                  <a:lnTo>
                    <a:pt x="103" y="289"/>
                  </a:lnTo>
                  <a:lnTo>
                    <a:pt x="103" y="300"/>
                  </a:lnTo>
                  <a:lnTo>
                    <a:pt x="93" y="300"/>
                  </a:lnTo>
                  <a:lnTo>
                    <a:pt x="93" y="320"/>
                  </a:lnTo>
                  <a:lnTo>
                    <a:pt x="93" y="331"/>
                  </a:lnTo>
                  <a:lnTo>
                    <a:pt x="93" y="331"/>
                  </a:lnTo>
                  <a:lnTo>
                    <a:pt x="103" y="331"/>
                  </a:lnTo>
                  <a:lnTo>
                    <a:pt x="103" y="331"/>
                  </a:lnTo>
                  <a:lnTo>
                    <a:pt x="114" y="331"/>
                  </a:lnTo>
                  <a:lnTo>
                    <a:pt x="124" y="331"/>
                  </a:lnTo>
                  <a:lnTo>
                    <a:pt x="124" y="320"/>
                  </a:lnTo>
                  <a:lnTo>
                    <a:pt x="124" y="310"/>
                  </a:lnTo>
                  <a:lnTo>
                    <a:pt x="134" y="300"/>
                  </a:lnTo>
                  <a:lnTo>
                    <a:pt x="145" y="300"/>
                  </a:lnTo>
                  <a:lnTo>
                    <a:pt x="155" y="300"/>
                  </a:lnTo>
                  <a:lnTo>
                    <a:pt x="155" y="300"/>
                  </a:lnTo>
                  <a:lnTo>
                    <a:pt x="155" y="300"/>
                  </a:lnTo>
                  <a:lnTo>
                    <a:pt x="155" y="300"/>
                  </a:lnTo>
                  <a:lnTo>
                    <a:pt x="145" y="289"/>
                  </a:lnTo>
                  <a:lnTo>
                    <a:pt x="145" y="269"/>
                  </a:lnTo>
                  <a:lnTo>
                    <a:pt x="145" y="269"/>
                  </a:lnTo>
                  <a:lnTo>
                    <a:pt x="155" y="258"/>
                  </a:lnTo>
                  <a:lnTo>
                    <a:pt x="155" y="258"/>
                  </a:lnTo>
                  <a:lnTo>
                    <a:pt x="176" y="248"/>
                  </a:lnTo>
                  <a:lnTo>
                    <a:pt x="176" y="248"/>
                  </a:lnTo>
                  <a:lnTo>
                    <a:pt x="186" y="248"/>
                  </a:lnTo>
                  <a:lnTo>
                    <a:pt x="176" y="227"/>
                  </a:lnTo>
                  <a:lnTo>
                    <a:pt x="176" y="207"/>
                  </a:lnTo>
                  <a:lnTo>
                    <a:pt x="165" y="186"/>
                  </a:lnTo>
                  <a:lnTo>
                    <a:pt x="155" y="176"/>
                  </a:lnTo>
                  <a:lnTo>
                    <a:pt x="145" y="165"/>
                  </a:lnTo>
                  <a:lnTo>
                    <a:pt x="155" y="145"/>
                  </a:lnTo>
                  <a:lnTo>
                    <a:pt x="165" y="124"/>
                  </a:lnTo>
                  <a:lnTo>
                    <a:pt x="176" y="103"/>
                  </a:lnTo>
                  <a:lnTo>
                    <a:pt x="176" y="103"/>
                  </a:lnTo>
                  <a:lnTo>
                    <a:pt x="186" y="93"/>
                  </a:lnTo>
                  <a:lnTo>
                    <a:pt x="207" y="93"/>
                  </a:lnTo>
                  <a:lnTo>
                    <a:pt x="217" y="93"/>
                  </a:lnTo>
                  <a:lnTo>
                    <a:pt x="207" y="83"/>
                  </a:lnTo>
                  <a:lnTo>
                    <a:pt x="207" y="62"/>
                  </a:lnTo>
                  <a:lnTo>
                    <a:pt x="207" y="52"/>
                  </a:lnTo>
                  <a:lnTo>
                    <a:pt x="207" y="41"/>
                  </a:lnTo>
                  <a:lnTo>
                    <a:pt x="217" y="31"/>
                  </a:lnTo>
                  <a:lnTo>
                    <a:pt x="217" y="31"/>
                  </a:lnTo>
                  <a:lnTo>
                    <a:pt x="217" y="31"/>
                  </a:lnTo>
                  <a:lnTo>
                    <a:pt x="207" y="31"/>
                  </a:lnTo>
                  <a:lnTo>
                    <a:pt x="207" y="31"/>
                  </a:lnTo>
                  <a:lnTo>
                    <a:pt x="196" y="31"/>
                  </a:lnTo>
                  <a:lnTo>
                    <a:pt x="186" y="31"/>
                  </a:lnTo>
                  <a:lnTo>
                    <a:pt x="176" y="21"/>
                  </a:lnTo>
                  <a:lnTo>
                    <a:pt x="176" y="21"/>
                  </a:lnTo>
                  <a:lnTo>
                    <a:pt x="186" y="10"/>
                  </a:lnTo>
                  <a:lnTo>
                    <a:pt x="186" y="10"/>
                  </a:lnTo>
                  <a:lnTo>
                    <a:pt x="186" y="0"/>
                  </a:lnTo>
                  <a:lnTo>
                    <a:pt x="165" y="0"/>
                  </a:lnTo>
                  <a:lnTo>
                    <a:pt x="155" y="0"/>
                  </a:lnTo>
                  <a:lnTo>
                    <a:pt x="124" y="10"/>
                  </a:lnTo>
                  <a:lnTo>
                    <a:pt x="103" y="10"/>
                  </a:lnTo>
                  <a:lnTo>
                    <a:pt x="93" y="0"/>
                  </a:lnTo>
                  <a:lnTo>
                    <a:pt x="72" y="0"/>
                  </a:lnTo>
                  <a:lnTo>
                    <a:pt x="62" y="0"/>
                  </a:lnTo>
                  <a:lnTo>
                    <a:pt x="52" y="21"/>
                  </a:lnTo>
                  <a:lnTo>
                    <a:pt x="52" y="31"/>
                  </a:lnTo>
                  <a:lnTo>
                    <a:pt x="52" y="62"/>
                  </a:lnTo>
                  <a:lnTo>
                    <a:pt x="52" y="72"/>
                  </a:lnTo>
                  <a:lnTo>
                    <a:pt x="52" y="83"/>
                  </a:lnTo>
                  <a:lnTo>
                    <a:pt x="41" y="93"/>
                  </a:lnTo>
                  <a:lnTo>
                    <a:pt x="31" y="93"/>
                  </a:lnTo>
                  <a:lnTo>
                    <a:pt x="21" y="114"/>
                  </a:lnTo>
                  <a:lnTo>
                    <a:pt x="21" y="134"/>
                  </a:lnTo>
                  <a:lnTo>
                    <a:pt x="21" y="145"/>
                  </a:lnTo>
                  <a:lnTo>
                    <a:pt x="21" y="145"/>
                  </a:lnTo>
                  <a:lnTo>
                    <a:pt x="21" y="155"/>
                  </a:lnTo>
                  <a:lnTo>
                    <a:pt x="31" y="155"/>
                  </a:lnTo>
                  <a:lnTo>
                    <a:pt x="41" y="155"/>
                  </a:lnTo>
                  <a:lnTo>
                    <a:pt x="41" y="155"/>
                  </a:lnTo>
                  <a:lnTo>
                    <a:pt x="41" y="165"/>
                  </a:lnTo>
                  <a:lnTo>
                    <a:pt x="31" y="165"/>
                  </a:lnTo>
                  <a:lnTo>
                    <a:pt x="31" y="165"/>
                  </a:lnTo>
                  <a:lnTo>
                    <a:pt x="21" y="165"/>
                  </a:lnTo>
                  <a:lnTo>
                    <a:pt x="21" y="176"/>
                  </a:lnTo>
                  <a:lnTo>
                    <a:pt x="21" y="186"/>
                  </a:lnTo>
                  <a:lnTo>
                    <a:pt x="0" y="207"/>
                  </a:lnTo>
                  <a:lnTo>
                    <a:pt x="0" y="217"/>
                  </a:lnTo>
                  <a:lnTo>
                    <a:pt x="0" y="227"/>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endParaRPr>
            </a:p>
          </p:txBody>
        </p:sp>
        <p:sp>
          <p:nvSpPr>
            <p:cNvPr id="32" name="Freeform 18"/>
            <p:cNvSpPr>
              <a:spLocks/>
            </p:cNvSpPr>
            <p:nvPr/>
          </p:nvSpPr>
          <p:spPr bwMode="auto">
            <a:xfrm>
              <a:off x="4194220" y="4328009"/>
              <a:ext cx="414744" cy="262049"/>
            </a:xfrm>
            <a:custGeom>
              <a:avLst/>
              <a:gdLst/>
              <a:ahLst/>
              <a:cxnLst>
                <a:cxn ang="0">
                  <a:pos x="31" y="207"/>
                </a:cxn>
                <a:cxn ang="0">
                  <a:pos x="42" y="207"/>
                </a:cxn>
                <a:cxn ang="0">
                  <a:pos x="93" y="217"/>
                </a:cxn>
                <a:cxn ang="0">
                  <a:pos x="124" y="227"/>
                </a:cxn>
                <a:cxn ang="0">
                  <a:pos x="124" y="238"/>
                </a:cxn>
                <a:cxn ang="0">
                  <a:pos x="135" y="238"/>
                </a:cxn>
                <a:cxn ang="0">
                  <a:pos x="155" y="217"/>
                </a:cxn>
                <a:cxn ang="0">
                  <a:pos x="186" y="238"/>
                </a:cxn>
                <a:cxn ang="0">
                  <a:pos x="207" y="238"/>
                </a:cxn>
                <a:cxn ang="0">
                  <a:pos x="228" y="227"/>
                </a:cxn>
                <a:cxn ang="0">
                  <a:pos x="228" y="217"/>
                </a:cxn>
                <a:cxn ang="0">
                  <a:pos x="217" y="217"/>
                </a:cxn>
                <a:cxn ang="0">
                  <a:pos x="228" y="196"/>
                </a:cxn>
                <a:cxn ang="0">
                  <a:pos x="248" y="196"/>
                </a:cxn>
                <a:cxn ang="0">
                  <a:pos x="259" y="207"/>
                </a:cxn>
                <a:cxn ang="0">
                  <a:pos x="259" y="207"/>
                </a:cxn>
                <a:cxn ang="0">
                  <a:pos x="279" y="238"/>
                </a:cxn>
                <a:cxn ang="0">
                  <a:pos x="279" y="258"/>
                </a:cxn>
                <a:cxn ang="0">
                  <a:pos x="321" y="238"/>
                </a:cxn>
                <a:cxn ang="0">
                  <a:pos x="341" y="217"/>
                </a:cxn>
                <a:cxn ang="0">
                  <a:pos x="393" y="207"/>
                </a:cxn>
                <a:cxn ang="0">
                  <a:pos x="383" y="165"/>
                </a:cxn>
                <a:cxn ang="0">
                  <a:pos x="383" y="155"/>
                </a:cxn>
                <a:cxn ang="0">
                  <a:pos x="383" y="155"/>
                </a:cxn>
                <a:cxn ang="0">
                  <a:pos x="372" y="134"/>
                </a:cxn>
                <a:cxn ang="0">
                  <a:pos x="362" y="114"/>
                </a:cxn>
                <a:cxn ang="0">
                  <a:pos x="372" y="20"/>
                </a:cxn>
                <a:cxn ang="0">
                  <a:pos x="352" y="20"/>
                </a:cxn>
                <a:cxn ang="0">
                  <a:pos x="331" y="41"/>
                </a:cxn>
                <a:cxn ang="0">
                  <a:pos x="279" y="72"/>
                </a:cxn>
                <a:cxn ang="0">
                  <a:pos x="269" y="72"/>
                </a:cxn>
                <a:cxn ang="0">
                  <a:pos x="228" y="72"/>
                </a:cxn>
                <a:cxn ang="0">
                  <a:pos x="186" y="82"/>
                </a:cxn>
                <a:cxn ang="0">
                  <a:pos x="155" y="93"/>
                </a:cxn>
                <a:cxn ang="0">
                  <a:pos x="145" y="72"/>
                </a:cxn>
                <a:cxn ang="0">
                  <a:pos x="145" y="62"/>
                </a:cxn>
                <a:cxn ang="0">
                  <a:pos x="124" y="51"/>
                </a:cxn>
                <a:cxn ang="0">
                  <a:pos x="104" y="10"/>
                </a:cxn>
                <a:cxn ang="0">
                  <a:pos x="93" y="0"/>
                </a:cxn>
                <a:cxn ang="0">
                  <a:pos x="62" y="10"/>
                </a:cxn>
                <a:cxn ang="0">
                  <a:pos x="52" y="0"/>
                </a:cxn>
                <a:cxn ang="0">
                  <a:pos x="42" y="51"/>
                </a:cxn>
                <a:cxn ang="0">
                  <a:pos x="31" y="124"/>
                </a:cxn>
                <a:cxn ang="0">
                  <a:pos x="0" y="134"/>
                </a:cxn>
                <a:cxn ang="0">
                  <a:pos x="11" y="155"/>
                </a:cxn>
                <a:cxn ang="0">
                  <a:pos x="21" y="145"/>
                </a:cxn>
                <a:cxn ang="0">
                  <a:pos x="42" y="165"/>
                </a:cxn>
                <a:cxn ang="0">
                  <a:pos x="31" y="176"/>
                </a:cxn>
                <a:cxn ang="0">
                  <a:pos x="21" y="196"/>
                </a:cxn>
              </a:cxnLst>
              <a:rect l="0" t="0" r="r" b="b"/>
              <a:pathLst>
                <a:path w="393" h="258">
                  <a:moveTo>
                    <a:pt x="21" y="186"/>
                  </a:moveTo>
                  <a:lnTo>
                    <a:pt x="21" y="207"/>
                  </a:lnTo>
                  <a:lnTo>
                    <a:pt x="31" y="207"/>
                  </a:lnTo>
                  <a:lnTo>
                    <a:pt x="31" y="207"/>
                  </a:lnTo>
                  <a:lnTo>
                    <a:pt x="31" y="207"/>
                  </a:lnTo>
                  <a:lnTo>
                    <a:pt x="42" y="207"/>
                  </a:lnTo>
                  <a:lnTo>
                    <a:pt x="52" y="207"/>
                  </a:lnTo>
                  <a:lnTo>
                    <a:pt x="62" y="207"/>
                  </a:lnTo>
                  <a:lnTo>
                    <a:pt x="93" y="217"/>
                  </a:lnTo>
                  <a:lnTo>
                    <a:pt x="104" y="217"/>
                  </a:lnTo>
                  <a:lnTo>
                    <a:pt x="114" y="217"/>
                  </a:lnTo>
                  <a:lnTo>
                    <a:pt x="124" y="227"/>
                  </a:lnTo>
                  <a:lnTo>
                    <a:pt x="124" y="227"/>
                  </a:lnTo>
                  <a:lnTo>
                    <a:pt x="124" y="238"/>
                  </a:lnTo>
                  <a:lnTo>
                    <a:pt x="124" y="238"/>
                  </a:lnTo>
                  <a:lnTo>
                    <a:pt x="135" y="248"/>
                  </a:lnTo>
                  <a:lnTo>
                    <a:pt x="135" y="238"/>
                  </a:lnTo>
                  <a:lnTo>
                    <a:pt x="135" y="238"/>
                  </a:lnTo>
                  <a:lnTo>
                    <a:pt x="135" y="227"/>
                  </a:lnTo>
                  <a:lnTo>
                    <a:pt x="145" y="217"/>
                  </a:lnTo>
                  <a:lnTo>
                    <a:pt x="155" y="217"/>
                  </a:lnTo>
                  <a:lnTo>
                    <a:pt x="166" y="217"/>
                  </a:lnTo>
                  <a:lnTo>
                    <a:pt x="186" y="227"/>
                  </a:lnTo>
                  <a:lnTo>
                    <a:pt x="186" y="238"/>
                  </a:lnTo>
                  <a:lnTo>
                    <a:pt x="197" y="238"/>
                  </a:lnTo>
                  <a:lnTo>
                    <a:pt x="197" y="238"/>
                  </a:lnTo>
                  <a:lnTo>
                    <a:pt x="207" y="238"/>
                  </a:lnTo>
                  <a:lnTo>
                    <a:pt x="207" y="238"/>
                  </a:lnTo>
                  <a:lnTo>
                    <a:pt x="217" y="238"/>
                  </a:lnTo>
                  <a:lnTo>
                    <a:pt x="228" y="227"/>
                  </a:lnTo>
                  <a:lnTo>
                    <a:pt x="228" y="227"/>
                  </a:lnTo>
                  <a:lnTo>
                    <a:pt x="228" y="217"/>
                  </a:lnTo>
                  <a:lnTo>
                    <a:pt x="228" y="217"/>
                  </a:lnTo>
                  <a:lnTo>
                    <a:pt x="217" y="217"/>
                  </a:lnTo>
                  <a:lnTo>
                    <a:pt x="217" y="217"/>
                  </a:lnTo>
                  <a:lnTo>
                    <a:pt x="217" y="217"/>
                  </a:lnTo>
                  <a:lnTo>
                    <a:pt x="217" y="207"/>
                  </a:lnTo>
                  <a:lnTo>
                    <a:pt x="217" y="207"/>
                  </a:lnTo>
                  <a:lnTo>
                    <a:pt x="228" y="196"/>
                  </a:lnTo>
                  <a:lnTo>
                    <a:pt x="238" y="186"/>
                  </a:lnTo>
                  <a:lnTo>
                    <a:pt x="248" y="186"/>
                  </a:lnTo>
                  <a:lnTo>
                    <a:pt x="248" y="196"/>
                  </a:lnTo>
                  <a:lnTo>
                    <a:pt x="248" y="207"/>
                  </a:lnTo>
                  <a:lnTo>
                    <a:pt x="248" y="207"/>
                  </a:lnTo>
                  <a:lnTo>
                    <a:pt x="259" y="207"/>
                  </a:lnTo>
                  <a:lnTo>
                    <a:pt x="259" y="196"/>
                  </a:lnTo>
                  <a:lnTo>
                    <a:pt x="259" y="207"/>
                  </a:lnTo>
                  <a:lnTo>
                    <a:pt x="259" y="207"/>
                  </a:lnTo>
                  <a:lnTo>
                    <a:pt x="269" y="217"/>
                  </a:lnTo>
                  <a:lnTo>
                    <a:pt x="269" y="227"/>
                  </a:lnTo>
                  <a:lnTo>
                    <a:pt x="279" y="238"/>
                  </a:lnTo>
                  <a:lnTo>
                    <a:pt x="279" y="248"/>
                  </a:lnTo>
                  <a:lnTo>
                    <a:pt x="279" y="258"/>
                  </a:lnTo>
                  <a:lnTo>
                    <a:pt x="279" y="258"/>
                  </a:lnTo>
                  <a:lnTo>
                    <a:pt x="300" y="248"/>
                  </a:lnTo>
                  <a:lnTo>
                    <a:pt x="310" y="248"/>
                  </a:lnTo>
                  <a:lnTo>
                    <a:pt x="321" y="238"/>
                  </a:lnTo>
                  <a:lnTo>
                    <a:pt x="331" y="227"/>
                  </a:lnTo>
                  <a:lnTo>
                    <a:pt x="341" y="217"/>
                  </a:lnTo>
                  <a:lnTo>
                    <a:pt x="341" y="217"/>
                  </a:lnTo>
                  <a:lnTo>
                    <a:pt x="362" y="207"/>
                  </a:lnTo>
                  <a:lnTo>
                    <a:pt x="372" y="207"/>
                  </a:lnTo>
                  <a:lnTo>
                    <a:pt x="393" y="207"/>
                  </a:lnTo>
                  <a:lnTo>
                    <a:pt x="383" y="186"/>
                  </a:lnTo>
                  <a:lnTo>
                    <a:pt x="383" y="176"/>
                  </a:lnTo>
                  <a:lnTo>
                    <a:pt x="383" y="165"/>
                  </a:lnTo>
                  <a:lnTo>
                    <a:pt x="383" y="165"/>
                  </a:lnTo>
                  <a:lnTo>
                    <a:pt x="383" y="155"/>
                  </a:lnTo>
                  <a:lnTo>
                    <a:pt x="383" y="155"/>
                  </a:lnTo>
                  <a:lnTo>
                    <a:pt x="383" y="165"/>
                  </a:lnTo>
                  <a:lnTo>
                    <a:pt x="383" y="165"/>
                  </a:lnTo>
                  <a:lnTo>
                    <a:pt x="383" y="155"/>
                  </a:lnTo>
                  <a:lnTo>
                    <a:pt x="372" y="155"/>
                  </a:lnTo>
                  <a:lnTo>
                    <a:pt x="372" y="145"/>
                  </a:lnTo>
                  <a:lnTo>
                    <a:pt x="372" y="134"/>
                  </a:lnTo>
                  <a:lnTo>
                    <a:pt x="362" y="124"/>
                  </a:lnTo>
                  <a:lnTo>
                    <a:pt x="362" y="114"/>
                  </a:lnTo>
                  <a:lnTo>
                    <a:pt x="362" y="114"/>
                  </a:lnTo>
                  <a:lnTo>
                    <a:pt x="372" y="72"/>
                  </a:lnTo>
                  <a:lnTo>
                    <a:pt x="383" y="31"/>
                  </a:lnTo>
                  <a:lnTo>
                    <a:pt x="372" y="20"/>
                  </a:lnTo>
                  <a:lnTo>
                    <a:pt x="372" y="10"/>
                  </a:lnTo>
                  <a:lnTo>
                    <a:pt x="362" y="10"/>
                  </a:lnTo>
                  <a:lnTo>
                    <a:pt x="352" y="20"/>
                  </a:lnTo>
                  <a:lnTo>
                    <a:pt x="352" y="20"/>
                  </a:lnTo>
                  <a:lnTo>
                    <a:pt x="341" y="31"/>
                  </a:lnTo>
                  <a:lnTo>
                    <a:pt x="331" y="41"/>
                  </a:lnTo>
                  <a:lnTo>
                    <a:pt x="321" y="51"/>
                  </a:lnTo>
                  <a:lnTo>
                    <a:pt x="290" y="51"/>
                  </a:lnTo>
                  <a:lnTo>
                    <a:pt x="279" y="72"/>
                  </a:lnTo>
                  <a:lnTo>
                    <a:pt x="269" y="72"/>
                  </a:lnTo>
                  <a:lnTo>
                    <a:pt x="269" y="82"/>
                  </a:lnTo>
                  <a:lnTo>
                    <a:pt x="269" y="72"/>
                  </a:lnTo>
                  <a:lnTo>
                    <a:pt x="259" y="72"/>
                  </a:lnTo>
                  <a:lnTo>
                    <a:pt x="238" y="72"/>
                  </a:lnTo>
                  <a:lnTo>
                    <a:pt x="228" y="72"/>
                  </a:lnTo>
                  <a:lnTo>
                    <a:pt x="217" y="72"/>
                  </a:lnTo>
                  <a:lnTo>
                    <a:pt x="207" y="72"/>
                  </a:lnTo>
                  <a:lnTo>
                    <a:pt x="186" y="82"/>
                  </a:lnTo>
                  <a:lnTo>
                    <a:pt x="176" y="82"/>
                  </a:lnTo>
                  <a:lnTo>
                    <a:pt x="166" y="82"/>
                  </a:lnTo>
                  <a:lnTo>
                    <a:pt x="155" y="93"/>
                  </a:lnTo>
                  <a:lnTo>
                    <a:pt x="145" y="82"/>
                  </a:lnTo>
                  <a:lnTo>
                    <a:pt x="145" y="82"/>
                  </a:lnTo>
                  <a:lnTo>
                    <a:pt x="145" y="72"/>
                  </a:lnTo>
                  <a:lnTo>
                    <a:pt x="145" y="72"/>
                  </a:lnTo>
                  <a:lnTo>
                    <a:pt x="145" y="62"/>
                  </a:lnTo>
                  <a:lnTo>
                    <a:pt x="145" y="62"/>
                  </a:lnTo>
                  <a:lnTo>
                    <a:pt x="145" y="51"/>
                  </a:lnTo>
                  <a:lnTo>
                    <a:pt x="135" y="51"/>
                  </a:lnTo>
                  <a:lnTo>
                    <a:pt x="124" y="51"/>
                  </a:lnTo>
                  <a:lnTo>
                    <a:pt x="114" y="41"/>
                  </a:lnTo>
                  <a:lnTo>
                    <a:pt x="104" y="31"/>
                  </a:lnTo>
                  <a:lnTo>
                    <a:pt x="104" y="10"/>
                  </a:lnTo>
                  <a:lnTo>
                    <a:pt x="104" y="10"/>
                  </a:lnTo>
                  <a:lnTo>
                    <a:pt x="104" y="0"/>
                  </a:lnTo>
                  <a:lnTo>
                    <a:pt x="93" y="0"/>
                  </a:lnTo>
                  <a:lnTo>
                    <a:pt x="93" y="10"/>
                  </a:lnTo>
                  <a:lnTo>
                    <a:pt x="83" y="20"/>
                  </a:lnTo>
                  <a:lnTo>
                    <a:pt x="62" y="10"/>
                  </a:lnTo>
                  <a:lnTo>
                    <a:pt x="52" y="0"/>
                  </a:lnTo>
                  <a:lnTo>
                    <a:pt x="52" y="0"/>
                  </a:lnTo>
                  <a:lnTo>
                    <a:pt x="52" y="0"/>
                  </a:lnTo>
                  <a:lnTo>
                    <a:pt x="52" y="0"/>
                  </a:lnTo>
                  <a:lnTo>
                    <a:pt x="52" y="20"/>
                  </a:lnTo>
                  <a:lnTo>
                    <a:pt x="42" y="51"/>
                  </a:lnTo>
                  <a:lnTo>
                    <a:pt x="31" y="82"/>
                  </a:lnTo>
                  <a:lnTo>
                    <a:pt x="31" y="103"/>
                  </a:lnTo>
                  <a:lnTo>
                    <a:pt x="31" y="124"/>
                  </a:lnTo>
                  <a:lnTo>
                    <a:pt x="21" y="124"/>
                  </a:lnTo>
                  <a:lnTo>
                    <a:pt x="11" y="134"/>
                  </a:lnTo>
                  <a:lnTo>
                    <a:pt x="0" y="134"/>
                  </a:lnTo>
                  <a:lnTo>
                    <a:pt x="11" y="145"/>
                  </a:lnTo>
                  <a:lnTo>
                    <a:pt x="11" y="155"/>
                  </a:lnTo>
                  <a:lnTo>
                    <a:pt x="11" y="155"/>
                  </a:lnTo>
                  <a:lnTo>
                    <a:pt x="11" y="155"/>
                  </a:lnTo>
                  <a:lnTo>
                    <a:pt x="11" y="145"/>
                  </a:lnTo>
                  <a:lnTo>
                    <a:pt x="21" y="145"/>
                  </a:lnTo>
                  <a:lnTo>
                    <a:pt x="31" y="155"/>
                  </a:lnTo>
                  <a:lnTo>
                    <a:pt x="42" y="155"/>
                  </a:lnTo>
                  <a:lnTo>
                    <a:pt x="42" y="165"/>
                  </a:lnTo>
                  <a:lnTo>
                    <a:pt x="42" y="176"/>
                  </a:lnTo>
                  <a:lnTo>
                    <a:pt x="31" y="176"/>
                  </a:lnTo>
                  <a:lnTo>
                    <a:pt x="31" y="176"/>
                  </a:lnTo>
                  <a:lnTo>
                    <a:pt x="21" y="186"/>
                  </a:lnTo>
                  <a:lnTo>
                    <a:pt x="21" y="186"/>
                  </a:lnTo>
                  <a:lnTo>
                    <a:pt x="21" y="196"/>
                  </a:lnTo>
                  <a:lnTo>
                    <a:pt x="21" y="196"/>
                  </a:lnTo>
                  <a:lnTo>
                    <a:pt x="21" y="186"/>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endParaRPr>
            </a:p>
          </p:txBody>
        </p:sp>
        <p:sp>
          <p:nvSpPr>
            <p:cNvPr id="33" name="Freeform 19"/>
            <p:cNvSpPr>
              <a:spLocks/>
            </p:cNvSpPr>
            <p:nvPr/>
          </p:nvSpPr>
          <p:spPr bwMode="auto">
            <a:xfrm>
              <a:off x="4161213" y="4642152"/>
              <a:ext cx="426225" cy="484633"/>
            </a:xfrm>
            <a:custGeom>
              <a:avLst/>
              <a:gdLst/>
              <a:ahLst/>
              <a:cxnLst>
                <a:cxn ang="0">
                  <a:pos x="21" y="455"/>
                </a:cxn>
                <a:cxn ang="0">
                  <a:pos x="42" y="476"/>
                </a:cxn>
                <a:cxn ang="0">
                  <a:pos x="93" y="455"/>
                </a:cxn>
                <a:cxn ang="0">
                  <a:pos x="104" y="434"/>
                </a:cxn>
                <a:cxn ang="0">
                  <a:pos x="155" y="434"/>
                </a:cxn>
                <a:cxn ang="0">
                  <a:pos x="217" y="414"/>
                </a:cxn>
                <a:cxn ang="0">
                  <a:pos x="217" y="414"/>
                </a:cxn>
                <a:cxn ang="0">
                  <a:pos x="217" y="414"/>
                </a:cxn>
                <a:cxn ang="0">
                  <a:pos x="259" y="424"/>
                </a:cxn>
                <a:cxn ang="0">
                  <a:pos x="290" y="434"/>
                </a:cxn>
                <a:cxn ang="0">
                  <a:pos x="300" y="414"/>
                </a:cxn>
                <a:cxn ang="0">
                  <a:pos x="259" y="393"/>
                </a:cxn>
                <a:cxn ang="0">
                  <a:pos x="259" y="352"/>
                </a:cxn>
                <a:cxn ang="0">
                  <a:pos x="238" y="321"/>
                </a:cxn>
                <a:cxn ang="0">
                  <a:pos x="228" y="290"/>
                </a:cxn>
                <a:cxn ang="0">
                  <a:pos x="238" y="269"/>
                </a:cxn>
                <a:cxn ang="0">
                  <a:pos x="259" y="259"/>
                </a:cxn>
                <a:cxn ang="0">
                  <a:pos x="269" y="228"/>
                </a:cxn>
                <a:cxn ang="0">
                  <a:pos x="290" y="217"/>
                </a:cxn>
                <a:cxn ang="0">
                  <a:pos x="310" y="207"/>
                </a:cxn>
                <a:cxn ang="0">
                  <a:pos x="341" y="197"/>
                </a:cxn>
                <a:cxn ang="0">
                  <a:pos x="352" y="176"/>
                </a:cxn>
                <a:cxn ang="0">
                  <a:pos x="352" y="124"/>
                </a:cxn>
                <a:cxn ang="0">
                  <a:pos x="383" y="114"/>
                </a:cxn>
                <a:cxn ang="0">
                  <a:pos x="383" y="72"/>
                </a:cxn>
                <a:cxn ang="0">
                  <a:pos x="352" y="41"/>
                </a:cxn>
                <a:cxn ang="0">
                  <a:pos x="331" y="41"/>
                </a:cxn>
                <a:cxn ang="0">
                  <a:pos x="310" y="52"/>
                </a:cxn>
                <a:cxn ang="0">
                  <a:pos x="290" y="72"/>
                </a:cxn>
                <a:cxn ang="0">
                  <a:pos x="259" y="41"/>
                </a:cxn>
                <a:cxn ang="0">
                  <a:pos x="248" y="21"/>
                </a:cxn>
                <a:cxn ang="0">
                  <a:pos x="217" y="10"/>
                </a:cxn>
                <a:cxn ang="0">
                  <a:pos x="207" y="21"/>
                </a:cxn>
                <a:cxn ang="0">
                  <a:pos x="197" y="21"/>
                </a:cxn>
                <a:cxn ang="0">
                  <a:pos x="176" y="0"/>
                </a:cxn>
                <a:cxn ang="0">
                  <a:pos x="135" y="0"/>
                </a:cxn>
                <a:cxn ang="0">
                  <a:pos x="124" y="31"/>
                </a:cxn>
                <a:cxn ang="0">
                  <a:pos x="135" y="41"/>
                </a:cxn>
                <a:cxn ang="0">
                  <a:pos x="124" y="52"/>
                </a:cxn>
                <a:cxn ang="0">
                  <a:pos x="104" y="83"/>
                </a:cxn>
                <a:cxn ang="0">
                  <a:pos x="124" y="114"/>
                </a:cxn>
                <a:cxn ang="0">
                  <a:pos x="73" y="135"/>
                </a:cxn>
                <a:cxn ang="0">
                  <a:pos x="21" y="176"/>
                </a:cxn>
                <a:cxn ang="0">
                  <a:pos x="0" y="197"/>
                </a:cxn>
                <a:cxn ang="0">
                  <a:pos x="11" y="228"/>
                </a:cxn>
                <a:cxn ang="0">
                  <a:pos x="21" y="238"/>
                </a:cxn>
                <a:cxn ang="0">
                  <a:pos x="62" y="259"/>
                </a:cxn>
                <a:cxn ang="0">
                  <a:pos x="62" y="259"/>
                </a:cxn>
                <a:cxn ang="0">
                  <a:pos x="52" y="259"/>
                </a:cxn>
                <a:cxn ang="0">
                  <a:pos x="42" y="279"/>
                </a:cxn>
                <a:cxn ang="0">
                  <a:pos x="62" y="290"/>
                </a:cxn>
                <a:cxn ang="0">
                  <a:pos x="73" y="310"/>
                </a:cxn>
                <a:cxn ang="0">
                  <a:pos x="62" y="310"/>
                </a:cxn>
                <a:cxn ang="0">
                  <a:pos x="52" y="341"/>
                </a:cxn>
                <a:cxn ang="0">
                  <a:pos x="42" y="383"/>
                </a:cxn>
                <a:cxn ang="0">
                  <a:pos x="21" y="424"/>
                </a:cxn>
                <a:cxn ang="0">
                  <a:pos x="21" y="434"/>
                </a:cxn>
                <a:cxn ang="0">
                  <a:pos x="21" y="424"/>
                </a:cxn>
              </a:cxnLst>
              <a:rect l="0" t="0" r="r" b="b"/>
              <a:pathLst>
                <a:path w="403" h="476">
                  <a:moveTo>
                    <a:pt x="21" y="414"/>
                  </a:moveTo>
                  <a:lnTo>
                    <a:pt x="21" y="445"/>
                  </a:lnTo>
                  <a:lnTo>
                    <a:pt x="21" y="455"/>
                  </a:lnTo>
                  <a:lnTo>
                    <a:pt x="31" y="466"/>
                  </a:lnTo>
                  <a:lnTo>
                    <a:pt x="31" y="466"/>
                  </a:lnTo>
                  <a:lnTo>
                    <a:pt x="42" y="476"/>
                  </a:lnTo>
                  <a:lnTo>
                    <a:pt x="62" y="466"/>
                  </a:lnTo>
                  <a:lnTo>
                    <a:pt x="83" y="466"/>
                  </a:lnTo>
                  <a:lnTo>
                    <a:pt x="93" y="455"/>
                  </a:lnTo>
                  <a:lnTo>
                    <a:pt x="93" y="445"/>
                  </a:lnTo>
                  <a:lnTo>
                    <a:pt x="104" y="434"/>
                  </a:lnTo>
                  <a:lnTo>
                    <a:pt x="104" y="434"/>
                  </a:lnTo>
                  <a:lnTo>
                    <a:pt x="104" y="424"/>
                  </a:lnTo>
                  <a:lnTo>
                    <a:pt x="124" y="434"/>
                  </a:lnTo>
                  <a:lnTo>
                    <a:pt x="155" y="434"/>
                  </a:lnTo>
                  <a:lnTo>
                    <a:pt x="176" y="434"/>
                  </a:lnTo>
                  <a:lnTo>
                    <a:pt x="197" y="424"/>
                  </a:lnTo>
                  <a:lnTo>
                    <a:pt x="217" y="414"/>
                  </a:lnTo>
                  <a:lnTo>
                    <a:pt x="217" y="414"/>
                  </a:lnTo>
                  <a:lnTo>
                    <a:pt x="217" y="414"/>
                  </a:lnTo>
                  <a:lnTo>
                    <a:pt x="217" y="414"/>
                  </a:lnTo>
                  <a:lnTo>
                    <a:pt x="217" y="414"/>
                  </a:lnTo>
                  <a:lnTo>
                    <a:pt x="217" y="414"/>
                  </a:lnTo>
                  <a:lnTo>
                    <a:pt x="217" y="414"/>
                  </a:lnTo>
                  <a:lnTo>
                    <a:pt x="238" y="403"/>
                  </a:lnTo>
                  <a:lnTo>
                    <a:pt x="248" y="414"/>
                  </a:lnTo>
                  <a:lnTo>
                    <a:pt x="259" y="424"/>
                  </a:lnTo>
                  <a:lnTo>
                    <a:pt x="269" y="434"/>
                  </a:lnTo>
                  <a:lnTo>
                    <a:pt x="279" y="434"/>
                  </a:lnTo>
                  <a:lnTo>
                    <a:pt x="290" y="434"/>
                  </a:lnTo>
                  <a:lnTo>
                    <a:pt x="300" y="434"/>
                  </a:lnTo>
                  <a:lnTo>
                    <a:pt x="300" y="424"/>
                  </a:lnTo>
                  <a:lnTo>
                    <a:pt x="300" y="414"/>
                  </a:lnTo>
                  <a:lnTo>
                    <a:pt x="290" y="403"/>
                  </a:lnTo>
                  <a:lnTo>
                    <a:pt x="279" y="393"/>
                  </a:lnTo>
                  <a:lnTo>
                    <a:pt x="259" y="393"/>
                  </a:lnTo>
                  <a:lnTo>
                    <a:pt x="259" y="383"/>
                  </a:lnTo>
                  <a:lnTo>
                    <a:pt x="259" y="362"/>
                  </a:lnTo>
                  <a:lnTo>
                    <a:pt x="259" y="352"/>
                  </a:lnTo>
                  <a:lnTo>
                    <a:pt x="248" y="341"/>
                  </a:lnTo>
                  <a:lnTo>
                    <a:pt x="248" y="331"/>
                  </a:lnTo>
                  <a:lnTo>
                    <a:pt x="238" y="321"/>
                  </a:lnTo>
                  <a:lnTo>
                    <a:pt x="228" y="310"/>
                  </a:lnTo>
                  <a:lnTo>
                    <a:pt x="228" y="300"/>
                  </a:lnTo>
                  <a:lnTo>
                    <a:pt x="228" y="290"/>
                  </a:lnTo>
                  <a:lnTo>
                    <a:pt x="238" y="279"/>
                  </a:lnTo>
                  <a:lnTo>
                    <a:pt x="238" y="279"/>
                  </a:lnTo>
                  <a:lnTo>
                    <a:pt x="238" y="269"/>
                  </a:lnTo>
                  <a:lnTo>
                    <a:pt x="238" y="269"/>
                  </a:lnTo>
                  <a:lnTo>
                    <a:pt x="248" y="269"/>
                  </a:lnTo>
                  <a:lnTo>
                    <a:pt x="259" y="259"/>
                  </a:lnTo>
                  <a:lnTo>
                    <a:pt x="269" y="248"/>
                  </a:lnTo>
                  <a:lnTo>
                    <a:pt x="269" y="238"/>
                  </a:lnTo>
                  <a:lnTo>
                    <a:pt x="269" y="228"/>
                  </a:lnTo>
                  <a:lnTo>
                    <a:pt x="279" y="228"/>
                  </a:lnTo>
                  <a:lnTo>
                    <a:pt x="279" y="228"/>
                  </a:lnTo>
                  <a:lnTo>
                    <a:pt x="290" y="217"/>
                  </a:lnTo>
                  <a:lnTo>
                    <a:pt x="310" y="217"/>
                  </a:lnTo>
                  <a:lnTo>
                    <a:pt x="310" y="207"/>
                  </a:lnTo>
                  <a:lnTo>
                    <a:pt x="310" y="207"/>
                  </a:lnTo>
                  <a:lnTo>
                    <a:pt x="321" y="197"/>
                  </a:lnTo>
                  <a:lnTo>
                    <a:pt x="331" y="197"/>
                  </a:lnTo>
                  <a:lnTo>
                    <a:pt x="341" y="197"/>
                  </a:lnTo>
                  <a:lnTo>
                    <a:pt x="341" y="197"/>
                  </a:lnTo>
                  <a:lnTo>
                    <a:pt x="341" y="186"/>
                  </a:lnTo>
                  <a:lnTo>
                    <a:pt x="352" y="176"/>
                  </a:lnTo>
                  <a:lnTo>
                    <a:pt x="352" y="145"/>
                  </a:lnTo>
                  <a:lnTo>
                    <a:pt x="352" y="135"/>
                  </a:lnTo>
                  <a:lnTo>
                    <a:pt x="352" y="124"/>
                  </a:lnTo>
                  <a:lnTo>
                    <a:pt x="362" y="114"/>
                  </a:lnTo>
                  <a:lnTo>
                    <a:pt x="372" y="114"/>
                  </a:lnTo>
                  <a:lnTo>
                    <a:pt x="383" y="114"/>
                  </a:lnTo>
                  <a:lnTo>
                    <a:pt x="403" y="103"/>
                  </a:lnTo>
                  <a:lnTo>
                    <a:pt x="393" y="83"/>
                  </a:lnTo>
                  <a:lnTo>
                    <a:pt x="383" y="72"/>
                  </a:lnTo>
                  <a:lnTo>
                    <a:pt x="372" y="62"/>
                  </a:lnTo>
                  <a:lnTo>
                    <a:pt x="352" y="52"/>
                  </a:lnTo>
                  <a:lnTo>
                    <a:pt x="352" y="41"/>
                  </a:lnTo>
                  <a:lnTo>
                    <a:pt x="341" y="31"/>
                  </a:lnTo>
                  <a:lnTo>
                    <a:pt x="341" y="31"/>
                  </a:lnTo>
                  <a:lnTo>
                    <a:pt x="331" y="41"/>
                  </a:lnTo>
                  <a:lnTo>
                    <a:pt x="321" y="41"/>
                  </a:lnTo>
                  <a:lnTo>
                    <a:pt x="310" y="52"/>
                  </a:lnTo>
                  <a:lnTo>
                    <a:pt x="310" y="52"/>
                  </a:lnTo>
                  <a:lnTo>
                    <a:pt x="300" y="62"/>
                  </a:lnTo>
                  <a:lnTo>
                    <a:pt x="300" y="72"/>
                  </a:lnTo>
                  <a:lnTo>
                    <a:pt x="290" y="72"/>
                  </a:lnTo>
                  <a:lnTo>
                    <a:pt x="279" y="72"/>
                  </a:lnTo>
                  <a:lnTo>
                    <a:pt x="269" y="72"/>
                  </a:lnTo>
                  <a:lnTo>
                    <a:pt x="259" y="41"/>
                  </a:lnTo>
                  <a:lnTo>
                    <a:pt x="259" y="31"/>
                  </a:lnTo>
                  <a:lnTo>
                    <a:pt x="259" y="21"/>
                  </a:lnTo>
                  <a:lnTo>
                    <a:pt x="248" y="21"/>
                  </a:lnTo>
                  <a:lnTo>
                    <a:pt x="238" y="21"/>
                  </a:lnTo>
                  <a:lnTo>
                    <a:pt x="228" y="10"/>
                  </a:lnTo>
                  <a:lnTo>
                    <a:pt x="217" y="10"/>
                  </a:lnTo>
                  <a:lnTo>
                    <a:pt x="217" y="10"/>
                  </a:lnTo>
                  <a:lnTo>
                    <a:pt x="207" y="21"/>
                  </a:lnTo>
                  <a:lnTo>
                    <a:pt x="207" y="21"/>
                  </a:lnTo>
                  <a:lnTo>
                    <a:pt x="197" y="21"/>
                  </a:lnTo>
                  <a:lnTo>
                    <a:pt x="197" y="21"/>
                  </a:lnTo>
                  <a:lnTo>
                    <a:pt x="197" y="21"/>
                  </a:lnTo>
                  <a:lnTo>
                    <a:pt x="197" y="10"/>
                  </a:lnTo>
                  <a:lnTo>
                    <a:pt x="186" y="0"/>
                  </a:lnTo>
                  <a:lnTo>
                    <a:pt x="176" y="0"/>
                  </a:lnTo>
                  <a:lnTo>
                    <a:pt x="176" y="0"/>
                  </a:lnTo>
                  <a:lnTo>
                    <a:pt x="155" y="0"/>
                  </a:lnTo>
                  <a:lnTo>
                    <a:pt x="135" y="0"/>
                  </a:lnTo>
                  <a:lnTo>
                    <a:pt x="124" y="10"/>
                  </a:lnTo>
                  <a:lnTo>
                    <a:pt x="124" y="21"/>
                  </a:lnTo>
                  <a:lnTo>
                    <a:pt x="124" y="31"/>
                  </a:lnTo>
                  <a:lnTo>
                    <a:pt x="135" y="31"/>
                  </a:lnTo>
                  <a:lnTo>
                    <a:pt x="135" y="31"/>
                  </a:lnTo>
                  <a:lnTo>
                    <a:pt x="135" y="41"/>
                  </a:lnTo>
                  <a:lnTo>
                    <a:pt x="135" y="41"/>
                  </a:lnTo>
                  <a:lnTo>
                    <a:pt x="135" y="41"/>
                  </a:lnTo>
                  <a:lnTo>
                    <a:pt x="124" y="52"/>
                  </a:lnTo>
                  <a:lnTo>
                    <a:pt x="124" y="52"/>
                  </a:lnTo>
                  <a:lnTo>
                    <a:pt x="114" y="62"/>
                  </a:lnTo>
                  <a:lnTo>
                    <a:pt x="104" y="83"/>
                  </a:lnTo>
                  <a:lnTo>
                    <a:pt x="114" y="93"/>
                  </a:lnTo>
                  <a:lnTo>
                    <a:pt x="114" y="103"/>
                  </a:lnTo>
                  <a:lnTo>
                    <a:pt x="124" y="114"/>
                  </a:lnTo>
                  <a:lnTo>
                    <a:pt x="114" y="114"/>
                  </a:lnTo>
                  <a:lnTo>
                    <a:pt x="114" y="114"/>
                  </a:lnTo>
                  <a:lnTo>
                    <a:pt x="73" y="135"/>
                  </a:lnTo>
                  <a:lnTo>
                    <a:pt x="42" y="145"/>
                  </a:lnTo>
                  <a:lnTo>
                    <a:pt x="31" y="166"/>
                  </a:lnTo>
                  <a:lnTo>
                    <a:pt x="21" y="176"/>
                  </a:lnTo>
                  <a:lnTo>
                    <a:pt x="21" y="186"/>
                  </a:lnTo>
                  <a:lnTo>
                    <a:pt x="11" y="186"/>
                  </a:lnTo>
                  <a:lnTo>
                    <a:pt x="0" y="197"/>
                  </a:lnTo>
                  <a:lnTo>
                    <a:pt x="11" y="207"/>
                  </a:lnTo>
                  <a:lnTo>
                    <a:pt x="11" y="217"/>
                  </a:lnTo>
                  <a:lnTo>
                    <a:pt x="11" y="228"/>
                  </a:lnTo>
                  <a:lnTo>
                    <a:pt x="11" y="238"/>
                  </a:lnTo>
                  <a:lnTo>
                    <a:pt x="21" y="238"/>
                  </a:lnTo>
                  <a:lnTo>
                    <a:pt x="21" y="238"/>
                  </a:lnTo>
                  <a:lnTo>
                    <a:pt x="31" y="238"/>
                  </a:lnTo>
                  <a:lnTo>
                    <a:pt x="52" y="238"/>
                  </a:lnTo>
                  <a:lnTo>
                    <a:pt x="62" y="259"/>
                  </a:lnTo>
                  <a:lnTo>
                    <a:pt x="62" y="259"/>
                  </a:lnTo>
                  <a:lnTo>
                    <a:pt x="62" y="259"/>
                  </a:lnTo>
                  <a:lnTo>
                    <a:pt x="62" y="259"/>
                  </a:lnTo>
                  <a:lnTo>
                    <a:pt x="52" y="259"/>
                  </a:lnTo>
                  <a:lnTo>
                    <a:pt x="52" y="259"/>
                  </a:lnTo>
                  <a:lnTo>
                    <a:pt x="52" y="259"/>
                  </a:lnTo>
                  <a:lnTo>
                    <a:pt x="42" y="269"/>
                  </a:lnTo>
                  <a:lnTo>
                    <a:pt x="42" y="269"/>
                  </a:lnTo>
                  <a:lnTo>
                    <a:pt x="42" y="279"/>
                  </a:lnTo>
                  <a:lnTo>
                    <a:pt x="52" y="279"/>
                  </a:lnTo>
                  <a:lnTo>
                    <a:pt x="62" y="290"/>
                  </a:lnTo>
                  <a:lnTo>
                    <a:pt x="62" y="290"/>
                  </a:lnTo>
                  <a:lnTo>
                    <a:pt x="73" y="300"/>
                  </a:lnTo>
                  <a:lnTo>
                    <a:pt x="73" y="310"/>
                  </a:lnTo>
                  <a:lnTo>
                    <a:pt x="73" y="310"/>
                  </a:lnTo>
                  <a:lnTo>
                    <a:pt x="73" y="310"/>
                  </a:lnTo>
                  <a:lnTo>
                    <a:pt x="73" y="310"/>
                  </a:lnTo>
                  <a:lnTo>
                    <a:pt x="62" y="310"/>
                  </a:lnTo>
                  <a:lnTo>
                    <a:pt x="62" y="321"/>
                  </a:lnTo>
                  <a:lnTo>
                    <a:pt x="62" y="331"/>
                  </a:lnTo>
                  <a:lnTo>
                    <a:pt x="52" y="341"/>
                  </a:lnTo>
                  <a:lnTo>
                    <a:pt x="52" y="352"/>
                  </a:lnTo>
                  <a:lnTo>
                    <a:pt x="52" y="372"/>
                  </a:lnTo>
                  <a:lnTo>
                    <a:pt x="42" y="383"/>
                  </a:lnTo>
                  <a:lnTo>
                    <a:pt x="31" y="403"/>
                  </a:lnTo>
                  <a:lnTo>
                    <a:pt x="21" y="414"/>
                  </a:lnTo>
                  <a:lnTo>
                    <a:pt x="21" y="424"/>
                  </a:lnTo>
                  <a:lnTo>
                    <a:pt x="21" y="434"/>
                  </a:lnTo>
                  <a:lnTo>
                    <a:pt x="21" y="434"/>
                  </a:lnTo>
                  <a:lnTo>
                    <a:pt x="21" y="434"/>
                  </a:lnTo>
                  <a:lnTo>
                    <a:pt x="21" y="434"/>
                  </a:lnTo>
                  <a:lnTo>
                    <a:pt x="21" y="434"/>
                  </a:lnTo>
                  <a:lnTo>
                    <a:pt x="21" y="424"/>
                  </a:lnTo>
                  <a:lnTo>
                    <a:pt x="21" y="414"/>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endParaRPr>
            </a:p>
          </p:txBody>
        </p:sp>
        <p:sp>
          <p:nvSpPr>
            <p:cNvPr id="34" name="Freeform 20"/>
            <p:cNvSpPr>
              <a:spLocks/>
            </p:cNvSpPr>
            <p:nvPr/>
          </p:nvSpPr>
          <p:spPr bwMode="auto">
            <a:xfrm>
              <a:off x="4029184" y="4517442"/>
              <a:ext cx="459232" cy="377288"/>
            </a:xfrm>
            <a:custGeom>
              <a:avLst/>
              <a:gdLst/>
              <a:ahLst/>
              <a:cxnLst>
                <a:cxn ang="0">
                  <a:pos x="21" y="321"/>
                </a:cxn>
                <a:cxn ang="0">
                  <a:pos x="21" y="341"/>
                </a:cxn>
                <a:cxn ang="0">
                  <a:pos x="52" y="352"/>
                </a:cxn>
                <a:cxn ang="0">
                  <a:pos x="83" y="372"/>
                </a:cxn>
                <a:cxn ang="0">
                  <a:pos x="83" y="362"/>
                </a:cxn>
                <a:cxn ang="0">
                  <a:pos x="93" y="341"/>
                </a:cxn>
                <a:cxn ang="0">
                  <a:pos x="124" y="341"/>
                </a:cxn>
                <a:cxn ang="0">
                  <a:pos x="124" y="331"/>
                </a:cxn>
                <a:cxn ang="0">
                  <a:pos x="135" y="300"/>
                </a:cxn>
                <a:cxn ang="0">
                  <a:pos x="155" y="279"/>
                </a:cxn>
                <a:cxn ang="0">
                  <a:pos x="166" y="259"/>
                </a:cxn>
                <a:cxn ang="0">
                  <a:pos x="217" y="248"/>
                </a:cxn>
                <a:cxn ang="0">
                  <a:pos x="238" y="227"/>
                </a:cxn>
                <a:cxn ang="0">
                  <a:pos x="238" y="207"/>
                </a:cxn>
                <a:cxn ang="0">
                  <a:pos x="238" y="186"/>
                </a:cxn>
                <a:cxn ang="0">
                  <a:pos x="248" y="165"/>
                </a:cxn>
                <a:cxn ang="0">
                  <a:pos x="248" y="124"/>
                </a:cxn>
                <a:cxn ang="0">
                  <a:pos x="269" y="134"/>
                </a:cxn>
                <a:cxn ang="0">
                  <a:pos x="269" y="134"/>
                </a:cxn>
                <a:cxn ang="0">
                  <a:pos x="300" y="134"/>
                </a:cxn>
                <a:cxn ang="0">
                  <a:pos x="321" y="145"/>
                </a:cxn>
                <a:cxn ang="0">
                  <a:pos x="362" y="134"/>
                </a:cxn>
                <a:cxn ang="0">
                  <a:pos x="372" y="145"/>
                </a:cxn>
                <a:cxn ang="0">
                  <a:pos x="372" y="124"/>
                </a:cxn>
                <a:cxn ang="0">
                  <a:pos x="393" y="103"/>
                </a:cxn>
                <a:cxn ang="0">
                  <a:pos x="424" y="62"/>
                </a:cxn>
                <a:cxn ang="0">
                  <a:pos x="434" y="41"/>
                </a:cxn>
                <a:cxn ang="0">
                  <a:pos x="403" y="10"/>
                </a:cxn>
                <a:cxn ang="0">
                  <a:pos x="383" y="41"/>
                </a:cxn>
                <a:cxn ang="0">
                  <a:pos x="362" y="62"/>
                </a:cxn>
                <a:cxn ang="0">
                  <a:pos x="321" y="41"/>
                </a:cxn>
                <a:cxn ang="0">
                  <a:pos x="300" y="31"/>
                </a:cxn>
                <a:cxn ang="0">
                  <a:pos x="300" y="41"/>
                </a:cxn>
                <a:cxn ang="0">
                  <a:pos x="321" y="41"/>
                </a:cxn>
                <a:cxn ang="0">
                  <a:pos x="341" y="52"/>
                </a:cxn>
                <a:cxn ang="0">
                  <a:pos x="321" y="52"/>
                </a:cxn>
                <a:cxn ang="0">
                  <a:pos x="279" y="41"/>
                </a:cxn>
                <a:cxn ang="0">
                  <a:pos x="207" y="31"/>
                </a:cxn>
                <a:cxn ang="0">
                  <a:pos x="176" y="21"/>
                </a:cxn>
                <a:cxn ang="0">
                  <a:pos x="176" y="10"/>
                </a:cxn>
                <a:cxn ang="0">
                  <a:pos x="155" y="41"/>
                </a:cxn>
                <a:cxn ang="0">
                  <a:pos x="155" y="83"/>
                </a:cxn>
                <a:cxn ang="0">
                  <a:pos x="124" y="114"/>
                </a:cxn>
                <a:cxn ang="0">
                  <a:pos x="93" y="227"/>
                </a:cxn>
                <a:cxn ang="0">
                  <a:pos x="73" y="248"/>
                </a:cxn>
                <a:cxn ang="0">
                  <a:pos x="62" y="279"/>
                </a:cxn>
                <a:cxn ang="0">
                  <a:pos x="62" y="269"/>
                </a:cxn>
                <a:cxn ang="0">
                  <a:pos x="42" y="290"/>
                </a:cxn>
                <a:cxn ang="0">
                  <a:pos x="31" y="310"/>
                </a:cxn>
                <a:cxn ang="0">
                  <a:pos x="0" y="321"/>
                </a:cxn>
                <a:cxn ang="0">
                  <a:pos x="0" y="310"/>
                </a:cxn>
              </a:cxnLst>
              <a:rect l="0" t="0" r="r" b="b"/>
              <a:pathLst>
                <a:path w="434" h="372">
                  <a:moveTo>
                    <a:pt x="0" y="310"/>
                  </a:moveTo>
                  <a:lnTo>
                    <a:pt x="11" y="321"/>
                  </a:lnTo>
                  <a:lnTo>
                    <a:pt x="21" y="321"/>
                  </a:lnTo>
                  <a:lnTo>
                    <a:pt x="21" y="331"/>
                  </a:lnTo>
                  <a:lnTo>
                    <a:pt x="21" y="331"/>
                  </a:lnTo>
                  <a:lnTo>
                    <a:pt x="21" y="341"/>
                  </a:lnTo>
                  <a:lnTo>
                    <a:pt x="21" y="341"/>
                  </a:lnTo>
                  <a:lnTo>
                    <a:pt x="31" y="352"/>
                  </a:lnTo>
                  <a:lnTo>
                    <a:pt x="52" y="352"/>
                  </a:lnTo>
                  <a:lnTo>
                    <a:pt x="73" y="352"/>
                  </a:lnTo>
                  <a:lnTo>
                    <a:pt x="83" y="362"/>
                  </a:lnTo>
                  <a:lnTo>
                    <a:pt x="83" y="372"/>
                  </a:lnTo>
                  <a:lnTo>
                    <a:pt x="83" y="372"/>
                  </a:lnTo>
                  <a:lnTo>
                    <a:pt x="83" y="372"/>
                  </a:lnTo>
                  <a:lnTo>
                    <a:pt x="83" y="362"/>
                  </a:lnTo>
                  <a:lnTo>
                    <a:pt x="83" y="362"/>
                  </a:lnTo>
                  <a:lnTo>
                    <a:pt x="83" y="341"/>
                  </a:lnTo>
                  <a:lnTo>
                    <a:pt x="93" y="341"/>
                  </a:lnTo>
                  <a:lnTo>
                    <a:pt x="104" y="331"/>
                  </a:lnTo>
                  <a:lnTo>
                    <a:pt x="114" y="331"/>
                  </a:lnTo>
                  <a:lnTo>
                    <a:pt x="124" y="341"/>
                  </a:lnTo>
                  <a:lnTo>
                    <a:pt x="124" y="341"/>
                  </a:lnTo>
                  <a:lnTo>
                    <a:pt x="124" y="331"/>
                  </a:lnTo>
                  <a:lnTo>
                    <a:pt x="124" y="331"/>
                  </a:lnTo>
                  <a:lnTo>
                    <a:pt x="124" y="321"/>
                  </a:lnTo>
                  <a:lnTo>
                    <a:pt x="124" y="310"/>
                  </a:lnTo>
                  <a:lnTo>
                    <a:pt x="135" y="300"/>
                  </a:lnTo>
                  <a:lnTo>
                    <a:pt x="135" y="290"/>
                  </a:lnTo>
                  <a:lnTo>
                    <a:pt x="145" y="290"/>
                  </a:lnTo>
                  <a:lnTo>
                    <a:pt x="155" y="279"/>
                  </a:lnTo>
                  <a:lnTo>
                    <a:pt x="155" y="269"/>
                  </a:lnTo>
                  <a:lnTo>
                    <a:pt x="166" y="269"/>
                  </a:lnTo>
                  <a:lnTo>
                    <a:pt x="166" y="259"/>
                  </a:lnTo>
                  <a:lnTo>
                    <a:pt x="186" y="259"/>
                  </a:lnTo>
                  <a:lnTo>
                    <a:pt x="217" y="248"/>
                  </a:lnTo>
                  <a:lnTo>
                    <a:pt x="217" y="248"/>
                  </a:lnTo>
                  <a:lnTo>
                    <a:pt x="228" y="248"/>
                  </a:lnTo>
                  <a:lnTo>
                    <a:pt x="228" y="238"/>
                  </a:lnTo>
                  <a:lnTo>
                    <a:pt x="238" y="227"/>
                  </a:lnTo>
                  <a:lnTo>
                    <a:pt x="248" y="217"/>
                  </a:lnTo>
                  <a:lnTo>
                    <a:pt x="248" y="217"/>
                  </a:lnTo>
                  <a:lnTo>
                    <a:pt x="238" y="207"/>
                  </a:lnTo>
                  <a:lnTo>
                    <a:pt x="228" y="207"/>
                  </a:lnTo>
                  <a:lnTo>
                    <a:pt x="238" y="196"/>
                  </a:lnTo>
                  <a:lnTo>
                    <a:pt x="238" y="186"/>
                  </a:lnTo>
                  <a:lnTo>
                    <a:pt x="238" y="176"/>
                  </a:lnTo>
                  <a:lnTo>
                    <a:pt x="238" y="176"/>
                  </a:lnTo>
                  <a:lnTo>
                    <a:pt x="248" y="165"/>
                  </a:lnTo>
                  <a:lnTo>
                    <a:pt x="248" y="155"/>
                  </a:lnTo>
                  <a:lnTo>
                    <a:pt x="248" y="145"/>
                  </a:lnTo>
                  <a:lnTo>
                    <a:pt x="248" y="124"/>
                  </a:lnTo>
                  <a:lnTo>
                    <a:pt x="259" y="134"/>
                  </a:lnTo>
                  <a:lnTo>
                    <a:pt x="269" y="134"/>
                  </a:lnTo>
                  <a:lnTo>
                    <a:pt x="269" y="134"/>
                  </a:lnTo>
                  <a:lnTo>
                    <a:pt x="269" y="134"/>
                  </a:lnTo>
                  <a:lnTo>
                    <a:pt x="269" y="134"/>
                  </a:lnTo>
                  <a:lnTo>
                    <a:pt x="269" y="134"/>
                  </a:lnTo>
                  <a:lnTo>
                    <a:pt x="279" y="124"/>
                  </a:lnTo>
                  <a:lnTo>
                    <a:pt x="290" y="124"/>
                  </a:lnTo>
                  <a:lnTo>
                    <a:pt x="300" y="134"/>
                  </a:lnTo>
                  <a:lnTo>
                    <a:pt x="310" y="134"/>
                  </a:lnTo>
                  <a:lnTo>
                    <a:pt x="321" y="134"/>
                  </a:lnTo>
                  <a:lnTo>
                    <a:pt x="321" y="145"/>
                  </a:lnTo>
                  <a:lnTo>
                    <a:pt x="341" y="134"/>
                  </a:lnTo>
                  <a:lnTo>
                    <a:pt x="352" y="134"/>
                  </a:lnTo>
                  <a:lnTo>
                    <a:pt x="362" y="134"/>
                  </a:lnTo>
                  <a:lnTo>
                    <a:pt x="362" y="134"/>
                  </a:lnTo>
                  <a:lnTo>
                    <a:pt x="362" y="145"/>
                  </a:lnTo>
                  <a:lnTo>
                    <a:pt x="372" y="145"/>
                  </a:lnTo>
                  <a:lnTo>
                    <a:pt x="372" y="134"/>
                  </a:lnTo>
                  <a:lnTo>
                    <a:pt x="372" y="134"/>
                  </a:lnTo>
                  <a:lnTo>
                    <a:pt x="372" y="124"/>
                  </a:lnTo>
                  <a:lnTo>
                    <a:pt x="372" y="124"/>
                  </a:lnTo>
                  <a:lnTo>
                    <a:pt x="383" y="114"/>
                  </a:lnTo>
                  <a:lnTo>
                    <a:pt x="393" y="103"/>
                  </a:lnTo>
                  <a:lnTo>
                    <a:pt x="414" y="93"/>
                  </a:lnTo>
                  <a:lnTo>
                    <a:pt x="424" y="72"/>
                  </a:lnTo>
                  <a:lnTo>
                    <a:pt x="424" y="62"/>
                  </a:lnTo>
                  <a:lnTo>
                    <a:pt x="424" y="52"/>
                  </a:lnTo>
                  <a:lnTo>
                    <a:pt x="434" y="41"/>
                  </a:lnTo>
                  <a:lnTo>
                    <a:pt x="434" y="41"/>
                  </a:lnTo>
                  <a:lnTo>
                    <a:pt x="424" y="31"/>
                  </a:lnTo>
                  <a:lnTo>
                    <a:pt x="414" y="21"/>
                  </a:lnTo>
                  <a:lnTo>
                    <a:pt x="403" y="10"/>
                  </a:lnTo>
                  <a:lnTo>
                    <a:pt x="383" y="0"/>
                  </a:lnTo>
                  <a:lnTo>
                    <a:pt x="383" y="21"/>
                  </a:lnTo>
                  <a:lnTo>
                    <a:pt x="383" y="41"/>
                  </a:lnTo>
                  <a:lnTo>
                    <a:pt x="372" y="52"/>
                  </a:lnTo>
                  <a:lnTo>
                    <a:pt x="362" y="52"/>
                  </a:lnTo>
                  <a:lnTo>
                    <a:pt x="362" y="62"/>
                  </a:lnTo>
                  <a:lnTo>
                    <a:pt x="341" y="62"/>
                  </a:lnTo>
                  <a:lnTo>
                    <a:pt x="331" y="52"/>
                  </a:lnTo>
                  <a:lnTo>
                    <a:pt x="321" y="41"/>
                  </a:lnTo>
                  <a:lnTo>
                    <a:pt x="310" y="31"/>
                  </a:lnTo>
                  <a:lnTo>
                    <a:pt x="300" y="31"/>
                  </a:lnTo>
                  <a:lnTo>
                    <a:pt x="300" y="31"/>
                  </a:lnTo>
                  <a:lnTo>
                    <a:pt x="290" y="41"/>
                  </a:lnTo>
                  <a:lnTo>
                    <a:pt x="290" y="41"/>
                  </a:lnTo>
                  <a:lnTo>
                    <a:pt x="300" y="41"/>
                  </a:lnTo>
                  <a:lnTo>
                    <a:pt x="310" y="41"/>
                  </a:lnTo>
                  <a:lnTo>
                    <a:pt x="321" y="41"/>
                  </a:lnTo>
                  <a:lnTo>
                    <a:pt x="321" y="41"/>
                  </a:lnTo>
                  <a:lnTo>
                    <a:pt x="331" y="52"/>
                  </a:lnTo>
                  <a:lnTo>
                    <a:pt x="341" y="52"/>
                  </a:lnTo>
                  <a:lnTo>
                    <a:pt x="341" y="52"/>
                  </a:lnTo>
                  <a:lnTo>
                    <a:pt x="341" y="62"/>
                  </a:lnTo>
                  <a:lnTo>
                    <a:pt x="331" y="52"/>
                  </a:lnTo>
                  <a:lnTo>
                    <a:pt x="321" y="52"/>
                  </a:lnTo>
                  <a:lnTo>
                    <a:pt x="310" y="41"/>
                  </a:lnTo>
                  <a:lnTo>
                    <a:pt x="300" y="41"/>
                  </a:lnTo>
                  <a:lnTo>
                    <a:pt x="279" y="41"/>
                  </a:lnTo>
                  <a:lnTo>
                    <a:pt x="248" y="41"/>
                  </a:lnTo>
                  <a:lnTo>
                    <a:pt x="228" y="31"/>
                  </a:lnTo>
                  <a:lnTo>
                    <a:pt x="207" y="31"/>
                  </a:lnTo>
                  <a:lnTo>
                    <a:pt x="197" y="31"/>
                  </a:lnTo>
                  <a:lnTo>
                    <a:pt x="186" y="31"/>
                  </a:lnTo>
                  <a:lnTo>
                    <a:pt x="176" y="21"/>
                  </a:lnTo>
                  <a:lnTo>
                    <a:pt x="176" y="10"/>
                  </a:lnTo>
                  <a:lnTo>
                    <a:pt x="176" y="10"/>
                  </a:lnTo>
                  <a:lnTo>
                    <a:pt x="176" y="10"/>
                  </a:lnTo>
                  <a:lnTo>
                    <a:pt x="166" y="21"/>
                  </a:lnTo>
                  <a:lnTo>
                    <a:pt x="166" y="31"/>
                  </a:lnTo>
                  <a:lnTo>
                    <a:pt x="155" y="41"/>
                  </a:lnTo>
                  <a:lnTo>
                    <a:pt x="155" y="62"/>
                  </a:lnTo>
                  <a:lnTo>
                    <a:pt x="155" y="72"/>
                  </a:lnTo>
                  <a:lnTo>
                    <a:pt x="155" y="83"/>
                  </a:lnTo>
                  <a:lnTo>
                    <a:pt x="145" y="83"/>
                  </a:lnTo>
                  <a:lnTo>
                    <a:pt x="135" y="83"/>
                  </a:lnTo>
                  <a:lnTo>
                    <a:pt x="124" y="114"/>
                  </a:lnTo>
                  <a:lnTo>
                    <a:pt x="114" y="155"/>
                  </a:lnTo>
                  <a:lnTo>
                    <a:pt x="104" y="186"/>
                  </a:lnTo>
                  <a:lnTo>
                    <a:pt x="93" y="227"/>
                  </a:lnTo>
                  <a:lnTo>
                    <a:pt x="83" y="238"/>
                  </a:lnTo>
                  <a:lnTo>
                    <a:pt x="83" y="248"/>
                  </a:lnTo>
                  <a:lnTo>
                    <a:pt x="73" y="248"/>
                  </a:lnTo>
                  <a:lnTo>
                    <a:pt x="62" y="259"/>
                  </a:lnTo>
                  <a:lnTo>
                    <a:pt x="62" y="269"/>
                  </a:lnTo>
                  <a:lnTo>
                    <a:pt x="62" y="279"/>
                  </a:lnTo>
                  <a:lnTo>
                    <a:pt x="62" y="279"/>
                  </a:lnTo>
                  <a:lnTo>
                    <a:pt x="62" y="279"/>
                  </a:lnTo>
                  <a:lnTo>
                    <a:pt x="62" y="269"/>
                  </a:lnTo>
                  <a:lnTo>
                    <a:pt x="52" y="279"/>
                  </a:lnTo>
                  <a:lnTo>
                    <a:pt x="52" y="279"/>
                  </a:lnTo>
                  <a:lnTo>
                    <a:pt x="42" y="290"/>
                  </a:lnTo>
                  <a:lnTo>
                    <a:pt x="42" y="300"/>
                  </a:lnTo>
                  <a:lnTo>
                    <a:pt x="31" y="310"/>
                  </a:lnTo>
                  <a:lnTo>
                    <a:pt x="31" y="310"/>
                  </a:lnTo>
                  <a:lnTo>
                    <a:pt x="31" y="310"/>
                  </a:lnTo>
                  <a:lnTo>
                    <a:pt x="11" y="321"/>
                  </a:lnTo>
                  <a:lnTo>
                    <a:pt x="0" y="321"/>
                  </a:lnTo>
                  <a:lnTo>
                    <a:pt x="0" y="321"/>
                  </a:lnTo>
                  <a:lnTo>
                    <a:pt x="0" y="321"/>
                  </a:lnTo>
                  <a:lnTo>
                    <a:pt x="0" y="310"/>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endParaRPr>
            </a:p>
          </p:txBody>
        </p:sp>
        <p:sp>
          <p:nvSpPr>
            <p:cNvPr id="35" name="Freeform 21"/>
            <p:cNvSpPr>
              <a:spLocks/>
            </p:cNvSpPr>
            <p:nvPr/>
          </p:nvSpPr>
          <p:spPr bwMode="auto">
            <a:xfrm>
              <a:off x="3986131" y="4842636"/>
              <a:ext cx="252578" cy="284150"/>
            </a:xfrm>
            <a:custGeom>
              <a:avLst/>
              <a:gdLst/>
              <a:ahLst/>
              <a:cxnLst>
                <a:cxn ang="0">
                  <a:pos x="62" y="20"/>
                </a:cxn>
                <a:cxn ang="0">
                  <a:pos x="83" y="20"/>
                </a:cxn>
                <a:cxn ang="0">
                  <a:pos x="103" y="31"/>
                </a:cxn>
                <a:cxn ang="0">
                  <a:pos x="114" y="41"/>
                </a:cxn>
                <a:cxn ang="0">
                  <a:pos x="124" y="51"/>
                </a:cxn>
                <a:cxn ang="0">
                  <a:pos x="134" y="31"/>
                </a:cxn>
                <a:cxn ang="0">
                  <a:pos x="145" y="20"/>
                </a:cxn>
                <a:cxn ang="0">
                  <a:pos x="165" y="10"/>
                </a:cxn>
                <a:cxn ang="0">
                  <a:pos x="165" y="31"/>
                </a:cxn>
                <a:cxn ang="0">
                  <a:pos x="176" y="41"/>
                </a:cxn>
                <a:cxn ang="0">
                  <a:pos x="217" y="51"/>
                </a:cxn>
                <a:cxn ang="0">
                  <a:pos x="207" y="82"/>
                </a:cxn>
                <a:cxn ang="0">
                  <a:pos x="238" y="103"/>
                </a:cxn>
                <a:cxn ang="0">
                  <a:pos x="238" y="124"/>
                </a:cxn>
                <a:cxn ang="0">
                  <a:pos x="238" y="124"/>
                </a:cxn>
                <a:cxn ang="0">
                  <a:pos x="227" y="124"/>
                </a:cxn>
                <a:cxn ang="0">
                  <a:pos x="217" y="134"/>
                </a:cxn>
                <a:cxn ang="0">
                  <a:pos x="217" y="144"/>
                </a:cxn>
                <a:cxn ang="0">
                  <a:pos x="217" y="165"/>
                </a:cxn>
                <a:cxn ang="0">
                  <a:pos x="196" y="196"/>
                </a:cxn>
                <a:cxn ang="0">
                  <a:pos x="186" y="217"/>
                </a:cxn>
                <a:cxn ang="0">
                  <a:pos x="176" y="206"/>
                </a:cxn>
                <a:cxn ang="0">
                  <a:pos x="165" y="186"/>
                </a:cxn>
                <a:cxn ang="0">
                  <a:pos x="165" y="165"/>
                </a:cxn>
                <a:cxn ang="0">
                  <a:pos x="176" y="134"/>
                </a:cxn>
                <a:cxn ang="0">
                  <a:pos x="217" y="113"/>
                </a:cxn>
                <a:cxn ang="0">
                  <a:pos x="217" y="144"/>
                </a:cxn>
                <a:cxn ang="0">
                  <a:pos x="207" y="175"/>
                </a:cxn>
                <a:cxn ang="0">
                  <a:pos x="207" y="196"/>
                </a:cxn>
                <a:cxn ang="0">
                  <a:pos x="196" y="217"/>
                </a:cxn>
                <a:cxn ang="0">
                  <a:pos x="176" y="206"/>
                </a:cxn>
                <a:cxn ang="0">
                  <a:pos x="165" y="196"/>
                </a:cxn>
                <a:cxn ang="0">
                  <a:pos x="155" y="206"/>
                </a:cxn>
                <a:cxn ang="0">
                  <a:pos x="145" y="237"/>
                </a:cxn>
                <a:cxn ang="0">
                  <a:pos x="134" y="258"/>
                </a:cxn>
                <a:cxn ang="0">
                  <a:pos x="124" y="258"/>
                </a:cxn>
                <a:cxn ang="0">
                  <a:pos x="93" y="269"/>
                </a:cxn>
                <a:cxn ang="0">
                  <a:pos x="72" y="279"/>
                </a:cxn>
                <a:cxn ang="0">
                  <a:pos x="41" y="279"/>
                </a:cxn>
                <a:cxn ang="0">
                  <a:pos x="31" y="279"/>
                </a:cxn>
                <a:cxn ang="0">
                  <a:pos x="21" y="269"/>
                </a:cxn>
                <a:cxn ang="0">
                  <a:pos x="0" y="258"/>
                </a:cxn>
                <a:cxn ang="0">
                  <a:pos x="10" y="227"/>
                </a:cxn>
                <a:cxn ang="0">
                  <a:pos x="10" y="206"/>
                </a:cxn>
                <a:cxn ang="0">
                  <a:pos x="21" y="196"/>
                </a:cxn>
                <a:cxn ang="0">
                  <a:pos x="31" y="175"/>
                </a:cxn>
                <a:cxn ang="0">
                  <a:pos x="31" y="134"/>
                </a:cxn>
                <a:cxn ang="0">
                  <a:pos x="41" y="103"/>
                </a:cxn>
                <a:cxn ang="0">
                  <a:pos x="52" y="93"/>
                </a:cxn>
                <a:cxn ang="0">
                  <a:pos x="52" y="93"/>
                </a:cxn>
                <a:cxn ang="0">
                  <a:pos x="52" y="93"/>
                </a:cxn>
                <a:cxn ang="0">
                  <a:pos x="52" y="51"/>
                </a:cxn>
                <a:cxn ang="0">
                  <a:pos x="52" y="10"/>
                </a:cxn>
                <a:cxn ang="0">
                  <a:pos x="41" y="0"/>
                </a:cxn>
                <a:cxn ang="0">
                  <a:pos x="52" y="0"/>
                </a:cxn>
                <a:cxn ang="0">
                  <a:pos x="62" y="0"/>
                </a:cxn>
                <a:cxn ang="0">
                  <a:pos x="62" y="20"/>
                </a:cxn>
              </a:cxnLst>
              <a:rect l="0" t="0" r="r" b="b"/>
              <a:pathLst>
                <a:path w="238" h="279">
                  <a:moveTo>
                    <a:pt x="62" y="20"/>
                  </a:moveTo>
                  <a:lnTo>
                    <a:pt x="62" y="20"/>
                  </a:lnTo>
                  <a:lnTo>
                    <a:pt x="62" y="20"/>
                  </a:lnTo>
                  <a:lnTo>
                    <a:pt x="83" y="20"/>
                  </a:lnTo>
                  <a:lnTo>
                    <a:pt x="93" y="20"/>
                  </a:lnTo>
                  <a:lnTo>
                    <a:pt x="103" y="31"/>
                  </a:lnTo>
                  <a:lnTo>
                    <a:pt x="103" y="31"/>
                  </a:lnTo>
                  <a:lnTo>
                    <a:pt x="114" y="41"/>
                  </a:lnTo>
                  <a:lnTo>
                    <a:pt x="114" y="41"/>
                  </a:lnTo>
                  <a:lnTo>
                    <a:pt x="124" y="51"/>
                  </a:lnTo>
                  <a:lnTo>
                    <a:pt x="134" y="51"/>
                  </a:lnTo>
                  <a:lnTo>
                    <a:pt x="134" y="31"/>
                  </a:lnTo>
                  <a:lnTo>
                    <a:pt x="145" y="20"/>
                  </a:lnTo>
                  <a:lnTo>
                    <a:pt x="145" y="20"/>
                  </a:lnTo>
                  <a:lnTo>
                    <a:pt x="155" y="10"/>
                  </a:lnTo>
                  <a:lnTo>
                    <a:pt x="165" y="10"/>
                  </a:lnTo>
                  <a:lnTo>
                    <a:pt x="176" y="20"/>
                  </a:lnTo>
                  <a:lnTo>
                    <a:pt x="165" y="31"/>
                  </a:lnTo>
                  <a:lnTo>
                    <a:pt x="165" y="31"/>
                  </a:lnTo>
                  <a:lnTo>
                    <a:pt x="176" y="41"/>
                  </a:lnTo>
                  <a:lnTo>
                    <a:pt x="196" y="51"/>
                  </a:lnTo>
                  <a:lnTo>
                    <a:pt x="217" y="51"/>
                  </a:lnTo>
                  <a:lnTo>
                    <a:pt x="207" y="72"/>
                  </a:lnTo>
                  <a:lnTo>
                    <a:pt x="207" y="82"/>
                  </a:lnTo>
                  <a:lnTo>
                    <a:pt x="217" y="103"/>
                  </a:lnTo>
                  <a:lnTo>
                    <a:pt x="238" y="103"/>
                  </a:lnTo>
                  <a:lnTo>
                    <a:pt x="238" y="124"/>
                  </a:lnTo>
                  <a:lnTo>
                    <a:pt x="238" y="124"/>
                  </a:lnTo>
                  <a:lnTo>
                    <a:pt x="238" y="124"/>
                  </a:lnTo>
                  <a:lnTo>
                    <a:pt x="238" y="124"/>
                  </a:lnTo>
                  <a:lnTo>
                    <a:pt x="238" y="124"/>
                  </a:lnTo>
                  <a:lnTo>
                    <a:pt x="227" y="124"/>
                  </a:lnTo>
                  <a:lnTo>
                    <a:pt x="227" y="124"/>
                  </a:lnTo>
                  <a:lnTo>
                    <a:pt x="217" y="134"/>
                  </a:lnTo>
                  <a:lnTo>
                    <a:pt x="217" y="134"/>
                  </a:lnTo>
                  <a:lnTo>
                    <a:pt x="217" y="144"/>
                  </a:lnTo>
                  <a:lnTo>
                    <a:pt x="217" y="155"/>
                  </a:lnTo>
                  <a:lnTo>
                    <a:pt x="217" y="165"/>
                  </a:lnTo>
                  <a:lnTo>
                    <a:pt x="207" y="175"/>
                  </a:lnTo>
                  <a:lnTo>
                    <a:pt x="196" y="196"/>
                  </a:lnTo>
                  <a:lnTo>
                    <a:pt x="186" y="206"/>
                  </a:lnTo>
                  <a:lnTo>
                    <a:pt x="186" y="217"/>
                  </a:lnTo>
                  <a:lnTo>
                    <a:pt x="176" y="217"/>
                  </a:lnTo>
                  <a:lnTo>
                    <a:pt x="176" y="206"/>
                  </a:lnTo>
                  <a:lnTo>
                    <a:pt x="165" y="196"/>
                  </a:lnTo>
                  <a:lnTo>
                    <a:pt x="165" y="186"/>
                  </a:lnTo>
                  <a:lnTo>
                    <a:pt x="165" y="175"/>
                  </a:lnTo>
                  <a:lnTo>
                    <a:pt x="165" y="165"/>
                  </a:lnTo>
                  <a:lnTo>
                    <a:pt x="165" y="155"/>
                  </a:lnTo>
                  <a:lnTo>
                    <a:pt x="176" y="134"/>
                  </a:lnTo>
                  <a:lnTo>
                    <a:pt x="196" y="124"/>
                  </a:lnTo>
                  <a:lnTo>
                    <a:pt x="217" y="113"/>
                  </a:lnTo>
                  <a:lnTo>
                    <a:pt x="217" y="134"/>
                  </a:lnTo>
                  <a:lnTo>
                    <a:pt x="217" y="144"/>
                  </a:lnTo>
                  <a:lnTo>
                    <a:pt x="207" y="155"/>
                  </a:lnTo>
                  <a:lnTo>
                    <a:pt x="207" y="175"/>
                  </a:lnTo>
                  <a:lnTo>
                    <a:pt x="207" y="196"/>
                  </a:lnTo>
                  <a:lnTo>
                    <a:pt x="207" y="196"/>
                  </a:lnTo>
                  <a:lnTo>
                    <a:pt x="196" y="206"/>
                  </a:lnTo>
                  <a:lnTo>
                    <a:pt x="196" y="217"/>
                  </a:lnTo>
                  <a:lnTo>
                    <a:pt x="186" y="217"/>
                  </a:lnTo>
                  <a:lnTo>
                    <a:pt x="176" y="206"/>
                  </a:lnTo>
                  <a:lnTo>
                    <a:pt x="165" y="196"/>
                  </a:lnTo>
                  <a:lnTo>
                    <a:pt x="165" y="196"/>
                  </a:lnTo>
                  <a:lnTo>
                    <a:pt x="155" y="196"/>
                  </a:lnTo>
                  <a:lnTo>
                    <a:pt x="155" y="206"/>
                  </a:lnTo>
                  <a:lnTo>
                    <a:pt x="145" y="217"/>
                  </a:lnTo>
                  <a:lnTo>
                    <a:pt x="145" y="237"/>
                  </a:lnTo>
                  <a:lnTo>
                    <a:pt x="145" y="248"/>
                  </a:lnTo>
                  <a:lnTo>
                    <a:pt x="134" y="258"/>
                  </a:lnTo>
                  <a:lnTo>
                    <a:pt x="134" y="258"/>
                  </a:lnTo>
                  <a:lnTo>
                    <a:pt x="124" y="258"/>
                  </a:lnTo>
                  <a:lnTo>
                    <a:pt x="103" y="269"/>
                  </a:lnTo>
                  <a:lnTo>
                    <a:pt x="93" y="269"/>
                  </a:lnTo>
                  <a:lnTo>
                    <a:pt x="93" y="279"/>
                  </a:lnTo>
                  <a:lnTo>
                    <a:pt x="72" y="279"/>
                  </a:lnTo>
                  <a:lnTo>
                    <a:pt x="52" y="279"/>
                  </a:lnTo>
                  <a:lnTo>
                    <a:pt x="41" y="279"/>
                  </a:lnTo>
                  <a:lnTo>
                    <a:pt x="31" y="279"/>
                  </a:lnTo>
                  <a:lnTo>
                    <a:pt x="31" y="279"/>
                  </a:lnTo>
                  <a:lnTo>
                    <a:pt x="21" y="269"/>
                  </a:lnTo>
                  <a:lnTo>
                    <a:pt x="21" y="269"/>
                  </a:lnTo>
                  <a:lnTo>
                    <a:pt x="10" y="269"/>
                  </a:lnTo>
                  <a:lnTo>
                    <a:pt x="0" y="258"/>
                  </a:lnTo>
                  <a:lnTo>
                    <a:pt x="10" y="237"/>
                  </a:lnTo>
                  <a:lnTo>
                    <a:pt x="10" y="227"/>
                  </a:lnTo>
                  <a:lnTo>
                    <a:pt x="10" y="217"/>
                  </a:lnTo>
                  <a:lnTo>
                    <a:pt x="10" y="206"/>
                  </a:lnTo>
                  <a:lnTo>
                    <a:pt x="10" y="206"/>
                  </a:lnTo>
                  <a:lnTo>
                    <a:pt x="21" y="196"/>
                  </a:lnTo>
                  <a:lnTo>
                    <a:pt x="31" y="186"/>
                  </a:lnTo>
                  <a:lnTo>
                    <a:pt x="31" y="175"/>
                  </a:lnTo>
                  <a:lnTo>
                    <a:pt x="31" y="155"/>
                  </a:lnTo>
                  <a:lnTo>
                    <a:pt x="31" y="134"/>
                  </a:lnTo>
                  <a:lnTo>
                    <a:pt x="41" y="113"/>
                  </a:lnTo>
                  <a:lnTo>
                    <a:pt x="41" y="103"/>
                  </a:lnTo>
                  <a:lnTo>
                    <a:pt x="52" y="93"/>
                  </a:lnTo>
                  <a:lnTo>
                    <a:pt x="52" y="93"/>
                  </a:lnTo>
                  <a:lnTo>
                    <a:pt x="52" y="93"/>
                  </a:lnTo>
                  <a:lnTo>
                    <a:pt x="52" y="93"/>
                  </a:lnTo>
                  <a:lnTo>
                    <a:pt x="52" y="93"/>
                  </a:lnTo>
                  <a:lnTo>
                    <a:pt x="52" y="93"/>
                  </a:lnTo>
                  <a:lnTo>
                    <a:pt x="52" y="82"/>
                  </a:lnTo>
                  <a:lnTo>
                    <a:pt x="52" y="51"/>
                  </a:lnTo>
                  <a:lnTo>
                    <a:pt x="52" y="20"/>
                  </a:lnTo>
                  <a:lnTo>
                    <a:pt x="52" y="10"/>
                  </a:lnTo>
                  <a:lnTo>
                    <a:pt x="41" y="10"/>
                  </a:lnTo>
                  <a:lnTo>
                    <a:pt x="41" y="0"/>
                  </a:lnTo>
                  <a:lnTo>
                    <a:pt x="41" y="0"/>
                  </a:lnTo>
                  <a:lnTo>
                    <a:pt x="52" y="0"/>
                  </a:lnTo>
                  <a:lnTo>
                    <a:pt x="52" y="0"/>
                  </a:lnTo>
                  <a:lnTo>
                    <a:pt x="62" y="0"/>
                  </a:lnTo>
                  <a:lnTo>
                    <a:pt x="62" y="10"/>
                  </a:lnTo>
                  <a:lnTo>
                    <a:pt x="62" y="20"/>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endParaRPr>
            </a:p>
          </p:txBody>
        </p:sp>
        <p:sp>
          <p:nvSpPr>
            <p:cNvPr id="36" name="Freeform 22"/>
            <p:cNvSpPr>
              <a:spLocks/>
            </p:cNvSpPr>
            <p:nvPr/>
          </p:nvSpPr>
          <p:spPr bwMode="auto">
            <a:xfrm>
              <a:off x="4073672" y="5073113"/>
              <a:ext cx="394652" cy="473583"/>
            </a:xfrm>
            <a:custGeom>
              <a:avLst/>
              <a:gdLst/>
              <a:ahLst/>
              <a:cxnLst>
                <a:cxn ang="0">
                  <a:pos x="103" y="52"/>
                </a:cxn>
                <a:cxn ang="0">
                  <a:pos x="72" y="62"/>
                </a:cxn>
                <a:cxn ang="0">
                  <a:pos x="10" y="104"/>
                </a:cxn>
                <a:cxn ang="0">
                  <a:pos x="20" y="186"/>
                </a:cxn>
                <a:cxn ang="0">
                  <a:pos x="31" y="166"/>
                </a:cxn>
                <a:cxn ang="0">
                  <a:pos x="51" y="176"/>
                </a:cxn>
                <a:cxn ang="0">
                  <a:pos x="103" y="166"/>
                </a:cxn>
                <a:cxn ang="0">
                  <a:pos x="124" y="145"/>
                </a:cxn>
                <a:cxn ang="0">
                  <a:pos x="155" y="155"/>
                </a:cxn>
                <a:cxn ang="0">
                  <a:pos x="165" y="124"/>
                </a:cxn>
                <a:cxn ang="0">
                  <a:pos x="196" y="176"/>
                </a:cxn>
                <a:cxn ang="0">
                  <a:pos x="196" y="186"/>
                </a:cxn>
                <a:cxn ang="0">
                  <a:pos x="196" y="186"/>
                </a:cxn>
                <a:cxn ang="0">
                  <a:pos x="186" y="186"/>
                </a:cxn>
                <a:cxn ang="0">
                  <a:pos x="134" y="176"/>
                </a:cxn>
                <a:cxn ang="0">
                  <a:pos x="113" y="166"/>
                </a:cxn>
                <a:cxn ang="0">
                  <a:pos x="124" y="166"/>
                </a:cxn>
                <a:cxn ang="0">
                  <a:pos x="144" y="197"/>
                </a:cxn>
                <a:cxn ang="0">
                  <a:pos x="155" y="238"/>
                </a:cxn>
                <a:cxn ang="0">
                  <a:pos x="155" y="321"/>
                </a:cxn>
                <a:cxn ang="0">
                  <a:pos x="134" y="362"/>
                </a:cxn>
                <a:cxn ang="0">
                  <a:pos x="134" y="404"/>
                </a:cxn>
                <a:cxn ang="0">
                  <a:pos x="155" y="445"/>
                </a:cxn>
                <a:cxn ang="0">
                  <a:pos x="165" y="445"/>
                </a:cxn>
                <a:cxn ang="0">
                  <a:pos x="175" y="466"/>
                </a:cxn>
                <a:cxn ang="0">
                  <a:pos x="227" y="466"/>
                </a:cxn>
                <a:cxn ang="0">
                  <a:pos x="237" y="445"/>
                </a:cxn>
                <a:cxn ang="0">
                  <a:pos x="258" y="445"/>
                </a:cxn>
                <a:cxn ang="0">
                  <a:pos x="289" y="424"/>
                </a:cxn>
                <a:cxn ang="0">
                  <a:pos x="320" y="424"/>
                </a:cxn>
                <a:cxn ang="0">
                  <a:pos x="320" y="404"/>
                </a:cxn>
                <a:cxn ang="0">
                  <a:pos x="310" y="352"/>
                </a:cxn>
                <a:cxn ang="0">
                  <a:pos x="279" y="321"/>
                </a:cxn>
                <a:cxn ang="0">
                  <a:pos x="310" y="310"/>
                </a:cxn>
                <a:cxn ang="0">
                  <a:pos x="320" y="279"/>
                </a:cxn>
                <a:cxn ang="0">
                  <a:pos x="361" y="279"/>
                </a:cxn>
                <a:cxn ang="0">
                  <a:pos x="361" y="238"/>
                </a:cxn>
                <a:cxn ang="0">
                  <a:pos x="341" y="217"/>
                </a:cxn>
                <a:cxn ang="0">
                  <a:pos x="320" y="197"/>
                </a:cxn>
                <a:cxn ang="0">
                  <a:pos x="310" y="176"/>
                </a:cxn>
                <a:cxn ang="0">
                  <a:pos x="289" y="135"/>
                </a:cxn>
                <a:cxn ang="0">
                  <a:pos x="237" y="114"/>
                </a:cxn>
                <a:cxn ang="0">
                  <a:pos x="217" y="93"/>
                </a:cxn>
                <a:cxn ang="0">
                  <a:pos x="217" y="83"/>
                </a:cxn>
                <a:cxn ang="0">
                  <a:pos x="217" y="93"/>
                </a:cxn>
                <a:cxn ang="0">
                  <a:pos x="227" y="83"/>
                </a:cxn>
                <a:cxn ang="0">
                  <a:pos x="248" y="52"/>
                </a:cxn>
                <a:cxn ang="0">
                  <a:pos x="258" y="21"/>
                </a:cxn>
                <a:cxn ang="0">
                  <a:pos x="237" y="0"/>
                </a:cxn>
                <a:cxn ang="0">
                  <a:pos x="196" y="10"/>
                </a:cxn>
                <a:cxn ang="0">
                  <a:pos x="186" y="31"/>
                </a:cxn>
                <a:cxn ang="0">
                  <a:pos x="155" y="42"/>
                </a:cxn>
                <a:cxn ang="0">
                  <a:pos x="113" y="62"/>
                </a:cxn>
                <a:cxn ang="0">
                  <a:pos x="103" y="21"/>
                </a:cxn>
                <a:cxn ang="0">
                  <a:pos x="103" y="10"/>
                </a:cxn>
                <a:cxn ang="0">
                  <a:pos x="93" y="31"/>
                </a:cxn>
                <a:cxn ang="0">
                  <a:pos x="93" y="52"/>
                </a:cxn>
                <a:cxn ang="0">
                  <a:pos x="51" y="62"/>
                </a:cxn>
                <a:cxn ang="0">
                  <a:pos x="10" y="62"/>
                </a:cxn>
                <a:cxn ang="0">
                  <a:pos x="10" y="83"/>
                </a:cxn>
                <a:cxn ang="0">
                  <a:pos x="10" y="93"/>
                </a:cxn>
              </a:cxnLst>
              <a:rect l="0" t="0" r="r" b="b"/>
              <a:pathLst>
                <a:path w="372" h="466">
                  <a:moveTo>
                    <a:pt x="103" y="31"/>
                  </a:moveTo>
                  <a:lnTo>
                    <a:pt x="103" y="52"/>
                  </a:lnTo>
                  <a:lnTo>
                    <a:pt x="103" y="52"/>
                  </a:lnTo>
                  <a:lnTo>
                    <a:pt x="93" y="62"/>
                  </a:lnTo>
                  <a:lnTo>
                    <a:pt x="82" y="62"/>
                  </a:lnTo>
                  <a:lnTo>
                    <a:pt x="72" y="62"/>
                  </a:lnTo>
                  <a:lnTo>
                    <a:pt x="51" y="62"/>
                  </a:lnTo>
                  <a:lnTo>
                    <a:pt x="0" y="73"/>
                  </a:lnTo>
                  <a:lnTo>
                    <a:pt x="10" y="104"/>
                  </a:lnTo>
                  <a:lnTo>
                    <a:pt x="20" y="124"/>
                  </a:lnTo>
                  <a:lnTo>
                    <a:pt x="20" y="166"/>
                  </a:lnTo>
                  <a:lnTo>
                    <a:pt x="20" y="186"/>
                  </a:lnTo>
                  <a:lnTo>
                    <a:pt x="31" y="176"/>
                  </a:lnTo>
                  <a:lnTo>
                    <a:pt x="31" y="176"/>
                  </a:lnTo>
                  <a:lnTo>
                    <a:pt x="31" y="166"/>
                  </a:lnTo>
                  <a:lnTo>
                    <a:pt x="31" y="176"/>
                  </a:lnTo>
                  <a:lnTo>
                    <a:pt x="41" y="176"/>
                  </a:lnTo>
                  <a:lnTo>
                    <a:pt x="51" y="176"/>
                  </a:lnTo>
                  <a:lnTo>
                    <a:pt x="72" y="176"/>
                  </a:lnTo>
                  <a:lnTo>
                    <a:pt x="103" y="166"/>
                  </a:lnTo>
                  <a:lnTo>
                    <a:pt x="103" y="166"/>
                  </a:lnTo>
                  <a:lnTo>
                    <a:pt x="103" y="166"/>
                  </a:lnTo>
                  <a:lnTo>
                    <a:pt x="113" y="155"/>
                  </a:lnTo>
                  <a:lnTo>
                    <a:pt x="124" y="145"/>
                  </a:lnTo>
                  <a:lnTo>
                    <a:pt x="134" y="145"/>
                  </a:lnTo>
                  <a:lnTo>
                    <a:pt x="144" y="155"/>
                  </a:lnTo>
                  <a:lnTo>
                    <a:pt x="155" y="155"/>
                  </a:lnTo>
                  <a:lnTo>
                    <a:pt x="165" y="145"/>
                  </a:lnTo>
                  <a:lnTo>
                    <a:pt x="165" y="135"/>
                  </a:lnTo>
                  <a:lnTo>
                    <a:pt x="165" y="124"/>
                  </a:lnTo>
                  <a:lnTo>
                    <a:pt x="175" y="145"/>
                  </a:lnTo>
                  <a:lnTo>
                    <a:pt x="186" y="166"/>
                  </a:lnTo>
                  <a:lnTo>
                    <a:pt x="196" y="176"/>
                  </a:lnTo>
                  <a:lnTo>
                    <a:pt x="196" y="176"/>
                  </a:lnTo>
                  <a:lnTo>
                    <a:pt x="206" y="186"/>
                  </a:lnTo>
                  <a:lnTo>
                    <a:pt x="196" y="186"/>
                  </a:lnTo>
                  <a:lnTo>
                    <a:pt x="196" y="186"/>
                  </a:lnTo>
                  <a:lnTo>
                    <a:pt x="196" y="186"/>
                  </a:lnTo>
                  <a:lnTo>
                    <a:pt x="196" y="186"/>
                  </a:lnTo>
                  <a:lnTo>
                    <a:pt x="196" y="186"/>
                  </a:lnTo>
                  <a:lnTo>
                    <a:pt x="186" y="186"/>
                  </a:lnTo>
                  <a:lnTo>
                    <a:pt x="186" y="186"/>
                  </a:lnTo>
                  <a:lnTo>
                    <a:pt x="175" y="176"/>
                  </a:lnTo>
                  <a:lnTo>
                    <a:pt x="155" y="176"/>
                  </a:lnTo>
                  <a:lnTo>
                    <a:pt x="134" y="176"/>
                  </a:lnTo>
                  <a:lnTo>
                    <a:pt x="124" y="166"/>
                  </a:lnTo>
                  <a:lnTo>
                    <a:pt x="113" y="166"/>
                  </a:lnTo>
                  <a:lnTo>
                    <a:pt x="113" y="166"/>
                  </a:lnTo>
                  <a:lnTo>
                    <a:pt x="113" y="155"/>
                  </a:lnTo>
                  <a:lnTo>
                    <a:pt x="124" y="166"/>
                  </a:lnTo>
                  <a:lnTo>
                    <a:pt x="124" y="166"/>
                  </a:lnTo>
                  <a:lnTo>
                    <a:pt x="134" y="166"/>
                  </a:lnTo>
                  <a:lnTo>
                    <a:pt x="134" y="176"/>
                  </a:lnTo>
                  <a:lnTo>
                    <a:pt x="144" y="197"/>
                  </a:lnTo>
                  <a:lnTo>
                    <a:pt x="144" y="207"/>
                  </a:lnTo>
                  <a:lnTo>
                    <a:pt x="155" y="217"/>
                  </a:lnTo>
                  <a:lnTo>
                    <a:pt x="155" y="238"/>
                  </a:lnTo>
                  <a:lnTo>
                    <a:pt x="155" y="259"/>
                  </a:lnTo>
                  <a:lnTo>
                    <a:pt x="155" y="300"/>
                  </a:lnTo>
                  <a:lnTo>
                    <a:pt x="155" y="321"/>
                  </a:lnTo>
                  <a:lnTo>
                    <a:pt x="155" y="341"/>
                  </a:lnTo>
                  <a:lnTo>
                    <a:pt x="144" y="352"/>
                  </a:lnTo>
                  <a:lnTo>
                    <a:pt x="134" y="362"/>
                  </a:lnTo>
                  <a:lnTo>
                    <a:pt x="124" y="383"/>
                  </a:lnTo>
                  <a:lnTo>
                    <a:pt x="124" y="393"/>
                  </a:lnTo>
                  <a:lnTo>
                    <a:pt x="134" y="404"/>
                  </a:lnTo>
                  <a:lnTo>
                    <a:pt x="144" y="414"/>
                  </a:lnTo>
                  <a:lnTo>
                    <a:pt x="144" y="424"/>
                  </a:lnTo>
                  <a:lnTo>
                    <a:pt x="155" y="445"/>
                  </a:lnTo>
                  <a:lnTo>
                    <a:pt x="155" y="445"/>
                  </a:lnTo>
                  <a:lnTo>
                    <a:pt x="165" y="445"/>
                  </a:lnTo>
                  <a:lnTo>
                    <a:pt x="165" y="445"/>
                  </a:lnTo>
                  <a:lnTo>
                    <a:pt x="165" y="445"/>
                  </a:lnTo>
                  <a:lnTo>
                    <a:pt x="175" y="455"/>
                  </a:lnTo>
                  <a:lnTo>
                    <a:pt x="175" y="466"/>
                  </a:lnTo>
                  <a:lnTo>
                    <a:pt x="206" y="466"/>
                  </a:lnTo>
                  <a:lnTo>
                    <a:pt x="217" y="466"/>
                  </a:lnTo>
                  <a:lnTo>
                    <a:pt x="227" y="466"/>
                  </a:lnTo>
                  <a:lnTo>
                    <a:pt x="237" y="455"/>
                  </a:lnTo>
                  <a:lnTo>
                    <a:pt x="237" y="455"/>
                  </a:lnTo>
                  <a:lnTo>
                    <a:pt x="237" y="445"/>
                  </a:lnTo>
                  <a:lnTo>
                    <a:pt x="237" y="445"/>
                  </a:lnTo>
                  <a:lnTo>
                    <a:pt x="248" y="445"/>
                  </a:lnTo>
                  <a:lnTo>
                    <a:pt x="258" y="445"/>
                  </a:lnTo>
                  <a:lnTo>
                    <a:pt x="268" y="435"/>
                  </a:lnTo>
                  <a:lnTo>
                    <a:pt x="279" y="424"/>
                  </a:lnTo>
                  <a:lnTo>
                    <a:pt x="289" y="424"/>
                  </a:lnTo>
                  <a:lnTo>
                    <a:pt x="299" y="424"/>
                  </a:lnTo>
                  <a:lnTo>
                    <a:pt x="310" y="424"/>
                  </a:lnTo>
                  <a:lnTo>
                    <a:pt x="320" y="424"/>
                  </a:lnTo>
                  <a:lnTo>
                    <a:pt x="320" y="414"/>
                  </a:lnTo>
                  <a:lnTo>
                    <a:pt x="320" y="414"/>
                  </a:lnTo>
                  <a:lnTo>
                    <a:pt x="320" y="404"/>
                  </a:lnTo>
                  <a:lnTo>
                    <a:pt x="320" y="404"/>
                  </a:lnTo>
                  <a:lnTo>
                    <a:pt x="310" y="373"/>
                  </a:lnTo>
                  <a:lnTo>
                    <a:pt x="310" y="352"/>
                  </a:lnTo>
                  <a:lnTo>
                    <a:pt x="299" y="341"/>
                  </a:lnTo>
                  <a:lnTo>
                    <a:pt x="289" y="341"/>
                  </a:lnTo>
                  <a:lnTo>
                    <a:pt x="279" y="321"/>
                  </a:lnTo>
                  <a:lnTo>
                    <a:pt x="289" y="321"/>
                  </a:lnTo>
                  <a:lnTo>
                    <a:pt x="310" y="310"/>
                  </a:lnTo>
                  <a:lnTo>
                    <a:pt x="310" y="310"/>
                  </a:lnTo>
                  <a:lnTo>
                    <a:pt x="310" y="300"/>
                  </a:lnTo>
                  <a:lnTo>
                    <a:pt x="320" y="290"/>
                  </a:lnTo>
                  <a:lnTo>
                    <a:pt x="320" y="279"/>
                  </a:lnTo>
                  <a:lnTo>
                    <a:pt x="330" y="279"/>
                  </a:lnTo>
                  <a:lnTo>
                    <a:pt x="341" y="279"/>
                  </a:lnTo>
                  <a:lnTo>
                    <a:pt x="361" y="279"/>
                  </a:lnTo>
                  <a:lnTo>
                    <a:pt x="372" y="259"/>
                  </a:lnTo>
                  <a:lnTo>
                    <a:pt x="372" y="238"/>
                  </a:lnTo>
                  <a:lnTo>
                    <a:pt x="361" y="238"/>
                  </a:lnTo>
                  <a:lnTo>
                    <a:pt x="361" y="228"/>
                  </a:lnTo>
                  <a:lnTo>
                    <a:pt x="351" y="228"/>
                  </a:lnTo>
                  <a:lnTo>
                    <a:pt x="341" y="217"/>
                  </a:lnTo>
                  <a:lnTo>
                    <a:pt x="341" y="207"/>
                  </a:lnTo>
                  <a:lnTo>
                    <a:pt x="330" y="207"/>
                  </a:lnTo>
                  <a:lnTo>
                    <a:pt x="320" y="197"/>
                  </a:lnTo>
                  <a:lnTo>
                    <a:pt x="320" y="186"/>
                  </a:lnTo>
                  <a:lnTo>
                    <a:pt x="310" y="186"/>
                  </a:lnTo>
                  <a:lnTo>
                    <a:pt x="310" y="176"/>
                  </a:lnTo>
                  <a:lnTo>
                    <a:pt x="310" y="166"/>
                  </a:lnTo>
                  <a:lnTo>
                    <a:pt x="299" y="145"/>
                  </a:lnTo>
                  <a:lnTo>
                    <a:pt x="289" y="135"/>
                  </a:lnTo>
                  <a:lnTo>
                    <a:pt x="279" y="124"/>
                  </a:lnTo>
                  <a:lnTo>
                    <a:pt x="268" y="114"/>
                  </a:lnTo>
                  <a:lnTo>
                    <a:pt x="237" y="114"/>
                  </a:lnTo>
                  <a:lnTo>
                    <a:pt x="206" y="104"/>
                  </a:lnTo>
                  <a:lnTo>
                    <a:pt x="217" y="93"/>
                  </a:lnTo>
                  <a:lnTo>
                    <a:pt x="217" y="93"/>
                  </a:lnTo>
                  <a:lnTo>
                    <a:pt x="217" y="83"/>
                  </a:lnTo>
                  <a:lnTo>
                    <a:pt x="227" y="83"/>
                  </a:lnTo>
                  <a:lnTo>
                    <a:pt x="217" y="83"/>
                  </a:lnTo>
                  <a:lnTo>
                    <a:pt x="217" y="93"/>
                  </a:lnTo>
                  <a:lnTo>
                    <a:pt x="217" y="93"/>
                  </a:lnTo>
                  <a:lnTo>
                    <a:pt x="217" y="93"/>
                  </a:lnTo>
                  <a:lnTo>
                    <a:pt x="217" y="93"/>
                  </a:lnTo>
                  <a:lnTo>
                    <a:pt x="227" y="93"/>
                  </a:lnTo>
                  <a:lnTo>
                    <a:pt x="227" y="83"/>
                  </a:lnTo>
                  <a:lnTo>
                    <a:pt x="237" y="73"/>
                  </a:lnTo>
                  <a:lnTo>
                    <a:pt x="248" y="62"/>
                  </a:lnTo>
                  <a:lnTo>
                    <a:pt x="248" y="52"/>
                  </a:lnTo>
                  <a:lnTo>
                    <a:pt x="258" y="42"/>
                  </a:lnTo>
                  <a:lnTo>
                    <a:pt x="258" y="42"/>
                  </a:lnTo>
                  <a:lnTo>
                    <a:pt x="258" y="21"/>
                  </a:lnTo>
                  <a:lnTo>
                    <a:pt x="248" y="10"/>
                  </a:lnTo>
                  <a:lnTo>
                    <a:pt x="248" y="0"/>
                  </a:lnTo>
                  <a:lnTo>
                    <a:pt x="237" y="0"/>
                  </a:lnTo>
                  <a:lnTo>
                    <a:pt x="227" y="0"/>
                  </a:lnTo>
                  <a:lnTo>
                    <a:pt x="217" y="10"/>
                  </a:lnTo>
                  <a:lnTo>
                    <a:pt x="196" y="10"/>
                  </a:lnTo>
                  <a:lnTo>
                    <a:pt x="186" y="10"/>
                  </a:lnTo>
                  <a:lnTo>
                    <a:pt x="186" y="21"/>
                  </a:lnTo>
                  <a:lnTo>
                    <a:pt x="186" y="31"/>
                  </a:lnTo>
                  <a:lnTo>
                    <a:pt x="175" y="31"/>
                  </a:lnTo>
                  <a:lnTo>
                    <a:pt x="165" y="42"/>
                  </a:lnTo>
                  <a:lnTo>
                    <a:pt x="155" y="42"/>
                  </a:lnTo>
                  <a:lnTo>
                    <a:pt x="124" y="52"/>
                  </a:lnTo>
                  <a:lnTo>
                    <a:pt x="113" y="62"/>
                  </a:lnTo>
                  <a:lnTo>
                    <a:pt x="113" y="62"/>
                  </a:lnTo>
                  <a:lnTo>
                    <a:pt x="103" y="62"/>
                  </a:lnTo>
                  <a:lnTo>
                    <a:pt x="103" y="31"/>
                  </a:lnTo>
                  <a:lnTo>
                    <a:pt x="103" y="21"/>
                  </a:lnTo>
                  <a:lnTo>
                    <a:pt x="103" y="10"/>
                  </a:lnTo>
                  <a:lnTo>
                    <a:pt x="103" y="10"/>
                  </a:lnTo>
                  <a:lnTo>
                    <a:pt x="103" y="10"/>
                  </a:lnTo>
                  <a:lnTo>
                    <a:pt x="93" y="21"/>
                  </a:lnTo>
                  <a:lnTo>
                    <a:pt x="93" y="31"/>
                  </a:lnTo>
                  <a:lnTo>
                    <a:pt x="93" y="31"/>
                  </a:lnTo>
                  <a:lnTo>
                    <a:pt x="93" y="42"/>
                  </a:lnTo>
                  <a:lnTo>
                    <a:pt x="93" y="52"/>
                  </a:lnTo>
                  <a:lnTo>
                    <a:pt x="93" y="52"/>
                  </a:lnTo>
                  <a:lnTo>
                    <a:pt x="82" y="62"/>
                  </a:lnTo>
                  <a:lnTo>
                    <a:pt x="72" y="62"/>
                  </a:lnTo>
                  <a:lnTo>
                    <a:pt x="51" y="62"/>
                  </a:lnTo>
                  <a:lnTo>
                    <a:pt x="41" y="62"/>
                  </a:lnTo>
                  <a:lnTo>
                    <a:pt x="31" y="62"/>
                  </a:lnTo>
                  <a:lnTo>
                    <a:pt x="10" y="62"/>
                  </a:lnTo>
                  <a:lnTo>
                    <a:pt x="10" y="73"/>
                  </a:lnTo>
                  <a:lnTo>
                    <a:pt x="0" y="73"/>
                  </a:lnTo>
                  <a:lnTo>
                    <a:pt x="10" y="83"/>
                  </a:lnTo>
                  <a:lnTo>
                    <a:pt x="10" y="83"/>
                  </a:lnTo>
                  <a:lnTo>
                    <a:pt x="10" y="93"/>
                  </a:lnTo>
                  <a:lnTo>
                    <a:pt x="10" y="93"/>
                  </a:lnTo>
                  <a:lnTo>
                    <a:pt x="10" y="93"/>
                  </a:lnTo>
                  <a:lnTo>
                    <a:pt x="0" y="83"/>
                  </a:lnTo>
                </a:path>
              </a:pathLst>
            </a:custGeom>
            <a:grpFill/>
            <a:ln w="6350">
              <a:solidFill>
                <a:schemeClr val="accent5"/>
              </a:solidFill>
              <a:prstDash val="solid"/>
              <a:round/>
              <a:headEnd/>
              <a:tailEnd/>
            </a:ln>
          </p:spPr>
          <p:style>
            <a:lnRef idx="0">
              <a:scrgbClr r="0" g="0" b="0"/>
            </a:lnRef>
            <a:fillRef idx="1001">
              <a:schemeClr val="lt2"/>
            </a:fillRef>
            <a:effectRef idx="0">
              <a:scrgbClr r="0" g="0" b="0"/>
            </a:effectRef>
            <a:fontRef idx="major"/>
          </p:style>
          <p:txBody>
            <a:bodyPr/>
            <a:lstStyle/>
            <a:p>
              <a:pPr>
                <a:defRPr/>
              </a:pPr>
              <a:endParaRPr lang="pt-PT" dirty="0">
                <a:solidFill>
                  <a:srgbClr val="000000"/>
                </a:solidFill>
              </a:endParaRPr>
            </a:p>
          </p:txBody>
        </p:sp>
        <p:sp>
          <p:nvSpPr>
            <p:cNvPr id="37" name="Oval 36"/>
            <p:cNvSpPr>
              <a:spLocks noChangeArrowheads="1"/>
            </p:cNvSpPr>
            <p:nvPr/>
          </p:nvSpPr>
          <p:spPr bwMode="auto">
            <a:xfrm flipV="1">
              <a:off x="4042633" y="5028688"/>
              <a:ext cx="65088" cy="71597"/>
            </a:xfrm>
            <a:prstGeom prst="ellipse">
              <a:avLst/>
            </a:prstGeom>
            <a:grpFill/>
            <a:ln w="6350">
              <a:solidFill>
                <a:schemeClr val="accent5"/>
              </a:solidFill>
              <a:round/>
              <a:headEnd/>
              <a:tailEnd/>
            </a:ln>
          </p:spPr>
          <p:txBody>
            <a:bodyPr wrap="none" anchor="ctr"/>
            <a:lstStyle/>
            <a:p>
              <a:endParaRPr lang="pt-PT" dirty="0">
                <a:solidFill>
                  <a:srgbClr val="000000"/>
                </a:solidFill>
              </a:endParaRPr>
            </a:p>
          </p:txBody>
        </p:sp>
        <p:sp>
          <p:nvSpPr>
            <p:cNvPr id="38" name="Oval 37"/>
            <p:cNvSpPr>
              <a:spLocks noChangeArrowheads="1"/>
            </p:cNvSpPr>
            <p:nvPr/>
          </p:nvSpPr>
          <p:spPr bwMode="auto">
            <a:xfrm flipV="1">
              <a:off x="4277609" y="3960839"/>
              <a:ext cx="72000" cy="71597"/>
            </a:xfrm>
            <a:prstGeom prst="ellipse">
              <a:avLst/>
            </a:prstGeom>
            <a:grpFill/>
            <a:ln w="6350">
              <a:solidFill>
                <a:schemeClr val="accent5"/>
              </a:solidFill>
              <a:round/>
              <a:headEnd/>
              <a:tailEnd/>
            </a:ln>
          </p:spPr>
          <p:txBody>
            <a:bodyPr wrap="none" anchor="ctr"/>
            <a:lstStyle/>
            <a:p>
              <a:endParaRPr lang="pt-PT" dirty="0">
                <a:solidFill>
                  <a:srgbClr val="000000"/>
                </a:solidFill>
              </a:endParaRPr>
            </a:p>
          </p:txBody>
        </p:sp>
        <p:sp>
          <p:nvSpPr>
            <p:cNvPr id="39" name="Oval 38"/>
            <p:cNvSpPr>
              <a:spLocks noChangeArrowheads="1"/>
            </p:cNvSpPr>
            <p:nvPr/>
          </p:nvSpPr>
          <p:spPr bwMode="auto">
            <a:xfrm flipV="1">
              <a:off x="4059091" y="5027595"/>
              <a:ext cx="72000" cy="71597"/>
            </a:xfrm>
            <a:prstGeom prst="ellipse">
              <a:avLst/>
            </a:prstGeom>
            <a:grpFill/>
            <a:ln w="6350">
              <a:solidFill>
                <a:schemeClr val="accent5"/>
              </a:solidFill>
              <a:round/>
              <a:headEnd/>
              <a:tailEnd/>
            </a:ln>
          </p:spPr>
          <p:txBody>
            <a:bodyPr wrap="none" anchor="ctr"/>
            <a:lstStyle/>
            <a:p>
              <a:endParaRPr lang="pt-PT" dirty="0">
                <a:solidFill>
                  <a:srgbClr val="000000"/>
                </a:solidFill>
              </a:endParaRPr>
            </a:p>
          </p:txBody>
        </p:sp>
        <p:sp>
          <p:nvSpPr>
            <p:cNvPr id="40" name="Oval 39"/>
            <p:cNvSpPr>
              <a:spLocks noChangeArrowheads="1"/>
            </p:cNvSpPr>
            <p:nvPr/>
          </p:nvSpPr>
          <p:spPr bwMode="auto">
            <a:xfrm flipV="1">
              <a:off x="4408611" y="4015066"/>
              <a:ext cx="72000" cy="71597"/>
            </a:xfrm>
            <a:prstGeom prst="ellipse">
              <a:avLst/>
            </a:prstGeom>
            <a:grpFill/>
            <a:ln w="6350">
              <a:solidFill>
                <a:schemeClr val="accent5"/>
              </a:solidFill>
              <a:round/>
              <a:headEnd/>
              <a:tailEnd/>
            </a:ln>
          </p:spPr>
          <p:txBody>
            <a:bodyPr wrap="none" anchor="ctr"/>
            <a:lstStyle/>
            <a:p>
              <a:endParaRPr lang="pt-PT" dirty="0">
                <a:solidFill>
                  <a:srgbClr val="000000"/>
                </a:solidFill>
              </a:endParaRPr>
            </a:p>
          </p:txBody>
        </p:sp>
        <p:sp>
          <p:nvSpPr>
            <p:cNvPr id="41" name="Oval 40"/>
            <p:cNvSpPr>
              <a:spLocks noChangeArrowheads="1"/>
            </p:cNvSpPr>
            <p:nvPr/>
          </p:nvSpPr>
          <p:spPr bwMode="auto">
            <a:xfrm flipV="1">
              <a:off x="4286644" y="3974226"/>
              <a:ext cx="72000" cy="71597"/>
            </a:xfrm>
            <a:prstGeom prst="ellipse">
              <a:avLst/>
            </a:prstGeom>
            <a:grpFill/>
            <a:ln w="6350">
              <a:solidFill>
                <a:schemeClr val="accent5"/>
              </a:solidFill>
              <a:round/>
              <a:headEnd/>
              <a:tailEnd/>
            </a:ln>
          </p:spPr>
          <p:txBody>
            <a:bodyPr wrap="none" anchor="ctr"/>
            <a:lstStyle/>
            <a:p>
              <a:endParaRPr lang="pt-PT" dirty="0">
                <a:solidFill>
                  <a:srgbClr val="000000"/>
                </a:solidFill>
              </a:endParaRPr>
            </a:p>
          </p:txBody>
        </p:sp>
      </p:grpSp>
      <p:grpSp>
        <p:nvGrpSpPr>
          <p:cNvPr id="42" name="Group 41"/>
          <p:cNvGrpSpPr/>
          <p:nvPr/>
        </p:nvGrpSpPr>
        <p:grpSpPr>
          <a:xfrm rot="20710846">
            <a:off x="3525495" y="6057376"/>
            <a:ext cx="2774892" cy="304868"/>
            <a:chOff x="3181350" y="2760116"/>
            <a:chExt cx="2875249" cy="304868"/>
          </a:xfrm>
        </p:grpSpPr>
        <p:cxnSp>
          <p:nvCxnSpPr>
            <p:cNvPr id="44" name="Straight Arrow Connector 43"/>
            <p:cNvCxnSpPr/>
            <p:nvPr/>
          </p:nvCxnSpPr>
          <p:spPr bwMode="auto">
            <a:xfrm>
              <a:off x="3181350" y="2913970"/>
              <a:ext cx="1239674" cy="0"/>
            </a:xfrm>
            <a:prstGeom prst="straightConnector1">
              <a:avLst/>
            </a:prstGeom>
            <a:ln>
              <a:tailEnd type="triangle"/>
            </a:ln>
            <a:extLst/>
          </p:spPr>
          <p:style>
            <a:lnRef idx="1">
              <a:schemeClr val="accent2"/>
            </a:lnRef>
            <a:fillRef idx="0">
              <a:schemeClr val="accent2"/>
            </a:fillRef>
            <a:effectRef idx="0">
              <a:schemeClr val="accent2"/>
            </a:effectRef>
            <a:fontRef idx="minor">
              <a:schemeClr val="tx1"/>
            </a:fontRef>
          </p:style>
        </p:cxnSp>
        <p:cxnSp>
          <p:nvCxnSpPr>
            <p:cNvPr id="45" name="Straight Arrow Connector 44"/>
            <p:cNvCxnSpPr/>
            <p:nvPr/>
          </p:nvCxnSpPr>
          <p:spPr bwMode="auto">
            <a:xfrm rot="889154" flipV="1">
              <a:off x="4851106" y="2760116"/>
              <a:ext cx="1205493" cy="304868"/>
            </a:xfrm>
            <a:prstGeom prst="straightConnector1">
              <a:avLst/>
            </a:prstGeom>
            <a:ln>
              <a:tailEnd type="triangle"/>
            </a:ln>
            <a:extLst/>
          </p:spPr>
          <p:style>
            <a:lnRef idx="1">
              <a:schemeClr val="accent2"/>
            </a:lnRef>
            <a:fillRef idx="0">
              <a:schemeClr val="accent2"/>
            </a:fillRef>
            <a:effectRef idx="0">
              <a:schemeClr val="accent2"/>
            </a:effectRef>
            <a:fontRef idx="minor">
              <a:schemeClr val="tx1"/>
            </a:fontRef>
          </p:style>
        </p:cxnSp>
      </p:grpSp>
      <p:sp>
        <p:nvSpPr>
          <p:cNvPr id="46" name="Rectangle 45"/>
          <p:cNvSpPr/>
          <p:nvPr/>
        </p:nvSpPr>
        <p:spPr>
          <a:xfrm>
            <a:off x="5752069" y="6201167"/>
            <a:ext cx="500458" cy="240707"/>
          </a:xfrm>
          <a:prstGeom prst="rect">
            <a:avLst/>
          </a:prstGeom>
        </p:spPr>
        <p:txBody>
          <a:bodyPr wrap="none">
            <a:spAutoFit/>
          </a:bodyPr>
          <a:lstStyle/>
          <a:p>
            <a:r>
              <a:rPr lang="en-US" sz="800" dirty="0" smtClean="0">
                <a:solidFill>
                  <a:schemeClr val="tx1"/>
                </a:solidFill>
                <a:latin typeface="Arial" panose="020B0604020202020204" pitchFamily="34" charset="0"/>
                <a:cs typeface="Arial" panose="020B0604020202020204" pitchFamily="34" charset="0"/>
              </a:rPr>
              <a:t>€157m</a:t>
            </a:r>
            <a:endParaRPr lang="en-US" sz="800" dirty="0">
              <a:solidFill>
                <a:schemeClr val="tx1"/>
              </a:solidFill>
              <a:latin typeface="Arial" panose="020B0604020202020204" pitchFamily="34" charset="0"/>
              <a:cs typeface="Arial" panose="020B0604020202020204" pitchFamily="34" charset="0"/>
            </a:endParaRPr>
          </a:p>
        </p:txBody>
      </p:sp>
      <p:sp>
        <p:nvSpPr>
          <p:cNvPr id="47" name="Rectangle 46"/>
          <p:cNvSpPr/>
          <p:nvPr/>
        </p:nvSpPr>
        <p:spPr>
          <a:xfrm>
            <a:off x="3537137" y="6574667"/>
            <a:ext cx="561372" cy="269462"/>
          </a:xfrm>
          <a:prstGeom prst="rect">
            <a:avLst/>
          </a:prstGeom>
        </p:spPr>
        <p:txBody>
          <a:bodyPr wrap="none">
            <a:spAutoFit/>
          </a:bodyPr>
          <a:lstStyle/>
          <a:p>
            <a:r>
              <a:rPr lang="en-US" sz="800" b="1" dirty="0" smtClean="0">
                <a:solidFill>
                  <a:schemeClr val="tx1"/>
                </a:solidFill>
                <a:latin typeface="Arial" panose="020B0604020202020204" pitchFamily="34" charset="0"/>
                <a:cs typeface="Arial" panose="020B0604020202020204" pitchFamily="34" charset="0"/>
              </a:rPr>
              <a:t>Imports</a:t>
            </a:r>
            <a:endParaRPr lang="en-US" sz="800" b="1" dirty="0">
              <a:solidFill>
                <a:schemeClr val="tx1"/>
              </a:solidFill>
              <a:latin typeface="Arial" panose="020B0604020202020204" pitchFamily="34" charset="0"/>
              <a:cs typeface="Arial" panose="020B0604020202020204" pitchFamily="34" charset="0"/>
            </a:endParaRPr>
          </a:p>
        </p:txBody>
      </p:sp>
      <p:sp>
        <p:nvSpPr>
          <p:cNvPr id="48" name="Rectangle 47"/>
          <p:cNvSpPr/>
          <p:nvPr/>
        </p:nvSpPr>
        <p:spPr>
          <a:xfrm>
            <a:off x="5693596" y="6037498"/>
            <a:ext cx="567784" cy="289991"/>
          </a:xfrm>
          <a:prstGeom prst="rect">
            <a:avLst/>
          </a:prstGeom>
        </p:spPr>
        <p:txBody>
          <a:bodyPr wrap="none">
            <a:spAutoFit/>
          </a:bodyPr>
          <a:lstStyle/>
          <a:p>
            <a:r>
              <a:rPr lang="en-US" sz="800" b="1" dirty="0" smtClean="0">
                <a:solidFill>
                  <a:schemeClr val="tx1"/>
                </a:solidFill>
                <a:latin typeface="Arial" panose="020B0604020202020204" pitchFamily="34" charset="0"/>
                <a:cs typeface="Arial" panose="020B0604020202020204" pitchFamily="34" charset="0"/>
              </a:rPr>
              <a:t>Exports</a:t>
            </a:r>
            <a:endParaRPr lang="en-US" sz="800" b="1" dirty="0">
              <a:solidFill>
                <a:schemeClr val="tx1"/>
              </a:solidFill>
              <a:latin typeface="Arial" panose="020B0604020202020204" pitchFamily="34" charset="0"/>
              <a:cs typeface="Arial" panose="020B0604020202020204" pitchFamily="34" charset="0"/>
            </a:endParaRPr>
          </a:p>
        </p:txBody>
      </p:sp>
      <p:sp>
        <p:nvSpPr>
          <p:cNvPr id="49" name="Rectangle 48"/>
          <p:cNvSpPr/>
          <p:nvPr/>
        </p:nvSpPr>
        <p:spPr>
          <a:xfrm>
            <a:off x="3555528" y="6741613"/>
            <a:ext cx="500458" cy="259045"/>
          </a:xfrm>
          <a:prstGeom prst="rect">
            <a:avLst/>
          </a:prstGeom>
        </p:spPr>
        <p:txBody>
          <a:bodyPr wrap="none">
            <a:spAutoFit/>
          </a:bodyPr>
          <a:lstStyle/>
          <a:p>
            <a:r>
              <a:rPr lang="en-US" sz="800" dirty="0" smtClean="0">
                <a:solidFill>
                  <a:schemeClr val="tx1"/>
                </a:solidFill>
                <a:latin typeface="Arial" panose="020B0604020202020204" pitchFamily="34" charset="0"/>
                <a:cs typeface="Arial" panose="020B0604020202020204" pitchFamily="34" charset="0"/>
              </a:rPr>
              <a:t>€353m</a:t>
            </a:r>
            <a:endParaRPr lang="en-US" sz="800" dirty="0">
              <a:solidFill>
                <a:schemeClr val="tx1"/>
              </a:solidFill>
              <a:latin typeface="Arial" panose="020B0604020202020204" pitchFamily="34" charset="0"/>
              <a:cs typeface="Arial" panose="020B0604020202020204" pitchFamily="34" charset="0"/>
            </a:endParaRPr>
          </a:p>
        </p:txBody>
      </p:sp>
      <p:sp>
        <p:nvSpPr>
          <p:cNvPr id="50" name="Rectangle 49"/>
          <p:cNvSpPr/>
          <p:nvPr/>
        </p:nvSpPr>
        <p:spPr bwMode="auto">
          <a:xfrm>
            <a:off x="5535423" y="6410610"/>
            <a:ext cx="864000" cy="288000"/>
          </a:xfrm>
          <a:prstGeom prst="rect">
            <a:avLst/>
          </a:prstGeom>
          <a:solidFill>
            <a:schemeClr val="accent2"/>
          </a:solidFill>
          <a:ln w="12700"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en-US" sz="800" b="1" dirty="0" smtClean="0">
                <a:solidFill>
                  <a:schemeClr val="accent1">
                    <a:lumMod val="75000"/>
                  </a:schemeClr>
                </a:solidFill>
                <a:latin typeface="Arial" panose="020B0604020202020204" pitchFamily="34" charset="0"/>
                <a:cs typeface="Arial" panose="020B0604020202020204" pitchFamily="34" charset="0"/>
              </a:rPr>
              <a:t>Mainly components</a:t>
            </a:r>
            <a:endParaRPr kumimoji="0" lang="en-US" sz="800" b="1" i="0" u="sng" strike="noStrike" cap="none" normalizeH="0" baseline="0" dirty="0" smtClean="0">
              <a:ln>
                <a:noFill/>
              </a:ln>
              <a:solidFill>
                <a:schemeClr val="accent1">
                  <a:lumMod val="75000"/>
                </a:schemeClr>
              </a:solidFill>
              <a:effectLst/>
              <a:latin typeface="Arial" panose="020B0604020202020204" pitchFamily="34" charset="0"/>
              <a:cs typeface="Arial" panose="020B0604020202020204" pitchFamily="34" charset="0"/>
            </a:endParaRPr>
          </a:p>
        </p:txBody>
      </p:sp>
      <p:sp>
        <p:nvSpPr>
          <p:cNvPr id="51" name="Rectangle 50"/>
          <p:cNvSpPr/>
          <p:nvPr/>
        </p:nvSpPr>
        <p:spPr bwMode="auto">
          <a:xfrm>
            <a:off x="3425991" y="6037498"/>
            <a:ext cx="936000" cy="288000"/>
          </a:xfrm>
          <a:prstGeom prst="rect">
            <a:avLst/>
          </a:prstGeom>
          <a:solidFill>
            <a:schemeClr val="accent2"/>
          </a:solidFill>
          <a:ln w="12700"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en-US" sz="800" b="1" dirty="0" smtClean="0">
                <a:solidFill>
                  <a:schemeClr val="accent1">
                    <a:lumMod val="75000"/>
                  </a:schemeClr>
                </a:solidFill>
                <a:latin typeface="Arial" panose="020B0604020202020204" pitchFamily="34" charset="0"/>
                <a:cs typeface="Arial" panose="020B0604020202020204" pitchFamily="34" charset="0"/>
              </a:rPr>
              <a:t>Mainly communication</a:t>
            </a:r>
            <a:endParaRPr kumimoji="0" lang="en-US" sz="800" b="1" i="0" u="sng" strike="noStrike" cap="none" normalizeH="0" baseline="0" dirty="0" smtClean="0">
              <a:ln>
                <a:noFill/>
              </a:ln>
              <a:solidFill>
                <a:schemeClr val="accent1">
                  <a:lumMod val="75000"/>
                </a:schemeClr>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2757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611"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Title 5"/>
          <p:cNvSpPr>
            <a:spLocks noGrp="1"/>
          </p:cNvSpPr>
          <p:nvPr>
            <p:ph type="title"/>
          </p:nvPr>
        </p:nvSpPr>
        <p:spPr>
          <a:xfrm>
            <a:off x="538163" y="484189"/>
            <a:ext cx="5156784" cy="1003300"/>
          </a:xfrm>
        </p:spPr>
        <p:txBody>
          <a:bodyPr anchor="t">
            <a:normAutofit/>
          </a:bodyPr>
          <a:lstStyle/>
          <a:p>
            <a:r>
              <a:rPr lang="en-US" sz="2200" dirty="0" smtClean="0">
                <a:latin typeface="Arial" panose="020B0604020202020204" pitchFamily="34" charset="0"/>
                <a:cs typeface="Arial" panose="020B0604020202020204" pitchFamily="34" charset="0"/>
              </a:rPr>
              <a:t>Defense </a:t>
            </a:r>
            <a:r>
              <a:rPr lang="en-US" sz="2200" dirty="0" smtClean="0">
                <a:latin typeface="Arial" panose="020B0604020202020204" pitchFamily="34" charset="0"/>
                <a:cs typeface="Arial" panose="020B0604020202020204" pitchFamily="34" charset="0"/>
              </a:rPr>
              <a:t>Sector</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Innovation and technology (I)</a:t>
            </a:r>
            <a:endParaRPr lang="en-US" sz="2200" dirty="0">
              <a:solidFill>
                <a:schemeClr val="accent2"/>
              </a:solidFill>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9275" y="1868696"/>
            <a:ext cx="2808288" cy="753708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Innovation in </a:t>
            </a:r>
            <a:r>
              <a:rPr lang="en-US" kern="0" dirty="0" smtClean="0">
                <a:latin typeface="Arial" panose="020B0604020202020204" pitchFamily="34" charset="0"/>
                <a:cs typeface="Arial" panose="020B0604020202020204" pitchFamily="34" charset="0"/>
              </a:rPr>
              <a:t>Defense</a:t>
            </a:r>
            <a:endParaRPr lang="en-US" kern="0" dirty="0" smtClean="0">
              <a:latin typeface="Arial" panose="020B0604020202020204" pitchFamily="34" charset="0"/>
              <a:cs typeface="Arial" panose="020B0604020202020204" pitchFamily="34" charset="0"/>
            </a:endParaRPr>
          </a:p>
          <a:p>
            <a:pPr algn="just"/>
            <a:r>
              <a:rPr lang="en-US" sz="900" b="0" kern="0" dirty="0" smtClean="0">
                <a:latin typeface="Arial" panose="020B0604020202020204" pitchFamily="34" charset="0"/>
                <a:cs typeface="Arial" panose="020B0604020202020204" pitchFamily="34" charset="0"/>
              </a:rPr>
              <a:t>Main </a:t>
            </a:r>
            <a:r>
              <a:rPr lang="en-US" sz="900" b="0" kern="0" dirty="0">
                <a:latin typeface="Arial" panose="020B0604020202020204" pitchFamily="34" charset="0"/>
                <a:cs typeface="Arial" panose="020B0604020202020204" pitchFamily="34" charset="0"/>
              </a:rPr>
              <a:t>trends affecting the sector include:</a:t>
            </a:r>
          </a:p>
          <a:p>
            <a:pPr marL="171450" indent="-171450" algn="just">
              <a:buFont typeface="Arial" panose="020B0604020202020204" pitchFamily="34" charset="0"/>
              <a:buChar char="•"/>
            </a:pPr>
            <a:r>
              <a:rPr lang="en-US" sz="900" b="0" kern="0" dirty="0">
                <a:latin typeface="Arial" panose="020B0604020202020204" pitchFamily="34" charset="0"/>
                <a:cs typeface="Arial" panose="020B0604020202020204" pitchFamily="34" charset="0"/>
              </a:rPr>
              <a:t>The </a:t>
            </a:r>
            <a:r>
              <a:rPr lang="en-US" sz="900" b="0" kern="0" dirty="0" err="1" smtClean="0">
                <a:latin typeface="Arial" panose="020B0604020202020204" pitchFamily="34" charset="0"/>
                <a:cs typeface="Arial" panose="020B0604020202020204" pitchFamily="34" charset="0"/>
              </a:rPr>
              <a:t>modernisation</a:t>
            </a:r>
            <a:r>
              <a:rPr lang="en-US" sz="900" b="0" kern="0" dirty="0" smtClean="0">
                <a:latin typeface="Arial" panose="020B0604020202020204" pitchFamily="34" charset="0"/>
                <a:cs typeface="Arial" panose="020B0604020202020204" pitchFamily="34" charset="0"/>
              </a:rPr>
              <a:t> </a:t>
            </a:r>
            <a:r>
              <a:rPr lang="en-US" sz="900" b="0" kern="0" dirty="0">
                <a:latin typeface="Arial" panose="020B0604020202020204" pitchFamily="34" charset="0"/>
                <a:cs typeface="Arial" panose="020B0604020202020204" pitchFamily="34" charset="0"/>
              </a:rPr>
              <a:t>of </a:t>
            </a:r>
            <a:r>
              <a:rPr lang="en-US" sz="900" b="0" kern="0" dirty="0" smtClean="0">
                <a:latin typeface="Arial" panose="020B0604020202020204" pitchFamily="34" charset="0"/>
                <a:cs typeface="Arial" panose="020B0604020202020204" pitchFamily="34" charset="0"/>
              </a:rPr>
              <a:t>Defense </a:t>
            </a:r>
            <a:r>
              <a:rPr lang="en-US" sz="900" b="0" kern="0" dirty="0">
                <a:latin typeface="Arial" panose="020B0604020202020204" pitchFamily="34" charset="0"/>
                <a:cs typeface="Arial" panose="020B0604020202020204" pitchFamily="34" charset="0"/>
              </a:rPr>
              <a:t>forces;</a:t>
            </a:r>
          </a:p>
          <a:p>
            <a:pPr marL="171450" indent="-171450" algn="just">
              <a:buFont typeface="Arial" panose="020B0604020202020204" pitchFamily="34" charset="0"/>
              <a:buChar char="•"/>
            </a:pPr>
            <a:r>
              <a:rPr lang="en-US" sz="900" b="0" kern="0" dirty="0">
                <a:latin typeface="Arial" panose="020B0604020202020204" pitchFamily="34" charset="0"/>
                <a:cs typeface="Arial" panose="020B0604020202020204" pitchFamily="34" charset="0"/>
              </a:rPr>
              <a:t>The increasing awareness </a:t>
            </a:r>
            <a:r>
              <a:rPr lang="en-US" sz="900" b="0" kern="0" dirty="0" smtClean="0">
                <a:latin typeface="Arial" panose="020B0604020202020204" pitchFamily="34" charset="0"/>
                <a:cs typeface="Arial" panose="020B0604020202020204" pitchFamily="34" charset="0"/>
              </a:rPr>
              <a:t>of </a:t>
            </a:r>
            <a:r>
              <a:rPr lang="en-US" sz="900" b="0" kern="0" dirty="0">
                <a:latin typeface="Arial" panose="020B0604020202020204" pitchFamily="34" charset="0"/>
                <a:cs typeface="Arial" panose="020B0604020202020204" pitchFamily="34" charset="0"/>
              </a:rPr>
              <a:t>cyberattack threats.</a:t>
            </a:r>
          </a:p>
          <a:p>
            <a:pPr algn="just"/>
            <a:r>
              <a:rPr lang="en-US" sz="900" b="0" kern="0" dirty="0" smtClean="0">
                <a:latin typeface="Arial" panose="020B0604020202020204" pitchFamily="34" charset="0"/>
                <a:cs typeface="Arial" panose="020B0604020202020204" pitchFamily="34" charset="0"/>
              </a:rPr>
              <a:t>Portugal’s </a:t>
            </a:r>
            <a:r>
              <a:rPr lang="en-US" sz="900" b="0" kern="0" dirty="0">
                <a:latin typeface="Arial" panose="020B0604020202020204" pitchFamily="34" charset="0"/>
                <a:cs typeface="Arial" panose="020B0604020202020204" pitchFamily="34" charset="0"/>
              </a:rPr>
              <a:t>national strategy </a:t>
            </a:r>
            <a:r>
              <a:rPr lang="en-US" sz="900" b="0" kern="0" dirty="0" smtClean="0">
                <a:latin typeface="Arial" panose="020B0604020202020204" pitchFamily="34" charset="0"/>
                <a:cs typeface="Arial" panose="020B0604020202020204" pitchFamily="34" charset="0"/>
              </a:rPr>
              <a:t>has taken into account the above trends</a:t>
            </a:r>
            <a:r>
              <a:rPr lang="en-US" sz="900" b="0" kern="0" dirty="0">
                <a:latin typeface="Arial" panose="020B0604020202020204" pitchFamily="34" charset="0"/>
                <a:cs typeface="Arial" panose="020B0604020202020204" pitchFamily="34" charset="0"/>
              </a:rPr>
              <a:t> </a:t>
            </a:r>
            <a:r>
              <a:rPr lang="en-US" sz="900" b="0" kern="0" dirty="0" smtClean="0">
                <a:latin typeface="Arial" panose="020B0604020202020204" pitchFamily="34" charset="0"/>
                <a:cs typeface="Arial" panose="020B0604020202020204" pitchFamily="34" charset="0"/>
              </a:rPr>
              <a:t>and sets as main goal ‘</a:t>
            </a:r>
            <a:r>
              <a:rPr lang="en-US" sz="900" kern="0" dirty="0" smtClean="0">
                <a:latin typeface="Arial" panose="020B0604020202020204" pitchFamily="34" charset="0"/>
                <a:cs typeface="Arial" panose="020B0604020202020204" pitchFamily="34" charset="0"/>
              </a:rPr>
              <a:t>to </a:t>
            </a:r>
            <a:r>
              <a:rPr lang="en-US" sz="900" kern="0" dirty="0">
                <a:latin typeface="Arial" panose="020B0604020202020204" pitchFamily="34" charset="0"/>
                <a:cs typeface="Arial" panose="020B0604020202020204" pitchFamily="34" charset="0"/>
              </a:rPr>
              <a:t>value</a:t>
            </a:r>
            <a:r>
              <a:rPr lang="en-US" sz="900" b="0" kern="0" dirty="0">
                <a:latin typeface="Arial" panose="020B0604020202020204" pitchFamily="34" charset="0"/>
                <a:cs typeface="Arial" panose="020B0604020202020204" pitchFamily="34" charset="0"/>
              </a:rPr>
              <a:t> </a:t>
            </a:r>
            <a:r>
              <a:rPr lang="en-US" sz="900" kern="0" dirty="0">
                <a:latin typeface="Arial" panose="020B0604020202020204" pitchFamily="34" charset="0"/>
                <a:cs typeface="Arial" panose="020B0604020202020204" pitchFamily="34" charset="0"/>
              </a:rPr>
              <a:t>knowledge, technology and innovation</a:t>
            </a:r>
            <a:r>
              <a:rPr lang="en-US" sz="900" b="0" kern="0" dirty="0">
                <a:latin typeface="Arial" panose="020B0604020202020204" pitchFamily="34" charset="0"/>
                <a:cs typeface="Arial" panose="020B0604020202020204" pitchFamily="34" charset="0"/>
              </a:rPr>
              <a:t>’. One of the </a:t>
            </a:r>
            <a:r>
              <a:rPr lang="en-US" sz="900" b="0" kern="0" dirty="0" smtClean="0">
                <a:latin typeface="Arial" panose="020B0604020202020204" pitchFamily="34" charset="0"/>
                <a:cs typeface="Arial" panose="020B0604020202020204" pitchFamily="34" charset="0"/>
              </a:rPr>
              <a:t>key </a:t>
            </a:r>
            <a:r>
              <a:rPr lang="en-US" sz="900" b="0" kern="0" dirty="0">
                <a:latin typeface="Arial" panose="020B0604020202020204" pitchFamily="34" charset="0"/>
                <a:cs typeface="Arial" panose="020B0604020202020204" pitchFamily="34" charset="0"/>
              </a:rPr>
              <a:t>priorities of the Portuguese </a:t>
            </a:r>
            <a:r>
              <a:rPr lang="en-US" sz="900" b="0" kern="0" dirty="0" smtClean="0">
                <a:latin typeface="Arial" panose="020B0604020202020204" pitchFamily="34" charset="0"/>
                <a:cs typeface="Arial" panose="020B0604020202020204" pitchFamily="34" charset="0"/>
              </a:rPr>
              <a:t>Defense </a:t>
            </a:r>
            <a:r>
              <a:rPr lang="en-US" sz="900" b="0" kern="0" dirty="0" smtClean="0">
                <a:latin typeface="Arial" panose="020B0604020202020204" pitchFamily="34" charset="0"/>
                <a:cs typeface="Arial" panose="020B0604020202020204" pitchFamily="34" charset="0"/>
              </a:rPr>
              <a:t>is the </a:t>
            </a:r>
            <a:r>
              <a:rPr lang="en-US" sz="900" b="0" kern="0" dirty="0">
                <a:latin typeface="Arial" panose="020B0604020202020204" pitchFamily="34" charset="0"/>
                <a:cs typeface="Arial" panose="020B0604020202020204" pitchFamily="34" charset="0"/>
              </a:rPr>
              <a:t>promotion of research, development and innovation as a </a:t>
            </a:r>
            <a:r>
              <a:rPr lang="en-US" sz="900" b="0" kern="0" dirty="0" smtClean="0">
                <a:latin typeface="Arial" panose="020B0604020202020204" pitchFamily="34" charset="0"/>
                <a:cs typeface="Arial" panose="020B0604020202020204" pitchFamily="34" charset="0"/>
              </a:rPr>
              <a:t>mean </a:t>
            </a:r>
            <a:r>
              <a:rPr lang="en-US" sz="900" b="0" kern="0" dirty="0">
                <a:latin typeface="Arial" panose="020B0604020202020204" pitchFamily="34" charset="0"/>
                <a:cs typeface="Arial" panose="020B0604020202020204" pitchFamily="34" charset="0"/>
              </a:rPr>
              <a:t>to reach a higher technological development in the </a:t>
            </a:r>
            <a:r>
              <a:rPr lang="en-US" sz="900" b="0" kern="0" dirty="0" smtClean="0">
                <a:latin typeface="Arial" panose="020B0604020202020204" pitchFamily="34" charset="0"/>
                <a:cs typeface="Arial" panose="020B0604020202020204" pitchFamily="34" charset="0"/>
              </a:rPr>
              <a:t>Defense </a:t>
            </a:r>
            <a:r>
              <a:rPr lang="en-US" sz="900" b="0" kern="0" dirty="0">
                <a:latin typeface="Arial" panose="020B0604020202020204" pitchFamily="34" charset="0"/>
                <a:cs typeface="Arial" panose="020B0604020202020204" pitchFamily="34" charset="0"/>
              </a:rPr>
              <a:t>and the development of an integrated and competitive </a:t>
            </a:r>
            <a:r>
              <a:rPr lang="en-US" sz="900" kern="0" dirty="0" smtClean="0">
                <a:latin typeface="Arial" panose="020B0604020202020204" pitchFamily="34" charset="0"/>
                <a:cs typeface="Arial" panose="020B0604020202020204" pitchFamily="34" charset="0"/>
              </a:rPr>
              <a:t>Defense </a:t>
            </a:r>
            <a:r>
              <a:rPr lang="en-US" sz="900" kern="0" dirty="0">
                <a:latin typeface="Arial" panose="020B0604020202020204" pitchFamily="34" charset="0"/>
                <a:cs typeface="Arial" panose="020B0604020202020204" pitchFamily="34" charset="0"/>
              </a:rPr>
              <a:t>Technological and Industrial Base </a:t>
            </a:r>
            <a:r>
              <a:rPr lang="en-US" sz="900" b="0" kern="0" dirty="0" smtClean="0">
                <a:latin typeface="Arial" panose="020B0604020202020204" pitchFamily="34" charset="0"/>
                <a:cs typeface="Arial" panose="020B0604020202020204" pitchFamily="34" charset="0"/>
              </a:rPr>
              <a:t>‘DTIB’.</a:t>
            </a:r>
            <a:endParaRPr lang="en-US" kern="0" dirty="0" smtClean="0">
              <a:latin typeface="Arial" panose="020B0604020202020204" pitchFamily="34" charset="0"/>
              <a:cs typeface="Arial" panose="020B0604020202020204" pitchFamily="34" charset="0"/>
            </a:endParaRPr>
          </a:p>
          <a:p>
            <a:pPr algn="just"/>
            <a:r>
              <a:rPr lang="en-US" kern="0" dirty="0" smtClean="0">
                <a:latin typeface="Arial" panose="020B0604020202020204" pitchFamily="34" charset="0"/>
                <a:cs typeface="Arial" panose="020B0604020202020204" pitchFamily="34" charset="0"/>
              </a:rPr>
              <a:t>Latest developments</a:t>
            </a:r>
          </a:p>
          <a:p>
            <a:pPr algn="just"/>
            <a:endParaRPr lang="en-US" sz="900" kern="0" dirty="0" smtClean="0">
              <a:solidFill>
                <a:schemeClr val="accent2"/>
              </a:solidFill>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Objective</a:t>
            </a:r>
            <a:r>
              <a:rPr lang="en-US" sz="900" b="0" kern="0" dirty="0">
                <a:latin typeface="Arial" panose="020B0604020202020204" pitchFamily="34" charset="0"/>
                <a:cs typeface="Arial" panose="020B0604020202020204" pitchFamily="34" charset="0"/>
              </a:rPr>
              <a:t>: Develop Radio Systems </a:t>
            </a:r>
            <a:r>
              <a:rPr lang="en-US" sz="900" b="0" kern="0" dirty="0" smtClean="0">
                <a:latin typeface="Arial" panose="020B0604020202020204" pitchFamily="34" charset="0"/>
                <a:cs typeface="Arial" panose="020B0604020202020204" pitchFamily="34" charset="0"/>
              </a:rPr>
              <a:t>for unmanned aerial vehicles (UAV's) starting 2015.</a:t>
            </a:r>
          </a:p>
          <a:p>
            <a:pPr marL="171450" indent="-171450"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Players involved: IT </a:t>
            </a:r>
            <a:r>
              <a:rPr lang="en-US" sz="900" b="0" kern="0" dirty="0" err="1" smtClean="0">
                <a:latin typeface="Arial" panose="020B0604020202020204" pitchFamily="34" charset="0"/>
                <a:cs typeface="Arial" panose="020B0604020202020204" pitchFamily="34" charset="0"/>
              </a:rPr>
              <a:t>Aveiro</a:t>
            </a:r>
            <a:r>
              <a:rPr lang="en-US" sz="900" b="0" kern="0" dirty="0">
                <a:latin typeface="Arial" panose="020B0604020202020204" pitchFamily="34" charset="0"/>
                <a:cs typeface="Arial" panose="020B0604020202020204" pitchFamily="34" charset="0"/>
              </a:rPr>
              <a:t> </a:t>
            </a:r>
            <a:r>
              <a:rPr lang="en-US" sz="900" b="0" kern="0" dirty="0" smtClean="0">
                <a:latin typeface="Arial" panose="020B0604020202020204" pitchFamily="34" charset="0"/>
                <a:cs typeface="Arial" panose="020B0604020202020204" pitchFamily="34" charset="0"/>
              </a:rPr>
              <a:t>– </a:t>
            </a:r>
            <a:r>
              <a:rPr lang="en-US" sz="900" b="0" kern="0" dirty="0" err="1" smtClean="0">
                <a:latin typeface="Arial" panose="020B0604020202020204" pitchFamily="34" charset="0"/>
                <a:cs typeface="Arial" panose="020B0604020202020204" pitchFamily="34" charset="0"/>
              </a:rPr>
              <a:t>Instituto</a:t>
            </a:r>
            <a:r>
              <a:rPr lang="en-US" sz="900" b="0" kern="0" dirty="0" smtClean="0">
                <a:latin typeface="Arial" panose="020B0604020202020204" pitchFamily="34" charset="0"/>
                <a:cs typeface="Arial" panose="020B0604020202020204" pitchFamily="34" charset="0"/>
              </a:rPr>
              <a:t> de </a:t>
            </a:r>
            <a:r>
              <a:rPr lang="en-US" sz="900" b="0" kern="0" dirty="0" err="1" smtClean="0">
                <a:latin typeface="Arial" panose="020B0604020202020204" pitchFamily="34" charset="0"/>
                <a:cs typeface="Arial" panose="020B0604020202020204" pitchFamily="34" charset="0"/>
              </a:rPr>
              <a:t>Telecomunicações</a:t>
            </a:r>
            <a:r>
              <a:rPr lang="en-US" sz="900" b="0" kern="0" dirty="0" smtClean="0">
                <a:latin typeface="Arial" panose="020B0604020202020204" pitchFamily="34" charset="0"/>
                <a:cs typeface="Arial" panose="020B0604020202020204" pitchFamily="34" charset="0"/>
              </a:rPr>
              <a:t>,  Critical Software, PT </a:t>
            </a:r>
            <a:r>
              <a:rPr lang="en-US" sz="900" b="0" kern="0" dirty="0" err="1" smtClean="0">
                <a:latin typeface="Arial" panose="020B0604020202020204" pitchFamily="34" charset="0"/>
                <a:cs typeface="Arial" panose="020B0604020202020204" pitchFamily="34" charset="0"/>
              </a:rPr>
              <a:t>Inovação</a:t>
            </a:r>
            <a:r>
              <a:rPr lang="en-US" sz="900" b="0" kern="0" dirty="0" smtClean="0">
                <a:latin typeface="Arial" panose="020B0604020202020204" pitchFamily="34" charset="0"/>
                <a:cs typeface="Arial" panose="020B0604020202020204" pitchFamily="34" charset="0"/>
              </a:rPr>
              <a:t> e </a:t>
            </a:r>
            <a:r>
              <a:rPr lang="en-US" sz="900" b="0" kern="0" dirty="0" err="1" smtClean="0">
                <a:latin typeface="Arial" panose="020B0604020202020204" pitchFamily="34" charset="0"/>
                <a:cs typeface="Arial" panose="020B0604020202020204" pitchFamily="34" charset="0"/>
              </a:rPr>
              <a:t>Sistemas</a:t>
            </a:r>
            <a:r>
              <a:rPr lang="en-US" sz="900" b="0" kern="0" dirty="0">
                <a:latin typeface="Arial" panose="020B0604020202020204" pitchFamily="34" charset="0"/>
                <a:cs typeface="Arial" panose="020B0604020202020204" pitchFamily="34" charset="0"/>
              </a:rPr>
              <a:t>, FCUL, CEIIA, </a:t>
            </a:r>
            <a:r>
              <a:rPr lang="en-US" sz="900" b="0" kern="0" dirty="0" err="1">
                <a:latin typeface="Arial" panose="020B0604020202020204" pitchFamily="34" charset="0"/>
                <a:cs typeface="Arial" panose="020B0604020202020204" pitchFamily="34" charset="0"/>
              </a:rPr>
              <a:t>CIGeoE</a:t>
            </a:r>
            <a:r>
              <a:rPr lang="en-US" sz="900" b="0" kern="0" dirty="0">
                <a:latin typeface="Arial" panose="020B0604020202020204" pitchFamily="34" charset="0"/>
                <a:cs typeface="Arial" panose="020B0604020202020204" pitchFamily="34" charset="0"/>
              </a:rPr>
              <a:t> e </a:t>
            </a:r>
            <a:r>
              <a:rPr lang="en-US" sz="900" b="0" kern="0" dirty="0" smtClean="0">
                <a:latin typeface="Arial" panose="020B0604020202020204" pitchFamily="34" charset="0"/>
                <a:cs typeface="Arial" panose="020B0604020202020204" pitchFamily="34" charset="0"/>
              </a:rPr>
              <a:t>CINAMIL.</a:t>
            </a:r>
          </a:p>
          <a:p>
            <a:pPr marL="171450" indent="-171450"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Funding: €1.2m (Ministry of </a:t>
            </a:r>
            <a:r>
              <a:rPr lang="en-US" sz="900" b="0" kern="0" dirty="0" smtClean="0">
                <a:latin typeface="Arial" panose="020B0604020202020204" pitchFamily="34" charset="0"/>
                <a:cs typeface="Arial" panose="020B0604020202020204" pitchFamily="34" charset="0"/>
              </a:rPr>
              <a:t>Defense).</a:t>
            </a:r>
            <a:endParaRPr lang="en-US" sz="900" b="0" kern="0" dirty="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r>
              <a:rPr lang="en-US" sz="900" b="0" kern="0" dirty="0" smtClean="0">
                <a:latin typeface="Arial" panose="020B0604020202020204" pitchFamily="34" charset="0"/>
                <a:cs typeface="Arial" panose="020B0604020202020204" pitchFamily="34" charset="0"/>
              </a:rPr>
              <a:t>In 2014, a consortium which included a number of  Portuguese companies was selected by the European </a:t>
            </a:r>
            <a:r>
              <a:rPr lang="en-US" sz="900" b="0" kern="0" dirty="0" smtClean="0">
                <a:latin typeface="Arial" panose="020B0604020202020204" pitchFamily="34" charset="0"/>
                <a:cs typeface="Arial" panose="020B0604020202020204" pitchFamily="34" charset="0"/>
              </a:rPr>
              <a:t>Defense </a:t>
            </a:r>
            <a:r>
              <a:rPr lang="en-US" sz="900" b="0" kern="0" dirty="0" smtClean="0">
                <a:latin typeface="Arial" panose="020B0604020202020204" pitchFamily="34" charset="0"/>
                <a:cs typeface="Arial" panose="020B0604020202020204" pitchFamily="34" charset="0"/>
              </a:rPr>
              <a:t>Agency and received a government grant.</a:t>
            </a:r>
          </a:p>
          <a:p>
            <a:pPr marL="171450" indent="-171450" algn="just">
              <a:buFont typeface="Arial" panose="020B0604020202020204" pitchFamily="34" charset="0"/>
              <a:buChar char="•"/>
            </a:pPr>
            <a:r>
              <a:rPr lang="en-US" sz="900" b="0" kern="0" dirty="0">
                <a:latin typeface="Arial" panose="020B0604020202020204" pitchFamily="34" charset="0"/>
                <a:cs typeface="Arial" panose="020B0604020202020204" pitchFamily="34" charset="0"/>
              </a:rPr>
              <a:t>Objective: </a:t>
            </a:r>
            <a:r>
              <a:rPr lang="en-US" sz="900" b="0" kern="0" dirty="0" smtClean="0">
                <a:latin typeface="Arial" panose="020B0604020202020204" pitchFamily="34" charset="0"/>
                <a:cs typeface="Arial" panose="020B0604020202020204" pitchFamily="34" charset="0"/>
              </a:rPr>
              <a:t>‘To </a:t>
            </a:r>
            <a:r>
              <a:rPr lang="en-US" sz="900" b="0" kern="0" dirty="0">
                <a:latin typeface="Arial" panose="020B0604020202020204" pitchFamily="34" charset="0"/>
                <a:cs typeface="Arial" panose="020B0604020202020204" pitchFamily="34" charset="0"/>
              </a:rPr>
              <a:t>provide a proof of concept for an innovative </a:t>
            </a:r>
            <a:r>
              <a:rPr lang="en-US" sz="900" b="0" kern="0" dirty="0" smtClean="0">
                <a:latin typeface="Arial" panose="020B0604020202020204" pitchFamily="34" charset="0"/>
                <a:cs typeface="Arial" panose="020B0604020202020204" pitchFamily="34" charset="0"/>
              </a:rPr>
              <a:t>system aimed at improving </a:t>
            </a:r>
            <a:r>
              <a:rPr lang="en-US" sz="900" b="0" kern="0" dirty="0">
                <a:latin typeface="Arial" panose="020B0604020202020204" pitchFamily="34" charset="0"/>
                <a:cs typeface="Arial" panose="020B0604020202020204" pitchFamily="34" charset="0"/>
              </a:rPr>
              <a:t>soldiers’ </a:t>
            </a:r>
            <a:r>
              <a:rPr lang="en-US" sz="900" b="0" kern="0" dirty="0" smtClean="0">
                <a:latin typeface="Arial" panose="020B0604020202020204" pitchFamily="34" charset="0"/>
                <a:cs typeface="Arial" panose="020B0604020202020204" pitchFamily="34" charset="0"/>
              </a:rPr>
              <a:t>indoors building </a:t>
            </a:r>
            <a:r>
              <a:rPr lang="en-US" sz="900" b="0" kern="0" dirty="0">
                <a:latin typeface="Arial" panose="020B0604020202020204" pitchFamily="34" charset="0"/>
                <a:cs typeface="Arial" panose="020B0604020202020204" pitchFamily="34" charset="0"/>
              </a:rPr>
              <a:t>awareness by introducing </a:t>
            </a:r>
            <a:r>
              <a:rPr lang="en-US" sz="900" b="0" kern="0" dirty="0" smtClean="0">
                <a:latin typeface="Arial" panose="020B0604020202020204" pitchFamily="34" charset="0"/>
                <a:cs typeface="Arial" panose="020B0604020202020204" pitchFamily="34" charset="0"/>
              </a:rPr>
              <a:t>in </a:t>
            </a:r>
            <a:r>
              <a:rPr lang="en-US" sz="900" b="0" kern="0" dirty="0">
                <a:latin typeface="Arial" panose="020B0604020202020204" pitchFamily="34" charset="0"/>
                <a:cs typeface="Arial" panose="020B0604020202020204" pitchFamily="34" charset="0"/>
              </a:rPr>
              <a:t>buildings </a:t>
            </a:r>
            <a:r>
              <a:rPr lang="en-US" sz="900" b="0" kern="0" dirty="0" err="1" smtClean="0">
                <a:latin typeface="Arial" panose="020B0604020202020204" pitchFamily="34" charset="0"/>
                <a:cs typeface="Arial" panose="020B0604020202020204" pitchFamily="34" charset="0"/>
              </a:rPr>
              <a:t>miniaturised</a:t>
            </a:r>
            <a:r>
              <a:rPr lang="en-US" sz="900" b="0" kern="0" dirty="0" smtClean="0">
                <a:latin typeface="Arial" panose="020B0604020202020204" pitchFamily="34" charset="0"/>
                <a:cs typeface="Arial" panose="020B0604020202020204" pitchFamily="34" charset="0"/>
              </a:rPr>
              <a:t> </a:t>
            </a:r>
            <a:r>
              <a:rPr lang="en-US" sz="900" b="0" kern="0" dirty="0">
                <a:latin typeface="Arial" panose="020B0604020202020204" pitchFamily="34" charset="0"/>
                <a:cs typeface="Arial" panose="020B0604020202020204" pitchFamily="34" charset="0"/>
              </a:rPr>
              <a:t>sensors which can move and change position to provide better coverage and improved </a:t>
            </a:r>
            <a:r>
              <a:rPr lang="en-US" sz="900" b="0" kern="0" dirty="0" smtClean="0">
                <a:latin typeface="Arial" panose="020B0604020202020204" pitchFamily="34" charset="0"/>
                <a:cs typeface="Arial" panose="020B0604020202020204" pitchFamily="34" charset="0"/>
              </a:rPr>
              <a:t>performance.’ Starting in 2016.</a:t>
            </a:r>
          </a:p>
          <a:p>
            <a:pPr marL="171450" indent="-171450"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Players involved: TEKEVER, IT </a:t>
            </a:r>
            <a:r>
              <a:rPr lang="en-US" sz="900" b="0" kern="0" dirty="0" err="1" smtClean="0">
                <a:latin typeface="Arial" panose="020B0604020202020204" pitchFamily="34" charset="0"/>
                <a:cs typeface="Arial" panose="020B0604020202020204" pitchFamily="34" charset="0"/>
              </a:rPr>
              <a:t>Aveiro</a:t>
            </a:r>
            <a:r>
              <a:rPr lang="en-US" sz="900" b="0" kern="0" dirty="0" smtClean="0">
                <a:latin typeface="Arial" panose="020B0604020202020204" pitchFamily="34" charset="0"/>
                <a:cs typeface="Arial" panose="020B0604020202020204" pitchFamily="34" charset="0"/>
              </a:rPr>
              <a:t> – </a:t>
            </a:r>
            <a:r>
              <a:rPr lang="en-US" sz="900" b="0" kern="0" dirty="0" err="1" smtClean="0">
                <a:latin typeface="Arial" panose="020B0604020202020204" pitchFamily="34" charset="0"/>
                <a:cs typeface="Arial" panose="020B0604020202020204" pitchFamily="34" charset="0"/>
              </a:rPr>
              <a:t>Instituto</a:t>
            </a:r>
            <a:r>
              <a:rPr lang="en-US" sz="900" b="0" kern="0" dirty="0" smtClean="0">
                <a:latin typeface="Arial" panose="020B0604020202020204" pitchFamily="34" charset="0"/>
                <a:cs typeface="Arial" panose="020B0604020202020204" pitchFamily="34" charset="0"/>
              </a:rPr>
              <a:t> de </a:t>
            </a:r>
            <a:r>
              <a:rPr lang="en-US" sz="900" b="0" kern="0" dirty="0" err="1" smtClean="0">
                <a:latin typeface="Arial" panose="020B0604020202020204" pitchFamily="34" charset="0"/>
                <a:cs typeface="Arial" panose="020B0604020202020204" pitchFamily="34" charset="0"/>
              </a:rPr>
              <a:t>Telecomunicações</a:t>
            </a:r>
            <a:r>
              <a:rPr lang="en-US" sz="900" b="0" kern="0" dirty="0" smtClean="0">
                <a:latin typeface="Arial" panose="020B0604020202020204" pitchFamily="34" charset="0"/>
                <a:cs typeface="Arial" panose="020B0604020202020204" pitchFamily="34" charset="0"/>
              </a:rPr>
              <a:t>, Aralia and the Bulgarian </a:t>
            </a:r>
            <a:r>
              <a:rPr lang="en-US" sz="900" b="0" kern="0" dirty="0" smtClean="0">
                <a:latin typeface="Arial" panose="020B0604020202020204" pitchFamily="34" charset="0"/>
                <a:cs typeface="Arial" panose="020B0604020202020204" pitchFamily="34" charset="0"/>
              </a:rPr>
              <a:t>Defense </a:t>
            </a:r>
            <a:r>
              <a:rPr lang="en-US" sz="900" b="0" kern="0" dirty="0" smtClean="0">
                <a:latin typeface="Arial" panose="020B0604020202020204" pitchFamily="34" charset="0"/>
                <a:cs typeface="Arial" panose="020B0604020202020204" pitchFamily="34" charset="0"/>
              </a:rPr>
              <a:t>Institute.</a:t>
            </a:r>
          </a:p>
          <a:p>
            <a:pPr marL="171450" indent="-171450"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EDA Grant: €433k.</a:t>
            </a:r>
            <a:endParaRPr lang="en-US" sz="900" b="0" kern="0" dirty="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45035" y="2112245"/>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43" name="Text Placeholder 6"/>
          <p:cNvSpPr txBox="1">
            <a:spLocks/>
          </p:cNvSpPr>
          <p:nvPr/>
        </p:nvSpPr>
        <p:spPr>
          <a:xfrm>
            <a:off x="3555520" y="1868695"/>
            <a:ext cx="2808288" cy="7537087"/>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DTIB clusters and players</a:t>
            </a: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400" b="0" kern="0" dirty="0" smtClean="0">
              <a:latin typeface="Arial" panose="020B0604020202020204" pitchFamily="34" charset="0"/>
              <a:cs typeface="Arial" panose="020B0604020202020204" pitchFamily="34" charset="0"/>
            </a:endParaRPr>
          </a:p>
          <a:p>
            <a:pPr algn="just"/>
            <a:endParaRPr lang="en-US" sz="300" b="0"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a:p>
            <a:pPr lvl="0" algn="just" defTabSz="914400">
              <a:lnSpc>
                <a:spcPts val="1286"/>
              </a:lnSpc>
              <a:spcBef>
                <a:spcPct val="0"/>
              </a:spcBef>
              <a:spcAft>
                <a:spcPct val="0"/>
              </a:spcAft>
            </a:pPr>
            <a:endParaRPr lang="en-US" sz="900" b="0"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cxnSp>
        <p:nvCxnSpPr>
          <p:cNvPr id="23" name="Straight Connector 22"/>
          <p:cNvCxnSpPr/>
          <p:nvPr/>
        </p:nvCxnSpPr>
        <p:spPr bwMode="auto">
          <a:xfrm flipV="1">
            <a:off x="3601497" y="2114954"/>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2" name="Slide Number Placeholder 1"/>
          <p:cNvSpPr>
            <a:spLocks noGrp="1"/>
          </p:cNvSpPr>
          <p:nvPr>
            <p:ph type="sldNum" sz="quarter" idx="15"/>
          </p:nvPr>
        </p:nvSpPr>
        <p:spPr/>
        <p:txBody>
          <a:bodyPr/>
          <a:lstStyle/>
          <a:p>
            <a:pPr>
              <a:defRPr/>
            </a:pPr>
            <a:fld id="{B8325105-167D-4862-BDE6-B81FF841FD87}" type="slidenum">
              <a:rPr lang="en-US" smtClean="0"/>
              <a:pPr>
                <a:defRPr/>
              </a:pPr>
              <a:t>35</a:t>
            </a:fld>
            <a:endParaRPr lang="en-US" dirty="0"/>
          </a:p>
        </p:txBody>
      </p:sp>
      <p:sp>
        <p:nvSpPr>
          <p:cNvPr id="7" name="Rectangle 6"/>
          <p:cNvSpPr/>
          <p:nvPr/>
        </p:nvSpPr>
        <p:spPr bwMode="auto">
          <a:xfrm>
            <a:off x="3601497" y="1883775"/>
            <a:ext cx="2808288" cy="6914713"/>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spAutoFit/>
          </a:bodyPr>
          <a:lstStyle/>
          <a:p>
            <a:pPr algn="l" defTabSz="995363">
              <a:lnSpc>
                <a:spcPts val="1400"/>
              </a:lnSpc>
            </a:pPr>
            <a:r>
              <a:rPr lang="en-US" sz="1200" b="1" dirty="0" smtClean="0">
                <a:solidFill>
                  <a:schemeClr val="tx1"/>
                </a:solidFill>
                <a:latin typeface="Arial" panose="020B0604020202020204" pitchFamily="34" charset="0"/>
                <a:cs typeface="Arial" panose="020B0604020202020204" pitchFamily="34" charset="0"/>
              </a:rPr>
              <a:t>Defense </a:t>
            </a:r>
            <a:r>
              <a:rPr lang="en-US" sz="1200" b="1" dirty="0">
                <a:solidFill>
                  <a:schemeClr val="tx1"/>
                </a:solidFill>
                <a:latin typeface="Arial" panose="020B0604020202020204" pitchFamily="34" charset="0"/>
                <a:cs typeface="Arial" panose="020B0604020202020204" pitchFamily="34" charset="0"/>
              </a:rPr>
              <a:t>Technological and Industrial </a:t>
            </a:r>
            <a:r>
              <a:rPr lang="en-US" sz="1200" b="1" dirty="0" smtClean="0">
                <a:solidFill>
                  <a:schemeClr val="tx1"/>
                </a:solidFill>
                <a:latin typeface="Arial" panose="020B0604020202020204" pitchFamily="34" charset="0"/>
                <a:cs typeface="Arial" panose="020B0604020202020204" pitchFamily="34" charset="0"/>
              </a:rPr>
              <a:t>Base (DTIB)</a:t>
            </a:r>
          </a:p>
          <a:p>
            <a:pPr algn="just" defTabSz="995363">
              <a:lnSpc>
                <a:spcPts val="1400"/>
              </a:lnSpc>
            </a:pPr>
            <a:endParaRPr lang="en-US" sz="900" dirty="0">
              <a:solidFill>
                <a:schemeClr val="tx1"/>
              </a:solidFill>
              <a:latin typeface="Arial" panose="020B0604020202020204" pitchFamily="34" charset="0"/>
              <a:cs typeface="Arial" panose="020B0604020202020204" pitchFamily="34" charset="0"/>
            </a:endParaRPr>
          </a:p>
          <a:p>
            <a:pPr algn="just" defTabSz="995363">
              <a:lnSpc>
                <a:spcPts val="1400"/>
              </a:lnSpc>
            </a:pPr>
            <a:r>
              <a:rPr lang="en-US" sz="900" dirty="0" smtClean="0">
                <a:solidFill>
                  <a:schemeClr val="tx1"/>
                </a:solidFill>
                <a:latin typeface="Arial" panose="020B0604020202020204" pitchFamily="34" charset="0"/>
                <a:cs typeface="Arial" panose="020B0604020202020204" pitchFamily="34" charset="0"/>
              </a:rPr>
              <a:t>The </a:t>
            </a:r>
            <a:r>
              <a:rPr lang="en-US" sz="900" dirty="0">
                <a:solidFill>
                  <a:schemeClr val="tx1"/>
                </a:solidFill>
                <a:latin typeface="Arial" panose="020B0604020202020204" pitchFamily="34" charset="0"/>
                <a:cs typeface="Arial" panose="020B0604020202020204" pitchFamily="34" charset="0"/>
              </a:rPr>
              <a:t>DTIB is a network of companies and entities with ‘the ability to intervene in one or more stages of the </a:t>
            </a:r>
            <a:r>
              <a:rPr lang="en-US" sz="900" dirty="0" smtClean="0">
                <a:solidFill>
                  <a:schemeClr val="tx1"/>
                </a:solidFill>
                <a:latin typeface="Arial" panose="020B0604020202020204" pitchFamily="34" charset="0"/>
                <a:cs typeface="Arial" panose="020B0604020202020204" pitchFamily="34" charset="0"/>
              </a:rPr>
              <a:t>Defense </a:t>
            </a:r>
            <a:r>
              <a:rPr lang="en-US" sz="900" dirty="0" smtClean="0">
                <a:solidFill>
                  <a:schemeClr val="tx1"/>
                </a:solidFill>
                <a:latin typeface="Arial" panose="020B0604020202020204" pitchFamily="34" charset="0"/>
                <a:cs typeface="Arial" panose="020B0604020202020204" pitchFamily="34" charset="0"/>
              </a:rPr>
              <a:t>system </a:t>
            </a:r>
            <a:r>
              <a:rPr lang="en-US" sz="900" dirty="0">
                <a:solidFill>
                  <a:schemeClr val="tx1"/>
                </a:solidFill>
                <a:latin typeface="Arial" panose="020B0604020202020204" pitchFamily="34" charset="0"/>
                <a:cs typeface="Arial" panose="020B0604020202020204" pitchFamily="34" charset="0"/>
              </a:rPr>
              <a:t>and equipment life </a:t>
            </a:r>
            <a:r>
              <a:rPr lang="en-US" sz="900" dirty="0" smtClean="0">
                <a:solidFill>
                  <a:schemeClr val="tx1"/>
                </a:solidFill>
                <a:latin typeface="Arial" panose="020B0604020202020204" pitchFamily="34" charset="0"/>
                <a:cs typeface="Arial" panose="020B0604020202020204" pitchFamily="34" charset="0"/>
              </a:rPr>
              <a:t>cycle’.</a:t>
            </a:r>
          </a:p>
          <a:p>
            <a:pPr algn="just" defTabSz="995363">
              <a:lnSpc>
                <a:spcPts val="1400"/>
              </a:lnSpc>
            </a:pPr>
            <a:endParaRPr lang="en-US" sz="900" dirty="0" smtClean="0">
              <a:solidFill>
                <a:schemeClr val="tx1"/>
              </a:solidFill>
              <a:latin typeface="Arial" panose="020B0604020202020204" pitchFamily="34" charset="0"/>
              <a:cs typeface="Arial" panose="020B0604020202020204" pitchFamily="34" charset="0"/>
            </a:endParaRPr>
          </a:p>
          <a:p>
            <a:pPr algn="just" defTabSz="995363">
              <a:lnSpc>
                <a:spcPts val="1400"/>
              </a:lnSpc>
            </a:pPr>
            <a:r>
              <a:rPr lang="en-US" sz="900" dirty="0">
                <a:solidFill>
                  <a:schemeClr val="tx1"/>
                </a:solidFill>
                <a:latin typeface="Arial" panose="020B0604020202020204" pitchFamily="34" charset="0"/>
                <a:cs typeface="Arial" panose="020B0604020202020204" pitchFamily="34" charset="0"/>
              </a:rPr>
              <a:t>The Portuguese platform for </a:t>
            </a:r>
            <a:r>
              <a:rPr lang="en-US" sz="900" dirty="0" smtClean="0">
                <a:solidFill>
                  <a:schemeClr val="tx1"/>
                </a:solidFill>
                <a:latin typeface="Arial" panose="020B0604020202020204" pitchFamily="34" charset="0"/>
                <a:cs typeface="Arial" panose="020B0604020202020204" pitchFamily="34" charset="0"/>
              </a:rPr>
              <a:t>Defense </a:t>
            </a:r>
            <a:r>
              <a:rPr lang="en-US" sz="900" dirty="0">
                <a:solidFill>
                  <a:schemeClr val="tx1"/>
                </a:solidFill>
                <a:latin typeface="Arial" panose="020B0604020202020204" pitchFamily="34" charset="0"/>
                <a:cs typeface="Arial" panose="020B0604020202020204" pitchFamily="34" charset="0"/>
              </a:rPr>
              <a:t>industries </a:t>
            </a:r>
            <a:r>
              <a:rPr lang="en-US" sz="900" dirty="0" smtClean="0">
                <a:solidFill>
                  <a:schemeClr val="tx1"/>
                </a:solidFill>
                <a:latin typeface="Arial" panose="020B0604020202020204" pitchFamily="34" charset="0"/>
                <a:cs typeface="Arial" panose="020B0604020202020204" pitchFamily="34" charset="0"/>
              </a:rPr>
              <a:t>‘</a:t>
            </a:r>
            <a:r>
              <a:rPr lang="en-US" sz="900" dirty="0" err="1" smtClean="0">
                <a:solidFill>
                  <a:schemeClr val="tx1"/>
                </a:solidFill>
                <a:latin typeface="Arial" panose="020B0604020202020204" pitchFamily="34" charset="0"/>
                <a:cs typeface="Arial" panose="020B0604020202020204" pitchFamily="34" charset="0"/>
              </a:rPr>
              <a:t>idD</a:t>
            </a:r>
            <a:r>
              <a:rPr lang="en-US" sz="900" dirty="0" smtClean="0">
                <a:solidFill>
                  <a:schemeClr val="tx1"/>
                </a:solidFill>
                <a:latin typeface="Arial" panose="020B0604020202020204" pitchFamily="34" charset="0"/>
                <a:cs typeface="Arial" panose="020B0604020202020204" pitchFamily="34" charset="0"/>
              </a:rPr>
              <a:t>’ </a:t>
            </a:r>
            <a:r>
              <a:rPr lang="en-US" sz="900" dirty="0">
                <a:solidFill>
                  <a:schemeClr val="tx1"/>
                </a:solidFill>
                <a:latin typeface="Arial" panose="020B0604020202020204" pitchFamily="34" charset="0"/>
                <a:cs typeface="Arial" panose="020B0604020202020204" pitchFamily="34" charset="0"/>
              </a:rPr>
              <a:t>was created with the goal of promoting and </a:t>
            </a:r>
            <a:r>
              <a:rPr lang="en-US" sz="900" dirty="0" smtClean="0">
                <a:solidFill>
                  <a:schemeClr val="tx1"/>
                </a:solidFill>
                <a:latin typeface="Arial" panose="020B0604020202020204" pitchFamily="34" charset="0"/>
                <a:cs typeface="Arial" panose="020B0604020202020204" pitchFamily="34" charset="0"/>
              </a:rPr>
              <a:t>developing </a:t>
            </a:r>
            <a:r>
              <a:rPr lang="en-US" sz="900" dirty="0">
                <a:solidFill>
                  <a:schemeClr val="tx1"/>
                </a:solidFill>
                <a:latin typeface="Arial" panose="020B0604020202020204" pitchFamily="34" charset="0"/>
                <a:cs typeface="Arial" panose="020B0604020202020204" pitchFamily="34" charset="0"/>
              </a:rPr>
              <a:t>companies’ activity in the </a:t>
            </a:r>
            <a:r>
              <a:rPr lang="en-US" sz="900" dirty="0" smtClean="0">
                <a:solidFill>
                  <a:schemeClr val="tx1"/>
                </a:solidFill>
                <a:latin typeface="Arial" panose="020B0604020202020204" pitchFamily="34" charset="0"/>
                <a:cs typeface="Arial" panose="020B0604020202020204" pitchFamily="34" charset="0"/>
              </a:rPr>
              <a:t>Defense </a:t>
            </a:r>
            <a:r>
              <a:rPr lang="en-US" sz="900" dirty="0">
                <a:solidFill>
                  <a:schemeClr val="tx1"/>
                </a:solidFill>
                <a:latin typeface="Arial" panose="020B0604020202020204" pitchFamily="34" charset="0"/>
                <a:cs typeface="Arial" panose="020B0604020202020204" pitchFamily="34" charset="0"/>
              </a:rPr>
              <a:t>sector. The national DTIB focus areas include:</a:t>
            </a:r>
          </a:p>
          <a:p>
            <a:pPr marL="228600" indent="-228600" algn="just" defTabSz="995363">
              <a:lnSpc>
                <a:spcPts val="1400"/>
              </a:lnSpc>
              <a:buFont typeface="+mj-lt"/>
              <a:buAutoNum type="arabicPeriod"/>
            </a:pPr>
            <a:endParaRPr lang="en-US" sz="900" dirty="0" smtClean="0">
              <a:solidFill>
                <a:schemeClr val="tx1"/>
              </a:solidFill>
              <a:latin typeface="Arial" panose="020B0604020202020204" pitchFamily="34" charset="0"/>
              <a:cs typeface="Arial" panose="020B0604020202020204" pitchFamily="34" charset="0"/>
            </a:endParaRPr>
          </a:p>
          <a:p>
            <a:pPr marL="228600" indent="-228600" algn="just" defTabSz="995363">
              <a:lnSpc>
                <a:spcPts val="1400"/>
              </a:lnSpc>
              <a:buFont typeface="+mj-lt"/>
              <a:buAutoNum type="arabicPeriod"/>
            </a:pPr>
            <a:r>
              <a:rPr lang="en-US" sz="900" dirty="0" smtClean="0">
                <a:solidFill>
                  <a:schemeClr val="tx1"/>
                </a:solidFill>
                <a:latin typeface="Arial" panose="020B0604020202020204" pitchFamily="34" charset="0"/>
                <a:cs typeface="Arial" panose="020B0604020202020204" pitchFamily="34" charset="0"/>
              </a:rPr>
              <a:t>Research </a:t>
            </a:r>
            <a:r>
              <a:rPr lang="en-US" sz="900" dirty="0">
                <a:solidFill>
                  <a:schemeClr val="tx1"/>
                </a:solidFill>
                <a:latin typeface="Arial" panose="020B0604020202020204" pitchFamily="34" charset="0"/>
                <a:cs typeface="Arial" panose="020B0604020202020204" pitchFamily="34" charset="0"/>
              </a:rPr>
              <a:t>and development</a:t>
            </a:r>
          </a:p>
          <a:p>
            <a:pPr marL="228600" indent="-228600" algn="just" defTabSz="995363">
              <a:lnSpc>
                <a:spcPts val="1400"/>
              </a:lnSpc>
              <a:buFont typeface="+mj-lt"/>
              <a:buAutoNum type="arabicPeriod"/>
            </a:pPr>
            <a:r>
              <a:rPr lang="en-US" sz="900" dirty="0">
                <a:solidFill>
                  <a:schemeClr val="tx1"/>
                </a:solidFill>
                <a:latin typeface="Arial" panose="020B0604020202020204" pitchFamily="34" charset="0"/>
                <a:cs typeface="Arial" panose="020B0604020202020204" pitchFamily="34" charset="0"/>
              </a:rPr>
              <a:t>Production</a:t>
            </a:r>
          </a:p>
          <a:p>
            <a:pPr marL="228600" indent="-228600" algn="just" defTabSz="995363">
              <a:lnSpc>
                <a:spcPts val="1400"/>
              </a:lnSpc>
              <a:buFont typeface="+mj-lt"/>
              <a:buAutoNum type="arabicPeriod"/>
            </a:pPr>
            <a:r>
              <a:rPr lang="en-US" sz="900" dirty="0" err="1" smtClean="0">
                <a:solidFill>
                  <a:schemeClr val="tx1"/>
                </a:solidFill>
                <a:latin typeface="Arial" panose="020B0604020202020204" pitchFamily="34" charset="0"/>
                <a:cs typeface="Arial" panose="020B0604020202020204" pitchFamily="34" charset="0"/>
              </a:rPr>
              <a:t>Modernisation</a:t>
            </a:r>
            <a:endParaRPr lang="en-US" sz="900" dirty="0">
              <a:solidFill>
                <a:schemeClr val="tx1"/>
              </a:solidFill>
              <a:latin typeface="Arial" panose="020B0604020202020204" pitchFamily="34" charset="0"/>
              <a:cs typeface="Arial" panose="020B0604020202020204" pitchFamily="34" charset="0"/>
            </a:endParaRPr>
          </a:p>
          <a:p>
            <a:pPr marL="228600" indent="-228600" algn="just" defTabSz="995363">
              <a:lnSpc>
                <a:spcPts val="1400"/>
              </a:lnSpc>
              <a:buFont typeface="+mj-lt"/>
              <a:buAutoNum type="arabicPeriod"/>
            </a:pPr>
            <a:r>
              <a:rPr lang="en-US" sz="900" dirty="0">
                <a:solidFill>
                  <a:schemeClr val="tx1"/>
                </a:solidFill>
                <a:latin typeface="Arial" panose="020B0604020202020204" pitchFamily="34" charset="0"/>
                <a:cs typeface="Arial" panose="020B0604020202020204" pitchFamily="34" charset="0"/>
              </a:rPr>
              <a:t>Maintenance, repair and modification, </a:t>
            </a:r>
            <a:r>
              <a:rPr lang="en-US" sz="900" dirty="0" err="1" smtClean="0">
                <a:solidFill>
                  <a:schemeClr val="tx1"/>
                </a:solidFill>
                <a:latin typeface="Arial" panose="020B0604020202020204" pitchFamily="34" charset="0"/>
                <a:cs typeface="Arial" panose="020B0604020202020204" pitchFamily="34" charset="0"/>
              </a:rPr>
              <a:t>demilitarisation</a:t>
            </a:r>
            <a:r>
              <a:rPr lang="en-US" sz="900" dirty="0" smtClean="0">
                <a:solidFill>
                  <a:schemeClr val="tx1"/>
                </a:solidFill>
                <a:latin typeface="Arial" panose="020B0604020202020204" pitchFamily="34" charset="0"/>
                <a:cs typeface="Arial" panose="020B0604020202020204" pitchFamily="34" charset="0"/>
              </a:rPr>
              <a:t> </a:t>
            </a:r>
            <a:r>
              <a:rPr lang="en-US" sz="900" dirty="0">
                <a:solidFill>
                  <a:schemeClr val="tx1"/>
                </a:solidFill>
                <a:latin typeface="Arial" panose="020B0604020202020204" pitchFamily="34" charset="0"/>
                <a:cs typeface="Arial" panose="020B0604020202020204" pitchFamily="34" charset="0"/>
              </a:rPr>
              <a:t>and </a:t>
            </a:r>
            <a:r>
              <a:rPr lang="en-US" sz="900" dirty="0" smtClean="0">
                <a:solidFill>
                  <a:schemeClr val="tx1"/>
                </a:solidFill>
                <a:latin typeface="Arial" panose="020B0604020202020204" pitchFamily="34" charset="0"/>
                <a:cs typeface="Arial" panose="020B0604020202020204" pitchFamily="34" charset="0"/>
              </a:rPr>
              <a:t>disposal</a:t>
            </a:r>
          </a:p>
          <a:p>
            <a:pPr algn="just" defTabSz="995363">
              <a:lnSpc>
                <a:spcPts val="1400"/>
              </a:lnSpc>
            </a:pPr>
            <a:endParaRPr lang="en-US" sz="900" dirty="0">
              <a:solidFill>
                <a:schemeClr val="tx1"/>
              </a:solidFill>
              <a:latin typeface="Arial" panose="020B0604020202020204" pitchFamily="34" charset="0"/>
              <a:cs typeface="Arial" panose="020B0604020202020204" pitchFamily="34" charset="0"/>
            </a:endParaRPr>
          </a:p>
          <a:p>
            <a:pPr algn="just" defTabSz="995363">
              <a:lnSpc>
                <a:spcPts val="1400"/>
              </a:lnSpc>
            </a:pPr>
            <a:r>
              <a:rPr lang="en-US" sz="900" dirty="0" smtClean="0">
                <a:solidFill>
                  <a:schemeClr val="tx1"/>
                </a:solidFill>
                <a:latin typeface="Arial" panose="020B0604020202020204" pitchFamily="34" charset="0"/>
                <a:cs typeface="Arial" panose="020B0604020202020204" pitchFamily="34" charset="0"/>
              </a:rPr>
              <a:t>Results from the joint effort of the Ministry of National </a:t>
            </a:r>
            <a:r>
              <a:rPr lang="en-US" sz="900" dirty="0" smtClean="0">
                <a:solidFill>
                  <a:schemeClr val="tx1"/>
                </a:solidFill>
                <a:latin typeface="Arial" panose="020B0604020202020204" pitchFamily="34" charset="0"/>
                <a:cs typeface="Arial" panose="020B0604020202020204" pitchFamily="34" charset="0"/>
              </a:rPr>
              <a:t>Defense, </a:t>
            </a:r>
            <a:r>
              <a:rPr lang="en-US" sz="900" dirty="0" smtClean="0">
                <a:solidFill>
                  <a:schemeClr val="tx1"/>
                </a:solidFill>
                <a:latin typeface="Arial" panose="020B0604020202020204" pitchFamily="34" charset="0"/>
                <a:cs typeface="Arial" panose="020B0604020202020204" pitchFamily="34" charset="0"/>
              </a:rPr>
              <a:t>the Ministry </a:t>
            </a:r>
            <a:r>
              <a:rPr lang="en-US" sz="900" dirty="0">
                <a:solidFill>
                  <a:schemeClr val="tx1"/>
                </a:solidFill>
                <a:latin typeface="Arial" panose="020B0604020202020204" pitchFamily="34" charset="0"/>
                <a:cs typeface="Arial" panose="020B0604020202020204" pitchFamily="34" charset="0"/>
              </a:rPr>
              <a:t>of </a:t>
            </a:r>
            <a:r>
              <a:rPr lang="en-US" sz="900" dirty="0" smtClean="0">
                <a:solidFill>
                  <a:schemeClr val="tx1"/>
                </a:solidFill>
                <a:latin typeface="Arial" panose="020B0604020202020204" pitchFamily="34" charset="0"/>
                <a:cs typeface="Arial" panose="020B0604020202020204" pitchFamily="34" charset="0"/>
              </a:rPr>
              <a:t>Economy, the Armaments </a:t>
            </a:r>
            <a:r>
              <a:rPr lang="en-US" sz="900" dirty="0">
                <a:solidFill>
                  <a:schemeClr val="tx1"/>
                </a:solidFill>
                <a:latin typeface="Arial" panose="020B0604020202020204" pitchFamily="34" charset="0"/>
                <a:cs typeface="Arial" panose="020B0604020202020204" pitchFamily="34" charset="0"/>
              </a:rPr>
              <a:t>and Infrastructures Directorate, </a:t>
            </a:r>
            <a:r>
              <a:rPr lang="en-US" sz="900" dirty="0" smtClean="0">
                <a:solidFill>
                  <a:schemeClr val="tx1"/>
                </a:solidFill>
                <a:latin typeface="Arial" panose="020B0604020202020204" pitchFamily="34" charset="0"/>
                <a:cs typeface="Arial" panose="020B0604020202020204" pitchFamily="34" charset="0"/>
              </a:rPr>
              <a:t>the Offsets </a:t>
            </a:r>
            <a:r>
              <a:rPr lang="en-US" sz="900" dirty="0">
                <a:solidFill>
                  <a:schemeClr val="tx1"/>
                </a:solidFill>
                <a:latin typeface="Arial" panose="020B0604020202020204" pitchFamily="34" charset="0"/>
                <a:cs typeface="Arial" panose="020B0604020202020204" pitchFamily="34" charset="0"/>
              </a:rPr>
              <a:t>Permanent </a:t>
            </a:r>
            <a:r>
              <a:rPr lang="en-US" sz="900" dirty="0" smtClean="0">
                <a:solidFill>
                  <a:schemeClr val="tx1"/>
                </a:solidFill>
                <a:latin typeface="Arial" panose="020B0604020202020204" pitchFamily="34" charset="0"/>
                <a:cs typeface="Arial" panose="020B0604020202020204" pitchFamily="34" charset="0"/>
              </a:rPr>
              <a:t>Commission, AICEP and other relevant entities in the industry.</a:t>
            </a:r>
          </a:p>
          <a:p>
            <a:pPr algn="just" defTabSz="995363">
              <a:lnSpc>
                <a:spcPts val="1400"/>
              </a:lnSpc>
            </a:pPr>
            <a:endParaRPr lang="en-US" sz="900" dirty="0">
              <a:solidFill>
                <a:schemeClr val="tx1"/>
              </a:solidFill>
              <a:latin typeface="Arial" panose="020B0604020202020204" pitchFamily="34" charset="0"/>
              <a:cs typeface="Arial" panose="020B0604020202020204" pitchFamily="34" charset="0"/>
            </a:endParaRPr>
          </a:p>
          <a:p>
            <a:pPr algn="just" defTabSz="995363">
              <a:lnSpc>
                <a:spcPts val="1400"/>
              </a:lnSpc>
            </a:pPr>
            <a:r>
              <a:rPr lang="en-US" sz="900" dirty="0" smtClean="0">
                <a:solidFill>
                  <a:schemeClr val="tx1"/>
                </a:solidFill>
                <a:latin typeface="Arial" panose="020B0604020202020204" pitchFamily="34" charset="0"/>
                <a:cs typeface="Arial" panose="020B0604020202020204" pitchFamily="34" charset="0"/>
              </a:rPr>
              <a:t>The </a:t>
            </a:r>
            <a:r>
              <a:rPr lang="en-US" sz="900" dirty="0">
                <a:solidFill>
                  <a:schemeClr val="tx1"/>
                </a:solidFill>
                <a:latin typeface="Arial" panose="020B0604020202020204" pitchFamily="34" charset="0"/>
                <a:cs typeface="Arial" panose="020B0604020202020204" pitchFamily="34" charset="0"/>
              </a:rPr>
              <a:t>network includes 250 companies </a:t>
            </a:r>
            <a:r>
              <a:rPr lang="en-US" sz="900" dirty="0" err="1" smtClean="0">
                <a:solidFill>
                  <a:schemeClr val="tx1"/>
                </a:solidFill>
                <a:latin typeface="Arial" panose="020B0604020202020204" pitchFamily="34" charset="0"/>
                <a:cs typeface="Arial" panose="020B0604020202020204" pitchFamily="34" charset="0"/>
              </a:rPr>
              <a:t>organised</a:t>
            </a:r>
            <a:r>
              <a:rPr lang="en-US" sz="900" dirty="0" smtClean="0">
                <a:solidFill>
                  <a:schemeClr val="tx1"/>
                </a:solidFill>
                <a:latin typeface="Arial" panose="020B0604020202020204" pitchFamily="34" charset="0"/>
                <a:cs typeface="Arial" panose="020B0604020202020204" pitchFamily="34" charset="0"/>
              </a:rPr>
              <a:t> </a:t>
            </a:r>
            <a:r>
              <a:rPr lang="en-US" sz="900" dirty="0">
                <a:solidFill>
                  <a:schemeClr val="tx1"/>
                </a:solidFill>
                <a:latin typeface="Arial" panose="020B0604020202020204" pitchFamily="34" charset="0"/>
                <a:cs typeface="Arial" panose="020B0604020202020204" pitchFamily="34" charset="0"/>
              </a:rPr>
              <a:t>in clusters (aeronautics, textiles, automation, robotics, construction, engineering, software development and others). </a:t>
            </a:r>
            <a:endParaRPr lang="en-US" sz="900" dirty="0" smtClean="0">
              <a:solidFill>
                <a:schemeClr val="tx1"/>
              </a:solidFill>
              <a:latin typeface="Arial" panose="020B0604020202020204" pitchFamily="34" charset="0"/>
              <a:cs typeface="Arial" panose="020B0604020202020204" pitchFamily="34" charset="0"/>
            </a:endParaRPr>
          </a:p>
          <a:p>
            <a:pPr algn="just" defTabSz="995363">
              <a:lnSpc>
                <a:spcPts val="1400"/>
              </a:lnSpc>
            </a:pPr>
            <a:endParaRPr lang="en-US" sz="900" dirty="0" smtClean="0">
              <a:solidFill>
                <a:schemeClr val="tx1"/>
              </a:solidFill>
              <a:latin typeface="Arial" panose="020B0604020202020204" pitchFamily="34" charset="0"/>
              <a:cs typeface="Arial" panose="020B0604020202020204" pitchFamily="34" charset="0"/>
            </a:endParaRPr>
          </a:p>
          <a:p>
            <a:pPr algn="just" defTabSz="995363">
              <a:lnSpc>
                <a:spcPts val="1400"/>
              </a:lnSpc>
            </a:pPr>
            <a:r>
              <a:rPr lang="en-US" sz="900" dirty="0">
                <a:solidFill>
                  <a:schemeClr val="tx1"/>
                </a:solidFill>
                <a:latin typeface="Arial" panose="020B0604020202020204" pitchFamily="34" charset="0"/>
                <a:cs typeface="Arial" panose="020B0604020202020204" pitchFamily="34" charset="0"/>
              </a:rPr>
              <a:t>DTIB has a small dimension and includes mainly SMEs. According to AICEP, in recent years, there has been an effort to consolidate and strengthen the capacities of the DTIB, reducing duplications of efforts and inefficiencies</a:t>
            </a:r>
            <a:r>
              <a:rPr lang="en-US" sz="900" dirty="0" smtClean="0">
                <a:solidFill>
                  <a:schemeClr val="tx1"/>
                </a:solidFill>
                <a:latin typeface="Arial" panose="020B0604020202020204" pitchFamily="34" charset="0"/>
                <a:cs typeface="Arial" panose="020B0604020202020204" pitchFamily="34" charset="0"/>
              </a:rPr>
              <a:t>.</a:t>
            </a:r>
          </a:p>
          <a:p>
            <a:pPr algn="just" defTabSz="995363">
              <a:lnSpc>
                <a:spcPts val="1400"/>
              </a:lnSpc>
            </a:pPr>
            <a:endParaRPr lang="pt-PT" sz="900" dirty="0" smtClean="0">
              <a:solidFill>
                <a:schemeClr val="tx1"/>
              </a:solidFill>
              <a:latin typeface="Arial" panose="020B0604020202020204" pitchFamily="34" charset="0"/>
              <a:cs typeface="Arial" panose="020B0604020202020204" pitchFamily="34" charset="0"/>
            </a:endParaRPr>
          </a:p>
          <a:p>
            <a:pPr algn="just" defTabSz="995363">
              <a:lnSpc>
                <a:spcPts val="1400"/>
              </a:lnSpc>
            </a:pPr>
            <a:r>
              <a:rPr lang="pt-PT" sz="900" dirty="0" smtClean="0">
                <a:solidFill>
                  <a:schemeClr val="tx1"/>
                </a:solidFill>
                <a:latin typeface="Arial" panose="020B0604020202020204" pitchFamily="34" charset="0"/>
                <a:cs typeface="Arial" panose="020B0604020202020204" pitchFamily="34" charset="0"/>
              </a:rPr>
              <a:t>For more </a:t>
            </a:r>
            <a:r>
              <a:rPr lang="pt-PT" sz="900" dirty="0" err="1" smtClean="0">
                <a:solidFill>
                  <a:schemeClr val="tx1"/>
                </a:solidFill>
                <a:latin typeface="Arial" panose="020B0604020202020204" pitchFamily="34" charset="0"/>
                <a:cs typeface="Arial" panose="020B0604020202020204" pitchFamily="34" charset="0"/>
              </a:rPr>
              <a:t>information</a:t>
            </a:r>
            <a:r>
              <a:rPr lang="pt-PT" sz="900" dirty="0" smtClean="0">
                <a:solidFill>
                  <a:schemeClr val="tx1"/>
                </a:solidFill>
                <a:latin typeface="Arial" panose="020B0604020202020204" pitchFamily="34" charset="0"/>
                <a:cs typeface="Arial" panose="020B0604020202020204" pitchFamily="34" charset="0"/>
              </a:rPr>
              <a:t> </a:t>
            </a:r>
            <a:r>
              <a:rPr lang="pt-PT" sz="900" dirty="0" err="1" smtClean="0">
                <a:solidFill>
                  <a:schemeClr val="tx1"/>
                </a:solidFill>
                <a:latin typeface="Arial" panose="020B0604020202020204" pitchFamily="34" charset="0"/>
                <a:cs typeface="Arial" panose="020B0604020202020204" pitchFamily="34" charset="0"/>
              </a:rPr>
              <a:t>on</a:t>
            </a:r>
            <a:r>
              <a:rPr lang="pt-PT" sz="900" dirty="0" smtClean="0">
                <a:solidFill>
                  <a:schemeClr val="tx1"/>
                </a:solidFill>
                <a:latin typeface="Arial" panose="020B0604020202020204" pitchFamily="34" charset="0"/>
                <a:cs typeface="Arial" panose="020B0604020202020204" pitchFamily="34" charset="0"/>
              </a:rPr>
              <a:t> </a:t>
            </a:r>
            <a:r>
              <a:rPr lang="pt-PT" sz="900" dirty="0" err="1" smtClean="0">
                <a:solidFill>
                  <a:schemeClr val="tx1"/>
                </a:solidFill>
                <a:latin typeface="Arial" panose="020B0604020202020204" pitchFamily="34" charset="0"/>
                <a:cs typeface="Arial" panose="020B0604020202020204" pitchFamily="34" charset="0"/>
              </a:rPr>
              <a:t>the</a:t>
            </a:r>
            <a:r>
              <a:rPr lang="pt-PT" sz="900" dirty="0" smtClean="0">
                <a:solidFill>
                  <a:schemeClr val="tx1"/>
                </a:solidFill>
                <a:latin typeface="Arial" panose="020B0604020202020204" pitchFamily="34" charset="0"/>
                <a:cs typeface="Arial" panose="020B0604020202020204" pitchFamily="34" charset="0"/>
              </a:rPr>
              <a:t> </a:t>
            </a:r>
            <a:r>
              <a:rPr lang="pt-PT" sz="900" dirty="0" err="1" smtClean="0">
                <a:solidFill>
                  <a:schemeClr val="tx1"/>
                </a:solidFill>
                <a:latin typeface="Arial" panose="020B0604020202020204" pitchFamily="34" charset="0"/>
                <a:cs typeface="Arial" panose="020B0604020202020204" pitchFamily="34" charset="0"/>
              </a:rPr>
              <a:t>companies</a:t>
            </a:r>
            <a:r>
              <a:rPr lang="pt-PT" sz="900" dirty="0" smtClean="0">
                <a:solidFill>
                  <a:schemeClr val="tx1"/>
                </a:solidFill>
                <a:latin typeface="Arial" panose="020B0604020202020204" pitchFamily="34" charset="0"/>
                <a:cs typeface="Arial" panose="020B0604020202020204" pitchFamily="34" charset="0"/>
              </a:rPr>
              <a:t> </a:t>
            </a:r>
            <a:r>
              <a:rPr lang="pt-PT" sz="900" dirty="0" err="1" smtClean="0">
                <a:solidFill>
                  <a:schemeClr val="tx1"/>
                </a:solidFill>
                <a:latin typeface="Arial" panose="020B0604020202020204" pitchFamily="34" charset="0"/>
                <a:cs typeface="Arial" panose="020B0604020202020204" pitchFamily="34" charset="0"/>
              </a:rPr>
              <a:t>associated</a:t>
            </a:r>
            <a:r>
              <a:rPr lang="pt-PT" sz="900" dirty="0" smtClean="0">
                <a:solidFill>
                  <a:schemeClr val="tx1"/>
                </a:solidFill>
                <a:latin typeface="Arial" panose="020B0604020202020204" pitchFamily="34" charset="0"/>
                <a:cs typeface="Arial" panose="020B0604020202020204" pitchFamily="34" charset="0"/>
              </a:rPr>
              <a:t>, </a:t>
            </a:r>
            <a:r>
              <a:rPr lang="pt-PT" sz="900" dirty="0" err="1" smtClean="0">
                <a:solidFill>
                  <a:schemeClr val="tx1"/>
                </a:solidFill>
                <a:latin typeface="Arial" panose="020B0604020202020204" pitchFamily="34" charset="0"/>
                <a:cs typeface="Arial" panose="020B0604020202020204" pitchFamily="34" charset="0"/>
              </a:rPr>
              <a:t>please</a:t>
            </a:r>
            <a:r>
              <a:rPr lang="pt-PT" sz="900" dirty="0" smtClean="0">
                <a:solidFill>
                  <a:schemeClr val="tx1"/>
                </a:solidFill>
                <a:latin typeface="Arial" panose="020B0604020202020204" pitchFamily="34" charset="0"/>
                <a:cs typeface="Arial" panose="020B0604020202020204" pitchFamily="34" charset="0"/>
              </a:rPr>
              <a:t> </a:t>
            </a:r>
            <a:r>
              <a:rPr lang="pt-PT" sz="900" dirty="0" err="1" smtClean="0">
                <a:solidFill>
                  <a:schemeClr val="tx1"/>
                </a:solidFill>
                <a:latin typeface="Arial" panose="020B0604020202020204" pitchFamily="34" charset="0"/>
                <a:cs typeface="Arial" panose="020B0604020202020204" pitchFamily="34" charset="0"/>
              </a:rPr>
              <a:t>refer</a:t>
            </a:r>
            <a:r>
              <a:rPr lang="pt-PT" sz="900" dirty="0">
                <a:solidFill>
                  <a:schemeClr val="tx1"/>
                </a:solidFill>
                <a:latin typeface="Arial" panose="020B0604020202020204" pitchFamily="34" charset="0"/>
                <a:cs typeface="Arial" panose="020B0604020202020204" pitchFamily="34" charset="0"/>
              </a:rPr>
              <a:t> to http://btid.iddportugal.pt/</a:t>
            </a:r>
          </a:p>
          <a:p>
            <a:pPr algn="just" defTabSz="995363">
              <a:lnSpc>
                <a:spcPts val="1400"/>
              </a:lnSpc>
            </a:pPr>
            <a:endParaRPr lang="pt-PT" sz="900" dirty="0">
              <a:solidFill>
                <a:schemeClr val="tx1"/>
              </a:solidFill>
              <a:latin typeface="Arial" panose="020B0604020202020204" pitchFamily="34" charset="0"/>
              <a:cs typeface="Arial" panose="020B0604020202020204" pitchFamily="34" charset="0"/>
            </a:endParaRPr>
          </a:p>
        </p:txBody>
      </p:sp>
      <p:cxnSp>
        <p:nvCxnSpPr>
          <p:cNvPr id="15" name="Straight Connector 14"/>
          <p:cNvCxnSpPr/>
          <p:nvPr/>
        </p:nvCxnSpPr>
        <p:spPr bwMode="auto">
          <a:xfrm flipV="1">
            <a:off x="538163" y="4855014"/>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8" name="Rectangle 7"/>
          <p:cNvSpPr/>
          <p:nvPr/>
        </p:nvSpPr>
        <p:spPr bwMode="auto">
          <a:xfrm>
            <a:off x="549275" y="6790738"/>
            <a:ext cx="2771534" cy="2615044"/>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EYInterstate Regular" pitchFamily="1" charset="0"/>
            </a:endParaRPr>
          </a:p>
        </p:txBody>
      </p:sp>
      <p:sp>
        <p:nvSpPr>
          <p:cNvPr id="17" name="TextBox 16"/>
          <p:cNvSpPr txBox="1"/>
          <p:nvPr/>
        </p:nvSpPr>
        <p:spPr>
          <a:xfrm>
            <a:off x="645035" y="6721110"/>
            <a:ext cx="1203671" cy="128497"/>
          </a:xfrm>
          <a:prstGeom prst="rect">
            <a:avLst/>
          </a:prstGeom>
          <a:solidFill>
            <a:schemeClr val="bg1"/>
          </a:solidFill>
        </p:spPr>
        <p:txBody>
          <a:bodyPr wrap="square" lIns="0" tIns="36576" rIns="0" bIns="0" rtlCol="0">
            <a:spAutoFit/>
          </a:bodyPr>
          <a:lstStyle/>
          <a:p>
            <a:pPr>
              <a:lnSpc>
                <a:spcPct val="85000"/>
              </a:lnSpc>
              <a:spcAft>
                <a:spcPts val="600"/>
              </a:spcAft>
              <a:buClr>
                <a:srgbClr val="FFE600"/>
              </a:buClr>
              <a:buSzPct val="70000"/>
            </a:pPr>
            <a:r>
              <a:rPr lang="en-US" sz="700" b="1" dirty="0" smtClean="0">
                <a:solidFill>
                  <a:schemeClr val="accent2"/>
                </a:solidFill>
                <a:latin typeface="Arial" panose="020B0604020202020204" pitchFamily="34" charset="0"/>
                <a:cs typeface="Arial" panose="020B0604020202020204" pitchFamily="34" charset="0"/>
              </a:rPr>
              <a:t>Project SPIDER</a:t>
            </a:r>
          </a:p>
        </p:txBody>
      </p:sp>
      <p:sp>
        <p:nvSpPr>
          <p:cNvPr id="18" name="Rectangle 17"/>
          <p:cNvSpPr/>
          <p:nvPr/>
        </p:nvSpPr>
        <p:spPr bwMode="auto">
          <a:xfrm>
            <a:off x="549275" y="5196190"/>
            <a:ext cx="2771535" cy="1440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EYInterstate Regular" pitchFamily="1" charset="0"/>
            </a:endParaRPr>
          </a:p>
        </p:txBody>
      </p:sp>
      <p:sp>
        <p:nvSpPr>
          <p:cNvPr id="19" name="TextBox 18"/>
          <p:cNvSpPr txBox="1"/>
          <p:nvPr/>
        </p:nvSpPr>
        <p:spPr>
          <a:xfrm>
            <a:off x="645034" y="5131941"/>
            <a:ext cx="1203671" cy="128497"/>
          </a:xfrm>
          <a:prstGeom prst="rect">
            <a:avLst/>
          </a:prstGeom>
          <a:solidFill>
            <a:schemeClr val="bg1"/>
          </a:solidFill>
          <a:ln>
            <a:noFill/>
          </a:ln>
        </p:spPr>
        <p:txBody>
          <a:bodyPr wrap="square" lIns="0" tIns="36576" rIns="0" bIns="0" rtlCol="0">
            <a:spAutoFit/>
          </a:bodyPr>
          <a:lstStyle/>
          <a:p>
            <a:pPr>
              <a:lnSpc>
                <a:spcPct val="85000"/>
              </a:lnSpc>
              <a:spcAft>
                <a:spcPts val="600"/>
              </a:spcAft>
              <a:buClr>
                <a:srgbClr val="FFE600"/>
              </a:buClr>
              <a:buSzPct val="70000"/>
            </a:pPr>
            <a:r>
              <a:rPr lang="en-US" sz="700" b="1" dirty="0" smtClean="0">
                <a:solidFill>
                  <a:schemeClr val="accent2"/>
                </a:solidFill>
                <a:latin typeface="Arial" panose="020B0604020202020204" pitchFamily="34" charset="0"/>
                <a:cs typeface="Arial" panose="020B0604020202020204" pitchFamily="34" charset="0"/>
              </a:rPr>
              <a:t>Project TROANTE</a:t>
            </a:r>
          </a:p>
        </p:txBody>
      </p:sp>
    </p:spTree>
    <p:extLst>
      <p:ext uri="{BB962C8B-B14F-4D97-AF65-F5344CB8AC3E}">
        <p14:creationId xmlns:p14="http://schemas.microsoft.com/office/powerpoint/2010/main" val="15273725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4635"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Title 5"/>
          <p:cNvSpPr>
            <a:spLocks noGrp="1"/>
          </p:cNvSpPr>
          <p:nvPr>
            <p:ph type="title"/>
          </p:nvPr>
        </p:nvSpPr>
        <p:spPr>
          <a:xfrm>
            <a:off x="538163" y="484189"/>
            <a:ext cx="5156784" cy="1003300"/>
          </a:xfrm>
        </p:spPr>
        <p:txBody>
          <a:bodyPr anchor="t">
            <a:normAutofit/>
          </a:bodyPr>
          <a:lstStyle/>
          <a:p>
            <a:r>
              <a:rPr lang="en-US" sz="2200" dirty="0" smtClean="0">
                <a:latin typeface="Arial" panose="020B0604020202020204" pitchFamily="34" charset="0"/>
                <a:cs typeface="Arial" panose="020B0604020202020204" pitchFamily="34" charset="0"/>
              </a:rPr>
              <a:t>Defense </a:t>
            </a:r>
            <a:r>
              <a:rPr lang="en-US" sz="2200" dirty="0" smtClean="0">
                <a:latin typeface="Arial" panose="020B0604020202020204" pitchFamily="34" charset="0"/>
                <a:cs typeface="Arial" panose="020B0604020202020204" pitchFamily="34" charset="0"/>
              </a:rPr>
              <a:t>Sector</a:t>
            </a:r>
            <a:br>
              <a:rPr lang="en-US" sz="2200" dirty="0" smtClean="0">
                <a:latin typeface="Arial" panose="020B0604020202020204" pitchFamily="34" charset="0"/>
                <a:cs typeface="Arial" panose="020B0604020202020204" pitchFamily="34" charset="0"/>
              </a:rPr>
            </a:br>
            <a:r>
              <a:rPr lang="en-US" sz="2200" dirty="0">
                <a:solidFill>
                  <a:schemeClr val="accent2"/>
                </a:solidFill>
                <a:latin typeface="Arial" panose="020B0604020202020204" pitchFamily="34" charset="0"/>
                <a:cs typeface="Arial" panose="020B0604020202020204" pitchFamily="34" charset="0"/>
              </a:rPr>
              <a:t>Innovation and technology (</a:t>
            </a:r>
            <a:r>
              <a:rPr lang="en-US" sz="2200" dirty="0" smtClean="0">
                <a:solidFill>
                  <a:schemeClr val="accent2"/>
                </a:solidFill>
                <a:latin typeface="Arial" panose="020B0604020202020204" pitchFamily="34" charset="0"/>
                <a:cs typeface="Arial" panose="020B0604020202020204" pitchFamily="34" charset="0"/>
              </a:rPr>
              <a:t>II)</a:t>
            </a:r>
            <a:endParaRPr lang="en-US" sz="2200" dirty="0">
              <a:solidFill>
                <a:schemeClr val="accent2"/>
              </a:solidFill>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9275" y="1496163"/>
            <a:ext cx="2808288" cy="753708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Latest developments</a:t>
            </a:r>
          </a:p>
          <a:p>
            <a:pPr algn="just"/>
            <a:endParaRPr lang="en-US" sz="900" b="0" kern="0" dirty="0" smtClean="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Objective: To reinforce the capabilities of national underwater surveillance using passive detection of illicit activities of both surface and submerged ships off the coast of Portugal. Starting January 2016.</a:t>
            </a:r>
          </a:p>
          <a:p>
            <a:pPr marL="171450" indent="-171450"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Players involved: </a:t>
            </a:r>
            <a:r>
              <a:rPr lang="en-US" sz="900" b="0" kern="0" dirty="0" err="1" smtClean="0">
                <a:latin typeface="Arial" panose="020B0604020202020204" pitchFamily="34" charset="0"/>
                <a:cs typeface="Arial" panose="020B0604020202020204" pitchFamily="34" charset="0"/>
              </a:rPr>
              <a:t>Instituto</a:t>
            </a:r>
            <a:r>
              <a:rPr lang="en-US" sz="900" b="0" kern="0" dirty="0" smtClean="0">
                <a:latin typeface="Arial" panose="020B0604020202020204" pitchFamily="34" charset="0"/>
                <a:cs typeface="Arial" panose="020B0604020202020204" pitchFamily="34" charset="0"/>
              </a:rPr>
              <a:t> </a:t>
            </a:r>
            <a:r>
              <a:rPr lang="en-US" sz="900" b="0" kern="0" dirty="0" err="1" smtClean="0">
                <a:latin typeface="Arial" panose="020B0604020202020204" pitchFamily="34" charset="0"/>
                <a:cs typeface="Arial" panose="020B0604020202020204" pitchFamily="34" charset="0"/>
              </a:rPr>
              <a:t>Hidrográfico</a:t>
            </a:r>
            <a:r>
              <a:rPr lang="en-US" sz="900" b="0" kern="0" dirty="0" smtClean="0">
                <a:latin typeface="Arial" panose="020B0604020202020204" pitchFamily="34" charset="0"/>
                <a:cs typeface="Arial" panose="020B0604020202020204" pitchFamily="34" charset="0"/>
              </a:rPr>
              <a:t> da </a:t>
            </a:r>
            <a:r>
              <a:rPr lang="en-US" sz="900" b="0" kern="0" dirty="0" err="1" smtClean="0">
                <a:latin typeface="Arial" panose="020B0604020202020204" pitchFamily="34" charset="0"/>
                <a:cs typeface="Arial" panose="020B0604020202020204" pitchFamily="34" charset="0"/>
              </a:rPr>
              <a:t>Marinha</a:t>
            </a:r>
            <a:r>
              <a:rPr lang="en-US" sz="900" b="0" kern="0" dirty="0" smtClean="0">
                <a:latin typeface="Arial" panose="020B0604020202020204" pitchFamily="34" charset="0"/>
                <a:cs typeface="Arial" panose="020B0604020202020204" pitchFamily="34" charset="0"/>
              </a:rPr>
              <a:t> e </a:t>
            </a:r>
            <a:r>
              <a:rPr lang="en-US" sz="900" b="0" kern="0" dirty="0" err="1" smtClean="0">
                <a:latin typeface="Arial" panose="020B0604020202020204" pitchFamily="34" charset="0"/>
                <a:cs typeface="Arial" panose="020B0604020202020204" pitchFamily="34" charset="0"/>
              </a:rPr>
              <a:t>Força</a:t>
            </a:r>
            <a:r>
              <a:rPr lang="en-US" sz="900" b="0" kern="0" dirty="0" smtClean="0">
                <a:latin typeface="Arial" panose="020B0604020202020204" pitchFamily="34" charset="0"/>
                <a:cs typeface="Arial" panose="020B0604020202020204" pitchFamily="34" charset="0"/>
              </a:rPr>
              <a:t> </a:t>
            </a:r>
            <a:r>
              <a:rPr lang="en-US" sz="900" b="0" kern="0" dirty="0" err="1" smtClean="0">
                <a:latin typeface="Arial" panose="020B0604020202020204" pitchFamily="34" charset="0"/>
                <a:cs typeface="Arial" panose="020B0604020202020204" pitchFamily="34" charset="0"/>
              </a:rPr>
              <a:t>Aérea</a:t>
            </a:r>
            <a:r>
              <a:rPr lang="en-US" sz="900" b="0" kern="0" dirty="0" smtClean="0">
                <a:latin typeface="Arial" panose="020B0604020202020204" pitchFamily="34" charset="0"/>
                <a:cs typeface="Arial" panose="020B0604020202020204" pitchFamily="34" charset="0"/>
              </a:rPr>
              <a:t>, </a:t>
            </a:r>
            <a:r>
              <a:rPr lang="en-US" sz="900" b="0" kern="0" dirty="0" err="1" smtClean="0">
                <a:latin typeface="Arial" panose="020B0604020202020204" pitchFamily="34" charset="0"/>
                <a:cs typeface="Arial" panose="020B0604020202020204" pitchFamily="34" charset="0"/>
              </a:rPr>
              <a:t>Marsensing</a:t>
            </a:r>
            <a:r>
              <a:rPr lang="en-US" sz="900" b="0" kern="0" dirty="0" smtClean="0">
                <a:latin typeface="Arial" panose="020B0604020202020204" pitchFamily="34" charset="0"/>
                <a:cs typeface="Arial" panose="020B0604020202020204" pitchFamily="34" charset="0"/>
              </a:rPr>
              <a:t> and CINTAL.</a:t>
            </a:r>
          </a:p>
          <a:p>
            <a:pPr marL="171450" indent="-171450"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Funding: €1.2m (Ministry of </a:t>
            </a:r>
            <a:r>
              <a:rPr lang="en-US" sz="900" b="0" kern="0" dirty="0" smtClean="0">
                <a:latin typeface="Arial" panose="020B0604020202020204" pitchFamily="34" charset="0"/>
                <a:cs typeface="Arial" panose="020B0604020202020204" pitchFamily="34" charset="0"/>
              </a:rPr>
              <a:t>Defense).</a:t>
            </a:r>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200" b="0" kern="0" dirty="0" smtClean="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Objective: To create an intelligent system to enable crisis’s response operations. Starting January 2016.</a:t>
            </a:r>
          </a:p>
          <a:p>
            <a:pPr marL="171450" indent="-171450"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Players involved: Marine, Army, Critical Software, ISEGI and </a:t>
            </a:r>
            <a:r>
              <a:rPr lang="en-US" sz="900" b="0" kern="0" dirty="0" err="1" smtClean="0">
                <a:latin typeface="Arial" panose="020B0604020202020204" pitchFamily="34" charset="0"/>
                <a:cs typeface="Arial" panose="020B0604020202020204" pitchFamily="34" charset="0"/>
              </a:rPr>
              <a:t>Unidemi</a:t>
            </a:r>
            <a:r>
              <a:rPr lang="en-US" sz="900" b="0" kern="0" dirty="0" smtClean="0">
                <a:latin typeface="Arial" panose="020B0604020202020204" pitchFamily="34" charset="0"/>
                <a:cs typeface="Arial" panose="020B0604020202020204" pitchFamily="34" charset="0"/>
              </a:rPr>
              <a:t>.</a:t>
            </a:r>
          </a:p>
          <a:p>
            <a:pPr marL="171450" indent="-171450"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Funding: €423k (Ministry of </a:t>
            </a:r>
            <a:r>
              <a:rPr lang="en-US" sz="900" b="0" kern="0" dirty="0" smtClean="0">
                <a:latin typeface="Arial" panose="020B0604020202020204" pitchFamily="34" charset="0"/>
                <a:cs typeface="Arial" panose="020B0604020202020204" pitchFamily="34" charset="0"/>
              </a:rPr>
              <a:t>Defense).</a:t>
            </a:r>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200" b="0" kern="0" dirty="0" smtClean="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Objective: To develop new uniforms/garments with higher resistance to impact, cut and to drill. Starting November 2016.</a:t>
            </a:r>
          </a:p>
          <a:p>
            <a:pPr marL="171450" indent="-171450"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Players involved: Air force, Army, </a:t>
            </a:r>
            <a:r>
              <a:rPr lang="en-US" sz="900" b="0" kern="0" dirty="0" err="1" smtClean="0">
                <a:latin typeface="Arial" panose="020B0604020202020204" pitchFamily="34" charset="0"/>
                <a:cs typeface="Arial" panose="020B0604020202020204" pitchFamily="34" charset="0"/>
              </a:rPr>
              <a:t>Tecminho</a:t>
            </a:r>
            <a:r>
              <a:rPr lang="en-US" sz="900" b="0" kern="0" dirty="0" smtClean="0">
                <a:latin typeface="Arial" panose="020B0604020202020204" pitchFamily="34" charset="0"/>
                <a:cs typeface="Arial" panose="020B0604020202020204" pitchFamily="34" charset="0"/>
              </a:rPr>
              <a:t>, </a:t>
            </a:r>
            <a:r>
              <a:rPr lang="en-US" sz="900" b="0" kern="0" dirty="0" err="1" smtClean="0">
                <a:latin typeface="Arial" panose="020B0604020202020204" pitchFamily="34" charset="0"/>
                <a:cs typeface="Arial" panose="020B0604020202020204" pitchFamily="34" charset="0"/>
              </a:rPr>
              <a:t>Leandor</a:t>
            </a:r>
            <a:r>
              <a:rPr lang="en-US" sz="900" b="0" kern="0" dirty="0" smtClean="0">
                <a:latin typeface="Arial" panose="020B0604020202020204" pitchFamily="34" charset="0"/>
                <a:cs typeface="Arial" panose="020B0604020202020204" pitchFamily="34" charset="0"/>
              </a:rPr>
              <a:t> Manuel </a:t>
            </a:r>
            <a:r>
              <a:rPr lang="en-US" sz="900" b="0" kern="0" dirty="0" err="1" smtClean="0">
                <a:latin typeface="Arial" panose="020B0604020202020204" pitchFamily="34" charset="0"/>
                <a:cs typeface="Arial" panose="020B0604020202020204" pitchFamily="34" charset="0"/>
              </a:rPr>
              <a:t>Araújo</a:t>
            </a:r>
            <a:r>
              <a:rPr lang="en-US" sz="900" b="0" kern="0" dirty="0" smtClean="0">
                <a:latin typeface="Arial" panose="020B0604020202020204" pitchFamily="34" charset="0"/>
                <a:cs typeface="Arial" panose="020B0604020202020204" pitchFamily="34" charset="0"/>
              </a:rPr>
              <a:t>, </a:t>
            </a:r>
            <a:r>
              <a:rPr lang="en-US" sz="900" b="0" kern="0" dirty="0" err="1" smtClean="0">
                <a:latin typeface="Arial" panose="020B0604020202020204" pitchFamily="34" charset="0"/>
                <a:cs typeface="Arial" panose="020B0604020202020204" pitchFamily="34" charset="0"/>
              </a:rPr>
              <a:t>Fibrauto</a:t>
            </a:r>
            <a:r>
              <a:rPr lang="en-US" sz="900" b="0" kern="0" dirty="0" smtClean="0">
                <a:latin typeface="Arial" panose="020B0604020202020204" pitchFamily="34" charset="0"/>
                <a:cs typeface="Arial" panose="020B0604020202020204" pitchFamily="34" charset="0"/>
              </a:rPr>
              <a:t>, Latino </a:t>
            </a:r>
            <a:r>
              <a:rPr lang="en-US" sz="900" b="0" kern="0" dirty="0" err="1" smtClean="0">
                <a:latin typeface="Arial" panose="020B0604020202020204" pitchFamily="34" charset="0"/>
                <a:cs typeface="Arial" panose="020B0604020202020204" pitchFamily="34" charset="0"/>
              </a:rPr>
              <a:t>Confeções</a:t>
            </a:r>
            <a:r>
              <a:rPr lang="en-US" sz="900" b="0" kern="0" dirty="0" smtClean="0">
                <a:latin typeface="Arial" panose="020B0604020202020204" pitchFamily="34" charset="0"/>
                <a:cs typeface="Arial" panose="020B0604020202020204" pitchFamily="34" charset="0"/>
              </a:rPr>
              <a:t>, IDT Consulting and </a:t>
            </a:r>
            <a:r>
              <a:rPr lang="en-US" sz="900" b="0" kern="0" dirty="0" err="1" smtClean="0">
                <a:latin typeface="Arial" panose="020B0604020202020204" pitchFamily="34" charset="0"/>
                <a:cs typeface="Arial" panose="020B0604020202020204" pitchFamily="34" charset="0"/>
              </a:rPr>
              <a:t>Sciencentris</a:t>
            </a:r>
            <a:r>
              <a:rPr lang="en-US" sz="900" b="0" kern="0" dirty="0" smtClean="0">
                <a:latin typeface="Arial" panose="020B0604020202020204" pitchFamily="34" charset="0"/>
                <a:cs typeface="Arial" panose="020B0604020202020204" pitchFamily="34" charset="0"/>
              </a:rPr>
              <a:t>.</a:t>
            </a:r>
          </a:p>
          <a:p>
            <a:pPr marL="171450" indent="-171450"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Funding: €696k (Ministry of </a:t>
            </a:r>
            <a:r>
              <a:rPr lang="en-US" sz="900" b="0" kern="0" dirty="0" smtClean="0">
                <a:latin typeface="Arial" panose="020B0604020202020204" pitchFamily="34" charset="0"/>
                <a:cs typeface="Arial" panose="020B0604020202020204" pitchFamily="34" charset="0"/>
              </a:rPr>
              <a:t>Defense).</a:t>
            </a:r>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200" b="0" kern="0" dirty="0" smtClean="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Objective: To create a system for dissemination and sharing of multilevel information between military or civil entities. Starting October 2016.</a:t>
            </a:r>
          </a:p>
          <a:p>
            <a:pPr marL="171450" indent="-171450"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Players involved: INOV-INESC, Marine, Air force, and </a:t>
            </a:r>
            <a:r>
              <a:rPr lang="en-US" sz="900" b="0" kern="0" dirty="0" err="1" smtClean="0">
                <a:latin typeface="Arial" panose="020B0604020202020204" pitchFamily="34" charset="0"/>
                <a:cs typeface="Arial" panose="020B0604020202020204" pitchFamily="34" charset="0"/>
              </a:rPr>
              <a:t>Xsealence</a:t>
            </a:r>
            <a:r>
              <a:rPr lang="en-US" sz="900" b="0" kern="0" dirty="0" smtClean="0">
                <a:latin typeface="Arial" panose="020B0604020202020204" pitchFamily="34" charset="0"/>
                <a:cs typeface="Arial" panose="020B0604020202020204" pitchFamily="34" charset="0"/>
              </a:rPr>
              <a:t>.</a:t>
            </a:r>
          </a:p>
          <a:p>
            <a:pPr marL="171450" indent="-171450"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Funding: €332k (Ministry of </a:t>
            </a:r>
            <a:r>
              <a:rPr lang="en-US" sz="900" b="0" kern="0" dirty="0" smtClean="0">
                <a:latin typeface="Arial" panose="020B0604020202020204" pitchFamily="34" charset="0"/>
                <a:cs typeface="Arial" panose="020B0604020202020204" pitchFamily="34" charset="0"/>
              </a:rPr>
              <a:t>Defense).</a:t>
            </a:r>
            <a:endParaRPr lang="en-US" sz="900" b="0" kern="0" dirty="0" smtClean="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45035" y="1731245"/>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43" name="Text Placeholder 6"/>
          <p:cNvSpPr txBox="1">
            <a:spLocks/>
          </p:cNvSpPr>
          <p:nvPr/>
        </p:nvSpPr>
        <p:spPr>
          <a:xfrm>
            <a:off x="3615146" y="1502617"/>
            <a:ext cx="2808288" cy="7537087"/>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Objective: To develop a management platform of resources and operations for military operations and for emergency operations and distress. Starting January 2016.</a:t>
            </a:r>
          </a:p>
          <a:p>
            <a:pPr marL="171450" indent="-171450"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Players involved: AMN, CINAMIL, CINAV, Critical Software and INESC-ID.</a:t>
            </a:r>
          </a:p>
          <a:p>
            <a:pPr marL="171450" indent="-171450"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Funding: €1.2m (Ministry of </a:t>
            </a:r>
            <a:r>
              <a:rPr lang="en-US" sz="900" b="0" kern="0" dirty="0" smtClean="0">
                <a:latin typeface="Arial" panose="020B0604020202020204" pitchFamily="34" charset="0"/>
                <a:cs typeface="Arial" panose="020B0604020202020204" pitchFamily="34" charset="0"/>
              </a:rPr>
              <a:t>Defense)</a:t>
            </a:r>
            <a:endParaRPr lang="en-US" kern="0" dirty="0" smtClean="0">
              <a:latin typeface="Arial" panose="020B0604020202020204" pitchFamily="34" charset="0"/>
              <a:cs typeface="Arial" panose="020B0604020202020204" pitchFamily="34" charset="0"/>
            </a:endParaRPr>
          </a:p>
          <a:p>
            <a:pPr algn="just"/>
            <a:r>
              <a:rPr lang="en-US" sz="900" b="0" kern="0" dirty="0" smtClean="0">
                <a:latin typeface="Arial" panose="020B0604020202020204" pitchFamily="34" charset="0"/>
                <a:cs typeface="Arial" panose="020B0604020202020204" pitchFamily="34" charset="0"/>
              </a:rPr>
              <a:t>Portugal is also involved in other projects, namely at the EDA level, including:</a:t>
            </a:r>
          </a:p>
          <a:p>
            <a:pPr marL="171450" indent="-171450" algn="just">
              <a:spcBef>
                <a:spcPts val="0"/>
              </a:spcBef>
              <a:spcAft>
                <a:spcPts val="500"/>
              </a:spcAf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Joint Investment Program – Unmanned Maritime Systems (JIP-UMS)</a:t>
            </a:r>
          </a:p>
          <a:p>
            <a:pPr marL="171450" indent="-171450" algn="just">
              <a:spcBef>
                <a:spcPts val="0"/>
              </a:spcBef>
              <a:spcAft>
                <a:spcPts val="500"/>
              </a:spcAf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Submarine Application for the Managing of a Battery System (SAMBAS)</a:t>
            </a:r>
          </a:p>
          <a:p>
            <a:pPr marL="171450" indent="-171450" algn="just">
              <a:spcBef>
                <a:spcPts val="0"/>
              </a:spcBef>
              <a:spcAft>
                <a:spcPts val="500"/>
              </a:spcAf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Swarm of Biometric Underwater Vehicles for Underwater ISR (SABUVIS)</a:t>
            </a:r>
          </a:p>
          <a:p>
            <a:pPr lvl="0" algn="just" defTabSz="914400" eaLnBrk="0" hangingPunct="0">
              <a:spcBef>
                <a:spcPct val="0"/>
              </a:spcBef>
              <a:spcAft>
                <a:spcPct val="0"/>
              </a:spcAft>
            </a:pPr>
            <a:r>
              <a:rPr lang="en-US" altLang="pt-PT" sz="900" b="0" kern="0" dirty="0" smtClean="0">
                <a:latin typeface="Arial" panose="020B0604020202020204" pitchFamily="34" charset="0"/>
                <a:cs typeface="Arial" panose="020B0604020202020204" pitchFamily="34" charset="0"/>
              </a:rPr>
              <a:t>As mentioned previously, in January 2017, India and Portugal signed a Memorandum of Understanding on </a:t>
            </a:r>
            <a:r>
              <a:rPr lang="en-US" altLang="pt-PT" sz="900" b="0" kern="0" dirty="0" smtClean="0">
                <a:latin typeface="Arial" panose="020B0604020202020204" pitchFamily="34" charset="0"/>
                <a:cs typeface="Arial" panose="020B0604020202020204" pitchFamily="34" charset="0"/>
              </a:rPr>
              <a:t>Defense </a:t>
            </a:r>
            <a:r>
              <a:rPr lang="en-US" altLang="pt-PT" sz="900" b="0" kern="0" dirty="0" smtClean="0">
                <a:latin typeface="Arial" panose="020B0604020202020204" pitchFamily="34" charset="0"/>
                <a:cs typeface="Arial" panose="020B0604020202020204" pitchFamily="34" charset="0"/>
              </a:rPr>
              <a:t>Cooperation. The document sets out the intention to hold high-level meetings, to hold naval exercises of opportunity, to establish exchanges of training and research and to carry out work on other subjects of common interest in international security and </a:t>
            </a:r>
            <a:r>
              <a:rPr lang="en-US" altLang="pt-PT" sz="900" b="0" kern="0" dirty="0" smtClean="0">
                <a:latin typeface="Arial" panose="020B0604020202020204" pitchFamily="34" charset="0"/>
                <a:cs typeface="Arial" panose="020B0604020202020204" pitchFamily="34" charset="0"/>
              </a:rPr>
              <a:t>Defense </a:t>
            </a:r>
            <a:r>
              <a:rPr lang="en-US" altLang="pt-PT" sz="900" b="0" kern="0" dirty="0" smtClean="0">
                <a:latin typeface="Arial" panose="020B0604020202020204" pitchFamily="34" charset="0"/>
                <a:cs typeface="Arial" panose="020B0604020202020204" pitchFamily="34" charset="0"/>
              </a:rPr>
              <a:t>industries. </a:t>
            </a:r>
          </a:p>
          <a:p>
            <a:pPr algn="just"/>
            <a:r>
              <a:rPr lang="en-US" altLang="pt-PT" sz="900" b="0" kern="0" dirty="0" smtClean="0">
                <a:latin typeface="Arial" panose="020B0604020202020204" pitchFamily="34" charset="0"/>
                <a:cs typeface="Arial" panose="020B0604020202020204" pitchFamily="34" charset="0"/>
              </a:rPr>
              <a:t>Please note that India also implemented a platform for </a:t>
            </a:r>
            <a:r>
              <a:rPr lang="en-US" altLang="pt-PT" sz="900" b="0" kern="0" dirty="0" smtClean="0">
                <a:latin typeface="Arial" panose="020B0604020202020204" pitchFamily="34" charset="0"/>
                <a:cs typeface="Arial" panose="020B0604020202020204" pitchFamily="34" charset="0"/>
              </a:rPr>
              <a:t>Defense </a:t>
            </a:r>
            <a:r>
              <a:rPr lang="en-US" altLang="pt-PT" sz="900" b="0" kern="0" dirty="0" smtClean="0">
                <a:latin typeface="Arial" panose="020B0604020202020204" pitchFamily="34" charset="0"/>
                <a:cs typeface="Arial" panose="020B0604020202020204" pitchFamily="34" charset="0"/>
              </a:rPr>
              <a:t>industries called DRDO – </a:t>
            </a:r>
            <a:r>
              <a:rPr lang="en-US" altLang="pt-PT" sz="900" b="0" kern="0" dirty="0" smtClean="0">
                <a:latin typeface="Arial" panose="020B0604020202020204" pitchFamily="34" charset="0"/>
                <a:cs typeface="Arial" panose="020B0604020202020204" pitchFamily="34" charset="0"/>
              </a:rPr>
              <a:t>Defense</a:t>
            </a:r>
            <a:r>
              <a:rPr lang="en-US" altLang="pt-PT" sz="900" b="0" kern="0" dirty="0" smtClean="0">
                <a:latin typeface="Arial" panose="020B0604020202020204" pitchFamily="34" charset="0"/>
                <a:cs typeface="Arial" panose="020B0604020202020204" pitchFamily="34" charset="0"/>
              </a:rPr>
              <a:t> Research &amp; Development organization - which is a network of more than 50 laboratories, deeply engaged in developing </a:t>
            </a:r>
            <a:r>
              <a:rPr lang="en-US" altLang="pt-PT" sz="900" b="0" kern="0" dirty="0" smtClean="0">
                <a:latin typeface="Arial" panose="020B0604020202020204" pitchFamily="34" charset="0"/>
                <a:cs typeface="Arial" panose="020B0604020202020204" pitchFamily="34" charset="0"/>
              </a:rPr>
              <a:t>Defense </a:t>
            </a:r>
            <a:r>
              <a:rPr lang="en-US" altLang="pt-PT" sz="900" b="0" kern="0" dirty="0" smtClean="0">
                <a:latin typeface="Arial" panose="020B0604020202020204" pitchFamily="34" charset="0"/>
                <a:cs typeface="Arial" panose="020B0604020202020204" pitchFamily="34" charset="0"/>
              </a:rPr>
              <a:t>technologies covering various disciplines. </a:t>
            </a:r>
          </a:p>
          <a:p>
            <a:pPr algn="just"/>
            <a:endParaRPr lang="en-US" sz="900" b="0"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5"/>
          </p:nvPr>
        </p:nvSpPr>
        <p:spPr/>
        <p:txBody>
          <a:bodyPr/>
          <a:lstStyle/>
          <a:p>
            <a:pPr>
              <a:defRPr/>
            </a:pPr>
            <a:fld id="{B8325105-167D-4862-BDE6-B81FF841FD87}" type="slidenum">
              <a:rPr lang="en-US" smtClean="0"/>
              <a:pPr>
                <a:defRPr/>
              </a:pPr>
              <a:t>36</a:t>
            </a:fld>
            <a:endParaRPr lang="en-US" dirty="0"/>
          </a:p>
        </p:txBody>
      </p:sp>
      <p:sp>
        <p:nvSpPr>
          <p:cNvPr id="160" name="Rectangle 159"/>
          <p:cNvSpPr/>
          <p:nvPr/>
        </p:nvSpPr>
        <p:spPr bwMode="auto">
          <a:xfrm>
            <a:off x="560387" y="2070492"/>
            <a:ext cx="2808288" cy="1728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EYInterstate Regular" pitchFamily="1" charset="0"/>
            </a:endParaRPr>
          </a:p>
        </p:txBody>
      </p:sp>
      <p:sp>
        <p:nvSpPr>
          <p:cNvPr id="161" name="TextBox 160"/>
          <p:cNvSpPr txBox="1"/>
          <p:nvPr/>
        </p:nvSpPr>
        <p:spPr>
          <a:xfrm>
            <a:off x="645035" y="1981730"/>
            <a:ext cx="1203671" cy="128497"/>
          </a:xfrm>
          <a:prstGeom prst="rect">
            <a:avLst/>
          </a:prstGeom>
          <a:solidFill>
            <a:schemeClr val="bg1"/>
          </a:solidFill>
        </p:spPr>
        <p:txBody>
          <a:bodyPr wrap="square" lIns="0" tIns="36576" rIns="0" bIns="0" rtlCol="0">
            <a:spAutoFit/>
          </a:bodyPr>
          <a:lstStyle/>
          <a:p>
            <a:pPr>
              <a:lnSpc>
                <a:spcPct val="85000"/>
              </a:lnSpc>
              <a:spcAft>
                <a:spcPts val="600"/>
              </a:spcAft>
              <a:buClr>
                <a:srgbClr val="FFE600"/>
              </a:buClr>
              <a:buSzPct val="70000"/>
            </a:pPr>
            <a:r>
              <a:rPr lang="en-US" sz="700" b="1" dirty="0" smtClean="0">
                <a:solidFill>
                  <a:schemeClr val="accent2"/>
                </a:solidFill>
                <a:latin typeface="Arial" panose="020B0604020202020204" pitchFamily="34" charset="0"/>
                <a:cs typeface="Arial" panose="020B0604020202020204" pitchFamily="34" charset="0"/>
              </a:rPr>
              <a:t>Project SUB.ECO</a:t>
            </a:r>
          </a:p>
        </p:txBody>
      </p:sp>
      <p:sp>
        <p:nvSpPr>
          <p:cNvPr id="162" name="Rectangle 161"/>
          <p:cNvSpPr/>
          <p:nvPr/>
        </p:nvSpPr>
        <p:spPr bwMode="auto">
          <a:xfrm>
            <a:off x="554831" y="4254090"/>
            <a:ext cx="2808288" cy="1224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EYInterstate Regular" pitchFamily="1" charset="0"/>
            </a:endParaRPr>
          </a:p>
        </p:txBody>
      </p:sp>
      <p:sp>
        <p:nvSpPr>
          <p:cNvPr id="163" name="TextBox 162"/>
          <p:cNvSpPr txBox="1"/>
          <p:nvPr/>
        </p:nvSpPr>
        <p:spPr>
          <a:xfrm>
            <a:off x="645035" y="4187785"/>
            <a:ext cx="1203671" cy="128497"/>
          </a:xfrm>
          <a:prstGeom prst="rect">
            <a:avLst/>
          </a:prstGeom>
          <a:solidFill>
            <a:schemeClr val="bg1"/>
          </a:solidFill>
        </p:spPr>
        <p:txBody>
          <a:bodyPr wrap="square" lIns="0" tIns="36576" rIns="0" bIns="0" rtlCol="0">
            <a:spAutoFit/>
          </a:bodyPr>
          <a:lstStyle/>
          <a:p>
            <a:pPr>
              <a:lnSpc>
                <a:spcPct val="85000"/>
              </a:lnSpc>
              <a:spcAft>
                <a:spcPts val="600"/>
              </a:spcAft>
              <a:buClr>
                <a:srgbClr val="FFE600"/>
              </a:buClr>
              <a:buSzPct val="70000"/>
            </a:pPr>
            <a:r>
              <a:rPr lang="en-US" sz="700" b="1" dirty="0" smtClean="0">
                <a:solidFill>
                  <a:schemeClr val="accent2"/>
                </a:solidFill>
                <a:latin typeface="Arial" panose="020B0604020202020204" pitchFamily="34" charset="0"/>
                <a:cs typeface="Arial" panose="020B0604020202020204" pitchFamily="34" charset="0"/>
              </a:rPr>
              <a:t>Project THEMIS</a:t>
            </a:r>
          </a:p>
        </p:txBody>
      </p:sp>
      <p:sp>
        <p:nvSpPr>
          <p:cNvPr id="164" name="Rectangle 163"/>
          <p:cNvSpPr/>
          <p:nvPr/>
        </p:nvSpPr>
        <p:spPr bwMode="auto">
          <a:xfrm>
            <a:off x="560387" y="5975230"/>
            <a:ext cx="2808288" cy="1404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EYInterstate Regular" pitchFamily="1" charset="0"/>
            </a:endParaRPr>
          </a:p>
        </p:txBody>
      </p:sp>
      <p:sp>
        <p:nvSpPr>
          <p:cNvPr id="165" name="TextBox 164"/>
          <p:cNvSpPr txBox="1"/>
          <p:nvPr/>
        </p:nvSpPr>
        <p:spPr>
          <a:xfrm>
            <a:off x="645035" y="5910981"/>
            <a:ext cx="1203671" cy="128497"/>
          </a:xfrm>
          <a:prstGeom prst="rect">
            <a:avLst/>
          </a:prstGeom>
          <a:solidFill>
            <a:schemeClr val="bg1"/>
          </a:solidFill>
        </p:spPr>
        <p:txBody>
          <a:bodyPr wrap="square" lIns="0" tIns="36576" rIns="0" bIns="0" rtlCol="0">
            <a:spAutoFit/>
          </a:bodyPr>
          <a:lstStyle/>
          <a:p>
            <a:pPr>
              <a:lnSpc>
                <a:spcPct val="85000"/>
              </a:lnSpc>
              <a:spcAft>
                <a:spcPts val="600"/>
              </a:spcAft>
              <a:buClr>
                <a:srgbClr val="FFE600"/>
              </a:buClr>
              <a:buSzPct val="70000"/>
            </a:pPr>
            <a:r>
              <a:rPr lang="en-US" sz="700" b="1" dirty="0" smtClean="0">
                <a:solidFill>
                  <a:schemeClr val="accent2"/>
                </a:solidFill>
                <a:latin typeface="Arial" panose="020B0604020202020204" pitchFamily="34" charset="0"/>
                <a:cs typeface="Arial" panose="020B0604020202020204" pitchFamily="34" charset="0"/>
              </a:rPr>
              <a:t>Project </a:t>
            </a:r>
            <a:r>
              <a:rPr lang="en-US" sz="700" b="1" dirty="0" err="1" smtClean="0">
                <a:solidFill>
                  <a:schemeClr val="accent2"/>
                </a:solidFill>
                <a:latin typeface="Arial" panose="020B0604020202020204" pitchFamily="34" charset="0"/>
                <a:cs typeface="Arial" panose="020B0604020202020204" pitchFamily="34" charset="0"/>
              </a:rPr>
              <a:t>AUXDefense</a:t>
            </a:r>
            <a:endParaRPr lang="en-US" sz="700" b="1" dirty="0" smtClean="0">
              <a:solidFill>
                <a:schemeClr val="accent2"/>
              </a:solidFill>
              <a:latin typeface="Arial" panose="020B0604020202020204" pitchFamily="34" charset="0"/>
              <a:cs typeface="Arial" panose="020B0604020202020204" pitchFamily="34" charset="0"/>
            </a:endParaRPr>
          </a:p>
        </p:txBody>
      </p:sp>
      <p:sp>
        <p:nvSpPr>
          <p:cNvPr id="166" name="Rectangle 165"/>
          <p:cNvSpPr/>
          <p:nvPr/>
        </p:nvSpPr>
        <p:spPr bwMode="auto">
          <a:xfrm>
            <a:off x="549275" y="7797338"/>
            <a:ext cx="2808288" cy="133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EYInterstate Regular" pitchFamily="1" charset="0"/>
            </a:endParaRPr>
          </a:p>
        </p:txBody>
      </p:sp>
      <p:sp>
        <p:nvSpPr>
          <p:cNvPr id="167" name="TextBox 166"/>
          <p:cNvSpPr txBox="1"/>
          <p:nvPr/>
        </p:nvSpPr>
        <p:spPr>
          <a:xfrm>
            <a:off x="645035" y="7733089"/>
            <a:ext cx="1203671" cy="128497"/>
          </a:xfrm>
          <a:prstGeom prst="rect">
            <a:avLst/>
          </a:prstGeom>
          <a:solidFill>
            <a:schemeClr val="bg1"/>
          </a:solidFill>
        </p:spPr>
        <p:txBody>
          <a:bodyPr wrap="square" lIns="0" tIns="36576" rIns="0" bIns="0" rtlCol="0">
            <a:spAutoFit/>
          </a:bodyPr>
          <a:lstStyle/>
          <a:p>
            <a:pPr>
              <a:lnSpc>
                <a:spcPct val="85000"/>
              </a:lnSpc>
              <a:spcAft>
                <a:spcPts val="600"/>
              </a:spcAft>
              <a:buClr>
                <a:srgbClr val="FFE600"/>
              </a:buClr>
              <a:buSzPct val="70000"/>
            </a:pPr>
            <a:r>
              <a:rPr lang="en-US" sz="700" b="1" dirty="0" smtClean="0">
                <a:solidFill>
                  <a:schemeClr val="accent2"/>
                </a:solidFill>
                <a:latin typeface="Arial" panose="020B0604020202020204" pitchFamily="34" charset="0"/>
                <a:cs typeface="Arial" panose="020B0604020202020204" pitchFamily="34" charset="0"/>
              </a:rPr>
              <a:t>Project ANDROMEDA</a:t>
            </a:r>
          </a:p>
        </p:txBody>
      </p:sp>
      <p:sp>
        <p:nvSpPr>
          <p:cNvPr id="168" name="Rectangle 167"/>
          <p:cNvSpPr/>
          <p:nvPr/>
        </p:nvSpPr>
        <p:spPr bwMode="auto">
          <a:xfrm>
            <a:off x="3626258" y="2070492"/>
            <a:ext cx="2808288" cy="1440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170" name="TextBox 169"/>
          <p:cNvSpPr txBox="1"/>
          <p:nvPr/>
        </p:nvSpPr>
        <p:spPr>
          <a:xfrm>
            <a:off x="3826731" y="1983991"/>
            <a:ext cx="1203671" cy="128497"/>
          </a:xfrm>
          <a:prstGeom prst="rect">
            <a:avLst/>
          </a:prstGeom>
          <a:solidFill>
            <a:schemeClr val="bg1"/>
          </a:solidFill>
        </p:spPr>
        <p:txBody>
          <a:bodyPr wrap="square" lIns="0" tIns="36576" rIns="0" bIns="0" rtlCol="0">
            <a:spAutoFit/>
          </a:bodyPr>
          <a:lstStyle/>
          <a:p>
            <a:pPr>
              <a:lnSpc>
                <a:spcPct val="85000"/>
              </a:lnSpc>
              <a:spcAft>
                <a:spcPts val="600"/>
              </a:spcAft>
              <a:buClr>
                <a:srgbClr val="FFE600"/>
              </a:buClr>
              <a:buSzPct val="70000"/>
            </a:pPr>
            <a:r>
              <a:rPr lang="en-US" sz="700" b="1" dirty="0" smtClean="0">
                <a:solidFill>
                  <a:schemeClr val="accent2"/>
                </a:solidFill>
                <a:latin typeface="Arial" panose="020B0604020202020204" pitchFamily="34" charset="0"/>
                <a:cs typeface="Arial" panose="020B0604020202020204" pitchFamily="34" charset="0"/>
              </a:rPr>
              <a:t>Project BMS &amp; EMM</a:t>
            </a:r>
          </a:p>
        </p:txBody>
      </p:sp>
      <p:sp>
        <p:nvSpPr>
          <p:cNvPr id="8" name="Rectangle 189"/>
          <p:cNvSpPr>
            <a:spLocks noChangeArrowheads="1"/>
          </p:cNvSpPr>
          <p:nvPr/>
        </p:nvSpPr>
        <p:spPr bwMode="auto">
          <a:xfrm>
            <a:off x="152400" y="-604560"/>
            <a:ext cx="219932" cy="197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899829" rIns="91440" bIns="899829"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pt-PT" sz="1000" b="0" i="0" u="none" strike="noStrike" cap="none" normalizeH="0" baseline="0" dirty="0" smtClean="0">
                <a:ln>
                  <a:noFill/>
                </a:ln>
                <a:solidFill>
                  <a:srgbClr val="000000"/>
                </a:solidFill>
                <a:effectLst/>
                <a:latin typeface="Segoe UI" panose="020B0502040204020203" pitchFamily="34" charset="0"/>
                <a:cs typeface="Segoe UI" panose="020B0502040204020203" pitchFamily="34" charset="0"/>
              </a:rPr>
              <a:t> </a:t>
            </a:r>
            <a:endParaRPr kumimoji="0" lang="pt-PT" altLang="pt-PT" sz="1800" b="0" i="0" u="none" strike="noStrike" cap="none" normalizeH="0" baseline="0" dirty="0" smtClean="0">
              <a:ln>
                <a:noFill/>
              </a:ln>
              <a:solidFill>
                <a:schemeClr val="tx1"/>
              </a:solidFill>
              <a:effectLst/>
              <a:latin typeface="Arial" panose="020B0604020202020204"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05226" y="7150883"/>
            <a:ext cx="2552700" cy="1914525"/>
          </a:xfrm>
          <a:prstGeom prst="rect">
            <a:avLst/>
          </a:prstGeom>
        </p:spPr>
      </p:pic>
    </p:spTree>
    <p:extLst>
      <p:ext uri="{BB962C8B-B14F-4D97-AF65-F5344CB8AC3E}">
        <p14:creationId xmlns:p14="http://schemas.microsoft.com/office/powerpoint/2010/main" val="10562200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5659"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1" name="Title 5"/>
          <p:cNvSpPr txBox="1">
            <a:spLocks/>
          </p:cNvSpPr>
          <p:nvPr/>
        </p:nvSpPr>
        <p:spPr>
          <a:xfrm>
            <a:off x="538163" y="556377"/>
            <a:ext cx="5516880" cy="1217611"/>
          </a:xfrm>
          <a:prstGeom prst="rect">
            <a:avLst/>
          </a:prstGeom>
        </p:spPr>
        <p:txBody>
          <a:bodyPr vert="horz" lIns="91440" tIns="45720" rIns="91440" bIns="45720" rtlCol="0" anchor="t">
            <a:normAutofit/>
          </a:bodyPr>
          <a:lstStyle>
            <a:lvl1pPr algn="l" defTabSz="913926" rtl="0" eaLnBrk="1" fontAlgn="base" hangingPunct="1">
              <a:lnSpc>
                <a:spcPts val="2698"/>
              </a:lnSpc>
              <a:spcBef>
                <a:spcPct val="0"/>
              </a:spcBef>
              <a:spcAft>
                <a:spcPct val="0"/>
              </a:spcAft>
              <a:defRPr lang="en-US" sz="2400" b="1" dirty="0">
                <a:solidFill>
                  <a:schemeClr val="tx1"/>
                </a:solidFill>
                <a:latin typeface="EYInterstate Regular" panose="02000503020000020004" pitchFamily="2" charset="0"/>
                <a:ea typeface="+mn-ea"/>
                <a:cs typeface="+mn-cs"/>
              </a:defRPr>
            </a:lvl1pPr>
            <a:lvl2pPr algn="l" defTabSz="913926" rtl="0" eaLnBrk="1" fontAlgn="base" hangingPunct="1">
              <a:lnSpc>
                <a:spcPts val="2698"/>
              </a:lnSpc>
              <a:spcBef>
                <a:spcPct val="0"/>
              </a:spcBef>
              <a:spcAft>
                <a:spcPct val="0"/>
              </a:spcAft>
              <a:defRPr sz="2200">
                <a:solidFill>
                  <a:schemeClr val="tx1"/>
                </a:solidFill>
                <a:latin typeface="EYInterstate" pitchFamily="2" charset="0"/>
              </a:defRPr>
            </a:lvl2pPr>
            <a:lvl3pPr algn="l" defTabSz="913926" rtl="0" eaLnBrk="1" fontAlgn="base" hangingPunct="1">
              <a:lnSpc>
                <a:spcPts val="2698"/>
              </a:lnSpc>
              <a:spcBef>
                <a:spcPct val="0"/>
              </a:spcBef>
              <a:spcAft>
                <a:spcPct val="0"/>
              </a:spcAft>
              <a:defRPr sz="2200">
                <a:solidFill>
                  <a:schemeClr val="tx1"/>
                </a:solidFill>
                <a:latin typeface="EYInterstate" pitchFamily="2" charset="0"/>
              </a:defRPr>
            </a:lvl3pPr>
            <a:lvl4pPr algn="l" defTabSz="913926" rtl="0" eaLnBrk="1" fontAlgn="base" hangingPunct="1">
              <a:lnSpc>
                <a:spcPts val="2698"/>
              </a:lnSpc>
              <a:spcBef>
                <a:spcPct val="0"/>
              </a:spcBef>
              <a:spcAft>
                <a:spcPct val="0"/>
              </a:spcAft>
              <a:defRPr sz="2200">
                <a:solidFill>
                  <a:schemeClr val="tx1"/>
                </a:solidFill>
                <a:latin typeface="EYInterstate" pitchFamily="2" charset="0"/>
              </a:defRPr>
            </a:lvl4pPr>
            <a:lvl5pPr algn="l" defTabSz="913926" rtl="0" eaLnBrk="1" fontAlgn="base" hangingPunct="1">
              <a:lnSpc>
                <a:spcPts val="2698"/>
              </a:lnSpc>
              <a:spcBef>
                <a:spcPct val="0"/>
              </a:spcBef>
              <a:spcAft>
                <a:spcPct val="0"/>
              </a:spcAft>
              <a:defRPr sz="2200">
                <a:solidFill>
                  <a:schemeClr val="tx1"/>
                </a:solidFill>
                <a:latin typeface="EYInterstate" pitchFamily="2" charset="0"/>
              </a:defRPr>
            </a:lvl5pPr>
            <a:lvl6pPr marL="419793" algn="l" defTabSz="913926" rtl="0" eaLnBrk="1" fontAlgn="base" hangingPunct="1">
              <a:lnSpc>
                <a:spcPts val="2698"/>
              </a:lnSpc>
              <a:spcBef>
                <a:spcPct val="0"/>
              </a:spcBef>
              <a:spcAft>
                <a:spcPct val="0"/>
              </a:spcAft>
              <a:defRPr sz="2200">
                <a:solidFill>
                  <a:schemeClr val="tx1"/>
                </a:solidFill>
                <a:latin typeface="EYInterstate" pitchFamily="2" charset="0"/>
              </a:defRPr>
            </a:lvl6pPr>
            <a:lvl7pPr marL="839588" algn="l" defTabSz="913926" rtl="0" eaLnBrk="1" fontAlgn="base" hangingPunct="1">
              <a:lnSpc>
                <a:spcPts val="2698"/>
              </a:lnSpc>
              <a:spcBef>
                <a:spcPct val="0"/>
              </a:spcBef>
              <a:spcAft>
                <a:spcPct val="0"/>
              </a:spcAft>
              <a:defRPr sz="2200">
                <a:solidFill>
                  <a:schemeClr val="tx1"/>
                </a:solidFill>
                <a:latin typeface="EYInterstate" pitchFamily="2" charset="0"/>
              </a:defRPr>
            </a:lvl7pPr>
            <a:lvl8pPr marL="1259380" algn="l" defTabSz="913926" rtl="0" eaLnBrk="1" fontAlgn="base" hangingPunct="1">
              <a:lnSpc>
                <a:spcPts val="2698"/>
              </a:lnSpc>
              <a:spcBef>
                <a:spcPct val="0"/>
              </a:spcBef>
              <a:spcAft>
                <a:spcPct val="0"/>
              </a:spcAft>
              <a:defRPr sz="2200">
                <a:solidFill>
                  <a:schemeClr val="tx1"/>
                </a:solidFill>
                <a:latin typeface="EYInterstate" pitchFamily="2" charset="0"/>
              </a:defRPr>
            </a:lvl8pPr>
            <a:lvl9pPr marL="1679175" algn="l" defTabSz="913926" rtl="0" eaLnBrk="1" fontAlgn="base" hangingPunct="1">
              <a:lnSpc>
                <a:spcPts val="2698"/>
              </a:lnSpc>
              <a:spcBef>
                <a:spcPct val="0"/>
              </a:spcBef>
              <a:spcAft>
                <a:spcPct val="0"/>
              </a:spcAft>
              <a:defRPr sz="2200">
                <a:solidFill>
                  <a:schemeClr val="tx1"/>
                </a:solidFill>
                <a:latin typeface="EYInterstate" pitchFamily="2" charset="0"/>
              </a:defRPr>
            </a:lvl9pPr>
          </a:lstStyle>
          <a:p>
            <a:r>
              <a:rPr lang="en-US" sz="2200" dirty="0" smtClean="0">
                <a:latin typeface="Arial" panose="020B0604020202020204" pitchFamily="34" charset="0"/>
                <a:cs typeface="Arial" panose="020B0604020202020204" pitchFamily="34" charset="0"/>
              </a:rPr>
              <a:t>Defense </a:t>
            </a:r>
            <a:r>
              <a:rPr lang="en-US" sz="2200" dirty="0" smtClean="0">
                <a:latin typeface="Arial" panose="020B0604020202020204" pitchFamily="34" charset="0"/>
                <a:cs typeface="Arial" panose="020B0604020202020204" pitchFamily="34" charset="0"/>
              </a:rPr>
              <a:t>Sector</a:t>
            </a:r>
            <a:endParaRPr lang="en-US" sz="2200" dirty="0">
              <a:latin typeface="Arial" panose="020B0604020202020204" pitchFamily="34" charset="0"/>
              <a:cs typeface="Arial" panose="020B0604020202020204" pitchFamily="34" charset="0"/>
            </a:endParaRPr>
          </a:p>
          <a:p>
            <a:r>
              <a:rPr lang="en-US" sz="2200" kern="0" dirty="0" smtClean="0">
                <a:solidFill>
                  <a:schemeClr val="accent2"/>
                </a:solidFill>
                <a:latin typeface="Arial" panose="020B0604020202020204" pitchFamily="34" charset="0"/>
                <a:cs typeface="Arial" panose="020B0604020202020204" pitchFamily="34" charset="0"/>
              </a:rPr>
              <a:t>Key players</a:t>
            </a:r>
            <a:endParaRPr lang="en-US" sz="2200" kern="0" dirty="0">
              <a:solidFill>
                <a:schemeClr val="accent2"/>
              </a:solidFill>
              <a:latin typeface="Arial" panose="020B0604020202020204" pitchFamily="34" charset="0"/>
              <a:cs typeface="Arial" panose="020B0604020202020204" pitchFamily="34" charset="0"/>
            </a:endParaRPr>
          </a:p>
        </p:txBody>
      </p:sp>
      <p:cxnSp>
        <p:nvCxnSpPr>
          <p:cNvPr id="15" name="Straight Connector 14"/>
          <p:cNvCxnSpPr/>
          <p:nvPr/>
        </p:nvCxnSpPr>
        <p:spPr bwMode="auto">
          <a:xfrm>
            <a:off x="666443" y="2107031"/>
            <a:ext cx="5487108" cy="0"/>
          </a:xfrm>
          <a:prstGeom prst="line">
            <a:avLst/>
          </a:prstGeom>
          <a:ln/>
          <a:extLst/>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bwMode="auto">
          <a:xfrm>
            <a:off x="-737744" y="2564583"/>
            <a:ext cx="0" cy="3932023"/>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629464" y="2312196"/>
            <a:ext cx="914400" cy="91440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 Placeholder 6"/>
          <p:cNvSpPr txBox="1">
            <a:spLocks/>
          </p:cNvSpPr>
          <p:nvPr/>
        </p:nvSpPr>
        <p:spPr>
          <a:xfrm>
            <a:off x="570806" y="1876855"/>
            <a:ext cx="4437922" cy="23017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DTIB Key players in </a:t>
            </a:r>
            <a:r>
              <a:rPr lang="en-US" kern="0" dirty="0" smtClean="0">
                <a:latin typeface="Arial" panose="020B0604020202020204" pitchFamily="34" charset="0"/>
                <a:cs typeface="Arial" panose="020B0604020202020204" pitchFamily="34" charset="0"/>
              </a:rPr>
              <a:t>Defense</a:t>
            </a:r>
            <a:endParaRPr lang="en-US" kern="0" dirty="0" smtClean="0">
              <a:latin typeface="Arial" panose="020B0604020202020204" pitchFamily="34" charset="0"/>
              <a:cs typeface="Arial" panose="020B0604020202020204" pitchFamily="34" charset="0"/>
            </a:endParaRPr>
          </a:p>
        </p:txBody>
      </p:sp>
      <p:sp>
        <p:nvSpPr>
          <p:cNvPr id="39" name="TextBox 38"/>
          <p:cNvSpPr txBox="1"/>
          <p:nvPr/>
        </p:nvSpPr>
        <p:spPr>
          <a:xfrm>
            <a:off x="730797" y="9101472"/>
            <a:ext cx="711733"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EYInterstate Light" panose="02000506000000020004" pitchFamily="2" charset="0"/>
              </a:rPr>
              <a:t>Source: Amadeus</a:t>
            </a:r>
          </a:p>
        </p:txBody>
      </p:sp>
      <p:graphicFrame>
        <p:nvGraphicFramePr>
          <p:cNvPr id="3" name="Table 2"/>
          <p:cNvGraphicFramePr>
            <a:graphicFrameLocks noGrp="1"/>
          </p:cNvGraphicFramePr>
          <p:nvPr>
            <p:extLst/>
          </p:nvPr>
        </p:nvGraphicFramePr>
        <p:xfrm>
          <a:off x="757058" y="2363818"/>
          <a:ext cx="5616446" cy="6453611"/>
        </p:xfrm>
        <a:graphic>
          <a:graphicData uri="http://schemas.openxmlformats.org/drawingml/2006/table">
            <a:tbl>
              <a:tblPr firstRow="1" bandRow="1">
                <a:tableStyleId>{72833802-FEF1-4C79-8D5D-14CF1EAF98D9}</a:tableStyleId>
              </a:tblPr>
              <a:tblGrid>
                <a:gridCol w="1331049"/>
                <a:gridCol w="951009"/>
                <a:gridCol w="3334388"/>
              </a:tblGrid>
              <a:tr h="262424">
                <a:tc>
                  <a:txBody>
                    <a:bodyPr/>
                    <a:lstStyle/>
                    <a:p>
                      <a:pPr algn="ctr" eaLnBrk="1"/>
                      <a:r>
                        <a:rPr lang="en-US" sz="900" b="1" dirty="0" smtClean="0">
                          <a:latin typeface="Arial" panose="020B0604020202020204" pitchFamily="34" charset="0"/>
                          <a:cs typeface="Arial" panose="020B0604020202020204" pitchFamily="34" charset="0"/>
                        </a:rPr>
                        <a:t>Company</a:t>
                      </a:r>
                      <a:endParaRPr lang="en-US" sz="900" b="1" dirty="0">
                        <a:latin typeface="Arial" panose="020B0604020202020204" pitchFamily="34" charset="0"/>
                        <a:cs typeface="Arial" panose="020B0604020202020204" pitchFamily="34" charset="0"/>
                      </a:endParaRPr>
                    </a:p>
                  </a:txBody>
                  <a:tcPr anchor="ctr"/>
                </a:tc>
                <a:tc>
                  <a:txBody>
                    <a:bodyPr/>
                    <a:lstStyle/>
                    <a:p>
                      <a:pPr algn="ctr"/>
                      <a:r>
                        <a:rPr lang="en-US" sz="900" b="1" dirty="0" smtClean="0">
                          <a:latin typeface="Arial" panose="020B0604020202020204" pitchFamily="34" charset="0"/>
                          <a:cs typeface="Arial" panose="020B0604020202020204" pitchFamily="34" charset="0"/>
                        </a:rPr>
                        <a:t>Turnover (2015)</a:t>
                      </a:r>
                      <a:endParaRPr lang="en-US" sz="900" b="1" dirty="0">
                        <a:latin typeface="Arial" panose="020B0604020202020204" pitchFamily="34" charset="0"/>
                        <a:cs typeface="Arial" panose="020B0604020202020204" pitchFamily="34" charset="0"/>
                      </a:endParaRPr>
                    </a:p>
                  </a:txBody>
                  <a:tcPr anchor="ctr"/>
                </a:tc>
                <a:tc>
                  <a:txBody>
                    <a:bodyPr/>
                    <a:lstStyle/>
                    <a:p>
                      <a:pPr algn="ctr"/>
                      <a:r>
                        <a:rPr lang="en-US" sz="900" dirty="0" smtClean="0">
                          <a:latin typeface="Arial" panose="020B0604020202020204" pitchFamily="34" charset="0"/>
                          <a:cs typeface="Arial" panose="020B0604020202020204" pitchFamily="34" charset="0"/>
                        </a:rPr>
                        <a:t>Description</a:t>
                      </a:r>
                      <a:endParaRPr lang="en-US" sz="900" dirty="0">
                        <a:latin typeface="Arial" panose="020B0604020202020204" pitchFamily="34" charset="0"/>
                        <a:cs typeface="Arial" panose="020B0604020202020204" pitchFamily="34" charset="0"/>
                      </a:endParaRPr>
                    </a:p>
                  </a:txBody>
                  <a:tcPr anchor="ctr"/>
                </a:tc>
              </a:tr>
              <a:tr h="545885">
                <a:tc>
                  <a:txBody>
                    <a:bodyPr/>
                    <a:lstStyle/>
                    <a:p>
                      <a:r>
                        <a:rPr lang="en-US" sz="900" dirty="0" smtClean="0">
                          <a:latin typeface="Arial" panose="020B0604020202020204" pitchFamily="34" charset="0"/>
                          <a:cs typeface="Arial" panose="020B0604020202020204" pitchFamily="34" charset="0"/>
                        </a:rPr>
                        <a:t>OGMA – </a:t>
                      </a:r>
                      <a:r>
                        <a:rPr lang="en-US" sz="900" dirty="0" err="1" smtClean="0">
                          <a:latin typeface="Arial" panose="020B0604020202020204" pitchFamily="34" charset="0"/>
                          <a:cs typeface="Arial" panose="020B0604020202020204" pitchFamily="34" charset="0"/>
                        </a:rPr>
                        <a:t>Indústria</a:t>
                      </a:r>
                      <a:r>
                        <a:rPr lang="en-US"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aeronáutica</a:t>
                      </a:r>
                      <a:r>
                        <a:rPr lang="en-US" sz="900" baseline="0" dirty="0" smtClean="0">
                          <a:latin typeface="Arial" panose="020B0604020202020204" pitchFamily="34" charset="0"/>
                          <a:cs typeface="Arial" panose="020B0604020202020204" pitchFamily="34" charset="0"/>
                        </a:rPr>
                        <a:t> de Portugal, S.A.</a:t>
                      </a:r>
                      <a:endParaRPr lang="en-US" sz="900" dirty="0">
                        <a:latin typeface="Arial" panose="020B0604020202020204" pitchFamily="34" charset="0"/>
                        <a:cs typeface="Arial" panose="020B0604020202020204" pitchFamily="34" charset="0"/>
                      </a:endParaRPr>
                    </a:p>
                  </a:txBody>
                  <a:tcPr/>
                </a:tc>
                <a:tc>
                  <a:txBody>
                    <a:bodyPr/>
                    <a:lstStyle/>
                    <a:p>
                      <a:pPr algn="ctr" eaLnBrk="1"/>
                      <a:r>
                        <a:rPr lang="en-US" sz="900" dirty="0" smtClean="0">
                          <a:latin typeface="Arial" panose="020B0604020202020204" pitchFamily="34" charset="0"/>
                          <a:cs typeface="Arial" panose="020B0604020202020204" pitchFamily="34" charset="0"/>
                        </a:rPr>
                        <a:t>€159.3m</a:t>
                      </a:r>
                      <a:endParaRPr lang="en-US" sz="900" dirty="0">
                        <a:latin typeface="Arial" panose="020B0604020202020204" pitchFamily="34" charset="0"/>
                        <a:cs typeface="Arial" panose="020B0604020202020204" pitchFamily="34" charset="0"/>
                      </a:endParaRPr>
                    </a:p>
                  </a:txBody>
                  <a:tcPr/>
                </a:tc>
                <a:tc>
                  <a:txBody>
                    <a:bodyPr/>
                    <a:lstStyle/>
                    <a:p>
                      <a:pPr algn="just" eaLnBrk="1"/>
                      <a:r>
                        <a:rPr lang="en-US" sz="900" dirty="0" smtClean="0">
                          <a:latin typeface="Arial" panose="020B0604020202020204" pitchFamily="34" charset="0"/>
                          <a:cs typeface="Arial" panose="020B0604020202020204" pitchFamily="34" charset="0"/>
                        </a:rPr>
                        <a:t>Included in the Aerospace</a:t>
                      </a:r>
                      <a:r>
                        <a:rPr lang="en-US" sz="900" baseline="0" dirty="0" smtClean="0">
                          <a:latin typeface="Arial" panose="020B0604020202020204" pitchFamily="34" charset="0"/>
                          <a:cs typeface="Arial" panose="020B0604020202020204" pitchFamily="34" charset="0"/>
                        </a:rPr>
                        <a:t> cluster. Founded in 1918, is a worldwide player in the aerospace manufacturing business. The main shareholder is </a:t>
                      </a:r>
                      <a:r>
                        <a:rPr lang="en-US" sz="900" baseline="0" dirty="0" err="1" smtClean="0">
                          <a:latin typeface="Arial" panose="020B0604020202020204" pitchFamily="34" charset="0"/>
                          <a:cs typeface="Arial" panose="020B0604020202020204" pitchFamily="34" charset="0"/>
                        </a:rPr>
                        <a:t>Airholding</a:t>
                      </a:r>
                      <a:r>
                        <a:rPr lang="en-US" sz="900" baseline="0" dirty="0" smtClean="0">
                          <a:latin typeface="Arial" panose="020B0604020202020204" pitchFamily="34" charset="0"/>
                          <a:cs typeface="Arial" panose="020B0604020202020204" pitchFamily="34" charset="0"/>
                        </a:rPr>
                        <a:t> – SGPS, SA (owned by Embraer Netherlands – SGPS, SA).</a:t>
                      </a:r>
                      <a:endParaRPr lang="en-US" sz="900" dirty="0">
                        <a:latin typeface="Arial" panose="020B0604020202020204" pitchFamily="34" charset="0"/>
                        <a:cs typeface="Arial" panose="020B0604020202020204" pitchFamily="34" charset="0"/>
                      </a:endParaRPr>
                    </a:p>
                  </a:txBody>
                  <a:tcPr/>
                </a:tc>
              </a:tr>
              <a:tr h="533602">
                <a:tc>
                  <a:txBody>
                    <a:bodyPr/>
                    <a:lstStyle/>
                    <a:p>
                      <a:r>
                        <a:rPr lang="en-US" sz="900" dirty="0" smtClean="0">
                          <a:latin typeface="Arial" panose="020B0604020202020204" pitchFamily="34" charset="0"/>
                          <a:cs typeface="Arial" panose="020B0604020202020204" pitchFamily="34" charset="0"/>
                        </a:rPr>
                        <a:t>Critical software</a:t>
                      </a:r>
                    </a:p>
                  </a:txBody>
                  <a:tcPr/>
                </a:tc>
                <a:tc>
                  <a:txBody>
                    <a:bodyPr/>
                    <a:lstStyle/>
                    <a:p>
                      <a:pPr algn="ctr" eaLnBrk="1"/>
                      <a:r>
                        <a:rPr lang="en-US" sz="900" dirty="0" smtClean="0">
                          <a:latin typeface="Arial" panose="020B0604020202020204" pitchFamily="34" charset="0"/>
                          <a:cs typeface="Arial" panose="020B0604020202020204" pitchFamily="34" charset="0"/>
                        </a:rPr>
                        <a:t>€27.6m</a:t>
                      </a:r>
                      <a:endParaRPr lang="en-US" sz="900" dirty="0">
                        <a:latin typeface="Arial" panose="020B0604020202020204" pitchFamily="34" charset="0"/>
                        <a:cs typeface="Arial" panose="020B0604020202020204" pitchFamily="34" charset="0"/>
                      </a:endParaRPr>
                    </a:p>
                  </a:txBody>
                  <a:tcPr/>
                </a:tc>
                <a:tc>
                  <a:txBody>
                    <a:bodyPr/>
                    <a:lstStyle/>
                    <a:p>
                      <a:pPr algn="just" eaLnBrk="1"/>
                      <a:r>
                        <a:rPr lang="en-US" sz="900" dirty="0" smtClean="0">
                          <a:latin typeface="Arial" panose="020B0604020202020204" pitchFamily="34" charset="0"/>
                          <a:cs typeface="Arial" panose="020B0604020202020204" pitchFamily="34" charset="0"/>
                        </a:rPr>
                        <a:t>Included in the Aerospace cluster. Founded in 1998,</a:t>
                      </a:r>
                      <a:r>
                        <a:rPr lang="en-US" sz="900" baseline="0" dirty="0" smtClean="0">
                          <a:latin typeface="Arial" panose="020B0604020202020204" pitchFamily="34" charset="0"/>
                          <a:cs typeface="Arial" panose="020B0604020202020204" pitchFamily="34" charset="0"/>
                        </a:rPr>
                        <a:t> is </a:t>
                      </a:r>
                      <a:r>
                        <a:rPr lang="en-US" sz="900" baseline="0" dirty="0" err="1" smtClean="0">
                          <a:latin typeface="Arial" panose="020B0604020202020204" pitchFamily="34" charset="0"/>
                          <a:cs typeface="Arial" panose="020B0604020202020204" pitchFamily="34" charset="0"/>
                        </a:rPr>
                        <a:t>specialised</a:t>
                      </a:r>
                      <a:r>
                        <a:rPr lang="en-US" sz="900" baseline="0" dirty="0" smtClean="0">
                          <a:latin typeface="Arial" panose="020B0604020202020204" pitchFamily="34" charset="0"/>
                          <a:cs typeface="Arial" panose="020B0604020202020204" pitchFamily="34" charset="0"/>
                        </a:rPr>
                        <a:t> in the development of software and engineering solutions for critical systems for security and business. The main shareholder is Critical SGPS, S.A.</a:t>
                      </a:r>
                      <a:endParaRPr lang="en-US" sz="900" dirty="0" smtClean="0">
                        <a:latin typeface="Arial" panose="020B0604020202020204" pitchFamily="34" charset="0"/>
                        <a:cs typeface="Arial" panose="020B0604020202020204" pitchFamily="34" charset="0"/>
                      </a:endParaRPr>
                    </a:p>
                  </a:txBody>
                  <a:tcPr/>
                </a:tc>
              </a:tr>
              <a:tr h="439432">
                <a:tc>
                  <a:txBody>
                    <a:bodyPr/>
                    <a:lstStyle/>
                    <a:p>
                      <a:r>
                        <a:rPr lang="en-US" sz="900" dirty="0" err="1" smtClean="0">
                          <a:latin typeface="Arial" panose="020B0604020202020204" pitchFamily="34" charset="0"/>
                          <a:cs typeface="Arial" panose="020B0604020202020204" pitchFamily="34" charset="0"/>
                        </a:rPr>
                        <a:t>Tekever</a:t>
                      </a:r>
                      <a:endParaRPr lang="en-US" sz="900" dirty="0">
                        <a:latin typeface="Arial" panose="020B0604020202020204" pitchFamily="34" charset="0"/>
                        <a:cs typeface="Arial" panose="020B0604020202020204" pitchFamily="34" charset="0"/>
                      </a:endParaRPr>
                    </a:p>
                  </a:txBody>
                  <a:tcPr/>
                </a:tc>
                <a:tc>
                  <a:txBody>
                    <a:bodyPr/>
                    <a:lstStyle/>
                    <a:p>
                      <a:pPr algn="ctr" eaLnBrk="1"/>
                      <a:r>
                        <a:rPr lang="en-US" sz="900" dirty="0" smtClean="0">
                          <a:latin typeface="Arial" panose="020B0604020202020204" pitchFamily="34" charset="0"/>
                          <a:cs typeface="Arial" panose="020B0604020202020204" pitchFamily="34" charset="0"/>
                        </a:rPr>
                        <a:t>€27.2m</a:t>
                      </a:r>
                      <a:endParaRPr lang="en-US" sz="900" dirty="0">
                        <a:latin typeface="Arial" panose="020B0604020202020204" pitchFamily="34" charset="0"/>
                        <a:cs typeface="Arial" panose="020B0604020202020204" pitchFamily="34" charset="0"/>
                      </a:endParaRPr>
                    </a:p>
                  </a:txBody>
                  <a:tcPr/>
                </a:tc>
                <a:tc>
                  <a:txBody>
                    <a:bodyPr/>
                    <a:lstStyle/>
                    <a:p>
                      <a:pPr algn="just" fontAlgn="t"/>
                      <a:r>
                        <a:rPr lang="en-US" sz="900" kern="1200" dirty="0" smtClean="0">
                          <a:solidFill>
                            <a:schemeClr val="tx1"/>
                          </a:solidFill>
                          <a:latin typeface="Arial" panose="020B0604020202020204" pitchFamily="34" charset="0"/>
                          <a:ea typeface="+mn-ea"/>
                          <a:cs typeface="Arial" panose="020B0604020202020204" pitchFamily="34" charset="0"/>
                        </a:rPr>
                        <a:t>The </a:t>
                      </a:r>
                      <a:r>
                        <a:rPr lang="en-US" sz="900" kern="1200" dirty="0">
                          <a:solidFill>
                            <a:schemeClr val="tx1"/>
                          </a:solidFill>
                          <a:latin typeface="Arial" panose="020B0604020202020204" pitchFamily="34" charset="0"/>
                          <a:ea typeface="+mn-ea"/>
                          <a:cs typeface="Arial" panose="020B0604020202020204" pitchFamily="34" charset="0"/>
                        </a:rPr>
                        <a:t>Group's activities are </a:t>
                      </a:r>
                      <a:r>
                        <a:rPr lang="en-US" sz="900" kern="1200" dirty="0" err="1" smtClean="0">
                          <a:solidFill>
                            <a:schemeClr val="tx1"/>
                          </a:solidFill>
                          <a:latin typeface="Arial" panose="020B0604020202020204" pitchFamily="34" charset="0"/>
                          <a:ea typeface="+mn-ea"/>
                          <a:cs typeface="Arial" panose="020B0604020202020204" pitchFamily="34" charset="0"/>
                        </a:rPr>
                        <a:t>organised</a:t>
                      </a:r>
                      <a:r>
                        <a:rPr lang="en-US" sz="900" kern="1200" dirty="0" smtClean="0">
                          <a:solidFill>
                            <a:schemeClr val="tx1"/>
                          </a:solidFill>
                          <a:latin typeface="Arial" panose="020B0604020202020204" pitchFamily="34" charset="0"/>
                          <a:ea typeface="+mn-ea"/>
                          <a:cs typeface="Arial" panose="020B0604020202020204" pitchFamily="34" charset="0"/>
                        </a:rPr>
                        <a:t> </a:t>
                      </a:r>
                      <a:r>
                        <a:rPr lang="en-US" sz="900" kern="1200" dirty="0">
                          <a:solidFill>
                            <a:schemeClr val="tx1"/>
                          </a:solidFill>
                          <a:latin typeface="Arial" panose="020B0604020202020204" pitchFamily="34" charset="0"/>
                          <a:ea typeface="+mn-ea"/>
                          <a:cs typeface="Arial" panose="020B0604020202020204" pitchFamily="34" charset="0"/>
                        </a:rPr>
                        <a:t>in the Information Technology and the Aerospace, </a:t>
                      </a:r>
                      <a:r>
                        <a:rPr lang="en-US" sz="900" kern="1200" dirty="0" smtClean="0">
                          <a:solidFill>
                            <a:schemeClr val="tx1"/>
                          </a:solidFill>
                          <a:latin typeface="Arial" panose="020B0604020202020204" pitchFamily="34" charset="0"/>
                          <a:ea typeface="+mn-ea"/>
                          <a:cs typeface="Arial" panose="020B0604020202020204" pitchFamily="34" charset="0"/>
                        </a:rPr>
                        <a:t>Defense </a:t>
                      </a:r>
                      <a:r>
                        <a:rPr lang="en-US" sz="900" kern="1200" dirty="0">
                          <a:solidFill>
                            <a:schemeClr val="tx1"/>
                          </a:solidFill>
                          <a:latin typeface="Arial" panose="020B0604020202020204" pitchFamily="34" charset="0"/>
                          <a:ea typeface="+mn-ea"/>
                          <a:cs typeface="Arial" panose="020B0604020202020204" pitchFamily="34" charset="0"/>
                        </a:rPr>
                        <a:t>and Security Divisions, that focus on researching, developing and delivering technology, products and services for the </a:t>
                      </a:r>
                      <a:r>
                        <a:rPr lang="en-US" sz="900" kern="1200" dirty="0" smtClean="0">
                          <a:solidFill>
                            <a:schemeClr val="tx1"/>
                          </a:solidFill>
                          <a:latin typeface="Arial" panose="020B0604020202020204" pitchFamily="34" charset="0"/>
                          <a:ea typeface="+mn-ea"/>
                          <a:cs typeface="Arial" panose="020B0604020202020204" pitchFamily="34" charset="0"/>
                        </a:rPr>
                        <a:t>international market.</a:t>
                      </a:r>
                      <a:endParaRPr lang="en-US" sz="900" kern="1200" dirty="0">
                        <a:solidFill>
                          <a:schemeClr val="tx1"/>
                        </a:solidFill>
                        <a:latin typeface="Arial" panose="020B0604020202020204" pitchFamily="34" charset="0"/>
                        <a:ea typeface="+mn-ea"/>
                        <a:cs typeface="Arial" panose="020B0604020202020204" pitchFamily="34" charset="0"/>
                      </a:endParaRPr>
                    </a:p>
                  </a:txBody>
                  <a:tcPr/>
                </a:tc>
              </a:tr>
              <a:tr h="535649">
                <a:tc>
                  <a:txBody>
                    <a:bodyPr/>
                    <a:lstStyle/>
                    <a:p>
                      <a:r>
                        <a:rPr lang="en-US" sz="900" dirty="0" err="1" smtClean="0">
                          <a:latin typeface="Arial" panose="020B0604020202020204" pitchFamily="34" charset="0"/>
                          <a:cs typeface="Arial" panose="020B0604020202020204" pitchFamily="34" charset="0"/>
                        </a:rPr>
                        <a:t>Indra</a:t>
                      </a:r>
                      <a:r>
                        <a:rPr lang="en-US"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Sistemas</a:t>
                      </a:r>
                      <a:r>
                        <a:rPr lang="en-US" sz="900" dirty="0" smtClean="0">
                          <a:latin typeface="Arial" panose="020B0604020202020204" pitchFamily="34" charset="0"/>
                          <a:cs typeface="Arial" panose="020B0604020202020204" pitchFamily="34" charset="0"/>
                        </a:rPr>
                        <a:t> Portugal, S.A.</a:t>
                      </a:r>
                      <a:endParaRPr lang="en-US" sz="900" dirty="0">
                        <a:latin typeface="Arial" panose="020B0604020202020204" pitchFamily="34" charset="0"/>
                        <a:cs typeface="Arial" panose="020B0604020202020204" pitchFamily="34" charset="0"/>
                      </a:endParaRPr>
                    </a:p>
                  </a:txBody>
                  <a:tcPr/>
                </a:tc>
                <a:tc>
                  <a:txBody>
                    <a:bodyPr/>
                    <a:lstStyle/>
                    <a:p>
                      <a:pPr algn="ctr" eaLnBrk="1"/>
                      <a:r>
                        <a:rPr lang="en-US" sz="900" dirty="0" smtClean="0">
                          <a:latin typeface="Arial" panose="020B0604020202020204" pitchFamily="34" charset="0"/>
                          <a:cs typeface="Arial" panose="020B0604020202020204" pitchFamily="34" charset="0"/>
                        </a:rPr>
                        <a:t>€20.9m</a:t>
                      </a:r>
                      <a:endParaRPr lang="en-US" sz="900" dirty="0">
                        <a:latin typeface="Arial" panose="020B0604020202020204" pitchFamily="34" charset="0"/>
                        <a:cs typeface="Arial" panose="020B0604020202020204" pitchFamily="34" charset="0"/>
                      </a:endParaRPr>
                    </a:p>
                  </a:txBody>
                  <a:tcPr/>
                </a:tc>
                <a:tc>
                  <a:txBody>
                    <a:bodyPr/>
                    <a:lstStyle/>
                    <a:p>
                      <a:pPr algn="just" eaLnBrk="1"/>
                      <a:r>
                        <a:rPr lang="en-US" sz="900" dirty="0" smtClean="0">
                          <a:latin typeface="Arial" panose="020B0604020202020204" pitchFamily="34" charset="0"/>
                          <a:cs typeface="Arial" panose="020B0604020202020204" pitchFamily="34" charset="0"/>
                        </a:rPr>
                        <a:t>Included</a:t>
                      </a:r>
                      <a:r>
                        <a:rPr lang="en-US" sz="900" baseline="0" dirty="0" smtClean="0">
                          <a:latin typeface="Arial" panose="020B0604020202020204" pitchFamily="34" charset="0"/>
                          <a:cs typeface="Arial" panose="020B0604020202020204" pitchFamily="34" charset="0"/>
                        </a:rPr>
                        <a:t> in the Cybersecurity cluster.</a:t>
                      </a:r>
                    </a:p>
                    <a:p>
                      <a:pPr algn="just" eaLnBrk="1"/>
                      <a:r>
                        <a:rPr lang="en-US" sz="900" baseline="0" dirty="0" smtClean="0">
                          <a:latin typeface="Arial" panose="020B0604020202020204" pitchFamily="34" charset="0"/>
                          <a:cs typeface="Arial" panose="020B0604020202020204" pitchFamily="34" charset="0"/>
                        </a:rPr>
                        <a:t>Operating in Portugal since 1997, provides technological solutions for the </a:t>
                      </a:r>
                      <a:r>
                        <a:rPr lang="en-US" sz="900" baseline="0" dirty="0" smtClean="0">
                          <a:latin typeface="Arial" panose="020B0604020202020204" pitchFamily="34" charset="0"/>
                          <a:cs typeface="Arial" panose="020B0604020202020204" pitchFamily="34" charset="0"/>
                        </a:rPr>
                        <a:t>Defense </a:t>
                      </a:r>
                      <a:r>
                        <a:rPr lang="en-US" sz="900" baseline="0" dirty="0" smtClean="0">
                          <a:latin typeface="Arial" panose="020B0604020202020204" pitchFamily="34" charset="0"/>
                          <a:cs typeface="Arial" panose="020B0604020202020204" pitchFamily="34" charset="0"/>
                        </a:rPr>
                        <a:t>sector. The main shareholder is </a:t>
                      </a:r>
                      <a:r>
                        <a:rPr lang="en-US" sz="900" baseline="0" dirty="0" err="1" smtClean="0">
                          <a:latin typeface="Arial" panose="020B0604020202020204" pitchFamily="34" charset="0"/>
                          <a:cs typeface="Arial" panose="020B0604020202020204" pitchFamily="34" charset="0"/>
                        </a:rPr>
                        <a:t>Indra</a:t>
                      </a:r>
                      <a:r>
                        <a:rPr lang="en-US" sz="900" baseline="0" dirty="0" smtClean="0">
                          <a:latin typeface="Arial" panose="020B0604020202020204" pitchFamily="34" charset="0"/>
                          <a:cs typeface="Arial" panose="020B0604020202020204" pitchFamily="34" charset="0"/>
                        </a:rPr>
                        <a:t> </a:t>
                      </a:r>
                      <a:r>
                        <a:rPr lang="en-US" sz="900" baseline="0" dirty="0" err="1" smtClean="0">
                          <a:latin typeface="Arial" panose="020B0604020202020204" pitchFamily="34" charset="0"/>
                          <a:cs typeface="Arial" panose="020B0604020202020204" pitchFamily="34" charset="0"/>
                        </a:rPr>
                        <a:t>Sistemas</a:t>
                      </a:r>
                      <a:r>
                        <a:rPr lang="en-US" sz="900" baseline="0" dirty="0" smtClean="0">
                          <a:latin typeface="Arial" panose="020B0604020202020204" pitchFamily="34" charset="0"/>
                          <a:cs typeface="Arial" panose="020B0604020202020204" pitchFamily="34" charset="0"/>
                        </a:rPr>
                        <a:t>, S.A.</a:t>
                      </a:r>
                      <a:endParaRPr lang="en-US" sz="900" dirty="0">
                        <a:latin typeface="Arial" panose="020B0604020202020204" pitchFamily="34" charset="0"/>
                        <a:cs typeface="Arial" panose="020B0604020202020204" pitchFamily="34" charset="0"/>
                      </a:endParaRPr>
                    </a:p>
                  </a:txBody>
                  <a:tcPr/>
                </a:tc>
              </a:tr>
              <a:tr h="482423">
                <a:tc>
                  <a:txBody>
                    <a:bodyPr/>
                    <a:lstStyle/>
                    <a:p>
                      <a:r>
                        <a:rPr lang="en-US" sz="900" dirty="0" smtClean="0">
                          <a:latin typeface="Arial" panose="020B0604020202020204" pitchFamily="34" charset="0"/>
                          <a:cs typeface="Arial" panose="020B0604020202020204" pitchFamily="34" charset="0"/>
                        </a:rPr>
                        <a:t>EID – </a:t>
                      </a:r>
                      <a:r>
                        <a:rPr lang="en-US" sz="900" dirty="0" err="1" smtClean="0">
                          <a:latin typeface="Arial" panose="020B0604020202020204" pitchFamily="34" charset="0"/>
                          <a:cs typeface="Arial" panose="020B0604020202020204" pitchFamily="34" charset="0"/>
                        </a:rPr>
                        <a:t>Empresa</a:t>
                      </a:r>
                      <a:r>
                        <a:rPr lang="en-US" sz="900" dirty="0" smtClean="0">
                          <a:latin typeface="Arial" panose="020B0604020202020204" pitchFamily="34" charset="0"/>
                          <a:cs typeface="Arial" panose="020B0604020202020204" pitchFamily="34" charset="0"/>
                        </a:rPr>
                        <a:t> de </a:t>
                      </a:r>
                      <a:r>
                        <a:rPr lang="en-US" sz="900" dirty="0" err="1" smtClean="0">
                          <a:latin typeface="Arial" panose="020B0604020202020204" pitchFamily="34" charset="0"/>
                          <a:cs typeface="Arial" panose="020B0604020202020204" pitchFamily="34" charset="0"/>
                        </a:rPr>
                        <a:t>investigação</a:t>
                      </a:r>
                      <a:r>
                        <a:rPr lang="en-US" sz="900" baseline="0" dirty="0" smtClean="0">
                          <a:latin typeface="Arial" panose="020B0604020202020204" pitchFamily="34" charset="0"/>
                          <a:cs typeface="Arial" panose="020B0604020202020204" pitchFamily="34" charset="0"/>
                        </a:rPr>
                        <a:t> e </a:t>
                      </a:r>
                      <a:r>
                        <a:rPr lang="en-US" sz="900" baseline="0" dirty="0" err="1" smtClean="0">
                          <a:latin typeface="Arial" panose="020B0604020202020204" pitchFamily="34" charset="0"/>
                          <a:cs typeface="Arial" panose="020B0604020202020204" pitchFamily="34" charset="0"/>
                        </a:rPr>
                        <a:t>desenvolvimento</a:t>
                      </a:r>
                      <a:endParaRPr lang="en-US" sz="900" dirty="0">
                        <a:latin typeface="Arial" panose="020B0604020202020204" pitchFamily="34" charset="0"/>
                        <a:cs typeface="Arial" panose="020B0604020202020204" pitchFamily="34" charset="0"/>
                      </a:endParaRPr>
                    </a:p>
                  </a:txBody>
                  <a:tcPr/>
                </a:tc>
                <a:tc>
                  <a:txBody>
                    <a:bodyPr/>
                    <a:lstStyle/>
                    <a:p>
                      <a:pPr algn="ctr" eaLnBrk="1"/>
                      <a:r>
                        <a:rPr lang="en-US" sz="900" dirty="0" smtClean="0">
                          <a:latin typeface="Arial" panose="020B0604020202020204" pitchFamily="34" charset="0"/>
                          <a:cs typeface="Arial" panose="020B0604020202020204" pitchFamily="34" charset="0"/>
                        </a:rPr>
                        <a:t>€18.6m</a:t>
                      </a:r>
                      <a:endParaRPr lang="en-US" sz="900" dirty="0">
                        <a:latin typeface="Arial" panose="020B0604020202020204" pitchFamily="34" charset="0"/>
                        <a:cs typeface="Arial" panose="020B0604020202020204" pitchFamily="34" charset="0"/>
                      </a:endParaRPr>
                    </a:p>
                  </a:txBody>
                  <a:tcPr/>
                </a:tc>
                <a:tc>
                  <a:txBody>
                    <a:bodyPr/>
                    <a:lstStyle/>
                    <a:p>
                      <a:pPr algn="just" eaLnBrk="1"/>
                      <a:r>
                        <a:rPr lang="en-US" sz="900" dirty="0" smtClean="0">
                          <a:latin typeface="Arial" panose="020B0604020202020204" pitchFamily="34" charset="0"/>
                          <a:cs typeface="Arial" panose="020B0604020202020204" pitchFamily="34" charset="0"/>
                        </a:rPr>
                        <a:t>Included in the ITC</a:t>
                      </a:r>
                      <a:r>
                        <a:rPr lang="en-US" sz="900" baseline="0" dirty="0" smtClean="0">
                          <a:latin typeface="Arial" panose="020B0604020202020204" pitchFamily="34" charset="0"/>
                          <a:cs typeface="Arial" panose="020B0604020202020204" pitchFamily="34" charset="0"/>
                        </a:rPr>
                        <a:t> cluster.</a:t>
                      </a:r>
                    </a:p>
                    <a:p>
                      <a:pPr algn="just" eaLnBrk="1"/>
                      <a:r>
                        <a:rPr lang="en-US" sz="900" dirty="0" smtClean="0">
                          <a:latin typeface="Arial" panose="020B0604020202020204" pitchFamily="34" charset="0"/>
                          <a:cs typeface="Arial" panose="020B0604020202020204" pitchFamily="34" charset="0"/>
                        </a:rPr>
                        <a:t>Global supplier of high technological solutions for the </a:t>
                      </a:r>
                      <a:r>
                        <a:rPr lang="en-US" sz="900" dirty="0" smtClean="0">
                          <a:latin typeface="Arial" panose="020B0604020202020204" pitchFamily="34" charset="0"/>
                          <a:cs typeface="Arial" panose="020B0604020202020204" pitchFamily="34" charset="0"/>
                        </a:rPr>
                        <a:t>Defense</a:t>
                      </a:r>
                      <a:r>
                        <a:rPr lang="en-US" sz="900" baseline="0" dirty="0" smtClean="0">
                          <a:latin typeface="Arial" panose="020B0604020202020204" pitchFamily="34" charset="0"/>
                          <a:cs typeface="Arial" panose="020B0604020202020204" pitchFamily="34" charset="0"/>
                        </a:rPr>
                        <a:t> </a:t>
                      </a:r>
                      <a:r>
                        <a:rPr lang="en-US" sz="900" baseline="0" dirty="0" smtClean="0">
                          <a:latin typeface="Arial" panose="020B0604020202020204" pitchFamily="34" charset="0"/>
                          <a:cs typeface="Arial" panose="020B0604020202020204" pitchFamily="34" charset="0"/>
                        </a:rPr>
                        <a:t>and Security industry. The main shareholder is </a:t>
                      </a:r>
                      <a:r>
                        <a:rPr lang="en-US" sz="900" baseline="0" dirty="0" err="1" smtClean="0">
                          <a:latin typeface="Arial" panose="020B0604020202020204" pitchFamily="34" charset="0"/>
                          <a:cs typeface="Arial" panose="020B0604020202020204" pitchFamily="34" charset="0"/>
                        </a:rPr>
                        <a:t>Thunderwaves</a:t>
                      </a:r>
                      <a:r>
                        <a:rPr lang="en-US" sz="900" baseline="0" dirty="0" smtClean="0">
                          <a:latin typeface="Arial" panose="020B0604020202020204" pitchFamily="34" charset="0"/>
                          <a:cs typeface="Arial" panose="020B0604020202020204" pitchFamily="34" charset="0"/>
                        </a:rPr>
                        <a:t>, S.A.</a:t>
                      </a:r>
                      <a:endParaRPr lang="en-US" sz="900" dirty="0" smtClean="0">
                        <a:latin typeface="Arial" panose="020B0604020202020204" pitchFamily="34" charset="0"/>
                        <a:cs typeface="Arial" panose="020B0604020202020204" pitchFamily="34" charset="0"/>
                      </a:endParaRPr>
                    </a:p>
                  </a:txBody>
                  <a:tcPr/>
                </a:tc>
              </a:tr>
              <a:tr h="374605">
                <a:tc>
                  <a:txBody>
                    <a:bodyPr/>
                    <a:lstStyle/>
                    <a:p>
                      <a:r>
                        <a:rPr lang="en-US" sz="900" dirty="0" smtClean="0">
                          <a:latin typeface="Arial" panose="020B0604020202020204" pitchFamily="34" charset="0"/>
                          <a:cs typeface="Arial" panose="020B0604020202020204" pitchFamily="34" charset="0"/>
                        </a:rPr>
                        <a:t>Arsenal do </a:t>
                      </a:r>
                      <a:r>
                        <a:rPr lang="en-US" sz="900" dirty="0" err="1" smtClean="0">
                          <a:latin typeface="Arial" panose="020B0604020202020204" pitchFamily="34" charset="0"/>
                          <a:cs typeface="Arial" panose="020B0604020202020204" pitchFamily="34" charset="0"/>
                        </a:rPr>
                        <a:t>Alfeite</a:t>
                      </a:r>
                      <a:endParaRPr lang="en-US" sz="900" dirty="0">
                        <a:latin typeface="Arial" panose="020B0604020202020204" pitchFamily="34" charset="0"/>
                        <a:cs typeface="Arial" panose="020B0604020202020204" pitchFamily="34" charset="0"/>
                      </a:endParaRPr>
                    </a:p>
                  </a:txBody>
                  <a:tcPr/>
                </a:tc>
                <a:tc>
                  <a:txBody>
                    <a:bodyPr/>
                    <a:lstStyle/>
                    <a:p>
                      <a:pPr algn="ctr"/>
                      <a:r>
                        <a:rPr lang="en-US" sz="900" dirty="0" smtClean="0">
                          <a:latin typeface="Arial" panose="020B0604020202020204" pitchFamily="34" charset="0"/>
                          <a:cs typeface="Arial" panose="020B0604020202020204" pitchFamily="34" charset="0"/>
                        </a:rPr>
                        <a:t>€16.6m</a:t>
                      </a:r>
                      <a:endParaRPr lang="en-US" sz="900" dirty="0">
                        <a:latin typeface="Arial" panose="020B0604020202020204" pitchFamily="34" charset="0"/>
                        <a:cs typeface="Arial" panose="020B0604020202020204" pitchFamily="34" charset="0"/>
                      </a:endParaRPr>
                    </a:p>
                  </a:txBody>
                  <a:tcPr/>
                </a:tc>
                <a:tc>
                  <a:txBody>
                    <a:bodyPr/>
                    <a:lstStyle/>
                    <a:p>
                      <a:pPr algn="just"/>
                      <a:r>
                        <a:rPr lang="en-US" sz="900" noProof="0" dirty="0" smtClean="0">
                          <a:latin typeface="Arial" panose="020B0604020202020204" pitchFamily="34" charset="0"/>
                          <a:cs typeface="Arial" panose="020B0604020202020204" pitchFamily="34" charset="0"/>
                        </a:rPr>
                        <a:t>Included in the</a:t>
                      </a:r>
                      <a:r>
                        <a:rPr lang="en-US" sz="900" baseline="0" noProof="0" dirty="0" smtClean="0">
                          <a:latin typeface="Arial" panose="020B0604020202020204" pitchFamily="34" charset="0"/>
                          <a:cs typeface="Arial" panose="020B0604020202020204" pitchFamily="34" charset="0"/>
                        </a:rPr>
                        <a:t> Naval cluster.</a:t>
                      </a:r>
                    </a:p>
                    <a:p>
                      <a:pPr algn="just"/>
                      <a:r>
                        <a:rPr lang="en-US" sz="900" noProof="0" dirty="0" smtClean="0">
                          <a:latin typeface="Arial" panose="020B0604020202020204" pitchFamily="34" charset="0"/>
                          <a:cs typeface="Arial" panose="020B0604020202020204" pitchFamily="34" charset="0"/>
                        </a:rPr>
                        <a:t>Is a shipyard with capacity for building and repairing </a:t>
                      </a:r>
                      <a:r>
                        <a:rPr lang="en-US" sz="900" baseline="0" noProof="0" dirty="0" smtClean="0">
                          <a:latin typeface="Arial" panose="020B0604020202020204" pitchFamily="34" charset="0"/>
                          <a:cs typeface="Arial" panose="020B0604020202020204" pitchFamily="34" charset="0"/>
                        </a:rPr>
                        <a:t>vessels (surface or underwater). The main shareholder is </a:t>
                      </a:r>
                      <a:r>
                        <a:rPr lang="en-US" sz="900" baseline="0" noProof="0" dirty="0" err="1" smtClean="0">
                          <a:latin typeface="Arial" panose="020B0604020202020204" pitchFamily="34" charset="0"/>
                          <a:cs typeface="Arial" panose="020B0604020202020204" pitchFamily="34" charset="0"/>
                        </a:rPr>
                        <a:t>Empordef</a:t>
                      </a:r>
                      <a:r>
                        <a:rPr lang="en-US" sz="900" baseline="0" noProof="0" dirty="0" smtClean="0">
                          <a:latin typeface="Arial" panose="020B0604020202020204" pitchFamily="34" charset="0"/>
                          <a:cs typeface="Arial" panose="020B0604020202020204" pitchFamily="34" charset="0"/>
                        </a:rPr>
                        <a:t> – </a:t>
                      </a:r>
                      <a:r>
                        <a:rPr lang="en-US" sz="900" baseline="0" noProof="0" dirty="0" err="1" smtClean="0">
                          <a:latin typeface="Arial" panose="020B0604020202020204" pitchFamily="34" charset="0"/>
                          <a:cs typeface="Arial" panose="020B0604020202020204" pitchFamily="34" charset="0"/>
                        </a:rPr>
                        <a:t>Empresa</a:t>
                      </a:r>
                      <a:r>
                        <a:rPr lang="en-US" sz="900" baseline="0" noProof="0" dirty="0" smtClean="0">
                          <a:latin typeface="Arial" panose="020B0604020202020204" pitchFamily="34" charset="0"/>
                          <a:cs typeface="Arial" panose="020B0604020202020204" pitchFamily="34" charset="0"/>
                        </a:rPr>
                        <a:t> Portuguesa de </a:t>
                      </a:r>
                      <a:r>
                        <a:rPr lang="en-US" sz="900" baseline="0" noProof="0" dirty="0" err="1" smtClean="0">
                          <a:latin typeface="Arial" panose="020B0604020202020204" pitchFamily="34" charset="0"/>
                          <a:cs typeface="Arial" panose="020B0604020202020204" pitchFamily="34" charset="0"/>
                        </a:rPr>
                        <a:t>Defesa</a:t>
                      </a:r>
                      <a:r>
                        <a:rPr lang="en-US" sz="900" baseline="0" noProof="0" dirty="0" smtClean="0">
                          <a:latin typeface="Arial" panose="020B0604020202020204" pitchFamily="34" charset="0"/>
                          <a:cs typeface="Arial" panose="020B0604020202020204" pitchFamily="34" charset="0"/>
                        </a:rPr>
                        <a:t>, SGPS, S.A.</a:t>
                      </a:r>
                      <a:endParaRPr lang="en-US" sz="900" noProof="0" dirty="0">
                        <a:latin typeface="Arial" panose="020B0604020202020204" pitchFamily="34" charset="0"/>
                        <a:cs typeface="Arial" panose="020B0604020202020204" pitchFamily="34" charset="0"/>
                      </a:endParaRPr>
                    </a:p>
                  </a:txBody>
                  <a:tcPr/>
                </a:tc>
              </a:tr>
              <a:tr h="498800">
                <a:tc>
                  <a:txBody>
                    <a:bodyPr/>
                    <a:lstStyle/>
                    <a:p>
                      <a:r>
                        <a:rPr lang="en-US" sz="900" dirty="0" err="1" smtClean="0">
                          <a:latin typeface="Arial" panose="020B0604020202020204" pitchFamily="34" charset="0"/>
                          <a:cs typeface="Arial" panose="020B0604020202020204" pitchFamily="34" charset="0"/>
                        </a:rPr>
                        <a:t>Edisoft</a:t>
                      </a:r>
                      <a:endParaRPr lang="en-US" sz="900" dirty="0">
                        <a:latin typeface="Arial" panose="020B0604020202020204" pitchFamily="34" charset="0"/>
                        <a:cs typeface="Arial" panose="020B0604020202020204" pitchFamily="34" charset="0"/>
                      </a:endParaRPr>
                    </a:p>
                  </a:txBody>
                  <a:tcPr/>
                </a:tc>
                <a:tc>
                  <a:txBody>
                    <a:bodyPr/>
                    <a:lstStyle/>
                    <a:p>
                      <a:pPr algn="ctr" eaLnBrk="1"/>
                      <a:r>
                        <a:rPr lang="en-US" sz="900" dirty="0" smtClean="0">
                          <a:latin typeface="Arial" panose="020B0604020202020204" pitchFamily="34" charset="0"/>
                          <a:cs typeface="Arial" panose="020B0604020202020204" pitchFamily="34" charset="0"/>
                        </a:rPr>
                        <a:t>€9.4m</a:t>
                      </a:r>
                      <a:endParaRPr lang="en-US" sz="900" dirty="0">
                        <a:latin typeface="Arial" panose="020B0604020202020204" pitchFamily="34" charset="0"/>
                        <a:cs typeface="Arial" panose="020B0604020202020204" pitchFamily="34" charset="0"/>
                      </a:endParaRPr>
                    </a:p>
                  </a:txBody>
                  <a:tcPr/>
                </a:tc>
                <a:tc>
                  <a:txBody>
                    <a:bodyPr/>
                    <a:lstStyle/>
                    <a:p>
                      <a:pPr algn="just" eaLnBrk="1"/>
                      <a:r>
                        <a:rPr lang="en-US" sz="900" dirty="0" smtClean="0">
                          <a:latin typeface="Arial" panose="020B0604020202020204" pitchFamily="34" charset="0"/>
                          <a:cs typeface="Arial" panose="020B0604020202020204" pitchFamily="34" charset="0"/>
                        </a:rPr>
                        <a:t>Included in the Naval cluster.</a:t>
                      </a:r>
                    </a:p>
                    <a:p>
                      <a:pPr algn="just" eaLnBrk="1"/>
                      <a:r>
                        <a:rPr lang="en-US" sz="900" dirty="0" smtClean="0">
                          <a:latin typeface="Arial" panose="020B0604020202020204" pitchFamily="34" charset="0"/>
                          <a:cs typeface="Arial" panose="020B0604020202020204" pitchFamily="34" charset="0"/>
                        </a:rPr>
                        <a:t>Provides software and engineering solutions for Naval systems</a:t>
                      </a:r>
                      <a:r>
                        <a:rPr lang="en-US" sz="900" baseline="0" dirty="0" smtClean="0">
                          <a:latin typeface="Arial" panose="020B0604020202020204" pitchFamily="34" charset="0"/>
                          <a:cs typeface="Arial" panose="020B0604020202020204" pitchFamily="34" charset="0"/>
                        </a:rPr>
                        <a:t> and Maritime security. The main shareholder is Thales Portugal, S.A.</a:t>
                      </a:r>
                      <a:endParaRPr lang="en-US" sz="900" dirty="0" smtClean="0">
                        <a:latin typeface="Arial" panose="020B0604020202020204" pitchFamily="34" charset="0"/>
                        <a:cs typeface="Arial" panose="020B0604020202020204" pitchFamily="34" charset="0"/>
                      </a:endParaRPr>
                    </a:p>
                  </a:txBody>
                  <a:tcPr/>
                </a:tc>
              </a:tr>
              <a:tr h="544845">
                <a:tc>
                  <a:txBody>
                    <a:bodyPr/>
                    <a:lstStyle/>
                    <a:p>
                      <a:r>
                        <a:rPr lang="en-US" sz="900" dirty="0" smtClean="0">
                          <a:latin typeface="Arial" panose="020B0604020202020204" pitchFamily="34" charset="0"/>
                          <a:cs typeface="Arial" panose="020B0604020202020204" pitchFamily="34" charset="0"/>
                        </a:rPr>
                        <a:t>Deimos </a:t>
                      </a:r>
                      <a:r>
                        <a:rPr lang="en-US" sz="900" dirty="0" err="1" smtClean="0">
                          <a:latin typeface="Arial" panose="020B0604020202020204" pitchFamily="34" charset="0"/>
                          <a:cs typeface="Arial" panose="020B0604020202020204" pitchFamily="34" charset="0"/>
                        </a:rPr>
                        <a:t>Engenharia</a:t>
                      </a:r>
                      <a:r>
                        <a:rPr lang="en-US" sz="900" dirty="0" smtClean="0">
                          <a:latin typeface="Arial" panose="020B0604020202020204" pitchFamily="34" charset="0"/>
                          <a:cs typeface="Arial" panose="020B0604020202020204" pitchFamily="34" charset="0"/>
                        </a:rPr>
                        <a:t> (Group </a:t>
                      </a:r>
                      <a:r>
                        <a:rPr lang="en-US" sz="900" dirty="0" err="1" smtClean="0">
                          <a:latin typeface="Arial" panose="020B0604020202020204" pitchFamily="34" charset="0"/>
                          <a:cs typeface="Arial" panose="020B0604020202020204" pitchFamily="34" charset="0"/>
                        </a:rPr>
                        <a:t>Elecnor</a:t>
                      </a:r>
                      <a:r>
                        <a:rPr lang="en-US" sz="900" dirty="0" smtClean="0">
                          <a:latin typeface="Arial" panose="020B0604020202020204" pitchFamily="34" charset="0"/>
                          <a:cs typeface="Arial" panose="020B0604020202020204" pitchFamily="34" charset="0"/>
                        </a:rPr>
                        <a:t>)</a:t>
                      </a:r>
                      <a:endParaRPr lang="en-US" sz="900" dirty="0">
                        <a:latin typeface="Arial" panose="020B0604020202020204" pitchFamily="34" charset="0"/>
                        <a:cs typeface="Arial" panose="020B0604020202020204" pitchFamily="34" charset="0"/>
                      </a:endParaRPr>
                    </a:p>
                  </a:txBody>
                  <a:tcPr/>
                </a:tc>
                <a:tc>
                  <a:txBody>
                    <a:bodyPr/>
                    <a:lstStyle/>
                    <a:p>
                      <a:pPr algn="ctr" eaLnBrk="1"/>
                      <a:r>
                        <a:rPr lang="en-US" sz="900" dirty="0" smtClean="0">
                          <a:latin typeface="Arial" panose="020B0604020202020204" pitchFamily="34" charset="0"/>
                          <a:cs typeface="Arial" panose="020B0604020202020204" pitchFamily="34" charset="0"/>
                        </a:rPr>
                        <a:t>€3.9m</a:t>
                      </a:r>
                      <a:endParaRPr lang="en-US" sz="900" dirty="0">
                        <a:latin typeface="Arial" panose="020B0604020202020204" pitchFamily="34" charset="0"/>
                        <a:cs typeface="Arial" panose="020B0604020202020204" pitchFamily="34" charset="0"/>
                      </a:endParaRPr>
                    </a:p>
                  </a:txBody>
                  <a:tcPr/>
                </a:tc>
                <a:tc>
                  <a:txBody>
                    <a:bodyPr/>
                    <a:lstStyle/>
                    <a:p>
                      <a:pPr algn="just" eaLnBrk="1"/>
                      <a:r>
                        <a:rPr lang="en-US" sz="900" dirty="0" smtClean="0">
                          <a:latin typeface="Arial" panose="020B0604020202020204" pitchFamily="34" charset="0"/>
                          <a:cs typeface="Arial" panose="020B0604020202020204" pitchFamily="34" charset="0"/>
                        </a:rPr>
                        <a:t>This</a:t>
                      </a:r>
                      <a:r>
                        <a:rPr lang="en-US" sz="900" baseline="0" dirty="0" smtClean="0">
                          <a:latin typeface="Arial" panose="020B0604020202020204" pitchFamily="34" charset="0"/>
                          <a:cs typeface="Arial" panose="020B0604020202020204" pitchFamily="34" charset="0"/>
                        </a:rPr>
                        <a:t> company delivers advance design solution  and turn-key space software systems focused in areas such as mission analysis, guidance, navigation and control etc.</a:t>
                      </a:r>
                      <a:endParaRPr lang="en-US" sz="900" dirty="0" smtClean="0">
                        <a:latin typeface="Arial" panose="020B0604020202020204" pitchFamily="34" charset="0"/>
                        <a:cs typeface="Arial" panose="020B0604020202020204" pitchFamily="34" charset="0"/>
                      </a:endParaRPr>
                    </a:p>
                  </a:txBody>
                  <a:tcPr/>
                </a:tc>
              </a:tr>
              <a:tr h="489857">
                <a:tc>
                  <a:txBody>
                    <a:bodyPr/>
                    <a:lstStyle/>
                    <a:p>
                      <a:r>
                        <a:rPr lang="en-US" sz="900" dirty="0" err="1" smtClean="0">
                          <a:latin typeface="Arial" panose="020B0604020202020204" pitchFamily="34" charset="0"/>
                          <a:cs typeface="Arial" panose="020B0604020202020204" pitchFamily="34" charset="0"/>
                        </a:rPr>
                        <a:t>Sodarca</a:t>
                      </a:r>
                      <a:r>
                        <a:rPr lang="en-US" sz="900" dirty="0" smtClean="0">
                          <a:latin typeface="Arial" panose="020B0604020202020204" pitchFamily="34" charset="0"/>
                          <a:cs typeface="Arial" panose="020B0604020202020204" pitchFamily="34" charset="0"/>
                        </a:rPr>
                        <a:t> – </a:t>
                      </a:r>
                      <a:r>
                        <a:rPr lang="en-US" sz="900" dirty="0" err="1" smtClean="0">
                          <a:latin typeface="Arial" panose="020B0604020202020204" pitchFamily="34" charset="0"/>
                          <a:cs typeface="Arial" panose="020B0604020202020204" pitchFamily="34" charset="0"/>
                        </a:rPr>
                        <a:t>Sociedade</a:t>
                      </a:r>
                      <a:r>
                        <a:rPr lang="en-US"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distribuidora</a:t>
                      </a:r>
                      <a:r>
                        <a:rPr lang="en-US" sz="900" dirty="0" smtClean="0">
                          <a:latin typeface="Arial" panose="020B0604020202020204" pitchFamily="34" charset="0"/>
                          <a:cs typeface="Arial" panose="020B0604020202020204" pitchFamily="34" charset="0"/>
                        </a:rPr>
                        <a:t> de </a:t>
                      </a:r>
                      <a:r>
                        <a:rPr lang="en-US" sz="900" dirty="0" err="1" smtClean="0">
                          <a:latin typeface="Arial" panose="020B0604020202020204" pitchFamily="34" charset="0"/>
                          <a:cs typeface="Arial" panose="020B0604020202020204" pitchFamily="34" charset="0"/>
                        </a:rPr>
                        <a:t>armas</a:t>
                      </a:r>
                      <a:r>
                        <a:rPr lang="en-US" sz="900" dirty="0" smtClean="0">
                          <a:latin typeface="Arial" panose="020B0604020202020204" pitchFamily="34" charset="0"/>
                          <a:cs typeface="Arial" panose="020B0604020202020204" pitchFamily="34" charset="0"/>
                        </a:rPr>
                        <a:t> de </a:t>
                      </a:r>
                      <a:r>
                        <a:rPr lang="en-US" sz="900" dirty="0" err="1" smtClean="0">
                          <a:latin typeface="Arial" panose="020B0604020202020204" pitchFamily="34" charset="0"/>
                          <a:cs typeface="Arial" panose="020B0604020202020204" pitchFamily="34" charset="0"/>
                        </a:rPr>
                        <a:t>caça</a:t>
                      </a:r>
                      <a:r>
                        <a:rPr lang="en-US"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Lda</a:t>
                      </a:r>
                      <a:endParaRPr lang="en-US" sz="900" dirty="0">
                        <a:latin typeface="Arial" panose="020B0604020202020204" pitchFamily="34" charset="0"/>
                        <a:cs typeface="Arial" panose="020B0604020202020204" pitchFamily="34" charset="0"/>
                      </a:endParaRPr>
                    </a:p>
                  </a:txBody>
                  <a:tcPr/>
                </a:tc>
                <a:tc>
                  <a:txBody>
                    <a:bodyPr/>
                    <a:lstStyle/>
                    <a:p>
                      <a:pPr algn="ctr" eaLnBrk="1"/>
                      <a:r>
                        <a:rPr lang="en-US" sz="900" dirty="0" err="1" smtClean="0">
                          <a:latin typeface="Arial" panose="020B0604020202020204" pitchFamily="34" charset="0"/>
                          <a:cs typeface="Arial" panose="020B0604020202020204" pitchFamily="34" charset="0"/>
                        </a:rPr>
                        <a:t>n.d.</a:t>
                      </a:r>
                      <a:endParaRPr lang="en-US" sz="900" dirty="0">
                        <a:latin typeface="Arial" panose="020B0604020202020204" pitchFamily="34" charset="0"/>
                        <a:cs typeface="Arial" panose="020B0604020202020204" pitchFamily="34" charset="0"/>
                      </a:endParaRPr>
                    </a:p>
                  </a:txBody>
                  <a:tcPr/>
                </a:tc>
                <a:tc>
                  <a:txBody>
                    <a:bodyPr/>
                    <a:lstStyle/>
                    <a:p>
                      <a:pPr algn="just" eaLnBrk="1"/>
                      <a:r>
                        <a:rPr lang="en-US" sz="900" kern="1200" baseline="0" dirty="0" err="1" smtClean="0">
                          <a:solidFill>
                            <a:schemeClr val="tx1"/>
                          </a:solidFill>
                          <a:latin typeface="Arial" panose="020B0604020202020204" pitchFamily="34" charset="0"/>
                          <a:ea typeface="+mn-ea"/>
                          <a:cs typeface="Arial" panose="020B0604020202020204" pitchFamily="34" charset="0"/>
                        </a:rPr>
                        <a:t>Sordarca</a:t>
                      </a:r>
                      <a:r>
                        <a:rPr lang="en-US" sz="900" kern="1200" baseline="0" dirty="0" smtClean="0">
                          <a:solidFill>
                            <a:schemeClr val="tx1"/>
                          </a:solidFill>
                          <a:latin typeface="Arial" panose="020B0604020202020204" pitchFamily="34" charset="0"/>
                          <a:ea typeface="+mn-ea"/>
                          <a:cs typeface="Arial" panose="020B0604020202020204" pitchFamily="34" charset="0"/>
                        </a:rPr>
                        <a:t> Hunting and Fishing, as the name indicates, have two large fields of business.</a:t>
                      </a:r>
                    </a:p>
                  </a:txBody>
                  <a:tcPr/>
                </a:tc>
              </a:tr>
              <a:tr h="422366">
                <a:tc>
                  <a:txBody>
                    <a:bodyPr/>
                    <a:lstStyle/>
                    <a:p>
                      <a:r>
                        <a:rPr lang="en-US" sz="900" dirty="0" err="1" smtClean="0">
                          <a:latin typeface="Arial" panose="020B0604020202020204" pitchFamily="34" charset="0"/>
                          <a:cs typeface="Arial" panose="020B0604020202020204" pitchFamily="34" charset="0"/>
                        </a:rPr>
                        <a:t>Eurofiresafe</a:t>
                      </a:r>
                      <a:endParaRPr lang="en-US" sz="900" dirty="0">
                        <a:latin typeface="Arial" panose="020B0604020202020204" pitchFamily="34" charset="0"/>
                        <a:cs typeface="Arial" panose="020B0604020202020204" pitchFamily="34" charset="0"/>
                      </a:endParaRPr>
                    </a:p>
                  </a:txBody>
                  <a:tcPr/>
                </a:tc>
                <a:tc>
                  <a:txBody>
                    <a:bodyPr/>
                    <a:lstStyle/>
                    <a:p>
                      <a:pPr algn="ctr" eaLnBrk="1"/>
                      <a:r>
                        <a:rPr lang="en-US" sz="900" dirty="0" err="1" smtClean="0">
                          <a:latin typeface="Arial" panose="020B0604020202020204" pitchFamily="34" charset="0"/>
                          <a:cs typeface="Arial" panose="020B0604020202020204" pitchFamily="34" charset="0"/>
                        </a:rPr>
                        <a:t>n.d.</a:t>
                      </a:r>
                      <a:endParaRPr lang="en-US" sz="900" dirty="0">
                        <a:latin typeface="Arial" panose="020B0604020202020204" pitchFamily="34" charset="0"/>
                        <a:cs typeface="Arial" panose="020B0604020202020204" pitchFamily="34" charset="0"/>
                      </a:endParaRPr>
                    </a:p>
                  </a:txBody>
                  <a:tcPr/>
                </a:tc>
                <a:tc>
                  <a:txBody>
                    <a:bodyPr/>
                    <a:lstStyle/>
                    <a:p>
                      <a:pPr algn="just" eaLnBrk="1"/>
                      <a:r>
                        <a:rPr lang="en-US" sz="900" kern="1200" baseline="0" dirty="0" err="1" smtClean="0">
                          <a:solidFill>
                            <a:schemeClr val="tx1"/>
                          </a:solidFill>
                          <a:latin typeface="Arial" panose="020B0604020202020204" pitchFamily="34" charset="0"/>
                          <a:ea typeface="+mn-ea"/>
                          <a:cs typeface="Arial" panose="020B0604020202020204" pitchFamily="34" charset="0"/>
                        </a:rPr>
                        <a:t>Eurofiresafe</a:t>
                      </a:r>
                      <a:r>
                        <a:rPr lang="en-US" sz="900" kern="1200" baseline="0" dirty="0" smtClean="0">
                          <a:solidFill>
                            <a:schemeClr val="tx1"/>
                          </a:solidFill>
                          <a:latin typeface="Arial" panose="020B0604020202020204" pitchFamily="34" charset="0"/>
                          <a:ea typeface="+mn-ea"/>
                          <a:cs typeface="Arial" panose="020B0604020202020204" pitchFamily="34" charset="0"/>
                        </a:rPr>
                        <a:t> </a:t>
                      </a:r>
                      <a:r>
                        <a:rPr lang="en-US" sz="900" kern="1200" baseline="0" dirty="0" err="1" smtClean="0">
                          <a:solidFill>
                            <a:schemeClr val="tx1"/>
                          </a:solidFill>
                          <a:latin typeface="Arial" panose="020B0604020202020204" pitchFamily="34" charset="0"/>
                          <a:ea typeface="+mn-ea"/>
                          <a:cs typeface="Arial" panose="020B0604020202020204" pitchFamily="34" charset="0"/>
                        </a:rPr>
                        <a:t>specialises</a:t>
                      </a:r>
                      <a:r>
                        <a:rPr lang="en-US" sz="900" kern="1200" baseline="0" dirty="0" smtClean="0">
                          <a:solidFill>
                            <a:schemeClr val="tx1"/>
                          </a:solidFill>
                          <a:latin typeface="Arial" panose="020B0604020202020204" pitchFamily="34" charset="0"/>
                          <a:ea typeface="+mn-ea"/>
                          <a:cs typeface="Arial" panose="020B0604020202020204" pitchFamily="34" charset="0"/>
                        </a:rPr>
                        <a:t> in the development of all types of PPE used by the Armed Forces and Civil Protection Agents</a:t>
                      </a:r>
                    </a:p>
                  </a:txBody>
                  <a:tcPr/>
                </a:tc>
              </a:tr>
            </a:tbl>
          </a:graphicData>
        </a:graphic>
      </p:graphicFrame>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37</a:t>
            </a:fld>
            <a:endParaRPr lang="en-US" dirty="0"/>
          </a:p>
        </p:txBody>
      </p:sp>
    </p:spTree>
    <p:extLst>
      <p:ext uri="{BB962C8B-B14F-4D97-AF65-F5344CB8AC3E}">
        <p14:creationId xmlns:p14="http://schemas.microsoft.com/office/powerpoint/2010/main" val="2580728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8425"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cxnSp>
        <p:nvCxnSpPr>
          <p:cNvPr id="17" name="Straight Connector 16"/>
          <p:cNvCxnSpPr/>
          <p:nvPr/>
        </p:nvCxnSpPr>
        <p:spPr bwMode="auto">
          <a:xfrm>
            <a:off x="-737744" y="2564583"/>
            <a:ext cx="0" cy="3932023"/>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38</a:t>
            </a:fld>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1968330949"/>
              </p:ext>
            </p:extLst>
          </p:nvPr>
        </p:nvGraphicFramePr>
        <p:xfrm>
          <a:off x="2586074" y="3517769"/>
          <a:ext cx="3554718" cy="1892160"/>
        </p:xfrm>
        <a:graphic>
          <a:graphicData uri="http://schemas.openxmlformats.org/drawingml/2006/table">
            <a:tbl>
              <a:tblPr firstRow="1" bandRow="1">
                <a:tableStyleId>{5C22544A-7EE6-4342-B048-85BDC9FD1C3A}</a:tableStyleId>
              </a:tblPr>
              <a:tblGrid>
                <a:gridCol w="3554718"/>
              </a:tblGrid>
              <a:tr h="612000">
                <a:tc>
                  <a:txBody>
                    <a:bodyPr/>
                    <a:lstStyle/>
                    <a:p>
                      <a:pPr marL="0" algn="l" rtl="0" eaLnBrk="1" latinLnBrk="0" hangingPunct="1">
                        <a:spcBef>
                          <a:spcPts val="0"/>
                        </a:spcBef>
                        <a:spcAft>
                          <a:spcPts val="0"/>
                        </a:spcAft>
                      </a:pPr>
                      <a:r>
                        <a:rPr lang="en-US" sz="900" b="1" kern="1200" noProof="0" dirty="0" smtClean="0">
                          <a:solidFill>
                            <a:srgbClr val="545454"/>
                          </a:solidFill>
                          <a:effectLst/>
                          <a:latin typeface="Arial" panose="020B0604020202020204" pitchFamily="34" charset="0"/>
                          <a:ea typeface="+mn-ea"/>
                          <a:cs typeface="Arial" panose="020B0604020202020204" pitchFamily="34" charset="0"/>
                        </a:rPr>
                        <a:t>Private participation</a:t>
                      </a:r>
                    </a:p>
                    <a:p>
                      <a:pPr marL="0" algn="l" rtl="0" eaLnBrk="1" latinLnBrk="0" hangingPunct="1">
                        <a:spcBef>
                          <a:spcPts val="0"/>
                        </a:spcBef>
                        <a:spcAft>
                          <a:spcPts val="0"/>
                        </a:spcAft>
                      </a:pPr>
                      <a:r>
                        <a:rPr lang="en-US" sz="900" b="0" kern="1200" noProof="0" dirty="0" smtClean="0">
                          <a:solidFill>
                            <a:srgbClr val="545454"/>
                          </a:solidFill>
                          <a:effectLst/>
                          <a:latin typeface="Arial" panose="020B0604020202020204" pitchFamily="34" charset="0"/>
                          <a:ea typeface="+mn-ea"/>
                          <a:cs typeface="Arial" panose="020B0604020202020204" pitchFamily="34" charset="0"/>
                        </a:rPr>
                        <a:t>private players can now get involved in manufacturing of </a:t>
                      </a:r>
                      <a:r>
                        <a:rPr lang="en-US" sz="900" b="0" kern="1200" noProof="0" dirty="0" smtClean="0">
                          <a:solidFill>
                            <a:srgbClr val="545454"/>
                          </a:solidFill>
                          <a:effectLst/>
                          <a:latin typeface="Arial" panose="020B0604020202020204" pitchFamily="34" charset="0"/>
                          <a:ea typeface="+mn-ea"/>
                          <a:cs typeface="Arial" panose="020B0604020202020204" pitchFamily="34" charset="0"/>
                        </a:rPr>
                        <a:t>Defense </a:t>
                      </a:r>
                      <a:r>
                        <a:rPr lang="en-US" sz="900" b="0" kern="1200" noProof="0" dirty="0" smtClean="0">
                          <a:solidFill>
                            <a:srgbClr val="545454"/>
                          </a:solidFill>
                          <a:effectLst/>
                          <a:latin typeface="Arial" panose="020B0604020202020204" pitchFamily="34" charset="0"/>
                          <a:ea typeface="+mn-ea"/>
                          <a:cs typeface="Arial" panose="020B0604020202020204" pitchFamily="34" charset="0"/>
                        </a:rPr>
                        <a:t>equipment and technology</a:t>
                      </a:r>
                    </a:p>
                    <a:p>
                      <a:endParaRPr lang="en-US" sz="900" b="0" noProof="0" dirty="0"/>
                    </a:p>
                  </a:txBody>
                  <a:tcPr marL="540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12000">
                <a:tc>
                  <a:txBody>
                    <a:bodyPr/>
                    <a:lstStyle/>
                    <a:p>
                      <a:r>
                        <a:rPr lang="en-US" sz="900" b="1" noProof="0" dirty="0" smtClean="0"/>
                        <a:t>Strategic partnerships</a:t>
                      </a:r>
                    </a:p>
                    <a:p>
                      <a:r>
                        <a:rPr lang="en-US" sz="900" b="0" noProof="0" dirty="0" smtClean="0"/>
                        <a:t>with key private players will enable capacity creation in targeted sub-sectors</a:t>
                      </a:r>
                    </a:p>
                  </a:txBody>
                  <a:tcPr marL="540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12000">
                <a:tc>
                  <a:txBody>
                    <a:bodyPr/>
                    <a:lstStyle/>
                    <a:p>
                      <a:pPr algn="l" rtl="0"/>
                      <a:r>
                        <a:rPr lang="en-US" sz="900" b="1" i="0" u="none" strike="noStrike" baseline="0" noProof="0" dirty="0" smtClean="0">
                          <a:solidFill>
                            <a:srgbClr val="545454"/>
                          </a:solidFill>
                          <a:latin typeface="Arial" panose="020B0604020202020204" pitchFamily="34" charset="0"/>
                        </a:rPr>
                        <a:t>Industrial licenses</a:t>
                      </a:r>
                    </a:p>
                    <a:p>
                      <a:pPr algn="l" rtl="0"/>
                      <a:r>
                        <a:rPr lang="en-US" sz="900" b="0" i="0" u="none" strike="noStrike" baseline="0" noProof="0" dirty="0" smtClean="0">
                          <a:solidFill>
                            <a:srgbClr val="545454"/>
                          </a:solidFill>
                          <a:latin typeface="Arial" panose="020B0604020202020204" pitchFamily="34" charset="0"/>
                        </a:rPr>
                        <a:t>Easier and more transparent process for obtaining licenses and with longer validity periods (from 3 to 15 years</a:t>
                      </a:r>
                    </a:p>
                  </a:txBody>
                  <a:tcPr marL="540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3" name="Title 5"/>
          <p:cNvSpPr txBox="1">
            <a:spLocks/>
          </p:cNvSpPr>
          <p:nvPr/>
        </p:nvSpPr>
        <p:spPr>
          <a:xfrm>
            <a:off x="538163" y="556377"/>
            <a:ext cx="5516880" cy="1217611"/>
          </a:xfrm>
          <a:prstGeom prst="rect">
            <a:avLst/>
          </a:prstGeom>
        </p:spPr>
        <p:txBody>
          <a:bodyPr vert="horz" lIns="91440" tIns="45720" rIns="91440" bIns="45720" rtlCol="0" anchor="t">
            <a:normAutofit/>
          </a:bodyPr>
          <a:lstStyle>
            <a:lvl1pPr algn="l" defTabSz="913926" rtl="0" eaLnBrk="1" fontAlgn="base" hangingPunct="1">
              <a:lnSpc>
                <a:spcPts val="2698"/>
              </a:lnSpc>
              <a:spcBef>
                <a:spcPct val="0"/>
              </a:spcBef>
              <a:spcAft>
                <a:spcPct val="0"/>
              </a:spcAft>
              <a:defRPr lang="en-US" sz="2400" b="1" dirty="0">
                <a:solidFill>
                  <a:schemeClr val="tx1"/>
                </a:solidFill>
                <a:latin typeface="EYInterstate Regular" panose="02000503020000020004" pitchFamily="2" charset="0"/>
                <a:ea typeface="+mn-ea"/>
                <a:cs typeface="+mn-cs"/>
              </a:defRPr>
            </a:lvl1pPr>
            <a:lvl2pPr algn="l" defTabSz="913926" rtl="0" eaLnBrk="1" fontAlgn="base" hangingPunct="1">
              <a:lnSpc>
                <a:spcPts val="2698"/>
              </a:lnSpc>
              <a:spcBef>
                <a:spcPct val="0"/>
              </a:spcBef>
              <a:spcAft>
                <a:spcPct val="0"/>
              </a:spcAft>
              <a:defRPr sz="2200">
                <a:solidFill>
                  <a:schemeClr val="tx1"/>
                </a:solidFill>
                <a:latin typeface="EYInterstate" pitchFamily="2" charset="0"/>
              </a:defRPr>
            </a:lvl2pPr>
            <a:lvl3pPr algn="l" defTabSz="913926" rtl="0" eaLnBrk="1" fontAlgn="base" hangingPunct="1">
              <a:lnSpc>
                <a:spcPts val="2698"/>
              </a:lnSpc>
              <a:spcBef>
                <a:spcPct val="0"/>
              </a:spcBef>
              <a:spcAft>
                <a:spcPct val="0"/>
              </a:spcAft>
              <a:defRPr sz="2200">
                <a:solidFill>
                  <a:schemeClr val="tx1"/>
                </a:solidFill>
                <a:latin typeface="EYInterstate" pitchFamily="2" charset="0"/>
              </a:defRPr>
            </a:lvl3pPr>
            <a:lvl4pPr algn="l" defTabSz="913926" rtl="0" eaLnBrk="1" fontAlgn="base" hangingPunct="1">
              <a:lnSpc>
                <a:spcPts val="2698"/>
              </a:lnSpc>
              <a:spcBef>
                <a:spcPct val="0"/>
              </a:spcBef>
              <a:spcAft>
                <a:spcPct val="0"/>
              </a:spcAft>
              <a:defRPr sz="2200">
                <a:solidFill>
                  <a:schemeClr val="tx1"/>
                </a:solidFill>
                <a:latin typeface="EYInterstate" pitchFamily="2" charset="0"/>
              </a:defRPr>
            </a:lvl4pPr>
            <a:lvl5pPr algn="l" defTabSz="913926" rtl="0" eaLnBrk="1" fontAlgn="base" hangingPunct="1">
              <a:lnSpc>
                <a:spcPts val="2698"/>
              </a:lnSpc>
              <a:spcBef>
                <a:spcPct val="0"/>
              </a:spcBef>
              <a:spcAft>
                <a:spcPct val="0"/>
              </a:spcAft>
              <a:defRPr sz="2200">
                <a:solidFill>
                  <a:schemeClr val="tx1"/>
                </a:solidFill>
                <a:latin typeface="EYInterstate" pitchFamily="2" charset="0"/>
              </a:defRPr>
            </a:lvl5pPr>
            <a:lvl6pPr marL="419793" algn="l" defTabSz="913926" rtl="0" eaLnBrk="1" fontAlgn="base" hangingPunct="1">
              <a:lnSpc>
                <a:spcPts val="2698"/>
              </a:lnSpc>
              <a:spcBef>
                <a:spcPct val="0"/>
              </a:spcBef>
              <a:spcAft>
                <a:spcPct val="0"/>
              </a:spcAft>
              <a:defRPr sz="2200">
                <a:solidFill>
                  <a:schemeClr val="tx1"/>
                </a:solidFill>
                <a:latin typeface="EYInterstate" pitchFamily="2" charset="0"/>
              </a:defRPr>
            </a:lvl6pPr>
            <a:lvl7pPr marL="839588" algn="l" defTabSz="913926" rtl="0" eaLnBrk="1" fontAlgn="base" hangingPunct="1">
              <a:lnSpc>
                <a:spcPts val="2698"/>
              </a:lnSpc>
              <a:spcBef>
                <a:spcPct val="0"/>
              </a:spcBef>
              <a:spcAft>
                <a:spcPct val="0"/>
              </a:spcAft>
              <a:defRPr sz="2200">
                <a:solidFill>
                  <a:schemeClr val="tx1"/>
                </a:solidFill>
                <a:latin typeface="EYInterstate" pitchFamily="2" charset="0"/>
              </a:defRPr>
            </a:lvl7pPr>
            <a:lvl8pPr marL="1259380" algn="l" defTabSz="913926" rtl="0" eaLnBrk="1" fontAlgn="base" hangingPunct="1">
              <a:lnSpc>
                <a:spcPts val="2698"/>
              </a:lnSpc>
              <a:spcBef>
                <a:spcPct val="0"/>
              </a:spcBef>
              <a:spcAft>
                <a:spcPct val="0"/>
              </a:spcAft>
              <a:defRPr sz="2200">
                <a:solidFill>
                  <a:schemeClr val="tx1"/>
                </a:solidFill>
                <a:latin typeface="EYInterstate" pitchFamily="2" charset="0"/>
              </a:defRPr>
            </a:lvl8pPr>
            <a:lvl9pPr marL="1679175" algn="l" defTabSz="913926" rtl="0" eaLnBrk="1" fontAlgn="base" hangingPunct="1">
              <a:lnSpc>
                <a:spcPts val="2698"/>
              </a:lnSpc>
              <a:spcBef>
                <a:spcPct val="0"/>
              </a:spcBef>
              <a:spcAft>
                <a:spcPct val="0"/>
              </a:spcAft>
              <a:defRPr sz="2200">
                <a:solidFill>
                  <a:schemeClr val="tx1"/>
                </a:solidFill>
                <a:latin typeface="EYInterstate" pitchFamily="2" charset="0"/>
              </a:defRPr>
            </a:lvl9pPr>
          </a:lstStyle>
          <a:p>
            <a:r>
              <a:rPr lang="en-US" sz="2200" dirty="0" smtClean="0">
                <a:latin typeface="Arial" panose="020B0604020202020204" pitchFamily="34" charset="0"/>
                <a:cs typeface="Arial" panose="020B0604020202020204" pitchFamily="34" charset="0"/>
              </a:rPr>
              <a:t>Defense </a:t>
            </a:r>
            <a:r>
              <a:rPr lang="en-US" sz="2200" dirty="0" smtClean="0">
                <a:latin typeface="Arial" panose="020B0604020202020204" pitchFamily="34" charset="0"/>
                <a:cs typeface="Arial" panose="020B0604020202020204" pitchFamily="34" charset="0"/>
              </a:rPr>
              <a:t>Sector</a:t>
            </a:r>
            <a:endParaRPr lang="en-US" sz="2200" dirty="0">
              <a:latin typeface="Arial" panose="020B0604020202020204" pitchFamily="34" charset="0"/>
              <a:cs typeface="Arial" panose="020B0604020202020204" pitchFamily="34" charset="0"/>
            </a:endParaRPr>
          </a:p>
          <a:p>
            <a:r>
              <a:rPr lang="en-US" sz="2200" kern="0" dirty="0" smtClean="0">
                <a:solidFill>
                  <a:schemeClr val="accent2"/>
                </a:solidFill>
                <a:latin typeface="Arial" panose="020B0604020202020204" pitchFamily="34" charset="0"/>
                <a:cs typeface="Arial" panose="020B0604020202020204" pitchFamily="34" charset="0"/>
              </a:rPr>
              <a:t>What can India gain? </a:t>
            </a:r>
            <a:endParaRPr lang="en-US" sz="2200" kern="0" dirty="0">
              <a:solidFill>
                <a:schemeClr val="accent2"/>
              </a:solidFill>
              <a:latin typeface="Arial" panose="020B0604020202020204" pitchFamily="34" charset="0"/>
              <a:cs typeface="Arial" panose="020B0604020202020204" pitchFamily="34" charset="0"/>
            </a:endParaRPr>
          </a:p>
        </p:txBody>
      </p:sp>
      <p:cxnSp>
        <p:nvCxnSpPr>
          <p:cNvPr id="14" name="Straight Connector 13"/>
          <p:cNvCxnSpPr/>
          <p:nvPr/>
        </p:nvCxnSpPr>
        <p:spPr bwMode="auto">
          <a:xfrm>
            <a:off x="629464" y="2312196"/>
            <a:ext cx="914400" cy="91440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 name="Group 15"/>
          <p:cNvGrpSpPr/>
          <p:nvPr/>
        </p:nvGrpSpPr>
        <p:grpSpPr>
          <a:xfrm>
            <a:off x="570806" y="1471945"/>
            <a:ext cx="5582745" cy="230176"/>
            <a:chOff x="570806" y="1876855"/>
            <a:chExt cx="5582745" cy="230176"/>
          </a:xfrm>
        </p:grpSpPr>
        <p:cxnSp>
          <p:nvCxnSpPr>
            <p:cNvPr id="18" name="Straight Connector 17"/>
            <p:cNvCxnSpPr/>
            <p:nvPr/>
          </p:nvCxnSpPr>
          <p:spPr bwMode="auto">
            <a:xfrm>
              <a:off x="666443" y="2107031"/>
              <a:ext cx="5487108" cy="0"/>
            </a:xfrm>
            <a:prstGeom prst="line">
              <a:avLst/>
            </a:prstGeom>
            <a:ln/>
            <a:extLst/>
          </p:spPr>
          <p:style>
            <a:lnRef idx="1">
              <a:schemeClr val="dk1"/>
            </a:lnRef>
            <a:fillRef idx="0">
              <a:schemeClr val="dk1"/>
            </a:fillRef>
            <a:effectRef idx="0">
              <a:schemeClr val="dk1"/>
            </a:effectRef>
            <a:fontRef idx="minor">
              <a:schemeClr val="tx1"/>
            </a:fontRef>
          </p:style>
        </p:cxnSp>
        <p:sp>
          <p:nvSpPr>
            <p:cNvPr id="19" name="Text Placeholder 6"/>
            <p:cNvSpPr txBox="1">
              <a:spLocks/>
            </p:cNvSpPr>
            <p:nvPr/>
          </p:nvSpPr>
          <p:spPr>
            <a:xfrm>
              <a:off x="570806" y="1876855"/>
              <a:ext cx="4437922" cy="23017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Indian reality</a:t>
              </a:r>
            </a:p>
          </p:txBody>
        </p:sp>
      </p:grpSp>
      <p:sp>
        <p:nvSpPr>
          <p:cNvPr id="20" name="Rectangle 19"/>
          <p:cNvSpPr/>
          <p:nvPr/>
        </p:nvSpPr>
        <p:spPr bwMode="auto">
          <a:xfrm>
            <a:off x="645325" y="1834907"/>
            <a:ext cx="1784710" cy="4140000"/>
          </a:xfrm>
          <a:prstGeom prst="rect">
            <a:avLst/>
          </a:prstGeom>
          <a:solidFill>
            <a:schemeClr val="accent3">
              <a:lumMod val="95000"/>
            </a:schemeClr>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GB" sz="1100" b="0" i="0" u="none" strike="noStrike" cap="none" normalizeH="0" baseline="0" smtClean="0">
              <a:ln>
                <a:noFill/>
              </a:ln>
              <a:solidFill>
                <a:srgbClr val="010024"/>
              </a:solidFill>
              <a:effectLst/>
              <a:latin typeface="EYInterstate Regular" pitchFamily="1"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4281438137"/>
              </p:ext>
            </p:extLst>
          </p:nvPr>
        </p:nvGraphicFramePr>
        <p:xfrm>
          <a:off x="714152" y="1902273"/>
          <a:ext cx="1632186" cy="2179758"/>
        </p:xfrm>
        <a:graphic>
          <a:graphicData uri="http://schemas.openxmlformats.org/drawingml/2006/table">
            <a:tbl>
              <a:tblPr firstRow="1" bandRow="1">
                <a:tableStyleId>{5C22544A-7EE6-4342-B048-85BDC9FD1C3A}</a:tableStyleId>
              </a:tblPr>
              <a:tblGrid>
                <a:gridCol w="1632186"/>
              </a:tblGrid>
              <a:tr h="144870">
                <a:tc>
                  <a:txBody>
                    <a:bodyPr/>
                    <a:lstStyle/>
                    <a:p>
                      <a:r>
                        <a:rPr lang="en-US" sz="1050" b="1" noProof="0" dirty="0" smtClean="0">
                          <a:solidFill>
                            <a:srgbClr val="7030A0"/>
                          </a:solidFill>
                          <a:latin typeface="Arial" panose="020B0604020202020204" pitchFamily="34" charset="0"/>
                          <a:cs typeface="Arial" panose="020B0604020202020204" pitchFamily="34" charset="0"/>
                        </a:rPr>
                        <a:t>Strategic Sector</a:t>
                      </a:r>
                    </a:p>
                  </a:txBody>
                  <a:tcPr marL="36000" marR="36000" marT="72000">
                    <a:lnL w="12700" cmpd="sng">
                      <a:noFill/>
                    </a:lnL>
                    <a:lnR w="12700" cmpd="sng">
                      <a:noFill/>
                    </a:lnR>
                    <a:lnT w="12700" cmpd="sng">
                      <a:noFill/>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r>
              <a:tr h="409278">
                <a:tc>
                  <a:txBody>
                    <a:bodyPr/>
                    <a:lstStyle/>
                    <a:p>
                      <a:pPr algn="l">
                        <a:spcAft>
                          <a:spcPts val="600"/>
                        </a:spcAft>
                      </a:pPr>
                      <a:r>
                        <a:rPr lang="en-US" sz="900" noProof="0" dirty="0" smtClean="0">
                          <a:solidFill>
                            <a:srgbClr val="646464"/>
                          </a:solidFill>
                          <a:latin typeface="Arial" panose="020B0604020202020204" pitchFamily="34" charset="0"/>
                          <a:cs typeface="Arial" panose="020B0604020202020204" pitchFamily="34" charset="0"/>
                        </a:rPr>
                        <a:t>Defense </a:t>
                      </a:r>
                      <a:r>
                        <a:rPr lang="en-US" sz="900" noProof="0" dirty="0" smtClean="0">
                          <a:solidFill>
                            <a:srgbClr val="646464"/>
                          </a:solidFill>
                          <a:latin typeface="Arial" panose="020B0604020202020204" pitchFamily="34" charset="0"/>
                          <a:cs typeface="Arial" panose="020B0604020202020204" pitchFamily="34" charset="0"/>
                        </a:rPr>
                        <a:t>is a strategic sector.</a:t>
                      </a:r>
                    </a:p>
                  </a:txBody>
                  <a:tcPr marL="36000" marR="36000" marT="72000">
                    <a:lnL w="12700" cmpd="sng">
                      <a:noFill/>
                    </a:lnL>
                    <a:lnR w="12700" cmpd="sng">
                      <a:noFill/>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1448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smtClean="0">
                          <a:solidFill>
                            <a:schemeClr val="tx1"/>
                          </a:solidFill>
                          <a:latin typeface="Arial" panose="020B0604020202020204" pitchFamily="34" charset="0"/>
                          <a:ea typeface="+mn-ea"/>
                          <a:cs typeface="Arial" panose="020B0604020202020204" pitchFamily="34" charset="0"/>
                        </a:rPr>
                        <a:t>1.7% - 1.9% of GDP</a:t>
                      </a:r>
                    </a:p>
                  </a:txBody>
                  <a:tcPr marL="36000" marR="36000" marT="7200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15779">
                <a:tc>
                  <a:txBody>
                    <a:bodyPr/>
                    <a:lstStyle/>
                    <a:p>
                      <a:pPr algn="l">
                        <a:spcAft>
                          <a:spcPts val="600"/>
                        </a:spcAft>
                      </a:pPr>
                      <a:r>
                        <a:rPr lang="en-US" sz="900" noProof="0" dirty="0" smtClean="0">
                          <a:solidFill>
                            <a:srgbClr val="646464"/>
                          </a:solidFill>
                          <a:latin typeface="Arial" panose="020B0604020202020204" pitchFamily="34" charset="0"/>
                          <a:cs typeface="Arial" panose="020B0604020202020204" pitchFamily="34" charset="0"/>
                        </a:rPr>
                        <a:t>Historically, </a:t>
                      </a:r>
                      <a:r>
                        <a:rPr lang="en-US" sz="900" noProof="0" dirty="0" smtClean="0">
                          <a:solidFill>
                            <a:srgbClr val="646464"/>
                          </a:solidFill>
                          <a:latin typeface="Arial" panose="020B0604020202020204" pitchFamily="34" charset="0"/>
                          <a:cs typeface="Arial" panose="020B0604020202020204" pitchFamily="34" charset="0"/>
                        </a:rPr>
                        <a:t>Defense </a:t>
                      </a:r>
                      <a:r>
                        <a:rPr lang="en-US" sz="900" noProof="0" dirty="0" smtClean="0">
                          <a:solidFill>
                            <a:srgbClr val="646464"/>
                          </a:solidFill>
                          <a:latin typeface="Arial" panose="020B0604020202020204" pitchFamily="34" charset="0"/>
                          <a:cs typeface="Arial" panose="020B0604020202020204" pitchFamily="34" charset="0"/>
                        </a:rPr>
                        <a:t>expenditure was of approximately 1.7% - 1.9% of GDP, of which 36% was for capital acquisitions. Only about 35% of </a:t>
                      </a:r>
                      <a:r>
                        <a:rPr lang="en-US" sz="900" noProof="0" dirty="0" smtClean="0">
                          <a:solidFill>
                            <a:srgbClr val="646464"/>
                          </a:solidFill>
                          <a:latin typeface="Arial" panose="020B0604020202020204" pitchFamily="34" charset="0"/>
                          <a:cs typeface="Arial" panose="020B0604020202020204" pitchFamily="34" charset="0"/>
                        </a:rPr>
                        <a:t>Defense </a:t>
                      </a:r>
                      <a:r>
                        <a:rPr lang="en-US" sz="900" noProof="0" dirty="0" smtClean="0">
                          <a:solidFill>
                            <a:srgbClr val="646464"/>
                          </a:solidFill>
                          <a:latin typeface="Arial" panose="020B0604020202020204" pitchFamily="34" charset="0"/>
                          <a:cs typeface="Arial" panose="020B0604020202020204" pitchFamily="34" charset="0"/>
                        </a:rPr>
                        <a:t>equipment is manufactured in India. </a:t>
                      </a:r>
                    </a:p>
                  </a:txBody>
                  <a:tcPr marL="36000" marR="36000" marT="7200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4289299681"/>
              </p:ext>
            </p:extLst>
          </p:nvPr>
        </p:nvGraphicFramePr>
        <p:xfrm>
          <a:off x="695019" y="4133606"/>
          <a:ext cx="1651319" cy="1888200"/>
        </p:xfrm>
        <a:graphic>
          <a:graphicData uri="http://schemas.openxmlformats.org/drawingml/2006/table">
            <a:tbl>
              <a:tblPr firstRow="1" bandRow="1">
                <a:tableStyleId>{5C22544A-7EE6-4342-B048-85BDC9FD1C3A}</a:tableStyleId>
              </a:tblPr>
              <a:tblGrid>
                <a:gridCol w="1651319"/>
              </a:tblGrid>
              <a:tr h="1448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smtClean="0">
                          <a:solidFill>
                            <a:srgbClr val="C893C7"/>
                          </a:solidFill>
                          <a:latin typeface="Arial" panose="020B0604020202020204" pitchFamily="34" charset="0"/>
                          <a:ea typeface="+mn-ea"/>
                          <a:cs typeface="Arial" panose="020B0604020202020204" pitchFamily="34" charset="0"/>
                        </a:rPr>
                        <a:t>3rd largest military force </a:t>
                      </a:r>
                    </a:p>
                  </a:txBody>
                  <a:tcPr marL="36000" marR="36000" marT="72000">
                    <a:lnL w="12700" cmpd="sng">
                      <a:noFill/>
                    </a:lnL>
                    <a:lnR w="12700" cmpd="sng">
                      <a:noFill/>
                    </a:lnR>
                    <a:lnT w="12700" cmpd="sng">
                      <a:noFill/>
                    </a:lnT>
                    <a:lnB w="12700" cap="flat" cmpd="sng" algn="ctr">
                      <a:solidFill>
                        <a:srgbClr val="C893C7"/>
                      </a:solidFill>
                      <a:prstDash val="solid"/>
                      <a:round/>
                      <a:headEnd type="none" w="med" len="med"/>
                      <a:tailEnd type="none" w="med" len="med"/>
                    </a:lnB>
                    <a:lnTlToBr w="12700" cmpd="sng">
                      <a:noFill/>
                      <a:prstDash val="solid"/>
                    </a:lnTlToBr>
                    <a:lnBlToTr w="12700" cmpd="sng">
                      <a:noFill/>
                      <a:prstDash val="solid"/>
                    </a:lnBlToTr>
                    <a:noFill/>
                  </a:tcPr>
                </a:tc>
              </a:tr>
              <a:tr h="188591">
                <a:tc>
                  <a:txBody>
                    <a:bodyPr/>
                    <a:lstStyle/>
                    <a:p>
                      <a:pPr algn="l">
                        <a:spcAft>
                          <a:spcPts val="600"/>
                        </a:spcAft>
                      </a:pPr>
                      <a:r>
                        <a:rPr lang="en-US" sz="900" noProof="0" dirty="0" smtClean="0">
                          <a:solidFill>
                            <a:srgbClr val="646464"/>
                          </a:solidFill>
                          <a:latin typeface="Arial" panose="020B0604020202020204" pitchFamily="34" charset="0"/>
                          <a:cs typeface="Arial" panose="020B0604020202020204" pitchFamily="34" charset="0"/>
                        </a:rPr>
                        <a:t>India is considered to be the world’s 3rd largest military force and has the world’s largest volunteer army.</a:t>
                      </a:r>
                    </a:p>
                  </a:txBody>
                  <a:tcPr marL="36000" marR="36000" marT="72000">
                    <a:lnL w="12700" cmpd="sng">
                      <a:noFill/>
                    </a:lnL>
                    <a:lnR w="12700" cmpd="sng">
                      <a:noFill/>
                    </a:lnR>
                    <a:lnT w="12700" cap="flat" cmpd="sng" algn="ctr">
                      <a:solidFill>
                        <a:srgbClr val="C893C7"/>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1448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smtClean="0">
                          <a:solidFill>
                            <a:srgbClr val="2C973E"/>
                          </a:solidFill>
                          <a:latin typeface="Arial" panose="020B0604020202020204" pitchFamily="34" charset="0"/>
                          <a:ea typeface="+mn-ea"/>
                          <a:cs typeface="Arial" panose="020B0604020202020204" pitchFamily="34" charset="0"/>
                        </a:rPr>
                        <a:t>$35bn</a:t>
                      </a:r>
                      <a:endParaRPr lang="en-US" sz="1400" b="1" kern="1200" noProof="0" dirty="0" smtClean="0">
                        <a:solidFill>
                          <a:srgbClr val="2C973E"/>
                        </a:solidFill>
                        <a:latin typeface="Arial" panose="020B0604020202020204" pitchFamily="34" charset="0"/>
                        <a:ea typeface="+mn-ea"/>
                        <a:cs typeface="Arial" panose="020B0604020202020204" pitchFamily="34" charset="0"/>
                      </a:endParaRPr>
                    </a:p>
                  </a:txBody>
                  <a:tcPr marL="36000" marR="36000" marT="72000">
                    <a:lnL w="12700" cmpd="sng">
                      <a:noFill/>
                    </a:lnL>
                    <a:lnR w="12700" cmpd="sng">
                      <a:noFill/>
                    </a:lnR>
                    <a:lnT w="12700" cmpd="sng">
                      <a:noFill/>
                    </a:lnT>
                    <a:lnB w="12700" cap="flat" cmpd="sng" algn="ctr">
                      <a:solidFill>
                        <a:srgbClr val="2C973E"/>
                      </a:solidFill>
                      <a:prstDash val="solid"/>
                      <a:round/>
                      <a:headEnd type="none" w="med" len="med"/>
                      <a:tailEnd type="none" w="med" len="med"/>
                    </a:lnB>
                    <a:lnTlToBr w="12700" cmpd="sng">
                      <a:noFill/>
                      <a:prstDash val="solid"/>
                    </a:lnTlToBr>
                    <a:lnBlToTr w="12700" cmpd="sng">
                      <a:noFill/>
                      <a:prstDash val="solid"/>
                    </a:lnBlToTr>
                    <a:noFill/>
                  </a:tcPr>
                </a:tc>
              </a:tr>
              <a:tr h="252185">
                <a:tc>
                  <a:txBody>
                    <a:bodyPr/>
                    <a:lstStyle/>
                    <a:p>
                      <a:pPr algn="l">
                        <a:spcAft>
                          <a:spcPts val="600"/>
                        </a:spcAft>
                      </a:pPr>
                      <a:r>
                        <a:rPr lang="en-US" sz="900" noProof="0" dirty="0" smtClean="0">
                          <a:solidFill>
                            <a:srgbClr val="646464"/>
                          </a:solidFill>
                          <a:latin typeface="Arial" panose="020B0604020202020204" pitchFamily="34" charset="0"/>
                          <a:cs typeface="Arial" panose="020B0604020202020204" pitchFamily="34" charset="0"/>
                        </a:rPr>
                        <a:t>FY16 </a:t>
                      </a:r>
                      <a:r>
                        <a:rPr lang="en-US" sz="900" noProof="0" dirty="0" smtClean="0">
                          <a:solidFill>
                            <a:srgbClr val="646464"/>
                          </a:solidFill>
                          <a:latin typeface="Arial" panose="020B0604020202020204" pitchFamily="34" charset="0"/>
                          <a:cs typeface="Arial" panose="020B0604020202020204" pitchFamily="34" charset="0"/>
                        </a:rPr>
                        <a:t>Defense </a:t>
                      </a:r>
                      <a:r>
                        <a:rPr lang="en-US" sz="900" noProof="0" dirty="0" smtClean="0">
                          <a:solidFill>
                            <a:srgbClr val="646464"/>
                          </a:solidFill>
                          <a:latin typeface="Arial" panose="020B0604020202020204" pitchFamily="34" charset="0"/>
                          <a:cs typeface="Arial" panose="020B0604020202020204" pitchFamily="34" charset="0"/>
                        </a:rPr>
                        <a:t>budget was of roughly $35bn and is expected to grow at a CAGR of 10% in the next 5-7 years. </a:t>
                      </a:r>
                    </a:p>
                  </a:txBody>
                  <a:tcPr marL="36000" marR="36000" marT="72000">
                    <a:lnL w="12700" cmpd="sng">
                      <a:noFill/>
                    </a:lnL>
                    <a:lnR w="12700" cmpd="sng">
                      <a:noFill/>
                    </a:lnR>
                    <a:lnT w="12700" cap="flat" cmpd="sng" algn="ctr">
                      <a:solidFill>
                        <a:srgbClr val="2C973E"/>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24" name="Rectangle 23"/>
          <p:cNvSpPr/>
          <p:nvPr/>
        </p:nvSpPr>
        <p:spPr>
          <a:xfrm>
            <a:off x="2586074" y="1814326"/>
            <a:ext cx="3567478" cy="1646605"/>
          </a:xfrm>
          <a:prstGeom prst="rect">
            <a:avLst/>
          </a:prstGeom>
        </p:spPr>
        <p:txBody>
          <a:bodyPr wrap="square" lIns="0" rIns="0">
            <a:spAutoFit/>
          </a:bodyPr>
          <a:lstStyle/>
          <a:p>
            <a:pPr algn="l">
              <a:lnSpc>
                <a:spcPct val="100000"/>
              </a:lnSpc>
              <a:spcBef>
                <a:spcPts val="0"/>
              </a:spcBef>
              <a:spcAft>
                <a:spcPts val="600"/>
              </a:spcAft>
            </a:pPr>
            <a:r>
              <a:rPr lang="en-US" sz="900" dirty="0" smtClean="0">
                <a:solidFill>
                  <a:schemeClr val="dk1"/>
                </a:solidFill>
                <a:latin typeface="+mn-lt"/>
              </a:rPr>
              <a:t>India is taking steps towards a more open </a:t>
            </a:r>
            <a:r>
              <a:rPr lang="en-US" sz="900" dirty="0">
                <a:solidFill>
                  <a:schemeClr val="dk1"/>
                </a:solidFill>
                <a:latin typeface="+mn-lt"/>
              </a:rPr>
              <a:t>collaboration and a more competitive and investor friendly </a:t>
            </a:r>
            <a:r>
              <a:rPr lang="en-US" sz="900" dirty="0" smtClean="0">
                <a:solidFill>
                  <a:schemeClr val="dk1"/>
                </a:solidFill>
                <a:latin typeface="+mn-lt"/>
              </a:rPr>
              <a:t>Defense </a:t>
            </a:r>
            <a:r>
              <a:rPr lang="en-US" sz="900" dirty="0" smtClean="0">
                <a:solidFill>
                  <a:schemeClr val="dk1"/>
                </a:solidFill>
                <a:latin typeface="+mn-lt"/>
              </a:rPr>
              <a:t>environment India </a:t>
            </a:r>
            <a:r>
              <a:rPr lang="en-US" sz="900" dirty="0">
                <a:solidFill>
                  <a:schemeClr val="dk1"/>
                </a:solidFill>
                <a:latin typeface="+mn-lt"/>
              </a:rPr>
              <a:t>is currently looking for:</a:t>
            </a:r>
          </a:p>
          <a:p>
            <a:pPr indent="-177800" algn="just">
              <a:lnSpc>
                <a:spcPct val="100000"/>
              </a:lnSpc>
              <a:spcBef>
                <a:spcPts val="0"/>
              </a:spcBef>
              <a:spcAft>
                <a:spcPts val="600"/>
              </a:spcAft>
              <a:buClr>
                <a:schemeClr val="accent2"/>
              </a:buClr>
              <a:buSzPct val="70000"/>
              <a:buFont typeface="Arial" panose="020B0604020202020204" pitchFamily="34" charset="0"/>
              <a:buChar char="►"/>
            </a:pPr>
            <a:r>
              <a:rPr lang="en-US" sz="900" dirty="0">
                <a:solidFill>
                  <a:schemeClr val="accent4"/>
                </a:solidFill>
                <a:latin typeface="Arial" panose="020B0604020202020204" pitchFamily="34" charset="0"/>
              </a:rPr>
              <a:t>R&amp;D support</a:t>
            </a:r>
          </a:p>
          <a:p>
            <a:pPr indent="-177800" algn="just">
              <a:lnSpc>
                <a:spcPct val="100000"/>
              </a:lnSpc>
              <a:spcBef>
                <a:spcPts val="0"/>
              </a:spcBef>
              <a:spcAft>
                <a:spcPts val="600"/>
              </a:spcAft>
              <a:buClr>
                <a:schemeClr val="accent2"/>
              </a:buClr>
              <a:buSzPct val="70000"/>
              <a:buFont typeface="Arial" panose="020B0604020202020204" pitchFamily="34" charset="0"/>
              <a:buChar char="►"/>
            </a:pPr>
            <a:r>
              <a:rPr lang="en-US" sz="900" dirty="0">
                <a:solidFill>
                  <a:schemeClr val="accent4"/>
                </a:solidFill>
                <a:latin typeface="Arial" panose="020B0604020202020204" pitchFamily="34" charset="0"/>
              </a:rPr>
              <a:t>Capital infusion</a:t>
            </a:r>
          </a:p>
          <a:p>
            <a:pPr indent="-177800" algn="just">
              <a:lnSpc>
                <a:spcPct val="100000"/>
              </a:lnSpc>
              <a:spcBef>
                <a:spcPts val="0"/>
              </a:spcBef>
              <a:spcAft>
                <a:spcPts val="600"/>
              </a:spcAft>
              <a:buClr>
                <a:schemeClr val="accent2"/>
              </a:buClr>
              <a:buSzPct val="70000"/>
              <a:buFont typeface="Arial" panose="020B0604020202020204" pitchFamily="34" charset="0"/>
              <a:buChar char="►"/>
            </a:pPr>
            <a:r>
              <a:rPr lang="en-US" sz="900" dirty="0">
                <a:solidFill>
                  <a:schemeClr val="accent4"/>
                </a:solidFill>
                <a:latin typeface="Arial" panose="020B0604020202020204" pitchFamily="34" charset="0"/>
              </a:rPr>
              <a:t>Technological transfers</a:t>
            </a:r>
          </a:p>
          <a:p>
            <a:pPr algn="l">
              <a:lnSpc>
                <a:spcPct val="100000"/>
              </a:lnSpc>
              <a:spcBef>
                <a:spcPts val="0"/>
              </a:spcBef>
              <a:spcAft>
                <a:spcPts val="600"/>
              </a:spcAft>
            </a:pPr>
            <a:r>
              <a:rPr lang="en-US" sz="900" dirty="0">
                <a:solidFill>
                  <a:schemeClr val="dk1"/>
                </a:solidFill>
                <a:latin typeface="+mn-lt"/>
              </a:rPr>
              <a:t>The call for </a:t>
            </a:r>
            <a:r>
              <a:rPr lang="en-US" sz="900" dirty="0" smtClean="0">
                <a:solidFill>
                  <a:schemeClr val="dk1"/>
                </a:solidFill>
                <a:latin typeface="+mn-lt"/>
              </a:rPr>
              <a:t>Defense </a:t>
            </a:r>
            <a:r>
              <a:rPr lang="en-US" sz="900" dirty="0">
                <a:solidFill>
                  <a:schemeClr val="dk1"/>
                </a:solidFill>
                <a:latin typeface="+mn-lt"/>
              </a:rPr>
              <a:t>players </a:t>
            </a:r>
            <a:r>
              <a:rPr lang="en-US" sz="900" dirty="0" smtClean="0">
                <a:solidFill>
                  <a:schemeClr val="dk1"/>
                </a:solidFill>
                <a:latin typeface="+mn-lt"/>
              </a:rPr>
              <a:t>in </a:t>
            </a:r>
            <a:r>
              <a:rPr lang="en-US" sz="900" dirty="0">
                <a:solidFill>
                  <a:schemeClr val="dk1"/>
                </a:solidFill>
                <a:latin typeface="+mn-lt"/>
              </a:rPr>
              <a:t>India is to become partners in “Make in India” initiative rather than remaining exporters. </a:t>
            </a:r>
            <a:r>
              <a:rPr lang="en-US" sz="900" dirty="0" smtClean="0">
                <a:solidFill>
                  <a:schemeClr val="dk1"/>
                </a:solidFill>
                <a:latin typeface="+mn-lt"/>
              </a:rPr>
              <a:t>These steps are materialized in the following points.</a:t>
            </a:r>
            <a:endParaRPr lang="en-US" sz="900" dirty="0">
              <a:solidFill>
                <a:schemeClr val="dk1"/>
              </a:solidFill>
              <a:latin typeface="+mn-lt"/>
            </a:endParaRPr>
          </a:p>
        </p:txBody>
      </p:sp>
      <p:grpSp>
        <p:nvGrpSpPr>
          <p:cNvPr id="25" name="Group 24"/>
          <p:cNvGrpSpPr/>
          <p:nvPr/>
        </p:nvGrpSpPr>
        <p:grpSpPr>
          <a:xfrm>
            <a:off x="567063" y="6089669"/>
            <a:ext cx="5582745" cy="230176"/>
            <a:chOff x="666443" y="7238137"/>
            <a:chExt cx="5582745" cy="230176"/>
          </a:xfrm>
        </p:grpSpPr>
        <p:cxnSp>
          <p:nvCxnSpPr>
            <p:cNvPr id="26" name="Straight Connector 25"/>
            <p:cNvCxnSpPr/>
            <p:nvPr/>
          </p:nvCxnSpPr>
          <p:spPr bwMode="auto">
            <a:xfrm>
              <a:off x="762080" y="7468313"/>
              <a:ext cx="5487108" cy="0"/>
            </a:xfrm>
            <a:prstGeom prst="line">
              <a:avLst/>
            </a:prstGeom>
            <a:ln/>
            <a:extLst/>
          </p:spPr>
          <p:style>
            <a:lnRef idx="1">
              <a:schemeClr val="dk1"/>
            </a:lnRef>
            <a:fillRef idx="0">
              <a:schemeClr val="dk1"/>
            </a:fillRef>
            <a:effectRef idx="0">
              <a:schemeClr val="dk1"/>
            </a:effectRef>
            <a:fontRef idx="minor">
              <a:schemeClr val="tx1"/>
            </a:fontRef>
          </p:style>
        </p:cxnSp>
        <p:sp>
          <p:nvSpPr>
            <p:cNvPr id="27" name="Text Placeholder 6"/>
            <p:cNvSpPr txBox="1">
              <a:spLocks/>
            </p:cNvSpPr>
            <p:nvPr/>
          </p:nvSpPr>
          <p:spPr>
            <a:xfrm>
              <a:off x="666443" y="7238137"/>
              <a:ext cx="4437922" cy="23017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What can India gain?</a:t>
              </a:r>
            </a:p>
          </p:txBody>
        </p:sp>
      </p:grpSp>
      <p:sp>
        <p:nvSpPr>
          <p:cNvPr id="28" name="Freeform 46"/>
          <p:cNvSpPr>
            <a:spLocks noChangeAspect="1" noEditPoints="1"/>
          </p:cNvSpPr>
          <p:nvPr/>
        </p:nvSpPr>
        <p:spPr bwMode="auto">
          <a:xfrm>
            <a:off x="2622547" y="4214800"/>
            <a:ext cx="425052" cy="425052"/>
          </a:xfrm>
          <a:custGeom>
            <a:avLst/>
            <a:gdLst>
              <a:gd name="T0" fmla="*/ 2147483647 w 4760"/>
              <a:gd name="T1" fmla="*/ 2147483647 h 4763"/>
              <a:gd name="T2" fmla="*/ 2147483647 w 4760"/>
              <a:gd name="T3" fmla="*/ 2147483647 h 4763"/>
              <a:gd name="T4" fmla="*/ 2147483647 w 4760"/>
              <a:gd name="T5" fmla="*/ 2147483647 h 4763"/>
              <a:gd name="T6" fmla="*/ 2147483647 w 4760"/>
              <a:gd name="T7" fmla="*/ 2147483647 h 4763"/>
              <a:gd name="T8" fmla="*/ 2147483647 w 4760"/>
              <a:gd name="T9" fmla="*/ 2147483647 h 4763"/>
              <a:gd name="T10" fmla="*/ 2147483647 w 4760"/>
              <a:gd name="T11" fmla="*/ 2147483647 h 4763"/>
              <a:gd name="T12" fmla="*/ 2147483647 w 4760"/>
              <a:gd name="T13" fmla="*/ 2147483647 h 4763"/>
              <a:gd name="T14" fmla="*/ 2147483647 w 4760"/>
              <a:gd name="T15" fmla="*/ 2147483647 h 4763"/>
              <a:gd name="T16" fmla="*/ 2147483647 w 4760"/>
              <a:gd name="T17" fmla="*/ 2147483647 h 4763"/>
              <a:gd name="T18" fmla="*/ 2147483647 w 4760"/>
              <a:gd name="T19" fmla="*/ 2147483647 h 4763"/>
              <a:gd name="T20" fmla="*/ 2147483647 w 4760"/>
              <a:gd name="T21" fmla="*/ 2147483647 h 4763"/>
              <a:gd name="T22" fmla="*/ 2147483647 w 4760"/>
              <a:gd name="T23" fmla="*/ 2147483647 h 4763"/>
              <a:gd name="T24" fmla="*/ 2147483647 w 4760"/>
              <a:gd name="T25" fmla="*/ 2147483647 h 4763"/>
              <a:gd name="T26" fmla="*/ 2147483647 w 4760"/>
              <a:gd name="T27" fmla="*/ 2147483647 h 4763"/>
              <a:gd name="T28" fmla="*/ 2147483647 w 4760"/>
              <a:gd name="T29" fmla="*/ 2147483647 h 4763"/>
              <a:gd name="T30" fmla="*/ 2147483647 w 4760"/>
              <a:gd name="T31" fmla="*/ 2147483647 h 4763"/>
              <a:gd name="T32" fmla="*/ 2147483647 w 4760"/>
              <a:gd name="T33" fmla="*/ 2147483647 h 4763"/>
              <a:gd name="T34" fmla="*/ 2147483647 w 4760"/>
              <a:gd name="T35" fmla="*/ 2147483647 h 4763"/>
              <a:gd name="T36" fmla="*/ 2147483647 w 4760"/>
              <a:gd name="T37" fmla="*/ 2147483647 h 4763"/>
              <a:gd name="T38" fmla="*/ 2147483647 w 4760"/>
              <a:gd name="T39" fmla="*/ 2147483647 h 4763"/>
              <a:gd name="T40" fmla="*/ 2147483647 w 4760"/>
              <a:gd name="T41" fmla="*/ 2147483647 h 4763"/>
              <a:gd name="T42" fmla="*/ 2147483647 w 4760"/>
              <a:gd name="T43" fmla="*/ 2147483647 h 4763"/>
              <a:gd name="T44" fmla="*/ 2147483647 w 4760"/>
              <a:gd name="T45" fmla="*/ 2147483647 h 4763"/>
              <a:gd name="T46" fmla="*/ 2147483647 w 4760"/>
              <a:gd name="T47" fmla="*/ 2147483647 h 4763"/>
              <a:gd name="T48" fmla="*/ 2147483647 w 4760"/>
              <a:gd name="T49" fmla="*/ 2147483647 h 4763"/>
              <a:gd name="T50" fmla="*/ 2147483647 w 4760"/>
              <a:gd name="T51" fmla="*/ 2147483647 h 4763"/>
              <a:gd name="T52" fmla="*/ 2147483647 w 4760"/>
              <a:gd name="T53" fmla="*/ 2147483647 h 4763"/>
              <a:gd name="T54" fmla="*/ 2147483647 w 4760"/>
              <a:gd name="T55" fmla="*/ 2147483647 h 4763"/>
              <a:gd name="T56" fmla="*/ 2147483647 w 4760"/>
              <a:gd name="T57" fmla="*/ 2147483647 h 4763"/>
              <a:gd name="T58" fmla="*/ 2147483647 w 4760"/>
              <a:gd name="T59" fmla="*/ 2147483647 h 4763"/>
              <a:gd name="T60" fmla="*/ 2147483647 w 4760"/>
              <a:gd name="T61" fmla="*/ 2147483647 h 4763"/>
              <a:gd name="T62" fmla="*/ 2147483647 w 4760"/>
              <a:gd name="T63" fmla="*/ 2147483647 h 4763"/>
              <a:gd name="T64" fmla="*/ 2147483647 w 4760"/>
              <a:gd name="T65" fmla="*/ 2147483647 h 4763"/>
              <a:gd name="T66" fmla="*/ 2147483647 w 4760"/>
              <a:gd name="T67" fmla="*/ 2147483647 h 4763"/>
              <a:gd name="T68" fmla="*/ 2147483647 w 4760"/>
              <a:gd name="T69" fmla="*/ 2147483647 h 4763"/>
              <a:gd name="T70" fmla="*/ 2147483647 w 4760"/>
              <a:gd name="T71" fmla="*/ 2147483647 h 4763"/>
              <a:gd name="T72" fmla="*/ 2147483647 w 4760"/>
              <a:gd name="T73" fmla="*/ 2147483647 h 4763"/>
              <a:gd name="T74" fmla="*/ 2147483647 w 4760"/>
              <a:gd name="T75" fmla="*/ 2147483647 h 4763"/>
              <a:gd name="T76" fmla="*/ 2147483647 w 4760"/>
              <a:gd name="T77" fmla="*/ 2147483647 h 4763"/>
              <a:gd name="T78" fmla="*/ 2147483647 w 4760"/>
              <a:gd name="T79" fmla="*/ 2147483647 h 4763"/>
              <a:gd name="T80" fmla="*/ 2147483647 w 4760"/>
              <a:gd name="T81" fmla="*/ 2147483647 h 4763"/>
              <a:gd name="T82" fmla="*/ 2147483647 w 4760"/>
              <a:gd name="T83" fmla="*/ 2147483647 h 4763"/>
              <a:gd name="T84" fmla="*/ 2147483647 w 4760"/>
              <a:gd name="T85" fmla="*/ 2147483647 h 4763"/>
              <a:gd name="T86" fmla="*/ 2147483647 w 4760"/>
              <a:gd name="T87" fmla="*/ 2147483647 h 4763"/>
              <a:gd name="T88" fmla="*/ 2147483647 w 4760"/>
              <a:gd name="T89" fmla="*/ 2147483647 h 4763"/>
              <a:gd name="T90" fmla="*/ 2147483647 w 4760"/>
              <a:gd name="T91" fmla="*/ 2147483647 h 4763"/>
              <a:gd name="T92" fmla="*/ 2147483647 w 4760"/>
              <a:gd name="T93" fmla="*/ 2147483647 h 4763"/>
              <a:gd name="T94" fmla="*/ 2147483647 w 4760"/>
              <a:gd name="T95" fmla="*/ 2147483647 h 4763"/>
              <a:gd name="T96" fmla="*/ 2147483647 w 4760"/>
              <a:gd name="T97" fmla="*/ 2147483647 h 4763"/>
              <a:gd name="T98" fmla="*/ 2147483647 w 4760"/>
              <a:gd name="T99" fmla="*/ 2147483647 h 4763"/>
              <a:gd name="T100" fmla="*/ 2147483647 w 4760"/>
              <a:gd name="T101" fmla="*/ 2147483647 h 4763"/>
              <a:gd name="T102" fmla="*/ 2147483647 w 4760"/>
              <a:gd name="T103" fmla="*/ 2147483647 h 4763"/>
              <a:gd name="T104" fmla="*/ 2147483647 w 4760"/>
              <a:gd name="T105" fmla="*/ 2147483647 h 4763"/>
              <a:gd name="T106" fmla="*/ 2147483647 w 4760"/>
              <a:gd name="T107" fmla="*/ 2147483647 h 4763"/>
              <a:gd name="T108" fmla="*/ 2147483647 w 4760"/>
              <a:gd name="T109" fmla="*/ 2147483647 h 4763"/>
              <a:gd name="T110" fmla="*/ 2147483647 w 4760"/>
              <a:gd name="T111" fmla="*/ 2147483647 h 4763"/>
              <a:gd name="T112" fmla="*/ 2147483647 w 4760"/>
              <a:gd name="T113" fmla="*/ 2147483647 h 4763"/>
              <a:gd name="T114" fmla="*/ 2147483647 w 4760"/>
              <a:gd name="T115" fmla="*/ 2147483647 h 4763"/>
              <a:gd name="T116" fmla="*/ 2147483647 w 4760"/>
              <a:gd name="T117" fmla="*/ 2147483647 h 4763"/>
              <a:gd name="T118" fmla="*/ 2147483647 w 4760"/>
              <a:gd name="T119" fmla="*/ 2147483647 h 4763"/>
              <a:gd name="T120" fmla="*/ 2147483647 w 4760"/>
              <a:gd name="T121" fmla="*/ 2147483647 h 4763"/>
              <a:gd name="T122" fmla="*/ 2147483647 w 4760"/>
              <a:gd name="T123" fmla="*/ 2147483647 h 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60"/>
              <a:gd name="T187" fmla="*/ 0 h 4763"/>
              <a:gd name="T188" fmla="*/ 4760 w 4760"/>
              <a:gd name="T189" fmla="*/ 4763 h 47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60" h="4763">
                <a:moveTo>
                  <a:pt x="4475" y="765"/>
                </a:moveTo>
                <a:lnTo>
                  <a:pt x="4475" y="765"/>
                </a:lnTo>
                <a:lnTo>
                  <a:pt x="4460" y="767"/>
                </a:lnTo>
                <a:lnTo>
                  <a:pt x="4444" y="769"/>
                </a:lnTo>
                <a:lnTo>
                  <a:pt x="4429" y="771"/>
                </a:lnTo>
                <a:lnTo>
                  <a:pt x="4413" y="772"/>
                </a:lnTo>
                <a:lnTo>
                  <a:pt x="4382" y="771"/>
                </a:lnTo>
                <a:lnTo>
                  <a:pt x="4353" y="768"/>
                </a:lnTo>
                <a:lnTo>
                  <a:pt x="4323" y="762"/>
                </a:lnTo>
                <a:lnTo>
                  <a:pt x="4295" y="754"/>
                </a:lnTo>
                <a:lnTo>
                  <a:pt x="4266" y="743"/>
                </a:lnTo>
                <a:lnTo>
                  <a:pt x="4239" y="730"/>
                </a:lnTo>
                <a:lnTo>
                  <a:pt x="4211" y="716"/>
                </a:lnTo>
                <a:lnTo>
                  <a:pt x="4187" y="699"/>
                </a:lnTo>
                <a:lnTo>
                  <a:pt x="4162" y="682"/>
                </a:lnTo>
                <a:lnTo>
                  <a:pt x="4139" y="663"/>
                </a:lnTo>
                <a:lnTo>
                  <a:pt x="4116" y="641"/>
                </a:lnTo>
                <a:lnTo>
                  <a:pt x="4096" y="619"/>
                </a:lnTo>
                <a:lnTo>
                  <a:pt x="4077" y="595"/>
                </a:lnTo>
                <a:lnTo>
                  <a:pt x="4059" y="570"/>
                </a:lnTo>
                <a:lnTo>
                  <a:pt x="4044" y="545"/>
                </a:lnTo>
                <a:lnTo>
                  <a:pt x="4030" y="519"/>
                </a:lnTo>
                <a:lnTo>
                  <a:pt x="4018" y="492"/>
                </a:lnTo>
                <a:lnTo>
                  <a:pt x="4007" y="464"/>
                </a:lnTo>
                <a:lnTo>
                  <a:pt x="3999" y="437"/>
                </a:lnTo>
                <a:lnTo>
                  <a:pt x="3993" y="408"/>
                </a:lnTo>
                <a:lnTo>
                  <a:pt x="3989" y="381"/>
                </a:lnTo>
                <a:lnTo>
                  <a:pt x="3987" y="353"/>
                </a:lnTo>
                <a:lnTo>
                  <a:pt x="3988" y="325"/>
                </a:lnTo>
                <a:lnTo>
                  <a:pt x="3992" y="298"/>
                </a:lnTo>
                <a:lnTo>
                  <a:pt x="3998" y="271"/>
                </a:lnTo>
                <a:lnTo>
                  <a:pt x="4006" y="245"/>
                </a:lnTo>
                <a:lnTo>
                  <a:pt x="4012" y="232"/>
                </a:lnTo>
                <a:lnTo>
                  <a:pt x="4018" y="218"/>
                </a:lnTo>
                <a:lnTo>
                  <a:pt x="4024" y="207"/>
                </a:lnTo>
                <a:lnTo>
                  <a:pt x="4032" y="194"/>
                </a:lnTo>
                <a:lnTo>
                  <a:pt x="4040" y="182"/>
                </a:lnTo>
                <a:lnTo>
                  <a:pt x="4049" y="171"/>
                </a:lnTo>
                <a:lnTo>
                  <a:pt x="4059" y="159"/>
                </a:lnTo>
                <a:lnTo>
                  <a:pt x="4070" y="148"/>
                </a:lnTo>
                <a:lnTo>
                  <a:pt x="4089" y="129"/>
                </a:lnTo>
                <a:lnTo>
                  <a:pt x="4112" y="114"/>
                </a:lnTo>
                <a:lnTo>
                  <a:pt x="4134" y="101"/>
                </a:lnTo>
                <a:lnTo>
                  <a:pt x="4159" y="89"/>
                </a:lnTo>
                <a:lnTo>
                  <a:pt x="4184" y="81"/>
                </a:lnTo>
                <a:lnTo>
                  <a:pt x="4210" y="74"/>
                </a:lnTo>
                <a:lnTo>
                  <a:pt x="4238" y="70"/>
                </a:lnTo>
                <a:lnTo>
                  <a:pt x="4265" y="68"/>
                </a:lnTo>
                <a:lnTo>
                  <a:pt x="4293" y="68"/>
                </a:lnTo>
                <a:lnTo>
                  <a:pt x="4322" y="71"/>
                </a:lnTo>
                <a:lnTo>
                  <a:pt x="4350" y="76"/>
                </a:lnTo>
                <a:lnTo>
                  <a:pt x="4380" y="83"/>
                </a:lnTo>
                <a:lnTo>
                  <a:pt x="4409" y="93"/>
                </a:lnTo>
                <a:lnTo>
                  <a:pt x="4436" y="104"/>
                </a:lnTo>
                <a:lnTo>
                  <a:pt x="4464" y="119"/>
                </a:lnTo>
                <a:lnTo>
                  <a:pt x="4492" y="135"/>
                </a:lnTo>
                <a:lnTo>
                  <a:pt x="4439" y="214"/>
                </a:lnTo>
                <a:lnTo>
                  <a:pt x="4413" y="198"/>
                </a:lnTo>
                <a:lnTo>
                  <a:pt x="4388" y="185"/>
                </a:lnTo>
                <a:lnTo>
                  <a:pt x="4363" y="176"/>
                </a:lnTo>
                <a:lnTo>
                  <a:pt x="4338" y="167"/>
                </a:lnTo>
                <a:lnTo>
                  <a:pt x="4315" y="163"/>
                </a:lnTo>
                <a:lnTo>
                  <a:pt x="4292" y="160"/>
                </a:lnTo>
                <a:lnTo>
                  <a:pt x="4271" y="159"/>
                </a:lnTo>
                <a:lnTo>
                  <a:pt x="4249" y="161"/>
                </a:lnTo>
                <a:lnTo>
                  <a:pt x="4229" y="165"/>
                </a:lnTo>
                <a:lnTo>
                  <a:pt x="4210" y="171"/>
                </a:lnTo>
                <a:lnTo>
                  <a:pt x="4191" y="178"/>
                </a:lnTo>
                <a:lnTo>
                  <a:pt x="4175" y="188"/>
                </a:lnTo>
                <a:lnTo>
                  <a:pt x="4159" y="198"/>
                </a:lnTo>
                <a:lnTo>
                  <a:pt x="4145" y="210"/>
                </a:lnTo>
                <a:lnTo>
                  <a:pt x="4132" y="224"/>
                </a:lnTo>
                <a:lnTo>
                  <a:pt x="4120" y="240"/>
                </a:lnTo>
                <a:lnTo>
                  <a:pt x="4109" y="255"/>
                </a:lnTo>
                <a:lnTo>
                  <a:pt x="4101" y="273"/>
                </a:lnTo>
                <a:lnTo>
                  <a:pt x="4094" y="292"/>
                </a:lnTo>
                <a:lnTo>
                  <a:pt x="4089" y="311"/>
                </a:lnTo>
                <a:lnTo>
                  <a:pt x="4086" y="331"/>
                </a:lnTo>
                <a:lnTo>
                  <a:pt x="4084" y="353"/>
                </a:lnTo>
                <a:lnTo>
                  <a:pt x="4084" y="374"/>
                </a:lnTo>
                <a:lnTo>
                  <a:pt x="4087" y="395"/>
                </a:lnTo>
                <a:lnTo>
                  <a:pt x="4090" y="418"/>
                </a:lnTo>
                <a:lnTo>
                  <a:pt x="4097" y="441"/>
                </a:lnTo>
                <a:lnTo>
                  <a:pt x="4106" y="463"/>
                </a:lnTo>
                <a:lnTo>
                  <a:pt x="4116" y="486"/>
                </a:lnTo>
                <a:lnTo>
                  <a:pt x="4130" y="509"/>
                </a:lnTo>
                <a:lnTo>
                  <a:pt x="4146" y="532"/>
                </a:lnTo>
                <a:lnTo>
                  <a:pt x="4164" y="555"/>
                </a:lnTo>
                <a:lnTo>
                  <a:pt x="4184" y="576"/>
                </a:lnTo>
                <a:lnTo>
                  <a:pt x="4201" y="591"/>
                </a:lnTo>
                <a:lnTo>
                  <a:pt x="4217" y="606"/>
                </a:lnTo>
                <a:lnTo>
                  <a:pt x="4234" y="619"/>
                </a:lnTo>
                <a:lnTo>
                  <a:pt x="4252" y="629"/>
                </a:lnTo>
                <a:lnTo>
                  <a:pt x="4270" y="640"/>
                </a:lnTo>
                <a:lnTo>
                  <a:pt x="4286" y="648"/>
                </a:lnTo>
                <a:lnTo>
                  <a:pt x="4304" y="657"/>
                </a:lnTo>
                <a:lnTo>
                  <a:pt x="4322" y="663"/>
                </a:lnTo>
                <a:lnTo>
                  <a:pt x="4340" y="667"/>
                </a:lnTo>
                <a:lnTo>
                  <a:pt x="4357" y="671"/>
                </a:lnTo>
                <a:lnTo>
                  <a:pt x="4374" y="674"/>
                </a:lnTo>
                <a:lnTo>
                  <a:pt x="4391" y="676"/>
                </a:lnTo>
                <a:lnTo>
                  <a:pt x="4407" y="676"/>
                </a:lnTo>
                <a:lnTo>
                  <a:pt x="4424" y="676"/>
                </a:lnTo>
                <a:lnTo>
                  <a:pt x="4439" y="674"/>
                </a:lnTo>
                <a:lnTo>
                  <a:pt x="4455" y="671"/>
                </a:lnTo>
                <a:lnTo>
                  <a:pt x="4475" y="765"/>
                </a:lnTo>
                <a:close/>
                <a:moveTo>
                  <a:pt x="2669" y="2745"/>
                </a:moveTo>
                <a:lnTo>
                  <a:pt x="2669" y="2745"/>
                </a:lnTo>
                <a:lnTo>
                  <a:pt x="2676" y="2780"/>
                </a:lnTo>
                <a:lnTo>
                  <a:pt x="2681" y="2814"/>
                </a:lnTo>
                <a:lnTo>
                  <a:pt x="2686" y="2849"/>
                </a:lnTo>
                <a:lnTo>
                  <a:pt x="2688" y="2884"/>
                </a:lnTo>
                <a:lnTo>
                  <a:pt x="2498" y="2884"/>
                </a:lnTo>
                <a:lnTo>
                  <a:pt x="2496" y="2857"/>
                </a:lnTo>
                <a:lnTo>
                  <a:pt x="2492" y="2831"/>
                </a:lnTo>
                <a:lnTo>
                  <a:pt x="2669" y="2745"/>
                </a:lnTo>
                <a:close/>
                <a:moveTo>
                  <a:pt x="2688" y="2979"/>
                </a:moveTo>
                <a:lnTo>
                  <a:pt x="2688" y="2979"/>
                </a:lnTo>
                <a:lnTo>
                  <a:pt x="2685" y="3020"/>
                </a:lnTo>
                <a:lnTo>
                  <a:pt x="2680" y="3060"/>
                </a:lnTo>
                <a:lnTo>
                  <a:pt x="2673" y="3101"/>
                </a:lnTo>
                <a:lnTo>
                  <a:pt x="2664" y="3139"/>
                </a:lnTo>
                <a:lnTo>
                  <a:pt x="2654" y="3178"/>
                </a:lnTo>
                <a:lnTo>
                  <a:pt x="2642" y="3215"/>
                </a:lnTo>
                <a:lnTo>
                  <a:pt x="2628" y="3251"/>
                </a:lnTo>
                <a:lnTo>
                  <a:pt x="2613" y="3287"/>
                </a:lnTo>
                <a:lnTo>
                  <a:pt x="2596" y="3323"/>
                </a:lnTo>
                <a:lnTo>
                  <a:pt x="2578" y="3357"/>
                </a:lnTo>
                <a:lnTo>
                  <a:pt x="2558" y="3390"/>
                </a:lnTo>
                <a:lnTo>
                  <a:pt x="2536" y="3422"/>
                </a:lnTo>
                <a:lnTo>
                  <a:pt x="2514" y="3453"/>
                </a:lnTo>
                <a:lnTo>
                  <a:pt x="2490" y="3483"/>
                </a:lnTo>
                <a:lnTo>
                  <a:pt x="2464" y="3511"/>
                </a:lnTo>
                <a:lnTo>
                  <a:pt x="2438" y="3540"/>
                </a:lnTo>
                <a:lnTo>
                  <a:pt x="2409" y="3566"/>
                </a:lnTo>
                <a:lnTo>
                  <a:pt x="2381" y="3591"/>
                </a:lnTo>
                <a:lnTo>
                  <a:pt x="2351" y="3616"/>
                </a:lnTo>
                <a:lnTo>
                  <a:pt x="2320" y="3638"/>
                </a:lnTo>
                <a:lnTo>
                  <a:pt x="2287" y="3660"/>
                </a:lnTo>
                <a:lnTo>
                  <a:pt x="2255" y="3679"/>
                </a:lnTo>
                <a:lnTo>
                  <a:pt x="2220" y="3698"/>
                </a:lnTo>
                <a:lnTo>
                  <a:pt x="2185" y="3714"/>
                </a:lnTo>
                <a:lnTo>
                  <a:pt x="2149" y="3730"/>
                </a:lnTo>
                <a:lnTo>
                  <a:pt x="2112" y="3743"/>
                </a:lnTo>
                <a:lnTo>
                  <a:pt x="2075" y="3755"/>
                </a:lnTo>
                <a:lnTo>
                  <a:pt x="2037" y="3766"/>
                </a:lnTo>
                <a:lnTo>
                  <a:pt x="1998" y="3774"/>
                </a:lnTo>
                <a:lnTo>
                  <a:pt x="1959" y="3781"/>
                </a:lnTo>
                <a:lnTo>
                  <a:pt x="1919" y="3786"/>
                </a:lnTo>
                <a:lnTo>
                  <a:pt x="1878" y="3789"/>
                </a:lnTo>
                <a:lnTo>
                  <a:pt x="1878" y="3599"/>
                </a:lnTo>
                <a:lnTo>
                  <a:pt x="1909" y="3596"/>
                </a:lnTo>
                <a:lnTo>
                  <a:pt x="1940" y="3592"/>
                </a:lnTo>
                <a:lnTo>
                  <a:pt x="1970" y="3586"/>
                </a:lnTo>
                <a:lnTo>
                  <a:pt x="1999" y="3579"/>
                </a:lnTo>
                <a:lnTo>
                  <a:pt x="2028" y="3571"/>
                </a:lnTo>
                <a:lnTo>
                  <a:pt x="2056" y="3561"/>
                </a:lnTo>
                <a:lnTo>
                  <a:pt x="2084" y="3551"/>
                </a:lnTo>
                <a:lnTo>
                  <a:pt x="2111" y="3539"/>
                </a:lnTo>
                <a:lnTo>
                  <a:pt x="2138" y="3526"/>
                </a:lnTo>
                <a:lnTo>
                  <a:pt x="2163" y="3511"/>
                </a:lnTo>
                <a:lnTo>
                  <a:pt x="2189" y="3497"/>
                </a:lnTo>
                <a:lnTo>
                  <a:pt x="2213" y="3481"/>
                </a:lnTo>
                <a:lnTo>
                  <a:pt x="2237" y="3463"/>
                </a:lnTo>
                <a:lnTo>
                  <a:pt x="2259" y="3445"/>
                </a:lnTo>
                <a:lnTo>
                  <a:pt x="2282" y="3426"/>
                </a:lnTo>
                <a:lnTo>
                  <a:pt x="2303" y="3406"/>
                </a:lnTo>
                <a:lnTo>
                  <a:pt x="2324" y="3384"/>
                </a:lnTo>
                <a:lnTo>
                  <a:pt x="2343" y="3362"/>
                </a:lnTo>
                <a:lnTo>
                  <a:pt x="2362" y="3339"/>
                </a:lnTo>
                <a:lnTo>
                  <a:pt x="2378" y="3315"/>
                </a:lnTo>
                <a:lnTo>
                  <a:pt x="2395" y="3291"/>
                </a:lnTo>
                <a:lnTo>
                  <a:pt x="2410" y="3266"/>
                </a:lnTo>
                <a:lnTo>
                  <a:pt x="2425" y="3239"/>
                </a:lnTo>
                <a:lnTo>
                  <a:pt x="2438" y="3213"/>
                </a:lnTo>
                <a:lnTo>
                  <a:pt x="2449" y="3186"/>
                </a:lnTo>
                <a:lnTo>
                  <a:pt x="2460" y="3159"/>
                </a:lnTo>
                <a:lnTo>
                  <a:pt x="2470" y="3130"/>
                </a:lnTo>
                <a:lnTo>
                  <a:pt x="2478" y="3101"/>
                </a:lnTo>
                <a:lnTo>
                  <a:pt x="2485" y="3071"/>
                </a:lnTo>
                <a:lnTo>
                  <a:pt x="2491" y="3041"/>
                </a:lnTo>
                <a:lnTo>
                  <a:pt x="2495" y="3010"/>
                </a:lnTo>
                <a:lnTo>
                  <a:pt x="2498" y="2979"/>
                </a:lnTo>
                <a:lnTo>
                  <a:pt x="2688" y="2979"/>
                </a:lnTo>
                <a:close/>
                <a:moveTo>
                  <a:pt x="1783" y="3789"/>
                </a:moveTo>
                <a:lnTo>
                  <a:pt x="1783" y="3789"/>
                </a:lnTo>
                <a:lnTo>
                  <a:pt x="1743" y="3786"/>
                </a:lnTo>
                <a:lnTo>
                  <a:pt x="1703" y="3781"/>
                </a:lnTo>
                <a:lnTo>
                  <a:pt x="1663" y="3774"/>
                </a:lnTo>
                <a:lnTo>
                  <a:pt x="1624" y="3766"/>
                </a:lnTo>
                <a:lnTo>
                  <a:pt x="1586" y="3755"/>
                </a:lnTo>
                <a:lnTo>
                  <a:pt x="1548" y="3743"/>
                </a:lnTo>
                <a:lnTo>
                  <a:pt x="1511" y="3729"/>
                </a:lnTo>
                <a:lnTo>
                  <a:pt x="1476" y="3713"/>
                </a:lnTo>
                <a:lnTo>
                  <a:pt x="1440" y="3697"/>
                </a:lnTo>
                <a:lnTo>
                  <a:pt x="1407" y="3679"/>
                </a:lnTo>
                <a:lnTo>
                  <a:pt x="1374" y="3659"/>
                </a:lnTo>
                <a:lnTo>
                  <a:pt x="1342" y="3637"/>
                </a:lnTo>
                <a:lnTo>
                  <a:pt x="1310" y="3615"/>
                </a:lnTo>
                <a:lnTo>
                  <a:pt x="1280" y="3590"/>
                </a:lnTo>
                <a:lnTo>
                  <a:pt x="1251" y="3565"/>
                </a:lnTo>
                <a:lnTo>
                  <a:pt x="1223" y="3539"/>
                </a:lnTo>
                <a:lnTo>
                  <a:pt x="1197" y="3510"/>
                </a:lnTo>
                <a:lnTo>
                  <a:pt x="1172" y="3482"/>
                </a:lnTo>
                <a:lnTo>
                  <a:pt x="1148" y="3452"/>
                </a:lnTo>
                <a:lnTo>
                  <a:pt x="1126" y="3420"/>
                </a:lnTo>
                <a:lnTo>
                  <a:pt x="1104" y="3388"/>
                </a:lnTo>
                <a:lnTo>
                  <a:pt x="1084" y="3355"/>
                </a:lnTo>
                <a:lnTo>
                  <a:pt x="1066" y="3321"/>
                </a:lnTo>
                <a:lnTo>
                  <a:pt x="1048" y="3286"/>
                </a:lnTo>
                <a:lnTo>
                  <a:pt x="1034" y="3250"/>
                </a:lnTo>
                <a:lnTo>
                  <a:pt x="1020" y="3213"/>
                </a:lnTo>
                <a:lnTo>
                  <a:pt x="1008" y="3177"/>
                </a:lnTo>
                <a:lnTo>
                  <a:pt x="997" y="3139"/>
                </a:lnTo>
                <a:lnTo>
                  <a:pt x="989" y="3099"/>
                </a:lnTo>
                <a:lnTo>
                  <a:pt x="982" y="3060"/>
                </a:lnTo>
                <a:lnTo>
                  <a:pt x="977" y="3020"/>
                </a:lnTo>
                <a:lnTo>
                  <a:pt x="974" y="2979"/>
                </a:lnTo>
                <a:lnTo>
                  <a:pt x="1165" y="2979"/>
                </a:lnTo>
                <a:lnTo>
                  <a:pt x="1167" y="3010"/>
                </a:lnTo>
                <a:lnTo>
                  <a:pt x="1172" y="3041"/>
                </a:lnTo>
                <a:lnTo>
                  <a:pt x="1177" y="3071"/>
                </a:lnTo>
                <a:lnTo>
                  <a:pt x="1184" y="3099"/>
                </a:lnTo>
                <a:lnTo>
                  <a:pt x="1192" y="3129"/>
                </a:lnTo>
                <a:lnTo>
                  <a:pt x="1202" y="3158"/>
                </a:lnTo>
                <a:lnTo>
                  <a:pt x="1212" y="3185"/>
                </a:lnTo>
                <a:lnTo>
                  <a:pt x="1224" y="3212"/>
                </a:lnTo>
                <a:lnTo>
                  <a:pt x="1237" y="3238"/>
                </a:lnTo>
                <a:lnTo>
                  <a:pt x="1251" y="3264"/>
                </a:lnTo>
                <a:lnTo>
                  <a:pt x="1267" y="3291"/>
                </a:lnTo>
                <a:lnTo>
                  <a:pt x="1282" y="3314"/>
                </a:lnTo>
                <a:lnTo>
                  <a:pt x="1300" y="3338"/>
                </a:lnTo>
                <a:lnTo>
                  <a:pt x="1318" y="3361"/>
                </a:lnTo>
                <a:lnTo>
                  <a:pt x="1338" y="3383"/>
                </a:lnTo>
                <a:lnTo>
                  <a:pt x="1358" y="3405"/>
                </a:lnTo>
                <a:lnTo>
                  <a:pt x="1378" y="3425"/>
                </a:lnTo>
                <a:lnTo>
                  <a:pt x="1401" y="3444"/>
                </a:lnTo>
                <a:lnTo>
                  <a:pt x="1424" y="3463"/>
                </a:lnTo>
                <a:lnTo>
                  <a:pt x="1447" y="3479"/>
                </a:lnTo>
                <a:lnTo>
                  <a:pt x="1472" y="3496"/>
                </a:lnTo>
                <a:lnTo>
                  <a:pt x="1497" y="3511"/>
                </a:lnTo>
                <a:lnTo>
                  <a:pt x="1523" y="3526"/>
                </a:lnTo>
                <a:lnTo>
                  <a:pt x="1549" y="3539"/>
                </a:lnTo>
                <a:lnTo>
                  <a:pt x="1577" y="3551"/>
                </a:lnTo>
                <a:lnTo>
                  <a:pt x="1605" y="3561"/>
                </a:lnTo>
                <a:lnTo>
                  <a:pt x="1634" y="3571"/>
                </a:lnTo>
                <a:lnTo>
                  <a:pt x="1662" y="3579"/>
                </a:lnTo>
                <a:lnTo>
                  <a:pt x="1692" y="3586"/>
                </a:lnTo>
                <a:lnTo>
                  <a:pt x="1722" y="3592"/>
                </a:lnTo>
                <a:lnTo>
                  <a:pt x="1752" y="3596"/>
                </a:lnTo>
                <a:lnTo>
                  <a:pt x="1783" y="3599"/>
                </a:lnTo>
                <a:lnTo>
                  <a:pt x="1783" y="3789"/>
                </a:lnTo>
                <a:close/>
                <a:moveTo>
                  <a:pt x="974" y="2884"/>
                </a:moveTo>
                <a:lnTo>
                  <a:pt x="974" y="2884"/>
                </a:lnTo>
                <a:lnTo>
                  <a:pt x="977" y="2844"/>
                </a:lnTo>
                <a:lnTo>
                  <a:pt x="982" y="2804"/>
                </a:lnTo>
                <a:lnTo>
                  <a:pt x="989" y="2763"/>
                </a:lnTo>
                <a:lnTo>
                  <a:pt x="997" y="2725"/>
                </a:lnTo>
                <a:lnTo>
                  <a:pt x="1008" y="2686"/>
                </a:lnTo>
                <a:lnTo>
                  <a:pt x="1020" y="2649"/>
                </a:lnTo>
                <a:lnTo>
                  <a:pt x="1034" y="2612"/>
                </a:lnTo>
                <a:lnTo>
                  <a:pt x="1050" y="2577"/>
                </a:lnTo>
                <a:lnTo>
                  <a:pt x="1066" y="2541"/>
                </a:lnTo>
                <a:lnTo>
                  <a:pt x="1085" y="2507"/>
                </a:lnTo>
                <a:lnTo>
                  <a:pt x="1104" y="2475"/>
                </a:lnTo>
                <a:lnTo>
                  <a:pt x="1126" y="2441"/>
                </a:lnTo>
                <a:lnTo>
                  <a:pt x="1149" y="2411"/>
                </a:lnTo>
                <a:lnTo>
                  <a:pt x="1173" y="2381"/>
                </a:lnTo>
                <a:lnTo>
                  <a:pt x="1198" y="2352"/>
                </a:lnTo>
                <a:lnTo>
                  <a:pt x="1225" y="2324"/>
                </a:lnTo>
                <a:lnTo>
                  <a:pt x="1253" y="2298"/>
                </a:lnTo>
                <a:lnTo>
                  <a:pt x="1281" y="2273"/>
                </a:lnTo>
                <a:lnTo>
                  <a:pt x="1312" y="2248"/>
                </a:lnTo>
                <a:lnTo>
                  <a:pt x="1343" y="2225"/>
                </a:lnTo>
                <a:lnTo>
                  <a:pt x="1375" y="2205"/>
                </a:lnTo>
                <a:lnTo>
                  <a:pt x="1408" y="2185"/>
                </a:lnTo>
                <a:lnTo>
                  <a:pt x="1443" y="2166"/>
                </a:lnTo>
                <a:lnTo>
                  <a:pt x="1477" y="2149"/>
                </a:lnTo>
                <a:lnTo>
                  <a:pt x="1513" y="2134"/>
                </a:lnTo>
                <a:lnTo>
                  <a:pt x="1549" y="2121"/>
                </a:lnTo>
                <a:lnTo>
                  <a:pt x="1587" y="2109"/>
                </a:lnTo>
                <a:lnTo>
                  <a:pt x="1625" y="2098"/>
                </a:lnTo>
                <a:lnTo>
                  <a:pt x="1663" y="2090"/>
                </a:lnTo>
                <a:lnTo>
                  <a:pt x="1703" y="2083"/>
                </a:lnTo>
                <a:lnTo>
                  <a:pt x="1743" y="2078"/>
                </a:lnTo>
                <a:lnTo>
                  <a:pt x="1783" y="2075"/>
                </a:lnTo>
                <a:lnTo>
                  <a:pt x="1783" y="2265"/>
                </a:lnTo>
                <a:lnTo>
                  <a:pt x="1752" y="2268"/>
                </a:lnTo>
                <a:lnTo>
                  <a:pt x="1723" y="2272"/>
                </a:lnTo>
                <a:lnTo>
                  <a:pt x="1693" y="2278"/>
                </a:lnTo>
                <a:lnTo>
                  <a:pt x="1663" y="2285"/>
                </a:lnTo>
                <a:lnTo>
                  <a:pt x="1634" y="2293"/>
                </a:lnTo>
                <a:lnTo>
                  <a:pt x="1605" y="2303"/>
                </a:lnTo>
                <a:lnTo>
                  <a:pt x="1578" y="2313"/>
                </a:lnTo>
                <a:lnTo>
                  <a:pt x="1551" y="2325"/>
                </a:lnTo>
                <a:lnTo>
                  <a:pt x="1525" y="2338"/>
                </a:lnTo>
                <a:lnTo>
                  <a:pt x="1498" y="2352"/>
                </a:lnTo>
                <a:lnTo>
                  <a:pt x="1473" y="2367"/>
                </a:lnTo>
                <a:lnTo>
                  <a:pt x="1449" y="2383"/>
                </a:lnTo>
                <a:lnTo>
                  <a:pt x="1425" y="2401"/>
                </a:lnTo>
                <a:lnTo>
                  <a:pt x="1402" y="2419"/>
                </a:lnTo>
                <a:lnTo>
                  <a:pt x="1380" y="2438"/>
                </a:lnTo>
                <a:lnTo>
                  <a:pt x="1359" y="2459"/>
                </a:lnTo>
                <a:lnTo>
                  <a:pt x="1338" y="2479"/>
                </a:lnTo>
                <a:lnTo>
                  <a:pt x="1319" y="2502"/>
                </a:lnTo>
                <a:lnTo>
                  <a:pt x="1301" y="2525"/>
                </a:lnTo>
                <a:lnTo>
                  <a:pt x="1284" y="2548"/>
                </a:lnTo>
                <a:lnTo>
                  <a:pt x="1267" y="2573"/>
                </a:lnTo>
                <a:lnTo>
                  <a:pt x="1251" y="2598"/>
                </a:lnTo>
                <a:lnTo>
                  <a:pt x="1237" y="2624"/>
                </a:lnTo>
                <a:lnTo>
                  <a:pt x="1224" y="2650"/>
                </a:lnTo>
                <a:lnTo>
                  <a:pt x="1212" y="2678"/>
                </a:lnTo>
                <a:lnTo>
                  <a:pt x="1202" y="2706"/>
                </a:lnTo>
                <a:lnTo>
                  <a:pt x="1192" y="2735"/>
                </a:lnTo>
                <a:lnTo>
                  <a:pt x="1184" y="2763"/>
                </a:lnTo>
                <a:lnTo>
                  <a:pt x="1177" y="2793"/>
                </a:lnTo>
                <a:lnTo>
                  <a:pt x="1172" y="2823"/>
                </a:lnTo>
                <a:lnTo>
                  <a:pt x="1167" y="2854"/>
                </a:lnTo>
                <a:lnTo>
                  <a:pt x="1165" y="2884"/>
                </a:lnTo>
                <a:lnTo>
                  <a:pt x="974" y="2884"/>
                </a:lnTo>
                <a:close/>
                <a:moveTo>
                  <a:pt x="3081" y="2436"/>
                </a:moveTo>
                <a:lnTo>
                  <a:pt x="3081" y="2436"/>
                </a:lnTo>
                <a:lnTo>
                  <a:pt x="3101" y="2488"/>
                </a:lnTo>
                <a:lnTo>
                  <a:pt x="3118" y="2542"/>
                </a:lnTo>
                <a:lnTo>
                  <a:pt x="3133" y="2597"/>
                </a:lnTo>
                <a:lnTo>
                  <a:pt x="3146" y="2653"/>
                </a:lnTo>
                <a:lnTo>
                  <a:pt x="3157" y="2710"/>
                </a:lnTo>
                <a:lnTo>
                  <a:pt x="3165" y="2767"/>
                </a:lnTo>
                <a:lnTo>
                  <a:pt x="3171" y="2825"/>
                </a:lnTo>
                <a:lnTo>
                  <a:pt x="3175" y="2884"/>
                </a:lnTo>
                <a:lnTo>
                  <a:pt x="2985" y="2884"/>
                </a:lnTo>
                <a:lnTo>
                  <a:pt x="2983" y="2845"/>
                </a:lnTo>
                <a:lnTo>
                  <a:pt x="2979" y="2806"/>
                </a:lnTo>
                <a:lnTo>
                  <a:pt x="2974" y="2768"/>
                </a:lnTo>
                <a:lnTo>
                  <a:pt x="2968" y="2730"/>
                </a:lnTo>
                <a:lnTo>
                  <a:pt x="2961" y="2692"/>
                </a:lnTo>
                <a:lnTo>
                  <a:pt x="2953" y="2654"/>
                </a:lnTo>
                <a:lnTo>
                  <a:pt x="2942" y="2617"/>
                </a:lnTo>
                <a:lnTo>
                  <a:pt x="2932" y="2582"/>
                </a:lnTo>
                <a:lnTo>
                  <a:pt x="3081" y="2436"/>
                </a:lnTo>
                <a:close/>
                <a:moveTo>
                  <a:pt x="3175" y="2979"/>
                </a:moveTo>
                <a:lnTo>
                  <a:pt x="3175" y="2979"/>
                </a:lnTo>
                <a:lnTo>
                  <a:pt x="3174" y="3013"/>
                </a:lnTo>
                <a:lnTo>
                  <a:pt x="3171" y="3045"/>
                </a:lnTo>
                <a:lnTo>
                  <a:pt x="3168" y="3078"/>
                </a:lnTo>
                <a:lnTo>
                  <a:pt x="3164" y="3110"/>
                </a:lnTo>
                <a:lnTo>
                  <a:pt x="3159" y="3142"/>
                </a:lnTo>
                <a:lnTo>
                  <a:pt x="3154" y="3174"/>
                </a:lnTo>
                <a:lnTo>
                  <a:pt x="3148" y="3205"/>
                </a:lnTo>
                <a:lnTo>
                  <a:pt x="3142" y="3237"/>
                </a:lnTo>
                <a:lnTo>
                  <a:pt x="3133" y="3268"/>
                </a:lnTo>
                <a:lnTo>
                  <a:pt x="3125" y="3299"/>
                </a:lnTo>
                <a:lnTo>
                  <a:pt x="3117" y="3329"/>
                </a:lnTo>
                <a:lnTo>
                  <a:pt x="3106" y="3359"/>
                </a:lnTo>
                <a:lnTo>
                  <a:pt x="3097" y="3389"/>
                </a:lnTo>
                <a:lnTo>
                  <a:pt x="3085" y="3419"/>
                </a:lnTo>
                <a:lnTo>
                  <a:pt x="3074" y="3447"/>
                </a:lnTo>
                <a:lnTo>
                  <a:pt x="3061" y="3477"/>
                </a:lnTo>
                <a:lnTo>
                  <a:pt x="3048" y="3504"/>
                </a:lnTo>
                <a:lnTo>
                  <a:pt x="3035" y="3533"/>
                </a:lnTo>
                <a:lnTo>
                  <a:pt x="3021" y="3561"/>
                </a:lnTo>
                <a:lnTo>
                  <a:pt x="3005" y="3589"/>
                </a:lnTo>
                <a:lnTo>
                  <a:pt x="2990" y="3615"/>
                </a:lnTo>
                <a:lnTo>
                  <a:pt x="2974" y="3642"/>
                </a:lnTo>
                <a:lnTo>
                  <a:pt x="2956" y="3668"/>
                </a:lnTo>
                <a:lnTo>
                  <a:pt x="2940" y="3693"/>
                </a:lnTo>
                <a:lnTo>
                  <a:pt x="2903" y="3744"/>
                </a:lnTo>
                <a:lnTo>
                  <a:pt x="2865" y="3792"/>
                </a:lnTo>
                <a:lnTo>
                  <a:pt x="2825" y="3839"/>
                </a:lnTo>
                <a:lnTo>
                  <a:pt x="2782" y="3883"/>
                </a:lnTo>
                <a:lnTo>
                  <a:pt x="2737" y="3926"/>
                </a:lnTo>
                <a:lnTo>
                  <a:pt x="2690" y="3966"/>
                </a:lnTo>
                <a:lnTo>
                  <a:pt x="2642" y="4005"/>
                </a:lnTo>
                <a:lnTo>
                  <a:pt x="2592" y="4041"/>
                </a:lnTo>
                <a:lnTo>
                  <a:pt x="2566" y="4059"/>
                </a:lnTo>
                <a:lnTo>
                  <a:pt x="2540" y="4075"/>
                </a:lnTo>
                <a:lnTo>
                  <a:pt x="2514" y="4091"/>
                </a:lnTo>
                <a:lnTo>
                  <a:pt x="2486" y="4106"/>
                </a:lnTo>
                <a:lnTo>
                  <a:pt x="2459" y="4122"/>
                </a:lnTo>
                <a:lnTo>
                  <a:pt x="2432" y="4136"/>
                </a:lnTo>
                <a:lnTo>
                  <a:pt x="2403" y="4149"/>
                </a:lnTo>
                <a:lnTo>
                  <a:pt x="2375" y="4162"/>
                </a:lnTo>
                <a:lnTo>
                  <a:pt x="2346" y="4175"/>
                </a:lnTo>
                <a:lnTo>
                  <a:pt x="2316" y="4186"/>
                </a:lnTo>
                <a:lnTo>
                  <a:pt x="2288" y="4198"/>
                </a:lnTo>
                <a:lnTo>
                  <a:pt x="2257" y="4207"/>
                </a:lnTo>
                <a:lnTo>
                  <a:pt x="2227" y="4218"/>
                </a:lnTo>
                <a:lnTo>
                  <a:pt x="2197" y="4226"/>
                </a:lnTo>
                <a:lnTo>
                  <a:pt x="2167" y="4235"/>
                </a:lnTo>
                <a:lnTo>
                  <a:pt x="2136" y="4243"/>
                </a:lnTo>
                <a:lnTo>
                  <a:pt x="2104" y="4249"/>
                </a:lnTo>
                <a:lnTo>
                  <a:pt x="2073" y="4255"/>
                </a:lnTo>
                <a:lnTo>
                  <a:pt x="2041" y="4261"/>
                </a:lnTo>
                <a:lnTo>
                  <a:pt x="2009" y="4265"/>
                </a:lnTo>
                <a:lnTo>
                  <a:pt x="1977" y="4269"/>
                </a:lnTo>
                <a:lnTo>
                  <a:pt x="1944" y="4273"/>
                </a:lnTo>
                <a:lnTo>
                  <a:pt x="1912" y="4275"/>
                </a:lnTo>
                <a:lnTo>
                  <a:pt x="1878" y="4276"/>
                </a:lnTo>
                <a:lnTo>
                  <a:pt x="1878" y="4086"/>
                </a:lnTo>
                <a:lnTo>
                  <a:pt x="1934" y="4083"/>
                </a:lnTo>
                <a:lnTo>
                  <a:pt x="1990" y="4077"/>
                </a:lnTo>
                <a:lnTo>
                  <a:pt x="2043" y="4067"/>
                </a:lnTo>
                <a:lnTo>
                  <a:pt x="2097" y="4056"/>
                </a:lnTo>
                <a:lnTo>
                  <a:pt x="2150" y="4042"/>
                </a:lnTo>
                <a:lnTo>
                  <a:pt x="2201" y="4027"/>
                </a:lnTo>
                <a:lnTo>
                  <a:pt x="2251" y="4008"/>
                </a:lnTo>
                <a:lnTo>
                  <a:pt x="2301" y="3988"/>
                </a:lnTo>
                <a:lnTo>
                  <a:pt x="2349" y="3965"/>
                </a:lnTo>
                <a:lnTo>
                  <a:pt x="2396" y="3940"/>
                </a:lnTo>
                <a:lnTo>
                  <a:pt x="2441" y="3913"/>
                </a:lnTo>
                <a:lnTo>
                  <a:pt x="2485" y="3883"/>
                </a:lnTo>
                <a:lnTo>
                  <a:pt x="2528" y="3852"/>
                </a:lnTo>
                <a:lnTo>
                  <a:pt x="2569" y="3820"/>
                </a:lnTo>
                <a:lnTo>
                  <a:pt x="2610" y="3786"/>
                </a:lnTo>
                <a:lnTo>
                  <a:pt x="2648" y="3749"/>
                </a:lnTo>
                <a:lnTo>
                  <a:pt x="2683" y="3711"/>
                </a:lnTo>
                <a:lnTo>
                  <a:pt x="2719" y="3672"/>
                </a:lnTo>
                <a:lnTo>
                  <a:pt x="2751" y="3630"/>
                </a:lnTo>
                <a:lnTo>
                  <a:pt x="2782" y="3587"/>
                </a:lnTo>
                <a:lnTo>
                  <a:pt x="2812" y="3543"/>
                </a:lnTo>
                <a:lnTo>
                  <a:pt x="2838" y="3497"/>
                </a:lnTo>
                <a:lnTo>
                  <a:pt x="2863" y="3451"/>
                </a:lnTo>
                <a:lnTo>
                  <a:pt x="2886" y="3402"/>
                </a:lnTo>
                <a:lnTo>
                  <a:pt x="2907" y="3353"/>
                </a:lnTo>
                <a:lnTo>
                  <a:pt x="2926" y="3302"/>
                </a:lnTo>
                <a:lnTo>
                  <a:pt x="2941" y="3251"/>
                </a:lnTo>
                <a:lnTo>
                  <a:pt x="2955" y="3198"/>
                </a:lnTo>
                <a:lnTo>
                  <a:pt x="2966" y="3144"/>
                </a:lnTo>
                <a:lnTo>
                  <a:pt x="2975" y="3091"/>
                </a:lnTo>
                <a:lnTo>
                  <a:pt x="2981" y="3035"/>
                </a:lnTo>
                <a:lnTo>
                  <a:pt x="2985" y="2979"/>
                </a:lnTo>
                <a:lnTo>
                  <a:pt x="3175" y="2979"/>
                </a:lnTo>
                <a:close/>
                <a:moveTo>
                  <a:pt x="1783" y="4276"/>
                </a:moveTo>
                <a:lnTo>
                  <a:pt x="1783" y="4276"/>
                </a:lnTo>
                <a:lnTo>
                  <a:pt x="1750" y="4275"/>
                </a:lnTo>
                <a:lnTo>
                  <a:pt x="1718" y="4273"/>
                </a:lnTo>
                <a:lnTo>
                  <a:pt x="1685" y="4269"/>
                </a:lnTo>
                <a:lnTo>
                  <a:pt x="1653" y="4265"/>
                </a:lnTo>
                <a:lnTo>
                  <a:pt x="1621" y="4261"/>
                </a:lnTo>
                <a:lnTo>
                  <a:pt x="1589" y="4255"/>
                </a:lnTo>
                <a:lnTo>
                  <a:pt x="1558" y="4249"/>
                </a:lnTo>
                <a:lnTo>
                  <a:pt x="1526" y="4242"/>
                </a:lnTo>
                <a:lnTo>
                  <a:pt x="1495" y="4235"/>
                </a:lnTo>
                <a:lnTo>
                  <a:pt x="1464" y="4226"/>
                </a:lnTo>
                <a:lnTo>
                  <a:pt x="1434" y="4217"/>
                </a:lnTo>
                <a:lnTo>
                  <a:pt x="1403" y="4207"/>
                </a:lnTo>
                <a:lnTo>
                  <a:pt x="1374" y="4198"/>
                </a:lnTo>
                <a:lnTo>
                  <a:pt x="1345" y="4186"/>
                </a:lnTo>
                <a:lnTo>
                  <a:pt x="1316" y="4174"/>
                </a:lnTo>
                <a:lnTo>
                  <a:pt x="1287" y="4162"/>
                </a:lnTo>
                <a:lnTo>
                  <a:pt x="1259" y="4149"/>
                </a:lnTo>
                <a:lnTo>
                  <a:pt x="1230" y="4136"/>
                </a:lnTo>
                <a:lnTo>
                  <a:pt x="1203" y="4122"/>
                </a:lnTo>
                <a:lnTo>
                  <a:pt x="1175" y="4106"/>
                </a:lnTo>
                <a:lnTo>
                  <a:pt x="1148" y="4091"/>
                </a:lnTo>
                <a:lnTo>
                  <a:pt x="1122" y="4074"/>
                </a:lnTo>
                <a:lnTo>
                  <a:pt x="1096" y="4058"/>
                </a:lnTo>
                <a:lnTo>
                  <a:pt x="1070" y="4041"/>
                </a:lnTo>
                <a:lnTo>
                  <a:pt x="1020" y="4004"/>
                </a:lnTo>
                <a:lnTo>
                  <a:pt x="971" y="3966"/>
                </a:lnTo>
                <a:lnTo>
                  <a:pt x="925" y="3926"/>
                </a:lnTo>
                <a:lnTo>
                  <a:pt x="880" y="3883"/>
                </a:lnTo>
                <a:lnTo>
                  <a:pt x="837" y="3838"/>
                </a:lnTo>
                <a:lnTo>
                  <a:pt x="797" y="3792"/>
                </a:lnTo>
                <a:lnTo>
                  <a:pt x="759" y="3743"/>
                </a:lnTo>
                <a:lnTo>
                  <a:pt x="722" y="3693"/>
                </a:lnTo>
                <a:lnTo>
                  <a:pt x="705" y="3667"/>
                </a:lnTo>
                <a:lnTo>
                  <a:pt x="689" y="3641"/>
                </a:lnTo>
                <a:lnTo>
                  <a:pt x="672" y="3615"/>
                </a:lnTo>
                <a:lnTo>
                  <a:pt x="657" y="3587"/>
                </a:lnTo>
                <a:lnTo>
                  <a:pt x="641" y="3560"/>
                </a:lnTo>
                <a:lnTo>
                  <a:pt x="627" y="3533"/>
                </a:lnTo>
                <a:lnTo>
                  <a:pt x="614" y="3504"/>
                </a:lnTo>
                <a:lnTo>
                  <a:pt x="601" y="3476"/>
                </a:lnTo>
                <a:lnTo>
                  <a:pt x="589" y="3447"/>
                </a:lnTo>
                <a:lnTo>
                  <a:pt x="577" y="3418"/>
                </a:lnTo>
                <a:lnTo>
                  <a:pt x="565" y="3388"/>
                </a:lnTo>
                <a:lnTo>
                  <a:pt x="556" y="3358"/>
                </a:lnTo>
                <a:lnTo>
                  <a:pt x="546" y="3329"/>
                </a:lnTo>
                <a:lnTo>
                  <a:pt x="537" y="3298"/>
                </a:lnTo>
                <a:lnTo>
                  <a:pt x="528" y="3267"/>
                </a:lnTo>
                <a:lnTo>
                  <a:pt x="521" y="3236"/>
                </a:lnTo>
                <a:lnTo>
                  <a:pt x="514" y="3205"/>
                </a:lnTo>
                <a:lnTo>
                  <a:pt x="508" y="3174"/>
                </a:lnTo>
                <a:lnTo>
                  <a:pt x="502" y="3142"/>
                </a:lnTo>
                <a:lnTo>
                  <a:pt x="497" y="3110"/>
                </a:lnTo>
                <a:lnTo>
                  <a:pt x="494" y="3078"/>
                </a:lnTo>
                <a:lnTo>
                  <a:pt x="492" y="3045"/>
                </a:lnTo>
                <a:lnTo>
                  <a:pt x="489" y="3013"/>
                </a:lnTo>
                <a:lnTo>
                  <a:pt x="487" y="2979"/>
                </a:lnTo>
                <a:lnTo>
                  <a:pt x="677" y="2979"/>
                </a:lnTo>
                <a:lnTo>
                  <a:pt x="680" y="3035"/>
                </a:lnTo>
                <a:lnTo>
                  <a:pt x="687" y="3090"/>
                </a:lnTo>
                <a:lnTo>
                  <a:pt x="696" y="3144"/>
                </a:lnTo>
                <a:lnTo>
                  <a:pt x="708" y="3198"/>
                </a:lnTo>
                <a:lnTo>
                  <a:pt x="721" y="3250"/>
                </a:lnTo>
                <a:lnTo>
                  <a:pt x="737" y="3302"/>
                </a:lnTo>
                <a:lnTo>
                  <a:pt x="755" y="3352"/>
                </a:lnTo>
                <a:lnTo>
                  <a:pt x="775" y="3402"/>
                </a:lnTo>
                <a:lnTo>
                  <a:pt x="799" y="3450"/>
                </a:lnTo>
                <a:lnTo>
                  <a:pt x="824" y="3497"/>
                </a:lnTo>
                <a:lnTo>
                  <a:pt x="850" y="3542"/>
                </a:lnTo>
                <a:lnTo>
                  <a:pt x="880" y="3586"/>
                </a:lnTo>
                <a:lnTo>
                  <a:pt x="911" y="3629"/>
                </a:lnTo>
                <a:lnTo>
                  <a:pt x="943" y="3671"/>
                </a:lnTo>
                <a:lnTo>
                  <a:pt x="978" y="3710"/>
                </a:lnTo>
                <a:lnTo>
                  <a:pt x="1014" y="3749"/>
                </a:lnTo>
                <a:lnTo>
                  <a:pt x="1052" y="3785"/>
                </a:lnTo>
                <a:lnTo>
                  <a:pt x="1092" y="3819"/>
                </a:lnTo>
                <a:lnTo>
                  <a:pt x="1133" y="3852"/>
                </a:lnTo>
                <a:lnTo>
                  <a:pt x="1175" y="3883"/>
                </a:lnTo>
                <a:lnTo>
                  <a:pt x="1221" y="3913"/>
                </a:lnTo>
                <a:lnTo>
                  <a:pt x="1266" y="3939"/>
                </a:lnTo>
                <a:lnTo>
                  <a:pt x="1313" y="3964"/>
                </a:lnTo>
                <a:lnTo>
                  <a:pt x="1361" y="3988"/>
                </a:lnTo>
                <a:lnTo>
                  <a:pt x="1411" y="4008"/>
                </a:lnTo>
                <a:lnTo>
                  <a:pt x="1460" y="4026"/>
                </a:lnTo>
                <a:lnTo>
                  <a:pt x="1513" y="4042"/>
                </a:lnTo>
                <a:lnTo>
                  <a:pt x="1565" y="4056"/>
                </a:lnTo>
                <a:lnTo>
                  <a:pt x="1618" y="4067"/>
                </a:lnTo>
                <a:lnTo>
                  <a:pt x="1673" y="4077"/>
                </a:lnTo>
                <a:lnTo>
                  <a:pt x="1728" y="4083"/>
                </a:lnTo>
                <a:lnTo>
                  <a:pt x="1783" y="4086"/>
                </a:lnTo>
                <a:lnTo>
                  <a:pt x="1783" y="4276"/>
                </a:lnTo>
                <a:close/>
                <a:moveTo>
                  <a:pt x="487" y="2884"/>
                </a:moveTo>
                <a:lnTo>
                  <a:pt x="487" y="2884"/>
                </a:lnTo>
                <a:lnTo>
                  <a:pt x="489" y="2851"/>
                </a:lnTo>
                <a:lnTo>
                  <a:pt x="492" y="2819"/>
                </a:lnTo>
                <a:lnTo>
                  <a:pt x="494" y="2786"/>
                </a:lnTo>
                <a:lnTo>
                  <a:pt x="497" y="2754"/>
                </a:lnTo>
                <a:lnTo>
                  <a:pt x="502" y="2722"/>
                </a:lnTo>
                <a:lnTo>
                  <a:pt x="508" y="2690"/>
                </a:lnTo>
                <a:lnTo>
                  <a:pt x="514" y="2659"/>
                </a:lnTo>
                <a:lnTo>
                  <a:pt x="521" y="2627"/>
                </a:lnTo>
                <a:lnTo>
                  <a:pt x="528" y="2596"/>
                </a:lnTo>
                <a:lnTo>
                  <a:pt x="537" y="2565"/>
                </a:lnTo>
                <a:lnTo>
                  <a:pt x="546" y="2535"/>
                </a:lnTo>
                <a:lnTo>
                  <a:pt x="556" y="2504"/>
                </a:lnTo>
                <a:lnTo>
                  <a:pt x="566" y="2475"/>
                </a:lnTo>
                <a:lnTo>
                  <a:pt x="577" y="2445"/>
                </a:lnTo>
                <a:lnTo>
                  <a:pt x="589" y="2417"/>
                </a:lnTo>
                <a:lnTo>
                  <a:pt x="601" y="2388"/>
                </a:lnTo>
                <a:lnTo>
                  <a:pt x="614" y="2360"/>
                </a:lnTo>
                <a:lnTo>
                  <a:pt x="628" y="2331"/>
                </a:lnTo>
                <a:lnTo>
                  <a:pt x="642" y="2304"/>
                </a:lnTo>
                <a:lnTo>
                  <a:pt x="657" y="2276"/>
                </a:lnTo>
                <a:lnTo>
                  <a:pt x="672" y="2249"/>
                </a:lnTo>
                <a:lnTo>
                  <a:pt x="689" y="2222"/>
                </a:lnTo>
                <a:lnTo>
                  <a:pt x="705" y="2196"/>
                </a:lnTo>
                <a:lnTo>
                  <a:pt x="723" y="2171"/>
                </a:lnTo>
                <a:lnTo>
                  <a:pt x="759" y="2121"/>
                </a:lnTo>
                <a:lnTo>
                  <a:pt x="797" y="2072"/>
                </a:lnTo>
                <a:lnTo>
                  <a:pt x="838" y="2026"/>
                </a:lnTo>
                <a:lnTo>
                  <a:pt x="881" y="1981"/>
                </a:lnTo>
                <a:lnTo>
                  <a:pt x="925" y="1938"/>
                </a:lnTo>
                <a:lnTo>
                  <a:pt x="971" y="1898"/>
                </a:lnTo>
                <a:lnTo>
                  <a:pt x="1020" y="1858"/>
                </a:lnTo>
                <a:lnTo>
                  <a:pt x="1071" y="1823"/>
                </a:lnTo>
                <a:lnTo>
                  <a:pt x="1096" y="1805"/>
                </a:lnTo>
                <a:lnTo>
                  <a:pt x="1122" y="1788"/>
                </a:lnTo>
                <a:lnTo>
                  <a:pt x="1149" y="1773"/>
                </a:lnTo>
                <a:lnTo>
                  <a:pt x="1175" y="1757"/>
                </a:lnTo>
                <a:lnTo>
                  <a:pt x="1203" y="1742"/>
                </a:lnTo>
                <a:lnTo>
                  <a:pt x="1231" y="1728"/>
                </a:lnTo>
                <a:lnTo>
                  <a:pt x="1259" y="1715"/>
                </a:lnTo>
                <a:lnTo>
                  <a:pt x="1287" y="1702"/>
                </a:lnTo>
                <a:lnTo>
                  <a:pt x="1317" y="1689"/>
                </a:lnTo>
                <a:lnTo>
                  <a:pt x="1345" y="1678"/>
                </a:lnTo>
                <a:lnTo>
                  <a:pt x="1375" y="1666"/>
                </a:lnTo>
                <a:lnTo>
                  <a:pt x="1405" y="1657"/>
                </a:lnTo>
                <a:lnTo>
                  <a:pt x="1434" y="1646"/>
                </a:lnTo>
                <a:lnTo>
                  <a:pt x="1465" y="1638"/>
                </a:lnTo>
                <a:lnTo>
                  <a:pt x="1496" y="1629"/>
                </a:lnTo>
                <a:lnTo>
                  <a:pt x="1527" y="1622"/>
                </a:lnTo>
                <a:lnTo>
                  <a:pt x="1558" y="1615"/>
                </a:lnTo>
                <a:lnTo>
                  <a:pt x="1590" y="1609"/>
                </a:lnTo>
                <a:lnTo>
                  <a:pt x="1621" y="1603"/>
                </a:lnTo>
                <a:lnTo>
                  <a:pt x="1653" y="1598"/>
                </a:lnTo>
                <a:lnTo>
                  <a:pt x="1686" y="1595"/>
                </a:lnTo>
                <a:lnTo>
                  <a:pt x="1718" y="1591"/>
                </a:lnTo>
                <a:lnTo>
                  <a:pt x="1750" y="1589"/>
                </a:lnTo>
                <a:lnTo>
                  <a:pt x="1783" y="1588"/>
                </a:lnTo>
                <a:lnTo>
                  <a:pt x="1783" y="1778"/>
                </a:lnTo>
                <a:lnTo>
                  <a:pt x="1728" y="1781"/>
                </a:lnTo>
                <a:lnTo>
                  <a:pt x="1673" y="1788"/>
                </a:lnTo>
                <a:lnTo>
                  <a:pt x="1618" y="1797"/>
                </a:lnTo>
                <a:lnTo>
                  <a:pt x="1565" y="1807"/>
                </a:lnTo>
                <a:lnTo>
                  <a:pt x="1513" y="1822"/>
                </a:lnTo>
                <a:lnTo>
                  <a:pt x="1462" y="1837"/>
                </a:lnTo>
                <a:lnTo>
                  <a:pt x="1411" y="1856"/>
                </a:lnTo>
                <a:lnTo>
                  <a:pt x="1362" y="1876"/>
                </a:lnTo>
                <a:lnTo>
                  <a:pt x="1313" y="1900"/>
                </a:lnTo>
                <a:lnTo>
                  <a:pt x="1267" y="1925"/>
                </a:lnTo>
                <a:lnTo>
                  <a:pt x="1221" y="1951"/>
                </a:lnTo>
                <a:lnTo>
                  <a:pt x="1177" y="1981"/>
                </a:lnTo>
                <a:lnTo>
                  <a:pt x="1134" y="2012"/>
                </a:lnTo>
                <a:lnTo>
                  <a:pt x="1092" y="2044"/>
                </a:lnTo>
                <a:lnTo>
                  <a:pt x="1053" y="2078"/>
                </a:lnTo>
                <a:lnTo>
                  <a:pt x="1015" y="2115"/>
                </a:lnTo>
                <a:lnTo>
                  <a:pt x="978" y="2153"/>
                </a:lnTo>
                <a:lnTo>
                  <a:pt x="944" y="2193"/>
                </a:lnTo>
                <a:lnTo>
                  <a:pt x="911" y="2234"/>
                </a:lnTo>
                <a:lnTo>
                  <a:pt x="880" y="2276"/>
                </a:lnTo>
                <a:lnTo>
                  <a:pt x="851" y="2320"/>
                </a:lnTo>
                <a:lnTo>
                  <a:pt x="824" y="2367"/>
                </a:lnTo>
                <a:lnTo>
                  <a:pt x="799" y="2413"/>
                </a:lnTo>
                <a:lnTo>
                  <a:pt x="777" y="2462"/>
                </a:lnTo>
                <a:lnTo>
                  <a:pt x="755" y="2510"/>
                </a:lnTo>
                <a:lnTo>
                  <a:pt x="737" y="2561"/>
                </a:lnTo>
                <a:lnTo>
                  <a:pt x="721" y="2612"/>
                </a:lnTo>
                <a:lnTo>
                  <a:pt x="708" y="2666"/>
                </a:lnTo>
                <a:lnTo>
                  <a:pt x="696" y="2719"/>
                </a:lnTo>
                <a:lnTo>
                  <a:pt x="687" y="2773"/>
                </a:lnTo>
                <a:lnTo>
                  <a:pt x="680" y="2829"/>
                </a:lnTo>
                <a:lnTo>
                  <a:pt x="677" y="2884"/>
                </a:lnTo>
                <a:lnTo>
                  <a:pt x="487" y="2884"/>
                </a:lnTo>
                <a:close/>
                <a:moveTo>
                  <a:pt x="1878" y="2075"/>
                </a:moveTo>
                <a:lnTo>
                  <a:pt x="1878" y="2075"/>
                </a:lnTo>
                <a:lnTo>
                  <a:pt x="1908" y="2077"/>
                </a:lnTo>
                <a:lnTo>
                  <a:pt x="1938" y="2080"/>
                </a:lnTo>
                <a:lnTo>
                  <a:pt x="1966" y="2084"/>
                </a:lnTo>
                <a:lnTo>
                  <a:pt x="1995" y="2089"/>
                </a:lnTo>
                <a:lnTo>
                  <a:pt x="2023" y="2095"/>
                </a:lnTo>
                <a:lnTo>
                  <a:pt x="2052" y="2102"/>
                </a:lnTo>
                <a:lnTo>
                  <a:pt x="2079" y="2110"/>
                </a:lnTo>
                <a:lnTo>
                  <a:pt x="2106" y="2118"/>
                </a:lnTo>
                <a:lnTo>
                  <a:pt x="2201" y="1921"/>
                </a:lnTo>
                <a:lnTo>
                  <a:pt x="2262" y="1861"/>
                </a:lnTo>
                <a:lnTo>
                  <a:pt x="2217" y="1843"/>
                </a:lnTo>
                <a:lnTo>
                  <a:pt x="2170" y="1828"/>
                </a:lnTo>
                <a:lnTo>
                  <a:pt x="2124" y="1814"/>
                </a:lnTo>
                <a:lnTo>
                  <a:pt x="2077" y="1803"/>
                </a:lnTo>
                <a:lnTo>
                  <a:pt x="2028" y="1794"/>
                </a:lnTo>
                <a:lnTo>
                  <a:pt x="1979" y="1786"/>
                </a:lnTo>
                <a:lnTo>
                  <a:pt x="1929" y="1781"/>
                </a:lnTo>
                <a:lnTo>
                  <a:pt x="1878" y="1778"/>
                </a:lnTo>
                <a:lnTo>
                  <a:pt x="1878" y="1588"/>
                </a:lnTo>
                <a:lnTo>
                  <a:pt x="1914" y="1590"/>
                </a:lnTo>
                <a:lnTo>
                  <a:pt x="1948" y="1592"/>
                </a:lnTo>
                <a:lnTo>
                  <a:pt x="1984" y="1596"/>
                </a:lnTo>
                <a:lnTo>
                  <a:pt x="2018" y="1600"/>
                </a:lnTo>
                <a:lnTo>
                  <a:pt x="2052" y="1605"/>
                </a:lnTo>
                <a:lnTo>
                  <a:pt x="2086" y="1611"/>
                </a:lnTo>
                <a:lnTo>
                  <a:pt x="2119" y="1619"/>
                </a:lnTo>
                <a:lnTo>
                  <a:pt x="2153" y="1626"/>
                </a:lnTo>
                <a:lnTo>
                  <a:pt x="2186" y="1634"/>
                </a:lnTo>
                <a:lnTo>
                  <a:pt x="2218" y="1643"/>
                </a:lnTo>
                <a:lnTo>
                  <a:pt x="2251" y="1654"/>
                </a:lnTo>
                <a:lnTo>
                  <a:pt x="2282" y="1665"/>
                </a:lnTo>
                <a:lnTo>
                  <a:pt x="2314" y="1677"/>
                </a:lnTo>
                <a:lnTo>
                  <a:pt x="2345" y="1689"/>
                </a:lnTo>
                <a:lnTo>
                  <a:pt x="2376" y="1702"/>
                </a:lnTo>
                <a:lnTo>
                  <a:pt x="2407" y="1716"/>
                </a:lnTo>
                <a:lnTo>
                  <a:pt x="2626" y="1496"/>
                </a:lnTo>
                <a:lnTo>
                  <a:pt x="2582" y="1472"/>
                </a:lnTo>
                <a:lnTo>
                  <a:pt x="2536" y="1450"/>
                </a:lnTo>
                <a:lnTo>
                  <a:pt x="2490" y="1429"/>
                </a:lnTo>
                <a:lnTo>
                  <a:pt x="2444" y="1408"/>
                </a:lnTo>
                <a:lnTo>
                  <a:pt x="2396" y="1391"/>
                </a:lnTo>
                <a:lnTo>
                  <a:pt x="2347" y="1374"/>
                </a:lnTo>
                <a:lnTo>
                  <a:pt x="2299" y="1358"/>
                </a:lnTo>
                <a:lnTo>
                  <a:pt x="2249" y="1344"/>
                </a:lnTo>
                <a:lnTo>
                  <a:pt x="2199" y="1332"/>
                </a:lnTo>
                <a:lnTo>
                  <a:pt x="2148" y="1320"/>
                </a:lnTo>
                <a:lnTo>
                  <a:pt x="2096" y="1312"/>
                </a:lnTo>
                <a:lnTo>
                  <a:pt x="2045" y="1304"/>
                </a:lnTo>
                <a:lnTo>
                  <a:pt x="1991" y="1298"/>
                </a:lnTo>
                <a:lnTo>
                  <a:pt x="1939" y="1294"/>
                </a:lnTo>
                <a:lnTo>
                  <a:pt x="1885" y="1292"/>
                </a:lnTo>
                <a:lnTo>
                  <a:pt x="1831" y="1291"/>
                </a:lnTo>
                <a:lnTo>
                  <a:pt x="1789" y="1291"/>
                </a:lnTo>
                <a:lnTo>
                  <a:pt x="1747" y="1293"/>
                </a:lnTo>
                <a:lnTo>
                  <a:pt x="1705" y="1296"/>
                </a:lnTo>
                <a:lnTo>
                  <a:pt x="1663" y="1299"/>
                </a:lnTo>
                <a:lnTo>
                  <a:pt x="1622" y="1304"/>
                </a:lnTo>
                <a:lnTo>
                  <a:pt x="1582" y="1310"/>
                </a:lnTo>
                <a:lnTo>
                  <a:pt x="1541" y="1316"/>
                </a:lnTo>
                <a:lnTo>
                  <a:pt x="1501" y="1324"/>
                </a:lnTo>
                <a:lnTo>
                  <a:pt x="1460" y="1332"/>
                </a:lnTo>
                <a:lnTo>
                  <a:pt x="1421" y="1342"/>
                </a:lnTo>
                <a:lnTo>
                  <a:pt x="1382" y="1353"/>
                </a:lnTo>
                <a:lnTo>
                  <a:pt x="1343" y="1364"/>
                </a:lnTo>
                <a:lnTo>
                  <a:pt x="1305" y="1376"/>
                </a:lnTo>
                <a:lnTo>
                  <a:pt x="1267" y="1391"/>
                </a:lnTo>
                <a:lnTo>
                  <a:pt x="1229" y="1405"/>
                </a:lnTo>
                <a:lnTo>
                  <a:pt x="1192" y="1419"/>
                </a:lnTo>
                <a:lnTo>
                  <a:pt x="1155" y="1436"/>
                </a:lnTo>
                <a:lnTo>
                  <a:pt x="1120" y="1452"/>
                </a:lnTo>
                <a:lnTo>
                  <a:pt x="1084" y="1470"/>
                </a:lnTo>
                <a:lnTo>
                  <a:pt x="1048" y="1489"/>
                </a:lnTo>
                <a:lnTo>
                  <a:pt x="1014" y="1508"/>
                </a:lnTo>
                <a:lnTo>
                  <a:pt x="980" y="1528"/>
                </a:lnTo>
                <a:lnTo>
                  <a:pt x="946" y="1550"/>
                </a:lnTo>
                <a:lnTo>
                  <a:pt x="913" y="1571"/>
                </a:lnTo>
                <a:lnTo>
                  <a:pt x="881" y="1594"/>
                </a:lnTo>
                <a:lnTo>
                  <a:pt x="849" y="1616"/>
                </a:lnTo>
                <a:lnTo>
                  <a:pt x="818" y="1641"/>
                </a:lnTo>
                <a:lnTo>
                  <a:pt x="787" y="1665"/>
                </a:lnTo>
                <a:lnTo>
                  <a:pt x="758" y="1691"/>
                </a:lnTo>
                <a:lnTo>
                  <a:pt x="728" y="1717"/>
                </a:lnTo>
                <a:lnTo>
                  <a:pt x="699" y="1743"/>
                </a:lnTo>
                <a:lnTo>
                  <a:pt x="671" y="1772"/>
                </a:lnTo>
                <a:lnTo>
                  <a:pt x="644" y="1799"/>
                </a:lnTo>
                <a:lnTo>
                  <a:pt x="616" y="1829"/>
                </a:lnTo>
                <a:lnTo>
                  <a:pt x="590" y="1857"/>
                </a:lnTo>
                <a:lnTo>
                  <a:pt x="565" y="1888"/>
                </a:lnTo>
                <a:lnTo>
                  <a:pt x="540" y="1919"/>
                </a:lnTo>
                <a:lnTo>
                  <a:pt x="516" y="1950"/>
                </a:lnTo>
                <a:lnTo>
                  <a:pt x="493" y="1982"/>
                </a:lnTo>
                <a:lnTo>
                  <a:pt x="470" y="2014"/>
                </a:lnTo>
                <a:lnTo>
                  <a:pt x="449" y="2047"/>
                </a:lnTo>
                <a:lnTo>
                  <a:pt x="427" y="2080"/>
                </a:lnTo>
                <a:lnTo>
                  <a:pt x="407" y="2115"/>
                </a:lnTo>
                <a:lnTo>
                  <a:pt x="388" y="2149"/>
                </a:lnTo>
                <a:lnTo>
                  <a:pt x="369" y="2185"/>
                </a:lnTo>
                <a:lnTo>
                  <a:pt x="351" y="2221"/>
                </a:lnTo>
                <a:lnTo>
                  <a:pt x="335" y="2256"/>
                </a:lnTo>
                <a:lnTo>
                  <a:pt x="319" y="2293"/>
                </a:lnTo>
                <a:lnTo>
                  <a:pt x="304" y="2330"/>
                </a:lnTo>
                <a:lnTo>
                  <a:pt x="290" y="2368"/>
                </a:lnTo>
                <a:lnTo>
                  <a:pt x="277" y="2406"/>
                </a:lnTo>
                <a:lnTo>
                  <a:pt x="264" y="2444"/>
                </a:lnTo>
                <a:lnTo>
                  <a:pt x="252" y="2483"/>
                </a:lnTo>
                <a:lnTo>
                  <a:pt x="241" y="2522"/>
                </a:lnTo>
                <a:lnTo>
                  <a:pt x="232" y="2561"/>
                </a:lnTo>
                <a:lnTo>
                  <a:pt x="223" y="2601"/>
                </a:lnTo>
                <a:lnTo>
                  <a:pt x="216" y="2641"/>
                </a:lnTo>
                <a:lnTo>
                  <a:pt x="209" y="2683"/>
                </a:lnTo>
                <a:lnTo>
                  <a:pt x="203" y="2723"/>
                </a:lnTo>
                <a:lnTo>
                  <a:pt x="198" y="2764"/>
                </a:lnTo>
                <a:lnTo>
                  <a:pt x="195" y="2806"/>
                </a:lnTo>
                <a:lnTo>
                  <a:pt x="192" y="2848"/>
                </a:lnTo>
                <a:lnTo>
                  <a:pt x="190" y="2889"/>
                </a:lnTo>
                <a:lnTo>
                  <a:pt x="190" y="2932"/>
                </a:lnTo>
                <a:lnTo>
                  <a:pt x="190" y="2975"/>
                </a:lnTo>
                <a:lnTo>
                  <a:pt x="192" y="3016"/>
                </a:lnTo>
                <a:lnTo>
                  <a:pt x="195" y="3058"/>
                </a:lnTo>
                <a:lnTo>
                  <a:pt x="198" y="3099"/>
                </a:lnTo>
                <a:lnTo>
                  <a:pt x="203" y="3141"/>
                </a:lnTo>
                <a:lnTo>
                  <a:pt x="209" y="3182"/>
                </a:lnTo>
                <a:lnTo>
                  <a:pt x="216" y="3223"/>
                </a:lnTo>
                <a:lnTo>
                  <a:pt x="223" y="3263"/>
                </a:lnTo>
                <a:lnTo>
                  <a:pt x="232" y="3302"/>
                </a:lnTo>
                <a:lnTo>
                  <a:pt x="241" y="3342"/>
                </a:lnTo>
                <a:lnTo>
                  <a:pt x="252" y="3381"/>
                </a:lnTo>
                <a:lnTo>
                  <a:pt x="264" y="3420"/>
                </a:lnTo>
                <a:lnTo>
                  <a:pt x="277" y="3458"/>
                </a:lnTo>
                <a:lnTo>
                  <a:pt x="290" y="3496"/>
                </a:lnTo>
                <a:lnTo>
                  <a:pt x="304" y="3534"/>
                </a:lnTo>
                <a:lnTo>
                  <a:pt x="319" y="3571"/>
                </a:lnTo>
                <a:lnTo>
                  <a:pt x="335" y="3608"/>
                </a:lnTo>
                <a:lnTo>
                  <a:pt x="351" y="3643"/>
                </a:lnTo>
                <a:lnTo>
                  <a:pt x="369" y="3679"/>
                </a:lnTo>
                <a:lnTo>
                  <a:pt x="388" y="3714"/>
                </a:lnTo>
                <a:lnTo>
                  <a:pt x="407" y="3749"/>
                </a:lnTo>
                <a:lnTo>
                  <a:pt x="427" y="3783"/>
                </a:lnTo>
                <a:lnTo>
                  <a:pt x="449" y="3817"/>
                </a:lnTo>
                <a:lnTo>
                  <a:pt x="470" y="3850"/>
                </a:lnTo>
                <a:lnTo>
                  <a:pt x="493" y="3882"/>
                </a:lnTo>
                <a:lnTo>
                  <a:pt x="516" y="3914"/>
                </a:lnTo>
                <a:lnTo>
                  <a:pt x="540" y="3945"/>
                </a:lnTo>
                <a:lnTo>
                  <a:pt x="565" y="3976"/>
                </a:lnTo>
                <a:lnTo>
                  <a:pt x="590" y="4007"/>
                </a:lnTo>
                <a:lnTo>
                  <a:pt x="616" y="4035"/>
                </a:lnTo>
                <a:lnTo>
                  <a:pt x="644" y="4065"/>
                </a:lnTo>
                <a:lnTo>
                  <a:pt x="671" y="4092"/>
                </a:lnTo>
                <a:lnTo>
                  <a:pt x="699" y="4121"/>
                </a:lnTo>
                <a:lnTo>
                  <a:pt x="728" y="4147"/>
                </a:lnTo>
                <a:lnTo>
                  <a:pt x="758" y="4173"/>
                </a:lnTo>
                <a:lnTo>
                  <a:pt x="787" y="4199"/>
                </a:lnTo>
                <a:lnTo>
                  <a:pt x="818" y="4223"/>
                </a:lnTo>
                <a:lnTo>
                  <a:pt x="849" y="4248"/>
                </a:lnTo>
                <a:lnTo>
                  <a:pt x="881" y="4270"/>
                </a:lnTo>
                <a:lnTo>
                  <a:pt x="913" y="4293"/>
                </a:lnTo>
                <a:lnTo>
                  <a:pt x="946" y="4315"/>
                </a:lnTo>
                <a:lnTo>
                  <a:pt x="980" y="4336"/>
                </a:lnTo>
                <a:lnTo>
                  <a:pt x="1014" y="4356"/>
                </a:lnTo>
                <a:lnTo>
                  <a:pt x="1048" y="4375"/>
                </a:lnTo>
                <a:lnTo>
                  <a:pt x="1084" y="4394"/>
                </a:lnTo>
                <a:lnTo>
                  <a:pt x="1120" y="4412"/>
                </a:lnTo>
                <a:lnTo>
                  <a:pt x="1155" y="4428"/>
                </a:lnTo>
                <a:lnTo>
                  <a:pt x="1192" y="4445"/>
                </a:lnTo>
                <a:lnTo>
                  <a:pt x="1229" y="4459"/>
                </a:lnTo>
                <a:lnTo>
                  <a:pt x="1267" y="4473"/>
                </a:lnTo>
                <a:lnTo>
                  <a:pt x="1305" y="4488"/>
                </a:lnTo>
                <a:lnTo>
                  <a:pt x="1343" y="4499"/>
                </a:lnTo>
                <a:lnTo>
                  <a:pt x="1382" y="4511"/>
                </a:lnTo>
                <a:lnTo>
                  <a:pt x="1421" y="4522"/>
                </a:lnTo>
                <a:lnTo>
                  <a:pt x="1460" y="4531"/>
                </a:lnTo>
                <a:lnTo>
                  <a:pt x="1501" y="4540"/>
                </a:lnTo>
                <a:lnTo>
                  <a:pt x="1541" y="4548"/>
                </a:lnTo>
                <a:lnTo>
                  <a:pt x="1582" y="4554"/>
                </a:lnTo>
                <a:lnTo>
                  <a:pt x="1622" y="4560"/>
                </a:lnTo>
                <a:lnTo>
                  <a:pt x="1663" y="4565"/>
                </a:lnTo>
                <a:lnTo>
                  <a:pt x="1705" y="4568"/>
                </a:lnTo>
                <a:lnTo>
                  <a:pt x="1747" y="4571"/>
                </a:lnTo>
                <a:lnTo>
                  <a:pt x="1789" y="4573"/>
                </a:lnTo>
                <a:lnTo>
                  <a:pt x="1831" y="4573"/>
                </a:lnTo>
                <a:lnTo>
                  <a:pt x="1874" y="4573"/>
                </a:lnTo>
                <a:lnTo>
                  <a:pt x="1915" y="4571"/>
                </a:lnTo>
                <a:lnTo>
                  <a:pt x="1958" y="4568"/>
                </a:lnTo>
                <a:lnTo>
                  <a:pt x="1999" y="4565"/>
                </a:lnTo>
                <a:lnTo>
                  <a:pt x="2040" y="4560"/>
                </a:lnTo>
                <a:lnTo>
                  <a:pt x="2081" y="4554"/>
                </a:lnTo>
                <a:lnTo>
                  <a:pt x="2122" y="4548"/>
                </a:lnTo>
                <a:lnTo>
                  <a:pt x="2162" y="4540"/>
                </a:lnTo>
                <a:lnTo>
                  <a:pt x="2201" y="4531"/>
                </a:lnTo>
                <a:lnTo>
                  <a:pt x="2242" y="4522"/>
                </a:lnTo>
                <a:lnTo>
                  <a:pt x="2281" y="4511"/>
                </a:lnTo>
                <a:lnTo>
                  <a:pt x="2319" y="4499"/>
                </a:lnTo>
                <a:lnTo>
                  <a:pt x="2358" y="4488"/>
                </a:lnTo>
                <a:lnTo>
                  <a:pt x="2395" y="4473"/>
                </a:lnTo>
                <a:lnTo>
                  <a:pt x="2433" y="4459"/>
                </a:lnTo>
                <a:lnTo>
                  <a:pt x="2470" y="4445"/>
                </a:lnTo>
                <a:lnTo>
                  <a:pt x="2506" y="4428"/>
                </a:lnTo>
                <a:lnTo>
                  <a:pt x="2542" y="4412"/>
                </a:lnTo>
                <a:lnTo>
                  <a:pt x="2578" y="4394"/>
                </a:lnTo>
                <a:lnTo>
                  <a:pt x="2613" y="4375"/>
                </a:lnTo>
                <a:lnTo>
                  <a:pt x="2648" y="4356"/>
                </a:lnTo>
                <a:lnTo>
                  <a:pt x="2682" y="4336"/>
                </a:lnTo>
                <a:lnTo>
                  <a:pt x="2715" y="4315"/>
                </a:lnTo>
                <a:lnTo>
                  <a:pt x="2749" y="4293"/>
                </a:lnTo>
                <a:lnTo>
                  <a:pt x="2781" y="4270"/>
                </a:lnTo>
                <a:lnTo>
                  <a:pt x="2813" y="4248"/>
                </a:lnTo>
                <a:lnTo>
                  <a:pt x="2845" y="4223"/>
                </a:lnTo>
                <a:lnTo>
                  <a:pt x="2875" y="4199"/>
                </a:lnTo>
                <a:lnTo>
                  <a:pt x="2905" y="4173"/>
                </a:lnTo>
                <a:lnTo>
                  <a:pt x="2935" y="4147"/>
                </a:lnTo>
                <a:lnTo>
                  <a:pt x="2964" y="4121"/>
                </a:lnTo>
                <a:lnTo>
                  <a:pt x="2992" y="4092"/>
                </a:lnTo>
                <a:lnTo>
                  <a:pt x="3019" y="4065"/>
                </a:lnTo>
                <a:lnTo>
                  <a:pt x="3045" y="4035"/>
                </a:lnTo>
                <a:lnTo>
                  <a:pt x="3072" y="4007"/>
                </a:lnTo>
                <a:lnTo>
                  <a:pt x="3098" y="3976"/>
                </a:lnTo>
                <a:lnTo>
                  <a:pt x="3123" y="3945"/>
                </a:lnTo>
                <a:lnTo>
                  <a:pt x="3146" y="3914"/>
                </a:lnTo>
                <a:lnTo>
                  <a:pt x="3169" y="3882"/>
                </a:lnTo>
                <a:lnTo>
                  <a:pt x="3192" y="3850"/>
                </a:lnTo>
                <a:lnTo>
                  <a:pt x="3214" y="3817"/>
                </a:lnTo>
                <a:lnTo>
                  <a:pt x="3234" y="3783"/>
                </a:lnTo>
                <a:lnTo>
                  <a:pt x="3254" y="3749"/>
                </a:lnTo>
                <a:lnTo>
                  <a:pt x="3275" y="3714"/>
                </a:lnTo>
                <a:lnTo>
                  <a:pt x="3292" y="3679"/>
                </a:lnTo>
                <a:lnTo>
                  <a:pt x="3310" y="3643"/>
                </a:lnTo>
                <a:lnTo>
                  <a:pt x="3327" y="3608"/>
                </a:lnTo>
                <a:lnTo>
                  <a:pt x="3344" y="3571"/>
                </a:lnTo>
                <a:lnTo>
                  <a:pt x="3359" y="3534"/>
                </a:lnTo>
                <a:lnTo>
                  <a:pt x="3373" y="3496"/>
                </a:lnTo>
                <a:lnTo>
                  <a:pt x="3386" y="3458"/>
                </a:lnTo>
                <a:lnTo>
                  <a:pt x="3398" y="3420"/>
                </a:lnTo>
                <a:lnTo>
                  <a:pt x="3410" y="3381"/>
                </a:lnTo>
                <a:lnTo>
                  <a:pt x="3421" y="3342"/>
                </a:lnTo>
                <a:lnTo>
                  <a:pt x="3430" y="3302"/>
                </a:lnTo>
                <a:lnTo>
                  <a:pt x="3439" y="3263"/>
                </a:lnTo>
                <a:lnTo>
                  <a:pt x="3447" y="3223"/>
                </a:lnTo>
                <a:lnTo>
                  <a:pt x="3454" y="3182"/>
                </a:lnTo>
                <a:lnTo>
                  <a:pt x="3459" y="3141"/>
                </a:lnTo>
                <a:lnTo>
                  <a:pt x="3463" y="3099"/>
                </a:lnTo>
                <a:lnTo>
                  <a:pt x="3467" y="3058"/>
                </a:lnTo>
                <a:lnTo>
                  <a:pt x="3471" y="3016"/>
                </a:lnTo>
                <a:lnTo>
                  <a:pt x="3472" y="2975"/>
                </a:lnTo>
                <a:lnTo>
                  <a:pt x="3472" y="2932"/>
                </a:lnTo>
                <a:lnTo>
                  <a:pt x="3472" y="2883"/>
                </a:lnTo>
                <a:lnTo>
                  <a:pt x="3469" y="2836"/>
                </a:lnTo>
                <a:lnTo>
                  <a:pt x="3466" y="2788"/>
                </a:lnTo>
                <a:lnTo>
                  <a:pt x="3461" y="2742"/>
                </a:lnTo>
                <a:lnTo>
                  <a:pt x="3455" y="2694"/>
                </a:lnTo>
                <a:lnTo>
                  <a:pt x="3448" y="2648"/>
                </a:lnTo>
                <a:lnTo>
                  <a:pt x="3440" y="2603"/>
                </a:lnTo>
                <a:lnTo>
                  <a:pt x="3429" y="2558"/>
                </a:lnTo>
                <a:lnTo>
                  <a:pt x="3418" y="2513"/>
                </a:lnTo>
                <a:lnTo>
                  <a:pt x="3405" y="2468"/>
                </a:lnTo>
                <a:lnTo>
                  <a:pt x="3392" y="2425"/>
                </a:lnTo>
                <a:lnTo>
                  <a:pt x="3378" y="2381"/>
                </a:lnTo>
                <a:lnTo>
                  <a:pt x="3361" y="2338"/>
                </a:lnTo>
                <a:lnTo>
                  <a:pt x="3345" y="2297"/>
                </a:lnTo>
                <a:lnTo>
                  <a:pt x="3327" y="2254"/>
                </a:lnTo>
                <a:lnTo>
                  <a:pt x="3307" y="2213"/>
                </a:lnTo>
                <a:lnTo>
                  <a:pt x="3449" y="2073"/>
                </a:lnTo>
                <a:lnTo>
                  <a:pt x="3474" y="2122"/>
                </a:lnTo>
                <a:lnTo>
                  <a:pt x="3498" y="2172"/>
                </a:lnTo>
                <a:lnTo>
                  <a:pt x="3519" y="2222"/>
                </a:lnTo>
                <a:lnTo>
                  <a:pt x="3539" y="2273"/>
                </a:lnTo>
                <a:lnTo>
                  <a:pt x="3558" y="2324"/>
                </a:lnTo>
                <a:lnTo>
                  <a:pt x="3576" y="2376"/>
                </a:lnTo>
                <a:lnTo>
                  <a:pt x="3593" y="2430"/>
                </a:lnTo>
                <a:lnTo>
                  <a:pt x="3607" y="2483"/>
                </a:lnTo>
                <a:lnTo>
                  <a:pt x="3619" y="2536"/>
                </a:lnTo>
                <a:lnTo>
                  <a:pt x="3631" y="2591"/>
                </a:lnTo>
                <a:lnTo>
                  <a:pt x="3640" y="2647"/>
                </a:lnTo>
                <a:lnTo>
                  <a:pt x="3649" y="2703"/>
                </a:lnTo>
                <a:lnTo>
                  <a:pt x="3655" y="2760"/>
                </a:lnTo>
                <a:lnTo>
                  <a:pt x="3658" y="2817"/>
                </a:lnTo>
                <a:lnTo>
                  <a:pt x="3662" y="2874"/>
                </a:lnTo>
                <a:lnTo>
                  <a:pt x="3662" y="2932"/>
                </a:lnTo>
                <a:lnTo>
                  <a:pt x="3662" y="2979"/>
                </a:lnTo>
                <a:lnTo>
                  <a:pt x="3659" y="3026"/>
                </a:lnTo>
                <a:lnTo>
                  <a:pt x="3657" y="3073"/>
                </a:lnTo>
                <a:lnTo>
                  <a:pt x="3652" y="3120"/>
                </a:lnTo>
                <a:lnTo>
                  <a:pt x="3647" y="3165"/>
                </a:lnTo>
                <a:lnTo>
                  <a:pt x="3642" y="3211"/>
                </a:lnTo>
                <a:lnTo>
                  <a:pt x="3633" y="3256"/>
                </a:lnTo>
                <a:lnTo>
                  <a:pt x="3625" y="3301"/>
                </a:lnTo>
                <a:lnTo>
                  <a:pt x="3615" y="3345"/>
                </a:lnTo>
                <a:lnTo>
                  <a:pt x="3605" y="3389"/>
                </a:lnTo>
                <a:lnTo>
                  <a:pt x="3593" y="3433"/>
                </a:lnTo>
                <a:lnTo>
                  <a:pt x="3580" y="3477"/>
                </a:lnTo>
                <a:lnTo>
                  <a:pt x="3566" y="3520"/>
                </a:lnTo>
                <a:lnTo>
                  <a:pt x="3551" y="3561"/>
                </a:lnTo>
                <a:lnTo>
                  <a:pt x="3535" y="3604"/>
                </a:lnTo>
                <a:lnTo>
                  <a:pt x="3518" y="3644"/>
                </a:lnTo>
                <a:lnTo>
                  <a:pt x="3500" y="3686"/>
                </a:lnTo>
                <a:lnTo>
                  <a:pt x="3481" y="3726"/>
                </a:lnTo>
                <a:lnTo>
                  <a:pt x="3462" y="3766"/>
                </a:lnTo>
                <a:lnTo>
                  <a:pt x="3441" y="3805"/>
                </a:lnTo>
                <a:lnTo>
                  <a:pt x="3420" y="3844"/>
                </a:lnTo>
                <a:lnTo>
                  <a:pt x="3397" y="3882"/>
                </a:lnTo>
                <a:lnTo>
                  <a:pt x="3373" y="3919"/>
                </a:lnTo>
                <a:lnTo>
                  <a:pt x="3349" y="3956"/>
                </a:lnTo>
                <a:lnTo>
                  <a:pt x="3325" y="3992"/>
                </a:lnTo>
                <a:lnTo>
                  <a:pt x="3298" y="4028"/>
                </a:lnTo>
                <a:lnTo>
                  <a:pt x="3272" y="4062"/>
                </a:lnTo>
                <a:lnTo>
                  <a:pt x="3244" y="4097"/>
                </a:lnTo>
                <a:lnTo>
                  <a:pt x="3215" y="4130"/>
                </a:lnTo>
                <a:lnTo>
                  <a:pt x="3187" y="4163"/>
                </a:lnTo>
                <a:lnTo>
                  <a:pt x="3157" y="4195"/>
                </a:lnTo>
                <a:lnTo>
                  <a:pt x="3126" y="4227"/>
                </a:lnTo>
                <a:lnTo>
                  <a:pt x="3094" y="4257"/>
                </a:lnTo>
                <a:lnTo>
                  <a:pt x="3062" y="4288"/>
                </a:lnTo>
                <a:lnTo>
                  <a:pt x="3029" y="4317"/>
                </a:lnTo>
                <a:lnTo>
                  <a:pt x="2996" y="4345"/>
                </a:lnTo>
                <a:lnTo>
                  <a:pt x="2961" y="4372"/>
                </a:lnTo>
                <a:lnTo>
                  <a:pt x="2927" y="4400"/>
                </a:lnTo>
                <a:lnTo>
                  <a:pt x="2891" y="4426"/>
                </a:lnTo>
                <a:lnTo>
                  <a:pt x="2854" y="4451"/>
                </a:lnTo>
                <a:lnTo>
                  <a:pt x="2818" y="4474"/>
                </a:lnTo>
                <a:lnTo>
                  <a:pt x="2781" y="4498"/>
                </a:lnTo>
                <a:lnTo>
                  <a:pt x="2743" y="4521"/>
                </a:lnTo>
                <a:lnTo>
                  <a:pt x="2704" y="4542"/>
                </a:lnTo>
                <a:lnTo>
                  <a:pt x="2664" y="4564"/>
                </a:lnTo>
                <a:lnTo>
                  <a:pt x="2625" y="4583"/>
                </a:lnTo>
                <a:lnTo>
                  <a:pt x="2585" y="4602"/>
                </a:lnTo>
                <a:lnTo>
                  <a:pt x="2544" y="4619"/>
                </a:lnTo>
                <a:lnTo>
                  <a:pt x="2503" y="4636"/>
                </a:lnTo>
                <a:lnTo>
                  <a:pt x="2460" y="4653"/>
                </a:lnTo>
                <a:lnTo>
                  <a:pt x="2419" y="4667"/>
                </a:lnTo>
                <a:lnTo>
                  <a:pt x="2376" y="4681"/>
                </a:lnTo>
                <a:lnTo>
                  <a:pt x="2332" y="4694"/>
                </a:lnTo>
                <a:lnTo>
                  <a:pt x="2289" y="4706"/>
                </a:lnTo>
                <a:lnTo>
                  <a:pt x="2245" y="4717"/>
                </a:lnTo>
                <a:lnTo>
                  <a:pt x="2200" y="4726"/>
                </a:lnTo>
                <a:lnTo>
                  <a:pt x="2155" y="4735"/>
                </a:lnTo>
                <a:lnTo>
                  <a:pt x="2110" y="4743"/>
                </a:lnTo>
                <a:lnTo>
                  <a:pt x="2065" y="4749"/>
                </a:lnTo>
                <a:lnTo>
                  <a:pt x="2018" y="4754"/>
                </a:lnTo>
                <a:lnTo>
                  <a:pt x="1972" y="4758"/>
                </a:lnTo>
                <a:lnTo>
                  <a:pt x="1926" y="4761"/>
                </a:lnTo>
                <a:lnTo>
                  <a:pt x="1878" y="4763"/>
                </a:lnTo>
                <a:lnTo>
                  <a:pt x="1831" y="4763"/>
                </a:lnTo>
                <a:lnTo>
                  <a:pt x="1783" y="4763"/>
                </a:lnTo>
                <a:lnTo>
                  <a:pt x="1737" y="4761"/>
                </a:lnTo>
                <a:lnTo>
                  <a:pt x="1691" y="4758"/>
                </a:lnTo>
                <a:lnTo>
                  <a:pt x="1644" y="4754"/>
                </a:lnTo>
                <a:lnTo>
                  <a:pt x="1598" y="4749"/>
                </a:lnTo>
                <a:lnTo>
                  <a:pt x="1552" y="4743"/>
                </a:lnTo>
                <a:lnTo>
                  <a:pt x="1507" y="4735"/>
                </a:lnTo>
                <a:lnTo>
                  <a:pt x="1462" y="4726"/>
                </a:lnTo>
                <a:lnTo>
                  <a:pt x="1418" y="4717"/>
                </a:lnTo>
                <a:lnTo>
                  <a:pt x="1374" y="4706"/>
                </a:lnTo>
                <a:lnTo>
                  <a:pt x="1330" y="4694"/>
                </a:lnTo>
                <a:lnTo>
                  <a:pt x="1287" y="4681"/>
                </a:lnTo>
                <a:lnTo>
                  <a:pt x="1244" y="4667"/>
                </a:lnTo>
                <a:lnTo>
                  <a:pt x="1202" y="4653"/>
                </a:lnTo>
                <a:lnTo>
                  <a:pt x="1160" y="4636"/>
                </a:lnTo>
                <a:lnTo>
                  <a:pt x="1118" y="4619"/>
                </a:lnTo>
                <a:lnTo>
                  <a:pt x="1078" y="4602"/>
                </a:lnTo>
                <a:lnTo>
                  <a:pt x="1038" y="4583"/>
                </a:lnTo>
                <a:lnTo>
                  <a:pt x="997" y="4564"/>
                </a:lnTo>
                <a:lnTo>
                  <a:pt x="958" y="4542"/>
                </a:lnTo>
                <a:lnTo>
                  <a:pt x="920" y="4521"/>
                </a:lnTo>
                <a:lnTo>
                  <a:pt x="882" y="4498"/>
                </a:lnTo>
                <a:lnTo>
                  <a:pt x="844" y="4474"/>
                </a:lnTo>
                <a:lnTo>
                  <a:pt x="807" y="4451"/>
                </a:lnTo>
                <a:lnTo>
                  <a:pt x="771" y="4426"/>
                </a:lnTo>
                <a:lnTo>
                  <a:pt x="735" y="4400"/>
                </a:lnTo>
                <a:lnTo>
                  <a:pt x="701" y="4372"/>
                </a:lnTo>
                <a:lnTo>
                  <a:pt x="666" y="4345"/>
                </a:lnTo>
                <a:lnTo>
                  <a:pt x="633" y="4317"/>
                </a:lnTo>
                <a:lnTo>
                  <a:pt x="600" y="4288"/>
                </a:lnTo>
                <a:lnTo>
                  <a:pt x="568" y="4257"/>
                </a:lnTo>
                <a:lnTo>
                  <a:pt x="537" y="4227"/>
                </a:lnTo>
                <a:lnTo>
                  <a:pt x="506" y="4195"/>
                </a:lnTo>
                <a:lnTo>
                  <a:pt x="476" y="4163"/>
                </a:lnTo>
                <a:lnTo>
                  <a:pt x="446" y="4130"/>
                </a:lnTo>
                <a:lnTo>
                  <a:pt x="418" y="4097"/>
                </a:lnTo>
                <a:lnTo>
                  <a:pt x="391" y="4062"/>
                </a:lnTo>
                <a:lnTo>
                  <a:pt x="363" y="4028"/>
                </a:lnTo>
                <a:lnTo>
                  <a:pt x="338" y="3992"/>
                </a:lnTo>
                <a:lnTo>
                  <a:pt x="312" y="3956"/>
                </a:lnTo>
                <a:lnTo>
                  <a:pt x="289" y="3919"/>
                </a:lnTo>
                <a:lnTo>
                  <a:pt x="265" y="3882"/>
                </a:lnTo>
                <a:lnTo>
                  <a:pt x="242" y="3844"/>
                </a:lnTo>
                <a:lnTo>
                  <a:pt x="221" y="3805"/>
                </a:lnTo>
                <a:lnTo>
                  <a:pt x="201" y="3766"/>
                </a:lnTo>
                <a:lnTo>
                  <a:pt x="180" y="3726"/>
                </a:lnTo>
                <a:lnTo>
                  <a:pt x="161" y="3686"/>
                </a:lnTo>
                <a:lnTo>
                  <a:pt x="144" y="3644"/>
                </a:lnTo>
                <a:lnTo>
                  <a:pt x="127" y="3604"/>
                </a:lnTo>
                <a:lnTo>
                  <a:pt x="112" y="3561"/>
                </a:lnTo>
                <a:lnTo>
                  <a:pt x="96" y="3520"/>
                </a:lnTo>
                <a:lnTo>
                  <a:pt x="82" y="3477"/>
                </a:lnTo>
                <a:lnTo>
                  <a:pt x="69" y="3433"/>
                </a:lnTo>
                <a:lnTo>
                  <a:pt x="58" y="3389"/>
                </a:lnTo>
                <a:lnTo>
                  <a:pt x="46" y="3345"/>
                </a:lnTo>
                <a:lnTo>
                  <a:pt x="37" y="3301"/>
                </a:lnTo>
                <a:lnTo>
                  <a:pt x="28" y="3256"/>
                </a:lnTo>
                <a:lnTo>
                  <a:pt x="21" y="3211"/>
                </a:lnTo>
                <a:lnTo>
                  <a:pt x="14" y="3165"/>
                </a:lnTo>
                <a:lnTo>
                  <a:pt x="9" y="3120"/>
                </a:lnTo>
                <a:lnTo>
                  <a:pt x="5" y="3073"/>
                </a:lnTo>
                <a:lnTo>
                  <a:pt x="2" y="3026"/>
                </a:lnTo>
                <a:lnTo>
                  <a:pt x="0" y="2979"/>
                </a:lnTo>
                <a:lnTo>
                  <a:pt x="0" y="2932"/>
                </a:lnTo>
                <a:lnTo>
                  <a:pt x="0" y="2884"/>
                </a:lnTo>
                <a:lnTo>
                  <a:pt x="2" y="2838"/>
                </a:lnTo>
                <a:lnTo>
                  <a:pt x="5" y="2791"/>
                </a:lnTo>
                <a:lnTo>
                  <a:pt x="9" y="2744"/>
                </a:lnTo>
                <a:lnTo>
                  <a:pt x="14" y="2699"/>
                </a:lnTo>
                <a:lnTo>
                  <a:pt x="21" y="2653"/>
                </a:lnTo>
                <a:lnTo>
                  <a:pt x="28" y="2608"/>
                </a:lnTo>
                <a:lnTo>
                  <a:pt x="37" y="2563"/>
                </a:lnTo>
                <a:lnTo>
                  <a:pt x="46" y="2519"/>
                </a:lnTo>
                <a:lnTo>
                  <a:pt x="58" y="2475"/>
                </a:lnTo>
                <a:lnTo>
                  <a:pt x="69" y="2431"/>
                </a:lnTo>
                <a:lnTo>
                  <a:pt x="82" y="2387"/>
                </a:lnTo>
                <a:lnTo>
                  <a:pt x="96" y="2344"/>
                </a:lnTo>
                <a:lnTo>
                  <a:pt x="112" y="2303"/>
                </a:lnTo>
                <a:lnTo>
                  <a:pt x="127" y="2261"/>
                </a:lnTo>
                <a:lnTo>
                  <a:pt x="144" y="2219"/>
                </a:lnTo>
                <a:lnTo>
                  <a:pt x="161" y="2178"/>
                </a:lnTo>
                <a:lnTo>
                  <a:pt x="180" y="2137"/>
                </a:lnTo>
                <a:lnTo>
                  <a:pt x="201" y="2098"/>
                </a:lnTo>
                <a:lnTo>
                  <a:pt x="221" y="2059"/>
                </a:lnTo>
                <a:lnTo>
                  <a:pt x="242" y="2020"/>
                </a:lnTo>
                <a:lnTo>
                  <a:pt x="265" y="1982"/>
                </a:lnTo>
                <a:lnTo>
                  <a:pt x="289" y="1945"/>
                </a:lnTo>
                <a:lnTo>
                  <a:pt x="312" y="1908"/>
                </a:lnTo>
                <a:lnTo>
                  <a:pt x="338" y="1871"/>
                </a:lnTo>
                <a:lnTo>
                  <a:pt x="363" y="1836"/>
                </a:lnTo>
                <a:lnTo>
                  <a:pt x="391" y="1801"/>
                </a:lnTo>
                <a:lnTo>
                  <a:pt x="418" y="1767"/>
                </a:lnTo>
                <a:lnTo>
                  <a:pt x="446" y="1734"/>
                </a:lnTo>
                <a:lnTo>
                  <a:pt x="476" y="1700"/>
                </a:lnTo>
                <a:lnTo>
                  <a:pt x="506" y="1668"/>
                </a:lnTo>
                <a:lnTo>
                  <a:pt x="537" y="1638"/>
                </a:lnTo>
                <a:lnTo>
                  <a:pt x="568" y="1607"/>
                </a:lnTo>
                <a:lnTo>
                  <a:pt x="600" y="1576"/>
                </a:lnTo>
                <a:lnTo>
                  <a:pt x="633" y="1547"/>
                </a:lnTo>
                <a:lnTo>
                  <a:pt x="666" y="1519"/>
                </a:lnTo>
                <a:lnTo>
                  <a:pt x="701" y="1491"/>
                </a:lnTo>
                <a:lnTo>
                  <a:pt x="735" y="1464"/>
                </a:lnTo>
                <a:lnTo>
                  <a:pt x="771" y="1438"/>
                </a:lnTo>
                <a:lnTo>
                  <a:pt x="807" y="1413"/>
                </a:lnTo>
                <a:lnTo>
                  <a:pt x="844" y="1389"/>
                </a:lnTo>
                <a:lnTo>
                  <a:pt x="882" y="1366"/>
                </a:lnTo>
                <a:lnTo>
                  <a:pt x="920" y="1343"/>
                </a:lnTo>
                <a:lnTo>
                  <a:pt x="958" y="1322"/>
                </a:lnTo>
                <a:lnTo>
                  <a:pt x="997" y="1301"/>
                </a:lnTo>
                <a:lnTo>
                  <a:pt x="1038" y="1281"/>
                </a:lnTo>
                <a:lnTo>
                  <a:pt x="1078" y="1262"/>
                </a:lnTo>
                <a:lnTo>
                  <a:pt x="1118" y="1244"/>
                </a:lnTo>
                <a:lnTo>
                  <a:pt x="1160" y="1228"/>
                </a:lnTo>
                <a:lnTo>
                  <a:pt x="1202" y="1211"/>
                </a:lnTo>
                <a:lnTo>
                  <a:pt x="1244" y="1197"/>
                </a:lnTo>
                <a:lnTo>
                  <a:pt x="1287" y="1183"/>
                </a:lnTo>
                <a:lnTo>
                  <a:pt x="1330" y="1170"/>
                </a:lnTo>
                <a:lnTo>
                  <a:pt x="1374" y="1158"/>
                </a:lnTo>
                <a:lnTo>
                  <a:pt x="1418" y="1147"/>
                </a:lnTo>
                <a:lnTo>
                  <a:pt x="1462" y="1138"/>
                </a:lnTo>
                <a:lnTo>
                  <a:pt x="1507" y="1129"/>
                </a:lnTo>
                <a:lnTo>
                  <a:pt x="1552" y="1122"/>
                </a:lnTo>
                <a:lnTo>
                  <a:pt x="1598" y="1115"/>
                </a:lnTo>
                <a:lnTo>
                  <a:pt x="1644" y="1110"/>
                </a:lnTo>
                <a:lnTo>
                  <a:pt x="1691" y="1106"/>
                </a:lnTo>
                <a:lnTo>
                  <a:pt x="1737" y="1103"/>
                </a:lnTo>
                <a:lnTo>
                  <a:pt x="1783" y="1101"/>
                </a:lnTo>
                <a:lnTo>
                  <a:pt x="1831" y="1101"/>
                </a:lnTo>
                <a:lnTo>
                  <a:pt x="1895" y="1102"/>
                </a:lnTo>
                <a:lnTo>
                  <a:pt x="1958" y="1104"/>
                </a:lnTo>
                <a:lnTo>
                  <a:pt x="2021" y="1110"/>
                </a:lnTo>
                <a:lnTo>
                  <a:pt x="2083" y="1117"/>
                </a:lnTo>
                <a:lnTo>
                  <a:pt x="2144" y="1127"/>
                </a:lnTo>
                <a:lnTo>
                  <a:pt x="2205" y="1139"/>
                </a:lnTo>
                <a:lnTo>
                  <a:pt x="2264" y="1152"/>
                </a:lnTo>
                <a:lnTo>
                  <a:pt x="2324" y="1167"/>
                </a:lnTo>
                <a:lnTo>
                  <a:pt x="2382" y="1185"/>
                </a:lnTo>
                <a:lnTo>
                  <a:pt x="2440" y="1204"/>
                </a:lnTo>
                <a:lnTo>
                  <a:pt x="2497" y="1225"/>
                </a:lnTo>
                <a:lnTo>
                  <a:pt x="2553" y="1248"/>
                </a:lnTo>
                <a:lnTo>
                  <a:pt x="2607" y="1273"/>
                </a:lnTo>
                <a:lnTo>
                  <a:pt x="2661" y="1299"/>
                </a:lnTo>
                <a:lnTo>
                  <a:pt x="2714" y="1328"/>
                </a:lnTo>
                <a:lnTo>
                  <a:pt x="2765" y="1357"/>
                </a:lnTo>
                <a:lnTo>
                  <a:pt x="3964" y="158"/>
                </a:lnTo>
                <a:lnTo>
                  <a:pt x="4021" y="100"/>
                </a:lnTo>
                <a:lnTo>
                  <a:pt x="4037" y="87"/>
                </a:lnTo>
                <a:lnTo>
                  <a:pt x="4052" y="74"/>
                </a:lnTo>
                <a:lnTo>
                  <a:pt x="4069" y="62"/>
                </a:lnTo>
                <a:lnTo>
                  <a:pt x="4086" y="51"/>
                </a:lnTo>
                <a:lnTo>
                  <a:pt x="4102" y="40"/>
                </a:lnTo>
                <a:lnTo>
                  <a:pt x="4120" y="32"/>
                </a:lnTo>
                <a:lnTo>
                  <a:pt x="4138" y="25"/>
                </a:lnTo>
                <a:lnTo>
                  <a:pt x="4156" y="18"/>
                </a:lnTo>
                <a:lnTo>
                  <a:pt x="4175" y="13"/>
                </a:lnTo>
                <a:lnTo>
                  <a:pt x="4194" y="8"/>
                </a:lnTo>
                <a:lnTo>
                  <a:pt x="4213" y="5"/>
                </a:lnTo>
                <a:lnTo>
                  <a:pt x="4233" y="2"/>
                </a:lnTo>
                <a:lnTo>
                  <a:pt x="4252" y="0"/>
                </a:lnTo>
                <a:lnTo>
                  <a:pt x="4272" y="0"/>
                </a:lnTo>
                <a:lnTo>
                  <a:pt x="4292" y="0"/>
                </a:lnTo>
                <a:lnTo>
                  <a:pt x="4312" y="2"/>
                </a:lnTo>
                <a:lnTo>
                  <a:pt x="4331" y="5"/>
                </a:lnTo>
                <a:lnTo>
                  <a:pt x="4352" y="7"/>
                </a:lnTo>
                <a:lnTo>
                  <a:pt x="4372" y="12"/>
                </a:lnTo>
                <a:lnTo>
                  <a:pt x="4392" y="17"/>
                </a:lnTo>
                <a:lnTo>
                  <a:pt x="4412" y="23"/>
                </a:lnTo>
                <a:lnTo>
                  <a:pt x="4431" y="30"/>
                </a:lnTo>
                <a:lnTo>
                  <a:pt x="4451" y="38"/>
                </a:lnTo>
                <a:lnTo>
                  <a:pt x="4470" y="46"/>
                </a:lnTo>
                <a:lnTo>
                  <a:pt x="4489" y="56"/>
                </a:lnTo>
                <a:lnTo>
                  <a:pt x="4508" y="66"/>
                </a:lnTo>
                <a:lnTo>
                  <a:pt x="4527" y="78"/>
                </a:lnTo>
                <a:lnTo>
                  <a:pt x="4545" y="90"/>
                </a:lnTo>
                <a:lnTo>
                  <a:pt x="4563" y="103"/>
                </a:lnTo>
                <a:lnTo>
                  <a:pt x="4580" y="118"/>
                </a:lnTo>
                <a:lnTo>
                  <a:pt x="4596" y="132"/>
                </a:lnTo>
                <a:lnTo>
                  <a:pt x="4613" y="148"/>
                </a:lnTo>
                <a:lnTo>
                  <a:pt x="4628" y="164"/>
                </a:lnTo>
                <a:lnTo>
                  <a:pt x="4642" y="180"/>
                </a:lnTo>
                <a:lnTo>
                  <a:pt x="4657" y="198"/>
                </a:lnTo>
                <a:lnTo>
                  <a:pt x="4670" y="216"/>
                </a:lnTo>
                <a:lnTo>
                  <a:pt x="4683" y="234"/>
                </a:lnTo>
                <a:lnTo>
                  <a:pt x="4694" y="252"/>
                </a:lnTo>
                <a:lnTo>
                  <a:pt x="4704" y="271"/>
                </a:lnTo>
                <a:lnTo>
                  <a:pt x="4714" y="290"/>
                </a:lnTo>
                <a:lnTo>
                  <a:pt x="4723" y="310"/>
                </a:lnTo>
                <a:lnTo>
                  <a:pt x="4730" y="329"/>
                </a:lnTo>
                <a:lnTo>
                  <a:pt x="4737" y="349"/>
                </a:lnTo>
                <a:lnTo>
                  <a:pt x="4743" y="368"/>
                </a:lnTo>
                <a:lnTo>
                  <a:pt x="4749" y="388"/>
                </a:lnTo>
                <a:lnTo>
                  <a:pt x="4753" y="408"/>
                </a:lnTo>
                <a:lnTo>
                  <a:pt x="4756" y="429"/>
                </a:lnTo>
                <a:lnTo>
                  <a:pt x="4759" y="449"/>
                </a:lnTo>
                <a:lnTo>
                  <a:pt x="4760" y="469"/>
                </a:lnTo>
                <a:lnTo>
                  <a:pt x="4760" y="489"/>
                </a:lnTo>
                <a:lnTo>
                  <a:pt x="4760" y="508"/>
                </a:lnTo>
                <a:lnTo>
                  <a:pt x="4759" y="528"/>
                </a:lnTo>
                <a:lnTo>
                  <a:pt x="4756" y="547"/>
                </a:lnTo>
                <a:lnTo>
                  <a:pt x="4753" y="568"/>
                </a:lnTo>
                <a:lnTo>
                  <a:pt x="4748" y="587"/>
                </a:lnTo>
                <a:lnTo>
                  <a:pt x="4742" y="604"/>
                </a:lnTo>
                <a:lnTo>
                  <a:pt x="4736" y="623"/>
                </a:lnTo>
                <a:lnTo>
                  <a:pt x="4728" y="641"/>
                </a:lnTo>
                <a:lnTo>
                  <a:pt x="4720" y="659"/>
                </a:lnTo>
                <a:lnTo>
                  <a:pt x="4710" y="676"/>
                </a:lnTo>
                <a:lnTo>
                  <a:pt x="4699" y="692"/>
                </a:lnTo>
                <a:lnTo>
                  <a:pt x="4688" y="708"/>
                </a:lnTo>
                <a:lnTo>
                  <a:pt x="4675" y="724"/>
                </a:lnTo>
                <a:lnTo>
                  <a:pt x="4660" y="739"/>
                </a:lnTo>
                <a:lnTo>
                  <a:pt x="4436" y="963"/>
                </a:lnTo>
                <a:lnTo>
                  <a:pt x="2812" y="2570"/>
                </a:lnTo>
                <a:lnTo>
                  <a:pt x="2211" y="2862"/>
                </a:lnTo>
                <a:lnTo>
                  <a:pt x="2213" y="2880"/>
                </a:lnTo>
                <a:lnTo>
                  <a:pt x="2216" y="2896"/>
                </a:lnTo>
                <a:lnTo>
                  <a:pt x="2217" y="2914"/>
                </a:lnTo>
                <a:lnTo>
                  <a:pt x="2217" y="2932"/>
                </a:lnTo>
                <a:lnTo>
                  <a:pt x="2217" y="2952"/>
                </a:lnTo>
                <a:lnTo>
                  <a:pt x="2216" y="2971"/>
                </a:lnTo>
                <a:lnTo>
                  <a:pt x="2213" y="2991"/>
                </a:lnTo>
                <a:lnTo>
                  <a:pt x="2210" y="3010"/>
                </a:lnTo>
                <a:lnTo>
                  <a:pt x="2205" y="3028"/>
                </a:lnTo>
                <a:lnTo>
                  <a:pt x="2200" y="3047"/>
                </a:lnTo>
                <a:lnTo>
                  <a:pt x="2194" y="3065"/>
                </a:lnTo>
                <a:lnTo>
                  <a:pt x="2187" y="3083"/>
                </a:lnTo>
                <a:lnTo>
                  <a:pt x="2179" y="3099"/>
                </a:lnTo>
                <a:lnTo>
                  <a:pt x="2170" y="3116"/>
                </a:lnTo>
                <a:lnTo>
                  <a:pt x="2161" y="3133"/>
                </a:lnTo>
                <a:lnTo>
                  <a:pt x="2151" y="3148"/>
                </a:lnTo>
                <a:lnTo>
                  <a:pt x="2141" y="3163"/>
                </a:lnTo>
                <a:lnTo>
                  <a:pt x="2129" y="3178"/>
                </a:lnTo>
                <a:lnTo>
                  <a:pt x="2117" y="3192"/>
                </a:lnTo>
                <a:lnTo>
                  <a:pt x="2104" y="3205"/>
                </a:lnTo>
                <a:lnTo>
                  <a:pt x="2091" y="3218"/>
                </a:lnTo>
                <a:lnTo>
                  <a:pt x="2077" y="3230"/>
                </a:lnTo>
                <a:lnTo>
                  <a:pt x="2062" y="3242"/>
                </a:lnTo>
                <a:lnTo>
                  <a:pt x="2047" y="3253"/>
                </a:lnTo>
                <a:lnTo>
                  <a:pt x="2032" y="3262"/>
                </a:lnTo>
                <a:lnTo>
                  <a:pt x="2015" y="3272"/>
                </a:lnTo>
                <a:lnTo>
                  <a:pt x="1998" y="3280"/>
                </a:lnTo>
                <a:lnTo>
                  <a:pt x="1982" y="3288"/>
                </a:lnTo>
                <a:lnTo>
                  <a:pt x="1964" y="3294"/>
                </a:lnTo>
                <a:lnTo>
                  <a:pt x="1946" y="3301"/>
                </a:lnTo>
                <a:lnTo>
                  <a:pt x="1927" y="3306"/>
                </a:lnTo>
                <a:lnTo>
                  <a:pt x="1909" y="3311"/>
                </a:lnTo>
                <a:lnTo>
                  <a:pt x="1890" y="3313"/>
                </a:lnTo>
                <a:lnTo>
                  <a:pt x="1870" y="3315"/>
                </a:lnTo>
                <a:lnTo>
                  <a:pt x="1851" y="3318"/>
                </a:lnTo>
                <a:lnTo>
                  <a:pt x="1831" y="3318"/>
                </a:lnTo>
                <a:lnTo>
                  <a:pt x="1811" y="3318"/>
                </a:lnTo>
                <a:lnTo>
                  <a:pt x="1792" y="3315"/>
                </a:lnTo>
                <a:lnTo>
                  <a:pt x="1773" y="3313"/>
                </a:lnTo>
                <a:lnTo>
                  <a:pt x="1754" y="3311"/>
                </a:lnTo>
                <a:lnTo>
                  <a:pt x="1735" y="3306"/>
                </a:lnTo>
                <a:lnTo>
                  <a:pt x="1717" y="3301"/>
                </a:lnTo>
                <a:lnTo>
                  <a:pt x="1698" y="3294"/>
                </a:lnTo>
                <a:lnTo>
                  <a:pt x="1681" y="3288"/>
                </a:lnTo>
                <a:lnTo>
                  <a:pt x="1663" y="3280"/>
                </a:lnTo>
                <a:lnTo>
                  <a:pt x="1647" y="3272"/>
                </a:lnTo>
                <a:lnTo>
                  <a:pt x="1631" y="3262"/>
                </a:lnTo>
                <a:lnTo>
                  <a:pt x="1615" y="3253"/>
                </a:lnTo>
                <a:lnTo>
                  <a:pt x="1601" y="3242"/>
                </a:lnTo>
                <a:lnTo>
                  <a:pt x="1585" y="3230"/>
                </a:lnTo>
                <a:lnTo>
                  <a:pt x="1572" y="3218"/>
                </a:lnTo>
                <a:lnTo>
                  <a:pt x="1558" y="3205"/>
                </a:lnTo>
                <a:lnTo>
                  <a:pt x="1546" y="3192"/>
                </a:lnTo>
                <a:lnTo>
                  <a:pt x="1533" y="3178"/>
                </a:lnTo>
                <a:lnTo>
                  <a:pt x="1522" y="3163"/>
                </a:lnTo>
                <a:lnTo>
                  <a:pt x="1511" y="3148"/>
                </a:lnTo>
                <a:lnTo>
                  <a:pt x="1501" y="3133"/>
                </a:lnTo>
                <a:lnTo>
                  <a:pt x="1491" y="3116"/>
                </a:lnTo>
                <a:lnTo>
                  <a:pt x="1483" y="3099"/>
                </a:lnTo>
                <a:lnTo>
                  <a:pt x="1476" y="3083"/>
                </a:lnTo>
                <a:lnTo>
                  <a:pt x="1469" y="3065"/>
                </a:lnTo>
                <a:lnTo>
                  <a:pt x="1463" y="3047"/>
                </a:lnTo>
                <a:lnTo>
                  <a:pt x="1457" y="3028"/>
                </a:lnTo>
                <a:lnTo>
                  <a:pt x="1453" y="3010"/>
                </a:lnTo>
                <a:lnTo>
                  <a:pt x="1450" y="2991"/>
                </a:lnTo>
                <a:lnTo>
                  <a:pt x="1447" y="2971"/>
                </a:lnTo>
                <a:lnTo>
                  <a:pt x="1446" y="2952"/>
                </a:lnTo>
                <a:lnTo>
                  <a:pt x="1445" y="2932"/>
                </a:lnTo>
                <a:lnTo>
                  <a:pt x="1446" y="2912"/>
                </a:lnTo>
                <a:lnTo>
                  <a:pt x="1447" y="2893"/>
                </a:lnTo>
                <a:lnTo>
                  <a:pt x="1450" y="2874"/>
                </a:lnTo>
                <a:lnTo>
                  <a:pt x="1453" y="2855"/>
                </a:lnTo>
                <a:lnTo>
                  <a:pt x="1457" y="2836"/>
                </a:lnTo>
                <a:lnTo>
                  <a:pt x="1463" y="2817"/>
                </a:lnTo>
                <a:lnTo>
                  <a:pt x="1469" y="2799"/>
                </a:lnTo>
                <a:lnTo>
                  <a:pt x="1476" y="2781"/>
                </a:lnTo>
                <a:lnTo>
                  <a:pt x="1483" y="2764"/>
                </a:lnTo>
                <a:lnTo>
                  <a:pt x="1491" y="2748"/>
                </a:lnTo>
                <a:lnTo>
                  <a:pt x="1501" y="2731"/>
                </a:lnTo>
                <a:lnTo>
                  <a:pt x="1511" y="2716"/>
                </a:lnTo>
                <a:lnTo>
                  <a:pt x="1522" y="2702"/>
                </a:lnTo>
                <a:lnTo>
                  <a:pt x="1533" y="2686"/>
                </a:lnTo>
                <a:lnTo>
                  <a:pt x="1546" y="2672"/>
                </a:lnTo>
                <a:lnTo>
                  <a:pt x="1558" y="2659"/>
                </a:lnTo>
                <a:lnTo>
                  <a:pt x="1572" y="2646"/>
                </a:lnTo>
                <a:lnTo>
                  <a:pt x="1585" y="2634"/>
                </a:lnTo>
                <a:lnTo>
                  <a:pt x="1601" y="2623"/>
                </a:lnTo>
                <a:lnTo>
                  <a:pt x="1615" y="2611"/>
                </a:lnTo>
                <a:lnTo>
                  <a:pt x="1631" y="2602"/>
                </a:lnTo>
                <a:lnTo>
                  <a:pt x="1647" y="2592"/>
                </a:lnTo>
                <a:lnTo>
                  <a:pt x="1663" y="2584"/>
                </a:lnTo>
                <a:lnTo>
                  <a:pt x="1681" y="2576"/>
                </a:lnTo>
                <a:lnTo>
                  <a:pt x="1698" y="2570"/>
                </a:lnTo>
                <a:lnTo>
                  <a:pt x="1717" y="2564"/>
                </a:lnTo>
                <a:lnTo>
                  <a:pt x="1735" y="2558"/>
                </a:lnTo>
                <a:lnTo>
                  <a:pt x="1754" y="2554"/>
                </a:lnTo>
                <a:lnTo>
                  <a:pt x="1773" y="2551"/>
                </a:lnTo>
                <a:lnTo>
                  <a:pt x="1792" y="2548"/>
                </a:lnTo>
                <a:lnTo>
                  <a:pt x="1811" y="2546"/>
                </a:lnTo>
                <a:lnTo>
                  <a:pt x="1831" y="2546"/>
                </a:lnTo>
                <a:lnTo>
                  <a:pt x="1864" y="2547"/>
                </a:lnTo>
                <a:lnTo>
                  <a:pt x="1896" y="2552"/>
                </a:lnTo>
                <a:lnTo>
                  <a:pt x="2022" y="2291"/>
                </a:lnTo>
                <a:lnTo>
                  <a:pt x="1988" y="2282"/>
                </a:lnTo>
                <a:lnTo>
                  <a:pt x="1952" y="2274"/>
                </a:lnTo>
                <a:lnTo>
                  <a:pt x="1915" y="2268"/>
                </a:lnTo>
                <a:lnTo>
                  <a:pt x="1878" y="2265"/>
                </a:lnTo>
                <a:lnTo>
                  <a:pt x="1878" y="2075"/>
                </a:lnTo>
                <a:close/>
                <a:moveTo>
                  <a:pt x="1827" y="2692"/>
                </a:moveTo>
                <a:lnTo>
                  <a:pt x="1827" y="2692"/>
                </a:lnTo>
                <a:lnTo>
                  <a:pt x="1804" y="2694"/>
                </a:lnTo>
                <a:lnTo>
                  <a:pt x="1780" y="2698"/>
                </a:lnTo>
                <a:lnTo>
                  <a:pt x="1757" y="2704"/>
                </a:lnTo>
                <a:lnTo>
                  <a:pt x="1736" y="2712"/>
                </a:lnTo>
                <a:lnTo>
                  <a:pt x="1715" y="2722"/>
                </a:lnTo>
                <a:lnTo>
                  <a:pt x="1696" y="2735"/>
                </a:lnTo>
                <a:lnTo>
                  <a:pt x="1678" y="2748"/>
                </a:lnTo>
                <a:lnTo>
                  <a:pt x="1661" y="2763"/>
                </a:lnTo>
                <a:lnTo>
                  <a:pt x="1646" y="2781"/>
                </a:lnTo>
                <a:lnTo>
                  <a:pt x="1631" y="2799"/>
                </a:lnTo>
                <a:lnTo>
                  <a:pt x="1620" y="2819"/>
                </a:lnTo>
                <a:lnTo>
                  <a:pt x="1610" y="2839"/>
                </a:lnTo>
                <a:lnTo>
                  <a:pt x="1602" y="2862"/>
                </a:lnTo>
                <a:lnTo>
                  <a:pt x="1596" y="2884"/>
                </a:lnTo>
                <a:lnTo>
                  <a:pt x="1592" y="2908"/>
                </a:lnTo>
                <a:lnTo>
                  <a:pt x="1591" y="2932"/>
                </a:lnTo>
                <a:lnTo>
                  <a:pt x="1592" y="2957"/>
                </a:lnTo>
                <a:lnTo>
                  <a:pt x="1597" y="2981"/>
                </a:lnTo>
                <a:lnTo>
                  <a:pt x="1602" y="3003"/>
                </a:lnTo>
                <a:lnTo>
                  <a:pt x="1610" y="3026"/>
                </a:lnTo>
                <a:lnTo>
                  <a:pt x="1621" y="3046"/>
                </a:lnTo>
                <a:lnTo>
                  <a:pt x="1633" y="3066"/>
                </a:lnTo>
                <a:lnTo>
                  <a:pt x="1646" y="3084"/>
                </a:lnTo>
                <a:lnTo>
                  <a:pt x="1662" y="3102"/>
                </a:lnTo>
                <a:lnTo>
                  <a:pt x="1679" y="3117"/>
                </a:lnTo>
                <a:lnTo>
                  <a:pt x="1697" y="3130"/>
                </a:lnTo>
                <a:lnTo>
                  <a:pt x="1717" y="3142"/>
                </a:lnTo>
                <a:lnTo>
                  <a:pt x="1738" y="3153"/>
                </a:lnTo>
                <a:lnTo>
                  <a:pt x="1760" y="3161"/>
                </a:lnTo>
                <a:lnTo>
                  <a:pt x="1783" y="3167"/>
                </a:lnTo>
                <a:lnTo>
                  <a:pt x="1807" y="3171"/>
                </a:lnTo>
                <a:lnTo>
                  <a:pt x="1831" y="3172"/>
                </a:lnTo>
                <a:lnTo>
                  <a:pt x="1856" y="3171"/>
                </a:lnTo>
                <a:lnTo>
                  <a:pt x="1880" y="3167"/>
                </a:lnTo>
                <a:lnTo>
                  <a:pt x="1902" y="3161"/>
                </a:lnTo>
                <a:lnTo>
                  <a:pt x="1925" y="3153"/>
                </a:lnTo>
                <a:lnTo>
                  <a:pt x="1945" y="3142"/>
                </a:lnTo>
                <a:lnTo>
                  <a:pt x="1965" y="3130"/>
                </a:lnTo>
                <a:lnTo>
                  <a:pt x="1984" y="3117"/>
                </a:lnTo>
                <a:lnTo>
                  <a:pt x="2001" y="3102"/>
                </a:lnTo>
                <a:lnTo>
                  <a:pt x="2016" y="3084"/>
                </a:lnTo>
                <a:lnTo>
                  <a:pt x="2030" y="3066"/>
                </a:lnTo>
                <a:lnTo>
                  <a:pt x="2042" y="3046"/>
                </a:lnTo>
                <a:lnTo>
                  <a:pt x="2052" y="3026"/>
                </a:lnTo>
                <a:lnTo>
                  <a:pt x="2060" y="3003"/>
                </a:lnTo>
                <a:lnTo>
                  <a:pt x="2066" y="2981"/>
                </a:lnTo>
                <a:lnTo>
                  <a:pt x="2070" y="2957"/>
                </a:lnTo>
                <a:lnTo>
                  <a:pt x="2071" y="2932"/>
                </a:lnTo>
                <a:lnTo>
                  <a:pt x="2071" y="2931"/>
                </a:lnTo>
                <a:lnTo>
                  <a:pt x="1862" y="3033"/>
                </a:lnTo>
                <a:lnTo>
                  <a:pt x="1728" y="2899"/>
                </a:lnTo>
                <a:lnTo>
                  <a:pt x="1827" y="2692"/>
                </a:lnTo>
                <a:close/>
                <a:moveTo>
                  <a:pt x="2056" y="2832"/>
                </a:moveTo>
                <a:lnTo>
                  <a:pt x="2527" y="2609"/>
                </a:lnTo>
                <a:lnTo>
                  <a:pt x="2495" y="2601"/>
                </a:lnTo>
                <a:lnTo>
                  <a:pt x="2464" y="2589"/>
                </a:lnTo>
                <a:lnTo>
                  <a:pt x="2433" y="2576"/>
                </a:lnTo>
                <a:lnTo>
                  <a:pt x="2402" y="2559"/>
                </a:lnTo>
                <a:lnTo>
                  <a:pt x="2373" y="2541"/>
                </a:lnTo>
                <a:lnTo>
                  <a:pt x="2345" y="2521"/>
                </a:lnTo>
                <a:lnTo>
                  <a:pt x="2318" y="2498"/>
                </a:lnTo>
                <a:lnTo>
                  <a:pt x="2292" y="2475"/>
                </a:lnTo>
                <a:lnTo>
                  <a:pt x="2267" y="2449"/>
                </a:lnTo>
                <a:lnTo>
                  <a:pt x="2244" y="2421"/>
                </a:lnTo>
                <a:lnTo>
                  <a:pt x="2224" y="2392"/>
                </a:lnTo>
                <a:lnTo>
                  <a:pt x="2206" y="2363"/>
                </a:lnTo>
                <a:lnTo>
                  <a:pt x="2189" y="2332"/>
                </a:lnTo>
                <a:lnTo>
                  <a:pt x="2176" y="2301"/>
                </a:lnTo>
                <a:lnTo>
                  <a:pt x="2164" y="2269"/>
                </a:lnTo>
                <a:lnTo>
                  <a:pt x="2156" y="2237"/>
                </a:lnTo>
                <a:lnTo>
                  <a:pt x="1929" y="2706"/>
                </a:lnTo>
                <a:lnTo>
                  <a:pt x="1947" y="2719"/>
                </a:lnTo>
                <a:lnTo>
                  <a:pt x="1965" y="2734"/>
                </a:lnTo>
                <a:lnTo>
                  <a:pt x="1983" y="2749"/>
                </a:lnTo>
                <a:lnTo>
                  <a:pt x="2001" y="2766"/>
                </a:lnTo>
                <a:lnTo>
                  <a:pt x="2016" y="2781"/>
                </a:lnTo>
                <a:lnTo>
                  <a:pt x="2030" y="2798"/>
                </a:lnTo>
                <a:lnTo>
                  <a:pt x="2043" y="2814"/>
                </a:lnTo>
                <a:lnTo>
                  <a:pt x="2056" y="2832"/>
                </a:lnTo>
                <a:close/>
                <a:moveTo>
                  <a:pt x="4202" y="1063"/>
                </a:moveTo>
                <a:lnTo>
                  <a:pt x="4202" y="1063"/>
                </a:lnTo>
                <a:lnTo>
                  <a:pt x="4181" y="1063"/>
                </a:lnTo>
                <a:lnTo>
                  <a:pt x="4160" y="1063"/>
                </a:lnTo>
                <a:lnTo>
                  <a:pt x="4139" y="1060"/>
                </a:lnTo>
                <a:lnTo>
                  <a:pt x="4119" y="1058"/>
                </a:lnTo>
                <a:lnTo>
                  <a:pt x="4097" y="1054"/>
                </a:lnTo>
                <a:lnTo>
                  <a:pt x="4077" y="1050"/>
                </a:lnTo>
                <a:lnTo>
                  <a:pt x="4056" y="1044"/>
                </a:lnTo>
                <a:lnTo>
                  <a:pt x="4036" y="1037"/>
                </a:lnTo>
                <a:lnTo>
                  <a:pt x="4014" y="1028"/>
                </a:lnTo>
                <a:lnTo>
                  <a:pt x="3994" y="1020"/>
                </a:lnTo>
                <a:lnTo>
                  <a:pt x="3975" y="1011"/>
                </a:lnTo>
                <a:lnTo>
                  <a:pt x="3955" y="1000"/>
                </a:lnTo>
                <a:lnTo>
                  <a:pt x="3936" y="988"/>
                </a:lnTo>
                <a:lnTo>
                  <a:pt x="3917" y="975"/>
                </a:lnTo>
                <a:lnTo>
                  <a:pt x="3898" y="962"/>
                </a:lnTo>
                <a:lnTo>
                  <a:pt x="3880" y="948"/>
                </a:lnTo>
                <a:lnTo>
                  <a:pt x="2396" y="2432"/>
                </a:lnTo>
                <a:lnTo>
                  <a:pt x="2420" y="2450"/>
                </a:lnTo>
                <a:lnTo>
                  <a:pt x="2445" y="2468"/>
                </a:lnTo>
                <a:lnTo>
                  <a:pt x="2471" y="2482"/>
                </a:lnTo>
                <a:lnTo>
                  <a:pt x="2497" y="2495"/>
                </a:lnTo>
                <a:lnTo>
                  <a:pt x="2524" y="2507"/>
                </a:lnTo>
                <a:lnTo>
                  <a:pt x="2552" y="2515"/>
                </a:lnTo>
                <a:lnTo>
                  <a:pt x="2579" y="2521"/>
                </a:lnTo>
                <a:lnTo>
                  <a:pt x="2606" y="2526"/>
                </a:lnTo>
                <a:lnTo>
                  <a:pt x="2633" y="2527"/>
                </a:lnTo>
                <a:lnTo>
                  <a:pt x="2648" y="2527"/>
                </a:lnTo>
                <a:lnTo>
                  <a:pt x="2662" y="2526"/>
                </a:lnTo>
                <a:lnTo>
                  <a:pt x="2675" y="2523"/>
                </a:lnTo>
                <a:lnTo>
                  <a:pt x="2688" y="2521"/>
                </a:lnTo>
                <a:lnTo>
                  <a:pt x="2702" y="2517"/>
                </a:lnTo>
                <a:lnTo>
                  <a:pt x="2715" y="2514"/>
                </a:lnTo>
                <a:lnTo>
                  <a:pt x="2728" y="2508"/>
                </a:lnTo>
                <a:lnTo>
                  <a:pt x="2742" y="2503"/>
                </a:lnTo>
                <a:lnTo>
                  <a:pt x="2755" y="2496"/>
                </a:lnTo>
                <a:lnTo>
                  <a:pt x="2766" y="2489"/>
                </a:lnTo>
                <a:lnTo>
                  <a:pt x="2780" y="2481"/>
                </a:lnTo>
                <a:lnTo>
                  <a:pt x="2791" y="2471"/>
                </a:lnTo>
                <a:lnTo>
                  <a:pt x="2803" y="2462"/>
                </a:lnTo>
                <a:lnTo>
                  <a:pt x="2815" y="2450"/>
                </a:lnTo>
                <a:lnTo>
                  <a:pt x="4202" y="1063"/>
                </a:lnTo>
                <a:close/>
                <a:moveTo>
                  <a:pt x="2330" y="2364"/>
                </a:moveTo>
                <a:lnTo>
                  <a:pt x="3814" y="880"/>
                </a:lnTo>
                <a:lnTo>
                  <a:pt x="3798" y="862"/>
                </a:lnTo>
                <a:lnTo>
                  <a:pt x="3785" y="844"/>
                </a:lnTo>
                <a:lnTo>
                  <a:pt x="3773" y="825"/>
                </a:lnTo>
                <a:lnTo>
                  <a:pt x="3761" y="805"/>
                </a:lnTo>
                <a:lnTo>
                  <a:pt x="3751" y="786"/>
                </a:lnTo>
                <a:lnTo>
                  <a:pt x="3741" y="766"/>
                </a:lnTo>
                <a:lnTo>
                  <a:pt x="3732" y="746"/>
                </a:lnTo>
                <a:lnTo>
                  <a:pt x="3725" y="726"/>
                </a:lnTo>
                <a:lnTo>
                  <a:pt x="3718" y="704"/>
                </a:lnTo>
                <a:lnTo>
                  <a:pt x="3712" y="684"/>
                </a:lnTo>
                <a:lnTo>
                  <a:pt x="3707" y="663"/>
                </a:lnTo>
                <a:lnTo>
                  <a:pt x="3703" y="642"/>
                </a:lnTo>
                <a:lnTo>
                  <a:pt x="3700" y="621"/>
                </a:lnTo>
                <a:lnTo>
                  <a:pt x="3699" y="601"/>
                </a:lnTo>
                <a:lnTo>
                  <a:pt x="3697" y="579"/>
                </a:lnTo>
                <a:lnTo>
                  <a:pt x="3697" y="559"/>
                </a:lnTo>
                <a:lnTo>
                  <a:pt x="2311" y="1946"/>
                </a:lnTo>
                <a:lnTo>
                  <a:pt x="2300" y="1958"/>
                </a:lnTo>
                <a:lnTo>
                  <a:pt x="2289" y="1970"/>
                </a:lnTo>
                <a:lnTo>
                  <a:pt x="2281" y="1982"/>
                </a:lnTo>
                <a:lnTo>
                  <a:pt x="2273" y="1994"/>
                </a:lnTo>
                <a:lnTo>
                  <a:pt x="2264" y="2007"/>
                </a:lnTo>
                <a:lnTo>
                  <a:pt x="2258" y="2020"/>
                </a:lnTo>
                <a:lnTo>
                  <a:pt x="2252" y="2033"/>
                </a:lnTo>
                <a:lnTo>
                  <a:pt x="2248" y="2046"/>
                </a:lnTo>
                <a:lnTo>
                  <a:pt x="2243" y="2059"/>
                </a:lnTo>
                <a:lnTo>
                  <a:pt x="2240" y="2072"/>
                </a:lnTo>
                <a:lnTo>
                  <a:pt x="2237" y="2085"/>
                </a:lnTo>
                <a:lnTo>
                  <a:pt x="2236" y="2099"/>
                </a:lnTo>
                <a:lnTo>
                  <a:pt x="2235" y="2113"/>
                </a:lnTo>
                <a:lnTo>
                  <a:pt x="2235" y="2127"/>
                </a:lnTo>
                <a:lnTo>
                  <a:pt x="2236" y="2154"/>
                </a:lnTo>
                <a:lnTo>
                  <a:pt x="2239" y="2183"/>
                </a:lnTo>
                <a:lnTo>
                  <a:pt x="2245" y="2210"/>
                </a:lnTo>
                <a:lnTo>
                  <a:pt x="2255" y="2237"/>
                </a:lnTo>
                <a:lnTo>
                  <a:pt x="2265" y="2263"/>
                </a:lnTo>
                <a:lnTo>
                  <a:pt x="2278" y="2291"/>
                </a:lnTo>
                <a:lnTo>
                  <a:pt x="2294" y="2316"/>
                </a:lnTo>
                <a:lnTo>
                  <a:pt x="2311" y="2341"/>
                </a:lnTo>
                <a:lnTo>
                  <a:pt x="2330" y="2364"/>
                </a:lnTo>
                <a:close/>
              </a:path>
            </a:pathLst>
          </a:custGeom>
          <a:solidFill>
            <a:srgbClr val="7030A0"/>
          </a:solidFill>
          <a:ln w="9525">
            <a:noFill/>
            <a:round/>
            <a:headEnd/>
            <a:tailEnd/>
          </a:ln>
        </p:spPr>
        <p:txBody>
          <a:bodyPr/>
          <a:lstStyle/>
          <a:p>
            <a:endParaRPr lang="de-DE" dirty="0">
              <a:solidFill>
                <a:schemeClr val="bg1"/>
              </a:solidFill>
              <a:latin typeface="EYInterstate Light" panose="02000506000000020004" pitchFamily="2" charset="0"/>
            </a:endParaRPr>
          </a:p>
        </p:txBody>
      </p:sp>
      <p:sp>
        <p:nvSpPr>
          <p:cNvPr id="29" name="Freeform 112"/>
          <p:cNvSpPr>
            <a:spLocks noChangeAspect="1" noEditPoints="1"/>
          </p:cNvSpPr>
          <p:nvPr/>
        </p:nvSpPr>
        <p:spPr bwMode="auto">
          <a:xfrm>
            <a:off x="2627196" y="3578613"/>
            <a:ext cx="317655" cy="395767"/>
          </a:xfrm>
          <a:custGeom>
            <a:avLst/>
            <a:gdLst>
              <a:gd name="T0" fmla="*/ 2147483647 w 3822"/>
              <a:gd name="T1" fmla="*/ 2147483647 h 4763"/>
              <a:gd name="T2" fmla="*/ 2147483647 w 3822"/>
              <a:gd name="T3" fmla="*/ 2147483647 h 4763"/>
              <a:gd name="T4" fmla="*/ 2147483647 w 3822"/>
              <a:gd name="T5" fmla="*/ 2147483647 h 4763"/>
              <a:gd name="T6" fmla="*/ 2147483647 w 3822"/>
              <a:gd name="T7" fmla="*/ 2147483647 h 4763"/>
              <a:gd name="T8" fmla="*/ 2147483647 w 3822"/>
              <a:gd name="T9" fmla="*/ 2147483647 h 4763"/>
              <a:gd name="T10" fmla="*/ 2147483647 w 3822"/>
              <a:gd name="T11" fmla="*/ 2147483647 h 4763"/>
              <a:gd name="T12" fmla="*/ 2147483647 w 3822"/>
              <a:gd name="T13" fmla="*/ 2147483647 h 4763"/>
              <a:gd name="T14" fmla="*/ 2147483647 w 3822"/>
              <a:gd name="T15" fmla="*/ 2147483647 h 4763"/>
              <a:gd name="T16" fmla="*/ 2147483647 w 3822"/>
              <a:gd name="T17" fmla="*/ 2147483647 h 4763"/>
              <a:gd name="T18" fmla="*/ 2147483647 w 3822"/>
              <a:gd name="T19" fmla="*/ 0 h 4763"/>
              <a:gd name="T20" fmla="*/ 2147483647 w 3822"/>
              <a:gd name="T21" fmla="*/ 2147483647 h 4763"/>
              <a:gd name="T22" fmla="*/ 2147483647 w 3822"/>
              <a:gd name="T23" fmla="*/ 2147483647 h 4763"/>
              <a:gd name="T24" fmla="*/ 2147483647 w 3822"/>
              <a:gd name="T25" fmla="*/ 2147483647 h 4763"/>
              <a:gd name="T26" fmla="*/ 2147483647 w 3822"/>
              <a:gd name="T27" fmla="*/ 2147483647 h 4763"/>
              <a:gd name="T28" fmla="*/ 2147483647 w 3822"/>
              <a:gd name="T29" fmla="*/ 2147483647 h 4763"/>
              <a:gd name="T30" fmla="*/ 2147483647 w 3822"/>
              <a:gd name="T31" fmla="*/ 2147483647 h 4763"/>
              <a:gd name="T32" fmla="*/ 2147483647 w 3822"/>
              <a:gd name="T33" fmla="*/ 2147483647 h 4763"/>
              <a:gd name="T34" fmla="*/ 2147483647 w 3822"/>
              <a:gd name="T35" fmla="*/ 2147483647 h 4763"/>
              <a:gd name="T36" fmla="*/ 2147483647 w 3822"/>
              <a:gd name="T37" fmla="*/ 2147483647 h 4763"/>
              <a:gd name="T38" fmla="*/ 2147483647 w 3822"/>
              <a:gd name="T39" fmla="*/ 2147483647 h 4763"/>
              <a:gd name="T40" fmla="*/ 2147483647 w 3822"/>
              <a:gd name="T41" fmla="*/ 2147483647 h 4763"/>
              <a:gd name="T42" fmla="*/ 2147483647 w 3822"/>
              <a:gd name="T43" fmla="*/ 2147483647 h 4763"/>
              <a:gd name="T44" fmla="*/ 2147483647 w 3822"/>
              <a:gd name="T45" fmla="*/ 2147483647 h 4763"/>
              <a:gd name="T46" fmla="*/ 2147483647 w 3822"/>
              <a:gd name="T47" fmla="*/ 2147483647 h 4763"/>
              <a:gd name="T48" fmla="*/ 2147483647 w 3822"/>
              <a:gd name="T49" fmla="*/ 2147483647 h 4763"/>
              <a:gd name="T50" fmla="*/ 2147483647 w 3822"/>
              <a:gd name="T51" fmla="*/ 2147483647 h 4763"/>
              <a:gd name="T52" fmla="*/ 2147483647 w 3822"/>
              <a:gd name="T53" fmla="*/ 2147483647 h 4763"/>
              <a:gd name="T54" fmla="*/ 2147483647 w 3822"/>
              <a:gd name="T55" fmla="*/ 2147483647 h 4763"/>
              <a:gd name="T56" fmla="*/ 2147483647 w 3822"/>
              <a:gd name="T57" fmla="*/ 2147483647 h 4763"/>
              <a:gd name="T58" fmla="*/ 2147483647 w 3822"/>
              <a:gd name="T59" fmla="*/ 2147483647 h 4763"/>
              <a:gd name="T60" fmla="*/ 2147483647 w 3822"/>
              <a:gd name="T61" fmla="*/ 2147483647 h 4763"/>
              <a:gd name="T62" fmla="*/ 2147483647 w 3822"/>
              <a:gd name="T63" fmla="*/ 2147483647 h 4763"/>
              <a:gd name="T64" fmla="*/ 2147483647 w 3822"/>
              <a:gd name="T65" fmla="*/ 2147483647 h 4763"/>
              <a:gd name="T66" fmla="*/ 2147483647 w 3822"/>
              <a:gd name="T67" fmla="*/ 2147483647 h 4763"/>
              <a:gd name="T68" fmla="*/ 2147483647 w 3822"/>
              <a:gd name="T69" fmla="*/ 2147483647 h 4763"/>
              <a:gd name="T70" fmla="*/ 2147483647 w 3822"/>
              <a:gd name="T71" fmla="*/ 2147483647 h 4763"/>
              <a:gd name="T72" fmla="*/ 2147483647 w 3822"/>
              <a:gd name="T73" fmla="*/ 2147483647 h 4763"/>
              <a:gd name="T74" fmla="*/ 2147483647 w 3822"/>
              <a:gd name="T75" fmla="*/ 2147483647 h 4763"/>
              <a:gd name="T76" fmla="*/ 2147483647 w 3822"/>
              <a:gd name="T77" fmla="*/ 2147483647 h 4763"/>
              <a:gd name="T78" fmla="*/ 2147483647 w 3822"/>
              <a:gd name="T79" fmla="*/ 2147483647 h 4763"/>
              <a:gd name="T80" fmla="*/ 2147483647 w 3822"/>
              <a:gd name="T81" fmla="*/ 2147483647 h 4763"/>
              <a:gd name="T82" fmla="*/ 2147483647 w 3822"/>
              <a:gd name="T83" fmla="*/ 2147483647 h 4763"/>
              <a:gd name="T84" fmla="*/ 2147483647 w 3822"/>
              <a:gd name="T85" fmla="*/ 2147483647 h 4763"/>
              <a:gd name="T86" fmla="*/ 2147483647 w 3822"/>
              <a:gd name="T87" fmla="*/ 2147483647 h 4763"/>
              <a:gd name="T88" fmla="*/ 2147483647 w 3822"/>
              <a:gd name="T89" fmla="*/ 2147483647 h 4763"/>
              <a:gd name="T90" fmla="*/ 2147483647 w 3822"/>
              <a:gd name="T91" fmla="*/ 2147483647 h 4763"/>
              <a:gd name="T92" fmla="*/ 2147483647 w 3822"/>
              <a:gd name="T93" fmla="*/ 2147483647 h 4763"/>
              <a:gd name="T94" fmla="*/ 2147483647 w 3822"/>
              <a:gd name="T95" fmla="*/ 2147483647 h 4763"/>
              <a:gd name="T96" fmla="*/ 2147483647 w 3822"/>
              <a:gd name="T97" fmla="*/ 2147483647 h 4763"/>
              <a:gd name="T98" fmla="*/ 2147483647 w 3822"/>
              <a:gd name="T99" fmla="*/ 2147483647 h 4763"/>
              <a:gd name="T100" fmla="*/ 2147483647 w 3822"/>
              <a:gd name="T101" fmla="*/ 2147483647 h 4763"/>
              <a:gd name="T102" fmla="*/ 2147483647 w 3822"/>
              <a:gd name="T103" fmla="*/ 2147483647 h 4763"/>
              <a:gd name="T104" fmla="*/ 2147483647 w 3822"/>
              <a:gd name="T105" fmla="*/ 2147483647 h 4763"/>
              <a:gd name="T106" fmla="*/ 2147483647 w 3822"/>
              <a:gd name="T107" fmla="*/ 2147483647 h 4763"/>
              <a:gd name="T108" fmla="*/ 2147483647 w 3822"/>
              <a:gd name="T109" fmla="*/ 2147483647 h 4763"/>
              <a:gd name="T110" fmla="*/ 2147483647 w 3822"/>
              <a:gd name="T111" fmla="*/ 2147483647 h 4763"/>
              <a:gd name="T112" fmla="*/ 2147483647 w 3822"/>
              <a:gd name="T113" fmla="*/ 2147483647 h 4763"/>
              <a:gd name="T114" fmla="*/ 2147483647 w 3822"/>
              <a:gd name="T115" fmla="*/ 2147483647 h 4763"/>
              <a:gd name="T116" fmla="*/ 2147483647 w 3822"/>
              <a:gd name="T117" fmla="*/ 2147483647 h 4763"/>
              <a:gd name="T118" fmla="*/ 2147483647 w 3822"/>
              <a:gd name="T119" fmla="*/ 2147483647 h 4763"/>
              <a:gd name="T120" fmla="*/ 2147483647 w 3822"/>
              <a:gd name="T121" fmla="*/ 2147483647 h 4763"/>
              <a:gd name="T122" fmla="*/ 2147483647 w 3822"/>
              <a:gd name="T123" fmla="*/ 2147483647 h 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22"/>
              <a:gd name="T187" fmla="*/ 0 h 4763"/>
              <a:gd name="T188" fmla="*/ 3822 w 3822"/>
              <a:gd name="T189" fmla="*/ 4763 h 47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22" h="4763">
                <a:moveTo>
                  <a:pt x="2629" y="1997"/>
                </a:moveTo>
                <a:lnTo>
                  <a:pt x="2063" y="1997"/>
                </a:lnTo>
                <a:lnTo>
                  <a:pt x="2063" y="1594"/>
                </a:lnTo>
                <a:lnTo>
                  <a:pt x="2446" y="1594"/>
                </a:lnTo>
                <a:lnTo>
                  <a:pt x="2672" y="1206"/>
                </a:lnTo>
                <a:lnTo>
                  <a:pt x="2649" y="1608"/>
                </a:lnTo>
                <a:lnTo>
                  <a:pt x="2638" y="1803"/>
                </a:lnTo>
                <a:lnTo>
                  <a:pt x="2629" y="1997"/>
                </a:lnTo>
                <a:close/>
                <a:moveTo>
                  <a:pt x="2158" y="1875"/>
                </a:moveTo>
                <a:lnTo>
                  <a:pt x="2158" y="1875"/>
                </a:lnTo>
                <a:lnTo>
                  <a:pt x="2159" y="1867"/>
                </a:lnTo>
                <a:lnTo>
                  <a:pt x="2160" y="1859"/>
                </a:lnTo>
                <a:lnTo>
                  <a:pt x="2164" y="1852"/>
                </a:lnTo>
                <a:lnTo>
                  <a:pt x="2170" y="1847"/>
                </a:lnTo>
                <a:lnTo>
                  <a:pt x="2175" y="1842"/>
                </a:lnTo>
                <a:lnTo>
                  <a:pt x="2182" y="1838"/>
                </a:lnTo>
                <a:lnTo>
                  <a:pt x="2190" y="1835"/>
                </a:lnTo>
                <a:lnTo>
                  <a:pt x="2198" y="1835"/>
                </a:lnTo>
                <a:lnTo>
                  <a:pt x="2206" y="1835"/>
                </a:lnTo>
                <a:lnTo>
                  <a:pt x="2214" y="1838"/>
                </a:lnTo>
                <a:lnTo>
                  <a:pt x="2221" y="1842"/>
                </a:lnTo>
                <a:lnTo>
                  <a:pt x="2226" y="1847"/>
                </a:lnTo>
                <a:lnTo>
                  <a:pt x="2231" y="1852"/>
                </a:lnTo>
                <a:lnTo>
                  <a:pt x="2235" y="1859"/>
                </a:lnTo>
                <a:lnTo>
                  <a:pt x="2237" y="1867"/>
                </a:lnTo>
                <a:lnTo>
                  <a:pt x="2238" y="1875"/>
                </a:lnTo>
                <a:lnTo>
                  <a:pt x="2237" y="1883"/>
                </a:lnTo>
                <a:lnTo>
                  <a:pt x="2235" y="1891"/>
                </a:lnTo>
                <a:lnTo>
                  <a:pt x="2231" y="1898"/>
                </a:lnTo>
                <a:lnTo>
                  <a:pt x="2226" y="1903"/>
                </a:lnTo>
                <a:lnTo>
                  <a:pt x="2221" y="1909"/>
                </a:lnTo>
                <a:lnTo>
                  <a:pt x="2214" y="1911"/>
                </a:lnTo>
                <a:lnTo>
                  <a:pt x="2206" y="1914"/>
                </a:lnTo>
                <a:lnTo>
                  <a:pt x="2198" y="1915"/>
                </a:lnTo>
                <a:lnTo>
                  <a:pt x="2190" y="1914"/>
                </a:lnTo>
                <a:lnTo>
                  <a:pt x="2182" y="1911"/>
                </a:lnTo>
                <a:lnTo>
                  <a:pt x="2175" y="1909"/>
                </a:lnTo>
                <a:lnTo>
                  <a:pt x="2170" y="1903"/>
                </a:lnTo>
                <a:lnTo>
                  <a:pt x="2164" y="1898"/>
                </a:lnTo>
                <a:lnTo>
                  <a:pt x="2160" y="1891"/>
                </a:lnTo>
                <a:lnTo>
                  <a:pt x="2159" y="1883"/>
                </a:lnTo>
                <a:lnTo>
                  <a:pt x="2158" y="1875"/>
                </a:lnTo>
                <a:close/>
                <a:moveTo>
                  <a:pt x="2452" y="3624"/>
                </a:moveTo>
                <a:lnTo>
                  <a:pt x="2452" y="2674"/>
                </a:lnTo>
                <a:lnTo>
                  <a:pt x="2618" y="2674"/>
                </a:lnTo>
                <a:lnTo>
                  <a:pt x="2676" y="3624"/>
                </a:lnTo>
                <a:lnTo>
                  <a:pt x="2452" y="3624"/>
                </a:lnTo>
                <a:close/>
                <a:moveTo>
                  <a:pt x="2816" y="4763"/>
                </a:moveTo>
                <a:lnTo>
                  <a:pt x="2679" y="2666"/>
                </a:lnTo>
                <a:lnTo>
                  <a:pt x="2734" y="1228"/>
                </a:lnTo>
                <a:lnTo>
                  <a:pt x="2737" y="1194"/>
                </a:lnTo>
                <a:lnTo>
                  <a:pt x="2741" y="1158"/>
                </a:lnTo>
                <a:lnTo>
                  <a:pt x="2745" y="1139"/>
                </a:lnTo>
                <a:lnTo>
                  <a:pt x="2749" y="1120"/>
                </a:lnTo>
                <a:lnTo>
                  <a:pt x="2754" y="1100"/>
                </a:lnTo>
                <a:lnTo>
                  <a:pt x="2761" y="1081"/>
                </a:lnTo>
                <a:lnTo>
                  <a:pt x="2769" y="1061"/>
                </a:lnTo>
                <a:lnTo>
                  <a:pt x="2780" y="1042"/>
                </a:lnTo>
                <a:lnTo>
                  <a:pt x="2790" y="1024"/>
                </a:lnTo>
                <a:lnTo>
                  <a:pt x="2804" y="1005"/>
                </a:lnTo>
                <a:lnTo>
                  <a:pt x="2818" y="987"/>
                </a:lnTo>
                <a:lnTo>
                  <a:pt x="2836" y="971"/>
                </a:lnTo>
                <a:lnTo>
                  <a:pt x="2855" y="955"/>
                </a:lnTo>
                <a:lnTo>
                  <a:pt x="2876" y="940"/>
                </a:lnTo>
                <a:lnTo>
                  <a:pt x="3063" y="825"/>
                </a:lnTo>
                <a:lnTo>
                  <a:pt x="3076" y="817"/>
                </a:lnTo>
                <a:lnTo>
                  <a:pt x="3088" y="810"/>
                </a:lnTo>
                <a:lnTo>
                  <a:pt x="3102" y="805"/>
                </a:lnTo>
                <a:lnTo>
                  <a:pt x="3114" y="799"/>
                </a:lnTo>
                <a:lnTo>
                  <a:pt x="3126" y="797"/>
                </a:lnTo>
                <a:lnTo>
                  <a:pt x="3138" y="794"/>
                </a:lnTo>
                <a:lnTo>
                  <a:pt x="3149" y="791"/>
                </a:lnTo>
                <a:lnTo>
                  <a:pt x="3161" y="790"/>
                </a:lnTo>
                <a:lnTo>
                  <a:pt x="3172" y="790"/>
                </a:lnTo>
                <a:lnTo>
                  <a:pt x="3183" y="791"/>
                </a:lnTo>
                <a:lnTo>
                  <a:pt x="3193" y="792"/>
                </a:lnTo>
                <a:lnTo>
                  <a:pt x="3203" y="795"/>
                </a:lnTo>
                <a:lnTo>
                  <a:pt x="3212" y="798"/>
                </a:lnTo>
                <a:lnTo>
                  <a:pt x="3221" y="802"/>
                </a:lnTo>
                <a:lnTo>
                  <a:pt x="3239" y="811"/>
                </a:lnTo>
                <a:lnTo>
                  <a:pt x="3254" y="823"/>
                </a:lnTo>
                <a:lnTo>
                  <a:pt x="3269" y="837"/>
                </a:lnTo>
                <a:lnTo>
                  <a:pt x="3281" y="854"/>
                </a:lnTo>
                <a:lnTo>
                  <a:pt x="3290" y="873"/>
                </a:lnTo>
                <a:lnTo>
                  <a:pt x="3298" y="893"/>
                </a:lnTo>
                <a:lnTo>
                  <a:pt x="3303" y="915"/>
                </a:lnTo>
                <a:lnTo>
                  <a:pt x="3307" y="938"/>
                </a:lnTo>
                <a:lnTo>
                  <a:pt x="3307" y="962"/>
                </a:lnTo>
                <a:lnTo>
                  <a:pt x="3294" y="2497"/>
                </a:lnTo>
                <a:lnTo>
                  <a:pt x="2957" y="2497"/>
                </a:lnTo>
                <a:lnTo>
                  <a:pt x="2957" y="2696"/>
                </a:lnTo>
                <a:lnTo>
                  <a:pt x="3011" y="2696"/>
                </a:lnTo>
                <a:lnTo>
                  <a:pt x="3011" y="2551"/>
                </a:lnTo>
                <a:lnTo>
                  <a:pt x="3294" y="2551"/>
                </a:lnTo>
                <a:lnTo>
                  <a:pt x="3293" y="2674"/>
                </a:lnTo>
                <a:lnTo>
                  <a:pt x="3822" y="2674"/>
                </a:lnTo>
                <a:lnTo>
                  <a:pt x="3822" y="3624"/>
                </a:lnTo>
                <a:lnTo>
                  <a:pt x="3285" y="3624"/>
                </a:lnTo>
                <a:lnTo>
                  <a:pt x="3274" y="4763"/>
                </a:lnTo>
                <a:lnTo>
                  <a:pt x="2816" y="4763"/>
                </a:lnTo>
                <a:close/>
                <a:moveTo>
                  <a:pt x="2992" y="0"/>
                </a:moveTo>
                <a:lnTo>
                  <a:pt x="2992" y="0"/>
                </a:lnTo>
                <a:lnTo>
                  <a:pt x="3012" y="1"/>
                </a:lnTo>
                <a:lnTo>
                  <a:pt x="3031" y="3"/>
                </a:lnTo>
                <a:lnTo>
                  <a:pt x="3050" y="7"/>
                </a:lnTo>
                <a:lnTo>
                  <a:pt x="3068" y="11"/>
                </a:lnTo>
                <a:lnTo>
                  <a:pt x="3094" y="19"/>
                </a:lnTo>
                <a:lnTo>
                  <a:pt x="3118" y="30"/>
                </a:lnTo>
                <a:lnTo>
                  <a:pt x="3142" y="42"/>
                </a:lnTo>
                <a:lnTo>
                  <a:pt x="3164" y="56"/>
                </a:lnTo>
                <a:lnTo>
                  <a:pt x="3185" y="73"/>
                </a:lnTo>
                <a:lnTo>
                  <a:pt x="3204" y="91"/>
                </a:lnTo>
                <a:lnTo>
                  <a:pt x="3221" y="110"/>
                </a:lnTo>
                <a:lnTo>
                  <a:pt x="3239" y="132"/>
                </a:lnTo>
                <a:lnTo>
                  <a:pt x="3254" y="154"/>
                </a:lnTo>
                <a:lnTo>
                  <a:pt x="3266" y="179"/>
                </a:lnTo>
                <a:lnTo>
                  <a:pt x="3278" y="203"/>
                </a:lnTo>
                <a:lnTo>
                  <a:pt x="3287" y="230"/>
                </a:lnTo>
                <a:lnTo>
                  <a:pt x="3294" y="257"/>
                </a:lnTo>
                <a:lnTo>
                  <a:pt x="3299" y="283"/>
                </a:lnTo>
                <a:lnTo>
                  <a:pt x="3303" y="312"/>
                </a:lnTo>
                <a:lnTo>
                  <a:pt x="3305" y="341"/>
                </a:lnTo>
                <a:lnTo>
                  <a:pt x="3305" y="398"/>
                </a:lnTo>
                <a:lnTo>
                  <a:pt x="3305" y="428"/>
                </a:lnTo>
                <a:lnTo>
                  <a:pt x="3303" y="445"/>
                </a:lnTo>
                <a:lnTo>
                  <a:pt x="3299" y="459"/>
                </a:lnTo>
                <a:lnTo>
                  <a:pt x="3294" y="473"/>
                </a:lnTo>
                <a:lnTo>
                  <a:pt x="3285" y="486"/>
                </a:lnTo>
                <a:lnTo>
                  <a:pt x="3275" y="498"/>
                </a:lnTo>
                <a:lnTo>
                  <a:pt x="3263" y="509"/>
                </a:lnTo>
                <a:lnTo>
                  <a:pt x="3250" y="518"/>
                </a:lnTo>
                <a:lnTo>
                  <a:pt x="3235" y="528"/>
                </a:lnTo>
                <a:lnTo>
                  <a:pt x="3227" y="551"/>
                </a:lnTo>
                <a:lnTo>
                  <a:pt x="3217" y="572"/>
                </a:lnTo>
                <a:lnTo>
                  <a:pt x="3207" y="594"/>
                </a:lnTo>
                <a:lnTo>
                  <a:pt x="3195" y="614"/>
                </a:lnTo>
                <a:lnTo>
                  <a:pt x="3181" y="633"/>
                </a:lnTo>
                <a:lnTo>
                  <a:pt x="3166" y="650"/>
                </a:lnTo>
                <a:lnTo>
                  <a:pt x="3150" y="666"/>
                </a:lnTo>
                <a:lnTo>
                  <a:pt x="3133" y="681"/>
                </a:lnTo>
                <a:lnTo>
                  <a:pt x="3114" y="696"/>
                </a:lnTo>
                <a:lnTo>
                  <a:pt x="3095" y="708"/>
                </a:lnTo>
                <a:lnTo>
                  <a:pt x="3075" y="717"/>
                </a:lnTo>
                <a:lnTo>
                  <a:pt x="3054" y="727"/>
                </a:lnTo>
                <a:lnTo>
                  <a:pt x="3032" y="733"/>
                </a:lnTo>
                <a:lnTo>
                  <a:pt x="3011" y="739"/>
                </a:lnTo>
                <a:lnTo>
                  <a:pt x="2986" y="741"/>
                </a:lnTo>
                <a:lnTo>
                  <a:pt x="2964" y="743"/>
                </a:lnTo>
                <a:lnTo>
                  <a:pt x="2949" y="743"/>
                </a:lnTo>
                <a:lnTo>
                  <a:pt x="2934" y="741"/>
                </a:lnTo>
                <a:lnTo>
                  <a:pt x="2919" y="739"/>
                </a:lnTo>
                <a:lnTo>
                  <a:pt x="2904" y="736"/>
                </a:lnTo>
                <a:lnTo>
                  <a:pt x="2878" y="728"/>
                </a:lnTo>
                <a:lnTo>
                  <a:pt x="2851" y="717"/>
                </a:lnTo>
                <a:lnTo>
                  <a:pt x="2825" y="704"/>
                </a:lnTo>
                <a:lnTo>
                  <a:pt x="2802" y="688"/>
                </a:lnTo>
                <a:lnTo>
                  <a:pt x="2780" y="670"/>
                </a:lnTo>
                <a:lnTo>
                  <a:pt x="2759" y="650"/>
                </a:lnTo>
                <a:lnTo>
                  <a:pt x="2742" y="627"/>
                </a:lnTo>
                <a:lnTo>
                  <a:pt x="2726" y="603"/>
                </a:lnTo>
                <a:lnTo>
                  <a:pt x="2711" y="578"/>
                </a:lnTo>
                <a:lnTo>
                  <a:pt x="2699" y="549"/>
                </a:lnTo>
                <a:lnTo>
                  <a:pt x="2690" y="521"/>
                </a:lnTo>
                <a:lnTo>
                  <a:pt x="2683" y="492"/>
                </a:lnTo>
                <a:lnTo>
                  <a:pt x="2679" y="461"/>
                </a:lnTo>
                <a:lnTo>
                  <a:pt x="2677" y="428"/>
                </a:lnTo>
                <a:lnTo>
                  <a:pt x="2677" y="341"/>
                </a:lnTo>
                <a:lnTo>
                  <a:pt x="2677" y="324"/>
                </a:lnTo>
                <a:lnTo>
                  <a:pt x="2679" y="305"/>
                </a:lnTo>
                <a:lnTo>
                  <a:pt x="2681" y="287"/>
                </a:lnTo>
                <a:lnTo>
                  <a:pt x="2684" y="270"/>
                </a:lnTo>
                <a:lnTo>
                  <a:pt x="2688" y="254"/>
                </a:lnTo>
                <a:lnTo>
                  <a:pt x="2694" y="238"/>
                </a:lnTo>
                <a:lnTo>
                  <a:pt x="2699" y="222"/>
                </a:lnTo>
                <a:lnTo>
                  <a:pt x="2706" y="206"/>
                </a:lnTo>
                <a:lnTo>
                  <a:pt x="2712" y="191"/>
                </a:lnTo>
                <a:lnTo>
                  <a:pt x="2720" y="176"/>
                </a:lnTo>
                <a:lnTo>
                  <a:pt x="2728" y="161"/>
                </a:lnTo>
                <a:lnTo>
                  <a:pt x="2738" y="148"/>
                </a:lnTo>
                <a:lnTo>
                  <a:pt x="2749" y="134"/>
                </a:lnTo>
                <a:lnTo>
                  <a:pt x="2758" y="122"/>
                </a:lnTo>
                <a:lnTo>
                  <a:pt x="2770" y="110"/>
                </a:lnTo>
                <a:lnTo>
                  <a:pt x="2781" y="98"/>
                </a:lnTo>
                <a:lnTo>
                  <a:pt x="2751" y="82"/>
                </a:lnTo>
                <a:lnTo>
                  <a:pt x="2745" y="77"/>
                </a:lnTo>
                <a:lnTo>
                  <a:pt x="2738" y="71"/>
                </a:lnTo>
                <a:lnTo>
                  <a:pt x="2732" y="66"/>
                </a:lnTo>
                <a:lnTo>
                  <a:pt x="2728" y="59"/>
                </a:lnTo>
                <a:lnTo>
                  <a:pt x="2726" y="52"/>
                </a:lnTo>
                <a:lnTo>
                  <a:pt x="2724" y="47"/>
                </a:lnTo>
                <a:lnTo>
                  <a:pt x="2724" y="40"/>
                </a:lnTo>
                <a:lnTo>
                  <a:pt x="2724" y="34"/>
                </a:lnTo>
                <a:lnTo>
                  <a:pt x="2726" y="28"/>
                </a:lnTo>
                <a:lnTo>
                  <a:pt x="2727" y="21"/>
                </a:lnTo>
                <a:lnTo>
                  <a:pt x="2731" y="17"/>
                </a:lnTo>
                <a:lnTo>
                  <a:pt x="2734" y="12"/>
                </a:lnTo>
                <a:lnTo>
                  <a:pt x="2739" y="9"/>
                </a:lnTo>
                <a:lnTo>
                  <a:pt x="2743" y="5"/>
                </a:lnTo>
                <a:lnTo>
                  <a:pt x="2749" y="4"/>
                </a:lnTo>
                <a:lnTo>
                  <a:pt x="2755" y="4"/>
                </a:lnTo>
                <a:lnTo>
                  <a:pt x="2974" y="1"/>
                </a:lnTo>
                <a:lnTo>
                  <a:pt x="2992" y="0"/>
                </a:lnTo>
                <a:close/>
                <a:moveTo>
                  <a:pt x="3196" y="387"/>
                </a:moveTo>
                <a:lnTo>
                  <a:pt x="3196" y="428"/>
                </a:lnTo>
                <a:lnTo>
                  <a:pt x="3195" y="455"/>
                </a:lnTo>
                <a:lnTo>
                  <a:pt x="3191" y="482"/>
                </a:lnTo>
                <a:lnTo>
                  <a:pt x="3185" y="506"/>
                </a:lnTo>
                <a:lnTo>
                  <a:pt x="3177" y="531"/>
                </a:lnTo>
                <a:lnTo>
                  <a:pt x="3166" y="553"/>
                </a:lnTo>
                <a:lnTo>
                  <a:pt x="3156" y="575"/>
                </a:lnTo>
                <a:lnTo>
                  <a:pt x="3142" y="595"/>
                </a:lnTo>
                <a:lnTo>
                  <a:pt x="3126" y="614"/>
                </a:lnTo>
                <a:lnTo>
                  <a:pt x="3110" y="630"/>
                </a:lnTo>
                <a:lnTo>
                  <a:pt x="3093" y="645"/>
                </a:lnTo>
                <a:lnTo>
                  <a:pt x="3072" y="658"/>
                </a:lnTo>
                <a:lnTo>
                  <a:pt x="3052" y="669"/>
                </a:lnTo>
                <a:lnTo>
                  <a:pt x="3031" y="677"/>
                </a:lnTo>
                <a:lnTo>
                  <a:pt x="3009" y="684"/>
                </a:lnTo>
                <a:lnTo>
                  <a:pt x="2986" y="688"/>
                </a:lnTo>
                <a:lnTo>
                  <a:pt x="2964" y="689"/>
                </a:lnTo>
                <a:lnTo>
                  <a:pt x="2939" y="688"/>
                </a:lnTo>
                <a:lnTo>
                  <a:pt x="2917" y="684"/>
                </a:lnTo>
                <a:lnTo>
                  <a:pt x="2895" y="677"/>
                </a:lnTo>
                <a:lnTo>
                  <a:pt x="2874" y="669"/>
                </a:lnTo>
                <a:lnTo>
                  <a:pt x="2853" y="658"/>
                </a:lnTo>
                <a:lnTo>
                  <a:pt x="2835" y="645"/>
                </a:lnTo>
                <a:lnTo>
                  <a:pt x="2816" y="630"/>
                </a:lnTo>
                <a:lnTo>
                  <a:pt x="2800" y="614"/>
                </a:lnTo>
                <a:lnTo>
                  <a:pt x="2785" y="595"/>
                </a:lnTo>
                <a:lnTo>
                  <a:pt x="2771" y="575"/>
                </a:lnTo>
                <a:lnTo>
                  <a:pt x="2759" y="553"/>
                </a:lnTo>
                <a:lnTo>
                  <a:pt x="2750" y="531"/>
                </a:lnTo>
                <a:lnTo>
                  <a:pt x="2742" y="506"/>
                </a:lnTo>
                <a:lnTo>
                  <a:pt x="2735" y="482"/>
                </a:lnTo>
                <a:lnTo>
                  <a:pt x="2732" y="455"/>
                </a:lnTo>
                <a:lnTo>
                  <a:pt x="2731" y="428"/>
                </a:lnTo>
                <a:lnTo>
                  <a:pt x="2731" y="341"/>
                </a:lnTo>
                <a:lnTo>
                  <a:pt x="2731" y="325"/>
                </a:lnTo>
                <a:lnTo>
                  <a:pt x="2732" y="308"/>
                </a:lnTo>
                <a:lnTo>
                  <a:pt x="2735" y="291"/>
                </a:lnTo>
                <a:lnTo>
                  <a:pt x="2738" y="277"/>
                </a:lnTo>
                <a:lnTo>
                  <a:pt x="2742" y="261"/>
                </a:lnTo>
                <a:lnTo>
                  <a:pt x="2747" y="246"/>
                </a:lnTo>
                <a:lnTo>
                  <a:pt x="2753" y="231"/>
                </a:lnTo>
                <a:lnTo>
                  <a:pt x="2758" y="218"/>
                </a:lnTo>
                <a:lnTo>
                  <a:pt x="2766" y="204"/>
                </a:lnTo>
                <a:lnTo>
                  <a:pt x="2773" y="191"/>
                </a:lnTo>
                <a:lnTo>
                  <a:pt x="2782" y="179"/>
                </a:lnTo>
                <a:lnTo>
                  <a:pt x="2790" y="167"/>
                </a:lnTo>
                <a:lnTo>
                  <a:pt x="2800" y="156"/>
                </a:lnTo>
                <a:lnTo>
                  <a:pt x="2810" y="145"/>
                </a:lnTo>
                <a:lnTo>
                  <a:pt x="2821" y="136"/>
                </a:lnTo>
                <a:lnTo>
                  <a:pt x="2832" y="126"/>
                </a:lnTo>
                <a:lnTo>
                  <a:pt x="2998" y="219"/>
                </a:lnTo>
                <a:lnTo>
                  <a:pt x="2927" y="301"/>
                </a:lnTo>
                <a:lnTo>
                  <a:pt x="3084" y="306"/>
                </a:lnTo>
                <a:lnTo>
                  <a:pt x="3084" y="387"/>
                </a:lnTo>
                <a:lnTo>
                  <a:pt x="3196" y="387"/>
                </a:lnTo>
                <a:close/>
                <a:moveTo>
                  <a:pt x="629" y="21"/>
                </a:moveTo>
                <a:lnTo>
                  <a:pt x="629" y="21"/>
                </a:lnTo>
                <a:lnTo>
                  <a:pt x="645" y="21"/>
                </a:lnTo>
                <a:lnTo>
                  <a:pt x="661" y="23"/>
                </a:lnTo>
                <a:lnTo>
                  <a:pt x="676" y="26"/>
                </a:lnTo>
                <a:lnTo>
                  <a:pt x="691" y="30"/>
                </a:lnTo>
                <a:lnTo>
                  <a:pt x="716" y="34"/>
                </a:lnTo>
                <a:lnTo>
                  <a:pt x="742" y="42"/>
                </a:lnTo>
                <a:lnTo>
                  <a:pt x="767" y="51"/>
                </a:lnTo>
                <a:lnTo>
                  <a:pt x="790" y="63"/>
                </a:lnTo>
                <a:lnTo>
                  <a:pt x="813" y="78"/>
                </a:lnTo>
                <a:lnTo>
                  <a:pt x="833" y="94"/>
                </a:lnTo>
                <a:lnTo>
                  <a:pt x="853" y="113"/>
                </a:lnTo>
                <a:lnTo>
                  <a:pt x="871" y="133"/>
                </a:lnTo>
                <a:lnTo>
                  <a:pt x="887" y="154"/>
                </a:lnTo>
                <a:lnTo>
                  <a:pt x="901" y="177"/>
                </a:lnTo>
                <a:lnTo>
                  <a:pt x="914" y="201"/>
                </a:lnTo>
                <a:lnTo>
                  <a:pt x="924" y="228"/>
                </a:lnTo>
                <a:lnTo>
                  <a:pt x="932" y="255"/>
                </a:lnTo>
                <a:lnTo>
                  <a:pt x="938" y="283"/>
                </a:lnTo>
                <a:lnTo>
                  <a:pt x="942" y="312"/>
                </a:lnTo>
                <a:lnTo>
                  <a:pt x="943" y="341"/>
                </a:lnTo>
                <a:lnTo>
                  <a:pt x="943" y="428"/>
                </a:lnTo>
                <a:lnTo>
                  <a:pt x="942" y="461"/>
                </a:lnTo>
                <a:lnTo>
                  <a:pt x="938" y="492"/>
                </a:lnTo>
                <a:lnTo>
                  <a:pt x="931" y="521"/>
                </a:lnTo>
                <a:lnTo>
                  <a:pt x="922" y="549"/>
                </a:lnTo>
                <a:lnTo>
                  <a:pt x="909" y="578"/>
                </a:lnTo>
                <a:lnTo>
                  <a:pt x="895" y="603"/>
                </a:lnTo>
                <a:lnTo>
                  <a:pt x="879" y="627"/>
                </a:lnTo>
                <a:lnTo>
                  <a:pt x="860" y="650"/>
                </a:lnTo>
                <a:lnTo>
                  <a:pt x="840" y="670"/>
                </a:lnTo>
                <a:lnTo>
                  <a:pt x="818" y="688"/>
                </a:lnTo>
                <a:lnTo>
                  <a:pt x="794" y="704"/>
                </a:lnTo>
                <a:lnTo>
                  <a:pt x="770" y="717"/>
                </a:lnTo>
                <a:lnTo>
                  <a:pt x="743" y="728"/>
                </a:lnTo>
                <a:lnTo>
                  <a:pt x="716" y="736"/>
                </a:lnTo>
                <a:lnTo>
                  <a:pt x="701" y="739"/>
                </a:lnTo>
                <a:lnTo>
                  <a:pt x="686" y="741"/>
                </a:lnTo>
                <a:lnTo>
                  <a:pt x="672" y="743"/>
                </a:lnTo>
                <a:lnTo>
                  <a:pt x="657" y="743"/>
                </a:lnTo>
                <a:lnTo>
                  <a:pt x="639" y="741"/>
                </a:lnTo>
                <a:lnTo>
                  <a:pt x="622" y="740"/>
                </a:lnTo>
                <a:lnTo>
                  <a:pt x="605" y="737"/>
                </a:lnTo>
                <a:lnTo>
                  <a:pt x="587" y="733"/>
                </a:lnTo>
                <a:lnTo>
                  <a:pt x="571" y="728"/>
                </a:lnTo>
                <a:lnTo>
                  <a:pt x="555" y="723"/>
                </a:lnTo>
                <a:lnTo>
                  <a:pt x="540" y="715"/>
                </a:lnTo>
                <a:lnTo>
                  <a:pt x="525" y="708"/>
                </a:lnTo>
                <a:lnTo>
                  <a:pt x="510" y="698"/>
                </a:lnTo>
                <a:lnTo>
                  <a:pt x="496" y="689"/>
                </a:lnTo>
                <a:lnTo>
                  <a:pt x="484" y="678"/>
                </a:lnTo>
                <a:lnTo>
                  <a:pt x="470" y="666"/>
                </a:lnTo>
                <a:lnTo>
                  <a:pt x="458" y="654"/>
                </a:lnTo>
                <a:lnTo>
                  <a:pt x="447" y="642"/>
                </a:lnTo>
                <a:lnTo>
                  <a:pt x="435" y="627"/>
                </a:lnTo>
                <a:lnTo>
                  <a:pt x="426" y="614"/>
                </a:lnTo>
                <a:lnTo>
                  <a:pt x="403" y="604"/>
                </a:lnTo>
                <a:lnTo>
                  <a:pt x="382" y="594"/>
                </a:lnTo>
                <a:lnTo>
                  <a:pt x="363" y="582"/>
                </a:lnTo>
                <a:lnTo>
                  <a:pt x="347" y="568"/>
                </a:lnTo>
                <a:lnTo>
                  <a:pt x="340" y="560"/>
                </a:lnTo>
                <a:lnTo>
                  <a:pt x="333" y="553"/>
                </a:lnTo>
                <a:lnTo>
                  <a:pt x="328" y="544"/>
                </a:lnTo>
                <a:lnTo>
                  <a:pt x="324" y="536"/>
                </a:lnTo>
                <a:lnTo>
                  <a:pt x="320" y="527"/>
                </a:lnTo>
                <a:lnTo>
                  <a:pt x="317" y="517"/>
                </a:lnTo>
                <a:lnTo>
                  <a:pt x="316" y="508"/>
                </a:lnTo>
                <a:lnTo>
                  <a:pt x="316" y="497"/>
                </a:lnTo>
                <a:lnTo>
                  <a:pt x="316" y="363"/>
                </a:lnTo>
                <a:lnTo>
                  <a:pt x="317" y="328"/>
                </a:lnTo>
                <a:lnTo>
                  <a:pt x="321" y="296"/>
                </a:lnTo>
                <a:lnTo>
                  <a:pt x="329" y="263"/>
                </a:lnTo>
                <a:lnTo>
                  <a:pt x="339" y="231"/>
                </a:lnTo>
                <a:lnTo>
                  <a:pt x="352" y="201"/>
                </a:lnTo>
                <a:lnTo>
                  <a:pt x="367" y="173"/>
                </a:lnTo>
                <a:lnTo>
                  <a:pt x="386" y="148"/>
                </a:lnTo>
                <a:lnTo>
                  <a:pt x="404" y="124"/>
                </a:lnTo>
                <a:lnTo>
                  <a:pt x="427" y="101"/>
                </a:lnTo>
                <a:lnTo>
                  <a:pt x="451" y="81"/>
                </a:lnTo>
                <a:lnTo>
                  <a:pt x="477" y="63"/>
                </a:lnTo>
                <a:lnTo>
                  <a:pt x="490" y="56"/>
                </a:lnTo>
                <a:lnTo>
                  <a:pt x="504" y="48"/>
                </a:lnTo>
                <a:lnTo>
                  <a:pt x="519" y="43"/>
                </a:lnTo>
                <a:lnTo>
                  <a:pt x="533" y="38"/>
                </a:lnTo>
                <a:lnTo>
                  <a:pt x="548" y="32"/>
                </a:lnTo>
                <a:lnTo>
                  <a:pt x="564" y="28"/>
                </a:lnTo>
                <a:lnTo>
                  <a:pt x="579" y="26"/>
                </a:lnTo>
                <a:lnTo>
                  <a:pt x="595" y="23"/>
                </a:lnTo>
                <a:lnTo>
                  <a:pt x="611" y="21"/>
                </a:lnTo>
                <a:lnTo>
                  <a:pt x="629" y="21"/>
                </a:lnTo>
                <a:close/>
                <a:moveTo>
                  <a:pt x="446" y="539"/>
                </a:moveTo>
                <a:lnTo>
                  <a:pt x="446" y="539"/>
                </a:lnTo>
                <a:lnTo>
                  <a:pt x="459" y="565"/>
                </a:lnTo>
                <a:lnTo>
                  <a:pt x="474" y="590"/>
                </a:lnTo>
                <a:lnTo>
                  <a:pt x="492" y="611"/>
                </a:lnTo>
                <a:lnTo>
                  <a:pt x="512" y="631"/>
                </a:lnTo>
                <a:lnTo>
                  <a:pt x="527" y="645"/>
                </a:lnTo>
                <a:lnTo>
                  <a:pt x="544" y="655"/>
                </a:lnTo>
                <a:lnTo>
                  <a:pt x="562" y="665"/>
                </a:lnTo>
                <a:lnTo>
                  <a:pt x="579" y="674"/>
                </a:lnTo>
                <a:lnTo>
                  <a:pt x="598" y="680"/>
                </a:lnTo>
                <a:lnTo>
                  <a:pt x="617" y="685"/>
                </a:lnTo>
                <a:lnTo>
                  <a:pt x="637" y="688"/>
                </a:lnTo>
                <a:lnTo>
                  <a:pt x="657" y="689"/>
                </a:lnTo>
                <a:lnTo>
                  <a:pt x="680" y="688"/>
                </a:lnTo>
                <a:lnTo>
                  <a:pt x="703" y="684"/>
                </a:lnTo>
                <a:lnTo>
                  <a:pt x="725" y="677"/>
                </a:lnTo>
                <a:lnTo>
                  <a:pt x="747" y="669"/>
                </a:lnTo>
                <a:lnTo>
                  <a:pt x="767" y="658"/>
                </a:lnTo>
                <a:lnTo>
                  <a:pt x="786" y="645"/>
                </a:lnTo>
                <a:lnTo>
                  <a:pt x="803" y="630"/>
                </a:lnTo>
                <a:lnTo>
                  <a:pt x="821" y="614"/>
                </a:lnTo>
                <a:lnTo>
                  <a:pt x="836" y="595"/>
                </a:lnTo>
                <a:lnTo>
                  <a:pt x="849" y="575"/>
                </a:lnTo>
                <a:lnTo>
                  <a:pt x="861" y="553"/>
                </a:lnTo>
                <a:lnTo>
                  <a:pt x="871" y="531"/>
                </a:lnTo>
                <a:lnTo>
                  <a:pt x="879" y="506"/>
                </a:lnTo>
                <a:lnTo>
                  <a:pt x="884" y="482"/>
                </a:lnTo>
                <a:lnTo>
                  <a:pt x="888" y="455"/>
                </a:lnTo>
                <a:lnTo>
                  <a:pt x="889" y="428"/>
                </a:lnTo>
                <a:lnTo>
                  <a:pt x="889" y="341"/>
                </a:lnTo>
                <a:lnTo>
                  <a:pt x="888" y="318"/>
                </a:lnTo>
                <a:lnTo>
                  <a:pt x="885" y="297"/>
                </a:lnTo>
                <a:lnTo>
                  <a:pt x="881" y="275"/>
                </a:lnTo>
                <a:lnTo>
                  <a:pt x="876" y="255"/>
                </a:lnTo>
                <a:lnTo>
                  <a:pt x="869" y="235"/>
                </a:lnTo>
                <a:lnTo>
                  <a:pt x="861" y="216"/>
                </a:lnTo>
                <a:lnTo>
                  <a:pt x="852" y="199"/>
                </a:lnTo>
                <a:lnTo>
                  <a:pt x="841" y="181"/>
                </a:lnTo>
                <a:lnTo>
                  <a:pt x="742" y="181"/>
                </a:lnTo>
                <a:lnTo>
                  <a:pt x="720" y="183"/>
                </a:lnTo>
                <a:lnTo>
                  <a:pt x="701" y="187"/>
                </a:lnTo>
                <a:lnTo>
                  <a:pt x="684" y="192"/>
                </a:lnTo>
                <a:lnTo>
                  <a:pt x="670" y="200"/>
                </a:lnTo>
                <a:lnTo>
                  <a:pt x="658" y="210"/>
                </a:lnTo>
                <a:lnTo>
                  <a:pt x="649" y="222"/>
                </a:lnTo>
                <a:lnTo>
                  <a:pt x="641" y="235"/>
                </a:lnTo>
                <a:lnTo>
                  <a:pt x="634" y="248"/>
                </a:lnTo>
                <a:lnTo>
                  <a:pt x="630" y="265"/>
                </a:lnTo>
                <a:lnTo>
                  <a:pt x="626" y="282"/>
                </a:lnTo>
                <a:lnTo>
                  <a:pt x="623" y="300"/>
                </a:lnTo>
                <a:lnTo>
                  <a:pt x="622" y="318"/>
                </a:lnTo>
                <a:lnTo>
                  <a:pt x="621" y="357"/>
                </a:lnTo>
                <a:lnTo>
                  <a:pt x="621" y="396"/>
                </a:lnTo>
                <a:lnTo>
                  <a:pt x="531" y="317"/>
                </a:lnTo>
                <a:lnTo>
                  <a:pt x="531" y="497"/>
                </a:lnTo>
                <a:lnTo>
                  <a:pt x="446" y="539"/>
                </a:lnTo>
                <a:close/>
                <a:moveTo>
                  <a:pt x="1356" y="1970"/>
                </a:moveTo>
                <a:lnTo>
                  <a:pt x="1356" y="1640"/>
                </a:lnTo>
                <a:lnTo>
                  <a:pt x="911" y="1640"/>
                </a:lnTo>
                <a:lnTo>
                  <a:pt x="899" y="1629"/>
                </a:lnTo>
                <a:lnTo>
                  <a:pt x="871" y="1602"/>
                </a:lnTo>
                <a:lnTo>
                  <a:pt x="860" y="1381"/>
                </a:lnTo>
                <a:lnTo>
                  <a:pt x="856" y="1315"/>
                </a:lnTo>
                <a:lnTo>
                  <a:pt x="849" y="1257"/>
                </a:lnTo>
                <a:lnTo>
                  <a:pt x="846" y="1232"/>
                </a:lnTo>
                <a:lnTo>
                  <a:pt x="842" y="1209"/>
                </a:lnTo>
                <a:lnTo>
                  <a:pt x="837" y="1187"/>
                </a:lnTo>
                <a:lnTo>
                  <a:pt x="832" y="1166"/>
                </a:lnTo>
                <a:lnTo>
                  <a:pt x="825" y="1147"/>
                </a:lnTo>
                <a:lnTo>
                  <a:pt x="817" y="1130"/>
                </a:lnTo>
                <a:lnTo>
                  <a:pt x="809" y="1114"/>
                </a:lnTo>
                <a:lnTo>
                  <a:pt x="798" y="1099"/>
                </a:lnTo>
                <a:lnTo>
                  <a:pt x="787" y="1084"/>
                </a:lnTo>
                <a:lnTo>
                  <a:pt x="775" y="1071"/>
                </a:lnTo>
                <a:lnTo>
                  <a:pt x="760" y="1058"/>
                </a:lnTo>
                <a:lnTo>
                  <a:pt x="746" y="1046"/>
                </a:lnTo>
                <a:lnTo>
                  <a:pt x="563" y="912"/>
                </a:lnTo>
                <a:lnTo>
                  <a:pt x="547" y="901"/>
                </a:lnTo>
                <a:lnTo>
                  <a:pt x="531" y="893"/>
                </a:lnTo>
                <a:lnTo>
                  <a:pt x="516" y="888"/>
                </a:lnTo>
                <a:lnTo>
                  <a:pt x="501" y="885"/>
                </a:lnTo>
                <a:lnTo>
                  <a:pt x="488" y="884"/>
                </a:lnTo>
                <a:lnTo>
                  <a:pt x="474" y="887"/>
                </a:lnTo>
                <a:lnTo>
                  <a:pt x="461" y="889"/>
                </a:lnTo>
                <a:lnTo>
                  <a:pt x="450" y="896"/>
                </a:lnTo>
                <a:lnTo>
                  <a:pt x="439" y="903"/>
                </a:lnTo>
                <a:lnTo>
                  <a:pt x="430" y="913"/>
                </a:lnTo>
                <a:lnTo>
                  <a:pt x="422" y="924"/>
                </a:lnTo>
                <a:lnTo>
                  <a:pt x="414" y="938"/>
                </a:lnTo>
                <a:lnTo>
                  <a:pt x="408" y="952"/>
                </a:lnTo>
                <a:lnTo>
                  <a:pt x="404" y="968"/>
                </a:lnTo>
                <a:lnTo>
                  <a:pt x="403" y="986"/>
                </a:lnTo>
                <a:lnTo>
                  <a:pt x="402" y="1005"/>
                </a:lnTo>
                <a:lnTo>
                  <a:pt x="416" y="2621"/>
                </a:lnTo>
                <a:lnTo>
                  <a:pt x="922" y="2621"/>
                </a:lnTo>
                <a:lnTo>
                  <a:pt x="892" y="2024"/>
                </a:lnTo>
                <a:lnTo>
                  <a:pt x="727" y="2024"/>
                </a:lnTo>
                <a:lnTo>
                  <a:pt x="707" y="2023"/>
                </a:lnTo>
                <a:lnTo>
                  <a:pt x="689" y="2022"/>
                </a:lnTo>
                <a:lnTo>
                  <a:pt x="672" y="2019"/>
                </a:lnTo>
                <a:lnTo>
                  <a:pt x="654" y="2015"/>
                </a:lnTo>
                <a:lnTo>
                  <a:pt x="638" y="2009"/>
                </a:lnTo>
                <a:lnTo>
                  <a:pt x="623" y="2001"/>
                </a:lnTo>
                <a:lnTo>
                  <a:pt x="610" y="1993"/>
                </a:lnTo>
                <a:lnTo>
                  <a:pt x="596" y="1984"/>
                </a:lnTo>
                <a:lnTo>
                  <a:pt x="584" y="1973"/>
                </a:lnTo>
                <a:lnTo>
                  <a:pt x="574" y="1961"/>
                </a:lnTo>
                <a:lnTo>
                  <a:pt x="564" y="1948"/>
                </a:lnTo>
                <a:lnTo>
                  <a:pt x="555" y="1934"/>
                </a:lnTo>
                <a:lnTo>
                  <a:pt x="548" y="1917"/>
                </a:lnTo>
                <a:lnTo>
                  <a:pt x="543" y="1899"/>
                </a:lnTo>
                <a:lnTo>
                  <a:pt x="537" y="1880"/>
                </a:lnTo>
                <a:lnTo>
                  <a:pt x="535" y="1860"/>
                </a:lnTo>
                <a:lnTo>
                  <a:pt x="478" y="1338"/>
                </a:lnTo>
                <a:lnTo>
                  <a:pt x="532" y="1331"/>
                </a:lnTo>
                <a:lnTo>
                  <a:pt x="588" y="1855"/>
                </a:lnTo>
                <a:lnTo>
                  <a:pt x="591" y="1870"/>
                </a:lnTo>
                <a:lnTo>
                  <a:pt x="594" y="1883"/>
                </a:lnTo>
                <a:lnTo>
                  <a:pt x="598" y="1895"/>
                </a:lnTo>
                <a:lnTo>
                  <a:pt x="602" y="1907"/>
                </a:lnTo>
                <a:lnTo>
                  <a:pt x="609" y="1917"/>
                </a:lnTo>
                <a:lnTo>
                  <a:pt x="614" y="1926"/>
                </a:lnTo>
                <a:lnTo>
                  <a:pt x="622" y="1936"/>
                </a:lnTo>
                <a:lnTo>
                  <a:pt x="630" y="1942"/>
                </a:lnTo>
                <a:lnTo>
                  <a:pt x="639" y="1949"/>
                </a:lnTo>
                <a:lnTo>
                  <a:pt x="649" y="1954"/>
                </a:lnTo>
                <a:lnTo>
                  <a:pt x="660" y="1960"/>
                </a:lnTo>
                <a:lnTo>
                  <a:pt x="672" y="1964"/>
                </a:lnTo>
                <a:lnTo>
                  <a:pt x="684" y="1966"/>
                </a:lnTo>
                <a:lnTo>
                  <a:pt x="697" y="1969"/>
                </a:lnTo>
                <a:lnTo>
                  <a:pt x="712" y="1970"/>
                </a:lnTo>
                <a:lnTo>
                  <a:pt x="727" y="1970"/>
                </a:lnTo>
                <a:lnTo>
                  <a:pt x="1356" y="1970"/>
                </a:lnTo>
                <a:close/>
                <a:moveTo>
                  <a:pt x="977" y="1586"/>
                </a:moveTo>
                <a:lnTo>
                  <a:pt x="1409" y="1586"/>
                </a:lnTo>
                <a:lnTo>
                  <a:pt x="1409" y="2024"/>
                </a:lnTo>
                <a:lnTo>
                  <a:pt x="998" y="2024"/>
                </a:lnTo>
                <a:lnTo>
                  <a:pt x="1030" y="2678"/>
                </a:lnTo>
                <a:lnTo>
                  <a:pt x="893" y="4763"/>
                </a:lnTo>
                <a:lnTo>
                  <a:pt x="786" y="4763"/>
                </a:lnTo>
                <a:lnTo>
                  <a:pt x="923" y="2674"/>
                </a:lnTo>
                <a:lnTo>
                  <a:pt x="416" y="2674"/>
                </a:lnTo>
                <a:lnTo>
                  <a:pt x="435" y="4763"/>
                </a:lnTo>
                <a:lnTo>
                  <a:pt x="328" y="4763"/>
                </a:lnTo>
                <a:lnTo>
                  <a:pt x="318" y="3678"/>
                </a:lnTo>
                <a:lnTo>
                  <a:pt x="0" y="3678"/>
                </a:lnTo>
                <a:lnTo>
                  <a:pt x="0" y="2621"/>
                </a:lnTo>
                <a:lnTo>
                  <a:pt x="309" y="2621"/>
                </a:lnTo>
                <a:lnTo>
                  <a:pt x="294" y="1006"/>
                </a:lnTo>
                <a:lnTo>
                  <a:pt x="294" y="991"/>
                </a:lnTo>
                <a:lnTo>
                  <a:pt x="296" y="977"/>
                </a:lnTo>
                <a:lnTo>
                  <a:pt x="298" y="962"/>
                </a:lnTo>
                <a:lnTo>
                  <a:pt x="301" y="947"/>
                </a:lnTo>
                <a:lnTo>
                  <a:pt x="304" y="934"/>
                </a:lnTo>
                <a:lnTo>
                  <a:pt x="309" y="919"/>
                </a:lnTo>
                <a:lnTo>
                  <a:pt x="314" y="905"/>
                </a:lnTo>
                <a:lnTo>
                  <a:pt x="320" y="892"/>
                </a:lnTo>
                <a:lnTo>
                  <a:pt x="326" y="878"/>
                </a:lnTo>
                <a:lnTo>
                  <a:pt x="333" y="866"/>
                </a:lnTo>
                <a:lnTo>
                  <a:pt x="341" y="854"/>
                </a:lnTo>
                <a:lnTo>
                  <a:pt x="351" y="844"/>
                </a:lnTo>
                <a:lnTo>
                  <a:pt x="359" y="833"/>
                </a:lnTo>
                <a:lnTo>
                  <a:pt x="369" y="822"/>
                </a:lnTo>
                <a:lnTo>
                  <a:pt x="380" y="814"/>
                </a:lnTo>
                <a:lnTo>
                  <a:pt x="391" y="805"/>
                </a:lnTo>
                <a:lnTo>
                  <a:pt x="402" y="798"/>
                </a:lnTo>
                <a:lnTo>
                  <a:pt x="414" y="791"/>
                </a:lnTo>
                <a:lnTo>
                  <a:pt x="426" y="786"/>
                </a:lnTo>
                <a:lnTo>
                  <a:pt x="439" y="780"/>
                </a:lnTo>
                <a:lnTo>
                  <a:pt x="453" y="778"/>
                </a:lnTo>
                <a:lnTo>
                  <a:pt x="466" y="775"/>
                </a:lnTo>
                <a:lnTo>
                  <a:pt x="481" y="774"/>
                </a:lnTo>
                <a:lnTo>
                  <a:pt x="496" y="774"/>
                </a:lnTo>
                <a:lnTo>
                  <a:pt x="510" y="775"/>
                </a:lnTo>
                <a:lnTo>
                  <a:pt x="527" y="778"/>
                </a:lnTo>
                <a:lnTo>
                  <a:pt x="541" y="782"/>
                </a:lnTo>
                <a:lnTo>
                  <a:pt x="558" y="787"/>
                </a:lnTo>
                <a:lnTo>
                  <a:pt x="574" y="794"/>
                </a:lnTo>
                <a:lnTo>
                  <a:pt x="590" y="802"/>
                </a:lnTo>
                <a:lnTo>
                  <a:pt x="607" y="813"/>
                </a:lnTo>
                <a:lnTo>
                  <a:pt x="623" y="823"/>
                </a:lnTo>
                <a:lnTo>
                  <a:pt x="809" y="960"/>
                </a:lnTo>
                <a:lnTo>
                  <a:pt x="829" y="977"/>
                </a:lnTo>
                <a:lnTo>
                  <a:pt x="848" y="993"/>
                </a:lnTo>
                <a:lnTo>
                  <a:pt x="865" y="1010"/>
                </a:lnTo>
                <a:lnTo>
                  <a:pt x="881" y="1029"/>
                </a:lnTo>
                <a:lnTo>
                  <a:pt x="895" y="1048"/>
                </a:lnTo>
                <a:lnTo>
                  <a:pt x="907" y="1069"/>
                </a:lnTo>
                <a:lnTo>
                  <a:pt x="918" y="1091"/>
                </a:lnTo>
                <a:lnTo>
                  <a:pt x="927" y="1114"/>
                </a:lnTo>
                <a:lnTo>
                  <a:pt x="935" y="1139"/>
                </a:lnTo>
                <a:lnTo>
                  <a:pt x="942" y="1166"/>
                </a:lnTo>
                <a:lnTo>
                  <a:pt x="948" y="1194"/>
                </a:lnTo>
                <a:lnTo>
                  <a:pt x="954" y="1226"/>
                </a:lnTo>
                <a:lnTo>
                  <a:pt x="958" y="1259"/>
                </a:lnTo>
                <a:lnTo>
                  <a:pt x="962" y="1295"/>
                </a:lnTo>
                <a:lnTo>
                  <a:pt x="967" y="1375"/>
                </a:lnTo>
                <a:lnTo>
                  <a:pt x="977" y="1586"/>
                </a:lnTo>
                <a:close/>
                <a:moveTo>
                  <a:pt x="310" y="2728"/>
                </a:moveTo>
                <a:lnTo>
                  <a:pt x="107" y="2728"/>
                </a:lnTo>
                <a:lnTo>
                  <a:pt x="107" y="3570"/>
                </a:lnTo>
                <a:lnTo>
                  <a:pt x="317" y="3570"/>
                </a:lnTo>
                <a:lnTo>
                  <a:pt x="310" y="2728"/>
                </a:lnTo>
                <a:close/>
                <a:moveTo>
                  <a:pt x="1185" y="1875"/>
                </a:moveTo>
                <a:lnTo>
                  <a:pt x="1185" y="1875"/>
                </a:lnTo>
                <a:lnTo>
                  <a:pt x="1185" y="1867"/>
                </a:lnTo>
                <a:lnTo>
                  <a:pt x="1188" y="1859"/>
                </a:lnTo>
                <a:lnTo>
                  <a:pt x="1192" y="1852"/>
                </a:lnTo>
                <a:lnTo>
                  <a:pt x="1196" y="1847"/>
                </a:lnTo>
                <a:lnTo>
                  <a:pt x="1202" y="1842"/>
                </a:lnTo>
                <a:lnTo>
                  <a:pt x="1209" y="1838"/>
                </a:lnTo>
                <a:lnTo>
                  <a:pt x="1217" y="1835"/>
                </a:lnTo>
                <a:lnTo>
                  <a:pt x="1225" y="1835"/>
                </a:lnTo>
                <a:lnTo>
                  <a:pt x="1233" y="1835"/>
                </a:lnTo>
                <a:lnTo>
                  <a:pt x="1240" y="1838"/>
                </a:lnTo>
                <a:lnTo>
                  <a:pt x="1247" y="1842"/>
                </a:lnTo>
                <a:lnTo>
                  <a:pt x="1253" y="1847"/>
                </a:lnTo>
                <a:lnTo>
                  <a:pt x="1259" y="1852"/>
                </a:lnTo>
                <a:lnTo>
                  <a:pt x="1261" y="1859"/>
                </a:lnTo>
                <a:lnTo>
                  <a:pt x="1264" y="1867"/>
                </a:lnTo>
                <a:lnTo>
                  <a:pt x="1265" y="1875"/>
                </a:lnTo>
                <a:lnTo>
                  <a:pt x="1264" y="1883"/>
                </a:lnTo>
                <a:lnTo>
                  <a:pt x="1261" y="1891"/>
                </a:lnTo>
                <a:lnTo>
                  <a:pt x="1259" y="1898"/>
                </a:lnTo>
                <a:lnTo>
                  <a:pt x="1253" y="1903"/>
                </a:lnTo>
                <a:lnTo>
                  <a:pt x="1247" y="1909"/>
                </a:lnTo>
                <a:lnTo>
                  <a:pt x="1240" y="1911"/>
                </a:lnTo>
                <a:lnTo>
                  <a:pt x="1233" y="1914"/>
                </a:lnTo>
                <a:lnTo>
                  <a:pt x="1225" y="1915"/>
                </a:lnTo>
                <a:lnTo>
                  <a:pt x="1217" y="1914"/>
                </a:lnTo>
                <a:lnTo>
                  <a:pt x="1209" y="1911"/>
                </a:lnTo>
                <a:lnTo>
                  <a:pt x="1202" y="1909"/>
                </a:lnTo>
                <a:lnTo>
                  <a:pt x="1196" y="1903"/>
                </a:lnTo>
                <a:lnTo>
                  <a:pt x="1192" y="1898"/>
                </a:lnTo>
                <a:lnTo>
                  <a:pt x="1188" y="1891"/>
                </a:lnTo>
                <a:lnTo>
                  <a:pt x="1185" y="1883"/>
                </a:lnTo>
                <a:lnTo>
                  <a:pt x="1185" y="1875"/>
                </a:lnTo>
                <a:close/>
                <a:moveTo>
                  <a:pt x="1141" y="2728"/>
                </a:moveTo>
                <a:lnTo>
                  <a:pt x="1142" y="2621"/>
                </a:lnTo>
                <a:lnTo>
                  <a:pt x="1397" y="2621"/>
                </a:lnTo>
                <a:lnTo>
                  <a:pt x="1397" y="3678"/>
                </a:lnTo>
                <a:lnTo>
                  <a:pt x="1076" y="3678"/>
                </a:lnTo>
                <a:lnTo>
                  <a:pt x="1083" y="3570"/>
                </a:lnTo>
                <a:lnTo>
                  <a:pt x="1290" y="3570"/>
                </a:lnTo>
                <a:lnTo>
                  <a:pt x="1290" y="2728"/>
                </a:lnTo>
                <a:lnTo>
                  <a:pt x="1141" y="2728"/>
                </a:lnTo>
                <a:close/>
                <a:moveTo>
                  <a:pt x="1463" y="1880"/>
                </a:moveTo>
                <a:lnTo>
                  <a:pt x="1651" y="1956"/>
                </a:lnTo>
                <a:lnTo>
                  <a:pt x="1677" y="1965"/>
                </a:lnTo>
                <a:lnTo>
                  <a:pt x="1699" y="1972"/>
                </a:lnTo>
                <a:lnTo>
                  <a:pt x="1721" y="1976"/>
                </a:lnTo>
                <a:lnTo>
                  <a:pt x="1741" y="1977"/>
                </a:lnTo>
                <a:lnTo>
                  <a:pt x="1763" y="1976"/>
                </a:lnTo>
                <a:lnTo>
                  <a:pt x="1784" y="1972"/>
                </a:lnTo>
                <a:lnTo>
                  <a:pt x="1807" y="1965"/>
                </a:lnTo>
                <a:lnTo>
                  <a:pt x="1832" y="1956"/>
                </a:lnTo>
                <a:lnTo>
                  <a:pt x="2010" y="1890"/>
                </a:lnTo>
                <a:lnTo>
                  <a:pt x="2010" y="1950"/>
                </a:lnTo>
                <a:lnTo>
                  <a:pt x="1977" y="1961"/>
                </a:lnTo>
                <a:lnTo>
                  <a:pt x="1937" y="1975"/>
                </a:lnTo>
                <a:lnTo>
                  <a:pt x="1887" y="1992"/>
                </a:lnTo>
                <a:lnTo>
                  <a:pt x="1830" y="2015"/>
                </a:lnTo>
                <a:lnTo>
                  <a:pt x="1811" y="2022"/>
                </a:lnTo>
                <a:lnTo>
                  <a:pt x="1791" y="2027"/>
                </a:lnTo>
                <a:lnTo>
                  <a:pt x="1771" y="2030"/>
                </a:lnTo>
                <a:lnTo>
                  <a:pt x="1750" y="2032"/>
                </a:lnTo>
                <a:lnTo>
                  <a:pt x="1729" y="2031"/>
                </a:lnTo>
                <a:lnTo>
                  <a:pt x="1709" y="2030"/>
                </a:lnTo>
                <a:lnTo>
                  <a:pt x="1687" y="2024"/>
                </a:lnTo>
                <a:lnTo>
                  <a:pt x="1667" y="2017"/>
                </a:lnTo>
                <a:lnTo>
                  <a:pt x="1463" y="1938"/>
                </a:lnTo>
                <a:lnTo>
                  <a:pt x="1463" y="1880"/>
                </a:lnTo>
                <a:close/>
                <a:moveTo>
                  <a:pt x="2010" y="1647"/>
                </a:moveTo>
                <a:lnTo>
                  <a:pt x="1815" y="1613"/>
                </a:lnTo>
                <a:lnTo>
                  <a:pt x="1681" y="1639"/>
                </a:lnTo>
                <a:lnTo>
                  <a:pt x="1611" y="1723"/>
                </a:lnTo>
                <a:lnTo>
                  <a:pt x="1643" y="1741"/>
                </a:lnTo>
                <a:lnTo>
                  <a:pt x="1787" y="1695"/>
                </a:lnTo>
                <a:lnTo>
                  <a:pt x="1882" y="1781"/>
                </a:lnTo>
                <a:lnTo>
                  <a:pt x="1846" y="1821"/>
                </a:lnTo>
                <a:lnTo>
                  <a:pt x="1773" y="1756"/>
                </a:lnTo>
                <a:lnTo>
                  <a:pt x="1638" y="1799"/>
                </a:lnTo>
                <a:lnTo>
                  <a:pt x="1527" y="1741"/>
                </a:lnTo>
                <a:lnTo>
                  <a:pt x="1609" y="1640"/>
                </a:lnTo>
                <a:lnTo>
                  <a:pt x="1463" y="1640"/>
                </a:lnTo>
                <a:lnTo>
                  <a:pt x="1463" y="1586"/>
                </a:lnTo>
                <a:lnTo>
                  <a:pt x="1663" y="1586"/>
                </a:lnTo>
                <a:lnTo>
                  <a:pt x="1815" y="1559"/>
                </a:lnTo>
                <a:lnTo>
                  <a:pt x="2010" y="1592"/>
                </a:lnTo>
                <a:lnTo>
                  <a:pt x="2010" y="1647"/>
                </a:lnTo>
                <a:close/>
              </a:path>
            </a:pathLst>
          </a:custGeom>
          <a:solidFill>
            <a:schemeClr val="accent2"/>
          </a:solidFill>
          <a:ln w="9525">
            <a:noFill/>
            <a:round/>
            <a:headEnd/>
            <a:tailEnd/>
          </a:ln>
        </p:spPr>
        <p:txBody>
          <a:bodyPr/>
          <a:lstStyle/>
          <a:p>
            <a:endParaRPr lang="de-DE" dirty="0">
              <a:latin typeface="EYInterstate Light" panose="02000506000000020004" pitchFamily="2" charset="0"/>
            </a:endParaRPr>
          </a:p>
        </p:txBody>
      </p:sp>
      <p:sp>
        <p:nvSpPr>
          <p:cNvPr id="30" name="Freeform 39"/>
          <p:cNvSpPr>
            <a:spLocks noChangeAspect="1" noEditPoints="1"/>
          </p:cNvSpPr>
          <p:nvPr/>
        </p:nvSpPr>
        <p:spPr bwMode="auto">
          <a:xfrm>
            <a:off x="2542390" y="4873142"/>
            <a:ext cx="487266" cy="409129"/>
          </a:xfrm>
          <a:custGeom>
            <a:avLst/>
            <a:gdLst>
              <a:gd name="T0" fmla="*/ 2147483647 w 5664"/>
              <a:gd name="T1" fmla="*/ 2147483647 h 4763"/>
              <a:gd name="T2" fmla="*/ 2147483647 w 5664"/>
              <a:gd name="T3" fmla="*/ 2147483647 h 4763"/>
              <a:gd name="T4" fmla="*/ 2147483647 w 5664"/>
              <a:gd name="T5" fmla="*/ 2147483647 h 4763"/>
              <a:gd name="T6" fmla="*/ 2147483647 w 5664"/>
              <a:gd name="T7" fmla="*/ 2147483647 h 4763"/>
              <a:gd name="T8" fmla="*/ 2147483647 w 5664"/>
              <a:gd name="T9" fmla="*/ 2147483647 h 4763"/>
              <a:gd name="T10" fmla="*/ 2147483647 w 5664"/>
              <a:gd name="T11" fmla="*/ 2147483647 h 4763"/>
              <a:gd name="T12" fmla="*/ 2147483647 w 5664"/>
              <a:gd name="T13" fmla="*/ 2147483647 h 4763"/>
              <a:gd name="T14" fmla="*/ 2147483647 w 5664"/>
              <a:gd name="T15" fmla="*/ 2147483647 h 4763"/>
              <a:gd name="T16" fmla="*/ 2147483647 w 5664"/>
              <a:gd name="T17" fmla="*/ 2147483647 h 4763"/>
              <a:gd name="T18" fmla="*/ 2147483647 w 5664"/>
              <a:gd name="T19" fmla="*/ 2147483647 h 4763"/>
              <a:gd name="T20" fmla="*/ 2147483647 w 5664"/>
              <a:gd name="T21" fmla="*/ 2147483647 h 4763"/>
              <a:gd name="T22" fmla="*/ 2147483647 w 5664"/>
              <a:gd name="T23" fmla="*/ 2147483647 h 4763"/>
              <a:gd name="T24" fmla="*/ 2147483647 w 5664"/>
              <a:gd name="T25" fmla="*/ 2147483647 h 4763"/>
              <a:gd name="T26" fmla="*/ 2147483647 w 5664"/>
              <a:gd name="T27" fmla="*/ 2147483647 h 4763"/>
              <a:gd name="T28" fmla="*/ 2147483647 w 5664"/>
              <a:gd name="T29" fmla="*/ 2147483647 h 4763"/>
              <a:gd name="T30" fmla="*/ 2147483647 w 5664"/>
              <a:gd name="T31" fmla="*/ 2147483647 h 4763"/>
              <a:gd name="T32" fmla="*/ 2147483647 w 5664"/>
              <a:gd name="T33" fmla="*/ 2147483647 h 4763"/>
              <a:gd name="T34" fmla="*/ 2147483647 w 5664"/>
              <a:gd name="T35" fmla="*/ 2147483647 h 4763"/>
              <a:gd name="T36" fmla="*/ 2147483647 w 5664"/>
              <a:gd name="T37" fmla="*/ 2147483647 h 4763"/>
              <a:gd name="T38" fmla="*/ 2147483647 w 5664"/>
              <a:gd name="T39" fmla="*/ 0 h 4763"/>
              <a:gd name="T40" fmla="*/ 2147483647 w 5664"/>
              <a:gd name="T41" fmla="*/ 2147483647 h 4763"/>
              <a:gd name="T42" fmla="*/ 2147483647 w 5664"/>
              <a:gd name="T43" fmla="*/ 2147483647 h 4763"/>
              <a:gd name="T44" fmla="*/ 2147483647 w 5664"/>
              <a:gd name="T45" fmla="*/ 2147483647 h 4763"/>
              <a:gd name="T46" fmla="*/ 2147483647 w 5664"/>
              <a:gd name="T47" fmla="*/ 2147483647 h 4763"/>
              <a:gd name="T48" fmla="*/ 2147483647 w 5664"/>
              <a:gd name="T49" fmla="*/ 2147483647 h 4763"/>
              <a:gd name="T50" fmla="*/ 2147483647 w 5664"/>
              <a:gd name="T51" fmla="*/ 2147483647 h 4763"/>
              <a:gd name="T52" fmla="*/ 2147483647 w 5664"/>
              <a:gd name="T53" fmla="*/ 2147483647 h 4763"/>
              <a:gd name="T54" fmla="*/ 2147483647 w 5664"/>
              <a:gd name="T55" fmla="*/ 2147483647 h 4763"/>
              <a:gd name="T56" fmla="*/ 2147483647 w 5664"/>
              <a:gd name="T57" fmla="*/ 2147483647 h 4763"/>
              <a:gd name="T58" fmla="*/ 2147483647 w 5664"/>
              <a:gd name="T59" fmla="*/ 2147483647 h 4763"/>
              <a:gd name="T60" fmla="*/ 2147483647 w 5664"/>
              <a:gd name="T61" fmla="*/ 2147483647 h 4763"/>
              <a:gd name="T62" fmla="*/ 2147483647 w 5664"/>
              <a:gd name="T63" fmla="*/ 2147483647 h 4763"/>
              <a:gd name="T64" fmla="*/ 2147483647 w 5664"/>
              <a:gd name="T65" fmla="*/ 2147483647 h 4763"/>
              <a:gd name="T66" fmla="*/ 2147483647 w 5664"/>
              <a:gd name="T67" fmla="*/ 2147483647 h 4763"/>
              <a:gd name="T68" fmla="*/ 2147483647 w 5664"/>
              <a:gd name="T69" fmla="*/ 2147483647 h 4763"/>
              <a:gd name="T70" fmla="*/ 2147483647 w 5664"/>
              <a:gd name="T71" fmla="*/ 2147483647 h 4763"/>
              <a:gd name="T72" fmla="*/ 2147483647 w 5664"/>
              <a:gd name="T73" fmla="*/ 2147483647 h 4763"/>
              <a:gd name="T74" fmla="*/ 2147483647 w 5664"/>
              <a:gd name="T75" fmla="*/ 2147483647 h 4763"/>
              <a:gd name="T76" fmla="*/ 2147483647 w 5664"/>
              <a:gd name="T77" fmla="*/ 2147483647 h 4763"/>
              <a:gd name="T78" fmla="*/ 2147483647 w 5664"/>
              <a:gd name="T79" fmla="*/ 2147483647 h 4763"/>
              <a:gd name="T80" fmla="*/ 2147483647 w 5664"/>
              <a:gd name="T81" fmla="*/ 2147483647 h 4763"/>
              <a:gd name="T82" fmla="*/ 2147483647 w 5664"/>
              <a:gd name="T83" fmla="*/ 2147483647 h 4763"/>
              <a:gd name="T84" fmla="*/ 2147483647 w 5664"/>
              <a:gd name="T85" fmla="*/ 2147483647 h 4763"/>
              <a:gd name="T86" fmla="*/ 2147483647 w 5664"/>
              <a:gd name="T87" fmla="*/ 2147483647 h 4763"/>
              <a:gd name="T88" fmla="*/ 2147483647 w 5664"/>
              <a:gd name="T89" fmla="*/ 2147483647 h 4763"/>
              <a:gd name="T90" fmla="*/ 2147483647 w 5664"/>
              <a:gd name="T91" fmla="*/ 2147483647 h 4763"/>
              <a:gd name="T92" fmla="*/ 2147483647 w 5664"/>
              <a:gd name="T93" fmla="*/ 2147483647 h 4763"/>
              <a:gd name="T94" fmla="*/ 2147483647 w 5664"/>
              <a:gd name="T95" fmla="*/ 2147483647 h 4763"/>
              <a:gd name="T96" fmla="*/ 2147483647 w 5664"/>
              <a:gd name="T97" fmla="*/ 2147483647 h 4763"/>
              <a:gd name="T98" fmla="*/ 2147483647 w 5664"/>
              <a:gd name="T99" fmla="*/ 2147483647 h 4763"/>
              <a:gd name="T100" fmla="*/ 2147483647 w 5664"/>
              <a:gd name="T101" fmla="*/ 2147483647 h 4763"/>
              <a:gd name="T102" fmla="*/ 2147483647 w 5664"/>
              <a:gd name="T103" fmla="*/ 2147483647 h 4763"/>
              <a:gd name="T104" fmla="*/ 2147483647 w 5664"/>
              <a:gd name="T105" fmla="*/ 2147483647 h 4763"/>
              <a:gd name="T106" fmla="*/ 2147483647 w 5664"/>
              <a:gd name="T107" fmla="*/ 2147483647 h 4763"/>
              <a:gd name="T108" fmla="*/ 2147483647 w 5664"/>
              <a:gd name="T109" fmla="*/ 2147483647 h 4763"/>
              <a:gd name="T110" fmla="*/ 2147483647 w 5664"/>
              <a:gd name="T111" fmla="*/ 2147483647 h 4763"/>
              <a:gd name="T112" fmla="*/ 2147483647 w 5664"/>
              <a:gd name="T113" fmla="*/ 2147483647 h 4763"/>
              <a:gd name="T114" fmla="*/ 2147483647 w 5664"/>
              <a:gd name="T115" fmla="*/ 2147483647 h 4763"/>
              <a:gd name="T116" fmla="*/ 2147483647 w 5664"/>
              <a:gd name="T117" fmla="*/ 2147483647 h 4763"/>
              <a:gd name="T118" fmla="*/ 2147483647 w 5664"/>
              <a:gd name="T119" fmla="*/ 2147483647 h 4763"/>
              <a:gd name="T120" fmla="*/ 2147483647 w 5664"/>
              <a:gd name="T121" fmla="*/ 2147483647 h 4763"/>
              <a:gd name="T122" fmla="*/ 2147483647 w 5664"/>
              <a:gd name="T123" fmla="*/ 2147483647 h 4763"/>
              <a:gd name="T124" fmla="*/ 2147483647 w 5664"/>
              <a:gd name="T125" fmla="*/ 2147483647 h 47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664"/>
              <a:gd name="T190" fmla="*/ 0 h 4763"/>
              <a:gd name="T191" fmla="*/ 5664 w 5664"/>
              <a:gd name="T192" fmla="*/ 4763 h 47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664" h="4763">
                <a:moveTo>
                  <a:pt x="4896" y="2766"/>
                </a:moveTo>
                <a:lnTo>
                  <a:pt x="4896" y="3178"/>
                </a:lnTo>
                <a:lnTo>
                  <a:pt x="4660" y="3178"/>
                </a:lnTo>
                <a:lnTo>
                  <a:pt x="4660" y="2766"/>
                </a:lnTo>
                <a:lnTo>
                  <a:pt x="4896" y="2766"/>
                </a:lnTo>
                <a:close/>
                <a:moveTo>
                  <a:pt x="4660" y="3821"/>
                </a:moveTo>
                <a:lnTo>
                  <a:pt x="4660" y="4234"/>
                </a:lnTo>
                <a:lnTo>
                  <a:pt x="4896" y="4234"/>
                </a:lnTo>
                <a:lnTo>
                  <a:pt x="4896" y="3821"/>
                </a:lnTo>
                <a:lnTo>
                  <a:pt x="4660" y="3821"/>
                </a:lnTo>
                <a:close/>
                <a:moveTo>
                  <a:pt x="4421" y="3821"/>
                </a:moveTo>
                <a:lnTo>
                  <a:pt x="4421" y="4234"/>
                </a:lnTo>
                <a:lnTo>
                  <a:pt x="4185" y="4234"/>
                </a:lnTo>
                <a:lnTo>
                  <a:pt x="4185" y="3821"/>
                </a:lnTo>
                <a:lnTo>
                  <a:pt x="4421" y="3821"/>
                </a:lnTo>
                <a:close/>
                <a:moveTo>
                  <a:pt x="3889" y="3821"/>
                </a:moveTo>
                <a:lnTo>
                  <a:pt x="3889" y="4234"/>
                </a:lnTo>
                <a:lnTo>
                  <a:pt x="3653" y="4234"/>
                </a:lnTo>
                <a:lnTo>
                  <a:pt x="3653" y="3821"/>
                </a:lnTo>
                <a:lnTo>
                  <a:pt x="3889" y="3821"/>
                </a:lnTo>
                <a:close/>
                <a:moveTo>
                  <a:pt x="3357" y="3821"/>
                </a:moveTo>
                <a:lnTo>
                  <a:pt x="3357" y="4234"/>
                </a:lnTo>
                <a:lnTo>
                  <a:pt x="3121" y="4234"/>
                </a:lnTo>
                <a:lnTo>
                  <a:pt x="3121" y="3821"/>
                </a:lnTo>
                <a:lnTo>
                  <a:pt x="3357" y="3821"/>
                </a:lnTo>
                <a:close/>
                <a:moveTo>
                  <a:pt x="2825" y="3821"/>
                </a:moveTo>
                <a:lnTo>
                  <a:pt x="2825" y="4234"/>
                </a:lnTo>
                <a:lnTo>
                  <a:pt x="2589" y="4234"/>
                </a:lnTo>
                <a:lnTo>
                  <a:pt x="2589" y="3821"/>
                </a:lnTo>
                <a:lnTo>
                  <a:pt x="2825" y="3821"/>
                </a:lnTo>
                <a:close/>
                <a:moveTo>
                  <a:pt x="2292" y="3821"/>
                </a:moveTo>
                <a:lnTo>
                  <a:pt x="2292" y="4234"/>
                </a:lnTo>
                <a:lnTo>
                  <a:pt x="2057" y="4234"/>
                </a:lnTo>
                <a:lnTo>
                  <a:pt x="2057" y="3821"/>
                </a:lnTo>
                <a:lnTo>
                  <a:pt x="2292" y="3821"/>
                </a:lnTo>
                <a:close/>
                <a:moveTo>
                  <a:pt x="1760" y="3821"/>
                </a:moveTo>
                <a:lnTo>
                  <a:pt x="1760" y="4234"/>
                </a:lnTo>
                <a:lnTo>
                  <a:pt x="1524" y="4234"/>
                </a:lnTo>
                <a:lnTo>
                  <a:pt x="1524" y="3821"/>
                </a:lnTo>
                <a:lnTo>
                  <a:pt x="1760" y="3821"/>
                </a:lnTo>
                <a:close/>
                <a:moveTo>
                  <a:pt x="4421" y="2766"/>
                </a:moveTo>
                <a:lnTo>
                  <a:pt x="4421" y="3178"/>
                </a:lnTo>
                <a:lnTo>
                  <a:pt x="4185" y="3178"/>
                </a:lnTo>
                <a:lnTo>
                  <a:pt x="4185" y="2766"/>
                </a:lnTo>
                <a:lnTo>
                  <a:pt x="4421" y="2766"/>
                </a:lnTo>
                <a:close/>
                <a:moveTo>
                  <a:pt x="706" y="753"/>
                </a:moveTo>
                <a:lnTo>
                  <a:pt x="1228" y="753"/>
                </a:lnTo>
                <a:lnTo>
                  <a:pt x="1253" y="778"/>
                </a:lnTo>
                <a:lnTo>
                  <a:pt x="1281" y="803"/>
                </a:lnTo>
                <a:lnTo>
                  <a:pt x="1312" y="826"/>
                </a:lnTo>
                <a:lnTo>
                  <a:pt x="1344" y="848"/>
                </a:lnTo>
                <a:lnTo>
                  <a:pt x="1380" y="867"/>
                </a:lnTo>
                <a:lnTo>
                  <a:pt x="1418" y="886"/>
                </a:lnTo>
                <a:lnTo>
                  <a:pt x="1458" y="902"/>
                </a:lnTo>
                <a:lnTo>
                  <a:pt x="1498" y="917"/>
                </a:lnTo>
                <a:lnTo>
                  <a:pt x="1542" y="932"/>
                </a:lnTo>
                <a:lnTo>
                  <a:pt x="1586" y="943"/>
                </a:lnTo>
                <a:lnTo>
                  <a:pt x="1632" y="954"/>
                </a:lnTo>
                <a:lnTo>
                  <a:pt x="1679" y="963"/>
                </a:lnTo>
                <a:lnTo>
                  <a:pt x="1726" y="969"/>
                </a:lnTo>
                <a:lnTo>
                  <a:pt x="1776" y="973"/>
                </a:lnTo>
                <a:lnTo>
                  <a:pt x="1827" y="976"/>
                </a:lnTo>
                <a:lnTo>
                  <a:pt x="1877" y="977"/>
                </a:lnTo>
                <a:lnTo>
                  <a:pt x="1934" y="976"/>
                </a:lnTo>
                <a:lnTo>
                  <a:pt x="1990" y="973"/>
                </a:lnTo>
                <a:lnTo>
                  <a:pt x="2045" y="966"/>
                </a:lnTo>
                <a:lnTo>
                  <a:pt x="2099" y="958"/>
                </a:lnTo>
                <a:lnTo>
                  <a:pt x="2102" y="979"/>
                </a:lnTo>
                <a:lnTo>
                  <a:pt x="2107" y="999"/>
                </a:lnTo>
                <a:lnTo>
                  <a:pt x="2113" y="1020"/>
                </a:lnTo>
                <a:lnTo>
                  <a:pt x="2120" y="1039"/>
                </a:lnTo>
                <a:lnTo>
                  <a:pt x="2127" y="1060"/>
                </a:lnTo>
                <a:lnTo>
                  <a:pt x="2136" y="1078"/>
                </a:lnTo>
                <a:lnTo>
                  <a:pt x="2146" y="1097"/>
                </a:lnTo>
                <a:lnTo>
                  <a:pt x="2158" y="1114"/>
                </a:lnTo>
                <a:lnTo>
                  <a:pt x="2170" y="1132"/>
                </a:lnTo>
                <a:lnTo>
                  <a:pt x="2183" y="1148"/>
                </a:lnTo>
                <a:lnTo>
                  <a:pt x="2198" y="1165"/>
                </a:lnTo>
                <a:lnTo>
                  <a:pt x="2213" y="1179"/>
                </a:lnTo>
                <a:lnTo>
                  <a:pt x="2229" y="1196"/>
                </a:lnTo>
                <a:lnTo>
                  <a:pt x="2245" y="1209"/>
                </a:lnTo>
                <a:lnTo>
                  <a:pt x="2263" y="1224"/>
                </a:lnTo>
                <a:lnTo>
                  <a:pt x="2281" y="1237"/>
                </a:lnTo>
                <a:lnTo>
                  <a:pt x="2300" y="1249"/>
                </a:lnTo>
                <a:lnTo>
                  <a:pt x="2319" y="1260"/>
                </a:lnTo>
                <a:lnTo>
                  <a:pt x="2338" y="1271"/>
                </a:lnTo>
                <a:lnTo>
                  <a:pt x="2359" y="1281"/>
                </a:lnTo>
                <a:lnTo>
                  <a:pt x="2381" y="1291"/>
                </a:lnTo>
                <a:lnTo>
                  <a:pt x="2403" y="1300"/>
                </a:lnTo>
                <a:lnTo>
                  <a:pt x="2425" y="1308"/>
                </a:lnTo>
                <a:lnTo>
                  <a:pt x="2447" y="1315"/>
                </a:lnTo>
                <a:lnTo>
                  <a:pt x="2471" y="1322"/>
                </a:lnTo>
                <a:lnTo>
                  <a:pt x="2494" y="1328"/>
                </a:lnTo>
                <a:lnTo>
                  <a:pt x="2518" y="1333"/>
                </a:lnTo>
                <a:lnTo>
                  <a:pt x="2542" y="1337"/>
                </a:lnTo>
                <a:lnTo>
                  <a:pt x="2567" y="1340"/>
                </a:lnTo>
                <a:lnTo>
                  <a:pt x="2592" y="1341"/>
                </a:lnTo>
                <a:lnTo>
                  <a:pt x="2617" y="1343"/>
                </a:lnTo>
                <a:lnTo>
                  <a:pt x="2642" y="1343"/>
                </a:lnTo>
                <a:lnTo>
                  <a:pt x="2688" y="1343"/>
                </a:lnTo>
                <a:lnTo>
                  <a:pt x="2733" y="1339"/>
                </a:lnTo>
                <a:lnTo>
                  <a:pt x="2777" y="1333"/>
                </a:lnTo>
                <a:lnTo>
                  <a:pt x="2819" y="1325"/>
                </a:lnTo>
                <a:lnTo>
                  <a:pt x="2860" y="1313"/>
                </a:lnTo>
                <a:lnTo>
                  <a:pt x="2898" y="1302"/>
                </a:lnTo>
                <a:lnTo>
                  <a:pt x="2937" y="1285"/>
                </a:lnTo>
                <a:lnTo>
                  <a:pt x="2972" y="1268"/>
                </a:lnTo>
                <a:lnTo>
                  <a:pt x="3007" y="1247"/>
                </a:lnTo>
                <a:lnTo>
                  <a:pt x="3040" y="1225"/>
                </a:lnTo>
                <a:lnTo>
                  <a:pt x="3072" y="1200"/>
                </a:lnTo>
                <a:lnTo>
                  <a:pt x="3102" y="1172"/>
                </a:lnTo>
                <a:lnTo>
                  <a:pt x="3130" y="1142"/>
                </a:lnTo>
                <a:lnTo>
                  <a:pt x="3158" y="1110"/>
                </a:lnTo>
                <a:lnTo>
                  <a:pt x="3184" y="1075"/>
                </a:lnTo>
                <a:lnTo>
                  <a:pt x="3208" y="1038"/>
                </a:lnTo>
                <a:lnTo>
                  <a:pt x="3264" y="1032"/>
                </a:lnTo>
                <a:lnTo>
                  <a:pt x="3320" y="1025"/>
                </a:lnTo>
                <a:lnTo>
                  <a:pt x="3373" y="1016"/>
                </a:lnTo>
                <a:lnTo>
                  <a:pt x="3426" y="1002"/>
                </a:lnTo>
                <a:lnTo>
                  <a:pt x="3476" y="988"/>
                </a:lnTo>
                <a:lnTo>
                  <a:pt x="3525" y="971"/>
                </a:lnTo>
                <a:lnTo>
                  <a:pt x="3571" y="952"/>
                </a:lnTo>
                <a:lnTo>
                  <a:pt x="3613" y="930"/>
                </a:lnTo>
                <a:lnTo>
                  <a:pt x="3633" y="920"/>
                </a:lnTo>
                <a:lnTo>
                  <a:pt x="3652" y="908"/>
                </a:lnTo>
                <a:lnTo>
                  <a:pt x="3669" y="895"/>
                </a:lnTo>
                <a:lnTo>
                  <a:pt x="3687" y="882"/>
                </a:lnTo>
                <a:lnTo>
                  <a:pt x="3703" y="868"/>
                </a:lnTo>
                <a:lnTo>
                  <a:pt x="3718" y="854"/>
                </a:lnTo>
                <a:lnTo>
                  <a:pt x="3731" y="839"/>
                </a:lnTo>
                <a:lnTo>
                  <a:pt x="3743" y="824"/>
                </a:lnTo>
                <a:lnTo>
                  <a:pt x="3755" y="808"/>
                </a:lnTo>
                <a:lnTo>
                  <a:pt x="3764" y="792"/>
                </a:lnTo>
                <a:lnTo>
                  <a:pt x="3773" y="775"/>
                </a:lnTo>
                <a:lnTo>
                  <a:pt x="3780" y="758"/>
                </a:lnTo>
                <a:lnTo>
                  <a:pt x="3786" y="740"/>
                </a:lnTo>
                <a:lnTo>
                  <a:pt x="3789" y="722"/>
                </a:lnTo>
                <a:lnTo>
                  <a:pt x="3792" y="703"/>
                </a:lnTo>
                <a:lnTo>
                  <a:pt x="3793" y="685"/>
                </a:lnTo>
                <a:lnTo>
                  <a:pt x="3792" y="663"/>
                </a:lnTo>
                <a:lnTo>
                  <a:pt x="3789" y="643"/>
                </a:lnTo>
                <a:lnTo>
                  <a:pt x="3784" y="624"/>
                </a:lnTo>
                <a:lnTo>
                  <a:pt x="3777" y="604"/>
                </a:lnTo>
                <a:lnTo>
                  <a:pt x="3770" y="585"/>
                </a:lnTo>
                <a:lnTo>
                  <a:pt x="3759" y="568"/>
                </a:lnTo>
                <a:lnTo>
                  <a:pt x="3747" y="550"/>
                </a:lnTo>
                <a:lnTo>
                  <a:pt x="3734" y="534"/>
                </a:lnTo>
                <a:lnTo>
                  <a:pt x="3719" y="517"/>
                </a:lnTo>
                <a:lnTo>
                  <a:pt x="3703" y="501"/>
                </a:lnTo>
                <a:lnTo>
                  <a:pt x="3686" y="486"/>
                </a:lnTo>
                <a:lnTo>
                  <a:pt x="3666" y="473"/>
                </a:lnTo>
                <a:lnTo>
                  <a:pt x="3647" y="458"/>
                </a:lnTo>
                <a:lnTo>
                  <a:pt x="3625" y="445"/>
                </a:lnTo>
                <a:lnTo>
                  <a:pt x="3603" y="433"/>
                </a:lnTo>
                <a:lnTo>
                  <a:pt x="3579" y="422"/>
                </a:lnTo>
                <a:lnTo>
                  <a:pt x="3556" y="411"/>
                </a:lnTo>
                <a:lnTo>
                  <a:pt x="3531" y="401"/>
                </a:lnTo>
                <a:lnTo>
                  <a:pt x="3504" y="391"/>
                </a:lnTo>
                <a:lnTo>
                  <a:pt x="3478" y="382"/>
                </a:lnTo>
                <a:lnTo>
                  <a:pt x="3422" y="366"/>
                </a:lnTo>
                <a:lnTo>
                  <a:pt x="3364" y="352"/>
                </a:lnTo>
                <a:lnTo>
                  <a:pt x="3305" y="342"/>
                </a:lnTo>
                <a:lnTo>
                  <a:pt x="3245" y="335"/>
                </a:lnTo>
                <a:lnTo>
                  <a:pt x="3183" y="330"/>
                </a:lnTo>
                <a:lnTo>
                  <a:pt x="3121" y="329"/>
                </a:lnTo>
                <a:lnTo>
                  <a:pt x="3053" y="330"/>
                </a:lnTo>
                <a:lnTo>
                  <a:pt x="2987" y="336"/>
                </a:lnTo>
                <a:lnTo>
                  <a:pt x="2923" y="343"/>
                </a:lnTo>
                <a:lnTo>
                  <a:pt x="2863" y="355"/>
                </a:lnTo>
                <a:lnTo>
                  <a:pt x="2857" y="336"/>
                </a:lnTo>
                <a:lnTo>
                  <a:pt x="2851" y="317"/>
                </a:lnTo>
                <a:lnTo>
                  <a:pt x="2844" y="298"/>
                </a:lnTo>
                <a:lnTo>
                  <a:pt x="2836" y="280"/>
                </a:lnTo>
                <a:lnTo>
                  <a:pt x="2828" y="261"/>
                </a:lnTo>
                <a:lnTo>
                  <a:pt x="2817" y="245"/>
                </a:lnTo>
                <a:lnTo>
                  <a:pt x="2807" y="227"/>
                </a:lnTo>
                <a:lnTo>
                  <a:pt x="2795" y="211"/>
                </a:lnTo>
                <a:lnTo>
                  <a:pt x="2782" y="195"/>
                </a:lnTo>
                <a:lnTo>
                  <a:pt x="2769" y="180"/>
                </a:lnTo>
                <a:lnTo>
                  <a:pt x="2754" y="165"/>
                </a:lnTo>
                <a:lnTo>
                  <a:pt x="2739" y="150"/>
                </a:lnTo>
                <a:lnTo>
                  <a:pt x="2723" y="137"/>
                </a:lnTo>
                <a:lnTo>
                  <a:pt x="2707" y="124"/>
                </a:lnTo>
                <a:lnTo>
                  <a:pt x="2673" y="99"/>
                </a:lnTo>
                <a:lnTo>
                  <a:pt x="2634" y="77"/>
                </a:lnTo>
                <a:lnTo>
                  <a:pt x="2595" y="57"/>
                </a:lnTo>
                <a:lnTo>
                  <a:pt x="2553" y="40"/>
                </a:lnTo>
                <a:lnTo>
                  <a:pt x="2511" y="27"/>
                </a:lnTo>
                <a:lnTo>
                  <a:pt x="2466" y="15"/>
                </a:lnTo>
                <a:lnTo>
                  <a:pt x="2419" y="7"/>
                </a:lnTo>
                <a:lnTo>
                  <a:pt x="2374" y="3"/>
                </a:lnTo>
                <a:lnTo>
                  <a:pt x="2325" y="0"/>
                </a:lnTo>
                <a:lnTo>
                  <a:pt x="2300" y="1"/>
                </a:lnTo>
                <a:lnTo>
                  <a:pt x="2275" y="3"/>
                </a:lnTo>
                <a:lnTo>
                  <a:pt x="2251" y="4"/>
                </a:lnTo>
                <a:lnTo>
                  <a:pt x="2226" y="7"/>
                </a:lnTo>
                <a:lnTo>
                  <a:pt x="2179" y="16"/>
                </a:lnTo>
                <a:lnTo>
                  <a:pt x="2133" y="28"/>
                </a:lnTo>
                <a:lnTo>
                  <a:pt x="2089" y="43"/>
                </a:lnTo>
                <a:lnTo>
                  <a:pt x="2046" y="60"/>
                </a:lnTo>
                <a:lnTo>
                  <a:pt x="2006" y="81"/>
                </a:lnTo>
                <a:lnTo>
                  <a:pt x="1987" y="93"/>
                </a:lnTo>
                <a:lnTo>
                  <a:pt x="1970" y="105"/>
                </a:lnTo>
                <a:lnTo>
                  <a:pt x="1924" y="102"/>
                </a:lnTo>
                <a:lnTo>
                  <a:pt x="1877" y="102"/>
                </a:lnTo>
                <a:lnTo>
                  <a:pt x="1818" y="103"/>
                </a:lnTo>
                <a:lnTo>
                  <a:pt x="1760" y="108"/>
                </a:lnTo>
                <a:lnTo>
                  <a:pt x="1704" y="114"/>
                </a:lnTo>
                <a:lnTo>
                  <a:pt x="1648" y="122"/>
                </a:lnTo>
                <a:lnTo>
                  <a:pt x="1594" y="134"/>
                </a:lnTo>
                <a:lnTo>
                  <a:pt x="1541" y="147"/>
                </a:lnTo>
                <a:lnTo>
                  <a:pt x="1490" y="164"/>
                </a:lnTo>
                <a:lnTo>
                  <a:pt x="1443" y="183"/>
                </a:lnTo>
                <a:lnTo>
                  <a:pt x="1398" y="203"/>
                </a:lnTo>
                <a:lnTo>
                  <a:pt x="1355" y="227"/>
                </a:lnTo>
                <a:lnTo>
                  <a:pt x="1315" y="252"/>
                </a:lnTo>
                <a:lnTo>
                  <a:pt x="1296" y="265"/>
                </a:lnTo>
                <a:lnTo>
                  <a:pt x="1278" y="279"/>
                </a:lnTo>
                <a:lnTo>
                  <a:pt x="1260" y="292"/>
                </a:lnTo>
                <a:lnTo>
                  <a:pt x="1246" y="307"/>
                </a:lnTo>
                <a:lnTo>
                  <a:pt x="1230" y="323"/>
                </a:lnTo>
                <a:lnTo>
                  <a:pt x="1216" y="338"/>
                </a:lnTo>
                <a:lnTo>
                  <a:pt x="1203" y="354"/>
                </a:lnTo>
                <a:lnTo>
                  <a:pt x="1191" y="370"/>
                </a:lnTo>
                <a:lnTo>
                  <a:pt x="1179" y="388"/>
                </a:lnTo>
                <a:lnTo>
                  <a:pt x="1171" y="405"/>
                </a:lnTo>
                <a:lnTo>
                  <a:pt x="1151" y="405"/>
                </a:lnTo>
                <a:lnTo>
                  <a:pt x="1107" y="405"/>
                </a:lnTo>
                <a:lnTo>
                  <a:pt x="1063" y="410"/>
                </a:lnTo>
                <a:lnTo>
                  <a:pt x="1020" y="416"/>
                </a:lnTo>
                <a:lnTo>
                  <a:pt x="979" y="423"/>
                </a:lnTo>
                <a:lnTo>
                  <a:pt x="939" y="433"/>
                </a:lnTo>
                <a:lnTo>
                  <a:pt x="899" y="447"/>
                </a:lnTo>
                <a:lnTo>
                  <a:pt x="862" y="461"/>
                </a:lnTo>
                <a:lnTo>
                  <a:pt x="826" y="478"/>
                </a:lnTo>
                <a:lnTo>
                  <a:pt x="793" y="497"/>
                </a:lnTo>
                <a:lnTo>
                  <a:pt x="762" y="517"/>
                </a:lnTo>
                <a:lnTo>
                  <a:pt x="734" y="541"/>
                </a:lnTo>
                <a:lnTo>
                  <a:pt x="722" y="553"/>
                </a:lnTo>
                <a:lnTo>
                  <a:pt x="711" y="565"/>
                </a:lnTo>
                <a:lnTo>
                  <a:pt x="699" y="578"/>
                </a:lnTo>
                <a:lnTo>
                  <a:pt x="688" y="591"/>
                </a:lnTo>
                <a:lnTo>
                  <a:pt x="680" y="606"/>
                </a:lnTo>
                <a:lnTo>
                  <a:pt x="671" y="619"/>
                </a:lnTo>
                <a:lnTo>
                  <a:pt x="663" y="635"/>
                </a:lnTo>
                <a:lnTo>
                  <a:pt x="658" y="650"/>
                </a:lnTo>
                <a:lnTo>
                  <a:pt x="653" y="666"/>
                </a:lnTo>
                <a:lnTo>
                  <a:pt x="649" y="681"/>
                </a:lnTo>
                <a:lnTo>
                  <a:pt x="647" y="696"/>
                </a:lnTo>
                <a:lnTo>
                  <a:pt x="649" y="711"/>
                </a:lnTo>
                <a:lnTo>
                  <a:pt x="652" y="722"/>
                </a:lnTo>
                <a:lnTo>
                  <a:pt x="659" y="733"/>
                </a:lnTo>
                <a:lnTo>
                  <a:pt x="668" y="742"/>
                </a:lnTo>
                <a:lnTo>
                  <a:pt x="678" y="747"/>
                </a:lnTo>
                <a:lnTo>
                  <a:pt x="691" y="752"/>
                </a:lnTo>
                <a:lnTo>
                  <a:pt x="706" y="753"/>
                </a:lnTo>
                <a:close/>
                <a:moveTo>
                  <a:pt x="1151" y="523"/>
                </a:moveTo>
                <a:lnTo>
                  <a:pt x="1151" y="523"/>
                </a:lnTo>
                <a:lnTo>
                  <a:pt x="1181" y="523"/>
                </a:lnTo>
                <a:lnTo>
                  <a:pt x="1199" y="523"/>
                </a:lnTo>
                <a:lnTo>
                  <a:pt x="1215" y="522"/>
                </a:lnTo>
                <a:lnTo>
                  <a:pt x="1230" y="517"/>
                </a:lnTo>
                <a:lnTo>
                  <a:pt x="1237" y="514"/>
                </a:lnTo>
                <a:lnTo>
                  <a:pt x="1244" y="512"/>
                </a:lnTo>
                <a:lnTo>
                  <a:pt x="1250" y="507"/>
                </a:lnTo>
                <a:lnTo>
                  <a:pt x="1255" y="501"/>
                </a:lnTo>
                <a:lnTo>
                  <a:pt x="1259" y="494"/>
                </a:lnTo>
                <a:lnTo>
                  <a:pt x="1263" y="485"/>
                </a:lnTo>
                <a:lnTo>
                  <a:pt x="1268" y="473"/>
                </a:lnTo>
                <a:lnTo>
                  <a:pt x="1275" y="460"/>
                </a:lnTo>
                <a:lnTo>
                  <a:pt x="1281" y="448"/>
                </a:lnTo>
                <a:lnTo>
                  <a:pt x="1290" y="435"/>
                </a:lnTo>
                <a:lnTo>
                  <a:pt x="1300" y="423"/>
                </a:lnTo>
                <a:lnTo>
                  <a:pt x="1311" y="410"/>
                </a:lnTo>
                <a:lnTo>
                  <a:pt x="1334" y="386"/>
                </a:lnTo>
                <a:lnTo>
                  <a:pt x="1361" y="364"/>
                </a:lnTo>
                <a:lnTo>
                  <a:pt x="1393" y="342"/>
                </a:lnTo>
                <a:lnTo>
                  <a:pt x="1427" y="321"/>
                </a:lnTo>
                <a:lnTo>
                  <a:pt x="1465" y="302"/>
                </a:lnTo>
                <a:lnTo>
                  <a:pt x="1508" y="283"/>
                </a:lnTo>
                <a:lnTo>
                  <a:pt x="1552" y="268"/>
                </a:lnTo>
                <a:lnTo>
                  <a:pt x="1600" y="254"/>
                </a:lnTo>
                <a:lnTo>
                  <a:pt x="1650" y="242"/>
                </a:lnTo>
                <a:lnTo>
                  <a:pt x="1703" y="233"/>
                </a:lnTo>
                <a:lnTo>
                  <a:pt x="1759" y="226"/>
                </a:lnTo>
                <a:lnTo>
                  <a:pt x="1816" y="221"/>
                </a:lnTo>
                <a:lnTo>
                  <a:pt x="1877" y="220"/>
                </a:lnTo>
                <a:lnTo>
                  <a:pt x="1930" y="221"/>
                </a:lnTo>
                <a:lnTo>
                  <a:pt x="1980" y="224"/>
                </a:lnTo>
                <a:lnTo>
                  <a:pt x="1990" y="224"/>
                </a:lnTo>
                <a:lnTo>
                  <a:pt x="2001" y="221"/>
                </a:lnTo>
                <a:lnTo>
                  <a:pt x="2014" y="217"/>
                </a:lnTo>
                <a:lnTo>
                  <a:pt x="2027" y="209"/>
                </a:lnTo>
                <a:lnTo>
                  <a:pt x="2058" y="193"/>
                </a:lnTo>
                <a:lnTo>
                  <a:pt x="2096" y="172"/>
                </a:lnTo>
                <a:lnTo>
                  <a:pt x="2117" y="162"/>
                </a:lnTo>
                <a:lnTo>
                  <a:pt x="2141" y="153"/>
                </a:lnTo>
                <a:lnTo>
                  <a:pt x="2166" y="144"/>
                </a:lnTo>
                <a:lnTo>
                  <a:pt x="2194" y="136"/>
                </a:lnTo>
                <a:lnTo>
                  <a:pt x="2223" y="128"/>
                </a:lnTo>
                <a:lnTo>
                  <a:pt x="2256" y="124"/>
                </a:lnTo>
                <a:lnTo>
                  <a:pt x="2289" y="119"/>
                </a:lnTo>
                <a:lnTo>
                  <a:pt x="2325" y="118"/>
                </a:lnTo>
                <a:lnTo>
                  <a:pt x="2369" y="119"/>
                </a:lnTo>
                <a:lnTo>
                  <a:pt x="2409" y="122"/>
                </a:lnTo>
                <a:lnTo>
                  <a:pt x="2447" y="128"/>
                </a:lnTo>
                <a:lnTo>
                  <a:pt x="2481" y="136"/>
                </a:lnTo>
                <a:lnTo>
                  <a:pt x="2512" y="144"/>
                </a:lnTo>
                <a:lnTo>
                  <a:pt x="2540" y="156"/>
                </a:lnTo>
                <a:lnTo>
                  <a:pt x="2565" y="168"/>
                </a:lnTo>
                <a:lnTo>
                  <a:pt x="2589" y="181"/>
                </a:lnTo>
                <a:lnTo>
                  <a:pt x="2609" y="196"/>
                </a:lnTo>
                <a:lnTo>
                  <a:pt x="2629" y="212"/>
                </a:lnTo>
                <a:lnTo>
                  <a:pt x="2645" y="228"/>
                </a:lnTo>
                <a:lnTo>
                  <a:pt x="2660" y="245"/>
                </a:lnTo>
                <a:lnTo>
                  <a:pt x="2673" y="262"/>
                </a:lnTo>
                <a:lnTo>
                  <a:pt x="2685" y="282"/>
                </a:lnTo>
                <a:lnTo>
                  <a:pt x="2696" y="299"/>
                </a:lnTo>
                <a:lnTo>
                  <a:pt x="2705" y="317"/>
                </a:lnTo>
                <a:lnTo>
                  <a:pt x="2721" y="352"/>
                </a:lnTo>
                <a:lnTo>
                  <a:pt x="2733" y="388"/>
                </a:lnTo>
                <a:lnTo>
                  <a:pt x="2745" y="419"/>
                </a:lnTo>
                <a:lnTo>
                  <a:pt x="2757" y="445"/>
                </a:lnTo>
                <a:lnTo>
                  <a:pt x="2763" y="457"/>
                </a:lnTo>
                <a:lnTo>
                  <a:pt x="2770" y="466"/>
                </a:lnTo>
                <a:lnTo>
                  <a:pt x="2777" y="475"/>
                </a:lnTo>
                <a:lnTo>
                  <a:pt x="2785" y="481"/>
                </a:lnTo>
                <a:lnTo>
                  <a:pt x="2794" y="485"/>
                </a:lnTo>
                <a:lnTo>
                  <a:pt x="2804" y="488"/>
                </a:lnTo>
                <a:lnTo>
                  <a:pt x="2816" y="488"/>
                </a:lnTo>
                <a:lnTo>
                  <a:pt x="2828" y="485"/>
                </a:lnTo>
                <a:lnTo>
                  <a:pt x="2860" y="476"/>
                </a:lnTo>
                <a:lnTo>
                  <a:pt x="2894" y="469"/>
                </a:lnTo>
                <a:lnTo>
                  <a:pt x="2929" y="463"/>
                </a:lnTo>
                <a:lnTo>
                  <a:pt x="2966" y="457"/>
                </a:lnTo>
                <a:lnTo>
                  <a:pt x="3003" y="453"/>
                </a:lnTo>
                <a:lnTo>
                  <a:pt x="3041" y="450"/>
                </a:lnTo>
                <a:lnTo>
                  <a:pt x="3081" y="448"/>
                </a:lnTo>
                <a:lnTo>
                  <a:pt x="3121" y="447"/>
                </a:lnTo>
                <a:lnTo>
                  <a:pt x="3184" y="448"/>
                </a:lnTo>
                <a:lnTo>
                  <a:pt x="3245" y="453"/>
                </a:lnTo>
                <a:lnTo>
                  <a:pt x="3302" y="460"/>
                </a:lnTo>
                <a:lnTo>
                  <a:pt x="3355" y="470"/>
                </a:lnTo>
                <a:lnTo>
                  <a:pt x="3404" y="482"/>
                </a:lnTo>
                <a:lnTo>
                  <a:pt x="3450" y="495"/>
                </a:lnTo>
                <a:lnTo>
                  <a:pt x="3491" y="512"/>
                </a:lnTo>
                <a:lnTo>
                  <a:pt x="3529" y="528"/>
                </a:lnTo>
                <a:lnTo>
                  <a:pt x="3562" y="545"/>
                </a:lnTo>
                <a:lnTo>
                  <a:pt x="3591" y="565"/>
                </a:lnTo>
                <a:lnTo>
                  <a:pt x="3616" y="585"/>
                </a:lnTo>
                <a:lnTo>
                  <a:pt x="3637" y="604"/>
                </a:lnTo>
                <a:lnTo>
                  <a:pt x="3646" y="615"/>
                </a:lnTo>
                <a:lnTo>
                  <a:pt x="3653" y="625"/>
                </a:lnTo>
                <a:lnTo>
                  <a:pt x="3661" y="635"/>
                </a:lnTo>
                <a:lnTo>
                  <a:pt x="3665" y="646"/>
                </a:lnTo>
                <a:lnTo>
                  <a:pt x="3669" y="656"/>
                </a:lnTo>
                <a:lnTo>
                  <a:pt x="3672" y="665"/>
                </a:lnTo>
                <a:lnTo>
                  <a:pt x="3674" y="675"/>
                </a:lnTo>
                <a:lnTo>
                  <a:pt x="3675" y="685"/>
                </a:lnTo>
                <a:lnTo>
                  <a:pt x="3674" y="694"/>
                </a:lnTo>
                <a:lnTo>
                  <a:pt x="3672" y="705"/>
                </a:lnTo>
                <a:lnTo>
                  <a:pt x="3669" y="713"/>
                </a:lnTo>
                <a:lnTo>
                  <a:pt x="3665" y="724"/>
                </a:lnTo>
                <a:lnTo>
                  <a:pt x="3661" y="734"/>
                </a:lnTo>
                <a:lnTo>
                  <a:pt x="3653" y="744"/>
                </a:lnTo>
                <a:lnTo>
                  <a:pt x="3646" y="755"/>
                </a:lnTo>
                <a:lnTo>
                  <a:pt x="3637" y="765"/>
                </a:lnTo>
                <a:lnTo>
                  <a:pt x="3616" y="784"/>
                </a:lnTo>
                <a:lnTo>
                  <a:pt x="3591" y="805"/>
                </a:lnTo>
                <a:lnTo>
                  <a:pt x="3562" y="824"/>
                </a:lnTo>
                <a:lnTo>
                  <a:pt x="3529" y="842"/>
                </a:lnTo>
                <a:lnTo>
                  <a:pt x="3491" y="858"/>
                </a:lnTo>
                <a:lnTo>
                  <a:pt x="3450" y="874"/>
                </a:lnTo>
                <a:lnTo>
                  <a:pt x="3404" y="887"/>
                </a:lnTo>
                <a:lnTo>
                  <a:pt x="3355" y="899"/>
                </a:lnTo>
                <a:lnTo>
                  <a:pt x="3302" y="910"/>
                </a:lnTo>
                <a:lnTo>
                  <a:pt x="3245" y="917"/>
                </a:lnTo>
                <a:lnTo>
                  <a:pt x="3184" y="921"/>
                </a:lnTo>
                <a:lnTo>
                  <a:pt x="3121" y="923"/>
                </a:lnTo>
                <a:lnTo>
                  <a:pt x="3103" y="957"/>
                </a:lnTo>
                <a:lnTo>
                  <a:pt x="3083" y="988"/>
                </a:lnTo>
                <a:lnTo>
                  <a:pt x="3061" y="1019"/>
                </a:lnTo>
                <a:lnTo>
                  <a:pt x="3038" y="1047"/>
                </a:lnTo>
                <a:lnTo>
                  <a:pt x="3013" y="1073"/>
                </a:lnTo>
                <a:lnTo>
                  <a:pt x="2987" y="1098"/>
                </a:lnTo>
                <a:lnTo>
                  <a:pt x="2959" y="1122"/>
                </a:lnTo>
                <a:lnTo>
                  <a:pt x="2929" y="1142"/>
                </a:lnTo>
                <a:lnTo>
                  <a:pt x="2898" y="1162"/>
                </a:lnTo>
                <a:lnTo>
                  <a:pt x="2866" y="1178"/>
                </a:lnTo>
                <a:lnTo>
                  <a:pt x="2832" y="1193"/>
                </a:lnTo>
                <a:lnTo>
                  <a:pt x="2797" y="1204"/>
                </a:lnTo>
                <a:lnTo>
                  <a:pt x="2760" y="1213"/>
                </a:lnTo>
                <a:lnTo>
                  <a:pt x="2721" y="1221"/>
                </a:lnTo>
                <a:lnTo>
                  <a:pt x="2682" y="1225"/>
                </a:lnTo>
                <a:lnTo>
                  <a:pt x="2642" y="1225"/>
                </a:lnTo>
                <a:lnTo>
                  <a:pt x="2618" y="1225"/>
                </a:lnTo>
                <a:lnTo>
                  <a:pt x="2595" y="1224"/>
                </a:lnTo>
                <a:lnTo>
                  <a:pt x="2550" y="1219"/>
                </a:lnTo>
                <a:lnTo>
                  <a:pt x="2508" y="1210"/>
                </a:lnTo>
                <a:lnTo>
                  <a:pt x="2468" y="1198"/>
                </a:lnTo>
                <a:lnTo>
                  <a:pt x="2431" y="1185"/>
                </a:lnTo>
                <a:lnTo>
                  <a:pt x="2396" y="1169"/>
                </a:lnTo>
                <a:lnTo>
                  <a:pt x="2363" y="1150"/>
                </a:lnTo>
                <a:lnTo>
                  <a:pt x="2334" y="1129"/>
                </a:lnTo>
                <a:lnTo>
                  <a:pt x="2306" y="1106"/>
                </a:lnTo>
                <a:lnTo>
                  <a:pt x="2282" y="1082"/>
                </a:lnTo>
                <a:lnTo>
                  <a:pt x="2263" y="1055"/>
                </a:lnTo>
                <a:lnTo>
                  <a:pt x="2245" y="1029"/>
                </a:lnTo>
                <a:lnTo>
                  <a:pt x="2238" y="1014"/>
                </a:lnTo>
                <a:lnTo>
                  <a:pt x="2232" y="1001"/>
                </a:lnTo>
                <a:lnTo>
                  <a:pt x="2226" y="986"/>
                </a:lnTo>
                <a:lnTo>
                  <a:pt x="2222" y="971"/>
                </a:lnTo>
                <a:lnTo>
                  <a:pt x="2219" y="957"/>
                </a:lnTo>
                <a:lnTo>
                  <a:pt x="2216" y="942"/>
                </a:lnTo>
                <a:lnTo>
                  <a:pt x="2214" y="927"/>
                </a:lnTo>
                <a:lnTo>
                  <a:pt x="2214" y="913"/>
                </a:lnTo>
                <a:lnTo>
                  <a:pt x="2213" y="895"/>
                </a:lnTo>
                <a:lnTo>
                  <a:pt x="2213" y="877"/>
                </a:lnTo>
                <a:lnTo>
                  <a:pt x="2208" y="861"/>
                </a:lnTo>
                <a:lnTo>
                  <a:pt x="2207" y="854"/>
                </a:lnTo>
                <a:lnTo>
                  <a:pt x="2204" y="846"/>
                </a:lnTo>
                <a:lnTo>
                  <a:pt x="2200" y="840"/>
                </a:lnTo>
                <a:lnTo>
                  <a:pt x="2195" y="836"/>
                </a:lnTo>
                <a:lnTo>
                  <a:pt x="2189" y="831"/>
                </a:lnTo>
                <a:lnTo>
                  <a:pt x="2182" y="827"/>
                </a:lnTo>
                <a:lnTo>
                  <a:pt x="2173" y="826"/>
                </a:lnTo>
                <a:lnTo>
                  <a:pt x="2164" y="826"/>
                </a:lnTo>
                <a:lnTo>
                  <a:pt x="2154" y="826"/>
                </a:lnTo>
                <a:lnTo>
                  <a:pt x="2142" y="828"/>
                </a:lnTo>
                <a:lnTo>
                  <a:pt x="2111" y="836"/>
                </a:lnTo>
                <a:lnTo>
                  <a:pt x="2080" y="842"/>
                </a:lnTo>
                <a:lnTo>
                  <a:pt x="2048" y="846"/>
                </a:lnTo>
                <a:lnTo>
                  <a:pt x="2015" y="851"/>
                </a:lnTo>
                <a:lnTo>
                  <a:pt x="1981" y="855"/>
                </a:lnTo>
                <a:lnTo>
                  <a:pt x="1947" y="858"/>
                </a:lnTo>
                <a:lnTo>
                  <a:pt x="1912" y="859"/>
                </a:lnTo>
                <a:lnTo>
                  <a:pt x="1877" y="859"/>
                </a:lnTo>
                <a:lnTo>
                  <a:pt x="1835" y="859"/>
                </a:lnTo>
                <a:lnTo>
                  <a:pt x="1796" y="856"/>
                </a:lnTo>
                <a:lnTo>
                  <a:pt x="1759" y="854"/>
                </a:lnTo>
                <a:lnTo>
                  <a:pt x="1723" y="849"/>
                </a:lnTo>
                <a:lnTo>
                  <a:pt x="1689" y="845"/>
                </a:lnTo>
                <a:lnTo>
                  <a:pt x="1657" y="839"/>
                </a:lnTo>
                <a:lnTo>
                  <a:pt x="1628" y="831"/>
                </a:lnTo>
                <a:lnTo>
                  <a:pt x="1600" y="824"/>
                </a:lnTo>
                <a:lnTo>
                  <a:pt x="1572" y="817"/>
                </a:lnTo>
                <a:lnTo>
                  <a:pt x="1546" y="808"/>
                </a:lnTo>
                <a:lnTo>
                  <a:pt x="1523" y="798"/>
                </a:lnTo>
                <a:lnTo>
                  <a:pt x="1501" y="789"/>
                </a:lnTo>
                <a:lnTo>
                  <a:pt x="1459" y="768"/>
                </a:lnTo>
                <a:lnTo>
                  <a:pt x="1423" y="747"/>
                </a:lnTo>
                <a:lnTo>
                  <a:pt x="1392" y="727"/>
                </a:lnTo>
                <a:lnTo>
                  <a:pt x="1364" y="706"/>
                </a:lnTo>
                <a:lnTo>
                  <a:pt x="1319" y="671"/>
                </a:lnTo>
                <a:lnTo>
                  <a:pt x="1300" y="656"/>
                </a:lnTo>
                <a:lnTo>
                  <a:pt x="1284" y="646"/>
                </a:lnTo>
                <a:lnTo>
                  <a:pt x="1268" y="638"/>
                </a:lnTo>
                <a:lnTo>
                  <a:pt x="1262" y="637"/>
                </a:lnTo>
                <a:lnTo>
                  <a:pt x="1255" y="635"/>
                </a:lnTo>
                <a:lnTo>
                  <a:pt x="806" y="635"/>
                </a:lnTo>
                <a:lnTo>
                  <a:pt x="820" y="624"/>
                </a:lnTo>
                <a:lnTo>
                  <a:pt x="833" y="613"/>
                </a:lnTo>
                <a:lnTo>
                  <a:pt x="848" y="603"/>
                </a:lnTo>
                <a:lnTo>
                  <a:pt x="864" y="593"/>
                </a:lnTo>
                <a:lnTo>
                  <a:pt x="882" y="582"/>
                </a:lnTo>
                <a:lnTo>
                  <a:pt x="901" y="573"/>
                </a:lnTo>
                <a:lnTo>
                  <a:pt x="920" y="565"/>
                </a:lnTo>
                <a:lnTo>
                  <a:pt x="942" y="556"/>
                </a:lnTo>
                <a:lnTo>
                  <a:pt x="964" y="548"/>
                </a:lnTo>
                <a:lnTo>
                  <a:pt x="988" y="542"/>
                </a:lnTo>
                <a:lnTo>
                  <a:pt x="1011" y="537"/>
                </a:lnTo>
                <a:lnTo>
                  <a:pt x="1038" y="532"/>
                </a:lnTo>
                <a:lnTo>
                  <a:pt x="1064" y="528"/>
                </a:lnTo>
                <a:lnTo>
                  <a:pt x="1092" y="525"/>
                </a:lnTo>
                <a:lnTo>
                  <a:pt x="1120" y="523"/>
                </a:lnTo>
                <a:lnTo>
                  <a:pt x="1151" y="523"/>
                </a:lnTo>
                <a:close/>
                <a:moveTo>
                  <a:pt x="1583" y="1856"/>
                </a:moveTo>
                <a:lnTo>
                  <a:pt x="1583" y="2460"/>
                </a:lnTo>
                <a:lnTo>
                  <a:pt x="5664" y="2460"/>
                </a:lnTo>
                <a:lnTo>
                  <a:pt x="5664" y="1856"/>
                </a:lnTo>
                <a:lnTo>
                  <a:pt x="1583" y="1856"/>
                </a:lnTo>
                <a:close/>
                <a:moveTo>
                  <a:pt x="976" y="905"/>
                </a:moveTo>
                <a:lnTo>
                  <a:pt x="653" y="905"/>
                </a:lnTo>
                <a:lnTo>
                  <a:pt x="585" y="3119"/>
                </a:lnTo>
                <a:lnTo>
                  <a:pt x="1036" y="2938"/>
                </a:lnTo>
                <a:lnTo>
                  <a:pt x="976" y="905"/>
                </a:lnTo>
                <a:close/>
                <a:moveTo>
                  <a:pt x="719" y="2597"/>
                </a:moveTo>
                <a:lnTo>
                  <a:pt x="767" y="1023"/>
                </a:lnTo>
                <a:lnTo>
                  <a:pt x="861" y="1023"/>
                </a:lnTo>
                <a:lnTo>
                  <a:pt x="914" y="2794"/>
                </a:lnTo>
                <a:lnTo>
                  <a:pt x="719" y="2597"/>
                </a:lnTo>
                <a:close/>
                <a:moveTo>
                  <a:pt x="5239" y="3445"/>
                </a:moveTo>
                <a:lnTo>
                  <a:pt x="3771" y="3445"/>
                </a:lnTo>
                <a:lnTo>
                  <a:pt x="3771" y="3054"/>
                </a:lnTo>
                <a:lnTo>
                  <a:pt x="3770" y="3038"/>
                </a:lnTo>
                <a:lnTo>
                  <a:pt x="3764" y="3025"/>
                </a:lnTo>
                <a:lnTo>
                  <a:pt x="3761" y="3019"/>
                </a:lnTo>
                <a:lnTo>
                  <a:pt x="3756" y="3013"/>
                </a:lnTo>
                <a:lnTo>
                  <a:pt x="3752" y="3009"/>
                </a:lnTo>
                <a:lnTo>
                  <a:pt x="3747" y="3004"/>
                </a:lnTo>
                <a:lnTo>
                  <a:pt x="3742" y="3001"/>
                </a:lnTo>
                <a:lnTo>
                  <a:pt x="3734" y="2998"/>
                </a:lnTo>
                <a:lnTo>
                  <a:pt x="3728" y="2997"/>
                </a:lnTo>
                <a:lnTo>
                  <a:pt x="3719" y="2995"/>
                </a:lnTo>
                <a:lnTo>
                  <a:pt x="3712" y="2995"/>
                </a:lnTo>
                <a:lnTo>
                  <a:pt x="3703" y="2997"/>
                </a:lnTo>
                <a:lnTo>
                  <a:pt x="3694" y="2998"/>
                </a:lnTo>
                <a:lnTo>
                  <a:pt x="3686" y="3003"/>
                </a:lnTo>
                <a:lnTo>
                  <a:pt x="2680" y="3392"/>
                </a:lnTo>
                <a:lnTo>
                  <a:pt x="2680" y="3057"/>
                </a:lnTo>
                <a:lnTo>
                  <a:pt x="2679" y="3040"/>
                </a:lnTo>
                <a:lnTo>
                  <a:pt x="2677" y="3032"/>
                </a:lnTo>
                <a:lnTo>
                  <a:pt x="2674" y="3026"/>
                </a:lnTo>
                <a:lnTo>
                  <a:pt x="2671" y="3019"/>
                </a:lnTo>
                <a:lnTo>
                  <a:pt x="2667" y="3015"/>
                </a:lnTo>
                <a:lnTo>
                  <a:pt x="2662" y="3009"/>
                </a:lnTo>
                <a:lnTo>
                  <a:pt x="2657" y="3006"/>
                </a:lnTo>
                <a:lnTo>
                  <a:pt x="2651" y="3001"/>
                </a:lnTo>
                <a:lnTo>
                  <a:pt x="2645" y="3000"/>
                </a:lnTo>
                <a:lnTo>
                  <a:pt x="2639" y="2997"/>
                </a:lnTo>
                <a:lnTo>
                  <a:pt x="2632" y="2997"/>
                </a:lnTo>
                <a:lnTo>
                  <a:pt x="2624" y="2997"/>
                </a:lnTo>
                <a:lnTo>
                  <a:pt x="2617" y="2997"/>
                </a:lnTo>
                <a:lnTo>
                  <a:pt x="2601" y="3003"/>
                </a:lnTo>
                <a:lnTo>
                  <a:pt x="2033" y="3223"/>
                </a:lnTo>
                <a:lnTo>
                  <a:pt x="2033" y="2578"/>
                </a:lnTo>
                <a:lnTo>
                  <a:pt x="1797" y="2578"/>
                </a:lnTo>
                <a:lnTo>
                  <a:pt x="1797" y="3314"/>
                </a:lnTo>
                <a:lnTo>
                  <a:pt x="1595" y="3392"/>
                </a:lnTo>
                <a:lnTo>
                  <a:pt x="1595" y="3057"/>
                </a:lnTo>
                <a:lnTo>
                  <a:pt x="1594" y="3040"/>
                </a:lnTo>
                <a:lnTo>
                  <a:pt x="1591" y="3032"/>
                </a:lnTo>
                <a:lnTo>
                  <a:pt x="1588" y="3025"/>
                </a:lnTo>
                <a:lnTo>
                  <a:pt x="1585" y="3019"/>
                </a:lnTo>
                <a:lnTo>
                  <a:pt x="1580" y="3013"/>
                </a:lnTo>
                <a:lnTo>
                  <a:pt x="1576" y="3009"/>
                </a:lnTo>
                <a:lnTo>
                  <a:pt x="1572" y="3004"/>
                </a:lnTo>
                <a:lnTo>
                  <a:pt x="1566" y="3001"/>
                </a:lnTo>
                <a:lnTo>
                  <a:pt x="1560" y="2998"/>
                </a:lnTo>
                <a:lnTo>
                  <a:pt x="1552" y="2997"/>
                </a:lnTo>
                <a:lnTo>
                  <a:pt x="1545" y="2997"/>
                </a:lnTo>
                <a:lnTo>
                  <a:pt x="1538" y="2997"/>
                </a:lnTo>
                <a:lnTo>
                  <a:pt x="1530" y="2997"/>
                </a:lnTo>
                <a:lnTo>
                  <a:pt x="1514" y="3003"/>
                </a:lnTo>
                <a:lnTo>
                  <a:pt x="445" y="3429"/>
                </a:lnTo>
                <a:lnTo>
                  <a:pt x="0" y="3429"/>
                </a:lnTo>
                <a:lnTo>
                  <a:pt x="0" y="4763"/>
                </a:lnTo>
                <a:lnTo>
                  <a:pt x="5475" y="4763"/>
                </a:lnTo>
                <a:lnTo>
                  <a:pt x="5475" y="2578"/>
                </a:lnTo>
                <a:lnTo>
                  <a:pt x="5239" y="2578"/>
                </a:lnTo>
                <a:lnTo>
                  <a:pt x="5239" y="3445"/>
                </a:lnTo>
                <a:close/>
                <a:moveTo>
                  <a:pt x="5239" y="4527"/>
                </a:moveTo>
                <a:lnTo>
                  <a:pt x="236" y="4527"/>
                </a:lnTo>
                <a:lnTo>
                  <a:pt x="234" y="3560"/>
                </a:lnTo>
                <a:lnTo>
                  <a:pt x="435" y="3560"/>
                </a:lnTo>
                <a:lnTo>
                  <a:pt x="1477" y="3144"/>
                </a:lnTo>
                <a:lnTo>
                  <a:pt x="1477" y="3478"/>
                </a:lnTo>
                <a:lnTo>
                  <a:pt x="1479" y="3495"/>
                </a:lnTo>
                <a:lnTo>
                  <a:pt x="1480" y="3503"/>
                </a:lnTo>
                <a:lnTo>
                  <a:pt x="1483" y="3508"/>
                </a:lnTo>
                <a:lnTo>
                  <a:pt x="1486" y="3516"/>
                </a:lnTo>
                <a:lnTo>
                  <a:pt x="1490" y="3520"/>
                </a:lnTo>
                <a:lnTo>
                  <a:pt x="1495" y="3526"/>
                </a:lnTo>
                <a:lnTo>
                  <a:pt x="1501" y="3531"/>
                </a:lnTo>
                <a:lnTo>
                  <a:pt x="1505" y="3534"/>
                </a:lnTo>
                <a:lnTo>
                  <a:pt x="1513" y="3537"/>
                </a:lnTo>
                <a:lnTo>
                  <a:pt x="1518" y="3538"/>
                </a:lnTo>
                <a:lnTo>
                  <a:pt x="1526" y="3538"/>
                </a:lnTo>
                <a:lnTo>
                  <a:pt x="1533" y="3538"/>
                </a:lnTo>
                <a:lnTo>
                  <a:pt x="1541" y="3538"/>
                </a:lnTo>
                <a:lnTo>
                  <a:pt x="1557" y="3534"/>
                </a:lnTo>
                <a:lnTo>
                  <a:pt x="2562" y="3143"/>
                </a:lnTo>
                <a:lnTo>
                  <a:pt x="2562" y="3478"/>
                </a:lnTo>
                <a:lnTo>
                  <a:pt x="2564" y="3495"/>
                </a:lnTo>
                <a:lnTo>
                  <a:pt x="2565" y="3503"/>
                </a:lnTo>
                <a:lnTo>
                  <a:pt x="2568" y="3508"/>
                </a:lnTo>
                <a:lnTo>
                  <a:pt x="2573" y="3516"/>
                </a:lnTo>
                <a:lnTo>
                  <a:pt x="2575" y="3520"/>
                </a:lnTo>
                <a:lnTo>
                  <a:pt x="2580" y="3526"/>
                </a:lnTo>
                <a:lnTo>
                  <a:pt x="2586" y="3531"/>
                </a:lnTo>
                <a:lnTo>
                  <a:pt x="2592" y="3534"/>
                </a:lnTo>
                <a:lnTo>
                  <a:pt x="2598" y="3537"/>
                </a:lnTo>
                <a:lnTo>
                  <a:pt x="2603" y="3538"/>
                </a:lnTo>
                <a:lnTo>
                  <a:pt x="2611" y="3538"/>
                </a:lnTo>
                <a:lnTo>
                  <a:pt x="2618" y="3538"/>
                </a:lnTo>
                <a:lnTo>
                  <a:pt x="2626" y="3538"/>
                </a:lnTo>
                <a:lnTo>
                  <a:pt x="2643" y="3534"/>
                </a:lnTo>
                <a:lnTo>
                  <a:pt x="3649" y="3143"/>
                </a:lnTo>
                <a:lnTo>
                  <a:pt x="3644" y="3489"/>
                </a:lnTo>
                <a:lnTo>
                  <a:pt x="3646" y="3503"/>
                </a:lnTo>
                <a:lnTo>
                  <a:pt x="3649" y="3517"/>
                </a:lnTo>
                <a:lnTo>
                  <a:pt x="3655" y="3529"/>
                </a:lnTo>
                <a:lnTo>
                  <a:pt x="3662" y="3541"/>
                </a:lnTo>
                <a:lnTo>
                  <a:pt x="3672" y="3550"/>
                </a:lnTo>
                <a:lnTo>
                  <a:pt x="3684" y="3557"/>
                </a:lnTo>
                <a:lnTo>
                  <a:pt x="3697" y="3562"/>
                </a:lnTo>
                <a:lnTo>
                  <a:pt x="3712" y="3563"/>
                </a:lnTo>
                <a:lnTo>
                  <a:pt x="5239" y="3563"/>
                </a:lnTo>
                <a:lnTo>
                  <a:pt x="5239" y="4527"/>
                </a:lnTo>
                <a:close/>
              </a:path>
            </a:pathLst>
          </a:custGeom>
          <a:solidFill>
            <a:schemeClr val="accent4"/>
          </a:solidFill>
          <a:ln w="9525">
            <a:noFill/>
            <a:round/>
            <a:headEnd/>
            <a:tailEnd/>
          </a:ln>
        </p:spPr>
        <p:txBody>
          <a:bodyPr/>
          <a:lstStyle/>
          <a:p>
            <a:endParaRPr lang="de-DE" dirty="0">
              <a:solidFill>
                <a:schemeClr val="bg1"/>
              </a:solidFill>
              <a:latin typeface="EYInterstate Light" panose="02000506000000020004" pitchFamily="2" charset="0"/>
            </a:endParaRPr>
          </a:p>
        </p:txBody>
      </p:sp>
      <p:sp>
        <p:nvSpPr>
          <p:cNvPr id="31" name="Text Placeholder 6"/>
          <p:cNvSpPr txBox="1">
            <a:spLocks/>
          </p:cNvSpPr>
          <p:nvPr/>
        </p:nvSpPr>
        <p:spPr>
          <a:xfrm>
            <a:off x="584505" y="6384830"/>
            <a:ext cx="5643497" cy="1924957"/>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r>
              <a:rPr lang="en-US" sz="900" b="0" kern="0" dirty="0" smtClean="0">
                <a:latin typeface="Arial" panose="020B0604020202020204" pitchFamily="34" charset="0"/>
                <a:cs typeface="Arial" panose="020B0604020202020204" pitchFamily="34" charset="0"/>
              </a:rPr>
              <a:t>India is investing in a more collaborative, competitive and investor friendly approach.  Portugal has got a long history of collaboration between national and international authorities and also between public and academic entities with private companies. Such knowledge-base and mindset </a:t>
            </a:r>
            <a:r>
              <a:rPr lang="en-US" sz="900" b="0" kern="0" dirty="0">
                <a:latin typeface="Arial" panose="020B0604020202020204" pitchFamily="34" charset="0"/>
                <a:cs typeface="Arial" panose="020B0604020202020204" pitchFamily="34" charset="0"/>
              </a:rPr>
              <a:t>may strengthen </a:t>
            </a:r>
            <a:r>
              <a:rPr lang="en-US" sz="900" b="0" kern="0" dirty="0" smtClean="0">
                <a:latin typeface="Arial" panose="020B0604020202020204" pitchFamily="34" charset="0"/>
                <a:cs typeface="Arial" panose="020B0604020202020204" pitchFamily="34" charset="0"/>
              </a:rPr>
              <a:t>the institutional relationship between the two countries, complementing and enabling strategic partnerships between companies from both sides.</a:t>
            </a:r>
          </a:p>
          <a:p>
            <a:r>
              <a:rPr lang="en-US" sz="900" b="0" kern="0" dirty="0" smtClean="0">
                <a:latin typeface="Arial" panose="020B0604020202020204" pitchFamily="34" charset="0"/>
                <a:cs typeface="Arial" panose="020B0604020202020204" pitchFamily="34" charset="0"/>
              </a:rPr>
              <a:t>Portugal has been investing significantly in technological development and now reached a point of maturity. India could gain with </a:t>
            </a:r>
            <a:r>
              <a:rPr lang="en-US" sz="900" b="0" kern="0" dirty="0">
                <a:latin typeface="Arial" panose="020B0604020202020204" pitchFamily="34" charset="0"/>
                <a:cs typeface="Arial" panose="020B0604020202020204" pitchFamily="34" charset="0"/>
              </a:rPr>
              <a:t>the transfer of technology (“</a:t>
            </a:r>
            <a:r>
              <a:rPr lang="en-US" sz="900" b="0" kern="0" dirty="0" err="1">
                <a:latin typeface="Arial" panose="020B0604020202020204" pitchFamily="34" charset="0"/>
                <a:cs typeface="Arial" panose="020B0604020202020204" pitchFamily="34" charset="0"/>
              </a:rPr>
              <a:t>ToT</a:t>
            </a:r>
            <a:r>
              <a:rPr lang="en-US" sz="900" b="0" kern="0" dirty="0">
                <a:latin typeface="Arial" panose="020B0604020202020204" pitchFamily="34" charset="0"/>
                <a:cs typeface="Arial" panose="020B0604020202020204" pitchFamily="34" charset="0"/>
              </a:rPr>
              <a:t>”) through JV and </a:t>
            </a:r>
            <a:r>
              <a:rPr lang="en-US" sz="900" b="0" kern="0" dirty="0" smtClean="0">
                <a:latin typeface="Arial" panose="020B0604020202020204" pitchFamily="34" charset="0"/>
                <a:cs typeface="Arial" panose="020B0604020202020204" pitchFamily="34" charset="0"/>
              </a:rPr>
              <a:t>partnerships.</a:t>
            </a:r>
          </a:p>
          <a:p>
            <a:r>
              <a:rPr lang="en-US" sz="900" kern="0" dirty="0">
                <a:solidFill>
                  <a:schemeClr val="accent2"/>
                </a:solidFill>
                <a:latin typeface="Arial" panose="020B0604020202020204" pitchFamily="34" charset="0"/>
                <a:cs typeface="Arial" panose="020B0604020202020204" pitchFamily="34" charset="0"/>
              </a:rPr>
              <a:t>India </a:t>
            </a:r>
            <a:r>
              <a:rPr lang="en-US" sz="900" kern="0" dirty="0" smtClean="0">
                <a:solidFill>
                  <a:schemeClr val="accent2"/>
                </a:solidFill>
                <a:latin typeface="Arial" panose="020B0604020202020204" pitchFamily="34" charset="0"/>
                <a:cs typeface="Arial" panose="020B0604020202020204" pitchFamily="34" charset="0"/>
              </a:rPr>
              <a:t>is to </a:t>
            </a:r>
            <a:r>
              <a:rPr lang="en-US" sz="900" kern="0" dirty="0">
                <a:solidFill>
                  <a:schemeClr val="accent2"/>
                </a:solidFill>
                <a:latin typeface="Arial" panose="020B0604020202020204" pitchFamily="34" charset="0"/>
                <a:cs typeface="Arial" panose="020B0604020202020204" pitchFamily="34" charset="0"/>
              </a:rPr>
              <a:t>increase its naval base </a:t>
            </a:r>
            <a:r>
              <a:rPr lang="en-US" sz="900" b="0" kern="0" dirty="0">
                <a:latin typeface="Arial" panose="020B0604020202020204" pitchFamily="34" charset="0"/>
                <a:cs typeface="Arial" panose="020B0604020202020204" pitchFamily="34" charset="0"/>
              </a:rPr>
              <a:t>up to 212 warships by 2027 (from 140</a:t>
            </a:r>
            <a:r>
              <a:rPr lang="en-US" sz="900" b="0" kern="0" dirty="0" smtClean="0">
                <a:latin typeface="Arial" panose="020B0604020202020204" pitchFamily="34" charset="0"/>
                <a:cs typeface="Arial" panose="020B0604020202020204" pitchFamily="34" charset="0"/>
              </a:rPr>
              <a:t>). Portugal has always been deeply connected to it’s naval history an legacy, and the evidence of that is that there are more </a:t>
            </a:r>
            <a:r>
              <a:rPr lang="en-US" sz="900" b="0" kern="0" dirty="0">
                <a:latin typeface="Arial" panose="020B0604020202020204" pitchFamily="34" charset="0"/>
                <a:cs typeface="Arial" panose="020B0604020202020204" pitchFamily="34" charset="0"/>
              </a:rPr>
              <a:t>than 300 companies in </a:t>
            </a:r>
            <a:r>
              <a:rPr lang="en-US" sz="900" b="0" kern="0" dirty="0" smtClean="0">
                <a:latin typeface="Arial" panose="020B0604020202020204" pitchFamily="34" charset="0"/>
                <a:cs typeface="Arial" panose="020B0604020202020204" pitchFamily="34" charset="0"/>
              </a:rPr>
              <a:t>Portugal’s naval </a:t>
            </a:r>
            <a:r>
              <a:rPr lang="en-US" sz="900" b="0" kern="0" dirty="0">
                <a:latin typeface="Arial" panose="020B0604020202020204" pitchFamily="34" charset="0"/>
                <a:cs typeface="Arial" panose="020B0604020202020204" pitchFamily="34" charset="0"/>
              </a:rPr>
              <a:t>industry </a:t>
            </a:r>
            <a:r>
              <a:rPr lang="en-US" sz="900" b="0" kern="0" dirty="0" smtClean="0">
                <a:latin typeface="Arial" panose="020B0604020202020204" pitchFamily="34" charset="0"/>
                <a:cs typeface="Arial" panose="020B0604020202020204" pitchFamily="34" charset="0"/>
              </a:rPr>
              <a:t>dedicated to </a:t>
            </a:r>
            <a:r>
              <a:rPr lang="en-US" sz="900" b="0" kern="0" dirty="0">
                <a:latin typeface="Arial" panose="020B0604020202020204" pitchFamily="34" charset="0"/>
                <a:cs typeface="Arial" panose="020B0604020202020204" pitchFamily="34" charset="0"/>
              </a:rPr>
              <a:t>shipbuilding and repairs, naval communications and </a:t>
            </a:r>
            <a:r>
              <a:rPr lang="en-US" sz="900" b="0" kern="0" dirty="0" smtClean="0">
                <a:latin typeface="Arial" panose="020B0604020202020204" pitchFamily="34" charset="0"/>
                <a:cs typeface="Arial" panose="020B0604020202020204" pitchFamily="34" charset="0"/>
              </a:rPr>
              <a:t>R&amp;D. Most of these companies have experts, dimension and technology that add value to any investor.</a:t>
            </a:r>
          </a:p>
          <a:p>
            <a:r>
              <a:rPr lang="en-US" sz="900" b="0" kern="0" dirty="0">
                <a:latin typeface="Arial" panose="020B0604020202020204" pitchFamily="34" charset="0"/>
                <a:cs typeface="Arial" panose="020B0604020202020204" pitchFamily="34" charset="0"/>
              </a:rPr>
              <a:t>The </a:t>
            </a:r>
            <a:r>
              <a:rPr lang="en-US" sz="900" kern="0" dirty="0">
                <a:solidFill>
                  <a:schemeClr val="accent2"/>
                </a:solidFill>
                <a:latin typeface="Arial" panose="020B0604020202020204" pitchFamily="34" charset="0"/>
                <a:cs typeface="Arial" panose="020B0604020202020204" pitchFamily="34" charset="0"/>
              </a:rPr>
              <a:t>Indian army </a:t>
            </a:r>
            <a:r>
              <a:rPr lang="en-US" sz="900" kern="0" dirty="0" smtClean="0">
                <a:solidFill>
                  <a:schemeClr val="accent2"/>
                </a:solidFill>
                <a:latin typeface="Arial" panose="020B0604020202020204" pitchFamily="34" charset="0"/>
                <a:cs typeface="Arial" panose="020B0604020202020204" pitchFamily="34" charset="0"/>
              </a:rPr>
              <a:t>has been granted $60bn </a:t>
            </a:r>
            <a:r>
              <a:rPr lang="en-US" sz="900" kern="0" dirty="0">
                <a:solidFill>
                  <a:schemeClr val="accent2"/>
                </a:solidFill>
                <a:latin typeface="Arial" panose="020B0604020202020204" pitchFamily="34" charset="0"/>
                <a:cs typeface="Arial" panose="020B0604020202020204" pitchFamily="34" charset="0"/>
              </a:rPr>
              <a:t>capital budget </a:t>
            </a:r>
            <a:r>
              <a:rPr lang="en-US" sz="900" b="0" kern="0" dirty="0">
                <a:latin typeface="Arial" panose="020B0604020202020204" pitchFamily="34" charset="0"/>
                <a:cs typeface="Arial" panose="020B0604020202020204" pitchFamily="34" charset="0"/>
              </a:rPr>
              <a:t>for the next </a:t>
            </a:r>
            <a:r>
              <a:rPr lang="en-US" sz="900" b="0" kern="0" dirty="0" smtClean="0">
                <a:latin typeface="Arial" panose="020B0604020202020204" pitchFamily="34" charset="0"/>
                <a:cs typeface="Arial" panose="020B0604020202020204" pitchFamily="34" charset="0"/>
              </a:rPr>
              <a:t>decade. Partnerships </a:t>
            </a:r>
            <a:r>
              <a:rPr lang="en-US" sz="900" b="0" kern="0" dirty="0">
                <a:latin typeface="Arial" panose="020B0604020202020204" pitchFamily="34" charset="0"/>
                <a:cs typeface="Arial" panose="020B0604020202020204" pitchFamily="34" charset="0"/>
              </a:rPr>
              <a:t>with Portuguese companies might be sought </a:t>
            </a:r>
            <a:r>
              <a:rPr lang="en-US" sz="900" b="0" kern="0" dirty="0" smtClean="0">
                <a:latin typeface="Arial" panose="020B0604020202020204" pitchFamily="34" charset="0"/>
                <a:cs typeface="Arial" panose="020B0604020202020204" pitchFamily="34" charset="0"/>
              </a:rPr>
              <a:t>in areas </a:t>
            </a:r>
            <a:r>
              <a:rPr lang="en-US" sz="900" b="0" kern="0" dirty="0">
                <a:latin typeface="Arial" panose="020B0604020202020204" pitchFamily="34" charset="0"/>
                <a:cs typeface="Arial" panose="020B0604020202020204" pitchFamily="34" charset="0"/>
              </a:rPr>
              <a:t>such as: battle field management systems, tactical communications systems</a:t>
            </a:r>
            <a:r>
              <a:rPr lang="en-US" sz="900" b="0" kern="0" dirty="0" smtClean="0">
                <a:latin typeface="Arial" panose="020B0604020202020204" pitchFamily="34" charset="0"/>
                <a:cs typeface="Arial" panose="020B0604020202020204" pitchFamily="34" charset="0"/>
              </a:rPr>
              <a:t>. On the other hand, there are also many projects funded by the Portuguese Ministry of </a:t>
            </a:r>
            <a:r>
              <a:rPr lang="en-US" sz="900" b="0" kern="0" dirty="0" smtClean="0">
                <a:latin typeface="Arial" panose="020B0604020202020204" pitchFamily="34" charset="0"/>
                <a:cs typeface="Arial" panose="020B0604020202020204" pitchFamily="34" charset="0"/>
              </a:rPr>
              <a:t>Defense </a:t>
            </a:r>
            <a:r>
              <a:rPr lang="en-US" sz="900" b="0" kern="0" dirty="0" smtClean="0">
                <a:latin typeface="Arial" panose="020B0604020202020204" pitchFamily="34" charset="0"/>
                <a:cs typeface="Arial" panose="020B0604020202020204" pitchFamily="34" charset="0"/>
              </a:rPr>
              <a:t>in </a:t>
            </a:r>
            <a:r>
              <a:rPr lang="en-US" sz="900" b="0" kern="0" dirty="0">
                <a:latin typeface="Arial" panose="020B0604020202020204" pitchFamily="34" charset="0"/>
                <a:cs typeface="Arial" panose="020B0604020202020204" pitchFamily="34" charset="0"/>
              </a:rPr>
              <a:t>order </a:t>
            </a:r>
            <a:r>
              <a:rPr lang="en-US" sz="900" b="0" kern="0" dirty="0" smtClean="0">
                <a:latin typeface="Arial" panose="020B0604020202020204" pitchFamily="34" charset="0"/>
                <a:cs typeface="Arial" panose="020B0604020202020204" pitchFamily="34" charset="0"/>
              </a:rPr>
              <a:t>to develop </a:t>
            </a:r>
            <a:r>
              <a:rPr lang="en-US" sz="900" b="0" kern="0" dirty="0">
                <a:latin typeface="Arial" panose="020B0604020202020204" pitchFamily="34" charset="0"/>
                <a:cs typeface="Arial" panose="020B0604020202020204" pitchFamily="34" charset="0"/>
              </a:rPr>
              <a:t>cutting-edge </a:t>
            </a:r>
            <a:r>
              <a:rPr lang="en-US" sz="900" b="0" kern="0" dirty="0" smtClean="0">
                <a:latin typeface="Arial" panose="020B0604020202020204" pitchFamily="34" charset="0"/>
                <a:cs typeface="Arial" panose="020B0604020202020204" pitchFamily="34" charset="0"/>
              </a:rPr>
              <a:t>technology in systems and communications. This meant that Portuguese companies are now well prepared to develop technology that aims to be used in  most advanced military forces in the world.</a:t>
            </a:r>
            <a:endParaRPr lang="en-US" sz="900" b="0" kern="0" dirty="0">
              <a:latin typeface="Arial" panose="020B0604020202020204" pitchFamily="34" charset="0"/>
              <a:cs typeface="Arial" panose="020B0604020202020204" pitchFamily="34" charset="0"/>
            </a:endParaRPr>
          </a:p>
          <a:p>
            <a:endParaRPr lang="en-US" sz="900" b="0" kern="0" dirty="0" smtClean="0">
              <a:latin typeface="Arial" panose="020B0604020202020204" pitchFamily="34" charset="0"/>
              <a:cs typeface="Arial" panose="020B0604020202020204" pitchFamily="34" charset="0"/>
            </a:endParaRPr>
          </a:p>
          <a:p>
            <a:endParaRPr lang="en-US" sz="900" b="0" kern="0" dirty="0" smtClean="0">
              <a:latin typeface="Arial" panose="020B0604020202020204" pitchFamily="34" charset="0"/>
              <a:cs typeface="Arial" panose="020B0604020202020204" pitchFamily="34" charset="0"/>
            </a:endParaRPr>
          </a:p>
          <a:p>
            <a:endParaRPr lang="en-US" sz="900" b="0" kern="0" dirty="0">
              <a:latin typeface="Arial" panose="020B0604020202020204" pitchFamily="34" charset="0"/>
              <a:cs typeface="Arial" panose="020B0604020202020204" pitchFamily="34" charset="0"/>
            </a:endParaRPr>
          </a:p>
          <a:p>
            <a:endParaRPr lang="en-US" sz="900" b="0" kern="0" dirty="0">
              <a:latin typeface="Arial" panose="020B0604020202020204" pitchFamily="34" charset="0"/>
              <a:cs typeface="Arial" panose="020B0604020202020204" pitchFamily="34" charset="0"/>
            </a:endParaRPr>
          </a:p>
          <a:p>
            <a:endParaRPr lang="en-US" sz="900" b="0" kern="0" dirty="0">
              <a:latin typeface="Arial" panose="020B0604020202020204" pitchFamily="34" charset="0"/>
              <a:cs typeface="Arial" panose="020B0604020202020204" pitchFamily="34" charset="0"/>
            </a:endParaRPr>
          </a:p>
          <a:p>
            <a:endParaRPr lang="en-US"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98872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7706" name="think-cell Slide" r:id="rId6" imgW="216" imgH="216" progId="TCLayout.ActiveDocument.1">
                  <p:embed/>
                </p:oleObj>
              </mc:Choice>
              <mc:Fallback>
                <p:oleObj name="think-cell Slide" r:id="rId6" imgW="216" imgH="216"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4" name="Picture Placeholder 3"/>
          <p:cNvPicPr>
            <a:picLocks noGrp="1" noChangeAspect="1"/>
          </p:cNvPicPr>
          <p:nvPr>
            <p:ph type="pic" sz="quarter" idx="19"/>
          </p:nvPr>
        </p:nvPicPr>
        <p:blipFill>
          <a:blip r:embed="rId8" cstate="print">
            <a:extLst>
              <a:ext uri="{28A0092B-C50C-407E-A947-70E740481C1C}">
                <a14:useLocalDpi xmlns:a14="http://schemas.microsoft.com/office/drawing/2010/main" val="0"/>
              </a:ext>
            </a:extLst>
          </a:blip>
          <a:srcRect l="24579" r="24579"/>
          <a:stretch>
            <a:fillRect/>
          </a:stretch>
        </p:blipFill>
        <p:spPr/>
      </p:pic>
      <p:sp>
        <p:nvSpPr>
          <p:cNvPr id="10" name="Title 2"/>
          <p:cNvSpPr>
            <a:spLocks noGrp="1"/>
          </p:cNvSpPr>
          <p:nvPr>
            <p:ph type="title"/>
          </p:nvPr>
        </p:nvSpPr>
        <p:spPr>
          <a:solidFill>
            <a:schemeClr val="accent4">
              <a:lumMod val="20000"/>
              <a:lumOff val="80000"/>
            </a:schemeClr>
          </a:solidFill>
        </p:spPr>
        <p:txBody>
          <a:bodyPr>
            <a:normAutofit/>
          </a:bodyPr>
          <a:lstStyle/>
          <a:p>
            <a:r>
              <a:rPr lang="en-US" dirty="0" smtClean="0"/>
              <a:t>Tourism </a:t>
            </a:r>
            <a:r>
              <a:rPr lang="en-US" dirty="0"/>
              <a:t>and Hospitality</a:t>
            </a:r>
            <a:endParaRPr lang="en-US" dirty="0">
              <a:latin typeface="Arial" panose="020B0604020202020204" pitchFamily="34" charset="0"/>
              <a:cs typeface="Arial" panose="020B0604020202020204" pitchFamily="34" charset="0"/>
            </a:endParaRPr>
          </a:p>
        </p:txBody>
      </p:sp>
      <p:sp>
        <p:nvSpPr>
          <p:cNvPr id="11" name="Text Placeholder 3"/>
          <p:cNvSpPr>
            <a:spLocks noGrp="1"/>
          </p:cNvSpPr>
          <p:nvPr>
            <p:ph type="body" sz="quarter" idx="18"/>
          </p:nvPr>
        </p:nvSpPr>
        <p:spPr>
          <a:prstGeom prst="rect">
            <a:avLst/>
          </a:prstGeom>
        </p:spPr>
        <p:txBody>
          <a:bodyPr>
            <a:normAutofit lnSpcReduction="10000"/>
          </a:bodyPr>
          <a:lstStyle/>
          <a:p>
            <a:r>
              <a:rPr lang="pt-PT"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custDataLst>
              <p:tags r:id="rId3"/>
            </p:custDataLst>
            <p:extLst/>
          </p:nvPr>
        </p:nvGraphicFramePr>
        <p:xfrm>
          <a:off x="3510810" y="1664072"/>
          <a:ext cx="2795728" cy="7767531"/>
        </p:xfrm>
        <a:graphic>
          <a:graphicData uri="http://schemas.openxmlformats.org/drawingml/2006/table">
            <a:tbl>
              <a:tblPr bandRow="1">
                <a:tableStyleId>{5C22544A-7EE6-4342-B048-85BDC9FD1C3A}</a:tableStyleId>
              </a:tblPr>
              <a:tblGrid>
                <a:gridCol w="2682363"/>
                <a:gridCol w="113365"/>
              </a:tblGrid>
              <a:tr h="279531">
                <a:tc gridSpan="2">
                  <a:txBody>
                    <a:bodyPr/>
                    <a:lstStyle/>
                    <a:p>
                      <a:pPr marL="0" indent="0" algn="l" defTabSz="914400" rtl="0" eaLnBrk="1" latinLnBrk="0" hangingPunct="1">
                        <a:lnSpc>
                          <a:spcPct val="100000"/>
                        </a:lnSpc>
                        <a:spcBef>
                          <a:spcPts val="0"/>
                        </a:spcBef>
                        <a:spcAft>
                          <a:spcPts val="0"/>
                        </a:spcAft>
                        <a:buSzPct val="100000"/>
                        <a:buNone/>
                      </a:pPr>
                      <a:r>
                        <a:rPr lang="pt-PT" sz="800" b="1" i="0" u="none" baseline="0" dirty="0" err="1" smtClean="0">
                          <a:solidFill>
                            <a:srgbClr val="FFFFFF"/>
                          </a:solidFill>
                          <a:latin typeface="Arial" panose="020B0604020202020204" pitchFamily="34" charset="0"/>
                        </a:rPr>
                        <a:t>Key</a:t>
                      </a:r>
                      <a:r>
                        <a:rPr lang="pt-PT" sz="800" b="1" i="0" u="none" baseline="0" dirty="0" smtClean="0">
                          <a:solidFill>
                            <a:srgbClr val="FFFFFF"/>
                          </a:solidFill>
                          <a:latin typeface="Arial" panose="020B0604020202020204" pitchFamily="34" charset="0"/>
                        </a:rPr>
                        <a:t> </a:t>
                      </a:r>
                      <a:r>
                        <a:rPr lang="pt-PT" sz="800" b="1" i="0" u="none" baseline="0" dirty="0" err="1" smtClean="0">
                          <a:solidFill>
                            <a:srgbClr val="FFFFFF"/>
                          </a:solidFill>
                          <a:latin typeface="Arial" panose="020B0604020202020204" pitchFamily="34" charset="0"/>
                        </a:rPr>
                        <a:t>Indicators</a:t>
                      </a:r>
                      <a:endParaRPr lang="en-US" sz="800" b="1" i="0" u="none" baseline="0" dirty="0">
                        <a:solidFill>
                          <a:srgbClr val="FFFFFF"/>
                        </a:solidFill>
                        <a:latin typeface="Arial" panose="020B0604020202020204" pitchFamily="34" charset="0"/>
                      </a:endParaRPr>
                    </a:p>
                  </a:txBody>
                  <a:tcPr marL="87965" marR="87965"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solidFill>
                      <a:srgbClr val="333333"/>
                    </a:solidFill>
                  </a:tcPr>
                </a:tc>
                <a:tc hMerge="1">
                  <a:txBody>
                    <a:bodyPr/>
                    <a:lstStyle/>
                    <a:p>
                      <a:endParaRPr lang="en-US" sz="100"/>
                    </a:p>
                  </a:txBody>
                  <a:tcPr marL="0" marR="0" marT="0" marB="0">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pPr>
                      <a:r>
                        <a:rPr lang="en-US" sz="2700" b="1" dirty="0" smtClean="0">
                          <a:solidFill>
                            <a:schemeClr val="tx1"/>
                          </a:solidFill>
                        </a:rPr>
                        <a:t>16.3m</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US" sz="1100" dirty="0">
                        <a:solidFill>
                          <a:schemeClr val="tx1"/>
                        </a:solidFill>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spcAft>
                          <a:spcPts val="600"/>
                        </a:spcAft>
                      </a:pPr>
                      <a:r>
                        <a:rPr kumimoji="0" lang="en-US" sz="1200" b="1" i="0" u="none" strike="noStrike" kern="1200" cap="none" spc="0" normalizeH="0" baseline="0" noProof="0" dirty="0" smtClean="0">
                          <a:ln>
                            <a:noFill/>
                          </a:ln>
                          <a:solidFill>
                            <a:schemeClr val="tx1"/>
                          </a:solidFill>
                          <a:effectLst/>
                          <a:uLnTx/>
                          <a:uFillTx/>
                          <a:latin typeface="+mn-lt"/>
                          <a:ea typeface="+mn-ea"/>
                          <a:cs typeface="+mn-cs"/>
                        </a:rPr>
                        <a:t>Tourists (hotel guests, both local and international) in 2015</a:t>
                      </a:r>
                    </a:p>
                    <a:p>
                      <a:pPr marL="0" marR="0" indent="0" algn="l" defTabSz="839588" rtl="0" eaLnBrk="1" fontAlgn="auto" latinLnBrk="0" hangingPunct="1">
                        <a:lnSpc>
                          <a:spcPct val="100000"/>
                        </a:lnSpc>
                        <a:spcBef>
                          <a:spcPts val="0"/>
                        </a:spcBef>
                        <a:spcAft>
                          <a:spcPts val="600"/>
                        </a:spcAft>
                        <a:buClrTx/>
                        <a:buSzTx/>
                        <a:buFontTx/>
                        <a:buNone/>
                        <a:tabLst/>
                        <a:defRPr/>
                      </a:pPr>
                      <a:r>
                        <a:rPr lang="en-US" sz="800" dirty="0" smtClean="0">
                          <a:solidFill>
                            <a:srgbClr val="000000"/>
                          </a:solidFill>
                          <a:latin typeface="EYInterstate Light" panose="02000506000000020004" pitchFamily="2" charset="0"/>
                        </a:rPr>
                        <a:t>Source: INE tourism report</a:t>
                      </a:r>
                    </a:p>
                    <a:p>
                      <a:pPr>
                        <a:lnSpc>
                          <a:spcPct val="100000"/>
                        </a:lnSpc>
                        <a:spcAft>
                          <a:spcPts val="600"/>
                        </a:spcAft>
                      </a:pPr>
                      <a:endParaRPr kumimoji="0" lang="en-US" sz="1200" b="1" i="0" u="none" strike="noStrike" kern="1200" cap="none" spc="0" normalizeH="0" baseline="0" noProof="0" dirty="0" smtClean="0">
                        <a:ln>
                          <a:noFill/>
                        </a:ln>
                        <a:solidFill>
                          <a:schemeClr val="tx1"/>
                        </a:solidFill>
                        <a:effectLst/>
                        <a:uLnTx/>
                        <a:uFillTx/>
                        <a:latin typeface="+mn-lt"/>
                        <a:ea typeface="+mn-ea"/>
                        <a:cs typeface="+mn-cs"/>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c>
                  <a:txBody>
                    <a:bodyPr/>
                    <a:lstStyle/>
                    <a:p>
                      <a:endParaRPr lang="en-US" sz="1100" dirty="0">
                        <a:solidFill>
                          <a:schemeClr val="tx1"/>
                        </a:solidFill>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pPr>
                      <a:r>
                        <a:rPr lang="en-US" sz="2700" b="1" dirty="0" smtClean="0">
                          <a:solidFill>
                            <a:schemeClr val="tx1"/>
                          </a:solidFill>
                        </a:rPr>
                        <a:t>€29.2bn</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US" sz="1100" dirty="0">
                        <a:solidFill>
                          <a:schemeClr val="tx1"/>
                        </a:solidFill>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spcAft>
                          <a:spcPts val="600"/>
                        </a:spcAft>
                      </a:pPr>
                      <a:r>
                        <a:rPr kumimoji="0" lang="en-US" sz="1200" b="1" i="0" u="none" strike="noStrike" kern="1200" cap="none" spc="0" normalizeH="0" baseline="0" noProof="0" dirty="0" smtClean="0">
                          <a:ln>
                            <a:noFill/>
                          </a:ln>
                          <a:solidFill>
                            <a:schemeClr val="tx1"/>
                          </a:solidFill>
                          <a:effectLst/>
                          <a:uLnTx/>
                          <a:uFillTx/>
                          <a:latin typeface="+mn-lt"/>
                          <a:ea typeface="+mn-ea"/>
                          <a:cs typeface="+mn-cs"/>
                        </a:rPr>
                        <a:t>Total Travel &amp; Tourism (‘T&amp;T’) GDP contribution in 2015</a:t>
                      </a:r>
                    </a:p>
                    <a:p>
                      <a:pPr marL="0" marR="0" indent="0" algn="l" defTabSz="839588" rtl="0" eaLnBrk="1" fontAlgn="auto" latinLnBrk="0" hangingPunct="1">
                        <a:lnSpc>
                          <a:spcPct val="100000"/>
                        </a:lnSpc>
                        <a:spcBef>
                          <a:spcPts val="0"/>
                        </a:spcBef>
                        <a:spcAft>
                          <a:spcPts val="600"/>
                        </a:spcAft>
                        <a:buClrTx/>
                        <a:buSzTx/>
                        <a:buFontTx/>
                        <a:buNone/>
                        <a:tabLst/>
                        <a:defRPr/>
                      </a:pPr>
                      <a:r>
                        <a:rPr lang="en-US" sz="800" dirty="0" smtClean="0">
                          <a:solidFill>
                            <a:srgbClr val="000000"/>
                          </a:solidFill>
                          <a:latin typeface="EYInterstate Light" panose="02000506000000020004" pitchFamily="2" charset="0"/>
                        </a:rPr>
                        <a:t>Source: World Economic Forum</a:t>
                      </a:r>
                    </a:p>
                    <a:p>
                      <a:pPr>
                        <a:lnSpc>
                          <a:spcPct val="100000"/>
                        </a:lnSpc>
                        <a:spcAft>
                          <a:spcPts val="600"/>
                        </a:spcAft>
                      </a:pPr>
                      <a:endParaRPr kumimoji="0" lang="en-US" sz="1200" b="1" i="0" u="none" strike="noStrike" kern="1200" cap="none" spc="0" normalizeH="0" baseline="0" noProof="0" dirty="0" smtClean="0">
                        <a:ln>
                          <a:noFill/>
                        </a:ln>
                        <a:solidFill>
                          <a:schemeClr val="tx1"/>
                        </a:solidFill>
                        <a:effectLst/>
                        <a:uLnTx/>
                        <a:uFillTx/>
                        <a:latin typeface="+mn-lt"/>
                        <a:ea typeface="+mn-ea"/>
                        <a:cs typeface="+mn-cs"/>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c>
                  <a:txBody>
                    <a:bodyPr/>
                    <a:lstStyle/>
                    <a:p>
                      <a:endParaRPr lang="en-US" sz="1100" dirty="0">
                        <a:solidFill>
                          <a:schemeClr val="tx1"/>
                        </a:solidFill>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pPr>
                      <a:r>
                        <a:rPr lang="en-US" sz="2700" b="1" kern="1200" dirty="0" smtClean="0">
                          <a:solidFill>
                            <a:schemeClr val="tx1"/>
                          </a:solidFill>
                          <a:latin typeface="+mn-lt"/>
                          <a:ea typeface="+mn-ea"/>
                          <a:cs typeface="+mn-cs"/>
                        </a:rPr>
                        <a:t>333k</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US" sz="1100" dirty="0">
                        <a:solidFill>
                          <a:schemeClr val="tx1"/>
                        </a:solidFill>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spcAft>
                          <a:spcPts val="600"/>
                        </a:spcAft>
                      </a:pPr>
                      <a:r>
                        <a:rPr kumimoji="0" lang="en-US" sz="1200" b="1" i="0" u="none" strike="noStrike" kern="1200" cap="none" spc="0" normalizeH="0" baseline="0" noProof="0" dirty="0" smtClean="0">
                          <a:ln>
                            <a:noFill/>
                          </a:ln>
                          <a:solidFill>
                            <a:schemeClr val="tx1"/>
                          </a:solidFill>
                          <a:effectLst/>
                          <a:uLnTx/>
                          <a:uFillTx/>
                          <a:latin typeface="+mn-lt"/>
                          <a:ea typeface="+mn-ea"/>
                          <a:cs typeface="+mn-cs"/>
                        </a:rPr>
                        <a:t>Direct T&amp;T employments in 2015</a:t>
                      </a:r>
                    </a:p>
                    <a:p>
                      <a:pPr marL="0" marR="0" indent="0" algn="l" defTabSz="839588" rtl="0" eaLnBrk="1" fontAlgn="auto" latinLnBrk="0" hangingPunct="1">
                        <a:lnSpc>
                          <a:spcPct val="100000"/>
                        </a:lnSpc>
                        <a:spcBef>
                          <a:spcPts val="0"/>
                        </a:spcBef>
                        <a:spcAft>
                          <a:spcPts val="600"/>
                        </a:spcAft>
                        <a:buClrTx/>
                        <a:buSzTx/>
                        <a:buFontTx/>
                        <a:buNone/>
                        <a:tabLst/>
                        <a:defRPr/>
                      </a:pPr>
                      <a:r>
                        <a:rPr lang="en-US" sz="800" dirty="0" smtClean="0">
                          <a:solidFill>
                            <a:srgbClr val="000000"/>
                          </a:solidFill>
                          <a:latin typeface="EYInterstate Light" panose="02000506000000020004" pitchFamily="2" charset="0"/>
                        </a:rPr>
                        <a:t>Source: World Economic Forum</a:t>
                      </a:r>
                    </a:p>
                    <a:p>
                      <a:pPr>
                        <a:lnSpc>
                          <a:spcPct val="100000"/>
                        </a:lnSpc>
                        <a:spcAft>
                          <a:spcPts val="600"/>
                        </a:spcAft>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endParaRPr lang="en-US" sz="1100" dirty="0">
                        <a:solidFill>
                          <a:schemeClr val="tx1"/>
                        </a:solidFill>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noFill/>
                      <a:prstDash val="solid"/>
                      <a:round/>
                      <a:headEnd type="none" w="med" len="med"/>
                      <a:tailEnd type="none" w="med" len="med"/>
                    </a:lnB>
                    <a:noFill/>
                  </a:tcPr>
                </a:tc>
              </a:tr>
              <a:tr h="936000">
                <a:tc>
                  <a:txBody>
                    <a:bodyPr/>
                    <a:lstStyle/>
                    <a:p>
                      <a:pPr>
                        <a:lnSpc>
                          <a:spcPct val="100000"/>
                        </a:lnSpc>
                      </a:pPr>
                      <a:r>
                        <a:rPr lang="en-US" sz="2700" b="1" kern="1200" dirty="0" smtClean="0">
                          <a:solidFill>
                            <a:schemeClr val="tx1"/>
                          </a:solidFill>
                          <a:latin typeface="+mn-lt"/>
                          <a:ea typeface="+mn-ea"/>
                          <a:cs typeface="+mn-cs"/>
                        </a:rPr>
                        <a:t>19m</a:t>
                      </a:r>
                      <a:endParaRPr lang="en-US" sz="2700" b="1" kern="1200" baseline="0" dirty="0" smtClean="0">
                        <a:solidFill>
                          <a:schemeClr val="tx1"/>
                        </a:solidFill>
                        <a:latin typeface="+mn-lt"/>
                        <a:ea typeface="+mn-ea"/>
                        <a:cs typeface="+mn-cs"/>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US" sz="1100" dirty="0">
                        <a:solidFill>
                          <a:schemeClr val="tx1"/>
                        </a:solidFill>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no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smtClean="0">
                          <a:ln>
                            <a:noFill/>
                          </a:ln>
                          <a:solidFill>
                            <a:schemeClr val="tx1"/>
                          </a:solidFill>
                          <a:effectLst/>
                          <a:uLnTx/>
                          <a:uFillTx/>
                          <a:latin typeface="+mn-lt"/>
                          <a:ea typeface="+mn-ea"/>
                          <a:cs typeface="+mn-cs"/>
                        </a:rPr>
                        <a:t>Number of guests in 2016</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800" dirty="0" smtClean="0">
                          <a:solidFill>
                            <a:srgbClr val="000000"/>
                          </a:solidFill>
                          <a:latin typeface="EYInterstate Light" panose="02000506000000020004" pitchFamily="2" charset="0"/>
                        </a:rPr>
                        <a:t>Source: </a:t>
                      </a:r>
                      <a:r>
                        <a:rPr lang="en-US" sz="800" dirty="0" err="1" smtClean="0">
                          <a:solidFill>
                            <a:srgbClr val="000000"/>
                          </a:solidFill>
                          <a:latin typeface="EYInterstate Light" panose="02000506000000020004" pitchFamily="2" charset="0"/>
                        </a:rPr>
                        <a:t>Turismo</a:t>
                      </a:r>
                      <a:r>
                        <a:rPr lang="en-US" sz="800" dirty="0" smtClean="0">
                          <a:solidFill>
                            <a:srgbClr val="000000"/>
                          </a:solidFill>
                          <a:latin typeface="EYInterstate Light" panose="02000506000000020004" pitchFamily="2" charset="0"/>
                        </a:rPr>
                        <a:t> de Portugal</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700" dirty="0" smtClean="0">
                        <a:solidFill>
                          <a:schemeClr val="tx1"/>
                        </a:solidFill>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c>
                  <a:txBody>
                    <a:bodyPr/>
                    <a:lstStyle/>
                    <a:p>
                      <a:endParaRPr lang="en-US" sz="1100" dirty="0">
                        <a:solidFill>
                          <a:schemeClr val="tx1"/>
                        </a:solidFill>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bl>
          </a:graphicData>
        </a:graphic>
      </p:graphicFrame>
      <p:sp>
        <p:nvSpPr>
          <p:cNvPr id="9" name="Freeform 68"/>
          <p:cNvSpPr>
            <a:spLocks/>
          </p:cNvSpPr>
          <p:nvPr/>
        </p:nvSpPr>
        <p:spPr bwMode="auto">
          <a:xfrm>
            <a:off x="2502673" y="576353"/>
            <a:ext cx="736579" cy="837274"/>
          </a:xfrm>
          <a:custGeom>
            <a:avLst/>
            <a:gdLst>
              <a:gd name="T0" fmla="*/ 147 w 167"/>
              <a:gd name="T1" fmla="*/ 6 h 190"/>
              <a:gd name="T2" fmla="*/ 107 w 167"/>
              <a:gd name="T3" fmla="*/ 29 h 190"/>
              <a:gd name="T4" fmla="*/ 92 w 167"/>
              <a:gd name="T5" fmla="*/ 52 h 190"/>
              <a:gd name="T6" fmla="*/ 15 w 167"/>
              <a:gd name="T7" fmla="*/ 38 h 190"/>
              <a:gd name="T8" fmla="*/ 4 w 167"/>
              <a:gd name="T9" fmla="*/ 55 h 190"/>
              <a:gd name="T10" fmla="*/ 71 w 167"/>
              <a:gd name="T11" fmla="*/ 83 h 190"/>
              <a:gd name="T12" fmla="*/ 50 w 167"/>
              <a:gd name="T13" fmla="*/ 116 h 190"/>
              <a:gd name="T14" fmla="*/ 11 w 167"/>
              <a:gd name="T15" fmla="*/ 118 h 190"/>
              <a:gd name="T16" fmla="*/ 0 w 167"/>
              <a:gd name="T17" fmla="*/ 134 h 190"/>
              <a:gd name="T18" fmla="*/ 52 w 167"/>
              <a:gd name="T19" fmla="*/ 148 h 190"/>
              <a:gd name="T20" fmla="*/ 84 w 167"/>
              <a:gd name="T21" fmla="*/ 190 h 190"/>
              <a:gd name="T22" fmla="*/ 95 w 167"/>
              <a:gd name="T23" fmla="*/ 173 h 190"/>
              <a:gd name="T24" fmla="*/ 83 w 167"/>
              <a:gd name="T25" fmla="*/ 139 h 190"/>
              <a:gd name="T26" fmla="*/ 105 w 167"/>
              <a:gd name="T27" fmla="*/ 105 h 190"/>
              <a:gd name="T28" fmla="*/ 156 w 167"/>
              <a:gd name="T29" fmla="*/ 156 h 190"/>
              <a:gd name="T30" fmla="*/ 167 w 167"/>
              <a:gd name="T31" fmla="*/ 139 h 190"/>
              <a:gd name="T32" fmla="*/ 125 w 167"/>
              <a:gd name="T33" fmla="*/ 75 h 190"/>
              <a:gd name="T34" fmla="*/ 141 w 167"/>
              <a:gd name="T35" fmla="*/ 51 h 190"/>
              <a:gd name="T36" fmla="*/ 147 w 167"/>
              <a:gd name="T37" fmla="*/ 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7" h="190">
                <a:moveTo>
                  <a:pt x="147" y="6"/>
                </a:moveTo>
                <a:cubicBezTo>
                  <a:pt x="137" y="0"/>
                  <a:pt x="114" y="19"/>
                  <a:pt x="107" y="29"/>
                </a:cubicBezTo>
                <a:cubicBezTo>
                  <a:pt x="92" y="52"/>
                  <a:pt x="92" y="52"/>
                  <a:pt x="92" y="52"/>
                </a:cubicBezTo>
                <a:cubicBezTo>
                  <a:pt x="15" y="38"/>
                  <a:pt x="15" y="38"/>
                  <a:pt x="15" y="38"/>
                </a:cubicBezTo>
                <a:cubicBezTo>
                  <a:pt x="4" y="55"/>
                  <a:pt x="4" y="55"/>
                  <a:pt x="4" y="55"/>
                </a:cubicBezTo>
                <a:cubicBezTo>
                  <a:pt x="71" y="83"/>
                  <a:pt x="71" y="83"/>
                  <a:pt x="71" y="83"/>
                </a:cubicBezTo>
                <a:cubicBezTo>
                  <a:pt x="50" y="116"/>
                  <a:pt x="50" y="116"/>
                  <a:pt x="50" y="116"/>
                </a:cubicBezTo>
                <a:cubicBezTo>
                  <a:pt x="11" y="118"/>
                  <a:pt x="11" y="118"/>
                  <a:pt x="11" y="118"/>
                </a:cubicBezTo>
                <a:cubicBezTo>
                  <a:pt x="0" y="134"/>
                  <a:pt x="0" y="134"/>
                  <a:pt x="0" y="134"/>
                </a:cubicBezTo>
                <a:cubicBezTo>
                  <a:pt x="52" y="148"/>
                  <a:pt x="52" y="148"/>
                  <a:pt x="52" y="148"/>
                </a:cubicBezTo>
                <a:cubicBezTo>
                  <a:pt x="84" y="190"/>
                  <a:pt x="84" y="190"/>
                  <a:pt x="84" y="190"/>
                </a:cubicBezTo>
                <a:cubicBezTo>
                  <a:pt x="95" y="173"/>
                  <a:pt x="95" y="173"/>
                  <a:pt x="95" y="173"/>
                </a:cubicBezTo>
                <a:cubicBezTo>
                  <a:pt x="83" y="139"/>
                  <a:pt x="83" y="139"/>
                  <a:pt x="83" y="139"/>
                </a:cubicBezTo>
                <a:cubicBezTo>
                  <a:pt x="105" y="105"/>
                  <a:pt x="105" y="105"/>
                  <a:pt x="105" y="105"/>
                </a:cubicBezTo>
                <a:cubicBezTo>
                  <a:pt x="156" y="156"/>
                  <a:pt x="156" y="156"/>
                  <a:pt x="156" y="156"/>
                </a:cubicBezTo>
                <a:cubicBezTo>
                  <a:pt x="167" y="139"/>
                  <a:pt x="167" y="139"/>
                  <a:pt x="167" y="139"/>
                </a:cubicBezTo>
                <a:cubicBezTo>
                  <a:pt x="125" y="75"/>
                  <a:pt x="125" y="75"/>
                  <a:pt x="125" y="75"/>
                </a:cubicBezTo>
                <a:cubicBezTo>
                  <a:pt x="141" y="51"/>
                  <a:pt x="141" y="51"/>
                  <a:pt x="141" y="51"/>
                </a:cubicBezTo>
                <a:cubicBezTo>
                  <a:pt x="147" y="42"/>
                  <a:pt x="156" y="12"/>
                  <a:pt x="147" y="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Slide Number Placeholder 4"/>
          <p:cNvSpPr>
            <a:spLocks noGrp="1"/>
          </p:cNvSpPr>
          <p:nvPr>
            <p:ph type="sldNum" sz="quarter" idx="11"/>
          </p:nvPr>
        </p:nvSpPr>
        <p:spPr/>
        <p:txBody>
          <a:bodyPr/>
          <a:lstStyle/>
          <a:p>
            <a:pPr>
              <a:defRPr/>
            </a:pPr>
            <a:fld id="{B8325105-167D-4862-BDE6-B81FF841FD87}" type="slidenum">
              <a:rPr lang="en-US" smtClean="0"/>
              <a:pPr>
                <a:defRPr/>
              </a:pPr>
              <a:t>39</a:t>
            </a:fld>
            <a:endParaRPr lang="en-US" dirty="0"/>
          </a:p>
        </p:txBody>
      </p:sp>
    </p:spTree>
    <p:extLst>
      <p:ext uri="{BB962C8B-B14F-4D97-AF65-F5344CB8AC3E}">
        <p14:creationId xmlns:p14="http://schemas.microsoft.com/office/powerpoint/2010/main" val="38199204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5"/>
          <p:cNvGraphicFramePr>
            <a:graphicFrameLocks noGrp="1"/>
          </p:cNvGraphicFramePr>
          <p:nvPr>
            <p:extLst/>
          </p:nvPr>
        </p:nvGraphicFramePr>
        <p:xfrm>
          <a:off x="3601497" y="4852234"/>
          <a:ext cx="2581404" cy="762000"/>
        </p:xfrm>
        <a:graphic>
          <a:graphicData uri="http://schemas.openxmlformats.org/drawingml/2006/table">
            <a:tbl>
              <a:tblPr firstRow="1" bandRow="1"/>
              <a:tblGrid>
                <a:gridCol w="860468"/>
                <a:gridCol w="860468"/>
                <a:gridCol w="860468"/>
              </a:tblGrid>
              <a:tr h="0">
                <a:tc>
                  <a:txBody>
                    <a:bodyPr/>
                    <a:lstStyle>
                      <a:lvl1pPr marL="0" algn="l" defTabSz="839588" rtl="0" eaLnBrk="1" latinLnBrk="0" hangingPunct="1">
                        <a:defRPr sz="1700" b="1" kern="1200">
                          <a:solidFill>
                            <a:schemeClr val="lt1"/>
                          </a:solidFill>
                          <a:latin typeface="EYInterstate Regular"/>
                        </a:defRPr>
                      </a:lvl1pPr>
                      <a:lvl2pPr marL="419793" algn="l" defTabSz="839588" rtl="0" eaLnBrk="1" latinLnBrk="0" hangingPunct="1">
                        <a:defRPr sz="1700" b="1" kern="1200">
                          <a:solidFill>
                            <a:schemeClr val="lt1"/>
                          </a:solidFill>
                          <a:latin typeface="EYInterstate Regular"/>
                        </a:defRPr>
                      </a:lvl2pPr>
                      <a:lvl3pPr marL="839588" algn="l" defTabSz="839588" rtl="0" eaLnBrk="1" latinLnBrk="0" hangingPunct="1">
                        <a:defRPr sz="1700" b="1" kern="1200">
                          <a:solidFill>
                            <a:schemeClr val="lt1"/>
                          </a:solidFill>
                          <a:latin typeface="EYInterstate Regular"/>
                        </a:defRPr>
                      </a:lvl3pPr>
                      <a:lvl4pPr marL="1259380" algn="l" defTabSz="839588" rtl="0" eaLnBrk="1" latinLnBrk="0" hangingPunct="1">
                        <a:defRPr sz="1700" b="1" kern="1200">
                          <a:solidFill>
                            <a:schemeClr val="lt1"/>
                          </a:solidFill>
                          <a:latin typeface="EYInterstate Regular"/>
                        </a:defRPr>
                      </a:lvl4pPr>
                      <a:lvl5pPr marL="1679175" algn="l" defTabSz="839588" rtl="0" eaLnBrk="1" latinLnBrk="0" hangingPunct="1">
                        <a:defRPr sz="1700" b="1" kern="1200">
                          <a:solidFill>
                            <a:schemeClr val="lt1"/>
                          </a:solidFill>
                          <a:latin typeface="EYInterstate Regular"/>
                        </a:defRPr>
                      </a:lvl5pPr>
                      <a:lvl6pPr marL="2098969" algn="l" defTabSz="839588" rtl="0" eaLnBrk="1" latinLnBrk="0" hangingPunct="1">
                        <a:defRPr sz="1700" b="1" kern="1200">
                          <a:solidFill>
                            <a:schemeClr val="lt1"/>
                          </a:solidFill>
                          <a:latin typeface="EYInterstate Regular"/>
                        </a:defRPr>
                      </a:lvl6pPr>
                      <a:lvl7pPr marL="2518763" algn="l" defTabSz="839588" rtl="0" eaLnBrk="1" latinLnBrk="0" hangingPunct="1">
                        <a:defRPr sz="1700" b="1" kern="1200">
                          <a:solidFill>
                            <a:schemeClr val="lt1"/>
                          </a:solidFill>
                          <a:latin typeface="EYInterstate Regular"/>
                        </a:defRPr>
                      </a:lvl7pPr>
                      <a:lvl8pPr marL="2938556" algn="l" defTabSz="839588" rtl="0" eaLnBrk="1" latinLnBrk="0" hangingPunct="1">
                        <a:defRPr sz="1700" b="1" kern="1200">
                          <a:solidFill>
                            <a:schemeClr val="lt1"/>
                          </a:solidFill>
                          <a:latin typeface="EYInterstate Regular"/>
                        </a:defRPr>
                      </a:lvl8pPr>
                      <a:lvl9pPr marL="3358350" algn="l" defTabSz="839588" rtl="0" eaLnBrk="1" latinLnBrk="0" hangingPunct="1">
                        <a:defRPr sz="1700" b="1" kern="1200">
                          <a:solidFill>
                            <a:schemeClr val="lt1"/>
                          </a:solidFill>
                          <a:latin typeface="EYInterstate Regular"/>
                        </a:defRPr>
                      </a:lvl9pPr>
                    </a:lstStyle>
                    <a:p>
                      <a:pPr algn="ctr"/>
                      <a:r>
                        <a:rPr lang="en-GB" sz="1100" b="1" dirty="0" smtClean="0">
                          <a:solidFill>
                            <a:schemeClr val="accent2"/>
                          </a:solidFill>
                          <a:latin typeface="EYInterstate Light" panose="02000506000000020004" pitchFamily="2" charset="0"/>
                        </a:rPr>
                        <a:t>64</a:t>
                      </a:r>
                      <a:endParaRPr lang="en-GB" sz="1100" b="1" dirty="0">
                        <a:solidFill>
                          <a:schemeClr val="accent2"/>
                        </a:solidFill>
                        <a:latin typeface="EYInterstate Light" panose="02000506000000020004" pitchFamily="2" charset="0"/>
                      </a:endParaRPr>
                    </a:p>
                  </a:txBody>
                  <a:tcPr anchor="ctr">
                    <a:lnL w="12700" cmpd="sng">
                      <a:noFill/>
                    </a:lnL>
                    <a:lnR w="12700" cmpd="sng">
                      <a:noFill/>
                    </a:lnR>
                    <a:lnT w="381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39588" rtl="0" eaLnBrk="1" latinLnBrk="0" hangingPunct="1">
                        <a:defRPr sz="1700" b="1" kern="1200">
                          <a:solidFill>
                            <a:schemeClr val="lt1"/>
                          </a:solidFill>
                          <a:latin typeface="EYInterstate Regular"/>
                        </a:defRPr>
                      </a:lvl1pPr>
                      <a:lvl2pPr marL="419793" algn="l" defTabSz="839588" rtl="0" eaLnBrk="1" latinLnBrk="0" hangingPunct="1">
                        <a:defRPr sz="1700" b="1" kern="1200">
                          <a:solidFill>
                            <a:schemeClr val="lt1"/>
                          </a:solidFill>
                          <a:latin typeface="EYInterstate Regular"/>
                        </a:defRPr>
                      </a:lvl2pPr>
                      <a:lvl3pPr marL="839588" algn="l" defTabSz="839588" rtl="0" eaLnBrk="1" latinLnBrk="0" hangingPunct="1">
                        <a:defRPr sz="1700" b="1" kern="1200">
                          <a:solidFill>
                            <a:schemeClr val="lt1"/>
                          </a:solidFill>
                          <a:latin typeface="EYInterstate Regular"/>
                        </a:defRPr>
                      </a:lvl3pPr>
                      <a:lvl4pPr marL="1259380" algn="l" defTabSz="839588" rtl="0" eaLnBrk="1" latinLnBrk="0" hangingPunct="1">
                        <a:defRPr sz="1700" b="1" kern="1200">
                          <a:solidFill>
                            <a:schemeClr val="lt1"/>
                          </a:solidFill>
                          <a:latin typeface="EYInterstate Regular"/>
                        </a:defRPr>
                      </a:lvl4pPr>
                      <a:lvl5pPr marL="1679175" algn="l" defTabSz="839588" rtl="0" eaLnBrk="1" latinLnBrk="0" hangingPunct="1">
                        <a:defRPr sz="1700" b="1" kern="1200">
                          <a:solidFill>
                            <a:schemeClr val="lt1"/>
                          </a:solidFill>
                          <a:latin typeface="EYInterstate Regular"/>
                        </a:defRPr>
                      </a:lvl5pPr>
                      <a:lvl6pPr marL="2098969" algn="l" defTabSz="839588" rtl="0" eaLnBrk="1" latinLnBrk="0" hangingPunct="1">
                        <a:defRPr sz="1700" b="1" kern="1200">
                          <a:solidFill>
                            <a:schemeClr val="lt1"/>
                          </a:solidFill>
                          <a:latin typeface="EYInterstate Regular"/>
                        </a:defRPr>
                      </a:lvl6pPr>
                      <a:lvl7pPr marL="2518763" algn="l" defTabSz="839588" rtl="0" eaLnBrk="1" latinLnBrk="0" hangingPunct="1">
                        <a:defRPr sz="1700" b="1" kern="1200">
                          <a:solidFill>
                            <a:schemeClr val="lt1"/>
                          </a:solidFill>
                          <a:latin typeface="EYInterstate Regular"/>
                        </a:defRPr>
                      </a:lvl7pPr>
                      <a:lvl8pPr marL="2938556" algn="l" defTabSz="839588" rtl="0" eaLnBrk="1" latinLnBrk="0" hangingPunct="1">
                        <a:defRPr sz="1700" b="1" kern="1200">
                          <a:solidFill>
                            <a:schemeClr val="lt1"/>
                          </a:solidFill>
                          <a:latin typeface="EYInterstate Regular"/>
                        </a:defRPr>
                      </a:lvl8pPr>
                      <a:lvl9pPr marL="3358350" algn="l" defTabSz="839588" rtl="0" eaLnBrk="1" latinLnBrk="0" hangingPunct="1">
                        <a:defRPr sz="1700" b="1" kern="1200">
                          <a:solidFill>
                            <a:schemeClr val="lt1"/>
                          </a:solidFill>
                          <a:latin typeface="EYInterstate Regular"/>
                        </a:defRPr>
                      </a:lvl9pPr>
                    </a:lstStyle>
                    <a:p>
                      <a:pPr algn="ctr"/>
                      <a:r>
                        <a:rPr lang="en-GB" sz="1100" b="1" dirty="0" smtClean="0">
                          <a:solidFill>
                            <a:schemeClr val="accent2"/>
                          </a:solidFill>
                          <a:latin typeface="EYInterstate Light" panose="02000506000000020004" pitchFamily="2" charset="0"/>
                        </a:rPr>
                        <a:t>19</a:t>
                      </a:r>
                      <a:endParaRPr lang="en-GB" sz="1100" b="1" dirty="0">
                        <a:solidFill>
                          <a:schemeClr val="accent2"/>
                        </a:solidFill>
                        <a:latin typeface="EYInterstate Light" panose="02000506000000020004" pitchFamily="2" charset="0"/>
                      </a:endParaRPr>
                    </a:p>
                  </a:txBody>
                  <a:tcPr anchor="ctr">
                    <a:lnL w="12700" cmpd="sng">
                      <a:noFill/>
                    </a:lnL>
                    <a:lnR w="12700" cmpd="sng">
                      <a:noFill/>
                    </a:lnR>
                    <a:lnT w="381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39588" rtl="0" eaLnBrk="1" latinLnBrk="0" hangingPunct="1">
                        <a:defRPr sz="1700" b="1" kern="1200">
                          <a:solidFill>
                            <a:schemeClr val="lt1"/>
                          </a:solidFill>
                          <a:latin typeface="EYInterstate Regular"/>
                        </a:defRPr>
                      </a:lvl1pPr>
                      <a:lvl2pPr marL="419793" algn="l" defTabSz="839588" rtl="0" eaLnBrk="1" latinLnBrk="0" hangingPunct="1">
                        <a:defRPr sz="1700" b="1" kern="1200">
                          <a:solidFill>
                            <a:schemeClr val="lt1"/>
                          </a:solidFill>
                          <a:latin typeface="EYInterstate Regular"/>
                        </a:defRPr>
                      </a:lvl2pPr>
                      <a:lvl3pPr marL="839588" algn="l" defTabSz="839588" rtl="0" eaLnBrk="1" latinLnBrk="0" hangingPunct="1">
                        <a:defRPr sz="1700" b="1" kern="1200">
                          <a:solidFill>
                            <a:schemeClr val="lt1"/>
                          </a:solidFill>
                          <a:latin typeface="EYInterstate Regular"/>
                        </a:defRPr>
                      </a:lvl3pPr>
                      <a:lvl4pPr marL="1259380" algn="l" defTabSz="839588" rtl="0" eaLnBrk="1" latinLnBrk="0" hangingPunct="1">
                        <a:defRPr sz="1700" b="1" kern="1200">
                          <a:solidFill>
                            <a:schemeClr val="lt1"/>
                          </a:solidFill>
                          <a:latin typeface="EYInterstate Regular"/>
                        </a:defRPr>
                      </a:lvl4pPr>
                      <a:lvl5pPr marL="1679175" algn="l" defTabSz="839588" rtl="0" eaLnBrk="1" latinLnBrk="0" hangingPunct="1">
                        <a:defRPr sz="1700" b="1" kern="1200">
                          <a:solidFill>
                            <a:schemeClr val="lt1"/>
                          </a:solidFill>
                          <a:latin typeface="EYInterstate Regular"/>
                        </a:defRPr>
                      </a:lvl5pPr>
                      <a:lvl6pPr marL="2098969" algn="l" defTabSz="839588" rtl="0" eaLnBrk="1" latinLnBrk="0" hangingPunct="1">
                        <a:defRPr sz="1700" b="1" kern="1200">
                          <a:solidFill>
                            <a:schemeClr val="lt1"/>
                          </a:solidFill>
                          <a:latin typeface="EYInterstate Regular"/>
                        </a:defRPr>
                      </a:lvl6pPr>
                      <a:lvl7pPr marL="2518763" algn="l" defTabSz="839588" rtl="0" eaLnBrk="1" latinLnBrk="0" hangingPunct="1">
                        <a:defRPr sz="1700" b="1" kern="1200">
                          <a:solidFill>
                            <a:schemeClr val="lt1"/>
                          </a:solidFill>
                          <a:latin typeface="EYInterstate Regular"/>
                        </a:defRPr>
                      </a:lvl7pPr>
                      <a:lvl8pPr marL="2938556" algn="l" defTabSz="839588" rtl="0" eaLnBrk="1" latinLnBrk="0" hangingPunct="1">
                        <a:defRPr sz="1700" b="1" kern="1200">
                          <a:solidFill>
                            <a:schemeClr val="lt1"/>
                          </a:solidFill>
                          <a:latin typeface="EYInterstate Regular"/>
                        </a:defRPr>
                      </a:lvl8pPr>
                      <a:lvl9pPr marL="3358350" algn="l" defTabSz="839588" rtl="0" eaLnBrk="1" latinLnBrk="0" hangingPunct="1">
                        <a:defRPr sz="1700" b="1" kern="1200">
                          <a:solidFill>
                            <a:schemeClr val="lt1"/>
                          </a:solidFill>
                          <a:latin typeface="EYInterstate Regular"/>
                        </a:defRPr>
                      </a:lvl9pPr>
                    </a:lstStyle>
                    <a:p>
                      <a:pPr algn="ctr"/>
                      <a:r>
                        <a:rPr lang="en-GB" sz="1100" b="1" dirty="0" smtClean="0">
                          <a:solidFill>
                            <a:schemeClr val="accent2"/>
                          </a:solidFill>
                          <a:latin typeface="EYInterstate Light" panose="02000506000000020004" pitchFamily="2" charset="0"/>
                        </a:rPr>
                        <a:t>31</a:t>
                      </a:r>
                      <a:endParaRPr lang="en-GB" sz="1100" b="1" dirty="0">
                        <a:solidFill>
                          <a:schemeClr val="accent2"/>
                        </a:solidFill>
                        <a:latin typeface="EYInterstate Light" panose="02000506000000020004" pitchFamily="2" charset="0"/>
                      </a:endParaRPr>
                    </a:p>
                  </a:txBody>
                  <a:tcPr anchor="ctr">
                    <a:lnL w="12700" cmpd="sng">
                      <a:noFill/>
                    </a:lnL>
                    <a:lnR w="12700" cmpd="sng">
                      <a:noFill/>
                    </a:lnR>
                    <a:lnT w="381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lvl1pPr marL="0" algn="l" defTabSz="839588" rtl="0" eaLnBrk="1" latinLnBrk="0" hangingPunct="1">
                        <a:defRPr sz="1700" kern="1200">
                          <a:solidFill>
                            <a:schemeClr val="dk1"/>
                          </a:solidFill>
                          <a:latin typeface="EYInterstate Regular"/>
                        </a:defRPr>
                      </a:lvl1pPr>
                      <a:lvl2pPr marL="419793" algn="l" defTabSz="839588" rtl="0" eaLnBrk="1" latinLnBrk="0" hangingPunct="1">
                        <a:defRPr sz="1700" kern="1200">
                          <a:solidFill>
                            <a:schemeClr val="dk1"/>
                          </a:solidFill>
                          <a:latin typeface="EYInterstate Regular"/>
                        </a:defRPr>
                      </a:lvl2pPr>
                      <a:lvl3pPr marL="839588" algn="l" defTabSz="839588" rtl="0" eaLnBrk="1" latinLnBrk="0" hangingPunct="1">
                        <a:defRPr sz="1700" kern="1200">
                          <a:solidFill>
                            <a:schemeClr val="dk1"/>
                          </a:solidFill>
                          <a:latin typeface="EYInterstate Regular"/>
                        </a:defRPr>
                      </a:lvl3pPr>
                      <a:lvl4pPr marL="1259380" algn="l" defTabSz="839588" rtl="0" eaLnBrk="1" latinLnBrk="0" hangingPunct="1">
                        <a:defRPr sz="1700" kern="1200">
                          <a:solidFill>
                            <a:schemeClr val="dk1"/>
                          </a:solidFill>
                          <a:latin typeface="EYInterstate Regular"/>
                        </a:defRPr>
                      </a:lvl4pPr>
                      <a:lvl5pPr marL="1679175" algn="l" defTabSz="839588" rtl="0" eaLnBrk="1" latinLnBrk="0" hangingPunct="1">
                        <a:defRPr sz="1700" kern="1200">
                          <a:solidFill>
                            <a:schemeClr val="dk1"/>
                          </a:solidFill>
                          <a:latin typeface="EYInterstate Regular"/>
                        </a:defRPr>
                      </a:lvl5pPr>
                      <a:lvl6pPr marL="2098969" algn="l" defTabSz="839588" rtl="0" eaLnBrk="1" latinLnBrk="0" hangingPunct="1">
                        <a:defRPr sz="1700" kern="1200">
                          <a:solidFill>
                            <a:schemeClr val="dk1"/>
                          </a:solidFill>
                          <a:latin typeface="EYInterstate Regular"/>
                        </a:defRPr>
                      </a:lvl6pPr>
                      <a:lvl7pPr marL="2518763" algn="l" defTabSz="839588" rtl="0" eaLnBrk="1" latinLnBrk="0" hangingPunct="1">
                        <a:defRPr sz="1700" kern="1200">
                          <a:solidFill>
                            <a:schemeClr val="dk1"/>
                          </a:solidFill>
                          <a:latin typeface="EYInterstate Regular"/>
                        </a:defRPr>
                      </a:lvl7pPr>
                      <a:lvl8pPr marL="2938556" algn="l" defTabSz="839588" rtl="0" eaLnBrk="1" latinLnBrk="0" hangingPunct="1">
                        <a:defRPr sz="1700" kern="1200">
                          <a:solidFill>
                            <a:schemeClr val="dk1"/>
                          </a:solidFill>
                          <a:latin typeface="EYInterstate Regular"/>
                        </a:defRPr>
                      </a:lvl8pPr>
                      <a:lvl9pPr marL="3358350" algn="l" defTabSz="839588" rtl="0" eaLnBrk="1" latinLnBrk="0" hangingPunct="1">
                        <a:defRPr sz="1700" kern="1200">
                          <a:solidFill>
                            <a:schemeClr val="dk1"/>
                          </a:solidFill>
                          <a:latin typeface="EYInterstate Regular"/>
                        </a:defRPr>
                      </a:lvl9pPr>
                    </a:lstStyle>
                    <a:p>
                      <a:pPr algn="ctr">
                        <a:spcBef>
                          <a:spcPts val="0"/>
                        </a:spcBef>
                        <a:spcAft>
                          <a:spcPts val="0"/>
                        </a:spcAft>
                        <a:buClr>
                          <a:schemeClr val="accent1"/>
                        </a:buClr>
                        <a:buSzPct val="70000"/>
                      </a:pPr>
                      <a:r>
                        <a:rPr lang="pt-PT" sz="500" b="0" i="0" kern="0" dirty="0" smtClean="0">
                          <a:solidFill>
                            <a:srgbClr val="7F7E82"/>
                          </a:solidFill>
                          <a:latin typeface="EYInterstate Light" panose="02000506000000020004" pitchFamily="2" charset="0"/>
                        </a:rPr>
                        <a:t>Index of Economic Freedom - The Heritage Foundation</a:t>
                      </a:r>
                      <a:r>
                        <a:rPr lang="pt-PT" sz="500" b="0" i="0" kern="0" baseline="0" dirty="0" smtClean="0">
                          <a:solidFill>
                            <a:srgbClr val="7F7E82"/>
                          </a:solidFill>
                          <a:latin typeface="EYInterstate Light" panose="02000506000000020004" pitchFamily="2" charset="0"/>
                        </a:rPr>
                        <a:t> </a:t>
                      </a:r>
                      <a:r>
                        <a:rPr lang="pt-PT" sz="500" b="0" i="0" kern="0" dirty="0" smtClean="0">
                          <a:solidFill>
                            <a:srgbClr val="7F7E82"/>
                          </a:solidFill>
                          <a:latin typeface="EYInterstate Light" panose="02000506000000020004" pitchFamily="2" charset="0"/>
                        </a:rPr>
                        <a:t>2016</a:t>
                      </a:r>
                    </a:p>
                    <a:p>
                      <a:pPr algn="ctr">
                        <a:spcBef>
                          <a:spcPts val="0"/>
                        </a:spcBef>
                        <a:spcAft>
                          <a:spcPts val="0"/>
                        </a:spcAft>
                        <a:buClr>
                          <a:schemeClr val="accent1"/>
                        </a:buClr>
                        <a:buSzPct val="70000"/>
                      </a:pPr>
                      <a:r>
                        <a:rPr lang="pt-PT" sz="400" b="0" i="0" kern="0" dirty="0" smtClean="0">
                          <a:solidFill>
                            <a:srgbClr val="7F7E82"/>
                          </a:solidFill>
                          <a:latin typeface="EYInterstate Light" panose="02000506000000020004" pitchFamily="2" charset="0"/>
                        </a:rPr>
                        <a:t>178  countries</a:t>
                      </a:r>
                    </a:p>
                  </a:txBody>
                  <a:tcPr>
                    <a:lnL w="12700" cmpd="sng">
                      <a:noFill/>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839588" rtl="0" eaLnBrk="1" latinLnBrk="0" hangingPunct="1">
                        <a:defRPr sz="1700" kern="1200">
                          <a:solidFill>
                            <a:schemeClr val="dk1"/>
                          </a:solidFill>
                          <a:latin typeface="EYInterstate Regular"/>
                        </a:defRPr>
                      </a:lvl1pPr>
                      <a:lvl2pPr marL="419793" algn="l" defTabSz="839588" rtl="0" eaLnBrk="1" latinLnBrk="0" hangingPunct="1">
                        <a:defRPr sz="1700" kern="1200">
                          <a:solidFill>
                            <a:schemeClr val="dk1"/>
                          </a:solidFill>
                          <a:latin typeface="EYInterstate Regular"/>
                        </a:defRPr>
                      </a:lvl2pPr>
                      <a:lvl3pPr marL="839588" algn="l" defTabSz="839588" rtl="0" eaLnBrk="1" latinLnBrk="0" hangingPunct="1">
                        <a:defRPr sz="1700" kern="1200">
                          <a:solidFill>
                            <a:schemeClr val="dk1"/>
                          </a:solidFill>
                          <a:latin typeface="EYInterstate Regular"/>
                        </a:defRPr>
                      </a:lvl3pPr>
                      <a:lvl4pPr marL="1259380" algn="l" defTabSz="839588" rtl="0" eaLnBrk="1" latinLnBrk="0" hangingPunct="1">
                        <a:defRPr sz="1700" kern="1200">
                          <a:solidFill>
                            <a:schemeClr val="dk1"/>
                          </a:solidFill>
                          <a:latin typeface="EYInterstate Regular"/>
                        </a:defRPr>
                      </a:lvl4pPr>
                      <a:lvl5pPr marL="1679175" algn="l" defTabSz="839588" rtl="0" eaLnBrk="1" latinLnBrk="0" hangingPunct="1">
                        <a:defRPr sz="1700" kern="1200">
                          <a:solidFill>
                            <a:schemeClr val="dk1"/>
                          </a:solidFill>
                          <a:latin typeface="EYInterstate Regular"/>
                        </a:defRPr>
                      </a:lvl5pPr>
                      <a:lvl6pPr marL="2098969" algn="l" defTabSz="839588" rtl="0" eaLnBrk="1" latinLnBrk="0" hangingPunct="1">
                        <a:defRPr sz="1700" kern="1200">
                          <a:solidFill>
                            <a:schemeClr val="dk1"/>
                          </a:solidFill>
                          <a:latin typeface="EYInterstate Regular"/>
                        </a:defRPr>
                      </a:lvl6pPr>
                      <a:lvl7pPr marL="2518763" algn="l" defTabSz="839588" rtl="0" eaLnBrk="1" latinLnBrk="0" hangingPunct="1">
                        <a:defRPr sz="1700" kern="1200">
                          <a:solidFill>
                            <a:schemeClr val="dk1"/>
                          </a:solidFill>
                          <a:latin typeface="EYInterstate Regular"/>
                        </a:defRPr>
                      </a:lvl7pPr>
                      <a:lvl8pPr marL="2938556" algn="l" defTabSz="839588" rtl="0" eaLnBrk="1" latinLnBrk="0" hangingPunct="1">
                        <a:defRPr sz="1700" kern="1200">
                          <a:solidFill>
                            <a:schemeClr val="dk1"/>
                          </a:solidFill>
                          <a:latin typeface="EYInterstate Regular"/>
                        </a:defRPr>
                      </a:lvl8pPr>
                      <a:lvl9pPr marL="3358350" algn="l" defTabSz="839588" rtl="0" eaLnBrk="1" latinLnBrk="0" hangingPunct="1">
                        <a:defRPr sz="1700" kern="1200">
                          <a:solidFill>
                            <a:schemeClr val="dk1"/>
                          </a:solidFill>
                          <a:latin typeface="EYInterstate Regular"/>
                        </a:defRPr>
                      </a:lvl9pPr>
                    </a:lstStyle>
                    <a:p>
                      <a:pPr algn="ctr">
                        <a:spcBef>
                          <a:spcPts val="0"/>
                        </a:spcBef>
                        <a:spcAft>
                          <a:spcPts val="0"/>
                        </a:spcAft>
                        <a:buClr>
                          <a:schemeClr val="accent1"/>
                        </a:buClr>
                        <a:buSzPct val="70000"/>
                      </a:pPr>
                      <a:r>
                        <a:rPr lang="pt-PT" sz="500" b="0" i="0" kern="0" dirty="0" smtClean="0">
                          <a:solidFill>
                            <a:srgbClr val="7F7E82"/>
                          </a:solidFill>
                          <a:latin typeface="EYInterstate Light" panose="02000506000000020004" pitchFamily="2" charset="0"/>
                        </a:rPr>
                        <a:t>Best Countries for Business – Forbes</a:t>
                      </a:r>
                      <a:r>
                        <a:rPr lang="pt-PT" sz="500" b="0" i="0" kern="0" baseline="0" dirty="0" smtClean="0">
                          <a:solidFill>
                            <a:srgbClr val="7F7E82"/>
                          </a:solidFill>
                          <a:latin typeface="EYInterstate Light" panose="02000506000000020004" pitchFamily="2" charset="0"/>
                        </a:rPr>
                        <a:t> </a:t>
                      </a:r>
                      <a:r>
                        <a:rPr lang="pt-PT" sz="500" b="0" i="0" kern="0" dirty="0" smtClean="0">
                          <a:solidFill>
                            <a:srgbClr val="7F7E82"/>
                          </a:solidFill>
                          <a:latin typeface="EYInterstate Light" panose="02000506000000020004" pitchFamily="2" charset="0"/>
                        </a:rPr>
                        <a:t>2016</a:t>
                      </a:r>
                    </a:p>
                    <a:p>
                      <a:pPr algn="ctr">
                        <a:spcBef>
                          <a:spcPts val="0"/>
                        </a:spcBef>
                        <a:spcAft>
                          <a:spcPts val="0"/>
                        </a:spcAft>
                        <a:buClr>
                          <a:schemeClr val="accent1"/>
                        </a:buClr>
                        <a:buSzPct val="70000"/>
                      </a:pPr>
                      <a:r>
                        <a:rPr lang="pt-PT" sz="400" b="0" i="0" kern="0" dirty="0" smtClean="0">
                          <a:solidFill>
                            <a:srgbClr val="7F7E82"/>
                          </a:solidFill>
                          <a:latin typeface="EYInterstate Light" panose="02000506000000020004" pitchFamily="2" charset="0"/>
                        </a:rPr>
                        <a:t>139 countries</a:t>
                      </a:r>
                    </a:p>
                    <a:p>
                      <a:pPr algn="ctr"/>
                      <a:endParaRPr lang="en-GB" sz="800" b="0" i="0" dirty="0">
                        <a:solidFill>
                          <a:srgbClr val="7F7E82"/>
                        </a:solidFill>
                        <a:latin typeface="EYInterstate Light" panose="02000506000000020004" pitchFamily="2" charset="0"/>
                      </a:endParaRPr>
                    </a:p>
                  </a:txBody>
                  <a:tcPr>
                    <a:lnL w="12700" cmpd="sng">
                      <a:noFill/>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839588" rtl="0" eaLnBrk="1" latinLnBrk="0" hangingPunct="1">
                        <a:defRPr sz="1700" kern="1200">
                          <a:solidFill>
                            <a:schemeClr val="dk1"/>
                          </a:solidFill>
                          <a:latin typeface="EYInterstate Regular"/>
                        </a:defRPr>
                      </a:lvl1pPr>
                      <a:lvl2pPr marL="419793" algn="l" defTabSz="839588" rtl="0" eaLnBrk="1" latinLnBrk="0" hangingPunct="1">
                        <a:defRPr sz="1700" kern="1200">
                          <a:solidFill>
                            <a:schemeClr val="dk1"/>
                          </a:solidFill>
                          <a:latin typeface="EYInterstate Regular"/>
                        </a:defRPr>
                      </a:lvl2pPr>
                      <a:lvl3pPr marL="839588" algn="l" defTabSz="839588" rtl="0" eaLnBrk="1" latinLnBrk="0" hangingPunct="1">
                        <a:defRPr sz="1700" kern="1200">
                          <a:solidFill>
                            <a:schemeClr val="dk1"/>
                          </a:solidFill>
                          <a:latin typeface="EYInterstate Regular"/>
                        </a:defRPr>
                      </a:lvl3pPr>
                      <a:lvl4pPr marL="1259380" algn="l" defTabSz="839588" rtl="0" eaLnBrk="1" latinLnBrk="0" hangingPunct="1">
                        <a:defRPr sz="1700" kern="1200">
                          <a:solidFill>
                            <a:schemeClr val="dk1"/>
                          </a:solidFill>
                          <a:latin typeface="EYInterstate Regular"/>
                        </a:defRPr>
                      </a:lvl4pPr>
                      <a:lvl5pPr marL="1679175" algn="l" defTabSz="839588" rtl="0" eaLnBrk="1" latinLnBrk="0" hangingPunct="1">
                        <a:defRPr sz="1700" kern="1200">
                          <a:solidFill>
                            <a:schemeClr val="dk1"/>
                          </a:solidFill>
                          <a:latin typeface="EYInterstate Regular"/>
                        </a:defRPr>
                      </a:lvl5pPr>
                      <a:lvl6pPr marL="2098969" algn="l" defTabSz="839588" rtl="0" eaLnBrk="1" latinLnBrk="0" hangingPunct="1">
                        <a:defRPr sz="1700" kern="1200">
                          <a:solidFill>
                            <a:schemeClr val="dk1"/>
                          </a:solidFill>
                          <a:latin typeface="EYInterstate Regular"/>
                        </a:defRPr>
                      </a:lvl6pPr>
                      <a:lvl7pPr marL="2518763" algn="l" defTabSz="839588" rtl="0" eaLnBrk="1" latinLnBrk="0" hangingPunct="1">
                        <a:defRPr sz="1700" kern="1200">
                          <a:solidFill>
                            <a:schemeClr val="dk1"/>
                          </a:solidFill>
                          <a:latin typeface="EYInterstate Regular"/>
                        </a:defRPr>
                      </a:lvl7pPr>
                      <a:lvl8pPr marL="2938556" algn="l" defTabSz="839588" rtl="0" eaLnBrk="1" latinLnBrk="0" hangingPunct="1">
                        <a:defRPr sz="1700" kern="1200">
                          <a:solidFill>
                            <a:schemeClr val="dk1"/>
                          </a:solidFill>
                          <a:latin typeface="EYInterstate Regular"/>
                        </a:defRPr>
                      </a:lvl8pPr>
                      <a:lvl9pPr marL="3358350" algn="l" defTabSz="839588" rtl="0" eaLnBrk="1" latinLnBrk="0" hangingPunct="1">
                        <a:defRPr sz="1700" kern="1200">
                          <a:solidFill>
                            <a:schemeClr val="dk1"/>
                          </a:solidFill>
                          <a:latin typeface="EYInterstate Regular"/>
                        </a:defRPr>
                      </a:lvl9pPr>
                    </a:lstStyle>
                    <a:p>
                      <a:pPr marL="0" algn="ctr" defTabSz="1105859" rtl="0" eaLnBrk="1" latinLnBrk="0" hangingPunct="1">
                        <a:spcBef>
                          <a:spcPts val="0"/>
                        </a:spcBef>
                        <a:spcAft>
                          <a:spcPts val="0"/>
                        </a:spcAft>
                        <a:buClr>
                          <a:schemeClr val="accent1"/>
                        </a:buClr>
                        <a:buSzPct val="70000"/>
                      </a:pPr>
                      <a:r>
                        <a:rPr lang="sv-SE" sz="500" b="0" i="0" kern="0" dirty="0" smtClean="0">
                          <a:solidFill>
                            <a:srgbClr val="7F7E82"/>
                          </a:solidFill>
                          <a:latin typeface="EYInterstate Light" panose="02000506000000020004" pitchFamily="2" charset="0"/>
                          <a:ea typeface="+mn-ea"/>
                          <a:cs typeface="+mn-cs"/>
                        </a:rPr>
                        <a:t>Bloomberg Innovation Index</a:t>
                      </a:r>
                      <a:r>
                        <a:rPr lang="sv-SE" sz="500" b="0" i="0" kern="0" baseline="0" dirty="0" smtClean="0">
                          <a:solidFill>
                            <a:srgbClr val="7F7E82"/>
                          </a:solidFill>
                          <a:latin typeface="EYInterstate Light" panose="02000506000000020004" pitchFamily="2" charset="0"/>
                          <a:ea typeface="+mn-ea"/>
                          <a:cs typeface="+mn-cs"/>
                        </a:rPr>
                        <a:t> </a:t>
                      </a:r>
                      <a:r>
                        <a:rPr lang="sv-SE" sz="500" b="0" i="0" kern="0" dirty="0" smtClean="0">
                          <a:solidFill>
                            <a:srgbClr val="7F7E82"/>
                          </a:solidFill>
                          <a:latin typeface="EYInterstate Light" panose="02000506000000020004" pitchFamily="2" charset="0"/>
                          <a:ea typeface="+mn-ea"/>
                          <a:cs typeface="+mn-cs"/>
                        </a:rPr>
                        <a:t>2017</a:t>
                      </a:r>
                    </a:p>
                    <a:p>
                      <a:pPr marL="0" algn="ctr" defTabSz="1105859" rtl="0" eaLnBrk="1" latinLnBrk="0" hangingPunct="1">
                        <a:spcBef>
                          <a:spcPts val="0"/>
                        </a:spcBef>
                        <a:spcAft>
                          <a:spcPts val="0"/>
                        </a:spcAft>
                        <a:buClr>
                          <a:schemeClr val="accent1"/>
                        </a:buClr>
                        <a:buSzPct val="70000"/>
                      </a:pPr>
                      <a:r>
                        <a:rPr lang="sv-SE" sz="400" b="0" i="0" kern="0" dirty="0" smtClean="0">
                          <a:solidFill>
                            <a:srgbClr val="7F7E82"/>
                          </a:solidFill>
                          <a:latin typeface="EYInterstate Light" panose="02000506000000020004" pitchFamily="2" charset="0"/>
                          <a:ea typeface="+mn-ea"/>
                          <a:cs typeface="+mn-cs"/>
                        </a:rPr>
                        <a:t>50 countries</a:t>
                      </a:r>
                    </a:p>
                    <a:p>
                      <a:pPr algn="ctr"/>
                      <a:endParaRPr lang="en-GB" sz="800" b="0" i="0" dirty="0">
                        <a:solidFill>
                          <a:srgbClr val="7F7E82"/>
                        </a:solidFill>
                        <a:latin typeface="EYInterstate Light" panose="02000506000000020004" pitchFamily="2" charset="0"/>
                      </a:endParaRPr>
                    </a:p>
                  </a:txBody>
                  <a:tcPr>
                    <a:lnL w="12700" cmpd="sng">
                      <a:noFill/>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6" name="Title 5"/>
          <p:cNvSpPr>
            <a:spLocks noGrp="1"/>
          </p:cNvSpPr>
          <p:nvPr>
            <p:ph type="title"/>
          </p:nvPr>
        </p:nvSpPr>
        <p:spPr>
          <a:xfrm>
            <a:off x="555782" y="502492"/>
            <a:ext cx="5750756" cy="984996"/>
          </a:xfrm>
        </p:spPr>
        <p:txBody>
          <a:bodyPr anchor="t">
            <a:normAutofit/>
          </a:bodyPr>
          <a:lstStyle/>
          <a:p>
            <a:r>
              <a:rPr lang="en-US" sz="2000" dirty="0">
                <a:latin typeface="Arial" panose="020B0604020202020204" pitchFamily="34" charset="0"/>
                <a:cs typeface="Arial" panose="020B0604020202020204" pitchFamily="34" charset="0"/>
              </a:rPr>
              <a:t>Highlights</a:t>
            </a:r>
            <a:br>
              <a:rPr lang="en-US" sz="2000" dirty="0">
                <a:latin typeface="Arial" panose="020B0604020202020204" pitchFamily="34" charset="0"/>
                <a:cs typeface="Arial" panose="020B0604020202020204" pitchFamily="34" charset="0"/>
              </a:rPr>
            </a:br>
            <a:r>
              <a:rPr lang="en-US" sz="2000" dirty="0" smtClean="0">
                <a:solidFill>
                  <a:schemeClr val="accent2"/>
                </a:solidFill>
                <a:latin typeface="Arial" panose="020B0604020202020204" pitchFamily="34" charset="0"/>
                <a:cs typeface="Arial" panose="020B0604020202020204" pitchFamily="34" charset="0"/>
              </a:rPr>
              <a:t>Portugal: snapshot</a:t>
            </a:r>
            <a:endParaRPr lang="pt-PT" sz="2200" dirty="0">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9275" y="1868696"/>
            <a:ext cx="2808288" cy="2907842"/>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Macroeconomic data</a:t>
            </a: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marL="0" lvl="2" indent="0" algn="just">
              <a:buNone/>
            </a:pPr>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13" name="Text Placeholder 7"/>
          <p:cNvSpPr txBox="1">
            <a:spLocks/>
          </p:cNvSpPr>
          <p:nvPr/>
        </p:nvSpPr>
        <p:spPr>
          <a:xfrm>
            <a:off x="3500437" y="1868695"/>
            <a:ext cx="2808287" cy="3289050"/>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Attractiveness</a:t>
            </a: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25577" y="2112245"/>
            <a:ext cx="2606165" cy="1"/>
          </a:xfrm>
          <a:prstGeom prst="line">
            <a:avLst/>
          </a:prstGeom>
          <a:ln/>
          <a:extLst/>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bwMode="auto">
          <a:xfrm flipV="1">
            <a:off x="3601497" y="2112245"/>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4</a:t>
            </a:fld>
            <a:endParaRPr lang="en-US" dirty="0"/>
          </a:p>
        </p:txBody>
      </p:sp>
      <p:grpSp>
        <p:nvGrpSpPr>
          <p:cNvPr id="3" name="Group 2"/>
          <p:cNvGrpSpPr/>
          <p:nvPr/>
        </p:nvGrpSpPr>
        <p:grpSpPr>
          <a:xfrm>
            <a:off x="549275" y="5628996"/>
            <a:ext cx="2808288" cy="2907842"/>
            <a:chOff x="549275" y="5176794"/>
            <a:chExt cx="2808288" cy="2907842"/>
          </a:xfrm>
        </p:grpSpPr>
        <p:sp>
          <p:nvSpPr>
            <p:cNvPr id="26" name="Text Placeholder 6"/>
            <p:cNvSpPr txBox="1">
              <a:spLocks/>
            </p:cNvSpPr>
            <p:nvPr/>
          </p:nvSpPr>
          <p:spPr>
            <a:xfrm>
              <a:off x="549275" y="5176794"/>
              <a:ext cx="2808288" cy="2907842"/>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Forecasts and trends</a:t>
              </a: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p:txBody>
        </p:sp>
        <p:cxnSp>
          <p:nvCxnSpPr>
            <p:cNvPr id="28" name="Straight Connector 27"/>
            <p:cNvCxnSpPr/>
            <p:nvPr/>
          </p:nvCxnSpPr>
          <p:spPr bwMode="auto">
            <a:xfrm flipV="1">
              <a:off x="625577" y="5430464"/>
              <a:ext cx="2606165" cy="1"/>
            </a:xfrm>
            <a:prstGeom prst="line">
              <a:avLst/>
            </a:prstGeom>
            <a:ln/>
            <a:extLst/>
          </p:spPr>
          <p:style>
            <a:lnRef idx="1">
              <a:schemeClr val="dk1"/>
            </a:lnRef>
            <a:fillRef idx="0">
              <a:schemeClr val="dk1"/>
            </a:fillRef>
            <a:effectRef idx="0">
              <a:schemeClr val="dk1"/>
            </a:effectRef>
            <a:fontRef idx="minor">
              <a:schemeClr val="tx1"/>
            </a:fontRef>
          </p:style>
        </p:cxnSp>
      </p:grpSp>
      <p:grpSp>
        <p:nvGrpSpPr>
          <p:cNvPr id="4" name="Group 3"/>
          <p:cNvGrpSpPr/>
          <p:nvPr/>
        </p:nvGrpSpPr>
        <p:grpSpPr>
          <a:xfrm>
            <a:off x="3500437" y="5609945"/>
            <a:ext cx="2808287" cy="3946805"/>
            <a:chOff x="3500437" y="5157744"/>
            <a:chExt cx="2808287" cy="3289050"/>
          </a:xfrm>
        </p:grpSpPr>
        <p:sp>
          <p:nvSpPr>
            <p:cNvPr id="27" name="Text Placeholder 7"/>
            <p:cNvSpPr txBox="1">
              <a:spLocks/>
            </p:cNvSpPr>
            <p:nvPr/>
          </p:nvSpPr>
          <p:spPr>
            <a:xfrm>
              <a:off x="3500437" y="5157744"/>
              <a:ext cx="2808287" cy="3289050"/>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Sectors overview (% of GDP)</a:t>
              </a: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p:txBody>
        </p:sp>
        <p:cxnSp>
          <p:nvCxnSpPr>
            <p:cNvPr id="29" name="Straight Connector 28"/>
            <p:cNvCxnSpPr/>
            <p:nvPr/>
          </p:nvCxnSpPr>
          <p:spPr bwMode="auto">
            <a:xfrm flipV="1">
              <a:off x="3601496" y="5382839"/>
              <a:ext cx="2606165" cy="1"/>
            </a:xfrm>
            <a:prstGeom prst="line">
              <a:avLst/>
            </a:prstGeom>
            <a:ln/>
            <a:extLst/>
          </p:spPr>
          <p:style>
            <a:lnRef idx="1">
              <a:schemeClr val="dk1"/>
            </a:lnRef>
            <a:fillRef idx="0">
              <a:schemeClr val="dk1"/>
            </a:fillRef>
            <a:effectRef idx="0">
              <a:schemeClr val="dk1"/>
            </a:effectRef>
            <a:fontRef idx="minor">
              <a:schemeClr val="tx1"/>
            </a:fontRef>
          </p:style>
        </p:cxnSp>
      </p:grpSp>
      <p:sp>
        <p:nvSpPr>
          <p:cNvPr id="30" name="Oval 29"/>
          <p:cNvSpPr/>
          <p:nvPr/>
        </p:nvSpPr>
        <p:spPr bwMode="auto">
          <a:xfrm>
            <a:off x="589481" y="2219895"/>
            <a:ext cx="864000" cy="864000"/>
          </a:xfrm>
          <a:prstGeom prst="ellipse">
            <a:avLst/>
          </a:prstGeom>
          <a:solidFill>
            <a:srgbClr val="FFE600"/>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400" b="1" dirty="0" smtClean="0">
                <a:latin typeface="Arial" panose="020B0604020202020204" pitchFamily="34" charset="0"/>
                <a:cs typeface="Arial" panose="020B0604020202020204" pitchFamily="34" charset="0"/>
              </a:rPr>
              <a:t>12.4%</a:t>
            </a:r>
          </a:p>
          <a:p>
            <a:pPr marL="0" marR="0" indent="0" algn="ctr" defTabSz="995363" rtl="0" eaLnBrk="1" fontAlgn="base" latinLnBrk="0" hangingPunct="1">
              <a:lnSpc>
                <a:spcPts val="1400"/>
              </a:lnSpc>
              <a:spcBef>
                <a:spcPct val="0"/>
              </a:spcBef>
              <a:spcAft>
                <a:spcPct val="0"/>
              </a:spcAft>
              <a:buClrTx/>
              <a:buSzTx/>
              <a:buFontTx/>
              <a:buNone/>
              <a:tabLst/>
            </a:pPr>
            <a:r>
              <a:rPr kumimoji="0" lang="pt-PT"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rPr>
              <a:t>Unemployment</a:t>
            </a:r>
          </a:p>
          <a:p>
            <a:pPr marL="0" marR="0" indent="0" algn="ctr" defTabSz="995363" rtl="0" eaLnBrk="1" fontAlgn="base" latinLnBrk="0" hangingPunct="1">
              <a:lnSpc>
                <a:spcPts val="1400"/>
              </a:lnSpc>
              <a:spcBef>
                <a:spcPct val="0"/>
              </a:spcBef>
              <a:spcAft>
                <a:spcPct val="0"/>
              </a:spcAft>
              <a:buClrTx/>
              <a:buSzTx/>
              <a:buFontTx/>
              <a:buNone/>
              <a:tabLst/>
            </a:pPr>
            <a:r>
              <a:rPr lang="pt-PT" dirty="0">
                <a:latin typeface="Arial" panose="020B0604020202020204" pitchFamily="34" charset="0"/>
                <a:cs typeface="Arial" panose="020B0604020202020204" pitchFamily="34" charset="0"/>
              </a:rPr>
              <a:t>r</a:t>
            </a:r>
            <a:r>
              <a:rPr lang="pt-PT" dirty="0" smtClean="0">
                <a:latin typeface="Arial" panose="020B0604020202020204" pitchFamily="34" charset="0"/>
                <a:cs typeface="Arial" panose="020B0604020202020204" pitchFamily="34" charset="0"/>
              </a:rPr>
              <a:t>ate 2015</a:t>
            </a:r>
            <a:endParaRPr kumimoji="0" lang="pt-PT"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31" name="Oval 30"/>
          <p:cNvSpPr/>
          <p:nvPr/>
        </p:nvSpPr>
        <p:spPr bwMode="auto">
          <a:xfrm>
            <a:off x="1529783" y="2223067"/>
            <a:ext cx="864000" cy="864000"/>
          </a:xfrm>
          <a:prstGeom prst="ellipse">
            <a:avLst/>
          </a:prstGeom>
          <a:solidFill>
            <a:srgbClr val="7F7E82"/>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400" b="1" dirty="0" smtClean="0">
                <a:solidFill>
                  <a:schemeClr val="bg1"/>
                </a:solidFill>
                <a:latin typeface="Arial" panose="020B0604020202020204" pitchFamily="34" charset="0"/>
                <a:cs typeface="Arial" panose="020B0604020202020204" pitchFamily="34" charset="0"/>
              </a:rPr>
              <a:t>10.3m</a:t>
            </a:r>
          </a:p>
          <a:p>
            <a:pPr marL="0" marR="0" indent="0" algn="ctr" defTabSz="995363" rtl="0" eaLnBrk="1" fontAlgn="base" latinLnBrk="0" hangingPunct="1">
              <a:lnSpc>
                <a:spcPts val="1400"/>
              </a:lnSpc>
              <a:spcBef>
                <a:spcPct val="0"/>
              </a:spcBef>
              <a:spcAft>
                <a:spcPct val="0"/>
              </a:spcAft>
              <a:buClrTx/>
              <a:buSzTx/>
              <a:buFontTx/>
              <a:buNone/>
              <a:tabLst/>
            </a:pPr>
            <a:r>
              <a:rPr kumimoji="0" lang="pt-PT"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Population</a:t>
            </a:r>
          </a:p>
          <a:p>
            <a:pPr marL="0" marR="0" indent="0" algn="ctr" defTabSz="995363" rtl="0" eaLnBrk="1" fontAlgn="base" latinLnBrk="0" hangingPunct="1">
              <a:lnSpc>
                <a:spcPts val="1400"/>
              </a:lnSpc>
              <a:spcBef>
                <a:spcPct val="0"/>
              </a:spcBef>
              <a:spcAft>
                <a:spcPct val="0"/>
              </a:spcAft>
              <a:buClrTx/>
              <a:buSzTx/>
              <a:buFontTx/>
              <a:buNone/>
              <a:tabLst/>
            </a:pPr>
            <a:endParaRPr kumimoji="0" lang="pt-PT"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p:txBody>
      </p:sp>
      <p:sp>
        <p:nvSpPr>
          <p:cNvPr id="32" name="Oval 31"/>
          <p:cNvSpPr/>
          <p:nvPr/>
        </p:nvSpPr>
        <p:spPr bwMode="auto">
          <a:xfrm>
            <a:off x="2467160" y="2223067"/>
            <a:ext cx="864000" cy="864000"/>
          </a:xfrm>
          <a:prstGeom prst="ellipse">
            <a:avLst/>
          </a:prstGeom>
          <a:solidFill>
            <a:srgbClr val="FFE600"/>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400" b="1" dirty="0" smtClean="0">
                <a:latin typeface="Arial" panose="020B0604020202020204" pitchFamily="34" charset="0"/>
                <a:cs typeface="Arial" panose="020B0604020202020204" pitchFamily="34" charset="0"/>
              </a:rPr>
              <a:t>#15</a:t>
            </a:r>
          </a:p>
          <a:p>
            <a:pPr marL="0" marR="0" indent="0" algn="ctr" defTabSz="995363" rtl="0" eaLnBrk="1" fontAlgn="base" latinLnBrk="0" hangingPunct="1">
              <a:lnSpc>
                <a:spcPts val="1400"/>
              </a:lnSpc>
              <a:spcBef>
                <a:spcPct val="0"/>
              </a:spcBef>
              <a:spcAft>
                <a:spcPct val="0"/>
              </a:spcAft>
              <a:buClrTx/>
              <a:buSzTx/>
              <a:buFontTx/>
              <a:buNone/>
              <a:tabLst/>
            </a:pPr>
            <a:r>
              <a:rPr kumimoji="0" lang="pt-PT"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rPr>
              <a:t>Infrastructure</a:t>
            </a:r>
          </a:p>
          <a:p>
            <a:pPr marL="0" marR="0" indent="0" algn="ctr" defTabSz="995363" rtl="0" eaLnBrk="1" fontAlgn="base" latinLnBrk="0" hangingPunct="1">
              <a:lnSpc>
                <a:spcPts val="1400"/>
              </a:lnSpc>
              <a:spcBef>
                <a:spcPct val="0"/>
              </a:spcBef>
              <a:spcAft>
                <a:spcPct val="0"/>
              </a:spcAft>
              <a:buClrTx/>
              <a:buSzTx/>
              <a:buFontTx/>
              <a:buNone/>
              <a:tabLst/>
            </a:pPr>
            <a:r>
              <a:rPr lang="pt-PT" dirty="0" smtClean="0">
                <a:latin typeface="Arial" panose="020B0604020202020204" pitchFamily="34" charset="0"/>
                <a:cs typeface="Arial" panose="020B0604020202020204" pitchFamily="34" charset="0"/>
              </a:rPr>
              <a:t>index</a:t>
            </a:r>
            <a:endParaRPr kumimoji="0" lang="pt-PT"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33" name="Oval 32"/>
          <p:cNvSpPr/>
          <p:nvPr/>
        </p:nvSpPr>
        <p:spPr bwMode="auto">
          <a:xfrm>
            <a:off x="625577" y="3143416"/>
            <a:ext cx="864000" cy="864000"/>
          </a:xfrm>
          <a:prstGeom prst="ellipse">
            <a:avLst/>
          </a:prstGeom>
          <a:solidFill>
            <a:srgbClr val="7F7E82"/>
          </a:solidFill>
          <a:ln>
            <a:noFill/>
          </a:ln>
          <a:effectLst/>
          <a:extLst/>
        </p:spPr>
        <p:txBody>
          <a:bodyPr vert="horz" wrap="none" lIns="91440" tIns="45720" rIns="91440" bIns="45720" numCol="1" rtlCol="0" anchor="ctr" anchorCtr="0" compatLnSpc="1">
            <a:prstTxWarp prst="textNoShape">
              <a:avLst/>
            </a:prstTxWarp>
            <a:noAutofit/>
          </a:bodyPr>
          <a:lstStyle/>
          <a:p>
            <a:pPr defTabSz="995363">
              <a:lnSpc>
                <a:spcPts val="1400"/>
              </a:lnSpc>
            </a:pPr>
            <a:r>
              <a:rPr lang="pt-PT" sz="1400" b="1" dirty="0" smtClean="0">
                <a:solidFill>
                  <a:schemeClr val="bg1"/>
                </a:solidFill>
                <a:latin typeface="Arial" panose="020B0604020202020204" pitchFamily="34" charset="0"/>
                <a:cs typeface="Arial" panose="020B0604020202020204" pitchFamily="34" charset="0"/>
              </a:rPr>
              <a:t>260m</a:t>
            </a:r>
            <a:endParaRPr lang="pt-PT" dirty="0">
              <a:solidFill>
                <a:schemeClr val="bg1"/>
              </a:solidFill>
              <a:latin typeface="Arial" panose="020B0604020202020204" pitchFamily="34" charset="0"/>
              <a:cs typeface="Arial" panose="020B0604020202020204" pitchFamily="34" charset="0"/>
            </a:endParaRPr>
          </a:p>
          <a:p>
            <a:pPr defTabSz="995363">
              <a:lnSpc>
                <a:spcPts val="1400"/>
              </a:lnSpc>
            </a:pPr>
            <a:r>
              <a:rPr lang="pt-PT" dirty="0" smtClean="0">
                <a:solidFill>
                  <a:schemeClr val="bg1"/>
                </a:solidFill>
                <a:latin typeface="Arial" panose="020B0604020202020204" pitchFamily="34" charset="0"/>
                <a:cs typeface="Arial" panose="020B0604020202020204" pitchFamily="34" charset="0"/>
              </a:rPr>
              <a:t>Portuguese</a:t>
            </a:r>
          </a:p>
          <a:p>
            <a:pPr defTabSz="995363">
              <a:lnSpc>
                <a:spcPts val="1400"/>
              </a:lnSpc>
            </a:pPr>
            <a:r>
              <a:rPr lang="pt-PT" dirty="0" smtClean="0">
                <a:solidFill>
                  <a:schemeClr val="bg1"/>
                </a:solidFill>
                <a:latin typeface="Arial" panose="020B0604020202020204" pitchFamily="34" charset="0"/>
                <a:cs typeface="Arial" panose="020B0604020202020204" pitchFamily="34" charset="0"/>
              </a:rPr>
              <a:t>speakers</a:t>
            </a:r>
            <a:endParaRPr lang="pt-PT" dirty="0">
              <a:solidFill>
                <a:schemeClr val="bg1"/>
              </a:solidFill>
              <a:latin typeface="Arial" panose="020B0604020202020204" pitchFamily="34" charset="0"/>
              <a:cs typeface="Arial" panose="020B0604020202020204" pitchFamily="34" charset="0"/>
            </a:endParaRPr>
          </a:p>
        </p:txBody>
      </p:sp>
      <p:sp>
        <p:nvSpPr>
          <p:cNvPr id="34" name="Oval 33"/>
          <p:cNvSpPr/>
          <p:nvPr/>
        </p:nvSpPr>
        <p:spPr bwMode="auto">
          <a:xfrm>
            <a:off x="1565879" y="3146588"/>
            <a:ext cx="864000" cy="864000"/>
          </a:xfrm>
          <a:prstGeom prst="ellipse">
            <a:avLst/>
          </a:prstGeom>
          <a:solidFill>
            <a:srgbClr val="FFE600"/>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400" b="1" dirty="0" smtClean="0">
                <a:latin typeface="Arial" panose="020B0604020202020204" pitchFamily="34" charset="0"/>
                <a:cs typeface="Arial" panose="020B0604020202020204" pitchFamily="34" charset="0"/>
              </a:rPr>
              <a:t>€179bn</a:t>
            </a:r>
          </a:p>
          <a:p>
            <a:pPr marL="0" marR="0" indent="0" algn="ctr" defTabSz="995363" rtl="0" eaLnBrk="1" fontAlgn="base" latinLnBrk="0" hangingPunct="1">
              <a:lnSpc>
                <a:spcPts val="1400"/>
              </a:lnSpc>
              <a:spcBef>
                <a:spcPct val="0"/>
              </a:spcBef>
              <a:spcAft>
                <a:spcPct val="0"/>
              </a:spcAft>
              <a:buClrTx/>
              <a:buSzTx/>
              <a:buFontTx/>
              <a:buNone/>
              <a:tabLst/>
            </a:pPr>
            <a:r>
              <a:rPr lang="pt-PT" dirty="0" smtClean="0">
                <a:latin typeface="Arial" panose="020B0604020202020204" pitchFamily="34" charset="0"/>
                <a:cs typeface="Arial" panose="020B0604020202020204" pitchFamily="34" charset="0"/>
              </a:rPr>
              <a:t>GDP in</a:t>
            </a:r>
          </a:p>
          <a:p>
            <a:pPr marL="0" marR="0" indent="0" algn="ctr" defTabSz="995363" rtl="0" eaLnBrk="1" fontAlgn="base" latinLnBrk="0" hangingPunct="1">
              <a:lnSpc>
                <a:spcPts val="1400"/>
              </a:lnSpc>
              <a:spcBef>
                <a:spcPct val="0"/>
              </a:spcBef>
              <a:spcAft>
                <a:spcPct val="0"/>
              </a:spcAft>
              <a:buClrTx/>
              <a:buSzTx/>
              <a:buFontTx/>
              <a:buNone/>
              <a:tabLst/>
            </a:pPr>
            <a:r>
              <a:rPr kumimoji="0" lang="pt-PT"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rPr>
              <a:t>2015</a:t>
            </a:r>
          </a:p>
        </p:txBody>
      </p:sp>
      <p:sp>
        <p:nvSpPr>
          <p:cNvPr id="35" name="Oval 34"/>
          <p:cNvSpPr/>
          <p:nvPr/>
        </p:nvSpPr>
        <p:spPr bwMode="auto">
          <a:xfrm>
            <a:off x="2503256" y="3146588"/>
            <a:ext cx="864000" cy="864000"/>
          </a:xfrm>
          <a:prstGeom prst="ellipse">
            <a:avLst/>
          </a:prstGeom>
          <a:solidFill>
            <a:srgbClr val="7F7E82"/>
          </a:solidFill>
          <a:ln>
            <a:noFill/>
          </a:ln>
          <a:effectLst/>
          <a:extLst/>
        </p:spPr>
        <p:txBody>
          <a:bodyPr vert="horz" wrap="none" lIns="91440" tIns="45720" rIns="91440" bIns="45720" numCol="1" rtlCol="0" anchor="ctr" anchorCtr="0" compatLnSpc="1">
            <a:prstTxWarp prst="textNoShape">
              <a:avLst/>
            </a:prstTxWarp>
            <a:noAutofit/>
          </a:bodyPr>
          <a:lstStyle/>
          <a:p>
            <a:pPr defTabSz="995363">
              <a:lnSpc>
                <a:spcPts val="1400"/>
              </a:lnSpc>
            </a:pPr>
            <a:r>
              <a:rPr lang="pt-PT" sz="1400" b="1" dirty="0">
                <a:solidFill>
                  <a:schemeClr val="bg1"/>
                </a:solidFill>
                <a:latin typeface="Arial" panose="020B0604020202020204" pitchFamily="34" charset="0"/>
                <a:cs typeface="Arial" panose="020B0604020202020204" pitchFamily="34" charset="0"/>
              </a:rPr>
              <a:t>508m</a:t>
            </a:r>
          </a:p>
          <a:p>
            <a:pPr defTabSz="995363">
              <a:lnSpc>
                <a:spcPts val="1400"/>
              </a:lnSpc>
            </a:pPr>
            <a:r>
              <a:rPr lang="pt-PT" dirty="0">
                <a:solidFill>
                  <a:schemeClr val="bg1"/>
                </a:solidFill>
                <a:latin typeface="Arial" panose="020B0604020202020204" pitchFamily="34" charset="0"/>
                <a:cs typeface="Arial" panose="020B0604020202020204" pitchFamily="34" charset="0"/>
              </a:rPr>
              <a:t>People</a:t>
            </a:r>
          </a:p>
          <a:p>
            <a:pPr defTabSz="995363">
              <a:lnSpc>
                <a:spcPts val="1400"/>
              </a:lnSpc>
            </a:pPr>
            <a:r>
              <a:rPr lang="pt-PT" dirty="0">
                <a:solidFill>
                  <a:schemeClr val="bg1"/>
                </a:solidFill>
                <a:latin typeface="Arial" panose="020B0604020202020204" pitchFamily="34" charset="0"/>
                <a:cs typeface="Arial" panose="020B0604020202020204" pitchFamily="34" charset="0"/>
              </a:rPr>
              <a:t>accessible</a:t>
            </a:r>
          </a:p>
        </p:txBody>
      </p:sp>
      <p:sp>
        <p:nvSpPr>
          <p:cNvPr id="36" name="Oval 35"/>
          <p:cNvSpPr/>
          <p:nvPr/>
        </p:nvSpPr>
        <p:spPr bwMode="auto">
          <a:xfrm>
            <a:off x="619268" y="4063765"/>
            <a:ext cx="864000" cy="864000"/>
          </a:xfrm>
          <a:prstGeom prst="ellipse">
            <a:avLst/>
          </a:prstGeom>
          <a:solidFill>
            <a:srgbClr val="FFE600"/>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400" b="1" dirty="0" smtClean="0">
                <a:latin typeface="Arial" panose="020B0604020202020204" pitchFamily="34" charset="0"/>
                <a:cs typeface="Arial" panose="020B0604020202020204" pitchFamily="34" charset="0"/>
              </a:rPr>
              <a:t>65.6%</a:t>
            </a:r>
          </a:p>
          <a:p>
            <a:pPr marL="0" marR="0" indent="0" algn="ctr" defTabSz="995363" rtl="0" eaLnBrk="1" fontAlgn="base" latinLnBrk="0" hangingPunct="1">
              <a:lnSpc>
                <a:spcPts val="1400"/>
              </a:lnSpc>
              <a:spcBef>
                <a:spcPct val="0"/>
              </a:spcBef>
              <a:spcAft>
                <a:spcPct val="0"/>
              </a:spcAft>
              <a:buClrTx/>
              <a:buSzTx/>
              <a:buFontTx/>
              <a:buNone/>
              <a:tabLst/>
            </a:pPr>
            <a:r>
              <a:rPr kumimoji="0" lang="pt-PT"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rPr>
              <a:t>GDP in private</a:t>
            </a:r>
          </a:p>
          <a:p>
            <a:pPr marL="0" marR="0" indent="0" algn="ctr" defTabSz="995363" rtl="0" eaLnBrk="1" fontAlgn="base" latinLnBrk="0" hangingPunct="1">
              <a:lnSpc>
                <a:spcPts val="1400"/>
              </a:lnSpc>
              <a:spcBef>
                <a:spcPct val="0"/>
              </a:spcBef>
              <a:spcAft>
                <a:spcPct val="0"/>
              </a:spcAft>
              <a:buClrTx/>
              <a:buSzTx/>
              <a:buFontTx/>
              <a:buNone/>
              <a:tabLst/>
            </a:pPr>
            <a:r>
              <a:rPr kumimoji="0" lang="pt-PT"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rPr>
              <a:t>consumption</a:t>
            </a:r>
          </a:p>
        </p:txBody>
      </p:sp>
      <p:sp>
        <p:nvSpPr>
          <p:cNvPr id="37" name="Oval 36"/>
          <p:cNvSpPr/>
          <p:nvPr/>
        </p:nvSpPr>
        <p:spPr bwMode="auto">
          <a:xfrm>
            <a:off x="1559570" y="4066937"/>
            <a:ext cx="864000" cy="864000"/>
          </a:xfrm>
          <a:prstGeom prst="ellipse">
            <a:avLst/>
          </a:prstGeom>
          <a:solidFill>
            <a:srgbClr val="7F7E82"/>
          </a:solidFill>
          <a:ln>
            <a:noFill/>
          </a:ln>
          <a:effectLst/>
          <a:extLst/>
        </p:spPr>
        <p:txBody>
          <a:bodyPr vert="horz" wrap="none" lIns="91440" tIns="45720" rIns="91440" bIns="45720" numCol="1" rtlCol="0" anchor="ctr" anchorCtr="0" compatLnSpc="1">
            <a:prstTxWarp prst="textNoShape">
              <a:avLst/>
            </a:prstTxWarp>
            <a:noAutofit/>
          </a:bodyPr>
          <a:lstStyle/>
          <a:p>
            <a:pPr defTabSz="995363">
              <a:lnSpc>
                <a:spcPts val="1400"/>
              </a:lnSpc>
            </a:pPr>
            <a:r>
              <a:rPr lang="pt-PT" sz="1400" b="1" dirty="0" smtClean="0">
                <a:solidFill>
                  <a:schemeClr val="bg1"/>
                </a:solidFill>
                <a:latin typeface="Arial" panose="020B0604020202020204" pitchFamily="34" charset="0"/>
                <a:cs typeface="Arial" panose="020B0604020202020204" pitchFamily="34" charset="0"/>
              </a:rPr>
              <a:t>60%</a:t>
            </a:r>
            <a:endParaRPr lang="pt-PT" sz="1400" b="1" dirty="0">
              <a:solidFill>
                <a:schemeClr val="bg1"/>
              </a:solidFill>
              <a:latin typeface="Arial" panose="020B0604020202020204" pitchFamily="34" charset="0"/>
              <a:cs typeface="Arial" panose="020B0604020202020204" pitchFamily="34" charset="0"/>
            </a:endParaRPr>
          </a:p>
          <a:p>
            <a:pPr defTabSz="995363">
              <a:lnSpc>
                <a:spcPts val="1400"/>
              </a:lnSpc>
            </a:pPr>
            <a:r>
              <a:rPr lang="pt-PT" dirty="0" smtClean="0">
                <a:solidFill>
                  <a:schemeClr val="bg1"/>
                </a:solidFill>
                <a:latin typeface="Arial" panose="020B0604020202020204" pitchFamily="34" charset="0"/>
                <a:cs typeface="Arial" panose="020B0604020202020204" pitchFamily="34" charset="0"/>
              </a:rPr>
              <a:t>Speak foreign</a:t>
            </a:r>
          </a:p>
          <a:p>
            <a:pPr defTabSz="995363">
              <a:lnSpc>
                <a:spcPts val="1400"/>
              </a:lnSpc>
            </a:pPr>
            <a:r>
              <a:rPr lang="pt-PT" dirty="0" smtClean="0">
                <a:solidFill>
                  <a:schemeClr val="bg1"/>
                </a:solidFill>
                <a:latin typeface="Arial" panose="020B0604020202020204" pitchFamily="34" charset="0"/>
                <a:cs typeface="Arial" panose="020B0604020202020204" pitchFamily="34" charset="0"/>
              </a:rPr>
              <a:t>languages</a:t>
            </a:r>
            <a:endParaRPr lang="pt-PT" dirty="0">
              <a:solidFill>
                <a:schemeClr val="bg1"/>
              </a:solidFill>
              <a:latin typeface="Arial" panose="020B0604020202020204" pitchFamily="34" charset="0"/>
              <a:cs typeface="Arial" panose="020B0604020202020204" pitchFamily="34" charset="0"/>
            </a:endParaRPr>
          </a:p>
        </p:txBody>
      </p:sp>
      <p:sp>
        <p:nvSpPr>
          <p:cNvPr id="38" name="Oval 37"/>
          <p:cNvSpPr/>
          <p:nvPr/>
        </p:nvSpPr>
        <p:spPr bwMode="auto">
          <a:xfrm>
            <a:off x="2496947" y="4066937"/>
            <a:ext cx="864000" cy="864000"/>
          </a:xfrm>
          <a:prstGeom prst="ellipse">
            <a:avLst/>
          </a:prstGeom>
          <a:solidFill>
            <a:srgbClr val="FFE600"/>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400" b="1" dirty="0" smtClean="0">
                <a:latin typeface="Arial" panose="020B0604020202020204" pitchFamily="34" charset="0"/>
                <a:cs typeface="Arial" panose="020B0604020202020204" pitchFamily="34" charset="0"/>
              </a:rPr>
              <a:t>0.83</a:t>
            </a:r>
          </a:p>
          <a:p>
            <a:pPr marL="0" marR="0" indent="0" algn="ctr" defTabSz="995363" rtl="0" eaLnBrk="1" fontAlgn="base" latinLnBrk="0" hangingPunct="1">
              <a:lnSpc>
                <a:spcPct val="100000"/>
              </a:lnSpc>
              <a:spcBef>
                <a:spcPct val="0"/>
              </a:spcBef>
              <a:spcAft>
                <a:spcPct val="0"/>
              </a:spcAft>
              <a:buClrTx/>
              <a:buSzTx/>
              <a:buFontTx/>
              <a:buNone/>
              <a:tabLst/>
            </a:pPr>
            <a:r>
              <a:rPr kumimoji="0" lang="pt-PT"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rPr>
              <a:t>Human</a:t>
            </a:r>
          </a:p>
          <a:p>
            <a:pPr marL="0" marR="0" indent="0" algn="ctr" defTabSz="995363" rtl="0" eaLnBrk="1" fontAlgn="base" latinLnBrk="0" hangingPunct="1">
              <a:lnSpc>
                <a:spcPct val="100000"/>
              </a:lnSpc>
              <a:spcBef>
                <a:spcPct val="0"/>
              </a:spcBef>
              <a:spcAft>
                <a:spcPct val="0"/>
              </a:spcAft>
              <a:buClrTx/>
              <a:buSzTx/>
              <a:buFontTx/>
              <a:buNone/>
              <a:tabLst/>
            </a:pPr>
            <a:r>
              <a:rPr kumimoji="0" lang="pt-PT"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rPr>
              <a:t>Development</a:t>
            </a:r>
          </a:p>
          <a:p>
            <a:pPr marL="0" marR="0" indent="0" algn="ctr" defTabSz="995363" rtl="0" eaLnBrk="1" fontAlgn="base" latinLnBrk="0" hangingPunct="1">
              <a:lnSpc>
                <a:spcPct val="100000"/>
              </a:lnSpc>
              <a:spcBef>
                <a:spcPct val="0"/>
              </a:spcBef>
              <a:spcAft>
                <a:spcPct val="0"/>
              </a:spcAft>
              <a:buClrTx/>
              <a:buSzTx/>
              <a:buFontTx/>
              <a:buNone/>
              <a:tabLst/>
            </a:pPr>
            <a:r>
              <a:rPr lang="pt-PT" dirty="0" smtClean="0">
                <a:latin typeface="Arial" panose="020B0604020202020204" pitchFamily="34" charset="0"/>
                <a:cs typeface="Arial" panose="020B0604020202020204" pitchFamily="34" charset="0"/>
              </a:rPr>
              <a:t>Index</a:t>
            </a:r>
            <a:endParaRPr kumimoji="0" lang="pt-PT"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graphicFrame>
        <p:nvGraphicFramePr>
          <p:cNvPr id="47" name="Table 46"/>
          <p:cNvGraphicFramePr>
            <a:graphicFrameLocks noGrp="1"/>
          </p:cNvGraphicFramePr>
          <p:nvPr>
            <p:extLst/>
          </p:nvPr>
        </p:nvGraphicFramePr>
        <p:xfrm>
          <a:off x="3601497" y="4189564"/>
          <a:ext cx="2581404" cy="640080"/>
        </p:xfrm>
        <a:graphic>
          <a:graphicData uri="http://schemas.openxmlformats.org/drawingml/2006/table">
            <a:tbl>
              <a:tblPr firstRow="1" bandRow="1"/>
              <a:tblGrid>
                <a:gridCol w="860468"/>
                <a:gridCol w="860468"/>
                <a:gridCol w="860468"/>
              </a:tblGrid>
              <a:tr h="0">
                <a:tc>
                  <a:txBody>
                    <a:bodyPr/>
                    <a:lstStyle>
                      <a:lvl1pPr marL="0" algn="l" defTabSz="839588" rtl="0" eaLnBrk="1" latinLnBrk="0" hangingPunct="1">
                        <a:defRPr sz="1700" b="1" kern="1200">
                          <a:solidFill>
                            <a:schemeClr val="lt1"/>
                          </a:solidFill>
                          <a:latin typeface="EYInterstate Regular"/>
                        </a:defRPr>
                      </a:lvl1pPr>
                      <a:lvl2pPr marL="419793" algn="l" defTabSz="839588" rtl="0" eaLnBrk="1" latinLnBrk="0" hangingPunct="1">
                        <a:defRPr sz="1700" b="1" kern="1200">
                          <a:solidFill>
                            <a:schemeClr val="lt1"/>
                          </a:solidFill>
                          <a:latin typeface="EYInterstate Regular"/>
                        </a:defRPr>
                      </a:lvl2pPr>
                      <a:lvl3pPr marL="839588" algn="l" defTabSz="839588" rtl="0" eaLnBrk="1" latinLnBrk="0" hangingPunct="1">
                        <a:defRPr sz="1700" b="1" kern="1200">
                          <a:solidFill>
                            <a:schemeClr val="lt1"/>
                          </a:solidFill>
                          <a:latin typeface="EYInterstate Regular"/>
                        </a:defRPr>
                      </a:lvl3pPr>
                      <a:lvl4pPr marL="1259380" algn="l" defTabSz="839588" rtl="0" eaLnBrk="1" latinLnBrk="0" hangingPunct="1">
                        <a:defRPr sz="1700" b="1" kern="1200">
                          <a:solidFill>
                            <a:schemeClr val="lt1"/>
                          </a:solidFill>
                          <a:latin typeface="EYInterstate Regular"/>
                        </a:defRPr>
                      </a:lvl4pPr>
                      <a:lvl5pPr marL="1679175" algn="l" defTabSz="839588" rtl="0" eaLnBrk="1" latinLnBrk="0" hangingPunct="1">
                        <a:defRPr sz="1700" b="1" kern="1200">
                          <a:solidFill>
                            <a:schemeClr val="lt1"/>
                          </a:solidFill>
                          <a:latin typeface="EYInterstate Regular"/>
                        </a:defRPr>
                      </a:lvl5pPr>
                      <a:lvl6pPr marL="2098969" algn="l" defTabSz="839588" rtl="0" eaLnBrk="1" latinLnBrk="0" hangingPunct="1">
                        <a:defRPr sz="1700" b="1" kern="1200">
                          <a:solidFill>
                            <a:schemeClr val="lt1"/>
                          </a:solidFill>
                          <a:latin typeface="EYInterstate Regular"/>
                        </a:defRPr>
                      </a:lvl6pPr>
                      <a:lvl7pPr marL="2518763" algn="l" defTabSz="839588" rtl="0" eaLnBrk="1" latinLnBrk="0" hangingPunct="1">
                        <a:defRPr sz="1700" b="1" kern="1200">
                          <a:solidFill>
                            <a:schemeClr val="lt1"/>
                          </a:solidFill>
                          <a:latin typeface="EYInterstate Regular"/>
                        </a:defRPr>
                      </a:lvl7pPr>
                      <a:lvl8pPr marL="2938556" algn="l" defTabSz="839588" rtl="0" eaLnBrk="1" latinLnBrk="0" hangingPunct="1">
                        <a:defRPr sz="1700" b="1" kern="1200">
                          <a:solidFill>
                            <a:schemeClr val="lt1"/>
                          </a:solidFill>
                          <a:latin typeface="EYInterstate Regular"/>
                        </a:defRPr>
                      </a:lvl8pPr>
                      <a:lvl9pPr marL="3358350" algn="l" defTabSz="839588" rtl="0" eaLnBrk="1" latinLnBrk="0" hangingPunct="1">
                        <a:defRPr sz="1700" b="1" kern="1200">
                          <a:solidFill>
                            <a:schemeClr val="lt1"/>
                          </a:solidFill>
                          <a:latin typeface="EYInterstate Regular"/>
                        </a:defRPr>
                      </a:lvl9pPr>
                    </a:lstStyle>
                    <a:p>
                      <a:pPr algn="ctr"/>
                      <a:r>
                        <a:rPr lang="en-GB" sz="1100" b="1" dirty="0" smtClean="0">
                          <a:solidFill>
                            <a:schemeClr val="accent2"/>
                          </a:solidFill>
                          <a:latin typeface="EYInterstate Light" panose="02000506000000020004" pitchFamily="2" charset="0"/>
                        </a:rPr>
                        <a:t>46</a:t>
                      </a:r>
                      <a:endParaRPr lang="en-GB" sz="1100" b="1" dirty="0">
                        <a:solidFill>
                          <a:schemeClr val="accent2"/>
                        </a:solidFill>
                        <a:latin typeface="EYInterstate Light" panose="02000506000000020004" pitchFamily="2" charset="0"/>
                      </a:endParaRPr>
                    </a:p>
                  </a:txBody>
                  <a:tcPr anchor="ctr">
                    <a:lnL w="12700" cmpd="sng">
                      <a:noFill/>
                    </a:lnL>
                    <a:lnR w="12700" cmpd="sng">
                      <a:noFill/>
                    </a:lnR>
                    <a:lnT w="381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39588" rtl="0" eaLnBrk="1" latinLnBrk="0" hangingPunct="1">
                        <a:defRPr sz="1700" b="1" kern="1200">
                          <a:solidFill>
                            <a:schemeClr val="lt1"/>
                          </a:solidFill>
                          <a:latin typeface="EYInterstate Regular"/>
                        </a:defRPr>
                      </a:lvl1pPr>
                      <a:lvl2pPr marL="419793" algn="l" defTabSz="839588" rtl="0" eaLnBrk="1" latinLnBrk="0" hangingPunct="1">
                        <a:defRPr sz="1700" b="1" kern="1200">
                          <a:solidFill>
                            <a:schemeClr val="lt1"/>
                          </a:solidFill>
                          <a:latin typeface="EYInterstate Regular"/>
                        </a:defRPr>
                      </a:lvl2pPr>
                      <a:lvl3pPr marL="839588" algn="l" defTabSz="839588" rtl="0" eaLnBrk="1" latinLnBrk="0" hangingPunct="1">
                        <a:defRPr sz="1700" b="1" kern="1200">
                          <a:solidFill>
                            <a:schemeClr val="lt1"/>
                          </a:solidFill>
                          <a:latin typeface="EYInterstate Regular"/>
                        </a:defRPr>
                      </a:lvl3pPr>
                      <a:lvl4pPr marL="1259380" algn="l" defTabSz="839588" rtl="0" eaLnBrk="1" latinLnBrk="0" hangingPunct="1">
                        <a:defRPr sz="1700" b="1" kern="1200">
                          <a:solidFill>
                            <a:schemeClr val="lt1"/>
                          </a:solidFill>
                          <a:latin typeface="EYInterstate Regular"/>
                        </a:defRPr>
                      </a:lvl4pPr>
                      <a:lvl5pPr marL="1679175" algn="l" defTabSz="839588" rtl="0" eaLnBrk="1" latinLnBrk="0" hangingPunct="1">
                        <a:defRPr sz="1700" b="1" kern="1200">
                          <a:solidFill>
                            <a:schemeClr val="lt1"/>
                          </a:solidFill>
                          <a:latin typeface="EYInterstate Regular"/>
                        </a:defRPr>
                      </a:lvl5pPr>
                      <a:lvl6pPr marL="2098969" algn="l" defTabSz="839588" rtl="0" eaLnBrk="1" latinLnBrk="0" hangingPunct="1">
                        <a:defRPr sz="1700" b="1" kern="1200">
                          <a:solidFill>
                            <a:schemeClr val="lt1"/>
                          </a:solidFill>
                          <a:latin typeface="EYInterstate Regular"/>
                        </a:defRPr>
                      </a:lvl6pPr>
                      <a:lvl7pPr marL="2518763" algn="l" defTabSz="839588" rtl="0" eaLnBrk="1" latinLnBrk="0" hangingPunct="1">
                        <a:defRPr sz="1700" b="1" kern="1200">
                          <a:solidFill>
                            <a:schemeClr val="lt1"/>
                          </a:solidFill>
                          <a:latin typeface="EYInterstate Regular"/>
                        </a:defRPr>
                      </a:lvl7pPr>
                      <a:lvl8pPr marL="2938556" algn="l" defTabSz="839588" rtl="0" eaLnBrk="1" latinLnBrk="0" hangingPunct="1">
                        <a:defRPr sz="1700" b="1" kern="1200">
                          <a:solidFill>
                            <a:schemeClr val="lt1"/>
                          </a:solidFill>
                          <a:latin typeface="EYInterstate Regular"/>
                        </a:defRPr>
                      </a:lvl8pPr>
                      <a:lvl9pPr marL="3358350" algn="l" defTabSz="839588" rtl="0" eaLnBrk="1" latinLnBrk="0" hangingPunct="1">
                        <a:defRPr sz="1700" b="1" kern="1200">
                          <a:solidFill>
                            <a:schemeClr val="lt1"/>
                          </a:solidFill>
                          <a:latin typeface="EYInterstate Regular"/>
                        </a:defRPr>
                      </a:lvl9pPr>
                    </a:lstStyle>
                    <a:p>
                      <a:pPr algn="ctr"/>
                      <a:r>
                        <a:rPr lang="en-GB" sz="1100" b="1" dirty="0" smtClean="0">
                          <a:solidFill>
                            <a:schemeClr val="accent2"/>
                          </a:solidFill>
                          <a:latin typeface="EYInterstate Light" panose="02000506000000020004" pitchFamily="2" charset="0"/>
                        </a:rPr>
                        <a:t>39</a:t>
                      </a:r>
                      <a:endParaRPr lang="en-GB" sz="1100" b="1" dirty="0">
                        <a:solidFill>
                          <a:schemeClr val="accent2"/>
                        </a:solidFill>
                        <a:latin typeface="EYInterstate Light" panose="02000506000000020004" pitchFamily="2" charset="0"/>
                      </a:endParaRPr>
                    </a:p>
                  </a:txBody>
                  <a:tcPr anchor="ctr">
                    <a:lnL w="12700" cmpd="sng">
                      <a:noFill/>
                    </a:lnL>
                    <a:lnR w="12700" cmpd="sng">
                      <a:noFill/>
                    </a:lnR>
                    <a:lnT w="381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39588" rtl="0" eaLnBrk="1" latinLnBrk="0" hangingPunct="1">
                        <a:defRPr sz="1700" b="1" kern="1200">
                          <a:solidFill>
                            <a:schemeClr val="lt1"/>
                          </a:solidFill>
                          <a:latin typeface="EYInterstate Regular"/>
                        </a:defRPr>
                      </a:lvl1pPr>
                      <a:lvl2pPr marL="419793" algn="l" defTabSz="839588" rtl="0" eaLnBrk="1" latinLnBrk="0" hangingPunct="1">
                        <a:defRPr sz="1700" b="1" kern="1200">
                          <a:solidFill>
                            <a:schemeClr val="lt1"/>
                          </a:solidFill>
                          <a:latin typeface="EYInterstate Regular"/>
                        </a:defRPr>
                      </a:lvl2pPr>
                      <a:lvl3pPr marL="839588" algn="l" defTabSz="839588" rtl="0" eaLnBrk="1" latinLnBrk="0" hangingPunct="1">
                        <a:defRPr sz="1700" b="1" kern="1200">
                          <a:solidFill>
                            <a:schemeClr val="lt1"/>
                          </a:solidFill>
                          <a:latin typeface="EYInterstate Regular"/>
                        </a:defRPr>
                      </a:lvl3pPr>
                      <a:lvl4pPr marL="1259380" algn="l" defTabSz="839588" rtl="0" eaLnBrk="1" latinLnBrk="0" hangingPunct="1">
                        <a:defRPr sz="1700" b="1" kern="1200">
                          <a:solidFill>
                            <a:schemeClr val="lt1"/>
                          </a:solidFill>
                          <a:latin typeface="EYInterstate Regular"/>
                        </a:defRPr>
                      </a:lvl4pPr>
                      <a:lvl5pPr marL="1679175" algn="l" defTabSz="839588" rtl="0" eaLnBrk="1" latinLnBrk="0" hangingPunct="1">
                        <a:defRPr sz="1700" b="1" kern="1200">
                          <a:solidFill>
                            <a:schemeClr val="lt1"/>
                          </a:solidFill>
                          <a:latin typeface="EYInterstate Regular"/>
                        </a:defRPr>
                      </a:lvl5pPr>
                      <a:lvl6pPr marL="2098969" algn="l" defTabSz="839588" rtl="0" eaLnBrk="1" latinLnBrk="0" hangingPunct="1">
                        <a:defRPr sz="1700" b="1" kern="1200">
                          <a:solidFill>
                            <a:schemeClr val="lt1"/>
                          </a:solidFill>
                          <a:latin typeface="EYInterstate Regular"/>
                        </a:defRPr>
                      </a:lvl6pPr>
                      <a:lvl7pPr marL="2518763" algn="l" defTabSz="839588" rtl="0" eaLnBrk="1" latinLnBrk="0" hangingPunct="1">
                        <a:defRPr sz="1700" b="1" kern="1200">
                          <a:solidFill>
                            <a:schemeClr val="lt1"/>
                          </a:solidFill>
                          <a:latin typeface="EYInterstate Regular"/>
                        </a:defRPr>
                      </a:lvl7pPr>
                      <a:lvl8pPr marL="2938556" algn="l" defTabSz="839588" rtl="0" eaLnBrk="1" latinLnBrk="0" hangingPunct="1">
                        <a:defRPr sz="1700" b="1" kern="1200">
                          <a:solidFill>
                            <a:schemeClr val="lt1"/>
                          </a:solidFill>
                          <a:latin typeface="EYInterstate Regular"/>
                        </a:defRPr>
                      </a:lvl8pPr>
                      <a:lvl9pPr marL="3358350" algn="l" defTabSz="839588" rtl="0" eaLnBrk="1" latinLnBrk="0" hangingPunct="1">
                        <a:defRPr sz="1700" b="1" kern="1200">
                          <a:solidFill>
                            <a:schemeClr val="lt1"/>
                          </a:solidFill>
                          <a:latin typeface="EYInterstate Regular"/>
                        </a:defRPr>
                      </a:lvl9pPr>
                    </a:lstStyle>
                    <a:p>
                      <a:pPr algn="ctr"/>
                      <a:r>
                        <a:rPr lang="en-GB" sz="1100" b="1" dirty="0" smtClean="0">
                          <a:solidFill>
                            <a:schemeClr val="accent2"/>
                          </a:solidFill>
                          <a:latin typeface="EYInterstate Light" panose="02000506000000020004" pitchFamily="2" charset="0"/>
                        </a:rPr>
                        <a:t>5</a:t>
                      </a:r>
                      <a:endParaRPr lang="en-GB" sz="1100" b="1" dirty="0">
                        <a:solidFill>
                          <a:schemeClr val="accent2"/>
                        </a:solidFill>
                        <a:latin typeface="EYInterstate Light" panose="02000506000000020004" pitchFamily="2" charset="0"/>
                      </a:endParaRPr>
                    </a:p>
                  </a:txBody>
                  <a:tcPr anchor="ctr">
                    <a:lnL w="12700" cmpd="sng">
                      <a:noFill/>
                    </a:lnL>
                    <a:lnR w="12700" cmpd="sng">
                      <a:noFill/>
                    </a:lnR>
                    <a:lnT w="381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lvl1pPr marL="0" algn="l" defTabSz="839588" rtl="0" eaLnBrk="1" latinLnBrk="0" hangingPunct="1">
                        <a:defRPr sz="1700" kern="1200">
                          <a:solidFill>
                            <a:schemeClr val="dk1"/>
                          </a:solidFill>
                          <a:latin typeface="EYInterstate Regular"/>
                        </a:defRPr>
                      </a:lvl1pPr>
                      <a:lvl2pPr marL="419793" algn="l" defTabSz="839588" rtl="0" eaLnBrk="1" latinLnBrk="0" hangingPunct="1">
                        <a:defRPr sz="1700" kern="1200">
                          <a:solidFill>
                            <a:schemeClr val="dk1"/>
                          </a:solidFill>
                          <a:latin typeface="EYInterstate Regular"/>
                        </a:defRPr>
                      </a:lvl2pPr>
                      <a:lvl3pPr marL="839588" algn="l" defTabSz="839588" rtl="0" eaLnBrk="1" latinLnBrk="0" hangingPunct="1">
                        <a:defRPr sz="1700" kern="1200">
                          <a:solidFill>
                            <a:schemeClr val="dk1"/>
                          </a:solidFill>
                          <a:latin typeface="EYInterstate Regular"/>
                        </a:defRPr>
                      </a:lvl3pPr>
                      <a:lvl4pPr marL="1259380" algn="l" defTabSz="839588" rtl="0" eaLnBrk="1" latinLnBrk="0" hangingPunct="1">
                        <a:defRPr sz="1700" kern="1200">
                          <a:solidFill>
                            <a:schemeClr val="dk1"/>
                          </a:solidFill>
                          <a:latin typeface="EYInterstate Regular"/>
                        </a:defRPr>
                      </a:lvl4pPr>
                      <a:lvl5pPr marL="1679175" algn="l" defTabSz="839588" rtl="0" eaLnBrk="1" latinLnBrk="0" hangingPunct="1">
                        <a:defRPr sz="1700" kern="1200">
                          <a:solidFill>
                            <a:schemeClr val="dk1"/>
                          </a:solidFill>
                          <a:latin typeface="EYInterstate Regular"/>
                        </a:defRPr>
                      </a:lvl5pPr>
                      <a:lvl6pPr marL="2098969" algn="l" defTabSz="839588" rtl="0" eaLnBrk="1" latinLnBrk="0" hangingPunct="1">
                        <a:defRPr sz="1700" kern="1200">
                          <a:solidFill>
                            <a:schemeClr val="dk1"/>
                          </a:solidFill>
                          <a:latin typeface="EYInterstate Regular"/>
                        </a:defRPr>
                      </a:lvl6pPr>
                      <a:lvl7pPr marL="2518763" algn="l" defTabSz="839588" rtl="0" eaLnBrk="1" latinLnBrk="0" hangingPunct="1">
                        <a:defRPr sz="1700" kern="1200">
                          <a:solidFill>
                            <a:schemeClr val="dk1"/>
                          </a:solidFill>
                          <a:latin typeface="EYInterstate Regular"/>
                        </a:defRPr>
                      </a:lvl7pPr>
                      <a:lvl8pPr marL="2938556" algn="l" defTabSz="839588" rtl="0" eaLnBrk="1" latinLnBrk="0" hangingPunct="1">
                        <a:defRPr sz="1700" kern="1200">
                          <a:solidFill>
                            <a:schemeClr val="dk1"/>
                          </a:solidFill>
                          <a:latin typeface="EYInterstate Regular"/>
                        </a:defRPr>
                      </a:lvl8pPr>
                      <a:lvl9pPr marL="3358350" algn="l" defTabSz="839588" rtl="0" eaLnBrk="1" latinLnBrk="0" hangingPunct="1">
                        <a:defRPr sz="1700" kern="1200">
                          <a:solidFill>
                            <a:schemeClr val="dk1"/>
                          </a:solidFill>
                          <a:latin typeface="EYInterstate Regular"/>
                        </a:defRPr>
                      </a:lvl9pPr>
                    </a:lstStyle>
                    <a:p>
                      <a:pPr algn="ctr">
                        <a:spcBef>
                          <a:spcPts val="0"/>
                        </a:spcBef>
                        <a:spcAft>
                          <a:spcPts val="0"/>
                        </a:spcAft>
                        <a:buClr>
                          <a:schemeClr val="accent1"/>
                        </a:buClr>
                        <a:buSzPct val="70000"/>
                      </a:pPr>
                      <a:r>
                        <a:rPr lang="pt-PT" sz="500" b="0" i="0" kern="0" dirty="0" smtClean="0">
                          <a:solidFill>
                            <a:srgbClr val="7F7E82"/>
                          </a:solidFill>
                          <a:latin typeface="EYInterstate Light" panose="02000506000000020004" pitchFamily="2" charset="0"/>
                        </a:rPr>
                        <a:t>Global Competitiveness Index</a:t>
                      </a:r>
                      <a:r>
                        <a:rPr lang="pt-PT" sz="500" b="0" i="0" kern="0" baseline="0" dirty="0" smtClean="0">
                          <a:solidFill>
                            <a:srgbClr val="7F7E82"/>
                          </a:solidFill>
                          <a:latin typeface="EYInterstate Light" panose="02000506000000020004" pitchFamily="2" charset="0"/>
                        </a:rPr>
                        <a:t> -</a:t>
                      </a:r>
                      <a:r>
                        <a:rPr lang="pt-PT" sz="500" b="0" i="0" kern="0" dirty="0" smtClean="0">
                          <a:solidFill>
                            <a:srgbClr val="7F7E82"/>
                          </a:solidFill>
                          <a:latin typeface="EYInterstate Light" panose="02000506000000020004" pitchFamily="2" charset="0"/>
                        </a:rPr>
                        <a:t> World Economic Forum</a:t>
                      </a:r>
                      <a:r>
                        <a:rPr lang="pt-PT" sz="500" b="0" i="0" kern="0" baseline="0" dirty="0" smtClean="0">
                          <a:solidFill>
                            <a:srgbClr val="7F7E82"/>
                          </a:solidFill>
                          <a:latin typeface="EYInterstate Light" panose="02000506000000020004" pitchFamily="2" charset="0"/>
                        </a:rPr>
                        <a:t> </a:t>
                      </a:r>
                      <a:r>
                        <a:rPr lang="pt-PT" sz="500" b="0" i="0" kern="0" dirty="0" smtClean="0">
                          <a:solidFill>
                            <a:srgbClr val="7F7E82"/>
                          </a:solidFill>
                          <a:latin typeface="EYInterstate Light" panose="02000506000000020004" pitchFamily="2" charset="0"/>
                        </a:rPr>
                        <a:t>2016-2017</a:t>
                      </a:r>
                    </a:p>
                    <a:p>
                      <a:pPr algn="ctr">
                        <a:spcBef>
                          <a:spcPts val="0"/>
                        </a:spcBef>
                        <a:spcAft>
                          <a:spcPts val="0"/>
                        </a:spcAft>
                        <a:buClr>
                          <a:schemeClr val="accent1"/>
                        </a:buClr>
                        <a:buSzPct val="70000"/>
                      </a:pPr>
                      <a:r>
                        <a:rPr lang="pt-PT" sz="400" b="0" i="0" kern="0" dirty="0" smtClean="0">
                          <a:solidFill>
                            <a:srgbClr val="7F7E82"/>
                          </a:solidFill>
                          <a:latin typeface="EYInterstate Light" panose="02000506000000020004" pitchFamily="2" charset="0"/>
                        </a:rPr>
                        <a:t>138 countries</a:t>
                      </a:r>
                    </a:p>
                  </a:txBody>
                  <a:tcPr>
                    <a:lnL w="12700" cmpd="sng">
                      <a:noFill/>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839588" rtl="0" eaLnBrk="1" latinLnBrk="0" hangingPunct="1">
                        <a:defRPr sz="1700" kern="1200">
                          <a:solidFill>
                            <a:schemeClr val="dk1"/>
                          </a:solidFill>
                          <a:latin typeface="EYInterstate Regular"/>
                        </a:defRPr>
                      </a:lvl1pPr>
                      <a:lvl2pPr marL="419793" algn="l" defTabSz="839588" rtl="0" eaLnBrk="1" latinLnBrk="0" hangingPunct="1">
                        <a:defRPr sz="1700" kern="1200">
                          <a:solidFill>
                            <a:schemeClr val="dk1"/>
                          </a:solidFill>
                          <a:latin typeface="EYInterstate Regular"/>
                        </a:defRPr>
                      </a:lvl2pPr>
                      <a:lvl3pPr marL="839588" algn="l" defTabSz="839588" rtl="0" eaLnBrk="1" latinLnBrk="0" hangingPunct="1">
                        <a:defRPr sz="1700" kern="1200">
                          <a:solidFill>
                            <a:schemeClr val="dk1"/>
                          </a:solidFill>
                          <a:latin typeface="EYInterstate Regular"/>
                        </a:defRPr>
                      </a:lvl3pPr>
                      <a:lvl4pPr marL="1259380" algn="l" defTabSz="839588" rtl="0" eaLnBrk="1" latinLnBrk="0" hangingPunct="1">
                        <a:defRPr sz="1700" kern="1200">
                          <a:solidFill>
                            <a:schemeClr val="dk1"/>
                          </a:solidFill>
                          <a:latin typeface="EYInterstate Regular"/>
                        </a:defRPr>
                      </a:lvl4pPr>
                      <a:lvl5pPr marL="1679175" algn="l" defTabSz="839588" rtl="0" eaLnBrk="1" latinLnBrk="0" hangingPunct="1">
                        <a:defRPr sz="1700" kern="1200">
                          <a:solidFill>
                            <a:schemeClr val="dk1"/>
                          </a:solidFill>
                          <a:latin typeface="EYInterstate Regular"/>
                        </a:defRPr>
                      </a:lvl5pPr>
                      <a:lvl6pPr marL="2098969" algn="l" defTabSz="839588" rtl="0" eaLnBrk="1" latinLnBrk="0" hangingPunct="1">
                        <a:defRPr sz="1700" kern="1200">
                          <a:solidFill>
                            <a:schemeClr val="dk1"/>
                          </a:solidFill>
                          <a:latin typeface="EYInterstate Regular"/>
                        </a:defRPr>
                      </a:lvl6pPr>
                      <a:lvl7pPr marL="2518763" algn="l" defTabSz="839588" rtl="0" eaLnBrk="1" latinLnBrk="0" hangingPunct="1">
                        <a:defRPr sz="1700" kern="1200">
                          <a:solidFill>
                            <a:schemeClr val="dk1"/>
                          </a:solidFill>
                          <a:latin typeface="EYInterstate Regular"/>
                        </a:defRPr>
                      </a:lvl7pPr>
                      <a:lvl8pPr marL="2938556" algn="l" defTabSz="839588" rtl="0" eaLnBrk="1" latinLnBrk="0" hangingPunct="1">
                        <a:defRPr sz="1700" kern="1200">
                          <a:solidFill>
                            <a:schemeClr val="dk1"/>
                          </a:solidFill>
                          <a:latin typeface="EYInterstate Regular"/>
                        </a:defRPr>
                      </a:lvl8pPr>
                      <a:lvl9pPr marL="3358350" algn="l" defTabSz="839588" rtl="0" eaLnBrk="1" latinLnBrk="0" hangingPunct="1">
                        <a:defRPr sz="1700" kern="1200">
                          <a:solidFill>
                            <a:schemeClr val="dk1"/>
                          </a:solidFill>
                          <a:latin typeface="EYInterstate Regular"/>
                        </a:defRPr>
                      </a:lvl9pPr>
                    </a:lstStyle>
                    <a:p>
                      <a:pPr marL="0" algn="ctr" defTabSz="1105859" rtl="0" eaLnBrk="1" latinLnBrk="0" hangingPunct="1">
                        <a:spcBef>
                          <a:spcPts val="0"/>
                        </a:spcBef>
                        <a:spcAft>
                          <a:spcPts val="0"/>
                        </a:spcAft>
                        <a:buClr>
                          <a:schemeClr val="accent1"/>
                        </a:buClr>
                        <a:buSzPct val="70000"/>
                      </a:pPr>
                      <a:r>
                        <a:rPr lang="en-GB" sz="500" b="0" i="0" kern="0" dirty="0" smtClean="0">
                          <a:solidFill>
                            <a:srgbClr val="7F7E82"/>
                          </a:solidFill>
                          <a:latin typeface="EYInterstate Light" panose="02000506000000020004" pitchFamily="2" charset="0"/>
                          <a:ea typeface="+mn-ea"/>
                          <a:cs typeface="+mn-cs"/>
                        </a:rPr>
                        <a:t>World</a:t>
                      </a:r>
                      <a:r>
                        <a:rPr lang="en-GB" sz="500" b="0" i="0" kern="0" baseline="0" dirty="0" smtClean="0">
                          <a:solidFill>
                            <a:srgbClr val="7F7E82"/>
                          </a:solidFill>
                          <a:latin typeface="EYInterstate Light" panose="02000506000000020004" pitchFamily="2" charset="0"/>
                          <a:ea typeface="+mn-ea"/>
                          <a:cs typeface="+mn-cs"/>
                        </a:rPr>
                        <a:t> </a:t>
                      </a:r>
                      <a:r>
                        <a:rPr lang="en-GB" sz="500" b="0" i="0" kern="0" dirty="0" smtClean="0">
                          <a:solidFill>
                            <a:srgbClr val="7F7E82"/>
                          </a:solidFill>
                          <a:latin typeface="EYInterstate Light" panose="02000506000000020004" pitchFamily="2" charset="0"/>
                          <a:ea typeface="+mn-ea"/>
                          <a:cs typeface="+mn-cs"/>
                        </a:rPr>
                        <a:t>Competitiveness Scoreboard –</a:t>
                      </a:r>
                      <a:r>
                        <a:rPr lang="en-GB" sz="500" b="0" i="0" kern="0" baseline="0" dirty="0" smtClean="0">
                          <a:solidFill>
                            <a:srgbClr val="7F7E82"/>
                          </a:solidFill>
                          <a:latin typeface="EYInterstate Light" panose="02000506000000020004" pitchFamily="2" charset="0"/>
                          <a:ea typeface="+mn-ea"/>
                          <a:cs typeface="+mn-cs"/>
                        </a:rPr>
                        <a:t> </a:t>
                      </a:r>
                      <a:r>
                        <a:rPr lang="en-GB" sz="500" b="0" i="0" kern="0" dirty="0" smtClean="0">
                          <a:solidFill>
                            <a:srgbClr val="7F7E82"/>
                          </a:solidFill>
                          <a:latin typeface="EYInterstate Light" panose="02000506000000020004" pitchFamily="2" charset="0"/>
                          <a:ea typeface="+mn-ea"/>
                          <a:cs typeface="+mn-cs"/>
                        </a:rPr>
                        <a:t>IMD</a:t>
                      </a:r>
                      <a:r>
                        <a:rPr lang="en-GB" sz="500" b="0" i="0" kern="0" baseline="0" dirty="0" smtClean="0">
                          <a:solidFill>
                            <a:srgbClr val="7F7E82"/>
                          </a:solidFill>
                          <a:latin typeface="EYInterstate Light" panose="02000506000000020004" pitchFamily="2" charset="0"/>
                          <a:ea typeface="+mn-ea"/>
                          <a:cs typeface="+mn-cs"/>
                        </a:rPr>
                        <a:t> </a:t>
                      </a:r>
                      <a:r>
                        <a:rPr lang="en-GB" sz="500" b="0" i="0" kern="0" dirty="0" smtClean="0">
                          <a:solidFill>
                            <a:srgbClr val="7F7E82"/>
                          </a:solidFill>
                          <a:latin typeface="EYInterstate Light" panose="02000506000000020004" pitchFamily="2" charset="0"/>
                          <a:ea typeface="+mn-ea"/>
                          <a:cs typeface="+mn-cs"/>
                        </a:rPr>
                        <a:t>2016</a:t>
                      </a:r>
                    </a:p>
                    <a:p>
                      <a:pPr marL="0" algn="ctr" defTabSz="1105859" rtl="0" eaLnBrk="1" latinLnBrk="0" hangingPunct="1">
                        <a:spcBef>
                          <a:spcPts val="0"/>
                        </a:spcBef>
                        <a:spcAft>
                          <a:spcPts val="0"/>
                        </a:spcAft>
                        <a:buClr>
                          <a:schemeClr val="accent1"/>
                        </a:buClr>
                        <a:buSzPct val="70000"/>
                      </a:pPr>
                      <a:r>
                        <a:rPr lang="en-GB" sz="400" b="0" i="0" kern="0" dirty="0" smtClean="0">
                          <a:solidFill>
                            <a:srgbClr val="7F7E82"/>
                          </a:solidFill>
                          <a:latin typeface="EYInterstate Light" panose="02000506000000020004" pitchFamily="2" charset="0"/>
                          <a:ea typeface="+mn-ea"/>
                          <a:cs typeface="+mn-cs"/>
                        </a:rPr>
                        <a:t>61 countries</a:t>
                      </a:r>
                    </a:p>
                  </a:txBody>
                  <a:tcPr>
                    <a:lnL w="12700" cmpd="sng">
                      <a:noFill/>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839588" rtl="0" eaLnBrk="1" latinLnBrk="0" hangingPunct="1">
                        <a:defRPr sz="1700" kern="1200">
                          <a:solidFill>
                            <a:schemeClr val="dk1"/>
                          </a:solidFill>
                          <a:latin typeface="EYInterstate Regular"/>
                        </a:defRPr>
                      </a:lvl1pPr>
                      <a:lvl2pPr marL="419793" algn="l" defTabSz="839588" rtl="0" eaLnBrk="1" latinLnBrk="0" hangingPunct="1">
                        <a:defRPr sz="1700" kern="1200">
                          <a:solidFill>
                            <a:schemeClr val="dk1"/>
                          </a:solidFill>
                          <a:latin typeface="EYInterstate Regular"/>
                        </a:defRPr>
                      </a:lvl2pPr>
                      <a:lvl3pPr marL="839588" algn="l" defTabSz="839588" rtl="0" eaLnBrk="1" latinLnBrk="0" hangingPunct="1">
                        <a:defRPr sz="1700" kern="1200">
                          <a:solidFill>
                            <a:schemeClr val="dk1"/>
                          </a:solidFill>
                          <a:latin typeface="EYInterstate Regular"/>
                        </a:defRPr>
                      </a:lvl3pPr>
                      <a:lvl4pPr marL="1259380" algn="l" defTabSz="839588" rtl="0" eaLnBrk="1" latinLnBrk="0" hangingPunct="1">
                        <a:defRPr sz="1700" kern="1200">
                          <a:solidFill>
                            <a:schemeClr val="dk1"/>
                          </a:solidFill>
                          <a:latin typeface="EYInterstate Regular"/>
                        </a:defRPr>
                      </a:lvl4pPr>
                      <a:lvl5pPr marL="1679175" algn="l" defTabSz="839588" rtl="0" eaLnBrk="1" latinLnBrk="0" hangingPunct="1">
                        <a:defRPr sz="1700" kern="1200">
                          <a:solidFill>
                            <a:schemeClr val="dk1"/>
                          </a:solidFill>
                          <a:latin typeface="EYInterstate Regular"/>
                        </a:defRPr>
                      </a:lvl5pPr>
                      <a:lvl6pPr marL="2098969" algn="l" defTabSz="839588" rtl="0" eaLnBrk="1" latinLnBrk="0" hangingPunct="1">
                        <a:defRPr sz="1700" kern="1200">
                          <a:solidFill>
                            <a:schemeClr val="dk1"/>
                          </a:solidFill>
                          <a:latin typeface="EYInterstate Regular"/>
                        </a:defRPr>
                      </a:lvl6pPr>
                      <a:lvl7pPr marL="2518763" algn="l" defTabSz="839588" rtl="0" eaLnBrk="1" latinLnBrk="0" hangingPunct="1">
                        <a:defRPr sz="1700" kern="1200">
                          <a:solidFill>
                            <a:schemeClr val="dk1"/>
                          </a:solidFill>
                          <a:latin typeface="EYInterstate Regular"/>
                        </a:defRPr>
                      </a:lvl7pPr>
                      <a:lvl8pPr marL="2938556" algn="l" defTabSz="839588" rtl="0" eaLnBrk="1" latinLnBrk="0" hangingPunct="1">
                        <a:defRPr sz="1700" kern="1200">
                          <a:solidFill>
                            <a:schemeClr val="dk1"/>
                          </a:solidFill>
                          <a:latin typeface="EYInterstate Regular"/>
                        </a:defRPr>
                      </a:lvl8pPr>
                      <a:lvl9pPr marL="3358350" algn="l" defTabSz="839588" rtl="0" eaLnBrk="1" latinLnBrk="0" hangingPunct="1">
                        <a:defRPr sz="1700" kern="1200">
                          <a:solidFill>
                            <a:schemeClr val="dk1"/>
                          </a:solidFill>
                          <a:latin typeface="EYInterstate Regular"/>
                        </a:defRPr>
                      </a:lvl9pPr>
                    </a:lstStyle>
                    <a:p>
                      <a:pPr marL="0" algn="ctr" defTabSz="1105859" rtl="0" eaLnBrk="1" latinLnBrk="0" hangingPunct="1">
                        <a:spcBef>
                          <a:spcPts val="0"/>
                        </a:spcBef>
                        <a:spcAft>
                          <a:spcPts val="0"/>
                        </a:spcAft>
                        <a:buClr>
                          <a:schemeClr val="accent1"/>
                        </a:buClr>
                        <a:buSzPct val="70000"/>
                      </a:pPr>
                      <a:r>
                        <a:rPr lang="en-GB" sz="500" b="0" i="0" kern="0" dirty="0" smtClean="0">
                          <a:solidFill>
                            <a:srgbClr val="7F7E82"/>
                          </a:solidFill>
                          <a:latin typeface="EYInterstate Light" panose="02000506000000020004" pitchFamily="2" charset="0"/>
                          <a:ea typeface="+mn-ea"/>
                          <a:cs typeface="+mn-cs"/>
                        </a:rPr>
                        <a:t>Global Peace Index - Vision of Humanity </a:t>
                      </a:r>
                    </a:p>
                    <a:p>
                      <a:pPr marL="0" algn="ctr" defTabSz="1105859" rtl="0" eaLnBrk="1" latinLnBrk="0" hangingPunct="1">
                        <a:spcBef>
                          <a:spcPts val="0"/>
                        </a:spcBef>
                        <a:spcAft>
                          <a:spcPts val="0"/>
                        </a:spcAft>
                        <a:buClr>
                          <a:schemeClr val="accent1"/>
                        </a:buClr>
                        <a:buSzPct val="70000"/>
                      </a:pPr>
                      <a:r>
                        <a:rPr lang="en-GB" sz="500" b="0" i="0" kern="0" dirty="0" smtClean="0">
                          <a:solidFill>
                            <a:srgbClr val="7F7E82"/>
                          </a:solidFill>
                          <a:latin typeface="EYInterstate Light" panose="02000506000000020004" pitchFamily="2" charset="0"/>
                          <a:ea typeface="+mn-ea"/>
                          <a:cs typeface="+mn-cs"/>
                        </a:rPr>
                        <a:t>2016</a:t>
                      </a:r>
                    </a:p>
                    <a:p>
                      <a:pPr marL="0" algn="ctr" defTabSz="1105859" rtl="0" eaLnBrk="1" latinLnBrk="0" hangingPunct="1">
                        <a:spcBef>
                          <a:spcPts val="0"/>
                        </a:spcBef>
                        <a:spcAft>
                          <a:spcPts val="0"/>
                        </a:spcAft>
                        <a:buClr>
                          <a:schemeClr val="accent1"/>
                        </a:buClr>
                        <a:buSzPct val="70000"/>
                      </a:pPr>
                      <a:r>
                        <a:rPr lang="en-GB" sz="400" b="0" i="0" kern="0" dirty="0" smtClean="0">
                          <a:solidFill>
                            <a:srgbClr val="7F7E82"/>
                          </a:solidFill>
                          <a:latin typeface="EYInterstate Light" panose="02000506000000020004" pitchFamily="2" charset="0"/>
                          <a:ea typeface="+mn-ea"/>
                          <a:cs typeface="+mn-cs"/>
                        </a:rPr>
                        <a:t>162 countries</a:t>
                      </a:r>
                    </a:p>
                  </a:txBody>
                  <a:tcPr>
                    <a:lnL w="12700" cmpd="sng">
                      <a:noFill/>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9" name="Flowchart: Alternate Process 8"/>
          <p:cNvSpPr/>
          <p:nvPr/>
        </p:nvSpPr>
        <p:spPr bwMode="auto">
          <a:xfrm>
            <a:off x="623098" y="5976416"/>
            <a:ext cx="621940" cy="300792"/>
          </a:xfrm>
          <a:prstGeom prst="flowChartAlternateProcess">
            <a:avLst/>
          </a:prstGeom>
          <a:solidFill>
            <a:schemeClr val="accent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pt-PT"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rPr>
              <a:t>1.5%</a:t>
            </a:r>
          </a:p>
        </p:txBody>
      </p:sp>
      <p:sp>
        <p:nvSpPr>
          <p:cNvPr id="48" name="Flowchart: Alternate Process 47"/>
          <p:cNvSpPr/>
          <p:nvPr/>
        </p:nvSpPr>
        <p:spPr bwMode="auto">
          <a:xfrm>
            <a:off x="1303980" y="5989629"/>
            <a:ext cx="1925023" cy="278374"/>
          </a:xfrm>
          <a:prstGeom prst="flowChartAlternateProcess">
            <a:avLst/>
          </a:prstGeom>
          <a:solidFill>
            <a:srgbClr val="CCCACB"/>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pt-PT" sz="8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rPr>
              <a:t>Average GDP growth until 2018</a:t>
            </a:r>
          </a:p>
        </p:txBody>
      </p:sp>
      <p:sp>
        <p:nvSpPr>
          <p:cNvPr id="49" name="Flowchart: Alternate Process 48"/>
          <p:cNvSpPr/>
          <p:nvPr/>
        </p:nvSpPr>
        <p:spPr bwMode="auto">
          <a:xfrm>
            <a:off x="623098" y="6425185"/>
            <a:ext cx="621940" cy="300792"/>
          </a:xfrm>
          <a:prstGeom prst="flowChartAlternateProcess">
            <a:avLst/>
          </a:prstGeom>
          <a:solidFill>
            <a:schemeClr val="accent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latin typeface="Arial" panose="020B0604020202020204" pitchFamily="34" charset="0"/>
                <a:cs typeface="Arial" panose="020B0604020202020204" pitchFamily="34" charset="0"/>
              </a:rPr>
              <a:t>18%</a:t>
            </a:r>
            <a:endParaRPr kumimoji="0" lang="pt-PT"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50" name="Flowchart: Alternate Process 49"/>
          <p:cNvSpPr/>
          <p:nvPr/>
        </p:nvSpPr>
        <p:spPr bwMode="auto">
          <a:xfrm>
            <a:off x="1303980" y="6434487"/>
            <a:ext cx="1925023" cy="276955"/>
          </a:xfrm>
          <a:prstGeom prst="flowChartAlternateProcess">
            <a:avLst/>
          </a:prstGeom>
          <a:solidFill>
            <a:srgbClr val="CCCACB"/>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800" dirty="0" smtClean="0">
                <a:latin typeface="Arial" panose="020B0604020202020204" pitchFamily="34" charset="0"/>
                <a:cs typeface="Arial" panose="020B0604020202020204" pitchFamily="34" charset="0"/>
              </a:rPr>
              <a:t>Industry weight on GDP by 2020</a:t>
            </a:r>
            <a:endParaRPr kumimoji="0" lang="pt-PT" sz="8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51" name="Flowchart: Alternate Process 50"/>
          <p:cNvSpPr/>
          <p:nvPr/>
        </p:nvSpPr>
        <p:spPr bwMode="auto">
          <a:xfrm>
            <a:off x="623098" y="6880019"/>
            <a:ext cx="621940" cy="300792"/>
          </a:xfrm>
          <a:prstGeom prst="flowChartAlternateProcess">
            <a:avLst/>
          </a:prstGeom>
          <a:solidFill>
            <a:schemeClr val="accent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latin typeface="Arial" panose="020B0604020202020204" pitchFamily="34" charset="0"/>
                <a:cs typeface="Arial" panose="020B0604020202020204" pitchFamily="34" charset="0"/>
              </a:rPr>
              <a:t>€ 600</a:t>
            </a:r>
            <a:endParaRPr kumimoji="0" lang="pt-PT"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52" name="Flowchart: Alternate Process 51"/>
          <p:cNvSpPr/>
          <p:nvPr/>
        </p:nvSpPr>
        <p:spPr bwMode="auto">
          <a:xfrm>
            <a:off x="1303980" y="6877927"/>
            <a:ext cx="1925023" cy="300792"/>
          </a:xfrm>
          <a:prstGeom prst="flowChartAlternateProcess">
            <a:avLst/>
          </a:prstGeom>
          <a:solidFill>
            <a:srgbClr val="CCCACB"/>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800" dirty="0" smtClean="0">
                <a:latin typeface="Arial" panose="020B0604020202020204" pitchFamily="34" charset="0"/>
                <a:cs typeface="Arial" panose="020B0604020202020204" pitchFamily="34" charset="0"/>
              </a:rPr>
              <a:t>Minimum wage foressen by 2019</a:t>
            </a:r>
            <a:endParaRPr kumimoji="0" lang="pt-PT" sz="8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53" name="Flowchart: Alternate Process 52"/>
          <p:cNvSpPr/>
          <p:nvPr/>
        </p:nvSpPr>
        <p:spPr bwMode="auto">
          <a:xfrm>
            <a:off x="623098" y="7334854"/>
            <a:ext cx="621940" cy="300792"/>
          </a:xfrm>
          <a:prstGeom prst="flowChartAlternateProcess">
            <a:avLst/>
          </a:prstGeom>
          <a:solidFill>
            <a:schemeClr val="accent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pt-PT"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rPr>
              <a:t>11%</a:t>
            </a:r>
          </a:p>
        </p:txBody>
      </p:sp>
      <p:sp>
        <p:nvSpPr>
          <p:cNvPr id="54" name="Flowchart: Alternate Process 53"/>
          <p:cNvSpPr/>
          <p:nvPr/>
        </p:nvSpPr>
        <p:spPr bwMode="auto">
          <a:xfrm>
            <a:off x="1303980" y="7333285"/>
            <a:ext cx="1925023" cy="300792"/>
          </a:xfrm>
          <a:prstGeom prst="flowChartAlternateProcess">
            <a:avLst/>
          </a:prstGeom>
          <a:solidFill>
            <a:srgbClr val="CCCACB"/>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800" dirty="0" smtClean="0">
                <a:latin typeface="Arial" panose="020B0604020202020204" pitchFamily="34" charset="0"/>
                <a:cs typeface="Arial" panose="020B0604020202020204" pitchFamily="34" charset="0"/>
              </a:rPr>
              <a:t>Unemployment forecast for 2017</a:t>
            </a:r>
            <a:endParaRPr kumimoji="0" lang="pt-PT" sz="8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55" name="Flowchart: Alternate Process 54"/>
          <p:cNvSpPr/>
          <p:nvPr/>
        </p:nvSpPr>
        <p:spPr bwMode="auto">
          <a:xfrm>
            <a:off x="623098" y="7789688"/>
            <a:ext cx="621940" cy="300792"/>
          </a:xfrm>
          <a:prstGeom prst="flowChartAlternateProcess">
            <a:avLst/>
          </a:prstGeom>
          <a:solidFill>
            <a:schemeClr val="accent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latin typeface="Arial" panose="020B0604020202020204" pitchFamily="34" charset="0"/>
                <a:cs typeface="Arial" panose="020B0604020202020204" pitchFamily="34" charset="0"/>
              </a:rPr>
              <a:t>6.6%</a:t>
            </a:r>
            <a:endParaRPr kumimoji="0" lang="pt-PT"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56" name="Flowchart: Alternate Process 55"/>
          <p:cNvSpPr/>
          <p:nvPr/>
        </p:nvSpPr>
        <p:spPr bwMode="auto">
          <a:xfrm>
            <a:off x="1303980" y="7788643"/>
            <a:ext cx="1925023" cy="300792"/>
          </a:xfrm>
          <a:prstGeom prst="flowChartAlternateProcess">
            <a:avLst/>
          </a:prstGeom>
          <a:solidFill>
            <a:srgbClr val="CCCACB"/>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800" dirty="0" smtClean="0">
                <a:latin typeface="Arial" panose="020B0604020202020204" pitchFamily="34" charset="0"/>
                <a:cs typeface="Arial" panose="020B0604020202020204" pitchFamily="34" charset="0"/>
              </a:rPr>
              <a:t>External debt CAGR until 2020</a:t>
            </a:r>
            <a:endParaRPr kumimoji="0" lang="pt-PT" sz="8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57" name="Flowchart: Alternate Process 56"/>
          <p:cNvSpPr/>
          <p:nvPr/>
        </p:nvSpPr>
        <p:spPr bwMode="auto">
          <a:xfrm>
            <a:off x="623098" y="8751238"/>
            <a:ext cx="621940" cy="198636"/>
          </a:xfrm>
          <a:prstGeom prst="flowChartAlternateProcess">
            <a:avLst/>
          </a:prstGeom>
          <a:solidFill>
            <a:schemeClr val="accent2"/>
          </a:solidFill>
          <a:ln>
            <a:noFill/>
          </a:ln>
          <a:effectLst/>
          <a:extLst/>
        </p:spPr>
        <p:txBody>
          <a:bodyPr vert="horz" wrap="square" lIns="0" tIns="0" rIns="0" bIns="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pt-PT" sz="6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rPr>
              <a:t>Portugal 2020</a:t>
            </a:r>
            <a:endParaRPr kumimoji="0" lang="pt-PT" sz="4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58" name="Flowchart: Alternate Process 57"/>
          <p:cNvSpPr/>
          <p:nvPr/>
        </p:nvSpPr>
        <p:spPr bwMode="auto">
          <a:xfrm>
            <a:off x="1303980" y="8699356"/>
            <a:ext cx="1925023" cy="300792"/>
          </a:xfrm>
          <a:prstGeom prst="flowChartAlternateProcess">
            <a:avLst/>
          </a:prstGeom>
          <a:solidFill>
            <a:srgbClr val="CCCACB"/>
          </a:solidFill>
          <a:ln>
            <a:noFill/>
          </a:ln>
          <a:effectLst/>
          <a:extLst/>
        </p:spPr>
        <p:txBody>
          <a:bodyPr vert="horz" wrap="square" lIns="0" tIns="45720" rIns="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800" dirty="0" smtClean="0">
                <a:latin typeface="Arial" panose="020B0604020202020204" pitchFamily="34" charset="0"/>
                <a:cs typeface="Arial" panose="020B0604020202020204" pitchFamily="34" charset="0"/>
              </a:rPr>
              <a:t>Portugal is on track to reach objectives</a:t>
            </a:r>
            <a:endParaRPr kumimoji="0" lang="pt-PT" sz="8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59" name="Flowchart: Alternate Process 58"/>
          <p:cNvSpPr/>
          <p:nvPr/>
        </p:nvSpPr>
        <p:spPr bwMode="auto">
          <a:xfrm>
            <a:off x="623098" y="8244523"/>
            <a:ext cx="621940" cy="300792"/>
          </a:xfrm>
          <a:prstGeom prst="flowChartAlternateProcess">
            <a:avLst/>
          </a:prstGeom>
          <a:solidFill>
            <a:schemeClr val="accent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latin typeface="Arial" panose="020B0604020202020204" pitchFamily="34" charset="0"/>
                <a:cs typeface="Arial" panose="020B0604020202020204" pitchFamily="34" charset="0"/>
              </a:rPr>
              <a:t>17.2%</a:t>
            </a:r>
            <a:endParaRPr kumimoji="0" lang="pt-PT"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60" name="Flowchart: Alternate Process 59"/>
          <p:cNvSpPr/>
          <p:nvPr/>
        </p:nvSpPr>
        <p:spPr bwMode="auto">
          <a:xfrm>
            <a:off x="1303980" y="8244001"/>
            <a:ext cx="1925023" cy="300792"/>
          </a:xfrm>
          <a:prstGeom prst="flowChartAlternateProcess">
            <a:avLst/>
          </a:prstGeom>
          <a:solidFill>
            <a:srgbClr val="CCCACB"/>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pt-PT" sz="8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rPr>
              <a:t>Investment in %</a:t>
            </a:r>
            <a:r>
              <a:rPr kumimoji="0" lang="pt-PT" sz="800" b="0" i="0" u="none" strike="noStrike" cap="none" normalizeH="0" dirty="0" smtClean="0">
                <a:ln>
                  <a:noFill/>
                </a:ln>
                <a:solidFill>
                  <a:srgbClr val="010024"/>
                </a:solidFill>
                <a:effectLst/>
                <a:latin typeface="Arial" panose="020B0604020202020204" pitchFamily="34" charset="0"/>
                <a:cs typeface="Arial" panose="020B0604020202020204" pitchFamily="34" charset="0"/>
              </a:rPr>
              <a:t> of GDP in 2021</a:t>
            </a:r>
            <a:endParaRPr kumimoji="0" lang="pt-PT" sz="8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graphicFrame>
        <p:nvGraphicFramePr>
          <p:cNvPr id="67" name="Chart 66"/>
          <p:cNvGraphicFramePr>
            <a:graphicFrameLocks/>
          </p:cNvGraphicFramePr>
          <p:nvPr>
            <p:extLst/>
          </p:nvPr>
        </p:nvGraphicFramePr>
        <p:xfrm>
          <a:off x="3303562" y="5708642"/>
          <a:ext cx="3455416" cy="323240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3500437" y="8602618"/>
            <a:ext cx="2880107" cy="954107"/>
          </a:xfrm>
          <a:prstGeom prst="rect">
            <a:avLst/>
          </a:prstGeom>
          <a:noFill/>
        </p:spPr>
        <p:txBody>
          <a:bodyPr wrap="square" lIns="0" rIns="0" rtlCol="0">
            <a:spAutoFit/>
          </a:bodyPr>
          <a:lstStyle/>
          <a:p>
            <a:pPr algn="just">
              <a:lnSpc>
                <a:spcPct val="100000"/>
              </a:lnSpc>
            </a:pPr>
            <a:r>
              <a:rPr lang="en-US" sz="800" dirty="0">
                <a:solidFill>
                  <a:srgbClr val="646464"/>
                </a:solidFill>
                <a:latin typeface="Arial" panose="020B0604020202020204" pitchFamily="34" charset="0"/>
                <a:cs typeface="Arial" panose="020B0604020202020204" pitchFamily="34" charset="0"/>
              </a:rPr>
              <a:t>The sectors presented in the following pages of this report are considered of common interest between India and Portugal. Each sector presents an in-depth analysis of the Portuguese reality, recent trends, main players and recent M&amp;A activity. Moreover, gaps and opportunities have been identified so that Indian potential investors could benefit of and cooperation between the two countries can be further </a:t>
            </a:r>
            <a:r>
              <a:rPr lang="en-US" sz="800" dirty="0" smtClean="0">
                <a:solidFill>
                  <a:srgbClr val="646464"/>
                </a:solidFill>
                <a:latin typeface="Arial" panose="020B0604020202020204" pitchFamily="34" charset="0"/>
                <a:cs typeface="Arial" panose="020B0604020202020204" pitchFamily="34" charset="0"/>
              </a:rPr>
              <a:t>fostered.</a:t>
            </a:r>
            <a:endParaRPr lang="pt-PT" sz="800" dirty="0">
              <a:solidFill>
                <a:srgbClr val="646464"/>
              </a:solidFill>
              <a:latin typeface="Arial" panose="020B0604020202020204" pitchFamily="34" charset="0"/>
              <a:cs typeface="Arial" panose="020B0604020202020204" pitchFamily="34" charset="0"/>
            </a:endParaRPr>
          </a:p>
        </p:txBody>
      </p:sp>
      <p:graphicFrame>
        <p:nvGraphicFramePr>
          <p:cNvPr id="42" name="Chart 41"/>
          <p:cNvGraphicFramePr>
            <a:graphicFrameLocks/>
          </p:cNvGraphicFramePr>
          <p:nvPr>
            <p:extLst/>
          </p:nvPr>
        </p:nvGraphicFramePr>
        <p:xfrm>
          <a:off x="3180097" y="2082981"/>
          <a:ext cx="3424203" cy="23496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107058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6"/>
          <p:cNvSpPr txBox="1">
            <a:spLocks/>
          </p:cNvSpPr>
          <p:nvPr/>
        </p:nvSpPr>
        <p:spPr>
          <a:xfrm>
            <a:off x="3500438" y="1638509"/>
            <a:ext cx="2808288" cy="753708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Market specifics</a:t>
            </a:r>
          </a:p>
          <a:p>
            <a:pPr algn="just">
              <a:spcAft>
                <a:spcPts val="0"/>
              </a:spcAft>
            </a:pPr>
            <a:r>
              <a:rPr lang="en-US" sz="900" b="0" kern="0" dirty="0">
                <a:latin typeface="Arial" panose="020B0604020202020204" pitchFamily="34" charset="0"/>
                <a:cs typeface="Arial" panose="020B0604020202020204" pitchFamily="34" charset="0"/>
              </a:rPr>
              <a:t>The impact of the Travel and Tourism sector on Portuguese GDP has been increasing and </a:t>
            </a:r>
            <a:r>
              <a:rPr lang="en-US" sz="900" b="0" kern="0" dirty="0" smtClean="0">
                <a:latin typeface="Arial" panose="020B0604020202020204" pitchFamily="34" charset="0"/>
                <a:cs typeface="Arial" panose="020B0604020202020204" pitchFamily="34" charset="0"/>
              </a:rPr>
              <a:t>it’s </a:t>
            </a:r>
            <a:r>
              <a:rPr lang="en-US" sz="900" b="0" kern="0" dirty="0">
                <a:latin typeface="Arial" panose="020B0604020202020204" pitchFamily="34" charset="0"/>
                <a:cs typeface="Arial" panose="020B0604020202020204" pitchFamily="34" charset="0"/>
              </a:rPr>
              <a:t>expected to </a:t>
            </a:r>
            <a:r>
              <a:rPr lang="en-US" sz="900" b="0" kern="0" dirty="0" smtClean="0">
                <a:latin typeface="Arial" panose="020B0604020202020204" pitchFamily="34" charset="0"/>
                <a:cs typeface="Arial" panose="020B0604020202020204" pitchFamily="34" charset="0"/>
              </a:rPr>
              <a:t>follow the same trend until </a:t>
            </a:r>
            <a:r>
              <a:rPr lang="en-US" sz="900" b="0" kern="0" dirty="0">
                <a:latin typeface="Arial" panose="020B0604020202020204" pitchFamily="34" charset="0"/>
                <a:cs typeface="Arial" panose="020B0604020202020204" pitchFamily="34" charset="0"/>
              </a:rPr>
              <a:t>2026. In 2015, direct contribution was €11.3bn and total contribution €29.2bn.</a:t>
            </a:r>
          </a:p>
          <a:p>
            <a:pPr algn="just">
              <a:spcAft>
                <a:spcPts val="0"/>
              </a:spcAft>
            </a:pPr>
            <a:r>
              <a:rPr lang="en-US" sz="900" b="0" kern="0" dirty="0">
                <a:latin typeface="Arial" panose="020B0604020202020204" pitchFamily="34" charset="0"/>
                <a:cs typeface="Arial" panose="020B0604020202020204" pitchFamily="34" charset="0"/>
              </a:rPr>
              <a:t>The impact of the sector </a:t>
            </a:r>
            <a:r>
              <a:rPr lang="en-US" sz="900" b="0" kern="0" dirty="0" smtClean="0">
                <a:latin typeface="Arial" panose="020B0604020202020204" pitchFamily="34" charset="0"/>
                <a:cs typeface="Arial" panose="020B0604020202020204" pitchFamily="34" charset="0"/>
              </a:rPr>
              <a:t>in jobs’ creation is also  increasing significantly.</a:t>
            </a: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a:latin typeface="Arial" panose="020B0604020202020204" pitchFamily="34" charset="0"/>
              <a:cs typeface="Arial" panose="020B0604020202020204" pitchFamily="34" charset="0"/>
            </a:endParaRPr>
          </a:p>
          <a:p>
            <a:pPr algn="just">
              <a:spcAft>
                <a:spcPts val="0"/>
              </a:spcAft>
            </a:pPr>
            <a:endParaRPr lang="en-US" sz="900" b="0" kern="0" dirty="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a:latin typeface="Arial" panose="020B0604020202020204" pitchFamily="34" charset="0"/>
              <a:cs typeface="Arial" panose="020B0604020202020204" pitchFamily="34" charset="0"/>
            </a:endParaRPr>
          </a:p>
          <a:p>
            <a:pPr algn="just">
              <a:spcAft>
                <a:spcPts val="0"/>
              </a:spcAft>
            </a:pPr>
            <a:r>
              <a:rPr lang="en-US" sz="900" b="0" kern="0" dirty="0" smtClean="0">
                <a:latin typeface="Arial" panose="020B0604020202020204" pitchFamily="34" charset="0"/>
                <a:cs typeface="Arial" panose="020B0604020202020204" pitchFamily="34" charset="0"/>
              </a:rPr>
              <a:t>.</a:t>
            </a:r>
          </a:p>
          <a:p>
            <a:pPr algn="just">
              <a:spcAft>
                <a:spcPts val="0"/>
              </a:spcAft>
            </a:pPr>
            <a:endParaRPr lang="en-US" sz="900" b="0" kern="0" dirty="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a:latin typeface="Arial" panose="020B0604020202020204" pitchFamily="34" charset="0"/>
              <a:cs typeface="Arial" panose="020B0604020202020204" pitchFamily="34" charset="0"/>
            </a:endParaRPr>
          </a:p>
          <a:p>
            <a:pPr algn="just"/>
            <a:r>
              <a:rPr lang="en-US" sz="900" b="0" kern="0" dirty="0" smtClean="0">
                <a:latin typeface="Arial" panose="020B0604020202020204" pitchFamily="34" charset="0"/>
                <a:cs typeface="Arial" panose="020B0604020202020204" pitchFamily="34" charset="0"/>
              </a:rPr>
              <a:t>The tourism trade sector is historically a net exporter and has been able to strengthen its position in the national trade balance.</a:t>
            </a: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p:txBody>
      </p:sp>
      <p:graphicFrame>
        <p:nvGraphicFramePr>
          <p:cNvPr id="449" name="Chart 448"/>
          <p:cNvGraphicFramePr>
            <a:graphicFrameLocks/>
          </p:cNvGraphicFramePr>
          <p:nvPr>
            <p:extLst/>
          </p:nvPr>
        </p:nvGraphicFramePr>
        <p:xfrm>
          <a:off x="3435423" y="3429000"/>
          <a:ext cx="3072074" cy="256941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8730" name="think-cell Slide" r:id="rId6" imgW="216" imgH="216" progId="TCLayout.ActiveDocument.1">
                  <p:embed/>
                </p:oleObj>
              </mc:Choice>
              <mc:Fallback>
                <p:oleObj name="think-cell Slide" r:id="rId6" imgW="216" imgH="216"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6" name="Title 5"/>
          <p:cNvSpPr>
            <a:spLocks noGrp="1"/>
          </p:cNvSpPr>
          <p:nvPr>
            <p:ph type="title"/>
          </p:nvPr>
        </p:nvSpPr>
        <p:spPr>
          <a:xfrm>
            <a:off x="538162" y="484189"/>
            <a:ext cx="5739561" cy="1003300"/>
          </a:xfrm>
        </p:spPr>
        <p:txBody>
          <a:bodyPr anchor="t">
            <a:normAutofit/>
          </a:bodyPr>
          <a:lstStyle/>
          <a:p>
            <a:r>
              <a:rPr lang="en-US" sz="2200" dirty="0" smtClean="0">
                <a:latin typeface="Arial" panose="020B0604020202020204" pitchFamily="34" charset="0"/>
                <a:cs typeface="Arial" panose="020B0604020202020204" pitchFamily="34" charset="0"/>
              </a:rPr>
              <a:t>Tourism and hospitality</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Market specifics, indicators and impacts</a:t>
            </a:r>
            <a:endParaRPr lang="en-US" sz="2200" dirty="0">
              <a:solidFill>
                <a:schemeClr val="accent2"/>
              </a:solidFill>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3596198" y="1932858"/>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3500438" y="5668883"/>
            <a:ext cx="2700999" cy="259045"/>
          </a:xfrm>
          <a:prstGeom prst="rect">
            <a:avLst/>
          </a:prstGeom>
          <a:noFill/>
        </p:spPr>
        <p:txBody>
          <a:bodyPr wrap="square" rtlCol="0">
            <a:spAutoFit/>
          </a:bodyPr>
          <a:lstStyle/>
          <a:p>
            <a:pPr algn="l"/>
            <a:r>
              <a:rPr lang="pt-PT" sz="800" dirty="0" err="1" smtClean="0">
                <a:latin typeface="Arial" panose="020B0604020202020204" pitchFamily="34" charset="0"/>
                <a:cs typeface="Arial" panose="020B0604020202020204" pitchFamily="34" charset="0"/>
              </a:rPr>
              <a:t>Source</a:t>
            </a:r>
            <a:r>
              <a:rPr lang="pt-PT" sz="800" dirty="0" smtClean="0">
                <a:latin typeface="Arial" panose="020B0604020202020204" pitchFamily="34" charset="0"/>
                <a:cs typeface="Arial" panose="020B0604020202020204" pitchFamily="34" charset="0"/>
              </a:rPr>
              <a:t>: </a:t>
            </a:r>
            <a:r>
              <a:rPr lang="pt-PT" sz="800" dirty="0" err="1" smtClean="0">
                <a:latin typeface="Arial" panose="020B0604020202020204" pitchFamily="34" charset="0"/>
                <a:cs typeface="Arial" panose="020B0604020202020204" pitchFamily="34" charset="0"/>
              </a:rPr>
              <a:t>World</a:t>
            </a:r>
            <a:r>
              <a:rPr lang="pt-PT" sz="800" dirty="0" smtClean="0">
                <a:latin typeface="Arial" panose="020B0604020202020204" pitchFamily="34" charset="0"/>
                <a:cs typeface="Arial" panose="020B0604020202020204" pitchFamily="34" charset="0"/>
              </a:rPr>
              <a:t> </a:t>
            </a:r>
            <a:r>
              <a:rPr lang="pt-PT" sz="800" dirty="0" err="1" smtClean="0">
                <a:latin typeface="Arial" panose="020B0604020202020204" pitchFamily="34" charset="0"/>
                <a:cs typeface="Arial" panose="020B0604020202020204" pitchFamily="34" charset="0"/>
              </a:rPr>
              <a:t>Travel</a:t>
            </a:r>
            <a:r>
              <a:rPr lang="pt-PT" sz="800" dirty="0" smtClean="0">
                <a:latin typeface="Arial" panose="020B0604020202020204" pitchFamily="34" charset="0"/>
                <a:cs typeface="Arial" panose="020B0604020202020204" pitchFamily="34" charset="0"/>
              </a:rPr>
              <a:t> </a:t>
            </a:r>
            <a:r>
              <a:rPr lang="pt-PT" sz="800" dirty="0" err="1" smtClean="0">
                <a:latin typeface="Arial" panose="020B0604020202020204" pitchFamily="34" charset="0"/>
                <a:cs typeface="Arial" panose="020B0604020202020204" pitchFamily="34" charset="0"/>
              </a:rPr>
              <a:t>and</a:t>
            </a:r>
            <a:r>
              <a:rPr lang="pt-PT" sz="800" dirty="0" smtClean="0">
                <a:latin typeface="Arial" panose="020B0604020202020204" pitchFamily="34" charset="0"/>
                <a:cs typeface="Arial" panose="020B0604020202020204" pitchFamily="34" charset="0"/>
              </a:rPr>
              <a:t> </a:t>
            </a:r>
            <a:r>
              <a:rPr lang="pt-PT" sz="800" dirty="0" err="1" smtClean="0">
                <a:latin typeface="Arial" panose="020B0604020202020204" pitchFamily="34" charset="0"/>
                <a:cs typeface="Arial" panose="020B0604020202020204" pitchFamily="34" charset="0"/>
              </a:rPr>
              <a:t>Tourism</a:t>
            </a:r>
            <a:r>
              <a:rPr lang="pt-PT" sz="800" dirty="0" smtClean="0">
                <a:latin typeface="Arial" panose="020B0604020202020204" pitchFamily="34" charset="0"/>
                <a:cs typeface="Arial" panose="020B0604020202020204" pitchFamily="34" charset="0"/>
              </a:rPr>
              <a:t> </a:t>
            </a:r>
            <a:r>
              <a:rPr lang="pt-PT" sz="800" dirty="0" err="1" smtClean="0">
                <a:latin typeface="Arial" panose="020B0604020202020204" pitchFamily="34" charset="0"/>
                <a:cs typeface="Arial" panose="020B0604020202020204" pitchFamily="34" charset="0"/>
              </a:rPr>
              <a:t>Council</a:t>
            </a:r>
            <a:endParaRPr lang="pt-PT"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5"/>
          </p:nvPr>
        </p:nvSpPr>
        <p:spPr/>
        <p:txBody>
          <a:bodyPr/>
          <a:lstStyle/>
          <a:p>
            <a:pPr>
              <a:defRPr/>
            </a:pPr>
            <a:fld id="{B8325105-167D-4862-BDE6-B81FF841FD87}" type="slidenum">
              <a:rPr lang="en-US" smtClean="0"/>
              <a:pPr>
                <a:defRPr/>
              </a:pPr>
              <a:t>40</a:t>
            </a:fld>
            <a:endParaRPr lang="en-US" dirty="0"/>
          </a:p>
        </p:txBody>
      </p:sp>
      <p:grpSp>
        <p:nvGrpSpPr>
          <p:cNvPr id="7" name="Group 6"/>
          <p:cNvGrpSpPr/>
          <p:nvPr/>
        </p:nvGrpSpPr>
        <p:grpSpPr>
          <a:xfrm>
            <a:off x="474233" y="1649413"/>
            <a:ext cx="2808288" cy="9040943"/>
            <a:chOff x="3500436" y="1868695"/>
            <a:chExt cx="2808288" cy="7537087"/>
          </a:xfrm>
        </p:grpSpPr>
        <p:sp>
          <p:nvSpPr>
            <p:cNvPr id="43" name="Text Placeholder 6"/>
            <p:cNvSpPr txBox="1">
              <a:spLocks/>
            </p:cNvSpPr>
            <p:nvPr/>
          </p:nvSpPr>
          <p:spPr>
            <a:xfrm>
              <a:off x="3500436" y="1868695"/>
              <a:ext cx="2808288" cy="7537087"/>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Main KPIs</a:t>
              </a:r>
            </a:p>
            <a:p>
              <a:pPr algn="just"/>
              <a:r>
                <a:rPr lang="en-US" sz="900" b="0" kern="0" dirty="0" smtClean="0">
                  <a:latin typeface="Arial" panose="020B0604020202020204" pitchFamily="34" charset="0"/>
                  <a:cs typeface="Arial" panose="020B0604020202020204" pitchFamily="34" charset="0"/>
                </a:rPr>
                <a:t>It is difficult to set the boundaries </a:t>
              </a:r>
              <a:r>
                <a:rPr lang="en-US" sz="900" b="0" kern="0" dirty="0">
                  <a:latin typeface="Arial" panose="020B0604020202020204" pitchFamily="34" charset="0"/>
                  <a:cs typeface="Arial" panose="020B0604020202020204" pitchFamily="34" charset="0"/>
                </a:rPr>
                <a:t>between what is </a:t>
              </a:r>
              <a:r>
                <a:rPr lang="en-US" sz="900" b="0" kern="0" dirty="0" smtClean="0">
                  <a:latin typeface="Arial" panose="020B0604020202020204" pitchFamily="34" charset="0"/>
                  <a:cs typeface="Arial" panose="020B0604020202020204" pitchFamily="34" charset="0"/>
                </a:rPr>
                <a:t> ‘’touristic activity’’ and not. As such, one has to establish </a:t>
              </a:r>
              <a:r>
                <a:rPr lang="en-US" sz="900" b="0" kern="0" dirty="0">
                  <a:latin typeface="Arial" panose="020B0604020202020204" pitchFamily="34" charset="0"/>
                  <a:cs typeface="Arial" panose="020B0604020202020204" pitchFamily="34" charset="0"/>
                </a:rPr>
                <a:t>a delimited market </a:t>
              </a:r>
              <a:r>
                <a:rPr lang="en-US" sz="900" b="0" kern="0" dirty="0" smtClean="0">
                  <a:latin typeface="Arial" panose="020B0604020202020204" pitchFamily="34" charset="0"/>
                  <a:cs typeface="Arial" panose="020B0604020202020204" pitchFamily="34" charset="0"/>
                </a:rPr>
                <a:t>to better </a:t>
              </a:r>
              <a:r>
                <a:rPr lang="en-US" sz="900" b="0" kern="0" dirty="0" err="1" smtClean="0">
                  <a:latin typeface="Arial" panose="020B0604020202020204" pitchFamily="34" charset="0"/>
                  <a:cs typeface="Arial" panose="020B0604020202020204" pitchFamily="34" charset="0"/>
                </a:rPr>
                <a:t>analyse</a:t>
              </a:r>
              <a:r>
                <a:rPr lang="en-US" sz="900" b="0" kern="0" dirty="0" smtClean="0">
                  <a:latin typeface="Arial" panose="020B0604020202020204" pitchFamily="34" charset="0"/>
                  <a:cs typeface="Arial" panose="020B0604020202020204" pitchFamily="34" charset="0"/>
                </a:rPr>
                <a:t> Portugal’s key indicators in this industry.</a:t>
              </a:r>
              <a:endParaRPr lang="en-US" sz="900" b="0" kern="0" dirty="0">
                <a:latin typeface="Arial" panose="020B0604020202020204" pitchFamily="34" charset="0"/>
                <a:cs typeface="Arial" panose="020B0604020202020204" pitchFamily="34" charset="0"/>
              </a:endParaRPr>
            </a:p>
            <a:p>
              <a:pPr algn="just"/>
              <a:endParaRPr lang="en-US" sz="900" b="0" kern="0" dirty="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cxnSp>
          <p:nvCxnSpPr>
            <p:cNvPr id="23" name="Straight Connector 22"/>
            <p:cNvCxnSpPr/>
            <p:nvPr/>
          </p:nvCxnSpPr>
          <p:spPr bwMode="auto">
            <a:xfrm flipV="1">
              <a:off x="3601497" y="2114954"/>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3527550" y="7078810"/>
              <a:ext cx="2707226" cy="333556"/>
            </a:xfrm>
            <a:prstGeom prst="rect">
              <a:avLst/>
            </a:prstGeom>
            <a:noFill/>
          </p:spPr>
          <p:txBody>
            <a:bodyPr wrap="square" rtlCol="0">
              <a:spAutoFit/>
            </a:bodyPr>
            <a:lstStyle/>
            <a:p>
              <a:pPr algn="just">
                <a:lnSpc>
                  <a:spcPct val="100000"/>
                </a:lnSpc>
              </a:pPr>
              <a:r>
                <a:rPr lang="en-US" sz="700" baseline="30000" dirty="0" smtClean="0">
                  <a:latin typeface="Arial" panose="020B0604020202020204" pitchFamily="34" charset="0"/>
                  <a:cs typeface="Arial" panose="020B0604020202020204" pitchFamily="34" charset="0"/>
                </a:rPr>
                <a:t>1</a:t>
              </a:r>
              <a:r>
                <a:rPr lang="en-US" sz="500" dirty="0" smtClean="0">
                  <a:solidFill>
                    <a:schemeClr val="tx1"/>
                  </a:solidFill>
                  <a:latin typeface="Arial" panose="020B0604020202020204" pitchFamily="34" charset="0"/>
                  <a:cs typeface="Arial" panose="020B0604020202020204" pitchFamily="34" charset="0"/>
                </a:rPr>
                <a:t>Total contribution includes the wider impacts on the economy, namely the GDP impact and jobs supported by T&amp;T Investment spending, government collective spending, purchases by sectors dealing directly with tourists and spending by those who are directly or indirectly employed by T&amp;T sector.</a:t>
              </a:r>
              <a:endParaRPr lang="en-US" sz="700" dirty="0">
                <a:solidFill>
                  <a:schemeClr val="tx1"/>
                </a:solidFill>
                <a:latin typeface="Arial" panose="020B0604020202020204" pitchFamily="34" charset="0"/>
                <a:cs typeface="Arial" panose="020B0604020202020204" pitchFamily="34" charset="0"/>
              </a:endParaRPr>
            </a:p>
          </p:txBody>
        </p:sp>
      </p:grpSp>
      <p:graphicFrame>
        <p:nvGraphicFramePr>
          <p:cNvPr id="9" name="Table 8"/>
          <p:cNvGraphicFramePr>
            <a:graphicFrameLocks noGrp="1"/>
          </p:cNvGraphicFramePr>
          <p:nvPr>
            <p:extLst/>
          </p:nvPr>
        </p:nvGraphicFramePr>
        <p:xfrm>
          <a:off x="552892" y="2826510"/>
          <a:ext cx="2610566" cy="4937760"/>
        </p:xfrm>
        <a:graphic>
          <a:graphicData uri="http://schemas.openxmlformats.org/drawingml/2006/table">
            <a:tbl>
              <a:tblPr firstRow="1" bandRow="1">
                <a:tableStyleId>{5C22544A-7EE6-4342-B048-85BDC9FD1C3A}</a:tableStyleId>
              </a:tblPr>
              <a:tblGrid>
                <a:gridCol w="2610566"/>
              </a:tblGrid>
              <a:tr h="201928">
                <a:tc>
                  <a:txBody>
                    <a:bodyPr/>
                    <a:lstStyle/>
                    <a:p>
                      <a:pPr marL="0" marR="0" lvl="0" indent="0" algn="l" defTabSz="839588" rtl="0" eaLnBrk="1" fontAlgn="auto" latinLnBrk="0" hangingPunct="1">
                        <a:lnSpc>
                          <a:spcPct val="100000"/>
                        </a:lnSpc>
                        <a:spcBef>
                          <a:spcPts val="0"/>
                        </a:spcBef>
                        <a:spcAft>
                          <a:spcPts val="0"/>
                        </a:spcAft>
                        <a:buClrTx/>
                        <a:buSzTx/>
                        <a:buFontTx/>
                        <a:buNone/>
                        <a:tabLst/>
                        <a:defRPr/>
                      </a:pPr>
                      <a:r>
                        <a:rPr lang="en-US" sz="1400" kern="0" dirty="0" smtClean="0">
                          <a:solidFill>
                            <a:schemeClr val="accent2"/>
                          </a:solidFill>
                          <a:latin typeface="Arial" panose="020B0604020202020204" pitchFamily="34" charset="0"/>
                          <a:cs typeface="Arial" panose="020B0604020202020204" pitchFamily="34" charset="0"/>
                        </a:rPr>
                        <a:t>€29.2b</a:t>
                      </a:r>
                      <a:r>
                        <a:rPr lang="en-US" sz="1400" kern="0" baseline="0" dirty="0" smtClean="0">
                          <a:solidFill>
                            <a:schemeClr val="accent2"/>
                          </a:solidFill>
                          <a:latin typeface="Arial" panose="020B0604020202020204" pitchFamily="34" charset="0"/>
                          <a:cs typeface="Arial" panose="020B0604020202020204" pitchFamily="34" charset="0"/>
                        </a:rPr>
                        <a:t> vs </a:t>
                      </a:r>
                      <a:r>
                        <a:rPr lang="en-US" sz="1400" kern="0" dirty="0" smtClean="0">
                          <a:solidFill>
                            <a:schemeClr val="accent2"/>
                          </a:solidFill>
                          <a:latin typeface="Arial" panose="020B0604020202020204" pitchFamily="34" charset="0"/>
                          <a:cs typeface="Arial" panose="020B0604020202020204" pitchFamily="34" charset="0"/>
                        </a:rPr>
                        <a:t>€11.3bn</a:t>
                      </a:r>
                      <a:endParaRPr lang="en-GB" sz="1400" dirty="0">
                        <a:solidFill>
                          <a:schemeClr val="accent2"/>
                        </a:solidFill>
                      </a:endParaRPr>
                    </a:p>
                  </a:txBody>
                  <a:tcPr>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r>
              <a:tr h="272603">
                <a:tc>
                  <a:txBody>
                    <a:bodyPr/>
                    <a:lstStyle/>
                    <a:p>
                      <a:pPr marL="0" marR="0" lvl="0" indent="0" algn="l" defTabSz="839588" rtl="0" eaLnBrk="1" fontAlgn="auto" latinLnBrk="0" hangingPunct="1">
                        <a:lnSpc>
                          <a:spcPct val="100000"/>
                        </a:lnSpc>
                        <a:spcBef>
                          <a:spcPts val="0"/>
                        </a:spcBef>
                        <a:spcAft>
                          <a:spcPts val="0"/>
                        </a:spcAft>
                        <a:buClrTx/>
                        <a:buSzTx/>
                        <a:buFontTx/>
                        <a:buNone/>
                        <a:tabLst/>
                        <a:defRPr/>
                      </a:pPr>
                      <a:r>
                        <a:rPr lang="en-US" sz="700" dirty="0" smtClean="0"/>
                        <a:t>Total contribution</a:t>
                      </a:r>
                      <a:r>
                        <a:rPr lang="en-US" sz="700" baseline="30000" dirty="0" smtClean="0"/>
                        <a:t>1</a:t>
                      </a:r>
                      <a:r>
                        <a:rPr lang="en-US" sz="700" dirty="0" smtClean="0"/>
                        <a:t> to GDP in 2015, (corresponding to 16.4% of total GDP)</a:t>
                      </a:r>
                      <a:r>
                        <a:rPr lang="en-US" sz="700" baseline="0" dirty="0" smtClean="0"/>
                        <a:t> vs d</a:t>
                      </a:r>
                      <a:r>
                        <a:rPr lang="en-US" sz="700" dirty="0" smtClean="0"/>
                        <a:t>irect contribution</a:t>
                      </a:r>
                      <a:r>
                        <a:rPr lang="en-US" sz="700" baseline="30000" dirty="0" smtClean="0"/>
                        <a:t>1</a:t>
                      </a:r>
                      <a:r>
                        <a:rPr lang="en-US" sz="700" dirty="0" smtClean="0"/>
                        <a:t> to GDP in 2015, (corresponding to 6.4% of total GDP)</a:t>
                      </a:r>
                    </a:p>
                  </a:txBody>
                  <a:tcPr>
                    <a:lnL w="12700" cmpd="sng">
                      <a:noFill/>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201928">
                <a:tc>
                  <a:txBody>
                    <a:bodyPr/>
                    <a:lstStyle/>
                    <a:p>
                      <a:r>
                        <a:rPr lang="en-US" sz="1400" kern="0" dirty="0" smtClean="0">
                          <a:solidFill>
                            <a:schemeClr val="accent2"/>
                          </a:solidFill>
                          <a:latin typeface="Arial" panose="020B0604020202020204" pitchFamily="34" charset="0"/>
                          <a:cs typeface="Arial" panose="020B0604020202020204" pitchFamily="34" charset="0"/>
                        </a:rPr>
                        <a:t>883k vs 363k </a:t>
                      </a:r>
                      <a:endParaRPr lang="en-GB" sz="1400" dirty="0">
                        <a:solidFill>
                          <a:schemeClr val="accent2"/>
                        </a:solidFill>
                      </a:endParaRPr>
                    </a:p>
                  </a:txBody>
                  <a:tcPr>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r>
              <a:tr h="555302">
                <a:tc>
                  <a:txBody>
                    <a:bodyPr/>
                    <a:lstStyle/>
                    <a:p>
                      <a:r>
                        <a:rPr lang="en-US" sz="700" dirty="0" smtClean="0"/>
                        <a:t>Total jobs created by the tourism sector in 2015 (19.3% of total employment) </a:t>
                      </a:r>
                      <a:r>
                        <a:rPr lang="en-US" sz="700" baseline="0" dirty="0" smtClean="0"/>
                        <a:t>vs d</a:t>
                      </a:r>
                      <a:r>
                        <a:rPr lang="en-US" sz="700" dirty="0" smtClean="0"/>
                        <a:t>irect</a:t>
                      </a:r>
                      <a:r>
                        <a:rPr lang="en-US" sz="700" baseline="30000" dirty="0" smtClean="0"/>
                        <a:t>1</a:t>
                      </a:r>
                      <a:r>
                        <a:rPr lang="en-US" sz="700" dirty="0" smtClean="0"/>
                        <a:t> jobs in the same year. According to T&amp;T Council, ‘’total jobs’’</a:t>
                      </a:r>
                      <a:r>
                        <a:rPr lang="en-US" sz="700" baseline="0" dirty="0" smtClean="0"/>
                        <a:t> was </a:t>
                      </a:r>
                      <a:r>
                        <a:rPr lang="en-US" sz="700" dirty="0" smtClean="0"/>
                        <a:t>forecasted to increase by 3.7% in 2016 and to reach 1m jobs in 2026</a:t>
                      </a:r>
                      <a:r>
                        <a:rPr lang="en-US" sz="700" baseline="0" dirty="0" smtClean="0"/>
                        <a:t>. Direct jobs are </a:t>
                      </a:r>
                      <a:r>
                        <a:rPr lang="en-US" sz="700" dirty="0" smtClean="0"/>
                        <a:t>forecasted to grow by 4.6% in 2016</a:t>
                      </a:r>
                      <a:r>
                        <a:rPr lang="en-US" sz="700" baseline="0" dirty="0" smtClean="0"/>
                        <a:t> (reaching</a:t>
                      </a:r>
                      <a:r>
                        <a:rPr lang="en-US" sz="700" dirty="0" smtClean="0"/>
                        <a:t> 8.2% of total employment). By</a:t>
                      </a:r>
                      <a:r>
                        <a:rPr lang="en-US" sz="700" baseline="0" dirty="0" smtClean="0"/>
                        <a:t> 2026, direct jobs </a:t>
                      </a:r>
                      <a:r>
                        <a:rPr lang="en-US" sz="700" dirty="0" smtClean="0"/>
                        <a:t>are expected to reach</a:t>
                      </a:r>
                      <a:r>
                        <a:rPr lang="en-US" sz="700" baseline="0" dirty="0" smtClean="0"/>
                        <a:t> the </a:t>
                      </a:r>
                      <a:r>
                        <a:rPr lang="en-US" sz="700" dirty="0" smtClean="0"/>
                        <a:t>441k figure.</a:t>
                      </a:r>
                    </a:p>
                  </a:txBody>
                  <a:tcPr>
                    <a:lnL w="12700" cmpd="sng">
                      <a:noFill/>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201928">
                <a:tc>
                  <a:txBody>
                    <a:bodyPr/>
                    <a:lstStyle/>
                    <a:p>
                      <a:r>
                        <a:rPr lang="en-US" sz="1400" kern="0" dirty="0" smtClean="0">
                          <a:solidFill>
                            <a:schemeClr val="accent2"/>
                          </a:solidFill>
                          <a:latin typeface="Arial" panose="020B0604020202020204" pitchFamily="34" charset="0"/>
                          <a:cs typeface="Arial" panose="020B0604020202020204" pitchFamily="34" charset="0"/>
                        </a:rPr>
                        <a:t>€14.1bn </a:t>
                      </a:r>
                      <a:endParaRPr lang="en-GB" sz="1400" dirty="0">
                        <a:solidFill>
                          <a:schemeClr val="accent2"/>
                        </a:solidFill>
                      </a:endParaRPr>
                    </a:p>
                  </a:txBody>
                  <a:tcPr>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r>
              <a:tr h="201928">
                <a:tc>
                  <a:txBody>
                    <a:bodyPr/>
                    <a:lstStyle/>
                    <a:p>
                      <a:r>
                        <a:rPr lang="en-US" sz="700" dirty="0" smtClean="0"/>
                        <a:t>Money spent by foreign visitors (or visitors exports) in Portugal in 2015</a:t>
                      </a:r>
                    </a:p>
                  </a:txBody>
                  <a:tcPr>
                    <a:lnL w="12700" cmpd="sng">
                      <a:noFill/>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201928">
                <a:tc>
                  <a:txBody>
                    <a:bodyPr/>
                    <a:lstStyle/>
                    <a:p>
                      <a:r>
                        <a:rPr lang="en-US" sz="1400" kern="0" dirty="0" smtClean="0">
                          <a:solidFill>
                            <a:schemeClr val="accent2"/>
                          </a:solidFill>
                          <a:latin typeface="Arial" panose="020B0604020202020204" pitchFamily="34" charset="0"/>
                          <a:ea typeface="+mn-ea"/>
                          <a:cs typeface="Arial" panose="020B0604020202020204" pitchFamily="34" charset="0"/>
                        </a:rPr>
                        <a:t>€2.4bn</a:t>
                      </a:r>
                    </a:p>
                  </a:txBody>
                  <a:tcPr>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r>
              <a:tr h="272603">
                <a:tc>
                  <a:txBody>
                    <a:bodyPr/>
                    <a:lstStyle/>
                    <a:p>
                      <a:r>
                        <a:rPr lang="en-US" sz="700" baseline="0" dirty="0" smtClean="0"/>
                        <a:t>C</a:t>
                      </a:r>
                      <a:r>
                        <a:rPr lang="en-US" sz="700" dirty="0" smtClean="0"/>
                        <a:t>apital investment attracted in 2015 by the travel and tourism industry. By 2026, the share in total national investment is expected to have increased by</a:t>
                      </a:r>
                      <a:r>
                        <a:rPr lang="en-US" sz="700" baseline="0" dirty="0" smtClean="0"/>
                        <a:t> </a:t>
                      </a:r>
                      <a:r>
                        <a:rPr lang="en-US" sz="700" dirty="0" smtClean="0"/>
                        <a:t>10.4%.</a:t>
                      </a:r>
                    </a:p>
                  </a:txBody>
                  <a:tcPr>
                    <a:lnL w="12700" cmpd="sng">
                      <a:noFill/>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201928">
                <a:tc>
                  <a:txBody>
                    <a:bodyPr/>
                    <a:lstStyle/>
                    <a:p>
                      <a:r>
                        <a:rPr lang="en-GB" sz="1400" dirty="0" smtClean="0">
                          <a:solidFill>
                            <a:schemeClr val="accent2"/>
                          </a:solidFill>
                        </a:rPr>
                        <a:t>84% Leisure spending</a:t>
                      </a:r>
                      <a:endParaRPr lang="en-GB" sz="1400" dirty="0">
                        <a:solidFill>
                          <a:schemeClr val="accent2"/>
                        </a:solidFill>
                      </a:endParaRPr>
                    </a:p>
                  </a:txBody>
                  <a:tcPr>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r>
              <a:tr h="343278">
                <a:tc>
                  <a:txBody>
                    <a:bodyPr/>
                    <a:lstStyle/>
                    <a:p>
                      <a:r>
                        <a:rPr lang="en-US" sz="700" dirty="0" smtClean="0"/>
                        <a:t>Weight</a:t>
                      </a:r>
                      <a:r>
                        <a:rPr lang="en-US" sz="700" baseline="0" dirty="0" smtClean="0"/>
                        <a:t> of Leisure spending in</a:t>
                      </a:r>
                      <a:r>
                        <a:rPr lang="en-US" sz="700" dirty="0" smtClean="0"/>
                        <a:t> Tourism and travel (“T&amp;T”) contribution to GDP </a:t>
                      </a:r>
                      <a:r>
                        <a:rPr lang="en-US" sz="700" baseline="0" dirty="0" smtClean="0"/>
                        <a:t> of </a:t>
                      </a:r>
                      <a:r>
                        <a:rPr lang="en-US" sz="700" dirty="0" smtClean="0"/>
                        <a:t>World Travel and Tourism Council. Business spending</a:t>
                      </a:r>
                      <a:r>
                        <a:rPr lang="en-US" sz="700" baseline="0" dirty="0" smtClean="0"/>
                        <a:t> is only 16%:</a:t>
                      </a:r>
                      <a:endParaRPr lang="en-US" sz="700" dirty="0" smtClean="0"/>
                    </a:p>
                    <a:p>
                      <a:endParaRPr lang="en-US" sz="700" dirty="0" smtClean="0"/>
                    </a:p>
                  </a:txBody>
                  <a:tcPr>
                    <a:lnL w="12700" cmpd="sng">
                      <a:noFill/>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201928">
                <a:tc>
                  <a:txBody>
                    <a:bodyPr/>
                    <a:lstStyle/>
                    <a:p>
                      <a:r>
                        <a:rPr lang="en-GB" sz="1400" dirty="0" smtClean="0">
                          <a:solidFill>
                            <a:schemeClr val="accent2"/>
                          </a:solidFill>
                        </a:rPr>
                        <a:t>66.4% Foreign</a:t>
                      </a:r>
                      <a:r>
                        <a:rPr lang="en-GB" sz="1400" baseline="0" dirty="0" smtClean="0">
                          <a:solidFill>
                            <a:schemeClr val="accent2"/>
                          </a:solidFill>
                        </a:rPr>
                        <a:t> spending</a:t>
                      </a:r>
                      <a:endParaRPr lang="en-GB" sz="1400" dirty="0">
                        <a:solidFill>
                          <a:schemeClr val="accent2"/>
                        </a:solidFill>
                      </a:endParaRPr>
                    </a:p>
                  </a:txBody>
                  <a:tcPr>
                    <a:lnL w="12700" cmpd="sng">
                      <a:noFill/>
                    </a:lnL>
                    <a:lnR w="12700" cmpd="sng">
                      <a:noFill/>
                    </a:lnR>
                    <a:lnT w="12700" cmpd="sng">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r>
              <a:tr h="413953">
                <a:tc>
                  <a:txBody>
                    <a:bodyPr/>
                    <a:lstStyle/>
                    <a:p>
                      <a:r>
                        <a:rPr lang="en-US" sz="700" dirty="0" smtClean="0"/>
                        <a:t>According to World Travel and Tourism Council, most of the GDP comes from foreign visitor spending (66.4%).  While domestic spending is forecasted to grow to €7.3bn in 2016 and to €8.6bn in 2026; foreign visitor spending will reach €18.6bn in 2026.</a:t>
                      </a:r>
                    </a:p>
                  </a:txBody>
                  <a:tcPr>
                    <a:lnL w="12700" cmpd="sng">
                      <a:noFill/>
                    </a:lnL>
                    <a:lnR w="12700" cmpd="sng">
                      <a:noFill/>
                    </a:lnR>
                    <a:lnT w="1270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graphicFrame>
        <p:nvGraphicFramePr>
          <p:cNvPr id="451" name="Chart 450"/>
          <p:cNvGraphicFramePr>
            <a:graphicFrameLocks/>
          </p:cNvGraphicFramePr>
          <p:nvPr>
            <p:extLst/>
          </p:nvPr>
        </p:nvGraphicFramePr>
        <p:xfrm>
          <a:off x="3575798" y="6896100"/>
          <a:ext cx="2701925" cy="2365350"/>
        </p:xfrm>
        <a:graphic>
          <a:graphicData uri="http://schemas.openxmlformats.org/drawingml/2006/chart">
            <c:chart xmlns:c="http://schemas.openxmlformats.org/drawingml/2006/chart" xmlns:r="http://schemas.openxmlformats.org/officeDocument/2006/relationships" r:id="rId8"/>
          </a:graphicData>
        </a:graphic>
      </p:graphicFrame>
      <p:sp>
        <p:nvSpPr>
          <p:cNvPr id="22" name="TextBox 21"/>
          <p:cNvSpPr txBox="1"/>
          <p:nvPr/>
        </p:nvSpPr>
        <p:spPr>
          <a:xfrm>
            <a:off x="3435423" y="9091490"/>
            <a:ext cx="2700999" cy="259045"/>
          </a:xfrm>
          <a:prstGeom prst="rect">
            <a:avLst/>
          </a:prstGeom>
          <a:noFill/>
        </p:spPr>
        <p:txBody>
          <a:bodyPr wrap="square" rtlCol="0">
            <a:spAutoFit/>
          </a:bodyPr>
          <a:lstStyle/>
          <a:p>
            <a:pPr algn="l"/>
            <a:r>
              <a:rPr lang="pt-PT" sz="800" dirty="0" err="1" smtClean="0">
                <a:latin typeface="Arial" panose="020B0604020202020204" pitchFamily="34" charset="0"/>
                <a:cs typeface="Arial" panose="020B0604020202020204" pitchFamily="34" charset="0"/>
              </a:rPr>
              <a:t>Source</a:t>
            </a:r>
            <a:r>
              <a:rPr lang="pt-PT" sz="800" dirty="0" smtClean="0">
                <a:latin typeface="Arial" panose="020B0604020202020204" pitchFamily="34" charset="0"/>
                <a:cs typeface="Arial" panose="020B0604020202020204" pitchFamily="34" charset="0"/>
              </a:rPr>
              <a:t>: PORDATA</a:t>
            </a:r>
            <a:endParaRPr lang="pt-P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08111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3488674" y="8056534"/>
            <a:ext cx="2922943" cy="1404000"/>
          </a:xfrm>
          <a:prstGeom prst="rect">
            <a:avLst/>
          </a:prstGeom>
          <a:solidFill>
            <a:schemeClr val="accent5"/>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EYInterstate Regular" pitchFamily="1" charset="0"/>
            </a:endParaRPr>
          </a:p>
        </p:txBody>
      </p:sp>
      <p:sp>
        <p:nvSpPr>
          <p:cNvPr id="27" name="Text Placeholder 6"/>
          <p:cNvSpPr txBox="1">
            <a:spLocks/>
          </p:cNvSpPr>
          <p:nvPr/>
        </p:nvSpPr>
        <p:spPr>
          <a:xfrm>
            <a:off x="3488674" y="1627133"/>
            <a:ext cx="2808288" cy="753708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r>
              <a:rPr lang="en-US" kern="0" dirty="0">
                <a:latin typeface="Arial" panose="020B0604020202020204" pitchFamily="34" charset="0"/>
                <a:cs typeface="Arial" panose="020B0604020202020204" pitchFamily="34" charset="0"/>
              </a:rPr>
              <a:t>Leisure spending</a:t>
            </a:r>
            <a:endParaRPr lang="en-GB" dirty="0">
              <a:solidFill>
                <a:schemeClr val="accent4"/>
              </a:solidFill>
              <a:latin typeface="Arial" panose="020B0604020202020204" pitchFamily="34" charset="0"/>
              <a:cs typeface="Arial" panose="020B0604020202020204" pitchFamily="34" charset="0"/>
            </a:endParaRPr>
          </a:p>
          <a:p>
            <a:pPr algn="just">
              <a:spcAft>
                <a:spcPts val="0"/>
              </a:spcAft>
            </a:pPr>
            <a:r>
              <a:rPr lang="en-US" sz="900" b="0" kern="0" dirty="0">
                <a:latin typeface="Arial" panose="020B0604020202020204" pitchFamily="34" charset="0"/>
                <a:cs typeface="Arial" panose="020B0604020202020204" pitchFamily="34" charset="0"/>
              </a:rPr>
              <a:t>The leisure spending segment ranges from maritime touristic trips to guided tours to museums and historical monuments. Activities are highly influenced by seasonality (with June, July and August being the most important months).</a:t>
            </a:r>
          </a:p>
          <a:p>
            <a:pPr algn="just">
              <a:spcAft>
                <a:spcPts val="0"/>
              </a:spcAft>
            </a:pPr>
            <a:r>
              <a:rPr lang="en-US" sz="900" b="0" kern="0" dirty="0">
                <a:latin typeface="Arial" panose="020B0604020202020204" pitchFamily="34" charset="0"/>
                <a:cs typeface="Arial" panose="020B0604020202020204" pitchFamily="34" charset="0"/>
              </a:rPr>
              <a:t>According to </a:t>
            </a:r>
            <a:r>
              <a:rPr lang="en-US" sz="900" b="0" kern="0" dirty="0" err="1">
                <a:latin typeface="Arial" panose="020B0604020202020204" pitchFamily="34" charset="0"/>
                <a:cs typeface="Arial" panose="020B0604020202020204" pitchFamily="34" charset="0"/>
              </a:rPr>
              <a:t>Turismo</a:t>
            </a:r>
            <a:r>
              <a:rPr lang="en-US" sz="900" b="0" kern="0" dirty="0">
                <a:latin typeface="Arial" panose="020B0604020202020204" pitchFamily="34" charset="0"/>
                <a:cs typeface="Arial" panose="020B0604020202020204" pitchFamily="34" charset="0"/>
              </a:rPr>
              <a:t> de Portugal, the following indicators reflect the current size of this segment:</a:t>
            </a:r>
          </a:p>
          <a:p>
            <a:pPr algn="just">
              <a:spcAft>
                <a:spcPts val="0"/>
              </a:spcAft>
            </a:pPr>
            <a:endParaRPr lang="en-US" sz="900" b="0" kern="0" dirty="0">
              <a:latin typeface="Arial" panose="020B0604020202020204" pitchFamily="34" charset="0"/>
              <a:cs typeface="Arial" panose="020B0604020202020204" pitchFamily="34" charset="0"/>
            </a:endParaRPr>
          </a:p>
          <a:p>
            <a:pPr algn="just">
              <a:spcAft>
                <a:spcPts val="0"/>
              </a:spcAft>
            </a:pPr>
            <a:endParaRPr lang="en-US" sz="900" b="0" kern="0" dirty="0">
              <a:latin typeface="Arial" panose="020B0604020202020204" pitchFamily="34" charset="0"/>
              <a:cs typeface="Arial" panose="020B0604020202020204" pitchFamily="34" charset="0"/>
            </a:endParaRPr>
          </a:p>
          <a:p>
            <a:pPr algn="just">
              <a:spcAft>
                <a:spcPts val="0"/>
              </a:spcAft>
            </a:pPr>
            <a:endParaRPr lang="en-US" sz="900" b="0" kern="0" dirty="0">
              <a:latin typeface="Arial" panose="020B0604020202020204" pitchFamily="34" charset="0"/>
              <a:cs typeface="Arial" panose="020B0604020202020204" pitchFamily="34" charset="0"/>
            </a:endParaRPr>
          </a:p>
          <a:p>
            <a:pPr algn="just">
              <a:spcAft>
                <a:spcPts val="0"/>
              </a:spcAft>
            </a:pPr>
            <a:endParaRPr lang="en-US" sz="900" b="0" kern="0" dirty="0">
              <a:latin typeface="Arial" panose="020B0604020202020204" pitchFamily="34" charset="0"/>
              <a:cs typeface="Arial" panose="020B0604020202020204" pitchFamily="34" charset="0"/>
            </a:endParaRPr>
          </a:p>
          <a:p>
            <a:pPr algn="just">
              <a:spcAft>
                <a:spcPts val="0"/>
              </a:spcAft>
            </a:pPr>
            <a:endParaRPr lang="en-US" sz="900" b="0" kern="0" dirty="0">
              <a:latin typeface="Arial" panose="020B0604020202020204" pitchFamily="34" charset="0"/>
              <a:cs typeface="Arial" panose="020B0604020202020204" pitchFamily="34" charset="0"/>
            </a:endParaRPr>
          </a:p>
          <a:p>
            <a:pPr algn="just">
              <a:spcAft>
                <a:spcPts val="0"/>
              </a:spcAft>
            </a:pPr>
            <a:endParaRPr lang="en-US" sz="900" b="0" kern="0" dirty="0">
              <a:latin typeface="Arial" panose="020B0604020202020204" pitchFamily="34" charset="0"/>
              <a:cs typeface="Arial" panose="020B0604020202020204" pitchFamily="34" charset="0"/>
            </a:endParaRPr>
          </a:p>
          <a:p>
            <a:pPr algn="just">
              <a:spcAft>
                <a:spcPts val="0"/>
              </a:spcAft>
            </a:pPr>
            <a:endParaRPr lang="en-US" sz="900" b="0" kern="0" dirty="0">
              <a:latin typeface="Arial" panose="020B0604020202020204" pitchFamily="34" charset="0"/>
              <a:cs typeface="Arial" panose="020B0604020202020204" pitchFamily="34" charset="0"/>
            </a:endParaRPr>
          </a:p>
          <a:p>
            <a:pPr algn="just">
              <a:spcAft>
                <a:spcPts val="0"/>
              </a:spcAft>
            </a:pPr>
            <a:r>
              <a:rPr lang="en-US" sz="900" b="0" kern="0" dirty="0">
                <a:latin typeface="Arial" panose="020B0604020202020204" pitchFamily="34" charset="0"/>
                <a:cs typeface="Arial" panose="020B0604020202020204" pitchFamily="34" charset="0"/>
              </a:rPr>
              <a:t>Demand for leisure touristic activities is equally split between national and international demand (54% of international demand in 2014). The international demand comes mainly from UK, Spain and France</a:t>
            </a:r>
            <a:r>
              <a:rPr lang="en-US" sz="900" b="0" kern="0" dirty="0" smtClean="0">
                <a:latin typeface="Arial" panose="020B0604020202020204" pitchFamily="34" charset="0"/>
                <a:cs typeface="Arial" panose="020B0604020202020204" pitchFamily="34" charset="0"/>
              </a:rPr>
              <a:t>.</a:t>
            </a:r>
            <a:endParaRPr lang="en-GB" sz="900" b="0" kern="0" dirty="0">
              <a:latin typeface="Arial" panose="020B0604020202020204" pitchFamily="34" charset="0"/>
              <a:cs typeface="Arial" panose="020B0604020202020204" pitchFamily="34" charset="0"/>
            </a:endParaRPr>
          </a:p>
        </p:txBody>
      </p:sp>
      <p:graphicFrame>
        <p:nvGraphicFramePr>
          <p:cNvPr id="48" name="Chart 47"/>
          <p:cNvGraphicFramePr>
            <a:graphicFrameLocks/>
          </p:cNvGraphicFramePr>
          <p:nvPr>
            <p:extLst/>
          </p:nvPr>
        </p:nvGraphicFramePr>
        <p:xfrm>
          <a:off x="3552307" y="6468295"/>
          <a:ext cx="1321612" cy="135863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p:cNvGraphicFramePr>
            <a:graphicFrameLocks/>
          </p:cNvGraphicFramePr>
          <p:nvPr>
            <p:extLst/>
          </p:nvPr>
        </p:nvGraphicFramePr>
        <p:xfrm>
          <a:off x="1795312" y="3056027"/>
          <a:ext cx="1617545" cy="187167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p:cNvGraphicFramePr>
            <a:graphicFrameLocks/>
          </p:cNvGraphicFramePr>
          <p:nvPr>
            <p:extLst/>
          </p:nvPr>
        </p:nvGraphicFramePr>
        <p:xfrm>
          <a:off x="406125" y="2926218"/>
          <a:ext cx="1485899" cy="1871674"/>
        </p:xfrm>
        <a:graphic>
          <a:graphicData uri="http://schemas.openxmlformats.org/drawingml/2006/chart">
            <c:chart xmlns:c="http://schemas.openxmlformats.org/drawingml/2006/chart" xmlns:r="http://schemas.openxmlformats.org/officeDocument/2006/relationships" r:id="rId7"/>
          </a:graphicData>
        </a:graphic>
      </p:graphicFrame>
      <p:sp>
        <p:nvSpPr>
          <p:cNvPr id="28" name="TextBox 27"/>
          <p:cNvSpPr txBox="1"/>
          <p:nvPr/>
        </p:nvSpPr>
        <p:spPr>
          <a:xfrm>
            <a:off x="698291" y="2884107"/>
            <a:ext cx="2479538" cy="240066"/>
          </a:xfrm>
          <a:prstGeom prst="rect">
            <a:avLst/>
          </a:prstGeom>
          <a:noFill/>
        </p:spPr>
        <p:txBody>
          <a:bodyPr wrap="square" rtlCol="0">
            <a:spAutoFit/>
          </a:bodyPr>
          <a:lstStyle/>
          <a:p>
            <a:r>
              <a:rPr lang="pt-PT" sz="800" b="1" dirty="0" err="1" smtClean="0">
                <a:latin typeface="Arial Narrow" panose="020B0606020202030204" pitchFamily="34" charset="0"/>
              </a:rPr>
              <a:t>Passenger</a:t>
            </a:r>
            <a:r>
              <a:rPr lang="pt-PT" sz="800" b="1" dirty="0" smtClean="0">
                <a:latin typeface="Arial Narrow" panose="020B0606020202030204" pitchFamily="34" charset="0"/>
              </a:rPr>
              <a:t> </a:t>
            </a:r>
            <a:r>
              <a:rPr lang="pt-PT" sz="800" b="1" dirty="0" err="1" smtClean="0">
                <a:latin typeface="Arial Narrow" panose="020B0606020202030204" pitchFamily="34" charset="0"/>
              </a:rPr>
              <a:t>Movement</a:t>
            </a:r>
            <a:endParaRPr lang="pt-PT" sz="800" b="1" dirty="0">
              <a:latin typeface="Arial Narrow" panose="020B0606020202030204" pitchFamily="34" charset="0"/>
            </a:endParaRPr>
          </a:p>
        </p:txBody>
      </p:sp>
      <p:sp>
        <p:nvSpPr>
          <p:cNvPr id="31" name="TextBox 30"/>
          <p:cNvSpPr txBox="1"/>
          <p:nvPr/>
        </p:nvSpPr>
        <p:spPr>
          <a:xfrm>
            <a:off x="595122" y="4668656"/>
            <a:ext cx="2479538" cy="259045"/>
          </a:xfrm>
          <a:prstGeom prst="rect">
            <a:avLst/>
          </a:prstGeom>
          <a:noFill/>
        </p:spPr>
        <p:txBody>
          <a:bodyPr wrap="square" rtlCol="0">
            <a:spAutoFit/>
          </a:bodyPr>
          <a:lstStyle/>
          <a:p>
            <a:pPr algn="l"/>
            <a:r>
              <a:rPr lang="pt-PT" sz="400" b="1" dirty="0" err="1" smtClean="0">
                <a:latin typeface="Arial Narrow" panose="020B0606020202030204" pitchFamily="34" charset="0"/>
              </a:rPr>
              <a:t>Source</a:t>
            </a:r>
            <a:r>
              <a:rPr lang="pt-PT" sz="400" b="1" dirty="0" smtClean="0">
                <a:latin typeface="Arial Narrow" panose="020B0606020202030204" pitchFamily="34" charset="0"/>
              </a:rPr>
              <a:t>: </a:t>
            </a:r>
            <a:r>
              <a:rPr lang="pt-PT" sz="400" dirty="0" smtClean="0">
                <a:latin typeface="Arial Narrow" panose="020B0606020202030204" pitchFamily="34" charset="0"/>
              </a:rPr>
              <a:t>Turismo de Portugal, 2016</a:t>
            </a:r>
            <a:endParaRPr lang="pt-PT" sz="400" dirty="0">
              <a:latin typeface="Arial Narrow" panose="020B0606020202030204" pitchFamily="34" charset="0"/>
            </a:endParaRPr>
          </a:p>
        </p:txBody>
      </p:sp>
      <p:grpSp>
        <p:nvGrpSpPr>
          <p:cNvPr id="19" name="Group 18"/>
          <p:cNvGrpSpPr/>
          <p:nvPr/>
        </p:nvGrpSpPr>
        <p:grpSpPr>
          <a:xfrm>
            <a:off x="566062" y="1734476"/>
            <a:ext cx="2808288" cy="7537086"/>
            <a:chOff x="565730" y="1638509"/>
            <a:chExt cx="2808288" cy="7537086"/>
          </a:xfrm>
        </p:grpSpPr>
        <p:sp>
          <p:nvSpPr>
            <p:cNvPr id="20" name="Text Placeholder 6"/>
            <p:cNvSpPr txBox="1">
              <a:spLocks/>
            </p:cNvSpPr>
            <p:nvPr/>
          </p:nvSpPr>
          <p:spPr>
            <a:xfrm>
              <a:off x="565730" y="1638509"/>
              <a:ext cx="2808288" cy="753708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r>
                <a:rPr lang="en-GB" dirty="0">
                  <a:solidFill>
                    <a:schemeClr val="accent4"/>
                  </a:solidFill>
                  <a:latin typeface="Arial" panose="020B0604020202020204" pitchFamily="34" charset="0"/>
                  <a:cs typeface="Arial" panose="020B0604020202020204" pitchFamily="34" charset="0"/>
                </a:rPr>
                <a:t>Market segmentation</a:t>
              </a:r>
            </a:p>
            <a:p>
              <a:pPr algn="just">
                <a:spcAft>
                  <a:spcPts val="0"/>
                </a:spcAft>
              </a:pPr>
              <a:r>
                <a:rPr lang="en-US" sz="900" b="0" kern="0" dirty="0" smtClean="0">
                  <a:latin typeface="Arial" panose="020B0604020202020204" pitchFamily="34" charset="0"/>
                  <a:cs typeface="Arial" panose="020B0604020202020204" pitchFamily="34" charset="0"/>
                </a:rPr>
                <a:t>Based </a:t>
              </a:r>
              <a:r>
                <a:rPr lang="en-US" sz="900" b="0" kern="0" dirty="0">
                  <a:latin typeface="Arial" panose="020B0604020202020204" pitchFamily="34" charset="0"/>
                  <a:cs typeface="Arial" panose="020B0604020202020204" pitchFamily="34" charset="0"/>
                </a:rPr>
                <a:t>on Banco de Portugal (“</a:t>
              </a:r>
              <a:r>
                <a:rPr lang="en-US" sz="900" b="0" kern="0" dirty="0" err="1">
                  <a:latin typeface="Arial" panose="020B0604020202020204" pitchFamily="34" charset="0"/>
                  <a:cs typeface="Arial" panose="020B0604020202020204" pitchFamily="34" charset="0"/>
                </a:rPr>
                <a:t>BdP</a:t>
              </a:r>
              <a:r>
                <a:rPr lang="en-US" sz="900" b="0" kern="0" dirty="0">
                  <a:latin typeface="Arial" panose="020B0604020202020204" pitchFamily="34" charset="0"/>
                  <a:cs typeface="Arial" panose="020B0604020202020204" pitchFamily="34" charset="0"/>
                </a:rPr>
                <a:t>”), tourism sector includes the following segments: i) transports and logistics, ii) accommodation and iii) leisure. </a:t>
              </a:r>
              <a:endParaRPr lang="en-US" sz="900" b="0" kern="0" dirty="0" smtClean="0">
                <a:latin typeface="Arial" panose="020B0604020202020204" pitchFamily="34" charset="0"/>
                <a:cs typeface="Arial" panose="020B0604020202020204" pitchFamily="34" charset="0"/>
              </a:endParaRPr>
            </a:p>
            <a:p>
              <a:pPr algn="just">
                <a:spcAft>
                  <a:spcPts val="0"/>
                </a:spcAft>
              </a:pPr>
              <a:r>
                <a:rPr lang="en-GB" dirty="0" smtClean="0">
                  <a:solidFill>
                    <a:schemeClr val="accent4"/>
                  </a:solidFill>
                  <a:latin typeface="Arial" panose="020B0604020202020204" pitchFamily="34" charset="0"/>
                  <a:cs typeface="Arial" panose="020B0604020202020204" pitchFamily="34" charset="0"/>
                </a:rPr>
                <a:t>Transport </a:t>
              </a:r>
              <a:r>
                <a:rPr lang="en-GB" dirty="0">
                  <a:solidFill>
                    <a:schemeClr val="accent4"/>
                  </a:solidFill>
                  <a:latin typeface="Arial" panose="020B0604020202020204" pitchFamily="34" charset="0"/>
                  <a:cs typeface="Arial" panose="020B0604020202020204" pitchFamily="34" charset="0"/>
                </a:rPr>
                <a:t>and </a:t>
              </a:r>
              <a:r>
                <a:rPr lang="en-GB" dirty="0" smtClean="0">
                  <a:solidFill>
                    <a:schemeClr val="accent4"/>
                  </a:solidFill>
                  <a:latin typeface="Arial" panose="020B0604020202020204" pitchFamily="34" charset="0"/>
                  <a:cs typeface="Arial" panose="020B0604020202020204" pitchFamily="34" charset="0"/>
                </a:rPr>
                <a:t>logistics</a:t>
              </a:r>
            </a:p>
            <a:p>
              <a:endParaRPr lang="en-GB" sz="900" b="0" kern="0" dirty="0" smtClean="0">
                <a:solidFill>
                  <a:schemeClr val="accent4"/>
                </a:solidFill>
                <a:latin typeface="Arial" panose="020B0604020202020204" pitchFamily="34" charset="0"/>
                <a:cs typeface="Arial" panose="020B0604020202020204" pitchFamily="34" charset="0"/>
              </a:endParaRPr>
            </a:p>
            <a:p>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kern="0" dirty="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spcBef>
                  <a:spcPts val="0"/>
                </a:spcBef>
              </a:pPr>
              <a:endParaRPr lang="en-US" sz="800" b="0" kern="0" dirty="0" smtClean="0">
                <a:latin typeface="Arial" panose="020B0604020202020204" pitchFamily="34" charset="0"/>
                <a:cs typeface="Arial" panose="020B0604020202020204" pitchFamily="34" charset="0"/>
              </a:endParaRPr>
            </a:p>
            <a:p>
              <a:pPr algn="just">
                <a:spcBef>
                  <a:spcPts val="0"/>
                </a:spcBef>
              </a:pPr>
              <a:r>
                <a:rPr lang="en-US" sz="900" b="0" kern="0" dirty="0" smtClean="0">
                  <a:latin typeface="Arial" panose="020B0604020202020204" pitchFamily="34" charset="0"/>
                  <a:cs typeface="Arial" panose="020B0604020202020204" pitchFamily="34" charset="0"/>
                </a:rPr>
                <a:t>The number of passenger movements at airports is consistently increasing year on year, leading to an increase on revenues associated with tourism.</a:t>
              </a:r>
            </a:p>
            <a:p>
              <a:pPr algn="just"/>
              <a:r>
                <a:rPr lang="en-US" sz="900" b="0" kern="0" dirty="0" smtClean="0">
                  <a:latin typeface="Arial" panose="020B0604020202020204" pitchFamily="34" charset="0"/>
                  <a:cs typeface="Arial" panose="020B0604020202020204" pitchFamily="34" charset="0"/>
                </a:rPr>
                <a:t>However, in the case of ports, the increase in both landed and on board passengers was offset by the decrease in number of passengers in transfer.</a:t>
              </a:r>
            </a:p>
            <a:p>
              <a:pPr algn="just"/>
              <a:r>
                <a:rPr lang="en-GB" dirty="0" smtClean="0">
                  <a:solidFill>
                    <a:schemeClr val="accent4"/>
                  </a:solidFill>
                  <a:latin typeface="Arial" panose="020B0604020202020204" pitchFamily="34" charset="0"/>
                  <a:cs typeface="Arial" panose="020B0604020202020204" pitchFamily="34" charset="0"/>
                </a:rPr>
                <a:t>Accommodation</a:t>
              </a:r>
              <a:endParaRPr lang="en-GB" dirty="0">
                <a:solidFill>
                  <a:schemeClr val="accent4"/>
                </a:solidFill>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r>
                <a:rPr lang="en-US" sz="900" b="0" kern="0" dirty="0">
                  <a:latin typeface="Arial" panose="020B0604020202020204" pitchFamily="34" charset="0"/>
                  <a:cs typeface="Arial" panose="020B0604020202020204" pitchFamily="34" charset="0"/>
                </a:rPr>
                <a:t>In 2016, all indicators show an increase both in volumes and value.</a:t>
              </a:r>
            </a:p>
            <a:p>
              <a:pPr algn="just">
                <a:spcAft>
                  <a:spcPts val="0"/>
                </a:spcAft>
              </a:pPr>
              <a:r>
                <a:rPr lang="en-US" sz="900" b="0" kern="0" dirty="0">
                  <a:latin typeface="Arial" panose="020B0604020202020204" pitchFamily="34" charset="0"/>
                  <a:cs typeface="Arial" panose="020B0604020202020204" pitchFamily="34" charset="0"/>
                </a:rPr>
                <a:t>Consistently, number of guests is increasing (either because there are more or because they stay longer) and are paying more for their accommodation.</a:t>
              </a:r>
            </a:p>
            <a:p>
              <a:pPr algn="just">
                <a:spcAft>
                  <a:spcPts val="0"/>
                </a:spcAft>
              </a:pPr>
              <a:endParaRPr lang="en-US" sz="900" b="0" kern="0" dirty="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a:p>
              <a:pPr algn="just">
                <a:spcAft>
                  <a:spcPts val="0"/>
                </a:spcAft>
              </a:pPr>
              <a:endParaRPr lang="en-US" sz="900" b="0" kern="0" dirty="0" smtClean="0">
                <a:latin typeface="Arial" panose="020B0604020202020204" pitchFamily="34" charset="0"/>
                <a:cs typeface="Arial" panose="020B0604020202020204" pitchFamily="34" charset="0"/>
              </a:endParaRPr>
            </a:p>
          </p:txBody>
        </p:sp>
        <p:cxnSp>
          <p:nvCxnSpPr>
            <p:cNvPr id="5" name="Straight Connector 4"/>
            <p:cNvCxnSpPr/>
            <p:nvPr/>
          </p:nvCxnSpPr>
          <p:spPr bwMode="auto">
            <a:xfrm>
              <a:off x="2927553" y="3000520"/>
              <a:ext cx="0" cy="1420755"/>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2926074" y="3002536"/>
              <a:ext cx="36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a:off x="2930028" y="3245423"/>
              <a:ext cx="36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a:off x="2934106" y="3438304"/>
              <a:ext cx="36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a:off x="2930028" y="3628804"/>
              <a:ext cx="36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a:off x="2930028" y="3826448"/>
              <a:ext cx="36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a:off x="2928012" y="4024092"/>
              <a:ext cx="36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aphicFrame>
        <p:nvGraphicFramePr>
          <p:cNvPr id="4" name="Object 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9756" name="think-cell Slide" r:id="rId8" imgW="216" imgH="216" progId="TCLayout.ActiveDocument.1">
                  <p:embed/>
                </p:oleObj>
              </mc:Choice>
              <mc:Fallback>
                <p:oleObj name="think-cell Slide" r:id="rId8" imgW="216" imgH="216" progId="TCLayout.ActiveDocument.1">
                  <p:embed/>
                  <p:pic>
                    <p:nvPicPr>
                      <p:cNvPr id="0" name=""/>
                      <p:cNvPicPr/>
                      <p:nvPr/>
                    </p:nvPicPr>
                    <p:blipFill>
                      <a:blip r:embed="rId9"/>
                      <a:stretch>
                        <a:fillRect/>
                      </a:stretch>
                    </p:blipFill>
                    <p:spPr>
                      <a:xfrm>
                        <a:off x="1588" y="1588"/>
                        <a:ext cx="1587" cy="1587"/>
                      </a:xfrm>
                      <a:prstGeom prst="rect">
                        <a:avLst/>
                      </a:prstGeom>
                    </p:spPr>
                  </p:pic>
                </p:oleObj>
              </mc:Fallback>
            </mc:AlternateContent>
          </a:graphicData>
        </a:graphic>
      </p:graphicFrame>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41</a:t>
            </a:fld>
            <a:endParaRPr lang="en-US" dirty="0"/>
          </a:p>
        </p:txBody>
      </p:sp>
      <p:sp>
        <p:nvSpPr>
          <p:cNvPr id="6" name="Title 5"/>
          <p:cNvSpPr>
            <a:spLocks noGrp="1"/>
          </p:cNvSpPr>
          <p:nvPr>
            <p:ph type="title"/>
          </p:nvPr>
        </p:nvSpPr>
        <p:spPr/>
        <p:txBody>
          <a:bodyPr anchor="t">
            <a:normAutofit/>
          </a:bodyPr>
          <a:lstStyle/>
          <a:p>
            <a:r>
              <a:rPr lang="en-US" sz="2200" dirty="0" smtClean="0">
                <a:latin typeface="Arial" panose="020B0604020202020204" pitchFamily="34" charset="0"/>
                <a:cs typeface="Arial" panose="020B0604020202020204" pitchFamily="34" charset="0"/>
              </a:rPr>
              <a:t>Tourism and hospitality</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Market </a:t>
            </a:r>
            <a:r>
              <a:rPr lang="en-US" sz="2200" dirty="0">
                <a:solidFill>
                  <a:schemeClr val="accent2"/>
                </a:solidFill>
                <a:latin typeface="Arial" panose="020B0604020202020204" pitchFamily="34" charset="0"/>
                <a:cs typeface="Arial" panose="020B0604020202020204" pitchFamily="34" charset="0"/>
              </a:rPr>
              <a:t>segments and main </a:t>
            </a:r>
            <a:r>
              <a:rPr lang="en-US" sz="2200" dirty="0" smtClean="0">
                <a:solidFill>
                  <a:schemeClr val="accent2"/>
                </a:solidFill>
                <a:latin typeface="Arial" panose="020B0604020202020204" pitchFamily="34" charset="0"/>
                <a:cs typeface="Arial" panose="020B0604020202020204" pitchFamily="34" charset="0"/>
              </a:rPr>
              <a:t>KPIs</a:t>
            </a:r>
            <a:endParaRPr lang="en-US" sz="2200" dirty="0">
              <a:solidFill>
                <a:schemeClr val="accent2"/>
              </a:solidFill>
              <a:latin typeface="Arial" panose="020B0604020202020204" pitchFamily="34" charset="0"/>
              <a:cs typeface="Arial" panose="020B0604020202020204" pitchFamily="34" charset="0"/>
            </a:endParaRPr>
          </a:p>
        </p:txBody>
      </p:sp>
      <p:cxnSp>
        <p:nvCxnSpPr>
          <p:cNvPr id="21" name="Straight Connector 20"/>
          <p:cNvCxnSpPr/>
          <p:nvPr/>
        </p:nvCxnSpPr>
        <p:spPr bwMode="auto">
          <a:xfrm flipV="1">
            <a:off x="588942" y="2004089"/>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34" name="TextBox 33"/>
          <p:cNvSpPr txBox="1"/>
          <p:nvPr/>
        </p:nvSpPr>
        <p:spPr>
          <a:xfrm>
            <a:off x="1114603" y="6279660"/>
            <a:ext cx="1928625" cy="259045"/>
          </a:xfrm>
          <a:prstGeom prst="rect">
            <a:avLst/>
          </a:prstGeom>
          <a:noFill/>
        </p:spPr>
        <p:txBody>
          <a:bodyPr wrap="square" rtlCol="0">
            <a:spAutoFit/>
          </a:bodyPr>
          <a:lstStyle/>
          <a:p>
            <a:r>
              <a:rPr lang="pt-PT" sz="800" b="1" dirty="0" err="1" smtClean="0">
                <a:latin typeface="Arial Narrow" panose="020B0606020202030204" pitchFamily="34" charset="0"/>
              </a:rPr>
              <a:t>Number</a:t>
            </a:r>
            <a:r>
              <a:rPr lang="pt-PT" sz="800" b="1" dirty="0" smtClean="0">
                <a:latin typeface="Arial Narrow" panose="020B0606020202030204" pitchFamily="34" charset="0"/>
              </a:rPr>
              <a:t> </a:t>
            </a:r>
            <a:r>
              <a:rPr lang="pt-PT" sz="800" b="1" dirty="0" err="1" smtClean="0">
                <a:latin typeface="Arial Narrow" panose="020B0606020202030204" pitchFamily="34" charset="0"/>
              </a:rPr>
              <a:t>of</a:t>
            </a:r>
            <a:r>
              <a:rPr lang="pt-PT" sz="800" b="1" dirty="0" smtClean="0">
                <a:latin typeface="Arial Narrow" panose="020B0606020202030204" pitchFamily="34" charset="0"/>
              </a:rPr>
              <a:t> </a:t>
            </a:r>
            <a:r>
              <a:rPr lang="pt-PT" sz="800" b="1" dirty="0" err="1" smtClean="0">
                <a:latin typeface="Arial Narrow" panose="020B0606020202030204" pitchFamily="34" charset="0"/>
              </a:rPr>
              <a:t>Guests</a:t>
            </a:r>
            <a:endParaRPr lang="pt-PT" sz="800" b="1" dirty="0">
              <a:latin typeface="Arial Narrow" panose="020B0606020202030204" pitchFamily="34" charset="0"/>
            </a:endParaRPr>
          </a:p>
        </p:txBody>
      </p:sp>
      <p:sp>
        <p:nvSpPr>
          <p:cNvPr id="35" name="TextBox 34"/>
          <p:cNvSpPr txBox="1"/>
          <p:nvPr/>
        </p:nvSpPr>
        <p:spPr>
          <a:xfrm>
            <a:off x="457438" y="7893406"/>
            <a:ext cx="2971562" cy="253007"/>
          </a:xfrm>
          <a:prstGeom prst="rect">
            <a:avLst/>
          </a:prstGeom>
          <a:noFill/>
        </p:spPr>
        <p:txBody>
          <a:bodyPr wrap="square" rtlCol="0">
            <a:spAutoFit/>
          </a:bodyPr>
          <a:lstStyle/>
          <a:p>
            <a:pPr algn="l"/>
            <a:r>
              <a:rPr lang="pt-PT" sz="600" b="1" dirty="0" err="1" smtClean="0">
                <a:latin typeface="Arial" panose="020B0604020202020204" pitchFamily="34" charset="0"/>
                <a:cs typeface="Arial" panose="020B0604020202020204" pitchFamily="34" charset="0"/>
              </a:rPr>
              <a:t>Source</a:t>
            </a:r>
            <a:r>
              <a:rPr lang="pt-PT" sz="600" b="1" dirty="0" smtClean="0">
                <a:latin typeface="Arial" panose="020B0604020202020204" pitchFamily="34" charset="0"/>
                <a:cs typeface="Arial" panose="020B0604020202020204" pitchFamily="34" charset="0"/>
              </a:rPr>
              <a:t>: </a:t>
            </a:r>
            <a:r>
              <a:rPr lang="pt-PT" sz="600" dirty="0" smtClean="0">
                <a:latin typeface="Arial" panose="020B0604020202020204" pitchFamily="34" charset="0"/>
                <a:cs typeface="Arial" panose="020B0604020202020204" pitchFamily="34" charset="0"/>
              </a:rPr>
              <a:t>Turismo de Portugal, 2016</a:t>
            </a:r>
            <a:endParaRPr lang="pt-PT" sz="800" dirty="0">
              <a:latin typeface="Arial" panose="020B0604020202020204" pitchFamily="34" charset="0"/>
              <a:cs typeface="Arial" panose="020B0604020202020204" pitchFamily="34" charset="0"/>
            </a:endParaRPr>
          </a:p>
        </p:txBody>
      </p:sp>
      <p:graphicFrame>
        <p:nvGraphicFramePr>
          <p:cNvPr id="38" name="Chart 37"/>
          <p:cNvGraphicFramePr>
            <a:graphicFrameLocks/>
          </p:cNvGraphicFramePr>
          <p:nvPr>
            <p:extLst/>
          </p:nvPr>
        </p:nvGraphicFramePr>
        <p:xfrm>
          <a:off x="3509906" y="6401019"/>
          <a:ext cx="2966453" cy="1757648"/>
        </p:xfrm>
        <a:graphic>
          <a:graphicData uri="http://schemas.openxmlformats.org/drawingml/2006/chart">
            <c:chart xmlns:c="http://schemas.openxmlformats.org/drawingml/2006/chart" xmlns:r="http://schemas.openxmlformats.org/officeDocument/2006/relationships" r:id="rId10"/>
          </a:graphicData>
        </a:graphic>
      </p:graphicFrame>
      <p:sp>
        <p:nvSpPr>
          <p:cNvPr id="39" name="TextBox 38"/>
          <p:cNvSpPr txBox="1"/>
          <p:nvPr/>
        </p:nvSpPr>
        <p:spPr>
          <a:xfrm>
            <a:off x="5156839" y="6742605"/>
            <a:ext cx="900979" cy="246221"/>
          </a:xfrm>
          <a:prstGeom prst="rect">
            <a:avLst/>
          </a:prstGeom>
          <a:noFill/>
        </p:spPr>
        <p:txBody>
          <a:bodyPr wrap="square" rtlCol="0">
            <a:spAutoFit/>
          </a:bodyPr>
          <a:lstStyle/>
          <a:p>
            <a:pPr>
              <a:lnSpc>
                <a:spcPct val="100000"/>
              </a:lnSpc>
            </a:pPr>
            <a:r>
              <a:rPr lang="pt-PT" b="1" dirty="0" smtClean="0">
                <a:solidFill>
                  <a:srgbClr val="000000"/>
                </a:solidFill>
                <a:latin typeface="Arial" panose="020B0604020202020204" pitchFamily="34" charset="0"/>
                <a:cs typeface="Arial" panose="020B0604020202020204" pitchFamily="34" charset="0"/>
              </a:rPr>
              <a:t>53.5m</a:t>
            </a:r>
          </a:p>
        </p:txBody>
      </p:sp>
      <p:sp>
        <p:nvSpPr>
          <p:cNvPr id="40" name="TextBox 39"/>
          <p:cNvSpPr txBox="1"/>
          <p:nvPr/>
        </p:nvSpPr>
        <p:spPr>
          <a:xfrm>
            <a:off x="4023930" y="6276489"/>
            <a:ext cx="1928625" cy="259045"/>
          </a:xfrm>
          <a:prstGeom prst="rect">
            <a:avLst/>
          </a:prstGeom>
          <a:noFill/>
        </p:spPr>
        <p:txBody>
          <a:bodyPr wrap="square" rtlCol="0">
            <a:spAutoFit/>
          </a:bodyPr>
          <a:lstStyle/>
          <a:p>
            <a:r>
              <a:rPr lang="pt-PT" sz="800" b="1" dirty="0" err="1" smtClean="0">
                <a:latin typeface="Arial Narrow" panose="020B0606020202030204" pitchFamily="34" charset="0"/>
              </a:rPr>
              <a:t>Number</a:t>
            </a:r>
            <a:r>
              <a:rPr lang="pt-PT" sz="800" b="1" dirty="0" smtClean="0">
                <a:latin typeface="Arial Narrow" panose="020B0606020202030204" pitchFamily="34" charset="0"/>
              </a:rPr>
              <a:t> </a:t>
            </a:r>
            <a:r>
              <a:rPr lang="pt-PT" sz="800" b="1" dirty="0" err="1" smtClean="0">
                <a:latin typeface="Arial Narrow" panose="020B0606020202030204" pitchFamily="34" charset="0"/>
              </a:rPr>
              <a:t>of</a:t>
            </a:r>
            <a:r>
              <a:rPr lang="pt-PT" sz="800" b="1" dirty="0" smtClean="0">
                <a:latin typeface="Arial Narrow" panose="020B0606020202030204" pitchFamily="34" charset="0"/>
              </a:rPr>
              <a:t> </a:t>
            </a:r>
            <a:r>
              <a:rPr lang="pt-PT" sz="800" b="1" dirty="0" err="1" smtClean="0">
                <a:latin typeface="Arial Narrow" panose="020B0606020202030204" pitchFamily="34" charset="0"/>
              </a:rPr>
              <a:t>Overnights</a:t>
            </a:r>
            <a:endParaRPr lang="pt-PT" sz="800" b="1" dirty="0">
              <a:latin typeface="Arial Narrow" panose="020B0606020202030204" pitchFamily="34" charset="0"/>
            </a:endParaRPr>
          </a:p>
        </p:txBody>
      </p:sp>
      <p:graphicFrame>
        <p:nvGraphicFramePr>
          <p:cNvPr id="37" name="Chart 36"/>
          <p:cNvGraphicFramePr>
            <a:graphicFrameLocks/>
          </p:cNvGraphicFramePr>
          <p:nvPr>
            <p:extLst/>
          </p:nvPr>
        </p:nvGraphicFramePr>
        <p:xfrm>
          <a:off x="270704" y="6436367"/>
          <a:ext cx="3575825" cy="1529285"/>
        </p:xfrm>
        <a:graphic>
          <a:graphicData uri="http://schemas.openxmlformats.org/drawingml/2006/chart">
            <c:chart xmlns:c="http://schemas.openxmlformats.org/drawingml/2006/chart" xmlns:r="http://schemas.openxmlformats.org/officeDocument/2006/relationships" r:id="rId11"/>
          </a:graphicData>
        </a:graphic>
      </p:graphicFrame>
      <p:sp>
        <p:nvSpPr>
          <p:cNvPr id="36" name="TextBox 35"/>
          <p:cNvSpPr txBox="1"/>
          <p:nvPr/>
        </p:nvSpPr>
        <p:spPr>
          <a:xfrm>
            <a:off x="2325957" y="6742605"/>
            <a:ext cx="900979" cy="246221"/>
          </a:xfrm>
          <a:prstGeom prst="rect">
            <a:avLst/>
          </a:prstGeom>
          <a:noFill/>
        </p:spPr>
        <p:txBody>
          <a:bodyPr wrap="square" rtlCol="0">
            <a:spAutoFit/>
          </a:bodyPr>
          <a:lstStyle/>
          <a:p>
            <a:pPr>
              <a:lnSpc>
                <a:spcPct val="100000"/>
              </a:lnSpc>
            </a:pPr>
            <a:r>
              <a:rPr lang="pt-PT" b="1" dirty="0" smtClean="0">
                <a:solidFill>
                  <a:srgbClr val="000000"/>
                </a:solidFill>
                <a:latin typeface="Arial" panose="020B0604020202020204" pitchFamily="34" charset="0"/>
                <a:cs typeface="Arial" panose="020B0604020202020204" pitchFamily="34" charset="0"/>
              </a:rPr>
              <a:t>19m</a:t>
            </a:r>
          </a:p>
        </p:txBody>
      </p:sp>
      <p:graphicFrame>
        <p:nvGraphicFramePr>
          <p:cNvPr id="42" name="Chart 41"/>
          <p:cNvGraphicFramePr>
            <a:graphicFrameLocks/>
          </p:cNvGraphicFramePr>
          <p:nvPr>
            <p:extLst/>
          </p:nvPr>
        </p:nvGraphicFramePr>
        <p:xfrm>
          <a:off x="418206" y="6483568"/>
          <a:ext cx="1852587" cy="1328085"/>
        </p:xfrm>
        <a:graphic>
          <a:graphicData uri="http://schemas.openxmlformats.org/drawingml/2006/chart">
            <c:chart xmlns:c="http://schemas.openxmlformats.org/drawingml/2006/chart" xmlns:r="http://schemas.openxmlformats.org/officeDocument/2006/relationships" r:id="rId12"/>
          </a:graphicData>
        </a:graphic>
      </p:graphicFrame>
      <p:sp>
        <p:nvSpPr>
          <p:cNvPr id="43" name="TextBox 42"/>
          <p:cNvSpPr txBox="1"/>
          <p:nvPr/>
        </p:nvSpPr>
        <p:spPr>
          <a:xfrm>
            <a:off x="910516" y="6738480"/>
            <a:ext cx="900979" cy="246221"/>
          </a:xfrm>
          <a:prstGeom prst="rect">
            <a:avLst/>
          </a:prstGeom>
          <a:noFill/>
        </p:spPr>
        <p:txBody>
          <a:bodyPr wrap="square" rtlCol="0">
            <a:spAutoFit/>
          </a:bodyPr>
          <a:lstStyle/>
          <a:p>
            <a:pPr>
              <a:lnSpc>
                <a:spcPct val="100000"/>
              </a:lnSpc>
            </a:pPr>
            <a:r>
              <a:rPr lang="pt-PT" b="1" dirty="0" smtClean="0">
                <a:solidFill>
                  <a:srgbClr val="000000"/>
                </a:solidFill>
                <a:latin typeface="Arial" panose="020B0604020202020204" pitchFamily="34" charset="0"/>
                <a:cs typeface="Arial" panose="020B0604020202020204" pitchFamily="34" charset="0"/>
              </a:rPr>
              <a:t>17.3m</a:t>
            </a:r>
          </a:p>
        </p:txBody>
      </p:sp>
      <p:sp>
        <p:nvSpPr>
          <p:cNvPr id="44" name="TextBox 43"/>
          <p:cNvSpPr txBox="1"/>
          <p:nvPr/>
        </p:nvSpPr>
        <p:spPr>
          <a:xfrm>
            <a:off x="1132042" y="6442821"/>
            <a:ext cx="500524" cy="262021"/>
          </a:xfrm>
          <a:prstGeom prst="rect">
            <a:avLst/>
          </a:prstGeom>
          <a:noFill/>
        </p:spPr>
        <p:txBody>
          <a:bodyPr wrap="square" rtlCol="0">
            <a:spAutoFit/>
          </a:bodyPr>
          <a:lstStyle/>
          <a:p>
            <a:r>
              <a:rPr lang="pt-PT" sz="800" b="1" dirty="0" smtClean="0">
                <a:latin typeface="Arial Narrow" panose="020B0606020202030204" pitchFamily="34" charset="0"/>
              </a:rPr>
              <a:t>2015</a:t>
            </a:r>
            <a:endParaRPr lang="pt-PT" sz="800" b="1" dirty="0">
              <a:latin typeface="Arial Narrow" panose="020B0606020202030204" pitchFamily="34" charset="0"/>
            </a:endParaRPr>
          </a:p>
        </p:txBody>
      </p:sp>
      <p:sp>
        <p:nvSpPr>
          <p:cNvPr id="45" name="TextBox 44"/>
          <p:cNvSpPr txBox="1"/>
          <p:nvPr/>
        </p:nvSpPr>
        <p:spPr>
          <a:xfrm>
            <a:off x="2523504" y="6464776"/>
            <a:ext cx="500524" cy="240066"/>
          </a:xfrm>
          <a:prstGeom prst="rect">
            <a:avLst/>
          </a:prstGeom>
          <a:noFill/>
        </p:spPr>
        <p:txBody>
          <a:bodyPr wrap="square" rtlCol="0">
            <a:spAutoFit/>
          </a:bodyPr>
          <a:lstStyle/>
          <a:p>
            <a:r>
              <a:rPr lang="pt-PT" sz="800" b="1" dirty="0" smtClean="0">
                <a:latin typeface="Arial Narrow" panose="020B0606020202030204" pitchFamily="34" charset="0"/>
              </a:rPr>
              <a:t>2016</a:t>
            </a:r>
            <a:endParaRPr lang="pt-PT" sz="800" b="1" dirty="0">
              <a:latin typeface="Arial Narrow" panose="020B0606020202030204" pitchFamily="34" charset="0"/>
            </a:endParaRPr>
          </a:p>
        </p:txBody>
      </p:sp>
      <p:sp>
        <p:nvSpPr>
          <p:cNvPr id="46" name="TextBox 45"/>
          <p:cNvSpPr txBox="1"/>
          <p:nvPr/>
        </p:nvSpPr>
        <p:spPr>
          <a:xfrm>
            <a:off x="3941173" y="6442821"/>
            <a:ext cx="500524" cy="262021"/>
          </a:xfrm>
          <a:prstGeom prst="rect">
            <a:avLst/>
          </a:prstGeom>
          <a:noFill/>
        </p:spPr>
        <p:txBody>
          <a:bodyPr wrap="square" rtlCol="0">
            <a:spAutoFit/>
          </a:bodyPr>
          <a:lstStyle/>
          <a:p>
            <a:r>
              <a:rPr lang="pt-PT" sz="800" b="1" dirty="0" smtClean="0">
                <a:latin typeface="Arial Narrow" panose="020B0606020202030204" pitchFamily="34" charset="0"/>
              </a:rPr>
              <a:t>2015</a:t>
            </a:r>
            <a:endParaRPr lang="pt-PT" sz="800" b="1" dirty="0">
              <a:latin typeface="Arial Narrow" panose="020B0606020202030204" pitchFamily="34" charset="0"/>
            </a:endParaRPr>
          </a:p>
        </p:txBody>
      </p:sp>
      <p:sp>
        <p:nvSpPr>
          <p:cNvPr id="47" name="TextBox 46"/>
          <p:cNvSpPr txBox="1"/>
          <p:nvPr/>
        </p:nvSpPr>
        <p:spPr>
          <a:xfrm>
            <a:off x="5339642" y="6464776"/>
            <a:ext cx="500524" cy="240066"/>
          </a:xfrm>
          <a:prstGeom prst="rect">
            <a:avLst/>
          </a:prstGeom>
          <a:noFill/>
        </p:spPr>
        <p:txBody>
          <a:bodyPr wrap="square" rtlCol="0">
            <a:spAutoFit/>
          </a:bodyPr>
          <a:lstStyle/>
          <a:p>
            <a:r>
              <a:rPr lang="pt-PT" sz="800" b="1" dirty="0" smtClean="0">
                <a:latin typeface="Arial Narrow" panose="020B0606020202030204" pitchFamily="34" charset="0"/>
              </a:rPr>
              <a:t>2016</a:t>
            </a:r>
            <a:endParaRPr lang="pt-PT" sz="800" b="1" dirty="0">
              <a:latin typeface="Arial Narrow" panose="020B0606020202030204" pitchFamily="34" charset="0"/>
            </a:endParaRPr>
          </a:p>
        </p:txBody>
      </p:sp>
      <p:sp>
        <p:nvSpPr>
          <p:cNvPr id="49" name="TextBox 48"/>
          <p:cNvSpPr txBox="1"/>
          <p:nvPr/>
        </p:nvSpPr>
        <p:spPr>
          <a:xfrm>
            <a:off x="3770902" y="6738480"/>
            <a:ext cx="900979" cy="246221"/>
          </a:xfrm>
          <a:prstGeom prst="rect">
            <a:avLst/>
          </a:prstGeom>
          <a:noFill/>
        </p:spPr>
        <p:txBody>
          <a:bodyPr wrap="square" rtlCol="0">
            <a:spAutoFit/>
          </a:bodyPr>
          <a:lstStyle/>
          <a:p>
            <a:pPr>
              <a:lnSpc>
                <a:spcPct val="100000"/>
              </a:lnSpc>
            </a:pPr>
            <a:r>
              <a:rPr lang="pt-PT" b="1" dirty="0" smtClean="0">
                <a:solidFill>
                  <a:srgbClr val="000000"/>
                </a:solidFill>
                <a:latin typeface="Arial" panose="020B0604020202020204" pitchFamily="34" charset="0"/>
                <a:cs typeface="Arial" panose="020B0604020202020204" pitchFamily="34" charset="0"/>
              </a:rPr>
              <a:t>48.9m</a:t>
            </a:r>
          </a:p>
        </p:txBody>
      </p:sp>
      <p:sp>
        <p:nvSpPr>
          <p:cNvPr id="50" name="Isosceles Triangle 49"/>
          <p:cNvSpPr/>
          <p:nvPr/>
        </p:nvSpPr>
        <p:spPr bwMode="auto">
          <a:xfrm>
            <a:off x="3070515" y="6356854"/>
            <a:ext cx="169520" cy="159026"/>
          </a:xfrm>
          <a:prstGeom prst="triangle">
            <a:avLst/>
          </a:prstGeom>
          <a:solidFill>
            <a:schemeClr val="accent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EYInterstate Regular" pitchFamily="1" charset="0"/>
            </a:endParaRPr>
          </a:p>
        </p:txBody>
      </p:sp>
      <p:sp>
        <p:nvSpPr>
          <p:cNvPr id="51" name="Isosceles Triangle 50"/>
          <p:cNvSpPr/>
          <p:nvPr/>
        </p:nvSpPr>
        <p:spPr bwMode="auto">
          <a:xfrm>
            <a:off x="5950552" y="6333273"/>
            <a:ext cx="169520" cy="159026"/>
          </a:xfrm>
          <a:prstGeom prst="triangle">
            <a:avLst/>
          </a:prstGeom>
          <a:solidFill>
            <a:schemeClr val="accent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smtClean="0">
              <a:ln>
                <a:noFill/>
              </a:ln>
              <a:solidFill>
                <a:srgbClr val="010024"/>
              </a:solidFill>
              <a:effectLst/>
              <a:latin typeface="EYInterstate Regular" pitchFamily="1" charset="0"/>
            </a:endParaRPr>
          </a:p>
        </p:txBody>
      </p:sp>
      <p:sp>
        <p:nvSpPr>
          <p:cNvPr id="52" name="TextBox 51"/>
          <p:cNvSpPr txBox="1"/>
          <p:nvPr/>
        </p:nvSpPr>
        <p:spPr>
          <a:xfrm>
            <a:off x="3100195" y="6318085"/>
            <a:ext cx="601690" cy="259045"/>
          </a:xfrm>
          <a:prstGeom prst="rect">
            <a:avLst/>
          </a:prstGeom>
          <a:noFill/>
        </p:spPr>
        <p:txBody>
          <a:bodyPr wrap="square" rtlCol="0">
            <a:spAutoFit/>
          </a:bodyPr>
          <a:lstStyle/>
          <a:p>
            <a:r>
              <a:rPr lang="pt-PT" b="1" dirty="0" smtClean="0">
                <a:latin typeface="Arial" panose="020B0604020202020204" pitchFamily="34" charset="0"/>
                <a:cs typeface="Arial" panose="020B0604020202020204" pitchFamily="34" charset="0"/>
              </a:rPr>
              <a:t>9,8%</a:t>
            </a:r>
            <a:endParaRPr lang="pt-PT" b="1" dirty="0">
              <a:latin typeface="Arial" panose="020B0604020202020204" pitchFamily="34" charset="0"/>
              <a:cs typeface="Arial" panose="020B0604020202020204" pitchFamily="34" charset="0"/>
            </a:endParaRPr>
          </a:p>
        </p:txBody>
      </p:sp>
      <p:sp>
        <p:nvSpPr>
          <p:cNvPr id="53" name="TextBox 52"/>
          <p:cNvSpPr txBox="1"/>
          <p:nvPr/>
        </p:nvSpPr>
        <p:spPr>
          <a:xfrm>
            <a:off x="6005044" y="6306844"/>
            <a:ext cx="601690" cy="246542"/>
          </a:xfrm>
          <a:prstGeom prst="rect">
            <a:avLst/>
          </a:prstGeom>
          <a:noFill/>
        </p:spPr>
        <p:txBody>
          <a:bodyPr wrap="square" rtlCol="0">
            <a:spAutoFit/>
          </a:bodyPr>
          <a:lstStyle/>
          <a:p>
            <a:r>
              <a:rPr lang="pt-PT" b="1" dirty="0" smtClean="0">
                <a:latin typeface="Arial" panose="020B0604020202020204" pitchFamily="34" charset="0"/>
                <a:cs typeface="Arial" panose="020B0604020202020204" pitchFamily="34" charset="0"/>
              </a:rPr>
              <a:t>9,6%</a:t>
            </a:r>
            <a:endParaRPr lang="pt-PT" b="1" dirty="0">
              <a:latin typeface="Arial" panose="020B0604020202020204" pitchFamily="34" charset="0"/>
              <a:cs typeface="Arial" panose="020B0604020202020204" pitchFamily="34" charset="0"/>
            </a:endParaRPr>
          </a:p>
        </p:txBody>
      </p:sp>
      <p:graphicFrame>
        <p:nvGraphicFramePr>
          <p:cNvPr id="54" name="Table 53"/>
          <p:cNvGraphicFramePr>
            <a:graphicFrameLocks noGrp="1"/>
          </p:cNvGraphicFramePr>
          <p:nvPr>
            <p:extLst/>
          </p:nvPr>
        </p:nvGraphicFramePr>
        <p:xfrm>
          <a:off x="3527513" y="3324852"/>
          <a:ext cx="2884105" cy="1223010"/>
        </p:xfrm>
        <a:graphic>
          <a:graphicData uri="http://schemas.openxmlformats.org/drawingml/2006/table">
            <a:tbl>
              <a:tblPr firstRow="1" bandRow="1">
                <a:tableStyleId>{5C22544A-7EE6-4342-B048-85BDC9FD1C3A}</a:tableStyleId>
              </a:tblPr>
              <a:tblGrid>
                <a:gridCol w="1416556"/>
                <a:gridCol w="50993"/>
                <a:gridCol w="1416556"/>
              </a:tblGrid>
              <a:tr h="200025">
                <a:tc>
                  <a:txBody>
                    <a:bodyPr/>
                    <a:lstStyle/>
                    <a:p>
                      <a:r>
                        <a:rPr lang="en-GB" sz="1200" dirty="0" smtClean="0">
                          <a:solidFill>
                            <a:schemeClr val="accent2"/>
                          </a:solidFill>
                          <a:latin typeface="Arial" panose="020B0604020202020204" pitchFamily="34" charset="0"/>
                          <a:cs typeface="Arial" panose="020B0604020202020204" pitchFamily="34" charset="0"/>
                        </a:rPr>
                        <a:t>2.729 companies</a:t>
                      </a:r>
                      <a:endParaRPr lang="en-GB" sz="1200" dirty="0">
                        <a:solidFill>
                          <a:schemeClr val="accent2"/>
                        </a:solidFill>
                        <a:latin typeface="Arial" panose="020B0604020202020204" pitchFamily="34" charset="0"/>
                        <a:cs typeface="Arial" panose="020B0604020202020204" pitchFamily="34" charset="0"/>
                      </a:endParaRPr>
                    </a:p>
                  </a:txBody>
                  <a:tcPr marL="3600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GB" sz="1200" dirty="0">
                        <a:solidFill>
                          <a:schemeClr val="accent2"/>
                        </a:solidFill>
                        <a:latin typeface="Arial" panose="020B06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200" dirty="0" smtClean="0">
                          <a:solidFill>
                            <a:schemeClr val="accent2"/>
                          </a:solidFill>
                          <a:latin typeface="Arial" panose="020B0604020202020204" pitchFamily="34" charset="0"/>
                          <a:cs typeface="Arial" panose="020B0604020202020204" pitchFamily="34" charset="0"/>
                        </a:rPr>
                        <a:t>11%</a:t>
                      </a:r>
                      <a:endParaRPr lang="en-GB" sz="1200" dirty="0">
                        <a:solidFill>
                          <a:schemeClr val="accent2"/>
                        </a:solidFill>
                        <a:latin typeface="Arial" panose="020B0604020202020204" pitchFamily="34" charset="0"/>
                        <a:cs typeface="Arial" panose="020B0604020202020204" pitchFamily="34" charset="0"/>
                      </a:endParaRPr>
                    </a:p>
                  </a:txBody>
                  <a:tcPr marL="3600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33375">
                <a:tc>
                  <a:txBody>
                    <a:bodyPr/>
                    <a:lstStyle/>
                    <a:p>
                      <a:r>
                        <a:rPr lang="en-US" sz="600" dirty="0" smtClean="0">
                          <a:solidFill>
                            <a:schemeClr val="accent4"/>
                          </a:solidFill>
                          <a:latin typeface="Arial" panose="020B0604020202020204" pitchFamily="34" charset="0"/>
                          <a:cs typeface="Arial" panose="020B0604020202020204" pitchFamily="34" charset="0"/>
                        </a:rPr>
                        <a:t>Companies in tourism entertainment, including 763 companies operating as maritime tourist operators</a:t>
                      </a:r>
                    </a:p>
                  </a:txBody>
                  <a:tcPr marL="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GB" sz="600" dirty="0">
                        <a:solidFill>
                          <a:schemeClr val="accent4"/>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600" dirty="0" smtClean="0">
                          <a:solidFill>
                            <a:schemeClr val="accent4"/>
                          </a:solidFill>
                          <a:latin typeface="Arial" panose="020B0604020202020204" pitchFamily="34" charset="0"/>
                          <a:cs typeface="Arial" panose="020B0604020202020204" pitchFamily="34" charset="0"/>
                        </a:rPr>
                        <a:t>11% of the companies had more than 10k clients in 2014</a:t>
                      </a:r>
                    </a:p>
                    <a:p>
                      <a:endParaRPr lang="en-GB" sz="600" dirty="0">
                        <a:solidFill>
                          <a:schemeClr val="accent4"/>
                        </a:solidFill>
                        <a:latin typeface="Arial" panose="020B0604020202020204" pitchFamily="34" charset="0"/>
                        <a:cs typeface="Arial" panose="020B0604020202020204" pitchFamily="34" charset="0"/>
                      </a:endParaRPr>
                    </a:p>
                  </a:txBody>
                  <a:tcPr marL="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200025">
                <a:tc>
                  <a:txBody>
                    <a:bodyPr/>
                    <a:lstStyle/>
                    <a:p>
                      <a:r>
                        <a:rPr lang="en-GB" sz="1200" b="1" dirty="0" smtClean="0">
                          <a:solidFill>
                            <a:schemeClr val="accent2"/>
                          </a:solidFill>
                          <a:latin typeface="Arial" panose="020B0604020202020204" pitchFamily="34" charset="0"/>
                          <a:cs typeface="Arial" panose="020B0604020202020204" pitchFamily="34" charset="0"/>
                        </a:rPr>
                        <a:t>23%</a:t>
                      </a:r>
                      <a:endParaRPr lang="en-GB" sz="1200" b="1" dirty="0">
                        <a:solidFill>
                          <a:schemeClr val="accent2"/>
                        </a:solidFill>
                        <a:latin typeface="Arial" panose="020B0604020202020204" pitchFamily="34" charset="0"/>
                        <a:cs typeface="Arial" panose="020B0604020202020204" pitchFamily="34" charset="0"/>
                      </a:endParaRPr>
                    </a:p>
                  </a:txBody>
                  <a:tcPr marL="3600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GB" sz="1200" b="1" dirty="0">
                        <a:solidFill>
                          <a:schemeClr val="accent2"/>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1200" b="1" dirty="0" smtClean="0">
                          <a:solidFill>
                            <a:schemeClr val="accent2"/>
                          </a:solidFill>
                          <a:latin typeface="Arial" panose="020B0604020202020204" pitchFamily="34" charset="0"/>
                          <a:cs typeface="Arial" panose="020B0604020202020204" pitchFamily="34" charset="0"/>
                        </a:rPr>
                        <a:t>51%</a:t>
                      </a:r>
                      <a:endParaRPr lang="en-GB" sz="1200" b="1" dirty="0">
                        <a:solidFill>
                          <a:schemeClr val="accent2"/>
                        </a:solidFill>
                        <a:latin typeface="Arial" panose="020B0604020202020204" pitchFamily="34" charset="0"/>
                        <a:cs typeface="Arial" panose="020B0604020202020204" pitchFamily="34" charset="0"/>
                      </a:endParaRPr>
                    </a:p>
                  </a:txBody>
                  <a:tcPr marL="3600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33375">
                <a:tc>
                  <a:txBody>
                    <a:bodyPr/>
                    <a:lstStyle/>
                    <a:p>
                      <a:r>
                        <a:rPr lang="en-US" sz="600" dirty="0" smtClean="0">
                          <a:solidFill>
                            <a:schemeClr val="accent4"/>
                          </a:solidFill>
                          <a:latin typeface="Arial" panose="020B0604020202020204" pitchFamily="34" charset="0"/>
                          <a:cs typeface="Arial" panose="020B0604020202020204" pitchFamily="34" charset="0"/>
                        </a:rPr>
                        <a:t>23% of the companies in tourism entertainment reported a turnover above €100k in 2014</a:t>
                      </a:r>
                    </a:p>
                    <a:p>
                      <a:endParaRPr lang="en-GB" sz="600" dirty="0">
                        <a:solidFill>
                          <a:schemeClr val="accent4"/>
                        </a:solidFill>
                        <a:latin typeface="Arial" panose="020B0604020202020204" pitchFamily="34" charset="0"/>
                        <a:cs typeface="Arial" panose="020B0604020202020204" pitchFamily="34" charset="0"/>
                      </a:endParaRPr>
                    </a:p>
                  </a:txBody>
                  <a:tcPr marL="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GB" sz="600" dirty="0">
                        <a:solidFill>
                          <a:schemeClr val="accent4"/>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600" dirty="0" smtClean="0">
                          <a:solidFill>
                            <a:schemeClr val="accent4"/>
                          </a:solidFill>
                          <a:latin typeface="Arial" panose="020B0604020202020204" pitchFamily="34" charset="0"/>
                          <a:cs typeface="Arial" panose="020B0604020202020204" pitchFamily="34" charset="0"/>
                        </a:rPr>
                        <a:t>51% of the companies had</a:t>
                      </a:r>
                      <a:r>
                        <a:rPr lang="en-US" sz="600" baseline="0" dirty="0" smtClean="0">
                          <a:solidFill>
                            <a:schemeClr val="accent4"/>
                          </a:solidFill>
                          <a:latin typeface="Arial" panose="020B0604020202020204" pitchFamily="34" charset="0"/>
                          <a:cs typeface="Arial" panose="020B0604020202020204" pitchFamily="34" charset="0"/>
                        </a:rPr>
                        <a:t> </a:t>
                      </a:r>
                      <a:r>
                        <a:rPr lang="en-US" sz="600" dirty="0" smtClean="0">
                          <a:solidFill>
                            <a:schemeClr val="accent4"/>
                          </a:solidFill>
                          <a:latin typeface="Arial" panose="020B0604020202020204" pitchFamily="34" charset="0"/>
                          <a:cs typeface="Arial" panose="020B0604020202020204" pitchFamily="34" charset="0"/>
                        </a:rPr>
                        <a:t>a positive turnover growth in 2014</a:t>
                      </a:r>
                    </a:p>
                  </a:txBody>
                  <a:tcPr marL="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sp>
        <p:nvSpPr>
          <p:cNvPr id="3" name="Oval 2"/>
          <p:cNvSpPr/>
          <p:nvPr/>
        </p:nvSpPr>
        <p:spPr bwMode="auto">
          <a:xfrm>
            <a:off x="4227783" y="8151542"/>
            <a:ext cx="720000" cy="720000"/>
          </a:xfrm>
          <a:prstGeom prst="ellipse">
            <a:avLst/>
          </a:prstGeom>
          <a:solidFill>
            <a:schemeClr val="accent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pt-PT" sz="900" b="1" u="none" strike="noStrike" cap="none" normalizeH="0" baseline="0" dirty="0" smtClean="0">
                <a:ln>
                  <a:noFill/>
                </a:ln>
                <a:solidFill>
                  <a:srgbClr val="010024"/>
                </a:solidFill>
                <a:effectLst/>
                <a:latin typeface="Arial" panose="020B0604020202020204" pitchFamily="34" charset="0"/>
                <a:cs typeface="Arial" panose="020B0604020202020204" pitchFamily="34" charset="0"/>
              </a:rPr>
              <a:t>63.6%</a:t>
            </a:r>
          </a:p>
        </p:txBody>
      </p:sp>
      <p:sp>
        <p:nvSpPr>
          <p:cNvPr id="55" name="Oval 54"/>
          <p:cNvSpPr/>
          <p:nvPr/>
        </p:nvSpPr>
        <p:spPr bwMode="auto">
          <a:xfrm>
            <a:off x="5285044" y="8150670"/>
            <a:ext cx="720000" cy="720000"/>
          </a:xfrm>
          <a:prstGeom prst="ellipse">
            <a:avLst/>
          </a:prstGeom>
          <a:solidFill>
            <a:schemeClr val="accent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pt-PT" sz="900" b="1" u="none" strike="noStrike" cap="none" normalizeH="0" baseline="0" dirty="0" smtClean="0">
                <a:ln>
                  <a:noFill/>
                </a:ln>
                <a:solidFill>
                  <a:srgbClr val="010024"/>
                </a:solidFill>
                <a:effectLst/>
                <a:latin typeface="Arial" panose="020B0604020202020204" pitchFamily="34" charset="0"/>
                <a:cs typeface="Arial" panose="020B0604020202020204" pitchFamily="34" charset="0"/>
              </a:rPr>
              <a:t>€42.6</a:t>
            </a:r>
          </a:p>
        </p:txBody>
      </p:sp>
      <p:graphicFrame>
        <p:nvGraphicFramePr>
          <p:cNvPr id="8" name="Table 7"/>
          <p:cNvGraphicFramePr>
            <a:graphicFrameLocks noGrp="1"/>
          </p:cNvGraphicFramePr>
          <p:nvPr>
            <p:extLst>
              <p:ext uri="{D42A27DB-BD31-4B8C-83A1-F6EECF244321}">
                <p14:modId xmlns:p14="http://schemas.microsoft.com/office/powerpoint/2010/main" val="49897898"/>
              </p:ext>
            </p:extLst>
          </p:nvPr>
        </p:nvGraphicFramePr>
        <p:xfrm>
          <a:off x="3484529" y="8850518"/>
          <a:ext cx="2816578" cy="609600"/>
        </p:xfrm>
        <a:graphic>
          <a:graphicData uri="http://schemas.openxmlformats.org/drawingml/2006/table">
            <a:tbl>
              <a:tblPr firstRow="1" bandRow="1">
                <a:tableStyleId>{5C22544A-7EE6-4342-B048-85BDC9FD1C3A}</a:tableStyleId>
              </a:tblPr>
              <a:tblGrid>
                <a:gridCol w="680431"/>
                <a:gridCol w="856636"/>
                <a:gridCol w="1279511"/>
              </a:tblGrid>
              <a:tr h="257091">
                <a:tc>
                  <a:txBody>
                    <a:bodyPr/>
                    <a:lstStyle/>
                    <a:p>
                      <a:pPr algn="ctr"/>
                      <a:endParaRPr lang="pt-PT" sz="600" dirty="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PT" sz="700" dirty="0" err="1" smtClean="0">
                          <a:solidFill>
                            <a:srgbClr val="000000"/>
                          </a:solidFill>
                        </a:rPr>
                        <a:t>Occupancy</a:t>
                      </a:r>
                      <a:r>
                        <a:rPr lang="pt-PT" sz="700" dirty="0" smtClean="0">
                          <a:solidFill>
                            <a:srgbClr val="000000"/>
                          </a:solidFill>
                        </a:rPr>
                        <a:t> Rate</a:t>
                      </a:r>
                      <a:endParaRPr lang="pt-PT" sz="700" dirty="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PT" sz="700" dirty="0" err="1" smtClean="0">
                          <a:solidFill>
                            <a:srgbClr val="000000"/>
                          </a:solidFill>
                        </a:rPr>
                        <a:t>Revenue</a:t>
                      </a:r>
                      <a:r>
                        <a:rPr lang="pt-PT" sz="700" dirty="0" smtClean="0">
                          <a:solidFill>
                            <a:srgbClr val="000000"/>
                          </a:solidFill>
                        </a:rPr>
                        <a:t> per </a:t>
                      </a:r>
                      <a:r>
                        <a:rPr lang="pt-PT" sz="700" dirty="0" err="1" smtClean="0">
                          <a:solidFill>
                            <a:srgbClr val="000000"/>
                          </a:solidFill>
                        </a:rPr>
                        <a:t>Available</a:t>
                      </a:r>
                      <a:r>
                        <a:rPr lang="pt-PT" sz="700" baseline="0" dirty="0" smtClean="0">
                          <a:solidFill>
                            <a:srgbClr val="000000"/>
                          </a:solidFill>
                        </a:rPr>
                        <a:t> </a:t>
                      </a:r>
                      <a:r>
                        <a:rPr lang="pt-PT" sz="700" baseline="0" dirty="0" err="1" smtClean="0">
                          <a:solidFill>
                            <a:srgbClr val="000000"/>
                          </a:solidFill>
                        </a:rPr>
                        <a:t>Room</a:t>
                      </a:r>
                      <a:endParaRPr lang="pt-PT" sz="7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78136">
                <a:tc>
                  <a:txBody>
                    <a:bodyPr/>
                    <a:lstStyle/>
                    <a:p>
                      <a:pPr algn="r"/>
                      <a:r>
                        <a:rPr lang="pt-PT" sz="700" b="1" dirty="0" err="1" smtClean="0">
                          <a:solidFill>
                            <a:srgbClr val="000000"/>
                          </a:solidFill>
                        </a:rPr>
                        <a:t>Growth</a:t>
                      </a:r>
                      <a:r>
                        <a:rPr lang="pt-PT" sz="700" b="1" dirty="0" smtClean="0">
                          <a:solidFill>
                            <a:srgbClr val="000000"/>
                          </a:solidFill>
                        </a:rPr>
                        <a:t> (2015-2016)</a:t>
                      </a:r>
                      <a:endParaRPr lang="pt-PT" sz="700" b="1" dirty="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PT" sz="700" dirty="0" smtClean="0">
                          <a:solidFill>
                            <a:srgbClr val="000000"/>
                          </a:solidFill>
                        </a:rPr>
                        <a:t>3%</a:t>
                      </a:r>
                      <a:endParaRPr lang="pt-PT" sz="700" dirty="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pt-PT" sz="700" dirty="0" smtClean="0">
                          <a:solidFill>
                            <a:srgbClr val="000000"/>
                          </a:solidFill>
                        </a:rPr>
                        <a:t>5%</a:t>
                      </a:r>
                      <a:endParaRPr lang="pt-PT" sz="7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4623734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0778"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Title 5"/>
          <p:cNvSpPr>
            <a:spLocks noGrp="1"/>
          </p:cNvSpPr>
          <p:nvPr>
            <p:ph type="title"/>
          </p:nvPr>
        </p:nvSpPr>
        <p:spPr>
          <a:xfrm>
            <a:off x="538163" y="484189"/>
            <a:ext cx="5684406" cy="1003300"/>
          </a:xfrm>
        </p:spPr>
        <p:txBody>
          <a:bodyPr anchor="t">
            <a:normAutofit/>
          </a:bodyPr>
          <a:lstStyle/>
          <a:p>
            <a:r>
              <a:rPr lang="en-US" dirty="0" smtClean="0">
                <a:latin typeface="Arial" panose="020B0604020202020204" pitchFamily="34" charset="0"/>
                <a:cs typeface="Arial" panose="020B0604020202020204" pitchFamily="34" charset="0"/>
              </a:rPr>
              <a:t>Tourism and hospitality</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a:solidFill>
                  <a:schemeClr val="accent2"/>
                </a:solidFill>
                <a:latin typeface="Arial" panose="020B0604020202020204" pitchFamily="34" charset="0"/>
                <a:cs typeface="Arial" panose="020B0604020202020204" pitchFamily="34" charset="0"/>
              </a:rPr>
              <a:t>K</a:t>
            </a:r>
            <a:r>
              <a:rPr lang="en-US" sz="2200" dirty="0" smtClean="0">
                <a:solidFill>
                  <a:schemeClr val="accent2"/>
                </a:solidFill>
                <a:latin typeface="Arial" panose="020B0604020202020204" pitchFamily="34" charset="0"/>
                <a:cs typeface="Arial" panose="020B0604020202020204" pitchFamily="34" charset="0"/>
              </a:rPr>
              <a:t>ey success factors (I)</a:t>
            </a:r>
            <a:endParaRPr lang="en-US" sz="2200" dirty="0">
              <a:solidFill>
                <a:schemeClr val="accent2"/>
              </a:solidFill>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34289" y="1928315"/>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2" name="Slide Number Placeholder 1"/>
          <p:cNvSpPr>
            <a:spLocks noGrp="1"/>
          </p:cNvSpPr>
          <p:nvPr>
            <p:ph type="sldNum" sz="quarter" idx="15"/>
          </p:nvPr>
        </p:nvSpPr>
        <p:spPr>
          <a:xfrm>
            <a:off x="3240454" y="9353771"/>
            <a:ext cx="394516" cy="148531"/>
          </a:xfrm>
        </p:spPr>
        <p:txBody>
          <a:bodyPr/>
          <a:lstStyle/>
          <a:p>
            <a:pPr>
              <a:defRPr/>
            </a:pPr>
            <a:fld id="{B8325105-167D-4862-BDE6-B81FF841FD87}" type="slidenum">
              <a:rPr lang="en-US" smtClean="0"/>
              <a:pPr>
                <a:defRPr/>
              </a:pPr>
              <a:t>42</a:t>
            </a:fld>
            <a:endParaRPr lang="en-US" dirty="0"/>
          </a:p>
        </p:txBody>
      </p:sp>
      <p:sp>
        <p:nvSpPr>
          <p:cNvPr id="17" name="Text Placeholder 6"/>
          <p:cNvSpPr txBox="1">
            <a:spLocks/>
          </p:cNvSpPr>
          <p:nvPr/>
        </p:nvSpPr>
        <p:spPr>
          <a:xfrm>
            <a:off x="558144" y="1684765"/>
            <a:ext cx="2808288" cy="7335730"/>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Key global trends</a:t>
            </a:r>
          </a:p>
          <a:p>
            <a:pPr marL="352425" indent="-352425"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Higher access to information (products and prices) and consequently higher bargaining power of tourists</a:t>
            </a:r>
          </a:p>
          <a:p>
            <a:pPr marL="352425" indent="-352425"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Increasing demand for digital platforms for the acquisition of tourism solutions</a:t>
            </a:r>
          </a:p>
          <a:p>
            <a:pPr marL="352425" indent="-352425"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Better informed tourists resulting in higher requirements and higher levels of expectations from tourists</a:t>
            </a:r>
          </a:p>
          <a:p>
            <a:pPr marL="352425" indent="-352425"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Higher frequency of short and city breaks, increasing sales in the low season</a:t>
            </a:r>
          </a:p>
          <a:p>
            <a:pPr marL="352425" indent="-352425"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Healthy consciousness destination selection</a:t>
            </a:r>
          </a:p>
          <a:p>
            <a:pPr marL="352425" indent="-352425"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Increasing demand for destinations that include adventure, well-being or fitness facilities</a:t>
            </a:r>
          </a:p>
          <a:p>
            <a:pPr marL="352425" indent="-352425"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Demand for healthcare and wellbeing destinations</a:t>
            </a:r>
          </a:p>
          <a:p>
            <a:pPr marL="352425" indent="-352425"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 Emerging economies as new destinations</a:t>
            </a:r>
          </a:p>
          <a:p>
            <a:pPr marL="352425" indent="-352425"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No repetition of destinations, experiences or products due to limited budgets</a:t>
            </a:r>
          </a:p>
          <a:p>
            <a:pPr marL="352425" indent="-352425"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Higher competition between suppliers</a:t>
            </a:r>
          </a:p>
          <a:p>
            <a:pPr marL="352425" indent="-352425" algn="just">
              <a:buFont typeface="Arial" panose="020B0604020202020204" pitchFamily="34" charset="0"/>
              <a:buChar char="•"/>
            </a:pPr>
            <a:r>
              <a:rPr lang="en-US" sz="900" b="0" kern="0" dirty="0" smtClean="0">
                <a:latin typeface="Arial" panose="020B0604020202020204" pitchFamily="34" charset="0"/>
                <a:cs typeface="Arial" panose="020B0604020202020204" pitchFamily="34" charset="0"/>
              </a:rPr>
              <a:t>More travels to visit relatives and friends, as well as business trips, due to the </a:t>
            </a:r>
            <a:r>
              <a:rPr lang="en-US" sz="900" b="0" kern="0" dirty="0" err="1" smtClean="0">
                <a:latin typeface="Arial" panose="020B0604020202020204" pitchFamily="34" charset="0"/>
                <a:cs typeface="Arial" panose="020B0604020202020204" pitchFamily="34" charset="0"/>
              </a:rPr>
              <a:t>globalisation</a:t>
            </a:r>
            <a:r>
              <a:rPr lang="en-US" sz="900" b="0" kern="0" dirty="0" smtClean="0">
                <a:latin typeface="Arial" panose="020B0604020202020204" pitchFamily="34" charset="0"/>
                <a:cs typeface="Arial" panose="020B0604020202020204" pitchFamily="34" charset="0"/>
              </a:rPr>
              <a:t> effect and Portuguese openness to international cultures</a:t>
            </a:r>
          </a:p>
          <a:p>
            <a:pPr marL="352425" indent="-352425" algn="just">
              <a:buFont typeface="Arial" panose="020B0604020202020204" pitchFamily="34" charset="0"/>
              <a:buChar char="•"/>
            </a:pPr>
            <a:endParaRPr lang="en-US" sz="900" b="0" kern="0" dirty="0" smtClean="0">
              <a:latin typeface="Arial" panose="020B0604020202020204" pitchFamily="34" charset="0"/>
              <a:cs typeface="Arial" panose="020B0604020202020204" pitchFamily="34" charset="0"/>
            </a:endParaRPr>
          </a:p>
          <a:p>
            <a:pPr marL="171450" indent="-171450" algn="just">
              <a:buFont typeface="Arial" panose="020B0604020202020204" pitchFamily="34" charset="0"/>
              <a:buChar char="•"/>
            </a:pPr>
            <a:endParaRPr lang="en-US" b="0" kern="0" dirty="0" smtClean="0">
              <a:latin typeface="Arial" panose="020B0604020202020204" pitchFamily="34" charset="0"/>
              <a:cs typeface="Arial" panose="020B0604020202020204" pitchFamily="34" charset="0"/>
            </a:endParaRPr>
          </a:p>
        </p:txBody>
      </p:sp>
      <p:sp>
        <p:nvSpPr>
          <p:cNvPr id="19" name="Rectangle 18"/>
          <p:cNvSpPr/>
          <p:nvPr/>
        </p:nvSpPr>
        <p:spPr bwMode="auto">
          <a:xfrm rot="16200000">
            <a:off x="-18423" y="2660803"/>
            <a:ext cx="1440000" cy="252000"/>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pt-PT" sz="1100" b="0" i="0" u="none" strike="noStrike" cap="none" normalizeH="0" baseline="0" dirty="0" smtClean="0">
                <a:ln>
                  <a:noFill/>
                </a:ln>
                <a:solidFill>
                  <a:srgbClr val="010024"/>
                </a:solidFill>
                <a:effectLst/>
                <a:latin typeface="EYInterstate Regular" pitchFamily="1" charset="0"/>
              </a:rPr>
              <a:t>Technology</a:t>
            </a:r>
          </a:p>
        </p:txBody>
      </p:sp>
      <p:sp>
        <p:nvSpPr>
          <p:cNvPr id="20" name="Rectangle 19"/>
          <p:cNvSpPr/>
          <p:nvPr/>
        </p:nvSpPr>
        <p:spPr bwMode="auto">
          <a:xfrm rot="16200000">
            <a:off x="-18423" y="4238227"/>
            <a:ext cx="1440000" cy="260905"/>
          </a:xfrm>
          <a:prstGeom prst="rect">
            <a:avLst/>
          </a:prstGeom>
          <a:solidFill>
            <a:schemeClr val="accent1"/>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t>Culture</a:t>
            </a: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23" name="Rectangle 22"/>
          <p:cNvSpPr/>
          <p:nvPr/>
        </p:nvSpPr>
        <p:spPr bwMode="auto">
          <a:xfrm rot="16200000">
            <a:off x="-13971" y="5816713"/>
            <a:ext cx="1440000" cy="260905"/>
          </a:xfrm>
          <a:prstGeom prst="rect">
            <a:avLst/>
          </a:prstGeom>
          <a:solidFill>
            <a:schemeClr val="accent5"/>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100" dirty="0" smtClean="0"/>
              <a:t>Economy</a:t>
            </a: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14" name="Text Placeholder 6"/>
          <p:cNvSpPr txBox="1">
            <a:spLocks/>
          </p:cNvSpPr>
          <p:nvPr/>
        </p:nvSpPr>
        <p:spPr>
          <a:xfrm>
            <a:off x="3484562" y="1706563"/>
            <a:ext cx="2808288" cy="7227682"/>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endParaRPr lang="en-US" sz="900" b="0" kern="0" dirty="0" smtClean="0">
              <a:latin typeface="Arial" panose="020B0604020202020204" pitchFamily="34" charset="0"/>
              <a:cs typeface="Arial" panose="020B0604020202020204" pitchFamily="34" charset="0"/>
            </a:endParaRPr>
          </a:p>
          <a:p>
            <a:pPr algn="just"/>
            <a:r>
              <a:rPr lang="en-US" sz="900" b="0" kern="0" dirty="0" smtClean="0">
                <a:latin typeface="Arial" panose="020B0604020202020204" pitchFamily="34" charset="0"/>
                <a:cs typeface="Arial" panose="020B0604020202020204" pitchFamily="34" charset="0"/>
              </a:rPr>
              <a:t>Many efforts were made in order to put Portugal on the map. Since 2013, the strategy changed, the country was able to adapt to the global megatrends and emerge as a sustainable ‘’wild card’’ in the global tourism sector. One key area where the country invested was on </a:t>
            </a:r>
            <a:r>
              <a:rPr lang="en-US" sz="900" kern="0" dirty="0" smtClean="0">
                <a:latin typeface="Arial" panose="020B0604020202020204" pitchFamily="34" charset="0"/>
                <a:cs typeface="Arial" panose="020B0604020202020204" pitchFamily="34" charset="0"/>
              </a:rPr>
              <a:t>digital marketing. </a:t>
            </a:r>
          </a:p>
          <a:p>
            <a:pPr algn="just"/>
            <a:r>
              <a:rPr lang="en-US" sz="900" dirty="0">
                <a:latin typeface="Arial" panose="020B0604020202020204" pitchFamily="34" charset="0"/>
                <a:ea typeface="Calibri" panose="020F0502020204030204" pitchFamily="34" charset="0"/>
                <a:cs typeface="Arial" panose="020B0604020202020204" pitchFamily="34" charset="0"/>
              </a:rPr>
              <a:t>Portugal as a </a:t>
            </a:r>
            <a:r>
              <a:rPr lang="en-US" sz="900" dirty="0" smtClean="0">
                <a:latin typeface="Arial" panose="020B0604020202020204" pitchFamily="34" charset="0"/>
                <a:ea typeface="Calibri" panose="020F0502020204030204" pitchFamily="34" charset="0"/>
                <a:cs typeface="Arial" panose="020B0604020202020204" pitchFamily="34" charset="0"/>
              </a:rPr>
              <a:t>brand – </a:t>
            </a:r>
            <a:r>
              <a:rPr lang="en-US" sz="900" b="0" dirty="0" smtClean="0">
                <a:latin typeface="Arial" panose="020B0604020202020204" pitchFamily="34" charset="0"/>
                <a:ea typeface="Calibri" panose="020F0502020204030204" pitchFamily="34" charset="0"/>
                <a:cs typeface="Arial" panose="020B0604020202020204" pitchFamily="34" charset="0"/>
              </a:rPr>
              <a:t>Sitting within the </a:t>
            </a:r>
            <a:r>
              <a:rPr lang="en-US" sz="900" b="0" dirty="0">
                <a:latin typeface="Arial" panose="020B0604020202020204" pitchFamily="34" charset="0"/>
                <a:ea typeface="Calibri" panose="020F0502020204030204" pitchFamily="34" charset="0"/>
                <a:cs typeface="Arial" panose="020B0604020202020204" pitchFamily="34" charset="0"/>
              </a:rPr>
              <a:t>Ministry of Economy, </a:t>
            </a:r>
            <a:r>
              <a:rPr lang="en-US" sz="900" b="0" dirty="0" err="1">
                <a:latin typeface="Arial" panose="020B0604020202020204" pitchFamily="34" charset="0"/>
                <a:ea typeface="Calibri" panose="020F0502020204030204" pitchFamily="34" charset="0"/>
                <a:cs typeface="Arial" panose="020B0604020202020204" pitchFamily="34" charset="0"/>
              </a:rPr>
              <a:t>Turismo</a:t>
            </a:r>
            <a:r>
              <a:rPr lang="en-US" sz="900" b="0" dirty="0">
                <a:latin typeface="Arial" panose="020B0604020202020204" pitchFamily="34" charset="0"/>
                <a:ea typeface="Calibri" panose="020F0502020204030204" pitchFamily="34" charset="0"/>
                <a:cs typeface="Arial" panose="020B0604020202020204" pitchFamily="34" charset="0"/>
              </a:rPr>
              <a:t> de Portugal is the National Tourism Authority responsible for promoting, enhancing and sustaining tourism activity, adding in one entity all the institutional competences related to the promotion of tourism, from supply to demand. From 2007 to 2014, the amount invested in promoting Portugal tourism, internally and externally, </a:t>
            </a:r>
            <a:r>
              <a:rPr lang="en-US" sz="900" b="0" dirty="0" smtClean="0">
                <a:latin typeface="Arial" panose="020B0604020202020204" pitchFamily="34" charset="0"/>
                <a:ea typeface="Calibri" panose="020F0502020204030204" pitchFamily="34" charset="0"/>
                <a:cs typeface="Arial" panose="020B0604020202020204" pitchFamily="34" charset="0"/>
              </a:rPr>
              <a:t>totaled </a:t>
            </a:r>
            <a:r>
              <a:rPr lang="en-US" sz="900" b="0" dirty="0">
                <a:latin typeface="Arial" panose="020B0604020202020204" pitchFamily="34" charset="0"/>
                <a:ea typeface="Calibri" panose="020F0502020204030204" pitchFamily="34" charset="0"/>
                <a:cs typeface="Arial" panose="020B0604020202020204" pitchFamily="34" charset="0"/>
              </a:rPr>
              <a:t>€</a:t>
            </a:r>
            <a:r>
              <a:rPr lang="en-US" sz="900" b="0" dirty="0" smtClean="0">
                <a:latin typeface="Arial" panose="020B0604020202020204" pitchFamily="34" charset="0"/>
                <a:ea typeface="Calibri" panose="020F0502020204030204" pitchFamily="34" charset="0"/>
                <a:cs typeface="Arial" panose="020B0604020202020204" pitchFamily="34" charset="0"/>
              </a:rPr>
              <a:t>93bn.The return of this investment was an increased brand awareness in international markets.</a:t>
            </a:r>
            <a:endParaRPr lang="en-US" sz="900" b="0" dirty="0">
              <a:latin typeface="Arial" panose="020B0604020202020204" pitchFamily="34" charset="0"/>
              <a:ea typeface="Calibri" panose="020F0502020204030204" pitchFamily="34" charset="0"/>
              <a:cs typeface="Arial" panose="020B0604020202020204" pitchFamily="34" charset="0"/>
            </a:endParaRPr>
          </a:p>
          <a:p>
            <a:pPr algn="just"/>
            <a:r>
              <a:rPr lang="en-US" sz="900" b="0" kern="0" dirty="0" smtClean="0">
                <a:latin typeface="Arial" panose="020B0604020202020204" pitchFamily="34" charset="0"/>
                <a:cs typeface="Arial" panose="020B0604020202020204" pitchFamily="34" charset="0"/>
              </a:rPr>
              <a:t>Additionally, there was a </a:t>
            </a:r>
            <a:r>
              <a:rPr lang="en-US" sz="900" kern="0" dirty="0" smtClean="0">
                <a:latin typeface="Arial" panose="020B0604020202020204" pitchFamily="34" charset="0"/>
                <a:cs typeface="Arial" panose="020B0604020202020204" pitchFamily="34" charset="0"/>
              </a:rPr>
              <a:t>segmentation</a:t>
            </a:r>
            <a:r>
              <a:rPr lang="en-US" sz="900" b="0" kern="0" dirty="0" smtClean="0">
                <a:latin typeface="Arial" panose="020B0604020202020204" pitchFamily="34" charset="0"/>
                <a:cs typeface="Arial" panose="020B0604020202020204" pitchFamily="34" charset="0"/>
              </a:rPr>
              <a:t> of the different offers each region puts forward, so that Portugal can offer a wide range of experiences to visitors (ranging from the traditional beach, to history lovers, foodie lovers, radical holidays, health minded, </a:t>
            </a:r>
            <a:r>
              <a:rPr lang="en-US" sz="900" b="0" kern="0" dirty="0" err="1" smtClean="0">
                <a:latin typeface="Arial" panose="020B0604020202020204" pitchFamily="34" charset="0"/>
                <a:cs typeface="Arial" panose="020B0604020202020204" pitchFamily="34" charset="0"/>
              </a:rPr>
              <a:t>etc</a:t>
            </a:r>
            <a:r>
              <a:rPr lang="en-US" sz="900" b="0" kern="0" dirty="0" smtClean="0">
                <a:latin typeface="Arial" panose="020B0604020202020204" pitchFamily="34" charset="0"/>
                <a:cs typeface="Arial" panose="020B0604020202020204" pitchFamily="34" charset="0"/>
              </a:rPr>
              <a:t>). </a:t>
            </a:r>
          </a:p>
          <a:p>
            <a:pPr algn="just"/>
            <a:r>
              <a:rPr lang="en-US" sz="900" b="0" kern="0" dirty="0" smtClean="0">
                <a:latin typeface="Arial" panose="020B0604020202020204" pitchFamily="34" charset="0"/>
                <a:cs typeface="Arial" panose="020B0604020202020204" pitchFamily="34" charset="0"/>
              </a:rPr>
              <a:t>The wellbeing and health tourism is impacting other areas such as urban life and </a:t>
            </a:r>
            <a:r>
              <a:rPr lang="en-US" sz="900" b="0" kern="0" dirty="0" err="1" smtClean="0">
                <a:latin typeface="Arial" panose="020B0604020202020204" pitchFamily="34" charset="0"/>
                <a:cs typeface="Arial" panose="020B0604020202020204" pitchFamily="34" charset="0"/>
              </a:rPr>
              <a:t>revitalisation</a:t>
            </a:r>
            <a:r>
              <a:rPr lang="en-US" sz="900" b="0" kern="0" dirty="0" smtClean="0">
                <a:latin typeface="Arial" panose="020B0604020202020204" pitchFamily="34" charset="0"/>
                <a:cs typeface="Arial" panose="020B0604020202020204" pitchFamily="34" charset="0"/>
              </a:rPr>
              <a:t> of historical city </a:t>
            </a:r>
            <a:r>
              <a:rPr lang="en-US" sz="900" b="0" kern="0" dirty="0" err="1" smtClean="0">
                <a:latin typeface="Arial" panose="020B0604020202020204" pitchFamily="34" charset="0"/>
                <a:cs typeface="Arial" panose="020B0604020202020204" pitchFamily="34" charset="0"/>
              </a:rPr>
              <a:t>centres</a:t>
            </a:r>
            <a:r>
              <a:rPr lang="en-US" sz="900" b="0" kern="0" dirty="0" smtClean="0">
                <a:latin typeface="Arial" panose="020B0604020202020204" pitchFamily="34" charset="0"/>
                <a:cs typeface="Arial" panose="020B0604020202020204" pitchFamily="34" charset="0"/>
              </a:rPr>
              <a:t>. One good example of this is “Project Revive”.</a:t>
            </a:r>
          </a:p>
          <a:p>
            <a:pPr indent="-177800" algn="just">
              <a:spcBef>
                <a:spcPts val="0"/>
              </a:spcBef>
              <a:buClr>
                <a:schemeClr val="accent2"/>
              </a:buClr>
              <a:buSzPct val="70000"/>
              <a:buFont typeface="Arial" panose="020B0604020202020204" pitchFamily="34" charset="0"/>
              <a:buChar char="►"/>
            </a:pPr>
            <a:r>
              <a:rPr lang="en-US" sz="900" kern="0" dirty="0" smtClean="0">
                <a:solidFill>
                  <a:srgbClr val="B2E1E4"/>
                </a:solidFill>
                <a:latin typeface="Arial" panose="020B0604020202020204" pitchFamily="34" charset="0"/>
                <a:cs typeface="Arial" panose="020B0604020202020204" pitchFamily="34" charset="0"/>
              </a:rPr>
              <a:t>Project Revive </a:t>
            </a:r>
            <a:r>
              <a:rPr lang="en-US" sz="900" b="0" kern="0" dirty="0" smtClean="0">
                <a:latin typeface="Arial" panose="020B0604020202020204" pitchFamily="34" charset="0"/>
                <a:cs typeface="Arial" panose="020B0604020202020204" pitchFamily="34" charset="0"/>
              </a:rPr>
              <a:t>– </a:t>
            </a:r>
            <a:r>
              <a:rPr lang="en-US" sz="900" b="0" kern="0" dirty="0">
                <a:latin typeface="Arial" panose="020B0604020202020204" pitchFamily="34" charset="0"/>
                <a:cs typeface="Arial" panose="020B0604020202020204" pitchFamily="34" charset="0"/>
              </a:rPr>
              <a:t>Portuguese government plan to rehabilitate 30 derelict public historical buildings (monasteries, convents, castles, etc.). Through  public tenders, private entities are able to operate these buildings under concession terms (transforming them into hotels, museums or restaurants). The total investment resulting from this project is expected to </a:t>
            </a:r>
            <a:r>
              <a:rPr lang="en-US" sz="900" b="0" kern="0" dirty="0" smtClean="0">
                <a:latin typeface="Arial" panose="020B0604020202020204" pitchFamily="34" charset="0"/>
                <a:cs typeface="Arial" panose="020B0604020202020204" pitchFamily="34" charset="0"/>
              </a:rPr>
              <a:t>reach €</a:t>
            </a:r>
            <a:r>
              <a:rPr lang="en-US" sz="900" b="0" kern="0" dirty="0">
                <a:latin typeface="Arial" panose="020B0604020202020204" pitchFamily="34" charset="0"/>
                <a:cs typeface="Arial" panose="020B0604020202020204" pitchFamily="34" charset="0"/>
              </a:rPr>
              <a:t>150m. This project started at the end of </a:t>
            </a:r>
            <a:r>
              <a:rPr lang="en-US" sz="900" b="0" kern="0" dirty="0" smtClean="0">
                <a:latin typeface="Arial" panose="020B0604020202020204" pitchFamily="34" charset="0"/>
                <a:cs typeface="Arial" panose="020B0604020202020204" pitchFamily="34" charset="0"/>
              </a:rPr>
              <a:t>2016 </a:t>
            </a:r>
            <a:r>
              <a:rPr lang="en-US" sz="900" b="0" kern="0" dirty="0">
                <a:latin typeface="Arial" panose="020B0604020202020204" pitchFamily="34" charset="0"/>
                <a:cs typeface="Arial" panose="020B0604020202020204" pitchFamily="34" charset="0"/>
              </a:rPr>
              <a:t>and will continue in </a:t>
            </a:r>
            <a:r>
              <a:rPr lang="en-US" sz="900" b="0" kern="0" dirty="0" smtClean="0">
                <a:latin typeface="Arial" panose="020B0604020202020204" pitchFamily="34" charset="0"/>
                <a:cs typeface="Arial" panose="020B0604020202020204" pitchFamily="34" charset="0"/>
              </a:rPr>
              <a:t>2017. </a:t>
            </a:r>
            <a:r>
              <a:rPr lang="en-US" sz="900" b="0" kern="0" dirty="0">
                <a:latin typeface="Arial" panose="020B0604020202020204" pitchFamily="34" charset="0"/>
                <a:cs typeface="Arial" panose="020B0604020202020204" pitchFamily="34" charset="0"/>
              </a:rPr>
              <a:t>So </a:t>
            </a:r>
            <a:r>
              <a:rPr lang="en-US" sz="900" b="0" kern="0" dirty="0" smtClean="0">
                <a:latin typeface="Arial" panose="020B0604020202020204" pitchFamily="34" charset="0"/>
                <a:cs typeface="Arial" panose="020B0604020202020204" pitchFamily="34" charset="0"/>
              </a:rPr>
              <a:t>far, only </a:t>
            </a:r>
            <a:r>
              <a:rPr lang="en-US" sz="900" b="0" kern="0" dirty="0">
                <a:latin typeface="Arial" panose="020B0604020202020204" pitchFamily="34" charset="0"/>
                <a:cs typeface="Arial" panose="020B0604020202020204" pitchFamily="34" charset="0"/>
              </a:rPr>
              <a:t>one concession was </a:t>
            </a:r>
            <a:r>
              <a:rPr lang="en-US" sz="900" b="0" kern="0" dirty="0" smtClean="0">
                <a:latin typeface="Arial" panose="020B0604020202020204" pitchFamily="34" charset="0"/>
                <a:cs typeface="Arial" panose="020B0604020202020204" pitchFamily="34" charset="0"/>
              </a:rPr>
              <a:t>granted – went to </a:t>
            </a:r>
            <a:r>
              <a:rPr lang="en-US" sz="900" b="0" kern="0" dirty="0">
                <a:latin typeface="Arial" panose="020B0604020202020204" pitchFamily="34" charset="0"/>
                <a:cs typeface="Arial" panose="020B0604020202020204" pitchFamily="34" charset="0"/>
              </a:rPr>
              <a:t>Vila </a:t>
            </a:r>
            <a:r>
              <a:rPr lang="en-US" sz="900" b="0" kern="0" dirty="0" err="1" smtClean="0">
                <a:latin typeface="Arial" panose="020B0604020202020204" pitchFamily="34" charset="0"/>
                <a:cs typeface="Arial" panose="020B0604020202020204" pitchFamily="34" charset="0"/>
              </a:rPr>
              <a:t>Galé</a:t>
            </a:r>
            <a:r>
              <a:rPr lang="en-US" sz="900" b="0" kern="0" dirty="0" smtClean="0">
                <a:latin typeface="Arial" panose="020B0604020202020204" pitchFamily="34" charset="0"/>
                <a:cs typeface="Arial" panose="020B0604020202020204" pitchFamily="34" charset="0"/>
              </a:rPr>
              <a:t> for the regeneration of </a:t>
            </a:r>
            <a:r>
              <a:rPr lang="en-US" sz="900" b="0" kern="0" dirty="0">
                <a:latin typeface="Arial" panose="020B0604020202020204" pitchFamily="34" charset="0"/>
                <a:cs typeface="Arial" panose="020B0604020202020204" pitchFamily="34" charset="0"/>
              </a:rPr>
              <a:t>São Paulo convent. </a:t>
            </a:r>
            <a:r>
              <a:rPr lang="en-US" sz="900" b="0" kern="0" dirty="0" smtClean="0">
                <a:latin typeface="Arial" panose="020B0604020202020204" pitchFamily="34" charset="0"/>
                <a:cs typeface="Arial" panose="020B0604020202020204" pitchFamily="34" charset="0"/>
              </a:rPr>
              <a:t>This will be a 40-years’ </a:t>
            </a:r>
            <a:r>
              <a:rPr lang="en-US" sz="900" b="0" kern="0" dirty="0">
                <a:latin typeface="Arial" panose="020B0604020202020204" pitchFamily="34" charset="0"/>
                <a:cs typeface="Arial" panose="020B0604020202020204" pitchFamily="34" charset="0"/>
              </a:rPr>
              <a:t>concession </a:t>
            </a:r>
            <a:r>
              <a:rPr lang="en-US" sz="900" b="0" kern="0" dirty="0" smtClean="0">
                <a:latin typeface="Arial" panose="020B0604020202020204" pitchFamily="34" charset="0"/>
                <a:cs typeface="Arial" panose="020B0604020202020204" pitchFamily="34" charset="0"/>
              </a:rPr>
              <a:t>for </a:t>
            </a:r>
            <a:r>
              <a:rPr lang="en-US" sz="900" b="0" kern="0" dirty="0">
                <a:latin typeface="Arial" panose="020B0604020202020204" pitchFamily="34" charset="0"/>
                <a:cs typeface="Arial" panose="020B0604020202020204" pitchFamily="34" charset="0"/>
              </a:rPr>
              <a:t>hotel </a:t>
            </a:r>
            <a:r>
              <a:rPr lang="en-US" sz="900" b="0" kern="0" dirty="0" smtClean="0">
                <a:latin typeface="Arial" panose="020B0604020202020204" pitchFamily="34" charset="0"/>
                <a:cs typeface="Arial" panose="020B0604020202020204" pitchFamily="34" charset="0"/>
              </a:rPr>
              <a:t>services</a:t>
            </a:r>
            <a:r>
              <a:rPr lang="en-US" sz="900" b="0" kern="0" dirty="0">
                <a:latin typeface="Arial" panose="020B0604020202020204" pitchFamily="34" charset="0"/>
                <a:cs typeface="Arial" panose="020B0604020202020204" pitchFamily="34" charset="0"/>
              </a:rPr>
              <a:t> </a:t>
            </a:r>
            <a:r>
              <a:rPr lang="en-US" sz="900" b="0" kern="0" dirty="0" smtClean="0">
                <a:latin typeface="Arial" panose="020B0604020202020204" pitchFamily="34" charset="0"/>
                <a:cs typeface="Arial" panose="020B0604020202020204" pitchFamily="34" charset="0"/>
              </a:rPr>
              <a:t>and involves €</a:t>
            </a:r>
            <a:r>
              <a:rPr lang="en-US" sz="900" b="0" kern="0" dirty="0">
                <a:latin typeface="Arial" panose="020B0604020202020204" pitchFamily="34" charset="0"/>
                <a:cs typeface="Arial" panose="020B0604020202020204" pitchFamily="34" charset="0"/>
              </a:rPr>
              <a:t>5m investment.</a:t>
            </a:r>
          </a:p>
          <a:p>
            <a:pPr algn="just"/>
            <a:r>
              <a:rPr lang="en-US" sz="900" b="0" kern="0" dirty="0" smtClean="0">
                <a:latin typeface="Arial" panose="020B0604020202020204" pitchFamily="34" charset="0"/>
                <a:cs typeface="Arial" panose="020B0604020202020204" pitchFamily="34" charset="0"/>
              </a:rPr>
              <a:t> </a:t>
            </a:r>
          </a:p>
          <a:p>
            <a:pPr algn="just"/>
            <a:endParaRPr lang="en-US" sz="900" b="0" kern="0" dirty="0" smtClean="0">
              <a:latin typeface="Arial" panose="020B0604020202020204" pitchFamily="34" charset="0"/>
              <a:cs typeface="Arial" panose="020B0604020202020204" pitchFamily="34" charset="0"/>
            </a:endParaRPr>
          </a:p>
        </p:txBody>
      </p:sp>
      <p:sp>
        <p:nvSpPr>
          <p:cNvPr id="22" name="Text Placeholder 6"/>
          <p:cNvSpPr txBox="1">
            <a:spLocks/>
          </p:cNvSpPr>
          <p:nvPr/>
        </p:nvSpPr>
        <p:spPr>
          <a:xfrm>
            <a:off x="533227" y="6878638"/>
            <a:ext cx="2808288" cy="7227682"/>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Why is Portugal so successful in tourism?</a:t>
            </a:r>
          </a:p>
          <a:p>
            <a:pPr algn="just"/>
            <a:r>
              <a:rPr lang="en-US" sz="900" b="0" kern="0" dirty="0" smtClean="0">
                <a:latin typeface="Arial" panose="020B0604020202020204" pitchFamily="34" charset="0"/>
                <a:cs typeface="Arial" panose="020B0604020202020204" pitchFamily="34" charset="0"/>
              </a:rPr>
              <a:t>The success of tourism in Portugal always seemed a long distance away. Key players in the sector were sure of their potential but years passed and Portugal (except for the Algarve) was not being able to appear on the map for worldwide tourists. Nevertheless, the vision was there, and in small steps, internal preparations were made.</a:t>
            </a:r>
          </a:p>
        </p:txBody>
      </p:sp>
      <p:cxnSp>
        <p:nvCxnSpPr>
          <p:cNvPr id="26" name="Straight Connector 25"/>
          <p:cNvCxnSpPr/>
          <p:nvPr/>
        </p:nvCxnSpPr>
        <p:spPr bwMode="auto">
          <a:xfrm flipV="1">
            <a:off x="634288" y="7319464"/>
            <a:ext cx="2606165" cy="1"/>
          </a:xfrm>
          <a:prstGeom prst="line">
            <a:avLst/>
          </a:prstGeom>
          <a:ln/>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806029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1802"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Title 5"/>
          <p:cNvSpPr>
            <a:spLocks noGrp="1"/>
          </p:cNvSpPr>
          <p:nvPr>
            <p:ph type="title"/>
          </p:nvPr>
        </p:nvSpPr>
        <p:spPr>
          <a:xfrm>
            <a:off x="538163" y="484189"/>
            <a:ext cx="5684406" cy="1003300"/>
          </a:xfrm>
        </p:spPr>
        <p:txBody>
          <a:bodyPr anchor="t">
            <a:normAutofit/>
          </a:bodyPr>
          <a:lstStyle/>
          <a:p>
            <a:r>
              <a:rPr lang="en-US" dirty="0" smtClean="0">
                <a:latin typeface="Arial" panose="020B0604020202020204" pitchFamily="34" charset="0"/>
                <a:cs typeface="Arial" panose="020B0604020202020204" pitchFamily="34" charset="0"/>
              </a:rPr>
              <a:t>Tourism and hospitality</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Key success factors (II)</a:t>
            </a:r>
            <a:endParaRPr lang="en-US" sz="2200" dirty="0">
              <a:solidFill>
                <a:schemeClr val="accent2"/>
              </a:solidFill>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12762" y="1649413"/>
            <a:ext cx="2808288" cy="7227682"/>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Which were the enabling factors?</a:t>
            </a:r>
            <a:endParaRPr lang="en-US" dirty="0" smtClean="0">
              <a:solidFill>
                <a:srgbClr val="7030A0"/>
              </a:solidFill>
              <a:latin typeface="Calibri" panose="020F0502020204030204" pitchFamily="34" charset="0"/>
              <a:ea typeface="Calibri" panose="020F0502020204030204" pitchFamily="34" charset="0"/>
            </a:endParaRPr>
          </a:p>
          <a:p>
            <a:pPr indent="-177800" algn="just">
              <a:spcBef>
                <a:spcPts val="0"/>
              </a:spcBef>
              <a:buClr>
                <a:schemeClr val="accent2"/>
              </a:buClr>
              <a:buSzPct val="70000"/>
              <a:buFont typeface="Arial" panose="020B0604020202020204" pitchFamily="34" charset="0"/>
              <a:buChar char="►"/>
            </a:pPr>
            <a:endParaRPr lang="en-US" sz="900" kern="0" dirty="0" smtClean="0">
              <a:solidFill>
                <a:srgbClr val="B2E1E4"/>
              </a:solidFill>
              <a:latin typeface="Arial" panose="020B0604020202020204" pitchFamily="34" charset="0"/>
              <a:cs typeface="Arial" panose="020B0604020202020204" pitchFamily="34" charset="0"/>
            </a:endParaRPr>
          </a:p>
          <a:p>
            <a:pPr indent="-177800" algn="just">
              <a:spcBef>
                <a:spcPts val="0"/>
              </a:spcBef>
              <a:buClr>
                <a:schemeClr val="accent2"/>
              </a:buClr>
              <a:buSzPct val="70000"/>
              <a:buFont typeface="Arial" panose="020B0604020202020204" pitchFamily="34" charset="0"/>
              <a:buChar char="►"/>
            </a:pPr>
            <a:r>
              <a:rPr lang="en-US" sz="900" kern="0" dirty="0" smtClean="0">
                <a:solidFill>
                  <a:srgbClr val="B2E1E4"/>
                </a:solidFill>
                <a:latin typeface="Arial" panose="020B0604020202020204" pitchFamily="34" charset="0"/>
                <a:cs typeface="Arial" panose="020B0604020202020204" pitchFamily="34" charset="0"/>
              </a:rPr>
              <a:t>Business Environment (“BE”)</a:t>
            </a:r>
            <a:r>
              <a:rPr lang="en-US" sz="900" b="0" kern="0" dirty="0" smtClean="0">
                <a:solidFill>
                  <a:srgbClr val="B2E1E4"/>
                </a:solidFill>
                <a:latin typeface="Arial" panose="020B0604020202020204" pitchFamily="34" charset="0"/>
                <a:cs typeface="Arial" panose="020B0604020202020204" pitchFamily="34" charset="0"/>
              </a:rPr>
              <a:t> </a:t>
            </a:r>
            <a:r>
              <a:rPr lang="en-US" sz="900" b="0" kern="0" dirty="0" smtClean="0">
                <a:latin typeface="Arial" panose="020B0604020202020204" pitchFamily="34" charset="0"/>
                <a:cs typeface="Arial" panose="020B0604020202020204" pitchFamily="34" charset="0"/>
              </a:rPr>
              <a:t>– without a good BE, private initiative is not going to grow. Portugal is 57</a:t>
            </a:r>
            <a:r>
              <a:rPr lang="en-US" sz="900" b="0" kern="0" baseline="30000" dirty="0" smtClean="0">
                <a:latin typeface="Arial" panose="020B0604020202020204" pitchFamily="34" charset="0"/>
                <a:cs typeface="Arial" panose="020B0604020202020204" pitchFamily="34" charset="0"/>
              </a:rPr>
              <a:t>th</a:t>
            </a:r>
            <a:r>
              <a:rPr lang="en-US" sz="900" b="0" kern="0" dirty="0" smtClean="0">
                <a:latin typeface="Arial" panose="020B0604020202020204" pitchFamily="34" charset="0"/>
                <a:cs typeface="Arial" panose="020B0604020202020204" pitchFamily="34" charset="0"/>
              </a:rPr>
              <a:t> in the rank which was also a result of the recent simplification reforms. </a:t>
            </a:r>
            <a:r>
              <a:rPr lang="en-US" sz="900" kern="0" dirty="0" smtClean="0">
                <a:latin typeface="Arial" panose="020B0604020202020204" pitchFamily="34" charset="0"/>
                <a:cs typeface="Arial" panose="020B0604020202020204" pitchFamily="34" charset="0"/>
              </a:rPr>
              <a:t>This fresh and recent know-how on best practices can add value to India.</a:t>
            </a:r>
          </a:p>
          <a:p>
            <a:pPr indent="-177800" algn="just">
              <a:spcBef>
                <a:spcPts val="0"/>
              </a:spcBef>
              <a:buClr>
                <a:schemeClr val="accent2"/>
              </a:buClr>
              <a:buSzPct val="70000"/>
              <a:buFont typeface="Arial" panose="020B0604020202020204" pitchFamily="34" charset="0"/>
              <a:buChar char="►"/>
            </a:pPr>
            <a:r>
              <a:rPr lang="en-US" sz="900" kern="0" dirty="0" smtClean="0">
                <a:solidFill>
                  <a:srgbClr val="B2E1E4"/>
                </a:solidFill>
                <a:latin typeface="Arial" panose="020B0604020202020204" pitchFamily="34" charset="0"/>
                <a:cs typeface="Arial" panose="020B0604020202020204" pitchFamily="34" charset="0"/>
              </a:rPr>
              <a:t>Safety and security (“S&amp;S”)</a:t>
            </a:r>
            <a:r>
              <a:rPr lang="en-US" sz="900" b="0" kern="0" dirty="0" smtClean="0">
                <a:solidFill>
                  <a:srgbClr val="7030A0"/>
                </a:solidFill>
                <a:latin typeface="Arial" panose="020B0604020202020204" pitchFamily="34" charset="0"/>
                <a:cs typeface="Arial" panose="020B0604020202020204" pitchFamily="34" charset="0"/>
              </a:rPr>
              <a:t> </a:t>
            </a:r>
            <a:r>
              <a:rPr lang="en-US" sz="900" b="0" kern="0" dirty="0" smtClean="0">
                <a:latin typeface="Arial" panose="020B0604020202020204" pitchFamily="34" charset="0"/>
                <a:cs typeface="Arial" panose="020B0604020202020204" pitchFamily="34" charset="0"/>
              </a:rPr>
              <a:t>– this factor may be the most important and also more challenging to obtain. Portugal ranked #10 and India #129. </a:t>
            </a:r>
            <a:r>
              <a:rPr lang="en-US" sz="900" kern="0" dirty="0" smtClean="0">
                <a:latin typeface="Arial" panose="020B0604020202020204" pitchFamily="34" charset="0"/>
                <a:cs typeface="Arial" panose="020B0604020202020204" pitchFamily="34" charset="0"/>
              </a:rPr>
              <a:t>India could benefit from the awareness of the population concerning the importance of tourism and of tourist safety</a:t>
            </a:r>
            <a:r>
              <a:rPr lang="en-US" sz="900" b="0" kern="0" dirty="0" smtClean="0">
                <a:latin typeface="Arial" panose="020B0604020202020204" pitchFamily="34" charset="0"/>
                <a:cs typeface="Arial" panose="020B0604020202020204" pitchFamily="34" charset="0"/>
              </a:rPr>
              <a:t>. It is important to understand that this gap might not only shrink the traditional tourism but it will have a significant impact in new ways of tourism as “AIRBNB” and similar trends.</a:t>
            </a:r>
          </a:p>
          <a:p>
            <a:pPr indent="-177800" algn="just">
              <a:spcBef>
                <a:spcPts val="0"/>
              </a:spcBef>
              <a:buClr>
                <a:schemeClr val="accent2"/>
              </a:buClr>
              <a:buSzPct val="70000"/>
              <a:buFont typeface="Arial" panose="020B0604020202020204" pitchFamily="34" charset="0"/>
              <a:buChar char="►"/>
            </a:pPr>
            <a:r>
              <a:rPr lang="en-US" sz="900" kern="0" dirty="0" smtClean="0">
                <a:solidFill>
                  <a:srgbClr val="B2E1E4"/>
                </a:solidFill>
                <a:latin typeface="Arial" panose="020B0604020202020204" pitchFamily="34" charset="0"/>
                <a:cs typeface="Arial" panose="020B0604020202020204" pitchFamily="34" charset="0"/>
              </a:rPr>
              <a:t>Health and Hygiene (“H&amp;H”)</a:t>
            </a:r>
            <a:r>
              <a:rPr lang="en-US" sz="900" b="0" kern="0" dirty="0" smtClean="0">
                <a:latin typeface="Arial" panose="020B0604020202020204" pitchFamily="34" charset="0"/>
                <a:cs typeface="Arial" panose="020B0604020202020204" pitchFamily="34" charset="0"/>
              </a:rPr>
              <a:t> – although health may not be the first think someone thinks when is going on holidays, the same is not true for hygiene. India ranked #83 concerning improved drinking water, whereas Portugal is #1.  </a:t>
            </a:r>
            <a:r>
              <a:rPr lang="en-US" sz="900" kern="0" dirty="0" smtClean="0">
                <a:latin typeface="Arial" panose="020B0604020202020204" pitchFamily="34" charset="0"/>
                <a:cs typeface="Arial" panose="020B0604020202020204" pitchFamily="34" charset="0"/>
              </a:rPr>
              <a:t>This is an issue that clearly may be a great opportunity for partnerships between both countries. </a:t>
            </a:r>
            <a:r>
              <a:rPr lang="en-US" sz="900" b="0" kern="0" dirty="0" smtClean="0">
                <a:latin typeface="Arial" panose="020B0604020202020204" pitchFamily="34" charset="0"/>
                <a:cs typeface="Arial" panose="020B0604020202020204" pitchFamily="34" charset="0"/>
              </a:rPr>
              <a:t>More about Water and Waste management in the equivalent chapter. </a:t>
            </a:r>
          </a:p>
          <a:p>
            <a:pPr indent="-177800" algn="just">
              <a:spcBef>
                <a:spcPts val="0"/>
              </a:spcBef>
              <a:buClr>
                <a:schemeClr val="accent2"/>
              </a:buClr>
              <a:buSzPct val="70000"/>
              <a:buFont typeface="Arial" panose="020B0604020202020204" pitchFamily="34" charset="0"/>
              <a:buChar char="►"/>
            </a:pPr>
            <a:r>
              <a:rPr lang="en-US" sz="900" kern="0" dirty="0" smtClean="0">
                <a:solidFill>
                  <a:srgbClr val="B2E1E4"/>
                </a:solidFill>
                <a:latin typeface="Arial" panose="020B0604020202020204" pitchFamily="34" charset="0"/>
                <a:cs typeface="Arial" panose="020B0604020202020204" pitchFamily="34" charset="0"/>
              </a:rPr>
              <a:t>Human Resources and </a:t>
            </a:r>
            <a:r>
              <a:rPr lang="en-US" sz="900" kern="0" dirty="0" err="1" smtClean="0">
                <a:solidFill>
                  <a:srgbClr val="B2E1E4"/>
                </a:solidFill>
                <a:latin typeface="Arial" panose="020B0604020202020204" pitchFamily="34" charset="0"/>
                <a:cs typeface="Arial" panose="020B0604020202020204" pitchFamily="34" charset="0"/>
              </a:rPr>
              <a:t>Labour</a:t>
            </a:r>
            <a:r>
              <a:rPr lang="en-US" sz="900" kern="0" dirty="0" smtClean="0">
                <a:solidFill>
                  <a:srgbClr val="B2E1E4"/>
                </a:solidFill>
                <a:latin typeface="Arial" panose="020B0604020202020204" pitchFamily="34" charset="0"/>
                <a:cs typeface="Arial" panose="020B0604020202020204" pitchFamily="34" charset="0"/>
              </a:rPr>
              <a:t> Market (“HR&amp;LM”)</a:t>
            </a:r>
            <a:r>
              <a:rPr lang="en-US" sz="900" b="0" kern="0" dirty="0" smtClean="0">
                <a:latin typeface="Arial" panose="020B0604020202020204" pitchFamily="34" charset="0"/>
                <a:cs typeface="Arial" panose="020B0604020202020204" pitchFamily="34" charset="0"/>
              </a:rPr>
              <a:t>  – again there are opportunities for India to learn with what Portugal is doing well. </a:t>
            </a:r>
            <a:r>
              <a:rPr lang="en-US" sz="900" kern="0" dirty="0" smtClean="0">
                <a:latin typeface="Arial" panose="020B0604020202020204" pitchFamily="34" charset="0"/>
                <a:cs typeface="Arial" panose="020B0604020202020204" pitchFamily="34" charset="0"/>
              </a:rPr>
              <a:t>Many initiatives were taken by public entities in order to qualify workers, </a:t>
            </a:r>
            <a:r>
              <a:rPr lang="en-US" sz="900" b="0" kern="0" dirty="0" smtClean="0">
                <a:latin typeface="Arial" panose="020B0604020202020204" pitchFamily="34" charset="0"/>
                <a:cs typeface="Arial" panose="020B0604020202020204" pitchFamily="34" charset="0"/>
              </a:rPr>
              <a:t>for example the “Senior Tourism Academy” oriented to qualify people of more than 55 year old that were unemployed; or training for younger people promoted by “</a:t>
            </a:r>
            <a:r>
              <a:rPr lang="en-US" sz="900" b="0" kern="0" dirty="0" err="1" smtClean="0">
                <a:latin typeface="Arial" panose="020B0604020202020204" pitchFamily="34" charset="0"/>
                <a:cs typeface="Arial" panose="020B0604020202020204" pitchFamily="34" charset="0"/>
              </a:rPr>
              <a:t>Escolas</a:t>
            </a:r>
            <a:r>
              <a:rPr lang="en-US" sz="900" b="0" kern="0" dirty="0" smtClean="0">
                <a:latin typeface="Arial" panose="020B0604020202020204" pitchFamily="34" charset="0"/>
                <a:cs typeface="Arial" panose="020B0604020202020204" pitchFamily="34" charset="0"/>
              </a:rPr>
              <a:t> de </a:t>
            </a:r>
            <a:r>
              <a:rPr lang="en-US" sz="900" b="0" kern="0" dirty="0" err="1" smtClean="0">
                <a:latin typeface="Arial" panose="020B0604020202020204" pitchFamily="34" charset="0"/>
                <a:cs typeface="Arial" panose="020B0604020202020204" pitchFamily="34" charset="0"/>
              </a:rPr>
              <a:t>Hotelaria</a:t>
            </a:r>
            <a:r>
              <a:rPr lang="en-US" sz="900" b="0" kern="0" dirty="0" smtClean="0">
                <a:latin typeface="Arial" panose="020B0604020202020204" pitchFamily="34" charset="0"/>
                <a:cs typeface="Arial" panose="020B0604020202020204" pitchFamily="34" charset="0"/>
              </a:rPr>
              <a:t> e </a:t>
            </a:r>
            <a:r>
              <a:rPr lang="en-US" sz="900" b="0" kern="0" dirty="0" err="1" smtClean="0">
                <a:latin typeface="Arial" panose="020B0604020202020204" pitchFamily="34" charset="0"/>
                <a:cs typeface="Arial" panose="020B0604020202020204" pitchFamily="34" charset="0"/>
              </a:rPr>
              <a:t>Turismo</a:t>
            </a:r>
            <a:r>
              <a:rPr lang="en-US" sz="900" b="0" kern="0" dirty="0" smtClean="0">
                <a:latin typeface="Arial" panose="020B0604020202020204" pitchFamily="34" charset="0"/>
                <a:cs typeface="Arial" panose="020B0604020202020204" pitchFamily="34" charset="0"/>
              </a:rPr>
              <a:t>” and </a:t>
            </a:r>
            <a:r>
              <a:rPr lang="en-US" sz="900" b="0" kern="0" dirty="0" err="1" smtClean="0">
                <a:latin typeface="Arial" panose="020B0604020202020204" pitchFamily="34" charset="0"/>
                <a:cs typeface="Arial" panose="020B0604020202020204" pitchFamily="34" charset="0"/>
              </a:rPr>
              <a:t>suported</a:t>
            </a:r>
            <a:r>
              <a:rPr lang="en-US" sz="900" b="0" kern="0" dirty="0" smtClean="0">
                <a:latin typeface="Arial" panose="020B0604020202020204" pitchFamily="34" charset="0"/>
                <a:cs typeface="Arial" panose="020B0604020202020204" pitchFamily="34" charset="0"/>
              </a:rPr>
              <a:t> by the “Plano </a:t>
            </a:r>
            <a:r>
              <a:rPr lang="en-US" sz="900" b="0" kern="0" dirty="0" err="1" smtClean="0">
                <a:latin typeface="Arial" panose="020B0604020202020204" pitchFamily="34" charset="0"/>
                <a:cs typeface="Arial" panose="020B0604020202020204" pitchFamily="34" charset="0"/>
              </a:rPr>
              <a:t>Estratégico</a:t>
            </a:r>
            <a:r>
              <a:rPr lang="en-US" sz="900" b="0" kern="0" dirty="0" smtClean="0">
                <a:latin typeface="Arial" panose="020B0604020202020204" pitchFamily="34" charset="0"/>
                <a:cs typeface="Arial" panose="020B0604020202020204" pitchFamily="34" charset="0"/>
              </a:rPr>
              <a:t> Nacional do </a:t>
            </a:r>
            <a:r>
              <a:rPr lang="en-US" sz="900" b="0" kern="0" dirty="0" err="1" smtClean="0">
                <a:latin typeface="Arial" panose="020B0604020202020204" pitchFamily="34" charset="0"/>
                <a:cs typeface="Arial" panose="020B0604020202020204" pitchFamily="34" charset="0"/>
              </a:rPr>
              <a:t>Turismo</a:t>
            </a:r>
            <a:r>
              <a:rPr lang="en-US" sz="900" b="0" kern="0" dirty="0" smtClean="0">
                <a:latin typeface="Arial" panose="020B0604020202020204" pitchFamily="34" charset="0"/>
                <a:cs typeface="Arial" panose="020B0604020202020204" pitchFamily="34" charset="0"/>
              </a:rPr>
              <a:t>” (PENT).</a:t>
            </a:r>
          </a:p>
          <a:p>
            <a:pPr indent="-177800" algn="just">
              <a:spcBef>
                <a:spcPts val="0"/>
              </a:spcBef>
              <a:buClr>
                <a:schemeClr val="accent2"/>
              </a:buClr>
              <a:buSzPct val="70000"/>
              <a:buFont typeface="Arial" panose="020B0604020202020204" pitchFamily="34" charset="0"/>
              <a:buChar char="►"/>
            </a:pPr>
            <a:r>
              <a:rPr lang="en-US" sz="900" kern="0" dirty="0" smtClean="0">
                <a:solidFill>
                  <a:srgbClr val="B2E1E4"/>
                </a:solidFill>
                <a:latin typeface="Arial" panose="020B0604020202020204" pitchFamily="34" charset="0"/>
                <a:cs typeface="Arial" panose="020B0604020202020204" pitchFamily="34" charset="0"/>
              </a:rPr>
              <a:t>ICT Readiness</a:t>
            </a:r>
            <a:r>
              <a:rPr lang="en-US" sz="900" kern="0" dirty="0" smtClean="0">
                <a:solidFill>
                  <a:srgbClr val="7030A0"/>
                </a:solidFill>
                <a:latin typeface="Arial" panose="020B0604020202020204" pitchFamily="34" charset="0"/>
                <a:cs typeface="Arial" panose="020B0604020202020204" pitchFamily="34" charset="0"/>
              </a:rPr>
              <a:t> </a:t>
            </a:r>
            <a:r>
              <a:rPr lang="en-US" sz="900" b="0" kern="0" dirty="0" smtClean="0">
                <a:latin typeface="Arial" panose="020B0604020202020204" pitchFamily="34" charset="0"/>
                <a:cs typeface="Arial" panose="020B0604020202020204" pitchFamily="34" charset="0"/>
              </a:rPr>
              <a:t>– the quality of internet and electricity supply are important aspects for the majority of tourists and even for investors.</a:t>
            </a:r>
          </a:p>
          <a:p>
            <a:pPr indent="-177800" algn="just">
              <a:spcBef>
                <a:spcPts val="0"/>
              </a:spcBef>
              <a:buClr>
                <a:schemeClr val="accent2"/>
              </a:buClr>
              <a:buSzPct val="70000"/>
              <a:buFont typeface="Arial" panose="020B0604020202020204" pitchFamily="34" charset="0"/>
              <a:buChar char="►"/>
            </a:pPr>
            <a:r>
              <a:rPr lang="en-US" sz="900" kern="0" dirty="0">
                <a:solidFill>
                  <a:srgbClr val="B2E1E4"/>
                </a:solidFill>
                <a:latin typeface="Arial" panose="020B0604020202020204" pitchFamily="34" charset="0"/>
                <a:cs typeface="Arial" panose="020B0604020202020204" pitchFamily="34" charset="0"/>
              </a:rPr>
              <a:t>Infrastructure - </a:t>
            </a:r>
            <a:r>
              <a:rPr lang="en-GB" sz="900" b="0" dirty="0">
                <a:latin typeface="Arial" panose="020B0604020202020204" pitchFamily="34" charset="0"/>
                <a:ea typeface="Calibri" panose="020F0502020204030204" pitchFamily="34" charset="0"/>
                <a:cs typeface="Arial" panose="020B0604020202020204" pitchFamily="34" charset="0"/>
              </a:rPr>
              <a:t>In addition to what’s included in the infrastructure chapter, and with a big impact on this sector, the largest low cost airlines (like EasyJet and Ryanair)  fly to different locations in Portugal, which made </a:t>
            </a:r>
            <a:r>
              <a:rPr lang="en-GB" sz="900" b="0" dirty="0" smtClean="0">
                <a:latin typeface="Arial" panose="020B0604020202020204" pitchFamily="34" charset="0"/>
                <a:ea typeface="Calibri" panose="020F0502020204030204" pitchFamily="34" charset="0"/>
                <a:cs typeface="Arial" panose="020B0604020202020204" pitchFamily="34" charset="0"/>
              </a:rPr>
              <a:t>the cities of Lisbon, Porto and Faro </a:t>
            </a:r>
            <a:r>
              <a:rPr lang="en-GB" sz="900" b="0" dirty="0">
                <a:latin typeface="Arial" panose="020B0604020202020204" pitchFamily="34" charset="0"/>
                <a:ea typeface="Calibri" panose="020F0502020204030204" pitchFamily="34" charset="0"/>
                <a:cs typeface="Arial" panose="020B0604020202020204" pitchFamily="34" charset="0"/>
              </a:rPr>
              <a:t>even more accessible. </a:t>
            </a:r>
          </a:p>
          <a:p>
            <a:pPr algn="just"/>
            <a:r>
              <a:rPr lang="en-GB" sz="900" b="0" dirty="0">
                <a:latin typeface="Arial" panose="020B0604020202020204" pitchFamily="34" charset="0"/>
                <a:ea typeface="Calibri" panose="020F0502020204030204" pitchFamily="34" charset="0"/>
                <a:cs typeface="Arial" panose="020B0604020202020204" pitchFamily="34" charset="0"/>
              </a:rPr>
              <a:t>Portugal also has a very well developed network of </a:t>
            </a:r>
            <a:r>
              <a:rPr lang="en-GB" sz="900" b="0" dirty="0" smtClean="0">
                <a:latin typeface="Arial" panose="020B0604020202020204" pitchFamily="34" charset="0"/>
                <a:ea typeface="Calibri" panose="020F0502020204030204" pitchFamily="34" charset="0"/>
                <a:cs typeface="Arial" panose="020B0604020202020204" pitchFamily="34" charset="0"/>
              </a:rPr>
              <a:t>ATMs (one of the most developed in the world) which </a:t>
            </a:r>
            <a:r>
              <a:rPr lang="en-GB" sz="900" b="0" dirty="0">
                <a:latin typeface="Arial" panose="020B0604020202020204" pitchFamily="34" charset="0"/>
                <a:ea typeface="Calibri" panose="020F0502020204030204" pitchFamily="34" charset="0"/>
                <a:cs typeface="Arial" panose="020B0604020202020204" pitchFamily="34" charset="0"/>
              </a:rPr>
              <a:t>was the result of the strategy implemented by SIBS. </a:t>
            </a:r>
          </a:p>
          <a:p>
            <a:pPr indent="-177800" algn="just">
              <a:spcBef>
                <a:spcPts val="0"/>
              </a:spcBef>
              <a:buClr>
                <a:schemeClr val="accent2"/>
              </a:buClr>
              <a:buSzPct val="70000"/>
              <a:buFont typeface="Arial" panose="020B0604020202020204" pitchFamily="34" charset="0"/>
              <a:buChar char="►"/>
            </a:pPr>
            <a:endParaRPr lang="en-US" sz="900" kern="0" dirty="0" smtClean="0">
              <a:solidFill>
                <a:srgbClr val="7030A0"/>
              </a:solidFill>
              <a:latin typeface="Arial" panose="020B0604020202020204" pitchFamily="34" charset="0"/>
              <a:cs typeface="Arial" panose="020B0604020202020204" pitchFamily="34" charset="0"/>
            </a:endParaRPr>
          </a:p>
          <a:p>
            <a:pPr algn="just">
              <a:spcBef>
                <a:spcPts val="0"/>
              </a:spcBef>
              <a:buClr>
                <a:schemeClr val="accent2"/>
              </a:buClr>
              <a:buSzPct val="70000"/>
            </a:pPr>
            <a:endParaRPr lang="en-US" sz="10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573485" y="1922592"/>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2" name="Slide Number Placeholder 1"/>
          <p:cNvSpPr>
            <a:spLocks noGrp="1"/>
          </p:cNvSpPr>
          <p:nvPr>
            <p:ph type="sldNum" sz="quarter" idx="15"/>
          </p:nvPr>
        </p:nvSpPr>
        <p:spPr>
          <a:xfrm>
            <a:off x="3195229" y="9157548"/>
            <a:ext cx="394516" cy="148531"/>
          </a:xfrm>
        </p:spPr>
        <p:txBody>
          <a:bodyPr/>
          <a:lstStyle/>
          <a:p>
            <a:pPr>
              <a:defRPr/>
            </a:pPr>
            <a:fld id="{B8325105-167D-4862-BDE6-B81FF841FD87}" type="slidenum">
              <a:rPr lang="en-US" smtClean="0"/>
              <a:pPr>
                <a:defRPr/>
              </a:pPr>
              <a:t>43</a:t>
            </a:fld>
            <a:endParaRPr lang="en-US" dirty="0"/>
          </a:p>
        </p:txBody>
      </p:sp>
      <p:sp>
        <p:nvSpPr>
          <p:cNvPr id="9" name="Text Placeholder 6"/>
          <p:cNvSpPr txBox="1">
            <a:spLocks/>
          </p:cNvSpPr>
          <p:nvPr/>
        </p:nvSpPr>
        <p:spPr>
          <a:xfrm>
            <a:off x="3341689" y="1628632"/>
            <a:ext cx="2808288" cy="7227682"/>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endParaRPr lang="en-US" dirty="0" smtClean="0">
              <a:solidFill>
                <a:srgbClr val="000000"/>
              </a:solidFill>
              <a:latin typeface="Calibri" panose="020F0502020204030204" pitchFamily="34" charset="0"/>
              <a:ea typeface="Calibri" panose="020F0502020204030204" pitchFamily="34" charset="0"/>
            </a:endParaRPr>
          </a:p>
          <a:p>
            <a:pPr indent="-177800" algn="just">
              <a:spcBef>
                <a:spcPts val="0"/>
              </a:spcBef>
              <a:buClr>
                <a:schemeClr val="accent2"/>
              </a:buClr>
              <a:buSzPct val="70000"/>
              <a:buFont typeface="Arial" panose="020B0604020202020204" pitchFamily="34" charset="0"/>
              <a:buChar char="►"/>
            </a:pPr>
            <a:r>
              <a:rPr lang="en-US" sz="900" kern="0" dirty="0" smtClean="0">
                <a:solidFill>
                  <a:srgbClr val="B2E1E4"/>
                </a:solidFill>
                <a:latin typeface="Arial" panose="020B0604020202020204" pitchFamily="34" charset="0"/>
                <a:cs typeface="Arial" panose="020B0604020202020204" pitchFamily="34" charset="0"/>
              </a:rPr>
              <a:t>Incentives</a:t>
            </a:r>
            <a:r>
              <a:rPr lang="en-US" sz="900" kern="0" dirty="0" smtClean="0">
                <a:solidFill>
                  <a:srgbClr val="7030A0"/>
                </a:solidFill>
                <a:latin typeface="Arial" panose="020B0604020202020204" pitchFamily="34" charset="0"/>
                <a:cs typeface="Arial" panose="020B0604020202020204" pitchFamily="34" charset="0"/>
              </a:rPr>
              <a:t> </a:t>
            </a:r>
            <a:r>
              <a:rPr lang="en-US" sz="900" b="0" kern="0" dirty="0">
                <a:latin typeface="Arial" panose="020B0604020202020204" pitchFamily="34" charset="0"/>
                <a:cs typeface="Arial" panose="020B0604020202020204" pitchFamily="34" charset="0"/>
              </a:rPr>
              <a:t>– </a:t>
            </a:r>
            <a:r>
              <a:rPr lang="en-US" sz="900" b="0" kern="0" dirty="0" smtClean="0">
                <a:latin typeface="Arial" panose="020B0604020202020204" pitchFamily="34" charset="0"/>
                <a:cs typeface="Arial" panose="020B0604020202020204" pitchFamily="34" charset="0"/>
              </a:rPr>
              <a:t>Another key factor are all the benefits the government and relevant local authorities are giving, trough more flexible legislation around different types of accommodation, or incentives to people that wanted to requalify abandoned buildings in historical centers. </a:t>
            </a:r>
          </a:p>
          <a:p>
            <a:pPr indent="-177800" algn="just">
              <a:spcBef>
                <a:spcPts val="0"/>
              </a:spcBef>
              <a:buClr>
                <a:schemeClr val="accent2"/>
              </a:buClr>
              <a:buSzPct val="70000"/>
              <a:buFont typeface="Arial" panose="020B0604020202020204" pitchFamily="34" charset="0"/>
              <a:buChar char="►"/>
            </a:pPr>
            <a:r>
              <a:rPr lang="en-US" sz="900" kern="0" dirty="0" smtClean="0">
                <a:solidFill>
                  <a:srgbClr val="B2E1E4"/>
                </a:solidFill>
                <a:latin typeface="Arial" panose="020B0604020202020204" pitchFamily="34" charset="0"/>
                <a:cs typeface="Arial" panose="020B0604020202020204" pitchFamily="34" charset="0"/>
              </a:rPr>
              <a:t>Natural </a:t>
            </a:r>
            <a:r>
              <a:rPr lang="en-US" sz="900" kern="0" dirty="0">
                <a:solidFill>
                  <a:srgbClr val="B2E1E4"/>
                </a:solidFill>
                <a:latin typeface="Arial" panose="020B0604020202020204" pitchFamily="34" charset="0"/>
                <a:cs typeface="Arial" panose="020B0604020202020204" pitchFamily="34" charset="0"/>
              </a:rPr>
              <a:t>and Cultural </a:t>
            </a:r>
            <a:r>
              <a:rPr lang="en-US" sz="900" kern="0" dirty="0" smtClean="0">
                <a:solidFill>
                  <a:srgbClr val="B2E1E4"/>
                </a:solidFill>
                <a:latin typeface="Arial" panose="020B0604020202020204" pitchFamily="34" charset="0"/>
                <a:cs typeface="Arial" panose="020B0604020202020204" pitchFamily="34" charset="0"/>
              </a:rPr>
              <a:t>Resources – Despite Portugal </a:t>
            </a:r>
            <a:r>
              <a:rPr lang="en-US" sz="900" b="0" kern="0" dirty="0" err="1">
                <a:latin typeface="Arial" panose="020B0604020202020204" pitchFamily="34" charset="0"/>
                <a:cs typeface="Arial" panose="020B0604020202020204" pitchFamily="34" charset="0"/>
              </a:rPr>
              <a:t>P</a:t>
            </a:r>
            <a:r>
              <a:rPr lang="en-US" sz="900" b="0" kern="0" dirty="0" err="1" smtClean="0">
                <a:latin typeface="Arial" panose="020B0604020202020204" pitchFamily="34" charset="0"/>
                <a:cs typeface="Arial" panose="020B0604020202020204" pitchFamily="34" charset="0"/>
              </a:rPr>
              <a:t>ortugal</a:t>
            </a:r>
            <a:r>
              <a:rPr lang="en-US" sz="900" b="0" kern="0" dirty="0" smtClean="0">
                <a:latin typeface="Arial" panose="020B0604020202020204" pitchFamily="34" charset="0"/>
                <a:cs typeface="Arial" panose="020B0604020202020204" pitchFamily="34" charset="0"/>
              </a:rPr>
              <a:t> is able to offer a wide range of experiences and type of holidays, ranging from beach, to </a:t>
            </a:r>
            <a:r>
              <a:rPr lang="en-US" sz="900" b="0" kern="0" dirty="0" err="1" smtClean="0">
                <a:latin typeface="Arial" panose="020B0604020202020204" pitchFamily="34" charset="0"/>
                <a:cs typeface="Arial" panose="020B0604020202020204" pitchFamily="34" charset="0"/>
              </a:rPr>
              <a:t>skying</a:t>
            </a:r>
            <a:r>
              <a:rPr lang="en-US" sz="900" b="0" kern="0" dirty="0" smtClean="0">
                <a:latin typeface="Arial" panose="020B0604020202020204" pitchFamily="34" charset="0"/>
                <a:cs typeface="Arial" panose="020B0604020202020204" pitchFamily="34" charset="0"/>
              </a:rPr>
              <a:t>, hiking, walking as it has a very rich set of natural resources.</a:t>
            </a:r>
          </a:p>
          <a:p>
            <a:pPr algn="just"/>
            <a:r>
              <a:rPr lang="en-US" sz="900" b="0" kern="0" dirty="0" smtClean="0">
                <a:latin typeface="Arial" panose="020B0604020202020204" pitchFamily="34" charset="0"/>
                <a:cs typeface="Arial" panose="020B0604020202020204" pitchFamily="34" charset="0"/>
              </a:rPr>
              <a:t>The current </a:t>
            </a:r>
            <a:r>
              <a:rPr lang="en-US" sz="900" b="0" kern="0" dirty="0">
                <a:latin typeface="Arial" panose="020B0604020202020204" pitchFamily="34" charset="0"/>
                <a:cs typeface="Arial" panose="020B0604020202020204" pitchFamily="34" charset="0"/>
              </a:rPr>
              <a:t>strategy </a:t>
            </a:r>
            <a:r>
              <a:rPr lang="en-US" sz="900" b="0" kern="0" dirty="0" smtClean="0">
                <a:latin typeface="Arial" panose="020B0604020202020204" pitchFamily="34" charset="0"/>
                <a:cs typeface="Arial" panose="020B0604020202020204" pitchFamily="34" charset="0"/>
              </a:rPr>
              <a:t>for the sector has </a:t>
            </a:r>
            <a:r>
              <a:rPr lang="en-US" sz="900" b="0" kern="0" dirty="0">
                <a:latin typeface="Arial" panose="020B0604020202020204" pitchFamily="34" charset="0"/>
                <a:cs typeface="Arial" panose="020B0604020202020204" pitchFamily="34" charset="0"/>
              </a:rPr>
              <a:t>the purpose of </a:t>
            </a:r>
            <a:r>
              <a:rPr lang="en-US" sz="900" b="0" kern="0" dirty="0" smtClean="0">
                <a:latin typeface="Arial" panose="020B0604020202020204" pitchFamily="34" charset="0"/>
                <a:cs typeface="Arial" panose="020B0604020202020204" pitchFamily="34" charset="0"/>
              </a:rPr>
              <a:t>providing </a:t>
            </a:r>
            <a:r>
              <a:rPr lang="en-US" sz="900" b="0" kern="0" dirty="0">
                <a:latin typeface="Arial" panose="020B0604020202020204" pitchFamily="34" charset="0"/>
                <a:cs typeface="Arial" panose="020B0604020202020204" pitchFamily="34" charset="0"/>
              </a:rPr>
              <a:t>a strategic </a:t>
            </a:r>
            <a:r>
              <a:rPr lang="en-US" sz="900" b="0" kern="0" dirty="0" smtClean="0">
                <a:latin typeface="Arial" panose="020B0604020202020204" pitchFamily="34" charset="0"/>
                <a:cs typeface="Arial" panose="020B0604020202020204" pitchFamily="34" charset="0"/>
              </a:rPr>
              <a:t>framework </a:t>
            </a:r>
            <a:r>
              <a:rPr lang="en-US" sz="900" b="0" kern="0" dirty="0">
                <a:latin typeface="Arial" panose="020B0604020202020204" pitchFamily="34" charset="0"/>
                <a:cs typeface="Arial" panose="020B0604020202020204" pitchFamily="34" charset="0"/>
              </a:rPr>
              <a:t>and an integrative approach to investment options and sector policies.</a:t>
            </a:r>
          </a:p>
          <a:p>
            <a:pPr algn="just"/>
            <a:r>
              <a:rPr lang="en-US" sz="900" b="0" kern="0" dirty="0">
                <a:latin typeface="Arial" panose="020B0604020202020204" pitchFamily="34" charset="0"/>
                <a:cs typeface="Arial" panose="020B0604020202020204" pitchFamily="34" charset="0"/>
              </a:rPr>
              <a:t>Main priorities of the Strategy include (i) adding value to the offer, (ii) boosting the economy, (iii) enhancing knowledge, (iv) improving connectivity and (v) creating awareness.</a:t>
            </a:r>
          </a:p>
          <a:p>
            <a:pPr algn="just"/>
            <a:r>
              <a:rPr lang="en-US" sz="900" b="0" kern="0" dirty="0">
                <a:latin typeface="Arial" panose="020B0604020202020204" pitchFamily="34" charset="0"/>
                <a:cs typeface="Arial" panose="020B0604020202020204" pitchFamily="34" charset="0"/>
              </a:rPr>
              <a:t>As a result of this vision, Portugal is now a competitive country for Travel and Tourism. In fact, World Economic Forum ranked Portugal in its “Travel &amp; Tourism 2015 Competitiveness Index” (“T&amp;T CI”) as #15 in 141 countries </a:t>
            </a:r>
            <a:r>
              <a:rPr lang="en-US" sz="900" b="0" kern="0" dirty="0" err="1" smtClean="0">
                <a:latin typeface="Arial" panose="020B0604020202020204" pitchFamily="34" charset="0"/>
                <a:cs typeface="Arial" panose="020B0604020202020204" pitchFamily="34" charset="0"/>
              </a:rPr>
              <a:t>analysed</a:t>
            </a:r>
            <a:r>
              <a:rPr lang="en-US" sz="900" b="0" kern="0" dirty="0">
                <a:latin typeface="Arial" panose="020B0604020202020204" pitchFamily="34" charset="0"/>
                <a:cs typeface="Arial" panose="020B0604020202020204" pitchFamily="34" charset="0"/>
              </a:rPr>
              <a:t>.</a:t>
            </a:r>
          </a:p>
          <a:p>
            <a:pPr indent="-177800" algn="just">
              <a:spcBef>
                <a:spcPts val="0"/>
              </a:spcBef>
              <a:buClr>
                <a:schemeClr val="accent2"/>
              </a:buClr>
              <a:buSzPct val="70000"/>
              <a:buFont typeface="Arial" panose="020B0604020202020204" pitchFamily="34" charset="0"/>
              <a:buChar char="►"/>
            </a:pPr>
            <a:endParaRPr lang="en-US" sz="900" b="0" kern="0" dirty="0">
              <a:latin typeface="Arial" panose="020B0604020202020204" pitchFamily="34" charset="0"/>
              <a:cs typeface="Arial" panose="020B0604020202020204" pitchFamily="34" charset="0"/>
            </a:endParaRPr>
          </a:p>
          <a:p>
            <a:pPr algn="just">
              <a:spcBef>
                <a:spcPts val="0"/>
              </a:spcBef>
              <a:buClr>
                <a:schemeClr val="accent2"/>
              </a:buClr>
              <a:buSzPct val="70000"/>
            </a:pPr>
            <a:endParaRPr lang="en-US" sz="900" kern="0" dirty="0">
              <a:solidFill>
                <a:schemeClr val="accent2"/>
              </a:solidFill>
              <a:latin typeface="Arial" panose="020B0604020202020204" pitchFamily="34" charset="0"/>
              <a:cs typeface="Arial" panose="020B0604020202020204" pitchFamily="34" charset="0"/>
            </a:endParaRPr>
          </a:p>
          <a:p>
            <a:pPr indent="-177800" algn="just">
              <a:spcBef>
                <a:spcPts val="0"/>
              </a:spcBef>
              <a:buClr>
                <a:schemeClr val="accent2"/>
              </a:buClr>
              <a:buSzPct val="70000"/>
              <a:buFont typeface="Arial" panose="020B0604020202020204" pitchFamily="34" charset="0"/>
              <a:buChar char="►"/>
            </a:pPr>
            <a:endParaRPr lang="en-US" sz="900" kern="0" dirty="0" smtClean="0">
              <a:latin typeface="Arial" panose="020B0604020202020204" pitchFamily="34" charset="0"/>
              <a:cs typeface="Arial" panose="020B0604020202020204" pitchFamily="34" charset="0"/>
            </a:endParaRPr>
          </a:p>
          <a:p>
            <a:pPr indent="-177800" algn="just">
              <a:spcBef>
                <a:spcPts val="0"/>
              </a:spcBef>
              <a:buClr>
                <a:schemeClr val="accent2"/>
              </a:buClr>
              <a:buSzPct val="70000"/>
              <a:buFont typeface="Arial" panose="020B0604020202020204" pitchFamily="34" charset="0"/>
              <a:buChar char="►"/>
            </a:pPr>
            <a:endParaRPr lang="en-US" sz="900" kern="0" dirty="0">
              <a:latin typeface="Arial" panose="020B0604020202020204" pitchFamily="34" charset="0"/>
              <a:cs typeface="Arial" panose="020B0604020202020204" pitchFamily="34" charset="0"/>
            </a:endParaRPr>
          </a:p>
          <a:p>
            <a:pPr indent="-177800" algn="just">
              <a:spcBef>
                <a:spcPts val="0"/>
              </a:spcBef>
              <a:buClr>
                <a:schemeClr val="accent2"/>
              </a:buClr>
              <a:buSzPct val="70000"/>
              <a:buFont typeface="Arial" panose="020B0604020202020204" pitchFamily="34" charset="0"/>
              <a:buChar char="►"/>
            </a:pPr>
            <a:endParaRPr lang="en-US" sz="900" b="0" kern="0" dirty="0" smtClean="0">
              <a:latin typeface="Arial" panose="020B0604020202020204" pitchFamily="34" charset="0"/>
              <a:cs typeface="Arial" panose="020B0604020202020204" pitchFamily="34" charset="0"/>
            </a:endParaRPr>
          </a:p>
          <a:p>
            <a:pPr algn="just">
              <a:spcBef>
                <a:spcPts val="0"/>
              </a:spcBef>
              <a:buClr>
                <a:schemeClr val="accent2"/>
              </a:buClr>
              <a:buSzPct val="70000"/>
            </a:pPr>
            <a:endParaRPr lang="en-US" sz="10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p:txBody>
      </p:sp>
      <p:grpSp>
        <p:nvGrpSpPr>
          <p:cNvPr id="8" name="Group 7"/>
          <p:cNvGrpSpPr/>
          <p:nvPr/>
        </p:nvGrpSpPr>
        <p:grpSpPr>
          <a:xfrm>
            <a:off x="3402130" y="6385902"/>
            <a:ext cx="2509311" cy="2356936"/>
            <a:chOff x="1572607" y="2589634"/>
            <a:chExt cx="4322032" cy="4028109"/>
          </a:xfrm>
        </p:grpSpPr>
        <p:grpSp>
          <p:nvGrpSpPr>
            <p:cNvPr id="10" name="Group 9"/>
            <p:cNvGrpSpPr/>
            <p:nvPr/>
          </p:nvGrpSpPr>
          <p:grpSpPr>
            <a:xfrm>
              <a:off x="1880622" y="2589634"/>
              <a:ext cx="4014017" cy="4028109"/>
              <a:chOff x="470506" y="2714866"/>
              <a:chExt cx="5659348" cy="5667373"/>
            </a:xfrm>
          </p:grpSpPr>
          <p:sp>
            <p:nvSpPr>
              <p:cNvPr id="16" name="Pie 15"/>
              <p:cNvSpPr/>
              <p:nvPr/>
            </p:nvSpPr>
            <p:spPr bwMode="auto">
              <a:xfrm rot="18272758">
                <a:off x="921895" y="2978707"/>
                <a:ext cx="4770214" cy="5153338"/>
              </a:xfrm>
              <a:prstGeom prst="pie">
                <a:avLst>
                  <a:gd name="adj1" fmla="val 11433509"/>
                  <a:gd name="adj2" fmla="val 15338345"/>
                </a:avLst>
              </a:prstGeom>
              <a:solidFill>
                <a:srgbClr val="FFF27F">
                  <a:alpha val="59000"/>
                </a:srgbClr>
              </a:solidFill>
              <a:ln>
                <a:noFill/>
              </a:ln>
            </p:spPr>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l">
                  <a:spcBef>
                    <a:spcPts val="0"/>
                  </a:spcBef>
                  <a:spcAft>
                    <a:spcPts val="600"/>
                  </a:spcAft>
                </a:pPr>
                <a:endParaRPr lang="en-GB" sz="800" dirty="0" smtClean="0">
                  <a:solidFill>
                    <a:schemeClr val="tx1"/>
                  </a:solidFill>
                  <a:latin typeface="Arial" panose="020B0604020202020204" pitchFamily="34" charset="0"/>
                  <a:cs typeface="Arial" panose="020B0604020202020204" pitchFamily="34" charset="0"/>
                </a:endParaRPr>
              </a:p>
            </p:txBody>
          </p:sp>
          <p:grpSp>
            <p:nvGrpSpPr>
              <p:cNvPr id="17" name="Group 16"/>
              <p:cNvGrpSpPr/>
              <p:nvPr/>
            </p:nvGrpSpPr>
            <p:grpSpPr>
              <a:xfrm>
                <a:off x="470506" y="2714866"/>
                <a:ext cx="5659348" cy="5667373"/>
                <a:chOff x="2662397" y="2072659"/>
                <a:chExt cx="3576674" cy="3464428"/>
              </a:xfrm>
            </p:grpSpPr>
            <p:sp>
              <p:nvSpPr>
                <p:cNvPr id="18" name="Pie 17"/>
                <p:cNvSpPr/>
                <p:nvPr/>
              </p:nvSpPr>
              <p:spPr bwMode="auto">
                <a:xfrm>
                  <a:off x="2662397" y="2072659"/>
                  <a:ext cx="3576674" cy="3464428"/>
                </a:xfrm>
                <a:prstGeom prst="pie">
                  <a:avLst>
                    <a:gd name="adj1" fmla="val 14951950"/>
                    <a:gd name="adj2" fmla="val 1270856"/>
                  </a:avLst>
                </a:prstGeom>
                <a:solidFill>
                  <a:srgbClr val="7FD1D6">
                    <a:alpha val="57000"/>
                  </a:srgbClr>
                </a:solidFill>
                <a:ln>
                  <a:noFill/>
                </a:ln>
              </p:spPr>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l">
                    <a:spcBef>
                      <a:spcPts val="0"/>
                    </a:spcBef>
                    <a:spcAft>
                      <a:spcPts val="600"/>
                    </a:spcAft>
                  </a:pPr>
                  <a:endParaRPr lang="en-GB" sz="800" dirty="0" smtClean="0">
                    <a:solidFill>
                      <a:schemeClr val="tx1"/>
                    </a:solidFill>
                    <a:latin typeface="Arial" panose="020B0604020202020204" pitchFamily="34" charset="0"/>
                    <a:cs typeface="Arial" panose="020B0604020202020204" pitchFamily="34" charset="0"/>
                  </a:endParaRPr>
                </a:p>
              </p:txBody>
            </p:sp>
            <p:sp>
              <p:nvSpPr>
                <p:cNvPr id="19" name="Pie 18"/>
                <p:cNvSpPr/>
                <p:nvPr/>
              </p:nvSpPr>
              <p:spPr bwMode="auto">
                <a:xfrm>
                  <a:off x="2733265" y="2156143"/>
                  <a:ext cx="3434941" cy="3297722"/>
                </a:xfrm>
                <a:prstGeom prst="pie">
                  <a:avLst>
                    <a:gd name="adj1" fmla="val 11997375"/>
                    <a:gd name="adj2" fmla="val 14951179"/>
                  </a:avLst>
                </a:prstGeom>
                <a:solidFill>
                  <a:srgbClr val="95CB89">
                    <a:alpha val="59000"/>
                  </a:srgbClr>
                </a:solidFill>
                <a:ln>
                  <a:noFill/>
                </a:ln>
              </p:spPr>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l">
                    <a:spcBef>
                      <a:spcPts val="0"/>
                    </a:spcBef>
                    <a:spcAft>
                      <a:spcPts val="600"/>
                    </a:spcAft>
                  </a:pPr>
                  <a:endParaRPr lang="en-GB" sz="800" dirty="0" smtClean="0">
                    <a:solidFill>
                      <a:schemeClr val="tx1"/>
                    </a:solidFill>
                    <a:latin typeface="Arial" panose="020B0604020202020204" pitchFamily="34" charset="0"/>
                    <a:cs typeface="Arial" panose="020B0604020202020204" pitchFamily="34" charset="0"/>
                  </a:endParaRPr>
                </a:p>
              </p:txBody>
            </p:sp>
            <p:sp>
              <p:nvSpPr>
                <p:cNvPr id="20" name="Pie 19"/>
                <p:cNvSpPr/>
                <p:nvPr/>
              </p:nvSpPr>
              <p:spPr bwMode="auto">
                <a:xfrm>
                  <a:off x="2799998" y="2230326"/>
                  <a:ext cx="3301471" cy="3149094"/>
                </a:xfrm>
                <a:prstGeom prst="pie">
                  <a:avLst>
                    <a:gd name="adj1" fmla="val 1266432"/>
                    <a:gd name="adj2" fmla="val 8102560"/>
                  </a:avLst>
                </a:prstGeom>
                <a:solidFill>
                  <a:schemeClr val="accent5">
                    <a:alpha val="60000"/>
                  </a:schemeClr>
                </a:solidFill>
                <a:ln>
                  <a:noFill/>
                </a:ln>
              </p:spPr>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algn="l">
                    <a:spcBef>
                      <a:spcPts val="0"/>
                    </a:spcBef>
                    <a:spcAft>
                      <a:spcPts val="600"/>
                    </a:spcAft>
                  </a:pPr>
                  <a:endParaRPr lang="en-GB" sz="800" dirty="0" smtClean="0">
                    <a:solidFill>
                      <a:schemeClr val="tx1"/>
                    </a:solidFill>
                    <a:latin typeface="Arial" panose="020B0604020202020204" pitchFamily="34" charset="0"/>
                    <a:cs typeface="Arial" panose="020B0604020202020204" pitchFamily="34" charset="0"/>
                  </a:endParaRPr>
                </a:p>
              </p:txBody>
            </p:sp>
          </p:grpSp>
        </p:grpSp>
        <p:sp>
          <p:nvSpPr>
            <p:cNvPr id="12" name="TextBox 11"/>
            <p:cNvSpPr txBox="1"/>
            <p:nvPr/>
          </p:nvSpPr>
          <p:spPr>
            <a:xfrm rot="2700000">
              <a:off x="4142216" y="3130206"/>
              <a:ext cx="1592633" cy="744745"/>
            </a:xfrm>
            <a:prstGeom prst="rect">
              <a:avLst/>
            </a:prstGeom>
          </p:spPr>
          <p:txBody>
            <a:bodyPr wrap="none" lIns="0" tIns="0" rIns="0" bIns="0" rtlCol="0">
              <a:prstTxWarp prst="textArchUp">
                <a:avLst>
                  <a:gd name="adj" fmla="val 10795813"/>
                </a:avLst>
              </a:prstTxWarp>
              <a:spAutoFit/>
            </a:bodyPr>
            <a:lstStyle/>
            <a:p>
              <a:pPr>
                <a:spcBef>
                  <a:spcPts val="0"/>
                </a:spcBef>
                <a:spcAft>
                  <a:spcPts val="600"/>
                </a:spcAft>
                <a:buClr>
                  <a:schemeClr val="accent1"/>
                </a:buClr>
                <a:buSzPct val="70000"/>
              </a:pPr>
              <a:r>
                <a:rPr lang="pt-PT" sz="900" b="1" kern="0" dirty="0" err="1">
                  <a:solidFill>
                    <a:srgbClr val="B2E1E4"/>
                  </a:solidFill>
                  <a:latin typeface="Arial" panose="020B0604020202020204" pitchFamily="34" charset="0"/>
                  <a:cs typeface="Arial" panose="020B0604020202020204" pitchFamily="34" charset="0"/>
                </a:rPr>
                <a:t>Enabling</a:t>
              </a:r>
              <a:r>
                <a:rPr lang="pt-PT" sz="900" b="1" kern="0" dirty="0">
                  <a:solidFill>
                    <a:srgbClr val="B2E1E4"/>
                  </a:solidFill>
                  <a:latin typeface="Arial" panose="020B0604020202020204" pitchFamily="34" charset="0"/>
                  <a:cs typeface="Arial" panose="020B0604020202020204" pitchFamily="34" charset="0"/>
                </a:rPr>
                <a:t> </a:t>
              </a:r>
              <a:r>
                <a:rPr lang="pt-PT" sz="900" b="1" kern="0" dirty="0" err="1">
                  <a:solidFill>
                    <a:srgbClr val="7FD1D6"/>
                  </a:solidFill>
                  <a:latin typeface="Arial" panose="020B0604020202020204" pitchFamily="34" charset="0"/>
                  <a:cs typeface="Arial" panose="020B0604020202020204" pitchFamily="34" charset="0"/>
                </a:rPr>
                <a:t>Environment</a:t>
              </a:r>
              <a:endParaRPr lang="pt-PT" sz="900" b="1" kern="0" dirty="0">
                <a:solidFill>
                  <a:srgbClr val="7FD1D6"/>
                </a:solidFill>
                <a:latin typeface="Arial" panose="020B0604020202020204" pitchFamily="34" charset="0"/>
                <a:cs typeface="Arial" panose="020B0604020202020204" pitchFamily="34" charset="0"/>
              </a:endParaRPr>
            </a:p>
            <a:p>
              <a:pPr>
                <a:spcBef>
                  <a:spcPts val="0"/>
                </a:spcBef>
                <a:spcAft>
                  <a:spcPts val="600"/>
                </a:spcAft>
                <a:buClr>
                  <a:schemeClr val="accent1"/>
                </a:buClr>
                <a:buSzPct val="70000"/>
              </a:pPr>
              <a:endParaRPr lang="pt-PT" sz="900" b="1" kern="0" dirty="0" smtClean="0">
                <a:solidFill>
                  <a:srgbClr val="7FD1D6"/>
                </a:solidFill>
                <a:latin typeface="Arial" panose="020B0604020202020204" pitchFamily="34" charset="0"/>
                <a:cs typeface="Arial" panose="020B0604020202020204" pitchFamily="34" charset="0"/>
              </a:endParaRPr>
            </a:p>
          </p:txBody>
        </p:sp>
        <p:sp>
          <p:nvSpPr>
            <p:cNvPr id="13" name="TextBox 12"/>
            <p:cNvSpPr txBox="1"/>
            <p:nvPr/>
          </p:nvSpPr>
          <p:spPr>
            <a:xfrm rot="18983084">
              <a:off x="1900809" y="3102314"/>
              <a:ext cx="1592633" cy="744745"/>
            </a:xfrm>
            <a:prstGeom prst="rect">
              <a:avLst/>
            </a:prstGeom>
          </p:spPr>
          <p:txBody>
            <a:bodyPr wrap="none" lIns="0" tIns="0" rIns="0" bIns="0" rtlCol="0">
              <a:prstTxWarp prst="textArchUp">
                <a:avLst>
                  <a:gd name="adj" fmla="val 10795813"/>
                </a:avLst>
              </a:prstTxWarp>
              <a:spAutoFit/>
            </a:bodyPr>
            <a:lstStyle/>
            <a:p>
              <a:pPr>
                <a:spcBef>
                  <a:spcPts val="0"/>
                </a:spcBef>
                <a:spcAft>
                  <a:spcPts val="600"/>
                </a:spcAft>
                <a:buClr>
                  <a:schemeClr val="accent1"/>
                </a:buClr>
                <a:buSzPct val="70000"/>
              </a:pPr>
              <a:r>
                <a:rPr lang="pt-PT" sz="900" b="1" kern="0" dirty="0">
                  <a:solidFill>
                    <a:srgbClr val="95CB89"/>
                  </a:solidFill>
                  <a:latin typeface="Arial" panose="020B0604020202020204" pitchFamily="34" charset="0"/>
                  <a:cs typeface="Arial" panose="020B0604020202020204" pitchFamily="34" charset="0"/>
                </a:rPr>
                <a:t>Natural </a:t>
              </a:r>
              <a:r>
                <a:rPr lang="pt-PT" sz="900" b="1" kern="0" dirty="0" err="1">
                  <a:solidFill>
                    <a:srgbClr val="95CB89"/>
                  </a:solidFill>
                  <a:latin typeface="Arial" panose="020B0604020202020204" pitchFamily="34" charset="0"/>
                  <a:cs typeface="Arial" panose="020B0604020202020204" pitchFamily="34" charset="0"/>
                </a:rPr>
                <a:t>and</a:t>
              </a:r>
              <a:r>
                <a:rPr lang="pt-PT" sz="900" b="1" kern="0" dirty="0">
                  <a:solidFill>
                    <a:srgbClr val="95CB89"/>
                  </a:solidFill>
                  <a:latin typeface="Arial" panose="020B0604020202020204" pitchFamily="34" charset="0"/>
                  <a:cs typeface="Arial" panose="020B0604020202020204" pitchFamily="34" charset="0"/>
                </a:rPr>
                <a:t> </a:t>
              </a:r>
              <a:r>
                <a:rPr lang="pt-PT" sz="900" b="1" kern="0" dirty="0" smtClean="0">
                  <a:solidFill>
                    <a:srgbClr val="95CB89"/>
                  </a:solidFill>
                  <a:latin typeface="Arial" panose="020B0604020202020204" pitchFamily="34" charset="0"/>
                  <a:cs typeface="Arial" panose="020B0604020202020204" pitchFamily="34" charset="0"/>
                </a:rPr>
                <a:t>Cultural</a:t>
              </a:r>
            </a:p>
            <a:p>
              <a:pPr>
                <a:spcBef>
                  <a:spcPts val="0"/>
                </a:spcBef>
                <a:spcAft>
                  <a:spcPts val="600"/>
                </a:spcAft>
                <a:buClr>
                  <a:schemeClr val="accent1"/>
                </a:buClr>
                <a:buSzPct val="70000"/>
              </a:pPr>
              <a:r>
                <a:rPr lang="pt-PT" sz="900" b="1" kern="0" dirty="0" smtClean="0">
                  <a:solidFill>
                    <a:srgbClr val="95CB89"/>
                  </a:solidFill>
                  <a:latin typeface="Arial" panose="020B0604020202020204" pitchFamily="34" charset="0"/>
                  <a:cs typeface="Arial" panose="020B0604020202020204" pitchFamily="34" charset="0"/>
                </a:rPr>
                <a:t> </a:t>
              </a:r>
              <a:r>
                <a:rPr lang="pt-PT" sz="900" b="1" kern="0" dirty="0" err="1">
                  <a:solidFill>
                    <a:srgbClr val="95CB89"/>
                  </a:solidFill>
                  <a:latin typeface="Arial" panose="020B0604020202020204" pitchFamily="34" charset="0"/>
                  <a:cs typeface="Arial" panose="020B0604020202020204" pitchFamily="34" charset="0"/>
                </a:rPr>
                <a:t>Resources</a:t>
              </a:r>
              <a:endParaRPr lang="pt-PT" sz="900" b="1" kern="0" dirty="0">
                <a:solidFill>
                  <a:srgbClr val="95CB89"/>
                </a:solidFill>
                <a:latin typeface="Arial" panose="020B0604020202020204" pitchFamily="34" charset="0"/>
                <a:cs typeface="Arial" panose="020B0604020202020204" pitchFamily="34" charset="0"/>
              </a:endParaRPr>
            </a:p>
          </p:txBody>
        </p:sp>
        <p:sp>
          <p:nvSpPr>
            <p:cNvPr id="14" name="TextBox 13"/>
            <p:cNvSpPr txBox="1"/>
            <p:nvPr/>
          </p:nvSpPr>
          <p:spPr>
            <a:xfrm rot="15214993">
              <a:off x="1148663" y="4746469"/>
              <a:ext cx="1592633" cy="744746"/>
            </a:xfrm>
            <a:prstGeom prst="rect">
              <a:avLst/>
            </a:prstGeom>
          </p:spPr>
          <p:txBody>
            <a:bodyPr wrap="none" lIns="0" tIns="0" rIns="0" bIns="0" rtlCol="0">
              <a:prstTxWarp prst="textArchUp">
                <a:avLst>
                  <a:gd name="adj" fmla="val 10795813"/>
                </a:avLst>
              </a:prstTxWarp>
              <a:spAutoFit/>
            </a:bodyPr>
            <a:lstStyle/>
            <a:p>
              <a:pPr>
                <a:spcBef>
                  <a:spcPts val="0"/>
                </a:spcBef>
                <a:spcAft>
                  <a:spcPts val="600"/>
                </a:spcAft>
                <a:buClr>
                  <a:schemeClr val="accent1"/>
                </a:buClr>
                <a:buSzPct val="70000"/>
              </a:pPr>
              <a:r>
                <a:rPr lang="pt-PT" sz="900" b="1" kern="0" dirty="0" err="1">
                  <a:solidFill>
                    <a:srgbClr val="FFF27F"/>
                  </a:solidFill>
                  <a:latin typeface="Arial" panose="020B0604020202020204" pitchFamily="34" charset="0"/>
                  <a:cs typeface="Arial" panose="020B0604020202020204" pitchFamily="34" charset="0"/>
                </a:rPr>
                <a:t>Infrastructure</a:t>
              </a:r>
              <a:endParaRPr lang="pt-PT" sz="900" b="1" kern="0" dirty="0">
                <a:solidFill>
                  <a:srgbClr val="FFF27F"/>
                </a:solidFill>
                <a:latin typeface="Arial" panose="020B0604020202020204" pitchFamily="34" charset="0"/>
                <a:cs typeface="Arial" panose="020B0604020202020204" pitchFamily="34" charset="0"/>
              </a:endParaRPr>
            </a:p>
          </p:txBody>
        </p:sp>
        <p:sp>
          <p:nvSpPr>
            <p:cNvPr id="15" name="TextBox 14"/>
            <p:cNvSpPr txBox="1"/>
            <p:nvPr/>
          </p:nvSpPr>
          <p:spPr>
            <a:xfrm rot="9717887">
              <a:off x="3607611" y="5656558"/>
              <a:ext cx="1583062" cy="749248"/>
            </a:xfrm>
            <a:prstGeom prst="rect">
              <a:avLst/>
            </a:prstGeom>
          </p:spPr>
          <p:txBody>
            <a:bodyPr wrap="none" lIns="0" tIns="0" rIns="0" bIns="0" rtlCol="0">
              <a:prstTxWarp prst="textArchUp">
                <a:avLst>
                  <a:gd name="adj" fmla="val 10795813"/>
                </a:avLst>
              </a:prstTxWarp>
              <a:spAutoFit/>
            </a:bodyPr>
            <a:lstStyle/>
            <a:p>
              <a:pPr>
                <a:spcBef>
                  <a:spcPts val="0"/>
                </a:spcBef>
                <a:spcAft>
                  <a:spcPts val="600"/>
                </a:spcAft>
                <a:buClr>
                  <a:schemeClr val="accent1"/>
                </a:buClr>
                <a:buSzPct val="70000"/>
              </a:pPr>
              <a:r>
                <a:rPr lang="en-US" sz="900" b="1" kern="0" dirty="0">
                  <a:solidFill>
                    <a:schemeClr val="accent6"/>
                  </a:solidFill>
                  <a:latin typeface="Arial" panose="020B0604020202020204" pitchFamily="34" charset="0"/>
                  <a:cs typeface="Arial" panose="020B0604020202020204" pitchFamily="34" charset="0"/>
                </a:rPr>
                <a:t>T&amp;T Policy and </a:t>
              </a:r>
              <a:r>
                <a:rPr lang="en-US" sz="900" b="1" kern="0" dirty="0" smtClean="0">
                  <a:solidFill>
                    <a:schemeClr val="accent6"/>
                  </a:solidFill>
                  <a:latin typeface="Arial" panose="020B0604020202020204" pitchFamily="34" charset="0"/>
                  <a:cs typeface="Arial" panose="020B0604020202020204" pitchFamily="34" charset="0"/>
                </a:rPr>
                <a:t>Enabling</a:t>
              </a:r>
            </a:p>
            <a:p>
              <a:pPr>
                <a:spcBef>
                  <a:spcPts val="0"/>
                </a:spcBef>
                <a:spcAft>
                  <a:spcPts val="600"/>
                </a:spcAft>
                <a:buClr>
                  <a:schemeClr val="accent1"/>
                </a:buClr>
                <a:buSzPct val="70000"/>
              </a:pPr>
              <a:r>
                <a:rPr lang="en-US" sz="900" b="1" kern="0" dirty="0" smtClean="0">
                  <a:solidFill>
                    <a:schemeClr val="accent6"/>
                  </a:solidFill>
                  <a:latin typeface="Arial" panose="020B0604020202020204" pitchFamily="34" charset="0"/>
                  <a:cs typeface="Arial" panose="020B0604020202020204" pitchFamily="34" charset="0"/>
                </a:rPr>
                <a:t> </a:t>
              </a:r>
              <a:r>
                <a:rPr lang="en-US" sz="900" b="1" kern="0" dirty="0">
                  <a:solidFill>
                    <a:schemeClr val="accent6"/>
                  </a:solidFill>
                  <a:latin typeface="Arial" panose="020B0604020202020204" pitchFamily="34" charset="0"/>
                  <a:cs typeface="Arial" panose="020B0604020202020204" pitchFamily="34" charset="0"/>
                </a:rPr>
                <a:t>Conditions</a:t>
              </a:r>
            </a:p>
          </p:txBody>
        </p:sp>
      </p:grpSp>
      <p:graphicFrame>
        <p:nvGraphicFramePr>
          <p:cNvPr id="21" name="Chart 20"/>
          <p:cNvGraphicFramePr>
            <a:graphicFrameLocks/>
          </p:cNvGraphicFramePr>
          <p:nvPr>
            <p:extLst/>
          </p:nvPr>
        </p:nvGraphicFramePr>
        <p:xfrm>
          <a:off x="3349627" y="6026143"/>
          <a:ext cx="2819400" cy="275257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009259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2826"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Text Placeholder 12"/>
          <p:cNvSpPr>
            <a:spLocks noGrp="1"/>
          </p:cNvSpPr>
          <p:nvPr>
            <p:ph type="body" sz="quarter" idx="19"/>
          </p:nvPr>
        </p:nvSpPr>
        <p:spPr>
          <a:xfrm>
            <a:off x="700383" y="1658900"/>
            <a:ext cx="5544179" cy="3083457"/>
          </a:xfrm>
          <a:ln>
            <a:noFill/>
          </a:ln>
        </p:spPr>
        <p:txBody>
          <a:bodyPr/>
          <a:lstStyle/>
          <a:p>
            <a:endParaRPr lang="en-US" dirty="0" smtClean="0">
              <a:solidFill>
                <a:schemeClr val="tx1">
                  <a:lumMod val="50000"/>
                </a:schemeClr>
              </a:solidFill>
              <a:latin typeface="Arial" panose="020B0604020202020204" pitchFamily="34" charset="0"/>
              <a:cs typeface="Arial" panose="020B0604020202020204" pitchFamily="34" charset="0"/>
            </a:endParaRPr>
          </a:p>
          <a:p>
            <a:pPr marL="450850" algn="just"/>
            <a:r>
              <a:rPr lang="en-US" sz="1050" dirty="0" smtClean="0">
                <a:latin typeface="Arial" panose="020B0604020202020204" pitchFamily="34" charset="0"/>
                <a:cs typeface="Arial" panose="020B0604020202020204" pitchFamily="34" charset="0"/>
              </a:rPr>
              <a:t>Vila </a:t>
            </a:r>
            <a:r>
              <a:rPr lang="en-US" sz="1050" dirty="0" err="1" smtClean="0">
                <a:latin typeface="Arial" panose="020B0604020202020204" pitchFamily="34" charset="0"/>
                <a:cs typeface="Arial" panose="020B0604020202020204" pitchFamily="34" charset="0"/>
              </a:rPr>
              <a:t>Galé</a:t>
            </a:r>
            <a:r>
              <a:rPr lang="en-US" sz="1050" dirty="0" smtClean="0">
                <a:latin typeface="Arial" panose="020B0604020202020204" pitchFamily="34" charset="0"/>
                <a:cs typeface="Arial" panose="020B0604020202020204" pitchFamily="34" charset="0"/>
              </a:rPr>
              <a:t>: </a:t>
            </a:r>
            <a:r>
              <a:rPr lang="en-US" sz="900" b="0" dirty="0" smtClean="0">
                <a:latin typeface="Arial" panose="020B0604020202020204" pitchFamily="34" charset="0"/>
                <a:cs typeface="Arial" panose="020B0604020202020204" pitchFamily="34" charset="0"/>
              </a:rPr>
              <a:t>Vila </a:t>
            </a:r>
            <a:r>
              <a:rPr lang="en-US" sz="900" b="0" dirty="0" err="1" smtClean="0">
                <a:latin typeface="Arial" panose="020B0604020202020204" pitchFamily="34" charset="0"/>
                <a:cs typeface="Arial" panose="020B0604020202020204" pitchFamily="34" charset="0"/>
              </a:rPr>
              <a:t>Galé</a:t>
            </a:r>
            <a:r>
              <a:rPr lang="en-US" sz="1050" b="0" dirty="0" smtClean="0">
                <a:latin typeface="Arial" panose="020B0604020202020204" pitchFamily="34" charset="0"/>
                <a:cs typeface="Arial" panose="020B0604020202020204" pitchFamily="34" charset="0"/>
              </a:rPr>
              <a:t> </a:t>
            </a:r>
            <a:r>
              <a:rPr lang="en-US" sz="900" b="0" dirty="0" smtClean="0">
                <a:latin typeface="Arial" panose="020B0604020202020204" pitchFamily="34" charset="0"/>
                <a:cs typeface="Arial" panose="020B0604020202020204" pitchFamily="34" charset="0"/>
              </a:rPr>
              <a:t>is one of the biggest Portuguese hospitality groups, being part of the 207 biggest groups within this sector in the world. Operating since 1986, the group manages 27 hotels (20 in Portugal and 7 in Brazil), with a total of 6,410 rooms and 13,068 beds and employs 2,500 people.</a:t>
            </a:r>
          </a:p>
          <a:p>
            <a:pPr marL="450850" algn="just"/>
            <a:r>
              <a:rPr lang="en-US" sz="1050" dirty="0" err="1" smtClean="0">
                <a:latin typeface="Arial" panose="020B0604020202020204" pitchFamily="34" charset="0"/>
                <a:cs typeface="Arial" panose="020B0604020202020204" pitchFamily="34" charset="0"/>
              </a:rPr>
              <a:t>Grupo</a:t>
            </a:r>
            <a:r>
              <a:rPr lang="en-US" sz="1050" dirty="0" smtClean="0">
                <a:latin typeface="Arial" panose="020B0604020202020204" pitchFamily="34" charset="0"/>
                <a:cs typeface="Arial" panose="020B0604020202020204" pitchFamily="34" charset="0"/>
              </a:rPr>
              <a:t> </a:t>
            </a:r>
            <a:r>
              <a:rPr lang="en-US" sz="1050" dirty="0" err="1" smtClean="0">
                <a:latin typeface="Arial" panose="020B0604020202020204" pitchFamily="34" charset="0"/>
                <a:cs typeface="Arial" panose="020B0604020202020204" pitchFamily="34" charset="0"/>
              </a:rPr>
              <a:t>Pestana</a:t>
            </a:r>
            <a:r>
              <a:rPr lang="en-US" sz="1050" b="0" dirty="0" smtClean="0">
                <a:latin typeface="Arial" panose="020B0604020202020204" pitchFamily="34" charset="0"/>
                <a:cs typeface="Arial" panose="020B0604020202020204" pitchFamily="34" charset="0"/>
              </a:rPr>
              <a:t>: </a:t>
            </a:r>
            <a:r>
              <a:rPr lang="en-US" sz="900" b="0" dirty="0" smtClean="0">
                <a:latin typeface="Arial" panose="020B0604020202020204" pitchFamily="34" charset="0"/>
                <a:cs typeface="Arial" panose="020B0604020202020204" pitchFamily="34" charset="0"/>
              </a:rPr>
              <a:t>Founded in 1972, </a:t>
            </a:r>
            <a:r>
              <a:rPr lang="en-US" sz="900" b="0" dirty="0" err="1" smtClean="0">
                <a:latin typeface="Arial" panose="020B0604020202020204" pitchFamily="34" charset="0"/>
                <a:cs typeface="Arial" panose="020B0604020202020204" pitchFamily="34" charset="0"/>
              </a:rPr>
              <a:t>Grupo</a:t>
            </a:r>
            <a:r>
              <a:rPr lang="en-US" sz="900" b="0" dirty="0" smtClean="0">
                <a:latin typeface="Arial" panose="020B0604020202020204" pitchFamily="34" charset="0"/>
                <a:cs typeface="Arial" panose="020B0604020202020204" pitchFamily="34" charset="0"/>
              </a:rPr>
              <a:t> </a:t>
            </a:r>
            <a:r>
              <a:rPr lang="en-US" sz="900" b="0" dirty="0" err="1" smtClean="0">
                <a:latin typeface="Arial" panose="020B0604020202020204" pitchFamily="34" charset="0"/>
                <a:cs typeface="Arial" panose="020B0604020202020204" pitchFamily="34" charset="0"/>
              </a:rPr>
              <a:t>Pestana</a:t>
            </a:r>
            <a:r>
              <a:rPr lang="en-US" sz="900" b="0" dirty="0" smtClean="0">
                <a:latin typeface="Arial" panose="020B0604020202020204" pitchFamily="34" charset="0"/>
                <a:cs typeface="Arial" panose="020B0604020202020204" pitchFamily="34" charset="0"/>
              </a:rPr>
              <a:t> owns 88 hotels and approximately 10,000 rooms. Growing through </a:t>
            </a:r>
            <a:r>
              <a:rPr lang="en-US" sz="900" b="0" dirty="0" err="1" smtClean="0">
                <a:latin typeface="Arial" panose="020B0604020202020204" pitchFamily="34" charset="0"/>
                <a:cs typeface="Arial" panose="020B0604020202020204" pitchFamily="34" charset="0"/>
              </a:rPr>
              <a:t>internationalisation</a:t>
            </a:r>
            <a:r>
              <a:rPr lang="en-US" sz="900" b="0" dirty="0" smtClean="0">
                <a:latin typeface="Arial" panose="020B0604020202020204" pitchFamily="34" charset="0"/>
                <a:cs typeface="Arial" panose="020B0604020202020204" pitchFamily="34" charset="0"/>
              </a:rPr>
              <a:t>, the group is already present in Portugal, UK, Germany, Brazil, Argentina, Venezuela, Mozambique, South Africa, Cabo Verde, São Tomé e Príncipe, USA, Cuba, Morocco, Colombia and Spain. Employs 7,000 people.</a:t>
            </a:r>
          </a:p>
          <a:p>
            <a:pPr marL="450850" algn="just"/>
            <a:r>
              <a:rPr lang="en-US" sz="1050" dirty="0" smtClean="0">
                <a:latin typeface="Arial" panose="020B0604020202020204" pitchFamily="34" charset="0"/>
                <a:cs typeface="Arial" panose="020B0604020202020204" pitchFamily="34" charset="0"/>
              </a:rPr>
              <a:t>United Investments:</a:t>
            </a:r>
            <a:r>
              <a:rPr lang="en-US" sz="1050" b="0" dirty="0" smtClean="0">
                <a:latin typeface="Arial" panose="020B0604020202020204" pitchFamily="34" charset="0"/>
                <a:cs typeface="Arial" panose="020B0604020202020204" pitchFamily="34" charset="0"/>
              </a:rPr>
              <a:t> </a:t>
            </a:r>
            <a:r>
              <a:rPr lang="en-US" sz="900" b="0" dirty="0" smtClean="0">
                <a:latin typeface="Arial" panose="020B0604020202020204" pitchFamily="34" charset="0"/>
                <a:cs typeface="Arial" panose="020B0604020202020204" pitchFamily="34" charset="0"/>
              </a:rPr>
              <a:t>United Investments Portugal is part of the IFA HR consortium for the development of Sheraton Algarve Hotel, Pine Cliffs Ocean Suites, Pine Cliffs Resort. UIP recently acquired Sheraton </a:t>
            </a:r>
            <a:r>
              <a:rPr lang="en-US" sz="900" b="0" dirty="0" err="1" smtClean="0">
                <a:latin typeface="Arial" panose="020B0604020202020204" pitchFamily="34" charset="0"/>
                <a:cs typeface="Arial" panose="020B0604020202020204" pitchFamily="34" charset="0"/>
              </a:rPr>
              <a:t>Cascais</a:t>
            </a:r>
            <a:r>
              <a:rPr lang="en-US" sz="900" b="0" dirty="0" smtClean="0">
                <a:latin typeface="Arial" panose="020B0604020202020204" pitchFamily="34" charset="0"/>
                <a:cs typeface="Arial" panose="020B0604020202020204" pitchFamily="34" charset="0"/>
              </a:rPr>
              <a:t> Resort (previously known as </a:t>
            </a:r>
            <a:r>
              <a:rPr lang="en-US" sz="900" b="0" dirty="0" err="1" smtClean="0">
                <a:latin typeface="Arial" panose="020B0604020202020204" pitchFamily="34" charset="0"/>
                <a:cs typeface="Arial" panose="020B0604020202020204" pitchFamily="34" charset="0"/>
              </a:rPr>
              <a:t>Vivamarinha</a:t>
            </a:r>
            <a:r>
              <a:rPr lang="en-US" sz="900" b="0" dirty="0" smtClean="0">
                <a:latin typeface="Arial" panose="020B0604020202020204" pitchFamily="34" charset="0"/>
                <a:cs typeface="Arial" panose="020B0604020202020204" pitchFamily="34" charset="0"/>
              </a:rPr>
              <a:t> Hotel &amp; Suites).</a:t>
            </a:r>
          </a:p>
          <a:p>
            <a:pPr marL="450850"/>
            <a:r>
              <a:rPr lang="en-US" sz="1050" dirty="0" smtClean="0">
                <a:latin typeface="Arial" panose="020B0604020202020204" pitchFamily="34" charset="0"/>
                <a:cs typeface="Arial" panose="020B0604020202020204" pitchFamily="34" charset="0"/>
              </a:rPr>
              <a:t>Accor Hotels: </a:t>
            </a:r>
            <a:r>
              <a:rPr lang="en-US" sz="900" b="0" dirty="0" smtClean="0">
                <a:latin typeface="Arial" panose="020B0604020202020204" pitchFamily="34" charset="0"/>
                <a:cs typeface="Arial" panose="020B0604020202020204" pitchFamily="34" charset="0"/>
              </a:rPr>
              <a:t>Is an international service group based in France, operating in hospitality, travel, catering and casino management branches.</a:t>
            </a:r>
            <a:endParaRPr lang="en-US" sz="900" b="0" dirty="0">
              <a:latin typeface="Arial" panose="020B0604020202020204" pitchFamily="34" charset="0"/>
              <a:cs typeface="Arial" panose="020B0604020202020204" pitchFamily="34" charset="0"/>
            </a:endParaRPr>
          </a:p>
        </p:txBody>
      </p:sp>
      <p:sp>
        <p:nvSpPr>
          <p:cNvPr id="11" name="Title 5"/>
          <p:cNvSpPr txBox="1">
            <a:spLocks/>
          </p:cNvSpPr>
          <p:nvPr/>
        </p:nvSpPr>
        <p:spPr>
          <a:xfrm>
            <a:off x="538163" y="556377"/>
            <a:ext cx="5516880" cy="1217611"/>
          </a:xfrm>
          <a:prstGeom prst="rect">
            <a:avLst/>
          </a:prstGeom>
        </p:spPr>
        <p:txBody>
          <a:bodyPr vert="horz" lIns="91440" tIns="45720" rIns="91440" bIns="45720" rtlCol="0" anchor="t">
            <a:normAutofit/>
          </a:bodyPr>
          <a:lstStyle>
            <a:lvl1pPr algn="l" defTabSz="913926" rtl="0" eaLnBrk="1" fontAlgn="base" hangingPunct="1">
              <a:lnSpc>
                <a:spcPts val="2698"/>
              </a:lnSpc>
              <a:spcBef>
                <a:spcPct val="0"/>
              </a:spcBef>
              <a:spcAft>
                <a:spcPct val="0"/>
              </a:spcAft>
              <a:defRPr lang="en-US" sz="2400" b="1" dirty="0">
                <a:solidFill>
                  <a:schemeClr val="tx1"/>
                </a:solidFill>
                <a:latin typeface="EYInterstate Regular" panose="02000503020000020004" pitchFamily="2" charset="0"/>
                <a:ea typeface="+mn-ea"/>
                <a:cs typeface="+mn-cs"/>
              </a:defRPr>
            </a:lvl1pPr>
            <a:lvl2pPr algn="l" defTabSz="913926" rtl="0" eaLnBrk="1" fontAlgn="base" hangingPunct="1">
              <a:lnSpc>
                <a:spcPts val="2698"/>
              </a:lnSpc>
              <a:spcBef>
                <a:spcPct val="0"/>
              </a:spcBef>
              <a:spcAft>
                <a:spcPct val="0"/>
              </a:spcAft>
              <a:defRPr sz="2200">
                <a:solidFill>
                  <a:schemeClr val="tx1"/>
                </a:solidFill>
                <a:latin typeface="EYInterstate" pitchFamily="2" charset="0"/>
              </a:defRPr>
            </a:lvl2pPr>
            <a:lvl3pPr algn="l" defTabSz="913926" rtl="0" eaLnBrk="1" fontAlgn="base" hangingPunct="1">
              <a:lnSpc>
                <a:spcPts val="2698"/>
              </a:lnSpc>
              <a:spcBef>
                <a:spcPct val="0"/>
              </a:spcBef>
              <a:spcAft>
                <a:spcPct val="0"/>
              </a:spcAft>
              <a:defRPr sz="2200">
                <a:solidFill>
                  <a:schemeClr val="tx1"/>
                </a:solidFill>
                <a:latin typeface="EYInterstate" pitchFamily="2" charset="0"/>
              </a:defRPr>
            </a:lvl3pPr>
            <a:lvl4pPr algn="l" defTabSz="913926" rtl="0" eaLnBrk="1" fontAlgn="base" hangingPunct="1">
              <a:lnSpc>
                <a:spcPts val="2698"/>
              </a:lnSpc>
              <a:spcBef>
                <a:spcPct val="0"/>
              </a:spcBef>
              <a:spcAft>
                <a:spcPct val="0"/>
              </a:spcAft>
              <a:defRPr sz="2200">
                <a:solidFill>
                  <a:schemeClr val="tx1"/>
                </a:solidFill>
                <a:latin typeface="EYInterstate" pitchFamily="2" charset="0"/>
              </a:defRPr>
            </a:lvl4pPr>
            <a:lvl5pPr algn="l" defTabSz="913926" rtl="0" eaLnBrk="1" fontAlgn="base" hangingPunct="1">
              <a:lnSpc>
                <a:spcPts val="2698"/>
              </a:lnSpc>
              <a:spcBef>
                <a:spcPct val="0"/>
              </a:spcBef>
              <a:spcAft>
                <a:spcPct val="0"/>
              </a:spcAft>
              <a:defRPr sz="2200">
                <a:solidFill>
                  <a:schemeClr val="tx1"/>
                </a:solidFill>
                <a:latin typeface="EYInterstate" pitchFamily="2" charset="0"/>
              </a:defRPr>
            </a:lvl5pPr>
            <a:lvl6pPr marL="419793" algn="l" defTabSz="913926" rtl="0" eaLnBrk="1" fontAlgn="base" hangingPunct="1">
              <a:lnSpc>
                <a:spcPts val="2698"/>
              </a:lnSpc>
              <a:spcBef>
                <a:spcPct val="0"/>
              </a:spcBef>
              <a:spcAft>
                <a:spcPct val="0"/>
              </a:spcAft>
              <a:defRPr sz="2200">
                <a:solidFill>
                  <a:schemeClr val="tx1"/>
                </a:solidFill>
                <a:latin typeface="EYInterstate" pitchFamily="2" charset="0"/>
              </a:defRPr>
            </a:lvl6pPr>
            <a:lvl7pPr marL="839588" algn="l" defTabSz="913926" rtl="0" eaLnBrk="1" fontAlgn="base" hangingPunct="1">
              <a:lnSpc>
                <a:spcPts val="2698"/>
              </a:lnSpc>
              <a:spcBef>
                <a:spcPct val="0"/>
              </a:spcBef>
              <a:spcAft>
                <a:spcPct val="0"/>
              </a:spcAft>
              <a:defRPr sz="2200">
                <a:solidFill>
                  <a:schemeClr val="tx1"/>
                </a:solidFill>
                <a:latin typeface="EYInterstate" pitchFamily="2" charset="0"/>
              </a:defRPr>
            </a:lvl7pPr>
            <a:lvl8pPr marL="1259380" algn="l" defTabSz="913926" rtl="0" eaLnBrk="1" fontAlgn="base" hangingPunct="1">
              <a:lnSpc>
                <a:spcPts val="2698"/>
              </a:lnSpc>
              <a:spcBef>
                <a:spcPct val="0"/>
              </a:spcBef>
              <a:spcAft>
                <a:spcPct val="0"/>
              </a:spcAft>
              <a:defRPr sz="2200">
                <a:solidFill>
                  <a:schemeClr val="tx1"/>
                </a:solidFill>
                <a:latin typeface="EYInterstate" pitchFamily="2" charset="0"/>
              </a:defRPr>
            </a:lvl8pPr>
            <a:lvl9pPr marL="1679175" algn="l" defTabSz="913926" rtl="0" eaLnBrk="1" fontAlgn="base" hangingPunct="1">
              <a:lnSpc>
                <a:spcPts val="2698"/>
              </a:lnSpc>
              <a:spcBef>
                <a:spcPct val="0"/>
              </a:spcBef>
              <a:spcAft>
                <a:spcPct val="0"/>
              </a:spcAft>
              <a:defRPr sz="2200">
                <a:solidFill>
                  <a:schemeClr val="tx1"/>
                </a:solidFill>
                <a:latin typeface="EYInterstate" pitchFamily="2" charset="0"/>
              </a:defRPr>
            </a:lvl9pPr>
          </a:lstStyle>
          <a:p>
            <a:endParaRPr lang="en-US" sz="2200" kern="0" dirty="0">
              <a:solidFill>
                <a:schemeClr val="accent2"/>
              </a:solidFill>
              <a:latin typeface="Arial" panose="020B0604020202020204" pitchFamily="34" charset="0"/>
              <a:cs typeface="Arial" panose="020B0604020202020204" pitchFamily="34" charset="0"/>
            </a:endParaRPr>
          </a:p>
        </p:txBody>
      </p:sp>
      <p:cxnSp>
        <p:nvCxnSpPr>
          <p:cNvPr id="15" name="Straight Connector 14"/>
          <p:cNvCxnSpPr/>
          <p:nvPr/>
        </p:nvCxnSpPr>
        <p:spPr bwMode="auto">
          <a:xfrm>
            <a:off x="688230" y="1889076"/>
            <a:ext cx="5487108" cy="0"/>
          </a:xfrm>
          <a:prstGeom prst="line">
            <a:avLst/>
          </a:prstGeom>
          <a:ln/>
          <a:extLst/>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bwMode="auto">
          <a:xfrm>
            <a:off x="-737744" y="2564583"/>
            <a:ext cx="0" cy="3932023"/>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651251" y="2094241"/>
            <a:ext cx="914400" cy="91440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a:off x="700383" y="5075401"/>
            <a:ext cx="5487108" cy="0"/>
          </a:xfrm>
          <a:prstGeom prst="line">
            <a:avLst/>
          </a:prstGeom>
          <a:ln/>
          <a:extLst/>
        </p:spPr>
        <p:style>
          <a:lnRef idx="1">
            <a:schemeClr val="dk1"/>
          </a:lnRef>
          <a:fillRef idx="0">
            <a:schemeClr val="dk1"/>
          </a:fillRef>
          <a:effectRef idx="0">
            <a:schemeClr val="dk1"/>
          </a:effectRef>
          <a:fontRef idx="minor">
            <a:schemeClr val="tx1"/>
          </a:fontRef>
        </p:style>
      </p:cxnSp>
      <p:sp>
        <p:nvSpPr>
          <p:cNvPr id="34" name="Text Placeholder 6"/>
          <p:cNvSpPr txBox="1">
            <a:spLocks/>
          </p:cNvSpPr>
          <p:nvPr/>
        </p:nvSpPr>
        <p:spPr>
          <a:xfrm>
            <a:off x="592593" y="1658900"/>
            <a:ext cx="4437922" cy="23017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Main players – Accommodation</a:t>
            </a:r>
          </a:p>
        </p:txBody>
      </p:sp>
      <p:sp>
        <p:nvSpPr>
          <p:cNvPr id="39" name="TextBox 38"/>
          <p:cNvSpPr txBox="1"/>
          <p:nvPr/>
        </p:nvSpPr>
        <p:spPr>
          <a:xfrm>
            <a:off x="1012387" y="7113508"/>
            <a:ext cx="1853071"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EYInterstate Light" panose="02000506000000020004" pitchFamily="2" charset="0"/>
              </a:rPr>
              <a:t>Source: Amadeus; Company financial </a:t>
            </a:r>
            <a:r>
              <a:rPr lang="en-US" sz="700" dirty="0">
                <a:solidFill>
                  <a:srgbClr val="000000"/>
                </a:solidFill>
                <a:latin typeface="EYInterstate Light" panose="02000506000000020004" pitchFamily="2" charset="0"/>
              </a:rPr>
              <a:t>r</a:t>
            </a:r>
            <a:r>
              <a:rPr lang="en-US" sz="700" dirty="0" smtClean="0">
                <a:solidFill>
                  <a:srgbClr val="000000"/>
                </a:solidFill>
                <a:latin typeface="EYInterstate Light" panose="02000506000000020004" pitchFamily="2" charset="0"/>
              </a:rPr>
              <a:t>eports</a:t>
            </a:r>
          </a:p>
        </p:txBody>
      </p:sp>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44</a:t>
            </a:fld>
            <a:endParaRPr lang="en-US" dirty="0"/>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383" y="1991943"/>
            <a:ext cx="421964" cy="38680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1483" y="2646014"/>
            <a:ext cx="604378" cy="362627"/>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4126" y="3442806"/>
            <a:ext cx="573620" cy="255671"/>
          </a:xfrm>
          <a:prstGeom prst="rect">
            <a:avLst/>
          </a:prstGeom>
        </p:spPr>
      </p:pic>
      <p:sp>
        <p:nvSpPr>
          <p:cNvPr id="19" name="Text Placeholder 12"/>
          <p:cNvSpPr txBox="1">
            <a:spLocks/>
          </p:cNvSpPr>
          <p:nvPr/>
        </p:nvSpPr>
        <p:spPr>
          <a:xfrm>
            <a:off x="722841" y="5273682"/>
            <a:ext cx="5499261" cy="2376716"/>
          </a:xfrm>
          <a:prstGeom prst="rect">
            <a:avLst/>
          </a:prstGeom>
          <a:ln>
            <a:solidFill>
              <a:schemeClr val="tx1">
                <a:lumMod val="40000"/>
                <a:lumOff val="60000"/>
              </a:schemeClr>
            </a:solidFill>
          </a:ln>
        </p:spPr>
        <p:txBody>
          <a:bodyPr vert="horz" lIns="91440" tIns="45720" rIns="91440" bIns="45720" rtlCol="0">
            <a:normAutofit/>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r>
              <a:rPr lang="en-US" kern="0" dirty="0" smtClean="0">
                <a:latin typeface="Arial" panose="020B0604020202020204" pitchFamily="34" charset="0"/>
                <a:cs typeface="Arial" panose="020B0604020202020204" pitchFamily="34" charset="0"/>
              </a:rPr>
              <a:t>Relevant company information as of 2015</a:t>
            </a:r>
          </a:p>
        </p:txBody>
      </p:sp>
      <p:graphicFrame>
        <p:nvGraphicFramePr>
          <p:cNvPr id="20" name="Table 19"/>
          <p:cNvGraphicFramePr>
            <a:graphicFrameLocks noGrp="1"/>
          </p:cNvGraphicFramePr>
          <p:nvPr>
            <p:extLst/>
          </p:nvPr>
        </p:nvGraphicFramePr>
        <p:xfrm>
          <a:off x="1012387" y="5793312"/>
          <a:ext cx="4903787" cy="1198828"/>
        </p:xfrm>
        <a:graphic>
          <a:graphicData uri="http://schemas.openxmlformats.org/drawingml/2006/table">
            <a:tbl>
              <a:tblPr>
                <a:tableStyleId>{5C22544A-7EE6-4342-B048-85BDC9FD1C3A}</a:tableStyleId>
              </a:tblPr>
              <a:tblGrid>
                <a:gridCol w="2001512"/>
                <a:gridCol w="969856"/>
                <a:gridCol w="1057361"/>
                <a:gridCol w="875058"/>
              </a:tblGrid>
              <a:tr h="299707">
                <a:tc>
                  <a:txBody>
                    <a:bodyPr/>
                    <a:lstStyle/>
                    <a:p>
                      <a:pPr algn="l" fontAlgn="b"/>
                      <a:r>
                        <a:rPr lang="en-US" sz="900" b="1" u="none" strike="noStrike" noProof="0" dirty="0" smtClean="0">
                          <a:effectLst/>
                        </a:rPr>
                        <a:t> € m</a:t>
                      </a:r>
                      <a:endParaRPr lang="en-US" sz="900" b="1" i="0" u="none" strike="noStrike" noProof="0" dirty="0">
                        <a:solidFill>
                          <a:srgbClr val="000000"/>
                        </a:solidFill>
                        <a:effectLst/>
                        <a:latin typeface="Arial" panose="020B0604020202020204" pitchFamily="34" charset="0"/>
                      </a:endParaRPr>
                    </a:p>
                  </a:txBody>
                  <a:tcPr marL="7620" marR="7620" marT="7620" marB="0" anchor="b">
                    <a:solidFill>
                      <a:schemeClr val="bg1">
                        <a:lumMod val="75000"/>
                      </a:schemeClr>
                    </a:solidFill>
                  </a:tcPr>
                </a:tc>
                <a:tc>
                  <a:txBody>
                    <a:bodyPr/>
                    <a:lstStyle/>
                    <a:p>
                      <a:pPr algn="ctr" fontAlgn="ctr"/>
                      <a:r>
                        <a:rPr lang="en-US" sz="900" b="1" u="none" strike="noStrike" noProof="0" dirty="0" smtClean="0">
                          <a:effectLst/>
                        </a:rPr>
                        <a:t>Turnover</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ctr" fontAlgn="ctr"/>
                      <a:r>
                        <a:rPr lang="en-US" sz="900" b="1" u="none" strike="noStrike" kern="1200" noProof="0" dirty="0" smtClean="0">
                          <a:solidFill>
                            <a:schemeClr val="dk1"/>
                          </a:solidFill>
                          <a:effectLst/>
                          <a:latin typeface="+mn-lt"/>
                          <a:ea typeface="+mn-ea"/>
                          <a:cs typeface="+mn-cs"/>
                        </a:rPr>
                        <a:t>Total Assets </a:t>
                      </a:r>
                      <a:endParaRPr lang="en-US" sz="900" b="1" u="none" strike="noStrike" kern="1200" noProof="0" dirty="0">
                        <a:solidFill>
                          <a:schemeClr val="dk1"/>
                        </a:solidFill>
                        <a:effectLst/>
                        <a:latin typeface="+mn-lt"/>
                        <a:ea typeface="+mn-ea"/>
                        <a:cs typeface="+mn-cs"/>
                      </a:endParaRPr>
                    </a:p>
                  </a:txBody>
                  <a:tcPr marL="7620" marR="7620" marT="7620" marB="0" anchor="ctr">
                    <a:solidFill>
                      <a:schemeClr val="bg1">
                        <a:lumMod val="75000"/>
                      </a:schemeClr>
                    </a:solidFill>
                  </a:tcPr>
                </a:tc>
                <a:tc>
                  <a:txBody>
                    <a:bodyPr/>
                    <a:lstStyle/>
                    <a:p>
                      <a:pPr algn="ctr" fontAlgn="ctr"/>
                      <a:r>
                        <a:rPr lang="en-US" sz="900" b="1" u="none" strike="noStrike" noProof="0" dirty="0" smtClean="0">
                          <a:effectLst/>
                        </a:rPr>
                        <a:t>No. of employees</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r>
              <a:tr h="299707">
                <a:tc>
                  <a:txBody>
                    <a:bodyPr/>
                    <a:lstStyle/>
                    <a:p>
                      <a:pPr algn="l" fontAlgn="ctr"/>
                      <a:r>
                        <a:rPr lang="en-US" sz="900" b="1" i="0" u="none" strike="noStrike" noProof="0" dirty="0" smtClean="0">
                          <a:solidFill>
                            <a:schemeClr val="tx1"/>
                          </a:solidFill>
                          <a:effectLst/>
                          <a:latin typeface="Arial" panose="020B0604020202020204" pitchFamily="34" charset="0"/>
                        </a:rPr>
                        <a:t>Vila </a:t>
                      </a:r>
                      <a:r>
                        <a:rPr lang="en-US" sz="900" b="1" i="0" u="none" strike="noStrike" noProof="0" dirty="0" err="1" smtClean="0">
                          <a:solidFill>
                            <a:schemeClr val="tx1"/>
                          </a:solidFill>
                          <a:effectLst/>
                          <a:latin typeface="Arial" panose="020B0604020202020204" pitchFamily="34" charset="0"/>
                        </a:rPr>
                        <a:t>Galé</a:t>
                      </a:r>
                      <a:endParaRPr lang="en-US" sz="900" b="1" i="0" u="none" strike="noStrike" noProof="0" dirty="0">
                        <a:solidFill>
                          <a:schemeClr val="tx1"/>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118 (2014)</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chemeClr val="tx1"/>
                          </a:solidFill>
                          <a:effectLst/>
                          <a:latin typeface="Arial" panose="020B0604020202020204" pitchFamily="34" charset="0"/>
                          <a:ea typeface="+mn-ea"/>
                          <a:cs typeface="Arial" panose="020B0604020202020204" pitchFamily="34" charset="0"/>
                        </a:rPr>
                        <a:t>239 (2014)</a:t>
                      </a:r>
                      <a:endParaRPr lang="en-US" sz="9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2,500</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r>
              <a:tr h="299707">
                <a:tc>
                  <a:txBody>
                    <a:bodyPr/>
                    <a:lstStyle/>
                    <a:p>
                      <a:pPr algn="l" fontAlgn="ctr"/>
                      <a:r>
                        <a:rPr lang="en-US" sz="900" b="1" i="0" u="none" strike="noStrike" noProof="0" dirty="0" err="1" smtClean="0">
                          <a:solidFill>
                            <a:schemeClr val="tx1"/>
                          </a:solidFill>
                          <a:effectLst/>
                          <a:latin typeface="Arial" panose="020B0604020202020204" pitchFamily="34" charset="0"/>
                        </a:rPr>
                        <a:t>Grupo</a:t>
                      </a:r>
                      <a:r>
                        <a:rPr lang="en-US" sz="900" b="1" i="0" u="none" strike="noStrike" noProof="0" dirty="0" smtClean="0">
                          <a:solidFill>
                            <a:schemeClr val="tx1"/>
                          </a:solidFill>
                          <a:effectLst/>
                          <a:latin typeface="Arial" panose="020B0604020202020204" pitchFamily="34" charset="0"/>
                        </a:rPr>
                        <a:t> </a:t>
                      </a:r>
                      <a:r>
                        <a:rPr lang="en-US" sz="900" b="1" i="0" u="none" strike="noStrike" noProof="0" dirty="0" err="1" smtClean="0">
                          <a:solidFill>
                            <a:schemeClr val="tx1"/>
                          </a:solidFill>
                          <a:effectLst/>
                          <a:latin typeface="Arial" panose="020B0604020202020204" pitchFamily="34" charset="0"/>
                        </a:rPr>
                        <a:t>Pestana</a:t>
                      </a:r>
                      <a:endParaRPr lang="en-US" sz="900" b="1" i="0" u="none" strike="noStrike" noProof="0" dirty="0">
                        <a:solidFill>
                          <a:schemeClr val="tx1"/>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62</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chemeClr val="tx1"/>
                          </a:solidFill>
                          <a:effectLst/>
                          <a:latin typeface="Arial" panose="020B0604020202020204" pitchFamily="34" charset="0"/>
                          <a:ea typeface="+mn-ea"/>
                          <a:cs typeface="Arial" panose="020B0604020202020204" pitchFamily="34" charset="0"/>
                        </a:rPr>
                        <a:t>322</a:t>
                      </a:r>
                      <a:endParaRPr lang="en-US" sz="9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417</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r>
              <a:tr h="299707">
                <a:tc>
                  <a:txBody>
                    <a:bodyPr/>
                    <a:lstStyle/>
                    <a:p>
                      <a:pPr algn="l" fontAlgn="ctr"/>
                      <a:r>
                        <a:rPr lang="en-US" sz="900" b="1" i="0" u="none" strike="noStrike" noProof="0" dirty="0" smtClean="0">
                          <a:solidFill>
                            <a:schemeClr val="tx1"/>
                          </a:solidFill>
                          <a:effectLst/>
                          <a:latin typeface="Arial" panose="020B0604020202020204" pitchFamily="34" charset="0"/>
                        </a:rPr>
                        <a:t>United Investments</a:t>
                      </a:r>
                      <a:endParaRPr lang="en-US" sz="900" b="1" i="0" u="none" strike="noStrike" noProof="0" dirty="0">
                        <a:solidFill>
                          <a:schemeClr val="tx1"/>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51</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chemeClr val="tx1"/>
                          </a:solidFill>
                          <a:effectLst/>
                          <a:latin typeface="Arial" panose="020B0604020202020204" pitchFamily="34" charset="0"/>
                          <a:ea typeface="+mn-ea"/>
                          <a:cs typeface="Arial" panose="020B0604020202020204" pitchFamily="34" charset="0"/>
                        </a:rPr>
                        <a:t>197</a:t>
                      </a:r>
                      <a:endParaRPr lang="en-US" sz="9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417</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r>
            </a:tbl>
          </a:graphicData>
        </a:graphic>
      </p:graphicFrame>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140" y="3936401"/>
            <a:ext cx="499721" cy="376238"/>
          </a:xfrm>
          <a:prstGeom prst="rect">
            <a:avLst/>
          </a:prstGeom>
        </p:spPr>
      </p:pic>
      <p:sp>
        <p:nvSpPr>
          <p:cNvPr id="23" name="Title 5"/>
          <p:cNvSpPr>
            <a:spLocks noGrp="1"/>
          </p:cNvSpPr>
          <p:nvPr>
            <p:ph type="title"/>
          </p:nvPr>
        </p:nvSpPr>
        <p:spPr>
          <a:xfrm>
            <a:off x="538163" y="484189"/>
            <a:ext cx="5684406" cy="1003300"/>
          </a:xfrm>
        </p:spPr>
        <p:txBody>
          <a:bodyPr anchor="t">
            <a:normAutofit/>
          </a:bodyPr>
          <a:lstStyle/>
          <a:p>
            <a:r>
              <a:rPr lang="en-US" dirty="0" smtClean="0">
                <a:latin typeface="Arial" panose="020B0604020202020204" pitchFamily="34" charset="0"/>
                <a:cs typeface="Arial" panose="020B0604020202020204" pitchFamily="34" charset="0"/>
              </a:rPr>
              <a:t>Tourism and hospitality</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Key players (I)</a:t>
            </a:r>
            <a:endParaRPr lang="en-US" sz="2200"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6121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3850"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Text Placeholder 12"/>
          <p:cNvSpPr>
            <a:spLocks noGrp="1"/>
          </p:cNvSpPr>
          <p:nvPr>
            <p:ph type="body" sz="quarter" idx="19"/>
          </p:nvPr>
        </p:nvSpPr>
        <p:spPr>
          <a:xfrm>
            <a:off x="686618" y="1681264"/>
            <a:ext cx="5544179" cy="4177652"/>
          </a:xfrm>
          <a:ln>
            <a:noFill/>
          </a:ln>
        </p:spPr>
        <p:txBody>
          <a:bodyPr/>
          <a:lstStyle/>
          <a:p>
            <a:endParaRPr lang="en-US" dirty="0" smtClean="0">
              <a:solidFill>
                <a:schemeClr val="tx1">
                  <a:lumMod val="50000"/>
                </a:schemeClr>
              </a:solidFill>
              <a:latin typeface="Arial" panose="020B0604020202020204" pitchFamily="34" charset="0"/>
              <a:cs typeface="Arial" panose="020B0604020202020204" pitchFamily="34" charset="0"/>
            </a:endParaRPr>
          </a:p>
          <a:p>
            <a:pPr marL="450850">
              <a:lnSpc>
                <a:spcPct val="150000"/>
              </a:lnSpc>
            </a:pPr>
            <a:endParaRPr lang="en-US" sz="1050" b="0" dirty="0">
              <a:solidFill>
                <a:schemeClr val="tx1">
                  <a:lumMod val="50000"/>
                </a:schemeClr>
              </a:solidFill>
              <a:latin typeface="Arial" panose="020B0604020202020204" pitchFamily="34" charset="0"/>
              <a:cs typeface="Arial" panose="020B0604020202020204" pitchFamily="34" charset="0"/>
            </a:endParaRPr>
          </a:p>
        </p:txBody>
      </p:sp>
      <p:sp>
        <p:nvSpPr>
          <p:cNvPr id="11" name="Title 5"/>
          <p:cNvSpPr txBox="1">
            <a:spLocks/>
          </p:cNvSpPr>
          <p:nvPr/>
        </p:nvSpPr>
        <p:spPr>
          <a:xfrm>
            <a:off x="538163" y="556377"/>
            <a:ext cx="5516880" cy="1217611"/>
          </a:xfrm>
          <a:prstGeom prst="rect">
            <a:avLst/>
          </a:prstGeom>
        </p:spPr>
        <p:txBody>
          <a:bodyPr vert="horz" lIns="91440" tIns="45720" rIns="91440" bIns="45720" rtlCol="0" anchor="t">
            <a:normAutofit/>
          </a:bodyPr>
          <a:lstStyle>
            <a:lvl1pPr algn="l" defTabSz="913926" rtl="0" eaLnBrk="1" fontAlgn="base" hangingPunct="1">
              <a:lnSpc>
                <a:spcPts val="2698"/>
              </a:lnSpc>
              <a:spcBef>
                <a:spcPct val="0"/>
              </a:spcBef>
              <a:spcAft>
                <a:spcPct val="0"/>
              </a:spcAft>
              <a:defRPr lang="en-US" sz="2400" b="1" dirty="0">
                <a:solidFill>
                  <a:schemeClr val="tx1"/>
                </a:solidFill>
                <a:latin typeface="EYInterstate Regular" panose="02000503020000020004" pitchFamily="2" charset="0"/>
                <a:ea typeface="+mn-ea"/>
                <a:cs typeface="+mn-cs"/>
              </a:defRPr>
            </a:lvl1pPr>
            <a:lvl2pPr algn="l" defTabSz="913926" rtl="0" eaLnBrk="1" fontAlgn="base" hangingPunct="1">
              <a:lnSpc>
                <a:spcPts val="2698"/>
              </a:lnSpc>
              <a:spcBef>
                <a:spcPct val="0"/>
              </a:spcBef>
              <a:spcAft>
                <a:spcPct val="0"/>
              </a:spcAft>
              <a:defRPr sz="2200">
                <a:solidFill>
                  <a:schemeClr val="tx1"/>
                </a:solidFill>
                <a:latin typeface="EYInterstate" pitchFamily="2" charset="0"/>
              </a:defRPr>
            </a:lvl2pPr>
            <a:lvl3pPr algn="l" defTabSz="913926" rtl="0" eaLnBrk="1" fontAlgn="base" hangingPunct="1">
              <a:lnSpc>
                <a:spcPts val="2698"/>
              </a:lnSpc>
              <a:spcBef>
                <a:spcPct val="0"/>
              </a:spcBef>
              <a:spcAft>
                <a:spcPct val="0"/>
              </a:spcAft>
              <a:defRPr sz="2200">
                <a:solidFill>
                  <a:schemeClr val="tx1"/>
                </a:solidFill>
                <a:latin typeface="EYInterstate" pitchFamily="2" charset="0"/>
              </a:defRPr>
            </a:lvl3pPr>
            <a:lvl4pPr algn="l" defTabSz="913926" rtl="0" eaLnBrk="1" fontAlgn="base" hangingPunct="1">
              <a:lnSpc>
                <a:spcPts val="2698"/>
              </a:lnSpc>
              <a:spcBef>
                <a:spcPct val="0"/>
              </a:spcBef>
              <a:spcAft>
                <a:spcPct val="0"/>
              </a:spcAft>
              <a:defRPr sz="2200">
                <a:solidFill>
                  <a:schemeClr val="tx1"/>
                </a:solidFill>
                <a:latin typeface="EYInterstate" pitchFamily="2" charset="0"/>
              </a:defRPr>
            </a:lvl4pPr>
            <a:lvl5pPr algn="l" defTabSz="913926" rtl="0" eaLnBrk="1" fontAlgn="base" hangingPunct="1">
              <a:lnSpc>
                <a:spcPts val="2698"/>
              </a:lnSpc>
              <a:spcBef>
                <a:spcPct val="0"/>
              </a:spcBef>
              <a:spcAft>
                <a:spcPct val="0"/>
              </a:spcAft>
              <a:defRPr sz="2200">
                <a:solidFill>
                  <a:schemeClr val="tx1"/>
                </a:solidFill>
                <a:latin typeface="EYInterstate" pitchFamily="2" charset="0"/>
              </a:defRPr>
            </a:lvl5pPr>
            <a:lvl6pPr marL="419793" algn="l" defTabSz="913926" rtl="0" eaLnBrk="1" fontAlgn="base" hangingPunct="1">
              <a:lnSpc>
                <a:spcPts val="2698"/>
              </a:lnSpc>
              <a:spcBef>
                <a:spcPct val="0"/>
              </a:spcBef>
              <a:spcAft>
                <a:spcPct val="0"/>
              </a:spcAft>
              <a:defRPr sz="2200">
                <a:solidFill>
                  <a:schemeClr val="tx1"/>
                </a:solidFill>
                <a:latin typeface="EYInterstate" pitchFamily="2" charset="0"/>
              </a:defRPr>
            </a:lvl6pPr>
            <a:lvl7pPr marL="839588" algn="l" defTabSz="913926" rtl="0" eaLnBrk="1" fontAlgn="base" hangingPunct="1">
              <a:lnSpc>
                <a:spcPts val="2698"/>
              </a:lnSpc>
              <a:spcBef>
                <a:spcPct val="0"/>
              </a:spcBef>
              <a:spcAft>
                <a:spcPct val="0"/>
              </a:spcAft>
              <a:defRPr sz="2200">
                <a:solidFill>
                  <a:schemeClr val="tx1"/>
                </a:solidFill>
                <a:latin typeface="EYInterstate" pitchFamily="2" charset="0"/>
              </a:defRPr>
            </a:lvl7pPr>
            <a:lvl8pPr marL="1259380" algn="l" defTabSz="913926" rtl="0" eaLnBrk="1" fontAlgn="base" hangingPunct="1">
              <a:lnSpc>
                <a:spcPts val="2698"/>
              </a:lnSpc>
              <a:spcBef>
                <a:spcPct val="0"/>
              </a:spcBef>
              <a:spcAft>
                <a:spcPct val="0"/>
              </a:spcAft>
              <a:defRPr sz="2200">
                <a:solidFill>
                  <a:schemeClr val="tx1"/>
                </a:solidFill>
                <a:latin typeface="EYInterstate" pitchFamily="2" charset="0"/>
              </a:defRPr>
            </a:lvl8pPr>
            <a:lvl9pPr marL="1679175" algn="l" defTabSz="913926" rtl="0" eaLnBrk="1" fontAlgn="base" hangingPunct="1">
              <a:lnSpc>
                <a:spcPts val="2698"/>
              </a:lnSpc>
              <a:spcBef>
                <a:spcPct val="0"/>
              </a:spcBef>
              <a:spcAft>
                <a:spcPct val="0"/>
              </a:spcAft>
              <a:defRPr sz="2200">
                <a:solidFill>
                  <a:schemeClr val="tx1"/>
                </a:solidFill>
                <a:latin typeface="EYInterstate" pitchFamily="2" charset="0"/>
              </a:defRPr>
            </a:lvl9pPr>
          </a:lstStyle>
          <a:p>
            <a:r>
              <a:rPr lang="en-US" sz="2200" dirty="0" smtClean="0">
                <a:latin typeface="Arial" panose="020B0604020202020204" pitchFamily="34" charset="0"/>
                <a:cs typeface="Arial" panose="020B0604020202020204" pitchFamily="34" charset="0"/>
              </a:rPr>
              <a:t>Tourism and hospitality </a:t>
            </a:r>
            <a:endParaRPr lang="en-US" sz="2200" dirty="0">
              <a:latin typeface="Arial" panose="020B0604020202020204" pitchFamily="34" charset="0"/>
              <a:cs typeface="Arial" panose="020B0604020202020204" pitchFamily="34" charset="0"/>
            </a:endParaRPr>
          </a:p>
          <a:p>
            <a:r>
              <a:rPr lang="en-US" sz="2200" kern="0" dirty="0" smtClean="0">
                <a:solidFill>
                  <a:schemeClr val="accent2"/>
                </a:solidFill>
                <a:latin typeface="Arial" panose="020B0604020202020204" pitchFamily="34" charset="0"/>
                <a:cs typeface="Arial" panose="020B0604020202020204" pitchFamily="34" charset="0"/>
              </a:rPr>
              <a:t>Key players (II)</a:t>
            </a:r>
            <a:endParaRPr lang="en-US" sz="2200" kern="0" dirty="0">
              <a:solidFill>
                <a:schemeClr val="accent2"/>
              </a:solidFill>
              <a:latin typeface="Arial" panose="020B0604020202020204" pitchFamily="34" charset="0"/>
              <a:cs typeface="Arial" panose="020B0604020202020204" pitchFamily="34" charset="0"/>
            </a:endParaRPr>
          </a:p>
        </p:txBody>
      </p:sp>
      <p:cxnSp>
        <p:nvCxnSpPr>
          <p:cNvPr id="15" name="Straight Connector 14"/>
          <p:cNvCxnSpPr/>
          <p:nvPr/>
        </p:nvCxnSpPr>
        <p:spPr bwMode="auto">
          <a:xfrm>
            <a:off x="674465" y="1911440"/>
            <a:ext cx="5487108" cy="0"/>
          </a:xfrm>
          <a:prstGeom prst="line">
            <a:avLst/>
          </a:prstGeom>
          <a:ln/>
          <a:extLst/>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bwMode="auto">
          <a:xfrm>
            <a:off x="546185" y="1731302"/>
            <a:ext cx="0" cy="3932023"/>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637486" y="2116605"/>
            <a:ext cx="914400" cy="91440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a:off x="686618" y="4456081"/>
            <a:ext cx="5487108" cy="0"/>
          </a:xfrm>
          <a:prstGeom prst="line">
            <a:avLst/>
          </a:prstGeom>
          <a:ln/>
          <a:extLst/>
        </p:spPr>
        <p:style>
          <a:lnRef idx="1">
            <a:schemeClr val="dk1"/>
          </a:lnRef>
          <a:fillRef idx="0">
            <a:schemeClr val="dk1"/>
          </a:fillRef>
          <a:effectRef idx="0">
            <a:schemeClr val="dk1"/>
          </a:effectRef>
          <a:fontRef idx="minor">
            <a:schemeClr val="tx1"/>
          </a:fontRef>
        </p:style>
      </p:cxnSp>
      <p:sp>
        <p:nvSpPr>
          <p:cNvPr id="34" name="Text Placeholder 6"/>
          <p:cNvSpPr txBox="1">
            <a:spLocks/>
          </p:cNvSpPr>
          <p:nvPr/>
        </p:nvSpPr>
        <p:spPr>
          <a:xfrm>
            <a:off x="578828" y="1681264"/>
            <a:ext cx="4153594" cy="271074"/>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Main players – Tourism transports and logistics</a:t>
            </a:r>
          </a:p>
        </p:txBody>
      </p:sp>
      <p:sp>
        <p:nvSpPr>
          <p:cNvPr id="39" name="TextBox 38"/>
          <p:cNvSpPr txBox="1"/>
          <p:nvPr/>
        </p:nvSpPr>
        <p:spPr>
          <a:xfrm>
            <a:off x="998622" y="7668090"/>
            <a:ext cx="1853071"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EYInterstate Light" panose="02000506000000020004" pitchFamily="2" charset="0"/>
              </a:rPr>
              <a:t>Source: Amadeus; Company financial </a:t>
            </a:r>
            <a:r>
              <a:rPr lang="en-US" sz="700" dirty="0">
                <a:solidFill>
                  <a:srgbClr val="000000"/>
                </a:solidFill>
                <a:latin typeface="EYInterstate Light" panose="02000506000000020004" pitchFamily="2" charset="0"/>
              </a:rPr>
              <a:t>r</a:t>
            </a:r>
            <a:r>
              <a:rPr lang="en-US" sz="700" dirty="0" smtClean="0">
                <a:solidFill>
                  <a:srgbClr val="000000"/>
                </a:solidFill>
                <a:latin typeface="EYInterstate Light" panose="02000506000000020004" pitchFamily="2" charset="0"/>
              </a:rPr>
              <a:t>eports</a:t>
            </a:r>
          </a:p>
        </p:txBody>
      </p:sp>
      <p:sp>
        <p:nvSpPr>
          <p:cNvPr id="22" name="Text Placeholder 12"/>
          <p:cNvSpPr txBox="1">
            <a:spLocks/>
          </p:cNvSpPr>
          <p:nvPr/>
        </p:nvSpPr>
        <p:spPr>
          <a:xfrm>
            <a:off x="674465" y="1681264"/>
            <a:ext cx="5474184" cy="4177652"/>
          </a:xfrm>
          <a:prstGeom prst="rect">
            <a:avLst/>
          </a:prstGeom>
          <a:ln>
            <a:noFill/>
          </a:ln>
        </p:spPr>
        <p:txBody>
          <a:bodyPr vert="horz" lIns="91440" tIns="45720" rIns="91440" bIns="45720" rtlCol="0">
            <a:normAutofit/>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endParaRPr lang="en-US" kern="0" dirty="0" smtClean="0">
              <a:solidFill>
                <a:schemeClr val="tx1">
                  <a:lumMod val="50000"/>
                </a:schemeClr>
              </a:solidFill>
              <a:latin typeface="Arial" panose="020B0604020202020204" pitchFamily="34" charset="0"/>
              <a:cs typeface="Arial" panose="020B0604020202020204" pitchFamily="34" charset="0"/>
            </a:endParaRPr>
          </a:p>
          <a:p>
            <a:pPr marL="450850" algn="just"/>
            <a:r>
              <a:rPr lang="en-US" sz="1050" kern="0" dirty="0" err="1" smtClean="0">
                <a:latin typeface="Arial" panose="020B0604020202020204" pitchFamily="34" charset="0"/>
                <a:cs typeface="Arial" panose="020B0604020202020204" pitchFamily="34" charset="0"/>
              </a:rPr>
              <a:t>Transportes</a:t>
            </a:r>
            <a:r>
              <a:rPr lang="en-US" sz="1050" kern="0" dirty="0" smtClean="0">
                <a:latin typeface="Arial" panose="020B0604020202020204" pitchFamily="34" charset="0"/>
                <a:cs typeface="Arial" panose="020B0604020202020204" pitchFamily="34" charset="0"/>
              </a:rPr>
              <a:t> </a:t>
            </a:r>
            <a:r>
              <a:rPr lang="en-US" sz="1050" kern="0" dirty="0" err="1">
                <a:latin typeface="Arial" panose="020B0604020202020204" pitchFamily="34" charset="0"/>
                <a:cs typeface="Arial" panose="020B0604020202020204" pitchFamily="34" charset="0"/>
              </a:rPr>
              <a:t>A</a:t>
            </a:r>
            <a:r>
              <a:rPr lang="en-US" sz="1050" kern="0" dirty="0" err="1" smtClean="0">
                <a:latin typeface="Arial" panose="020B0604020202020204" pitchFamily="34" charset="0"/>
                <a:cs typeface="Arial" panose="020B0604020202020204" pitchFamily="34" charset="0"/>
              </a:rPr>
              <a:t>éreos</a:t>
            </a:r>
            <a:r>
              <a:rPr lang="en-US" sz="1050" kern="0" dirty="0" smtClean="0">
                <a:latin typeface="Arial" panose="020B0604020202020204" pitchFamily="34" charset="0"/>
                <a:cs typeface="Arial" panose="020B0604020202020204" pitchFamily="34" charset="0"/>
              </a:rPr>
              <a:t> </a:t>
            </a:r>
            <a:r>
              <a:rPr lang="en-US" sz="1050" kern="0" dirty="0" err="1" smtClean="0">
                <a:latin typeface="Arial" panose="020B0604020202020204" pitchFamily="34" charset="0"/>
                <a:cs typeface="Arial" panose="020B0604020202020204" pitchFamily="34" charset="0"/>
              </a:rPr>
              <a:t>Portugueses</a:t>
            </a:r>
            <a:r>
              <a:rPr lang="en-US" sz="1050" kern="0" dirty="0" smtClean="0">
                <a:latin typeface="Arial" panose="020B0604020202020204" pitchFamily="34" charset="0"/>
                <a:cs typeface="Arial" panose="020B0604020202020204" pitchFamily="34" charset="0"/>
              </a:rPr>
              <a:t>: </a:t>
            </a:r>
            <a:r>
              <a:rPr lang="en-US" sz="900" b="0" kern="0" dirty="0" smtClean="0">
                <a:latin typeface="Arial" panose="020B0604020202020204" pitchFamily="34" charset="0"/>
                <a:cs typeface="Arial" panose="020B0604020202020204" pitchFamily="34" charset="0"/>
              </a:rPr>
              <a:t>Founded in 1945, the Portuguese carrier airline is headquartered at the Lisbon airport. Operates to 88 destinations around the world. It has as shareholders the Portuguese State (39%), and Atlantic Gateway SGPS, </a:t>
            </a:r>
            <a:r>
              <a:rPr lang="en-US" sz="900" b="0" kern="0" dirty="0" err="1" smtClean="0">
                <a:latin typeface="Arial" panose="020B0604020202020204" pitchFamily="34" charset="0"/>
                <a:cs typeface="Arial" panose="020B0604020202020204" pitchFamily="34" charset="0"/>
              </a:rPr>
              <a:t>Lda</a:t>
            </a:r>
            <a:r>
              <a:rPr lang="en-US" sz="900" b="0" kern="0" dirty="0" smtClean="0">
                <a:latin typeface="Arial" panose="020B0604020202020204" pitchFamily="34" charset="0"/>
                <a:cs typeface="Arial" panose="020B0604020202020204" pitchFamily="34" charset="0"/>
              </a:rPr>
              <a:t>. (61%).</a:t>
            </a:r>
          </a:p>
          <a:p>
            <a:pPr marL="450850" algn="just"/>
            <a:r>
              <a:rPr lang="en-US" sz="1050" kern="0" dirty="0" smtClean="0">
                <a:latin typeface="Arial" panose="020B0604020202020204" pitchFamily="34" charset="0"/>
                <a:cs typeface="Arial" panose="020B0604020202020204" pitchFamily="34" charset="0"/>
              </a:rPr>
              <a:t>ANA – </a:t>
            </a:r>
            <a:r>
              <a:rPr lang="en-US" sz="1050" kern="0" dirty="0" err="1" smtClean="0">
                <a:latin typeface="Arial" panose="020B0604020202020204" pitchFamily="34" charset="0"/>
                <a:cs typeface="Arial" panose="020B0604020202020204" pitchFamily="34" charset="0"/>
              </a:rPr>
              <a:t>AerPortos</a:t>
            </a:r>
            <a:r>
              <a:rPr lang="en-US" sz="1050" kern="0" dirty="0" smtClean="0">
                <a:latin typeface="Arial" panose="020B0604020202020204" pitchFamily="34" charset="0"/>
                <a:cs typeface="Arial" panose="020B0604020202020204" pitchFamily="34" charset="0"/>
              </a:rPr>
              <a:t> </a:t>
            </a:r>
            <a:r>
              <a:rPr lang="en-US" sz="1050" kern="0" dirty="0" smtClean="0">
                <a:latin typeface="Arial" panose="020B0604020202020204" pitchFamily="34" charset="0"/>
                <a:cs typeface="Arial" panose="020B0604020202020204" pitchFamily="34" charset="0"/>
              </a:rPr>
              <a:t>de Portugal: </a:t>
            </a:r>
            <a:r>
              <a:rPr lang="en-US" sz="900" b="0" kern="0" dirty="0" smtClean="0">
                <a:latin typeface="Arial" panose="020B0604020202020204" pitchFamily="34" charset="0"/>
                <a:cs typeface="Arial" panose="020B0604020202020204" pitchFamily="34" charset="0"/>
              </a:rPr>
              <a:t>ANA is Portugal’s airports authority and is part of Vinci Airports Group since 2013, managing 10 airports in Portugal. </a:t>
            </a:r>
          </a:p>
          <a:p>
            <a:pPr marL="450850" algn="just"/>
            <a:r>
              <a:rPr lang="en-US" sz="1050" kern="0" dirty="0" smtClean="0">
                <a:latin typeface="Arial" panose="020B0604020202020204" pitchFamily="34" charset="0"/>
                <a:cs typeface="Arial" panose="020B0604020202020204" pitchFamily="34" charset="0"/>
              </a:rPr>
              <a:t>NA – </a:t>
            </a:r>
            <a:r>
              <a:rPr lang="en-US" sz="1050" kern="0" dirty="0" err="1" smtClean="0">
                <a:latin typeface="Arial" panose="020B0604020202020204" pitchFamily="34" charset="0"/>
                <a:cs typeface="Arial" panose="020B0604020202020204" pitchFamily="34" charset="0"/>
              </a:rPr>
              <a:t>Netjets</a:t>
            </a:r>
            <a:r>
              <a:rPr lang="en-US" sz="1050" kern="0" dirty="0" smtClean="0">
                <a:latin typeface="Arial" panose="020B0604020202020204" pitchFamily="34" charset="0"/>
                <a:cs typeface="Arial" panose="020B0604020202020204" pitchFamily="34" charset="0"/>
              </a:rPr>
              <a:t> Aviation /</a:t>
            </a:r>
            <a:r>
              <a:rPr lang="en-US" sz="1050" kern="0" dirty="0">
                <a:latin typeface="Arial" panose="020B0604020202020204" pitchFamily="34" charset="0"/>
                <a:cs typeface="Arial" panose="020B0604020202020204" pitchFamily="34" charset="0"/>
              </a:rPr>
              <a:t> </a:t>
            </a:r>
            <a:r>
              <a:rPr lang="en-US" sz="1050" kern="0" dirty="0" err="1" smtClean="0">
                <a:latin typeface="Arial" panose="020B0604020202020204" pitchFamily="34" charset="0"/>
                <a:cs typeface="Arial" panose="020B0604020202020204" pitchFamily="34" charset="0"/>
              </a:rPr>
              <a:t>Netjets</a:t>
            </a:r>
            <a:r>
              <a:rPr lang="en-US" sz="1050" kern="0" dirty="0" smtClean="0">
                <a:latin typeface="Arial" panose="020B0604020202020204" pitchFamily="34" charset="0"/>
                <a:cs typeface="Arial" panose="020B0604020202020204" pitchFamily="34" charset="0"/>
              </a:rPr>
              <a:t> – </a:t>
            </a:r>
            <a:r>
              <a:rPr lang="en-US" sz="1050" kern="0" dirty="0" err="1" smtClean="0">
                <a:latin typeface="Arial" panose="020B0604020202020204" pitchFamily="34" charset="0"/>
                <a:cs typeface="Arial" panose="020B0604020202020204" pitchFamily="34" charset="0"/>
              </a:rPr>
              <a:t>Transportes</a:t>
            </a:r>
            <a:r>
              <a:rPr lang="en-US" sz="1050" kern="0" dirty="0" smtClean="0">
                <a:latin typeface="Arial" panose="020B0604020202020204" pitchFamily="34" charset="0"/>
                <a:cs typeface="Arial" panose="020B0604020202020204" pitchFamily="34" charset="0"/>
              </a:rPr>
              <a:t> </a:t>
            </a:r>
            <a:r>
              <a:rPr lang="en-US" sz="1050" kern="0" dirty="0" err="1" smtClean="0">
                <a:latin typeface="Arial" panose="020B0604020202020204" pitchFamily="34" charset="0"/>
                <a:cs typeface="Arial" panose="020B0604020202020204" pitchFamily="34" charset="0"/>
              </a:rPr>
              <a:t>Aéreos</a:t>
            </a:r>
            <a:r>
              <a:rPr lang="en-US" sz="1050" kern="0" dirty="0" smtClean="0">
                <a:latin typeface="Arial" panose="020B0604020202020204" pitchFamily="34" charset="0"/>
                <a:cs typeface="Arial" panose="020B0604020202020204" pitchFamily="34" charset="0"/>
              </a:rPr>
              <a:t>: </a:t>
            </a:r>
            <a:r>
              <a:rPr lang="en-US" sz="900" b="0" kern="0" dirty="0" smtClean="0">
                <a:latin typeface="Arial" panose="020B0604020202020204" pitchFamily="34" charset="0"/>
                <a:cs typeface="Arial" panose="020B0604020202020204" pitchFamily="34" charset="0"/>
              </a:rPr>
              <a:t>Company based in </a:t>
            </a:r>
            <a:r>
              <a:rPr lang="en-US" sz="900" b="0" kern="0" dirty="0" err="1" smtClean="0">
                <a:latin typeface="Arial" panose="020B0604020202020204" pitchFamily="34" charset="0"/>
                <a:cs typeface="Arial" panose="020B0604020202020204" pitchFamily="34" charset="0"/>
              </a:rPr>
              <a:t>Oeiras</a:t>
            </a:r>
            <a:r>
              <a:rPr lang="en-US" sz="900" b="0" kern="0" dirty="0" smtClean="0">
                <a:latin typeface="Arial" panose="020B0604020202020204" pitchFamily="34" charset="0"/>
                <a:cs typeface="Arial" panose="020B0604020202020204" pitchFamily="34" charset="0"/>
              </a:rPr>
              <a:t>, </a:t>
            </a:r>
            <a:r>
              <a:rPr lang="en-US" sz="900" b="0" kern="0" dirty="0" err="1" smtClean="0">
                <a:latin typeface="Arial" panose="020B0604020202020204" pitchFamily="34" charset="0"/>
                <a:cs typeface="Arial" panose="020B0604020202020204" pitchFamily="34" charset="0"/>
              </a:rPr>
              <a:t>specialised</a:t>
            </a:r>
            <a:r>
              <a:rPr lang="en-US" sz="900" b="0" kern="0" dirty="0" smtClean="0">
                <a:latin typeface="Arial" panose="020B0604020202020204" pitchFamily="34" charset="0"/>
                <a:cs typeface="Arial" panose="020B0604020202020204" pitchFamily="34" charset="0"/>
              </a:rPr>
              <a:t> in private aviation solutions. Part of </a:t>
            </a:r>
            <a:r>
              <a:rPr lang="en-US" sz="900" b="0" kern="0" dirty="0" err="1" smtClean="0">
                <a:latin typeface="Arial" panose="020B0604020202020204" pitchFamily="34" charset="0"/>
                <a:cs typeface="Arial" panose="020B0604020202020204" pitchFamily="34" charset="0"/>
              </a:rPr>
              <a:t>NetJets</a:t>
            </a:r>
            <a:r>
              <a:rPr lang="en-US" sz="900" b="0" kern="0" dirty="0" smtClean="0">
                <a:latin typeface="Arial" panose="020B0604020202020204" pitchFamily="34" charset="0"/>
                <a:cs typeface="Arial" panose="020B0604020202020204" pitchFamily="34" charset="0"/>
              </a:rPr>
              <a:t> Europe, the company has the control of approximately 100 planes and operates 66k flights per year.</a:t>
            </a:r>
            <a:endParaRPr lang="en-US" sz="1050" kern="0" dirty="0" smtClean="0">
              <a:latin typeface="Arial" panose="020B0604020202020204" pitchFamily="34" charset="0"/>
              <a:cs typeface="Arial" panose="020B0604020202020204" pitchFamily="34" charset="0"/>
            </a:endParaRPr>
          </a:p>
          <a:p>
            <a:pPr marL="450850" algn="just"/>
            <a:r>
              <a:rPr lang="en-US" sz="1050" kern="0" dirty="0" err="1" smtClean="0">
                <a:latin typeface="Arial" panose="020B0604020202020204" pitchFamily="34" charset="0"/>
                <a:cs typeface="Arial" panose="020B0604020202020204" pitchFamily="34" charset="0"/>
              </a:rPr>
              <a:t>Leaseplan</a:t>
            </a:r>
            <a:r>
              <a:rPr lang="en-US" sz="1050" kern="0" dirty="0" smtClean="0">
                <a:latin typeface="Arial" panose="020B0604020202020204" pitchFamily="34" charset="0"/>
                <a:cs typeface="Arial" panose="020B0604020202020204" pitchFamily="34" charset="0"/>
              </a:rPr>
              <a:t> Portugal: </a:t>
            </a:r>
            <a:r>
              <a:rPr lang="en-US" sz="900" b="0" kern="0" dirty="0" err="1" smtClean="0">
                <a:latin typeface="Arial" panose="020B0604020202020204" pitchFamily="34" charset="0"/>
                <a:cs typeface="Arial" panose="020B0604020202020204" pitchFamily="34" charset="0"/>
              </a:rPr>
              <a:t>Leaseplan</a:t>
            </a:r>
            <a:r>
              <a:rPr lang="en-US" sz="900" b="0" kern="0" dirty="0" smtClean="0">
                <a:latin typeface="Arial" panose="020B0604020202020204" pitchFamily="34" charset="0"/>
                <a:cs typeface="Arial" panose="020B0604020202020204" pitchFamily="34" charset="0"/>
              </a:rPr>
              <a:t> (part of the Dutch group </a:t>
            </a:r>
            <a:r>
              <a:rPr lang="en-US" sz="900" b="0" kern="0" dirty="0" err="1" smtClean="0">
                <a:latin typeface="Arial" panose="020B0604020202020204" pitchFamily="34" charset="0"/>
                <a:cs typeface="Arial" panose="020B0604020202020204" pitchFamily="34" charset="0"/>
              </a:rPr>
              <a:t>LeasePlan</a:t>
            </a:r>
            <a:r>
              <a:rPr lang="en-US" sz="900" b="0" kern="0" dirty="0" smtClean="0">
                <a:latin typeface="Arial" panose="020B0604020202020204" pitchFamily="34" charset="0"/>
                <a:cs typeface="Arial" panose="020B0604020202020204" pitchFamily="34" charset="0"/>
              </a:rPr>
              <a:t> Group) started its operations in the Portuguese market in 1993 and operates in the sector of vehicles leasing and fleet management. Currently has 98,000 vehicles under management. </a:t>
            </a:r>
          </a:p>
        </p:txBody>
      </p:sp>
      <p:sp>
        <p:nvSpPr>
          <p:cNvPr id="2" name="Slide Number Placeholder 1"/>
          <p:cNvSpPr>
            <a:spLocks noGrp="1"/>
          </p:cNvSpPr>
          <p:nvPr>
            <p:ph type="sldNum" sz="quarter" idx="11"/>
          </p:nvPr>
        </p:nvSpPr>
        <p:spPr>
          <a:xfrm>
            <a:off x="3177312" y="9537701"/>
            <a:ext cx="394516" cy="148531"/>
          </a:xfrm>
        </p:spPr>
        <p:txBody>
          <a:bodyPr/>
          <a:lstStyle/>
          <a:p>
            <a:pPr>
              <a:defRPr/>
            </a:pPr>
            <a:fld id="{B8325105-167D-4862-BDE6-B81FF841FD87}" type="slidenum">
              <a:rPr lang="en-US" smtClean="0"/>
              <a:pPr>
                <a:defRPr/>
              </a:pPr>
              <a:t>45</a:t>
            </a:fld>
            <a:endParaRPr lang="en-US" dirty="0"/>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323" y="2052356"/>
            <a:ext cx="818425" cy="162708"/>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8828" y="2755425"/>
            <a:ext cx="580345" cy="288894"/>
          </a:xfrm>
          <a:prstGeom prst="rect">
            <a:avLst/>
          </a:prstGeom>
        </p:spPr>
      </p:pic>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t="30898" b="27506"/>
          <a:stretch/>
        </p:blipFill>
        <p:spPr>
          <a:xfrm>
            <a:off x="594212" y="3215511"/>
            <a:ext cx="549576" cy="228600"/>
          </a:xfrm>
          <a:prstGeom prst="rect">
            <a:avLst/>
          </a:prstGeom>
        </p:spPr>
      </p:pic>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t="31387" b="27676"/>
          <a:stretch/>
        </p:blipFill>
        <p:spPr>
          <a:xfrm>
            <a:off x="558339" y="3798650"/>
            <a:ext cx="644186" cy="263710"/>
          </a:xfrm>
          <a:prstGeom prst="rect">
            <a:avLst/>
          </a:prstGeom>
        </p:spPr>
      </p:pic>
      <p:graphicFrame>
        <p:nvGraphicFramePr>
          <p:cNvPr id="23" name="Table 22"/>
          <p:cNvGraphicFramePr>
            <a:graphicFrameLocks noGrp="1"/>
          </p:cNvGraphicFramePr>
          <p:nvPr>
            <p:extLst/>
          </p:nvPr>
        </p:nvGraphicFramePr>
        <p:xfrm>
          <a:off x="998622" y="5815676"/>
          <a:ext cx="4903787" cy="1798242"/>
        </p:xfrm>
        <a:graphic>
          <a:graphicData uri="http://schemas.openxmlformats.org/drawingml/2006/table">
            <a:tbl>
              <a:tblPr>
                <a:tableStyleId>{5C22544A-7EE6-4342-B048-85BDC9FD1C3A}</a:tableStyleId>
              </a:tblPr>
              <a:tblGrid>
                <a:gridCol w="2001512"/>
                <a:gridCol w="969856"/>
                <a:gridCol w="1057361"/>
                <a:gridCol w="875058"/>
              </a:tblGrid>
              <a:tr h="299707">
                <a:tc>
                  <a:txBody>
                    <a:bodyPr/>
                    <a:lstStyle/>
                    <a:p>
                      <a:pPr algn="l" fontAlgn="b"/>
                      <a:r>
                        <a:rPr lang="en-US" sz="900" b="1" u="none" strike="noStrike" noProof="0" dirty="0" smtClean="0">
                          <a:effectLst/>
                        </a:rPr>
                        <a:t> € m</a:t>
                      </a:r>
                      <a:endParaRPr lang="en-US" sz="900" b="1" i="0" u="none" strike="noStrike" noProof="0" dirty="0">
                        <a:solidFill>
                          <a:srgbClr val="000000"/>
                        </a:solidFill>
                        <a:effectLst/>
                        <a:latin typeface="Arial" panose="020B0604020202020204" pitchFamily="34" charset="0"/>
                      </a:endParaRPr>
                    </a:p>
                  </a:txBody>
                  <a:tcPr marL="7620" marR="7620" marT="7620" marB="0" anchor="b">
                    <a:solidFill>
                      <a:schemeClr val="bg1">
                        <a:lumMod val="75000"/>
                      </a:schemeClr>
                    </a:solidFill>
                  </a:tcPr>
                </a:tc>
                <a:tc>
                  <a:txBody>
                    <a:bodyPr/>
                    <a:lstStyle/>
                    <a:p>
                      <a:pPr algn="ctr" fontAlgn="ctr"/>
                      <a:r>
                        <a:rPr lang="en-US" sz="900" b="1" u="none" strike="noStrike" noProof="0" dirty="0" smtClean="0">
                          <a:effectLst/>
                        </a:rPr>
                        <a:t>Turnover</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ctr" fontAlgn="ctr"/>
                      <a:r>
                        <a:rPr lang="en-US" sz="900" b="1" u="none" strike="noStrike" kern="1200" noProof="0" dirty="0" smtClean="0">
                          <a:solidFill>
                            <a:schemeClr val="dk1"/>
                          </a:solidFill>
                          <a:effectLst/>
                          <a:latin typeface="+mn-lt"/>
                          <a:ea typeface="+mn-ea"/>
                          <a:cs typeface="+mn-cs"/>
                        </a:rPr>
                        <a:t>Total Assets </a:t>
                      </a:r>
                      <a:endParaRPr lang="en-US" sz="900" b="1" u="none" strike="noStrike" kern="1200" noProof="0" dirty="0">
                        <a:solidFill>
                          <a:schemeClr val="dk1"/>
                        </a:solidFill>
                        <a:effectLst/>
                        <a:latin typeface="+mn-lt"/>
                        <a:ea typeface="+mn-ea"/>
                        <a:cs typeface="+mn-cs"/>
                      </a:endParaRPr>
                    </a:p>
                  </a:txBody>
                  <a:tcPr marL="7620" marR="7620" marT="7620" marB="0" anchor="ctr">
                    <a:solidFill>
                      <a:schemeClr val="bg1">
                        <a:lumMod val="75000"/>
                      </a:schemeClr>
                    </a:solidFill>
                  </a:tcPr>
                </a:tc>
                <a:tc>
                  <a:txBody>
                    <a:bodyPr/>
                    <a:lstStyle/>
                    <a:p>
                      <a:pPr algn="ctr" fontAlgn="ctr"/>
                      <a:r>
                        <a:rPr lang="en-US" sz="900" b="1" u="none" strike="noStrike" noProof="0" dirty="0" smtClean="0">
                          <a:effectLst/>
                        </a:rPr>
                        <a:t>No.</a:t>
                      </a:r>
                      <a:r>
                        <a:rPr lang="en-US" sz="900" b="1" u="none" strike="noStrike" baseline="0" noProof="0" dirty="0" smtClean="0">
                          <a:effectLst/>
                        </a:rPr>
                        <a:t> of</a:t>
                      </a:r>
                      <a:r>
                        <a:rPr lang="en-US" sz="900" b="1" u="none" strike="noStrike" noProof="0" dirty="0" smtClean="0">
                          <a:effectLst/>
                        </a:rPr>
                        <a:t> employees</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r>
              <a:tr h="299707">
                <a:tc>
                  <a:txBody>
                    <a:bodyPr/>
                    <a:lstStyle/>
                    <a:p>
                      <a:pPr algn="l" fontAlgn="ctr"/>
                      <a:r>
                        <a:rPr lang="en-US" sz="900" b="1" i="0" u="none" strike="noStrike" noProof="0" dirty="0" smtClean="0">
                          <a:solidFill>
                            <a:schemeClr val="tx1"/>
                          </a:solidFill>
                          <a:effectLst/>
                          <a:latin typeface="Arial" panose="020B0604020202020204" pitchFamily="34" charset="0"/>
                        </a:rPr>
                        <a:t>TAP</a:t>
                      </a:r>
                      <a:endParaRPr lang="en-US" sz="900" b="1" i="0" u="none" strike="noStrike" noProof="0" dirty="0">
                        <a:solidFill>
                          <a:schemeClr val="tx1"/>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2,329</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chemeClr val="tx1"/>
                          </a:solidFill>
                          <a:effectLst/>
                          <a:latin typeface="Arial" panose="020B0604020202020204" pitchFamily="34" charset="0"/>
                          <a:ea typeface="+mn-ea"/>
                          <a:cs typeface="Arial" panose="020B0604020202020204" pitchFamily="34" charset="0"/>
                        </a:rPr>
                        <a:t>1,892</a:t>
                      </a:r>
                      <a:endParaRPr lang="en-US" sz="9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7,356</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r>
              <a:tr h="299707">
                <a:tc>
                  <a:txBody>
                    <a:bodyPr/>
                    <a:lstStyle/>
                    <a:p>
                      <a:pPr algn="l" fontAlgn="ctr"/>
                      <a:r>
                        <a:rPr lang="en-US" sz="900" b="1" i="0" u="none" strike="noStrike" noProof="0" dirty="0" smtClean="0">
                          <a:solidFill>
                            <a:schemeClr val="tx1"/>
                          </a:solidFill>
                          <a:effectLst/>
                          <a:latin typeface="Arial" panose="020B0604020202020204" pitchFamily="34" charset="0"/>
                        </a:rPr>
                        <a:t>ANA</a:t>
                      </a:r>
                      <a:endParaRPr lang="en-US" sz="900" b="1" i="0" u="none" strike="noStrike" noProof="0" dirty="0">
                        <a:solidFill>
                          <a:schemeClr val="tx1"/>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545</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chemeClr val="tx1"/>
                          </a:solidFill>
                          <a:effectLst/>
                          <a:latin typeface="Arial" panose="020B0604020202020204" pitchFamily="34" charset="0"/>
                          <a:ea typeface="+mn-ea"/>
                          <a:cs typeface="Arial" panose="020B0604020202020204" pitchFamily="34" charset="0"/>
                        </a:rPr>
                        <a:t>2,400</a:t>
                      </a:r>
                      <a:endParaRPr lang="en-US" sz="9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1,270</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r>
              <a:tr h="299707">
                <a:tc>
                  <a:txBody>
                    <a:bodyPr/>
                    <a:lstStyle/>
                    <a:p>
                      <a:pPr algn="l" fontAlgn="ctr"/>
                      <a:r>
                        <a:rPr lang="en-US" sz="900" b="1" i="0" u="none" strike="noStrike" noProof="0" dirty="0" smtClean="0">
                          <a:solidFill>
                            <a:schemeClr val="tx1"/>
                          </a:solidFill>
                          <a:effectLst/>
                          <a:latin typeface="Arial" panose="020B0604020202020204" pitchFamily="34" charset="0"/>
                        </a:rPr>
                        <a:t>NA</a:t>
                      </a:r>
                      <a:r>
                        <a:rPr lang="en-US" sz="900" b="1" i="0" u="none" strike="noStrike" baseline="0" noProof="0" dirty="0" smtClean="0">
                          <a:solidFill>
                            <a:schemeClr val="tx1"/>
                          </a:solidFill>
                          <a:effectLst/>
                          <a:latin typeface="Arial" panose="020B0604020202020204" pitchFamily="34" charset="0"/>
                        </a:rPr>
                        <a:t> – </a:t>
                      </a:r>
                      <a:r>
                        <a:rPr lang="en-US" sz="900" b="1" i="0" u="none" strike="noStrike" baseline="0" noProof="0" dirty="0" err="1" smtClean="0">
                          <a:solidFill>
                            <a:schemeClr val="tx1"/>
                          </a:solidFill>
                          <a:effectLst/>
                          <a:latin typeface="Arial" panose="020B0604020202020204" pitchFamily="34" charset="0"/>
                        </a:rPr>
                        <a:t>Netjets</a:t>
                      </a:r>
                      <a:r>
                        <a:rPr lang="en-US" sz="900" b="1" i="0" u="none" strike="noStrike" baseline="0" noProof="0" dirty="0" smtClean="0">
                          <a:solidFill>
                            <a:schemeClr val="tx1"/>
                          </a:solidFill>
                          <a:effectLst/>
                          <a:latin typeface="Arial" panose="020B0604020202020204" pitchFamily="34" charset="0"/>
                        </a:rPr>
                        <a:t> Aviation</a:t>
                      </a:r>
                      <a:endParaRPr lang="en-US" sz="900" b="1" i="0" u="none" strike="noStrike" noProof="0" dirty="0">
                        <a:solidFill>
                          <a:schemeClr val="tx1"/>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461</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chemeClr val="tx1"/>
                          </a:solidFill>
                          <a:effectLst/>
                          <a:latin typeface="Arial" panose="020B0604020202020204" pitchFamily="34" charset="0"/>
                          <a:ea typeface="+mn-ea"/>
                          <a:cs typeface="Arial" panose="020B0604020202020204" pitchFamily="34" charset="0"/>
                        </a:rPr>
                        <a:t>89</a:t>
                      </a:r>
                      <a:endParaRPr lang="en-US" sz="9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168</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r>
              <a:tr h="299707">
                <a:tc>
                  <a:txBody>
                    <a:bodyPr/>
                    <a:lstStyle/>
                    <a:p>
                      <a:pPr algn="l" fontAlgn="ctr"/>
                      <a:r>
                        <a:rPr lang="en-US" sz="900" b="1" i="0" u="none" strike="noStrike" noProof="0" dirty="0" err="1" smtClean="0">
                          <a:solidFill>
                            <a:schemeClr val="tx1"/>
                          </a:solidFill>
                          <a:effectLst/>
                          <a:latin typeface="Arial" panose="020B0604020202020204" pitchFamily="34" charset="0"/>
                        </a:rPr>
                        <a:t>Netjets</a:t>
                      </a:r>
                      <a:r>
                        <a:rPr lang="en-US" sz="900" b="1" i="0" u="none" strike="noStrike" noProof="0" dirty="0" smtClean="0">
                          <a:solidFill>
                            <a:schemeClr val="tx1"/>
                          </a:solidFill>
                          <a:effectLst/>
                          <a:latin typeface="Arial" panose="020B0604020202020204" pitchFamily="34" charset="0"/>
                        </a:rPr>
                        <a:t> – </a:t>
                      </a:r>
                      <a:r>
                        <a:rPr lang="en-US" sz="900" b="1" i="0" u="none" strike="noStrike" noProof="0" dirty="0" err="1" smtClean="0">
                          <a:solidFill>
                            <a:schemeClr val="tx1"/>
                          </a:solidFill>
                          <a:effectLst/>
                          <a:latin typeface="Arial" panose="020B0604020202020204" pitchFamily="34" charset="0"/>
                        </a:rPr>
                        <a:t>Transportes</a:t>
                      </a:r>
                      <a:r>
                        <a:rPr lang="en-US" sz="900" b="1" i="0" u="none" strike="noStrike" baseline="0" noProof="0" dirty="0" smtClean="0">
                          <a:solidFill>
                            <a:schemeClr val="tx1"/>
                          </a:solidFill>
                          <a:effectLst/>
                          <a:latin typeface="Arial" panose="020B0604020202020204" pitchFamily="34" charset="0"/>
                        </a:rPr>
                        <a:t> </a:t>
                      </a:r>
                      <a:r>
                        <a:rPr lang="en-US" sz="900" b="1" i="0" u="none" strike="noStrike" baseline="0" noProof="0" dirty="0" err="1" smtClean="0">
                          <a:solidFill>
                            <a:schemeClr val="tx1"/>
                          </a:solidFill>
                          <a:effectLst/>
                          <a:latin typeface="Arial" panose="020B0604020202020204" pitchFamily="34" charset="0"/>
                        </a:rPr>
                        <a:t>Aéreos</a:t>
                      </a:r>
                      <a:endParaRPr lang="en-US" sz="900" b="1" i="0" u="none" strike="noStrike" noProof="0" dirty="0">
                        <a:solidFill>
                          <a:schemeClr val="tx1"/>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384</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chemeClr val="tx1"/>
                          </a:solidFill>
                          <a:effectLst/>
                          <a:latin typeface="Arial" panose="020B0604020202020204" pitchFamily="34" charset="0"/>
                          <a:ea typeface="+mn-ea"/>
                          <a:cs typeface="Arial" panose="020B0604020202020204" pitchFamily="34" charset="0"/>
                        </a:rPr>
                        <a:t>61</a:t>
                      </a:r>
                      <a:endParaRPr lang="en-US" sz="9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254</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r>
              <a:tr h="299707">
                <a:tc>
                  <a:txBody>
                    <a:bodyPr/>
                    <a:lstStyle/>
                    <a:p>
                      <a:pPr algn="l" fontAlgn="ctr"/>
                      <a:r>
                        <a:rPr lang="en-US" sz="900" b="1" i="0" u="none" strike="noStrike" noProof="0" dirty="0" err="1" smtClean="0">
                          <a:solidFill>
                            <a:schemeClr val="tx1"/>
                          </a:solidFill>
                          <a:effectLst/>
                          <a:latin typeface="Arial" panose="020B0604020202020204" pitchFamily="34" charset="0"/>
                        </a:rPr>
                        <a:t>LeasePlan</a:t>
                      </a:r>
                      <a:r>
                        <a:rPr lang="en-US" sz="900" b="1" i="0" u="none" strike="noStrike" noProof="0" dirty="0" smtClean="0">
                          <a:solidFill>
                            <a:schemeClr val="tx1"/>
                          </a:solidFill>
                          <a:effectLst/>
                          <a:latin typeface="Arial" panose="020B0604020202020204" pitchFamily="34" charset="0"/>
                        </a:rPr>
                        <a:t> Portugal</a:t>
                      </a:r>
                      <a:endParaRPr lang="en-US" sz="900" b="1" i="0" u="none" strike="noStrike" noProof="0" dirty="0">
                        <a:solidFill>
                          <a:schemeClr val="tx1"/>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199</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chemeClr val="tx1"/>
                          </a:solidFill>
                          <a:effectLst/>
                          <a:latin typeface="Arial" panose="020B0604020202020204" pitchFamily="34" charset="0"/>
                          <a:ea typeface="+mn-ea"/>
                          <a:cs typeface="Arial" panose="020B0604020202020204" pitchFamily="34" charset="0"/>
                        </a:rPr>
                        <a:t>882</a:t>
                      </a:r>
                      <a:endParaRPr lang="en-US" sz="9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119</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r>
            </a:tbl>
          </a:graphicData>
        </a:graphic>
      </p:graphicFrame>
      <p:sp>
        <p:nvSpPr>
          <p:cNvPr id="24" name="Text Placeholder 12"/>
          <p:cNvSpPr txBox="1">
            <a:spLocks/>
          </p:cNvSpPr>
          <p:nvPr/>
        </p:nvSpPr>
        <p:spPr>
          <a:xfrm>
            <a:off x="668388" y="5042574"/>
            <a:ext cx="5499261" cy="3320085"/>
          </a:xfrm>
          <a:prstGeom prst="rect">
            <a:avLst/>
          </a:prstGeom>
          <a:ln>
            <a:solidFill>
              <a:schemeClr val="tx1">
                <a:lumMod val="40000"/>
                <a:lumOff val="60000"/>
              </a:schemeClr>
            </a:solidFill>
          </a:ln>
        </p:spPr>
        <p:txBody>
          <a:bodyPr vert="horz" lIns="91440" tIns="45720" rIns="91440" bIns="45720" rtlCol="0">
            <a:normAutofit/>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r>
              <a:rPr lang="en-US" kern="0" dirty="0" smtClean="0">
                <a:latin typeface="Arial" panose="020B0604020202020204" pitchFamily="34" charset="0"/>
                <a:cs typeface="Arial" panose="020B0604020202020204" pitchFamily="34" charset="0"/>
              </a:rPr>
              <a:t>Relevant company information as of 2015</a:t>
            </a:r>
          </a:p>
        </p:txBody>
      </p:sp>
    </p:spTree>
    <p:extLst>
      <p:ext uri="{BB962C8B-B14F-4D97-AF65-F5344CB8AC3E}">
        <p14:creationId xmlns:p14="http://schemas.microsoft.com/office/powerpoint/2010/main" val="21581481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4874"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Text Placeholder 12"/>
          <p:cNvSpPr>
            <a:spLocks noGrp="1"/>
          </p:cNvSpPr>
          <p:nvPr>
            <p:ph type="body" sz="quarter" idx="19"/>
          </p:nvPr>
        </p:nvSpPr>
        <p:spPr>
          <a:xfrm>
            <a:off x="622255" y="1712211"/>
            <a:ext cx="5474184" cy="4177652"/>
          </a:xfrm>
          <a:ln>
            <a:noFill/>
          </a:ln>
        </p:spPr>
        <p:txBody>
          <a:bodyPr/>
          <a:lstStyle/>
          <a:p>
            <a:endParaRPr lang="en-US" dirty="0" smtClean="0">
              <a:solidFill>
                <a:schemeClr val="tx1">
                  <a:lumMod val="50000"/>
                </a:schemeClr>
              </a:solidFill>
              <a:latin typeface="Arial" panose="020B0604020202020204" pitchFamily="34" charset="0"/>
              <a:cs typeface="Arial" panose="020B0604020202020204" pitchFamily="34" charset="0"/>
            </a:endParaRPr>
          </a:p>
          <a:p>
            <a:pPr marL="450850" algn="just"/>
            <a:r>
              <a:rPr lang="en-US" sz="1050" dirty="0" err="1" smtClean="0">
                <a:latin typeface="Arial" panose="020B0604020202020204" pitchFamily="34" charset="0"/>
                <a:cs typeface="Arial" panose="020B0604020202020204" pitchFamily="34" charset="0"/>
              </a:rPr>
              <a:t>Viagens</a:t>
            </a:r>
            <a:r>
              <a:rPr lang="en-US" sz="1050" dirty="0" smtClean="0">
                <a:latin typeface="Arial" panose="020B0604020202020204" pitchFamily="34" charset="0"/>
                <a:cs typeface="Arial" panose="020B0604020202020204" pitchFamily="34" charset="0"/>
              </a:rPr>
              <a:t> Abreu: </a:t>
            </a:r>
            <a:r>
              <a:rPr lang="en-US" sz="900" b="0" dirty="0" smtClean="0">
                <a:latin typeface="Arial" panose="020B0604020202020204" pitchFamily="34" charset="0"/>
                <a:cs typeface="Arial" panose="020B0604020202020204" pitchFamily="34" charset="0"/>
              </a:rPr>
              <a:t>Founded in 1840, </a:t>
            </a:r>
            <a:r>
              <a:rPr lang="en-US" sz="900" b="0" dirty="0" err="1" smtClean="0">
                <a:latin typeface="Arial" panose="020B0604020202020204" pitchFamily="34" charset="0"/>
                <a:cs typeface="Arial" panose="020B0604020202020204" pitchFamily="34" charset="0"/>
              </a:rPr>
              <a:t>Viagens</a:t>
            </a:r>
            <a:r>
              <a:rPr lang="en-US" sz="900" b="0" dirty="0" smtClean="0">
                <a:latin typeface="Arial" panose="020B0604020202020204" pitchFamily="34" charset="0"/>
                <a:cs typeface="Arial" panose="020B0604020202020204" pitchFamily="34" charset="0"/>
              </a:rPr>
              <a:t> Abreu is one of the biggest travel agencies in the country and owns 150 offices that sell travel services for all destinations. The company has 1500 employees and </a:t>
            </a:r>
            <a:r>
              <a:rPr lang="en-US" sz="900" b="0" dirty="0" err="1" smtClean="0">
                <a:latin typeface="Arial" panose="020B0604020202020204" pitchFamily="34" charset="0"/>
                <a:cs typeface="Arial" panose="020B0604020202020204" pitchFamily="34" charset="0"/>
              </a:rPr>
              <a:t>organises</a:t>
            </a:r>
            <a:r>
              <a:rPr lang="en-US" sz="900" b="0" dirty="0" smtClean="0">
                <a:latin typeface="Arial" panose="020B0604020202020204" pitchFamily="34" charset="0"/>
                <a:cs typeface="Arial" panose="020B0604020202020204" pitchFamily="34" charset="0"/>
              </a:rPr>
              <a:t> one of the biggest tourism fairs in Europe for final consumers. It is a family business.</a:t>
            </a:r>
          </a:p>
          <a:p>
            <a:pPr marL="450850" algn="just"/>
            <a:r>
              <a:rPr lang="en-US" sz="1050" dirty="0" err="1" smtClean="0">
                <a:latin typeface="Arial" panose="020B0604020202020204" pitchFamily="34" charset="0"/>
                <a:cs typeface="Arial" panose="020B0604020202020204" pitchFamily="34" charset="0"/>
              </a:rPr>
              <a:t>Soltour</a:t>
            </a:r>
            <a:r>
              <a:rPr lang="en-US" sz="1050" dirty="0" smtClean="0">
                <a:latin typeface="Arial" panose="020B0604020202020204" pitchFamily="34" charset="0"/>
                <a:cs typeface="Arial" panose="020B0604020202020204" pitchFamily="34" charset="0"/>
              </a:rPr>
              <a:t> (</a:t>
            </a:r>
            <a:r>
              <a:rPr lang="en-US" sz="1050" dirty="0" err="1" smtClean="0">
                <a:latin typeface="Arial" panose="020B0604020202020204" pitchFamily="34" charset="0"/>
                <a:cs typeface="Arial" panose="020B0604020202020204" pitchFamily="34" charset="0"/>
              </a:rPr>
              <a:t>Grupo</a:t>
            </a:r>
            <a:r>
              <a:rPr lang="en-US" sz="1050" dirty="0" smtClean="0">
                <a:latin typeface="Arial" panose="020B0604020202020204" pitchFamily="34" charset="0"/>
                <a:cs typeface="Arial" panose="020B0604020202020204" pitchFamily="34" charset="0"/>
              </a:rPr>
              <a:t> Pinero):</a:t>
            </a:r>
            <a:r>
              <a:rPr lang="en-US" sz="1050" b="0" dirty="0" smtClean="0">
                <a:latin typeface="Arial" panose="020B0604020202020204" pitchFamily="34" charset="0"/>
                <a:cs typeface="Arial" panose="020B0604020202020204" pitchFamily="34" charset="0"/>
              </a:rPr>
              <a:t> </a:t>
            </a:r>
            <a:r>
              <a:rPr lang="en-US" sz="900" b="0" dirty="0" err="1" smtClean="0">
                <a:latin typeface="Arial" panose="020B0604020202020204" pitchFamily="34" charset="0"/>
                <a:cs typeface="Arial" panose="020B0604020202020204" pitchFamily="34" charset="0"/>
              </a:rPr>
              <a:t>Soultour</a:t>
            </a:r>
            <a:r>
              <a:rPr lang="en-US" sz="900" b="0" dirty="0" smtClean="0">
                <a:latin typeface="Arial" panose="020B0604020202020204" pitchFamily="34" charset="0"/>
                <a:cs typeface="Arial" panose="020B0604020202020204" pitchFamily="34" charset="0"/>
              </a:rPr>
              <a:t>, part of </a:t>
            </a:r>
            <a:r>
              <a:rPr lang="en-US" sz="900" b="0" dirty="0" err="1" smtClean="0">
                <a:latin typeface="Arial" panose="020B0604020202020204" pitchFamily="34" charset="0"/>
                <a:cs typeface="Arial" panose="020B0604020202020204" pitchFamily="34" charset="0"/>
              </a:rPr>
              <a:t>Grupo</a:t>
            </a:r>
            <a:r>
              <a:rPr lang="en-US" sz="900" b="0" dirty="0" smtClean="0">
                <a:latin typeface="Arial" panose="020B0604020202020204" pitchFamily="34" charset="0"/>
                <a:cs typeface="Arial" panose="020B0604020202020204" pitchFamily="34" charset="0"/>
              </a:rPr>
              <a:t> Pinero, is a family business and one of the biggest Spanish tour operators and has a representation in Portugal. </a:t>
            </a:r>
          </a:p>
          <a:p>
            <a:pPr marL="450850" algn="just"/>
            <a:r>
              <a:rPr lang="en-US" sz="1050" dirty="0" smtClean="0">
                <a:latin typeface="Arial" panose="020B0604020202020204" pitchFamily="34" charset="0"/>
                <a:cs typeface="Arial" panose="020B0604020202020204" pitchFamily="34" charset="0"/>
              </a:rPr>
              <a:t>Travel store</a:t>
            </a:r>
            <a:r>
              <a:rPr lang="en-US" sz="1050" b="0" dirty="0" smtClean="0">
                <a:latin typeface="Arial" panose="020B0604020202020204" pitchFamily="34" charset="0"/>
                <a:cs typeface="Arial" panose="020B0604020202020204" pitchFamily="34" charset="0"/>
              </a:rPr>
              <a:t>: </a:t>
            </a:r>
            <a:r>
              <a:rPr lang="en-US" sz="900" b="0" dirty="0" smtClean="0">
                <a:latin typeface="Arial" panose="020B0604020202020204" pitchFamily="34" charset="0"/>
                <a:cs typeface="Arial" panose="020B0604020202020204" pitchFamily="34" charset="0"/>
              </a:rPr>
              <a:t>Travelstore – Business solutions group is a multi-channel platform that operates in Portugal, Spain and Africa, targeted at business/executive trips. It is owned by Embraer and a private equity.</a:t>
            </a:r>
          </a:p>
          <a:p>
            <a:pPr marL="450850" algn="just"/>
            <a:r>
              <a:rPr lang="en-US" sz="1050" dirty="0" smtClean="0">
                <a:latin typeface="Arial" panose="020B0604020202020204" pitchFamily="34" charset="0"/>
                <a:cs typeface="Arial" panose="020B0604020202020204" pitchFamily="34" charset="0"/>
              </a:rPr>
              <a:t>TUI Portugal:</a:t>
            </a:r>
            <a:r>
              <a:rPr lang="en-US" sz="1050" b="0" dirty="0" smtClean="0">
                <a:latin typeface="Arial" panose="020B0604020202020204" pitchFamily="34" charset="0"/>
                <a:cs typeface="Arial" panose="020B0604020202020204" pitchFamily="34" charset="0"/>
              </a:rPr>
              <a:t> </a:t>
            </a:r>
            <a:r>
              <a:rPr lang="en-US" sz="900" b="0" dirty="0" smtClean="0">
                <a:latin typeface="Arial" panose="020B0604020202020204" pitchFamily="34" charset="0"/>
                <a:cs typeface="Arial" panose="020B0604020202020204" pitchFamily="34" charset="0"/>
              </a:rPr>
              <a:t>Travel agency, the international group, provides services in Portugal, including car leasing, tours, guides, transfer services and others.</a:t>
            </a:r>
          </a:p>
          <a:p>
            <a:pPr marL="450850" algn="just"/>
            <a:r>
              <a:rPr lang="en-US" sz="1050" dirty="0" err="1" smtClean="0">
                <a:latin typeface="Arial" panose="020B0604020202020204" pitchFamily="34" charset="0"/>
                <a:cs typeface="Arial" panose="020B0604020202020204" pitchFamily="34" charset="0"/>
              </a:rPr>
              <a:t>Viagens</a:t>
            </a:r>
            <a:r>
              <a:rPr lang="en-US" sz="1050" dirty="0" smtClean="0">
                <a:latin typeface="Arial" panose="020B0604020202020204" pitchFamily="34" charset="0"/>
                <a:cs typeface="Arial" panose="020B0604020202020204" pitchFamily="34" charset="0"/>
              </a:rPr>
              <a:t> El Corte </a:t>
            </a:r>
            <a:r>
              <a:rPr lang="en-US" sz="1050" dirty="0" err="1" smtClean="0">
                <a:latin typeface="Arial" panose="020B0604020202020204" pitchFamily="34" charset="0"/>
                <a:cs typeface="Arial" panose="020B0604020202020204" pitchFamily="34" charset="0"/>
              </a:rPr>
              <a:t>Inglés</a:t>
            </a:r>
            <a:r>
              <a:rPr lang="en-US" sz="1050" dirty="0" smtClean="0">
                <a:latin typeface="Arial" panose="020B0604020202020204" pitchFamily="34" charset="0"/>
                <a:cs typeface="Arial" panose="020B0604020202020204" pitchFamily="34" charset="0"/>
              </a:rPr>
              <a:t>: </a:t>
            </a:r>
            <a:r>
              <a:rPr lang="en-US" sz="900" b="0" dirty="0" err="1" smtClean="0">
                <a:latin typeface="Arial" panose="020B0604020202020204" pitchFamily="34" charset="0"/>
                <a:cs typeface="Arial" panose="020B0604020202020204" pitchFamily="34" charset="0"/>
              </a:rPr>
              <a:t>Vigens</a:t>
            </a:r>
            <a:r>
              <a:rPr lang="en-US" sz="900" b="0" dirty="0" smtClean="0">
                <a:latin typeface="Arial" panose="020B0604020202020204" pitchFamily="34" charset="0"/>
                <a:cs typeface="Arial" panose="020B0604020202020204" pitchFamily="34" charset="0"/>
              </a:rPr>
              <a:t> El Corte </a:t>
            </a:r>
            <a:r>
              <a:rPr lang="en-US" sz="900" b="0" dirty="0" err="1" smtClean="0">
                <a:latin typeface="Arial" panose="020B0604020202020204" pitchFamily="34" charset="0"/>
                <a:cs typeface="Arial" panose="020B0604020202020204" pitchFamily="34" charset="0"/>
              </a:rPr>
              <a:t>Inglés</a:t>
            </a:r>
            <a:r>
              <a:rPr lang="en-US" sz="900" b="0" dirty="0" smtClean="0">
                <a:latin typeface="Arial" panose="020B0604020202020204" pitchFamily="34" charset="0"/>
                <a:cs typeface="Arial" panose="020B0604020202020204" pitchFamily="34" charset="0"/>
              </a:rPr>
              <a:t> is a Portuguese branch of </a:t>
            </a:r>
            <a:r>
              <a:rPr lang="en-US" sz="900" b="0" dirty="0" err="1" smtClean="0">
                <a:latin typeface="Arial" panose="020B0604020202020204" pitchFamily="34" charset="0"/>
                <a:cs typeface="Arial" panose="020B0604020202020204" pitchFamily="34" charset="0"/>
              </a:rPr>
              <a:t>Viajes</a:t>
            </a:r>
            <a:r>
              <a:rPr lang="en-US" sz="900" b="0" dirty="0" smtClean="0">
                <a:latin typeface="Arial" panose="020B0604020202020204" pitchFamily="34" charset="0"/>
                <a:cs typeface="Arial" panose="020B0604020202020204" pitchFamily="34" charset="0"/>
              </a:rPr>
              <a:t> El Corte </a:t>
            </a:r>
            <a:r>
              <a:rPr lang="en-US" sz="900" b="0" dirty="0" err="1" smtClean="0">
                <a:latin typeface="Arial" panose="020B0604020202020204" pitchFamily="34" charset="0"/>
                <a:cs typeface="Arial" panose="020B0604020202020204" pitchFamily="34" charset="0"/>
              </a:rPr>
              <a:t>Inglés</a:t>
            </a:r>
            <a:r>
              <a:rPr lang="en-US" sz="900" b="0" dirty="0" smtClean="0">
                <a:latin typeface="Arial" panose="020B0604020202020204" pitchFamily="34" charset="0"/>
                <a:cs typeface="Arial" panose="020B0604020202020204" pitchFamily="34" charset="0"/>
              </a:rPr>
              <a:t> SA (which is part of </a:t>
            </a:r>
            <a:r>
              <a:rPr lang="en-US" sz="900" b="0" dirty="0" err="1" smtClean="0">
                <a:latin typeface="Arial" panose="020B0604020202020204" pitchFamily="34" charset="0"/>
                <a:cs typeface="Arial" panose="020B0604020202020204" pitchFamily="34" charset="0"/>
              </a:rPr>
              <a:t>Grupo</a:t>
            </a:r>
            <a:r>
              <a:rPr lang="en-US" sz="900" b="0" dirty="0" smtClean="0">
                <a:latin typeface="Arial" panose="020B0604020202020204" pitchFamily="34" charset="0"/>
                <a:cs typeface="Arial" panose="020B0604020202020204" pitchFamily="34" charset="0"/>
              </a:rPr>
              <a:t> El Corte </a:t>
            </a:r>
            <a:r>
              <a:rPr lang="en-US" sz="900" b="0" dirty="0" err="1" smtClean="0">
                <a:latin typeface="Arial" panose="020B0604020202020204" pitchFamily="34" charset="0"/>
                <a:cs typeface="Arial" panose="020B0604020202020204" pitchFamily="34" charset="0"/>
              </a:rPr>
              <a:t>Inglés</a:t>
            </a:r>
            <a:r>
              <a:rPr lang="en-US" sz="900" b="0" dirty="0" smtClean="0">
                <a:latin typeface="Arial" panose="020B0604020202020204" pitchFamily="34" charset="0"/>
                <a:cs typeface="Arial" panose="020B0604020202020204" pitchFamily="34" charset="0"/>
              </a:rPr>
              <a:t>, one of the biggest business groups in Spain). </a:t>
            </a:r>
            <a:r>
              <a:rPr lang="en-US" sz="900" b="0" dirty="0" err="1" smtClean="0">
                <a:latin typeface="Arial" panose="020B0604020202020204" pitchFamily="34" charset="0"/>
                <a:cs typeface="Arial" panose="020B0604020202020204" pitchFamily="34" charset="0"/>
              </a:rPr>
              <a:t>Viajes</a:t>
            </a:r>
            <a:r>
              <a:rPr lang="en-US" sz="900" b="0" dirty="0" smtClean="0">
                <a:latin typeface="Arial" panose="020B0604020202020204" pitchFamily="34" charset="0"/>
                <a:cs typeface="Arial" panose="020B0604020202020204" pitchFamily="34" charset="0"/>
              </a:rPr>
              <a:t> El Corte </a:t>
            </a:r>
            <a:r>
              <a:rPr lang="en-US" sz="900" b="0" dirty="0" err="1" smtClean="0">
                <a:latin typeface="Arial" panose="020B0604020202020204" pitchFamily="34" charset="0"/>
                <a:cs typeface="Arial" panose="020B0604020202020204" pitchFamily="34" charset="0"/>
              </a:rPr>
              <a:t>Inglés</a:t>
            </a:r>
            <a:r>
              <a:rPr lang="en-US" sz="900" b="0" dirty="0" smtClean="0">
                <a:latin typeface="Arial" panose="020B0604020202020204" pitchFamily="34" charset="0"/>
                <a:cs typeface="Arial" panose="020B0604020202020204" pitchFamily="34" charset="0"/>
              </a:rPr>
              <a:t> currently owns 700 stores, being present in Portugal, France, Italy, Mexico, Argentina, Chile, Peru, Colombia, Panama and others.</a:t>
            </a:r>
            <a:endParaRPr lang="en-US" sz="1050" b="0" dirty="0" smtClean="0">
              <a:latin typeface="Arial" panose="020B0604020202020204" pitchFamily="34" charset="0"/>
              <a:cs typeface="Arial" panose="020B0604020202020204" pitchFamily="34" charset="0"/>
            </a:endParaRPr>
          </a:p>
          <a:p>
            <a:pPr marL="450850">
              <a:lnSpc>
                <a:spcPct val="150000"/>
              </a:lnSpc>
            </a:pPr>
            <a:endParaRPr lang="en-US" sz="1050" b="0" dirty="0">
              <a:solidFill>
                <a:schemeClr val="tx1">
                  <a:lumMod val="50000"/>
                </a:schemeClr>
              </a:solidFill>
              <a:latin typeface="Arial" panose="020B0604020202020204" pitchFamily="34" charset="0"/>
              <a:cs typeface="Arial" panose="020B0604020202020204" pitchFamily="34" charset="0"/>
            </a:endParaRPr>
          </a:p>
        </p:txBody>
      </p:sp>
      <p:sp>
        <p:nvSpPr>
          <p:cNvPr id="11" name="Title 5"/>
          <p:cNvSpPr txBox="1">
            <a:spLocks/>
          </p:cNvSpPr>
          <p:nvPr/>
        </p:nvSpPr>
        <p:spPr>
          <a:xfrm>
            <a:off x="538163" y="556377"/>
            <a:ext cx="5516880" cy="1217611"/>
          </a:xfrm>
          <a:prstGeom prst="rect">
            <a:avLst/>
          </a:prstGeom>
        </p:spPr>
        <p:txBody>
          <a:bodyPr vert="horz" lIns="91440" tIns="45720" rIns="91440" bIns="45720" rtlCol="0" anchor="t">
            <a:normAutofit/>
          </a:bodyPr>
          <a:lstStyle>
            <a:lvl1pPr algn="l" defTabSz="913926" rtl="0" eaLnBrk="1" fontAlgn="base" hangingPunct="1">
              <a:lnSpc>
                <a:spcPts val="2698"/>
              </a:lnSpc>
              <a:spcBef>
                <a:spcPct val="0"/>
              </a:spcBef>
              <a:spcAft>
                <a:spcPct val="0"/>
              </a:spcAft>
              <a:defRPr lang="en-US" sz="2400" b="1" dirty="0">
                <a:solidFill>
                  <a:schemeClr val="tx1"/>
                </a:solidFill>
                <a:latin typeface="EYInterstate Regular" panose="02000503020000020004" pitchFamily="2" charset="0"/>
                <a:ea typeface="+mn-ea"/>
                <a:cs typeface="+mn-cs"/>
              </a:defRPr>
            </a:lvl1pPr>
            <a:lvl2pPr algn="l" defTabSz="913926" rtl="0" eaLnBrk="1" fontAlgn="base" hangingPunct="1">
              <a:lnSpc>
                <a:spcPts val="2698"/>
              </a:lnSpc>
              <a:spcBef>
                <a:spcPct val="0"/>
              </a:spcBef>
              <a:spcAft>
                <a:spcPct val="0"/>
              </a:spcAft>
              <a:defRPr sz="2200">
                <a:solidFill>
                  <a:schemeClr val="tx1"/>
                </a:solidFill>
                <a:latin typeface="EYInterstate" pitchFamily="2" charset="0"/>
              </a:defRPr>
            </a:lvl2pPr>
            <a:lvl3pPr algn="l" defTabSz="913926" rtl="0" eaLnBrk="1" fontAlgn="base" hangingPunct="1">
              <a:lnSpc>
                <a:spcPts val="2698"/>
              </a:lnSpc>
              <a:spcBef>
                <a:spcPct val="0"/>
              </a:spcBef>
              <a:spcAft>
                <a:spcPct val="0"/>
              </a:spcAft>
              <a:defRPr sz="2200">
                <a:solidFill>
                  <a:schemeClr val="tx1"/>
                </a:solidFill>
                <a:latin typeface="EYInterstate" pitchFamily="2" charset="0"/>
              </a:defRPr>
            </a:lvl3pPr>
            <a:lvl4pPr algn="l" defTabSz="913926" rtl="0" eaLnBrk="1" fontAlgn="base" hangingPunct="1">
              <a:lnSpc>
                <a:spcPts val="2698"/>
              </a:lnSpc>
              <a:spcBef>
                <a:spcPct val="0"/>
              </a:spcBef>
              <a:spcAft>
                <a:spcPct val="0"/>
              </a:spcAft>
              <a:defRPr sz="2200">
                <a:solidFill>
                  <a:schemeClr val="tx1"/>
                </a:solidFill>
                <a:latin typeface="EYInterstate" pitchFamily="2" charset="0"/>
              </a:defRPr>
            </a:lvl4pPr>
            <a:lvl5pPr algn="l" defTabSz="913926" rtl="0" eaLnBrk="1" fontAlgn="base" hangingPunct="1">
              <a:lnSpc>
                <a:spcPts val="2698"/>
              </a:lnSpc>
              <a:spcBef>
                <a:spcPct val="0"/>
              </a:spcBef>
              <a:spcAft>
                <a:spcPct val="0"/>
              </a:spcAft>
              <a:defRPr sz="2200">
                <a:solidFill>
                  <a:schemeClr val="tx1"/>
                </a:solidFill>
                <a:latin typeface="EYInterstate" pitchFamily="2" charset="0"/>
              </a:defRPr>
            </a:lvl5pPr>
            <a:lvl6pPr marL="419793" algn="l" defTabSz="913926" rtl="0" eaLnBrk="1" fontAlgn="base" hangingPunct="1">
              <a:lnSpc>
                <a:spcPts val="2698"/>
              </a:lnSpc>
              <a:spcBef>
                <a:spcPct val="0"/>
              </a:spcBef>
              <a:spcAft>
                <a:spcPct val="0"/>
              </a:spcAft>
              <a:defRPr sz="2200">
                <a:solidFill>
                  <a:schemeClr val="tx1"/>
                </a:solidFill>
                <a:latin typeface="EYInterstate" pitchFamily="2" charset="0"/>
              </a:defRPr>
            </a:lvl6pPr>
            <a:lvl7pPr marL="839588" algn="l" defTabSz="913926" rtl="0" eaLnBrk="1" fontAlgn="base" hangingPunct="1">
              <a:lnSpc>
                <a:spcPts val="2698"/>
              </a:lnSpc>
              <a:spcBef>
                <a:spcPct val="0"/>
              </a:spcBef>
              <a:spcAft>
                <a:spcPct val="0"/>
              </a:spcAft>
              <a:defRPr sz="2200">
                <a:solidFill>
                  <a:schemeClr val="tx1"/>
                </a:solidFill>
                <a:latin typeface="EYInterstate" pitchFamily="2" charset="0"/>
              </a:defRPr>
            </a:lvl7pPr>
            <a:lvl8pPr marL="1259380" algn="l" defTabSz="913926" rtl="0" eaLnBrk="1" fontAlgn="base" hangingPunct="1">
              <a:lnSpc>
                <a:spcPts val="2698"/>
              </a:lnSpc>
              <a:spcBef>
                <a:spcPct val="0"/>
              </a:spcBef>
              <a:spcAft>
                <a:spcPct val="0"/>
              </a:spcAft>
              <a:defRPr sz="2200">
                <a:solidFill>
                  <a:schemeClr val="tx1"/>
                </a:solidFill>
                <a:latin typeface="EYInterstate" pitchFamily="2" charset="0"/>
              </a:defRPr>
            </a:lvl8pPr>
            <a:lvl9pPr marL="1679175" algn="l" defTabSz="913926" rtl="0" eaLnBrk="1" fontAlgn="base" hangingPunct="1">
              <a:lnSpc>
                <a:spcPts val="2698"/>
              </a:lnSpc>
              <a:spcBef>
                <a:spcPct val="0"/>
              </a:spcBef>
              <a:spcAft>
                <a:spcPct val="0"/>
              </a:spcAft>
              <a:defRPr sz="2200">
                <a:solidFill>
                  <a:schemeClr val="tx1"/>
                </a:solidFill>
                <a:latin typeface="EYInterstate" pitchFamily="2" charset="0"/>
              </a:defRPr>
            </a:lvl9pPr>
          </a:lstStyle>
          <a:p>
            <a:r>
              <a:rPr lang="en-US" sz="2200" dirty="0" smtClean="0">
                <a:latin typeface="Arial" panose="020B0604020202020204" pitchFamily="34" charset="0"/>
                <a:cs typeface="Arial" panose="020B0604020202020204" pitchFamily="34" charset="0"/>
              </a:rPr>
              <a:t>Tourism and hospitality </a:t>
            </a:r>
            <a:endParaRPr lang="en-US" sz="2200" dirty="0">
              <a:latin typeface="Arial" panose="020B0604020202020204" pitchFamily="34" charset="0"/>
              <a:cs typeface="Arial" panose="020B0604020202020204" pitchFamily="34" charset="0"/>
            </a:endParaRPr>
          </a:p>
          <a:p>
            <a:r>
              <a:rPr lang="en-US" sz="2200" kern="0" dirty="0" smtClean="0">
                <a:solidFill>
                  <a:schemeClr val="accent2"/>
                </a:solidFill>
                <a:latin typeface="Arial" panose="020B0604020202020204" pitchFamily="34" charset="0"/>
                <a:cs typeface="Arial" panose="020B0604020202020204" pitchFamily="34" charset="0"/>
              </a:rPr>
              <a:t>Key players (III)</a:t>
            </a:r>
            <a:endParaRPr lang="en-US" sz="2200" kern="0" dirty="0">
              <a:solidFill>
                <a:schemeClr val="accent2"/>
              </a:solidFill>
              <a:latin typeface="Arial" panose="020B0604020202020204" pitchFamily="34" charset="0"/>
              <a:cs typeface="Arial" panose="020B0604020202020204" pitchFamily="34" charset="0"/>
            </a:endParaRPr>
          </a:p>
        </p:txBody>
      </p:sp>
      <p:cxnSp>
        <p:nvCxnSpPr>
          <p:cNvPr id="15" name="Straight Connector 14"/>
          <p:cNvCxnSpPr/>
          <p:nvPr/>
        </p:nvCxnSpPr>
        <p:spPr bwMode="auto">
          <a:xfrm>
            <a:off x="622255" y="1942387"/>
            <a:ext cx="5487108" cy="0"/>
          </a:xfrm>
          <a:prstGeom prst="line">
            <a:avLst/>
          </a:prstGeom>
          <a:ln/>
          <a:extLst/>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bwMode="auto">
          <a:xfrm>
            <a:off x="493975" y="1762249"/>
            <a:ext cx="0" cy="3932023"/>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585276" y="2147552"/>
            <a:ext cx="914400" cy="91440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a:off x="585276" y="5086731"/>
            <a:ext cx="5487108" cy="0"/>
          </a:xfrm>
          <a:prstGeom prst="line">
            <a:avLst/>
          </a:prstGeom>
          <a:ln/>
          <a:extLst/>
        </p:spPr>
        <p:style>
          <a:lnRef idx="1">
            <a:schemeClr val="dk1"/>
          </a:lnRef>
          <a:fillRef idx="0">
            <a:schemeClr val="dk1"/>
          </a:fillRef>
          <a:effectRef idx="0">
            <a:schemeClr val="dk1"/>
          </a:effectRef>
          <a:fontRef idx="minor">
            <a:schemeClr val="tx1"/>
          </a:fontRef>
        </p:style>
      </p:cxnSp>
      <p:sp>
        <p:nvSpPr>
          <p:cNvPr id="34" name="Text Placeholder 6"/>
          <p:cNvSpPr txBox="1">
            <a:spLocks/>
          </p:cNvSpPr>
          <p:nvPr/>
        </p:nvSpPr>
        <p:spPr>
          <a:xfrm>
            <a:off x="526617" y="1712211"/>
            <a:ext cx="3191569" cy="214682"/>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Main Players – Tourism and operators</a:t>
            </a:r>
          </a:p>
        </p:txBody>
      </p:sp>
      <p:sp>
        <p:nvSpPr>
          <p:cNvPr id="39" name="TextBox 38"/>
          <p:cNvSpPr txBox="1"/>
          <p:nvPr/>
        </p:nvSpPr>
        <p:spPr>
          <a:xfrm>
            <a:off x="946412" y="7708731"/>
            <a:ext cx="1853071"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EYInterstate Light" panose="02000506000000020004" pitchFamily="2" charset="0"/>
              </a:rPr>
              <a:t>Source: Amadeus; Company financial </a:t>
            </a:r>
            <a:r>
              <a:rPr lang="en-US" sz="700" dirty="0">
                <a:solidFill>
                  <a:srgbClr val="000000"/>
                </a:solidFill>
                <a:latin typeface="EYInterstate Light" panose="02000506000000020004" pitchFamily="2" charset="0"/>
              </a:rPr>
              <a:t>r</a:t>
            </a:r>
            <a:r>
              <a:rPr lang="en-US" sz="700" dirty="0" smtClean="0">
                <a:solidFill>
                  <a:srgbClr val="000000"/>
                </a:solidFill>
                <a:latin typeface="EYInterstate Light" panose="02000506000000020004" pitchFamily="2" charset="0"/>
              </a:rPr>
              <a:t>eports</a:t>
            </a:r>
          </a:p>
        </p:txBody>
      </p:sp>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46</a:t>
            </a:fld>
            <a:endParaRPr lang="en-US" dirty="0"/>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738" y="1996269"/>
            <a:ext cx="703359" cy="393881"/>
          </a:xfrm>
          <a:prstGeom prst="rect">
            <a:avLst/>
          </a:prstGeom>
        </p:spPr>
      </p:pic>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l="15968" t="40349" r="13429" b="42889"/>
          <a:stretch/>
        </p:blipFill>
        <p:spPr>
          <a:xfrm>
            <a:off x="237338" y="2749106"/>
            <a:ext cx="936170" cy="222257"/>
          </a:xfrm>
          <a:prstGeom prst="rect">
            <a:avLst/>
          </a:prstGeom>
        </p:spPr>
      </p:pic>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t="19367" r="60790" b="18188"/>
          <a:stretch/>
        </p:blipFill>
        <p:spPr>
          <a:xfrm>
            <a:off x="413738" y="3230271"/>
            <a:ext cx="715015" cy="212823"/>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091" y="3703227"/>
            <a:ext cx="386385" cy="386385"/>
          </a:xfrm>
          <a:prstGeom prst="rect">
            <a:avLst/>
          </a:prstGeom>
        </p:spPr>
      </p:pic>
      <p:pic>
        <p:nvPicPr>
          <p:cNvPr id="8" name="Picture 7"/>
          <p:cNvPicPr>
            <a:picLocks noChangeAspect="1"/>
          </p:cNvPicPr>
          <p:nvPr/>
        </p:nvPicPr>
        <p:blipFill rotWithShape="1">
          <a:blip r:embed="rId11">
            <a:extLst>
              <a:ext uri="{28A0092B-C50C-407E-A947-70E740481C1C}">
                <a14:useLocalDpi xmlns:a14="http://schemas.microsoft.com/office/drawing/2010/main" val="0"/>
              </a:ext>
            </a:extLst>
          </a:blip>
          <a:srcRect l="9428" t="21429" r="10000" b="25824"/>
          <a:stretch/>
        </p:blipFill>
        <p:spPr>
          <a:xfrm>
            <a:off x="421518" y="4231374"/>
            <a:ext cx="707235" cy="240761"/>
          </a:xfrm>
          <a:prstGeom prst="rect">
            <a:avLst/>
          </a:prstGeom>
        </p:spPr>
      </p:pic>
      <p:graphicFrame>
        <p:nvGraphicFramePr>
          <p:cNvPr id="20" name="Table 19"/>
          <p:cNvGraphicFramePr>
            <a:graphicFrameLocks noGrp="1"/>
          </p:cNvGraphicFramePr>
          <p:nvPr>
            <p:extLst/>
          </p:nvPr>
        </p:nvGraphicFramePr>
        <p:xfrm>
          <a:off x="946412" y="5846623"/>
          <a:ext cx="4903787" cy="1798242"/>
        </p:xfrm>
        <a:graphic>
          <a:graphicData uri="http://schemas.openxmlformats.org/drawingml/2006/table">
            <a:tbl>
              <a:tblPr>
                <a:tableStyleId>{5C22544A-7EE6-4342-B048-85BDC9FD1C3A}</a:tableStyleId>
              </a:tblPr>
              <a:tblGrid>
                <a:gridCol w="2001512"/>
                <a:gridCol w="969856"/>
                <a:gridCol w="1057361"/>
                <a:gridCol w="875058"/>
              </a:tblGrid>
              <a:tr h="299707">
                <a:tc>
                  <a:txBody>
                    <a:bodyPr/>
                    <a:lstStyle/>
                    <a:p>
                      <a:pPr algn="l" fontAlgn="b"/>
                      <a:r>
                        <a:rPr lang="en-US" sz="900" b="1" u="none" strike="noStrike" noProof="0" dirty="0" smtClean="0">
                          <a:effectLst/>
                        </a:rPr>
                        <a:t> € m</a:t>
                      </a:r>
                      <a:endParaRPr lang="en-US" sz="900" b="1" i="0" u="none" strike="noStrike" noProof="0" dirty="0">
                        <a:solidFill>
                          <a:srgbClr val="000000"/>
                        </a:solidFill>
                        <a:effectLst/>
                        <a:latin typeface="Arial" panose="020B0604020202020204" pitchFamily="34" charset="0"/>
                      </a:endParaRPr>
                    </a:p>
                  </a:txBody>
                  <a:tcPr marL="7620" marR="7620" marT="7620" marB="0" anchor="b">
                    <a:solidFill>
                      <a:schemeClr val="bg1">
                        <a:lumMod val="75000"/>
                      </a:schemeClr>
                    </a:solidFill>
                  </a:tcPr>
                </a:tc>
                <a:tc>
                  <a:txBody>
                    <a:bodyPr/>
                    <a:lstStyle/>
                    <a:p>
                      <a:pPr algn="ctr" fontAlgn="ctr"/>
                      <a:r>
                        <a:rPr lang="en-US" sz="900" b="1" u="none" strike="noStrike" noProof="0" dirty="0" smtClean="0">
                          <a:effectLst/>
                        </a:rPr>
                        <a:t>Turnover</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ctr" fontAlgn="ctr"/>
                      <a:r>
                        <a:rPr lang="en-US" sz="900" b="1" u="none" strike="noStrike" kern="1200" noProof="0" dirty="0" smtClean="0">
                          <a:solidFill>
                            <a:schemeClr val="dk1"/>
                          </a:solidFill>
                          <a:effectLst/>
                          <a:latin typeface="+mn-lt"/>
                          <a:ea typeface="+mn-ea"/>
                          <a:cs typeface="+mn-cs"/>
                        </a:rPr>
                        <a:t>Total Assets </a:t>
                      </a:r>
                      <a:endParaRPr lang="en-US" sz="900" b="1" u="none" strike="noStrike" kern="1200" noProof="0" dirty="0">
                        <a:solidFill>
                          <a:schemeClr val="dk1"/>
                        </a:solidFill>
                        <a:effectLst/>
                        <a:latin typeface="+mn-lt"/>
                        <a:ea typeface="+mn-ea"/>
                        <a:cs typeface="+mn-cs"/>
                      </a:endParaRPr>
                    </a:p>
                  </a:txBody>
                  <a:tcPr marL="7620" marR="7620" marT="7620" marB="0" anchor="ctr">
                    <a:solidFill>
                      <a:schemeClr val="bg1">
                        <a:lumMod val="75000"/>
                      </a:schemeClr>
                    </a:solidFill>
                  </a:tcPr>
                </a:tc>
                <a:tc>
                  <a:txBody>
                    <a:bodyPr/>
                    <a:lstStyle/>
                    <a:p>
                      <a:pPr algn="ctr" fontAlgn="ctr"/>
                      <a:r>
                        <a:rPr lang="en-US" sz="900" b="1" u="none" strike="noStrike" noProof="0" dirty="0" smtClean="0">
                          <a:effectLst/>
                        </a:rPr>
                        <a:t>No.</a:t>
                      </a:r>
                      <a:r>
                        <a:rPr lang="en-US" sz="900" b="1" u="none" strike="noStrike" baseline="0" noProof="0" dirty="0" smtClean="0">
                          <a:effectLst/>
                        </a:rPr>
                        <a:t> of</a:t>
                      </a:r>
                      <a:r>
                        <a:rPr lang="en-US" sz="900" b="1" u="none" strike="noStrike" noProof="0" dirty="0" smtClean="0">
                          <a:effectLst/>
                        </a:rPr>
                        <a:t> employees</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r>
              <a:tr h="299707">
                <a:tc>
                  <a:txBody>
                    <a:bodyPr/>
                    <a:lstStyle/>
                    <a:p>
                      <a:pPr algn="l" fontAlgn="ctr"/>
                      <a:r>
                        <a:rPr lang="en-US" sz="900" b="1" i="0" u="none" strike="noStrike" noProof="0" dirty="0" err="1" smtClean="0">
                          <a:solidFill>
                            <a:schemeClr val="tx1"/>
                          </a:solidFill>
                          <a:effectLst/>
                          <a:latin typeface="Arial" panose="020B0604020202020204" pitchFamily="34" charset="0"/>
                        </a:rPr>
                        <a:t>Viagens</a:t>
                      </a:r>
                      <a:r>
                        <a:rPr lang="en-US" sz="900" b="1" i="0" u="none" strike="noStrike" noProof="0" dirty="0" smtClean="0">
                          <a:solidFill>
                            <a:schemeClr val="tx1"/>
                          </a:solidFill>
                          <a:effectLst/>
                          <a:latin typeface="Arial" panose="020B0604020202020204" pitchFamily="34" charset="0"/>
                        </a:rPr>
                        <a:t> Abreu</a:t>
                      </a:r>
                      <a:endParaRPr lang="en-US" sz="900" b="1" i="0" u="none" strike="noStrike" noProof="0" dirty="0">
                        <a:solidFill>
                          <a:schemeClr val="tx1"/>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464</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chemeClr val="tx1"/>
                          </a:solidFill>
                          <a:effectLst/>
                          <a:latin typeface="Arial" panose="020B0604020202020204" pitchFamily="34" charset="0"/>
                          <a:ea typeface="+mn-ea"/>
                          <a:cs typeface="Arial" panose="020B0604020202020204" pitchFamily="34" charset="0"/>
                        </a:rPr>
                        <a:t>112</a:t>
                      </a:r>
                      <a:endParaRPr lang="en-US" sz="9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algn="r" fontAlgn="ctr"/>
                      <a:r>
                        <a:rPr lang="en-US" sz="900" b="0" i="0" u="none" strike="noStrike" noProof="0" dirty="0" err="1" smtClean="0">
                          <a:solidFill>
                            <a:schemeClr val="tx1"/>
                          </a:solidFill>
                          <a:effectLst/>
                          <a:latin typeface="Arial" panose="020B0604020202020204" pitchFamily="34" charset="0"/>
                          <a:cs typeface="Arial" panose="020B0604020202020204" pitchFamily="34" charset="0"/>
                        </a:rPr>
                        <a:t>n.a</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r>
              <a:tr h="299707">
                <a:tc>
                  <a:txBody>
                    <a:bodyPr/>
                    <a:lstStyle/>
                    <a:p>
                      <a:pPr algn="l" fontAlgn="ctr"/>
                      <a:r>
                        <a:rPr lang="en-US" sz="900" b="1" i="0" u="none" strike="noStrike" noProof="0" dirty="0" err="1" smtClean="0">
                          <a:solidFill>
                            <a:schemeClr val="tx1"/>
                          </a:solidFill>
                          <a:effectLst/>
                          <a:latin typeface="Arial" panose="020B0604020202020204" pitchFamily="34" charset="0"/>
                        </a:rPr>
                        <a:t>Grupo</a:t>
                      </a:r>
                      <a:r>
                        <a:rPr lang="en-US" sz="900" b="1" i="0" u="none" strike="noStrike" noProof="0" dirty="0" smtClean="0">
                          <a:solidFill>
                            <a:schemeClr val="tx1"/>
                          </a:solidFill>
                          <a:effectLst/>
                          <a:latin typeface="Arial" panose="020B0604020202020204" pitchFamily="34" charset="0"/>
                        </a:rPr>
                        <a:t> Pinero</a:t>
                      </a:r>
                      <a:endParaRPr lang="en-US" sz="900" b="1" i="0" u="none" strike="noStrike" noProof="0" dirty="0">
                        <a:solidFill>
                          <a:schemeClr val="tx1"/>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54</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chemeClr val="tx1"/>
                          </a:solidFill>
                          <a:effectLst/>
                          <a:latin typeface="Arial" panose="020B0604020202020204" pitchFamily="34" charset="0"/>
                          <a:ea typeface="+mn-ea"/>
                          <a:cs typeface="Arial" panose="020B0604020202020204" pitchFamily="34" charset="0"/>
                        </a:rPr>
                        <a:t>8.7</a:t>
                      </a:r>
                      <a:endParaRPr lang="en-US" sz="9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12</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r>
              <a:tr h="299707">
                <a:tc>
                  <a:txBody>
                    <a:bodyPr/>
                    <a:lstStyle/>
                    <a:p>
                      <a:pPr algn="l" fontAlgn="ctr"/>
                      <a:r>
                        <a:rPr lang="en-US" sz="900" b="1" i="0" u="none" strike="noStrike" noProof="0" dirty="0" smtClean="0">
                          <a:solidFill>
                            <a:schemeClr val="tx1"/>
                          </a:solidFill>
                          <a:effectLst/>
                          <a:latin typeface="Arial" panose="020B0604020202020204" pitchFamily="34" charset="0"/>
                        </a:rPr>
                        <a:t>Travel</a:t>
                      </a:r>
                      <a:r>
                        <a:rPr lang="en-US" sz="900" b="1" i="0" u="none" strike="noStrike" baseline="0" noProof="0" dirty="0" smtClean="0">
                          <a:solidFill>
                            <a:schemeClr val="tx1"/>
                          </a:solidFill>
                          <a:effectLst/>
                          <a:latin typeface="Arial" panose="020B0604020202020204" pitchFamily="34" charset="0"/>
                        </a:rPr>
                        <a:t> Store</a:t>
                      </a:r>
                      <a:endParaRPr lang="en-US" sz="900" b="1" i="0" u="none" strike="noStrike" noProof="0" dirty="0">
                        <a:solidFill>
                          <a:schemeClr val="tx1"/>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49</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chemeClr val="tx1"/>
                          </a:solidFill>
                          <a:effectLst/>
                          <a:latin typeface="Arial" panose="020B0604020202020204" pitchFamily="34" charset="0"/>
                          <a:ea typeface="+mn-ea"/>
                          <a:cs typeface="Arial" panose="020B0604020202020204" pitchFamily="34" charset="0"/>
                        </a:rPr>
                        <a:t>18.5</a:t>
                      </a:r>
                      <a:endParaRPr lang="en-US" sz="9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163</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r>
              <a:tr h="299707">
                <a:tc>
                  <a:txBody>
                    <a:bodyPr/>
                    <a:lstStyle/>
                    <a:p>
                      <a:pPr algn="l" fontAlgn="ctr"/>
                      <a:r>
                        <a:rPr lang="en-US" sz="900" b="1" i="0" u="none" strike="noStrike" noProof="0" dirty="0" smtClean="0">
                          <a:solidFill>
                            <a:schemeClr val="tx1"/>
                          </a:solidFill>
                          <a:effectLst/>
                          <a:latin typeface="Arial" panose="020B0604020202020204" pitchFamily="34" charset="0"/>
                        </a:rPr>
                        <a:t>TUI Portugal</a:t>
                      </a:r>
                      <a:endParaRPr lang="en-US" sz="900" b="1" i="0" u="none" strike="noStrike" noProof="0" dirty="0">
                        <a:solidFill>
                          <a:schemeClr val="tx1"/>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46 (2013)</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chemeClr val="tx1"/>
                          </a:solidFill>
                          <a:effectLst/>
                          <a:latin typeface="Arial" panose="020B0604020202020204" pitchFamily="34" charset="0"/>
                          <a:ea typeface="+mn-ea"/>
                          <a:cs typeface="Arial" panose="020B0604020202020204" pitchFamily="34" charset="0"/>
                        </a:rPr>
                        <a:t>43.7</a:t>
                      </a:r>
                      <a:endParaRPr lang="en-US" sz="9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145</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r>
              <a:tr h="299707">
                <a:tc>
                  <a:txBody>
                    <a:bodyPr/>
                    <a:lstStyle/>
                    <a:p>
                      <a:pPr algn="l" fontAlgn="ctr"/>
                      <a:r>
                        <a:rPr lang="en-US" sz="900" b="1" i="0" u="none" strike="noStrike" noProof="0" dirty="0" err="1" smtClean="0">
                          <a:solidFill>
                            <a:schemeClr val="tx1"/>
                          </a:solidFill>
                          <a:effectLst/>
                          <a:latin typeface="Arial" panose="020B0604020202020204" pitchFamily="34" charset="0"/>
                        </a:rPr>
                        <a:t>Viagens</a:t>
                      </a:r>
                      <a:r>
                        <a:rPr lang="en-US" sz="900" b="1" i="0" u="none" strike="noStrike" noProof="0" dirty="0" smtClean="0">
                          <a:solidFill>
                            <a:schemeClr val="tx1"/>
                          </a:solidFill>
                          <a:effectLst/>
                          <a:latin typeface="Arial" panose="020B0604020202020204" pitchFamily="34" charset="0"/>
                        </a:rPr>
                        <a:t> El Corte </a:t>
                      </a:r>
                      <a:r>
                        <a:rPr lang="en-US" sz="900" b="1" i="0" u="none" strike="noStrike" noProof="0" dirty="0" err="1" smtClean="0">
                          <a:solidFill>
                            <a:schemeClr val="tx1"/>
                          </a:solidFill>
                          <a:effectLst/>
                          <a:latin typeface="Arial" panose="020B0604020202020204" pitchFamily="34" charset="0"/>
                        </a:rPr>
                        <a:t>Inglés</a:t>
                      </a:r>
                      <a:endParaRPr lang="en-US" sz="900" b="1" i="0" u="none" strike="noStrike" noProof="0" dirty="0">
                        <a:solidFill>
                          <a:schemeClr val="tx1"/>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47 (2014)</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chemeClr val="tx1"/>
                          </a:solidFill>
                          <a:effectLst/>
                          <a:latin typeface="Arial" panose="020B0604020202020204" pitchFamily="34" charset="0"/>
                          <a:ea typeface="+mn-ea"/>
                          <a:cs typeface="Arial" panose="020B0604020202020204" pitchFamily="34" charset="0"/>
                        </a:rPr>
                        <a:t>7.7</a:t>
                      </a:r>
                      <a:endParaRPr lang="en-US" sz="900" u="none" strike="noStrike" kern="1200" noProof="0" dirty="0">
                        <a:solidFill>
                          <a:schemeClr val="tx1"/>
                        </a:solidFill>
                        <a:effectLst/>
                        <a:latin typeface="Arial" panose="020B0604020202020204" pitchFamily="34" charset="0"/>
                        <a:ea typeface="+mn-ea"/>
                        <a:cs typeface="Arial" panose="020B0604020202020204" pitchFamily="34" charset="0"/>
                      </a:endParaRPr>
                    </a:p>
                  </a:txBody>
                  <a:tcPr marL="7620" marR="7620" marT="7620" marB="0" anchor="ctr"/>
                </a:tc>
                <a:tc>
                  <a:txBody>
                    <a:bodyPr/>
                    <a:lstStyle/>
                    <a:p>
                      <a:pPr algn="r" fontAlgn="ctr"/>
                      <a:r>
                        <a:rPr lang="en-US" sz="900" b="0" i="0" u="none" strike="noStrike" noProof="0" dirty="0" smtClean="0">
                          <a:solidFill>
                            <a:schemeClr val="tx1"/>
                          </a:solidFill>
                          <a:effectLst/>
                          <a:latin typeface="Arial" panose="020B0604020202020204" pitchFamily="34" charset="0"/>
                          <a:cs typeface="Arial" panose="020B0604020202020204" pitchFamily="34" charset="0"/>
                        </a:rPr>
                        <a:t>119</a:t>
                      </a:r>
                      <a:endParaRPr lang="en-US" sz="900" b="0" i="0" u="none" strike="noStrike" noProof="0" dirty="0">
                        <a:solidFill>
                          <a:schemeClr val="tx1"/>
                        </a:solidFill>
                        <a:effectLst/>
                        <a:latin typeface="Arial" panose="020B0604020202020204" pitchFamily="34" charset="0"/>
                        <a:cs typeface="Arial" panose="020B0604020202020204" pitchFamily="34" charset="0"/>
                      </a:endParaRPr>
                    </a:p>
                  </a:txBody>
                  <a:tcPr marL="7620" marR="7620" marT="7620" marB="0" anchor="ctr"/>
                </a:tc>
              </a:tr>
            </a:tbl>
          </a:graphicData>
        </a:graphic>
      </p:graphicFrame>
      <p:sp>
        <p:nvSpPr>
          <p:cNvPr id="22" name="Text Placeholder 12"/>
          <p:cNvSpPr txBox="1">
            <a:spLocks/>
          </p:cNvSpPr>
          <p:nvPr/>
        </p:nvSpPr>
        <p:spPr>
          <a:xfrm>
            <a:off x="616178" y="5376940"/>
            <a:ext cx="5499261" cy="2657163"/>
          </a:xfrm>
          <a:prstGeom prst="rect">
            <a:avLst/>
          </a:prstGeom>
          <a:ln>
            <a:solidFill>
              <a:schemeClr val="tx1">
                <a:lumMod val="40000"/>
                <a:lumOff val="60000"/>
              </a:schemeClr>
            </a:solidFill>
          </a:ln>
        </p:spPr>
        <p:txBody>
          <a:bodyPr vert="horz" lIns="91440" tIns="45720" rIns="91440" bIns="45720" rtlCol="0">
            <a:normAutofit/>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r>
              <a:rPr lang="en-US" kern="0" dirty="0" smtClean="0">
                <a:latin typeface="Arial" panose="020B0604020202020204" pitchFamily="34" charset="0"/>
                <a:cs typeface="Arial" panose="020B0604020202020204" pitchFamily="34" charset="0"/>
              </a:rPr>
              <a:t>Relevant company information as of 2015</a:t>
            </a:r>
          </a:p>
        </p:txBody>
      </p:sp>
    </p:spTree>
    <p:extLst>
      <p:ext uri="{BB962C8B-B14F-4D97-AF65-F5344CB8AC3E}">
        <p14:creationId xmlns:p14="http://schemas.microsoft.com/office/powerpoint/2010/main" val="30416703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5898"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7" name="Line 55" descr="© INSCALE GmbH, 26.05.2010&#10;http://www.presentationload.com/"/>
          <p:cNvSpPr>
            <a:spLocks noChangeShapeType="1"/>
          </p:cNvSpPr>
          <p:nvPr/>
        </p:nvSpPr>
        <p:spPr bwMode="gray">
          <a:xfrm flipV="1">
            <a:off x="2711151" y="5461996"/>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11" name="Text Placeholder 6"/>
          <p:cNvSpPr txBox="1">
            <a:spLocks/>
          </p:cNvSpPr>
          <p:nvPr/>
        </p:nvSpPr>
        <p:spPr>
          <a:xfrm>
            <a:off x="549275" y="1698887"/>
            <a:ext cx="5505695" cy="1215202"/>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Market Framework – Accommodation and travel agencies</a:t>
            </a:r>
          </a:p>
          <a:p>
            <a:pPr lvl="1" algn="just"/>
            <a:r>
              <a:rPr lang="en-US" kern="0" dirty="0" smtClean="0">
                <a:latin typeface="Arial" panose="020B0604020202020204" pitchFamily="34" charset="0"/>
                <a:cs typeface="Arial" panose="020B0604020202020204" pitchFamily="34" charset="0"/>
              </a:rPr>
              <a:t>Both the travel agencies subsector and the accommodation subsector are </a:t>
            </a:r>
            <a:r>
              <a:rPr lang="en-US" kern="0" dirty="0" err="1" smtClean="0">
                <a:latin typeface="Arial" panose="020B0604020202020204" pitchFamily="34" charset="0"/>
                <a:cs typeface="Arial" panose="020B0604020202020204" pitchFamily="34" charset="0"/>
              </a:rPr>
              <a:t>characterised</a:t>
            </a:r>
            <a:r>
              <a:rPr lang="en-US" kern="0" dirty="0" smtClean="0">
                <a:latin typeface="Arial" panose="020B0604020202020204" pitchFamily="34" charset="0"/>
                <a:cs typeface="Arial" panose="020B0604020202020204" pitchFamily="34" charset="0"/>
              </a:rPr>
              <a:t> by the coexistence of a few main entities (companies from international groups and many smaller entities like hostels, local lodgments in the case of the accommodation segment). </a:t>
            </a:r>
          </a:p>
          <a:p>
            <a:pPr lvl="1" algn="just"/>
            <a:r>
              <a:rPr lang="en-US" kern="0" dirty="0" smtClean="0">
                <a:latin typeface="Arial" panose="020B0604020202020204" pitchFamily="34" charset="0"/>
                <a:cs typeface="Arial" panose="020B0604020202020204" pitchFamily="34" charset="0"/>
              </a:rPr>
              <a:t>The M&amp;A activity in the last years has been different in the two subsectors. There is a record low number of transactions in the travel agencies subsector, while recently in the hospitality subsector there are many valuable transactions.</a:t>
            </a: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6" name="Title 5"/>
          <p:cNvSpPr>
            <a:spLocks noGrp="1"/>
          </p:cNvSpPr>
          <p:nvPr>
            <p:ph type="title"/>
          </p:nvPr>
        </p:nvSpPr>
        <p:spPr/>
        <p:txBody>
          <a:bodyPr anchor="t">
            <a:normAutofit/>
          </a:bodyPr>
          <a:lstStyle/>
          <a:p>
            <a:r>
              <a:rPr lang="en-US" sz="2200" dirty="0" smtClean="0">
                <a:latin typeface="Arial" panose="020B0604020202020204" pitchFamily="34" charset="0"/>
                <a:cs typeface="Arial" panose="020B0604020202020204" pitchFamily="34" charset="0"/>
              </a:rPr>
              <a:t>Tourism and hospitality</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M&amp;A activity in Portugal</a:t>
            </a:r>
            <a:endParaRPr lang="en-US" sz="2200" dirty="0">
              <a:solidFill>
                <a:schemeClr val="accent2"/>
              </a:solidFill>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45037" y="1942435"/>
            <a:ext cx="5409934" cy="2"/>
          </a:xfrm>
          <a:prstGeom prst="line">
            <a:avLst/>
          </a:prstGeom>
          <a:ln/>
          <a:extLst/>
        </p:spPr>
        <p:style>
          <a:lnRef idx="1">
            <a:schemeClr val="dk1"/>
          </a:lnRef>
          <a:fillRef idx="0">
            <a:schemeClr val="dk1"/>
          </a:fillRef>
          <a:effectRef idx="0">
            <a:schemeClr val="dk1"/>
          </a:effectRef>
          <a:fontRef idx="minor">
            <a:schemeClr val="tx1"/>
          </a:fontRef>
        </p:style>
      </p:cxnSp>
      <p:sp>
        <p:nvSpPr>
          <p:cNvPr id="37" name="Text Placeholder 6"/>
          <p:cNvSpPr txBox="1">
            <a:spLocks/>
          </p:cNvSpPr>
          <p:nvPr/>
        </p:nvSpPr>
        <p:spPr>
          <a:xfrm>
            <a:off x="568900" y="2917146"/>
            <a:ext cx="2808288" cy="321055"/>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4" algn="just">
              <a:spcBef>
                <a:spcPts val="600"/>
              </a:spcBef>
              <a:spcAft>
                <a:spcPts val="600"/>
              </a:spcAft>
            </a:pPr>
            <a:r>
              <a:rPr lang="en-US" sz="1200" kern="0" dirty="0">
                <a:latin typeface="Arial" panose="020B0604020202020204" pitchFamily="34" charset="0"/>
                <a:cs typeface="Arial" panose="020B0604020202020204" pitchFamily="34" charset="0"/>
              </a:rPr>
              <a:t>Main transactions</a:t>
            </a:r>
          </a:p>
        </p:txBody>
      </p:sp>
      <p:cxnSp>
        <p:nvCxnSpPr>
          <p:cNvPr id="38" name="Straight Connector 37"/>
          <p:cNvCxnSpPr/>
          <p:nvPr/>
        </p:nvCxnSpPr>
        <p:spPr bwMode="auto">
          <a:xfrm flipV="1">
            <a:off x="608287" y="3190834"/>
            <a:ext cx="5409934" cy="2"/>
          </a:xfrm>
          <a:prstGeom prst="line">
            <a:avLst/>
          </a:prstGeom>
          <a:ln/>
          <a:extLst/>
        </p:spPr>
        <p:style>
          <a:lnRef idx="1">
            <a:schemeClr val="dk1"/>
          </a:lnRef>
          <a:fillRef idx="0">
            <a:schemeClr val="dk1"/>
          </a:fillRef>
          <a:effectRef idx="0">
            <a:schemeClr val="dk1"/>
          </a:effectRef>
          <a:fontRef idx="minor">
            <a:schemeClr val="tx1"/>
          </a:fontRef>
        </p:style>
      </p:cxnSp>
      <p:sp>
        <p:nvSpPr>
          <p:cNvPr id="39" name="Line 55" descr="© INSCALE GmbH, 26.05.2010&#10;http://www.presentationload.com/"/>
          <p:cNvSpPr>
            <a:spLocks noChangeShapeType="1"/>
          </p:cNvSpPr>
          <p:nvPr/>
        </p:nvSpPr>
        <p:spPr bwMode="gray">
          <a:xfrm flipV="1">
            <a:off x="3801117" y="3768829"/>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41" name="Rechteck 66"/>
          <p:cNvSpPr/>
          <p:nvPr/>
        </p:nvSpPr>
        <p:spPr bwMode="auto">
          <a:xfrm>
            <a:off x="3062348" y="3299812"/>
            <a:ext cx="720000" cy="663269"/>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2010</a:t>
            </a:r>
            <a:endParaRPr lang="en-US" sz="1400" noProof="1">
              <a:solidFill>
                <a:srgbClr val="000000"/>
              </a:solidFill>
              <a:latin typeface="EYInterstate Light" panose="02000506000000020004" pitchFamily="2" charset="0"/>
            </a:endParaRPr>
          </a:p>
        </p:txBody>
      </p:sp>
      <p:sp>
        <p:nvSpPr>
          <p:cNvPr id="42" name="Text Box 56" descr="© INSCALE GmbH, 26.05.2010&#10;http://www.presentationload.com/"/>
          <p:cNvSpPr txBox="1">
            <a:spLocks noChangeArrowheads="1"/>
          </p:cNvSpPr>
          <p:nvPr/>
        </p:nvSpPr>
        <p:spPr bwMode="gray">
          <a:xfrm>
            <a:off x="4179034" y="3666323"/>
            <a:ext cx="1918800" cy="191656"/>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Enotel acquires Turifonte</a:t>
            </a:r>
            <a:endParaRPr lang="en-US" sz="700" noProof="1">
              <a:solidFill>
                <a:srgbClr val="000000"/>
              </a:solidFill>
              <a:latin typeface="Arial" panose="020B0604020202020204" pitchFamily="34" charset="0"/>
              <a:cs typeface="Arial" panose="020B0604020202020204" pitchFamily="34" charset="0"/>
            </a:endParaRPr>
          </a:p>
        </p:txBody>
      </p:sp>
      <p:sp>
        <p:nvSpPr>
          <p:cNvPr id="43" name="Text Box 56" descr="© INSCALE GmbH, 26.05.2010&#10;http://www.presentationload.com/"/>
          <p:cNvSpPr txBox="1">
            <a:spLocks noChangeArrowheads="1"/>
          </p:cNvSpPr>
          <p:nvPr/>
        </p:nvSpPr>
        <p:spPr bwMode="gray">
          <a:xfrm>
            <a:off x="755608" y="4059117"/>
            <a:ext cx="1918800" cy="358368"/>
          </a:xfrm>
          <a:prstGeom prst="rect">
            <a:avLst/>
          </a:prstGeom>
          <a:noFill/>
          <a:ln w="9525">
            <a:noFill/>
            <a:miter lim="800000"/>
            <a:headEnd/>
            <a:tailEnd/>
          </a:ln>
          <a:effectLst/>
        </p:spPr>
        <p:txBody>
          <a:bodyPr wrap="square" lIns="0" tIns="0" rIns="0">
            <a:spAutoFit/>
          </a:bodyPr>
          <a:lstStyle/>
          <a:p>
            <a:pPr algn="r"/>
            <a:r>
              <a:rPr lang="en-US" sz="700" noProof="1">
                <a:solidFill>
                  <a:srgbClr val="000000"/>
                </a:solidFill>
                <a:latin typeface="Arial" panose="020B0604020202020204" pitchFamily="34" charset="0"/>
                <a:cs typeface="Arial" panose="020B0604020202020204" pitchFamily="34" charset="0"/>
              </a:rPr>
              <a:t>Gescat Llevant </a:t>
            </a:r>
            <a:r>
              <a:rPr lang="en-US" sz="700" noProof="1" smtClean="0">
                <a:solidFill>
                  <a:srgbClr val="000000"/>
                </a:solidFill>
                <a:latin typeface="Arial" panose="020B0604020202020204" pitchFamily="34" charset="0"/>
                <a:cs typeface="Arial" panose="020B0604020202020204" pitchFamily="34" charset="0"/>
              </a:rPr>
              <a:t>acquires Lusort Luxury Resort</a:t>
            </a:r>
            <a:endParaRPr lang="en-US" sz="700" noProof="1">
              <a:solidFill>
                <a:srgbClr val="000000"/>
              </a:solidFill>
              <a:latin typeface="Arial" panose="020B0604020202020204" pitchFamily="34" charset="0"/>
              <a:cs typeface="Arial" panose="020B0604020202020204" pitchFamily="34" charset="0"/>
            </a:endParaRPr>
          </a:p>
        </p:txBody>
      </p:sp>
      <p:sp>
        <p:nvSpPr>
          <p:cNvPr id="46" name="Line 55" descr="© INSCALE GmbH, 26.05.2010&#10;http://www.presentationload.com/"/>
          <p:cNvSpPr>
            <a:spLocks noChangeShapeType="1"/>
          </p:cNvSpPr>
          <p:nvPr/>
        </p:nvSpPr>
        <p:spPr bwMode="gray">
          <a:xfrm flipV="1">
            <a:off x="2720676" y="4180404"/>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62" name="Rechteck 66"/>
          <p:cNvSpPr/>
          <p:nvPr/>
        </p:nvSpPr>
        <p:spPr bwMode="auto">
          <a:xfrm>
            <a:off x="3062348" y="3960166"/>
            <a:ext cx="720000" cy="663269"/>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2011</a:t>
            </a:r>
            <a:endParaRPr lang="en-US" sz="1400" noProof="1">
              <a:solidFill>
                <a:srgbClr val="000000"/>
              </a:solidFill>
              <a:latin typeface="EYInterstate Light" panose="02000506000000020004" pitchFamily="2" charset="0"/>
            </a:endParaRPr>
          </a:p>
        </p:txBody>
      </p:sp>
      <p:sp>
        <p:nvSpPr>
          <p:cNvPr id="64" name="Rechteck 66"/>
          <p:cNvSpPr/>
          <p:nvPr/>
        </p:nvSpPr>
        <p:spPr bwMode="auto">
          <a:xfrm>
            <a:off x="3062348" y="5282322"/>
            <a:ext cx="720000" cy="663269"/>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2013</a:t>
            </a:r>
            <a:endParaRPr lang="en-US" sz="1400" noProof="1">
              <a:solidFill>
                <a:srgbClr val="000000"/>
              </a:solidFill>
              <a:latin typeface="EYInterstate Light" panose="02000506000000020004" pitchFamily="2" charset="0"/>
            </a:endParaRPr>
          </a:p>
        </p:txBody>
      </p:sp>
      <p:sp>
        <p:nvSpPr>
          <p:cNvPr id="65" name="Line 55" descr="© INSCALE GmbH, 26.05.2010&#10;http://www.presentationload.com/"/>
          <p:cNvSpPr>
            <a:spLocks noChangeShapeType="1"/>
          </p:cNvSpPr>
          <p:nvPr/>
        </p:nvSpPr>
        <p:spPr bwMode="gray">
          <a:xfrm flipV="1">
            <a:off x="3793252" y="5368927"/>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69" name="Rechteck 66"/>
          <p:cNvSpPr/>
          <p:nvPr/>
        </p:nvSpPr>
        <p:spPr bwMode="auto">
          <a:xfrm>
            <a:off x="3062348" y="5947449"/>
            <a:ext cx="720000" cy="663269"/>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2014</a:t>
            </a:r>
            <a:endParaRPr lang="en-US" sz="1400" noProof="1">
              <a:solidFill>
                <a:srgbClr val="000000"/>
              </a:solidFill>
              <a:latin typeface="EYInterstate Light" panose="02000506000000020004" pitchFamily="2" charset="0"/>
            </a:endParaRPr>
          </a:p>
        </p:txBody>
      </p:sp>
      <p:sp>
        <p:nvSpPr>
          <p:cNvPr id="70" name="Line 55" descr="© INSCALE GmbH, 26.05.2010&#10;http://www.presentationload.com/"/>
          <p:cNvSpPr>
            <a:spLocks noChangeShapeType="1"/>
          </p:cNvSpPr>
          <p:nvPr/>
        </p:nvSpPr>
        <p:spPr bwMode="gray">
          <a:xfrm flipV="1">
            <a:off x="3793252" y="5740542"/>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74" name="Rechteck 66"/>
          <p:cNvSpPr/>
          <p:nvPr/>
        </p:nvSpPr>
        <p:spPr bwMode="auto">
          <a:xfrm>
            <a:off x="3062348" y="6610718"/>
            <a:ext cx="720000" cy="663269"/>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400" noProof="1">
                <a:solidFill>
                  <a:srgbClr val="000000"/>
                </a:solidFill>
                <a:latin typeface="EYInterstate Light" panose="02000506000000020004" pitchFamily="2" charset="0"/>
              </a:rPr>
              <a:t>2015</a:t>
            </a:r>
          </a:p>
        </p:txBody>
      </p:sp>
      <p:sp>
        <p:nvSpPr>
          <p:cNvPr id="75" name="Line 55" descr="© INSCALE GmbH, 26.05.2010&#10;http://www.presentationload.com/"/>
          <p:cNvSpPr>
            <a:spLocks noChangeShapeType="1"/>
          </p:cNvSpPr>
          <p:nvPr/>
        </p:nvSpPr>
        <p:spPr bwMode="gray">
          <a:xfrm flipV="1">
            <a:off x="3793252" y="6364808"/>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94" name="Line 55" descr="© INSCALE GmbH, 26.05.2010&#10;http://www.presentationload.com/"/>
          <p:cNvSpPr>
            <a:spLocks noChangeShapeType="1"/>
          </p:cNvSpPr>
          <p:nvPr/>
        </p:nvSpPr>
        <p:spPr bwMode="gray">
          <a:xfrm flipV="1">
            <a:off x="2720676" y="6001744"/>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96" name="Line 55" descr="© INSCALE GmbH, 26.05.2010&#10;http://www.presentationload.com/"/>
          <p:cNvSpPr>
            <a:spLocks noChangeShapeType="1"/>
          </p:cNvSpPr>
          <p:nvPr/>
        </p:nvSpPr>
        <p:spPr bwMode="gray">
          <a:xfrm flipV="1">
            <a:off x="2720676" y="6412876"/>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100" name="Line 55" descr="© INSCALE GmbH, 26.05.2010&#10;http://www.presentationload.com/"/>
          <p:cNvSpPr>
            <a:spLocks noChangeShapeType="1"/>
          </p:cNvSpPr>
          <p:nvPr/>
        </p:nvSpPr>
        <p:spPr bwMode="gray">
          <a:xfrm flipV="1">
            <a:off x="3812443" y="6899038"/>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104" name="TextBox 103"/>
          <p:cNvSpPr txBox="1"/>
          <p:nvPr/>
        </p:nvSpPr>
        <p:spPr>
          <a:xfrm>
            <a:off x="715613" y="8085432"/>
            <a:ext cx="1482778"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EYInterstate Light" panose="02000506000000020004" pitchFamily="2" charset="0"/>
              </a:rPr>
              <a:t>Source: </a:t>
            </a:r>
            <a:r>
              <a:rPr lang="en-US" sz="700" dirty="0" err="1" smtClean="0">
                <a:solidFill>
                  <a:srgbClr val="000000"/>
                </a:solidFill>
                <a:latin typeface="EYInterstate Light" panose="02000506000000020004" pitchFamily="2" charset="0"/>
              </a:rPr>
              <a:t>CapitalIQ</a:t>
            </a:r>
            <a:r>
              <a:rPr lang="en-US" sz="700" dirty="0" smtClean="0">
                <a:solidFill>
                  <a:srgbClr val="000000"/>
                </a:solidFill>
                <a:latin typeface="EYInterstate Light" panose="02000506000000020004" pitchFamily="2" charset="0"/>
              </a:rPr>
              <a:t> and </a:t>
            </a:r>
            <a:r>
              <a:rPr lang="en-US" sz="700" dirty="0" err="1" smtClean="0">
                <a:solidFill>
                  <a:srgbClr val="000000"/>
                </a:solidFill>
                <a:latin typeface="EYInterstate Light" panose="02000506000000020004" pitchFamily="2" charset="0"/>
              </a:rPr>
              <a:t>mergermarket</a:t>
            </a:r>
            <a:endParaRPr lang="en-US" sz="700" dirty="0" smtClean="0">
              <a:solidFill>
                <a:srgbClr val="000000"/>
              </a:solidFill>
              <a:latin typeface="EYInterstate Light" panose="02000506000000020004" pitchFamily="2" charset="0"/>
            </a:endParaRPr>
          </a:p>
        </p:txBody>
      </p:sp>
      <p:sp>
        <p:nvSpPr>
          <p:cNvPr id="52" name="Text Box 56" descr="© INSCALE GmbH, 26.05.2010&#10;http://www.presentationload.com/"/>
          <p:cNvSpPr txBox="1">
            <a:spLocks noChangeArrowheads="1"/>
          </p:cNvSpPr>
          <p:nvPr/>
        </p:nvSpPr>
        <p:spPr bwMode="gray">
          <a:xfrm>
            <a:off x="4179034" y="5251857"/>
            <a:ext cx="1918800" cy="212879"/>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ECS acquires </a:t>
            </a:r>
            <a:r>
              <a:rPr lang="en-US" sz="700" noProof="1">
                <a:solidFill>
                  <a:srgbClr val="000000"/>
                </a:solidFill>
                <a:latin typeface="Arial" panose="020B0604020202020204" pitchFamily="34" charset="0"/>
                <a:cs typeface="Arial" panose="020B0604020202020204" pitchFamily="34" charset="0"/>
              </a:rPr>
              <a:t>CS </a:t>
            </a:r>
            <a:r>
              <a:rPr lang="en-US" sz="700" noProof="1" smtClean="0">
                <a:solidFill>
                  <a:srgbClr val="000000"/>
                </a:solidFill>
                <a:latin typeface="Arial" panose="020B0604020202020204" pitchFamily="34" charset="0"/>
                <a:cs typeface="Arial" panose="020B0604020202020204" pitchFamily="34" charset="0"/>
              </a:rPr>
              <a:t>Hotels</a:t>
            </a:r>
            <a:endParaRPr lang="en-US" sz="700" noProof="1">
              <a:solidFill>
                <a:srgbClr val="000000"/>
              </a:solidFill>
              <a:latin typeface="Arial" panose="020B0604020202020204" pitchFamily="34" charset="0"/>
              <a:cs typeface="Arial" panose="020B0604020202020204" pitchFamily="34" charset="0"/>
            </a:endParaRPr>
          </a:p>
        </p:txBody>
      </p:sp>
      <p:sp>
        <p:nvSpPr>
          <p:cNvPr id="53" name="Text Box 56" descr="© INSCALE GmbH, 26.05.2010&#10;http://www.presentationload.com/"/>
          <p:cNvSpPr txBox="1">
            <a:spLocks noChangeArrowheads="1"/>
          </p:cNvSpPr>
          <p:nvPr/>
        </p:nvSpPr>
        <p:spPr bwMode="gray">
          <a:xfrm>
            <a:off x="755608" y="5279815"/>
            <a:ext cx="1918800" cy="546303"/>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Explorer </a:t>
            </a:r>
            <a:r>
              <a:rPr lang="en-US" sz="700" noProof="1">
                <a:solidFill>
                  <a:srgbClr val="000000"/>
                </a:solidFill>
                <a:latin typeface="Arial" panose="020B0604020202020204" pitchFamily="34" charset="0"/>
                <a:cs typeface="Arial" panose="020B0604020202020204" pitchFamily="34" charset="0"/>
              </a:rPr>
              <a:t>acquires Dolce </a:t>
            </a:r>
            <a:r>
              <a:rPr lang="en-US" sz="700" noProof="1" smtClean="0">
                <a:solidFill>
                  <a:srgbClr val="000000"/>
                </a:solidFill>
                <a:latin typeface="Arial" panose="020B0604020202020204" pitchFamily="34" charset="0"/>
                <a:cs typeface="Arial" panose="020B0604020202020204" pitchFamily="34" charset="0"/>
              </a:rPr>
              <a:t>CampoReal, a stake of 97.52% in ITMR and a 96.65% stake in Ecotur</a:t>
            </a:r>
            <a:endParaRPr lang="en-US" sz="700" noProof="1">
              <a:solidFill>
                <a:srgbClr val="000000"/>
              </a:solidFill>
              <a:latin typeface="Arial" panose="020B0604020202020204" pitchFamily="34" charset="0"/>
              <a:cs typeface="Arial" panose="020B0604020202020204" pitchFamily="34" charset="0"/>
            </a:endParaRPr>
          </a:p>
        </p:txBody>
      </p:sp>
      <p:sp>
        <p:nvSpPr>
          <p:cNvPr id="54" name="Text Box 56" descr="© INSCALE GmbH, 26.05.2010&#10;http://www.presentationload.com/"/>
          <p:cNvSpPr txBox="1">
            <a:spLocks noChangeArrowheads="1"/>
          </p:cNvSpPr>
          <p:nvPr/>
        </p:nvSpPr>
        <p:spPr bwMode="gray">
          <a:xfrm>
            <a:off x="4179034" y="5504629"/>
            <a:ext cx="1918800" cy="358368"/>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Discovery Real Estate Management acquires Aquapura Douro Valley</a:t>
            </a:r>
            <a:endParaRPr lang="en-US" sz="700" noProof="1">
              <a:solidFill>
                <a:srgbClr val="000000"/>
              </a:solidFill>
              <a:latin typeface="Arial" panose="020B0604020202020204" pitchFamily="34" charset="0"/>
              <a:cs typeface="Arial" panose="020B0604020202020204" pitchFamily="34" charset="0"/>
            </a:endParaRPr>
          </a:p>
        </p:txBody>
      </p:sp>
      <p:sp>
        <p:nvSpPr>
          <p:cNvPr id="31" name="Text Box 56" descr="© INSCALE GmbH, 26.05.2010&#10;http://www.presentationload.com/"/>
          <p:cNvSpPr txBox="1">
            <a:spLocks noChangeArrowheads="1"/>
          </p:cNvSpPr>
          <p:nvPr/>
        </p:nvSpPr>
        <p:spPr bwMode="gray">
          <a:xfrm>
            <a:off x="4179034" y="6127481"/>
            <a:ext cx="1918800" cy="379591"/>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Citirama’s 49% stake acquired by Barraqueiro for €6m</a:t>
            </a:r>
            <a:endParaRPr lang="en-US" sz="700" noProof="1">
              <a:solidFill>
                <a:srgbClr val="000000"/>
              </a:solidFill>
              <a:latin typeface="Arial" panose="020B0604020202020204" pitchFamily="34" charset="0"/>
              <a:cs typeface="Arial" panose="020B0604020202020204" pitchFamily="34" charset="0"/>
            </a:endParaRPr>
          </a:p>
        </p:txBody>
      </p:sp>
      <p:sp>
        <p:nvSpPr>
          <p:cNvPr id="33" name="Text Box 56" descr="© INSCALE GmbH, 26.05.2010&#10;http://www.presentationload.com/"/>
          <p:cNvSpPr txBox="1">
            <a:spLocks noChangeArrowheads="1"/>
          </p:cNvSpPr>
          <p:nvPr/>
        </p:nvSpPr>
        <p:spPr bwMode="gray">
          <a:xfrm>
            <a:off x="755608" y="5895305"/>
            <a:ext cx="1918800" cy="212879"/>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Grupo Queiroz Pereira acquires SODIM</a:t>
            </a:r>
            <a:endParaRPr lang="en-US" sz="700" noProof="1">
              <a:solidFill>
                <a:srgbClr val="000000"/>
              </a:solidFill>
              <a:latin typeface="Arial" panose="020B0604020202020204" pitchFamily="34" charset="0"/>
              <a:cs typeface="Arial" panose="020B0604020202020204" pitchFamily="34" charset="0"/>
            </a:endParaRPr>
          </a:p>
        </p:txBody>
      </p:sp>
      <p:sp>
        <p:nvSpPr>
          <p:cNvPr id="34" name="Text Box 56" descr="© INSCALE GmbH, 26.05.2010&#10;http://www.presentationload.com/"/>
          <p:cNvSpPr txBox="1">
            <a:spLocks noChangeArrowheads="1"/>
          </p:cNvSpPr>
          <p:nvPr/>
        </p:nvSpPr>
        <p:spPr bwMode="gray">
          <a:xfrm>
            <a:off x="755608" y="6319898"/>
            <a:ext cx="1918800" cy="212879"/>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Top Atlantico acquired by Nautalia for €8m</a:t>
            </a:r>
            <a:endParaRPr lang="en-US" sz="700" noProof="1">
              <a:solidFill>
                <a:srgbClr val="000000"/>
              </a:solidFill>
              <a:latin typeface="Arial" panose="020B0604020202020204" pitchFamily="34" charset="0"/>
              <a:cs typeface="Arial" panose="020B0604020202020204" pitchFamily="34" charset="0"/>
            </a:endParaRPr>
          </a:p>
        </p:txBody>
      </p:sp>
      <p:sp>
        <p:nvSpPr>
          <p:cNvPr id="35" name="Rechteck 66"/>
          <p:cNvSpPr/>
          <p:nvPr/>
        </p:nvSpPr>
        <p:spPr bwMode="auto">
          <a:xfrm>
            <a:off x="3062348" y="7273987"/>
            <a:ext cx="720000" cy="663269"/>
          </a:xfrm>
          <a:prstGeom prst="rect">
            <a:avLst/>
          </a:prstGeom>
          <a:solidFill>
            <a:schemeClr val="accent2"/>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2016</a:t>
            </a:r>
            <a:endParaRPr lang="en-US" sz="1400" noProof="1">
              <a:solidFill>
                <a:srgbClr val="000000"/>
              </a:solidFill>
              <a:latin typeface="EYInterstate Light" panose="02000506000000020004" pitchFamily="2" charset="0"/>
            </a:endParaRPr>
          </a:p>
        </p:txBody>
      </p:sp>
      <p:sp>
        <p:nvSpPr>
          <p:cNvPr id="40" name="Text Box 56" descr="© INSCALE GmbH, 26.05.2010&#10;http://www.presentationload.com/"/>
          <p:cNvSpPr txBox="1">
            <a:spLocks noChangeArrowheads="1"/>
          </p:cNvSpPr>
          <p:nvPr/>
        </p:nvSpPr>
        <p:spPr bwMode="gray">
          <a:xfrm>
            <a:off x="4179034" y="6674970"/>
            <a:ext cx="1918800" cy="546303"/>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Minor Continental acquired Tivoli Lisboa, Tivoli Marina Vilamoura, Tivoli Marina Portimão and Tivoli Carvoeiro for€117.7m</a:t>
            </a:r>
            <a:endParaRPr lang="en-US" sz="700" noProof="1">
              <a:solidFill>
                <a:srgbClr val="808080"/>
              </a:solidFill>
              <a:latin typeface="Arial" panose="020B0604020202020204" pitchFamily="34" charset="0"/>
              <a:cs typeface="Arial" panose="020B0604020202020204" pitchFamily="34" charset="0"/>
            </a:endParaRPr>
          </a:p>
        </p:txBody>
      </p:sp>
      <p:sp>
        <p:nvSpPr>
          <p:cNvPr id="44" name="Text Box 56" descr="© INSCALE GmbH, 26.05.2010&#10;http://www.presentationload.com/"/>
          <p:cNvSpPr txBox="1">
            <a:spLocks noChangeArrowheads="1"/>
          </p:cNvSpPr>
          <p:nvPr/>
        </p:nvSpPr>
        <p:spPr bwMode="gray">
          <a:xfrm>
            <a:off x="755608" y="6683825"/>
            <a:ext cx="1918800" cy="212879"/>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Geostar is sold to Sprinwater Capital</a:t>
            </a:r>
            <a:endParaRPr lang="en-US" sz="700" noProof="1">
              <a:solidFill>
                <a:srgbClr val="808080"/>
              </a:solidFill>
              <a:latin typeface="Arial" panose="020B0604020202020204" pitchFamily="34" charset="0"/>
              <a:cs typeface="Arial" panose="020B0604020202020204" pitchFamily="34" charset="0"/>
            </a:endParaRPr>
          </a:p>
        </p:txBody>
      </p:sp>
      <p:sp>
        <p:nvSpPr>
          <p:cNvPr id="45" name="Line 55" descr="© INSCALE GmbH, 26.05.2010&#10;http://www.presentationload.com/"/>
          <p:cNvSpPr>
            <a:spLocks noChangeShapeType="1"/>
          </p:cNvSpPr>
          <p:nvPr/>
        </p:nvSpPr>
        <p:spPr bwMode="gray">
          <a:xfrm flipV="1">
            <a:off x="3793252" y="7453814"/>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47" name="Text Box 56" descr="© INSCALE GmbH, 26.05.2010&#10;http://www.presentationload.com/"/>
          <p:cNvSpPr txBox="1">
            <a:spLocks noChangeArrowheads="1"/>
          </p:cNvSpPr>
          <p:nvPr/>
        </p:nvSpPr>
        <p:spPr bwMode="gray">
          <a:xfrm>
            <a:off x="4179034" y="7370896"/>
            <a:ext cx="1918800" cy="212879"/>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Fundimo acquires a Property of Pestana Carlton</a:t>
            </a:r>
            <a:endParaRPr lang="en-US" sz="700" noProof="1">
              <a:solidFill>
                <a:srgbClr val="000000"/>
              </a:solidFill>
              <a:latin typeface="Arial" panose="020B0604020202020204" pitchFamily="34" charset="0"/>
              <a:cs typeface="Arial" panose="020B0604020202020204" pitchFamily="34" charset="0"/>
            </a:endParaRPr>
          </a:p>
        </p:txBody>
      </p:sp>
      <p:sp>
        <p:nvSpPr>
          <p:cNvPr id="48" name="Line 55" descr="© INSCALE GmbH, 26.05.2010&#10;http://www.presentationload.com/"/>
          <p:cNvSpPr>
            <a:spLocks noChangeShapeType="1"/>
          </p:cNvSpPr>
          <p:nvPr/>
        </p:nvSpPr>
        <p:spPr bwMode="gray">
          <a:xfrm flipV="1">
            <a:off x="2702348" y="7652867"/>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49" name="Text Box 56" descr="© INSCALE GmbH, 26.05.2010&#10;http://www.presentationload.com/"/>
          <p:cNvSpPr txBox="1">
            <a:spLocks noChangeArrowheads="1"/>
          </p:cNvSpPr>
          <p:nvPr/>
        </p:nvSpPr>
        <p:spPr bwMode="gray">
          <a:xfrm>
            <a:off x="1120970" y="7546428"/>
            <a:ext cx="1918800" cy="212879"/>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Oxy Capital aquires Hotel da Praia S.A.</a:t>
            </a:r>
            <a:endParaRPr lang="en-US" sz="700" noProof="1">
              <a:solidFill>
                <a:srgbClr val="000000"/>
              </a:solidFill>
              <a:latin typeface="Arial" panose="020B0604020202020204" pitchFamily="34" charset="0"/>
              <a:cs typeface="Arial" panose="020B0604020202020204" pitchFamily="34" charset="0"/>
            </a:endParaRPr>
          </a:p>
        </p:txBody>
      </p:sp>
      <p:sp>
        <p:nvSpPr>
          <p:cNvPr id="50" name="Line 55" descr="© INSCALE GmbH, 26.05.2010&#10;http://www.presentationload.com/"/>
          <p:cNvSpPr>
            <a:spLocks noChangeShapeType="1"/>
          </p:cNvSpPr>
          <p:nvPr/>
        </p:nvSpPr>
        <p:spPr bwMode="gray">
          <a:xfrm flipV="1">
            <a:off x="2720676" y="7461141"/>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51" name="Text Box 56" descr="© INSCALE GmbH, 26.05.2010&#10;http://www.presentationload.com/"/>
          <p:cNvSpPr txBox="1">
            <a:spLocks noChangeArrowheads="1"/>
          </p:cNvSpPr>
          <p:nvPr/>
        </p:nvSpPr>
        <p:spPr bwMode="gray">
          <a:xfrm>
            <a:off x="755608" y="7365313"/>
            <a:ext cx="1918800" cy="191656"/>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Oxy Capital </a:t>
            </a:r>
            <a:r>
              <a:rPr lang="en-US" sz="700" noProof="1">
                <a:solidFill>
                  <a:srgbClr val="000000"/>
                </a:solidFill>
                <a:latin typeface="Arial" panose="020B0604020202020204" pitchFamily="34" charset="0"/>
                <a:cs typeface="Arial" panose="020B0604020202020204" pitchFamily="34" charset="0"/>
              </a:rPr>
              <a:t>acquires </a:t>
            </a:r>
            <a:r>
              <a:rPr lang="en-US" sz="700" noProof="1" smtClean="0">
                <a:solidFill>
                  <a:srgbClr val="000000"/>
                </a:solidFill>
                <a:latin typeface="Arial" panose="020B0604020202020204" pitchFamily="34" charset="0"/>
                <a:cs typeface="Arial" panose="020B0604020202020204" pitchFamily="34" charset="0"/>
              </a:rPr>
              <a:t>Quinta das Lágrimas </a:t>
            </a:r>
            <a:endParaRPr lang="en-US" sz="700" noProof="1">
              <a:solidFill>
                <a:srgbClr val="000000"/>
              </a:solidFill>
              <a:latin typeface="Arial" panose="020B0604020202020204" pitchFamily="34" charset="0"/>
              <a:cs typeface="Arial" panose="020B0604020202020204" pitchFamily="34" charset="0"/>
            </a:endParaRPr>
          </a:p>
        </p:txBody>
      </p:sp>
      <p:sp>
        <p:nvSpPr>
          <p:cNvPr id="55" name="Line 55" descr="© INSCALE GmbH, 26.05.2010&#10;http://www.presentationload.com/"/>
          <p:cNvSpPr>
            <a:spLocks noChangeShapeType="1"/>
          </p:cNvSpPr>
          <p:nvPr/>
        </p:nvSpPr>
        <p:spPr bwMode="gray">
          <a:xfrm flipV="1">
            <a:off x="2720676" y="7867197"/>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56" name="Text Box 56" descr="© INSCALE GmbH, 26.05.2010&#10;http://www.presentationload.com/"/>
          <p:cNvSpPr txBox="1">
            <a:spLocks noChangeArrowheads="1"/>
          </p:cNvSpPr>
          <p:nvPr/>
        </p:nvSpPr>
        <p:spPr bwMode="gray">
          <a:xfrm>
            <a:off x="755608" y="7732293"/>
            <a:ext cx="1918800" cy="358368"/>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The Fladgate partnership aquires Hotel  Infante Sagres</a:t>
            </a:r>
            <a:endParaRPr lang="en-US" sz="700" noProof="1">
              <a:solidFill>
                <a:srgbClr val="000000"/>
              </a:solidFill>
              <a:latin typeface="Arial" panose="020B0604020202020204" pitchFamily="34" charset="0"/>
              <a:cs typeface="Arial" panose="020B0604020202020204" pitchFamily="34" charset="0"/>
            </a:endParaRPr>
          </a:p>
        </p:txBody>
      </p:sp>
      <p:sp>
        <p:nvSpPr>
          <p:cNvPr id="57" name="Text Box 56" descr="© INSCALE GmbH, 26.05.2010&#10;http://www.presentationload.com/"/>
          <p:cNvSpPr txBox="1">
            <a:spLocks noChangeArrowheads="1"/>
          </p:cNvSpPr>
          <p:nvPr/>
        </p:nvSpPr>
        <p:spPr bwMode="gray">
          <a:xfrm>
            <a:off x="774276" y="3544397"/>
            <a:ext cx="1918800" cy="191656"/>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Pavo Garden acquired Probiurbe </a:t>
            </a:r>
            <a:r>
              <a:rPr lang="en-US" sz="700" noProof="1">
                <a:solidFill>
                  <a:srgbClr val="000000"/>
                </a:solidFill>
                <a:latin typeface="Arial" panose="020B0604020202020204" pitchFamily="34" charset="0"/>
                <a:cs typeface="Arial" panose="020B0604020202020204" pitchFamily="34" charset="0"/>
              </a:rPr>
              <a:t>for</a:t>
            </a:r>
            <a:r>
              <a:rPr lang="en-US" sz="700" b="1" noProof="1" smtClean="0">
                <a:solidFill>
                  <a:schemeClr val="tx1"/>
                </a:solidFill>
                <a:latin typeface="Arial" panose="020B0604020202020204" pitchFamily="34" charset="0"/>
                <a:cs typeface="Arial" panose="020B0604020202020204" pitchFamily="34" charset="0"/>
              </a:rPr>
              <a:t> </a:t>
            </a:r>
            <a:r>
              <a:rPr lang="en-US" sz="700" noProof="1">
                <a:solidFill>
                  <a:srgbClr val="000000"/>
                </a:solidFill>
                <a:latin typeface="Arial" panose="020B0604020202020204" pitchFamily="34" charset="0"/>
                <a:cs typeface="Arial" panose="020B0604020202020204" pitchFamily="34" charset="0"/>
              </a:rPr>
              <a:t>€15m </a:t>
            </a:r>
          </a:p>
        </p:txBody>
      </p:sp>
      <p:sp>
        <p:nvSpPr>
          <p:cNvPr id="58" name="Line 55" descr="© INSCALE GmbH, 26.05.2010&#10;http://www.presentationload.com/"/>
          <p:cNvSpPr>
            <a:spLocks noChangeShapeType="1"/>
          </p:cNvSpPr>
          <p:nvPr/>
        </p:nvSpPr>
        <p:spPr bwMode="gray">
          <a:xfrm flipV="1">
            <a:off x="2705436" y="3646606"/>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59" name="Line 55" descr="© INSCALE GmbH, 26.05.2010&#10;http://www.presentationload.com/"/>
          <p:cNvSpPr>
            <a:spLocks noChangeShapeType="1"/>
          </p:cNvSpPr>
          <p:nvPr/>
        </p:nvSpPr>
        <p:spPr bwMode="gray">
          <a:xfrm flipV="1">
            <a:off x="3801117" y="3473922"/>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60" name="Text Box 56" descr="© INSCALE GmbH, 26.05.2010&#10;http://www.presentationload.com/"/>
          <p:cNvSpPr txBox="1">
            <a:spLocks noChangeArrowheads="1"/>
          </p:cNvSpPr>
          <p:nvPr/>
        </p:nvSpPr>
        <p:spPr bwMode="gray">
          <a:xfrm>
            <a:off x="4179034" y="3257116"/>
            <a:ext cx="1917435" cy="379591"/>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Companhia Iberica de Turismo Global acquired a 49.01% stake in Intervisa Viagens</a:t>
            </a:r>
            <a:endParaRPr lang="en-US" sz="700" noProof="1">
              <a:solidFill>
                <a:srgbClr val="000000"/>
              </a:solidFill>
              <a:latin typeface="Arial" panose="020B0604020202020204" pitchFamily="34" charset="0"/>
              <a:cs typeface="Arial" panose="020B0604020202020204" pitchFamily="34" charset="0"/>
            </a:endParaRPr>
          </a:p>
        </p:txBody>
      </p:sp>
      <p:sp>
        <p:nvSpPr>
          <p:cNvPr id="61" name="Line 55" descr="© INSCALE GmbH, 26.05.2010&#10;http://www.presentationload.com/"/>
          <p:cNvSpPr>
            <a:spLocks noChangeShapeType="1"/>
          </p:cNvSpPr>
          <p:nvPr/>
        </p:nvSpPr>
        <p:spPr bwMode="gray">
          <a:xfrm flipV="1">
            <a:off x="3801117" y="4062727"/>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63" name="Text Box 56" descr="© INSCALE GmbH, 26.05.2010&#10;http://www.presentationload.com/"/>
          <p:cNvSpPr txBox="1">
            <a:spLocks noChangeArrowheads="1"/>
          </p:cNvSpPr>
          <p:nvPr/>
        </p:nvSpPr>
        <p:spPr bwMode="gray">
          <a:xfrm>
            <a:off x="4179034" y="3875104"/>
            <a:ext cx="1918800" cy="379591"/>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HPP Saúde acquired a 65% stake in  Carlton Life Boavista</a:t>
            </a:r>
            <a:endParaRPr lang="en-US" sz="700" noProof="1">
              <a:solidFill>
                <a:srgbClr val="000000"/>
              </a:solidFill>
              <a:latin typeface="Arial" panose="020B0604020202020204" pitchFamily="34" charset="0"/>
              <a:cs typeface="Arial" panose="020B0604020202020204" pitchFamily="34" charset="0"/>
            </a:endParaRPr>
          </a:p>
        </p:txBody>
      </p:sp>
      <p:sp>
        <p:nvSpPr>
          <p:cNvPr id="66" name="Text Box 56" descr="© INSCALE GmbH, 26.05.2010&#10;http://www.presentationload.com/"/>
          <p:cNvSpPr txBox="1">
            <a:spLocks noChangeArrowheads="1"/>
          </p:cNvSpPr>
          <p:nvPr/>
        </p:nvSpPr>
        <p:spPr bwMode="gray">
          <a:xfrm>
            <a:off x="645491" y="4268660"/>
            <a:ext cx="2028917" cy="358368"/>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Pavo Garden </a:t>
            </a:r>
            <a:r>
              <a:rPr lang="en-US" sz="700" noProof="1">
                <a:solidFill>
                  <a:srgbClr val="000000"/>
                </a:solidFill>
                <a:latin typeface="Arial" panose="020B0604020202020204" pitchFamily="34" charset="0"/>
                <a:cs typeface="Arial" panose="020B0604020202020204" pitchFamily="34" charset="0"/>
              </a:rPr>
              <a:t>acquired a 55% </a:t>
            </a:r>
            <a:r>
              <a:rPr lang="en-US" sz="700" noProof="1" smtClean="0">
                <a:solidFill>
                  <a:srgbClr val="000000"/>
                </a:solidFill>
                <a:latin typeface="Arial" panose="020B0604020202020204" pitchFamily="34" charset="0"/>
                <a:cs typeface="Arial" panose="020B0604020202020204" pitchFamily="34" charset="0"/>
              </a:rPr>
              <a:t>stake in Soberhouse </a:t>
            </a:r>
            <a:r>
              <a:rPr lang="en-US" sz="700" noProof="1">
                <a:solidFill>
                  <a:srgbClr val="000000"/>
                </a:solidFill>
                <a:latin typeface="Arial" panose="020B0604020202020204" pitchFamily="34" charset="0"/>
                <a:cs typeface="Arial" panose="020B0604020202020204" pitchFamily="34" charset="0"/>
              </a:rPr>
              <a:t>for a consideration of €11m</a:t>
            </a:r>
          </a:p>
        </p:txBody>
      </p:sp>
      <p:sp>
        <p:nvSpPr>
          <p:cNvPr id="68" name="Line 55" descr="© INSCALE GmbH, 26.05.2010&#10;http://www.presentationload.com/"/>
          <p:cNvSpPr>
            <a:spLocks noChangeShapeType="1"/>
          </p:cNvSpPr>
          <p:nvPr/>
        </p:nvSpPr>
        <p:spPr bwMode="gray">
          <a:xfrm flipV="1">
            <a:off x="2720676" y="4513772"/>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71" name="Line 55" descr="© INSCALE GmbH, 26.05.2010&#10;http://www.presentationload.com/"/>
          <p:cNvSpPr>
            <a:spLocks noChangeShapeType="1"/>
          </p:cNvSpPr>
          <p:nvPr/>
        </p:nvSpPr>
        <p:spPr bwMode="gray">
          <a:xfrm flipV="1">
            <a:off x="3789509" y="4357020"/>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72" name="Text Box 56" descr="© INSCALE GmbH, 26.05.2010&#10;http://www.presentationload.com/"/>
          <p:cNvSpPr txBox="1">
            <a:spLocks noChangeArrowheads="1"/>
          </p:cNvSpPr>
          <p:nvPr/>
        </p:nvSpPr>
        <p:spPr bwMode="gray">
          <a:xfrm>
            <a:off x="4179034" y="4254514"/>
            <a:ext cx="1918800" cy="379591"/>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Frotimo (subsidiary of Barraqueiro) acquired Recitur for €5m</a:t>
            </a:r>
            <a:endParaRPr lang="en-US" sz="700" noProof="1">
              <a:solidFill>
                <a:srgbClr val="000000"/>
              </a:solidFill>
              <a:latin typeface="Arial" panose="020B0604020202020204" pitchFamily="34" charset="0"/>
              <a:cs typeface="Arial" panose="020B0604020202020204" pitchFamily="34" charset="0"/>
            </a:endParaRPr>
          </a:p>
        </p:txBody>
      </p:sp>
      <p:sp>
        <p:nvSpPr>
          <p:cNvPr id="73" name="Rechteck 66"/>
          <p:cNvSpPr/>
          <p:nvPr/>
        </p:nvSpPr>
        <p:spPr bwMode="auto">
          <a:xfrm>
            <a:off x="3062348" y="4617491"/>
            <a:ext cx="720000" cy="663269"/>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2012</a:t>
            </a:r>
            <a:endParaRPr lang="en-US" sz="1400" noProof="1">
              <a:solidFill>
                <a:srgbClr val="000000"/>
              </a:solidFill>
              <a:latin typeface="EYInterstate Light" panose="02000506000000020004" pitchFamily="2" charset="0"/>
            </a:endParaRPr>
          </a:p>
        </p:txBody>
      </p:sp>
      <p:sp>
        <p:nvSpPr>
          <p:cNvPr id="76" name="Line 55" descr="© INSCALE GmbH, 26.05.2010&#10;http://www.presentationload.com/"/>
          <p:cNvSpPr>
            <a:spLocks noChangeShapeType="1"/>
          </p:cNvSpPr>
          <p:nvPr/>
        </p:nvSpPr>
        <p:spPr bwMode="gray">
          <a:xfrm flipV="1">
            <a:off x="3793252" y="5054249"/>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77" name="Text Box 56" descr="© INSCALE GmbH, 26.05.2010&#10;http://www.presentationload.com/"/>
          <p:cNvSpPr txBox="1">
            <a:spLocks noChangeArrowheads="1"/>
          </p:cNvSpPr>
          <p:nvPr/>
        </p:nvSpPr>
        <p:spPr bwMode="gray">
          <a:xfrm>
            <a:off x="4179034" y="4936685"/>
            <a:ext cx="1918800" cy="212879"/>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Sonangol acquires Atlantida for €38.56m</a:t>
            </a:r>
            <a:endParaRPr lang="en-US" sz="700" noProof="1">
              <a:solidFill>
                <a:srgbClr val="000000"/>
              </a:solidFill>
              <a:latin typeface="Arial" panose="020B0604020202020204" pitchFamily="34" charset="0"/>
              <a:cs typeface="Arial" panose="020B0604020202020204" pitchFamily="34" charset="0"/>
            </a:endParaRPr>
          </a:p>
        </p:txBody>
      </p:sp>
      <p:sp>
        <p:nvSpPr>
          <p:cNvPr id="78" name="Text Box 56" descr="© INSCALE GmbH, 26.05.2010&#10;http://www.presentationload.com/"/>
          <p:cNvSpPr txBox="1">
            <a:spLocks noChangeArrowheads="1"/>
          </p:cNvSpPr>
          <p:nvPr/>
        </p:nvSpPr>
        <p:spPr bwMode="gray">
          <a:xfrm>
            <a:off x="755608" y="4662055"/>
            <a:ext cx="1918800" cy="525080"/>
          </a:xfrm>
          <a:prstGeom prst="rect">
            <a:avLst/>
          </a:prstGeom>
          <a:noFill/>
          <a:ln w="9525">
            <a:noFill/>
            <a:miter lim="800000"/>
            <a:headEnd/>
            <a:tailEnd/>
          </a:ln>
          <a:effectLst/>
        </p:spPr>
        <p:txBody>
          <a:bodyPr wrap="square" lIns="0" tIns="0" rIns="0">
            <a:spAutoFit/>
          </a:bodyPr>
          <a:lstStyle/>
          <a:p>
            <a:pPr algn="r"/>
            <a:r>
              <a:rPr lang="en-US" sz="700" noProof="1">
                <a:solidFill>
                  <a:srgbClr val="000000"/>
                </a:solidFill>
                <a:latin typeface="Arial" panose="020B0604020202020204" pitchFamily="34" charset="0"/>
                <a:cs typeface="Arial" panose="020B0604020202020204" pitchFamily="34" charset="0"/>
              </a:rPr>
              <a:t>MGM Pvt acquired Petchey Group of Companies (Portugal and Spain) for a consideration of €50m</a:t>
            </a:r>
          </a:p>
        </p:txBody>
      </p:sp>
      <p:sp>
        <p:nvSpPr>
          <p:cNvPr id="79" name="Line 55" descr="© INSCALE GmbH, 26.05.2010&#10;http://www.presentationload.com/"/>
          <p:cNvSpPr>
            <a:spLocks noChangeShapeType="1"/>
          </p:cNvSpPr>
          <p:nvPr/>
        </p:nvSpPr>
        <p:spPr bwMode="gray">
          <a:xfrm flipV="1">
            <a:off x="2720676" y="4907167"/>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80" name="Line 55" descr="© INSCALE GmbH, 26.05.2010&#10;http://www.presentationload.com/"/>
          <p:cNvSpPr>
            <a:spLocks noChangeShapeType="1"/>
          </p:cNvSpPr>
          <p:nvPr/>
        </p:nvSpPr>
        <p:spPr bwMode="gray">
          <a:xfrm flipV="1">
            <a:off x="3792859" y="4739197"/>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81" name="Text Box 56" descr="© INSCALE GmbH, 26.05.2010&#10;http://www.presentationload.com/"/>
          <p:cNvSpPr txBox="1">
            <a:spLocks noChangeArrowheads="1"/>
          </p:cNvSpPr>
          <p:nvPr/>
        </p:nvSpPr>
        <p:spPr bwMode="gray">
          <a:xfrm>
            <a:off x="4179034" y="4619298"/>
            <a:ext cx="1918800" cy="191656"/>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Flagworld acquired Falperra</a:t>
            </a:r>
            <a:endParaRPr lang="en-US" sz="700" noProof="1">
              <a:solidFill>
                <a:srgbClr val="000000"/>
              </a:solidFill>
              <a:latin typeface="Arial" panose="020B0604020202020204" pitchFamily="34" charset="0"/>
              <a:cs typeface="Arial" panose="020B0604020202020204" pitchFamily="34" charset="0"/>
            </a:endParaRPr>
          </a:p>
        </p:txBody>
      </p:sp>
      <p:sp>
        <p:nvSpPr>
          <p:cNvPr id="82" name="Line 55" descr="© INSCALE GmbH, 26.05.2010&#10;http://www.presentationload.com/"/>
          <p:cNvSpPr>
            <a:spLocks noChangeShapeType="1"/>
          </p:cNvSpPr>
          <p:nvPr/>
        </p:nvSpPr>
        <p:spPr bwMode="gray">
          <a:xfrm flipV="1">
            <a:off x="3793252" y="6080112"/>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83" name="Text Box 56" descr="© INSCALE GmbH, 26.05.2010&#10;http://www.presentationload.com/"/>
          <p:cNvSpPr txBox="1">
            <a:spLocks noChangeArrowheads="1"/>
          </p:cNvSpPr>
          <p:nvPr/>
        </p:nvSpPr>
        <p:spPr bwMode="gray">
          <a:xfrm>
            <a:off x="4179034" y="5842785"/>
            <a:ext cx="1918800" cy="379591"/>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Algarve Property Limited acquired Vale do Lobo Resort</a:t>
            </a:r>
            <a:endParaRPr lang="en-US" sz="700" noProof="1">
              <a:solidFill>
                <a:srgbClr val="000000"/>
              </a:solidFill>
              <a:latin typeface="Arial" panose="020B0604020202020204" pitchFamily="34" charset="0"/>
              <a:cs typeface="Arial" panose="020B0604020202020204" pitchFamily="34" charset="0"/>
            </a:endParaRPr>
          </a:p>
        </p:txBody>
      </p:sp>
      <p:sp>
        <p:nvSpPr>
          <p:cNvPr id="84" name="Line 55" descr="© INSCALE GmbH, 26.05.2010&#10;http://www.presentationload.com/"/>
          <p:cNvSpPr>
            <a:spLocks noChangeShapeType="1"/>
          </p:cNvSpPr>
          <p:nvPr/>
        </p:nvSpPr>
        <p:spPr bwMode="gray">
          <a:xfrm flipV="1">
            <a:off x="2720676" y="6194478"/>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85" name="Text Box 56" descr="© INSCALE GmbH, 26.05.2010&#10;http://www.presentationload.com/"/>
          <p:cNvSpPr txBox="1">
            <a:spLocks noChangeArrowheads="1"/>
          </p:cNvSpPr>
          <p:nvPr/>
        </p:nvSpPr>
        <p:spPr bwMode="gray">
          <a:xfrm>
            <a:off x="555003" y="6850342"/>
            <a:ext cx="2119405" cy="212879"/>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Amorim Turismo acquired by a Spanish bidder</a:t>
            </a:r>
            <a:endParaRPr lang="en-US" sz="700" noProof="1">
              <a:solidFill>
                <a:srgbClr val="000000"/>
              </a:solidFill>
              <a:latin typeface="Arial" panose="020B0604020202020204" pitchFamily="34" charset="0"/>
              <a:cs typeface="Arial" panose="020B0604020202020204" pitchFamily="34" charset="0"/>
            </a:endParaRPr>
          </a:p>
        </p:txBody>
      </p:sp>
      <p:sp>
        <p:nvSpPr>
          <p:cNvPr id="86" name="Line 55" descr="© INSCALE GmbH, 26.05.2010&#10;http://www.presentationload.com/"/>
          <p:cNvSpPr>
            <a:spLocks noChangeShapeType="1"/>
          </p:cNvSpPr>
          <p:nvPr/>
        </p:nvSpPr>
        <p:spPr bwMode="gray">
          <a:xfrm flipV="1">
            <a:off x="2720676" y="6583628"/>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87" name="Text Box 56" descr="© INSCALE GmbH, 26.05.2010&#10;http://www.presentationload.com/"/>
          <p:cNvSpPr txBox="1">
            <a:spLocks noChangeArrowheads="1"/>
          </p:cNvSpPr>
          <p:nvPr/>
        </p:nvSpPr>
        <p:spPr bwMode="gray">
          <a:xfrm>
            <a:off x="494678" y="6490650"/>
            <a:ext cx="2179730" cy="212879"/>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Shark broker has acquired a 99.95% stake in Albatroz </a:t>
            </a:r>
            <a:endParaRPr lang="en-US" sz="700" noProof="1">
              <a:solidFill>
                <a:srgbClr val="000000"/>
              </a:solidFill>
              <a:latin typeface="Arial" panose="020B0604020202020204" pitchFamily="34" charset="0"/>
              <a:cs typeface="Arial" panose="020B0604020202020204" pitchFamily="34" charset="0"/>
            </a:endParaRPr>
          </a:p>
        </p:txBody>
      </p:sp>
      <p:sp>
        <p:nvSpPr>
          <p:cNvPr id="88" name="Text Box 56" descr="© INSCALE GmbH, 26.05.2010&#10;http://www.presentationload.com/"/>
          <p:cNvSpPr txBox="1">
            <a:spLocks noChangeArrowheads="1"/>
          </p:cNvSpPr>
          <p:nvPr/>
        </p:nvSpPr>
        <p:spPr bwMode="gray">
          <a:xfrm>
            <a:off x="4179034" y="6404053"/>
            <a:ext cx="1918800" cy="379591"/>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Oxy Capital 3 hotels and a casino from Amorim Turismo for €153m</a:t>
            </a:r>
            <a:endParaRPr lang="en-US" sz="700" noProof="1">
              <a:solidFill>
                <a:srgbClr val="000000"/>
              </a:solidFill>
              <a:latin typeface="Arial" panose="020B0604020202020204" pitchFamily="34" charset="0"/>
              <a:cs typeface="Arial" panose="020B0604020202020204" pitchFamily="34" charset="0"/>
            </a:endParaRPr>
          </a:p>
        </p:txBody>
      </p:sp>
      <p:sp>
        <p:nvSpPr>
          <p:cNvPr id="89" name="Line 55" descr="© INSCALE GmbH, 26.05.2010&#10;http://www.presentationload.com/"/>
          <p:cNvSpPr>
            <a:spLocks noChangeShapeType="1"/>
          </p:cNvSpPr>
          <p:nvPr/>
        </p:nvSpPr>
        <p:spPr bwMode="gray">
          <a:xfrm flipV="1">
            <a:off x="3803168" y="6550174"/>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90" name="Line 55" descr="© INSCALE GmbH, 26.05.2010&#10;http://www.presentationload.com/"/>
          <p:cNvSpPr>
            <a:spLocks noChangeShapeType="1"/>
          </p:cNvSpPr>
          <p:nvPr/>
        </p:nvSpPr>
        <p:spPr bwMode="gray">
          <a:xfrm flipV="1">
            <a:off x="3801118" y="7675952"/>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91" name="Text Box 56" descr="© INSCALE GmbH, 26.05.2010&#10;http://www.presentationload.com/"/>
          <p:cNvSpPr txBox="1">
            <a:spLocks noChangeArrowheads="1"/>
          </p:cNvSpPr>
          <p:nvPr/>
        </p:nvSpPr>
        <p:spPr bwMode="gray">
          <a:xfrm>
            <a:off x="4179034" y="7569512"/>
            <a:ext cx="2062394" cy="379591"/>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Minor International aquires Hoteis Tivoli, S.A and Marinoteis S.A. for €87.5m</a:t>
            </a:r>
            <a:endParaRPr lang="en-US" sz="700" noProof="1">
              <a:solidFill>
                <a:srgbClr val="000000"/>
              </a:solidFill>
              <a:latin typeface="Arial" panose="020B0604020202020204" pitchFamily="34" charset="0"/>
              <a:cs typeface="Arial" panose="020B0604020202020204" pitchFamily="34" charset="0"/>
            </a:endParaRPr>
          </a:p>
        </p:txBody>
      </p:sp>
      <p:sp>
        <p:nvSpPr>
          <p:cNvPr id="92" name="Line 55" descr="© INSCALE GmbH, 26.05.2010&#10;http://www.presentationload.com/"/>
          <p:cNvSpPr>
            <a:spLocks noChangeShapeType="1"/>
          </p:cNvSpPr>
          <p:nvPr/>
        </p:nvSpPr>
        <p:spPr bwMode="gray">
          <a:xfrm flipV="1">
            <a:off x="2693076" y="7130517"/>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93" name="Text Box 56" descr="© INSCALE GmbH, 26.05.2010&#10;http://www.presentationload.com/"/>
          <p:cNvSpPr txBox="1">
            <a:spLocks noChangeArrowheads="1"/>
          </p:cNvSpPr>
          <p:nvPr/>
        </p:nvSpPr>
        <p:spPr bwMode="gray">
          <a:xfrm>
            <a:off x="728008" y="7015243"/>
            <a:ext cx="1918800" cy="379591"/>
          </a:xfrm>
          <a:prstGeom prst="rect">
            <a:avLst/>
          </a:prstGeom>
          <a:noFill/>
          <a:ln w="9525">
            <a:noFill/>
            <a:miter lim="800000"/>
            <a:headEnd/>
            <a:tailEnd/>
          </a:ln>
          <a:effectLst/>
        </p:spPr>
        <p:txBody>
          <a:bodyPr wrap="square" lIns="0" tIns="0" rIns="0">
            <a:spAutoFit/>
          </a:bodyPr>
          <a:lstStyle/>
          <a:p>
            <a:pPr algn="r"/>
            <a:r>
              <a:rPr lang="en-US" sz="700" noProof="1" smtClean="0">
                <a:solidFill>
                  <a:srgbClr val="000000"/>
                </a:solidFill>
                <a:latin typeface="Arial" panose="020B0604020202020204" pitchFamily="34" charset="0"/>
                <a:cs typeface="Arial" panose="020B0604020202020204" pitchFamily="34" charset="0"/>
              </a:rPr>
              <a:t>The Fladgate partnership acquires The Vintage House Hotel from ECS Capital</a:t>
            </a:r>
            <a:endParaRPr lang="en-US" sz="700" noProof="1">
              <a:solidFill>
                <a:srgbClr val="808080"/>
              </a:solidFill>
              <a:latin typeface="Arial" panose="020B0604020202020204" pitchFamily="34" charset="0"/>
              <a:cs typeface="Arial" panose="020B0604020202020204" pitchFamily="34" charset="0"/>
            </a:endParaRPr>
          </a:p>
        </p:txBody>
      </p:sp>
      <p:sp>
        <p:nvSpPr>
          <p:cNvPr id="95" name="Line 55" descr="© INSCALE GmbH, 26.05.2010&#10;http://www.presentationload.com/"/>
          <p:cNvSpPr>
            <a:spLocks noChangeShapeType="1"/>
          </p:cNvSpPr>
          <p:nvPr/>
        </p:nvSpPr>
        <p:spPr bwMode="gray">
          <a:xfrm flipV="1">
            <a:off x="3799843" y="7224416"/>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97" name="Text Box 56" descr="© INSCALE GmbH, 26.05.2010&#10;http://www.presentationload.com/"/>
          <p:cNvSpPr txBox="1">
            <a:spLocks noChangeArrowheads="1"/>
          </p:cNvSpPr>
          <p:nvPr/>
        </p:nvSpPr>
        <p:spPr bwMode="gray">
          <a:xfrm>
            <a:off x="4185625" y="7141498"/>
            <a:ext cx="1918800" cy="212879"/>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Grupo AFA acquires Savoy Resort for €115m</a:t>
            </a:r>
            <a:endParaRPr lang="en-US" sz="700" noProof="1">
              <a:solidFill>
                <a:srgbClr val="000000"/>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5"/>
          </p:nvPr>
        </p:nvSpPr>
        <p:spPr>
          <a:xfrm>
            <a:off x="3339070" y="9586997"/>
            <a:ext cx="394516" cy="148531"/>
          </a:xfrm>
        </p:spPr>
        <p:txBody>
          <a:bodyPr/>
          <a:lstStyle/>
          <a:p>
            <a:pPr>
              <a:defRPr/>
            </a:pPr>
            <a:fld id="{B8325105-167D-4862-BDE6-B81FF841FD87}" type="slidenum">
              <a:rPr lang="en-US" smtClean="0"/>
              <a:pPr>
                <a:defRPr/>
              </a:pPr>
              <a:t>47</a:t>
            </a:fld>
            <a:endParaRPr lang="en-US" dirty="0"/>
          </a:p>
        </p:txBody>
      </p:sp>
      <p:sp>
        <p:nvSpPr>
          <p:cNvPr id="103" name="Line 55" descr="© INSCALE GmbH, 26.05.2010&#10;http://www.presentationload.com/"/>
          <p:cNvSpPr>
            <a:spLocks noChangeShapeType="1"/>
          </p:cNvSpPr>
          <p:nvPr/>
        </p:nvSpPr>
        <p:spPr bwMode="gray">
          <a:xfrm flipV="1">
            <a:off x="2701626" y="6957849"/>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105" name="Line 55" descr="© INSCALE GmbH, 26.05.2010&#10;http://www.presentationload.com/"/>
          <p:cNvSpPr>
            <a:spLocks noChangeShapeType="1"/>
          </p:cNvSpPr>
          <p:nvPr/>
        </p:nvSpPr>
        <p:spPr bwMode="gray">
          <a:xfrm flipV="1">
            <a:off x="2720676" y="6789747"/>
            <a:ext cx="360000"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Tree>
    <p:extLst>
      <p:ext uri="{BB962C8B-B14F-4D97-AF65-F5344CB8AC3E}">
        <p14:creationId xmlns:p14="http://schemas.microsoft.com/office/powerpoint/2010/main" val="6645718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1495"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Slide Number Placeholder 1"/>
          <p:cNvSpPr>
            <a:spLocks noGrp="1"/>
          </p:cNvSpPr>
          <p:nvPr>
            <p:ph type="sldNum" sz="quarter" idx="15"/>
          </p:nvPr>
        </p:nvSpPr>
        <p:spPr>
          <a:xfrm>
            <a:off x="3339070" y="9586997"/>
            <a:ext cx="394516" cy="148531"/>
          </a:xfrm>
        </p:spPr>
        <p:txBody>
          <a:bodyPr/>
          <a:lstStyle/>
          <a:p>
            <a:pPr>
              <a:defRPr/>
            </a:pPr>
            <a:fld id="{B8325105-167D-4862-BDE6-B81FF841FD87}" type="slidenum">
              <a:rPr lang="en-US" smtClean="0"/>
              <a:pPr>
                <a:defRPr/>
              </a:pPr>
              <a:t>48</a:t>
            </a:fld>
            <a:endParaRPr lang="en-US" dirty="0"/>
          </a:p>
        </p:txBody>
      </p:sp>
      <p:graphicFrame>
        <p:nvGraphicFramePr>
          <p:cNvPr id="98" name="Table 97"/>
          <p:cNvGraphicFramePr>
            <a:graphicFrameLocks noGrp="1"/>
          </p:cNvGraphicFramePr>
          <p:nvPr>
            <p:extLst>
              <p:ext uri="{D42A27DB-BD31-4B8C-83A1-F6EECF244321}">
                <p14:modId xmlns:p14="http://schemas.microsoft.com/office/powerpoint/2010/main" val="2315638148"/>
              </p:ext>
            </p:extLst>
          </p:nvPr>
        </p:nvGraphicFramePr>
        <p:xfrm>
          <a:off x="2666231" y="3459186"/>
          <a:ext cx="3554718" cy="2303640"/>
        </p:xfrm>
        <a:graphic>
          <a:graphicData uri="http://schemas.openxmlformats.org/drawingml/2006/table">
            <a:tbl>
              <a:tblPr firstRow="1" bandRow="1">
                <a:tableStyleId>{5C22544A-7EE6-4342-B048-85BDC9FD1C3A}</a:tableStyleId>
              </a:tblPr>
              <a:tblGrid>
                <a:gridCol w="3554718"/>
              </a:tblGrid>
              <a:tr h="612000">
                <a:tc>
                  <a:txBody>
                    <a:bodyPr/>
                    <a:lstStyle/>
                    <a:p>
                      <a:pPr marL="0" algn="l" rtl="0" eaLnBrk="1" latinLnBrk="0" hangingPunct="1">
                        <a:spcBef>
                          <a:spcPts val="0"/>
                        </a:spcBef>
                        <a:spcAft>
                          <a:spcPts val="0"/>
                        </a:spcAft>
                      </a:pPr>
                      <a:r>
                        <a:rPr lang="en-US" sz="900" b="1" kern="1200" noProof="0" dirty="0" smtClean="0">
                          <a:solidFill>
                            <a:srgbClr val="545454"/>
                          </a:solidFill>
                          <a:effectLst/>
                          <a:latin typeface="Arial" panose="020B0604020202020204" pitchFamily="34" charset="0"/>
                          <a:ea typeface="+mn-ea"/>
                          <a:cs typeface="Arial" panose="020B0604020202020204" pitchFamily="34" charset="0"/>
                        </a:rPr>
                        <a:t>Government support</a:t>
                      </a:r>
                    </a:p>
                    <a:p>
                      <a:pPr marL="0" algn="l" rtl="0" eaLnBrk="1" latinLnBrk="0" hangingPunct="1">
                        <a:spcBef>
                          <a:spcPts val="0"/>
                        </a:spcBef>
                        <a:spcAft>
                          <a:spcPts val="0"/>
                        </a:spcAft>
                      </a:pPr>
                      <a:r>
                        <a:rPr lang="en-IN" sz="900" b="0" kern="1200" noProof="0" dirty="0" smtClean="0">
                          <a:solidFill>
                            <a:srgbClr val="545454"/>
                          </a:solidFill>
                          <a:effectLst/>
                          <a:latin typeface="Arial" panose="020B0604020202020204" pitchFamily="34" charset="0"/>
                          <a:ea typeface="+mn-ea"/>
                          <a:cs typeface="Arial" panose="020B0604020202020204" pitchFamily="34" charset="0"/>
                        </a:rPr>
                        <a:t>Government plans to exempt homestays from service tax or commercial levies and make their licensing process online, which is expected to encourage people to offer homestays to tourists, Budgetary</a:t>
                      </a:r>
                      <a:r>
                        <a:rPr lang="en-IN" sz="900" b="0" kern="1200" baseline="0" noProof="0" dirty="0" smtClean="0">
                          <a:solidFill>
                            <a:srgbClr val="545454"/>
                          </a:solidFill>
                          <a:effectLst/>
                          <a:latin typeface="Arial" panose="020B0604020202020204" pitchFamily="34" charset="0"/>
                          <a:ea typeface="+mn-ea"/>
                          <a:cs typeface="Arial" panose="020B0604020202020204" pitchFamily="34" charset="0"/>
                        </a:rPr>
                        <a:t> support of US$2.8billion in 12</a:t>
                      </a:r>
                      <a:r>
                        <a:rPr lang="en-IN" sz="900" b="0" kern="1200" baseline="30000" noProof="0" dirty="0" smtClean="0">
                          <a:solidFill>
                            <a:srgbClr val="545454"/>
                          </a:solidFill>
                          <a:effectLst/>
                          <a:latin typeface="Arial" panose="020B0604020202020204" pitchFamily="34" charset="0"/>
                          <a:ea typeface="+mn-ea"/>
                          <a:cs typeface="Arial" panose="020B0604020202020204" pitchFamily="34" charset="0"/>
                        </a:rPr>
                        <a:t>th</a:t>
                      </a:r>
                      <a:r>
                        <a:rPr lang="en-IN" sz="900" b="0" kern="1200" baseline="0" noProof="0" dirty="0" smtClean="0">
                          <a:solidFill>
                            <a:srgbClr val="545454"/>
                          </a:solidFill>
                          <a:effectLst/>
                          <a:latin typeface="Arial" panose="020B0604020202020204" pitchFamily="34" charset="0"/>
                          <a:ea typeface="+mn-ea"/>
                          <a:cs typeface="Arial" panose="020B0604020202020204" pitchFamily="34" charset="0"/>
                        </a:rPr>
                        <a:t> 5-year plan, 5-year tax holiday for 2, 3 &amp; 4 star hotels located around UNESCO World Heritage sites </a:t>
                      </a:r>
                      <a:endParaRPr lang="en-US" sz="900" b="0" noProof="0" dirty="0"/>
                    </a:p>
                  </a:txBody>
                  <a:tcPr marL="54000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12000">
                <a:tc>
                  <a:txBody>
                    <a:bodyPr/>
                    <a:lstStyle/>
                    <a:p>
                      <a:r>
                        <a:rPr lang="en-US" sz="900" b="1" noProof="0" dirty="0" smtClean="0"/>
                        <a:t>Strategic initiative</a:t>
                      </a:r>
                    </a:p>
                    <a:p>
                      <a:r>
                        <a:rPr lang="en-IN" sz="900" b="0" noProof="0" dirty="0" smtClean="0"/>
                        <a:t>Government of India covered 150 countries under e-visa scheme in 2015</a:t>
                      </a:r>
                      <a:endParaRPr lang="en-US" sz="900" b="0" noProof="0" dirty="0" smtClean="0"/>
                    </a:p>
                  </a:txBody>
                  <a:tcPr marL="540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12000">
                <a:tc>
                  <a:txBody>
                    <a:bodyPr/>
                    <a:lstStyle/>
                    <a:p>
                      <a:pPr algn="l" rtl="0"/>
                      <a:r>
                        <a:rPr lang="en-US" sz="900" b="1" i="0" u="none" strike="noStrike" baseline="0" noProof="0" dirty="0" smtClean="0">
                          <a:solidFill>
                            <a:srgbClr val="545454"/>
                          </a:solidFill>
                          <a:latin typeface="Arial" panose="020B0604020202020204" pitchFamily="34" charset="0"/>
                        </a:rPr>
                        <a:t>FDI</a:t>
                      </a:r>
                    </a:p>
                    <a:p>
                      <a:pPr algn="l">
                        <a:spcAft>
                          <a:spcPts val="600"/>
                        </a:spcAft>
                      </a:pPr>
                      <a:r>
                        <a:rPr lang="de-DE" sz="900" noProof="0" dirty="0" smtClean="0">
                          <a:solidFill>
                            <a:srgbClr val="646464"/>
                          </a:solidFill>
                          <a:latin typeface="Arial" panose="020B0604020202020204" pitchFamily="34" charset="0"/>
                          <a:cs typeface="Arial" panose="020B0604020202020204" pitchFamily="34" charset="0"/>
                        </a:rPr>
                        <a:t>100% through automatic route, US$9.2billion of FDI during 2000-2016. A</a:t>
                      </a:r>
                      <a:r>
                        <a:rPr lang="en-IN" sz="900" noProof="0" dirty="0" smtClean="0">
                          <a:solidFill>
                            <a:srgbClr val="646464"/>
                          </a:solidFill>
                          <a:latin typeface="Arial" panose="020B0604020202020204" pitchFamily="34" charset="0"/>
                          <a:cs typeface="Arial" panose="020B0604020202020204" pitchFamily="34" charset="0"/>
                        </a:rPr>
                        <a:t>mong top 10 sectors to attract FDI, US$126billion capital investment required by 2025</a:t>
                      </a:r>
                      <a:endParaRPr lang="de-DE" sz="900" noProof="0" dirty="0" smtClean="0">
                        <a:solidFill>
                          <a:srgbClr val="646464"/>
                        </a:solidFill>
                        <a:latin typeface="Arial" panose="020B0604020202020204" pitchFamily="34" charset="0"/>
                        <a:cs typeface="Arial" panose="020B0604020202020204" pitchFamily="34" charset="0"/>
                      </a:endParaRPr>
                    </a:p>
                  </a:txBody>
                  <a:tcPr marL="54000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9" name="Title 5"/>
          <p:cNvSpPr txBox="1">
            <a:spLocks/>
          </p:cNvSpPr>
          <p:nvPr/>
        </p:nvSpPr>
        <p:spPr>
          <a:xfrm>
            <a:off x="538163" y="556377"/>
            <a:ext cx="5516880" cy="1217611"/>
          </a:xfrm>
          <a:prstGeom prst="rect">
            <a:avLst/>
          </a:prstGeom>
        </p:spPr>
        <p:txBody>
          <a:bodyPr vert="horz" lIns="91440" tIns="45720" rIns="91440" bIns="45720" rtlCol="0" anchor="t">
            <a:normAutofit/>
          </a:bodyPr>
          <a:lstStyle>
            <a:lvl1pPr algn="l" defTabSz="913926" rtl="0" eaLnBrk="1" fontAlgn="base" hangingPunct="1">
              <a:lnSpc>
                <a:spcPts val="2698"/>
              </a:lnSpc>
              <a:spcBef>
                <a:spcPct val="0"/>
              </a:spcBef>
              <a:spcAft>
                <a:spcPct val="0"/>
              </a:spcAft>
              <a:defRPr lang="en-US" sz="2400" b="1" dirty="0">
                <a:solidFill>
                  <a:schemeClr val="tx1"/>
                </a:solidFill>
                <a:latin typeface="EYInterstate Regular" panose="02000503020000020004" pitchFamily="2" charset="0"/>
                <a:ea typeface="+mn-ea"/>
                <a:cs typeface="+mn-cs"/>
              </a:defRPr>
            </a:lvl1pPr>
            <a:lvl2pPr algn="l" defTabSz="913926" rtl="0" eaLnBrk="1" fontAlgn="base" hangingPunct="1">
              <a:lnSpc>
                <a:spcPts val="2698"/>
              </a:lnSpc>
              <a:spcBef>
                <a:spcPct val="0"/>
              </a:spcBef>
              <a:spcAft>
                <a:spcPct val="0"/>
              </a:spcAft>
              <a:defRPr sz="2200">
                <a:solidFill>
                  <a:schemeClr val="tx1"/>
                </a:solidFill>
                <a:latin typeface="EYInterstate" pitchFamily="2" charset="0"/>
              </a:defRPr>
            </a:lvl2pPr>
            <a:lvl3pPr algn="l" defTabSz="913926" rtl="0" eaLnBrk="1" fontAlgn="base" hangingPunct="1">
              <a:lnSpc>
                <a:spcPts val="2698"/>
              </a:lnSpc>
              <a:spcBef>
                <a:spcPct val="0"/>
              </a:spcBef>
              <a:spcAft>
                <a:spcPct val="0"/>
              </a:spcAft>
              <a:defRPr sz="2200">
                <a:solidFill>
                  <a:schemeClr val="tx1"/>
                </a:solidFill>
                <a:latin typeface="EYInterstate" pitchFamily="2" charset="0"/>
              </a:defRPr>
            </a:lvl3pPr>
            <a:lvl4pPr algn="l" defTabSz="913926" rtl="0" eaLnBrk="1" fontAlgn="base" hangingPunct="1">
              <a:lnSpc>
                <a:spcPts val="2698"/>
              </a:lnSpc>
              <a:spcBef>
                <a:spcPct val="0"/>
              </a:spcBef>
              <a:spcAft>
                <a:spcPct val="0"/>
              </a:spcAft>
              <a:defRPr sz="2200">
                <a:solidFill>
                  <a:schemeClr val="tx1"/>
                </a:solidFill>
                <a:latin typeface="EYInterstate" pitchFamily="2" charset="0"/>
              </a:defRPr>
            </a:lvl4pPr>
            <a:lvl5pPr algn="l" defTabSz="913926" rtl="0" eaLnBrk="1" fontAlgn="base" hangingPunct="1">
              <a:lnSpc>
                <a:spcPts val="2698"/>
              </a:lnSpc>
              <a:spcBef>
                <a:spcPct val="0"/>
              </a:spcBef>
              <a:spcAft>
                <a:spcPct val="0"/>
              </a:spcAft>
              <a:defRPr sz="2200">
                <a:solidFill>
                  <a:schemeClr val="tx1"/>
                </a:solidFill>
                <a:latin typeface="EYInterstate" pitchFamily="2" charset="0"/>
              </a:defRPr>
            </a:lvl5pPr>
            <a:lvl6pPr marL="419793" algn="l" defTabSz="913926" rtl="0" eaLnBrk="1" fontAlgn="base" hangingPunct="1">
              <a:lnSpc>
                <a:spcPts val="2698"/>
              </a:lnSpc>
              <a:spcBef>
                <a:spcPct val="0"/>
              </a:spcBef>
              <a:spcAft>
                <a:spcPct val="0"/>
              </a:spcAft>
              <a:defRPr sz="2200">
                <a:solidFill>
                  <a:schemeClr val="tx1"/>
                </a:solidFill>
                <a:latin typeface="EYInterstate" pitchFamily="2" charset="0"/>
              </a:defRPr>
            </a:lvl6pPr>
            <a:lvl7pPr marL="839588" algn="l" defTabSz="913926" rtl="0" eaLnBrk="1" fontAlgn="base" hangingPunct="1">
              <a:lnSpc>
                <a:spcPts val="2698"/>
              </a:lnSpc>
              <a:spcBef>
                <a:spcPct val="0"/>
              </a:spcBef>
              <a:spcAft>
                <a:spcPct val="0"/>
              </a:spcAft>
              <a:defRPr sz="2200">
                <a:solidFill>
                  <a:schemeClr val="tx1"/>
                </a:solidFill>
                <a:latin typeface="EYInterstate" pitchFamily="2" charset="0"/>
              </a:defRPr>
            </a:lvl7pPr>
            <a:lvl8pPr marL="1259380" algn="l" defTabSz="913926" rtl="0" eaLnBrk="1" fontAlgn="base" hangingPunct="1">
              <a:lnSpc>
                <a:spcPts val="2698"/>
              </a:lnSpc>
              <a:spcBef>
                <a:spcPct val="0"/>
              </a:spcBef>
              <a:spcAft>
                <a:spcPct val="0"/>
              </a:spcAft>
              <a:defRPr sz="2200">
                <a:solidFill>
                  <a:schemeClr val="tx1"/>
                </a:solidFill>
                <a:latin typeface="EYInterstate" pitchFamily="2" charset="0"/>
              </a:defRPr>
            </a:lvl8pPr>
            <a:lvl9pPr marL="1679175" algn="l" defTabSz="913926" rtl="0" eaLnBrk="1" fontAlgn="base" hangingPunct="1">
              <a:lnSpc>
                <a:spcPts val="2698"/>
              </a:lnSpc>
              <a:spcBef>
                <a:spcPct val="0"/>
              </a:spcBef>
              <a:spcAft>
                <a:spcPct val="0"/>
              </a:spcAft>
              <a:defRPr sz="2200">
                <a:solidFill>
                  <a:schemeClr val="tx1"/>
                </a:solidFill>
                <a:latin typeface="EYInterstate" pitchFamily="2" charset="0"/>
              </a:defRPr>
            </a:lvl9pPr>
          </a:lstStyle>
          <a:p>
            <a:r>
              <a:rPr lang="en-US" sz="2200" dirty="0" smtClean="0">
                <a:latin typeface="Arial" panose="020B0604020202020204" pitchFamily="34" charset="0"/>
                <a:cs typeface="Arial" panose="020B0604020202020204" pitchFamily="34" charset="0"/>
              </a:rPr>
              <a:t>Tourism &amp; Hospitality Sector</a:t>
            </a:r>
          </a:p>
          <a:p>
            <a:r>
              <a:rPr lang="en-US" sz="2200" kern="0" dirty="0" smtClean="0">
                <a:solidFill>
                  <a:schemeClr val="accent2"/>
                </a:solidFill>
                <a:latin typeface="Arial" panose="020B0604020202020204" pitchFamily="34" charset="0"/>
                <a:cs typeface="Arial" panose="020B0604020202020204" pitchFamily="34" charset="0"/>
              </a:rPr>
              <a:t>What can India gain? </a:t>
            </a:r>
            <a:endParaRPr lang="en-US" sz="2200" kern="0" dirty="0">
              <a:solidFill>
                <a:schemeClr val="accent2"/>
              </a:solidFill>
              <a:latin typeface="Arial" panose="020B0604020202020204" pitchFamily="34" charset="0"/>
              <a:cs typeface="Arial" panose="020B0604020202020204" pitchFamily="34" charset="0"/>
            </a:endParaRPr>
          </a:p>
        </p:txBody>
      </p:sp>
      <p:cxnSp>
        <p:nvCxnSpPr>
          <p:cNvPr id="101" name="Straight Connector 100"/>
          <p:cNvCxnSpPr/>
          <p:nvPr/>
        </p:nvCxnSpPr>
        <p:spPr bwMode="auto">
          <a:xfrm>
            <a:off x="629464" y="2312196"/>
            <a:ext cx="914400" cy="91440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 name="Group 101"/>
          <p:cNvGrpSpPr/>
          <p:nvPr/>
        </p:nvGrpSpPr>
        <p:grpSpPr>
          <a:xfrm>
            <a:off x="570806" y="1471945"/>
            <a:ext cx="5582745" cy="230176"/>
            <a:chOff x="570806" y="1876855"/>
            <a:chExt cx="5582745" cy="230176"/>
          </a:xfrm>
        </p:grpSpPr>
        <p:cxnSp>
          <p:nvCxnSpPr>
            <p:cNvPr id="106" name="Straight Connector 105"/>
            <p:cNvCxnSpPr/>
            <p:nvPr/>
          </p:nvCxnSpPr>
          <p:spPr bwMode="auto">
            <a:xfrm>
              <a:off x="666443" y="2107031"/>
              <a:ext cx="5487108" cy="0"/>
            </a:xfrm>
            <a:prstGeom prst="line">
              <a:avLst/>
            </a:prstGeom>
            <a:ln/>
            <a:extLst/>
          </p:spPr>
          <p:style>
            <a:lnRef idx="1">
              <a:schemeClr val="dk1"/>
            </a:lnRef>
            <a:fillRef idx="0">
              <a:schemeClr val="dk1"/>
            </a:fillRef>
            <a:effectRef idx="0">
              <a:schemeClr val="dk1"/>
            </a:effectRef>
            <a:fontRef idx="minor">
              <a:schemeClr val="tx1"/>
            </a:fontRef>
          </p:style>
        </p:cxnSp>
        <p:sp>
          <p:nvSpPr>
            <p:cNvPr id="107" name="Text Placeholder 6"/>
            <p:cNvSpPr txBox="1">
              <a:spLocks/>
            </p:cNvSpPr>
            <p:nvPr/>
          </p:nvSpPr>
          <p:spPr>
            <a:xfrm>
              <a:off x="570806" y="1876855"/>
              <a:ext cx="4437922" cy="23017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Indian reality</a:t>
              </a:r>
            </a:p>
          </p:txBody>
        </p:sp>
      </p:grpSp>
      <p:sp>
        <p:nvSpPr>
          <p:cNvPr id="108" name="Rectangle 107"/>
          <p:cNvSpPr/>
          <p:nvPr/>
        </p:nvSpPr>
        <p:spPr bwMode="auto">
          <a:xfrm>
            <a:off x="645325" y="1834907"/>
            <a:ext cx="1784710" cy="4140000"/>
          </a:xfrm>
          <a:prstGeom prst="rect">
            <a:avLst/>
          </a:prstGeom>
          <a:solidFill>
            <a:schemeClr val="accent3">
              <a:lumMod val="95000"/>
            </a:schemeClr>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GB" sz="1100" b="0" i="0" u="none" strike="noStrike" cap="none" normalizeH="0" baseline="0" smtClean="0">
              <a:ln>
                <a:noFill/>
              </a:ln>
              <a:solidFill>
                <a:srgbClr val="010024"/>
              </a:solidFill>
              <a:effectLst/>
              <a:latin typeface="EYInterstate Regular" pitchFamily="1" charset="0"/>
            </a:endParaRPr>
          </a:p>
        </p:txBody>
      </p:sp>
      <p:graphicFrame>
        <p:nvGraphicFramePr>
          <p:cNvPr id="109" name="Table 108"/>
          <p:cNvGraphicFramePr>
            <a:graphicFrameLocks noGrp="1"/>
          </p:cNvGraphicFramePr>
          <p:nvPr>
            <p:extLst>
              <p:ext uri="{D42A27DB-BD31-4B8C-83A1-F6EECF244321}">
                <p14:modId xmlns:p14="http://schemas.microsoft.com/office/powerpoint/2010/main" val="1110064995"/>
              </p:ext>
            </p:extLst>
          </p:nvPr>
        </p:nvGraphicFramePr>
        <p:xfrm>
          <a:off x="714152" y="1787973"/>
          <a:ext cx="1632186" cy="1636740"/>
        </p:xfrm>
        <a:graphic>
          <a:graphicData uri="http://schemas.openxmlformats.org/drawingml/2006/table">
            <a:tbl>
              <a:tblPr firstRow="1" bandRow="1">
                <a:tableStyleId>{5C22544A-7EE6-4342-B048-85BDC9FD1C3A}</a:tableStyleId>
              </a:tblPr>
              <a:tblGrid>
                <a:gridCol w="1632186"/>
              </a:tblGrid>
              <a:tr h="144870">
                <a:tc>
                  <a:txBody>
                    <a:bodyPr/>
                    <a:lstStyle/>
                    <a:p>
                      <a:r>
                        <a:rPr lang="en-US" sz="1050" b="1" noProof="0" dirty="0" smtClean="0">
                          <a:solidFill>
                            <a:srgbClr val="7030A0"/>
                          </a:solidFill>
                          <a:latin typeface="Arial" panose="020B0604020202020204" pitchFamily="34" charset="0"/>
                          <a:cs typeface="Arial" panose="020B0604020202020204" pitchFamily="34" charset="0"/>
                        </a:rPr>
                        <a:t>Key Sector</a:t>
                      </a:r>
                    </a:p>
                  </a:txBody>
                  <a:tcPr marL="36000" marR="36000" marT="72000">
                    <a:lnL w="12700" cmpd="sng">
                      <a:noFill/>
                    </a:lnL>
                    <a:lnR w="12700" cmpd="sng">
                      <a:noFill/>
                    </a:lnR>
                    <a:lnT w="12700" cmpd="sng">
                      <a:noFill/>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r>
              <a:tr h="516253">
                <a:tc>
                  <a:txBody>
                    <a:bodyPr/>
                    <a:lstStyle/>
                    <a:p>
                      <a:pPr algn="l">
                        <a:spcAft>
                          <a:spcPts val="600"/>
                        </a:spcAft>
                      </a:pPr>
                      <a:r>
                        <a:rPr lang="en-IN" sz="900" dirty="0" smtClean="0"/>
                        <a:t>Emerged as one of the key growth drivers among the services sector </a:t>
                      </a:r>
                      <a:endParaRPr lang="en-US" sz="900" noProof="0" dirty="0" smtClean="0">
                        <a:solidFill>
                          <a:srgbClr val="646464"/>
                        </a:solidFill>
                        <a:latin typeface="Arial" panose="020B0604020202020204" pitchFamily="34" charset="0"/>
                        <a:cs typeface="Arial" panose="020B0604020202020204" pitchFamily="34" charset="0"/>
                      </a:endParaRPr>
                    </a:p>
                  </a:txBody>
                  <a:tcPr marL="36000" marR="36000" marT="72000">
                    <a:lnL w="12700" cmpd="sng">
                      <a:noFill/>
                    </a:lnL>
                    <a:lnR w="12700" cmpd="sng">
                      <a:noFill/>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1448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smtClean="0">
                          <a:solidFill>
                            <a:schemeClr val="tx1"/>
                          </a:solidFill>
                          <a:latin typeface="Arial" panose="020B0604020202020204" pitchFamily="34" charset="0"/>
                          <a:ea typeface="+mn-ea"/>
                          <a:cs typeface="Arial" panose="020B0604020202020204" pitchFamily="34" charset="0"/>
                        </a:rPr>
                        <a:t>Global Tourism &amp; Travel competitive index</a:t>
                      </a:r>
                    </a:p>
                  </a:txBody>
                  <a:tcPr marL="36000" marR="36000" marT="7200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15779">
                <a:tc>
                  <a:txBody>
                    <a:bodyPr/>
                    <a:lstStyle/>
                    <a:p>
                      <a:pPr marL="0" marR="0" lvl="0" indent="0" algn="l" defTabSz="839588" rtl="0" eaLnBrk="1" fontAlgn="auto" latinLnBrk="0" hangingPunct="1">
                        <a:lnSpc>
                          <a:spcPct val="100000"/>
                        </a:lnSpc>
                        <a:spcBef>
                          <a:spcPts val="0"/>
                        </a:spcBef>
                        <a:spcAft>
                          <a:spcPts val="600"/>
                        </a:spcAft>
                        <a:buClrTx/>
                        <a:buSzTx/>
                        <a:buFontTx/>
                        <a:buNone/>
                        <a:tabLst/>
                        <a:defRPr/>
                      </a:pPr>
                      <a:r>
                        <a:rPr lang="en-IN" sz="900" noProof="0" dirty="0" smtClean="0">
                          <a:solidFill>
                            <a:srgbClr val="646464"/>
                          </a:solidFill>
                          <a:latin typeface="Arial" panose="020B0604020202020204" pitchFamily="34" charset="0"/>
                          <a:cs typeface="Arial" panose="020B0604020202020204" pitchFamily="34" charset="0"/>
                        </a:rPr>
                        <a:t>Moved up 13 positions to 52</a:t>
                      </a:r>
                      <a:r>
                        <a:rPr lang="en-IN" sz="900" baseline="30000" noProof="0" dirty="0" smtClean="0">
                          <a:solidFill>
                            <a:srgbClr val="646464"/>
                          </a:solidFill>
                          <a:latin typeface="Arial" panose="020B0604020202020204" pitchFamily="34" charset="0"/>
                          <a:cs typeface="Arial" panose="020B0604020202020204" pitchFamily="34" charset="0"/>
                        </a:rPr>
                        <a:t>nd</a:t>
                      </a:r>
                      <a:r>
                        <a:rPr lang="en-IN" sz="900" baseline="0" noProof="0" dirty="0" smtClean="0">
                          <a:solidFill>
                            <a:srgbClr val="646464"/>
                          </a:solidFill>
                          <a:latin typeface="Arial" panose="020B0604020202020204" pitchFamily="34" charset="0"/>
                          <a:cs typeface="Arial" panose="020B0604020202020204" pitchFamily="34" charset="0"/>
                        </a:rPr>
                        <a:t> </a:t>
                      </a:r>
                      <a:r>
                        <a:rPr lang="en-IN" sz="900" noProof="0" dirty="0" smtClean="0">
                          <a:solidFill>
                            <a:srgbClr val="646464"/>
                          </a:solidFill>
                          <a:latin typeface="Arial" panose="020B0604020202020204" pitchFamily="34" charset="0"/>
                          <a:cs typeface="Arial" panose="020B0604020202020204" pitchFamily="34" charset="0"/>
                        </a:rPr>
                        <a:t> from 65</a:t>
                      </a:r>
                      <a:r>
                        <a:rPr lang="en-IN" sz="900" baseline="30000" noProof="0" dirty="0" smtClean="0">
                          <a:solidFill>
                            <a:srgbClr val="646464"/>
                          </a:solidFill>
                          <a:latin typeface="Arial" panose="020B0604020202020204" pitchFamily="34" charset="0"/>
                          <a:cs typeface="Arial" panose="020B0604020202020204" pitchFamily="34" charset="0"/>
                        </a:rPr>
                        <a:t>th</a:t>
                      </a:r>
                      <a:endParaRPr lang="en-US" sz="900" noProof="0" dirty="0" smtClean="0">
                        <a:solidFill>
                          <a:srgbClr val="646464"/>
                        </a:solidFill>
                        <a:latin typeface="Arial" panose="020B0604020202020204" pitchFamily="34" charset="0"/>
                        <a:cs typeface="Arial" panose="020B0604020202020204" pitchFamily="34" charset="0"/>
                      </a:endParaRPr>
                    </a:p>
                  </a:txBody>
                  <a:tcPr marL="36000" marR="36000" marT="7200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10" name="Table 109"/>
          <p:cNvGraphicFramePr>
            <a:graphicFrameLocks noGrp="1"/>
          </p:cNvGraphicFramePr>
          <p:nvPr>
            <p:extLst>
              <p:ext uri="{D42A27DB-BD31-4B8C-83A1-F6EECF244321}">
                <p14:modId xmlns:p14="http://schemas.microsoft.com/office/powerpoint/2010/main" val="4186547326"/>
              </p:ext>
            </p:extLst>
          </p:nvPr>
        </p:nvGraphicFramePr>
        <p:xfrm>
          <a:off x="704585" y="3406125"/>
          <a:ext cx="1651319" cy="2574000"/>
        </p:xfrm>
        <a:graphic>
          <a:graphicData uri="http://schemas.openxmlformats.org/drawingml/2006/table">
            <a:tbl>
              <a:tblPr firstRow="1" bandRow="1">
                <a:tableStyleId>{5C22544A-7EE6-4342-B048-85BDC9FD1C3A}</a:tableStyleId>
              </a:tblPr>
              <a:tblGrid>
                <a:gridCol w="1651319"/>
              </a:tblGrid>
              <a:tr h="1448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smtClean="0">
                          <a:solidFill>
                            <a:srgbClr val="C893C7"/>
                          </a:solidFill>
                          <a:latin typeface="Arial" panose="020B0604020202020204" pitchFamily="34" charset="0"/>
                          <a:ea typeface="+mn-ea"/>
                          <a:cs typeface="Arial" panose="020B0604020202020204" pitchFamily="34" charset="0"/>
                        </a:rPr>
                        <a:t>GDP contribution</a:t>
                      </a:r>
                    </a:p>
                  </a:txBody>
                  <a:tcPr marL="36000" marR="36000" marT="72000">
                    <a:lnL w="12700" cmpd="sng">
                      <a:noFill/>
                    </a:lnL>
                    <a:lnR w="12700" cmpd="sng">
                      <a:noFill/>
                    </a:lnR>
                    <a:lnT w="12700" cmpd="sng">
                      <a:noFill/>
                    </a:lnT>
                    <a:lnB w="12700" cap="flat" cmpd="sng" algn="ctr">
                      <a:solidFill>
                        <a:srgbClr val="C893C7"/>
                      </a:solidFill>
                      <a:prstDash val="solid"/>
                      <a:round/>
                      <a:headEnd type="none" w="med" len="med"/>
                      <a:tailEnd type="none" w="med" len="med"/>
                    </a:lnB>
                    <a:lnTlToBr w="12700" cmpd="sng">
                      <a:noFill/>
                      <a:prstDash val="solid"/>
                    </a:lnTlToBr>
                    <a:lnBlToTr w="12700" cmpd="sng">
                      <a:noFill/>
                      <a:prstDash val="solid"/>
                    </a:lnBlToTr>
                    <a:noFill/>
                  </a:tcPr>
                </a:tc>
              </a:tr>
              <a:tr h="188591">
                <a:tc>
                  <a:txBody>
                    <a:bodyPr/>
                    <a:lstStyle/>
                    <a:p>
                      <a:pPr algn="l">
                        <a:spcAft>
                          <a:spcPts val="600"/>
                        </a:spcAft>
                      </a:pPr>
                      <a:r>
                        <a:rPr lang="en-IN" sz="900" noProof="0" dirty="0" smtClean="0">
                          <a:solidFill>
                            <a:srgbClr val="646464"/>
                          </a:solidFill>
                          <a:latin typeface="Arial" panose="020B0604020202020204" pitchFamily="34" charset="0"/>
                          <a:cs typeface="Arial" panose="020B0604020202020204" pitchFamily="34" charset="0"/>
                        </a:rPr>
                        <a:t>7.5% of the GDP, total contribution in 2016 is c US$136 billion, expected to grow at 5% CAGR during 2016-26, and to reach US$280.5 billion by 2026</a:t>
                      </a:r>
                      <a:endParaRPr lang="en-US" sz="900" noProof="0" dirty="0" smtClean="0">
                        <a:solidFill>
                          <a:srgbClr val="646464"/>
                        </a:solidFill>
                        <a:latin typeface="Arial" panose="020B0604020202020204" pitchFamily="34" charset="0"/>
                        <a:cs typeface="Arial" panose="020B0604020202020204" pitchFamily="34" charset="0"/>
                      </a:endParaRPr>
                    </a:p>
                  </a:txBody>
                  <a:tcPr marL="36000" marR="36000" marT="72000">
                    <a:lnL w="12700" cmpd="sng">
                      <a:noFill/>
                    </a:lnL>
                    <a:lnR w="12700" cmpd="sng">
                      <a:noFill/>
                    </a:lnR>
                    <a:lnT w="12700" cap="flat" cmpd="sng" algn="ctr">
                      <a:solidFill>
                        <a:srgbClr val="C893C7"/>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1448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smtClean="0">
                          <a:solidFill>
                            <a:srgbClr val="2C973E"/>
                          </a:solidFill>
                          <a:latin typeface="Arial" panose="020B0604020202020204" pitchFamily="34" charset="0"/>
                          <a:ea typeface="+mn-ea"/>
                          <a:cs typeface="Arial" panose="020B0604020202020204" pitchFamily="34" charset="0"/>
                        </a:rPr>
                        <a:t>Road Ahead</a:t>
                      </a:r>
                    </a:p>
                  </a:txBody>
                  <a:tcPr marL="36000" marR="36000" marT="72000">
                    <a:lnL w="12700" cmpd="sng">
                      <a:noFill/>
                    </a:lnL>
                    <a:lnR w="12700" cmpd="sng">
                      <a:noFill/>
                    </a:lnR>
                    <a:lnT w="12700" cmpd="sng">
                      <a:noFill/>
                    </a:lnT>
                    <a:lnB w="12700" cap="flat" cmpd="sng" algn="ctr">
                      <a:solidFill>
                        <a:srgbClr val="2C973E"/>
                      </a:solidFill>
                      <a:prstDash val="solid"/>
                      <a:round/>
                      <a:headEnd type="none" w="med" len="med"/>
                      <a:tailEnd type="none" w="med" len="med"/>
                    </a:lnB>
                    <a:lnTlToBr w="12700" cmpd="sng">
                      <a:noFill/>
                      <a:prstDash val="solid"/>
                    </a:lnTlToBr>
                    <a:lnBlToTr w="12700" cmpd="sng">
                      <a:noFill/>
                      <a:prstDash val="solid"/>
                    </a:lnBlToTr>
                    <a:noFill/>
                  </a:tcPr>
                </a:tc>
              </a:tr>
              <a:tr h="252185">
                <a:tc>
                  <a:txBody>
                    <a:bodyPr/>
                    <a:lstStyle/>
                    <a:p>
                      <a:pPr algn="l">
                        <a:spcAft>
                          <a:spcPts val="600"/>
                        </a:spcAft>
                      </a:pPr>
                      <a:r>
                        <a:rPr lang="en-IN" sz="900" noProof="0" dirty="0" smtClean="0">
                          <a:solidFill>
                            <a:srgbClr val="646464"/>
                          </a:solidFill>
                          <a:latin typeface="Arial" panose="020B0604020202020204" pitchFamily="34" charset="0"/>
                          <a:cs typeface="Arial" panose="020B0604020202020204" pitchFamily="34" charset="0"/>
                        </a:rPr>
                        <a:t>Expansion of E-visa scheme</a:t>
                      </a:r>
                      <a:r>
                        <a:rPr lang="en-IN" sz="900" baseline="0" noProof="0" dirty="0" smtClean="0">
                          <a:solidFill>
                            <a:srgbClr val="646464"/>
                          </a:solidFill>
                          <a:latin typeface="Arial" panose="020B0604020202020204" pitchFamily="34" charset="0"/>
                          <a:cs typeface="Arial" panose="020B0604020202020204" pitchFamily="34" charset="0"/>
                        </a:rPr>
                        <a:t> </a:t>
                      </a:r>
                      <a:r>
                        <a:rPr lang="en-IN" sz="900" noProof="0" dirty="0" smtClean="0">
                          <a:solidFill>
                            <a:srgbClr val="646464"/>
                          </a:solidFill>
                          <a:latin typeface="Arial" panose="020B0604020202020204" pitchFamily="34" charset="0"/>
                          <a:cs typeface="Arial" panose="020B0604020202020204" pitchFamily="34" charset="0"/>
                        </a:rPr>
                        <a:t>expected to double the tourist inflow,</a:t>
                      </a:r>
                      <a:r>
                        <a:rPr lang="en-IN" sz="900" baseline="0" noProof="0" dirty="0" smtClean="0">
                          <a:solidFill>
                            <a:srgbClr val="646464"/>
                          </a:solidFill>
                          <a:latin typeface="Arial" panose="020B0604020202020204" pitchFamily="34" charset="0"/>
                          <a:cs typeface="Arial" panose="020B0604020202020204" pitchFamily="34" charset="0"/>
                        </a:rPr>
                        <a:t> India is projected to be the fastest growing nation in the medical tourism sector in the next 5 years, clocking over 20% gains annually</a:t>
                      </a:r>
                      <a:endParaRPr lang="de-DE" sz="900" noProof="0" dirty="0" smtClean="0">
                        <a:solidFill>
                          <a:srgbClr val="646464"/>
                        </a:solidFill>
                        <a:latin typeface="Arial" panose="020B0604020202020204" pitchFamily="34" charset="0"/>
                        <a:cs typeface="Arial" panose="020B0604020202020204" pitchFamily="34" charset="0"/>
                      </a:endParaRPr>
                    </a:p>
                  </a:txBody>
                  <a:tcPr marL="36000" marR="36000" marT="72000">
                    <a:lnL w="12700" cmpd="sng">
                      <a:noFill/>
                    </a:lnL>
                    <a:lnR w="12700" cmpd="sng">
                      <a:noFill/>
                    </a:lnR>
                    <a:lnT w="12700" cap="flat" cmpd="sng" algn="ctr">
                      <a:solidFill>
                        <a:srgbClr val="2C973E"/>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111" name="Rectangle 110"/>
          <p:cNvSpPr/>
          <p:nvPr/>
        </p:nvSpPr>
        <p:spPr>
          <a:xfrm>
            <a:off x="2586074" y="1766701"/>
            <a:ext cx="3567478" cy="1769715"/>
          </a:xfrm>
          <a:prstGeom prst="rect">
            <a:avLst/>
          </a:prstGeom>
        </p:spPr>
        <p:txBody>
          <a:bodyPr wrap="square" lIns="0" rIns="0">
            <a:spAutoFit/>
          </a:bodyPr>
          <a:lstStyle/>
          <a:p>
            <a:pPr algn="l">
              <a:lnSpc>
                <a:spcPct val="100000"/>
              </a:lnSpc>
              <a:spcBef>
                <a:spcPts val="0"/>
              </a:spcBef>
              <a:spcAft>
                <a:spcPts val="600"/>
              </a:spcAft>
            </a:pPr>
            <a:r>
              <a:rPr lang="en-IN" sz="900" dirty="0" smtClean="0">
                <a:solidFill>
                  <a:srgbClr val="646464"/>
                </a:solidFill>
                <a:latin typeface="Arial" panose="020B0604020202020204" pitchFamily="34" charset="0"/>
                <a:cs typeface="Arial" panose="020B0604020202020204" pitchFamily="34" charset="0"/>
              </a:rPr>
              <a:t>Tourism </a:t>
            </a:r>
            <a:r>
              <a:rPr lang="en-IN" sz="900" dirty="0">
                <a:solidFill>
                  <a:srgbClr val="646464"/>
                </a:solidFill>
                <a:latin typeface="Arial" panose="020B0604020202020204" pitchFamily="34" charset="0"/>
                <a:cs typeface="Arial" panose="020B0604020202020204" pitchFamily="34" charset="0"/>
              </a:rPr>
              <a:t>is also a potentially large employment generator (13.5m jobs - Restaurants (10.5m), Hotels (2.3m) and Travel Agents/Tour Operators (0.7m</a:t>
            </a:r>
            <a:r>
              <a:rPr lang="en-IN" sz="900" dirty="0" smtClean="0">
                <a:solidFill>
                  <a:srgbClr val="646464"/>
                </a:solidFill>
                <a:latin typeface="Arial" panose="020B0604020202020204" pitchFamily="34" charset="0"/>
                <a:cs typeface="Arial" panose="020B0604020202020204" pitchFamily="34" charset="0"/>
              </a:rPr>
              <a:t>) </a:t>
            </a:r>
            <a:r>
              <a:rPr lang="en-IN" sz="900" dirty="0">
                <a:solidFill>
                  <a:srgbClr val="646464"/>
                </a:solidFill>
                <a:latin typeface="Arial" panose="020B0604020202020204" pitchFamily="34" charset="0"/>
                <a:cs typeface="Arial" panose="020B0604020202020204" pitchFamily="34" charset="0"/>
              </a:rPr>
              <a:t>besides being a significant source of foreign exchange (3rd  largest sector - US$1.9billion).</a:t>
            </a:r>
          </a:p>
          <a:p>
            <a:pPr algn="l">
              <a:lnSpc>
                <a:spcPct val="100000"/>
              </a:lnSpc>
              <a:spcBef>
                <a:spcPts val="0"/>
              </a:spcBef>
              <a:spcAft>
                <a:spcPts val="600"/>
              </a:spcAft>
            </a:pPr>
            <a:r>
              <a:rPr lang="en-IN" sz="900" dirty="0" smtClean="0">
                <a:solidFill>
                  <a:srgbClr val="646464"/>
                </a:solidFill>
                <a:latin typeface="Arial" panose="020B0604020202020204" pitchFamily="34" charset="0"/>
                <a:cs typeface="Arial" panose="020B0604020202020204" pitchFamily="34" charset="0"/>
              </a:rPr>
              <a:t>Rising </a:t>
            </a:r>
            <a:r>
              <a:rPr lang="en-IN" sz="900" dirty="0">
                <a:solidFill>
                  <a:srgbClr val="646464"/>
                </a:solidFill>
                <a:latin typeface="Arial" panose="020B0604020202020204" pitchFamily="34" charset="0"/>
                <a:cs typeface="Arial" panose="020B0604020202020204" pitchFamily="34" charset="0"/>
              </a:rPr>
              <a:t>middle class and increasing disposable incomes has continued to support the growth of domestic and outbound tourism. Online hotel bookings </a:t>
            </a:r>
            <a:r>
              <a:rPr lang="en-IN" sz="900" dirty="0" smtClean="0">
                <a:solidFill>
                  <a:srgbClr val="646464"/>
                </a:solidFill>
                <a:latin typeface="Arial" panose="020B0604020202020204" pitchFamily="34" charset="0"/>
                <a:cs typeface="Arial" panose="020B0604020202020204" pitchFamily="34" charset="0"/>
              </a:rPr>
              <a:t>expected </a:t>
            </a:r>
            <a:r>
              <a:rPr lang="en-IN" sz="900" dirty="0">
                <a:solidFill>
                  <a:srgbClr val="646464"/>
                </a:solidFill>
                <a:latin typeface="Arial" panose="020B0604020202020204" pitchFamily="34" charset="0"/>
                <a:cs typeface="Arial" panose="020B0604020202020204" pitchFamily="34" charset="0"/>
              </a:rPr>
              <a:t>to </a:t>
            </a:r>
            <a:r>
              <a:rPr lang="en-IN" sz="900" dirty="0" smtClean="0">
                <a:solidFill>
                  <a:srgbClr val="646464"/>
                </a:solidFill>
                <a:latin typeface="Arial" panose="020B0604020202020204" pitchFamily="34" charset="0"/>
                <a:cs typeface="Arial" panose="020B0604020202020204" pitchFamily="34" charset="0"/>
              </a:rPr>
              <a:t>grow due </a:t>
            </a:r>
            <a:r>
              <a:rPr lang="en-IN" sz="900" dirty="0">
                <a:solidFill>
                  <a:srgbClr val="646464"/>
                </a:solidFill>
                <a:latin typeface="Arial" panose="020B0604020202020204" pitchFamily="34" charset="0"/>
                <a:cs typeface="Arial" panose="020B0604020202020204" pitchFamily="34" charset="0"/>
              </a:rPr>
              <a:t>to the increasing penetration of the internet and smart </a:t>
            </a:r>
            <a:r>
              <a:rPr lang="en-IN" sz="900" dirty="0" smtClean="0">
                <a:solidFill>
                  <a:srgbClr val="646464"/>
                </a:solidFill>
                <a:latin typeface="Arial" panose="020B0604020202020204" pitchFamily="34" charset="0"/>
                <a:cs typeface="Arial" panose="020B0604020202020204" pitchFamily="34" charset="0"/>
              </a:rPr>
              <a:t>phones.</a:t>
            </a:r>
          </a:p>
          <a:p>
            <a:pPr algn="l">
              <a:lnSpc>
                <a:spcPct val="100000"/>
              </a:lnSpc>
              <a:spcBef>
                <a:spcPts val="0"/>
              </a:spcBef>
              <a:spcAft>
                <a:spcPts val="600"/>
              </a:spcAft>
            </a:pPr>
            <a:r>
              <a:rPr lang="en-IN" sz="900" dirty="0" smtClean="0">
                <a:solidFill>
                  <a:srgbClr val="646464"/>
                </a:solidFill>
                <a:latin typeface="Arial" panose="020B0604020202020204" pitchFamily="34" charset="0"/>
                <a:cs typeface="Arial" panose="020B0604020202020204" pitchFamily="34" charset="0"/>
              </a:rPr>
              <a:t>Launch </a:t>
            </a:r>
            <a:r>
              <a:rPr lang="en-IN" sz="900" dirty="0">
                <a:solidFill>
                  <a:srgbClr val="646464"/>
                </a:solidFill>
                <a:latin typeface="Arial" panose="020B0604020202020204" pitchFamily="34" charset="0"/>
                <a:cs typeface="Arial" panose="020B0604020202020204" pitchFamily="34" charset="0"/>
              </a:rPr>
              <a:t>of several branding &amp;</a:t>
            </a:r>
            <a:r>
              <a:rPr lang="en-IN" sz="900" dirty="0" smtClean="0">
                <a:solidFill>
                  <a:srgbClr val="646464"/>
                </a:solidFill>
                <a:latin typeface="Arial" panose="020B0604020202020204" pitchFamily="34" charset="0"/>
                <a:cs typeface="Arial" panose="020B0604020202020204" pitchFamily="34" charset="0"/>
              </a:rPr>
              <a:t> </a:t>
            </a:r>
            <a:r>
              <a:rPr lang="en-IN" sz="900" dirty="0">
                <a:solidFill>
                  <a:srgbClr val="646464"/>
                </a:solidFill>
                <a:latin typeface="Arial" panose="020B0604020202020204" pitchFamily="34" charset="0"/>
                <a:cs typeface="Arial" panose="020B0604020202020204" pitchFamily="34" charset="0"/>
              </a:rPr>
              <a:t>marketing initiatives by the </a:t>
            </a:r>
            <a:r>
              <a:rPr lang="en-IN" sz="900" dirty="0" smtClean="0">
                <a:solidFill>
                  <a:srgbClr val="646464"/>
                </a:solidFill>
                <a:latin typeface="Arial" panose="020B0604020202020204" pitchFamily="34" charset="0"/>
                <a:cs typeface="Arial" panose="020B0604020202020204" pitchFamily="34" charset="0"/>
              </a:rPr>
              <a:t>government such </a:t>
            </a:r>
            <a:r>
              <a:rPr lang="en-IN" sz="900" dirty="0">
                <a:solidFill>
                  <a:srgbClr val="646464"/>
                </a:solidFill>
                <a:latin typeface="Arial" panose="020B0604020202020204" pitchFamily="34" charset="0"/>
                <a:cs typeface="Arial" panose="020B0604020202020204" pitchFamily="34" charset="0"/>
              </a:rPr>
              <a:t>as </a:t>
            </a:r>
            <a:r>
              <a:rPr lang="en-IN" sz="900" dirty="0" smtClean="0">
                <a:solidFill>
                  <a:srgbClr val="646464"/>
                </a:solidFill>
                <a:latin typeface="Arial" panose="020B0604020202020204" pitchFamily="34" charset="0"/>
                <a:cs typeface="Arial" panose="020B0604020202020204" pitchFamily="34" charset="0"/>
              </a:rPr>
              <a:t>“Incredible </a:t>
            </a:r>
            <a:r>
              <a:rPr lang="en-IN" sz="900" dirty="0">
                <a:solidFill>
                  <a:srgbClr val="646464"/>
                </a:solidFill>
                <a:latin typeface="Arial" panose="020B0604020202020204" pitchFamily="34" charset="0"/>
                <a:cs typeface="Arial" panose="020B0604020202020204" pitchFamily="34" charset="0"/>
              </a:rPr>
              <a:t>India</a:t>
            </a:r>
            <a:r>
              <a:rPr lang="en-IN" sz="900" dirty="0" smtClean="0">
                <a:solidFill>
                  <a:srgbClr val="646464"/>
                </a:solidFill>
                <a:latin typeface="Arial" panose="020B0604020202020204" pitchFamily="34" charset="0"/>
                <a:cs typeface="Arial" panose="020B0604020202020204" pitchFamily="34" charset="0"/>
              </a:rPr>
              <a:t>!” </a:t>
            </a:r>
            <a:r>
              <a:rPr lang="en-IN" sz="900" dirty="0">
                <a:solidFill>
                  <a:srgbClr val="646464"/>
                </a:solidFill>
                <a:latin typeface="Arial" panose="020B0604020202020204" pitchFamily="34" charset="0"/>
                <a:cs typeface="Arial" panose="020B0604020202020204" pitchFamily="34" charset="0"/>
              </a:rPr>
              <a:t>and </a:t>
            </a:r>
            <a:r>
              <a:rPr lang="en-IN" sz="900" dirty="0" smtClean="0">
                <a:solidFill>
                  <a:srgbClr val="646464"/>
                </a:solidFill>
                <a:latin typeface="Arial" panose="020B0604020202020204" pitchFamily="34" charset="0"/>
                <a:cs typeface="Arial" panose="020B0604020202020204" pitchFamily="34" charset="0"/>
              </a:rPr>
              <a:t>“</a:t>
            </a:r>
            <a:r>
              <a:rPr lang="en-IN" sz="900" dirty="0" err="1" smtClean="0">
                <a:solidFill>
                  <a:srgbClr val="646464"/>
                </a:solidFill>
                <a:latin typeface="Arial" panose="020B0604020202020204" pitchFamily="34" charset="0"/>
                <a:cs typeface="Arial" panose="020B0604020202020204" pitchFamily="34" charset="0"/>
              </a:rPr>
              <a:t>Athiti</a:t>
            </a:r>
            <a:r>
              <a:rPr lang="en-IN" sz="900" dirty="0" smtClean="0">
                <a:solidFill>
                  <a:srgbClr val="646464"/>
                </a:solidFill>
                <a:latin typeface="Arial" panose="020B0604020202020204" pitchFamily="34" charset="0"/>
                <a:cs typeface="Arial" panose="020B0604020202020204" pitchFamily="34" charset="0"/>
              </a:rPr>
              <a:t> </a:t>
            </a:r>
            <a:r>
              <a:rPr lang="en-IN" sz="900" dirty="0">
                <a:solidFill>
                  <a:srgbClr val="646464"/>
                </a:solidFill>
                <a:latin typeface="Arial" panose="020B0604020202020204" pitchFamily="34" charset="0"/>
                <a:cs typeface="Arial" panose="020B0604020202020204" pitchFamily="34" charset="0"/>
              </a:rPr>
              <a:t>Devo </a:t>
            </a:r>
            <a:r>
              <a:rPr lang="en-IN" sz="900" dirty="0" smtClean="0">
                <a:solidFill>
                  <a:srgbClr val="646464"/>
                </a:solidFill>
                <a:latin typeface="Arial" panose="020B0604020202020204" pitchFamily="34" charset="0"/>
                <a:cs typeface="Arial" panose="020B0604020202020204" pitchFamily="34" charset="0"/>
              </a:rPr>
              <a:t>Bhava” </a:t>
            </a:r>
            <a:r>
              <a:rPr lang="en-IN" sz="900" dirty="0">
                <a:solidFill>
                  <a:srgbClr val="646464"/>
                </a:solidFill>
                <a:latin typeface="Arial" panose="020B0604020202020204" pitchFamily="34" charset="0"/>
                <a:cs typeface="Arial" panose="020B0604020202020204" pitchFamily="34" charset="0"/>
              </a:rPr>
              <a:t>to </a:t>
            </a:r>
            <a:r>
              <a:rPr lang="en-IN" sz="900" dirty="0" smtClean="0">
                <a:solidFill>
                  <a:srgbClr val="646464"/>
                </a:solidFill>
                <a:latin typeface="Arial" panose="020B0604020202020204" pitchFamily="34" charset="0"/>
                <a:cs typeface="Arial" panose="020B0604020202020204" pitchFamily="34" charset="0"/>
              </a:rPr>
              <a:t>provide </a:t>
            </a:r>
            <a:r>
              <a:rPr lang="en-IN" sz="900" dirty="0">
                <a:solidFill>
                  <a:srgbClr val="646464"/>
                </a:solidFill>
                <a:latin typeface="Arial" panose="020B0604020202020204" pitchFamily="34" charset="0"/>
                <a:cs typeface="Arial" panose="020B0604020202020204" pitchFamily="34" charset="0"/>
              </a:rPr>
              <a:t>a focused impetus to </a:t>
            </a:r>
            <a:r>
              <a:rPr lang="en-IN" sz="900" dirty="0" smtClean="0">
                <a:solidFill>
                  <a:srgbClr val="646464"/>
                </a:solidFill>
                <a:latin typeface="Arial" panose="020B0604020202020204" pitchFamily="34" charset="0"/>
                <a:cs typeface="Arial" panose="020B0604020202020204" pitchFamily="34" charset="0"/>
              </a:rPr>
              <a:t>growth.</a:t>
            </a:r>
            <a:endParaRPr lang="en-US" sz="900" dirty="0">
              <a:solidFill>
                <a:srgbClr val="646464"/>
              </a:solidFill>
              <a:latin typeface="Arial" panose="020B0604020202020204" pitchFamily="34" charset="0"/>
              <a:cs typeface="Arial" panose="020B0604020202020204" pitchFamily="34" charset="0"/>
            </a:endParaRPr>
          </a:p>
        </p:txBody>
      </p:sp>
      <p:grpSp>
        <p:nvGrpSpPr>
          <p:cNvPr id="112" name="Group 111"/>
          <p:cNvGrpSpPr/>
          <p:nvPr/>
        </p:nvGrpSpPr>
        <p:grpSpPr>
          <a:xfrm>
            <a:off x="542739" y="5945252"/>
            <a:ext cx="5582745" cy="230176"/>
            <a:chOff x="666443" y="7238137"/>
            <a:chExt cx="5582745" cy="230176"/>
          </a:xfrm>
        </p:grpSpPr>
        <p:cxnSp>
          <p:nvCxnSpPr>
            <p:cNvPr id="113" name="Straight Connector 112"/>
            <p:cNvCxnSpPr/>
            <p:nvPr/>
          </p:nvCxnSpPr>
          <p:spPr bwMode="auto">
            <a:xfrm>
              <a:off x="762080" y="7468313"/>
              <a:ext cx="5487108" cy="0"/>
            </a:xfrm>
            <a:prstGeom prst="line">
              <a:avLst/>
            </a:prstGeom>
            <a:ln/>
            <a:extLst/>
          </p:spPr>
          <p:style>
            <a:lnRef idx="1">
              <a:schemeClr val="dk1"/>
            </a:lnRef>
            <a:fillRef idx="0">
              <a:schemeClr val="dk1"/>
            </a:fillRef>
            <a:effectRef idx="0">
              <a:schemeClr val="dk1"/>
            </a:effectRef>
            <a:fontRef idx="minor">
              <a:schemeClr val="tx1"/>
            </a:fontRef>
          </p:style>
        </p:cxnSp>
        <p:sp>
          <p:nvSpPr>
            <p:cNvPr id="114" name="Text Placeholder 6"/>
            <p:cNvSpPr txBox="1">
              <a:spLocks/>
            </p:cNvSpPr>
            <p:nvPr/>
          </p:nvSpPr>
          <p:spPr>
            <a:xfrm>
              <a:off x="666443" y="7238137"/>
              <a:ext cx="4437922" cy="23017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What can India gain?</a:t>
              </a:r>
            </a:p>
          </p:txBody>
        </p:sp>
      </p:grpSp>
      <p:sp>
        <p:nvSpPr>
          <p:cNvPr id="115" name="Freeform 46"/>
          <p:cNvSpPr>
            <a:spLocks noChangeAspect="1" noEditPoints="1"/>
          </p:cNvSpPr>
          <p:nvPr/>
        </p:nvSpPr>
        <p:spPr bwMode="auto">
          <a:xfrm>
            <a:off x="2702704" y="4525787"/>
            <a:ext cx="425052" cy="425052"/>
          </a:xfrm>
          <a:custGeom>
            <a:avLst/>
            <a:gdLst>
              <a:gd name="T0" fmla="*/ 2147483647 w 4760"/>
              <a:gd name="T1" fmla="*/ 2147483647 h 4763"/>
              <a:gd name="T2" fmla="*/ 2147483647 w 4760"/>
              <a:gd name="T3" fmla="*/ 2147483647 h 4763"/>
              <a:gd name="T4" fmla="*/ 2147483647 w 4760"/>
              <a:gd name="T5" fmla="*/ 2147483647 h 4763"/>
              <a:gd name="T6" fmla="*/ 2147483647 w 4760"/>
              <a:gd name="T7" fmla="*/ 2147483647 h 4763"/>
              <a:gd name="T8" fmla="*/ 2147483647 w 4760"/>
              <a:gd name="T9" fmla="*/ 2147483647 h 4763"/>
              <a:gd name="T10" fmla="*/ 2147483647 w 4760"/>
              <a:gd name="T11" fmla="*/ 2147483647 h 4763"/>
              <a:gd name="T12" fmla="*/ 2147483647 w 4760"/>
              <a:gd name="T13" fmla="*/ 2147483647 h 4763"/>
              <a:gd name="T14" fmla="*/ 2147483647 w 4760"/>
              <a:gd name="T15" fmla="*/ 2147483647 h 4763"/>
              <a:gd name="T16" fmla="*/ 2147483647 w 4760"/>
              <a:gd name="T17" fmla="*/ 2147483647 h 4763"/>
              <a:gd name="T18" fmla="*/ 2147483647 w 4760"/>
              <a:gd name="T19" fmla="*/ 2147483647 h 4763"/>
              <a:gd name="T20" fmla="*/ 2147483647 w 4760"/>
              <a:gd name="T21" fmla="*/ 2147483647 h 4763"/>
              <a:gd name="T22" fmla="*/ 2147483647 w 4760"/>
              <a:gd name="T23" fmla="*/ 2147483647 h 4763"/>
              <a:gd name="T24" fmla="*/ 2147483647 w 4760"/>
              <a:gd name="T25" fmla="*/ 2147483647 h 4763"/>
              <a:gd name="T26" fmla="*/ 2147483647 w 4760"/>
              <a:gd name="T27" fmla="*/ 2147483647 h 4763"/>
              <a:gd name="T28" fmla="*/ 2147483647 w 4760"/>
              <a:gd name="T29" fmla="*/ 2147483647 h 4763"/>
              <a:gd name="T30" fmla="*/ 2147483647 w 4760"/>
              <a:gd name="T31" fmla="*/ 2147483647 h 4763"/>
              <a:gd name="T32" fmla="*/ 2147483647 w 4760"/>
              <a:gd name="T33" fmla="*/ 2147483647 h 4763"/>
              <a:gd name="T34" fmla="*/ 2147483647 w 4760"/>
              <a:gd name="T35" fmla="*/ 2147483647 h 4763"/>
              <a:gd name="T36" fmla="*/ 2147483647 w 4760"/>
              <a:gd name="T37" fmla="*/ 2147483647 h 4763"/>
              <a:gd name="T38" fmla="*/ 2147483647 w 4760"/>
              <a:gd name="T39" fmla="*/ 2147483647 h 4763"/>
              <a:gd name="T40" fmla="*/ 2147483647 w 4760"/>
              <a:gd name="T41" fmla="*/ 2147483647 h 4763"/>
              <a:gd name="T42" fmla="*/ 2147483647 w 4760"/>
              <a:gd name="T43" fmla="*/ 2147483647 h 4763"/>
              <a:gd name="T44" fmla="*/ 2147483647 w 4760"/>
              <a:gd name="T45" fmla="*/ 2147483647 h 4763"/>
              <a:gd name="T46" fmla="*/ 2147483647 w 4760"/>
              <a:gd name="T47" fmla="*/ 2147483647 h 4763"/>
              <a:gd name="T48" fmla="*/ 2147483647 w 4760"/>
              <a:gd name="T49" fmla="*/ 2147483647 h 4763"/>
              <a:gd name="T50" fmla="*/ 2147483647 w 4760"/>
              <a:gd name="T51" fmla="*/ 2147483647 h 4763"/>
              <a:gd name="T52" fmla="*/ 2147483647 w 4760"/>
              <a:gd name="T53" fmla="*/ 2147483647 h 4763"/>
              <a:gd name="T54" fmla="*/ 2147483647 w 4760"/>
              <a:gd name="T55" fmla="*/ 2147483647 h 4763"/>
              <a:gd name="T56" fmla="*/ 2147483647 w 4760"/>
              <a:gd name="T57" fmla="*/ 2147483647 h 4763"/>
              <a:gd name="T58" fmla="*/ 2147483647 w 4760"/>
              <a:gd name="T59" fmla="*/ 2147483647 h 4763"/>
              <a:gd name="T60" fmla="*/ 2147483647 w 4760"/>
              <a:gd name="T61" fmla="*/ 2147483647 h 4763"/>
              <a:gd name="T62" fmla="*/ 2147483647 w 4760"/>
              <a:gd name="T63" fmla="*/ 2147483647 h 4763"/>
              <a:gd name="T64" fmla="*/ 2147483647 w 4760"/>
              <a:gd name="T65" fmla="*/ 2147483647 h 4763"/>
              <a:gd name="T66" fmla="*/ 2147483647 w 4760"/>
              <a:gd name="T67" fmla="*/ 2147483647 h 4763"/>
              <a:gd name="T68" fmla="*/ 2147483647 w 4760"/>
              <a:gd name="T69" fmla="*/ 2147483647 h 4763"/>
              <a:gd name="T70" fmla="*/ 2147483647 w 4760"/>
              <a:gd name="T71" fmla="*/ 2147483647 h 4763"/>
              <a:gd name="T72" fmla="*/ 2147483647 w 4760"/>
              <a:gd name="T73" fmla="*/ 2147483647 h 4763"/>
              <a:gd name="T74" fmla="*/ 2147483647 w 4760"/>
              <a:gd name="T75" fmla="*/ 2147483647 h 4763"/>
              <a:gd name="T76" fmla="*/ 2147483647 w 4760"/>
              <a:gd name="T77" fmla="*/ 2147483647 h 4763"/>
              <a:gd name="T78" fmla="*/ 2147483647 w 4760"/>
              <a:gd name="T79" fmla="*/ 2147483647 h 4763"/>
              <a:gd name="T80" fmla="*/ 2147483647 w 4760"/>
              <a:gd name="T81" fmla="*/ 2147483647 h 4763"/>
              <a:gd name="T82" fmla="*/ 2147483647 w 4760"/>
              <a:gd name="T83" fmla="*/ 2147483647 h 4763"/>
              <a:gd name="T84" fmla="*/ 2147483647 w 4760"/>
              <a:gd name="T85" fmla="*/ 2147483647 h 4763"/>
              <a:gd name="T86" fmla="*/ 2147483647 w 4760"/>
              <a:gd name="T87" fmla="*/ 2147483647 h 4763"/>
              <a:gd name="T88" fmla="*/ 2147483647 w 4760"/>
              <a:gd name="T89" fmla="*/ 2147483647 h 4763"/>
              <a:gd name="T90" fmla="*/ 2147483647 w 4760"/>
              <a:gd name="T91" fmla="*/ 2147483647 h 4763"/>
              <a:gd name="T92" fmla="*/ 2147483647 w 4760"/>
              <a:gd name="T93" fmla="*/ 2147483647 h 4763"/>
              <a:gd name="T94" fmla="*/ 2147483647 w 4760"/>
              <a:gd name="T95" fmla="*/ 2147483647 h 4763"/>
              <a:gd name="T96" fmla="*/ 2147483647 w 4760"/>
              <a:gd name="T97" fmla="*/ 2147483647 h 4763"/>
              <a:gd name="T98" fmla="*/ 2147483647 w 4760"/>
              <a:gd name="T99" fmla="*/ 2147483647 h 4763"/>
              <a:gd name="T100" fmla="*/ 2147483647 w 4760"/>
              <a:gd name="T101" fmla="*/ 2147483647 h 4763"/>
              <a:gd name="T102" fmla="*/ 2147483647 w 4760"/>
              <a:gd name="T103" fmla="*/ 2147483647 h 4763"/>
              <a:gd name="T104" fmla="*/ 2147483647 w 4760"/>
              <a:gd name="T105" fmla="*/ 2147483647 h 4763"/>
              <a:gd name="T106" fmla="*/ 2147483647 w 4760"/>
              <a:gd name="T107" fmla="*/ 2147483647 h 4763"/>
              <a:gd name="T108" fmla="*/ 2147483647 w 4760"/>
              <a:gd name="T109" fmla="*/ 2147483647 h 4763"/>
              <a:gd name="T110" fmla="*/ 2147483647 w 4760"/>
              <a:gd name="T111" fmla="*/ 2147483647 h 4763"/>
              <a:gd name="T112" fmla="*/ 2147483647 w 4760"/>
              <a:gd name="T113" fmla="*/ 2147483647 h 4763"/>
              <a:gd name="T114" fmla="*/ 2147483647 w 4760"/>
              <a:gd name="T115" fmla="*/ 2147483647 h 4763"/>
              <a:gd name="T116" fmla="*/ 2147483647 w 4760"/>
              <a:gd name="T117" fmla="*/ 2147483647 h 4763"/>
              <a:gd name="T118" fmla="*/ 2147483647 w 4760"/>
              <a:gd name="T119" fmla="*/ 2147483647 h 4763"/>
              <a:gd name="T120" fmla="*/ 2147483647 w 4760"/>
              <a:gd name="T121" fmla="*/ 2147483647 h 4763"/>
              <a:gd name="T122" fmla="*/ 2147483647 w 4760"/>
              <a:gd name="T123" fmla="*/ 2147483647 h 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60"/>
              <a:gd name="T187" fmla="*/ 0 h 4763"/>
              <a:gd name="T188" fmla="*/ 4760 w 4760"/>
              <a:gd name="T189" fmla="*/ 4763 h 47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60" h="4763">
                <a:moveTo>
                  <a:pt x="4475" y="765"/>
                </a:moveTo>
                <a:lnTo>
                  <a:pt x="4475" y="765"/>
                </a:lnTo>
                <a:lnTo>
                  <a:pt x="4460" y="767"/>
                </a:lnTo>
                <a:lnTo>
                  <a:pt x="4444" y="769"/>
                </a:lnTo>
                <a:lnTo>
                  <a:pt x="4429" y="771"/>
                </a:lnTo>
                <a:lnTo>
                  <a:pt x="4413" y="772"/>
                </a:lnTo>
                <a:lnTo>
                  <a:pt x="4382" y="771"/>
                </a:lnTo>
                <a:lnTo>
                  <a:pt x="4353" y="768"/>
                </a:lnTo>
                <a:lnTo>
                  <a:pt x="4323" y="762"/>
                </a:lnTo>
                <a:lnTo>
                  <a:pt x="4295" y="754"/>
                </a:lnTo>
                <a:lnTo>
                  <a:pt x="4266" y="743"/>
                </a:lnTo>
                <a:lnTo>
                  <a:pt x="4239" y="730"/>
                </a:lnTo>
                <a:lnTo>
                  <a:pt x="4211" y="716"/>
                </a:lnTo>
                <a:lnTo>
                  <a:pt x="4187" y="699"/>
                </a:lnTo>
                <a:lnTo>
                  <a:pt x="4162" y="682"/>
                </a:lnTo>
                <a:lnTo>
                  <a:pt x="4139" y="663"/>
                </a:lnTo>
                <a:lnTo>
                  <a:pt x="4116" y="641"/>
                </a:lnTo>
                <a:lnTo>
                  <a:pt x="4096" y="619"/>
                </a:lnTo>
                <a:lnTo>
                  <a:pt x="4077" y="595"/>
                </a:lnTo>
                <a:lnTo>
                  <a:pt x="4059" y="570"/>
                </a:lnTo>
                <a:lnTo>
                  <a:pt x="4044" y="545"/>
                </a:lnTo>
                <a:lnTo>
                  <a:pt x="4030" y="519"/>
                </a:lnTo>
                <a:lnTo>
                  <a:pt x="4018" y="492"/>
                </a:lnTo>
                <a:lnTo>
                  <a:pt x="4007" y="464"/>
                </a:lnTo>
                <a:lnTo>
                  <a:pt x="3999" y="437"/>
                </a:lnTo>
                <a:lnTo>
                  <a:pt x="3993" y="408"/>
                </a:lnTo>
                <a:lnTo>
                  <a:pt x="3989" y="381"/>
                </a:lnTo>
                <a:lnTo>
                  <a:pt x="3987" y="353"/>
                </a:lnTo>
                <a:lnTo>
                  <a:pt x="3988" y="325"/>
                </a:lnTo>
                <a:lnTo>
                  <a:pt x="3992" y="298"/>
                </a:lnTo>
                <a:lnTo>
                  <a:pt x="3998" y="271"/>
                </a:lnTo>
                <a:lnTo>
                  <a:pt x="4006" y="245"/>
                </a:lnTo>
                <a:lnTo>
                  <a:pt x="4012" y="232"/>
                </a:lnTo>
                <a:lnTo>
                  <a:pt x="4018" y="218"/>
                </a:lnTo>
                <a:lnTo>
                  <a:pt x="4024" y="207"/>
                </a:lnTo>
                <a:lnTo>
                  <a:pt x="4032" y="194"/>
                </a:lnTo>
                <a:lnTo>
                  <a:pt x="4040" y="182"/>
                </a:lnTo>
                <a:lnTo>
                  <a:pt x="4049" y="171"/>
                </a:lnTo>
                <a:lnTo>
                  <a:pt x="4059" y="159"/>
                </a:lnTo>
                <a:lnTo>
                  <a:pt x="4070" y="148"/>
                </a:lnTo>
                <a:lnTo>
                  <a:pt x="4089" y="129"/>
                </a:lnTo>
                <a:lnTo>
                  <a:pt x="4112" y="114"/>
                </a:lnTo>
                <a:lnTo>
                  <a:pt x="4134" y="101"/>
                </a:lnTo>
                <a:lnTo>
                  <a:pt x="4159" y="89"/>
                </a:lnTo>
                <a:lnTo>
                  <a:pt x="4184" y="81"/>
                </a:lnTo>
                <a:lnTo>
                  <a:pt x="4210" y="74"/>
                </a:lnTo>
                <a:lnTo>
                  <a:pt x="4238" y="70"/>
                </a:lnTo>
                <a:lnTo>
                  <a:pt x="4265" y="68"/>
                </a:lnTo>
                <a:lnTo>
                  <a:pt x="4293" y="68"/>
                </a:lnTo>
                <a:lnTo>
                  <a:pt x="4322" y="71"/>
                </a:lnTo>
                <a:lnTo>
                  <a:pt x="4350" y="76"/>
                </a:lnTo>
                <a:lnTo>
                  <a:pt x="4380" y="83"/>
                </a:lnTo>
                <a:lnTo>
                  <a:pt x="4409" y="93"/>
                </a:lnTo>
                <a:lnTo>
                  <a:pt x="4436" y="104"/>
                </a:lnTo>
                <a:lnTo>
                  <a:pt x="4464" y="119"/>
                </a:lnTo>
                <a:lnTo>
                  <a:pt x="4492" y="135"/>
                </a:lnTo>
                <a:lnTo>
                  <a:pt x="4439" y="214"/>
                </a:lnTo>
                <a:lnTo>
                  <a:pt x="4413" y="198"/>
                </a:lnTo>
                <a:lnTo>
                  <a:pt x="4388" y="185"/>
                </a:lnTo>
                <a:lnTo>
                  <a:pt x="4363" y="176"/>
                </a:lnTo>
                <a:lnTo>
                  <a:pt x="4338" y="167"/>
                </a:lnTo>
                <a:lnTo>
                  <a:pt x="4315" y="163"/>
                </a:lnTo>
                <a:lnTo>
                  <a:pt x="4292" y="160"/>
                </a:lnTo>
                <a:lnTo>
                  <a:pt x="4271" y="159"/>
                </a:lnTo>
                <a:lnTo>
                  <a:pt x="4249" y="161"/>
                </a:lnTo>
                <a:lnTo>
                  <a:pt x="4229" y="165"/>
                </a:lnTo>
                <a:lnTo>
                  <a:pt x="4210" y="171"/>
                </a:lnTo>
                <a:lnTo>
                  <a:pt x="4191" y="178"/>
                </a:lnTo>
                <a:lnTo>
                  <a:pt x="4175" y="188"/>
                </a:lnTo>
                <a:lnTo>
                  <a:pt x="4159" y="198"/>
                </a:lnTo>
                <a:lnTo>
                  <a:pt x="4145" y="210"/>
                </a:lnTo>
                <a:lnTo>
                  <a:pt x="4132" y="224"/>
                </a:lnTo>
                <a:lnTo>
                  <a:pt x="4120" y="240"/>
                </a:lnTo>
                <a:lnTo>
                  <a:pt x="4109" y="255"/>
                </a:lnTo>
                <a:lnTo>
                  <a:pt x="4101" y="273"/>
                </a:lnTo>
                <a:lnTo>
                  <a:pt x="4094" y="292"/>
                </a:lnTo>
                <a:lnTo>
                  <a:pt x="4089" y="311"/>
                </a:lnTo>
                <a:lnTo>
                  <a:pt x="4086" y="331"/>
                </a:lnTo>
                <a:lnTo>
                  <a:pt x="4084" y="353"/>
                </a:lnTo>
                <a:lnTo>
                  <a:pt x="4084" y="374"/>
                </a:lnTo>
                <a:lnTo>
                  <a:pt x="4087" y="395"/>
                </a:lnTo>
                <a:lnTo>
                  <a:pt x="4090" y="418"/>
                </a:lnTo>
                <a:lnTo>
                  <a:pt x="4097" y="441"/>
                </a:lnTo>
                <a:lnTo>
                  <a:pt x="4106" y="463"/>
                </a:lnTo>
                <a:lnTo>
                  <a:pt x="4116" y="486"/>
                </a:lnTo>
                <a:lnTo>
                  <a:pt x="4130" y="509"/>
                </a:lnTo>
                <a:lnTo>
                  <a:pt x="4146" y="532"/>
                </a:lnTo>
                <a:lnTo>
                  <a:pt x="4164" y="555"/>
                </a:lnTo>
                <a:lnTo>
                  <a:pt x="4184" y="576"/>
                </a:lnTo>
                <a:lnTo>
                  <a:pt x="4201" y="591"/>
                </a:lnTo>
                <a:lnTo>
                  <a:pt x="4217" y="606"/>
                </a:lnTo>
                <a:lnTo>
                  <a:pt x="4234" y="619"/>
                </a:lnTo>
                <a:lnTo>
                  <a:pt x="4252" y="629"/>
                </a:lnTo>
                <a:lnTo>
                  <a:pt x="4270" y="640"/>
                </a:lnTo>
                <a:lnTo>
                  <a:pt x="4286" y="648"/>
                </a:lnTo>
                <a:lnTo>
                  <a:pt x="4304" y="657"/>
                </a:lnTo>
                <a:lnTo>
                  <a:pt x="4322" y="663"/>
                </a:lnTo>
                <a:lnTo>
                  <a:pt x="4340" y="667"/>
                </a:lnTo>
                <a:lnTo>
                  <a:pt x="4357" y="671"/>
                </a:lnTo>
                <a:lnTo>
                  <a:pt x="4374" y="674"/>
                </a:lnTo>
                <a:lnTo>
                  <a:pt x="4391" y="676"/>
                </a:lnTo>
                <a:lnTo>
                  <a:pt x="4407" y="676"/>
                </a:lnTo>
                <a:lnTo>
                  <a:pt x="4424" y="676"/>
                </a:lnTo>
                <a:lnTo>
                  <a:pt x="4439" y="674"/>
                </a:lnTo>
                <a:lnTo>
                  <a:pt x="4455" y="671"/>
                </a:lnTo>
                <a:lnTo>
                  <a:pt x="4475" y="765"/>
                </a:lnTo>
                <a:close/>
                <a:moveTo>
                  <a:pt x="2669" y="2745"/>
                </a:moveTo>
                <a:lnTo>
                  <a:pt x="2669" y="2745"/>
                </a:lnTo>
                <a:lnTo>
                  <a:pt x="2676" y="2780"/>
                </a:lnTo>
                <a:lnTo>
                  <a:pt x="2681" y="2814"/>
                </a:lnTo>
                <a:lnTo>
                  <a:pt x="2686" y="2849"/>
                </a:lnTo>
                <a:lnTo>
                  <a:pt x="2688" y="2884"/>
                </a:lnTo>
                <a:lnTo>
                  <a:pt x="2498" y="2884"/>
                </a:lnTo>
                <a:lnTo>
                  <a:pt x="2496" y="2857"/>
                </a:lnTo>
                <a:lnTo>
                  <a:pt x="2492" y="2831"/>
                </a:lnTo>
                <a:lnTo>
                  <a:pt x="2669" y="2745"/>
                </a:lnTo>
                <a:close/>
                <a:moveTo>
                  <a:pt x="2688" y="2979"/>
                </a:moveTo>
                <a:lnTo>
                  <a:pt x="2688" y="2979"/>
                </a:lnTo>
                <a:lnTo>
                  <a:pt x="2685" y="3020"/>
                </a:lnTo>
                <a:lnTo>
                  <a:pt x="2680" y="3060"/>
                </a:lnTo>
                <a:lnTo>
                  <a:pt x="2673" y="3101"/>
                </a:lnTo>
                <a:lnTo>
                  <a:pt x="2664" y="3139"/>
                </a:lnTo>
                <a:lnTo>
                  <a:pt x="2654" y="3178"/>
                </a:lnTo>
                <a:lnTo>
                  <a:pt x="2642" y="3215"/>
                </a:lnTo>
                <a:lnTo>
                  <a:pt x="2628" y="3251"/>
                </a:lnTo>
                <a:lnTo>
                  <a:pt x="2613" y="3287"/>
                </a:lnTo>
                <a:lnTo>
                  <a:pt x="2596" y="3323"/>
                </a:lnTo>
                <a:lnTo>
                  <a:pt x="2578" y="3357"/>
                </a:lnTo>
                <a:lnTo>
                  <a:pt x="2558" y="3390"/>
                </a:lnTo>
                <a:lnTo>
                  <a:pt x="2536" y="3422"/>
                </a:lnTo>
                <a:lnTo>
                  <a:pt x="2514" y="3453"/>
                </a:lnTo>
                <a:lnTo>
                  <a:pt x="2490" y="3483"/>
                </a:lnTo>
                <a:lnTo>
                  <a:pt x="2464" y="3511"/>
                </a:lnTo>
                <a:lnTo>
                  <a:pt x="2438" y="3540"/>
                </a:lnTo>
                <a:lnTo>
                  <a:pt x="2409" y="3566"/>
                </a:lnTo>
                <a:lnTo>
                  <a:pt x="2381" y="3591"/>
                </a:lnTo>
                <a:lnTo>
                  <a:pt x="2351" y="3616"/>
                </a:lnTo>
                <a:lnTo>
                  <a:pt x="2320" y="3638"/>
                </a:lnTo>
                <a:lnTo>
                  <a:pt x="2287" y="3660"/>
                </a:lnTo>
                <a:lnTo>
                  <a:pt x="2255" y="3679"/>
                </a:lnTo>
                <a:lnTo>
                  <a:pt x="2220" y="3698"/>
                </a:lnTo>
                <a:lnTo>
                  <a:pt x="2185" y="3714"/>
                </a:lnTo>
                <a:lnTo>
                  <a:pt x="2149" y="3730"/>
                </a:lnTo>
                <a:lnTo>
                  <a:pt x="2112" y="3743"/>
                </a:lnTo>
                <a:lnTo>
                  <a:pt x="2075" y="3755"/>
                </a:lnTo>
                <a:lnTo>
                  <a:pt x="2037" y="3766"/>
                </a:lnTo>
                <a:lnTo>
                  <a:pt x="1998" y="3774"/>
                </a:lnTo>
                <a:lnTo>
                  <a:pt x="1959" y="3781"/>
                </a:lnTo>
                <a:lnTo>
                  <a:pt x="1919" y="3786"/>
                </a:lnTo>
                <a:lnTo>
                  <a:pt x="1878" y="3789"/>
                </a:lnTo>
                <a:lnTo>
                  <a:pt x="1878" y="3599"/>
                </a:lnTo>
                <a:lnTo>
                  <a:pt x="1909" y="3596"/>
                </a:lnTo>
                <a:lnTo>
                  <a:pt x="1940" y="3592"/>
                </a:lnTo>
                <a:lnTo>
                  <a:pt x="1970" y="3586"/>
                </a:lnTo>
                <a:lnTo>
                  <a:pt x="1999" y="3579"/>
                </a:lnTo>
                <a:lnTo>
                  <a:pt x="2028" y="3571"/>
                </a:lnTo>
                <a:lnTo>
                  <a:pt x="2056" y="3561"/>
                </a:lnTo>
                <a:lnTo>
                  <a:pt x="2084" y="3551"/>
                </a:lnTo>
                <a:lnTo>
                  <a:pt x="2111" y="3539"/>
                </a:lnTo>
                <a:lnTo>
                  <a:pt x="2138" y="3526"/>
                </a:lnTo>
                <a:lnTo>
                  <a:pt x="2163" y="3511"/>
                </a:lnTo>
                <a:lnTo>
                  <a:pt x="2189" y="3497"/>
                </a:lnTo>
                <a:lnTo>
                  <a:pt x="2213" y="3481"/>
                </a:lnTo>
                <a:lnTo>
                  <a:pt x="2237" y="3463"/>
                </a:lnTo>
                <a:lnTo>
                  <a:pt x="2259" y="3445"/>
                </a:lnTo>
                <a:lnTo>
                  <a:pt x="2282" y="3426"/>
                </a:lnTo>
                <a:lnTo>
                  <a:pt x="2303" y="3406"/>
                </a:lnTo>
                <a:lnTo>
                  <a:pt x="2324" y="3384"/>
                </a:lnTo>
                <a:lnTo>
                  <a:pt x="2343" y="3362"/>
                </a:lnTo>
                <a:lnTo>
                  <a:pt x="2362" y="3339"/>
                </a:lnTo>
                <a:lnTo>
                  <a:pt x="2378" y="3315"/>
                </a:lnTo>
                <a:lnTo>
                  <a:pt x="2395" y="3291"/>
                </a:lnTo>
                <a:lnTo>
                  <a:pt x="2410" y="3266"/>
                </a:lnTo>
                <a:lnTo>
                  <a:pt x="2425" y="3239"/>
                </a:lnTo>
                <a:lnTo>
                  <a:pt x="2438" y="3213"/>
                </a:lnTo>
                <a:lnTo>
                  <a:pt x="2449" y="3186"/>
                </a:lnTo>
                <a:lnTo>
                  <a:pt x="2460" y="3159"/>
                </a:lnTo>
                <a:lnTo>
                  <a:pt x="2470" y="3130"/>
                </a:lnTo>
                <a:lnTo>
                  <a:pt x="2478" y="3101"/>
                </a:lnTo>
                <a:lnTo>
                  <a:pt x="2485" y="3071"/>
                </a:lnTo>
                <a:lnTo>
                  <a:pt x="2491" y="3041"/>
                </a:lnTo>
                <a:lnTo>
                  <a:pt x="2495" y="3010"/>
                </a:lnTo>
                <a:lnTo>
                  <a:pt x="2498" y="2979"/>
                </a:lnTo>
                <a:lnTo>
                  <a:pt x="2688" y="2979"/>
                </a:lnTo>
                <a:close/>
                <a:moveTo>
                  <a:pt x="1783" y="3789"/>
                </a:moveTo>
                <a:lnTo>
                  <a:pt x="1783" y="3789"/>
                </a:lnTo>
                <a:lnTo>
                  <a:pt x="1743" y="3786"/>
                </a:lnTo>
                <a:lnTo>
                  <a:pt x="1703" y="3781"/>
                </a:lnTo>
                <a:lnTo>
                  <a:pt x="1663" y="3774"/>
                </a:lnTo>
                <a:lnTo>
                  <a:pt x="1624" y="3766"/>
                </a:lnTo>
                <a:lnTo>
                  <a:pt x="1586" y="3755"/>
                </a:lnTo>
                <a:lnTo>
                  <a:pt x="1548" y="3743"/>
                </a:lnTo>
                <a:lnTo>
                  <a:pt x="1511" y="3729"/>
                </a:lnTo>
                <a:lnTo>
                  <a:pt x="1476" y="3713"/>
                </a:lnTo>
                <a:lnTo>
                  <a:pt x="1440" y="3697"/>
                </a:lnTo>
                <a:lnTo>
                  <a:pt x="1407" y="3679"/>
                </a:lnTo>
                <a:lnTo>
                  <a:pt x="1374" y="3659"/>
                </a:lnTo>
                <a:lnTo>
                  <a:pt x="1342" y="3637"/>
                </a:lnTo>
                <a:lnTo>
                  <a:pt x="1310" y="3615"/>
                </a:lnTo>
                <a:lnTo>
                  <a:pt x="1280" y="3590"/>
                </a:lnTo>
                <a:lnTo>
                  <a:pt x="1251" y="3565"/>
                </a:lnTo>
                <a:lnTo>
                  <a:pt x="1223" y="3539"/>
                </a:lnTo>
                <a:lnTo>
                  <a:pt x="1197" y="3510"/>
                </a:lnTo>
                <a:lnTo>
                  <a:pt x="1172" y="3482"/>
                </a:lnTo>
                <a:lnTo>
                  <a:pt x="1148" y="3452"/>
                </a:lnTo>
                <a:lnTo>
                  <a:pt x="1126" y="3420"/>
                </a:lnTo>
                <a:lnTo>
                  <a:pt x="1104" y="3388"/>
                </a:lnTo>
                <a:lnTo>
                  <a:pt x="1084" y="3355"/>
                </a:lnTo>
                <a:lnTo>
                  <a:pt x="1066" y="3321"/>
                </a:lnTo>
                <a:lnTo>
                  <a:pt x="1048" y="3286"/>
                </a:lnTo>
                <a:lnTo>
                  <a:pt x="1034" y="3250"/>
                </a:lnTo>
                <a:lnTo>
                  <a:pt x="1020" y="3213"/>
                </a:lnTo>
                <a:lnTo>
                  <a:pt x="1008" y="3177"/>
                </a:lnTo>
                <a:lnTo>
                  <a:pt x="997" y="3139"/>
                </a:lnTo>
                <a:lnTo>
                  <a:pt x="989" y="3099"/>
                </a:lnTo>
                <a:lnTo>
                  <a:pt x="982" y="3060"/>
                </a:lnTo>
                <a:lnTo>
                  <a:pt x="977" y="3020"/>
                </a:lnTo>
                <a:lnTo>
                  <a:pt x="974" y="2979"/>
                </a:lnTo>
                <a:lnTo>
                  <a:pt x="1165" y="2979"/>
                </a:lnTo>
                <a:lnTo>
                  <a:pt x="1167" y="3010"/>
                </a:lnTo>
                <a:lnTo>
                  <a:pt x="1172" y="3041"/>
                </a:lnTo>
                <a:lnTo>
                  <a:pt x="1177" y="3071"/>
                </a:lnTo>
                <a:lnTo>
                  <a:pt x="1184" y="3099"/>
                </a:lnTo>
                <a:lnTo>
                  <a:pt x="1192" y="3129"/>
                </a:lnTo>
                <a:lnTo>
                  <a:pt x="1202" y="3158"/>
                </a:lnTo>
                <a:lnTo>
                  <a:pt x="1212" y="3185"/>
                </a:lnTo>
                <a:lnTo>
                  <a:pt x="1224" y="3212"/>
                </a:lnTo>
                <a:lnTo>
                  <a:pt x="1237" y="3238"/>
                </a:lnTo>
                <a:lnTo>
                  <a:pt x="1251" y="3264"/>
                </a:lnTo>
                <a:lnTo>
                  <a:pt x="1267" y="3291"/>
                </a:lnTo>
                <a:lnTo>
                  <a:pt x="1282" y="3314"/>
                </a:lnTo>
                <a:lnTo>
                  <a:pt x="1300" y="3338"/>
                </a:lnTo>
                <a:lnTo>
                  <a:pt x="1318" y="3361"/>
                </a:lnTo>
                <a:lnTo>
                  <a:pt x="1338" y="3383"/>
                </a:lnTo>
                <a:lnTo>
                  <a:pt x="1358" y="3405"/>
                </a:lnTo>
                <a:lnTo>
                  <a:pt x="1378" y="3425"/>
                </a:lnTo>
                <a:lnTo>
                  <a:pt x="1401" y="3444"/>
                </a:lnTo>
                <a:lnTo>
                  <a:pt x="1424" y="3463"/>
                </a:lnTo>
                <a:lnTo>
                  <a:pt x="1447" y="3479"/>
                </a:lnTo>
                <a:lnTo>
                  <a:pt x="1472" y="3496"/>
                </a:lnTo>
                <a:lnTo>
                  <a:pt x="1497" y="3511"/>
                </a:lnTo>
                <a:lnTo>
                  <a:pt x="1523" y="3526"/>
                </a:lnTo>
                <a:lnTo>
                  <a:pt x="1549" y="3539"/>
                </a:lnTo>
                <a:lnTo>
                  <a:pt x="1577" y="3551"/>
                </a:lnTo>
                <a:lnTo>
                  <a:pt x="1605" y="3561"/>
                </a:lnTo>
                <a:lnTo>
                  <a:pt x="1634" y="3571"/>
                </a:lnTo>
                <a:lnTo>
                  <a:pt x="1662" y="3579"/>
                </a:lnTo>
                <a:lnTo>
                  <a:pt x="1692" y="3586"/>
                </a:lnTo>
                <a:lnTo>
                  <a:pt x="1722" y="3592"/>
                </a:lnTo>
                <a:lnTo>
                  <a:pt x="1752" y="3596"/>
                </a:lnTo>
                <a:lnTo>
                  <a:pt x="1783" y="3599"/>
                </a:lnTo>
                <a:lnTo>
                  <a:pt x="1783" y="3789"/>
                </a:lnTo>
                <a:close/>
                <a:moveTo>
                  <a:pt x="974" y="2884"/>
                </a:moveTo>
                <a:lnTo>
                  <a:pt x="974" y="2884"/>
                </a:lnTo>
                <a:lnTo>
                  <a:pt x="977" y="2844"/>
                </a:lnTo>
                <a:lnTo>
                  <a:pt x="982" y="2804"/>
                </a:lnTo>
                <a:lnTo>
                  <a:pt x="989" y="2763"/>
                </a:lnTo>
                <a:lnTo>
                  <a:pt x="997" y="2725"/>
                </a:lnTo>
                <a:lnTo>
                  <a:pt x="1008" y="2686"/>
                </a:lnTo>
                <a:lnTo>
                  <a:pt x="1020" y="2649"/>
                </a:lnTo>
                <a:lnTo>
                  <a:pt x="1034" y="2612"/>
                </a:lnTo>
                <a:lnTo>
                  <a:pt x="1050" y="2577"/>
                </a:lnTo>
                <a:lnTo>
                  <a:pt x="1066" y="2541"/>
                </a:lnTo>
                <a:lnTo>
                  <a:pt x="1085" y="2507"/>
                </a:lnTo>
                <a:lnTo>
                  <a:pt x="1104" y="2475"/>
                </a:lnTo>
                <a:lnTo>
                  <a:pt x="1126" y="2441"/>
                </a:lnTo>
                <a:lnTo>
                  <a:pt x="1149" y="2411"/>
                </a:lnTo>
                <a:lnTo>
                  <a:pt x="1173" y="2381"/>
                </a:lnTo>
                <a:lnTo>
                  <a:pt x="1198" y="2352"/>
                </a:lnTo>
                <a:lnTo>
                  <a:pt x="1225" y="2324"/>
                </a:lnTo>
                <a:lnTo>
                  <a:pt x="1253" y="2298"/>
                </a:lnTo>
                <a:lnTo>
                  <a:pt x="1281" y="2273"/>
                </a:lnTo>
                <a:lnTo>
                  <a:pt x="1312" y="2248"/>
                </a:lnTo>
                <a:lnTo>
                  <a:pt x="1343" y="2225"/>
                </a:lnTo>
                <a:lnTo>
                  <a:pt x="1375" y="2205"/>
                </a:lnTo>
                <a:lnTo>
                  <a:pt x="1408" y="2185"/>
                </a:lnTo>
                <a:lnTo>
                  <a:pt x="1443" y="2166"/>
                </a:lnTo>
                <a:lnTo>
                  <a:pt x="1477" y="2149"/>
                </a:lnTo>
                <a:lnTo>
                  <a:pt x="1513" y="2134"/>
                </a:lnTo>
                <a:lnTo>
                  <a:pt x="1549" y="2121"/>
                </a:lnTo>
                <a:lnTo>
                  <a:pt x="1587" y="2109"/>
                </a:lnTo>
                <a:lnTo>
                  <a:pt x="1625" y="2098"/>
                </a:lnTo>
                <a:lnTo>
                  <a:pt x="1663" y="2090"/>
                </a:lnTo>
                <a:lnTo>
                  <a:pt x="1703" y="2083"/>
                </a:lnTo>
                <a:lnTo>
                  <a:pt x="1743" y="2078"/>
                </a:lnTo>
                <a:lnTo>
                  <a:pt x="1783" y="2075"/>
                </a:lnTo>
                <a:lnTo>
                  <a:pt x="1783" y="2265"/>
                </a:lnTo>
                <a:lnTo>
                  <a:pt x="1752" y="2268"/>
                </a:lnTo>
                <a:lnTo>
                  <a:pt x="1723" y="2272"/>
                </a:lnTo>
                <a:lnTo>
                  <a:pt x="1693" y="2278"/>
                </a:lnTo>
                <a:lnTo>
                  <a:pt x="1663" y="2285"/>
                </a:lnTo>
                <a:lnTo>
                  <a:pt x="1634" y="2293"/>
                </a:lnTo>
                <a:lnTo>
                  <a:pt x="1605" y="2303"/>
                </a:lnTo>
                <a:lnTo>
                  <a:pt x="1578" y="2313"/>
                </a:lnTo>
                <a:lnTo>
                  <a:pt x="1551" y="2325"/>
                </a:lnTo>
                <a:lnTo>
                  <a:pt x="1525" y="2338"/>
                </a:lnTo>
                <a:lnTo>
                  <a:pt x="1498" y="2352"/>
                </a:lnTo>
                <a:lnTo>
                  <a:pt x="1473" y="2367"/>
                </a:lnTo>
                <a:lnTo>
                  <a:pt x="1449" y="2383"/>
                </a:lnTo>
                <a:lnTo>
                  <a:pt x="1425" y="2401"/>
                </a:lnTo>
                <a:lnTo>
                  <a:pt x="1402" y="2419"/>
                </a:lnTo>
                <a:lnTo>
                  <a:pt x="1380" y="2438"/>
                </a:lnTo>
                <a:lnTo>
                  <a:pt x="1359" y="2459"/>
                </a:lnTo>
                <a:lnTo>
                  <a:pt x="1338" y="2479"/>
                </a:lnTo>
                <a:lnTo>
                  <a:pt x="1319" y="2502"/>
                </a:lnTo>
                <a:lnTo>
                  <a:pt x="1301" y="2525"/>
                </a:lnTo>
                <a:lnTo>
                  <a:pt x="1284" y="2548"/>
                </a:lnTo>
                <a:lnTo>
                  <a:pt x="1267" y="2573"/>
                </a:lnTo>
                <a:lnTo>
                  <a:pt x="1251" y="2598"/>
                </a:lnTo>
                <a:lnTo>
                  <a:pt x="1237" y="2624"/>
                </a:lnTo>
                <a:lnTo>
                  <a:pt x="1224" y="2650"/>
                </a:lnTo>
                <a:lnTo>
                  <a:pt x="1212" y="2678"/>
                </a:lnTo>
                <a:lnTo>
                  <a:pt x="1202" y="2706"/>
                </a:lnTo>
                <a:lnTo>
                  <a:pt x="1192" y="2735"/>
                </a:lnTo>
                <a:lnTo>
                  <a:pt x="1184" y="2763"/>
                </a:lnTo>
                <a:lnTo>
                  <a:pt x="1177" y="2793"/>
                </a:lnTo>
                <a:lnTo>
                  <a:pt x="1172" y="2823"/>
                </a:lnTo>
                <a:lnTo>
                  <a:pt x="1167" y="2854"/>
                </a:lnTo>
                <a:lnTo>
                  <a:pt x="1165" y="2884"/>
                </a:lnTo>
                <a:lnTo>
                  <a:pt x="974" y="2884"/>
                </a:lnTo>
                <a:close/>
                <a:moveTo>
                  <a:pt x="3081" y="2436"/>
                </a:moveTo>
                <a:lnTo>
                  <a:pt x="3081" y="2436"/>
                </a:lnTo>
                <a:lnTo>
                  <a:pt x="3101" y="2488"/>
                </a:lnTo>
                <a:lnTo>
                  <a:pt x="3118" y="2542"/>
                </a:lnTo>
                <a:lnTo>
                  <a:pt x="3133" y="2597"/>
                </a:lnTo>
                <a:lnTo>
                  <a:pt x="3146" y="2653"/>
                </a:lnTo>
                <a:lnTo>
                  <a:pt x="3157" y="2710"/>
                </a:lnTo>
                <a:lnTo>
                  <a:pt x="3165" y="2767"/>
                </a:lnTo>
                <a:lnTo>
                  <a:pt x="3171" y="2825"/>
                </a:lnTo>
                <a:lnTo>
                  <a:pt x="3175" y="2884"/>
                </a:lnTo>
                <a:lnTo>
                  <a:pt x="2985" y="2884"/>
                </a:lnTo>
                <a:lnTo>
                  <a:pt x="2983" y="2845"/>
                </a:lnTo>
                <a:lnTo>
                  <a:pt x="2979" y="2806"/>
                </a:lnTo>
                <a:lnTo>
                  <a:pt x="2974" y="2768"/>
                </a:lnTo>
                <a:lnTo>
                  <a:pt x="2968" y="2730"/>
                </a:lnTo>
                <a:lnTo>
                  <a:pt x="2961" y="2692"/>
                </a:lnTo>
                <a:lnTo>
                  <a:pt x="2953" y="2654"/>
                </a:lnTo>
                <a:lnTo>
                  <a:pt x="2942" y="2617"/>
                </a:lnTo>
                <a:lnTo>
                  <a:pt x="2932" y="2582"/>
                </a:lnTo>
                <a:lnTo>
                  <a:pt x="3081" y="2436"/>
                </a:lnTo>
                <a:close/>
                <a:moveTo>
                  <a:pt x="3175" y="2979"/>
                </a:moveTo>
                <a:lnTo>
                  <a:pt x="3175" y="2979"/>
                </a:lnTo>
                <a:lnTo>
                  <a:pt x="3174" y="3013"/>
                </a:lnTo>
                <a:lnTo>
                  <a:pt x="3171" y="3045"/>
                </a:lnTo>
                <a:lnTo>
                  <a:pt x="3168" y="3078"/>
                </a:lnTo>
                <a:lnTo>
                  <a:pt x="3164" y="3110"/>
                </a:lnTo>
                <a:lnTo>
                  <a:pt x="3159" y="3142"/>
                </a:lnTo>
                <a:lnTo>
                  <a:pt x="3154" y="3174"/>
                </a:lnTo>
                <a:lnTo>
                  <a:pt x="3148" y="3205"/>
                </a:lnTo>
                <a:lnTo>
                  <a:pt x="3142" y="3237"/>
                </a:lnTo>
                <a:lnTo>
                  <a:pt x="3133" y="3268"/>
                </a:lnTo>
                <a:lnTo>
                  <a:pt x="3125" y="3299"/>
                </a:lnTo>
                <a:lnTo>
                  <a:pt x="3117" y="3329"/>
                </a:lnTo>
                <a:lnTo>
                  <a:pt x="3106" y="3359"/>
                </a:lnTo>
                <a:lnTo>
                  <a:pt x="3097" y="3389"/>
                </a:lnTo>
                <a:lnTo>
                  <a:pt x="3085" y="3419"/>
                </a:lnTo>
                <a:lnTo>
                  <a:pt x="3074" y="3447"/>
                </a:lnTo>
                <a:lnTo>
                  <a:pt x="3061" y="3477"/>
                </a:lnTo>
                <a:lnTo>
                  <a:pt x="3048" y="3504"/>
                </a:lnTo>
                <a:lnTo>
                  <a:pt x="3035" y="3533"/>
                </a:lnTo>
                <a:lnTo>
                  <a:pt x="3021" y="3561"/>
                </a:lnTo>
                <a:lnTo>
                  <a:pt x="3005" y="3589"/>
                </a:lnTo>
                <a:lnTo>
                  <a:pt x="2990" y="3615"/>
                </a:lnTo>
                <a:lnTo>
                  <a:pt x="2974" y="3642"/>
                </a:lnTo>
                <a:lnTo>
                  <a:pt x="2956" y="3668"/>
                </a:lnTo>
                <a:lnTo>
                  <a:pt x="2940" y="3693"/>
                </a:lnTo>
                <a:lnTo>
                  <a:pt x="2903" y="3744"/>
                </a:lnTo>
                <a:lnTo>
                  <a:pt x="2865" y="3792"/>
                </a:lnTo>
                <a:lnTo>
                  <a:pt x="2825" y="3839"/>
                </a:lnTo>
                <a:lnTo>
                  <a:pt x="2782" y="3883"/>
                </a:lnTo>
                <a:lnTo>
                  <a:pt x="2737" y="3926"/>
                </a:lnTo>
                <a:lnTo>
                  <a:pt x="2690" y="3966"/>
                </a:lnTo>
                <a:lnTo>
                  <a:pt x="2642" y="4005"/>
                </a:lnTo>
                <a:lnTo>
                  <a:pt x="2592" y="4041"/>
                </a:lnTo>
                <a:lnTo>
                  <a:pt x="2566" y="4059"/>
                </a:lnTo>
                <a:lnTo>
                  <a:pt x="2540" y="4075"/>
                </a:lnTo>
                <a:lnTo>
                  <a:pt x="2514" y="4091"/>
                </a:lnTo>
                <a:lnTo>
                  <a:pt x="2486" y="4106"/>
                </a:lnTo>
                <a:lnTo>
                  <a:pt x="2459" y="4122"/>
                </a:lnTo>
                <a:lnTo>
                  <a:pt x="2432" y="4136"/>
                </a:lnTo>
                <a:lnTo>
                  <a:pt x="2403" y="4149"/>
                </a:lnTo>
                <a:lnTo>
                  <a:pt x="2375" y="4162"/>
                </a:lnTo>
                <a:lnTo>
                  <a:pt x="2346" y="4175"/>
                </a:lnTo>
                <a:lnTo>
                  <a:pt x="2316" y="4186"/>
                </a:lnTo>
                <a:lnTo>
                  <a:pt x="2288" y="4198"/>
                </a:lnTo>
                <a:lnTo>
                  <a:pt x="2257" y="4207"/>
                </a:lnTo>
                <a:lnTo>
                  <a:pt x="2227" y="4218"/>
                </a:lnTo>
                <a:lnTo>
                  <a:pt x="2197" y="4226"/>
                </a:lnTo>
                <a:lnTo>
                  <a:pt x="2167" y="4235"/>
                </a:lnTo>
                <a:lnTo>
                  <a:pt x="2136" y="4243"/>
                </a:lnTo>
                <a:lnTo>
                  <a:pt x="2104" y="4249"/>
                </a:lnTo>
                <a:lnTo>
                  <a:pt x="2073" y="4255"/>
                </a:lnTo>
                <a:lnTo>
                  <a:pt x="2041" y="4261"/>
                </a:lnTo>
                <a:lnTo>
                  <a:pt x="2009" y="4265"/>
                </a:lnTo>
                <a:lnTo>
                  <a:pt x="1977" y="4269"/>
                </a:lnTo>
                <a:lnTo>
                  <a:pt x="1944" y="4273"/>
                </a:lnTo>
                <a:lnTo>
                  <a:pt x="1912" y="4275"/>
                </a:lnTo>
                <a:lnTo>
                  <a:pt x="1878" y="4276"/>
                </a:lnTo>
                <a:lnTo>
                  <a:pt x="1878" y="4086"/>
                </a:lnTo>
                <a:lnTo>
                  <a:pt x="1934" y="4083"/>
                </a:lnTo>
                <a:lnTo>
                  <a:pt x="1990" y="4077"/>
                </a:lnTo>
                <a:lnTo>
                  <a:pt x="2043" y="4067"/>
                </a:lnTo>
                <a:lnTo>
                  <a:pt x="2097" y="4056"/>
                </a:lnTo>
                <a:lnTo>
                  <a:pt x="2150" y="4042"/>
                </a:lnTo>
                <a:lnTo>
                  <a:pt x="2201" y="4027"/>
                </a:lnTo>
                <a:lnTo>
                  <a:pt x="2251" y="4008"/>
                </a:lnTo>
                <a:lnTo>
                  <a:pt x="2301" y="3988"/>
                </a:lnTo>
                <a:lnTo>
                  <a:pt x="2349" y="3965"/>
                </a:lnTo>
                <a:lnTo>
                  <a:pt x="2396" y="3940"/>
                </a:lnTo>
                <a:lnTo>
                  <a:pt x="2441" y="3913"/>
                </a:lnTo>
                <a:lnTo>
                  <a:pt x="2485" y="3883"/>
                </a:lnTo>
                <a:lnTo>
                  <a:pt x="2528" y="3852"/>
                </a:lnTo>
                <a:lnTo>
                  <a:pt x="2569" y="3820"/>
                </a:lnTo>
                <a:lnTo>
                  <a:pt x="2610" y="3786"/>
                </a:lnTo>
                <a:lnTo>
                  <a:pt x="2648" y="3749"/>
                </a:lnTo>
                <a:lnTo>
                  <a:pt x="2683" y="3711"/>
                </a:lnTo>
                <a:lnTo>
                  <a:pt x="2719" y="3672"/>
                </a:lnTo>
                <a:lnTo>
                  <a:pt x="2751" y="3630"/>
                </a:lnTo>
                <a:lnTo>
                  <a:pt x="2782" y="3587"/>
                </a:lnTo>
                <a:lnTo>
                  <a:pt x="2812" y="3543"/>
                </a:lnTo>
                <a:lnTo>
                  <a:pt x="2838" y="3497"/>
                </a:lnTo>
                <a:lnTo>
                  <a:pt x="2863" y="3451"/>
                </a:lnTo>
                <a:lnTo>
                  <a:pt x="2886" y="3402"/>
                </a:lnTo>
                <a:lnTo>
                  <a:pt x="2907" y="3353"/>
                </a:lnTo>
                <a:lnTo>
                  <a:pt x="2926" y="3302"/>
                </a:lnTo>
                <a:lnTo>
                  <a:pt x="2941" y="3251"/>
                </a:lnTo>
                <a:lnTo>
                  <a:pt x="2955" y="3198"/>
                </a:lnTo>
                <a:lnTo>
                  <a:pt x="2966" y="3144"/>
                </a:lnTo>
                <a:lnTo>
                  <a:pt x="2975" y="3091"/>
                </a:lnTo>
                <a:lnTo>
                  <a:pt x="2981" y="3035"/>
                </a:lnTo>
                <a:lnTo>
                  <a:pt x="2985" y="2979"/>
                </a:lnTo>
                <a:lnTo>
                  <a:pt x="3175" y="2979"/>
                </a:lnTo>
                <a:close/>
                <a:moveTo>
                  <a:pt x="1783" y="4276"/>
                </a:moveTo>
                <a:lnTo>
                  <a:pt x="1783" y="4276"/>
                </a:lnTo>
                <a:lnTo>
                  <a:pt x="1750" y="4275"/>
                </a:lnTo>
                <a:lnTo>
                  <a:pt x="1718" y="4273"/>
                </a:lnTo>
                <a:lnTo>
                  <a:pt x="1685" y="4269"/>
                </a:lnTo>
                <a:lnTo>
                  <a:pt x="1653" y="4265"/>
                </a:lnTo>
                <a:lnTo>
                  <a:pt x="1621" y="4261"/>
                </a:lnTo>
                <a:lnTo>
                  <a:pt x="1589" y="4255"/>
                </a:lnTo>
                <a:lnTo>
                  <a:pt x="1558" y="4249"/>
                </a:lnTo>
                <a:lnTo>
                  <a:pt x="1526" y="4242"/>
                </a:lnTo>
                <a:lnTo>
                  <a:pt x="1495" y="4235"/>
                </a:lnTo>
                <a:lnTo>
                  <a:pt x="1464" y="4226"/>
                </a:lnTo>
                <a:lnTo>
                  <a:pt x="1434" y="4217"/>
                </a:lnTo>
                <a:lnTo>
                  <a:pt x="1403" y="4207"/>
                </a:lnTo>
                <a:lnTo>
                  <a:pt x="1374" y="4198"/>
                </a:lnTo>
                <a:lnTo>
                  <a:pt x="1345" y="4186"/>
                </a:lnTo>
                <a:lnTo>
                  <a:pt x="1316" y="4174"/>
                </a:lnTo>
                <a:lnTo>
                  <a:pt x="1287" y="4162"/>
                </a:lnTo>
                <a:lnTo>
                  <a:pt x="1259" y="4149"/>
                </a:lnTo>
                <a:lnTo>
                  <a:pt x="1230" y="4136"/>
                </a:lnTo>
                <a:lnTo>
                  <a:pt x="1203" y="4122"/>
                </a:lnTo>
                <a:lnTo>
                  <a:pt x="1175" y="4106"/>
                </a:lnTo>
                <a:lnTo>
                  <a:pt x="1148" y="4091"/>
                </a:lnTo>
                <a:lnTo>
                  <a:pt x="1122" y="4074"/>
                </a:lnTo>
                <a:lnTo>
                  <a:pt x="1096" y="4058"/>
                </a:lnTo>
                <a:lnTo>
                  <a:pt x="1070" y="4041"/>
                </a:lnTo>
                <a:lnTo>
                  <a:pt x="1020" y="4004"/>
                </a:lnTo>
                <a:lnTo>
                  <a:pt x="971" y="3966"/>
                </a:lnTo>
                <a:lnTo>
                  <a:pt x="925" y="3926"/>
                </a:lnTo>
                <a:lnTo>
                  <a:pt x="880" y="3883"/>
                </a:lnTo>
                <a:lnTo>
                  <a:pt x="837" y="3838"/>
                </a:lnTo>
                <a:lnTo>
                  <a:pt x="797" y="3792"/>
                </a:lnTo>
                <a:lnTo>
                  <a:pt x="759" y="3743"/>
                </a:lnTo>
                <a:lnTo>
                  <a:pt x="722" y="3693"/>
                </a:lnTo>
                <a:lnTo>
                  <a:pt x="705" y="3667"/>
                </a:lnTo>
                <a:lnTo>
                  <a:pt x="689" y="3641"/>
                </a:lnTo>
                <a:lnTo>
                  <a:pt x="672" y="3615"/>
                </a:lnTo>
                <a:lnTo>
                  <a:pt x="657" y="3587"/>
                </a:lnTo>
                <a:lnTo>
                  <a:pt x="641" y="3560"/>
                </a:lnTo>
                <a:lnTo>
                  <a:pt x="627" y="3533"/>
                </a:lnTo>
                <a:lnTo>
                  <a:pt x="614" y="3504"/>
                </a:lnTo>
                <a:lnTo>
                  <a:pt x="601" y="3476"/>
                </a:lnTo>
                <a:lnTo>
                  <a:pt x="589" y="3447"/>
                </a:lnTo>
                <a:lnTo>
                  <a:pt x="577" y="3418"/>
                </a:lnTo>
                <a:lnTo>
                  <a:pt x="565" y="3388"/>
                </a:lnTo>
                <a:lnTo>
                  <a:pt x="556" y="3358"/>
                </a:lnTo>
                <a:lnTo>
                  <a:pt x="546" y="3329"/>
                </a:lnTo>
                <a:lnTo>
                  <a:pt x="537" y="3298"/>
                </a:lnTo>
                <a:lnTo>
                  <a:pt x="528" y="3267"/>
                </a:lnTo>
                <a:lnTo>
                  <a:pt x="521" y="3236"/>
                </a:lnTo>
                <a:lnTo>
                  <a:pt x="514" y="3205"/>
                </a:lnTo>
                <a:lnTo>
                  <a:pt x="508" y="3174"/>
                </a:lnTo>
                <a:lnTo>
                  <a:pt x="502" y="3142"/>
                </a:lnTo>
                <a:lnTo>
                  <a:pt x="497" y="3110"/>
                </a:lnTo>
                <a:lnTo>
                  <a:pt x="494" y="3078"/>
                </a:lnTo>
                <a:lnTo>
                  <a:pt x="492" y="3045"/>
                </a:lnTo>
                <a:lnTo>
                  <a:pt x="489" y="3013"/>
                </a:lnTo>
                <a:lnTo>
                  <a:pt x="487" y="2979"/>
                </a:lnTo>
                <a:lnTo>
                  <a:pt x="677" y="2979"/>
                </a:lnTo>
                <a:lnTo>
                  <a:pt x="680" y="3035"/>
                </a:lnTo>
                <a:lnTo>
                  <a:pt x="687" y="3090"/>
                </a:lnTo>
                <a:lnTo>
                  <a:pt x="696" y="3144"/>
                </a:lnTo>
                <a:lnTo>
                  <a:pt x="708" y="3198"/>
                </a:lnTo>
                <a:lnTo>
                  <a:pt x="721" y="3250"/>
                </a:lnTo>
                <a:lnTo>
                  <a:pt x="737" y="3302"/>
                </a:lnTo>
                <a:lnTo>
                  <a:pt x="755" y="3352"/>
                </a:lnTo>
                <a:lnTo>
                  <a:pt x="775" y="3402"/>
                </a:lnTo>
                <a:lnTo>
                  <a:pt x="799" y="3450"/>
                </a:lnTo>
                <a:lnTo>
                  <a:pt x="824" y="3497"/>
                </a:lnTo>
                <a:lnTo>
                  <a:pt x="850" y="3542"/>
                </a:lnTo>
                <a:lnTo>
                  <a:pt x="880" y="3586"/>
                </a:lnTo>
                <a:lnTo>
                  <a:pt x="911" y="3629"/>
                </a:lnTo>
                <a:lnTo>
                  <a:pt x="943" y="3671"/>
                </a:lnTo>
                <a:lnTo>
                  <a:pt x="978" y="3710"/>
                </a:lnTo>
                <a:lnTo>
                  <a:pt x="1014" y="3749"/>
                </a:lnTo>
                <a:lnTo>
                  <a:pt x="1052" y="3785"/>
                </a:lnTo>
                <a:lnTo>
                  <a:pt x="1092" y="3819"/>
                </a:lnTo>
                <a:lnTo>
                  <a:pt x="1133" y="3852"/>
                </a:lnTo>
                <a:lnTo>
                  <a:pt x="1175" y="3883"/>
                </a:lnTo>
                <a:lnTo>
                  <a:pt x="1221" y="3913"/>
                </a:lnTo>
                <a:lnTo>
                  <a:pt x="1266" y="3939"/>
                </a:lnTo>
                <a:lnTo>
                  <a:pt x="1313" y="3964"/>
                </a:lnTo>
                <a:lnTo>
                  <a:pt x="1361" y="3988"/>
                </a:lnTo>
                <a:lnTo>
                  <a:pt x="1411" y="4008"/>
                </a:lnTo>
                <a:lnTo>
                  <a:pt x="1460" y="4026"/>
                </a:lnTo>
                <a:lnTo>
                  <a:pt x="1513" y="4042"/>
                </a:lnTo>
                <a:lnTo>
                  <a:pt x="1565" y="4056"/>
                </a:lnTo>
                <a:lnTo>
                  <a:pt x="1618" y="4067"/>
                </a:lnTo>
                <a:lnTo>
                  <a:pt x="1673" y="4077"/>
                </a:lnTo>
                <a:lnTo>
                  <a:pt x="1728" y="4083"/>
                </a:lnTo>
                <a:lnTo>
                  <a:pt x="1783" y="4086"/>
                </a:lnTo>
                <a:lnTo>
                  <a:pt x="1783" y="4276"/>
                </a:lnTo>
                <a:close/>
                <a:moveTo>
                  <a:pt x="487" y="2884"/>
                </a:moveTo>
                <a:lnTo>
                  <a:pt x="487" y="2884"/>
                </a:lnTo>
                <a:lnTo>
                  <a:pt x="489" y="2851"/>
                </a:lnTo>
                <a:lnTo>
                  <a:pt x="492" y="2819"/>
                </a:lnTo>
                <a:lnTo>
                  <a:pt x="494" y="2786"/>
                </a:lnTo>
                <a:lnTo>
                  <a:pt x="497" y="2754"/>
                </a:lnTo>
                <a:lnTo>
                  <a:pt x="502" y="2722"/>
                </a:lnTo>
                <a:lnTo>
                  <a:pt x="508" y="2690"/>
                </a:lnTo>
                <a:lnTo>
                  <a:pt x="514" y="2659"/>
                </a:lnTo>
                <a:lnTo>
                  <a:pt x="521" y="2627"/>
                </a:lnTo>
                <a:lnTo>
                  <a:pt x="528" y="2596"/>
                </a:lnTo>
                <a:lnTo>
                  <a:pt x="537" y="2565"/>
                </a:lnTo>
                <a:lnTo>
                  <a:pt x="546" y="2535"/>
                </a:lnTo>
                <a:lnTo>
                  <a:pt x="556" y="2504"/>
                </a:lnTo>
                <a:lnTo>
                  <a:pt x="566" y="2475"/>
                </a:lnTo>
                <a:lnTo>
                  <a:pt x="577" y="2445"/>
                </a:lnTo>
                <a:lnTo>
                  <a:pt x="589" y="2417"/>
                </a:lnTo>
                <a:lnTo>
                  <a:pt x="601" y="2388"/>
                </a:lnTo>
                <a:lnTo>
                  <a:pt x="614" y="2360"/>
                </a:lnTo>
                <a:lnTo>
                  <a:pt x="628" y="2331"/>
                </a:lnTo>
                <a:lnTo>
                  <a:pt x="642" y="2304"/>
                </a:lnTo>
                <a:lnTo>
                  <a:pt x="657" y="2276"/>
                </a:lnTo>
                <a:lnTo>
                  <a:pt x="672" y="2249"/>
                </a:lnTo>
                <a:lnTo>
                  <a:pt x="689" y="2222"/>
                </a:lnTo>
                <a:lnTo>
                  <a:pt x="705" y="2196"/>
                </a:lnTo>
                <a:lnTo>
                  <a:pt x="723" y="2171"/>
                </a:lnTo>
                <a:lnTo>
                  <a:pt x="759" y="2121"/>
                </a:lnTo>
                <a:lnTo>
                  <a:pt x="797" y="2072"/>
                </a:lnTo>
                <a:lnTo>
                  <a:pt x="838" y="2026"/>
                </a:lnTo>
                <a:lnTo>
                  <a:pt x="881" y="1981"/>
                </a:lnTo>
                <a:lnTo>
                  <a:pt x="925" y="1938"/>
                </a:lnTo>
                <a:lnTo>
                  <a:pt x="971" y="1898"/>
                </a:lnTo>
                <a:lnTo>
                  <a:pt x="1020" y="1858"/>
                </a:lnTo>
                <a:lnTo>
                  <a:pt x="1071" y="1823"/>
                </a:lnTo>
                <a:lnTo>
                  <a:pt x="1096" y="1805"/>
                </a:lnTo>
                <a:lnTo>
                  <a:pt x="1122" y="1788"/>
                </a:lnTo>
                <a:lnTo>
                  <a:pt x="1149" y="1773"/>
                </a:lnTo>
                <a:lnTo>
                  <a:pt x="1175" y="1757"/>
                </a:lnTo>
                <a:lnTo>
                  <a:pt x="1203" y="1742"/>
                </a:lnTo>
                <a:lnTo>
                  <a:pt x="1231" y="1728"/>
                </a:lnTo>
                <a:lnTo>
                  <a:pt x="1259" y="1715"/>
                </a:lnTo>
                <a:lnTo>
                  <a:pt x="1287" y="1702"/>
                </a:lnTo>
                <a:lnTo>
                  <a:pt x="1317" y="1689"/>
                </a:lnTo>
                <a:lnTo>
                  <a:pt x="1345" y="1678"/>
                </a:lnTo>
                <a:lnTo>
                  <a:pt x="1375" y="1666"/>
                </a:lnTo>
                <a:lnTo>
                  <a:pt x="1405" y="1657"/>
                </a:lnTo>
                <a:lnTo>
                  <a:pt x="1434" y="1646"/>
                </a:lnTo>
                <a:lnTo>
                  <a:pt x="1465" y="1638"/>
                </a:lnTo>
                <a:lnTo>
                  <a:pt x="1496" y="1629"/>
                </a:lnTo>
                <a:lnTo>
                  <a:pt x="1527" y="1622"/>
                </a:lnTo>
                <a:lnTo>
                  <a:pt x="1558" y="1615"/>
                </a:lnTo>
                <a:lnTo>
                  <a:pt x="1590" y="1609"/>
                </a:lnTo>
                <a:lnTo>
                  <a:pt x="1621" y="1603"/>
                </a:lnTo>
                <a:lnTo>
                  <a:pt x="1653" y="1598"/>
                </a:lnTo>
                <a:lnTo>
                  <a:pt x="1686" y="1595"/>
                </a:lnTo>
                <a:lnTo>
                  <a:pt x="1718" y="1591"/>
                </a:lnTo>
                <a:lnTo>
                  <a:pt x="1750" y="1589"/>
                </a:lnTo>
                <a:lnTo>
                  <a:pt x="1783" y="1588"/>
                </a:lnTo>
                <a:lnTo>
                  <a:pt x="1783" y="1778"/>
                </a:lnTo>
                <a:lnTo>
                  <a:pt x="1728" y="1781"/>
                </a:lnTo>
                <a:lnTo>
                  <a:pt x="1673" y="1788"/>
                </a:lnTo>
                <a:lnTo>
                  <a:pt x="1618" y="1797"/>
                </a:lnTo>
                <a:lnTo>
                  <a:pt x="1565" y="1807"/>
                </a:lnTo>
                <a:lnTo>
                  <a:pt x="1513" y="1822"/>
                </a:lnTo>
                <a:lnTo>
                  <a:pt x="1462" y="1837"/>
                </a:lnTo>
                <a:lnTo>
                  <a:pt x="1411" y="1856"/>
                </a:lnTo>
                <a:lnTo>
                  <a:pt x="1362" y="1876"/>
                </a:lnTo>
                <a:lnTo>
                  <a:pt x="1313" y="1900"/>
                </a:lnTo>
                <a:lnTo>
                  <a:pt x="1267" y="1925"/>
                </a:lnTo>
                <a:lnTo>
                  <a:pt x="1221" y="1951"/>
                </a:lnTo>
                <a:lnTo>
                  <a:pt x="1177" y="1981"/>
                </a:lnTo>
                <a:lnTo>
                  <a:pt x="1134" y="2012"/>
                </a:lnTo>
                <a:lnTo>
                  <a:pt x="1092" y="2044"/>
                </a:lnTo>
                <a:lnTo>
                  <a:pt x="1053" y="2078"/>
                </a:lnTo>
                <a:lnTo>
                  <a:pt x="1015" y="2115"/>
                </a:lnTo>
                <a:lnTo>
                  <a:pt x="978" y="2153"/>
                </a:lnTo>
                <a:lnTo>
                  <a:pt x="944" y="2193"/>
                </a:lnTo>
                <a:lnTo>
                  <a:pt x="911" y="2234"/>
                </a:lnTo>
                <a:lnTo>
                  <a:pt x="880" y="2276"/>
                </a:lnTo>
                <a:lnTo>
                  <a:pt x="851" y="2320"/>
                </a:lnTo>
                <a:lnTo>
                  <a:pt x="824" y="2367"/>
                </a:lnTo>
                <a:lnTo>
                  <a:pt x="799" y="2413"/>
                </a:lnTo>
                <a:lnTo>
                  <a:pt x="777" y="2462"/>
                </a:lnTo>
                <a:lnTo>
                  <a:pt x="755" y="2510"/>
                </a:lnTo>
                <a:lnTo>
                  <a:pt x="737" y="2561"/>
                </a:lnTo>
                <a:lnTo>
                  <a:pt x="721" y="2612"/>
                </a:lnTo>
                <a:lnTo>
                  <a:pt x="708" y="2666"/>
                </a:lnTo>
                <a:lnTo>
                  <a:pt x="696" y="2719"/>
                </a:lnTo>
                <a:lnTo>
                  <a:pt x="687" y="2773"/>
                </a:lnTo>
                <a:lnTo>
                  <a:pt x="680" y="2829"/>
                </a:lnTo>
                <a:lnTo>
                  <a:pt x="677" y="2884"/>
                </a:lnTo>
                <a:lnTo>
                  <a:pt x="487" y="2884"/>
                </a:lnTo>
                <a:close/>
                <a:moveTo>
                  <a:pt x="1878" y="2075"/>
                </a:moveTo>
                <a:lnTo>
                  <a:pt x="1878" y="2075"/>
                </a:lnTo>
                <a:lnTo>
                  <a:pt x="1908" y="2077"/>
                </a:lnTo>
                <a:lnTo>
                  <a:pt x="1938" y="2080"/>
                </a:lnTo>
                <a:lnTo>
                  <a:pt x="1966" y="2084"/>
                </a:lnTo>
                <a:lnTo>
                  <a:pt x="1995" y="2089"/>
                </a:lnTo>
                <a:lnTo>
                  <a:pt x="2023" y="2095"/>
                </a:lnTo>
                <a:lnTo>
                  <a:pt x="2052" y="2102"/>
                </a:lnTo>
                <a:lnTo>
                  <a:pt x="2079" y="2110"/>
                </a:lnTo>
                <a:lnTo>
                  <a:pt x="2106" y="2118"/>
                </a:lnTo>
                <a:lnTo>
                  <a:pt x="2201" y="1921"/>
                </a:lnTo>
                <a:lnTo>
                  <a:pt x="2262" y="1861"/>
                </a:lnTo>
                <a:lnTo>
                  <a:pt x="2217" y="1843"/>
                </a:lnTo>
                <a:lnTo>
                  <a:pt x="2170" y="1828"/>
                </a:lnTo>
                <a:lnTo>
                  <a:pt x="2124" y="1814"/>
                </a:lnTo>
                <a:lnTo>
                  <a:pt x="2077" y="1803"/>
                </a:lnTo>
                <a:lnTo>
                  <a:pt x="2028" y="1794"/>
                </a:lnTo>
                <a:lnTo>
                  <a:pt x="1979" y="1786"/>
                </a:lnTo>
                <a:lnTo>
                  <a:pt x="1929" y="1781"/>
                </a:lnTo>
                <a:lnTo>
                  <a:pt x="1878" y="1778"/>
                </a:lnTo>
                <a:lnTo>
                  <a:pt x="1878" y="1588"/>
                </a:lnTo>
                <a:lnTo>
                  <a:pt x="1914" y="1590"/>
                </a:lnTo>
                <a:lnTo>
                  <a:pt x="1948" y="1592"/>
                </a:lnTo>
                <a:lnTo>
                  <a:pt x="1984" y="1596"/>
                </a:lnTo>
                <a:lnTo>
                  <a:pt x="2018" y="1600"/>
                </a:lnTo>
                <a:lnTo>
                  <a:pt x="2052" y="1605"/>
                </a:lnTo>
                <a:lnTo>
                  <a:pt x="2086" y="1611"/>
                </a:lnTo>
                <a:lnTo>
                  <a:pt x="2119" y="1619"/>
                </a:lnTo>
                <a:lnTo>
                  <a:pt x="2153" y="1626"/>
                </a:lnTo>
                <a:lnTo>
                  <a:pt x="2186" y="1634"/>
                </a:lnTo>
                <a:lnTo>
                  <a:pt x="2218" y="1643"/>
                </a:lnTo>
                <a:lnTo>
                  <a:pt x="2251" y="1654"/>
                </a:lnTo>
                <a:lnTo>
                  <a:pt x="2282" y="1665"/>
                </a:lnTo>
                <a:lnTo>
                  <a:pt x="2314" y="1677"/>
                </a:lnTo>
                <a:lnTo>
                  <a:pt x="2345" y="1689"/>
                </a:lnTo>
                <a:lnTo>
                  <a:pt x="2376" y="1702"/>
                </a:lnTo>
                <a:lnTo>
                  <a:pt x="2407" y="1716"/>
                </a:lnTo>
                <a:lnTo>
                  <a:pt x="2626" y="1496"/>
                </a:lnTo>
                <a:lnTo>
                  <a:pt x="2582" y="1472"/>
                </a:lnTo>
                <a:lnTo>
                  <a:pt x="2536" y="1450"/>
                </a:lnTo>
                <a:lnTo>
                  <a:pt x="2490" y="1429"/>
                </a:lnTo>
                <a:lnTo>
                  <a:pt x="2444" y="1408"/>
                </a:lnTo>
                <a:lnTo>
                  <a:pt x="2396" y="1391"/>
                </a:lnTo>
                <a:lnTo>
                  <a:pt x="2347" y="1374"/>
                </a:lnTo>
                <a:lnTo>
                  <a:pt x="2299" y="1358"/>
                </a:lnTo>
                <a:lnTo>
                  <a:pt x="2249" y="1344"/>
                </a:lnTo>
                <a:lnTo>
                  <a:pt x="2199" y="1332"/>
                </a:lnTo>
                <a:lnTo>
                  <a:pt x="2148" y="1320"/>
                </a:lnTo>
                <a:lnTo>
                  <a:pt x="2096" y="1312"/>
                </a:lnTo>
                <a:lnTo>
                  <a:pt x="2045" y="1304"/>
                </a:lnTo>
                <a:lnTo>
                  <a:pt x="1991" y="1298"/>
                </a:lnTo>
                <a:lnTo>
                  <a:pt x="1939" y="1294"/>
                </a:lnTo>
                <a:lnTo>
                  <a:pt x="1885" y="1292"/>
                </a:lnTo>
                <a:lnTo>
                  <a:pt x="1831" y="1291"/>
                </a:lnTo>
                <a:lnTo>
                  <a:pt x="1789" y="1291"/>
                </a:lnTo>
                <a:lnTo>
                  <a:pt x="1747" y="1293"/>
                </a:lnTo>
                <a:lnTo>
                  <a:pt x="1705" y="1296"/>
                </a:lnTo>
                <a:lnTo>
                  <a:pt x="1663" y="1299"/>
                </a:lnTo>
                <a:lnTo>
                  <a:pt x="1622" y="1304"/>
                </a:lnTo>
                <a:lnTo>
                  <a:pt x="1582" y="1310"/>
                </a:lnTo>
                <a:lnTo>
                  <a:pt x="1541" y="1316"/>
                </a:lnTo>
                <a:lnTo>
                  <a:pt x="1501" y="1324"/>
                </a:lnTo>
                <a:lnTo>
                  <a:pt x="1460" y="1332"/>
                </a:lnTo>
                <a:lnTo>
                  <a:pt x="1421" y="1342"/>
                </a:lnTo>
                <a:lnTo>
                  <a:pt x="1382" y="1353"/>
                </a:lnTo>
                <a:lnTo>
                  <a:pt x="1343" y="1364"/>
                </a:lnTo>
                <a:lnTo>
                  <a:pt x="1305" y="1376"/>
                </a:lnTo>
                <a:lnTo>
                  <a:pt x="1267" y="1391"/>
                </a:lnTo>
                <a:lnTo>
                  <a:pt x="1229" y="1405"/>
                </a:lnTo>
                <a:lnTo>
                  <a:pt x="1192" y="1419"/>
                </a:lnTo>
                <a:lnTo>
                  <a:pt x="1155" y="1436"/>
                </a:lnTo>
                <a:lnTo>
                  <a:pt x="1120" y="1452"/>
                </a:lnTo>
                <a:lnTo>
                  <a:pt x="1084" y="1470"/>
                </a:lnTo>
                <a:lnTo>
                  <a:pt x="1048" y="1489"/>
                </a:lnTo>
                <a:lnTo>
                  <a:pt x="1014" y="1508"/>
                </a:lnTo>
                <a:lnTo>
                  <a:pt x="980" y="1528"/>
                </a:lnTo>
                <a:lnTo>
                  <a:pt x="946" y="1550"/>
                </a:lnTo>
                <a:lnTo>
                  <a:pt x="913" y="1571"/>
                </a:lnTo>
                <a:lnTo>
                  <a:pt x="881" y="1594"/>
                </a:lnTo>
                <a:lnTo>
                  <a:pt x="849" y="1616"/>
                </a:lnTo>
                <a:lnTo>
                  <a:pt x="818" y="1641"/>
                </a:lnTo>
                <a:lnTo>
                  <a:pt x="787" y="1665"/>
                </a:lnTo>
                <a:lnTo>
                  <a:pt x="758" y="1691"/>
                </a:lnTo>
                <a:lnTo>
                  <a:pt x="728" y="1717"/>
                </a:lnTo>
                <a:lnTo>
                  <a:pt x="699" y="1743"/>
                </a:lnTo>
                <a:lnTo>
                  <a:pt x="671" y="1772"/>
                </a:lnTo>
                <a:lnTo>
                  <a:pt x="644" y="1799"/>
                </a:lnTo>
                <a:lnTo>
                  <a:pt x="616" y="1829"/>
                </a:lnTo>
                <a:lnTo>
                  <a:pt x="590" y="1857"/>
                </a:lnTo>
                <a:lnTo>
                  <a:pt x="565" y="1888"/>
                </a:lnTo>
                <a:lnTo>
                  <a:pt x="540" y="1919"/>
                </a:lnTo>
                <a:lnTo>
                  <a:pt x="516" y="1950"/>
                </a:lnTo>
                <a:lnTo>
                  <a:pt x="493" y="1982"/>
                </a:lnTo>
                <a:lnTo>
                  <a:pt x="470" y="2014"/>
                </a:lnTo>
                <a:lnTo>
                  <a:pt x="449" y="2047"/>
                </a:lnTo>
                <a:lnTo>
                  <a:pt x="427" y="2080"/>
                </a:lnTo>
                <a:lnTo>
                  <a:pt x="407" y="2115"/>
                </a:lnTo>
                <a:lnTo>
                  <a:pt x="388" y="2149"/>
                </a:lnTo>
                <a:lnTo>
                  <a:pt x="369" y="2185"/>
                </a:lnTo>
                <a:lnTo>
                  <a:pt x="351" y="2221"/>
                </a:lnTo>
                <a:lnTo>
                  <a:pt x="335" y="2256"/>
                </a:lnTo>
                <a:lnTo>
                  <a:pt x="319" y="2293"/>
                </a:lnTo>
                <a:lnTo>
                  <a:pt x="304" y="2330"/>
                </a:lnTo>
                <a:lnTo>
                  <a:pt x="290" y="2368"/>
                </a:lnTo>
                <a:lnTo>
                  <a:pt x="277" y="2406"/>
                </a:lnTo>
                <a:lnTo>
                  <a:pt x="264" y="2444"/>
                </a:lnTo>
                <a:lnTo>
                  <a:pt x="252" y="2483"/>
                </a:lnTo>
                <a:lnTo>
                  <a:pt x="241" y="2522"/>
                </a:lnTo>
                <a:lnTo>
                  <a:pt x="232" y="2561"/>
                </a:lnTo>
                <a:lnTo>
                  <a:pt x="223" y="2601"/>
                </a:lnTo>
                <a:lnTo>
                  <a:pt x="216" y="2641"/>
                </a:lnTo>
                <a:lnTo>
                  <a:pt x="209" y="2683"/>
                </a:lnTo>
                <a:lnTo>
                  <a:pt x="203" y="2723"/>
                </a:lnTo>
                <a:lnTo>
                  <a:pt x="198" y="2764"/>
                </a:lnTo>
                <a:lnTo>
                  <a:pt x="195" y="2806"/>
                </a:lnTo>
                <a:lnTo>
                  <a:pt x="192" y="2848"/>
                </a:lnTo>
                <a:lnTo>
                  <a:pt x="190" y="2889"/>
                </a:lnTo>
                <a:lnTo>
                  <a:pt x="190" y="2932"/>
                </a:lnTo>
                <a:lnTo>
                  <a:pt x="190" y="2975"/>
                </a:lnTo>
                <a:lnTo>
                  <a:pt x="192" y="3016"/>
                </a:lnTo>
                <a:lnTo>
                  <a:pt x="195" y="3058"/>
                </a:lnTo>
                <a:lnTo>
                  <a:pt x="198" y="3099"/>
                </a:lnTo>
                <a:lnTo>
                  <a:pt x="203" y="3141"/>
                </a:lnTo>
                <a:lnTo>
                  <a:pt x="209" y="3182"/>
                </a:lnTo>
                <a:lnTo>
                  <a:pt x="216" y="3223"/>
                </a:lnTo>
                <a:lnTo>
                  <a:pt x="223" y="3263"/>
                </a:lnTo>
                <a:lnTo>
                  <a:pt x="232" y="3302"/>
                </a:lnTo>
                <a:lnTo>
                  <a:pt x="241" y="3342"/>
                </a:lnTo>
                <a:lnTo>
                  <a:pt x="252" y="3381"/>
                </a:lnTo>
                <a:lnTo>
                  <a:pt x="264" y="3420"/>
                </a:lnTo>
                <a:lnTo>
                  <a:pt x="277" y="3458"/>
                </a:lnTo>
                <a:lnTo>
                  <a:pt x="290" y="3496"/>
                </a:lnTo>
                <a:lnTo>
                  <a:pt x="304" y="3534"/>
                </a:lnTo>
                <a:lnTo>
                  <a:pt x="319" y="3571"/>
                </a:lnTo>
                <a:lnTo>
                  <a:pt x="335" y="3608"/>
                </a:lnTo>
                <a:lnTo>
                  <a:pt x="351" y="3643"/>
                </a:lnTo>
                <a:lnTo>
                  <a:pt x="369" y="3679"/>
                </a:lnTo>
                <a:lnTo>
                  <a:pt x="388" y="3714"/>
                </a:lnTo>
                <a:lnTo>
                  <a:pt x="407" y="3749"/>
                </a:lnTo>
                <a:lnTo>
                  <a:pt x="427" y="3783"/>
                </a:lnTo>
                <a:lnTo>
                  <a:pt x="449" y="3817"/>
                </a:lnTo>
                <a:lnTo>
                  <a:pt x="470" y="3850"/>
                </a:lnTo>
                <a:lnTo>
                  <a:pt x="493" y="3882"/>
                </a:lnTo>
                <a:lnTo>
                  <a:pt x="516" y="3914"/>
                </a:lnTo>
                <a:lnTo>
                  <a:pt x="540" y="3945"/>
                </a:lnTo>
                <a:lnTo>
                  <a:pt x="565" y="3976"/>
                </a:lnTo>
                <a:lnTo>
                  <a:pt x="590" y="4007"/>
                </a:lnTo>
                <a:lnTo>
                  <a:pt x="616" y="4035"/>
                </a:lnTo>
                <a:lnTo>
                  <a:pt x="644" y="4065"/>
                </a:lnTo>
                <a:lnTo>
                  <a:pt x="671" y="4092"/>
                </a:lnTo>
                <a:lnTo>
                  <a:pt x="699" y="4121"/>
                </a:lnTo>
                <a:lnTo>
                  <a:pt x="728" y="4147"/>
                </a:lnTo>
                <a:lnTo>
                  <a:pt x="758" y="4173"/>
                </a:lnTo>
                <a:lnTo>
                  <a:pt x="787" y="4199"/>
                </a:lnTo>
                <a:lnTo>
                  <a:pt x="818" y="4223"/>
                </a:lnTo>
                <a:lnTo>
                  <a:pt x="849" y="4248"/>
                </a:lnTo>
                <a:lnTo>
                  <a:pt x="881" y="4270"/>
                </a:lnTo>
                <a:lnTo>
                  <a:pt x="913" y="4293"/>
                </a:lnTo>
                <a:lnTo>
                  <a:pt x="946" y="4315"/>
                </a:lnTo>
                <a:lnTo>
                  <a:pt x="980" y="4336"/>
                </a:lnTo>
                <a:lnTo>
                  <a:pt x="1014" y="4356"/>
                </a:lnTo>
                <a:lnTo>
                  <a:pt x="1048" y="4375"/>
                </a:lnTo>
                <a:lnTo>
                  <a:pt x="1084" y="4394"/>
                </a:lnTo>
                <a:lnTo>
                  <a:pt x="1120" y="4412"/>
                </a:lnTo>
                <a:lnTo>
                  <a:pt x="1155" y="4428"/>
                </a:lnTo>
                <a:lnTo>
                  <a:pt x="1192" y="4445"/>
                </a:lnTo>
                <a:lnTo>
                  <a:pt x="1229" y="4459"/>
                </a:lnTo>
                <a:lnTo>
                  <a:pt x="1267" y="4473"/>
                </a:lnTo>
                <a:lnTo>
                  <a:pt x="1305" y="4488"/>
                </a:lnTo>
                <a:lnTo>
                  <a:pt x="1343" y="4499"/>
                </a:lnTo>
                <a:lnTo>
                  <a:pt x="1382" y="4511"/>
                </a:lnTo>
                <a:lnTo>
                  <a:pt x="1421" y="4522"/>
                </a:lnTo>
                <a:lnTo>
                  <a:pt x="1460" y="4531"/>
                </a:lnTo>
                <a:lnTo>
                  <a:pt x="1501" y="4540"/>
                </a:lnTo>
                <a:lnTo>
                  <a:pt x="1541" y="4548"/>
                </a:lnTo>
                <a:lnTo>
                  <a:pt x="1582" y="4554"/>
                </a:lnTo>
                <a:lnTo>
                  <a:pt x="1622" y="4560"/>
                </a:lnTo>
                <a:lnTo>
                  <a:pt x="1663" y="4565"/>
                </a:lnTo>
                <a:lnTo>
                  <a:pt x="1705" y="4568"/>
                </a:lnTo>
                <a:lnTo>
                  <a:pt x="1747" y="4571"/>
                </a:lnTo>
                <a:lnTo>
                  <a:pt x="1789" y="4573"/>
                </a:lnTo>
                <a:lnTo>
                  <a:pt x="1831" y="4573"/>
                </a:lnTo>
                <a:lnTo>
                  <a:pt x="1874" y="4573"/>
                </a:lnTo>
                <a:lnTo>
                  <a:pt x="1915" y="4571"/>
                </a:lnTo>
                <a:lnTo>
                  <a:pt x="1958" y="4568"/>
                </a:lnTo>
                <a:lnTo>
                  <a:pt x="1999" y="4565"/>
                </a:lnTo>
                <a:lnTo>
                  <a:pt x="2040" y="4560"/>
                </a:lnTo>
                <a:lnTo>
                  <a:pt x="2081" y="4554"/>
                </a:lnTo>
                <a:lnTo>
                  <a:pt x="2122" y="4548"/>
                </a:lnTo>
                <a:lnTo>
                  <a:pt x="2162" y="4540"/>
                </a:lnTo>
                <a:lnTo>
                  <a:pt x="2201" y="4531"/>
                </a:lnTo>
                <a:lnTo>
                  <a:pt x="2242" y="4522"/>
                </a:lnTo>
                <a:lnTo>
                  <a:pt x="2281" y="4511"/>
                </a:lnTo>
                <a:lnTo>
                  <a:pt x="2319" y="4499"/>
                </a:lnTo>
                <a:lnTo>
                  <a:pt x="2358" y="4488"/>
                </a:lnTo>
                <a:lnTo>
                  <a:pt x="2395" y="4473"/>
                </a:lnTo>
                <a:lnTo>
                  <a:pt x="2433" y="4459"/>
                </a:lnTo>
                <a:lnTo>
                  <a:pt x="2470" y="4445"/>
                </a:lnTo>
                <a:lnTo>
                  <a:pt x="2506" y="4428"/>
                </a:lnTo>
                <a:lnTo>
                  <a:pt x="2542" y="4412"/>
                </a:lnTo>
                <a:lnTo>
                  <a:pt x="2578" y="4394"/>
                </a:lnTo>
                <a:lnTo>
                  <a:pt x="2613" y="4375"/>
                </a:lnTo>
                <a:lnTo>
                  <a:pt x="2648" y="4356"/>
                </a:lnTo>
                <a:lnTo>
                  <a:pt x="2682" y="4336"/>
                </a:lnTo>
                <a:lnTo>
                  <a:pt x="2715" y="4315"/>
                </a:lnTo>
                <a:lnTo>
                  <a:pt x="2749" y="4293"/>
                </a:lnTo>
                <a:lnTo>
                  <a:pt x="2781" y="4270"/>
                </a:lnTo>
                <a:lnTo>
                  <a:pt x="2813" y="4248"/>
                </a:lnTo>
                <a:lnTo>
                  <a:pt x="2845" y="4223"/>
                </a:lnTo>
                <a:lnTo>
                  <a:pt x="2875" y="4199"/>
                </a:lnTo>
                <a:lnTo>
                  <a:pt x="2905" y="4173"/>
                </a:lnTo>
                <a:lnTo>
                  <a:pt x="2935" y="4147"/>
                </a:lnTo>
                <a:lnTo>
                  <a:pt x="2964" y="4121"/>
                </a:lnTo>
                <a:lnTo>
                  <a:pt x="2992" y="4092"/>
                </a:lnTo>
                <a:lnTo>
                  <a:pt x="3019" y="4065"/>
                </a:lnTo>
                <a:lnTo>
                  <a:pt x="3045" y="4035"/>
                </a:lnTo>
                <a:lnTo>
                  <a:pt x="3072" y="4007"/>
                </a:lnTo>
                <a:lnTo>
                  <a:pt x="3098" y="3976"/>
                </a:lnTo>
                <a:lnTo>
                  <a:pt x="3123" y="3945"/>
                </a:lnTo>
                <a:lnTo>
                  <a:pt x="3146" y="3914"/>
                </a:lnTo>
                <a:lnTo>
                  <a:pt x="3169" y="3882"/>
                </a:lnTo>
                <a:lnTo>
                  <a:pt x="3192" y="3850"/>
                </a:lnTo>
                <a:lnTo>
                  <a:pt x="3214" y="3817"/>
                </a:lnTo>
                <a:lnTo>
                  <a:pt x="3234" y="3783"/>
                </a:lnTo>
                <a:lnTo>
                  <a:pt x="3254" y="3749"/>
                </a:lnTo>
                <a:lnTo>
                  <a:pt x="3275" y="3714"/>
                </a:lnTo>
                <a:lnTo>
                  <a:pt x="3292" y="3679"/>
                </a:lnTo>
                <a:lnTo>
                  <a:pt x="3310" y="3643"/>
                </a:lnTo>
                <a:lnTo>
                  <a:pt x="3327" y="3608"/>
                </a:lnTo>
                <a:lnTo>
                  <a:pt x="3344" y="3571"/>
                </a:lnTo>
                <a:lnTo>
                  <a:pt x="3359" y="3534"/>
                </a:lnTo>
                <a:lnTo>
                  <a:pt x="3373" y="3496"/>
                </a:lnTo>
                <a:lnTo>
                  <a:pt x="3386" y="3458"/>
                </a:lnTo>
                <a:lnTo>
                  <a:pt x="3398" y="3420"/>
                </a:lnTo>
                <a:lnTo>
                  <a:pt x="3410" y="3381"/>
                </a:lnTo>
                <a:lnTo>
                  <a:pt x="3421" y="3342"/>
                </a:lnTo>
                <a:lnTo>
                  <a:pt x="3430" y="3302"/>
                </a:lnTo>
                <a:lnTo>
                  <a:pt x="3439" y="3263"/>
                </a:lnTo>
                <a:lnTo>
                  <a:pt x="3447" y="3223"/>
                </a:lnTo>
                <a:lnTo>
                  <a:pt x="3454" y="3182"/>
                </a:lnTo>
                <a:lnTo>
                  <a:pt x="3459" y="3141"/>
                </a:lnTo>
                <a:lnTo>
                  <a:pt x="3463" y="3099"/>
                </a:lnTo>
                <a:lnTo>
                  <a:pt x="3467" y="3058"/>
                </a:lnTo>
                <a:lnTo>
                  <a:pt x="3471" y="3016"/>
                </a:lnTo>
                <a:lnTo>
                  <a:pt x="3472" y="2975"/>
                </a:lnTo>
                <a:lnTo>
                  <a:pt x="3472" y="2932"/>
                </a:lnTo>
                <a:lnTo>
                  <a:pt x="3472" y="2883"/>
                </a:lnTo>
                <a:lnTo>
                  <a:pt x="3469" y="2836"/>
                </a:lnTo>
                <a:lnTo>
                  <a:pt x="3466" y="2788"/>
                </a:lnTo>
                <a:lnTo>
                  <a:pt x="3461" y="2742"/>
                </a:lnTo>
                <a:lnTo>
                  <a:pt x="3455" y="2694"/>
                </a:lnTo>
                <a:lnTo>
                  <a:pt x="3448" y="2648"/>
                </a:lnTo>
                <a:lnTo>
                  <a:pt x="3440" y="2603"/>
                </a:lnTo>
                <a:lnTo>
                  <a:pt x="3429" y="2558"/>
                </a:lnTo>
                <a:lnTo>
                  <a:pt x="3418" y="2513"/>
                </a:lnTo>
                <a:lnTo>
                  <a:pt x="3405" y="2468"/>
                </a:lnTo>
                <a:lnTo>
                  <a:pt x="3392" y="2425"/>
                </a:lnTo>
                <a:lnTo>
                  <a:pt x="3378" y="2381"/>
                </a:lnTo>
                <a:lnTo>
                  <a:pt x="3361" y="2338"/>
                </a:lnTo>
                <a:lnTo>
                  <a:pt x="3345" y="2297"/>
                </a:lnTo>
                <a:lnTo>
                  <a:pt x="3327" y="2254"/>
                </a:lnTo>
                <a:lnTo>
                  <a:pt x="3307" y="2213"/>
                </a:lnTo>
                <a:lnTo>
                  <a:pt x="3449" y="2073"/>
                </a:lnTo>
                <a:lnTo>
                  <a:pt x="3474" y="2122"/>
                </a:lnTo>
                <a:lnTo>
                  <a:pt x="3498" y="2172"/>
                </a:lnTo>
                <a:lnTo>
                  <a:pt x="3519" y="2222"/>
                </a:lnTo>
                <a:lnTo>
                  <a:pt x="3539" y="2273"/>
                </a:lnTo>
                <a:lnTo>
                  <a:pt x="3558" y="2324"/>
                </a:lnTo>
                <a:lnTo>
                  <a:pt x="3576" y="2376"/>
                </a:lnTo>
                <a:lnTo>
                  <a:pt x="3593" y="2430"/>
                </a:lnTo>
                <a:lnTo>
                  <a:pt x="3607" y="2483"/>
                </a:lnTo>
                <a:lnTo>
                  <a:pt x="3619" y="2536"/>
                </a:lnTo>
                <a:lnTo>
                  <a:pt x="3631" y="2591"/>
                </a:lnTo>
                <a:lnTo>
                  <a:pt x="3640" y="2647"/>
                </a:lnTo>
                <a:lnTo>
                  <a:pt x="3649" y="2703"/>
                </a:lnTo>
                <a:lnTo>
                  <a:pt x="3655" y="2760"/>
                </a:lnTo>
                <a:lnTo>
                  <a:pt x="3658" y="2817"/>
                </a:lnTo>
                <a:lnTo>
                  <a:pt x="3662" y="2874"/>
                </a:lnTo>
                <a:lnTo>
                  <a:pt x="3662" y="2932"/>
                </a:lnTo>
                <a:lnTo>
                  <a:pt x="3662" y="2979"/>
                </a:lnTo>
                <a:lnTo>
                  <a:pt x="3659" y="3026"/>
                </a:lnTo>
                <a:lnTo>
                  <a:pt x="3657" y="3073"/>
                </a:lnTo>
                <a:lnTo>
                  <a:pt x="3652" y="3120"/>
                </a:lnTo>
                <a:lnTo>
                  <a:pt x="3647" y="3165"/>
                </a:lnTo>
                <a:lnTo>
                  <a:pt x="3642" y="3211"/>
                </a:lnTo>
                <a:lnTo>
                  <a:pt x="3633" y="3256"/>
                </a:lnTo>
                <a:lnTo>
                  <a:pt x="3625" y="3301"/>
                </a:lnTo>
                <a:lnTo>
                  <a:pt x="3615" y="3345"/>
                </a:lnTo>
                <a:lnTo>
                  <a:pt x="3605" y="3389"/>
                </a:lnTo>
                <a:lnTo>
                  <a:pt x="3593" y="3433"/>
                </a:lnTo>
                <a:lnTo>
                  <a:pt x="3580" y="3477"/>
                </a:lnTo>
                <a:lnTo>
                  <a:pt x="3566" y="3520"/>
                </a:lnTo>
                <a:lnTo>
                  <a:pt x="3551" y="3561"/>
                </a:lnTo>
                <a:lnTo>
                  <a:pt x="3535" y="3604"/>
                </a:lnTo>
                <a:lnTo>
                  <a:pt x="3518" y="3644"/>
                </a:lnTo>
                <a:lnTo>
                  <a:pt x="3500" y="3686"/>
                </a:lnTo>
                <a:lnTo>
                  <a:pt x="3481" y="3726"/>
                </a:lnTo>
                <a:lnTo>
                  <a:pt x="3462" y="3766"/>
                </a:lnTo>
                <a:lnTo>
                  <a:pt x="3441" y="3805"/>
                </a:lnTo>
                <a:lnTo>
                  <a:pt x="3420" y="3844"/>
                </a:lnTo>
                <a:lnTo>
                  <a:pt x="3397" y="3882"/>
                </a:lnTo>
                <a:lnTo>
                  <a:pt x="3373" y="3919"/>
                </a:lnTo>
                <a:lnTo>
                  <a:pt x="3349" y="3956"/>
                </a:lnTo>
                <a:lnTo>
                  <a:pt x="3325" y="3992"/>
                </a:lnTo>
                <a:lnTo>
                  <a:pt x="3298" y="4028"/>
                </a:lnTo>
                <a:lnTo>
                  <a:pt x="3272" y="4062"/>
                </a:lnTo>
                <a:lnTo>
                  <a:pt x="3244" y="4097"/>
                </a:lnTo>
                <a:lnTo>
                  <a:pt x="3215" y="4130"/>
                </a:lnTo>
                <a:lnTo>
                  <a:pt x="3187" y="4163"/>
                </a:lnTo>
                <a:lnTo>
                  <a:pt x="3157" y="4195"/>
                </a:lnTo>
                <a:lnTo>
                  <a:pt x="3126" y="4227"/>
                </a:lnTo>
                <a:lnTo>
                  <a:pt x="3094" y="4257"/>
                </a:lnTo>
                <a:lnTo>
                  <a:pt x="3062" y="4288"/>
                </a:lnTo>
                <a:lnTo>
                  <a:pt x="3029" y="4317"/>
                </a:lnTo>
                <a:lnTo>
                  <a:pt x="2996" y="4345"/>
                </a:lnTo>
                <a:lnTo>
                  <a:pt x="2961" y="4372"/>
                </a:lnTo>
                <a:lnTo>
                  <a:pt x="2927" y="4400"/>
                </a:lnTo>
                <a:lnTo>
                  <a:pt x="2891" y="4426"/>
                </a:lnTo>
                <a:lnTo>
                  <a:pt x="2854" y="4451"/>
                </a:lnTo>
                <a:lnTo>
                  <a:pt x="2818" y="4474"/>
                </a:lnTo>
                <a:lnTo>
                  <a:pt x="2781" y="4498"/>
                </a:lnTo>
                <a:lnTo>
                  <a:pt x="2743" y="4521"/>
                </a:lnTo>
                <a:lnTo>
                  <a:pt x="2704" y="4542"/>
                </a:lnTo>
                <a:lnTo>
                  <a:pt x="2664" y="4564"/>
                </a:lnTo>
                <a:lnTo>
                  <a:pt x="2625" y="4583"/>
                </a:lnTo>
                <a:lnTo>
                  <a:pt x="2585" y="4602"/>
                </a:lnTo>
                <a:lnTo>
                  <a:pt x="2544" y="4619"/>
                </a:lnTo>
                <a:lnTo>
                  <a:pt x="2503" y="4636"/>
                </a:lnTo>
                <a:lnTo>
                  <a:pt x="2460" y="4653"/>
                </a:lnTo>
                <a:lnTo>
                  <a:pt x="2419" y="4667"/>
                </a:lnTo>
                <a:lnTo>
                  <a:pt x="2376" y="4681"/>
                </a:lnTo>
                <a:lnTo>
                  <a:pt x="2332" y="4694"/>
                </a:lnTo>
                <a:lnTo>
                  <a:pt x="2289" y="4706"/>
                </a:lnTo>
                <a:lnTo>
                  <a:pt x="2245" y="4717"/>
                </a:lnTo>
                <a:lnTo>
                  <a:pt x="2200" y="4726"/>
                </a:lnTo>
                <a:lnTo>
                  <a:pt x="2155" y="4735"/>
                </a:lnTo>
                <a:lnTo>
                  <a:pt x="2110" y="4743"/>
                </a:lnTo>
                <a:lnTo>
                  <a:pt x="2065" y="4749"/>
                </a:lnTo>
                <a:lnTo>
                  <a:pt x="2018" y="4754"/>
                </a:lnTo>
                <a:lnTo>
                  <a:pt x="1972" y="4758"/>
                </a:lnTo>
                <a:lnTo>
                  <a:pt x="1926" y="4761"/>
                </a:lnTo>
                <a:lnTo>
                  <a:pt x="1878" y="4763"/>
                </a:lnTo>
                <a:lnTo>
                  <a:pt x="1831" y="4763"/>
                </a:lnTo>
                <a:lnTo>
                  <a:pt x="1783" y="4763"/>
                </a:lnTo>
                <a:lnTo>
                  <a:pt x="1737" y="4761"/>
                </a:lnTo>
                <a:lnTo>
                  <a:pt x="1691" y="4758"/>
                </a:lnTo>
                <a:lnTo>
                  <a:pt x="1644" y="4754"/>
                </a:lnTo>
                <a:lnTo>
                  <a:pt x="1598" y="4749"/>
                </a:lnTo>
                <a:lnTo>
                  <a:pt x="1552" y="4743"/>
                </a:lnTo>
                <a:lnTo>
                  <a:pt x="1507" y="4735"/>
                </a:lnTo>
                <a:lnTo>
                  <a:pt x="1462" y="4726"/>
                </a:lnTo>
                <a:lnTo>
                  <a:pt x="1418" y="4717"/>
                </a:lnTo>
                <a:lnTo>
                  <a:pt x="1374" y="4706"/>
                </a:lnTo>
                <a:lnTo>
                  <a:pt x="1330" y="4694"/>
                </a:lnTo>
                <a:lnTo>
                  <a:pt x="1287" y="4681"/>
                </a:lnTo>
                <a:lnTo>
                  <a:pt x="1244" y="4667"/>
                </a:lnTo>
                <a:lnTo>
                  <a:pt x="1202" y="4653"/>
                </a:lnTo>
                <a:lnTo>
                  <a:pt x="1160" y="4636"/>
                </a:lnTo>
                <a:lnTo>
                  <a:pt x="1118" y="4619"/>
                </a:lnTo>
                <a:lnTo>
                  <a:pt x="1078" y="4602"/>
                </a:lnTo>
                <a:lnTo>
                  <a:pt x="1038" y="4583"/>
                </a:lnTo>
                <a:lnTo>
                  <a:pt x="997" y="4564"/>
                </a:lnTo>
                <a:lnTo>
                  <a:pt x="958" y="4542"/>
                </a:lnTo>
                <a:lnTo>
                  <a:pt x="920" y="4521"/>
                </a:lnTo>
                <a:lnTo>
                  <a:pt x="882" y="4498"/>
                </a:lnTo>
                <a:lnTo>
                  <a:pt x="844" y="4474"/>
                </a:lnTo>
                <a:lnTo>
                  <a:pt x="807" y="4451"/>
                </a:lnTo>
                <a:lnTo>
                  <a:pt x="771" y="4426"/>
                </a:lnTo>
                <a:lnTo>
                  <a:pt x="735" y="4400"/>
                </a:lnTo>
                <a:lnTo>
                  <a:pt x="701" y="4372"/>
                </a:lnTo>
                <a:lnTo>
                  <a:pt x="666" y="4345"/>
                </a:lnTo>
                <a:lnTo>
                  <a:pt x="633" y="4317"/>
                </a:lnTo>
                <a:lnTo>
                  <a:pt x="600" y="4288"/>
                </a:lnTo>
                <a:lnTo>
                  <a:pt x="568" y="4257"/>
                </a:lnTo>
                <a:lnTo>
                  <a:pt x="537" y="4227"/>
                </a:lnTo>
                <a:lnTo>
                  <a:pt x="506" y="4195"/>
                </a:lnTo>
                <a:lnTo>
                  <a:pt x="476" y="4163"/>
                </a:lnTo>
                <a:lnTo>
                  <a:pt x="446" y="4130"/>
                </a:lnTo>
                <a:lnTo>
                  <a:pt x="418" y="4097"/>
                </a:lnTo>
                <a:lnTo>
                  <a:pt x="391" y="4062"/>
                </a:lnTo>
                <a:lnTo>
                  <a:pt x="363" y="4028"/>
                </a:lnTo>
                <a:lnTo>
                  <a:pt x="338" y="3992"/>
                </a:lnTo>
                <a:lnTo>
                  <a:pt x="312" y="3956"/>
                </a:lnTo>
                <a:lnTo>
                  <a:pt x="289" y="3919"/>
                </a:lnTo>
                <a:lnTo>
                  <a:pt x="265" y="3882"/>
                </a:lnTo>
                <a:lnTo>
                  <a:pt x="242" y="3844"/>
                </a:lnTo>
                <a:lnTo>
                  <a:pt x="221" y="3805"/>
                </a:lnTo>
                <a:lnTo>
                  <a:pt x="201" y="3766"/>
                </a:lnTo>
                <a:lnTo>
                  <a:pt x="180" y="3726"/>
                </a:lnTo>
                <a:lnTo>
                  <a:pt x="161" y="3686"/>
                </a:lnTo>
                <a:lnTo>
                  <a:pt x="144" y="3644"/>
                </a:lnTo>
                <a:lnTo>
                  <a:pt x="127" y="3604"/>
                </a:lnTo>
                <a:lnTo>
                  <a:pt x="112" y="3561"/>
                </a:lnTo>
                <a:lnTo>
                  <a:pt x="96" y="3520"/>
                </a:lnTo>
                <a:lnTo>
                  <a:pt x="82" y="3477"/>
                </a:lnTo>
                <a:lnTo>
                  <a:pt x="69" y="3433"/>
                </a:lnTo>
                <a:lnTo>
                  <a:pt x="58" y="3389"/>
                </a:lnTo>
                <a:lnTo>
                  <a:pt x="46" y="3345"/>
                </a:lnTo>
                <a:lnTo>
                  <a:pt x="37" y="3301"/>
                </a:lnTo>
                <a:lnTo>
                  <a:pt x="28" y="3256"/>
                </a:lnTo>
                <a:lnTo>
                  <a:pt x="21" y="3211"/>
                </a:lnTo>
                <a:lnTo>
                  <a:pt x="14" y="3165"/>
                </a:lnTo>
                <a:lnTo>
                  <a:pt x="9" y="3120"/>
                </a:lnTo>
                <a:lnTo>
                  <a:pt x="5" y="3073"/>
                </a:lnTo>
                <a:lnTo>
                  <a:pt x="2" y="3026"/>
                </a:lnTo>
                <a:lnTo>
                  <a:pt x="0" y="2979"/>
                </a:lnTo>
                <a:lnTo>
                  <a:pt x="0" y="2932"/>
                </a:lnTo>
                <a:lnTo>
                  <a:pt x="0" y="2884"/>
                </a:lnTo>
                <a:lnTo>
                  <a:pt x="2" y="2838"/>
                </a:lnTo>
                <a:lnTo>
                  <a:pt x="5" y="2791"/>
                </a:lnTo>
                <a:lnTo>
                  <a:pt x="9" y="2744"/>
                </a:lnTo>
                <a:lnTo>
                  <a:pt x="14" y="2699"/>
                </a:lnTo>
                <a:lnTo>
                  <a:pt x="21" y="2653"/>
                </a:lnTo>
                <a:lnTo>
                  <a:pt x="28" y="2608"/>
                </a:lnTo>
                <a:lnTo>
                  <a:pt x="37" y="2563"/>
                </a:lnTo>
                <a:lnTo>
                  <a:pt x="46" y="2519"/>
                </a:lnTo>
                <a:lnTo>
                  <a:pt x="58" y="2475"/>
                </a:lnTo>
                <a:lnTo>
                  <a:pt x="69" y="2431"/>
                </a:lnTo>
                <a:lnTo>
                  <a:pt x="82" y="2387"/>
                </a:lnTo>
                <a:lnTo>
                  <a:pt x="96" y="2344"/>
                </a:lnTo>
                <a:lnTo>
                  <a:pt x="112" y="2303"/>
                </a:lnTo>
                <a:lnTo>
                  <a:pt x="127" y="2261"/>
                </a:lnTo>
                <a:lnTo>
                  <a:pt x="144" y="2219"/>
                </a:lnTo>
                <a:lnTo>
                  <a:pt x="161" y="2178"/>
                </a:lnTo>
                <a:lnTo>
                  <a:pt x="180" y="2137"/>
                </a:lnTo>
                <a:lnTo>
                  <a:pt x="201" y="2098"/>
                </a:lnTo>
                <a:lnTo>
                  <a:pt x="221" y="2059"/>
                </a:lnTo>
                <a:lnTo>
                  <a:pt x="242" y="2020"/>
                </a:lnTo>
                <a:lnTo>
                  <a:pt x="265" y="1982"/>
                </a:lnTo>
                <a:lnTo>
                  <a:pt x="289" y="1945"/>
                </a:lnTo>
                <a:lnTo>
                  <a:pt x="312" y="1908"/>
                </a:lnTo>
                <a:lnTo>
                  <a:pt x="338" y="1871"/>
                </a:lnTo>
                <a:lnTo>
                  <a:pt x="363" y="1836"/>
                </a:lnTo>
                <a:lnTo>
                  <a:pt x="391" y="1801"/>
                </a:lnTo>
                <a:lnTo>
                  <a:pt x="418" y="1767"/>
                </a:lnTo>
                <a:lnTo>
                  <a:pt x="446" y="1734"/>
                </a:lnTo>
                <a:lnTo>
                  <a:pt x="476" y="1700"/>
                </a:lnTo>
                <a:lnTo>
                  <a:pt x="506" y="1668"/>
                </a:lnTo>
                <a:lnTo>
                  <a:pt x="537" y="1638"/>
                </a:lnTo>
                <a:lnTo>
                  <a:pt x="568" y="1607"/>
                </a:lnTo>
                <a:lnTo>
                  <a:pt x="600" y="1576"/>
                </a:lnTo>
                <a:lnTo>
                  <a:pt x="633" y="1547"/>
                </a:lnTo>
                <a:lnTo>
                  <a:pt x="666" y="1519"/>
                </a:lnTo>
                <a:lnTo>
                  <a:pt x="701" y="1491"/>
                </a:lnTo>
                <a:lnTo>
                  <a:pt x="735" y="1464"/>
                </a:lnTo>
                <a:lnTo>
                  <a:pt x="771" y="1438"/>
                </a:lnTo>
                <a:lnTo>
                  <a:pt x="807" y="1413"/>
                </a:lnTo>
                <a:lnTo>
                  <a:pt x="844" y="1389"/>
                </a:lnTo>
                <a:lnTo>
                  <a:pt x="882" y="1366"/>
                </a:lnTo>
                <a:lnTo>
                  <a:pt x="920" y="1343"/>
                </a:lnTo>
                <a:lnTo>
                  <a:pt x="958" y="1322"/>
                </a:lnTo>
                <a:lnTo>
                  <a:pt x="997" y="1301"/>
                </a:lnTo>
                <a:lnTo>
                  <a:pt x="1038" y="1281"/>
                </a:lnTo>
                <a:lnTo>
                  <a:pt x="1078" y="1262"/>
                </a:lnTo>
                <a:lnTo>
                  <a:pt x="1118" y="1244"/>
                </a:lnTo>
                <a:lnTo>
                  <a:pt x="1160" y="1228"/>
                </a:lnTo>
                <a:lnTo>
                  <a:pt x="1202" y="1211"/>
                </a:lnTo>
                <a:lnTo>
                  <a:pt x="1244" y="1197"/>
                </a:lnTo>
                <a:lnTo>
                  <a:pt x="1287" y="1183"/>
                </a:lnTo>
                <a:lnTo>
                  <a:pt x="1330" y="1170"/>
                </a:lnTo>
                <a:lnTo>
                  <a:pt x="1374" y="1158"/>
                </a:lnTo>
                <a:lnTo>
                  <a:pt x="1418" y="1147"/>
                </a:lnTo>
                <a:lnTo>
                  <a:pt x="1462" y="1138"/>
                </a:lnTo>
                <a:lnTo>
                  <a:pt x="1507" y="1129"/>
                </a:lnTo>
                <a:lnTo>
                  <a:pt x="1552" y="1122"/>
                </a:lnTo>
                <a:lnTo>
                  <a:pt x="1598" y="1115"/>
                </a:lnTo>
                <a:lnTo>
                  <a:pt x="1644" y="1110"/>
                </a:lnTo>
                <a:lnTo>
                  <a:pt x="1691" y="1106"/>
                </a:lnTo>
                <a:lnTo>
                  <a:pt x="1737" y="1103"/>
                </a:lnTo>
                <a:lnTo>
                  <a:pt x="1783" y="1101"/>
                </a:lnTo>
                <a:lnTo>
                  <a:pt x="1831" y="1101"/>
                </a:lnTo>
                <a:lnTo>
                  <a:pt x="1895" y="1102"/>
                </a:lnTo>
                <a:lnTo>
                  <a:pt x="1958" y="1104"/>
                </a:lnTo>
                <a:lnTo>
                  <a:pt x="2021" y="1110"/>
                </a:lnTo>
                <a:lnTo>
                  <a:pt x="2083" y="1117"/>
                </a:lnTo>
                <a:lnTo>
                  <a:pt x="2144" y="1127"/>
                </a:lnTo>
                <a:lnTo>
                  <a:pt x="2205" y="1139"/>
                </a:lnTo>
                <a:lnTo>
                  <a:pt x="2264" y="1152"/>
                </a:lnTo>
                <a:lnTo>
                  <a:pt x="2324" y="1167"/>
                </a:lnTo>
                <a:lnTo>
                  <a:pt x="2382" y="1185"/>
                </a:lnTo>
                <a:lnTo>
                  <a:pt x="2440" y="1204"/>
                </a:lnTo>
                <a:lnTo>
                  <a:pt x="2497" y="1225"/>
                </a:lnTo>
                <a:lnTo>
                  <a:pt x="2553" y="1248"/>
                </a:lnTo>
                <a:lnTo>
                  <a:pt x="2607" y="1273"/>
                </a:lnTo>
                <a:lnTo>
                  <a:pt x="2661" y="1299"/>
                </a:lnTo>
                <a:lnTo>
                  <a:pt x="2714" y="1328"/>
                </a:lnTo>
                <a:lnTo>
                  <a:pt x="2765" y="1357"/>
                </a:lnTo>
                <a:lnTo>
                  <a:pt x="3964" y="158"/>
                </a:lnTo>
                <a:lnTo>
                  <a:pt x="4021" y="100"/>
                </a:lnTo>
                <a:lnTo>
                  <a:pt x="4037" y="87"/>
                </a:lnTo>
                <a:lnTo>
                  <a:pt x="4052" y="74"/>
                </a:lnTo>
                <a:lnTo>
                  <a:pt x="4069" y="62"/>
                </a:lnTo>
                <a:lnTo>
                  <a:pt x="4086" y="51"/>
                </a:lnTo>
                <a:lnTo>
                  <a:pt x="4102" y="40"/>
                </a:lnTo>
                <a:lnTo>
                  <a:pt x="4120" y="32"/>
                </a:lnTo>
                <a:lnTo>
                  <a:pt x="4138" y="25"/>
                </a:lnTo>
                <a:lnTo>
                  <a:pt x="4156" y="18"/>
                </a:lnTo>
                <a:lnTo>
                  <a:pt x="4175" y="13"/>
                </a:lnTo>
                <a:lnTo>
                  <a:pt x="4194" y="8"/>
                </a:lnTo>
                <a:lnTo>
                  <a:pt x="4213" y="5"/>
                </a:lnTo>
                <a:lnTo>
                  <a:pt x="4233" y="2"/>
                </a:lnTo>
                <a:lnTo>
                  <a:pt x="4252" y="0"/>
                </a:lnTo>
                <a:lnTo>
                  <a:pt x="4272" y="0"/>
                </a:lnTo>
                <a:lnTo>
                  <a:pt x="4292" y="0"/>
                </a:lnTo>
                <a:lnTo>
                  <a:pt x="4312" y="2"/>
                </a:lnTo>
                <a:lnTo>
                  <a:pt x="4331" y="5"/>
                </a:lnTo>
                <a:lnTo>
                  <a:pt x="4352" y="7"/>
                </a:lnTo>
                <a:lnTo>
                  <a:pt x="4372" y="12"/>
                </a:lnTo>
                <a:lnTo>
                  <a:pt x="4392" y="17"/>
                </a:lnTo>
                <a:lnTo>
                  <a:pt x="4412" y="23"/>
                </a:lnTo>
                <a:lnTo>
                  <a:pt x="4431" y="30"/>
                </a:lnTo>
                <a:lnTo>
                  <a:pt x="4451" y="38"/>
                </a:lnTo>
                <a:lnTo>
                  <a:pt x="4470" y="46"/>
                </a:lnTo>
                <a:lnTo>
                  <a:pt x="4489" y="56"/>
                </a:lnTo>
                <a:lnTo>
                  <a:pt x="4508" y="66"/>
                </a:lnTo>
                <a:lnTo>
                  <a:pt x="4527" y="78"/>
                </a:lnTo>
                <a:lnTo>
                  <a:pt x="4545" y="90"/>
                </a:lnTo>
                <a:lnTo>
                  <a:pt x="4563" y="103"/>
                </a:lnTo>
                <a:lnTo>
                  <a:pt x="4580" y="118"/>
                </a:lnTo>
                <a:lnTo>
                  <a:pt x="4596" y="132"/>
                </a:lnTo>
                <a:lnTo>
                  <a:pt x="4613" y="148"/>
                </a:lnTo>
                <a:lnTo>
                  <a:pt x="4628" y="164"/>
                </a:lnTo>
                <a:lnTo>
                  <a:pt x="4642" y="180"/>
                </a:lnTo>
                <a:lnTo>
                  <a:pt x="4657" y="198"/>
                </a:lnTo>
                <a:lnTo>
                  <a:pt x="4670" y="216"/>
                </a:lnTo>
                <a:lnTo>
                  <a:pt x="4683" y="234"/>
                </a:lnTo>
                <a:lnTo>
                  <a:pt x="4694" y="252"/>
                </a:lnTo>
                <a:lnTo>
                  <a:pt x="4704" y="271"/>
                </a:lnTo>
                <a:lnTo>
                  <a:pt x="4714" y="290"/>
                </a:lnTo>
                <a:lnTo>
                  <a:pt x="4723" y="310"/>
                </a:lnTo>
                <a:lnTo>
                  <a:pt x="4730" y="329"/>
                </a:lnTo>
                <a:lnTo>
                  <a:pt x="4737" y="349"/>
                </a:lnTo>
                <a:lnTo>
                  <a:pt x="4743" y="368"/>
                </a:lnTo>
                <a:lnTo>
                  <a:pt x="4749" y="388"/>
                </a:lnTo>
                <a:lnTo>
                  <a:pt x="4753" y="408"/>
                </a:lnTo>
                <a:lnTo>
                  <a:pt x="4756" y="429"/>
                </a:lnTo>
                <a:lnTo>
                  <a:pt x="4759" y="449"/>
                </a:lnTo>
                <a:lnTo>
                  <a:pt x="4760" y="469"/>
                </a:lnTo>
                <a:lnTo>
                  <a:pt x="4760" y="489"/>
                </a:lnTo>
                <a:lnTo>
                  <a:pt x="4760" y="508"/>
                </a:lnTo>
                <a:lnTo>
                  <a:pt x="4759" y="528"/>
                </a:lnTo>
                <a:lnTo>
                  <a:pt x="4756" y="547"/>
                </a:lnTo>
                <a:lnTo>
                  <a:pt x="4753" y="568"/>
                </a:lnTo>
                <a:lnTo>
                  <a:pt x="4748" y="587"/>
                </a:lnTo>
                <a:lnTo>
                  <a:pt x="4742" y="604"/>
                </a:lnTo>
                <a:lnTo>
                  <a:pt x="4736" y="623"/>
                </a:lnTo>
                <a:lnTo>
                  <a:pt x="4728" y="641"/>
                </a:lnTo>
                <a:lnTo>
                  <a:pt x="4720" y="659"/>
                </a:lnTo>
                <a:lnTo>
                  <a:pt x="4710" y="676"/>
                </a:lnTo>
                <a:lnTo>
                  <a:pt x="4699" y="692"/>
                </a:lnTo>
                <a:lnTo>
                  <a:pt x="4688" y="708"/>
                </a:lnTo>
                <a:lnTo>
                  <a:pt x="4675" y="724"/>
                </a:lnTo>
                <a:lnTo>
                  <a:pt x="4660" y="739"/>
                </a:lnTo>
                <a:lnTo>
                  <a:pt x="4436" y="963"/>
                </a:lnTo>
                <a:lnTo>
                  <a:pt x="2812" y="2570"/>
                </a:lnTo>
                <a:lnTo>
                  <a:pt x="2211" y="2862"/>
                </a:lnTo>
                <a:lnTo>
                  <a:pt x="2213" y="2880"/>
                </a:lnTo>
                <a:lnTo>
                  <a:pt x="2216" y="2896"/>
                </a:lnTo>
                <a:lnTo>
                  <a:pt x="2217" y="2914"/>
                </a:lnTo>
                <a:lnTo>
                  <a:pt x="2217" y="2932"/>
                </a:lnTo>
                <a:lnTo>
                  <a:pt x="2217" y="2952"/>
                </a:lnTo>
                <a:lnTo>
                  <a:pt x="2216" y="2971"/>
                </a:lnTo>
                <a:lnTo>
                  <a:pt x="2213" y="2991"/>
                </a:lnTo>
                <a:lnTo>
                  <a:pt x="2210" y="3010"/>
                </a:lnTo>
                <a:lnTo>
                  <a:pt x="2205" y="3028"/>
                </a:lnTo>
                <a:lnTo>
                  <a:pt x="2200" y="3047"/>
                </a:lnTo>
                <a:lnTo>
                  <a:pt x="2194" y="3065"/>
                </a:lnTo>
                <a:lnTo>
                  <a:pt x="2187" y="3083"/>
                </a:lnTo>
                <a:lnTo>
                  <a:pt x="2179" y="3099"/>
                </a:lnTo>
                <a:lnTo>
                  <a:pt x="2170" y="3116"/>
                </a:lnTo>
                <a:lnTo>
                  <a:pt x="2161" y="3133"/>
                </a:lnTo>
                <a:lnTo>
                  <a:pt x="2151" y="3148"/>
                </a:lnTo>
                <a:lnTo>
                  <a:pt x="2141" y="3163"/>
                </a:lnTo>
                <a:lnTo>
                  <a:pt x="2129" y="3178"/>
                </a:lnTo>
                <a:lnTo>
                  <a:pt x="2117" y="3192"/>
                </a:lnTo>
                <a:lnTo>
                  <a:pt x="2104" y="3205"/>
                </a:lnTo>
                <a:lnTo>
                  <a:pt x="2091" y="3218"/>
                </a:lnTo>
                <a:lnTo>
                  <a:pt x="2077" y="3230"/>
                </a:lnTo>
                <a:lnTo>
                  <a:pt x="2062" y="3242"/>
                </a:lnTo>
                <a:lnTo>
                  <a:pt x="2047" y="3253"/>
                </a:lnTo>
                <a:lnTo>
                  <a:pt x="2032" y="3262"/>
                </a:lnTo>
                <a:lnTo>
                  <a:pt x="2015" y="3272"/>
                </a:lnTo>
                <a:lnTo>
                  <a:pt x="1998" y="3280"/>
                </a:lnTo>
                <a:lnTo>
                  <a:pt x="1982" y="3288"/>
                </a:lnTo>
                <a:lnTo>
                  <a:pt x="1964" y="3294"/>
                </a:lnTo>
                <a:lnTo>
                  <a:pt x="1946" y="3301"/>
                </a:lnTo>
                <a:lnTo>
                  <a:pt x="1927" y="3306"/>
                </a:lnTo>
                <a:lnTo>
                  <a:pt x="1909" y="3311"/>
                </a:lnTo>
                <a:lnTo>
                  <a:pt x="1890" y="3313"/>
                </a:lnTo>
                <a:lnTo>
                  <a:pt x="1870" y="3315"/>
                </a:lnTo>
                <a:lnTo>
                  <a:pt x="1851" y="3318"/>
                </a:lnTo>
                <a:lnTo>
                  <a:pt x="1831" y="3318"/>
                </a:lnTo>
                <a:lnTo>
                  <a:pt x="1811" y="3318"/>
                </a:lnTo>
                <a:lnTo>
                  <a:pt x="1792" y="3315"/>
                </a:lnTo>
                <a:lnTo>
                  <a:pt x="1773" y="3313"/>
                </a:lnTo>
                <a:lnTo>
                  <a:pt x="1754" y="3311"/>
                </a:lnTo>
                <a:lnTo>
                  <a:pt x="1735" y="3306"/>
                </a:lnTo>
                <a:lnTo>
                  <a:pt x="1717" y="3301"/>
                </a:lnTo>
                <a:lnTo>
                  <a:pt x="1698" y="3294"/>
                </a:lnTo>
                <a:lnTo>
                  <a:pt x="1681" y="3288"/>
                </a:lnTo>
                <a:lnTo>
                  <a:pt x="1663" y="3280"/>
                </a:lnTo>
                <a:lnTo>
                  <a:pt x="1647" y="3272"/>
                </a:lnTo>
                <a:lnTo>
                  <a:pt x="1631" y="3262"/>
                </a:lnTo>
                <a:lnTo>
                  <a:pt x="1615" y="3253"/>
                </a:lnTo>
                <a:lnTo>
                  <a:pt x="1601" y="3242"/>
                </a:lnTo>
                <a:lnTo>
                  <a:pt x="1585" y="3230"/>
                </a:lnTo>
                <a:lnTo>
                  <a:pt x="1572" y="3218"/>
                </a:lnTo>
                <a:lnTo>
                  <a:pt x="1558" y="3205"/>
                </a:lnTo>
                <a:lnTo>
                  <a:pt x="1546" y="3192"/>
                </a:lnTo>
                <a:lnTo>
                  <a:pt x="1533" y="3178"/>
                </a:lnTo>
                <a:lnTo>
                  <a:pt x="1522" y="3163"/>
                </a:lnTo>
                <a:lnTo>
                  <a:pt x="1511" y="3148"/>
                </a:lnTo>
                <a:lnTo>
                  <a:pt x="1501" y="3133"/>
                </a:lnTo>
                <a:lnTo>
                  <a:pt x="1491" y="3116"/>
                </a:lnTo>
                <a:lnTo>
                  <a:pt x="1483" y="3099"/>
                </a:lnTo>
                <a:lnTo>
                  <a:pt x="1476" y="3083"/>
                </a:lnTo>
                <a:lnTo>
                  <a:pt x="1469" y="3065"/>
                </a:lnTo>
                <a:lnTo>
                  <a:pt x="1463" y="3047"/>
                </a:lnTo>
                <a:lnTo>
                  <a:pt x="1457" y="3028"/>
                </a:lnTo>
                <a:lnTo>
                  <a:pt x="1453" y="3010"/>
                </a:lnTo>
                <a:lnTo>
                  <a:pt x="1450" y="2991"/>
                </a:lnTo>
                <a:lnTo>
                  <a:pt x="1447" y="2971"/>
                </a:lnTo>
                <a:lnTo>
                  <a:pt x="1446" y="2952"/>
                </a:lnTo>
                <a:lnTo>
                  <a:pt x="1445" y="2932"/>
                </a:lnTo>
                <a:lnTo>
                  <a:pt x="1446" y="2912"/>
                </a:lnTo>
                <a:lnTo>
                  <a:pt x="1447" y="2893"/>
                </a:lnTo>
                <a:lnTo>
                  <a:pt x="1450" y="2874"/>
                </a:lnTo>
                <a:lnTo>
                  <a:pt x="1453" y="2855"/>
                </a:lnTo>
                <a:lnTo>
                  <a:pt x="1457" y="2836"/>
                </a:lnTo>
                <a:lnTo>
                  <a:pt x="1463" y="2817"/>
                </a:lnTo>
                <a:lnTo>
                  <a:pt x="1469" y="2799"/>
                </a:lnTo>
                <a:lnTo>
                  <a:pt x="1476" y="2781"/>
                </a:lnTo>
                <a:lnTo>
                  <a:pt x="1483" y="2764"/>
                </a:lnTo>
                <a:lnTo>
                  <a:pt x="1491" y="2748"/>
                </a:lnTo>
                <a:lnTo>
                  <a:pt x="1501" y="2731"/>
                </a:lnTo>
                <a:lnTo>
                  <a:pt x="1511" y="2716"/>
                </a:lnTo>
                <a:lnTo>
                  <a:pt x="1522" y="2702"/>
                </a:lnTo>
                <a:lnTo>
                  <a:pt x="1533" y="2686"/>
                </a:lnTo>
                <a:lnTo>
                  <a:pt x="1546" y="2672"/>
                </a:lnTo>
                <a:lnTo>
                  <a:pt x="1558" y="2659"/>
                </a:lnTo>
                <a:lnTo>
                  <a:pt x="1572" y="2646"/>
                </a:lnTo>
                <a:lnTo>
                  <a:pt x="1585" y="2634"/>
                </a:lnTo>
                <a:lnTo>
                  <a:pt x="1601" y="2623"/>
                </a:lnTo>
                <a:lnTo>
                  <a:pt x="1615" y="2611"/>
                </a:lnTo>
                <a:lnTo>
                  <a:pt x="1631" y="2602"/>
                </a:lnTo>
                <a:lnTo>
                  <a:pt x="1647" y="2592"/>
                </a:lnTo>
                <a:lnTo>
                  <a:pt x="1663" y="2584"/>
                </a:lnTo>
                <a:lnTo>
                  <a:pt x="1681" y="2576"/>
                </a:lnTo>
                <a:lnTo>
                  <a:pt x="1698" y="2570"/>
                </a:lnTo>
                <a:lnTo>
                  <a:pt x="1717" y="2564"/>
                </a:lnTo>
                <a:lnTo>
                  <a:pt x="1735" y="2558"/>
                </a:lnTo>
                <a:lnTo>
                  <a:pt x="1754" y="2554"/>
                </a:lnTo>
                <a:lnTo>
                  <a:pt x="1773" y="2551"/>
                </a:lnTo>
                <a:lnTo>
                  <a:pt x="1792" y="2548"/>
                </a:lnTo>
                <a:lnTo>
                  <a:pt x="1811" y="2546"/>
                </a:lnTo>
                <a:lnTo>
                  <a:pt x="1831" y="2546"/>
                </a:lnTo>
                <a:lnTo>
                  <a:pt x="1864" y="2547"/>
                </a:lnTo>
                <a:lnTo>
                  <a:pt x="1896" y="2552"/>
                </a:lnTo>
                <a:lnTo>
                  <a:pt x="2022" y="2291"/>
                </a:lnTo>
                <a:lnTo>
                  <a:pt x="1988" y="2282"/>
                </a:lnTo>
                <a:lnTo>
                  <a:pt x="1952" y="2274"/>
                </a:lnTo>
                <a:lnTo>
                  <a:pt x="1915" y="2268"/>
                </a:lnTo>
                <a:lnTo>
                  <a:pt x="1878" y="2265"/>
                </a:lnTo>
                <a:lnTo>
                  <a:pt x="1878" y="2075"/>
                </a:lnTo>
                <a:close/>
                <a:moveTo>
                  <a:pt x="1827" y="2692"/>
                </a:moveTo>
                <a:lnTo>
                  <a:pt x="1827" y="2692"/>
                </a:lnTo>
                <a:lnTo>
                  <a:pt x="1804" y="2694"/>
                </a:lnTo>
                <a:lnTo>
                  <a:pt x="1780" y="2698"/>
                </a:lnTo>
                <a:lnTo>
                  <a:pt x="1757" y="2704"/>
                </a:lnTo>
                <a:lnTo>
                  <a:pt x="1736" y="2712"/>
                </a:lnTo>
                <a:lnTo>
                  <a:pt x="1715" y="2722"/>
                </a:lnTo>
                <a:lnTo>
                  <a:pt x="1696" y="2735"/>
                </a:lnTo>
                <a:lnTo>
                  <a:pt x="1678" y="2748"/>
                </a:lnTo>
                <a:lnTo>
                  <a:pt x="1661" y="2763"/>
                </a:lnTo>
                <a:lnTo>
                  <a:pt x="1646" y="2781"/>
                </a:lnTo>
                <a:lnTo>
                  <a:pt x="1631" y="2799"/>
                </a:lnTo>
                <a:lnTo>
                  <a:pt x="1620" y="2819"/>
                </a:lnTo>
                <a:lnTo>
                  <a:pt x="1610" y="2839"/>
                </a:lnTo>
                <a:lnTo>
                  <a:pt x="1602" y="2862"/>
                </a:lnTo>
                <a:lnTo>
                  <a:pt x="1596" y="2884"/>
                </a:lnTo>
                <a:lnTo>
                  <a:pt x="1592" y="2908"/>
                </a:lnTo>
                <a:lnTo>
                  <a:pt x="1591" y="2932"/>
                </a:lnTo>
                <a:lnTo>
                  <a:pt x="1592" y="2957"/>
                </a:lnTo>
                <a:lnTo>
                  <a:pt x="1597" y="2981"/>
                </a:lnTo>
                <a:lnTo>
                  <a:pt x="1602" y="3003"/>
                </a:lnTo>
                <a:lnTo>
                  <a:pt x="1610" y="3026"/>
                </a:lnTo>
                <a:lnTo>
                  <a:pt x="1621" y="3046"/>
                </a:lnTo>
                <a:lnTo>
                  <a:pt x="1633" y="3066"/>
                </a:lnTo>
                <a:lnTo>
                  <a:pt x="1646" y="3084"/>
                </a:lnTo>
                <a:lnTo>
                  <a:pt x="1662" y="3102"/>
                </a:lnTo>
                <a:lnTo>
                  <a:pt x="1679" y="3117"/>
                </a:lnTo>
                <a:lnTo>
                  <a:pt x="1697" y="3130"/>
                </a:lnTo>
                <a:lnTo>
                  <a:pt x="1717" y="3142"/>
                </a:lnTo>
                <a:lnTo>
                  <a:pt x="1738" y="3153"/>
                </a:lnTo>
                <a:lnTo>
                  <a:pt x="1760" y="3161"/>
                </a:lnTo>
                <a:lnTo>
                  <a:pt x="1783" y="3167"/>
                </a:lnTo>
                <a:lnTo>
                  <a:pt x="1807" y="3171"/>
                </a:lnTo>
                <a:lnTo>
                  <a:pt x="1831" y="3172"/>
                </a:lnTo>
                <a:lnTo>
                  <a:pt x="1856" y="3171"/>
                </a:lnTo>
                <a:lnTo>
                  <a:pt x="1880" y="3167"/>
                </a:lnTo>
                <a:lnTo>
                  <a:pt x="1902" y="3161"/>
                </a:lnTo>
                <a:lnTo>
                  <a:pt x="1925" y="3153"/>
                </a:lnTo>
                <a:lnTo>
                  <a:pt x="1945" y="3142"/>
                </a:lnTo>
                <a:lnTo>
                  <a:pt x="1965" y="3130"/>
                </a:lnTo>
                <a:lnTo>
                  <a:pt x="1984" y="3117"/>
                </a:lnTo>
                <a:lnTo>
                  <a:pt x="2001" y="3102"/>
                </a:lnTo>
                <a:lnTo>
                  <a:pt x="2016" y="3084"/>
                </a:lnTo>
                <a:lnTo>
                  <a:pt x="2030" y="3066"/>
                </a:lnTo>
                <a:lnTo>
                  <a:pt x="2042" y="3046"/>
                </a:lnTo>
                <a:lnTo>
                  <a:pt x="2052" y="3026"/>
                </a:lnTo>
                <a:lnTo>
                  <a:pt x="2060" y="3003"/>
                </a:lnTo>
                <a:lnTo>
                  <a:pt x="2066" y="2981"/>
                </a:lnTo>
                <a:lnTo>
                  <a:pt x="2070" y="2957"/>
                </a:lnTo>
                <a:lnTo>
                  <a:pt x="2071" y="2932"/>
                </a:lnTo>
                <a:lnTo>
                  <a:pt x="2071" y="2931"/>
                </a:lnTo>
                <a:lnTo>
                  <a:pt x="1862" y="3033"/>
                </a:lnTo>
                <a:lnTo>
                  <a:pt x="1728" y="2899"/>
                </a:lnTo>
                <a:lnTo>
                  <a:pt x="1827" y="2692"/>
                </a:lnTo>
                <a:close/>
                <a:moveTo>
                  <a:pt x="2056" y="2832"/>
                </a:moveTo>
                <a:lnTo>
                  <a:pt x="2527" y="2609"/>
                </a:lnTo>
                <a:lnTo>
                  <a:pt x="2495" y="2601"/>
                </a:lnTo>
                <a:lnTo>
                  <a:pt x="2464" y="2589"/>
                </a:lnTo>
                <a:lnTo>
                  <a:pt x="2433" y="2576"/>
                </a:lnTo>
                <a:lnTo>
                  <a:pt x="2402" y="2559"/>
                </a:lnTo>
                <a:lnTo>
                  <a:pt x="2373" y="2541"/>
                </a:lnTo>
                <a:lnTo>
                  <a:pt x="2345" y="2521"/>
                </a:lnTo>
                <a:lnTo>
                  <a:pt x="2318" y="2498"/>
                </a:lnTo>
                <a:lnTo>
                  <a:pt x="2292" y="2475"/>
                </a:lnTo>
                <a:lnTo>
                  <a:pt x="2267" y="2449"/>
                </a:lnTo>
                <a:lnTo>
                  <a:pt x="2244" y="2421"/>
                </a:lnTo>
                <a:lnTo>
                  <a:pt x="2224" y="2392"/>
                </a:lnTo>
                <a:lnTo>
                  <a:pt x="2206" y="2363"/>
                </a:lnTo>
                <a:lnTo>
                  <a:pt x="2189" y="2332"/>
                </a:lnTo>
                <a:lnTo>
                  <a:pt x="2176" y="2301"/>
                </a:lnTo>
                <a:lnTo>
                  <a:pt x="2164" y="2269"/>
                </a:lnTo>
                <a:lnTo>
                  <a:pt x="2156" y="2237"/>
                </a:lnTo>
                <a:lnTo>
                  <a:pt x="1929" y="2706"/>
                </a:lnTo>
                <a:lnTo>
                  <a:pt x="1947" y="2719"/>
                </a:lnTo>
                <a:lnTo>
                  <a:pt x="1965" y="2734"/>
                </a:lnTo>
                <a:lnTo>
                  <a:pt x="1983" y="2749"/>
                </a:lnTo>
                <a:lnTo>
                  <a:pt x="2001" y="2766"/>
                </a:lnTo>
                <a:lnTo>
                  <a:pt x="2016" y="2781"/>
                </a:lnTo>
                <a:lnTo>
                  <a:pt x="2030" y="2798"/>
                </a:lnTo>
                <a:lnTo>
                  <a:pt x="2043" y="2814"/>
                </a:lnTo>
                <a:lnTo>
                  <a:pt x="2056" y="2832"/>
                </a:lnTo>
                <a:close/>
                <a:moveTo>
                  <a:pt x="4202" y="1063"/>
                </a:moveTo>
                <a:lnTo>
                  <a:pt x="4202" y="1063"/>
                </a:lnTo>
                <a:lnTo>
                  <a:pt x="4181" y="1063"/>
                </a:lnTo>
                <a:lnTo>
                  <a:pt x="4160" y="1063"/>
                </a:lnTo>
                <a:lnTo>
                  <a:pt x="4139" y="1060"/>
                </a:lnTo>
                <a:lnTo>
                  <a:pt x="4119" y="1058"/>
                </a:lnTo>
                <a:lnTo>
                  <a:pt x="4097" y="1054"/>
                </a:lnTo>
                <a:lnTo>
                  <a:pt x="4077" y="1050"/>
                </a:lnTo>
                <a:lnTo>
                  <a:pt x="4056" y="1044"/>
                </a:lnTo>
                <a:lnTo>
                  <a:pt x="4036" y="1037"/>
                </a:lnTo>
                <a:lnTo>
                  <a:pt x="4014" y="1028"/>
                </a:lnTo>
                <a:lnTo>
                  <a:pt x="3994" y="1020"/>
                </a:lnTo>
                <a:lnTo>
                  <a:pt x="3975" y="1011"/>
                </a:lnTo>
                <a:lnTo>
                  <a:pt x="3955" y="1000"/>
                </a:lnTo>
                <a:lnTo>
                  <a:pt x="3936" y="988"/>
                </a:lnTo>
                <a:lnTo>
                  <a:pt x="3917" y="975"/>
                </a:lnTo>
                <a:lnTo>
                  <a:pt x="3898" y="962"/>
                </a:lnTo>
                <a:lnTo>
                  <a:pt x="3880" y="948"/>
                </a:lnTo>
                <a:lnTo>
                  <a:pt x="2396" y="2432"/>
                </a:lnTo>
                <a:lnTo>
                  <a:pt x="2420" y="2450"/>
                </a:lnTo>
                <a:lnTo>
                  <a:pt x="2445" y="2468"/>
                </a:lnTo>
                <a:lnTo>
                  <a:pt x="2471" y="2482"/>
                </a:lnTo>
                <a:lnTo>
                  <a:pt x="2497" y="2495"/>
                </a:lnTo>
                <a:lnTo>
                  <a:pt x="2524" y="2507"/>
                </a:lnTo>
                <a:lnTo>
                  <a:pt x="2552" y="2515"/>
                </a:lnTo>
                <a:lnTo>
                  <a:pt x="2579" y="2521"/>
                </a:lnTo>
                <a:lnTo>
                  <a:pt x="2606" y="2526"/>
                </a:lnTo>
                <a:lnTo>
                  <a:pt x="2633" y="2527"/>
                </a:lnTo>
                <a:lnTo>
                  <a:pt x="2648" y="2527"/>
                </a:lnTo>
                <a:lnTo>
                  <a:pt x="2662" y="2526"/>
                </a:lnTo>
                <a:lnTo>
                  <a:pt x="2675" y="2523"/>
                </a:lnTo>
                <a:lnTo>
                  <a:pt x="2688" y="2521"/>
                </a:lnTo>
                <a:lnTo>
                  <a:pt x="2702" y="2517"/>
                </a:lnTo>
                <a:lnTo>
                  <a:pt x="2715" y="2514"/>
                </a:lnTo>
                <a:lnTo>
                  <a:pt x="2728" y="2508"/>
                </a:lnTo>
                <a:lnTo>
                  <a:pt x="2742" y="2503"/>
                </a:lnTo>
                <a:lnTo>
                  <a:pt x="2755" y="2496"/>
                </a:lnTo>
                <a:lnTo>
                  <a:pt x="2766" y="2489"/>
                </a:lnTo>
                <a:lnTo>
                  <a:pt x="2780" y="2481"/>
                </a:lnTo>
                <a:lnTo>
                  <a:pt x="2791" y="2471"/>
                </a:lnTo>
                <a:lnTo>
                  <a:pt x="2803" y="2462"/>
                </a:lnTo>
                <a:lnTo>
                  <a:pt x="2815" y="2450"/>
                </a:lnTo>
                <a:lnTo>
                  <a:pt x="4202" y="1063"/>
                </a:lnTo>
                <a:close/>
                <a:moveTo>
                  <a:pt x="2330" y="2364"/>
                </a:moveTo>
                <a:lnTo>
                  <a:pt x="3814" y="880"/>
                </a:lnTo>
                <a:lnTo>
                  <a:pt x="3798" y="862"/>
                </a:lnTo>
                <a:lnTo>
                  <a:pt x="3785" y="844"/>
                </a:lnTo>
                <a:lnTo>
                  <a:pt x="3773" y="825"/>
                </a:lnTo>
                <a:lnTo>
                  <a:pt x="3761" y="805"/>
                </a:lnTo>
                <a:lnTo>
                  <a:pt x="3751" y="786"/>
                </a:lnTo>
                <a:lnTo>
                  <a:pt x="3741" y="766"/>
                </a:lnTo>
                <a:lnTo>
                  <a:pt x="3732" y="746"/>
                </a:lnTo>
                <a:lnTo>
                  <a:pt x="3725" y="726"/>
                </a:lnTo>
                <a:lnTo>
                  <a:pt x="3718" y="704"/>
                </a:lnTo>
                <a:lnTo>
                  <a:pt x="3712" y="684"/>
                </a:lnTo>
                <a:lnTo>
                  <a:pt x="3707" y="663"/>
                </a:lnTo>
                <a:lnTo>
                  <a:pt x="3703" y="642"/>
                </a:lnTo>
                <a:lnTo>
                  <a:pt x="3700" y="621"/>
                </a:lnTo>
                <a:lnTo>
                  <a:pt x="3699" y="601"/>
                </a:lnTo>
                <a:lnTo>
                  <a:pt x="3697" y="579"/>
                </a:lnTo>
                <a:lnTo>
                  <a:pt x="3697" y="559"/>
                </a:lnTo>
                <a:lnTo>
                  <a:pt x="2311" y="1946"/>
                </a:lnTo>
                <a:lnTo>
                  <a:pt x="2300" y="1958"/>
                </a:lnTo>
                <a:lnTo>
                  <a:pt x="2289" y="1970"/>
                </a:lnTo>
                <a:lnTo>
                  <a:pt x="2281" y="1982"/>
                </a:lnTo>
                <a:lnTo>
                  <a:pt x="2273" y="1994"/>
                </a:lnTo>
                <a:lnTo>
                  <a:pt x="2264" y="2007"/>
                </a:lnTo>
                <a:lnTo>
                  <a:pt x="2258" y="2020"/>
                </a:lnTo>
                <a:lnTo>
                  <a:pt x="2252" y="2033"/>
                </a:lnTo>
                <a:lnTo>
                  <a:pt x="2248" y="2046"/>
                </a:lnTo>
                <a:lnTo>
                  <a:pt x="2243" y="2059"/>
                </a:lnTo>
                <a:lnTo>
                  <a:pt x="2240" y="2072"/>
                </a:lnTo>
                <a:lnTo>
                  <a:pt x="2237" y="2085"/>
                </a:lnTo>
                <a:lnTo>
                  <a:pt x="2236" y="2099"/>
                </a:lnTo>
                <a:lnTo>
                  <a:pt x="2235" y="2113"/>
                </a:lnTo>
                <a:lnTo>
                  <a:pt x="2235" y="2127"/>
                </a:lnTo>
                <a:lnTo>
                  <a:pt x="2236" y="2154"/>
                </a:lnTo>
                <a:lnTo>
                  <a:pt x="2239" y="2183"/>
                </a:lnTo>
                <a:lnTo>
                  <a:pt x="2245" y="2210"/>
                </a:lnTo>
                <a:lnTo>
                  <a:pt x="2255" y="2237"/>
                </a:lnTo>
                <a:lnTo>
                  <a:pt x="2265" y="2263"/>
                </a:lnTo>
                <a:lnTo>
                  <a:pt x="2278" y="2291"/>
                </a:lnTo>
                <a:lnTo>
                  <a:pt x="2294" y="2316"/>
                </a:lnTo>
                <a:lnTo>
                  <a:pt x="2311" y="2341"/>
                </a:lnTo>
                <a:lnTo>
                  <a:pt x="2330" y="2364"/>
                </a:lnTo>
                <a:close/>
              </a:path>
            </a:pathLst>
          </a:custGeom>
          <a:solidFill>
            <a:srgbClr val="7030A0"/>
          </a:solidFill>
          <a:ln w="9525">
            <a:noFill/>
            <a:round/>
            <a:headEnd/>
            <a:tailEnd/>
          </a:ln>
        </p:spPr>
        <p:txBody>
          <a:bodyPr/>
          <a:lstStyle/>
          <a:p>
            <a:endParaRPr lang="de-DE" dirty="0">
              <a:solidFill>
                <a:schemeClr val="bg1"/>
              </a:solidFill>
              <a:latin typeface="EYInterstate Light" panose="02000506000000020004" pitchFamily="2" charset="0"/>
            </a:endParaRPr>
          </a:p>
        </p:txBody>
      </p:sp>
      <p:sp>
        <p:nvSpPr>
          <p:cNvPr id="116" name="Freeform 112"/>
          <p:cNvSpPr>
            <a:spLocks noChangeAspect="1" noEditPoints="1"/>
          </p:cNvSpPr>
          <p:nvPr/>
        </p:nvSpPr>
        <p:spPr bwMode="auto">
          <a:xfrm>
            <a:off x="2707353" y="3765775"/>
            <a:ext cx="317655" cy="395767"/>
          </a:xfrm>
          <a:custGeom>
            <a:avLst/>
            <a:gdLst>
              <a:gd name="T0" fmla="*/ 2147483647 w 3822"/>
              <a:gd name="T1" fmla="*/ 2147483647 h 4763"/>
              <a:gd name="T2" fmla="*/ 2147483647 w 3822"/>
              <a:gd name="T3" fmla="*/ 2147483647 h 4763"/>
              <a:gd name="T4" fmla="*/ 2147483647 w 3822"/>
              <a:gd name="T5" fmla="*/ 2147483647 h 4763"/>
              <a:gd name="T6" fmla="*/ 2147483647 w 3822"/>
              <a:gd name="T7" fmla="*/ 2147483647 h 4763"/>
              <a:gd name="T8" fmla="*/ 2147483647 w 3822"/>
              <a:gd name="T9" fmla="*/ 2147483647 h 4763"/>
              <a:gd name="T10" fmla="*/ 2147483647 w 3822"/>
              <a:gd name="T11" fmla="*/ 2147483647 h 4763"/>
              <a:gd name="T12" fmla="*/ 2147483647 w 3822"/>
              <a:gd name="T13" fmla="*/ 2147483647 h 4763"/>
              <a:gd name="T14" fmla="*/ 2147483647 w 3822"/>
              <a:gd name="T15" fmla="*/ 2147483647 h 4763"/>
              <a:gd name="T16" fmla="*/ 2147483647 w 3822"/>
              <a:gd name="T17" fmla="*/ 2147483647 h 4763"/>
              <a:gd name="T18" fmla="*/ 2147483647 w 3822"/>
              <a:gd name="T19" fmla="*/ 0 h 4763"/>
              <a:gd name="T20" fmla="*/ 2147483647 w 3822"/>
              <a:gd name="T21" fmla="*/ 2147483647 h 4763"/>
              <a:gd name="T22" fmla="*/ 2147483647 w 3822"/>
              <a:gd name="T23" fmla="*/ 2147483647 h 4763"/>
              <a:gd name="T24" fmla="*/ 2147483647 w 3822"/>
              <a:gd name="T25" fmla="*/ 2147483647 h 4763"/>
              <a:gd name="T26" fmla="*/ 2147483647 w 3822"/>
              <a:gd name="T27" fmla="*/ 2147483647 h 4763"/>
              <a:gd name="T28" fmla="*/ 2147483647 w 3822"/>
              <a:gd name="T29" fmla="*/ 2147483647 h 4763"/>
              <a:gd name="T30" fmla="*/ 2147483647 w 3822"/>
              <a:gd name="T31" fmla="*/ 2147483647 h 4763"/>
              <a:gd name="T32" fmla="*/ 2147483647 w 3822"/>
              <a:gd name="T33" fmla="*/ 2147483647 h 4763"/>
              <a:gd name="T34" fmla="*/ 2147483647 w 3822"/>
              <a:gd name="T35" fmla="*/ 2147483647 h 4763"/>
              <a:gd name="T36" fmla="*/ 2147483647 w 3822"/>
              <a:gd name="T37" fmla="*/ 2147483647 h 4763"/>
              <a:gd name="T38" fmla="*/ 2147483647 w 3822"/>
              <a:gd name="T39" fmla="*/ 2147483647 h 4763"/>
              <a:gd name="T40" fmla="*/ 2147483647 w 3822"/>
              <a:gd name="T41" fmla="*/ 2147483647 h 4763"/>
              <a:gd name="T42" fmla="*/ 2147483647 w 3822"/>
              <a:gd name="T43" fmla="*/ 2147483647 h 4763"/>
              <a:gd name="T44" fmla="*/ 2147483647 w 3822"/>
              <a:gd name="T45" fmla="*/ 2147483647 h 4763"/>
              <a:gd name="T46" fmla="*/ 2147483647 w 3822"/>
              <a:gd name="T47" fmla="*/ 2147483647 h 4763"/>
              <a:gd name="T48" fmla="*/ 2147483647 w 3822"/>
              <a:gd name="T49" fmla="*/ 2147483647 h 4763"/>
              <a:gd name="T50" fmla="*/ 2147483647 w 3822"/>
              <a:gd name="T51" fmla="*/ 2147483647 h 4763"/>
              <a:gd name="T52" fmla="*/ 2147483647 w 3822"/>
              <a:gd name="T53" fmla="*/ 2147483647 h 4763"/>
              <a:gd name="T54" fmla="*/ 2147483647 w 3822"/>
              <a:gd name="T55" fmla="*/ 2147483647 h 4763"/>
              <a:gd name="T56" fmla="*/ 2147483647 w 3822"/>
              <a:gd name="T57" fmla="*/ 2147483647 h 4763"/>
              <a:gd name="T58" fmla="*/ 2147483647 w 3822"/>
              <a:gd name="T59" fmla="*/ 2147483647 h 4763"/>
              <a:gd name="T60" fmla="*/ 2147483647 w 3822"/>
              <a:gd name="T61" fmla="*/ 2147483647 h 4763"/>
              <a:gd name="T62" fmla="*/ 2147483647 w 3822"/>
              <a:gd name="T63" fmla="*/ 2147483647 h 4763"/>
              <a:gd name="T64" fmla="*/ 2147483647 w 3822"/>
              <a:gd name="T65" fmla="*/ 2147483647 h 4763"/>
              <a:gd name="T66" fmla="*/ 2147483647 w 3822"/>
              <a:gd name="T67" fmla="*/ 2147483647 h 4763"/>
              <a:gd name="T68" fmla="*/ 2147483647 w 3822"/>
              <a:gd name="T69" fmla="*/ 2147483647 h 4763"/>
              <a:gd name="T70" fmla="*/ 2147483647 w 3822"/>
              <a:gd name="T71" fmla="*/ 2147483647 h 4763"/>
              <a:gd name="T72" fmla="*/ 2147483647 w 3822"/>
              <a:gd name="T73" fmla="*/ 2147483647 h 4763"/>
              <a:gd name="T74" fmla="*/ 2147483647 w 3822"/>
              <a:gd name="T75" fmla="*/ 2147483647 h 4763"/>
              <a:gd name="T76" fmla="*/ 2147483647 w 3822"/>
              <a:gd name="T77" fmla="*/ 2147483647 h 4763"/>
              <a:gd name="T78" fmla="*/ 2147483647 w 3822"/>
              <a:gd name="T79" fmla="*/ 2147483647 h 4763"/>
              <a:gd name="T80" fmla="*/ 2147483647 w 3822"/>
              <a:gd name="T81" fmla="*/ 2147483647 h 4763"/>
              <a:gd name="T82" fmla="*/ 2147483647 w 3822"/>
              <a:gd name="T83" fmla="*/ 2147483647 h 4763"/>
              <a:gd name="T84" fmla="*/ 2147483647 w 3822"/>
              <a:gd name="T85" fmla="*/ 2147483647 h 4763"/>
              <a:gd name="T86" fmla="*/ 2147483647 w 3822"/>
              <a:gd name="T87" fmla="*/ 2147483647 h 4763"/>
              <a:gd name="T88" fmla="*/ 2147483647 w 3822"/>
              <a:gd name="T89" fmla="*/ 2147483647 h 4763"/>
              <a:gd name="T90" fmla="*/ 2147483647 w 3822"/>
              <a:gd name="T91" fmla="*/ 2147483647 h 4763"/>
              <a:gd name="T92" fmla="*/ 2147483647 w 3822"/>
              <a:gd name="T93" fmla="*/ 2147483647 h 4763"/>
              <a:gd name="T94" fmla="*/ 2147483647 w 3822"/>
              <a:gd name="T95" fmla="*/ 2147483647 h 4763"/>
              <a:gd name="T96" fmla="*/ 2147483647 w 3822"/>
              <a:gd name="T97" fmla="*/ 2147483647 h 4763"/>
              <a:gd name="T98" fmla="*/ 2147483647 w 3822"/>
              <a:gd name="T99" fmla="*/ 2147483647 h 4763"/>
              <a:gd name="T100" fmla="*/ 2147483647 w 3822"/>
              <a:gd name="T101" fmla="*/ 2147483647 h 4763"/>
              <a:gd name="T102" fmla="*/ 2147483647 w 3822"/>
              <a:gd name="T103" fmla="*/ 2147483647 h 4763"/>
              <a:gd name="T104" fmla="*/ 2147483647 w 3822"/>
              <a:gd name="T105" fmla="*/ 2147483647 h 4763"/>
              <a:gd name="T106" fmla="*/ 2147483647 w 3822"/>
              <a:gd name="T107" fmla="*/ 2147483647 h 4763"/>
              <a:gd name="T108" fmla="*/ 2147483647 w 3822"/>
              <a:gd name="T109" fmla="*/ 2147483647 h 4763"/>
              <a:gd name="T110" fmla="*/ 2147483647 w 3822"/>
              <a:gd name="T111" fmla="*/ 2147483647 h 4763"/>
              <a:gd name="T112" fmla="*/ 2147483647 w 3822"/>
              <a:gd name="T113" fmla="*/ 2147483647 h 4763"/>
              <a:gd name="T114" fmla="*/ 2147483647 w 3822"/>
              <a:gd name="T115" fmla="*/ 2147483647 h 4763"/>
              <a:gd name="T116" fmla="*/ 2147483647 w 3822"/>
              <a:gd name="T117" fmla="*/ 2147483647 h 4763"/>
              <a:gd name="T118" fmla="*/ 2147483647 w 3822"/>
              <a:gd name="T119" fmla="*/ 2147483647 h 4763"/>
              <a:gd name="T120" fmla="*/ 2147483647 w 3822"/>
              <a:gd name="T121" fmla="*/ 2147483647 h 4763"/>
              <a:gd name="T122" fmla="*/ 2147483647 w 3822"/>
              <a:gd name="T123" fmla="*/ 2147483647 h 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22"/>
              <a:gd name="T187" fmla="*/ 0 h 4763"/>
              <a:gd name="T188" fmla="*/ 3822 w 3822"/>
              <a:gd name="T189" fmla="*/ 4763 h 47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22" h="4763">
                <a:moveTo>
                  <a:pt x="2629" y="1997"/>
                </a:moveTo>
                <a:lnTo>
                  <a:pt x="2063" y="1997"/>
                </a:lnTo>
                <a:lnTo>
                  <a:pt x="2063" y="1594"/>
                </a:lnTo>
                <a:lnTo>
                  <a:pt x="2446" y="1594"/>
                </a:lnTo>
                <a:lnTo>
                  <a:pt x="2672" y="1206"/>
                </a:lnTo>
                <a:lnTo>
                  <a:pt x="2649" y="1608"/>
                </a:lnTo>
                <a:lnTo>
                  <a:pt x="2638" y="1803"/>
                </a:lnTo>
                <a:lnTo>
                  <a:pt x="2629" y="1997"/>
                </a:lnTo>
                <a:close/>
                <a:moveTo>
                  <a:pt x="2158" y="1875"/>
                </a:moveTo>
                <a:lnTo>
                  <a:pt x="2158" y="1875"/>
                </a:lnTo>
                <a:lnTo>
                  <a:pt x="2159" y="1867"/>
                </a:lnTo>
                <a:lnTo>
                  <a:pt x="2160" y="1859"/>
                </a:lnTo>
                <a:lnTo>
                  <a:pt x="2164" y="1852"/>
                </a:lnTo>
                <a:lnTo>
                  <a:pt x="2170" y="1847"/>
                </a:lnTo>
                <a:lnTo>
                  <a:pt x="2175" y="1842"/>
                </a:lnTo>
                <a:lnTo>
                  <a:pt x="2182" y="1838"/>
                </a:lnTo>
                <a:lnTo>
                  <a:pt x="2190" y="1835"/>
                </a:lnTo>
                <a:lnTo>
                  <a:pt x="2198" y="1835"/>
                </a:lnTo>
                <a:lnTo>
                  <a:pt x="2206" y="1835"/>
                </a:lnTo>
                <a:lnTo>
                  <a:pt x="2214" y="1838"/>
                </a:lnTo>
                <a:lnTo>
                  <a:pt x="2221" y="1842"/>
                </a:lnTo>
                <a:lnTo>
                  <a:pt x="2226" y="1847"/>
                </a:lnTo>
                <a:lnTo>
                  <a:pt x="2231" y="1852"/>
                </a:lnTo>
                <a:lnTo>
                  <a:pt x="2235" y="1859"/>
                </a:lnTo>
                <a:lnTo>
                  <a:pt x="2237" y="1867"/>
                </a:lnTo>
                <a:lnTo>
                  <a:pt x="2238" y="1875"/>
                </a:lnTo>
                <a:lnTo>
                  <a:pt x="2237" y="1883"/>
                </a:lnTo>
                <a:lnTo>
                  <a:pt x="2235" y="1891"/>
                </a:lnTo>
                <a:lnTo>
                  <a:pt x="2231" y="1898"/>
                </a:lnTo>
                <a:lnTo>
                  <a:pt x="2226" y="1903"/>
                </a:lnTo>
                <a:lnTo>
                  <a:pt x="2221" y="1909"/>
                </a:lnTo>
                <a:lnTo>
                  <a:pt x="2214" y="1911"/>
                </a:lnTo>
                <a:lnTo>
                  <a:pt x="2206" y="1914"/>
                </a:lnTo>
                <a:lnTo>
                  <a:pt x="2198" y="1915"/>
                </a:lnTo>
                <a:lnTo>
                  <a:pt x="2190" y="1914"/>
                </a:lnTo>
                <a:lnTo>
                  <a:pt x="2182" y="1911"/>
                </a:lnTo>
                <a:lnTo>
                  <a:pt x="2175" y="1909"/>
                </a:lnTo>
                <a:lnTo>
                  <a:pt x="2170" y="1903"/>
                </a:lnTo>
                <a:lnTo>
                  <a:pt x="2164" y="1898"/>
                </a:lnTo>
                <a:lnTo>
                  <a:pt x="2160" y="1891"/>
                </a:lnTo>
                <a:lnTo>
                  <a:pt x="2159" y="1883"/>
                </a:lnTo>
                <a:lnTo>
                  <a:pt x="2158" y="1875"/>
                </a:lnTo>
                <a:close/>
                <a:moveTo>
                  <a:pt x="2452" y="3624"/>
                </a:moveTo>
                <a:lnTo>
                  <a:pt x="2452" y="2674"/>
                </a:lnTo>
                <a:lnTo>
                  <a:pt x="2618" y="2674"/>
                </a:lnTo>
                <a:lnTo>
                  <a:pt x="2676" y="3624"/>
                </a:lnTo>
                <a:lnTo>
                  <a:pt x="2452" y="3624"/>
                </a:lnTo>
                <a:close/>
                <a:moveTo>
                  <a:pt x="2816" y="4763"/>
                </a:moveTo>
                <a:lnTo>
                  <a:pt x="2679" y="2666"/>
                </a:lnTo>
                <a:lnTo>
                  <a:pt x="2734" y="1228"/>
                </a:lnTo>
                <a:lnTo>
                  <a:pt x="2737" y="1194"/>
                </a:lnTo>
                <a:lnTo>
                  <a:pt x="2741" y="1158"/>
                </a:lnTo>
                <a:lnTo>
                  <a:pt x="2745" y="1139"/>
                </a:lnTo>
                <a:lnTo>
                  <a:pt x="2749" y="1120"/>
                </a:lnTo>
                <a:lnTo>
                  <a:pt x="2754" y="1100"/>
                </a:lnTo>
                <a:lnTo>
                  <a:pt x="2761" y="1081"/>
                </a:lnTo>
                <a:lnTo>
                  <a:pt x="2769" y="1061"/>
                </a:lnTo>
                <a:lnTo>
                  <a:pt x="2780" y="1042"/>
                </a:lnTo>
                <a:lnTo>
                  <a:pt x="2790" y="1024"/>
                </a:lnTo>
                <a:lnTo>
                  <a:pt x="2804" y="1005"/>
                </a:lnTo>
                <a:lnTo>
                  <a:pt x="2818" y="987"/>
                </a:lnTo>
                <a:lnTo>
                  <a:pt x="2836" y="971"/>
                </a:lnTo>
                <a:lnTo>
                  <a:pt x="2855" y="955"/>
                </a:lnTo>
                <a:lnTo>
                  <a:pt x="2876" y="940"/>
                </a:lnTo>
                <a:lnTo>
                  <a:pt x="3063" y="825"/>
                </a:lnTo>
                <a:lnTo>
                  <a:pt x="3076" y="817"/>
                </a:lnTo>
                <a:lnTo>
                  <a:pt x="3088" y="810"/>
                </a:lnTo>
                <a:lnTo>
                  <a:pt x="3102" y="805"/>
                </a:lnTo>
                <a:lnTo>
                  <a:pt x="3114" y="799"/>
                </a:lnTo>
                <a:lnTo>
                  <a:pt x="3126" y="797"/>
                </a:lnTo>
                <a:lnTo>
                  <a:pt x="3138" y="794"/>
                </a:lnTo>
                <a:lnTo>
                  <a:pt x="3149" y="791"/>
                </a:lnTo>
                <a:lnTo>
                  <a:pt x="3161" y="790"/>
                </a:lnTo>
                <a:lnTo>
                  <a:pt x="3172" y="790"/>
                </a:lnTo>
                <a:lnTo>
                  <a:pt x="3183" y="791"/>
                </a:lnTo>
                <a:lnTo>
                  <a:pt x="3193" y="792"/>
                </a:lnTo>
                <a:lnTo>
                  <a:pt x="3203" y="795"/>
                </a:lnTo>
                <a:lnTo>
                  <a:pt x="3212" y="798"/>
                </a:lnTo>
                <a:lnTo>
                  <a:pt x="3221" y="802"/>
                </a:lnTo>
                <a:lnTo>
                  <a:pt x="3239" y="811"/>
                </a:lnTo>
                <a:lnTo>
                  <a:pt x="3254" y="823"/>
                </a:lnTo>
                <a:lnTo>
                  <a:pt x="3269" y="837"/>
                </a:lnTo>
                <a:lnTo>
                  <a:pt x="3281" y="854"/>
                </a:lnTo>
                <a:lnTo>
                  <a:pt x="3290" y="873"/>
                </a:lnTo>
                <a:lnTo>
                  <a:pt x="3298" y="893"/>
                </a:lnTo>
                <a:lnTo>
                  <a:pt x="3303" y="915"/>
                </a:lnTo>
                <a:lnTo>
                  <a:pt x="3307" y="938"/>
                </a:lnTo>
                <a:lnTo>
                  <a:pt x="3307" y="962"/>
                </a:lnTo>
                <a:lnTo>
                  <a:pt x="3294" y="2497"/>
                </a:lnTo>
                <a:lnTo>
                  <a:pt x="2957" y="2497"/>
                </a:lnTo>
                <a:lnTo>
                  <a:pt x="2957" y="2696"/>
                </a:lnTo>
                <a:lnTo>
                  <a:pt x="3011" y="2696"/>
                </a:lnTo>
                <a:lnTo>
                  <a:pt x="3011" y="2551"/>
                </a:lnTo>
                <a:lnTo>
                  <a:pt x="3294" y="2551"/>
                </a:lnTo>
                <a:lnTo>
                  <a:pt x="3293" y="2674"/>
                </a:lnTo>
                <a:lnTo>
                  <a:pt x="3822" y="2674"/>
                </a:lnTo>
                <a:lnTo>
                  <a:pt x="3822" y="3624"/>
                </a:lnTo>
                <a:lnTo>
                  <a:pt x="3285" y="3624"/>
                </a:lnTo>
                <a:lnTo>
                  <a:pt x="3274" y="4763"/>
                </a:lnTo>
                <a:lnTo>
                  <a:pt x="2816" y="4763"/>
                </a:lnTo>
                <a:close/>
                <a:moveTo>
                  <a:pt x="2992" y="0"/>
                </a:moveTo>
                <a:lnTo>
                  <a:pt x="2992" y="0"/>
                </a:lnTo>
                <a:lnTo>
                  <a:pt x="3012" y="1"/>
                </a:lnTo>
                <a:lnTo>
                  <a:pt x="3031" y="3"/>
                </a:lnTo>
                <a:lnTo>
                  <a:pt x="3050" y="7"/>
                </a:lnTo>
                <a:lnTo>
                  <a:pt x="3068" y="11"/>
                </a:lnTo>
                <a:lnTo>
                  <a:pt x="3094" y="19"/>
                </a:lnTo>
                <a:lnTo>
                  <a:pt x="3118" y="30"/>
                </a:lnTo>
                <a:lnTo>
                  <a:pt x="3142" y="42"/>
                </a:lnTo>
                <a:lnTo>
                  <a:pt x="3164" y="56"/>
                </a:lnTo>
                <a:lnTo>
                  <a:pt x="3185" y="73"/>
                </a:lnTo>
                <a:lnTo>
                  <a:pt x="3204" y="91"/>
                </a:lnTo>
                <a:lnTo>
                  <a:pt x="3221" y="110"/>
                </a:lnTo>
                <a:lnTo>
                  <a:pt x="3239" y="132"/>
                </a:lnTo>
                <a:lnTo>
                  <a:pt x="3254" y="154"/>
                </a:lnTo>
                <a:lnTo>
                  <a:pt x="3266" y="179"/>
                </a:lnTo>
                <a:lnTo>
                  <a:pt x="3278" y="203"/>
                </a:lnTo>
                <a:lnTo>
                  <a:pt x="3287" y="230"/>
                </a:lnTo>
                <a:lnTo>
                  <a:pt x="3294" y="257"/>
                </a:lnTo>
                <a:lnTo>
                  <a:pt x="3299" y="283"/>
                </a:lnTo>
                <a:lnTo>
                  <a:pt x="3303" y="312"/>
                </a:lnTo>
                <a:lnTo>
                  <a:pt x="3305" y="341"/>
                </a:lnTo>
                <a:lnTo>
                  <a:pt x="3305" y="398"/>
                </a:lnTo>
                <a:lnTo>
                  <a:pt x="3305" y="428"/>
                </a:lnTo>
                <a:lnTo>
                  <a:pt x="3303" y="445"/>
                </a:lnTo>
                <a:lnTo>
                  <a:pt x="3299" y="459"/>
                </a:lnTo>
                <a:lnTo>
                  <a:pt x="3294" y="473"/>
                </a:lnTo>
                <a:lnTo>
                  <a:pt x="3285" y="486"/>
                </a:lnTo>
                <a:lnTo>
                  <a:pt x="3275" y="498"/>
                </a:lnTo>
                <a:lnTo>
                  <a:pt x="3263" y="509"/>
                </a:lnTo>
                <a:lnTo>
                  <a:pt x="3250" y="518"/>
                </a:lnTo>
                <a:lnTo>
                  <a:pt x="3235" y="528"/>
                </a:lnTo>
                <a:lnTo>
                  <a:pt x="3227" y="551"/>
                </a:lnTo>
                <a:lnTo>
                  <a:pt x="3217" y="572"/>
                </a:lnTo>
                <a:lnTo>
                  <a:pt x="3207" y="594"/>
                </a:lnTo>
                <a:lnTo>
                  <a:pt x="3195" y="614"/>
                </a:lnTo>
                <a:lnTo>
                  <a:pt x="3181" y="633"/>
                </a:lnTo>
                <a:lnTo>
                  <a:pt x="3166" y="650"/>
                </a:lnTo>
                <a:lnTo>
                  <a:pt x="3150" y="666"/>
                </a:lnTo>
                <a:lnTo>
                  <a:pt x="3133" y="681"/>
                </a:lnTo>
                <a:lnTo>
                  <a:pt x="3114" y="696"/>
                </a:lnTo>
                <a:lnTo>
                  <a:pt x="3095" y="708"/>
                </a:lnTo>
                <a:lnTo>
                  <a:pt x="3075" y="717"/>
                </a:lnTo>
                <a:lnTo>
                  <a:pt x="3054" y="727"/>
                </a:lnTo>
                <a:lnTo>
                  <a:pt x="3032" y="733"/>
                </a:lnTo>
                <a:lnTo>
                  <a:pt x="3011" y="739"/>
                </a:lnTo>
                <a:lnTo>
                  <a:pt x="2986" y="741"/>
                </a:lnTo>
                <a:lnTo>
                  <a:pt x="2964" y="743"/>
                </a:lnTo>
                <a:lnTo>
                  <a:pt x="2949" y="743"/>
                </a:lnTo>
                <a:lnTo>
                  <a:pt x="2934" y="741"/>
                </a:lnTo>
                <a:lnTo>
                  <a:pt x="2919" y="739"/>
                </a:lnTo>
                <a:lnTo>
                  <a:pt x="2904" y="736"/>
                </a:lnTo>
                <a:lnTo>
                  <a:pt x="2878" y="728"/>
                </a:lnTo>
                <a:lnTo>
                  <a:pt x="2851" y="717"/>
                </a:lnTo>
                <a:lnTo>
                  <a:pt x="2825" y="704"/>
                </a:lnTo>
                <a:lnTo>
                  <a:pt x="2802" y="688"/>
                </a:lnTo>
                <a:lnTo>
                  <a:pt x="2780" y="670"/>
                </a:lnTo>
                <a:lnTo>
                  <a:pt x="2759" y="650"/>
                </a:lnTo>
                <a:lnTo>
                  <a:pt x="2742" y="627"/>
                </a:lnTo>
                <a:lnTo>
                  <a:pt x="2726" y="603"/>
                </a:lnTo>
                <a:lnTo>
                  <a:pt x="2711" y="578"/>
                </a:lnTo>
                <a:lnTo>
                  <a:pt x="2699" y="549"/>
                </a:lnTo>
                <a:lnTo>
                  <a:pt x="2690" y="521"/>
                </a:lnTo>
                <a:lnTo>
                  <a:pt x="2683" y="492"/>
                </a:lnTo>
                <a:lnTo>
                  <a:pt x="2679" y="461"/>
                </a:lnTo>
                <a:lnTo>
                  <a:pt x="2677" y="428"/>
                </a:lnTo>
                <a:lnTo>
                  <a:pt x="2677" y="341"/>
                </a:lnTo>
                <a:lnTo>
                  <a:pt x="2677" y="324"/>
                </a:lnTo>
                <a:lnTo>
                  <a:pt x="2679" y="305"/>
                </a:lnTo>
                <a:lnTo>
                  <a:pt x="2681" y="287"/>
                </a:lnTo>
                <a:lnTo>
                  <a:pt x="2684" y="270"/>
                </a:lnTo>
                <a:lnTo>
                  <a:pt x="2688" y="254"/>
                </a:lnTo>
                <a:lnTo>
                  <a:pt x="2694" y="238"/>
                </a:lnTo>
                <a:lnTo>
                  <a:pt x="2699" y="222"/>
                </a:lnTo>
                <a:lnTo>
                  <a:pt x="2706" y="206"/>
                </a:lnTo>
                <a:lnTo>
                  <a:pt x="2712" y="191"/>
                </a:lnTo>
                <a:lnTo>
                  <a:pt x="2720" y="176"/>
                </a:lnTo>
                <a:lnTo>
                  <a:pt x="2728" y="161"/>
                </a:lnTo>
                <a:lnTo>
                  <a:pt x="2738" y="148"/>
                </a:lnTo>
                <a:lnTo>
                  <a:pt x="2749" y="134"/>
                </a:lnTo>
                <a:lnTo>
                  <a:pt x="2758" y="122"/>
                </a:lnTo>
                <a:lnTo>
                  <a:pt x="2770" y="110"/>
                </a:lnTo>
                <a:lnTo>
                  <a:pt x="2781" y="98"/>
                </a:lnTo>
                <a:lnTo>
                  <a:pt x="2751" y="82"/>
                </a:lnTo>
                <a:lnTo>
                  <a:pt x="2745" y="77"/>
                </a:lnTo>
                <a:lnTo>
                  <a:pt x="2738" y="71"/>
                </a:lnTo>
                <a:lnTo>
                  <a:pt x="2732" y="66"/>
                </a:lnTo>
                <a:lnTo>
                  <a:pt x="2728" y="59"/>
                </a:lnTo>
                <a:lnTo>
                  <a:pt x="2726" y="52"/>
                </a:lnTo>
                <a:lnTo>
                  <a:pt x="2724" y="47"/>
                </a:lnTo>
                <a:lnTo>
                  <a:pt x="2724" y="40"/>
                </a:lnTo>
                <a:lnTo>
                  <a:pt x="2724" y="34"/>
                </a:lnTo>
                <a:lnTo>
                  <a:pt x="2726" y="28"/>
                </a:lnTo>
                <a:lnTo>
                  <a:pt x="2727" y="21"/>
                </a:lnTo>
                <a:lnTo>
                  <a:pt x="2731" y="17"/>
                </a:lnTo>
                <a:lnTo>
                  <a:pt x="2734" y="12"/>
                </a:lnTo>
                <a:lnTo>
                  <a:pt x="2739" y="9"/>
                </a:lnTo>
                <a:lnTo>
                  <a:pt x="2743" y="5"/>
                </a:lnTo>
                <a:lnTo>
                  <a:pt x="2749" y="4"/>
                </a:lnTo>
                <a:lnTo>
                  <a:pt x="2755" y="4"/>
                </a:lnTo>
                <a:lnTo>
                  <a:pt x="2974" y="1"/>
                </a:lnTo>
                <a:lnTo>
                  <a:pt x="2992" y="0"/>
                </a:lnTo>
                <a:close/>
                <a:moveTo>
                  <a:pt x="3196" y="387"/>
                </a:moveTo>
                <a:lnTo>
                  <a:pt x="3196" y="428"/>
                </a:lnTo>
                <a:lnTo>
                  <a:pt x="3195" y="455"/>
                </a:lnTo>
                <a:lnTo>
                  <a:pt x="3191" y="482"/>
                </a:lnTo>
                <a:lnTo>
                  <a:pt x="3185" y="506"/>
                </a:lnTo>
                <a:lnTo>
                  <a:pt x="3177" y="531"/>
                </a:lnTo>
                <a:lnTo>
                  <a:pt x="3166" y="553"/>
                </a:lnTo>
                <a:lnTo>
                  <a:pt x="3156" y="575"/>
                </a:lnTo>
                <a:lnTo>
                  <a:pt x="3142" y="595"/>
                </a:lnTo>
                <a:lnTo>
                  <a:pt x="3126" y="614"/>
                </a:lnTo>
                <a:lnTo>
                  <a:pt x="3110" y="630"/>
                </a:lnTo>
                <a:lnTo>
                  <a:pt x="3093" y="645"/>
                </a:lnTo>
                <a:lnTo>
                  <a:pt x="3072" y="658"/>
                </a:lnTo>
                <a:lnTo>
                  <a:pt x="3052" y="669"/>
                </a:lnTo>
                <a:lnTo>
                  <a:pt x="3031" y="677"/>
                </a:lnTo>
                <a:lnTo>
                  <a:pt x="3009" y="684"/>
                </a:lnTo>
                <a:lnTo>
                  <a:pt x="2986" y="688"/>
                </a:lnTo>
                <a:lnTo>
                  <a:pt x="2964" y="689"/>
                </a:lnTo>
                <a:lnTo>
                  <a:pt x="2939" y="688"/>
                </a:lnTo>
                <a:lnTo>
                  <a:pt x="2917" y="684"/>
                </a:lnTo>
                <a:lnTo>
                  <a:pt x="2895" y="677"/>
                </a:lnTo>
                <a:lnTo>
                  <a:pt x="2874" y="669"/>
                </a:lnTo>
                <a:lnTo>
                  <a:pt x="2853" y="658"/>
                </a:lnTo>
                <a:lnTo>
                  <a:pt x="2835" y="645"/>
                </a:lnTo>
                <a:lnTo>
                  <a:pt x="2816" y="630"/>
                </a:lnTo>
                <a:lnTo>
                  <a:pt x="2800" y="614"/>
                </a:lnTo>
                <a:lnTo>
                  <a:pt x="2785" y="595"/>
                </a:lnTo>
                <a:lnTo>
                  <a:pt x="2771" y="575"/>
                </a:lnTo>
                <a:lnTo>
                  <a:pt x="2759" y="553"/>
                </a:lnTo>
                <a:lnTo>
                  <a:pt x="2750" y="531"/>
                </a:lnTo>
                <a:lnTo>
                  <a:pt x="2742" y="506"/>
                </a:lnTo>
                <a:lnTo>
                  <a:pt x="2735" y="482"/>
                </a:lnTo>
                <a:lnTo>
                  <a:pt x="2732" y="455"/>
                </a:lnTo>
                <a:lnTo>
                  <a:pt x="2731" y="428"/>
                </a:lnTo>
                <a:lnTo>
                  <a:pt x="2731" y="341"/>
                </a:lnTo>
                <a:lnTo>
                  <a:pt x="2731" y="325"/>
                </a:lnTo>
                <a:lnTo>
                  <a:pt x="2732" y="308"/>
                </a:lnTo>
                <a:lnTo>
                  <a:pt x="2735" y="291"/>
                </a:lnTo>
                <a:lnTo>
                  <a:pt x="2738" y="277"/>
                </a:lnTo>
                <a:lnTo>
                  <a:pt x="2742" y="261"/>
                </a:lnTo>
                <a:lnTo>
                  <a:pt x="2747" y="246"/>
                </a:lnTo>
                <a:lnTo>
                  <a:pt x="2753" y="231"/>
                </a:lnTo>
                <a:lnTo>
                  <a:pt x="2758" y="218"/>
                </a:lnTo>
                <a:lnTo>
                  <a:pt x="2766" y="204"/>
                </a:lnTo>
                <a:lnTo>
                  <a:pt x="2773" y="191"/>
                </a:lnTo>
                <a:lnTo>
                  <a:pt x="2782" y="179"/>
                </a:lnTo>
                <a:lnTo>
                  <a:pt x="2790" y="167"/>
                </a:lnTo>
                <a:lnTo>
                  <a:pt x="2800" y="156"/>
                </a:lnTo>
                <a:lnTo>
                  <a:pt x="2810" y="145"/>
                </a:lnTo>
                <a:lnTo>
                  <a:pt x="2821" y="136"/>
                </a:lnTo>
                <a:lnTo>
                  <a:pt x="2832" y="126"/>
                </a:lnTo>
                <a:lnTo>
                  <a:pt x="2998" y="219"/>
                </a:lnTo>
                <a:lnTo>
                  <a:pt x="2927" y="301"/>
                </a:lnTo>
                <a:lnTo>
                  <a:pt x="3084" y="306"/>
                </a:lnTo>
                <a:lnTo>
                  <a:pt x="3084" y="387"/>
                </a:lnTo>
                <a:lnTo>
                  <a:pt x="3196" y="387"/>
                </a:lnTo>
                <a:close/>
                <a:moveTo>
                  <a:pt x="629" y="21"/>
                </a:moveTo>
                <a:lnTo>
                  <a:pt x="629" y="21"/>
                </a:lnTo>
                <a:lnTo>
                  <a:pt x="645" y="21"/>
                </a:lnTo>
                <a:lnTo>
                  <a:pt x="661" y="23"/>
                </a:lnTo>
                <a:lnTo>
                  <a:pt x="676" y="26"/>
                </a:lnTo>
                <a:lnTo>
                  <a:pt x="691" y="30"/>
                </a:lnTo>
                <a:lnTo>
                  <a:pt x="716" y="34"/>
                </a:lnTo>
                <a:lnTo>
                  <a:pt x="742" y="42"/>
                </a:lnTo>
                <a:lnTo>
                  <a:pt x="767" y="51"/>
                </a:lnTo>
                <a:lnTo>
                  <a:pt x="790" y="63"/>
                </a:lnTo>
                <a:lnTo>
                  <a:pt x="813" y="78"/>
                </a:lnTo>
                <a:lnTo>
                  <a:pt x="833" y="94"/>
                </a:lnTo>
                <a:lnTo>
                  <a:pt x="853" y="113"/>
                </a:lnTo>
                <a:lnTo>
                  <a:pt x="871" y="133"/>
                </a:lnTo>
                <a:lnTo>
                  <a:pt x="887" y="154"/>
                </a:lnTo>
                <a:lnTo>
                  <a:pt x="901" y="177"/>
                </a:lnTo>
                <a:lnTo>
                  <a:pt x="914" y="201"/>
                </a:lnTo>
                <a:lnTo>
                  <a:pt x="924" y="228"/>
                </a:lnTo>
                <a:lnTo>
                  <a:pt x="932" y="255"/>
                </a:lnTo>
                <a:lnTo>
                  <a:pt x="938" y="283"/>
                </a:lnTo>
                <a:lnTo>
                  <a:pt x="942" y="312"/>
                </a:lnTo>
                <a:lnTo>
                  <a:pt x="943" y="341"/>
                </a:lnTo>
                <a:lnTo>
                  <a:pt x="943" y="428"/>
                </a:lnTo>
                <a:lnTo>
                  <a:pt x="942" y="461"/>
                </a:lnTo>
                <a:lnTo>
                  <a:pt x="938" y="492"/>
                </a:lnTo>
                <a:lnTo>
                  <a:pt x="931" y="521"/>
                </a:lnTo>
                <a:lnTo>
                  <a:pt x="922" y="549"/>
                </a:lnTo>
                <a:lnTo>
                  <a:pt x="909" y="578"/>
                </a:lnTo>
                <a:lnTo>
                  <a:pt x="895" y="603"/>
                </a:lnTo>
                <a:lnTo>
                  <a:pt x="879" y="627"/>
                </a:lnTo>
                <a:lnTo>
                  <a:pt x="860" y="650"/>
                </a:lnTo>
                <a:lnTo>
                  <a:pt x="840" y="670"/>
                </a:lnTo>
                <a:lnTo>
                  <a:pt x="818" y="688"/>
                </a:lnTo>
                <a:lnTo>
                  <a:pt x="794" y="704"/>
                </a:lnTo>
                <a:lnTo>
                  <a:pt x="770" y="717"/>
                </a:lnTo>
                <a:lnTo>
                  <a:pt x="743" y="728"/>
                </a:lnTo>
                <a:lnTo>
                  <a:pt x="716" y="736"/>
                </a:lnTo>
                <a:lnTo>
                  <a:pt x="701" y="739"/>
                </a:lnTo>
                <a:lnTo>
                  <a:pt x="686" y="741"/>
                </a:lnTo>
                <a:lnTo>
                  <a:pt x="672" y="743"/>
                </a:lnTo>
                <a:lnTo>
                  <a:pt x="657" y="743"/>
                </a:lnTo>
                <a:lnTo>
                  <a:pt x="639" y="741"/>
                </a:lnTo>
                <a:lnTo>
                  <a:pt x="622" y="740"/>
                </a:lnTo>
                <a:lnTo>
                  <a:pt x="605" y="737"/>
                </a:lnTo>
                <a:lnTo>
                  <a:pt x="587" y="733"/>
                </a:lnTo>
                <a:lnTo>
                  <a:pt x="571" y="728"/>
                </a:lnTo>
                <a:lnTo>
                  <a:pt x="555" y="723"/>
                </a:lnTo>
                <a:lnTo>
                  <a:pt x="540" y="715"/>
                </a:lnTo>
                <a:lnTo>
                  <a:pt x="525" y="708"/>
                </a:lnTo>
                <a:lnTo>
                  <a:pt x="510" y="698"/>
                </a:lnTo>
                <a:lnTo>
                  <a:pt x="496" y="689"/>
                </a:lnTo>
                <a:lnTo>
                  <a:pt x="484" y="678"/>
                </a:lnTo>
                <a:lnTo>
                  <a:pt x="470" y="666"/>
                </a:lnTo>
                <a:lnTo>
                  <a:pt x="458" y="654"/>
                </a:lnTo>
                <a:lnTo>
                  <a:pt x="447" y="642"/>
                </a:lnTo>
                <a:lnTo>
                  <a:pt x="435" y="627"/>
                </a:lnTo>
                <a:lnTo>
                  <a:pt x="426" y="614"/>
                </a:lnTo>
                <a:lnTo>
                  <a:pt x="403" y="604"/>
                </a:lnTo>
                <a:lnTo>
                  <a:pt x="382" y="594"/>
                </a:lnTo>
                <a:lnTo>
                  <a:pt x="363" y="582"/>
                </a:lnTo>
                <a:lnTo>
                  <a:pt x="347" y="568"/>
                </a:lnTo>
                <a:lnTo>
                  <a:pt x="340" y="560"/>
                </a:lnTo>
                <a:lnTo>
                  <a:pt x="333" y="553"/>
                </a:lnTo>
                <a:lnTo>
                  <a:pt x="328" y="544"/>
                </a:lnTo>
                <a:lnTo>
                  <a:pt x="324" y="536"/>
                </a:lnTo>
                <a:lnTo>
                  <a:pt x="320" y="527"/>
                </a:lnTo>
                <a:lnTo>
                  <a:pt x="317" y="517"/>
                </a:lnTo>
                <a:lnTo>
                  <a:pt x="316" y="508"/>
                </a:lnTo>
                <a:lnTo>
                  <a:pt x="316" y="497"/>
                </a:lnTo>
                <a:lnTo>
                  <a:pt x="316" y="363"/>
                </a:lnTo>
                <a:lnTo>
                  <a:pt x="317" y="328"/>
                </a:lnTo>
                <a:lnTo>
                  <a:pt x="321" y="296"/>
                </a:lnTo>
                <a:lnTo>
                  <a:pt x="329" y="263"/>
                </a:lnTo>
                <a:lnTo>
                  <a:pt x="339" y="231"/>
                </a:lnTo>
                <a:lnTo>
                  <a:pt x="352" y="201"/>
                </a:lnTo>
                <a:lnTo>
                  <a:pt x="367" y="173"/>
                </a:lnTo>
                <a:lnTo>
                  <a:pt x="386" y="148"/>
                </a:lnTo>
                <a:lnTo>
                  <a:pt x="404" y="124"/>
                </a:lnTo>
                <a:lnTo>
                  <a:pt x="427" y="101"/>
                </a:lnTo>
                <a:lnTo>
                  <a:pt x="451" y="81"/>
                </a:lnTo>
                <a:lnTo>
                  <a:pt x="477" y="63"/>
                </a:lnTo>
                <a:lnTo>
                  <a:pt x="490" y="56"/>
                </a:lnTo>
                <a:lnTo>
                  <a:pt x="504" y="48"/>
                </a:lnTo>
                <a:lnTo>
                  <a:pt x="519" y="43"/>
                </a:lnTo>
                <a:lnTo>
                  <a:pt x="533" y="38"/>
                </a:lnTo>
                <a:lnTo>
                  <a:pt x="548" y="32"/>
                </a:lnTo>
                <a:lnTo>
                  <a:pt x="564" y="28"/>
                </a:lnTo>
                <a:lnTo>
                  <a:pt x="579" y="26"/>
                </a:lnTo>
                <a:lnTo>
                  <a:pt x="595" y="23"/>
                </a:lnTo>
                <a:lnTo>
                  <a:pt x="611" y="21"/>
                </a:lnTo>
                <a:lnTo>
                  <a:pt x="629" y="21"/>
                </a:lnTo>
                <a:close/>
                <a:moveTo>
                  <a:pt x="446" y="539"/>
                </a:moveTo>
                <a:lnTo>
                  <a:pt x="446" y="539"/>
                </a:lnTo>
                <a:lnTo>
                  <a:pt x="459" y="565"/>
                </a:lnTo>
                <a:lnTo>
                  <a:pt x="474" y="590"/>
                </a:lnTo>
                <a:lnTo>
                  <a:pt x="492" y="611"/>
                </a:lnTo>
                <a:lnTo>
                  <a:pt x="512" y="631"/>
                </a:lnTo>
                <a:lnTo>
                  <a:pt x="527" y="645"/>
                </a:lnTo>
                <a:lnTo>
                  <a:pt x="544" y="655"/>
                </a:lnTo>
                <a:lnTo>
                  <a:pt x="562" y="665"/>
                </a:lnTo>
                <a:lnTo>
                  <a:pt x="579" y="674"/>
                </a:lnTo>
                <a:lnTo>
                  <a:pt x="598" y="680"/>
                </a:lnTo>
                <a:lnTo>
                  <a:pt x="617" y="685"/>
                </a:lnTo>
                <a:lnTo>
                  <a:pt x="637" y="688"/>
                </a:lnTo>
                <a:lnTo>
                  <a:pt x="657" y="689"/>
                </a:lnTo>
                <a:lnTo>
                  <a:pt x="680" y="688"/>
                </a:lnTo>
                <a:lnTo>
                  <a:pt x="703" y="684"/>
                </a:lnTo>
                <a:lnTo>
                  <a:pt x="725" y="677"/>
                </a:lnTo>
                <a:lnTo>
                  <a:pt x="747" y="669"/>
                </a:lnTo>
                <a:lnTo>
                  <a:pt x="767" y="658"/>
                </a:lnTo>
                <a:lnTo>
                  <a:pt x="786" y="645"/>
                </a:lnTo>
                <a:lnTo>
                  <a:pt x="803" y="630"/>
                </a:lnTo>
                <a:lnTo>
                  <a:pt x="821" y="614"/>
                </a:lnTo>
                <a:lnTo>
                  <a:pt x="836" y="595"/>
                </a:lnTo>
                <a:lnTo>
                  <a:pt x="849" y="575"/>
                </a:lnTo>
                <a:lnTo>
                  <a:pt x="861" y="553"/>
                </a:lnTo>
                <a:lnTo>
                  <a:pt x="871" y="531"/>
                </a:lnTo>
                <a:lnTo>
                  <a:pt x="879" y="506"/>
                </a:lnTo>
                <a:lnTo>
                  <a:pt x="884" y="482"/>
                </a:lnTo>
                <a:lnTo>
                  <a:pt x="888" y="455"/>
                </a:lnTo>
                <a:lnTo>
                  <a:pt x="889" y="428"/>
                </a:lnTo>
                <a:lnTo>
                  <a:pt x="889" y="341"/>
                </a:lnTo>
                <a:lnTo>
                  <a:pt x="888" y="318"/>
                </a:lnTo>
                <a:lnTo>
                  <a:pt x="885" y="297"/>
                </a:lnTo>
                <a:lnTo>
                  <a:pt x="881" y="275"/>
                </a:lnTo>
                <a:lnTo>
                  <a:pt x="876" y="255"/>
                </a:lnTo>
                <a:lnTo>
                  <a:pt x="869" y="235"/>
                </a:lnTo>
                <a:lnTo>
                  <a:pt x="861" y="216"/>
                </a:lnTo>
                <a:lnTo>
                  <a:pt x="852" y="199"/>
                </a:lnTo>
                <a:lnTo>
                  <a:pt x="841" y="181"/>
                </a:lnTo>
                <a:lnTo>
                  <a:pt x="742" y="181"/>
                </a:lnTo>
                <a:lnTo>
                  <a:pt x="720" y="183"/>
                </a:lnTo>
                <a:lnTo>
                  <a:pt x="701" y="187"/>
                </a:lnTo>
                <a:lnTo>
                  <a:pt x="684" y="192"/>
                </a:lnTo>
                <a:lnTo>
                  <a:pt x="670" y="200"/>
                </a:lnTo>
                <a:lnTo>
                  <a:pt x="658" y="210"/>
                </a:lnTo>
                <a:lnTo>
                  <a:pt x="649" y="222"/>
                </a:lnTo>
                <a:lnTo>
                  <a:pt x="641" y="235"/>
                </a:lnTo>
                <a:lnTo>
                  <a:pt x="634" y="248"/>
                </a:lnTo>
                <a:lnTo>
                  <a:pt x="630" y="265"/>
                </a:lnTo>
                <a:lnTo>
                  <a:pt x="626" y="282"/>
                </a:lnTo>
                <a:lnTo>
                  <a:pt x="623" y="300"/>
                </a:lnTo>
                <a:lnTo>
                  <a:pt x="622" y="318"/>
                </a:lnTo>
                <a:lnTo>
                  <a:pt x="621" y="357"/>
                </a:lnTo>
                <a:lnTo>
                  <a:pt x="621" y="396"/>
                </a:lnTo>
                <a:lnTo>
                  <a:pt x="531" y="317"/>
                </a:lnTo>
                <a:lnTo>
                  <a:pt x="531" y="497"/>
                </a:lnTo>
                <a:lnTo>
                  <a:pt x="446" y="539"/>
                </a:lnTo>
                <a:close/>
                <a:moveTo>
                  <a:pt x="1356" y="1970"/>
                </a:moveTo>
                <a:lnTo>
                  <a:pt x="1356" y="1640"/>
                </a:lnTo>
                <a:lnTo>
                  <a:pt x="911" y="1640"/>
                </a:lnTo>
                <a:lnTo>
                  <a:pt x="899" y="1629"/>
                </a:lnTo>
                <a:lnTo>
                  <a:pt x="871" y="1602"/>
                </a:lnTo>
                <a:lnTo>
                  <a:pt x="860" y="1381"/>
                </a:lnTo>
                <a:lnTo>
                  <a:pt x="856" y="1315"/>
                </a:lnTo>
                <a:lnTo>
                  <a:pt x="849" y="1257"/>
                </a:lnTo>
                <a:lnTo>
                  <a:pt x="846" y="1232"/>
                </a:lnTo>
                <a:lnTo>
                  <a:pt x="842" y="1209"/>
                </a:lnTo>
                <a:lnTo>
                  <a:pt x="837" y="1187"/>
                </a:lnTo>
                <a:lnTo>
                  <a:pt x="832" y="1166"/>
                </a:lnTo>
                <a:lnTo>
                  <a:pt x="825" y="1147"/>
                </a:lnTo>
                <a:lnTo>
                  <a:pt x="817" y="1130"/>
                </a:lnTo>
                <a:lnTo>
                  <a:pt x="809" y="1114"/>
                </a:lnTo>
                <a:lnTo>
                  <a:pt x="798" y="1099"/>
                </a:lnTo>
                <a:lnTo>
                  <a:pt x="787" y="1084"/>
                </a:lnTo>
                <a:lnTo>
                  <a:pt x="775" y="1071"/>
                </a:lnTo>
                <a:lnTo>
                  <a:pt x="760" y="1058"/>
                </a:lnTo>
                <a:lnTo>
                  <a:pt x="746" y="1046"/>
                </a:lnTo>
                <a:lnTo>
                  <a:pt x="563" y="912"/>
                </a:lnTo>
                <a:lnTo>
                  <a:pt x="547" y="901"/>
                </a:lnTo>
                <a:lnTo>
                  <a:pt x="531" y="893"/>
                </a:lnTo>
                <a:lnTo>
                  <a:pt x="516" y="888"/>
                </a:lnTo>
                <a:lnTo>
                  <a:pt x="501" y="885"/>
                </a:lnTo>
                <a:lnTo>
                  <a:pt x="488" y="884"/>
                </a:lnTo>
                <a:lnTo>
                  <a:pt x="474" y="887"/>
                </a:lnTo>
                <a:lnTo>
                  <a:pt x="461" y="889"/>
                </a:lnTo>
                <a:lnTo>
                  <a:pt x="450" y="896"/>
                </a:lnTo>
                <a:lnTo>
                  <a:pt x="439" y="903"/>
                </a:lnTo>
                <a:lnTo>
                  <a:pt x="430" y="913"/>
                </a:lnTo>
                <a:lnTo>
                  <a:pt x="422" y="924"/>
                </a:lnTo>
                <a:lnTo>
                  <a:pt x="414" y="938"/>
                </a:lnTo>
                <a:lnTo>
                  <a:pt x="408" y="952"/>
                </a:lnTo>
                <a:lnTo>
                  <a:pt x="404" y="968"/>
                </a:lnTo>
                <a:lnTo>
                  <a:pt x="403" y="986"/>
                </a:lnTo>
                <a:lnTo>
                  <a:pt x="402" y="1005"/>
                </a:lnTo>
                <a:lnTo>
                  <a:pt x="416" y="2621"/>
                </a:lnTo>
                <a:lnTo>
                  <a:pt x="922" y="2621"/>
                </a:lnTo>
                <a:lnTo>
                  <a:pt x="892" y="2024"/>
                </a:lnTo>
                <a:lnTo>
                  <a:pt x="727" y="2024"/>
                </a:lnTo>
                <a:lnTo>
                  <a:pt x="707" y="2023"/>
                </a:lnTo>
                <a:lnTo>
                  <a:pt x="689" y="2022"/>
                </a:lnTo>
                <a:lnTo>
                  <a:pt x="672" y="2019"/>
                </a:lnTo>
                <a:lnTo>
                  <a:pt x="654" y="2015"/>
                </a:lnTo>
                <a:lnTo>
                  <a:pt x="638" y="2009"/>
                </a:lnTo>
                <a:lnTo>
                  <a:pt x="623" y="2001"/>
                </a:lnTo>
                <a:lnTo>
                  <a:pt x="610" y="1993"/>
                </a:lnTo>
                <a:lnTo>
                  <a:pt x="596" y="1984"/>
                </a:lnTo>
                <a:lnTo>
                  <a:pt x="584" y="1973"/>
                </a:lnTo>
                <a:lnTo>
                  <a:pt x="574" y="1961"/>
                </a:lnTo>
                <a:lnTo>
                  <a:pt x="564" y="1948"/>
                </a:lnTo>
                <a:lnTo>
                  <a:pt x="555" y="1934"/>
                </a:lnTo>
                <a:lnTo>
                  <a:pt x="548" y="1917"/>
                </a:lnTo>
                <a:lnTo>
                  <a:pt x="543" y="1899"/>
                </a:lnTo>
                <a:lnTo>
                  <a:pt x="537" y="1880"/>
                </a:lnTo>
                <a:lnTo>
                  <a:pt x="535" y="1860"/>
                </a:lnTo>
                <a:lnTo>
                  <a:pt x="478" y="1338"/>
                </a:lnTo>
                <a:lnTo>
                  <a:pt x="532" y="1331"/>
                </a:lnTo>
                <a:lnTo>
                  <a:pt x="588" y="1855"/>
                </a:lnTo>
                <a:lnTo>
                  <a:pt x="591" y="1870"/>
                </a:lnTo>
                <a:lnTo>
                  <a:pt x="594" y="1883"/>
                </a:lnTo>
                <a:lnTo>
                  <a:pt x="598" y="1895"/>
                </a:lnTo>
                <a:lnTo>
                  <a:pt x="602" y="1907"/>
                </a:lnTo>
                <a:lnTo>
                  <a:pt x="609" y="1917"/>
                </a:lnTo>
                <a:lnTo>
                  <a:pt x="614" y="1926"/>
                </a:lnTo>
                <a:lnTo>
                  <a:pt x="622" y="1936"/>
                </a:lnTo>
                <a:lnTo>
                  <a:pt x="630" y="1942"/>
                </a:lnTo>
                <a:lnTo>
                  <a:pt x="639" y="1949"/>
                </a:lnTo>
                <a:lnTo>
                  <a:pt x="649" y="1954"/>
                </a:lnTo>
                <a:lnTo>
                  <a:pt x="660" y="1960"/>
                </a:lnTo>
                <a:lnTo>
                  <a:pt x="672" y="1964"/>
                </a:lnTo>
                <a:lnTo>
                  <a:pt x="684" y="1966"/>
                </a:lnTo>
                <a:lnTo>
                  <a:pt x="697" y="1969"/>
                </a:lnTo>
                <a:lnTo>
                  <a:pt x="712" y="1970"/>
                </a:lnTo>
                <a:lnTo>
                  <a:pt x="727" y="1970"/>
                </a:lnTo>
                <a:lnTo>
                  <a:pt x="1356" y="1970"/>
                </a:lnTo>
                <a:close/>
                <a:moveTo>
                  <a:pt x="977" y="1586"/>
                </a:moveTo>
                <a:lnTo>
                  <a:pt x="1409" y="1586"/>
                </a:lnTo>
                <a:lnTo>
                  <a:pt x="1409" y="2024"/>
                </a:lnTo>
                <a:lnTo>
                  <a:pt x="998" y="2024"/>
                </a:lnTo>
                <a:lnTo>
                  <a:pt x="1030" y="2678"/>
                </a:lnTo>
                <a:lnTo>
                  <a:pt x="893" y="4763"/>
                </a:lnTo>
                <a:lnTo>
                  <a:pt x="786" y="4763"/>
                </a:lnTo>
                <a:lnTo>
                  <a:pt x="923" y="2674"/>
                </a:lnTo>
                <a:lnTo>
                  <a:pt x="416" y="2674"/>
                </a:lnTo>
                <a:lnTo>
                  <a:pt x="435" y="4763"/>
                </a:lnTo>
                <a:lnTo>
                  <a:pt x="328" y="4763"/>
                </a:lnTo>
                <a:lnTo>
                  <a:pt x="318" y="3678"/>
                </a:lnTo>
                <a:lnTo>
                  <a:pt x="0" y="3678"/>
                </a:lnTo>
                <a:lnTo>
                  <a:pt x="0" y="2621"/>
                </a:lnTo>
                <a:lnTo>
                  <a:pt x="309" y="2621"/>
                </a:lnTo>
                <a:lnTo>
                  <a:pt x="294" y="1006"/>
                </a:lnTo>
                <a:lnTo>
                  <a:pt x="294" y="991"/>
                </a:lnTo>
                <a:lnTo>
                  <a:pt x="296" y="977"/>
                </a:lnTo>
                <a:lnTo>
                  <a:pt x="298" y="962"/>
                </a:lnTo>
                <a:lnTo>
                  <a:pt x="301" y="947"/>
                </a:lnTo>
                <a:lnTo>
                  <a:pt x="304" y="934"/>
                </a:lnTo>
                <a:lnTo>
                  <a:pt x="309" y="919"/>
                </a:lnTo>
                <a:lnTo>
                  <a:pt x="314" y="905"/>
                </a:lnTo>
                <a:lnTo>
                  <a:pt x="320" y="892"/>
                </a:lnTo>
                <a:lnTo>
                  <a:pt x="326" y="878"/>
                </a:lnTo>
                <a:lnTo>
                  <a:pt x="333" y="866"/>
                </a:lnTo>
                <a:lnTo>
                  <a:pt x="341" y="854"/>
                </a:lnTo>
                <a:lnTo>
                  <a:pt x="351" y="844"/>
                </a:lnTo>
                <a:lnTo>
                  <a:pt x="359" y="833"/>
                </a:lnTo>
                <a:lnTo>
                  <a:pt x="369" y="822"/>
                </a:lnTo>
                <a:lnTo>
                  <a:pt x="380" y="814"/>
                </a:lnTo>
                <a:lnTo>
                  <a:pt x="391" y="805"/>
                </a:lnTo>
                <a:lnTo>
                  <a:pt x="402" y="798"/>
                </a:lnTo>
                <a:lnTo>
                  <a:pt x="414" y="791"/>
                </a:lnTo>
                <a:lnTo>
                  <a:pt x="426" y="786"/>
                </a:lnTo>
                <a:lnTo>
                  <a:pt x="439" y="780"/>
                </a:lnTo>
                <a:lnTo>
                  <a:pt x="453" y="778"/>
                </a:lnTo>
                <a:lnTo>
                  <a:pt x="466" y="775"/>
                </a:lnTo>
                <a:lnTo>
                  <a:pt x="481" y="774"/>
                </a:lnTo>
                <a:lnTo>
                  <a:pt x="496" y="774"/>
                </a:lnTo>
                <a:lnTo>
                  <a:pt x="510" y="775"/>
                </a:lnTo>
                <a:lnTo>
                  <a:pt x="527" y="778"/>
                </a:lnTo>
                <a:lnTo>
                  <a:pt x="541" y="782"/>
                </a:lnTo>
                <a:lnTo>
                  <a:pt x="558" y="787"/>
                </a:lnTo>
                <a:lnTo>
                  <a:pt x="574" y="794"/>
                </a:lnTo>
                <a:lnTo>
                  <a:pt x="590" y="802"/>
                </a:lnTo>
                <a:lnTo>
                  <a:pt x="607" y="813"/>
                </a:lnTo>
                <a:lnTo>
                  <a:pt x="623" y="823"/>
                </a:lnTo>
                <a:lnTo>
                  <a:pt x="809" y="960"/>
                </a:lnTo>
                <a:lnTo>
                  <a:pt x="829" y="977"/>
                </a:lnTo>
                <a:lnTo>
                  <a:pt x="848" y="993"/>
                </a:lnTo>
                <a:lnTo>
                  <a:pt x="865" y="1010"/>
                </a:lnTo>
                <a:lnTo>
                  <a:pt x="881" y="1029"/>
                </a:lnTo>
                <a:lnTo>
                  <a:pt x="895" y="1048"/>
                </a:lnTo>
                <a:lnTo>
                  <a:pt x="907" y="1069"/>
                </a:lnTo>
                <a:lnTo>
                  <a:pt x="918" y="1091"/>
                </a:lnTo>
                <a:lnTo>
                  <a:pt x="927" y="1114"/>
                </a:lnTo>
                <a:lnTo>
                  <a:pt x="935" y="1139"/>
                </a:lnTo>
                <a:lnTo>
                  <a:pt x="942" y="1166"/>
                </a:lnTo>
                <a:lnTo>
                  <a:pt x="948" y="1194"/>
                </a:lnTo>
                <a:lnTo>
                  <a:pt x="954" y="1226"/>
                </a:lnTo>
                <a:lnTo>
                  <a:pt x="958" y="1259"/>
                </a:lnTo>
                <a:lnTo>
                  <a:pt x="962" y="1295"/>
                </a:lnTo>
                <a:lnTo>
                  <a:pt x="967" y="1375"/>
                </a:lnTo>
                <a:lnTo>
                  <a:pt x="977" y="1586"/>
                </a:lnTo>
                <a:close/>
                <a:moveTo>
                  <a:pt x="310" y="2728"/>
                </a:moveTo>
                <a:lnTo>
                  <a:pt x="107" y="2728"/>
                </a:lnTo>
                <a:lnTo>
                  <a:pt x="107" y="3570"/>
                </a:lnTo>
                <a:lnTo>
                  <a:pt x="317" y="3570"/>
                </a:lnTo>
                <a:lnTo>
                  <a:pt x="310" y="2728"/>
                </a:lnTo>
                <a:close/>
                <a:moveTo>
                  <a:pt x="1185" y="1875"/>
                </a:moveTo>
                <a:lnTo>
                  <a:pt x="1185" y="1875"/>
                </a:lnTo>
                <a:lnTo>
                  <a:pt x="1185" y="1867"/>
                </a:lnTo>
                <a:lnTo>
                  <a:pt x="1188" y="1859"/>
                </a:lnTo>
                <a:lnTo>
                  <a:pt x="1192" y="1852"/>
                </a:lnTo>
                <a:lnTo>
                  <a:pt x="1196" y="1847"/>
                </a:lnTo>
                <a:lnTo>
                  <a:pt x="1202" y="1842"/>
                </a:lnTo>
                <a:lnTo>
                  <a:pt x="1209" y="1838"/>
                </a:lnTo>
                <a:lnTo>
                  <a:pt x="1217" y="1835"/>
                </a:lnTo>
                <a:lnTo>
                  <a:pt x="1225" y="1835"/>
                </a:lnTo>
                <a:lnTo>
                  <a:pt x="1233" y="1835"/>
                </a:lnTo>
                <a:lnTo>
                  <a:pt x="1240" y="1838"/>
                </a:lnTo>
                <a:lnTo>
                  <a:pt x="1247" y="1842"/>
                </a:lnTo>
                <a:lnTo>
                  <a:pt x="1253" y="1847"/>
                </a:lnTo>
                <a:lnTo>
                  <a:pt x="1259" y="1852"/>
                </a:lnTo>
                <a:lnTo>
                  <a:pt x="1261" y="1859"/>
                </a:lnTo>
                <a:lnTo>
                  <a:pt x="1264" y="1867"/>
                </a:lnTo>
                <a:lnTo>
                  <a:pt x="1265" y="1875"/>
                </a:lnTo>
                <a:lnTo>
                  <a:pt x="1264" y="1883"/>
                </a:lnTo>
                <a:lnTo>
                  <a:pt x="1261" y="1891"/>
                </a:lnTo>
                <a:lnTo>
                  <a:pt x="1259" y="1898"/>
                </a:lnTo>
                <a:lnTo>
                  <a:pt x="1253" y="1903"/>
                </a:lnTo>
                <a:lnTo>
                  <a:pt x="1247" y="1909"/>
                </a:lnTo>
                <a:lnTo>
                  <a:pt x="1240" y="1911"/>
                </a:lnTo>
                <a:lnTo>
                  <a:pt x="1233" y="1914"/>
                </a:lnTo>
                <a:lnTo>
                  <a:pt x="1225" y="1915"/>
                </a:lnTo>
                <a:lnTo>
                  <a:pt x="1217" y="1914"/>
                </a:lnTo>
                <a:lnTo>
                  <a:pt x="1209" y="1911"/>
                </a:lnTo>
                <a:lnTo>
                  <a:pt x="1202" y="1909"/>
                </a:lnTo>
                <a:lnTo>
                  <a:pt x="1196" y="1903"/>
                </a:lnTo>
                <a:lnTo>
                  <a:pt x="1192" y="1898"/>
                </a:lnTo>
                <a:lnTo>
                  <a:pt x="1188" y="1891"/>
                </a:lnTo>
                <a:lnTo>
                  <a:pt x="1185" y="1883"/>
                </a:lnTo>
                <a:lnTo>
                  <a:pt x="1185" y="1875"/>
                </a:lnTo>
                <a:close/>
                <a:moveTo>
                  <a:pt x="1141" y="2728"/>
                </a:moveTo>
                <a:lnTo>
                  <a:pt x="1142" y="2621"/>
                </a:lnTo>
                <a:lnTo>
                  <a:pt x="1397" y="2621"/>
                </a:lnTo>
                <a:lnTo>
                  <a:pt x="1397" y="3678"/>
                </a:lnTo>
                <a:lnTo>
                  <a:pt x="1076" y="3678"/>
                </a:lnTo>
                <a:lnTo>
                  <a:pt x="1083" y="3570"/>
                </a:lnTo>
                <a:lnTo>
                  <a:pt x="1290" y="3570"/>
                </a:lnTo>
                <a:lnTo>
                  <a:pt x="1290" y="2728"/>
                </a:lnTo>
                <a:lnTo>
                  <a:pt x="1141" y="2728"/>
                </a:lnTo>
                <a:close/>
                <a:moveTo>
                  <a:pt x="1463" y="1880"/>
                </a:moveTo>
                <a:lnTo>
                  <a:pt x="1651" y="1956"/>
                </a:lnTo>
                <a:lnTo>
                  <a:pt x="1677" y="1965"/>
                </a:lnTo>
                <a:lnTo>
                  <a:pt x="1699" y="1972"/>
                </a:lnTo>
                <a:lnTo>
                  <a:pt x="1721" y="1976"/>
                </a:lnTo>
                <a:lnTo>
                  <a:pt x="1741" y="1977"/>
                </a:lnTo>
                <a:lnTo>
                  <a:pt x="1763" y="1976"/>
                </a:lnTo>
                <a:lnTo>
                  <a:pt x="1784" y="1972"/>
                </a:lnTo>
                <a:lnTo>
                  <a:pt x="1807" y="1965"/>
                </a:lnTo>
                <a:lnTo>
                  <a:pt x="1832" y="1956"/>
                </a:lnTo>
                <a:lnTo>
                  <a:pt x="2010" y="1890"/>
                </a:lnTo>
                <a:lnTo>
                  <a:pt x="2010" y="1950"/>
                </a:lnTo>
                <a:lnTo>
                  <a:pt x="1977" y="1961"/>
                </a:lnTo>
                <a:lnTo>
                  <a:pt x="1937" y="1975"/>
                </a:lnTo>
                <a:lnTo>
                  <a:pt x="1887" y="1992"/>
                </a:lnTo>
                <a:lnTo>
                  <a:pt x="1830" y="2015"/>
                </a:lnTo>
                <a:lnTo>
                  <a:pt x="1811" y="2022"/>
                </a:lnTo>
                <a:lnTo>
                  <a:pt x="1791" y="2027"/>
                </a:lnTo>
                <a:lnTo>
                  <a:pt x="1771" y="2030"/>
                </a:lnTo>
                <a:lnTo>
                  <a:pt x="1750" y="2032"/>
                </a:lnTo>
                <a:lnTo>
                  <a:pt x="1729" y="2031"/>
                </a:lnTo>
                <a:lnTo>
                  <a:pt x="1709" y="2030"/>
                </a:lnTo>
                <a:lnTo>
                  <a:pt x="1687" y="2024"/>
                </a:lnTo>
                <a:lnTo>
                  <a:pt x="1667" y="2017"/>
                </a:lnTo>
                <a:lnTo>
                  <a:pt x="1463" y="1938"/>
                </a:lnTo>
                <a:lnTo>
                  <a:pt x="1463" y="1880"/>
                </a:lnTo>
                <a:close/>
                <a:moveTo>
                  <a:pt x="2010" y="1647"/>
                </a:moveTo>
                <a:lnTo>
                  <a:pt x="1815" y="1613"/>
                </a:lnTo>
                <a:lnTo>
                  <a:pt x="1681" y="1639"/>
                </a:lnTo>
                <a:lnTo>
                  <a:pt x="1611" y="1723"/>
                </a:lnTo>
                <a:lnTo>
                  <a:pt x="1643" y="1741"/>
                </a:lnTo>
                <a:lnTo>
                  <a:pt x="1787" y="1695"/>
                </a:lnTo>
                <a:lnTo>
                  <a:pt x="1882" y="1781"/>
                </a:lnTo>
                <a:lnTo>
                  <a:pt x="1846" y="1821"/>
                </a:lnTo>
                <a:lnTo>
                  <a:pt x="1773" y="1756"/>
                </a:lnTo>
                <a:lnTo>
                  <a:pt x="1638" y="1799"/>
                </a:lnTo>
                <a:lnTo>
                  <a:pt x="1527" y="1741"/>
                </a:lnTo>
                <a:lnTo>
                  <a:pt x="1609" y="1640"/>
                </a:lnTo>
                <a:lnTo>
                  <a:pt x="1463" y="1640"/>
                </a:lnTo>
                <a:lnTo>
                  <a:pt x="1463" y="1586"/>
                </a:lnTo>
                <a:lnTo>
                  <a:pt x="1663" y="1586"/>
                </a:lnTo>
                <a:lnTo>
                  <a:pt x="1815" y="1559"/>
                </a:lnTo>
                <a:lnTo>
                  <a:pt x="2010" y="1592"/>
                </a:lnTo>
                <a:lnTo>
                  <a:pt x="2010" y="1647"/>
                </a:lnTo>
                <a:close/>
              </a:path>
            </a:pathLst>
          </a:custGeom>
          <a:solidFill>
            <a:schemeClr val="accent2"/>
          </a:solidFill>
          <a:ln w="9525">
            <a:noFill/>
            <a:round/>
            <a:headEnd/>
            <a:tailEnd/>
          </a:ln>
        </p:spPr>
        <p:txBody>
          <a:bodyPr/>
          <a:lstStyle/>
          <a:p>
            <a:endParaRPr lang="de-DE" dirty="0">
              <a:latin typeface="EYInterstate Light" panose="02000506000000020004" pitchFamily="2" charset="0"/>
            </a:endParaRPr>
          </a:p>
        </p:txBody>
      </p:sp>
      <p:sp>
        <p:nvSpPr>
          <p:cNvPr id="117" name="Freeform 39"/>
          <p:cNvSpPr>
            <a:spLocks noChangeAspect="1" noEditPoints="1"/>
          </p:cNvSpPr>
          <p:nvPr/>
        </p:nvSpPr>
        <p:spPr bwMode="auto">
          <a:xfrm>
            <a:off x="2622547" y="5203179"/>
            <a:ext cx="487266" cy="409129"/>
          </a:xfrm>
          <a:custGeom>
            <a:avLst/>
            <a:gdLst>
              <a:gd name="T0" fmla="*/ 2147483647 w 5664"/>
              <a:gd name="T1" fmla="*/ 2147483647 h 4763"/>
              <a:gd name="T2" fmla="*/ 2147483647 w 5664"/>
              <a:gd name="T3" fmla="*/ 2147483647 h 4763"/>
              <a:gd name="T4" fmla="*/ 2147483647 w 5664"/>
              <a:gd name="T5" fmla="*/ 2147483647 h 4763"/>
              <a:gd name="T6" fmla="*/ 2147483647 w 5664"/>
              <a:gd name="T7" fmla="*/ 2147483647 h 4763"/>
              <a:gd name="T8" fmla="*/ 2147483647 w 5664"/>
              <a:gd name="T9" fmla="*/ 2147483647 h 4763"/>
              <a:gd name="T10" fmla="*/ 2147483647 w 5664"/>
              <a:gd name="T11" fmla="*/ 2147483647 h 4763"/>
              <a:gd name="T12" fmla="*/ 2147483647 w 5664"/>
              <a:gd name="T13" fmla="*/ 2147483647 h 4763"/>
              <a:gd name="T14" fmla="*/ 2147483647 w 5664"/>
              <a:gd name="T15" fmla="*/ 2147483647 h 4763"/>
              <a:gd name="T16" fmla="*/ 2147483647 w 5664"/>
              <a:gd name="T17" fmla="*/ 2147483647 h 4763"/>
              <a:gd name="T18" fmla="*/ 2147483647 w 5664"/>
              <a:gd name="T19" fmla="*/ 2147483647 h 4763"/>
              <a:gd name="T20" fmla="*/ 2147483647 w 5664"/>
              <a:gd name="T21" fmla="*/ 2147483647 h 4763"/>
              <a:gd name="T22" fmla="*/ 2147483647 w 5664"/>
              <a:gd name="T23" fmla="*/ 2147483647 h 4763"/>
              <a:gd name="T24" fmla="*/ 2147483647 w 5664"/>
              <a:gd name="T25" fmla="*/ 2147483647 h 4763"/>
              <a:gd name="T26" fmla="*/ 2147483647 w 5664"/>
              <a:gd name="T27" fmla="*/ 2147483647 h 4763"/>
              <a:gd name="T28" fmla="*/ 2147483647 w 5664"/>
              <a:gd name="T29" fmla="*/ 2147483647 h 4763"/>
              <a:gd name="T30" fmla="*/ 2147483647 w 5664"/>
              <a:gd name="T31" fmla="*/ 2147483647 h 4763"/>
              <a:gd name="T32" fmla="*/ 2147483647 w 5664"/>
              <a:gd name="T33" fmla="*/ 2147483647 h 4763"/>
              <a:gd name="T34" fmla="*/ 2147483647 w 5664"/>
              <a:gd name="T35" fmla="*/ 2147483647 h 4763"/>
              <a:gd name="T36" fmla="*/ 2147483647 w 5664"/>
              <a:gd name="T37" fmla="*/ 2147483647 h 4763"/>
              <a:gd name="T38" fmla="*/ 2147483647 w 5664"/>
              <a:gd name="T39" fmla="*/ 0 h 4763"/>
              <a:gd name="T40" fmla="*/ 2147483647 w 5664"/>
              <a:gd name="T41" fmla="*/ 2147483647 h 4763"/>
              <a:gd name="T42" fmla="*/ 2147483647 w 5664"/>
              <a:gd name="T43" fmla="*/ 2147483647 h 4763"/>
              <a:gd name="T44" fmla="*/ 2147483647 w 5664"/>
              <a:gd name="T45" fmla="*/ 2147483647 h 4763"/>
              <a:gd name="T46" fmla="*/ 2147483647 w 5664"/>
              <a:gd name="T47" fmla="*/ 2147483647 h 4763"/>
              <a:gd name="T48" fmla="*/ 2147483647 w 5664"/>
              <a:gd name="T49" fmla="*/ 2147483647 h 4763"/>
              <a:gd name="T50" fmla="*/ 2147483647 w 5664"/>
              <a:gd name="T51" fmla="*/ 2147483647 h 4763"/>
              <a:gd name="T52" fmla="*/ 2147483647 w 5664"/>
              <a:gd name="T53" fmla="*/ 2147483647 h 4763"/>
              <a:gd name="T54" fmla="*/ 2147483647 w 5664"/>
              <a:gd name="T55" fmla="*/ 2147483647 h 4763"/>
              <a:gd name="T56" fmla="*/ 2147483647 w 5664"/>
              <a:gd name="T57" fmla="*/ 2147483647 h 4763"/>
              <a:gd name="T58" fmla="*/ 2147483647 w 5664"/>
              <a:gd name="T59" fmla="*/ 2147483647 h 4763"/>
              <a:gd name="T60" fmla="*/ 2147483647 w 5664"/>
              <a:gd name="T61" fmla="*/ 2147483647 h 4763"/>
              <a:gd name="T62" fmla="*/ 2147483647 w 5664"/>
              <a:gd name="T63" fmla="*/ 2147483647 h 4763"/>
              <a:gd name="T64" fmla="*/ 2147483647 w 5664"/>
              <a:gd name="T65" fmla="*/ 2147483647 h 4763"/>
              <a:gd name="T66" fmla="*/ 2147483647 w 5664"/>
              <a:gd name="T67" fmla="*/ 2147483647 h 4763"/>
              <a:gd name="T68" fmla="*/ 2147483647 w 5664"/>
              <a:gd name="T69" fmla="*/ 2147483647 h 4763"/>
              <a:gd name="T70" fmla="*/ 2147483647 w 5664"/>
              <a:gd name="T71" fmla="*/ 2147483647 h 4763"/>
              <a:gd name="T72" fmla="*/ 2147483647 w 5664"/>
              <a:gd name="T73" fmla="*/ 2147483647 h 4763"/>
              <a:gd name="T74" fmla="*/ 2147483647 w 5664"/>
              <a:gd name="T75" fmla="*/ 2147483647 h 4763"/>
              <a:gd name="T76" fmla="*/ 2147483647 w 5664"/>
              <a:gd name="T77" fmla="*/ 2147483647 h 4763"/>
              <a:gd name="T78" fmla="*/ 2147483647 w 5664"/>
              <a:gd name="T79" fmla="*/ 2147483647 h 4763"/>
              <a:gd name="T80" fmla="*/ 2147483647 w 5664"/>
              <a:gd name="T81" fmla="*/ 2147483647 h 4763"/>
              <a:gd name="T82" fmla="*/ 2147483647 w 5664"/>
              <a:gd name="T83" fmla="*/ 2147483647 h 4763"/>
              <a:gd name="T84" fmla="*/ 2147483647 w 5664"/>
              <a:gd name="T85" fmla="*/ 2147483647 h 4763"/>
              <a:gd name="T86" fmla="*/ 2147483647 w 5664"/>
              <a:gd name="T87" fmla="*/ 2147483647 h 4763"/>
              <a:gd name="T88" fmla="*/ 2147483647 w 5664"/>
              <a:gd name="T89" fmla="*/ 2147483647 h 4763"/>
              <a:gd name="T90" fmla="*/ 2147483647 w 5664"/>
              <a:gd name="T91" fmla="*/ 2147483647 h 4763"/>
              <a:gd name="T92" fmla="*/ 2147483647 w 5664"/>
              <a:gd name="T93" fmla="*/ 2147483647 h 4763"/>
              <a:gd name="T94" fmla="*/ 2147483647 w 5664"/>
              <a:gd name="T95" fmla="*/ 2147483647 h 4763"/>
              <a:gd name="T96" fmla="*/ 2147483647 w 5664"/>
              <a:gd name="T97" fmla="*/ 2147483647 h 4763"/>
              <a:gd name="T98" fmla="*/ 2147483647 w 5664"/>
              <a:gd name="T99" fmla="*/ 2147483647 h 4763"/>
              <a:gd name="T100" fmla="*/ 2147483647 w 5664"/>
              <a:gd name="T101" fmla="*/ 2147483647 h 4763"/>
              <a:gd name="T102" fmla="*/ 2147483647 w 5664"/>
              <a:gd name="T103" fmla="*/ 2147483647 h 4763"/>
              <a:gd name="T104" fmla="*/ 2147483647 w 5664"/>
              <a:gd name="T105" fmla="*/ 2147483647 h 4763"/>
              <a:gd name="T106" fmla="*/ 2147483647 w 5664"/>
              <a:gd name="T107" fmla="*/ 2147483647 h 4763"/>
              <a:gd name="T108" fmla="*/ 2147483647 w 5664"/>
              <a:gd name="T109" fmla="*/ 2147483647 h 4763"/>
              <a:gd name="T110" fmla="*/ 2147483647 w 5664"/>
              <a:gd name="T111" fmla="*/ 2147483647 h 4763"/>
              <a:gd name="T112" fmla="*/ 2147483647 w 5664"/>
              <a:gd name="T113" fmla="*/ 2147483647 h 4763"/>
              <a:gd name="T114" fmla="*/ 2147483647 w 5664"/>
              <a:gd name="T115" fmla="*/ 2147483647 h 4763"/>
              <a:gd name="T116" fmla="*/ 2147483647 w 5664"/>
              <a:gd name="T117" fmla="*/ 2147483647 h 4763"/>
              <a:gd name="T118" fmla="*/ 2147483647 w 5664"/>
              <a:gd name="T119" fmla="*/ 2147483647 h 4763"/>
              <a:gd name="T120" fmla="*/ 2147483647 w 5664"/>
              <a:gd name="T121" fmla="*/ 2147483647 h 4763"/>
              <a:gd name="T122" fmla="*/ 2147483647 w 5664"/>
              <a:gd name="T123" fmla="*/ 2147483647 h 4763"/>
              <a:gd name="T124" fmla="*/ 2147483647 w 5664"/>
              <a:gd name="T125" fmla="*/ 2147483647 h 47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664"/>
              <a:gd name="T190" fmla="*/ 0 h 4763"/>
              <a:gd name="T191" fmla="*/ 5664 w 5664"/>
              <a:gd name="T192" fmla="*/ 4763 h 47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664" h="4763">
                <a:moveTo>
                  <a:pt x="4896" y="2766"/>
                </a:moveTo>
                <a:lnTo>
                  <a:pt x="4896" y="3178"/>
                </a:lnTo>
                <a:lnTo>
                  <a:pt x="4660" y="3178"/>
                </a:lnTo>
                <a:lnTo>
                  <a:pt x="4660" y="2766"/>
                </a:lnTo>
                <a:lnTo>
                  <a:pt x="4896" y="2766"/>
                </a:lnTo>
                <a:close/>
                <a:moveTo>
                  <a:pt x="4660" y="3821"/>
                </a:moveTo>
                <a:lnTo>
                  <a:pt x="4660" y="4234"/>
                </a:lnTo>
                <a:lnTo>
                  <a:pt x="4896" y="4234"/>
                </a:lnTo>
                <a:lnTo>
                  <a:pt x="4896" y="3821"/>
                </a:lnTo>
                <a:lnTo>
                  <a:pt x="4660" y="3821"/>
                </a:lnTo>
                <a:close/>
                <a:moveTo>
                  <a:pt x="4421" y="3821"/>
                </a:moveTo>
                <a:lnTo>
                  <a:pt x="4421" y="4234"/>
                </a:lnTo>
                <a:lnTo>
                  <a:pt x="4185" y="4234"/>
                </a:lnTo>
                <a:lnTo>
                  <a:pt x="4185" y="3821"/>
                </a:lnTo>
                <a:lnTo>
                  <a:pt x="4421" y="3821"/>
                </a:lnTo>
                <a:close/>
                <a:moveTo>
                  <a:pt x="3889" y="3821"/>
                </a:moveTo>
                <a:lnTo>
                  <a:pt x="3889" y="4234"/>
                </a:lnTo>
                <a:lnTo>
                  <a:pt x="3653" y="4234"/>
                </a:lnTo>
                <a:lnTo>
                  <a:pt x="3653" y="3821"/>
                </a:lnTo>
                <a:lnTo>
                  <a:pt x="3889" y="3821"/>
                </a:lnTo>
                <a:close/>
                <a:moveTo>
                  <a:pt x="3357" y="3821"/>
                </a:moveTo>
                <a:lnTo>
                  <a:pt x="3357" y="4234"/>
                </a:lnTo>
                <a:lnTo>
                  <a:pt x="3121" y="4234"/>
                </a:lnTo>
                <a:lnTo>
                  <a:pt x="3121" y="3821"/>
                </a:lnTo>
                <a:lnTo>
                  <a:pt x="3357" y="3821"/>
                </a:lnTo>
                <a:close/>
                <a:moveTo>
                  <a:pt x="2825" y="3821"/>
                </a:moveTo>
                <a:lnTo>
                  <a:pt x="2825" y="4234"/>
                </a:lnTo>
                <a:lnTo>
                  <a:pt x="2589" y="4234"/>
                </a:lnTo>
                <a:lnTo>
                  <a:pt x="2589" y="3821"/>
                </a:lnTo>
                <a:lnTo>
                  <a:pt x="2825" y="3821"/>
                </a:lnTo>
                <a:close/>
                <a:moveTo>
                  <a:pt x="2292" y="3821"/>
                </a:moveTo>
                <a:lnTo>
                  <a:pt x="2292" y="4234"/>
                </a:lnTo>
                <a:lnTo>
                  <a:pt x="2057" y="4234"/>
                </a:lnTo>
                <a:lnTo>
                  <a:pt x="2057" y="3821"/>
                </a:lnTo>
                <a:lnTo>
                  <a:pt x="2292" y="3821"/>
                </a:lnTo>
                <a:close/>
                <a:moveTo>
                  <a:pt x="1760" y="3821"/>
                </a:moveTo>
                <a:lnTo>
                  <a:pt x="1760" y="4234"/>
                </a:lnTo>
                <a:lnTo>
                  <a:pt x="1524" y="4234"/>
                </a:lnTo>
                <a:lnTo>
                  <a:pt x="1524" y="3821"/>
                </a:lnTo>
                <a:lnTo>
                  <a:pt x="1760" y="3821"/>
                </a:lnTo>
                <a:close/>
                <a:moveTo>
                  <a:pt x="4421" y="2766"/>
                </a:moveTo>
                <a:lnTo>
                  <a:pt x="4421" y="3178"/>
                </a:lnTo>
                <a:lnTo>
                  <a:pt x="4185" y="3178"/>
                </a:lnTo>
                <a:lnTo>
                  <a:pt x="4185" y="2766"/>
                </a:lnTo>
                <a:lnTo>
                  <a:pt x="4421" y="2766"/>
                </a:lnTo>
                <a:close/>
                <a:moveTo>
                  <a:pt x="706" y="753"/>
                </a:moveTo>
                <a:lnTo>
                  <a:pt x="1228" y="753"/>
                </a:lnTo>
                <a:lnTo>
                  <a:pt x="1253" y="778"/>
                </a:lnTo>
                <a:lnTo>
                  <a:pt x="1281" y="803"/>
                </a:lnTo>
                <a:lnTo>
                  <a:pt x="1312" y="826"/>
                </a:lnTo>
                <a:lnTo>
                  <a:pt x="1344" y="848"/>
                </a:lnTo>
                <a:lnTo>
                  <a:pt x="1380" y="867"/>
                </a:lnTo>
                <a:lnTo>
                  <a:pt x="1418" y="886"/>
                </a:lnTo>
                <a:lnTo>
                  <a:pt x="1458" y="902"/>
                </a:lnTo>
                <a:lnTo>
                  <a:pt x="1498" y="917"/>
                </a:lnTo>
                <a:lnTo>
                  <a:pt x="1542" y="932"/>
                </a:lnTo>
                <a:lnTo>
                  <a:pt x="1586" y="943"/>
                </a:lnTo>
                <a:lnTo>
                  <a:pt x="1632" y="954"/>
                </a:lnTo>
                <a:lnTo>
                  <a:pt x="1679" y="963"/>
                </a:lnTo>
                <a:lnTo>
                  <a:pt x="1726" y="969"/>
                </a:lnTo>
                <a:lnTo>
                  <a:pt x="1776" y="973"/>
                </a:lnTo>
                <a:lnTo>
                  <a:pt x="1827" y="976"/>
                </a:lnTo>
                <a:lnTo>
                  <a:pt x="1877" y="977"/>
                </a:lnTo>
                <a:lnTo>
                  <a:pt x="1934" y="976"/>
                </a:lnTo>
                <a:lnTo>
                  <a:pt x="1990" y="973"/>
                </a:lnTo>
                <a:lnTo>
                  <a:pt x="2045" y="966"/>
                </a:lnTo>
                <a:lnTo>
                  <a:pt x="2099" y="958"/>
                </a:lnTo>
                <a:lnTo>
                  <a:pt x="2102" y="979"/>
                </a:lnTo>
                <a:lnTo>
                  <a:pt x="2107" y="999"/>
                </a:lnTo>
                <a:lnTo>
                  <a:pt x="2113" y="1020"/>
                </a:lnTo>
                <a:lnTo>
                  <a:pt x="2120" y="1039"/>
                </a:lnTo>
                <a:lnTo>
                  <a:pt x="2127" y="1060"/>
                </a:lnTo>
                <a:lnTo>
                  <a:pt x="2136" y="1078"/>
                </a:lnTo>
                <a:lnTo>
                  <a:pt x="2146" y="1097"/>
                </a:lnTo>
                <a:lnTo>
                  <a:pt x="2158" y="1114"/>
                </a:lnTo>
                <a:lnTo>
                  <a:pt x="2170" y="1132"/>
                </a:lnTo>
                <a:lnTo>
                  <a:pt x="2183" y="1148"/>
                </a:lnTo>
                <a:lnTo>
                  <a:pt x="2198" y="1165"/>
                </a:lnTo>
                <a:lnTo>
                  <a:pt x="2213" y="1179"/>
                </a:lnTo>
                <a:lnTo>
                  <a:pt x="2229" y="1196"/>
                </a:lnTo>
                <a:lnTo>
                  <a:pt x="2245" y="1209"/>
                </a:lnTo>
                <a:lnTo>
                  <a:pt x="2263" y="1224"/>
                </a:lnTo>
                <a:lnTo>
                  <a:pt x="2281" y="1237"/>
                </a:lnTo>
                <a:lnTo>
                  <a:pt x="2300" y="1249"/>
                </a:lnTo>
                <a:lnTo>
                  <a:pt x="2319" y="1260"/>
                </a:lnTo>
                <a:lnTo>
                  <a:pt x="2338" y="1271"/>
                </a:lnTo>
                <a:lnTo>
                  <a:pt x="2359" y="1281"/>
                </a:lnTo>
                <a:lnTo>
                  <a:pt x="2381" y="1291"/>
                </a:lnTo>
                <a:lnTo>
                  <a:pt x="2403" y="1300"/>
                </a:lnTo>
                <a:lnTo>
                  <a:pt x="2425" y="1308"/>
                </a:lnTo>
                <a:lnTo>
                  <a:pt x="2447" y="1315"/>
                </a:lnTo>
                <a:lnTo>
                  <a:pt x="2471" y="1322"/>
                </a:lnTo>
                <a:lnTo>
                  <a:pt x="2494" y="1328"/>
                </a:lnTo>
                <a:lnTo>
                  <a:pt x="2518" y="1333"/>
                </a:lnTo>
                <a:lnTo>
                  <a:pt x="2542" y="1337"/>
                </a:lnTo>
                <a:lnTo>
                  <a:pt x="2567" y="1340"/>
                </a:lnTo>
                <a:lnTo>
                  <a:pt x="2592" y="1341"/>
                </a:lnTo>
                <a:lnTo>
                  <a:pt x="2617" y="1343"/>
                </a:lnTo>
                <a:lnTo>
                  <a:pt x="2642" y="1343"/>
                </a:lnTo>
                <a:lnTo>
                  <a:pt x="2688" y="1343"/>
                </a:lnTo>
                <a:lnTo>
                  <a:pt x="2733" y="1339"/>
                </a:lnTo>
                <a:lnTo>
                  <a:pt x="2777" y="1333"/>
                </a:lnTo>
                <a:lnTo>
                  <a:pt x="2819" y="1325"/>
                </a:lnTo>
                <a:lnTo>
                  <a:pt x="2860" y="1313"/>
                </a:lnTo>
                <a:lnTo>
                  <a:pt x="2898" y="1302"/>
                </a:lnTo>
                <a:lnTo>
                  <a:pt x="2937" y="1285"/>
                </a:lnTo>
                <a:lnTo>
                  <a:pt x="2972" y="1268"/>
                </a:lnTo>
                <a:lnTo>
                  <a:pt x="3007" y="1247"/>
                </a:lnTo>
                <a:lnTo>
                  <a:pt x="3040" y="1225"/>
                </a:lnTo>
                <a:lnTo>
                  <a:pt x="3072" y="1200"/>
                </a:lnTo>
                <a:lnTo>
                  <a:pt x="3102" y="1172"/>
                </a:lnTo>
                <a:lnTo>
                  <a:pt x="3130" y="1142"/>
                </a:lnTo>
                <a:lnTo>
                  <a:pt x="3158" y="1110"/>
                </a:lnTo>
                <a:lnTo>
                  <a:pt x="3184" y="1075"/>
                </a:lnTo>
                <a:lnTo>
                  <a:pt x="3208" y="1038"/>
                </a:lnTo>
                <a:lnTo>
                  <a:pt x="3264" y="1032"/>
                </a:lnTo>
                <a:lnTo>
                  <a:pt x="3320" y="1025"/>
                </a:lnTo>
                <a:lnTo>
                  <a:pt x="3373" y="1016"/>
                </a:lnTo>
                <a:lnTo>
                  <a:pt x="3426" y="1002"/>
                </a:lnTo>
                <a:lnTo>
                  <a:pt x="3476" y="988"/>
                </a:lnTo>
                <a:lnTo>
                  <a:pt x="3525" y="971"/>
                </a:lnTo>
                <a:lnTo>
                  <a:pt x="3571" y="952"/>
                </a:lnTo>
                <a:lnTo>
                  <a:pt x="3613" y="930"/>
                </a:lnTo>
                <a:lnTo>
                  <a:pt x="3633" y="920"/>
                </a:lnTo>
                <a:lnTo>
                  <a:pt x="3652" y="908"/>
                </a:lnTo>
                <a:lnTo>
                  <a:pt x="3669" y="895"/>
                </a:lnTo>
                <a:lnTo>
                  <a:pt x="3687" y="882"/>
                </a:lnTo>
                <a:lnTo>
                  <a:pt x="3703" y="868"/>
                </a:lnTo>
                <a:lnTo>
                  <a:pt x="3718" y="854"/>
                </a:lnTo>
                <a:lnTo>
                  <a:pt x="3731" y="839"/>
                </a:lnTo>
                <a:lnTo>
                  <a:pt x="3743" y="824"/>
                </a:lnTo>
                <a:lnTo>
                  <a:pt x="3755" y="808"/>
                </a:lnTo>
                <a:lnTo>
                  <a:pt x="3764" y="792"/>
                </a:lnTo>
                <a:lnTo>
                  <a:pt x="3773" y="775"/>
                </a:lnTo>
                <a:lnTo>
                  <a:pt x="3780" y="758"/>
                </a:lnTo>
                <a:lnTo>
                  <a:pt x="3786" y="740"/>
                </a:lnTo>
                <a:lnTo>
                  <a:pt x="3789" y="722"/>
                </a:lnTo>
                <a:lnTo>
                  <a:pt x="3792" y="703"/>
                </a:lnTo>
                <a:lnTo>
                  <a:pt x="3793" y="685"/>
                </a:lnTo>
                <a:lnTo>
                  <a:pt x="3792" y="663"/>
                </a:lnTo>
                <a:lnTo>
                  <a:pt x="3789" y="643"/>
                </a:lnTo>
                <a:lnTo>
                  <a:pt x="3784" y="624"/>
                </a:lnTo>
                <a:lnTo>
                  <a:pt x="3777" y="604"/>
                </a:lnTo>
                <a:lnTo>
                  <a:pt x="3770" y="585"/>
                </a:lnTo>
                <a:lnTo>
                  <a:pt x="3759" y="568"/>
                </a:lnTo>
                <a:lnTo>
                  <a:pt x="3747" y="550"/>
                </a:lnTo>
                <a:lnTo>
                  <a:pt x="3734" y="534"/>
                </a:lnTo>
                <a:lnTo>
                  <a:pt x="3719" y="517"/>
                </a:lnTo>
                <a:lnTo>
                  <a:pt x="3703" y="501"/>
                </a:lnTo>
                <a:lnTo>
                  <a:pt x="3686" y="486"/>
                </a:lnTo>
                <a:lnTo>
                  <a:pt x="3666" y="473"/>
                </a:lnTo>
                <a:lnTo>
                  <a:pt x="3647" y="458"/>
                </a:lnTo>
                <a:lnTo>
                  <a:pt x="3625" y="445"/>
                </a:lnTo>
                <a:lnTo>
                  <a:pt x="3603" y="433"/>
                </a:lnTo>
                <a:lnTo>
                  <a:pt x="3579" y="422"/>
                </a:lnTo>
                <a:lnTo>
                  <a:pt x="3556" y="411"/>
                </a:lnTo>
                <a:lnTo>
                  <a:pt x="3531" y="401"/>
                </a:lnTo>
                <a:lnTo>
                  <a:pt x="3504" y="391"/>
                </a:lnTo>
                <a:lnTo>
                  <a:pt x="3478" y="382"/>
                </a:lnTo>
                <a:lnTo>
                  <a:pt x="3422" y="366"/>
                </a:lnTo>
                <a:lnTo>
                  <a:pt x="3364" y="352"/>
                </a:lnTo>
                <a:lnTo>
                  <a:pt x="3305" y="342"/>
                </a:lnTo>
                <a:lnTo>
                  <a:pt x="3245" y="335"/>
                </a:lnTo>
                <a:lnTo>
                  <a:pt x="3183" y="330"/>
                </a:lnTo>
                <a:lnTo>
                  <a:pt x="3121" y="329"/>
                </a:lnTo>
                <a:lnTo>
                  <a:pt x="3053" y="330"/>
                </a:lnTo>
                <a:lnTo>
                  <a:pt x="2987" y="336"/>
                </a:lnTo>
                <a:lnTo>
                  <a:pt x="2923" y="343"/>
                </a:lnTo>
                <a:lnTo>
                  <a:pt x="2863" y="355"/>
                </a:lnTo>
                <a:lnTo>
                  <a:pt x="2857" y="336"/>
                </a:lnTo>
                <a:lnTo>
                  <a:pt x="2851" y="317"/>
                </a:lnTo>
                <a:lnTo>
                  <a:pt x="2844" y="298"/>
                </a:lnTo>
                <a:lnTo>
                  <a:pt x="2836" y="280"/>
                </a:lnTo>
                <a:lnTo>
                  <a:pt x="2828" y="261"/>
                </a:lnTo>
                <a:lnTo>
                  <a:pt x="2817" y="245"/>
                </a:lnTo>
                <a:lnTo>
                  <a:pt x="2807" y="227"/>
                </a:lnTo>
                <a:lnTo>
                  <a:pt x="2795" y="211"/>
                </a:lnTo>
                <a:lnTo>
                  <a:pt x="2782" y="195"/>
                </a:lnTo>
                <a:lnTo>
                  <a:pt x="2769" y="180"/>
                </a:lnTo>
                <a:lnTo>
                  <a:pt x="2754" y="165"/>
                </a:lnTo>
                <a:lnTo>
                  <a:pt x="2739" y="150"/>
                </a:lnTo>
                <a:lnTo>
                  <a:pt x="2723" y="137"/>
                </a:lnTo>
                <a:lnTo>
                  <a:pt x="2707" y="124"/>
                </a:lnTo>
                <a:lnTo>
                  <a:pt x="2673" y="99"/>
                </a:lnTo>
                <a:lnTo>
                  <a:pt x="2634" y="77"/>
                </a:lnTo>
                <a:lnTo>
                  <a:pt x="2595" y="57"/>
                </a:lnTo>
                <a:lnTo>
                  <a:pt x="2553" y="40"/>
                </a:lnTo>
                <a:lnTo>
                  <a:pt x="2511" y="27"/>
                </a:lnTo>
                <a:lnTo>
                  <a:pt x="2466" y="15"/>
                </a:lnTo>
                <a:lnTo>
                  <a:pt x="2419" y="7"/>
                </a:lnTo>
                <a:lnTo>
                  <a:pt x="2374" y="3"/>
                </a:lnTo>
                <a:lnTo>
                  <a:pt x="2325" y="0"/>
                </a:lnTo>
                <a:lnTo>
                  <a:pt x="2300" y="1"/>
                </a:lnTo>
                <a:lnTo>
                  <a:pt x="2275" y="3"/>
                </a:lnTo>
                <a:lnTo>
                  <a:pt x="2251" y="4"/>
                </a:lnTo>
                <a:lnTo>
                  <a:pt x="2226" y="7"/>
                </a:lnTo>
                <a:lnTo>
                  <a:pt x="2179" y="16"/>
                </a:lnTo>
                <a:lnTo>
                  <a:pt x="2133" y="28"/>
                </a:lnTo>
                <a:lnTo>
                  <a:pt x="2089" y="43"/>
                </a:lnTo>
                <a:lnTo>
                  <a:pt x="2046" y="60"/>
                </a:lnTo>
                <a:lnTo>
                  <a:pt x="2006" y="81"/>
                </a:lnTo>
                <a:lnTo>
                  <a:pt x="1987" y="93"/>
                </a:lnTo>
                <a:lnTo>
                  <a:pt x="1970" y="105"/>
                </a:lnTo>
                <a:lnTo>
                  <a:pt x="1924" y="102"/>
                </a:lnTo>
                <a:lnTo>
                  <a:pt x="1877" y="102"/>
                </a:lnTo>
                <a:lnTo>
                  <a:pt x="1818" y="103"/>
                </a:lnTo>
                <a:lnTo>
                  <a:pt x="1760" y="108"/>
                </a:lnTo>
                <a:lnTo>
                  <a:pt x="1704" y="114"/>
                </a:lnTo>
                <a:lnTo>
                  <a:pt x="1648" y="122"/>
                </a:lnTo>
                <a:lnTo>
                  <a:pt x="1594" y="134"/>
                </a:lnTo>
                <a:lnTo>
                  <a:pt x="1541" y="147"/>
                </a:lnTo>
                <a:lnTo>
                  <a:pt x="1490" y="164"/>
                </a:lnTo>
                <a:lnTo>
                  <a:pt x="1443" y="183"/>
                </a:lnTo>
                <a:lnTo>
                  <a:pt x="1398" y="203"/>
                </a:lnTo>
                <a:lnTo>
                  <a:pt x="1355" y="227"/>
                </a:lnTo>
                <a:lnTo>
                  <a:pt x="1315" y="252"/>
                </a:lnTo>
                <a:lnTo>
                  <a:pt x="1296" y="265"/>
                </a:lnTo>
                <a:lnTo>
                  <a:pt x="1278" y="279"/>
                </a:lnTo>
                <a:lnTo>
                  <a:pt x="1260" y="292"/>
                </a:lnTo>
                <a:lnTo>
                  <a:pt x="1246" y="307"/>
                </a:lnTo>
                <a:lnTo>
                  <a:pt x="1230" y="323"/>
                </a:lnTo>
                <a:lnTo>
                  <a:pt x="1216" y="338"/>
                </a:lnTo>
                <a:lnTo>
                  <a:pt x="1203" y="354"/>
                </a:lnTo>
                <a:lnTo>
                  <a:pt x="1191" y="370"/>
                </a:lnTo>
                <a:lnTo>
                  <a:pt x="1179" y="388"/>
                </a:lnTo>
                <a:lnTo>
                  <a:pt x="1171" y="405"/>
                </a:lnTo>
                <a:lnTo>
                  <a:pt x="1151" y="405"/>
                </a:lnTo>
                <a:lnTo>
                  <a:pt x="1107" y="405"/>
                </a:lnTo>
                <a:lnTo>
                  <a:pt x="1063" y="410"/>
                </a:lnTo>
                <a:lnTo>
                  <a:pt x="1020" y="416"/>
                </a:lnTo>
                <a:lnTo>
                  <a:pt x="979" y="423"/>
                </a:lnTo>
                <a:lnTo>
                  <a:pt x="939" y="433"/>
                </a:lnTo>
                <a:lnTo>
                  <a:pt x="899" y="447"/>
                </a:lnTo>
                <a:lnTo>
                  <a:pt x="862" y="461"/>
                </a:lnTo>
                <a:lnTo>
                  <a:pt x="826" y="478"/>
                </a:lnTo>
                <a:lnTo>
                  <a:pt x="793" y="497"/>
                </a:lnTo>
                <a:lnTo>
                  <a:pt x="762" y="517"/>
                </a:lnTo>
                <a:lnTo>
                  <a:pt x="734" y="541"/>
                </a:lnTo>
                <a:lnTo>
                  <a:pt x="722" y="553"/>
                </a:lnTo>
                <a:lnTo>
                  <a:pt x="711" y="565"/>
                </a:lnTo>
                <a:lnTo>
                  <a:pt x="699" y="578"/>
                </a:lnTo>
                <a:lnTo>
                  <a:pt x="688" y="591"/>
                </a:lnTo>
                <a:lnTo>
                  <a:pt x="680" y="606"/>
                </a:lnTo>
                <a:lnTo>
                  <a:pt x="671" y="619"/>
                </a:lnTo>
                <a:lnTo>
                  <a:pt x="663" y="635"/>
                </a:lnTo>
                <a:lnTo>
                  <a:pt x="658" y="650"/>
                </a:lnTo>
                <a:lnTo>
                  <a:pt x="653" y="666"/>
                </a:lnTo>
                <a:lnTo>
                  <a:pt x="649" y="681"/>
                </a:lnTo>
                <a:lnTo>
                  <a:pt x="647" y="696"/>
                </a:lnTo>
                <a:lnTo>
                  <a:pt x="649" y="711"/>
                </a:lnTo>
                <a:lnTo>
                  <a:pt x="652" y="722"/>
                </a:lnTo>
                <a:lnTo>
                  <a:pt x="659" y="733"/>
                </a:lnTo>
                <a:lnTo>
                  <a:pt x="668" y="742"/>
                </a:lnTo>
                <a:lnTo>
                  <a:pt x="678" y="747"/>
                </a:lnTo>
                <a:lnTo>
                  <a:pt x="691" y="752"/>
                </a:lnTo>
                <a:lnTo>
                  <a:pt x="706" y="753"/>
                </a:lnTo>
                <a:close/>
                <a:moveTo>
                  <a:pt x="1151" y="523"/>
                </a:moveTo>
                <a:lnTo>
                  <a:pt x="1151" y="523"/>
                </a:lnTo>
                <a:lnTo>
                  <a:pt x="1181" y="523"/>
                </a:lnTo>
                <a:lnTo>
                  <a:pt x="1199" y="523"/>
                </a:lnTo>
                <a:lnTo>
                  <a:pt x="1215" y="522"/>
                </a:lnTo>
                <a:lnTo>
                  <a:pt x="1230" y="517"/>
                </a:lnTo>
                <a:lnTo>
                  <a:pt x="1237" y="514"/>
                </a:lnTo>
                <a:lnTo>
                  <a:pt x="1244" y="512"/>
                </a:lnTo>
                <a:lnTo>
                  <a:pt x="1250" y="507"/>
                </a:lnTo>
                <a:lnTo>
                  <a:pt x="1255" y="501"/>
                </a:lnTo>
                <a:lnTo>
                  <a:pt x="1259" y="494"/>
                </a:lnTo>
                <a:lnTo>
                  <a:pt x="1263" y="485"/>
                </a:lnTo>
                <a:lnTo>
                  <a:pt x="1268" y="473"/>
                </a:lnTo>
                <a:lnTo>
                  <a:pt x="1275" y="460"/>
                </a:lnTo>
                <a:lnTo>
                  <a:pt x="1281" y="448"/>
                </a:lnTo>
                <a:lnTo>
                  <a:pt x="1290" y="435"/>
                </a:lnTo>
                <a:lnTo>
                  <a:pt x="1300" y="423"/>
                </a:lnTo>
                <a:lnTo>
                  <a:pt x="1311" y="410"/>
                </a:lnTo>
                <a:lnTo>
                  <a:pt x="1334" y="386"/>
                </a:lnTo>
                <a:lnTo>
                  <a:pt x="1361" y="364"/>
                </a:lnTo>
                <a:lnTo>
                  <a:pt x="1393" y="342"/>
                </a:lnTo>
                <a:lnTo>
                  <a:pt x="1427" y="321"/>
                </a:lnTo>
                <a:lnTo>
                  <a:pt x="1465" y="302"/>
                </a:lnTo>
                <a:lnTo>
                  <a:pt x="1508" y="283"/>
                </a:lnTo>
                <a:lnTo>
                  <a:pt x="1552" y="268"/>
                </a:lnTo>
                <a:lnTo>
                  <a:pt x="1600" y="254"/>
                </a:lnTo>
                <a:lnTo>
                  <a:pt x="1650" y="242"/>
                </a:lnTo>
                <a:lnTo>
                  <a:pt x="1703" y="233"/>
                </a:lnTo>
                <a:lnTo>
                  <a:pt x="1759" y="226"/>
                </a:lnTo>
                <a:lnTo>
                  <a:pt x="1816" y="221"/>
                </a:lnTo>
                <a:lnTo>
                  <a:pt x="1877" y="220"/>
                </a:lnTo>
                <a:lnTo>
                  <a:pt x="1930" y="221"/>
                </a:lnTo>
                <a:lnTo>
                  <a:pt x="1980" y="224"/>
                </a:lnTo>
                <a:lnTo>
                  <a:pt x="1990" y="224"/>
                </a:lnTo>
                <a:lnTo>
                  <a:pt x="2001" y="221"/>
                </a:lnTo>
                <a:lnTo>
                  <a:pt x="2014" y="217"/>
                </a:lnTo>
                <a:lnTo>
                  <a:pt x="2027" y="209"/>
                </a:lnTo>
                <a:lnTo>
                  <a:pt x="2058" y="193"/>
                </a:lnTo>
                <a:lnTo>
                  <a:pt x="2096" y="172"/>
                </a:lnTo>
                <a:lnTo>
                  <a:pt x="2117" y="162"/>
                </a:lnTo>
                <a:lnTo>
                  <a:pt x="2141" y="153"/>
                </a:lnTo>
                <a:lnTo>
                  <a:pt x="2166" y="144"/>
                </a:lnTo>
                <a:lnTo>
                  <a:pt x="2194" y="136"/>
                </a:lnTo>
                <a:lnTo>
                  <a:pt x="2223" y="128"/>
                </a:lnTo>
                <a:lnTo>
                  <a:pt x="2256" y="124"/>
                </a:lnTo>
                <a:lnTo>
                  <a:pt x="2289" y="119"/>
                </a:lnTo>
                <a:lnTo>
                  <a:pt x="2325" y="118"/>
                </a:lnTo>
                <a:lnTo>
                  <a:pt x="2369" y="119"/>
                </a:lnTo>
                <a:lnTo>
                  <a:pt x="2409" y="122"/>
                </a:lnTo>
                <a:lnTo>
                  <a:pt x="2447" y="128"/>
                </a:lnTo>
                <a:lnTo>
                  <a:pt x="2481" y="136"/>
                </a:lnTo>
                <a:lnTo>
                  <a:pt x="2512" y="144"/>
                </a:lnTo>
                <a:lnTo>
                  <a:pt x="2540" y="156"/>
                </a:lnTo>
                <a:lnTo>
                  <a:pt x="2565" y="168"/>
                </a:lnTo>
                <a:lnTo>
                  <a:pt x="2589" y="181"/>
                </a:lnTo>
                <a:lnTo>
                  <a:pt x="2609" y="196"/>
                </a:lnTo>
                <a:lnTo>
                  <a:pt x="2629" y="212"/>
                </a:lnTo>
                <a:lnTo>
                  <a:pt x="2645" y="228"/>
                </a:lnTo>
                <a:lnTo>
                  <a:pt x="2660" y="245"/>
                </a:lnTo>
                <a:lnTo>
                  <a:pt x="2673" y="262"/>
                </a:lnTo>
                <a:lnTo>
                  <a:pt x="2685" y="282"/>
                </a:lnTo>
                <a:lnTo>
                  <a:pt x="2696" y="299"/>
                </a:lnTo>
                <a:lnTo>
                  <a:pt x="2705" y="317"/>
                </a:lnTo>
                <a:lnTo>
                  <a:pt x="2721" y="352"/>
                </a:lnTo>
                <a:lnTo>
                  <a:pt x="2733" y="388"/>
                </a:lnTo>
                <a:lnTo>
                  <a:pt x="2745" y="419"/>
                </a:lnTo>
                <a:lnTo>
                  <a:pt x="2757" y="445"/>
                </a:lnTo>
                <a:lnTo>
                  <a:pt x="2763" y="457"/>
                </a:lnTo>
                <a:lnTo>
                  <a:pt x="2770" y="466"/>
                </a:lnTo>
                <a:lnTo>
                  <a:pt x="2777" y="475"/>
                </a:lnTo>
                <a:lnTo>
                  <a:pt x="2785" y="481"/>
                </a:lnTo>
                <a:lnTo>
                  <a:pt x="2794" y="485"/>
                </a:lnTo>
                <a:lnTo>
                  <a:pt x="2804" y="488"/>
                </a:lnTo>
                <a:lnTo>
                  <a:pt x="2816" y="488"/>
                </a:lnTo>
                <a:lnTo>
                  <a:pt x="2828" y="485"/>
                </a:lnTo>
                <a:lnTo>
                  <a:pt x="2860" y="476"/>
                </a:lnTo>
                <a:lnTo>
                  <a:pt x="2894" y="469"/>
                </a:lnTo>
                <a:lnTo>
                  <a:pt x="2929" y="463"/>
                </a:lnTo>
                <a:lnTo>
                  <a:pt x="2966" y="457"/>
                </a:lnTo>
                <a:lnTo>
                  <a:pt x="3003" y="453"/>
                </a:lnTo>
                <a:lnTo>
                  <a:pt x="3041" y="450"/>
                </a:lnTo>
                <a:lnTo>
                  <a:pt x="3081" y="448"/>
                </a:lnTo>
                <a:lnTo>
                  <a:pt x="3121" y="447"/>
                </a:lnTo>
                <a:lnTo>
                  <a:pt x="3184" y="448"/>
                </a:lnTo>
                <a:lnTo>
                  <a:pt x="3245" y="453"/>
                </a:lnTo>
                <a:lnTo>
                  <a:pt x="3302" y="460"/>
                </a:lnTo>
                <a:lnTo>
                  <a:pt x="3355" y="470"/>
                </a:lnTo>
                <a:lnTo>
                  <a:pt x="3404" y="482"/>
                </a:lnTo>
                <a:lnTo>
                  <a:pt x="3450" y="495"/>
                </a:lnTo>
                <a:lnTo>
                  <a:pt x="3491" y="512"/>
                </a:lnTo>
                <a:lnTo>
                  <a:pt x="3529" y="528"/>
                </a:lnTo>
                <a:lnTo>
                  <a:pt x="3562" y="545"/>
                </a:lnTo>
                <a:lnTo>
                  <a:pt x="3591" y="565"/>
                </a:lnTo>
                <a:lnTo>
                  <a:pt x="3616" y="585"/>
                </a:lnTo>
                <a:lnTo>
                  <a:pt x="3637" y="604"/>
                </a:lnTo>
                <a:lnTo>
                  <a:pt x="3646" y="615"/>
                </a:lnTo>
                <a:lnTo>
                  <a:pt x="3653" y="625"/>
                </a:lnTo>
                <a:lnTo>
                  <a:pt x="3661" y="635"/>
                </a:lnTo>
                <a:lnTo>
                  <a:pt x="3665" y="646"/>
                </a:lnTo>
                <a:lnTo>
                  <a:pt x="3669" y="656"/>
                </a:lnTo>
                <a:lnTo>
                  <a:pt x="3672" y="665"/>
                </a:lnTo>
                <a:lnTo>
                  <a:pt x="3674" y="675"/>
                </a:lnTo>
                <a:lnTo>
                  <a:pt x="3675" y="685"/>
                </a:lnTo>
                <a:lnTo>
                  <a:pt x="3674" y="694"/>
                </a:lnTo>
                <a:lnTo>
                  <a:pt x="3672" y="705"/>
                </a:lnTo>
                <a:lnTo>
                  <a:pt x="3669" y="713"/>
                </a:lnTo>
                <a:lnTo>
                  <a:pt x="3665" y="724"/>
                </a:lnTo>
                <a:lnTo>
                  <a:pt x="3661" y="734"/>
                </a:lnTo>
                <a:lnTo>
                  <a:pt x="3653" y="744"/>
                </a:lnTo>
                <a:lnTo>
                  <a:pt x="3646" y="755"/>
                </a:lnTo>
                <a:lnTo>
                  <a:pt x="3637" y="765"/>
                </a:lnTo>
                <a:lnTo>
                  <a:pt x="3616" y="784"/>
                </a:lnTo>
                <a:lnTo>
                  <a:pt x="3591" y="805"/>
                </a:lnTo>
                <a:lnTo>
                  <a:pt x="3562" y="824"/>
                </a:lnTo>
                <a:lnTo>
                  <a:pt x="3529" y="842"/>
                </a:lnTo>
                <a:lnTo>
                  <a:pt x="3491" y="858"/>
                </a:lnTo>
                <a:lnTo>
                  <a:pt x="3450" y="874"/>
                </a:lnTo>
                <a:lnTo>
                  <a:pt x="3404" y="887"/>
                </a:lnTo>
                <a:lnTo>
                  <a:pt x="3355" y="899"/>
                </a:lnTo>
                <a:lnTo>
                  <a:pt x="3302" y="910"/>
                </a:lnTo>
                <a:lnTo>
                  <a:pt x="3245" y="917"/>
                </a:lnTo>
                <a:lnTo>
                  <a:pt x="3184" y="921"/>
                </a:lnTo>
                <a:lnTo>
                  <a:pt x="3121" y="923"/>
                </a:lnTo>
                <a:lnTo>
                  <a:pt x="3103" y="957"/>
                </a:lnTo>
                <a:lnTo>
                  <a:pt x="3083" y="988"/>
                </a:lnTo>
                <a:lnTo>
                  <a:pt x="3061" y="1019"/>
                </a:lnTo>
                <a:lnTo>
                  <a:pt x="3038" y="1047"/>
                </a:lnTo>
                <a:lnTo>
                  <a:pt x="3013" y="1073"/>
                </a:lnTo>
                <a:lnTo>
                  <a:pt x="2987" y="1098"/>
                </a:lnTo>
                <a:lnTo>
                  <a:pt x="2959" y="1122"/>
                </a:lnTo>
                <a:lnTo>
                  <a:pt x="2929" y="1142"/>
                </a:lnTo>
                <a:lnTo>
                  <a:pt x="2898" y="1162"/>
                </a:lnTo>
                <a:lnTo>
                  <a:pt x="2866" y="1178"/>
                </a:lnTo>
                <a:lnTo>
                  <a:pt x="2832" y="1193"/>
                </a:lnTo>
                <a:lnTo>
                  <a:pt x="2797" y="1204"/>
                </a:lnTo>
                <a:lnTo>
                  <a:pt x="2760" y="1213"/>
                </a:lnTo>
                <a:lnTo>
                  <a:pt x="2721" y="1221"/>
                </a:lnTo>
                <a:lnTo>
                  <a:pt x="2682" y="1225"/>
                </a:lnTo>
                <a:lnTo>
                  <a:pt x="2642" y="1225"/>
                </a:lnTo>
                <a:lnTo>
                  <a:pt x="2618" y="1225"/>
                </a:lnTo>
                <a:lnTo>
                  <a:pt x="2595" y="1224"/>
                </a:lnTo>
                <a:lnTo>
                  <a:pt x="2550" y="1219"/>
                </a:lnTo>
                <a:lnTo>
                  <a:pt x="2508" y="1210"/>
                </a:lnTo>
                <a:lnTo>
                  <a:pt x="2468" y="1198"/>
                </a:lnTo>
                <a:lnTo>
                  <a:pt x="2431" y="1185"/>
                </a:lnTo>
                <a:lnTo>
                  <a:pt x="2396" y="1169"/>
                </a:lnTo>
                <a:lnTo>
                  <a:pt x="2363" y="1150"/>
                </a:lnTo>
                <a:lnTo>
                  <a:pt x="2334" y="1129"/>
                </a:lnTo>
                <a:lnTo>
                  <a:pt x="2306" y="1106"/>
                </a:lnTo>
                <a:lnTo>
                  <a:pt x="2282" y="1082"/>
                </a:lnTo>
                <a:lnTo>
                  <a:pt x="2263" y="1055"/>
                </a:lnTo>
                <a:lnTo>
                  <a:pt x="2245" y="1029"/>
                </a:lnTo>
                <a:lnTo>
                  <a:pt x="2238" y="1014"/>
                </a:lnTo>
                <a:lnTo>
                  <a:pt x="2232" y="1001"/>
                </a:lnTo>
                <a:lnTo>
                  <a:pt x="2226" y="986"/>
                </a:lnTo>
                <a:lnTo>
                  <a:pt x="2222" y="971"/>
                </a:lnTo>
                <a:lnTo>
                  <a:pt x="2219" y="957"/>
                </a:lnTo>
                <a:lnTo>
                  <a:pt x="2216" y="942"/>
                </a:lnTo>
                <a:lnTo>
                  <a:pt x="2214" y="927"/>
                </a:lnTo>
                <a:lnTo>
                  <a:pt x="2214" y="913"/>
                </a:lnTo>
                <a:lnTo>
                  <a:pt x="2213" y="895"/>
                </a:lnTo>
                <a:lnTo>
                  <a:pt x="2213" y="877"/>
                </a:lnTo>
                <a:lnTo>
                  <a:pt x="2208" y="861"/>
                </a:lnTo>
                <a:lnTo>
                  <a:pt x="2207" y="854"/>
                </a:lnTo>
                <a:lnTo>
                  <a:pt x="2204" y="846"/>
                </a:lnTo>
                <a:lnTo>
                  <a:pt x="2200" y="840"/>
                </a:lnTo>
                <a:lnTo>
                  <a:pt x="2195" y="836"/>
                </a:lnTo>
                <a:lnTo>
                  <a:pt x="2189" y="831"/>
                </a:lnTo>
                <a:lnTo>
                  <a:pt x="2182" y="827"/>
                </a:lnTo>
                <a:lnTo>
                  <a:pt x="2173" y="826"/>
                </a:lnTo>
                <a:lnTo>
                  <a:pt x="2164" y="826"/>
                </a:lnTo>
                <a:lnTo>
                  <a:pt x="2154" y="826"/>
                </a:lnTo>
                <a:lnTo>
                  <a:pt x="2142" y="828"/>
                </a:lnTo>
                <a:lnTo>
                  <a:pt x="2111" y="836"/>
                </a:lnTo>
                <a:lnTo>
                  <a:pt x="2080" y="842"/>
                </a:lnTo>
                <a:lnTo>
                  <a:pt x="2048" y="846"/>
                </a:lnTo>
                <a:lnTo>
                  <a:pt x="2015" y="851"/>
                </a:lnTo>
                <a:lnTo>
                  <a:pt x="1981" y="855"/>
                </a:lnTo>
                <a:lnTo>
                  <a:pt x="1947" y="858"/>
                </a:lnTo>
                <a:lnTo>
                  <a:pt x="1912" y="859"/>
                </a:lnTo>
                <a:lnTo>
                  <a:pt x="1877" y="859"/>
                </a:lnTo>
                <a:lnTo>
                  <a:pt x="1835" y="859"/>
                </a:lnTo>
                <a:lnTo>
                  <a:pt x="1796" y="856"/>
                </a:lnTo>
                <a:lnTo>
                  <a:pt x="1759" y="854"/>
                </a:lnTo>
                <a:lnTo>
                  <a:pt x="1723" y="849"/>
                </a:lnTo>
                <a:lnTo>
                  <a:pt x="1689" y="845"/>
                </a:lnTo>
                <a:lnTo>
                  <a:pt x="1657" y="839"/>
                </a:lnTo>
                <a:lnTo>
                  <a:pt x="1628" y="831"/>
                </a:lnTo>
                <a:lnTo>
                  <a:pt x="1600" y="824"/>
                </a:lnTo>
                <a:lnTo>
                  <a:pt x="1572" y="817"/>
                </a:lnTo>
                <a:lnTo>
                  <a:pt x="1546" y="808"/>
                </a:lnTo>
                <a:lnTo>
                  <a:pt x="1523" y="798"/>
                </a:lnTo>
                <a:lnTo>
                  <a:pt x="1501" y="789"/>
                </a:lnTo>
                <a:lnTo>
                  <a:pt x="1459" y="768"/>
                </a:lnTo>
                <a:lnTo>
                  <a:pt x="1423" y="747"/>
                </a:lnTo>
                <a:lnTo>
                  <a:pt x="1392" y="727"/>
                </a:lnTo>
                <a:lnTo>
                  <a:pt x="1364" y="706"/>
                </a:lnTo>
                <a:lnTo>
                  <a:pt x="1319" y="671"/>
                </a:lnTo>
                <a:lnTo>
                  <a:pt x="1300" y="656"/>
                </a:lnTo>
                <a:lnTo>
                  <a:pt x="1284" y="646"/>
                </a:lnTo>
                <a:lnTo>
                  <a:pt x="1268" y="638"/>
                </a:lnTo>
                <a:lnTo>
                  <a:pt x="1262" y="637"/>
                </a:lnTo>
                <a:lnTo>
                  <a:pt x="1255" y="635"/>
                </a:lnTo>
                <a:lnTo>
                  <a:pt x="806" y="635"/>
                </a:lnTo>
                <a:lnTo>
                  <a:pt x="820" y="624"/>
                </a:lnTo>
                <a:lnTo>
                  <a:pt x="833" y="613"/>
                </a:lnTo>
                <a:lnTo>
                  <a:pt x="848" y="603"/>
                </a:lnTo>
                <a:lnTo>
                  <a:pt x="864" y="593"/>
                </a:lnTo>
                <a:lnTo>
                  <a:pt x="882" y="582"/>
                </a:lnTo>
                <a:lnTo>
                  <a:pt x="901" y="573"/>
                </a:lnTo>
                <a:lnTo>
                  <a:pt x="920" y="565"/>
                </a:lnTo>
                <a:lnTo>
                  <a:pt x="942" y="556"/>
                </a:lnTo>
                <a:lnTo>
                  <a:pt x="964" y="548"/>
                </a:lnTo>
                <a:lnTo>
                  <a:pt x="988" y="542"/>
                </a:lnTo>
                <a:lnTo>
                  <a:pt x="1011" y="537"/>
                </a:lnTo>
                <a:lnTo>
                  <a:pt x="1038" y="532"/>
                </a:lnTo>
                <a:lnTo>
                  <a:pt x="1064" y="528"/>
                </a:lnTo>
                <a:lnTo>
                  <a:pt x="1092" y="525"/>
                </a:lnTo>
                <a:lnTo>
                  <a:pt x="1120" y="523"/>
                </a:lnTo>
                <a:lnTo>
                  <a:pt x="1151" y="523"/>
                </a:lnTo>
                <a:close/>
                <a:moveTo>
                  <a:pt x="1583" y="1856"/>
                </a:moveTo>
                <a:lnTo>
                  <a:pt x="1583" y="2460"/>
                </a:lnTo>
                <a:lnTo>
                  <a:pt x="5664" y="2460"/>
                </a:lnTo>
                <a:lnTo>
                  <a:pt x="5664" y="1856"/>
                </a:lnTo>
                <a:lnTo>
                  <a:pt x="1583" y="1856"/>
                </a:lnTo>
                <a:close/>
                <a:moveTo>
                  <a:pt x="976" y="905"/>
                </a:moveTo>
                <a:lnTo>
                  <a:pt x="653" y="905"/>
                </a:lnTo>
                <a:lnTo>
                  <a:pt x="585" y="3119"/>
                </a:lnTo>
                <a:lnTo>
                  <a:pt x="1036" y="2938"/>
                </a:lnTo>
                <a:lnTo>
                  <a:pt x="976" y="905"/>
                </a:lnTo>
                <a:close/>
                <a:moveTo>
                  <a:pt x="719" y="2597"/>
                </a:moveTo>
                <a:lnTo>
                  <a:pt x="767" y="1023"/>
                </a:lnTo>
                <a:lnTo>
                  <a:pt x="861" y="1023"/>
                </a:lnTo>
                <a:lnTo>
                  <a:pt x="914" y="2794"/>
                </a:lnTo>
                <a:lnTo>
                  <a:pt x="719" y="2597"/>
                </a:lnTo>
                <a:close/>
                <a:moveTo>
                  <a:pt x="5239" y="3445"/>
                </a:moveTo>
                <a:lnTo>
                  <a:pt x="3771" y="3445"/>
                </a:lnTo>
                <a:lnTo>
                  <a:pt x="3771" y="3054"/>
                </a:lnTo>
                <a:lnTo>
                  <a:pt x="3770" y="3038"/>
                </a:lnTo>
                <a:lnTo>
                  <a:pt x="3764" y="3025"/>
                </a:lnTo>
                <a:lnTo>
                  <a:pt x="3761" y="3019"/>
                </a:lnTo>
                <a:lnTo>
                  <a:pt x="3756" y="3013"/>
                </a:lnTo>
                <a:lnTo>
                  <a:pt x="3752" y="3009"/>
                </a:lnTo>
                <a:lnTo>
                  <a:pt x="3747" y="3004"/>
                </a:lnTo>
                <a:lnTo>
                  <a:pt x="3742" y="3001"/>
                </a:lnTo>
                <a:lnTo>
                  <a:pt x="3734" y="2998"/>
                </a:lnTo>
                <a:lnTo>
                  <a:pt x="3728" y="2997"/>
                </a:lnTo>
                <a:lnTo>
                  <a:pt x="3719" y="2995"/>
                </a:lnTo>
                <a:lnTo>
                  <a:pt x="3712" y="2995"/>
                </a:lnTo>
                <a:lnTo>
                  <a:pt x="3703" y="2997"/>
                </a:lnTo>
                <a:lnTo>
                  <a:pt x="3694" y="2998"/>
                </a:lnTo>
                <a:lnTo>
                  <a:pt x="3686" y="3003"/>
                </a:lnTo>
                <a:lnTo>
                  <a:pt x="2680" y="3392"/>
                </a:lnTo>
                <a:lnTo>
                  <a:pt x="2680" y="3057"/>
                </a:lnTo>
                <a:lnTo>
                  <a:pt x="2679" y="3040"/>
                </a:lnTo>
                <a:lnTo>
                  <a:pt x="2677" y="3032"/>
                </a:lnTo>
                <a:lnTo>
                  <a:pt x="2674" y="3026"/>
                </a:lnTo>
                <a:lnTo>
                  <a:pt x="2671" y="3019"/>
                </a:lnTo>
                <a:lnTo>
                  <a:pt x="2667" y="3015"/>
                </a:lnTo>
                <a:lnTo>
                  <a:pt x="2662" y="3009"/>
                </a:lnTo>
                <a:lnTo>
                  <a:pt x="2657" y="3006"/>
                </a:lnTo>
                <a:lnTo>
                  <a:pt x="2651" y="3001"/>
                </a:lnTo>
                <a:lnTo>
                  <a:pt x="2645" y="3000"/>
                </a:lnTo>
                <a:lnTo>
                  <a:pt x="2639" y="2997"/>
                </a:lnTo>
                <a:lnTo>
                  <a:pt x="2632" y="2997"/>
                </a:lnTo>
                <a:lnTo>
                  <a:pt x="2624" y="2997"/>
                </a:lnTo>
                <a:lnTo>
                  <a:pt x="2617" y="2997"/>
                </a:lnTo>
                <a:lnTo>
                  <a:pt x="2601" y="3003"/>
                </a:lnTo>
                <a:lnTo>
                  <a:pt x="2033" y="3223"/>
                </a:lnTo>
                <a:lnTo>
                  <a:pt x="2033" y="2578"/>
                </a:lnTo>
                <a:lnTo>
                  <a:pt x="1797" y="2578"/>
                </a:lnTo>
                <a:lnTo>
                  <a:pt x="1797" y="3314"/>
                </a:lnTo>
                <a:lnTo>
                  <a:pt x="1595" y="3392"/>
                </a:lnTo>
                <a:lnTo>
                  <a:pt x="1595" y="3057"/>
                </a:lnTo>
                <a:lnTo>
                  <a:pt x="1594" y="3040"/>
                </a:lnTo>
                <a:lnTo>
                  <a:pt x="1591" y="3032"/>
                </a:lnTo>
                <a:lnTo>
                  <a:pt x="1588" y="3025"/>
                </a:lnTo>
                <a:lnTo>
                  <a:pt x="1585" y="3019"/>
                </a:lnTo>
                <a:lnTo>
                  <a:pt x="1580" y="3013"/>
                </a:lnTo>
                <a:lnTo>
                  <a:pt x="1576" y="3009"/>
                </a:lnTo>
                <a:lnTo>
                  <a:pt x="1572" y="3004"/>
                </a:lnTo>
                <a:lnTo>
                  <a:pt x="1566" y="3001"/>
                </a:lnTo>
                <a:lnTo>
                  <a:pt x="1560" y="2998"/>
                </a:lnTo>
                <a:lnTo>
                  <a:pt x="1552" y="2997"/>
                </a:lnTo>
                <a:lnTo>
                  <a:pt x="1545" y="2997"/>
                </a:lnTo>
                <a:lnTo>
                  <a:pt x="1538" y="2997"/>
                </a:lnTo>
                <a:lnTo>
                  <a:pt x="1530" y="2997"/>
                </a:lnTo>
                <a:lnTo>
                  <a:pt x="1514" y="3003"/>
                </a:lnTo>
                <a:lnTo>
                  <a:pt x="445" y="3429"/>
                </a:lnTo>
                <a:lnTo>
                  <a:pt x="0" y="3429"/>
                </a:lnTo>
                <a:lnTo>
                  <a:pt x="0" y="4763"/>
                </a:lnTo>
                <a:lnTo>
                  <a:pt x="5475" y="4763"/>
                </a:lnTo>
                <a:lnTo>
                  <a:pt x="5475" y="2578"/>
                </a:lnTo>
                <a:lnTo>
                  <a:pt x="5239" y="2578"/>
                </a:lnTo>
                <a:lnTo>
                  <a:pt x="5239" y="3445"/>
                </a:lnTo>
                <a:close/>
                <a:moveTo>
                  <a:pt x="5239" y="4527"/>
                </a:moveTo>
                <a:lnTo>
                  <a:pt x="236" y="4527"/>
                </a:lnTo>
                <a:lnTo>
                  <a:pt x="234" y="3560"/>
                </a:lnTo>
                <a:lnTo>
                  <a:pt x="435" y="3560"/>
                </a:lnTo>
                <a:lnTo>
                  <a:pt x="1477" y="3144"/>
                </a:lnTo>
                <a:lnTo>
                  <a:pt x="1477" y="3478"/>
                </a:lnTo>
                <a:lnTo>
                  <a:pt x="1479" y="3495"/>
                </a:lnTo>
                <a:lnTo>
                  <a:pt x="1480" y="3503"/>
                </a:lnTo>
                <a:lnTo>
                  <a:pt x="1483" y="3508"/>
                </a:lnTo>
                <a:lnTo>
                  <a:pt x="1486" y="3516"/>
                </a:lnTo>
                <a:lnTo>
                  <a:pt x="1490" y="3520"/>
                </a:lnTo>
                <a:lnTo>
                  <a:pt x="1495" y="3526"/>
                </a:lnTo>
                <a:lnTo>
                  <a:pt x="1501" y="3531"/>
                </a:lnTo>
                <a:lnTo>
                  <a:pt x="1505" y="3534"/>
                </a:lnTo>
                <a:lnTo>
                  <a:pt x="1513" y="3537"/>
                </a:lnTo>
                <a:lnTo>
                  <a:pt x="1518" y="3538"/>
                </a:lnTo>
                <a:lnTo>
                  <a:pt x="1526" y="3538"/>
                </a:lnTo>
                <a:lnTo>
                  <a:pt x="1533" y="3538"/>
                </a:lnTo>
                <a:lnTo>
                  <a:pt x="1541" y="3538"/>
                </a:lnTo>
                <a:lnTo>
                  <a:pt x="1557" y="3534"/>
                </a:lnTo>
                <a:lnTo>
                  <a:pt x="2562" y="3143"/>
                </a:lnTo>
                <a:lnTo>
                  <a:pt x="2562" y="3478"/>
                </a:lnTo>
                <a:lnTo>
                  <a:pt x="2564" y="3495"/>
                </a:lnTo>
                <a:lnTo>
                  <a:pt x="2565" y="3503"/>
                </a:lnTo>
                <a:lnTo>
                  <a:pt x="2568" y="3508"/>
                </a:lnTo>
                <a:lnTo>
                  <a:pt x="2573" y="3516"/>
                </a:lnTo>
                <a:lnTo>
                  <a:pt x="2575" y="3520"/>
                </a:lnTo>
                <a:lnTo>
                  <a:pt x="2580" y="3526"/>
                </a:lnTo>
                <a:lnTo>
                  <a:pt x="2586" y="3531"/>
                </a:lnTo>
                <a:lnTo>
                  <a:pt x="2592" y="3534"/>
                </a:lnTo>
                <a:lnTo>
                  <a:pt x="2598" y="3537"/>
                </a:lnTo>
                <a:lnTo>
                  <a:pt x="2603" y="3538"/>
                </a:lnTo>
                <a:lnTo>
                  <a:pt x="2611" y="3538"/>
                </a:lnTo>
                <a:lnTo>
                  <a:pt x="2618" y="3538"/>
                </a:lnTo>
                <a:lnTo>
                  <a:pt x="2626" y="3538"/>
                </a:lnTo>
                <a:lnTo>
                  <a:pt x="2643" y="3534"/>
                </a:lnTo>
                <a:lnTo>
                  <a:pt x="3649" y="3143"/>
                </a:lnTo>
                <a:lnTo>
                  <a:pt x="3644" y="3489"/>
                </a:lnTo>
                <a:lnTo>
                  <a:pt x="3646" y="3503"/>
                </a:lnTo>
                <a:lnTo>
                  <a:pt x="3649" y="3517"/>
                </a:lnTo>
                <a:lnTo>
                  <a:pt x="3655" y="3529"/>
                </a:lnTo>
                <a:lnTo>
                  <a:pt x="3662" y="3541"/>
                </a:lnTo>
                <a:lnTo>
                  <a:pt x="3672" y="3550"/>
                </a:lnTo>
                <a:lnTo>
                  <a:pt x="3684" y="3557"/>
                </a:lnTo>
                <a:lnTo>
                  <a:pt x="3697" y="3562"/>
                </a:lnTo>
                <a:lnTo>
                  <a:pt x="3712" y="3563"/>
                </a:lnTo>
                <a:lnTo>
                  <a:pt x="5239" y="3563"/>
                </a:lnTo>
                <a:lnTo>
                  <a:pt x="5239" y="4527"/>
                </a:lnTo>
                <a:close/>
              </a:path>
            </a:pathLst>
          </a:custGeom>
          <a:solidFill>
            <a:schemeClr val="accent4"/>
          </a:solidFill>
          <a:ln w="9525">
            <a:noFill/>
            <a:round/>
            <a:headEnd/>
            <a:tailEnd/>
          </a:ln>
        </p:spPr>
        <p:txBody>
          <a:bodyPr/>
          <a:lstStyle/>
          <a:p>
            <a:endParaRPr lang="de-DE" dirty="0">
              <a:solidFill>
                <a:schemeClr val="bg1"/>
              </a:solidFill>
              <a:latin typeface="EYInterstate Light" panose="02000506000000020004" pitchFamily="2" charset="0"/>
            </a:endParaRPr>
          </a:p>
        </p:txBody>
      </p:sp>
      <p:sp>
        <p:nvSpPr>
          <p:cNvPr id="118" name="Text Placeholder 6"/>
          <p:cNvSpPr txBox="1">
            <a:spLocks/>
          </p:cNvSpPr>
          <p:nvPr/>
        </p:nvSpPr>
        <p:spPr>
          <a:xfrm>
            <a:off x="560181" y="6154688"/>
            <a:ext cx="5643497" cy="2911570"/>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spcAft>
                <a:spcPts val="0"/>
              </a:spcAft>
            </a:pPr>
            <a:r>
              <a:rPr lang="en-IN" sz="900" b="0" kern="0" dirty="0" smtClean="0">
                <a:latin typeface="Arial" panose="020B0604020202020204" pitchFamily="34" charset="0"/>
                <a:cs typeface="Arial" panose="020B0604020202020204" pitchFamily="34" charset="0"/>
              </a:rPr>
              <a:t>Portugal </a:t>
            </a:r>
            <a:r>
              <a:rPr lang="en-IN" sz="900" b="0" kern="0" dirty="0">
                <a:latin typeface="Arial" panose="020B0604020202020204" pitchFamily="34" charset="0"/>
                <a:cs typeface="Arial" panose="020B0604020202020204" pitchFamily="34" charset="0"/>
              </a:rPr>
              <a:t>has initiated a Golden Visa scheme to attract non-European </a:t>
            </a:r>
            <a:r>
              <a:rPr lang="en-IN" sz="900" b="0" kern="0" dirty="0" smtClean="0">
                <a:latin typeface="Arial" panose="020B0604020202020204" pitchFamily="34" charset="0"/>
                <a:cs typeface="Arial" panose="020B0604020202020204" pitchFamily="34" charset="0"/>
              </a:rPr>
              <a:t>investors. </a:t>
            </a:r>
            <a:r>
              <a:rPr lang="en-IN" sz="900" b="0" kern="0" dirty="0">
                <a:latin typeface="Arial" panose="020B0604020202020204" pitchFamily="34" charset="0"/>
                <a:cs typeface="Arial" panose="020B0604020202020204" pitchFamily="34" charset="0"/>
              </a:rPr>
              <a:t>The first major foreign investor under </a:t>
            </a:r>
            <a:r>
              <a:rPr lang="en-IN" sz="900" b="0" kern="0" dirty="0" smtClean="0">
                <a:latin typeface="Arial" panose="020B0604020202020204" pitchFamily="34" charset="0"/>
                <a:cs typeface="Arial" panose="020B0604020202020204" pitchFamily="34" charset="0"/>
              </a:rPr>
              <a:t>this scheme </a:t>
            </a:r>
            <a:r>
              <a:rPr lang="en-IN" sz="900" b="0" kern="0" dirty="0">
                <a:latin typeface="Arial" panose="020B0604020202020204" pitchFamily="34" charset="0"/>
                <a:cs typeface="Arial" panose="020B0604020202020204" pitchFamily="34" charset="0"/>
              </a:rPr>
              <a:t>was an Indian Hotelier, </a:t>
            </a:r>
            <a:r>
              <a:rPr lang="en-IN" sz="900" b="0" kern="0" dirty="0" smtClean="0">
                <a:latin typeface="Arial" panose="020B0604020202020204" pitchFamily="34" charset="0"/>
                <a:cs typeface="Arial" panose="020B0604020202020204" pitchFamily="34" charset="0"/>
              </a:rPr>
              <a:t>who </a:t>
            </a:r>
            <a:r>
              <a:rPr lang="en-IN" sz="900" b="0" kern="0" dirty="0">
                <a:latin typeface="Arial" panose="020B0604020202020204" pitchFamily="34" charset="0"/>
                <a:cs typeface="Arial" panose="020B0604020202020204" pitchFamily="34" charset="0"/>
              </a:rPr>
              <a:t>invested </a:t>
            </a:r>
            <a:r>
              <a:rPr lang="en-IN" sz="900" b="0" kern="0" dirty="0" smtClean="0">
                <a:latin typeface="Arial" panose="020B0604020202020204" pitchFamily="34" charset="0"/>
                <a:cs typeface="Arial" panose="020B0604020202020204" pitchFamily="34" charset="0"/>
              </a:rPr>
              <a:t>EUR 50m </a:t>
            </a:r>
            <a:r>
              <a:rPr lang="en-IN" sz="900" b="0" kern="0" dirty="0">
                <a:latin typeface="Arial" panose="020B0604020202020204" pitchFamily="34" charset="0"/>
                <a:cs typeface="Arial" panose="020B0604020202020204" pitchFamily="34" charset="0"/>
              </a:rPr>
              <a:t>in </a:t>
            </a:r>
            <a:r>
              <a:rPr lang="en-IN" sz="900" b="0" kern="0" dirty="0" smtClean="0">
                <a:latin typeface="Arial" panose="020B0604020202020204" pitchFamily="34" charset="0"/>
                <a:cs typeface="Arial" panose="020B0604020202020204" pitchFamily="34" charset="0"/>
              </a:rPr>
              <a:t>3 </a:t>
            </a:r>
            <a:r>
              <a:rPr lang="en-IN" sz="900" b="0" kern="0" dirty="0">
                <a:latin typeface="Arial" panose="020B0604020202020204" pitchFamily="34" charset="0"/>
                <a:cs typeface="Arial" panose="020B0604020202020204" pitchFamily="34" charset="0"/>
              </a:rPr>
              <a:t>hotels in the Algarve region and was awarded the </a:t>
            </a:r>
            <a:r>
              <a:rPr lang="en-IN" sz="900" kern="0" dirty="0">
                <a:solidFill>
                  <a:schemeClr val="accent2"/>
                </a:solidFill>
                <a:latin typeface="Arial" panose="020B0604020202020204" pitchFamily="34" charset="0"/>
                <a:cs typeface="Arial" panose="020B0604020202020204" pitchFamily="34" charset="0"/>
              </a:rPr>
              <a:t>Golden Visa and Resident permit </a:t>
            </a:r>
            <a:r>
              <a:rPr lang="en-IN" sz="900" b="0" kern="0" dirty="0">
                <a:latin typeface="Arial" panose="020B0604020202020204" pitchFamily="34" charset="0"/>
                <a:cs typeface="Arial" panose="020B0604020202020204" pitchFamily="34" charset="0"/>
              </a:rPr>
              <a:t>by Portuguese Foreign Minister </a:t>
            </a:r>
            <a:r>
              <a:rPr lang="en-IN" sz="900" b="0" kern="0" dirty="0" smtClean="0">
                <a:latin typeface="Arial" panose="020B0604020202020204" pitchFamily="34" charset="0"/>
                <a:cs typeface="Arial" panose="020B0604020202020204" pitchFamily="34" charset="0"/>
              </a:rPr>
              <a:t>in 2013.</a:t>
            </a:r>
            <a:endParaRPr lang="en-IN" sz="900" b="0" kern="0" dirty="0">
              <a:latin typeface="Arial" panose="020B0604020202020204" pitchFamily="34" charset="0"/>
              <a:cs typeface="Arial" panose="020B0604020202020204" pitchFamily="34" charset="0"/>
            </a:endParaRPr>
          </a:p>
          <a:p>
            <a:pPr>
              <a:spcAft>
                <a:spcPts val="0"/>
              </a:spcAft>
            </a:pPr>
            <a:r>
              <a:rPr lang="en-IN" sz="900" b="0" kern="0" dirty="0" smtClean="0">
                <a:latin typeface="Arial" panose="020B0604020202020204" pitchFamily="34" charset="0"/>
                <a:cs typeface="Arial" panose="020B0604020202020204" pitchFamily="34" charset="0"/>
              </a:rPr>
              <a:t>In </a:t>
            </a:r>
            <a:r>
              <a:rPr lang="en-IN" sz="900" b="0" kern="0" dirty="0">
                <a:latin typeface="Arial" panose="020B0604020202020204" pitchFamily="34" charset="0"/>
                <a:cs typeface="Arial" panose="020B0604020202020204" pitchFamily="34" charset="0"/>
              </a:rPr>
              <a:t>2014, India was among the top 5 countries for inbound tourism into Portugal. </a:t>
            </a:r>
            <a:r>
              <a:rPr lang="en-IN" sz="900" b="0" kern="0" dirty="0" smtClean="0">
                <a:latin typeface="Arial" panose="020B0604020202020204" pitchFamily="34" charset="0"/>
                <a:cs typeface="Arial" panose="020B0604020202020204" pitchFamily="34" charset="0"/>
              </a:rPr>
              <a:t>Portuguese delegations have </a:t>
            </a:r>
            <a:r>
              <a:rPr lang="en-IN" sz="900" b="0" kern="0" dirty="0">
                <a:latin typeface="Arial" panose="020B0604020202020204" pitchFamily="34" charset="0"/>
                <a:cs typeface="Arial" panose="020B0604020202020204" pitchFamily="34" charset="0"/>
              </a:rPr>
              <a:t>visited India to promote </a:t>
            </a:r>
            <a:r>
              <a:rPr lang="en-IN" sz="900" b="0" kern="0" dirty="0" smtClean="0">
                <a:latin typeface="Arial" panose="020B0604020202020204" pitchFamily="34" charset="0"/>
                <a:cs typeface="Arial" panose="020B0604020202020204" pitchFamily="34" charset="0"/>
              </a:rPr>
              <a:t>it as </a:t>
            </a:r>
            <a:r>
              <a:rPr lang="en-IN" sz="900" b="0" kern="0" dirty="0">
                <a:latin typeface="Arial" panose="020B0604020202020204" pitchFamily="34" charset="0"/>
                <a:cs typeface="Arial" panose="020B0604020202020204" pitchFamily="34" charset="0"/>
              </a:rPr>
              <a:t>a </a:t>
            </a:r>
            <a:r>
              <a:rPr lang="en-IN" sz="900" kern="0" dirty="0">
                <a:solidFill>
                  <a:schemeClr val="accent2"/>
                </a:solidFill>
                <a:latin typeface="Arial" panose="020B0604020202020204" pitchFamily="34" charset="0"/>
                <a:cs typeface="Arial" panose="020B0604020202020204" pitchFamily="34" charset="0"/>
              </a:rPr>
              <a:t>leisure destination</a:t>
            </a:r>
            <a:r>
              <a:rPr lang="en-IN" sz="900" b="0" kern="0" dirty="0" smtClean="0">
                <a:latin typeface="Arial" panose="020B0604020202020204" pitchFamily="34" charset="0"/>
                <a:cs typeface="Arial" panose="020B0604020202020204" pitchFamily="34" charset="0"/>
              </a:rPr>
              <a:t>. Architectural </a:t>
            </a:r>
            <a:r>
              <a:rPr lang="en-IN" sz="900" b="0" kern="0" dirty="0">
                <a:latin typeface="Arial" panose="020B0604020202020204" pitchFamily="34" charset="0"/>
                <a:cs typeface="Arial" panose="020B0604020202020204" pitchFamily="34" charset="0"/>
              </a:rPr>
              <a:t>restoration, hotel industry, tourist services, maintenance of heritage sites and tourism infrastructure are </a:t>
            </a:r>
            <a:r>
              <a:rPr lang="en-IN" sz="900" kern="0" dirty="0">
                <a:solidFill>
                  <a:schemeClr val="accent2"/>
                </a:solidFill>
                <a:latin typeface="Arial" panose="020B0604020202020204" pitchFamily="34" charset="0"/>
                <a:cs typeface="Arial" panose="020B0604020202020204" pitchFamily="34" charset="0"/>
              </a:rPr>
              <a:t>potential sectors </a:t>
            </a:r>
            <a:r>
              <a:rPr lang="en-IN" sz="900" kern="0" dirty="0" smtClean="0">
                <a:solidFill>
                  <a:schemeClr val="accent2"/>
                </a:solidFill>
                <a:latin typeface="Arial" panose="020B0604020202020204" pitchFamily="34" charset="0"/>
                <a:cs typeface="Arial" panose="020B0604020202020204" pitchFamily="34" charset="0"/>
              </a:rPr>
              <a:t>for </a:t>
            </a:r>
            <a:r>
              <a:rPr lang="en-IN" sz="900" kern="0" dirty="0">
                <a:solidFill>
                  <a:schemeClr val="accent2"/>
                </a:solidFill>
                <a:latin typeface="Arial" panose="020B0604020202020204" pitchFamily="34" charset="0"/>
                <a:cs typeface="Arial" panose="020B0604020202020204" pitchFamily="34" charset="0"/>
              </a:rPr>
              <a:t>bilateral collaboration</a:t>
            </a:r>
            <a:r>
              <a:rPr lang="en-IN" sz="900" kern="0" dirty="0" smtClean="0">
                <a:solidFill>
                  <a:schemeClr val="accent2"/>
                </a:solidFill>
                <a:latin typeface="Arial" panose="020B0604020202020204" pitchFamily="34" charset="0"/>
                <a:cs typeface="Arial" panose="020B0604020202020204" pitchFamily="34" charset="0"/>
              </a:rPr>
              <a:t>.</a:t>
            </a:r>
          </a:p>
          <a:p>
            <a:pPr>
              <a:spcAft>
                <a:spcPts val="0"/>
              </a:spcAft>
            </a:pPr>
            <a:r>
              <a:rPr lang="en-US" sz="900" b="0" kern="0" dirty="0" smtClean="0">
                <a:latin typeface="Arial" panose="020B0604020202020204" pitchFamily="34" charset="0"/>
                <a:cs typeface="Arial" panose="020B0604020202020204" pitchFamily="34" charset="0"/>
              </a:rPr>
              <a:t>Portugal has </a:t>
            </a:r>
            <a:r>
              <a:rPr lang="en-US" sz="900" kern="0" dirty="0" smtClean="0">
                <a:solidFill>
                  <a:schemeClr val="accent2"/>
                </a:solidFill>
                <a:latin typeface="Arial" panose="020B0604020202020204" pitchFamily="34" charset="0"/>
                <a:cs typeface="Arial" panose="020B0604020202020204" pitchFamily="34" charset="0"/>
              </a:rPr>
              <a:t>“gone digital” concerning tourism marketing</a:t>
            </a:r>
            <a:r>
              <a:rPr lang="en-US" sz="900" b="0" kern="0" dirty="0" smtClean="0">
                <a:latin typeface="Arial" panose="020B0604020202020204" pitchFamily="34" charset="0"/>
                <a:cs typeface="Arial" panose="020B0604020202020204" pitchFamily="34" charset="0"/>
              </a:rPr>
              <a:t>, this technic has shown to efficient for tourist attraction in a smart way. With segmented and directed marketing Portugal was able to “customize” the offer to the tourist, to  bring down the seasonality and to show exactly what they want to. This approach is part of a shared vision both of Portuguese government and </a:t>
            </a:r>
            <a:r>
              <a:rPr lang="en-US" sz="900" b="0" kern="0" dirty="0" err="1" smtClean="0">
                <a:latin typeface="Arial" panose="020B0604020202020204" pitchFamily="34" charset="0"/>
                <a:cs typeface="Arial" panose="020B0604020202020204" pitchFamily="34" charset="0"/>
              </a:rPr>
              <a:t>Turismo</a:t>
            </a:r>
            <a:r>
              <a:rPr lang="en-US" sz="900" b="0" kern="0" dirty="0" smtClean="0">
                <a:latin typeface="Arial" panose="020B0604020202020204" pitchFamily="34" charset="0"/>
                <a:cs typeface="Arial" panose="020B0604020202020204" pitchFamily="34" charset="0"/>
              </a:rPr>
              <a:t> de Portugal. India can replicate this strategy with the help of these players.</a:t>
            </a:r>
          </a:p>
          <a:p>
            <a:pPr>
              <a:spcAft>
                <a:spcPts val="0"/>
              </a:spcAft>
            </a:pPr>
            <a:r>
              <a:rPr lang="en-US" sz="900" b="0" kern="0" dirty="0" smtClean="0">
                <a:latin typeface="Arial" panose="020B0604020202020204" pitchFamily="34" charset="0"/>
                <a:cs typeface="Arial" panose="020B0604020202020204" pitchFamily="34" charset="0"/>
              </a:rPr>
              <a:t>“Low cost”, the </a:t>
            </a:r>
            <a:r>
              <a:rPr lang="en-US" sz="900" kern="0" dirty="0" smtClean="0">
                <a:solidFill>
                  <a:schemeClr val="accent2"/>
                </a:solidFill>
                <a:latin typeface="Arial" panose="020B0604020202020204" pitchFamily="34" charset="0"/>
                <a:cs typeface="Arial" panose="020B0604020202020204" pitchFamily="34" charset="0"/>
              </a:rPr>
              <a:t>budget airlines </a:t>
            </a:r>
            <a:r>
              <a:rPr lang="en-US" sz="900" b="0" kern="0" dirty="0" smtClean="0">
                <a:latin typeface="Arial" panose="020B0604020202020204" pitchFamily="34" charset="0"/>
                <a:cs typeface="Arial" panose="020B0604020202020204" pitchFamily="34" charset="0"/>
              </a:rPr>
              <a:t>brought a lot of passengers to Portugal. It is easy to come to Portugal and Portugal made sure that it was easy to like it. Budget airlines are an efficient way to bring people, this example can also be replicated by India.</a:t>
            </a:r>
          </a:p>
          <a:p>
            <a:pPr>
              <a:spcAft>
                <a:spcPts val="0"/>
              </a:spcAft>
            </a:pPr>
            <a:r>
              <a:rPr lang="en-US" sz="900" b="0" kern="0" dirty="0" smtClean="0">
                <a:latin typeface="Arial" panose="020B0604020202020204" pitchFamily="34" charset="0"/>
                <a:cs typeface="Arial" panose="020B0604020202020204" pitchFamily="34" charset="0"/>
              </a:rPr>
              <a:t>Portugal has </a:t>
            </a:r>
            <a:r>
              <a:rPr lang="en-US" sz="900" kern="0" dirty="0" smtClean="0">
                <a:solidFill>
                  <a:schemeClr val="accent2"/>
                </a:solidFill>
                <a:latin typeface="Arial" panose="020B0604020202020204" pitchFamily="34" charset="0"/>
                <a:cs typeface="Arial" panose="020B0604020202020204" pitchFamily="34" charset="0"/>
              </a:rPr>
              <a:t>many schools dedicated to Tourism services</a:t>
            </a:r>
            <a:r>
              <a:rPr lang="en-US" sz="900" b="0" kern="0" dirty="0" smtClean="0">
                <a:latin typeface="Arial" panose="020B0604020202020204" pitchFamily="34" charset="0"/>
                <a:cs typeface="Arial" panose="020B0604020202020204" pitchFamily="34" charset="0"/>
              </a:rPr>
              <a:t>, partnerships could allow Indian students to go to Portugal or Portuguese teachers to go to </a:t>
            </a:r>
            <a:r>
              <a:rPr lang="en-US" sz="900" b="0" kern="0" dirty="0">
                <a:latin typeface="Arial" panose="020B0604020202020204" pitchFamily="34" charset="0"/>
                <a:cs typeface="Arial" panose="020B0604020202020204" pitchFamily="34" charset="0"/>
              </a:rPr>
              <a:t>I</a:t>
            </a:r>
            <a:r>
              <a:rPr lang="en-US" sz="900" b="0" kern="0" dirty="0" smtClean="0">
                <a:latin typeface="Arial" panose="020B0604020202020204" pitchFamily="34" charset="0"/>
                <a:cs typeface="Arial" panose="020B0604020202020204" pitchFamily="34" charset="0"/>
              </a:rPr>
              <a:t>ndia in order to share their knowledge and to launch new programs.</a:t>
            </a:r>
          </a:p>
          <a:p>
            <a:pPr>
              <a:spcAft>
                <a:spcPts val="0"/>
              </a:spcAft>
            </a:pPr>
            <a:r>
              <a:rPr lang="en-US" sz="900" b="0" kern="0" dirty="0" smtClean="0">
                <a:latin typeface="Arial" panose="020B0604020202020204" pitchFamily="34" charset="0"/>
                <a:cs typeface="Arial" panose="020B0604020202020204" pitchFamily="34" charset="0"/>
              </a:rPr>
              <a:t>There is a gap in India’s </a:t>
            </a:r>
            <a:r>
              <a:rPr lang="en-US" sz="900" kern="0" dirty="0" smtClean="0">
                <a:solidFill>
                  <a:schemeClr val="accent2"/>
                </a:solidFill>
                <a:latin typeface="Arial" panose="020B0604020202020204" pitchFamily="34" charset="0"/>
                <a:cs typeface="Arial" panose="020B0604020202020204" pitchFamily="34" charset="0"/>
              </a:rPr>
              <a:t>Tourist </a:t>
            </a:r>
            <a:r>
              <a:rPr lang="en-US" sz="900" kern="0" dirty="0">
                <a:solidFill>
                  <a:schemeClr val="accent2"/>
                </a:solidFill>
                <a:latin typeface="Arial" panose="020B0604020202020204" pitchFamily="34" charset="0"/>
                <a:cs typeface="Arial" panose="020B0604020202020204" pitchFamily="34" charset="0"/>
              </a:rPr>
              <a:t>service Infrastructure</a:t>
            </a:r>
            <a:r>
              <a:rPr lang="en-US" sz="900" b="0" kern="0" dirty="0">
                <a:latin typeface="Arial" panose="020B0604020202020204" pitchFamily="34" charset="0"/>
                <a:cs typeface="Arial" panose="020B0604020202020204" pitchFamily="34" charset="0"/>
              </a:rPr>
              <a:t>, ATM network may be improved with </a:t>
            </a:r>
            <a:r>
              <a:rPr lang="en-US" sz="900" b="0" kern="0" dirty="0" smtClean="0">
                <a:latin typeface="Arial" panose="020B0604020202020204" pitchFamily="34" charset="0"/>
                <a:cs typeface="Arial" panose="020B0604020202020204" pitchFamily="34" charset="0"/>
              </a:rPr>
              <a:t>the help </a:t>
            </a:r>
            <a:r>
              <a:rPr lang="en-US" sz="900" b="0" kern="0" dirty="0">
                <a:latin typeface="Arial" panose="020B0604020202020204" pitchFamily="34" charset="0"/>
                <a:cs typeface="Arial" panose="020B0604020202020204" pitchFamily="34" charset="0"/>
              </a:rPr>
              <a:t>of SIBS, to name an example. Hotel rooms may also be created with partnerships with accommodation players </a:t>
            </a:r>
            <a:r>
              <a:rPr lang="en-US" sz="900" b="0" kern="0" dirty="0" smtClean="0">
                <a:latin typeface="Arial" panose="020B0604020202020204" pitchFamily="34" charset="0"/>
                <a:cs typeface="Arial" panose="020B0604020202020204" pitchFamily="34" charset="0"/>
              </a:rPr>
              <a:t>listed in previous pages. </a:t>
            </a:r>
            <a:endParaRPr lang="en-US" sz="900" b="0" kern="0" dirty="0">
              <a:latin typeface="Arial" panose="020B0604020202020204" pitchFamily="34" charset="0"/>
              <a:cs typeface="Arial" panose="020B0604020202020204" pitchFamily="34" charset="0"/>
            </a:endParaRPr>
          </a:p>
          <a:p>
            <a:endParaRPr lang="en-US" sz="900" b="0" kern="0" dirty="0" smtClean="0">
              <a:latin typeface="Arial" panose="020B0604020202020204" pitchFamily="34" charset="0"/>
              <a:cs typeface="Arial" panose="020B0604020202020204" pitchFamily="34" charset="0"/>
            </a:endParaRPr>
          </a:p>
          <a:p>
            <a:endParaRPr lang="en-US" sz="900" b="0" kern="0" dirty="0">
              <a:latin typeface="Arial" panose="020B0604020202020204" pitchFamily="34" charset="0"/>
              <a:cs typeface="Arial" panose="020B0604020202020204" pitchFamily="34" charset="0"/>
            </a:endParaRPr>
          </a:p>
          <a:p>
            <a:endParaRPr lang="en-US" sz="900" b="0" kern="0" dirty="0">
              <a:latin typeface="Arial" panose="020B0604020202020204" pitchFamily="34" charset="0"/>
              <a:cs typeface="Arial" panose="020B0604020202020204" pitchFamily="34" charset="0"/>
            </a:endParaRPr>
          </a:p>
          <a:p>
            <a:endParaRPr lang="en-US" sz="900" b="0" kern="0" dirty="0">
              <a:latin typeface="Arial" panose="020B0604020202020204" pitchFamily="34" charset="0"/>
              <a:cs typeface="Arial" panose="020B0604020202020204" pitchFamily="34" charset="0"/>
            </a:endParaRPr>
          </a:p>
          <a:p>
            <a:endParaRPr lang="en-US"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65325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5419" name="think-cell Slide" r:id="rId6" imgW="216" imgH="216" progId="TCLayout.ActiveDocument.1">
                  <p:embed/>
                </p:oleObj>
              </mc:Choice>
              <mc:Fallback>
                <p:oleObj name="think-cell Slide" r:id="rId6" imgW="216" imgH="216"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6" name="Picture Placeholder 5"/>
          <p:cNvPicPr>
            <a:picLocks noGrp="1" noChangeAspect="1"/>
          </p:cNvPicPr>
          <p:nvPr>
            <p:ph type="pic" sz="quarter" idx="19"/>
          </p:nvPr>
        </p:nvPicPr>
        <p:blipFill>
          <a:blip r:embed="rId8" cstate="print">
            <a:extLst>
              <a:ext uri="{28A0092B-C50C-407E-A947-70E740481C1C}">
                <a14:useLocalDpi xmlns:a14="http://schemas.microsoft.com/office/drawing/2010/main" val="0"/>
              </a:ext>
            </a:extLst>
          </a:blip>
          <a:srcRect l="33053" r="33053"/>
          <a:stretch>
            <a:fillRect/>
          </a:stretch>
        </p:blipFill>
        <p:spPr/>
      </p:pic>
      <p:sp>
        <p:nvSpPr>
          <p:cNvPr id="10" name="Title 2"/>
          <p:cNvSpPr>
            <a:spLocks noGrp="1"/>
          </p:cNvSpPr>
          <p:nvPr>
            <p:ph type="title"/>
          </p:nvPr>
        </p:nvSpPr>
        <p:spPr>
          <a:solidFill>
            <a:schemeClr val="accent4">
              <a:lumMod val="20000"/>
              <a:lumOff val="80000"/>
            </a:schemeClr>
          </a:solidFill>
        </p:spPr>
        <p:txBody>
          <a:bodyPr>
            <a:noAutofit/>
          </a:bodyPr>
          <a:lstStyle/>
          <a:p>
            <a:r>
              <a:rPr lang="en-US" sz="2000" dirty="0" smtClean="0">
                <a:latin typeface="Arial" panose="020B0604020202020204" pitchFamily="34" charset="0"/>
                <a:cs typeface="Arial" panose="020B0604020202020204" pitchFamily="34" charset="0"/>
              </a:rPr>
              <a:t>Infrastructure and Construction sector</a:t>
            </a:r>
            <a:endParaRPr lang="en-US" sz="2000" dirty="0">
              <a:latin typeface="Arial" panose="020B0604020202020204" pitchFamily="34" charset="0"/>
              <a:cs typeface="Arial" panose="020B0604020202020204" pitchFamily="34" charset="0"/>
            </a:endParaRPr>
          </a:p>
        </p:txBody>
      </p:sp>
      <p:sp>
        <p:nvSpPr>
          <p:cNvPr id="11" name="Text Placeholder 3"/>
          <p:cNvSpPr>
            <a:spLocks noGrp="1"/>
          </p:cNvSpPr>
          <p:nvPr>
            <p:ph type="body" sz="quarter" idx="18"/>
          </p:nvPr>
        </p:nvSpPr>
        <p:spPr>
          <a:prstGeom prst="rect">
            <a:avLst/>
          </a:prstGeom>
        </p:spPr>
        <p:txBody>
          <a:bodyPr>
            <a:normAutofit lnSpcReduction="10000"/>
          </a:bodyPr>
          <a:lstStyle/>
          <a:p>
            <a:r>
              <a:rPr lang="pt-PT"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custDataLst>
              <p:tags r:id="rId3"/>
            </p:custDataLst>
            <p:extLst/>
          </p:nvPr>
        </p:nvGraphicFramePr>
        <p:xfrm>
          <a:off x="3510810" y="1664072"/>
          <a:ext cx="2795728" cy="7767531"/>
        </p:xfrm>
        <a:graphic>
          <a:graphicData uri="http://schemas.openxmlformats.org/drawingml/2006/table">
            <a:tbl>
              <a:tblPr bandRow="1">
                <a:tableStyleId>{5C22544A-7EE6-4342-B048-85BDC9FD1C3A}</a:tableStyleId>
              </a:tblPr>
              <a:tblGrid>
                <a:gridCol w="2682363"/>
                <a:gridCol w="113365"/>
              </a:tblGrid>
              <a:tr h="279531">
                <a:tc gridSpan="2">
                  <a:txBody>
                    <a:bodyPr/>
                    <a:lstStyle/>
                    <a:p>
                      <a:pPr marL="0" indent="0" algn="l" defTabSz="914400" rtl="0" eaLnBrk="1" latinLnBrk="0" hangingPunct="1">
                        <a:lnSpc>
                          <a:spcPct val="100000"/>
                        </a:lnSpc>
                        <a:spcBef>
                          <a:spcPts val="0"/>
                        </a:spcBef>
                        <a:spcAft>
                          <a:spcPts val="0"/>
                        </a:spcAft>
                        <a:buSzPct val="100000"/>
                        <a:buNone/>
                      </a:pPr>
                      <a:r>
                        <a:rPr lang="en-US" sz="800" b="1" i="0" u="none" baseline="0" noProof="0" dirty="0" smtClean="0">
                          <a:solidFill>
                            <a:srgbClr val="FFFFFF"/>
                          </a:solidFill>
                          <a:latin typeface="Arial" panose="020B0604020202020204" pitchFamily="34" charset="0"/>
                        </a:rPr>
                        <a:t>Key Indicators</a:t>
                      </a:r>
                      <a:endParaRPr lang="en-US" sz="800" b="1" i="0" u="none" baseline="0" noProof="0" dirty="0">
                        <a:solidFill>
                          <a:srgbClr val="FFFFFF"/>
                        </a:solidFill>
                        <a:latin typeface="Arial" panose="020B0604020202020204" pitchFamily="34" charset="0"/>
                      </a:endParaRPr>
                    </a:p>
                  </a:txBody>
                  <a:tcPr marL="87965" marR="87965"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solidFill>
                      <a:srgbClr val="333333"/>
                    </a:solidFill>
                  </a:tcPr>
                </a:tc>
                <a:tc hMerge="1">
                  <a:txBody>
                    <a:bodyPr/>
                    <a:lstStyle/>
                    <a:p>
                      <a:endParaRPr lang="en-US" sz="100"/>
                    </a:p>
                  </a:txBody>
                  <a:tcPr marL="0" marR="0" marT="0" marB="0">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pPr>
                      <a:r>
                        <a:rPr lang="en-US" sz="2700" b="1" dirty="0" smtClean="0">
                          <a:solidFill>
                            <a:schemeClr val="tx1"/>
                          </a:solidFill>
                        </a:rPr>
                        <a:t>4%</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eaLnBrk="1"/>
                      <a:endParaRPr lang="en-US" sz="1100" dirty="0">
                        <a:solidFill>
                          <a:schemeClr val="tx1"/>
                        </a:solidFill>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spcAft>
                          <a:spcPts val="600"/>
                        </a:spcAft>
                      </a:pPr>
                      <a:r>
                        <a:rPr kumimoji="0" lang="en-US" sz="1200" b="1" i="0" u="none" strike="noStrike" kern="1200" cap="none" spc="0" normalizeH="0" baseline="0" noProof="0" dirty="0" smtClean="0">
                          <a:ln>
                            <a:noFill/>
                          </a:ln>
                          <a:solidFill>
                            <a:schemeClr val="tx1"/>
                          </a:solidFill>
                          <a:effectLst/>
                          <a:uLnTx/>
                          <a:uFillTx/>
                          <a:latin typeface="+mn-lt"/>
                          <a:ea typeface="+mn-ea"/>
                          <a:cs typeface="+mn-cs"/>
                        </a:rPr>
                        <a:t>Estimated weight of the construction’s Gross Value Added (GVA) on the Portuguese’s total GVA </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c>
                  <a:txBody>
                    <a:bodyPr/>
                    <a:lstStyle/>
                    <a:p>
                      <a:pPr eaLnBrk="1"/>
                      <a:endParaRPr lang="en-US" sz="1100" dirty="0">
                        <a:solidFill>
                          <a:schemeClr val="tx1"/>
                        </a:solidFill>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pPr>
                      <a:r>
                        <a:rPr lang="en-US" sz="2700" b="1" dirty="0" smtClean="0">
                          <a:solidFill>
                            <a:schemeClr val="tx1"/>
                          </a:solidFill>
                        </a:rPr>
                        <a:t>€16.8bn</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eaLnBrk="1"/>
                      <a:endParaRPr lang="en-US" sz="1100" dirty="0">
                        <a:solidFill>
                          <a:schemeClr val="tx1"/>
                        </a:solidFill>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spcAft>
                          <a:spcPts val="600"/>
                        </a:spcAft>
                      </a:pPr>
                      <a:r>
                        <a:rPr kumimoji="0" lang="en-US" sz="1200" b="1" i="0" u="none" strike="noStrike" kern="1200" cap="none" spc="0" normalizeH="0" baseline="0" noProof="0" dirty="0" smtClean="0">
                          <a:ln>
                            <a:noFill/>
                          </a:ln>
                          <a:solidFill>
                            <a:schemeClr val="tx1"/>
                          </a:solidFill>
                          <a:effectLst/>
                          <a:uLnTx/>
                          <a:uFillTx/>
                          <a:latin typeface="+mn-lt"/>
                          <a:ea typeface="+mn-ea"/>
                          <a:cs typeface="+mn-cs"/>
                        </a:rPr>
                        <a:t>Construction’s industry value in 2015</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c>
                  <a:txBody>
                    <a:bodyPr/>
                    <a:lstStyle/>
                    <a:p>
                      <a:pPr eaLnBrk="1"/>
                      <a:endParaRPr lang="en-US" sz="1100" dirty="0">
                        <a:solidFill>
                          <a:schemeClr val="tx1"/>
                        </a:solidFill>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pPr>
                      <a:r>
                        <a:rPr lang="en-US" sz="2700" b="1" kern="1200" dirty="0" smtClean="0">
                          <a:solidFill>
                            <a:schemeClr val="tx1"/>
                          </a:solidFill>
                          <a:latin typeface="+mn-lt"/>
                          <a:ea typeface="+mn-ea"/>
                          <a:cs typeface="+mn-cs"/>
                        </a:rPr>
                        <a:t>90%</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eaLnBrk="1"/>
                      <a:endParaRPr lang="en-US" sz="1100" dirty="0">
                        <a:solidFill>
                          <a:schemeClr val="tx1"/>
                        </a:solidFill>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spcAft>
                          <a:spcPts val="600"/>
                        </a:spcAft>
                      </a:pPr>
                      <a:r>
                        <a:rPr kumimoji="0" lang="en-US" sz="1200" b="1" i="0" u="none" strike="noStrike" kern="1200" cap="none" spc="0" normalizeH="0" baseline="0" noProof="0" dirty="0" smtClean="0">
                          <a:ln>
                            <a:noFill/>
                          </a:ln>
                          <a:solidFill>
                            <a:schemeClr val="tx1"/>
                          </a:solidFill>
                          <a:effectLst/>
                          <a:uLnTx/>
                          <a:uFillTx/>
                          <a:latin typeface="+mn-lt"/>
                          <a:ea typeface="+mn-ea"/>
                          <a:cs typeface="+mn-cs"/>
                        </a:rPr>
                        <a:t>Of the industry’s value came from residential and non residential segments</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eaLnBrk="1"/>
                      <a:endParaRPr lang="en-US" sz="1100" dirty="0">
                        <a:solidFill>
                          <a:schemeClr val="tx1"/>
                        </a:solidFill>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noFill/>
                      <a:prstDash val="solid"/>
                      <a:round/>
                      <a:headEnd type="none" w="med" len="med"/>
                      <a:tailEnd type="none" w="med" len="med"/>
                    </a:lnB>
                    <a:noFill/>
                  </a:tcPr>
                </a:tc>
              </a:tr>
              <a:tr h="936000">
                <a:tc>
                  <a:txBody>
                    <a:bodyPr/>
                    <a:lstStyle/>
                    <a:p>
                      <a:pPr>
                        <a:lnSpc>
                          <a:spcPct val="100000"/>
                        </a:lnSpc>
                      </a:pPr>
                      <a:r>
                        <a:rPr lang="en-US" sz="2700" b="1" kern="1200" dirty="0" smtClean="0">
                          <a:solidFill>
                            <a:schemeClr val="tx1"/>
                          </a:solidFill>
                          <a:latin typeface="+mn-lt"/>
                          <a:ea typeface="+mn-ea"/>
                          <a:cs typeface="+mn-cs"/>
                        </a:rPr>
                        <a:t>€17.7bn</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eaLnBrk="1"/>
                      <a:endParaRPr lang="en-US" sz="1100" dirty="0">
                        <a:solidFill>
                          <a:schemeClr val="tx1"/>
                        </a:solidFill>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no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smtClean="0">
                          <a:ln>
                            <a:noFill/>
                          </a:ln>
                          <a:solidFill>
                            <a:schemeClr val="tx1"/>
                          </a:solidFill>
                          <a:effectLst/>
                          <a:uLnTx/>
                          <a:uFillTx/>
                          <a:latin typeface="+mn-lt"/>
                          <a:ea typeface="+mn-ea"/>
                          <a:cs typeface="+mn-cs"/>
                        </a:rPr>
                        <a:t>Expected industry’s value for 2020</a:t>
                      </a: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0" marR="0" indent="0" algn="l" defTabSz="914400" rtl="0" eaLnBrk="1" fontAlgn="auto" latinLnBrk="0" hangingPunct="1">
                        <a:lnSpc>
                          <a:spcPct val="100000"/>
                        </a:lnSpc>
                        <a:spcBef>
                          <a:spcPts val="0"/>
                        </a:spcBef>
                        <a:spcAft>
                          <a:spcPts val="600"/>
                        </a:spcAft>
                        <a:buClrTx/>
                        <a:buSzTx/>
                        <a:buFontTx/>
                        <a:buNone/>
                        <a:tabLst/>
                        <a:defRPr/>
                      </a:pPr>
                      <a:r>
                        <a:rPr lang="en-US" sz="700" b="0" i="0" u="none" strike="noStrike" kern="1200" baseline="0" dirty="0" smtClean="0">
                          <a:solidFill>
                            <a:schemeClr val="tx1"/>
                          </a:solidFill>
                          <a:latin typeface="+mn-lt"/>
                          <a:ea typeface="+mn-ea"/>
                          <a:cs typeface="+mn-cs"/>
                        </a:rPr>
                        <a:t>.</a:t>
                      </a:r>
                      <a:endParaRPr lang="en-US" sz="700" dirty="0" smtClean="0">
                        <a:solidFill>
                          <a:schemeClr val="tx1"/>
                        </a:solidFill>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c>
                  <a:txBody>
                    <a:bodyPr/>
                    <a:lstStyle/>
                    <a:p>
                      <a:pPr eaLnBrk="1"/>
                      <a:endParaRPr lang="en-US" sz="1100" dirty="0">
                        <a:solidFill>
                          <a:schemeClr val="tx1"/>
                        </a:solidFill>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bl>
          </a:graphicData>
        </a:graphic>
      </p:graphicFrame>
      <p:sp>
        <p:nvSpPr>
          <p:cNvPr id="14" name="Freeform 11"/>
          <p:cNvSpPr>
            <a:spLocks noEditPoints="1"/>
          </p:cNvSpPr>
          <p:nvPr/>
        </p:nvSpPr>
        <p:spPr bwMode="auto">
          <a:xfrm>
            <a:off x="2482804" y="728036"/>
            <a:ext cx="776317" cy="510904"/>
          </a:xfrm>
          <a:custGeom>
            <a:avLst/>
            <a:gdLst>
              <a:gd name="T0" fmla="*/ 90 w 848"/>
              <a:gd name="T1" fmla="*/ 437 h 498"/>
              <a:gd name="T2" fmla="*/ 212 w 848"/>
              <a:gd name="T3" fmla="*/ 437 h 498"/>
              <a:gd name="T4" fmla="*/ 151 w 848"/>
              <a:gd name="T5" fmla="*/ 471 h 498"/>
              <a:gd name="T6" fmla="*/ 151 w 848"/>
              <a:gd name="T7" fmla="*/ 404 h 498"/>
              <a:gd name="T8" fmla="*/ 151 w 848"/>
              <a:gd name="T9" fmla="*/ 471 h 498"/>
              <a:gd name="T10" fmla="*/ 487 w 848"/>
              <a:gd name="T11" fmla="*/ 346 h 498"/>
              <a:gd name="T12" fmla="*/ 341 w 848"/>
              <a:gd name="T13" fmla="*/ 307 h 498"/>
              <a:gd name="T14" fmla="*/ 304 w 848"/>
              <a:gd name="T15" fmla="*/ 388 h 498"/>
              <a:gd name="T16" fmla="*/ 263 w 848"/>
              <a:gd name="T17" fmla="*/ 100 h 498"/>
              <a:gd name="T18" fmla="*/ 123 w 848"/>
              <a:gd name="T19" fmla="*/ 134 h 498"/>
              <a:gd name="T20" fmla="*/ 0 w 848"/>
              <a:gd name="T21" fmla="*/ 299 h 498"/>
              <a:gd name="T22" fmla="*/ 67 w 848"/>
              <a:gd name="T23" fmla="*/ 437 h 498"/>
              <a:gd name="T24" fmla="*/ 77 w 848"/>
              <a:gd name="T25" fmla="*/ 400 h 498"/>
              <a:gd name="T26" fmla="*/ 235 w 848"/>
              <a:gd name="T27" fmla="*/ 437 h 498"/>
              <a:gd name="T28" fmla="*/ 496 w 848"/>
              <a:gd name="T29" fmla="*/ 437 h 498"/>
              <a:gd name="T30" fmla="*/ 335 w 848"/>
              <a:gd name="T31" fmla="*/ 388 h 498"/>
              <a:gd name="T32" fmla="*/ 406 w 848"/>
              <a:gd name="T33" fmla="*/ 369 h 498"/>
              <a:gd name="T34" fmla="*/ 804 w 848"/>
              <a:gd name="T35" fmla="*/ 255 h 498"/>
              <a:gd name="T36" fmla="*/ 799 w 848"/>
              <a:gd name="T37" fmla="*/ 183 h 498"/>
              <a:gd name="T38" fmla="*/ 224 w 848"/>
              <a:gd name="T39" fmla="*/ 266 h 498"/>
              <a:gd name="T40" fmla="*/ 145 w 848"/>
              <a:gd name="T41" fmla="*/ 167 h 498"/>
              <a:gd name="T42" fmla="*/ 224 w 848"/>
              <a:gd name="T43" fmla="*/ 266 h 498"/>
              <a:gd name="T44" fmla="*/ 741 w 848"/>
              <a:gd name="T45" fmla="*/ 437 h 498"/>
              <a:gd name="T46" fmla="*/ 804 w 848"/>
              <a:gd name="T47" fmla="*/ 388 h 498"/>
              <a:gd name="T48" fmla="*/ 663 w 848"/>
              <a:gd name="T49" fmla="*/ 437 h 498"/>
              <a:gd name="T50" fmla="*/ 518 w 848"/>
              <a:gd name="T51" fmla="*/ 437 h 498"/>
              <a:gd name="T52" fmla="*/ 641 w 848"/>
              <a:gd name="T53" fmla="*/ 437 h 498"/>
              <a:gd name="T54" fmla="*/ 579 w 848"/>
              <a:gd name="T55" fmla="*/ 471 h 498"/>
              <a:gd name="T56" fmla="*/ 579 w 848"/>
              <a:gd name="T57" fmla="*/ 404 h 498"/>
              <a:gd name="T58" fmla="*/ 579 w 848"/>
              <a:gd name="T59" fmla="*/ 471 h 498"/>
              <a:gd name="T60" fmla="*/ 795 w 848"/>
              <a:gd name="T61" fmla="*/ 6 h 498"/>
              <a:gd name="T62" fmla="*/ 749 w 848"/>
              <a:gd name="T63" fmla="*/ 16 h 498"/>
              <a:gd name="T64" fmla="*/ 610 w 848"/>
              <a:gd name="T65" fmla="*/ 18 h 498"/>
              <a:gd name="T66" fmla="*/ 303 w 848"/>
              <a:gd name="T67" fmla="*/ 172 h 498"/>
              <a:gd name="T68" fmla="*/ 490 w 848"/>
              <a:gd name="T69" fmla="*/ 334 h 498"/>
              <a:gd name="T70" fmla="*/ 800 w 848"/>
              <a:gd name="T71" fmla="*/ 169 h 498"/>
              <a:gd name="T72" fmla="*/ 843 w 848"/>
              <a:gd name="T73" fmla="*/ 155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8" h="498">
                <a:moveTo>
                  <a:pt x="151" y="377"/>
                </a:moveTo>
                <a:cubicBezTo>
                  <a:pt x="117" y="377"/>
                  <a:pt x="90" y="404"/>
                  <a:pt x="90" y="437"/>
                </a:cubicBezTo>
                <a:cubicBezTo>
                  <a:pt x="90" y="471"/>
                  <a:pt x="117" y="498"/>
                  <a:pt x="151" y="498"/>
                </a:cubicBezTo>
                <a:cubicBezTo>
                  <a:pt x="185" y="498"/>
                  <a:pt x="212" y="471"/>
                  <a:pt x="212" y="437"/>
                </a:cubicBezTo>
                <a:cubicBezTo>
                  <a:pt x="212" y="404"/>
                  <a:pt x="185" y="377"/>
                  <a:pt x="151" y="377"/>
                </a:cubicBezTo>
                <a:close/>
                <a:moveTo>
                  <a:pt x="151" y="471"/>
                </a:moveTo>
                <a:cubicBezTo>
                  <a:pt x="133" y="471"/>
                  <a:pt x="118" y="456"/>
                  <a:pt x="118" y="437"/>
                </a:cubicBezTo>
                <a:cubicBezTo>
                  <a:pt x="118" y="419"/>
                  <a:pt x="133" y="404"/>
                  <a:pt x="151" y="404"/>
                </a:cubicBezTo>
                <a:cubicBezTo>
                  <a:pt x="170" y="404"/>
                  <a:pt x="185" y="419"/>
                  <a:pt x="185" y="437"/>
                </a:cubicBezTo>
                <a:cubicBezTo>
                  <a:pt x="185" y="456"/>
                  <a:pt x="170" y="471"/>
                  <a:pt x="151" y="471"/>
                </a:cubicBezTo>
                <a:close/>
                <a:moveTo>
                  <a:pt x="703" y="267"/>
                </a:moveTo>
                <a:cubicBezTo>
                  <a:pt x="487" y="346"/>
                  <a:pt x="487" y="346"/>
                  <a:pt x="487" y="346"/>
                </a:cubicBezTo>
                <a:cubicBezTo>
                  <a:pt x="357" y="351"/>
                  <a:pt x="357" y="351"/>
                  <a:pt x="357" y="351"/>
                </a:cubicBezTo>
                <a:cubicBezTo>
                  <a:pt x="341" y="307"/>
                  <a:pt x="341" y="307"/>
                  <a:pt x="341" y="307"/>
                </a:cubicBezTo>
                <a:cubicBezTo>
                  <a:pt x="326" y="318"/>
                  <a:pt x="318" y="326"/>
                  <a:pt x="321" y="330"/>
                </a:cubicBezTo>
                <a:cubicBezTo>
                  <a:pt x="316" y="343"/>
                  <a:pt x="310" y="364"/>
                  <a:pt x="304" y="388"/>
                </a:cubicBezTo>
                <a:cubicBezTo>
                  <a:pt x="263" y="388"/>
                  <a:pt x="263" y="388"/>
                  <a:pt x="263" y="388"/>
                </a:cubicBezTo>
                <a:cubicBezTo>
                  <a:pt x="263" y="100"/>
                  <a:pt x="263" y="100"/>
                  <a:pt x="263" y="100"/>
                </a:cubicBezTo>
                <a:cubicBezTo>
                  <a:pt x="123" y="100"/>
                  <a:pt x="123" y="100"/>
                  <a:pt x="123" y="100"/>
                </a:cubicBezTo>
                <a:cubicBezTo>
                  <a:pt x="123" y="134"/>
                  <a:pt x="123" y="134"/>
                  <a:pt x="123" y="134"/>
                </a:cubicBezTo>
                <a:cubicBezTo>
                  <a:pt x="79" y="266"/>
                  <a:pt x="79" y="266"/>
                  <a:pt x="79" y="266"/>
                </a:cubicBezTo>
                <a:cubicBezTo>
                  <a:pt x="0" y="299"/>
                  <a:pt x="0" y="299"/>
                  <a:pt x="0" y="299"/>
                </a:cubicBezTo>
                <a:cubicBezTo>
                  <a:pt x="0" y="437"/>
                  <a:pt x="0" y="437"/>
                  <a:pt x="0" y="437"/>
                </a:cubicBezTo>
                <a:cubicBezTo>
                  <a:pt x="67" y="437"/>
                  <a:pt x="67" y="437"/>
                  <a:pt x="67" y="437"/>
                </a:cubicBezTo>
                <a:cubicBezTo>
                  <a:pt x="67" y="436"/>
                  <a:pt x="68" y="434"/>
                  <a:pt x="68" y="432"/>
                </a:cubicBezTo>
                <a:cubicBezTo>
                  <a:pt x="68" y="420"/>
                  <a:pt x="72" y="410"/>
                  <a:pt x="77" y="400"/>
                </a:cubicBezTo>
                <a:cubicBezTo>
                  <a:pt x="91" y="373"/>
                  <a:pt x="119" y="355"/>
                  <a:pt x="151" y="355"/>
                </a:cubicBezTo>
                <a:cubicBezTo>
                  <a:pt x="197" y="355"/>
                  <a:pt x="235" y="392"/>
                  <a:pt x="235" y="437"/>
                </a:cubicBezTo>
                <a:cubicBezTo>
                  <a:pt x="235" y="437"/>
                  <a:pt x="283" y="438"/>
                  <a:pt x="359" y="437"/>
                </a:cubicBezTo>
                <a:cubicBezTo>
                  <a:pt x="429" y="437"/>
                  <a:pt x="496" y="437"/>
                  <a:pt x="496" y="437"/>
                </a:cubicBezTo>
                <a:cubicBezTo>
                  <a:pt x="496" y="419"/>
                  <a:pt x="502" y="402"/>
                  <a:pt x="512" y="388"/>
                </a:cubicBezTo>
                <a:cubicBezTo>
                  <a:pt x="335" y="388"/>
                  <a:pt x="335" y="388"/>
                  <a:pt x="335" y="388"/>
                </a:cubicBezTo>
                <a:cubicBezTo>
                  <a:pt x="339" y="374"/>
                  <a:pt x="343" y="361"/>
                  <a:pt x="346" y="351"/>
                </a:cubicBezTo>
                <a:cubicBezTo>
                  <a:pt x="364" y="362"/>
                  <a:pt x="384" y="369"/>
                  <a:pt x="406" y="369"/>
                </a:cubicBezTo>
                <a:cubicBezTo>
                  <a:pt x="689" y="369"/>
                  <a:pt x="689" y="369"/>
                  <a:pt x="689" y="369"/>
                </a:cubicBezTo>
                <a:cubicBezTo>
                  <a:pt x="752" y="369"/>
                  <a:pt x="804" y="318"/>
                  <a:pt x="804" y="255"/>
                </a:cubicBezTo>
                <a:cubicBezTo>
                  <a:pt x="804" y="214"/>
                  <a:pt x="804" y="214"/>
                  <a:pt x="804" y="214"/>
                </a:cubicBezTo>
                <a:cubicBezTo>
                  <a:pt x="804" y="203"/>
                  <a:pt x="802" y="193"/>
                  <a:pt x="799" y="183"/>
                </a:cubicBezTo>
                <a:lnTo>
                  <a:pt x="703" y="267"/>
                </a:lnTo>
                <a:close/>
                <a:moveTo>
                  <a:pt x="224" y="266"/>
                </a:moveTo>
                <a:cubicBezTo>
                  <a:pt x="112" y="266"/>
                  <a:pt x="112" y="266"/>
                  <a:pt x="112" y="266"/>
                </a:cubicBezTo>
                <a:cubicBezTo>
                  <a:pt x="145" y="167"/>
                  <a:pt x="145" y="167"/>
                  <a:pt x="145" y="167"/>
                </a:cubicBezTo>
                <a:cubicBezTo>
                  <a:pt x="224" y="167"/>
                  <a:pt x="224" y="167"/>
                  <a:pt x="224" y="167"/>
                </a:cubicBezTo>
                <a:lnTo>
                  <a:pt x="224" y="266"/>
                </a:lnTo>
                <a:close/>
                <a:moveTo>
                  <a:pt x="663" y="437"/>
                </a:moveTo>
                <a:cubicBezTo>
                  <a:pt x="741" y="437"/>
                  <a:pt x="741" y="437"/>
                  <a:pt x="741" y="437"/>
                </a:cubicBezTo>
                <a:cubicBezTo>
                  <a:pt x="804" y="422"/>
                  <a:pt x="804" y="422"/>
                  <a:pt x="804" y="422"/>
                </a:cubicBezTo>
                <a:cubicBezTo>
                  <a:pt x="804" y="388"/>
                  <a:pt x="804" y="388"/>
                  <a:pt x="804" y="388"/>
                </a:cubicBezTo>
                <a:cubicBezTo>
                  <a:pt x="646" y="388"/>
                  <a:pt x="646" y="388"/>
                  <a:pt x="646" y="388"/>
                </a:cubicBezTo>
                <a:cubicBezTo>
                  <a:pt x="657" y="402"/>
                  <a:pt x="663" y="419"/>
                  <a:pt x="663" y="437"/>
                </a:cubicBezTo>
                <a:close/>
                <a:moveTo>
                  <a:pt x="579" y="377"/>
                </a:moveTo>
                <a:cubicBezTo>
                  <a:pt x="545" y="377"/>
                  <a:pt x="518" y="404"/>
                  <a:pt x="518" y="437"/>
                </a:cubicBezTo>
                <a:cubicBezTo>
                  <a:pt x="518" y="471"/>
                  <a:pt x="545" y="498"/>
                  <a:pt x="579" y="498"/>
                </a:cubicBezTo>
                <a:cubicBezTo>
                  <a:pt x="613" y="498"/>
                  <a:pt x="641" y="471"/>
                  <a:pt x="641" y="437"/>
                </a:cubicBezTo>
                <a:cubicBezTo>
                  <a:pt x="641" y="404"/>
                  <a:pt x="613" y="377"/>
                  <a:pt x="579" y="377"/>
                </a:cubicBezTo>
                <a:close/>
                <a:moveTo>
                  <a:pt x="579" y="471"/>
                </a:moveTo>
                <a:cubicBezTo>
                  <a:pt x="561" y="471"/>
                  <a:pt x="546" y="456"/>
                  <a:pt x="546" y="437"/>
                </a:cubicBezTo>
                <a:cubicBezTo>
                  <a:pt x="546" y="419"/>
                  <a:pt x="561" y="404"/>
                  <a:pt x="579" y="404"/>
                </a:cubicBezTo>
                <a:cubicBezTo>
                  <a:pt x="598" y="404"/>
                  <a:pt x="613" y="419"/>
                  <a:pt x="613" y="437"/>
                </a:cubicBezTo>
                <a:cubicBezTo>
                  <a:pt x="613" y="456"/>
                  <a:pt x="598" y="471"/>
                  <a:pt x="579" y="471"/>
                </a:cubicBezTo>
                <a:close/>
                <a:moveTo>
                  <a:pt x="847" y="146"/>
                </a:moveTo>
                <a:cubicBezTo>
                  <a:pt x="795" y="6"/>
                  <a:pt x="795" y="6"/>
                  <a:pt x="795" y="6"/>
                </a:cubicBezTo>
                <a:cubicBezTo>
                  <a:pt x="794" y="2"/>
                  <a:pt x="790" y="0"/>
                  <a:pt x="786" y="2"/>
                </a:cubicBezTo>
                <a:cubicBezTo>
                  <a:pt x="749" y="16"/>
                  <a:pt x="749" y="16"/>
                  <a:pt x="749" y="16"/>
                </a:cubicBezTo>
                <a:cubicBezTo>
                  <a:pt x="747" y="16"/>
                  <a:pt x="745" y="18"/>
                  <a:pt x="745" y="19"/>
                </a:cubicBezTo>
                <a:cubicBezTo>
                  <a:pt x="610" y="18"/>
                  <a:pt x="610" y="18"/>
                  <a:pt x="610" y="18"/>
                </a:cubicBezTo>
                <a:cubicBezTo>
                  <a:pt x="402" y="94"/>
                  <a:pt x="402" y="94"/>
                  <a:pt x="402" y="94"/>
                </a:cubicBezTo>
                <a:cubicBezTo>
                  <a:pt x="303" y="172"/>
                  <a:pt x="303" y="172"/>
                  <a:pt x="303" y="172"/>
                </a:cubicBezTo>
                <a:cubicBezTo>
                  <a:pt x="365" y="339"/>
                  <a:pt x="365" y="339"/>
                  <a:pt x="365" y="339"/>
                </a:cubicBezTo>
                <a:cubicBezTo>
                  <a:pt x="490" y="334"/>
                  <a:pt x="490" y="334"/>
                  <a:pt x="490" y="334"/>
                </a:cubicBezTo>
                <a:cubicBezTo>
                  <a:pt x="699" y="257"/>
                  <a:pt x="699" y="257"/>
                  <a:pt x="699" y="257"/>
                </a:cubicBezTo>
                <a:cubicBezTo>
                  <a:pt x="800" y="169"/>
                  <a:pt x="800" y="169"/>
                  <a:pt x="800" y="169"/>
                </a:cubicBezTo>
                <a:cubicBezTo>
                  <a:pt x="802" y="169"/>
                  <a:pt x="803" y="169"/>
                  <a:pt x="805" y="168"/>
                </a:cubicBezTo>
                <a:cubicBezTo>
                  <a:pt x="843" y="155"/>
                  <a:pt x="843" y="155"/>
                  <a:pt x="843" y="155"/>
                </a:cubicBezTo>
                <a:cubicBezTo>
                  <a:pt x="846" y="153"/>
                  <a:pt x="848" y="149"/>
                  <a:pt x="847" y="1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5069719" y="2702582"/>
            <a:ext cx="1083630"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EYInterstate Light" panose="02000506000000020004" pitchFamily="2" charset="0"/>
              </a:rPr>
              <a:t>Source</a:t>
            </a:r>
            <a:r>
              <a:rPr lang="pt-PT" sz="700" dirty="0" smtClean="0">
                <a:solidFill>
                  <a:srgbClr val="000000"/>
                </a:solidFill>
                <a:latin typeface="EYInterstate Light" panose="02000506000000020004" pitchFamily="2" charset="0"/>
              </a:rPr>
              <a:t>: INE </a:t>
            </a:r>
            <a:r>
              <a:rPr lang="pt-PT" sz="700" dirty="0" err="1" smtClean="0">
                <a:solidFill>
                  <a:srgbClr val="000000"/>
                </a:solidFill>
                <a:latin typeface="EYInterstate Light" panose="02000506000000020004" pitchFamily="2" charset="0"/>
              </a:rPr>
              <a:t>and</a:t>
            </a:r>
            <a:r>
              <a:rPr lang="pt-PT" sz="700" dirty="0" smtClean="0">
                <a:solidFill>
                  <a:srgbClr val="000000"/>
                </a:solidFill>
                <a:latin typeface="EYInterstate Light" panose="02000506000000020004" pitchFamily="2" charset="0"/>
              </a:rPr>
              <a:t> PORDATA</a:t>
            </a:r>
          </a:p>
        </p:txBody>
      </p:sp>
      <p:sp>
        <p:nvSpPr>
          <p:cNvPr id="15" name="TextBox 14"/>
          <p:cNvSpPr txBox="1"/>
          <p:nvPr/>
        </p:nvSpPr>
        <p:spPr>
          <a:xfrm>
            <a:off x="5390319" y="4578070"/>
            <a:ext cx="763030"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EYInterstate Light" panose="02000506000000020004" pitchFamily="2" charset="0"/>
              </a:rPr>
              <a:t>Source</a:t>
            </a:r>
            <a:r>
              <a:rPr lang="pt-PT" sz="700" dirty="0" smtClean="0">
                <a:solidFill>
                  <a:srgbClr val="000000"/>
                </a:solidFill>
                <a:latin typeface="EYInterstate Light" panose="02000506000000020004" pitchFamily="2" charset="0"/>
              </a:rPr>
              <a:t>: </a:t>
            </a:r>
            <a:r>
              <a:rPr lang="pt-PT" sz="700" dirty="0" err="1" smtClean="0">
                <a:solidFill>
                  <a:srgbClr val="000000"/>
                </a:solidFill>
                <a:latin typeface="EYInterstate Light" panose="02000506000000020004" pitchFamily="2" charset="0"/>
              </a:rPr>
              <a:t>Marketline</a:t>
            </a:r>
            <a:endParaRPr lang="pt-PT" sz="700" dirty="0" smtClean="0">
              <a:solidFill>
                <a:srgbClr val="000000"/>
              </a:solidFill>
              <a:latin typeface="EYInterstate Light" panose="02000506000000020004" pitchFamily="2" charset="0"/>
            </a:endParaRPr>
          </a:p>
        </p:txBody>
      </p:sp>
      <p:sp>
        <p:nvSpPr>
          <p:cNvPr id="16" name="TextBox 15"/>
          <p:cNvSpPr txBox="1"/>
          <p:nvPr/>
        </p:nvSpPr>
        <p:spPr>
          <a:xfrm>
            <a:off x="5379935" y="6453558"/>
            <a:ext cx="763030"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EYInterstate Light" panose="02000506000000020004" pitchFamily="2" charset="0"/>
              </a:rPr>
              <a:t>Source</a:t>
            </a:r>
            <a:r>
              <a:rPr lang="pt-PT" sz="700" dirty="0" smtClean="0">
                <a:solidFill>
                  <a:srgbClr val="000000"/>
                </a:solidFill>
                <a:latin typeface="EYInterstate Light" panose="02000506000000020004" pitchFamily="2" charset="0"/>
              </a:rPr>
              <a:t>: </a:t>
            </a:r>
            <a:r>
              <a:rPr lang="pt-PT" sz="700" dirty="0" err="1" smtClean="0">
                <a:solidFill>
                  <a:srgbClr val="000000"/>
                </a:solidFill>
                <a:latin typeface="EYInterstate Light" panose="02000506000000020004" pitchFamily="2" charset="0"/>
              </a:rPr>
              <a:t>Marketline</a:t>
            </a:r>
            <a:endParaRPr lang="pt-PT" sz="700" dirty="0" smtClean="0">
              <a:solidFill>
                <a:srgbClr val="000000"/>
              </a:solidFill>
              <a:latin typeface="EYInterstate Light" panose="02000506000000020004" pitchFamily="2" charset="0"/>
            </a:endParaRPr>
          </a:p>
        </p:txBody>
      </p:sp>
      <p:sp>
        <p:nvSpPr>
          <p:cNvPr id="17" name="TextBox 16"/>
          <p:cNvSpPr txBox="1"/>
          <p:nvPr/>
        </p:nvSpPr>
        <p:spPr>
          <a:xfrm>
            <a:off x="5379935" y="8324034"/>
            <a:ext cx="763030"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EYInterstate Light" panose="02000506000000020004" pitchFamily="2" charset="0"/>
              </a:rPr>
              <a:t>Source</a:t>
            </a:r>
            <a:r>
              <a:rPr lang="pt-PT" sz="700" dirty="0" smtClean="0">
                <a:solidFill>
                  <a:srgbClr val="000000"/>
                </a:solidFill>
                <a:latin typeface="EYInterstate Light" panose="02000506000000020004" pitchFamily="2" charset="0"/>
              </a:rPr>
              <a:t>: </a:t>
            </a:r>
            <a:r>
              <a:rPr lang="pt-PT" sz="700" dirty="0" err="1" smtClean="0">
                <a:solidFill>
                  <a:srgbClr val="000000"/>
                </a:solidFill>
                <a:latin typeface="EYInterstate Light" panose="02000506000000020004" pitchFamily="2" charset="0"/>
              </a:rPr>
              <a:t>Marketline</a:t>
            </a:r>
            <a:endParaRPr lang="pt-PT" sz="700" dirty="0" smtClean="0">
              <a:solidFill>
                <a:srgbClr val="000000"/>
              </a:solidFill>
              <a:latin typeface="EYInterstate Light" panose="02000506000000020004" pitchFamily="2" charset="0"/>
            </a:endParaRPr>
          </a:p>
        </p:txBody>
      </p:sp>
      <p:sp>
        <p:nvSpPr>
          <p:cNvPr id="4" name="Slide Number Placeholder 3"/>
          <p:cNvSpPr>
            <a:spLocks noGrp="1"/>
          </p:cNvSpPr>
          <p:nvPr>
            <p:ph type="sldNum" sz="quarter" idx="11"/>
          </p:nvPr>
        </p:nvSpPr>
        <p:spPr/>
        <p:txBody>
          <a:bodyPr/>
          <a:lstStyle/>
          <a:p>
            <a:pPr>
              <a:defRPr/>
            </a:pPr>
            <a:fld id="{B8325105-167D-4862-BDE6-B81FF841FD87}" type="slidenum">
              <a:rPr lang="en-US" smtClean="0"/>
              <a:pPr>
                <a:defRPr/>
              </a:pPr>
              <a:t>49</a:t>
            </a:fld>
            <a:endParaRPr lang="en-US" dirty="0"/>
          </a:p>
        </p:txBody>
      </p:sp>
    </p:spTree>
    <p:extLst>
      <p:ext uri="{BB962C8B-B14F-4D97-AF65-F5344CB8AC3E}">
        <p14:creationId xmlns:p14="http://schemas.microsoft.com/office/powerpoint/2010/main" val="7356352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5782" y="502492"/>
            <a:ext cx="5750756" cy="984996"/>
          </a:xfrm>
        </p:spPr>
        <p:txBody>
          <a:bodyPr anchor="t">
            <a:normAutofit/>
          </a:bodyPr>
          <a:lstStyle/>
          <a:p>
            <a:r>
              <a:rPr lang="en-US" dirty="0" smtClean="0">
                <a:latin typeface="Arial" panose="020B0604020202020204" pitchFamily="34" charset="0"/>
                <a:cs typeface="Arial" panose="020B0604020202020204" pitchFamily="34" charset="0"/>
              </a:rPr>
              <a:t>Highlights</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solidFill>
                  <a:schemeClr val="accent2"/>
                </a:solidFill>
                <a:latin typeface="Arial" panose="020B0604020202020204" pitchFamily="34" charset="0"/>
                <a:cs typeface="Arial" panose="020B0604020202020204" pitchFamily="34" charset="0"/>
              </a:rPr>
              <a:t>W</a:t>
            </a:r>
            <a:r>
              <a:rPr lang="en-US" dirty="0" smtClean="0">
                <a:solidFill>
                  <a:schemeClr val="accent2"/>
                </a:solidFill>
                <a:latin typeface="Arial" panose="020B0604020202020204" pitchFamily="34" charset="0"/>
                <a:cs typeface="Arial" panose="020B0604020202020204" pitchFamily="34" charset="0"/>
              </a:rPr>
              <a:t>hy invest in Portugal</a:t>
            </a:r>
            <a:endParaRPr lang="pt-PT" sz="6000" dirty="0">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custDataLst>
              <p:tags r:id="rId1"/>
            </p:custDataLst>
            <p:extLst>
              <p:ext uri="{D42A27DB-BD31-4B8C-83A1-F6EECF244321}">
                <p14:modId xmlns:p14="http://schemas.microsoft.com/office/powerpoint/2010/main" val="2409397369"/>
              </p:ext>
            </p:extLst>
          </p:nvPr>
        </p:nvGraphicFramePr>
        <p:xfrm>
          <a:off x="612648" y="1926504"/>
          <a:ext cx="5693891" cy="5074920"/>
        </p:xfrm>
        <a:graphic>
          <a:graphicData uri="http://schemas.openxmlformats.org/drawingml/2006/table">
            <a:tbl>
              <a:tblPr bandRow="1"/>
              <a:tblGrid>
                <a:gridCol w="2793073"/>
                <a:gridCol w="107745"/>
                <a:gridCol w="2793073"/>
              </a:tblGrid>
              <a:tr h="0">
                <a:tc gridSpan="3">
                  <a:txBody>
                    <a:bodyPr/>
                    <a:lstStyle>
                      <a:lvl1pPr marL="0" algn="l" defTabSz="839588" rtl="0" eaLnBrk="1" latinLnBrk="0" hangingPunct="1">
                        <a:defRPr sz="1700" kern="1200">
                          <a:solidFill>
                            <a:schemeClr val="dk1"/>
                          </a:solidFill>
                          <a:latin typeface="Arial"/>
                        </a:defRPr>
                      </a:lvl1pPr>
                      <a:lvl2pPr marL="419793" algn="l" defTabSz="839588" rtl="0" eaLnBrk="1" latinLnBrk="0" hangingPunct="1">
                        <a:defRPr sz="1700" kern="1200">
                          <a:solidFill>
                            <a:schemeClr val="dk1"/>
                          </a:solidFill>
                          <a:latin typeface="Arial"/>
                        </a:defRPr>
                      </a:lvl2pPr>
                      <a:lvl3pPr marL="839588" algn="l" defTabSz="839588" rtl="0" eaLnBrk="1" latinLnBrk="0" hangingPunct="1">
                        <a:defRPr sz="1700" kern="1200">
                          <a:solidFill>
                            <a:schemeClr val="dk1"/>
                          </a:solidFill>
                          <a:latin typeface="Arial"/>
                        </a:defRPr>
                      </a:lvl3pPr>
                      <a:lvl4pPr marL="1259380" algn="l" defTabSz="839588" rtl="0" eaLnBrk="1" latinLnBrk="0" hangingPunct="1">
                        <a:defRPr sz="1700" kern="1200">
                          <a:solidFill>
                            <a:schemeClr val="dk1"/>
                          </a:solidFill>
                          <a:latin typeface="Arial"/>
                        </a:defRPr>
                      </a:lvl4pPr>
                      <a:lvl5pPr marL="1679175" algn="l" defTabSz="839588" rtl="0" eaLnBrk="1" latinLnBrk="0" hangingPunct="1">
                        <a:defRPr sz="1700" kern="1200">
                          <a:solidFill>
                            <a:schemeClr val="dk1"/>
                          </a:solidFill>
                          <a:latin typeface="Arial"/>
                        </a:defRPr>
                      </a:lvl5pPr>
                      <a:lvl6pPr marL="2098969" algn="l" defTabSz="839588" rtl="0" eaLnBrk="1" latinLnBrk="0" hangingPunct="1">
                        <a:defRPr sz="1700" kern="1200">
                          <a:solidFill>
                            <a:schemeClr val="dk1"/>
                          </a:solidFill>
                          <a:latin typeface="Arial"/>
                        </a:defRPr>
                      </a:lvl6pPr>
                      <a:lvl7pPr marL="2518763" algn="l" defTabSz="839588" rtl="0" eaLnBrk="1" latinLnBrk="0" hangingPunct="1">
                        <a:defRPr sz="1700" kern="1200">
                          <a:solidFill>
                            <a:schemeClr val="dk1"/>
                          </a:solidFill>
                          <a:latin typeface="Arial"/>
                        </a:defRPr>
                      </a:lvl7pPr>
                      <a:lvl8pPr marL="2938556" algn="l" defTabSz="839588" rtl="0" eaLnBrk="1" latinLnBrk="0" hangingPunct="1">
                        <a:defRPr sz="1700" kern="1200">
                          <a:solidFill>
                            <a:schemeClr val="dk1"/>
                          </a:solidFill>
                          <a:latin typeface="Arial"/>
                        </a:defRPr>
                      </a:lvl8pPr>
                      <a:lvl9pPr marL="3358350" algn="l" defTabSz="839588" rtl="0" eaLnBrk="1" latinLnBrk="0" hangingPunct="1">
                        <a:defRPr sz="1700" kern="1200">
                          <a:solidFill>
                            <a:schemeClr val="dk1"/>
                          </a:solidFill>
                          <a:latin typeface="Arial"/>
                        </a:defRPr>
                      </a:lvl9pPr>
                    </a:lstStyle>
                    <a:p>
                      <a:pPr marL="0" indent="0" algn="l" defTabSz="914400" rtl="0" eaLnBrk="1" latinLnBrk="0" hangingPunct="1">
                        <a:lnSpc>
                          <a:spcPct val="100000"/>
                        </a:lnSpc>
                        <a:spcBef>
                          <a:spcPts val="0"/>
                        </a:spcBef>
                        <a:spcAft>
                          <a:spcPts val="0"/>
                        </a:spcAft>
                        <a:buSzPct val="100000"/>
                        <a:buNone/>
                      </a:pPr>
                      <a:r>
                        <a:rPr lang="en-US" sz="1400" b="1" i="0" u="none" baseline="0" dirty="0" smtClean="0">
                          <a:solidFill>
                            <a:srgbClr val="FFFFFF"/>
                          </a:solidFill>
                          <a:latin typeface="Arial" panose="020B0604020202020204" pitchFamily="34" charset="0"/>
                        </a:rPr>
                        <a:t>Top 6 reasons to invest in Portugal</a:t>
                      </a:r>
                      <a:endParaRPr lang="en-US" sz="1400" b="1" i="0" u="none" baseline="0" dirty="0">
                        <a:solidFill>
                          <a:srgbClr val="FFFFFF"/>
                        </a:solidFill>
                        <a:latin typeface="Arial" panose="020B0604020202020204" pitchFamily="34" charset="0"/>
                      </a:endParaRPr>
                    </a:p>
                  </a:txBody>
                  <a:tcPr marL="137160" marR="137160">
                    <a:lnL w="0" cap="flat" cmpd="sng" algn="ctr">
                      <a:solidFill>
                        <a:srgbClr val="646464">
                          <a:alpha val="0"/>
                        </a:srgbClr>
                      </a:solidFill>
                      <a:prstDash val="solid"/>
                      <a:round/>
                      <a:headEnd type="none" w="med" len="med"/>
                      <a:tailEnd type="none" w="med" len="med"/>
                    </a:lnL>
                    <a:lnR w="0" cap="flat" cmpd="sng" algn="ctr">
                      <a:solidFill>
                        <a:srgbClr val="646464">
                          <a:alpha val="0"/>
                        </a:srgbClr>
                      </a:solidFill>
                      <a:prstDash val="solid"/>
                      <a:round/>
                      <a:headEnd type="none" w="med" len="med"/>
                      <a:tailEnd type="none" w="med" len="med"/>
                    </a:lnR>
                    <a:lnT w="0" cap="flat" cmpd="sng" algn="ctr">
                      <a:solidFill>
                        <a:srgbClr val="646464">
                          <a:alpha val="0"/>
                        </a:srgbClr>
                      </a:solidFill>
                      <a:prstDash val="solid"/>
                      <a:round/>
                      <a:headEnd type="none" w="med" len="med"/>
                      <a:tailEnd type="none" w="med" len="med"/>
                    </a:lnT>
                    <a:lnB w="0" cap="flat" cmpd="sng" algn="ctr">
                      <a:solidFill>
                        <a:srgbClr val="646464">
                          <a:alpha val="0"/>
                        </a:srgbClr>
                      </a:solidFill>
                      <a:prstDash val="solid"/>
                      <a:round/>
                      <a:headEnd type="none" w="med" len="med"/>
                      <a:tailEnd type="none" w="med" len="med"/>
                    </a:lnB>
                    <a:lnTlToBr w="12700" cmpd="sng">
                      <a:noFill/>
                      <a:prstDash val="solid"/>
                    </a:lnTlToBr>
                    <a:lnBlToTr w="12700" cmpd="sng">
                      <a:noFill/>
                      <a:prstDash val="solid"/>
                    </a:lnBlToTr>
                    <a:solidFill>
                      <a:srgbClr val="333333"/>
                    </a:solidFill>
                  </a:tcPr>
                </a:tc>
                <a:tc hMerge="1">
                  <a:txBody>
                    <a:bodyPr/>
                    <a:lstStyle/>
                    <a:p>
                      <a:endParaRPr lang="en-US" sz="100"/>
                    </a:p>
                  </a:txBody>
                  <a:tcPr marL="0" marR="0" marT="0" marB="0">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c hMerge="1">
                  <a:txBody>
                    <a:bodyPr/>
                    <a:lstStyle/>
                    <a:p>
                      <a:pPr marL="0" indent="0" algn="l" defTabSz="914400" rtl="0" eaLnBrk="1" latinLnBrk="0" hangingPunct="1">
                        <a:lnSpc>
                          <a:spcPct val="100000"/>
                        </a:lnSpc>
                        <a:spcBef>
                          <a:spcPts val="0"/>
                        </a:spcBef>
                        <a:spcAft>
                          <a:spcPts val="0"/>
                        </a:spcAft>
                        <a:buSzPct val="100000"/>
                        <a:buNone/>
                      </a:pPr>
                      <a:endParaRPr lang="en-US" sz="1200" b="1" i="0" u="none" baseline="0">
                        <a:solidFill>
                          <a:srgbClr val="FFFFFF"/>
                        </a:solidFill>
                        <a:latin typeface="Arial" panose="020B0604020202020204" pitchFamily="34" charset="0"/>
                      </a:endParaRPr>
                    </a:p>
                  </a:txBody>
                  <a:tcPr marL="137160" marR="137160">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solidFill>
                      <a:srgbClr val="333333"/>
                    </a:solidFill>
                  </a:tcPr>
                </a:tc>
              </a:tr>
              <a:tr h="0">
                <a:tc>
                  <a:txBody>
                    <a:bodyPr/>
                    <a:lstStyle>
                      <a:lvl1pPr marL="0" algn="l" defTabSz="839588" rtl="0" eaLnBrk="1" latinLnBrk="0" hangingPunct="1">
                        <a:defRPr sz="1700" kern="1200">
                          <a:solidFill>
                            <a:schemeClr val="dk1"/>
                          </a:solidFill>
                          <a:latin typeface="Arial"/>
                        </a:defRPr>
                      </a:lvl1pPr>
                      <a:lvl2pPr marL="419793" algn="l" defTabSz="839588" rtl="0" eaLnBrk="1" latinLnBrk="0" hangingPunct="1">
                        <a:defRPr sz="1700" kern="1200">
                          <a:solidFill>
                            <a:schemeClr val="dk1"/>
                          </a:solidFill>
                          <a:latin typeface="Arial"/>
                        </a:defRPr>
                      </a:lvl2pPr>
                      <a:lvl3pPr marL="839588" algn="l" defTabSz="839588" rtl="0" eaLnBrk="1" latinLnBrk="0" hangingPunct="1">
                        <a:defRPr sz="1700" kern="1200">
                          <a:solidFill>
                            <a:schemeClr val="dk1"/>
                          </a:solidFill>
                          <a:latin typeface="Arial"/>
                        </a:defRPr>
                      </a:lvl3pPr>
                      <a:lvl4pPr marL="1259380" algn="l" defTabSz="839588" rtl="0" eaLnBrk="1" latinLnBrk="0" hangingPunct="1">
                        <a:defRPr sz="1700" kern="1200">
                          <a:solidFill>
                            <a:schemeClr val="dk1"/>
                          </a:solidFill>
                          <a:latin typeface="Arial"/>
                        </a:defRPr>
                      </a:lvl4pPr>
                      <a:lvl5pPr marL="1679175" algn="l" defTabSz="839588" rtl="0" eaLnBrk="1" latinLnBrk="0" hangingPunct="1">
                        <a:defRPr sz="1700" kern="1200">
                          <a:solidFill>
                            <a:schemeClr val="dk1"/>
                          </a:solidFill>
                          <a:latin typeface="Arial"/>
                        </a:defRPr>
                      </a:lvl5pPr>
                      <a:lvl6pPr marL="2098969" algn="l" defTabSz="839588" rtl="0" eaLnBrk="1" latinLnBrk="0" hangingPunct="1">
                        <a:defRPr sz="1700" kern="1200">
                          <a:solidFill>
                            <a:schemeClr val="dk1"/>
                          </a:solidFill>
                          <a:latin typeface="Arial"/>
                        </a:defRPr>
                      </a:lvl6pPr>
                      <a:lvl7pPr marL="2518763" algn="l" defTabSz="839588" rtl="0" eaLnBrk="1" latinLnBrk="0" hangingPunct="1">
                        <a:defRPr sz="1700" kern="1200">
                          <a:solidFill>
                            <a:schemeClr val="dk1"/>
                          </a:solidFill>
                          <a:latin typeface="Arial"/>
                        </a:defRPr>
                      </a:lvl7pPr>
                      <a:lvl8pPr marL="2938556" algn="l" defTabSz="839588" rtl="0" eaLnBrk="1" latinLnBrk="0" hangingPunct="1">
                        <a:defRPr sz="1700" kern="1200">
                          <a:solidFill>
                            <a:schemeClr val="dk1"/>
                          </a:solidFill>
                          <a:latin typeface="Arial"/>
                        </a:defRPr>
                      </a:lvl8pPr>
                      <a:lvl9pPr marL="3358350" algn="l" defTabSz="839588" rtl="0" eaLnBrk="1" latinLnBrk="0" hangingPunct="1">
                        <a:defRPr sz="1700" kern="1200">
                          <a:solidFill>
                            <a:schemeClr val="dk1"/>
                          </a:solidFill>
                          <a:latin typeface="Arial"/>
                        </a:defRPr>
                      </a:lvl9pPr>
                    </a:lstStyle>
                    <a:p>
                      <a:pPr>
                        <a:lnSpc>
                          <a:spcPct val="100000"/>
                        </a:lnSpc>
                      </a:pPr>
                      <a:r>
                        <a:rPr lang="en-US" sz="1400" b="1" dirty="0" smtClean="0">
                          <a:solidFill>
                            <a:schemeClr val="accent2"/>
                          </a:solidFill>
                        </a:rPr>
                        <a:t>Strategic</a:t>
                      </a:r>
                      <a:r>
                        <a:rPr lang="en-US" sz="1400" b="1" baseline="0" dirty="0" smtClean="0">
                          <a:solidFill>
                            <a:schemeClr val="accent2"/>
                          </a:solidFill>
                        </a:rPr>
                        <a:t> location</a:t>
                      </a:r>
                      <a:endParaRPr lang="en-US" sz="1400" b="1" dirty="0" smtClean="0">
                        <a:solidFill>
                          <a:schemeClr val="accent2"/>
                        </a:solidFill>
                      </a:endParaRPr>
                    </a:p>
                  </a:txBody>
                  <a:tcPr marL="0" marR="0" marT="182880">
                    <a:lnL w="0" cap="flat" cmpd="sng" algn="ctr">
                      <a:solidFill>
                        <a:srgbClr val="646464">
                          <a:alpha val="0"/>
                        </a:srgbClr>
                      </a:solidFill>
                      <a:prstDash val="solid"/>
                      <a:round/>
                      <a:headEnd type="none" w="med" len="med"/>
                      <a:tailEnd type="none" w="med" len="med"/>
                    </a:lnL>
                    <a:lnR w="0" cap="flat" cmpd="sng" algn="ctr">
                      <a:solidFill>
                        <a:srgbClr val="646464">
                          <a:alpha val="0"/>
                        </a:srgbClr>
                      </a:solidFill>
                      <a:prstDash val="solid"/>
                      <a:round/>
                      <a:headEnd type="none" w="med" len="med"/>
                      <a:tailEnd type="none" w="med" len="med"/>
                    </a:lnR>
                    <a:lnT w="0" cap="flat" cmpd="sng" algn="ctr">
                      <a:solidFill>
                        <a:srgbClr val="646464">
                          <a:alpha val="0"/>
                        </a:srgbClr>
                      </a:solidFill>
                      <a:prstDash val="solid"/>
                      <a:round/>
                      <a:headEnd type="none" w="med" len="med"/>
                      <a:tailEnd type="none" w="med" len="med"/>
                    </a:lnT>
                    <a:lnB w="635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39588" rtl="0" eaLnBrk="1" latinLnBrk="0" hangingPunct="1">
                        <a:defRPr sz="1700" kern="1200">
                          <a:solidFill>
                            <a:schemeClr val="dk1"/>
                          </a:solidFill>
                          <a:latin typeface="Arial"/>
                        </a:defRPr>
                      </a:lvl1pPr>
                      <a:lvl2pPr marL="419793" algn="l" defTabSz="839588" rtl="0" eaLnBrk="1" latinLnBrk="0" hangingPunct="1">
                        <a:defRPr sz="1700" kern="1200">
                          <a:solidFill>
                            <a:schemeClr val="dk1"/>
                          </a:solidFill>
                          <a:latin typeface="Arial"/>
                        </a:defRPr>
                      </a:lvl2pPr>
                      <a:lvl3pPr marL="839588" algn="l" defTabSz="839588" rtl="0" eaLnBrk="1" latinLnBrk="0" hangingPunct="1">
                        <a:defRPr sz="1700" kern="1200">
                          <a:solidFill>
                            <a:schemeClr val="dk1"/>
                          </a:solidFill>
                          <a:latin typeface="Arial"/>
                        </a:defRPr>
                      </a:lvl3pPr>
                      <a:lvl4pPr marL="1259380" algn="l" defTabSz="839588" rtl="0" eaLnBrk="1" latinLnBrk="0" hangingPunct="1">
                        <a:defRPr sz="1700" kern="1200">
                          <a:solidFill>
                            <a:schemeClr val="dk1"/>
                          </a:solidFill>
                          <a:latin typeface="Arial"/>
                        </a:defRPr>
                      </a:lvl4pPr>
                      <a:lvl5pPr marL="1679175" algn="l" defTabSz="839588" rtl="0" eaLnBrk="1" latinLnBrk="0" hangingPunct="1">
                        <a:defRPr sz="1700" kern="1200">
                          <a:solidFill>
                            <a:schemeClr val="dk1"/>
                          </a:solidFill>
                          <a:latin typeface="Arial"/>
                        </a:defRPr>
                      </a:lvl5pPr>
                      <a:lvl6pPr marL="2098969" algn="l" defTabSz="839588" rtl="0" eaLnBrk="1" latinLnBrk="0" hangingPunct="1">
                        <a:defRPr sz="1700" kern="1200">
                          <a:solidFill>
                            <a:schemeClr val="dk1"/>
                          </a:solidFill>
                          <a:latin typeface="Arial"/>
                        </a:defRPr>
                      </a:lvl6pPr>
                      <a:lvl7pPr marL="2518763" algn="l" defTabSz="839588" rtl="0" eaLnBrk="1" latinLnBrk="0" hangingPunct="1">
                        <a:defRPr sz="1700" kern="1200">
                          <a:solidFill>
                            <a:schemeClr val="dk1"/>
                          </a:solidFill>
                          <a:latin typeface="Arial"/>
                        </a:defRPr>
                      </a:lvl7pPr>
                      <a:lvl8pPr marL="2938556" algn="l" defTabSz="839588" rtl="0" eaLnBrk="1" latinLnBrk="0" hangingPunct="1">
                        <a:defRPr sz="1700" kern="1200">
                          <a:solidFill>
                            <a:schemeClr val="dk1"/>
                          </a:solidFill>
                          <a:latin typeface="Arial"/>
                        </a:defRPr>
                      </a:lvl8pPr>
                      <a:lvl9pPr marL="3358350" algn="l" defTabSz="839588" rtl="0" eaLnBrk="1" latinLnBrk="0" hangingPunct="1">
                        <a:defRPr sz="1700" kern="1200">
                          <a:solidFill>
                            <a:schemeClr val="dk1"/>
                          </a:solidFill>
                          <a:latin typeface="Arial"/>
                        </a:defRPr>
                      </a:lvl9pPr>
                    </a:lstStyle>
                    <a:p>
                      <a:pPr eaLnBrk="1"/>
                      <a:endParaRPr lang="en-US" sz="1400" dirty="0"/>
                    </a:p>
                  </a:txBody>
                  <a:tcPr marL="0" marR="0" marT="182880">
                    <a:lnL w="0" cap="flat" cmpd="sng" algn="ctr">
                      <a:solidFill>
                        <a:srgbClr val="646464">
                          <a:alpha val="0"/>
                        </a:srgbClr>
                      </a:solidFill>
                      <a:prstDash val="solid"/>
                      <a:round/>
                      <a:headEnd type="none" w="med" len="med"/>
                      <a:tailEnd type="none" w="med" len="med"/>
                    </a:lnL>
                    <a:lnR w="0" cap="flat" cmpd="sng" algn="ctr">
                      <a:solidFill>
                        <a:srgbClr val="646464">
                          <a:alpha val="0"/>
                        </a:srgbClr>
                      </a:solidFill>
                      <a:prstDash val="solid"/>
                      <a:round/>
                      <a:headEnd type="none" w="med" len="med"/>
                      <a:tailEnd type="none" w="med" len="med"/>
                    </a:lnR>
                    <a:lnT w="0" cap="flat" cmpd="sng" algn="ctr">
                      <a:solidFill>
                        <a:srgbClr val="646464">
                          <a:alpha val="0"/>
                        </a:srgbClr>
                      </a:solidFill>
                      <a:prstDash val="solid"/>
                      <a:round/>
                      <a:headEnd type="none" w="med" len="med"/>
                      <a:tailEnd type="none" w="med" len="med"/>
                    </a:lnT>
                    <a:lnB w="0" cap="flat" cmpd="sng" algn="ctr">
                      <a:solidFill>
                        <a:srgbClr val="646464">
                          <a:alpha val="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39588" rtl="0" eaLnBrk="1" latinLnBrk="0" hangingPunct="1">
                        <a:defRPr sz="1700" kern="1200">
                          <a:solidFill>
                            <a:schemeClr val="dk1"/>
                          </a:solidFill>
                          <a:latin typeface="Arial"/>
                        </a:defRPr>
                      </a:lvl1pPr>
                      <a:lvl2pPr marL="419793" algn="l" defTabSz="839588" rtl="0" eaLnBrk="1" latinLnBrk="0" hangingPunct="1">
                        <a:defRPr sz="1700" kern="1200">
                          <a:solidFill>
                            <a:schemeClr val="dk1"/>
                          </a:solidFill>
                          <a:latin typeface="Arial"/>
                        </a:defRPr>
                      </a:lvl2pPr>
                      <a:lvl3pPr marL="839588" algn="l" defTabSz="839588" rtl="0" eaLnBrk="1" latinLnBrk="0" hangingPunct="1">
                        <a:defRPr sz="1700" kern="1200">
                          <a:solidFill>
                            <a:schemeClr val="dk1"/>
                          </a:solidFill>
                          <a:latin typeface="Arial"/>
                        </a:defRPr>
                      </a:lvl3pPr>
                      <a:lvl4pPr marL="1259380" algn="l" defTabSz="839588" rtl="0" eaLnBrk="1" latinLnBrk="0" hangingPunct="1">
                        <a:defRPr sz="1700" kern="1200">
                          <a:solidFill>
                            <a:schemeClr val="dk1"/>
                          </a:solidFill>
                          <a:latin typeface="Arial"/>
                        </a:defRPr>
                      </a:lvl4pPr>
                      <a:lvl5pPr marL="1679175" algn="l" defTabSz="839588" rtl="0" eaLnBrk="1" latinLnBrk="0" hangingPunct="1">
                        <a:defRPr sz="1700" kern="1200">
                          <a:solidFill>
                            <a:schemeClr val="dk1"/>
                          </a:solidFill>
                          <a:latin typeface="Arial"/>
                        </a:defRPr>
                      </a:lvl5pPr>
                      <a:lvl6pPr marL="2098969" algn="l" defTabSz="839588" rtl="0" eaLnBrk="1" latinLnBrk="0" hangingPunct="1">
                        <a:defRPr sz="1700" kern="1200">
                          <a:solidFill>
                            <a:schemeClr val="dk1"/>
                          </a:solidFill>
                          <a:latin typeface="Arial"/>
                        </a:defRPr>
                      </a:lvl6pPr>
                      <a:lvl7pPr marL="2518763" algn="l" defTabSz="839588" rtl="0" eaLnBrk="1" latinLnBrk="0" hangingPunct="1">
                        <a:defRPr sz="1700" kern="1200">
                          <a:solidFill>
                            <a:schemeClr val="dk1"/>
                          </a:solidFill>
                          <a:latin typeface="Arial"/>
                        </a:defRPr>
                      </a:lvl7pPr>
                      <a:lvl8pPr marL="2938556" algn="l" defTabSz="839588" rtl="0" eaLnBrk="1" latinLnBrk="0" hangingPunct="1">
                        <a:defRPr sz="1700" kern="1200">
                          <a:solidFill>
                            <a:schemeClr val="dk1"/>
                          </a:solidFill>
                          <a:latin typeface="Arial"/>
                        </a:defRPr>
                      </a:lvl8pPr>
                      <a:lvl9pPr marL="3358350" algn="l" defTabSz="839588" rtl="0" eaLnBrk="1" latinLnBrk="0" hangingPunct="1">
                        <a:defRPr sz="17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2"/>
                          </a:solidFill>
                        </a:rPr>
                        <a:t>Qualified</a:t>
                      </a:r>
                      <a:r>
                        <a:rPr lang="en-US" sz="1400" b="1" baseline="0" dirty="0" smtClean="0">
                          <a:solidFill>
                            <a:schemeClr val="bg2"/>
                          </a:solidFill>
                        </a:rPr>
                        <a:t> workforce</a:t>
                      </a:r>
                      <a:endParaRPr lang="en-US" sz="1400" b="1" dirty="0" smtClean="0">
                        <a:solidFill>
                          <a:schemeClr val="bg2"/>
                        </a:solidFill>
                      </a:endParaRPr>
                    </a:p>
                  </a:txBody>
                  <a:tcPr marL="0" marR="0" marT="182880">
                    <a:lnL w="0" cap="flat" cmpd="sng" algn="ctr">
                      <a:solidFill>
                        <a:srgbClr val="646464">
                          <a:alpha val="0"/>
                        </a:srgbClr>
                      </a:solidFill>
                      <a:prstDash val="solid"/>
                      <a:round/>
                      <a:headEnd type="none" w="med" len="med"/>
                      <a:tailEnd type="none" w="med" len="med"/>
                    </a:lnL>
                    <a:lnR w="0" cap="flat" cmpd="sng" algn="ctr">
                      <a:solidFill>
                        <a:srgbClr val="646464">
                          <a:alpha val="0"/>
                        </a:srgbClr>
                      </a:solidFill>
                      <a:prstDash val="solid"/>
                      <a:round/>
                      <a:headEnd type="none" w="med" len="med"/>
                      <a:tailEnd type="none" w="med" len="med"/>
                    </a:lnR>
                    <a:lnT w="0" cap="flat" cmpd="sng" algn="ctr">
                      <a:solidFill>
                        <a:srgbClr val="646464">
                          <a:alpha val="0"/>
                        </a:srgbClr>
                      </a:solidFill>
                      <a:prstDash val="solid"/>
                      <a:round/>
                      <a:headEnd type="none" w="med" len="med"/>
                      <a:tailEnd type="none" w="med" len="med"/>
                    </a:lnT>
                    <a:lnB w="635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lvl1pPr marL="0" algn="l" defTabSz="839588" rtl="0" eaLnBrk="1" latinLnBrk="0" hangingPunct="1">
                        <a:defRPr sz="1700" kern="1200">
                          <a:solidFill>
                            <a:schemeClr val="dk1"/>
                          </a:solidFill>
                          <a:latin typeface="Arial"/>
                        </a:defRPr>
                      </a:lvl1pPr>
                      <a:lvl2pPr marL="419793" algn="l" defTabSz="839588" rtl="0" eaLnBrk="1" latinLnBrk="0" hangingPunct="1">
                        <a:defRPr sz="1700" kern="1200">
                          <a:solidFill>
                            <a:schemeClr val="dk1"/>
                          </a:solidFill>
                          <a:latin typeface="Arial"/>
                        </a:defRPr>
                      </a:lvl2pPr>
                      <a:lvl3pPr marL="839588" algn="l" defTabSz="839588" rtl="0" eaLnBrk="1" latinLnBrk="0" hangingPunct="1">
                        <a:defRPr sz="1700" kern="1200">
                          <a:solidFill>
                            <a:schemeClr val="dk1"/>
                          </a:solidFill>
                          <a:latin typeface="Arial"/>
                        </a:defRPr>
                      </a:lvl3pPr>
                      <a:lvl4pPr marL="1259380" algn="l" defTabSz="839588" rtl="0" eaLnBrk="1" latinLnBrk="0" hangingPunct="1">
                        <a:defRPr sz="1700" kern="1200">
                          <a:solidFill>
                            <a:schemeClr val="dk1"/>
                          </a:solidFill>
                          <a:latin typeface="Arial"/>
                        </a:defRPr>
                      </a:lvl4pPr>
                      <a:lvl5pPr marL="1679175" algn="l" defTabSz="839588" rtl="0" eaLnBrk="1" latinLnBrk="0" hangingPunct="1">
                        <a:defRPr sz="1700" kern="1200">
                          <a:solidFill>
                            <a:schemeClr val="dk1"/>
                          </a:solidFill>
                          <a:latin typeface="Arial"/>
                        </a:defRPr>
                      </a:lvl5pPr>
                      <a:lvl6pPr marL="2098969" algn="l" defTabSz="839588" rtl="0" eaLnBrk="1" latinLnBrk="0" hangingPunct="1">
                        <a:defRPr sz="1700" kern="1200">
                          <a:solidFill>
                            <a:schemeClr val="dk1"/>
                          </a:solidFill>
                          <a:latin typeface="Arial"/>
                        </a:defRPr>
                      </a:lvl6pPr>
                      <a:lvl7pPr marL="2518763" algn="l" defTabSz="839588" rtl="0" eaLnBrk="1" latinLnBrk="0" hangingPunct="1">
                        <a:defRPr sz="1700" kern="1200">
                          <a:solidFill>
                            <a:schemeClr val="dk1"/>
                          </a:solidFill>
                          <a:latin typeface="Arial"/>
                        </a:defRPr>
                      </a:lvl7pPr>
                      <a:lvl8pPr marL="2938556" algn="l" defTabSz="839588" rtl="0" eaLnBrk="1" latinLnBrk="0" hangingPunct="1">
                        <a:defRPr sz="1700" kern="1200">
                          <a:solidFill>
                            <a:schemeClr val="dk1"/>
                          </a:solidFill>
                          <a:latin typeface="Arial"/>
                        </a:defRPr>
                      </a:lvl8pPr>
                      <a:lvl9pPr marL="3358350" algn="l" defTabSz="839588" rtl="0" eaLnBrk="1" latinLnBrk="0" hangingPunct="1">
                        <a:defRPr sz="1700" kern="1200">
                          <a:solidFill>
                            <a:schemeClr val="dk1"/>
                          </a:solidFill>
                          <a:latin typeface="Arial"/>
                        </a:defRPr>
                      </a:lvl9pPr>
                    </a:lstStyle>
                    <a:p>
                      <a:pPr>
                        <a:lnSpc>
                          <a:spcPct val="100000"/>
                        </a:lnSpc>
                        <a:spcAft>
                          <a:spcPts val="600"/>
                        </a:spcAft>
                      </a:pPr>
                      <a:r>
                        <a:rPr lang="en-US" sz="900" kern="0" dirty="0" smtClean="0">
                          <a:solidFill>
                            <a:schemeClr val="tx1"/>
                          </a:solidFill>
                          <a:latin typeface="Arial" panose="020B0604020202020204" pitchFamily="34" charset="0"/>
                          <a:ea typeface="+mn-ea"/>
                          <a:cs typeface="Arial" panose="020B0604020202020204" pitchFamily="34" charset="0"/>
                        </a:rPr>
                        <a:t>Provides access to larger markets</a:t>
                      </a:r>
                      <a:r>
                        <a:rPr lang="en-US" sz="900" kern="0" baseline="0" dirty="0" smtClean="0">
                          <a:solidFill>
                            <a:schemeClr val="tx1"/>
                          </a:solidFill>
                          <a:latin typeface="Arial" panose="020B0604020202020204" pitchFamily="34" charset="0"/>
                          <a:ea typeface="+mn-ea"/>
                          <a:cs typeface="Arial" panose="020B0604020202020204" pitchFamily="34" charset="0"/>
                        </a:rPr>
                        <a:t> of the </a:t>
                      </a:r>
                      <a:r>
                        <a:rPr lang="en-US" sz="900" kern="0" dirty="0" smtClean="0">
                          <a:solidFill>
                            <a:schemeClr val="tx1"/>
                          </a:solidFill>
                          <a:latin typeface="Arial" panose="020B0604020202020204" pitchFamily="34" charset="0"/>
                          <a:ea typeface="+mn-ea"/>
                          <a:cs typeface="Arial" panose="020B0604020202020204" pitchFamily="34" charset="0"/>
                        </a:rPr>
                        <a:t>EU (508m people) and Portuguese speaking countries (260m). Located on</a:t>
                      </a:r>
                      <a:r>
                        <a:rPr lang="en-US" sz="900" kern="0" baseline="0" dirty="0" smtClean="0">
                          <a:solidFill>
                            <a:schemeClr val="tx1"/>
                          </a:solidFill>
                          <a:latin typeface="Arial" panose="020B0604020202020204" pitchFamily="34" charset="0"/>
                          <a:ea typeface="+mn-ea"/>
                          <a:cs typeface="Arial" panose="020B0604020202020204" pitchFamily="34" charset="0"/>
                        </a:rPr>
                        <a:t> the southwest European</a:t>
                      </a:r>
                      <a:r>
                        <a:rPr lang="en-US" sz="900" kern="0" dirty="0" smtClean="0">
                          <a:solidFill>
                            <a:schemeClr val="tx1"/>
                          </a:solidFill>
                          <a:latin typeface="Arial" panose="020B0604020202020204" pitchFamily="34" charset="0"/>
                          <a:ea typeface="+mn-ea"/>
                          <a:cs typeface="Arial" panose="020B0604020202020204" pitchFamily="34" charset="0"/>
                        </a:rPr>
                        <a:t> Atlantic coastline with strategic connections with America, Central Europe and Africa.</a:t>
                      </a:r>
                      <a:endParaRPr lang="en-US" sz="900" kern="0" dirty="0">
                        <a:solidFill>
                          <a:schemeClr val="tx1"/>
                        </a:solidFill>
                        <a:latin typeface="Arial" panose="020B0604020202020204" pitchFamily="34" charset="0"/>
                        <a:ea typeface="+mn-ea"/>
                        <a:cs typeface="Arial" panose="020B0604020202020204" pitchFamily="34" charset="0"/>
                      </a:endParaRPr>
                    </a:p>
                  </a:txBody>
                  <a:tcPr marL="0" marR="0">
                    <a:lnL w="0" cap="flat" cmpd="sng" algn="ctr">
                      <a:solidFill>
                        <a:srgbClr val="646464">
                          <a:alpha val="0"/>
                        </a:srgbClr>
                      </a:solidFill>
                      <a:prstDash val="solid"/>
                      <a:round/>
                      <a:headEnd type="none" w="med" len="med"/>
                      <a:tailEnd type="none" w="med" len="med"/>
                    </a:lnL>
                    <a:lnR w="0" cap="flat" cmpd="sng" algn="ctr">
                      <a:solidFill>
                        <a:srgbClr val="646464">
                          <a:alpha val="0"/>
                        </a:srgb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rgbClr val="646464">
                          <a:alpha val="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39588" rtl="0" eaLnBrk="1" latinLnBrk="0" hangingPunct="1">
                        <a:defRPr sz="1700" kern="1200">
                          <a:solidFill>
                            <a:schemeClr val="dk1"/>
                          </a:solidFill>
                          <a:latin typeface="Arial"/>
                        </a:defRPr>
                      </a:lvl1pPr>
                      <a:lvl2pPr marL="419793" algn="l" defTabSz="839588" rtl="0" eaLnBrk="1" latinLnBrk="0" hangingPunct="1">
                        <a:defRPr sz="1700" kern="1200">
                          <a:solidFill>
                            <a:schemeClr val="dk1"/>
                          </a:solidFill>
                          <a:latin typeface="Arial"/>
                        </a:defRPr>
                      </a:lvl2pPr>
                      <a:lvl3pPr marL="839588" algn="l" defTabSz="839588" rtl="0" eaLnBrk="1" latinLnBrk="0" hangingPunct="1">
                        <a:defRPr sz="1700" kern="1200">
                          <a:solidFill>
                            <a:schemeClr val="dk1"/>
                          </a:solidFill>
                          <a:latin typeface="Arial"/>
                        </a:defRPr>
                      </a:lvl3pPr>
                      <a:lvl4pPr marL="1259380" algn="l" defTabSz="839588" rtl="0" eaLnBrk="1" latinLnBrk="0" hangingPunct="1">
                        <a:defRPr sz="1700" kern="1200">
                          <a:solidFill>
                            <a:schemeClr val="dk1"/>
                          </a:solidFill>
                          <a:latin typeface="Arial"/>
                        </a:defRPr>
                      </a:lvl4pPr>
                      <a:lvl5pPr marL="1679175" algn="l" defTabSz="839588" rtl="0" eaLnBrk="1" latinLnBrk="0" hangingPunct="1">
                        <a:defRPr sz="1700" kern="1200">
                          <a:solidFill>
                            <a:schemeClr val="dk1"/>
                          </a:solidFill>
                          <a:latin typeface="Arial"/>
                        </a:defRPr>
                      </a:lvl5pPr>
                      <a:lvl6pPr marL="2098969" algn="l" defTabSz="839588" rtl="0" eaLnBrk="1" latinLnBrk="0" hangingPunct="1">
                        <a:defRPr sz="1700" kern="1200">
                          <a:solidFill>
                            <a:schemeClr val="dk1"/>
                          </a:solidFill>
                          <a:latin typeface="Arial"/>
                        </a:defRPr>
                      </a:lvl6pPr>
                      <a:lvl7pPr marL="2518763" algn="l" defTabSz="839588" rtl="0" eaLnBrk="1" latinLnBrk="0" hangingPunct="1">
                        <a:defRPr sz="1700" kern="1200">
                          <a:solidFill>
                            <a:schemeClr val="dk1"/>
                          </a:solidFill>
                          <a:latin typeface="Arial"/>
                        </a:defRPr>
                      </a:lvl7pPr>
                      <a:lvl8pPr marL="2938556" algn="l" defTabSz="839588" rtl="0" eaLnBrk="1" latinLnBrk="0" hangingPunct="1">
                        <a:defRPr sz="1700" kern="1200">
                          <a:solidFill>
                            <a:schemeClr val="dk1"/>
                          </a:solidFill>
                          <a:latin typeface="Arial"/>
                        </a:defRPr>
                      </a:lvl8pPr>
                      <a:lvl9pPr marL="3358350" algn="l" defTabSz="839588" rtl="0" eaLnBrk="1" latinLnBrk="0" hangingPunct="1">
                        <a:defRPr sz="1700" kern="1200">
                          <a:solidFill>
                            <a:schemeClr val="dk1"/>
                          </a:solidFill>
                          <a:latin typeface="Arial"/>
                        </a:defRPr>
                      </a:lvl9pPr>
                    </a:lstStyle>
                    <a:p>
                      <a:pPr eaLnBrk="1"/>
                      <a:endParaRPr lang="en-US" sz="900" dirty="0">
                        <a:solidFill>
                          <a:srgbClr val="58595B"/>
                        </a:solidFill>
                        <a:latin typeface="Arial" panose="020B0604020202020204" pitchFamily="34" charset="0"/>
                        <a:cs typeface="Arial" panose="020B0604020202020204" pitchFamily="34" charset="0"/>
                      </a:endParaRPr>
                    </a:p>
                  </a:txBody>
                  <a:tcPr marL="0" marR="0">
                    <a:lnL w="0" cap="flat" cmpd="sng" algn="ctr">
                      <a:solidFill>
                        <a:srgbClr val="646464">
                          <a:alpha val="0"/>
                        </a:srgbClr>
                      </a:solidFill>
                      <a:prstDash val="solid"/>
                      <a:round/>
                      <a:headEnd type="none" w="med" len="med"/>
                      <a:tailEnd type="none" w="med" len="med"/>
                    </a:lnL>
                    <a:lnR w="0" cap="flat" cmpd="sng" algn="ctr">
                      <a:solidFill>
                        <a:srgbClr val="646464">
                          <a:alpha val="0"/>
                        </a:srgbClr>
                      </a:solidFill>
                      <a:prstDash val="solid"/>
                      <a:round/>
                      <a:headEnd type="none" w="med" len="med"/>
                      <a:tailEnd type="none" w="med" len="med"/>
                    </a:lnR>
                    <a:lnT w="0" cap="flat" cmpd="sng" algn="ctr">
                      <a:solidFill>
                        <a:srgbClr val="646464">
                          <a:alpha val="0"/>
                        </a:srgbClr>
                      </a:solidFill>
                      <a:prstDash val="solid"/>
                      <a:round/>
                      <a:headEnd type="none" w="med" len="med"/>
                      <a:tailEnd type="none" w="med" len="med"/>
                    </a:lnT>
                    <a:lnB w="0" cap="flat" cmpd="sng" algn="ctr">
                      <a:solidFill>
                        <a:srgbClr val="646464">
                          <a:alpha val="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39588" rtl="0" eaLnBrk="1" latinLnBrk="0" hangingPunct="1">
                        <a:defRPr sz="1700" kern="1200">
                          <a:solidFill>
                            <a:schemeClr val="dk1"/>
                          </a:solidFill>
                          <a:latin typeface="Arial"/>
                        </a:defRPr>
                      </a:lvl1pPr>
                      <a:lvl2pPr marL="419793" algn="l" defTabSz="839588" rtl="0" eaLnBrk="1" latinLnBrk="0" hangingPunct="1">
                        <a:defRPr sz="1700" kern="1200">
                          <a:solidFill>
                            <a:schemeClr val="dk1"/>
                          </a:solidFill>
                          <a:latin typeface="Arial"/>
                        </a:defRPr>
                      </a:lvl2pPr>
                      <a:lvl3pPr marL="839588" algn="l" defTabSz="839588" rtl="0" eaLnBrk="1" latinLnBrk="0" hangingPunct="1">
                        <a:defRPr sz="1700" kern="1200">
                          <a:solidFill>
                            <a:schemeClr val="dk1"/>
                          </a:solidFill>
                          <a:latin typeface="Arial"/>
                        </a:defRPr>
                      </a:lvl3pPr>
                      <a:lvl4pPr marL="1259380" algn="l" defTabSz="839588" rtl="0" eaLnBrk="1" latinLnBrk="0" hangingPunct="1">
                        <a:defRPr sz="1700" kern="1200">
                          <a:solidFill>
                            <a:schemeClr val="dk1"/>
                          </a:solidFill>
                          <a:latin typeface="Arial"/>
                        </a:defRPr>
                      </a:lvl4pPr>
                      <a:lvl5pPr marL="1679175" algn="l" defTabSz="839588" rtl="0" eaLnBrk="1" latinLnBrk="0" hangingPunct="1">
                        <a:defRPr sz="1700" kern="1200">
                          <a:solidFill>
                            <a:schemeClr val="dk1"/>
                          </a:solidFill>
                          <a:latin typeface="Arial"/>
                        </a:defRPr>
                      </a:lvl5pPr>
                      <a:lvl6pPr marL="2098969" algn="l" defTabSz="839588" rtl="0" eaLnBrk="1" latinLnBrk="0" hangingPunct="1">
                        <a:defRPr sz="1700" kern="1200">
                          <a:solidFill>
                            <a:schemeClr val="dk1"/>
                          </a:solidFill>
                          <a:latin typeface="Arial"/>
                        </a:defRPr>
                      </a:lvl6pPr>
                      <a:lvl7pPr marL="2518763" algn="l" defTabSz="839588" rtl="0" eaLnBrk="1" latinLnBrk="0" hangingPunct="1">
                        <a:defRPr sz="1700" kern="1200">
                          <a:solidFill>
                            <a:schemeClr val="dk1"/>
                          </a:solidFill>
                          <a:latin typeface="Arial"/>
                        </a:defRPr>
                      </a:lvl7pPr>
                      <a:lvl8pPr marL="2938556" algn="l" defTabSz="839588" rtl="0" eaLnBrk="1" latinLnBrk="0" hangingPunct="1">
                        <a:defRPr sz="1700" kern="1200">
                          <a:solidFill>
                            <a:schemeClr val="dk1"/>
                          </a:solidFill>
                          <a:latin typeface="Arial"/>
                        </a:defRPr>
                      </a:lvl8pPr>
                      <a:lvl9pPr marL="3358350" algn="l" defTabSz="839588" rtl="0" eaLnBrk="1" latinLnBrk="0" hangingPunct="1">
                        <a:defRPr sz="17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900" kern="0" dirty="0" smtClean="0">
                          <a:solidFill>
                            <a:schemeClr val="tx1"/>
                          </a:solidFill>
                          <a:latin typeface="Arial" panose="020B0604020202020204" pitchFamily="34" charset="0"/>
                          <a:ea typeface="+mn-ea"/>
                          <a:cs typeface="Arial" panose="020B0604020202020204" pitchFamily="34" charset="0"/>
                        </a:rPr>
                        <a:t>26% of graduates are from sciences, engineering, and technology (above euro average); 60% of population speaks at least one foreign language and 5% of population are foreigners; 2 management schools in the Financial Times Top 30 of best in Europe.</a:t>
                      </a:r>
                    </a:p>
                  </a:txBody>
                  <a:tcPr marL="0" marR="0">
                    <a:lnL w="0" cap="flat" cmpd="sng" algn="ctr">
                      <a:solidFill>
                        <a:srgbClr val="646464">
                          <a:alpha val="0"/>
                        </a:srgbClr>
                      </a:solidFill>
                      <a:prstDash val="solid"/>
                      <a:round/>
                      <a:headEnd type="none" w="med" len="med"/>
                      <a:tailEnd type="none" w="med" len="med"/>
                    </a:lnL>
                    <a:lnR w="0" cap="flat" cmpd="sng" algn="ctr">
                      <a:solidFill>
                        <a:srgbClr val="646464">
                          <a:alpha val="0"/>
                        </a:srgb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rgbClr val="646464">
                          <a:alpha val="0"/>
                        </a:srgbClr>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lvl1pPr marL="0" algn="l" defTabSz="839588" rtl="0" eaLnBrk="1" latinLnBrk="0" hangingPunct="1">
                        <a:defRPr sz="1700" kern="1200">
                          <a:solidFill>
                            <a:schemeClr val="dk1"/>
                          </a:solidFill>
                          <a:latin typeface="Arial"/>
                        </a:defRPr>
                      </a:lvl1pPr>
                      <a:lvl2pPr marL="419793" algn="l" defTabSz="839588" rtl="0" eaLnBrk="1" latinLnBrk="0" hangingPunct="1">
                        <a:defRPr sz="1700" kern="1200">
                          <a:solidFill>
                            <a:schemeClr val="dk1"/>
                          </a:solidFill>
                          <a:latin typeface="Arial"/>
                        </a:defRPr>
                      </a:lvl2pPr>
                      <a:lvl3pPr marL="839588" algn="l" defTabSz="839588" rtl="0" eaLnBrk="1" latinLnBrk="0" hangingPunct="1">
                        <a:defRPr sz="1700" kern="1200">
                          <a:solidFill>
                            <a:schemeClr val="dk1"/>
                          </a:solidFill>
                          <a:latin typeface="Arial"/>
                        </a:defRPr>
                      </a:lvl3pPr>
                      <a:lvl4pPr marL="1259380" algn="l" defTabSz="839588" rtl="0" eaLnBrk="1" latinLnBrk="0" hangingPunct="1">
                        <a:defRPr sz="1700" kern="1200">
                          <a:solidFill>
                            <a:schemeClr val="dk1"/>
                          </a:solidFill>
                          <a:latin typeface="Arial"/>
                        </a:defRPr>
                      </a:lvl4pPr>
                      <a:lvl5pPr marL="1679175" algn="l" defTabSz="839588" rtl="0" eaLnBrk="1" latinLnBrk="0" hangingPunct="1">
                        <a:defRPr sz="1700" kern="1200">
                          <a:solidFill>
                            <a:schemeClr val="dk1"/>
                          </a:solidFill>
                          <a:latin typeface="Arial"/>
                        </a:defRPr>
                      </a:lvl5pPr>
                      <a:lvl6pPr marL="2098969" algn="l" defTabSz="839588" rtl="0" eaLnBrk="1" latinLnBrk="0" hangingPunct="1">
                        <a:defRPr sz="1700" kern="1200">
                          <a:solidFill>
                            <a:schemeClr val="dk1"/>
                          </a:solidFill>
                          <a:latin typeface="Arial"/>
                        </a:defRPr>
                      </a:lvl6pPr>
                      <a:lvl7pPr marL="2518763" algn="l" defTabSz="839588" rtl="0" eaLnBrk="1" latinLnBrk="0" hangingPunct="1">
                        <a:defRPr sz="1700" kern="1200">
                          <a:solidFill>
                            <a:schemeClr val="dk1"/>
                          </a:solidFill>
                          <a:latin typeface="Arial"/>
                        </a:defRPr>
                      </a:lvl7pPr>
                      <a:lvl8pPr marL="2938556" algn="l" defTabSz="839588" rtl="0" eaLnBrk="1" latinLnBrk="0" hangingPunct="1">
                        <a:defRPr sz="1700" kern="1200">
                          <a:solidFill>
                            <a:schemeClr val="dk1"/>
                          </a:solidFill>
                          <a:latin typeface="Arial"/>
                        </a:defRPr>
                      </a:lvl8pPr>
                      <a:lvl9pPr marL="3358350" algn="l" defTabSz="839588" rtl="0" eaLnBrk="1" latinLnBrk="0" hangingPunct="1">
                        <a:defRPr sz="1700" kern="1200">
                          <a:solidFill>
                            <a:schemeClr val="dk1"/>
                          </a:solidFill>
                          <a:latin typeface="Arial"/>
                        </a:defRPr>
                      </a:lvl9pPr>
                    </a:lstStyle>
                    <a:p>
                      <a:pPr>
                        <a:lnSpc>
                          <a:spcPct val="100000"/>
                        </a:lnSpc>
                      </a:pPr>
                      <a:r>
                        <a:rPr lang="en-US" sz="1400" b="1" dirty="0" smtClean="0">
                          <a:solidFill>
                            <a:srgbClr val="0070C0"/>
                          </a:solidFill>
                        </a:rPr>
                        <a:t>World class</a:t>
                      </a:r>
                      <a:r>
                        <a:rPr lang="en-US" sz="1400" b="1" baseline="0" dirty="0" smtClean="0">
                          <a:solidFill>
                            <a:srgbClr val="0070C0"/>
                          </a:solidFill>
                        </a:rPr>
                        <a:t> infrastructure and technological services</a:t>
                      </a:r>
                      <a:endParaRPr lang="en-US" sz="1400" b="1" dirty="0" smtClean="0">
                        <a:solidFill>
                          <a:srgbClr val="0070C0"/>
                        </a:solidFill>
                      </a:endParaRPr>
                    </a:p>
                  </a:txBody>
                  <a:tcPr marL="0" marR="0" marT="182880">
                    <a:lnL w="0" cap="flat" cmpd="sng" algn="ctr">
                      <a:solidFill>
                        <a:srgbClr val="646464">
                          <a:alpha val="0"/>
                        </a:srgbClr>
                      </a:solidFill>
                      <a:prstDash val="solid"/>
                      <a:round/>
                      <a:headEnd type="none" w="med" len="med"/>
                      <a:tailEnd type="none" w="med" len="med"/>
                    </a:lnL>
                    <a:lnR w="0" cap="flat" cmpd="sng" algn="ctr">
                      <a:solidFill>
                        <a:srgbClr val="646464">
                          <a:alpha val="0"/>
                        </a:srgbClr>
                      </a:solidFill>
                      <a:prstDash val="solid"/>
                      <a:round/>
                      <a:headEnd type="none" w="med" len="med"/>
                      <a:tailEnd type="none" w="med" len="med"/>
                    </a:lnR>
                    <a:lnT w="0" cap="flat" cmpd="sng" algn="ctr">
                      <a:solidFill>
                        <a:srgbClr val="646464">
                          <a:alpha val="0"/>
                        </a:srgbClr>
                      </a:solidFill>
                      <a:prstDash val="solid"/>
                      <a:round/>
                      <a:headEnd type="none" w="med" len="med"/>
                      <a:tailEnd type="none" w="med" len="med"/>
                    </a:lnT>
                    <a:lnB w="635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39588" rtl="0" eaLnBrk="1" latinLnBrk="0" hangingPunct="1">
                        <a:defRPr sz="1700" kern="1200">
                          <a:solidFill>
                            <a:schemeClr val="dk1"/>
                          </a:solidFill>
                          <a:latin typeface="Arial"/>
                        </a:defRPr>
                      </a:lvl1pPr>
                      <a:lvl2pPr marL="419793" algn="l" defTabSz="839588" rtl="0" eaLnBrk="1" latinLnBrk="0" hangingPunct="1">
                        <a:defRPr sz="1700" kern="1200">
                          <a:solidFill>
                            <a:schemeClr val="dk1"/>
                          </a:solidFill>
                          <a:latin typeface="Arial"/>
                        </a:defRPr>
                      </a:lvl2pPr>
                      <a:lvl3pPr marL="839588" algn="l" defTabSz="839588" rtl="0" eaLnBrk="1" latinLnBrk="0" hangingPunct="1">
                        <a:defRPr sz="1700" kern="1200">
                          <a:solidFill>
                            <a:schemeClr val="dk1"/>
                          </a:solidFill>
                          <a:latin typeface="Arial"/>
                        </a:defRPr>
                      </a:lvl3pPr>
                      <a:lvl4pPr marL="1259380" algn="l" defTabSz="839588" rtl="0" eaLnBrk="1" latinLnBrk="0" hangingPunct="1">
                        <a:defRPr sz="1700" kern="1200">
                          <a:solidFill>
                            <a:schemeClr val="dk1"/>
                          </a:solidFill>
                          <a:latin typeface="Arial"/>
                        </a:defRPr>
                      </a:lvl4pPr>
                      <a:lvl5pPr marL="1679175" algn="l" defTabSz="839588" rtl="0" eaLnBrk="1" latinLnBrk="0" hangingPunct="1">
                        <a:defRPr sz="1700" kern="1200">
                          <a:solidFill>
                            <a:schemeClr val="dk1"/>
                          </a:solidFill>
                          <a:latin typeface="Arial"/>
                        </a:defRPr>
                      </a:lvl5pPr>
                      <a:lvl6pPr marL="2098969" algn="l" defTabSz="839588" rtl="0" eaLnBrk="1" latinLnBrk="0" hangingPunct="1">
                        <a:defRPr sz="1700" kern="1200">
                          <a:solidFill>
                            <a:schemeClr val="dk1"/>
                          </a:solidFill>
                          <a:latin typeface="Arial"/>
                        </a:defRPr>
                      </a:lvl6pPr>
                      <a:lvl7pPr marL="2518763" algn="l" defTabSz="839588" rtl="0" eaLnBrk="1" latinLnBrk="0" hangingPunct="1">
                        <a:defRPr sz="1700" kern="1200">
                          <a:solidFill>
                            <a:schemeClr val="dk1"/>
                          </a:solidFill>
                          <a:latin typeface="Arial"/>
                        </a:defRPr>
                      </a:lvl7pPr>
                      <a:lvl8pPr marL="2938556" algn="l" defTabSz="839588" rtl="0" eaLnBrk="1" latinLnBrk="0" hangingPunct="1">
                        <a:defRPr sz="1700" kern="1200">
                          <a:solidFill>
                            <a:schemeClr val="dk1"/>
                          </a:solidFill>
                          <a:latin typeface="Arial"/>
                        </a:defRPr>
                      </a:lvl8pPr>
                      <a:lvl9pPr marL="3358350" algn="l" defTabSz="839588" rtl="0" eaLnBrk="1" latinLnBrk="0" hangingPunct="1">
                        <a:defRPr sz="1700" kern="1200">
                          <a:solidFill>
                            <a:schemeClr val="dk1"/>
                          </a:solidFill>
                          <a:latin typeface="Arial"/>
                        </a:defRPr>
                      </a:lvl9pPr>
                    </a:lstStyle>
                    <a:p>
                      <a:pPr eaLnBrk="1"/>
                      <a:endParaRPr lang="en-US" sz="1400" dirty="0"/>
                    </a:p>
                  </a:txBody>
                  <a:tcPr marL="0" marR="0" marT="182880">
                    <a:lnL w="0" cap="flat" cmpd="sng" algn="ctr">
                      <a:solidFill>
                        <a:srgbClr val="646464">
                          <a:alpha val="0"/>
                        </a:srgbClr>
                      </a:solidFill>
                      <a:prstDash val="solid"/>
                      <a:round/>
                      <a:headEnd type="none" w="med" len="med"/>
                      <a:tailEnd type="none" w="med" len="med"/>
                    </a:lnL>
                    <a:lnR w="0" cap="flat" cmpd="sng" algn="ctr">
                      <a:solidFill>
                        <a:srgbClr val="646464">
                          <a:alpha val="0"/>
                        </a:srgbClr>
                      </a:solidFill>
                      <a:prstDash val="solid"/>
                      <a:round/>
                      <a:headEnd type="none" w="med" len="med"/>
                      <a:tailEnd type="none" w="med" len="med"/>
                    </a:lnR>
                    <a:lnT w="0" cap="flat" cmpd="sng" algn="ctr">
                      <a:solidFill>
                        <a:srgbClr val="646464">
                          <a:alpha val="0"/>
                        </a:srgbClr>
                      </a:solidFill>
                      <a:prstDash val="solid"/>
                      <a:round/>
                      <a:headEnd type="none" w="med" len="med"/>
                      <a:tailEnd type="none" w="med" len="med"/>
                    </a:lnT>
                    <a:lnB w="0" cap="flat" cmpd="sng" algn="ctr">
                      <a:solidFill>
                        <a:srgbClr val="646464">
                          <a:alpha val="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39588" rtl="0" eaLnBrk="1" latinLnBrk="0" hangingPunct="1">
                        <a:defRPr sz="1700" kern="1200">
                          <a:solidFill>
                            <a:schemeClr val="dk1"/>
                          </a:solidFill>
                          <a:latin typeface="Arial"/>
                        </a:defRPr>
                      </a:lvl1pPr>
                      <a:lvl2pPr marL="419793" algn="l" defTabSz="839588" rtl="0" eaLnBrk="1" latinLnBrk="0" hangingPunct="1">
                        <a:defRPr sz="1700" kern="1200">
                          <a:solidFill>
                            <a:schemeClr val="dk1"/>
                          </a:solidFill>
                          <a:latin typeface="Arial"/>
                        </a:defRPr>
                      </a:lvl2pPr>
                      <a:lvl3pPr marL="839588" algn="l" defTabSz="839588" rtl="0" eaLnBrk="1" latinLnBrk="0" hangingPunct="1">
                        <a:defRPr sz="1700" kern="1200">
                          <a:solidFill>
                            <a:schemeClr val="dk1"/>
                          </a:solidFill>
                          <a:latin typeface="Arial"/>
                        </a:defRPr>
                      </a:lvl3pPr>
                      <a:lvl4pPr marL="1259380" algn="l" defTabSz="839588" rtl="0" eaLnBrk="1" latinLnBrk="0" hangingPunct="1">
                        <a:defRPr sz="1700" kern="1200">
                          <a:solidFill>
                            <a:schemeClr val="dk1"/>
                          </a:solidFill>
                          <a:latin typeface="Arial"/>
                        </a:defRPr>
                      </a:lvl4pPr>
                      <a:lvl5pPr marL="1679175" algn="l" defTabSz="839588" rtl="0" eaLnBrk="1" latinLnBrk="0" hangingPunct="1">
                        <a:defRPr sz="1700" kern="1200">
                          <a:solidFill>
                            <a:schemeClr val="dk1"/>
                          </a:solidFill>
                          <a:latin typeface="Arial"/>
                        </a:defRPr>
                      </a:lvl5pPr>
                      <a:lvl6pPr marL="2098969" algn="l" defTabSz="839588" rtl="0" eaLnBrk="1" latinLnBrk="0" hangingPunct="1">
                        <a:defRPr sz="1700" kern="1200">
                          <a:solidFill>
                            <a:schemeClr val="dk1"/>
                          </a:solidFill>
                          <a:latin typeface="Arial"/>
                        </a:defRPr>
                      </a:lvl6pPr>
                      <a:lvl7pPr marL="2518763" algn="l" defTabSz="839588" rtl="0" eaLnBrk="1" latinLnBrk="0" hangingPunct="1">
                        <a:defRPr sz="1700" kern="1200">
                          <a:solidFill>
                            <a:schemeClr val="dk1"/>
                          </a:solidFill>
                          <a:latin typeface="Arial"/>
                        </a:defRPr>
                      </a:lvl7pPr>
                      <a:lvl8pPr marL="2938556" algn="l" defTabSz="839588" rtl="0" eaLnBrk="1" latinLnBrk="0" hangingPunct="1">
                        <a:defRPr sz="1700" kern="1200">
                          <a:solidFill>
                            <a:schemeClr val="dk1"/>
                          </a:solidFill>
                          <a:latin typeface="Arial"/>
                        </a:defRPr>
                      </a:lvl8pPr>
                      <a:lvl9pPr marL="3358350" algn="l" defTabSz="839588" rtl="0" eaLnBrk="1" latinLnBrk="0" hangingPunct="1">
                        <a:defRPr sz="17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2C973E"/>
                          </a:solidFill>
                        </a:rPr>
                        <a:t>Favorable business</a:t>
                      </a:r>
                      <a:r>
                        <a:rPr lang="en-US" sz="1400" b="1" baseline="0" dirty="0" smtClean="0">
                          <a:solidFill>
                            <a:srgbClr val="2C973E"/>
                          </a:solidFill>
                        </a:rPr>
                        <a:t> environment</a:t>
                      </a:r>
                      <a:endParaRPr lang="en-US" sz="1400" b="1" dirty="0" smtClean="0">
                        <a:solidFill>
                          <a:srgbClr val="2C973E"/>
                        </a:solidFill>
                      </a:endParaRPr>
                    </a:p>
                  </a:txBody>
                  <a:tcPr marL="0" marR="0" marT="182880">
                    <a:lnL w="0" cap="flat" cmpd="sng" algn="ctr">
                      <a:solidFill>
                        <a:srgbClr val="646464">
                          <a:alpha val="0"/>
                        </a:srgbClr>
                      </a:solidFill>
                      <a:prstDash val="solid"/>
                      <a:round/>
                      <a:headEnd type="none" w="med" len="med"/>
                      <a:tailEnd type="none" w="med" len="med"/>
                    </a:lnL>
                    <a:lnR w="0" cap="flat" cmpd="sng" algn="ctr">
                      <a:solidFill>
                        <a:srgbClr val="646464">
                          <a:alpha val="0"/>
                        </a:srgbClr>
                      </a:solidFill>
                      <a:prstDash val="solid"/>
                      <a:round/>
                      <a:headEnd type="none" w="med" len="med"/>
                      <a:tailEnd type="none" w="med" len="med"/>
                    </a:lnR>
                    <a:lnT w="0" cap="flat" cmpd="sng" algn="ctr">
                      <a:solidFill>
                        <a:srgbClr val="646464">
                          <a:alpha val="0"/>
                        </a:srgbClr>
                      </a:solidFill>
                      <a:prstDash val="solid"/>
                      <a:round/>
                      <a:headEnd type="none" w="med" len="med"/>
                      <a:tailEnd type="none" w="med" len="med"/>
                    </a:lnT>
                    <a:lnB w="635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lvl1pPr marL="0" algn="l" defTabSz="839588" rtl="0" eaLnBrk="1" latinLnBrk="0" hangingPunct="1">
                        <a:defRPr sz="1700" kern="1200">
                          <a:solidFill>
                            <a:schemeClr val="dk1"/>
                          </a:solidFill>
                          <a:latin typeface="Arial"/>
                        </a:defRPr>
                      </a:lvl1pPr>
                      <a:lvl2pPr marL="419793" algn="l" defTabSz="839588" rtl="0" eaLnBrk="1" latinLnBrk="0" hangingPunct="1">
                        <a:defRPr sz="1700" kern="1200">
                          <a:solidFill>
                            <a:schemeClr val="dk1"/>
                          </a:solidFill>
                          <a:latin typeface="Arial"/>
                        </a:defRPr>
                      </a:lvl2pPr>
                      <a:lvl3pPr marL="839588" algn="l" defTabSz="839588" rtl="0" eaLnBrk="1" latinLnBrk="0" hangingPunct="1">
                        <a:defRPr sz="1700" kern="1200">
                          <a:solidFill>
                            <a:schemeClr val="dk1"/>
                          </a:solidFill>
                          <a:latin typeface="Arial"/>
                        </a:defRPr>
                      </a:lvl3pPr>
                      <a:lvl4pPr marL="1259380" algn="l" defTabSz="839588" rtl="0" eaLnBrk="1" latinLnBrk="0" hangingPunct="1">
                        <a:defRPr sz="1700" kern="1200">
                          <a:solidFill>
                            <a:schemeClr val="dk1"/>
                          </a:solidFill>
                          <a:latin typeface="Arial"/>
                        </a:defRPr>
                      </a:lvl4pPr>
                      <a:lvl5pPr marL="1679175" algn="l" defTabSz="839588" rtl="0" eaLnBrk="1" latinLnBrk="0" hangingPunct="1">
                        <a:defRPr sz="1700" kern="1200">
                          <a:solidFill>
                            <a:schemeClr val="dk1"/>
                          </a:solidFill>
                          <a:latin typeface="Arial"/>
                        </a:defRPr>
                      </a:lvl5pPr>
                      <a:lvl6pPr marL="2098969" algn="l" defTabSz="839588" rtl="0" eaLnBrk="1" latinLnBrk="0" hangingPunct="1">
                        <a:defRPr sz="1700" kern="1200">
                          <a:solidFill>
                            <a:schemeClr val="dk1"/>
                          </a:solidFill>
                          <a:latin typeface="Arial"/>
                        </a:defRPr>
                      </a:lvl6pPr>
                      <a:lvl7pPr marL="2518763" algn="l" defTabSz="839588" rtl="0" eaLnBrk="1" latinLnBrk="0" hangingPunct="1">
                        <a:defRPr sz="1700" kern="1200">
                          <a:solidFill>
                            <a:schemeClr val="dk1"/>
                          </a:solidFill>
                          <a:latin typeface="Arial"/>
                        </a:defRPr>
                      </a:lvl7pPr>
                      <a:lvl8pPr marL="2938556" algn="l" defTabSz="839588" rtl="0" eaLnBrk="1" latinLnBrk="0" hangingPunct="1">
                        <a:defRPr sz="1700" kern="1200">
                          <a:solidFill>
                            <a:schemeClr val="dk1"/>
                          </a:solidFill>
                          <a:latin typeface="Arial"/>
                        </a:defRPr>
                      </a:lvl8pPr>
                      <a:lvl9pPr marL="3358350" algn="l" defTabSz="839588" rtl="0" eaLnBrk="1" latinLnBrk="0" hangingPunct="1">
                        <a:defRPr sz="1700" kern="1200">
                          <a:solidFill>
                            <a:schemeClr val="dk1"/>
                          </a:solidFill>
                          <a:latin typeface="Arial"/>
                        </a:defRPr>
                      </a:lvl9pPr>
                    </a:lstStyle>
                    <a:p>
                      <a:pPr marL="0" algn="l" defTabSz="839588" rtl="0" eaLnBrk="1" latinLnBrk="0" hangingPunct="1">
                        <a:lnSpc>
                          <a:spcPct val="100000"/>
                        </a:lnSpc>
                        <a:spcBef>
                          <a:spcPts val="0"/>
                        </a:spcBef>
                        <a:spcAft>
                          <a:spcPts val="600"/>
                        </a:spcAft>
                      </a:pPr>
                      <a:r>
                        <a:rPr lang="en-US" sz="900" kern="0" dirty="0" smtClean="0">
                          <a:solidFill>
                            <a:schemeClr val="tx1"/>
                          </a:solidFill>
                          <a:latin typeface="Arial" panose="020B0604020202020204" pitchFamily="34" charset="0"/>
                          <a:ea typeface="+mn-ea"/>
                          <a:cs typeface="Arial" panose="020B0604020202020204" pitchFamily="34" charset="0"/>
                        </a:rPr>
                        <a:t>Portugal ranks #15 in overall quality of infrastructure and #24 in air transport infrastructure; 99.8% of households have fixed broadband coverage;  Ranks #37 in e-government development index. Portugal is a leading country in performing operations through ATM network. </a:t>
                      </a:r>
                      <a:endParaRPr lang="en-US" sz="900" kern="0" dirty="0">
                        <a:solidFill>
                          <a:schemeClr val="tx1"/>
                        </a:solidFill>
                        <a:latin typeface="Arial" panose="020B0604020202020204" pitchFamily="34" charset="0"/>
                        <a:ea typeface="+mn-ea"/>
                        <a:cs typeface="Arial" panose="020B0604020202020204" pitchFamily="34" charset="0"/>
                      </a:endParaRPr>
                    </a:p>
                  </a:txBody>
                  <a:tcPr marL="0" marR="0">
                    <a:lnL w="0" cap="flat" cmpd="sng" algn="ctr">
                      <a:solidFill>
                        <a:srgbClr val="646464">
                          <a:alpha val="0"/>
                        </a:srgbClr>
                      </a:solidFill>
                      <a:prstDash val="solid"/>
                      <a:round/>
                      <a:headEnd type="none" w="med" len="med"/>
                      <a:tailEnd type="none" w="med" len="med"/>
                    </a:lnL>
                    <a:lnR w="0" cap="flat" cmpd="sng" algn="ctr">
                      <a:solidFill>
                        <a:srgbClr val="646464">
                          <a:alpha val="0"/>
                        </a:srgb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rgbClr val="646464">
                          <a:alpha val="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39588" rtl="0" eaLnBrk="1" latinLnBrk="0" hangingPunct="1">
                        <a:defRPr sz="1700" kern="1200">
                          <a:solidFill>
                            <a:schemeClr val="dk1"/>
                          </a:solidFill>
                          <a:latin typeface="Arial"/>
                        </a:defRPr>
                      </a:lvl1pPr>
                      <a:lvl2pPr marL="419793" algn="l" defTabSz="839588" rtl="0" eaLnBrk="1" latinLnBrk="0" hangingPunct="1">
                        <a:defRPr sz="1700" kern="1200">
                          <a:solidFill>
                            <a:schemeClr val="dk1"/>
                          </a:solidFill>
                          <a:latin typeface="Arial"/>
                        </a:defRPr>
                      </a:lvl2pPr>
                      <a:lvl3pPr marL="839588" algn="l" defTabSz="839588" rtl="0" eaLnBrk="1" latinLnBrk="0" hangingPunct="1">
                        <a:defRPr sz="1700" kern="1200">
                          <a:solidFill>
                            <a:schemeClr val="dk1"/>
                          </a:solidFill>
                          <a:latin typeface="Arial"/>
                        </a:defRPr>
                      </a:lvl3pPr>
                      <a:lvl4pPr marL="1259380" algn="l" defTabSz="839588" rtl="0" eaLnBrk="1" latinLnBrk="0" hangingPunct="1">
                        <a:defRPr sz="1700" kern="1200">
                          <a:solidFill>
                            <a:schemeClr val="dk1"/>
                          </a:solidFill>
                          <a:latin typeface="Arial"/>
                        </a:defRPr>
                      </a:lvl4pPr>
                      <a:lvl5pPr marL="1679175" algn="l" defTabSz="839588" rtl="0" eaLnBrk="1" latinLnBrk="0" hangingPunct="1">
                        <a:defRPr sz="1700" kern="1200">
                          <a:solidFill>
                            <a:schemeClr val="dk1"/>
                          </a:solidFill>
                          <a:latin typeface="Arial"/>
                        </a:defRPr>
                      </a:lvl5pPr>
                      <a:lvl6pPr marL="2098969" algn="l" defTabSz="839588" rtl="0" eaLnBrk="1" latinLnBrk="0" hangingPunct="1">
                        <a:defRPr sz="1700" kern="1200">
                          <a:solidFill>
                            <a:schemeClr val="dk1"/>
                          </a:solidFill>
                          <a:latin typeface="Arial"/>
                        </a:defRPr>
                      </a:lvl6pPr>
                      <a:lvl7pPr marL="2518763" algn="l" defTabSz="839588" rtl="0" eaLnBrk="1" latinLnBrk="0" hangingPunct="1">
                        <a:defRPr sz="1700" kern="1200">
                          <a:solidFill>
                            <a:schemeClr val="dk1"/>
                          </a:solidFill>
                          <a:latin typeface="Arial"/>
                        </a:defRPr>
                      </a:lvl7pPr>
                      <a:lvl8pPr marL="2938556" algn="l" defTabSz="839588" rtl="0" eaLnBrk="1" latinLnBrk="0" hangingPunct="1">
                        <a:defRPr sz="1700" kern="1200">
                          <a:solidFill>
                            <a:schemeClr val="dk1"/>
                          </a:solidFill>
                          <a:latin typeface="Arial"/>
                        </a:defRPr>
                      </a:lvl8pPr>
                      <a:lvl9pPr marL="3358350" algn="l" defTabSz="839588" rtl="0" eaLnBrk="1" latinLnBrk="0" hangingPunct="1">
                        <a:defRPr sz="1700" kern="1200">
                          <a:solidFill>
                            <a:schemeClr val="dk1"/>
                          </a:solidFill>
                          <a:latin typeface="Arial"/>
                        </a:defRPr>
                      </a:lvl9pPr>
                    </a:lstStyle>
                    <a:p>
                      <a:pPr eaLnBrk="1"/>
                      <a:endParaRPr lang="en-US" sz="900" kern="0" dirty="0">
                        <a:solidFill>
                          <a:schemeClr val="tx1"/>
                        </a:solidFill>
                        <a:latin typeface="Arial" panose="020B0604020202020204" pitchFamily="34" charset="0"/>
                        <a:ea typeface="+mn-ea"/>
                        <a:cs typeface="Arial" panose="020B0604020202020204" pitchFamily="34" charset="0"/>
                      </a:endParaRPr>
                    </a:p>
                  </a:txBody>
                  <a:tcPr marL="0" marR="0">
                    <a:lnL w="0" cap="flat" cmpd="sng" algn="ctr">
                      <a:solidFill>
                        <a:srgbClr val="646464">
                          <a:alpha val="0"/>
                        </a:srgbClr>
                      </a:solidFill>
                      <a:prstDash val="solid"/>
                      <a:round/>
                      <a:headEnd type="none" w="med" len="med"/>
                      <a:tailEnd type="none" w="med" len="med"/>
                    </a:lnL>
                    <a:lnR w="0" cap="flat" cmpd="sng" algn="ctr">
                      <a:solidFill>
                        <a:srgbClr val="646464">
                          <a:alpha val="0"/>
                        </a:srgbClr>
                      </a:solidFill>
                      <a:prstDash val="solid"/>
                      <a:round/>
                      <a:headEnd type="none" w="med" len="med"/>
                      <a:tailEnd type="none" w="med" len="med"/>
                    </a:lnR>
                    <a:lnT w="0" cap="flat" cmpd="sng" algn="ctr">
                      <a:solidFill>
                        <a:srgbClr val="646464">
                          <a:alpha val="0"/>
                        </a:srgbClr>
                      </a:solidFill>
                      <a:prstDash val="solid"/>
                      <a:round/>
                      <a:headEnd type="none" w="med" len="med"/>
                      <a:tailEnd type="none" w="med" len="med"/>
                    </a:lnT>
                    <a:lnB w="0" cap="flat" cmpd="sng" algn="ctr">
                      <a:solidFill>
                        <a:srgbClr val="646464">
                          <a:alpha val="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39588" rtl="0" eaLnBrk="1" latinLnBrk="0" hangingPunct="1">
                        <a:defRPr sz="1700" kern="1200">
                          <a:solidFill>
                            <a:schemeClr val="dk1"/>
                          </a:solidFill>
                          <a:latin typeface="Arial"/>
                        </a:defRPr>
                      </a:lvl1pPr>
                      <a:lvl2pPr marL="419793" algn="l" defTabSz="839588" rtl="0" eaLnBrk="1" latinLnBrk="0" hangingPunct="1">
                        <a:defRPr sz="1700" kern="1200">
                          <a:solidFill>
                            <a:schemeClr val="dk1"/>
                          </a:solidFill>
                          <a:latin typeface="Arial"/>
                        </a:defRPr>
                      </a:lvl2pPr>
                      <a:lvl3pPr marL="839588" algn="l" defTabSz="839588" rtl="0" eaLnBrk="1" latinLnBrk="0" hangingPunct="1">
                        <a:defRPr sz="1700" kern="1200">
                          <a:solidFill>
                            <a:schemeClr val="dk1"/>
                          </a:solidFill>
                          <a:latin typeface="Arial"/>
                        </a:defRPr>
                      </a:lvl3pPr>
                      <a:lvl4pPr marL="1259380" algn="l" defTabSz="839588" rtl="0" eaLnBrk="1" latinLnBrk="0" hangingPunct="1">
                        <a:defRPr sz="1700" kern="1200">
                          <a:solidFill>
                            <a:schemeClr val="dk1"/>
                          </a:solidFill>
                          <a:latin typeface="Arial"/>
                        </a:defRPr>
                      </a:lvl4pPr>
                      <a:lvl5pPr marL="1679175" algn="l" defTabSz="839588" rtl="0" eaLnBrk="1" latinLnBrk="0" hangingPunct="1">
                        <a:defRPr sz="1700" kern="1200">
                          <a:solidFill>
                            <a:schemeClr val="dk1"/>
                          </a:solidFill>
                          <a:latin typeface="Arial"/>
                        </a:defRPr>
                      </a:lvl5pPr>
                      <a:lvl6pPr marL="2098969" algn="l" defTabSz="839588" rtl="0" eaLnBrk="1" latinLnBrk="0" hangingPunct="1">
                        <a:defRPr sz="1700" kern="1200">
                          <a:solidFill>
                            <a:schemeClr val="dk1"/>
                          </a:solidFill>
                          <a:latin typeface="Arial"/>
                        </a:defRPr>
                      </a:lvl6pPr>
                      <a:lvl7pPr marL="2518763" algn="l" defTabSz="839588" rtl="0" eaLnBrk="1" latinLnBrk="0" hangingPunct="1">
                        <a:defRPr sz="1700" kern="1200">
                          <a:solidFill>
                            <a:schemeClr val="dk1"/>
                          </a:solidFill>
                          <a:latin typeface="Arial"/>
                        </a:defRPr>
                      </a:lvl7pPr>
                      <a:lvl8pPr marL="2938556" algn="l" defTabSz="839588" rtl="0" eaLnBrk="1" latinLnBrk="0" hangingPunct="1">
                        <a:defRPr sz="1700" kern="1200">
                          <a:solidFill>
                            <a:schemeClr val="dk1"/>
                          </a:solidFill>
                          <a:latin typeface="Arial"/>
                        </a:defRPr>
                      </a:lvl8pPr>
                      <a:lvl9pPr marL="3358350" algn="l" defTabSz="839588" rtl="0" eaLnBrk="1" latinLnBrk="0" hangingPunct="1">
                        <a:defRPr sz="1700" kern="1200">
                          <a:solidFill>
                            <a:schemeClr val="dk1"/>
                          </a:solidFill>
                          <a:latin typeface="Arial"/>
                        </a:defRPr>
                      </a:lvl9pPr>
                    </a:lstStyle>
                    <a:p>
                      <a:pPr>
                        <a:lnSpc>
                          <a:spcPct val="100000"/>
                        </a:lnSpc>
                        <a:spcBef>
                          <a:spcPts val="0"/>
                        </a:spcBef>
                        <a:spcAft>
                          <a:spcPts val="600"/>
                        </a:spcAft>
                      </a:pPr>
                      <a:r>
                        <a:rPr lang="en-US" sz="900" kern="0" dirty="0" smtClean="0">
                          <a:solidFill>
                            <a:schemeClr val="tx1"/>
                          </a:solidFill>
                          <a:latin typeface="Arial" panose="020B0604020202020204" pitchFamily="34" charset="0"/>
                          <a:ea typeface="+mn-ea"/>
                          <a:cs typeface="Arial" panose="020B0604020202020204" pitchFamily="34" charset="0"/>
                        </a:rPr>
                        <a:t>World Bank’s “Doing Business 2017” report ranks Portugal at #25 in ease of doing business and #19 in enforcing contracts, out of a total of 190 countries. </a:t>
                      </a:r>
                      <a:endParaRPr lang="en-US" sz="900" kern="0" dirty="0">
                        <a:solidFill>
                          <a:schemeClr val="tx1"/>
                        </a:solidFill>
                        <a:latin typeface="Arial" panose="020B0604020202020204" pitchFamily="34" charset="0"/>
                        <a:ea typeface="+mn-ea"/>
                        <a:cs typeface="Arial" panose="020B0604020202020204" pitchFamily="34" charset="0"/>
                      </a:endParaRPr>
                    </a:p>
                  </a:txBody>
                  <a:tcPr marL="0" marR="0">
                    <a:lnL w="0" cap="flat" cmpd="sng" algn="ctr">
                      <a:solidFill>
                        <a:srgbClr val="646464">
                          <a:alpha val="0"/>
                        </a:srgbClr>
                      </a:solidFill>
                      <a:prstDash val="solid"/>
                      <a:round/>
                      <a:headEnd type="none" w="med" len="med"/>
                      <a:tailEnd type="none" w="med" len="med"/>
                    </a:lnL>
                    <a:lnR w="0" cap="flat" cmpd="sng" algn="ctr">
                      <a:solidFill>
                        <a:srgbClr val="646464">
                          <a:alpha val="0"/>
                        </a:srgb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rgbClr val="646464">
                          <a:alpha val="0"/>
                        </a:srgbClr>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lvl1pPr marL="0" algn="l" defTabSz="839588" rtl="0" eaLnBrk="1" latinLnBrk="0" hangingPunct="1">
                        <a:defRPr sz="1700" kern="1200">
                          <a:solidFill>
                            <a:schemeClr val="dk1"/>
                          </a:solidFill>
                          <a:latin typeface="Arial"/>
                        </a:defRPr>
                      </a:lvl1pPr>
                      <a:lvl2pPr marL="419793" algn="l" defTabSz="839588" rtl="0" eaLnBrk="1" latinLnBrk="0" hangingPunct="1">
                        <a:defRPr sz="1700" kern="1200">
                          <a:solidFill>
                            <a:schemeClr val="dk1"/>
                          </a:solidFill>
                          <a:latin typeface="Arial"/>
                        </a:defRPr>
                      </a:lvl2pPr>
                      <a:lvl3pPr marL="839588" algn="l" defTabSz="839588" rtl="0" eaLnBrk="1" latinLnBrk="0" hangingPunct="1">
                        <a:defRPr sz="1700" kern="1200">
                          <a:solidFill>
                            <a:schemeClr val="dk1"/>
                          </a:solidFill>
                          <a:latin typeface="Arial"/>
                        </a:defRPr>
                      </a:lvl3pPr>
                      <a:lvl4pPr marL="1259380" algn="l" defTabSz="839588" rtl="0" eaLnBrk="1" latinLnBrk="0" hangingPunct="1">
                        <a:defRPr sz="1700" kern="1200">
                          <a:solidFill>
                            <a:schemeClr val="dk1"/>
                          </a:solidFill>
                          <a:latin typeface="Arial"/>
                        </a:defRPr>
                      </a:lvl4pPr>
                      <a:lvl5pPr marL="1679175" algn="l" defTabSz="839588" rtl="0" eaLnBrk="1" latinLnBrk="0" hangingPunct="1">
                        <a:defRPr sz="1700" kern="1200">
                          <a:solidFill>
                            <a:schemeClr val="dk1"/>
                          </a:solidFill>
                          <a:latin typeface="Arial"/>
                        </a:defRPr>
                      </a:lvl5pPr>
                      <a:lvl6pPr marL="2098969" algn="l" defTabSz="839588" rtl="0" eaLnBrk="1" latinLnBrk="0" hangingPunct="1">
                        <a:defRPr sz="1700" kern="1200">
                          <a:solidFill>
                            <a:schemeClr val="dk1"/>
                          </a:solidFill>
                          <a:latin typeface="Arial"/>
                        </a:defRPr>
                      </a:lvl6pPr>
                      <a:lvl7pPr marL="2518763" algn="l" defTabSz="839588" rtl="0" eaLnBrk="1" latinLnBrk="0" hangingPunct="1">
                        <a:defRPr sz="1700" kern="1200">
                          <a:solidFill>
                            <a:schemeClr val="dk1"/>
                          </a:solidFill>
                          <a:latin typeface="Arial"/>
                        </a:defRPr>
                      </a:lvl7pPr>
                      <a:lvl8pPr marL="2938556" algn="l" defTabSz="839588" rtl="0" eaLnBrk="1" latinLnBrk="0" hangingPunct="1">
                        <a:defRPr sz="1700" kern="1200">
                          <a:solidFill>
                            <a:schemeClr val="dk1"/>
                          </a:solidFill>
                          <a:latin typeface="Arial"/>
                        </a:defRPr>
                      </a:lvl8pPr>
                      <a:lvl9pPr marL="3358350" algn="l" defTabSz="839588" rtl="0" eaLnBrk="1" latinLnBrk="0" hangingPunct="1">
                        <a:defRPr sz="1700" kern="1200">
                          <a:solidFill>
                            <a:schemeClr val="dk1"/>
                          </a:solidFill>
                          <a:latin typeface="Arial"/>
                        </a:defRPr>
                      </a:lvl9pPr>
                    </a:lstStyle>
                    <a:p>
                      <a:pPr>
                        <a:lnSpc>
                          <a:spcPct val="100000"/>
                        </a:lnSpc>
                      </a:pPr>
                      <a:r>
                        <a:rPr lang="en-US" sz="1400" b="1" kern="1200" dirty="0" smtClean="0">
                          <a:solidFill>
                            <a:srgbClr val="91278F"/>
                          </a:solidFill>
                          <a:latin typeface="+mn-lt"/>
                          <a:ea typeface="+mn-ea"/>
                          <a:cs typeface="+mn-cs"/>
                        </a:rPr>
                        <a:t>Competitive costs</a:t>
                      </a:r>
                    </a:p>
                  </a:txBody>
                  <a:tcPr marL="0" marR="0" marT="182880">
                    <a:lnL w="0" cap="flat" cmpd="sng" algn="ctr">
                      <a:solidFill>
                        <a:srgbClr val="646464">
                          <a:alpha val="0"/>
                        </a:srgbClr>
                      </a:solidFill>
                      <a:prstDash val="solid"/>
                      <a:round/>
                      <a:headEnd type="none" w="med" len="med"/>
                      <a:tailEnd type="none" w="med" len="med"/>
                    </a:lnL>
                    <a:lnR w="0" cap="flat" cmpd="sng" algn="ctr">
                      <a:solidFill>
                        <a:srgbClr val="646464">
                          <a:alpha val="0"/>
                        </a:srgbClr>
                      </a:solidFill>
                      <a:prstDash val="solid"/>
                      <a:round/>
                      <a:headEnd type="none" w="med" len="med"/>
                      <a:tailEnd type="none" w="med" len="med"/>
                    </a:lnR>
                    <a:lnT w="0" cap="flat" cmpd="sng" algn="ctr">
                      <a:solidFill>
                        <a:srgbClr val="646464">
                          <a:alpha val="0"/>
                        </a:srgbClr>
                      </a:solidFill>
                      <a:prstDash val="solid"/>
                      <a:round/>
                      <a:headEnd type="none" w="med" len="med"/>
                      <a:tailEnd type="none" w="med" len="med"/>
                    </a:lnT>
                    <a:lnB w="635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39588" rtl="0" eaLnBrk="1" latinLnBrk="0" hangingPunct="1">
                        <a:defRPr sz="1700" kern="1200">
                          <a:solidFill>
                            <a:schemeClr val="dk1"/>
                          </a:solidFill>
                          <a:latin typeface="Arial"/>
                        </a:defRPr>
                      </a:lvl1pPr>
                      <a:lvl2pPr marL="419793" algn="l" defTabSz="839588" rtl="0" eaLnBrk="1" latinLnBrk="0" hangingPunct="1">
                        <a:defRPr sz="1700" kern="1200">
                          <a:solidFill>
                            <a:schemeClr val="dk1"/>
                          </a:solidFill>
                          <a:latin typeface="Arial"/>
                        </a:defRPr>
                      </a:lvl2pPr>
                      <a:lvl3pPr marL="839588" algn="l" defTabSz="839588" rtl="0" eaLnBrk="1" latinLnBrk="0" hangingPunct="1">
                        <a:defRPr sz="1700" kern="1200">
                          <a:solidFill>
                            <a:schemeClr val="dk1"/>
                          </a:solidFill>
                          <a:latin typeface="Arial"/>
                        </a:defRPr>
                      </a:lvl3pPr>
                      <a:lvl4pPr marL="1259380" algn="l" defTabSz="839588" rtl="0" eaLnBrk="1" latinLnBrk="0" hangingPunct="1">
                        <a:defRPr sz="1700" kern="1200">
                          <a:solidFill>
                            <a:schemeClr val="dk1"/>
                          </a:solidFill>
                          <a:latin typeface="Arial"/>
                        </a:defRPr>
                      </a:lvl4pPr>
                      <a:lvl5pPr marL="1679175" algn="l" defTabSz="839588" rtl="0" eaLnBrk="1" latinLnBrk="0" hangingPunct="1">
                        <a:defRPr sz="1700" kern="1200">
                          <a:solidFill>
                            <a:schemeClr val="dk1"/>
                          </a:solidFill>
                          <a:latin typeface="Arial"/>
                        </a:defRPr>
                      </a:lvl5pPr>
                      <a:lvl6pPr marL="2098969" algn="l" defTabSz="839588" rtl="0" eaLnBrk="1" latinLnBrk="0" hangingPunct="1">
                        <a:defRPr sz="1700" kern="1200">
                          <a:solidFill>
                            <a:schemeClr val="dk1"/>
                          </a:solidFill>
                          <a:latin typeface="Arial"/>
                        </a:defRPr>
                      </a:lvl6pPr>
                      <a:lvl7pPr marL="2518763" algn="l" defTabSz="839588" rtl="0" eaLnBrk="1" latinLnBrk="0" hangingPunct="1">
                        <a:defRPr sz="1700" kern="1200">
                          <a:solidFill>
                            <a:schemeClr val="dk1"/>
                          </a:solidFill>
                          <a:latin typeface="Arial"/>
                        </a:defRPr>
                      </a:lvl7pPr>
                      <a:lvl8pPr marL="2938556" algn="l" defTabSz="839588" rtl="0" eaLnBrk="1" latinLnBrk="0" hangingPunct="1">
                        <a:defRPr sz="1700" kern="1200">
                          <a:solidFill>
                            <a:schemeClr val="dk1"/>
                          </a:solidFill>
                          <a:latin typeface="Arial"/>
                        </a:defRPr>
                      </a:lvl8pPr>
                      <a:lvl9pPr marL="3358350" algn="l" defTabSz="839588" rtl="0" eaLnBrk="1" latinLnBrk="0" hangingPunct="1">
                        <a:defRPr sz="1700" kern="1200">
                          <a:solidFill>
                            <a:schemeClr val="dk1"/>
                          </a:solidFill>
                          <a:latin typeface="Arial"/>
                        </a:defRPr>
                      </a:lvl9pPr>
                    </a:lstStyle>
                    <a:p>
                      <a:pPr eaLnBrk="1"/>
                      <a:endParaRPr lang="en-US" sz="1400" dirty="0"/>
                    </a:p>
                  </a:txBody>
                  <a:tcPr marL="0" marR="0" marT="182880">
                    <a:lnL w="0" cap="flat" cmpd="sng" algn="ctr">
                      <a:solidFill>
                        <a:srgbClr val="646464">
                          <a:alpha val="0"/>
                        </a:srgbClr>
                      </a:solidFill>
                      <a:prstDash val="solid"/>
                      <a:round/>
                      <a:headEnd type="none" w="med" len="med"/>
                      <a:tailEnd type="none" w="med" len="med"/>
                    </a:lnL>
                    <a:lnR w="0" cap="flat" cmpd="sng" algn="ctr">
                      <a:solidFill>
                        <a:srgbClr val="646464">
                          <a:alpha val="0"/>
                        </a:srgbClr>
                      </a:solidFill>
                      <a:prstDash val="solid"/>
                      <a:round/>
                      <a:headEnd type="none" w="med" len="med"/>
                      <a:tailEnd type="none" w="med" len="med"/>
                    </a:lnR>
                    <a:lnT w="0" cap="flat" cmpd="sng" algn="ctr">
                      <a:solidFill>
                        <a:srgbClr val="646464">
                          <a:alpha val="0"/>
                        </a:srgbClr>
                      </a:solidFill>
                      <a:prstDash val="solid"/>
                      <a:round/>
                      <a:headEnd type="none" w="med" len="med"/>
                      <a:tailEnd type="none" w="med" len="med"/>
                    </a:lnT>
                    <a:lnB w="0" cap="flat" cmpd="sng" algn="ctr">
                      <a:solidFill>
                        <a:srgbClr val="646464">
                          <a:alpha val="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39588" rtl="0" eaLnBrk="1" latinLnBrk="0" hangingPunct="1">
                        <a:defRPr sz="1700" kern="1200">
                          <a:solidFill>
                            <a:schemeClr val="dk1"/>
                          </a:solidFill>
                          <a:latin typeface="Arial"/>
                        </a:defRPr>
                      </a:lvl1pPr>
                      <a:lvl2pPr marL="419793" algn="l" defTabSz="839588" rtl="0" eaLnBrk="1" latinLnBrk="0" hangingPunct="1">
                        <a:defRPr sz="1700" kern="1200">
                          <a:solidFill>
                            <a:schemeClr val="dk1"/>
                          </a:solidFill>
                          <a:latin typeface="Arial"/>
                        </a:defRPr>
                      </a:lvl2pPr>
                      <a:lvl3pPr marL="839588" algn="l" defTabSz="839588" rtl="0" eaLnBrk="1" latinLnBrk="0" hangingPunct="1">
                        <a:defRPr sz="1700" kern="1200">
                          <a:solidFill>
                            <a:schemeClr val="dk1"/>
                          </a:solidFill>
                          <a:latin typeface="Arial"/>
                        </a:defRPr>
                      </a:lvl3pPr>
                      <a:lvl4pPr marL="1259380" algn="l" defTabSz="839588" rtl="0" eaLnBrk="1" latinLnBrk="0" hangingPunct="1">
                        <a:defRPr sz="1700" kern="1200">
                          <a:solidFill>
                            <a:schemeClr val="dk1"/>
                          </a:solidFill>
                          <a:latin typeface="Arial"/>
                        </a:defRPr>
                      </a:lvl4pPr>
                      <a:lvl5pPr marL="1679175" algn="l" defTabSz="839588" rtl="0" eaLnBrk="1" latinLnBrk="0" hangingPunct="1">
                        <a:defRPr sz="1700" kern="1200">
                          <a:solidFill>
                            <a:schemeClr val="dk1"/>
                          </a:solidFill>
                          <a:latin typeface="Arial"/>
                        </a:defRPr>
                      </a:lvl5pPr>
                      <a:lvl6pPr marL="2098969" algn="l" defTabSz="839588" rtl="0" eaLnBrk="1" latinLnBrk="0" hangingPunct="1">
                        <a:defRPr sz="1700" kern="1200">
                          <a:solidFill>
                            <a:schemeClr val="dk1"/>
                          </a:solidFill>
                          <a:latin typeface="Arial"/>
                        </a:defRPr>
                      </a:lvl6pPr>
                      <a:lvl7pPr marL="2518763" algn="l" defTabSz="839588" rtl="0" eaLnBrk="1" latinLnBrk="0" hangingPunct="1">
                        <a:defRPr sz="1700" kern="1200">
                          <a:solidFill>
                            <a:schemeClr val="dk1"/>
                          </a:solidFill>
                          <a:latin typeface="Arial"/>
                        </a:defRPr>
                      </a:lvl7pPr>
                      <a:lvl8pPr marL="2938556" algn="l" defTabSz="839588" rtl="0" eaLnBrk="1" latinLnBrk="0" hangingPunct="1">
                        <a:defRPr sz="1700" kern="1200">
                          <a:solidFill>
                            <a:schemeClr val="dk1"/>
                          </a:solidFill>
                          <a:latin typeface="Arial"/>
                        </a:defRPr>
                      </a:lvl8pPr>
                      <a:lvl9pPr marL="3358350" algn="l" defTabSz="839588" rtl="0" eaLnBrk="1" latinLnBrk="0" hangingPunct="1">
                        <a:defRPr sz="17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rgbClr val="FFC000"/>
                          </a:solidFill>
                          <a:latin typeface="+mn-lt"/>
                          <a:ea typeface="+mn-ea"/>
                          <a:cs typeface="+mn-cs"/>
                        </a:rPr>
                        <a:t>Peaceful country and good quality of life</a:t>
                      </a:r>
                    </a:p>
                  </a:txBody>
                  <a:tcPr marL="0" marR="0" marT="182880">
                    <a:lnL w="0" cap="flat" cmpd="sng" algn="ctr">
                      <a:solidFill>
                        <a:srgbClr val="646464">
                          <a:alpha val="0"/>
                        </a:srgbClr>
                      </a:solidFill>
                      <a:prstDash val="solid"/>
                      <a:round/>
                      <a:headEnd type="none" w="med" len="med"/>
                      <a:tailEnd type="none" w="med" len="med"/>
                    </a:lnL>
                    <a:lnR w="0" cap="flat" cmpd="sng" algn="ctr">
                      <a:solidFill>
                        <a:srgbClr val="646464">
                          <a:alpha val="0"/>
                        </a:srgbClr>
                      </a:solidFill>
                      <a:prstDash val="solid"/>
                      <a:round/>
                      <a:headEnd type="none" w="med" len="med"/>
                      <a:tailEnd type="none" w="med" len="med"/>
                    </a:lnR>
                    <a:lnT w="0" cap="flat" cmpd="sng" algn="ctr">
                      <a:solidFill>
                        <a:srgbClr val="646464">
                          <a:alpha val="0"/>
                        </a:srgbClr>
                      </a:solidFill>
                      <a:prstDash val="solid"/>
                      <a:round/>
                      <a:headEnd type="none" w="med" len="med"/>
                      <a:tailEnd type="none" w="med" len="med"/>
                    </a:lnT>
                    <a:lnB w="6350"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lvl1pPr marL="0" algn="l" defTabSz="839588" rtl="0" eaLnBrk="1" latinLnBrk="0" hangingPunct="1">
                        <a:defRPr sz="1700" kern="1200">
                          <a:solidFill>
                            <a:schemeClr val="dk1"/>
                          </a:solidFill>
                          <a:latin typeface="Arial"/>
                        </a:defRPr>
                      </a:lvl1pPr>
                      <a:lvl2pPr marL="419793" algn="l" defTabSz="839588" rtl="0" eaLnBrk="1" latinLnBrk="0" hangingPunct="1">
                        <a:defRPr sz="1700" kern="1200">
                          <a:solidFill>
                            <a:schemeClr val="dk1"/>
                          </a:solidFill>
                          <a:latin typeface="Arial"/>
                        </a:defRPr>
                      </a:lvl2pPr>
                      <a:lvl3pPr marL="839588" algn="l" defTabSz="839588" rtl="0" eaLnBrk="1" latinLnBrk="0" hangingPunct="1">
                        <a:defRPr sz="1700" kern="1200">
                          <a:solidFill>
                            <a:schemeClr val="dk1"/>
                          </a:solidFill>
                          <a:latin typeface="Arial"/>
                        </a:defRPr>
                      </a:lvl3pPr>
                      <a:lvl4pPr marL="1259380" algn="l" defTabSz="839588" rtl="0" eaLnBrk="1" latinLnBrk="0" hangingPunct="1">
                        <a:defRPr sz="1700" kern="1200">
                          <a:solidFill>
                            <a:schemeClr val="dk1"/>
                          </a:solidFill>
                          <a:latin typeface="Arial"/>
                        </a:defRPr>
                      </a:lvl4pPr>
                      <a:lvl5pPr marL="1679175" algn="l" defTabSz="839588" rtl="0" eaLnBrk="1" latinLnBrk="0" hangingPunct="1">
                        <a:defRPr sz="1700" kern="1200">
                          <a:solidFill>
                            <a:schemeClr val="dk1"/>
                          </a:solidFill>
                          <a:latin typeface="Arial"/>
                        </a:defRPr>
                      </a:lvl5pPr>
                      <a:lvl6pPr marL="2098969" algn="l" defTabSz="839588" rtl="0" eaLnBrk="1" latinLnBrk="0" hangingPunct="1">
                        <a:defRPr sz="1700" kern="1200">
                          <a:solidFill>
                            <a:schemeClr val="dk1"/>
                          </a:solidFill>
                          <a:latin typeface="Arial"/>
                        </a:defRPr>
                      </a:lvl6pPr>
                      <a:lvl7pPr marL="2518763" algn="l" defTabSz="839588" rtl="0" eaLnBrk="1" latinLnBrk="0" hangingPunct="1">
                        <a:defRPr sz="1700" kern="1200">
                          <a:solidFill>
                            <a:schemeClr val="dk1"/>
                          </a:solidFill>
                          <a:latin typeface="Arial"/>
                        </a:defRPr>
                      </a:lvl7pPr>
                      <a:lvl8pPr marL="2938556" algn="l" defTabSz="839588" rtl="0" eaLnBrk="1" latinLnBrk="0" hangingPunct="1">
                        <a:defRPr sz="1700" kern="1200">
                          <a:solidFill>
                            <a:schemeClr val="dk1"/>
                          </a:solidFill>
                          <a:latin typeface="Arial"/>
                        </a:defRPr>
                      </a:lvl8pPr>
                      <a:lvl9pPr marL="3358350" algn="l" defTabSz="839588" rtl="0" eaLnBrk="1" latinLnBrk="0" hangingPunct="1">
                        <a:defRPr sz="17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900" kern="0" dirty="0" smtClean="0">
                          <a:solidFill>
                            <a:schemeClr val="tx1"/>
                          </a:solidFill>
                          <a:latin typeface="Arial" panose="020B0604020202020204" pitchFamily="34" charset="0"/>
                          <a:ea typeface="+mn-ea"/>
                          <a:cs typeface="Arial" panose="020B0604020202020204" pitchFamily="34" charset="0"/>
                        </a:rPr>
                        <a:t>Ranked #69 (out of 120 countries) in terms of labor costs per hour. Cost of living in Lisbon is €13.2/hour. Lisbon is the least expensive city out of 37 European cities for office space.</a:t>
                      </a:r>
                    </a:p>
                  </a:txBody>
                  <a:tcPr marL="0" marR="0">
                    <a:lnL w="0" cap="flat" cmpd="sng" algn="ctr">
                      <a:solidFill>
                        <a:srgbClr val="646464">
                          <a:alpha val="0"/>
                        </a:srgbClr>
                      </a:solidFill>
                      <a:prstDash val="solid"/>
                      <a:round/>
                      <a:headEnd type="none" w="med" len="med"/>
                      <a:tailEnd type="none" w="med" len="med"/>
                    </a:lnL>
                    <a:lnR w="0" cap="flat" cmpd="sng" algn="ctr">
                      <a:solidFill>
                        <a:srgbClr val="646464">
                          <a:alpha val="0"/>
                        </a:srgb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rgbClr val="646464">
                          <a:alpha val="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39588" rtl="0" eaLnBrk="1" latinLnBrk="0" hangingPunct="1">
                        <a:defRPr sz="1700" kern="1200">
                          <a:solidFill>
                            <a:schemeClr val="dk1"/>
                          </a:solidFill>
                          <a:latin typeface="Arial"/>
                        </a:defRPr>
                      </a:lvl1pPr>
                      <a:lvl2pPr marL="419793" algn="l" defTabSz="839588" rtl="0" eaLnBrk="1" latinLnBrk="0" hangingPunct="1">
                        <a:defRPr sz="1700" kern="1200">
                          <a:solidFill>
                            <a:schemeClr val="dk1"/>
                          </a:solidFill>
                          <a:latin typeface="Arial"/>
                        </a:defRPr>
                      </a:lvl2pPr>
                      <a:lvl3pPr marL="839588" algn="l" defTabSz="839588" rtl="0" eaLnBrk="1" latinLnBrk="0" hangingPunct="1">
                        <a:defRPr sz="1700" kern="1200">
                          <a:solidFill>
                            <a:schemeClr val="dk1"/>
                          </a:solidFill>
                          <a:latin typeface="Arial"/>
                        </a:defRPr>
                      </a:lvl3pPr>
                      <a:lvl4pPr marL="1259380" algn="l" defTabSz="839588" rtl="0" eaLnBrk="1" latinLnBrk="0" hangingPunct="1">
                        <a:defRPr sz="1700" kern="1200">
                          <a:solidFill>
                            <a:schemeClr val="dk1"/>
                          </a:solidFill>
                          <a:latin typeface="Arial"/>
                        </a:defRPr>
                      </a:lvl4pPr>
                      <a:lvl5pPr marL="1679175" algn="l" defTabSz="839588" rtl="0" eaLnBrk="1" latinLnBrk="0" hangingPunct="1">
                        <a:defRPr sz="1700" kern="1200">
                          <a:solidFill>
                            <a:schemeClr val="dk1"/>
                          </a:solidFill>
                          <a:latin typeface="Arial"/>
                        </a:defRPr>
                      </a:lvl5pPr>
                      <a:lvl6pPr marL="2098969" algn="l" defTabSz="839588" rtl="0" eaLnBrk="1" latinLnBrk="0" hangingPunct="1">
                        <a:defRPr sz="1700" kern="1200">
                          <a:solidFill>
                            <a:schemeClr val="dk1"/>
                          </a:solidFill>
                          <a:latin typeface="Arial"/>
                        </a:defRPr>
                      </a:lvl6pPr>
                      <a:lvl7pPr marL="2518763" algn="l" defTabSz="839588" rtl="0" eaLnBrk="1" latinLnBrk="0" hangingPunct="1">
                        <a:defRPr sz="1700" kern="1200">
                          <a:solidFill>
                            <a:schemeClr val="dk1"/>
                          </a:solidFill>
                          <a:latin typeface="Arial"/>
                        </a:defRPr>
                      </a:lvl7pPr>
                      <a:lvl8pPr marL="2938556" algn="l" defTabSz="839588" rtl="0" eaLnBrk="1" latinLnBrk="0" hangingPunct="1">
                        <a:defRPr sz="1700" kern="1200">
                          <a:solidFill>
                            <a:schemeClr val="dk1"/>
                          </a:solidFill>
                          <a:latin typeface="Arial"/>
                        </a:defRPr>
                      </a:lvl8pPr>
                      <a:lvl9pPr marL="3358350" algn="l" defTabSz="839588" rtl="0" eaLnBrk="1" latinLnBrk="0" hangingPunct="1">
                        <a:defRPr sz="1700" kern="1200">
                          <a:solidFill>
                            <a:schemeClr val="dk1"/>
                          </a:solidFill>
                          <a:latin typeface="Arial"/>
                        </a:defRPr>
                      </a:lvl9pPr>
                    </a:lstStyle>
                    <a:p>
                      <a:pPr eaLnBrk="1"/>
                      <a:endParaRPr lang="en-US" sz="1400" dirty="0"/>
                    </a:p>
                  </a:txBody>
                  <a:tcPr marL="0" marR="0">
                    <a:lnL w="0" cap="flat" cmpd="sng" algn="ctr">
                      <a:solidFill>
                        <a:srgbClr val="646464">
                          <a:alpha val="0"/>
                        </a:srgbClr>
                      </a:solidFill>
                      <a:prstDash val="solid"/>
                      <a:round/>
                      <a:headEnd type="none" w="med" len="med"/>
                      <a:tailEnd type="none" w="med" len="med"/>
                    </a:lnL>
                    <a:lnR w="0" cap="flat" cmpd="sng" algn="ctr">
                      <a:solidFill>
                        <a:srgbClr val="646464">
                          <a:alpha val="0"/>
                        </a:srgbClr>
                      </a:solidFill>
                      <a:prstDash val="solid"/>
                      <a:round/>
                      <a:headEnd type="none" w="med" len="med"/>
                      <a:tailEnd type="none" w="med" len="med"/>
                    </a:lnR>
                    <a:lnT w="0" cap="flat" cmpd="sng" algn="ctr">
                      <a:solidFill>
                        <a:srgbClr val="646464">
                          <a:alpha val="0"/>
                        </a:srgbClr>
                      </a:solidFill>
                      <a:prstDash val="solid"/>
                      <a:round/>
                      <a:headEnd type="none" w="med" len="med"/>
                      <a:tailEnd type="none" w="med" len="med"/>
                    </a:lnT>
                    <a:lnB w="0" cap="flat" cmpd="sng" algn="ctr">
                      <a:solidFill>
                        <a:srgbClr val="646464">
                          <a:alpha val="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39588" rtl="0" eaLnBrk="1" latinLnBrk="0" hangingPunct="1">
                        <a:defRPr sz="1700" kern="1200">
                          <a:solidFill>
                            <a:schemeClr val="dk1"/>
                          </a:solidFill>
                          <a:latin typeface="Arial"/>
                        </a:defRPr>
                      </a:lvl1pPr>
                      <a:lvl2pPr marL="419793" algn="l" defTabSz="839588" rtl="0" eaLnBrk="1" latinLnBrk="0" hangingPunct="1">
                        <a:defRPr sz="1700" kern="1200">
                          <a:solidFill>
                            <a:schemeClr val="dk1"/>
                          </a:solidFill>
                          <a:latin typeface="Arial"/>
                        </a:defRPr>
                      </a:lvl2pPr>
                      <a:lvl3pPr marL="839588" algn="l" defTabSz="839588" rtl="0" eaLnBrk="1" latinLnBrk="0" hangingPunct="1">
                        <a:defRPr sz="1700" kern="1200">
                          <a:solidFill>
                            <a:schemeClr val="dk1"/>
                          </a:solidFill>
                          <a:latin typeface="Arial"/>
                        </a:defRPr>
                      </a:lvl3pPr>
                      <a:lvl4pPr marL="1259380" algn="l" defTabSz="839588" rtl="0" eaLnBrk="1" latinLnBrk="0" hangingPunct="1">
                        <a:defRPr sz="1700" kern="1200">
                          <a:solidFill>
                            <a:schemeClr val="dk1"/>
                          </a:solidFill>
                          <a:latin typeface="Arial"/>
                        </a:defRPr>
                      </a:lvl4pPr>
                      <a:lvl5pPr marL="1679175" algn="l" defTabSz="839588" rtl="0" eaLnBrk="1" latinLnBrk="0" hangingPunct="1">
                        <a:defRPr sz="1700" kern="1200">
                          <a:solidFill>
                            <a:schemeClr val="dk1"/>
                          </a:solidFill>
                          <a:latin typeface="Arial"/>
                        </a:defRPr>
                      </a:lvl5pPr>
                      <a:lvl6pPr marL="2098969" algn="l" defTabSz="839588" rtl="0" eaLnBrk="1" latinLnBrk="0" hangingPunct="1">
                        <a:defRPr sz="1700" kern="1200">
                          <a:solidFill>
                            <a:schemeClr val="dk1"/>
                          </a:solidFill>
                          <a:latin typeface="Arial"/>
                        </a:defRPr>
                      </a:lvl6pPr>
                      <a:lvl7pPr marL="2518763" algn="l" defTabSz="839588" rtl="0" eaLnBrk="1" latinLnBrk="0" hangingPunct="1">
                        <a:defRPr sz="1700" kern="1200">
                          <a:solidFill>
                            <a:schemeClr val="dk1"/>
                          </a:solidFill>
                          <a:latin typeface="Arial"/>
                        </a:defRPr>
                      </a:lvl7pPr>
                      <a:lvl8pPr marL="2938556" algn="l" defTabSz="839588" rtl="0" eaLnBrk="1" latinLnBrk="0" hangingPunct="1">
                        <a:defRPr sz="1700" kern="1200">
                          <a:solidFill>
                            <a:schemeClr val="dk1"/>
                          </a:solidFill>
                          <a:latin typeface="Arial"/>
                        </a:defRPr>
                      </a:lvl8pPr>
                      <a:lvl9pPr marL="3358350" algn="l" defTabSz="839588" rtl="0" eaLnBrk="1" latinLnBrk="0" hangingPunct="1">
                        <a:defRPr sz="17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900" kern="0" noProof="0" dirty="0" smtClean="0">
                          <a:solidFill>
                            <a:schemeClr val="tx1"/>
                          </a:solidFill>
                          <a:latin typeface="Arial" panose="020B0604020202020204" pitchFamily="34" charset="0"/>
                          <a:ea typeface="+mn-ea"/>
                          <a:cs typeface="Arial" panose="020B0604020202020204" pitchFamily="34" charset="0"/>
                        </a:rPr>
                        <a:t>Portugal ranks #6 (out of 163 countries) in the Global Peace Index.</a:t>
                      </a:r>
                      <a:r>
                        <a:rPr lang="en-US" sz="900" kern="0" baseline="0" noProof="0" dirty="0" smtClean="0">
                          <a:solidFill>
                            <a:schemeClr val="tx1"/>
                          </a:solidFill>
                          <a:latin typeface="Arial" panose="020B0604020202020204" pitchFamily="34" charset="0"/>
                          <a:ea typeface="+mn-ea"/>
                          <a:cs typeface="Arial" panose="020B0604020202020204" pitchFamily="34" charset="0"/>
                        </a:rPr>
                        <a:t> T</a:t>
                      </a:r>
                      <a:r>
                        <a:rPr lang="en-US" sz="900" kern="0" noProof="0" dirty="0" smtClean="0">
                          <a:solidFill>
                            <a:schemeClr val="tx1"/>
                          </a:solidFill>
                          <a:latin typeface="Arial" panose="020B0604020202020204" pitchFamily="34" charset="0"/>
                          <a:ea typeface="+mn-ea"/>
                          <a:cs typeface="Arial" panose="020B0604020202020204" pitchFamily="34" charset="0"/>
                        </a:rPr>
                        <a:t>he World Economic Forum, in 2016, ranked Portugal as #9 (out of 140 </a:t>
                      </a:r>
                      <a:r>
                        <a:rPr lang="en-US" sz="900" kern="0" dirty="0" smtClean="0">
                          <a:solidFill>
                            <a:schemeClr val="tx1"/>
                          </a:solidFill>
                          <a:latin typeface="Arial" panose="020B0604020202020204" pitchFamily="34" charset="0"/>
                          <a:ea typeface="+mn-ea"/>
                          <a:cs typeface="Arial" panose="020B0604020202020204" pitchFamily="34" charset="0"/>
                        </a:rPr>
                        <a:t>countries) with the smallest impact of crime and violence in business activities. Earned several awards promoting quality of life in Portugal (ex. World’s Leading Golf Destination 2013, Europe’s Leading Beach Destination 2016, </a:t>
                      </a:r>
                      <a:r>
                        <a:rPr lang="en-US" sz="900" kern="0" dirty="0" err="1" smtClean="0">
                          <a:solidFill>
                            <a:schemeClr val="tx1"/>
                          </a:solidFill>
                          <a:latin typeface="Arial" panose="020B0604020202020204" pitchFamily="34" charset="0"/>
                          <a:ea typeface="+mn-ea"/>
                          <a:cs typeface="Arial" panose="020B0604020202020204" pitchFamily="34" charset="0"/>
                        </a:rPr>
                        <a:t>Lisboa</a:t>
                      </a:r>
                      <a:r>
                        <a:rPr lang="en-US" sz="900" kern="0" dirty="0" smtClean="0">
                          <a:solidFill>
                            <a:schemeClr val="tx1"/>
                          </a:solidFill>
                          <a:latin typeface="Arial" panose="020B0604020202020204" pitchFamily="34" charset="0"/>
                          <a:ea typeface="+mn-ea"/>
                          <a:cs typeface="Arial" panose="020B0604020202020204" pitchFamily="34" charset="0"/>
                        </a:rPr>
                        <a:t> Golf Coast – Golf Destination of the Year 2016).</a:t>
                      </a:r>
                    </a:p>
                  </a:txBody>
                  <a:tcPr marL="0" marR="0">
                    <a:lnL w="0" cap="flat" cmpd="sng" algn="ctr">
                      <a:solidFill>
                        <a:srgbClr val="646464">
                          <a:alpha val="0"/>
                        </a:srgbClr>
                      </a:solidFill>
                      <a:prstDash val="solid"/>
                      <a:round/>
                      <a:headEnd type="none" w="med" len="med"/>
                      <a:tailEnd type="none" w="med" len="med"/>
                    </a:lnL>
                    <a:lnR w="0" cap="flat" cmpd="sng" algn="ctr">
                      <a:solidFill>
                        <a:srgbClr val="646464">
                          <a:alpha val="0"/>
                        </a:srgb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rgbClr val="646464">
                          <a:alpha val="0"/>
                        </a:srgb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37" name="Table 36"/>
          <p:cNvGraphicFramePr>
            <a:graphicFrameLocks noGrp="1"/>
          </p:cNvGraphicFramePr>
          <p:nvPr>
            <p:custDataLst>
              <p:tags r:id="rId2"/>
            </p:custDataLst>
            <p:extLst>
              <p:ext uri="{D42A27DB-BD31-4B8C-83A1-F6EECF244321}">
                <p14:modId xmlns:p14="http://schemas.microsoft.com/office/powerpoint/2010/main" val="3736690302"/>
              </p:ext>
            </p:extLst>
          </p:nvPr>
        </p:nvGraphicFramePr>
        <p:xfrm>
          <a:off x="612649" y="7067581"/>
          <a:ext cx="5693890" cy="1325880"/>
        </p:xfrm>
        <a:graphic>
          <a:graphicData uri="http://schemas.openxmlformats.org/drawingml/2006/table">
            <a:tbl>
              <a:tblPr bandRow="1"/>
              <a:tblGrid>
                <a:gridCol w="5693890"/>
              </a:tblGrid>
              <a:tr h="274320">
                <a:tc>
                  <a:txBody>
                    <a:bodyPr/>
                    <a:lstStyle>
                      <a:lvl1pPr marL="0" algn="l" defTabSz="839588" rtl="0" eaLnBrk="1" latinLnBrk="0" hangingPunct="1">
                        <a:defRPr sz="1700" kern="1200">
                          <a:solidFill>
                            <a:schemeClr val="dk1"/>
                          </a:solidFill>
                          <a:latin typeface="Arial"/>
                        </a:defRPr>
                      </a:lvl1pPr>
                      <a:lvl2pPr marL="419793" algn="l" defTabSz="839588" rtl="0" eaLnBrk="1" latinLnBrk="0" hangingPunct="1">
                        <a:defRPr sz="1700" kern="1200">
                          <a:solidFill>
                            <a:schemeClr val="dk1"/>
                          </a:solidFill>
                          <a:latin typeface="Arial"/>
                        </a:defRPr>
                      </a:lvl2pPr>
                      <a:lvl3pPr marL="839588" algn="l" defTabSz="839588" rtl="0" eaLnBrk="1" latinLnBrk="0" hangingPunct="1">
                        <a:defRPr sz="1700" kern="1200">
                          <a:solidFill>
                            <a:schemeClr val="dk1"/>
                          </a:solidFill>
                          <a:latin typeface="Arial"/>
                        </a:defRPr>
                      </a:lvl3pPr>
                      <a:lvl4pPr marL="1259380" algn="l" defTabSz="839588" rtl="0" eaLnBrk="1" latinLnBrk="0" hangingPunct="1">
                        <a:defRPr sz="1700" kern="1200">
                          <a:solidFill>
                            <a:schemeClr val="dk1"/>
                          </a:solidFill>
                          <a:latin typeface="Arial"/>
                        </a:defRPr>
                      </a:lvl4pPr>
                      <a:lvl5pPr marL="1679175" algn="l" defTabSz="839588" rtl="0" eaLnBrk="1" latinLnBrk="0" hangingPunct="1">
                        <a:defRPr sz="1700" kern="1200">
                          <a:solidFill>
                            <a:schemeClr val="dk1"/>
                          </a:solidFill>
                          <a:latin typeface="Arial"/>
                        </a:defRPr>
                      </a:lvl5pPr>
                      <a:lvl6pPr marL="2098969" algn="l" defTabSz="839588" rtl="0" eaLnBrk="1" latinLnBrk="0" hangingPunct="1">
                        <a:defRPr sz="1700" kern="1200">
                          <a:solidFill>
                            <a:schemeClr val="dk1"/>
                          </a:solidFill>
                          <a:latin typeface="Arial"/>
                        </a:defRPr>
                      </a:lvl6pPr>
                      <a:lvl7pPr marL="2518763" algn="l" defTabSz="839588" rtl="0" eaLnBrk="1" latinLnBrk="0" hangingPunct="1">
                        <a:defRPr sz="1700" kern="1200">
                          <a:solidFill>
                            <a:schemeClr val="dk1"/>
                          </a:solidFill>
                          <a:latin typeface="Arial"/>
                        </a:defRPr>
                      </a:lvl7pPr>
                      <a:lvl8pPr marL="2938556" algn="l" defTabSz="839588" rtl="0" eaLnBrk="1" latinLnBrk="0" hangingPunct="1">
                        <a:defRPr sz="1700" kern="1200">
                          <a:solidFill>
                            <a:schemeClr val="dk1"/>
                          </a:solidFill>
                          <a:latin typeface="Arial"/>
                        </a:defRPr>
                      </a:lvl8pPr>
                      <a:lvl9pPr marL="3358350" algn="l" defTabSz="839588" rtl="0" eaLnBrk="1" latinLnBrk="0" hangingPunct="1">
                        <a:defRPr sz="1700" kern="1200">
                          <a:solidFill>
                            <a:schemeClr val="dk1"/>
                          </a:solidFill>
                          <a:latin typeface="Arial"/>
                        </a:defRPr>
                      </a:lvl9pPr>
                    </a:lstStyle>
                    <a:p>
                      <a:pPr marL="0" indent="0" algn="l" defTabSz="914400" rtl="0" eaLnBrk="1" latinLnBrk="0" hangingPunct="1">
                        <a:lnSpc>
                          <a:spcPct val="100000"/>
                        </a:lnSpc>
                        <a:spcBef>
                          <a:spcPts val="0"/>
                        </a:spcBef>
                        <a:spcAft>
                          <a:spcPts val="0"/>
                        </a:spcAft>
                        <a:buSzPct val="100000"/>
                        <a:buNone/>
                      </a:pPr>
                      <a:r>
                        <a:rPr lang="en-US" sz="1200" b="1" i="0" u="none" baseline="0" noProof="0" dirty="0" smtClean="0">
                          <a:solidFill>
                            <a:srgbClr val="333333"/>
                          </a:solidFill>
                          <a:latin typeface="Arial" panose="020B0604020202020204" pitchFamily="34" charset="0"/>
                        </a:rPr>
                        <a:t>Strategic sectors focus</a:t>
                      </a:r>
                      <a:endParaRPr lang="en-US" sz="1200" b="1" i="0" u="none" baseline="0" noProof="0" dirty="0">
                        <a:solidFill>
                          <a:srgbClr val="333333"/>
                        </a:solidFill>
                        <a:latin typeface="Arial" panose="020B0604020202020204" pitchFamily="34" charset="0"/>
                      </a:endParaRPr>
                    </a:p>
                  </a:txBody>
                  <a:tcPr>
                    <a:lnL w="0" cap="flat" cmpd="sng" algn="ctr">
                      <a:solidFill>
                        <a:srgbClr val="646464">
                          <a:alpha val="0"/>
                        </a:srgbClr>
                      </a:solidFill>
                      <a:prstDash val="solid"/>
                      <a:round/>
                      <a:headEnd type="none" w="med" len="med"/>
                      <a:tailEnd type="none" w="med" len="med"/>
                    </a:lnL>
                    <a:lnR w="0" cap="flat" cmpd="sng" algn="ctr">
                      <a:solidFill>
                        <a:srgbClr val="646464">
                          <a:alpha val="0"/>
                        </a:srgbClr>
                      </a:solidFill>
                      <a:prstDash val="solid"/>
                      <a:round/>
                      <a:headEnd type="none" w="med" len="med"/>
                      <a:tailEnd type="none" w="med" len="med"/>
                    </a:lnR>
                    <a:lnT w="0" cap="flat" cmpd="sng" algn="ctr">
                      <a:solidFill>
                        <a:srgbClr val="646464">
                          <a:alpha val="0"/>
                        </a:srgbClr>
                      </a:solidFill>
                      <a:prstDash val="solid"/>
                      <a:round/>
                      <a:headEnd type="none" w="med" len="med"/>
                      <a:tailEnd type="none" w="med" len="med"/>
                    </a:lnT>
                    <a:lnB w="0" cap="flat" cmpd="sng" algn="ctr">
                      <a:solidFill>
                        <a:srgbClr val="646464">
                          <a:alpha val="0"/>
                        </a:srgbClr>
                      </a:solidFill>
                      <a:prstDash val="solid"/>
                      <a:round/>
                      <a:headEnd type="none" w="med" len="med"/>
                      <a:tailEnd type="none" w="med" len="med"/>
                    </a:lnB>
                    <a:lnTlToBr w="12700" cmpd="sng">
                      <a:noFill/>
                      <a:prstDash val="solid"/>
                    </a:lnTlToBr>
                    <a:lnBlToTr w="12700" cmpd="sng">
                      <a:noFill/>
                      <a:prstDash val="solid"/>
                    </a:lnBlToTr>
                    <a:solidFill>
                      <a:srgbClr val="FFE600"/>
                    </a:solidFill>
                  </a:tcPr>
                </a:tc>
              </a:tr>
              <a:tr h="442530">
                <a:tc>
                  <a:txBody>
                    <a:bodyPr/>
                    <a:lstStyle>
                      <a:lvl1pPr marL="0" algn="l" defTabSz="839588" rtl="0" eaLnBrk="1" latinLnBrk="0" hangingPunct="1">
                        <a:defRPr sz="1700" kern="1200">
                          <a:solidFill>
                            <a:schemeClr val="dk1"/>
                          </a:solidFill>
                          <a:latin typeface="Arial"/>
                        </a:defRPr>
                      </a:lvl1pPr>
                      <a:lvl2pPr marL="419793" algn="l" defTabSz="839588" rtl="0" eaLnBrk="1" latinLnBrk="0" hangingPunct="1">
                        <a:defRPr sz="1700" kern="1200">
                          <a:solidFill>
                            <a:schemeClr val="dk1"/>
                          </a:solidFill>
                          <a:latin typeface="Arial"/>
                        </a:defRPr>
                      </a:lvl2pPr>
                      <a:lvl3pPr marL="839588" algn="l" defTabSz="839588" rtl="0" eaLnBrk="1" latinLnBrk="0" hangingPunct="1">
                        <a:defRPr sz="1700" kern="1200">
                          <a:solidFill>
                            <a:schemeClr val="dk1"/>
                          </a:solidFill>
                          <a:latin typeface="Arial"/>
                        </a:defRPr>
                      </a:lvl3pPr>
                      <a:lvl4pPr marL="1259380" algn="l" defTabSz="839588" rtl="0" eaLnBrk="1" latinLnBrk="0" hangingPunct="1">
                        <a:defRPr sz="1700" kern="1200">
                          <a:solidFill>
                            <a:schemeClr val="dk1"/>
                          </a:solidFill>
                          <a:latin typeface="Arial"/>
                        </a:defRPr>
                      </a:lvl4pPr>
                      <a:lvl5pPr marL="1679175" algn="l" defTabSz="839588" rtl="0" eaLnBrk="1" latinLnBrk="0" hangingPunct="1">
                        <a:defRPr sz="1700" kern="1200">
                          <a:solidFill>
                            <a:schemeClr val="dk1"/>
                          </a:solidFill>
                          <a:latin typeface="Arial"/>
                        </a:defRPr>
                      </a:lvl5pPr>
                      <a:lvl6pPr marL="2098969" algn="l" defTabSz="839588" rtl="0" eaLnBrk="1" latinLnBrk="0" hangingPunct="1">
                        <a:defRPr sz="1700" kern="1200">
                          <a:solidFill>
                            <a:schemeClr val="dk1"/>
                          </a:solidFill>
                          <a:latin typeface="Arial"/>
                        </a:defRPr>
                      </a:lvl6pPr>
                      <a:lvl7pPr marL="2518763" algn="l" defTabSz="839588" rtl="0" eaLnBrk="1" latinLnBrk="0" hangingPunct="1">
                        <a:defRPr sz="1700" kern="1200">
                          <a:solidFill>
                            <a:schemeClr val="dk1"/>
                          </a:solidFill>
                          <a:latin typeface="Arial"/>
                        </a:defRPr>
                      </a:lvl7pPr>
                      <a:lvl8pPr marL="2938556" algn="l" defTabSz="839588" rtl="0" eaLnBrk="1" latinLnBrk="0" hangingPunct="1">
                        <a:defRPr sz="1700" kern="1200">
                          <a:solidFill>
                            <a:schemeClr val="dk1"/>
                          </a:solidFill>
                          <a:latin typeface="Arial"/>
                        </a:defRPr>
                      </a:lvl8pPr>
                      <a:lvl9pPr marL="3358350" algn="l" defTabSz="839588" rtl="0" eaLnBrk="1" latinLnBrk="0" hangingPunct="1">
                        <a:defRPr sz="1700" kern="1200">
                          <a:solidFill>
                            <a:schemeClr val="dk1"/>
                          </a:solidFill>
                          <a:latin typeface="Arial"/>
                        </a:defRPr>
                      </a:lvl9pPr>
                    </a:lstStyle>
                    <a:p>
                      <a:pPr marL="0" indent="0" algn="l" defTabSz="914400" rtl="0" eaLnBrk="1" latinLnBrk="0" hangingPunct="1">
                        <a:lnSpc>
                          <a:spcPct val="100000"/>
                        </a:lnSpc>
                        <a:spcBef>
                          <a:spcPts val="0"/>
                        </a:spcBef>
                        <a:spcAft>
                          <a:spcPts val="0"/>
                        </a:spcAft>
                        <a:buSzPct val="100000"/>
                        <a:buNone/>
                      </a:pPr>
                      <a:r>
                        <a:rPr lang="en-US" sz="900" kern="0" noProof="0" dirty="0" smtClean="0">
                          <a:solidFill>
                            <a:schemeClr val="tx1"/>
                          </a:solidFill>
                          <a:latin typeface="Arial" panose="020B0604020202020204" pitchFamily="34" charset="0"/>
                          <a:ea typeface="+mn-ea"/>
                          <a:cs typeface="Arial" panose="020B0604020202020204" pitchFamily="34" charset="0"/>
                        </a:rPr>
                        <a:t>Considering that India and Portugal share similar priorities in terms of boosting domestic economic growth, investment, employment, industry and innovation,  there are several sectors where partnerships can be forged to mutual benefit, such as: renewable energy, agro-processing, tourism &amp; hospitality, infrastructures (roads, ports) and water &amp; waste management. </a:t>
                      </a:r>
                    </a:p>
                    <a:p>
                      <a:pPr marL="0" indent="0" algn="l" defTabSz="914400" rtl="0" eaLnBrk="1" latinLnBrk="0" hangingPunct="1">
                        <a:lnSpc>
                          <a:spcPct val="100000"/>
                        </a:lnSpc>
                        <a:spcBef>
                          <a:spcPts val="0"/>
                        </a:spcBef>
                        <a:spcAft>
                          <a:spcPts val="0"/>
                        </a:spcAft>
                        <a:buSzPct val="100000"/>
                        <a:buNone/>
                      </a:pPr>
                      <a:endParaRPr lang="en-US" sz="900" kern="0" noProof="0" dirty="0" smtClean="0">
                        <a:solidFill>
                          <a:schemeClr val="tx1"/>
                        </a:solidFill>
                        <a:latin typeface="Arial" panose="020B0604020202020204" pitchFamily="34" charset="0"/>
                        <a:ea typeface="+mn-ea"/>
                        <a:cs typeface="Arial" panose="020B0604020202020204" pitchFamily="34" charset="0"/>
                      </a:endParaRPr>
                    </a:p>
                    <a:p>
                      <a:pPr marL="0" indent="0" algn="l" defTabSz="914400" rtl="0" eaLnBrk="1" latinLnBrk="0" hangingPunct="1">
                        <a:lnSpc>
                          <a:spcPct val="100000"/>
                        </a:lnSpc>
                        <a:spcBef>
                          <a:spcPts val="0"/>
                        </a:spcBef>
                        <a:spcAft>
                          <a:spcPts val="0"/>
                        </a:spcAft>
                        <a:buSzPct val="100000"/>
                        <a:buNone/>
                      </a:pPr>
                      <a:r>
                        <a:rPr lang="en-US" sz="900" kern="0" noProof="0" dirty="0" smtClean="0">
                          <a:solidFill>
                            <a:schemeClr val="tx1"/>
                          </a:solidFill>
                          <a:latin typeface="Arial" panose="020B0604020202020204" pitchFamily="34" charset="0"/>
                          <a:ea typeface="+mn-ea"/>
                          <a:cs typeface="Arial" panose="020B0604020202020204" pitchFamily="34" charset="0"/>
                        </a:rPr>
                        <a:t>More details in relation to all these strategic sectors are presented on the following pages.</a:t>
                      </a:r>
                      <a:endParaRPr lang="en-US" sz="900" kern="0" noProof="0" dirty="0">
                        <a:solidFill>
                          <a:schemeClr val="tx1"/>
                        </a:solidFill>
                        <a:latin typeface="Arial" panose="020B0604020202020204" pitchFamily="34" charset="0"/>
                        <a:ea typeface="+mn-ea"/>
                        <a:cs typeface="Arial" panose="020B0604020202020204" pitchFamily="34" charset="0"/>
                      </a:endParaRPr>
                    </a:p>
                  </a:txBody>
                  <a:tcPr marL="0" marR="0" marT="182880">
                    <a:lnL w="0" cap="flat" cmpd="sng" algn="ctr">
                      <a:solidFill>
                        <a:srgbClr val="646464">
                          <a:alpha val="0"/>
                        </a:srgbClr>
                      </a:solidFill>
                      <a:prstDash val="solid"/>
                      <a:round/>
                      <a:headEnd type="none" w="med" len="med"/>
                      <a:tailEnd type="none" w="med" len="med"/>
                    </a:lnL>
                    <a:lnR w="0" cap="flat" cmpd="sng" algn="ctr">
                      <a:solidFill>
                        <a:srgbClr val="646464">
                          <a:alpha val="0"/>
                        </a:srgbClr>
                      </a:solidFill>
                      <a:prstDash val="solid"/>
                      <a:round/>
                      <a:headEnd type="none" w="med" len="med"/>
                      <a:tailEnd type="none" w="med" len="med"/>
                    </a:lnR>
                    <a:lnT w="0" cap="flat" cmpd="sng" algn="ctr">
                      <a:solidFill>
                        <a:srgbClr val="646464">
                          <a:alpha val="0"/>
                        </a:srgbClr>
                      </a:solidFill>
                      <a:prstDash val="solid"/>
                      <a:round/>
                      <a:headEnd type="none" w="med" len="med"/>
                      <a:tailEnd type="none" w="med" len="med"/>
                    </a:lnT>
                    <a:lnB w="9525" cap="flat" cmpd="sng" algn="ctr">
                      <a:solidFill>
                        <a:srgbClr val="80808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5</a:t>
            </a:fld>
            <a:endParaRPr lang="en-US" dirty="0"/>
          </a:p>
        </p:txBody>
      </p:sp>
    </p:spTree>
    <p:extLst>
      <p:ext uri="{BB962C8B-B14F-4D97-AF65-F5344CB8AC3E}">
        <p14:creationId xmlns:p14="http://schemas.microsoft.com/office/powerpoint/2010/main" val="16469640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8163" y="484189"/>
            <a:ext cx="5665861" cy="1003300"/>
          </a:xfrm>
        </p:spPr>
        <p:txBody>
          <a:bodyPr anchor="t">
            <a:normAutofit fontScale="90000"/>
          </a:bodyPr>
          <a:lstStyle/>
          <a:p>
            <a:r>
              <a:rPr lang="en-US" dirty="0">
                <a:latin typeface="Arial" panose="020B0604020202020204" pitchFamily="34" charset="0"/>
                <a:cs typeface="Arial" panose="020B0604020202020204" pitchFamily="34" charset="0"/>
              </a:rPr>
              <a:t>Infrastructure </a:t>
            </a:r>
            <a:r>
              <a:rPr lang="en-US" dirty="0" smtClean="0">
                <a:latin typeface="Arial" panose="020B0604020202020204" pitchFamily="34" charset="0"/>
                <a:cs typeface="Arial" panose="020B0604020202020204" pitchFamily="34" charset="0"/>
              </a:rPr>
              <a:t>and Construction Sector</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Market specifics, size and value</a:t>
            </a:r>
            <a:endParaRPr lang="en-US" sz="2200" dirty="0">
              <a:solidFill>
                <a:schemeClr val="accent2"/>
              </a:solidFill>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9275" y="1868695"/>
            <a:ext cx="2808288" cy="7654830"/>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mj-lt"/>
                <a:cs typeface="Arial" panose="020B0604020202020204" pitchFamily="34" charset="0"/>
              </a:rPr>
              <a:t>Market specifics</a:t>
            </a:r>
          </a:p>
          <a:p>
            <a:pPr lvl="1" algn="just"/>
            <a:r>
              <a:rPr lang="en-US" kern="0" dirty="0" smtClean="0">
                <a:latin typeface="Arial" panose="020B0604020202020204" pitchFamily="34" charset="0"/>
                <a:cs typeface="Arial" panose="020B0604020202020204" pitchFamily="34" charset="0"/>
              </a:rPr>
              <a:t>The Infrastructure and Construction sector in Portugal includes the </a:t>
            </a:r>
            <a:r>
              <a:rPr lang="en-US" b="1" kern="0" dirty="0" smtClean="0">
                <a:latin typeface="Arial" panose="020B0604020202020204" pitchFamily="34" charset="0"/>
                <a:cs typeface="Arial" panose="020B0604020202020204" pitchFamily="34" charset="0"/>
              </a:rPr>
              <a:t>residential</a:t>
            </a:r>
            <a:r>
              <a:rPr lang="en-US" kern="0" dirty="0" smtClean="0">
                <a:latin typeface="Arial" panose="020B0604020202020204" pitchFamily="34" charset="0"/>
                <a:cs typeface="Arial" panose="020B0604020202020204" pitchFamily="34" charset="0"/>
              </a:rPr>
              <a:t> segment (houses and similar work), </a:t>
            </a:r>
            <a:r>
              <a:rPr lang="en-US" b="1" kern="0" dirty="0" smtClean="0">
                <a:latin typeface="Arial" panose="020B0604020202020204" pitchFamily="34" charset="0"/>
                <a:cs typeface="Arial" panose="020B0604020202020204" pitchFamily="34" charset="0"/>
              </a:rPr>
              <a:t>non-residential</a:t>
            </a:r>
            <a:r>
              <a:rPr lang="en-US" kern="0" dirty="0" smtClean="0">
                <a:latin typeface="Arial" panose="020B0604020202020204" pitchFamily="34" charset="0"/>
                <a:cs typeface="Arial" panose="020B0604020202020204" pitchFamily="34" charset="0"/>
              </a:rPr>
              <a:t> (commercial, industrial, social and similar work) and </a:t>
            </a:r>
            <a:r>
              <a:rPr lang="en-US" b="1" kern="0" dirty="0" smtClean="0">
                <a:latin typeface="Arial" panose="020B0604020202020204" pitchFamily="34" charset="0"/>
                <a:cs typeface="Arial" panose="020B0604020202020204" pitchFamily="34" charset="0"/>
              </a:rPr>
              <a:t>civil engineering</a:t>
            </a:r>
            <a:r>
              <a:rPr lang="en-US" kern="0" dirty="0" smtClean="0">
                <a:latin typeface="Arial" panose="020B0604020202020204" pitchFamily="34" charset="0"/>
                <a:cs typeface="Arial" panose="020B0604020202020204" pitchFamily="34" charset="0"/>
              </a:rPr>
              <a:t> (infrastructure  for transportation, telecommunications, energy, and others).</a:t>
            </a: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r>
              <a:rPr lang="en-US" kern="0" dirty="0" smtClean="0">
                <a:latin typeface="Arial" panose="020B0604020202020204" pitchFamily="34" charset="0"/>
                <a:cs typeface="Arial" panose="020B0604020202020204" pitchFamily="34" charset="0"/>
              </a:rPr>
              <a:t>Historically, this sector had a strong impact in the Portuguese economy. In 2001 it represented 8% in of the country GVA. However, due to recession that started in 2008, its weight d</a:t>
            </a:r>
            <a:r>
              <a:rPr lang="en-US" b="1" kern="0" dirty="0" smtClean="0">
                <a:latin typeface="Arial" panose="020B0604020202020204" pitchFamily="34" charset="0"/>
                <a:cs typeface="Arial" panose="020B0604020202020204" pitchFamily="34" charset="0"/>
              </a:rPr>
              <a:t>ecreased to 4%</a:t>
            </a:r>
            <a:r>
              <a:rPr lang="en-US" kern="0" dirty="0" smtClean="0">
                <a:latin typeface="Arial" panose="020B0604020202020204" pitchFamily="34" charset="0"/>
                <a:cs typeface="Arial" panose="020B0604020202020204" pitchFamily="34" charset="0"/>
              </a:rPr>
              <a:t> in 2015.</a:t>
            </a:r>
          </a:p>
          <a:p>
            <a:pPr lvl="1" algn="just"/>
            <a:r>
              <a:rPr lang="en-US" kern="0" dirty="0" smtClean="0">
                <a:latin typeface="Arial" panose="020B0604020202020204" pitchFamily="34" charset="0"/>
                <a:cs typeface="Arial" panose="020B0604020202020204" pitchFamily="34" charset="0"/>
              </a:rPr>
              <a:t>This trend was highly impacted by the restrictions the government had recently in public spending, namely in large infrastructure projects.</a:t>
            </a:r>
          </a:p>
          <a:p>
            <a:pPr lvl="1" algn="just"/>
            <a:endParaRPr lang="en-US" kern="0" dirty="0" smtClean="0">
              <a:latin typeface="Arial" panose="020B0604020202020204" pitchFamily="34" charset="0"/>
              <a:cs typeface="Arial" panose="020B0604020202020204" pitchFamily="34" charset="0"/>
            </a:endParaRPr>
          </a:p>
          <a:p>
            <a:pPr lvl="1" algn="just"/>
            <a:endParaRPr lang="pt-PT" kern="0" dirty="0">
              <a:latin typeface="Arial" panose="020B0604020202020204" pitchFamily="34" charset="0"/>
              <a:cs typeface="Arial" panose="020B0604020202020204" pitchFamily="34" charset="0"/>
            </a:endParaRPr>
          </a:p>
          <a:p>
            <a:pPr lvl="1" algn="just"/>
            <a:endParaRPr lang="pt-PT" kern="0" dirty="0" smtClean="0">
              <a:latin typeface="Arial" panose="020B0604020202020204" pitchFamily="34" charset="0"/>
              <a:cs typeface="Arial" panose="020B0604020202020204" pitchFamily="34" charset="0"/>
            </a:endParaRPr>
          </a:p>
          <a:p>
            <a:pPr lvl="1" algn="just"/>
            <a:endParaRPr lang="pt-PT" kern="0" dirty="0">
              <a:latin typeface="Arial" panose="020B0604020202020204" pitchFamily="34" charset="0"/>
              <a:cs typeface="Arial" panose="020B0604020202020204" pitchFamily="34" charset="0"/>
            </a:endParaRPr>
          </a:p>
          <a:p>
            <a:pPr lvl="1" algn="just"/>
            <a:endParaRPr lang="pt-PT" kern="0" dirty="0" smtClean="0">
              <a:latin typeface="Arial" panose="020B0604020202020204" pitchFamily="34" charset="0"/>
              <a:cs typeface="Arial" panose="020B0604020202020204" pitchFamily="34" charset="0"/>
            </a:endParaRPr>
          </a:p>
          <a:p>
            <a:pPr lvl="1" algn="just"/>
            <a:endParaRPr lang="pt-PT" kern="0" dirty="0">
              <a:latin typeface="Arial" panose="020B0604020202020204" pitchFamily="34" charset="0"/>
              <a:cs typeface="Arial" panose="020B0604020202020204" pitchFamily="34" charset="0"/>
            </a:endParaRPr>
          </a:p>
          <a:p>
            <a:pPr lvl="1" algn="just"/>
            <a:endParaRPr lang="pt-PT" kern="0" dirty="0">
              <a:latin typeface="+mn-lt"/>
              <a:cs typeface="Arial" panose="020B0604020202020204" pitchFamily="34" charset="0"/>
            </a:endParaRPr>
          </a:p>
          <a:p>
            <a:pPr lvl="1" algn="just"/>
            <a:endParaRPr lang="en-US" kern="0" dirty="0" smtClean="0">
              <a:latin typeface="+mn-lt"/>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45035" y="2112245"/>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819452" y="5603829"/>
            <a:ext cx="1083630"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EYInterstate Light" panose="02000506000000020004" pitchFamily="2" charset="0"/>
              </a:rPr>
              <a:t>Source</a:t>
            </a:r>
            <a:r>
              <a:rPr lang="pt-PT" sz="700" dirty="0" smtClean="0">
                <a:solidFill>
                  <a:srgbClr val="000000"/>
                </a:solidFill>
                <a:latin typeface="EYInterstate Light" panose="02000506000000020004" pitchFamily="2" charset="0"/>
              </a:rPr>
              <a:t>: INE </a:t>
            </a:r>
            <a:r>
              <a:rPr lang="pt-PT" sz="700" dirty="0" err="1" smtClean="0">
                <a:solidFill>
                  <a:srgbClr val="000000"/>
                </a:solidFill>
                <a:latin typeface="EYInterstate Light" panose="02000506000000020004" pitchFamily="2" charset="0"/>
              </a:rPr>
              <a:t>and</a:t>
            </a:r>
            <a:r>
              <a:rPr lang="pt-PT" sz="700" dirty="0" smtClean="0">
                <a:solidFill>
                  <a:srgbClr val="000000"/>
                </a:solidFill>
                <a:latin typeface="EYInterstate Light" panose="02000506000000020004" pitchFamily="2" charset="0"/>
              </a:rPr>
              <a:t> PORDATA</a:t>
            </a:r>
          </a:p>
        </p:txBody>
      </p:sp>
      <p:graphicFrame>
        <p:nvGraphicFramePr>
          <p:cNvPr id="35" name="Chart 34"/>
          <p:cNvGraphicFramePr>
            <a:graphicFrameLocks/>
          </p:cNvGraphicFramePr>
          <p:nvPr>
            <p:extLst/>
          </p:nvPr>
        </p:nvGraphicFramePr>
        <p:xfrm>
          <a:off x="407227" y="3119064"/>
          <a:ext cx="3079799" cy="25088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p:cNvGraphicFramePr>
            <a:graphicFrameLocks/>
          </p:cNvGraphicFramePr>
          <p:nvPr>
            <p:extLst/>
          </p:nvPr>
        </p:nvGraphicFramePr>
        <p:xfrm>
          <a:off x="455413" y="6960799"/>
          <a:ext cx="2711917" cy="1962150"/>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p:cNvSpPr>
            <a:spLocks noGrp="1"/>
          </p:cNvSpPr>
          <p:nvPr>
            <p:ph type="sldNum" sz="quarter" idx="15"/>
          </p:nvPr>
        </p:nvSpPr>
        <p:spPr/>
        <p:txBody>
          <a:bodyPr/>
          <a:lstStyle/>
          <a:p>
            <a:pPr>
              <a:defRPr/>
            </a:pPr>
            <a:fld id="{B8325105-167D-4862-BDE6-B81FF841FD87}" type="slidenum">
              <a:rPr lang="en-US" smtClean="0"/>
              <a:pPr>
                <a:defRPr/>
              </a:pPr>
              <a:t>50</a:t>
            </a:fld>
            <a:endParaRPr lang="en-US" dirty="0"/>
          </a:p>
        </p:txBody>
      </p:sp>
      <p:sp>
        <p:nvSpPr>
          <p:cNvPr id="13" name="TextBox 12"/>
          <p:cNvSpPr txBox="1"/>
          <p:nvPr/>
        </p:nvSpPr>
        <p:spPr>
          <a:xfrm>
            <a:off x="785497" y="8794452"/>
            <a:ext cx="864019"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EYInterstate Light" panose="02000506000000020004" pitchFamily="2" charset="0"/>
              </a:rPr>
              <a:t>Source</a:t>
            </a:r>
            <a:r>
              <a:rPr lang="pt-PT" sz="700" dirty="0" smtClean="0">
                <a:solidFill>
                  <a:srgbClr val="000000"/>
                </a:solidFill>
                <a:latin typeface="EYInterstate Light" panose="02000506000000020004" pitchFamily="2" charset="0"/>
              </a:rPr>
              <a:t>: Base website</a:t>
            </a:r>
          </a:p>
        </p:txBody>
      </p:sp>
      <p:sp>
        <p:nvSpPr>
          <p:cNvPr id="12" name="Text Placeholder 6"/>
          <p:cNvSpPr txBox="1">
            <a:spLocks/>
          </p:cNvSpPr>
          <p:nvPr/>
        </p:nvSpPr>
        <p:spPr>
          <a:xfrm>
            <a:off x="3526511" y="1868695"/>
            <a:ext cx="2808288" cy="753882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mj-lt"/>
                <a:cs typeface="Arial" panose="020B0604020202020204" pitchFamily="34" charset="0"/>
              </a:rPr>
              <a:t>Market value</a:t>
            </a:r>
          </a:p>
          <a:p>
            <a:pPr lvl="1" algn="just"/>
            <a:r>
              <a:rPr lang="en-US" kern="0" dirty="0">
                <a:latin typeface="Arial" panose="020B0604020202020204" pitchFamily="34" charset="0"/>
                <a:cs typeface="Arial" panose="020B0604020202020204" pitchFamily="34" charset="0"/>
              </a:rPr>
              <a:t>Portugal’s construction sector </a:t>
            </a:r>
            <a:r>
              <a:rPr lang="en-US" kern="0" dirty="0" smtClean="0">
                <a:latin typeface="Arial" panose="020B0604020202020204" pitchFamily="34" charset="0"/>
                <a:cs typeface="Arial" panose="020B0604020202020204" pitchFamily="34" charset="0"/>
              </a:rPr>
              <a:t>value in 2011 was €19.0bn but declined to the current €17bn. </a:t>
            </a: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r>
              <a:rPr lang="en-US" kern="0" dirty="0" smtClean="0">
                <a:latin typeface="Arial" panose="020B0604020202020204" pitchFamily="34" charset="0"/>
                <a:cs typeface="Arial" panose="020B0604020202020204" pitchFamily="34" charset="0"/>
              </a:rPr>
              <a:t>Residential </a:t>
            </a:r>
            <a:r>
              <a:rPr lang="en-US" kern="0" dirty="0">
                <a:latin typeface="Arial" panose="020B0604020202020204" pitchFamily="34" charset="0"/>
                <a:cs typeface="Arial" panose="020B0604020202020204" pitchFamily="34" charset="0"/>
              </a:rPr>
              <a:t>and non-residential were the segments that generated more value, both accounting for €7.5bn, representing 90% of the sector’s value in 2015.</a:t>
            </a:r>
          </a:p>
          <a:p>
            <a:pPr lvl="1" algn="just"/>
            <a:r>
              <a:rPr lang="en-US" kern="0" dirty="0">
                <a:latin typeface="Arial" panose="020B0604020202020204" pitchFamily="34" charset="0"/>
                <a:cs typeface="Arial" panose="020B0604020202020204" pitchFamily="34" charset="0"/>
              </a:rPr>
              <a:t>.</a:t>
            </a:r>
          </a:p>
          <a:p>
            <a:pPr lvl="1" algn="just"/>
            <a:endParaRPr lang="en-US" kern="0" dirty="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r>
              <a:rPr lang="en-US" b="1" kern="0" dirty="0" smtClean="0">
                <a:latin typeface="Arial" panose="020B0604020202020204" pitchFamily="34" charset="0"/>
                <a:cs typeface="Arial" panose="020B0604020202020204" pitchFamily="34" charset="0"/>
              </a:rPr>
              <a:t>Civil </a:t>
            </a:r>
            <a:r>
              <a:rPr lang="en-US" b="1" kern="0" dirty="0">
                <a:latin typeface="Arial" panose="020B0604020202020204" pitchFamily="34" charset="0"/>
                <a:cs typeface="Arial" panose="020B0604020202020204" pitchFamily="34" charset="0"/>
              </a:rPr>
              <a:t>engineering</a:t>
            </a:r>
            <a:r>
              <a:rPr lang="en-US" kern="0" dirty="0">
                <a:latin typeface="Arial" panose="020B0604020202020204" pitchFamily="34" charset="0"/>
                <a:cs typeface="Arial" panose="020B0604020202020204" pitchFamily="34" charset="0"/>
              </a:rPr>
              <a:t> suffered the most due to its dependency on public </a:t>
            </a:r>
            <a:r>
              <a:rPr lang="en-US" kern="0" dirty="0" smtClean="0">
                <a:latin typeface="Arial" panose="020B0604020202020204" pitchFamily="34" charset="0"/>
                <a:cs typeface="Arial" panose="020B0604020202020204" pitchFamily="34" charset="0"/>
              </a:rPr>
              <a:t>investment. As </a:t>
            </a:r>
            <a:r>
              <a:rPr lang="en-US" kern="0" dirty="0">
                <a:latin typeface="Arial" panose="020B0604020202020204" pitchFamily="34" charset="0"/>
                <a:cs typeface="Arial" panose="020B0604020202020204" pitchFamily="34" charset="0"/>
              </a:rPr>
              <a:t>a result, </a:t>
            </a:r>
            <a:r>
              <a:rPr lang="en-US" kern="0" dirty="0" smtClean="0">
                <a:latin typeface="Arial" panose="020B0604020202020204" pitchFamily="34" charset="0"/>
                <a:cs typeface="Arial" panose="020B0604020202020204" pitchFamily="34" charset="0"/>
              </a:rPr>
              <a:t>many </a:t>
            </a:r>
            <a:r>
              <a:rPr lang="en-US" kern="0" dirty="0">
                <a:latin typeface="Arial" panose="020B0604020202020204" pitchFamily="34" charset="0"/>
                <a:cs typeface="Arial" panose="020B0604020202020204" pitchFamily="34" charset="0"/>
              </a:rPr>
              <a:t>Portuguese </a:t>
            </a:r>
            <a:r>
              <a:rPr lang="en-US" b="1" kern="0" dirty="0" smtClean="0">
                <a:latin typeface="Arial" panose="020B0604020202020204" pitchFamily="34" charset="0"/>
                <a:cs typeface="Arial" panose="020B0604020202020204" pitchFamily="34" charset="0"/>
              </a:rPr>
              <a:t>internationalized</a:t>
            </a:r>
            <a:r>
              <a:rPr lang="en-US" kern="0" dirty="0" smtClean="0">
                <a:latin typeface="Arial" panose="020B0604020202020204" pitchFamily="34" charset="0"/>
                <a:cs typeface="Arial" panose="020B0604020202020204" pitchFamily="34" charset="0"/>
              </a:rPr>
              <a:t> </a:t>
            </a:r>
            <a:r>
              <a:rPr lang="en-US" kern="0" dirty="0">
                <a:latin typeface="Arial" panose="020B0604020202020204" pitchFamily="34" charset="0"/>
                <a:cs typeface="Arial" panose="020B0604020202020204" pitchFamily="34" charset="0"/>
              </a:rPr>
              <a:t>to emerging </a:t>
            </a:r>
            <a:r>
              <a:rPr lang="en-US" kern="0" dirty="0" smtClean="0">
                <a:latin typeface="Arial" panose="020B0604020202020204" pitchFamily="34" charset="0"/>
                <a:cs typeface="Arial" panose="020B0604020202020204" pitchFamily="34" charset="0"/>
              </a:rPr>
              <a:t>countries, </a:t>
            </a:r>
            <a:r>
              <a:rPr lang="en-US" kern="0" dirty="0">
                <a:latin typeface="Arial" panose="020B0604020202020204" pitchFamily="34" charset="0"/>
                <a:cs typeface="Arial" panose="020B0604020202020204" pitchFamily="34" charset="0"/>
              </a:rPr>
              <a:t>such as Angola and Mozambique in Africa and Central and South </a:t>
            </a:r>
            <a:r>
              <a:rPr lang="en-US" kern="0" dirty="0" smtClean="0">
                <a:latin typeface="Arial" panose="020B0604020202020204" pitchFamily="34" charset="0"/>
                <a:cs typeface="Arial" panose="020B0604020202020204" pitchFamily="34" charset="0"/>
              </a:rPr>
              <a:t>America.</a:t>
            </a:r>
          </a:p>
          <a:p>
            <a:pPr lvl="1" algn="just"/>
            <a:r>
              <a:rPr lang="en-US" kern="0" dirty="0" smtClean="0">
                <a:latin typeface="Arial" panose="020B0604020202020204" pitchFamily="34" charset="0"/>
                <a:cs typeface="Arial" panose="020B0604020202020204" pitchFamily="34" charset="0"/>
              </a:rPr>
              <a:t>In 2012, </a:t>
            </a:r>
            <a:r>
              <a:rPr lang="en-US" b="1" kern="0" dirty="0" smtClean="0">
                <a:latin typeface="Arial" panose="020B0604020202020204" pitchFamily="34" charset="0"/>
                <a:cs typeface="Arial" panose="020B0604020202020204" pitchFamily="34" charset="0"/>
              </a:rPr>
              <a:t>external markets </a:t>
            </a:r>
            <a:r>
              <a:rPr lang="en-US" kern="0" dirty="0" smtClean="0">
                <a:latin typeface="Arial" panose="020B0604020202020204" pitchFamily="34" charset="0"/>
                <a:cs typeface="Arial" panose="020B0604020202020204" pitchFamily="34" charset="0"/>
              </a:rPr>
              <a:t>represented </a:t>
            </a:r>
            <a:r>
              <a:rPr lang="en-US" b="1" kern="0" dirty="0" smtClean="0">
                <a:latin typeface="Arial" panose="020B0604020202020204" pitchFamily="34" charset="0"/>
                <a:cs typeface="Arial" panose="020B0604020202020204" pitchFamily="34" charset="0"/>
              </a:rPr>
              <a:t>20% of total turnover </a:t>
            </a:r>
            <a:r>
              <a:rPr lang="en-US" kern="0" dirty="0" smtClean="0">
                <a:latin typeface="Arial" panose="020B0604020202020204" pitchFamily="34" charset="0"/>
                <a:cs typeface="Arial" panose="020B0604020202020204" pitchFamily="34" charset="0"/>
              </a:rPr>
              <a:t>of the sector.</a:t>
            </a:r>
          </a:p>
          <a:p>
            <a:pPr lvl="1" algn="just"/>
            <a:endParaRPr lang="en-US" kern="0" dirty="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pt-PT" kern="0" dirty="0">
              <a:latin typeface="Arial" panose="020B0604020202020204" pitchFamily="34" charset="0"/>
              <a:cs typeface="Arial" panose="020B0604020202020204" pitchFamily="34" charset="0"/>
            </a:endParaRPr>
          </a:p>
          <a:p>
            <a:pPr lvl="1" algn="just"/>
            <a:endParaRPr lang="pt-PT" kern="0" dirty="0" smtClean="0">
              <a:latin typeface="Arial" panose="020B0604020202020204" pitchFamily="34" charset="0"/>
              <a:cs typeface="Arial" panose="020B0604020202020204" pitchFamily="34" charset="0"/>
            </a:endParaRPr>
          </a:p>
          <a:p>
            <a:pPr lvl="1" algn="just"/>
            <a:endParaRPr lang="pt-PT" kern="0" dirty="0">
              <a:latin typeface="Arial" panose="020B0604020202020204" pitchFamily="34" charset="0"/>
              <a:cs typeface="Arial" panose="020B0604020202020204" pitchFamily="34" charset="0"/>
            </a:endParaRPr>
          </a:p>
          <a:p>
            <a:pPr lvl="1" algn="just"/>
            <a:endParaRPr lang="pt-PT" kern="0" dirty="0" smtClean="0">
              <a:latin typeface="Arial" panose="020B0604020202020204" pitchFamily="34" charset="0"/>
              <a:cs typeface="Arial" panose="020B0604020202020204" pitchFamily="34" charset="0"/>
            </a:endParaRPr>
          </a:p>
          <a:p>
            <a:pPr lvl="1" algn="just"/>
            <a:endParaRPr lang="pt-PT" kern="0" dirty="0">
              <a:latin typeface="Arial" panose="020B0604020202020204" pitchFamily="34" charset="0"/>
              <a:cs typeface="Arial" panose="020B0604020202020204" pitchFamily="34" charset="0"/>
            </a:endParaRPr>
          </a:p>
          <a:p>
            <a:pPr lvl="1" algn="just"/>
            <a:endParaRPr lang="pt-PT" kern="0" dirty="0">
              <a:latin typeface="+mn-lt"/>
              <a:cs typeface="Arial" panose="020B0604020202020204" pitchFamily="34" charset="0"/>
            </a:endParaRPr>
          </a:p>
          <a:p>
            <a:pPr lvl="1" algn="just"/>
            <a:endParaRPr lang="en-US" kern="0" dirty="0" smtClean="0">
              <a:latin typeface="+mn-lt"/>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cxnSp>
        <p:nvCxnSpPr>
          <p:cNvPr id="15" name="Straight Connector 14"/>
          <p:cNvCxnSpPr/>
          <p:nvPr/>
        </p:nvCxnSpPr>
        <p:spPr bwMode="auto">
          <a:xfrm flipV="1">
            <a:off x="3622271" y="2112245"/>
            <a:ext cx="2606165" cy="1"/>
          </a:xfrm>
          <a:prstGeom prst="line">
            <a:avLst/>
          </a:prstGeom>
          <a:ln/>
          <a:extLst/>
        </p:spPr>
        <p:style>
          <a:lnRef idx="1">
            <a:schemeClr val="dk1"/>
          </a:lnRef>
          <a:fillRef idx="0">
            <a:schemeClr val="dk1"/>
          </a:fillRef>
          <a:effectRef idx="0">
            <a:schemeClr val="dk1"/>
          </a:effectRef>
          <a:fontRef idx="minor">
            <a:schemeClr val="tx1"/>
          </a:fontRef>
        </p:style>
      </p:cxnSp>
      <p:graphicFrame>
        <p:nvGraphicFramePr>
          <p:cNvPr id="16" name="Chart 15"/>
          <p:cNvGraphicFramePr>
            <a:graphicFrameLocks/>
          </p:cNvGraphicFramePr>
          <p:nvPr>
            <p:extLst/>
          </p:nvPr>
        </p:nvGraphicFramePr>
        <p:xfrm>
          <a:off x="3420783" y="2479864"/>
          <a:ext cx="3009140" cy="1839655"/>
        </p:xfrm>
        <a:graphic>
          <a:graphicData uri="http://schemas.openxmlformats.org/drawingml/2006/chart">
            <c:chart xmlns:c="http://schemas.openxmlformats.org/drawingml/2006/chart" xmlns:r="http://schemas.openxmlformats.org/officeDocument/2006/relationships" r:id="rId5"/>
          </a:graphicData>
        </a:graphic>
      </p:graphicFrame>
      <p:sp>
        <p:nvSpPr>
          <p:cNvPr id="18" name="TextBox 17"/>
          <p:cNvSpPr txBox="1"/>
          <p:nvPr/>
        </p:nvSpPr>
        <p:spPr>
          <a:xfrm>
            <a:off x="3580888" y="4309257"/>
            <a:ext cx="787075"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EYInterstate Light" panose="02000506000000020004" pitchFamily="2" charset="0"/>
              </a:rPr>
              <a:t>Source</a:t>
            </a:r>
            <a:r>
              <a:rPr lang="pt-PT" sz="700" dirty="0" smtClean="0">
                <a:solidFill>
                  <a:srgbClr val="000000"/>
                </a:solidFill>
                <a:latin typeface="EYInterstate Light" panose="02000506000000020004" pitchFamily="2" charset="0"/>
              </a:rPr>
              <a:t>: </a:t>
            </a:r>
            <a:r>
              <a:rPr lang="pt-PT" sz="700" dirty="0" err="1" smtClean="0">
                <a:solidFill>
                  <a:srgbClr val="000000"/>
                </a:solidFill>
                <a:latin typeface="EYInterstate Light" panose="02000506000000020004" pitchFamily="2" charset="0"/>
              </a:rPr>
              <a:t>Marketline</a:t>
            </a:r>
            <a:endParaRPr lang="pt-PT" sz="700" dirty="0" smtClean="0">
              <a:solidFill>
                <a:srgbClr val="000000"/>
              </a:solidFill>
              <a:latin typeface="EYInterstate Light" panose="02000506000000020004" pitchFamily="2" charset="0"/>
            </a:endParaRPr>
          </a:p>
        </p:txBody>
      </p:sp>
      <p:graphicFrame>
        <p:nvGraphicFramePr>
          <p:cNvPr id="22" name="Chart 21"/>
          <p:cNvGraphicFramePr>
            <a:graphicFrameLocks/>
          </p:cNvGraphicFramePr>
          <p:nvPr>
            <p:extLst/>
          </p:nvPr>
        </p:nvGraphicFramePr>
        <p:xfrm>
          <a:off x="3500437" y="5077868"/>
          <a:ext cx="2703587" cy="2102712"/>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p:cNvSpPr txBox="1"/>
          <p:nvPr/>
        </p:nvSpPr>
        <p:spPr>
          <a:xfrm>
            <a:off x="3604934" y="7075633"/>
            <a:ext cx="763029"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EYInterstate Light" panose="02000506000000020004" pitchFamily="2" charset="0"/>
              </a:rPr>
              <a:t>Source: </a:t>
            </a:r>
            <a:r>
              <a:rPr lang="en-US" sz="700" dirty="0" err="1" smtClean="0">
                <a:solidFill>
                  <a:srgbClr val="000000"/>
                </a:solidFill>
                <a:latin typeface="EYInterstate Light" panose="02000506000000020004" pitchFamily="2" charset="0"/>
              </a:rPr>
              <a:t>Marketline</a:t>
            </a:r>
            <a:endParaRPr lang="en-US" sz="700" dirty="0" smtClean="0">
              <a:solidFill>
                <a:srgbClr val="000000"/>
              </a:solidFill>
              <a:latin typeface="EYInterstate Light" panose="02000506000000020004" pitchFamily="2"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94294665"/>
              </p:ext>
            </p:extLst>
          </p:nvPr>
        </p:nvGraphicFramePr>
        <p:xfrm>
          <a:off x="3604934" y="8290462"/>
          <a:ext cx="2739873" cy="997491"/>
        </p:xfrm>
        <a:graphic>
          <a:graphicData uri="http://schemas.openxmlformats.org/drawingml/2006/table">
            <a:tbl>
              <a:tblPr firstRow="1" bandRow="1">
                <a:tableStyleId>{5C22544A-7EE6-4342-B048-85BDC9FD1C3A}</a:tableStyleId>
              </a:tblPr>
              <a:tblGrid>
                <a:gridCol w="2739873"/>
              </a:tblGrid>
              <a:tr h="997491">
                <a:tc>
                  <a:txBody>
                    <a:bodyPr/>
                    <a:lstStyle/>
                    <a:p>
                      <a:pPr>
                        <a:spcBef>
                          <a:spcPts val="600"/>
                        </a:spcBef>
                      </a:pPr>
                      <a:r>
                        <a:rPr lang="en-GB" sz="900" dirty="0" smtClean="0">
                          <a:solidFill>
                            <a:srgbClr val="000000"/>
                          </a:solidFill>
                          <a:latin typeface="Arial" panose="020B0604020202020204" pitchFamily="34" charset="0"/>
                          <a:cs typeface="Arial" panose="020B0604020202020204" pitchFamily="34" charset="0"/>
                        </a:rPr>
                        <a:t>Point of View</a:t>
                      </a:r>
                    </a:p>
                    <a:p>
                      <a:pPr>
                        <a:spcBef>
                          <a:spcPts val="600"/>
                        </a:spcBef>
                      </a:pPr>
                      <a:r>
                        <a:rPr lang="en-US" sz="900" b="0" dirty="0" smtClean="0">
                          <a:solidFill>
                            <a:schemeClr val="tx1"/>
                          </a:solidFill>
                          <a:latin typeface="Arial" panose="020B0604020202020204" pitchFamily="34" charset="0"/>
                          <a:cs typeface="Arial" panose="020B0604020202020204" pitchFamily="34" charset="0"/>
                        </a:rPr>
                        <a:t>This track record allowed Portuguese companies to become familiar with the hurdles of internationalization and to gain a robust experience in large infrastructure projects in different markets </a:t>
                      </a:r>
                      <a:r>
                        <a:rPr lang="en-US" sz="900" b="0" dirty="0" smtClean="0">
                          <a:solidFill>
                            <a:schemeClr val="tx1"/>
                          </a:solidFill>
                          <a:latin typeface="Arial" panose="020B0604020202020204" pitchFamily="34" charset="0"/>
                          <a:cs typeface="Arial" panose="020B0604020202020204" pitchFamily="34" charset="0"/>
                        </a:rPr>
                        <a:t>in </a:t>
                      </a:r>
                      <a:r>
                        <a:rPr lang="en-US" sz="900" b="0" dirty="0" smtClean="0">
                          <a:solidFill>
                            <a:schemeClr val="tx1"/>
                          </a:solidFill>
                          <a:latin typeface="Arial" panose="020B0604020202020204" pitchFamily="34" charset="0"/>
                          <a:cs typeface="Arial" panose="020B0604020202020204" pitchFamily="34" charset="0"/>
                        </a:rPr>
                        <a:t>different stages of development.</a:t>
                      </a:r>
                    </a:p>
                  </a:txBody>
                  <a:tcPr marL="36000" marR="36000">
                    <a:lnL w="12700" cmpd="sng">
                      <a:noFill/>
                    </a:lnL>
                    <a:lnR w="12700" cmpd="sng">
                      <a:noFill/>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2350085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6443"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Text Placeholder 6"/>
          <p:cNvSpPr txBox="1">
            <a:spLocks/>
          </p:cNvSpPr>
          <p:nvPr/>
        </p:nvSpPr>
        <p:spPr>
          <a:xfrm>
            <a:off x="549275" y="4243426"/>
            <a:ext cx="2808288" cy="195217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0" lvl="1" indent="0" algn="just">
              <a:spcBef>
                <a:spcPts val="600"/>
              </a:spcBef>
            </a:pPr>
            <a:r>
              <a:rPr lang="en-US" sz="1200" b="1" kern="0" dirty="0" smtClean="0">
                <a:latin typeface="+mj-lt"/>
                <a:cs typeface="Arial" panose="020B0604020202020204" pitchFamily="34" charset="0"/>
              </a:rPr>
              <a:t>Roads (highways)</a:t>
            </a:r>
          </a:p>
          <a:p>
            <a:pPr lvl="1" algn="just"/>
            <a:r>
              <a:rPr lang="en-US" kern="0" dirty="0" smtClean="0">
                <a:latin typeface="Arial" panose="020B0604020202020204" pitchFamily="34" charset="0"/>
                <a:cs typeface="Arial" panose="020B0604020202020204" pitchFamily="34" charset="0"/>
              </a:rPr>
              <a:t>Portugal had in 2015 over 3,100 km of highways, with concession to 16 entities. These entities are responsible for maintenance and conservation of the  roads.</a:t>
            </a:r>
          </a:p>
          <a:p>
            <a:pPr lvl="1" algn="just"/>
            <a:r>
              <a:rPr lang="en-US" kern="0" dirty="0" smtClean="0">
                <a:latin typeface="Arial" panose="020B0604020202020204" pitchFamily="34" charset="0"/>
                <a:cs typeface="Arial" panose="020B0604020202020204" pitchFamily="34" charset="0"/>
              </a:rPr>
              <a:t>The main players identified are:</a:t>
            </a:r>
          </a:p>
          <a:p>
            <a:pPr marL="171450" lvl="1" indent="-171450" algn="just">
              <a:buFont typeface="Arial" panose="020B0604020202020204" pitchFamily="34" charset="0"/>
              <a:buChar char="•"/>
            </a:pPr>
            <a:r>
              <a:rPr lang="en-US" kern="0" dirty="0" smtClean="0">
                <a:latin typeface="Arial" panose="020B0604020202020204" pitchFamily="34" charset="0"/>
                <a:cs typeface="Arial" panose="020B0604020202020204" pitchFamily="34" charset="0"/>
              </a:rPr>
              <a:t>EP – </a:t>
            </a:r>
            <a:r>
              <a:rPr lang="en-US" kern="0" dirty="0" err="1" smtClean="0">
                <a:latin typeface="Arial" panose="020B0604020202020204" pitchFamily="34" charset="0"/>
                <a:cs typeface="Arial" panose="020B0604020202020204" pitchFamily="34" charset="0"/>
              </a:rPr>
              <a:t>Estradas</a:t>
            </a:r>
            <a:r>
              <a:rPr lang="en-US" kern="0" dirty="0" smtClean="0">
                <a:latin typeface="Arial" panose="020B0604020202020204" pitchFamily="34" charset="0"/>
                <a:cs typeface="Arial" panose="020B0604020202020204" pitchFamily="34" charset="0"/>
              </a:rPr>
              <a:t> de Portugal</a:t>
            </a:r>
          </a:p>
          <a:p>
            <a:pPr marL="171450" lvl="1" indent="-171450" algn="just">
              <a:buFont typeface="Arial" panose="020B0604020202020204" pitchFamily="34" charset="0"/>
              <a:buChar char="•"/>
            </a:pPr>
            <a:r>
              <a:rPr lang="en-US" kern="0" dirty="0" smtClean="0">
                <a:latin typeface="Arial" panose="020B0604020202020204" pitchFamily="34" charset="0"/>
                <a:cs typeface="Arial" panose="020B0604020202020204" pitchFamily="34" charset="0"/>
              </a:rPr>
              <a:t>Brisa SGPS with 6 concessions</a:t>
            </a:r>
          </a:p>
          <a:p>
            <a:pPr marL="171450" lvl="1" indent="-171450" algn="just">
              <a:buFont typeface="Arial" panose="020B0604020202020204" pitchFamily="34" charset="0"/>
              <a:buChar char="•"/>
            </a:pPr>
            <a:r>
              <a:rPr lang="en-US" kern="0" dirty="0" err="1" smtClean="0">
                <a:latin typeface="Arial" panose="020B0604020202020204" pitchFamily="34" charset="0"/>
                <a:cs typeface="Arial" panose="020B0604020202020204" pitchFamily="34" charset="0"/>
              </a:rPr>
              <a:t>Ascendi</a:t>
            </a:r>
            <a:r>
              <a:rPr lang="en-US" kern="0" dirty="0" smtClean="0">
                <a:latin typeface="Arial" panose="020B0604020202020204" pitchFamily="34" charset="0"/>
                <a:cs typeface="Arial" panose="020B0604020202020204" pitchFamily="34" charset="0"/>
              </a:rPr>
              <a:t>, with 7 concessions</a:t>
            </a: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mn-lt"/>
              <a:cs typeface="Arial" panose="020B0604020202020204" pitchFamily="34" charset="0"/>
            </a:endParaRPr>
          </a:p>
          <a:p>
            <a:pPr lvl="1" algn="just"/>
            <a:endParaRPr lang="en-US" kern="0" dirty="0" smtClean="0">
              <a:latin typeface="+mn-lt"/>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538163" y="484189"/>
            <a:ext cx="5665861" cy="1003300"/>
          </a:xfrm>
        </p:spPr>
        <p:txBody>
          <a:bodyPr anchor="t">
            <a:normAutofit/>
          </a:bodyPr>
          <a:lstStyle/>
          <a:p>
            <a:r>
              <a:rPr lang="en-US" dirty="0">
                <a:latin typeface="Arial" panose="020B0604020202020204" pitchFamily="34" charset="0"/>
                <a:cs typeface="Arial" panose="020B0604020202020204" pitchFamily="34" charset="0"/>
              </a:rPr>
              <a:t>Infrastructure &amp; </a:t>
            </a:r>
            <a:r>
              <a:rPr lang="en-US" dirty="0" smtClean="0">
                <a:latin typeface="Arial" panose="020B0604020202020204" pitchFamily="34" charset="0"/>
                <a:cs typeface="Arial" panose="020B0604020202020204" pitchFamily="34" charset="0"/>
              </a:rPr>
              <a:t>Construction Sector</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Roads and ports concession model</a:t>
            </a:r>
            <a:endParaRPr lang="en-US" sz="2200" dirty="0">
              <a:solidFill>
                <a:schemeClr val="accent2"/>
              </a:solidFill>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9275" y="1868695"/>
            <a:ext cx="2808288" cy="3546358"/>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Concession model in </a:t>
            </a:r>
            <a:r>
              <a:rPr lang="en-US" kern="0" dirty="0">
                <a:latin typeface="Arial" panose="020B0604020202020204" pitchFamily="34" charset="0"/>
                <a:cs typeface="Arial" panose="020B0604020202020204" pitchFamily="34" charset="0"/>
              </a:rPr>
              <a:t>P</a:t>
            </a:r>
            <a:r>
              <a:rPr lang="en-US" kern="0" dirty="0" smtClean="0">
                <a:latin typeface="Arial" panose="020B0604020202020204" pitchFamily="34" charset="0"/>
                <a:cs typeface="Arial" panose="020B0604020202020204" pitchFamily="34" charset="0"/>
              </a:rPr>
              <a:t>ortugal</a:t>
            </a:r>
          </a:p>
          <a:p>
            <a:pPr lvl="1" algn="just"/>
            <a:r>
              <a:rPr lang="en-US" kern="0" dirty="0" smtClean="0">
                <a:latin typeface="Arial" panose="020B0604020202020204" pitchFamily="34" charset="0"/>
                <a:cs typeface="Arial" panose="020B0604020202020204" pitchFamily="34" charset="0"/>
              </a:rPr>
              <a:t>Another key feature of this sector in Portugal is the use of Public-private partnership (“PPPs”).  PPPs became quite used in Portugal over the last 15 years in areas such as </a:t>
            </a:r>
            <a:r>
              <a:rPr lang="en-US" b="1" kern="0" dirty="0" smtClean="0">
                <a:latin typeface="Arial" panose="020B0604020202020204" pitchFamily="34" charset="0"/>
                <a:cs typeface="Arial" panose="020B0604020202020204" pitchFamily="34" charset="0"/>
              </a:rPr>
              <a:t>highways, ports, water and hospitals</a:t>
            </a:r>
            <a:r>
              <a:rPr lang="en-US" kern="0" dirty="0" smtClean="0">
                <a:latin typeface="Arial" panose="020B0604020202020204" pitchFamily="34" charset="0"/>
                <a:cs typeface="Arial" panose="020B0604020202020204" pitchFamily="34" charset="0"/>
              </a:rPr>
              <a:t>. </a:t>
            </a:r>
          </a:p>
          <a:p>
            <a:pPr lvl="1" algn="just"/>
            <a:r>
              <a:rPr lang="en-US" kern="0" dirty="0" smtClean="0">
                <a:latin typeface="Arial" panose="020B0604020202020204" pitchFamily="34" charset="0"/>
                <a:cs typeface="Arial" panose="020B0604020202020204" pitchFamily="34" charset="0"/>
              </a:rPr>
              <a:t>These agreements allowed the state to develop key infrastructure for the population with the transfer of the investment to private companies, who build and operate the asset under a concession for a certain period of time for a fixed remuneration. In Portugal, concession period is usually 30 to 40 years, depending on the size and cost of the infrastructure.</a:t>
            </a:r>
          </a:p>
          <a:p>
            <a:pPr lvl="1" algn="just"/>
            <a:endParaRPr lang="en-US" kern="0" dirty="0" smtClean="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45035" y="2112245"/>
            <a:ext cx="2606165" cy="1"/>
          </a:xfrm>
          <a:prstGeom prst="line">
            <a:avLst/>
          </a:prstGeom>
          <a:ln/>
          <a:extLst/>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bwMode="auto">
          <a:xfrm flipV="1">
            <a:off x="625577" y="4500402"/>
            <a:ext cx="2606165" cy="1"/>
          </a:xfrm>
          <a:prstGeom prst="line">
            <a:avLst/>
          </a:prstGeom>
          <a:ln/>
          <a:extLst/>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bwMode="auto">
          <a:xfrm flipV="1">
            <a:off x="610229" y="6352759"/>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20" name="Text Placeholder 6"/>
          <p:cNvSpPr txBox="1">
            <a:spLocks/>
          </p:cNvSpPr>
          <p:nvPr/>
        </p:nvSpPr>
        <p:spPr>
          <a:xfrm>
            <a:off x="509167" y="6104924"/>
            <a:ext cx="2808288" cy="228843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Ports</a:t>
            </a:r>
          </a:p>
          <a:p>
            <a:pPr lvl="1" algn="just"/>
            <a:r>
              <a:rPr lang="en-US" kern="0" dirty="0" smtClean="0">
                <a:latin typeface="Arial" panose="020B0604020202020204" pitchFamily="34" charset="0"/>
                <a:cs typeface="Arial" panose="020B0604020202020204" pitchFamily="34" charset="0"/>
              </a:rPr>
              <a:t>Portugal’s coast line is </a:t>
            </a:r>
            <a:r>
              <a:rPr lang="en-US" kern="0" dirty="0">
                <a:latin typeface="Arial" panose="020B0604020202020204" pitchFamily="34" charset="0"/>
                <a:cs typeface="Arial" panose="020B0604020202020204" pitchFamily="34" charset="0"/>
              </a:rPr>
              <a:t>extensive, </a:t>
            </a:r>
            <a:r>
              <a:rPr lang="en-US" kern="0" dirty="0" smtClean="0">
                <a:latin typeface="Arial" panose="020B0604020202020204" pitchFamily="34" charset="0"/>
                <a:cs typeface="Arial" panose="020B0604020202020204" pitchFamily="34" charset="0"/>
              </a:rPr>
              <a:t>with a 943km length, which is significant when taking into account the size of  the country. Along the coast line there are nine commercial ports, five of which constitute the main port system, with the remaining four representing the secondary port system.</a:t>
            </a:r>
          </a:p>
          <a:p>
            <a:pPr lvl="1" algn="just"/>
            <a:r>
              <a:rPr lang="en-US" kern="0" dirty="0" smtClean="0">
                <a:latin typeface="Arial" panose="020B0604020202020204" pitchFamily="34" charset="0"/>
                <a:cs typeface="Arial" panose="020B0604020202020204" pitchFamily="34" charset="0"/>
              </a:rPr>
              <a:t>Portugal is placed in a strategic location, at the intersection between the North-south route and the East-west route.</a:t>
            </a:r>
          </a:p>
          <a:p>
            <a:pPr lvl="1" algn="just"/>
            <a:r>
              <a:rPr lang="en-US" kern="0" dirty="0" smtClean="0">
                <a:latin typeface="Arial" panose="020B0604020202020204" pitchFamily="34" charset="0"/>
                <a:cs typeface="Arial" panose="020B0604020202020204" pitchFamily="34" charset="0"/>
              </a:rPr>
              <a:t>As presented below, in 2013 maritime transport was the preferred way of transport for Portuguese exportations in volume, while in terms of value, it showed a significant relevance.</a:t>
            </a:r>
            <a:endParaRPr lang="en-US" kern="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5"/>
          </p:nvPr>
        </p:nvSpPr>
        <p:spPr/>
        <p:txBody>
          <a:bodyPr/>
          <a:lstStyle/>
          <a:p>
            <a:pPr>
              <a:defRPr/>
            </a:pPr>
            <a:fld id="{B8325105-167D-4862-BDE6-B81FF841FD87}" type="slidenum">
              <a:rPr lang="en-US" smtClean="0"/>
              <a:pPr>
                <a:defRPr/>
              </a:pPr>
              <a:t>51</a:t>
            </a:fld>
            <a:endParaRPr lang="en-US" dirty="0"/>
          </a:p>
        </p:txBody>
      </p:sp>
      <p:grpSp>
        <p:nvGrpSpPr>
          <p:cNvPr id="7" name="Group 6"/>
          <p:cNvGrpSpPr/>
          <p:nvPr/>
        </p:nvGrpSpPr>
        <p:grpSpPr>
          <a:xfrm>
            <a:off x="2580578" y="2751270"/>
            <a:ext cx="4640721" cy="2129924"/>
            <a:chOff x="2522220" y="3643806"/>
            <a:chExt cx="4640721" cy="2129924"/>
          </a:xfrm>
        </p:grpSpPr>
        <p:graphicFrame>
          <p:nvGraphicFramePr>
            <p:cNvPr id="21" name="Chart 20"/>
            <p:cNvGraphicFramePr>
              <a:graphicFrameLocks/>
            </p:cNvGraphicFramePr>
            <p:nvPr>
              <p:extLst/>
            </p:nvPr>
          </p:nvGraphicFramePr>
          <p:xfrm>
            <a:off x="2522220" y="3643806"/>
            <a:ext cx="3040380" cy="212992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3" name="Chart 22"/>
            <p:cNvGraphicFramePr>
              <a:graphicFrameLocks/>
            </p:cNvGraphicFramePr>
            <p:nvPr>
              <p:extLst/>
            </p:nvPr>
          </p:nvGraphicFramePr>
          <p:xfrm>
            <a:off x="4240723" y="3644937"/>
            <a:ext cx="2922218" cy="1876674"/>
          </p:xfrm>
          <a:graphic>
            <a:graphicData uri="http://schemas.openxmlformats.org/drawingml/2006/chart">
              <c:chart xmlns:c="http://schemas.openxmlformats.org/drawingml/2006/chart" xmlns:r="http://schemas.openxmlformats.org/officeDocument/2006/relationships" r:id="rId8"/>
            </a:graphicData>
          </a:graphic>
        </p:graphicFrame>
      </p:grpSp>
      <p:sp>
        <p:nvSpPr>
          <p:cNvPr id="24" name="TextBox 23"/>
          <p:cNvSpPr txBox="1"/>
          <p:nvPr/>
        </p:nvSpPr>
        <p:spPr>
          <a:xfrm>
            <a:off x="3597857" y="4407572"/>
            <a:ext cx="2180084"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EYInterstate Light" panose="02000506000000020004" pitchFamily="2" charset="0"/>
              </a:rPr>
              <a:t>Source</a:t>
            </a:r>
            <a:r>
              <a:rPr lang="pt-PT" sz="700" dirty="0" smtClean="0">
                <a:solidFill>
                  <a:srgbClr val="000000"/>
                </a:solidFill>
                <a:latin typeface="EYInterstate Light" panose="02000506000000020004" pitchFamily="2" charset="0"/>
              </a:rPr>
              <a:t>: INE, </a:t>
            </a:r>
            <a:r>
              <a:rPr lang="en-US" sz="700" dirty="0">
                <a:solidFill>
                  <a:srgbClr val="000000"/>
                </a:solidFill>
                <a:latin typeface="EYInterstate Light" panose="02000506000000020004" pitchFamily="2" charset="0"/>
              </a:rPr>
              <a:t>Statistics on international trade in goods</a:t>
            </a:r>
            <a:endParaRPr lang="pt-PT" sz="700" dirty="0" smtClean="0">
              <a:solidFill>
                <a:srgbClr val="000000"/>
              </a:solidFill>
              <a:latin typeface="EYInterstate Light" panose="02000506000000020004" pitchFamily="2" charset="0"/>
            </a:endParaRPr>
          </a:p>
        </p:txBody>
      </p:sp>
      <p:graphicFrame>
        <p:nvGraphicFramePr>
          <p:cNvPr id="25" name="Chart 24"/>
          <p:cNvGraphicFramePr>
            <a:graphicFrameLocks/>
          </p:cNvGraphicFramePr>
          <p:nvPr>
            <p:extLst/>
          </p:nvPr>
        </p:nvGraphicFramePr>
        <p:xfrm>
          <a:off x="3251200" y="5201806"/>
          <a:ext cx="3404677" cy="1889053"/>
        </p:xfrm>
        <a:graphic>
          <a:graphicData uri="http://schemas.openxmlformats.org/drawingml/2006/chart">
            <c:chart xmlns:c="http://schemas.openxmlformats.org/drawingml/2006/chart" xmlns:r="http://schemas.openxmlformats.org/officeDocument/2006/relationships" r:id="rId9"/>
          </a:graphicData>
        </a:graphic>
      </p:graphicFrame>
      <p:sp>
        <p:nvSpPr>
          <p:cNvPr id="26" name="Text Placeholder 6"/>
          <p:cNvSpPr txBox="1">
            <a:spLocks/>
          </p:cNvSpPr>
          <p:nvPr/>
        </p:nvSpPr>
        <p:spPr>
          <a:xfrm>
            <a:off x="3496795" y="4689362"/>
            <a:ext cx="2808288" cy="61879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kern="0" dirty="0" smtClean="0">
                <a:latin typeface="Arial" panose="020B0604020202020204" pitchFamily="34" charset="0"/>
                <a:cs typeface="Arial" panose="020B0604020202020204" pitchFamily="34" charset="0"/>
              </a:rPr>
              <a:t>Portuguese container market has grown significantly since 2009, mainly driven by expansion of the Port of Sines, reaching 2.5m TEU (twenty foot equivalent units) in 2014.</a:t>
            </a: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r>
              <a:rPr lang="en-US" kern="0" dirty="0" smtClean="0">
                <a:latin typeface="Arial" panose="020B0604020202020204" pitchFamily="34" charset="0"/>
                <a:cs typeface="Arial" panose="020B0604020202020204" pitchFamily="34" charset="0"/>
              </a:rPr>
              <a:t>Currently, the majority of the Portuguese construction companies is selling their stakes in the companies holding the concessions (mostly in highways) as a way to refinance their business.</a:t>
            </a: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mn-lt"/>
              <a:cs typeface="Arial" panose="020B0604020202020204" pitchFamily="34" charset="0"/>
            </a:endParaRPr>
          </a:p>
          <a:p>
            <a:pPr lvl="1" algn="just"/>
            <a:endParaRPr lang="en-US" kern="0" dirty="0" smtClean="0">
              <a:latin typeface="+mn-lt"/>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27" name="TextBox 26"/>
          <p:cNvSpPr txBox="1"/>
          <p:nvPr/>
        </p:nvSpPr>
        <p:spPr>
          <a:xfrm>
            <a:off x="3609880" y="7042071"/>
            <a:ext cx="537005"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EYInterstate Light" panose="02000506000000020004" pitchFamily="2" charset="0"/>
              </a:rPr>
              <a:t>Source</a:t>
            </a:r>
            <a:r>
              <a:rPr lang="pt-PT" sz="700" dirty="0" smtClean="0">
                <a:solidFill>
                  <a:srgbClr val="000000"/>
                </a:solidFill>
                <a:latin typeface="EYInterstate Light" panose="02000506000000020004" pitchFamily="2" charset="0"/>
              </a:rPr>
              <a:t>: IMTT</a:t>
            </a:r>
          </a:p>
        </p:txBody>
      </p:sp>
      <p:sp>
        <p:nvSpPr>
          <p:cNvPr id="28" name="Text Placeholder 6"/>
          <p:cNvSpPr txBox="1">
            <a:spLocks/>
          </p:cNvSpPr>
          <p:nvPr/>
        </p:nvSpPr>
        <p:spPr>
          <a:xfrm>
            <a:off x="3395736" y="2069690"/>
            <a:ext cx="2808288" cy="228843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kern="0" dirty="0" smtClean="0">
                <a:latin typeface="Arial" panose="020B0604020202020204" pitchFamily="34" charset="0"/>
                <a:cs typeface="Arial" panose="020B0604020202020204" pitchFamily="34" charset="0"/>
              </a:rPr>
              <a:t>As presented below, in 2013 maritime transport was the most used way of transport for Portuguese exportations in volume, and has a significant weight in terms of value.</a:t>
            </a:r>
            <a:endParaRPr lang="en-US" kern="0" dirty="0">
              <a:latin typeface="Arial" panose="020B0604020202020204" pitchFamily="34" charset="0"/>
              <a:cs typeface="Arial" panose="020B0604020202020204" pitchFamily="34" charset="0"/>
            </a:endParaRPr>
          </a:p>
        </p:txBody>
      </p:sp>
      <p:graphicFrame>
        <p:nvGraphicFramePr>
          <p:cNvPr id="30" name="Table 29"/>
          <p:cNvGraphicFramePr>
            <a:graphicFrameLocks noGrp="1"/>
          </p:cNvGraphicFramePr>
          <p:nvPr>
            <p:extLst/>
          </p:nvPr>
        </p:nvGraphicFramePr>
        <p:xfrm>
          <a:off x="3609880" y="8112865"/>
          <a:ext cx="2739873" cy="1264920"/>
        </p:xfrm>
        <a:graphic>
          <a:graphicData uri="http://schemas.openxmlformats.org/drawingml/2006/table">
            <a:tbl>
              <a:tblPr firstRow="1" bandRow="1">
                <a:tableStyleId>{5C22544A-7EE6-4342-B048-85BDC9FD1C3A}</a:tableStyleId>
              </a:tblPr>
              <a:tblGrid>
                <a:gridCol w="2739873"/>
              </a:tblGrid>
              <a:tr h="997491">
                <a:tc>
                  <a:txBody>
                    <a:bodyPr/>
                    <a:lstStyle/>
                    <a:p>
                      <a:pPr>
                        <a:spcBef>
                          <a:spcPts val="600"/>
                        </a:spcBef>
                      </a:pPr>
                      <a:r>
                        <a:rPr lang="en-GB" sz="900" dirty="0" smtClean="0">
                          <a:solidFill>
                            <a:srgbClr val="000000"/>
                          </a:solidFill>
                          <a:latin typeface="Arial" panose="020B0604020202020204" pitchFamily="34" charset="0"/>
                          <a:cs typeface="Arial" panose="020B0604020202020204" pitchFamily="34" charset="0"/>
                        </a:rPr>
                        <a:t>Point of View</a:t>
                      </a:r>
                    </a:p>
                    <a:p>
                      <a:pPr>
                        <a:spcBef>
                          <a:spcPts val="600"/>
                        </a:spcBef>
                      </a:pPr>
                      <a:r>
                        <a:rPr lang="en-US" sz="900" b="0" dirty="0" smtClean="0">
                          <a:solidFill>
                            <a:schemeClr val="tx1"/>
                          </a:solidFill>
                          <a:latin typeface="Arial" panose="020B0604020202020204" pitchFamily="34" charset="0"/>
                          <a:cs typeface="Arial" panose="020B0604020202020204" pitchFamily="34" charset="0"/>
                        </a:rPr>
                        <a:t>The experience Portuguese companies had with these projects in Portugal, allows them to replicate the some modus operandi in other markets and benefit from their expertise in the creation and negotiation of the terms of these agreements, together with the management of the investment and operation phases.</a:t>
                      </a:r>
                    </a:p>
                  </a:txBody>
                  <a:tcPr marL="36000" marR="36000">
                    <a:lnL w="12700" cmpd="sng">
                      <a:noFill/>
                    </a:lnL>
                    <a:lnR w="12700" cmpd="sng">
                      <a:noFill/>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9717043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7467"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Text Placeholder 6"/>
          <p:cNvSpPr txBox="1">
            <a:spLocks/>
          </p:cNvSpPr>
          <p:nvPr/>
        </p:nvSpPr>
        <p:spPr>
          <a:xfrm>
            <a:off x="549275" y="5704646"/>
            <a:ext cx="2808288" cy="2502603"/>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0" lvl="1" indent="0" algn="just">
              <a:spcBef>
                <a:spcPts val="600"/>
              </a:spcBef>
            </a:pPr>
            <a:r>
              <a:rPr lang="en-US" sz="1200" b="1" kern="0" dirty="0" smtClean="0">
                <a:latin typeface="+mj-lt"/>
                <a:cs typeface="Arial" panose="020B0604020202020204" pitchFamily="34" charset="0"/>
              </a:rPr>
              <a:t>Juncker plan</a:t>
            </a:r>
          </a:p>
          <a:p>
            <a:pPr lvl="1" algn="just"/>
            <a:r>
              <a:rPr lang="en-US" kern="0" dirty="0" smtClean="0">
                <a:latin typeface="Arial" panose="020B0604020202020204" pitchFamily="34" charset="0"/>
                <a:cs typeface="Arial" panose="020B0604020202020204" pitchFamily="34" charset="0"/>
              </a:rPr>
              <a:t>The </a:t>
            </a:r>
            <a:r>
              <a:rPr lang="en-US" kern="0" dirty="0">
                <a:latin typeface="Arial" panose="020B0604020202020204" pitchFamily="34" charset="0"/>
                <a:cs typeface="Arial" panose="020B0604020202020204" pitchFamily="34" charset="0"/>
              </a:rPr>
              <a:t>Juncker </a:t>
            </a:r>
            <a:r>
              <a:rPr lang="en-US" kern="0" dirty="0" smtClean="0">
                <a:latin typeface="Arial" panose="020B0604020202020204" pitchFamily="34" charset="0"/>
                <a:cs typeface="Arial" panose="020B0604020202020204" pitchFamily="34" charset="0"/>
              </a:rPr>
              <a:t>Plan (the European commission’s investment plan for Europe, announced in 2014) </a:t>
            </a:r>
            <a:r>
              <a:rPr lang="en-US" kern="0" dirty="0">
                <a:latin typeface="Arial" panose="020B0604020202020204" pitchFamily="34" charset="0"/>
                <a:cs typeface="Arial" panose="020B0604020202020204" pitchFamily="34" charset="0"/>
              </a:rPr>
              <a:t>aims to stimulate </a:t>
            </a:r>
            <a:r>
              <a:rPr lang="en-US" kern="0" dirty="0" smtClean="0">
                <a:latin typeface="Arial" panose="020B0604020202020204" pitchFamily="34" charset="0"/>
                <a:cs typeface="Arial" panose="020B0604020202020204" pitchFamily="34" charset="0"/>
              </a:rPr>
              <a:t>€315bn </a:t>
            </a:r>
            <a:r>
              <a:rPr lang="en-US" kern="0" dirty="0">
                <a:latin typeface="Arial" panose="020B0604020202020204" pitchFamily="34" charset="0"/>
                <a:cs typeface="Arial" panose="020B0604020202020204" pitchFamily="34" charset="0"/>
              </a:rPr>
              <a:t>of new </a:t>
            </a:r>
            <a:r>
              <a:rPr lang="en-US" kern="0" dirty="0" smtClean="0">
                <a:latin typeface="Arial" panose="020B0604020202020204" pitchFamily="34" charset="0"/>
                <a:cs typeface="Arial" panose="020B0604020202020204" pitchFamily="34" charset="0"/>
              </a:rPr>
              <a:t>investments </a:t>
            </a:r>
            <a:r>
              <a:rPr lang="en-US" kern="0" dirty="0">
                <a:latin typeface="Arial" panose="020B0604020202020204" pitchFamily="34" charset="0"/>
                <a:cs typeface="Arial" panose="020B0604020202020204" pitchFamily="34" charset="0"/>
              </a:rPr>
              <a:t>in Europe. Since it became operational in the summer of 2015, it has funded projects which, together with private investment, amount to almost </a:t>
            </a:r>
            <a:r>
              <a:rPr lang="en-US" kern="0" dirty="0" smtClean="0">
                <a:latin typeface="Arial" panose="020B0604020202020204" pitchFamily="34" charset="0"/>
                <a:cs typeface="Arial" panose="020B0604020202020204" pitchFamily="34" charset="0"/>
              </a:rPr>
              <a:t>€46bn</a:t>
            </a:r>
            <a:r>
              <a:rPr lang="en-US" kern="0" dirty="0">
                <a:latin typeface="Arial" panose="020B0604020202020204" pitchFamily="34" charset="0"/>
                <a:cs typeface="Arial" panose="020B0604020202020204" pitchFamily="34" charset="0"/>
              </a:rPr>
              <a:t>, of which </a:t>
            </a:r>
            <a:r>
              <a:rPr lang="en-US" kern="0" dirty="0" smtClean="0">
                <a:latin typeface="Arial" panose="020B0604020202020204" pitchFamily="34" charset="0"/>
                <a:cs typeface="Arial" panose="020B0604020202020204" pitchFamily="34" charset="0"/>
              </a:rPr>
              <a:t>€25bn </a:t>
            </a:r>
            <a:r>
              <a:rPr lang="en-US" kern="0" dirty="0">
                <a:latin typeface="Arial" panose="020B0604020202020204" pitchFamily="34" charset="0"/>
                <a:cs typeface="Arial" panose="020B0604020202020204" pitchFamily="34" charset="0"/>
              </a:rPr>
              <a:t>for innovative infrastructures and investments and </a:t>
            </a:r>
            <a:r>
              <a:rPr lang="en-US" kern="0" dirty="0" smtClean="0">
                <a:latin typeface="Arial" panose="020B0604020202020204" pitchFamily="34" charset="0"/>
                <a:cs typeface="Arial" panose="020B0604020202020204" pitchFamily="34" charset="0"/>
              </a:rPr>
              <a:t>€21bn </a:t>
            </a:r>
            <a:r>
              <a:rPr lang="en-US" kern="0" dirty="0">
                <a:latin typeface="Arial" panose="020B0604020202020204" pitchFamily="34" charset="0"/>
                <a:cs typeface="Arial" panose="020B0604020202020204" pitchFamily="34" charset="0"/>
              </a:rPr>
              <a:t>for SMEs, </a:t>
            </a:r>
            <a:r>
              <a:rPr lang="en-US" kern="0" dirty="0" smtClean="0">
                <a:latin typeface="Arial" panose="020B0604020202020204" pitchFamily="34" charset="0"/>
                <a:cs typeface="Arial" panose="020B0604020202020204" pitchFamily="34" charset="0"/>
              </a:rPr>
              <a:t>through </a:t>
            </a:r>
            <a:r>
              <a:rPr lang="en-US" kern="0" dirty="0" err="1">
                <a:latin typeface="Arial" panose="020B0604020202020204" pitchFamily="34" charset="0"/>
                <a:cs typeface="Arial" panose="020B0604020202020204" pitchFamily="34" charset="0"/>
              </a:rPr>
              <a:t>InnovFin</a:t>
            </a:r>
            <a:r>
              <a:rPr lang="en-US" kern="0" dirty="0">
                <a:latin typeface="Arial" panose="020B0604020202020204" pitchFamily="34" charset="0"/>
                <a:cs typeface="Arial" panose="020B0604020202020204" pitchFamily="34" charset="0"/>
              </a:rPr>
              <a:t> Horizon 2020. In Portugal, the Juncker Plan has already provided bank guarantees </a:t>
            </a:r>
            <a:r>
              <a:rPr lang="en-US" kern="0" dirty="0" smtClean="0">
                <a:latin typeface="Arial" panose="020B0604020202020204" pitchFamily="34" charset="0"/>
                <a:cs typeface="Arial" panose="020B0604020202020204" pitchFamily="34" charset="0"/>
              </a:rPr>
              <a:t>of approximately €42m, </a:t>
            </a:r>
            <a:r>
              <a:rPr lang="en-US" kern="0" dirty="0">
                <a:latin typeface="Arial" panose="020B0604020202020204" pitchFamily="34" charset="0"/>
                <a:cs typeface="Arial" panose="020B0604020202020204" pitchFamily="34" charset="0"/>
              </a:rPr>
              <a:t>which will allow </a:t>
            </a:r>
            <a:r>
              <a:rPr lang="en-US" kern="0" dirty="0" smtClean="0">
                <a:latin typeface="Arial" panose="020B0604020202020204" pitchFamily="34" charset="0"/>
                <a:cs typeface="Arial" panose="020B0604020202020204" pitchFamily="34" charset="0"/>
              </a:rPr>
              <a:t>€588m </a:t>
            </a:r>
            <a:r>
              <a:rPr lang="en-US" kern="0" dirty="0">
                <a:latin typeface="Arial" panose="020B0604020202020204" pitchFamily="34" charset="0"/>
                <a:cs typeface="Arial" panose="020B0604020202020204" pitchFamily="34" charset="0"/>
              </a:rPr>
              <a:t>of new investment to the benefit of 590 SMEs and startups.</a:t>
            </a:r>
          </a:p>
          <a:p>
            <a:pPr lvl="1" algn="just"/>
            <a:r>
              <a:rPr lang="en-US" kern="0" dirty="0" smtClean="0">
                <a:latin typeface="Arial" panose="020B0604020202020204" pitchFamily="34" charset="0"/>
                <a:cs typeface="Arial" panose="020B0604020202020204" pitchFamily="34" charset="0"/>
              </a:rPr>
              <a:t>This plan may represent a significant boost in </a:t>
            </a:r>
            <a:r>
              <a:rPr lang="en-US" kern="0" dirty="0">
                <a:latin typeface="Arial" panose="020B0604020202020204" pitchFamily="34" charset="0"/>
                <a:cs typeface="Arial" panose="020B0604020202020204" pitchFamily="34" charset="0"/>
              </a:rPr>
              <a:t>the construction </a:t>
            </a:r>
            <a:r>
              <a:rPr lang="en-US" kern="0" dirty="0" smtClean="0">
                <a:latin typeface="Arial" panose="020B0604020202020204" pitchFamily="34" charset="0"/>
                <a:cs typeface="Arial" panose="020B0604020202020204" pitchFamily="34" charset="0"/>
              </a:rPr>
              <a:t>sector and </a:t>
            </a:r>
            <a:r>
              <a:rPr lang="en-US" kern="0" dirty="0">
                <a:latin typeface="Arial" panose="020B0604020202020204" pitchFamily="34" charset="0"/>
                <a:cs typeface="Arial" panose="020B0604020202020204" pitchFamily="34" charset="0"/>
              </a:rPr>
              <a:t>will allow funding for multiple projects in the areas of urban regeneration, infrastructure, social housing (new construction and rehabilitation</a:t>
            </a:r>
            <a:r>
              <a:rPr lang="en-US" kern="0" dirty="0" smtClean="0">
                <a:latin typeface="Arial" panose="020B0604020202020204" pitchFamily="34" charset="0"/>
                <a:cs typeface="Arial" panose="020B0604020202020204" pitchFamily="34" charset="0"/>
              </a:rPr>
              <a:t>)</a:t>
            </a:r>
            <a:endParaRPr lang="pt-PT" kern="0" dirty="0">
              <a:latin typeface="Arial" panose="020B0604020202020204" pitchFamily="34" charset="0"/>
              <a:cs typeface="Arial" panose="020B0604020202020204" pitchFamily="34" charset="0"/>
            </a:endParaRPr>
          </a:p>
          <a:p>
            <a:pPr lvl="1" algn="just"/>
            <a:endParaRPr lang="pt-PT" kern="0" dirty="0" smtClean="0">
              <a:latin typeface="Arial" panose="020B0604020202020204" pitchFamily="34" charset="0"/>
              <a:cs typeface="Arial" panose="020B0604020202020204" pitchFamily="34" charset="0"/>
            </a:endParaRPr>
          </a:p>
          <a:p>
            <a:pPr lvl="1" algn="just"/>
            <a:endParaRPr lang="pt-PT" kern="0" dirty="0">
              <a:latin typeface="Arial" panose="020B0604020202020204" pitchFamily="34" charset="0"/>
              <a:cs typeface="Arial" panose="020B0604020202020204" pitchFamily="34" charset="0"/>
            </a:endParaRPr>
          </a:p>
          <a:p>
            <a:pPr lvl="1" algn="just"/>
            <a:endParaRPr lang="pt-PT" kern="0" dirty="0" smtClean="0">
              <a:latin typeface="Arial" panose="020B0604020202020204" pitchFamily="34" charset="0"/>
              <a:cs typeface="Arial" panose="020B0604020202020204" pitchFamily="34" charset="0"/>
            </a:endParaRPr>
          </a:p>
          <a:p>
            <a:pPr lvl="1" algn="just"/>
            <a:endParaRPr lang="pt-PT" kern="0" dirty="0">
              <a:latin typeface="Arial" panose="020B0604020202020204" pitchFamily="34" charset="0"/>
              <a:cs typeface="Arial" panose="020B0604020202020204" pitchFamily="34" charset="0"/>
            </a:endParaRPr>
          </a:p>
          <a:p>
            <a:pPr lvl="1" algn="just"/>
            <a:endParaRPr lang="pt-PT" kern="0" dirty="0">
              <a:latin typeface="+mn-lt"/>
              <a:cs typeface="Arial" panose="020B0604020202020204" pitchFamily="34" charset="0"/>
            </a:endParaRPr>
          </a:p>
          <a:p>
            <a:pPr lvl="1" algn="just"/>
            <a:endParaRPr lang="en-US" kern="0" dirty="0" smtClean="0">
              <a:latin typeface="+mn-lt"/>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538163" y="484189"/>
            <a:ext cx="5665861" cy="1003300"/>
          </a:xfrm>
        </p:spPr>
        <p:txBody>
          <a:bodyPr anchor="t">
            <a:normAutofit/>
          </a:bodyPr>
          <a:lstStyle/>
          <a:p>
            <a:r>
              <a:rPr lang="en-US" dirty="0">
                <a:latin typeface="Arial" panose="020B0604020202020204" pitchFamily="34" charset="0"/>
                <a:cs typeface="Arial" panose="020B0604020202020204" pitchFamily="34" charset="0"/>
              </a:rPr>
              <a:t>Infrastructure &amp; </a:t>
            </a:r>
            <a:r>
              <a:rPr lang="en-US" dirty="0" smtClean="0">
                <a:latin typeface="Arial" panose="020B0604020202020204" pitchFamily="34" charset="0"/>
                <a:cs typeface="Arial" panose="020B0604020202020204" pitchFamily="34" charset="0"/>
              </a:rPr>
              <a:t>Construction Sector</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Expectations for the future</a:t>
            </a:r>
            <a:endParaRPr lang="en-US" sz="2200" dirty="0">
              <a:solidFill>
                <a:schemeClr val="accent2"/>
              </a:solidFill>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9275" y="1868695"/>
            <a:ext cx="2808288" cy="1331705"/>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Industry’s forecasted value</a:t>
            </a:r>
          </a:p>
          <a:p>
            <a:pPr lvl="1" algn="just"/>
            <a:r>
              <a:rPr lang="en-US" kern="0" dirty="0" smtClean="0">
                <a:latin typeface="Arial" panose="020B0604020202020204" pitchFamily="34" charset="0"/>
                <a:cs typeface="Arial" panose="020B0604020202020204" pitchFamily="34" charset="0"/>
              </a:rPr>
              <a:t>As stated previously, public investments are scarce, and it is likely that private sector will be the motor in the development of infrastructure and construction projects. Sector ‘s projections estimate a value of €17.7bn by the end of 2020.</a:t>
            </a:r>
          </a:p>
          <a:p>
            <a:pPr lvl="1" algn="just"/>
            <a:endParaRPr lang="pt-PT" kern="0" dirty="0">
              <a:latin typeface="Arial" panose="020B0604020202020204" pitchFamily="34" charset="0"/>
              <a:cs typeface="Arial" panose="020B0604020202020204" pitchFamily="34" charset="0"/>
            </a:endParaRPr>
          </a:p>
          <a:p>
            <a:pPr lvl="1" algn="just"/>
            <a:endParaRPr lang="pt-PT" kern="0" dirty="0" smtClean="0">
              <a:latin typeface="Arial" panose="020B0604020202020204" pitchFamily="34" charset="0"/>
              <a:cs typeface="Arial" panose="020B0604020202020204" pitchFamily="34" charset="0"/>
            </a:endParaRPr>
          </a:p>
          <a:p>
            <a:pPr lvl="1" algn="just"/>
            <a:endParaRPr lang="pt-PT" kern="0" dirty="0">
              <a:latin typeface="Arial" panose="020B0604020202020204" pitchFamily="34" charset="0"/>
              <a:cs typeface="Arial" panose="020B0604020202020204" pitchFamily="34" charset="0"/>
            </a:endParaRPr>
          </a:p>
          <a:p>
            <a:pPr lvl="1" algn="just"/>
            <a:endParaRPr lang="pt-PT" kern="0" dirty="0" smtClean="0">
              <a:latin typeface="Arial" panose="020B0604020202020204" pitchFamily="34" charset="0"/>
              <a:cs typeface="Arial" panose="020B0604020202020204" pitchFamily="34" charset="0"/>
            </a:endParaRPr>
          </a:p>
          <a:p>
            <a:pPr lvl="1" algn="just"/>
            <a:endParaRPr lang="pt-PT" kern="0" dirty="0">
              <a:latin typeface="Arial" panose="020B0604020202020204" pitchFamily="34" charset="0"/>
              <a:cs typeface="Arial" panose="020B0604020202020204" pitchFamily="34" charset="0"/>
            </a:endParaRPr>
          </a:p>
          <a:p>
            <a:pPr lvl="1" algn="just"/>
            <a:endParaRPr lang="pt-PT" kern="0" dirty="0">
              <a:latin typeface="+mn-lt"/>
              <a:cs typeface="Arial" panose="020B0604020202020204" pitchFamily="34" charset="0"/>
            </a:endParaRPr>
          </a:p>
          <a:p>
            <a:pPr lvl="1" algn="just"/>
            <a:endParaRPr lang="en-US" kern="0" dirty="0" smtClean="0">
              <a:latin typeface="+mn-lt"/>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45035" y="2112245"/>
            <a:ext cx="2606165" cy="1"/>
          </a:xfrm>
          <a:prstGeom prst="line">
            <a:avLst/>
          </a:prstGeom>
          <a:ln/>
          <a:extLst/>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bwMode="auto">
          <a:xfrm flipV="1">
            <a:off x="645035" y="5926757"/>
            <a:ext cx="2606165" cy="1"/>
          </a:xfrm>
          <a:prstGeom prst="line">
            <a:avLst/>
          </a:prstGeom>
          <a:ln/>
          <a:extLst/>
        </p:spPr>
        <p:style>
          <a:lnRef idx="1">
            <a:schemeClr val="dk1"/>
          </a:lnRef>
          <a:fillRef idx="0">
            <a:schemeClr val="dk1"/>
          </a:fillRef>
          <a:effectRef idx="0">
            <a:schemeClr val="dk1"/>
          </a:effectRef>
          <a:fontRef idx="minor">
            <a:schemeClr val="tx1"/>
          </a:fontRef>
        </p:style>
      </p:cxnSp>
      <p:graphicFrame>
        <p:nvGraphicFramePr>
          <p:cNvPr id="8" name="Chart 7"/>
          <p:cNvGraphicFramePr>
            <a:graphicFrameLocks/>
          </p:cNvGraphicFramePr>
          <p:nvPr>
            <p:extLst/>
          </p:nvPr>
        </p:nvGraphicFramePr>
        <p:xfrm>
          <a:off x="506830" y="2818291"/>
          <a:ext cx="2845431" cy="2360897"/>
        </p:xfrm>
        <a:graphic>
          <a:graphicData uri="http://schemas.openxmlformats.org/drawingml/2006/chart">
            <c:chart xmlns:c="http://schemas.openxmlformats.org/drawingml/2006/chart" xmlns:r="http://schemas.openxmlformats.org/officeDocument/2006/relationships" r:id="rId7"/>
          </a:graphicData>
        </a:graphic>
      </p:graphicFrame>
      <p:sp>
        <p:nvSpPr>
          <p:cNvPr id="10" name="TextBox 9"/>
          <p:cNvSpPr txBox="1"/>
          <p:nvPr/>
        </p:nvSpPr>
        <p:spPr>
          <a:xfrm>
            <a:off x="645035" y="5114939"/>
            <a:ext cx="763029"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EYInterstate Light" panose="02000506000000020004" pitchFamily="2" charset="0"/>
              </a:rPr>
              <a:t>Source</a:t>
            </a:r>
            <a:r>
              <a:rPr lang="pt-PT" sz="700" dirty="0" smtClean="0">
                <a:solidFill>
                  <a:srgbClr val="000000"/>
                </a:solidFill>
                <a:latin typeface="EYInterstate Light" panose="02000506000000020004" pitchFamily="2" charset="0"/>
              </a:rPr>
              <a:t>: </a:t>
            </a:r>
            <a:r>
              <a:rPr lang="pt-PT" sz="700" dirty="0" err="1" smtClean="0">
                <a:solidFill>
                  <a:srgbClr val="000000"/>
                </a:solidFill>
                <a:latin typeface="EYInterstate Light" panose="02000506000000020004" pitchFamily="2" charset="0"/>
              </a:rPr>
              <a:t>Marketline</a:t>
            </a:r>
            <a:endParaRPr lang="pt-PT" sz="700" dirty="0" smtClean="0">
              <a:solidFill>
                <a:srgbClr val="000000"/>
              </a:solidFill>
              <a:latin typeface="EYInterstate Light" panose="02000506000000020004" pitchFamily="2" charset="0"/>
            </a:endParaRPr>
          </a:p>
        </p:txBody>
      </p:sp>
      <p:sp>
        <p:nvSpPr>
          <p:cNvPr id="14" name="Text Placeholder 6"/>
          <p:cNvSpPr txBox="1">
            <a:spLocks/>
          </p:cNvSpPr>
          <p:nvPr/>
        </p:nvSpPr>
        <p:spPr>
          <a:xfrm>
            <a:off x="3496795" y="1888933"/>
            <a:ext cx="2808288" cy="4473834"/>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0" lvl="1" indent="0" algn="just">
              <a:spcBef>
                <a:spcPts val="600"/>
              </a:spcBef>
            </a:pPr>
            <a:r>
              <a:rPr lang="en-US" sz="1200" b="1" kern="0" dirty="0" smtClean="0">
                <a:latin typeface="+mj-lt"/>
                <a:cs typeface="Arial" panose="020B0604020202020204" pitchFamily="34" charset="0"/>
              </a:rPr>
              <a:t>State annual budget</a:t>
            </a:r>
          </a:p>
          <a:p>
            <a:pPr lvl="1" algn="just"/>
            <a:r>
              <a:rPr lang="pt-PT" b="1" kern="0" dirty="0" err="1" smtClean="0">
                <a:latin typeface="Arial" panose="020B0604020202020204" pitchFamily="34" charset="0"/>
                <a:cs typeface="Arial" panose="020B0604020202020204" pitchFamily="34" charset="0"/>
              </a:rPr>
              <a:t>The</a:t>
            </a:r>
            <a:r>
              <a:rPr lang="pt-PT" b="1" kern="0" dirty="0" smtClean="0">
                <a:latin typeface="Arial" panose="020B0604020202020204" pitchFamily="34" charset="0"/>
                <a:cs typeface="Arial" panose="020B0604020202020204" pitchFamily="34" charset="0"/>
              </a:rPr>
              <a:t> </a:t>
            </a:r>
            <a:r>
              <a:rPr lang="pt-PT" b="1" kern="0" dirty="0" err="1" smtClean="0">
                <a:latin typeface="Arial" panose="020B0604020202020204" pitchFamily="34" charset="0"/>
                <a:cs typeface="Arial" panose="020B0604020202020204" pitchFamily="34" charset="0"/>
              </a:rPr>
              <a:t>main</a:t>
            </a:r>
            <a:r>
              <a:rPr lang="pt-PT" b="1" kern="0" dirty="0" smtClean="0">
                <a:latin typeface="Arial" panose="020B0604020202020204" pitchFamily="34" charset="0"/>
                <a:cs typeface="Arial" panose="020B0604020202020204" pitchFamily="34" charset="0"/>
              </a:rPr>
              <a:t> </a:t>
            </a:r>
            <a:r>
              <a:rPr lang="pt-PT" b="1" kern="0" dirty="0" err="1" smtClean="0">
                <a:latin typeface="Arial" panose="020B0604020202020204" pitchFamily="34" charset="0"/>
                <a:cs typeface="Arial" panose="020B0604020202020204" pitchFamily="34" charset="0"/>
              </a:rPr>
              <a:t>public</a:t>
            </a:r>
            <a:r>
              <a:rPr lang="pt-PT" b="1" kern="0" dirty="0" smtClean="0">
                <a:latin typeface="Arial" panose="020B0604020202020204" pitchFamily="34" charset="0"/>
                <a:cs typeface="Arial" panose="020B0604020202020204" pitchFamily="34" charset="0"/>
              </a:rPr>
              <a:t> </a:t>
            </a:r>
            <a:r>
              <a:rPr lang="pt-PT" b="1" kern="0" dirty="0" err="1" smtClean="0">
                <a:latin typeface="Arial" panose="020B0604020202020204" pitchFamily="34" charset="0"/>
                <a:cs typeface="Arial" panose="020B0604020202020204" pitchFamily="34" charset="0"/>
              </a:rPr>
              <a:t>investment</a:t>
            </a:r>
            <a:r>
              <a:rPr lang="pt-PT" b="1" kern="0" dirty="0" smtClean="0">
                <a:latin typeface="Arial" panose="020B0604020202020204" pitchFamily="34" charset="0"/>
                <a:cs typeface="Arial" panose="020B0604020202020204" pitchFamily="34" charset="0"/>
              </a:rPr>
              <a:t> </a:t>
            </a:r>
            <a:r>
              <a:rPr lang="pt-PT" b="1" kern="0" dirty="0" err="1" smtClean="0">
                <a:latin typeface="Arial" panose="020B0604020202020204" pitchFamily="34" charset="0"/>
                <a:cs typeface="Arial" panose="020B0604020202020204" pitchFamily="34" charset="0"/>
              </a:rPr>
              <a:t>projects</a:t>
            </a:r>
            <a:r>
              <a:rPr lang="pt-PT" b="1" kern="0" dirty="0" smtClean="0">
                <a:latin typeface="Arial" panose="020B0604020202020204" pitchFamily="34" charset="0"/>
                <a:cs typeface="Arial" panose="020B0604020202020204" pitchFamily="34" charset="0"/>
              </a:rPr>
              <a:t> </a:t>
            </a:r>
            <a:r>
              <a:rPr lang="pt-PT" b="1" kern="0" dirty="0" err="1" smtClean="0">
                <a:latin typeface="Arial" panose="020B0604020202020204" pitchFamily="34" charset="0"/>
                <a:cs typeface="Arial" panose="020B0604020202020204" pitchFamily="34" charset="0"/>
              </a:rPr>
              <a:t>considered</a:t>
            </a:r>
            <a:r>
              <a:rPr lang="pt-PT" b="1" kern="0" dirty="0" smtClean="0">
                <a:latin typeface="Arial" panose="020B0604020202020204" pitchFamily="34" charset="0"/>
                <a:cs typeface="Arial" panose="020B0604020202020204" pitchFamily="34" charset="0"/>
              </a:rPr>
              <a:t> in </a:t>
            </a:r>
            <a:r>
              <a:rPr lang="pt-PT" b="1" kern="0" dirty="0" err="1" smtClean="0">
                <a:latin typeface="Arial" panose="020B0604020202020204" pitchFamily="34" charset="0"/>
                <a:cs typeface="Arial" panose="020B0604020202020204" pitchFamily="34" charset="0"/>
              </a:rPr>
              <a:t>the</a:t>
            </a:r>
            <a:r>
              <a:rPr lang="pt-PT" b="1" kern="0" dirty="0" smtClean="0">
                <a:latin typeface="Arial" panose="020B0604020202020204" pitchFamily="34" charset="0"/>
                <a:cs typeface="Arial" panose="020B0604020202020204" pitchFamily="34" charset="0"/>
              </a:rPr>
              <a:t> 2017 budget are in </a:t>
            </a:r>
            <a:r>
              <a:rPr lang="pt-PT" b="1" kern="0" dirty="0" err="1" smtClean="0">
                <a:latin typeface="Arial" panose="020B0604020202020204" pitchFamily="34" charset="0"/>
                <a:cs typeface="Arial" panose="020B0604020202020204" pitchFamily="34" charset="0"/>
              </a:rPr>
              <a:t>the</a:t>
            </a:r>
            <a:r>
              <a:rPr lang="pt-PT" b="1" kern="0" dirty="0" smtClean="0">
                <a:latin typeface="Arial" panose="020B0604020202020204" pitchFamily="34" charset="0"/>
                <a:cs typeface="Arial" panose="020B0604020202020204" pitchFamily="34" charset="0"/>
              </a:rPr>
              <a:t> </a:t>
            </a:r>
            <a:r>
              <a:rPr lang="pt-PT" b="1" kern="0" dirty="0" err="1" smtClean="0">
                <a:latin typeface="Arial" panose="020B0604020202020204" pitchFamily="34" charset="0"/>
                <a:cs typeface="Arial" panose="020B0604020202020204" pitchFamily="34" charset="0"/>
              </a:rPr>
              <a:t>following</a:t>
            </a:r>
            <a:r>
              <a:rPr lang="pt-PT" b="1" kern="0" dirty="0" smtClean="0">
                <a:latin typeface="Arial" panose="020B0604020202020204" pitchFamily="34" charset="0"/>
                <a:cs typeface="Arial" panose="020B0604020202020204" pitchFamily="34" charset="0"/>
              </a:rPr>
              <a:t> </a:t>
            </a:r>
            <a:r>
              <a:rPr lang="pt-PT" b="1" kern="0" dirty="0" err="1" smtClean="0">
                <a:latin typeface="Arial" panose="020B0604020202020204" pitchFamily="34" charset="0"/>
                <a:cs typeface="Arial" panose="020B0604020202020204" pitchFamily="34" charset="0"/>
              </a:rPr>
              <a:t>areas</a:t>
            </a:r>
            <a:r>
              <a:rPr lang="pt-PT" b="1" kern="0" dirty="0" smtClean="0">
                <a:latin typeface="Arial" panose="020B0604020202020204" pitchFamily="34" charset="0"/>
                <a:cs typeface="Arial" panose="020B0604020202020204" pitchFamily="34" charset="0"/>
              </a:rPr>
              <a:t>:</a:t>
            </a:r>
          </a:p>
          <a:p>
            <a:pPr lvl="1" algn="just"/>
            <a:r>
              <a:rPr lang="pt-PT" b="1" kern="0" dirty="0" err="1" smtClean="0">
                <a:latin typeface="Arial" panose="020B0604020202020204" pitchFamily="34" charset="0"/>
                <a:cs typeface="Arial" panose="020B0604020202020204" pitchFamily="34" charset="0"/>
              </a:rPr>
              <a:t>Railroads</a:t>
            </a:r>
            <a:r>
              <a:rPr lang="pt-PT" b="1" kern="0" dirty="0" smtClean="0">
                <a:latin typeface="Arial" panose="020B0604020202020204" pitchFamily="34" charset="0"/>
                <a:cs typeface="Arial" panose="020B0604020202020204" pitchFamily="34" charset="0"/>
              </a:rPr>
              <a:t> - </a:t>
            </a:r>
            <a:r>
              <a:rPr lang="en-US" kern="0" dirty="0">
                <a:latin typeface="Arial" panose="020B0604020202020204" pitchFamily="34" charset="0"/>
                <a:cs typeface="Arial" panose="020B0604020202020204" pitchFamily="34" charset="0"/>
              </a:rPr>
              <a:t>Construction of new railway lines, covering a length of 214 km, </a:t>
            </a:r>
            <a:r>
              <a:rPr lang="en-US" kern="0" dirty="0" smtClean="0">
                <a:latin typeface="Arial" panose="020B0604020202020204" pitchFamily="34" charset="0"/>
                <a:cs typeface="Arial" panose="020B0604020202020204" pitchFamily="34" charset="0"/>
              </a:rPr>
              <a:t>and the modernization </a:t>
            </a:r>
            <a:r>
              <a:rPr lang="en-US" kern="0" dirty="0">
                <a:latin typeface="Arial" panose="020B0604020202020204" pitchFamily="34" charset="0"/>
                <a:cs typeface="Arial" panose="020B0604020202020204" pitchFamily="34" charset="0"/>
              </a:rPr>
              <a:t>of existing lines, </a:t>
            </a:r>
            <a:r>
              <a:rPr lang="en-US" kern="0" dirty="0" smtClean="0">
                <a:latin typeface="Arial" panose="020B0604020202020204" pitchFamily="34" charset="0"/>
                <a:cs typeface="Arial" panose="020B0604020202020204" pitchFamily="34" charset="0"/>
              </a:rPr>
              <a:t>of </a:t>
            </a:r>
            <a:r>
              <a:rPr lang="en-US" kern="0" dirty="0">
                <a:latin typeface="Arial" panose="020B0604020202020204" pitchFamily="34" charset="0"/>
                <a:cs typeface="Arial" panose="020B0604020202020204" pitchFamily="34" charset="0"/>
              </a:rPr>
              <a:t>about 900 </a:t>
            </a:r>
            <a:r>
              <a:rPr lang="en-US" kern="0" dirty="0" smtClean="0">
                <a:latin typeface="Arial" panose="020B0604020202020204" pitchFamily="34" charset="0"/>
                <a:cs typeface="Arial" panose="020B0604020202020204" pitchFamily="34" charset="0"/>
              </a:rPr>
              <a:t>km, having a global investment of €2.7bn.</a:t>
            </a:r>
          </a:p>
          <a:p>
            <a:pPr lvl="1" algn="just"/>
            <a:r>
              <a:rPr lang="en-US" b="1" kern="0" dirty="0" smtClean="0">
                <a:latin typeface="Arial" panose="020B0604020202020204" pitchFamily="34" charset="0"/>
                <a:cs typeface="Arial" panose="020B0604020202020204" pitchFamily="34" charset="0"/>
              </a:rPr>
              <a:t>Roads - </a:t>
            </a:r>
            <a:r>
              <a:rPr lang="en-US" kern="0" dirty="0" smtClean="0">
                <a:latin typeface="Arial" panose="020B0604020202020204" pitchFamily="34" charset="0"/>
                <a:cs typeface="Arial" panose="020B0604020202020204" pitchFamily="34" charset="0"/>
              </a:rPr>
              <a:t>Continue </a:t>
            </a:r>
            <a:r>
              <a:rPr lang="en-US" kern="0" dirty="0">
                <a:latin typeface="Arial" panose="020B0604020202020204" pitchFamily="34" charset="0"/>
                <a:cs typeface="Arial" panose="020B0604020202020204" pitchFamily="34" charset="0"/>
              </a:rPr>
              <a:t>the plan established in 2016, to </a:t>
            </a:r>
            <a:r>
              <a:rPr lang="en-US" kern="0" dirty="0" smtClean="0">
                <a:latin typeface="Arial" panose="020B0604020202020204" pitchFamily="34" charset="0"/>
                <a:cs typeface="Arial" panose="020B0604020202020204" pitchFamily="34" charset="0"/>
              </a:rPr>
              <a:t>implement priority </a:t>
            </a:r>
            <a:r>
              <a:rPr lang="en-US" kern="0" dirty="0">
                <a:latin typeface="Arial" panose="020B0604020202020204" pitchFamily="34" charset="0"/>
                <a:cs typeface="Arial" panose="020B0604020202020204" pitchFamily="34" charset="0"/>
              </a:rPr>
              <a:t>interventions for the local highway, favoring infrastructural requalification </a:t>
            </a:r>
            <a:r>
              <a:rPr lang="en-US" kern="0" dirty="0" smtClean="0">
                <a:latin typeface="Arial" panose="020B0604020202020204" pitchFamily="34" charset="0"/>
                <a:cs typeface="Arial" panose="020B0604020202020204" pitchFamily="34" charset="0"/>
              </a:rPr>
              <a:t>and increased </a:t>
            </a:r>
            <a:r>
              <a:rPr lang="en-US" kern="0" dirty="0">
                <a:latin typeface="Arial" panose="020B0604020202020204" pitchFamily="34" charset="0"/>
                <a:cs typeface="Arial" panose="020B0604020202020204" pitchFamily="34" charset="0"/>
              </a:rPr>
              <a:t>circulation of vehicles and pedestrians. </a:t>
            </a:r>
            <a:endParaRPr lang="en-US" kern="0" dirty="0" smtClean="0">
              <a:latin typeface="Arial" panose="020B0604020202020204" pitchFamily="34" charset="0"/>
              <a:cs typeface="Arial" panose="020B0604020202020204" pitchFamily="34" charset="0"/>
            </a:endParaRPr>
          </a:p>
          <a:p>
            <a:pPr lvl="1" algn="just"/>
            <a:r>
              <a:rPr lang="en-US" b="1" kern="0" dirty="0" smtClean="0">
                <a:latin typeface="Arial" panose="020B0604020202020204" pitchFamily="34" charset="0"/>
                <a:cs typeface="Arial" panose="020B0604020202020204" pitchFamily="34" charset="0"/>
              </a:rPr>
              <a:t>Airport system - </a:t>
            </a:r>
            <a:r>
              <a:rPr lang="en-US" kern="0" dirty="0" smtClean="0">
                <a:latin typeface="Arial" panose="020B0604020202020204" pitchFamily="34" charset="0"/>
                <a:cs typeface="Arial" panose="020B0604020202020204" pitchFamily="34" charset="0"/>
              </a:rPr>
              <a:t>Construction </a:t>
            </a:r>
            <a:r>
              <a:rPr lang="en-US" kern="0" dirty="0">
                <a:latin typeface="Arial" panose="020B0604020202020204" pitchFamily="34" charset="0"/>
                <a:cs typeface="Arial" panose="020B0604020202020204" pitchFamily="34" charset="0"/>
              </a:rPr>
              <a:t>of a new </a:t>
            </a:r>
            <a:r>
              <a:rPr lang="en-US" kern="0" dirty="0" smtClean="0">
                <a:latin typeface="Arial" panose="020B0604020202020204" pitchFamily="34" charset="0"/>
                <a:cs typeface="Arial" panose="020B0604020202020204" pitchFamily="34" charset="0"/>
              </a:rPr>
              <a:t>airport </a:t>
            </a:r>
            <a:r>
              <a:rPr lang="en-US" kern="0" dirty="0">
                <a:latin typeface="Arial" panose="020B0604020202020204" pitchFamily="34" charset="0"/>
                <a:cs typeface="Arial" panose="020B0604020202020204" pitchFamily="34" charset="0"/>
              </a:rPr>
              <a:t>in the Lisbon area (</a:t>
            </a:r>
            <a:r>
              <a:rPr lang="en-US" kern="0" dirty="0" err="1">
                <a:latin typeface="Arial" panose="020B0604020202020204" pitchFamily="34" charset="0"/>
                <a:cs typeface="Arial" panose="020B0604020202020204" pitchFamily="34" charset="0"/>
              </a:rPr>
              <a:t>Alcochete</a:t>
            </a:r>
            <a:r>
              <a:rPr lang="en-US" kern="0" dirty="0">
                <a:latin typeface="Arial" panose="020B0604020202020204" pitchFamily="34" charset="0"/>
                <a:cs typeface="Arial" panose="020B0604020202020204" pitchFamily="34" charset="0"/>
              </a:rPr>
              <a:t>) is expected to begin in </a:t>
            </a:r>
            <a:r>
              <a:rPr lang="en-US" kern="0" dirty="0" smtClean="0">
                <a:latin typeface="Arial" panose="020B0604020202020204" pitchFamily="34" charset="0"/>
                <a:cs typeface="Arial" panose="020B0604020202020204" pitchFamily="34" charset="0"/>
              </a:rPr>
              <a:t>2019, as a  solution </a:t>
            </a:r>
            <a:r>
              <a:rPr lang="en-US" kern="0" dirty="0">
                <a:latin typeface="Arial" panose="020B0604020202020204" pitchFamily="34" charset="0"/>
                <a:cs typeface="Arial" panose="020B0604020202020204" pitchFamily="34" charset="0"/>
              </a:rPr>
              <a:t>for the development of future airport capacity in the Lisbon metropolitan </a:t>
            </a:r>
            <a:r>
              <a:rPr lang="en-US" kern="0" dirty="0" smtClean="0">
                <a:latin typeface="Arial" panose="020B0604020202020204" pitchFamily="34" charset="0"/>
                <a:cs typeface="Arial" panose="020B0604020202020204" pitchFamily="34" charset="0"/>
              </a:rPr>
              <a:t>area. </a:t>
            </a:r>
          </a:p>
          <a:p>
            <a:pPr lvl="1" algn="just"/>
            <a:r>
              <a:rPr lang="en-US" b="1" kern="0" dirty="0" smtClean="0">
                <a:latin typeface="Arial" panose="020B0604020202020204" pitchFamily="34" charset="0"/>
                <a:cs typeface="Arial" panose="020B0604020202020204" pitchFamily="34" charset="0"/>
              </a:rPr>
              <a:t>Hospitals – </a:t>
            </a:r>
            <a:r>
              <a:rPr lang="en-US" kern="0" dirty="0" smtClean="0">
                <a:latin typeface="Arial" panose="020B0604020202020204" pitchFamily="34" charset="0"/>
                <a:cs typeface="Arial" panose="020B0604020202020204" pitchFamily="34" charset="0"/>
              </a:rPr>
              <a:t>Three new hospitals expected to begin construction in 2017 in Lisbon, </a:t>
            </a:r>
            <a:r>
              <a:rPr lang="en-US" kern="0" dirty="0" err="1" smtClean="0">
                <a:latin typeface="Arial" panose="020B0604020202020204" pitchFamily="34" charset="0"/>
                <a:cs typeface="Arial" panose="020B0604020202020204" pitchFamily="34" charset="0"/>
              </a:rPr>
              <a:t>Seixal</a:t>
            </a:r>
            <a:r>
              <a:rPr lang="en-US" kern="0" dirty="0" smtClean="0">
                <a:latin typeface="Arial" panose="020B0604020202020204" pitchFamily="34" charset="0"/>
                <a:cs typeface="Arial" panose="020B0604020202020204" pitchFamily="34" charset="0"/>
              </a:rPr>
              <a:t> and </a:t>
            </a:r>
            <a:r>
              <a:rPr lang="en-US" kern="0" dirty="0" err="1" smtClean="0">
                <a:latin typeface="Arial" panose="020B0604020202020204" pitchFamily="34" charset="0"/>
                <a:cs typeface="Arial" panose="020B0604020202020204" pitchFamily="34" charset="0"/>
              </a:rPr>
              <a:t>Évora</a:t>
            </a:r>
            <a:r>
              <a:rPr lang="en-US" kern="0" dirty="0" smtClean="0">
                <a:latin typeface="Arial" panose="020B0604020202020204" pitchFamily="34" charset="0"/>
                <a:cs typeface="Arial" panose="020B0604020202020204" pitchFamily="34" charset="0"/>
              </a:rPr>
              <a:t>. </a:t>
            </a:r>
          </a:p>
          <a:p>
            <a:pPr lvl="1" algn="just"/>
            <a:endParaRPr lang="pt-PT" kern="0" dirty="0">
              <a:latin typeface="Arial" panose="020B0604020202020204" pitchFamily="34" charset="0"/>
              <a:cs typeface="Arial" panose="020B0604020202020204" pitchFamily="34" charset="0"/>
            </a:endParaRPr>
          </a:p>
        </p:txBody>
      </p:sp>
      <p:sp>
        <p:nvSpPr>
          <p:cNvPr id="19" name="Text Placeholder 6"/>
          <p:cNvSpPr txBox="1">
            <a:spLocks/>
          </p:cNvSpPr>
          <p:nvPr/>
        </p:nvSpPr>
        <p:spPr>
          <a:xfrm>
            <a:off x="8194697" y="1418079"/>
            <a:ext cx="2808288" cy="2909632"/>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pt-PT" kern="0" dirty="0" err="1" smtClean="0">
                <a:latin typeface="Arial" panose="020B0604020202020204" pitchFamily="34" charset="0"/>
                <a:cs typeface="Arial" panose="020B0604020202020204" pitchFamily="34" charset="0"/>
              </a:rPr>
              <a:t>xxxxxxx</a:t>
            </a:r>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cxnSp>
        <p:nvCxnSpPr>
          <p:cNvPr id="15" name="Straight Connector 14"/>
          <p:cNvCxnSpPr/>
          <p:nvPr/>
        </p:nvCxnSpPr>
        <p:spPr bwMode="auto">
          <a:xfrm flipV="1">
            <a:off x="3597856" y="2142419"/>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3" name="Slide Number Placeholder 2"/>
          <p:cNvSpPr>
            <a:spLocks noGrp="1"/>
          </p:cNvSpPr>
          <p:nvPr>
            <p:ph type="sldNum" sz="quarter" idx="15"/>
          </p:nvPr>
        </p:nvSpPr>
        <p:spPr/>
        <p:txBody>
          <a:bodyPr/>
          <a:lstStyle/>
          <a:p>
            <a:pPr>
              <a:defRPr/>
            </a:pPr>
            <a:fld id="{B8325105-167D-4862-BDE6-B81FF841FD87}" type="slidenum">
              <a:rPr lang="en-US" smtClean="0"/>
              <a:pPr>
                <a:defRPr/>
              </a:pPr>
              <a:t>52</a:t>
            </a:fld>
            <a:endParaRPr lang="en-US" dirty="0"/>
          </a:p>
        </p:txBody>
      </p:sp>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t="18803" b="5722"/>
          <a:stretch/>
        </p:blipFill>
        <p:spPr>
          <a:xfrm>
            <a:off x="3567276" y="4922238"/>
            <a:ext cx="2674351" cy="3027996"/>
          </a:xfrm>
          <a:prstGeom prst="rect">
            <a:avLst/>
          </a:prstGeom>
        </p:spPr>
      </p:pic>
    </p:spTree>
    <p:extLst>
      <p:ext uri="{BB962C8B-B14F-4D97-AF65-F5344CB8AC3E}">
        <p14:creationId xmlns:p14="http://schemas.microsoft.com/office/powerpoint/2010/main" val="11993143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8491"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Text Placeholder 12"/>
          <p:cNvSpPr>
            <a:spLocks noGrp="1"/>
          </p:cNvSpPr>
          <p:nvPr>
            <p:ph type="body" sz="quarter" idx="19"/>
          </p:nvPr>
        </p:nvSpPr>
        <p:spPr>
          <a:xfrm>
            <a:off x="735667" y="1858305"/>
            <a:ext cx="5417884" cy="4771594"/>
          </a:xfrm>
          <a:ln>
            <a:noFill/>
          </a:ln>
        </p:spPr>
        <p:txBody>
          <a:bodyPr>
            <a:normAutofit fontScale="92500" lnSpcReduction="10000"/>
          </a:bodyPr>
          <a:lstStyle/>
          <a:p>
            <a:endParaRPr lang="en-US" dirty="0" smtClean="0">
              <a:solidFill>
                <a:schemeClr val="tx1">
                  <a:lumMod val="50000"/>
                </a:schemeClr>
              </a:solidFill>
              <a:latin typeface="Arial" panose="020B0604020202020204" pitchFamily="34" charset="0"/>
              <a:cs typeface="Arial" panose="020B0604020202020204" pitchFamily="34" charset="0"/>
            </a:endParaRPr>
          </a:p>
          <a:p>
            <a:pPr marL="450850"/>
            <a:endParaRPr lang="en-US" sz="1050" dirty="0" smtClean="0">
              <a:latin typeface="Arial" panose="020B0604020202020204" pitchFamily="34" charset="0"/>
              <a:cs typeface="Arial" panose="020B0604020202020204" pitchFamily="34" charset="0"/>
            </a:endParaRPr>
          </a:p>
          <a:p>
            <a:pPr marL="450850" algn="just"/>
            <a:r>
              <a:rPr lang="en-US" sz="1050" dirty="0" smtClean="0">
                <a:latin typeface="Arial" panose="020B0604020202020204" pitchFamily="34" charset="0"/>
                <a:cs typeface="Arial" panose="020B0604020202020204" pitchFamily="34" charset="0"/>
              </a:rPr>
              <a:t>Teixeira Duarte </a:t>
            </a:r>
            <a:r>
              <a:rPr lang="en-US" sz="1050" dirty="0">
                <a:latin typeface="Arial" panose="020B0604020202020204" pitchFamily="34" charset="0"/>
                <a:cs typeface="Arial" panose="020B0604020202020204" pitchFamily="34" charset="0"/>
              </a:rPr>
              <a:t>- </a:t>
            </a:r>
            <a:r>
              <a:rPr lang="en-US" sz="1050" b="0" dirty="0" smtClean="0">
                <a:latin typeface="Arial" panose="020B0604020202020204" pitchFamily="34" charset="0"/>
                <a:cs typeface="Arial" panose="020B0604020202020204" pitchFamily="34" charset="0"/>
              </a:rPr>
              <a:t>Is one of the largest Portuguese construction companies operating in the world. It is also present in several sectors such as concessions and services, real estate, </a:t>
            </a:r>
            <a:r>
              <a:rPr lang="en-US" sz="1050" b="0" dirty="0">
                <a:latin typeface="Arial" panose="020B0604020202020204" pitchFamily="34" charset="0"/>
                <a:cs typeface="Arial" panose="020B0604020202020204" pitchFamily="34" charset="0"/>
              </a:rPr>
              <a:t>h</a:t>
            </a:r>
            <a:r>
              <a:rPr lang="en-US" sz="1050" b="0" dirty="0" smtClean="0">
                <a:latin typeface="Arial" panose="020B0604020202020204" pitchFamily="34" charset="0"/>
                <a:cs typeface="Arial" panose="020B0604020202020204" pitchFamily="34" charset="0"/>
              </a:rPr>
              <a:t>otel services, distribution and energy.</a:t>
            </a:r>
          </a:p>
          <a:p>
            <a:pPr marL="450850" algn="just"/>
            <a:r>
              <a:rPr lang="en-US" sz="1050" dirty="0" err="1">
                <a:latin typeface="Arial" panose="020B0604020202020204" pitchFamily="34" charset="0"/>
                <a:cs typeface="Arial" panose="020B0604020202020204" pitchFamily="34" charset="0"/>
              </a:rPr>
              <a:t>Mota</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Engil</a:t>
            </a:r>
            <a:r>
              <a:rPr lang="en-US" sz="1050" dirty="0">
                <a:latin typeface="Arial" panose="020B0604020202020204" pitchFamily="34" charset="0"/>
                <a:cs typeface="Arial" panose="020B0604020202020204" pitchFamily="34" charset="0"/>
              </a:rPr>
              <a:t> - </a:t>
            </a:r>
            <a:r>
              <a:rPr lang="en-US" sz="1050" b="0" dirty="0">
                <a:latin typeface="Arial" panose="020B0604020202020204" pitchFamily="34" charset="0"/>
                <a:cs typeface="Arial" panose="020B0604020202020204" pitchFamily="34" charset="0"/>
              </a:rPr>
              <a:t>Leader in Portugal and with a consolidated position in the ranking of the 30 largest European construction groups, </a:t>
            </a:r>
            <a:r>
              <a:rPr lang="en-US" sz="1050" b="0" dirty="0" err="1">
                <a:latin typeface="Arial" panose="020B0604020202020204" pitchFamily="34" charset="0"/>
                <a:cs typeface="Arial" panose="020B0604020202020204" pitchFamily="34" charset="0"/>
              </a:rPr>
              <a:t>Mota-Engil</a:t>
            </a:r>
            <a:r>
              <a:rPr lang="en-US" sz="1050" b="0" dirty="0">
                <a:latin typeface="Arial" panose="020B0604020202020204" pitchFamily="34" charset="0"/>
                <a:cs typeface="Arial" panose="020B0604020202020204" pitchFamily="34" charset="0"/>
              </a:rPr>
              <a:t> is currently present in 22 countries, spread across 3 geographic areas - Europe, Africa and Latin America. Participating in more than 200 companies.</a:t>
            </a:r>
          </a:p>
          <a:p>
            <a:pPr marL="450850" algn="just"/>
            <a:r>
              <a:rPr lang="en-US" sz="1050" dirty="0" err="1" smtClean="0">
                <a:latin typeface="Arial" panose="020B0604020202020204" pitchFamily="34" charset="0"/>
                <a:cs typeface="Arial" panose="020B0604020202020204" pitchFamily="34" charset="0"/>
              </a:rPr>
              <a:t>Somague</a:t>
            </a:r>
            <a:r>
              <a:rPr lang="en-US" sz="1050" dirty="0" smtClean="0">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rPr>
              <a:t>-  </a:t>
            </a:r>
            <a:r>
              <a:rPr lang="en-US" sz="1050" b="0" dirty="0">
                <a:latin typeface="Arial" panose="020B0604020202020204" pitchFamily="34" charset="0"/>
                <a:cs typeface="Arial" panose="020B0604020202020204" pitchFamily="34" charset="0"/>
              </a:rPr>
              <a:t>Is a group of Portuguese companies that operate in the areas of engineering and railway and port construction, water and energy concessions, and real estate</a:t>
            </a:r>
            <a:r>
              <a:rPr lang="en-US" sz="1050" b="0" dirty="0" smtClean="0">
                <a:latin typeface="Arial" panose="020B0604020202020204" pitchFamily="34" charset="0"/>
                <a:cs typeface="Arial" panose="020B0604020202020204" pitchFamily="34" charset="0"/>
              </a:rPr>
              <a:t>.</a:t>
            </a:r>
          </a:p>
          <a:p>
            <a:pPr marL="450850" algn="just"/>
            <a:r>
              <a:rPr lang="en-US" sz="1050" dirty="0" err="1" smtClean="0">
                <a:latin typeface="Arial" panose="020B0604020202020204" pitchFamily="34" charset="0"/>
                <a:cs typeface="Arial" panose="020B0604020202020204" pitchFamily="34" charset="0"/>
              </a:rPr>
              <a:t>Zagope</a:t>
            </a:r>
            <a:r>
              <a:rPr lang="en-US" sz="1050" dirty="0" smtClean="0">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rPr>
              <a:t>- </a:t>
            </a:r>
            <a:r>
              <a:rPr lang="en-US" sz="1050" b="0" dirty="0">
                <a:latin typeface="Arial" panose="020B0604020202020204" pitchFamily="34" charset="0"/>
                <a:cs typeface="Arial" panose="020B0604020202020204" pitchFamily="34" charset="0"/>
              </a:rPr>
              <a:t>Is a company specialized in Public Works </a:t>
            </a:r>
            <a:r>
              <a:rPr lang="en-US" sz="1050" b="0" dirty="0" smtClean="0">
                <a:latin typeface="Arial" panose="020B0604020202020204" pitchFamily="34" charset="0"/>
                <a:cs typeface="Arial" panose="020B0604020202020204" pitchFamily="34" charset="0"/>
              </a:rPr>
              <a:t>owned by </a:t>
            </a:r>
            <a:r>
              <a:rPr lang="en-US" sz="1050" b="0" dirty="0">
                <a:latin typeface="Arial" panose="020B0604020202020204" pitchFamily="34" charset="0"/>
                <a:cs typeface="Arial" panose="020B0604020202020204" pitchFamily="34" charset="0"/>
              </a:rPr>
              <a:t>the Brazilian Group Andrade Gutierrez, with activities in the Engineering and Construction, Concessions, Telecommunications, Energy and Health Services sectors</a:t>
            </a:r>
            <a:r>
              <a:rPr lang="en-US" sz="1050" b="0" dirty="0" smtClean="0">
                <a:latin typeface="Arial" panose="020B0604020202020204" pitchFamily="34" charset="0"/>
                <a:cs typeface="Arial" panose="020B0604020202020204" pitchFamily="34" charset="0"/>
              </a:rPr>
              <a:t>.</a:t>
            </a:r>
          </a:p>
          <a:p>
            <a:pPr marL="450850" algn="just"/>
            <a:r>
              <a:rPr lang="en-US" sz="1050" dirty="0">
                <a:latin typeface="Arial" panose="020B0604020202020204" pitchFamily="34" charset="0"/>
                <a:cs typeface="Arial" panose="020B0604020202020204" pitchFamily="34" charset="0"/>
              </a:rPr>
              <a:t>Brisa - </a:t>
            </a:r>
            <a:r>
              <a:rPr lang="en-US" sz="1050" b="0" dirty="0">
                <a:latin typeface="Arial" panose="020B0604020202020204" pitchFamily="34" charset="0"/>
                <a:cs typeface="Arial" panose="020B0604020202020204" pitchFamily="34" charset="0"/>
              </a:rPr>
              <a:t>Brisa Auto-</a:t>
            </a:r>
            <a:r>
              <a:rPr lang="en-US" sz="1050" b="0" dirty="0" err="1">
                <a:latin typeface="Arial" panose="020B0604020202020204" pitchFamily="34" charset="0"/>
                <a:cs typeface="Arial" panose="020B0604020202020204" pitchFamily="34" charset="0"/>
              </a:rPr>
              <a:t>Estradas</a:t>
            </a:r>
            <a:r>
              <a:rPr lang="en-US" sz="1050" b="0" dirty="0">
                <a:latin typeface="Arial" panose="020B0604020202020204" pitchFamily="34" charset="0"/>
                <a:cs typeface="Arial" panose="020B0604020202020204" pitchFamily="34" charset="0"/>
              </a:rPr>
              <a:t> has more than 40 years of activity and is the largest transport infrastructures company </a:t>
            </a:r>
            <a:r>
              <a:rPr lang="en-US" sz="1050" b="0" dirty="0" smtClean="0">
                <a:latin typeface="Arial" panose="020B0604020202020204" pitchFamily="34" charset="0"/>
                <a:cs typeface="Arial" panose="020B0604020202020204" pitchFamily="34" charset="0"/>
              </a:rPr>
              <a:t>in </a:t>
            </a:r>
            <a:r>
              <a:rPr lang="en-US" sz="1050" b="0" dirty="0">
                <a:latin typeface="Arial" panose="020B0604020202020204" pitchFamily="34" charset="0"/>
                <a:cs typeface="Arial" panose="020B0604020202020204" pitchFamily="34" charset="0"/>
              </a:rPr>
              <a:t>Portugal and one of the largest international motorway operators</a:t>
            </a:r>
            <a:r>
              <a:rPr lang="en-US" sz="1050" b="0" dirty="0" smtClean="0">
                <a:latin typeface="Arial" panose="020B0604020202020204" pitchFamily="34" charset="0"/>
                <a:cs typeface="Arial" panose="020B0604020202020204" pitchFamily="34" charset="0"/>
              </a:rPr>
              <a:t>.</a:t>
            </a:r>
            <a:r>
              <a:rPr lang="en-US" sz="1050" b="0" dirty="0">
                <a:solidFill>
                  <a:schemeClr val="tx1">
                    <a:lumMod val="50000"/>
                  </a:schemeClr>
                </a:solidFill>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rPr>
              <a:t>Brisa</a:t>
            </a:r>
            <a:r>
              <a:rPr lang="en-US" sz="1050" b="0" dirty="0">
                <a:latin typeface="Arial" panose="020B0604020202020204" pitchFamily="34" charset="0"/>
                <a:cs typeface="Arial" panose="020B0604020202020204" pitchFamily="34" charset="0"/>
              </a:rPr>
              <a:t> also owns 60% of </a:t>
            </a:r>
            <a:r>
              <a:rPr lang="en-US" sz="1050" b="0" dirty="0" smtClean="0">
                <a:latin typeface="Arial" panose="020B0604020202020204" pitchFamily="34" charset="0"/>
                <a:cs typeface="Arial" panose="020B0604020202020204" pitchFamily="34" charset="0"/>
              </a:rPr>
              <a:t>Via Verde.</a:t>
            </a:r>
          </a:p>
          <a:p>
            <a:pPr marL="450850" algn="just"/>
            <a:r>
              <a:rPr lang="en-US" sz="1050" dirty="0" smtClean="0">
                <a:latin typeface="Arial" panose="020B0604020202020204" pitchFamily="34" charset="0"/>
                <a:cs typeface="Arial" panose="020B0604020202020204" pitchFamily="34" charset="0"/>
              </a:rPr>
              <a:t>Via </a:t>
            </a:r>
            <a:r>
              <a:rPr lang="en-US" sz="1050" dirty="0">
                <a:latin typeface="Arial" panose="020B0604020202020204" pitchFamily="34" charset="0"/>
                <a:cs typeface="Arial" panose="020B0604020202020204" pitchFamily="34" charset="0"/>
              </a:rPr>
              <a:t>Verde</a:t>
            </a:r>
            <a:r>
              <a:rPr lang="en-US" sz="1050" b="0" dirty="0">
                <a:latin typeface="Arial" panose="020B0604020202020204" pitchFamily="34" charset="0"/>
                <a:cs typeface="Arial" panose="020B0604020202020204" pitchFamily="34" charset="0"/>
              </a:rPr>
              <a:t>, company that </a:t>
            </a:r>
            <a:r>
              <a:rPr lang="en-US" sz="1050" b="0" dirty="0" smtClean="0">
                <a:latin typeface="Arial" panose="020B0604020202020204" pitchFamily="34" charset="0"/>
                <a:cs typeface="Arial" panose="020B0604020202020204" pitchFamily="34" charset="0"/>
              </a:rPr>
              <a:t>owns </a:t>
            </a:r>
            <a:r>
              <a:rPr lang="en-US" sz="1050" b="0" dirty="0">
                <a:latin typeface="Arial" panose="020B0604020202020204" pitchFamily="34" charset="0"/>
                <a:cs typeface="Arial" panose="020B0604020202020204" pitchFamily="34" charset="0"/>
              </a:rPr>
              <a:t>the automatic tolling system enabling a better traffic-flow along with convenient billing </a:t>
            </a:r>
            <a:r>
              <a:rPr lang="en-US" sz="1050" b="0" dirty="0" smtClean="0">
                <a:latin typeface="Arial" panose="020B0604020202020204" pitchFamily="34" charset="0"/>
                <a:cs typeface="Arial" panose="020B0604020202020204" pitchFamily="34" charset="0"/>
              </a:rPr>
              <a:t>system. Via </a:t>
            </a:r>
            <a:r>
              <a:rPr lang="en-US" sz="1050" b="0" dirty="0">
                <a:latin typeface="Arial" panose="020B0604020202020204" pitchFamily="34" charset="0"/>
                <a:cs typeface="Arial" panose="020B0604020202020204" pitchFamily="34" charset="0"/>
              </a:rPr>
              <a:t>V</a:t>
            </a:r>
            <a:r>
              <a:rPr lang="en-US" sz="1050" b="0" dirty="0" smtClean="0">
                <a:latin typeface="Arial" panose="020B0604020202020204" pitchFamily="34" charset="0"/>
                <a:cs typeface="Arial" panose="020B0604020202020204" pitchFamily="34" charset="0"/>
              </a:rPr>
              <a:t>erde is present in 2,100km of highways, 94 parking lots and 101 petrol stations. Its main share holder is Brisa.</a:t>
            </a:r>
          </a:p>
          <a:p>
            <a:pPr marL="450850" algn="just"/>
            <a:r>
              <a:rPr lang="en-US" sz="1050" dirty="0" err="1" smtClean="0">
                <a:latin typeface="Arial" panose="020B0604020202020204" pitchFamily="34" charset="0"/>
                <a:cs typeface="Arial" panose="020B0604020202020204" pitchFamily="34" charset="0"/>
              </a:rPr>
              <a:t>Construtora</a:t>
            </a:r>
            <a:r>
              <a:rPr lang="en-US" sz="1050" dirty="0" smtClean="0">
                <a:latin typeface="Arial" panose="020B0604020202020204" pitchFamily="34" charset="0"/>
                <a:cs typeface="Arial" panose="020B0604020202020204" pitchFamily="34" charset="0"/>
              </a:rPr>
              <a:t> do </a:t>
            </a:r>
            <a:r>
              <a:rPr lang="en-US" sz="1050" dirty="0" err="1" smtClean="0">
                <a:latin typeface="Arial" panose="020B0604020202020204" pitchFamily="34" charset="0"/>
                <a:cs typeface="Arial" panose="020B0604020202020204" pitchFamily="34" charset="0"/>
              </a:rPr>
              <a:t>Tâmega</a:t>
            </a:r>
            <a:r>
              <a:rPr lang="en-US" sz="1050" dirty="0" smtClean="0">
                <a:latin typeface="Arial" panose="020B0604020202020204" pitchFamily="34" charset="0"/>
                <a:cs typeface="Arial" panose="020B0604020202020204" pitchFamily="34" charset="0"/>
              </a:rPr>
              <a:t> – </a:t>
            </a:r>
            <a:r>
              <a:rPr lang="en-US" sz="1050" b="0" dirty="0" smtClean="0">
                <a:latin typeface="Arial" panose="020B0604020202020204" pitchFamily="34" charset="0"/>
                <a:cs typeface="Arial" panose="020B0604020202020204" pitchFamily="34" charset="0"/>
              </a:rPr>
              <a:t>is a company in the construction sector, operating in several countries besides Portugal such as Angola, Mozambique and Cape Verde. This company is held by Angolan shareholders (</a:t>
            </a:r>
            <a:r>
              <a:rPr lang="en-US" sz="1050" b="0" dirty="0" err="1" smtClean="0">
                <a:latin typeface="Arial" panose="020B0604020202020204" pitchFamily="34" charset="0"/>
                <a:cs typeface="Arial" panose="020B0604020202020204" pitchFamily="34" charset="0"/>
              </a:rPr>
              <a:t>António</a:t>
            </a:r>
            <a:r>
              <a:rPr lang="en-US" sz="1050" b="0" dirty="0" smtClean="0">
                <a:latin typeface="Arial" panose="020B0604020202020204" pitchFamily="34" charset="0"/>
                <a:cs typeface="Arial" panose="020B0604020202020204" pitchFamily="34" charset="0"/>
              </a:rPr>
              <a:t> </a:t>
            </a:r>
            <a:r>
              <a:rPr lang="en-US" sz="1050" b="0" dirty="0" err="1" smtClean="0">
                <a:latin typeface="Arial" panose="020B0604020202020204" pitchFamily="34" charset="0"/>
                <a:cs typeface="Arial" panose="020B0604020202020204" pitchFamily="34" charset="0"/>
              </a:rPr>
              <a:t>Maurício</a:t>
            </a:r>
            <a:r>
              <a:rPr lang="en-US" sz="1050" b="0" dirty="0" smtClean="0">
                <a:latin typeface="Arial" panose="020B0604020202020204" pitchFamily="34" charset="0"/>
                <a:cs typeface="Arial" panose="020B0604020202020204" pitchFamily="34" charset="0"/>
              </a:rPr>
              <a:t>).</a:t>
            </a:r>
            <a:endParaRPr lang="en-US" sz="1050" b="0" dirty="0">
              <a:latin typeface="Arial" panose="020B0604020202020204" pitchFamily="34" charset="0"/>
              <a:cs typeface="Arial" panose="020B0604020202020204" pitchFamily="34" charset="0"/>
            </a:endParaRPr>
          </a:p>
        </p:txBody>
      </p:sp>
      <p:graphicFrame>
        <p:nvGraphicFramePr>
          <p:cNvPr id="18" name="Table 17"/>
          <p:cNvGraphicFramePr>
            <a:graphicFrameLocks noGrp="1"/>
          </p:cNvGraphicFramePr>
          <p:nvPr>
            <p:extLst/>
          </p:nvPr>
        </p:nvGraphicFramePr>
        <p:xfrm>
          <a:off x="1092597" y="7286625"/>
          <a:ext cx="4425629" cy="878205"/>
        </p:xfrm>
        <a:graphic>
          <a:graphicData uri="http://schemas.openxmlformats.org/drawingml/2006/table">
            <a:tbl>
              <a:tblPr>
                <a:tableStyleId>{5C22544A-7EE6-4342-B048-85BDC9FD1C3A}</a:tableStyleId>
              </a:tblPr>
              <a:tblGrid>
                <a:gridCol w="1535389"/>
                <a:gridCol w="755906"/>
                <a:gridCol w="1038835"/>
                <a:gridCol w="1095499"/>
              </a:tblGrid>
              <a:tr h="182880">
                <a:tc>
                  <a:txBody>
                    <a:bodyPr/>
                    <a:lstStyle/>
                    <a:p>
                      <a:pPr algn="l" fontAlgn="b"/>
                      <a:r>
                        <a:rPr lang="en-US" sz="900" b="1" u="none" strike="noStrike" noProof="0" dirty="0" smtClean="0">
                          <a:effectLst/>
                        </a:rPr>
                        <a:t> € 000</a:t>
                      </a:r>
                      <a:endParaRPr lang="en-US" sz="900" b="1" i="0" u="none" strike="noStrike" noProof="0" dirty="0">
                        <a:solidFill>
                          <a:srgbClr val="000000"/>
                        </a:solidFill>
                        <a:effectLst/>
                        <a:latin typeface="Arial" panose="020B0604020202020204" pitchFamily="34" charset="0"/>
                      </a:endParaRPr>
                    </a:p>
                  </a:txBody>
                  <a:tcPr marL="7620" marR="7620" marT="7620" marB="0" anchor="b">
                    <a:solidFill>
                      <a:schemeClr val="bg1">
                        <a:lumMod val="75000"/>
                      </a:schemeClr>
                    </a:solidFill>
                  </a:tcPr>
                </a:tc>
                <a:tc>
                  <a:txBody>
                    <a:bodyPr/>
                    <a:lstStyle/>
                    <a:p>
                      <a:pPr algn="r" fontAlgn="ctr"/>
                      <a:r>
                        <a:rPr lang="en-US" sz="900" b="1" u="none" strike="noStrike" noProof="0" dirty="0" smtClean="0">
                          <a:effectLst/>
                        </a:rPr>
                        <a:t>Turnover</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b="1" u="none" strike="noStrike" kern="1200" noProof="0" dirty="0" smtClean="0">
                          <a:solidFill>
                            <a:schemeClr val="dk1"/>
                          </a:solidFill>
                          <a:effectLst/>
                          <a:latin typeface="+mn-lt"/>
                          <a:ea typeface="+mn-ea"/>
                          <a:cs typeface="+mn-cs"/>
                        </a:rPr>
                        <a:t>EBITDA </a:t>
                      </a:r>
                      <a:endParaRPr lang="en-US" sz="900" b="1" u="none" strike="noStrike" kern="1200" noProof="0" dirty="0">
                        <a:solidFill>
                          <a:schemeClr val="dk1"/>
                        </a:solidFill>
                        <a:effectLst/>
                        <a:latin typeface="+mn-lt"/>
                        <a:ea typeface="+mn-ea"/>
                        <a:cs typeface="+mn-cs"/>
                      </a:endParaRPr>
                    </a:p>
                  </a:txBody>
                  <a:tcPr marL="7620" marR="7620" marT="7620" marB="0" anchor="ctr">
                    <a:solidFill>
                      <a:schemeClr val="bg1">
                        <a:lumMod val="75000"/>
                      </a:schemeClr>
                    </a:solidFill>
                  </a:tcPr>
                </a:tc>
                <a:tc>
                  <a:txBody>
                    <a:bodyPr/>
                    <a:lstStyle/>
                    <a:p>
                      <a:pPr algn="r" fontAlgn="ctr"/>
                      <a:r>
                        <a:rPr lang="en-US" sz="900" b="1" u="none" strike="noStrike" noProof="0" dirty="0" smtClean="0">
                          <a:effectLst/>
                        </a:rPr>
                        <a:t>No. of employees</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r>
              <a:tr h="182880">
                <a:tc>
                  <a:txBody>
                    <a:bodyPr/>
                    <a:lstStyle/>
                    <a:p>
                      <a:pPr algn="l" fontAlgn="ctr"/>
                      <a:r>
                        <a:rPr lang="en-US" sz="900" b="1" u="none" strike="noStrike" noProof="0" dirty="0" smtClean="0">
                          <a:effectLst/>
                        </a:rPr>
                        <a:t>Teixeira Duarte</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a:r>
                        <a:rPr lang="en-US" sz="900" dirty="0" smtClean="0"/>
                        <a:t>656,580</a:t>
                      </a:r>
                      <a:endParaRPr lang="en-US" sz="900" dirty="0"/>
                    </a:p>
                  </a:txBody>
                  <a:tcPr marL="7620" marR="7620" marT="7620" marB="0" anchor="ctr"/>
                </a:tc>
                <a:tc>
                  <a:txBody>
                    <a:bodyPr/>
                    <a:lstStyle/>
                    <a:p>
                      <a:pPr algn="r"/>
                      <a:r>
                        <a:rPr lang="en-US" sz="900" dirty="0" smtClean="0"/>
                        <a:t>36,611</a:t>
                      </a:r>
                      <a:endParaRPr lang="en-US" sz="900" dirty="0"/>
                    </a:p>
                  </a:txBody>
                  <a:tcPr marL="7620" marR="7620" marT="7620" marB="0" anchor="ctr"/>
                </a:tc>
                <a:tc>
                  <a:txBody>
                    <a:bodyPr/>
                    <a:lstStyle/>
                    <a:p>
                      <a:pPr algn="r"/>
                      <a:r>
                        <a:rPr lang="en-US" sz="900" dirty="0" err="1" smtClean="0"/>
                        <a:t>n.d.</a:t>
                      </a:r>
                      <a:endParaRPr lang="en-US" sz="900" dirty="0"/>
                    </a:p>
                  </a:txBody>
                  <a:tcPr marL="7620" marR="7620" marT="7620" marB="0" anchor="ctr"/>
                </a:tc>
              </a:tr>
              <a:tr h="182880">
                <a:tc>
                  <a:txBody>
                    <a:bodyPr/>
                    <a:lstStyle/>
                    <a:p>
                      <a:pPr marL="0" marR="0" lvl="0" indent="0" algn="l" defTabSz="839588" rtl="0" eaLnBrk="1" fontAlgn="ctr" latinLnBrk="0" hangingPunct="1">
                        <a:lnSpc>
                          <a:spcPct val="100000"/>
                        </a:lnSpc>
                        <a:spcBef>
                          <a:spcPts val="0"/>
                        </a:spcBef>
                        <a:spcAft>
                          <a:spcPts val="0"/>
                        </a:spcAft>
                        <a:buClrTx/>
                        <a:buSzTx/>
                        <a:buFontTx/>
                        <a:buNone/>
                        <a:tabLst/>
                        <a:defRPr/>
                      </a:pPr>
                      <a:r>
                        <a:rPr lang="en-US" sz="900" b="1" u="none" strike="noStrike" kern="1200" noProof="0" dirty="0" err="1" smtClean="0">
                          <a:solidFill>
                            <a:schemeClr val="dk1"/>
                          </a:solidFill>
                          <a:effectLst/>
                          <a:latin typeface="+mn-lt"/>
                          <a:ea typeface="+mn-ea"/>
                          <a:cs typeface="+mn-cs"/>
                        </a:rPr>
                        <a:t>Mota</a:t>
                      </a:r>
                      <a:r>
                        <a:rPr lang="en-US" sz="900" b="1" u="none" strike="noStrike" kern="1200" noProof="0" dirty="0" smtClean="0">
                          <a:solidFill>
                            <a:schemeClr val="dk1"/>
                          </a:solidFill>
                          <a:effectLst/>
                          <a:latin typeface="+mn-lt"/>
                          <a:ea typeface="+mn-ea"/>
                          <a:cs typeface="+mn-cs"/>
                        </a:rPr>
                        <a:t> </a:t>
                      </a:r>
                      <a:r>
                        <a:rPr lang="en-US" sz="900" b="1" u="none" strike="noStrike" kern="1200" noProof="0" dirty="0" err="1" smtClean="0">
                          <a:solidFill>
                            <a:schemeClr val="dk1"/>
                          </a:solidFill>
                          <a:effectLst/>
                          <a:latin typeface="+mn-lt"/>
                          <a:ea typeface="+mn-ea"/>
                          <a:cs typeface="+mn-cs"/>
                        </a:rPr>
                        <a:t>Engil</a:t>
                      </a:r>
                      <a:r>
                        <a:rPr lang="en-US" sz="900" b="1" u="none" strike="noStrike" kern="1200" noProof="0" dirty="0" smtClean="0">
                          <a:solidFill>
                            <a:schemeClr val="dk1"/>
                          </a:solidFill>
                          <a:effectLst/>
                          <a:latin typeface="+mn-lt"/>
                          <a:ea typeface="+mn-ea"/>
                          <a:cs typeface="+mn-cs"/>
                        </a:rPr>
                        <a:t> </a:t>
                      </a:r>
                      <a:r>
                        <a:rPr lang="en-US" sz="900" b="1" u="none" strike="noStrike" kern="1200" noProof="0" dirty="0" err="1" smtClean="0">
                          <a:solidFill>
                            <a:schemeClr val="dk1"/>
                          </a:solidFill>
                          <a:effectLst/>
                          <a:latin typeface="+mn-lt"/>
                          <a:ea typeface="+mn-ea"/>
                          <a:cs typeface="+mn-cs"/>
                        </a:rPr>
                        <a:t>Construção</a:t>
                      </a:r>
                      <a:endParaRPr lang="en-US" sz="900" b="1" u="none" strike="noStrike" kern="1200" noProof="0" dirty="0" smtClean="0">
                        <a:solidFill>
                          <a:schemeClr val="dk1"/>
                        </a:solidFill>
                        <a:effectLst/>
                        <a:latin typeface="+mn-lt"/>
                        <a:ea typeface="+mn-ea"/>
                        <a:cs typeface="+mn-cs"/>
                      </a:endParaRPr>
                    </a:p>
                  </a:txBody>
                  <a:tcPr marL="7620" marR="7620" marT="7620" marB="0" anchor="ctr">
                    <a:solidFill>
                      <a:schemeClr val="bg1">
                        <a:lumMod val="75000"/>
                      </a:schemeClr>
                    </a:solidFill>
                  </a:tcPr>
                </a:tc>
                <a:tc>
                  <a:txBody>
                    <a:bodyPr/>
                    <a:lstStyle/>
                    <a:p>
                      <a:pPr algn="r"/>
                      <a:r>
                        <a:rPr lang="en-US" sz="900" dirty="0" smtClean="0"/>
                        <a:t>601,658</a:t>
                      </a:r>
                      <a:endParaRPr lang="en-US" sz="900" dirty="0"/>
                    </a:p>
                  </a:txBody>
                  <a:tcPr marL="7620" marR="7620" marT="7620" marB="0" anchor="ctr"/>
                </a:tc>
                <a:tc>
                  <a:txBody>
                    <a:bodyPr/>
                    <a:lstStyle/>
                    <a:p>
                      <a:pPr algn="r"/>
                      <a:r>
                        <a:rPr lang="en-US" sz="900" dirty="0" smtClean="0"/>
                        <a:t>40,250</a:t>
                      </a:r>
                      <a:endParaRPr lang="en-US" sz="900" dirty="0"/>
                    </a:p>
                  </a:txBody>
                  <a:tcPr marL="7620" marR="7620" marT="7620" marB="0" anchor="ctr"/>
                </a:tc>
                <a:tc>
                  <a:txBody>
                    <a:bodyPr/>
                    <a:lstStyle/>
                    <a:p>
                      <a:pPr algn="r"/>
                      <a:r>
                        <a:rPr lang="en-US" sz="900" dirty="0" smtClean="0"/>
                        <a:t>2,092</a:t>
                      </a:r>
                      <a:endParaRPr lang="en-US" sz="900" dirty="0"/>
                    </a:p>
                  </a:txBody>
                  <a:tcPr marL="7620" marR="7620" marT="7620" marB="0" anchor="ctr"/>
                </a:tc>
              </a:tr>
              <a:tr h="184785">
                <a:tc>
                  <a:txBody>
                    <a:bodyPr/>
                    <a:lstStyle/>
                    <a:p>
                      <a:pPr algn="l" fontAlgn="ctr"/>
                      <a:r>
                        <a:rPr lang="en-US" sz="900" b="1" u="none" strike="noStrike" noProof="0" dirty="0" err="1" smtClean="0">
                          <a:effectLst/>
                        </a:rPr>
                        <a:t>Somague</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a:r>
                        <a:rPr lang="en-US" sz="900" dirty="0" smtClean="0"/>
                        <a:t>426,688</a:t>
                      </a:r>
                      <a:endParaRPr lang="en-US" sz="900" dirty="0"/>
                    </a:p>
                  </a:txBody>
                  <a:tcPr marL="7620" marR="7620" marT="7620" marB="0" anchor="ctr"/>
                </a:tc>
                <a:tc>
                  <a:txBody>
                    <a:bodyPr/>
                    <a:lstStyle/>
                    <a:p>
                      <a:pPr algn="r"/>
                      <a:r>
                        <a:rPr lang="en-US" sz="900" dirty="0" smtClean="0"/>
                        <a:t>12,115</a:t>
                      </a:r>
                      <a:endParaRPr lang="en-US" sz="900" dirty="0"/>
                    </a:p>
                  </a:txBody>
                  <a:tcPr marL="7620" marR="7620" marT="7620" marB="0" anchor="ctr"/>
                </a:tc>
                <a:tc>
                  <a:txBody>
                    <a:bodyPr/>
                    <a:lstStyle/>
                    <a:p>
                      <a:pPr algn="r"/>
                      <a:r>
                        <a:rPr lang="en-US" sz="900" dirty="0" smtClean="0"/>
                        <a:t>1,923</a:t>
                      </a:r>
                      <a:endParaRPr lang="en-US" sz="900" dirty="0"/>
                    </a:p>
                  </a:txBody>
                  <a:tcPr marL="7620" marR="7620" marT="7620" marB="0" anchor="ctr"/>
                </a:tc>
              </a:tr>
              <a:tr h="116015">
                <a:tc>
                  <a:txBody>
                    <a:bodyPr/>
                    <a:lstStyle/>
                    <a:p>
                      <a:pPr algn="l" fontAlgn="ctr"/>
                      <a:r>
                        <a:rPr lang="en-US" sz="900" b="1" u="none" strike="noStrike" kern="1200" noProof="0" dirty="0" smtClean="0">
                          <a:solidFill>
                            <a:schemeClr val="dk1"/>
                          </a:solidFill>
                          <a:effectLst/>
                          <a:latin typeface="+mn-lt"/>
                          <a:ea typeface="+mn-ea"/>
                          <a:cs typeface="+mn-cs"/>
                        </a:rPr>
                        <a:t>Brisa</a:t>
                      </a:r>
                      <a:endParaRPr lang="en-US" sz="900" b="1" u="none" strike="noStrike" kern="1200" noProof="0" dirty="0">
                        <a:solidFill>
                          <a:schemeClr val="dk1"/>
                        </a:solidFill>
                        <a:effectLst/>
                        <a:latin typeface="+mn-lt"/>
                        <a:ea typeface="+mn-ea"/>
                        <a:cs typeface="+mn-cs"/>
                      </a:endParaRPr>
                    </a:p>
                  </a:txBody>
                  <a:tcPr marL="7620" marR="7620" marT="7620" marB="0" anchor="ctr">
                    <a:solidFill>
                      <a:schemeClr val="bg1">
                        <a:lumMod val="75000"/>
                      </a:schemeClr>
                    </a:solidFill>
                  </a:tcPr>
                </a:tc>
                <a:tc>
                  <a:txBody>
                    <a:bodyPr/>
                    <a:lstStyle/>
                    <a:p>
                      <a:pPr algn="r"/>
                      <a:r>
                        <a:rPr lang="en-US" sz="900" dirty="0" smtClean="0"/>
                        <a:t>31,685</a:t>
                      </a:r>
                      <a:endParaRPr lang="en-US" sz="900" dirty="0"/>
                    </a:p>
                  </a:txBody>
                  <a:tcPr marL="7620" marR="7620" marT="7620" marB="0" anchor="ctr"/>
                </a:tc>
                <a:tc>
                  <a:txBody>
                    <a:bodyPr/>
                    <a:lstStyle/>
                    <a:p>
                      <a:pPr algn="r"/>
                      <a:r>
                        <a:rPr lang="en-US" sz="900" dirty="0" smtClean="0"/>
                        <a:t>(31,731)</a:t>
                      </a:r>
                      <a:endParaRPr lang="en-US" sz="900" dirty="0"/>
                    </a:p>
                  </a:txBody>
                  <a:tcPr marL="7620" marR="7620" marT="7620" marB="0" anchor="ctr"/>
                </a:tc>
                <a:tc>
                  <a:txBody>
                    <a:bodyPr/>
                    <a:lstStyle/>
                    <a:p>
                      <a:pPr algn="r"/>
                      <a:r>
                        <a:rPr lang="en-US" sz="900" dirty="0" smtClean="0"/>
                        <a:t>2,158</a:t>
                      </a:r>
                      <a:endParaRPr lang="en-US" sz="900" dirty="0"/>
                    </a:p>
                  </a:txBody>
                  <a:tcPr marL="7620" marR="7620" marT="7620" marB="0" anchor="ctr"/>
                </a:tc>
              </a:tr>
            </a:tbl>
          </a:graphicData>
        </a:graphic>
      </p:graphicFrame>
      <p:sp>
        <p:nvSpPr>
          <p:cNvPr id="69" name="Text Placeholder 12"/>
          <p:cNvSpPr txBox="1">
            <a:spLocks/>
          </p:cNvSpPr>
          <p:nvPr/>
        </p:nvSpPr>
        <p:spPr>
          <a:xfrm>
            <a:off x="629464" y="6962943"/>
            <a:ext cx="5499261" cy="2085339"/>
          </a:xfrm>
          <a:prstGeom prst="rect">
            <a:avLst/>
          </a:prstGeom>
          <a:ln>
            <a:solidFill>
              <a:schemeClr val="tx1">
                <a:lumMod val="40000"/>
                <a:lumOff val="60000"/>
              </a:schemeClr>
            </a:solidFill>
          </a:ln>
        </p:spPr>
        <p:txBody>
          <a:bodyPr vert="horz" lIns="91440" tIns="45720" rIns="91440" bIns="45720" rtlCol="0">
            <a:normAutofit/>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r>
              <a:rPr lang="en-US" kern="0" dirty="0" smtClean="0">
                <a:latin typeface="Arial" panose="020B0604020202020204" pitchFamily="34" charset="0"/>
                <a:cs typeface="Arial" panose="020B0604020202020204" pitchFamily="34" charset="0"/>
              </a:rPr>
              <a:t>Relevant company information as of 2015</a:t>
            </a:r>
          </a:p>
        </p:txBody>
      </p:sp>
      <p:sp>
        <p:nvSpPr>
          <p:cNvPr id="11" name="Title 5"/>
          <p:cNvSpPr txBox="1">
            <a:spLocks/>
          </p:cNvSpPr>
          <p:nvPr/>
        </p:nvSpPr>
        <p:spPr>
          <a:xfrm>
            <a:off x="538163" y="556377"/>
            <a:ext cx="5516880" cy="1217611"/>
          </a:xfrm>
          <a:prstGeom prst="rect">
            <a:avLst/>
          </a:prstGeom>
        </p:spPr>
        <p:txBody>
          <a:bodyPr vert="horz" lIns="91440" tIns="45720" rIns="91440" bIns="45720" rtlCol="0" anchor="t">
            <a:normAutofit/>
          </a:bodyPr>
          <a:lstStyle>
            <a:lvl1pPr algn="l" defTabSz="913926" rtl="0" eaLnBrk="1" fontAlgn="base" hangingPunct="1">
              <a:lnSpc>
                <a:spcPts val="2698"/>
              </a:lnSpc>
              <a:spcBef>
                <a:spcPct val="0"/>
              </a:spcBef>
              <a:spcAft>
                <a:spcPct val="0"/>
              </a:spcAft>
              <a:defRPr lang="en-US" sz="2400" b="1" dirty="0">
                <a:solidFill>
                  <a:schemeClr val="tx1"/>
                </a:solidFill>
                <a:latin typeface="EYInterstate Regular" panose="02000503020000020004" pitchFamily="2" charset="0"/>
                <a:ea typeface="+mn-ea"/>
                <a:cs typeface="+mn-cs"/>
              </a:defRPr>
            </a:lvl1pPr>
            <a:lvl2pPr algn="l" defTabSz="913926" rtl="0" eaLnBrk="1" fontAlgn="base" hangingPunct="1">
              <a:lnSpc>
                <a:spcPts val="2698"/>
              </a:lnSpc>
              <a:spcBef>
                <a:spcPct val="0"/>
              </a:spcBef>
              <a:spcAft>
                <a:spcPct val="0"/>
              </a:spcAft>
              <a:defRPr sz="2200">
                <a:solidFill>
                  <a:schemeClr val="tx1"/>
                </a:solidFill>
                <a:latin typeface="EYInterstate" pitchFamily="2" charset="0"/>
              </a:defRPr>
            </a:lvl2pPr>
            <a:lvl3pPr algn="l" defTabSz="913926" rtl="0" eaLnBrk="1" fontAlgn="base" hangingPunct="1">
              <a:lnSpc>
                <a:spcPts val="2698"/>
              </a:lnSpc>
              <a:spcBef>
                <a:spcPct val="0"/>
              </a:spcBef>
              <a:spcAft>
                <a:spcPct val="0"/>
              </a:spcAft>
              <a:defRPr sz="2200">
                <a:solidFill>
                  <a:schemeClr val="tx1"/>
                </a:solidFill>
                <a:latin typeface="EYInterstate" pitchFamily="2" charset="0"/>
              </a:defRPr>
            </a:lvl3pPr>
            <a:lvl4pPr algn="l" defTabSz="913926" rtl="0" eaLnBrk="1" fontAlgn="base" hangingPunct="1">
              <a:lnSpc>
                <a:spcPts val="2698"/>
              </a:lnSpc>
              <a:spcBef>
                <a:spcPct val="0"/>
              </a:spcBef>
              <a:spcAft>
                <a:spcPct val="0"/>
              </a:spcAft>
              <a:defRPr sz="2200">
                <a:solidFill>
                  <a:schemeClr val="tx1"/>
                </a:solidFill>
                <a:latin typeface="EYInterstate" pitchFamily="2" charset="0"/>
              </a:defRPr>
            </a:lvl4pPr>
            <a:lvl5pPr algn="l" defTabSz="913926" rtl="0" eaLnBrk="1" fontAlgn="base" hangingPunct="1">
              <a:lnSpc>
                <a:spcPts val="2698"/>
              </a:lnSpc>
              <a:spcBef>
                <a:spcPct val="0"/>
              </a:spcBef>
              <a:spcAft>
                <a:spcPct val="0"/>
              </a:spcAft>
              <a:defRPr sz="2200">
                <a:solidFill>
                  <a:schemeClr val="tx1"/>
                </a:solidFill>
                <a:latin typeface="EYInterstate" pitchFamily="2" charset="0"/>
              </a:defRPr>
            </a:lvl5pPr>
            <a:lvl6pPr marL="419793" algn="l" defTabSz="913926" rtl="0" eaLnBrk="1" fontAlgn="base" hangingPunct="1">
              <a:lnSpc>
                <a:spcPts val="2698"/>
              </a:lnSpc>
              <a:spcBef>
                <a:spcPct val="0"/>
              </a:spcBef>
              <a:spcAft>
                <a:spcPct val="0"/>
              </a:spcAft>
              <a:defRPr sz="2200">
                <a:solidFill>
                  <a:schemeClr val="tx1"/>
                </a:solidFill>
                <a:latin typeface="EYInterstate" pitchFamily="2" charset="0"/>
              </a:defRPr>
            </a:lvl6pPr>
            <a:lvl7pPr marL="839588" algn="l" defTabSz="913926" rtl="0" eaLnBrk="1" fontAlgn="base" hangingPunct="1">
              <a:lnSpc>
                <a:spcPts val="2698"/>
              </a:lnSpc>
              <a:spcBef>
                <a:spcPct val="0"/>
              </a:spcBef>
              <a:spcAft>
                <a:spcPct val="0"/>
              </a:spcAft>
              <a:defRPr sz="2200">
                <a:solidFill>
                  <a:schemeClr val="tx1"/>
                </a:solidFill>
                <a:latin typeface="EYInterstate" pitchFamily="2" charset="0"/>
              </a:defRPr>
            </a:lvl7pPr>
            <a:lvl8pPr marL="1259380" algn="l" defTabSz="913926" rtl="0" eaLnBrk="1" fontAlgn="base" hangingPunct="1">
              <a:lnSpc>
                <a:spcPts val="2698"/>
              </a:lnSpc>
              <a:spcBef>
                <a:spcPct val="0"/>
              </a:spcBef>
              <a:spcAft>
                <a:spcPct val="0"/>
              </a:spcAft>
              <a:defRPr sz="2200">
                <a:solidFill>
                  <a:schemeClr val="tx1"/>
                </a:solidFill>
                <a:latin typeface="EYInterstate" pitchFamily="2" charset="0"/>
              </a:defRPr>
            </a:lvl8pPr>
            <a:lvl9pPr marL="1679175" algn="l" defTabSz="913926" rtl="0" eaLnBrk="1" fontAlgn="base" hangingPunct="1">
              <a:lnSpc>
                <a:spcPts val="2698"/>
              </a:lnSpc>
              <a:spcBef>
                <a:spcPct val="0"/>
              </a:spcBef>
              <a:spcAft>
                <a:spcPct val="0"/>
              </a:spcAft>
              <a:defRPr sz="2200">
                <a:solidFill>
                  <a:schemeClr val="tx1"/>
                </a:solidFill>
                <a:latin typeface="EYInterstate" pitchFamily="2" charset="0"/>
              </a:defRPr>
            </a:lvl9pPr>
          </a:lstStyle>
          <a:p>
            <a:r>
              <a:rPr lang="en-US" sz="2200" dirty="0">
                <a:latin typeface="Arial" panose="020B0604020202020204" pitchFamily="34" charset="0"/>
                <a:cs typeface="Arial" panose="020B0604020202020204" pitchFamily="34" charset="0"/>
              </a:rPr>
              <a:t>Infrastructure and </a:t>
            </a:r>
            <a:r>
              <a:rPr lang="en-US" sz="2200" dirty="0" smtClean="0">
                <a:latin typeface="Arial" panose="020B0604020202020204" pitchFamily="34" charset="0"/>
                <a:cs typeface="Arial" panose="020B0604020202020204" pitchFamily="34" charset="0"/>
              </a:rPr>
              <a:t>Construction </a:t>
            </a:r>
            <a:r>
              <a:rPr lang="en-US" sz="2200" dirty="0">
                <a:latin typeface="Arial" panose="020B0604020202020204" pitchFamily="34" charset="0"/>
                <a:cs typeface="Arial" panose="020B0604020202020204" pitchFamily="34" charset="0"/>
              </a:rPr>
              <a:t>Sector</a:t>
            </a:r>
          </a:p>
          <a:p>
            <a:r>
              <a:rPr lang="en-US" sz="2200" kern="0" dirty="0" smtClean="0">
                <a:solidFill>
                  <a:schemeClr val="accent2"/>
                </a:solidFill>
                <a:latin typeface="Arial" panose="020B0604020202020204" pitchFamily="34" charset="0"/>
                <a:cs typeface="Arial" panose="020B0604020202020204" pitchFamily="34" charset="0"/>
              </a:rPr>
              <a:t>Key players</a:t>
            </a:r>
            <a:endParaRPr lang="en-US" sz="2200" kern="0" dirty="0">
              <a:solidFill>
                <a:schemeClr val="accent2"/>
              </a:solidFill>
              <a:latin typeface="Arial" panose="020B0604020202020204" pitchFamily="34" charset="0"/>
              <a:cs typeface="Arial" panose="020B0604020202020204" pitchFamily="34" charset="0"/>
            </a:endParaRPr>
          </a:p>
        </p:txBody>
      </p:sp>
      <p:cxnSp>
        <p:nvCxnSpPr>
          <p:cNvPr id="15" name="Straight Connector 14"/>
          <p:cNvCxnSpPr/>
          <p:nvPr/>
        </p:nvCxnSpPr>
        <p:spPr bwMode="auto">
          <a:xfrm>
            <a:off x="666443" y="2107031"/>
            <a:ext cx="5487108" cy="0"/>
          </a:xfrm>
          <a:prstGeom prst="line">
            <a:avLst/>
          </a:prstGeom>
          <a:ln/>
          <a:extLst/>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bwMode="auto">
          <a:xfrm>
            <a:off x="538163" y="1926893"/>
            <a:ext cx="0" cy="3932023"/>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629464" y="2312196"/>
            <a:ext cx="914400" cy="91440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a:off x="637703" y="7209611"/>
            <a:ext cx="5487108" cy="0"/>
          </a:xfrm>
          <a:prstGeom prst="line">
            <a:avLst/>
          </a:prstGeom>
          <a:ln/>
          <a:extLst/>
        </p:spPr>
        <p:style>
          <a:lnRef idx="1">
            <a:schemeClr val="dk1"/>
          </a:lnRef>
          <a:fillRef idx="0">
            <a:schemeClr val="dk1"/>
          </a:fillRef>
          <a:effectRef idx="0">
            <a:schemeClr val="dk1"/>
          </a:effectRef>
          <a:fontRef idx="minor">
            <a:schemeClr val="tx1"/>
          </a:fontRef>
        </p:style>
      </p:cxnSp>
      <p:sp>
        <p:nvSpPr>
          <p:cNvPr id="34" name="Text Placeholder 6"/>
          <p:cNvSpPr txBox="1">
            <a:spLocks/>
          </p:cNvSpPr>
          <p:nvPr/>
        </p:nvSpPr>
        <p:spPr>
          <a:xfrm>
            <a:off x="666443" y="1865259"/>
            <a:ext cx="2808288" cy="260174"/>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Main Players</a:t>
            </a:r>
          </a:p>
        </p:txBody>
      </p:sp>
      <p:sp>
        <p:nvSpPr>
          <p:cNvPr id="16" name="TextBox 15"/>
          <p:cNvSpPr txBox="1"/>
          <p:nvPr/>
        </p:nvSpPr>
        <p:spPr>
          <a:xfrm>
            <a:off x="1092597" y="8241843"/>
            <a:ext cx="1128514"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EYInterstate Light" panose="02000506000000020004" pitchFamily="2" charset="0"/>
              </a:rPr>
              <a:t>Source</a:t>
            </a:r>
            <a:r>
              <a:rPr lang="pt-PT" sz="700" dirty="0" smtClean="0">
                <a:solidFill>
                  <a:srgbClr val="000000"/>
                </a:solidFill>
                <a:latin typeface="EYInterstate Light" panose="02000506000000020004" pitchFamily="2" charset="0"/>
              </a:rPr>
              <a:t>: Financial </a:t>
            </a:r>
            <a:r>
              <a:rPr lang="pt-PT" sz="700" dirty="0" err="1" smtClean="0">
                <a:solidFill>
                  <a:srgbClr val="000000"/>
                </a:solidFill>
                <a:latin typeface="EYInterstate Light" panose="02000506000000020004" pitchFamily="2" charset="0"/>
              </a:rPr>
              <a:t>statments</a:t>
            </a:r>
            <a:endParaRPr lang="pt-PT" sz="700" dirty="0" smtClean="0">
              <a:solidFill>
                <a:srgbClr val="000000"/>
              </a:solidFill>
              <a:latin typeface="EYInterstate Light" panose="02000506000000020004" pitchFamily="2" charset="0"/>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686" y="2922199"/>
            <a:ext cx="637634" cy="47761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4555" y="3660613"/>
            <a:ext cx="588765" cy="359003"/>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0269" y="2437479"/>
            <a:ext cx="754897" cy="241491"/>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4553" y="4244397"/>
            <a:ext cx="691243" cy="314516"/>
          </a:xfrm>
          <a:prstGeom prst="rect">
            <a:avLst/>
          </a:prstGeom>
        </p:spPr>
      </p:pic>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53</a:t>
            </a:fld>
            <a:endParaRPr lang="en-US" dirty="0"/>
          </a:p>
        </p:txBody>
      </p:sp>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1774" y="4783694"/>
            <a:ext cx="523806" cy="423235"/>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2691" y="5370941"/>
            <a:ext cx="752475" cy="388296"/>
          </a:xfrm>
          <a:prstGeom prst="rect">
            <a:avLst/>
          </a:prstGeom>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2691" y="5909136"/>
            <a:ext cx="728997" cy="378143"/>
          </a:xfrm>
          <a:prstGeom prst="rect">
            <a:avLst/>
          </a:prstGeom>
        </p:spPr>
      </p:pic>
    </p:spTree>
    <p:extLst>
      <p:ext uri="{BB962C8B-B14F-4D97-AF65-F5344CB8AC3E}">
        <p14:creationId xmlns:p14="http://schemas.microsoft.com/office/powerpoint/2010/main" val="38195440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9516"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1" name="Text Placeholder 6"/>
          <p:cNvSpPr txBox="1">
            <a:spLocks/>
          </p:cNvSpPr>
          <p:nvPr/>
        </p:nvSpPr>
        <p:spPr>
          <a:xfrm>
            <a:off x="549274" y="1868697"/>
            <a:ext cx="5654750" cy="1278113"/>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Market framework</a:t>
            </a:r>
          </a:p>
          <a:p>
            <a:pPr lvl="1" algn="just"/>
            <a:r>
              <a:rPr lang="en-US" dirty="0" smtClean="0">
                <a:solidFill>
                  <a:srgbClr val="58595B"/>
                </a:solidFill>
                <a:latin typeface="Arial" panose="020B0604020202020204" pitchFamily="34" charset="0"/>
                <a:cs typeface="Arial" panose="020B0604020202020204" pitchFamily="34" charset="0"/>
              </a:rPr>
              <a:t>Overall, the construction industry is quite fragmented, even though the largest players represent a significant part of the market. There are multiple buyers, from governments to individual consumers, with the governments having more relevance. Suppliers comprise sub-contractors and providers of construction materials. Although the capital barriers to entry into the industry are not significant, to be able to compete in the large contracts market it is required that companies offer a wide range of services. There has been a consolidation/restructuring process in the sector, as a consequence of the crisis the sector and key players faced.</a:t>
            </a:r>
            <a:endParaRPr lang="en-US" kern="0" dirty="0" smtClean="0">
              <a:solidFill>
                <a:srgbClr val="58595B"/>
              </a:solidFill>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r>
              <a:rPr lang="en-US" sz="1200" b="1" kern="0" dirty="0" smtClean="0">
                <a:latin typeface="Arial" panose="020B0604020202020204" pitchFamily="34" charset="0"/>
                <a:cs typeface="Arial" panose="020B0604020202020204" pitchFamily="34" charset="0"/>
              </a:rPr>
              <a:t>Main </a:t>
            </a:r>
            <a:r>
              <a:rPr lang="en-US" sz="1200" b="1" kern="0" dirty="0">
                <a:latin typeface="Arial" panose="020B0604020202020204" pitchFamily="34" charset="0"/>
                <a:cs typeface="Arial" panose="020B0604020202020204" pitchFamily="34" charset="0"/>
              </a:rPr>
              <a:t>transactions</a:t>
            </a: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538163" y="484189"/>
            <a:ext cx="5516806" cy="1003300"/>
          </a:xfrm>
        </p:spPr>
        <p:txBody>
          <a:bodyPr anchor="t">
            <a:normAutofit fontScale="90000"/>
          </a:bodyPr>
          <a:lstStyle/>
          <a:p>
            <a:r>
              <a:rPr lang="en-US" kern="1200" dirty="0">
                <a:latin typeface="Arial" panose="020B0604020202020204" pitchFamily="34" charset="0"/>
                <a:cs typeface="Arial" panose="020B0604020202020204" pitchFamily="34" charset="0"/>
              </a:rPr>
              <a:t>Infrastructure and C</a:t>
            </a:r>
            <a:r>
              <a:rPr lang="en-US" kern="1200" dirty="0" smtClean="0">
                <a:latin typeface="Arial" panose="020B0604020202020204" pitchFamily="34" charset="0"/>
                <a:cs typeface="Arial" panose="020B0604020202020204" pitchFamily="34" charset="0"/>
              </a:rPr>
              <a:t>onstruction Sector</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M&amp;A activity in Portugal</a:t>
            </a:r>
            <a:endParaRPr lang="en-US" sz="2200" dirty="0">
              <a:solidFill>
                <a:schemeClr val="accent2"/>
              </a:solidFill>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45035" y="2112245"/>
            <a:ext cx="5409934" cy="2"/>
          </a:xfrm>
          <a:prstGeom prst="line">
            <a:avLst/>
          </a:prstGeom>
          <a:ln/>
          <a:extLst/>
        </p:spPr>
        <p:style>
          <a:lnRef idx="1">
            <a:schemeClr val="dk1"/>
          </a:lnRef>
          <a:fillRef idx="0">
            <a:schemeClr val="dk1"/>
          </a:fillRef>
          <a:effectRef idx="0">
            <a:schemeClr val="dk1"/>
          </a:effectRef>
          <a:fontRef idx="minor">
            <a:schemeClr val="tx1"/>
          </a:fontRef>
        </p:style>
      </p:cxnSp>
      <p:sp>
        <p:nvSpPr>
          <p:cNvPr id="16" name="Rechteck 66"/>
          <p:cNvSpPr/>
          <p:nvPr/>
        </p:nvSpPr>
        <p:spPr bwMode="auto">
          <a:xfrm>
            <a:off x="2955020" y="3993942"/>
            <a:ext cx="720000" cy="511892"/>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2010</a:t>
            </a:r>
            <a:endParaRPr lang="en-US" sz="1400" noProof="1">
              <a:solidFill>
                <a:srgbClr val="000000"/>
              </a:solidFill>
              <a:latin typeface="EYInterstate Light" panose="02000506000000020004" pitchFamily="2" charset="0"/>
            </a:endParaRPr>
          </a:p>
        </p:txBody>
      </p:sp>
      <p:sp>
        <p:nvSpPr>
          <p:cNvPr id="56" name="Line 55" descr="© INSCALE GmbH, 26.05.2010&#10;http://www.presentationload.com/"/>
          <p:cNvSpPr>
            <a:spLocks noChangeShapeType="1"/>
          </p:cNvSpPr>
          <p:nvPr/>
        </p:nvSpPr>
        <p:spPr bwMode="gray">
          <a:xfrm flipV="1">
            <a:off x="2195598" y="4249888"/>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77" name="Rechteck 66"/>
          <p:cNvSpPr/>
          <p:nvPr/>
        </p:nvSpPr>
        <p:spPr bwMode="auto">
          <a:xfrm>
            <a:off x="2955020" y="4505834"/>
            <a:ext cx="720000" cy="511892"/>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2011</a:t>
            </a:r>
            <a:endParaRPr lang="en-US" sz="1400" noProof="1">
              <a:solidFill>
                <a:srgbClr val="000000"/>
              </a:solidFill>
              <a:latin typeface="EYInterstate Light" panose="02000506000000020004" pitchFamily="2" charset="0"/>
            </a:endParaRPr>
          </a:p>
        </p:txBody>
      </p:sp>
      <p:sp>
        <p:nvSpPr>
          <p:cNvPr id="78" name="Rechteck 66"/>
          <p:cNvSpPr/>
          <p:nvPr/>
        </p:nvSpPr>
        <p:spPr bwMode="auto">
          <a:xfrm>
            <a:off x="2955020" y="5024385"/>
            <a:ext cx="720000" cy="511892"/>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2012</a:t>
            </a:r>
            <a:endParaRPr lang="en-US" sz="1400" noProof="1">
              <a:solidFill>
                <a:srgbClr val="000000"/>
              </a:solidFill>
              <a:latin typeface="EYInterstate Light" panose="02000506000000020004" pitchFamily="2" charset="0"/>
            </a:endParaRPr>
          </a:p>
        </p:txBody>
      </p:sp>
      <p:sp>
        <p:nvSpPr>
          <p:cNvPr id="79" name="Rechteck 66"/>
          <p:cNvSpPr/>
          <p:nvPr/>
        </p:nvSpPr>
        <p:spPr bwMode="auto">
          <a:xfrm>
            <a:off x="2955020" y="5538792"/>
            <a:ext cx="720000" cy="511892"/>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2013</a:t>
            </a:r>
            <a:endParaRPr lang="en-US" sz="1400" noProof="1">
              <a:solidFill>
                <a:srgbClr val="000000"/>
              </a:solidFill>
              <a:latin typeface="EYInterstate Light" panose="02000506000000020004" pitchFamily="2" charset="0"/>
            </a:endParaRPr>
          </a:p>
        </p:txBody>
      </p:sp>
      <p:sp>
        <p:nvSpPr>
          <p:cNvPr id="80" name="Line 55" descr="© INSCALE GmbH, 26.05.2010&#10;http://www.presentationload.com/"/>
          <p:cNvSpPr>
            <a:spLocks noChangeShapeType="1"/>
          </p:cNvSpPr>
          <p:nvPr/>
        </p:nvSpPr>
        <p:spPr bwMode="gray">
          <a:xfrm flipV="1">
            <a:off x="2185992" y="5469976"/>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84" name="Rechteck 66"/>
          <p:cNvSpPr/>
          <p:nvPr/>
        </p:nvSpPr>
        <p:spPr bwMode="auto">
          <a:xfrm>
            <a:off x="2955020" y="6057793"/>
            <a:ext cx="720000" cy="511892"/>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2014</a:t>
            </a:r>
          </a:p>
        </p:txBody>
      </p:sp>
      <p:sp>
        <p:nvSpPr>
          <p:cNvPr id="89" name="Rechteck 66"/>
          <p:cNvSpPr/>
          <p:nvPr/>
        </p:nvSpPr>
        <p:spPr bwMode="auto">
          <a:xfrm>
            <a:off x="2955020" y="6579323"/>
            <a:ext cx="720000" cy="511892"/>
          </a:xfrm>
          <a:prstGeom prst="rect">
            <a:avLst/>
          </a:prstGeom>
          <a:solidFill>
            <a:schemeClr val="accent2"/>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noProof="1" smtClean="0">
                <a:solidFill>
                  <a:srgbClr val="000000"/>
                </a:solidFill>
                <a:latin typeface="EYInterstate Light" panose="02000506000000020004" pitchFamily="2" charset="0"/>
              </a:rPr>
              <a:t>2016</a:t>
            </a:r>
            <a:endParaRPr lang="en-US" sz="1400" noProof="1">
              <a:solidFill>
                <a:srgbClr val="000000"/>
              </a:solidFill>
              <a:latin typeface="EYInterstate Light" panose="02000506000000020004" pitchFamily="2" charset="0"/>
            </a:endParaRPr>
          </a:p>
        </p:txBody>
      </p:sp>
      <p:cxnSp>
        <p:nvCxnSpPr>
          <p:cNvPr id="36" name="Straight Connector 35"/>
          <p:cNvCxnSpPr/>
          <p:nvPr/>
        </p:nvCxnSpPr>
        <p:spPr bwMode="auto">
          <a:xfrm flipV="1">
            <a:off x="610053" y="3632923"/>
            <a:ext cx="5409934" cy="2"/>
          </a:xfrm>
          <a:prstGeom prst="line">
            <a:avLst/>
          </a:prstGeom>
          <a:ln/>
          <a:extLst/>
        </p:spPr>
        <p:style>
          <a:lnRef idx="1">
            <a:schemeClr val="dk1"/>
          </a:lnRef>
          <a:fillRef idx="0">
            <a:schemeClr val="dk1"/>
          </a:fillRef>
          <a:effectRef idx="0">
            <a:schemeClr val="dk1"/>
          </a:effectRef>
          <a:fontRef idx="minor">
            <a:schemeClr val="tx1"/>
          </a:fontRef>
        </p:style>
      </p:cxnSp>
      <p:sp>
        <p:nvSpPr>
          <p:cNvPr id="24" name="Text Box 56" descr="© INSCALE GmbH, 26.05.2010&#10;http://www.presentationload.com/"/>
          <p:cNvSpPr txBox="1">
            <a:spLocks noChangeArrowheads="1"/>
          </p:cNvSpPr>
          <p:nvPr/>
        </p:nvSpPr>
        <p:spPr bwMode="gray">
          <a:xfrm>
            <a:off x="754282" y="5133357"/>
            <a:ext cx="1710153" cy="379591"/>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Cimpor, SGPS, bought by € 3.1b</a:t>
            </a:r>
            <a:endParaRPr lang="en-US" sz="700" noProof="1">
              <a:solidFill>
                <a:srgbClr val="000000"/>
              </a:solidFill>
              <a:latin typeface="Arial" panose="020B0604020202020204" pitchFamily="34" charset="0"/>
              <a:cs typeface="Arial" panose="020B0604020202020204" pitchFamily="34" charset="0"/>
            </a:endParaRPr>
          </a:p>
          <a:p>
            <a:pPr algn="l"/>
            <a:r>
              <a:rPr lang="en-US" sz="700" noProof="1" smtClean="0">
                <a:solidFill>
                  <a:srgbClr val="808080"/>
                </a:solidFill>
                <a:latin typeface="Arial" panose="020B0604020202020204" pitchFamily="34" charset="0"/>
                <a:cs typeface="Arial" panose="020B0604020202020204" pitchFamily="34" charset="0"/>
              </a:rPr>
              <a:t>Camargo Correa, S.A.buys a 39.06%</a:t>
            </a:r>
            <a:endParaRPr lang="en-US" sz="700" noProof="1">
              <a:solidFill>
                <a:srgbClr val="808080"/>
              </a:solidFill>
              <a:latin typeface="Arial" panose="020B0604020202020204" pitchFamily="34" charset="0"/>
              <a:cs typeface="Arial" panose="020B0604020202020204" pitchFamily="34" charset="0"/>
            </a:endParaRPr>
          </a:p>
        </p:txBody>
      </p:sp>
      <p:sp>
        <p:nvSpPr>
          <p:cNvPr id="25" name="Line 55" descr="© INSCALE GmbH, 26.05.2010&#10;http://www.presentationload.com/"/>
          <p:cNvSpPr>
            <a:spLocks noChangeShapeType="1"/>
          </p:cNvSpPr>
          <p:nvPr/>
        </p:nvSpPr>
        <p:spPr bwMode="gray">
          <a:xfrm flipV="1">
            <a:off x="3695236" y="5050263"/>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28" name="Text Box 56" descr="© INSCALE GmbH, 26.05.2010&#10;http://www.presentationload.com/"/>
          <p:cNvSpPr txBox="1">
            <a:spLocks noChangeArrowheads="1"/>
          </p:cNvSpPr>
          <p:nvPr/>
        </p:nvSpPr>
        <p:spPr bwMode="gray">
          <a:xfrm>
            <a:off x="4462932" y="4684061"/>
            <a:ext cx="1592037" cy="379591"/>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Cimpor, SGPS, 21.2% sold by € 784m</a:t>
            </a:r>
            <a:endParaRPr lang="en-US" sz="700" noProof="1">
              <a:solidFill>
                <a:srgbClr val="000000"/>
              </a:solidFill>
              <a:latin typeface="Arial" panose="020B0604020202020204" pitchFamily="34" charset="0"/>
              <a:cs typeface="Arial" panose="020B0604020202020204" pitchFamily="34" charset="0"/>
            </a:endParaRPr>
          </a:p>
          <a:p>
            <a:pPr algn="l"/>
            <a:r>
              <a:rPr lang="en-US" sz="700" noProof="1" smtClean="0">
                <a:solidFill>
                  <a:srgbClr val="808080"/>
                </a:solidFill>
                <a:latin typeface="Arial" panose="020B0604020202020204" pitchFamily="34" charset="0"/>
                <a:cs typeface="Arial" panose="020B0604020202020204" pitchFamily="34" charset="0"/>
              </a:rPr>
              <a:t>To Intercement Austria Holding</a:t>
            </a:r>
            <a:endParaRPr lang="en-US" sz="700" noProof="1">
              <a:solidFill>
                <a:srgbClr val="808080"/>
              </a:solidFill>
              <a:latin typeface="Arial" panose="020B0604020202020204" pitchFamily="34" charset="0"/>
              <a:cs typeface="Arial" panose="020B0604020202020204" pitchFamily="34" charset="0"/>
            </a:endParaRPr>
          </a:p>
        </p:txBody>
      </p:sp>
      <p:sp>
        <p:nvSpPr>
          <p:cNvPr id="29" name="Text Box 56" descr="© INSCALE GmbH, 26.05.2010&#10;http://www.presentationload.com/"/>
          <p:cNvSpPr txBox="1">
            <a:spLocks noChangeArrowheads="1"/>
          </p:cNvSpPr>
          <p:nvPr/>
        </p:nvSpPr>
        <p:spPr bwMode="gray">
          <a:xfrm>
            <a:off x="777241" y="3851260"/>
            <a:ext cx="1664236" cy="546303"/>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Cimpor, SGPS, sold by € 968m</a:t>
            </a:r>
            <a:endParaRPr lang="en-US" sz="700" noProof="1">
              <a:solidFill>
                <a:srgbClr val="000000"/>
              </a:solidFill>
              <a:latin typeface="Arial" panose="020B0604020202020204" pitchFamily="34" charset="0"/>
              <a:cs typeface="Arial" panose="020B0604020202020204" pitchFamily="34" charset="0"/>
            </a:endParaRPr>
          </a:p>
          <a:p>
            <a:pPr algn="l"/>
            <a:r>
              <a:rPr lang="en-US" sz="700" noProof="1" smtClean="0">
                <a:solidFill>
                  <a:srgbClr val="808080"/>
                </a:solidFill>
                <a:latin typeface="Arial" panose="020B0604020202020204" pitchFamily="34" charset="0"/>
                <a:cs typeface="Arial" panose="020B0604020202020204" pitchFamily="34" charset="0"/>
              </a:rPr>
              <a:t>Camargo Correa, S.A. buys a 22.17% stake from Teixeira Duarte</a:t>
            </a:r>
            <a:endParaRPr lang="en-US" sz="700" noProof="1">
              <a:solidFill>
                <a:srgbClr val="808080"/>
              </a:solidFill>
              <a:latin typeface="Arial" panose="020B0604020202020204" pitchFamily="34" charset="0"/>
              <a:cs typeface="Arial" panose="020B0604020202020204" pitchFamily="34" charset="0"/>
            </a:endParaRPr>
          </a:p>
        </p:txBody>
      </p:sp>
      <p:sp>
        <p:nvSpPr>
          <p:cNvPr id="30" name="Line 55" descr="© INSCALE GmbH, 26.05.2010&#10;http://www.presentationload.com/"/>
          <p:cNvSpPr>
            <a:spLocks noChangeShapeType="1"/>
          </p:cNvSpPr>
          <p:nvPr/>
        </p:nvSpPr>
        <p:spPr bwMode="gray">
          <a:xfrm flipV="1">
            <a:off x="3695236" y="5465397"/>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32" name="Text Box 56" descr="© INSCALE GmbH, 26.05.2010&#10;http://www.presentationload.com/"/>
          <p:cNvSpPr txBox="1">
            <a:spLocks noChangeArrowheads="1"/>
          </p:cNvSpPr>
          <p:nvPr/>
        </p:nvSpPr>
        <p:spPr bwMode="gray">
          <a:xfrm>
            <a:off x="4476439" y="5160711"/>
            <a:ext cx="1592037" cy="713016"/>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Brisa-Auto Estradas de Portugal, S.A, sold by € 4.2b</a:t>
            </a:r>
            <a:endParaRPr lang="en-US" sz="700" noProof="1">
              <a:solidFill>
                <a:srgbClr val="000000"/>
              </a:solidFill>
              <a:latin typeface="Arial" panose="020B0604020202020204" pitchFamily="34" charset="0"/>
              <a:cs typeface="Arial" panose="020B0604020202020204" pitchFamily="34" charset="0"/>
            </a:endParaRPr>
          </a:p>
          <a:p>
            <a:pPr algn="l"/>
            <a:r>
              <a:rPr lang="en-US" sz="700" noProof="1" smtClean="0">
                <a:solidFill>
                  <a:srgbClr val="808080"/>
                </a:solidFill>
                <a:latin typeface="Arial" panose="020B0604020202020204" pitchFamily="34" charset="0"/>
                <a:cs typeface="Arial" panose="020B0604020202020204" pitchFamily="34" charset="0"/>
              </a:rPr>
              <a:t>Tagus Holding Sarl buys a 50.43% stake</a:t>
            </a:r>
            <a:endParaRPr lang="en-US" sz="700" noProof="1">
              <a:solidFill>
                <a:srgbClr val="808080"/>
              </a:solidFill>
              <a:latin typeface="Arial" panose="020B0604020202020204" pitchFamily="34" charset="0"/>
              <a:cs typeface="Arial" panose="020B0604020202020204" pitchFamily="34" charset="0"/>
            </a:endParaRPr>
          </a:p>
        </p:txBody>
      </p:sp>
      <p:sp>
        <p:nvSpPr>
          <p:cNvPr id="33" name="Line 55" descr="© INSCALE GmbH, 26.05.2010&#10;http://www.presentationload.com/"/>
          <p:cNvSpPr>
            <a:spLocks noChangeShapeType="1"/>
          </p:cNvSpPr>
          <p:nvPr/>
        </p:nvSpPr>
        <p:spPr bwMode="gray">
          <a:xfrm flipV="1">
            <a:off x="3675020" y="6466069"/>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
        <p:nvSpPr>
          <p:cNvPr id="34" name="Text Box 56" descr="© INSCALE GmbH, 26.05.2010&#10;http://www.presentationload.com/"/>
          <p:cNvSpPr txBox="1">
            <a:spLocks noChangeArrowheads="1"/>
          </p:cNvSpPr>
          <p:nvPr/>
        </p:nvSpPr>
        <p:spPr bwMode="gray">
          <a:xfrm>
            <a:off x="4476439" y="5946980"/>
            <a:ext cx="1592037" cy="546303"/>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Mota Engil SGPS spinsoff its business in Africa</a:t>
            </a:r>
            <a:endParaRPr lang="en-US" sz="700" noProof="1">
              <a:solidFill>
                <a:srgbClr val="000000"/>
              </a:solidFill>
              <a:latin typeface="Arial" panose="020B0604020202020204" pitchFamily="34" charset="0"/>
              <a:cs typeface="Arial" panose="020B0604020202020204" pitchFamily="34" charset="0"/>
            </a:endParaRPr>
          </a:p>
          <a:p>
            <a:pPr algn="l"/>
            <a:r>
              <a:rPr lang="en-US" sz="700" noProof="1" smtClean="0">
                <a:solidFill>
                  <a:srgbClr val="808080"/>
                </a:solidFill>
                <a:latin typeface="Arial" panose="020B0604020202020204" pitchFamily="34" charset="0"/>
                <a:cs typeface="Arial" panose="020B0604020202020204" pitchFamily="34" charset="0"/>
              </a:rPr>
              <a:t>Amounting in  € 230m</a:t>
            </a:r>
            <a:endParaRPr lang="en-US" sz="700" noProof="1">
              <a:solidFill>
                <a:srgbClr val="808080"/>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5"/>
          </p:nvPr>
        </p:nvSpPr>
        <p:spPr/>
        <p:txBody>
          <a:bodyPr/>
          <a:lstStyle/>
          <a:p>
            <a:pPr>
              <a:defRPr/>
            </a:pPr>
            <a:fld id="{B8325105-167D-4862-BDE6-B81FF841FD87}" type="slidenum">
              <a:rPr lang="en-US" smtClean="0"/>
              <a:pPr>
                <a:defRPr/>
              </a:pPr>
              <a:t>54</a:t>
            </a:fld>
            <a:endParaRPr lang="en-US" dirty="0"/>
          </a:p>
        </p:txBody>
      </p:sp>
      <p:sp>
        <p:nvSpPr>
          <p:cNvPr id="27" name="Text Box 56" descr="© INSCALE GmbH, 26.05.2010&#10;http://www.presentationload.com/"/>
          <p:cNvSpPr txBox="1">
            <a:spLocks noChangeArrowheads="1"/>
          </p:cNvSpPr>
          <p:nvPr/>
        </p:nvSpPr>
        <p:spPr bwMode="gray">
          <a:xfrm>
            <a:off x="948462" y="6323423"/>
            <a:ext cx="1592037" cy="546303"/>
          </a:xfrm>
          <a:prstGeom prst="rect">
            <a:avLst/>
          </a:prstGeom>
          <a:noFill/>
          <a:ln w="9525">
            <a:noFill/>
            <a:miter lim="800000"/>
            <a:headEnd/>
            <a:tailEnd/>
          </a:ln>
          <a:effectLst/>
        </p:spPr>
        <p:txBody>
          <a:bodyPr wrap="square" lIns="0" tIns="0" rIns="0">
            <a:spAutoFit/>
          </a:bodyPr>
          <a:lstStyle/>
          <a:p>
            <a:pPr algn="l"/>
            <a:r>
              <a:rPr lang="en-US" sz="700" noProof="1" smtClean="0">
                <a:solidFill>
                  <a:srgbClr val="000000"/>
                </a:solidFill>
                <a:latin typeface="Arial" panose="020B0604020202020204" pitchFamily="34" charset="0"/>
                <a:cs typeface="Arial" panose="020B0604020202020204" pitchFamily="34" charset="0"/>
              </a:rPr>
              <a:t>Tertir sold by Mota Engil SGPS and Novo Banco </a:t>
            </a:r>
          </a:p>
          <a:p>
            <a:pPr algn="l"/>
            <a:r>
              <a:rPr lang="en-US" sz="700" noProof="1" smtClean="0">
                <a:solidFill>
                  <a:srgbClr val="808080"/>
                </a:solidFill>
                <a:latin typeface="Arial" panose="020B0604020202020204" pitchFamily="34" charset="0"/>
                <a:cs typeface="Arial" panose="020B0604020202020204" pitchFamily="34" charset="0"/>
              </a:rPr>
              <a:t>Bought by Yildirim (Tukey) for  € 335m</a:t>
            </a:r>
            <a:endParaRPr lang="en-US" sz="700" noProof="1">
              <a:solidFill>
                <a:srgbClr val="808080"/>
              </a:solidFill>
              <a:latin typeface="Arial" panose="020B0604020202020204" pitchFamily="34" charset="0"/>
              <a:cs typeface="Arial" panose="020B0604020202020204" pitchFamily="34" charset="0"/>
            </a:endParaRPr>
          </a:p>
        </p:txBody>
      </p:sp>
      <p:sp>
        <p:nvSpPr>
          <p:cNvPr id="31" name="Line 55" descr="© INSCALE GmbH, 26.05.2010&#10;http://www.presentationload.com/"/>
          <p:cNvSpPr>
            <a:spLocks noChangeShapeType="1"/>
          </p:cNvSpPr>
          <p:nvPr/>
        </p:nvSpPr>
        <p:spPr bwMode="gray">
          <a:xfrm flipV="1">
            <a:off x="2185992" y="6835269"/>
            <a:ext cx="749816" cy="0"/>
          </a:xfrm>
          <a:prstGeom prst="line">
            <a:avLst/>
          </a:prstGeom>
          <a:noFill/>
          <a:ln w="19050">
            <a:solidFill>
              <a:schemeClr val="accent2"/>
            </a:solidFill>
            <a:prstDash val="sysDot"/>
            <a:round/>
            <a:headEnd/>
            <a:tailEnd/>
          </a:ln>
          <a:effectLst/>
        </p:spPr>
        <p:txBody>
          <a:bodyPr/>
          <a:lstStyle/>
          <a:p>
            <a:endParaRPr lang="en-GB" dirty="0">
              <a:solidFill>
                <a:srgbClr val="808080"/>
              </a:solidFill>
              <a:latin typeface="EYInterstate Light" panose="02000506000000020004" pitchFamily="2" charset="0"/>
              <a:cs typeface="Arial" panose="020B0604020202020204" pitchFamily="34" charset="0"/>
            </a:endParaRPr>
          </a:p>
        </p:txBody>
      </p:sp>
    </p:spTree>
    <p:extLst>
      <p:ext uri="{BB962C8B-B14F-4D97-AF65-F5344CB8AC3E}">
        <p14:creationId xmlns:p14="http://schemas.microsoft.com/office/powerpoint/2010/main" val="11439769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0471"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Slide Number Placeholder 1"/>
          <p:cNvSpPr>
            <a:spLocks noGrp="1"/>
          </p:cNvSpPr>
          <p:nvPr>
            <p:ph type="sldNum" sz="quarter" idx="15"/>
          </p:nvPr>
        </p:nvSpPr>
        <p:spPr/>
        <p:txBody>
          <a:bodyPr/>
          <a:lstStyle/>
          <a:p>
            <a:pPr>
              <a:defRPr/>
            </a:pPr>
            <a:fld id="{B8325105-167D-4862-BDE6-B81FF841FD87}" type="slidenum">
              <a:rPr lang="en-US" smtClean="0"/>
              <a:pPr>
                <a:defRPr/>
              </a:pPr>
              <a:t>55</a:t>
            </a:fld>
            <a:endParaRPr lang="en-US" dirty="0"/>
          </a:p>
        </p:txBody>
      </p:sp>
      <p:sp>
        <p:nvSpPr>
          <p:cNvPr id="35" name="Title 5"/>
          <p:cNvSpPr txBox="1">
            <a:spLocks/>
          </p:cNvSpPr>
          <p:nvPr/>
        </p:nvSpPr>
        <p:spPr>
          <a:xfrm>
            <a:off x="538163" y="556377"/>
            <a:ext cx="5516880" cy="1217611"/>
          </a:xfrm>
          <a:prstGeom prst="rect">
            <a:avLst/>
          </a:prstGeom>
        </p:spPr>
        <p:txBody>
          <a:bodyPr vert="horz" lIns="91440" tIns="45720" rIns="91440" bIns="45720" rtlCol="0" anchor="t">
            <a:normAutofit/>
          </a:bodyPr>
          <a:lstStyle>
            <a:lvl1pPr algn="l" defTabSz="913926" rtl="0" eaLnBrk="1" fontAlgn="base" hangingPunct="1">
              <a:lnSpc>
                <a:spcPts val="2698"/>
              </a:lnSpc>
              <a:spcBef>
                <a:spcPct val="0"/>
              </a:spcBef>
              <a:spcAft>
                <a:spcPct val="0"/>
              </a:spcAft>
              <a:defRPr lang="en-US" sz="2400" b="1" dirty="0">
                <a:solidFill>
                  <a:schemeClr val="tx1"/>
                </a:solidFill>
                <a:latin typeface="EYInterstate Regular" panose="02000503020000020004" pitchFamily="2" charset="0"/>
                <a:ea typeface="+mn-ea"/>
                <a:cs typeface="+mn-cs"/>
              </a:defRPr>
            </a:lvl1pPr>
            <a:lvl2pPr algn="l" defTabSz="913926" rtl="0" eaLnBrk="1" fontAlgn="base" hangingPunct="1">
              <a:lnSpc>
                <a:spcPts val="2698"/>
              </a:lnSpc>
              <a:spcBef>
                <a:spcPct val="0"/>
              </a:spcBef>
              <a:spcAft>
                <a:spcPct val="0"/>
              </a:spcAft>
              <a:defRPr sz="2200">
                <a:solidFill>
                  <a:schemeClr val="tx1"/>
                </a:solidFill>
                <a:latin typeface="EYInterstate" pitchFamily="2" charset="0"/>
              </a:defRPr>
            </a:lvl2pPr>
            <a:lvl3pPr algn="l" defTabSz="913926" rtl="0" eaLnBrk="1" fontAlgn="base" hangingPunct="1">
              <a:lnSpc>
                <a:spcPts val="2698"/>
              </a:lnSpc>
              <a:spcBef>
                <a:spcPct val="0"/>
              </a:spcBef>
              <a:spcAft>
                <a:spcPct val="0"/>
              </a:spcAft>
              <a:defRPr sz="2200">
                <a:solidFill>
                  <a:schemeClr val="tx1"/>
                </a:solidFill>
                <a:latin typeface="EYInterstate" pitchFamily="2" charset="0"/>
              </a:defRPr>
            </a:lvl3pPr>
            <a:lvl4pPr algn="l" defTabSz="913926" rtl="0" eaLnBrk="1" fontAlgn="base" hangingPunct="1">
              <a:lnSpc>
                <a:spcPts val="2698"/>
              </a:lnSpc>
              <a:spcBef>
                <a:spcPct val="0"/>
              </a:spcBef>
              <a:spcAft>
                <a:spcPct val="0"/>
              </a:spcAft>
              <a:defRPr sz="2200">
                <a:solidFill>
                  <a:schemeClr val="tx1"/>
                </a:solidFill>
                <a:latin typeface="EYInterstate" pitchFamily="2" charset="0"/>
              </a:defRPr>
            </a:lvl4pPr>
            <a:lvl5pPr algn="l" defTabSz="913926" rtl="0" eaLnBrk="1" fontAlgn="base" hangingPunct="1">
              <a:lnSpc>
                <a:spcPts val="2698"/>
              </a:lnSpc>
              <a:spcBef>
                <a:spcPct val="0"/>
              </a:spcBef>
              <a:spcAft>
                <a:spcPct val="0"/>
              </a:spcAft>
              <a:defRPr sz="2200">
                <a:solidFill>
                  <a:schemeClr val="tx1"/>
                </a:solidFill>
                <a:latin typeface="EYInterstate" pitchFamily="2" charset="0"/>
              </a:defRPr>
            </a:lvl5pPr>
            <a:lvl6pPr marL="419793" algn="l" defTabSz="913926" rtl="0" eaLnBrk="1" fontAlgn="base" hangingPunct="1">
              <a:lnSpc>
                <a:spcPts val="2698"/>
              </a:lnSpc>
              <a:spcBef>
                <a:spcPct val="0"/>
              </a:spcBef>
              <a:spcAft>
                <a:spcPct val="0"/>
              </a:spcAft>
              <a:defRPr sz="2200">
                <a:solidFill>
                  <a:schemeClr val="tx1"/>
                </a:solidFill>
                <a:latin typeface="EYInterstate" pitchFamily="2" charset="0"/>
              </a:defRPr>
            </a:lvl6pPr>
            <a:lvl7pPr marL="839588" algn="l" defTabSz="913926" rtl="0" eaLnBrk="1" fontAlgn="base" hangingPunct="1">
              <a:lnSpc>
                <a:spcPts val="2698"/>
              </a:lnSpc>
              <a:spcBef>
                <a:spcPct val="0"/>
              </a:spcBef>
              <a:spcAft>
                <a:spcPct val="0"/>
              </a:spcAft>
              <a:defRPr sz="2200">
                <a:solidFill>
                  <a:schemeClr val="tx1"/>
                </a:solidFill>
                <a:latin typeface="EYInterstate" pitchFamily="2" charset="0"/>
              </a:defRPr>
            </a:lvl7pPr>
            <a:lvl8pPr marL="1259380" algn="l" defTabSz="913926" rtl="0" eaLnBrk="1" fontAlgn="base" hangingPunct="1">
              <a:lnSpc>
                <a:spcPts val="2698"/>
              </a:lnSpc>
              <a:spcBef>
                <a:spcPct val="0"/>
              </a:spcBef>
              <a:spcAft>
                <a:spcPct val="0"/>
              </a:spcAft>
              <a:defRPr sz="2200">
                <a:solidFill>
                  <a:schemeClr val="tx1"/>
                </a:solidFill>
                <a:latin typeface="EYInterstate" pitchFamily="2" charset="0"/>
              </a:defRPr>
            </a:lvl8pPr>
            <a:lvl9pPr marL="1679175" algn="l" defTabSz="913926" rtl="0" eaLnBrk="1" fontAlgn="base" hangingPunct="1">
              <a:lnSpc>
                <a:spcPts val="2698"/>
              </a:lnSpc>
              <a:spcBef>
                <a:spcPct val="0"/>
              </a:spcBef>
              <a:spcAft>
                <a:spcPct val="0"/>
              </a:spcAft>
              <a:defRPr sz="2200">
                <a:solidFill>
                  <a:schemeClr val="tx1"/>
                </a:solidFill>
                <a:latin typeface="EYInterstate" pitchFamily="2" charset="0"/>
              </a:defRPr>
            </a:lvl9pPr>
          </a:lstStyle>
          <a:p>
            <a:r>
              <a:rPr lang="en-US" sz="2200" dirty="0" smtClean="0">
                <a:latin typeface="Arial" panose="020B0604020202020204" pitchFamily="34" charset="0"/>
                <a:cs typeface="Arial" panose="020B0604020202020204" pitchFamily="34" charset="0"/>
              </a:rPr>
              <a:t>Infrastructure and Construction Sector</a:t>
            </a:r>
          </a:p>
          <a:p>
            <a:r>
              <a:rPr lang="en-US" sz="2200" kern="0" dirty="0" smtClean="0">
                <a:solidFill>
                  <a:schemeClr val="accent2"/>
                </a:solidFill>
                <a:latin typeface="Arial" panose="020B0604020202020204" pitchFamily="34" charset="0"/>
                <a:cs typeface="Arial" panose="020B0604020202020204" pitchFamily="34" charset="0"/>
              </a:rPr>
              <a:t>What can India gain? </a:t>
            </a:r>
            <a:endParaRPr lang="en-US" sz="2200" kern="0" dirty="0">
              <a:solidFill>
                <a:schemeClr val="accent2"/>
              </a:solidFill>
              <a:latin typeface="Arial" panose="020B0604020202020204" pitchFamily="34" charset="0"/>
              <a:cs typeface="Arial" panose="020B0604020202020204" pitchFamily="34" charset="0"/>
            </a:endParaRPr>
          </a:p>
        </p:txBody>
      </p:sp>
      <p:cxnSp>
        <p:nvCxnSpPr>
          <p:cNvPr id="37" name="Straight Connector 36"/>
          <p:cNvCxnSpPr/>
          <p:nvPr/>
        </p:nvCxnSpPr>
        <p:spPr bwMode="auto">
          <a:xfrm>
            <a:off x="629464" y="2312196"/>
            <a:ext cx="914400" cy="91440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oup 37"/>
          <p:cNvGrpSpPr/>
          <p:nvPr/>
        </p:nvGrpSpPr>
        <p:grpSpPr>
          <a:xfrm>
            <a:off x="570806" y="1471945"/>
            <a:ext cx="5582745" cy="230176"/>
            <a:chOff x="570806" y="1876855"/>
            <a:chExt cx="5582745" cy="230176"/>
          </a:xfrm>
        </p:grpSpPr>
        <p:cxnSp>
          <p:nvCxnSpPr>
            <p:cNvPr id="39" name="Straight Connector 38"/>
            <p:cNvCxnSpPr/>
            <p:nvPr/>
          </p:nvCxnSpPr>
          <p:spPr bwMode="auto">
            <a:xfrm>
              <a:off x="666443" y="2107031"/>
              <a:ext cx="5487108" cy="0"/>
            </a:xfrm>
            <a:prstGeom prst="line">
              <a:avLst/>
            </a:prstGeom>
            <a:ln/>
            <a:extLst/>
          </p:spPr>
          <p:style>
            <a:lnRef idx="1">
              <a:schemeClr val="dk1"/>
            </a:lnRef>
            <a:fillRef idx="0">
              <a:schemeClr val="dk1"/>
            </a:fillRef>
            <a:effectRef idx="0">
              <a:schemeClr val="dk1"/>
            </a:effectRef>
            <a:fontRef idx="minor">
              <a:schemeClr val="tx1"/>
            </a:fontRef>
          </p:style>
        </p:cxnSp>
        <p:sp>
          <p:nvSpPr>
            <p:cNvPr id="40" name="Text Placeholder 6"/>
            <p:cNvSpPr txBox="1">
              <a:spLocks/>
            </p:cNvSpPr>
            <p:nvPr/>
          </p:nvSpPr>
          <p:spPr>
            <a:xfrm>
              <a:off x="570806" y="1876855"/>
              <a:ext cx="4437922" cy="23017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Indian reality</a:t>
              </a:r>
            </a:p>
          </p:txBody>
        </p:sp>
      </p:grpSp>
      <p:sp>
        <p:nvSpPr>
          <p:cNvPr id="41" name="Rectangle 40"/>
          <p:cNvSpPr/>
          <p:nvPr/>
        </p:nvSpPr>
        <p:spPr bwMode="auto">
          <a:xfrm>
            <a:off x="645325" y="1834907"/>
            <a:ext cx="1784710" cy="4297680"/>
          </a:xfrm>
          <a:prstGeom prst="rect">
            <a:avLst/>
          </a:prstGeom>
          <a:solidFill>
            <a:schemeClr val="accent3">
              <a:lumMod val="95000"/>
            </a:schemeClr>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GB" sz="1100" b="0" i="0" u="none" strike="noStrike" cap="none" normalizeH="0" baseline="0" smtClean="0">
              <a:ln>
                <a:noFill/>
              </a:ln>
              <a:solidFill>
                <a:srgbClr val="010024"/>
              </a:solidFill>
              <a:effectLst/>
              <a:latin typeface="EYInterstate Regular" pitchFamily="1" charset="0"/>
            </a:endParaRPr>
          </a:p>
        </p:txBody>
      </p:sp>
      <p:graphicFrame>
        <p:nvGraphicFramePr>
          <p:cNvPr id="42" name="Table 41"/>
          <p:cNvGraphicFramePr>
            <a:graphicFrameLocks noGrp="1"/>
          </p:cNvGraphicFramePr>
          <p:nvPr>
            <p:extLst>
              <p:ext uri="{D42A27DB-BD31-4B8C-83A1-F6EECF244321}">
                <p14:modId xmlns:p14="http://schemas.microsoft.com/office/powerpoint/2010/main" val="2354299477"/>
              </p:ext>
            </p:extLst>
          </p:nvPr>
        </p:nvGraphicFramePr>
        <p:xfrm>
          <a:off x="714152" y="1790950"/>
          <a:ext cx="1632186" cy="2177760"/>
        </p:xfrm>
        <a:graphic>
          <a:graphicData uri="http://schemas.openxmlformats.org/drawingml/2006/table">
            <a:tbl>
              <a:tblPr firstRow="1" bandRow="1">
                <a:tableStyleId>{5C22544A-7EE6-4342-B048-85BDC9FD1C3A}</a:tableStyleId>
              </a:tblPr>
              <a:tblGrid>
                <a:gridCol w="1632186"/>
              </a:tblGrid>
              <a:tr h="144870">
                <a:tc>
                  <a:txBody>
                    <a:bodyPr/>
                    <a:lstStyle/>
                    <a:p>
                      <a:r>
                        <a:rPr lang="en-US" sz="1050" b="1" noProof="0" dirty="0" smtClean="0">
                          <a:solidFill>
                            <a:srgbClr val="7030A0"/>
                          </a:solidFill>
                          <a:latin typeface="Arial" panose="020B0604020202020204" pitchFamily="34" charset="0"/>
                          <a:cs typeface="Arial" panose="020B0604020202020204" pitchFamily="34" charset="0"/>
                        </a:rPr>
                        <a:t>Key Sector</a:t>
                      </a:r>
                    </a:p>
                  </a:txBody>
                  <a:tcPr marL="36000" marR="36000" marT="72000">
                    <a:lnL w="12700" cmpd="sng">
                      <a:noFill/>
                    </a:lnL>
                    <a:lnR w="12700" cmpd="sng">
                      <a:noFill/>
                    </a:lnR>
                    <a:lnT w="12700" cmpd="sng">
                      <a:noFill/>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r>
              <a:tr h="516253">
                <a:tc>
                  <a:txBody>
                    <a:bodyPr/>
                    <a:lstStyle/>
                    <a:p>
                      <a:pPr algn="l">
                        <a:spcAft>
                          <a:spcPts val="600"/>
                        </a:spcAft>
                      </a:pPr>
                      <a:r>
                        <a:rPr lang="en-IN" sz="900" dirty="0" smtClean="0"/>
                        <a:t>Infrastructure</a:t>
                      </a:r>
                      <a:r>
                        <a:rPr lang="en-IN" sz="900" baseline="0" dirty="0" smtClean="0"/>
                        <a:t> </a:t>
                      </a:r>
                      <a:r>
                        <a:rPr lang="en-IN" sz="900" dirty="0" smtClean="0"/>
                        <a:t>is the key focus area</a:t>
                      </a:r>
                      <a:r>
                        <a:rPr lang="en-IN" sz="900" baseline="0" dirty="0" smtClean="0"/>
                        <a:t> of government to achieve the economic progress.</a:t>
                      </a:r>
                      <a:endParaRPr lang="en-US" sz="900" noProof="0" dirty="0" smtClean="0">
                        <a:solidFill>
                          <a:srgbClr val="646464"/>
                        </a:solidFill>
                        <a:latin typeface="Arial" panose="020B0604020202020204" pitchFamily="34" charset="0"/>
                        <a:cs typeface="Arial" panose="020B0604020202020204" pitchFamily="34" charset="0"/>
                      </a:endParaRPr>
                    </a:p>
                  </a:txBody>
                  <a:tcPr marL="36000" marR="36000" marT="72000">
                    <a:lnL w="12700" cmpd="sng">
                      <a:noFill/>
                    </a:lnL>
                    <a:lnR w="12700" cmpd="sng">
                      <a:noFill/>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1448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smtClean="0">
                          <a:solidFill>
                            <a:schemeClr val="tx1"/>
                          </a:solidFill>
                          <a:latin typeface="Arial" panose="020B0604020202020204" pitchFamily="34" charset="0"/>
                          <a:ea typeface="+mn-ea"/>
                          <a:cs typeface="Arial" panose="020B0604020202020204" pitchFamily="34" charset="0"/>
                        </a:rPr>
                        <a:t>Market potential</a:t>
                      </a:r>
                    </a:p>
                  </a:txBody>
                  <a:tcPr marL="36000" marR="36000" marT="7200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15779">
                <a:tc>
                  <a:txBody>
                    <a:bodyPr/>
                    <a:lstStyle/>
                    <a:p>
                      <a:pPr marL="182880" marR="0" lvl="0" indent="-182880" algn="l" defTabSz="839588" rtl="0" eaLnBrk="1" fontAlgn="auto" latinLnBrk="0" hangingPunct="1">
                        <a:lnSpc>
                          <a:spcPct val="100000"/>
                        </a:lnSpc>
                        <a:spcBef>
                          <a:spcPts val="0"/>
                        </a:spcBef>
                        <a:spcAft>
                          <a:spcPts val="600"/>
                        </a:spcAft>
                        <a:buClr>
                          <a:srgbClr val="808080"/>
                        </a:buClr>
                        <a:buSzPct val="70000"/>
                        <a:buFontTx/>
                        <a:buChar char="►"/>
                        <a:tabLst/>
                        <a:defRPr/>
                      </a:pPr>
                      <a:r>
                        <a:rPr lang="en-US" sz="900" noProof="0" dirty="0" smtClean="0">
                          <a:solidFill>
                            <a:srgbClr val="646464"/>
                          </a:solidFill>
                          <a:latin typeface="Arial" panose="020B0604020202020204" pitchFamily="34" charset="0"/>
                          <a:cs typeface="Arial" panose="020B0604020202020204" pitchFamily="34" charset="0"/>
                        </a:rPr>
                        <a:t>2</a:t>
                      </a:r>
                      <a:r>
                        <a:rPr lang="en-US" sz="900" baseline="30000" noProof="0" dirty="0" smtClean="0">
                          <a:solidFill>
                            <a:srgbClr val="646464"/>
                          </a:solidFill>
                          <a:latin typeface="Arial" panose="020B0604020202020204" pitchFamily="34" charset="0"/>
                          <a:cs typeface="Arial" panose="020B0604020202020204" pitchFamily="34" charset="0"/>
                        </a:rPr>
                        <a:t>nd</a:t>
                      </a:r>
                      <a:r>
                        <a:rPr lang="en-US" sz="900" noProof="0" dirty="0" smtClean="0">
                          <a:solidFill>
                            <a:srgbClr val="646464"/>
                          </a:solidFill>
                          <a:latin typeface="Arial" panose="020B0604020202020204" pitchFamily="34" charset="0"/>
                          <a:cs typeface="Arial" panose="020B0604020202020204" pitchFamily="34" charset="0"/>
                        </a:rPr>
                        <a:t> largest road network (4.87 million kilometer)</a:t>
                      </a:r>
                    </a:p>
                    <a:p>
                      <a:pPr marL="182880" marR="0" lvl="0" indent="-182880" algn="l" defTabSz="839588" rtl="0" eaLnBrk="1" fontAlgn="auto" latinLnBrk="0" hangingPunct="1">
                        <a:lnSpc>
                          <a:spcPct val="100000"/>
                        </a:lnSpc>
                        <a:spcBef>
                          <a:spcPts val="0"/>
                        </a:spcBef>
                        <a:spcAft>
                          <a:spcPts val="600"/>
                        </a:spcAft>
                        <a:buClr>
                          <a:srgbClr val="808080"/>
                        </a:buClr>
                        <a:buSzPct val="70000"/>
                        <a:buFontTx/>
                        <a:buChar char="►"/>
                        <a:tabLst/>
                        <a:defRPr/>
                      </a:pPr>
                      <a:r>
                        <a:rPr lang="en-US" sz="900" noProof="0" dirty="0" smtClean="0">
                          <a:solidFill>
                            <a:srgbClr val="646464"/>
                          </a:solidFill>
                          <a:latin typeface="Arial" panose="020B0604020202020204" pitchFamily="34" charset="0"/>
                          <a:cs typeface="Arial" panose="020B0604020202020204" pitchFamily="34" charset="0"/>
                        </a:rPr>
                        <a:t>4</a:t>
                      </a:r>
                      <a:r>
                        <a:rPr lang="en-US" sz="900" baseline="30000" noProof="0" dirty="0" smtClean="0">
                          <a:solidFill>
                            <a:srgbClr val="646464"/>
                          </a:solidFill>
                          <a:latin typeface="Arial" panose="020B0604020202020204" pitchFamily="34" charset="0"/>
                          <a:cs typeface="Arial" panose="020B0604020202020204" pitchFamily="34" charset="0"/>
                        </a:rPr>
                        <a:t>th</a:t>
                      </a:r>
                      <a:r>
                        <a:rPr lang="en-US" sz="900" noProof="0" dirty="0" smtClean="0">
                          <a:solidFill>
                            <a:srgbClr val="646464"/>
                          </a:solidFill>
                          <a:latin typeface="Arial" panose="020B0604020202020204" pitchFamily="34" charset="0"/>
                          <a:cs typeface="Arial" panose="020B0604020202020204" pitchFamily="34" charset="0"/>
                        </a:rPr>
                        <a:t> largest railway</a:t>
                      </a:r>
                      <a:r>
                        <a:rPr lang="en-US" sz="900" baseline="0" noProof="0" dirty="0" smtClean="0">
                          <a:solidFill>
                            <a:srgbClr val="646464"/>
                          </a:solidFill>
                          <a:latin typeface="Arial" panose="020B0604020202020204" pitchFamily="34" charset="0"/>
                          <a:cs typeface="Arial" panose="020B0604020202020204" pitchFamily="34" charset="0"/>
                        </a:rPr>
                        <a:t> length </a:t>
                      </a:r>
                      <a:r>
                        <a:rPr lang="en-US" sz="900" kern="1200" noProof="0" dirty="0" smtClean="0">
                          <a:solidFill>
                            <a:srgbClr val="646464"/>
                          </a:solidFill>
                          <a:latin typeface="Arial" panose="020B0604020202020204" pitchFamily="34" charset="0"/>
                          <a:ea typeface="+mn-ea"/>
                          <a:cs typeface="Arial" panose="020B0604020202020204" pitchFamily="34" charset="0"/>
                        </a:rPr>
                        <a:t>(</a:t>
                      </a:r>
                      <a:r>
                        <a:rPr lang="en-US" sz="900" kern="1200" dirty="0" smtClean="0">
                          <a:solidFill>
                            <a:srgbClr val="646464"/>
                          </a:solidFill>
                          <a:latin typeface="Arial" panose="020B0604020202020204" pitchFamily="34" charset="0"/>
                          <a:ea typeface="+mn-ea"/>
                          <a:cs typeface="Arial" panose="020B0604020202020204" pitchFamily="34" charset="0"/>
                        </a:rPr>
                        <a:t>65,808 kilometers)</a:t>
                      </a:r>
                    </a:p>
                    <a:p>
                      <a:pPr marL="182880" marR="0" lvl="0" indent="-182880" algn="l" defTabSz="839588" rtl="0" eaLnBrk="1" fontAlgn="auto" latinLnBrk="0" hangingPunct="1">
                        <a:lnSpc>
                          <a:spcPct val="100000"/>
                        </a:lnSpc>
                        <a:spcBef>
                          <a:spcPts val="0"/>
                        </a:spcBef>
                        <a:spcAft>
                          <a:spcPts val="600"/>
                        </a:spcAft>
                        <a:buClr>
                          <a:srgbClr val="808080"/>
                        </a:buClr>
                        <a:buSzPct val="70000"/>
                        <a:buFontTx/>
                        <a:buChar char="►"/>
                        <a:tabLst/>
                        <a:defRPr/>
                      </a:pPr>
                      <a:r>
                        <a:rPr lang="en-US" sz="900" kern="1200" noProof="0" dirty="0" smtClean="0">
                          <a:solidFill>
                            <a:srgbClr val="646464"/>
                          </a:solidFill>
                          <a:latin typeface="Arial" panose="020B0604020202020204" pitchFamily="34" charset="0"/>
                          <a:ea typeface="+mn-ea"/>
                          <a:cs typeface="Arial" panose="020B0604020202020204" pitchFamily="34" charset="0"/>
                        </a:rPr>
                        <a:t>3</a:t>
                      </a:r>
                      <a:r>
                        <a:rPr lang="en-US" sz="900" kern="1200" baseline="30000" noProof="0" dirty="0" smtClean="0">
                          <a:solidFill>
                            <a:srgbClr val="646464"/>
                          </a:solidFill>
                          <a:latin typeface="Arial" panose="020B0604020202020204" pitchFamily="34" charset="0"/>
                          <a:ea typeface="+mn-ea"/>
                          <a:cs typeface="Arial" panose="020B0604020202020204" pitchFamily="34" charset="0"/>
                        </a:rPr>
                        <a:t>rd</a:t>
                      </a:r>
                      <a:r>
                        <a:rPr lang="en-US" sz="900" kern="1200" noProof="0" dirty="0" smtClean="0">
                          <a:solidFill>
                            <a:srgbClr val="646464"/>
                          </a:solidFill>
                          <a:latin typeface="Arial" panose="020B0604020202020204" pitchFamily="34" charset="0"/>
                          <a:ea typeface="+mn-ea"/>
                          <a:cs typeface="Arial" panose="020B0604020202020204" pitchFamily="34" charset="0"/>
                        </a:rPr>
                        <a:t> largest</a:t>
                      </a:r>
                      <a:r>
                        <a:rPr lang="en-US" sz="900" kern="1200" baseline="0" noProof="0" dirty="0" smtClean="0">
                          <a:solidFill>
                            <a:srgbClr val="646464"/>
                          </a:solidFill>
                          <a:latin typeface="Arial" panose="020B0604020202020204" pitchFamily="34" charset="0"/>
                          <a:ea typeface="+mn-ea"/>
                          <a:cs typeface="Arial" panose="020B0604020202020204" pitchFamily="34" charset="0"/>
                        </a:rPr>
                        <a:t> electricity producer (1.2m </a:t>
                      </a:r>
                      <a:r>
                        <a:rPr lang="en-US" sz="900" kern="1200" baseline="0" noProof="0" dirty="0" err="1" smtClean="0">
                          <a:solidFill>
                            <a:srgbClr val="646464"/>
                          </a:solidFill>
                          <a:latin typeface="Arial" panose="020B0604020202020204" pitchFamily="34" charset="0"/>
                          <a:ea typeface="+mn-ea"/>
                          <a:cs typeface="Arial" panose="020B0604020202020204" pitchFamily="34" charset="0"/>
                        </a:rPr>
                        <a:t>GWh</a:t>
                      </a:r>
                      <a:r>
                        <a:rPr lang="en-US" sz="900" kern="1200" baseline="0" noProof="0" dirty="0" smtClean="0">
                          <a:solidFill>
                            <a:srgbClr val="646464"/>
                          </a:solidFill>
                          <a:latin typeface="Arial" panose="020B0604020202020204" pitchFamily="34" charset="0"/>
                          <a:ea typeface="+mn-ea"/>
                          <a:cs typeface="Arial" panose="020B0604020202020204" pitchFamily="34" charset="0"/>
                        </a:rPr>
                        <a:t>)</a:t>
                      </a:r>
                      <a:endParaRPr lang="en-US" sz="900" kern="1200" noProof="0" dirty="0" smtClean="0">
                        <a:solidFill>
                          <a:srgbClr val="646464"/>
                        </a:solidFill>
                        <a:latin typeface="Arial" panose="020B0604020202020204" pitchFamily="34" charset="0"/>
                        <a:ea typeface="+mn-ea"/>
                        <a:cs typeface="Arial" panose="020B0604020202020204" pitchFamily="34" charset="0"/>
                      </a:endParaRPr>
                    </a:p>
                  </a:txBody>
                  <a:tcPr marL="36000" marR="36000" marT="7200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43" name="Table 42"/>
          <p:cNvGraphicFramePr>
            <a:graphicFrameLocks noGrp="1"/>
          </p:cNvGraphicFramePr>
          <p:nvPr>
            <p:extLst>
              <p:ext uri="{D42A27DB-BD31-4B8C-83A1-F6EECF244321}">
                <p14:modId xmlns:p14="http://schemas.microsoft.com/office/powerpoint/2010/main" val="2989041244"/>
              </p:ext>
            </p:extLst>
          </p:nvPr>
        </p:nvGraphicFramePr>
        <p:xfrm>
          <a:off x="714152" y="4024768"/>
          <a:ext cx="1651319" cy="966960"/>
        </p:xfrm>
        <a:graphic>
          <a:graphicData uri="http://schemas.openxmlformats.org/drawingml/2006/table">
            <a:tbl>
              <a:tblPr firstRow="1" bandRow="1">
                <a:tableStyleId>{5C22544A-7EE6-4342-B048-85BDC9FD1C3A}</a:tableStyleId>
              </a:tblPr>
              <a:tblGrid>
                <a:gridCol w="1651319"/>
              </a:tblGrid>
              <a:tr h="1448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smtClean="0">
                          <a:solidFill>
                            <a:srgbClr val="C893C7"/>
                          </a:solidFill>
                          <a:latin typeface="Arial" panose="020B0604020202020204" pitchFamily="34" charset="0"/>
                          <a:ea typeface="+mn-ea"/>
                          <a:cs typeface="Arial" panose="020B0604020202020204" pitchFamily="34" charset="0"/>
                        </a:rPr>
                        <a:t>Huge investment potential</a:t>
                      </a:r>
                    </a:p>
                  </a:txBody>
                  <a:tcPr marL="36000" marR="36000" marT="72000">
                    <a:lnL w="12700" cmpd="sng">
                      <a:noFill/>
                    </a:lnL>
                    <a:lnR w="12700" cmpd="sng">
                      <a:noFill/>
                    </a:lnR>
                    <a:lnT w="12700" cmpd="sng">
                      <a:noFill/>
                    </a:lnT>
                    <a:lnB w="12700" cap="flat" cmpd="sng" algn="ctr">
                      <a:solidFill>
                        <a:srgbClr val="C893C7"/>
                      </a:solidFill>
                      <a:prstDash val="solid"/>
                      <a:round/>
                      <a:headEnd type="none" w="med" len="med"/>
                      <a:tailEnd type="none" w="med" len="med"/>
                    </a:lnB>
                    <a:lnTlToBr w="12700" cmpd="sng">
                      <a:noFill/>
                      <a:prstDash val="solid"/>
                    </a:lnTlToBr>
                    <a:lnBlToTr w="12700" cmpd="sng">
                      <a:noFill/>
                      <a:prstDash val="solid"/>
                    </a:lnBlToTr>
                    <a:noFill/>
                  </a:tcPr>
                </a:tc>
              </a:tr>
              <a:tr h="188591">
                <a:tc>
                  <a:txBody>
                    <a:bodyPr/>
                    <a:lstStyle/>
                    <a:p>
                      <a:pPr algn="l">
                        <a:spcAft>
                          <a:spcPts val="600"/>
                        </a:spcAft>
                      </a:pPr>
                      <a:r>
                        <a:rPr lang="en-IN" sz="900" noProof="0" dirty="0" smtClean="0">
                          <a:solidFill>
                            <a:srgbClr val="646464"/>
                          </a:solidFill>
                          <a:latin typeface="Arial" panose="020B0604020202020204" pitchFamily="34" charset="0"/>
                          <a:cs typeface="Arial" panose="020B0604020202020204" pitchFamily="34" charset="0"/>
                        </a:rPr>
                        <a:t>Indian has an investment potential</a:t>
                      </a:r>
                      <a:r>
                        <a:rPr lang="en-IN" sz="900" baseline="0" noProof="0" dirty="0" smtClean="0">
                          <a:solidFill>
                            <a:srgbClr val="646464"/>
                          </a:solidFill>
                          <a:latin typeface="Arial" panose="020B0604020202020204" pitchFamily="34" charset="0"/>
                          <a:cs typeface="Arial" panose="020B0604020202020204" pitchFamily="34" charset="0"/>
                        </a:rPr>
                        <a:t> of US$ 455bn in the </a:t>
                      </a:r>
                      <a:r>
                        <a:rPr lang="en-IN" sz="900" noProof="0" dirty="0" smtClean="0">
                          <a:solidFill>
                            <a:srgbClr val="646464"/>
                          </a:solidFill>
                          <a:latin typeface="Arial" panose="020B0604020202020204" pitchFamily="34" charset="0"/>
                          <a:cs typeface="Arial" panose="020B0604020202020204" pitchFamily="34" charset="0"/>
                        </a:rPr>
                        <a:t>infrastructure sector.</a:t>
                      </a:r>
                      <a:endParaRPr lang="en-US" sz="900" noProof="0" dirty="0" smtClean="0">
                        <a:solidFill>
                          <a:srgbClr val="646464"/>
                        </a:solidFill>
                        <a:latin typeface="Arial" panose="020B0604020202020204" pitchFamily="34" charset="0"/>
                        <a:cs typeface="Arial" panose="020B0604020202020204" pitchFamily="34" charset="0"/>
                      </a:endParaRPr>
                    </a:p>
                  </a:txBody>
                  <a:tcPr marL="36000" marR="36000" marT="72000">
                    <a:lnL w="12700" cmpd="sng">
                      <a:noFill/>
                    </a:lnL>
                    <a:lnR w="12700" cmpd="sng">
                      <a:noFill/>
                    </a:lnR>
                    <a:lnT w="12700" cap="flat" cmpd="sng" algn="ctr">
                      <a:solidFill>
                        <a:srgbClr val="C893C7"/>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44" name="Rectangle 43"/>
          <p:cNvSpPr/>
          <p:nvPr/>
        </p:nvSpPr>
        <p:spPr>
          <a:xfrm>
            <a:off x="2526195" y="1808124"/>
            <a:ext cx="3567478" cy="2816156"/>
          </a:xfrm>
          <a:prstGeom prst="rect">
            <a:avLst/>
          </a:prstGeom>
        </p:spPr>
        <p:txBody>
          <a:bodyPr wrap="square" lIns="0" rIns="0">
            <a:spAutoFit/>
          </a:bodyPr>
          <a:lstStyle/>
          <a:p>
            <a:pPr algn="l">
              <a:lnSpc>
                <a:spcPct val="100000"/>
              </a:lnSpc>
              <a:spcBef>
                <a:spcPts val="0"/>
              </a:spcBef>
              <a:spcAft>
                <a:spcPts val="300"/>
              </a:spcAft>
            </a:pPr>
            <a:r>
              <a:rPr lang="en-US" sz="900" dirty="0" smtClean="0">
                <a:solidFill>
                  <a:srgbClr val="646464"/>
                </a:solidFill>
                <a:latin typeface="Arial" panose="020B0604020202020204" pitchFamily="34" charset="0"/>
                <a:cs typeface="Arial" panose="020B0604020202020204" pitchFamily="34" charset="0"/>
              </a:rPr>
              <a:t>India is termed as a growing and developing economy and to sustain the economic development India has been focusing and spending on infrastructure, which accounts for </a:t>
            </a:r>
            <a:r>
              <a:rPr lang="en-IN" sz="900" dirty="0">
                <a:solidFill>
                  <a:srgbClr val="646464"/>
                </a:solidFill>
                <a:latin typeface="Arial" panose="020B0604020202020204" pitchFamily="34" charset="0"/>
                <a:cs typeface="Arial" panose="020B0604020202020204" pitchFamily="34" charset="0"/>
              </a:rPr>
              <a:t>c.10% of GDP during 2012-17 government </a:t>
            </a:r>
            <a:r>
              <a:rPr lang="en-IN" sz="900" dirty="0" smtClean="0">
                <a:solidFill>
                  <a:srgbClr val="646464"/>
                </a:solidFill>
                <a:latin typeface="Arial" panose="020B0604020202020204" pitchFamily="34" charset="0"/>
                <a:cs typeface="Arial" panose="020B0604020202020204" pitchFamily="34" charset="0"/>
              </a:rPr>
              <a:t>plan. Currently the government is targeting an investment of US</a:t>
            </a:r>
            <a:r>
              <a:rPr lang="en-IN" sz="900" dirty="0">
                <a:solidFill>
                  <a:srgbClr val="646464"/>
                </a:solidFill>
                <a:latin typeface="Arial" panose="020B0604020202020204" pitchFamily="34" charset="0"/>
                <a:cs typeface="Arial" panose="020B0604020202020204" pitchFamily="34" charset="0"/>
              </a:rPr>
              <a:t>$ 376.53 </a:t>
            </a:r>
            <a:r>
              <a:rPr lang="en-IN" sz="900" dirty="0" smtClean="0">
                <a:solidFill>
                  <a:srgbClr val="646464"/>
                </a:solidFill>
                <a:latin typeface="Arial" panose="020B0604020202020204" pitchFamily="34" charset="0"/>
                <a:cs typeface="Arial" panose="020B0604020202020204" pitchFamily="34" charset="0"/>
              </a:rPr>
              <a:t>billion in infrastructure over a period of 3 years.</a:t>
            </a:r>
            <a:endParaRPr lang="en-US" sz="900" dirty="0">
              <a:solidFill>
                <a:srgbClr val="646464"/>
              </a:solidFill>
              <a:latin typeface="Arial" panose="020B0604020202020204" pitchFamily="34" charset="0"/>
              <a:cs typeface="Arial" panose="020B0604020202020204" pitchFamily="34" charset="0"/>
            </a:endParaRPr>
          </a:p>
          <a:p>
            <a:pPr algn="l">
              <a:lnSpc>
                <a:spcPct val="100000"/>
              </a:lnSpc>
              <a:spcBef>
                <a:spcPts val="0"/>
              </a:spcBef>
              <a:spcAft>
                <a:spcPts val="300"/>
              </a:spcAft>
            </a:pPr>
            <a:r>
              <a:rPr lang="en-US" sz="900" dirty="0">
                <a:solidFill>
                  <a:srgbClr val="646464"/>
                </a:solidFill>
                <a:latin typeface="Arial" panose="020B0604020202020204" pitchFamily="34" charset="0"/>
                <a:cs typeface="Arial" panose="020B0604020202020204" pitchFamily="34" charset="0"/>
              </a:rPr>
              <a:t>Infrastructure and </a:t>
            </a:r>
            <a:r>
              <a:rPr lang="en-US" sz="900" dirty="0" smtClean="0">
                <a:solidFill>
                  <a:srgbClr val="646464"/>
                </a:solidFill>
                <a:latin typeface="Arial" panose="020B0604020202020204" pitchFamily="34" charset="0"/>
                <a:cs typeface="Arial" panose="020B0604020202020204" pitchFamily="34" charset="0"/>
              </a:rPr>
              <a:t>construction are one of the key sectors for the development of Indian economy with consistent focus being given by the government to their development and progress.</a:t>
            </a:r>
          </a:p>
          <a:p>
            <a:pPr algn="l">
              <a:lnSpc>
                <a:spcPct val="100000"/>
              </a:lnSpc>
              <a:spcBef>
                <a:spcPts val="0"/>
              </a:spcBef>
              <a:spcAft>
                <a:spcPts val="300"/>
              </a:spcAft>
            </a:pPr>
            <a:r>
              <a:rPr lang="en-US" sz="900" b="1" dirty="0" smtClean="0">
                <a:solidFill>
                  <a:srgbClr val="646464"/>
                </a:solidFill>
                <a:latin typeface="Arial" panose="020B0604020202020204" pitchFamily="34" charset="0"/>
                <a:cs typeface="Arial" panose="020B0604020202020204" pitchFamily="34" charset="0"/>
              </a:rPr>
              <a:t>Government initiatives and budgets:</a:t>
            </a:r>
            <a:endParaRPr lang="en-US" sz="900" dirty="0" smtClean="0">
              <a:solidFill>
                <a:srgbClr val="646464"/>
              </a:solidFill>
              <a:latin typeface="Arial" panose="020B0604020202020204" pitchFamily="34" charset="0"/>
              <a:cs typeface="Arial" panose="020B0604020202020204" pitchFamily="34" charset="0"/>
            </a:endParaRPr>
          </a:p>
          <a:p>
            <a:pPr marL="182880" indent="-182880" algn="l">
              <a:lnSpc>
                <a:spcPct val="100000"/>
              </a:lnSpc>
              <a:spcBef>
                <a:spcPts val="0"/>
              </a:spcBef>
              <a:spcAft>
                <a:spcPts val="300"/>
              </a:spcAft>
              <a:buClr>
                <a:srgbClr val="808080"/>
              </a:buClr>
              <a:buSzPct val="70000"/>
              <a:buChar char="►"/>
            </a:pPr>
            <a:r>
              <a:rPr lang="en-US" sz="900" dirty="0" smtClean="0">
                <a:solidFill>
                  <a:srgbClr val="646464"/>
                </a:solidFill>
                <a:latin typeface="Arial" panose="020B0604020202020204" pitchFamily="34" charset="0"/>
                <a:cs typeface="Arial" panose="020B0604020202020204" pitchFamily="34" charset="0"/>
              </a:rPr>
              <a:t>Focused to increase airway and road connectivity through setting 50 new airports in the next 3 years and 5 expressways.</a:t>
            </a:r>
          </a:p>
          <a:p>
            <a:pPr marL="182880" indent="-182880" algn="l">
              <a:lnSpc>
                <a:spcPct val="100000"/>
              </a:lnSpc>
              <a:spcBef>
                <a:spcPts val="0"/>
              </a:spcBef>
              <a:spcAft>
                <a:spcPts val="300"/>
              </a:spcAft>
              <a:buClr>
                <a:srgbClr val="808080"/>
              </a:buClr>
              <a:buSzPct val="70000"/>
              <a:buChar char="►"/>
            </a:pPr>
            <a:r>
              <a:rPr lang="en-US" sz="900" dirty="0" smtClean="0">
                <a:solidFill>
                  <a:srgbClr val="646464"/>
                </a:solidFill>
                <a:latin typeface="Arial" panose="020B0604020202020204" pitchFamily="34" charset="0"/>
                <a:cs typeface="Arial" panose="020B0604020202020204" pitchFamily="34" charset="0"/>
              </a:rPr>
              <a:t>Infrastructure companies allowed to raise ECB (External Commercial Borrowings) to an extent of US$ 750 million for a minimum maturity period of  5 years.</a:t>
            </a:r>
          </a:p>
          <a:p>
            <a:pPr marL="182880" indent="-182880" algn="l">
              <a:lnSpc>
                <a:spcPct val="100000"/>
              </a:lnSpc>
              <a:spcBef>
                <a:spcPts val="0"/>
              </a:spcBef>
              <a:spcAft>
                <a:spcPts val="300"/>
              </a:spcAft>
              <a:buClr>
                <a:srgbClr val="808080"/>
              </a:buClr>
              <a:buSzPct val="70000"/>
              <a:buChar char="►"/>
            </a:pPr>
            <a:r>
              <a:rPr lang="en-US" sz="900" dirty="0" smtClean="0">
                <a:solidFill>
                  <a:srgbClr val="646464"/>
                </a:solidFill>
                <a:latin typeface="Arial" panose="020B0604020202020204" pitchFamily="34" charset="0"/>
                <a:cs typeface="Arial" panose="020B0604020202020204" pitchFamily="34" charset="0"/>
              </a:rPr>
              <a:t>Promoting hybrid private public partnership model to increase know how and operational efficiency.</a:t>
            </a:r>
          </a:p>
          <a:p>
            <a:pPr marL="182880" indent="-182880" algn="l">
              <a:lnSpc>
                <a:spcPct val="100000"/>
              </a:lnSpc>
              <a:spcBef>
                <a:spcPts val="0"/>
              </a:spcBef>
              <a:spcAft>
                <a:spcPts val="300"/>
              </a:spcAft>
              <a:buClr>
                <a:srgbClr val="808080"/>
              </a:buClr>
              <a:buSzPct val="70000"/>
              <a:buChar char="►"/>
            </a:pPr>
            <a:r>
              <a:rPr lang="en-US" sz="900" dirty="0" smtClean="0">
                <a:solidFill>
                  <a:srgbClr val="646464"/>
                </a:solidFill>
                <a:latin typeface="Arial" panose="020B0604020202020204" pitchFamily="34" charset="0"/>
                <a:cs typeface="Arial" panose="020B0604020202020204" pitchFamily="34" charset="0"/>
              </a:rPr>
              <a:t>Consistent focus to increase basic urban infrastructure for urban development.</a:t>
            </a:r>
          </a:p>
        </p:txBody>
      </p:sp>
      <p:grpSp>
        <p:nvGrpSpPr>
          <p:cNvPr id="45" name="Group 44"/>
          <p:cNvGrpSpPr/>
          <p:nvPr/>
        </p:nvGrpSpPr>
        <p:grpSpPr>
          <a:xfrm>
            <a:off x="567063" y="6133068"/>
            <a:ext cx="5582745" cy="230176"/>
            <a:chOff x="666443" y="7238137"/>
            <a:chExt cx="5582745" cy="230176"/>
          </a:xfrm>
        </p:grpSpPr>
        <p:cxnSp>
          <p:nvCxnSpPr>
            <p:cNvPr id="46" name="Straight Connector 45"/>
            <p:cNvCxnSpPr/>
            <p:nvPr/>
          </p:nvCxnSpPr>
          <p:spPr bwMode="auto">
            <a:xfrm>
              <a:off x="762080" y="7468313"/>
              <a:ext cx="5487108" cy="0"/>
            </a:xfrm>
            <a:prstGeom prst="line">
              <a:avLst/>
            </a:prstGeom>
            <a:ln/>
            <a:extLst/>
          </p:spPr>
          <p:style>
            <a:lnRef idx="1">
              <a:schemeClr val="dk1"/>
            </a:lnRef>
            <a:fillRef idx="0">
              <a:schemeClr val="dk1"/>
            </a:fillRef>
            <a:effectRef idx="0">
              <a:schemeClr val="dk1"/>
            </a:effectRef>
            <a:fontRef idx="minor">
              <a:schemeClr val="tx1"/>
            </a:fontRef>
          </p:style>
        </p:cxnSp>
        <p:sp>
          <p:nvSpPr>
            <p:cNvPr id="47" name="Text Placeholder 6"/>
            <p:cNvSpPr txBox="1">
              <a:spLocks/>
            </p:cNvSpPr>
            <p:nvPr/>
          </p:nvSpPr>
          <p:spPr>
            <a:xfrm>
              <a:off x="666443" y="7238137"/>
              <a:ext cx="4437922" cy="23017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What can India gain?</a:t>
              </a:r>
            </a:p>
          </p:txBody>
        </p:sp>
      </p:grpSp>
      <p:sp>
        <p:nvSpPr>
          <p:cNvPr id="48" name="Text Placeholder 6"/>
          <p:cNvSpPr txBox="1">
            <a:spLocks/>
          </p:cNvSpPr>
          <p:nvPr/>
        </p:nvSpPr>
        <p:spPr>
          <a:xfrm>
            <a:off x="584505" y="6384830"/>
            <a:ext cx="5643497" cy="3321878"/>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nSpc>
                <a:spcPts val="1000"/>
              </a:lnSpc>
              <a:spcAft>
                <a:spcPts val="0"/>
              </a:spcAft>
            </a:pPr>
            <a:r>
              <a:rPr lang="en-US" sz="900" b="0" kern="0" dirty="0" smtClean="0">
                <a:latin typeface="Arial" panose="020B0604020202020204" pitchFamily="34" charset="0"/>
                <a:cs typeface="Arial" panose="020B0604020202020204" pitchFamily="34" charset="0"/>
              </a:rPr>
              <a:t>India, a growing economy, and Portugal, a country recovering from the economic crisis of 2008, looking for deeper economic </a:t>
            </a:r>
            <a:r>
              <a:rPr lang="en-US" sz="900" b="0" kern="0" dirty="0" err="1" smtClean="0">
                <a:latin typeface="Arial" panose="020B0604020202020204" pitchFamily="34" charset="0"/>
                <a:cs typeface="Arial" panose="020B0604020202020204" pitchFamily="34" charset="0"/>
              </a:rPr>
              <a:t>cooperations</a:t>
            </a:r>
            <a:r>
              <a:rPr lang="en-US" sz="900" b="0" kern="0" dirty="0" smtClean="0">
                <a:latin typeface="Arial" panose="020B0604020202020204" pitchFamily="34" charset="0"/>
                <a:cs typeface="Arial" panose="020B0604020202020204" pitchFamily="34" charset="0"/>
              </a:rPr>
              <a:t> </a:t>
            </a:r>
            <a:r>
              <a:rPr lang="en-US" sz="900" kern="0" dirty="0">
                <a:solidFill>
                  <a:schemeClr val="accent2"/>
                </a:solidFill>
                <a:latin typeface="Arial" panose="020B0604020202020204" pitchFamily="34" charset="0"/>
                <a:cs typeface="Arial" panose="020B0604020202020204" pitchFamily="34" charset="0"/>
              </a:rPr>
              <a:t>through enhancing trade and investment opportunities</a:t>
            </a:r>
            <a:r>
              <a:rPr lang="en-US" sz="900" b="0" kern="0" dirty="0" smtClean="0">
                <a:latin typeface="Arial" panose="020B0604020202020204" pitchFamily="34" charset="0"/>
                <a:cs typeface="Arial" panose="020B0604020202020204" pitchFamily="34" charset="0"/>
              </a:rPr>
              <a:t>. </a:t>
            </a:r>
          </a:p>
          <a:p>
            <a:pPr>
              <a:lnSpc>
                <a:spcPts val="1000"/>
              </a:lnSpc>
              <a:spcAft>
                <a:spcPts val="0"/>
              </a:spcAft>
            </a:pPr>
            <a:r>
              <a:rPr lang="en-US" sz="900" b="0" kern="0" dirty="0" smtClean="0">
                <a:latin typeface="Arial" panose="020B0604020202020204" pitchFamily="34" charset="0"/>
                <a:cs typeface="Arial" panose="020B0604020202020204" pitchFamily="34" charset="0"/>
              </a:rPr>
              <a:t>India and Portugal share similar priorities for the development of economic, financial, investments and employments, where both the countries can partner for mutual benefits into various sectors such as infrastructure relating to roads, ports and waterways. </a:t>
            </a:r>
          </a:p>
          <a:p>
            <a:pPr>
              <a:lnSpc>
                <a:spcPts val="1000"/>
              </a:lnSpc>
              <a:spcAft>
                <a:spcPts val="0"/>
              </a:spcAft>
            </a:pPr>
            <a:r>
              <a:rPr lang="en-US" sz="900" b="0" kern="0" dirty="0" smtClean="0">
                <a:latin typeface="Arial" panose="020B0604020202020204" pitchFamily="34" charset="0"/>
                <a:cs typeface="Arial" panose="020B0604020202020204" pitchFamily="34" charset="0"/>
              </a:rPr>
              <a:t>With the bilateral agreement signed between India and Portugal in January, 2017 on various pacts, the cooperation between the countries has the potential for enhancements to other sectors including Infrastructure. India's investment into Portugal's infrastructure will enable </a:t>
            </a:r>
            <a:r>
              <a:rPr lang="en-US" sz="900" kern="0" dirty="0">
                <a:solidFill>
                  <a:schemeClr val="accent2"/>
                </a:solidFill>
                <a:latin typeface="Arial" panose="020B0604020202020204" pitchFamily="34" charset="0"/>
                <a:cs typeface="Arial" panose="020B0604020202020204" pitchFamily="34" charset="0"/>
              </a:rPr>
              <a:t>access to new market and know how models</a:t>
            </a:r>
            <a:r>
              <a:rPr lang="en-US" sz="900" b="0" kern="0" dirty="0" smtClean="0">
                <a:latin typeface="Arial" panose="020B0604020202020204" pitchFamily="34" charset="0"/>
                <a:cs typeface="Arial" panose="020B0604020202020204" pitchFamily="34" charset="0"/>
              </a:rPr>
              <a:t>.</a:t>
            </a:r>
            <a:endParaRPr lang="en-US" sz="900" b="0" kern="0" dirty="0">
              <a:latin typeface="Arial" panose="020B0604020202020204" pitchFamily="34" charset="0"/>
              <a:cs typeface="Arial" panose="020B0604020202020204" pitchFamily="34" charset="0"/>
            </a:endParaRPr>
          </a:p>
          <a:p>
            <a:pPr>
              <a:lnSpc>
                <a:spcPts val="1000"/>
              </a:lnSpc>
              <a:spcAft>
                <a:spcPts val="0"/>
              </a:spcAft>
            </a:pPr>
            <a:r>
              <a:rPr lang="en-US" sz="900" b="0" kern="0" dirty="0" smtClean="0">
                <a:latin typeface="Arial" panose="020B0604020202020204" pitchFamily="34" charset="0"/>
                <a:cs typeface="Arial" panose="020B0604020202020204" pitchFamily="34" charset="0"/>
              </a:rPr>
              <a:t>A simplified tax and law </a:t>
            </a:r>
            <a:r>
              <a:rPr lang="en-US" sz="900" b="0" kern="0" dirty="0">
                <a:latin typeface="Arial" panose="020B0604020202020204" pitchFamily="34" charset="0"/>
                <a:cs typeface="Arial" panose="020B0604020202020204" pitchFamily="34" charset="0"/>
              </a:rPr>
              <a:t>procedures and investor friendly economic </a:t>
            </a:r>
            <a:r>
              <a:rPr lang="en-US" sz="900" b="0" kern="0" dirty="0" smtClean="0">
                <a:latin typeface="Arial" panose="020B0604020202020204" pitchFamily="34" charset="0"/>
                <a:cs typeface="Arial" panose="020B0604020202020204" pitchFamily="34" charset="0"/>
              </a:rPr>
              <a:t>environment for foreign investors, well developed physical and IT infrastructure, low cost labor and utilities create a favorable </a:t>
            </a:r>
            <a:r>
              <a:rPr lang="en-US" sz="900" b="0" kern="0" dirty="0">
                <a:latin typeface="Arial" panose="020B0604020202020204" pitchFamily="34" charset="0"/>
                <a:cs typeface="Arial" panose="020B0604020202020204" pitchFamily="34" charset="0"/>
              </a:rPr>
              <a:t>business </a:t>
            </a:r>
            <a:r>
              <a:rPr lang="en-US" sz="900" b="0" kern="0" dirty="0" smtClean="0">
                <a:latin typeface="Arial" panose="020B0604020202020204" pitchFamily="34" charset="0"/>
                <a:cs typeface="Arial" panose="020B0604020202020204" pitchFamily="34" charset="0"/>
              </a:rPr>
              <a:t>environment to set up a business in around 46 minutes in Portugal; compared to 89 days in India. Portugal is a service based economy and the market for </a:t>
            </a:r>
            <a:r>
              <a:rPr lang="en-IN" sz="900" kern="0" dirty="0">
                <a:solidFill>
                  <a:schemeClr val="accent2"/>
                </a:solidFill>
                <a:latin typeface="Arial" panose="020B0604020202020204" pitchFamily="34" charset="0"/>
                <a:cs typeface="Arial" panose="020B0604020202020204" pitchFamily="34" charset="0"/>
              </a:rPr>
              <a:t>construction and engineering are all set to expand </a:t>
            </a:r>
            <a:r>
              <a:rPr lang="en-IN" sz="900" b="0" dirty="0" smtClean="0">
                <a:latin typeface="Arial" panose="020B0604020202020204" pitchFamily="34" charset="0"/>
                <a:cs typeface="Arial" panose="020B0604020202020204" pitchFamily="34" charset="0"/>
              </a:rPr>
              <a:t>with the number of initiatives and tax benefits provided by the government.</a:t>
            </a:r>
          </a:p>
          <a:p>
            <a:pPr>
              <a:lnSpc>
                <a:spcPts val="1000"/>
              </a:lnSpc>
              <a:spcAft>
                <a:spcPts val="0"/>
              </a:spcAft>
            </a:pPr>
            <a:r>
              <a:rPr lang="en-IN" sz="900" b="0" kern="0" dirty="0" smtClean="0">
                <a:latin typeface="Arial" panose="020B0604020202020204" pitchFamily="34" charset="0"/>
                <a:cs typeface="Arial" panose="020B0604020202020204" pitchFamily="34" charset="0"/>
              </a:rPr>
              <a:t>Portugal has set </a:t>
            </a:r>
            <a:r>
              <a:rPr lang="en-IN" sz="900" b="0" kern="0" dirty="0">
                <a:latin typeface="Arial" panose="020B0604020202020204" pitchFamily="34" charset="0"/>
                <a:cs typeface="Arial" panose="020B0604020202020204" pitchFamily="34" charset="0"/>
              </a:rPr>
              <a:t>up “</a:t>
            </a:r>
            <a:r>
              <a:rPr lang="en-IN" sz="900" b="0" kern="0" dirty="0" err="1">
                <a:latin typeface="Arial" panose="020B0604020202020204" pitchFamily="34" charset="0"/>
                <a:cs typeface="Arial" panose="020B0604020202020204" pitchFamily="34" charset="0"/>
              </a:rPr>
              <a:t>Aicep</a:t>
            </a:r>
            <a:r>
              <a:rPr lang="en-IN" sz="900" b="0" kern="0" dirty="0">
                <a:latin typeface="Arial" panose="020B0604020202020204" pitchFamily="34" charset="0"/>
                <a:cs typeface="Arial" panose="020B0604020202020204" pitchFamily="34" charset="0"/>
              </a:rPr>
              <a:t> </a:t>
            </a:r>
            <a:r>
              <a:rPr lang="en-IN" sz="900" b="0" kern="0" dirty="0" smtClean="0">
                <a:latin typeface="Arial" panose="020B0604020202020204" pitchFamily="34" charset="0"/>
                <a:cs typeface="Arial" panose="020B0604020202020204" pitchFamily="34" charset="0"/>
              </a:rPr>
              <a:t>Portugal Global”, an agency for investment and foreign trade, to facilitate and promote business environment to invest in Portugal. The entity provides assistance to companies, including Indian companies, to set up base in Portugal, facilitate flow of information about business possibilities in Portugal. </a:t>
            </a:r>
            <a:r>
              <a:rPr lang="en-IN" sz="900" b="0" dirty="0">
                <a:solidFill>
                  <a:srgbClr val="545454"/>
                </a:solidFill>
                <a:latin typeface="Arial" panose="020B0604020202020204" pitchFamily="34" charset="0"/>
              </a:rPr>
              <a:t>It has also launched the Golden Visa residence programme, which is a simple and fast track residence permit programme </a:t>
            </a:r>
            <a:r>
              <a:rPr lang="en-IN" sz="900" b="0" dirty="0" smtClean="0">
                <a:solidFill>
                  <a:srgbClr val="545454"/>
                </a:solidFill>
                <a:latin typeface="Arial" panose="020B0604020202020204" pitchFamily="34" charset="0"/>
              </a:rPr>
              <a:t>to </a:t>
            </a:r>
            <a:r>
              <a:rPr lang="en-IN" sz="900" b="0" dirty="0">
                <a:solidFill>
                  <a:srgbClr val="545454"/>
                </a:solidFill>
                <a:latin typeface="Arial" panose="020B0604020202020204" pitchFamily="34" charset="0"/>
              </a:rPr>
              <a:t>attract foreign investment into the </a:t>
            </a:r>
            <a:r>
              <a:rPr lang="en-IN" sz="900" b="0" dirty="0" smtClean="0">
                <a:solidFill>
                  <a:srgbClr val="545454"/>
                </a:solidFill>
                <a:latin typeface="Arial" panose="020B0604020202020204" pitchFamily="34" charset="0"/>
              </a:rPr>
              <a:t>country.</a:t>
            </a:r>
          </a:p>
          <a:p>
            <a:pPr>
              <a:lnSpc>
                <a:spcPts val="1000"/>
              </a:lnSpc>
              <a:spcAft>
                <a:spcPts val="0"/>
              </a:spcAft>
            </a:pPr>
            <a:r>
              <a:rPr lang="en-US" sz="900" b="0" kern="0" dirty="0" smtClean="0">
                <a:latin typeface="Arial" panose="020B0604020202020204" pitchFamily="34" charset="0"/>
                <a:cs typeface="Arial" panose="020B0604020202020204" pitchFamily="34" charset="0"/>
              </a:rPr>
              <a:t>Investing in Portugal not only opens the opportunity to enter into </a:t>
            </a:r>
            <a:r>
              <a:rPr lang="en-US" sz="900" kern="0" dirty="0">
                <a:solidFill>
                  <a:schemeClr val="accent2"/>
                </a:solidFill>
                <a:latin typeface="Arial" panose="020B0604020202020204" pitchFamily="34" charset="0"/>
                <a:cs typeface="Arial" panose="020B0604020202020204" pitchFamily="34" charset="0"/>
              </a:rPr>
              <a:t>European common market</a:t>
            </a:r>
            <a:r>
              <a:rPr lang="en-US" sz="900" b="0" kern="0" dirty="0" smtClean="0">
                <a:latin typeface="Arial" panose="020B0604020202020204" pitchFamily="34" charset="0"/>
                <a:cs typeface="Arial" panose="020B0604020202020204" pitchFamily="34" charset="0"/>
              </a:rPr>
              <a:t> but also to other closely connected countries like Brazil, Mozambique, Macau and Angola.</a:t>
            </a:r>
            <a:endParaRPr lang="en-US" sz="900" b="0" kern="0" dirty="0">
              <a:latin typeface="Arial" panose="020B0604020202020204" pitchFamily="34" charset="0"/>
              <a:cs typeface="Arial" panose="020B0604020202020204" pitchFamily="34" charset="0"/>
            </a:endParaRPr>
          </a:p>
          <a:p>
            <a:pPr>
              <a:lnSpc>
                <a:spcPts val="1000"/>
              </a:lnSpc>
              <a:spcAft>
                <a:spcPts val="0"/>
              </a:spcAft>
            </a:pPr>
            <a:endParaRPr lang="en-US" sz="900" b="0" kern="0" dirty="0">
              <a:latin typeface="Arial" panose="020B0604020202020204" pitchFamily="34" charset="0"/>
              <a:cs typeface="Arial" panose="020B0604020202020204" pitchFamily="34" charset="0"/>
            </a:endParaRPr>
          </a:p>
          <a:p>
            <a:pPr>
              <a:lnSpc>
                <a:spcPts val="1000"/>
              </a:lnSpc>
              <a:spcAft>
                <a:spcPts val="0"/>
              </a:spcAft>
            </a:pPr>
            <a:endParaRPr lang="en-US" sz="900" b="0" kern="0" dirty="0">
              <a:latin typeface="Arial" panose="020B0604020202020204" pitchFamily="34" charset="0"/>
              <a:cs typeface="Arial" panose="020B0604020202020204" pitchFamily="34" charset="0"/>
            </a:endParaRPr>
          </a:p>
          <a:p>
            <a:pPr>
              <a:lnSpc>
                <a:spcPts val="1000"/>
              </a:lnSpc>
              <a:spcAft>
                <a:spcPts val="0"/>
              </a:spcAft>
            </a:pPr>
            <a:endParaRPr lang="en-US" sz="900" b="0" kern="0" dirty="0">
              <a:latin typeface="Arial" panose="020B0604020202020204" pitchFamily="34" charset="0"/>
              <a:cs typeface="Arial" panose="020B0604020202020204" pitchFamily="34" charset="0"/>
            </a:endParaRPr>
          </a:p>
          <a:p>
            <a:pPr>
              <a:lnSpc>
                <a:spcPts val="1000"/>
              </a:lnSpc>
              <a:spcAft>
                <a:spcPts val="0"/>
              </a:spcAft>
            </a:pPr>
            <a:endParaRPr lang="en-US" kern="0" dirty="0">
              <a:latin typeface="Arial" panose="020B0604020202020204" pitchFamily="34" charset="0"/>
              <a:cs typeface="Arial" panose="020B0604020202020204" pitchFamily="34" charset="0"/>
            </a:endParaRPr>
          </a:p>
        </p:txBody>
      </p:sp>
      <p:graphicFrame>
        <p:nvGraphicFramePr>
          <p:cNvPr id="49" name="Table 48"/>
          <p:cNvGraphicFramePr>
            <a:graphicFrameLocks noGrp="1"/>
          </p:cNvGraphicFramePr>
          <p:nvPr>
            <p:extLst>
              <p:ext uri="{D42A27DB-BD31-4B8C-83A1-F6EECF244321}">
                <p14:modId xmlns:p14="http://schemas.microsoft.com/office/powerpoint/2010/main" val="2368009347"/>
              </p:ext>
            </p:extLst>
          </p:nvPr>
        </p:nvGraphicFramePr>
        <p:xfrm>
          <a:off x="714152" y="4901661"/>
          <a:ext cx="1651319" cy="1447020"/>
        </p:xfrm>
        <a:graphic>
          <a:graphicData uri="http://schemas.openxmlformats.org/drawingml/2006/table">
            <a:tbl>
              <a:tblPr firstRow="1" bandRow="1">
                <a:tableStyleId>{5C22544A-7EE6-4342-B048-85BDC9FD1C3A}</a:tableStyleId>
              </a:tblPr>
              <a:tblGrid>
                <a:gridCol w="1651319"/>
              </a:tblGrid>
              <a:tr h="1448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smtClean="0">
                          <a:solidFill>
                            <a:srgbClr val="2C973E"/>
                          </a:solidFill>
                          <a:latin typeface="Arial" panose="020B0604020202020204" pitchFamily="34" charset="0"/>
                          <a:ea typeface="+mn-ea"/>
                          <a:cs typeface="Arial" panose="020B0604020202020204" pitchFamily="34" charset="0"/>
                        </a:rPr>
                        <a:t>Foreign Investors</a:t>
                      </a:r>
                      <a:endParaRPr lang="en-US" sz="1400" b="1" kern="1200" noProof="0" dirty="0" smtClean="0">
                        <a:solidFill>
                          <a:srgbClr val="2C973E"/>
                        </a:solidFill>
                        <a:latin typeface="Arial" panose="020B0604020202020204" pitchFamily="34" charset="0"/>
                        <a:ea typeface="+mn-ea"/>
                        <a:cs typeface="Arial" panose="020B0604020202020204" pitchFamily="34" charset="0"/>
                      </a:endParaRPr>
                    </a:p>
                  </a:txBody>
                  <a:tcPr marL="36000" marR="36000" marT="72000">
                    <a:lnL w="12700" cmpd="sng">
                      <a:noFill/>
                    </a:lnL>
                    <a:lnR w="12700" cmpd="sng">
                      <a:noFill/>
                    </a:lnR>
                    <a:lnT w="12700" cmpd="sng">
                      <a:noFill/>
                    </a:lnT>
                    <a:lnB w="12700" cap="flat" cmpd="sng" algn="ctr">
                      <a:solidFill>
                        <a:srgbClr val="2C973E"/>
                      </a:solidFill>
                      <a:prstDash val="solid"/>
                      <a:round/>
                      <a:headEnd type="none" w="med" len="med"/>
                      <a:tailEnd type="none" w="med" len="med"/>
                    </a:lnB>
                    <a:lnTlToBr w="12700" cmpd="sng">
                      <a:noFill/>
                      <a:prstDash val="solid"/>
                    </a:lnTlToBr>
                    <a:lnBlToTr w="12700" cmpd="sng">
                      <a:noFill/>
                      <a:prstDash val="solid"/>
                    </a:lnBlToTr>
                    <a:noFill/>
                  </a:tcPr>
                </a:tc>
              </a:tr>
              <a:tr h="252185">
                <a:tc>
                  <a:txBody>
                    <a:bodyPr/>
                    <a:lstStyle/>
                    <a:p>
                      <a:pPr algn="l">
                        <a:spcAft>
                          <a:spcPts val="600"/>
                        </a:spcAft>
                      </a:pPr>
                      <a:r>
                        <a:rPr lang="de-DE" sz="900" noProof="0" dirty="0" smtClean="0">
                          <a:solidFill>
                            <a:srgbClr val="646464"/>
                          </a:solidFill>
                          <a:latin typeface="Arial" panose="020B0604020202020204" pitchFamily="34" charset="0"/>
                          <a:cs typeface="Arial" panose="020B0604020202020204" pitchFamily="34" charset="0"/>
                        </a:rPr>
                        <a:t>Silver Spring Capital Management (Hing</a:t>
                      </a:r>
                      <a:r>
                        <a:rPr lang="de-DE" sz="900" baseline="0" noProof="0" dirty="0" smtClean="0">
                          <a:solidFill>
                            <a:srgbClr val="646464"/>
                          </a:solidFill>
                          <a:latin typeface="Arial" panose="020B0604020202020204" pitchFamily="34" charset="0"/>
                          <a:cs typeface="Arial" panose="020B0604020202020204" pitchFamily="34" charset="0"/>
                        </a:rPr>
                        <a:t> Kong)</a:t>
                      </a:r>
                    </a:p>
                    <a:p>
                      <a:pPr algn="l">
                        <a:spcAft>
                          <a:spcPts val="600"/>
                        </a:spcAft>
                      </a:pPr>
                      <a:r>
                        <a:rPr lang="en-IN" sz="900" baseline="0" noProof="0" dirty="0" smtClean="0">
                          <a:solidFill>
                            <a:srgbClr val="646464"/>
                          </a:solidFill>
                          <a:latin typeface="Arial" panose="020B0604020202020204" pitchFamily="34" charset="0"/>
                          <a:cs typeface="Arial" panose="020B0604020202020204" pitchFamily="34" charset="0"/>
                        </a:rPr>
                        <a:t>Japan International Cooperation Agency (Japan)</a:t>
                      </a:r>
                    </a:p>
                    <a:p>
                      <a:pPr algn="l">
                        <a:spcAft>
                          <a:spcPts val="600"/>
                        </a:spcAft>
                      </a:pPr>
                      <a:r>
                        <a:rPr lang="de-DE" sz="900" baseline="0" noProof="0" dirty="0" smtClean="0">
                          <a:solidFill>
                            <a:srgbClr val="646464"/>
                          </a:solidFill>
                          <a:latin typeface="Arial" panose="020B0604020202020204" pitchFamily="34" charset="0"/>
                          <a:cs typeface="Arial" panose="020B0604020202020204" pitchFamily="34" charset="0"/>
                        </a:rPr>
                        <a:t>CIDBI (Malaysia)</a:t>
                      </a:r>
                    </a:p>
                    <a:p>
                      <a:pPr algn="l">
                        <a:spcAft>
                          <a:spcPts val="600"/>
                        </a:spcAft>
                      </a:pPr>
                      <a:endParaRPr lang="de-DE" sz="900" noProof="0" dirty="0" smtClean="0">
                        <a:solidFill>
                          <a:srgbClr val="646464"/>
                        </a:solidFill>
                        <a:latin typeface="Arial" panose="020B0604020202020204" pitchFamily="34" charset="0"/>
                        <a:cs typeface="Arial" panose="020B0604020202020204" pitchFamily="34" charset="0"/>
                      </a:endParaRPr>
                    </a:p>
                  </a:txBody>
                  <a:tcPr marL="36000" marR="36000" marT="72000">
                    <a:lnL w="12700" cmpd="sng">
                      <a:noFill/>
                    </a:lnL>
                    <a:lnR w="12700" cmpd="sng">
                      <a:noFill/>
                    </a:lnR>
                    <a:lnT w="12700" cap="flat" cmpd="sng" algn="ctr">
                      <a:solidFill>
                        <a:srgbClr val="2C973E"/>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graphicFrame>
        <p:nvGraphicFramePr>
          <p:cNvPr id="50" name="Table 49"/>
          <p:cNvGraphicFramePr>
            <a:graphicFrameLocks noGrp="1"/>
          </p:cNvGraphicFramePr>
          <p:nvPr>
            <p:extLst>
              <p:ext uri="{D42A27DB-BD31-4B8C-83A1-F6EECF244321}">
                <p14:modId xmlns:p14="http://schemas.microsoft.com/office/powerpoint/2010/main" val="531707977"/>
              </p:ext>
            </p:extLst>
          </p:nvPr>
        </p:nvGraphicFramePr>
        <p:xfrm>
          <a:off x="2609892" y="4498432"/>
          <a:ext cx="3554718" cy="1874520"/>
        </p:xfrm>
        <a:graphic>
          <a:graphicData uri="http://schemas.openxmlformats.org/drawingml/2006/table">
            <a:tbl>
              <a:tblPr firstRow="1" bandRow="1">
                <a:tableStyleId>{5C22544A-7EE6-4342-B048-85BDC9FD1C3A}</a:tableStyleId>
              </a:tblPr>
              <a:tblGrid>
                <a:gridCol w="3554718"/>
              </a:tblGrid>
              <a:tr h="612000">
                <a:tc>
                  <a:txBody>
                    <a:bodyPr/>
                    <a:lstStyle/>
                    <a:p>
                      <a:pPr marL="0" algn="l" rtl="0" eaLnBrk="1" latinLnBrk="0" hangingPunct="1">
                        <a:spcBef>
                          <a:spcPts val="0"/>
                        </a:spcBef>
                        <a:spcAft>
                          <a:spcPts val="0"/>
                        </a:spcAft>
                      </a:pPr>
                      <a:r>
                        <a:rPr lang="en-US" sz="900" b="1" kern="1200" noProof="0" dirty="0" smtClean="0">
                          <a:solidFill>
                            <a:srgbClr val="545454"/>
                          </a:solidFill>
                          <a:effectLst/>
                          <a:latin typeface="Arial" panose="020B0604020202020204" pitchFamily="34" charset="0"/>
                          <a:ea typeface="+mn-ea"/>
                          <a:cs typeface="Arial" panose="020B0604020202020204" pitchFamily="34" charset="0"/>
                        </a:rPr>
                        <a:t>Government support</a:t>
                      </a:r>
                      <a:endParaRPr lang="en-US" sz="900" b="0" kern="1200" noProof="0" dirty="0" smtClean="0">
                        <a:solidFill>
                          <a:srgbClr val="545454"/>
                        </a:solidFill>
                        <a:effectLst/>
                        <a:latin typeface="Arial" panose="020B0604020202020204" pitchFamily="34" charset="0"/>
                        <a:ea typeface="+mn-ea"/>
                        <a:cs typeface="Arial" panose="020B0604020202020204" pitchFamily="34" charset="0"/>
                      </a:endParaRPr>
                    </a:p>
                    <a:p>
                      <a:pPr marL="0" algn="l" rtl="0" eaLnBrk="1" latinLnBrk="0" hangingPunct="1">
                        <a:spcBef>
                          <a:spcPts val="0"/>
                        </a:spcBef>
                        <a:spcAft>
                          <a:spcPts val="0"/>
                        </a:spcAft>
                      </a:pPr>
                      <a:r>
                        <a:rPr lang="en-US" sz="900" b="0" kern="1200" noProof="0" dirty="0" smtClean="0">
                          <a:solidFill>
                            <a:srgbClr val="545454"/>
                          </a:solidFill>
                          <a:effectLst/>
                          <a:latin typeface="Arial" panose="020B0604020202020204" pitchFamily="34" charset="0"/>
                          <a:ea typeface="+mn-ea"/>
                          <a:cs typeface="Arial" panose="020B0604020202020204" pitchFamily="34" charset="0"/>
                        </a:rPr>
                        <a:t>Tax exemptions and</a:t>
                      </a:r>
                      <a:r>
                        <a:rPr lang="en-US" sz="900" b="0" kern="1200" baseline="0" noProof="0" dirty="0" smtClean="0">
                          <a:solidFill>
                            <a:srgbClr val="545454"/>
                          </a:solidFill>
                          <a:effectLst/>
                          <a:latin typeface="Arial" panose="020B0604020202020204" pitchFamily="34" charset="0"/>
                          <a:ea typeface="+mn-ea"/>
                          <a:cs typeface="Arial" panose="020B0604020202020204" pitchFamily="34" charset="0"/>
                        </a:rPr>
                        <a:t> holidays of 100% being provided to facilitate the development of the infrastructure sector such as power, road and highways. Grants to an extent of 40% is provided from case to case for road and highways.</a:t>
                      </a:r>
                    </a:p>
                    <a:p>
                      <a:pPr algn="l" rtl="0">
                        <a:spcAft>
                          <a:spcPts val="0"/>
                        </a:spcAft>
                      </a:pPr>
                      <a:r>
                        <a:rPr lang="en-US" sz="900" b="1" i="0" u="none" strike="noStrike" baseline="0" noProof="0" dirty="0" smtClean="0">
                          <a:solidFill>
                            <a:srgbClr val="545454"/>
                          </a:solidFill>
                          <a:latin typeface="Arial" panose="020B0604020202020204" pitchFamily="34" charset="0"/>
                        </a:rPr>
                        <a:t>FDI</a:t>
                      </a:r>
                    </a:p>
                    <a:p>
                      <a:pPr algn="l" rtl="0">
                        <a:spcAft>
                          <a:spcPts val="0"/>
                        </a:spcAft>
                      </a:pPr>
                      <a:r>
                        <a:rPr lang="en-IN" sz="900" b="0" i="0" u="none" strike="noStrike" baseline="0" noProof="0" dirty="0" smtClean="0">
                          <a:solidFill>
                            <a:srgbClr val="545454"/>
                          </a:solidFill>
                          <a:latin typeface="Arial" panose="020B0604020202020204" pitchFamily="34" charset="0"/>
                        </a:rPr>
                        <a:t>Relaxation in the rules of FDI and 100% FDI allowed in the construction sector under automatic route. </a:t>
                      </a:r>
                    </a:p>
                    <a:p>
                      <a:pPr algn="l" rtl="0">
                        <a:spcAft>
                          <a:spcPts val="0"/>
                        </a:spcAft>
                      </a:pPr>
                      <a:r>
                        <a:rPr lang="en-IN" sz="900" b="1" i="0" u="none" strike="noStrike" kern="1200" baseline="0" noProof="0" dirty="0" smtClean="0">
                          <a:solidFill>
                            <a:srgbClr val="545454"/>
                          </a:solidFill>
                          <a:latin typeface="Arial" panose="020B0604020202020204" pitchFamily="34" charset="0"/>
                          <a:ea typeface="+mn-ea"/>
                          <a:cs typeface="+mn-cs"/>
                        </a:rPr>
                        <a:t>Budget allocation</a:t>
                      </a:r>
                    </a:p>
                    <a:p>
                      <a:pPr algn="l" rtl="0">
                        <a:spcAft>
                          <a:spcPts val="0"/>
                        </a:spcAft>
                      </a:pPr>
                      <a:r>
                        <a:rPr lang="en-IN" sz="900" b="0" i="0" u="none" strike="noStrike" kern="1200" baseline="0" noProof="0" dirty="0" smtClean="0">
                          <a:solidFill>
                            <a:srgbClr val="545454"/>
                          </a:solidFill>
                          <a:latin typeface="Arial" panose="020B0604020202020204" pitchFamily="34" charset="0"/>
                          <a:ea typeface="+mn-ea"/>
                          <a:cs typeface="+mn-cs"/>
                        </a:rPr>
                        <a:t>Infrastructure sector allocation of US$ 33.07 billion during the last budget (2016-17). </a:t>
                      </a:r>
                    </a:p>
                    <a:p>
                      <a:pPr marL="0" algn="l" rtl="0" eaLnBrk="1" latinLnBrk="0" hangingPunct="1">
                        <a:spcBef>
                          <a:spcPts val="0"/>
                        </a:spcBef>
                        <a:spcAft>
                          <a:spcPts val="0"/>
                        </a:spcAft>
                      </a:pPr>
                      <a:endParaRPr lang="en-IN" sz="900" b="0" kern="1200" noProof="0" dirty="0" smtClean="0">
                        <a:solidFill>
                          <a:srgbClr val="545454"/>
                        </a:solidFill>
                        <a:effectLst/>
                        <a:latin typeface="Arial" panose="020B0604020202020204" pitchFamily="34" charset="0"/>
                        <a:ea typeface="+mn-ea"/>
                        <a:cs typeface="Arial" panose="020B0604020202020204" pitchFamily="34" charset="0"/>
                      </a:endParaRPr>
                    </a:p>
                  </a:txBody>
                  <a:tcPr marL="54000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1" name="Freeform 112"/>
          <p:cNvSpPr>
            <a:spLocks noChangeAspect="1" noEditPoints="1"/>
          </p:cNvSpPr>
          <p:nvPr/>
        </p:nvSpPr>
        <p:spPr bwMode="auto">
          <a:xfrm>
            <a:off x="2730071" y="4687024"/>
            <a:ext cx="317655" cy="395767"/>
          </a:xfrm>
          <a:custGeom>
            <a:avLst/>
            <a:gdLst>
              <a:gd name="T0" fmla="*/ 2147483647 w 3822"/>
              <a:gd name="T1" fmla="*/ 2147483647 h 4763"/>
              <a:gd name="T2" fmla="*/ 2147483647 w 3822"/>
              <a:gd name="T3" fmla="*/ 2147483647 h 4763"/>
              <a:gd name="T4" fmla="*/ 2147483647 w 3822"/>
              <a:gd name="T5" fmla="*/ 2147483647 h 4763"/>
              <a:gd name="T6" fmla="*/ 2147483647 w 3822"/>
              <a:gd name="T7" fmla="*/ 2147483647 h 4763"/>
              <a:gd name="T8" fmla="*/ 2147483647 w 3822"/>
              <a:gd name="T9" fmla="*/ 2147483647 h 4763"/>
              <a:gd name="T10" fmla="*/ 2147483647 w 3822"/>
              <a:gd name="T11" fmla="*/ 2147483647 h 4763"/>
              <a:gd name="T12" fmla="*/ 2147483647 w 3822"/>
              <a:gd name="T13" fmla="*/ 2147483647 h 4763"/>
              <a:gd name="T14" fmla="*/ 2147483647 w 3822"/>
              <a:gd name="T15" fmla="*/ 2147483647 h 4763"/>
              <a:gd name="T16" fmla="*/ 2147483647 w 3822"/>
              <a:gd name="T17" fmla="*/ 2147483647 h 4763"/>
              <a:gd name="T18" fmla="*/ 2147483647 w 3822"/>
              <a:gd name="T19" fmla="*/ 0 h 4763"/>
              <a:gd name="T20" fmla="*/ 2147483647 w 3822"/>
              <a:gd name="T21" fmla="*/ 2147483647 h 4763"/>
              <a:gd name="T22" fmla="*/ 2147483647 w 3822"/>
              <a:gd name="T23" fmla="*/ 2147483647 h 4763"/>
              <a:gd name="T24" fmla="*/ 2147483647 w 3822"/>
              <a:gd name="T25" fmla="*/ 2147483647 h 4763"/>
              <a:gd name="T26" fmla="*/ 2147483647 w 3822"/>
              <a:gd name="T27" fmla="*/ 2147483647 h 4763"/>
              <a:gd name="T28" fmla="*/ 2147483647 w 3822"/>
              <a:gd name="T29" fmla="*/ 2147483647 h 4763"/>
              <a:gd name="T30" fmla="*/ 2147483647 w 3822"/>
              <a:gd name="T31" fmla="*/ 2147483647 h 4763"/>
              <a:gd name="T32" fmla="*/ 2147483647 w 3822"/>
              <a:gd name="T33" fmla="*/ 2147483647 h 4763"/>
              <a:gd name="T34" fmla="*/ 2147483647 w 3822"/>
              <a:gd name="T35" fmla="*/ 2147483647 h 4763"/>
              <a:gd name="T36" fmla="*/ 2147483647 w 3822"/>
              <a:gd name="T37" fmla="*/ 2147483647 h 4763"/>
              <a:gd name="T38" fmla="*/ 2147483647 w 3822"/>
              <a:gd name="T39" fmla="*/ 2147483647 h 4763"/>
              <a:gd name="T40" fmla="*/ 2147483647 w 3822"/>
              <a:gd name="T41" fmla="*/ 2147483647 h 4763"/>
              <a:gd name="T42" fmla="*/ 2147483647 w 3822"/>
              <a:gd name="T43" fmla="*/ 2147483647 h 4763"/>
              <a:gd name="T44" fmla="*/ 2147483647 w 3822"/>
              <a:gd name="T45" fmla="*/ 2147483647 h 4763"/>
              <a:gd name="T46" fmla="*/ 2147483647 w 3822"/>
              <a:gd name="T47" fmla="*/ 2147483647 h 4763"/>
              <a:gd name="T48" fmla="*/ 2147483647 w 3822"/>
              <a:gd name="T49" fmla="*/ 2147483647 h 4763"/>
              <a:gd name="T50" fmla="*/ 2147483647 w 3822"/>
              <a:gd name="T51" fmla="*/ 2147483647 h 4763"/>
              <a:gd name="T52" fmla="*/ 2147483647 w 3822"/>
              <a:gd name="T53" fmla="*/ 2147483647 h 4763"/>
              <a:gd name="T54" fmla="*/ 2147483647 w 3822"/>
              <a:gd name="T55" fmla="*/ 2147483647 h 4763"/>
              <a:gd name="T56" fmla="*/ 2147483647 w 3822"/>
              <a:gd name="T57" fmla="*/ 2147483647 h 4763"/>
              <a:gd name="T58" fmla="*/ 2147483647 w 3822"/>
              <a:gd name="T59" fmla="*/ 2147483647 h 4763"/>
              <a:gd name="T60" fmla="*/ 2147483647 w 3822"/>
              <a:gd name="T61" fmla="*/ 2147483647 h 4763"/>
              <a:gd name="T62" fmla="*/ 2147483647 w 3822"/>
              <a:gd name="T63" fmla="*/ 2147483647 h 4763"/>
              <a:gd name="T64" fmla="*/ 2147483647 w 3822"/>
              <a:gd name="T65" fmla="*/ 2147483647 h 4763"/>
              <a:gd name="T66" fmla="*/ 2147483647 w 3822"/>
              <a:gd name="T67" fmla="*/ 2147483647 h 4763"/>
              <a:gd name="T68" fmla="*/ 2147483647 w 3822"/>
              <a:gd name="T69" fmla="*/ 2147483647 h 4763"/>
              <a:gd name="T70" fmla="*/ 2147483647 w 3822"/>
              <a:gd name="T71" fmla="*/ 2147483647 h 4763"/>
              <a:gd name="T72" fmla="*/ 2147483647 w 3822"/>
              <a:gd name="T73" fmla="*/ 2147483647 h 4763"/>
              <a:gd name="T74" fmla="*/ 2147483647 w 3822"/>
              <a:gd name="T75" fmla="*/ 2147483647 h 4763"/>
              <a:gd name="T76" fmla="*/ 2147483647 w 3822"/>
              <a:gd name="T77" fmla="*/ 2147483647 h 4763"/>
              <a:gd name="T78" fmla="*/ 2147483647 w 3822"/>
              <a:gd name="T79" fmla="*/ 2147483647 h 4763"/>
              <a:gd name="T80" fmla="*/ 2147483647 w 3822"/>
              <a:gd name="T81" fmla="*/ 2147483647 h 4763"/>
              <a:gd name="T82" fmla="*/ 2147483647 w 3822"/>
              <a:gd name="T83" fmla="*/ 2147483647 h 4763"/>
              <a:gd name="T84" fmla="*/ 2147483647 w 3822"/>
              <a:gd name="T85" fmla="*/ 2147483647 h 4763"/>
              <a:gd name="T86" fmla="*/ 2147483647 w 3822"/>
              <a:gd name="T87" fmla="*/ 2147483647 h 4763"/>
              <a:gd name="T88" fmla="*/ 2147483647 w 3822"/>
              <a:gd name="T89" fmla="*/ 2147483647 h 4763"/>
              <a:gd name="T90" fmla="*/ 2147483647 w 3822"/>
              <a:gd name="T91" fmla="*/ 2147483647 h 4763"/>
              <a:gd name="T92" fmla="*/ 2147483647 w 3822"/>
              <a:gd name="T93" fmla="*/ 2147483647 h 4763"/>
              <a:gd name="T94" fmla="*/ 2147483647 w 3822"/>
              <a:gd name="T95" fmla="*/ 2147483647 h 4763"/>
              <a:gd name="T96" fmla="*/ 2147483647 w 3822"/>
              <a:gd name="T97" fmla="*/ 2147483647 h 4763"/>
              <a:gd name="T98" fmla="*/ 2147483647 w 3822"/>
              <a:gd name="T99" fmla="*/ 2147483647 h 4763"/>
              <a:gd name="T100" fmla="*/ 2147483647 w 3822"/>
              <a:gd name="T101" fmla="*/ 2147483647 h 4763"/>
              <a:gd name="T102" fmla="*/ 2147483647 w 3822"/>
              <a:gd name="T103" fmla="*/ 2147483647 h 4763"/>
              <a:gd name="T104" fmla="*/ 2147483647 w 3822"/>
              <a:gd name="T105" fmla="*/ 2147483647 h 4763"/>
              <a:gd name="T106" fmla="*/ 2147483647 w 3822"/>
              <a:gd name="T107" fmla="*/ 2147483647 h 4763"/>
              <a:gd name="T108" fmla="*/ 2147483647 w 3822"/>
              <a:gd name="T109" fmla="*/ 2147483647 h 4763"/>
              <a:gd name="T110" fmla="*/ 2147483647 w 3822"/>
              <a:gd name="T111" fmla="*/ 2147483647 h 4763"/>
              <a:gd name="T112" fmla="*/ 2147483647 w 3822"/>
              <a:gd name="T113" fmla="*/ 2147483647 h 4763"/>
              <a:gd name="T114" fmla="*/ 2147483647 w 3822"/>
              <a:gd name="T115" fmla="*/ 2147483647 h 4763"/>
              <a:gd name="T116" fmla="*/ 2147483647 w 3822"/>
              <a:gd name="T117" fmla="*/ 2147483647 h 4763"/>
              <a:gd name="T118" fmla="*/ 2147483647 w 3822"/>
              <a:gd name="T119" fmla="*/ 2147483647 h 4763"/>
              <a:gd name="T120" fmla="*/ 2147483647 w 3822"/>
              <a:gd name="T121" fmla="*/ 2147483647 h 4763"/>
              <a:gd name="T122" fmla="*/ 2147483647 w 3822"/>
              <a:gd name="T123" fmla="*/ 2147483647 h 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22"/>
              <a:gd name="T187" fmla="*/ 0 h 4763"/>
              <a:gd name="T188" fmla="*/ 3822 w 3822"/>
              <a:gd name="T189" fmla="*/ 4763 h 47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22" h="4763">
                <a:moveTo>
                  <a:pt x="2629" y="1997"/>
                </a:moveTo>
                <a:lnTo>
                  <a:pt x="2063" y="1997"/>
                </a:lnTo>
                <a:lnTo>
                  <a:pt x="2063" y="1594"/>
                </a:lnTo>
                <a:lnTo>
                  <a:pt x="2446" y="1594"/>
                </a:lnTo>
                <a:lnTo>
                  <a:pt x="2672" y="1206"/>
                </a:lnTo>
                <a:lnTo>
                  <a:pt x="2649" y="1608"/>
                </a:lnTo>
                <a:lnTo>
                  <a:pt x="2638" y="1803"/>
                </a:lnTo>
                <a:lnTo>
                  <a:pt x="2629" y="1997"/>
                </a:lnTo>
                <a:close/>
                <a:moveTo>
                  <a:pt x="2158" y="1875"/>
                </a:moveTo>
                <a:lnTo>
                  <a:pt x="2158" y="1875"/>
                </a:lnTo>
                <a:lnTo>
                  <a:pt x="2159" y="1867"/>
                </a:lnTo>
                <a:lnTo>
                  <a:pt x="2160" y="1859"/>
                </a:lnTo>
                <a:lnTo>
                  <a:pt x="2164" y="1852"/>
                </a:lnTo>
                <a:lnTo>
                  <a:pt x="2170" y="1847"/>
                </a:lnTo>
                <a:lnTo>
                  <a:pt x="2175" y="1842"/>
                </a:lnTo>
                <a:lnTo>
                  <a:pt x="2182" y="1838"/>
                </a:lnTo>
                <a:lnTo>
                  <a:pt x="2190" y="1835"/>
                </a:lnTo>
                <a:lnTo>
                  <a:pt x="2198" y="1835"/>
                </a:lnTo>
                <a:lnTo>
                  <a:pt x="2206" y="1835"/>
                </a:lnTo>
                <a:lnTo>
                  <a:pt x="2214" y="1838"/>
                </a:lnTo>
                <a:lnTo>
                  <a:pt x="2221" y="1842"/>
                </a:lnTo>
                <a:lnTo>
                  <a:pt x="2226" y="1847"/>
                </a:lnTo>
                <a:lnTo>
                  <a:pt x="2231" y="1852"/>
                </a:lnTo>
                <a:lnTo>
                  <a:pt x="2235" y="1859"/>
                </a:lnTo>
                <a:lnTo>
                  <a:pt x="2237" y="1867"/>
                </a:lnTo>
                <a:lnTo>
                  <a:pt x="2238" y="1875"/>
                </a:lnTo>
                <a:lnTo>
                  <a:pt x="2237" y="1883"/>
                </a:lnTo>
                <a:lnTo>
                  <a:pt x="2235" y="1891"/>
                </a:lnTo>
                <a:lnTo>
                  <a:pt x="2231" y="1898"/>
                </a:lnTo>
                <a:lnTo>
                  <a:pt x="2226" y="1903"/>
                </a:lnTo>
                <a:lnTo>
                  <a:pt x="2221" y="1909"/>
                </a:lnTo>
                <a:lnTo>
                  <a:pt x="2214" y="1911"/>
                </a:lnTo>
                <a:lnTo>
                  <a:pt x="2206" y="1914"/>
                </a:lnTo>
                <a:lnTo>
                  <a:pt x="2198" y="1915"/>
                </a:lnTo>
                <a:lnTo>
                  <a:pt x="2190" y="1914"/>
                </a:lnTo>
                <a:lnTo>
                  <a:pt x="2182" y="1911"/>
                </a:lnTo>
                <a:lnTo>
                  <a:pt x="2175" y="1909"/>
                </a:lnTo>
                <a:lnTo>
                  <a:pt x="2170" y="1903"/>
                </a:lnTo>
                <a:lnTo>
                  <a:pt x="2164" y="1898"/>
                </a:lnTo>
                <a:lnTo>
                  <a:pt x="2160" y="1891"/>
                </a:lnTo>
                <a:lnTo>
                  <a:pt x="2159" y="1883"/>
                </a:lnTo>
                <a:lnTo>
                  <a:pt x="2158" y="1875"/>
                </a:lnTo>
                <a:close/>
                <a:moveTo>
                  <a:pt x="2452" y="3624"/>
                </a:moveTo>
                <a:lnTo>
                  <a:pt x="2452" y="2674"/>
                </a:lnTo>
                <a:lnTo>
                  <a:pt x="2618" y="2674"/>
                </a:lnTo>
                <a:lnTo>
                  <a:pt x="2676" y="3624"/>
                </a:lnTo>
                <a:lnTo>
                  <a:pt x="2452" y="3624"/>
                </a:lnTo>
                <a:close/>
                <a:moveTo>
                  <a:pt x="2816" y="4763"/>
                </a:moveTo>
                <a:lnTo>
                  <a:pt x="2679" y="2666"/>
                </a:lnTo>
                <a:lnTo>
                  <a:pt x="2734" y="1228"/>
                </a:lnTo>
                <a:lnTo>
                  <a:pt x="2737" y="1194"/>
                </a:lnTo>
                <a:lnTo>
                  <a:pt x="2741" y="1158"/>
                </a:lnTo>
                <a:lnTo>
                  <a:pt x="2745" y="1139"/>
                </a:lnTo>
                <a:lnTo>
                  <a:pt x="2749" y="1120"/>
                </a:lnTo>
                <a:lnTo>
                  <a:pt x="2754" y="1100"/>
                </a:lnTo>
                <a:lnTo>
                  <a:pt x="2761" y="1081"/>
                </a:lnTo>
                <a:lnTo>
                  <a:pt x="2769" y="1061"/>
                </a:lnTo>
                <a:lnTo>
                  <a:pt x="2780" y="1042"/>
                </a:lnTo>
                <a:lnTo>
                  <a:pt x="2790" y="1024"/>
                </a:lnTo>
                <a:lnTo>
                  <a:pt x="2804" y="1005"/>
                </a:lnTo>
                <a:lnTo>
                  <a:pt x="2818" y="987"/>
                </a:lnTo>
                <a:lnTo>
                  <a:pt x="2836" y="971"/>
                </a:lnTo>
                <a:lnTo>
                  <a:pt x="2855" y="955"/>
                </a:lnTo>
                <a:lnTo>
                  <a:pt x="2876" y="940"/>
                </a:lnTo>
                <a:lnTo>
                  <a:pt x="3063" y="825"/>
                </a:lnTo>
                <a:lnTo>
                  <a:pt x="3076" y="817"/>
                </a:lnTo>
                <a:lnTo>
                  <a:pt x="3088" y="810"/>
                </a:lnTo>
                <a:lnTo>
                  <a:pt x="3102" y="805"/>
                </a:lnTo>
                <a:lnTo>
                  <a:pt x="3114" y="799"/>
                </a:lnTo>
                <a:lnTo>
                  <a:pt x="3126" y="797"/>
                </a:lnTo>
                <a:lnTo>
                  <a:pt x="3138" y="794"/>
                </a:lnTo>
                <a:lnTo>
                  <a:pt x="3149" y="791"/>
                </a:lnTo>
                <a:lnTo>
                  <a:pt x="3161" y="790"/>
                </a:lnTo>
                <a:lnTo>
                  <a:pt x="3172" y="790"/>
                </a:lnTo>
                <a:lnTo>
                  <a:pt x="3183" y="791"/>
                </a:lnTo>
                <a:lnTo>
                  <a:pt x="3193" y="792"/>
                </a:lnTo>
                <a:lnTo>
                  <a:pt x="3203" y="795"/>
                </a:lnTo>
                <a:lnTo>
                  <a:pt x="3212" y="798"/>
                </a:lnTo>
                <a:lnTo>
                  <a:pt x="3221" y="802"/>
                </a:lnTo>
                <a:lnTo>
                  <a:pt x="3239" y="811"/>
                </a:lnTo>
                <a:lnTo>
                  <a:pt x="3254" y="823"/>
                </a:lnTo>
                <a:lnTo>
                  <a:pt x="3269" y="837"/>
                </a:lnTo>
                <a:lnTo>
                  <a:pt x="3281" y="854"/>
                </a:lnTo>
                <a:lnTo>
                  <a:pt x="3290" y="873"/>
                </a:lnTo>
                <a:lnTo>
                  <a:pt x="3298" y="893"/>
                </a:lnTo>
                <a:lnTo>
                  <a:pt x="3303" y="915"/>
                </a:lnTo>
                <a:lnTo>
                  <a:pt x="3307" y="938"/>
                </a:lnTo>
                <a:lnTo>
                  <a:pt x="3307" y="962"/>
                </a:lnTo>
                <a:lnTo>
                  <a:pt x="3294" y="2497"/>
                </a:lnTo>
                <a:lnTo>
                  <a:pt x="2957" y="2497"/>
                </a:lnTo>
                <a:lnTo>
                  <a:pt x="2957" y="2696"/>
                </a:lnTo>
                <a:lnTo>
                  <a:pt x="3011" y="2696"/>
                </a:lnTo>
                <a:lnTo>
                  <a:pt x="3011" y="2551"/>
                </a:lnTo>
                <a:lnTo>
                  <a:pt x="3294" y="2551"/>
                </a:lnTo>
                <a:lnTo>
                  <a:pt x="3293" y="2674"/>
                </a:lnTo>
                <a:lnTo>
                  <a:pt x="3822" y="2674"/>
                </a:lnTo>
                <a:lnTo>
                  <a:pt x="3822" y="3624"/>
                </a:lnTo>
                <a:lnTo>
                  <a:pt x="3285" y="3624"/>
                </a:lnTo>
                <a:lnTo>
                  <a:pt x="3274" y="4763"/>
                </a:lnTo>
                <a:lnTo>
                  <a:pt x="2816" y="4763"/>
                </a:lnTo>
                <a:close/>
                <a:moveTo>
                  <a:pt x="2992" y="0"/>
                </a:moveTo>
                <a:lnTo>
                  <a:pt x="2992" y="0"/>
                </a:lnTo>
                <a:lnTo>
                  <a:pt x="3012" y="1"/>
                </a:lnTo>
                <a:lnTo>
                  <a:pt x="3031" y="3"/>
                </a:lnTo>
                <a:lnTo>
                  <a:pt x="3050" y="7"/>
                </a:lnTo>
                <a:lnTo>
                  <a:pt x="3068" y="11"/>
                </a:lnTo>
                <a:lnTo>
                  <a:pt x="3094" y="19"/>
                </a:lnTo>
                <a:lnTo>
                  <a:pt x="3118" y="30"/>
                </a:lnTo>
                <a:lnTo>
                  <a:pt x="3142" y="42"/>
                </a:lnTo>
                <a:lnTo>
                  <a:pt x="3164" y="56"/>
                </a:lnTo>
                <a:lnTo>
                  <a:pt x="3185" y="73"/>
                </a:lnTo>
                <a:lnTo>
                  <a:pt x="3204" y="91"/>
                </a:lnTo>
                <a:lnTo>
                  <a:pt x="3221" y="110"/>
                </a:lnTo>
                <a:lnTo>
                  <a:pt x="3239" y="132"/>
                </a:lnTo>
                <a:lnTo>
                  <a:pt x="3254" y="154"/>
                </a:lnTo>
                <a:lnTo>
                  <a:pt x="3266" y="179"/>
                </a:lnTo>
                <a:lnTo>
                  <a:pt x="3278" y="203"/>
                </a:lnTo>
                <a:lnTo>
                  <a:pt x="3287" y="230"/>
                </a:lnTo>
                <a:lnTo>
                  <a:pt x="3294" y="257"/>
                </a:lnTo>
                <a:lnTo>
                  <a:pt x="3299" y="283"/>
                </a:lnTo>
                <a:lnTo>
                  <a:pt x="3303" y="312"/>
                </a:lnTo>
                <a:lnTo>
                  <a:pt x="3305" y="341"/>
                </a:lnTo>
                <a:lnTo>
                  <a:pt x="3305" y="398"/>
                </a:lnTo>
                <a:lnTo>
                  <a:pt x="3305" y="428"/>
                </a:lnTo>
                <a:lnTo>
                  <a:pt x="3303" y="445"/>
                </a:lnTo>
                <a:lnTo>
                  <a:pt x="3299" y="459"/>
                </a:lnTo>
                <a:lnTo>
                  <a:pt x="3294" y="473"/>
                </a:lnTo>
                <a:lnTo>
                  <a:pt x="3285" y="486"/>
                </a:lnTo>
                <a:lnTo>
                  <a:pt x="3275" y="498"/>
                </a:lnTo>
                <a:lnTo>
                  <a:pt x="3263" y="509"/>
                </a:lnTo>
                <a:lnTo>
                  <a:pt x="3250" y="518"/>
                </a:lnTo>
                <a:lnTo>
                  <a:pt x="3235" y="528"/>
                </a:lnTo>
                <a:lnTo>
                  <a:pt x="3227" y="551"/>
                </a:lnTo>
                <a:lnTo>
                  <a:pt x="3217" y="572"/>
                </a:lnTo>
                <a:lnTo>
                  <a:pt x="3207" y="594"/>
                </a:lnTo>
                <a:lnTo>
                  <a:pt x="3195" y="614"/>
                </a:lnTo>
                <a:lnTo>
                  <a:pt x="3181" y="633"/>
                </a:lnTo>
                <a:lnTo>
                  <a:pt x="3166" y="650"/>
                </a:lnTo>
                <a:lnTo>
                  <a:pt x="3150" y="666"/>
                </a:lnTo>
                <a:lnTo>
                  <a:pt x="3133" y="681"/>
                </a:lnTo>
                <a:lnTo>
                  <a:pt x="3114" y="696"/>
                </a:lnTo>
                <a:lnTo>
                  <a:pt x="3095" y="708"/>
                </a:lnTo>
                <a:lnTo>
                  <a:pt x="3075" y="717"/>
                </a:lnTo>
                <a:lnTo>
                  <a:pt x="3054" y="727"/>
                </a:lnTo>
                <a:lnTo>
                  <a:pt x="3032" y="733"/>
                </a:lnTo>
                <a:lnTo>
                  <a:pt x="3011" y="739"/>
                </a:lnTo>
                <a:lnTo>
                  <a:pt x="2986" y="741"/>
                </a:lnTo>
                <a:lnTo>
                  <a:pt x="2964" y="743"/>
                </a:lnTo>
                <a:lnTo>
                  <a:pt x="2949" y="743"/>
                </a:lnTo>
                <a:lnTo>
                  <a:pt x="2934" y="741"/>
                </a:lnTo>
                <a:lnTo>
                  <a:pt x="2919" y="739"/>
                </a:lnTo>
                <a:lnTo>
                  <a:pt x="2904" y="736"/>
                </a:lnTo>
                <a:lnTo>
                  <a:pt x="2878" y="728"/>
                </a:lnTo>
                <a:lnTo>
                  <a:pt x="2851" y="717"/>
                </a:lnTo>
                <a:lnTo>
                  <a:pt x="2825" y="704"/>
                </a:lnTo>
                <a:lnTo>
                  <a:pt x="2802" y="688"/>
                </a:lnTo>
                <a:lnTo>
                  <a:pt x="2780" y="670"/>
                </a:lnTo>
                <a:lnTo>
                  <a:pt x="2759" y="650"/>
                </a:lnTo>
                <a:lnTo>
                  <a:pt x="2742" y="627"/>
                </a:lnTo>
                <a:lnTo>
                  <a:pt x="2726" y="603"/>
                </a:lnTo>
                <a:lnTo>
                  <a:pt x="2711" y="578"/>
                </a:lnTo>
                <a:lnTo>
                  <a:pt x="2699" y="549"/>
                </a:lnTo>
                <a:lnTo>
                  <a:pt x="2690" y="521"/>
                </a:lnTo>
                <a:lnTo>
                  <a:pt x="2683" y="492"/>
                </a:lnTo>
                <a:lnTo>
                  <a:pt x="2679" y="461"/>
                </a:lnTo>
                <a:lnTo>
                  <a:pt x="2677" y="428"/>
                </a:lnTo>
                <a:lnTo>
                  <a:pt x="2677" y="341"/>
                </a:lnTo>
                <a:lnTo>
                  <a:pt x="2677" y="324"/>
                </a:lnTo>
                <a:lnTo>
                  <a:pt x="2679" y="305"/>
                </a:lnTo>
                <a:lnTo>
                  <a:pt x="2681" y="287"/>
                </a:lnTo>
                <a:lnTo>
                  <a:pt x="2684" y="270"/>
                </a:lnTo>
                <a:lnTo>
                  <a:pt x="2688" y="254"/>
                </a:lnTo>
                <a:lnTo>
                  <a:pt x="2694" y="238"/>
                </a:lnTo>
                <a:lnTo>
                  <a:pt x="2699" y="222"/>
                </a:lnTo>
                <a:lnTo>
                  <a:pt x="2706" y="206"/>
                </a:lnTo>
                <a:lnTo>
                  <a:pt x="2712" y="191"/>
                </a:lnTo>
                <a:lnTo>
                  <a:pt x="2720" y="176"/>
                </a:lnTo>
                <a:lnTo>
                  <a:pt x="2728" y="161"/>
                </a:lnTo>
                <a:lnTo>
                  <a:pt x="2738" y="148"/>
                </a:lnTo>
                <a:lnTo>
                  <a:pt x="2749" y="134"/>
                </a:lnTo>
                <a:lnTo>
                  <a:pt x="2758" y="122"/>
                </a:lnTo>
                <a:lnTo>
                  <a:pt x="2770" y="110"/>
                </a:lnTo>
                <a:lnTo>
                  <a:pt x="2781" y="98"/>
                </a:lnTo>
                <a:lnTo>
                  <a:pt x="2751" y="82"/>
                </a:lnTo>
                <a:lnTo>
                  <a:pt x="2745" y="77"/>
                </a:lnTo>
                <a:lnTo>
                  <a:pt x="2738" y="71"/>
                </a:lnTo>
                <a:lnTo>
                  <a:pt x="2732" y="66"/>
                </a:lnTo>
                <a:lnTo>
                  <a:pt x="2728" y="59"/>
                </a:lnTo>
                <a:lnTo>
                  <a:pt x="2726" y="52"/>
                </a:lnTo>
                <a:lnTo>
                  <a:pt x="2724" y="47"/>
                </a:lnTo>
                <a:lnTo>
                  <a:pt x="2724" y="40"/>
                </a:lnTo>
                <a:lnTo>
                  <a:pt x="2724" y="34"/>
                </a:lnTo>
                <a:lnTo>
                  <a:pt x="2726" y="28"/>
                </a:lnTo>
                <a:lnTo>
                  <a:pt x="2727" y="21"/>
                </a:lnTo>
                <a:lnTo>
                  <a:pt x="2731" y="17"/>
                </a:lnTo>
                <a:lnTo>
                  <a:pt x="2734" y="12"/>
                </a:lnTo>
                <a:lnTo>
                  <a:pt x="2739" y="9"/>
                </a:lnTo>
                <a:lnTo>
                  <a:pt x="2743" y="5"/>
                </a:lnTo>
                <a:lnTo>
                  <a:pt x="2749" y="4"/>
                </a:lnTo>
                <a:lnTo>
                  <a:pt x="2755" y="4"/>
                </a:lnTo>
                <a:lnTo>
                  <a:pt x="2974" y="1"/>
                </a:lnTo>
                <a:lnTo>
                  <a:pt x="2992" y="0"/>
                </a:lnTo>
                <a:close/>
                <a:moveTo>
                  <a:pt x="3196" y="387"/>
                </a:moveTo>
                <a:lnTo>
                  <a:pt x="3196" y="428"/>
                </a:lnTo>
                <a:lnTo>
                  <a:pt x="3195" y="455"/>
                </a:lnTo>
                <a:lnTo>
                  <a:pt x="3191" y="482"/>
                </a:lnTo>
                <a:lnTo>
                  <a:pt x="3185" y="506"/>
                </a:lnTo>
                <a:lnTo>
                  <a:pt x="3177" y="531"/>
                </a:lnTo>
                <a:lnTo>
                  <a:pt x="3166" y="553"/>
                </a:lnTo>
                <a:lnTo>
                  <a:pt x="3156" y="575"/>
                </a:lnTo>
                <a:lnTo>
                  <a:pt x="3142" y="595"/>
                </a:lnTo>
                <a:lnTo>
                  <a:pt x="3126" y="614"/>
                </a:lnTo>
                <a:lnTo>
                  <a:pt x="3110" y="630"/>
                </a:lnTo>
                <a:lnTo>
                  <a:pt x="3093" y="645"/>
                </a:lnTo>
                <a:lnTo>
                  <a:pt x="3072" y="658"/>
                </a:lnTo>
                <a:lnTo>
                  <a:pt x="3052" y="669"/>
                </a:lnTo>
                <a:lnTo>
                  <a:pt x="3031" y="677"/>
                </a:lnTo>
                <a:lnTo>
                  <a:pt x="3009" y="684"/>
                </a:lnTo>
                <a:lnTo>
                  <a:pt x="2986" y="688"/>
                </a:lnTo>
                <a:lnTo>
                  <a:pt x="2964" y="689"/>
                </a:lnTo>
                <a:lnTo>
                  <a:pt x="2939" y="688"/>
                </a:lnTo>
                <a:lnTo>
                  <a:pt x="2917" y="684"/>
                </a:lnTo>
                <a:lnTo>
                  <a:pt x="2895" y="677"/>
                </a:lnTo>
                <a:lnTo>
                  <a:pt x="2874" y="669"/>
                </a:lnTo>
                <a:lnTo>
                  <a:pt x="2853" y="658"/>
                </a:lnTo>
                <a:lnTo>
                  <a:pt x="2835" y="645"/>
                </a:lnTo>
                <a:lnTo>
                  <a:pt x="2816" y="630"/>
                </a:lnTo>
                <a:lnTo>
                  <a:pt x="2800" y="614"/>
                </a:lnTo>
                <a:lnTo>
                  <a:pt x="2785" y="595"/>
                </a:lnTo>
                <a:lnTo>
                  <a:pt x="2771" y="575"/>
                </a:lnTo>
                <a:lnTo>
                  <a:pt x="2759" y="553"/>
                </a:lnTo>
                <a:lnTo>
                  <a:pt x="2750" y="531"/>
                </a:lnTo>
                <a:lnTo>
                  <a:pt x="2742" y="506"/>
                </a:lnTo>
                <a:lnTo>
                  <a:pt x="2735" y="482"/>
                </a:lnTo>
                <a:lnTo>
                  <a:pt x="2732" y="455"/>
                </a:lnTo>
                <a:lnTo>
                  <a:pt x="2731" y="428"/>
                </a:lnTo>
                <a:lnTo>
                  <a:pt x="2731" y="341"/>
                </a:lnTo>
                <a:lnTo>
                  <a:pt x="2731" y="325"/>
                </a:lnTo>
                <a:lnTo>
                  <a:pt x="2732" y="308"/>
                </a:lnTo>
                <a:lnTo>
                  <a:pt x="2735" y="291"/>
                </a:lnTo>
                <a:lnTo>
                  <a:pt x="2738" y="277"/>
                </a:lnTo>
                <a:lnTo>
                  <a:pt x="2742" y="261"/>
                </a:lnTo>
                <a:lnTo>
                  <a:pt x="2747" y="246"/>
                </a:lnTo>
                <a:lnTo>
                  <a:pt x="2753" y="231"/>
                </a:lnTo>
                <a:lnTo>
                  <a:pt x="2758" y="218"/>
                </a:lnTo>
                <a:lnTo>
                  <a:pt x="2766" y="204"/>
                </a:lnTo>
                <a:lnTo>
                  <a:pt x="2773" y="191"/>
                </a:lnTo>
                <a:lnTo>
                  <a:pt x="2782" y="179"/>
                </a:lnTo>
                <a:lnTo>
                  <a:pt x="2790" y="167"/>
                </a:lnTo>
                <a:lnTo>
                  <a:pt x="2800" y="156"/>
                </a:lnTo>
                <a:lnTo>
                  <a:pt x="2810" y="145"/>
                </a:lnTo>
                <a:lnTo>
                  <a:pt x="2821" y="136"/>
                </a:lnTo>
                <a:lnTo>
                  <a:pt x="2832" y="126"/>
                </a:lnTo>
                <a:lnTo>
                  <a:pt x="2998" y="219"/>
                </a:lnTo>
                <a:lnTo>
                  <a:pt x="2927" y="301"/>
                </a:lnTo>
                <a:lnTo>
                  <a:pt x="3084" y="306"/>
                </a:lnTo>
                <a:lnTo>
                  <a:pt x="3084" y="387"/>
                </a:lnTo>
                <a:lnTo>
                  <a:pt x="3196" y="387"/>
                </a:lnTo>
                <a:close/>
                <a:moveTo>
                  <a:pt x="629" y="21"/>
                </a:moveTo>
                <a:lnTo>
                  <a:pt x="629" y="21"/>
                </a:lnTo>
                <a:lnTo>
                  <a:pt x="645" y="21"/>
                </a:lnTo>
                <a:lnTo>
                  <a:pt x="661" y="23"/>
                </a:lnTo>
                <a:lnTo>
                  <a:pt x="676" y="26"/>
                </a:lnTo>
                <a:lnTo>
                  <a:pt x="691" y="30"/>
                </a:lnTo>
                <a:lnTo>
                  <a:pt x="716" y="34"/>
                </a:lnTo>
                <a:lnTo>
                  <a:pt x="742" y="42"/>
                </a:lnTo>
                <a:lnTo>
                  <a:pt x="767" y="51"/>
                </a:lnTo>
                <a:lnTo>
                  <a:pt x="790" y="63"/>
                </a:lnTo>
                <a:lnTo>
                  <a:pt x="813" y="78"/>
                </a:lnTo>
                <a:lnTo>
                  <a:pt x="833" y="94"/>
                </a:lnTo>
                <a:lnTo>
                  <a:pt x="853" y="113"/>
                </a:lnTo>
                <a:lnTo>
                  <a:pt x="871" y="133"/>
                </a:lnTo>
                <a:lnTo>
                  <a:pt x="887" y="154"/>
                </a:lnTo>
                <a:lnTo>
                  <a:pt x="901" y="177"/>
                </a:lnTo>
                <a:lnTo>
                  <a:pt x="914" y="201"/>
                </a:lnTo>
                <a:lnTo>
                  <a:pt x="924" y="228"/>
                </a:lnTo>
                <a:lnTo>
                  <a:pt x="932" y="255"/>
                </a:lnTo>
                <a:lnTo>
                  <a:pt x="938" y="283"/>
                </a:lnTo>
                <a:lnTo>
                  <a:pt x="942" y="312"/>
                </a:lnTo>
                <a:lnTo>
                  <a:pt x="943" y="341"/>
                </a:lnTo>
                <a:lnTo>
                  <a:pt x="943" y="428"/>
                </a:lnTo>
                <a:lnTo>
                  <a:pt x="942" y="461"/>
                </a:lnTo>
                <a:lnTo>
                  <a:pt x="938" y="492"/>
                </a:lnTo>
                <a:lnTo>
                  <a:pt x="931" y="521"/>
                </a:lnTo>
                <a:lnTo>
                  <a:pt x="922" y="549"/>
                </a:lnTo>
                <a:lnTo>
                  <a:pt x="909" y="578"/>
                </a:lnTo>
                <a:lnTo>
                  <a:pt x="895" y="603"/>
                </a:lnTo>
                <a:lnTo>
                  <a:pt x="879" y="627"/>
                </a:lnTo>
                <a:lnTo>
                  <a:pt x="860" y="650"/>
                </a:lnTo>
                <a:lnTo>
                  <a:pt x="840" y="670"/>
                </a:lnTo>
                <a:lnTo>
                  <a:pt x="818" y="688"/>
                </a:lnTo>
                <a:lnTo>
                  <a:pt x="794" y="704"/>
                </a:lnTo>
                <a:lnTo>
                  <a:pt x="770" y="717"/>
                </a:lnTo>
                <a:lnTo>
                  <a:pt x="743" y="728"/>
                </a:lnTo>
                <a:lnTo>
                  <a:pt x="716" y="736"/>
                </a:lnTo>
                <a:lnTo>
                  <a:pt x="701" y="739"/>
                </a:lnTo>
                <a:lnTo>
                  <a:pt x="686" y="741"/>
                </a:lnTo>
                <a:lnTo>
                  <a:pt x="672" y="743"/>
                </a:lnTo>
                <a:lnTo>
                  <a:pt x="657" y="743"/>
                </a:lnTo>
                <a:lnTo>
                  <a:pt x="639" y="741"/>
                </a:lnTo>
                <a:lnTo>
                  <a:pt x="622" y="740"/>
                </a:lnTo>
                <a:lnTo>
                  <a:pt x="605" y="737"/>
                </a:lnTo>
                <a:lnTo>
                  <a:pt x="587" y="733"/>
                </a:lnTo>
                <a:lnTo>
                  <a:pt x="571" y="728"/>
                </a:lnTo>
                <a:lnTo>
                  <a:pt x="555" y="723"/>
                </a:lnTo>
                <a:lnTo>
                  <a:pt x="540" y="715"/>
                </a:lnTo>
                <a:lnTo>
                  <a:pt x="525" y="708"/>
                </a:lnTo>
                <a:lnTo>
                  <a:pt x="510" y="698"/>
                </a:lnTo>
                <a:lnTo>
                  <a:pt x="496" y="689"/>
                </a:lnTo>
                <a:lnTo>
                  <a:pt x="484" y="678"/>
                </a:lnTo>
                <a:lnTo>
                  <a:pt x="470" y="666"/>
                </a:lnTo>
                <a:lnTo>
                  <a:pt x="458" y="654"/>
                </a:lnTo>
                <a:lnTo>
                  <a:pt x="447" y="642"/>
                </a:lnTo>
                <a:lnTo>
                  <a:pt x="435" y="627"/>
                </a:lnTo>
                <a:lnTo>
                  <a:pt x="426" y="614"/>
                </a:lnTo>
                <a:lnTo>
                  <a:pt x="403" y="604"/>
                </a:lnTo>
                <a:lnTo>
                  <a:pt x="382" y="594"/>
                </a:lnTo>
                <a:lnTo>
                  <a:pt x="363" y="582"/>
                </a:lnTo>
                <a:lnTo>
                  <a:pt x="347" y="568"/>
                </a:lnTo>
                <a:lnTo>
                  <a:pt x="340" y="560"/>
                </a:lnTo>
                <a:lnTo>
                  <a:pt x="333" y="553"/>
                </a:lnTo>
                <a:lnTo>
                  <a:pt x="328" y="544"/>
                </a:lnTo>
                <a:lnTo>
                  <a:pt x="324" y="536"/>
                </a:lnTo>
                <a:lnTo>
                  <a:pt x="320" y="527"/>
                </a:lnTo>
                <a:lnTo>
                  <a:pt x="317" y="517"/>
                </a:lnTo>
                <a:lnTo>
                  <a:pt x="316" y="508"/>
                </a:lnTo>
                <a:lnTo>
                  <a:pt x="316" y="497"/>
                </a:lnTo>
                <a:lnTo>
                  <a:pt x="316" y="363"/>
                </a:lnTo>
                <a:lnTo>
                  <a:pt x="317" y="328"/>
                </a:lnTo>
                <a:lnTo>
                  <a:pt x="321" y="296"/>
                </a:lnTo>
                <a:lnTo>
                  <a:pt x="329" y="263"/>
                </a:lnTo>
                <a:lnTo>
                  <a:pt x="339" y="231"/>
                </a:lnTo>
                <a:lnTo>
                  <a:pt x="352" y="201"/>
                </a:lnTo>
                <a:lnTo>
                  <a:pt x="367" y="173"/>
                </a:lnTo>
                <a:lnTo>
                  <a:pt x="386" y="148"/>
                </a:lnTo>
                <a:lnTo>
                  <a:pt x="404" y="124"/>
                </a:lnTo>
                <a:lnTo>
                  <a:pt x="427" y="101"/>
                </a:lnTo>
                <a:lnTo>
                  <a:pt x="451" y="81"/>
                </a:lnTo>
                <a:lnTo>
                  <a:pt x="477" y="63"/>
                </a:lnTo>
                <a:lnTo>
                  <a:pt x="490" y="56"/>
                </a:lnTo>
                <a:lnTo>
                  <a:pt x="504" y="48"/>
                </a:lnTo>
                <a:lnTo>
                  <a:pt x="519" y="43"/>
                </a:lnTo>
                <a:lnTo>
                  <a:pt x="533" y="38"/>
                </a:lnTo>
                <a:lnTo>
                  <a:pt x="548" y="32"/>
                </a:lnTo>
                <a:lnTo>
                  <a:pt x="564" y="28"/>
                </a:lnTo>
                <a:lnTo>
                  <a:pt x="579" y="26"/>
                </a:lnTo>
                <a:lnTo>
                  <a:pt x="595" y="23"/>
                </a:lnTo>
                <a:lnTo>
                  <a:pt x="611" y="21"/>
                </a:lnTo>
                <a:lnTo>
                  <a:pt x="629" y="21"/>
                </a:lnTo>
                <a:close/>
                <a:moveTo>
                  <a:pt x="446" y="539"/>
                </a:moveTo>
                <a:lnTo>
                  <a:pt x="446" y="539"/>
                </a:lnTo>
                <a:lnTo>
                  <a:pt x="459" y="565"/>
                </a:lnTo>
                <a:lnTo>
                  <a:pt x="474" y="590"/>
                </a:lnTo>
                <a:lnTo>
                  <a:pt x="492" y="611"/>
                </a:lnTo>
                <a:lnTo>
                  <a:pt x="512" y="631"/>
                </a:lnTo>
                <a:lnTo>
                  <a:pt x="527" y="645"/>
                </a:lnTo>
                <a:lnTo>
                  <a:pt x="544" y="655"/>
                </a:lnTo>
                <a:lnTo>
                  <a:pt x="562" y="665"/>
                </a:lnTo>
                <a:lnTo>
                  <a:pt x="579" y="674"/>
                </a:lnTo>
                <a:lnTo>
                  <a:pt x="598" y="680"/>
                </a:lnTo>
                <a:lnTo>
                  <a:pt x="617" y="685"/>
                </a:lnTo>
                <a:lnTo>
                  <a:pt x="637" y="688"/>
                </a:lnTo>
                <a:lnTo>
                  <a:pt x="657" y="689"/>
                </a:lnTo>
                <a:lnTo>
                  <a:pt x="680" y="688"/>
                </a:lnTo>
                <a:lnTo>
                  <a:pt x="703" y="684"/>
                </a:lnTo>
                <a:lnTo>
                  <a:pt x="725" y="677"/>
                </a:lnTo>
                <a:lnTo>
                  <a:pt x="747" y="669"/>
                </a:lnTo>
                <a:lnTo>
                  <a:pt x="767" y="658"/>
                </a:lnTo>
                <a:lnTo>
                  <a:pt x="786" y="645"/>
                </a:lnTo>
                <a:lnTo>
                  <a:pt x="803" y="630"/>
                </a:lnTo>
                <a:lnTo>
                  <a:pt x="821" y="614"/>
                </a:lnTo>
                <a:lnTo>
                  <a:pt x="836" y="595"/>
                </a:lnTo>
                <a:lnTo>
                  <a:pt x="849" y="575"/>
                </a:lnTo>
                <a:lnTo>
                  <a:pt x="861" y="553"/>
                </a:lnTo>
                <a:lnTo>
                  <a:pt x="871" y="531"/>
                </a:lnTo>
                <a:lnTo>
                  <a:pt x="879" y="506"/>
                </a:lnTo>
                <a:lnTo>
                  <a:pt x="884" y="482"/>
                </a:lnTo>
                <a:lnTo>
                  <a:pt x="888" y="455"/>
                </a:lnTo>
                <a:lnTo>
                  <a:pt x="889" y="428"/>
                </a:lnTo>
                <a:lnTo>
                  <a:pt x="889" y="341"/>
                </a:lnTo>
                <a:lnTo>
                  <a:pt x="888" y="318"/>
                </a:lnTo>
                <a:lnTo>
                  <a:pt x="885" y="297"/>
                </a:lnTo>
                <a:lnTo>
                  <a:pt x="881" y="275"/>
                </a:lnTo>
                <a:lnTo>
                  <a:pt x="876" y="255"/>
                </a:lnTo>
                <a:lnTo>
                  <a:pt x="869" y="235"/>
                </a:lnTo>
                <a:lnTo>
                  <a:pt x="861" y="216"/>
                </a:lnTo>
                <a:lnTo>
                  <a:pt x="852" y="199"/>
                </a:lnTo>
                <a:lnTo>
                  <a:pt x="841" y="181"/>
                </a:lnTo>
                <a:lnTo>
                  <a:pt x="742" y="181"/>
                </a:lnTo>
                <a:lnTo>
                  <a:pt x="720" y="183"/>
                </a:lnTo>
                <a:lnTo>
                  <a:pt x="701" y="187"/>
                </a:lnTo>
                <a:lnTo>
                  <a:pt x="684" y="192"/>
                </a:lnTo>
                <a:lnTo>
                  <a:pt x="670" y="200"/>
                </a:lnTo>
                <a:lnTo>
                  <a:pt x="658" y="210"/>
                </a:lnTo>
                <a:lnTo>
                  <a:pt x="649" y="222"/>
                </a:lnTo>
                <a:lnTo>
                  <a:pt x="641" y="235"/>
                </a:lnTo>
                <a:lnTo>
                  <a:pt x="634" y="248"/>
                </a:lnTo>
                <a:lnTo>
                  <a:pt x="630" y="265"/>
                </a:lnTo>
                <a:lnTo>
                  <a:pt x="626" y="282"/>
                </a:lnTo>
                <a:lnTo>
                  <a:pt x="623" y="300"/>
                </a:lnTo>
                <a:lnTo>
                  <a:pt x="622" y="318"/>
                </a:lnTo>
                <a:lnTo>
                  <a:pt x="621" y="357"/>
                </a:lnTo>
                <a:lnTo>
                  <a:pt x="621" y="396"/>
                </a:lnTo>
                <a:lnTo>
                  <a:pt x="531" y="317"/>
                </a:lnTo>
                <a:lnTo>
                  <a:pt x="531" y="497"/>
                </a:lnTo>
                <a:lnTo>
                  <a:pt x="446" y="539"/>
                </a:lnTo>
                <a:close/>
                <a:moveTo>
                  <a:pt x="1356" y="1970"/>
                </a:moveTo>
                <a:lnTo>
                  <a:pt x="1356" y="1640"/>
                </a:lnTo>
                <a:lnTo>
                  <a:pt x="911" y="1640"/>
                </a:lnTo>
                <a:lnTo>
                  <a:pt x="899" y="1629"/>
                </a:lnTo>
                <a:lnTo>
                  <a:pt x="871" y="1602"/>
                </a:lnTo>
                <a:lnTo>
                  <a:pt x="860" y="1381"/>
                </a:lnTo>
                <a:lnTo>
                  <a:pt x="856" y="1315"/>
                </a:lnTo>
                <a:lnTo>
                  <a:pt x="849" y="1257"/>
                </a:lnTo>
                <a:lnTo>
                  <a:pt x="846" y="1232"/>
                </a:lnTo>
                <a:lnTo>
                  <a:pt x="842" y="1209"/>
                </a:lnTo>
                <a:lnTo>
                  <a:pt x="837" y="1187"/>
                </a:lnTo>
                <a:lnTo>
                  <a:pt x="832" y="1166"/>
                </a:lnTo>
                <a:lnTo>
                  <a:pt x="825" y="1147"/>
                </a:lnTo>
                <a:lnTo>
                  <a:pt x="817" y="1130"/>
                </a:lnTo>
                <a:lnTo>
                  <a:pt x="809" y="1114"/>
                </a:lnTo>
                <a:lnTo>
                  <a:pt x="798" y="1099"/>
                </a:lnTo>
                <a:lnTo>
                  <a:pt x="787" y="1084"/>
                </a:lnTo>
                <a:lnTo>
                  <a:pt x="775" y="1071"/>
                </a:lnTo>
                <a:lnTo>
                  <a:pt x="760" y="1058"/>
                </a:lnTo>
                <a:lnTo>
                  <a:pt x="746" y="1046"/>
                </a:lnTo>
                <a:lnTo>
                  <a:pt x="563" y="912"/>
                </a:lnTo>
                <a:lnTo>
                  <a:pt x="547" y="901"/>
                </a:lnTo>
                <a:lnTo>
                  <a:pt x="531" y="893"/>
                </a:lnTo>
                <a:lnTo>
                  <a:pt x="516" y="888"/>
                </a:lnTo>
                <a:lnTo>
                  <a:pt x="501" y="885"/>
                </a:lnTo>
                <a:lnTo>
                  <a:pt x="488" y="884"/>
                </a:lnTo>
                <a:lnTo>
                  <a:pt x="474" y="887"/>
                </a:lnTo>
                <a:lnTo>
                  <a:pt x="461" y="889"/>
                </a:lnTo>
                <a:lnTo>
                  <a:pt x="450" y="896"/>
                </a:lnTo>
                <a:lnTo>
                  <a:pt x="439" y="903"/>
                </a:lnTo>
                <a:lnTo>
                  <a:pt x="430" y="913"/>
                </a:lnTo>
                <a:lnTo>
                  <a:pt x="422" y="924"/>
                </a:lnTo>
                <a:lnTo>
                  <a:pt x="414" y="938"/>
                </a:lnTo>
                <a:lnTo>
                  <a:pt x="408" y="952"/>
                </a:lnTo>
                <a:lnTo>
                  <a:pt x="404" y="968"/>
                </a:lnTo>
                <a:lnTo>
                  <a:pt x="403" y="986"/>
                </a:lnTo>
                <a:lnTo>
                  <a:pt x="402" y="1005"/>
                </a:lnTo>
                <a:lnTo>
                  <a:pt x="416" y="2621"/>
                </a:lnTo>
                <a:lnTo>
                  <a:pt x="922" y="2621"/>
                </a:lnTo>
                <a:lnTo>
                  <a:pt x="892" y="2024"/>
                </a:lnTo>
                <a:lnTo>
                  <a:pt x="727" y="2024"/>
                </a:lnTo>
                <a:lnTo>
                  <a:pt x="707" y="2023"/>
                </a:lnTo>
                <a:lnTo>
                  <a:pt x="689" y="2022"/>
                </a:lnTo>
                <a:lnTo>
                  <a:pt x="672" y="2019"/>
                </a:lnTo>
                <a:lnTo>
                  <a:pt x="654" y="2015"/>
                </a:lnTo>
                <a:lnTo>
                  <a:pt x="638" y="2009"/>
                </a:lnTo>
                <a:lnTo>
                  <a:pt x="623" y="2001"/>
                </a:lnTo>
                <a:lnTo>
                  <a:pt x="610" y="1993"/>
                </a:lnTo>
                <a:lnTo>
                  <a:pt x="596" y="1984"/>
                </a:lnTo>
                <a:lnTo>
                  <a:pt x="584" y="1973"/>
                </a:lnTo>
                <a:lnTo>
                  <a:pt x="574" y="1961"/>
                </a:lnTo>
                <a:lnTo>
                  <a:pt x="564" y="1948"/>
                </a:lnTo>
                <a:lnTo>
                  <a:pt x="555" y="1934"/>
                </a:lnTo>
                <a:lnTo>
                  <a:pt x="548" y="1917"/>
                </a:lnTo>
                <a:lnTo>
                  <a:pt x="543" y="1899"/>
                </a:lnTo>
                <a:lnTo>
                  <a:pt x="537" y="1880"/>
                </a:lnTo>
                <a:lnTo>
                  <a:pt x="535" y="1860"/>
                </a:lnTo>
                <a:lnTo>
                  <a:pt x="478" y="1338"/>
                </a:lnTo>
                <a:lnTo>
                  <a:pt x="532" y="1331"/>
                </a:lnTo>
                <a:lnTo>
                  <a:pt x="588" y="1855"/>
                </a:lnTo>
                <a:lnTo>
                  <a:pt x="591" y="1870"/>
                </a:lnTo>
                <a:lnTo>
                  <a:pt x="594" y="1883"/>
                </a:lnTo>
                <a:lnTo>
                  <a:pt x="598" y="1895"/>
                </a:lnTo>
                <a:lnTo>
                  <a:pt x="602" y="1907"/>
                </a:lnTo>
                <a:lnTo>
                  <a:pt x="609" y="1917"/>
                </a:lnTo>
                <a:lnTo>
                  <a:pt x="614" y="1926"/>
                </a:lnTo>
                <a:lnTo>
                  <a:pt x="622" y="1936"/>
                </a:lnTo>
                <a:lnTo>
                  <a:pt x="630" y="1942"/>
                </a:lnTo>
                <a:lnTo>
                  <a:pt x="639" y="1949"/>
                </a:lnTo>
                <a:lnTo>
                  <a:pt x="649" y="1954"/>
                </a:lnTo>
                <a:lnTo>
                  <a:pt x="660" y="1960"/>
                </a:lnTo>
                <a:lnTo>
                  <a:pt x="672" y="1964"/>
                </a:lnTo>
                <a:lnTo>
                  <a:pt x="684" y="1966"/>
                </a:lnTo>
                <a:lnTo>
                  <a:pt x="697" y="1969"/>
                </a:lnTo>
                <a:lnTo>
                  <a:pt x="712" y="1970"/>
                </a:lnTo>
                <a:lnTo>
                  <a:pt x="727" y="1970"/>
                </a:lnTo>
                <a:lnTo>
                  <a:pt x="1356" y="1970"/>
                </a:lnTo>
                <a:close/>
                <a:moveTo>
                  <a:pt x="977" y="1586"/>
                </a:moveTo>
                <a:lnTo>
                  <a:pt x="1409" y="1586"/>
                </a:lnTo>
                <a:lnTo>
                  <a:pt x="1409" y="2024"/>
                </a:lnTo>
                <a:lnTo>
                  <a:pt x="998" y="2024"/>
                </a:lnTo>
                <a:lnTo>
                  <a:pt x="1030" y="2678"/>
                </a:lnTo>
                <a:lnTo>
                  <a:pt x="893" y="4763"/>
                </a:lnTo>
                <a:lnTo>
                  <a:pt x="786" y="4763"/>
                </a:lnTo>
                <a:lnTo>
                  <a:pt x="923" y="2674"/>
                </a:lnTo>
                <a:lnTo>
                  <a:pt x="416" y="2674"/>
                </a:lnTo>
                <a:lnTo>
                  <a:pt x="435" y="4763"/>
                </a:lnTo>
                <a:lnTo>
                  <a:pt x="328" y="4763"/>
                </a:lnTo>
                <a:lnTo>
                  <a:pt x="318" y="3678"/>
                </a:lnTo>
                <a:lnTo>
                  <a:pt x="0" y="3678"/>
                </a:lnTo>
                <a:lnTo>
                  <a:pt x="0" y="2621"/>
                </a:lnTo>
                <a:lnTo>
                  <a:pt x="309" y="2621"/>
                </a:lnTo>
                <a:lnTo>
                  <a:pt x="294" y="1006"/>
                </a:lnTo>
                <a:lnTo>
                  <a:pt x="294" y="991"/>
                </a:lnTo>
                <a:lnTo>
                  <a:pt x="296" y="977"/>
                </a:lnTo>
                <a:lnTo>
                  <a:pt x="298" y="962"/>
                </a:lnTo>
                <a:lnTo>
                  <a:pt x="301" y="947"/>
                </a:lnTo>
                <a:lnTo>
                  <a:pt x="304" y="934"/>
                </a:lnTo>
                <a:lnTo>
                  <a:pt x="309" y="919"/>
                </a:lnTo>
                <a:lnTo>
                  <a:pt x="314" y="905"/>
                </a:lnTo>
                <a:lnTo>
                  <a:pt x="320" y="892"/>
                </a:lnTo>
                <a:lnTo>
                  <a:pt x="326" y="878"/>
                </a:lnTo>
                <a:lnTo>
                  <a:pt x="333" y="866"/>
                </a:lnTo>
                <a:lnTo>
                  <a:pt x="341" y="854"/>
                </a:lnTo>
                <a:lnTo>
                  <a:pt x="351" y="844"/>
                </a:lnTo>
                <a:lnTo>
                  <a:pt x="359" y="833"/>
                </a:lnTo>
                <a:lnTo>
                  <a:pt x="369" y="822"/>
                </a:lnTo>
                <a:lnTo>
                  <a:pt x="380" y="814"/>
                </a:lnTo>
                <a:lnTo>
                  <a:pt x="391" y="805"/>
                </a:lnTo>
                <a:lnTo>
                  <a:pt x="402" y="798"/>
                </a:lnTo>
                <a:lnTo>
                  <a:pt x="414" y="791"/>
                </a:lnTo>
                <a:lnTo>
                  <a:pt x="426" y="786"/>
                </a:lnTo>
                <a:lnTo>
                  <a:pt x="439" y="780"/>
                </a:lnTo>
                <a:lnTo>
                  <a:pt x="453" y="778"/>
                </a:lnTo>
                <a:lnTo>
                  <a:pt x="466" y="775"/>
                </a:lnTo>
                <a:lnTo>
                  <a:pt x="481" y="774"/>
                </a:lnTo>
                <a:lnTo>
                  <a:pt x="496" y="774"/>
                </a:lnTo>
                <a:lnTo>
                  <a:pt x="510" y="775"/>
                </a:lnTo>
                <a:lnTo>
                  <a:pt x="527" y="778"/>
                </a:lnTo>
                <a:lnTo>
                  <a:pt x="541" y="782"/>
                </a:lnTo>
                <a:lnTo>
                  <a:pt x="558" y="787"/>
                </a:lnTo>
                <a:lnTo>
                  <a:pt x="574" y="794"/>
                </a:lnTo>
                <a:lnTo>
                  <a:pt x="590" y="802"/>
                </a:lnTo>
                <a:lnTo>
                  <a:pt x="607" y="813"/>
                </a:lnTo>
                <a:lnTo>
                  <a:pt x="623" y="823"/>
                </a:lnTo>
                <a:lnTo>
                  <a:pt x="809" y="960"/>
                </a:lnTo>
                <a:lnTo>
                  <a:pt x="829" y="977"/>
                </a:lnTo>
                <a:lnTo>
                  <a:pt x="848" y="993"/>
                </a:lnTo>
                <a:lnTo>
                  <a:pt x="865" y="1010"/>
                </a:lnTo>
                <a:lnTo>
                  <a:pt x="881" y="1029"/>
                </a:lnTo>
                <a:lnTo>
                  <a:pt x="895" y="1048"/>
                </a:lnTo>
                <a:lnTo>
                  <a:pt x="907" y="1069"/>
                </a:lnTo>
                <a:lnTo>
                  <a:pt x="918" y="1091"/>
                </a:lnTo>
                <a:lnTo>
                  <a:pt x="927" y="1114"/>
                </a:lnTo>
                <a:lnTo>
                  <a:pt x="935" y="1139"/>
                </a:lnTo>
                <a:lnTo>
                  <a:pt x="942" y="1166"/>
                </a:lnTo>
                <a:lnTo>
                  <a:pt x="948" y="1194"/>
                </a:lnTo>
                <a:lnTo>
                  <a:pt x="954" y="1226"/>
                </a:lnTo>
                <a:lnTo>
                  <a:pt x="958" y="1259"/>
                </a:lnTo>
                <a:lnTo>
                  <a:pt x="962" y="1295"/>
                </a:lnTo>
                <a:lnTo>
                  <a:pt x="967" y="1375"/>
                </a:lnTo>
                <a:lnTo>
                  <a:pt x="977" y="1586"/>
                </a:lnTo>
                <a:close/>
                <a:moveTo>
                  <a:pt x="310" y="2728"/>
                </a:moveTo>
                <a:lnTo>
                  <a:pt x="107" y="2728"/>
                </a:lnTo>
                <a:lnTo>
                  <a:pt x="107" y="3570"/>
                </a:lnTo>
                <a:lnTo>
                  <a:pt x="317" y="3570"/>
                </a:lnTo>
                <a:lnTo>
                  <a:pt x="310" y="2728"/>
                </a:lnTo>
                <a:close/>
                <a:moveTo>
                  <a:pt x="1185" y="1875"/>
                </a:moveTo>
                <a:lnTo>
                  <a:pt x="1185" y="1875"/>
                </a:lnTo>
                <a:lnTo>
                  <a:pt x="1185" y="1867"/>
                </a:lnTo>
                <a:lnTo>
                  <a:pt x="1188" y="1859"/>
                </a:lnTo>
                <a:lnTo>
                  <a:pt x="1192" y="1852"/>
                </a:lnTo>
                <a:lnTo>
                  <a:pt x="1196" y="1847"/>
                </a:lnTo>
                <a:lnTo>
                  <a:pt x="1202" y="1842"/>
                </a:lnTo>
                <a:lnTo>
                  <a:pt x="1209" y="1838"/>
                </a:lnTo>
                <a:lnTo>
                  <a:pt x="1217" y="1835"/>
                </a:lnTo>
                <a:lnTo>
                  <a:pt x="1225" y="1835"/>
                </a:lnTo>
                <a:lnTo>
                  <a:pt x="1233" y="1835"/>
                </a:lnTo>
                <a:lnTo>
                  <a:pt x="1240" y="1838"/>
                </a:lnTo>
                <a:lnTo>
                  <a:pt x="1247" y="1842"/>
                </a:lnTo>
                <a:lnTo>
                  <a:pt x="1253" y="1847"/>
                </a:lnTo>
                <a:lnTo>
                  <a:pt x="1259" y="1852"/>
                </a:lnTo>
                <a:lnTo>
                  <a:pt x="1261" y="1859"/>
                </a:lnTo>
                <a:lnTo>
                  <a:pt x="1264" y="1867"/>
                </a:lnTo>
                <a:lnTo>
                  <a:pt x="1265" y="1875"/>
                </a:lnTo>
                <a:lnTo>
                  <a:pt x="1264" y="1883"/>
                </a:lnTo>
                <a:lnTo>
                  <a:pt x="1261" y="1891"/>
                </a:lnTo>
                <a:lnTo>
                  <a:pt x="1259" y="1898"/>
                </a:lnTo>
                <a:lnTo>
                  <a:pt x="1253" y="1903"/>
                </a:lnTo>
                <a:lnTo>
                  <a:pt x="1247" y="1909"/>
                </a:lnTo>
                <a:lnTo>
                  <a:pt x="1240" y="1911"/>
                </a:lnTo>
                <a:lnTo>
                  <a:pt x="1233" y="1914"/>
                </a:lnTo>
                <a:lnTo>
                  <a:pt x="1225" y="1915"/>
                </a:lnTo>
                <a:lnTo>
                  <a:pt x="1217" y="1914"/>
                </a:lnTo>
                <a:lnTo>
                  <a:pt x="1209" y="1911"/>
                </a:lnTo>
                <a:lnTo>
                  <a:pt x="1202" y="1909"/>
                </a:lnTo>
                <a:lnTo>
                  <a:pt x="1196" y="1903"/>
                </a:lnTo>
                <a:lnTo>
                  <a:pt x="1192" y="1898"/>
                </a:lnTo>
                <a:lnTo>
                  <a:pt x="1188" y="1891"/>
                </a:lnTo>
                <a:lnTo>
                  <a:pt x="1185" y="1883"/>
                </a:lnTo>
                <a:lnTo>
                  <a:pt x="1185" y="1875"/>
                </a:lnTo>
                <a:close/>
                <a:moveTo>
                  <a:pt x="1141" y="2728"/>
                </a:moveTo>
                <a:lnTo>
                  <a:pt x="1142" y="2621"/>
                </a:lnTo>
                <a:lnTo>
                  <a:pt x="1397" y="2621"/>
                </a:lnTo>
                <a:lnTo>
                  <a:pt x="1397" y="3678"/>
                </a:lnTo>
                <a:lnTo>
                  <a:pt x="1076" y="3678"/>
                </a:lnTo>
                <a:lnTo>
                  <a:pt x="1083" y="3570"/>
                </a:lnTo>
                <a:lnTo>
                  <a:pt x="1290" y="3570"/>
                </a:lnTo>
                <a:lnTo>
                  <a:pt x="1290" y="2728"/>
                </a:lnTo>
                <a:lnTo>
                  <a:pt x="1141" y="2728"/>
                </a:lnTo>
                <a:close/>
                <a:moveTo>
                  <a:pt x="1463" y="1880"/>
                </a:moveTo>
                <a:lnTo>
                  <a:pt x="1651" y="1956"/>
                </a:lnTo>
                <a:lnTo>
                  <a:pt x="1677" y="1965"/>
                </a:lnTo>
                <a:lnTo>
                  <a:pt x="1699" y="1972"/>
                </a:lnTo>
                <a:lnTo>
                  <a:pt x="1721" y="1976"/>
                </a:lnTo>
                <a:lnTo>
                  <a:pt x="1741" y="1977"/>
                </a:lnTo>
                <a:lnTo>
                  <a:pt x="1763" y="1976"/>
                </a:lnTo>
                <a:lnTo>
                  <a:pt x="1784" y="1972"/>
                </a:lnTo>
                <a:lnTo>
                  <a:pt x="1807" y="1965"/>
                </a:lnTo>
                <a:lnTo>
                  <a:pt x="1832" y="1956"/>
                </a:lnTo>
                <a:lnTo>
                  <a:pt x="2010" y="1890"/>
                </a:lnTo>
                <a:lnTo>
                  <a:pt x="2010" y="1950"/>
                </a:lnTo>
                <a:lnTo>
                  <a:pt x="1977" y="1961"/>
                </a:lnTo>
                <a:lnTo>
                  <a:pt x="1937" y="1975"/>
                </a:lnTo>
                <a:lnTo>
                  <a:pt x="1887" y="1992"/>
                </a:lnTo>
                <a:lnTo>
                  <a:pt x="1830" y="2015"/>
                </a:lnTo>
                <a:lnTo>
                  <a:pt x="1811" y="2022"/>
                </a:lnTo>
                <a:lnTo>
                  <a:pt x="1791" y="2027"/>
                </a:lnTo>
                <a:lnTo>
                  <a:pt x="1771" y="2030"/>
                </a:lnTo>
                <a:lnTo>
                  <a:pt x="1750" y="2032"/>
                </a:lnTo>
                <a:lnTo>
                  <a:pt x="1729" y="2031"/>
                </a:lnTo>
                <a:lnTo>
                  <a:pt x="1709" y="2030"/>
                </a:lnTo>
                <a:lnTo>
                  <a:pt x="1687" y="2024"/>
                </a:lnTo>
                <a:lnTo>
                  <a:pt x="1667" y="2017"/>
                </a:lnTo>
                <a:lnTo>
                  <a:pt x="1463" y="1938"/>
                </a:lnTo>
                <a:lnTo>
                  <a:pt x="1463" y="1880"/>
                </a:lnTo>
                <a:close/>
                <a:moveTo>
                  <a:pt x="2010" y="1647"/>
                </a:moveTo>
                <a:lnTo>
                  <a:pt x="1815" y="1613"/>
                </a:lnTo>
                <a:lnTo>
                  <a:pt x="1681" y="1639"/>
                </a:lnTo>
                <a:lnTo>
                  <a:pt x="1611" y="1723"/>
                </a:lnTo>
                <a:lnTo>
                  <a:pt x="1643" y="1741"/>
                </a:lnTo>
                <a:lnTo>
                  <a:pt x="1787" y="1695"/>
                </a:lnTo>
                <a:lnTo>
                  <a:pt x="1882" y="1781"/>
                </a:lnTo>
                <a:lnTo>
                  <a:pt x="1846" y="1821"/>
                </a:lnTo>
                <a:lnTo>
                  <a:pt x="1773" y="1756"/>
                </a:lnTo>
                <a:lnTo>
                  <a:pt x="1638" y="1799"/>
                </a:lnTo>
                <a:lnTo>
                  <a:pt x="1527" y="1741"/>
                </a:lnTo>
                <a:lnTo>
                  <a:pt x="1609" y="1640"/>
                </a:lnTo>
                <a:lnTo>
                  <a:pt x="1463" y="1640"/>
                </a:lnTo>
                <a:lnTo>
                  <a:pt x="1463" y="1586"/>
                </a:lnTo>
                <a:lnTo>
                  <a:pt x="1663" y="1586"/>
                </a:lnTo>
                <a:lnTo>
                  <a:pt x="1815" y="1559"/>
                </a:lnTo>
                <a:lnTo>
                  <a:pt x="2010" y="1592"/>
                </a:lnTo>
                <a:lnTo>
                  <a:pt x="2010" y="1647"/>
                </a:lnTo>
                <a:close/>
              </a:path>
            </a:pathLst>
          </a:custGeom>
          <a:solidFill>
            <a:srgbClr val="FFE600"/>
          </a:solidFill>
          <a:ln w="9525">
            <a:noFill/>
            <a:round/>
            <a:headEnd/>
            <a:tailEnd/>
          </a:ln>
        </p:spPr>
        <p:txBody>
          <a:bodyPr/>
          <a:lstStyle/>
          <a:p>
            <a:endParaRPr lang="de-DE" dirty="0">
              <a:latin typeface="EYInterstate Light" panose="02000506000000020004" pitchFamily="2" charset="0"/>
            </a:endParaRPr>
          </a:p>
        </p:txBody>
      </p:sp>
      <p:sp>
        <p:nvSpPr>
          <p:cNvPr id="52" name="Freeform 7"/>
          <p:cNvSpPr>
            <a:spLocks noChangeAspect="1" noEditPoints="1"/>
          </p:cNvSpPr>
          <p:nvPr/>
        </p:nvSpPr>
        <p:spPr bwMode="auto">
          <a:xfrm>
            <a:off x="2636890" y="5887618"/>
            <a:ext cx="423112" cy="293585"/>
          </a:xfrm>
          <a:custGeom>
            <a:avLst/>
            <a:gdLst>
              <a:gd name="T0" fmla="*/ 5 w 272"/>
              <a:gd name="T1" fmla="*/ 121 h 204"/>
              <a:gd name="T2" fmla="*/ 76 w 272"/>
              <a:gd name="T3" fmla="*/ 152 h 204"/>
              <a:gd name="T4" fmla="*/ 164 w 272"/>
              <a:gd name="T5" fmla="*/ 82 h 204"/>
              <a:gd name="T6" fmla="*/ 108 w 272"/>
              <a:gd name="T7" fmla="*/ 26 h 204"/>
              <a:gd name="T8" fmla="*/ 164 w 272"/>
              <a:gd name="T9" fmla="*/ 82 h 204"/>
              <a:gd name="T10" fmla="*/ 164 w 272"/>
              <a:gd name="T11" fmla="*/ 88 h 204"/>
              <a:gd name="T12" fmla="*/ 193 w 272"/>
              <a:gd name="T13" fmla="*/ 166 h 204"/>
              <a:gd name="T14" fmla="*/ 95 w 272"/>
              <a:gd name="T15" fmla="*/ 52 h 204"/>
              <a:gd name="T16" fmla="*/ 96 w 272"/>
              <a:gd name="T17" fmla="*/ 76 h 204"/>
              <a:gd name="T18" fmla="*/ 95 w 272"/>
              <a:gd name="T19" fmla="*/ 52 h 204"/>
              <a:gd name="T20" fmla="*/ 144 w 272"/>
              <a:gd name="T21" fmla="*/ 39 h 204"/>
              <a:gd name="T22" fmla="*/ 183 w 272"/>
              <a:gd name="T23" fmla="*/ 46 h 204"/>
              <a:gd name="T24" fmla="*/ 17 w 272"/>
              <a:gd name="T25" fmla="*/ 71 h 204"/>
              <a:gd name="T26" fmla="*/ 151 w 272"/>
              <a:gd name="T27" fmla="*/ 82 h 204"/>
              <a:gd name="T28" fmla="*/ 95 w 272"/>
              <a:gd name="T29" fmla="*/ 82 h 204"/>
              <a:gd name="T30" fmla="*/ 89 w 272"/>
              <a:gd name="T31" fmla="*/ 49 h 204"/>
              <a:gd name="T32" fmla="*/ 118 w 272"/>
              <a:gd name="T33" fmla="*/ 25 h 204"/>
              <a:gd name="T34" fmla="*/ 271 w 272"/>
              <a:gd name="T35" fmla="*/ 39 h 204"/>
              <a:gd name="T36" fmla="*/ 201 w 272"/>
              <a:gd name="T37" fmla="*/ 76 h 204"/>
              <a:gd name="T38" fmla="*/ 267 w 272"/>
              <a:gd name="T39" fmla="*/ 62 h 204"/>
              <a:gd name="T40" fmla="*/ 200 w 272"/>
              <a:gd name="T41" fmla="*/ 92 h 204"/>
              <a:gd name="T42" fmla="*/ 272 w 272"/>
              <a:gd name="T43" fmla="*/ 74 h 204"/>
              <a:gd name="T44" fmla="*/ 200 w 272"/>
              <a:gd name="T45" fmla="*/ 106 h 204"/>
              <a:gd name="T46" fmla="*/ 267 w 272"/>
              <a:gd name="T47" fmla="*/ 90 h 204"/>
              <a:gd name="T48" fmla="*/ 200 w 272"/>
              <a:gd name="T49" fmla="*/ 120 h 204"/>
              <a:gd name="T50" fmla="*/ 272 w 272"/>
              <a:gd name="T51" fmla="*/ 103 h 204"/>
              <a:gd name="T52" fmla="*/ 199 w 272"/>
              <a:gd name="T53" fmla="*/ 134 h 204"/>
              <a:gd name="T54" fmla="*/ 267 w 272"/>
              <a:gd name="T55" fmla="*/ 118 h 204"/>
              <a:gd name="T56" fmla="*/ 199 w 272"/>
              <a:gd name="T57" fmla="*/ 148 h 204"/>
              <a:gd name="T58" fmla="*/ 272 w 272"/>
              <a:gd name="T59" fmla="*/ 131 h 204"/>
              <a:gd name="T60" fmla="*/ 199 w 272"/>
              <a:gd name="T61" fmla="*/ 163 h 204"/>
              <a:gd name="T62" fmla="*/ 159 w 272"/>
              <a:gd name="T63" fmla="*/ 184 h 204"/>
              <a:gd name="T64" fmla="*/ 83 w 272"/>
              <a:gd name="T65" fmla="*/ 204 h 204"/>
              <a:gd name="T66" fmla="*/ 0 w 272"/>
              <a:gd name="T67" fmla="*/ 154 h 204"/>
              <a:gd name="T68" fmla="*/ 159 w 272"/>
              <a:gd name="T69" fmla="*/ 171 h 204"/>
              <a:gd name="T70" fmla="*/ 83 w 272"/>
              <a:gd name="T71" fmla="*/ 190 h 204"/>
              <a:gd name="T72" fmla="*/ 5 w 272"/>
              <a:gd name="T73" fmla="*/ 142 h 204"/>
              <a:gd name="T74" fmla="*/ 159 w 272"/>
              <a:gd name="T75" fmla="*/ 157 h 204"/>
              <a:gd name="T76" fmla="*/ 83 w 272"/>
              <a:gd name="T77" fmla="*/ 176 h 204"/>
              <a:gd name="T78" fmla="*/ 0 w 272"/>
              <a:gd name="T79" fmla="*/ 126 h 204"/>
              <a:gd name="T80" fmla="*/ 159 w 272"/>
              <a:gd name="T81" fmla="*/ 143 h 204"/>
              <a:gd name="T82" fmla="*/ 84 w 272"/>
              <a:gd name="T83" fmla="*/ 162 h 204"/>
              <a:gd name="T84" fmla="*/ 159 w 272"/>
              <a:gd name="T85" fmla="*/ 129 h 204"/>
              <a:gd name="T86" fmla="*/ 83 w 272"/>
              <a:gd name="T87" fmla="*/ 148 h 204"/>
              <a:gd name="T88" fmla="*/ 0 w 272"/>
              <a:gd name="T89" fmla="*/ 98 h 204"/>
              <a:gd name="T90" fmla="*/ 159 w 272"/>
              <a:gd name="T91" fmla="*/ 115 h 204"/>
              <a:gd name="T92" fmla="*/ 90 w 272"/>
              <a:gd name="T93" fmla="*/ 131 h 204"/>
              <a:gd name="T94" fmla="*/ 159 w 272"/>
              <a:gd name="T95" fmla="*/ 101 h 204"/>
              <a:gd name="T96" fmla="*/ 82 w 272"/>
              <a:gd name="T97" fmla="*/ 118 h 204"/>
              <a:gd name="T98" fmla="*/ 1 w 272"/>
              <a:gd name="T99" fmla="*/ 64 h 204"/>
              <a:gd name="T100" fmla="*/ 63 w 272"/>
              <a:gd name="T101" fmla="*/ 35 h 204"/>
              <a:gd name="T102" fmla="*/ 109 w 272"/>
              <a:gd name="T103" fmla="*/ 20 h 204"/>
              <a:gd name="T104" fmla="*/ 192 w 272"/>
              <a:gd name="T105" fmla="*/ 12 h 204"/>
              <a:gd name="T106" fmla="*/ 135 w 272"/>
              <a:gd name="T107" fmla="*/ 34 h 204"/>
              <a:gd name="T108" fmla="*/ 183 w 272"/>
              <a:gd name="T109" fmla="*/ 60 h 204"/>
              <a:gd name="T110" fmla="*/ 256 w 272"/>
              <a:gd name="T111" fmla="*/ 44 h 204"/>
              <a:gd name="T112" fmla="*/ 82 w 272"/>
              <a:gd name="T113" fmla="*/ 133 h 204"/>
              <a:gd name="T114" fmla="*/ 4 w 272"/>
              <a:gd name="T115" fmla="*/ 86 h 204"/>
              <a:gd name="T116" fmla="*/ 82 w 272"/>
              <a:gd name="T117" fmla="*/ 133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 h="204">
                <a:moveTo>
                  <a:pt x="76" y="158"/>
                </a:moveTo>
                <a:cubicBezTo>
                  <a:pt x="5" y="121"/>
                  <a:pt x="5" y="121"/>
                  <a:pt x="5" y="121"/>
                </a:cubicBezTo>
                <a:cubicBezTo>
                  <a:pt x="5" y="114"/>
                  <a:pt x="5" y="114"/>
                  <a:pt x="5" y="114"/>
                </a:cubicBezTo>
                <a:cubicBezTo>
                  <a:pt x="76" y="152"/>
                  <a:pt x="76" y="152"/>
                  <a:pt x="76" y="152"/>
                </a:cubicBezTo>
                <a:lnTo>
                  <a:pt x="76" y="158"/>
                </a:lnTo>
                <a:close/>
                <a:moveTo>
                  <a:pt x="164" y="82"/>
                </a:moveTo>
                <a:cubicBezTo>
                  <a:pt x="193" y="71"/>
                  <a:pt x="193" y="71"/>
                  <a:pt x="193" y="71"/>
                </a:cubicBezTo>
                <a:cubicBezTo>
                  <a:pt x="108" y="26"/>
                  <a:pt x="108" y="26"/>
                  <a:pt x="108" y="26"/>
                </a:cubicBezTo>
                <a:cubicBezTo>
                  <a:pt x="77" y="37"/>
                  <a:pt x="77" y="37"/>
                  <a:pt x="77" y="37"/>
                </a:cubicBezTo>
                <a:lnTo>
                  <a:pt x="164" y="82"/>
                </a:lnTo>
                <a:close/>
                <a:moveTo>
                  <a:pt x="195" y="76"/>
                </a:moveTo>
                <a:cubicBezTo>
                  <a:pt x="164" y="88"/>
                  <a:pt x="164" y="88"/>
                  <a:pt x="164" y="88"/>
                </a:cubicBezTo>
                <a:cubicBezTo>
                  <a:pt x="164" y="176"/>
                  <a:pt x="164" y="176"/>
                  <a:pt x="164" y="176"/>
                </a:cubicBezTo>
                <a:cubicBezTo>
                  <a:pt x="193" y="166"/>
                  <a:pt x="193" y="166"/>
                  <a:pt x="193" y="166"/>
                </a:cubicBezTo>
                <a:lnTo>
                  <a:pt x="195" y="76"/>
                </a:lnTo>
                <a:close/>
                <a:moveTo>
                  <a:pt x="95" y="52"/>
                </a:moveTo>
                <a:cubicBezTo>
                  <a:pt x="87" y="57"/>
                  <a:pt x="82" y="62"/>
                  <a:pt x="81" y="66"/>
                </a:cubicBezTo>
                <a:cubicBezTo>
                  <a:pt x="81" y="70"/>
                  <a:pt x="84" y="74"/>
                  <a:pt x="96" y="76"/>
                </a:cubicBezTo>
                <a:cubicBezTo>
                  <a:pt x="107" y="78"/>
                  <a:pt x="122" y="77"/>
                  <a:pt x="136" y="74"/>
                </a:cubicBezTo>
                <a:lnTo>
                  <a:pt x="95" y="52"/>
                </a:lnTo>
                <a:close/>
                <a:moveTo>
                  <a:pt x="183" y="46"/>
                </a:moveTo>
                <a:cubicBezTo>
                  <a:pt x="180" y="41"/>
                  <a:pt x="165" y="37"/>
                  <a:pt x="144" y="39"/>
                </a:cubicBezTo>
                <a:cubicBezTo>
                  <a:pt x="177" y="57"/>
                  <a:pt x="177" y="57"/>
                  <a:pt x="177" y="57"/>
                </a:cubicBezTo>
                <a:cubicBezTo>
                  <a:pt x="183" y="52"/>
                  <a:pt x="184" y="49"/>
                  <a:pt x="183" y="46"/>
                </a:cubicBezTo>
                <a:close/>
                <a:moveTo>
                  <a:pt x="86" y="47"/>
                </a:moveTo>
                <a:cubicBezTo>
                  <a:pt x="17" y="71"/>
                  <a:pt x="17" y="71"/>
                  <a:pt x="17" y="71"/>
                </a:cubicBezTo>
                <a:cubicBezTo>
                  <a:pt x="83" y="106"/>
                  <a:pt x="83" y="106"/>
                  <a:pt x="83" y="106"/>
                </a:cubicBezTo>
                <a:cubicBezTo>
                  <a:pt x="151" y="82"/>
                  <a:pt x="151" y="82"/>
                  <a:pt x="151" y="82"/>
                </a:cubicBezTo>
                <a:cubicBezTo>
                  <a:pt x="144" y="78"/>
                  <a:pt x="144" y="78"/>
                  <a:pt x="144" y="78"/>
                </a:cubicBezTo>
                <a:cubicBezTo>
                  <a:pt x="127" y="82"/>
                  <a:pt x="109" y="84"/>
                  <a:pt x="95" y="82"/>
                </a:cubicBezTo>
                <a:cubicBezTo>
                  <a:pt x="84" y="80"/>
                  <a:pt x="74" y="75"/>
                  <a:pt x="75" y="66"/>
                </a:cubicBezTo>
                <a:cubicBezTo>
                  <a:pt x="76" y="60"/>
                  <a:pt x="81" y="54"/>
                  <a:pt x="89" y="49"/>
                </a:cubicBezTo>
                <a:lnTo>
                  <a:pt x="86" y="47"/>
                </a:lnTo>
                <a:close/>
                <a:moveTo>
                  <a:pt x="118" y="25"/>
                </a:moveTo>
                <a:cubicBezTo>
                  <a:pt x="193" y="0"/>
                  <a:pt x="193" y="0"/>
                  <a:pt x="193" y="0"/>
                </a:cubicBezTo>
                <a:cubicBezTo>
                  <a:pt x="271" y="39"/>
                  <a:pt x="271" y="39"/>
                  <a:pt x="271" y="39"/>
                </a:cubicBezTo>
                <a:cubicBezTo>
                  <a:pt x="271" y="51"/>
                  <a:pt x="271" y="51"/>
                  <a:pt x="271" y="51"/>
                </a:cubicBezTo>
                <a:cubicBezTo>
                  <a:pt x="201" y="76"/>
                  <a:pt x="201" y="76"/>
                  <a:pt x="201" y="76"/>
                </a:cubicBezTo>
                <a:cubicBezTo>
                  <a:pt x="200" y="86"/>
                  <a:pt x="200" y="86"/>
                  <a:pt x="200" y="86"/>
                </a:cubicBezTo>
                <a:cubicBezTo>
                  <a:pt x="267" y="62"/>
                  <a:pt x="267" y="62"/>
                  <a:pt x="267" y="62"/>
                </a:cubicBezTo>
                <a:cubicBezTo>
                  <a:pt x="267" y="68"/>
                  <a:pt x="267" y="68"/>
                  <a:pt x="267" y="68"/>
                </a:cubicBezTo>
                <a:cubicBezTo>
                  <a:pt x="200" y="92"/>
                  <a:pt x="200" y="92"/>
                  <a:pt x="200" y="92"/>
                </a:cubicBezTo>
                <a:cubicBezTo>
                  <a:pt x="200" y="100"/>
                  <a:pt x="200" y="100"/>
                  <a:pt x="200" y="100"/>
                </a:cubicBezTo>
                <a:cubicBezTo>
                  <a:pt x="272" y="74"/>
                  <a:pt x="272" y="74"/>
                  <a:pt x="272" y="74"/>
                </a:cubicBezTo>
                <a:cubicBezTo>
                  <a:pt x="272" y="80"/>
                  <a:pt x="272" y="80"/>
                  <a:pt x="272" y="80"/>
                </a:cubicBezTo>
                <a:cubicBezTo>
                  <a:pt x="200" y="106"/>
                  <a:pt x="200" y="106"/>
                  <a:pt x="200" y="106"/>
                </a:cubicBezTo>
                <a:cubicBezTo>
                  <a:pt x="200" y="114"/>
                  <a:pt x="200" y="114"/>
                  <a:pt x="200" y="114"/>
                </a:cubicBezTo>
                <a:cubicBezTo>
                  <a:pt x="267" y="90"/>
                  <a:pt x="267" y="90"/>
                  <a:pt x="267" y="90"/>
                </a:cubicBezTo>
                <a:cubicBezTo>
                  <a:pt x="267" y="96"/>
                  <a:pt x="267" y="96"/>
                  <a:pt x="267" y="96"/>
                </a:cubicBezTo>
                <a:cubicBezTo>
                  <a:pt x="200" y="120"/>
                  <a:pt x="200" y="120"/>
                  <a:pt x="200" y="120"/>
                </a:cubicBezTo>
                <a:cubicBezTo>
                  <a:pt x="200" y="128"/>
                  <a:pt x="200" y="128"/>
                  <a:pt x="200" y="128"/>
                </a:cubicBezTo>
                <a:cubicBezTo>
                  <a:pt x="272" y="103"/>
                  <a:pt x="272" y="103"/>
                  <a:pt x="272" y="103"/>
                </a:cubicBezTo>
                <a:cubicBezTo>
                  <a:pt x="272" y="109"/>
                  <a:pt x="272" y="109"/>
                  <a:pt x="272" y="109"/>
                </a:cubicBezTo>
                <a:cubicBezTo>
                  <a:pt x="199" y="134"/>
                  <a:pt x="199" y="134"/>
                  <a:pt x="199" y="134"/>
                </a:cubicBezTo>
                <a:cubicBezTo>
                  <a:pt x="199" y="142"/>
                  <a:pt x="199" y="142"/>
                  <a:pt x="199" y="142"/>
                </a:cubicBezTo>
                <a:cubicBezTo>
                  <a:pt x="267" y="118"/>
                  <a:pt x="267" y="118"/>
                  <a:pt x="267" y="118"/>
                </a:cubicBezTo>
                <a:cubicBezTo>
                  <a:pt x="267" y="124"/>
                  <a:pt x="267" y="124"/>
                  <a:pt x="267" y="124"/>
                </a:cubicBezTo>
                <a:cubicBezTo>
                  <a:pt x="199" y="148"/>
                  <a:pt x="199" y="148"/>
                  <a:pt x="199" y="148"/>
                </a:cubicBezTo>
                <a:cubicBezTo>
                  <a:pt x="199" y="157"/>
                  <a:pt x="199" y="157"/>
                  <a:pt x="199" y="157"/>
                </a:cubicBezTo>
                <a:cubicBezTo>
                  <a:pt x="272" y="131"/>
                  <a:pt x="272" y="131"/>
                  <a:pt x="272" y="131"/>
                </a:cubicBezTo>
                <a:cubicBezTo>
                  <a:pt x="272" y="137"/>
                  <a:pt x="272" y="137"/>
                  <a:pt x="272" y="137"/>
                </a:cubicBezTo>
                <a:cubicBezTo>
                  <a:pt x="199" y="163"/>
                  <a:pt x="199" y="163"/>
                  <a:pt x="199" y="163"/>
                </a:cubicBezTo>
                <a:cubicBezTo>
                  <a:pt x="199" y="170"/>
                  <a:pt x="199" y="170"/>
                  <a:pt x="199" y="170"/>
                </a:cubicBezTo>
                <a:cubicBezTo>
                  <a:pt x="159" y="184"/>
                  <a:pt x="159" y="184"/>
                  <a:pt x="159" y="184"/>
                </a:cubicBezTo>
                <a:cubicBezTo>
                  <a:pt x="159" y="177"/>
                  <a:pt x="159" y="177"/>
                  <a:pt x="159" y="177"/>
                </a:cubicBezTo>
                <a:cubicBezTo>
                  <a:pt x="83" y="204"/>
                  <a:pt x="83" y="204"/>
                  <a:pt x="83" y="204"/>
                </a:cubicBezTo>
                <a:cubicBezTo>
                  <a:pt x="0" y="160"/>
                  <a:pt x="0" y="160"/>
                  <a:pt x="0" y="160"/>
                </a:cubicBezTo>
                <a:cubicBezTo>
                  <a:pt x="0" y="154"/>
                  <a:pt x="0" y="154"/>
                  <a:pt x="0" y="154"/>
                </a:cubicBezTo>
                <a:cubicBezTo>
                  <a:pt x="84" y="198"/>
                  <a:pt x="84" y="198"/>
                  <a:pt x="84" y="198"/>
                </a:cubicBezTo>
                <a:cubicBezTo>
                  <a:pt x="159" y="171"/>
                  <a:pt x="159" y="171"/>
                  <a:pt x="159" y="171"/>
                </a:cubicBezTo>
                <a:cubicBezTo>
                  <a:pt x="159" y="163"/>
                  <a:pt x="159" y="163"/>
                  <a:pt x="159" y="163"/>
                </a:cubicBezTo>
                <a:cubicBezTo>
                  <a:pt x="83" y="190"/>
                  <a:pt x="83" y="190"/>
                  <a:pt x="83" y="190"/>
                </a:cubicBezTo>
                <a:cubicBezTo>
                  <a:pt x="5" y="149"/>
                  <a:pt x="5" y="149"/>
                  <a:pt x="5" y="149"/>
                </a:cubicBezTo>
                <a:cubicBezTo>
                  <a:pt x="5" y="142"/>
                  <a:pt x="5" y="142"/>
                  <a:pt x="5" y="142"/>
                </a:cubicBezTo>
                <a:cubicBezTo>
                  <a:pt x="84" y="184"/>
                  <a:pt x="84" y="184"/>
                  <a:pt x="84" y="184"/>
                </a:cubicBezTo>
                <a:cubicBezTo>
                  <a:pt x="159" y="157"/>
                  <a:pt x="159" y="157"/>
                  <a:pt x="159" y="157"/>
                </a:cubicBezTo>
                <a:cubicBezTo>
                  <a:pt x="159" y="149"/>
                  <a:pt x="159" y="149"/>
                  <a:pt x="159" y="149"/>
                </a:cubicBezTo>
                <a:cubicBezTo>
                  <a:pt x="83" y="176"/>
                  <a:pt x="83" y="176"/>
                  <a:pt x="83" y="176"/>
                </a:cubicBezTo>
                <a:cubicBezTo>
                  <a:pt x="0" y="132"/>
                  <a:pt x="0" y="132"/>
                  <a:pt x="0" y="132"/>
                </a:cubicBezTo>
                <a:cubicBezTo>
                  <a:pt x="0" y="126"/>
                  <a:pt x="0" y="126"/>
                  <a:pt x="0" y="126"/>
                </a:cubicBezTo>
                <a:cubicBezTo>
                  <a:pt x="84" y="170"/>
                  <a:pt x="84" y="170"/>
                  <a:pt x="84" y="170"/>
                </a:cubicBezTo>
                <a:cubicBezTo>
                  <a:pt x="159" y="143"/>
                  <a:pt x="159" y="143"/>
                  <a:pt x="159" y="143"/>
                </a:cubicBezTo>
                <a:cubicBezTo>
                  <a:pt x="159" y="135"/>
                  <a:pt x="159" y="135"/>
                  <a:pt x="159" y="135"/>
                </a:cubicBezTo>
                <a:cubicBezTo>
                  <a:pt x="84" y="162"/>
                  <a:pt x="84" y="162"/>
                  <a:pt x="84" y="162"/>
                </a:cubicBezTo>
                <a:cubicBezTo>
                  <a:pt x="84" y="156"/>
                  <a:pt x="84" y="156"/>
                  <a:pt x="84" y="156"/>
                </a:cubicBezTo>
                <a:cubicBezTo>
                  <a:pt x="159" y="129"/>
                  <a:pt x="159" y="129"/>
                  <a:pt x="159" y="129"/>
                </a:cubicBezTo>
                <a:cubicBezTo>
                  <a:pt x="159" y="121"/>
                  <a:pt x="159" y="121"/>
                  <a:pt x="159" y="121"/>
                </a:cubicBezTo>
                <a:cubicBezTo>
                  <a:pt x="83" y="148"/>
                  <a:pt x="83" y="148"/>
                  <a:pt x="83" y="148"/>
                </a:cubicBezTo>
                <a:cubicBezTo>
                  <a:pt x="0" y="104"/>
                  <a:pt x="0" y="104"/>
                  <a:pt x="0" y="104"/>
                </a:cubicBezTo>
                <a:cubicBezTo>
                  <a:pt x="0" y="98"/>
                  <a:pt x="0" y="98"/>
                  <a:pt x="0" y="98"/>
                </a:cubicBezTo>
                <a:cubicBezTo>
                  <a:pt x="84" y="142"/>
                  <a:pt x="84" y="142"/>
                  <a:pt x="84" y="142"/>
                </a:cubicBezTo>
                <a:cubicBezTo>
                  <a:pt x="159" y="115"/>
                  <a:pt x="159" y="115"/>
                  <a:pt x="159" y="115"/>
                </a:cubicBezTo>
                <a:cubicBezTo>
                  <a:pt x="159" y="107"/>
                  <a:pt x="159" y="107"/>
                  <a:pt x="159" y="107"/>
                </a:cubicBezTo>
                <a:cubicBezTo>
                  <a:pt x="90" y="131"/>
                  <a:pt x="90" y="131"/>
                  <a:pt x="90" y="131"/>
                </a:cubicBezTo>
                <a:cubicBezTo>
                  <a:pt x="90" y="125"/>
                  <a:pt x="90" y="125"/>
                  <a:pt x="90" y="125"/>
                </a:cubicBezTo>
                <a:cubicBezTo>
                  <a:pt x="159" y="101"/>
                  <a:pt x="159" y="101"/>
                  <a:pt x="159" y="101"/>
                </a:cubicBezTo>
                <a:cubicBezTo>
                  <a:pt x="159" y="91"/>
                  <a:pt x="159" y="91"/>
                  <a:pt x="159" y="91"/>
                </a:cubicBezTo>
                <a:cubicBezTo>
                  <a:pt x="82" y="118"/>
                  <a:pt x="82" y="118"/>
                  <a:pt x="82" y="118"/>
                </a:cubicBezTo>
                <a:cubicBezTo>
                  <a:pt x="1" y="75"/>
                  <a:pt x="1" y="75"/>
                  <a:pt x="1" y="75"/>
                </a:cubicBezTo>
                <a:cubicBezTo>
                  <a:pt x="1" y="64"/>
                  <a:pt x="1" y="64"/>
                  <a:pt x="1" y="64"/>
                </a:cubicBezTo>
                <a:cubicBezTo>
                  <a:pt x="63" y="44"/>
                  <a:pt x="63" y="44"/>
                  <a:pt x="63" y="44"/>
                </a:cubicBezTo>
                <a:cubicBezTo>
                  <a:pt x="63" y="35"/>
                  <a:pt x="63" y="35"/>
                  <a:pt x="63" y="35"/>
                </a:cubicBezTo>
                <a:cubicBezTo>
                  <a:pt x="63" y="35"/>
                  <a:pt x="63" y="35"/>
                  <a:pt x="63" y="35"/>
                </a:cubicBezTo>
                <a:cubicBezTo>
                  <a:pt x="109" y="20"/>
                  <a:pt x="109" y="20"/>
                  <a:pt x="109" y="20"/>
                </a:cubicBezTo>
                <a:lnTo>
                  <a:pt x="118" y="25"/>
                </a:lnTo>
                <a:close/>
                <a:moveTo>
                  <a:pt x="192" y="12"/>
                </a:moveTo>
                <a:cubicBezTo>
                  <a:pt x="131" y="32"/>
                  <a:pt x="131" y="32"/>
                  <a:pt x="131" y="32"/>
                </a:cubicBezTo>
                <a:cubicBezTo>
                  <a:pt x="135" y="34"/>
                  <a:pt x="135" y="34"/>
                  <a:pt x="135" y="34"/>
                </a:cubicBezTo>
                <a:cubicBezTo>
                  <a:pt x="160" y="30"/>
                  <a:pt x="183" y="33"/>
                  <a:pt x="188" y="44"/>
                </a:cubicBezTo>
                <a:cubicBezTo>
                  <a:pt x="190" y="49"/>
                  <a:pt x="188" y="55"/>
                  <a:pt x="183" y="60"/>
                </a:cubicBezTo>
                <a:cubicBezTo>
                  <a:pt x="195" y="66"/>
                  <a:pt x="195" y="66"/>
                  <a:pt x="195" y="66"/>
                </a:cubicBezTo>
                <a:cubicBezTo>
                  <a:pt x="256" y="44"/>
                  <a:pt x="256" y="44"/>
                  <a:pt x="256" y="44"/>
                </a:cubicBezTo>
                <a:lnTo>
                  <a:pt x="192" y="12"/>
                </a:lnTo>
                <a:close/>
                <a:moveTo>
                  <a:pt x="82" y="133"/>
                </a:moveTo>
                <a:cubicBezTo>
                  <a:pt x="4" y="92"/>
                  <a:pt x="4" y="92"/>
                  <a:pt x="4" y="92"/>
                </a:cubicBezTo>
                <a:cubicBezTo>
                  <a:pt x="4" y="86"/>
                  <a:pt x="4" y="86"/>
                  <a:pt x="4" y="86"/>
                </a:cubicBezTo>
                <a:cubicBezTo>
                  <a:pt x="82" y="127"/>
                  <a:pt x="82" y="127"/>
                  <a:pt x="82" y="127"/>
                </a:cubicBezTo>
                <a:lnTo>
                  <a:pt x="82" y="133"/>
                </a:lnTo>
                <a:close/>
              </a:path>
            </a:pathLst>
          </a:custGeom>
          <a:solidFill>
            <a:srgbClr val="545454"/>
          </a:solidFill>
          <a:ln w="9525">
            <a:solidFill>
              <a:srgbClr val="969696"/>
            </a:solidFill>
            <a:round/>
            <a:headEnd/>
            <a:tailEnd/>
          </a:ln>
          <a:extLst/>
        </p:spPr>
        <p:txBody>
          <a:bodyPr vert="horz" wrap="square" lIns="91440" tIns="45720" rIns="91440" bIns="45720" numCol="1" anchor="t" anchorCtr="0" compatLnSpc="1">
            <a:prstTxWarp prst="textNoShape">
              <a:avLst/>
            </a:prstTxWarp>
          </a:bodyPr>
          <a:lstStyle/>
          <a:p>
            <a:endParaRPr lang="en-GB"/>
          </a:p>
        </p:txBody>
      </p:sp>
      <p:sp>
        <p:nvSpPr>
          <p:cNvPr id="53" name="Freeform 26"/>
          <p:cNvSpPr>
            <a:spLocks noChangeAspect="1" noEditPoints="1"/>
          </p:cNvSpPr>
          <p:nvPr/>
        </p:nvSpPr>
        <p:spPr bwMode="auto">
          <a:xfrm>
            <a:off x="2690188" y="5346157"/>
            <a:ext cx="377765" cy="444019"/>
          </a:xfrm>
          <a:custGeom>
            <a:avLst/>
            <a:gdLst>
              <a:gd name="T0" fmla="*/ 128 w 272"/>
              <a:gd name="T1" fmla="*/ 107 h 322"/>
              <a:gd name="T2" fmla="*/ 93 w 272"/>
              <a:gd name="T3" fmla="*/ 111 h 322"/>
              <a:gd name="T4" fmla="*/ 103 w 272"/>
              <a:gd name="T5" fmla="*/ 127 h 322"/>
              <a:gd name="T6" fmla="*/ 58 w 272"/>
              <a:gd name="T7" fmla="*/ 124 h 322"/>
              <a:gd name="T8" fmla="*/ 36 w 272"/>
              <a:gd name="T9" fmla="*/ 98 h 322"/>
              <a:gd name="T10" fmla="*/ 92 w 272"/>
              <a:gd name="T11" fmla="*/ 68 h 322"/>
              <a:gd name="T12" fmla="*/ 93 w 272"/>
              <a:gd name="T13" fmla="*/ 68 h 322"/>
              <a:gd name="T14" fmla="*/ 150 w 272"/>
              <a:gd name="T15" fmla="*/ 110 h 322"/>
              <a:gd name="T16" fmla="*/ 135 w 272"/>
              <a:gd name="T17" fmla="*/ 308 h 322"/>
              <a:gd name="T18" fmla="*/ 51 w 272"/>
              <a:gd name="T19" fmla="*/ 292 h 322"/>
              <a:gd name="T20" fmla="*/ 77 w 272"/>
              <a:gd name="T21" fmla="*/ 313 h 322"/>
              <a:gd name="T22" fmla="*/ 77 w 272"/>
              <a:gd name="T23" fmla="*/ 313 h 322"/>
              <a:gd name="T24" fmla="*/ 84 w 272"/>
              <a:gd name="T25" fmla="*/ 297 h 322"/>
              <a:gd name="T26" fmla="*/ 109 w 272"/>
              <a:gd name="T27" fmla="*/ 296 h 322"/>
              <a:gd name="T28" fmla="*/ 109 w 272"/>
              <a:gd name="T29" fmla="*/ 296 h 322"/>
              <a:gd name="T30" fmla="*/ 132 w 272"/>
              <a:gd name="T31" fmla="*/ 259 h 322"/>
              <a:gd name="T32" fmla="*/ 41 w 272"/>
              <a:gd name="T33" fmla="*/ 280 h 322"/>
              <a:gd name="T34" fmla="*/ 34 w 272"/>
              <a:gd name="T35" fmla="*/ 271 h 322"/>
              <a:gd name="T36" fmla="*/ 34 w 272"/>
              <a:gd name="T37" fmla="*/ 271 h 322"/>
              <a:gd name="T38" fmla="*/ 40 w 272"/>
              <a:gd name="T39" fmla="*/ 273 h 322"/>
              <a:gd name="T40" fmla="*/ 75 w 272"/>
              <a:gd name="T41" fmla="*/ 260 h 322"/>
              <a:gd name="T42" fmla="*/ 85 w 272"/>
              <a:gd name="T43" fmla="*/ 277 h 322"/>
              <a:gd name="T44" fmla="*/ 110 w 272"/>
              <a:gd name="T45" fmla="*/ 256 h 322"/>
              <a:gd name="T46" fmla="*/ 147 w 272"/>
              <a:gd name="T47" fmla="*/ 234 h 322"/>
              <a:gd name="T48" fmla="*/ 63 w 272"/>
              <a:gd name="T49" fmla="*/ 218 h 322"/>
              <a:gd name="T50" fmla="*/ 89 w 272"/>
              <a:gd name="T51" fmla="*/ 239 h 322"/>
              <a:gd name="T52" fmla="*/ 89 w 272"/>
              <a:gd name="T53" fmla="*/ 239 h 322"/>
              <a:gd name="T54" fmla="*/ 96 w 272"/>
              <a:gd name="T55" fmla="*/ 223 h 322"/>
              <a:gd name="T56" fmla="*/ 121 w 272"/>
              <a:gd name="T57" fmla="*/ 223 h 322"/>
              <a:gd name="T58" fmla="*/ 121 w 272"/>
              <a:gd name="T59" fmla="*/ 223 h 322"/>
              <a:gd name="T60" fmla="*/ 150 w 272"/>
              <a:gd name="T61" fmla="*/ 183 h 322"/>
              <a:gd name="T62" fmla="*/ 48 w 272"/>
              <a:gd name="T63" fmla="*/ 201 h 322"/>
              <a:gd name="T64" fmla="*/ 51 w 272"/>
              <a:gd name="T65" fmla="*/ 195 h 322"/>
              <a:gd name="T66" fmla="*/ 51 w 272"/>
              <a:gd name="T67" fmla="*/ 195 h 322"/>
              <a:gd name="T68" fmla="*/ 58 w 272"/>
              <a:gd name="T69" fmla="*/ 197 h 322"/>
              <a:gd name="T70" fmla="*/ 93 w 272"/>
              <a:gd name="T71" fmla="*/ 185 h 322"/>
              <a:gd name="T72" fmla="*/ 103 w 272"/>
              <a:gd name="T73" fmla="*/ 201 h 322"/>
              <a:gd name="T74" fmla="*/ 128 w 272"/>
              <a:gd name="T75" fmla="*/ 181 h 322"/>
              <a:gd name="T76" fmla="*/ 117 w 272"/>
              <a:gd name="T77" fmla="*/ 158 h 322"/>
              <a:gd name="T78" fmla="*/ 11 w 272"/>
              <a:gd name="T79" fmla="*/ 146 h 322"/>
              <a:gd name="T80" fmla="*/ 93 w 272"/>
              <a:gd name="T81" fmla="*/ 62 h 322"/>
              <a:gd name="T82" fmla="*/ 272 w 272"/>
              <a:gd name="T83" fmla="*/ 0 h 322"/>
              <a:gd name="T84" fmla="*/ 156 w 272"/>
              <a:gd name="T85" fmla="*/ 184 h 322"/>
              <a:gd name="T86" fmla="*/ 138 w 272"/>
              <a:gd name="T87" fmla="*/ 255 h 322"/>
              <a:gd name="T88" fmla="*/ 29 w 272"/>
              <a:gd name="T89" fmla="*/ 296 h 322"/>
              <a:gd name="T90" fmla="*/ 28 w 272"/>
              <a:gd name="T91" fmla="*/ 276 h 322"/>
              <a:gd name="T92" fmla="*/ 41 w 272"/>
              <a:gd name="T93" fmla="*/ 222 h 322"/>
              <a:gd name="T94" fmla="*/ 105 w 272"/>
              <a:gd name="T95" fmla="*/ 247 h 322"/>
              <a:gd name="T96" fmla="*/ 29 w 272"/>
              <a:gd name="T97" fmla="*/ 183 h 322"/>
              <a:gd name="T98" fmla="*/ 41 w 272"/>
              <a:gd name="T99" fmla="*/ 168 h 322"/>
              <a:gd name="T100" fmla="*/ 138 w 272"/>
              <a:gd name="T101" fmla="*/ 127 h 322"/>
              <a:gd name="T102" fmla="*/ 259 w 272"/>
              <a:gd name="T103" fmla="*/ 13 h 322"/>
              <a:gd name="T104" fmla="*/ 156 w 272"/>
              <a:gd name="T105" fmla="*/ 110 h 322"/>
              <a:gd name="T106" fmla="*/ 75 w 272"/>
              <a:gd name="T107" fmla="*/ 141 h 322"/>
              <a:gd name="T108" fmla="*/ 34 w 272"/>
              <a:gd name="T109" fmla="*/ 158 h 322"/>
              <a:gd name="T110" fmla="*/ 34 w 272"/>
              <a:gd name="T111" fmla="*/ 158 h 322"/>
              <a:gd name="T112" fmla="*/ 40 w 272"/>
              <a:gd name="T113" fmla="*/ 160 h 322"/>
              <a:gd name="T114" fmla="*/ 75 w 272"/>
              <a:gd name="T115" fmla="*/ 148 h 322"/>
              <a:gd name="T116" fmla="*/ 85 w 272"/>
              <a:gd name="T117" fmla="*/ 164 h 322"/>
              <a:gd name="T118" fmla="*/ 110 w 272"/>
              <a:gd name="T119" fmla="*/ 144 h 322"/>
              <a:gd name="T120" fmla="*/ 58 w 272"/>
              <a:gd name="T121" fmla="*/ 9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2" h="322">
                <a:moveTo>
                  <a:pt x="109" y="110"/>
                </a:moveTo>
                <a:cubicBezTo>
                  <a:pt x="109" y="127"/>
                  <a:pt x="109" y="127"/>
                  <a:pt x="109" y="127"/>
                </a:cubicBezTo>
                <a:cubicBezTo>
                  <a:pt x="116" y="126"/>
                  <a:pt x="123" y="125"/>
                  <a:pt x="128" y="123"/>
                </a:cubicBezTo>
                <a:cubicBezTo>
                  <a:pt x="128" y="107"/>
                  <a:pt x="128" y="107"/>
                  <a:pt x="128" y="107"/>
                </a:cubicBezTo>
                <a:cubicBezTo>
                  <a:pt x="122" y="109"/>
                  <a:pt x="116" y="110"/>
                  <a:pt x="109" y="110"/>
                </a:cubicBezTo>
                <a:close/>
                <a:moveTo>
                  <a:pt x="103" y="127"/>
                </a:moveTo>
                <a:cubicBezTo>
                  <a:pt x="103" y="111"/>
                  <a:pt x="103" y="111"/>
                  <a:pt x="103" y="111"/>
                </a:cubicBezTo>
                <a:cubicBezTo>
                  <a:pt x="99" y="111"/>
                  <a:pt x="96" y="111"/>
                  <a:pt x="93" y="111"/>
                </a:cubicBezTo>
                <a:cubicBezTo>
                  <a:pt x="90" y="111"/>
                  <a:pt x="87" y="111"/>
                  <a:pt x="84" y="111"/>
                </a:cubicBezTo>
                <a:cubicBezTo>
                  <a:pt x="84" y="127"/>
                  <a:pt x="84" y="127"/>
                  <a:pt x="84" y="127"/>
                </a:cubicBezTo>
                <a:cubicBezTo>
                  <a:pt x="87" y="127"/>
                  <a:pt x="90" y="128"/>
                  <a:pt x="93" y="128"/>
                </a:cubicBezTo>
                <a:cubicBezTo>
                  <a:pt x="96" y="128"/>
                  <a:pt x="99" y="127"/>
                  <a:pt x="103" y="127"/>
                </a:cubicBezTo>
                <a:close/>
                <a:moveTo>
                  <a:pt x="77" y="127"/>
                </a:moveTo>
                <a:cubicBezTo>
                  <a:pt x="77" y="110"/>
                  <a:pt x="77" y="110"/>
                  <a:pt x="77" y="110"/>
                </a:cubicBezTo>
                <a:cubicBezTo>
                  <a:pt x="70" y="110"/>
                  <a:pt x="64" y="109"/>
                  <a:pt x="58" y="107"/>
                </a:cubicBezTo>
                <a:cubicBezTo>
                  <a:pt x="58" y="124"/>
                  <a:pt x="58" y="124"/>
                  <a:pt x="58" y="124"/>
                </a:cubicBezTo>
                <a:cubicBezTo>
                  <a:pt x="64" y="125"/>
                  <a:pt x="70" y="126"/>
                  <a:pt x="77" y="127"/>
                </a:cubicBezTo>
                <a:close/>
                <a:moveTo>
                  <a:pt x="51" y="122"/>
                </a:moveTo>
                <a:cubicBezTo>
                  <a:pt x="51" y="105"/>
                  <a:pt x="51" y="105"/>
                  <a:pt x="51" y="105"/>
                </a:cubicBezTo>
                <a:cubicBezTo>
                  <a:pt x="45" y="103"/>
                  <a:pt x="40" y="101"/>
                  <a:pt x="36" y="98"/>
                </a:cubicBezTo>
                <a:cubicBezTo>
                  <a:pt x="36" y="110"/>
                  <a:pt x="36" y="110"/>
                  <a:pt x="36" y="110"/>
                </a:cubicBezTo>
                <a:cubicBezTo>
                  <a:pt x="36" y="114"/>
                  <a:pt x="41" y="118"/>
                  <a:pt x="51" y="122"/>
                </a:cubicBezTo>
                <a:close/>
                <a:moveTo>
                  <a:pt x="93" y="68"/>
                </a:moveTo>
                <a:cubicBezTo>
                  <a:pt x="92" y="68"/>
                  <a:pt x="92" y="68"/>
                  <a:pt x="92" y="68"/>
                </a:cubicBezTo>
                <a:cubicBezTo>
                  <a:pt x="58" y="68"/>
                  <a:pt x="36" y="79"/>
                  <a:pt x="36" y="86"/>
                </a:cubicBezTo>
                <a:cubicBezTo>
                  <a:pt x="36" y="94"/>
                  <a:pt x="58" y="104"/>
                  <a:pt x="93" y="104"/>
                </a:cubicBezTo>
                <a:cubicBezTo>
                  <a:pt x="127" y="104"/>
                  <a:pt x="150" y="94"/>
                  <a:pt x="150" y="86"/>
                </a:cubicBezTo>
                <a:cubicBezTo>
                  <a:pt x="150" y="79"/>
                  <a:pt x="127" y="68"/>
                  <a:pt x="93" y="68"/>
                </a:cubicBezTo>
                <a:close/>
                <a:moveTo>
                  <a:pt x="150" y="98"/>
                </a:moveTo>
                <a:cubicBezTo>
                  <a:pt x="146" y="101"/>
                  <a:pt x="141" y="103"/>
                  <a:pt x="135" y="105"/>
                </a:cubicBezTo>
                <a:cubicBezTo>
                  <a:pt x="135" y="121"/>
                  <a:pt x="135" y="121"/>
                  <a:pt x="135" y="121"/>
                </a:cubicBezTo>
                <a:cubicBezTo>
                  <a:pt x="144" y="118"/>
                  <a:pt x="150" y="113"/>
                  <a:pt x="150" y="110"/>
                </a:cubicBezTo>
                <a:lnTo>
                  <a:pt x="150" y="98"/>
                </a:lnTo>
                <a:close/>
                <a:moveTo>
                  <a:pt x="150" y="284"/>
                </a:moveTo>
                <a:cubicBezTo>
                  <a:pt x="146" y="287"/>
                  <a:pt x="141" y="289"/>
                  <a:pt x="135" y="291"/>
                </a:cubicBezTo>
                <a:cubicBezTo>
                  <a:pt x="135" y="308"/>
                  <a:pt x="135" y="308"/>
                  <a:pt x="135" y="308"/>
                </a:cubicBezTo>
                <a:cubicBezTo>
                  <a:pt x="144" y="304"/>
                  <a:pt x="150" y="300"/>
                  <a:pt x="150" y="296"/>
                </a:cubicBezTo>
                <a:lnTo>
                  <a:pt x="150" y="284"/>
                </a:lnTo>
                <a:close/>
                <a:moveTo>
                  <a:pt x="51" y="308"/>
                </a:moveTo>
                <a:cubicBezTo>
                  <a:pt x="51" y="292"/>
                  <a:pt x="51" y="292"/>
                  <a:pt x="51" y="292"/>
                </a:cubicBezTo>
                <a:cubicBezTo>
                  <a:pt x="45" y="290"/>
                  <a:pt x="40" y="287"/>
                  <a:pt x="36" y="284"/>
                </a:cubicBezTo>
                <a:cubicBezTo>
                  <a:pt x="36" y="296"/>
                  <a:pt x="36" y="296"/>
                  <a:pt x="36" y="296"/>
                </a:cubicBezTo>
                <a:cubicBezTo>
                  <a:pt x="36" y="300"/>
                  <a:pt x="41" y="304"/>
                  <a:pt x="51" y="308"/>
                </a:cubicBezTo>
                <a:close/>
                <a:moveTo>
                  <a:pt x="77" y="313"/>
                </a:moveTo>
                <a:cubicBezTo>
                  <a:pt x="77" y="297"/>
                  <a:pt x="77" y="297"/>
                  <a:pt x="77" y="297"/>
                </a:cubicBezTo>
                <a:cubicBezTo>
                  <a:pt x="70" y="296"/>
                  <a:pt x="64" y="295"/>
                  <a:pt x="58" y="293"/>
                </a:cubicBezTo>
                <a:cubicBezTo>
                  <a:pt x="58" y="310"/>
                  <a:pt x="58" y="310"/>
                  <a:pt x="58" y="310"/>
                </a:cubicBezTo>
                <a:cubicBezTo>
                  <a:pt x="64" y="311"/>
                  <a:pt x="70" y="312"/>
                  <a:pt x="77" y="313"/>
                </a:cubicBezTo>
                <a:close/>
                <a:moveTo>
                  <a:pt x="103" y="313"/>
                </a:moveTo>
                <a:cubicBezTo>
                  <a:pt x="103" y="297"/>
                  <a:pt x="103" y="297"/>
                  <a:pt x="103" y="297"/>
                </a:cubicBezTo>
                <a:cubicBezTo>
                  <a:pt x="99" y="297"/>
                  <a:pt x="96" y="297"/>
                  <a:pt x="93" y="297"/>
                </a:cubicBezTo>
                <a:cubicBezTo>
                  <a:pt x="90" y="297"/>
                  <a:pt x="87" y="297"/>
                  <a:pt x="84" y="297"/>
                </a:cubicBezTo>
                <a:cubicBezTo>
                  <a:pt x="84" y="313"/>
                  <a:pt x="84" y="313"/>
                  <a:pt x="84" y="313"/>
                </a:cubicBezTo>
                <a:cubicBezTo>
                  <a:pt x="87" y="314"/>
                  <a:pt x="90" y="314"/>
                  <a:pt x="93" y="314"/>
                </a:cubicBezTo>
                <a:cubicBezTo>
                  <a:pt x="96" y="314"/>
                  <a:pt x="99" y="314"/>
                  <a:pt x="103" y="313"/>
                </a:cubicBezTo>
                <a:close/>
                <a:moveTo>
                  <a:pt x="109" y="296"/>
                </a:moveTo>
                <a:cubicBezTo>
                  <a:pt x="109" y="313"/>
                  <a:pt x="109" y="313"/>
                  <a:pt x="109" y="313"/>
                </a:cubicBezTo>
                <a:cubicBezTo>
                  <a:pt x="116" y="312"/>
                  <a:pt x="123" y="311"/>
                  <a:pt x="128" y="310"/>
                </a:cubicBezTo>
                <a:cubicBezTo>
                  <a:pt x="128" y="293"/>
                  <a:pt x="128" y="293"/>
                  <a:pt x="128" y="293"/>
                </a:cubicBezTo>
                <a:cubicBezTo>
                  <a:pt x="122" y="295"/>
                  <a:pt x="116" y="296"/>
                  <a:pt x="109" y="296"/>
                </a:cubicBezTo>
                <a:close/>
                <a:moveTo>
                  <a:pt x="132" y="247"/>
                </a:moveTo>
                <a:cubicBezTo>
                  <a:pt x="128" y="250"/>
                  <a:pt x="123" y="253"/>
                  <a:pt x="117" y="255"/>
                </a:cubicBezTo>
                <a:cubicBezTo>
                  <a:pt x="117" y="271"/>
                  <a:pt x="117" y="271"/>
                  <a:pt x="117" y="271"/>
                </a:cubicBezTo>
                <a:cubicBezTo>
                  <a:pt x="126" y="267"/>
                  <a:pt x="132" y="263"/>
                  <a:pt x="132" y="259"/>
                </a:cubicBezTo>
                <a:lnTo>
                  <a:pt x="132" y="247"/>
                </a:lnTo>
                <a:close/>
                <a:moveTo>
                  <a:pt x="138" y="262"/>
                </a:moveTo>
                <a:cubicBezTo>
                  <a:pt x="134" y="276"/>
                  <a:pt x="104" y="283"/>
                  <a:pt x="75" y="283"/>
                </a:cubicBezTo>
                <a:cubicBezTo>
                  <a:pt x="63" y="283"/>
                  <a:pt x="51" y="282"/>
                  <a:pt x="41" y="280"/>
                </a:cubicBezTo>
                <a:cubicBezTo>
                  <a:pt x="50" y="286"/>
                  <a:pt x="68" y="291"/>
                  <a:pt x="93" y="291"/>
                </a:cubicBezTo>
                <a:cubicBezTo>
                  <a:pt x="127" y="291"/>
                  <a:pt x="150" y="280"/>
                  <a:pt x="150" y="273"/>
                </a:cubicBezTo>
                <a:cubicBezTo>
                  <a:pt x="150" y="269"/>
                  <a:pt x="146" y="265"/>
                  <a:pt x="138" y="262"/>
                </a:cubicBezTo>
                <a:close/>
                <a:moveTo>
                  <a:pt x="34" y="271"/>
                </a:moveTo>
                <a:cubicBezTo>
                  <a:pt x="34" y="255"/>
                  <a:pt x="34" y="255"/>
                  <a:pt x="34" y="255"/>
                </a:cubicBezTo>
                <a:cubicBezTo>
                  <a:pt x="27" y="253"/>
                  <a:pt x="22" y="250"/>
                  <a:pt x="18" y="247"/>
                </a:cubicBezTo>
                <a:cubicBezTo>
                  <a:pt x="18" y="259"/>
                  <a:pt x="18" y="259"/>
                  <a:pt x="18" y="259"/>
                </a:cubicBezTo>
                <a:cubicBezTo>
                  <a:pt x="18" y="263"/>
                  <a:pt x="23" y="267"/>
                  <a:pt x="34" y="271"/>
                </a:cubicBezTo>
                <a:close/>
                <a:moveTo>
                  <a:pt x="59" y="276"/>
                </a:moveTo>
                <a:cubicBezTo>
                  <a:pt x="59" y="260"/>
                  <a:pt x="59" y="260"/>
                  <a:pt x="59" y="260"/>
                </a:cubicBezTo>
                <a:cubicBezTo>
                  <a:pt x="52" y="259"/>
                  <a:pt x="46" y="258"/>
                  <a:pt x="40" y="257"/>
                </a:cubicBezTo>
                <a:cubicBezTo>
                  <a:pt x="40" y="273"/>
                  <a:pt x="40" y="273"/>
                  <a:pt x="40" y="273"/>
                </a:cubicBezTo>
                <a:cubicBezTo>
                  <a:pt x="46" y="274"/>
                  <a:pt x="52" y="275"/>
                  <a:pt x="59" y="276"/>
                </a:cubicBezTo>
                <a:close/>
                <a:moveTo>
                  <a:pt x="85" y="277"/>
                </a:moveTo>
                <a:cubicBezTo>
                  <a:pt x="85" y="260"/>
                  <a:pt x="85" y="260"/>
                  <a:pt x="85" y="260"/>
                </a:cubicBezTo>
                <a:cubicBezTo>
                  <a:pt x="81" y="260"/>
                  <a:pt x="78" y="260"/>
                  <a:pt x="75" y="260"/>
                </a:cubicBezTo>
                <a:cubicBezTo>
                  <a:pt x="72" y="260"/>
                  <a:pt x="69" y="260"/>
                  <a:pt x="66" y="260"/>
                </a:cubicBezTo>
                <a:cubicBezTo>
                  <a:pt x="66" y="277"/>
                  <a:pt x="66" y="277"/>
                  <a:pt x="66" y="277"/>
                </a:cubicBezTo>
                <a:cubicBezTo>
                  <a:pt x="69" y="277"/>
                  <a:pt x="72" y="277"/>
                  <a:pt x="75" y="277"/>
                </a:cubicBezTo>
                <a:cubicBezTo>
                  <a:pt x="78" y="277"/>
                  <a:pt x="81" y="277"/>
                  <a:pt x="85" y="277"/>
                </a:cubicBezTo>
                <a:close/>
                <a:moveTo>
                  <a:pt x="91" y="260"/>
                </a:moveTo>
                <a:cubicBezTo>
                  <a:pt x="91" y="276"/>
                  <a:pt x="91" y="276"/>
                  <a:pt x="91" y="276"/>
                </a:cubicBezTo>
                <a:cubicBezTo>
                  <a:pt x="98" y="275"/>
                  <a:pt x="105" y="274"/>
                  <a:pt x="110" y="273"/>
                </a:cubicBezTo>
                <a:cubicBezTo>
                  <a:pt x="110" y="256"/>
                  <a:pt x="110" y="256"/>
                  <a:pt x="110" y="256"/>
                </a:cubicBezTo>
                <a:cubicBezTo>
                  <a:pt x="104" y="258"/>
                  <a:pt x="98" y="259"/>
                  <a:pt x="91" y="260"/>
                </a:cubicBezTo>
                <a:close/>
                <a:moveTo>
                  <a:pt x="162" y="210"/>
                </a:moveTo>
                <a:cubicBezTo>
                  <a:pt x="158" y="213"/>
                  <a:pt x="153" y="216"/>
                  <a:pt x="147" y="218"/>
                </a:cubicBezTo>
                <a:cubicBezTo>
                  <a:pt x="147" y="234"/>
                  <a:pt x="147" y="234"/>
                  <a:pt x="147" y="234"/>
                </a:cubicBezTo>
                <a:cubicBezTo>
                  <a:pt x="156" y="230"/>
                  <a:pt x="162" y="226"/>
                  <a:pt x="162" y="222"/>
                </a:cubicBezTo>
                <a:lnTo>
                  <a:pt x="162" y="210"/>
                </a:lnTo>
                <a:close/>
                <a:moveTo>
                  <a:pt x="63" y="234"/>
                </a:moveTo>
                <a:cubicBezTo>
                  <a:pt x="63" y="218"/>
                  <a:pt x="63" y="218"/>
                  <a:pt x="63" y="218"/>
                </a:cubicBezTo>
                <a:cubicBezTo>
                  <a:pt x="57" y="216"/>
                  <a:pt x="51" y="213"/>
                  <a:pt x="47" y="210"/>
                </a:cubicBezTo>
                <a:cubicBezTo>
                  <a:pt x="47" y="222"/>
                  <a:pt x="47" y="222"/>
                  <a:pt x="47" y="222"/>
                </a:cubicBezTo>
                <a:cubicBezTo>
                  <a:pt x="47" y="226"/>
                  <a:pt x="53" y="231"/>
                  <a:pt x="63" y="234"/>
                </a:cubicBezTo>
                <a:close/>
                <a:moveTo>
                  <a:pt x="89" y="239"/>
                </a:moveTo>
                <a:cubicBezTo>
                  <a:pt x="89" y="223"/>
                  <a:pt x="89" y="223"/>
                  <a:pt x="89" y="223"/>
                </a:cubicBezTo>
                <a:cubicBezTo>
                  <a:pt x="82" y="222"/>
                  <a:pt x="76" y="221"/>
                  <a:pt x="70" y="220"/>
                </a:cubicBezTo>
                <a:cubicBezTo>
                  <a:pt x="70" y="236"/>
                  <a:pt x="70" y="236"/>
                  <a:pt x="70" y="236"/>
                </a:cubicBezTo>
                <a:cubicBezTo>
                  <a:pt x="75" y="238"/>
                  <a:pt x="82" y="239"/>
                  <a:pt x="89" y="239"/>
                </a:cubicBezTo>
                <a:close/>
                <a:moveTo>
                  <a:pt x="114" y="240"/>
                </a:moveTo>
                <a:cubicBezTo>
                  <a:pt x="114" y="223"/>
                  <a:pt x="114" y="223"/>
                  <a:pt x="114" y="223"/>
                </a:cubicBezTo>
                <a:cubicBezTo>
                  <a:pt x="111" y="223"/>
                  <a:pt x="108" y="224"/>
                  <a:pt x="105" y="224"/>
                </a:cubicBezTo>
                <a:cubicBezTo>
                  <a:pt x="102" y="224"/>
                  <a:pt x="99" y="223"/>
                  <a:pt x="96" y="223"/>
                </a:cubicBezTo>
                <a:cubicBezTo>
                  <a:pt x="96" y="240"/>
                  <a:pt x="96" y="240"/>
                  <a:pt x="96" y="240"/>
                </a:cubicBezTo>
                <a:cubicBezTo>
                  <a:pt x="98" y="240"/>
                  <a:pt x="101" y="240"/>
                  <a:pt x="105" y="240"/>
                </a:cubicBezTo>
                <a:cubicBezTo>
                  <a:pt x="108" y="240"/>
                  <a:pt x="111" y="240"/>
                  <a:pt x="114" y="240"/>
                </a:cubicBezTo>
                <a:close/>
                <a:moveTo>
                  <a:pt x="121" y="223"/>
                </a:moveTo>
                <a:cubicBezTo>
                  <a:pt x="121" y="239"/>
                  <a:pt x="121" y="239"/>
                  <a:pt x="121" y="239"/>
                </a:cubicBezTo>
                <a:cubicBezTo>
                  <a:pt x="128" y="239"/>
                  <a:pt x="135" y="237"/>
                  <a:pt x="140" y="236"/>
                </a:cubicBezTo>
                <a:cubicBezTo>
                  <a:pt x="140" y="220"/>
                  <a:pt x="140" y="220"/>
                  <a:pt x="140" y="220"/>
                </a:cubicBezTo>
                <a:cubicBezTo>
                  <a:pt x="134" y="221"/>
                  <a:pt x="128" y="222"/>
                  <a:pt x="121" y="223"/>
                </a:cubicBezTo>
                <a:close/>
                <a:moveTo>
                  <a:pt x="150" y="172"/>
                </a:moveTo>
                <a:cubicBezTo>
                  <a:pt x="146" y="174"/>
                  <a:pt x="141" y="177"/>
                  <a:pt x="135" y="179"/>
                </a:cubicBezTo>
                <a:cubicBezTo>
                  <a:pt x="135" y="195"/>
                  <a:pt x="135" y="195"/>
                  <a:pt x="135" y="195"/>
                </a:cubicBezTo>
                <a:cubicBezTo>
                  <a:pt x="144" y="192"/>
                  <a:pt x="150" y="187"/>
                  <a:pt x="150" y="183"/>
                </a:cubicBezTo>
                <a:lnTo>
                  <a:pt x="150" y="172"/>
                </a:lnTo>
                <a:close/>
                <a:moveTo>
                  <a:pt x="154" y="190"/>
                </a:moveTo>
                <a:cubicBezTo>
                  <a:pt x="146" y="202"/>
                  <a:pt x="119" y="208"/>
                  <a:pt x="93" y="208"/>
                </a:cubicBezTo>
                <a:cubicBezTo>
                  <a:pt x="76" y="208"/>
                  <a:pt x="60" y="206"/>
                  <a:pt x="48" y="201"/>
                </a:cubicBezTo>
                <a:cubicBezTo>
                  <a:pt x="52" y="209"/>
                  <a:pt x="73" y="217"/>
                  <a:pt x="105" y="217"/>
                </a:cubicBezTo>
                <a:cubicBezTo>
                  <a:pt x="139" y="217"/>
                  <a:pt x="162" y="207"/>
                  <a:pt x="162" y="199"/>
                </a:cubicBezTo>
                <a:cubicBezTo>
                  <a:pt x="162" y="196"/>
                  <a:pt x="159" y="193"/>
                  <a:pt x="154" y="190"/>
                </a:cubicBezTo>
                <a:close/>
                <a:moveTo>
                  <a:pt x="51" y="195"/>
                </a:moveTo>
                <a:cubicBezTo>
                  <a:pt x="51" y="179"/>
                  <a:pt x="51" y="179"/>
                  <a:pt x="51" y="179"/>
                </a:cubicBezTo>
                <a:cubicBezTo>
                  <a:pt x="45" y="177"/>
                  <a:pt x="40" y="175"/>
                  <a:pt x="36" y="172"/>
                </a:cubicBezTo>
                <a:cubicBezTo>
                  <a:pt x="36" y="183"/>
                  <a:pt x="36" y="183"/>
                  <a:pt x="36" y="183"/>
                </a:cubicBezTo>
                <a:cubicBezTo>
                  <a:pt x="36" y="187"/>
                  <a:pt x="41" y="192"/>
                  <a:pt x="51" y="195"/>
                </a:cubicBezTo>
                <a:close/>
                <a:moveTo>
                  <a:pt x="77" y="201"/>
                </a:moveTo>
                <a:cubicBezTo>
                  <a:pt x="77" y="184"/>
                  <a:pt x="77" y="184"/>
                  <a:pt x="77" y="184"/>
                </a:cubicBezTo>
                <a:cubicBezTo>
                  <a:pt x="70" y="183"/>
                  <a:pt x="64" y="182"/>
                  <a:pt x="58" y="181"/>
                </a:cubicBezTo>
                <a:cubicBezTo>
                  <a:pt x="58" y="197"/>
                  <a:pt x="58" y="197"/>
                  <a:pt x="58" y="197"/>
                </a:cubicBezTo>
                <a:cubicBezTo>
                  <a:pt x="64" y="199"/>
                  <a:pt x="70" y="200"/>
                  <a:pt x="77" y="201"/>
                </a:cubicBezTo>
                <a:close/>
                <a:moveTo>
                  <a:pt x="103" y="201"/>
                </a:moveTo>
                <a:cubicBezTo>
                  <a:pt x="103" y="184"/>
                  <a:pt x="103" y="184"/>
                  <a:pt x="103" y="184"/>
                </a:cubicBezTo>
                <a:cubicBezTo>
                  <a:pt x="99" y="185"/>
                  <a:pt x="96" y="185"/>
                  <a:pt x="93" y="185"/>
                </a:cubicBezTo>
                <a:cubicBezTo>
                  <a:pt x="90" y="185"/>
                  <a:pt x="87" y="185"/>
                  <a:pt x="84" y="185"/>
                </a:cubicBezTo>
                <a:cubicBezTo>
                  <a:pt x="84" y="201"/>
                  <a:pt x="84" y="201"/>
                  <a:pt x="84" y="201"/>
                </a:cubicBezTo>
                <a:cubicBezTo>
                  <a:pt x="87" y="201"/>
                  <a:pt x="90" y="201"/>
                  <a:pt x="93" y="201"/>
                </a:cubicBezTo>
                <a:cubicBezTo>
                  <a:pt x="96" y="201"/>
                  <a:pt x="99" y="201"/>
                  <a:pt x="103" y="201"/>
                </a:cubicBezTo>
                <a:close/>
                <a:moveTo>
                  <a:pt x="109" y="184"/>
                </a:moveTo>
                <a:cubicBezTo>
                  <a:pt x="109" y="200"/>
                  <a:pt x="109" y="200"/>
                  <a:pt x="109" y="200"/>
                </a:cubicBezTo>
                <a:cubicBezTo>
                  <a:pt x="116" y="200"/>
                  <a:pt x="123" y="199"/>
                  <a:pt x="128" y="197"/>
                </a:cubicBezTo>
                <a:cubicBezTo>
                  <a:pt x="128" y="181"/>
                  <a:pt x="128" y="181"/>
                  <a:pt x="128" y="181"/>
                </a:cubicBezTo>
                <a:cubicBezTo>
                  <a:pt x="122" y="182"/>
                  <a:pt x="116" y="183"/>
                  <a:pt x="109" y="184"/>
                </a:cubicBezTo>
                <a:close/>
                <a:moveTo>
                  <a:pt x="132" y="135"/>
                </a:moveTo>
                <a:cubicBezTo>
                  <a:pt x="128" y="138"/>
                  <a:pt x="123" y="140"/>
                  <a:pt x="117" y="142"/>
                </a:cubicBezTo>
                <a:cubicBezTo>
                  <a:pt x="117" y="158"/>
                  <a:pt x="117" y="158"/>
                  <a:pt x="117" y="158"/>
                </a:cubicBezTo>
                <a:cubicBezTo>
                  <a:pt x="126" y="155"/>
                  <a:pt x="132" y="150"/>
                  <a:pt x="132" y="146"/>
                </a:cubicBezTo>
                <a:lnTo>
                  <a:pt x="132" y="135"/>
                </a:lnTo>
                <a:close/>
                <a:moveTo>
                  <a:pt x="29" y="164"/>
                </a:moveTo>
                <a:cubicBezTo>
                  <a:pt x="18" y="160"/>
                  <a:pt x="11" y="154"/>
                  <a:pt x="11" y="146"/>
                </a:cubicBezTo>
                <a:cubicBezTo>
                  <a:pt x="11" y="123"/>
                  <a:pt x="11" y="123"/>
                  <a:pt x="11" y="123"/>
                </a:cubicBezTo>
                <a:cubicBezTo>
                  <a:pt x="11" y="116"/>
                  <a:pt x="18" y="110"/>
                  <a:pt x="29" y="106"/>
                </a:cubicBezTo>
                <a:cubicBezTo>
                  <a:pt x="29" y="86"/>
                  <a:pt x="29" y="86"/>
                  <a:pt x="29" y="86"/>
                </a:cubicBezTo>
                <a:cubicBezTo>
                  <a:pt x="29" y="71"/>
                  <a:pt x="61" y="62"/>
                  <a:pt x="93" y="62"/>
                </a:cubicBezTo>
                <a:cubicBezTo>
                  <a:pt x="93" y="62"/>
                  <a:pt x="93" y="62"/>
                  <a:pt x="93" y="62"/>
                </a:cubicBezTo>
                <a:cubicBezTo>
                  <a:pt x="112" y="62"/>
                  <a:pt x="132" y="65"/>
                  <a:pt x="144" y="72"/>
                </a:cubicBezTo>
                <a:cubicBezTo>
                  <a:pt x="216" y="0"/>
                  <a:pt x="216" y="0"/>
                  <a:pt x="216" y="0"/>
                </a:cubicBezTo>
                <a:cubicBezTo>
                  <a:pt x="272" y="0"/>
                  <a:pt x="272" y="0"/>
                  <a:pt x="272" y="0"/>
                </a:cubicBezTo>
                <a:cubicBezTo>
                  <a:pt x="272" y="56"/>
                  <a:pt x="272" y="56"/>
                  <a:pt x="272" y="56"/>
                </a:cubicBezTo>
                <a:cubicBezTo>
                  <a:pt x="156" y="169"/>
                  <a:pt x="156" y="169"/>
                  <a:pt x="156" y="169"/>
                </a:cubicBezTo>
                <a:cubicBezTo>
                  <a:pt x="156" y="183"/>
                  <a:pt x="156" y="183"/>
                  <a:pt x="156" y="183"/>
                </a:cubicBezTo>
                <a:cubicBezTo>
                  <a:pt x="156" y="184"/>
                  <a:pt x="156" y="184"/>
                  <a:pt x="156" y="184"/>
                </a:cubicBezTo>
                <a:cubicBezTo>
                  <a:pt x="164" y="188"/>
                  <a:pt x="168" y="193"/>
                  <a:pt x="168" y="199"/>
                </a:cubicBezTo>
                <a:cubicBezTo>
                  <a:pt x="168" y="222"/>
                  <a:pt x="168" y="222"/>
                  <a:pt x="168" y="222"/>
                </a:cubicBezTo>
                <a:cubicBezTo>
                  <a:pt x="168" y="232"/>
                  <a:pt x="156" y="239"/>
                  <a:pt x="138" y="243"/>
                </a:cubicBezTo>
                <a:cubicBezTo>
                  <a:pt x="138" y="255"/>
                  <a:pt x="138" y="255"/>
                  <a:pt x="138" y="255"/>
                </a:cubicBezTo>
                <a:cubicBezTo>
                  <a:pt x="149" y="259"/>
                  <a:pt x="156" y="265"/>
                  <a:pt x="156" y="273"/>
                </a:cubicBezTo>
                <a:cubicBezTo>
                  <a:pt x="156" y="296"/>
                  <a:pt x="156" y="296"/>
                  <a:pt x="156" y="296"/>
                </a:cubicBezTo>
                <a:cubicBezTo>
                  <a:pt x="156" y="311"/>
                  <a:pt x="125" y="320"/>
                  <a:pt x="93" y="320"/>
                </a:cubicBezTo>
                <a:cubicBezTo>
                  <a:pt x="61" y="320"/>
                  <a:pt x="29" y="311"/>
                  <a:pt x="29" y="296"/>
                </a:cubicBezTo>
                <a:cubicBezTo>
                  <a:pt x="29" y="293"/>
                  <a:pt x="29" y="293"/>
                  <a:pt x="29" y="293"/>
                </a:cubicBezTo>
                <a:cubicBezTo>
                  <a:pt x="0" y="322"/>
                  <a:pt x="0" y="322"/>
                  <a:pt x="0" y="322"/>
                </a:cubicBezTo>
                <a:cubicBezTo>
                  <a:pt x="0" y="303"/>
                  <a:pt x="0" y="303"/>
                  <a:pt x="0" y="303"/>
                </a:cubicBezTo>
                <a:cubicBezTo>
                  <a:pt x="28" y="276"/>
                  <a:pt x="28" y="276"/>
                  <a:pt x="28" y="276"/>
                </a:cubicBezTo>
                <a:cubicBezTo>
                  <a:pt x="18" y="272"/>
                  <a:pt x="11" y="266"/>
                  <a:pt x="11" y="259"/>
                </a:cubicBezTo>
                <a:cubicBezTo>
                  <a:pt x="11" y="236"/>
                  <a:pt x="11" y="236"/>
                  <a:pt x="11" y="236"/>
                </a:cubicBezTo>
                <a:cubicBezTo>
                  <a:pt x="11" y="226"/>
                  <a:pt x="24" y="219"/>
                  <a:pt x="41" y="215"/>
                </a:cubicBezTo>
                <a:cubicBezTo>
                  <a:pt x="41" y="222"/>
                  <a:pt x="41" y="222"/>
                  <a:pt x="41" y="222"/>
                </a:cubicBezTo>
                <a:cubicBezTo>
                  <a:pt x="26" y="225"/>
                  <a:pt x="18" y="231"/>
                  <a:pt x="18" y="236"/>
                </a:cubicBezTo>
                <a:cubicBezTo>
                  <a:pt x="18" y="244"/>
                  <a:pt x="40" y="254"/>
                  <a:pt x="75" y="254"/>
                </a:cubicBezTo>
                <a:cubicBezTo>
                  <a:pt x="95" y="254"/>
                  <a:pt x="111" y="250"/>
                  <a:pt x="121" y="246"/>
                </a:cubicBezTo>
                <a:cubicBezTo>
                  <a:pt x="116" y="246"/>
                  <a:pt x="110" y="247"/>
                  <a:pt x="105" y="247"/>
                </a:cubicBezTo>
                <a:cubicBezTo>
                  <a:pt x="73" y="247"/>
                  <a:pt x="41" y="238"/>
                  <a:pt x="41" y="222"/>
                </a:cubicBezTo>
                <a:cubicBezTo>
                  <a:pt x="41" y="199"/>
                  <a:pt x="41" y="199"/>
                  <a:pt x="41" y="199"/>
                </a:cubicBezTo>
                <a:cubicBezTo>
                  <a:pt x="41" y="199"/>
                  <a:pt x="41" y="198"/>
                  <a:pt x="41" y="198"/>
                </a:cubicBezTo>
                <a:cubicBezTo>
                  <a:pt x="34" y="194"/>
                  <a:pt x="29" y="189"/>
                  <a:pt x="29" y="183"/>
                </a:cubicBezTo>
                <a:lnTo>
                  <a:pt x="29" y="164"/>
                </a:lnTo>
                <a:close/>
                <a:moveTo>
                  <a:pt x="138" y="150"/>
                </a:moveTo>
                <a:cubicBezTo>
                  <a:pt x="134" y="163"/>
                  <a:pt x="104" y="171"/>
                  <a:pt x="75" y="171"/>
                </a:cubicBezTo>
                <a:cubicBezTo>
                  <a:pt x="63" y="171"/>
                  <a:pt x="51" y="170"/>
                  <a:pt x="41" y="168"/>
                </a:cubicBezTo>
                <a:cubicBezTo>
                  <a:pt x="50" y="173"/>
                  <a:pt x="68" y="178"/>
                  <a:pt x="93" y="178"/>
                </a:cubicBezTo>
                <a:cubicBezTo>
                  <a:pt x="127" y="178"/>
                  <a:pt x="150" y="168"/>
                  <a:pt x="150" y="160"/>
                </a:cubicBezTo>
                <a:cubicBezTo>
                  <a:pt x="150" y="157"/>
                  <a:pt x="146" y="153"/>
                  <a:pt x="138" y="150"/>
                </a:cubicBezTo>
                <a:close/>
                <a:moveTo>
                  <a:pt x="138" y="127"/>
                </a:moveTo>
                <a:cubicBezTo>
                  <a:pt x="138" y="143"/>
                  <a:pt x="138" y="143"/>
                  <a:pt x="138" y="143"/>
                </a:cubicBezTo>
                <a:cubicBezTo>
                  <a:pt x="145" y="145"/>
                  <a:pt x="151" y="149"/>
                  <a:pt x="154" y="153"/>
                </a:cubicBezTo>
                <a:cubicBezTo>
                  <a:pt x="258" y="50"/>
                  <a:pt x="258" y="50"/>
                  <a:pt x="258" y="50"/>
                </a:cubicBezTo>
                <a:cubicBezTo>
                  <a:pt x="259" y="13"/>
                  <a:pt x="259" y="13"/>
                  <a:pt x="259" y="13"/>
                </a:cubicBezTo>
                <a:cubicBezTo>
                  <a:pt x="221" y="13"/>
                  <a:pt x="221" y="13"/>
                  <a:pt x="221" y="13"/>
                </a:cubicBezTo>
                <a:cubicBezTo>
                  <a:pt x="154" y="80"/>
                  <a:pt x="154" y="80"/>
                  <a:pt x="154" y="80"/>
                </a:cubicBezTo>
                <a:cubicBezTo>
                  <a:pt x="156" y="82"/>
                  <a:pt x="156" y="84"/>
                  <a:pt x="156" y="86"/>
                </a:cubicBezTo>
                <a:cubicBezTo>
                  <a:pt x="156" y="110"/>
                  <a:pt x="156" y="110"/>
                  <a:pt x="156" y="110"/>
                </a:cubicBezTo>
                <a:cubicBezTo>
                  <a:pt x="156" y="117"/>
                  <a:pt x="149" y="123"/>
                  <a:pt x="138" y="127"/>
                </a:cubicBezTo>
                <a:close/>
                <a:moveTo>
                  <a:pt x="29" y="113"/>
                </a:moveTo>
                <a:cubicBezTo>
                  <a:pt x="22" y="116"/>
                  <a:pt x="18" y="120"/>
                  <a:pt x="18" y="123"/>
                </a:cubicBezTo>
                <a:cubicBezTo>
                  <a:pt x="18" y="131"/>
                  <a:pt x="40" y="141"/>
                  <a:pt x="75" y="141"/>
                </a:cubicBezTo>
                <a:cubicBezTo>
                  <a:pt x="99" y="141"/>
                  <a:pt x="117" y="136"/>
                  <a:pt x="126" y="131"/>
                </a:cubicBezTo>
                <a:cubicBezTo>
                  <a:pt x="116" y="133"/>
                  <a:pt x="104" y="134"/>
                  <a:pt x="93" y="134"/>
                </a:cubicBezTo>
                <a:cubicBezTo>
                  <a:pt x="63" y="134"/>
                  <a:pt x="34" y="126"/>
                  <a:pt x="29" y="113"/>
                </a:cubicBezTo>
                <a:close/>
                <a:moveTo>
                  <a:pt x="34" y="158"/>
                </a:moveTo>
                <a:cubicBezTo>
                  <a:pt x="34" y="142"/>
                  <a:pt x="34" y="142"/>
                  <a:pt x="34" y="142"/>
                </a:cubicBezTo>
                <a:cubicBezTo>
                  <a:pt x="27" y="140"/>
                  <a:pt x="22" y="138"/>
                  <a:pt x="18" y="135"/>
                </a:cubicBezTo>
                <a:cubicBezTo>
                  <a:pt x="18" y="146"/>
                  <a:pt x="18" y="146"/>
                  <a:pt x="18" y="146"/>
                </a:cubicBezTo>
                <a:cubicBezTo>
                  <a:pt x="18" y="150"/>
                  <a:pt x="23" y="155"/>
                  <a:pt x="34" y="158"/>
                </a:cubicBezTo>
                <a:close/>
                <a:moveTo>
                  <a:pt x="59" y="164"/>
                </a:moveTo>
                <a:cubicBezTo>
                  <a:pt x="59" y="147"/>
                  <a:pt x="59" y="147"/>
                  <a:pt x="59" y="147"/>
                </a:cubicBezTo>
                <a:cubicBezTo>
                  <a:pt x="52" y="147"/>
                  <a:pt x="46" y="146"/>
                  <a:pt x="40" y="144"/>
                </a:cubicBezTo>
                <a:cubicBezTo>
                  <a:pt x="40" y="160"/>
                  <a:pt x="40" y="160"/>
                  <a:pt x="40" y="160"/>
                </a:cubicBezTo>
                <a:cubicBezTo>
                  <a:pt x="46" y="162"/>
                  <a:pt x="52" y="163"/>
                  <a:pt x="59" y="164"/>
                </a:cubicBezTo>
                <a:close/>
                <a:moveTo>
                  <a:pt x="85" y="164"/>
                </a:moveTo>
                <a:cubicBezTo>
                  <a:pt x="85" y="148"/>
                  <a:pt x="85" y="148"/>
                  <a:pt x="85" y="148"/>
                </a:cubicBezTo>
                <a:cubicBezTo>
                  <a:pt x="81" y="148"/>
                  <a:pt x="78" y="148"/>
                  <a:pt x="75" y="148"/>
                </a:cubicBezTo>
                <a:cubicBezTo>
                  <a:pt x="72" y="148"/>
                  <a:pt x="69" y="148"/>
                  <a:pt x="66" y="148"/>
                </a:cubicBezTo>
                <a:cubicBezTo>
                  <a:pt x="66" y="164"/>
                  <a:pt x="66" y="164"/>
                  <a:pt x="66" y="164"/>
                </a:cubicBezTo>
                <a:cubicBezTo>
                  <a:pt x="69" y="164"/>
                  <a:pt x="72" y="164"/>
                  <a:pt x="75" y="164"/>
                </a:cubicBezTo>
                <a:cubicBezTo>
                  <a:pt x="78" y="164"/>
                  <a:pt x="81" y="164"/>
                  <a:pt x="85" y="164"/>
                </a:cubicBezTo>
                <a:close/>
                <a:moveTo>
                  <a:pt x="91" y="147"/>
                </a:moveTo>
                <a:cubicBezTo>
                  <a:pt x="91" y="164"/>
                  <a:pt x="91" y="164"/>
                  <a:pt x="91" y="164"/>
                </a:cubicBezTo>
                <a:cubicBezTo>
                  <a:pt x="98" y="163"/>
                  <a:pt x="105" y="162"/>
                  <a:pt x="110" y="160"/>
                </a:cubicBezTo>
                <a:cubicBezTo>
                  <a:pt x="110" y="144"/>
                  <a:pt x="110" y="144"/>
                  <a:pt x="110" y="144"/>
                </a:cubicBezTo>
                <a:cubicBezTo>
                  <a:pt x="104" y="145"/>
                  <a:pt x="98" y="146"/>
                  <a:pt x="91" y="147"/>
                </a:cubicBezTo>
                <a:close/>
                <a:moveTo>
                  <a:pt x="93" y="73"/>
                </a:moveTo>
                <a:cubicBezTo>
                  <a:pt x="98" y="73"/>
                  <a:pt x="103" y="73"/>
                  <a:pt x="108" y="73"/>
                </a:cubicBezTo>
                <a:cubicBezTo>
                  <a:pt x="58" y="96"/>
                  <a:pt x="58" y="96"/>
                  <a:pt x="58" y="96"/>
                </a:cubicBezTo>
                <a:cubicBezTo>
                  <a:pt x="56" y="96"/>
                  <a:pt x="54" y="95"/>
                  <a:pt x="52" y="94"/>
                </a:cubicBezTo>
                <a:cubicBezTo>
                  <a:pt x="37" y="89"/>
                  <a:pt x="39" y="83"/>
                  <a:pt x="52" y="78"/>
                </a:cubicBezTo>
                <a:cubicBezTo>
                  <a:pt x="62" y="75"/>
                  <a:pt x="77" y="73"/>
                  <a:pt x="93" y="73"/>
                </a:cubicBezTo>
                <a:close/>
              </a:path>
            </a:pathLst>
          </a:custGeom>
          <a:solidFill>
            <a:srgbClr val="7030A0"/>
          </a:solidFill>
          <a:ln>
            <a:noFill/>
          </a:ln>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1975117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7946" name="think-cell Slide" r:id="rId6" imgW="216" imgH="216" progId="TCLayout.ActiveDocument.1">
                  <p:embed/>
                </p:oleObj>
              </mc:Choice>
              <mc:Fallback>
                <p:oleObj name="think-cell Slide" r:id="rId6" imgW="216" imgH="216"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4" name="Picture Placeholder 3"/>
          <p:cNvPicPr>
            <a:picLocks noGrp="1" noChangeAspect="1"/>
          </p:cNvPicPr>
          <p:nvPr>
            <p:ph type="pic" sz="quarter" idx="19"/>
          </p:nvPr>
        </p:nvPicPr>
        <p:blipFill>
          <a:blip r:embed="rId8" cstate="print">
            <a:extLst>
              <a:ext uri="{28A0092B-C50C-407E-A947-70E740481C1C}">
                <a14:useLocalDpi xmlns:a14="http://schemas.microsoft.com/office/drawing/2010/main" val="0"/>
              </a:ext>
            </a:extLst>
          </a:blip>
          <a:srcRect l="24585" r="24585"/>
          <a:stretch>
            <a:fillRect/>
          </a:stretch>
        </p:blipFill>
        <p:spPr/>
      </p:pic>
      <p:sp>
        <p:nvSpPr>
          <p:cNvPr id="10" name="Title 2"/>
          <p:cNvSpPr>
            <a:spLocks noGrp="1"/>
          </p:cNvSpPr>
          <p:nvPr>
            <p:ph type="title"/>
          </p:nvPr>
        </p:nvSpPr>
        <p:spPr>
          <a:solidFill>
            <a:schemeClr val="accent4">
              <a:lumMod val="20000"/>
              <a:lumOff val="80000"/>
            </a:schemeClr>
          </a:solidFill>
        </p:spPr>
        <p:txBody>
          <a:bodyPr>
            <a:normAutofit fontScale="90000"/>
          </a:bodyPr>
          <a:lstStyle/>
          <a:p>
            <a:r>
              <a:rPr lang="en-US" dirty="0" smtClean="0">
                <a:latin typeface="Arial" panose="020B0604020202020204" pitchFamily="34" charset="0"/>
                <a:cs typeface="Arial" panose="020B0604020202020204" pitchFamily="34" charset="0"/>
              </a:rPr>
              <a:t>Water and Waste Management sector</a:t>
            </a:r>
            <a:endParaRPr lang="en-US" dirty="0">
              <a:latin typeface="Arial" panose="020B0604020202020204" pitchFamily="34" charset="0"/>
              <a:cs typeface="Arial" panose="020B0604020202020204" pitchFamily="34" charset="0"/>
            </a:endParaRPr>
          </a:p>
        </p:txBody>
      </p:sp>
      <p:sp>
        <p:nvSpPr>
          <p:cNvPr id="11" name="Text Placeholder 3"/>
          <p:cNvSpPr>
            <a:spLocks noGrp="1"/>
          </p:cNvSpPr>
          <p:nvPr>
            <p:ph type="body" sz="quarter" idx="18"/>
          </p:nvPr>
        </p:nvSpPr>
        <p:spPr>
          <a:prstGeom prst="rect">
            <a:avLst/>
          </a:prstGeom>
        </p:spPr>
        <p:txBody>
          <a:bodyPr>
            <a:normAutofit lnSpcReduction="10000"/>
          </a:bodyPr>
          <a:lstStyle/>
          <a:p>
            <a:r>
              <a:rPr lang="pt-PT"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custDataLst>
              <p:tags r:id="rId3"/>
            </p:custDataLst>
            <p:extLst/>
          </p:nvPr>
        </p:nvGraphicFramePr>
        <p:xfrm>
          <a:off x="3510810" y="1664072"/>
          <a:ext cx="2795728" cy="7767531"/>
        </p:xfrm>
        <a:graphic>
          <a:graphicData uri="http://schemas.openxmlformats.org/drawingml/2006/table">
            <a:tbl>
              <a:tblPr bandRow="1">
                <a:tableStyleId>{5C22544A-7EE6-4342-B048-85BDC9FD1C3A}</a:tableStyleId>
              </a:tblPr>
              <a:tblGrid>
                <a:gridCol w="2682363"/>
                <a:gridCol w="113365"/>
              </a:tblGrid>
              <a:tr h="279531">
                <a:tc gridSpan="2">
                  <a:txBody>
                    <a:bodyPr/>
                    <a:lstStyle/>
                    <a:p>
                      <a:pPr marL="0" indent="0" algn="l" defTabSz="914400" rtl="0" eaLnBrk="1" latinLnBrk="0" hangingPunct="1">
                        <a:lnSpc>
                          <a:spcPct val="100000"/>
                        </a:lnSpc>
                        <a:spcBef>
                          <a:spcPts val="0"/>
                        </a:spcBef>
                        <a:spcAft>
                          <a:spcPts val="0"/>
                        </a:spcAft>
                        <a:buSzPct val="100000"/>
                        <a:buNone/>
                      </a:pPr>
                      <a:r>
                        <a:rPr lang="pt-PT" sz="800" b="1" i="0" u="none" baseline="0" dirty="0" err="1" smtClean="0">
                          <a:solidFill>
                            <a:srgbClr val="FFFFFF"/>
                          </a:solidFill>
                          <a:latin typeface="Arial" panose="020B0604020202020204" pitchFamily="34" charset="0"/>
                          <a:cs typeface="Arial" panose="020B0604020202020204" pitchFamily="34" charset="0"/>
                        </a:rPr>
                        <a:t>Key</a:t>
                      </a:r>
                      <a:r>
                        <a:rPr lang="pt-PT" sz="800" b="1" i="0" u="none" baseline="0" dirty="0" smtClean="0">
                          <a:solidFill>
                            <a:srgbClr val="FFFFFF"/>
                          </a:solidFill>
                          <a:latin typeface="Arial" panose="020B0604020202020204" pitchFamily="34" charset="0"/>
                          <a:cs typeface="Arial" panose="020B0604020202020204" pitchFamily="34" charset="0"/>
                        </a:rPr>
                        <a:t> </a:t>
                      </a:r>
                      <a:r>
                        <a:rPr lang="pt-PT" sz="800" b="1" i="0" u="none" baseline="0" dirty="0" err="1" smtClean="0">
                          <a:solidFill>
                            <a:srgbClr val="FFFFFF"/>
                          </a:solidFill>
                          <a:latin typeface="Arial" panose="020B0604020202020204" pitchFamily="34" charset="0"/>
                          <a:cs typeface="Arial" panose="020B0604020202020204" pitchFamily="34" charset="0"/>
                        </a:rPr>
                        <a:t>Indicators</a:t>
                      </a:r>
                      <a:endParaRPr lang="en-US" sz="800" b="1" i="0" u="none" baseline="0" dirty="0">
                        <a:solidFill>
                          <a:srgbClr val="FFFFFF"/>
                        </a:solidFill>
                        <a:latin typeface="Arial" panose="020B0604020202020204" pitchFamily="34" charset="0"/>
                        <a:cs typeface="Arial" panose="020B0604020202020204" pitchFamily="34" charset="0"/>
                      </a:endParaRPr>
                    </a:p>
                  </a:txBody>
                  <a:tcPr marL="87965" marR="87965"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solidFill>
                      <a:srgbClr val="333333"/>
                    </a:solidFill>
                  </a:tcPr>
                </a:tc>
                <a:tc hMerge="1">
                  <a:txBody>
                    <a:bodyPr/>
                    <a:lstStyle/>
                    <a:p>
                      <a:endParaRPr lang="en-US" sz="100"/>
                    </a:p>
                  </a:txBody>
                  <a:tcPr marL="0" marR="0" marT="0" marB="0">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pPr>
                      <a:r>
                        <a:rPr lang="en-US" sz="2700" b="1" dirty="0" smtClean="0">
                          <a:solidFill>
                            <a:schemeClr val="tx1"/>
                          </a:solidFill>
                          <a:latin typeface="Arial" panose="020B0604020202020204" pitchFamily="34" charset="0"/>
                          <a:cs typeface="Arial" panose="020B0604020202020204" pitchFamily="34" charset="0"/>
                        </a:rPr>
                        <a:t>95%</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spcAft>
                          <a:spcPts val="600"/>
                        </a:spcAft>
                      </a:pP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Of households were covered by public water distribution in 2012</a:t>
                      </a:r>
                    </a:p>
                    <a:p>
                      <a:pPr>
                        <a:lnSpc>
                          <a:spcPct val="100000"/>
                        </a:lnSpc>
                        <a:spcAft>
                          <a:spcPts val="600"/>
                        </a:spcAft>
                      </a:pPr>
                      <a:r>
                        <a:rPr kumimoji="0" lang="en-US" sz="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Source: ERSAR</a:t>
                      </a:r>
                      <a:endParaRPr kumimoji="0" lang="en-US" sz="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pPr>
                      <a:r>
                        <a:rPr lang="en-US" sz="2700" b="1" dirty="0" smtClean="0">
                          <a:solidFill>
                            <a:schemeClr val="tx1"/>
                          </a:solidFill>
                          <a:latin typeface="Arial" panose="020B0604020202020204" pitchFamily="34" charset="0"/>
                          <a:cs typeface="Arial" panose="020B0604020202020204" pitchFamily="34" charset="0"/>
                        </a:rPr>
                        <a:t>€1.4bn</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spcAft>
                          <a:spcPts val="600"/>
                        </a:spcAft>
                      </a:pP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Municipal solid waste market value in 2014</a:t>
                      </a:r>
                    </a:p>
                    <a:p>
                      <a:pPr>
                        <a:lnSpc>
                          <a:spcPct val="100000"/>
                        </a:lnSpc>
                        <a:spcAft>
                          <a:spcPts val="600"/>
                        </a:spcAft>
                      </a:pPr>
                      <a:r>
                        <a:rPr kumimoji="0" lang="en-US" sz="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Source: INE</a:t>
                      </a:r>
                    </a:p>
                    <a:p>
                      <a:pPr>
                        <a:lnSpc>
                          <a:spcPct val="100000"/>
                        </a:lnSpc>
                        <a:spcAft>
                          <a:spcPts val="600"/>
                        </a:spcAft>
                      </a:pP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pPr>
                      <a:r>
                        <a:rPr lang="en-US" sz="2700" b="1" dirty="0" smtClean="0">
                          <a:solidFill>
                            <a:schemeClr val="tx1"/>
                          </a:solidFill>
                          <a:latin typeface="Arial" panose="020B0604020202020204" pitchFamily="34" charset="0"/>
                          <a:cs typeface="Arial" panose="020B0604020202020204" pitchFamily="34" charset="0"/>
                        </a:rPr>
                        <a:t>4.47m tons</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spcAft>
                          <a:spcPts val="600"/>
                        </a:spcAft>
                      </a:pP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Municipal solid waste generated in 2014</a:t>
                      </a:r>
                    </a:p>
                    <a:p>
                      <a:pPr>
                        <a:lnSpc>
                          <a:spcPct val="100000"/>
                        </a:lnSpc>
                        <a:spcAft>
                          <a:spcPts val="600"/>
                        </a:spcAft>
                      </a:pPr>
                      <a:r>
                        <a:rPr kumimoji="0" lang="en-US" sz="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Source: PERSU 2020</a:t>
                      </a:r>
                    </a:p>
                    <a:p>
                      <a:pPr>
                        <a:lnSpc>
                          <a:spcPct val="100000"/>
                        </a:lnSpc>
                        <a:spcAft>
                          <a:spcPts val="600"/>
                        </a:spcAft>
                      </a:pP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noFill/>
                      <a:prstDash val="solid"/>
                      <a:round/>
                      <a:headEnd type="none" w="med" len="med"/>
                      <a:tailEnd type="none" w="med" len="med"/>
                    </a:lnB>
                    <a:noFill/>
                  </a:tcPr>
                </a:tc>
              </a:tr>
              <a:tr h="936000">
                <a:tc>
                  <a:txBody>
                    <a:bodyPr/>
                    <a:lstStyle/>
                    <a:p>
                      <a:pPr>
                        <a:lnSpc>
                          <a:spcPct val="100000"/>
                        </a:lnSpc>
                      </a:pPr>
                      <a:r>
                        <a:rPr lang="en-US" sz="2700" b="1" kern="1200" dirty="0" smtClean="0">
                          <a:solidFill>
                            <a:schemeClr val="tx1"/>
                          </a:solidFill>
                          <a:latin typeface="Arial" panose="020B0604020202020204" pitchFamily="34" charset="0"/>
                          <a:ea typeface="+mn-ea"/>
                          <a:cs typeface="Arial" panose="020B0604020202020204" pitchFamily="34" charset="0"/>
                        </a:rPr>
                        <a:t>58%</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no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spcAft>
                          <a:spcPts val="600"/>
                        </a:spcAft>
                      </a:pPr>
                      <a:r>
                        <a:rPr kumimoji="0" lang="en-US" sz="12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Share of Municipal solid waste treated in 2014, from 38% in 2010</a:t>
                      </a:r>
                      <a:endParaRPr kumimoji="0" lang="en-US" sz="12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Tx/>
                        <a:buNone/>
                        <a:tabLst/>
                        <a:defRPr/>
                      </a:pPr>
                      <a:r>
                        <a:rPr lang="pt-PT" sz="800" b="0" i="0" u="none" strike="noStrike" kern="1200" baseline="0" dirty="0" err="1" smtClean="0">
                          <a:solidFill>
                            <a:schemeClr val="tx1"/>
                          </a:solidFill>
                          <a:latin typeface="Arabic Typesetting" panose="03020402040406030203" pitchFamily="66" charset="-78"/>
                          <a:ea typeface="+mn-ea"/>
                          <a:cs typeface="Arabic Typesetting" panose="03020402040406030203" pitchFamily="66" charset="-78"/>
                        </a:rPr>
                        <a:t>Source</a:t>
                      </a:r>
                      <a:r>
                        <a:rPr lang="pt-PT" sz="800" b="0" i="0" u="none" strike="noStrike" kern="1200" baseline="0" dirty="0" smtClean="0">
                          <a:solidFill>
                            <a:schemeClr val="tx1"/>
                          </a:solidFill>
                          <a:latin typeface="Arabic Typesetting" panose="03020402040406030203" pitchFamily="66" charset="-78"/>
                          <a:ea typeface="+mn-ea"/>
                          <a:cs typeface="Arabic Typesetting" panose="03020402040406030203" pitchFamily="66" charset="-78"/>
                        </a:rPr>
                        <a:t>: ‘Relatório estado do ambiente 2015</a:t>
                      </a:r>
                      <a:r>
                        <a:rPr lang="pt-PT" sz="700" b="0" i="0" u="none" strike="noStrike" kern="1200" baseline="0" dirty="0" smtClean="0">
                          <a:solidFill>
                            <a:schemeClr val="tx1"/>
                          </a:solidFill>
                          <a:latin typeface="Arial" panose="020B0604020202020204" pitchFamily="34" charset="0"/>
                          <a:ea typeface="+mn-ea"/>
                          <a:cs typeface="Arial" panose="020B0604020202020204" pitchFamily="34" charset="0"/>
                        </a:rPr>
                        <a:t>’</a:t>
                      </a:r>
                    </a:p>
                    <a:p>
                      <a:pPr marL="0" marR="0" indent="0" algn="l" defTabSz="914400" rtl="0" eaLnBrk="1" fontAlgn="auto" latinLnBrk="0" hangingPunct="1">
                        <a:lnSpc>
                          <a:spcPct val="100000"/>
                        </a:lnSpc>
                        <a:spcBef>
                          <a:spcPts val="0"/>
                        </a:spcBef>
                        <a:spcAft>
                          <a:spcPts val="600"/>
                        </a:spcAft>
                        <a:buClrTx/>
                        <a:buSzTx/>
                        <a:buFontTx/>
                        <a:buNone/>
                        <a:tabLst/>
                        <a:defRPr/>
                      </a:pPr>
                      <a:r>
                        <a:rPr lang="en-US" sz="700" b="0" i="0" u="none" strike="noStrike" kern="1200" baseline="0" dirty="0" smtClean="0">
                          <a:solidFill>
                            <a:schemeClr val="tx1"/>
                          </a:solidFill>
                          <a:latin typeface="Arial" panose="020B0604020202020204" pitchFamily="34" charset="0"/>
                          <a:ea typeface="+mn-ea"/>
                          <a:cs typeface="Arial" panose="020B0604020202020204" pitchFamily="34" charset="0"/>
                        </a:rPr>
                        <a:t>.</a:t>
                      </a:r>
                      <a:endParaRPr lang="en-US" sz="700" dirty="0" smtClean="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bl>
          </a:graphicData>
        </a:graphic>
      </p:graphicFrame>
      <p:sp>
        <p:nvSpPr>
          <p:cNvPr id="17" name="Freeform 12"/>
          <p:cNvSpPr>
            <a:spLocks noEditPoints="1"/>
          </p:cNvSpPr>
          <p:nvPr/>
        </p:nvSpPr>
        <p:spPr bwMode="auto">
          <a:xfrm>
            <a:off x="2895600" y="1028699"/>
            <a:ext cx="316298" cy="325161"/>
          </a:xfrm>
          <a:custGeom>
            <a:avLst/>
            <a:gdLst>
              <a:gd name="T0" fmla="*/ 918 w 1271"/>
              <a:gd name="T1" fmla="*/ 1414 h 1827"/>
              <a:gd name="T2" fmla="*/ 665 w 1271"/>
              <a:gd name="T3" fmla="*/ 1455 h 1827"/>
              <a:gd name="T4" fmla="*/ 612 w 1271"/>
              <a:gd name="T5" fmla="*/ 1420 h 1827"/>
              <a:gd name="T6" fmla="*/ 908 w 1271"/>
              <a:gd name="T7" fmla="*/ 1382 h 1827"/>
              <a:gd name="T8" fmla="*/ 937 w 1271"/>
              <a:gd name="T9" fmla="*/ 1344 h 1827"/>
              <a:gd name="T10" fmla="*/ 819 w 1271"/>
              <a:gd name="T11" fmla="*/ 1175 h 1827"/>
              <a:gd name="T12" fmla="*/ 787 w 1271"/>
              <a:gd name="T13" fmla="*/ 1049 h 1827"/>
              <a:gd name="T14" fmla="*/ 664 w 1271"/>
              <a:gd name="T15" fmla="*/ 912 h 1827"/>
              <a:gd name="T16" fmla="*/ 592 w 1271"/>
              <a:gd name="T17" fmla="*/ 930 h 1827"/>
              <a:gd name="T18" fmla="*/ 639 w 1271"/>
              <a:gd name="T19" fmla="*/ 937 h 1827"/>
              <a:gd name="T20" fmla="*/ 490 w 1271"/>
              <a:gd name="T21" fmla="*/ 1200 h 1827"/>
              <a:gd name="T22" fmla="*/ 497 w 1271"/>
              <a:gd name="T23" fmla="*/ 1097 h 1827"/>
              <a:gd name="T24" fmla="*/ 423 w 1271"/>
              <a:gd name="T25" fmla="*/ 1173 h 1827"/>
              <a:gd name="T26" fmla="*/ 340 w 1271"/>
              <a:gd name="T27" fmla="*/ 1348 h 1827"/>
              <a:gd name="T28" fmla="*/ 423 w 1271"/>
              <a:gd name="T29" fmla="*/ 1423 h 1827"/>
              <a:gd name="T30" fmla="*/ 513 w 1271"/>
              <a:gd name="T31" fmla="*/ 1379 h 1827"/>
              <a:gd name="T32" fmla="*/ 1271 w 1271"/>
              <a:gd name="T33" fmla="*/ 341 h 1827"/>
              <a:gd name="T34" fmla="*/ 0 w 1271"/>
              <a:gd name="T35" fmla="*/ 341 h 1827"/>
              <a:gd name="T36" fmla="*/ 498 w 1271"/>
              <a:gd name="T37" fmla="*/ 0 h 1827"/>
              <a:gd name="T38" fmla="*/ 1053 w 1271"/>
              <a:gd name="T39" fmla="*/ 123 h 1827"/>
              <a:gd name="T40" fmla="*/ 735 w 1271"/>
              <a:gd name="T41" fmla="*/ 63 h 1827"/>
              <a:gd name="T42" fmla="*/ 810 w 1271"/>
              <a:gd name="T43" fmla="*/ 123 h 1827"/>
              <a:gd name="T44" fmla="*/ 1145 w 1271"/>
              <a:gd name="T45" fmla="*/ 1576 h 1827"/>
              <a:gd name="T46" fmla="*/ 126 w 1271"/>
              <a:gd name="T47" fmla="*/ 1576 h 1827"/>
              <a:gd name="T48" fmla="*/ 1205 w 1271"/>
              <a:gd name="T49" fmla="*/ 564 h 1827"/>
              <a:gd name="T50" fmla="*/ 637 w 1271"/>
              <a:gd name="T51" fmla="*/ 999 h 1827"/>
              <a:gd name="T52" fmla="*/ 700 w 1271"/>
              <a:gd name="T53" fmla="*/ 1149 h 1827"/>
              <a:gd name="T54" fmla="*/ 847 w 1271"/>
              <a:gd name="T55" fmla="*/ 1199 h 1827"/>
              <a:gd name="T56" fmla="*/ 835 w 1271"/>
              <a:gd name="T57" fmla="*/ 1067 h 1827"/>
              <a:gd name="T58" fmla="*/ 720 w 1271"/>
              <a:gd name="T59" fmla="*/ 865 h 1827"/>
              <a:gd name="T60" fmla="*/ 654 w 1271"/>
              <a:gd name="T61" fmla="*/ 880 h 1827"/>
              <a:gd name="T62" fmla="*/ 568 w 1271"/>
              <a:gd name="T63" fmla="*/ 908 h 1827"/>
              <a:gd name="T64" fmla="*/ 457 w 1271"/>
              <a:gd name="T65" fmla="*/ 1347 h 1827"/>
              <a:gd name="T66" fmla="*/ 526 w 1271"/>
              <a:gd name="T67" fmla="*/ 1201 h 1827"/>
              <a:gd name="T68" fmla="*/ 581 w 1271"/>
              <a:gd name="T69" fmla="*/ 1228 h 1827"/>
              <a:gd name="T70" fmla="*/ 380 w 1271"/>
              <a:gd name="T71" fmla="*/ 1106 h 1827"/>
              <a:gd name="T72" fmla="*/ 393 w 1271"/>
              <a:gd name="T73" fmla="*/ 1159 h 1827"/>
              <a:gd name="T74" fmla="*/ 305 w 1271"/>
              <a:gd name="T75" fmla="*/ 1345 h 1827"/>
              <a:gd name="T76" fmla="*/ 344 w 1271"/>
              <a:gd name="T77" fmla="*/ 1396 h 1827"/>
              <a:gd name="T78" fmla="*/ 408 w 1271"/>
              <a:gd name="T79" fmla="*/ 1453 h 1827"/>
              <a:gd name="T80" fmla="*/ 547 w 1271"/>
              <a:gd name="T81" fmla="*/ 1346 h 1827"/>
              <a:gd name="T82" fmla="*/ 919 w 1271"/>
              <a:gd name="T83" fmla="*/ 1219 h 1827"/>
              <a:gd name="T84" fmla="*/ 694 w 1271"/>
              <a:gd name="T85" fmla="*/ 1349 h 1827"/>
              <a:gd name="T86" fmla="*/ 577 w 1271"/>
              <a:gd name="T87" fmla="*/ 1432 h 1827"/>
              <a:gd name="T88" fmla="*/ 698 w 1271"/>
              <a:gd name="T89" fmla="*/ 1549 h 1827"/>
              <a:gd name="T90" fmla="*/ 934 w 1271"/>
              <a:gd name="T91" fmla="*/ 1476 h 1827"/>
              <a:gd name="T92" fmla="*/ 971 w 1271"/>
              <a:gd name="T93" fmla="*/ 1354 h 1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71" h="1827">
                <a:moveTo>
                  <a:pt x="937" y="1344"/>
                </a:moveTo>
                <a:cubicBezTo>
                  <a:pt x="938" y="1350"/>
                  <a:pt x="938" y="1350"/>
                  <a:pt x="938" y="1350"/>
                </a:cubicBezTo>
                <a:cubicBezTo>
                  <a:pt x="934" y="1365"/>
                  <a:pt x="924" y="1395"/>
                  <a:pt x="918" y="1414"/>
                </a:cubicBezTo>
                <a:cubicBezTo>
                  <a:pt x="918" y="1415"/>
                  <a:pt x="918" y="1415"/>
                  <a:pt x="918" y="1415"/>
                </a:cubicBezTo>
                <a:cubicBezTo>
                  <a:pt x="913" y="1433"/>
                  <a:pt x="909" y="1445"/>
                  <a:pt x="906" y="1455"/>
                </a:cubicBezTo>
                <a:cubicBezTo>
                  <a:pt x="665" y="1455"/>
                  <a:pt x="665" y="1455"/>
                  <a:pt x="665" y="1455"/>
                </a:cubicBezTo>
                <a:cubicBezTo>
                  <a:pt x="665" y="1471"/>
                  <a:pt x="665" y="1471"/>
                  <a:pt x="665" y="1471"/>
                </a:cubicBezTo>
                <a:cubicBezTo>
                  <a:pt x="658" y="1464"/>
                  <a:pt x="651" y="1457"/>
                  <a:pt x="644" y="1451"/>
                </a:cubicBezTo>
                <a:cubicBezTo>
                  <a:pt x="632" y="1439"/>
                  <a:pt x="621" y="1429"/>
                  <a:pt x="612" y="1420"/>
                </a:cubicBezTo>
                <a:cubicBezTo>
                  <a:pt x="661" y="1370"/>
                  <a:pt x="661" y="1370"/>
                  <a:pt x="661" y="1370"/>
                </a:cubicBezTo>
                <a:cubicBezTo>
                  <a:pt x="661" y="1382"/>
                  <a:pt x="661" y="1382"/>
                  <a:pt x="661" y="1382"/>
                </a:cubicBezTo>
                <a:cubicBezTo>
                  <a:pt x="908" y="1382"/>
                  <a:pt x="908" y="1382"/>
                  <a:pt x="908" y="1382"/>
                </a:cubicBezTo>
                <a:cubicBezTo>
                  <a:pt x="859" y="1283"/>
                  <a:pt x="859" y="1283"/>
                  <a:pt x="859" y="1283"/>
                </a:cubicBezTo>
                <a:cubicBezTo>
                  <a:pt x="902" y="1263"/>
                  <a:pt x="902" y="1263"/>
                  <a:pt x="902" y="1263"/>
                </a:cubicBezTo>
                <a:lnTo>
                  <a:pt x="937" y="1344"/>
                </a:lnTo>
                <a:close/>
                <a:moveTo>
                  <a:pt x="762" y="1151"/>
                </a:moveTo>
                <a:cubicBezTo>
                  <a:pt x="752" y="1157"/>
                  <a:pt x="752" y="1157"/>
                  <a:pt x="752" y="1157"/>
                </a:cubicBezTo>
                <a:cubicBezTo>
                  <a:pt x="819" y="1175"/>
                  <a:pt x="819" y="1175"/>
                  <a:pt x="819" y="1175"/>
                </a:cubicBezTo>
                <a:cubicBezTo>
                  <a:pt x="824" y="1155"/>
                  <a:pt x="831" y="1128"/>
                  <a:pt x="838" y="1103"/>
                </a:cubicBezTo>
                <a:cubicBezTo>
                  <a:pt x="823" y="1112"/>
                  <a:pt x="823" y="1112"/>
                  <a:pt x="823" y="1112"/>
                </a:cubicBezTo>
                <a:cubicBezTo>
                  <a:pt x="787" y="1049"/>
                  <a:pt x="787" y="1049"/>
                  <a:pt x="787" y="1049"/>
                </a:cubicBezTo>
                <a:cubicBezTo>
                  <a:pt x="774" y="1026"/>
                  <a:pt x="750" y="984"/>
                  <a:pt x="729" y="947"/>
                </a:cubicBezTo>
                <a:cubicBezTo>
                  <a:pt x="704" y="903"/>
                  <a:pt x="704" y="903"/>
                  <a:pt x="704" y="903"/>
                </a:cubicBezTo>
                <a:cubicBezTo>
                  <a:pt x="694" y="905"/>
                  <a:pt x="680" y="908"/>
                  <a:pt x="664" y="912"/>
                </a:cubicBezTo>
                <a:cubicBezTo>
                  <a:pt x="661" y="912"/>
                  <a:pt x="661" y="912"/>
                  <a:pt x="661" y="912"/>
                </a:cubicBezTo>
                <a:cubicBezTo>
                  <a:pt x="640" y="917"/>
                  <a:pt x="609" y="924"/>
                  <a:pt x="595" y="928"/>
                </a:cubicBezTo>
                <a:cubicBezTo>
                  <a:pt x="592" y="930"/>
                  <a:pt x="592" y="930"/>
                  <a:pt x="592" y="930"/>
                </a:cubicBezTo>
                <a:cubicBezTo>
                  <a:pt x="539" y="1000"/>
                  <a:pt x="539" y="1000"/>
                  <a:pt x="539" y="1000"/>
                </a:cubicBezTo>
                <a:cubicBezTo>
                  <a:pt x="578" y="1027"/>
                  <a:pt x="578" y="1027"/>
                  <a:pt x="578" y="1027"/>
                </a:cubicBezTo>
                <a:cubicBezTo>
                  <a:pt x="639" y="937"/>
                  <a:pt x="639" y="937"/>
                  <a:pt x="639" y="937"/>
                </a:cubicBezTo>
                <a:lnTo>
                  <a:pt x="762" y="1151"/>
                </a:lnTo>
                <a:close/>
                <a:moveTo>
                  <a:pt x="478" y="1226"/>
                </a:moveTo>
                <a:cubicBezTo>
                  <a:pt x="485" y="1210"/>
                  <a:pt x="490" y="1200"/>
                  <a:pt x="490" y="1200"/>
                </a:cubicBezTo>
                <a:cubicBezTo>
                  <a:pt x="510" y="1157"/>
                  <a:pt x="510" y="1157"/>
                  <a:pt x="510" y="1157"/>
                </a:cubicBezTo>
                <a:cubicBezTo>
                  <a:pt x="521" y="1163"/>
                  <a:pt x="521" y="1163"/>
                  <a:pt x="521" y="1163"/>
                </a:cubicBezTo>
                <a:cubicBezTo>
                  <a:pt x="497" y="1097"/>
                  <a:pt x="497" y="1097"/>
                  <a:pt x="497" y="1097"/>
                </a:cubicBezTo>
                <a:cubicBezTo>
                  <a:pt x="477" y="1105"/>
                  <a:pt x="452" y="1114"/>
                  <a:pt x="428" y="1123"/>
                </a:cubicBezTo>
                <a:cubicBezTo>
                  <a:pt x="442" y="1130"/>
                  <a:pt x="442" y="1130"/>
                  <a:pt x="442" y="1130"/>
                </a:cubicBezTo>
                <a:cubicBezTo>
                  <a:pt x="423" y="1173"/>
                  <a:pt x="423" y="1173"/>
                  <a:pt x="423" y="1173"/>
                </a:cubicBezTo>
                <a:cubicBezTo>
                  <a:pt x="422" y="1173"/>
                  <a:pt x="418" y="1182"/>
                  <a:pt x="412" y="1196"/>
                </a:cubicBezTo>
                <a:cubicBezTo>
                  <a:pt x="400" y="1221"/>
                  <a:pt x="400" y="1221"/>
                  <a:pt x="400" y="1221"/>
                </a:cubicBezTo>
                <a:cubicBezTo>
                  <a:pt x="382" y="1259"/>
                  <a:pt x="357" y="1312"/>
                  <a:pt x="340" y="1348"/>
                </a:cubicBezTo>
                <a:cubicBezTo>
                  <a:pt x="347" y="1354"/>
                  <a:pt x="355" y="1362"/>
                  <a:pt x="367" y="1372"/>
                </a:cubicBezTo>
                <a:cubicBezTo>
                  <a:pt x="370" y="1376"/>
                  <a:pt x="370" y="1376"/>
                  <a:pt x="370" y="1376"/>
                </a:cubicBezTo>
                <a:cubicBezTo>
                  <a:pt x="383" y="1387"/>
                  <a:pt x="410" y="1413"/>
                  <a:pt x="423" y="1423"/>
                </a:cubicBezTo>
                <a:cubicBezTo>
                  <a:pt x="425" y="1423"/>
                  <a:pt x="425" y="1423"/>
                  <a:pt x="425" y="1423"/>
                </a:cubicBezTo>
                <a:cubicBezTo>
                  <a:pt x="513" y="1427"/>
                  <a:pt x="513" y="1427"/>
                  <a:pt x="513" y="1427"/>
                </a:cubicBezTo>
                <a:cubicBezTo>
                  <a:pt x="513" y="1379"/>
                  <a:pt x="513" y="1379"/>
                  <a:pt x="513" y="1379"/>
                </a:cubicBezTo>
                <a:cubicBezTo>
                  <a:pt x="405" y="1381"/>
                  <a:pt x="405" y="1381"/>
                  <a:pt x="405" y="1381"/>
                </a:cubicBezTo>
                <a:lnTo>
                  <a:pt x="478" y="1226"/>
                </a:lnTo>
                <a:close/>
                <a:moveTo>
                  <a:pt x="1271" y="341"/>
                </a:moveTo>
                <a:cubicBezTo>
                  <a:pt x="1271" y="395"/>
                  <a:pt x="1250" y="443"/>
                  <a:pt x="1217" y="482"/>
                </a:cubicBezTo>
                <a:cubicBezTo>
                  <a:pt x="54" y="482"/>
                  <a:pt x="54" y="482"/>
                  <a:pt x="54" y="482"/>
                </a:cubicBezTo>
                <a:cubicBezTo>
                  <a:pt x="21" y="443"/>
                  <a:pt x="0" y="395"/>
                  <a:pt x="0" y="341"/>
                </a:cubicBezTo>
                <a:cubicBezTo>
                  <a:pt x="0" y="220"/>
                  <a:pt x="98" y="123"/>
                  <a:pt x="218" y="123"/>
                </a:cubicBezTo>
                <a:cubicBezTo>
                  <a:pt x="358" y="123"/>
                  <a:pt x="358" y="123"/>
                  <a:pt x="358" y="123"/>
                </a:cubicBezTo>
                <a:cubicBezTo>
                  <a:pt x="367" y="54"/>
                  <a:pt x="426" y="0"/>
                  <a:pt x="498" y="0"/>
                </a:cubicBezTo>
                <a:cubicBezTo>
                  <a:pt x="735" y="0"/>
                  <a:pt x="735" y="0"/>
                  <a:pt x="735" y="0"/>
                </a:cubicBezTo>
                <a:cubicBezTo>
                  <a:pt x="807" y="0"/>
                  <a:pt x="866" y="54"/>
                  <a:pt x="876" y="123"/>
                </a:cubicBezTo>
                <a:cubicBezTo>
                  <a:pt x="1053" y="123"/>
                  <a:pt x="1053" y="123"/>
                  <a:pt x="1053" y="123"/>
                </a:cubicBezTo>
                <a:cubicBezTo>
                  <a:pt x="1174" y="123"/>
                  <a:pt x="1271" y="220"/>
                  <a:pt x="1271" y="341"/>
                </a:cubicBezTo>
                <a:close/>
                <a:moveTo>
                  <a:pt x="810" y="123"/>
                </a:moveTo>
                <a:cubicBezTo>
                  <a:pt x="802" y="89"/>
                  <a:pt x="772" y="63"/>
                  <a:pt x="735" y="63"/>
                </a:cubicBezTo>
                <a:cubicBezTo>
                  <a:pt x="498" y="63"/>
                  <a:pt x="498" y="63"/>
                  <a:pt x="498" y="63"/>
                </a:cubicBezTo>
                <a:cubicBezTo>
                  <a:pt x="461" y="63"/>
                  <a:pt x="432" y="89"/>
                  <a:pt x="423" y="123"/>
                </a:cubicBezTo>
                <a:lnTo>
                  <a:pt x="810" y="123"/>
                </a:lnTo>
                <a:close/>
                <a:moveTo>
                  <a:pt x="1205" y="564"/>
                </a:moveTo>
                <a:cubicBezTo>
                  <a:pt x="1205" y="567"/>
                  <a:pt x="1206" y="569"/>
                  <a:pt x="1206" y="571"/>
                </a:cubicBezTo>
                <a:cubicBezTo>
                  <a:pt x="1145" y="1576"/>
                  <a:pt x="1145" y="1576"/>
                  <a:pt x="1145" y="1576"/>
                </a:cubicBezTo>
                <a:cubicBezTo>
                  <a:pt x="1145" y="1714"/>
                  <a:pt x="1024" y="1827"/>
                  <a:pt x="876" y="1827"/>
                </a:cubicBezTo>
                <a:cubicBezTo>
                  <a:pt x="396" y="1827"/>
                  <a:pt x="396" y="1827"/>
                  <a:pt x="396" y="1827"/>
                </a:cubicBezTo>
                <a:cubicBezTo>
                  <a:pt x="247" y="1827"/>
                  <a:pt x="126" y="1714"/>
                  <a:pt x="126" y="1576"/>
                </a:cubicBezTo>
                <a:cubicBezTo>
                  <a:pt x="65" y="571"/>
                  <a:pt x="65" y="571"/>
                  <a:pt x="65" y="571"/>
                </a:cubicBezTo>
                <a:cubicBezTo>
                  <a:pt x="65" y="569"/>
                  <a:pt x="66" y="567"/>
                  <a:pt x="66" y="564"/>
                </a:cubicBezTo>
                <a:lnTo>
                  <a:pt x="1205" y="564"/>
                </a:lnTo>
                <a:close/>
                <a:moveTo>
                  <a:pt x="492" y="1007"/>
                </a:moveTo>
                <a:cubicBezTo>
                  <a:pt x="586" y="1074"/>
                  <a:pt x="586" y="1074"/>
                  <a:pt x="586" y="1074"/>
                </a:cubicBezTo>
                <a:cubicBezTo>
                  <a:pt x="637" y="999"/>
                  <a:pt x="637" y="999"/>
                  <a:pt x="637" y="999"/>
                </a:cubicBezTo>
                <a:cubicBezTo>
                  <a:pt x="717" y="1139"/>
                  <a:pt x="717" y="1139"/>
                  <a:pt x="717" y="1139"/>
                </a:cubicBezTo>
                <a:cubicBezTo>
                  <a:pt x="705" y="1146"/>
                  <a:pt x="705" y="1146"/>
                  <a:pt x="705" y="1146"/>
                </a:cubicBezTo>
                <a:cubicBezTo>
                  <a:pt x="704" y="1146"/>
                  <a:pt x="702" y="1147"/>
                  <a:pt x="700" y="1149"/>
                </a:cubicBezTo>
                <a:cubicBezTo>
                  <a:pt x="665" y="1169"/>
                  <a:pt x="665" y="1169"/>
                  <a:pt x="665" y="1169"/>
                </a:cubicBezTo>
                <a:cubicBezTo>
                  <a:pt x="843" y="1215"/>
                  <a:pt x="843" y="1215"/>
                  <a:pt x="843" y="1215"/>
                </a:cubicBezTo>
                <a:cubicBezTo>
                  <a:pt x="847" y="1199"/>
                  <a:pt x="847" y="1199"/>
                  <a:pt x="847" y="1199"/>
                </a:cubicBezTo>
                <a:cubicBezTo>
                  <a:pt x="854" y="1174"/>
                  <a:pt x="865" y="1128"/>
                  <a:pt x="875" y="1091"/>
                </a:cubicBezTo>
                <a:cubicBezTo>
                  <a:pt x="889" y="1036"/>
                  <a:pt x="889" y="1036"/>
                  <a:pt x="889" y="1036"/>
                </a:cubicBezTo>
                <a:cubicBezTo>
                  <a:pt x="835" y="1067"/>
                  <a:pt x="835" y="1067"/>
                  <a:pt x="835" y="1067"/>
                </a:cubicBezTo>
                <a:cubicBezTo>
                  <a:pt x="816" y="1032"/>
                  <a:pt x="816" y="1032"/>
                  <a:pt x="816" y="1032"/>
                </a:cubicBezTo>
                <a:cubicBezTo>
                  <a:pt x="803" y="1010"/>
                  <a:pt x="779" y="968"/>
                  <a:pt x="758" y="931"/>
                </a:cubicBezTo>
                <a:cubicBezTo>
                  <a:pt x="720" y="865"/>
                  <a:pt x="720" y="865"/>
                  <a:pt x="720" y="865"/>
                </a:cubicBezTo>
                <a:cubicBezTo>
                  <a:pt x="708" y="868"/>
                  <a:pt x="708" y="868"/>
                  <a:pt x="708" y="868"/>
                </a:cubicBezTo>
                <a:cubicBezTo>
                  <a:pt x="697" y="870"/>
                  <a:pt x="681" y="874"/>
                  <a:pt x="657" y="879"/>
                </a:cubicBezTo>
                <a:cubicBezTo>
                  <a:pt x="654" y="880"/>
                  <a:pt x="654" y="880"/>
                  <a:pt x="654" y="880"/>
                </a:cubicBezTo>
                <a:cubicBezTo>
                  <a:pt x="629" y="886"/>
                  <a:pt x="595" y="893"/>
                  <a:pt x="582" y="897"/>
                </a:cubicBezTo>
                <a:cubicBezTo>
                  <a:pt x="579" y="898"/>
                  <a:pt x="579" y="898"/>
                  <a:pt x="579" y="898"/>
                </a:cubicBezTo>
                <a:cubicBezTo>
                  <a:pt x="568" y="908"/>
                  <a:pt x="568" y="908"/>
                  <a:pt x="568" y="908"/>
                </a:cubicBezTo>
                <a:lnTo>
                  <a:pt x="492" y="1007"/>
                </a:lnTo>
                <a:close/>
                <a:moveTo>
                  <a:pt x="547" y="1346"/>
                </a:moveTo>
                <a:cubicBezTo>
                  <a:pt x="457" y="1347"/>
                  <a:pt x="457" y="1347"/>
                  <a:pt x="457" y="1347"/>
                </a:cubicBezTo>
                <a:cubicBezTo>
                  <a:pt x="508" y="1240"/>
                  <a:pt x="508" y="1240"/>
                  <a:pt x="508" y="1240"/>
                </a:cubicBezTo>
                <a:cubicBezTo>
                  <a:pt x="515" y="1225"/>
                  <a:pt x="520" y="1214"/>
                  <a:pt x="520" y="1214"/>
                </a:cubicBezTo>
                <a:cubicBezTo>
                  <a:pt x="526" y="1201"/>
                  <a:pt x="526" y="1201"/>
                  <a:pt x="526" y="1201"/>
                </a:cubicBezTo>
                <a:cubicBezTo>
                  <a:pt x="539" y="1208"/>
                  <a:pt x="539" y="1208"/>
                  <a:pt x="539" y="1208"/>
                </a:cubicBezTo>
                <a:cubicBezTo>
                  <a:pt x="539" y="1208"/>
                  <a:pt x="541" y="1208"/>
                  <a:pt x="544" y="1210"/>
                </a:cubicBezTo>
                <a:cubicBezTo>
                  <a:pt x="581" y="1228"/>
                  <a:pt x="581" y="1228"/>
                  <a:pt x="581" y="1228"/>
                </a:cubicBezTo>
                <a:cubicBezTo>
                  <a:pt x="516" y="1055"/>
                  <a:pt x="516" y="1055"/>
                  <a:pt x="516" y="1055"/>
                </a:cubicBezTo>
                <a:cubicBezTo>
                  <a:pt x="501" y="1061"/>
                  <a:pt x="501" y="1061"/>
                  <a:pt x="501" y="1061"/>
                </a:cubicBezTo>
                <a:cubicBezTo>
                  <a:pt x="472" y="1071"/>
                  <a:pt x="418" y="1092"/>
                  <a:pt x="380" y="1106"/>
                </a:cubicBezTo>
                <a:cubicBezTo>
                  <a:pt x="344" y="1120"/>
                  <a:pt x="344" y="1120"/>
                  <a:pt x="344" y="1120"/>
                </a:cubicBezTo>
                <a:cubicBezTo>
                  <a:pt x="399" y="1146"/>
                  <a:pt x="399" y="1146"/>
                  <a:pt x="399" y="1146"/>
                </a:cubicBezTo>
                <a:cubicBezTo>
                  <a:pt x="393" y="1159"/>
                  <a:pt x="393" y="1159"/>
                  <a:pt x="393" y="1159"/>
                </a:cubicBezTo>
                <a:cubicBezTo>
                  <a:pt x="393" y="1159"/>
                  <a:pt x="388" y="1168"/>
                  <a:pt x="382" y="1182"/>
                </a:cubicBezTo>
                <a:cubicBezTo>
                  <a:pt x="370" y="1207"/>
                  <a:pt x="370" y="1207"/>
                  <a:pt x="370" y="1207"/>
                </a:cubicBezTo>
                <a:cubicBezTo>
                  <a:pt x="350" y="1249"/>
                  <a:pt x="321" y="1310"/>
                  <a:pt x="305" y="1345"/>
                </a:cubicBezTo>
                <a:cubicBezTo>
                  <a:pt x="300" y="1356"/>
                  <a:pt x="300" y="1356"/>
                  <a:pt x="300" y="1356"/>
                </a:cubicBezTo>
                <a:cubicBezTo>
                  <a:pt x="309" y="1364"/>
                  <a:pt x="309" y="1364"/>
                  <a:pt x="309" y="1364"/>
                </a:cubicBezTo>
                <a:cubicBezTo>
                  <a:pt x="316" y="1371"/>
                  <a:pt x="327" y="1381"/>
                  <a:pt x="344" y="1396"/>
                </a:cubicBezTo>
                <a:cubicBezTo>
                  <a:pt x="348" y="1400"/>
                  <a:pt x="348" y="1400"/>
                  <a:pt x="348" y="1400"/>
                </a:cubicBezTo>
                <a:cubicBezTo>
                  <a:pt x="372" y="1422"/>
                  <a:pt x="395" y="1443"/>
                  <a:pt x="405" y="1451"/>
                </a:cubicBezTo>
                <a:cubicBezTo>
                  <a:pt x="408" y="1453"/>
                  <a:pt x="408" y="1453"/>
                  <a:pt x="408" y="1453"/>
                </a:cubicBezTo>
                <a:cubicBezTo>
                  <a:pt x="421" y="1456"/>
                  <a:pt x="421" y="1456"/>
                  <a:pt x="421" y="1456"/>
                </a:cubicBezTo>
                <a:cubicBezTo>
                  <a:pt x="546" y="1461"/>
                  <a:pt x="546" y="1461"/>
                  <a:pt x="546" y="1461"/>
                </a:cubicBezTo>
                <a:lnTo>
                  <a:pt x="547" y="1346"/>
                </a:lnTo>
                <a:close/>
                <a:moveTo>
                  <a:pt x="972" y="1350"/>
                </a:moveTo>
                <a:cubicBezTo>
                  <a:pt x="968" y="1334"/>
                  <a:pt x="968" y="1334"/>
                  <a:pt x="968" y="1334"/>
                </a:cubicBezTo>
                <a:cubicBezTo>
                  <a:pt x="919" y="1219"/>
                  <a:pt x="919" y="1219"/>
                  <a:pt x="919" y="1219"/>
                </a:cubicBezTo>
                <a:cubicBezTo>
                  <a:pt x="815" y="1267"/>
                  <a:pt x="815" y="1267"/>
                  <a:pt x="815" y="1267"/>
                </a:cubicBezTo>
                <a:cubicBezTo>
                  <a:pt x="855" y="1349"/>
                  <a:pt x="855" y="1349"/>
                  <a:pt x="855" y="1349"/>
                </a:cubicBezTo>
                <a:cubicBezTo>
                  <a:pt x="694" y="1349"/>
                  <a:pt x="694" y="1349"/>
                  <a:pt x="694" y="1349"/>
                </a:cubicBezTo>
                <a:cubicBezTo>
                  <a:pt x="694" y="1289"/>
                  <a:pt x="694" y="1289"/>
                  <a:pt x="694" y="1289"/>
                </a:cubicBezTo>
                <a:cubicBezTo>
                  <a:pt x="566" y="1421"/>
                  <a:pt x="566" y="1421"/>
                  <a:pt x="566" y="1421"/>
                </a:cubicBezTo>
                <a:cubicBezTo>
                  <a:pt x="577" y="1432"/>
                  <a:pt x="577" y="1432"/>
                  <a:pt x="577" y="1432"/>
                </a:cubicBezTo>
                <a:cubicBezTo>
                  <a:pt x="588" y="1442"/>
                  <a:pt x="604" y="1458"/>
                  <a:pt x="621" y="1474"/>
                </a:cubicBezTo>
                <a:cubicBezTo>
                  <a:pt x="638" y="1490"/>
                  <a:pt x="655" y="1508"/>
                  <a:pt x="670" y="1522"/>
                </a:cubicBezTo>
                <a:cubicBezTo>
                  <a:pt x="698" y="1549"/>
                  <a:pt x="698" y="1549"/>
                  <a:pt x="698" y="1549"/>
                </a:cubicBezTo>
                <a:cubicBezTo>
                  <a:pt x="698" y="1488"/>
                  <a:pt x="698" y="1488"/>
                  <a:pt x="698" y="1488"/>
                </a:cubicBezTo>
                <a:cubicBezTo>
                  <a:pt x="931" y="1488"/>
                  <a:pt x="931" y="1488"/>
                  <a:pt x="931" y="1488"/>
                </a:cubicBezTo>
                <a:cubicBezTo>
                  <a:pt x="934" y="1476"/>
                  <a:pt x="934" y="1476"/>
                  <a:pt x="934" y="1476"/>
                </a:cubicBezTo>
                <a:cubicBezTo>
                  <a:pt x="937" y="1466"/>
                  <a:pt x="942" y="1451"/>
                  <a:pt x="950" y="1425"/>
                </a:cubicBezTo>
                <a:cubicBezTo>
                  <a:pt x="950" y="1424"/>
                  <a:pt x="950" y="1424"/>
                  <a:pt x="950" y="1424"/>
                </a:cubicBezTo>
                <a:cubicBezTo>
                  <a:pt x="957" y="1402"/>
                  <a:pt x="967" y="1369"/>
                  <a:pt x="971" y="1354"/>
                </a:cubicBezTo>
                <a:lnTo>
                  <a:pt x="972" y="13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2" name="Freeform 15"/>
          <p:cNvSpPr>
            <a:spLocks noEditPoints="1"/>
          </p:cNvSpPr>
          <p:nvPr/>
        </p:nvSpPr>
        <p:spPr bwMode="auto">
          <a:xfrm>
            <a:off x="2434005" y="682721"/>
            <a:ext cx="307878" cy="360796"/>
          </a:xfrm>
          <a:custGeom>
            <a:avLst/>
            <a:gdLst>
              <a:gd name="T0" fmla="*/ 1216 w 1623"/>
              <a:gd name="T1" fmla="*/ 1208 h 1845"/>
              <a:gd name="T2" fmla="*/ 1071 w 1623"/>
              <a:gd name="T3" fmla="*/ 760 h 1845"/>
              <a:gd name="T4" fmla="*/ 800 w 1623"/>
              <a:gd name="T5" fmla="*/ 673 h 1845"/>
              <a:gd name="T6" fmla="*/ 790 w 1623"/>
              <a:gd name="T7" fmla="*/ 674 h 1845"/>
              <a:gd name="T8" fmla="*/ 781 w 1623"/>
              <a:gd name="T9" fmla="*/ 674 h 1845"/>
              <a:gd name="T10" fmla="*/ 666 w 1623"/>
              <a:gd name="T11" fmla="*/ 674 h 1845"/>
              <a:gd name="T12" fmla="*/ 666 w 1623"/>
              <a:gd name="T13" fmla="*/ 707 h 1845"/>
              <a:gd name="T14" fmla="*/ 555 w 1623"/>
              <a:gd name="T15" fmla="*/ 811 h 1845"/>
              <a:gd name="T16" fmla="*/ 499 w 1623"/>
              <a:gd name="T17" fmla="*/ 811 h 1845"/>
              <a:gd name="T18" fmla="*/ 388 w 1623"/>
              <a:gd name="T19" fmla="*/ 707 h 1845"/>
              <a:gd name="T20" fmla="*/ 388 w 1623"/>
              <a:gd name="T21" fmla="*/ 674 h 1845"/>
              <a:gd name="T22" fmla="*/ 0 w 1623"/>
              <a:gd name="T23" fmla="*/ 674 h 1845"/>
              <a:gd name="T24" fmla="*/ 0 w 1623"/>
              <a:gd name="T25" fmla="*/ 341 h 1845"/>
              <a:gd name="T26" fmla="*/ 393 w 1623"/>
              <a:gd name="T27" fmla="*/ 341 h 1845"/>
              <a:gd name="T28" fmla="*/ 499 w 1623"/>
              <a:gd name="T29" fmla="*/ 265 h 1845"/>
              <a:gd name="T30" fmla="*/ 555 w 1623"/>
              <a:gd name="T31" fmla="*/ 265 h 1845"/>
              <a:gd name="T32" fmla="*/ 661 w 1623"/>
              <a:gd name="T33" fmla="*/ 341 h 1845"/>
              <a:gd name="T34" fmla="*/ 773 w 1623"/>
              <a:gd name="T35" fmla="*/ 341 h 1845"/>
              <a:gd name="T36" fmla="*/ 1289 w 1623"/>
              <a:gd name="T37" fmla="*/ 508 h 1845"/>
              <a:gd name="T38" fmla="*/ 1549 w 1623"/>
              <a:gd name="T39" fmla="*/ 1208 h 1845"/>
              <a:gd name="T40" fmla="*/ 1216 w 1623"/>
              <a:gd name="T41" fmla="*/ 1208 h 1845"/>
              <a:gd name="T42" fmla="*/ 244 w 1623"/>
              <a:gd name="T43" fmla="*/ 131 h 1845"/>
              <a:gd name="T44" fmla="*/ 244 w 1623"/>
              <a:gd name="T45" fmla="*/ 86 h 1845"/>
              <a:gd name="T46" fmla="*/ 330 w 1623"/>
              <a:gd name="T47" fmla="*/ 0 h 1845"/>
              <a:gd name="T48" fmla="*/ 733 w 1623"/>
              <a:gd name="T49" fmla="*/ 0 h 1845"/>
              <a:gd name="T50" fmla="*/ 819 w 1623"/>
              <a:gd name="T51" fmla="*/ 86 h 1845"/>
              <a:gd name="T52" fmla="*/ 819 w 1623"/>
              <a:gd name="T53" fmla="*/ 131 h 1845"/>
              <a:gd name="T54" fmla="*/ 733 w 1623"/>
              <a:gd name="T55" fmla="*/ 217 h 1845"/>
              <a:gd name="T56" fmla="*/ 330 w 1623"/>
              <a:gd name="T57" fmla="*/ 217 h 1845"/>
              <a:gd name="T58" fmla="*/ 244 w 1623"/>
              <a:gd name="T59" fmla="*/ 131 h 1845"/>
              <a:gd name="T60" fmla="*/ 1445 w 1623"/>
              <a:gd name="T61" fmla="*/ 1293 h 1845"/>
              <a:gd name="T62" fmla="*/ 1390 w 1623"/>
              <a:gd name="T63" fmla="*/ 1230 h 1845"/>
              <a:gd name="T64" fmla="*/ 1334 w 1623"/>
              <a:gd name="T65" fmla="*/ 1293 h 1845"/>
              <a:gd name="T66" fmla="*/ 1156 w 1623"/>
              <a:gd name="T67" fmla="*/ 1611 h 1845"/>
              <a:gd name="T68" fmla="*/ 1390 w 1623"/>
              <a:gd name="T69" fmla="*/ 1845 h 1845"/>
              <a:gd name="T70" fmla="*/ 1623 w 1623"/>
              <a:gd name="T71" fmla="*/ 1611 h 1845"/>
              <a:gd name="T72" fmla="*/ 1445 w 1623"/>
              <a:gd name="T73" fmla="*/ 1293 h 1845"/>
              <a:gd name="T74" fmla="*/ 1390 w 1623"/>
              <a:gd name="T75" fmla="*/ 1696 h 1845"/>
              <a:gd name="T76" fmla="*/ 1305 w 1623"/>
              <a:gd name="T77" fmla="*/ 1611 h 1845"/>
              <a:gd name="T78" fmla="*/ 1390 w 1623"/>
              <a:gd name="T79" fmla="*/ 1461 h 1845"/>
              <a:gd name="T80" fmla="*/ 1474 w 1623"/>
              <a:gd name="T81" fmla="*/ 1611 h 1845"/>
              <a:gd name="T82" fmla="*/ 1390 w 1623"/>
              <a:gd name="T83" fmla="*/ 1696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23" h="1845">
                <a:moveTo>
                  <a:pt x="1216" y="1208"/>
                </a:moveTo>
                <a:cubicBezTo>
                  <a:pt x="1216" y="997"/>
                  <a:pt x="1167" y="846"/>
                  <a:pt x="1071" y="760"/>
                </a:cubicBezTo>
                <a:cubicBezTo>
                  <a:pt x="958" y="657"/>
                  <a:pt x="802" y="672"/>
                  <a:pt x="800" y="673"/>
                </a:cubicBezTo>
                <a:cubicBezTo>
                  <a:pt x="790" y="674"/>
                  <a:pt x="790" y="674"/>
                  <a:pt x="790" y="674"/>
                </a:cubicBezTo>
                <a:cubicBezTo>
                  <a:pt x="781" y="674"/>
                  <a:pt x="781" y="674"/>
                  <a:pt x="781" y="674"/>
                </a:cubicBezTo>
                <a:cubicBezTo>
                  <a:pt x="666" y="674"/>
                  <a:pt x="666" y="674"/>
                  <a:pt x="666" y="674"/>
                </a:cubicBezTo>
                <a:cubicBezTo>
                  <a:pt x="666" y="707"/>
                  <a:pt x="666" y="707"/>
                  <a:pt x="666" y="707"/>
                </a:cubicBezTo>
                <a:cubicBezTo>
                  <a:pt x="666" y="764"/>
                  <a:pt x="616" y="811"/>
                  <a:pt x="555" y="811"/>
                </a:cubicBezTo>
                <a:cubicBezTo>
                  <a:pt x="499" y="811"/>
                  <a:pt x="499" y="811"/>
                  <a:pt x="499" y="811"/>
                </a:cubicBezTo>
                <a:cubicBezTo>
                  <a:pt x="438" y="811"/>
                  <a:pt x="388" y="764"/>
                  <a:pt x="388" y="707"/>
                </a:cubicBezTo>
                <a:cubicBezTo>
                  <a:pt x="388" y="674"/>
                  <a:pt x="388" y="674"/>
                  <a:pt x="388" y="674"/>
                </a:cubicBezTo>
                <a:cubicBezTo>
                  <a:pt x="0" y="674"/>
                  <a:pt x="0" y="674"/>
                  <a:pt x="0" y="674"/>
                </a:cubicBezTo>
                <a:cubicBezTo>
                  <a:pt x="0" y="341"/>
                  <a:pt x="0" y="341"/>
                  <a:pt x="0" y="341"/>
                </a:cubicBezTo>
                <a:cubicBezTo>
                  <a:pt x="393" y="341"/>
                  <a:pt x="393" y="341"/>
                  <a:pt x="393" y="341"/>
                </a:cubicBezTo>
                <a:cubicBezTo>
                  <a:pt x="406" y="297"/>
                  <a:pt x="448" y="265"/>
                  <a:pt x="499" y="265"/>
                </a:cubicBezTo>
                <a:cubicBezTo>
                  <a:pt x="555" y="265"/>
                  <a:pt x="555" y="265"/>
                  <a:pt x="555" y="265"/>
                </a:cubicBezTo>
                <a:cubicBezTo>
                  <a:pt x="606" y="265"/>
                  <a:pt x="648" y="297"/>
                  <a:pt x="661" y="341"/>
                </a:cubicBezTo>
                <a:cubicBezTo>
                  <a:pt x="773" y="341"/>
                  <a:pt x="773" y="341"/>
                  <a:pt x="773" y="341"/>
                </a:cubicBezTo>
                <a:cubicBezTo>
                  <a:pt x="836" y="335"/>
                  <a:pt x="1083" y="326"/>
                  <a:pt x="1289" y="508"/>
                </a:cubicBezTo>
                <a:cubicBezTo>
                  <a:pt x="1461" y="660"/>
                  <a:pt x="1549" y="895"/>
                  <a:pt x="1549" y="1208"/>
                </a:cubicBezTo>
                <a:lnTo>
                  <a:pt x="1216" y="1208"/>
                </a:lnTo>
                <a:close/>
                <a:moveTo>
                  <a:pt x="244" y="131"/>
                </a:moveTo>
                <a:cubicBezTo>
                  <a:pt x="244" y="86"/>
                  <a:pt x="244" y="86"/>
                  <a:pt x="244" y="86"/>
                </a:cubicBezTo>
                <a:cubicBezTo>
                  <a:pt x="244" y="39"/>
                  <a:pt x="283" y="0"/>
                  <a:pt x="330" y="0"/>
                </a:cubicBezTo>
                <a:cubicBezTo>
                  <a:pt x="733" y="0"/>
                  <a:pt x="733" y="0"/>
                  <a:pt x="733" y="0"/>
                </a:cubicBezTo>
                <a:cubicBezTo>
                  <a:pt x="780" y="0"/>
                  <a:pt x="819" y="39"/>
                  <a:pt x="819" y="86"/>
                </a:cubicBezTo>
                <a:cubicBezTo>
                  <a:pt x="819" y="131"/>
                  <a:pt x="819" y="131"/>
                  <a:pt x="819" y="131"/>
                </a:cubicBezTo>
                <a:cubicBezTo>
                  <a:pt x="819" y="179"/>
                  <a:pt x="780" y="217"/>
                  <a:pt x="733" y="217"/>
                </a:cubicBezTo>
                <a:cubicBezTo>
                  <a:pt x="330" y="217"/>
                  <a:pt x="330" y="217"/>
                  <a:pt x="330" y="217"/>
                </a:cubicBezTo>
                <a:cubicBezTo>
                  <a:pt x="283" y="217"/>
                  <a:pt x="244" y="179"/>
                  <a:pt x="244" y="131"/>
                </a:cubicBezTo>
                <a:close/>
                <a:moveTo>
                  <a:pt x="1445" y="1293"/>
                </a:moveTo>
                <a:cubicBezTo>
                  <a:pt x="1390" y="1230"/>
                  <a:pt x="1390" y="1230"/>
                  <a:pt x="1390" y="1230"/>
                </a:cubicBezTo>
                <a:cubicBezTo>
                  <a:pt x="1334" y="1293"/>
                  <a:pt x="1334" y="1293"/>
                  <a:pt x="1334" y="1293"/>
                </a:cubicBezTo>
                <a:cubicBezTo>
                  <a:pt x="1292" y="1341"/>
                  <a:pt x="1156" y="1503"/>
                  <a:pt x="1156" y="1611"/>
                </a:cubicBezTo>
                <a:cubicBezTo>
                  <a:pt x="1156" y="1740"/>
                  <a:pt x="1261" y="1845"/>
                  <a:pt x="1390" y="1845"/>
                </a:cubicBezTo>
                <a:cubicBezTo>
                  <a:pt x="1518" y="1845"/>
                  <a:pt x="1623" y="1740"/>
                  <a:pt x="1623" y="1611"/>
                </a:cubicBezTo>
                <a:cubicBezTo>
                  <a:pt x="1623" y="1503"/>
                  <a:pt x="1487" y="1341"/>
                  <a:pt x="1445" y="1293"/>
                </a:cubicBezTo>
                <a:close/>
                <a:moveTo>
                  <a:pt x="1390" y="1696"/>
                </a:moveTo>
                <a:cubicBezTo>
                  <a:pt x="1343" y="1696"/>
                  <a:pt x="1305" y="1658"/>
                  <a:pt x="1305" y="1611"/>
                </a:cubicBezTo>
                <a:cubicBezTo>
                  <a:pt x="1305" y="1588"/>
                  <a:pt x="1341" y="1526"/>
                  <a:pt x="1390" y="1461"/>
                </a:cubicBezTo>
                <a:cubicBezTo>
                  <a:pt x="1438" y="1526"/>
                  <a:pt x="1474" y="1588"/>
                  <a:pt x="1474" y="1611"/>
                </a:cubicBezTo>
                <a:cubicBezTo>
                  <a:pt x="1474" y="1658"/>
                  <a:pt x="1436" y="1696"/>
                  <a:pt x="1390" y="1696"/>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Slide Number Placeholder 2"/>
          <p:cNvSpPr>
            <a:spLocks noGrp="1"/>
          </p:cNvSpPr>
          <p:nvPr>
            <p:ph type="sldNum" sz="quarter" idx="11"/>
          </p:nvPr>
        </p:nvSpPr>
        <p:spPr/>
        <p:txBody>
          <a:bodyPr/>
          <a:lstStyle/>
          <a:p>
            <a:pPr>
              <a:defRPr/>
            </a:pPr>
            <a:fld id="{B8325105-167D-4862-BDE6-B81FF841FD87}" type="slidenum">
              <a:rPr lang="en-US" smtClean="0"/>
              <a:pPr>
                <a:defRPr/>
              </a:pPr>
              <a:t>56</a:t>
            </a:fld>
            <a:endParaRPr lang="en-US" dirty="0"/>
          </a:p>
        </p:txBody>
      </p:sp>
    </p:spTree>
    <p:extLst>
      <p:ext uri="{BB962C8B-B14F-4D97-AF65-F5344CB8AC3E}">
        <p14:creationId xmlns:p14="http://schemas.microsoft.com/office/powerpoint/2010/main" val="34087088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8970"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3" name="Rectangle 62"/>
          <p:cNvSpPr/>
          <p:nvPr/>
        </p:nvSpPr>
        <p:spPr bwMode="auto">
          <a:xfrm>
            <a:off x="1503227" y="5424517"/>
            <a:ext cx="226961" cy="2718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538162" y="484189"/>
            <a:ext cx="5755339" cy="1003300"/>
          </a:xfrm>
        </p:spPr>
        <p:txBody>
          <a:bodyPr anchor="t">
            <a:normAutofit/>
          </a:bodyPr>
          <a:lstStyle/>
          <a:p>
            <a:r>
              <a:rPr lang="en-US" sz="2000" dirty="0" smtClean="0">
                <a:latin typeface="Arial" panose="020B0604020202020204" pitchFamily="34" charset="0"/>
                <a:cs typeface="Arial" panose="020B0604020202020204" pitchFamily="34" charset="0"/>
              </a:rPr>
              <a:t>Water and Waste Management sector</a:t>
            </a:r>
            <a:br>
              <a:rPr lang="en-US" sz="20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Water waste and distribution</a:t>
            </a:r>
            <a:endParaRPr lang="en-US" sz="2200" dirty="0">
              <a:solidFill>
                <a:schemeClr val="accent2"/>
              </a:solidFill>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45035" y="2112245"/>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11" name="Text Placeholder 6"/>
          <p:cNvSpPr txBox="1">
            <a:spLocks/>
          </p:cNvSpPr>
          <p:nvPr/>
        </p:nvSpPr>
        <p:spPr>
          <a:xfrm>
            <a:off x="549275" y="1868695"/>
            <a:ext cx="2808288" cy="7323431"/>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Market specifics</a:t>
            </a:r>
          </a:p>
          <a:p>
            <a:pPr lvl="1" algn="just"/>
            <a:r>
              <a:rPr lang="en-US" kern="0" dirty="0" smtClean="0">
                <a:latin typeface="Arial" panose="020B0604020202020204" pitchFamily="34" charset="0"/>
                <a:cs typeface="Arial" panose="020B0604020202020204" pitchFamily="34" charset="0"/>
              </a:rPr>
              <a:t>Waste management comprises five main areas: </a:t>
            </a:r>
            <a:r>
              <a:rPr lang="en-US" kern="0" dirty="0" err="1" smtClean="0">
                <a:latin typeface="Arial" panose="020B0604020202020204" pitchFamily="34" charset="0"/>
                <a:cs typeface="Arial" panose="020B0604020202020204" pitchFamily="34" charset="0"/>
              </a:rPr>
              <a:t>i</a:t>
            </a:r>
            <a:r>
              <a:rPr lang="en-US" kern="0" dirty="0" smtClean="0">
                <a:latin typeface="Arial" panose="020B0604020202020204" pitchFamily="34" charset="0"/>
                <a:cs typeface="Arial" panose="020B0604020202020204" pitchFamily="34" charset="0"/>
              </a:rPr>
              <a:t>) water waste and distribution (sanitation), ii) municipal solid waste (MSW), iii) industrial waste, iv) hospital waste and v) agricultural waste.</a:t>
            </a:r>
          </a:p>
          <a:p>
            <a:pPr marL="0" lvl="1" indent="0" algn="just">
              <a:spcBef>
                <a:spcPts val="600"/>
              </a:spcBef>
            </a:pPr>
            <a:r>
              <a:rPr lang="en-US" sz="1200" b="1" kern="0" dirty="0" smtClean="0">
                <a:latin typeface="Arial" panose="020B0604020202020204" pitchFamily="34" charset="0"/>
                <a:cs typeface="Arial" panose="020B0604020202020204" pitchFamily="34" charset="0"/>
              </a:rPr>
              <a:t>Water waste and distribution</a:t>
            </a:r>
          </a:p>
          <a:p>
            <a:pPr marL="0" lvl="1" indent="0" algn="just"/>
            <a:r>
              <a:rPr lang="en-US" kern="0" dirty="0" smtClean="0">
                <a:latin typeface="Arial" panose="020B0604020202020204" pitchFamily="34" charset="0"/>
                <a:cs typeface="Arial" panose="020B0604020202020204" pitchFamily="34" charset="0"/>
              </a:rPr>
              <a:t>In Portugal, the </a:t>
            </a:r>
            <a:r>
              <a:rPr lang="en-US" b="1" kern="0" dirty="0" smtClean="0">
                <a:latin typeface="Arial" panose="020B0604020202020204" pitchFamily="34" charset="0"/>
                <a:cs typeface="Arial" panose="020B0604020202020204" pitchFamily="34" charset="0"/>
              </a:rPr>
              <a:t>state</a:t>
            </a:r>
            <a:r>
              <a:rPr lang="en-US" kern="0" dirty="0" smtClean="0">
                <a:latin typeface="Arial" panose="020B0604020202020204" pitchFamily="34" charset="0"/>
                <a:cs typeface="Arial" panose="020B0604020202020204" pitchFamily="34" charset="0"/>
              </a:rPr>
              <a:t> has a significant role in the sanitation, taking responsibility over </a:t>
            </a:r>
            <a:r>
              <a:rPr lang="en-US" kern="0" dirty="0" err="1" smtClean="0">
                <a:latin typeface="Arial" panose="020B0604020202020204" pitchFamily="34" charset="0"/>
                <a:cs typeface="Arial" panose="020B0604020202020204" pitchFamily="34" charset="0"/>
              </a:rPr>
              <a:t>i</a:t>
            </a:r>
            <a:r>
              <a:rPr lang="en-US" kern="0" dirty="0" smtClean="0">
                <a:latin typeface="Arial" panose="020B0604020202020204" pitchFamily="34" charset="0"/>
                <a:cs typeface="Arial" panose="020B0604020202020204" pitchFamily="34" charset="0"/>
              </a:rPr>
              <a:t>) political decision making, ii) regulation, iii) national water grid authority, iv) inspection, v) guarantees and vi) concessions.</a:t>
            </a:r>
          </a:p>
          <a:p>
            <a:pPr marL="0" lvl="1" indent="0" algn="just"/>
            <a:r>
              <a:rPr lang="en-US" kern="0" dirty="0" smtClean="0">
                <a:latin typeface="Arial" panose="020B0604020202020204" pitchFamily="34" charset="0"/>
                <a:cs typeface="Arial" panose="020B0604020202020204" pitchFamily="34" charset="0"/>
              </a:rPr>
              <a:t>For each area described above there is an associated public entity in charge.</a:t>
            </a:r>
          </a:p>
          <a:p>
            <a:pPr marL="0" lvl="1" indent="0" algn="just"/>
            <a:r>
              <a:rPr lang="en-US" kern="0" dirty="0" smtClean="0">
                <a:latin typeface="Arial" panose="020B0604020202020204" pitchFamily="34" charset="0"/>
                <a:cs typeface="Arial" panose="020B0604020202020204" pitchFamily="34" charset="0"/>
              </a:rPr>
              <a:t>Sanitation services are provided in Portugal by </a:t>
            </a:r>
            <a:r>
              <a:rPr lang="en-US" kern="0" dirty="0" err="1" smtClean="0">
                <a:latin typeface="Arial" panose="020B0604020202020204" pitchFamily="34" charset="0"/>
                <a:cs typeface="Arial" panose="020B0604020202020204" pitchFamily="34" charset="0"/>
              </a:rPr>
              <a:t>Águas</a:t>
            </a:r>
            <a:r>
              <a:rPr lang="en-US" kern="0" dirty="0" smtClean="0">
                <a:latin typeface="Arial" panose="020B0604020202020204" pitchFamily="34" charset="0"/>
                <a:cs typeface="Arial" panose="020B0604020202020204" pitchFamily="34" charset="0"/>
              </a:rPr>
              <a:t> de Portugal SGPS (‘</a:t>
            </a:r>
            <a:r>
              <a:rPr lang="en-US" kern="0" dirty="0" err="1" smtClean="0">
                <a:latin typeface="Arial" panose="020B0604020202020204" pitchFamily="34" charset="0"/>
                <a:cs typeface="Arial" panose="020B0604020202020204" pitchFamily="34" charset="0"/>
              </a:rPr>
              <a:t>AdP</a:t>
            </a:r>
            <a:r>
              <a:rPr lang="en-US" kern="0" dirty="0" smtClean="0">
                <a:latin typeface="Arial" panose="020B0604020202020204" pitchFamily="34" charset="0"/>
                <a:cs typeface="Arial" panose="020B0604020202020204" pitchFamily="34" charset="0"/>
              </a:rPr>
              <a:t>’). </a:t>
            </a:r>
            <a:r>
              <a:rPr lang="en-US" kern="0" dirty="0" err="1" smtClean="0">
                <a:latin typeface="Arial" panose="020B0604020202020204" pitchFamily="34" charset="0"/>
                <a:cs typeface="Arial" panose="020B0604020202020204" pitchFamily="34" charset="0"/>
              </a:rPr>
              <a:t>AdP</a:t>
            </a:r>
            <a:r>
              <a:rPr lang="en-US" kern="0" dirty="0" smtClean="0">
                <a:latin typeface="Arial" panose="020B0604020202020204" pitchFamily="34" charset="0"/>
                <a:cs typeface="Arial" panose="020B0604020202020204" pitchFamily="34" charset="0"/>
              </a:rPr>
              <a:t> is state owned and managed by: </a:t>
            </a:r>
            <a:r>
              <a:rPr lang="en-US" kern="0" dirty="0" err="1" smtClean="0">
                <a:latin typeface="Arial" panose="020B0604020202020204" pitchFamily="34" charset="0"/>
                <a:cs typeface="Arial" panose="020B0604020202020204" pitchFamily="34" charset="0"/>
              </a:rPr>
              <a:t>Parpública</a:t>
            </a:r>
            <a:r>
              <a:rPr lang="en-US" kern="0" dirty="0" smtClean="0">
                <a:latin typeface="Arial" panose="020B0604020202020204" pitchFamily="34" charset="0"/>
                <a:cs typeface="Arial" panose="020B0604020202020204" pitchFamily="34" charset="0"/>
              </a:rPr>
              <a:t>, SGPS, S.A. and </a:t>
            </a:r>
            <a:r>
              <a:rPr lang="en-US" kern="0" dirty="0" err="1" smtClean="0">
                <a:latin typeface="Arial" panose="020B0604020202020204" pitchFamily="34" charset="0"/>
                <a:cs typeface="Arial" panose="020B0604020202020204" pitchFamily="34" charset="0"/>
              </a:rPr>
              <a:t>Parcaixa</a:t>
            </a:r>
            <a:r>
              <a:rPr lang="en-US" kern="0" dirty="0" smtClean="0">
                <a:latin typeface="Arial" panose="020B0604020202020204" pitchFamily="34" charset="0"/>
                <a:cs typeface="Arial" panose="020B0604020202020204" pitchFamily="34" charset="0"/>
              </a:rPr>
              <a:t>, SGPS, S.A. </a:t>
            </a:r>
          </a:p>
          <a:p>
            <a:pPr marL="0" lvl="1" indent="0" algn="just"/>
            <a:r>
              <a:rPr lang="en-US" kern="0" dirty="0" err="1" smtClean="0">
                <a:latin typeface="Arial" panose="020B0604020202020204" pitchFamily="34" charset="0"/>
                <a:cs typeface="Arial" panose="020B0604020202020204" pitchFamily="34" charset="0"/>
              </a:rPr>
              <a:t>AdP</a:t>
            </a:r>
            <a:r>
              <a:rPr lang="en-US" kern="0" dirty="0" smtClean="0">
                <a:latin typeface="Arial" panose="020B0604020202020204" pitchFamily="34" charset="0"/>
                <a:cs typeface="Arial" panose="020B0604020202020204" pitchFamily="34" charset="0"/>
              </a:rPr>
              <a:t> is present in all of the water cycle stages. It is also responsible for the water waste treatment in water treatment plants.</a:t>
            </a:r>
          </a:p>
          <a:p>
            <a:pPr marL="0" lvl="1" indent="0" algn="just"/>
            <a:endParaRPr lang="en-US" kern="0" dirty="0" smtClean="0">
              <a:latin typeface="Arial" panose="020B0604020202020204" pitchFamily="34" charset="0"/>
              <a:cs typeface="Arial" panose="020B0604020202020204" pitchFamily="34" charset="0"/>
            </a:endParaRPr>
          </a:p>
          <a:p>
            <a:pPr marL="0" lvl="1" indent="0" algn="just"/>
            <a:endParaRPr lang="en-US" kern="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5"/>
          </p:nvPr>
        </p:nvSpPr>
        <p:spPr/>
        <p:txBody>
          <a:bodyPr/>
          <a:lstStyle/>
          <a:p>
            <a:pPr>
              <a:defRPr/>
            </a:pPr>
            <a:fld id="{B8325105-167D-4862-BDE6-B81FF841FD87}" type="slidenum">
              <a:rPr lang="en-US" smtClean="0">
                <a:latin typeface="Arial" panose="020B0604020202020204" pitchFamily="34" charset="0"/>
                <a:cs typeface="Arial" panose="020B0604020202020204" pitchFamily="34" charset="0"/>
              </a:rPr>
              <a:pPr>
                <a:defRPr/>
              </a:pPr>
              <a:t>57</a:t>
            </a:fld>
            <a:endParaRPr lang="en-US" dirty="0">
              <a:latin typeface="Arial" panose="020B0604020202020204" pitchFamily="34" charset="0"/>
              <a:cs typeface="Arial" panose="020B0604020202020204" pitchFamily="34" charset="0"/>
            </a:endParaRPr>
          </a:p>
        </p:txBody>
      </p:sp>
      <p:cxnSp>
        <p:nvCxnSpPr>
          <p:cNvPr id="44" name="Straight Connector 43"/>
          <p:cNvCxnSpPr/>
          <p:nvPr/>
        </p:nvCxnSpPr>
        <p:spPr bwMode="auto">
          <a:xfrm flipV="1">
            <a:off x="625577" y="3103259"/>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74" name="Text Placeholder 6"/>
          <p:cNvSpPr txBox="1">
            <a:spLocks/>
          </p:cNvSpPr>
          <p:nvPr/>
        </p:nvSpPr>
        <p:spPr>
          <a:xfrm>
            <a:off x="580570" y="5294089"/>
            <a:ext cx="2808288" cy="99620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dirty="0" smtClean="0">
                <a:latin typeface="Arial" panose="020B0604020202020204" pitchFamily="34" charset="0"/>
                <a:cs typeface="Arial" panose="020B0604020202020204" pitchFamily="34" charset="0"/>
              </a:rPr>
              <a:t>In 2012, </a:t>
            </a:r>
            <a:r>
              <a:rPr lang="en-US" b="1" dirty="0" smtClean="0">
                <a:latin typeface="Arial" panose="020B0604020202020204" pitchFamily="34" charset="0"/>
                <a:cs typeface="Arial" panose="020B0604020202020204" pitchFamily="34" charset="0"/>
              </a:rPr>
              <a:t>water distribution</a:t>
            </a:r>
            <a:r>
              <a:rPr lang="en-US" dirty="0" smtClean="0">
                <a:latin typeface="Arial" panose="020B0604020202020204" pitchFamily="34" charset="0"/>
                <a:cs typeface="Arial" panose="020B0604020202020204" pitchFamily="34" charset="0"/>
              </a:rPr>
              <a:t> and </a:t>
            </a:r>
            <a:r>
              <a:rPr lang="en-US" b="1" dirty="0" smtClean="0">
                <a:latin typeface="Arial" panose="020B0604020202020204" pitchFamily="34" charset="0"/>
                <a:cs typeface="Arial" panose="020B0604020202020204" pitchFamily="34" charset="0"/>
              </a:rPr>
              <a:t>waste water treatment</a:t>
            </a:r>
            <a:r>
              <a:rPr lang="en-US" dirty="0" smtClean="0">
                <a:latin typeface="Arial" panose="020B0604020202020204" pitchFamily="34" charset="0"/>
                <a:cs typeface="Arial" panose="020B0604020202020204" pitchFamily="34" charset="0"/>
              </a:rPr>
              <a:t> had an overall turnover of €1.6bn, most of which was originated in collection, treatment and distribution (€1.4bn):</a:t>
            </a:r>
            <a:r>
              <a:rPr lang="en-US" b="1" dirty="0" smtClean="0">
                <a:latin typeface="Arial" panose="020B0604020202020204" pitchFamily="34" charset="0"/>
                <a:cs typeface="Arial" panose="020B0604020202020204" pitchFamily="34" charset="0"/>
              </a:rPr>
              <a:t> </a:t>
            </a:r>
          </a:p>
          <a:p>
            <a:pPr lvl="1" algn="just"/>
            <a:endParaRPr lang="en-US" kern="0" dirty="0" smtClean="0">
              <a:latin typeface="Arial" panose="020B0604020202020204" pitchFamily="34" charset="0"/>
              <a:cs typeface="Arial" panose="020B0604020202020204" pitchFamily="34" charset="0"/>
            </a:endParaRPr>
          </a:p>
          <a:p>
            <a:pPr marL="0" lvl="1" indent="0" algn="just"/>
            <a:endParaRPr lang="en-US" kern="0" dirty="0" smtClean="0">
              <a:latin typeface="Arial" panose="020B0604020202020204" pitchFamily="34" charset="0"/>
              <a:cs typeface="Arial" panose="020B0604020202020204" pitchFamily="34" charset="0"/>
            </a:endParaRPr>
          </a:p>
          <a:p>
            <a:pPr marL="0" lvl="1" indent="0" algn="just"/>
            <a:endParaRPr lang="en-US" kern="0" dirty="0" smtClean="0">
              <a:latin typeface="Arial" panose="020B0604020202020204" pitchFamily="34" charset="0"/>
              <a:cs typeface="Arial" panose="020B0604020202020204" pitchFamily="34" charset="0"/>
            </a:endParaRPr>
          </a:p>
          <a:p>
            <a:pPr marL="0" lvl="1" indent="0" algn="just"/>
            <a:r>
              <a:rPr lang="en-US" kern="0" dirty="0" smtClean="0">
                <a:latin typeface="Arial" panose="020B0604020202020204" pitchFamily="34" charset="0"/>
                <a:cs typeface="Arial" panose="020B0604020202020204" pitchFamily="34" charset="0"/>
              </a:rPr>
              <a:t> </a:t>
            </a: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p:txBody>
      </p:sp>
      <p:sp>
        <p:nvSpPr>
          <p:cNvPr id="85" name="TextBox 84"/>
          <p:cNvSpPr txBox="1"/>
          <p:nvPr/>
        </p:nvSpPr>
        <p:spPr>
          <a:xfrm>
            <a:off x="625577" y="8268657"/>
            <a:ext cx="2409315" cy="128497"/>
          </a:xfrm>
          <a:prstGeom prst="rect">
            <a:avLst/>
          </a:prstGeom>
          <a:noFill/>
        </p:spPr>
        <p:txBody>
          <a:bodyPr wrap="square" lIns="0" tIns="36576" rIns="0" bIns="0" rtlCol="0">
            <a:spAutoFit/>
          </a:bodyPr>
          <a:lstStyle/>
          <a:p>
            <a:pPr algn="r">
              <a:lnSpc>
                <a:spcPct val="85000"/>
              </a:lnSpc>
              <a:spcAft>
                <a:spcPts val="600"/>
              </a:spcAft>
              <a:buClr>
                <a:srgbClr val="FFE600"/>
              </a:buClr>
              <a:buSzPct val="70000"/>
            </a:pPr>
            <a:r>
              <a:rPr lang="en-US" sz="700" dirty="0" smtClean="0">
                <a:solidFill>
                  <a:srgbClr val="000000"/>
                </a:solidFill>
                <a:latin typeface="Arial" panose="020B0604020202020204" pitchFamily="34" charset="0"/>
                <a:cs typeface="Arial" panose="020B0604020202020204" pitchFamily="34" charset="0"/>
              </a:rPr>
              <a:t>Source: Report “Sector </a:t>
            </a:r>
            <a:r>
              <a:rPr lang="en-US" sz="700" dirty="0" err="1" smtClean="0">
                <a:solidFill>
                  <a:srgbClr val="000000"/>
                </a:solidFill>
                <a:latin typeface="Arial" panose="020B0604020202020204" pitchFamily="34" charset="0"/>
                <a:cs typeface="Arial" panose="020B0604020202020204" pitchFamily="34" charset="0"/>
              </a:rPr>
              <a:t>Português</a:t>
            </a:r>
            <a:r>
              <a:rPr lang="en-US" sz="700" dirty="0" smtClean="0">
                <a:solidFill>
                  <a:srgbClr val="000000"/>
                </a:solidFill>
                <a:latin typeface="Arial" panose="020B0604020202020204" pitchFamily="34" charset="0"/>
                <a:cs typeface="Arial" panose="020B0604020202020204" pitchFamily="34" charset="0"/>
              </a:rPr>
              <a:t> da </a:t>
            </a:r>
            <a:r>
              <a:rPr lang="en-US" sz="700" dirty="0" err="1" smtClean="0">
                <a:solidFill>
                  <a:srgbClr val="000000"/>
                </a:solidFill>
                <a:latin typeface="Arial" panose="020B0604020202020204" pitchFamily="34" charset="0"/>
                <a:cs typeface="Arial" panose="020B0604020202020204" pitchFamily="34" charset="0"/>
              </a:rPr>
              <a:t>água</a:t>
            </a:r>
            <a:r>
              <a:rPr lang="en-US" sz="700" dirty="0" smtClean="0">
                <a:solidFill>
                  <a:srgbClr val="000000"/>
                </a:solidFill>
                <a:latin typeface="Arial" panose="020B0604020202020204" pitchFamily="34" charset="0"/>
                <a:cs typeface="Arial" panose="020B0604020202020204" pitchFamily="34" charset="0"/>
              </a:rPr>
              <a:t>” by </a:t>
            </a:r>
            <a:r>
              <a:rPr lang="en-US" sz="700" dirty="0" err="1" smtClean="0">
                <a:solidFill>
                  <a:srgbClr val="000000"/>
                </a:solidFill>
                <a:latin typeface="Arial" panose="020B0604020202020204" pitchFamily="34" charset="0"/>
                <a:cs typeface="Arial" panose="020B0604020202020204" pitchFamily="34" charset="0"/>
              </a:rPr>
              <a:t>Águaglobal</a:t>
            </a:r>
            <a:endParaRPr lang="en-US" sz="700" dirty="0" smtClean="0">
              <a:solidFill>
                <a:srgbClr val="000000"/>
              </a:solidFill>
              <a:latin typeface="Arial" panose="020B0604020202020204" pitchFamily="34" charset="0"/>
              <a:cs typeface="Arial" panose="020B0604020202020204" pitchFamily="34" charset="0"/>
            </a:endParaRPr>
          </a:p>
        </p:txBody>
      </p:sp>
      <p:graphicFrame>
        <p:nvGraphicFramePr>
          <p:cNvPr id="86" name="Chart 85"/>
          <p:cNvGraphicFramePr>
            <a:graphicFrameLocks/>
          </p:cNvGraphicFramePr>
          <p:nvPr>
            <p:extLst/>
          </p:nvPr>
        </p:nvGraphicFramePr>
        <p:xfrm>
          <a:off x="549275" y="5971151"/>
          <a:ext cx="2808288" cy="2294117"/>
        </p:xfrm>
        <a:graphic>
          <a:graphicData uri="http://schemas.openxmlformats.org/drawingml/2006/chart">
            <c:chart xmlns:c="http://schemas.openxmlformats.org/drawingml/2006/chart" xmlns:r="http://schemas.openxmlformats.org/officeDocument/2006/relationships" r:id="rId7"/>
          </a:graphicData>
        </a:graphic>
      </p:graphicFrame>
      <p:sp>
        <p:nvSpPr>
          <p:cNvPr id="114" name="Text Placeholder 6"/>
          <p:cNvSpPr txBox="1">
            <a:spLocks/>
          </p:cNvSpPr>
          <p:nvPr/>
        </p:nvSpPr>
        <p:spPr>
          <a:xfrm>
            <a:off x="3497899" y="1888531"/>
            <a:ext cx="2808288" cy="1133181"/>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Market quality and size evolution</a:t>
            </a:r>
          </a:p>
          <a:p>
            <a:pPr marL="0" lvl="1" indent="0" algn="just"/>
            <a:endParaRPr lang="en-US" kern="0" dirty="0" smtClean="0">
              <a:latin typeface="Arial" panose="020B0604020202020204" pitchFamily="34" charset="0"/>
              <a:cs typeface="Arial" panose="020B0604020202020204" pitchFamily="34" charset="0"/>
            </a:endParaRPr>
          </a:p>
          <a:p>
            <a:pPr marL="0" lvl="1" indent="0" algn="just"/>
            <a:r>
              <a:rPr lang="en-US" kern="0" dirty="0" smtClean="0">
                <a:latin typeface="Arial" panose="020B0604020202020204" pitchFamily="34" charset="0"/>
                <a:cs typeface="Arial" panose="020B0604020202020204" pitchFamily="34" charset="0"/>
              </a:rPr>
              <a:t> </a:t>
            </a: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p:txBody>
      </p:sp>
      <p:sp>
        <p:nvSpPr>
          <p:cNvPr id="115" name="TextBox 114"/>
          <p:cNvSpPr txBox="1"/>
          <p:nvPr/>
        </p:nvSpPr>
        <p:spPr>
          <a:xfrm>
            <a:off x="3646608" y="4524144"/>
            <a:ext cx="641202"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Arial" panose="020B0604020202020204" pitchFamily="34" charset="0"/>
                <a:cs typeface="Arial" panose="020B0604020202020204" pitchFamily="34" charset="0"/>
              </a:rPr>
              <a:t>Source: ERSAR</a:t>
            </a:r>
          </a:p>
        </p:txBody>
      </p:sp>
      <p:sp>
        <p:nvSpPr>
          <p:cNvPr id="116" name="Text Placeholder 6"/>
          <p:cNvSpPr txBox="1">
            <a:spLocks/>
          </p:cNvSpPr>
          <p:nvPr/>
        </p:nvSpPr>
        <p:spPr>
          <a:xfrm>
            <a:off x="3560424" y="4798857"/>
            <a:ext cx="2808288" cy="2226935"/>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sz="900" b="0" dirty="0" smtClean="0">
                <a:latin typeface="Arial" panose="020B0604020202020204" pitchFamily="34" charset="0"/>
                <a:cs typeface="Arial" panose="020B0604020202020204" pitchFamily="34" charset="0"/>
              </a:rPr>
              <a:t>The Portuguese market experienced a very positive evolution due to the large investments made by the government in reliable infrastructure. As a result, in 2012, approximately 96% of the population had access to public waste water supply. Equally, the quality of the water available was of very good quality and covered almost the entire population (98%).</a:t>
            </a:r>
          </a:p>
          <a:p>
            <a:pPr algn="just"/>
            <a:endParaRPr lang="en-US" sz="900" b="0" dirty="0" smtClean="0">
              <a:latin typeface="Arial" panose="020B0604020202020204" pitchFamily="34" charset="0"/>
              <a:cs typeface="Arial" panose="020B0604020202020204" pitchFamily="34" charset="0"/>
            </a:endParaRPr>
          </a:p>
          <a:p>
            <a:pPr algn="just"/>
            <a:endParaRPr lang="en-US" sz="900" b="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r>
              <a:rPr lang="en-US" sz="900" b="0" kern="0" dirty="0" smtClean="0">
                <a:latin typeface="Arial" panose="020B0604020202020204" pitchFamily="34" charset="0"/>
                <a:cs typeface="Arial" panose="020B0604020202020204" pitchFamily="34" charset="0"/>
              </a:rPr>
              <a:t>Finally, as it can be seen above, almost 100% of the water collected is treated which again contributes to a much safer and with high quality water and waste treatment system.</a:t>
            </a: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p:txBody>
      </p:sp>
      <p:cxnSp>
        <p:nvCxnSpPr>
          <p:cNvPr id="117" name="Straight Connector 116"/>
          <p:cNvCxnSpPr/>
          <p:nvPr/>
        </p:nvCxnSpPr>
        <p:spPr bwMode="auto">
          <a:xfrm flipV="1">
            <a:off x="3579910" y="2112246"/>
            <a:ext cx="2606165" cy="1"/>
          </a:xfrm>
          <a:prstGeom prst="line">
            <a:avLst/>
          </a:prstGeom>
          <a:ln/>
          <a:extLst/>
        </p:spPr>
        <p:style>
          <a:lnRef idx="1">
            <a:schemeClr val="dk1"/>
          </a:lnRef>
          <a:fillRef idx="0">
            <a:schemeClr val="dk1"/>
          </a:fillRef>
          <a:effectRef idx="0">
            <a:schemeClr val="dk1"/>
          </a:effectRef>
          <a:fontRef idx="minor">
            <a:schemeClr val="tx1"/>
          </a:fontRef>
        </p:style>
      </p:cxnSp>
      <p:graphicFrame>
        <p:nvGraphicFramePr>
          <p:cNvPr id="118" name="Chart 117"/>
          <p:cNvGraphicFramePr>
            <a:graphicFrameLocks/>
          </p:cNvGraphicFramePr>
          <p:nvPr>
            <p:extLst/>
          </p:nvPr>
        </p:nvGraphicFramePr>
        <p:xfrm>
          <a:off x="3440447" y="5810392"/>
          <a:ext cx="2928265" cy="2474306"/>
        </p:xfrm>
        <a:graphic>
          <a:graphicData uri="http://schemas.openxmlformats.org/drawingml/2006/chart">
            <c:chart xmlns:c="http://schemas.openxmlformats.org/drawingml/2006/chart" xmlns:r="http://schemas.openxmlformats.org/officeDocument/2006/relationships" r:id="rId8"/>
          </a:graphicData>
        </a:graphic>
      </p:graphicFrame>
      <p:sp>
        <p:nvSpPr>
          <p:cNvPr id="119" name="TextBox 118"/>
          <p:cNvSpPr txBox="1"/>
          <p:nvPr/>
        </p:nvSpPr>
        <p:spPr>
          <a:xfrm>
            <a:off x="3632534" y="8196782"/>
            <a:ext cx="641202"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Arial" panose="020B0604020202020204" pitchFamily="34" charset="0"/>
                <a:cs typeface="Arial" panose="020B0604020202020204" pitchFamily="34" charset="0"/>
              </a:rPr>
              <a:t>Source: ERSAR</a:t>
            </a:r>
          </a:p>
        </p:txBody>
      </p:sp>
      <p:graphicFrame>
        <p:nvGraphicFramePr>
          <p:cNvPr id="20" name="Chart 19"/>
          <p:cNvGraphicFramePr>
            <a:graphicFrameLocks/>
          </p:cNvGraphicFramePr>
          <p:nvPr>
            <p:extLst/>
          </p:nvPr>
        </p:nvGraphicFramePr>
        <p:xfrm>
          <a:off x="3579909" y="2220017"/>
          <a:ext cx="2606165" cy="239417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326554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9994"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3" name="Rectangle 62"/>
          <p:cNvSpPr/>
          <p:nvPr/>
        </p:nvSpPr>
        <p:spPr bwMode="auto">
          <a:xfrm>
            <a:off x="1503227" y="5437217"/>
            <a:ext cx="226961" cy="2718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538163" y="484189"/>
            <a:ext cx="5811375" cy="1003300"/>
          </a:xfrm>
        </p:spPr>
        <p:txBody>
          <a:bodyPr anchor="t">
            <a:normAutofit/>
          </a:bodyPr>
          <a:lstStyle/>
          <a:p>
            <a:r>
              <a:rPr lang="en-US" sz="2000" dirty="0" smtClean="0">
                <a:latin typeface="Arial" panose="020B0604020202020204" pitchFamily="34" charset="0"/>
                <a:cs typeface="Arial" panose="020B0604020202020204" pitchFamily="34" charset="0"/>
              </a:rPr>
              <a:t>Water and Waste Management sector</a:t>
            </a:r>
            <a:br>
              <a:rPr lang="en-US" sz="20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Solid waste management and recycling (I)</a:t>
            </a:r>
            <a:endParaRPr lang="en-US" sz="2200" dirty="0">
              <a:solidFill>
                <a:schemeClr val="accent2"/>
              </a:solidFill>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45035" y="2124945"/>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11" name="Text Placeholder 6"/>
          <p:cNvSpPr txBox="1">
            <a:spLocks/>
          </p:cNvSpPr>
          <p:nvPr/>
        </p:nvSpPr>
        <p:spPr>
          <a:xfrm>
            <a:off x="530476" y="1874544"/>
            <a:ext cx="2808288" cy="7323431"/>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Market specifics and size</a:t>
            </a:r>
          </a:p>
          <a:p>
            <a:pPr marL="0" lvl="1" indent="0" algn="just"/>
            <a:r>
              <a:rPr lang="en-US" b="1" kern="0" dirty="0" smtClean="0">
                <a:latin typeface="Arial" panose="020B0604020202020204" pitchFamily="34" charset="0"/>
                <a:cs typeface="Arial" panose="020B0604020202020204" pitchFamily="34" charset="0"/>
              </a:rPr>
              <a:t>Solid waste</a:t>
            </a:r>
            <a:r>
              <a:rPr lang="en-US" kern="0" dirty="0" smtClean="0">
                <a:latin typeface="Arial" panose="020B0604020202020204" pitchFamily="34" charset="0"/>
                <a:cs typeface="Arial" panose="020B0604020202020204" pitchFamily="34" charset="0"/>
              </a:rPr>
              <a:t> represents all types of solid waste generated by households and retail. Daily volumes below 1,100 liters / establishment fall under the responsibility of the municipality for collection purposes. Municipalities are responsible for collection, transport, recovery and disposal of waste, including the supervision of such operations, and maintenance of disposal sites.</a:t>
            </a:r>
          </a:p>
          <a:p>
            <a:pPr marL="0" lvl="1" indent="0" algn="just"/>
            <a:r>
              <a:rPr lang="en-US" kern="0" dirty="0">
                <a:latin typeface="Arial" panose="020B0604020202020204" pitchFamily="34" charset="0"/>
                <a:cs typeface="Arial" panose="020B0604020202020204" pitchFamily="34" charset="0"/>
              </a:rPr>
              <a:t>By the late </a:t>
            </a:r>
            <a:r>
              <a:rPr lang="en-US" kern="0" dirty="0" smtClean="0">
                <a:latin typeface="Arial" panose="020B0604020202020204" pitchFamily="34" charset="0"/>
                <a:cs typeface="Arial" panose="020B0604020202020204" pitchFamily="34" charset="0"/>
              </a:rPr>
              <a:t>‘90s, MSW </a:t>
            </a:r>
            <a:r>
              <a:rPr lang="en-US" kern="0" dirty="0">
                <a:latin typeface="Arial" panose="020B0604020202020204" pitchFamily="34" charset="0"/>
                <a:cs typeface="Arial" panose="020B0604020202020204" pitchFamily="34" charset="0"/>
              </a:rPr>
              <a:t>management in Portugal </a:t>
            </a:r>
            <a:r>
              <a:rPr lang="en-US" kern="0" dirty="0" smtClean="0">
                <a:latin typeface="Arial" panose="020B0604020202020204" pitchFamily="34" charset="0"/>
                <a:cs typeface="Arial" panose="020B0604020202020204" pitchFamily="34" charset="0"/>
              </a:rPr>
              <a:t>had oversight of the collection </a:t>
            </a:r>
            <a:r>
              <a:rPr lang="en-US" kern="0" dirty="0">
                <a:latin typeface="Arial" panose="020B0604020202020204" pitchFamily="34" charset="0"/>
                <a:cs typeface="Arial" panose="020B0604020202020204" pitchFamily="34" charset="0"/>
              </a:rPr>
              <a:t>of waste and its disposal in over 300 </a:t>
            </a:r>
            <a:r>
              <a:rPr lang="en-US" kern="0" dirty="0" smtClean="0">
                <a:latin typeface="Arial" panose="020B0604020202020204" pitchFamily="34" charset="0"/>
                <a:cs typeface="Arial" panose="020B0604020202020204" pitchFamily="34" charset="0"/>
              </a:rPr>
              <a:t>dumps </a:t>
            </a:r>
            <a:r>
              <a:rPr lang="en-US" kern="0" dirty="0">
                <a:latin typeface="Arial" panose="020B0604020202020204" pitchFamily="34" charset="0"/>
                <a:cs typeface="Arial" panose="020B0604020202020204" pitchFamily="34" charset="0"/>
              </a:rPr>
              <a:t>distributed throughout the </a:t>
            </a:r>
            <a:r>
              <a:rPr lang="en-US" kern="0" dirty="0" smtClean="0">
                <a:latin typeface="Arial" panose="020B0604020202020204" pitchFamily="34" charset="0"/>
                <a:cs typeface="Arial" panose="020B0604020202020204" pitchFamily="34" charset="0"/>
              </a:rPr>
              <a:t>country,  at least one for each municipality.</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kern="0" dirty="0">
                <a:latin typeface="Arial" panose="020B0604020202020204" pitchFamily="34" charset="0"/>
                <a:cs typeface="Arial" panose="020B0604020202020204" pitchFamily="34" charset="0"/>
              </a:rPr>
              <a:t>After the implementation of the Strategic Plan for Municipal Solid Waste (PERSU</a:t>
            </a:r>
            <a:r>
              <a:rPr lang="en-US" kern="0" dirty="0" smtClean="0">
                <a:latin typeface="Arial" panose="020B0604020202020204" pitchFamily="34" charset="0"/>
                <a:cs typeface="Arial" panose="020B0604020202020204" pitchFamily="34" charset="0"/>
              </a:rPr>
              <a:t>), approved in 1997, the majority of the </a:t>
            </a:r>
            <a:r>
              <a:rPr lang="en-US" kern="0" dirty="0">
                <a:latin typeface="Arial" panose="020B0604020202020204" pitchFamily="34" charset="0"/>
                <a:cs typeface="Arial" panose="020B0604020202020204" pitchFamily="34" charset="0"/>
              </a:rPr>
              <a:t>dumps were closed </a:t>
            </a:r>
            <a:r>
              <a:rPr lang="en-US" kern="0" dirty="0" smtClean="0">
                <a:latin typeface="Arial" panose="020B0604020202020204" pitchFamily="34" charset="0"/>
                <a:cs typeface="Arial" panose="020B0604020202020204" pitchFamily="34" charset="0"/>
              </a:rPr>
              <a:t>and were </a:t>
            </a:r>
            <a:r>
              <a:rPr lang="en-US" kern="0" dirty="0">
                <a:latin typeface="Arial" panose="020B0604020202020204" pitchFamily="34" charset="0"/>
                <a:cs typeface="Arial" panose="020B0604020202020204" pitchFamily="34" charset="0"/>
              </a:rPr>
              <a:t>built new treatment facilities, </a:t>
            </a:r>
            <a:r>
              <a:rPr lang="en-US" kern="0" dirty="0" smtClean="0">
                <a:latin typeface="Arial" panose="020B0604020202020204" pitchFamily="34" charset="0"/>
                <a:cs typeface="Arial" panose="020B0604020202020204" pitchFamily="34" charset="0"/>
              </a:rPr>
              <a:t>for recovery </a:t>
            </a:r>
            <a:r>
              <a:rPr lang="en-US" kern="0" dirty="0">
                <a:latin typeface="Arial" panose="020B0604020202020204" pitchFamily="34" charset="0"/>
                <a:cs typeface="Arial" panose="020B0604020202020204" pitchFamily="34" charset="0"/>
              </a:rPr>
              <a:t>and final disposal of waste. Unlike </a:t>
            </a:r>
            <a:r>
              <a:rPr lang="en-US" kern="0" dirty="0" smtClean="0">
                <a:latin typeface="Arial" panose="020B0604020202020204" pitchFamily="34" charset="0"/>
                <a:cs typeface="Arial" panose="020B0604020202020204" pitchFamily="34" charset="0"/>
              </a:rPr>
              <a:t>dumps </a:t>
            </a:r>
            <a:r>
              <a:rPr lang="en-US" kern="0" dirty="0">
                <a:latin typeface="Arial" panose="020B0604020202020204" pitchFamily="34" charset="0"/>
                <a:cs typeface="Arial" panose="020B0604020202020204" pitchFamily="34" charset="0"/>
              </a:rPr>
              <a:t>individually managed by a single municipality, the new infrastructure </a:t>
            </a:r>
            <a:r>
              <a:rPr lang="en-US" kern="0" dirty="0" smtClean="0">
                <a:latin typeface="Arial" panose="020B0604020202020204" pitchFamily="34" charset="0"/>
                <a:cs typeface="Arial" panose="020B0604020202020204" pitchFamily="34" charset="0"/>
              </a:rPr>
              <a:t>is </a:t>
            </a:r>
            <a:r>
              <a:rPr lang="en-US" kern="0" dirty="0">
                <a:latin typeface="Arial" panose="020B0604020202020204" pitchFamily="34" charset="0"/>
                <a:cs typeface="Arial" panose="020B0604020202020204" pitchFamily="34" charset="0"/>
              </a:rPr>
              <a:t>used simultaneously by several municipalities.</a:t>
            </a:r>
          </a:p>
          <a:p>
            <a:pPr marL="0" lvl="1" indent="0" algn="just"/>
            <a:r>
              <a:rPr lang="en-US" kern="0" dirty="0" smtClean="0">
                <a:latin typeface="Arial" panose="020B0604020202020204" pitchFamily="34" charset="0"/>
                <a:cs typeface="Arial" panose="020B0604020202020204" pitchFamily="34" charset="0"/>
              </a:rPr>
              <a:t>Besides the </a:t>
            </a:r>
            <a:r>
              <a:rPr lang="en-US" kern="0" dirty="0">
                <a:latin typeface="Arial" panose="020B0604020202020204" pitchFamily="34" charset="0"/>
                <a:cs typeface="Arial" panose="020B0604020202020204" pitchFamily="34" charset="0"/>
              </a:rPr>
              <a:t>Ministry of </a:t>
            </a:r>
            <a:r>
              <a:rPr lang="en-US" kern="0" dirty="0" smtClean="0">
                <a:latin typeface="Arial" panose="020B0604020202020204" pitchFamily="34" charset="0"/>
                <a:cs typeface="Arial" panose="020B0604020202020204" pitchFamily="34" charset="0"/>
              </a:rPr>
              <a:t>the Environment, which is the entity responsible for all waste legislation, and the Municipalities, there are two other types of organizations in the waste management system: </a:t>
            </a:r>
            <a:r>
              <a:rPr lang="en-US" kern="0" dirty="0" err="1" smtClean="0">
                <a:latin typeface="Arial" panose="020B0604020202020204" pitchFamily="34" charset="0"/>
                <a:cs typeface="Arial" panose="020B0604020202020204" pitchFamily="34" charset="0"/>
              </a:rPr>
              <a:t>i</a:t>
            </a:r>
            <a:r>
              <a:rPr lang="en-US" kern="0" dirty="0" smtClean="0">
                <a:latin typeface="Arial" panose="020B0604020202020204" pitchFamily="34" charset="0"/>
                <a:cs typeface="Arial" panose="020B0604020202020204" pitchFamily="34" charset="0"/>
              </a:rPr>
              <a:t>) SGRSU’s (Municipal Waste Managing System), </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kern="0" dirty="0">
                <a:latin typeface="Arial" panose="020B0604020202020204" pitchFamily="34" charset="0"/>
                <a:cs typeface="Arial" panose="020B0604020202020204" pitchFamily="34" charset="0"/>
              </a:rPr>
              <a:t>structures of human resources, logistics, equipment and infrastructure, established to carry out operations related to the management of Urban Waste; </a:t>
            </a:r>
            <a:r>
              <a:rPr lang="en-US" kern="0" dirty="0" smtClean="0">
                <a:latin typeface="Arial" panose="020B0604020202020204" pitchFamily="34" charset="0"/>
                <a:cs typeface="Arial" panose="020B0604020202020204" pitchFamily="34" charset="0"/>
              </a:rPr>
              <a:t>and ii) SPV which is the Portuguese </a:t>
            </a:r>
            <a:r>
              <a:rPr lang="en-US" kern="0" dirty="0">
                <a:latin typeface="Arial" panose="020B0604020202020204" pitchFamily="34" charset="0"/>
                <a:cs typeface="Arial" panose="020B0604020202020204" pitchFamily="34" charset="0"/>
              </a:rPr>
              <a:t>G</a:t>
            </a:r>
            <a:r>
              <a:rPr lang="en-US" kern="0" dirty="0" smtClean="0">
                <a:latin typeface="Arial" panose="020B0604020202020204" pitchFamily="34" charset="0"/>
                <a:cs typeface="Arial" panose="020B0604020202020204" pitchFamily="34" charset="0"/>
              </a:rPr>
              <a:t>reen </a:t>
            </a:r>
            <a:r>
              <a:rPr lang="en-US" kern="0" dirty="0">
                <a:latin typeface="Arial" panose="020B0604020202020204" pitchFamily="34" charset="0"/>
                <a:cs typeface="Arial" panose="020B0604020202020204" pitchFamily="34" charset="0"/>
              </a:rPr>
              <a:t>D</a:t>
            </a:r>
            <a:r>
              <a:rPr lang="en-US" kern="0" dirty="0" smtClean="0">
                <a:latin typeface="Arial" panose="020B0604020202020204" pitchFamily="34" charset="0"/>
                <a:cs typeface="Arial" panose="020B0604020202020204" pitchFamily="34" charset="0"/>
              </a:rPr>
              <a:t>ot </a:t>
            </a:r>
            <a:r>
              <a:rPr lang="en-US" kern="0" dirty="0">
                <a:latin typeface="Arial" panose="020B0604020202020204" pitchFamily="34" charset="0"/>
                <a:cs typeface="Arial" panose="020B0604020202020204" pitchFamily="34" charset="0"/>
              </a:rPr>
              <a:t>S</a:t>
            </a:r>
            <a:r>
              <a:rPr lang="en-US" kern="0" dirty="0" smtClean="0">
                <a:latin typeface="Arial" panose="020B0604020202020204" pitchFamily="34" charset="0"/>
                <a:cs typeface="Arial" panose="020B0604020202020204" pitchFamily="34" charset="0"/>
              </a:rPr>
              <a:t>ystem responsible for recycling packaging wastes.</a:t>
            </a:r>
          </a:p>
          <a:p>
            <a:pPr marL="0" lvl="1" indent="0" algn="just"/>
            <a:r>
              <a:rPr lang="en-US" kern="0" dirty="0" smtClean="0">
                <a:latin typeface="Arial" panose="020B0604020202020204" pitchFamily="34" charset="0"/>
                <a:cs typeface="Arial" panose="020B0604020202020204" pitchFamily="34" charset="0"/>
              </a:rPr>
              <a:t>In 1994, with the establishment of the municipal waste management system, Portuguese market went from 257 small companies to 23 urban waste management systems: 12 Multi-municipal and 11 Inter-municipal:</a:t>
            </a:r>
          </a:p>
          <a:p>
            <a:pPr marL="0" lvl="1" indent="-177800" algn="just">
              <a:buClr>
                <a:schemeClr val="accent2"/>
              </a:buClr>
              <a:buSzPct val="70000"/>
              <a:buFont typeface="Arial" panose="020B0604020202020204" pitchFamily="34" charset="0"/>
              <a:buChar char="►"/>
            </a:pPr>
            <a:r>
              <a:rPr lang="en-US" kern="0" dirty="0">
                <a:latin typeface="Arial" panose="020B0604020202020204" pitchFamily="34" charset="0"/>
                <a:cs typeface="Arial" panose="020B0604020202020204" pitchFamily="34" charset="0"/>
              </a:rPr>
              <a:t>Multi-municipals SGRSU’s are entities whose system </a:t>
            </a:r>
            <a:r>
              <a:rPr lang="en-US" kern="0" dirty="0" smtClean="0">
                <a:latin typeface="Arial" panose="020B0604020202020204" pitchFamily="34" charset="0"/>
                <a:cs typeface="Arial" panose="020B0604020202020204" pitchFamily="34" charset="0"/>
              </a:rPr>
              <a:t>is </a:t>
            </a:r>
            <a:r>
              <a:rPr lang="en-US" kern="0" dirty="0">
                <a:latin typeface="Arial" panose="020B0604020202020204" pitchFamily="34" charset="0"/>
                <a:cs typeface="Arial" panose="020B0604020202020204" pitchFamily="34" charset="0"/>
              </a:rPr>
              <a:t>managed by companies </a:t>
            </a:r>
            <a:r>
              <a:rPr lang="en-US" kern="0" dirty="0" smtClean="0">
                <a:latin typeface="Arial" panose="020B0604020202020204" pitchFamily="34" charset="0"/>
                <a:cs typeface="Arial" panose="020B0604020202020204" pitchFamily="34" charset="0"/>
              </a:rPr>
              <a:t>that </a:t>
            </a:r>
            <a:r>
              <a:rPr lang="en-US" kern="0" dirty="0">
                <a:latin typeface="Arial" panose="020B0604020202020204" pitchFamily="34" charset="0"/>
                <a:cs typeface="Arial" panose="020B0604020202020204" pitchFamily="34" charset="0"/>
              </a:rPr>
              <a:t>up to 2015 had to have publicly-owned majority shareholdings;</a:t>
            </a:r>
          </a:p>
          <a:p>
            <a:pPr marL="0" lvl="1" indent="-177800" algn="just">
              <a:buClr>
                <a:schemeClr val="accent2"/>
              </a:buClr>
              <a:buSzPct val="70000"/>
              <a:buFont typeface="Arial" panose="020B0604020202020204" pitchFamily="34" charset="0"/>
              <a:buChar char="►"/>
            </a:pPr>
            <a:r>
              <a:rPr lang="en-US" kern="0" dirty="0">
                <a:latin typeface="Arial" panose="020B0604020202020204" pitchFamily="34" charset="0"/>
                <a:cs typeface="Arial" panose="020B0604020202020204" pitchFamily="34" charset="0"/>
              </a:rPr>
              <a:t>Inter-municipals SGRSU’s comprise municipalities or associations of </a:t>
            </a:r>
            <a:r>
              <a:rPr lang="en-US" kern="0" dirty="0" smtClean="0">
                <a:latin typeface="Arial" panose="020B0604020202020204" pitchFamily="34" charset="0"/>
                <a:cs typeface="Arial" panose="020B0604020202020204" pitchFamily="34" charset="0"/>
              </a:rPr>
              <a:t>municipalities.</a:t>
            </a:r>
          </a:p>
          <a:p>
            <a:pPr marL="0" lvl="1" indent="0" algn="just"/>
            <a:endParaRPr lang="en-US" kern="0" dirty="0" smtClean="0">
              <a:latin typeface="Arial" panose="020B0604020202020204" pitchFamily="34" charset="0"/>
              <a:cs typeface="Arial" panose="020B0604020202020204" pitchFamily="34" charset="0"/>
            </a:endParaRPr>
          </a:p>
          <a:p>
            <a:pPr marL="0" lvl="1" indent="0" algn="just"/>
            <a:r>
              <a:rPr lang="en-US" kern="0" dirty="0" smtClean="0">
                <a:latin typeface="Arial" panose="020B0604020202020204" pitchFamily="34" charset="0"/>
                <a:cs typeface="Arial" panose="020B0604020202020204" pitchFamily="34" charset="0"/>
              </a:rPr>
              <a:t> </a:t>
            </a:r>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42" name="Text Placeholder 6"/>
          <p:cNvSpPr txBox="1">
            <a:spLocks/>
          </p:cNvSpPr>
          <p:nvPr/>
        </p:nvSpPr>
        <p:spPr>
          <a:xfrm>
            <a:off x="552410" y="8384574"/>
            <a:ext cx="2808288" cy="878637"/>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sz="900" b="0" kern="0" dirty="0" smtClean="0">
                <a:latin typeface="Arial" panose="020B0604020202020204" pitchFamily="34" charset="0"/>
                <a:cs typeface="Arial" panose="020B0604020202020204" pitchFamily="34" charset="0"/>
              </a:rPr>
              <a:t>In 2014, the decree law 96/2014 establishes that from 2015, SGRU’s may be exclusively or largely owned by private entities. </a:t>
            </a:r>
            <a:endParaRPr lang="en-US"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marL="0" lvl="1" indent="0" algn="just"/>
            <a:endParaRPr lang="en-US" kern="0" dirty="0" smtClean="0">
              <a:latin typeface="Arial" panose="020B0604020202020204" pitchFamily="34" charset="0"/>
              <a:cs typeface="Arial" panose="020B0604020202020204" pitchFamily="34" charset="0"/>
            </a:endParaRPr>
          </a:p>
          <a:p>
            <a:pPr marL="0" lvl="1" indent="0" algn="just"/>
            <a:endParaRPr lang="en-US" kern="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5"/>
          </p:nvPr>
        </p:nvSpPr>
        <p:spPr/>
        <p:txBody>
          <a:bodyPr/>
          <a:lstStyle/>
          <a:p>
            <a:pPr>
              <a:defRPr/>
            </a:pPr>
            <a:fld id="{B8325105-167D-4862-BDE6-B81FF841FD87}" type="slidenum">
              <a:rPr lang="en-US" smtClean="0">
                <a:latin typeface="Arial" panose="020B0604020202020204" pitchFamily="34" charset="0"/>
                <a:cs typeface="Arial" panose="020B0604020202020204" pitchFamily="34" charset="0"/>
              </a:rPr>
              <a:pPr>
                <a:defRPr/>
              </a:pPr>
              <a:t>58</a:t>
            </a:fld>
            <a:endParaRPr lang="en-US" dirty="0">
              <a:latin typeface="Arial" panose="020B0604020202020204" pitchFamily="34" charset="0"/>
              <a:cs typeface="Arial" panose="020B0604020202020204" pitchFamily="34" charset="0"/>
            </a:endParaRPr>
          </a:p>
        </p:txBody>
      </p:sp>
      <p:sp>
        <p:nvSpPr>
          <p:cNvPr id="47" name="Text Placeholder 6"/>
          <p:cNvSpPr txBox="1">
            <a:spLocks/>
          </p:cNvSpPr>
          <p:nvPr/>
        </p:nvSpPr>
        <p:spPr>
          <a:xfrm>
            <a:off x="3500438" y="1894465"/>
            <a:ext cx="2808288" cy="2119105"/>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endParaRPr lang="en-US" dirty="0" smtClean="0">
              <a:latin typeface="Arial" panose="020B0604020202020204" pitchFamily="34" charset="0"/>
              <a:cs typeface="Arial" panose="020B0604020202020204" pitchFamily="34" charset="0"/>
            </a:endParaRPr>
          </a:p>
          <a:p>
            <a:pPr lvl="1" algn="just"/>
            <a:r>
              <a:rPr lang="en-US" dirty="0" smtClean="0">
                <a:latin typeface="Arial" panose="020B0604020202020204" pitchFamily="34" charset="0"/>
                <a:cs typeface="Arial" panose="020B0604020202020204" pitchFamily="34" charset="0"/>
              </a:rPr>
              <a:t>In the European Union about 2.7 billion tons of waste are produced annually, which is equivalent to 5.2 t / (capita/year). Of all waste generated in 2010, 53% on average were recovered while the remaining 47% were eliminated, mainly through landfill.</a:t>
            </a:r>
          </a:p>
          <a:p>
            <a:pPr lvl="1" algn="just"/>
            <a:r>
              <a:rPr lang="en-US" dirty="0" smtClean="0">
                <a:latin typeface="Arial" panose="020B0604020202020204" pitchFamily="34" charset="0"/>
                <a:cs typeface="Arial" panose="020B0604020202020204" pitchFamily="34" charset="0"/>
              </a:rPr>
              <a:t>In Portugal, MSW generation peaked between 2008 - 2010, at 5.2m tons, while the following years showed a decrease back to 2002 values (4.4m tons). The generation per capita follows the general trend, reaching 452 kg/year/capita in 2014.</a:t>
            </a:r>
          </a:p>
          <a:p>
            <a:pPr lvl="1" algn="just"/>
            <a:endParaRPr lang="en-US" kern="0" dirty="0" smtClean="0">
              <a:latin typeface="Arial" panose="020B0604020202020204" pitchFamily="34" charset="0"/>
              <a:cs typeface="Arial" panose="020B0604020202020204" pitchFamily="34" charset="0"/>
            </a:endParaRPr>
          </a:p>
          <a:p>
            <a:pPr marL="0" lvl="1" indent="0" algn="just"/>
            <a:endParaRPr lang="en-US" kern="0" dirty="0" smtClean="0">
              <a:latin typeface="Arial" panose="020B0604020202020204" pitchFamily="34" charset="0"/>
              <a:cs typeface="Arial" panose="020B0604020202020204" pitchFamily="34" charset="0"/>
            </a:endParaRPr>
          </a:p>
          <a:p>
            <a:pPr marL="0" lvl="1" indent="0" algn="just"/>
            <a:endParaRPr lang="en-US" kern="0" dirty="0" smtClean="0">
              <a:latin typeface="Arial" panose="020B0604020202020204" pitchFamily="34" charset="0"/>
              <a:cs typeface="Arial" panose="020B0604020202020204" pitchFamily="34" charset="0"/>
            </a:endParaRPr>
          </a:p>
          <a:p>
            <a:pPr marL="0" lvl="1" indent="0" algn="just"/>
            <a:r>
              <a:rPr lang="en-US" kern="0" dirty="0" smtClean="0">
                <a:latin typeface="Arial" panose="020B0604020202020204" pitchFamily="34" charset="0"/>
                <a:cs typeface="Arial" panose="020B0604020202020204" pitchFamily="34" charset="0"/>
              </a:rPr>
              <a:t> </a:t>
            </a:r>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p:txBody>
      </p:sp>
      <p:graphicFrame>
        <p:nvGraphicFramePr>
          <p:cNvPr id="48" name="Chart 47"/>
          <p:cNvGraphicFramePr>
            <a:graphicFrameLocks/>
          </p:cNvGraphicFramePr>
          <p:nvPr>
            <p:extLst/>
          </p:nvPr>
        </p:nvGraphicFramePr>
        <p:xfrm>
          <a:off x="3324238" y="3691580"/>
          <a:ext cx="2841613" cy="2145602"/>
        </p:xfrm>
        <a:graphic>
          <a:graphicData uri="http://schemas.openxmlformats.org/drawingml/2006/chart">
            <c:chart xmlns:c="http://schemas.openxmlformats.org/drawingml/2006/chart" xmlns:r="http://schemas.openxmlformats.org/officeDocument/2006/relationships" r:id="rId7"/>
          </a:graphicData>
        </a:graphic>
      </p:graphicFrame>
      <p:sp>
        <p:nvSpPr>
          <p:cNvPr id="49" name="TextBox 48"/>
          <p:cNvSpPr txBox="1"/>
          <p:nvPr/>
        </p:nvSpPr>
        <p:spPr>
          <a:xfrm>
            <a:off x="3500437" y="5971742"/>
            <a:ext cx="2808288" cy="2759730"/>
          </a:xfrm>
          <a:prstGeom prst="rect">
            <a:avLst/>
          </a:prstGeom>
          <a:noFill/>
        </p:spPr>
        <p:txBody>
          <a:bodyPr wrap="square" rtlCol="0">
            <a:spAutoFit/>
          </a:bodyPr>
          <a:lstStyle/>
          <a:p>
            <a:pPr algn="just"/>
            <a:r>
              <a:rPr lang="en-US" sz="900" dirty="0" smtClean="0">
                <a:solidFill>
                  <a:schemeClr val="tx1"/>
                </a:solidFill>
                <a:latin typeface="Arial" panose="020B0604020202020204" pitchFamily="34" charset="0"/>
                <a:cs typeface="Arial" panose="020B0604020202020204" pitchFamily="34" charset="0"/>
              </a:rPr>
              <a:t>When comparing the MSW generation by regions, this is higher in more developed and populated regions, namely in Lisbon &amp; Tagus valley and in the North which together represented 70% of the total MSW generation in 2014. MSW </a:t>
            </a:r>
            <a:r>
              <a:rPr lang="en-US" sz="900" dirty="0">
                <a:solidFill>
                  <a:schemeClr val="tx1"/>
                </a:solidFill>
                <a:latin typeface="Arial" panose="020B0604020202020204" pitchFamily="34" charset="0"/>
                <a:cs typeface="Arial" panose="020B0604020202020204" pitchFamily="34" charset="0"/>
              </a:rPr>
              <a:t>can </a:t>
            </a:r>
            <a:r>
              <a:rPr lang="en-US" sz="900" dirty="0" smtClean="0">
                <a:solidFill>
                  <a:schemeClr val="tx1"/>
                </a:solidFill>
                <a:latin typeface="Arial" panose="020B0604020202020204" pitchFamily="34" charset="0"/>
                <a:cs typeface="Arial" panose="020B0604020202020204" pitchFamily="34" charset="0"/>
              </a:rPr>
              <a:t>take </a:t>
            </a:r>
            <a:r>
              <a:rPr lang="en-US" sz="900" dirty="0">
                <a:solidFill>
                  <a:schemeClr val="tx1"/>
                </a:solidFill>
                <a:latin typeface="Arial" panose="020B0604020202020204" pitchFamily="34" charset="0"/>
                <a:cs typeface="Arial" panose="020B0604020202020204" pitchFamily="34" charset="0"/>
              </a:rPr>
              <a:t>several </a:t>
            </a:r>
            <a:r>
              <a:rPr lang="en-US" sz="900" dirty="0" smtClean="0">
                <a:solidFill>
                  <a:schemeClr val="tx1"/>
                </a:solidFill>
                <a:latin typeface="Arial" panose="020B0604020202020204" pitchFamily="34" charset="0"/>
                <a:cs typeface="Arial" panose="020B0604020202020204" pitchFamily="34" charset="0"/>
              </a:rPr>
              <a:t>ends as </a:t>
            </a:r>
            <a:r>
              <a:rPr lang="en-US" sz="900" dirty="0">
                <a:solidFill>
                  <a:schemeClr val="tx1"/>
                </a:solidFill>
                <a:latin typeface="Arial" panose="020B0604020202020204" pitchFamily="34" charset="0"/>
                <a:cs typeface="Arial" panose="020B0604020202020204" pitchFamily="34" charset="0"/>
              </a:rPr>
              <a:t>can be seen </a:t>
            </a:r>
            <a:r>
              <a:rPr lang="en-US" sz="900" dirty="0" smtClean="0">
                <a:solidFill>
                  <a:schemeClr val="tx1"/>
                </a:solidFill>
                <a:latin typeface="Arial" panose="020B0604020202020204" pitchFamily="34" charset="0"/>
                <a:cs typeface="Arial" panose="020B0604020202020204" pitchFamily="34" charset="0"/>
              </a:rPr>
              <a:t>in </a:t>
            </a:r>
            <a:r>
              <a:rPr lang="en-US" sz="900" dirty="0">
                <a:solidFill>
                  <a:schemeClr val="tx1"/>
                </a:solidFill>
                <a:latin typeface="Arial" panose="020B0604020202020204" pitchFamily="34" charset="0"/>
                <a:cs typeface="Arial" panose="020B0604020202020204" pitchFamily="34" charset="0"/>
              </a:rPr>
              <a:t>the graph below.</a:t>
            </a:r>
          </a:p>
          <a:p>
            <a:pPr algn="just"/>
            <a:endParaRPr lang="en-US" sz="900" dirty="0">
              <a:solidFill>
                <a:schemeClr val="tx1"/>
              </a:solidFill>
              <a:latin typeface="Arial" panose="020B0604020202020204" pitchFamily="34" charset="0"/>
              <a:cs typeface="Arial" panose="020B0604020202020204" pitchFamily="34" charset="0"/>
            </a:endParaRPr>
          </a:p>
          <a:p>
            <a:pPr algn="just"/>
            <a:r>
              <a:rPr lang="en-US" sz="900" dirty="0">
                <a:solidFill>
                  <a:schemeClr val="tx1"/>
                </a:solidFill>
                <a:latin typeface="Arial" panose="020B0604020202020204" pitchFamily="34" charset="0"/>
                <a:cs typeface="Arial" panose="020B0604020202020204" pitchFamily="34" charset="0"/>
              </a:rPr>
              <a:t> </a:t>
            </a:r>
          </a:p>
          <a:p>
            <a:pPr algn="just"/>
            <a:endParaRPr lang="en-US" sz="900" dirty="0">
              <a:solidFill>
                <a:schemeClr val="tx1"/>
              </a:solidFill>
              <a:latin typeface="Arial" panose="020B0604020202020204" pitchFamily="34" charset="0"/>
              <a:cs typeface="Arial" panose="020B0604020202020204" pitchFamily="34" charset="0"/>
            </a:endParaRPr>
          </a:p>
          <a:p>
            <a:pPr algn="just"/>
            <a:endParaRPr lang="en-US" sz="900" dirty="0">
              <a:solidFill>
                <a:schemeClr val="tx1"/>
              </a:solidFill>
              <a:latin typeface="Arial" panose="020B0604020202020204" pitchFamily="34" charset="0"/>
              <a:cs typeface="Arial" panose="020B0604020202020204" pitchFamily="34" charset="0"/>
            </a:endParaRPr>
          </a:p>
          <a:p>
            <a:pPr algn="just"/>
            <a:endParaRPr lang="en-US" sz="900" dirty="0">
              <a:solidFill>
                <a:schemeClr val="tx1"/>
              </a:solidFill>
              <a:latin typeface="Arial" panose="020B0604020202020204" pitchFamily="34" charset="0"/>
              <a:cs typeface="Arial" panose="020B0604020202020204" pitchFamily="34" charset="0"/>
            </a:endParaRPr>
          </a:p>
          <a:p>
            <a:pPr algn="just"/>
            <a:r>
              <a:rPr lang="en-US" sz="900" dirty="0">
                <a:solidFill>
                  <a:schemeClr val="tx1"/>
                </a:solidFill>
                <a:latin typeface="Arial" panose="020B0604020202020204" pitchFamily="34" charset="0"/>
                <a:cs typeface="Arial" panose="020B0604020202020204" pitchFamily="34" charset="0"/>
              </a:rPr>
              <a:t> </a:t>
            </a:r>
          </a:p>
          <a:p>
            <a:pPr algn="just"/>
            <a:endParaRPr lang="en-US" sz="900" dirty="0">
              <a:solidFill>
                <a:schemeClr val="tx1"/>
              </a:solidFill>
              <a:latin typeface="Arial" panose="020B0604020202020204" pitchFamily="34" charset="0"/>
              <a:cs typeface="Arial" panose="020B0604020202020204" pitchFamily="34" charset="0"/>
            </a:endParaRPr>
          </a:p>
          <a:p>
            <a:pPr algn="just"/>
            <a:endParaRPr lang="en-US" sz="900" dirty="0">
              <a:solidFill>
                <a:schemeClr val="tx1"/>
              </a:solidFill>
              <a:latin typeface="Arial" panose="020B0604020202020204" pitchFamily="34" charset="0"/>
              <a:cs typeface="Arial" panose="020B0604020202020204" pitchFamily="34" charset="0"/>
            </a:endParaRPr>
          </a:p>
          <a:p>
            <a:pPr algn="just"/>
            <a:endParaRPr lang="en-US" sz="900" dirty="0">
              <a:solidFill>
                <a:schemeClr val="tx1"/>
              </a:solidFill>
              <a:latin typeface="Arial" panose="020B0604020202020204" pitchFamily="34" charset="0"/>
              <a:cs typeface="Arial" panose="020B0604020202020204" pitchFamily="34" charset="0"/>
            </a:endParaRPr>
          </a:p>
          <a:p>
            <a:pPr algn="just"/>
            <a:endParaRPr lang="en-US" sz="900" dirty="0">
              <a:solidFill>
                <a:schemeClr val="tx1"/>
              </a:solidFill>
              <a:latin typeface="Arial" panose="020B0604020202020204" pitchFamily="34" charset="0"/>
              <a:cs typeface="Arial" panose="020B0604020202020204" pitchFamily="34" charset="0"/>
            </a:endParaRPr>
          </a:p>
        </p:txBody>
      </p:sp>
      <p:graphicFrame>
        <p:nvGraphicFramePr>
          <p:cNvPr id="67" name="Chart 66"/>
          <p:cNvGraphicFramePr>
            <a:graphicFrameLocks/>
          </p:cNvGraphicFramePr>
          <p:nvPr>
            <p:extLst/>
          </p:nvPr>
        </p:nvGraphicFramePr>
        <p:xfrm>
          <a:off x="3521076" y="7076859"/>
          <a:ext cx="2644775" cy="2186352"/>
        </p:xfrm>
        <a:graphic>
          <a:graphicData uri="http://schemas.openxmlformats.org/drawingml/2006/chart">
            <c:chart xmlns:c="http://schemas.openxmlformats.org/drawingml/2006/chart" xmlns:r="http://schemas.openxmlformats.org/officeDocument/2006/relationships" r:id="rId8"/>
          </a:graphicData>
        </a:graphic>
      </p:graphicFrame>
      <p:sp>
        <p:nvSpPr>
          <p:cNvPr id="68" name="TextBox 67"/>
          <p:cNvSpPr txBox="1"/>
          <p:nvPr/>
        </p:nvSpPr>
        <p:spPr>
          <a:xfrm>
            <a:off x="3521076" y="5759492"/>
            <a:ext cx="865623"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Arial" panose="020B0604020202020204" pitchFamily="34" charset="0"/>
                <a:cs typeface="Arial" panose="020B0604020202020204" pitchFamily="34" charset="0"/>
              </a:rPr>
              <a:t>Source: PERSU 2020</a:t>
            </a:r>
          </a:p>
        </p:txBody>
      </p:sp>
      <p:sp>
        <p:nvSpPr>
          <p:cNvPr id="69" name="TextBox 68"/>
          <p:cNvSpPr txBox="1"/>
          <p:nvPr/>
        </p:nvSpPr>
        <p:spPr>
          <a:xfrm>
            <a:off x="3582634" y="9014967"/>
            <a:ext cx="1651093"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Arial" panose="020B0604020202020204" pitchFamily="34" charset="0"/>
                <a:cs typeface="Arial" panose="020B0604020202020204" pitchFamily="34" charset="0"/>
              </a:rPr>
              <a:t>Source: State of environment report 2015</a:t>
            </a:r>
          </a:p>
        </p:txBody>
      </p:sp>
    </p:spTree>
    <p:extLst>
      <p:ext uri="{BB962C8B-B14F-4D97-AF65-F5344CB8AC3E}">
        <p14:creationId xmlns:p14="http://schemas.microsoft.com/office/powerpoint/2010/main" val="11296968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Placeholder 6"/>
          <p:cNvSpPr txBox="1">
            <a:spLocks/>
          </p:cNvSpPr>
          <p:nvPr/>
        </p:nvSpPr>
        <p:spPr>
          <a:xfrm>
            <a:off x="3592163" y="2124945"/>
            <a:ext cx="2818811" cy="7323431"/>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0" lvl="1" indent="0" algn="just"/>
            <a:endParaRPr lang="en-US" kern="0" dirty="0" smtClean="0">
              <a:latin typeface="Arial" panose="020B0604020202020204" pitchFamily="34" charset="0"/>
              <a:cs typeface="Arial" panose="020B0604020202020204" pitchFamily="34" charset="0"/>
            </a:endParaRPr>
          </a:p>
          <a:p>
            <a:pPr marL="0" lvl="1" indent="0" algn="just"/>
            <a:endParaRPr lang="en-US" kern="0" dirty="0">
              <a:latin typeface="Arial" panose="020B0604020202020204" pitchFamily="34" charset="0"/>
              <a:cs typeface="Arial" panose="020B0604020202020204" pitchFamily="34" charset="0"/>
            </a:endParaRPr>
          </a:p>
          <a:p>
            <a:pPr marL="0" lvl="1" indent="0" algn="just"/>
            <a:endParaRPr lang="en-US" kern="0" dirty="0" smtClean="0">
              <a:latin typeface="Arial" panose="020B0604020202020204" pitchFamily="34" charset="0"/>
              <a:cs typeface="Arial" panose="020B0604020202020204" pitchFamily="34" charset="0"/>
            </a:endParaRPr>
          </a:p>
          <a:p>
            <a:pPr marL="0" lvl="1" indent="0" algn="just"/>
            <a:endParaRPr lang="en-US" kern="0" dirty="0">
              <a:latin typeface="Arial" panose="020B0604020202020204" pitchFamily="34" charset="0"/>
              <a:cs typeface="Arial" panose="020B0604020202020204" pitchFamily="34" charset="0"/>
            </a:endParaRPr>
          </a:p>
        </p:txBody>
      </p:sp>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1018"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3" name="Rectangle 62"/>
          <p:cNvSpPr/>
          <p:nvPr/>
        </p:nvSpPr>
        <p:spPr bwMode="auto">
          <a:xfrm>
            <a:off x="1503227" y="5437217"/>
            <a:ext cx="226961" cy="2718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538163" y="484189"/>
            <a:ext cx="5811375" cy="1003300"/>
          </a:xfrm>
        </p:spPr>
        <p:txBody>
          <a:bodyPr anchor="t">
            <a:normAutofit fontScale="90000"/>
          </a:bodyPr>
          <a:lstStyle/>
          <a:p>
            <a:r>
              <a:rPr lang="en-US" sz="2000" dirty="0" smtClean="0">
                <a:latin typeface="Arial" panose="020B0604020202020204" pitchFamily="34" charset="0"/>
                <a:cs typeface="Arial" panose="020B0604020202020204" pitchFamily="34" charset="0"/>
              </a:rPr>
              <a:t>Water and Waste Management sector</a:t>
            </a:r>
            <a:br>
              <a:rPr lang="en-US" sz="20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Solid waste management </a:t>
            </a:r>
            <a:r>
              <a:rPr lang="en-US" sz="2200" dirty="0">
                <a:solidFill>
                  <a:schemeClr val="accent2"/>
                </a:solidFill>
                <a:latin typeface="Arial" panose="020B0604020202020204" pitchFamily="34" charset="0"/>
                <a:cs typeface="Arial" panose="020B0604020202020204" pitchFamily="34" charset="0"/>
              </a:rPr>
              <a:t>and recycling </a:t>
            </a:r>
            <a:r>
              <a:rPr lang="en-US" sz="2200" dirty="0" smtClean="0">
                <a:solidFill>
                  <a:schemeClr val="accent2"/>
                </a:solidFill>
                <a:latin typeface="Arial" panose="020B0604020202020204" pitchFamily="34" charset="0"/>
                <a:cs typeface="Arial" panose="020B0604020202020204" pitchFamily="34" charset="0"/>
              </a:rPr>
              <a:t>(II</a:t>
            </a:r>
            <a:r>
              <a:rPr lang="en-US" sz="2200" dirty="0">
                <a:solidFill>
                  <a:schemeClr val="accent2"/>
                </a:solidFill>
                <a:latin typeface="Arial" panose="020B0604020202020204" pitchFamily="34" charset="0"/>
                <a:cs typeface="Arial" panose="020B0604020202020204" pitchFamily="34" charset="0"/>
              </a:rPr>
              <a:t>)</a:t>
            </a:r>
          </a:p>
        </p:txBody>
      </p:sp>
      <p:cxnSp>
        <p:nvCxnSpPr>
          <p:cNvPr id="5" name="Straight Connector 4"/>
          <p:cNvCxnSpPr/>
          <p:nvPr/>
        </p:nvCxnSpPr>
        <p:spPr bwMode="auto">
          <a:xfrm flipV="1">
            <a:off x="645035" y="2124945"/>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11" name="Text Placeholder 6"/>
          <p:cNvSpPr txBox="1">
            <a:spLocks/>
          </p:cNvSpPr>
          <p:nvPr/>
        </p:nvSpPr>
        <p:spPr>
          <a:xfrm>
            <a:off x="549275" y="1881395"/>
            <a:ext cx="2808288" cy="7323431"/>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a:latin typeface="Arial" panose="020B0604020202020204" pitchFamily="34" charset="0"/>
                <a:cs typeface="Arial" panose="020B0604020202020204" pitchFamily="34" charset="0"/>
              </a:rPr>
              <a:t>Market specifics and size</a:t>
            </a:r>
            <a:endParaRPr lang="en-US" kern="0" dirty="0" smtClean="0">
              <a:latin typeface="Arial" panose="020B0604020202020204" pitchFamily="34" charset="0"/>
              <a:cs typeface="Arial" panose="020B0604020202020204" pitchFamily="34" charset="0"/>
            </a:endParaRPr>
          </a:p>
          <a:p>
            <a:pPr lvl="1" algn="just"/>
            <a:r>
              <a:rPr lang="en-US" kern="0" dirty="0">
                <a:latin typeface="Arial" panose="020B0604020202020204" pitchFamily="34" charset="0"/>
                <a:cs typeface="Arial" panose="020B0604020202020204" pitchFamily="34" charset="0"/>
              </a:rPr>
              <a:t>Landfill, despite being the most detrimental solution to the environment </a:t>
            </a:r>
            <a:r>
              <a:rPr lang="en-US" kern="0" dirty="0" smtClean="0">
                <a:latin typeface="Arial" panose="020B0604020202020204" pitchFamily="34" charset="0"/>
                <a:cs typeface="Arial" panose="020B0604020202020204" pitchFamily="34" charset="0"/>
              </a:rPr>
              <a:t>it is </a:t>
            </a:r>
            <a:r>
              <a:rPr lang="en-US" kern="0" dirty="0">
                <a:latin typeface="Arial" panose="020B0604020202020204" pitchFamily="34" charset="0"/>
                <a:cs typeface="Arial" panose="020B0604020202020204" pitchFamily="34" charset="0"/>
              </a:rPr>
              <a:t>still one the most common ways of waste disposal, despite a decrease in 2014, when compared to 2010. This is explained not only due to new techniques of landfilling, such as sanitary landfill, which is less harmful to the environment, and enables energy recovery through biogas, but also due to the increase of mechanical and biological treatment.</a:t>
            </a:r>
          </a:p>
          <a:p>
            <a:pPr lvl="1" algn="just"/>
            <a:endParaRPr lang="en-US" kern="0" dirty="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marL="0" lvl="1" indent="0" algn="just"/>
            <a:endParaRPr lang="en-US" b="1" kern="0" dirty="0" smtClean="0">
              <a:solidFill>
                <a:srgbClr val="000000"/>
              </a:solidFill>
              <a:latin typeface="Arial" panose="020B0604020202020204" pitchFamily="34" charset="0"/>
              <a:cs typeface="Arial" panose="020B0604020202020204" pitchFamily="34" charset="0"/>
            </a:endParaRPr>
          </a:p>
          <a:p>
            <a:pPr marL="0" lvl="1" indent="0" algn="just"/>
            <a:r>
              <a:rPr lang="en-US" b="1" kern="0" dirty="0" smtClean="0">
                <a:solidFill>
                  <a:srgbClr val="000000"/>
                </a:solidFill>
                <a:latin typeface="Arial" panose="020B0604020202020204" pitchFamily="34" charset="0"/>
                <a:cs typeface="Arial" panose="020B0604020202020204" pitchFamily="34" charset="0"/>
              </a:rPr>
              <a:t>Recycling </a:t>
            </a:r>
            <a:r>
              <a:rPr lang="en-US" kern="0" dirty="0">
                <a:latin typeface="Arial" panose="020B0604020202020204" pitchFamily="34" charset="0"/>
                <a:cs typeface="Arial" panose="020B0604020202020204" pitchFamily="34" charset="0"/>
              </a:rPr>
              <a:t>has </a:t>
            </a:r>
            <a:r>
              <a:rPr lang="en-US" kern="0" dirty="0" smtClean="0">
                <a:latin typeface="Arial" panose="020B0604020202020204" pitchFamily="34" charset="0"/>
                <a:cs typeface="Arial" panose="020B0604020202020204" pitchFamily="34" charset="0"/>
              </a:rPr>
              <a:t>become a reality in Portugal </a:t>
            </a:r>
            <a:r>
              <a:rPr lang="en-US" kern="0" dirty="0">
                <a:latin typeface="Arial" panose="020B0604020202020204" pitchFamily="34" charset="0"/>
                <a:cs typeface="Arial" panose="020B0604020202020204" pitchFamily="34" charset="0"/>
              </a:rPr>
              <a:t>for only 20 years, after the creation of </a:t>
            </a:r>
            <a:r>
              <a:rPr lang="en-US" kern="0" dirty="0" err="1">
                <a:latin typeface="Arial" panose="020B0604020202020204" pitchFamily="34" charset="0"/>
                <a:cs typeface="Arial" panose="020B0604020202020204" pitchFamily="34" charset="0"/>
              </a:rPr>
              <a:t>Sociedade</a:t>
            </a:r>
            <a:r>
              <a:rPr lang="en-US" kern="0" dirty="0">
                <a:latin typeface="Arial" panose="020B0604020202020204" pitchFamily="34" charset="0"/>
                <a:cs typeface="Arial" panose="020B0604020202020204" pitchFamily="34" charset="0"/>
              </a:rPr>
              <a:t> Ponto </a:t>
            </a:r>
            <a:r>
              <a:rPr lang="en-US" i="1" kern="0" dirty="0">
                <a:latin typeface="Arial" panose="020B0604020202020204" pitchFamily="34" charset="0"/>
                <a:cs typeface="Arial" panose="020B0604020202020204" pitchFamily="34" charset="0"/>
              </a:rPr>
              <a:t>Verde </a:t>
            </a:r>
            <a:r>
              <a:rPr lang="en-US" kern="0" dirty="0">
                <a:latin typeface="Arial" panose="020B0604020202020204" pitchFamily="34" charset="0"/>
                <a:cs typeface="Arial" panose="020B0604020202020204" pitchFamily="34" charset="0"/>
              </a:rPr>
              <a:t>(SPV) in 1996. Two decades ago there was still no talk of packaging waste recycling, a habit that today is already part of the daily life of almost three quarters of the </a:t>
            </a:r>
            <a:r>
              <a:rPr lang="en-US" kern="0" dirty="0" smtClean="0">
                <a:latin typeface="Arial" panose="020B0604020202020204" pitchFamily="34" charset="0"/>
                <a:cs typeface="Arial" panose="020B0604020202020204" pitchFamily="34" charset="0"/>
              </a:rPr>
              <a:t>population. </a:t>
            </a:r>
            <a:r>
              <a:rPr lang="en-US" kern="0" dirty="0">
                <a:latin typeface="Arial" panose="020B0604020202020204" pitchFamily="34" charset="0"/>
                <a:cs typeface="Arial" panose="020B0604020202020204" pitchFamily="34" charset="0"/>
              </a:rPr>
              <a:t>Over 20 years, 6.8 million tons of waste were recycled </a:t>
            </a:r>
            <a:r>
              <a:rPr lang="en-US" kern="0" dirty="0" smtClean="0">
                <a:latin typeface="Arial" panose="020B0604020202020204" pitchFamily="34" charset="0"/>
                <a:cs typeface="Arial" panose="020B0604020202020204" pitchFamily="34" charset="0"/>
              </a:rPr>
              <a:t>through SPV. </a:t>
            </a:r>
            <a:endParaRPr lang="en-US" kern="0" dirty="0">
              <a:latin typeface="Arial" panose="020B0604020202020204" pitchFamily="34" charset="0"/>
              <a:cs typeface="Arial" panose="020B0604020202020204" pitchFamily="34" charset="0"/>
            </a:endParaRPr>
          </a:p>
          <a:p>
            <a:pPr marL="0" lvl="1" indent="0" algn="just"/>
            <a:r>
              <a:rPr lang="en-US" kern="0" dirty="0">
                <a:latin typeface="Arial" panose="020B0604020202020204" pitchFamily="34" charset="0"/>
                <a:cs typeface="Arial" panose="020B0604020202020204" pitchFamily="34" charset="0"/>
              </a:rPr>
              <a:t>The first kick on recycling </a:t>
            </a:r>
            <a:r>
              <a:rPr lang="en-US" kern="0" dirty="0" smtClean="0">
                <a:latin typeface="Arial" panose="020B0604020202020204" pitchFamily="34" charset="0"/>
                <a:cs typeface="Arial" panose="020B0604020202020204" pitchFamily="34" charset="0"/>
              </a:rPr>
              <a:t>was given with a </a:t>
            </a:r>
            <a:r>
              <a:rPr lang="en-US" kern="0" dirty="0">
                <a:latin typeface="Arial" panose="020B0604020202020204" pitchFamily="34" charset="0"/>
                <a:cs typeface="Arial" panose="020B0604020202020204" pitchFamily="34" charset="0"/>
              </a:rPr>
              <a:t>law based on a Community directive </a:t>
            </a:r>
            <a:r>
              <a:rPr lang="en-US" kern="0" dirty="0" smtClean="0">
                <a:latin typeface="Arial" panose="020B0604020202020204" pitchFamily="34" charset="0"/>
                <a:cs typeface="Arial" panose="020B0604020202020204" pitchFamily="34" charset="0"/>
              </a:rPr>
              <a:t>entitling companies for the responsibility of </a:t>
            </a:r>
            <a:r>
              <a:rPr lang="en-US" kern="0" dirty="0">
                <a:latin typeface="Arial" panose="020B0604020202020204" pitchFamily="34" charset="0"/>
                <a:cs typeface="Arial" panose="020B0604020202020204" pitchFamily="34" charset="0"/>
              </a:rPr>
              <a:t>the management and final destination of waste. This is when the </a:t>
            </a:r>
            <a:r>
              <a:rPr lang="en-US" kern="0" dirty="0" smtClean="0">
                <a:latin typeface="Arial" panose="020B0604020202020204" pitchFamily="34" charset="0"/>
                <a:cs typeface="Arial" panose="020B0604020202020204" pitchFamily="34" charset="0"/>
              </a:rPr>
              <a:t>SPV has come up made by a group </a:t>
            </a:r>
            <a:r>
              <a:rPr lang="en-US" kern="0" dirty="0">
                <a:latin typeface="Arial" panose="020B0604020202020204" pitchFamily="34" charset="0"/>
                <a:cs typeface="Arial" panose="020B0604020202020204" pitchFamily="34" charset="0"/>
              </a:rPr>
              <a:t>of companies </a:t>
            </a:r>
            <a:r>
              <a:rPr lang="en-US" kern="0" dirty="0" smtClean="0">
                <a:latin typeface="Arial" panose="020B0604020202020204" pitchFamily="34" charset="0"/>
                <a:cs typeface="Arial" panose="020B0604020202020204" pitchFamily="34" charset="0"/>
              </a:rPr>
              <a:t>which had </a:t>
            </a:r>
            <a:r>
              <a:rPr lang="en-US" kern="0" dirty="0">
                <a:latin typeface="Arial" panose="020B0604020202020204" pitchFamily="34" charset="0"/>
                <a:cs typeface="Arial" panose="020B0604020202020204" pitchFamily="34" charset="0"/>
              </a:rPr>
              <a:t>already financed € 600 million in packaging recycling - and € 42 million in consumer awareness and </a:t>
            </a:r>
            <a:r>
              <a:rPr lang="en-US" kern="0" dirty="0" smtClean="0">
                <a:latin typeface="Arial" panose="020B0604020202020204" pitchFamily="34" charset="0"/>
                <a:cs typeface="Arial" panose="020B0604020202020204" pitchFamily="34" charset="0"/>
              </a:rPr>
              <a:t>educational campaigns.</a:t>
            </a:r>
          </a:p>
          <a:p>
            <a:pPr marL="0" lvl="1" indent="0"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13" name="Text Placeholder 7"/>
          <p:cNvSpPr txBox="1">
            <a:spLocks/>
          </p:cNvSpPr>
          <p:nvPr/>
        </p:nvSpPr>
        <p:spPr>
          <a:xfrm>
            <a:off x="3576118" y="4740013"/>
            <a:ext cx="2808000" cy="5454320"/>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Typical solid waste treatment chain</a:t>
            </a:r>
          </a:p>
          <a:p>
            <a:pPr lvl="1" algn="just"/>
            <a:r>
              <a:rPr lang="en-US" kern="0" dirty="0" smtClean="0">
                <a:latin typeface="Arial" panose="020B0604020202020204" pitchFamily="34" charset="0"/>
                <a:cs typeface="Arial" panose="020B0604020202020204" pitchFamily="34" charset="0"/>
              </a:rPr>
              <a:t> </a:t>
            </a:r>
          </a:p>
        </p:txBody>
      </p:sp>
      <p:cxnSp>
        <p:nvCxnSpPr>
          <p:cNvPr id="22" name="Straight Connector 21"/>
          <p:cNvCxnSpPr/>
          <p:nvPr/>
        </p:nvCxnSpPr>
        <p:spPr bwMode="auto">
          <a:xfrm flipV="1">
            <a:off x="3631370" y="4976584"/>
            <a:ext cx="2803814" cy="1"/>
          </a:xfrm>
          <a:prstGeom prst="line">
            <a:avLst/>
          </a:prstGeom>
          <a:ln/>
          <a:extLst/>
        </p:spPr>
        <p:style>
          <a:lnRef idx="1">
            <a:schemeClr val="dk1"/>
          </a:lnRef>
          <a:fillRef idx="0">
            <a:schemeClr val="dk1"/>
          </a:fillRef>
          <a:effectRef idx="0">
            <a:schemeClr val="dk1"/>
          </a:effectRef>
          <a:fontRef idx="minor">
            <a:schemeClr val="tx1"/>
          </a:fontRef>
        </p:style>
      </p:cxnSp>
      <p:sp>
        <p:nvSpPr>
          <p:cNvPr id="4" name="Slide Number Placeholder 3"/>
          <p:cNvSpPr>
            <a:spLocks noGrp="1"/>
          </p:cNvSpPr>
          <p:nvPr>
            <p:ph type="sldNum" sz="quarter" idx="15"/>
          </p:nvPr>
        </p:nvSpPr>
        <p:spPr/>
        <p:txBody>
          <a:bodyPr/>
          <a:lstStyle/>
          <a:p>
            <a:pPr>
              <a:defRPr/>
            </a:pPr>
            <a:fld id="{B8325105-167D-4862-BDE6-B81FF841FD87}" type="slidenum">
              <a:rPr lang="en-US" smtClean="0">
                <a:latin typeface="Arial" panose="020B0604020202020204" pitchFamily="34" charset="0"/>
                <a:cs typeface="Arial" panose="020B0604020202020204" pitchFamily="34" charset="0"/>
              </a:rPr>
              <a:pPr>
                <a:defRPr/>
              </a:pPr>
              <a:t>59</a:t>
            </a:fld>
            <a:endParaRPr lang="en-US" dirty="0">
              <a:latin typeface="Arial" panose="020B0604020202020204" pitchFamily="34" charset="0"/>
              <a:cs typeface="Arial" panose="020B0604020202020204" pitchFamily="34" charset="0"/>
            </a:endParaRPr>
          </a:p>
        </p:txBody>
      </p:sp>
      <p:grpSp>
        <p:nvGrpSpPr>
          <p:cNvPr id="10" name="Group 9"/>
          <p:cNvGrpSpPr/>
          <p:nvPr/>
        </p:nvGrpSpPr>
        <p:grpSpPr>
          <a:xfrm>
            <a:off x="3600890" y="5022010"/>
            <a:ext cx="2916454" cy="2352455"/>
            <a:chOff x="3567226" y="6578427"/>
            <a:chExt cx="2916454" cy="2352455"/>
          </a:xfrm>
        </p:grpSpPr>
        <p:grpSp>
          <p:nvGrpSpPr>
            <p:cNvPr id="8" name="Group 7"/>
            <p:cNvGrpSpPr/>
            <p:nvPr/>
          </p:nvGrpSpPr>
          <p:grpSpPr>
            <a:xfrm>
              <a:off x="3567226" y="6578427"/>
              <a:ext cx="2916454" cy="2352455"/>
              <a:chOff x="3489653" y="5024154"/>
              <a:chExt cx="3136719" cy="3704904"/>
            </a:xfrm>
          </p:grpSpPr>
          <p:sp>
            <p:nvSpPr>
              <p:cNvPr id="7" name="TextBox 6"/>
              <p:cNvSpPr txBox="1"/>
              <p:nvPr/>
            </p:nvSpPr>
            <p:spPr>
              <a:xfrm>
                <a:off x="5674050" y="5024154"/>
                <a:ext cx="836867" cy="405333"/>
              </a:xfrm>
              <a:prstGeom prst="rect">
                <a:avLst/>
              </a:prstGeom>
              <a:solidFill>
                <a:schemeClr val="accent3">
                  <a:lumMod val="95000"/>
                </a:schemeClr>
              </a:solidFill>
              <a:ln>
                <a:noFill/>
              </a:ln>
            </p:spPr>
            <p:txBody>
              <a:bodyPr wrap="square" tIns="36000" bIns="36000" rtlCol="0" anchor="ctr">
                <a:spAutoFit/>
              </a:bodyPr>
              <a:lstStyle/>
              <a:p>
                <a:pPr>
                  <a:lnSpc>
                    <a:spcPct val="100000"/>
                  </a:lnSpc>
                </a:pPr>
                <a:r>
                  <a:rPr lang="en-US" sz="600" dirty="0" smtClean="0">
                    <a:solidFill>
                      <a:schemeClr val="bg1">
                        <a:lumMod val="50000"/>
                      </a:schemeClr>
                    </a:solidFill>
                    <a:latin typeface="Arial" panose="020B0604020202020204" pitchFamily="34" charset="0"/>
                    <a:cs typeface="Arial" panose="020B0604020202020204" pitchFamily="34" charset="0"/>
                  </a:rPr>
                  <a:t>Indiscriminate Waste</a:t>
                </a:r>
                <a:endParaRPr lang="en-US" sz="600" dirty="0">
                  <a:solidFill>
                    <a:schemeClr val="bg1">
                      <a:lumMod val="50000"/>
                    </a:schemeClr>
                  </a:solidFill>
                  <a:latin typeface="Arial" panose="020B0604020202020204" pitchFamily="34" charset="0"/>
                  <a:cs typeface="Arial" panose="020B0604020202020204" pitchFamily="34" charset="0"/>
                </a:endParaRPr>
              </a:p>
            </p:txBody>
          </p:sp>
          <p:sp>
            <p:nvSpPr>
              <p:cNvPr id="20" name="TextBox 19"/>
              <p:cNvSpPr txBox="1"/>
              <p:nvPr/>
            </p:nvSpPr>
            <p:spPr>
              <a:xfrm>
                <a:off x="4678661" y="5024154"/>
                <a:ext cx="748058" cy="405333"/>
              </a:xfrm>
              <a:prstGeom prst="rect">
                <a:avLst/>
              </a:prstGeom>
              <a:solidFill>
                <a:schemeClr val="accent3">
                  <a:lumMod val="95000"/>
                </a:schemeClr>
              </a:solidFill>
              <a:ln>
                <a:noFill/>
              </a:ln>
            </p:spPr>
            <p:txBody>
              <a:bodyPr wrap="square" tIns="36000" bIns="36000" rtlCol="0" anchor="ctr">
                <a:spAutoFit/>
              </a:bodyPr>
              <a:lstStyle/>
              <a:p>
                <a:pPr>
                  <a:lnSpc>
                    <a:spcPct val="100000"/>
                  </a:lnSpc>
                </a:pPr>
                <a:r>
                  <a:rPr lang="en-US" sz="600" dirty="0" smtClean="0">
                    <a:solidFill>
                      <a:schemeClr val="bg1">
                        <a:lumMod val="50000"/>
                      </a:schemeClr>
                    </a:solidFill>
                    <a:latin typeface="Arial" panose="020B0604020202020204" pitchFamily="34" charset="0"/>
                    <a:cs typeface="Arial" panose="020B0604020202020204" pitchFamily="34" charset="0"/>
                  </a:rPr>
                  <a:t>Selective Waste</a:t>
                </a:r>
                <a:endParaRPr lang="en-US" sz="600" dirty="0">
                  <a:solidFill>
                    <a:schemeClr val="bg1">
                      <a:lumMod val="50000"/>
                    </a:schemeClr>
                  </a:solidFill>
                  <a:latin typeface="Arial" panose="020B0604020202020204" pitchFamily="34" charset="0"/>
                  <a:cs typeface="Arial" panose="020B0604020202020204" pitchFamily="34" charset="0"/>
                </a:endParaRPr>
              </a:p>
            </p:txBody>
          </p:sp>
          <p:sp>
            <p:nvSpPr>
              <p:cNvPr id="21" name="TextBox 20"/>
              <p:cNvSpPr txBox="1"/>
              <p:nvPr/>
            </p:nvSpPr>
            <p:spPr>
              <a:xfrm>
                <a:off x="3594463" y="5024154"/>
                <a:ext cx="836867" cy="405333"/>
              </a:xfrm>
              <a:prstGeom prst="rect">
                <a:avLst/>
              </a:prstGeom>
              <a:solidFill>
                <a:schemeClr val="accent3">
                  <a:lumMod val="95000"/>
                </a:schemeClr>
              </a:solidFill>
              <a:ln>
                <a:noFill/>
                <a:prstDash val="solid"/>
              </a:ln>
            </p:spPr>
            <p:txBody>
              <a:bodyPr wrap="square" tIns="36000" bIns="36000" rtlCol="0" anchor="ctr">
                <a:spAutoFit/>
              </a:bodyPr>
              <a:lstStyle/>
              <a:p>
                <a:pPr>
                  <a:lnSpc>
                    <a:spcPct val="100000"/>
                  </a:lnSpc>
                </a:pPr>
                <a:r>
                  <a:rPr lang="en-US" sz="600" dirty="0" smtClean="0">
                    <a:solidFill>
                      <a:schemeClr val="bg1">
                        <a:lumMod val="50000"/>
                      </a:schemeClr>
                    </a:solidFill>
                    <a:latin typeface="Arial" panose="020B0604020202020204" pitchFamily="34" charset="0"/>
                    <a:cs typeface="Arial" panose="020B0604020202020204" pitchFamily="34" charset="0"/>
                  </a:rPr>
                  <a:t>Organic </a:t>
                </a:r>
              </a:p>
              <a:p>
                <a:pPr>
                  <a:lnSpc>
                    <a:spcPct val="100000"/>
                  </a:lnSpc>
                </a:pPr>
                <a:r>
                  <a:rPr lang="en-US" sz="600" dirty="0">
                    <a:solidFill>
                      <a:schemeClr val="bg1">
                        <a:lumMod val="50000"/>
                      </a:schemeClr>
                    </a:solidFill>
                    <a:latin typeface="Arial" panose="020B0604020202020204" pitchFamily="34" charset="0"/>
                    <a:cs typeface="Arial" panose="020B0604020202020204" pitchFamily="34" charset="0"/>
                  </a:rPr>
                  <a:t>W</a:t>
                </a:r>
                <a:r>
                  <a:rPr lang="en-US" sz="600" dirty="0" smtClean="0">
                    <a:solidFill>
                      <a:schemeClr val="bg1">
                        <a:lumMod val="50000"/>
                      </a:schemeClr>
                    </a:solidFill>
                    <a:latin typeface="Arial" panose="020B0604020202020204" pitchFamily="34" charset="0"/>
                    <a:cs typeface="Arial" panose="020B0604020202020204" pitchFamily="34" charset="0"/>
                  </a:rPr>
                  <a:t>aste</a:t>
                </a:r>
                <a:endParaRPr lang="en-US" sz="600" dirty="0">
                  <a:solidFill>
                    <a:schemeClr val="bg1">
                      <a:lumMod val="50000"/>
                    </a:schemeClr>
                  </a:solidFill>
                  <a:latin typeface="Arial" panose="020B0604020202020204" pitchFamily="34" charset="0"/>
                  <a:cs typeface="Arial" panose="020B0604020202020204" pitchFamily="34" charset="0"/>
                </a:endParaRPr>
              </a:p>
            </p:txBody>
          </p:sp>
          <p:sp>
            <p:nvSpPr>
              <p:cNvPr id="23" name="TextBox 22"/>
              <p:cNvSpPr txBox="1"/>
              <p:nvPr/>
            </p:nvSpPr>
            <p:spPr>
              <a:xfrm>
                <a:off x="4678660" y="5720653"/>
                <a:ext cx="748058" cy="405333"/>
              </a:xfrm>
              <a:prstGeom prst="rect">
                <a:avLst/>
              </a:prstGeom>
              <a:solidFill>
                <a:schemeClr val="accent3">
                  <a:lumMod val="95000"/>
                </a:schemeClr>
              </a:solidFill>
              <a:ln>
                <a:noFill/>
                <a:prstDash val="solid"/>
              </a:ln>
            </p:spPr>
            <p:txBody>
              <a:bodyPr wrap="square" tIns="36000" bIns="36000" rtlCol="0" anchor="ctr">
                <a:spAutoFit/>
              </a:bodyPr>
              <a:lstStyle/>
              <a:p>
                <a:pPr>
                  <a:lnSpc>
                    <a:spcPct val="100000"/>
                  </a:lnSpc>
                </a:pPr>
                <a:r>
                  <a:rPr lang="en-US" sz="600" dirty="0" smtClean="0">
                    <a:solidFill>
                      <a:schemeClr val="bg1">
                        <a:lumMod val="50000"/>
                      </a:schemeClr>
                    </a:solidFill>
                    <a:latin typeface="Arial" panose="020B0604020202020204" pitchFamily="34" charset="0"/>
                    <a:cs typeface="Arial" panose="020B0604020202020204" pitchFamily="34" charset="0"/>
                  </a:rPr>
                  <a:t>Waste collection</a:t>
                </a:r>
                <a:endParaRPr lang="en-US" sz="600" dirty="0">
                  <a:solidFill>
                    <a:schemeClr val="bg1">
                      <a:lumMod val="50000"/>
                    </a:schemeClr>
                  </a:solidFill>
                  <a:latin typeface="Arial" panose="020B0604020202020204" pitchFamily="34" charset="0"/>
                  <a:cs typeface="Arial" panose="020B0604020202020204" pitchFamily="34" charset="0"/>
                </a:endParaRPr>
              </a:p>
            </p:txBody>
          </p:sp>
          <p:sp>
            <p:nvSpPr>
              <p:cNvPr id="9" name="Rectangle 8"/>
              <p:cNvSpPr/>
              <p:nvPr/>
            </p:nvSpPr>
            <p:spPr bwMode="auto">
              <a:xfrm>
                <a:off x="3489653" y="6792267"/>
                <a:ext cx="3136719" cy="397254"/>
              </a:xfrm>
              <a:prstGeom prst="rect">
                <a:avLst/>
              </a:prstGeom>
              <a:solidFill>
                <a:schemeClr val="accent1">
                  <a:lumMod val="20000"/>
                  <a:lumOff val="80000"/>
                </a:schemeClr>
              </a:solidFill>
              <a:ln w="12700" cap="flat" cmpd="sng" algn="ctr">
                <a:solidFill>
                  <a:schemeClr val="bg1">
                    <a:lumMod val="50000"/>
                  </a:schemeClr>
                </a:solidFill>
                <a:prstDash val="sysDash"/>
                <a:round/>
                <a:headEnd type="none" w="med" len="med"/>
                <a:tailEnd type="none" w="med" len="med"/>
              </a:ln>
              <a:effectLst/>
              <a:extLst/>
            </p:spPr>
            <p:txBody>
              <a:bodyPr vert="horz" wrap="square" lIns="91440" tIns="36000" rIns="91440" bIns="3600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25" name="TextBox 24"/>
              <p:cNvSpPr txBox="1"/>
              <p:nvPr/>
            </p:nvSpPr>
            <p:spPr>
              <a:xfrm>
                <a:off x="3594463" y="6472663"/>
                <a:ext cx="1369102" cy="259917"/>
              </a:xfrm>
              <a:prstGeom prst="rect">
                <a:avLst/>
              </a:prstGeom>
              <a:solidFill>
                <a:schemeClr val="accent1">
                  <a:lumMod val="60000"/>
                  <a:lumOff val="40000"/>
                </a:schemeClr>
              </a:solidFill>
              <a:ln>
                <a:noFill/>
                <a:prstDash val="solid"/>
              </a:ln>
            </p:spPr>
            <p:txBody>
              <a:bodyPr wrap="square" tIns="36000" bIns="36000" rtlCol="0" anchor="ctr">
                <a:spAutoFit/>
              </a:bodyPr>
              <a:lstStyle/>
              <a:p>
                <a:pPr>
                  <a:lnSpc>
                    <a:spcPct val="100000"/>
                  </a:lnSpc>
                </a:pPr>
                <a:r>
                  <a:rPr lang="en-US" sz="600" b="1" dirty="0" smtClean="0">
                    <a:solidFill>
                      <a:schemeClr val="bg1"/>
                    </a:solidFill>
                    <a:latin typeface="Arial" panose="020B0604020202020204" pitchFamily="34" charset="0"/>
                    <a:cs typeface="Arial" panose="020B0604020202020204" pitchFamily="34" charset="0"/>
                  </a:rPr>
                  <a:t>Recyclable materials Sorting</a:t>
                </a:r>
                <a:endParaRPr lang="en-US" sz="600" b="1" dirty="0">
                  <a:solidFill>
                    <a:schemeClr val="bg1"/>
                  </a:solidFill>
                  <a:latin typeface="Arial" panose="020B0604020202020204" pitchFamily="34" charset="0"/>
                  <a:cs typeface="Arial" panose="020B0604020202020204" pitchFamily="34" charset="0"/>
                </a:endParaRPr>
              </a:p>
            </p:txBody>
          </p:sp>
          <p:sp>
            <p:nvSpPr>
              <p:cNvPr id="26" name="TextBox 25"/>
              <p:cNvSpPr txBox="1"/>
              <p:nvPr/>
            </p:nvSpPr>
            <p:spPr>
              <a:xfrm>
                <a:off x="5154850" y="6472663"/>
                <a:ext cx="1356067" cy="259917"/>
              </a:xfrm>
              <a:prstGeom prst="rect">
                <a:avLst/>
              </a:prstGeom>
              <a:solidFill>
                <a:schemeClr val="accent1">
                  <a:lumMod val="60000"/>
                  <a:lumOff val="40000"/>
                </a:schemeClr>
              </a:solidFill>
              <a:ln>
                <a:noFill/>
                <a:prstDash val="solid"/>
              </a:ln>
            </p:spPr>
            <p:txBody>
              <a:bodyPr wrap="square" tIns="36000" bIns="36000" rtlCol="0" anchor="ctr">
                <a:spAutoFit/>
              </a:bodyPr>
              <a:lstStyle/>
              <a:p>
                <a:pPr>
                  <a:lnSpc>
                    <a:spcPct val="100000"/>
                  </a:lnSpc>
                </a:pPr>
                <a:r>
                  <a:rPr lang="en-US" sz="600" b="1" dirty="0" smtClean="0">
                    <a:solidFill>
                      <a:schemeClr val="bg1"/>
                    </a:solidFill>
                    <a:latin typeface="Arial" panose="020B0604020202020204" pitchFamily="34" charset="0"/>
                    <a:cs typeface="Arial" panose="020B0604020202020204" pitchFamily="34" charset="0"/>
                  </a:rPr>
                  <a:t>Organic transformation</a:t>
                </a:r>
                <a:endParaRPr lang="en-US" sz="600" b="1" dirty="0">
                  <a:solidFill>
                    <a:schemeClr val="bg1"/>
                  </a:solidFill>
                  <a:latin typeface="Arial" panose="020B0604020202020204" pitchFamily="34" charset="0"/>
                  <a:cs typeface="Arial" panose="020B0604020202020204" pitchFamily="34" charset="0"/>
                </a:endParaRPr>
              </a:p>
            </p:txBody>
          </p:sp>
          <p:sp>
            <p:nvSpPr>
              <p:cNvPr id="29" name="TextBox 28"/>
              <p:cNvSpPr txBox="1"/>
              <p:nvPr/>
            </p:nvSpPr>
            <p:spPr>
              <a:xfrm>
                <a:off x="3607499" y="6876846"/>
                <a:ext cx="1356067" cy="259917"/>
              </a:xfrm>
              <a:prstGeom prst="rect">
                <a:avLst/>
              </a:prstGeom>
              <a:solidFill>
                <a:schemeClr val="accent1">
                  <a:lumMod val="60000"/>
                  <a:lumOff val="40000"/>
                </a:schemeClr>
              </a:solidFill>
              <a:ln>
                <a:noFill/>
                <a:prstDash val="solid"/>
              </a:ln>
            </p:spPr>
            <p:txBody>
              <a:bodyPr wrap="square" tIns="36000" bIns="36000" rtlCol="0" anchor="ctr">
                <a:spAutoFit/>
              </a:bodyPr>
              <a:lstStyle/>
              <a:p>
                <a:pPr>
                  <a:lnSpc>
                    <a:spcPct val="100000"/>
                  </a:lnSpc>
                </a:pPr>
                <a:r>
                  <a:rPr lang="en-US" sz="600" b="1" dirty="0" smtClean="0">
                    <a:solidFill>
                      <a:schemeClr val="bg1"/>
                    </a:solidFill>
                    <a:latin typeface="Arial" panose="020B0604020202020204" pitchFamily="34" charset="0"/>
                    <a:cs typeface="Arial" panose="020B0604020202020204" pitchFamily="34" charset="0"/>
                  </a:rPr>
                  <a:t>Energy recovery</a:t>
                </a:r>
                <a:endParaRPr lang="en-US" sz="6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5154850" y="6876846"/>
                <a:ext cx="1356067" cy="259917"/>
              </a:xfrm>
              <a:prstGeom prst="rect">
                <a:avLst/>
              </a:prstGeom>
              <a:solidFill>
                <a:schemeClr val="accent1">
                  <a:lumMod val="60000"/>
                  <a:lumOff val="40000"/>
                </a:schemeClr>
              </a:solidFill>
              <a:ln>
                <a:noFill/>
                <a:prstDash val="solid"/>
              </a:ln>
            </p:spPr>
            <p:txBody>
              <a:bodyPr wrap="square" tIns="36000" bIns="36000" rtlCol="0" anchor="ctr">
                <a:spAutoFit/>
              </a:bodyPr>
              <a:lstStyle/>
              <a:p>
                <a:pPr>
                  <a:lnSpc>
                    <a:spcPct val="100000"/>
                  </a:lnSpc>
                </a:pPr>
                <a:r>
                  <a:rPr lang="en-US" sz="600" b="1" dirty="0" smtClean="0">
                    <a:solidFill>
                      <a:schemeClr val="bg1"/>
                    </a:solidFill>
                    <a:latin typeface="Arial" panose="020B0604020202020204" pitchFamily="34" charset="0"/>
                    <a:cs typeface="Arial" panose="020B0604020202020204" pitchFamily="34" charset="0"/>
                  </a:rPr>
                  <a:t>Reuse of steel slag</a:t>
                </a:r>
                <a:endParaRPr lang="en-US" sz="600" b="1" dirty="0">
                  <a:solidFill>
                    <a:schemeClr val="bg1"/>
                  </a:solidFill>
                  <a:latin typeface="Arial" panose="020B0604020202020204" pitchFamily="34" charset="0"/>
                  <a:cs typeface="Arial" panose="020B0604020202020204" pitchFamily="34" charset="0"/>
                </a:endParaRPr>
              </a:p>
            </p:txBody>
          </p:sp>
          <p:sp>
            <p:nvSpPr>
              <p:cNvPr id="31" name="TextBox 30"/>
              <p:cNvSpPr txBox="1"/>
              <p:nvPr/>
            </p:nvSpPr>
            <p:spPr>
              <a:xfrm>
                <a:off x="4374655" y="7213125"/>
                <a:ext cx="1356067" cy="259917"/>
              </a:xfrm>
              <a:prstGeom prst="rect">
                <a:avLst/>
              </a:prstGeom>
              <a:solidFill>
                <a:schemeClr val="accent1">
                  <a:lumMod val="60000"/>
                  <a:lumOff val="40000"/>
                </a:schemeClr>
              </a:solidFill>
              <a:ln>
                <a:noFill/>
                <a:prstDash val="solid"/>
              </a:ln>
            </p:spPr>
            <p:txBody>
              <a:bodyPr wrap="square" tIns="36000" bIns="36000" rtlCol="0" anchor="ctr">
                <a:spAutoFit/>
              </a:bodyPr>
              <a:lstStyle/>
              <a:p>
                <a:pPr>
                  <a:lnSpc>
                    <a:spcPct val="100000"/>
                  </a:lnSpc>
                </a:pPr>
                <a:r>
                  <a:rPr lang="en-US" sz="600" b="1" dirty="0" smtClean="0">
                    <a:solidFill>
                      <a:schemeClr val="bg1"/>
                    </a:solidFill>
                    <a:latin typeface="Arial" panose="020B0604020202020204" pitchFamily="34" charset="0"/>
                    <a:cs typeface="Arial" panose="020B0604020202020204" pitchFamily="34" charset="0"/>
                  </a:rPr>
                  <a:t>Landfilling</a:t>
                </a:r>
                <a:endParaRPr lang="en-US" sz="600" b="1" dirty="0">
                  <a:solidFill>
                    <a:schemeClr val="bg1"/>
                  </a:solidFill>
                  <a:latin typeface="Arial" panose="020B0604020202020204" pitchFamily="34" charset="0"/>
                  <a:cs typeface="Arial" panose="020B0604020202020204" pitchFamily="34" charset="0"/>
                </a:endParaRPr>
              </a:p>
            </p:txBody>
          </p:sp>
          <p:grpSp>
            <p:nvGrpSpPr>
              <p:cNvPr id="14" name="Group 13"/>
              <p:cNvGrpSpPr/>
              <p:nvPr/>
            </p:nvGrpSpPr>
            <p:grpSpPr>
              <a:xfrm>
                <a:off x="3489653" y="7766298"/>
                <a:ext cx="3136719" cy="962760"/>
                <a:chOff x="3500437" y="5459372"/>
                <a:chExt cx="2915603" cy="1105973"/>
              </a:xfrm>
            </p:grpSpPr>
            <p:sp>
              <p:nvSpPr>
                <p:cNvPr id="39" name="Rectangle 38"/>
                <p:cNvSpPr/>
                <p:nvPr/>
              </p:nvSpPr>
              <p:spPr bwMode="auto">
                <a:xfrm>
                  <a:off x="3500437" y="5459372"/>
                  <a:ext cx="2915603" cy="1105973"/>
                </a:xfrm>
                <a:prstGeom prst="rect">
                  <a:avLst/>
                </a:prstGeom>
                <a:solidFill>
                  <a:schemeClr val="accent2"/>
                </a:solidFill>
                <a:ln w="12700" cap="flat" cmpd="sng" algn="ctr">
                  <a:solidFill>
                    <a:schemeClr val="bg1">
                      <a:lumMod val="50000"/>
                    </a:schemeClr>
                  </a:solidFill>
                  <a:prstDash val="sysDash"/>
                  <a:round/>
                  <a:headEnd type="none" w="med" len="med"/>
                  <a:tailEnd type="none" w="med" len="med"/>
                </a:ln>
                <a:effectLst/>
                <a:extLst/>
              </p:spPr>
              <p:txBody>
                <a:bodyPr vert="horz" wrap="square" lIns="91440" tIns="36000" rIns="91440" bIns="3600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a:p>
                  <a:pPr marL="0" marR="0" indent="0" algn="ctr" defTabSz="995363" rtl="0" eaLnBrk="1" fontAlgn="base" latinLnBrk="0" hangingPunct="1">
                    <a:lnSpc>
                      <a:spcPts val="1400"/>
                    </a:lnSpc>
                    <a:spcBef>
                      <a:spcPct val="0"/>
                    </a:spcBef>
                    <a:spcAft>
                      <a:spcPct val="0"/>
                    </a:spcAft>
                    <a:buClrTx/>
                    <a:buSzTx/>
                    <a:buFontTx/>
                    <a:buNone/>
                    <a:tabLst/>
                  </a:pPr>
                  <a:endParaRPr lang="en-US" sz="1100" dirty="0">
                    <a:latin typeface="Arial" panose="020B0604020202020204" pitchFamily="34" charset="0"/>
                    <a:cs typeface="Arial" panose="020B0604020202020204" pitchFamily="34" charset="0"/>
                  </a:endParaRPr>
                </a:p>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32" name="TextBox 31"/>
                <p:cNvSpPr txBox="1"/>
                <p:nvPr/>
              </p:nvSpPr>
              <p:spPr>
                <a:xfrm>
                  <a:off x="3597857" y="5610095"/>
                  <a:ext cx="1272590" cy="298580"/>
                </a:xfrm>
                <a:prstGeom prst="rect">
                  <a:avLst/>
                </a:prstGeom>
                <a:solidFill>
                  <a:schemeClr val="accent1">
                    <a:lumMod val="60000"/>
                    <a:lumOff val="40000"/>
                  </a:schemeClr>
                </a:solidFill>
                <a:ln>
                  <a:noFill/>
                  <a:prstDash val="solid"/>
                </a:ln>
              </p:spPr>
              <p:txBody>
                <a:bodyPr wrap="square" tIns="36000" bIns="36000" rtlCol="0" anchor="ctr">
                  <a:spAutoFit/>
                </a:bodyPr>
                <a:lstStyle/>
                <a:p>
                  <a:pPr>
                    <a:lnSpc>
                      <a:spcPct val="100000"/>
                    </a:lnSpc>
                  </a:pPr>
                  <a:r>
                    <a:rPr lang="en-US" sz="600" dirty="0" smtClean="0">
                      <a:solidFill>
                        <a:schemeClr val="bg1"/>
                      </a:solidFill>
                      <a:latin typeface="Arial" panose="020B0604020202020204" pitchFamily="34" charset="0"/>
                      <a:cs typeface="Arial" panose="020B0604020202020204" pitchFamily="34" charset="0"/>
                    </a:rPr>
                    <a:t>Recycled materials</a:t>
                  </a:r>
                  <a:endParaRPr lang="en-US" sz="600" dirty="0">
                    <a:solidFill>
                      <a:schemeClr val="bg1"/>
                    </a:solidFill>
                    <a:latin typeface="Arial" panose="020B0604020202020204" pitchFamily="34" charset="0"/>
                    <a:cs typeface="Arial" panose="020B0604020202020204" pitchFamily="34" charset="0"/>
                  </a:endParaRPr>
                </a:p>
              </p:txBody>
            </p:sp>
            <p:sp>
              <p:nvSpPr>
                <p:cNvPr id="36" name="TextBox 35"/>
                <p:cNvSpPr txBox="1"/>
                <p:nvPr/>
              </p:nvSpPr>
              <p:spPr>
                <a:xfrm>
                  <a:off x="5048250" y="5611001"/>
                  <a:ext cx="1260474" cy="298580"/>
                </a:xfrm>
                <a:prstGeom prst="rect">
                  <a:avLst/>
                </a:prstGeom>
                <a:solidFill>
                  <a:schemeClr val="accent1">
                    <a:lumMod val="60000"/>
                    <a:lumOff val="40000"/>
                  </a:schemeClr>
                </a:solidFill>
                <a:ln>
                  <a:noFill/>
                  <a:prstDash val="solid"/>
                </a:ln>
              </p:spPr>
              <p:txBody>
                <a:bodyPr wrap="square" tIns="36000" bIns="36000" rtlCol="0" anchor="ctr">
                  <a:spAutoFit/>
                </a:bodyPr>
                <a:lstStyle/>
                <a:p>
                  <a:pPr>
                    <a:lnSpc>
                      <a:spcPct val="100000"/>
                    </a:lnSpc>
                  </a:pPr>
                  <a:r>
                    <a:rPr lang="en-US" sz="600" dirty="0" smtClean="0">
                      <a:solidFill>
                        <a:schemeClr val="bg1"/>
                      </a:solidFill>
                      <a:latin typeface="Arial" panose="020B0604020202020204" pitchFamily="34" charset="0"/>
                      <a:cs typeface="Arial" panose="020B0604020202020204" pitchFamily="34" charset="0"/>
                    </a:rPr>
                    <a:t>Organic compound</a:t>
                  </a:r>
                  <a:endParaRPr lang="en-US" sz="600" dirty="0">
                    <a:solidFill>
                      <a:schemeClr val="bg1"/>
                    </a:solidFill>
                    <a:latin typeface="Arial" panose="020B0604020202020204" pitchFamily="34" charset="0"/>
                    <a:cs typeface="Arial" panose="020B0604020202020204" pitchFamily="34" charset="0"/>
                  </a:endParaRPr>
                </a:p>
              </p:txBody>
            </p:sp>
            <p:sp>
              <p:nvSpPr>
                <p:cNvPr id="37" name="TextBox 36"/>
                <p:cNvSpPr txBox="1"/>
                <p:nvPr/>
              </p:nvSpPr>
              <p:spPr>
                <a:xfrm>
                  <a:off x="3609976" y="6075306"/>
                  <a:ext cx="1260474" cy="298580"/>
                </a:xfrm>
                <a:prstGeom prst="rect">
                  <a:avLst/>
                </a:prstGeom>
                <a:solidFill>
                  <a:schemeClr val="accent1">
                    <a:lumMod val="60000"/>
                    <a:lumOff val="40000"/>
                  </a:schemeClr>
                </a:solidFill>
                <a:ln>
                  <a:noFill/>
                  <a:prstDash val="solid"/>
                </a:ln>
              </p:spPr>
              <p:txBody>
                <a:bodyPr wrap="square" tIns="36000" bIns="36000" rtlCol="0" anchor="ctr">
                  <a:spAutoFit/>
                </a:bodyPr>
                <a:lstStyle/>
                <a:p>
                  <a:pPr>
                    <a:lnSpc>
                      <a:spcPct val="100000"/>
                    </a:lnSpc>
                  </a:pPr>
                  <a:r>
                    <a:rPr lang="en-US" sz="600" dirty="0" smtClean="0">
                      <a:solidFill>
                        <a:schemeClr val="bg1"/>
                      </a:solidFill>
                      <a:latin typeface="Arial" panose="020B0604020202020204" pitchFamily="34" charset="0"/>
                      <a:cs typeface="Arial" panose="020B0604020202020204" pitchFamily="34" charset="0"/>
                    </a:rPr>
                    <a:t>Energy</a:t>
                  </a:r>
                  <a:endParaRPr lang="en-US" sz="600" dirty="0">
                    <a:solidFill>
                      <a:schemeClr val="bg1"/>
                    </a:solidFill>
                    <a:latin typeface="Arial" panose="020B0604020202020204" pitchFamily="34" charset="0"/>
                    <a:cs typeface="Arial" panose="020B0604020202020204" pitchFamily="34" charset="0"/>
                  </a:endParaRPr>
                </a:p>
              </p:txBody>
            </p:sp>
            <p:sp>
              <p:nvSpPr>
                <p:cNvPr id="38" name="TextBox 37"/>
                <p:cNvSpPr txBox="1"/>
                <p:nvPr/>
              </p:nvSpPr>
              <p:spPr>
                <a:xfrm>
                  <a:off x="5048250" y="6075308"/>
                  <a:ext cx="1260474" cy="298580"/>
                </a:xfrm>
                <a:prstGeom prst="rect">
                  <a:avLst/>
                </a:prstGeom>
                <a:solidFill>
                  <a:schemeClr val="accent1">
                    <a:lumMod val="60000"/>
                    <a:lumOff val="40000"/>
                  </a:schemeClr>
                </a:solidFill>
                <a:ln>
                  <a:noFill/>
                  <a:prstDash val="solid"/>
                </a:ln>
              </p:spPr>
              <p:txBody>
                <a:bodyPr wrap="square" tIns="36000" bIns="36000" rtlCol="0" anchor="ctr">
                  <a:spAutoFit/>
                </a:bodyPr>
                <a:lstStyle/>
                <a:p>
                  <a:pPr>
                    <a:lnSpc>
                      <a:spcPct val="100000"/>
                    </a:lnSpc>
                  </a:pPr>
                  <a:r>
                    <a:rPr lang="en-US" sz="600" dirty="0" smtClean="0">
                      <a:solidFill>
                        <a:schemeClr val="bg1"/>
                      </a:solidFill>
                      <a:latin typeface="Arial" panose="020B0604020202020204" pitchFamily="34" charset="0"/>
                      <a:cs typeface="Arial" panose="020B0604020202020204" pitchFamily="34" charset="0"/>
                    </a:rPr>
                    <a:t>Aggregate</a:t>
                  </a:r>
                  <a:endParaRPr lang="en-US" sz="600" dirty="0">
                    <a:solidFill>
                      <a:schemeClr val="bg1"/>
                    </a:solidFill>
                    <a:latin typeface="Arial" panose="020B0604020202020204" pitchFamily="34" charset="0"/>
                    <a:cs typeface="Arial" panose="020B0604020202020204" pitchFamily="34" charset="0"/>
                  </a:endParaRPr>
                </a:p>
              </p:txBody>
            </p:sp>
          </p:grpSp>
          <p:sp>
            <p:nvSpPr>
              <p:cNvPr id="52" name="Right Arrow 51"/>
              <p:cNvSpPr/>
              <p:nvPr/>
            </p:nvSpPr>
            <p:spPr bwMode="auto">
              <a:xfrm rot="2023495">
                <a:off x="4075797" y="5284186"/>
                <a:ext cx="582931" cy="789131"/>
              </a:xfrm>
              <a:prstGeom prst="rightArrow">
                <a:avLst/>
              </a:prstGeom>
              <a:solidFill>
                <a:schemeClr val="accent2"/>
              </a:solidFill>
              <a:ln w="12700" cap="flat" cmpd="sng" algn="ctr">
                <a:noFill/>
                <a:prstDash val="solid"/>
                <a:round/>
                <a:headEnd type="none" w="med" len="med"/>
                <a:tailEnd type="none" w="med" len="med"/>
              </a:ln>
              <a:effectLst/>
              <a:extLst/>
            </p:spPr>
            <p:txBody>
              <a:bodyPr vert="horz" wrap="square" lIns="91440" tIns="36000" rIns="91440" bIns="3600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53" name="Right Arrow 52"/>
              <p:cNvSpPr/>
              <p:nvPr/>
            </p:nvSpPr>
            <p:spPr bwMode="auto">
              <a:xfrm rot="5400000">
                <a:off x="4920430" y="5322692"/>
                <a:ext cx="282996" cy="538907"/>
              </a:xfrm>
              <a:prstGeom prst="rightArrow">
                <a:avLst/>
              </a:prstGeom>
              <a:solidFill>
                <a:schemeClr val="accent2"/>
              </a:solidFill>
              <a:ln w="12700" cap="flat" cmpd="sng" algn="ctr">
                <a:noFill/>
                <a:prstDash val="solid"/>
                <a:round/>
                <a:headEnd type="none" w="med" len="med"/>
                <a:tailEnd type="none" w="med" len="med"/>
              </a:ln>
              <a:effectLst/>
              <a:extLst/>
            </p:spPr>
            <p:txBody>
              <a:bodyPr vert="horz" wrap="square" lIns="91440" tIns="36000" rIns="91440" bIns="3600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54" name="Right Arrow 53"/>
              <p:cNvSpPr/>
              <p:nvPr/>
            </p:nvSpPr>
            <p:spPr bwMode="auto">
              <a:xfrm rot="8853635">
                <a:off x="5488453" y="5284186"/>
                <a:ext cx="582931" cy="789131"/>
              </a:xfrm>
              <a:prstGeom prst="rightArrow">
                <a:avLst/>
              </a:prstGeom>
              <a:solidFill>
                <a:schemeClr val="accent2"/>
              </a:solidFill>
              <a:ln w="12700" cap="flat" cmpd="sng" algn="ctr">
                <a:noFill/>
                <a:prstDash val="solid"/>
                <a:round/>
                <a:headEnd type="none" w="med" len="med"/>
                <a:tailEnd type="none" w="med" len="med"/>
              </a:ln>
              <a:effectLst/>
              <a:extLst/>
            </p:spPr>
            <p:txBody>
              <a:bodyPr vert="horz" wrap="square" lIns="91440" tIns="36000" rIns="91440" bIns="3600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55" name="Right Arrow 54"/>
              <p:cNvSpPr/>
              <p:nvPr/>
            </p:nvSpPr>
            <p:spPr bwMode="auto">
              <a:xfrm rot="5400000">
                <a:off x="4934311" y="6036597"/>
                <a:ext cx="235592" cy="538907"/>
              </a:xfrm>
              <a:prstGeom prst="rightArrow">
                <a:avLst/>
              </a:prstGeom>
              <a:solidFill>
                <a:schemeClr val="accent1">
                  <a:lumMod val="75000"/>
                </a:schemeClr>
              </a:solidFill>
              <a:ln w="12700" cap="flat" cmpd="sng" algn="ctr">
                <a:solidFill>
                  <a:schemeClr val="tx1"/>
                </a:solidFill>
                <a:prstDash val="solid"/>
                <a:round/>
                <a:headEnd type="none" w="med" len="med"/>
                <a:tailEnd type="none" w="med" len="med"/>
              </a:ln>
              <a:effectLst/>
              <a:extLst/>
            </p:spPr>
            <p:txBody>
              <a:bodyPr vert="horz" wrap="square" lIns="91440" tIns="36000" rIns="91440" bIns="3600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sp>
            <p:nvSpPr>
              <p:cNvPr id="57" name="TextBox 56"/>
              <p:cNvSpPr txBox="1"/>
              <p:nvPr/>
            </p:nvSpPr>
            <p:spPr>
              <a:xfrm>
                <a:off x="5246622" y="6081674"/>
                <a:ext cx="1369102" cy="377057"/>
              </a:xfrm>
              <a:prstGeom prst="rect">
                <a:avLst/>
              </a:prstGeom>
              <a:noFill/>
              <a:ln>
                <a:noFill/>
                <a:prstDash val="solid"/>
              </a:ln>
            </p:spPr>
            <p:txBody>
              <a:bodyPr wrap="square" tIns="36000" bIns="36000" rtlCol="0" anchor="ctr" anchorCtr="0">
                <a:spAutoFit/>
              </a:bodyPr>
              <a:lstStyle/>
              <a:p>
                <a:pPr algn="l"/>
                <a:r>
                  <a:rPr lang="en-US" sz="600" b="1" dirty="0" smtClean="0">
                    <a:solidFill>
                      <a:schemeClr val="bg1">
                        <a:lumMod val="50000"/>
                      </a:schemeClr>
                    </a:solidFill>
                    <a:latin typeface="Arial" panose="020B0604020202020204" pitchFamily="34" charset="0"/>
                    <a:cs typeface="Arial" panose="020B0604020202020204" pitchFamily="34" charset="0"/>
                  </a:rPr>
                  <a:t>Transportation</a:t>
                </a:r>
                <a:endParaRPr lang="en-US" sz="600" b="1" dirty="0">
                  <a:solidFill>
                    <a:schemeClr val="bg1">
                      <a:lumMod val="50000"/>
                    </a:schemeClr>
                  </a:solidFill>
                  <a:latin typeface="Arial" panose="020B0604020202020204" pitchFamily="34" charset="0"/>
                  <a:cs typeface="Arial" panose="020B0604020202020204" pitchFamily="34" charset="0"/>
                </a:endParaRPr>
              </a:p>
            </p:txBody>
          </p:sp>
          <p:sp>
            <p:nvSpPr>
              <p:cNvPr id="58" name="TextBox 57"/>
              <p:cNvSpPr txBox="1"/>
              <p:nvPr/>
            </p:nvSpPr>
            <p:spPr>
              <a:xfrm>
                <a:off x="5246622" y="7373762"/>
                <a:ext cx="1369102" cy="377057"/>
              </a:xfrm>
              <a:prstGeom prst="rect">
                <a:avLst/>
              </a:prstGeom>
              <a:noFill/>
              <a:ln>
                <a:noFill/>
                <a:prstDash val="solid"/>
              </a:ln>
            </p:spPr>
            <p:txBody>
              <a:bodyPr wrap="square" tIns="36000" bIns="36000" rtlCol="0" anchor="ctr" anchorCtr="0">
                <a:spAutoFit/>
              </a:bodyPr>
              <a:lstStyle/>
              <a:p>
                <a:pPr algn="l"/>
                <a:r>
                  <a:rPr lang="en-US" sz="600" b="1" dirty="0" smtClean="0">
                    <a:solidFill>
                      <a:schemeClr val="bg1">
                        <a:lumMod val="50000"/>
                      </a:schemeClr>
                    </a:solidFill>
                    <a:latin typeface="Arial" panose="020B0604020202020204" pitchFamily="34" charset="0"/>
                    <a:cs typeface="Arial" panose="020B0604020202020204" pitchFamily="34" charset="0"/>
                  </a:rPr>
                  <a:t>Outputs</a:t>
                </a:r>
                <a:endParaRPr lang="en-US" sz="600" b="1" dirty="0">
                  <a:solidFill>
                    <a:schemeClr val="bg1">
                      <a:lumMod val="50000"/>
                    </a:schemeClr>
                  </a:solidFill>
                  <a:latin typeface="Arial" panose="020B0604020202020204" pitchFamily="34" charset="0"/>
                  <a:cs typeface="Arial" panose="020B0604020202020204" pitchFamily="34" charset="0"/>
                </a:endParaRPr>
              </a:p>
            </p:txBody>
          </p:sp>
          <p:sp>
            <p:nvSpPr>
              <p:cNvPr id="59" name="Freeform 544"/>
              <p:cNvSpPr>
                <a:spLocks noEditPoints="1"/>
              </p:cNvSpPr>
              <p:nvPr/>
            </p:nvSpPr>
            <p:spPr bwMode="auto">
              <a:xfrm>
                <a:off x="3609367" y="8340240"/>
                <a:ext cx="281600" cy="202804"/>
              </a:xfrm>
              <a:custGeom>
                <a:avLst/>
                <a:gdLst>
                  <a:gd name="T0" fmla="*/ 256 w 1672"/>
                  <a:gd name="T1" fmla="*/ 911 h 1930"/>
                  <a:gd name="T2" fmla="*/ 0 w 1672"/>
                  <a:gd name="T3" fmla="*/ 870 h 1930"/>
                  <a:gd name="T4" fmla="*/ 256 w 1672"/>
                  <a:gd name="T5" fmla="*/ 830 h 1930"/>
                  <a:gd name="T6" fmla="*/ 823 w 1672"/>
                  <a:gd name="T7" fmla="*/ 296 h 1930"/>
                  <a:gd name="T8" fmla="*/ 863 w 1672"/>
                  <a:gd name="T9" fmla="*/ 40 h 1930"/>
                  <a:gd name="T10" fmla="*/ 782 w 1672"/>
                  <a:gd name="T11" fmla="*/ 40 h 1930"/>
                  <a:gd name="T12" fmla="*/ 823 w 1672"/>
                  <a:gd name="T13" fmla="*/ 296 h 1930"/>
                  <a:gd name="T14" fmla="*/ 152 w 1672"/>
                  <a:gd name="T15" fmla="*/ 263 h 1930"/>
                  <a:gd name="T16" fmla="*/ 304 w 1672"/>
                  <a:gd name="T17" fmla="*/ 473 h 1930"/>
                  <a:gd name="T18" fmla="*/ 361 w 1672"/>
                  <a:gd name="T19" fmla="*/ 473 h 1930"/>
                  <a:gd name="T20" fmla="*/ 209 w 1672"/>
                  <a:gd name="T21" fmla="*/ 263 h 1930"/>
                  <a:gd name="T22" fmla="*/ 1416 w 1672"/>
                  <a:gd name="T23" fmla="*/ 830 h 1930"/>
                  <a:gd name="T24" fmla="*/ 1416 w 1672"/>
                  <a:gd name="T25" fmla="*/ 911 h 1930"/>
                  <a:gd name="T26" fmla="*/ 1672 w 1672"/>
                  <a:gd name="T27" fmla="*/ 870 h 1930"/>
                  <a:gd name="T28" fmla="*/ 1387 w 1672"/>
                  <a:gd name="T29" fmla="*/ 263 h 1930"/>
                  <a:gd name="T30" fmla="*/ 1178 w 1672"/>
                  <a:gd name="T31" fmla="*/ 415 h 1930"/>
                  <a:gd name="T32" fmla="*/ 1206 w 1672"/>
                  <a:gd name="T33" fmla="*/ 484 h 1930"/>
                  <a:gd name="T34" fmla="*/ 1387 w 1672"/>
                  <a:gd name="T35" fmla="*/ 320 h 1930"/>
                  <a:gd name="T36" fmla="*/ 1206 w 1672"/>
                  <a:gd name="T37" fmla="*/ 815 h 1930"/>
                  <a:gd name="T38" fmla="*/ 1009 w 1672"/>
                  <a:gd name="T39" fmla="*/ 1322 h 1930"/>
                  <a:gd name="T40" fmla="*/ 1012 w 1672"/>
                  <a:gd name="T41" fmla="*/ 1452 h 1930"/>
                  <a:gd name="T42" fmla="*/ 1040 w 1672"/>
                  <a:gd name="T43" fmla="*/ 1812 h 1930"/>
                  <a:gd name="T44" fmla="*/ 991 w 1672"/>
                  <a:gd name="T45" fmla="*/ 1834 h 1930"/>
                  <a:gd name="T46" fmla="*/ 654 w 1672"/>
                  <a:gd name="T47" fmla="*/ 1834 h 1930"/>
                  <a:gd name="T48" fmla="*/ 605 w 1672"/>
                  <a:gd name="T49" fmla="*/ 1812 h 1930"/>
                  <a:gd name="T50" fmla="*/ 633 w 1672"/>
                  <a:gd name="T51" fmla="*/ 1452 h 1930"/>
                  <a:gd name="T52" fmla="*/ 636 w 1672"/>
                  <a:gd name="T53" fmla="*/ 1327 h 1930"/>
                  <a:gd name="T54" fmla="*/ 439 w 1672"/>
                  <a:gd name="T55" fmla="*/ 815 h 1930"/>
                  <a:gd name="T56" fmla="*/ 1206 w 1672"/>
                  <a:gd name="T57" fmla="*/ 815 h 1930"/>
                  <a:gd name="T58" fmla="*/ 823 w 1672"/>
                  <a:gd name="T59" fmla="*/ 516 h 1930"/>
                  <a:gd name="T60" fmla="*/ 657 w 1672"/>
                  <a:gd name="T61" fmla="*/ 1082 h 1930"/>
                  <a:gd name="T62" fmla="*/ 753 w 1672"/>
                  <a:gd name="T63" fmla="*/ 1452 h 1930"/>
                  <a:gd name="T64" fmla="*/ 893 w 1672"/>
                  <a:gd name="T65" fmla="*/ 1320 h 1930"/>
                  <a:gd name="T66" fmla="*/ 1089 w 1672"/>
                  <a:gd name="T67" fmla="*/ 815 h 1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2" h="1930">
                    <a:moveTo>
                      <a:pt x="297" y="870"/>
                    </a:moveTo>
                    <a:cubicBezTo>
                      <a:pt x="297" y="892"/>
                      <a:pt x="279" y="911"/>
                      <a:pt x="256" y="911"/>
                    </a:cubicBezTo>
                    <a:cubicBezTo>
                      <a:pt x="41" y="911"/>
                      <a:pt x="41" y="911"/>
                      <a:pt x="41" y="911"/>
                    </a:cubicBezTo>
                    <a:cubicBezTo>
                      <a:pt x="18" y="911"/>
                      <a:pt x="0" y="892"/>
                      <a:pt x="0" y="870"/>
                    </a:cubicBezTo>
                    <a:cubicBezTo>
                      <a:pt x="0" y="848"/>
                      <a:pt x="18" y="830"/>
                      <a:pt x="41" y="830"/>
                    </a:cubicBezTo>
                    <a:cubicBezTo>
                      <a:pt x="256" y="830"/>
                      <a:pt x="256" y="830"/>
                      <a:pt x="256" y="830"/>
                    </a:cubicBezTo>
                    <a:cubicBezTo>
                      <a:pt x="279" y="830"/>
                      <a:pt x="297" y="848"/>
                      <a:pt x="297" y="870"/>
                    </a:cubicBezTo>
                    <a:close/>
                    <a:moveTo>
                      <a:pt x="823" y="296"/>
                    </a:moveTo>
                    <a:cubicBezTo>
                      <a:pt x="845" y="296"/>
                      <a:pt x="863" y="278"/>
                      <a:pt x="863" y="256"/>
                    </a:cubicBezTo>
                    <a:cubicBezTo>
                      <a:pt x="863" y="40"/>
                      <a:pt x="863" y="40"/>
                      <a:pt x="863" y="40"/>
                    </a:cubicBezTo>
                    <a:cubicBezTo>
                      <a:pt x="863" y="18"/>
                      <a:pt x="845" y="0"/>
                      <a:pt x="823" y="0"/>
                    </a:cubicBezTo>
                    <a:cubicBezTo>
                      <a:pt x="800" y="0"/>
                      <a:pt x="782" y="18"/>
                      <a:pt x="782" y="40"/>
                    </a:cubicBezTo>
                    <a:cubicBezTo>
                      <a:pt x="782" y="256"/>
                      <a:pt x="782" y="256"/>
                      <a:pt x="782" y="256"/>
                    </a:cubicBezTo>
                    <a:cubicBezTo>
                      <a:pt x="782" y="278"/>
                      <a:pt x="800" y="296"/>
                      <a:pt x="823" y="296"/>
                    </a:cubicBezTo>
                    <a:close/>
                    <a:moveTo>
                      <a:pt x="209" y="263"/>
                    </a:moveTo>
                    <a:cubicBezTo>
                      <a:pt x="193" y="247"/>
                      <a:pt x="167" y="247"/>
                      <a:pt x="152" y="263"/>
                    </a:cubicBezTo>
                    <a:cubicBezTo>
                      <a:pt x="136" y="279"/>
                      <a:pt x="136" y="304"/>
                      <a:pt x="152" y="320"/>
                    </a:cubicBezTo>
                    <a:cubicBezTo>
                      <a:pt x="304" y="473"/>
                      <a:pt x="304" y="473"/>
                      <a:pt x="304" y="473"/>
                    </a:cubicBezTo>
                    <a:cubicBezTo>
                      <a:pt x="312" y="480"/>
                      <a:pt x="322" y="484"/>
                      <a:pt x="333" y="484"/>
                    </a:cubicBezTo>
                    <a:cubicBezTo>
                      <a:pt x="343" y="484"/>
                      <a:pt x="353" y="480"/>
                      <a:pt x="361" y="473"/>
                    </a:cubicBezTo>
                    <a:cubicBezTo>
                      <a:pt x="377" y="457"/>
                      <a:pt x="377" y="431"/>
                      <a:pt x="361" y="415"/>
                    </a:cubicBezTo>
                    <a:lnTo>
                      <a:pt x="209" y="263"/>
                    </a:lnTo>
                    <a:close/>
                    <a:moveTo>
                      <a:pt x="1632" y="830"/>
                    </a:moveTo>
                    <a:cubicBezTo>
                      <a:pt x="1416" y="830"/>
                      <a:pt x="1416" y="830"/>
                      <a:pt x="1416" y="830"/>
                    </a:cubicBezTo>
                    <a:cubicBezTo>
                      <a:pt x="1394" y="830"/>
                      <a:pt x="1375" y="848"/>
                      <a:pt x="1375" y="870"/>
                    </a:cubicBezTo>
                    <a:cubicBezTo>
                      <a:pt x="1375" y="892"/>
                      <a:pt x="1394" y="911"/>
                      <a:pt x="1416" y="911"/>
                    </a:cubicBezTo>
                    <a:cubicBezTo>
                      <a:pt x="1632" y="911"/>
                      <a:pt x="1632" y="911"/>
                      <a:pt x="1632" y="911"/>
                    </a:cubicBezTo>
                    <a:cubicBezTo>
                      <a:pt x="1654" y="911"/>
                      <a:pt x="1672" y="892"/>
                      <a:pt x="1672" y="870"/>
                    </a:cubicBezTo>
                    <a:cubicBezTo>
                      <a:pt x="1672" y="848"/>
                      <a:pt x="1654" y="830"/>
                      <a:pt x="1632" y="830"/>
                    </a:cubicBezTo>
                    <a:close/>
                    <a:moveTo>
                      <a:pt x="1387" y="263"/>
                    </a:moveTo>
                    <a:cubicBezTo>
                      <a:pt x="1371" y="247"/>
                      <a:pt x="1346" y="247"/>
                      <a:pt x="1330" y="263"/>
                    </a:cubicBezTo>
                    <a:cubicBezTo>
                      <a:pt x="1178" y="415"/>
                      <a:pt x="1178" y="415"/>
                      <a:pt x="1178" y="415"/>
                    </a:cubicBezTo>
                    <a:cubicBezTo>
                      <a:pt x="1162" y="431"/>
                      <a:pt x="1162" y="457"/>
                      <a:pt x="1178" y="473"/>
                    </a:cubicBezTo>
                    <a:cubicBezTo>
                      <a:pt x="1185" y="480"/>
                      <a:pt x="1196" y="484"/>
                      <a:pt x="1206" y="484"/>
                    </a:cubicBezTo>
                    <a:cubicBezTo>
                      <a:pt x="1216" y="484"/>
                      <a:pt x="1227" y="480"/>
                      <a:pt x="1235" y="473"/>
                    </a:cubicBezTo>
                    <a:cubicBezTo>
                      <a:pt x="1387" y="320"/>
                      <a:pt x="1387" y="320"/>
                      <a:pt x="1387" y="320"/>
                    </a:cubicBezTo>
                    <a:cubicBezTo>
                      <a:pt x="1403" y="304"/>
                      <a:pt x="1403" y="279"/>
                      <a:pt x="1387" y="263"/>
                    </a:cubicBezTo>
                    <a:close/>
                    <a:moveTo>
                      <a:pt x="1206" y="815"/>
                    </a:moveTo>
                    <a:cubicBezTo>
                      <a:pt x="1206" y="1005"/>
                      <a:pt x="1134" y="1102"/>
                      <a:pt x="1076" y="1181"/>
                    </a:cubicBezTo>
                    <a:cubicBezTo>
                      <a:pt x="1038" y="1232"/>
                      <a:pt x="1011" y="1269"/>
                      <a:pt x="1009" y="1322"/>
                    </a:cubicBezTo>
                    <a:cubicBezTo>
                      <a:pt x="1010" y="1452"/>
                      <a:pt x="1010" y="1452"/>
                      <a:pt x="1010" y="1452"/>
                    </a:cubicBezTo>
                    <a:cubicBezTo>
                      <a:pt x="1012" y="1452"/>
                      <a:pt x="1012" y="1452"/>
                      <a:pt x="1012" y="1452"/>
                    </a:cubicBezTo>
                    <a:cubicBezTo>
                      <a:pt x="1028" y="1452"/>
                      <a:pt x="1040" y="1462"/>
                      <a:pt x="1040" y="1474"/>
                    </a:cubicBezTo>
                    <a:cubicBezTo>
                      <a:pt x="1040" y="1812"/>
                      <a:pt x="1040" y="1812"/>
                      <a:pt x="1040" y="1812"/>
                    </a:cubicBezTo>
                    <a:cubicBezTo>
                      <a:pt x="1040" y="1824"/>
                      <a:pt x="1028" y="1834"/>
                      <a:pt x="1012" y="1834"/>
                    </a:cubicBezTo>
                    <a:cubicBezTo>
                      <a:pt x="991" y="1834"/>
                      <a:pt x="991" y="1834"/>
                      <a:pt x="991" y="1834"/>
                    </a:cubicBezTo>
                    <a:cubicBezTo>
                      <a:pt x="991" y="1887"/>
                      <a:pt x="916" y="1930"/>
                      <a:pt x="823" y="1930"/>
                    </a:cubicBezTo>
                    <a:cubicBezTo>
                      <a:pt x="730" y="1930"/>
                      <a:pt x="654" y="1887"/>
                      <a:pt x="654" y="1834"/>
                    </a:cubicBezTo>
                    <a:cubicBezTo>
                      <a:pt x="633" y="1834"/>
                      <a:pt x="633" y="1834"/>
                      <a:pt x="633" y="1834"/>
                    </a:cubicBezTo>
                    <a:cubicBezTo>
                      <a:pt x="618" y="1834"/>
                      <a:pt x="605" y="1824"/>
                      <a:pt x="605" y="1812"/>
                    </a:cubicBezTo>
                    <a:cubicBezTo>
                      <a:pt x="605" y="1474"/>
                      <a:pt x="605" y="1474"/>
                      <a:pt x="605" y="1474"/>
                    </a:cubicBezTo>
                    <a:cubicBezTo>
                      <a:pt x="605" y="1462"/>
                      <a:pt x="618" y="1452"/>
                      <a:pt x="633" y="1452"/>
                    </a:cubicBezTo>
                    <a:cubicBezTo>
                      <a:pt x="636" y="1452"/>
                      <a:pt x="636" y="1452"/>
                      <a:pt x="636" y="1452"/>
                    </a:cubicBezTo>
                    <a:cubicBezTo>
                      <a:pt x="636" y="1327"/>
                      <a:pt x="636" y="1327"/>
                      <a:pt x="636" y="1327"/>
                    </a:cubicBezTo>
                    <a:cubicBezTo>
                      <a:pt x="636" y="1263"/>
                      <a:pt x="602" y="1212"/>
                      <a:pt x="559" y="1147"/>
                    </a:cubicBezTo>
                    <a:cubicBezTo>
                      <a:pt x="506" y="1066"/>
                      <a:pt x="439" y="965"/>
                      <a:pt x="439" y="815"/>
                    </a:cubicBezTo>
                    <a:cubicBezTo>
                      <a:pt x="439" y="570"/>
                      <a:pt x="597" y="399"/>
                      <a:pt x="823" y="399"/>
                    </a:cubicBezTo>
                    <a:cubicBezTo>
                      <a:pt x="1048" y="399"/>
                      <a:pt x="1206" y="570"/>
                      <a:pt x="1206" y="815"/>
                    </a:cubicBezTo>
                    <a:close/>
                    <a:moveTo>
                      <a:pt x="1089" y="815"/>
                    </a:moveTo>
                    <a:cubicBezTo>
                      <a:pt x="1089" y="633"/>
                      <a:pt x="985" y="516"/>
                      <a:pt x="823" y="516"/>
                    </a:cubicBezTo>
                    <a:cubicBezTo>
                      <a:pt x="661" y="516"/>
                      <a:pt x="556" y="633"/>
                      <a:pt x="556" y="815"/>
                    </a:cubicBezTo>
                    <a:cubicBezTo>
                      <a:pt x="556" y="930"/>
                      <a:pt x="605" y="1004"/>
                      <a:pt x="657" y="1082"/>
                    </a:cubicBezTo>
                    <a:cubicBezTo>
                      <a:pt x="704" y="1154"/>
                      <a:pt x="753" y="1228"/>
                      <a:pt x="753" y="1327"/>
                    </a:cubicBezTo>
                    <a:cubicBezTo>
                      <a:pt x="753" y="1452"/>
                      <a:pt x="753" y="1452"/>
                      <a:pt x="753" y="1452"/>
                    </a:cubicBezTo>
                    <a:cubicBezTo>
                      <a:pt x="893" y="1452"/>
                      <a:pt x="893" y="1452"/>
                      <a:pt x="893" y="1452"/>
                    </a:cubicBezTo>
                    <a:cubicBezTo>
                      <a:pt x="893" y="1320"/>
                      <a:pt x="893" y="1320"/>
                      <a:pt x="893" y="1320"/>
                    </a:cubicBezTo>
                    <a:cubicBezTo>
                      <a:pt x="895" y="1229"/>
                      <a:pt x="939" y="1169"/>
                      <a:pt x="982" y="1111"/>
                    </a:cubicBezTo>
                    <a:cubicBezTo>
                      <a:pt x="1035" y="1040"/>
                      <a:pt x="1089" y="966"/>
                      <a:pt x="1089" y="815"/>
                    </a:cubicBezTo>
                    <a:close/>
                  </a:path>
                </a:pathLst>
              </a:custGeom>
              <a:solidFill>
                <a:schemeClr val="tx1"/>
              </a:solidFill>
              <a:ln>
                <a:noFill/>
              </a:ln>
            </p:spPr>
            <p:txBody>
              <a:bodyPr vert="horz" wrap="square" lIns="91440" tIns="36000" rIns="91440" bIns="36000" numCol="1" anchor="ctr"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0" name="Freeform 19"/>
              <p:cNvSpPr>
                <a:spLocks noEditPoints="1"/>
              </p:cNvSpPr>
              <p:nvPr/>
            </p:nvSpPr>
            <p:spPr bwMode="auto">
              <a:xfrm>
                <a:off x="3591856" y="7928564"/>
                <a:ext cx="269415" cy="211867"/>
              </a:xfrm>
              <a:custGeom>
                <a:avLst/>
                <a:gdLst>
                  <a:gd name="T0" fmla="*/ 810 w 1469"/>
                  <a:gd name="T1" fmla="*/ 1437 h 1497"/>
                  <a:gd name="T2" fmla="*/ 607 w 1469"/>
                  <a:gd name="T3" fmla="*/ 1241 h 1497"/>
                  <a:gd name="T4" fmla="*/ 862 w 1469"/>
                  <a:gd name="T5" fmla="*/ 927 h 1497"/>
                  <a:gd name="T6" fmla="*/ 1215 w 1469"/>
                  <a:gd name="T7" fmla="*/ 1060 h 1497"/>
                  <a:gd name="T8" fmla="*/ 1355 w 1469"/>
                  <a:gd name="T9" fmla="*/ 774 h 1497"/>
                  <a:gd name="T10" fmla="*/ 1469 w 1469"/>
                  <a:gd name="T11" fmla="*/ 1062 h 1497"/>
                  <a:gd name="T12" fmla="*/ 1422 w 1469"/>
                  <a:gd name="T13" fmla="*/ 1223 h 1497"/>
                  <a:gd name="T14" fmla="*/ 1387 w 1469"/>
                  <a:gd name="T15" fmla="*/ 1336 h 1497"/>
                  <a:gd name="T16" fmla="*/ 871 w 1469"/>
                  <a:gd name="T17" fmla="*/ 1363 h 1497"/>
                  <a:gd name="T18" fmla="*/ 683 w 1469"/>
                  <a:gd name="T19" fmla="*/ 1214 h 1497"/>
                  <a:gd name="T20" fmla="*/ 799 w 1469"/>
                  <a:gd name="T21" fmla="*/ 1326 h 1497"/>
                  <a:gd name="T22" fmla="*/ 1325 w 1469"/>
                  <a:gd name="T23" fmla="*/ 1291 h 1497"/>
                  <a:gd name="T24" fmla="*/ 1353 w 1469"/>
                  <a:gd name="T25" fmla="*/ 1202 h 1497"/>
                  <a:gd name="T26" fmla="*/ 1393 w 1469"/>
                  <a:gd name="T27" fmla="*/ 1048 h 1497"/>
                  <a:gd name="T28" fmla="*/ 1224 w 1469"/>
                  <a:gd name="T29" fmla="*/ 914 h 1497"/>
                  <a:gd name="T30" fmla="*/ 790 w 1469"/>
                  <a:gd name="T31" fmla="*/ 1132 h 1497"/>
                  <a:gd name="T32" fmla="*/ 683 w 1469"/>
                  <a:gd name="T33" fmla="*/ 1214 h 1497"/>
                  <a:gd name="T34" fmla="*/ 265 w 1469"/>
                  <a:gd name="T35" fmla="*/ 1293 h 1497"/>
                  <a:gd name="T36" fmla="*/ 231 w 1469"/>
                  <a:gd name="T37" fmla="*/ 1282 h 1497"/>
                  <a:gd name="T38" fmla="*/ 98 w 1469"/>
                  <a:gd name="T39" fmla="*/ 1163 h 1497"/>
                  <a:gd name="T40" fmla="*/ 0 w 1469"/>
                  <a:gd name="T41" fmla="*/ 1075 h 1497"/>
                  <a:gd name="T42" fmla="*/ 153 w 1469"/>
                  <a:gd name="T43" fmla="*/ 749 h 1497"/>
                  <a:gd name="T44" fmla="*/ 203 w 1469"/>
                  <a:gd name="T45" fmla="*/ 644 h 1497"/>
                  <a:gd name="T46" fmla="*/ 96 w 1469"/>
                  <a:gd name="T47" fmla="*/ 558 h 1497"/>
                  <a:gd name="T48" fmla="*/ 440 w 1469"/>
                  <a:gd name="T49" fmla="*/ 429 h 1497"/>
                  <a:gd name="T50" fmla="*/ 615 w 1469"/>
                  <a:gd name="T51" fmla="*/ 794 h 1497"/>
                  <a:gd name="T52" fmla="*/ 524 w 1469"/>
                  <a:gd name="T53" fmla="*/ 750 h 1497"/>
                  <a:gd name="T54" fmla="*/ 481 w 1469"/>
                  <a:gd name="T55" fmla="*/ 765 h 1497"/>
                  <a:gd name="T56" fmla="*/ 344 w 1469"/>
                  <a:gd name="T57" fmla="*/ 1055 h 1497"/>
                  <a:gd name="T58" fmla="*/ 538 w 1469"/>
                  <a:gd name="T59" fmla="*/ 1304 h 1497"/>
                  <a:gd name="T60" fmla="*/ 467 w 1469"/>
                  <a:gd name="T61" fmla="*/ 1229 h 1497"/>
                  <a:gd name="T62" fmla="*/ 229 w 1469"/>
                  <a:gd name="T63" fmla="*/ 1129 h 1497"/>
                  <a:gd name="T64" fmla="*/ 416 w 1469"/>
                  <a:gd name="T65" fmla="*/ 734 h 1497"/>
                  <a:gd name="T66" fmla="*/ 485 w 1469"/>
                  <a:gd name="T67" fmla="*/ 652 h 1497"/>
                  <a:gd name="T68" fmla="*/ 280 w 1469"/>
                  <a:gd name="T69" fmla="*/ 565 h 1497"/>
                  <a:gd name="T70" fmla="*/ 269 w 1469"/>
                  <a:gd name="T71" fmla="*/ 674 h 1497"/>
                  <a:gd name="T72" fmla="*/ 219 w 1469"/>
                  <a:gd name="T73" fmla="*/ 780 h 1497"/>
                  <a:gd name="T74" fmla="*/ 146 w 1469"/>
                  <a:gd name="T75" fmla="*/ 1110 h 1497"/>
                  <a:gd name="T76" fmla="*/ 269 w 1469"/>
                  <a:gd name="T77" fmla="*/ 1220 h 1497"/>
                  <a:gd name="T78" fmla="*/ 1188 w 1469"/>
                  <a:gd name="T79" fmla="*/ 766 h 1497"/>
                  <a:gd name="T80" fmla="*/ 875 w 1469"/>
                  <a:gd name="T81" fmla="*/ 622 h 1497"/>
                  <a:gd name="T82" fmla="*/ 913 w 1469"/>
                  <a:gd name="T83" fmla="*/ 600 h 1497"/>
                  <a:gd name="T84" fmla="*/ 627 w 1469"/>
                  <a:gd name="T85" fmla="*/ 457 h 1497"/>
                  <a:gd name="T86" fmla="*/ 587 w 1469"/>
                  <a:gd name="T87" fmla="*/ 94 h 1497"/>
                  <a:gd name="T88" fmla="*/ 617 w 1469"/>
                  <a:gd name="T89" fmla="*/ 71 h 1497"/>
                  <a:gd name="T90" fmla="*/ 781 w 1469"/>
                  <a:gd name="T91" fmla="*/ 32 h 1497"/>
                  <a:gd name="T92" fmla="*/ 919 w 1469"/>
                  <a:gd name="T93" fmla="*/ 0 h 1497"/>
                  <a:gd name="T94" fmla="*/ 1128 w 1469"/>
                  <a:gd name="T95" fmla="*/ 367 h 1497"/>
                  <a:gd name="T96" fmla="*/ 1288 w 1469"/>
                  <a:gd name="T97" fmla="*/ 375 h 1497"/>
                  <a:gd name="T98" fmla="*/ 1197 w 1469"/>
                  <a:gd name="T99" fmla="*/ 731 h 1497"/>
                  <a:gd name="T100" fmla="*/ 988 w 1469"/>
                  <a:gd name="T101" fmla="*/ 640 h 1497"/>
                  <a:gd name="T102" fmla="*/ 1176 w 1469"/>
                  <a:gd name="T103" fmla="*/ 522 h 1497"/>
                  <a:gd name="T104" fmla="*/ 1066 w 1469"/>
                  <a:gd name="T105" fmla="*/ 402 h 1497"/>
                  <a:gd name="T106" fmla="*/ 883 w 1469"/>
                  <a:gd name="T107" fmla="*/ 83 h 1497"/>
                  <a:gd name="T108" fmla="*/ 789 w 1469"/>
                  <a:gd name="T109" fmla="*/ 104 h 1497"/>
                  <a:gd name="T110" fmla="*/ 640 w 1469"/>
                  <a:gd name="T111" fmla="*/ 143 h 1497"/>
                  <a:gd name="T112" fmla="*/ 608 w 1469"/>
                  <a:gd name="T113" fmla="*/ 356 h 1497"/>
                  <a:gd name="T114" fmla="*/ 1012 w 1469"/>
                  <a:gd name="T115" fmla="*/ 627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69" h="1497">
                    <a:moveTo>
                      <a:pt x="871" y="1497"/>
                    </a:moveTo>
                    <a:cubicBezTo>
                      <a:pt x="810" y="1437"/>
                      <a:pt x="810" y="1437"/>
                      <a:pt x="810" y="1437"/>
                    </a:cubicBezTo>
                    <a:cubicBezTo>
                      <a:pt x="777" y="1406"/>
                      <a:pt x="739" y="1368"/>
                      <a:pt x="702" y="1333"/>
                    </a:cubicBezTo>
                    <a:cubicBezTo>
                      <a:pt x="665" y="1297"/>
                      <a:pt x="631" y="1263"/>
                      <a:pt x="607" y="1241"/>
                    </a:cubicBezTo>
                    <a:cubicBezTo>
                      <a:pt x="582" y="1215"/>
                      <a:pt x="582" y="1215"/>
                      <a:pt x="582" y="1215"/>
                    </a:cubicBezTo>
                    <a:cubicBezTo>
                      <a:pt x="862" y="927"/>
                      <a:pt x="862" y="927"/>
                      <a:pt x="862" y="927"/>
                    </a:cubicBezTo>
                    <a:cubicBezTo>
                      <a:pt x="862" y="1060"/>
                      <a:pt x="862" y="1060"/>
                      <a:pt x="862" y="1060"/>
                    </a:cubicBezTo>
                    <a:cubicBezTo>
                      <a:pt x="1215" y="1060"/>
                      <a:pt x="1215" y="1060"/>
                      <a:pt x="1215" y="1060"/>
                    </a:cubicBezTo>
                    <a:cubicBezTo>
                      <a:pt x="1127" y="880"/>
                      <a:pt x="1127" y="880"/>
                      <a:pt x="1127" y="880"/>
                    </a:cubicBezTo>
                    <a:cubicBezTo>
                      <a:pt x="1355" y="774"/>
                      <a:pt x="1355" y="774"/>
                      <a:pt x="1355" y="774"/>
                    </a:cubicBezTo>
                    <a:cubicBezTo>
                      <a:pt x="1462" y="1026"/>
                      <a:pt x="1462" y="1026"/>
                      <a:pt x="1462" y="1026"/>
                    </a:cubicBezTo>
                    <a:cubicBezTo>
                      <a:pt x="1469" y="1062"/>
                      <a:pt x="1469" y="1062"/>
                      <a:pt x="1469" y="1062"/>
                    </a:cubicBezTo>
                    <a:cubicBezTo>
                      <a:pt x="1467" y="1070"/>
                      <a:pt x="1467" y="1070"/>
                      <a:pt x="1467" y="1070"/>
                    </a:cubicBezTo>
                    <a:cubicBezTo>
                      <a:pt x="1459" y="1102"/>
                      <a:pt x="1437" y="1175"/>
                      <a:pt x="1422" y="1223"/>
                    </a:cubicBezTo>
                    <a:cubicBezTo>
                      <a:pt x="1421" y="1225"/>
                      <a:pt x="1421" y="1225"/>
                      <a:pt x="1421" y="1225"/>
                    </a:cubicBezTo>
                    <a:cubicBezTo>
                      <a:pt x="1403" y="1282"/>
                      <a:pt x="1393" y="1315"/>
                      <a:pt x="1387" y="1336"/>
                    </a:cubicBezTo>
                    <a:cubicBezTo>
                      <a:pt x="1380" y="1363"/>
                      <a:pt x="1380" y="1363"/>
                      <a:pt x="1380" y="1363"/>
                    </a:cubicBezTo>
                    <a:cubicBezTo>
                      <a:pt x="871" y="1363"/>
                      <a:pt x="871" y="1363"/>
                      <a:pt x="871" y="1363"/>
                    </a:cubicBezTo>
                    <a:lnTo>
                      <a:pt x="871" y="1497"/>
                    </a:lnTo>
                    <a:close/>
                    <a:moveTo>
                      <a:pt x="683" y="1214"/>
                    </a:moveTo>
                    <a:cubicBezTo>
                      <a:pt x="703" y="1234"/>
                      <a:pt x="727" y="1257"/>
                      <a:pt x="752" y="1281"/>
                    </a:cubicBezTo>
                    <a:cubicBezTo>
                      <a:pt x="768" y="1296"/>
                      <a:pt x="784" y="1311"/>
                      <a:pt x="799" y="1326"/>
                    </a:cubicBezTo>
                    <a:cubicBezTo>
                      <a:pt x="799" y="1291"/>
                      <a:pt x="799" y="1291"/>
                      <a:pt x="799" y="1291"/>
                    </a:cubicBezTo>
                    <a:cubicBezTo>
                      <a:pt x="1325" y="1291"/>
                      <a:pt x="1325" y="1291"/>
                      <a:pt x="1325" y="1291"/>
                    </a:cubicBezTo>
                    <a:cubicBezTo>
                      <a:pt x="1332" y="1270"/>
                      <a:pt x="1340" y="1242"/>
                      <a:pt x="1352" y="1204"/>
                    </a:cubicBezTo>
                    <a:cubicBezTo>
                      <a:pt x="1353" y="1202"/>
                      <a:pt x="1353" y="1202"/>
                      <a:pt x="1353" y="1202"/>
                    </a:cubicBezTo>
                    <a:cubicBezTo>
                      <a:pt x="1366" y="1161"/>
                      <a:pt x="1386" y="1094"/>
                      <a:pt x="1395" y="1061"/>
                    </a:cubicBezTo>
                    <a:cubicBezTo>
                      <a:pt x="1393" y="1048"/>
                      <a:pt x="1393" y="1048"/>
                      <a:pt x="1393" y="1048"/>
                    </a:cubicBezTo>
                    <a:cubicBezTo>
                      <a:pt x="1318" y="871"/>
                      <a:pt x="1318" y="871"/>
                      <a:pt x="1318" y="871"/>
                    </a:cubicBezTo>
                    <a:cubicBezTo>
                      <a:pt x="1224" y="914"/>
                      <a:pt x="1224" y="914"/>
                      <a:pt x="1224" y="914"/>
                    </a:cubicBezTo>
                    <a:cubicBezTo>
                      <a:pt x="1330" y="1132"/>
                      <a:pt x="1330" y="1132"/>
                      <a:pt x="1330" y="1132"/>
                    </a:cubicBezTo>
                    <a:cubicBezTo>
                      <a:pt x="790" y="1132"/>
                      <a:pt x="790" y="1132"/>
                      <a:pt x="790" y="1132"/>
                    </a:cubicBezTo>
                    <a:cubicBezTo>
                      <a:pt x="790" y="1104"/>
                      <a:pt x="790" y="1104"/>
                      <a:pt x="790" y="1104"/>
                    </a:cubicBezTo>
                    <a:lnTo>
                      <a:pt x="683" y="1214"/>
                    </a:lnTo>
                    <a:close/>
                    <a:moveTo>
                      <a:pt x="538" y="1304"/>
                    </a:moveTo>
                    <a:cubicBezTo>
                      <a:pt x="265" y="1293"/>
                      <a:pt x="265" y="1293"/>
                      <a:pt x="265" y="1293"/>
                    </a:cubicBezTo>
                    <a:cubicBezTo>
                      <a:pt x="238" y="1287"/>
                      <a:pt x="238" y="1287"/>
                      <a:pt x="238" y="1287"/>
                    </a:cubicBezTo>
                    <a:cubicBezTo>
                      <a:pt x="231" y="1282"/>
                      <a:pt x="231" y="1282"/>
                      <a:pt x="231" y="1282"/>
                    </a:cubicBezTo>
                    <a:cubicBezTo>
                      <a:pt x="209" y="1265"/>
                      <a:pt x="158" y="1218"/>
                      <a:pt x="106" y="1171"/>
                    </a:cubicBezTo>
                    <a:cubicBezTo>
                      <a:pt x="98" y="1163"/>
                      <a:pt x="98" y="1163"/>
                      <a:pt x="98" y="1163"/>
                    </a:cubicBezTo>
                    <a:cubicBezTo>
                      <a:pt x="61" y="1129"/>
                      <a:pt x="36" y="1107"/>
                      <a:pt x="20" y="1093"/>
                    </a:cubicBezTo>
                    <a:cubicBezTo>
                      <a:pt x="0" y="1075"/>
                      <a:pt x="0" y="1075"/>
                      <a:pt x="0" y="1075"/>
                    </a:cubicBezTo>
                    <a:cubicBezTo>
                      <a:pt x="11" y="1050"/>
                      <a:pt x="11" y="1050"/>
                      <a:pt x="11" y="1050"/>
                    </a:cubicBezTo>
                    <a:cubicBezTo>
                      <a:pt x="47" y="975"/>
                      <a:pt x="111" y="840"/>
                      <a:pt x="153" y="749"/>
                    </a:cubicBezTo>
                    <a:cubicBezTo>
                      <a:pt x="180" y="694"/>
                      <a:pt x="180" y="694"/>
                      <a:pt x="180" y="694"/>
                    </a:cubicBezTo>
                    <a:cubicBezTo>
                      <a:pt x="194" y="664"/>
                      <a:pt x="203" y="644"/>
                      <a:pt x="203" y="644"/>
                    </a:cubicBezTo>
                    <a:cubicBezTo>
                      <a:pt x="217" y="615"/>
                      <a:pt x="217" y="615"/>
                      <a:pt x="217" y="615"/>
                    </a:cubicBezTo>
                    <a:cubicBezTo>
                      <a:pt x="96" y="558"/>
                      <a:pt x="96" y="558"/>
                      <a:pt x="96" y="558"/>
                    </a:cubicBezTo>
                    <a:cubicBezTo>
                      <a:pt x="175" y="528"/>
                      <a:pt x="175" y="528"/>
                      <a:pt x="175" y="528"/>
                    </a:cubicBezTo>
                    <a:cubicBezTo>
                      <a:pt x="258" y="497"/>
                      <a:pt x="377" y="452"/>
                      <a:pt x="440" y="429"/>
                    </a:cubicBezTo>
                    <a:cubicBezTo>
                      <a:pt x="473" y="416"/>
                      <a:pt x="473" y="416"/>
                      <a:pt x="473" y="416"/>
                    </a:cubicBezTo>
                    <a:cubicBezTo>
                      <a:pt x="615" y="794"/>
                      <a:pt x="615" y="794"/>
                      <a:pt x="615" y="794"/>
                    </a:cubicBezTo>
                    <a:cubicBezTo>
                      <a:pt x="534" y="755"/>
                      <a:pt x="534" y="755"/>
                      <a:pt x="534" y="755"/>
                    </a:cubicBezTo>
                    <a:cubicBezTo>
                      <a:pt x="527" y="752"/>
                      <a:pt x="524" y="750"/>
                      <a:pt x="524" y="750"/>
                    </a:cubicBezTo>
                    <a:cubicBezTo>
                      <a:pt x="495" y="736"/>
                      <a:pt x="495" y="736"/>
                      <a:pt x="495" y="736"/>
                    </a:cubicBezTo>
                    <a:cubicBezTo>
                      <a:pt x="481" y="765"/>
                      <a:pt x="481" y="765"/>
                      <a:pt x="481" y="765"/>
                    </a:cubicBezTo>
                    <a:cubicBezTo>
                      <a:pt x="481" y="765"/>
                      <a:pt x="470" y="787"/>
                      <a:pt x="455" y="820"/>
                    </a:cubicBezTo>
                    <a:cubicBezTo>
                      <a:pt x="344" y="1055"/>
                      <a:pt x="344" y="1055"/>
                      <a:pt x="344" y="1055"/>
                    </a:cubicBezTo>
                    <a:cubicBezTo>
                      <a:pt x="540" y="1053"/>
                      <a:pt x="540" y="1053"/>
                      <a:pt x="540" y="1053"/>
                    </a:cubicBezTo>
                    <a:lnTo>
                      <a:pt x="538" y="1304"/>
                    </a:lnTo>
                    <a:close/>
                    <a:moveTo>
                      <a:pt x="275" y="1222"/>
                    </a:moveTo>
                    <a:cubicBezTo>
                      <a:pt x="467" y="1229"/>
                      <a:pt x="467" y="1229"/>
                      <a:pt x="467" y="1229"/>
                    </a:cubicBezTo>
                    <a:cubicBezTo>
                      <a:pt x="467" y="1126"/>
                      <a:pt x="467" y="1126"/>
                      <a:pt x="467" y="1126"/>
                    </a:cubicBezTo>
                    <a:cubicBezTo>
                      <a:pt x="229" y="1129"/>
                      <a:pt x="229" y="1129"/>
                      <a:pt x="229" y="1129"/>
                    </a:cubicBezTo>
                    <a:cubicBezTo>
                      <a:pt x="389" y="789"/>
                      <a:pt x="389" y="789"/>
                      <a:pt x="389" y="789"/>
                    </a:cubicBezTo>
                    <a:cubicBezTo>
                      <a:pt x="405" y="756"/>
                      <a:pt x="416" y="734"/>
                      <a:pt x="416" y="734"/>
                    </a:cubicBezTo>
                    <a:cubicBezTo>
                      <a:pt x="461" y="640"/>
                      <a:pt x="461" y="640"/>
                      <a:pt x="461" y="640"/>
                    </a:cubicBezTo>
                    <a:cubicBezTo>
                      <a:pt x="485" y="652"/>
                      <a:pt x="485" y="652"/>
                      <a:pt x="485" y="652"/>
                    </a:cubicBezTo>
                    <a:cubicBezTo>
                      <a:pt x="431" y="509"/>
                      <a:pt x="431" y="509"/>
                      <a:pt x="431" y="509"/>
                    </a:cubicBezTo>
                    <a:cubicBezTo>
                      <a:pt x="388" y="525"/>
                      <a:pt x="333" y="545"/>
                      <a:pt x="280" y="565"/>
                    </a:cubicBezTo>
                    <a:cubicBezTo>
                      <a:pt x="312" y="580"/>
                      <a:pt x="312" y="580"/>
                      <a:pt x="312" y="580"/>
                    </a:cubicBezTo>
                    <a:cubicBezTo>
                      <a:pt x="269" y="674"/>
                      <a:pt x="269" y="674"/>
                      <a:pt x="269" y="674"/>
                    </a:cubicBezTo>
                    <a:cubicBezTo>
                      <a:pt x="268" y="675"/>
                      <a:pt x="259" y="695"/>
                      <a:pt x="245" y="725"/>
                    </a:cubicBezTo>
                    <a:cubicBezTo>
                      <a:pt x="219" y="780"/>
                      <a:pt x="219" y="780"/>
                      <a:pt x="219" y="780"/>
                    </a:cubicBezTo>
                    <a:cubicBezTo>
                      <a:pt x="180" y="862"/>
                      <a:pt x="125" y="979"/>
                      <a:pt x="88" y="1057"/>
                    </a:cubicBezTo>
                    <a:cubicBezTo>
                      <a:pt x="103" y="1070"/>
                      <a:pt x="121" y="1087"/>
                      <a:pt x="146" y="1110"/>
                    </a:cubicBezTo>
                    <a:cubicBezTo>
                      <a:pt x="155" y="1118"/>
                      <a:pt x="155" y="1118"/>
                      <a:pt x="155" y="1118"/>
                    </a:cubicBezTo>
                    <a:cubicBezTo>
                      <a:pt x="182" y="1142"/>
                      <a:pt x="242" y="1198"/>
                      <a:pt x="269" y="1220"/>
                    </a:cubicBezTo>
                    <a:lnTo>
                      <a:pt x="275" y="1222"/>
                    </a:lnTo>
                    <a:close/>
                    <a:moveTo>
                      <a:pt x="1188" y="766"/>
                    </a:moveTo>
                    <a:cubicBezTo>
                      <a:pt x="798" y="666"/>
                      <a:pt x="798" y="666"/>
                      <a:pt x="798" y="666"/>
                    </a:cubicBezTo>
                    <a:cubicBezTo>
                      <a:pt x="875" y="622"/>
                      <a:pt x="875" y="622"/>
                      <a:pt x="875" y="622"/>
                    </a:cubicBezTo>
                    <a:cubicBezTo>
                      <a:pt x="881" y="618"/>
                      <a:pt x="885" y="616"/>
                      <a:pt x="886" y="616"/>
                    </a:cubicBezTo>
                    <a:cubicBezTo>
                      <a:pt x="913" y="600"/>
                      <a:pt x="913" y="600"/>
                      <a:pt x="913" y="600"/>
                    </a:cubicBezTo>
                    <a:cubicBezTo>
                      <a:pt x="738" y="293"/>
                      <a:pt x="738" y="293"/>
                      <a:pt x="738" y="293"/>
                    </a:cubicBezTo>
                    <a:cubicBezTo>
                      <a:pt x="627" y="457"/>
                      <a:pt x="627" y="457"/>
                      <a:pt x="627" y="457"/>
                    </a:cubicBezTo>
                    <a:cubicBezTo>
                      <a:pt x="421" y="311"/>
                      <a:pt x="421" y="311"/>
                      <a:pt x="421" y="311"/>
                    </a:cubicBezTo>
                    <a:cubicBezTo>
                      <a:pt x="587" y="94"/>
                      <a:pt x="587" y="94"/>
                      <a:pt x="587" y="94"/>
                    </a:cubicBezTo>
                    <a:cubicBezTo>
                      <a:pt x="610" y="73"/>
                      <a:pt x="610" y="73"/>
                      <a:pt x="610" y="73"/>
                    </a:cubicBezTo>
                    <a:cubicBezTo>
                      <a:pt x="617" y="71"/>
                      <a:pt x="617" y="71"/>
                      <a:pt x="617" y="71"/>
                    </a:cubicBezTo>
                    <a:cubicBezTo>
                      <a:pt x="647" y="62"/>
                      <a:pt x="720" y="46"/>
                      <a:pt x="774" y="34"/>
                    </a:cubicBezTo>
                    <a:cubicBezTo>
                      <a:pt x="781" y="32"/>
                      <a:pt x="781" y="32"/>
                      <a:pt x="781" y="32"/>
                    </a:cubicBezTo>
                    <a:cubicBezTo>
                      <a:pt x="833" y="21"/>
                      <a:pt x="869" y="13"/>
                      <a:pt x="892" y="7"/>
                    </a:cubicBezTo>
                    <a:cubicBezTo>
                      <a:pt x="919" y="0"/>
                      <a:pt x="919" y="0"/>
                      <a:pt x="919" y="0"/>
                    </a:cubicBezTo>
                    <a:cubicBezTo>
                      <a:pt x="1001" y="145"/>
                      <a:pt x="1001" y="145"/>
                      <a:pt x="1001" y="145"/>
                    </a:cubicBezTo>
                    <a:cubicBezTo>
                      <a:pt x="1048" y="226"/>
                      <a:pt x="1100" y="317"/>
                      <a:pt x="1128" y="367"/>
                    </a:cubicBezTo>
                    <a:cubicBezTo>
                      <a:pt x="1171" y="442"/>
                      <a:pt x="1171" y="442"/>
                      <a:pt x="1171" y="442"/>
                    </a:cubicBezTo>
                    <a:cubicBezTo>
                      <a:pt x="1288" y="375"/>
                      <a:pt x="1288" y="375"/>
                      <a:pt x="1288" y="375"/>
                    </a:cubicBezTo>
                    <a:cubicBezTo>
                      <a:pt x="1257" y="494"/>
                      <a:pt x="1257" y="494"/>
                      <a:pt x="1257" y="494"/>
                    </a:cubicBezTo>
                    <a:cubicBezTo>
                      <a:pt x="1237" y="575"/>
                      <a:pt x="1211" y="676"/>
                      <a:pt x="1197" y="731"/>
                    </a:cubicBezTo>
                    <a:lnTo>
                      <a:pt x="1188" y="766"/>
                    </a:lnTo>
                    <a:close/>
                    <a:moveTo>
                      <a:pt x="988" y="640"/>
                    </a:moveTo>
                    <a:cubicBezTo>
                      <a:pt x="1136" y="678"/>
                      <a:pt x="1136" y="678"/>
                      <a:pt x="1136" y="678"/>
                    </a:cubicBezTo>
                    <a:cubicBezTo>
                      <a:pt x="1147" y="634"/>
                      <a:pt x="1162" y="577"/>
                      <a:pt x="1176" y="522"/>
                    </a:cubicBezTo>
                    <a:cubicBezTo>
                      <a:pt x="1145" y="540"/>
                      <a:pt x="1145" y="540"/>
                      <a:pt x="1145" y="540"/>
                    </a:cubicBezTo>
                    <a:cubicBezTo>
                      <a:pt x="1066" y="402"/>
                      <a:pt x="1066" y="402"/>
                      <a:pt x="1066" y="402"/>
                    </a:cubicBezTo>
                    <a:cubicBezTo>
                      <a:pt x="1038" y="353"/>
                      <a:pt x="986" y="262"/>
                      <a:pt x="939" y="181"/>
                    </a:cubicBezTo>
                    <a:cubicBezTo>
                      <a:pt x="883" y="83"/>
                      <a:pt x="883" y="83"/>
                      <a:pt x="883" y="83"/>
                    </a:cubicBezTo>
                    <a:cubicBezTo>
                      <a:pt x="861" y="88"/>
                      <a:pt x="832" y="95"/>
                      <a:pt x="796" y="103"/>
                    </a:cubicBezTo>
                    <a:cubicBezTo>
                      <a:pt x="789" y="104"/>
                      <a:pt x="789" y="104"/>
                      <a:pt x="789" y="104"/>
                    </a:cubicBezTo>
                    <a:cubicBezTo>
                      <a:pt x="744" y="114"/>
                      <a:pt x="677" y="129"/>
                      <a:pt x="646" y="138"/>
                    </a:cubicBezTo>
                    <a:cubicBezTo>
                      <a:pt x="640" y="143"/>
                      <a:pt x="640" y="143"/>
                      <a:pt x="640" y="143"/>
                    </a:cubicBezTo>
                    <a:cubicBezTo>
                      <a:pt x="524" y="296"/>
                      <a:pt x="524" y="296"/>
                      <a:pt x="524" y="296"/>
                    </a:cubicBezTo>
                    <a:cubicBezTo>
                      <a:pt x="608" y="356"/>
                      <a:pt x="608" y="356"/>
                      <a:pt x="608" y="356"/>
                    </a:cubicBezTo>
                    <a:cubicBezTo>
                      <a:pt x="743" y="158"/>
                      <a:pt x="743" y="158"/>
                      <a:pt x="743" y="158"/>
                    </a:cubicBezTo>
                    <a:cubicBezTo>
                      <a:pt x="1012" y="627"/>
                      <a:pt x="1012" y="627"/>
                      <a:pt x="1012" y="627"/>
                    </a:cubicBezTo>
                    <a:lnTo>
                      <a:pt x="988" y="640"/>
                    </a:lnTo>
                    <a:close/>
                  </a:path>
                </a:pathLst>
              </a:custGeom>
              <a:solidFill>
                <a:schemeClr val="tx1"/>
              </a:solidFill>
              <a:ln>
                <a:noFill/>
              </a:ln>
              <a:extLst/>
            </p:spPr>
            <p:txBody>
              <a:bodyPr vert="horz" wrap="square" lIns="91440" tIns="36000" rIns="91440" bIns="36000" numCol="1" anchor="ctr"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Freeform 21"/>
              <p:cNvSpPr>
                <a:spLocks noEditPoints="1"/>
              </p:cNvSpPr>
              <p:nvPr/>
            </p:nvSpPr>
            <p:spPr bwMode="auto">
              <a:xfrm>
                <a:off x="5154851" y="7948911"/>
                <a:ext cx="217706" cy="191520"/>
              </a:xfrm>
              <a:custGeom>
                <a:avLst/>
                <a:gdLst>
                  <a:gd name="T0" fmla="*/ 1402 w 1673"/>
                  <a:gd name="T1" fmla="*/ 1887 h 1984"/>
                  <a:gd name="T2" fmla="*/ 1064 w 1673"/>
                  <a:gd name="T3" fmla="*/ 1967 h 1984"/>
                  <a:gd name="T4" fmla="*/ 668 w 1673"/>
                  <a:gd name="T5" fmla="*/ 1973 h 1984"/>
                  <a:gd name="T6" fmla="*/ 294 w 1673"/>
                  <a:gd name="T7" fmla="*/ 1901 h 1984"/>
                  <a:gd name="T8" fmla="*/ 299 w 1673"/>
                  <a:gd name="T9" fmla="*/ 1813 h 1984"/>
                  <a:gd name="T10" fmla="*/ 673 w 1673"/>
                  <a:gd name="T11" fmla="*/ 1702 h 1984"/>
                  <a:gd name="T12" fmla="*/ 761 w 1673"/>
                  <a:gd name="T13" fmla="*/ 1704 h 1984"/>
                  <a:gd name="T14" fmla="*/ 923 w 1673"/>
                  <a:gd name="T15" fmla="*/ 503 h 1984"/>
                  <a:gd name="T16" fmla="*/ 756 w 1673"/>
                  <a:gd name="T17" fmla="*/ 1106 h 1984"/>
                  <a:gd name="T18" fmla="*/ 1177 w 1673"/>
                  <a:gd name="T19" fmla="*/ 861 h 1984"/>
                  <a:gd name="T20" fmla="*/ 856 w 1673"/>
                  <a:gd name="T21" fmla="*/ 1150 h 1984"/>
                  <a:gd name="T22" fmla="*/ 772 w 1673"/>
                  <a:gd name="T23" fmla="*/ 1305 h 1984"/>
                  <a:gd name="T24" fmla="*/ 833 w 1673"/>
                  <a:gd name="T25" fmla="*/ 1579 h 1984"/>
                  <a:gd name="T26" fmla="*/ 1057 w 1673"/>
                  <a:gd name="T27" fmla="*/ 1748 h 1984"/>
                  <a:gd name="T28" fmla="*/ 1402 w 1673"/>
                  <a:gd name="T29" fmla="*/ 1887 h 1984"/>
                  <a:gd name="T30" fmla="*/ 586 w 1673"/>
                  <a:gd name="T31" fmla="*/ 511 h 1984"/>
                  <a:gd name="T32" fmla="*/ 560 w 1673"/>
                  <a:gd name="T33" fmla="*/ 355 h 1984"/>
                  <a:gd name="T34" fmla="*/ 679 w 1673"/>
                  <a:gd name="T35" fmla="*/ 456 h 1984"/>
                  <a:gd name="T36" fmla="*/ 669 w 1673"/>
                  <a:gd name="T37" fmla="*/ 271 h 1984"/>
                  <a:gd name="T38" fmla="*/ 424 w 1673"/>
                  <a:gd name="T39" fmla="*/ 94 h 1984"/>
                  <a:gd name="T40" fmla="*/ 430 w 1673"/>
                  <a:gd name="T41" fmla="*/ 396 h 1984"/>
                  <a:gd name="T42" fmla="*/ 586 w 1673"/>
                  <a:gd name="T43" fmla="*/ 511 h 1984"/>
                  <a:gd name="T44" fmla="*/ 1029 w 1673"/>
                  <a:gd name="T45" fmla="*/ 273 h 1984"/>
                  <a:gd name="T46" fmla="*/ 1029 w 1673"/>
                  <a:gd name="T47" fmla="*/ 429 h 1984"/>
                  <a:gd name="T48" fmla="*/ 1163 w 1673"/>
                  <a:gd name="T49" fmla="*/ 301 h 1984"/>
                  <a:gd name="T50" fmla="*/ 1140 w 1673"/>
                  <a:gd name="T51" fmla="*/ 0 h 1984"/>
                  <a:gd name="T52" fmla="*/ 914 w 1673"/>
                  <a:gd name="T53" fmla="*/ 199 h 1984"/>
                  <a:gd name="T54" fmla="*/ 927 w 1673"/>
                  <a:gd name="T55" fmla="*/ 394 h 1984"/>
                  <a:gd name="T56" fmla="*/ 1029 w 1673"/>
                  <a:gd name="T57" fmla="*/ 273 h 1984"/>
                  <a:gd name="T58" fmla="*/ 1419 w 1673"/>
                  <a:gd name="T59" fmla="*/ 568 h 1984"/>
                  <a:gd name="T60" fmla="*/ 1323 w 1673"/>
                  <a:gd name="T61" fmla="*/ 691 h 1984"/>
                  <a:gd name="T62" fmla="*/ 1508 w 1673"/>
                  <a:gd name="T63" fmla="*/ 672 h 1984"/>
                  <a:gd name="T64" fmla="*/ 1673 w 1673"/>
                  <a:gd name="T65" fmla="*/ 419 h 1984"/>
                  <a:gd name="T66" fmla="*/ 1372 w 1673"/>
                  <a:gd name="T67" fmla="*/ 439 h 1984"/>
                  <a:gd name="T68" fmla="*/ 1264 w 1673"/>
                  <a:gd name="T69" fmla="*/ 601 h 1984"/>
                  <a:gd name="T70" fmla="*/ 1419 w 1673"/>
                  <a:gd name="T71" fmla="*/ 568 h 1984"/>
                  <a:gd name="T72" fmla="*/ 1452 w 1673"/>
                  <a:gd name="T73" fmla="*/ 1095 h 1984"/>
                  <a:gd name="T74" fmla="*/ 1259 w 1673"/>
                  <a:gd name="T75" fmla="*/ 1068 h 1984"/>
                  <a:gd name="T76" fmla="*/ 1357 w 1673"/>
                  <a:gd name="T77" fmla="*/ 1193 h 1984"/>
                  <a:gd name="T78" fmla="*/ 1203 w 1673"/>
                  <a:gd name="T79" fmla="*/ 1161 h 1984"/>
                  <a:gd name="T80" fmla="*/ 1302 w 1673"/>
                  <a:gd name="T81" fmla="*/ 1319 h 1984"/>
                  <a:gd name="T82" fmla="*/ 1601 w 1673"/>
                  <a:gd name="T83" fmla="*/ 1356 h 1984"/>
                  <a:gd name="T84" fmla="*/ 1452 w 1673"/>
                  <a:gd name="T85" fmla="*/ 1095 h 1984"/>
                  <a:gd name="T86" fmla="*/ 227 w 1673"/>
                  <a:gd name="T87" fmla="*/ 823 h 1984"/>
                  <a:gd name="T88" fmla="*/ 419 w 1673"/>
                  <a:gd name="T89" fmla="*/ 788 h 1984"/>
                  <a:gd name="T90" fmla="*/ 287 w 1673"/>
                  <a:gd name="T91" fmla="*/ 700 h 1984"/>
                  <a:gd name="T92" fmla="*/ 442 w 1673"/>
                  <a:gd name="T93" fmla="*/ 683 h 1984"/>
                  <a:gd name="T94" fmla="*/ 300 w 1673"/>
                  <a:gd name="T95" fmla="*/ 563 h 1984"/>
                  <a:gd name="T96" fmla="*/ 4 w 1673"/>
                  <a:gd name="T97" fmla="*/ 620 h 1984"/>
                  <a:gd name="T98" fmla="*/ 227 w 1673"/>
                  <a:gd name="T99" fmla="*/ 823 h 1984"/>
                  <a:gd name="T100" fmla="*/ 446 w 1673"/>
                  <a:gd name="T101" fmla="*/ 1205 h 1984"/>
                  <a:gd name="T102" fmla="*/ 289 w 1673"/>
                  <a:gd name="T103" fmla="*/ 1186 h 1984"/>
                  <a:gd name="T104" fmla="*/ 420 w 1673"/>
                  <a:gd name="T105" fmla="*/ 1101 h 1984"/>
                  <a:gd name="T106" fmla="*/ 239 w 1673"/>
                  <a:gd name="T107" fmla="*/ 1058 h 1984"/>
                  <a:gd name="T108" fmla="*/ 0 w 1673"/>
                  <a:gd name="T109" fmla="*/ 1243 h 1984"/>
                  <a:gd name="T110" fmla="*/ 291 w 1673"/>
                  <a:gd name="T111" fmla="*/ 1323 h 1984"/>
                  <a:gd name="T112" fmla="*/ 446 w 1673"/>
                  <a:gd name="T113" fmla="*/ 1205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3" h="1984">
                    <a:moveTo>
                      <a:pt x="1402" y="1887"/>
                    </a:moveTo>
                    <a:cubicBezTo>
                      <a:pt x="1279" y="1917"/>
                      <a:pt x="1173" y="1955"/>
                      <a:pt x="1064" y="1967"/>
                    </a:cubicBezTo>
                    <a:cubicBezTo>
                      <a:pt x="933" y="1982"/>
                      <a:pt x="799" y="1984"/>
                      <a:pt x="668" y="1973"/>
                    </a:cubicBezTo>
                    <a:cubicBezTo>
                      <a:pt x="542" y="1963"/>
                      <a:pt x="418" y="1930"/>
                      <a:pt x="294" y="1901"/>
                    </a:cubicBezTo>
                    <a:cubicBezTo>
                      <a:pt x="288" y="1900"/>
                      <a:pt x="284" y="1825"/>
                      <a:pt x="299" y="1813"/>
                    </a:cubicBezTo>
                    <a:cubicBezTo>
                      <a:pt x="425" y="1724"/>
                      <a:pt x="551" y="1594"/>
                      <a:pt x="673" y="1702"/>
                    </a:cubicBezTo>
                    <a:cubicBezTo>
                      <a:pt x="686" y="1714"/>
                      <a:pt x="710" y="1691"/>
                      <a:pt x="761" y="1704"/>
                    </a:cubicBezTo>
                    <a:cubicBezTo>
                      <a:pt x="537" y="1209"/>
                      <a:pt x="613" y="927"/>
                      <a:pt x="923" y="503"/>
                    </a:cubicBezTo>
                    <a:cubicBezTo>
                      <a:pt x="864" y="690"/>
                      <a:pt x="756" y="914"/>
                      <a:pt x="756" y="1106"/>
                    </a:cubicBezTo>
                    <a:cubicBezTo>
                      <a:pt x="760" y="1162"/>
                      <a:pt x="1044" y="948"/>
                      <a:pt x="1177" y="861"/>
                    </a:cubicBezTo>
                    <a:cubicBezTo>
                      <a:pt x="1097" y="999"/>
                      <a:pt x="991" y="1094"/>
                      <a:pt x="856" y="1150"/>
                    </a:cubicBezTo>
                    <a:cubicBezTo>
                      <a:pt x="776" y="1183"/>
                      <a:pt x="755" y="1229"/>
                      <a:pt x="772" y="1305"/>
                    </a:cubicBezTo>
                    <a:cubicBezTo>
                      <a:pt x="793" y="1397"/>
                      <a:pt x="806" y="1490"/>
                      <a:pt x="833" y="1579"/>
                    </a:cubicBezTo>
                    <a:cubicBezTo>
                      <a:pt x="866" y="1685"/>
                      <a:pt x="931" y="1746"/>
                      <a:pt x="1057" y="1748"/>
                    </a:cubicBezTo>
                    <a:cubicBezTo>
                      <a:pt x="1170" y="1750"/>
                      <a:pt x="1299" y="1741"/>
                      <a:pt x="1402" y="1887"/>
                    </a:cubicBezTo>
                    <a:close/>
                    <a:moveTo>
                      <a:pt x="586" y="511"/>
                    </a:moveTo>
                    <a:cubicBezTo>
                      <a:pt x="604" y="512"/>
                      <a:pt x="545" y="363"/>
                      <a:pt x="560" y="355"/>
                    </a:cubicBezTo>
                    <a:cubicBezTo>
                      <a:pt x="579" y="345"/>
                      <a:pt x="669" y="475"/>
                      <a:pt x="679" y="456"/>
                    </a:cubicBezTo>
                    <a:cubicBezTo>
                      <a:pt x="705" y="409"/>
                      <a:pt x="703" y="337"/>
                      <a:pt x="669" y="271"/>
                    </a:cubicBezTo>
                    <a:cubicBezTo>
                      <a:pt x="621" y="179"/>
                      <a:pt x="424" y="94"/>
                      <a:pt x="424" y="94"/>
                    </a:cubicBezTo>
                    <a:cubicBezTo>
                      <a:pt x="424" y="94"/>
                      <a:pt x="381" y="303"/>
                      <a:pt x="430" y="396"/>
                    </a:cubicBezTo>
                    <a:cubicBezTo>
                      <a:pt x="466" y="466"/>
                      <a:pt x="529" y="510"/>
                      <a:pt x="586" y="511"/>
                    </a:cubicBezTo>
                    <a:close/>
                    <a:moveTo>
                      <a:pt x="1029" y="273"/>
                    </a:moveTo>
                    <a:cubicBezTo>
                      <a:pt x="1049" y="281"/>
                      <a:pt x="1008" y="434"/>
                      <a:pt x="1029" y="429"/>
                    </a:cubicBezTo>
                    <a:cubicBezTo>
                      <a:pt x="1082" y="418"/>
                      <a:pt x="1135" y="370"/>
                      <a:pt x="1163" y="301"/>
                    </a:cubicBezTo>
                    <a:cubicBezTo>
                      <a:pt x="1203" y="205"/>
                      <a:pt x="1140" y="0"/>
                      <a:pt x="1140" y="0"/>
                    </a:cubicBezTo>
                    <a:cubicBezTo>
                      <a:pt x="1140" y="0"/>
                      <a:pt x="953" y="103"/>
                      <a:pt x="914" y="199"/>
                    </a:cubicBezTo>
                    <a:cubicBezTo>
                      <a:pt x="884" y="273"/>
                      <a:pt x="891" y="349"/>
                      <a:pt x="927" y="394"/>
                    </a:cubicBezTo>
                    <a:cubicBezTo>
                      <a:pt x="938" y="407"/>
                      <a:pt x="1013" y="266"/>
                      <a:pt x="1029" y="273"/>
                    </a:cubicBezTo>
                    <a:close/>
                    <a:moveTo>
                      <a:pt x="1419" y="568"/>
                    </a:moveTo>
                    <a:cubicBezTo>
                      <a:pt x="1430" y="586"/>
                      <a:pt x="1304" y="682"/>
                      <a:pt x="1323" y="691"/>
                    </a:cubicBezTo>
                    <a:cubicBezTo>
                      <a:pt x="1372" y="715"/>
                      <a:pt x="1444" y="710"/>
                      <a:pt x="1508" y="672"/>
                    </a:cubicBezTo>
                    <a:cubicBezTo>
                      <a:pt x="1598" y="620"/>
                      <a:pt x="1673" y="419"/>
                      <a:pt x="1673" y="419"/>
                    </a:cubicBezTo>
                    <a:cubicBezTo>
                      <a:pt x="1673" y="419"/>
                      <a:pt x="1462" y="387"/>
                      <a:pt x="1372" y="439"/>
                    </a:cubicBezTo>
                    <a:cubicBezTo>
                      <a:pt x="1304" y="479"/>
                      <a:pt x="1263" y="544"/>
                      <a:pt x="1264" y="601"/>
                    </a:cubicBezTo>
                    <a:cubicBezTo>
                      <a:pt x="1265" y="619"/>
                      <a:pt x="1410" y="553"/>
                      <a:pt x="1419" y="568"/>
                    </a:cubicBezTo>
                    <a:close/>
                    <a:moveTo>
                      <a:pt x="1452" y="1095"/>
                    </a:moveTo>
                    <a:cubicBezTo>
                      <a:pt x="1386" y="1050"/>
                      <a:pt x="1309" y="1042"/>
                      <a:pt x="1259" y="1068"/>
                    </a:cubicBezTo>
                    <a:cubicBezTo>
                      <a:pt x="1243" y="1076"/>
                      <a:pt x="1366" y="1179"/>
                      <a:pt x="1357" y="1193"/>
                    </a:cubicBezTo>
                    <a:cubicBezTo>
                      <a:pt x="1345" y="1210"/>
                      <a:pt x="1203" y="1140"/>
                      <a:pt x="1203" y="1161"/>
                    </a:cubicBezTo>
                    <a:cubicBezTo>
                      <a:pt x="1203" y="1216"/>
                      <a:pt x="1240" y="1277"/>
                      <a:pt x="1302" y="1319"/>
                    </a:cubicBezTo>
                    <a:cubicBezTo>
                      <a:pt x="1389" y="1377"/>
                      <a:pt x="1601" y="1356"/>
                      <a:pt x="1601" y="1356"/>
                    </a:cubicBezTo>
                    <a:cubicBezTo>
                      <a:pt x="1601" y="1356"/>
                      <a:pt x="1538" y="1152"/>
                      <a:pt x="1452" y="1095"/>
                    </a:cubicBezTo>
                    <a:close/>
                    <a:moveTo>
                      <a:pt x="227" y="823"/>
                    </a:moveTo>
                    <a:cubicBezTo>
                      <a:pt x="304" y="844"/>
                      <a:pt x="378" y="829"/>
                      <a:pt x="419" y="788"/>
                    </a:cubicBezTo>
                    <a:cubicBezTo>
                      <a:pt x="431" y="776"/>
                      <a:pt x="282" y="716"/>
                      <a:pt x="287" y="700"/>
                    </a:cubicBezTo>
                    <a:cubicBezTo>
                      <a:pt x="293" y="680"/>
                      <a:pt x="449" y="703"/>
                      <a:pt x="442" y="683"/>
                    </a:cubicBezTo>
                    <a:cubicBezTo>
                      <a:pt x="426" y="631"/>
                      <a:pt x="372" y="583"/>
                      <a:pt x="300" y="563"/>
                    </a:cubicBezTo>
                    <a:cubicBezTo>
                      <a:pt x="200" y="535"/>
                      <a:pt x="4" y="620"/>
                      <a:pt x="4" y="620"/>
                    </a:cubicBezTo>
                    <a:cubicBezTo>
                      <a:pt x="4" y="620"/>
                      <a:pt x="127" y="795"/>
                      <a:pt x="227" y="823"/>
                    </a:cubicBezTo>
                    <a:close/>
                    <a:moveTo>
                      <a:pt x="446" y="1205"/>
                    </a:moveTo>
                    <a:cubicBezTo>
                      <a:pt x="451" y="1189"/>
                      <a:pt x="292" y="1203"/>
                      <a:pt x="289" y="1186"/>
                    </a:cubicBezTo>
                    <a:cubicBezTo>
                      <a:pt x="285" y="1165"/>
                      <a:pt x="435" y="1116"/>
                      <a:pt x="420" y="1101"/>
                    </a:cubicBezTo>
                    <a:cubicBezTo>
                      <a:pt x="381" y="1062"/>
                      <a:pt x="312" y="1044"/>
                      <a:pt x="239" y="1058"/>
                    </a:cubicBezTo>
                    <a:cubicBezTo>
                      <a:pt x="137" y="1079"/>
                      <a:pt x="0" y="1243"/>
                      <a:pt x="0" y="1243"/>
                    </a:cubicBezTo>
                    <a:cubicBezTo>
                      <a:pt x="0" y="1243"/>
                      <a:pt x="189" y="1343"/>
                      <a:pt x="291" y="1323"/>
                    </a:cubicBezTo>
                    <a:cubicBezTo>
                      <a:pt x="369" y="1308"/>
                      <a:pt x="429" y="1260"/>
                      <a:pt x="446" y="1205"/>
                    </a:cubicBezTo>
                    <a:close/>
                  </a:path>
                </a:pathLst>
              </a:custGeom>
              <a:solidFill>
                <a:schemeClr val="tx1"/>
              </a:solidFill>
              <a:ln>
                <a:noFill/>
              </a:ln>
            </p:spPr>
            <p:txBody>
              <a:bodyPr vert="horz" wrap="square" lIns="91440" tIns="36000" rIns="91440" bIns="36000" numCol="1" anchor="ctr"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nvGrpSpPr>
              <p:cNvPr id="74" name="Group 73"/>
              <p:cNvGrpSpPr/>
              <p:nvPr/>
            </p:nvGrpSpPr>
            <p:grpSpPr>
              <a:xfrm>
                <a:off x="5168879" y="8365142"/>
                <a:ext cx="257839" cy="177902"/>
                <a:chOff x="2325979" y="5818641"/>
                <a:chExt cx="762362" cy="561206"/>
              </a:xfrm>
            </p:grpSpPr>
            <p:sp>
              <p:nvSpPr>
                <p:cNvPr id="62" name="Freeform 31"/>
                <p:cNvSpPr>
                  <a:spLocks noEditPoints="1"/>
                </p:cNvSpPr>
                <p:nvPr/>
              </p:nvSpPr>
              <p:spPr bwMode="auto">
                <a:xfrm>
                  <a:off x="2325980" y="5818941"/>
                  <a:ext cx="762361" cy="560906"/>
                </a:xfrm>
                <a:custGeom>
                  <a:avLst/>
                  <a:gdLst>
                    <a:gd name="T0" fmla="*/ 32 w 129"/>
                    <a:gd name="T1" fmla="*/ 28 h 129"/>
                    <a:gd name="T2" fmla="*/ 4 w 129"/>
                    <a:gd name="T3" fmla="*/ 32 h 129"/>
                    <a:gd name="T4" fmla="*/ 0 w 129"/>
                    <a:gd name="T5" fmla="*/ 4 h 129"/>
                    <a:gd name="T6" fmla="*/ 28 w 129"/>
                    <a:gd name="T7" fmla="*/ 0 h 129"/>
                    <a:gd name="T8" fmla="*/ 28 w 129"/>
                    <a:gd name="T9" fmla="*/ 49 h 129"/>
                    <a:gd name="T10" fmla="*/ 0 w 129"/>
                    <a:gd name="T11" fmla="*/ 53 h 129"/>
                    <a:gd name="T12" fmla="*/ 4 w 129"/>
                    <a:gd name="T13" fmla="*/ 81 h 129"/>
                    <a:gd name="T14" fmla="*/ 32 w 129"/>
                    <a:gd name="T15" fmla="*/ 77 h 129"/>
                    <a:gd name="T16" fmla="*/ 28 w 129"/>
                    <a:gd name="T17" fmla="*/ 49 h 129"/>
                    <a:gd name="T18" fmla="*/ 4 w 129"/>
                    <a:gd name="T19" fmla="*/ 97 h 129"/>
                    <a:gd name="T20" fmla="*/ 0 w 129"/>
                    <a:gd name="T21" fmla="*/ 125 h 129"/>
                    <a:gd name="T22" fmla="*/ 28 w 129"/>
                    <a:gd name="T23" fmla="*/ 129 h 129"/>
                    <a:gd name="T24" fmla="*/ 32 w 129"/>
                    <a:gd name="T25" fmla="*/ 101 h 129"/>
                    <a:gd name="T26" fmla="*/ 77 w 129"/>
                    <a:gd name="T27" fmla="*/ 0 h 129"/>
                    <a:gd name="T28" fmla="*/ 48 w 129"/>
                    <a:gd name="T29" fmla="*/ 4 h 129"/>
                    <a:gd name="T30" fmla="*/ 53 w 129"/>
                    <a:gd name="T31" fmla="*/ 32 h 129"/>
                    <a:gd name="T32" fmla="*/ 81 w 129"/>
                    <a:gd name="T33" fmla="*/ 28 h 129"/>
                    <a:gd name="T34" fmla="*/ 77 w 129"/>
                    <a:gd name="T35" fmla="*/ 0 h 129"/>
                    <a:gd name="T36" fmla="*/ 53 w 129"/>
                    <a:gd name="T37" fmla="*/ 49 h 129"/>
                    <a:gd name="T38" fmla="*/ 48 w 129"/>
                    <a:gd name="T39" fmla="*/ 77 h 129"/>
                    <a:gd name="T40" fmla="*/ 77 w 129"/>
                    <a:gd name="T41" fmla="*/ 81 h 129"/>
                    <a:gd name="T42" fmla="*/ 81 w 129"/>
                    <a:gd name="T43" fmla="*/ 53 h 129"/>
                    <a:gd name="T44" fmla="*/ 77 w 129"/>
                    <a:gd name="T45" fmla="*/ 97 h 129"/>
                    <a:gd name="T46" fmla="*/ 48 w 129"/>
                    <a:gd name="T47" fmla="*/ 101 h 129"/>
                    <a:gd name="T48" fmla="*/ 53 w 129"/>
                    <a:gd name="T49" fmla="*/ 129 h 129"/>
                    <a:gd name="T50" fmla="*/ 81 w 129"/>
                    <a:gd name="T51" fmla="*/ 125 h 129"/>
                    <a:gd name="T52" fmla="*/ 77 w 129"/>
                    <a:gd name="T53" fmla="*/ 97 h 129"/>
                    <a:gd name="T54" fmla="*/ 101 w 129"/>
                    <a:gd name="T55" fmla="*/ 0 h 129"/>
                    <a:gd name="T56" fmla="*/ 97 w 129"/>
                    <a:gd name="T57" fmla="*/ 28 h 129"/>
                    <a:gd name="T58" fmla="*/ 125 w 129"/>
                    <a:gd name="T59" fmla="*/ 32 h 129"/>
                    <a:gd name="T60" fmla="*/ 129 w 129"/>
                    <a:gd name="T61" fmla="*/ 4 h 129"/>
                    <a:gd name="T62" fmla="*/ 125 w 129"/>
                    <a:gd name="T63" fmla="*/ 49 h 129"/>
                    <a:gd name="T64" fmla="*/ 97 w 129"/>
                    <a:gd name="T65" fmla="*/ 53 h 129"/>
                    <a:gd name="T66" fmla="*/ 101 w 129"/>
                    <a:gd name="T67" fmla="*/ 81 h 129"/>
                    <a:gd name="T68" fmla="*/ 129 w 129"/>
                    <a:gd name="T69" fmla="*/ 77 h 129"/>
                    <a:gd name="T70" fmla="*/ 125 w 129"/>
                    <a:gd name="T71" fmla="*/ 49 h 129"/>
                    <a:gd name="T72" fmla="*/ 101 w 129"/>
                    <a:gd name="T73" fmla="*/ 97 h 129"/>
                    <a:gd name="T74" fmla="*/ 97 w 129"/>
                    <a:gd name="T75" fmla="*/ 125 h 129"/>
                    <a:gd name="T76" fmla="*/ 125 w 129"/>
                    <a:gd name="T77" fmla="*/ 129 h 129"/>
                    <a:gd name="T78" fmla="*/ 129 w 129"/>
                    <a:gd name="T79" fmla="*/ 10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9" h="129">
                      <a:moveTo>
                        <a:pt x="32" y="4"/>
                      </a:moveTo>
                      <a:cubicBezTo>
                        <a:pt x="32" y="28"/>
                        <a:pt x="32" y="28"/>
                        <a:pt x="32" y="28"/>
                      </a:cubicBezTo>
                      <a:cubicBezTo>
                        <a:pt x="32" y="31"/>
                        <a:pt x="31" y="32"/>
                        <a:pt x="28" y="32"/>
                      </a:cubicBezTo>
                      <a:cubicBezTo>
                        <a:pt x="4" y="32"/>
                        <a:pt x="4" y="32"/>
                        <a:pt x="4" y="32"/>
                      </a:cubicBezTo>
                      <a:cubicBezTo>
                        <a:pt x="2" y="32"/>
                        <a:pt x="0" y="31"/>
                        <a:pt x="0" y="28"/>
                      </a:cubicBezTo>
                      <a:cubicBezTo>
                        <a:pt x="0" y="4"/>
                        <a:pt x="0" y="4"/>
                        <a:pt x="0" y="4"/>
                      </a:cubicBezTo>
                      <a:cubicBezTo>
                        <a:pt x="0" y="2"/>
                        <a:pt x="2" y="0"/>
                        <a:pt x="4" y="0"/>
                      </a:cubicBezTo>
                      <a:cubicBezTo>
                        <a:pt x="28" y="0"/>
                        <a:pt x="28" y="0"/>
                        <a:pt x="28" y="0"/>
                      </a:cubicBezTo>
                      <a:cubicBezTo>
                        <a:pt x="31" y="0"/>
                        <a:pt x="32" y="2"/>
                        <a:pt x="32" y="4"/>
                      </a:cubicBezTo>
                      <a:close/>
                      <a:moveTo>
                        <a:pt x="28" y="49"/>
                      </a:moveTo>
                      <a:cubicBezTo>
                        <a:pt x="4" y="49"/>
                        <a:pt x="4" y="49"/>
                        <a:pt x="4" y="49"/>
                      </a:cubicBezTo>
                      <a:cubicBezTo>
                        <a:pt x="2" y="49"/>
                        <a:pt x="0" y="50"/>
                        <a:pt x="0" y="53"/>
                      </a:cubicBezTo>
                      <a:cubicBezTo>
                        <a:pt x="0" y="77"/>
                        <a:pt x="0" y="77"/>
                        <a:pt x="0" y="77"/>
                      </a:cubicBezTo>
                      <a:cubicBezTo>
                        <a:pt x="0" y="79"/>
                        <a:pt x="2" y="81"/>
                        <a:pt x="4" y="81"/>
                      </a:cubicBezTo>
                      <a:cubicBezTo>
                        <a:pt x="28" y="81"/>
                        <a:pt x="28" y="81"/>
                        <a:pt x="28" y="81"/>
                      </a:cubicBezTo>
                      <a:cubicBezTo>
                        <a:pt x="31" y="81"/>
                        <a:pt x="32" y="79"/>
                        <a:pt x="32" y="77"/>
                      </a:cubicBezTo>
                      <a:cubicBezTo>
                        <a:pt x="32" y="53"/>
                        <a:pt x="32" y="53"/>
                        <a:pt x="32" y="53"/>
                      </a:cubicBezTo>
                      <a:cubicBezTo>
                        <a:pt x="32" y="50"/>
                        <a:pt x="31" y="49"/>
                        <a:pt x="28" y="49"/>
                      </a:cubicBezTo>
                      <a:close/>
                      <a:moveTo>
                        <a:pt x="28" y="97"/>
                      </a:moveTo>
                      <a:cubicBezTo>
                        <a:pt x="4" y="97"/>
                        <a:pt x="4" y="97"/>
                        <a:pt x="4" y="97"/>
                      </a:cubicBezTo>
                      <a:cubicBezTo>
                        <a:pt x="2" y="97"/>
                        <a:pt x="0" y="99"/>
                        <a:pt x="0" y="101"/>
                      </a:cubicBezTo>
                      <a:cubicBezTo>
                        <a:pt x="0" y="125"/>
                        <a:pt x="0" y="125"/>
                        <a:pt x="0" y="125"/>
                      </a:cubicBezTo>
                      <a:cubicBezTo>
                        <a:pt x="0" y="127"/>
                        <a:pt x="2" y="129"/>
                        <a:pt x="4" y="129"/>
                      </a:cubicBezTo>
                      <a:cubicBezTo>
                        <a:pt x="28" y="129"/>
                        <a:pt x="28" y="129"/>
                        <a:pt x="28" y="129"/>
                      </a:cubicBezTo>
                      <a:cubicBezTo>
                        <a:pt x="31" y="129"/>
                        <a:pt x="32" y="127"/>
                        <a:pt x="32" y="125"/>
                      </a:cubicBezTo>
                      <a:cubicBezTo>
                        <a:pt x="32" y="101"/>
                        <a:pt x="32" y="101"/>
                        <a:pt x="32" y="101"/>
                      </a:cubicBezTo>
                      <a:cubicBezTo>
                        <a:pt x="32" y="99"/>
                        <a:pt x="31" y="97"/>
                        <a:pt x="28" y="97"/>
                      </a:cubicBezTo>
                      <a:close/>
                      <a:moveTo>
                        <a:pt x="77" y="0"/>
                      </a:moveTo>
                      <a:cubicBezTo>
                        <a:pt x="53" y="0"/>
                        <a:pt x="53" y="0"/>
                        <a:pt x="53" y="0"/>
                      </a:cubicBezTo>
                      <a:cubicBezTo>
                        <a:pt x="50" y="0"/>
                        <a:pt x="48" y="2"/>
                        <a:pt x="48" y="4"/>
                      </a:cubicBezTo>
                      <a:cubicBezTo>
                        <a:pt x="48" y="28"/>
                        <a:pt x="48" y="28"/>
                        <a:pt x="48" y="28"/>
                      </a:cubicBezTo>
                      <a:cubicBezTo>
                        <a:pt x="48" y="31"/>
                        <a:pt x="50" y="32"/>
                        <a:pt x="53" y="32"/>
                      </a:cubicBezTo>
                      <a:cubicBezTo>
                        <a:pt x="77" y="32"/>
                        <a:pt x="77" y="32"/>
                        <a:pt x="77" y="32"/>
                      </a:cubicBezTo>
                      <a:cubicBezTo>
                        <a:pt x="79" y="32"/>
                        <a:pt x="81" y="31"/>
                        <a:pt x="81" y="28"/>
                      </a:cubicBezTo>
                      <a:cubicBezTo>
                        <a:pt x="81" y="4"/>
                        <a:pt x="81" y="4"/>
                        <a:pt x="81" y="4"/>
                      </a:cubicBezTo>
                      <a:cubicBezTo>
                        <a:pt x="81" y="2"/>
                        <a:pt x="79" y="0"/>
                        <a:pt x="77" y="0"/>
                      </a:cubicBezTo>
                      <a:close/>
                      <a:moveTo>
                        <a:pt x="77" y="49"/>
                      </a:moveTo>
                      <a:cubicBezTo>
                        <a:pt x="53" y="49"/>
                        <a:pt x="53" y="49"/>
                        <a:pt x="53" y="49"/>
                      </a:cubicBezTo>
                      <a:cubicBezTo>
                        <a:pt x="50" y="49"/>
                        <a:pt x="48" y="50"/>
                        <a:pt x="48" y="53"/>
                      </a:cubicBezTo>
                      <a:cubicBezTo>
                        <a:pt x="48" y="77"/>
                        <a:pt x="48" y="77"/>
                        <a:pt x="48" y="77"/>
                      </a:cubicBezTo>
                      <a:cubicBezTo>
                        <a:pt x="48" y="79"/>
                        <a:pt x="50" y="81"/>
                        <a:pt x="53" y="81"/>
                      </a:cubicBezTo>
                      <a:cubicBezTo>
                        <a:pt x="77" y="81"/>
                        <a:pt x="77" y="81"/>
                        <a:pt x="77" y="81"/>
                      </a:cubicBezTo>
                      <a:cubicBezTo>
                        <a:pt x="79" y="81"/>
                        <a:pt x="81" y="79"/>
                        <a:pt x="81" y="77"/>
                      </a:cubicBezTo>
                      <a:cubicBezTo>
                        <a:pt x="81" y="53"/>
                        <a:pt x="81" y="53"/>
                        <a:pt x="81" y="53"/>
                      </a:cubicBezTo>
                      <a:cubicBezTo>
                        <a:pt x="81" y="50"/>
                        <a:pt x="79" y="49"/>
                        <a:pt x="77" y="49"/>
                      </a:cubicBezTo>
                      <a:close/>
                      <a:moveTo>
                        <a:pt x="77" y="97"/>
                      </a:moveTo>
                      <a:cubicBezTo>
                        <a:pt x="53" y="97"/>
                        <a:pt x="53" y="97"/>
                        <a:pt x="53" y="97"/>
                      </a:cubicBezTo>
                      <a:cubicBezTo>
                        <a:pt x="50" y="97"/>
                        <a:pt x="48" y="99"/>
                        <a:pt x="48" y="101"/>
                      </a:cubicBezTo>
                      <a:cubicBezTo>
                        <a:pt x="48" y="125"/>
                        <a:pt x="48" y="125"/>
                        <a:pt x="48" y="125"/>
                      </a:cubicBezTo>
                      <a:cubicBezTo>
                        <a:pt x="48" y="127"/>
                        <a:pt x="50" y="129"/>
                        <a:pt x="53" y="129"/>
                      </a:cubicBezTo>
                      <a:cubicBezTo>
                        <a:pt x="77" y="129"/>
                        <a:pt x="77" y="129"/>
                        <a:pt x="77" y="129"/>
                      </a:cubicBezTo>
                      <a:cubicBezTo>
                        <a:pt x="79" y="129"/>
                        <a:pt x="81" y="127"/>
                        <a:pt x="81" y="125"/>
                      </a:cubicBezTo>
                      <a:cubicBezTo>
                        <a:pt x="81" y="101"/>
                        <a:pt x="81" y="101"/>
                        <a:pt x="81" y="101"/>
                      </a:cubicBezTo>
                      <a:cubicBezTo>
                        <a:pt x="81" y="99"/>
                        <a:pt x="79" y="97"/>
                        <a:pt x="77" y="97"/>
                      </a:cubicBezTo>
                      <a:close/>
                      <a:moveTo>
                        <a:pt x="125" y="0"/>
                      </a:moveTo>
                      <a:cubicBezTo>
                        <a:pt x="101" y="0"/>
                        <a:pt x="101" y="0"/>
                        <a:pt x="101" y="0"/>
                      </a:cubicBezTo>
                      <a:cubicBezTo>
                        <a:pt x="99" y="0"/>
                        <a:pt x="97" y="2"/>
                        <a:pt x="97" y="4"/>
                      </a:cubicBezTo>
                      <a:cubicBezTo>
                        <a:pt x="97" y="28"/>
                        <a:pt x="97" y="28"/>
                        <a:pt x="97" y="28"/>
                      </a:cubicBezTo>
                      <a:cubicBezTo>
                        <a:pt x="97" y="31"/>
                        <a:pt x="99" y="32"/>
                        <a:pt x="101" y="32"/>
                      </a:cubicBezTo>
                      <a:cubicBezTo>
                        <a:pt x="125" y="32"/>
                        <a:pt x="125" y="32"/>
                        <a:pt x="125" y="32"/>
                      </a:cubicBezTo>
                      <a:cubicBezTo>
                        <a:pt x="127" y="32"/>
                        <a:pt x="129" y="31"/>
                        <a:pt x="129" y="28"/>
                      </a:cubicBezTo>
                      <a:cubicBezTo>
                        <a:pt x="129" y="4"/>
                        <a:pt x="129" y="4"/>
                        <a:pt x="129" y="4"/>
                      </a:cubicBezTo>
                      <a:cubicBezTo>
                        <a:pt x="129" y="2"/>
                        <a:pt x="127" y="0"/>
                        <a:pt x="125" y="0"/>
                      </a:cubicBezTo>
                      <a:close/>
                      <a:moveTo>
                        <a:pt x="125" y="49"/>
                      </a:moveTo>
                      <a:cubicBezTo>
                        <a:pt x="101" y="49"/>
                        <a:pt x="101" y="49"/>
                        <a:pt x="101" y="49"/>
                      </a:cubicBezTo>
                      <a:cubicBezTo>
                        <a:pt x="99" y="49"/>
                        <a:pt x="97" y="50"/>
                        <a:pt x="97" y="53"/>
                      </a:cubicBezTo>
                      <a:cubicBezTo>
                        <a:pt x="97" y="77"/>
                        <a:pt x="97" y="77"/>
                        <a:pt x="97" y="77"/>
                      </a:cubicBezTo>
                      <a:cubicBezTo>
                        <a:pt x="97" y="79"/>
                        <a:pt x="99" y="81"/>
                        <a:pt x="101" y="81"/>
                      </a:cubicBezTo>
                      <a:cubicBezTo>
                        <a:pt x="125" y="81"/>
                        <a:pt x="125" y="81"/>
                        <a:pt x="125" y="81"/>
                      </a:cubicBezTo>
                      <a:cubicBezTo>
                        <a:pt x="127" y="81"/>
                        <a:pt x="129" y="79"/>
                        <a:pt x="129" y="77"/>
                      </a:cubicBezTo>
                      <a:cubicBezTo>
                        <a:pt x="129" y="53"/>
                        <a:pt x="129" y="53"/>
                        <a:pt x="129" y="53"/>
                      </a:cubicBezTo>
                      <a:cubicBezTo>
                        <a:pt x="129" y="50"/>
                        <a:pt x="127" y="49"/>
                        <a:pt x="125" y="49"/>
                      </a:cubicBezTo>
                      <a:close/>
                      <a:moveTo>
                        <a:pt x="125" y="97"/>
                      </a:moveTo>
                      <a:cubicBezTo>
                        <a:pt x="101" y="97"/>
                        <a:pt x="101" y="97"/>
                        <a:pt x="101" y="97"/>
                      </a:cubicBezTo>
                      <a:cubicBezTo>
                        <a:pt x="99" y="97"/>
                        <a:pt x="97" y="99"/>
                        <a:pt x="97" y="101"/>
                      </a:cubicBezTo>
                      <a:cubicBezTo>
                        <a:pt x="97" y="125"/>
                        <a:pt x="97" y="125"/>
                        <a:pt x="97" y="125"/>
                      </a:cubicBezTo>
                      <a:cubicBezTo>
                        <a:pt x="97" y="127"/>
                        <a:pt x="99" y="129"/>
                        <a:pt x="101" y="129"/>
                      </a:cubicBezTo>
                      <a:cubicBezTo>
                        <a:pt x="125" y="129"/>
                        <a:pt x="125" y="129"/>
                        <a:pt x="125" y="129"/>
                      </a:cubicBezTo>
                      <a:cubicBezTo>
                        <a:pt x="127" y="129"/>
                        <a:pt x="129" y="127"/>
                        <a:pt x="129" y="125"/>
                      </a:cubicBezTo>
                      <a:cubicBezTo>
                        <a:pt x="129" y="101"/>
                        <a:pt x="129" y="101"/>
                        <a:pt x="129" y="101"/>
                      </a:cubicBezTo>
                      <a:cubicBezTo>
                        <a:pt x="129" y="99"/>
                        <a:pt x="127" y="97"/>
                        <a:pt x="125" y="97"/>
                      </a:cubicBezTo>
                      <a:close/>
                    </a:path>
                  </a:pathLst>
                </a:custGeom>
                <a:solidFill>
                  <a:schemeClr val="tx1"/>
                </a:solidFill>
                <a:ln>
                  <a:noFill/>
                </a:ln>
              </p:spPr>
              <p:txBody>
                <a:bodyPr vert="horz" wrap="square" lIns="91440" tIns="36000" rIns="91440" bIns="36000" numCol="1" anchor="ctr"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nvGrpSpPr>
                <p:cNvPr id="73" name="Group 72"/>
                <p:cNvGrpSpPr/>
                <p:nvPr/>
              </p:nvGrpSpPr>
              <p:grpSpPr>
                <a:xfrm>
                  <a:off x="2325979" y="5818641"/>
                  <a:ext cx="558935" cy="370603"/>
                  <a:chOff x="2325979" y="5818641"/>
                  <a:chExt cx="558935" cy="370603"/>
                </a:xfrm>
              </p:grpSpPr>
              <p:sp>
                <p:nvSpPr>
                  <p:cNvPr id="64" name="Rectangle 63"/>
                  <p:cNvSpPr/>
                  <p:nvPr/>
                </p:nvSpPr>
                <p:spPr bwMode="auto">
                  <a:xfrm>
                    <a:off x="2325980" y="5818641"/>
                    <a:ext cx="558934" cy="180000"/>
                  </a:xfrm>
                  <a:prstGeom prst="rect">
                    <a:avLst/>
                  </a:prstGeom>
                  <a:solidFill>
                    <a:schemeClr val="accent1">
                      <a:lumMod val="60000"/>
                      <a:lumOff val="40000"/>
                    </a:schemeClr>
                  </a:solidFill>
                  <a:ln>
                    <a:noFill/>
                  </a:ln>
                  <a:extLst/>
                </p:spPr>
                <p:txBody>
                  <a:bodyPr vert="horz" wrap="square" lIns="91440" tIns="36000" rIns="91440" bIns="36000" numCol="1" anchor="ctr"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Rectangle 65"/>
                  <p:cNvSpPr/>
                  <p:nvPr/>
                </p:nvSpPr>
                <p:spPr bwMode="auto">
                  <a:xfrm>
                    <a:off x="2325979" y="6009244"/>
                    <a:ext cx="239337" cy="180000"/>
                  </a:xfrm>
                  <a:prstGeom prst="rect">
                    <a:avLst/>
                  </a:prstGeom>
                  <a:solidFill>
                    <a:schemeClr val="accent1">
                      <a:lumMod val="60000"/>
                      <a:lumOff val="40000"/>
                    </a:schemeClr>
                  </a:solidFill>
                  <a:ln>
                    <a:noFill/>
                  </a:ln>
                  <a:extLst/>
                </p:spPr>
                <p:txBody>
                  <a:bodyPr vert="horz" wrap="square" lIns="91440" tIns="36000" rIns="91440" bIns="36000" numCol="1" anchor="ctr"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grpSp>
        <p:sp>
          <p:nvSpPr>
            <p:cNvPr id="45" name="Right Arrow 44"/>
            <p:cNvSpPr/>
            <p:nvPr/>
          </p:nvSpPr>
          <p:spPr bwMode="auto">
            <a:xfrm rot="5400000">
              <a:off x="4932258" y="8007173"/>
              <a:ext cx="176345" cy="501064"/>
            </a:xfrm>
            <a:prstGeom prst="rightArrow">
              <a:avLst/>
            </a:prstGeom>
            <a:solidFill>
              <a:schemeClr val="accent1">
                <a:lumMod val="75000"/>
              </a:schemeClr>
            </a:solidFill>
            <a:ln w="12700" cap="flat" cmpd="sng" algn="ctr">
              <a:solidFill>
                <a:schemeClr val="tx1"/>
              </a:solidFill>
              <a:prstDash val="solid"/>
              <a:round/>
              <a:headEnd type="none" w="med" len="med"/>
              <a:tailEnd type="none" w="med" len="med"/>
            </a:ln>
            <a:effectLst/>
            <a:extLst/>
          </p:spPr>
          <p:txBody>
            <a:bodyPr vert="horz" wrap="square" lIns="91440" tIns="36000" rIns="91440" bIns="3600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smtClean="0">
                <a:ln>
                  <a:noFill/>
                </a:ln>
                <a:solidFill>
                  <a:srgbClr val="010024"/>
                </a:solidFill>
                <a:effectLst/>
                <a:latin typeface="Arial" panose="020B0604020202020204" pitchFamily="34" charset="0"/>
                <a:cs typeface="Arial" panose="020B0604020202020204" pitchFamily="34" charset="0"/>
              </a:endParaRPr>
            </a:p>
          </p:txBody>
        </p:sp>
      </p:grpSp>
      <p:graphicFrame>
        <p:nvGraphicFramePr>
          <p:cNvPr id="65" name="Chart 64"/>
          <p:cNvGraphicFramePr>
            <a:graphicFrameLocks/>
          </p:cNvGraphicFramePr>
          <p:nvPr>
            <p:extLst/>
          </p:nvPr>
        </p:nvGraphicFramePr>
        <p:xfrm>
          <a:off x="692788" y="3505199"/>
          <a:ext cx="2558412" cy="1465905"/>
        </p:xfrm>
        <a:graphic>
          <a:graphicData uri="http://schemas.openxmlformats.org/drawingml/2006/chart">
            <c:chart xmlns:c="http://schemas.openxmlformats.org/drawingml/2006/chart" xmlns:r="http://schemas.openxmlformats.org/officeDocument/2006/relationships" r:id="rId7"/>
          </a:graphicData>
        </a:graphic>
      </p:graphicFrame>
      <p:sp>
        <p:nvSpPr>
          <p:cNvPr id="67" name="TextBox 66"/>
          <p:cNvSpPr txBox="1"/>
          <p:nvPr/>
        </p:nvSpPr>
        <p:spPr>
          <a:xfrm>
            <a:off x="564413" y="4833944"/>
            <a:ext cx="1809376" cy="128497"/>
          </a:xfrm>
          <a:prstGeom prst="rect">
            <a:avLst/>
          </a:prstGeom>
          <a:noFill/>
        </p:spPr>
        <p:txBody>
          <a:bodyPr wrap="squar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Arial" panose="020B0604020202020204" pitchFamily="34" charset="0"/>
                <a:cs typeface="Arial" panose="020B0604020202020204" pitchFamily="34" charset="0"/>
              </a:rPr>
              <a:t>Source: State of environment report 2015</a:t>
            </a:r>
          </a:p>
        </p:txBody>
      </p:sp>
      <p:sp>
        <p:nvSpPr>
          <p:cNvPr id="68" name="Text Placeholder 6"/>
          <p:cNvSpPr txBox="1">
            <a:spLocks/>
          </p:cNvSpPr>
          <p:nvPr/>
        </p:nvSpPr>
        <p:spPr>
          <a:xfrm>
            <a:off x="3567155" y="1799989"/>
            <a:ext cx="2808288" cy="7323431"/>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endParaRPr lang="en-US" kern="0" dirty="0" smtClean="0">
              <a:latin typeface="Arial" panose="020B0604020202020204" pitchFamily="34" charset="0"/>
              <a:cs typeface="Arial" panose="020B0604020202020204" pitchFamily="34" charset="0"/>
            </a:endParaRPr>
          </a:p>
          <a:p>
            <a:pPr marL="0" lvl="1" indent="0" algn="just"/>
            <a:r>
              <a:rPr lang="en-US" kern="0" dirty="0" smtClean="0">
                <a:latin typeface="Arial" panose="020B0604020202020204" pitchFamily="34" charset="0"/>
                <a:cs typeface="Arial" panose="020B0604020202020204" pitchFamily="34" charset="0"/>
              </a:rPr>
              <a:t>In 1998, </a:t>
            </a:r>
            <a:r>
              <a:rPr lang="en-US" kern="0" dirty="0">
                <a:latin typeface="Arial" panose="020B0604020202020204" pitchFamily="34" charset="0"/>
                <a:cs typeface="Arial" panose="020B0604020202020204" pitchFamily="34" charset="0"/>
              </a:rPr>
              <a:t>about </a:t>
            </a:r>
            <a:r>
              <a:rPr lang="en-US" kern="0" dirty="0" smtClean="0">
                <a:latin typeface="Arial" panose="020B0604020202020204" pitchFamily="34" charset="0"/>
                <a:cs typeface="Arial" panose="020B0604020202020204" pitchFamily="34" charset="0"/>
              </a:rPr>
              <a:t>1,500 tons </a:t>
            </a:r>
            <a:r>
              <a:rPr lang="en-US" kern="0" dirty="0">
                <a:latin typeface="Arial" panose="020B0604020202020204" pitchFamily="34" charset="0"/>
                <a:cs typeface="Arial" panose="020B0604020202020204" pitchFamily="34" charset="0"/>
              </a:rPr>
              <a:t>of packaging were sent for recycling. </a:t>
            </a:r>
            <a:r>
              <a:rPr lang="en-US" kern="0" dirty="0" smtClean="0">
                <a:latin typeface="Arial" panose="020B0604020202020204" pitchFamily="34" charset="0"/>
                <a:cs typeface="Arial" panose="020B0604020202020204" pitchFamily="34" charset="0"/>
              </a:rPr>
              <a:t>Seven years later, almost </a:t>
            </a:r>
            <a:r>
              <a:rPr lang="en-US" kern="0" dirty="0">
                <a:latin typeface="Arial" panose="020B0604020202020204" pitchFamily="34" charset="0"/>
                <a:cs typeface="Arial" panose="020B0604020202020204" pitchFamily="34" charset="0"/>
              </a:rPr>
              <a:t>385,000. In 2010 more than 667,000 and </a:t>
            </a:r>
            <a:r>
              <a:rPr lang="en-US" kern="0" dirty="0" smtClean="0">
                <a:latin typeface="Arial" panose="020B0604020202020204" pitchFamily="34" charset="0"/>
                <a:cs typeface="Arial" panose="020B0604020202020204" pitchFamily="34" charset="0"/>
              </a:rPr>
              <a:t>in 2015, approximately 730,000.tons of packaging were recycled.</a:t>
            </a:r>
          </a:p>
          <a:p>
            <a:pPr marL="0" lvl="1" indent="0"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graphicFrame>
        <p:nvGraphicFramePr>
          <p:cNvPr id="69" name="Chart 68"/>
          <p:cNvGraphicFramePr>
            <a:graphicFrameLocks/>
          </p:cNvGraphicFramePr>
          <p:nvPr>
            <p:extLst>
              <p:ext uri="{D42A27DB-BD31-4B8C-83A1-F6EECF244321}">
                <p14:modId xmlns:p14="http://schemas.microsoft.com/office/powerpoint/2010/main" val="284498240"/>
              </p:ext>
            </p:extLst>
          </p:nvPr>
        </p:nvGraphicFramePr>
        <p:xfrm>
          <a:off x="3525258" y="2645775"/>
          <a:ext cx="2934276" cy="2136292"/>
        </p:xfrm>
        <a:graphic>
          <a:graphicData uri="http://schemas.openxmlformats.org/drawingml/2006/chart">
            <c:chart xmlns:c="http://schemas.openxmlformats.org/drawingml/2006/chart" xmlns:r="http://schemas.openxmlformats.org/officeDocument/2006/relationships" r:id="rId8"/>
          </a:graphicData>
        </a:graphic>
      </p:graphicFrame>
      <p:sp>
        <p:nvSpPr>
          <p:cNvPr id="70" name="TextBox 69"/>
          <p:cNvSpPr txBox="1"/>
          <p:nvPr/>
        </p:nvSpPr>
        <p:spPr>
          <a:xfrm>
            <a:off x="3625182" y="4610285"/>
            <a:ext cx="1285609"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Arial" panose="020B0604020202020204" pitchFamily="34" charset="0"/>
                <a:cs typeface="Arial" panose="020B0604020202020204" pitchFamily="34" charset="0"/>
              </a:rPr>
              <a:t>Source: </a:t>
            </a:r>
            <a:r>
              <a:rPr lang="en-US" sz="700" dirty="0" err="1" smtClean="0">
                <a:solidFill>
                  <a:srgbClr val="000000"/>
                </a:solidFill>
                <a:latin typeface="Arial" panose="020B0604020202020204" pitchFamily="34" charset="0"/>
                <a:cs typeface="Arial" panose="020B0604020202020204" pitchFamily="34" charset="0"/>
              </a:rPr>
              <a:t>Sociedade</a:t>
            </a:r>
            <a:r>
              <a:rPr lang="en-US" sz="700" dirty="0" smtClean="0">
                <a:solidFill>
                  <a:srgbClr val="000000"/>
                </a:solidFill>
                <a:latin typeface="Arial" panose="020B0604020202020204" pitchFamily="34" charset="0"/>
                <a:cs typeface="Arial" panose="020B0604020202020204" pitchFamily="34" charset="0"/>
              </a:rPr>
              <a:t> Ponto Verde</a:t>
            </a:r>
          </a:p>
        </p:txBody>
      </p:sp>
      <p:graphicFrame>
        <p:nvGraphicFramePr>
          <p:cNvPr id="71" name="Table 70"/>
          <p:cNvGraphicFramePr>
            <a:graphicFrameLocks noGrp="1"/>
          </p:cNvGraphicFramePr>
          <p:nvPr>
            <p:extLst/>
          </p:nvPr>
        </p:nvGraphicFramePr>
        <p:xfrm>
          <a:off x="500091" y="7660971"/>
          <a:ext cx="5857817" cy="1905000"/>
        </p:xfrm>
        <a:graphic>
          <a:graphicData uri="http://schemas.openxmlformats.org/drawingml/2006/table">
            <a:tbl>
              <a:tblPr firstRow="1" bandRow="1">
                <a:tableStyleId>{5C22544A-7EE6-4342-B048-85BDC9FD1C3A}</a:tableStyleId>
              </a:tblPr>
              <a:tblGrid>
                <a:gridCol w="5857817"/>
              </a:tblGrid>
              <a:tr h="1807385">
                <a:tc>
                  <a:txBody>
                    <a:bodyPr/>
                    <a:lstStyle/>
                    <a:p>
                      <a:pPr>
                        <a:spcBef>
                          <a:spcPts val="600"/>
                        </a:spcBef>
                      </a:pPr>
                      <a:r>
                        <a:rPr lang="en-GB" sz="900" dirty="0" smtClean="0">
                          <a:solidFill>
                            <a:srgbClr val="000000"/>
                          </a:solidFill>
                          <a:latin typeface="Arial" panose="020B0604020202020204" pitchFamily="34" charset="0"/>
                          <a:cs typeface="Arial" panose="020B0604020202020204" pitchFamily="34" charset="0"/>
                        </a:rPr>
                        <a:t>Point of View</a:t>
                      </a:r>
                    </a:p>
                    <a:p>
                      <a:pPr marL="171450" marR="0" lvl="0" indent="-171450" algn="l" defTabSz="839588" rtl="0" eaLnBrk="1" fontAlgn="auto" latinLnBrk="0" hangingPunct="1">
                        <a:lnSpc>
                          <a:spcPct val="100000"/>
                        </a:lnSpc>
                        <a:spcBef>
                          <a:spcPts val="600"/>
                        </a:spcBef>
                        <a:spcAft>
                          <a:spcPts val="0"/>
                        </a:spcAft>
                        <a:buClr>
                          <a:schemeClr val="accent2"/>
                        </a:buClr>
                        <a:buSzPct val="150000"/>
                        <a:buFont typeface="Wingdings" panose="05000000000000000000" pitchFamily="2" charset="2"/>
                        <a:buChar char="ü"/>
                        <a:tabLst/>
                        <a:defRPr/>
                      </a:pPr>
                      <a:r>
                        <a:rPr lang="en-GB" sz="900" b="0" i="0" u="none" dirty="0" smtClean="0">
                          <a:solidFill>
                            <a:schemeClr val="tx1"/>
                          </a:solidFill>
                          <a:latin typeface="Arial" panose="020B0604020202020204" pitchFamily="34" charset="0"/>
                          <a:cs typeface="Arial" panose="020B0604020202020204" pitchFamily="34" charset="0"/>
                        </a:rPr>
                        <a:t>Portuguese legislation</a:t>
                      </a:r>
                      <a:r>
                        <a:rPr lang="en-GB" sz="900" b="0" i="0" u="none" baseline="0" dirty="0" smtClean="0">
                          <a:solidFill>
                            <a:schemeClr val="tx1"/>
                          </a:solidFill>
                          <a:latin typeface="Arial" panose="020B0604020202020204" pitchFamily="34" charset="0"/>
                          <a:cs typeface="Arial" panose="020B0604020202020204" pitchFamily="34" charset="0"/>
                        </a:rPr>
                        <a:t> defined specific requirements to be had in dumps, this implied that many of them had to close and encouraged their concentration in a smaller numbers. This brought many benefits. India could learn from this example.</a:t>
                      </a:r>
                    </a:p>
                    <a:p>
                      <a:pPr marL="171450" marR="0" lvl="0" indent="-171450" algn="l" defTabSz="839588" rtl="0" eaLnBrk="1" fontAlgn="auto" latinLnBrk="0" hangingPunct="1">
                        <a:lnSpc>
                          <a:spcPct val="100000"/>
                        </a:lnSpc>
                        <a:spcBef>
                          <a:spcPts val="600"/>
                        </a:spcBef>
                        <a:spcAft>
                          <a:spcPts val="0"/>
                        </a:spcAft>
                        <a:buClr>
                          <a:schemeClr val="accent2"/>
                        </a:buClr>
                        <a:buSzPct val="150000"/>
                        <a:buFont typeface="Wingdings" panose="05000000000000000000" pitchFamily="2" charset="2"/>
                        <a:buChar char="ü"/>
                        <a:tabLst/>
                        <a:defRPr/>
                      </a:pPr>
                      <a:r>
                        <a:rPr lang="en-GB" sz="900" b="0" i="0" u="none" dirty="0" smtClean="0">
                          <a:solidFill>
                            <a:schemeClr val="tx1"/>
                          </a:solidFill>
                          <a:latin typeface="Arial" panose="020B0604020202020204" pitchFamily="34" charset="0"/>
                          <a:cs typeface="Arial" panose="020B0604020202020204" pitchFamily="34" charset="0"/>
                        </a:rPr>
                        <a:t>Portugal</a:t>
                      </a:r>
                      <a:r>
                        <a:rPr lang="en-GB" sz="900" b="0" i="0" u="none" baseline="0" dirty="0" smtClean="0">
                          <a:solidFill>
                            <a:schemeClr val="tx1"/>
                          </a:solidFill>
                          <a:latin typeface="Arial" panose="020B0604020202020204" pitchFamily="34" charset="0"/>
                          <a:cs typeface="Arial" panose="020B0604020202020204" pitchFamily="34" charset="0"/>
                        </a:rPr>
                        <a:t> promoted waste segregation by powerful citizen education, campaigns on the recycling need, and by using colour containers which stayed in people memories better. This is the starting point for waste management and such experience may be of value to India.</a:t>
                      </a:r>
                      <a:endParaRPr lang="en-GB" sz="900" b="0" i="0" u="none" dirty="0" smtClean="0">
                        <a:solidFill>
                          <a:schemeClr val="tx1"/>
                        </a:solidFill>
                        <a:latin typeface="Arial" panose="020B0604020202020204" pitchFamily="34" charset="0"/>
                        <a:cs typeface="Arial" panose="020B0604020202020204" pitchFamily="34" charset="0"/>
                      </a:endParaRPr>
                    </a:p>
                    <a:p>
                      <a:pPr marL="171450" marR="0" lvl="0" indent="-171450" algn="l" defTabSz="839588" rtl="0" eaLnBrk="1" fontAlgn="auto" latinLnBrk="0" hangingPunct="1">
                        <a:lnSpc>
                          <a:spcPct val="100000"/>
                        </a:lnSpc>
                        <a:spcBef>
                          <a:spcPts val="600"/>
                        </a:spcBef>
                        <a:spcAft>
                          <a:spcPts val="0"/>
                        </a:spcAft>
                        <a:buClr>
                          <a:schemeClr val="accent2"/>
                        </a:buClr>
                        <a:buSzPct val="150000"/>
                        <a:buFont typeface="Wingdings" panose="05000000000000000000" pitchFamily="2" charset="2"/>
                        <a:buChar char="ü"/>
                        <a:tabLst/>
                        <a:defRPr/>
                      </a:pPr>
                      <a:r>
                        <a:rPr lang="en-GB" sz="900" b="0" i="0" u="none" dirty="0" smtClean="0">
                          <a:solidFill>
                            <a:schemeClr val="tx1"/>
                          </a:solidFill>
                          <a:latin typeface="Arial" panose="020B0604020202020204" pitchFamily="34" charset="0"/>
                          <a:cs typeface="Arial" panose="020B0604020202020204" pitchFamily="34" charset="0"/>
                        </a:rPr>
                        <a:t>SPV was created by joined forces of companies</a:t>
                      </a:r>
                      <a:r>
                        <a:rPr lang="en-GB" sz="900" b="0" i="0" u="none" baseline="0" dirty="0" smtClean="0">
                          <a:solidFill>
                            <a:schemeClr val="tx1"/>
                          </a:solidFill>
                          <a:latin typeface="Arial" panose="020B0604020202020204" pitchFamily="34" charset="0"/>
                          <a:cs typeface="Arial" panose="020B0604020202020204" pitchFamily="34" charset="0"/>
                        </a:rPr>
                        <a:t> that benefit with the recycling outcome, India can replicate this example by finding companies that may be interested.</a:t>
                      </a:r>
                    </a:p>
                    <a:p>
                      <a:pPr marL="171450" marR="0" lvl="0" indent="-171450" algn="l" defTabSz="839588" rtl="0" eaLnBrk="1" fontAlgn="auto" latinLnBrk="0" hangingPunct="1">
                        <a:lnSpc>
                          <a:spcPct val="100000"/>
                        </a:lnSpc>
                        <a:spcBef>
                          <a:spcPts val="600"/>
                        </a:spcBef>
                        <a:spcAft>
                          <a:spcPts val="0"/>
                        </a:spcAft>
                        <a:buClr>
                          <a:schemeClr val="accent2"/>
                        </a:buClr>
                        <a:buSzPct val="150000"/>
                        <a:buFont typeface="Wingdings" panose="05000000000000000000" pitchFamily="2" charset="2"/>
                        <a:buChar char="ü"/>
                        <a:tabLst/>
                        <a:defRPr/>
                      </a:pPr>
                      <a:r>
                        <a:rPr lang="en-GB" sz="900" b="0" i="0" u="none" baseline="0" dirty="0" smtClean="0">
                          <a:solidFill>
                            <a:schemeClr val="tx1"/>
                          </a:solidFill>
                          <a:latin typeface="Arial" panose="020B0604020202020204" pitchFamily="34" charset="0"/>
                          <a:cs typeface="Arial" panose="020B0604020202020204" pitchFamily="34" charset="0"/>
                        </a:rPr>
                        <a:t>Portugal segmented the waste management cycle by public entities and private companies, this process is now more efficient and benefits all.</a:t>
                      </a:r>
                      <a:endParaRPr lang="en-GB" sz="900" b="0" i="0" u="none" dirty="0" smtClean="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2302571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9"/>
          </p:nvPr>
        </p:nvPicPr>
        <p:blipFill>
          <a:blip r:embed="rId4" cstate="print">
            <a:extLst>
              <a:ext uri="{28A0092B-C50C-407E-A947-70E740481C1C}">
                <a14:useLocalDpi xmlns:a14="http://schemas.microsoft.com/office/drawing/2010/main" val="0"/>
              </a:ext>
            </a:extLst>
          </a:blip>
          <a:srcRect l="34150" r="34150"/>
          <a:stretch>
            <a:fillRect/>
          </a:stretch>
        </p:blipFill>
        <p:spPr/>
      </p:pic>
      <p:sp>
        <p:nvSpPr>
          <p:cNvPr id="10" name="Title 9"/>
          <p:cNvSpPr>
            <a:spLocks noGrp="1"/>
          </p:cNvSpPr>
          <p:nvPr>
            <p:ph type="title"/>
          </p:nvPr>
        </p:nvSpPr>
        <p:spPr>
          <a:xfrm>
            <a:off x="3511280" y="502491"/>
            <a:ext cx="2795258" cy="1065051"/>
          </a:xfrm>
        </p:spPr>
        <p:txBody>
          <a:bodyPr anchor="t">
            <a:noAutofit/>
          </a:bodyPr>
          <a:lstStyle/>
          <a:p>
            <a:r>
              <a:rPr lang="en-US" dirty="0" smtClean="0">
                <a:latin typeface="Arial" panose="020B0604020202020204" pitchFamily="34" charset="0"/>
                <a:cs typeface="Arial" panose="020B0604020202020204" pitchFamily="34" charset="0"/>
              </a:rPr>
              <a:t>Portuguese economy overview</a:t>
            </a:r>
            <a:endParaRPr lang="pt-PT"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8"/>
          </p:nvPr>
        </p:nvSpPr>
        <p:spPr>
          <a:xfrm>
            <a:off x="2366963" y="479488"/>
            <a:ext cx="1008000" cy="1088054"/>
          </a:xfrm>
        </p:spPr>
        <p:txBody>
          <a:bodyPr>
            <a:normAutofit lnSpcReduction="10000"/>
          </a:bodyPr>
          <a:lstStyle/>
          <a:p>
            <a:r>
              <a:rPr lang="pt-PT" dirty="0" smtClean="0"/>
              <a:t>1</a:t>
            </a:r>
            <a:endParaRPr lang="pt-PT" dirty="0"/>
          </a:p>
        </p:txBody>
      </p:sp>
      <p:sp>
        <p:nvSpPr>
          <p:cNvPr id="11" name="Text Placeholder 10"/>
          <p:cNvSpPr>
            <a:spLocks noGrp="1"/>
          </p:cNvSpPr>
          <p:nvPr>
            <p:ph type="body" sz="quarter" idx="20"/>
          </p:nvPr>
        </p:nvSpPr>
        <p:spPr/>
        <p:txBody>
          <a:bodyPr/>
          <a:lstStyle/>
          <a:p>
            <a:endParaRPr lang="pt-PT" dirty="0"/>
          </a:p>
          <a:p>
            <a:endParaRPr lang="pt-PT" dirty="0"/>
          </a:p>
        </p:txBody>
      </p:sp>
      <p:graphicFrame>
        <p:nvGraphicFramePr>
          <p:cNvPr id="14" name="Table 13"/>
          <p:cNvGraphicFramePr>
            <a:graphicFrameLocks noGrp="1"/>
          </p:cNvGraphicFramePr>
          <p:nvPr>
            <p:custDataLst>
              <p:tags r:id="rId1"/>
            </p:custDataLst>
            <p:extLst>
              <p:ext uri="{D42A27DB-BD31-4B8C-83A1-F6EECF244321}">
                <p14:modId xmlns:p14="http://schemas.microsoft.com/office/powerpoint/2010/main" val="2824173929"/>
              </p:ext>
            </p:extLst>
          </p:nvPr>
        </p:nvGraphicFramePr>
        <p:xfrm>
          <a:off x="3511280" y="1567542"/>
          <a:ext cx="2795728" cy="8146922"/>
        </p:xfrm>
        <a:graphic>
          <a:graphicData uri="http://schemas.openxmlformats.org/drawingml/2006/table">
            <a:tbl>
              <a:tblPr bandRow="1">
                <a:tableStyleId>{5C22544A-7EE6-4342-B048-85BDC9FD1C3A}</a:tableStyleId>
              </a:tblPr>
              <a:tblGrid>
                <a:gridCol w="2682363"/>
                <a:gridCol w="113365"/>
              </a:tblGrid>
              <a:tr h="279531">
                <a:tc gridSpan="2">
                  <a:txBody>
                    <a:bodyPr/>
                    <a:lstStyle/>
                    <a:p>
                      <a:pPr marL="0" indent="0" algn="l" defTabSz="914400" rtl="0" eaLnBrk="1" latinLnBrk="0" hangingPunct="1">
                        <a:lnSpc>
                          <a:spcPct val="100000"/>
                        </a:lnSpc>
                        <a:spcBef>
                          <a:spcPts val="0"/>
                        </a:spcBef>
                        <a:spcAft>
                          <a:spcPts val="0"/>
                        </a:spcAft>
                        <a:buSzPct val="100000"/>
                        <a:buNone/>
                      </a:pPr>
                      <a:r>
                        <a:rPr lang="pt-PT" sz="800" b="1" i="0" u="none" baseline="0" dirty="0" err="1" smtClean="0">
                          <a:solidFill>
                            <a:srgbClr val="FFFFFF"/>
                          </a:solidFill>
                          <a:latin typeface="Arial" panose="020B0604020202020204" pitchFamily="34" charset="0"/>
                        </a:rPr>
                        <a:t>Key</a:t>
                      </a:r>
                      <a:r>
                        <a:rPr lang="pt-PT" sz="800" b="1" i="0" u="none" baseline="0" dirty="0" smtClean="0">
                          <a:solidFill>
                            <a:srgbClr val="FFFFFF"/>
                          </a:solidFill>
                          <a:latin typeface="Arial" panose="020B0604020202020204" pitchFamily="34" charset="0"/>
                        </a:rPr>
                        <a:t> </a:t>
                      </a:r>
                      <a:r>
                        <a:rPr lang="pt-PT" sz="800" b="1" i="0" u="none" baseline="0" dirty="0" err="1" smtClean="0">
                          <a:solidFill>
                            <a:srgbClr val="FFFFFF"/>
                          </a:solidFill>
                          <a:latin typeface="Arial" panose="020B0604020202020204" pitchFamily="34" charset="0"/>
                        </a:rPr>
                        <a:t>Indicators</a:t>
                      </a:r>
                      <a:endParaRPr lang="en-US" sz="800" b="1" i="0" u="none" baseline="0" dirty="0">
                        <a:solidFill>
                          <a:srgbClr val="FFFFFF"/>
                        </a:solidFill>
                        <a:latin typeface="Arial" panose="020B0604020202020204" pitchFamily="34" charset="0"/>
                      </a:endParaRPr>
                    </a:p>
                  </a:txBody>
                  <a:tcPr marL="87965" marR="87965"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solidFill>
                      <a:srgbClr val="333333"/>
                    </a:solidFill>
                  </a:tcPr>
                </a:tc>
                <a:tc hMerge="1">
                  <a:txBody>
                    <a:bodyPr/>
                    <a:lstStyle/>
                    <a:p>
                      <a:endParaRPr lang="en-US" sz="100"/>
                    </a:p>
                  </a:txBody>
                  <a:tcPr marL="0" marR="0" marT="0" marB="0">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pPr>
                      <a:r>
                        <a:rPr lang="en-US" sz="2700" b="1" dirty="0" smtClean="0">
                          <a:solidFill>
                            <a:schemeClr val="tx1"/>
                          </a:solidFill>
                        </a:rPr>
                        <a:t>75%</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US" sz="1100" dirty="0">
                        <a:solidFill>
                          <a:schemeClr val="tx1"/>
                        </a:solidFill>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spcAft>
                          <a:spcPts val="600"/>
                        </a:spcAft>
                      </a:pPr>
                      <a:r>
                        <a:rPr kumimoji="0" lang="en-US" sz="1200" b="1" i="0" u="none" strike="noStrike" kern="1200" cap="none" spc="0" normalizeH="0" baseline="0" noProof="0" dirty="0" smtClean="0">
                          <a:ln>
                            <a:noFill/>
                          </a:ln>
                          <a:solidFill>
                            <a:schemeClr val="tx1"/>
                          </a:solidFill>
                          <a:effectLst/>
                          <a:uLnTx/>
                          <a:uFillTx/>
                          <a:latin typeface="+mn-lt"/>
                          <a:ea typeface="+mn-ea"/>
                          <a:cs typeface="+mn-cs"/>
                        </a:rPr>
                        <a:t>Percentage of Services on GVA</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c>
                  <a:txBody>
                    <a:bodyPr/>
                    <a:lstStyle/>
                    <a:p>
                      <a:endParaRPr lang="en-US" sz="1100" dirty="0">
                        <a:solidFill>
                          <a:schemeClr val="tx1"/>
                        </a:solidFill>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433827">
                <a:tc>
                  <a:txBody>
                    <a:bodyPr/>
                    <a:lstStyle/>
                    <a:p>
                      <a:pPr>
                        <a:lnSpc>
                          <a:spcPct val="100000"/>
                        </a:lnSpc>
                      </a:pPr>
                      <a:r>
                        <a:rPr lang="en-US" sz="2700" b="1" dirty="0" smtClean="0">
                          <a:solidFill>
                            <a:schemeClr val="tx1"/>
                          </a:solidFill>
                        </a:rPr>
                        <a:t>#15</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US" sz="1100" dirty="0">
                        <a:solidFill>
                          <a:schemeClr val="tx1"/>
                        </a:solidFill>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spcAft>
                          <a:spcPts val="600"/>
                        </a:spcAft>
                      </a:pPr>
                      <a:r>
                        <a:rPr kumimoji="0" lang="en-US" sz="1200" b="1" i="0" u="none" strike="noStrike" kern="1200" cap="none" spc="0" normalizeH="0" baseline="0" noProof="0" dirty="0" smtClean="0">
                          <a:ln>
                            <a:noFill/>
                          </a:ln>
                          <a:solidFill>
                            <a:schemeClr val="tx1"/>
                          </a:solidFill>
                          <a:effectLst/>
                          <a:uLnTx/>
                          <a:uFillTx/>
                          <a:latin typeface="+mn-lt"/>
                          <a:ea typeface="+mn-ea"/>
                          <a:cs typeface="+mn-cs"/>
                        </a:rPr>
                        <a:t>Best infrastructures in the world</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c>
                  <a:txBody>
                    <a:bodyPr/>
                    <a:lstStyle/>
                    <a:p>
                      <a:endParaRPr lang="en-US" sz="1100" dirty="0">
                        <a:solidFill>
                          <a:schemeClr val="tx1"/>
                        </a:solidFill>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666939">
                <a:tc>
                  <a:txBody>
                    <a:bodyPr/>
                    <a:lstStyle/>
                    <a:p>
                      <a:pPr>
                        <a:lnSpc>
                          <a:spcPct val="100000"/>
                        </a:lnSpc>
                      </a:pPr>
                      <a:r>
                        <a:rPr lang="en-US" sz="2700" b="1" kern="1200" dirty="0" smtClean="0">
                          <a:solidFill>
                            <a:schemeClr val="tx1"/>
                          </a:solidFill>
                          <a:latin typeface="+mn-lt"/>
                          <a:ea typeface="+mn-ea"/>
                          <a:cs typeface="+mn-cs"/>
                        </a:rPr>
                        <a:t>260m</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US" sz="1100" dirty="0">
                        <a:solidFill>
                          <a:schemeClr val="tx1"/>
                        </a:solidFill>
                      </a:endParaRP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a:lnSpc>
                          <a:spcPct val="100000"/>
                        </a:lnSpc>
                        <a:spcAft>
                          <a:spcPts val="600"/>
                        </a:spcAft>
                      </a:pPr>
                      <a:r>
                        <a:rPr kumimoji="0" lang="en-US" sz="1200" b="1" i="0" u="none" strike="noStrike" kern="1200" cap="none" spc="0" normalizeH="0" baseline="0" noProof="0" dirty="0" smtClean="0">
                          <a:ln>
                            <a:noFill/>
                          </a:ln>
                          <a:solidFill>
                            <a:schemeClr val="tx1"/>
                          </a:solidFill>
                          <a:effectLst/>
                          <a:uLnTx/>
                          <a:uFillTx/>
                          <a:latin typeface="+mn-lt"/>
                          <a:ea typeface="+mn-ea"/>
                          <a:cs typeface="+mn-cs"/>
                        </a:rPr>
                        <a:t>Portuguese-speakers in the world</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endParaRPr lang="en-US" sz="1100" dirty="0">
                        <a:solidFill>
                          <a:schemeClr val="tx1"/>
                        </a:solidFill>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noFill/>
                      <a:prstDash val="solid"/>
                      <a:round/>
                      <a:headEnd type="none" w="med" len="med"/>
                      <a:tailEnd type="none" w="med" len="med"/>
                    </a:lnB>
                    <a:noFill/>
                  </a:tcPr>
                </a:tc>
              </a:tr>
              <a:tr h="562600">
                <a:tc>
                  <a:txBody>
                    <a:bodyPr/>
                    <a:lstStyle/>
                    <a:p>
                      <a:pPr>
                        <a:lnSpc>
                          <a:spcPct val="100000"/>
                        </a:lnSpc>
                      </a:pPr>
                      <a:r>
                        <a:rPr lang="en-US" sz="2700" b="1" kern="1200" dirty="0" smtClean="0">
                          <a:solidFill>
                            <a:schemeClr val="tx1"/>
                          </a:solidFill>
                          <a:latin typeface="+mn-lt"/>
                          <a:ea typeface="+mn-ea"/>
                          <a:cs typeface="+mn-cs"/>
                        </a:rPr>
                        <a:t>€90m</a:t>
                      </a:r>
                    </a:p>
                  </a:txBody>
                  <a:tcPr marL="0" marR="0" marT="117286"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US" sz="1100" dirty="0">
                        <a:solidFill>
                          <a:schemeClr val="tx1"/>
                        </a:solidFill>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no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1320800">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smtClean="0">
                          <a:ln>
                            <a:noFill/>
                          </a:ln>
                          <a:solidFill>
                            <a:schemeClr val="tx1"/>
                          </a:solidFill>
                          <a:effectLst/>
                          <a:uLnTx/>
                          <a:uFillTx/>
                          <a:latin typeface="+mn-lt"/>
                          <a:ea typeface="+mn-ea"/>
                          <a:cs typeface="+mn-cs"/>
                        </a:rPr>
                        <a:t>Total Indian investment in Portugal (based on disclosed amounts)</a:t>
                      </a: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839588" rtl="0" eaLnBrk="1" fontAlgn="auto" latinLnBrk="0" hangingPunct="1">
                        <a:lnSpc>
                          <a:spcPct val="100000"/>
                        </a:lnSpc>
                        <a:spcBef>
                          <a:spcPts val="0"/>
                        </a:spcBef>
                        <a:spcAft>
                          <a:spcPts val="600"/>
                        </a:spcAft>
                        <a:buClrTx/>
                        <a:buSzTx/>
                        <a:buFontTx/>
                        <a:buNone/>
                        <a:tabLst/>
                        <a:defRPr/>
                      </a:pPr>
                      <a:endParaRPr lang="en-US" sz="2700" b="1" kern="1200" dirty="0" smtClean="0">
                        <a:solidFill>
                          <a:schemeClr val="tx1"/>
                        </a:solidFill>
                        <a:latin typeface="+mn-lt"/>
                        <a:ea typeface="+mn-ea"/>
                        <a:cs typeface="+mn-cs"/>
                      </a:endParaRPr>
                    </a:p>
                    <a:p>
                      <a:pPr marL="0" marR="0" lvl="0" indent="0" algn="l" defTabSz="839588" rtl="0" eaLnBrk="1" fontAlgn="auto" latinLnBrk="0" hangingPunct="1">
                        <a:lnSpc>
                          <a:spcPct val="100000"/>
                        </a:lnSpc>
                        <a:spcBef>
                          <a:spcPts val="0"/>
                        </a:spcBef>
                        <a:spcAft>
                          <a:spcPts val="600"/>
                        </a:spcAft>
                        <a:buClrTx/>
                        <a:buSzTx/>
                        <a:buFontTx/>
                        <a:buNone/>
                        <a:tabLst/>
                        <a:defRPr/>
                      </a:pPr>
                      <a:r>
                        <a:rPr lang="en-US" sz="2700" b="1" kern="1200" dirty="0" smtClean="0">
                          <a:solidFill>
                            <a:schemeClr val="tx1"/>
                          </a:solidFill>
                          <a:latin typeface="+mn-lt"/>
                          <a:ea typeface="+mn-ea"/>
                          <a:cs typeface="+mn-cs"/>
                        </a:rPr>
                        <a:t>24</a:t>
                      </a: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US" sz="1100" dirty="0">
                        <a:solidFill>
                          <a:schemeClr val="tx1"/>
                        </a:solidFill>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dirty="0" smtClean="0">
                          <a:ln>
                            <a:noFill/>
                          </a:ln>
                          <a:solidFill>
                            <a:schemeClr val="tx1"/>
                          </a:solidFill>
                          <a:effectLst/>
                          <a:uLnTx/>
                          <a:uFillTx/>
                          <a:latin typeface="+mn-lt"/>
                          <a:ea typeface="+mn-ea"/>
                          <a:cs typeface="+mn-cs"/>
                        </a:rPr>
                        <a:t>Number of Indian citizens, as of 2015, under the Portuguese Golden Visa program</a:t>
                      </a: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c>
                  <a:txBody>
                    <a:bodyPr/>
                    <a:lstStyle/>
                    <a:p>
                      <a:endParaRPr lang="en-US" sz="1100" dirty="0">
                        <a:solidFill>
                          <a:schemeClr val="tx1"/>
                        </a:solidFill>
                      </a:endParaRPr>
                    </a:p>
                  </a:txBody>
                  <a:tcPr marL="0" marR="0" marT="29322" marB="29322">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bl>
          </a:graphicData>
        </a:graphic>
      </p:graphicFrame>
      <p:sp>
        <p:nvSpPr>
          <p:cNvPr id="8" name="TextBox 7"/>
          <p:cNvSpPr txBox="1"/>
          <p:nvPr/>
        </p:nvSpPr>
        <p:spPr>
          <a:xfrm>
            <a:off x="5592635" y="2627755"/>
            <a:ext cx="476092"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EYInterstate Light" panose="02000506000000020004" pitchFamily="2" charset="0"/>
              </a:rPr>
              <a:t>Source</a:t>
            </a:r>
            <a:r>
              <a:rPr lang="pt-PT" sz="700" dirty="0" smtClean="0">
                <a:solidFill>
                  <a:srgbClr val="000000"/>
                </a:solidFill>
                <a:latin typeface="EYInterstate Light" panose="02000506000000020004" pitchFamily="2" charset="0"/>
              </a:rPr>
              <a:t>: INE</a:t>
            </a:r>
          </a:p>
        </p:txBody>
      </p:sp>
      <p:sp>
        <p:nvSpPr>
          <p:cNvPr id="13" name="TextBox 12"/>
          <p:cNvSpPr txBox="1"/>
          <p:nvPr/>
        </p:nvSpPr>
        <p:spPr>
          <a:xfrm>
            <a:off x="4939466" y="4087713"/>
            <a:ext cx="1280800"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EYInterstate Light" panose="02000506000000020004" pitchFamily="2" charset="0"/>
              </a:rPr>
              <a:t>Source</a:t>
            </a:r>
            <a:r>
              <a:rPr lang="pt-PT" sz="700" dirty="0" smtClean="0">
                <a:solidFill>
                  <a:srgbClr val="000000"/>
                </a:solidFill>
                <a:latin typeface="EYInterstate Light" panose="02000506000000020004" pitchFamily="2" charset="0"/>
              </a:rPr>
              <a:t>: </a:t>
            </a:r>
            <a:r>
              <a:rPr lang="pt-PT" sz="700" dirty="0" err="1">
                <a:solidFill>
                  <a:srgbClr val="000000"/>
                </a:solidFill>
                <a:latin typeface="EYInterstate Light" panose="02000506000000020004" pitchFamily="2" charset="0"/>
              </a:rPr>
              <a:t>W</a:t>
            </a:r>
            <a:r>
              <a:rPr lang="pt-PT" sz="700" dirty="0" err="1" smtClean="0">
                <a:solidFill>
                  <a:srgbClr val="000000"/>
                </a:solidFill>
                <a:latin typeface="EYInterstate Light" panose="02000506000000020004" pitchFamily="2" charset="0"/>
              </a:rPr>
              <a:t>orld</a:t>
            </a:r>
            <a:r>
              <a:rPr lang="pt-PT" sz="700" dirty="0" smtClean="0">
                <a:solidFill>
                  <a:srgbClr val="000000"/>
                </a:solidFill>
                <a:latin typeface="EYInterstate Light" panose="02000506000000020004" pitchFamily="2" charset="0"/>
              </a:rPr>
              <a:t> </a:t>
            </a:r>
            <a:r>
              <a:rPr lang="pt-PT" sz="700" dirty="0" err="1" smtClean="0">
                <a:solidFill>
                  <a:srgbClr val="000000"/>
                </a:solidFill>
                <a:latin typeface="EYInterstate Light" panose="02000506000000020004" pitchFamily="2" charset="0"/>
              </a:rPr>
              <a:t>Economic</a:t>
            </a:r>
            <a:r>
              <a:rPr lang="pt-PT" sz="700" dirty="0" smtClean="0">
                <a:solidFill>
                  <a:srgbClr val="000000"/>
                </a:solidFill>
                <a:latin typeface="EYInterstate Light" panose="02000506000000020004" pitchFamily="2" charset="0"/>
              </a:rPr>
              <a:t> </a:t>
            </a:r>
            <a:r>
              <a:rPr lang="pt-PT" sz="700" dirty="0" err="1" smtClean="0">
                <a:solidFill>
                  <a:srgbClr val="000000"/>
                </a:solidFill>
                <a:latin typeface="EYInterstate Light" panose="02000506000000020004" pitchFamily="2" charset="0"/>
              </a:rPr>
              <a:t>Forum</a:t>
            </a:r>
            <a:endParaRPr lang="pt-PT" sz="700" dirty="0" smtClean="0">
              <a:solidFill>
                <a:srgbClr val="000000"/>
              </a:solidFill>
              <a:latin typeface="EYInterstate Light" panose="02000506000000020004" pitchFamily="2" charset="0"/>
            </a:endParaRPr>
          </a:p>
        </p:txBody>
      </p:sp>
      <p:sp>
        <p:nvSpPr>
          <p:cNvPr id="15" name="TextBox 14"/>
          <p:cNvSpPr txBox="1"/>
          <p:nvPr/>
        </p:nvSpPr>
        <p:spPr>
          <a:xfrm>
            <a:off x="5041201" y="5696432"/>
            <a:ext cx="1102867"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EYInterstate Light" panose="02000506000000020004" pitchFamily="2" charset="0"/>
              </a:rPr>
              <a:t>Source</a:t>
            </a:r>
            <a:r>
              <a:rPr lang="pt-PT" sz="700" dirty="0" smtClean="0">
                <a:solidFill>
                  <a:srgbClr val="000000"/>
                </a:solidFill>
                <a:latin typeface="EYInterstate Light" panose="02000506000000020004" pitchFamily="2" charset="0"/>
              </a:rPr>
              <a:t>: CPLP </a:t>
            </a:r>
            <a:r>
              <a:rPr lang="pt-PT" sz="700" dirty="0" err="1" smtClean="0">
                <a:solidFill>
                  <a:srgbClr val="000000"/>
                </a:solidFill>
                <a:latin typeface="EYInterstate Light" panose="02000506000000020004" pitchFamily="2" charset="0"/>
              </a:rPr>
              <a:t>and</a:t>
            </a:r>
            <a:r>
              <a:rPr lang="pt-PT" sz="700" dirty="0" smtClean="0">
                <a:solidFill>
                  <a:srgbClr val="000000"/>
                </a:solidFill>
                <a:latin typeface="EYInterstate Light" panose="02000506000000020004" pitchFamily="2" charset="0"/>
              </a:rPr>
              <a:t> Eurostat</a:t>
            </a:r>
          </a:p>
        </p:txBody>
      </p:sp>
      <p:sp>
        <p:nvSpPr>
          <p:cNvPr id="16" name="TextBox 15"/>
          <p:cNvSpPr txBox="1"/>
          <p:nvPr/>
        </p:nvSpPr>
        <p:spPr>
          <a:xfrm>
            <a:off x="4614803" y="7176654"/>
            <a:ext cx="1529265"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pt-PT" sz="700" dirty="0" err="1" smtClean="0">
                <a:solidFill>
                  <a:srgbClr val="000000"/>
                </a:solidFill>
                <a:latin typeface="EYInterstate Light" panose="02000506000000020004" pitchFamily="2" charset="0"/>
              </a:rPr>
              <a:t>Source</a:t>
            </a:r>
            <a:r>
              <a:rPr lang="pt-PT" sz="700" dirty="0" smtClean="0">
                <a:solidFill>
                  <a:srgbClr val="000000"/>
                </a:solidFill>
                <a:latin typeface="EYInterstate Light" panose="02000506000000020004" pitchFamily="2" charset="0"/>
              </a:rPr>
              <a:t>: </a:t>
            </a:r>
            <a:r>
              <a:rPr lang="pt-PT" sz="700" dirty="0" err="1" smtClean="0">
                <a:solidFill>
                  <a:srgbClr val="000000"/>
                </a:solidFill>
                <a:latin typeface="EYInterstate Light" panose="02000506000000020004" pitchFamily="2" charset="0"/>
              </a:rPr>
              <a:t>Embassy</a:t>
            </a:r>
            <a:r>
              <a:rPr lang="pt-PT" sz="700" dirty="0" smtClean="0">
                <a:solidFill>
                  <a:srgbClr val="000000"/>
                </a:solidFill>
                <a:latin typeface="EYInterstate Light" panose="02000506000000020004" pitchFamily="2" charset="0"/>
              </a:rPr>
              <a:t> </a:t>
            </a:r>
            <a:r>
              <a:rPr lang="pt-PT" sz="700" dirty="0" err="1" smtClean="0">
                <a:solidFill>
                  <a:srgbClr val="000000"/>
                </a:solidFill>
                <a:latin typeface="EYInterstate Light" panose="02000506000000020004" pitchFamily="2" charset="0"/>
              </a:rPr>
              <a:t>of</a:t>
            </a:r>
            <a:r>
              <a:rPr lang="pt-PT" sz="700" dirty="0" smtClean="0">
                <a:solidFill>
                  <a:srgbClr val="000000"/>
                </a:solidFill>
                <a:latin typeface="EYInterstate Light" panose="02000506000000020004" pitchFamily="2" charset="0"/>
              </a:rPr>
              <a:t> India in Portugal</a:t>
            </a:r>
          </a:p>
        </p:txBody>
      </p:sp>
      <p:sp>
        <p:nvSpPr>
          <p:cNvPr id="17" name="TextBox 16"/>
          <p:cNvSpPr txBox="1"/>
          <p:nvPr/>
        </p:nvSpPr>
        <p:spPr>
          <a:xfrm>
            <a:off x="4872838" y="8537654"/>
            <a:ext cx="1414055" cy="220060"/>
          </a:xfrm>
          <a:prstGeom prst="rect">
            <a:avLst/>
          </a:prstGeom>
          <a:noFill/>
        </p:spPr>
        <p:txBody>
          <a:bodyPr wrap="square" lIns="0" tIns="36576" rIns="0" bIns="0" rtlCol="0">
            <a:spAutoFit/>
          </a:bodyPr>
          <a:lstStyle/>
          <a:p>
            <a:pPr algn="l">
              <a:lnSpc>
                <a:spcPct val="85000"/>
              </a:lnSpc>
              <a:spcAft>
                <a:spcPts val="600"/>
              </a:spcAft>
              <a:buClr>
                <a:srgbClr val="FFE600"/>
              </a:buClr>
              <a:buSzPct val="70000"/>
            </a:pPr>
            <a:r>
              <a:rPr lang="pt-PT" sz="700" dirty="0" err="1" smtClean="0">
                <a:solidFill>
                  <a:srgbClr val="000000"/>
                </a:solidFill>
                <a:latin typeface="EYInterstate Light" panose="02000506000000020004" pitchFamily="2" charset="0"/>
              </a:rPr>
              <a:t>Source</a:t>
            </a:r>
            <a:r>
              <a:rPr lang="pt-PT" sz="700" dirty="0" smtClean="0">
                <a:solidFill>
                  <a:srgbClr val="000000"/>
                </a:solidFill>
                <a:latin typeface="EYInterstate Light" panose="02000506000000020004" pitchFamily="2" charset="0"/>
              </a:rPr>
              <a:t>: Portuguese </a:t>
            </a:r>
            <a:r>
              <a:rPr lang="pt-PT" sz="700" dirty="0" err="1" smtClean="0">
                <a:solidFill>
                  <a:srgbClr val="000000"/>
                </a:solidFill>
                <a:latin typeface="EYInterstate Light" panose="02000506000000020004" pitchFamily="2" charset="0"/>
              </a:rPr>
              <a:t>immigration</a:t>
            </a:r>
            <a:r>
              <a:rPr lang="pt-PT" sz="700" dirty="0" smtClean="0">
                <a:solidFill>
                  <a:srgbClr val="000000"/>
                </a:solidFill>
                <a:latin typeface="EYInterstate Light" panose="02000506000000020004" pitchFamily="2" charset="0"/>
              </a:rPr>
              <a:t> </a:t>
            </a:r>
            <a:r>
              <a:rPr lang="pt-PT" sz="700" dirty="0" err="1" smtClean="0">
                <a:solidFill>
                  <a:srgbClr val="000000"/>
                </a:solidFill>
                <a:latin typeface="EYInterstate Light" panose="02000506000000020004" pitchFamily="2" charset="0"/>
              </a:rPr>
              <a:t>and</a:t>
            </a:r>
            <a:r>
              <a:rPr lang="pt-PT" sz="700" dirty="0" smtClean="0">
                <a:solidFill>
                  <a:srgbClr val="000000"/>
                </a:solidFill>
                <a:latin typeface="EYInterstate Light" panose="02000506000000020004" pitchFamily="2" charset="0"/>
              </a:rPr>
              <a:t> </a:t>
            </a:r>
            <a:r>
              <a:rPr lang="pt-PT" sz="700" dirty="0" err="1" smtClean="0">
                <a:solidFill>
                  <a:srgbClr val="000000"/>
                </a:solidFill>
                <a:latin typeface="EYInterstate Light" panose="02000506000000020004" pitchFamily="2" charset="0"/>
              </a:rPr>
              <a:t>borders</a:t>
            </a:r>
            <a:r>
              <a:rPr lang="pt-PT" sz="700" dirty="0" smtClean="0">
                <a:solidFill>
                  <a:srgbClr val="000000"/>
                </a:solidFill>
                <a:latin typeface="EYInterstate Light" panose="02000506000000020004" pitchFamily="2" charset="0"/>
              </a:rPr>
              <a:t> </a:t>
            </a:r>
            <a:r>
              <a:rPr lang="pt-PT" sz="700" dirty="0" err="1" smtClean="0">
                <a:solidFill>
                  <a:srgbClr val="000000"/>
                </a:solidFill>
                <a:latin typeface="EYInterstate Light" panose="02000506000000020004" pitchFamily="2" charset="0"/>
              </a:rPr>
              <a:t>services</a:t>
            </a:r>
            <a:endParaRPr lang="pt-PT" sz="700" dirty="0" smtClean="0">
              <a:solidFill>
                <a:srgbClr val="000000"/>
              </a:solidFill>
              <a:latin typeface="EYInterstate Light" panose="02000506000000020004" pitchFamily="2" charset="0"/>
            </a:endParaRPr>
          </a:p>
        </p:txBody>
      </p:sp>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6</a:t>
            </a:fld>
            <a:endParaRPr lang="en-US" dirty="0"/>
          </a:p>
        </p:txBody>
      </p:sp>
    </p:spTree>
    <p:extLst>
      <p:ext uri="{BB962C8B-B14F-4D97-AF65-F5344CB8AC3E}">
        <p14:creationId xmlns:p14="http://schemas.microsoft.com/office/powerpoint/2010/main" val="34903164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2042"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3" name="Rectangle 62"/>
          <p:cNvSpPr/>
          <p:nvPr/>
        </p:nvSpPr>
        <p:spPr bwMode="auto">
          <a:xfrm>
            <a:off x="1503227" y="5424517"/>
            <a:ext cx="226961" cy="2718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6" name="Title 5"/>
          <p:cNvSpPr>
            <a:spLocks noGrp="1"/>
          </p:cNvSpPr>
          <p:nvPr>
            <p:ph type="title"/>
          </p:nvPr>
        </p:nvSpPr>
        <p:spPr>
          <a:xfrm>
            <a:off x="538163" y="484189"/>
            <a:ext cx="5957887" cy="1003300"/>
          </a:xfrm>
        </p:spPr>
        <p:txBody>
          <a:bodyPr anchor="t">
            <a:normAutofit fontScale="90000"/>
          </a:bodyPr>
          <a:lstStyle/>
          <a:p>
            <a:r>
              <a:rPr lang="en-US" sz="2200" dirty="0">
                <a:latin typeface="Arial" panose="020B0604020202020204" pitchFamily="34" charset="0"/>
                <a:cs typeface="Arial" panose="020B0604020202020204" pitchFamily="34" charset="0"/>
              </a:rPr>
              <a:t>Water and Waste Management sector</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SWM market value, trade </a:t>
            </a:r>
            <a:r>
              <a:rPr lang="en-US" sz="2200" dirty="0">
                <a:solidFill>
                  <a:schemeClr val="accent2"/>
                </a:solidFill>
                <a:latin typeface="Arial" panose="020B0604020202020204" pitchFamily="34" charset="0"/>
                <a:cs typeface="Arial" panose="020B0604020202020204" pitchFamily="34" charset="0"/>
              </a:rPr>
              <a:t>balance and </a:t>
            </a:r>
            <a:r>
              <a:rPr lang="en-US" sz="2200" dirty="0" smtClean="0">
                <a:solidFill>
                  <a:schemeClr val="accent2"/>
                </a:solidFill>
                <a:latin typeface="Arial" panose="020B0604020202020204" pitchFamily="34" charset="0"/>
                <a:cs typeface="Arial" panose="020B0604020202020204" pitchFamily="34" charset="0"/>
              </a:rPr>
              <a:t>strategic </a:t>
            </a:r>
            <a:r>
              <a:rPr lang="en-US" sz="2200" dirty="0">
                <a:solidFill>
                  <a:schemeClr val="accent2"/>
                </a:solidFill>
                <a:latin typeface="Arial" panose="020B0604020202020204" pitchFamily="34" charset="0"/>
                <a:cs typeface="Arial" panose="020B0604020202020204" pitchFamily="34" charset="0"/>
              </a:rPr>
              <a:t>guidelines </a:t>
            </a:r>
          </a:p>
        </p:txBody>
      </p:sp>
      <p:cxnSp>
        <p:nvCxnSpPr>
          <p:cNvPr id="5" name="Straight Connector 4"/>
          <p:cNvCxnSpPr/>
          <p:nvPr/>
        </p:nvCxnSpPr>
        <p:spPr bwMode="auto">
          <a:xfrm flipV="1">
            <a:off x="645035" y="2112245"/>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11" name="Text Placeholder 6"/>
          <p:cNvSpPr txBox="1">
            <a:spLocks/>
          </p:cNvSpPr>
          <p:nvPr/>
        </p:nvSpPr>
        <p:spPr>
          <a:xfrm>
            <a:off x="549275" y="1868695"/>
            <a:ext cx="2808288" cy="1731755"/>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Market value</a:t>
            </a:r>
          </a:p>
          <a:p>
            <a:pPr lvl="1" algn="just"/>
            <a:r>
              <a:rPr lang="en-US" dirty="0" smtClean="0"/>
              <a:t/>
            </a:r>
            <a:br>
              <a:rPr lang="en-US" dirty="0" smtClean="0"/>
            </a:br>
            <a:r>
              <a:rPr lang="en-US" dirty="0" smtClean="0">
                <a:latin typeface="Arial" panose="020B0604020202020204" pitchFamily="34" charset="0"/>
                <a:cs typeface="Arial" panose="020B0604020202020204" pitchFamily="34" charset="0"/>
              </a:rPr>
              <a:t>Data </a:t>
            </a:r>
            <a:r>
              <a:rPr lang="en-US" dirty="0">
                <a:latin typeface="Arial" panose="020B0604020202020204" pitchFamily="34" charset="0"/>
                <a:cs typeface="Arial" panose="020B0604020202020204" pitchFamily="34" charset="0"/>
              </a:rPr>
              <a:t>from </a:t>
            </a:r>
            <a:r>
              <a:rPr lang="en-US" dirty="0" smtClean="0">
                <a:latin typeface="Arial" panose="020B0604020202020204" pitchFamily="34" charset="0"/>
                <a:cs typeface="Arial" panose="020B0604020202020204" pitchFamily="34" charset="0"/>
              </a:rPr>
              <a:t>INE indicates </a:t>
            </a:r>
            <a:r>
              <a:rPr lang="en-US" dirty="0">
                <a:latin typeface="Arial" panose="020B0604020202020204" pitchFamily="34" charset="0"/>
                <a:cs typeface="Arial" panose="020B0604020202020204" pitchFamily="34" charset="0"/>
              </a:rPr>
              <a:t>that the </a:t>
            </a:r>
            <a:r>
              <a:rPr lang="en-US" dirty="0" smtClean="0">
                <a:latin typeface="Arial" panose="020B0604020202020204" pitchFamily="34" charset="0"/>
                <a:cs typeface="Arial" panose="020B0604020202020204" pitchFamily="34" charset="0"/>
              </a:rPr>
              <a:t>aggregated turnover of companies operating in waste </a:t>
            </a:r>
            <a:r>
              <a:rPr lang="en-US" dirty="0">
                <a:latin typeface="Arial" panose="020B0604020202020204" pitchFamily="34" charset="0"/>
                <a:cs typeface="Arial" panose="020B0604020202020204" pitchFamily="34" charset="0"/>
              </a:rPr>
              <a:t>management </a:t>
            </a:r>
            <a:r>
              <a:rPr lang="en-US" dirty="0" smtClean="0">
                <a:latin typeface="Arial" panose="020B0604020202020204" pitchFamily="34" charset="0"/>
                <a:cs typeface="Arial" panose="020B0604020202020204" pitchFamily="34" charset="0"/>
              </a:rPr>
              <a:t>sector, namely collection, treatment and disposal and material recovery, reached €1.4bn </a:t>
            </a:r>
            <a:r>
              <a:rPr lang="en-US" dirty="0">
                <a:latin typeface="Arial" panose="020B0604020202020204" pitchFamily="34" charset="0"/>
                <a:cs typeface="Arial" panose="020B0604020202020204" pitchFamily="34" charset="0"/>
              </a:rPr>
              <a:t>in </a:t>
            </a:r>
            <a:r>
              <a:rPr lang="en-US" dirty="0" smtClean="0">
                <a:latin typeface="Arial" panose="020B0604020202020204" pitchFamily="34" charset="0"/>
                <a:cs typeface="Arial" panose="020B0604020202020204" pitchFamily="34" charset="0"/>
              </a:rPr>
              <a:t>2014. In the same year, jobs associated with these activities within those companies, amounted to 14k.</a:t>
            </a:r>
            <a:endParaRPr lang="en-US" dirty="0">
              <a:latin typeface="Arial" panose="020B0604020202020204" pitchFamily="34" charset="0"/>
              <a:cs typeface="Arial" panose="020B0604020202020204" pitchFamily="34" charset="0"/>
            </a:endParaRPr>
          </a:p>
          <a:p>
            <a:pPr lvl="1" algn="just"/>
            <a:endParaRPr lang="en-US"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marL="0" lvl="1" indent="0" algn="just"/>
            <a:endParaRPr lang="en-US" kern="0" dirty="0" smtClean="0">
              <a:latin typeface="Arial" panose="020B0604020202020204" pitchFamily="34" charset="0"/>
              <a:cs typeface="Arial" panose="020B0604020202020204" pitchFamily="34" charset="0"/>
            </a:endParaRPr>
          </a:p>
          <a:p>
            <a:pPr marL="0" lvl="1" indent="0" algn="just"/>
            <a:endParaRPr lang="en-US" kern="0" dirty="0" smtClean="0">
              <a:latin typeface="Arial" panose="020B0604020202020204" pitchFamily="34" charset="0"/>
              <a:cs typeface="Arial" panose="020B0604020202020204" pitchFamily="34" charset="0"/>
            </a:endParaRPr>
          </a:p>
          <a:p>
            <a:pPr marL="0" lvl="1" indent="0" algn="just"/>
            <a:r>
              <a:rPr lang="en-US" kern="0" dirty="0" smtClean="0">
                <a:latin typeface="Arial" panose="020B0604020202020204" pitchFamily="34" charset="0"/>
                <a:cs typeface="Arial" panose="020B0604020202020204" pitchFamily="34" charset="0"/>
              </a:rPr>
              <a:t> </a:t>
            </a:r>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p:txBody>
      </p:sp>
      <p:grpSp>
        <p:nvGrpSpPr>
          <p:cNvPr id="2" name="Group 1"/>
          <p:cNvGrpSpPr/>
          <p:nvPr/>
        </p:nvGrpSpPr>
        <p:grpSpPr>
          <a:xfrm>
            <a:off x="538163" y="7614879"/>
            <a:ext cx="2808288" cy="1282262"/>
            <a:chOff x="3535933" y="1865918"/>
            <a:chExt cx="2808288" cy="1282262"/>
          </a:xfrm>
        </p:grpSpPr>
        <p:sp>
          <p:nvSpPr>
            <p:cNvPr id="16" name="Text Placeholder 6"/>
            <p:cNvSpPr txBox="1">
              <a:spLocks/>
            </p:cNvSpPr>
            <p:nvPr/>
          </p:nvSpPr>
          <p:spPr>
            <a:xfrm>
              <a:off x="3535933" y="1865918"/>
              <a:ext cx="2808288" cy="1282262"/>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Trade balance</a:t>
              </a:r>
            </a:p>
            <a:p>
              <a:pPr lvl="1" algn="just"/>
              <a:r>
                <a:rPr lang="en-US" dirty="0" smtClean="0"/>
                <a:t/>
              </a:r>
              <a:br>
                <a:rPr lang="en-US" dirty="0" smtClean="0"/>
              </a:br>
              <a:r>
                <a:rPr lang="en-US" dirty="0" smtClean="0">
                  <a:latin typeface="Arial" panose="020B0604020202020204" pitchFamily="34" charset="0"/>
                  <a:cs typeface="Arial" panose="020B0604020202020204" pitchFamily="34" charset="0"/>
                </a:rPr>
                <a:t>Waste transfer between European Union members and also other countries is regulated by the European Parliament</a:t>
              </a:r>
              <a:r>
                <a:rPr lang="en-US" dirty="0">
                  <a:latin typeface="Arial" panose="020B0604020202020204" pitchFamily="34" charset="0"/>
                  <a:cs typeface="Arial" panose="020B0604020202020204" pitchFamily="34" charset="0"/>
                </a:rPr>
                <a:t>. Waste circulating within the EU comply </a:t>
              </a:r>
              <a:r>
                <a:rPr lang="en-US" dirty="0" smtClean="0">
                  <a:latin typeface="Arial" panose="020B0604020202020204" pitchFamily="34" charset="0"/>
                  <a:cs typeface="Arial" panose="020B0604020202020204" pitchFamily="34" charset="0"/>
                </a:rPr>
                <a:t>with different legal procedures, according to the dangerousness level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end </a:t>
              </a:r>
              <a:r>
                <a:rPr lang="en-US" dirty="0">
                  <a:latin typeface="Arial" panose="020B0604020202020204" pitchFamily="34" charset="0"/>
                  <a:cs typeface="Arial" panose="020B0604020202020204" pitchFamily="34" charset="0"/>
                </a:rPr>
                <a:t>- recovery or disposal.</a:t>
              </a:r>
              <a:r>
                <a:rPr lang="en-US" dirty="0">
                  <a:solidFill>
                    <a:srgbClr val="FF0000"/>
                  </a:solidFill>
                  <a:latin typeface="Arial" panose="020B0604020202020204" pitchFamily="34" charset="0"/>
                  <a:cs typeface="Arial" panose="020B0604020202020204" pitchFamily="34" charset="0"/>
                </a:rPr>
                <a:t> </a:t>
              </a:r>
              <a:endParaRPr lang="en-US" kern="0" dirty="0" smtClean="0">
                <a:latin typeface="Arial" panose="020B0604020202020204" pitchFamily="34" charset="0"/>
                <a:cs typeface="Arial" panose="020B0604020202020204" pitchFamily="34" charset="0"/>
              </a:endParaRPr>
            </a:p>
            <a:p>
              <a:pPr marL="0" lvl="1" indent="0"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r>
                <a:rPr lang="en-US" kern="0" dirty="0" smtClean="0">
                  <a:latin typeface="Arial" panose="020B0604020202020204" pitchFamily="34" charset="0"/>
                  <a:cs typeface="Arial" panose="020B0604020202020204" pitchFamily="34" charset="0"/>
                </a:rPr>
                <a:t>	</a:t>
              </a:r>
            </a:p>
          </p:txBody>
        </p:sp>
        <p:cxnSp>
          <p:nvCxnSpPr>
            <p:cNvPr id="17" name="Straight Connector 16"/>
            <p:cNvCxnSpPr/>
            <p:nvPr/>
          </p:nvCxnSpPr>
          <p:spPr bwMode="auto">
            <a:xfrm flipV="1">
              <a:off x="3642805" y="2115686"/>
              <a:ext cx="2606165" cy="1"/>
            </a:xfrm>
            <a:prstGeom prst="line">
              <a:avLst/>
            </a:prstGeom>
            <a:ln/>
            <a:extLst/>
          </p:spPr>
          <p:style>
            <a:lnRef idx="1">
              <a:schemeClr val="dk1"/>
            </a:lnRef>
            <a:fillRef idx="0">
              <a:schemeClr val="dk1"/>
            </a:fillRef>
            <a:effectRef idx="0">
              <a:schemeClr val="dk1"/>
            </a:effectRef>
            <a:fontRef idx="minor">
              <a:schemeClr val="tx1"/>
            </a:fontRef>
          </p:style>
        </p:cxnSp>
      </p:grpSp>
      <p:sp>
        <p:nvSpPr>
          <p:cNvPr id="21" name="TextBox 20"/>
          <p:cNvSpPr txBox="1"/>
          <p:nvPr/>
        </p:nvSpPr>
        <p:spPr>
          <a:xfrm>
            <a:off x="690722" y="5977439"/>
            <a:ext cx="476092"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EYInterstate Light" panose="02000506000000020004" pitchFamily="2" charset="0"/>
              </a:rPr>
              <a:t>Source: INE</a:t>
            </a:r>
          </a:p>
        </p:txBody>
      </p:sp>
      <p:sp>
        <p:nvSpPr>
          <p:cNvPr id="22" name="Text Placeholder 6"/>
          <p:cNvSpPr txBox="1">
            <a:spLocks/>
          </p:cNvSpPr>
          <p:nvPr/>
        </p:nvSpPr>
        <p:spPr>
          <a:xfrm>
            <a:off x="549275" y="6248863"/>
            <a:ext cx="2808288" cy="1244533"/>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dirty="0" smtClean="0">
                <a:latin typeface="Arial" panose="020B0604020202020204" pitchFamily="34" charset="0"/>
                <a:cs typeface="Arial" panose="020B0604020202020204" pitchFamily="34" charset="0"/>
              </a:rPr>
              <a:t>Almost 50% of total market value is represented by material recovery. Although turnover originated from collection has remained relatively stable throughout the years, treatment &amp; disposal and material recovery have shown a significant decrease. Overall, the total turnover shows a small decrease in 2012 to 2014 explained by the decrease of waste generated. </a:t>
            </a:r>
            <a:endParaRPr lang="en-US" kern="0" dirty="0">
              <a:latin typeface="Arial" panose="020B0604020202020204" pitchFamily="34" charset="0"/>
              <a:cs typeface="Arial" panose="020B0604020202020204" pitchFamily="34" charset="0"/>
            </a:endParaRPr>
          </a:p>
        </p:txBody>
      </p:sp>
      <p:graphicFrame>
        <p:nvGraphicFramePr>
          <p:cNvPr id="23" name="Chart 22"/>
          <p:cNvGraphicFramePr>
            <a:graphicFrameLocks/>
          </p:cNvGraphicFramePr>
          <p:nvPr>
            <p:extLst/>
          </p:nvPr>
        </p:nvGraphicFramePr>
        <p:xfrm>
          <a:off x="284745" y="3499121"/>
          <a:ext cx="3081909" cy="2485332"/>
        </p:xfrm>
        <a:graphic>
          <a:graphicData uri="http://schemas.openxmlformats.org/drawingml/2006/chart">
            <c:chart xmlns:c="http://schemas.openxmlformats.org/drawingml/2006/chart" xmlns:r="http://schemas.openxmlformats.org/officeDocument/2006/relationships" r:id="rId7"/>
          </a:graphicData>
        </a:graphic>
      </p:graphicFrame>
      <p:grpSp>
        <p:nvGrpSpPr>
          <p:cNvPr id="7" name="Group 6"/>
          <p:cNvGrpSpPr/>
          <p:nvPr/>
        </p:nvGrpSpPr>
        <p:grpSpPr>
          <a:xfrm>
            <a:off x="3511032" y="1868695"/>
            <a:ext cx="2808288" cy="3871794"/>
            <a:chOff x="3535933" y="3499121"/>
            <a:chExt cx="2808288" cy="3871794"/>
          </a:xfrm>
        </p:grpSpPr>
        <p:sp>
          <p:nvSpPr>
            <p:cNvPr id="35" name="Text Placeholder 6"/>
            <p:cNvSpPr txBox="1">
              <a:spLocks/>
            </p:cNvSpPr>
            <p:nvPr/>
          </p:nvSpPr>
          <p:spPr>
            <a:xfrm>
              <a:off x="3535933" y="6105936"/>
              <a:ext cx="2808288" cy="126497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dirty="0">
                  <a:latin typeface="Arial" panose="020B0604020202020204" pitchFamily="34" charset="0"/>
                  <a:cs typeface="Arial" panose="020B0604020202020204" pitchFamily="34" charset="0"/>
                </a:rPr>
                <a:t>Of the </a:t>
              </a:r>
              <a:r>
                <a:rPr lang="en-US" dirty="0" smtClean="0">
                  <a:latin typeface="Arial" panose="020B0604020202020204" pitchFamily="34" charset="0"/>
                  <a:cs typeface="Arial" panose="020B0604020202020204" pitchFamily="34" charset="0"/>
                </a:rPr>
                <a:t>1,986k </a:t>
              </a:r>
              <a:r>
                <a:rPr lang="en-US" dirty="0">
                  <a:latin typeface="Arial" panose="020B0604020202020204" pitchFamily="34" charset="0"/>
                  <a:cs typeface="Arial" panose="020B0604020202020204" pitchFamily="34" charset="0"/>
                </a:rPr>
                <a:t>tons of waste that entered Portugal, in 2014, 99.7% </a:t>
              </a:r>
              <a:r>
                <a:rPr lang="en-US" dirty="0" smtClean="0">
                  <a:latin typeface="Arial" panose="020B0604020202020204" pitchFamily="34" charset="0"/>
                  <a:cs typeface="Arial" panose="020B0604020202020204" pitchFamily="34" charset="0"/>
                </a:rPr>
                <a:t>was redirected </a:t>
              </a:r>
              <a:r>
                <a:rPr lang="en-US" dirty="0">
                  <a:latin typeface="Arial" panose="020B0604020202020204" pitchFamily="34" charset="0"/>
                  <a:cs typeface="Arial" panose="020B0604020202020204" pitchFamily="34" charset="0"/>
                </a:rPr>
                <a:t>to r</a:t>
              </a:r>
              <a:r>
                <a:rPr lang="en-US" dirty="0" smtClean="0">
                  <a:latin typeface="Arial" panose="020B0604020202020204" pitchFamily="34" charset="0"/>
                  <a:cs typeface="Arial" panose="020B0604020202020204" pitchFamily="34" charset="0"/>
                </a:rPr>
                <a:t>ecovery operations, while </a:t>
              </a:r>
              <a:r>
                <a:rPr lang="en-US" dirty="0">
                  <a:latin typeface="Arial" panose="020B0604020202020204" pitchFamily="34" charset="0"/>
                  <a:cs typeface="Arial" panose="020B0604020202020204" pitchFamily="34" charset="0"/>
                </a:rPr>
                <a:t>only </a:t>
              </a:r>
              <a:r>
                <a:rPr lang="en-US" dirty="0" smtClean="0">
                  <a:latin typeface="Arial" panose="020B0604020202020204" pitchFamily="34" charset="0"/>
                  <a:cs typeface="Arial" panose="020B0604020202020204" pitchFamily="34" charset="0"/>
                </a:rPr>
                <a:t>5k </a:t>
              </a:r>
              <a:r>
                <a:rPr lang="en-US" dirty="0">
                  <a:latin typeface="Arial" panose="020B0604020202020204" pitchFamily="34" charset="0"/>
                  <a:cs typeface="Arial" panose="020B0604020202020204" pitchFamily="34" charset="0"/>
                </a:rPr>
                <a:t>tons were </a:t>
              </a:r>
              <a:r>
                <a:rPr lang="en-US" dirty="0" smtClean="0">
                  <a:latin typeface="Arial" panose="020B0604020202020204" pitchFamily="34" charset="0"/>
                  <a:cs typeface="Arial" panose="020B0604020202020204" pitchFamily="34" charset="0"/>
                </a:rPr>
                <a:t>destroyed.</a:t>
              </a:r>
            </a:p>
            <a:p>
              <a:pPr lvl="1" algn="just"/>
              <a:r>
                <a:rPr lang="en-US" dirty="0" smtClean="0">
                  <a:latin typeface="Arial" panose="020B0604020202020204" pitchFamily="34" charset="0"/>
                  <a:cs typeface="Arial" panose="020B0604020202020204" pitchFamily="34" charset="0"/>
                </a:rPr>
                <a:t>In 2014, imports came mainly from the United Kingdom  (44%), Gibraltar (20%), Spain (15%). Portugal’s waste exports go mainly to Spain (91%).</a:t>
              </a:r>
              <a:endParaRPr lang="en-US" dirty="0">
                <a:latin typeface="Arial" panose="020B0604020202020204" pitchFamily="34" charset="0"/>
                <a:cs typeface="Arial" panose="020B0604020202020204" pitchFamily="34" charset="0"/>
              </a:endParaRPr>
            </a:p>
            <a:p>
              <a:pPr lvl="1" algn="just"/>
              <a:endParaRPr lang="en-US"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marL="0" lvl="1" indent="0" algn="just"/>
              <a:endParaRPr lang="en-US" kern="0" dirty="0" smtClean="0">
                <a:latin typeface="Arial" panose="020B0604020202020204" pitchFamily="34" charset="0"/>
                <a:cs typeface="Arial" panose="020B0604020202020204" pitchFamily="34" charset="0"/>
              </a:endParaRPr>
            </a:p>
            <a:p>
              <a:pPr marL="0" lvl="1" indent="0" algn="just"/>
              <a:endParaRPr lang="en-US" kern="0" dirty="0" smtClean="0">
                <a:latin typeface="Arial" panose="020B0604020202020204" pitchFamily="34" charset="0"/>
                <a:cs typeface="Arial" panose="020B0604020202020204" pitchFamily="34" charset="0"/>
              </a:endParaRPr>
            </a:p>
            <a:p>
              <a:pPr marL="0" lvl="1" indent="0" algn="just"/>
              <a:r>
                <a:rPr lang="en-US" kern="0" dirty="0" smtClean="0">
                  <a:latin typeface="Arial" panose="020B0604020202020204" pitchFamily="34" charset="0"/>
                  <a:cs typeface="Arial" panose="020B0604020202020204" pitchFamily="34" charset="0"/>
                </a:rPr>
                <a:t> </a:t>
              </a:r>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p:txBody>
        </p:sp>
        <p:grpSp>
          <p:nvGrpSpPr>
            <p:cNvPr id="4" name="Group 3"/>
            <p:cNvGrpSpPr/>
            <p:nvPr/>
          </p:nvGrpSpPr>
          <p:grpSpPr>
            <a:xfrm>
              <a:off x="3631184" y="3499121"/>
              <a:ext cx="2629706" cy="2314589"/>
              <a:chOff x="3642805" y="3925464"/>
              <a:chExt cx="2629706" cy="2314589"/>
            </a:xfrm>
          </p:grpSpPr>
          <p:grpSp>
            <p:nvGrpSpPr>
              <p:cNvPr id="26" name="Group 25"/>
              <p:cNvGrpSpPr/>
              <p:nvPr/>
            </p:nvGrpSpPr>
            <p:grpSpPr>
              <a:xfrm>
                <a:off x="3642805" y="3925464"/>
                <a:ext cx="2629706" cy="1728195"/>
                <a:chOff x="3642805" y="3925464"/>
                <a:chExt cx="2629706" cy="1728195"/>
              </a:xfrm>
            </p:grpSpPr>
            <p:sp>
              <p:nvSpPr>
                <p:cNvPr id="25" name="Freeform 73"/>
                <p:cNvSpPr>
                  <a:spLocks noChangeAspect="1"/>
                </p:cNvSpPr>
                <p:nvPr/>
              </p:nvSpPr>
              <p:spPr bwMode="gray">
                <a:xfrm rot="20237070">
                  <a:off x="4422431" y="4259531"/>
                  <a:ext cx="1035288" cy="1385329"/>
                </a:xfrm>
                <a:custGeom>
                  <a:avLst/>
                  <a:gdLst/>
                  <a:ahLst/>
                  <a:cxnLst>
                    <a:cxn ang="0">
                      <a:pos x="33" y="229"/>
                    </a:cxn>
                    <a:cxn ang="0">
                      <a:pos x="43" y="219"/>
                    </a:cxn>
                    <a:cxn ang="0">
                      <a:pos x="47" y="232"/>
                    </a:cxn>
                    <a:cxn ang="0">
                      <a:pos x="40" y="236"/>
                    </a:cxn>
                    <a:cxn ang="0">
                      <a:pos x="33" y="232"/>
                    </a:cxn>
                    <a:cxn ang="0">
                      <a:pos x="27" y="242"/>
                    </a:cxn>
                    <a:cxn ang="0">
                      <a:pos x="43" y="249"/>
                    </a:cxn>
                    <a:cxn ang="0">
                      <a:pos x="33" y="276"/>
                    </a:cxn>
                    <a:cxn ang="0">
                      <a:pos x="37" y="283"/>
                    </a:cxn>
                    <a:cxn ang="0">
                      <a:pos x="33" y="293"/>
                    </a:cxn>
                    <a:cxn ang="0">
                      <a:pos x="27" y="309"/>
                    </a:cxn>
                    <a:cxn ang="0">
                      <a:pos x="13" y="326"/>
                    </a:cxn>
                    <a:cxn ang="0">
                      <a:pos x="0" y="350"/>
                    </a:cxn>
                    <a:cxn ang="0">
                      <a:pos x="53" y="370"/>
                    </a:cxn>
                    <a:cxn ang="0">
                      <a:pos x="90" y="350"/>
                    </a:cxn>
                    <a:cxn ang="0">
                      <a:pos x="97" y="336"/>
                    </a:cxn>
                    <a:cxn ang="0">
                      <a:pos x="117" y="313"/>
                    </a:cxn>
                    <a:cxn ang="0">
                      <a:pos x="141" y="303"/>
                    </a:cxn>
                    <a:cxn ang="0">
                      <a:pos x="131" y="299"/>
                    </a:cxn>
                    <a:cxn ang="0">
                      <a:pos x="124" y="279"/>
                    </a:cxn>
                    <a:cxn ang="0">
                      <a:pos x="131" y="266"/>
                    </a:cxn>
                    <a:cxn ang="0">
                      <a:pos x="144" y="256"/>
                    </a:cxn>
                    <a:cxn ang="0">
                      <a:pos x="161" y="246"/>
                    </a:cxn>
                    <a:cxn ang="0">
                      <a:pos x="154" y="236"/>
                    </a:cxn>
                    <a:cxn ang="0">
                      <a:pos x="151" y="229"/>
                    </a:cxn>
                    <a:cxn ang="0">
                      <a:pos x="148" y="215"/>
                    </a:cxn>
                    <a:cxn ang="0">
                      <a:pos x="141" y="199"/>
                    </a:cxn>
                    <a:cxn ang="0">
                      <a:pos x="144" y="199"/>
                    </a:cxn>
                    <a:cxn ang="0">
                      <a:pos x="168" y="205"/>
                    </a:cxn>
                    <a:cxn ang="0">
                      <a:pos x="191" y="178"/>
                    </a:cxn>
                    <a:cxn ang="0">
                      <a:pos x="191" y="141"/>
                    </a:cxn>
                    <a:cxn ang="0">
                      <a:pos x="215" y="135"/>
                    </a:cxn>
                    <a:cxn ang="0">
                      <a:pos x="238" y="115"/>
                    </a:cxn>
                    <a:cxn ang="0">
                      <a:pos x="262" y="94"/>
                    </a:cxn>
                    <a:cxn ang="0">
                      <a:pos x="248" y="64"/>
                    </a:cxn>
                    <a:cxn ang="0">
                      <a:pos x="235" y="44"/>
                    </a:cxn>
                    <a:cxn ang="0">
                      <a:pos x="215" y="37"/>
                    </a:cxn>
                    <a:cxn ang="0">
                      <a:pos x="205" y="41"/>
                    </a:cxn>
                    <a:cxn ang="0">
                      <a:pos x="188" y="34"/>
                    </a:cxn>
                    <a:cxn ang="0">
                      <a:pos x="178" y="31"/>
                    </a:cxn>
                    <a:cxn ang="0">
                      <a:pos x="171" y="24"/>
                    </a:cxn>
                    <a:cxn ang="0">
                      <a:pos x="161" y="20"/>
                    </a:cxn>
                    <a:cxn ang="0">
                      <a:pos x="158" y="14"/>
                    </a:cxn>
                    <a:cxn ang="0">
                      <a:pos x="161" y="4"/>
                    </a:cxn>
                    <a:cxn ang="0">
                      <a:pos x="141" y="0"/>
                    </a:cxn>
                    <a:cxn ang="0">
                      <a:pos x="124" y="7"/>
                    </a:cxn>
                    <a:cxn ang="0">
                      <a:pos x="121" y="31"/>
                    </a:cxn>
                    <a:cxn ang="0">
                      <a:pos x="114" y="57"/>
                    </a:cxn>
                    <a:cxn ang="0">
                      <a:pos x="111" y="74"/>
                    </a:cxn>
                    <a:cxn ang="0">
                      <a:pos x="101" y="115"/>
                    </a:cxn>
                    <a:cxn ang="0">
                      <a:pos x="87" y="135"/>
                    </a:cxn>
                    <a:cxn ang="0">
                      <a:pos x="67" y="158"/>
                    </a:cxn>
                    <a:cxn ang="0">
                      <a:pos x="60" y="168"/>
                    </a:cxn>
                    <a:cxn ang="0">
                      <a:pos x="53" y="175"/>
                    </a:cxn>
                    <a:cxn ang="0">
                      <a:pos x="37" y="185"/>
                    </a:cxn>
                    <a:cxn ang="0">
                      <a:pos x="20" y="205"/>
                    </a:cxn>
                    <a:cxn ang="0">
                      <a:pos x="27" y="232"/>
                    </a:cxn>
                  </a:cxnLst>
                  <a:rect l="0" t="0" r="r" b="b"/>
                  <a:pathLst>
                    <a:path w="265" h="370">
                      <a:moveTo>
                        <a:pt x="27" y="232"/>
                      </a:moveTo>
                      <a:lnTo>
                        <a:pt x="27" y="232"/>
                      </a:lnTo>
                      <a:lnTo>
                        <a:pt x="33" y="229"/>
                      </a:lnTo>
                      <a:lnTo>
                        <a:pt x="33" y="229"/>
                      </a:lnTo>
                      <a:lnTo>
                        <a:pt x="37" y="225"/>
                      </a:lnTo>
                      <a:lnTo>
                        <a:pt x="37" y="225"/>
                      </a:lnTo>
                      <a:lnTo>
                        <a:pt x="43" y="219"/>
                      </a:lnTo>
                      <a:lnTo>
                        <a:pt x="43" y="219"/>
                      </a:lnTo>
                      <a:lnTo>
                        <a:pt x="50" y="225"/>
                      </a:lnTo>
                      <a:lnTo>
                        <a:pt x="50" y="229"/>
                      </a:lnTo>
                      <a:lnTo>
                        <a:pt x="47" y="232"/>
                      </a:lnTo>
                      <a:lnTo>
                        <a:pt x="47" y="232"/>
                      </a:lnTo>
                      <a:lnTo>
                        <a:pt x="40" y="232"/>
                      </a:lnTo>
                      <a:lnTo>
                        <a:pt x="40" y="232"/>
                      </a:lnTo>
                      <a:lnTo>
                        <a:pt x="40" y="232"/>
                      </a:lnTo>
                      <a:lnTo>
                        <a:pt x="40" y="236"/>
                      </a:lnTo>
                      <a:lnTo>
                        <a:pt x="37" y="236"/>
                      </a:lnTo>
                      <a:lnTo>
                        <a:pt x="37" y="236"/>
                      </a:lnTo>
                      <a:lnTo>
                        <a:pt x="33" y="236"/>
                      </a:lnTo>
                      <a:lnTo>
                        <a:pt x="33" y="232"/>
                      </a:lnTo>
                      <a:lnTo>
                        <a:pt x="33" y="232"/>
                      </a:lnTo>
                      <a:lnTo>
                        <a:pt x="27" y="236"/>
                      </a:lnTo>
                      <a:lnTo>
                        <a:pt x="27" y="236"/>
                      </a:lnTo>
                      <a:lnTo>
                        <a:pt x="27" y="242"/>
                      </a:lnTo>
                      <a:lnTo>
                        <a:pt x="27" y="249"/>
                      </a:lnTo>
                      <a:lnTo>
                        <a:pt x="27" y="249"/>
                      </a:lnTo>
                      <a:lnTo>
                        <a:pt x="43" y="249"/>
                      </a:lnTo>
                      <a:lnTo>
                        <a:pt x="43" y="249"/>
                      </a:lnTo>
                      <a:lnTo>
                        <a:pt x="43" y="262"/>
                      </a:lnTo>
                      <a:lnTo>
                        <a:pt x="40" y="272"/>
                      </a:lnTo>
                      <a:lnTo>
                        <a:pt x="40" y="272"/>
                      </a:lnTo>
                      <a:lnTo>
                        <a:pt x="33" y="276"/>
                      </a:lnTo>
                      <a:lnTo>
                        <a:pt x="33" y="276"/>
                      </a:lnTo>
                      <a:lnTo>
                        <a:pt x="37" y="279"/>
                      </a:lnTo>
                      <a:lnTo>
                        <a:pt x="37" y="283"/>
                      </a:lnTo>
                      <a:lnTo>
                        <a:pt x="37" y="283"/>
                      </a:lnTo>
                      <a:lnTo>
                        <a:pt x="30" y="286"/>
                      </a:lnTo>
                      <a:lnTo>
                        <a:pt x="30" y="286"/>
                      </a:lnTo>
                      <a:lnTo>
                        <a:pt x="33" y="289"/>
                      </a:lnTo>
                      <a:lnTo>
                        <a:pt x="33" y="293"/>
                      </a:lnTo>
                      <a:lnTo>
                        <a:pt x="33" y="293"/>
                      </a:lnTo>
                      <a:lnTo>
                        <a:pt x="27" y="299"/>
                      </a:lnTo>
                      <a:lnTo>
                        <a:pt x="27" y="299"/>
                      </a:lnTo>
                      <a:lnTo>
                        <a:pt x="27" y="309"/>
                      </a:lnTo>
                      <a:lnTo>
                        <a:pt x="27" y="313"/>
                      </a:lnTo>
                      <a:lnTo>
                        <a:pt x="23" y="320"/>
                      </a:lnTo>
                      <a:lnTo>
                        <a:pt x="23" y="320"/>
                      </a:lnTo>
                      <a:lnTo>
                        <a:pt x="13" y="326"/>
                      </a:lnTo>
                      <a:lnTo>
                        <a:pt x="0" y="336"/>
                      </a:lnTo>
                      <a:lnTo>
                        <a:pt x="0" y="336"/>
                      </a:lnTo>
                      <a:lnTo>
                        <a:pt x="0" y="350"/>
                      </a:lnTo>
                      <a:lnTo>
                        <a:pt x="0" y="350"/>
                      </a:lnTo>
                      <a:lnTo>
                        <a:pt x="17" y="350"/>
                      </a:lnTo>
                      <a:lnTo>
                        <a:pt x="30" y="353"/>
                      </a:lnTo>
                      <a:lnTo>
                        <a:pt x="40" y="360"/>
                      </a:lnTo>
                      <a:lnTo>
                        <a:pt x="53" y="370"/>
                      </a:lnTo>
                      <a:lnTo>
                        <a:pt x="53" y="370"/>
                      </a:lnTo>
                      <a:lnTo>
                        <a:pt x="67" y="367"/>
                      </a:lnTo>
                      <a:lnTo>
                        <a:pt x="87" y="367"/>
                      </a:lnTo>
                      <a:lnTo>
                        <a:pt x="90" y="350"/>
                      </a:lnTo>
                      <a:lnTo>
                        <a:pt x="90" y="350"/>
                      </a:lnTo>
                      <a:lnTo>
                        <a:pt x="90" y="346"/>
                      </a:lnTo>
                      <a:lnTo>
                        <a:pt x="97" y="336"/>
                      </a:lnTo>
                      <a:lnTo>
                        <a:pt x="97" y="336"/>
                      </a:lnTo>
                      <a:lnTo>
                        <a:pt x="104" y="330"/>
                      </a:lnTo>
                      <a:lnTo>
                        <a:pt x="107" y="323"/>
                      </a:lnTo>
                      <a:lnTo>
                        <a:pt x="114" y="320"/>
                      </a:lnTo>
                      <a:lnTo>
                        <a:pt x="117" y="313"/>
                      </a:lnTo>
                      <a:lnTo>
                        <a:pt x="124" y="309"/>
                      </a:lnTo>
                      <a:lnTo>
                        <a:pt x="134" y="309"/>
                      </a:lnTo>
                      <a:lnTo>
                        <a:pt x="134" y="309"/>
                      </a:lnTo>
                      <a:lnTo>
                        <a:pt x="141" y="303"/>
                      </a:lnTo>
                      <a:lnTo>
                        <a:pt x="141" y="299"/>
                      </a:lnTo>
                      <a:lnTo>
                        <a:pt x="138" y="299"/>
                      </a:lnTo>
                      <a:lnTo>
                        <a:pt x="138" y="299"/>
                      </a:lnTo>
                      <a:lnTo>
                        <a:pt x="131" y="299"/>
                      </a:lnTo>
                      <a:lnTo>
                        <a:pt x="127" y="296"/>
                      </a:lnTo>
                      <a:lnTo>
                        <a:pt x="127" y="289"/>
                      </a:lnTo>
                      <a:lnTo>
                        <a:pt x="127" y="289"/>
                      </a:lnTo>
                      <a:lnTo>
                        <a:pt x="124" y="279"/>
                      </a:lnTo>
                      <a:lnTo>
                        <a:pt x="127" y="272"/>
                      </a:lnTo>
                      <a:lnTo>
                        <a:pt x="127" y="272"/>
                      </a:lnTo>
                      <a:lnTo>
                        <a:pt x="131" y="266"/>
                      </a:lnTo>
                      <a:lnTo>
                        <a:pt x="131" y="266"/>
                      </a:lnTo>
                      <a:lnTo>
                        <a:pt x="134" y="262"/>
                      </a:lnTo>
                      <a:lnTo>
                        <a:pt x="138" y="262"/>
                      </a:lnTo>
                      <a:lnTo>
                        <a:pt x="138" y="262"/>
                      </a:lnTo>
                      <a:lnTo>
                        <a:pt x="144" y="256"/>
                      </a:lnTo>
                      <a:lnTo>
                        <a:pt x="151" y="256"/>
                      </a:lnTo>
                      <a:lnTo>
                        <a:pt x="151" y="256"/>
                      </a:lnTo>
                      <a:lnTo>
                        <a:pt x="154" y="252"/>
                      </a:lnTo>
                      <a:lnTo>
                        <a:pt x="161" y="246"/>
                      </a:lnTo>
                      <a:lnTo>
                        <a:pt x="161" y="242"/>
                      </a:lnTo>
                      <a:lnTo>
                        <a:pt x="161" y="242"/>
                      </a:lnTo>
                      <a:lnTo>
                        <a:pt x="158" y="236"/>
                      </a:lnTo>
                      <a:lnTo>
                        <a:pt x="154" y="236"/>
                      </a:lnTo>
                      <a:lnTo>
                        <a:pt x="148" y="236"/>
                      </a:lnTo>
                      <a:lnTo>
                        <a:pt x="151" y="232"/>
                      </a:lnTo>
                      <a:lnTo>
                        <a:pt x="151" y="232"/>
                      </a:lnTo>
                      <a:lnTo>
                        <a:pt x="151" y="229"/>
                      </a:lnTo>
                      <a:lnTo>
                        <a:pt x="151" y="225"/>
                      </a:lnTo>
                      <a:lnTo>
                        <a:pt x="148" y="222"/>
                      </a:lnTo>
                      <a:lnTo>
                        <a:pt x="148" y="215"/>
                      </a:lnTo>
                      <a:lnTo>
                        <a:pt x="148" y="215"/>
                      </a:lnTo>
                      <a:lnTo>
                        <a:pt x="148" y="209"/>
                      </a:lnTo>
                      <a:lnTo>
                        <a:pt x="144" y="202"/>
                      </a:lnTo>
                      <a:lnTo>
                        <a:pt x="144" y="202"/>
                      </a:lnTo>
                      <a:lnTo>
                        <a:pt x="141" y="199"/>
                      </a:lnTo>
                      <a:lnTo>
                        <a:pt x="138" y="199"/>
                      </a:lnTo>
                      <a:lnTo>
                        <a:pt x="141" y="195"/>
                      </a:lnTo>
                      <a:lnTo>
                        <a:pt x="141" y="195"/>
                      </a:lnTo>
                      <a:lnTo>
                        <a:pt x="144" y="199"/>
                      </a:lnTo>
                      <a:lnTo>
                        <a:pt x="154" y="199"/>
                      </a:lnTo>
                      <a:lnTo>
                        <a:pt x="158" y="202"/>
                      </a:lnTo>
                      <a:lnTo>
                        <a:pt x="161" y="205"/>
                      </a:lnTo>
                      <a:lnTo>
                        <a:pt x="168" y="205"/>
                      </a:lnTo>
                      <a:lnTo>
                        <a:pt x="178" y="205"/>
                      </a:lnTo>
                      <a:lnTo>
                        <a:pt x="185" y="202"/>
                      </a:lnTo>
                      <a:lnTo>
                        <a:pt x="188" y="188"/>
                      </a:lnTo>
                      <a:lnTo>
                        <a:pt x="191" y="178"/>
                      </a:lnTo>
                      <a:lnTo>
                        <a:pt x="195" y="172"/>
                      </a:lnTo>
                      <a:lnTo>
                        <a:pt x="191" y="162"/>
                      </a:lnTo>
                      <a:lnTo>
                        <a:pt x="191" y="152"/>
                      </a:lnTo>
                      <a:lnTo>
                        <a:pt x="191" y="141"/>
                      </a:lnTo>
                      <a:lnTo>
                        <a:pt x="198" y="145"/>
                      </a:lnTo>
                      <a:lnTo>
                        <a:pt x="205" y="148"/>
                      </a:lnTo>
                      <a:lnTo>
                        <a:pt x="211" y="141"/>
                      </a:lnTo>
                      <a:lnTo>
                        <a:pt x="215" y="135"/>
                      </a:lnTo>
                      <a:lnTo>
                        <a:pt x="218" y="135"/>
                      </a:lnTo>
                      <a:lnTo>
                        <a:pt x="222" y="131"/>
                      </a:lnTo>
                      <a:lnTo>
                        <a:pt x="228" y="128"/>
                      </a:lnTo>
                      <a:lnTo>
                        <a:pt x="238" y="115"/>
                      </a:lnTo>
                      <a:lnTo>
                        <a:pt x="252" y="104"/>
                      </a:lnTo>
                      <a:lnTo>
                        <a:pt x="262" y="104"/>
                      </a:lnTo>
                      <a:lnTo>
                        <a:pt x="265" y="101"/>
                      </a:lnTo>
                      <a:lnTo>
                        <a:pt x="262" y="94"/>
                      </a:lnTo>
                      <a:lnTo>
                        <a:pt x="255" y="84"/>
                      </a:lnTo>
                      <a:lnTo>
                        <a:pt x="245" y="81"/>
                      </a:lnTo>
                      <a:lnTo>
                        <a:pt x="248" y="71"/>
                      </a:lnTo>
                      <a:lnTo>
                        <a:pt x="248" y="64"/>
                      </a:lnTo>
                      <a:lnTo>
                        <a:pt x="252" y="57"/>
                      </a:lnTo>
                      <a:lnTo>
                        <a:pt x="248" y="54"/>
                      </a:lnTo>
                      <a:lnTo>
                        <a:pt x="238" y="47"/>
                      </a:lnTo>
                      <a:lnTo>
                        <a:pt x="235" y="44"/>
                      </a:lnTo>
                      <a:lnTo>
                        <a:pt x="225" y="41"/>
                      </a:lnTo>
                      <a:lnTo>
                        <a:pt x="225" y="41"/>
                      </a:lnTo>
                      <a:lnTo>
                        <a:pt x="222" y="37"/>
                      </a:lnTo>
                      <a:lnTo>
                        <a:pt x="215" y="37"/>
                      </a:lnTo>
                      <a:lnTo>
                        <a:pt x="211" y="37"/>
                      </a:lnTo>
                      <a:lnTo>
                        <a:pt x="208" y="41"/>
                      </a:lnTo>
                      <a:lnTo>
                        <a:pt x="208" y="41"/>
                      </a:lnTo>
                      <a:lnTo>
                        <a:pt x="205" y="41"/>
                      </a:lnTo>
                      <a:lnTo>
                        <a:pt x="198" y="41"/>
                      </a:lnTo>
                      <a:lnTo>
                        <a:pt x="198" y="41"/>
                      </a:lnTo>
                      <a:lnTo>
                        <a:pt x="188" y="37"/>
                      </a:lnTo>
                      <a:lnTo>
                        <a:pt x="188" y="34"/>
                      </a:lnTo>
                      <a:lnTo>
                        <a:pt x="185" y="31"/>
                      </a:lnTo>
                      <a:lnTo>
                        <a:pt x="185" y="31"/>
                      </a:lnTo>
                      <a:lnTo>
                        <a:pt x="181" y="31"/>
                      </a:lnTo>
                      <a:lnTo>
                        <a:pt x="178" y="31"/>
                      </a:lnTo>
                      <a:lnTo>
                        <a:pt x="178" y="31"/>
                      </a:lnTo>
                      <a:lnTo>
                        <a:pt x="174" y="27"/>
                      </a:lnTo>
                      <a:lnTo>
                        <a:pt x="174" y="24"/>
                      </a:lnTo>
                      <a:lnTo>
                        <a:pt x="171" y="24"/>
                      </a:lnTo>
                      <a:lnTo>
                        <a:pt x="171" y="24"/>
                      </a:lnTo>
                      <a:lnTo>
                        <a:pt x="168" y="24"/>
                      </a:lnTo>
                      <a:lnTo>
                        <a:pt x="168" y="24"/>
                      </a:lnTo>
                      <a:lnTo>
                        <a:pt x="161" y="20"/>
                      </a:lnTo>
                      <a:lnTo>
                        <a:pt x="158" y="20"/>
                      </a:lnTo>
                      <a:lnTo>
                        <a:pt x="154" y="17"/>
                      </a:lnTo>
                      <a:lnTo>
                        <a:pt x="154" y="17"/>
                      </a:lnTo>
                      <a:lnTo>
                        <a:pt x="158" y="14"/>
                      </a:lnTo>
                      <a:lnTo>
                        <a:pt x="158" y="10"/>
                      </a:lnTo>
                      <a:lnTo>
                        <a:pt x="161" y="7"/>
                      </a:lnTo>
                      <a:lnTo>
                        <a:pt x="161" y="7"/>
                      </a:lnTo>
                      <a:lnTo>
                        <a:pt x="161" y="4"/>
                      </a:lnTo>
                      <a:lnTo>
                        <a:pt x="158" y="0"/>
                      </a:lnTo>
                      <a:lnTo>
                        <a:pt x="158" y="0"/>
                      </a:lnTo>
                      <a:lnTo>
                        <a:pt x="148" y="0"/>
                      </a:lnTo>
                      <a:lnTo>
                        <a:pt x="141" y="0"/>
                      </a:lnTo>
                      <a:lnTo>
                        <a:pt x="134" y="4"/>
                      </a:lnTo>
                      <a:lnTo>
                        <a:pt x="134" y="4"/>
                      </a:lnTo>
                      <a:lnTo>
                        <a:pt x="127" y="7"/>
                      </a:lnTo>
                      <a:lnTo>
                        <a:pt x="124" y="7"/>
                      </a:lnTo>
                      <a:lnTo>
                        <a:pt x="124" y="7"/>
                      </a:lnTo>
                      <a:lnTo>
                        <a:pt x="124" y="20"/>
                      </a:lnTo>
                      <a:lnTo>
                        <a:pt x="121" y="31"/>
                      </a:lnTo>
                      <a:lnTo>
                        <a:pt x="121" y="31"/>
                      </a:lnTo>
                      <a:lnTo>
                        <a:pt x="117" y="41"/>
                      </a:lnTo>
                      <a:lnTo>
                        <a:pt x="114" y="51"/>
                      </a:lnTo>
                      <a:lnTo>
                        <a:pt x="114" y="51"/>
                      </a:lnTo>
                      <a:lnTo>
                        <a:pt x="114" y="57"/>
                      </a:lnTo>
                      <a:lnTo>
                        <a:pt x="117" y="67"/>
                      </a:lnTo>
                      <a:lnTo>
                        <a:pt x="117" y="67"/>
                      </a:lnTo>
                      <a:lnTo>
                        <a:pt x="111" y="74"/>
                      </a:lnTo>
                      <a:lnTo>
                        <a:pt x="111" y="74"/>
                      </a:lnTo>
                      <a:lnTo>
                        <a:pt x="107" y="98"/>
                      </a:lnTo>
                      <a:lnTo>
                        <a:pt x="104" y="104"/>
                      </a:lnTo>
                      <a:lnTo>
                        <a:pt x="101" y="115"/>
                      </a:lnTo>
                      <a:lnTo>
                        <a:pt x="101" y="115"/>
                      </a:lnTo>
                      <a:lnTo>
                        <a:pt x="94" y="121"/>
                      </a:lnTo>
                      <a:lnTo>
                        <a:pt x="87" y="131"/>
                      </a:lnTo>
                      <a:lnTo>
                        <a:pt x="87" y="131"/>
                      </a:lnTo>
                      <a:lnTo>
                        <a:pt x="87" y="135"/>
                      </a:lnTo>
                      <a:lnTo>
                        <a:pt x="84" y="141"/>
                      </a:lnTo>
                      <a:lnTo>
                        <a:pt x="70" y="158"/>
                      </a:lnTo>
                      <a:lnTo>
                        <a:pt x="67" y="158"/>
                      </a:lnTo>
                      <a:lnTo>
                        <a:pt x="67" y="158"/>
                      </a:lnTo>
                      <a:lnTo>
                        <a:pt x="67" y="162"/>
                      </a:lnTo>
                      <a:lnTo>
                        <a:pt x="67" y="165"/>
                      </a:lnTo>
                      <a:lnTo>
                        <a:pt x="67" y="165"/>
                      </a:lnTo>
                      <a:lnTo>
                        <a:pt x="60" y="168"/>
                      </a:lnTo>
                      <a:lnTo>
                        <a:pt x="57" y="168"/>
                      </a:lnTo>
                      <a:lnTo>
                        <a:pt x="57" y="168"/>
                      </a:lnTo>
                      <a:lnTo>
                        <a:pt x="53" y="175"/>
                      </a:lnTo>
                      <a:lnTo>
                        <a:pt x="53" y="175"/>
                      </a:lnTo>
                      <a:lnTo>
                        <a:pt x="47" y="175"/>
                      </a:lnTo>
                      <a:lnTo>
                        <a:pt x="40" y="178"/>
                      </a:lnTo>
                      <a:lnTo>
                        <a:pt x="40" y="178"/>
                      </a:lnTo>
                      <a:lnTo>
                        <a:pt x="37" y="185"/>
                      </a:lnTo>
                      <a:lnTo>
                        <a:pt x="37" y="192"/>
                      </a:lnTo>
                      <a:lnTo>
                        <a:pt x="37" y="192"/>
                      </a:lnTo>
                      <a:lnTo>
                        <a:pt x="23" y="205"/>
                      </a:lnTo>
                      <a:lnTo>
                        <a:pt x="20" y="205"/>
                      </a:lnTo>
                      <a:lnTo>
                        <a:pt x="20" y="205"/>
                      </a:lnTo>
                      <a:lnTo>
                        <a:pt x="17" y="215"/>
                      </a:lnTo>
                      <a:lnTo>
                        <a:pt x="20" y="222"/>
                      </a:lnTo>
                      <a:lnTo>
                        <a:pt x="27" y="232"/>
                      </a:lnTo>
                      <a:lnTo>
                        <a:pt x="27" y="232"/>
                      </a:lnTo>
                      <a:close/>
                    </a:path>
                  </a:pathLst>
                </a:custGeom>
                <a:solidFill>
                  <a:schemeClr val="accent1"/>
                </a:solidFill>
                <a:ln w="3175" cap="flat" cmpd="sng">
                  <a:solidFill>
                    <a:schemeClr val="accent1"/>
                  </a:solidFill>
                  <a:prstDash val="solid"/>
                  <a:round/>
                  <a:headEnd type="none" w="med" len="med"/>
                  <a:tailEnd type="none" w="med" len="med"/>
                </a:ln>
                <a:effectLst/>
              </p:spPr>
              <p:txBody>
                <a:bodyPr/>
                <a:lstStyle/>
                <a:p>
                  <a:pPr algn="ctr"/>
                  <a:endParaRPr lang="en-US" dirty="0">
                    <a:latin typeface="+mn-lt"/>
                  </a:endParaRPr>
                </a:p>
              </p:txBody>
            </p:sp>
            <p:sp>
              <p:nvSpPr>
                <p:cNvPr id="18" name="Right Arrow 17"/>
                <p:cNvSpPr/>
                <p:nvPr/>
              </p:nvSpPr>
              <p:spPr bwMode="auto">
                <a:xfrm>
                  <a:off x="3642805" y="4318629"/>
                  <a:ext cx="911609" cy="491530"/>
                </a:xfrm>
                <a:prstGeom prst="rightArrow">
                  <a:avLst>
                    <a:gd name="adj1" fmla="val 50000"/>
                    <a:gd name="adj2" fmla="val 43139"/>
                  </a:avLst>
                </a:prstGeom>
                <a:solidFill>
                  <a:srgbClr val="FFC000"/>
                </a:solidFill>
                <a:ln w="12700" cap="flat" cmpd="sng" algn="ctr">
                  <a:solidFill>
                    <a:srgbClr val="FFC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61k tons</a:t>
                  </a:r>
                </a:p>
              </p:txBody>
            </p:sp>
            <p:sp>
              <p:nvSpPr>
                <p:cNvPr id="31" name="Right Arrow 30"/>
                <p:cNvSpPr/>
                <p:nvPr/>
              </p:nvSpPr>
              <p:spPr bwMode="auto">
                <a:xfrm>
                  <a:off x="3642806" y="5162129"/>
                  <a:ext cx="911608" cy="491530"/>
                </a:xfrm>
                <a:prstGeom prst="rightArrow">
                  <a:avLst>
                    <a:gd name="adj1" fmla="val 50000"/>
                    <a:gd name="adj2" fmla="val 43139"/>
                  </a:avLst>
                </a:prstGeom>
                <a:solidFill>
                  <a:srgbClr val="92D050"/>
                </a:solidFill>
                <a:ln w="127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1,925k tons</a:t>
                  </a:r>
                </a:p>
              </p:txBody>
            </p:sp>
            <p:sp>
              <p:nvSpPr>
                <p:cNvPr id="32" name="Right Arrow 31"/>
                <p:cNvSpPr/>
                <p:nvPr/>
              </p:nvSpPr>
              <p:spPr bwMode="auto">
                <a:xfrm>
                  <a:off x="5360902" y="4319238"/>
                  <a:ext cx="911609" cy="491530"/>
                </a:xfrm>
                <a:prstGeom prst="rightArrow">
                  <a:avLst>
                    <a:gd name="adj1" fmla="val 50000"/>
                    <a:gd name="adj2" fmla="val 43139"/>
                  </a:avLst>
                </a:prstGeom>
                <a:solidFill>
                  <a:srgbClr val="FFC000"/>
                </a:solidFill>
                <a:ln w="12700" cap="flat" cmpd="sng" algn="ctr">
                  <a:solidFill>
                    <a:srgbClr val="FFC00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57k tons</a:t>
                  </a:r>
                </a:p>
              </p:txBody>
            </p:sp>
            <p:sp>
              <p:nvSpPr>
                <p:cNvPr id="33" name="Right Arrow 32"/>
                <p:cNvSpPr/>
                <p:nvPr/>
              </p:nvSpPr>
              <p:spPr bwMode="auto">
                <a:xfrm>
                  <a:off x="5360903" y="5162129"/>
                  <a:ext cx="911608" cy="491530"/>
                </a:xfrm>
                <a:prstGeom prst="rightArrow">
                  <a:avLst>
                    <a:gd name="adj1" fmla="val 50000"/>
                    <a:gd name="adj2" fmla="val 43139"/>
                  </a:avLst>
                </a:prstGeom>
                <a:solidFill>
                  <a:srgbClr val="92D050"/>
                </a:solidFill>
                <a:ln w="1270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919k tons</a:t>
                  </a:r>
                </a:p>
              </p:txBody>
            </p:sp>
            <p:sp>
              <p:nvSpPr>
                <p:cNvPr id="36" name="Text Placeholder 6"/>
                <p:cNvSpPr txBox="1">
                  <a:spLocks/>
                </p:cNvSpPr>
                <p:nvPr/>
              </p:nvSpPr>
              <p:spPr>
                <a:xfrm>
                  <a:off x="4315903" y="3925464"/>
                  <a:ext cx="1255144" cy="23976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ctr"/>
                  <a:r>
                    <a:rPr lang="en-US" sz="800" b="1" dirty="0" smtClean="0">
                      <a:solidFill>
                        <a:srgbClr val="000000"/>
                      </a:solidFill>
                      <a:latin typeface="Arial" panose="020B0604020202020204" pitchFamily="34" charset="0"/>
                      <a:cs typeface="Arial" panose="020B0604020202020204" pitchFamily="34" charset="0"/>
                    </a:rPr>
                    <a:t>Trade balance in 2014</a:t>
                  </a:r>
                  <a:endParaRPr lang="en-US" sz="800" b="1" dirty="0">
                    <a:solidFill>
                      <a:srgbClr val="000000"/>
                    </a:solidFill>
                    <a:latin typeface="Arial" panose="020B0604020202020204" pitchFamily="34" charset="0"/>
                    <a:cs typeface="Arial" panose="020B0604020202020204" pitchFamily="34" charset="0"/>
                  </a:endParaRPr>
                </a:p>
              </p:txBody>
            </p:sp>
          </p:grpSp>
          <p:sp>
            <p:nvSpPr>
              <p:cNvPr id="29" name="Text Placeholder 6"/>
              <p:cNvSpPr txBox="1">
                <a:spLocks/>
              </p:cNvSpPr>
              <p:nvPr/>
            </p:nvSpPr>
            <p:spPr>
              <a:xfrm>
                <a:off x="4028194" y="5845157"/>
                <a:ext cx="1720220" cy="356034"/>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r>
                  <a:rPr lang="en-US" dirty="0" smtClean="0">
                    <a:latin typeface="Arial" panose="020B0604020202020204" pitchFamily="34" charset="0"/>
                    <a:cs typeface="Arial" panose="020B0604020202020204" pitchFamily="34" charset="0"/>
                  </a:rPr>
                  <a:t>Hazardous waste                         Non-hazardous waste</a:t>
                </a:r>
                <a:endParaRPr lang="en-US" dirty="0">
                  <a:latin typeface="Arial" panose="020B0604020202020204" pitchFamily="34" charset="0"/>
                  <a:cs typeface="Arial" panose="020B0604020202020204" pitchFamily="34" charset="0"/>
                </a:endParaRPr>
              </a:p>
              <a:p>
                <a:pPr lvl="1"/>
                <a:endParaRPr lang="en-US" dirty="0" smtClean="0">
                  <a:latin typeface="Arial" panose="020B0604020202020204" pitchFamily="34" charset="0"/>
                  <a:cs typeface="Arial" panose="020B0604020202020204" pitchFamily="34" charset="0"/>
                </a:endParaRPr>
              </a:p>
              <a:p>
                <a:pPr lvl="1"/>
                <a:endParaRPr lang="en-US" kern="0" dirty="0" smtClean="0">
                  <a:latin typeface="Arial" panose="020B0604020202020204" pitchFamily="34" charset="0"/>
                  <a:cs typeface="Arial" panose="020B0604020202020204" pitchFamily="34" charset="0"/>
                </a:endParaRPr>
              </a:p>
              <a:p>
                <a:pPr marL="0" lvl="1" indent="0"/>
                <a:endParaRPr lang="en-US" kern="0" dirty="0" smtClean="0">
                  <a:latin typeface="Arial" panose="020B0604020202020204" pitchFamily="34" charset="0"/>
                  <a:cs typeface="Arial" panose="020B0604020202020204" pitchFamily="34" charset="0"/>
                </a:endParaRPr>
              </a:p>
              <a:p>
                <a:pPr marL="0" lvl="1" indent="0"/>
                <a:endParaRPr lang="en-US" kern="0" dirty="0" smtClean="0">
                  <a:latin typeface="Arial" panose="020B0604020202020204" pitchFamily="34" charset="0"/>
                  <a:cs typeface="Arial" panose="020B0604020202020204" pitchFamily="34" charset="0"/>
                </a:endParaRPr>
              </a:p>
              <a:p>
                <a:pPr marL="0" lvl="1" indent="0"/>
                <a:r>
                  <a:rPr lang="en-US" kern="0" dirty="0" smtClean="0">
                    <a:latin typeface="Arial" panose="020B0604020202020204" pitchFamily="34" charset="0"/>
                    <a:cs typeface="Arial" panose="020B0604020202020204" pitchFamily="34" charset="0"/>
                  </a:rPr>
                  <a:t> </a:t>
                </a:r>
                <a:endParaRPr lang="en-US" kern="0" dirty="0">
                  <a:latin typeface="Arial" panose="020B0604020202020204" pitchFamily="34" charset="0"/>
                  <a:cs typeface="Arial" panose="020B0604020202020204" pitchFamily="34" charset="0"/>
                </a:endParaRPr>
              </a:p>
              <a:p>
                <a:pPr lvl="1"/>
                <a:endParaRPr lang="en-US" kern="0" dirty="0" smtClean="0">
                  <a:latin typeface="Arial" panose="020B0604020202020204" pitchFamily="34" charset="0"/>
                  <a:cs typeface="Arial" panose="020B0604020202020204" pitchFamily="34" charset="0"/>
                </a:endParaRPr>
              </a:p>
              <a:p>
                <a:pPr lvl="1"/>
                <a:endParaRPr lang="en-US" kern="0" dirty="0">
                  <a:latin typeface="Arial" panose="020B0604020202020204" pitchFamily="34" charset="0"/>
                  <a:cs typeface="Arial" panose="020B0604020202020204" pitchFamily="34" charset="0"/>
                </a:endParaRPr>
              </a:p>
              <a:p>
                <a:pPr lvl="1"/>
                <a:endParaRPr lang="en-US" kern="0" dirty="0" smtClean="0">
                  <a:latin typeface="Arial" panose="020B0604020202020204" pitchFamily="34" charset="0"/>
                  <a:cs typeface="Arial" panose="020B0604020202020204" pitchFamily="34" charset="0"/>
                </a:endParaRPr>
              </a:p>
              <a:p>
                <a:pPr lvl="1"/>
                <a:endParaRPr lang="en-US" kern="0" dirty="0">
                  <a:latin typeface="Arial" panose="020B0604020202020204" pitchFamily="34" charset="0"/>
                  <a:cs typeface="Arial" panose="020B0604020202020204" pitchFamily="34" charset="0"/>
                </a:endParaRPr>
              </a:p>
              <a:p>
                <a:pPr lvl="1"/>
                <a:endParaRPr lang="en-US" kern="0" dirty="0" smtClean="0">
                  <a:latin typeface="Arial" panose="020B0604020202020204" pitchFamily="34" charset="0"/>
                  <a:cs typeface="Arial" panose="020B0604020202020204" pitchFamily="34" charset="0"/>
                </a:endParaRPr>
              </a:p>
              <a:p>
                <a:pPr lvl="1"/>
                <a:endParaRPr lang="en-US" kern="0" dirty="0" smtClean="0">
                  <a:latin typeface="Arial" panose="020B0604020202020204" pitchFamily="34" charset="0"/>
                  <a:cs typeface="Arial" panose="020B0604020202020204" pitchFamily="34" charset="0"/>
                </a:endParaRPr>
              </a:p>
              <a:p>
                <a:pPr lvl="1"/>
                <a:endParaRPr lang="en-US" kern="0" dirty="0" smtClean="0">
                  <a:latin typeface="Arial" panose="020B0604020202020204" pitchFamily="34" charset="0"/>
                  <a:cs typeface="Arial" panose="020B0604020202020204" pitchFamily="34" charset="0"/>
                </a:endParaRPr>
              </a:p>
              <a:p>
                <a:pPr lvl="1"/>
                <a:endParaRPr lang="en-US" kern="0" dirty="0" smtClean="0">
                  <a:latin typeface="Arial" panose="020B0604020202020204" pitchFamily="34" charset="0"/>
                  <a:cs typeface="Arial" panose="020B0604020202020204" pitchFamily="34" charset="0"/>
                </a:endParaRPr>
              </a:p>
              <a:p>
                <a:pPr lvl="1"/>
                <a:endParaRPr lang="en-US" kern="0" dirty="0" smtClean="0">
                  <a:latin typeface="Arial" panose="020B0604020202020204" pitchFamily="34" charset="0"/>
                  <a:cs typeface="Arial" panose="020B0604020202020204" pitchFamily="34" charset="0"/>
                </a:endParaRPr>
              </a:p>
            </p:txBody>
          </p:sp>
          <p:sp>
            <p:nvSpPr>
              <p:cNvPr id="34" name="Rectangle 33"/>
              <p:cNvSpPr/>
              <p:nvPr/>
            </p:nvSpPr>
            <p:spPr bwMode="auto">
              <a:xfrm>
                <a:off x="3900848" y="5968184"/>
                <a:ext cx="144000" cy="271869"/>
              </a:xfrm>
              <a:prstGeom prst="rect">
                <a:avLst/>
              </a:prstGeom>
              <a:solidFill>
                <a:srgbClr val="92D050"/>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dirty="0" smtClean="0">
                  <a:ln>
                    <a:noFill/>
                  </a:ln>
                  <a:solidFill>
                    <a:srgbClr val="010024"/>
                  </a:solidFill>
                  <a:effectLst/>
                  <a:latin typeface="EYInterstate Regular" pitchFamily="1" charset="0"/>
                </a:endParaRPr>
              </a:p>
            </p:txBody>
          </p:sp>
          <p:sp>
            <p:nvSpPr>
              <p:cNvPr id="37" name="Rectangle 36"/>
              <p:cNvSpPr/>
              <p:nvPr/>
            </p:nvSpPr>
            <p:spPr bwMode="auto">
              <a:xfrm>
                <a:off x="3902969" y="5841505"/>
                <a:ext cx="144000" cy="271869"/>
              </a:xfrm>
              <a:prstGeom prst="rect">
                <a:avLst/>
              </a:prstGeom>
              <a:solidFill>
                <a:srgbClr val="FFC000"/>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dirty="0" smtClean="0">
                  <a:ln>
                    <a:noFill/>
                  </a:ln>
                  <a:solidFill>
                    <a:srgbClr val="010024"/>
                  </a:solidFill>
                  <a:effectLst/>
                  <a:latin typeface="EYInterstate Regular" pitchFamily="1" charset="0"/>
                </a:endParaRPr>
              </a:p>
            </p:txBody>
          </p:sp>
        </p:grpSp>
        <p:sp>
          <p:nvSpPr>
            <p:cNvPr id="38" name="TextBox 37"/>
            <p:cNvSpPr txBox="1"/>
            <p:nvPr/>
          </p:nvSpPr>
          <p:spPr>
            <a:xfrm>
              <a:off x="3576907" y="5848583"/>
              <a:ext cx="1779334"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Arial" panose="020B0604020202020204" pitchFamily="34" charset="0"/>
                  <a:cs typeface="Arial" panose="020B0604020202020204" pitchFamily="34" charset="0"/>
                </a:rPr>
                <a:t>Source: </a:t>
              </a:r>
              <a:r>
                <a:rPr lang="en-US" sz="700" dirty="0" err="1" smtClean="0">
                  <a:solidFill>
                    <a:srgbClr val="000000"/>
                  </a:solidFill>
                  <a:latin typeface="Arial" panose="020B0604020202020204" pitchFamily="34" charset="0"/>
                  <a:cs typeface="Arial" panose="020B0604020202020204" pitchFamily="34" charset="0"/>
                </a:rPr>
                <a:t>Relatório</a:t>
              </a:r>
              <a:r>
                <a:rPr lang="en-US" sz="700" dirty="0" smtClean="0">
                  <a:solidFill>
                    <a:srgbClr val="000000"/>
                  </a:solidFill>
                  <a:latin typeface="Arial" panose="020B0604020202020204" pitchFamily="34" charset="0"/>
                  <a:cs typeface="Arial" panose="020B0604020202020204" pitchFamily="34" charset="0"/>
                </a:rPr>
                <a:t> </a:t>
              </a:r>
              <a:r>
                <a:rPr lang="en-US" sz="700" dirty="0" err="1" smtClean="0">
                  <a:solidFill>
                    <a:srgbClr val="000000"/>
                  </a:solidFill>
                  <a:latin typeface="Arial" panose="020B0604020202020204" pitchFamily="34" charset="0"/>
                  <a:cs typeface="Arial" panose="020B0604020202020204" pitchFamily="34" charset="0"/>
                </a:rPr>
                <a:t>estado</a:t>
              </a:r>
              <a:r>
                <a:rPr lang="en-US" sz="700" dirty="0" smtClean="0">
                  <a:solidFill>
                    <a:srgbClr val="000000"/>
                  </a:solidFill>
                  <a:latin typeface="Arial" panose="020B0604020202020204" pitchFamily="34" charset="0"/>
                  <a:cs typeface="Arial" panose="020B0604020202020204" pitchFamily="34" charset="0"/>
                </a:rPr>
                <a:t> do </a:t>
              </a:r>
              <a:r>
                <a:rPr lang="en-US" sz="700" dirty="0" err="1" smtClean="0">
                  <a:solidFill>
                    <a:srgbClr val="000000"/>
                  </a:solidFill>
                  <a:latin typeface="Arial" panose="020B0604020202020204" pitchFamily="34" charset="0"/>
                  <a:cs typeface="Arial" panose="020B0604020202020204" pitchFamily="34" charset="0"/>
                </a:rPr>
                <a:t>ambiente</a:t>
              </a:r>
              <a:r>
                <a:rPr lang="en-US" sz="700" dirty="0" smtClean="0">
                  <a:solidFill>
                    <a:srgbClr val="000000"/>
                  </a:solidFill>
                  <a:latin typeface="Arial" panose="020B0604020202020204" pitchFamily="34" charset="0"/>
                  <a:cs typeface="Arial" panose="020B0604020202020204" pitchFamily="34" charset="0"/>
                </a:rPr>
                <a:t> 2015</a:t>
              </a:r>
            </a:p>
          </p:txBody>
        </p:sp>
      </p:grpSp>
      <p:sp>
        <p:nvSpPr>
          <p:cNvPr id="30" name="Text Placeholder 6"/>
          <p:cNvSpPr txBox="1">
            <a:spLocks/>
          </p:cNvSpPr>
          <p:nvPr/>
        </p:nvSpPr>
        <p:spPr>
          <a:xfrm>
            <a:off x="3549133" y="5868944"/>
            <a:ext cx="2808288" cy="3157220"/>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Target metrics</a:t>
            </a:r>
          </a:p>
          <a:p>
            <a:pPr marL="0" lvl="1" indent="0" algn="just"/>
            <a:r>
              <a:rPr lang="en-US" dirty="0" smtClean="0"/>
              <a:t/>
            </a:r>
            <a:br>
              <a:rPr lang="en-US" dirty="0" smtClean="0"/>
            </a:br>
            <a:r>
              <a:rPr lang="en-US" dirty="0">
                <a:latin typeface="Arial" panose="020B0604020202020204" pitchFamily="34" charset="0"/>
                <a:cs typeface="Arial" panose="020B0604020202020204" pitchFamily="34" charset="0"/>
              </a:rPr>
              <a:t>In Portugal, there are two programs that provide the </a:t>
            </a:r>
            <a:r>
              <a:rPr lang="en-US" dirty="0" smtClean="0">
                <a:latin typeface="Arial" panose="020B0604020202020204" pitchFamily="34" charset="0"/>
                <a:cs typeface="Arial" panose="020B0604020202020204" pitchFamily="34" charset="0"/>
              </a:rPr>
              <a:t>framework and </a:t>
            </a:r>
            <a:r>
              <a:rPr lang="en-US" dirty="0">
                <a:latin typeface="Arial" panose="020B0604020202020204" pitchFamily="34" charset="0"/>
                <a:cs typeface="Arial" panose="020B0604020202020204" pitchFamily="34" charset="0"/>
              </a:rPr>
              <a:t>strategic guidelines for waste management </a:t>
            </a:r>
            <a:r>
              <a:rPr lang="en-US" dirty="0" smtClean="0">
                <a:latin typeface="Arial" panose="020B0604020202020204" pitchFamily="34" charset="0"/>
                <a:cs typeface="Arial" panose="020B0604020202020204" pitchFamily="34" charset="0"/>
              </a:rPr>
              <a:t>activity: PERSU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the European </a:t>
            </a:r>
            <a:r>
              <a:rPr lang="en-US" dirty="0">
                <a:latin typeface="Arial" panose="020B0604020202020204" pitchFamily="34" charset="0"/>
                <a:cs typeface="Arial" panose="020B0604020202020204" pitchFamily="34" charset="0"/>
              </a:rPr>
              <a:t>Union’s 7th Environment Action Program.</a:t>
            </a:r>
          </a:p>
          <a:p>
            <a:pPr marL="0" lvl="1" indent="0" algn="just"/>
            <a:r>
              <a:rPr lang="en-US" dirty="0" smtClean="0">
                <a:latin typeface="Arial" panose="020B0604020202020204" pitchFamily="34" charset="0"/>
                <a:cs typeface="Arial" panose="020B0604020202020204" pitchFamily="34" charset="0"/>
              </a:rPr>
              <a:t>Provisions on waste generation establish there must be a reduction on the waste generated per capita of 7.6% and 10% (when compared to 2012) for 2016 and 2020, respectively.</a:t>
            </a:r>
          </a:p>
          <a:p>
            <a:pPr marL="0" lvl="1" indent="0" algn="just"/>
            <a:r>
              <a:rPr lang="en-US" dirty="0" smtClean="0">
                <a:latin typeface="Arial" panose="020B0604020202020204" pitchFamily="34" charset="0"/>
                <a:cs typeface="Arial" panose="020B0604020202020204" pitchFamily="34" charset="0"/>
              </a:rPr>
              <a:t>Recycled materials must increase at least 50% </a:t>
            </a:r>
            <a:r>
              <a:rPr lang="en-US" dirty="0">
                <a:latin typeface="Arial" panose="020B0604020202020204" pitchFamily="34" charset="0"/>
                <a:cs typeface="Arial" panose="020B0604020202020204" pitchFamily="34" charset="0"/>
              </a:rPr>
              <a:t>by the end of </a:t>
            </a:r>
            <a:r>
              <a:rPr lang="en-US" dirty="0" smtClean="0">
                <a:latin typeface="Arial" panose="020B0604020202020204" pitchFamily="34" charset="0"/>
                <a:cs typeface="Arial" panose="020B0604020202020204" pitchFamily="34" charset="0"/>
              </a:rPr>
              <a:t>2020.</a:t>
            </a:r>
          </a:p>
          <a:p>
            <a:pPr marL="0" lvl="1" indent="0" algn="just"/>
            <a:r>
              <a:rPr lang="en-US" dirty="0" smtClean="0">
                <a:latin typeface="Arial" panose="020B0604020202020204" pitchFamily="34" charset="0"/>
                <a:cs typeface="Arial" panose="020B0604020202020204" pitchFamily="34" charset="0"/>
              </a:rPr>
              <a:t>At least 70% of the packaging waste produced must be recycled by the end of 2020.</a:t>
            </a:r>
          </a:p>
          <a:p>
            <a:pPr marL="0" lvl="1" indent="0" algn="just"/>
            <a:r>
              <a:rPr lang="en-US" dirty="0" smtClean="0">
                <a:latin typeface="Arial" panose="020B0604020202020204" pitchFamily="34" charset="0"/>
                <a:cs typeface="Arial" panose="020B0604020202020204" pitchFamily="34" charset="0"/>
              </a:rPr>
              <a:t>Until July 2020, MSW accepted in landfill must be reduced by 35% of the total weight allowed in 1995.</a:t>
            </a:r>
          </a:p>
          <a:p>
            <a:pPr lvl="1" algn="just"/>
            <a:endParaRPr lang="en-US" kern="0" dirty="0" smtClean="0">
              <a:latin typeface="Arial" panose="020B0604020202020204" pitchFamily="34" charset="0"/>
              <a:cs typeface="Arial" panose="020B0604020202020204" pitchFamily="34" charset="0"/>
            </a:endParaRPr>
          </a:p>
          <a:p>
            <a:pPr marL="0" lvl="1" indent="0"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r>
              <a:rPr lang="en-US" kern="0" dirty="0" smtClean="0">
                <a:latin typeface="Arial" panose="020B0604020202020204" pitchFamily="34" charset="0"/>
                <a:cs typeface="Arial" panose="020B0604020202020204" pitchFamily="34" charset="0"/>
              </a:rPr>
              <a:t>	</a:t>
            </a:r>
          </a:p>
        </p:txBody>
      </p:sp>
      <p:cxnSp>
        <p:nvCxnSpPr>
          <p:cNvPr id="39" name="Straight Connector 38"/>
          <p:cNvCxnSpPr/>
          <p:nvPr/>
        </p:nvCxnSpPr>
        <p:spPr bwMode="auto">
          <a:xfrm flipV="1">
            <a:off x="3600470" y="6134563"/>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8" name="Slide Number Placeholder 7"/>
          <p:cNvSpPr>
            <a:spLocks noGrp="1"/>
          </p:cNvSpPr>
          <p:nvPr>
            <p:ph type="sldNum" sz="quarter" idx="15"/>
          </p:nvPr>
        </p:nvSpPr>
        <p:spPr/>
        <p:txBody>
          <a:bodyPr/>
          <a:lstStyle/>
          <a:p>
            <a:pPr>
              <a:defRPr/>
            </a:pPr>
            <a:fld id="{B8325105-167D-4862-BDE6-B81FF841FD87}" type="slidenum">
              <a:rPr lang="en-US" smtClean="0"/>
              <a:pPr>
                <a:defRPr/>
              </a:pPr>
              <a:t>60</a:t>
            </a:fld>
            <a:endParaRPr lang="en-US" dirty="0"/>
          </a:p>
        </p:txBody>
      </p:sp>
    </p:spTree>
    <p:extLst>
      <p:ext uri="{BB962C8B-B14F-4D97-AF65-F5344CB8AC3E}">
        <p14:creationId xmlns:p14="http://schemas.microsoft.com/office/powerpoint/2010/main" val="9286807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3066"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Text Placeholder 12"/>
          <p:cNvSpPr>
            <a:spLocks noGrp="1"/>
          </p:cNvSpPr>
          <p:nvPr>
            <p:ph type="body" sz="quarter" idx="19"/>
          </p:nvPr>
        </p:nvSpPr>
        <p:spPr>
          <a:xfrm>
            <a:off x="735667" y="1858305"/>
            <a:ext cx="5417884" cy="4771594"/>
          </a:xfrm>
          <a:ln>
            <a:noFill/>
          </a:ln>
        </p:spPr>
        <p:txBody>
          <a:bodyPr>
            <a:normAutofit fontScale="92500" lnSpcReduction="20000"/>
          </a:bodyPr>
          <a:lstStyle/>
          <a:p>
            <a:endParaRPr lang="en-US" dirty="0" smtClean="0">
              <a:solidFill>
                <a:schemeClr val="tx1">
                  <a:lumMod val="50000"/>
                </a:schemeClr>
              </a:solidFill>
              <a:latin typeface="Arial" panose="020B0604020202020204" pitchFamily="34" charset="0"/>
              <a:cs typeface="Arial" panose="020B0604020202020204" pitchFamily="34" charset="0"/>
            </a:endParaRPr>
          </a:p>
          <a:p>
            <a:pPr marL="450850"/>
            <a:endParaRPr lang="en-US" sz="1050" dirty="0" smtClean="0">
              <a:latin typeface="Arial" panose="020B0604020202020204" pitchFamily="34" charset="0"/>
              <a:cs typeface="Arial" panose="020B0604020202020204" pitchFamily="34" charset="0"/>
            </a:endParaRPr>
          </a:p>
          <a:p>
            <a:pPr marL="450850"/>
            <a:r>
              <a:rPr lang="en-US" sz="1050" dirty="0" smtClean="0">
                <a:latin typeface="Arial" panose="020B0604020202020204" pitchFamily="34" charset="0"/>
                <a:cs typeface="Arial" panose="020B0604020202020204" pitchFamily="34" charset="0"/>
              </a:rPr>
              <a:t>Águas </a:t>
            </a:r>
            <a:r>
              <a:rPr lang="en-US" sz="1050" dirty="0">
                <a:latin typeface="Arial" panose="020B0604020202020204" pitchFamily="34" charset="0"/>
                <a:cs typeface="Arial" panose="020B0604020202020204" pitchFamily="34" charset="0"/>
              </a:rPr>
              <a:t>de </a:t>
            </a:r>
            <a:r>
              <a:rPr lang="en-US" sz="1050" dirty="0" smtClean="0">
                <a:latin typeface="Arial" panose="020B0604020202020204" pitchFamily="34" charset="0"/>
                <a:cs typeface="Arial" panose="020B0604020202020204" pitchFamily="34" charset="0"/>
              </a:rPr>
              <a:t>Portugal SGPS </a:t>
            </a:r>
            <a:r>
              <a:rPr lang="en-US" sz="1050" dirty="0">
                <a:latin typeface="Arial" panose="020B0604020202020204" pitchFamily="34" charset="0"/>
                <a:cs typeface="Arial" panose="020B0604020202020204" pitchFamily="34" charset="0"/>
              </a:rPr>
              <a:t>- </a:t>
            </a:r>
            <a:r>
              <a:rPr lang="en-US" sz="1050" b="0" dirty="0">
                <a:latin typeface="Arial" panose="020B0604020202020204" pitchFamily="34" charset="0"/>
                <a:cs typeface="Arial" panose="020B0604020202020204" pitchFamily="34" charset="0"/>
              </a:rPr>
              <a:t>The main activity of the AdP Group is the management of the urban water </a:t>
            </a:r>
            <a:r>
              <a:rPr lang="en-US" sz="1050" b="0" dirty="0" smtClean="0">
                <a:latin typeface="Arial" panose="020B0604020202020204" pitchFamily="34" charset="0"/>
                <a:cs typeface="Arial" panose="020B0604020202020204" pitchFamily="34" charset="0"/>
              </a:rPr>
              <a:t>cycle and grid, </a:t>
            </a:r>
            <a:r>
              <a:rPr lang="en-US" sz="1050" b="0" dirty="0">
                <a:latin typeface="Arial" panose="020B0604020202020204" pitchFamily="34" charset="0"/>
                <a:cs typeface="Arial" panose="020B0604020202020204" pitchFamily="34" charset="0"/>
              </a:rPr>
              <a:t>comprising all its phases: from abstraction, treatment and distribution of water for public consumption to the collection, transport, treatment and rejection of urban and industrial waste </a:t>
            </a:r>
            <a:r>
              <a:rPr lang="en-US" sz="1050" b="0" dirty="0" smtClean="0">
                <a:latin typeface="Arial" panose="020B0604020202020204" pitchFamily="34" charset="0"/>
                <a:cs typeface="Arial" panose="020B0604020202020204" pitchFamily="34" charset="0"/>
              </a:rPr>
              <a:t>water.</a:t>
            </a:r>
          </a:p>
          <a:p>
            <a:pPr marL="450850"/>
            <a:r>
              <a:rPr lang="en-US" sz="1050" dirty="0">
                <a:latin typeface="Arial" panose="020B0604020202020204" pitchFamily="34" charset="0"/>
                <a:cs typeface="Arial" panose="020B0604020202020204" pitchFamily="34" charset="0"/>
              </a:rPr>
              <a:t>SUMA - </a:t>
            </a:r>
            <a:r>
              <a:rPr lang="en-US" sz="1050" b="0" dirty="0">
                <a:latin typeface="Arial" panose="020B0604020202020204" pitchFamily="34" charset="0"/>
                <a:cs typeface="Arial" panose="020B0604020202020204" pitchFamily="34" charset="0"/>
              </a:rPr>
              <a:t>I</a:t>
            </a:r>
            <a:r>
              <a:rPr lang="en-US" sz="1050" b="0" dirty="0" smtClean="0">
                <a:latin typeface="Arial" panose="020B0604020202020204" pitchFamily="34" charset="0"/>
                <a:cs typeface="Arial" panose="020B0604020202020204" pitchFamily="34" charset="0"/>
              </a:rPr>
              <a:t>s </a:t>
            </a:r>
            <a:r>
              <a:rPr lang="en-US" sz="1050" b="0" dirty="0">
                <a:latin typeface="Arial" panose="020B0604020202020204" pitchFamily="34" charset="0"/>
                <a:cs typeface="Arial" panose="020B0604020202020204" pitchFamily="34" charset="0"/>
              </a:rPr>
              <a:t>the result of the strategic association of </a:t>
            </a:r>
            <a:r>
              <a:rPr lang="en-US" sz="1050" b="0" dirty="0" smtClean="0">
                <a:latin typeface="Arial" panose="020B0604020202020204" pitchFamily="34" charset="0"/>
                <a:cs typeface="Arial" panose="020B0604020202020204" pitchFamily="34" charset="0"/>
              </a:rPr>
              <a:t>fifty companies </a:t>
            </a:r>
            <a:r>
              <a:rPr lang="en-US" sz="1050" b="0" dirty="0">
                <a:latin typeface="Arial" panose="020B0604020202020204" pitchFamily="34" charset="0"/>
                <a:cs typeface="Arial" panose="020B0604020202020204" pitchFamily="34" charset="0"/>
              </a:rPr>
              <a:t>with a wide and distinctive performance in national and international </a:t>
            </a:r>
            <a:r>
              <a:rPr lang="en-US" sz="1050" b="0" dirty="0" smtClean="0">
                <a:latin typeface="Arial" panose="020B0604020202020204" pitchFamily="34" charset="0"/>
                <a:cs typeface="Arial" panose="020B0604020202020204" pitchFamily="34" charset="0"/>
              </a:rPr>
              <a:t>territories </a:t>
            </a:r>
            <a:r>
              <a:rPr lang="en-US" sz="1050" b="0" dirty="0">
                <a:latin typeface="Arial" panose="020B0604020202020204" pitchFamily="34" charset="0"/>
                <a:cs typeface="Arial" panose="020B0604020202020204" pitchFamily="34" charset="0"/>
              </a:rPr>
              <a:t>in the field of integrated waste management, allowing to reinforce and reconcile competences in their sphere of intervention and offer multiple solutions in the life cycle </a:t>
            </a:r>
            <a:r>
              <a:rPr lang="en-US" sz="1050" b="0" dirty="0" smtClean="0">
                <a:latin typeface="Arial" panose="020B0604020202020204" pitchFamily="34" charset="0"/>
                <a:cs typeface="Arial" panose="020B0604020202020204" pitchFamily="34" charset="0"/>
              </a:rPr>
              <a:t>of </a:t>
            </a:r>
            <a:r>
              <a:rPr lang="en-US" sz="1050" b="0" dirty="0">
                <a:latin typeface="Arial" panose="020B0604020202020204" pitchFamily="34" charset="0"/>
                <a:cs typeface="Arial" panose="020B0604020202020204" pitchFamily="34" charset="0"/>
              </a:rPr>
              <a:t>waste</a:t>
            </a:r>
            <a:r>
              <a:rPr lang="en-US" sz="1050" b="0" dirty="0" smtClean="0">
                <a:latin typeface="Arial" panose="020B0604020202020204" pitchFamily="34" charset="0"/>
                <a:cs typeface="Arial" panose="020B0604020202020204" pitchFamily="34" charset="0"/>
              </a:rPr>
              <a:t>. It is owned partly by </a:t>
            </a:r>
            <a:r>
              <a:rPr lang="en-US" sz="1050" b="0" dirty="0" err="1" smtClean="0">
                <a:latin typeface="Arial" panose="020B0604020202020204" pitchFamily="34" charset="0"/>
                <a:cs typeface="Arial" panose="020B0604020202020204" pitchFamily="34" charset="0"/>
              </a:rPr>
              <a:t>Mota-Engil</a:t>
            </a:r>
            <a:r>
              <a:rPr lang="en-US" sz="1050" b="0" dirty="0" smtClean="0">
                <a:latin typeface="Arial" panose="020B0604020202020204" pitchFamily="34" charset="0"/>
                <a:cs typeface="Arial" panose="020B0604020202020204" pitchFamily="34" charset="0"/>
              </a:rPr>
              <a:t> and other investors.</a:t>
            </a:r>
          </a:p>
          <a:p>
            <a:pPr marL="450850"/>
            <a:r>
              <a:rPr lang="en-US" sz="1050" dirty="0">
                <a:latin typeface="Arial" panose="020B0604020202020204" pitchFamily="34" charset="0"/>
                <a:cs typeface="Arial" panose="020B0604020202020204" pitchFamily="34" charset="0"/>
              </a:rPr>
              <a:t>EGF - </a:t>
            </a:r>
            <a:r>
              <a:rPr lang="en-US" sz="1050" b="0" dirty="0">
                <a:latin typeface="Arial" panose="020B0604020202020204" pitchFamily="34" charset="0"/>
                <a:cs typeface="Arial" panose="020B0604020202020204" pitchFamily="34" charset="0"/>
              </a:rPr>
              <a:t>I</a:t>
            </a:r>
            <a:r>
              <a:rPr lang="en-US" sz="1050" b="0" dirty="0" smtClean="0">
                <a:latin typeface="Arial" panose="020B0604020202020204" pitchFamily="34" charset="0"/>
                <a:cs typeface="Arial" panose="020B0604020202020204" pitchFamily="34" charset="0"/>
              </a:rPr>
              <a:t>s an European holding </a:t>
            </a:r>
            <a:r>
              <a:rPr lang="en-US" sz="1050" b="0" dirty="0">
                <a:latin typeface="Arial" panose="020B0604020202020204" pitchFamily="34" charset="0"/>
                <a:cs typeface="Arial" panose="020B0604020202020204" pitchFamily="34" charset="0"/>
              </a:rPr>
              <a:t>company of reference in the </a:t>
            </a:r>
            <a:r>
              <a:rPr lang="en-US" sz="1050" b="0" dirty="0" smtClean="0">
                <a:latin typeface="Arial" panose="020B0604020202020204" pitchFamily="34" charset="0"/>
                <a:cs typeface="Arial" panose="020B0604020202020204" pitchFamily="34" charset="0"/>
              </a:rPr>
              <a:t>environment </a:t>
            </a:r>
            <a:r>
              <a:rPr lang="en-US" sz="1050" b="0" dirty="0">
                <a:latin typeface="Arial" panose="020B0604020202020204" pitchFamily="34" charset="0"/>
                <a:cs typeface="Arial" panose="020B0604020202020204" pitchFamily="34" charset="0"/>
              </a:rPr>
              <a:t>sector and leader in the treatment and recovery of waste in </a:t>
            </a:r>
            <a:r>
              <a:rPr lang="en-US" sz="1050" b="0" dirty="0" smtClean="0">
                <a:latin typeface="Arial" panose="020B0604020202020204" pitchFamily="34" charset="0"/>
                <a:cs typeface="Arial" panose="020B0604020202020204" pitchFamily="34" charset="0"/>
              </a:rPr>
              <a:t>Portugal. EGF is 95% controlled by SUMA.</a:t>
            </a:r>
            <a:endParaRPr lang="en-US" sz="900" b="0" dirty="0">
              <a:latin typeface="Arial" panose="020B0604020202020204" pitchFamily="34" charset="0"/>
              <a:cs typeface="Arial" panose="020B0604020202020204" pitchFamily="34" charset="0"/>
            </a:endParaRPr>
          </a:p>
          <a:p>
            <a:pPr marL="450850"/>
            <a:r>
              <a:rPr lang="en-US" sz="1050" dirty="0" err="1" smtClean="0">
                <a:latin typeface="Arial" panose="020B0604020202020204" pitchFamily="34" charset="0"/>
                <a:cs typeface="Arial" panose="020B0604020202020204" pitchFamily="34" charset="0"/>
              </a:rPr>
              <a:t>Valorsul</a:t>
            </a:r>
            <a:r>
              <a:rPr lang="en-US" sz="1050" dirty="0" smtClean="0">
                <a:latin typeface="Arial" panose="020B0604020202020204" pitchFamily="34" charset="0"/>
                <a:cs typeface="Arial" panose="020B0604020202020204" pitchFamily="34" charset="0"/>
              </a:rPr>
              <a:t> – </a:t>
            </a:r>
            <a:r>
              <a:rPr lang="en-US" sz="1050" b="0" dirty="0">
                <a:latin typeface="Arial" panose="020B0604020202020204" pitchFamily="34" charset="0"/>
                <a:cs typeface="Arial" panose="020B0604020202020204" pitchFamily="34" charset="0"/>
              </a:rPr>
              <a:t>Is the </a:t>
            </a:r>
            <a:r>
              <a:rPr lang="en-US" sz="1050" b="0" dirty="0" smtClean="0">
                <a:latin typeface="Arial" panose="020B0604020202020204" pitchFamily="34" charset="0"/>
                <a:cs typeface="Arial" panose="020B0604020202020204" pitchFamily="34" charset="0"/>
              </a:rPr>
              <a:t>multi-municipal </a:t>
            </a:r>
            <a:r>
              <a:rPr lang="en-US" sz="1050" b="0" dirty="0">
                <a:latin typeface="Arial" panose="020B0604020202020204" pitchFamily="34" charset="0"/>
                <a:cs typeface="Arial" panose="020B0604020202020204" pitchFamily="34" charset="0"/>
              </a:rPr>
              <a:t>company responsible for the treatment and </a:t>
            </a:r>
            <a:r>
              <a:rPr lang="en-US" sz="1050" b="0" dirty="0" smtClean="0">
                <a:latin typeface="Arial" panose="020B0604020202020204" pitchFamily="34" charset="0"/>
                <a:cs typeface="Arial" panose="020B0604020202020204" pitchFamily="34" charset="0"/>
              </a:rPr>
              <a:t>transformation </a:t>
            </a:r>
            <a:r>
              <a:rPr lang="en-US" sz="1050" b="0" dirty="0">
                <a:latin typeface="Arial" panose="020B0604020202020204" pitchFamily="34" charset="0"/>
                <a:cs typeface="Arial" panose="020B0604020202020204" pitchFamily="34" charset="0"/>
              </a:rPr>
              <a:t>of the approximately 950 thousand tons of urban waste produced, per year, in 19 Municipalities of </a:t>
            </a:r>
            <a:r>
              <a:rPr lang="en-US" sz="1050" b="0" dirty="0" smtClean="0">
                <a:latin typeface="Arial" panose="020B0604020202020204" pitchFamily="34" charset="0"/>
                <a:cs typeface="Arial" panose="020B0604020202020204" pitchFamily="34" charset="0"/>
              </a:rPr>
              <a:t>great </a:t>
            </a:r>
            <a:r>
              <a:rPr lang="en-US" sz="1050" b="0" dirty="0">
                <a:latin typeface="Arial" panose="020B0604020202020204" pitchFamily="34" charset="0"/>
                <a:cs typeface="Arial" panose="020B0604020202020204" pitchFamily="34" charset="0"/>
              </a:rPr>
              <a:t>Lisbon and the </a:t>
            </a:r>
            <a:r>
              <a:rPr lang="en-US" sz="1050" b="0" dirty="0" smtClean="0">
                <a:latin typeface="Arial" panose="020B0604020202020204" pitchFamily="34" charset="0"/>
                <a:cs typeface="Arial" panose="020B0604020202020204" pitchFamily="34" charset="0"/>
              </a:rPr>
              <a:t>west </a:t>
            </a:r>
            <a:r>
              <a:rPr lang="en-US" sz="1050" b="0" dirty="0">
                <a:latin typeface="Arial" panose="020B0604020202020204" pitchFamily="34" charset="0"/>
                <a:cs typeface="Arial" panose="020B0604020202020204" pitchFamily="34" charset="0"/>
              </a:rPr>
              <a:t>r</a:t>
            </a:r>
            <a:r>
              <a:rPr lang="en-US" sz="1050" b="0" dirty="0" smtClean="0">
                <a:latin typeface="Arial" panose="020B0604020202020204" pitchFamily="34" charset="0"/>
                <a:cs typeface="Arial" panose="020B0604020202020204" pitchFamily="34" charset="0"/>
              </a:rPr>
              <a:t>egion. </a:t>
            </a:r>
            <a:r>
              <a:rPr lang="en-US" sz="1050" b="0" dirty="0" err="1" smtClean="0">
                <a:latin typeface="Arial" panose="020B0604020202020204" pitchFamily="34" charset="0"/>
                <a:cs typeface="Arial" panose="020B0604020202020204" pitchFamily="34" charset="0"/>
              </a:rPr>
              <a:t>Valorsul’s</a:t>
            </a:r>
            <a:r>
              <a:rPr lang="en-US" sz="1050" b="0" dirty="0" smtClean="0">
                <a:latin typeface="Arial" panose="020B0604020202020204" pitchFamily="34" charset="0"/>
                <a:cs typeface="Arial" panose="020B0604020202020204" pitchFamily="34" charset="0"/>
              </a:rPr>
              <a:t> main shareholder is EGF.</a:t>
            </a:r>
            <a:endParaRPr lang="en-US" sz="1050" b="0" dirty="0">
              <a:latin typeface="Arial" panose="020B0604020202020204" pitchFamily="34" charset="0"/>
              <a:cs typeface="Arial" panose="020B0604020202020204" pitchFamily="34" charset="0"/>
            </a:endParaRPr>
          </a:p>
          <a:p>
            <a:pPr marL="450850"/>
            <a:r>
              <a:rPr lang="en-US" sz="1050" dirty="0" smtClean="0">
                <a:latin typeface="Arial" panose="020B0604020202020204" pitchFamily="34" charset="0"/>
                <a:cs typeface="Arial" panose="020B0604020202020204" pitchFamily="34" charset="0"/>
              </a:rPr>
              <a:t> </a:t>
            </a:r>
            <a:r>
              <a:rPr lang="en-US" sz="1050" dirty="0" err="1" smtClean="0">
                <a:latin typeface="Arial" panose="020B0604020202020204" pitchFamily="34" charset="0"/>
                <a:cs typeface="Arial" panose="020B0604020202020204" pitchFamily="34" charset="0"/>
              </a:rPr>
              <a:t>Lipor</a:t>
            </a:r>
            <a:r>
              <a:rPr lang="en-US" sz="1050" dirty="0">
                <a:latin typeface="Arial" panose="020B0604020202020204" pitchFamily="34" charset="0"/>
                <a:cs typeface="Arial" panose="020B0604020202020204" pitchFamily="34" charset="0"/>
              </a:rPr>
              <a:t> - </a:t>
            </a:r>
            <a:r>
              <a:rPr lang="en-US" sz="1050" b="0" dirty="0">
                <a:latin typeface="Arial" panose="020B0604020202020204" pitchFamily="34" charset="0"/>
                <a:cs typeface="Arial" panose="020B0604020202020204" pitchFamily="34" charset="0"/>
              </a:rPr>
              <a:t>Is the </a:t>
            </a:r>
            <a:r>
              <a:rPr lang="en-US" sz="1050" b="0" dirty="0" smtClean="0">
                <a:latin typeface="Arial" panose="020B0604020202020204" pitchFamily="34" charset="0"/>
                <a:cs typeface="Arial" panose="020B0604020202020204" pitchFamily="34" charset="0"/>
              </a:rPr>
              <a:t>inter-municipal entity </a:t>
            </a:r>
            <a:r>
              <a:rPr lang="en-US" sz="1050" b="0" dirty="0">
                <a:latin typeface="Arial" panose="020B0604020202020204" pitchFamily="34" charset="0"/>
                <a:cs typeface="Arial" panose="020B0604020202020204" pitchFamily="34" charset="0"/>
              </a:rPr>
              <a:t>responsible for the management, </a:t>
            </a:r>
            <a:r>
              <a:rPr lang="en-US" sz="1050" b="0" dirty="0" smtClean="0">
                <a:latin typeface="Arial" panose="020B0604020202020204" pitchFamily="34" charset="0"/>
                <a:cs typeface="Arial" panose="020B0604020202020204" pitchFamily="34" charset="0"/>
              </a:rPr>
              <a:t>transformation and </a:t>
            </a:r>
            <a:r>
              <a:rPr lang="en-US" sz="1050" b="0" dirty="0">
                <a:latin typeface="Arial" panose="020B0604020202020204" pitchFamily="34" charset="0"/>
                <a:cs typeface="Arial" panose="020B0604020202020204" pitchFamily="34" charset="0"/>
              </a:rPr>
              <a:t>treatment of Urban Waste produced </a:t>
            </a:r>
            <a:r>
              <a:rPr lang="en-US" sz="1050" b="0" dirty="0" smtClean="0">
                <a:latin typeface="Arial" panose="020B0604020202020204" pitchFamily="34" charset="0"/>
                <a:cs typeface="Arial" panose="020B0604020202020204" pitchFamily="34" charset="0"/>
              </a:rPr>
              <a:t>by </a:t>
            </a:r>
            <a:r>
              <a:rPr lang="en-US" sz="1050" b="0" dirty="0">
                <a:latin typeface="Arial" panose="020B0604020202020204" pitchFamily="34" charset="0"/>
                <a:cs typeface="Arial" panose="020B0604020202020204" pitchFamily="34" charset="0"/>
              </a:rPr>
              <a:t>eight </a:t>
            </a:r>
            <a:r>
              <a:rPr lang="en-US" sz="1050" b="0" dirty="0" smtClean="0">
                <a:latin typeface="Arial" panose="020B0604020202020204" pitchFamily="34" charset="0"/>
                <a:cs typeface="Arial" panose="020B0604020202020204" pitchFamily="34" charset="0"/>
              </a:rPr>
              <a:t>municipalities in great Porto. </a:t>
            </a:r>
            <a:endParaRPr lang="en-US" sz="900" b="0" dirty="0">
              <a:latin typeface="Arial" panose="020B0604020202020204" pitchFamily="34" charset="0"/>
              <a:cs typeface="Arial" panose="020B0604020202020204" pitchFamily="34" charset="0"/>
            </a:endParaRPr>
          </a:p>
          <a:p>
            <a:pPr marL="450850">
              <a:lnSpc>
                <a:spcPct val="110000"/>
              </a:lnSpc>
            </a:pPr>
            <a:r>
              <a:rPr lang="en-US" sz="1050" dirty="0" err="1" smtClean="0">
                <a:latin typeface="Arial" panose="020B0604020202020204" pitchFamily="34" charset="0"/>
                <a:cs typeface="Arial" panose="020B0604020202020204" pitchFamily="34" charset="0"/>
              </a:rPr>
              <a:t>Tratolixo</a:t>
            </a:r>
            <a:r>
              <a:rPr lang="en-US" sz="1050" dirty="0">
                <a:latin typeface="Arial" panose="020B0604020202020204" pitchFamily="34" charset="0"/>
                <a:cs typeface="Arial" panose="020B0604020202020204" pitchFamily="34" charset="0"/>
              </a:rPr>
              <a:t> - </a:t>
            </a:r>
            <a:r>
              <a:rPr lang="en-US" sz="1100" b="0" dirty="0">
                <a:latin typeface="Arial" panose="020B0604020202020204" pitchFamily="34" charset="0"/>
                <a:cs typeface="Arial" panose="020B0604020202020204" pitchFamily="34" charset="0"/>
              </a:rPr>
              <a:t>C</a:t>
            </a:r>
            <a:r>
              <a:rPr lang="en-US" sz="1100" b="0" dirty="0" smtClean="0">
                <a:latin typeface="Arial" panose="020B0604020202020204" pitchFamily="34" charset="0"/>
                <a:cs typeface="Arial" panose="020B0604020202020204" pitchFamily="34" charset="0"/>
              </a:rPr>
              <a:t>ertified </a:t>
            </a:r>
            <a:r>
              <a:rPr lang="en-US" sz="1100" b="0" dirty="0" err="1">
                <a:latin typeface="Arial" panose="020B0604020202020204" pitchFamily="34" charset="0"/>
                <a:cs typeface="Arial" panose="020B0604020202020204" pitchFamily="34" charset="0"/>
              </a:rPr>
              <a:t>intermunicipal</a:t>
            </a:r>
            <a:r>
              <a:rPr lang="en-US" sz="1100" b="0" dirty="0">
                <a:latin typeface="Arial" panose="020B0604020202020204" pitchFamily="34" charset="0"/>
                <a:cs typeface="Arial" panose="020B0604020202020204" pitchFamily="34" charset="0"/>
              </a:rPr>
              <a:t> company </a:t>
            </a:r>
            <a:r>
              <a:rPr lang="en-US" sz="1100" b="0" dirty="0" smtClean="0">
                <a:latin typeface="Arial" panose="020B0604020202020204" pitchFamily="34" charset="0"/>
                <a:cs typeface="Arial" panose="020B0604020202020204" pitchFamily="34" charset="0"/>
              </a:rPr>
              <a:t>responsible </a:t>
            </a:r>
            <a:r>
              <a:rPr lang="en-US" sz="1100" b="0" dirty="0">
                <a:latin typeface="Arial" panose="020B0604020202020204" pitchFamily="34" charset="0"/>
                <a:cs typeface="Arial" panose="020B0604020202020204" pitchFamily="34" charset="0"/>
              </a:rPr>
              <a:t>for the public </a:t>
            </a:r>
            <a:r>
              <a:rPr lang="en-US" sz="1100" b="0" dirty="0" smtClean="0">
                <a:latin typeface="Arial" panose="020B0604020202020204" pitchFamily="34" charset="0"/>
                <a:cs typeface="Arial" panose="020B0604020202020204" pitchFamily="34" charset="0"/>
              </a:rPr>
              <a:t>service’s treatment </a:t>
            </a:r>
            <a:r>
              <a:rPr lang="en-US" sz="1100" b="0" dirty="0">
                <a:latin typeface="Arial" panose="020B0604020202020204" pitchFamily="34" charset="0"/>
                <a:cs typeface="Arial" panose="020B0604020202020204" pitchFamily="34" charset="0"/>
              </a:rPr>
              <a:t>treatment of Urban Waste produced </a:t>
            </a:r>
            <a:r>
              <a:rPr lang="en-US" sz="1100" b="0" dirty="0" smtClean="0">
                <a:latin typeface="Arial" panose="020B0604020202020204" pitchFamily="34" charset="0"/>
                <a:cs typeface="Arial" panose="020B0604020202020204" pitchFamily="34" charset="0"/>
              </a:rPr>
              <a:t>by </a:t>
            </a:r>
            <a:r>
              <a:rPr lang="en-US" sz="1100" b="0" dirty="0">
                <a:latin typeface="Arial" panose="020B0604020202020204" pitchFamily="34" charset="0"/>
                <a:cs typeface="Arial" panose="020B0604020202020204" pitchFamily="34" charset="0"/>
              </a:rPr>
              <a:t>more than 800,000 inhabitants of the four municipalities it operates in.</a:t>
            </a:r>
          </a:p>
          <a:p>
            <a:pPr marL="450850">
              <a:lnSpc>
                <a:spcPct val="110000"/>
              </a:lnSpc>
            </a:pPr>
            <a:r>
              <a:rPr lang="en-US" sz="1050" dirty="0" err="1" smtClean="0">
                <a:latin typeface="Arial" panose="020B0604020202020204" pitchFamily="34" charset="0"/>
                <a:cs typeface="Arial" panose="020B0604020202020204" pitchFamily="34" charset="0"/>
              </a:rPr>
              <a:t>Resinorte</a:t>
            </a:r>
            <a:r>
              <a:rPr lang="en-US" sz="1050" dirty="0" smtClean="0">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rPr>
              <a:t>- </a:t>
            </a:r>
            <a:r>
              <a:rPr lang="en-US" sz="1050" b="0" dirty="0">
                <a:latin typeface="Arial" panose="020B0604020202020204" pitchFamily="34" charset="0"/>
                <a:cs typeface="Arial" panose="020B0604020202020204" pitchFamily="34" charset="0"/>
              </a:rPr>
              <a:t>The multi-municipal system for the sorting, collection, recovery and treatment of municipal solid waste in Central </a:t>
            </a:r>
            <a:r>
              <a:rPr lang="en-US" sz="1050" b="0" dirty="0" smtClean="0">
                <a:latin typeface="Arial" panose="020B0604020202020204" pitchFamily="34" charset="0"/>
                <a:cs typeface="Arial" panose="020B0604020202020204" pitchFamily="34" charset="0"/>
              </a:rPr>
              <a:t>North. </a:t>
            </a:r>
            <a:r>
              <a:rPr lang="en-US" sz="1050" b="0" dirty="0" err="1" smtClean="0">
                <a:latin typeface="Arial" panose="020B0604020202020204" pitchFamily="34" charset="0"/>
                <a:cs typeface="Arial" panose="020B0604020202020204" pitchFamily="34" charset="0"/>
              </a:rPr>
              <a:t>Resinorte’s</a:t>
            </a:r>
            <a:r>
              <a:rPr lang="en-US" sz="1050" b="0" dirty="0" smtClean="0">
                <a:latin typeface="Arial" panose="020B0604020202020204" pitchFamily="34" charset="0"/>
                <a:cs typeface="Arial" panose="020B0604020202020204" pitchFamily="34" charset="0"/>
              </a:rPr>
              <a:t> main shareholder is EGF.</a:t>
            </a:r>
            <a:endParaRPr lang="en-US" sz="1050" b="0" dirty="0">
              <a:latin typeface="Arial" panose="020B0604020202020204" pitchFamily="34" charset="0"/>
              <a:cs typeface="Arial" panose="020B0604020202020204" pitchFamily="34" charset="0"/>
            </a:endParaRPr>
          </a:p>
          <a:p>
            <a:pPr marL="450850">
              <a:lnSpc>
                <a:spcPct val="150000"/>
              </a:lnSpc>
            </a:pPr>
            <a:endParaRPr lang="en-US" sz="1050" b="0" dirty="0">
              <a:solidFill>
                <a:schemeClr val="tx1">
                  <a:lumMod val="50000"/>
                </a:schemeClr>
              </a:solidFill>
              <a:latin typeface="Arial" panose="020B0604020202020204" pitchFamily="34" charset="0"/>
              <a:cs typeface="Arial" panose="020B0604020202020204" pitchFamily="34" charset="0"/>
            </a:endParaRPr>
          </a:p>
        </p:txBody>
      </p:sp>
      <p:graphicFrame>
        <p:nvGraphicFramePr>
          <p:cNvPr id="18" name="Table 17"/>
          <p:cNvGraphicFramePr>
            <a:graphicFrameLocks noGrp="1"/>
          </p:cNvGraphicFramePr>
          <p:nvPr>
            <p:extLst/>
          </p:nvPr>
        </p:nvGraphicFramePr>
        <p:xfrm>
          <a:off x="1092597" y="7315390"/>
          <a:ext cx="4425629" cy="1463040"/>
        </p:xfrm>
        <a:graphic>
          <a:graphicData uri="http://schemas.openxmlformats.org/drawingml/2006/table">
            <a:tbl>
              <a:tblPr>
                <a:tableStyleId>{5C22544A-7EE6-4342-B048-85BDC9FD1C3A}</a:tableStyleId>
              </a:tblPr>
              <a:tblGrid>
                <a:gridCol w="1535389"/>
                <a:gridCol w="755906"/>
                <a:gridCol w="1038835"/>
                <a:gridCol w="1095499"/>
              </a:tblGrid>
              <a:tr h="182880">
                <a:tc>
                  <a:txBody>
                    <a:bodyPr/>
                    <a:lstStyle/>
                    <a:p>
                      <a:pPr algn="l" fontAlgn="b"/>
                      <a:r>
                        <a:rPr lang="en-US" sz="900" b="1" u="none" strike="noStrike" noProof="0" dirty="0" smtClean="0">
                          <a:effectLst/>
                        </a:rPr>
                        <a:t> € 000</a:t>
                      </a:r>
                      <a:endParaRPr lang="en-US" sz="900" b="1" i="0" u="none" strike="noStrike" noProof="0" dirty="0">
                        <a:solidFill>
                          <a:srgbClr val="000000"/>
                        </a:solidFill>
                        <a:effectLst/>
                        <a:latin typeface="Arial" panose="020B0604020202020204" pitchFamily="34" charset="0"/>
                      </a:endParaRPr>
                    </a:p>
                  </a:txBody>
                  <a:tcPr marL="7620" marR="7620" marT="7620" marB="0" anchor="b">
                    <a:solidFill>
                      <a:schemeClr val="bg1">
                        <a:lumMod val="75000"/>
                      </a:schemeClr>
                    </a:solidFill>
                  </a:tcPr>
                </a:tc>
                <a:tc>
                  <a:txBody>
                    <a:bodyPr/>
                    <a:lstStyle/>
                    <a:p>
                      <a:pPr algn="r" fontAlgn="ctr"/>
                      <a:r>
                        <a:rPr lang="en-US" sz="900" b="1" u="none" strike="noStrike" noProof="0" dirty="0" smtClean="0">
                          <a:effectLst/>
                        </a:rPr>
                        <a:t>Turnover</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b="1" u="none" strike="noStrike" kern="1200" noProof="0" dirty="0" smtClean="0">
                          <a:solidFill>
                            <a:schemeClr val="dk1"/>
                          </a:solidFill>
                          <a:effectLst/>
                          <a:latin typeface="+mn-lt"/>
                          <a:ea typeface="+mn-ea"/>
                          <a:cs typeface="+mn-cs"/>
                        </a:rPr>
                        <a:t>EBITDA </a:t>
                      </a:r>
                      <a:endParaRPr lang="en-US" sz="900" b="1" u="none" strike="noStrike" kern="1200" noProof="0" dirty="0">
                        <a:solidFill>
                          <a:schemeClr val="dk1"/>
                        </a:solidFill>
                        <a:effectLst/>
                        <a:latin typeface="+mn-lt"/>
                        <a:ea typeface="+mn-ea"/>
                        <a:cs typeface="+mn-cs"/>
                      </a:endParaRPr>
                    </a:p>
                  </a:txBody>
                  <a:tcPr marL="7620" marR="7620" marT="7620" marB="0" anchor="ctr">
                    <a:solidFill>
                      <a:schemeClr val="bg1">
                        <a:lumMod val="75000"/>
                      </a:schemeClr>
                    </a:solidFill>
                  </a:tcPr>
                </a:tc>
                <a:tc>
                  <a:txBody>
                    <a:bodyPr/>
                    <a:lstStyle/>
                    <a:p>
                      <a:pPr algn="r" fontAlgn="ctr"/>
                      <a:r>
                        <a:rPr lang="en-US" sz="900" b="1" u="none" strike="noStrike" noProof="0" dirty="0" smtClean="0">
                          <a:effectLst/>
                        </a:rPr>
                        <a:t>No. of employees</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r>
              <a:tr h="182880">
                <a:tc>
                  <a:txBody>
                    <a:bodyPr/>
                    <a:lstStyle/>
                    <a:p>
                      <a:pPr algn="l" fontAlgn="ctr"/>
                      <a:r>
                        <a:rPr lang="en-US" sz="900" b="1" u="none" strike="noStrike" noProof="0" dirty="0" smtClean="0">
                          <a:effectLst/>
                        </a:rPr>
                        <a:t>Águas de Portugal</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b="0" i="0" u="none" strike="noStrike" noProof="0" dirty="0" smtClean="0">
                          <a:solidFill>
                            <a:srgbClr val="000000"/>
                          </a:solidFill>
                          <a:effectLst/>
                          <a:latin typeface="Arial" panose="020B0604020202020204" pitchFamily="34" charset="0"/>
                        </a:rPr>
                        <a:t>669,900</a:t>
                      </a:r>
                      <a:endParaRPr lang="en-US" sz="900" b="0" i="0" u="none" strike="noStrike" noProof="0" dirty="0">
                        <a:solidFill>
                          <a:srgbClr val="000000"/>
                        </a:solidFill>
                        <a:effectLst/>
                        <a:latin typeface="Arial" panose="020B0604020202020204" pitchFamily="34" charset="0"/>
                      </a:endParaRPr>
                    </a:p>
                  </a:txBody>
                  <a:tcPr marL="7620" marR="7620" marT="7620" marB="0" anchor="ctr"/>
                </a:tc>
                <a:tc>
                  <a:txBody>
                    <a:bodyPr/>
                    <a:lstStyle/>
                    <a:p>
                      <a:pPr marL="0" marR="0" lvl="0" indent="0" algn="r" defTabSz="839588" rtl="0" eaLnBrk="1" fontAlgn="ctr" latinLnBrk="0" hangingPunct="1">
                        <a:lnSpc>
                          <a:spcPct val="100000"/>
                        </a:lnSpc>
                        <a:spcBef>
                          <a:spcPts val="0"/>
                        </a:spcBef>
                        <a:spcAft>
                          <a:spcPts val="0"/>
                        </a:spcAft>
                        <a:buClrTx/>
                        <a:buSzTx/>
                        <a:buFontTx/>
                        <a:buNone/>
                        <a:tabLst/>
                        <a:defRPr/>
                      </a:pPr>
                      <a:r>
                        <a:rPr lang="en-US" sz="900" b="0" i="0" u="none" strike="noStrike" noProof="0" dirty="0" smtClean="0">
                          <a:solidFill>
                            <a:srgbClr val="000000"/>
                          </a:solidFill>
                          <a:effectLst/>
                          <a:latin typeface="Arial" panose="020B0604020202020204" pitchFamily="34" charset="0"/>
                        </a:rPr>
                        <a:t>285,300</a:t>
                      </a:r>
                    </a:p>
                  </a:txBody>
                  <a:tcPr marL="7620" marR="7620" marT="7620" marB="0" anchor="ctr"/>
                </a:tc>
                <a:tc>
                  <a:txBody>
                    <a:bodyPr/>
                    <a:lstStyle/>
                    <a:p>
                      <a:pPr algn="r" fontAlgn="ctr"/>
                      <a:r>
                        <a:rPr lang="en-US" sz="900" b="0" i="0" u="none" strike="noStrike" noProof="0" dirty="0" smtClean="0">
                          <a:solidFill>
                            <a:srgbClr val="000000"/>
                          </a:solidFill>
                          <a:effectLst/>
                          <a:latin typeface="Arial" panose="020B0604020202020204" pitchFamily="34" charset="0"/>
                        </a:rPr>
                        <a:t>3,253</a:t>
                      </a:r>
                      <a:endParaRPr lang="en-US" sz="900" b="0" i="0" u="none" strike="noStrike" noProof="0" dirty="0">
                        <a:solidFill>
                          <a:srgbClr val="000000"/>
                        </a:solidFill>
                        <a:effectLst/>
                        <a:latin typeface="Arial" panose="020B0604020202020204" pitchFamily="34" charset="0"/>
                      </a:endParaRPr>
                    </a:p>
                  </a:txBody>
                  <a:tcPr marL="7620" marR="7620" marT="7620" marB="0" anchor="ctr"/>
                </a:tc>
              </a:tr>
              <a:tr h="182880">
                <a:tc>
                  <a:txBody>
                    <a:bodyPr/>
                    <a:lstStyle/>
                    <a:p>
                      <a:pPr algn="l" fontAlgn="ctr"/>
                      <a:r>
                        <a:rPr lang="en-US" sz="900" b="1" u="none" strike="noStrike" noProof="0" dirty="0" smtClean="0">
                          <a:effectLst/>
                        </a:rPr>
                        <a:t>Suma</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marL="0" marR="0" lvl="0" indent="0" algn="r" defTabSz="839588" rtl="0" eaLnBrk="1" fontAlgn="ctr" latinLnBrk="0" hangingPunct="1">
                        <a:lnSpc>
                          <a:spcPct val="100000"/>
                        </a:lnSpc>
                        <a:spcBef>
                          <a:spcPts val="0"/>
                        </a:spcBef>
                        <a:spcAft>
                          <a:spcPts val="0"/>
                        </a:spcAft>
                        <a:buClrTx/>
                        <a:buSzTx/>
                        <a:buFontTx/>
                        <a:buNone/>
                        <a:tabLst/>
                        <a:defRPr/>
                      </a:pPr>
                      <a:r>
                        <a:rPr lang="en-US" sz="900" b="0" i="0" u="none" strike="noStrike" noProof="0" dirty="0" smtClean="0">
                          <a:solidFill>
                            <a:srgbClr val="000000"/>
                          </a:solidFill>
                          <a:effectLst/>
                          <a:latin typeface="Arial" panose="020B0604020202020204" pitchFamily="34" charset="0"/>
                        </a:rPr>
                        <a:t>169,300</a:t>
                      </a:r>
                    </a:p>
                  </a:txBody>
                  <a:tcPr marL="7620" marR="7620" marT="7620" marB="0" anchor="ctr"/>
                </a:tc>
                <a:tc>
                  <a:txBody>
                    <a:bodyPr/>
                    <a:lstStyle/>
                    <a:p>
                      <a:pPr marL="0" marR="0" lvl="0" indent="0" algn="r" defTabSz="839588" rtl="0" eaLnBrk="1" fontAlgn="ctr" latinLnBrk="0" hangingPunct="1">
                        <a:lnSpc>
                          <a:spcPct val="100000"/>
                        </a:lnSpc>
                        <a:spcBef>
                          <a:spcPts val="0"/>
                        </a:spcBef>
                        <a:spcAft>
                          <a:spcPts val="0"/>
                        </a:spcAft>
                        <a:buClrTx/>
                        <a:buSzTx/>
                        <a:buFontTx/>
                        <a:buNone/>
                        <a:tabLst/>
                        <a:defRPr/>
                      </a:pPr>
                      <a:r>
                        <a:rPr lang="en-US" sz="900" b="0" i="0" u="none" strike="noStrike" noProof="0" dirty="0" smtClean="0">
                          <a:solidFill>
                            <a:srgbClr val="000000"/>
                          </a:solidFill>
                          <a:effectLst/>
                          <a:latin typeface="Arial" panose="020B0604020202020204" pitchFamily="34" charset="0"/>
                        </a:rPr>
                        <a:t>50,790</a:t>
                      </a:r>
                    </a:p>
                  </a:txBody>
                  <a:tcPr marL="7620" marR="7620" marT="7620" marB="0" anchor="ctr"/>
                </a:tc>
                <a:tc>
                  <a:txBody>
                    <a:bodyPr/>
                    <a:lstStyle/>
                    <a:p>
                      <a:pPr algn="r" fontAlgn="ctr"/>
                      <a:r>
                        <a:rPr lang="en-US" sz="900" b="0" i="0" u="none" strike="noStrike" noProof="0" dirty="0" smtClean="0">
                          <a:solidFill>
                            <a:srgbClr val="000000"/>
                          </a:solidFill>
                          <a:effectLst/>
                          <a:latin typeface="Arial" panose="020B0604020202020204" pitchFamily="34" charset="0"/>
                        </a:rPr>
                        <a:t>6,006</a:t>
                      </a:r>
                      <a:endParaRPr lang="en-US" sz="900" b="0" i="0" u="none" strike="noStrike" noProof="0" dirty="0">
                        <a:solidFill>
                          <a:srgbClr val="000000"/>
                        </a:solidFill>
                        <a:effectLst/>
                        <a:latin typeface="Arial" panose="020B0604020202020204" pitchFamily="34" charset="0"/>
                      </a:endParaRPr>
                    </a:p>
                  </a:txBody>
                  <a:tcPr marL="7620" marR="7620" marT="7620" marB="0" anchor="ctr"/>
                </a:tc>
              </a:tr>
              <a:tr h="182880">
                <a:tc>
                  <a:txBody>
                    <a:bodyPr/>
                    <a:lstStyle/>
                    <a:p>
                      <a:pPr algn="l" fontAlgn="ctr"/>
                      <a:r>
                        <a:rPr lang="en-US" sz="900" b="1" u="none" strike="noStrike" noProof="0" dirty="0" smtClean="0">
                          <a:effectLst/>
                        </a:rPr>
                        <a:t>EGF</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b="0" i="0" u="none" strike="noStrike" noProof="0" dirty="0" smtClean="0">
                          <a:solidFill>
                            <a:srgbClr val="000000"/>
                          </a:solidFill>
                          <a:effectLst/>
                          <a:latin typeface="Arial" panose="020B0604020202020204" pitchFamily="34" charset="0"/>
                        </a:rPr>
                        <a:t>167,490</a:t>
                      </a:r>
                      <a:endParaRPr lang="en-US" sz="900" b="0" i="0" u="none" strike="noStrike" noProof="0" dirty="0">
                        <a:solidFill>
                          <a:srgbClr val="000000"/>
                        </a:solidFill>
                        <a:effectLst/>
                        <a:latin typeface="Arial" panose="020B0604020202020204" pitchFamily="34" charset="0"/>
                      </a:endParaRPr>
                    </a:p>
                  </a:txBody>
                  <a:tcPr marL="7620" marR="7620" marT="7620" marB="0" anchor="ctr"/>
                </a:tc>
                <a:tc>
                  <a:txBody>
                    <a:bodyPr/>
                    <a:lstStyle/>
                    <a:p>
                      <a:pPr marL="0" marR="0" lvl="0" indent="0" algn="r" defTabSz="839588" rtl="0" eaLnBrk="1" fontAlgn="ctr" latinLnBrk="0" hangingPunct="1">
                        <a:lnSpc>
                          <a:spcPct val="100000"/>
                        </a:lnSpc>
                        <a:spcBef>
                          <a:spcPts val="0"/>
                        </a:spcBef>
                        <a:spcAft>
                          <a:spcPts val="0"/>
                        </a:spcAft>
                        <a:buClrTx/>
                        <a:buSzTx/>
                        <a:buFontTx/>
                        <a:buNone/>
                        <a:tabLst/>
                        <a:defRPr/>
                      </a:pPr>
                      <a:r>
                        <a:rPr lang="en-US" sz="900" b="0" i="0" u="none" strike="noStrike" noProof="0" dirty="0" smtClean="0">
                          <a:solidFill>
                            <a:srgbClr val="000000"/>
                          </a:solidFill>
                          <a:effectLst/>
                          <a:latin typeface="Arial" panose="020B0604020202020204" pitchFamily="34" charset="0"/>
                        </a:rPr>
                        <a:t>53,381</a:t>
                      </a:r>
                    </a:p>
                  </a:txBody>
                  <a:tcPr marL="7620" marR="7620" marT="7620" marB="0" anchor="ctr"/>
                </a:tc>
                <a:tc>
                  <a:txBody>
                    <a:bodyPr/>
                    <a:lstStyle/>
                    <a:p>
                      <a:pPr algn="r" fontAlgn="ctr"/>
                      <a:r>
                        <a:rPr lang="en-US" sz="900" b="0" i="0" u="none" strike="noStrike" noProof="0" dirty="0" smtClean="0">
                          <a:solidFill>
                            <a:srgbClr val="000000"/>
                          </a:solidFill>
                          <a:effectLst/>
                          <a:latin typeface="Arial" panose="020B0604020202020204" pitchFamily="34" charset="0"/>
                        </a:rPr>
                        <a:t>1,774</a:t>
                      </a:r>
                      <a:endParaRPr lang="en-US" sz="900" b="0" i="0" u="none" strike="noStrike" noProof="0" dirty="0">
                        <a:solidFill>
                          <a:srgbClr val="000000"/>
                        </a:solidFill>
                        <a:effectLst/>
                        <a:latin typeface="Arial" panose="020B0604020202020204" pitchFamily="34" charset="0"/>
                      </a:endParaRPr>
                    </a:p>
                  </a:txBody>
                  <a:tcPr marL="7620" marR="7620" marT="7620" marB="0" anchor="ctr"/>
                </a:tc>
              </a:tr>
              <a:tr h="182880">
                <a:tc>
                  <a:txBody>
                    <a:bodyPr/>
                    <a:lstStyle/>
                    <a:p>
                      <a:pPr algn="l" fontAlgn="ctr"/>
                      <a:r>
                        <a:rPr lang="en-US" sz="900" b="1" u="none" strike="noStrike" noProof="0" dirty="0" err="1" smtClean="0">
                          <a:effectLst/>
                        </a:rPr>
                        <a:t>Valorsul</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b="0" i="0" u="none" strike="noStrike" noProof="0" dirty="0" smtClean="0">
                          <a:solidFill>
                            <a:srgbClr val="000000"/>
                          </a:solidFill>
                          <a:effectLst/>
                          <a:latin typeface="Arial" panose="020B0604020202020204" pitchFamily="34" charset="0"/>
                        </a:rPr>
                        <a:t>58,795</a:t>
                      </a:r>
                      <a:endParaRPr lang="en-US" sz="900" b="0" i="0" u="none" strike="noStrike" noProof="0" dirty="0">
                        <a:solidFill>
                          <a:srgbClr val="000000"/>
                        </a:solidFill>
                        <a:effectLst/>
                        <a:latin typeface="Arial" panose="020B0604020202020204" pitchFamily="34" charset="0"/>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rgbClr val="000000"/>
                          </a:solidFill>
                          <a:effectLst/>
                          <a:latin typeface="+mn-lt"/>
                          <a:ea typeface="+mn-ea"/>
                          <a:cs typeface="+mn-cs"/>
                        </a:rPr>
                        <a:t>18,416 </a:t>
                      </a:r>
                      <a:endParaRPr lang="en-US" sz="900" u="none" strike="noStrike" kern="1200" noProof="0" dirty="0">
                        <a:solidFill>
                          <a:srgbClr val="000000"/>
                        </a:solidFill>
                        <a:effectLst/>
                        <a:latin typeface="+mn-lt"/>
                        <a:ea typeface="+mn-ea"/>
                        <a:cs typeface="+mn-cs"/>
                      </a:endParaRPr>
                    </a:p>
                  </a:txBody>
                  <a:tcPr marL="7620" marR="7620" marT="7620" marB="0" anchor="ctr"/>
                </a:tc>
                <a:tc>
                  <a:txBody>
                    <a:bodyPr/>
                    <a:lstStyle/>
                    <a:p>
                      <a:pPr algn="r" fontAlgn="ctr"/>
                      <a:r>
                        <a:rPr lang="en-US" sz="900" b="0" i="0" u="none" strike="noStrike" noProof="0" dirty="0" smtClean="0">
                          <a:solidFill>
                            <a:srgbClr val="000000"/>
                          </a:solidFill>
                          <a:effectLst/>
                          <a:latin typeface="Arial" panose="020B0604020202020204" pitchFamily="34" charset="0"/>
                        </a:rPr>
                        <a:t>[open]</a:t>
                      </a:r>
                      <a:endParaRPr lang="en-US" sz="900" b="0" i="0" u="none" strike="noStrike" noProof="0" dirty="0">
                        <a:solidFill>
                          <a:srgbClr val="000000"/>
                        </a:solidFill>
                        <a:effectLst/>
                        <a:latin typeface="Arial" panose="020B0604020202020204" pitchFamily="34" charset="0"/>
                      </a:endParaRPr>
                    </a:p>
                  </a:txBody>
                  <a:tcPr marL="7620" marR="7620" marT="7620" marB="0" anchor="ctr"/>
                </a:tc>
              </a:tr>
              <a:tr h="182880">
                <a:tc>
                  <a:txBody>
                    <a:bodyPr/>
                    <a:lstStyle/>
                    <a:p>
                      <a:pPr algn="l" fontAlgn="ctr"/>
                      <a:r>
                        <a:rPr lang="en-US" sz="900" b="1" u="none" strike="noStrike" noProof="0" dirty="0" err="1" smtClean="0">
                          <a:effectLst/>
                        </a:rPr>
                        <a:t>Lipor</a:t>
                      </a:r>
                      <a:endParaRPr lang="en-US" sz="900" b="1" i="0" u="none" strike="noStrike" noProof="0" dirty="0">
                        <a:solidFill>
                          <a:srgbClr val="000000"/>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b="0" i="0" u="none" strike="noStrike" noProof="0" dirty="0" smtClean="0">
                          <a:solidFill>
                            <a:srgbClr val="000000"/>
                          </a:solidFill>
                          <a:effectLst/>
                          <a:latin typeface="Arial" panose="020B0604020202020204" pitchFamily="34" charset="0"/>
                        </a:rPr>
                        <a:t>36,552</a:t>
                      </a:r>
                      <a:endParaRPr lang="en-US" sz="900" b="0" i="0" u="none" strike="noStrike" noProof="0" dirty="0">
                        <a:solidFill>
                          <a:srgbClr val="000000"/>
                        </a:solidFill>
                        <a:effectLst/>
                        <a:latin typeface="Arial" panose="020B0604020202020204" pitchFamily="34" charset="0"/>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rgbClr val="000000"/>
                          </a:solidFill>
                          <a:effectLst/>
                          <a:latin typeface="+mn-lt"/>
                          <a:ea typeface="+mn-ea"/>
                          <a:cs typeface="+mn-cs"/>
                        </a:rPr>
                        <a:t>14,802</a:t>
                      </a:r>
                      <a:endParaRPr lang="en-US" sz="900" u="none" strike="noStrike" kern="1200" noProof="0" dirty="0">
                        <a:solidFill>
                          <a:srgbClr val="000000"/>
                        </a:solidFill>
                        <a:effectLst/>
                        <a:latin typeface="+mn-lt"/>
                        <a:ea typeface="+mn-ea"/>
                        <a:cs typeface="+mn-cs"/>
                      </a:endParaRPr>
                    </a:p>
                  </a:txBody>
                  <a:tcPr marL="7620" marR="7620" marT="7620" marB="0" anchor="ctr"/>
                </a:tc>
                <a:tc>
                  <a:txBody>
                    <a:bodyPr/>
                    <a:lstStyle/>
                    <a:p>
                      <a:pPr algn="r" fontAlgn="ctr"/>
                      <a:r>
                        <a:rPr lang="en-US" sz="900" b="0" i="0" u="none" strike="noStrike" noProof="0" dirty="0" smtClean="0">
                          <a:solidFill>
                            <a:srgbClr val="000000"/>
                          </a:solidFill>
                          <a:effectLst/>
                          <a:latin typeface="Arial" panose="020B0604020202020204" pitchFamily="34" charset="0"/>
                        </a:rPr>
                        <a:t>194</a:t>
                      </a:r>
                      <a:endParaRPr lang="en-US" sz="900" b="0" i="0" u="none" strike="noStrike" noProof="0" dirty="0">
                        <a:solidFill>
                          <a:srgbClr val="000000"/>
                        </a:solidFill>
                        <a:effectLst/>
                        <a:latin typeface="Arial" panose="020B0604020202020204" pitchFamily="34" charset="0"/>
                      </a:endParaRPr>
                    </a:p>
                  </a:txBody>
                  <a:tcPr marL="7620" marR="7620" marT="7620" marB="0" anchor="ctr"/>
                </a:tc>
              </a:tr>
              <a:tr h="182880">
                <a:tc>
                  <a:txBody>
                    <a:bodyPr/>
                    <a:lstStyle/>
                    <a:p>
                      <a:pPr marL="0" marR="0" lvl="0" indent="0" algn="l" defTabSz="839588" rtl="0" eaLnBrk="1" fontAlgn="ctr" latinLnBrk="0" hangingPunct="1">
                        <a:lnSpc>
                          <a:spcPct val="100000"/>
                        </a:lnSpc>
                        <a:spcBef>
                          <a:spcPts val="0"/>
                        </a:spcBef>
                        <a:spcAft>
                          <a:spcPts val="0"/>
                        </a:spcAft>
                        <a:buClrTx/>
                        <a:buSzTx/>
                        <a:buFontTx/>
                        <a:buNone/>
                        <a:tabLst/>
                        <a:defRPr/>
                      </a:pPr>
                      <a:r>
                        <a:rPr lang="en-US" sz="900" b="1" u="none" strike="noStrike" noProof="0" dirty="0" err="1" smtClean="0">
                          <a:effectLst/>
                        </a:rPr>
                        <a:t>Tratolixo</a:t>
                      </a:r>
                      <a:endParaRPr lang="en-US" sz="900" b="1" i="0" u="none" strike="noStrike" noProof="0" dirty="0" smtClean="0">
                        <a:solidFill>
                          <a:srgbClr val="000000"/>
                        </a:solidFill>
                        <a:effectLst/>
                        <a:latin typeface="Arial" panose="020B0604020202020204" pitchFamily="34" charset="0"/>
                      </a:endParaRPr>
                    </a:p>
                  </a:txBody>
                  <a:tcPr marL="7620" marR="7620" marT="7620" marB="0" anchor="ctr">
                    <a:solidFill>
                      <a:schemeClr val="bg1">
                        <a:lumMod val="75000"/>
                      </a:schemeClr>
                    </a:solidFill>
                  </a:tcPr>
                </a:tc>
                <a:tc>
                  <a:txBody>
                    <a:bodyPr/>
                    <a:lstStyle/>
                    <a:p>
                      <a:pPr algn="r" fontAlgn="ctr"/>
                      <a:r>
                        <a:rPr lang="en-US" sz="900" b="0" i="0" u="none" strike="noStrike" noProof="0" dirty="0" smtClean="0">
                          <a:solidFill>
                            <a:srgbClr val="000000"/>
                          </a:solidFill>
                          <a:effectLst/>
                          <a:latin typeface="Arial" panose="020B0604020202020204" pitchFamily="34" charset="0"/>
                        </a:rPr>
                        <a:t>32,457</a:t>
                      </a:r>
                      <a:endParaRPr lang="en-US" sz="900" b="0" i="0" u="none" strike="noStrike" noProof="0" dirty="0">
                        <a:solidFill>
                          <a:srgbClr val="000000"/>
                        </a:solidFill>
                        <a:effectLst/>
                        <a:latin typeface="Arial" panose="020B0604020202020204" pitchFamily="34" charset="0"/>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rgbClr val="000000"/>
                          </a:solidFill>
                          <a:effectLst/>
                          <a:latin typeface="+mn-lt"/>
                          <a:ea typeface="+mn-ea"/>
                          <a:cs typeface="+mn-cs"/>
                        </a:rPr>
                        <a:t>9,028</a:t>
                      </a:r>
                      <a:endParaRPr lang="en-US" sz="900" u="none" strike="noStrike" kern="1200" noProof="0" dirty="0">
                        <a:solidFill>
                          <a:srgbClr val="000000"/>
                        </a:solidFill>
                        <a:effectLst/>
                        <a:latin typeface="+mn-lt"/>
                        <a:ea typeface="+mn-ea"/>
                        <a:cs typeface="+mn-cs"/>
                      </a:endParaRPr>
                    </a:p>
                  </a:txBody>
                  <a:tcPr marL="7620" marR="7620" marT="7620" marB="0" anchor="ctr"/>
                </a:tc>
                <a:tc>
                  <a:txBody>
                    <a:bodyPr/>
                    <a:lstStyle/>
                    <a:p>
                      <a:pPr algn="r" fontAlgn="ctr"/>
                      <a:r>
                        <a:rPr lang="en-US" sz="900" b="0" i="0" u="none" strike="noStrike" noProof="0" dirty="0" smtClean="0">
                          <a:solidFill>
                            <a:srgbClr val="000000"/>
                          </a:solidFill>
                          <a:effectLst/>
                          <a:latin typeface="Arial" panose="020B0604020202020204" pitchFamily="34" charset="0"/>
                        </a:rPr>
                        <a:t>240</a:t>
                      </a:r>
                      <a:endParaRPr lang="en-US" sz="900" b="0" i="0" u="none" strike="noStrike" noProof="0" dirty="0">
                        <a:solidFill>
                          <a:srgbClr val="000000"/>
                        </a:solidFill>
                        <a:effectLst/>
                        <a:latin typeface="Arial" panose="020B0604020202020204" pitchFamily="34" charset="0"/>
                      </a:endParaRPr>
                    </a:p>
                  </a:txBody>
                  <a:tcPr marL="7620" marR="7620" marT="7620" marB="0" anchor="ctr"/>
                </a:tc>
              </a:tr>
              <a:tr h="182880">
                <a:tc>
                  <a:txBody>
                    <a:bodyPr/>
                    <a:lstStyle/>
                    <a:p>
                      <a:pPr marL="0" algn="l" defTabSz="839588" rtl="0" eaLnBrk="1" fontAlgn="ctr" latinLnBrk="0" hangingPunct="1"/>
                      <a:r>
                        <a:rPr lang="en-US" sz="900" b="1" u="none" strike="noStrike" kern="1200" noProof="0" dirty="0" err="1" smtClean="0">
                          <a:solidFill>
                            <a:schemeClr val="dk1"/>
                          </a:solidFill>
                          <a:effectLst/>
                          <a:latin typeface="+mn-lt"/>
                          <a:ea typeface="+mn-ea"/>
                          <a:cs typeface="+mn-cs"/>
                        </a:rPr>
                        <a:t>Resinorte</a:t>
                      </a:r>
                      <a:endParaRPr lang="en-US" sz="900" b="1" u="none" strike="noStrike" kern="1200" noProof="0" dirty="0">
                        <a:solidFill>
                          <a:schemeClr val="dk1"/>
                        </a:solidFill>
                        <a:effectLst/>
                        <a:latin typeface="+mn-lt"/>
                        <a:ea typeface="+mn-ea"/>
                        <a:cs typeface="+mn-cs"/>
                      </a:endParaRPr>
                    </a:p>
                  </a:txBody>
                  <a:tcPr marL="7620" marR="7620" marT="7620" marB="0" anchor="ctr">
                    <a:solidFill>
                      <a:schemeClr val="bg1">
                        <a:lumMod val="75000"/>
                      </a:schemeClr>
                    </a:solidFill>
                  </a:tcPr>
                </a:tc>
                <a:tc>
                  <a:txBody>
                    <a:bodyPr/>
                    <a:lstStyle/>
                    <a:p>
                      <a:pPr marL="0" algn="r" defTabSz="839588" rtl="0" eaLnBrk="1" fontAlgn="ctr" latinLnBrk="0" hangingPunct="1"/>
                      <a:r>
                        <a:rPr lang="en-US" sz="900" b="0" i="0" u="none" strike="noStrike" kern="1200" noProof="0" dirty="0" smtClean="0">
                          <a:solidFill>
                            <a:srgbClr val="000000"/>
                          </a:solidFill>
                          <a:effectLst/>
                          <a:latin typeface="Arial" panose="020B0604020202020204" pitchFamily="34" charset="0"/>
                          <a:ea typeface="+mn-ea"/>
                          <a:cs typeface="+mn-cs"/>
                        </a:rPr>
                        <a:t>20,426</a:t>
                      </a:r>
                      <a:endParaRPr lang="en-US" sz="900" b="0" i="0" u="none" strike="noStrike" kern="1200" noProof="0" dirty="0">
                        <a:solidFill>
                          <a:srgbClr val="000000"/>
                        </a:solidFill>
                        <a:effectLst/>
                        <a:latin typeface="Arial" panose="020B0604020202020204" pitchFamily="34" charset="0"/>
                        <a:ea typeface="+mn-ea"/>
                        <a:cs typeface="+mn-cs"/>
                      </a:endParaRPr>
                    </a:p>
                  </a:txBody>
                  <a:tcPr marL="7620" marR="7620" marT="7620" marB="0" anchor="ctr"/>
                </a:tc>
                <a:tc>
                  <a:txBody>
                    <a:bodyPr/>
                    <a:lstStyle/>
                    <a:p>
                      <a:pPr marL="0" algn="r" defTabSz="839588" rtl="0" eaLnBrk="1" fontAlgn="ctr" latinLnBrk="0" hangingPunct="1"/>
                      <a:r>
                        <a:rPr lang="en-US" sz="900" u="none" strike="noStrike" kern="1200" noProof="0" dirty="0" smtClean="0">
                          <a:solidFill>
                            <a:srgbClr val="000000"/>
                          </a:solidFill>
                          <a:effectLst/>
                          <a:latin typeface="+mn-lt"/>
                          <a:ea typeface="+mn-ea"/>
                          <a:cs typeface="+mn-cs"/>
                        </a:rPr>
                        <a:t>10,322</a:t>
                      </a:r>
                      <a:endParaRPr lang="en-US" sz="900" u="none" strike="noStrike" kern="1200" noProof="0" dirty="0">
                        <a:solidFill>
                          <a:srgbClr val="000000"/>
                        </a:solidFill>
                        <a:effectLst/>
                        <a:latin typeface="+mn-lt"/>
                        <a:ea typeface="+mn-ea"/>
                        <a:cs typeface="+mn-cs"/>
                      </a:endParaRPr>
                    </a:p>
                  </a:txBody>
                  <a:tcPr marL="7620" marR="7620" marT="7620" marB="0" anchor="ctr"/>
                </a:tc>
                <a:tc>
                  <a:txBody>
                    <a:bodyPr/>
                    <a:lstStyle/>
                    <a:p>
                      <a:pPr marL="0" algn="r" defTabSz="839588" rtl="0" eaLnBrk="1" fontAlgn="ctr" latinLnBrk="0" hangingPunct="1"/>
                      <a:r>
                        <a:rPr lang="en-US" sz="900" b="0" i="0" u="none" strike="noStrike" noProof="0" dirty="0" smtClean="0">
                          <a:solidFill>
                            <a:srgbClr val="000000"/>
                          </a:solidFill>
                          <a:effectLst/>
                          <a:latin typeface="Arial" panose="020B0604020202020204" pitchFamily="34" charset="0"/>
                        </a:rPr>
                        <a:t>226</a:t>
                      </a:r>
                      <a:endParaRPr lang="en-US" sz="900" u="none" strike="noStrike" kern="1200" noProof="0" dirty="0">
                        <a:solidFill>
                          <a:schemeClr val="dk1"/>
                        </a:solidFill>
                        <a:effectLst/>
                        <a:latin typeface="+mn-lt"/>
                        <a:ea typeface="+mn-ea"/>
                        <a:cs typeface="+mn-cs"/>
                      </a:endParaRPr>
                    </a:p>
                  </a:txBody>
                  <a:tcPr marL="7620" marR="7620" marT="7620" marB="0" anchor="ctr"/>
                </a:tc>
              </a:tr>
            </a:tbl>
          </a:graphicData>
        </a:graphic>
      </p:graphicFrame>
      <p:sp>
        <p:nvSpPr>
          <p:cNvPr id="69" name="Text Placeholder 12"/>
          <p:cNvSpPr txBox="1">
            <a:spLocks/>
          </p:cNvSpPr>
          <p:nvPr/>
        </p:nvSpPr>
        <p:spPr>
          <a:xfrm>
            <a:off x="629464" y="6962943"/>
            <a:ext cx="5499261" cy="2424714"/>
          </a:xfrm>
          <a:prstGeom prst="rect">
            <a:avLst/>
          </a:prstGeom>
          <a:ln>
            <a:solidFill>
              <a:schemeClr val="tx1">
                <a:lumMod val="40000"/>
                <a:lumOff val="60000"/>
              </a:schemeClr>
            </a:solidFill>
          </a:ln>
        </p:spPr>
        <p:txBody>
          <a:bodyPr vert="horz" lIns="91440" tIns="45720" rIns="91440" bIns="45720" rtlCol="0">
            <a:normAutofit/>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r>
              <a:rPr lang="en-US" kern="0" dirty="0" smtClean="0">
                <a:latin typeface="Arial" panose="020B0604020202020204" pitchFamily="34" charset="0"/>
                <a:cs typeface="Arial" panose="020B0604020202020204" pitchFamily="34" charset="0"/>
              </a:rPr>
              <a:t>Relevant company information as of 2015</a:t>
            </a:r>
          </a:p>
        </p:txBody>
      </p:sp>
      <p:sp>
        <p:nvSpPr>
          <p:cNvPr id="11" name="Title 5"/>
          <p:cNvSpPr txBox="1">
            <a:spLocks/>
          </p:cNvSpPr>
          <p:nvPr/>
        </p:nvSpPr>
        <p:spPr>
          <a:xfrm>
            <a:off x="538163" y="556377"/>
            <a:ext cx="5516880" cy="1217611"/>
          </a:xfrm>
          <a:prstGeom prst="rect">
            <a:avLst/>
          </a:prstGeom>
        </p:spPr>
        <p:txBody>
          <a:bodyPr vert="horz" lIns="91440" tIns="45720" rIns="91440" bIns="45720" rtlCol="0" anchor="t">
            <a:normAutofit/>
          </a:bodyPr>
          <a:lstStyle>
            <a:lvl1pPr algn="l" defTabSz="913926" rtl="0" eaLnBrk="1" fontAlgn="base" hangingPunct="1">
              <a:lnSpc>
                <a:spcPts val="2698"/>
              </a:lnSpc>
              <a:spcBef>
                <a:spcPct val="0"/>
              </a:spcBef>
              <a:spcAft>
                <a:spcPct val="0"/>
              </a:spcAft>
              <a:defRPr lang="en-US" sz="2400" b="1" dirty="0">
                <a:solidFill>
                  <a:schemeClr val="tx1"/>
                </a:solidFill>
                <a:latin typeface="EYInterstate Regular" panose="02000503020000020004" pitchFamily="2" charset="0"/>
                <a:ea typeface="+mn-ea"/>
                <a:cs typeface="+mn-cs"/>
              </a:defRPr>
            </a:lvl1pPr>
            <a:lvl2pPr algn="l" defTabSz="913926" rtl="0" eaLnBrk="1" fontAlgn="base" hangingPunct="1">
              <a:lnSpc>
                <a:spcPts val="2698"/>
              </a:lnSpc>
              <a:spcBef>
                <a:spcPct val="0"/>
              </a:spcBef>
              <a:spcAft>
                <a:spcPct val="0"/>
              </a:spcAft>
              <a:defRPr sz="2200">
                <a:solidFill>
                  <a:schemeClr val="tx1"/>
                </a:solidFill>
                <a:latin typeface="EYInterstate" pitchFamily="2" charset="0"/>
              </a:defRPr>
            </a:lvl2pPr>
            <a:lvl3pPr algn="l" defTabSz="913926" rtl="0" eaLnBrk="1" fontAlgn="base" hangingPunct="1">
              <a:lnSpc>
                <a:spcPts val="2698"/>
              </a:lnSpc>
              <a:spcBef>
                <a:spcPct val="0"/>
              </a:spcBef>
              <a:spcAft>
                <a:spcPct val="0"/>
              </a:spcAft>
              <a:defRPr sz="2200">
                <a:solidFill>
                  <a:schemeClr val="tx1"/>
                </a:solidFill>
                <a:latin typeface="EYInterstate" pitchFamily="2" charset="0"/>
              </a:defRPr>
            </a:lvl3pPr>
            <a:lvl4pPr algn="l" defTabSz="913926" rtl="0" eaLnBrk="1" fontAlgn="base" hangingPunct="1">
              <a:lnSpc>
                <a:spcPts val="2698"/>
              </a:lnSpc>
              <a:spcBef>
                <a:spcPct val="0"/>
              </a:spcBef>
              <a:spcAft>
                <a:spcPct val="0"/>
              </a:spcAft>
              <a:defRPr sz="2200">
                <a:solidFill>
                  <a:schemeClr val="tx1"/>
                </a:solidFill>
                <a:latin typeface="EYInterstate" pitchFamily="2" charset="0"/>
              </a:defRPr>
            </a:lvl4pPr>
            <a:lvl5pPr algn="l" defTabSz="913926" rtl="0" eaLnBrk="1" fontAlgn="base" hangingPunct="1">
              <a:lnSpc>
                <a:spcPts val="2698"/>
              </a:lnSpc>
              <a:spcBef>
                <a:spcPct val="0"/>
              </a:spcBef>
              <a:spcAft>
                <a:spcPct val="0"/>
              </a:spcAft>
              <a:defRPr sz="2200">
                <a:solidFill>
                  <a:schemeClr val="tx1"/>
                </a:solidFill>
                <a:latin typeface="EYInterstate" pitchFamily="2" charset="0"/>
              </a:defRPr>
            </a:lvl5pPr>
            <a:lvl6pPr marL="419793" algn="l" defTabSz="913926" rtl="0" eaLnBrk="1" fontAlgn="base" hangingPunct="1">
              <a:lnSpc>
                <a:spcPts val="2698"/>
              </a:lnSpc>
              <a:spcBef>
                <a:spcPct val="0"/>
              </a:spcBef>
              <a:spcAft>
                <a:spcPct val="0"/>
              </a:spcAft>
              <a:defRPr sz="2200">
                <a:solidFill>
                  <a:schemeClr val="tx1"/>
                </a:solidFill>
                <a:latin typeface="EYInterstate" pitchFamily="2" charset="0"/>
              </a:defRPr>
            </a:lvl6pPr>
            <a:lvl7pPr marL="839588" algn="l" defTabSz="913926" rtl="0" eaLnBrk="1" fontAlgn="base" hangingPunct="1">
              <a:lnSpc>
                <a:spcPts val="2698"/>
              </a:lnSpc>
              <a:spcBef>
                <a:spcPct val="0"/>
              </a:spcBef>
              <a:spcAft>
                <a:spcPct val="0"/>
              </a:spcAft>
              <a:defRPr sz="2200">
                <a:solidFill>
                  <a:schemeClr val="tx1"/>
                </a:solidFill>
                <a:latin typeface="EYInterstate" pitchFamily="2" charset="0"/>
              </a:defRPr>
            </a:lvl7pPr>
            <a:lvl8pPr marL="1259380" algn="l" defTabSz="913926" rtl="0" eaLnBrk="1" fontAlgn="base" hangingPunct="1">
              <a:lnSpc>
                <a:spcPts val="2698"/>
              </a:lnSpc>
              <a:spcBef>
                <a:spcPct val="0"/>
              </a:spcBef>
              <a:spcAft>
                <a:spcPct val="0"/>
              </a:spcAft>
              <a:defRPr sz="2200">
                <a:solidFill>
                  <a:schemeClr val="tx1"/>
                </a:solidFill>
                <a:latin typeface="EYInterstate" pitchFamily="2" charset="0"/>
              </a:defRPr>
            </a:lvl8pPr>
            <a:lvl9pPr marL="1679175" algn="l" defTabSz="913926" rtl="0" eaLnBrk="1" fontAlgn="base" hangingPunct="1">
              <a:lnSpc>
                <a:spcPts val="2698"/>
              </a:lnSpc>
              <a:spcBef>
                <a:spcPct val="0"/>
              </a:spcBef>
              <a:spcAft>
                <a:spcPct val="0"/>
              </a:spcAft>
              <a:defRPr sz="2200">
                <a:solidFill>
                  <a:schemeClr val="tx1"/>
                </a:solidFill>
                <a:latin typeface="EYInterstate" pitchFamily="2" charset="0"/>
              </a:defRPr>
            </a:lvl9pPr>
          </a:lstStyle>
          <a:p>
            <a:r>
              <a:rPr lang="en-US" sz="2000" dirty="0">
                <a:latin typeface="Arial" panose="020B0604020202020204" pitchFamily="34" charset="0"/>
                <a:cs typeface="Arial" panose="020B0604020202020204" pitchFamily="34" charset="0"/>
              </a:rPr>
              <a:t>Waste Management Sector</a:t>
            </a:r>
          </a:p>
          <a:p>
            <a:r>
              <a:rPr lang="en-US" sz="2200" kern="0" dirty="0" smtClean="0">
                <a:solidFill>
                  <a:schemeClr val="accent2"/>
                </a:solidFill>
                <a:latin typeface="Arial" panose="020B0604020202020204" pitchFamily="34" charset="0"/>
                <a:cs typeface="Arial" panose="020B0604020202020204" pitchFamily="34" charset="0"/>
              </a:rPr>
              <a:t>Key players</a:t>
            </a:r>
            <a:endParaRPr lang="en-US" sz="2200" kern="0" dirty="0">
              <a:solidFill>
                <a:schemeClr val="accent2"/>
              </a:solidFill>
              <a:latin typeface="Arial" panose="020B0604020202020204" pitchFamily="34" charset="0"/>
              <a:cs typeface="Arial" panose="020B0604020202020204" pitchFamily="34" charset="0"/>
            </a:endParaRPr>
          </a:p>
        </p:txBody>
      </p:sp>
      <p:cxnSp>
        <p:nvCxnSpPr>
          <p:cNvPr id="15" name="Straight Connector 14"/>
          <p:cNvCxnSpPr/>
          <p:nvPr/>
        </p:nvCxnSpPr>
        <p:spPr bwMode="auto">
          <a:xfrm>
            <a:off x="666443" y="2107031"/>
            <a:ext cx="5487108" cy="0"/>
          </a:xfrm>
          <a:prstGeom prst="line">
            <a:avLst/>
          </a:prstGeom>
          <a:ln/>
          <a:extLst/>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bwMode="auto">
          <a:xfrm>
            <a:off x="538163" y="1926893"/>
            <a:ext cx="0" cy="3932023"/>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629464" y="2312196"/>
            <a:ext cx="914400" cy="91440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a:off x="637703" y="7209611"/>
            <a:ext cx="5487108" cy="0"/>
          </a:xfrm>
          <a:prstGeom prst="line">
            <a:avLst/>
          </a:prstGeom>
          <a:ln/>
          <a:extLst/>
        </p:spPr>
        <p:style>
          <a:lnRef idx="1">
            <a:schemeClr val="dk1"/>
          </a:lnRef>
          <a:fillRef idx="0">
            <a:schemeClr val="dk1"/>
          </a:fillRef>
          <a:effectRef idx="0">
            <a:schemeClr val="dk1"/>
          </a:effectRef>
          <a:fontRef idx="minor">
            <a:schemeClr val="tx1"/>
          </a:fontRef>
        </p:style>
      </p:cxnSp>
      <p:sp>
        <p:nvSpPr>
          <p:cNvPr id="34" name="Text Placeholder 6"/>
          <p:cNvSpPr txBox="1">
            <a:spLocks/>
          </p:cNvSpPr>
          <p:nvPr/>
        </p:nvSpPr>
        <p:spPr>
          <a:xfrm>
            <a:off x="666443" y="1865259"/>
            <a:ext cx="2808288" cy="260174"/>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Main players</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745" y="2387528"/>
            <a:ext cx="494393" cy="346813"/>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655" y="3041413"/>
            <a:ext cx="494001" cy="294716"/>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6443" y="3748511"/>
            <a:ext cx="531383" cy="377562"/>
          </a:xfrm>
          <a:prstGeom prst="rect">
            <a:avLst/>
          </a:prstGeom>
        </p:spPr>
      </p:pic>
      <p:pic>
        <p:nvPicPr>
          <p:cNvPr id="20" name="Picture 19"/>
          <p:cNvPicPr>
            <a:picLocks noChangeAspect="1"/>
          </p:cNvPicPr>
          <p:nvPr/>
        </p:nvPicPr>
        <p:blipFill rotWithShape="1">
          <a:blip r:embed="rId10" cstate="print">
            <a:extLst>
              <a:ext uri="{28A0092B-C50C-407E-A947-70E740481C1C}">
                <a14:useLocalDpi xmlns:a14="http://schemas.microsoft.com/office/drawing/2010/main" val="0"/>
              </a:ext>
            </a:extLst>
          </a:blip>
          <a:srcRect t="24788" r="27922" b="25273"/>
          <a:stretch/>
        </p:blipFill>
        <p:spPr>
          <a:xfrm>
            <a:off x="696957" y="4348911"/>
            <a:ext cx="529213" cy="163690"/>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2658" y="4979999"/>
            <a:ext cx="409781" cy="200423"/>
          </a:xfrm>
          <a:prstGeom prst="rect">
            <a:avLst/>
          </a:prstGeom>
        </p:spPr>
      </p:pic>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4367" y="5420414"/>
            <a:ext cx="529773" cy="150797"/>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9745" y="5983790"/>
            <a:ext cx="530224" cy="118573"/>
          </a:xfrm>
          <a:prstGeom prst="rect">
            <a:avLst/>
          </a:prstGeom>
        </p:spPr>
      </p:pic>
      <p:cxnSp>
        <p:nvCxnSpPr>
          <p:cNvPr id="22" name="Straight Connector 21"/>
          <p:cNvCxnSpPr/>
          <p:nvPr/>
        </p:nvCxnSpPr>
        <p:spPr bwMode="auto">
          <a:xfrm>
            <a:off x="665686" y="6618570"/>
            <a:ext cx="5487108" cy="0"/>
          </a:xfrm>
          <a:prstGeom prst="line">
            <a:avLst/>
          </a:prstGeom>
          <a:ln/>
          <a:extLst/>
        </p:spPr>
        <p:style>
          <a:lnRef idx="1">
            <a:schemeClr val="dk1"/>
          </a:lnRef>
          <a:fillRef idx="0">
            <a:schemeClr val="dk1"/>
          </a:fillRef>
          <a:effectRef idx="0">
            <a:schemeClr val="dk1"/>
          </a:effectRef>
          <a:fontRef idx="minor">
            <a:schemeClr val="tx1"/>
          </a:fontRef>
        </p:style>
      </p:cxnSp>
      <p:sp>
        <p:nvSpPr>
          <p:cNvPr id="26" name="TextBox 25"/>
          <p:cNvSpPr txBox="1"/>
          <p:nvPr/>
        </p:nvSpPr>
        <p:spPr>
          <a:xfrm>
            <a:off x="789799" y="8837852"/>
            <a:ext cx="1176604" cy="128497"/>
          </a:xfrm>
          <a:prstGeom prst="rect">
            <a:avLst/>
          </a:prstGeom>
          <a:noFill/>
        </p:spPr>
        <p:txBody>
          <a:bodyPr wrap="none" lIns="0" tIns="36576" rIns="0" bIns="0" rtlCol="0">
            <a:spAutoFit/>
          </a:bodyPr>
          <a:lstStyle/>
          <a:p>
            <a:pPr algn="l">
              <a:lnSpc>
                <a:spcPct val="85000"/>
              </a:lnSpc>
              <a:spcAft>
                <a:spcPts val="600"/>
              </a:spcAft>
              <a:buClr>
                <a:srgbClr val="FFE600"/>
              </a:buClr>
              <a:buSzPct val="70000"/>
            </a:pPr>
            <a:r>
              <a:rPr lang="en-US" sz="700" dirty="0" smtClean="0">
                <a:solidFill>
                  <a:srgbClr val="000000"/>
                </a:solidFill>
                <a:latin typeface="Arial" panose="020B0604020202020204" pitchFamily="34" charset="0"/>
                <a:cs typeface="Arial" panose="020B0604020202020204" pitchFamily="34" charset="0"/>
              </a:rPr>
              <a:t>Source: Financial statements</a:t>
            </a:r>
          </a:p>
        </p:txBody>
      </p:sp>
      <p:sp>
        <p:nvSpPr>
          <p:cNvPr id="29" name="Text Placeholder 6"/>
          <p:cNvSpPr txBox="1">
            <a:spLocks/>
          </p:cNvSpPr>
          <p:nvPr/>
        </p:nvSpPr>
        <p:spPr>
          <a:xfrm>
            <a:off x="782658" y="8987872"/>
            <a:ext cx="4029303" cy="797141"/>
          </a:xfrm>
          <a:prstGeom prst="rect">
            <a:avLst/>
          </a:prstGeom>
          <a:noFill/>
        </p:spPr>
        <p:txBody>
          <a:bodyPr wrap="square" lIns="0" tIns="36576" rIns="0" bIns="0" rtlCol="0">
            <a:spAutoFit/>
          </a:bodyPr>
          <a:lstStyle>
            <a:defPPr>
              <a:defRPr lang="en-GB"/>
            </a:defPPr>
            <a:lvl1pPr>
              <a:lnSpc>
                <a:spcPct val="85000"/>
              </a:lnSpc>
              <a:spcAft>
                <a:spcPts val="600"/>
              </a:spcAft>
              <a:buClr>
                <a:srgbClr val="FFE600"/>
              </a:buClr>
              <a:buSzPct val="70000"/>
              <a:defRPr sz="700">
                <a:solidFill>
                  <a:srgbClr val="000000"/>
                </a:solidFill>
                <a:latin typeface="Arial" panose="020B0604020202020204" pitchFamily="34" charset="0"/>
                <a:cs typeface="Arial" panose="020B0604020202020204" pitchFamily="34" charset="0"/>
              </a:defRPr>
            </a:lvl1pPr>
          </a:lstStyle>
          <a:p>
            <a:pPr algn="l"/>
            <a:r>
              <a:rPr lang="en-US" dirty="0">
                <a:solidFill>
                  <a:schemeClr val="tx1"/>
                </a:solidFill>
              </a:rPr>
              <a:t>Note: please note that the information is presented on a stand-alone basis and that there are different % of ownership between some of the companies presented above.</a:t>
            </a:r>
          </a:p>
          <a:p>
            <a:pPr lvl="1" algn="l"/>
            <a:endParaRPr lang="en-US" dirty="0">
              <a:solidFill>
                <a:schemeClr val="tx1"/>
              </a:solidFill>
              <a:latin typeface="Arial" panose="020B0604020202020204" pitchFamily="34" charset="0"/>
              <a:cs typeface="Arial" panose="020B0604020202020204" pitchFamily="34" charset="0"/>
            </a:endParaRPr>
          </a:p>
          <a:p>
            <a:pPr lvl="1" algn="l"/>
            <a:endParaRPr lang="en-US" dirty="0">
              <a:solidFill>
                <a:schemeClr val="tx1"/>
              </a:solidFill>
              <a:latin typeface="Arial" panose="020B0604020202020204" pitchFamily="34" charset="0"/>
              <a:cs typeface="Arial" panose="020B0604020202020204" pitchFamily="34" charset="0"/>
            </a:endParaRPr>
          </a:p>
          <a:p>
            <a:pPr lvl="1" algn="l"/>
            <a:r>
              <a:rPr lang="en-US" dirty="0">
                <a:solidFill>
                  <a:schemeClr val="tx1"/>
                </a:solidFill>
                <a:latin typeface="Arial" panose="020B0604020202020204" pitchFamily="34" charset="0"/>
                <a:cs typeface="Arial" panose="020B0604020202020204" pitchFamily="34" charset="0"/>
              </a:rPr>
              <a:t>	</a:t>
            </a:r>
          </a:p>
        </p:txBody>
      </p:sp>
      <p:sp>
        <p:nvSpPr>
          <p:cNvPr id="2" name="Slide Number Placeholder 1"/>
          <p:cNvSpPr>
            <a:spLocks noGrp="1"/>
          </p:cNvSpPr>
          <p:nvPr>
            <p:ph type="sldNum" sz="quarter" idx="11"/>
          </p:nvPr>
        </p:nvSpPr>
        <p:spPr/>
        <p:txBody>
          <a:bodyPr/>
          <a:lstStyle/>
          <a:p>
            <a:pPr>
              <a:defRPr/>
            </a:pPr>
            <a:fld id="{B8325105-167D-4862-BDE6-B81FF841FD87}" type="slidenum">
              <a:rPr lang="en-US" smtClean="0">
                <a:latin typeface="Arial" panose="020B0604020202020204" pitchFamily="34" charset="0"/>
                <a:cs typeface="Arial" panose="020B0604020202020204" pitchFamily="34" charset="0"/>
              </a:rPr>
              <a:pPr>
                <a:defRPr/>
              </a:pPr>
              <a:t>61</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97489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090"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1" name="Text Placeholder 6"/>
          <p:cNvSpPr txBox="1">
            <a:spLocks/>
          </p:cNvSpPr>
          <p:nvPr/>
        </p:nvSpPr>
        <p:spPr>
          <a:xfrm>
            <a:off x="549274" y="1868696"/>
            <a:ext cx="5654750" cy="1402005"/>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Market framework</a:t>
            </a:r>
          </a:p>
          <a:p>
            <a:pPr lvl="1" algn="just"/>
            <a:r>
              <a:rPr lang="en-US" altLang="pt-PT" dirty="0" smtClean="0">
                <a:latin typeface="Arial" panose="020B0604020202020204" pitchFamily="34" charset="0"/>
                <a:cs typeface="Arial" panose="020B0604020202020204" pitchFamily="34" charset="0"/>
              </a:rPr>
              <a:t>The Portuguese waste management market is characterized by the diversity of players offering a full services range, from logistics to industrial. Led by the largest operators, such as Suma and EGF, a phase of market consolidation started to occur in recent years and is expected to continue in the future. Stimulated by the revival of the Portuguese economic activity and by efforts undertaken by the Portuguese government towards the increase of waste treatment, as well as the ambitious metrics set to be reached by 2020, it is expected that the waste management sector will grow  in the coming years.</a:t>
            </a:r>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sz="1200" b="1" kern="0" dirty="0" smtClean="0">
              <a:latin typeface="Arial" panose="020B0604020202020204" pitchFamily="34" charset="0"/>
              <a:cs typeface="Arial" panose="020B0604020202020204" pitchFamily="34" charset="0"/>
            </a:endParaRPr>
          </a:p>
          <a:p>
            <a:pPr lvl="1" algn="just"/>
            <a:r>
              <a:rPr lang="en-US" sz="1200" b="1" kern="0" dirty="0" smtClean="0">
                <a:latin typeface="Arial" panose="020B0604020202020204" pitchFamily="34" charset="0"/>
                <a:cs typeface="Arial" panose="020B0604020202020204" pitchFamily="34" charset="0"/>
              </a:rPr>
              <a:t>Main transactions</a:t>
            </a: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538163" y="484189"/>
            <a:ext cx="5665861" cy="1003300"/>
          </a:xfrm>
        </p:spPr>
        <p:txBody>
          <a:bodyPr anchor="t">
            <a:normAutofit/>
          </a:bodyPr>
          <a:lstStyle/>
          <a:p>
            <a:r>
              <a:rPr lang="en-US" sz="2200" dirty="0" smtClean="0">
                <a:latin typeface="Arial" panose="020B0604020202020204" pitchFamily="34" charset="0"/>
                <a:cs typeface="Arial" panose="020B0604020202020204" pitchFamily="34" charset="0"/>
              </a:rPr>
              <a:t>Water and Waste Management Sector</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M&amp;A activity in Portugal</a:t>
            </a:r>
            <a:endParaRPr lang="en-US" sz="2200" dirty="0">
              <a:solidFill>
                <a:schemeClr val="accent2"/>
              </a:solidFill>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45035" y="2112245"/>
            <a:ext cx="5409934" cy="2"/>
          </a:xfrm>
          <a:prstGeom prst="line">
            <a:avLst/>
          </a:prstGeom>
          <a:ln/>
          <a:extLst/>
        </p:spPr>
        <p:style>
          <a:lnRef idx="1">
            <a:schemeClr val="dk1"/>
          </a:lnRef>
          <a:fillRef idx="0">
            <a:schemeClr val="dk1"/>
          </a:fillRef>
          <a:effectRef idx="0">
            <a:schemeClr val="dk1"/>
          </a:effectRef>
          <a:fontRef idx="minor">
            <a:schemeClr val="tx1"/>
          </a:fontRef>
        </p:style>
      </p:cxnSp>
      <p:sp>
        <p:nvSpPr>
          <p:cNvPr id="16" name="Rechteck 66"/>
          <p:cNvSpPr/>
          <p:nvPr/>
        </p:nvSpPr>
        <p:spPr bwMode="auto">
          <a:xfrm>
            <a:off x="2955020" y="4512102"/>
            <a:ext cx="720000" cy="511892"/>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rgbClr val="000000"/>
                </a:solidFill>
                <a:latin typeface="Arial" panose="020B0604020202020204" pitchFamily="34" charset="0"/>
                <a:cs typeface="Arial" panose="020B0604020202020204" pitchFamily="34" charset="0"/>
              </a:rPr>
              <a:t>2006</a:t>
            </a:r>
            <a:endParaRPr lang="en-US" sz="1400" dirty="0">
              <a:solidFill>
                <a:srgbClr val="000000"/>
              </a:solidFill>
              <a:latin typeface="Arial" panose="020B0604020202020204" pitchFamily="34" charset="0"/>
              <a:cs typeface="Arial" panose="020B0604020202020204" pitchFamily="34" charset="0"/>
            </a:endParaRPr>
          </a:p>
        </p:txBody>
      </p:sp>
      <p:sp>
        <p:nvSpPr>
          <p:cNvPr id="53" name="Text Box 56" descr="© INSCALE GmbH, 26.05.2010&#10;http://www.presentationload.com/"/>
          <p:cNvSpPr txBox="1">
            <a:spLocks noChangeArrowheads="1"/>
          </p:cNvSpPr>
          <p:nvPr/>
        </p:nvSpPr>
        <p:spPr bwMode="gray">
          <a:xfrm>
            <a:off x="773881" y="4929276"/>
            <a:ext cx="1546020" cy="546303"/>
          </a:xfrm>
          <a:prstGeom prst="rect">
            <a:avLst/>
          </a:prstGeom>
          <a:noFill/>
          <a:ln w="9525">
            <a:noFill/>
            <a:miter lim="800000"/>
            <a:headEnd/>
            <a:tailEnd/>
          </a:ln>
          <a:effectLst/>
        </p:spPr>
        <p:txBody>
          <a:bodyPr wrap="square" lIns="0" tIns="0" rIns="0">
            <a:spAutoFit/>
          </a:bodyPr>
          <a:lstStyle/>
          <a:p>
            <a:pPr algn="r"/>
            <a:r>
              <a:rPr lang="en-US" sz="700" dirty="0" err="1" smtClean="0">
                <a:solidFill>
                  <a:srgbClr val="000000"/>
                </a:solidFill>
                <a:latin typeface="Arial" panose="020B0604020202020204" pitchFamily="34" charset="0"/>
                <a:cs typeface="Arial" panose="020B0604020202020204" pitchFamily="34" charset="0"/>
              </a:rPr>
              <a:t>Parpublica</a:t>
            </a:r>
            <a:r>
              <a:rPr lang="en-US" sz="700" dirty="0" smtClean="0">
                <a:solidFill>
                  <a:srgbClr val="000000"/>
                </a:solidFill>
                <a:latin typeface="Arial" panose="020B0604020202020204" pitchFamily="34" charset="0"/>
                <a:cs typeface="Arial" panose="020B0604020202020204" pitchFamily="34" charset="0"/>
              </a:rPr>
              <a:t> buys a 5.37% stake in </a:t>
            </a:r>
            <a:r>
              <a:rPr lang="en-US" sz="700" dirty="0" err="1" smtClean="0">
                <a:solidFill>
                  <a:srgbClr val="000000"/>
                </a:solidFill>
                <a:latin typeface="Arial" panose="020B0604020202020204" pitchFamily="34" charset="0"/>
                <a:cs typeface="Arial" panose="020B0604020202020204" pitchFamily="34" charset="0"/>
              </a:rPr>
              <a:t>Águas</a:t>
            </a:r>
            <a:r>
              <a:rPr lang="en-US" sz="700" dirty="0" smtClean="0">
                <a:solidFill>
                  <a:srgbClr val="000000"/>
                </a:solidFill>
                <a:latin typeface="Arial" panose="020B0604020202020204" pitchFamily="34" charset="0"/>
                <a:cs typeface="Arial" panose="020B0604020202020204" pitchFamily="34" charset="0"/>
              </a:rPr>
              <a:t> de Portugal SGPS</a:t>
            </a:r>
          </a:p>
          <a:p>
            <a:pPr algn="r"/>
            <a:r>
              <a:rPr lang="en-US" sz="700" dirty="0" smtClean="0">
                <a:solidFill>
                  <a:srgbClr val="808080"/>
                </a:solidFill>
                <a:latin typeface="Arial" panose="020B0604020202020204" pitchFamily="34" charset="0"/>
                <a:cs typeface="Arial" panose="020B0604020202020204" pitchFamily="34" charset="0"/>
              </a:rPr>
              <a:t>From </a:t>
            </a:r>
            <a:r>
              <a:rPr lang="en-US" sz="700" dirty="0" err="1" smtClean="0">
                <a:solidFill>
                  <a:srgbClr val="808080"/>
                </a:solidFill>
                <a:latin typeface="Arial" panose="020B0604020202020204" pitchFamily="34" charset="0"/>
                <a:cs typeface="Arial" panose="020B0604020202020204" pitchFamily="34" charset="0"/>
              </a:rPr>
              <a:t>Caixa</a:t>
            </a:r>
            <a:r>
              <a:rPr lang="en-US" sz="700" dirty="0" smtClean="0">
                <a:solidFill>
                  <a:srgbClr val="808080"/>
                </a:solidFill>
                <a:latin typeface="Arial" panose="020B0604020202020204" pitchFamily="34" charset="0"/>
                <a:cs typeface="Arial" panose="020B0604020202020204" pitchFamily="34" charset="0"/>
              </a:rPr>
              <a:t> </a:t>
            </a:r>
            <a:r>
              <a:rPr lang="en-US" sz="700" dirty="0" err="1" smtClean="0">
                <a:solidFill>
                  <a:srgbClr val="808080"/>
                </a:solidFill>
                <a:latin typeface="Arial" panose="020B0604020202020204" pitchFamily="34" charset="0"/>
                <a:cs typeface="Arial" panose="020B0604020202020204" pitchFamily="34" charset="0"/>
              </a:rPr>
              <a:t>Geral</a:t>
            </a:r>
            <a:r>
              <a:rPr lang="en-US" sz="700" dirty="0" smtClean="0">
                <a:solidFill>
                  <a:srgbClr val="808080"/>
                </a:solidFill>
                <a:latin typeface="Arial" panose="020B0604020202020204" pitchFamily="34" charset="0"/>
                <a:cs typeface="Arial" panose="020B0604020202020204" pitchFamily="34" charset="0"/>
              </a:rPr>
              <a:t> de </a:t>
            </a:r>
            <a:r>
              <a:rPr lang="en-US" sz="700" dirty="0" err="1" smtClean="0">
                <a:solidFill>
                  <a:srgbClr val="808080"/>
                </a:solidFill>
                <a:latin typeface="Arial" panose="020B0604020202020204" pitchFamily="34" charset="0"/>
                <a:cs typeface="Arial" panose="020B0604020202020204" pitchFamily="34" charset="0"/>
              </a:rPr>
              <a:t>Depósitos</a:t>
            </a:r>
            <a:endParaRPr lang="en-US" sz="700" dirty="0">
              <a:solidFill>
                <a:srgbClr val="808080"/>
              </a:solidFill>
              <a:latin typeface="Arial" panose="020B0604020202020204" pitchFamily="34" charset="0"/>
              <a:cs typeface="Arial" panose="020B0604020202020204" pitchFamily="34" charset="0"/>
            </a:endParaRPr>
          </a:p>
        </p:txBody>
      </p:sp>
      <p:sp>
        <p:nvSpPr>
          <p:cNvPr id="58" name="Text Box 56" descr="© INSCALE GmbH, 26.05.2010&#10;http://www.presentationload.com/"/>
          <p:cNvSpPr txBox="1">
            <a:spLocks noChangeArrowheads="1"/>
          </p:cNvSpPr>
          <p:nvPr/>
        </p:nvSpPr>
        <p:spPr bwMode="gray">
          <a:xfrm>
            <a:off x="4424836" y="4801066"/>
            <a:ext cx="2016604" cy="546303"/>
          </a:xfrm>
          <a:prstGeom prst="rect">
            <a:avLst/>
          </a:prstGeom>
          <a:noFill/>
          <a:ln w="9525">
            <a:noFill/>
            <a:miter lim="800000"/>
            <a:headEnd/>
            <a:tailEnd/>
          </a:ln>
          <a:effectLst/>
        </p:spPr>
        <p:txBody>
          <a:bodyPr wrap="square" lIns="0" tIns="0" rIns="0">
            <a:spAutoFit/>
          </a:bodyPr>
          <a:lstStyle/>
          <a:p>
            <a:pPr algn="l"/>
            <a:r>
              <a:rPr lang="en-US" sz="700" dirty="0" err="1" smtClean="0">
                <a:solidFill>
                  <a:srgbClr val="000000"/>
                </a:solidFill>
                <a:latin typeface="Arial" panose="020B0604020202020204" pitchFamily="34" charset="0"/>
                <a:cs typeface="Arial" panose="020B0604020202020204" pitchFamily="34" charset="0"/>
              </a:rPr>
              <a:t>Constantino</a:t>
            </a:r>
            <a:r>
              <a:rPr lang="en-US" sz="700" dirty="0" smtClean="0">
                <a:solidFill>
                  <a:srgbClr val="000000"/>
                </a:solidFill>
                <a:latin typeface="Arial" panose="020B0604020202020204" pitchFamily="34" charset="0"/>
                <a:cs typeface="Arial" panose="020B0604020202020204" pitchFamily="34" charset="0"/>
              </a:rPr>
              <a:t> bought for € 61.2m</a:t>
            </a:r>
          </a:p>
          <a:p>
            <a:pPr algn="l"/>
            <a:r>
              <a:rPr lang="en-US" sz="700" dirty="0" smtClean="0">
                <a:solidFill>
                  <a:srgbClr val="808080"/>
                </a:solidFill>
                <a:latin typeface="Arial" panose="020B0604020202020204" pitchFamily="34" charset="0"/>
                <a:cs typeface="Arial" panose="020B0604020202020204" pitchFamily="34" charset="0"/>
              </a:rPr>
              <a:t>Explorer II (PE fund) bought an undisclosed participation</a:t>
            </a:r>
            <a:endParaRPr lang="en-US" sz="700" dirty="0">
              <a:solidFill>
                <a:srgbClr val="808080"/>
              </a:solidFill>
              <a:latin typeface="Arial" panose="020B0604020202020204" pitchFamily="34" charset="0"/>
              <a:cs typeface="Arial" panose="020B0604020202020204" pitchFamily="34" charset="0"/>
            </a:endParaRPr>
          </a:p>
        </p:txBody>
      </p:sp>
      <p:sp>
        <p:nvSpPr>
          <p:cNvPr id="77" name="Rechteck 66"/>
          <p:cNvSpPr/>
          <p:nvPr/>
        </p:nvSpPr>
        <p:spPr bwMode="auto">
          <a:xfrm>
            <a:off x="2955020" y="5023994"/>
            <a:ext cx="720000" cy="511892"/>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rgbClr val="000000"/>
                </a:solidFill>
                <a:latin typeface="Arial" panose="020B0604020202020204" pitchFamily="34" charset="0"/>
                <a:cs typeface="Arial" panose="020B0604020202020204" pitchFamily="34" charset="0"/>
              </a:rPr>
              <a:t>2007</a:t>
            </a:r>
            <a:endParaRPr lang="en-US" sz="1400" dirty="0">
              <a:solidFill>
                <a:srgbClr val="000000"/>
              </a:solidFill>
              <a:latin typeface="Arial" panose="020B0604020202020204" pitchFamily="34" charset="0"/>
              <a:cs typeface="Arial" panose="020B0604020202020204" pitchFamily="34" charset="0"/>
            </a:endParaRPr>
          </a:p>
        </p:txBody>
      </p:sp>
      <p:sp>
        <p:nvSpPr>
          <p:cNvPr id="78" name="Rechteck 66"/>
          <p:cNvSpPr/>
          <p:nvPr/>
        </p:nvSpPr>
        <p:spPr bwMode="auto">
          <a:xfrm>
            <a:off x="2955020" y="5542545"/>
            <a:ext cx="720000" cy="511892"/>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rgbClr val="000000"/>
                </a:solidFill>
                <a:latin typeface="Arial" panose="020B0604020202020204" pitchFamily="34" charset="0"/>
                <a:cs typeface="Arial" panose="020B0604020202020204" pitchFamily="34" charset="0"/>
              </a:rPr>
              <a:t>2008</a:t>
            </a:r>
            <a:endParaRPr lang="en-US" sz="1400" dirty="0">
              <a:solidFill>
                <a:srgbClr val="000000"/>
              </a:solidFill>
              <a:latin typeface="Arial" panose="020B0604020202020204" pitchFamily="34" charset="0"/>
              <a:cs typeface="Arial" panose="020B0604020202020204" pitchFamily="34" charset="0"/>
            </a:endParaRPr>
          </a:p>
        </p:txBody>
      </p:sp>
      <p:sp>
        <p:nvSpPr>
          <p:cNvPr id="79" name="Rechteck 66"/>
          <p:cNvSpPr/>
          <p:nvPr/>
        </p:nvSpPr>
        <p:spPr bwMode="auto">
          <a:xfrm>
            <a:off x="2955020" y="6056952"/>
            <a:ext cx="720000" cy="511892"/>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rgbClr val="000000"/>
                </a:solidFill>
                <a:latin typeface="Arial" panose="020B0604020202020204" pitchFamily="34" charset="0"/>
                <a:cs typeface="Arial" panose="020B0604020202020204" pitchFamily="34" charset="0"/>
              </a:rPr>
              <a:t>2009</a:t>
            </a:r>
            <a:endParaRPr lang="en-US" sz="1400" dirty="0">
              <a:solidFill>
                <a:srgbClr val="000000"/>
              </a:solidFill>
              <a:latin typeface="Arial" panose="020B0604020202020204" pitchFamily="34" charset="0"/>
              <a:cs typeface="Arial" panose="020B0604020202020204" pitchFamily="34" charset="0"/>
            </a:endParaRPr>
          </a:p>
        </p:txBody>
      </p:sp>
      <p:sp>
        <p:nvSpPr>
          <p:cNvPr id="80" name="Line 55" descr="© INSCALE GmbH, 26.05.2010&#10;http://www.presentationload.com/"/>
          <p:cNvSpPr>
            <a:spLocks noChangeShapeType="1"/>
          </p:cNvSpPr>
          <p:nvPr/>
        </p:nvSpPr>
        <p:spPr bwMode="gray">
          <a:xfrm flipV="1">
            <a:off x="3685924" y="5997046"/>
            <a:ext cx="749816" cy="0"/>
          </a:xfrm>
          <a:prstGeom prst="line">
            <a:avLst/>
          </a:prstGeom>
          <a:noFill/>
          <a:ln w="19050">
            <a:solidFill>
              <a:schemeClr val="accent2"/>
            </a:solidFill>
            <a:prstDash val="sysDot"/>
            <a:round/>
            <a:headEnd/>
            <a:tailEnd/>
          </a:ln>
          <a:effectLst/>
        </p:spPr>
        <p:txBody>
          <a:bodyPr/>
          <a:lstStyle/>
          <a:p>
            <a:endParaRPr lang="en-US" dirty="0">
              <a:solidFill>
                <a:srgbClr val="808080"/>
              </a:solidFill>
              <a:latin typeface="Arial" panose="020B0604020202020204" pitchFamily="34" charset="0"/>
              <a:cs typeface="Arial" panose="020B0604020202020204" pitchFamily="34" charset="0"/>
            </a:endParaRPr>
          </a:p>
        </p:txBody>
      </p:sp>
      <p:sp>
        <p:nvSpPr>
          <p:cNvPr id="81" name="Text Box 56" descr="© INSCALE GmbH, 26.05.2010&#10;http://www.presentationload.com/"/>
          <p:cNvSpPr txBox="1">
            <a:spLocks noChangeArrowheads="1"/>
          </p:cNvSpPr>
          <p:nvPr/>
        </p:nvSpPr>
        <p:spPr bwMode="gray">
          <a:xfrm>
            <a:off x="4530338" y="5667259"/>
            <a:ext cx="1815206" cy="379591"/>
          </a:xfrm>
          <a:prstGeom prst="rect">
            <a:avLst/>
          </a:prstGeom>
          <a:noFill/>
          <a:ln w="9525">
            <a:noFill/>
            <a:miter lim="800000"/>
            <a:headEnd/>
            <a:tailEnd/>
          </a:ln>
          <a:effectLst/>
        </p:spPr>
        <p:txBody>
          <a:bodyPr wrap="square" lIns="0" tIns="0" rIns="0">
            <a:spAutoFit/>
          </a:bodyPr>
          <a:lstStyle/>
          <a:p>
            <a:pPr algn="l"/>
            <a:r>
              <a:rPr lang="en-US" sz="700" dirty="0" err="1" smtClean="0">
                <a:solidFill>
                  <a:srgbClr val="000000"/>
                </a:solidFill>
                <a:latin typeface="Arial" panose="020B0604020202020204" pitchFamily="34" charset="0"/>
                <a:cs typeface="Arial" panose="020B0604020202020204" pitchFamily="34" charset="0"/>
              </a:rPr>
              <a:t>Verdeoculto</a:t>
            </a:r>
            <a:r>
              <a:rPr lang="en-US" sz="700" dirty="0" smtClean="0">
                <a:solidFill>
                  <a:srgbClr val="000000"/>
                </a:solidFill>
                <a:latin typeface="Arial" panose="020B0604020202020204" pitchFamily="34" charset="0"/>
                <a:cs typeface="Arial" panose="020B0604020202020204" pitchFamily="34" charset="0"/>
              </a:rPr>
              <a:t> SGPS SA buys ETSA Group for € 59.9m</a:t>
            </a:r>
            <a:r>
              <a:rPr lang="en-US" sz="700" dirty="0" smtClean="0">
                <a:solidFill>
                  <a:srgbClr val="808080"/>
                </a:solidFill>
                <a:latin typeface="Arial" panose="020B0604020202020204" pitchFamily="34" charset="0"/>
                <a:cs typeface="Arial" panose="020B0604020202020204" pitchFamily="34" charset="0"/>
              </a:rPr>
              <a:t> </a:t>
            </a:r>
            <a:endParaRPr lang="en-US" sz="700" dirty="0">
              <a:solidFill>
                <a:srgbClr val="808080"/>
              </a:solidFill>
              <a:latin typeface="Arial" panose="020B0604020202020204" pitchFamily="34" charset="0"/>
              <a:cs typeface="Arial" panose="020B0604020202020204" pitchFamily="34" charset="0"/>
            </a:endParaRPr>
          </a:p>
        </p:txBody>
      </p:sp>
      <p:sp>
        <p:nvSpPr>
          <p:cNvPr id="82" name="Line 55" descr="© INSCALE GmbH, 26.05.2010&#10;http://www.presentationload.com/"/>
          <p:cNvSpPr>
            <a:spLocks noChangeShapeType="1"/>
          </p:cNvSpPr>
          <p:nvPr/>
        </p:nvSpPr>
        <p:spPr bwMode="gray">
          <a:xfrm flipV="1">
            <a:off x="2194300" y="6368732"/>
            <a:ext cx="749816" cy="0"/>
          </a:xfrm>
          <a:prstGeom prst="line">
            <a:avLst/>
          </a:prstGeom>
          <a:noFill/>
          <a:ln w="19050">
            <a:solidFill>
              <a:schemeClr val="accent2"/>
            </a:solidFill>
            <a:prstDash val="sysDot"/>
            <a:round/>
            <a:headEnd/>
            <a:tailEnd/>
          </a:ln>
          <a:effectLst/>
        </p:spPr>
        <p:txBody>
          <a:bodyPr/>
          <a:lstStyle/>
          <a:p>
            <a:endParaRPr lang="en-US" dirty="0">
              <a:solidFill>
                <a:srgbClr val="808080"/>
              </a:solidFill>
              <a:latin typeface="Arial" panose="020B0604020202020204" pitchFamily="34" charset="0"/>
              <a:cs typeface="Arial" panose="020B0604020202020204" pitchFamily="34" charset="0"/>
            </a:endParaRPr>
          </a:p>
        </p:txBody>
      </p:sp>
      <p:sp>
        <p:nvSpPr>
          <p:cNvPr id="84" name="Rechteck 66"/>
          <p:cNvSpPr/>
          <p:nvPr/>
        </p:nvSpPr>
        <p:spPr bwMode="auto">
          <a:xfrm>
            <a:off x="2955020" y="6575953"/>
            <a:ext cx="720000" cy="511892"/>
          </a:xfrm>
          <a:prstGeom prst="rect">
            <a:avLst/>
          </a:prstGeom>
          <a:solidFill>
            <a:schemeClr val="accent5"/>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rgbClr val="000000"/>
                </a:solidFill>
                <a:latin typeface="Arial" panose="020B0604020202020204" pitchFamily="34" charset="0"/>
                <a:cs typeface="Arial" panose="020B0604020202020204" pitchFamily="34" charset="0"/>
              </a:rPr>
              <a:t>.</a:t>
            </a:r>
          </a:p>
          <a:p>
            <a:pPr algn="ctr"/>
            <a:r>
              <a:rPr lang="en-US" sz="1400" dirty="0" smtClean="0">
                <a:solidFill>
                  <a:srgbClr val="000000"/>
                </a:solidFill>
                <a:latin typeface="Arial" panose="020B0604020202020204" pitchFamily="34" charset="0"/>
                <a:cs typeface="Arial" panose="020B0604020202020204" pitchFamily="34" charset="0"/>
              </a:rPr>
              <a:t>.</a:t>
            </a:r>
          </a:p>
          <a:p>
            <a:pPr algn="ctr"/>
            <a:r>
              <a:rPr lang="en-US" sz="1400" dirty="0" smtClean="0">
                <a:solidFill>
                  <a:srgbClr val="000000"/>
                </a:solidFill>
                <a:latin typeface="Arial" panose="020B0604020202020204" pitchFamily="34" charset="0"/>
                <a:cs typeface="Arial" panose="020B0604020202020204" pitchFamily="34" charset="0"/>
              </a:rPr>
              <a:t>.</a:t>
            </a:r>
          </a:p>
        </p:txBody>
      </p:sp>
      <p:sp>
        <p:nvSpPr>
          <p:cNvPr id="89" name="Rechteck 66"/>
          <p:cNvSpPr/>
          <p:nvPr/>
        </p:nvSpPr>
        <p:spPr bwMode="auto">
          <a:xfrm>
            <a:off x="2955020" y="7097483"/>
            <a:ext cx="720000" cy="511892"/>
          </a:xfrm>
          <a:prstGeom prst="rect">
            <a:avLst/>
          </a:prstGeom>
          <a:solidFill>
            <a:schemeClr val="tx2">
              <a:lumMod val="40000"/>
              <a:lumOff val="60000"/>
            </a:schemeClr>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rgbClr val="000000"/>
                </a:solidFill>
                <a:latin typeface="Arial" panose="020B0604020202020204" pitchFamily="34" charset="0"/>
                <a:cs typeface="Arial" panose="020B0604020202020204" pitchFamily="34" charset="0"/>
              </a:rPr>
              <a:t>2015</a:t>
            </a:r>
            <a:endParaRPr lang="en-US" sz="1400" dirty="0">
              <a:solidFill>
                <a:srgbClr val="000000"/>
              </a:solidFill>
              <a:latin typeface="Arial" panose="020B0604020202020204" pitchFamily="34" charset="0"/>
              <a:cs typeface="Arial" panose="020B0604020202020204" pitchFamily="34" charset="0"/>
            </a:endParaRPr>
          </a:p>
        </p:txBody>
      </p:sp>
      <p:sp>
        <p:nvSpPr>
          <p:cNvPr id="90" name="Line 55" descr="© INSCALE GmbH, 26.05.2010&#10;http://www.presentationload.com/"/>
          <p:cNvSpPr>
            <a:spLocks noChangeShapeType="1"/>
          </p:cNvSpPr>
          <p:nvPr/>
        </p:nvSpPr>
        <p:spPr bwMode="gray">
          <a:xfrm flipV="1">
            <a:off x="2194300" y="7340984"/>
            <a:ext cx="749816" cy="0"/>
          </a:xfrm>
          <a:prstGeom prst="line">
            <a:avLst/>
          </a:prstGeom>
          <a:noFill/>
          <a:ln w="19050">
            <a:solidFill>
              <a:schemeClr val="accent2"/>
            </a:solidFill>
            <a:prstDash val="sysDot"/>
            <a:round/>
            <a:headEnd/>
            <a:tailEnd/>
          </a:ln>
          <a:effectLst/>
        </p:spPr>
        <p:txBody>
          <a:bodyPr/>
          <a:lstStyle/>
          <a:p>
            <a:endParaRPr lang="en-US" dirty="0">
              <a:solidFill>
                <a:srgbClr val="808080"/>
              </a:solidFill>
              <a:latin typeface="Arial" panose="020B0604020202020204" pitchFamily="34" charset="0"/>
              <a:cs typeface="Arial" panose="020B0604020202020204" pitchFamily="34" charset="0"/>
            </a:endParaRPr>
          </a:p>
        </p:txBody>
      </p:sp>
      <p:cxnSp>
        <p:nvCxnSpPr>
          <p:cNvPr id="36" name="Straight Connector 35"/>
          <p:cNvCxnSpPr/>
          <p:nvPr/>
        </p:nvCxnSpPr>
        <p:spPr bwMode="auto">
          <a:xfrm flipV="1">
            <a:off x="645035" y="4085591"/>
            <a:ext cx="5409934" cy="2"/>
          </a:xfrm>
          <a:prstGeom prst="line">
            <a:avLst/>
          </a:prstGeom>
          <a:ln/>
          <a:extLst/>
        </p:spPr>
        <p:style>
          <a:lnRef idx="1">
            <a:schemeClr val="dk1"/>
          </a:lnRef>
          <a:fillRef idx="0">
            <a:schemeClr val="dk1"/>
          </a:fillRef>
          <a:effectRef idx="0">
            <a:schemeClr val="dk1"/>
          </a:effectRef>
          <a:fontRef idx="minor">
            <a:schemeClr val="tx1"/>
          </a:fontRef>
        </p:style>
      </p:cxnSp>
      <p:cxnSp>
        <p:nvCxnSpPr>
          <p:cNvPr id="3" name="Elbow Connector 2"/>
          <p:cNvCxnSpPr/>
          <p:nvPr/>
        </p:nvCxnSpPr>
        <p:spPr bwMode="auto">
          <a:xfrm flipV="1">
            <a:off x="3684626" y="5337983"/>
            <a:ext cx="749816" cy="279227"/>
          </a:xfrm>
          <a:prstGeom prst="bentConnector3">
            <a:avLst>
              <a:gd name="adj1" fmla="val 100135"/>
            </a:avLst>
          </a:prstGeom>
          <a:noFill/>
          <a:ln w="12700" cap="flat" cmpd="sng" algn="ctr">
            <a:solidFill>
              <a:schemeClr val="accent2"/>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Elbow Connector 48"/>
          <p:cNvCxnSpPr/>
          <p:nvPr/>
        </p:nvCxnSpPr>
        <p:spPr bwMode="auto">
          <a:xfrm>
            <a:off x="2254222" y="5435556"/>
            <a:ext cx="689894" cy="371253"/>
          </a:xfrm>
          <a:prstGeom prst="bentConnector3">
            <a:avLst>
              <a:gd name="adj1" fmla="val 1401"/>
            </a:avLst>
          </a:prstGeom>
          <a:noFill/>
          <a:ln w="12700" cap="flat" cmpd="sng" algn="ctr">
            <a:solidFill>
              <a:schemeClr val="accent2"/>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Text Box 56" descr="© INSCALE GmbH, 26.05.2010&#10;http://www.presentationload.com/"/>
          <p:cNvSpPr txBox="1">
            <a:spLocks noChangeArrowheads="1"/>
          </p:cNvSpPr>
          <p:nvPr/>
        </p:nvSpPr>
        <p:spPr bwMode="gray">
          <a:xfrm>
            <a:off x="773881" y="5989141"/>
            <a:ext cx="1546020" cy="379591"/>
          </a:xfrm>
          <a:prstGeom prst="rect">
            <a:avLst/>
          </a:prstGeom>
          <a:noFill/>
          <a:ln w="9525">
            <a:noFill/>
            <a:miter lim="800000"/>
            <a:headEnd/>
            <a:tailEnd/>
          </a:ln>
          <a:effectLst/>
        </p:spPr>
        <p:txBody>
          <a:bodyPr wrap="square" lIns="0" tIns="0" rIns="0">
            <a:spAutoFit/>
          </a:bodyPr>
          <a:lstStyle/>
          <a:p>
            <a:pPr algn="r"/>
            <a:r>
              <a:rPr lang="en-US" sz="700" dirty="0" err="1" smtClean="0">
                <a:solidFill>
                  <a:srgbClr val="000000"/>
                </a:solidFill>
                <a:latin typeface="Arial" panose="020B0604020202020204" pitchFamily="34" charset="0"/>
                <a:cs typeface="Arial" panose="020B0604020202020204" pitchFamily="34" charset="0"/>
              </a:rPr>
              <a:t>AmbiMed</a:t>
            </a:r>
            <a:r>
              <a:rPr lang="en-US" sz="700" dirty="0" smtClean="0">
                <a:solidFill>
                  <a:srgbClr val="000000"/>
                </a:solidFill>
                <a:latin typeface="Arial" panose="020B0604020202020204" pitchFamily="34" charset="0"/>
                <a:cs typeface="Arial" panose="020B0604020202020204" pitchFamily="34" charset="0"/>
              </a:rPr>
              <a:t> Group sold for € 15.5m </a:t>
            </a:r>
          </a:p>
          <a:p>
            <a:pPr algn="r"/>
            <a:r>
              <a:rPr lang="en-US" sz="700" dirty="0" smtClean="0">
                <a:solidFill>
                  <a:srgbClr val="808080"/>
                </a:solidFill>
                <a:latin typeface="Arial" panose="020B0604020202020204" pitchFamily="34" charset="0"/>
                <a:cs typeface="Arial" panose="020B0604020202020204" pitchFamily="34" charset="0"/>
              </a:rPr>
              <a:t>to Stericycle </a:t>
            </a:r>
            <a:r>
              <a:rPr lang="en-US" sz="700" dirty="0" err="1" smtClean="0">
                <a:solidFill>
                  <a:srgbClr val="808080"/>
                </a:solidFill>
                <a:latin typeface="Arial" panose="020B0604020202020204" pitchFamily="34" charset="0"/>
                <a:cs typeface="Arial" panose="020B0604020202020204" pitchFamily="34" charset="0"/>
              </a:rPr>
              <a:t>Inc</a:t>
            </a:r>
            <a:r>
              <a:rPr lang="en-US" sz="700" dirty="0" smtClean="0">
                <a:solidFill>
                  <a:srgbClr val="808080"/>
                </a:solidFill>
                <a:latin typeface="Arial" panose="020B0604020202020204" pitchFamily="34" charset="0"/>
                <a:cs typeface="Arial" panose="020B0604020202020204" pitchFamily="34" charset="0"/>
              </a:rPr>
              <a:t> buys </a:t>
            </a:r>
            <a:endParaRPr lang="en-US" sz="700" dirty="0">
              <a:solidFill>
                <a:srgbClr val="808080"/>
              </a:solidFill>
              <a:latin typeface="Arial" panose="020B0604020202020204" pitchFamily="34" charset="0"/>
              <a:cs typeface="Arial" panose="020B0604020202020204" pitchFamily="34" charset="0"/>
            </a:endParaRPr>
          </a:p>
        </p:txBody>
      </p:sp>
      <p:sp>
        <p:nvSpPr>
          <p:cNvPr id="64" name="Text Box 56" descr="© INSCALE GmbH, 26.05.2010&#10;http://www.presentationload.com/"/>
          <p:cNvSpPr txBox="1">
            <a:spLocks noChangeArrowheads="1"/>
          </p:cNvSpPr>
          <p:nvPr/>
        </p:nvSpPr>
        <p:spPr bwMode="gray">
          <a:xfrm>
            <a:off x="1063289" y="6677695"/>
            <a:ext cx="1395431" cy="713016"/>
          </a:xfrm>
          <a:prstGeom prst="rect">
            <a:avLst/>
          </a:prstGeom>
          <a:noFill/>
          <a:ln w="9525">
            <a:noFill/>
            <a:miter lim="800000"/>
            <a:headEnd/>
            <a:tailEnd/>
          </a:ln>
          <a:effectLst/>
        </p:spPr>
        <p:txBody>
          <a:bodyPr wrap="square" lIns="0" tIns="0" rIns="0">
            <a:spAutoFit/>
          </a:bodyPr>
          <a:lstStyle/>
          <a:p>
            <a:pPr algn="l"/>
            <a:r>
              <a:rPr lang="en-US" sz="700" dirty="0" smtClean="0">
                <a:solidFill>
                  <a:srgbClr val="000000"/>
                </a:solidFill>
                <a:latin typeface="Arial" panose="020B0604020202020204" pitchFamily="34" charset="0"/>
                <a:cs typeface="Arial" panose="020B0604020202020204" pitchFamily="34" charset="0"/>
              </a:rPr>
              <a:t>EGF, SA sold for € 149.9m</a:t>
            </a:r>
          </a:p>
          <a:p>
            <a:pPr algn="l"/>
            <a:r>
              <a:rPr lang="en-US" sz="700" dirty="0" err="1" smtClean="0">
                <a:solidFill>
                  <a:srgbClr val="808080"/>
                </a:solidFill>
                <a:latin typeface="Arial" panose="020B0604020202020204" pitchFamily="34" charset="0"/>
                <a:cs typeface="Arial" panose="020B0604020202020204" pitchFamily="34" charset="0"/>
              </a:rPr>
              <a:t>Mota</a:t>
            </a:r>
            <a:r>
              <a:rPr lang="en-US" sz="700" dirty="0" smtClean="0">
                <a:solidFill>
                  <a:srgbClr val="808080"/>
                </a:solidFill>
                <a:latin typeface="Arial" panose="020B0604020202020204" pitchFamily="34" charset="0"/>
                <a:cs typeface="Arial" panose="020B0604020202020204" pitchFamily="34" charset="0"/>
              </a:rPr>
              <a:t> </a:t>
            </a:r>
            <a:r>
              <a:rPr lang="en-US" sz="700" dirty="0" err="1" smtClean="0">
                <a:solidFill>
                  <a:srgbClr val="808080"/>
                </a:solidFill>
                <a:latin typeface="Arial" panose="020B0604020202020204" pitchFamily="34" charset="0"/>
                <a:cs typeface="Arial" panose="020B0604020202020204" pitchFamily="34" charset="0"/>
              </a:rPr>
              <a:t>Engil</a:t>
            </a:r>
            <a:r>
              <a:rPr lang="en-US" sz="700" dirty="0" smtClean="0">
                <a:solidFill>
                  <a:srgbClr val="808080"/>
                </a:solidFill>
                <a:latin typeface="Arial" panose="020B0604020202020204" pitchFamily="34" charset="0"/>
                <a:cs typeface="Arial" panose="020B0604020202020204" pitchFamily="34" charset="0"/>
              </a:rPr>
              <a:t> (through Suma) and </a:t>
            </a:r>
            <a:r>
              <a:rPr lang="en-US" sz="700" dirty="0" err="1" smtClean="0">
                <a:solidFill>
                  <a:srgbClr val="808080"/>
                </a:solidFill>
                <a:latin typeface="Arial" panose="020B0604020202020204" pitchFamily="34" charset="0"/>
                <a:cs typeface="Arial" panose="020B0604020202020204" pitchFamily="34" charset="0"/>
              </a:rPr>
              <a:t>Urbaser</a:t>
            </a:r>
            <a:r>
              <a:rPr lang="en-US" sz="700" dirty="0" smtClean="0">
                <a:solidFill>
                  <a:srgbClr val="808080"/>
                </a:solidFill>
                <a:latin typeface="Arial" panose="020B0604020202020204" pitchFamily="34" charset="0"/>
                <a:cs typeface="Arial" panose="020B0604020202020204" pitchFamily="34" charset="0"/>
              </a:rPr>
              <a:t> buys a 95% stake from the Government of Portugal</a:t>
            </a:r>
            <a:endParaRPr lang="en-US" sz="700" dirty="0">
              <a:solidFill>
                <a:srgbClr val="808080"/>
              </a:solidFill>
              <a:latin typeface="Arial" panose="020B0604020202020204" pitchFamily="34" charset="0"/>
              <a:cs typeface="Arial" panose="020B0604020202020204" pitchFamily="34" charset="0"/>
            </a:endParaRPr>
          </a:p>
        </p:txBody>
      </p:sp>
      <p:sp>
        <p:nvSpPr>
          <p:cNvPr id="26" name="Rechteck 66"/>
          <p:cNvSpPr/>
          <p:nvPr/>
        </p:nvSpPr>
        <p:spPr bwMode="auto">
          <a:xfrm>
            <a:off x="2955020" y="7619013"/>
            <a:ext cx="720000" cy="511892"/>
          </a:xfrm>
          <a:prstGeom prst="rect">
            <a:avLst/>
          </a:prstGeom>
          <a:solidFill>
            <a:schemeClr val="accent2"/>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rgbClr val="000000"/>
                </a:solidFill>
                <a:latin typeface="Arial" panose="020B0604020202020204" pitchFamily="34" charset="0"/>
                <a:cs typeface="Arial" panose="020B0604020202020204" pitchFamily="34" charset="0"/>
              </a:rPr>
              <a:t>2016</a:t>
            </a:r>
          </a:p>
        </p:txBody>
      </p:sp>
      <p:sp>
        <p:nvSpPr>
          <p:cNvPr id="28" name="Line 55" descr="© INSCALE GmbH, 26.05.2010&#10;http://www.presentationload.com/"/>
          <p:cNvSpPr>
            <a:spLocks noChangeShapeType="1"/>
          </p:cNvSpPr>
          <p:nvPr/>
        </p:nvSpPr>
        <p:spPr bwMode="gray">
          <a:xfrm flipV="1">
            <a:off x="3685924" y="7994127"/>
            <a:ext cx="749816" cy="0"/>
          </a:xfrm>
          <a:prstGeom prst="line">
            <a:avLst/>
          </a:prstGeom>
          <a:noFill/>
          <a:ln w="19050">
            <a:solidFill>
              <a:schemeClr val="accent2"/>
            </a:solidFill>
            <a:prstDash val="sysDot"/>
            <a:round/>
            <a:headEnd/>
            <a:tailEnd/>
          </a:ln>
          <a:effectLst/>
        </p:spPr>
        <p:txBody>
          <a:bodyPr/>
          <a:lstStyle/>
          <a:p>
            <a:endParaRPr lang="en-US" dirty="0">
              <a:solidFill>
                <a:srgbClr val="808080"/>
              </a:solidFill>
              <a:latin typeface="Arial" panose="020B0604020202020204" pitchFamily="34" charset="0"/>
              <a:cs typeface="Arial" panose="020B0604020202020204" pitchFamily="34" charset="0"/>
            </a:endParaRPr>
          </a:p>
        </p:txBody>
      </p:sp>
      <p:sp>
        <p:nvSpPr>
          <p:cNvPr id="29" name="Text Box 56" descr="© INSCALE GmbH, 26.05.2010&#10;http://www.presentationload.com/"/>
          <p:cNvSpPr txBox="1">
            <a:spLocks noChangeArrowheads="1"/>
          </p:cNvSpPr>
          <p:nvPr/>
        </p:nvSpPr>
        <p:spPr bwMode="gray">
          <a:xfrm>
            <a:off x="4435740" y="7619013"/>
            <a:ext cx="1395431" cy="379591"/>
          </a:xfrm>
          <a:prstGeom prst="rect">
            <a:avLst/>
          </a:prstGeom>
          <a:noFill/>
          <a:ln w="9525">
            <a:noFill/>
            <a:miter lim="800000"/>
            <a:headEnd/>
            <a:tailEnd/>
          </a:ln>
          <a:effectLst/>
        </p:spPr>
        <p:txBody>
          <a:bodyPr wrap="square" lIns="0" tIns="0" rIns="0">
            <a:spAutoFit/>
          </a:bodyPr>
          <a:lstStyle/>
          <a:p>
            <a:pPr algn="l"/>
            <a:r>
              <a:rPr lang="en-US" sz="700" dirty="0" smtClean="0">
                <a:solidFill>
                  <a:srgbClr val="000000"/>
                </a:solidFill>
                <a:latin typeface="Arial" panose="020B0604020202020204" pitchFamily="34" charset="0"/>
                <a:cs typeface="Arial" panose="020B0604020202020204" pitchFamily="34" charset="0"/>
              </a:rPr>
              <a:t>EGEO, sold for a </a:t>
            </a:r>
            <a:r>
              <a:rPr lang="en-US" sz="700" dirty="0" err="1" smtClean="0">
                <a:solidFill>
                  <a:srgbClr val="000000"/>
                </a:solidFill>
                <a:latin typeface="Arial" panose="020B0604020202020204" pitchFamily="34" charset="0"/>
                <a:cs typeface="Arial" panose="020B0604020202020204" pitchFamily="34" charset="0"/>
              </a:rPr>
              <a:t>n.d.</a:t>
            </a:r>
            <a:r>
              <a:rPr lang="en-US" sz="700" dirty="0" smtClean="0">
                <a:solidFill>
                  <a:srgbClr val="000000"/>
                </a:solidFill>
                <a:latin typeface="Arial" panose="020B0604020202020204" pitchFamily="34" charset="0"/>
                <a:cs typeface="Arial" panose="020B0604020202020204" pitchFamily="34" charset="0"/>
              </a:rPr>
              <a:t> amount</a:t>
            </a:r>
          </a:p>
          <a:p>
            <a:pPr algn="l"/>
            <a:r>
              <a:rPr lang="en-US" sz="700" dirty="0" smtClean="0">
                <a:solidFill>
                  <a:srgbClr val="808080"/>
                </a:solidFill>
                <a:latin typeface="Arial" panose="020B0604020202020204" pitchFamily="34" charset="0"/>
                <a:cs typeface="Arial" panose="020B0604020202020204" pitchFamily="34" charset="0"/>
              </a:rPr>
              <a:t>To </a:t>
            </a:r>
            <a:r>
              <a:rPr lang="en-US" sz="700" dirty="0" err="1" smtClean="0">
                <a:solidFill>
                  <a:srgbClr val="808080"/>
                </a:solidFill>
                <a:latin typeface="Arial" panose="020B0604020202020204" pitchFamily="34" charset="0"/>
                <a:cs typeface="Arial" panose="020B0604020202020204" pitchFamily="34" charset="0"/>
              </a:rPr>
              <a:t>Finertec</a:t>
            </a:r>
            <a:r>
              <a:rPr lang="en-US" sz="700" dirty="0" smtClean="0">
                <a:solidFill>
                  <a:srgbClr val="808080"/>
                </a:solidFill>
                <a:latin typeface="Arial" panose="020B0604020202020204" pitchFamily="34" charset="0"/>
                <a:cs typeface="Arial" panose="020B0604020202020204" pitchFamily="34" charset="0"/>
              </a:rPr>
              <a:t>, SGPS</a:t>
            </a:r>
            <a:endParaRPr lang="en-US" sz="700" dirty="0">
              <a:solidFill>
                <a:srgbClr val="808080"/>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5"/>
          </p:nvPr>
        </p:nvSpPr>
        <p:spPr/>
        <p:txBody>
          <a:bodyPr/>
          <a:lstStyle/>
          <a:p>
            <a:pPr>
              <a:defRPr/>
            </a:pPr>
            <a:fld id="{B8325105-167D-4862-BDE6-B81FF841FD87}" type="slidenum">
              <a:rPr lang="en-US" smtClean="0">
                <a:latin typeface="Arial" panose="020B0604020202020204" pitchFamily="34" charset="0"/>
                <a:cs typeface="Arial" panose="020B0604020202020204" pitchFamily="34" charset="0"/>
              </a:rPr>
              <a:pPr>
                <a:defRPr/>
              </a:pPr>
              <a:t>62</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73008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2519"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Slide Number Placeholder 1"/>
          <p:cNvSpPr>
            <a:spLocks noGrp="1"/>
          </p:cNvSpPr>
          <p:nvPr>
            <p:ph type="sldNum" sz="quarter" idx="15"/>
          </p:nvPr>
        </p:nvSpPr>
        <p:spPr/>
        <p:txBody>
          <a:bodyPr/>
          <a:lstStyle/>
          <a:p>
            <a:pPr>
              <a:defRPr/>
            </a:pPr>
            <a:fld id="{B8325105-167D-4862-BDE6-B81FF841FD87}" type="slidenum">
              <a:rPr lang="en-US" smtClean="0">
                <a:latin typeface="Arial" panose="020B0604020202020204" pitchFamily="34" charset="0"/>
                <a:cs typeface="Arial" panose="020B0604020202020204" pitchFamily="34" charset="0"/>
              </a:rPr>
              <a:pPr>
                <a:defRPr/>
              </a:pPr>
              <a:t>63</a:t>
            </a:fld>
            <a:endParaRPr lang="en-US" dirty="0">
              <a:latin typeface="Arial" panose="020B0604020202020204" pitchFamily="34" charset="0"/>
              <a:cs typeface="Arial" panose="020B0604020202020204" pitchFamily="34" charset="0"/>
            </a:endParaRPr>
          </a:p>
        </p:txBody>
      </p:sp>
      <p:sp>
        <p:nvSpPr>
          <p:cNvPr id="30" name="Title 5"/>
          <p:cNvSpPr txBox="1">
            <a:spLocks/>
          </p:cNvSpPr>
          <p:nvPr/>
        </p:nvSpPr>
        <p:spPr>
          <a:xfrm>
            <a:off x="538163" y="556377"/>
            <a:ext cx="5516880" cy="1217611"/>
          </a:xfrm>
          <a:prstGeom prst="rect">
            <a:avLst/>
          </a:prstGeom>
        </p:spPr>
        <p:txBody>
          <a:bodyPr vert="horz" lIns="91440" tIns="45720" rIns="91440" bIns="45720" rtlCol="0" anchor="t">
            <a:normAutofit/>
          </a:bodyPr>
          <a:lstStyle>
            <a:lvl1pPr algn="l" defTabSz="913926" rtl="0" eaLnBrk="1" fontAlgn="base" hangingPunct="1">
              <a:lnSpc>
                <a:spcPts val="2698"/>
              </a:lnSpc>
              <a:spcBef>
                <a:spcPct val="0"/>
              </a:spcBef>
              <a:spcAft>
                <a:spcPct val="0"/>
              </a:spcAft>
              <a:defRPr lang="en-US" sz="2400" b="1" dirty="0">
                <a:solidFill>
                  <a:schemeClr val="tx1"/>
                </a:solidFill>
                <a:latin typeface="EYInterstate Regular" panose="02000503020000020004" pitchFamily="2" charset="0"/>
                <a:ea typeface="+mn-ea"/>
                <a:cs typeface="+mn-cs"/>
              </a:defRPr>
            </a:lvl1pPr>
            <a:lvl2pPr algn="l" defTabSz="913926" rtl="0" eaLnBrk="1" fontAlgn="base" hangingPunct="1">
              <a:lnSpc>
                <a:spcPts val="2698"/>
              </a:lnSpc>
              <a:spcBef>
                <a:spcPct val="0"/>
              </a:spcBef>
              <a:spcAft>
                <a:spcPct val="0"/>
              </a:spcAft>
              <a:defRPr sz="2200">
                <a:solidFill>
                  <a:schemeClr val="tx1"/>
                </a:solidFill>
                <a:latin typeface="EYInterstate" pitchFamily="2" charset="0"/>
              </a:defRPr>
            </a:lvl2pPr>
            <a:lvl3pPr algn="l" defTabSz="913926" rtl="0" eaLnBrk="1" fontAlgn="base" hangingPunct="1">
              <a:lnSpc>
                <a:spcPts val="2698"/>
              </a:lnSpc>
              <a:spcBef>
                <a:spcPct val="0"/>
              </a:spcBef>
              <a:spcAft>
                <a:spcPct val="0"/>
              </a:spcAft>
              <a:defRPr sz="2200">
                <a:solidFill>
                  <a:schemeClr val="tx1"/>
                </a:solidFill>
                <a:latin typeface="EYInterstate" pitchFamily="2" charset="0"/>
              </a:defRPr>
            </a:lvl3pPr>
            <a:lvl4pPr algn="l" defTabSz="913926" rtl="0" eaLnBrk="1" fontAlgn="base" hangingPunct="1">
              <a:lnSpc>
                <a:spcPts val="2698"/>
              </a:lnSpc>
              <a:spcBef>
                <a:spcPct val="0"/>
              </a:spcBef>
              <a:spcAft>
                <a:spcPct val="0"/>
              </a:spcAft>
              <a:defRPr sz="2200">
                <a:solidFill>
                  <a:schemeClr val="tx1"/>
                </a:solidFill>
                <a:latin typeface="EYInterstate" pitchFamily="2" charset="0"/>
              </a:defRPr>
            </a:lvl4pPr>
            <a:lvl5pPr algn="l" defTabSz="913926" rtl="0" eaLnBrk="1" fontAlgn="base" hangingPunct="1">
              <a:lnSpc>
                <a:spcPts val="2698"/>
              </a:lnSpc>
              <a:spcBef>
                <a:spcPct val="0"/>
              </a:spcBef>
              <a:spcAft>
                <a:spcPct val="0"/>
              </a:spcAft>
              <a:defRPr sz="2200">
                <a:solidFill>
                  <a:schemeClr val="tx1"/>
                </a:solidFill>
                <a:latin typeface="EYInterstate" pitchFamily="2" charset="0"/>
              </a:defRPr>
            </a:lvl5pPr>
            <a:lvl6pPr marL="419793" algn="l" defTabSz="913926" rtl="0" eaLnBrk="1" fontAlgn="base" hangingPunct="1">
              <a:lnSpc>
                <a:spcPts val="2698"/>
              </a:lnSpc>
              <a:spcBef>
                <a:spcPct val="0"/>
              </a:spcBef>
              <a:spcAft>
                <a:spcPct val="0"/>
              </a:spcAft>
              <a:defRPr sz="2200">
                <a:solidFill>
                  <a:schemeClr val="tx1"/>
                </a:solidFill>
                <a:latin typeface="EYInterstate" pitchFamily="2" charset="0"/>
              </a:defRPr>
            </a:lvl6pPr>
            <a:lvl7pPr marL="839588" algn="l" defTabSz="913926" rtl="0" eaLnBrk="1" fontAlgn="base" hangingPunct="1">
              <a:lnSpc>
                <a:spcPts val="2698"/>
              </a:lnSpc>
              <a:spcBef>
                <a:spcPct val="0"/>
              </a:spcBef>
              <a:spcAft>
                <a:spcPct val="0"/>
              </a:spcAft>
              <a:defRPr sz="2200">
                <a:solidFill>
                  <a:schemeClr val="tx1"/>
                </a:solidFill>
                <a:latin typeface="EYInterstate" pitchFamily="2" charset="0"/>
              </a:defRPr>
            </a:lvl7pPr>
            <a:lvl8pPr marL="1259380" algn="l" defTabSz="913926" rtl="0" eaLnBrk="1" fontAlgn="base" hangingPunct="1">
              <a:lnSpc>
                <a:spcPts val="2698"/>
              </a:lnSpc>
              <a:spcBef>
                <a:spcPct val="0"/>
              </a:spcBef>
              <a:spcAft>
                <a:spcPct val="0"/>
              </a:spcAft>
              <a:defRPr sz="2200">
                <a:solidFill>
                  <a:schemeClr val="tx1"/>
                </a:solidFill>
                <a:latin typeface="EYInterstate" pitchFamily="2" charset="0"/>
              </a:defRPr>
            </a:lvl8pPr>
            <a:lvl9pPr marL="1679175" algn="l" defTabSz="913926" rtl="0" eaLnBrk="1" fontAlgn="base" hangingPunct="1">
              <a:lnSpc>
                <a:spcPts val="2698"/>
              </a:lnSpc>
              <a:spcBef>
                <a:spcPct val="0"/>
              </a:spcBef>
              <a:spcAft>
                <a:spcPct val="0"/>
              </a:spcAft>
              <a:defRPr sz="2200">
                <a:solidFill>
                  <a:schemeClr val="tx1"/>
                </a:solidFill>
                <a:latin typeface="EYInterstate" pitchFamily="2" charset="0"/>
              </a:defRPr>
            </a:lvl9pPr>
          </a:lstStyle>
          <a:p>
            <a:r>
              <a:rPr lang="en-US" sz="2200" dirty="0">
                <a:latin typeface="Arial" panose="020B0604020202020204" pitchFamily="34" charset="0"/>
                <a:cs typeface="Arial" panose="020B0604020202020204" pitchFamily="34" charset="0"/>
              </a:rPr>
              <a:t>Water and Waste Management </a:t>
            </a:r>
            <a:r>
              <a:rPr lang="en-US" sz="2200" dirty="0" smtClean="0">
                <a:latin typeface="Arial" panose="020B0604020202020204" pitchFamily="34" charset="0"/>
                <a:cs typeface="Arial" panose="020B0604020202020204" pitchFamily="34" charset="0"/>
              </a:rPr>
              <a:t>Sector</a:t>
            </a:r>
          </a:p>
          <a:p>
            <a:r>
              <a:rPr lang="en-US" sz="2200" kern="0" dirty="0" smtClean="0">
                <a:solidFill>
                  <a:schemeClr val="accent2"/>
                </a:solidFill>
                <a:latin typeface="Arial" panose="020B0604020202020204" pitchFamily="34" charset="0"/>
                <a:cs typeface="Arial" panose="020B0604020202020204" pitchFamily="34" charset="0"/>
              </a:rPr>
              <a:t>What can India gain? </a:t>
            </a:r>
            <a:endParaRPr lang="en-US" sz="2200" kern="0" dirty="0">
              <a:solidFill>
                <a:schemeClr val="accent2"/>
              </a:solidFill>
              <a:latin typeface="Arial" panose="020B0604020202020204" pitchFamily="34" charset="0"/>
              <a:cs typeface="Arial" panose="020B0604020202020204" pitchFamily="34" charset="0"/>
            </a:endParaRPr>
          </a:p>
        </p:txBody>
      </p:sp>
      <p:cxnSp>
        <p:nvCxnSpPr>
          <p:cNvPr id="31" name="Straight Connector 30"/>
          <p:cNvCxnSpPr/>
          <p:nvPr/>
        </p:nvCxnSpPr>
        <p:spPr bwMode="auto">
          <a:xfrm>
            <a:off x="629464" y="2312196"/>
            <a:ext cx="914400" cy="914400"/>
          </a:xfrm>
          <a:prstGeom prst="lin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2" name="Group 31"/>
          <p:cNvGrpSpPr/>
          <p:nvPr/>
        </p:nvGrpSpPr>
        <p:grpSpPr>
          <a:xfrm>
            <a:off x="570806" y="1471945"/>
            <a:ext cx="5582745" cy="230176"/>
            <a:chOff x="570806" y="1876855"/>
            <a:chExt cx="5582745" cy="230176"/>
          </a:xfrm>
        </p:grpSpPr>
        <p:cxnSp>
          <p:nvCxnSpPr>
            <p:cNvPr id="33" name="Straight Connector 32"/>
            <p:cNvCxnSpPr/>
            <p:nvPr/>
          </p:nvCxnSpPr>
          <p:spPr bwMode="auto">
            <a:xfrm>
              <a:off x="666443" y="2107031"/>
              <a:ext cx="5487108" cy="0"/>
            </a:xfrm>
            <a:prstGeom prst="line">
              <a:avLst/>
            </a:prstGeom>
            <a:ln/>
            <a:extLst/>
          </p:spPr>
          <p:style>
            <a:lnRef idx="1">
              <a:schemeClr val="dk1"/>
            </a:lnRef>
            <a:fillRef idx="0">
              <a:schemeClr val="dk1"/>
            </a:fillRef>
            <a:effectRef idx="0">
              <a:schemeClr val="dk1"/>
            </a:effectRef>
            <a:fontRef idx="minor">
              <a:schemeClr val="tx1"/>
            </a:fontRef>
          </p:style>
        </p:cxnSp>
        <p:sp>
          <p:nvSpPr>
            <p:cNvPr id="34" name="Text Placeholder 6"/>
            <p:cNvSpPr txBox="1">
              <a:spLocks/>
            </p:cNvSpPr>
            <p:nvPr/>
          </p:nvSpPr>
          <p:spPr>
            <a:xfrm>
              <a:off x="570806" y="1876855"/>
              <a:ext cx="4437922" cy="23017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Indian reality</a:t>
              </a:r>
            </a:p>
          </p:txBody>
        </p:sp>
      </p:grpSp>
      <p:sp>
        <p:nvSpPr>
          <p:cNvPr id="35" name="Rectangle 34"/>
          <p:cNvSpPr/>
          <p:nvPr/>
        </p:nvSpPr>
        <p:spPr bwMode="auto">
          <a:xfrm>
            <a:off x="645325" y="3768972"/>
            <a:ext cx="1784710" cy="271869"/>
          </a:xfrm>
          <a:prstGeom prst="rect">
            <a:avLst/>
          </a:prstGeom>
          <a:solidFill>
            <a:schemeClr val="accent3">
              <a:lumMod val="95000"/>
            </a:schemeClr>
          </a:solidFill>
          <a:ln>
            <a:noFill/>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en-US"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graphicFrame>
        <p:nvGraphicFramePr>
          <p:cNvPr id="37" name="Table 36"/>
          <p:cNvGraphicFramePr>
            <a:graphicFrameLocks noGrp="1"/>
          </p:cNvGraphicFramePr>
          <p:nvPr>
            <p:extLst>
              <p:ext uri="{D42A27DB-BD31-4B8C-83A1-F6EECF244321}">
                <p14:modId xmlns:p14="http://schemas.microsoft.com/office/powerpoint/2010/main" val="2018293209"/>
              </p:ext>
            </p:extLst>
          </p:nvPr>
        </p:nvGraphicFramePr>
        <p:xfrm>
          <a:off x="714152" y="1902273"/>
          <a:ext cx="1632186" cy="1613880"/>
        </p:xfrm>
        <a:graphic>
          <a:graphicData uri="http://schemas.openxmlformats.org/drawingml/2006/table">
            <a:tbl>
              <a:tblPr firstRow="1" bandRow="1">
                <a:tableStyleId>{5C22544A-7EE6-4342-B048-85BDC9FD1C3A}</a:tableStyleId>
              </a:tblPr>
              <a:tblGrid>
                <a:gridCol w="1632186"/>
              </a:tblGrid>
              <a:tr h="144870">
                <a:tc>
                  <a:txBody>
                    <a:bodyPr/>
                    <a:lstStyle/>
                    <a:p>
                      <a:r>
                        <a:rPr lang="en-US" sz="1050" b="1" noProof="0" dirty="0" smtClean="0">
                          <a:solidFill>
                            <a:srgbClr val="7030A0"/>
                          </a:solidFill>
                          <a:latin typeface="Arial" panose="020B0604020202020204" pitchFamily="34" charset="0"/>
                          <a:cs typeface="Arial" panose="020B0604020202020204" pitchFamily="34" charset="0"/>
                        </a:rPr>
                        <a:t>62 million tons</a:t>
                      </a:r>
                      <a:r>
                        <a:rPr lang="en-US" sz="1050" b="1" baseline="0" noProof="0" dirty="0" smtClean="0">
                          <a:solidFill>
                            <a:srgbClr val="7030A0"/>
                          </a:solidFill>
                          <a:latin typeface="Arial" panose="020B0604020202020204" pitchFamily="34" charset="0"/>
                          <a:cs typeface="Arial" panose="020B0604020202020204" pitchFamily="34" charset="0"/>
                        </a:rPr>
                        <a:t> per year</a:t>
                      </a:r>
                      <a:endParaRPr lang="en-US" sz="1050" b="1" noProof="0" dirty="0" smtClean="0">
                        <a:solidFill>
                          <a:srgbClr val="7030A0"/>
                        </a:solidFill>
                        <a:latin typeface="Arial" panose="020B0604020202020204" pitchFamily="34" charset="0"/>
                        <a:cs typeface="Arial" panose="020B0604020202020204" pitchFamily="34" charset="0"/>
                      </a:endParaRPr>
                    </a:p>
                  </a:txBody>
                  <a:tcPr marL="36000" marR="36000" marT="72000">
                    <a:lnL w="12700" cmpd="sng">
                      <a:noFill/>
                    </a:lnL>
                    <a:lnR w="12700" cmpd="sng">
                      <a:noFill/>
                    </a:lnR>
                    <a:lnT w="12700" cmpd="sng">
                      <a:noFill/>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r>
              <a:tr h="516253">
                <a:tc>
                  <a:txBody>
                    <a:bodyPr/>
                    <a:lstStyle/>
                    <a:p>
                      <a:pPr algn="l">
                        <a:spcAft>
                          <a:spcPts val="600"/>
                        </a:spcAft>
                      </a:pPr>
                      <a:r>
                        <a:rPr lang="en-US" sz="900" noProof="0" dirty="0" smtClean="0">
                          <a:solidFill>
                            <a:srgbClr val="646464"/>
                          </a:solidFill>
                          <a:latin typeface="Arial" panose="020B0604020202020204" pitchFamily="34" charset="0"/>
                          <a:cs typeface="Arial" panose="020B0604020202020204" pitchFamily="34" charset="0"/>
                        </a:rPr>
                        <a:t>Solid waste</a:t>
                      </a:r>
                      <a:r>
                        <a:rPr lang="en-US" sz="900" baseline="0" noProof="0" dirty="0" smtClean="0">
                          <a:solidFill>
                            <a:srgbClr val="646464"/>
                          </a:solidFill>
                          <a:latin typeface="Arial" panose="020B0604020202020204" pitchFamily="34" charset="0"/>
                          <a:cs typeface="Arial" panose="020B0604020202020204" pitchFamily="34" charset="0"/>
                        </a:rPr>
                        <a:t> produced in India. It is expected to increase to 165m tons in 2030</a:t>
                      </a:r>
                      <a:endParaRPr lang="en-US" sz="900" noProof="0" dirty="0" smtClean="0">
                        <a:solidFill>
                          <a:srgbClr val="646464"/>
                        </a:solidFill>
                        <a:latin typeface="Arial" panose="020B0604020202020204" pitchFamily="34" charset="0"/>
                        <a:cs typeface="Arial" panose="020B0604020202020204" pitchFamily="34" charset="0"/>
                      </a:endParaRPr>
                    </a:p>
                  </a:txBody>
                  <a:tcPr marL="36000" marR="36000" marT="72000">
                    <a:lnL w="12700" cmpd="sng">
                      <a:noFill/>
                    </a:lnL>
                    <a:lnR w="12700" cmpd="sng">
                      <a:noFill/>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1448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smtClean="0">
                          <a:solidFill>
                            <a:schemeClr val="tx1"/>
                          </a:solidFill>
                          <a:latin typeface="Arial" panose="020B0604020202020204" pitchFamily="34" charset="0"/>
                          <a:ea typeface="+mn-ea"/>
                          <a:cs typeface="Arial" panose="020B0604020202020204" pitchFamily="34" charset="0"/>
                        </a:rPr>
                        <a:t>75%-80%</a:t>
                      </a:r>
                    </a:p>
                  </a:txBody>
                  <a:tcPr marL="36000" marR="36000" marT="7200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15779">
                <a:tc>
                  <a:txBody>
                    <a:bodyPr/>
                    <a:lstStyle/>
                    <a:p>
                      <a:pPr algn="l">
                        <a:spcAft>
                          <a:spcPts val="600"/>
                        </a:spcAft>
                      </a:pPr>
                      <a:r>
                        <a:rPr lang="en-US" sz="900" noProof="0" dirty="0" smtClean="0">
                          <a:solidFill>
                            <a:srgbClr val="646464"/>
                          </a:solidFill>
                          <a:latin typeface="Arial" panose="020B0604020202020204" pitchFamily="34" charset="0"/>
                          <a:cs typeface="Arial" panose="020B0604020202020204" pitchFamily="34" charset="0"/>
                        </a:rPr>
                        <a:t>Only 75-80%</a:t>
                      </a:r>
                      <a:r>
                        <a:rPr lang="en-US" sz="900" baseline="0" noProof="0" dirty="0" smtClean="0">
                          <a:solidFill>
                            <a:srgbClr val="646464"/>
                          </a:solidFill>
                          <a:latin typeface="Arial" panose="020B0604020202020204" pitchFamily="34" charset="0"/>
                          <a:cs typeface="Arial" panose="020B0604020202020204" pitchFamily="34" charset="0"/>
                        </a:rPr>
                        <a:t> of the waste is collected. And only a quarter is treated and processed.</a:t>
                      </a:r>
                      <a:endParaRPr lang="en-US" sz="900" noProof="0" dirty="0" smtClean="0">
                        <a:solidFill>
                          <a:srgbClr val="646464"/>
                        </a:solidFill>
                        <a:latin typeface="Arial" panose="020B0604020202020204" pitchFamily="34" charset="0"/>
                        <a:cs typeface="Arial" panose="020B0604020202020204" pitchFamily="34" charset="0"/>
                      </a:endParaRPr>
                    </a:p>
                  </a:txBody>
                  <a:tcPr marL="36000" marR="36000" marT="7200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38" name="Table 37"/>
          <p:cNvGraphicFramePr>
            <a:graphicFrameLocks noGrp="1"/>
          </p:cNvGraphicFramePr>
          <p:nvPr>
            <p:extLst>
              <p:ext uri="{D42A27DB-BD31-4B8C-83A1-F6EECF244321}">
                <p14:modId xmlns:p14="http://schemas.microsoft.com/office/powerpoint/2010/main" val="476393747"/>
              </p:ext>
            </p:extLst>
          </p:nvPr>
        </p:nvGraphicFramePr>
        <p:xfrm>
          <a:off x="718204" y="3549404"/>
          <a:ext cx="1651319" cy="1613880"/>
        </p:xfrm>
        <a:graphic>
          <a:graphicData uri="http://schemas.openxmlformats.org/drawingml/2006/table">
            <a:tbl>
              <a:tblPr firstRow="1" bandRow="1">
                <a:tableStyleId>{5C22544A-7EE6-4342-B048-85BDC9FD1C3A}</a:tableStyleId>
              </a:tblPr>
              <a:tblGrid>
                <a:gridCol w="1651319"/>
              </a:tblGrid>
              <a:tr h="1448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smtClean="0">
                          <a:solidFill>
                            <a:srgbClr val="C893C7"/>
                          </a:solidFill>
                          <a:latin typeface="Arial" panose="020B0604020202020204" pitchFamily="34" charset="0"/>
                          <a:ea typeface="+mn-ea"/>
                          <a:cs typeface="Arial" panose="020B0604020202020204" pitchFamily="34" charset="0"/>
                        </a:rPr>
                        <a:t>Significant</a:t>
                      </a:r>
                      <a:r>
                        <a:rPr lang="en-US" sz="1050" b="1" kern="1200" baseline="0" noProof="0" dirty="0" smtClean="0">
                          <a:solidFill>
                            <a:srgbClr val="C893C7"/>
                          </a:solidFill>
                          <a:latin typeface="Arial" panose="020B0604020202020204" pitchFamily="34" charset="0"/>
                          <a:ea typeface="+mn-ea"/>
                          <a:cs typeface="Arial" panose="020B0604020202020204" pitchFamily="34" charset="0"/>
                        </a:rPr>
                        <a:t> opportunity</a:t>
                      </a:r>
                      <a:endParaRPr lang="en-US" sz="1050" b="1" kern="1200" noProof="0" dirty="0" smtClean="0">
                        <a:solidFill>
                          <a:srgbClr val="C893C7"/>
                        </a:solidFill>
                        <a:latin typeface="Arial" panose="020B0604020202020204" pitchFamily="34" charset="0"/>
                        <a:ea typeface="+mn-ea"/>
                        <a:cs typeface="Arial" panose="020B0604020202020204" pitchFamily="34" charset="0"/>
                      </a:endParaRPr>
                    </a:p>
                  </a:txBody>
                  <a:tcPr marL="36000" marR="36000" marT="72000">
                    <a:lnL w="12700" cmpd="sng">
                      <a:noFill/>
                    </a:lnL>
                    <a:lnR w="12700" cmpd="sng">
                      <a:noFill/>
                    </a:lnR>
                    <a:lnT w="12700" cmpd="sng">
                      <a:noFill/>
                    </a:lnT>
                    <a:lnB w="12700" cap="flat" cmpd="sng" algn="ctr">
                      <a:solidFill>
                        <a:srgbClr val="C893C7"/>
                      </a:solidFill>
                      <a:prstDash val="solid"/>
                      <a:round/>
                      <a:headEnd type="none" w="med" len="med"/>
                      <a:tailEnd type="none" w="med" len="med"/>
                    </a:lnB>
                    <a:lnTlToBr w="12700" cmpd="sng">
                      <a:noFill/>
                      <a:prstDash val="solid"/>
                    </a:lnTlToBr>
                    <a:lnBlToTr w="12700" cmpd="sng">
                      <a:noFill/>
                      <a:prstDash val="solid"/>
                    </a:lnBlToTr>
                    <a:noFill/>
                  </a:tcPr>
                </a:tc>
              </a:tr>
              <a:tr h="188591">
                <a:tc>
                  <a:txBody>
                    <a:bodyPr/>
                    <a:lstStyle/>
                    <a:p>
                      <a:pPr algn="l">
                        <a:spcAft>
                          <a:spcPts val="600"/>
                        </a:spcAft>
                      </a:pPr>
                      <a:r>
                        <a:rPr lang="en-US" sz="900" noProof="0" dirty="0" smtClean="0">
                          <a:solidFill>
                            <a:srgbClr val="646464"/>
                          </a:solidFill>
                          <a:latin typeface="Arial" panose="020B0604020202020204" pitchFamily="34" charset="0"/>
                          <a:cs typeface="Arial" panose="020B0604020202020204" pitchFamily="34" charset="0"/>
                        </a:rPr>
                        <a:t>All these waste</a:t>
                      </a:r>
                      <a:r>
                        <a:rPr lang="en-US" sz="900" baseline="0" noProof="0" dirty="0" smtClean="0">
                          <a:solidFill>
                            <a:srgbClr val="646464"/>
                          </a:solidFill>
                          <a:latin typeface="Arial" panose="020B0604020202020204" pitchFamily="34" charset="0"/>
                          <a:cs typeface="Arial" panose="020B0604020202020204" pitchFamily="34" charset="0"/>
                        </a:rPr>
                        <a:t> also represent a significant opportunity to energy generation</a:t>
                      </a:r>
                      <a:endParaRPr lang="en-US" sz="900" noProof="0" dirty="0" smtClean="0">
                        <a:solidFill>
                          <a:srgbClr val="646464"/>
                        </a:solidFill>
                        <a:latin typeface="Arial" panose="020B0604020202020204" pitchFamily="34" charset="0"/>
                        <a:cs typeface="Arial" panose="020B0604020202020204" pitchFamily="34" charset="0"/>
                      </a:endParaRPr>
                    </a:p>
                  </a:txBody>
                  <a:tcPr marL="36000" marR="36000" marT="72000">
                    <a:lnL w="12700" cmpd="sng">
                      <a:noFill/>
                    </a:lnL>
                    <a:lnR w="12700" cmpd="sng">
                      <a:noFill/>
                    </a:lnR>
                    <a:lnT w="12700" cap="flat" cmpd="sng" algn="ctr">
                      <a:solidFill>
                        <a:srgbClr val="C893C7"/>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1448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noProof="0" dirty="0" smtClean="0">
                          <a:solidFill>
                            <a:srgbClr val="2C973E"/>
                          </a:solidFill>
                          <a:latin typeface="Arial" panose="020B0604020202020204" pitchFamily="34" charset="0"/>
                          <a:ea typeface="+mn-ea"/>
                          <a:cs typeface="Arial" panose="020B0604020202020204" pitchFamily="34" charset="0"/>
                        </a:rPr>
                        <a:t> $13.62 billion</a:t>
                      </a:r>
                      <a:endParaRPr lang="en-US" sz="1400" b="1" kern="1200" noProof="0" dirty="0" smtClean="0">
                        <a:solidFill>
                          <a:srgbClr val="2C973E"/>
                        </a:solidFill>
                        <a:latin typeface="Arial" panose="020B0604020202020204" pitchFamily="34" charset="0"/>
                        <a:ea typeface="+mn-ea"/>
                        <a:cs typeface="Arial" panose="020B0604020202020204" pitchFamily="34" charset="0"/>
                      </a:endParaRPr>
                    </a:p>
                  </a:txBody>
                  <a:tcPr marL="36000" marR="36000" marT="72000">
                    <a:lnL w="12700" cmpd="sng">
                      <a:noFill/>
                    </a:lnL>
                    <a:lnR w="12700" cmpd="sng">
                      <a:noFill/>
                    </a:lnR>
                    <a:lnT w="12700" cmpd="sng">
                      <a:noFill/>
                    </a:lnT>
                    <a:lnB w="12700" cap="flat" cmpd="sng" algn="ctr">
                      <a:solidFill>
                        <a:srgbClr val="2C973E"/>
                      </a:solidFill>
                      <a:prstDash val="solid"/>
                      <a:round/>
                      <a:headEnd type="none" w="med" len="med"/>
                      <a:tailEnd type="none" w="med" len="med"/>
                    </a:lnB>
                    <a:lnTlToBr w="12700" cmpd="sng">
                      <a:noFill/>
                      <a:prstDash val="solid"/>
                    </a:lnTlToBr>
                    <a:lnBlToTr w="12700" cmpd="sng">
                      <a:noFill/>
                      <a:prstDash val="solid"/>
                    </a:lnBlToTr>
                    <a:noFill/>
                  </a:tcPr>
                </a:tc>
              </a:tr>
              <a:tr h="252185">
                <a:tc>
                  <a:txBody>
                    <a:bodyPr/>
                    <a:lstStyle/>
                    <a:p>
                      <a:pPr algn="l">
                        <a:spcAft>
                          <a:spcPts val="600"/>
                        </a:spcAft>
                      </a:pPr>
                      <a:r>
                        <a:rPr lang="en-US" sz="900" noProof="0" dirty="0" smtClean="0">
                          <a:solidFill>
                            <a:srgbClr val="646464"/>
                          </a:solidFill>
                          <a:latin typeface="Arial" panose="020B0604020202020204" pitchFamily="34" charset="0"/>
                          <a:cs typeface="Arial" panose="020B0604020202020204" pitchFamily="34" charset="0"/>
                        </a:rPr>
                        <a:t>Value</a:t>
                      </a:r>
                      <a:r>
                        <a:rPr lang="en-US" sz="900" baseline="0" noProof="0" dirty="0" smtClean="0">
                          <a:solidFill>
                            <a:srgbClr val="646464"/>
                          </a:solidFill>
                          <a:latin typeface="Arial" panose="020B0604020202020204" pitchFamily="34" charset="0"/>
                          <a:cs typeface="Arial" panose="020B0604020202020204" pitchFamily="34" charset="0"/>
                        </a:rPr>
                        <a:t> estimated for waste management in India – how much it will be worth in 2025.</a:t>
                      </a:r>
                      <a:endParaRPr lang="en-US" sz="900" noProof="0" dirty="0" smtClean="0">
                        <a:solidFill>
                          <a:srgbClr val="646464"/>
                        </a:solidFill>
                        <a:latin typeface="Arial" panose="020B0604020202020204" pitchFamily="34" charset="0"/>
                        <a:cs typeface="Arial" panose="020B0604020202020204" pitchFamily="34" charset="0"/>
                      </a:endParaRPr>
                    </a:p>
                  </a:txBody>
                  <a:tcPr marL="36000" marR="36000" marT="72000">
                    <a:lnL w="12700" cmpd="sng">
                      <a:noFill/>
                    </a:lnL>
                    <a:lnR w="12700" cmpd="sng">
                      <a:noFill/>
                    </a:lnR>
                    <a:lnT w="12700" cap="flat" cmpd="sng" algn="ctr">
                      <a:solidFill>
                        <a:srgbClr val="2C973E"/>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
        <p:nvSpPr>
          <p:cNvPr id="39" name="Rectangle 38"/>
          <p:cNvSpPr/>
          <p:nvPr/>
        </p:nvSpPr>
        <p:spPr>
          <a:xfrm>
            <a:off x="2586074" y="1814326"/>
            <a:ext cx="3567478" cy="3185487"/>
          </a:xfrm>
          <a:prstGeom prst="rect">
            <a:avLst/>
          </a:prstGeom>
        </p:spPr>
        <p:txBody>
          <a:bodyPr wrap="square" lIns="0" rIns="0">
            <a:spAutoFit/>
          </a:bodyPr>
          <a:lstStyle/>
          <a:p>
            <a:pPr algn="l">
              <a:lnSpc>
                <a:spcPct val="100000"/>
              </a:lnSpc>
              <a:spcBef>
                <a:spcPts val="0"/>
              </a:spcBef>
              <a:spcAft>
                <a:spcPts val="600"/>
              </a:spcAft>
            </a:pPr>
            <a:r>
              <a:rPr lang="en-US" sz="900" dirty="0" smtClean="0">
                <a:solidFill>
                  <a:schemeClr val="dk1"/>
                </a:solidFill>
                <a:latin typeface="Arial" panose="020B0604020202020204" pitchFamily="34" charset="0"/>
                <a:cs typeface="Arial" panose="020B0604020202020204" pitchFamily="34" charset="0"/>
              </a:rPr>
              <a:t>Although this is a considerable issue in India, this sector is has not developed properly in India, and there is still a lot to do.</a:t>
            </a:r>
          </a:p>
          <a:p>
            <a:pPr algn="l">
              <a:lnSpc>
                <a:spcPct val="100000"/>
              </a:lnSpc>
              <a:spcBef>
                <a:spcPts val="0"/>
              </a:spcBef>
              <a:spcAft>
                <a:spcPts val="600"/>
              </a:spcAft>
            </a:pPr>
            <a:r>
              <a:rPr lang="en-US" sz="900" dirty="0">
                <a:solidFill>
                  <a:schemeClr val="dk1"/>
                </a:solidFill>
                <a:latin typeface="Arial" panose="020B0604020202020204" pitchFamily="34" charset="0"/>
                <a:cs typeface="Arial" panose="020B0604020202020204" pitchFamily="34" charset="0"/>
              </a:rPr>
              <a:t>The Union Ministry of Environment, Forests and Climate Change </a:t>
            </a:r>
            <a:r>
              <a:rPr lang="en-US" sz="900" dirty="0" smtClean="0">
                <a:solidFill>
                  <a:schemeClr val="dk1"/>
                </a:solidFill>
                <a:latin typeface="Arial" panose="020B0604020202020204" pitchFamily="34" charset="0"/>
                <a:cs typeface="Arial" panose="020B0604020202020204" pitchFamily="34" charset="0"/>
              </a:rPr>
              <a:t>recently (2016) launched new </a:t>
            </a:r>
            <a:r>
              <a:rPr lang="en-US" sz="900" dirty="0">
                <a:solidFill>
                  <a:schemeClr val="dk1"/>
                </a:solidFill>
                <a:latin typeface="Arial" panose="020B0604020202020204" pitchFamily="34" charset="0"/>
                <a:cs typeface="Arial" panose="020B0604020202020204" pitchFamily="34" charset="0"/>
              </a:rPr>
              <a:t>Solid Waste Management </a:t>
            </a:r>
            <a:r>
              <a:rPr lang="en-US" sz="900" dirty="0" smtClean="0">
                <a:solidFill>
                  <a:schemeClr val="dk1"/>
                </a:solidFill>
                <a:latin typeface="Arial" panose="020B0604020202020204" pitchFamily="34" charset="0"/>
                <a:cs typeface="Arial" panose="020B0604020202020204" pitchFamily="34" charset="0"/>
              </a:rPr>
              <a:t>Rules. </a:t>
            </a:r>
            <a:r>
              <a:rPr lang="en-US" sz="900" dirty="0">
                <a:solidFill>
                  <a:schemeClr val="dk1"/>
                </a:solidFill>
                <a:latin typeface="Arial" panose="020B0604020202020204" pitchFamily="34" charset="0"/>
                <a:cs typeface="Arial" panose="020B0604020202020204" pitchFamily="34" charset="0"/>
              </a:rPr>
              <a:t>These will replace the Municipal Solid </a:t>
            </a:r>
            <a:r>
              <a:rPr lang="en-US" sz="900" dirty="0" smtClean="0">
                <a:solidFill>
                  <a:schemeClr val="dk1"/>
                </a:solidFill>
                <a:latin typeface="Arial" panose="020B0604020202020204" pitchFamily="34" charset="0"/>
                <a:cs typeface="Arial" panose="020B0604020202020204" pitchFamily="34" charset="0"/>
              </a:rPr>
              <a:t>Waste </a:t>
            </a:r>
            <a:r>
              <a:rPr lang="en-US" sz="900" dirty="0">
                <a:solidFill>
                  <a:schemeClr val="dk1"/>
                </a:solidFill>
                <a:latin typeface="Arial" panose="020B0604020202020204" pitchFamily="34" charset="0"/>
                <a:cs typeface="Arial" panose="020B0604020202020204" pitchFamily="34" charset="0"/>
              </a:rPr>
              <a:t>(Management and Handling) </a:t>
            </a:r>
            <a:r>
              <a:rPr lang="en-US" sz="900" dirty="0" smtClean="0">
                <a:solidFill>
                  <a:schemeClr val="dk1"/>
                </a:solidFill>
                <a:latin typeface="Arial" panose="020B0604020202020204" pitchFamily="34" charset="0"/>
                <a:cs typeface="Arial" panose="020B0604020202020204" pitchFamily="34" charset="0"/>
              </a:rPr>
              <a:t>Rules from </a:t>
            </a:r>
            <a:r>
              <a:rPr lang="en-US" sz="900" dirty="0">
                <a:solidFill>
                  <a:schemeClr val="dk1"/>
                </a:solidFill>
                <a:latin typeface="Arial" panose="020B0604020202020204" pitchFamily="34" charset="0"/>
                <a:cs typeface="Arial" panose="020B0604020202020204" pitchFamily="34" charset="0"/>
              </a:rPr>
              <a:t>2000, which have been in place for the past 16 </a:t>
            </a:r>
            <a:r>
              <a:rPr lang="en-US" sz="900" dirty="0" smtClean="0">
                <a:solidFill>
                  <a:schemeClr val="dk1"/>
                </a:solidFill>
                <a:latin typeface="Arial" panose="020B0604020202020204" pitchFamily="34" charset="0"/>
                <a:cs typeface="Arial" panose="020B0604020202020204" pitchFamily="34" charset="0"/>
              </a:rPr>
              <a:t>years.</a:t>
            </a:r>
            <a:endParaRPr lang="en-US" sz="900" dirty="0">
              <a:solidFill>
                <a:schemeClr val="dk1"/>
              </a:solidFill>
              <a:latin typeface="Arial" panose="020B0604020202020204" pitchFamily="34" charset="0"/>
              <a:cs typeface="Arial" panose="020B0604020202020204" pitchFamily="34" charset="0"/>
            </a:endParaRPr>
          </a:p>
          <a:p>
            <a:pPr algn="l">
              <a:lnSpc>
                <a:spcPct val="100000"/>
              </a:lnSpc>
              <a:spcBef>
                <a:spcPts val="0"/>
              </a:spcBef>
              <a:spcAft>
                <a:spcPts val="600"/>
              </a:spcAft>
            </a:pPr>
            <a:r>
              <a:rPr lang="en-US" sz="900" dirty="0">
                <a:solidFill>
                  <a:schemeClr val="dk1"/>
                </a:solidFill>
                <a:latin typeface="Arial" panose="020B0604020202020204" pitchFamily="34" charset="0"/>
                <a:cs typeface="Arial" panose="020B0604020202020204" pitchFamily="34" charset="0"/>
              </a:rPr>
              <a:t>These </a:t>
            </a:r>
            <a:r>
              <a:rPr lang="en-US" sz="900" dirty="0" smtClean="0">
                <a:solidFill>
                  <a:schemeClr val="dk1"/>
                </a:solidFill>
                <a:latin typeface="Arial" panose="020B0604020202020204" pitchFamily="34" charset="0"/>
                <a:cs typeface="Arial" panose="020B0604020202020204" pitchFamily="34" charset="0"/>
              </a:rPr>
              <a:t>rules cover plastic</a:t>
            </a:r>
            <a:r>
              <a:rPr lang="en-US" sz="900" dirty="0">
                <a:solidFill>
                  <a:schemeClr val="dk1"/>
                </a:solidFill>
                <a:latin typeface="Arial" panose="020B0604020202020204" pitchFamily="34" charset="0"/>
                <a:cs typeface="Arial" panose="020B0604020202020204" pitchFamily="34" charset="0"/>
              </a:rPr>
              <a:t>, e-waste, biomedical, </a:t>
            </a:r>
            <a:r>
              <a:rPr lang="en-US" sz="900" dirty="0" smtClean="0">
                <a:solidFill>
                  <a:schemeClr val="dk1"/>
                </a:solidFill>
                <a:latin typeface="Arial" panose="020B0604020202020204" pitchFamily="34" charset="0"/>
                <a:cs typeface="Arial" panose="020B0604020202020204" pitchFamily="34" charset="0"/>
              </a:rPr>
              <a:t>hazardous </a:t>
            </a:r>
            <a:r>
              <a:rPr lang="en-US" sz="900" dirty="0">
                <a:solidFill>
                  <a:schemeClr val="dk1"/>
                </a:solidFill>
                <a:latin typeface="Arial" panose="020B0604020202020204" pitchFamily="34" charset="0"/>
                <a:cs typeface="Arial" panose="020B0604020202020204" pitchFamily="34" charset="0"/>
              </a:rPr>
              <a:t>construction and demolition </a:t>
            </a:r>
            <a:r>
              <a:rPr lang="en-US" sz="900" dirty="0" smtClean="0">
                <a:solidFill>
                  <a:schemeClr val="dk1"/>
                </a:solidFill>
                <a:latin typeface="Arial" panose="020B0604020202020204" pitchFamily="34" charset="0"/>
                <a:cs typeface="Arial" panose="020B0604020202020204" pitchFamily="34" charset="0"/>
              </a:rPr>
              <a:t>waste. The main topics are:</a:t>
            </a:r>
          </a:p>
          <a:p>
            <a:pPr indent="-177800" algn="just">
              <a:lnSpc>
                <a:spcPct val="100000"/>
              </a:lnSpc>
              <a:spcBef>
                <a:spcPts val="0"/>
              </a:spcBef>
              <a:spcAft>
                <a:spcPts val="600"/>
              </a:spcAft>
              <a:buClr>
                <a:schemeClr val="accent2"/>
              </a:buClr>
              <a:buSzPct val="70000"/>
              <a:buFont typeface="Arial" panose="020B0604020202020204" pitchFamily="34" charset="0"/>
              <a:buChar char="►"/>
            </a:pPr>
            <a:r>
              <a:rPr lang="en-US" sz="900" dirty="0">
                <a:solidFill>
                  <a:schemeClr val="tx1"/>
                </a:solidFill>
                <a:latin typeface="Arial" panose="020B0604020202020204" pitchFamily="34" charset="0"/>
                <a:cs typeface="Arial" panose="020B0604020202020204" pitchFamily="34" charset="0"/>
              </a:rPr>
              <a:t>Segregation at </a:t>
            </a:r>
            <a:r>
              <a:rPr lang="en-US" sz="900" dirty="0" smtClean="0">
                <a:solidFill>
                  <a:schemeClr val="tx1"/>
                </a:solidFill>
                <a:latin typeface="Arial" panose="020B0604020202020204" pitchFamily="34" charset="0"/>
                <a:cs typeface="Arial" panose="020B0604020202020204" pitchFamily="34" charset="0"/>
              </a:rPr>
              <a:t>source</a:t>
            </a:r>
          </a:p>
          <a:p>
            <a:pPr indent="-177800" algn="just">
              <a:lnSpc>
                <a:spcPct val="100000"/>
              </a:lnSpc>
              <a:spcBef>
                <a:spcPts val="0"/>
              </a:spcBef>
              <a:spcAft>
                <a:spcPts val="600"/>
              </a:spcAft>
              <a:buClr>
                <a:schemeClr val="accent2"/>
              </a:buClr>
              <a:buSzPct val="70000"/>
              <a:buFont typeface="Arial" panose="020B0604020202020204" pitchFamily="34" charset="0"/>
              <a:buChar char="►"/>
            </a:pPr>
            <a:r>
              <a:rPr lang="en-US" sz="900" dirty="0">
                <a:solidFill>
                  <a:schemeClr val="tx1"/>
                </a:solidFill>
                <a:latin typeface="Arial" panose="020B0604020202020204" pitchFamily="34" charset="0"/>
                <a:cs typeface="Arial" panose="020B0604020202020204" pitchFamily="34" charset="0"/>
              </a:rPr>
              <a:t>Collection and disposal of sanitary </a:t>
            </a:r>
            <a:r>
              <a:rPr lang="en-US" sz="900" dirty="0" smtClean="0">
                <a:solidFill>
                  <a:schemeClr val="tx1"/>
                </a:solidFill>
                <a:latin typeface="Arial" panose="020B0604020202020204" pitchFamily="34" charset="0"/>
                <a:cs typeface="Arial" panose="020B0604020202020204" pitchFamily="34" charset="0"/>
              </a:rPr>
              <a:t>waste</a:t>
            </a:r>
          </a:p>
          <a:p>
            <a:pPr indent="-177800" algn="just">
              <a:lnSpc>
                <a:spcPct val="100000"/>
              </a:lnSpc>
              <a:spcBef>
                <a:spcPts val="0"/>
              </a:spcBef>
              <a:spcAft>
                <a:spcPts val="600"/>
              </a:spcAft>
              <a:buClr>
                <a:schemeClr val="accent2"/>
              </a:buClr>
              <a:buSzPct val="70000"/>
              <a:buFont typeface="Arial" panose="020B0604020202020204" pitchFamily="34" charset="0"/>
              <a:buChar char="►"/>
            </a:pPr>
            <a:r>
              <a:rPr lang="en-US" sz="900" dirty="0">
                <a:solidFill>
                  <a:schemeClr val="tx1"/>
                </a:solidFill>
                <a:latin typeface="Arial" panose="020B0604020202020204" pitchFamily="34" charset="0"/>
                <a:cs typeface="Arial" panose="020B0604020202020204" pitchFamily="34" charset="0"/>
              </a:rPr>
              <a:t>Collect Back scheme for packaging </a:t>
            </a:r>
            <a:r>
              <a:rPr lang="en-US" sz="900" dirty="0" smtClean="0">
                <a:solidFill>
                  <a:schemeClr val="tx1"/>
                </a:solidFill>
                <a:latin typeface="Arial" panose="020B0604020202020204" pitchFamily="34" charset="0"/>
                <a:cs typeface="Arial" panose="020B0604020202020204" pitchFamily="34" charset="0"/>
              </a:rPr>
              <a:t>waste</a:t>
            </a:r>
          </a:p>
          <a:p>
            <a:pPr indent="-177800" algn="just">
              <a:lnSpc>
                <a:spcPct val="100000"/>
              </a:lnSpc>
              <a:spcBef>
                <a:spcPts val="0"/>
              </a:spcBef>
              <a:spcAft>
                <a:spcPts val="600"/>
              </a:spcAft>
              <a:buClr>
                <a:schemeClr val="accent2"/>
              </a:buClr>
              <a:buSzPct val="70000"/>
              <a:buFont typeface="Arial" panose="020B0604020202020204" pitchFamily="34" charset="0"/>
              <a:buChar char="►"/>
            </a:pPr>
            <a:r>
              <a:rPr lang="en-US" sz="900" dirty="0">
                <a:solidFill>
                  <a:schemeClr val="tx1"/>
                </a:solidFill>
                <a:latin typeface="Arial" panose="020B0604020202020204" pitchFamily="34" charset="0"/>
                <a:cs typeface="Arial" panose="020B0604020202020204" pitchFamily="34" charset="0"/>
              </a:rPr>
              <a:t>User fees for </a:t>
            </a:r>
            <a:r>
              <a:rPr lang="en-US" sz="900" dirty="0" smtClean="0">
                <a:solidFill>
                  <a:schemeClr val="tx1"/>
                </a:solidFill>
                <a:latin typeface="Arial" panose="020B0604020202020204" pitchFamily="34" charset="0"/>
                <a:cs typeface="Arial" panose="020B0604020202020204" pitchFamily="34" charset="0"/>
              </a:rPr>
              <a:t>collection</a:t>
            </a:r>
          </a:p>
          <a:p>
            <a:pPr indent="-177800" algn="just">
              <a:lnSpc>
                <a:spcPct val="100000"/>
              </a:lnSpc>
              <a:spcBef>
                <a:spcPts val="0"/>
              </a:spcBef>
              <a:spcAft>
                <a:spcPts val="600"/>
              </a:spcAft>
              <a:buClr>
                <a:schemeClr val="accent2"/>
              </a:buClr>
              <a:buSzPct val="70000"/>
              <a:buFont typeface="Arial" panose="020B0604020202020204" pitchFamily="34" charset="0"/>
              <a:buChar char="►"/>
            </a:pPr>
            <a:r>
              <a:rPr lang="en-US" sz="900" dirty="0">
                <a:solidFill>
                  <a:schemeClr val="tx1"/>
                </a:solidFill>
                <a:latin typeface="Arial" panose="020B0604020202020204" pitchFamily="34" charset="0"/>
                <a:cs typeface="Arial" panose="020B0604020202020204" pitchFamily="34" charset="0"/>
              </a:rPr>
              <a:t>Waste processing and </a:t>
            </a:r>
            <a:r>
              <a:rPr lang="en-US" sz="900" dirty="0" smtClean="0">
                <a:solidFill>
                  <a:schemeClr val="tx1"/>
                </a:solidFill>
                <a:latin typeface="Arial" panose="020B0604020202020204" pitchFamily="34" charset="0"/>
                <a:cs typeface="Arial" panose="020B0604020202020204" pitchFamily="34" charset="0"/>
              </a:rPr>
              <a:t>treatment</a:t>
            </a:r>
          </a:p>
          <a:p>
            <a:pPr indent="-177800" algn="just">
              <a:lnSpc>
                <a:spcPct val="100000"/>
              </a:lnSpc>
              <a:spcBef>
                <a:spcPts val="0"/>
              </a:spcBef>
              <a:spcAft>
                <a:spcPts val="600"/>
              </a:spcAft>
              <a:buClr>
                <a:schemeClr val="accent2"/>
              </a:buClr>
              <a:buSzPct val="70000"/>
              <a:buFont typeface="Arial" panose="020B0604020202020204" pitchFamily="34" charset="0"/>
              <a:buChar char="►"/>
            </a:pPr>
            <a:r>
              <a:rPr lang="en-US" sz="900" dirty="0">
                <a:solidFill>
                  <a:schemeClr val="tx1"/>
                </a:solidFill>
                <a:latin typeface="Arial" panose="020B0604020202020204" pitchFamily="34" charset="0"/>
                <a:cs typeface="Arial" panose="020B0604020202020204" pitchFamily="34" charset="0"/>
              </a:rPr>
              <a:t>Promoting use of compost</a:t>
            </a:r>
            <a:endParaRPr lang="en-US" sz="900" dirty="0" smtClean="0">
              <a:solidFill>
                <a:schemeClr val="tx1"/>
              </a:solidFill>
              <a:latin typeface="Arial" panose="020B0604020202020204" pitchFamily="34" charset="0"/>
              <a:cs typeface="Arial" panose="020B0604020202020204" pitchFamily="34" charset="0"/>
            </a:endParaRPr>
          </a:p>
          <a:p>
            <a:pPr indent="-177800" algn="just">
              <a:lnSpc>
                <a:spcPct val="100000"/>
              </a:lnSpc>
              <a:spcBef>
                <a:spcPts val="0"/>
              </a:spcBef>
              <a:spcAft>
                <a:spcPts val="600"/>
              </a:spcAft>
              <a:buClr>
                <a:schemeClr val="accent2"/>
              </a:buClr>
              <a:buSzPct val="70000"/>
              <a:buFont typeface="Arial" panose="020B0604020202020204" pitchFamily="34" charset="0"/>
              <a:buChar char="►"/>
            </a:pPr>
            <a:r>
              <a:rPr lang="en-US" sz="900" dirty="0">
                <a:solidFill>
                  <a:schemeClr val="tx1"/>
                </a:solidFill>
                <a:latin typeface="Arial" panose="020B0604020202020204" pitchFamily="34" charset="0"/>
                <a:cs typeface="Arial" panose="020B0604020202020204" pitchFamily="34" charset="0"/>
              </a:rPr>
              <a:t>Promotion of </a:t>
            </a:r>
            <a:r>
              <a:rPr lang="en-US" sz="900" dirty="0" smtClean="0">
                <a:solidFill>
                  <a:schemeClr val="tx1"/>
                </a:solidFill>
                <a:latin typeface="Arial" panose="020B0604020202020204" pitchFamily="34" charset="0"/>
                <a:cs typeface="Arial" panose="020B0604020202020204" pitchFamily="34" charset="0"/>
              </a:rPr>
              <a:t>waste for energy generation</a:t>
            </a:r>
          </a:p>
          <a:p>
            <a:pPr algn="l">
              <a:lnSpc>
                <a:spcPct val="100000"/>
              </a:lnSpc>
              <a:spcBef>
                <a:spcPts val="0"/>
              </a:spcBef>
              <a:spcAft>
                <a:spcPts val="600"/>
              </a:spcAft>
            </a:pPr>
            <a:endParaRPr lang="en-US" sz="900" dirty="0" smtClean="0">
              <a:solidFill>
                <a:schemeClr val="dk1"/>
              </a:solidFill>
              <a:latin typeface="Arial" panose="020B0604020202020204" pitchFamily="34" charset="0"/>
              <a:cs typeface="Arial" panose="020B0604020202020204" pitchFamily="34" charset="0"/>
            </a:endParaRPr>
          </a:p>
        </p:txBody>
      </p:sp>
      <p:grpSp>
        <p:nvGrpSpPr>
          <p:cNvPr id="40" name="Group 39"/>
          <p:cNvGrpSpPr/>
          <p:nvPr/>
        </p:nvGrpSpPr>
        <p:grpSpPr>
          <a:xfrm>
            <a:off x="584505" y="5512127"/>
            <a:ext cx="5582745" cy="230176"/>
            <a:chOff x="666443" y="7238137"/>
            <a:chExt cx="5582745" cy="230176"/>
          </a:xfrm>
        </p:grpSpPr>
        <p:cxnSp>
          <p:nvCxnSpPr>
            <p:cNvPr id="41" name="Straight Connector 40"/>
            <p:cNvCxnSpPr/>
            <p:nvPr/>
          </p:nvCxnSpPr>
          <p:spPr bwMode="auto">
            <a:xfrm>
              <a:off x="762080" y="7468313"/>
              <a:ext cx="5487108" cy="0"/>
            </a:xfrm>
            <a:prstGeom prst="line">
              <a:avLst/>
            </a:prstGeom>
            <a:ln/>
            <a:extLst/>
          </p:spPr>
          <p:style>
            <a:lnRef idx="1">
              <a:schemeClr val="dk1"/>
            </a:lnRef>
            <a:fillRef idx="0">
              <a:schemeClr val="dk1"/>
            </a:fillRef>
            <a:effectRef idx="0">
              <a:schemeClr val="dk1"/>
            </a:effectRef>
            <a:fontRef idx="minor">
              <a:schemeClr val="tx1"/>
            </a:fontRef>
          </p:style>
        </p:cxnSp>
        <p:sp>
          <p:nvSpPr>
            <p:cNvPr id="42" name="Text Placeholder 6"/>
            <p:cNvSpPr txBox="1">
              <a:spLocks/>
            </p:cNvSpPr>
            <p:nvPr/>
          </p:nvSpPr>
          <p:spPr>
            <a:xfrm>
              <a:off x="666443" y="7238137"/>
              <a:ext cx="4437922" cy="23017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What can India gain?</a:t>
              </a:r>
            </a:p>
          </p:txBody>
        </p:sp>
      </p:grpSp>
      <p:sp>
        <p:nvSpPr>
          <p:cNvPr id="43" name="Text Placeholder 6"/>
          <p:cNvSpPr txBox="1">
            <a:spLocks/>
          </p:cNvSpPr>
          <p:nvPr/>
        </p:nvSpPr>
        <p:spPr>
          <a:xfrm>
            <a:off x="601947" y="5807288"/>
            <a:ext cx="5643497" cy="1924957"/>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r>
              <a:rPr lang="en-US" sz="900" b="0" kern="0" dirty="0">
                <a:latin typeface="Arial" panose="020B0604020202020204" pitchFamily="34" charset="0"/>
                <a:cs typeface="Arial" panose="020B0604020202020204" pitchFamily="34" charset="0"/>
              </a:rPr>
              <a:t>Our understanding is that to provide quality urban services on a sustainable basis in Indian cities, the need of the hour is that urban local bodies enter into partnership agreements with foreign players, either through joint ventures, private sector partners or through other models</a:t>
            </a:r>
            <a:r>
              <a:rPr lang="en-US" sz="900" b="0" kern="0" dirty="0" smtClean="0">
                <a:latin typeface="Arial" panose="020B0604020202020204" pitchFamily="34" charset="0"/>
                <a:cs typeface="Arial" panose="020B0604020202020204" pitchFamily="34" charset="0"/>
              </a:rPr>
              <a:t>.</a:t>
            </a:r>
          </a:p>
          <a:p>
            <a:r>
              <a:rPr lang="en-US" sz="900" b="0" kern="0" dirty="0" smtClean="0">
                <a:latin typeface="Arial" panose="020B0604020202020204" pitchFamily="34" charset="0"/>
                <a:cs typeface="Arial" panose="020B0604020202020204" pitchFamily="34" charset="0"/>
              </a:rPr>
              <a:t>In the past, Portuguese </a:t>
            </a:r>
            <a:r>
              <a:rPr lang="en-US" sz="900" b="0" kern="0" dirty="0">
                <a:latin typeface="Arial" panose="020B0604020202020204" pitchFamily="34" charset="0"/>
                <a:cs typeface="Arial" panose="020B0604020202020204" pitchFamily="34" charset="0"/>
              </a:rPr>
              <a:t>legislation defined requirements </a:t>
            </a:r>
            <a:r>
              <a:rPr lang="en-US" sz="900" b="0" kern="0" dirty="0" smtClean="0">
                <a:latin typeface="Arial" panose="020B0604020202020204" pitchFamily="34" charset="0"/>
                <a:cs typeface="Arial" panose="020B0604020202020204" pitchFamily="34" charset="0"/>
              </a:rPr>
              <a:t>to </a:t>
            </a:r>
            <a:r>
              <a:rPr lang="en-US" sz="900" b="0" kern="0" dirty="0">
                <a:latin typeface="Arial" panose="020B0604020202020204" pitchFamily="34" charset="0"/>
                <a:cs typeface="Arial" panose="020B0604020202020204" pitchFamily="34" charset="0"/>
              </a:rPr>
              <a:t>be had in dumps, this made many </a:t>
            </a:r>
            <a:r>
              <a:rPr lang="en-US" sz="900" b="0" kern="0" dirty="0" smtClean="0">
                <a:latin typeface="Arial" panose="020B0604020202020204" pitchFamily="34" charset="0"/>
                <a:cs typeface="Arial" panose="020B0604020202020204" pitchFamily="34" charset="0"/>
              </a:rPr>
              <a:t>unsanitary dumps </a:t>
            </a:r>
            <a:r>
              <a:rPr lang="en-US" sz="900" b="0" kern="0" dirty="0">
                <a:latin typeface="Arial" panose="020B0604020202020204" pitchFamily="34" charset="0"/>
                <a:cs typeface="Arial" panose="020B0604020202020204" pitchFamily="34" charset="0"/>
              </a:rPr>
              <a:t>to close and promoted their </a:t>
            </a:r>
            <a:r>
              <a:rPr lang="en-US" sz="900" kern="0" dirty="0">
                <a:solidFill>
                  <a:schemeClr val="accent2"/>
                </a:solidFill>
                <a:latin typeface="Arial" panose="020B0604020202020204" pitchFamily="34" charset="0"/>
                <a:cs typeface="Arial" panose="020B0604020202020204" pitchFamily="34" charset="0"/>
              </a:rPr>
              <a:t>concentration</a:t>
            </a:r>
            <a:r>
              <a:rPr lang="en-US" sz="900" b="0" kern="0" dirty="0">
                <a:latin typeface="Arial" panose="020B0604020202020204" pitchFamily="34" charset="0"/>
                <a:cs typeface="Arial" panose="020B0604020202020204" pitchFamily="34" charset="0"/>
              </a:rPr>
              <a:t>, what brought many benefits. India could gain with this </a:t>
            </a:r>
            <a:r>
              <a:rPr lang="en-US" sz="900" b="0" kern="0" dirty="0" smtClean="0">
                <a:latin typeface="Arial" panose="020B0604020202020204" pitchFamily="34" charset="0"/>
                <a:cs typeface="Arial" panose="020B0604020202020204" pitchFamily="34" charset="0"/>
              </a:rPr>
              <a:t>example close unsanitary dumps and seek for support of Portuguese entities defining requirements, to build fewer dumps with larger capacities and design their operations.</a:t>
            </a:r>
            <a:endParaRPr lang="en-US" sz="900" b="0" kern="0" dirty="0">
              <a:latin typeface="Arial" panose="020B0604020202020204" pitchFamily="34" charset="0"/>
              <a:cs typeface="Arial" panose="020B0604020202020204" pitchFamily="34" charset="0"/>
            </a:endParaRPr>
          </a:p>
          <a:p>
            <a:r>
              <a:rPr lang="en-US" sz="900" b="0" kern="0" dirty="0">
                <a:latin typeface="Arial" panose="020B0604020202020204" pitchFamily="34" charset="0"/>
                <a:cs typeface="Arial" panose="020B0604020202020204" pitchFamily="34" charset="0"/>
              </a:rPr>
              <a:t>Portugal promoted </a:t>
            </a:r>
            <a:r>
              <a:rPr lang="en-US" sz="900" kern="0" dirty="0">
                <a:solidFill>
                  <a:schemeClr val="accent2"/>
                </a:solidFill>
                <a:latin typeface="Arial" panose="020B0604020202020204" pitchFamily="34" charset="0"/>
                <a:cs typeface="Arial" panose="020B0604020202020204" pitchFamily="34" charset="0"/>
              </a:rPr>
              <a:t>waste segregation </a:t>
            </a:r>
            <a:r>
              <a:rPr lang="en-US" sz="900" b="0" kern="0" dirty="0">
                <a:latin typeface="Arial" panose="020B0604020202020204" pitchFamily="34" charset="0"/>
                <a:cs typeface="Arial" panose="020B0604020202020204" pitchFamily="34" charset="0"/>
              </a:rPr>
              <a:t>by </a:t>
            </a:r>
            <a:r>
              <a:rPr lang="en-US" sz="900" b="0" kern="0" dirty="0" smtClean="0">
                <a:latin typeface="Arial" panose="020B0604020202020204" pitchFamily="34" charset="0"/>
                <a:cs typeface="Arial" panose="020B0604020202020204" pitchFamily="34" charset="0"/>
              </a:rPr>
              <a:t>incisive citizen education, </a:t>
            </a:r>
            <a:r>
              <a:rPr lang="en-US" sz="900" b="0" kern="0" dirty="0">
                <a:latin typeface="Arial" panose="020B0604020202020204" pitchFamily="34" charset="0"/>
                <a:cs typeface="Arial" panose="020B0604020202020204" pitchFamily="34" charset="0"/>
              </a:rPr>
              <a:t>campaigns on the recycling </a:t>
            </a:r>
            <a:r>
              <a:rPr lang="en-US" sz="900" b="0" kern="0" dirty="0" smtClean="0">
                <a:latin typeface="Arial" panose="020B0604020202020204" pitchFamily="34" charset="0"/>
                <a:cs typeface="Arial" panose="020B0604020202020204" pitchFamily="34" charset="0"/>
              </a:rPr>
              <a:t>need and value by also using color containers. This was </a:t>
            </a:r>
            <a:r>
              <a:rPr lang="en-US" sz="900" b="0" kern="0" dirty="0">
                <a:latin typeface="Arial" panose="020B0604020202020204" pitchFamily="34" charset="0"/>
                <a:cs typeface="Arial" panose="020B0604020202020204" pitchFamily="34" charset="0"/>
              </a:rPr>
              <a:t>the </a:t>
            </a:r>
            <a:r>
              <a:rPr lang="en-US" sz="900" b="0" kern="0" dirty="0" smtClean="0">
                <a:latin typeface="Arial" panose="020B0604020202020204" pitchFamily="34" charset="0"/>
                <a:cs typeface="Arial" panose="020B0604020202020204" pitchFamily="34" charset="0"/>
              </a:rPr>
              <a:t>starting </a:t>
            </a:r>
            <a:r>
              <a:rPr lang="en-US" sz="900" b="0" kern="0" dirty="0">
                <a:latin typeface="Arial" panose="020B0604020202020204" pitchFamily="34" charset="0"/>
                <a:cs typeface="Arial" panose="020B0604020202020204" pitchFamily="34" charset="0"/>
              </a:rPr>
              <a:t>point for waste management and this experience may be of value to India.</a:t>
            </a:r>
          </a:p>
          <a:p>
            <a:r>
              <a:rPr lang="en-US" sz="900" b="0" kern="0" dirty="0">
                <a:latin typeface="Arial" panose="020B0604020202020204" pitchFamily="34" charset="0"/>
                <a:cs typeface="Arial" panose="020B0604020202020204" pitchFamily="34" charset="0"/>
              </a:rPr>
              <a:t>SPV was created by </a:t>
            </a:r>
            <a:r>
              <a:rPr lang="en-US" sz="900" kern="0" dirty="0">
                <a:solidFill>
                  <a:schemeClr val="accent2"/>
                </a:solidFill>
                <a:latin typeface="Arial" panose="020B0604020202020204" pitchFamily="34" charset="0"/>
                <a:cs typeface="Arial" panose="020B0604020202020204" pitchFamily="34" charset="0"/>
              </a:rPr>
              <a:t>joined forces of companies </a:t>
            </a:r>
            <a:r>
              <a:rPr lang="en-US" sz="900" b="0" kern="0" dirty="0">
                <a:latin typeface="Arial" panose="020B0604020202020204" pitchFamily="34" charset="0"/>
                <a:cs typeface="Arial" panose="020B0604020202020204" pitchFamily="34" charset="0"/>
              </a:rPr>
              <a:t>that benefit with the recycling outcome, India can replicate this example by finding companies that may be interested</a:t>
            </a:r>
            <a:r>
              <a:rPr lang="en-US" sz="900" b="0" kern="0" dirty="0" smtClean="0">
                <a:latin typeface="Arial" panose="020B0604020202020204" pitchFamily="34" charset="0"/>
                <a:cs typeface="Arial" panose="020B0604020202020204" pitchFamily="34" charset="0"/>
              </a:rPr>
              <a:t>.  Portugal </a:t>
            </a:r>
            <a:r>
              <a:rPr lang="en-US" sz="900" kern="0" dirty="0">
                <a:solidFill>
                  <a:schemeClr val="accent2"/>
                </a:solidFill>
                <a:latin typeface="Arial" panose="020B0604020202020204" pitchFamily="34" charset="0"/>
                <a:cs typeface="Arial" panose="020B0604020202020204" pitchFamily="34" charset="0"/>
              </a:rPr>
              <a:t>segmented the waste management cycle </a:t>
            </a:r>
            <a:r>
              <a:rPr lang="en-US" sz="900" b="0" kern="0" dirty="0">
                <a:latin typeface="Arial" panose="020B0604020202020204" pitchFamily="34" charset="0"/>
                <a:cs typeface="Arial" panose="020B0604020202020204" pitchFamily="34" charset="0"/>
              </a:rPr>
              <a:t>by public entities and private companies, this process is now more efficient and benefits all</a:t>
            </a:r>
            <a:r>
              <a:rPr lang="en-US" sz="900" b="0" kern="0" dirty="0" smtClean="0">
                <a:latin typeface="Arial" panose="020B0604020202020204" pitchFamily="34" charset="0"/>
                <a:cs typeface="Arial" panose="020B0604020202020204" pitchFamily="34" charset="0"/>
              </a:rPr>
              <a:t>. Portuguese players can help India designing the segregation of duties and filling some gaps that may persist. </a:t>
            </a:r>
          </a:p>
          <a:p>
            <a:r>
              <a:rPr lang="en-US" sz="900" b="0" kern="0" dirty="0" smtClean="0">
                <a:latin typeface="Arial" panose="020B0604020202020204" pitchFamily="34" charset="0"/>
                <a:cs typeface="Arial" panose="020B0604020202020204" pitchFamily="34" charset="0"/>
              </a:rPr>
              <a:t>Portugal also recently built incinerator sites. </a:t>
            </a:r>
            <a:r>
              <a:rPr lang="en-US" sz="900" b="0" kern="0" dirty="0">
                <a:latin typeface="Arial" panose="020B0604020202020204" pitchFamily="34" charset="0"/>
                <a:cs typeface="Arial" panose="020B0604020202020204" pitchFamily="34" charset="0"/>
              </a:rPr>
              <a:t>G</a:t>
            </a:r>
            <a:r>
              <a:rPr lang="en-US" sz="900" b="0" kern="0" dirty="0" smtClean="0">
                <a:latin typeface="Arial" panose="020B0604020202020204" pitchFamily="34" charset="0"/>
                <a:cs typeface="Arial" panose="020B0604020202020204" pitchFamily="34" charset="0"/>
              </a:rPr>
              <a:t>iven the potential for India, it is possible for partnerships to start a similar sort of pilot in specific regions. Also biogas technologies and generated know-how around the subject may be of interest to India. </a:t>
            </a:r>
          </a:p>
          <a:p>
            <a:r>
              <a:rPr lang="en-US" sz="900" b="0" kern="0" dirty="0" smtClean="0">
                <a:latin typeface="Arial" panose="020B0604020202020204" pitchFamily="34" charset="0"/>
                <a:cs typeface="Arial" panose="020B0604020202020204" pitchFamily="34" charset="0"/>
              </a:rPr>
              <a:t>It is important to keep in mind that Portuguese entities and companies welcome the opportunity to form this kind of partnerships.</a:t>
            </a:r>
          </a:p>
          <a:p>
            <a:endParaRPr lang="en-US" sz="900" b="0" kern="0" dirty="0">
              <a:latin typeface="Arial" panose="020B0604020202020204" pitchFamily="34" charset="0"/>
              <a:cs typeface="Arial" panose="020B0604020202020204" pitchFamily="34" charset="0"/>
            </a:endParaRPr>
          </a:p>
          <a:p>
            <a:r>
              <a:rPr lang="en-US" sz="900" b="0" kern="0" dirty="0" smtClean="0">
                <a:latin typeface="Arial" panose="020B0604020202020204" pitchFamily="34" charset="0"/>
                <a:cs typeface="Arial" panose="020B0604020202020204" pitchFamily="34" charset="0"/>
              </a:rPr>
              <a:t>.</a:t>
            </a:r>
            <a:endParaRPr lang="en-US" sz="900" b="0" kern="0" dirty="0">
              <a:latin typeface="Arial" panose="020B0604020202020204" pitchFamily="34" charset="0"/>
              <a:cs typeface="Arial" panose="020B0604020202020204" pitchFamily="34" charset="0"/>
            </a:endParaRPr>
          </a:p>
          <a:p>
            <a:endParaRPr lang="en-US" sz="900" b="0" kern="0" dirty="0" smtClean="0">
              <a:latin typeface="Arial" panose="020B0604020202020204" pitchFamily="34" charset="0"/>
              <a:cs typeface="Arial" panose="020B0604020202020204" pitchFamily="34" charset="0"/>
            </a:endParaRPr>
          </a:p>
          <a:p>
            <a:endParaRPr lang="en-US" sz="900" b="0" kern="0" dirty="0">
              <a:latin typeface="Arial" panose="020B0604020202020204" pitchFamily="34" charset="0"/>
              <a:cs typeface="Arial" panose="020B0604020202020204" pitchFamily="34" charset="0"/>
            </a:endParaRPr>
          </a:p>
          <a:p>
            <a:endParaRPr lang="en-US" sz="900" b="0" kern="0" dirty="0" smtClean="0">
              <a:latin typeface="Arial" panose="020B0604020202020204" pitchFamily="34" charset="0"/>
              <a:cs typeface="Arial" panose="020B0604020202020204" pitchFamily="34" charset="0"/>
            </a:endParaRPr>
          </a:p>
          <a:p>
            <a:endParaRPr lang="en-US" sz="900" b="0" kern="0" dirty="0" smtClean="0">
              <a:latin typeface="Arial" panose="020B0604020202020204" pitchFamily="34" charset="0"/>
              <a:cs typeface="Arial" panose="020B0604020202020204" pitchFamily="34" charset="0"/>
            </a:endParaRPr>
          </a:p>
          <a:p>
            <a:endParaRPr lang="en-US" sz="900" b="0" kern="0" dirty="0" smtClean="0">
              <a:latin typeface="Arial" panose="020B0604020202020204" pitchFamily="34" charset="0"/>
              <a:cs typeface="Arial" panose="020B0604020202020204" pitchFamily="34" charset="0"/>
            </a:endParaRPr>
          </a:p>
          <a:p>
            <a:endParaRPr lang="en-US" sz="900" b="0" kern="0" dirty="0">
              <a:latin typeface="Arial" panose="020B0604020202020204" pitchFamily="34" charset="0"/>
              <a:cs typeface="Arial" panose="020B0604020202020204" pitchFamily="34" charset="0"/>
            </a:endParaRPr>
          </a:p>
          <a:p>
            <a:endParaRPr lang="en-US" sz="900" b="0" kern="0" dirty="0" smtClean="0">
              <a:latin typeface="Arial" panose="020B0604020202020204" pitchFamily="34" charset="0"/>
              <a:cs typeface="Arial" panose="020B0604020202020204" pitchFamily="34" charset="0"/>
            </a:endParaRPr>
          </a:p>
          <a:p>
            <a:endParaRPr lang="en-US" sz="900" b="0" kern="0" dirty="0" smtClean="0">
              <a:latin typeface="Arial" panose="020B0604020202020204" pitchFamily="34" charset="0"/>
              <a:cs typeface="Arial" panose="020B0604020202020204" pitchFamily="34" charset="0"/>
            </a:endParaRPr>
          </a:p>
          <a:p>
            <a:endParaRPr lang="en-US" sz="900" b="0" kern="0" dirty="0">
              <a:latin typeface="Arial" panose="020B0604020202020204" pitchFamily="34" charset="0"/>
              <a:cs typeface="Arial" panose="020B0604020202020204" pitchFamily="34" charset="0"/>
            </a:endParaRPr>
          </a:p>
          <a:p>
            <a:endParaRPr lang="en-US" sz="900" b="0" kern="0" dirty="0">
              <a:latin typeface="Arial" panose="020B0604020202020204" pitchFamily="34" charset="0"/>
              <a:cs typeface="Arial" panose="020B0604020202020204" pitchFamily="34" charset="0"/>
            </a:endParaRPr>
          </a:p>
          <a:p>
            <a:endParaRPr lang="en-US" sz="900" b="0" kern="0" dirty="0">
              <a:latin typeface="Arial" panose="020B0604020202020204" pitchFamily="34" charset="0"/>
              <a:cs typeface="Arial" panose="020B0604020202020204" pitchFamily="34" charset="0"/>
            </a:endParaRPr>
          </a:p>
          <a:p>
            <a:endParaRPr lang="en-US"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36826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2279" name="think-cell Slide" r:id="rId6" imgW="216" imgH="216" progId="TCLayout.ActiveDocument.1">
                  <p:embed/>
                </p:oleObj>
              </mc:Choice>
              <mc:Fallback>
                <p:oleObj name="think-cell Slide" r:id="rId6" imgW="216" imgH="216"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Title 9"/>
          <p:cNvSpPr>
            <a:spLocks noGrp="1"/>
          </p:cNvSpPr>
          <p:nvPr>
            <p:ph type="title"/>
          </p:nvPr>
        </p:nvSpPr>
        <p:spPr>
          <a:xfrm>
            <a:off x="3511280" y="502491"/>
            <a:ext cx="2795258" cy="1065051"/>
          </a:xfrm>
        </p:spPr>
        <p:txBody>
          <a:bodyPr anchor="t">
            <a:noAutofit/>
          </a:bodyPr>
          <a:lstStyle/>
          <a:p>
            <a:r>
              <a:rPr lang="en-US" dirty="0">
                <a:latin typeface="Arial" panose="020B0604020202020204" pitchFamily="34" charset="0"/>
                <a:cs typeface="Arial" panose="020B0604020202020204" pitchFamily="34" charset="0"/>
              </a:rPr>
              <a:t>Investor’s guide and Business development</a:t>
            </a:r>
            <a:endParaRPr lang="pt-PT" dirty="0">
              <a:latin typeface="Arial" panose="020B0604020202020204" pitchFamily="34" charset="0"/>
              <a:cs typeface="Arial" panose="020B0604020202020204" pitchFamily="34" charset="0"/>
            </a:endParaRPr>
          </a:p>
        </p:txBody>
      </p:sp>
      <p:graphicFrame>
        <p:nvGraphicFramePr>
          <p:cNvPr id="14" name="Table 13"/>
          <p:cNvGraphicFramePr>
            <a:graphicFrameLocks noGrp="1"/>
          </p:cNvGraphicFramePr>
          <p:nvPr>
            <p:custDataLst>
              <p:tags r:id="rId3"/>
            </p:custDataLst>
            <p:extLst/>
          </p:nvPr>
        </p:nvGraphicFramePr>
        <p:xfrm>
          <a:off x="3565472" y="2050059"/>
          <a:ext cx="2795728" cy="5995296"/>
        </p:xfrm>
        <a:graphic>
          <a:graphicData uri="http://schemas.openxmlformats.org/drawingml/2006/table">
            <a:tbl>
              <a:tblPr bandRow="1">
                <a:tableStyleId>{5C22544A-7EE6-4342-B048-85BDC9FD1C3A}</a:tableStyleId>
              </a:tblPr>
              <a:tblGrid>
                <a:gridCol w="2682363"/>
                <a:gridCol w="113365"/>
              </a:tblGrid>
              <a:tr h="936000">
                <a:tc>
                  <a:txBody>
                    <a:bodyPr/>
                    <a:lstStyle/>
                    <a:p>
                      <a:pPr marL="0" marR="0" lvl="0" indent="0" algn="l" defTabSz="839588" rtl="0" eaLnBrk="1" fontAlgn="auto" latinLnBrk="0" hangingPunct="1">
                        <a:lnSpc>
                          <a:spcPct val="100000"/>
                        </a:lnSpc>
                        <a:spcBef>
                          <a:spcPts val="0"/>
                        </a:spcBef>
                        <a:spcAft>
                          <a:spcPts val="600"/>
                        </a:spcAft>
                        <a:buClrTx/>
                        <a:buSzTx/>
                        <a:buFontTx/>
                        <a:buNone/>
                        <a:tabLst/>
                        <a:defRPr/>
                      </a:pPr>
                      <a:endParaRPr lang="en-US" sz="1200" b="1" baseline="0" dirty="0" smtClean="0">
                        <a:solidFill>
                          <a:schemeClr val="tx1"/>
                        </a:solidFill>
                      </a:endParaRPr>
                    </a:p>
                    <a:p>
                      <a:pPr marL="0" marR="0" lvl="0" indent="0" algn="l" defTabSz="839588" rtl="0" eaLnBrk="1" fontAlgn="auto" latinLnBrk="0" hangingPunct="1">
                        <a:lnSpc>
                          <a:spcPct val="100000"/>
                        </a:lnSpc>
                        <a:spcBef>
                          <a:spcPts val="0"/>
                        </a:spcBef>
                        <a:spcAft>
                          <a:spcPts val="600"/>
                        </a:spcAft>
                        <a:buClrTx/>
                        <a:buSzTx/>
                        <a:buFontTx/>
                        <a:buNone/>
                        <a:tabLst/>
                        <a:defRPr/>
                      </a:pPr>
                      <a:endParaRPr lang="en-US" sz="1200" b="1" baseline="0" dirty="0" smtClean="0">
                        <a:solidFill>
                          <a:schemeClr val="tx1"/>
                        </a:solidFill>
                      </a:endParaRPr>
                    </a:p>
                    <a:p>
                      <a:pPr marL="0" marR="0" lvl="0" indent="0" algn="l" defTabSz="839588" rtl="0" eaLnBrk="1" fontAlgn="auto" latinLnBrk="0" hangingPunct="1">
                        <a:lnSpc>
                          <a:spcPct val="100000"/>
                        </a:lnSpc>
                        <a:spcBef>
                          <a:spcPts val="0"/>
                        </a:spcBef>
                        <a:spcAft>
                          <a:spcPts val="600"/>
                        </a:spcAft>
                        <a:buClrTx/>
                        <a:buSzTx/>
                        <a:buFontTx/>
                        <a:buNone/>
                        <a:tabLst/>
                        <a:defRPr/>
                      </a:pPr>
                      <a:endParaRPr lang="en-US" sz="1200" b="1" baseline="0" dirty="0" smtClean="0">
                        <a:solidFill>
                          <a:schemeClr val="tx1"/>
                        </a:solidFill>
                      </a:endParaRPr>
                    </a:p>
                    <a:p>
                      <a:pPr marL="0" marR="0" lvl="0" indent="0" algn="l" defTabSz="839588" rtl="0" eaLnBrk="1" fontAlgn="auto" latinLnBrk="0" hangingPunct="1">
                        <a:lnSpc>
                          <a:spcPct val="100000"/>
                        </a:lnSpc>
                        <a:spcBef>
                          <a:spcPts val="0"/>
                        </a:spcBef>
                        <a:spcAft>
                          <a:spcPts val="600"/>
                        </a:spcAft>
                        <a:buClrTx/>
                        <a:buSzTx/>
                        <a:buFontTx/>
                        <a:buNone/>
                        <a:tabLst/>
                        <a:defRPr/>
                      </a:pPr>
                      <a:endParaRPr lang="en-US" sz="1200" b="1" baseline="0" dirty="0" smtClean="0">
                        <a:solidFill>
                          <a:schemeClr val="tx1"/>
                        </a:solidFill>
                      </a:endParaRPr>
                    </a:p>
                    <a:p>
                      <a:pPr marL="0" marR="0" lvl="0" indent="0" algn="l" defTabSz="839588" rtl="0" eaLnBrk="1" fontAlgn="auto" latinLnBrk="0" hangingPunct="1">
                        <a:lnSpc>
                          <a:spcPct val="100000"/>
                        </a:lnSpc>
                        <a:spcBef>
                          <a:spcPts val="0"/>
                        </a:spcBef>
                        <a:spcAft>
                          <a:spcPts val="600"/>
                        </a:spcAft>
                        <a:buClrTx/>
                        <a:buSzTx/>
                        <a:buFontTx/>
                        <a:buNone/>
                        <a:tabLst/>
                        <a:defRPr/>
                      </a:pPr>
                      <a:r>
                        <a:rPr lang="en-US" sz="1200" b="1" baseline="0" dirty="0" smtClean="0">
                          <a:solidFill>
                            <a:schemeClr val="tx1"/>
                          </a:solidFill>
                        </a:rPr>
                        <a:t>Portugal as doorway to other regions</a:t>
                      </a:r>
                    </a:p>
                  </a:txBody>
                  <a:tcPr marL="0" marR="0" marT="29322"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US" sz="1100" dirty="0">
                        <a:solidFill>
                          <a:schemeClr val="tx1"/>
                        </a:solidFill>
                      </a:endParaRPr>
                    </a:p>
                  </a:txBody>
                  <a:tcPr marL="0" marR="0" marT="29322"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marL="0" marR="0" lvl="0" indent="0" algn="l" defTabSz="839588" rtl="0" eaLnBrk="1" fontAlgn="auto" latinLnBrk="0" hangingPunct="1">
                        <a:lnSpc>
                          <a:spcPct val="100000"/>
                        </a:lnSpc>
                        <a:spcBef>
                          <a:spcPts val="0"/>
                        </a:spcBef>
                        <a:spcAft>
                          <a:spcPts val="600"/>
                        </a:spcAft>
                        <a:buClrTx/>
                        <a:buSzTx/>
                        <a:buFontTx/>
                        <a:buNone/>
                        <a:tabLst/>
                        <a:defRPr/>
                      </a:pPr>
                      <a:endParaRPr lang="en-US" sz="1200" b="1" dirty="0" smtClean="0">
                        <a:solidFill>
                          <a:schemeClr val="tx1"/>
                        </a:solidFill>
                      </a:endParaRPr>
                    </a:p>
                    <a:p>
                      <a:pPr marL="0" marR="0" lvl="0" indent="0" algn="l" defTabSz="839588" rtl="0" eaLnBrk="1" fontAlgn="auto" latinLnBrk="0" hangingPunct="1">
                        <a:lnSpc>
                          <a:spcPct val="100000"/>
                        </a:lnSpc>
                        <a:spcBef>
                          <a:spcPts val="0"/>
                        </a:spcBef>
                        <a:spcAft>
                          <a:spcPts val="600"/>
                        </a:spcAft>
                        <a:buClrTx/>
                        <a:buSzTx/>
                        <a:buFontTx/>
                        <a:buNone/>
                        <a:tabLst/>
                        <a:defRPr/>
                      </a:pPr>
                      <a:endParaRPr lang="en-US" sz="1200" b="1" dirty="0" smtClean="0">
                        <a:solidFill>
                          <a:schemeClr val="tx1"/>
                        </a:solidFill>
                      </a:endParaRPr>
                    </a:p>
                    <a:p>
                      <a:pPr marL="0" marR="0" lvl="0" indent="0" algn="l" defTabSz="839588" rtl="0" eaLnBrk="1" fontAlgn="auto" latinLnBrk="0" hangingPunct="1">
                        <a:lnSpc>
                          <a:spcPct val="100000"/>
                        </a:lnSpc>
                        <a:spcBef>
                          <a:spcPts val="0"/>
                        </a:spcBef>
                        <a:spcAft>
                          <a:spcPts val="600"/>
                        </a:spcAft>
                        <a:buClrTx/>
                        <a:buSzTx/>
                        <a:buFontTx/>
                        <a:buNone/>
                        <a:tabLst/>
                        <a:defRPr/>
                      </a:pPr>
                      <a:endParaRPr lang="en-US" sz="1200" b="1" dirty="0" smtClean="0">
                        <a:solidFill>
                          <a:schemeClr val="tx1"/>
                        </a:solidFill>
                      </a:endParaRPr>
                    </a:p>
                    <a:p>
                      <a:pPr marL="0" marR="0" lvl="0" indent="0" algn="l" defTabSz="839588" rtl="0" eaLnBrk="1" fontAlgn="auto" latinLnBrk="0" hangingPunct="1">
                        <a:lnSpc>
                          <a:spcPct val="100000"/>
                        </a:lnSpc>
                        <a:spcBef>
                          <a:spcPts val="0"/>
                        </a:spcBef>
                        <a:spcAft>
                          <a:spcPts val="600"/>
                        </a:spcAft>
                        <a:buClrTx/>
                        <a:buSzTx/>
                        <a:buFontTx/>
                        <a:buNone/>
                        <a:tabLst/>
                        <a:defRPr/>
                      </a:pPr>
                      <a:endParaRPr lang="en-US" sz="1200" b="1" dirty="0" smtClean="0">
                        <a:solidFill>
                          <a:schemeClr val="tx1"/>
                        </a:solidFill>
                      </a:endParaRPr>
                    </a:p>
                    <a:p>
                      <a:pPr marL="0" marR="0" lvl="0" indent="0" algn="l" defTabSz="839588" rtl="0" eaLnBrk="1" fontAlgn="auto" latinLnBrk="0" hangingPunct="1">
                        <a:lnSpc>
                          <a:spcPct val="100000"/>
                        </a:lnSpc>
                        <a:spcBef>
                          <a:spcPts val="0"/>
                        </a:spcBef>
                        <a:spcAft>
                          <a:spcPts val="600"/>
                        </a:spcAft>
                        <a:buClrTx/>
                        <a:buSzTx/>
                        <a:buFontTx/>
                        <a:buNone/>
                        <a:tabLst/>
                        <a:defRPr/>
                      </a:pPr>
                      <a:endParaRPr lang="en-US" sz="1200" b="1" dirty="0" smtClean="0">
                        <a:solidFill>
                          <a:schemeClr val="tx1"/>
                        </a:solidFill>
                      </a:endParaRPr>
                    </a:p>
                    <a:p>
                      <a:pPr marL="0" marR="0" lvl="0" indent="0" algn="l" defTabSz="839588" rtl="0" eaLnBrk="1" fontAlgn="auto" latinLnBrk="0" hangingPunct="1">
                        <a:lnSpc>
                          <a:spcPct val="100000"/>
                        </a:lnSpc>
                        <a:spcBef>
                          <a:spcPts val="0"/>
                        </a:spcBef>
                        <a:spcAft>
                          <a:spcPts val="600"/>
                        </a:spcAft>
                        <a:buClrTx/>
                        <a:buSzTx/>
                        <a:buFontTx/>
                        <a:buNone/>
                        <a:tabLst/>
                        <a:defRPr/>
                      </a:pPr>
                      <a:r>
                        <a:rPr lang="en-US" sz="1200" b="1" dirty="0" smtClean="0">
                          <a:solidFill>
                            <a:schemeClr val="tx1"/>
                          </a:solidFill>
                        </a:rPr>
                        <a:t>Opportunities and threats</a:t>
                      </a:r>
                    </a:p>
                  </a:txBody>
                  <a:tcPr marL="0" marR="0" marT="29322"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US" sz="1100" dirty="0">
                        <a:solidFill>
                          <a:schemeClr val="tx1"/>
                        </a:solidFill>
                      </a:endParaRPr>
                    </a:p>
                  </a:txBody>
                  <a:tcPr marL="0" marR="0" marT="29322"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marL="0" marR="0" lvl="0" indent="0" algn="l" defTabSz="839588" rtl="0" eaLnBrk="1" fontAlgn="auto" latinLnBrk="0" hangingPunct="1">
                        <a:lnSpc>
                          <a:spcPct val="100000"/>
                        </a:lnSpc>
                        <a:spcBef>
                          <a:spcPts val="0"/>
                        </a:spcBef>
                        <a:spcAft>
                          <a:spcPts val="600"/>
                        </a:spcAft>
                        <a:buClrTx/>
                        <a:buSzTx/>
                        <a:buFontTx/>
                        <a:buNone/>
                        <a:tabLst/>
                        <a:defRPr/>
                      </a:pPr>
                      <a:endParaRPr lang="en-US" sz="1200" b="1" kern="1200" noProof="0" dirty="0" smtClean="0">
                        <a:solidFill>
                          <a:schemeClr val="tx1"/>
                        </a:solidFill>
                        <a:latin typeface="+mn-lt"/>
                        <a:ea typeface="+mn-ea"/>
                        <a:cs typeface="+mn-cs"/>
                      </a:endParaRPr>
                    </a:p>
                    <a:p>
                      <a:pPr marL="0" marR="0" lvl="0" indent="0" algn="l" defTabSz="839588" rtl="0" eaLnBrk="1" fontAlgn="auto" latinLnBrk="0" hangingPunct="1">
                        <a:lnSpc>
                          <a:spcPct val="100000"/>
                        </a:lnSpc>
                        <a:spcBef>
                          <a:spcPts val="0"/>
                        </a:spcBef>
                        <a:spcAft>
                          <a:spcPts val="600"/>
                        </a:spcAft>
                        <a:buClrTx/>
                        <a:buSzTx/>
                        <a:buFontTx/>
                        <a:buNone/>
                        <a:tabLst/>
                        <a:defRPr/>
                      </a:pPr>
                      <a:endParaRPr lang="en-US" sz="1200" b="1" kern="1200" noProof="0" dirty="0" smtClean="0">
                        <a:solidFill>
                          <a:schemeClr val="tx1"/>
                        </a:solidFill>
                        <a:latin typeface="+mn-lt"/>
                        <a:ea typeface="+mn-ea"/>
                        <a:cs typeface="+mn-cs"/>
                      </a:endParaRPr>
                    </a:p>
                    <a:p>
                      <a:pPr marL="0" marR="0" lvl="0" indent="0" algn="l" defTabSz="839588" rtl="0" eaLnBrk="1" fontAlgn="auto" latinLnBrk="0" hangingPunct="1">
                        <a:lnSpc>
                          <a:spcPct val="100000"/>
                        </a:lnSpc>
                        <a:spcBef>
                          <a:spcPts val="0"/>
                        </a:spcBef>
                        <a:spcAft>
                          <a:spcPts val="600"/>
                        </a:spcAft>
                        <a:buClrTx/>
                        <a:buSzTx/>
                        <a:buFontTx/>
                        <a:buNone/>
                        <a:tabLst/>
                        <a:defRPr/>
                      </a:pPr>
                      <a:endParaRPr lang="en-US" sz="1200" b="1" kern="1200" noProof="0" dirty="0" smtClean="0">
                        <a:solidFill>
                          <a:schemeClr val="tx1"/>
                        </a:solidFill>
                        <a:latin typeface="+mn-lt"/>
                        <a:ea typeface="+mn-ea"/>
                        <a:cs typeface="+mn-cs"/>
                      </a:endParaRPr>
                    </a:p>
                    <a:p>
                      <a:pPr marL="0" marR="0" lvl="0" indent="0" algn="l" defTabSz="839588" rtl="0" eaLnBrk="1" fontAlgn="auto" latinLnBrk="0" hangingPunct="1">
                        <a:lnSpc>
                          <a:spcPct val="100000"/>
                        </a:lnSpc>
                        <a:spcBef>
                          <a:spcPts val="0"/>
                        </a:spcBef>
                        <a:spcAft>
                          <a:spcPts val="600"/>
                        </a:spcAft>
                        <a:buClrTx/>
                        <a:buSzTx/>
                        <a:buFontTx/>
                        <a:buNone/>
                        <a:tabLst/>
                        <a:defRPr/>
                      </a:pPr>
                      <a:endParaRPr lang="en-US" sz="1200" b="1" kern="1200" noProof="0" dirty="0" smtClean="0">
                        <a:solidFill>
                          <a:schemeClr val="tx1"/>
                        </a:solidFill>
                        <a:latin typeface="+mn-lt"/>
                        <a:ea typeface="+mn-ea"/>
                        <a:cs typeface="+mn-cs"/>
                      </a:endParaRPr>
                    </a:p>
                    <a:p>
                      <a:pPr marL="0" marR="0" lvl="0" indent="0" algn="l" defTabSz="839588" rtl="0" eaLnBrk="1" fontAlgn="auto" latinLnBrk="0" hangingPunct="1">
                        <a:lnSpc>
                          <a:spcPct val="100000"/>
                        </a:lnSpc>
                        <a:spcBef>
                          <a:spcPts val="0"/>
                        </a:spcBef>
                        <a:spcAft>
                          <a:spcPts val="600"/>
                        </a:spcAft>
                        <a:buClrTx/>
                        <a:buSzTx/>
                        <a:buFontTx/>
                        <a:buNone/>
                        <a:tabLst/>
                        <a:defRPr/>
                      </a:pPr>
                      <a:endParaRPr lang="en-US" sz="1200" b="1" kern="1200" noProof="0" dirty="0" smtClean="0">
                        <a:solidFill>
                          <a:schemeClr val="tx1"/>
                        </a:solidFill>
                        <a:latin typeface="+mn-lt"/>
                        <a:ea typeface="+mn-ea"/>
                        <a:cs typeface="+mn-cs"/>
                      </a:endParaRPr>
                    </a:p>
                    <a:p>
                      <a:pPr marL="0" marR="0" lvl="0" indent="0" algn="l" defTabSz="839588" rtl="0" eaLnBrk="1" fontAlgn="auto" latinLnBrk="0" hangingPunct="1">
                        <a:lnSpc>
                          <a:spcPct val="100000"/>
                        </a:lnSpc>
                        <a:spcBef>
                          <a:spcPts val="0"/>
                        </a:spcBef>
                        <a:spcAft>
                          <a:spcPts val="600"/>
                        </a:spcAft>
                        <a:buClrTx/>
                        <a:buSzTx/>
                        <a:buFontTx/>
                        <a:buNone/>
                        <a:tabLst/>
                        <a:defRPr/>
                      </a:pPr>
                      <a:r>
                        <a:rPr lang="en-US" sz="1200" b="1" kern="1200" noProof="0" dirty="0" smtClean="0">
                          <a:solidFill>
                            <a:schemeClr val="tx1"/>
                          </a:solidFill>
                          <a:latin typeface="+mn-lt"/>
                          <a:ea typeface="+mn-ea"/>
                          <a:cs typeface="+mn-cs"/>
                        </a:rPr>
                        <a:t>Testimonials</a:t>
                      </a:r>
                      <a:endParaRPr lang="en-US" sz="1200" b="1" kern="1200" dirty="0" smtClean="0">
                        <a:solidFill>
                          <a:schemeClr val="tx1"/>
                        </a:solidFill>
                        <a:latin typeface="+mn-lt"/>
                        <a:ea typeface="+mn-ea"/>
                        <a:cs typeface="+mn-cs"/>
                      </a:endParaRPr>
                    </a:p>
                  </a:txBody>
                  <a:tcPr marL="0" marR="0" marT="29322"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endParaRPr lang="en-US" sz="1100" dirty="0">
                        <a:solidFill>
                          <a:schemeClr val="tx1"/>
                        </a:solidFill>
                      </a:endParaRPr>
                    </a:p>
                  </a:txBody>
                  <a:tcPr marL="0" marR="0" marT="29322"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0" cap="flat" cmpd="sng" algn="ctr">
                      <a:solidFill>
                        <a:schemeClr val="lt1">
                          <a:alpha val="0"/>
                        </a:schemeClr>
                      </a:solidFill>
                      <a:prstDash val="solid"/>
                      <a:round/>
                      <a:headEnd type="none" w="med" len="med"/>
                      <a:tailEnd type="none" w="med" len="med"/>
                    </a:lnB>
                    <a:noFill/>
                  </a:tcPr>
                </a:tc>
              </a:tr>
              <a:tr h="936000">
                <a:tc>
                  <a:txBody>
                    <a:bodyPr/>
                    <a:lstStyle/>
                    <a:p>
                      <a:pPr marL="0" marR="0" lvl="0" indent="0" algn="l" defTabSz="839588" rtl="0" eaLnBrk="1" fontAlgn="auto" latinLnBrk="0" hangingPunct="1">
                        <a:lnSpc>
                          <a:spcPct val="100000"/>
                        </a:lnSpc>
                        <a:spcBef>
                          <a:spcPts val="0"/>
                        </a:spcBef>
                        <a:spcAft>
                          <a:spcPts val="600"/>
                        </a:spcAft>
                        <a:buClrTx/>
                        <a:buSzTx/>
                        <a:buFontTx/>
                        <a:buNone/>
                        <a:tabLst/>
                        <a:defRPr/>
                      </a:pPr>
                      <a:endParaRPr lang="en-US" sz="1200" b="1" kern="1200" dirty="0" smtClean="0">
                        <a:solidFill>
                          <a:schemeClr val="tx1"/>
                        </a:solidFill>
                        <a:latin typeface="+mn-lt"/>
                        <a:ea typeface="+mn-ea"/>
                        <a:cs typeface="+mn-cs"/>
                      </a:endParaRPr>
                    </a:p>
                    <a:p>
                      <a:pPr marL="0" marR="0" lvl="0" indent="0" algn="l" defTabSz="839588" rtl="0" eaLnBrk="1" fontAlgn="auto" latinLnBrk="0" hangingPunct="1">
                        <a:lnSpc>
                          <a:spcPct val="100000"/>
                        </a:lnSpc>
                        <a:spcBef>
                          <a:spcPts val="0"/>
                        </a:spcBef>
                        <a:spcAft>
                          <a:spcPts val="600"/>
                        </a:spcAft>
                        <a:buClrTx/>
                        <a:buSzTx/>
                        <a:buFontTx/>
                        <a:buNone/>
                        <a:tabLst/>
                        <a:defRPr/>
                      </a:pPr>
                      <a:endParaRPr lang="en-US" sz="1200" b="1" kern="1200" dirty="0" smtClean="0">
                        <a:solidFill>
                          <a:schemeClr val="tx1"/>
                        </a:solidFill>
                        <a:latin typeface="+mn-lt"/>
                        <a:ea typeface="+mn-ea"/>
                        <a:cs typeface="+mn-cs"/>
                      </a:endParaRPr>
                    </a:p>
                    <a:p>
                      <a:pPr marL="0" marR="0" lvl="0" indent="0" algn="l" defTabSz="839588" rtl="0" eaLnBrk="1" fontAlgn="auto" latinLnBrk="0" hangingPunct="1">
                        <a:lnSpc>
                          <a:spcPct val="100000"/>
                        </a:lnSpc>
                        <a:spcBef>
                          <a:spcPts val="0"/>
                        </a:spcBef>
                        <a:spcAft>
                          <a:spcPts val="600"/>
                        </a:spcAft>
                        <a:buClrTx/>
                        <a:buSzTx/>
                        <a:buFontTx/>
                        <a:buNone/>
                        <a:tabLst/>
                        <a:defRPr/>
                      </a:pPr>
                      <a:endParaRPr lang="en-US" sz="1200" b="1" kern="1200" dirty="0" smtClean="0">
                        <a:solidFill>
                          <a:schemeClr val="tx1"/>
                        </a:solidFill>
                        <a:latin typeface="+mn-lt"/>
                        <a:ea typeface="+mn-ea"/>
                        <a:cs typeface="+mn-cs"/>
                      </a:endParaRPr>
                    </a:p>
                    <a:p>
                      <a:pPr marL="0" marR="0" lvl="0" indent="0" algn="l" defTabSz="839588" rtl="0" eaLnBrk="1" fontAlgn="auto" latinLnBrk="0" hangingPunct="1">
                        <a:lnSpc>
                          <a:spcPct val="100000"/>
                        </a:lnSpc>
                        <a:spcBef>
                          <a:spcPts val="0"/>
                        </a:spcBef>
                        <a:spcAft>
                          <a:spcPts val="600"/>
                        </a:spcAft>
                        <a:buClrTx/>
                        <a:buSzTx/>
                        <a:buFontTx/>
                        <a:buNone/>
                        <a:tabLst/>
                        <a:defRPr/>
                      </a:pPr>
                      <a:endParaRPr lang="en-US" sz="1200" b="1" kern="1200" dirty="0" smtClean="0">
                        <a:solidFill>
                          <a:schemeClr val="tx1"/>
                        </a:solidFill>
                        <a:latin typeface="+mn-lt"/>
                        <a:ea typeface="+mn-ea"/>
                        <a:cs typeface="+mn-cs"/>
                      </a:endParaRPr>
                    </a:p>
                    <a:p>
                      <a:pPr marL="0" marR="0" lvl="0" indent="0" algn="l" defTabSz="839588" rtl="0" eaLnBrk="1" fontAlgn="auto" latinLnBrk="0" hangingPunct="1">
                        <a:lnSpc>
                          <a:spcPct val="100000"/>
                        </a:lnSpc>
                        <a:spcBef>
                          <a:spcPts val="0"/>
                        </a:spcBef>
                        <a:spcAft>
                          <a:spcPts val="600"/>
                        </a:spcAft>
                        <a:buClrTx/>
                        <a:buSzTx/>
                        <a:buFontTx/>
                        <a:buNone/>
                        <a:tabLst/>
                        <a:defRPr/>
                      </a:pPr>
                      <a:r>
                        <a:rPr lang="en-US" sz="1200" b="1" kern="1200" dirty="0" smtClean="0">
                          <a:solidFill>
                            <a:schemeClr val="tx1"/>
                          </a:solidFill>
                          <a:latin typeface="+mn-lt"/>
                          <a:ea typeface="+mn-ea"/>
                          <a:cs typeface="+mn-cs"/>
                        </a:rPr>
                        <a:t>Available support and attractive tax and incentives schemes</a:t>
                      </a:r>
                    </a:p>
                  </a:txBody>
                  <a:tcPr marL="0" marR="0" marT="29322"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100" dirty="0">
                        <a:solidFill>
                          <a:schemeClr val="tx1"/>
                        </a:solidFill>
                      </a:endParaRPr>
                    </a:p>
                  </a:txBody>
                  <a:tcPr marL="0" marR="0" marT="29322" marB="29322" anchor="b">
                    <a:lnL w="0" cap="flat" cmpd="sng" algn="ctr">
                      <a:solidFill>
                        <a:schemeClr val="lt1">
                          <a:alpha val="0"/>
                        </a:schemeClr>
                      </a:solidFill>
                      <a:prstDash val="solid"/>
                      <a:round/>
                      <a:headEnd type="none" w="med" len="med"/>
                      <a:tailEnd type="none" w="med" len="med"/>
                    </a:lnL>
                    <a:lnR w="0" cap="flat" cmpd="sng" algn="ctr">
                      <a:solidFill>
                        <a:schemeClr val="lt1">
                          <a:alpha val="0"/>
                        </a:schemeClr>
                      </a:solidFill>
                      <a:prstDash val="solid"/>
                      <a:round/>
                      <a:headEnd type="none" w="med" len="med"/>
                      <a:tailEnd type="none" w="med" len="med"/>
                    </a:lnR>
                    <a:lnT w="0" cap="flat" cmpd="sng" algn="ctr">
                      <a:solidFill>
                        <a:schemeClr val="lt1">
                          <a:alpha val="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bl>
          </a:graphicData>
        </a:graphic>
      </p:graphicFrame>
      <p:pic>
        <p:nvPicPr>
          <p:cNvPr id="6" name="Picture Placeholder 5"/>
          <p:cNvPicPr>
            <a:picLocks noGrp="1" noChangeAspect="1"/>
          </p:cNvPicPr>
          <p:nvPr>
            <p:ph type="pic" sz="quarter" idx="19"/>
          </p:nvPr>
        </p:nvPicPr>
        <p:blipFill rotWithShape="1">
          <a:blip r:embed="rId8" cstate="print">
            <a:extLst>
              <a:ext uri="{28A0092B-C50C-407E-A947-70E740481C1C}">
                <a14:useLocalDpi xmlns:a14="http://schemas.microsoft.com/office/drawing/2010/main" val="0"/>
              </a:ext>
            </a:extLst>
          </a:blip>
          <a:srcRect l="16395" t="-192" r="61009" b="192"/>
          <a:stretch/>
        </p:blipFill>
        <p:spPr>
          <a:xfrm>
            <a:off x="0" y="-28575"/>
            <a:ext cx="3357562" cy="9906000"/>
          </a:xfrm>
        </p:spPr>
      </p:pic>
      <p:sp>
        <p:nvSpPr>
          <p:cNvPr id="4" name="Text Placeholder 3"/>
          <p:cNvSpPr>
            <a:spLocks noGrp="1"/>
          </p:cNvSpPr>
          <p:nvPr>
            <p:ph type="body" sz="quarter" idx="18"/>
          </p:nvPr>
        </p:nvSpPr>
        <p:spPr>
          <a:xfrm>
            <a:off x="2366963" y="479488"/>
            <a:ext cx="1008000" cy="1088054"/>
          </a:xfrm>
        </p:spPr>
        <p:txBody>
          <a:bodyPr>
            <a:normAutofit lnSpcReduction="10000"/>
          </a:bodyPr>
          <a:lstStyle/>
          <a:p>
            <a:r>
              <a:rPr lang="pt-PT" dirty="0"/>
              <a:t>3</a:t>
            </a:r>
          </a:p>
        </p:txBody>
      </p:sp>
      <p:graphicFrame>
        <p:nvGraphicFramePr>
          <p:cNvPr id="3" name="Table 2"/>
          <p:cNvGraphicFramePr>
            <a:graphicFrameLocks noGrp="1"/>
          </p:cNvGraphicFramePr>
          <p:nvPr/>
        </p:nvGraphicFramePr>
        <p:xfrm>
          <a:off x="8763000" y="2686050"/>
          <a:ext cx="208280" cy="350520"/>
        </p:xfrm>
        <a:graphic>
          <a:graphicData uri="http://schemas.openxmlformats.org/drawingml/2006/table">
            <a:tbl>
              <a:tblPr/>
              <a:tblGrid>
                <a:gridCol w="208280"/>
              </a:tblGrid>
              <a:tr h="0">
                <a:tc>
                  <a:txBody>
                    <a:bodyPr/>
                    <a:lstStyle/>
                    <a:p>
                      <a:endParaRPr lang="pt-PT" dirty="0"/>
                    </a:p>
                  </a:txBody>
                  <a:tcPr>
                    <a:lnL w="12700" cmpd="sng">
                      <a:solidFill>
                        <a:schemeClr val="bg1">
                          <a:lumMod val="65000"/>
                        </a:schemeClr>
                      </a:solidFill>
                      <a:prstDash val="solid"/>
                    </a:lnL>
                    <a:lnR w="12700" cmpd="sng">
                      <a:solidFill>
                        <a:schemeClr val="bg1">
                          <a:lumMod val="65000"/>
                        </a:schemeClr>
                      </a:solidFill>
                      <a:prstDash val="solid"/>
                    </a:lnR>
                    <a:lnT w="12700" cmpd="sng">
                      <a:solidFill>
                        <a:schemeClr val="bg1">
                          <a:lumMod val="65000"/>
                        </a:schemeClr>
                      </a:solidFill>
                      <a:prstDash val="solid"/>
                    </a:lnT>
                    <a:lnB w="12700" cmpd="sng">
                      <a:solidFill>
                        <a:schemeClr val="bg1">
                          <a:lumMod val="65000"/>
                        </a:schemeClr>
                      </a:solidFill>
                      <a:prstDash val="solid"/>
                    </a:lnB>
                  </a:tcPr>
                </a:tc>
              </a:tr>
            </a:tbl>
          </a:graphicData>
        </a:graphic>
      </p:graphicFrame>
      <p:graphicFrame>
        <p:nvGraphicFramePr>
          <p:cNvPr id="5" name="Table 4"/>
          <p:cNvGraphicFramePr>
            <a:graphicFrameLocks noGrp="1"/>
          </p:cNvGraphicFramePr>
          <p:nvPr/>
        </p:nvGraphicFramePr>
        <p:xfrm>
          <a:off x="9086850" y="3314700"/>
          <a:ext cx="208280" cy="350520"/>
        </p:xfrm>
        <a:graphic>
          <a:graphicData uri="http://schemas.openxmlformats.org/drawingml/2006/table">
            <a:tbl>
              <a:tblPr/>
              <a:tblGrid>
                <a:gridCol w="208280"/>
              </a:tblGrid>
              <a:tr h="0">
                <a:tc>
                  <a:txBody>
                    <a:bodyPr/>
                    <a:lstStyle/>
                    <a:p>
                      <a:endParaRPr lang="pt-PT" dirty="0"/>
                    </a:p>
                  </a:txBody>
                  <a:tcPr>
                    <a:lnL>
                      <a:noFill/>
                    </a:lnL>
                    <a:lnR>
                      <a:noFill/>
                    </a:lnR>
                    <a:lnT>
                      <a:noFill/>
                    </a:lnT>
                    <a:lnB>
                      <a:noFill/>
                    </a:lnB>
                  </a:tcPr>
                </a:tc>
              </a:tr>
            </a:tbl>
          </a:graphicData>
        </a:graphic>
      </p:graphicFrame>
      <p:sp>
        <p:nvSpPr>
          <p:cNvPr id="8" name="Slide Number Placeholder 7"/>
          <p:cNvSpPr>
            <a:spLocks noGrp="1"/>
          </p:cNvSpPr>
          <p:nvPr>
            <p:ph type="sldNum" sz="quarter" idx="11"/>
          </p:nvPr>
        </p:nvSpPr>
        <p:spPr/>
        <p:txBody>
          <a:bodyPr/>
          <a:lstStyle/>
          <a:p>
            <a:pPr>
              <a:defRPr/>
            </a:pPr>
            <a:fld id="{B8325105-167D-4862-BDE6-B81FF841FD87}" type="slidenum">
              <a:rPr lang="en-US" smtClean="0"/>
              <a:pPr>
                <a:defRPr/>
              </a:pPr>
              <a:t>64</a:t>
            </a:fld>
            <a:endParaRPr lang="en-US" dirty="0"/>
          </a:p>
        </p:txBody>
      </p:sp>
    </p:spTree>
    <p:extLst>
      <p:ext uri="{BB962C8B-B14F-4D97-AF65-F5344CB8AC3E}">
        <p14:creationId xmlns:p14="http://schemas.microsoft.com/office/powerpoint/2010/main" val="30518840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5782" y="502492"/>
            <a:ext cx="5750756" cy="984996"/>
          </a:xfrm>
        </p:spPr>
        <p:txBody>
          <a:bodyPr anchor="t">
            <a:normAutofit fontScale="90000"/>
          </a:bodyPr>
          <a:lstStyle/>
          <a:p>
            <a:r>
              <a:rPr lang="en-US" sz="2200" dirty="0" smtClean="0">
                <a:latin typeface="Arial" panose="020B0604020202020204" pitchFamily="34" charset="0"/>
                <a:cs typeface="Arial" panose="020B0604020202020204" pitchFamily="34" charset="0"/>
              </a:rPr>
              <a:t>Investor’s guide and business development</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India-Portugal relations</a:t>
            </a:r>
            <a:endParaRPr lang="pt-PT" sz="2200" dirty="0">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9275" y="1621045"/>
            <a:ext cx="2808288" cy="4055027"/>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Portugal as doorway to Europe, Brazil and Africa after Brexit</a:t>
            </a:r>
          </a:p>
          <a:p>
            <a:pPr lvl="1" algn="just"/>
            <a:r>
              <a:rPr lang="en-US" kern="0" dirty="0" smtClean="0">
                <a:latin typeface="Arial" panose="020B0604020202020204" pitchFamily="34" charset="0"/>
                <a:cs typeface="Arial" panose="020B0604020202020204" pitchFamily="34" charset="0"/>
              </a:rPr>
              <a:t>With the 2016 referendum in the UK and the Brexit decision, many foreign investors are considering  other countries as alternatives.</a:t>
            </a:r>
          </a:p>
          <a:p>
            <a:pPr lvl="1" algn="just"/>
            <a:r>
              <a:rPr lang="en-US" kern="0" dirty="0" smtClean="0">
                <a:latin typeface="Arial" panose="020B0604020202020204" pitchFamily="34" charset="0"/>
                <a:cs typeface="Arial" panose="020B0604020202020204" pitchFamily="34" charset="0"/>
              </a:rPr>
              <a:t>According to the President of the Confederation of Indian Industry, Dr. </a:t>
            </a:r>
            <a:r>
              <a:rPr lang="en-US" kern="0" dirty="0" err="1" smtClean="0">
                <a:latin typeface="Arial" panose="020B0604020202020204" pitchFamily="34" charset="0"/>
                <a:cs typeface="Arial" panose="020B0604020202020204" pitchFamily="34" charset="0"/>
              </a:rPr>
              <a:t>Naushad</a:t>
            </a:r>
            <a:r>
              <a:rPr lang="en-US" kern="0" dirty="0" smtClean="0">
                <a:latin typeface="Arial" panose="020B0604020202020204" pitchFamily="34" charset="0"/>
                <a:cs typeface="Arial" panose="020B0604020202020204" pitchFamily="34" charset="0"/>
              </a:rPr>
              <a:t> Forbes, many Indians invest in the UK with the goal of accessing the EU market. Following the uncertain turmoil around Brexit, Portugal may be seen as an attractive option. The main considerations for this are that Portugal presents:</a:t>
            </a:r>
          </a:p>
          <a:p>
            <a:pPr marL="171450" lvl="1" indent="-171450" algn="just">
              <a:buFont typeface="Arial" panose="020B0604020202020204" pitchFamily="34" charset="0"/>
              <a:buChar char="•"/>
            </a:pPr>
            <a:r>
              <a:rPr lang="en-US" kern="0" dirty="0" smtClean="0">
                <a:latin typeface="Arial" panose="020B0604020202020204" pitchFamily="34" charset="0"/>
                <a:cs typeface="Arial" panose="020B0604020202020204" pitchFamily="34" charset="0"/>
              </a:rPr>
              <a:t>an inviting environment for foreign investors,</a:t>
            </a:r>
          </a:p>
          <a:p>
            <a:pPr marL="171450" lvl="1" indent="-171450" algn="just">
              <a:buFont typeface="Arial" panose="020B0604020202020204" pitchFamily="34" charset="0"/>
              <a:buChar char="•"/>
            </a:pPr>
            <a:r>
              <a:rPr lang="en-US" kern="0" dirty="0" smtClean="0">
                <a:latin typeface="Arial" panose="020B0604020202020204" pitchFamily="34" charset="0"/>
                <a:cs typeface="Arial" panose="020B0604020202020204" pitchFamily="34" charset="0"/>
              </a:rPr>
              <a:t>advantageous geographic location,</a:t>
            </a:r>
          </a:p>
          <a:p>
            <a:pPr marL="171450" lvl="1" indent="-171450" algn="just">
              <a:buFont typeface="Arial" panose="020B0604020202020204" pitchFamily="34" charset="0"/>
              <a:buChar char="•"/>
            </a:pPr>
            <a:r>
              <a:rPr lang="en-US" kern="0" dirty="0" smtClean="0">
                <a:latin typeface="Arial" panose="020B0604020202020204" pitchFamily="34" charset="0"/>
                <a:cs typeface="Arial" panose="020B0604020202020204" pitchFamily="34" charset="0"/>
              </a:rPr>
              <a:t>the oldest alliance in the world with the UK,</a:t>
            </a:r>
          </a:p>
          <a:p>
            <a:pPr marL="171450" lvl="1" indent="-171450" algn="just">
              <a:buFont typeface="Arial" panose="020B0604020202020204" pitchFamily="34" charset="0"/>
              <a:buChar char="•"/>
            </a:pPr>
            <a:r>
              <a:rPr lang="en-US" kern="0" dirty="0" smtClean="0">
                <a:latin typeface="Arial" panose="020B0604020202020204" pitchFamily="34" charset="0"/>
                <a:cs typeface="Arial" panose="020B0604020202020204" pitchFamily="34" charset="0"/>
              </a:rPr>
              <a:t>a significant </a:t>
            </a:r>
            <a:r>
              <a:rPr lang="en-US" kern="0" dirty="0">
                <a:latin typeface="Arial" panose="020B0604020202020204" pitchFamily="34" charset="0"/>
                <a:cs typeface="Arial" panose="020B0604020202020204" pitchFamily="34" charset="0"/>
              </a:rPr>
              <a:t>presence in strategic markets</a:t>
            </a:r>
            <a:r>
              <a:rPr lang="en-US" kern="0" dirty="0" smtClean="0">
                <a:latin typeface="Arial" panose="020B0604020202020204" pitchFamily="34" charset="0"/>
                <a:cs typeface="Arial" panose="020B0604020202020204" pitchFamily="34" charset="0"/>
              </a:rPr>
              <a:t>.</a:t>
            </a:r>
            <a:endParaRPr lang="en-US" kern="0" dirty="0">
              <a:latin typeface="Arial" panose="020B0604020202020204" pitchFamily="34" charset="0"/>
              <a:cs typeface="Arial" panose="020B0604020202020204" pitchFamily="34" charset="0"/>
            </a:endParaRPr>
          </a:p>
          <a:p>
            <a:pPr lvl="1" algn="just"/>
            <a:r>
              <a:rPr lang="en-US" kern="0" dirty="0">
                <a:latin typeface="Arial" panose="020B0604020202020204" pitchFamily="34" charset="0"/>
                <a:cs typeface="Arial" panose="020B0604020202020204" pitchFamily="34" charset="0"/>
              </a:rPr>
              <a:t>As stated before, Portugal has </a:t>
            </a:r>
            <a:r>
              <a:rPr lang="en-US" kern="0" dirty="0" smtClean="0">
                <a:latin typeface="Arial" panose="020B0604020202020204" pitchFamily="34" charset="0"/>
                <a:cs typeface="Arial" panose="020B0604020202020204" pitchFamily="34" charset="0"/>
              </a:rPr>
              <a:t>close historical, cultural and economic relations with Brazil and </a:t>
            </a:r>
            <a:r>
              <a:rPr lang="en-US" kern="0" dirty="0">
                <a:latin typeface="Arial" panose="020B0604020202020204" pitchFamily="34" charset="0"/>
                <a:cs typeface="Arial" panose="020B0604020202020204" pitchFamily="34" charset="0"/>
              </a:rPr>
              <a:t>some </a:t>
            </a:r>
            <a:r>
              <a:rPr lang="en-US" kern="0" dirty="0" smtClean="0">
                <a:latin typeface="Arial" panose="020B0604020202020204" pitchFamily="34" charset="0"/>
                <a:cs typeface="Arial" panose="020B0604020202020204" pitchFamily="34" charset="0"/>
              </a:rPr>
              <a:t>emerging </a:t>
            </a:r>
            <a:r>
              <a:rPr lang="en-US" kern="0" dirty="0">
                <a:latin typeface="Arial" panose="020B0604020202020204" pitchFamily="34" charset="0"/>
                <a:cs typeface="Arial" panose="020B0604020202020204" pitchFamily="34" charset="0"/>
              </a:rPr>
              <a:t>African markets, such as Angola and </a:t>
            </a:r>
            <a:r>
              <a:rPr lang="en-US" kern="0" dirty="0" smtClean="0">
                <a:latin typeface="Arial" panose="020B0604020202020204" pitchFamily="34" charset="0"/>
                <a:cs typeface="Arial" panose="020B0604020202020204" pitchFamily="34" charset="0"/>
              </a:rPr>
              <a:t>Mozambique. Aside from sharing </a:t>
            </a:r>
            <a:r>
              <a:rPr lang="en-US" kern="0" dirty="0">
                <a:latin typeface="Arial" panose="020B0604020202020204" pitchFamily="34" charset="0"/>
                <a:cs typeface="Arial" panose="020B0604020202020204" pitchFamily="34" charset="0"/>
              </a:rPr>
              <a:t>the same </a:t>
            </a:r>
            <a:r>
              <a:rPr lang="en-US" kern="0" dirty="0" smtClean="0">
                <a:latin typeface="Arial" panose="020B0604020202020204" pitchFamily="34" charset="0"/>
                <a:cs typeface="Arial" panose="020B0604020202020204" pitchFamily="34" charset="0"/>
              </a:rPr>
              <a:t>language, a large majority of Portuguese companies </a:t>
            </a:r>
            <a:r>
              <a:rPr lang="en-US" kern="0" dirty="0">
                <a:latin typeface="Arial" panose="020B0604020202020204" pitchFamily="34" charset="0"/>
                <a:cs typeface="Arial" panose="020B0604020202020204" pitchFamily="34" charset="0"/>
              </a:rPr>
              <a:t>have some sort of </a:t>
            </a:r>
            <a:r>
              <a:rPr lang="en-US" kern="0" dirty="0" smtClean="0">
                <a:latin typeface="Arial" panose="020B0604020202020204" pitchFamily="34" charset="0"/>
                <a:cs typeface="Arial" panose="020B0604020202020204" pitchFamily="34" charset="0"/>
              </a:rPr>
              <a:t>activity in </a:t>
            </a:r>
            <a:r>
              <a:rPr lang="en-US" kern="0" dirty="0">
                <a:latin typeface="Arial" panose="020B0604020202020204" pitchFamily="34" charset="0"/>
                <a:cs typeface="Arial" panose="020B0604020202020204" pitchFamily="34" charset="0"/>
              </a:rPr>
              <a:t>these markets.</a:t>
            </a: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sz="900" kern="0" dirty="0">
              <a:latin typeface="Arial" panose="020B0604020202020204" pitchFamily="34" charset="0"/>
              <a:cs typeface="Arial" panose="020B0604020202020204" pitchFamily="34" charset="0"/>
            </a:endParaRPr>
          </a:p>
        </p:txBody>
      </p:sp>
      <p:sp>
        <p:nvSpPr>
          <p:cNvPr id="13" name="Text Placeholder 7"/>
          <p:cNvSpPr txBox="1">
            <a:spLocks/>
          </p:cNvSpPr>
          <p:nvPr/>
        </p:nvSpPr>
        <p:spPr>
          <a:xfrm>
            <a:off x="3500437" y="1621044"/>
            <a:ext cx="2808287" cy="753882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sz="1200" b="1" kern="0" dirty="0" err="1">
                <a:latin typeface="Arial" panose="020B0604020202020204" pitchFamily="34" charset="0"/>
                <a:cs typeface="Arial" panose="020B0604020202020204" pitchFamily="34" charset="0"/>
              </a:rPr>
              <a:t>Horasis</a:t>
            </a:r>
            <a:r>
              <a:rPr lang="en-US" sz="1200" b="1" kern="0" dirty="0">
                <a:latin typeface="Arial" panose="020B0604020202020204" pitchFamily="34" charset="0"/>
                <a:cs typeface="Arial" panose="020B0604020202020204" pitchFamily="34" charset="0"/>
              </a:rPr>
              <a:t> India </a:t>
            </a:r>
            <a:r>
              <a:rPr lang="en-US" sz="1200" b="1" kern="0" dirty="0" smtClean="0">
                <a:latin typeface="Arial" panose="020B0604020202020204" pitchFamily="34" charset="0"/>
                <a:cs typeface="Arial" panose="020B0604020202020204" pitchFamily="34" charset="0"/>
              </a:rPr>
              <a:t>Meeting in Portugal</a:t>
            </a:r>
            <a:endParaRPr lang="en-US" sz="1200" b="1" kern="0" dirty="0">
              <a:latin typeface="Arial" panose="020B0604020202020204" pitchFamily="34" charset="0"/>
              <a:cs typeface="Arial" panose="020B0604020202020204" pitchFamily="34" charset="0"/>
            </a:endParaRPr>
          </a:p>
          <a:p>
            <a:pPr lvl="1" algn="just"/>
            <a:r>
              <a:rPr lang="en-US" kern="0" dirty="0" smtClean="0">
                <a:latin typeface="Arial" panose="020B0604020202020204" pitchFamily="34" charset="0"/>
                <a:cs typeface="Arial" panose="020B0604020202020204" pitchFamily="34" charset="0"/>
              </a:rPr>
              <a:t>The eighth </a:t>
            </a:r>
            <a:r>
              <a:rPr lang="en-US" kern="0" dirty="0" err="1" smtClean="0">
                <a:latin typeface="Arial" panose="020B0604020202020204" pitchFamily="34" charset="0"/>
                <a:cs typeface="Arial" panose="020B0604020202020204" pitchFamily="34" charset="0"/>
              </a:rPr>
              <a:t>Horasis</a:t>
            </a:r>
            <a:r>
              <a:rPr lang="en-US" kern="0" dirty="0" smtClean="0">
                <a:latin typeface="Arial" panose="020B0604020202020204" pitchFamily="34" charset="0"/>
                <a:cs typeface="Arial" panose="020B0604020202020204" pitchFamily="34" charset="0"/>
              </a:rPr>
              <a:t> India Meeting (annual meeting, focused on economic matters in India) took place in </a:t>
            </a:r>
            <a:r>
              <a:rPr lang="en-US" kern="0" dirty="0" err="1" smtClean="0">
                <a:latin typeface="Arial" panose="020B0604020202020204" pitchFamily="34" charset="0"/>
                <a:cs typeface="Arial" panose="020B0604020202020204" pitchFamily="34" charset="0"/>
              </a:rPr>
              <a:t>Cascais</a:t>
            </a:r>
            <a:r>
              <a:rPr lang="en-US" kern="0" dirty="0" smtClean="0">
                <a:latin typeface="Arial" panose="020B0604020202020204" pitchFamily="34" charset="0"/>
                <a:cs typeface="Arial" panose="020B0604020202020204" pitchFamily="34" charset="0"/>
              </a:rPr>
              <a:t>, near Lisbon, in July 2016, attracting more than 300 delegates. Hosted by the Confederation of Indian Industries (‘CII’) and the Portuguese Government, the </a:t>
            </a:r>
            <a:r>
              <a:rPr lang="en-US" kern="0" dirty="0" err="1" smtClean="0">
                <a:latin typeface="Arial" panose="020B0604020202020204" pitchFamily="34" charset="0"/>
                <a:cs typeface="Arial" panose="020B0604020202020204" pitchFamily="34" charset="0"/>
              </a:rPr>
              <a:t>Horasis</a:t>
            </a:r>
            <a:r>
              <a:rPr lang="en-US" kern="0" dirty="0" smtClean="0">
                <a:latin typeface="Arial" panose="020B0604020202020204" pitchFamily="34" charset="0"/>
                <a:cs typeface="Arial" panose="020B0604020202020204" pitchFamily="34" charset="0"/>
              </a:rPr>
              <a:t> India Meeting offers business and government parties a platform to discuss issues related to the Indian economy while gathering decision makers from across the globe.</a:t>
            </a:r>
          </a:p>
          <a:p>
            <a:pPr lvl="1" algn="just"/>
            <a:r>
              <a:rPr lang="en-US" kern="0" dirty="0" smtClean="0">
                <a:latin typeface="Arial" panose="020B0604020202020204" pitchFamily="34" charset="0"/>
                <a:cs typeface="Arial" panose="020B0604020202020204" pitchFamily="34" charset="0"/>
              </a:rPr>
              <a:t>Present at this event were personalities and important companies from both countries such as Bajaj Auto, EDP, </a:t>
            </a:r>
            <a:r>
              <a:rPr lang="en-US" kern="0" dirty="0" err="1" smtClean="0">
                <a:latin typeface="Arial" panose="020B0604020202020204" pitchFamily="34" charset="0"/>
                <a:cs typeface="Arial" panose="020B0604020202020204" pitchFamily="34" charset="0"/>
              </a:rPr>
              <a:t>Religare</a:t>
            </a:r>
            <a:r>
              <a:rPr lang="en-US" kern="0" dirty="0" smtClean="0">
                <a:latin typeface="Arial" panose="020B0604020202020204" pitchFamily="34" charset="0"/>
                <a:cs typeface="Arial" panose="020B0604020202020204" pitchFamily="34" charset="0"/>
              </a:rPr>
              <a:t> Enterprises, Apollo Hospitals Enterprise, </a:t>
            </a:r>
            <a:r>
              <a:rPr lang="en-US" kern="0" dirty="0" err="1" smtClean="0">
                <a:latin typeface="Arial" panose="020B0604020202020204" pitchFamily="34" charset="0"/>
                <a:cs typeface="Arial" panose="020B0604020202020204" pitchFamily="34" charset="0"/>
              </a:rPr>
              <a:t>Nicco</a:t>
            </a:r>
            <a:r>
              <a:rPr lang="en-US" kern="0" dirty="0" smtClean="0">
                <a:latin typeface="Arial" panose="020B0604020202020204" pitchFamily="34" charset="0"/>
                <a:cs typeface="Arial" panose="020B0604020202020204" pitchFamily="34" charset="0"/>
              </a:rPr>
              <a:t> Group, Bharti Enterprises, </a:t>
            </a:r>
            <a:r>
              <a:rPr lang="en-US" kern="0" dirty="0" err="1" smtClean="0">
                <a:latin typeface="Arial" panose="020B0604020202020204" pitchFamily="34" charset="0"/>
                <a:cs typeface="Arial" panose="020B0604020202020204" pitchFamily="34" charset="0"/>
              </a:rPr>
              <a:t>Haitong</a:t>
            </a:r>
            <a:r>
              <a:rPr lang="en-US" kern="0" dirty="0" smtClean="0">
                <a:latin typeface="Arial" panose="020B0604020202020204" pitchFamily="34" charset="0"/>
                <a:cs typeface="Arial" panose="020B0604020202020204" pitchFamily="34" charset="0"/>
              </a:rPr>
              <a:t> Bank Portugal and Hero MotoCorp, among several others. Alongside private sector representatives, ministers from both sides took part in the </a:t>
            </a:r>
            <a:r>
              <a:rPr lang="en-US" kern="0" dirty="0" err="1" smtClean="0">
                <a:latin typeface="Arial" panose="020B0604020202020204" pitchFamily="34" charset="0"/>
                <a:cs typeface="Arial" panose="020B0604020202020204" pitchFamily="34" charset="0"/>
              </a:rPr>
              <a:t>Horasis</a:t>
            </a:r>
            <a:r>
              <a:rPr lang="en-US" kern="0" dirty="0" smtClean="0">
                <a:latin typeface="Arial" panose="020B0604020202020204" pitchFamily="34" charset="0"/>
                <a:cs typeface="Arial" panose="020B0604020202020204" pitchFamily="34" charset="0"/>
              </a:rPr>
              <a:t> India Meeting. </a:t>
            </a:r>
          </a:p>
          <a:p>
            <a:pPr lvl="1" algn="just"/>
            <a:r>
              <a:rPr lang="en-US" kern="0" dirty="0" smtClean="0">
                <a:latin typeface="Arial" panose="020B0604020202020204" pitchFamily="34" charset="0"/>
                <a:cs typeface="Arial" panose="020B0604020202020204" pitchFamily="34" charset="0"/>
              </a:rPr>
              <a:t>Overall, the main conclusions were:</a:t>
            </a:r>
          </a:p>
          <a:p>
            <a:pPr marL="171450" lvl="1" indent="-171450" algn="just">
              <a:buFont typeface="Arial" panose="020B0604020202020204" pitchFamily="34" charset="0"/>
              <a:buChar char="•"/>
            </a:pPr>
            <a:r>
              <a:rPr lang="en-US" kern="0" dirty="0" smtClean="0">
                <a:latin typeface="Arial" panose="020B0604020202020204" pitchFamily="34" charset="0"/>
                <a:cs typeface="Arial" panose="020B0604020202020204" pitchFamily="34" charset="0"/>
              </a:rPr>
              <a:t>India’s remarkable growth is still ‘fueled’ by external sources;</a:t>
            </a:r>
          </a:p>
          <a:p>
            <a:pPr marL="171450" lvl="1" indent="-171450" algn="just">
              <a:buFont typeface="Arial" panose="020B0604020202020204" pitchFamily="34" charset="0"/>
              <a:buChar char="•"/>
            </a:pPr>
            <a:r>
              <a:rPr lang="en-US" kern="0" dirty="0" smtClean="0">
                <a:latin typeface="Arial" panose="020B0604020202020204" pitchFamily="34" charset="0"/>
                <a:cs typeface="Arial" panose="020B0604020202020204" pitchFamily="34" charset="0"/>
              </a:rPr>
              <a:t>Inclusive growth and how there are still challenges to be addressed;</a:t>
            </a:r>
          </a:p>
          <a:p>
            <a:pPr marL="171450" lvl="1" indent="-171450" algn="just">
              <a:buFont typeface="Arial" panose="020B0604020202020204" pitchFamily="34" charset="0"/>
              <a:buChar char="•"/>
            </a:pPr>
            <a:r>
              <a:rPr lang="en-US" kern="0" dirty="0" smtClean="0">
                <a:latin typeface="Arial" panose="020B0604020202020204" pitchFamily="34" charset="0"/>
                <a:cs typeface="Arial" panose="020B0604020202020204" pitchFamily="34" charset="0"/>
              </a:rPr>
              <a:t>Increase the promotion of good things happening in India;</a:t>
            </a:r>
          </a:p>
          <a:p>
            <a:pPr marL="171450" lvl="1" indent="-171450" algn="just">
              <a:buFont typeface="Arial" panose="020B0604020202020204" pitchFamily="34" charset="0"/>
              <a:buChar char="•"/>
            </a:pPr>
            <a:r>
              <a:rPr lang="en-US" kern="0" dirty="0" smtClean="0">
                <a:latin typeface="Arial" panose="020B0604020202020204" pitchFamily="34" charset="0"/>
                <a:cs typeface="Arial" panose="020B0604020202020204" pitchFamily="34" charset="0"/>
              </a:rPr>
              <a:t>India requires better governance </a:t>
            </a:r>
            <a:endParaRPr lang="en-US" kern="0" dirty="0">
              <a:latin typeface="Arial" panose="020B0604020202020204" pitchFamily="34" charset="0"/>
              <a:cs typeface="Arial" panose="020B0604020202020204" pitchFamily="34" charset="0"/>
            </a:endParaRPr>
          </a:p>
          <a:p>
            <a:pPr lvl="1" algn="just"/>
            <a:r>
              <a:rPr lang="en-US" kern="0" dirty="0" smtClean="0">
                <a:latin typeface="Arial" panose="020B0604020202020204" pitchFamily="34" charset="0"/>
                <a:cs typeface="Arial" panose="020B0604020202020204" pitchFamily="34" charset="0"/>
              </a:rPr>
              <a:t>Regarding </a:t>
            </a:r>
            <a:r>
              <a:rPr lang="en-US" kern="0" dirty="0">
                <a:latin typeface="Arial" panose="020B0604020202020204" pitchFamily="34" charset="0"/>
                <a:cs typeface="Arial" panose="020B0604020202020204" pitchFamily="34" charset="0"/>
              </a:rPr>
              <a:t>the relationship between India and </a:t>
            </a:r>
            <a:r>
              <a:rPr lang="en-US" kern="0" dirty="0" smtClean="0">
                <a:latin typeface="Arial" panose="020B0604020202020204" pitchFamily="34" charset="0"/>
                <a:cs typeface="Arial" panose="020B0604020202020204" pitchFamily="34" charset="0"/>
              </a:rPr>
              <a:t>Portugal, although being some way from its full potential, as stated by Mr. V.K. Singh, the Minister of external affairs and overseas India affairs, there is a cultural and historical link as well as shared values. There are plans to transform these ties into specific initiatives, and </a:t>
            </a:r>
            <a:r>
              <a:rPr lang="en-US" kern="0" dirty="0">
                <a:latin typeface="Arial" panose="020B0604020202020204" pitchFamily="34" charset="0"/>
                <a:cs typeface="Arial" panose="020B0604020202020204" pitchFamily="34" charset="0"/>
              </a:rPr>
              <a:t>examples were given of </a:t>
            </a:r>
            <a:r>
              <a:rPr lang="en-US" kern="0" dirty="0" smtClean="0">
                <a:latin typeface="Arial" panose="020B0604020202020204" pitchFamily="34" charset="0"/>
                <a:cs typeface="Arial" panose="020B0604020202020204" pitchFamily="34" charset="0"/>
              </a:rPr>
              <a:t>Portuguese companies already investing in India, in several sectors, mostly in partnership with Indian companies.</a:t>
            </a:r>
          </a:p>
        </p:txBody>
      </p:sp>
      <p:cxnSp>
        <p:nvCxnSpPr>
          <p:cNvPr id="5" name="Straight Connector 4"/>
          <p:cNvCxnSpPr/>
          <p:nvPr/>
        </p:nvCxnSpPr>
        <p:spPr bwMode="auto">
          <a:xfrm flipV="1">
            <a:off x="622068" y="2026520"/>
            <a:ext cx="2606165" cy="1"/>
          </a:xfrm>
          <a:prstGeom prst="line">
            <a:avLst/>
          </a:prstGeom>
          <a:ln/>
          <a:extLst/>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bwMode="auto">
          <a:xfrm flipV="1">
            <a:off x="3601497" y="1864596"/>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65</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94" y="5725911"/>
            <a:ext cx="2457450" cy="18573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204" y="7474757"/>
            <a:ext cx="2190750" cy="1466850"/>
          </a:xfrm>
          <a:prstGeom prst="rect">
            <a:avLst/>
          </a:prstGeom>
        </p:spPr>
      </p:pic>
      <p:sp>
        <p:nvSpPr>
          <p:cNvPr id="12" name="TextBox 11"/>
          <p:cNvSpPr txBox="1"/>
          <p:nvPr/>
        </p:nvSpPr>
        <p:spPr>
          <a:xfrm>
            <a:off x="724694" y="7598647"/>
            <a:ext cx="559449"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EYInterstate Light" panose="02000506000000020004" pitchFamily="2" charset="0"/>
              </a:rPr>
              <a:t>Source: </a:t>
            </a:r>
            <a:r>
              <a:rPr lang="en-US" sz="700" dirty="0" err="1" smtClean="0">
                <a:solidFill>
                  <a:srgbClr val="000000"/>
                </a:solidFill>
                <a:latin typeface="EYInterstate Light" panose="02000506000000020004" pitchFamily="2" charset="0"/>
              </a:rPr>
              <a:t>Visão</a:t>
            </a:r>
            <a:endParaRPr lang="en-US" sz="700" dirty="0" smtClean="0">
              <a:solidFill>
                <a:srgbClr val="000000"/>
              </a:solidFill>
              <a:latin typeface="EYInterstate Light" panose="02000506000000020004" pitchFamily="2" charset="0"/>
            </a:endParaRPr>
          </a:p>
        </p:txBody>
      </p:sp>
      <p:sp>
        <p:nvSpPr>
          <p:cNvPr id="14" name="TextBox 13"/>
          <p:cNvSpPr txBox="1"/>
          <p:nvPr/>
        </p:nvSpPr>
        <p:spPr>
          <a:xfrm>
            <a:off x="3809204" y="8994814"/>
            <a:ext cx="806311" cy="128497"/>
          </a:xfrm>
          <a:prstGeom prst="rect">
            <a:avLst/>
          </a:prstGeom>
          <a:noFill/>
        </p:spPr>
        <p:txBody>
          <a:bodyPr wrap="none" lIns="0" tIns="36576" rIns="0" bIns="0" rtlCol="0">
            <a:spAutoFit/>
          </a:bodyPr>
          <a:lstStyle/>
          <a:p>
            <a:pPr>
              <a:lnSpc>
                <a:spcPct val="85000"/>
              </a:lnSpc>
              <a:spcAft>
                <a:spcPts val="600"/>
              </a:spcAft>
              <a:buClr>
                <a:srgbClr val="FFE600"/>
              </a:buClr>
              <a:buSzPct val="70000"/>
            </a:pPr>
            <a:r>
              <a:rPr lang="en-US" sz="700" dirty="0" smtClean="0">
                <a:solidFill>
                  <a:srgbClr val="000000"/>
                </a:solidFill>
                <a:latin typeface="EYInterstate Light" panose="02000506000000020004" pitchFamily="2" charset="0"/>
              </a:rPr>
              <a:t>Source: Horasis.org</a:t>
            </a:r>
          </a:p>
        </p:txBody>
      </p:sp>
      <p:sp>
        <p:nvSpPr>
          <p:cNvPr id="15" name="Text Placeholder 6"/>
          <p:cNvSpPr txBox="1">
            <a:spLocks/>
          </p:cNvSpPr>
          <p:nvPr/>
        </p:nvSpPr>
        <p:spPr>
          <a:xfrm>
            <a:off x="571500" y="7819618"/>
            <a:ext cx="2928934" cy="1718083"/>
          </a:xfrm>
          <a:prstGeom prst="rect">
            <a:avLst/>
          </a:prstGeom>
          <a:ln w="12700">
            <a:solidFill>
              <a:schemeClr val="accent2"/>
            </a:solidFill>
          </a:ln>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7313" lvl="1" indent="0" algn="just"/>
            <a:r>
              <a:rPr lang="en-US" b="1" kern="0" dirty="0">
                <a:latin typeface="Arial" panose="020B0604020202020204" pitchFamily="34" charset="0"/>
                <a:cs typeface="Arial" panose="020B0604020202020204" pitchFamily="34" charset="0"/>
              </a:rPr>
              <a:t>There are currently several Portuguese </a:t>
            </a:r>
            <a:r>
              <a:rPr lang="en-US" b="1" kern="0" dirty="0" smtClean="0">
                <a:latin typeface="Arial" panose="020B0604020202020204" pitchFamily="34" charset="0"/>
                <a:cs typeface="Arial" panose="020B0604020202020204" pitchFamily="34" charset="0"/>
              </a:rPr>
              <a:t>companies investing in India, such as:</a:t>
            </a:r>
          </a:p>
          <a:p>
            <a:pPr marL="95250" lvl="1" indent="-95250" algn="just">
              <a:buClr>
                <a:schemeClr val="accent2"/>
              </a:buClr>
              <a:buSzPct val="75000"/>
              <a:buFont typeface="Arial" panose="020B0604020202020204" pitchFamily="34" charset="0"/>
              <a:buChar char="•"/>
            </a:pPr>
            <a:r>
              <a:rPr lang="en-US" kern="0" dirty="0" smtClean="0">
                <a:latin typeface="Arial" panose="020B0604020202020204" pitchFamily="34" charset="0"/>
                <a:cs typeface="Arial" panose="020B0604020202020204" pitchFamily="34" charset="0"/>
              </a:rPr>
              <a:t>Brisa through </a:t>
            </a:r>
            <a:r>
              <a:rPr lang="en-US" kern="0" dirty="0" err="1" smtClean="0">
                <a:latin typeface="Arial" panose="020B0604020202020204" pitchFamily="34" charset="0"/>
                <a:cs typeface="Arial" panose="020B0604020202020204" pitchFamily="34" charset="0"/>
              </a:rPr>
              <a:t>Ezeeway</a:t>
            </a:r>
            <a:r>
              <a:rPr lang="en-US" kern="0" dirty="0" smtClean="0">
                <a:latin typeface="Arial" panose="020B0604020202020204" pitchFamily="34" charset="0"/>
                <a:cs typeface="Arial" panose="020B0604020202020204" pitchFamily="34" charset="0"/>
              </a:rPr>
              <a:t> (infrastructures concession);</a:t>
            </a:r>
          </a:p>
          <a:p>
            <a:pPr marL="95250" lvl="1" indent="-95250" algn="just">
              <a:buClr>
                <a:schemeClr val="accent2"/>
              </a:buClr>
              <a:buSzPct val="75000"/>
              <a:buFont typeface="Arial" panose="020B0604020202020204" pitchFamily="34" charset="0"/>
              <a:buChar char="•"/>
            </a:pPr>
            <a:r>
              <a:rPr lang="en-US" kern="0" dirty="0" err="1" smtClean="0">
                <a:latin typeface="Arial" panose="020B0604020202020204" pitchFamily="34" charset="0"/>
                <a:cs typeface="Arial" panose="020B0604020202020204" pitchFamily="34" charset="0"/>
              </a:rPr>
              <a:t>Efacec</a:t>
            </a:r>
            <a:r>
              <a:rPr lang="en-US" kern="0" dirty="0" smtClean="0">
                <a:latin typeface="Arial" panose="020B0604020202020204" pitchFamily="34" charset="0"/>
                <a:cs typeface="Arial" panose="020B0604020202020204" pitchFamily="34" charset="0"/>
              </a:rPr>
              <a:t> (energy sector);</a:t>
            </a:r>
          </a:p>
          <a:p>
            <a:pPr marL="95250" lvl="1" indent="-95250" algn="just">
              <a:buClr>
                <a:schemeClr val="accent2"/>
              </a:buClr>
              <a:buSzPct val="75000"/>
              <a:buFont typeface="Arial" panose="020B0604020202020204" pitchFamily="34" charset="0"/>
              <a:buChar char="•"/>
            </a:pPr>
            <a:r>
              <a:rPr lang="en-US" kern="0" dirty="0" err="1" smtClean="0">
                <a:latin typeface="Arial" panose="020B0604020202020204" pitchFamily="34" charset="0"/>
                <a:cs typeface="Arial" panose="020B0604020202020204" pitchFamily="34" charset="0"/>
              </a:rPr>
              <a:t>Visabeira’s</a:t>
            </a:r>
            <a:r>
              <a:rPr lang="en-US" kern="0" dirty="0" smtClean="0">
                <a:latin typeface="Arial" panose="020B0604020202020204" pitchFamily="34" charset="0"/>
                <a:cs typeface="Arial" panose="020B0604020202020204" pitchFamily="34" charset="0"/>
              </a:rPr>
              <a:t> Vista Alegre (high quality porcelain stores);</a:t>
            </a:r>
          </a:p>
          <a:p>
            <a:pPr marL="95250" lvl="1" indent="-95250" algn="just">
              <a:buClr>
                <a:schemeClr val="accent2"/>
              </a:buClr>
              <a:buSzPct val="75000"/>
              <a:buFont typeface="Arial" panose="020B0604020202020204" pitchFamily="34" charset="0"/>
              <a:buChar char="•"/>
            </a:pPr>
            <a:r>
              <a:rPr lang="en-US" kern="0" dirty="0" smtClean="0">
                <a:latin typeface="Arial" panose="020B0604020202020204" pitchFamily="34" charset="0"/>
                <a:cs typeface="Arial" panose="020B0604020202020204" pitchFamily="34" charset="0"/>
              </a:rPr>
              <a:t>Sonae SR’s </a:t>
            </a:r>
            <a:r>
              <a:rPr lang="en-US" kern="0" dirty="0" err="1" smtClean="0">
                <a:latin typeface="Arial" panose="020B0604020202020204" pitchFamily="34" charset="0"/>
                <a:cs typeface="Arial" panose="020B0604020202020204" pitchFamily="34" charset="0"/>
              </a:rPr>
              <a:t>Sportzone</a:t>
            </a:r>
            <a:r>
              <a:rPr lang="en-US" kern="0" dirty="0" smtClean="0">
                <a:latin typeface="Arial" panose="020B0604020202020204" pitchFamily="34" charset="0"/>
                <a:cs typeface="Arial" panose="020B0604020202020204" pitchFamily="34" charset="0"/>
              </a:rPr>
              <a:t> in partnership with Tata group (Sport stores chain);</a:t>
            </a:r>
          </a:p>
          <a:p>
            <a:pPr marL="95250" lvl="1" indent="-95250" algn="just">
              <a:buClr>
                <a:schemeClr val="accent2"/>
              </a:buClr>
              <a:buSzPct val="75000"/>
              <a:buFont typeface="Arial" panose="020B0604020202020204" pitchFamily="34" charset="0"/>
              <a:buChar char="•"/>
            </a:pPr>
            <a:r>
              <a:rPr lang="en-US" kern="0" dirty="0" err="1" smtClean="0">
                <a:latin typeface="Arial" panose="020B0604020202020204" pitchFamily="34" charset="0"/>
                <a:cs typeface="Arial" panose="020B0604020202020204" pitchFamily="34" charset="0"/>
              </a:rPr>
              <a:t>Vivafit</a:t>
            </a:r>
            <a:r>
              <a:rPr lang="en-US" kern="0" dirty="0" smtClean="0">
                <a:latin typeface="Arial" panose="020B0604020202020204" pitchFamily="34" charset="0"/>
                <a:cs typeface="Arial" panose="020B0604020202020204" pitchFamily="34" charset="0"/>
              </a:rPr>
              <a:t> (gyms franchise).</a:t>
            </a:r>
            <a:endParaRPr lang="en-US"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06493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5782" y="502492"/>
            <a:ext cx="5750756" cy="984996"/>
          </a:xfrm>
        </p:spPr>
        <p:txBody>
          <a:bodyPr anchor="t">
            <a:normAutofit fontScale="90000"/>
          </a:bodyPr>
          <a:lstStyle/>
          <a:p>
            <a:r>
              <a:rPr lang="en-US" sz="2200" dirty="0">
                <a:latin typeface="Arial" panose="020B0604020202020204" pitchFamily="34" charset="0"/>
                <a:cs typeface="Arial" panose="020B0604020202020204" pitchFamily="34" charset="0"/>
              </a:rPr>
              <a:t>Investor’s guide and business development</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Opportunities and threats in Portugal</a:t>
            </a:r>
            <a:endParaRPr lang="pt-PT" sz="2200" dirty="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22066" y="2106132"/>
            <a:ext cx="2606165" cy="1"/>
          </a:xfrm>
          <a:prstGeom prst="line">
            <a:avLst/>
          </a:prstGeom>
          <a:ln/>
          <a:extLst/>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bwMode="auto">
          <a:xfrm flipV="1">
            <a:off x="3691731" y="5029125"/>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66</a:t>
            </a:fld>
            <a:endParaRPr lang="en-US" dirty="0"/>
          </a:p>
        </p:txBody>
      </p:sp>
      <p:sp>
        <p:nvSpPr>
          <p:cNvPr id="10" name="Text Placeholder 6"/>
          <p:cNvSpPr txBox="1">
            <a:spLocks/>
          </p:cNvSpPr>
          <p:nvPr/>
        </p:nvSpPr>
        <p:spPr>
          <a:xfrm>
            <a:off x="555782" y="1868696"/>
            <a:ext cx="2808288" cy="722087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sz="1100" kern="0" dirty="0" smtClean="0">
                <a:latin typeface="Arial" panose="020B0604020202020204" pitchFamily="34" charset="0"/>
                <a:cs typeface="Arial" panose="020B0604020202020204" pitchFamily="34" charset="0"/>
              </a:rPr>
              <a:t>Opportunities</a:t>
            </a:r>
            <a:endParaRPr lang="en-US" kern="0" dirty="0" smtClean="0">
              <a:latin typeface="Arial" panose="020B0604020202020204" pitchFamily="34" charset="0"/>
              <a:cs typeface="Arial" panose="020B0604020202020204" pitchFamily="34" charset="0"/>
            </a:endParaRPr>
          </a:p>
          <a:p>
            <a:pPr marL="85725" lvl="1" indent="0">
              <a:buClr>
                <a:srgbClr val="808080"/>
              </a:buClr>
              <a:buSzPct val="70000"/>
            </a:pPr>
            <a:r>
              <a:rPr lang="en-US" b="1" dirty="0" smtClean="0">
                <a:latin typeface="Arial" panose="020B0604020202020204" pitchFamily="34" charset="0"/>
                <a:cs typeface="Arial" panose="020B0604020202020204" pitchFamily="34" charset="0"/>
              </a:rPr>
              <a:t>Economic recovery - </a:t>
            </a:r>
            <a:r>
              <a:rPr lang="en-US" dirty="0" smtClean="0">
                <a:latin typeface="Arial" panose="020B0604020202020204" pitchFamily="34" charset="0"/>
                <a:cs typeface="Arial" panose="020B0604020202020204" pitchFamily="34" charset="0"/>
              </a:rPr>
              <a:t>main growth driver will be represented by exports:</a:t>
            </a:r>
          </a:p>
          <a:p>
            <a:pPr marL="357188" lvl="1" indent="-87313" algn="just">
              <a:tabLst>
                <a:tab pos="87313" algn="l"/>
              </a:tabLst>
            </a:pPr>
            <a:r>
              <a:rPr lang="en-US" dirty="0" smtClean="0">
                <a:latin typeface="Arial" panose="020B0604020202020204" pitchFamily="34" charset="0"/>
                <a:cs typeface="Arial" panose="020B0604020202020204" pitchFamily="34" charset="0"/>
              </a:rPr>
              <a:t>• Unemployment in 2015 was at 12.4% (from 16.2% in 2013); GDP growth is forecasted to remain at 1.5% in 2018 (1.5% in 2015)</a:t>
            </a:r>
          </a:p>
          <a:p>
            <a:pPr marL="357188" lvl="1" indent="-87313" algn="just">
              <a:tabLst>
                <a:tab pos="87313" algn="l"/>
              </a:tabLst>
            </a:pPr>
            <a:r>
              <a:rPr lang="en-US" dirty="0" smtClean="0">
                <a:latin typeface="Arial" panose="020B0604020202020204" pitchFamily="34" charset="0"/>
                <a:cs typeface="Arial" panose="020B0604020202020204" pitchFamily="34" charset="0"/>
              </a:rPr>
              <a:t>• Exports growth was of 5.1% in 2015 and is estimated to reach 6.4% in 2017</a:t>
            </a:r>
          </a:p>
          <a:p>
            <a:pPr marL="87313" lvl="1" indent="0" algn="just">
              <a:tabLst>
                <a:tab pos="266700" algn="l"/>
              </a:tabLst>
            </a:pPr>
            <a:r>
              <a:rPr lang="en-US" b="1" dirty="0" smtClean="0">
                <a:latin typeface="Arial" panose="020B0604020202020204" pitchFamily="34" charset="0"/>
                <a:cs typeface="Arial" panose="020B0604020202020204" pitchFamily="34" charset="0"/>
              </a:rPr>
              <a:t>Correction of structural imbalances</a:t>
            </a:r>
          </a:p>
          <a:p>
            <a:pPr marL="357188" lvl="1" indent="-87313" algn="just">
              <a:tabLst>
                <a:tab pos="87313" algn="l"/>
              </a:tabLst>
            </a:pPr>
            <a:r>
              <a:rPr lang="en-US" dirty="0" smtClean="0">
                <a:latin typeface="Arial" panose="020B0604020202020204" pitchFamily="34" charset="0"/>
                <a:cs typeface="Arial" panose="020B0604020202020204" pitchFamily="34" charset="0"/>
              </a:rPr>
              <a:t>• Portugal already has an external balance surplus (2.5% of GDP in 2015) and has been reducing the fiscal deficit (-2.8% of GDP in 2015)</a:t>
            </a:r>
          </a:p>
          <a:p>
            <a:pPr marL="357188" lvl="1" indent="-87313" algn="just">
              <a:tabLst>
                <a:tab pos="87313" algn="l"/>
              </a:tabLst>
            </a:pPr>
            <a:r>
              <a:rPr lang="en-US" dirty="0" smtClean="0">
                <a:latin typeface="Arial" panose="020B0604020202020204" pitchFamily="34" charset="0"/>
                <a:cs typeface="Arial" panose="020B0604020202020204" pitchFamily="34" charset="0"/>
              </a:rPr>
              <a:t>• Public expenditure has been declining (from €93bn in 2010 to €85bn in 2014) and the structural fiscal balance improving (reaching -0.9% of GDP in 2015)</a:t>
            </a:r>
          </a:p>
          <a:p>
            <a:pPr marL="357188" lvl="1" indent="-261938" algn="just">
              <a:tabLst>
                <a:tab pos="87313" algn="l"/>
              </a:tabLst>
            </a:pPr>
            <a:r>
              <a:rPr lang="en-US" b="1" dirty="0" smtClean="0">
                <a:latin typeface="Arial" panose="020B0604020202020204" pitchFamily="34" charset="0"/>
                <a:cs typeface="Arial" panose="020B0604020202020204" pitchFamily="34" charset="0"/>
              </a:rPr>
              <a:t>Competitiveness</a:t>
            </a:r>
          </a:p>
          <a:p>
            <a:pPr marL="357188" lvl="1" indent="-87313" algn="just">
              <a:tabLst>
                <a:tab pos="87313" algn="l"/>
              </a:tabLst>
            </a:pPr>
            <a:r>
              <a:rPr lang="en-US" dirty="0">
                <a:latin typeface="Arial" panose="020B0604020202020204" pitchFamily="34" charset="0"/>
                <a:cs typeface="Arial" panose="020B0604020202020204" pitchFamily="34" charset="0"/>
              </a:rPr>
              <a:t>• Around 500 measures implemented since 2011 to improve competitiveness, in a wide range of </a:t>
            </a:r>
            <a:r>
              <a:rPr lang="en-US" dirty="0" smtClean="0">
                <a:latin typeface="Arial" panose="020B0604020202020204" pitchFamily="34" charset="0"/>
                <a:cs typeface="Arial" panose="020B0604020202020204" pitchFamily="34" charset="0"/>
              </a:rPr>
              <a:t>areas including ax </a:t>
            </a:r>
            <a:r>
              <a:rPr lang="en-US" dirty="0">
                <a:latin typeface="Arial" panose="020B0604020202020204" pitchFamily="34" charset="0"/>
                <a:cs typeface="Arial" panose="020B0604020202020204" pitchFamily="34" charset="0"/>
              </a:rPr>
              <a:t>policy, labor market, </a:t>
            </a:r>
            <a:r>
              <a:rPr lang="en-US" dirty="0" smtClean="0">
                <a:latin typeface="Arial" panose="020B0604020202020204" pitchFamily="34" charset="0"/>
                <a:cs typeface="Arial" panose="020B0604020202020204" pitchFamily="34" charset="0"/>
              </a:rPr>
              <a:t>justice.</a:t>
            </a:r>
            <a:endParaRPr lang="en-US" dirty="0">
              <a:latin typeface="Arial" panose="020B0604020202020204" pitchFamily="34" charset="0"/>
              <a:cs typeface="Arial" panose="020B0604020202020204" pitchFamily="34" charset="0"/>
            </a:endParaRPr>
          </a:p>
          <a:p>
            <a:pPr marL="357188" lvl="1" indent="-87313" algn="just">
              <a:tabLst>
                <a:tab pos="87313" algn="l"/>
              </a:tabLst>
            </a:pP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Cost structures very competitive and </a:t>
            </a:r>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 highly qualified work force.</a:t>
            </a:r>
            <a:endParaRPr lang="en-US" dirty="0">
              <a:latin typeface="Arial" panose="020B0604020202020204" pitchFamily="34" charset="0"/>
              <a:cs typeface="Arial" panose="020B0604020202020204" pitchFamily="34" charset="0"/>
            </a:endParaRPr>
          </a:p>
          <a:p>
            <a:pPr marL="357188" lvl="1" indent="-261938" algn="just">
              <a:tabLst>
                <a:tab pos="87313" algn="l"/>
              </a:tabLst>
            </a:pPr>
            <a:r>
              <a:rPr lang="en-US" b="1" dirty="0" smtClean="0">
                <a:latin typeface="Arial" panose="020B0604020202020204" pitchFamily="34" charset="0"/>
                <a:cs typeface="Arial" panose="020B0604020202020204" pitchFamily="34" charset="0"/>
              </a:rPr>
              <a:t>Regulation</a:t>
            </a:r>
          </a:p>
          <a:p>
            <a:pPr marL="357188" lvl="1" indent="-87313" algn="just">
              <a:tabLst>
                <a:tab pos="87313" algn="l"/>
              </a:tabLst>
            </a:pPr>
            <a:r>
              <a:rPr lang="en-US" dirty="0" smtClean="0">
                <a:latin typeface="Arial" panose="020B0604020202020204" pitchFamily="34" charset="0"/>
                <a:cs typeface="Arial" panose="020B0604020202020204" pitchFamily="34" charset="0"/>
              </a:rPr>
              <a:t>• Portugal was in the top 10 of least restrictive countries, according to OECD (2013)</a:t>
            </a:r>
          </a:p>
          <a:p>
            <a:pPr marL="357188" lvl="1" indent="-261938" algn="just">
              <a:tabLst>
                <a:tab pos="87313" algn="l"/>
              </a:tabLst>
            </a:pPr>
            <a:r>
              <a:rPr lang="en-US" b="1" dirty="0" smtClean="0">
                <a:latin typeface="Arial" panose="020B0604020202020204" pitchFamily="34" charset="0"/>
                <a:cs typeface="Arial" panose="020B0604020202020204" pitchFamily="34" charset="0"/>
              </a:rPr>
              <a:t>Openness to foreign investors</a:t>
            </a:r>
            <a:endParaRPr lang="en-US" dirty="0" smtClean="0">
              <a:latin typeface="Arial" panose="020B0604020202020204" pitchFamily="34" charset="0"/>
              <a:cs typeface="Arial" panose="020B0604020202020204" pitchFamily="34" charset="0"/>
            </a:endParaRPr>
          </a:p>
          <a:p>
            <a:pPr marL="357188" lvl="1" indent="-87313" algn="just">
              <a:tabLst>
                <a:tab pos="87313" algn="l"/>
              </a:tabLst>
            </a:pPr>
            <a:r>
              <a:rPr lang="en-US" dirty="0" smtClean="0">
                <a:latin typeface="Arial" panose="020B0604020202020204" pitchFamily="34" charset="0"/>
                <a:cs typeface="Arial" panose="020B0604020202020204" pitchFamily="34" charset="0"/>
              </a:rPr>
              <a:t>• Privatizations of some major players leading to transaction of EDP (energy), REN (energy transmission), ANA (airport concession) or EGF (waste management)</a:t>
            </a:r>
          </a:p>
          <a:p>
            <a:pPr marL="92075" lvl="1" indent="0" algn="just">
              <a:tabLst>
                <a:tab pos="87313" algn="l"/>
              </a:tabLst>
            </a:pPr>
            <a:r>
              <a:rPr lang="en-US" b="1" dirty="0" smtClean="0">
                <a:latin typeface="Arial" panose="020B0604020202020204" pitchFamily="34" charset="0"/>
                <a:cs typeface="Arial" panose="020B0604020202020204" pitchFamily="34" charset="0"/>
              </a:rPr>
              <a:t>Support offered to start-ups will boost innovation in a few years</a:t>
            </a:r>
          </a:p>
          <a:p>
            <a:pPr marL="355600" lvl="1" indent="-88900" algn="just">
              <a:tabLst>
                <a:tab pos="355600" algn="l"/>
                <a:tab pos="358775" algn="l"/>
              </a:tabLst>
            </a:pPr>
            <a:r>
              <a:rPr lang="en-US" dirty="0" smtClean="0">
                <a:latin typeface="Arial" panose="020B0604020202020204" pitchFamily="34" charset="0"/>
                <a:cs typeface="Arial" panose="020B0604020202020204" pitchFamily="34" charset="0"/>
              </a:rPr>
              <a:t> • Web Summit, the biggest global event in the area of entrepreneurship and technology, hosted in Portugal 2016 (2017 and 2018).</a:t>
            </a:r>
          </a:p>
          <a:p>
            <a:pPr marL="355600" lvl="1" indent="-88900" algn="just">
              <a:tabLst>
                <a:tab pos="355600" algn="l"/>
                <a:tab pos="358775" algn="l"/>
              </a:tabLst>
            </a:pPr>
            <a:r>
              <a:rPr lang="en-US" dirty="0" smtClean="0">
                <a:latin typeface="Arial" panose="020B0604020202020204" pitchFamily="34" charset="0"/>
                <a:cs typeface="Arial" panose="020B0604020202020204" pitchFamily="34" charset="0"/>
              </a:rPr>
              <a:t>• €200m governmental fund to support start-ups</a:t>
            </a:r>
          </a:p>
          <a:p>
            <a:pPr marL="355600" lvl="1" indent="-88900" algn="just">
              <a:tabLst>
                <a:tab pos="355600" algn="l"/>
                <a:tab pos="358775" algn="l"/>
              </a:tabLst>
            </a:pPr>
            <a:r>
              <a:rPr lang="en-US" dirty="0" smtClean="0">
                <a:latin typeface="Arial" panose="020B0604020202020204" pitchFamily="34" charset="0"/>
                <a:cs typeface="Arial" panose="020B0604020202020204" pitchFamily="34" charset="0"/>
              </a:rPr>
              <a:t>• increased number of hubs, accelerators and co-working spaces</a:t>
            </a:r>
          </a:p>
          <a:p>
            <a:pPr marL="0" lvl="2" indent="0" algn="just">
              <a:buNone/>
            </a:pPr>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14" name="Text Placeholder 6"/>
          <p:cNvSpPr txBox="1">
            <a:spLocks/>
          </p:cNvSpPr>
          <p:nvPr/>
        </p:nvSpPr>
        <p:spPr>
          <a:xfrm>
            <a:off x="3588484" y="4804831"/>
            <a:ext cx="2808288" cy="4279078"/>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sz="1100" kern="0" dirty="0" smtClean="0">
                <a:latin typeface="Arial" panose="020B0604020202020204" pitchFamily="34" charset="0"/>
                <a:cs typeface="Arial" panose="020B0604020202020204" pitchFamily="34" charset="0"/>
              </a:rPr>
              <a:t>Threats</a:t>
            </a:r>
            <a:endParaRPr lang="en-US" kern="0" dirty="0" smtClean="0">
              <a:latin typeface="Arial" panose="020B0604020202020204" pitchFamily="34" charset="0"/>
              <a:cs typeface="Arial" panose="020B0604020202020204" pitchFamily="34" charset="0"/>
            </a:endParaRPr>
          </a:p>
          <a:p>
            <a:pPr marL="87313" lvl="1" indent="0" algn="just"/>
            <a:r>
              <a:rPr lang="en-US" b="1" kern="0" dirty="0" smtClean="0">
                <a:latin typeface="Arial" panose="020B0604020202020204" pitchFamily="34" charset="0"/>
                <a:cs typeface="Arial" panose="020B0604020202020204" pitchFamily="34" charset="0"/>
              </a:rPr>
              <a:t>Decrease in population</a:t>
            </a:r>
          </a:p>
          <a:p>
            <a:pPr marL="266700" lvl="1" indent="-88900" algn="just"/>
            <a:r>
              <a:rPr lang="en-US" dirty="0" smtClean="0">
                <a:latin typeface="Arial" panose="020B0604020202020204" pitchFamily="34" charset="0"/>
                <a:cs typeface="Arial" panose="020B0604020202020204" pitchFamily="34" charset="0"/>
              </a:rPr>
              <a:t>• According to the </a:t>
            </a:r>
            <a:r>
              <a:rPr lang="en-US" dirty="0" err="1" smtClean="0">
                <a:latin typeface="Arial" panose="020B0604020202020204" pitchFamily="34" charset="0"/>
                <a:cs typeface="Arial" panose="020B0604020202020204" pitchFamily="34" charset="0"/>
              </a:rPr>
              <a:t>Euromonitor</a:t>
            </a:r>
            <a:r>
              <a:rPr lang="en-US" dirty="0" smtClean="0">
                <a:latin typeface="Arial" panose="020B0604020202020204" pitchFamily="34" charset="0"/>
                <a:cs typeface="Arial" panose="020B0604020202020204" pitchFamily="34" charset="0"/>
              </a:rPr>
              <a:t>, by 2030 ,the Portuguese population will fall to 9.6 million</a:t>
            </a:r>
            <a:endParaRPr lang="en-US" kern="0" dirty="0" smtClean="0">
              <a:latin typeface="Arial" panose="020B0604020202020204" pitchFamily="34" charset="0"/>
              <a:cs typeface="Arial" panose="020B0604020202020204" pitchFamily="34" charset="0"/>
            </a:endParaRPr>
          </a:p>
          <a:p>
            <a:pPr marL="177800" lvl="1" indent="-90488" algn="just"/>
            <a:r>
              <a:rPr lang="en-US" b="1" kern="0" dirty="0" smtClean="0">
                <a:latin typeface="Arial" panose="020B0604020202020204" pitchFamily="34" charset="0"/>
                <a:cs typeface="Arial" panose="020B0604020202020204" pitchFamily="34" charset="0"/>
              </a:rPr>
              <a:t>Small size of domestic market</a:t>
            </a:r>
          </a:p>
          <a:p>
            <a:pPr marL="361950" lvl="1" indent="-184150" algn="just">
              <a:tabLst>
                <a:tab pos="177800" algn="l"/>
                <a:tab pos="361950" algn="l"/>
              </a:tabLst>
            </a:pPr>
            <a:r>
              <a:rPr lang="en-US" dirty="0" smtClean="0">
                <a:latin typeface="Arial" panose="020B0604020202020204" pitchFamily="34" charset="0"/>
                <a:cs typeface="Arial" panose="020B0604020202020204" pitchFamily="34" charset="0"/>
              </a:rPr>
              <a:t>• Portuguese domestic market is not as  significant as other European markets</a:t>
            </a:r>
            <a:endParaRPr lang="en-US" b="1" kern="0" dirty="0" smtClean="0">
              <a:latin typeface="Arial" panose="020B0604020202020204" pitchFamily="34" charset="0"/>
              <a:cs typeface="Arial" panose="020B0604020202020204" pitchFamily="34" charset="0"/>
            </a:endParaRPr>
          </a:p>
          <a:p>
            <a:pPr marL="177800" lvl="1" indent="-90488" algn="just"/>
            <a:r>
              <a:rPr lang="en-US" b="1" kern="0" dirty="0" smtClean="0">
                <a:latin typeface="Arial" panose="020B0604020202020204" pitchFamily="34" charset="0"/>
                <a:cs typeface="Arial" panose="020B0604020202020204" pitchFamily="34" charset="0"/>
              </a:rPr>
              <a:t>Modest growth of Portuguese economy</a:t>
            </a:r>
            <a:endParaRPr lang="en-US" b="1" kern="0" dirty="0">
              <a:latin typeface="Arial" panose="020B0604020202020204" pitchFamily="34" charset="0"/>
              <a:cs typeface="Arial" panose="020B0604020202020204" pitchFamily="34" charset="0"/>
            </a:endParaRPr>
          </a:p>
          <a:p>
            <a:pPr marL="266700" lvl="1" indent="-88900" algn="just">
              <a:tabLst>
                <a:tab pos="266700" algn="l"/>
              </a:tabLst>
            </a:pPr>
            <a:r>
              <a:rPr lang="en-US" dirty="0" smtClean="0">
                <a:latin typeface="Arial" panose="020B0604020202020204" pitchFamily="34" charset="0"/>
                <a:cs typeface="Arial" panose="020B0604020202020204" pitchFamily="34" charset="0"/>
              </a:rPr>
              <a:t>• Despite showing positive growing signs after the 2008 financial crisis, Portugal’s growth is still low</a:t>
            </a:r>
            <a:endParaRPr lang="en-US" kern="0" dirty="0">
              <a:latin typeface="Arial" panose="020B0604020202020204" pitchFamily="34" charset="0"/>
              <a:cs typeface="Arial" panose="020B0604020202020204" pitchFamily="34" charset="0"/>
            </a:endParaRPr>
          </a:p>
          <a:p>
            <a:pPr marL="87313" lvl="1" indent="0" algn="just"/>
            <a:r>
              <a:rPr lang="en-US" b="1" kern="0" dirty="0" smtClean="0">
                <a:latin typeface="Arial" panose="020B0604020202020204" pitchFamily="34" charset="0"/>
                <a:cs typeface="Arial" panose="020B0604020202020204" pitchFamily="34" charset="0"/>
              </a:rPr>
              <a:t>Political instability</a:t>
            </a:r>
          </a:p>
          <a:p>
            <a:pPr marL="266700" lvl="1" indent="-87313" algn="just"/>
            <a:r>
              <a:rPr lang="en-US" dirty="0" smtClean="0">
                <a:latin typeface="Arial" panose="020B0604020202020204" pitchFamily="34" charset="0"/>
                <a:cs typeface="Arial" panose="020B0604020202020204" pitchFamily="34" charset="0"/>
              </a:rPr>
              <a:t>• Portugal’s change in 2015 from a </a:t>
            </a:r>
            <a:r>
              <a:rPr lang="en-US" dirty="0" err="1" smtClean="0">
                <a:latin typeface="Arial" panose="020B0604020202020204" pitchFamily="34" charset="0"/>
                <a:cs typeface="Arial" panose="020B0604020202020204" pitchFamily="34" charset="0"/>
              </a:rPr>
              <a:t>centre</a:t>
            </a:r>
            <a:r>
              <a:rPr lang="en-US" dirty="0" smtClean="0">
                <a:latin typeface="Arial" panose="020B0604020202020204" pitchFamily="34" charset="0"/>
                <a:cs typeface="Arial" panose="020B0604020202020204" pitchFamily="34" charset="0"/>
              </a:rPr>
              <a:t>-right government to a left wing coalition, has put at stake some policies in some key areas, namely public investment</a:t>
            </a:r>
          </a:p>
          <a:p>
            <a:pPr marL="87313" lvl="1" indent="0" algn="just"/>
            <a:r>
              <a:rPr lang="en-US" b="1" kern="0" dirty="0" smtClean="0">
                <a:latin typeface="Arial" panose="020B0604020202020204" pitchFamily="34" charset="0"/>
                <a:cs typeface="Arial" panose="020B0604020202020204" pitchFamily="34" charset="0"/>
              </a:rPr>
              <a:t>High public indebtedness</a:t>
            </a:r>
          </a:p>
          <a:p>
            <a:pPr marL="266700" lvl="1" indent="-84138" algn="just"/>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Portugal’s public debt represented in 2015 128.7% of the GDP</a:t>
            </a:r>
          </a:p>
          <a:p>
            <a:pPr marL="87313" lvl="1" indent="0" algn="just"/>
            <a:r>
              <a:rPr lang="en-US" b="1" kern="0" dirty="0" smtClean="0">
                <a:latin typeface="Arial" panose="020B0604020202020204" pitchFamily="34" charset="0"/>
                <a:cs typeface="Arial" panose="020B0604020202020204" pitchFamily="34" charset="0"/>
              </a:rPr>
              <a:t>Bureaucracy</a:t>
            </a:r>
            <a:endParaRPr lang="en-US" b="1" kern="0" dirty="0">
              <a:latin typeface="Arial" panose="020B0604020202020204" pitchFamily="34" charset="0"/>
              <a:cs typeface="Arial" panose="020B0604020202020204" pitchFamily="34" charset="0"/>
            </a:endParaRPr>
          </a:p>
          <a:p>
            <a:pPr marL="266700" lvl="1" indent="-84138" algn="just"/>
            <a:r>
              <a:rPr lang="en-US" dirty="0" smtClean="0">
                <a:latin typeface="Arial" panose="020B0604020202020204" pitchFamily="34" charset="0"/>
                <a:cs typeface="Arial" panose="020B0604020202020204" pitchFamily="34" charset="0"/>
              </a:rPr>
              <a:t>• Although measures are being taken to increase the ease of establishing a company or obtaining financial incentives, bureaucracy is still high after obtaining such facilities</a:t>
            </a:r>
            <a:endParaRPr lang="en-US" kern="0" dirty="0" smtClean="0">
              <a:latin typeface="Arial" panose="020B0604020202020204" pitchFamily="34" charset="0"/>
              <a:cs typeface="Arial" panose="020B0604020202020204" pitchFamily="34" charset="0"/>
            </a:endParaRPr>
          </a:p>
        </p:txBody>
      </p:sp>
      <p:sp>
        <p:nvSpPr>
          <p:cNvPr id="17" name="Rectangle 16"/>
          <p:cNvSpPr/>
          <p:nvPr/>
        </p:nvSpPr>
        <p:spPr bwMode="auto">
          <a:xfrm>
            <a:off x="555781" y="1850845"/>
            <a:ext cx="2839353" cy="7308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18" name="Rectangle 17"/>
          <p:cNvSpPr/>
          <p:nvPr/>
        </p:nvSpPr>
        <p:spPr bwMode="auto">
          <a:xfrm>
            <a:off x="3588484" y="4803522"/>
            <a:ext cx="2814795" cy="4356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20" name="Isosceles Triangle 19"/>
          <p:cNvSpPr/>
          <p:nvPr/>
        </p:nvSpPr>
        <p:spPr>
          <a:xfrm rot="5400000">
            <a:off x="611159" y="2165393"/>
            <a:ext cx="126000" cy="108000"/>
          </a:xfrm>
          <a:prstGeom prst="triangle">
            <a:avLst/>
          </a:prstGeom>
          <a:solidFill>
            <a:schemeClr val="accent2"/>
          </a:solidFill>
        </p:spPr>
        <p:txBody>
          <a:bodyPr wrap="square" rtlCol="0" anchor="ctr">
            <a:spAutoFit/>
          </a:bodyPr>
          <a:lstStyle/>
          <a:p>
            <a:pPr algn="l">
              <a:spcAft>
                <a:spcPts val="0"/>
              </a:spcAft>
            </a:pPr>
            <a:endParaRPr lang="en-GB" dirty="0" smtClean="0">
              <a:solidFill>
                <a:schemeClr val="tx1"/>
              </a:solidFill>
              <a:latin typeface="Arial Narrow" pitchFamily="34" charset="0"/>
              <a:ea typeface="Arial"/>
              <a:cs typeface="Times New Roman"/>
            </a:endParaRPr>
          </a:p>
        </p:txBody>
      </p:sp>
      <p:sp>
        <p:nvSpPr>
          <p:cNvPr id="21" name="Isosceles Triangle 20"/>
          <p:cNvSpPr/>
          <p:nvPr/>
        </p:nvSpPr>
        <p:spPr>
          <a:xfrm rot="5400000">
            <a:off x="605986" y="3353172"/>
            <a:ext cx="126000" cy="108000"/>
          </a:xfrm>
          <a:prstGeom prst="triangle">
            <a:avLst/>
          </a:prstGeom>
          <a:solidFill>
            <a:schemeClr val="accent2"/>
          </a:solidFill>
        </p:spPr>
        <p:txBody>
          <a:bodyPr wrap="square" rtlCol="0" anchor="ctr">
            <a:spAutoFit/>
          </a:bodyPr>
          <a:lstStyle/>
          <a:p>
            <a:pPr algn="l">
              <a:spcAft>
                <a:spcPts val="0"/>
              </a:spcAft>
            </a:pPr>
            <a:endParaRPr lang="en-GB" dirty="0" smtClean="0">
              <a:solidFill>
                <a:schemeClr val="tx1"/>
              </a:solidFill>
              <a:latin typeface="Arial Narrow" pitchFamily="34" charset="0"/>
              <a:ea typeface="Arial"/>
              <a:cs typeface="Times New Roman"/>
            </a:endParaRPr>
          </a:p>
        </p:txBody>
      </p:sp>
      <p:sp>
        <p:nvSpPr>
          <p:cNvPr id="26" name="Isosceles Triangle 25"/>
          <p:cNvSpPr/>
          <p:nvPr/>
        </p:nvSpPr>
        <p:spPr>
          <a:xfrm rot="5400000">
            <a:off x="3629931" y="5111076"/>
            <a:ext cx="126000" cy="108000"/>
          </a:xfrm>
          <a:prstGeom prst="triangle">
            <a:avLst/>
          </a:prstGeom>
          <a:solidFill>
            <a:schemeClr val="accent2"/>
          </a:solidFill>
        </p:spPr>
        <p:txBody>
          <a:bodyPr wrap="square" rtlCol="0" anchor="ctr">
            <a:spAutoFit/>
          </a:bodyPr>
          <a:lstStyle/>
          <a:p>
            <a:pPr algn="l">
              <a:spcAft>
                <a:spcPts val="0"/>
              </a:spcAft>
            </a:pPr>
            <a:endParaRPr lang="en-GB" dirty="0" smtClean="0">
              <a:solidFill>
                <a:schemeClr val="tx1"/>
              </a:solidFill>
              <a:latin typeface="Arial Narrow" pitchFamily="34" charset="0"/>
              <a:ea typeface="Arial"/>
              <a:cs typeface="Times New Roman"/>
            </a:endParaRPr>
          </a:p>
        </p:txBody>
      </p:sp>
      <p:sp>
        <p:nvSpPr>
          <p:cNvPr id="27" name="Isosceles Triangle 26"/>
          <p:cNvSpPr/>
          <p:nvPr/>
        </p:nvSpPr>
        <p:spPr>
          <a:xfrm rot="5400000">
            <a:off x="3628731" y="5669909"/>
            <a:ext cx="126000" cy="108000"/>
          </a:xfrm>
          <a:prstGeom prst="triangle">
            <a:avLst/>
          </a:prstGeom>
          <a:solidFill>
            <a:schemeClr val="accent2"/>
          </a:solidFill>
        </p:spPr>
        <p:txBody>
          <a:bodyPr wrap="square" rtlCol="0" anchor="ctr">
            <a:spAutoFit/>
          </a:bodyPr>
          <a:lstStyle/>
          <a:p>
            <a:pPr algn="l">
              <a:spcAft>
                <a:spcPts val="0"/>
              </a:spcAft>
            </a:pPr>
            <a:endParaRPr lang="en-GB" dirty="0" smtClean="0">
              <a:solidFill>
                <a:schemeClr val="tx1"/>
              </a:solidFill>
              <a:latin typeface="Arial Narrow" pitchFamily="34" charset="0"/>
              <a:ea typeface="Arial"/>
              <a:cs typeface="Times New Roman"/>
            </a:endParaRPr>
          </a:p>
        </p:txBody>
      </p:sp>
      <p:sp>
        <p:nvSpPr>
          <p:cNvPr id="28" name="Isosceles Triangle 27"/>
          <p:cNvSpPr/>
          <p:nvPr/>
        </p:nvSpPr>
        <p:spPr>
          <a:xfrm rot="5400000">
            <a:off x="3630205" y="6243480"/>
            <a:ext cx="126000" cy="108000"/>
          </a:xfrm>
          <a:prstGeom prst="triangle">
            <a:avLst/>
          </a:prstGeom>
          <a:solidFill>
            <a:schemeClr val="accent2"/>
          </a:solidFill>
        </p:spPr>
        <p:txBody>
          <a:bodyPr wrap="square" rtlCol="0" anchor="ctr">
            <a:spAutoFit/>
          </a:bodyPr>
          <a:lstStyle/>
          <a:p>
            <a:pPr algn="l">
              <a:spcAft>
                <a:spcPts val="0"/>
              </a:spcAft>
            </a:pPr>
            <a:endParaRPr lang="en-GB" dirty="0" smtClean="0">
              <a:solidFill>
                <a:schemeClr val="tx1"/>
              </a:solidFill>
              <a:latin typeface="Arial Narrow" pitchFamily="34" charset="0"/>
              <a:ea typeface="Arial"/>
              <a:cs typeface="Times New Roman"/>
            </a:endParaRPr>
          </a:p>
        </p:txBody>
      </p:sp>
      <p:sp>
        <p:nvSpPr>
          <p:cNvPr id="29" name="Isosceles Triangle 28"/>
          <p:cNvSpPr/>
          <p:nvPr/>
        </p:nvSpPr>
        <p:spPr>
          <a:xfrm rot="5400000">
            <a:off x="3628731" y="6953644"/>
            <a:ext cx="126000" cy="108000"/>
          </a:xfrm>
          <a:prstGeom prst="triangle">
            <a:avLst/>
          </a:prstGeom>
          <a:solidFill>
            <a:schemeClr val="accent2"/>
          </a:solidFill>
        </p:spPr>
        <p:txBody>
          <a:bodyPr wrap="square" rtlCol="0" anchor="ctr">
            <a:spAutoFit/>
          </a:bodyPr>
          <a:lstStyle/>
          <a:p>
            <a:pPr algn="l">
              <a:spcAft>
                <a:spcPts val="0"/>
              </a:spcAft>
            </a:pPr>
            <a:endParaRPr lang="en-GB" dirty="0" smtClean="0">
              <a:solidFill>
                <a:schemeClr val="tx1"/>
              </a:solidFill>
              <a:latin typeface="Arial Narrow" pitchFamily="34" charset="0"/>
              <a:ea typeface="Arial"/>
              <a:cs typeface="Times New Roman"/>
            </a:endParaRPr>
          </a:p>
        </p:txBody>
      </p:sp>
      <p:sp>
        <p:nvSpPr>
          <p:cNvPr id="30" name="Isosceles Triangle 29"/>
          <p:cNvSpPr/>
          <p:nvPr/>
        </p:nvSpPr>
        <p:spPr>
          <a:xfrm rot="5400000">
            <a:off x="613309" y="7467955"/>
            <a:ext cx="126000" cy="108000"/>
          </a:xfrm>
          <a:prstGeom prst="triangle">
            <a:avLst/>
          </a:prstGeom>
          <a:solidFill>
            <a:schemeClr val="accent2"/>
          </a:solidFill>
        </p:spPr>
        <p:txBody>
          <a:bodyPr wrap="square" rtlCol="0" anchor="ctr">
            <a:spAutoFit/>
          </a:bodyPr>
          <a:lstStyle/>
          <a:p>
            <a:pPr algn="l">
              <a:spcAft>
                <a:spcPts val="0"/>
              </a:spcAft>
            </a:pPr>
            <a:endParaRPr lang="en-GB" dirty="0" smtClean="0">
              <a:solidFill>
                <a:schemeClr val="tx1"/>
              </a:solidFill>
              <a:latin typeface="Arial Narrow" pitchFamily="34" charset="0"/>
              <a:ea typeface="Arial"/>
              <a:cs typeface="Times New Roman"/>
            </a:endParaRPr>
          </a:p>
        </p:txBody>
      </p:sp>
      <p:sp>
        <p:nvSpPr>
          <p:cNvPr id="33" name="Isosceles Triangle 32"/>
          <p:cNvSpPr/>
          <p:nvPr/>
        </p:nvSpPr>
        <p:spPr>
          <a:xfrm rot="5400000">
            <a:off x="605986" y="4807068"/>
            <a:ext cx="126000" cy="108000"/>
          </a:xfrm>
          <a:prstGeom prst="triangle">
            <a:avLst/>
          </a:prstGeom>
          <a:solidFill>
            <a:schemeClr val="accent2"/>
          </a:solidFill>
        </p:spPr>
        <p:txBody>
          <a:bodyPr wrap="square" rtlCol="0" anchor="ctr">
            <a:spAutoFit/>
          </a:bodyPr>
          <a:lstStyle/>
          <a:p>
            <a:pPr algn="l">
              <a:spcAft>
                <a:spcPts val="0"/>
              </a:spcAft>
            </a:pPr>
            <a:endParaRPr lang="en-GB" dirty="0" smtClean="0">
              <a:solidFill>
                <a:schemeClr val="tx1"/>
              </a:solidFill>
              <a:latin typeface="Arial Narrow" pitchFamily="34" charset="0"/>
              <a:ea typeface="Arial"/>
              <a:cs typeface="Times New Roman"/>
            </a:endParaRPr>
          </a:p>
        </p:txBody>
      </p:sp>
      <p:sp>
        <p:nvSpPr>
          <p:cNvPr id="35" name="Isosceles Triangle 34"/>
          <p:cNvSpPr/>
          <p:nvPr/>
        </p:nvSpPr>
        <p:spPr>
          <a:xfrm rot="5400000">
            <a:off x="605986" y="6031366"/>
            <a:ext cx="126000" cy="108000"/>
          </a:xfrm>
          <a:prstGeom prst="triangle">
            <a:avLst/>
          </a:prstGeom>
          <a:solidFill>
            <a:schemeClr val="accent2"/>
          </a:solidFill>
        </p:spPr>
        <p:txBody>
          <a:bodyPr wrap="square" rtlCol="0" anchor="ctr">
            <a:spAutoFit/>
          </a:bodyPr>
          <a:lstStyle/>
          <a:p>
            <a:pPr algn="l">
              <a:spcAft>
                <a:spcPts val="0"/>
              </a:spcAft>
            </a:pPr>
            <a:endParaRPr lang="en-GB" dirty="0" smtClean="0">
              <a:solidFill>
                <a:schemeClr val="tx1"/>
              </a:solidFill>
              <a:latin typeface="Arial Narrow" pitchFamily="34" charset="0"/>
              <a:ea typeface="Arial"/>
              <a:cs typeface="Times New Roman"/>
            </a:endParaRPr>
          </a:p>
        </p:txBody>
      </p:sp>
      <p:cxnSp>
        <p:nvCxnSpPr>
          <p:cNvPr id="36" name="Straight Connector 35"/>
          <p:cNvCxnSpPr/>
          <p:nvPr/>
        </p:nvCxnSpPr>
        <p:spPr bwMode="auto">
          <a:xfrm flipV="1">
            <a:off x="3691731" y="2109272"/>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37" name="Text Placeholder 6"/>
          <p:cNvSpPr txBox="1">
            <a:spLocks/>
          </p:cNvSpPr>
          <p:nvPr/>
        </p:nvSpPr>
        <p:spPr>
          <a:xfrm>
            <a:off x="3588484" y="1865720"/>
            <a:ext cx="2808288" cy="2754152"/>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sz="1100" kern="0" dirty="0" smtClean="0">
                <a:latin typeface="Arial" panose="020B0604020202020204" pitchFamily="34" charset="0"/>
                <a:cs typeface="Arial" panose="020B0604020202020204" pitchFamily="34" charset="0"/>
              </a:rPr>
              <a:t>Opportunities (cont’d)</a:t>
            </a:r>
            <a:endParaRPr lang="en-US" kern="0" dirty="0" smtClean="0">
              <a:latin typeface="Arial" panose="020B0604020202020204" pitchFamily="34" charset="0"/>
              <a:cs typeface="Arial" panose="020B0604020202020204" pitchFamily="34" charset="0"/>
            </a:endParaRPr>
          </a:p>
          <a:p>
            <a:pPr marL="96838" lvl="1" indent="0" algn="just"/>
            <a:r>
              <a:rPr lang="en-US" b="1" dirty="0">
                <a:latin typeface="Arial" panose="020B0604020202020204" pitchFamily="34" charset="0"/>
                <a:cs typeface="Arial" panose="020B0604020202020204" pitchFamily="34" charset="0"/>
              </a:rPr>
              <a:t>Permission “Golden Visa”</a:t>
            </a:r>
          </a:p>
          <a:p>
            <a:pPr marL="357188" lvl="1" indent="-87313" algn="just">
              <a:tabLst>
                <a:tab pos="87313" algn="l"/>
              </a:tabLst>
            </a:pPr>
            <a:r>
              <a:rPr lang="en-US" dirty="0">
                <a:latin typeface="Arial" panose="020B0604020202020204" pitchFamily="34" charset="0"/>
                <a:cs typeface="Arial" panose="020B0604020202020204" pitchFamily="34" charset="0"/>
              </a:rPr>
              <a:t>• Foreign investors can benefit from this incentive</a:t>
            </a:r>
          </a:p>
          <a:p>
            <a:pPr marL="96838" lvl="1" indent="0" algn="just"/>
            <a:r>
              <a:rPr lang="en-US" b="1" dirty="0" smtClean="0">
                <a:latin typeface="Arial" panose="020B0604020202020204" pitchFamily="34" charset="0"/>
                <a:cs typeface="Arial" panose="020B0604020202020204" pitchFamily="34" charset="0"/>
              </a:rPr>
              <a:t>Investment </a:t>
            </a:r>
            <a:r>
              <a:rPr lang="en-US" b="1" dirty="0">
                <a:latin typeface="Arial" panose="020B0604020202020204" pitchFamily="34" charset="0"/>
                <a:cs typeface="Arial" panose="020B0604020202020204" pitchFamily="34" charset="0"/>
              </a:rPr>
              <a:t>and fiscal facilities</a:t>
            </a:r>
          </a:p>
          <a:p>
            <a:pPr marL="357188" lvl="1" indent="-87313" algn="just">
              <a:tabLst>
                <a:tab pos="87313" algn="l"/>
              </a:tabLst>
            </a:pPr>
            <a:r>
              <a:rPr lang="en-US" dirty="0">
                <a:latin typeface="Arial" panose="020B0604020202020204" pitchFamily="34" charset="0"/>
                <a:cs typeface="Arial" panose="020B0604020202020204" pitchFamily="34" charset="0"/>
              </a:rPr>
              <a:t>• Offered for investments which comply with certain conditions</a:t>
            </a:r>
          </a:p>
          <a:p>
            <a:pPr marL="357188" lvl="1" indent="-269875" algn="just">
              <a:tabLst>
                <a:tab pos="87313" algn="l"/>
              </a:tabLst>
            </a:pPr>
            <a:r>
              <a:rPr lang="en-US" b="1" dirty="0" smtClean="0">
                <a:latin typeface="Arial" panose="020B0604020202020204" pitchFamily="34" charset="0"/>
                <a:cs typeface="Arial" panose="020B0604020202020204" pitchFamily="34" charset="0"/>
              </a:rPr>
              <a:t>No local capital requirement </a:t>
            </a:r>
          </a:p>
          <a:p>
            <a:pPr marL="357188" lvl="1" indent="-90488" algn="just">
              <a:tabLst>
                <a:tab pos="87313" algn="l"/>
              </a:tabLst>
            </a:pP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In </a:t>
            </a:r>
            <a:r>
              <a:rPr lang="en-US" dirty="0">
                <a:latin typeface="Arial" panose="020B0604020202020204" pitchFamily="34" charset="0"/>
                <a:cs typeface="Arial" panose="020B0604020202020204" pitchFamily="34" charset="0"/>
              </a:rPr>
              <a:t>Portugal there are no restrictions on the entry of foreign capital</a:t>
            </a:r>
            <a:r>
              <a:rPr lang="en-US" dirty="0" smtClean="0">
                <a:latin typeface="Arial" panose="020B0604020202020204" pitchFamily="34" charset="0"/>
                <a:cs typeface="Arial" panose="020B0604020202020204" pitchFamily="34" charset="0"/>
              </a:rPr>
              <a:t>.</a:t>
            </a:r>
          </a:p>
          <a:p>
            <a:pPr marL="357188" lvl="1" indent="-269875" algn="just">
              <a:tabLst>
                <a:tab pos="87313" algn="l"/>
              </a:tabLst>
            </a:pPr>
            <a:r>
              <a:rPr lang="en-US" b="1" dirty="0" smtClean="0">
                <a:latin typeface="Arial" panose="020B0604020202020204" pitchFamily="34" charset="0"/>
                <a:cs typeface="Arial" panose="020B0604020202020204" pitchFamily="34" charset="0"/>
              </a:rPr>
              <a:t>Ease of opening a business in Portugal</a:t>
            </a:r>
          </a:p>
          <a:p>
            <a:pPr marL="266700" lvl="1" indent="0" algn="just">
              <a:tabLst>
                <a:tab pos="87313" algn="l"/>
              </a:tabLst>
            </a:pPr>
            <a:r>
              <a:rPr lang="en-US" dirty="0" smtClean="0">
                <a:latin typeface="Arial" panose="020B0604020202020204" pitchFamily="34" charset="0"/>
                <a:cs typeface="Arial" panose="020B0604020202020204" pitchFamily="34" charset="0"/>
              </a:rPr>
              <a:t>• ‘</a:t>
            </a:r>
            <a:r>
              <a:rPr lang="en-US" i="1" dirty="0" err="1" smtClean="0">
                <a:latin typeface="Arial" panose="020B0604020202020204" pitchFamily="34" charset="0"/>
                <a:cs typeface="Arial" panose="020B0604020202020204" pitchFamily="34" charset="0"/>
              </a:rPr>
              <a:t>Empresa</a:t>
            </a:r>
            <a:r>
              <a:rPr lang="en-US" i="1" dirty="0" smtClean="0">
                <a:latin typeface="Arial" panose="020B0604020202020204" pitchFamily="34" charset="0"/>
                <a:cs typeface="Arial" panose="020B0604020202020204" pitchFamily="34" charset="0"/>
              </a:rPr>
              <a:t> </a:t>
            </a:r>
            <a:r>
              <a:rPr lang="en-US" i="1" dirty="0" err="1" smtClean="0">
                <a:latin typeface="Arial" panose="020B0604020202020204" pitchFamily="34" charset="0"/>
                <a:cs typeface="Arial" panose="020B0604020202020204" pitchFamily="34" charset="0"/>
              </a:rPr>
              <a:t>na</a:t>
            </a:r>
            <a:r>
              <a:rPr lang="en-US" i="1" dirty="0" smtClean="0">
                <a:latin typeface="Arial" panose="020B0604020202020204" pitchFamily="34" charset="0"/>
                <a:cs typeface="Arial" panose="020B0604020202020204" pitchFamily="34" charset="0"/>
              </a:rPr>
              <a:t> hora</a:t>
            </a:r>
            <a:r>
              <a:rPr lang="en-US" dirty="0" smtClean="0">
                <a:latin typeface="Arial" panose="020B0604020202020204" pitchFamily="34" charset="0"/>
                <a:cs typeface="Arial" panose="020B0604020202020204" pitchFamily="34" charset="0"/>
              </a:rPr>
              <a:t>’ a mechanism that will </a:t>
            </a:r>
            <a:r>
              <a:rPr lang="en-US" dirty="0">
                <a:latin typeface="Arial" panose="020B0604020202020204" pitchFamily="34" charset="0"/>
                <a:cs typeface="Arial" panose="020B0604020202020204" pitchFamily="34" charset="0"/>
              </a:rPr>
              <a:t>make it possible to create a company in just one office </a:t>
            </a:r>
            <a:r>
              <a:rPr lang="en-US" dirty="0" smtClean="0">
                <a:latin typeface="Arial" panose="020B0604020202020204" pitchFamily="34" charset="0"/>
                <a:cs typeface="Arial" panose="020B0604020202020204" pitchFamily="34" charset="0"/>
              </a:rPr>
              <a:t>in </a:t>
            </a:r>
            <a:r>
              <a:rPr lang="en-US" dirty="0">
                <a:latin typeface="Arial" panose="020B0604020202020204" pitchFamily="34" charset="0"/>
                <a:cs typeface="Arial" panose="020B0604020202020204" pitchFamily="34" charset="0"/>
              </a:rPr>
              <a:t>a single </a:t>
            </a:r>
            <a:r>
              <a:rPr lang="en-US" dirty="0" smtClean="0">
                <a:latin typeface="Arial" panose="020B0604020202020204" pitchFamily="34" charset="0"/>
                <a:cs typeface="Arial" panose="020B0604020202020204" pitchFamily="34" charset="0"/>
              </a:rPr>
              <a:t>day. See </a:t>
            </a:r>
            <a:r>
              <a:rPr lang="en-US" dirty="0">
                <a:latin typeface="Arial" panose="020B0604020202020204" pitchFamily="34" charset="0"/>
                <a:cs typeface="Arial" panose="020B0604020202020204" pitchFamily="34" charset="0"/>
              </a:rPr>
              <a:t>check </a:t>
            </a:r>
            <a:r>
              <a:rPr lang="en-US" dirty="0" smtClean="0">
                <a:latin typeface="Arial" panose="020B0604020202020204" pitchFamily="34" charset="0"/>
                <a:cs typeface="Arial" panose="020B0604020202020204" pitchFamily="34" charset="0"/>
              </a:rPr>
              <a:t>link: </a:t>
            </a:r>
            <a:r>
              <a:rPr lang="en-US" dirty="0" smtClean="0">
                <a:latin typeface="Arial" panose="020B0604020202020204" pitchFamily="34" charset="0"/>
                <a:cs typeface="Arial" panose="020B0604020202020204" pitchFamily="34" charset="0"/>
                <a:hlinkClick r:id="rId3"/>
              </a:rPr>
              <a:t>http</a:t>
            </a:r>
            <a:r>
              <a:rPr lang="en-US" dirty="0">
                <a:latin typeface="Arial" panose="020B0604020202020204" pitchFamily="34" charset="0"/>
                <a:cs typeface="Arial" panose="020B0604020202020204" pitchFamily="34" charset="0"/>
                <a:hlinkClick r:id="rId3"/>
              </a:rPr>
              <a:t>://</a:t>
            </a:r>
            <a:r>
              <a:rPr lang="en-US" dirty="0" smtClean="0">
                <a:latin typeface="Arial" panose="020B0604020202020204" pitchFamily="34" charset="0"/>
                <a:cs typeface="Arial" panose="020B0604020202020204" pitchFamily="34" charset="0"/>
                <a:hlinkClick r:id="rId3"/>
              </a:rPr>
              <a:t>www.empresanahora.pt/ENH/sections/EN_homepage</a:t>
            </a:r>
            <a:r>
              <a:rPr lang="en-US" dirty="0" smtClean="0">
                <a:latin typeface="Arial" panose="020B0604020202020204" pitchFamily="34" charset="0"/>
                <a:cs typeface="Arial" panose="020B0604020202020204" pitchFamily="34" charset="0"/>
              </a:rPr>
              <a:t> for further information.</a:t>
            </a:r>
            <a:endParaRPr lang="en-US" dirty="0">
              <a:latin typeface="Arial" panose="020B0604020202020204" pitchFamily="34" charset="0"/>
              <a:cs typeface="Arial" panose="020B0604020202020204" pitchFamily="34" charset="0"/>
            </a:endParaRPr>
          </a:p>
          <a:p>
            <a:pPr marL="87313" lvl="1" indent="0" algn="just"/>
            <a:endParaRPr lang="en-US" dirty="0" smtClean="0">
              <a:latin typeface="Arial" panose="020B0604020202020204" pitchFamily="34" charset="0"/>
              <a:cs typeface="Arial" panose="020B0604020202020204" pitchFamily="34" charset="0"/>
            </a:endParaRPr>
          </a:p>
        </p:txBody>
      </p:sp>
      <p:sp>
        <p:nvSpPr>
          <p:cNvPr id="38" name="Rectangle 37"/>
          <p:cNvSpPr/>
          <p:nvPr/>
        </p:nvSpPr>
        <p:spPr bwMode="auto">
          <a:xfrm>
            <a:off x="3588483" y="1847872"/>
            <a:ext cx="2814796" cy="277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39" name="Isosceles Triangle 38"/>
          <p:cNvSpPr/>
          <p:nvPr/>
        </p:nvSpPr>
        <p:spPr>
          <a:xfrm rot="5400000">
            <a:off x="3640407" y="2171845"/>
            <a:ext cx="126000" cy="108000"/>
          </a:xfrm>
          <a:prstGeom prst="triangle">
            <a:avLst/>
          </a:prstGeom>
          <a:solidFill>
            <a:schemeClr val="accent2"/>
          </a:solidFill>
        </p:spPr>
        <p:txBody>
          <a:bodyPr wrap="square" rtlCol="0" anchor="ctr">
            <a:spAutoFit/>
          </a:bodyPr>
          <a:lstStyle/>
          <a:p>
            <a:pPr algn="l">
              <a:spcAft>
                <a:spcPts val="0"/>
              </a:spcAft>
            </a:pPr>
            <a:endParaRPr lang="en-GB" dirty="0" smtClean="0">
              <a:solidFill>
                <a:schemeClr val="tx1"/>
              </a:solidFill>
              <a:latin typeface="Arial Narrow" pitchFamily="34" charset="0"/>
              <a:ea typeface="Arial"/>
              <a:cs typeface="Times New Roman"/>
            </a:endParaRPr>
          </a:p>
        </p:txBody>
      </p:sp>
      <p:sp>
        <p:nvSpPr>
          <p:cNvPr id="40" name="Isosceles Triangle 39"/>
          <p:cNvSpPr/>
          <p:nvPr/>
        </p:nvSpPr>
        <p:spPr>
          <a:xfrm rot="5400000">
            <a:off x="3640407" y="2735433"/>
            <a:ext cx="126000" cy="108000"/>
          </a:xfrm>
          <a:prstGeom prst="triangle">
            <a:avLst/>
          </a:prstGeom>
          <a:solidFill>
            <a:schemeClr val="accent2"/>
          </a:solidFill>
        </p:spPr>
        <p:txBody>
          <a:bodyPr wrap="square" rtlCol="0" anchor="ctr">
            <a:spAutoFit/>
          </a:bodyPr>
          <a:lstStyle/>
          <a:p>
            <a:pPr algn="l">
              <a:spcAft>
                <a:spcPts val="0"/>
              </a:spcAft>
            </a:pPr>
            <a:endParaRPr lang="en-GB" dirty="0" smtClean="0">
              <a:solidFill>
                <a:schemeClr val="tx1"/>
              </a:solidFill>
              <a:latin typeface="Arial Narrow" pitchFamily="34" charset="0"/>
              <a:ea typeface="Arial"/>
              <a:cs typeface="Times New Roman"/>
            </a:endParaRPr>
          </a:p>
        </p:txBody>
      </p:sp>
      <p:sp>
        <p:nvSpPr>
          <p:cNvPr id="43" name="Isosceles Triangle 42"/>
          <p:cNvSpPr/>
          <p:nvPr/>
        </p:nvSpPr>
        <p:spPr>
          <a:xfrm rot="5400000">
            <a:off x="3628731" y="8348593"/>
            <a:ext cx="126000" cy="108000"/>
          </a:xfrm>
          <a:prstGeom prst="triangle">
            <a:avLst/>
          </a:prstGeom>
          <a:solidFill>
            <a:schemeClr val="accent2"/>
          </a:solidFill>
        </p:spPr>
        <p:txBody>
          <a:bodyPr wrap="square" rtlCol="0" anchor="ctr">
            <a:spAutoFit/>
          </a:bodyPr>
          <a:lstStyle/>
          <a:p>
            <a:pPr algn="l">
              <a:spcAft>
                <a:spcPts val="0"/>
              </a:spcAft>
            </a:pPr>
            <a:endParaRPr lang="en-GB" dirty="0" smtClean="0">
              <a:solidFill>
                <a:schemeClr val="tx1"/>
              </a:solidFill>
              <a:latin typeface="Arial Narrow" pitchFamily="34" charset="0"/>
              <a:ea typeface="Arial"/>
              <a:cs typeface="Times New Roman"/>
            </a:endParaRPr>
          </a:p>
        </p:txBody>
      </p:sp>
      <p:sp>
        <p:nvSpPr>
          <p:cNvPr id="44" name="Isosceles Triangle 43"/>
          <p:cNvSpPr/>
          <p:nvPr/>
        </p:nvSpPr>
        <p:spPr>
          <a:xfrm rot="5400000">
            <a:off x="605986" y="6620353"/>
            <a:ext cx="126000" cy="108000"/>
          </a:xfrm>
          <a:prstGeom prst="triangle">
            <a:avLst/>
          </a:prstGeom>
          <a:solidFill>
            <a:schemeClr val="accent2"/>
          </a:solidFill>
        </p:spPr>
        <p:txBody>
          <a:bodyPr wrap="square" rtlCol="0" anchor="ctr">
            <a:spAutoFit/>
          </a:bodyPr>
          <a:lstStyle/>
          <a:p>
            <a:pPr algn="l">
              <a:spcAft>
                <a:spcPts val="0"/>
              </a:spcAft>
            </a:pPr>
            <a:endParaRPr lang="en-GB" dirty="0" smtClean="0">
              <a:solidFill>
                <a:schemeClr val="tx1"/>
              </a:solidFill>
              <a:latin typeface="Arial Narrow" pitchFamily="34" charset="0"/>
              <a:ea typeface="Arial"/>
              <a:cs typeface="Times New Roman"/>
            </a:endParaRPr>
          </a:p>
        </p:txBody>
      </p:sp>
      <p:sp>
        <p:nvSpPr>
          <p:cNvPr id="45" name="Isosceles Triangle 44"/>
          <p:cNvSpPr/>
          <p:nvPr/>
        </p:nvSpPr>
        <p:spPr>
          <a:xfrm rot="5400000">
            <a:off x="3633900" y="7770352"/>
            <a:ext cx="126000" cy="108000"/>
          </a:xfrm>
          <a:prstGeom prst="triangle">
            <a:avLst/>
          </a:prstGeom>
          <a:solidFill>
            <a:schemeClr val="accent2"/>
          </a:solidFill>
        </p:spPr>
        <p:txBody>
          <a:bodyPr wrap="square" rtlCol="0" anchor="ctr">
            <a:spAutoFit/>
          </a:bodyPr>
          <a:lstStyle/>
          <a:p>
            <a:pPr algn="l">
              <a:spcAft>
                <a:spcPts val="0"/>
              </a:spcAft>
            </a:pPr>
            <a:endParaRPr lang="en-GB" dirty="0" smtClean="0">
              <a:solidFill>
                <a:schemeClr val="tx1"/>
              </a:solidFill>
              <a:latin typeface="Arial Narrow" pitchFamily="34" charset="0"/>
              <a:ea typeface="Arial"/>
              <a:cs typeface="Times New Roman"/>
            </a:endParaRPr>
          </a:p>
        </p:txBody>
      </p:sp>
      <p:sp>
        <p:nvSpPr>
          <p:cNvPr id="31" name="Isosceles Triangle 30"/>
          <p:cNvSpPr/>
          <p:nvPr/>
        </p:nvSpPr>
        <p:spPr>
          <a:xfrm rot="5400000">
            <a:off x="3640407" y="3309004"/>
            <a:ext cx="126000" cy="108000"/>
          </a:xfrm>
          <a:prstGeom prst="triangle">
            <a:avLst/>
          </a:prstGeom>
          <a:solidFill>
            <a:schemeClr val="accent2"/>
          </a:solidFill>
        </p:spPr>
        <p:txBody>
          <a:bodyPr wrap="square" rtlCol="0" anchor="ctr">
            <a:spAutoFit/>
          </a:bodyPr>
          <a:lstStyle/>
          <a:p>
            <a:pPr algn="l">
              <a:spcAft>
                <a:spcPts val="0"/>
              </a:spcAft>
            </a:pPr>
            <a:endParaRPr lang="en-GB" dirty="0" smtClean="0">
              <a:solidFill>
                <a:schemeClr val="tx1"/>
              </a:solidFill>
              <a:latin typeface="Arial Narrow" pitchFamily="34" charset="0"/>
              <a:ea typeface="Arial"/>
              <a:cs typeface="Times New Roman"/>
            </a:endParaRPr>
          </a:p>
        </p:txBody>
      </p:sp>
      <p:sp>
        <p:nvSpPr>
          <p:cNvPr id="32" name="Isosceles Triangle 31"/>
          <p:cNvSpPr/>
          <p:nvPr/>
        </p:nvSpPr>
        <p:spPr>
          <a:xfrm rot="5400000">
            <a:off x="3628731" y="3853125"/>
            <a:ext cx="126000" cy="108000"/>
          </a:xfrm>
          <a:prstGeom prst="triangle">
            <a:avLst/>
          </a:prstGeom>
          <a:solidFill>
            <a:schemeClr val="accent2"/>
          </a:solidFill>
        </p:spPr>
        <p:txBody>
          <a:bodyPr wrap="square" rtlCol="0" anchor="ctr">
            <a:spAutoFit/>
          </a:bodyPr>
          <a:lstStyle/>
          <a:p>
            <a:pPr algn="l">
              <a:spcAft>
                <a:spcPts val="0"/>
              </a:spcAft>
            </a:pPr>
            <a:endParaRPr lang="en-GB" dirty="0" smtClean="0">
              <a:solidFill>
                <a:schemeClr val="tx1"/>
              </a:solidFill>
              <a:latin typeface="Arial Narrow" pitchFamily="34" charset="0"/>
              <a:ea typeface="Arial"/>
              <a:cs typeface="Times New Roman"/>
            </a:endParaRPr>
          </a:p>
        </p:txBody>
      </p:sp>
    </p:spTree>
    <p:extLst>
      <p:ext uri="{BB962C8B-B14F-4D97-AF65-F5344CB8AC3E}">
        <p14:creationId xmlns:p14="http://schemas.microsoft.com/office/powerpoint/2010/main" val="27561749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B8325105-167D-4862-BDE6-B81FF841FD87}" type="slidenum">
              <a:rPr lang="en-US" smtClean="0"/>
              <a:pPr>
                <a:defRPr/>
              </a:pPr>
              <a:t>67</a:t>
            </a:fld>
            <a:endParaRPr lang="en-US" dirty="0"/>
          </a:p>
        </p:txBody>
      </p:sp>
      <p:sp>
        <p:nvSpPr>
          <p:cNvPr id="8" name="Title 5"/>
          <p:cNvSpPr txBox="1">
            <a:spLocks/>
          </p:cNvSpPr>
          <p:nvPr/>
        </p:nvSpPr>
        <p:spPr>
          <a:xfrm>
            <a:off x="555781" y="502492"/>
            <a:ext cx="5698481" cy="1097708"/>
          </a:xfrm>
          <a:prstGeom prst="rect">
            <a:avLst/>
          </a:prstGeom>
        </p:spPr>
        <p:txBody>
          <a:bodyPr vert="horz" lIns="91440" tIns="45720" rIns="91440" bIns="45720" rtlCol="0" anchor="t">
            <a:normAutofit fontScale="97500"/>
          </a:bodyPr>
          <a:lstStyle>
            <a:lvl1pPr algn="l" defTabSz="913926" rtl="0" eaLnBrk="1" fontAlgn="base" hangingPunct="1">
              <a:lnSpc>
                <a:spcPts val="2698"/>
              </a:lnSpc>
              <a:spcBef>
                <a:spcPct val="0"/>
              </a:spcBef>
              <a:spcAft>
                <a:spcPct val="0"/>
              </a:spcAft>
              <a:defRPr lang="en-US" sz="2400" b="1" dirty="0">
                <a:solidFill>
                  <a:schemeClr val="tx1"/>
                </a:solidFill>
                <a:latin typeface="EYInterstate Regular" panose="02000503020000020004" pitchFamily="2" charset="0"/>
                <a:ea typeface="+mn-ea"/>
                <a:cs typeface="+mn-cs"/>
              </a:defRPr>
            </a:lvl1pPr>
            <a:lvl2pPr algn="l" defTabSz="913926" rtl="0" eaLnBrk="1" fontAlgn="base" hangingPunct="1">
              <a:lnSpc>
                <a:spcPts val="2698"/>
              </a:lnSpc>
              <a:spcBef>
                <a:spcPct val="0"/>
              </a:spcBef>
              <a:spcAft>
                <a:spcPct val="0"/>
              </a:spcAft>
              <a:defRPr sz="2200">
                <a:solidFill>
                  <a:schemeClr val="tx1"/>
                </a:solidFill>
                <a:latin typeface="EYInterstate" pitchFamily="2" charset="0"/>
              </a:defRPr>
            </a:lvl2pPr>
            <a:lvl3pPr algn="l" defTabSz="913926" rtl="0" eaLnBrk="1" fontAlgn="base" hangingPunct="1">
              <a:lnSpc>
                <a:spcPts val="2698"/>
              </a:lnSpc>
              <a:spcBef>
                <a:spcPct val="0"/>
              </a:spcBef>
              <a:spcAft>
                <a:spcPct val="0"/>
              </a:spcAft>
              <a:defRPr sz="2200">
                <a:solidFill>
                  <a:schemeClr val="tx1"/>
                </a:solidFill>
                <a:latin typeface="EYInterstate" pitchFamily="2" charset="0"/>
              </a:defRPr>
            </a:lvl3pPr>
            <a:lvl4pPr algn="l" defTabSz="913926" rtl="0" eaLnBrk="1" fontAlgn="base" hangingPunct="1">
              <a:lnSpc>
                <a:spcPts val="2698"/>
              </a:lnSpc>
              <a:spcBef>
                <a:spcPct val="0"/>
              </a:spcBef>
              <a:spcAft>
                <a:spcPct val="0"/>
              </a:spcAft>
              <a:defRPr sz="2200">
                <a:solidFill>
                  <a:schemeClr val="tx1"/>
                </a:solidFill>
                <a:latin typeface="EYInterstate" pitchFamily="2" charset="0"/>
              </a:defRPr>
            </a:lvl4pPr>
            <a:lvl5pPr algn="l" defTabSz="913926" rtl="0" eaLnBrk="1" fontAlgn="base" hangingPunct="1">
              <a:lnSpc>
                <a:spcPts val="2698"/>
              </a:lnSpc>
              <a:spcBef>
                <a:spcPct val="0"/>
              </a:spcBef>
              <a:spcAft>
                <a:spcPct val="0"/>
              </a:spcAft>
              <a:defRPr sz="2200">
                <a:solidFill>
                  <a:schemeClr val="tx1"/>
                </a:solidFill>
                <a:latin typeface="EYInterstate" pitchFamily="2" charset="0"/>
              </a:defRPr>
            </a:lvl5pPr>
            <a:lvl6pPr marL="419793" algn="l" defTabSz="913926" rtl="0" eaLnBrk="1" fontAlgn="base" hangingPunct="1">
              <a:lnSpc>
                <a:spcPts val="2698"/>
              </a:lnSpc>
              <a:spcBef>
                <a:spcPct val="0"/>
              </a:spcBef>
              <a:spcAft>
                <a:spcPct val="0"/>
              </a:spcAft>
              <a:defRPr sz="2200">
                <a:solidFill>
                  <a:schemeClr val="tx1"/>
                </a:solidFill>
                <a:latin typeface="EYInterstate" pitchFamily="2" charset="0"/>
              </a:defRPr>
            </a:lvl6pPr>
            <a:lvl7pPr marL="839588" algn="l" defTabSz="913926" rtl="0" eaLnBrk="1" fontAlgn="base" hangingPunct="1">
              <a:lnSpc>
                <a:spcPts val="2698"/>
              </a:lnSpc>
              <a:spcBef>
                <a:spcPct val="0"/>
              </a:spcBef>
              <a:spcAft>
                <a:spcPct val="0"/>
              </a:spcAft>
              <a:defRPr sz="2200">
                <a:solidFill>
                  <a:schemeClr val="tx1"/>
                </a:solidFill>
                <a:latin typeface="EYInterstate" pitchFamily="2" charset="0"/>
              </a:defRPr>
            </a:lvl7pPr>
            <a:lvl8pPr marL="1259380" algn="l" defTabSz="913926" rtl="0" eaLnBrk="1" fontAlgn="base" hangingPunct="1">
              <a:lnSpc>
                <a:spcPts val="2698"/>
              </a:lnSpc>
              <a:spcBef>
                <a:spcPct val="0"/>
              </a:spcBef>
              <a:spcAft>
                <a:spcPct val="0"/>
              </a:spcAft>
              <a:defRPr sz="2200">
                <a:solidFill>
                  <a:schemeClr val="tx1"/>
                </a:solidFill>
                <a:latin typeface="EYInterstate" pitchFamily="2" charset="0"/>
              </a:defRPr>
            </a:lvl8pPr>
            <a:lvl9pPr marL="1679175" algn="l" defTabSz="913926" rtl="0" eaLnBrk="1" fontAlgn="base" hangingPunct="1">
              <a:lnSpc>
                <a:spcPts val="2698"/>
              </a:lnSpc>
              <a:spcBef>
                <a:spcPct val="0"/>
              </a:spcBef>
              <a:spcAft>
                <a:spcPct val="0"/>
              </a:spcAft>
              <a:defRPr sz="2200">
                <a:solidFill>
                  <a:schemeClr val="tx1"/>
                </a:solidFill>
                <a:latin typeface="EYInterstate" pitchFamily="2" charset="0"/>
              </a:defRPr>
            </a:lvl9pPr>
          </a:lstStyle>
          <a:p>
            <a:r>
              <a:rPr lang="en-US" sz="2200" kern="0" dirty="0" smtClean="0">
                <a:latin typeface="Arial" panose="020B0604020202020204" pitchFamily="34" charset="0"/>
                <a:cs typeface="Arial" panose="020B0604020202020204" pitchFamily="34" charset="0"/>
              </a:rPr>
              <a:t>Testimonials</a:t>
            </a:r>
            <a:br>
              <a:rPr lang="en-US" sz="2200" kern="0" dirty="0" smtClean="0">
                <a:latin typeface="Arial" panose="020B0604020202020204" pitchFamily="34" charset="0"/>
                <a:cs typeface="Arial" panose="020B0604020202020204" pitchFamily="34" charset="0"/>
              </a:rPr>
            </a:br>
            <a:r>
              <a:rPr lang="en-US" sz="2200" kern="0" dirty="0" err="1" smtClean="0">
                <a:solidFill>
                  <a:schemeClr val="accent2"/>
                </a:solidFill>
                <a:latin typeface="Arial" panose="020B0604020202020204" pitchFamily="34" charset="0"/>
                <a:cs typeface="Arial" panose="020B0604020202020204" pitchFamily="34" charset="0"/>
              </a:rPr>
              <a:t>Zomato</a:t>
            </a:r>
            <a:endParaRPr lang="en-US" sz="2200" kern="0" dirty="0">
              <a:latin typeface="Arial" panose="020B0604020202020204" pitchFamily="34" charset="0"/>
              <a:cs typeface="Arial" panose="020B0604020202020204" pitchFamily="34" charset="0"/>
            </a:endParaRPr>
          </a:p>
        </p:txBody>
      </p:sp>
      <p:sp>
        <p:nvSpPr>
          <p:cNvPr id="14" name="AutoShape 2" descr="Find the best restaurants, cafés, and bars in Karlovy Va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grpSp>
        <p:nvGrpSpPr>
          <p:cNvPr id="36" name="Group 35"/>
          <p:cNvGrpSpPr/>
          <p:nvPr/>
        </p:nvGrpSpPr>
        <p:grpSpPr>
          <a:xfrm>
            <a:off x="460374" y="1511963"/>
            <a:ext cx="6063079" cy="8013731"/>
            <a:chOff x="460374" y="1511963"/>
            <a:chExt cx="6063079" cy="8013731"/>
          </a:xfrm>
        </p:grpSpPr>
        <p:grpSp>
          <p:nvGrpSpPr>
            <p:cNvPr id="22" name="Group 21"/>
            <p:cNvGrpSpPr/>
            <p:nvPr/>
          </p:nvGrpSpPr>
          <p:grpSpPr>
            <a:xfrm>
              <a:off x="460374" y="1511963"/>
              <a:ext cx="6063079" cy="8013731"/>
              <a:chOff x="460374" y="1600197"/>
              <a:chExt cx="6063079" cy="8013731"/>
            </a:xfrm>
          </p:grpSpPr>
          <p:grpSp>
            <p:nvGrpSpPr>
              <p:cNvPr id="9" name="Group 8"/>
              <p:cNvGrpSpPr/>
              <p:nvPr/>
            </p:nvGrpSpPr>
            <p:grpSpPr>
              <a:xfrm>
                <a:off x="460374" y="1600197"/>
                <a:ext cx="6063079" cy="8013731"/>
                <a:chOff x="411947" y="1454789"/>
                <a:chExt cx="2681890" cy="4942798"/>
              </a:xfrm>
            </p:grpSpPr>
            <p:sp>
              <p:nvSpPr>
                <p:cNvPr id="10" name="Freeform 9"/>
                <p:cNvSpPr/>
                <p:nvPr/>
              </p:nvSpPr>
              <p:spPr>
                <a:xfrm>
                  <a:off x="411947" y="1454789"/>
                  <a:ext cx="2681890" cy="4786527"/>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sp>
              <p:nvSpPr>
                <p:cNvPr id="11" name="Textfeld 35"/>
                <p:cNvSpPr txBox="1"/>
                <p:nvPr/>
              </p:nvSpPr>
              <p:spPr bwMode="gray">
                <a:xfrm>
                  <a:off x="714989" y="1610478"/>
                  <a:ext cx="1532417" cy="262604"/>
                </a:xfrm>
                <a:prstGeom prst="rect">
                  <a:avLst/>
                </a:prstGeom>
                <a:noFill/>
              </p:spPr>
              <p:txBody>
                <a:bodyPr wrap="square" rtlCol="0" anchor="ctr" anchorCtr="0">
                  <a:spAutoFit/>
                </a:bodyPr>
                <a:lstStyle/>
                <a:p>
                  <a:pPr algn="l"/>
                  <a:r>
                    <a:rPr lang="en-US" sz="1400" b="1" dirty="0">
                      <a:solidFill>
                        <a:schemeClr val="tx2"/>
                      </a:solidFill>
                    </a:rPr>
                    <a:t>Miguel Ribeiro, Head of Growth </a:t>
                  </a:r>
                  <a:r>
                    <a:rPr lang="en-US" sz="1400" b="1" dirty="0" smtClean="0">
                      <a:solidFill>
                        <a:schemeClr val="tx2"/>
                      </a:solidFill>
                    </a:rPr>
                    <a:t>Europe</a:t>
                  </a:r>
                </a:p>
                <a:p>
                  <a:pPr algn="l"/>
                  <a:r>
                    <a:rPr lang="en-US" sz="1400" b="1" dirty="0" err="1" smtClean="0">
                      <a:solidFill>
                        <a:schemeClr val="tx2"/>
                      </a:solidFill>
                    </a:rPr>
                    <a:t>Zomato</a:t>
                  </a:r>
                  <a:endParaRPr lang="en-US" sz="1400" b="1" dirty="0">
                    <a:solidFill>
                      <a:schemeClr val="tx2"/>
                    </a:solidFill>
                  </a:endParaRPr>
                </a:p>
              </p:txBody>
            </p:sp>
            <p:sp>
              <p:nvSpPr>
                <p:cNvPr id="12" name="Rechteck 40"/>
                <p:cNvSpPr/>
                <p:nvPr/>
              </p:nvSpPr>
              <p:spPr bwMode="gray">
                <a:xfrm>
                  <a:off x="825654" y="2024369"/>
                  <a:ext cx="2147480" cy="4373218"/>
                </a:xfrm>
                <a:prstGeom prst="rect">
                  <a:avLst/>
                </a:prstGeom>
              </p:spPr>
              <p:txBody>
                <a:bodyPr wrap="square">
                  <a:spAutoFit/>
                </a:bodyPr>
                <a:lstStyle/>
                <a:p>
                  <a:pPr lvl="0" algn="r">
                    <a:lnSpc>
                      <a:spcPct val="95000"/>
                    </a:lnSpc>
                    <a:spcAft>
                      <a:spcPts val="800"/>
                    </a:spcAft>
                    <a:defRPr/>
                  </a:pPr>
                  <a:r>
                    <a:rPr lang="en-US" sz="950" b="1" u="sng" dirty="0">
                      <a:solidFill>
                        <a:schemeClr val="bg2"/>
                      </a:solidFill>
                    </a:rPr>
                    <a:t>What was your experience since you started doing business in Portugal? What were the main benefits? What were the main challenges?</a:t>
                  </a:r>
                  <a:endParaRPr lang="en-US" sz="950" i="1" dirty="0" smtClean="0">
                    <a:solidFill>
                      <a:schemeClr val="bg2"/>
                    </a:solidFill>
                  </a:endParaRPr>
                </a:p>
                <a:p>
                  <a:pPr lvl="0">
                    <a:lnSpc>
                      <a:spcPct val="95000"/>
                    </a:lnSpc>
                    <a:spcAft>
                      <a:spcPts val="800"/>
                    </a:spcAft>
                    <a:defRPr/>
                  </a:pPr>
                  <a:r>
                    <a:rPr lang="en-US" sz="950" i="1" dirty="0" smtClean="0">
                      <a:solidFill>
                        <a:schemeClr val="bg2"/>
                      </a:solidFill>
                    </a:rPr>
                    <a:t>“</a:t>
                  </a:r>
                  <a:r>
                    <a:rPr lang="en-US" sz="950" i="1" dirty="0">
                      <a:solidFill>
                        <a:schemeClr val="bg2"/>
                      </a:solidFill>
                    </a:rPr>
                    <a:t>The easiness to create a company and hiring very good people for reasonable salaries, was one of the biggest positive surprises. It is actually fairly easy to find people that speak </a:t>
                  </a:r>
                  <a:r>
                    <a:rPr lang="en-US" sz="950" i="1" dirty="0" smtClean="0">
                      <a:solidFill>
                        <a:schemeClr val="bg2"/>
                      </a:solidFill>
                    </a:rPr>
                    <a:t>2-3 </a:t>
                  </a:r>
                  <a:r>
                    <a:rPr lang="en-US" sz="950" i="1" dirty="0">
                      <a:solidFill>
                        <a:schemeClr val="bg2"/>
                      </a:solidFill>
                    </a:rPr>
                    <a:t>languages and, for a company like </a:t>
                  </a:r>
                  <a:r>
                    <a:rPr lang="en-US" sz="950" i="1" dirty="0" err="1">
                      <a:solidFill>
                        <a:schemeClr val="bg2"/>
                      </a:solidFill>
                    </a:rPr>
                    <a:t>Zomato</a:t>
                  </a:r>
                  <a:r>
                    <a:rPr lang="en-US" sz="950" i="1" dirty="0">
                      <a:solidFill>
                        <a:schemeClr val="bg2"/>
                      </a:solidFill>
                    </a:rPr>
                    <a:t>, this is crucial.</a:t>
                  </a:r>
                </a:p>
                <a:p>
                  <a:pPr lvl="0">
                    <a:lnSpc>
                      <a:spcPct val="95000"/>
                    </a:lnSpc>
                    <a:spcAft>
                      <a:spcPts val="800"/>
                    </a:spcAft>
                    <a:defRPr/>
                  </a:pPr>
                  <a:r>
                    <a:rPr lang="en-US" sz="950" i="1" dirty="0" smtClean="0">
                      <a:solidFill>
                        <a:schemeClr val="bg2"/>
                      </a:solidFill>
                    </a:rPr>
                    <a:t>Also</a:t>
                  </a:r>
                  <a:r>
                    <a:rPr lang="en-US" sz="950" i="1" dirty="0">
                      <a:solidFill>
                        <a:schemeClr val="bg2"/>
                      </a:solidFill>
                    </a:rPr>
                    <a:t>, the fact that it is easy and fast to fly anywhere in EU at low prices made Portugal the right choice, even though we still do not have direct flights from India (Delhi, Mumbai or Goa) to Lisbon. Having a direct flight from Delhi to Lisbon would make a huge difference, making it easy for investors to come to Lisbon and explore possibilities, or even come more often to visit their investments (this has been a barrier to our founders that could come to Lisbon more often. They would also consider creating a Tech Hub in Lisbon if travelling here was faster)</a:t>
                  </a:r>
                </a:p>
                <a:p>
                  <a:pPr lvl="0">
                    <a:lnSpc>
                      <a:spcPct val="95000"/>
                    </a:lnSpc>
                    <a:spcAft>
                      <a:spcPts val="800"/>
                    </a:spcAft>
                    <a:defRPr/>
                  </a:pPr>
                  <a:r>
                    <a:rPr lang="en-US" sz="950" i="1" dirty="0" smtClean="0">
                      <a:solidFill>
                        <a:schemeClr val="bg2"/>
                      </a:solidFill>
                    </a:rPr>
                    <a:t>The </a:t>
                  </a:r>
                  <a:r>
                    <a:rPr lang="en-US" sz="950" i="1" dirty="0">
                      <a:solidFill>
                        <a:schemeClr val="bg2"/>
                      </a:solidFill>
                    </a:rPr>
                    <a:t>challenge we've faced (and I must say not as much in Portugal as in other EU countries, specially northern European Countries) is the cultural differences - as an </a:t>
                  </a:r>
                  <a:r>
                    <a:rPr lang="en-US" sz="950" i="1" dirty="0" smtClean="0">
                      <a:solidFill>
                        <a:schemeClr val="bg2"/>
                      </a:solidFill>
                    </a:rPr>
                    <a:t>Indian </a:t>
                  </a:r>
                  <a:r>
                    <a:rPr lang="en-US" sz="950" i="1" dirty="0">
                      <a:solidFill>
                        <a:schemeClr val="bg2"/>
                      </a:solidFill>
                    </a:rPr>
                    <a:t>company operating in EU we needed to adapt locally</a:t>
                  </a:r>
                  <a:r>
                    <a:rPr lang="en-US" sz="950" i="1" dirty="0" smtClean="0">
                      <a:solidFill>
                        <a:schemeClr val="bg2"/>
                      </a:solidFill>
                    </a:rPr>
                    <a:t>.”</a:t>
                  </a:r>
                </a:p>
                <a:p>
                  <a:pPr lvl="0" algn="r">
                    <a:lnSpc>
                      <a:spcPct val="95000"/>
                    </a:lnSpc>
                    <a:spcAft>
                      <a:spcPts val="800"/>
                    </a:spcAft>
                    <a:defRPr/>
                  </a:pPr>
                  <a:r>
                    <a:rPr lang="en-US" sz="950" b="1" u="sng" dirty="0">
                      <a:solidFill>
                        <a:schemeClr val="bg2"/>
                      </a:solidFill>
                    </a:rPr>
                    <a:t>What advice would you give to Indian investors which are considering investing in Portugal?</a:t>
                  </a:r>
                  <a:endParaRPr lang="en-US" sz="950" b="1" u="sng" dirty="0" smtClean="0">
                    <a:solidFill>
                      <a:schemeClr val="bg2"/>
                    </a:solidFill>
                  </a:endParaRPr>
                </a:p>
                <a:p>
                  <a:pPr lvl="0">
                    <a:lnSpc>
                      <a:spcPct val="95000"/>
                    </a:lnSpc>
                    <a:spcAft>
                      <a:spcPts val="800"/>
                    </a:spcAft>
                    <a:defRPr/>
                  </a:pPr>
                  <a:r>
                    <a:rPr lang="en-US" sz="950" i="1" dirty="0" smtClean="0">
                      <a:solidFill>
                        <a:schemeClr val="bg2"/>
                      </a:solidFill>
                    </a:rPr>
                    <a:t>“I </a:t>
                  </a:r>
                  <a:r>
                    <a:rPr lang="en-US" sz="950" i="1" dirty="0">
                      <a:solidFill>
                        <a:schemeClr val="bg2"/>
                      </a:solidFill>
                    </a:rPr>
                    <a:t>would advise the Indian Investors to first come and visit Portugal and our capital Lisbon, as I am sure most of them would feel very </a:t>
                  </a:r>
                  <a:r>
                    <a:rPr lang="en-US" sz="950" i="1" dirty="0" smtClean="0">
                      <a:solidFill>
                        <a:schemeClr val="bg2"/>
                      </a:solidFill>
                    </a:rPr>
                    <a:t>welcomed </a:t>
                  </a:r>
                  <a:r>
                    <a:rPr lang="en-US" sz="950" i="1" dirty="0">
                      <a:solidFill>
                        <a:schemeClr val="bg2"/>
                      </a:solidFill>
                    </a:rPr>
                    <a:t>and see the real potential of this country. Not only they will be surprised by the weather, but also by the geographic privileged location and warm and intelligent work savvy people.</a:t>
                  </a:r>
                </a:p>
                <a:p>
                  <a:pPr lvl="0">
                    <a:lnSpc>
                      <a:spcPct val="95000"/>
                    </a:lnSpc>
                    <a:spcAft>
                      <a:spcPts val="800"/>
                    </a:spcAft>
                    <a:defRPr/>
                  </a:pPr>
                  <a:r>
                    <a:rPr lang="en-US" sz="950" i="1" dirty="0">
                      <a:solidFill>
                        <a:schemeClr val="bg2"/>
                      </a:solidFill>
                    </a:rPr>
                    <a:t>Many great professionals looked for opportunities abroad </a:t>
                  </a:r>
                  <a:r>
                    <a:rPr lang="en-US" sz="950" i="1" dirty="0" smtClean="0">
                      <a:solidFill>
                        <a:schemeClr val="bg2"/>
                      </a:solidFill>
                    </a:rPr>
                    <a:t>as, </a:t>
                  </a:r>
                  <a:r>
                    <a:rPr lang="en-US" sz="950" i="1" dirty="0">
                      <a:solidFill>
                        <a:schemeClr val="bg2"/>
                      </a:solidFill>
                    </a:rPr>
                    <a:t>until recently,  there were not many great options in Portugal. So, if these were given a chance in their own country, I am sure they will thrive and do their best work. Also I believe that Portugal is going through a very good moment, specially in Tech businesses and entrepreneurship, so this would be the right time for any investor to come in.</a:t>
                  </a:r>
                </a:p>
                <a:p>
                  <a:pPr lvl="0">
                    <a:lnSpc>
                      <a:spcPct val="95000"/>
                    </a:lnSpc>
                    <a:spcAft>
                      <a:spcPts val="800"/>
                    </a:spcAft>
                    <a:defRPr/>
                  </a:pPr>
                  <a:r>
                    <a:rPr lang="en-US" sz="950" i="1" dirty="0" smtClean="0">
                      <a:solidFill>
                        <a:schemeClr val="bg2"/>
                      </a:solidFill>
                    </a:rPr>
                    <a:t>I also believe that there are many company CEOs and entrepreneurs like myself that would be completely available to help anyone who wants to invest in Portugal, introduce them to the right people and lead them in the right way. The startup environment in Portugal is thriving and most people involved are eager </a:t>
                  </a:r>
                  <a:r>
                    <a:rPr lang="en-US" sz="950" i="1" dirty="0">
                      <a:solidFill>
                        <a:schemeClr val="bg2"/>
                      </a:solidFill>
                    </a:rPr>
                    <a:t>to help, connect and </a:t>
                  </a:r>
                  <a:r>
                    <a:rPr lang="en-US" sz="950" i="1" dirty="0" smtClean="0">
                      <a:solidFill>
                        <a:schemeClr val="bg2"/>
                      </a:solidFill>
                    </a:rPr>
                    <a:t>network.”</a:t>
                  </a:r>
                </a:p>
                <a:p>
                  <a:pPr algn="r">
                    <a:lnSpc>
                      <a:spcPct val="95000"/>
                    </a:lnSpc>
                    <a:spcAft>
                      <a:spcPts val="800"/>
                    </a:spcAft>
                    <a:defRPr/>
                  </a:pPr>
                  <a:r>
                    <a:rPr lang="en-US" sz="950" b="1" u="sng" dirty="0">
                      <a:solidFill>
                        <a:schemeClr val="bg2"/>
                      </a:solidFill>
                    </a:rPr>
                    <a:t>What sectors do you consider as being the most attractive currently in Portugal and why</a:t>
                  </a:r>
                  <a:r>
                    <a:rPr lang="en-US" sz="950" b="1" u="sng" dirty="0" smtClean="0">
                      <a:solidFill>
                        <a:schemeClr val="bg2"/>
                      </a:solidFill>
                    </a:rPr>
                    <a:t>?</a:t>
                  </a:r>
                </a:p>
                <a:p>
                  <a:pPr lvl="0">
                    <a:lnSpc>
                      <a:spcPct val="95000"/>
                    </a:lnSpc>
                    <a:spcAft>
                      <a:spcPts val="800"/>
                    </a:spcAft>
                    <a:defRPr/>
                  </a:pPr>
                  <a:r>
                    <a:rPr lang="en-US" sz="950" i="1" dirty="0">
                      <a:solidFill>
                        <a:schemeClr val="bg2"/>
                      </a:solidFill>
                    </a:rPr>
                    <a:t>“I am obviously biased on this answer, but I see that the tech industry </a:t>
                  </a:r>
                  <a:r>
                    <a:rPr lang="en-US" sz="950" i="1" dirty="0" smtClean="0">
                      <a:solidFill>
                        <a:schemeClr val="bg2"/>
                      </a:solidFill>
                    </a:rPr>
                    <a:t>is having a </a:t>
                  </a:r>
                  <a:r>
                    <a:rPr lang="en-US" sz="950" i="1" dirty="0">
                      <a:solidFill>
                        <a:schemeClr val="bg2"/>
                      </a:solidFill>
                    </a:rPr>
                    <a:t>high and enthusiastic moment. I believe our country is going through a Digital Transformation, so these are very exciting times for me, as I am very </a:t>
                  </a:r>
                  <a:r>
                    <a:rPr lang="en-US" sz="950" i="1" dirty="0" smtClean="0">
                      <a:solidFill>
                        <a:schemeClr val="bg2"/>
                      </a:solidFill>
                    </a:rPr>
                    <a:t>passionate </a:t>
                  </a:r>
                  <a:r>
                    <a:rPr lang="en-US" sz="950" i="1" dirty="0">
                      <a:solidFill>
                        <a:schemeClr val="bg2"/>
                      </a:solidFill>
                    </a:rPr>
                    <a:t>about Digital Business and Digital Marketing. I feel honored to be part of this "digital transformation movement" and proud to show other countries'  investors that we might be a small country, but we have many super talented people and drive to create something bigger than us. </a:t>
                  </a:r>
                  <a:r>
                    <a:rPr lang="en-US" sz="950" i="1" dirty="0" smtClean="0">
                      <a:solidFill>
                        <a:schemeClr val="bg2"/>
                      </a:solidFill>
                    </a:rPr>
                    <a:t>I </a:t>
                  </a:r>
                  <a:r>
                    <a:rPr lang="en-US" sz="950" i="1" dirty="0">
                      <a:solidFill>
                        <a:schemeClr val="bg2"/>
                      </a:solidFill>
                    </a:rPr>
                    <a:t>read a few days back that Portugal once created ships to explore and discover the world, today we create leaders, entrepreneurs, and startups to do the same. Very proud times</a:t>
                  </a:r>
                  <a:r>
                    <a:rPr lang="en-US" sz="950" i="1" dirty="0" smtClean="0">
                      <a:solidFill>
                        <a:schemeClr val="bg2"/>
                      </a:solidFill>
                    </a:rPr>
                    <a:t>.”</a:t>
                  </a:r>
                </a:p>
              </p:txBody>
            </p:sp>
          </p:grpSp>
          <p:pic>
            <p:nvPicPr>
              <p:cNvPr id="16" name="Picture 15"/>
              <p:cNvPicPr>
                <a:picLocks noChangeAspect="1"/>
              </p:cNvPicPr>
              <p:nvPr/>
            </p:nvPicPr>
            <p:blipFill>
              <a:blip r:embed="rId2"/>
              <a:stretch>
                <a:fillRect/>
              </a:stretch>
            </p:blipFill>
            <p:spPr>
              <a:xfrm>
                <a:off x="5098552" y="1742670"/>
                <a:ext cx="512925" cy="515215"/>
              </a:xfrm>
              <a:prstGeom prst="rect">
                <a:avLst/>
              </a:prstGeom>
            </p:spPr>
          </p:pic>
        </p:grpSp>
        <p:grpSp>
          <p:nvGrpSpPr>
            <p:cNvPr id="35" name="Group 34"/>
            <p:cNvGrpSpPr/>
            <p:nvPr/>
          </p:nvGrpSpPr>
          <p:grpSpPr>
            <a:xfrm>
              <a:off x="786810" y="2902973"/>
              <a:ext cx="685243" cy="6320230"/>
              <a:chOff x="786810" y="2902973"/>
              <a:chExt cx="685243" cy="6320230"/>
            </a:xfrm>
          </p:grpSpPr>
          <p:sp>
            <p:nvSpPr>
              <p:cNvPr id="24" name="Freeform 23"/>
              <p:cNvSpPr>
                <a:spLocks noEditPoints="1"/>
              </p:cNvSpPr>
              <p:nvPr/>
            </p:nvSpPr>
            <p:spPr bwMode="auto">
              <a:xfrm>
                <a:off x="882436" y="2902973"/>
                <a:ext cx="493991" cy="443301"/>
              </a:xfrm>
              <a:custGeom>
                <a:avLst/>
                <a:gdLst>
                  <a:gd name="T0" fmla="*/ 45 w 198"/>
                  <a:gd name="T1" fmla="*/ 0 h 182"/>
                  <a:gd name="T2" fmla="*/ 64 w 198"/>
                  <a:gd name="T3" fmla="*/ 18 h 182"/>
                  <a:gd name="T4" fmla="*/ 45 w 198"/>
                  <a:gd name="T5" fmla="*/ 37 h 182"/>
                  <a:gd name="T6" fmla="*/ 27 w 198"/>
                  <a:gd name="T7" fmla="*/ 18 h 182"/>
                  <a:gd name="T8" fmla="*/ 45 w 198"/>
                  <a:gd name="T9" fmla="*/ 0 h 182"/>
                  <a:gd name="T10" fmla="*/ 15 w 198"/>
                  <a:gd name="T11" fmla="*/ 69 h 182"/>
                  <a:gd name="T12" fmla="*/ 21 w 198"/>
                  <a:gd name="T13" fmla="*/ 69 h 182"/>
                  <a:gd name="T14" fmla="*/ 21 w 198"/>
                  <a:gd name="T15" fmla="*/ 114 h 182"/>
                  <a:gd name="T16" fmla="*/ 21 w 198"/>
                  <a:gd name="T17" fmla="*/ 114 h 182"/>
                  <a:gd name="T18" fmla="*/ 21 w 198"/>
                  <a:gd name="T19" fmla="*/ 182 h 182"/>
                  <a:gd name="T20" fmla="*/ 42 w 198"/>
                  <a:gd name="T21" fmla="*/ 182 h 182"/>
                  <a:gd name="T22" fmla="*/ 42 w 198"/>
                  <a:gd name="T23" fmla="*/ 109 h 182"/>
                  <a:gd name="T24" fmla="*/ 48 w 198"/>
                  <a:gd name="T25" fmla="*/ 109 h 182"/>
                  <a:gd name="T26" fmla="*/ 48 w 198"/>
                  <a:gd name="T27" fmla="*/ 182 h 182"/>
                  <a:gd name="T28" fmla="*/ 70 w 198"/>
                  <a:gd name="T29" fmla="*/ 182 h 182"/>
                  <a:gd name="T30" fmla="*/ 70 w 198"/>
                  <a:gd name="T31" fmla="*/ 109 h 182"/>
                  <a:gd name="T32" fmla="*/ 70 w 198"/>
                  <a:gd name="T33" fmla="*/ 109 h 182"/>
                  <a:gd name="T34" fmla="*/ 70 w 198"/>
                  <a:gd name="T35" fmla="*/ 69 h 182"/>
                  <a:gd name="T36" fmla="*/ 75 w 198"/>
                  <a:gd name="T37" fmla="*/ 69 h 182"/>
                  <a:gd name="T38" fmla="*/ 75 w 198"/>
                  <a:gd name="T39" fmla="*/ 109 h 182"/>
                  <a:gd name="T40" fmla="*/ 89 w 198"/>
                  <a:gd name="T41" fmla="*/ 109 h 182"/>
                  <a:gd name="T42" fmla="*/ 89 w 198"/>
                  <a:gd name="T43" fmla="*/ 44 h 182"/>
                  <a:gd name="T44" fmla="*/ 0 w 198"/>
                  <a:gd name="T45" fmla="*/ 44 h 182"/>
                  <a:gd name="T46" fmla="*/ 0 w 198"/>
                  <a:gd name="T47" fmla="*/ 109 h 182"/>
                  <a:gd name="T48" fmla="*/ 15 w 198"/>
                  <a:gd name="T49" fmla="*/ 109 h 182"/>
                  <a:gd name="T50" fmla="*/ 15 w 198"/>
                  <a:gd name="T51" fmla="*/ 69 h 182"/>
                  <a:gd name="T52" fmla="*/ 146 w 198"/>
                  <a:gd name="T53" fmla="*/ 0 h 182"/>
                  <a:gd name="T54" fmla="*/ 165 w 198"/>
                  <a:gd name="T55" fmla="*/ 18 h 182"/>
                  <a:gd name="T56" fmla="*/ 146 w 198"/>
                  <a:gd name="T57" fmla="*/ 37 h 182"/>
                  <a:gd name="T58" fmla="*/ 128 w 198"/>
                  <a:gd name="T59" fmla="*/ 18 h 182"/>
                  <a:gd name="T60" fmla="*/ 146 w 198"/>
                  <a:gd name="T61" fmla="*/ 0 h 182"/>
                  <a:gd name="T62" fmla="*/ 183 w 198"/>
                  <a:gd name="T63" fmla="*/ 109 h 182"/>
                  <a:gd name="T64" fmla="*/ 198 w 198"/>
                  <a:gd name="T65" fmla="*/ 109 h 182"/>
                  <a:gd name="T66" fmla="*/ 180 w 198"/>
                  <a:gd name="T67" fmla="*/ 44 h 182"/>
                  <a:gd name="T68" fmla="*/ 114 w 198"/>
                  <a:gd name="T69" fmla="*/ 44 h 182"/>
                  <a:gd name="T70" fmla="*/ 95 w 198"/>
                  <a:gd name="T71" fmla="*/ 109 h 182"/>
                  <a:gd name="T72" fmla="*/ 109 w 198"/>
                  <a:gd name="T73" fmla="*/ 109 h 182"/>
                  <a:gd name="T74" fmla="*/ 120 w 198"/>
                  <a:gd name="T75" fmla="*/ 69 h 182"/>
                  <a:gd name="T76" fmla="*/ 125 w 198"/>
                  <a:gd name="T77" fmla="*/ 69 h 182"/>
                  <a:gd name="T78" fmla="*/ 105 w 198"/>
                  <a:gd name="T79" fmla="*/ 142 h 182"/>
                  <a:gd name="T80" fmla="*/ 122 w 198"/>
                  <a:gd name="T81" fmla="*/ 142 h 182"/>
                  <a:gd name="T82" fmla="*/ 122 w 198"/>
                  <a:gd name="T83" fmla="*/ 182 h 182"/>
                  <a:gd name="T84" fmla="*/ 143 w 198"/>
                  <a:gd name="T85" fmla="*/ 182 h 182"/>
                  <a:gd name="T86" fmla="*/ 143 w 198"/>
                  <a:gd name="T87" fmla="*/ 142 h 182"/>
                  <a:gd name="T88" fmla="*/ 149 w 198"/>
                  <a:gd name="T89" fmla="*/ 142 h 182"/>
                  <a:gd name="T90" fmla="*/ 149 w 198"/>
                  <a:gd name="T91" fmla="*/ 182 h 182"/>
                  <a:gd name="T92" fmla="*/ 171 w 198"/>
                  <a:gd name="T93" fmla="*/ 182 h 182"/>
                  <a:gd name="T94" fmla="*/ 171 w 198"/>
                  <a:gd name="T95" fmla="*/ 142 h 182"/>
                  <a:gd name="T96" fmla="*/ 187 w 198"/>
                  <a:gd name="T97" fmla="*/ 142 h 182"/>
                  <a:gd name="T98" fmla="*/ 167 w 198"/>
                  <a:gd name="T99" fmla="*/ 70 h 182"/>
                  <a:gd name="T100" fmla="*/ 172 w 198"/>
                  <a:gd name="T101" fmla="*/ 70 h 182"/>
                  <a:gd name="T102" fmla="*/ 183 w 198"/>
                  <a:gd name="T103" fmla="*/ 10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8" h="182">
                    <a:moveTo>
                      <a:pt x="45" y="0"/>
                    </a:moveTo>
                    <a:cubicBezTo>
                      <a:pt x="55" y="0"/>
                      <a:pt x="64" y="8"/>
                      <a:pt x="64" y="18"/>
                    </a:cubicBezTo>
                    <a:cubicBezTo>
                      <a:pt x="64" y="29"/>
                      <a:pt x="55" y="37"/>
                      <a:pt x="45" y="37"/>
                    </a:cubicBezTo>
                    <a:cubicBezTo>
                      <a:pt x="35" y="37"/>
                      <a:pt x="27" y="29"/>
                      <a:pt x="27" y="18"/>
                    </a:cubicBezTo>
                    <a:cubicBezTo>
                      <a:pt x="27" y="8"/>
                      <a:pt x="35" y="0"/>
                      <a:pt x="45" y="0"/>
                    </a:cubicBezTo>
                    <a:close/>
                    <a:moveTo>
                      <a:pt x="15" y="69"/>
                    </a:moveTo>
                    <a:cubicBezTo>
                      <a:pt x="21" y="69"/>
                      <a:pt x="21" y="69"/>
                      <a:pt x="21" y="69"/>
                    </a:cubicBezTo>
                    <a:cubicBezTo>
                      <a:pt x="21" y="114"/>
                      <a:pt x="21" y="114"/>
                      <a:pt x="21" y="114"/>
                    </a:cubicBezTo>
                    <a:cubicBezTo>
                      <a:pt x="21" y="114"/>
                      <a:pt x="21" y="114"/>
                      <a:pt x="21" y="114"/>
                    </a:cubicBezTo>
                    <a:cubicBezTo>
                      <a:pt x="21" y="182"/>
                      <a:pt x="21" y="182"/>
                      <a:pt x="21" y="182"/>
                    </a:cubicBezTo>
                    <a:cubicBezTo>
                      <a:pt x="42" y="182"/>
                      <a:pt x="42" y="182"/>
                      <a:pt x="42" y="182"/>
                    </a:cubicBezTo>
                    <a:cubicBezTo>
                      <a:pt x="42" y="109"/>
                      <a:pt x="42" y="109"/>
                      <a:pt x="42" y="109"/>
                    </a:cubicBezTo>
                    <a:cubicBezTo>
                      <a:pt x="48" y="109"/>
                      <a:pt x="48" y="109"/>
                      <a:pt x="48" y="109"/>
                    </a:cubicBezTo>
                    <a:cubicBezTo>
                      <a:pt x="48" y="182"/>
                      <a:pt x="48" y="182"/>
                      <a:pt x="48" y="182"/>
                    </a:cubicBezTo>
                    <a:cubicBezTo>
                      <a:pt x="70" y="182"/>
                      <a:pt x="70" y="182"/>
                      <a:pt x="70" y="182"/>
                    </a:cubicBezTo>
                    <a:cubicBezTo>
                      <a:pt x="70" y="109"/>
                      <a:pt x="70" y="109"/>
                      <a:pt x="70" y="109"/>
                    </a:cubicBezTo>
                    <a:cubicBezTo>
                      <a:pt x="70" y="109"/>
                      <a:pt x="70" y="109"/>
                      <a:pt x="70" y="109"/>
                    </a:cubicBezTo>
                    <a:cubicBezTo>
                      <a:pt x="70" y="69"/>
                      <a:pt x="70" y="69"/>
                      <a:pt x="70" y="69"/>
                    </a:cubicBezTo>
                    <a:cubicBezTo>
                      <a:pt x="75" y="69"/>
                      <a:pt x="75" y="69"/>
                      <a:pt x="75" y="69"/>
                    </a:cubicBezTo>
                    <a:cubicBezTo>
                      <a:pt x="75" y="109"/>
                      <a:pt x="75" y="109"/>
                      <a:pt x="75" y="109"/>
                    </a:cubicBezTo>
                    <a:cubicBezTo>
                      <a:pt x="89" y="109"/>
                      <a:pt x="89" y="109"/>
                      <a:pt x="89" y="109"/>
                    </a:cubicBezTo>
                    <a:cubicBezTo>
                      <a:pt x="89" y="44"/>
                      <a:pt x="89" y="44"/>
                      <a:pt x="89" y="44"/>
                    </a:cubicBezTo>
                    <a:cubicBezTo>
                      <a:pt x="0" y="44"/>
                      <a:pt x="0" y="44"/>
                      <a:pt x="0" y="44"/>
                    </a:cubicBezTo>
                    <a:cubicBezTo>
                      <a:pt x="0" y="109"/>
                      <a:pt x="0" y="109"/>
                      <a:pt x="0" y="109"/>
                    </a:cubicBezTo>
                    <a:cubicBezTo>
                      <a:pt x="15" y="109"/>
                      <a:pt x="15" y="109"/>
                      <a:pt x="15" y="109"/>
                    </a:cubicBezTo>
                    <a:lnTo>
                      <a:pt x="15" y="69"/>
                    </a:lnTo>
                    <a:close/>
                    <a:moveTo>
                      <a:pt x="146" y="0"/>
                    </a:moveTo>
                    <a:cubicBezTo>
                      <a:pt x="156" y="0"/>
                      <a:pt x="165" y="8"/>
                      <a:pt x="165" y="18"/>
                    </a:cubicBezTo>
                    <a:cubicBezTo>
                      <a:pt x="165" y="29"/>
                      <a:pt x="156" y="37"/>
                      <a:pt x="146" y="37"/>
                    </a:cubicBezTo>
                    <a:cubicBezTo>
                      <a:pt x="136" y="37"/>
                      <a:pt x="128" y="29"/>
                      <a:pt x="128" y="18"/>
                    </a:cubicBezTo>
                    <a:cubicBezTo>
                      <a:pt x="128" y="8"/>
                      <a:pt x="136" y="0"/>
                      <a:pt x="146" y="0"/>
                    </a:cubicBezTo>
                    <a:close/>
                    <a:moveTo>
                      <a:pt x="183" y="109"/>
                    </a:moveTo>
                    <a:cubicBezTo>
                      <a:pt x="198" y="109"/>
                      <a:pt x="198" y="109"/>
                      <a:pt x="198" y="109"/>
                    </a:cubicBezTo>
                    <a:cubicBezTo>
                      <a:pt x="180" y="44"/>
                      <a:pt x="180" y="44"/>
                      <a:pt x="180" y="44"/>
                    </a:cubicBezTo>
                    <a:cubicBezTo>
                      <a:pt x="114" y="44"/>
                      <a:pt x="114" y="44"/>
                      <a:pt x="114" y="44"/>
                    </a:cubicBezTo>
                    <a:cubicBezTo>
                      <a:pt x="95" y="109"/>
                      <a:pt x="95" y="109"/>
                      <a:pt x="95" y="109"/>
                    </a:cubicBezTo>
                    <a:cubicBezTo>
                      <a:pt x="109" y="109"/>
                      <a:pt x="109" y="109"/>
                      <a:pt x="109" y="109"/>
                    </a:cubicBezTo>
                    <a:cubicBezTo>
                      <a:pt x="120" y="69"/>
                      <a:pt x="120" y="69"/>
                      <a:pt x="120" y="69"/>
                    </a:cubicBezTo>
                    <a:cubicBezTo>
                      <a:pt x="125" y="69"/>
                      <a:pt x="125" y="69"/>
                      <a:pt x="125" y="69"/>
                    </a:cubicBezTo>
                    <a:cubicBezTo>
                      <a:pt x="105" y="142"/>
                      <a:pt x="105" y="142"/>
                      <a:pt x="105" y="142"/>
                    </a:cubicBezTo>
                    <a:cubicBezTo>
                      <a:pt x="122" y="142"/>
                      <a:pt x="122" y="142"/>
                      <a:pt x="122" y="142"/>
                    </a:cubicBezTo>
                    <a:cubicBezTo>
                      <a:pt x="122" y="182"/>
                      <a:pt x="122" y="182"/>
                      <a:pt x="122" y="182"/>
                    </a:cubicBezTo>
                    <a:cubicBezTo>
                      <a:pt x="143" y="182"/>
                      <a:pt x="143" y="182"/>
                      <a:pt x="143" y="182"/>
                    </a:cubicBezTo>
                    <a:cubicBezTo>
                      <a:pt x="143" y="142"/>
                      <a:pt x="143" y="142"/>
                      <a:pt x="143" y="142"/>
                    </a:cubicBezTo>
                    <a:cubicBezTo>
                      <a:pt x="149" y="142"/>
                      <a:pt x="149" y="142"/>
                      <a:pt x="149" y="142"/>
                    </a:cubicBezTo>
                    <a:cubicBezTo>
                      <a:pt x="149" y="182"/>
                      <a:pt x="149" y="182"/>
                      <a:pt x="149" y="182"/>
                    </a:cubicBezTo>
                    <a:cubicBezTo>
                      <a:pt x="171" y="182"/>
                      <a:pt x="171" y="182"/>
                      <a:pt x="171" y="182"/>
                    </a:cubicBezTo>
                    <a:cubicBezTo>
                      <a:pt x="171" y="142"/>
                      <a:pt x="171" y="142"/>
                      <a:pt x="171" y="142"/>
                    </a:cubicBezTo>
                    <a:cubicBezTo>
                      <a:pt x="187" y="142"/>
                      <a:pt x="187" y="142"/>
                      <a:pt x="187" y="142"/>
                    </a:cubicBezTo>
                    <a:cubicBezTo>
                      <a:pt x="167" y="70"/>
                      <a:pt x="167" y="70"/>
                      <a:pt x="167" y="70"/>
                    </a:cubicBezTo>
                    <a:cubicBezTo>
                      <a:pt x="172" y="70"/>
                      <a:pt x="172" y="70"/>
                      <a:pt x="172" y="70"/>
                    </a:cubicBezTo>
                    <a:lnTo>
                      <a:pt x="183" y="10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14"/>
              <p:cNvSpPr>
                <a:spLocks/>
              </p:cNvSpPr>
              <p:nvPr/>
            </p:nvSpPr>
            <p:spPr bwMode="auto">
              <a:xfrm>
                <a:off x="852985" y="3581148"/>
                <a:ext cx="552892" cy="505774"/>
              </a:xfrm>
              <a:custGeom>
                <a:avLst/>
                <a:gdLst>
                  <a:gd name="T0" fmla="*/ 121 w 121"/>
                  <a:gd name="T1" fmla="*/ 84 h 129"/>
                  <a:gd name="T2" fmla="*/ 121 w 121"/>
                  <a:gd name="T3" fmla="*/ 85 h 129"/>
                  <a:gd name="T4" fmla="*/ 119 w 121"/>
                  <a:gd name="T5" fmla="*/ 88 h 129"/>
                  <a:gd name="T6" fmla="*/ 116 w 121"/>
                  <a:gd name="T7" fmla="*/ 89 h 129"/>
                  <a:gd name="T8" fmla="*/ 73 w 121"/>
                  <a:gd name="T9" fmla="*/ 77 h 129"/>
                  <a:gd name="T10" fmla="*/ 73 w 121"/>
                  <a:gd name="T11" fmla="*/ 85 h 129"/>
                  <a:gd name="T12" fmla="*/ 73 w 121"/>
                  <a:gd name="T13" fmla="*/ 111 h 129"/>
                  <a:gd name="T14" fmla="*/ 87 w 121"/>
                  <a:gd name="T15" fmla="*/ 121 h 129"/>
                  <a:gd name="T16" fmla="*/ 89 w 121"/>
                  <a:gd name="T17" fmla="*/ 124 h 129"/>
                  <a:gd name="T18" fmla="*/ 89 w 121"/>
                  <a:gd name="T19" fmla="*/ 125 h 129"/>
                  <a:gd name="T20" fmla="*/ 87 w 121"/>
                  <a:gd name="T21" fmla="*/ 128 h 129"/>
                  <a:gd name="T22" fmla="*/ 84 w 121"/>
                  <a:gd name="T23" fmla="*/ 129 h 129"/>
                  <a:gd name="T24" fmla="*/ 61 w 121"/>
                  <a:gd name="T25" fmla="*/ 121 h 129"/>
                  <a:gd name="T26" fmla="*/ 38 w 121"/>
                  <a:gd name="T27" fmla="*/ 129 h 129"/>
                  <a:gd name="T28" fmla="*/ 34 w 121"/>
                  <a:gd name="T29" fmla="*/ 128 h 129"/>
                  <a:gd name="T30" fmla="*/ 32 w 121"/>
                  <a:gd name="T31" fmla="*/ 125 h 129"/>
                  <a:gd name="T32" fmla="*/ 32 w 121"/>
                  <a:gd name="T33" fmla="*/ 124 h 129"/>
                  <a:gd name="T34" fmla="*/ 34 w 121"/>
                  <a:gd name="T35" fmla="*/ 121 h 129"/>
                  <a:gd name="T36" fmla="*/ 48 w 121"/>
                  <a:gd name="T37" fmla="*/ 111 h 129"/>
                  <a:gd name="T38" fmla="*/ 48 w 121"/>
                  <a:gd name="T39" fmla="*/ 85 h 129"/>
                  <a:gd name="T40" fmla="*/ 48 w 121"/>
                  <a:gd name="T41" fmla="*/ 77 h 129"/>
                  <a:gd name="T42" fmla="*/ 5 w 121"/>
                  <a:gd name="T43" fmla="*/ 89 h 129"/>
                  <a:gd name="T44" fmla="*/ 2 w 121"/>
                  <a:gd name="T45" fmla="*/ 88 h 129"/>
                  <a:gd name="T46" fmla="*/ 0 w 121"/>
                  <a:gd name="T47" fmla="*/ 85 h 129"/>
                  <a:gd name="T48" fmla="*/ 0 w 121"/>
                  <a:gd name="T49" fmla="*/ 84 h 129"/>
                  <a:gd name="T50" fmla="*/ 2 w 121"/>
                  <a:gd name="T51" fmla="*/ 81 h 129"/>
                  <a:gd name="T52" fmla="*/ 48 w 121"/>
                  <a:gd name="T53" fmla="*/ 46 h 129"/>
                  <a:gd name="T54" fmla="*/ 48 w 121"/>
                  <a:gd name="T55" fmla="*/ 24 h 129"/>
                  <a:gd name="T56" fmla="*/ 61 w 121"/>
                  <a:gd name="T57" fmla="*/ 0 h 129"/>
                  <a:gd name="T58" fmla="*/ 73 w 121"/>
                  <a:gd name="T59" fmla="*/ 24 h 129"/>
                  <a:gd name="T60" fmla="*/ 73 w 121"/>
                  <a:gd name="T61" fmla="*/ 46 h 129"/>
                  <a:gd name="T62" fmla="*/ 119 w 121"/>
                  <a:gd name="T63" fmla="*/ 81 h 129"/>
                  <a:gd name="T64" fmla="*/ 121 w 121"/>
                  <a:gd name="T65" fmla="*/ 8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9">
                    <a:moveTo>
                      <a:pt x="121" y="84"/>
                    </a:moveTo>
                    <a:cubicBezTo>
                      <a:pt x="121" y="85"/>
                      <a:pt x="121" y="85"/>
                      <a:pt x="121" y="85"/>
                    </a:cubicBezTo>
                    <a:cubicBezTo>
                      <a:pt x="121" y="86"/>
                      <a:pt x="120" y="87"/>
                      <a:pt x="119" y="88"/>
                    </a:cubicBezTo>
                    <a:cubicBezTo>
                      <a:pt x="118" y="89"/>
                      <a:pt x="117" y="89"/>
                      <a:pt x="116" y="89"/>
                    </a:cubicBezTo>
                    <a:cubicBezTo>
                      <a:pt x="73" y="77"/>
                      <a:pt x="73" y="77"/>
                      <a:pt x="73" y="77"/>
                    </a:cubicBezTo>
                    <a:cubicBezTo>
                      <a:pt x="73" y="85"/>
                      <a:pt x="73" y="85"/>
                      <a:pt x="73" y="85"/>
                    </a:cubicBezTo>
                    <a:cubicBezTo>
                      <a:pt x="73" y="111"/>
                      <a:pt x="73" y="111"/>
                      <a:pt x="73" y="111"/>
                    </a:cubicBezTo>
                    <a:cubicBezTo>
                      <a:pt x="87" y="121"/>
                      <a:pt x="87" y="121"/>
                      <a:pt x="87" y="121"/>
                    </a:cubicBezTo>
                    <a:cubicBezTo>
                      <a:pt x="88" y="122"/>
                      <a:pt x="89" y="123"/>
                      <a:pt x="89" y="124"/>
                    </a:cubicBezTo>
                    <a:cubicBezTo>
                      <a:pt x="89" y="125"/>
                      <a:pt x="89" y="125"/>
                      <a:pt x="89" y="125"/>
                    </a:cubicBezTo>
                    <a:cubicBezTo>
                      <a:pt x="89" y="126"/>
                      <a:pt x="88" y="127"/>
                      <a:pt x="87" y="128"/>
                    </a:cubicBezTo>
                    <a:cubicBezTo>
                      <a:pt x="86" y="129"/>
                      <a:pt x="85" y="129"/>
                      <a:pt x="84" y="129"/>
                    </a:cubicBezTo>
                    <a:cubicBezTo>
                      <a:pt x="61" y="121"/>
                      <a:pt x="61" y="121"/>
                      <a:pt x="61" y="121"/>
                    </a:cubicBezTo>
                    <a:cubicBezTo>
                      <a:pt x="38" y="129"/>
                      <a:pt x="38" y="129"/>
                      <a:pt x="38" y="129"/>
                    </a:cubicBezTo>
                    <a:cubicBezTo>
                      <a:pt x="36" y="129"/>
                      <a:pt x="35" y="129"/>
                      <a:pt x="34" y="128"/>
                    </a:cubicBezTo>
                    <a:cubicBezTo>
                      <a:pt x="33" y="127"/>
                      <a:pt x="32" y="126"/>
                      <a:pt x="32" y="125"/>
                    </a:cubicBezTo>
                    <a:cubicBezTo>
                      <a:pt x="32" y="124"/>
                      <a:pt x="32" y="124"/>
                      <a:pt x="32" y="124"/>
                    </a:cubicBezTo>
                    <a:cubicBezTo>
                      <a:pt x="32" y="123"/>
                      <a:pt x="33" y="122"/>
                      <a:pt x="34" y="121"/>
                    </a:cubicBezTo>
                    <a:cubicBezTo>
                      <a:pt x="48" y="111"/>
                      <a:pt x="48" y="111"/>
                      <a:pt x="48" y="111"/>
                    </a:cubicBezTo>
                    <a:cubicBezTo>
                      <a:pt x="48" y="85"/>
                      <a:pt x="48" y="85"/>
                      <a:pt x="48" y="85"/>
                    </a:cubicBezTo>
                    <a:cubicBezTo>
                      <a:pt x="48" y="77"/>
                      <a:pt x="48" y="77"/>
                      <a:pt x="48" y="77"/>
                    </a:cubicBezTo>
                    <a:cubicBezTo>
                      <a:pt x="5" y="89"/>
                      <a:pt x="5" y="89"/>
                      <a:pt x="5" y="89"/>
                    </a:cubicBezTo>
                    <a:cubicBezTo>
                      <a:pt x="4" y="89"/>
                      <a:pt x="3" y="89"/>
                      <a:pt x="2" y="88"/>
                    </a:cubicBezTo>
                    <a:cubicBezTo>
                      <a:pt x="1" y="87"/>
                      <a:pt x="0" y="86"/>
                      <a:pt x="0" y="85"/>
                    </a:cubicBezTo>
                    <a:cubicBezTo>
                      <a:pt x="0" y="84"/>
                      <a:pt x="0" y="84"/>
                      <a:pt x="0" y="84"/>
                    </a:cubicBezTo>
                    <a:cubicBezTo>
                      <a:pt x="0" y="83"/>
                      <a:pt x="1" y="81"/>
                      <a:pt x="2" y="81"/>
                    </a:cubicBezTo>
                    <a:cubicBezTo>
                      <a:pt x="48" y="46"/>
                      <a:pt x="48" y="46"/>
                      <a:pt x="48" y="46"/>
                    </a:cubicBezTo>
                    <a:cubicBezTo>
                      <a:pt x="48" y="24"/>
                      <a:pt x="48" y="24"/>
                      <a:pt x="48" y="24"/>
                    </a:cubicBezTo>
                    <a:cubicBezTo>
                      <a:pt x="48" y="18"/>
                      <a:pt x="55" y="0"/>
                      <a:pt x="61" y="0"/>
                    </a:cubicBezTo>
                    <a:cubicBezTo>
                      <a:pt x="67" y="0"/>
                      <a:pt x="73" y="18"/>
                      <a:pt x="73" y="24"/>
                    </a:cubicBezTo>
                    <a:cubicBezTo>
                      <a:pt x="73" y="46"/>
                      <a:pt x="73" y="46"/>
                      <a:pt x="73" y="46"/>
                    </a:cubicBezTo>
                    <a:cubicBezTo>
                      <a:pt x="119" y="81"/>
                      <a:pt x="119" y="81"/>
                      <a:pt x="119" y="81"/>
                    </a:cubicBezTo>
                    <a:cubicBezTo>
                      <a:pt x="120" y="81"/>
                      <a:pt x="121" y="83"/>
                      <a:pt x="121" y="84"/>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4"/>
              <p:cNvSpPr>
                <a:spLocks noEditPoints="1"/>
              </p:cNvSpPr>
              <p:nvPr/>
            </p:nvSpPr>
            <p:spPr bwMode="auto">
              <a:xfrm>
                <a:off x="786810" y="5397704"/>
                <a:ext cx="685243" cy="484311"/>
              </a:xfrm>
              <a:custGeom>
                <a:avLst/>
                <a:gdLst>
                  <a:gd name="T0" fmla="*/ 346 w 408"/>
                  <a:gd name="T1" fmla="*/ 55 h 241"/>
                  <a:gd name="T2" fmla="*/ 339 w 408"/>
                  <a:gd name="T3" fmla="*/ 132 h 241"/>
                  <a:gd name="T4" fmla="*/ 348 w 408"/>
                  <a:gd name="T5" fmla="*/ 202 h 241"/>
                  <a:gd name="T6" fmla="*/ 348 w 408"/>
                  <a:gd name="T7" fmla="*/ 202 h 241"/>
                  <a:gd name="T8" fmla="*/ 293 w 408"/>
                  <a:gd name="T9" fmla="*/ 107 h 241"/>
                  <a:gd name="T10" fmla="*/ 295 w 408"/>
                  <a:gd name="T11" fmla="*/ 108 h 241"/>
                  <a:gd name="T12" fmla="*/ 309 w 408"/>
                  <a:gd name="T13" fmla="*/ 210 h 241"/>
                  <a:gd name="T14" fmla="*/ 304 w 408"/>
                  <a:gd name="T15" fmla="*/ 56 h 241"/>
                  <a:gd name="T16" fmla="*/ 323 w 408"/>
                  <a:gd name="T17" fmla="*/ 83 h 241"/>
                  <a:gd name="T18" fmla="*/ 315 w 408"/>
                  <a:gd name="T19" fmla="*/ 109 h 241"/>
                  <a:gd name="T20" fmla="*/ 174 w 408"/>
                  <a:gd name="T21" fmla="*/ 37 h 241"/>
                  <a:gd name="T22" fmla="*/ 175 w 408"/>
                  <a:gd name="T23" fmla="*/ 37 h 241"/>
                  <a:gd name="T24" fmla="*/ 171 w 408"/>
                  <a:gd name="T25" fmla="*/ 24 h 241"/>
                  <a:gd name="T26" fmla="*/ 163 w 408"/>
                  <a:gd name="T27" fmla="*/ 23 h 241"/>
                  <a:gd name="T28" fmla="*/ 175 w 408"/>
                  <a:gd name="T29" fmla="*/ 26 h 241"/>
                  <a:gd name="T30" fmla="*/ 225 w 408"/>
                  <a:gd name="T31" fmla="*/ 29 h 241"/>
                  <a:gd name="T32" fmla="*/ 94 w 408"/>
                  <a:gd name="T33" fmla="*/ 97 h 241"/>
                  <a:gd name="T34" fmla="*/ 86 w 408"/>
                  <a:gd name="T35" fmla="*/ 108 h 241"/>
                  <a:gd name="T36" fmla="*/ 79 w 408"/>
                  <a:gd name="T37" fmla="*/ 206 h 241"/>
                  <a:gd name="T38" fmla="*/ 366 w 408"/>
                  <a:gd name="T39" fmla="*/ 71 h 241"/>
                  <a:gd name="T40" fmla="*/ 39 w 408"/>
                  <a:gd name="T41" fmla="*/ 72 h 241"/>
                  <a:gd name="T42" fmla="*/ 41 w 408"/>
                  <a:gd name="T43" fmla="*/ 229 h 241"/>
                  <a:gd name="T44" fmla="*/ 396 w 408"/>
                  <a:gd name="T45" fmla="*/ 120 h 241"/>
                  <a:gd name="T46" fmla="*/ 175 w 408"/>
                  <a:gd name="T47" fmla="*/ 26 h 241"/>
                  <a:gd name="T48" fmla="*/ 232 w 408"/>
                  <a:gd name="T49" fmla="*/ 32 h 241"/>
                  <a:gd name="T50" fmla="*/ 176 w 408"/>
                  <a:gd name="T51" fmla="*/ 37 h 241"/>
                  <a:gd name="T52" fmla="*/ 147 w 408"/>
                  <a:gd name="T53" fmla="*/ 32 h 241"/>
                  <a:gd name="T54" fmla="*/ 91 w 408"/>
                  <a:gd name="T55" fmla="*/ 207 h 241"/>
                  <a:gd name="T56" fmla="*/ 82 w 408"/>
                  <a:gd name="T57" fmla="*/ 109 h 241"/>
                  <a:gd name="T58" fmla="*/ 76 w 408"/>
                  <a:gd name="T59" fmla="*/ 54 h 241"/>
                  <a:gd name="T60" fmla="*/ 79 w 408"/>
                  <a:gd name="T61" fmla="*/ 90 h 241"/>
                  <a:gd name="T62" fmla="*/ 84 w 408"/>
                  <a:gd name="T63" fmla="*/ 90 h 241"/>
                  <a:gd name="T64" fmla="*/ 87 w 408"/>
                  <a:gd name="T65" fmla="*/ 54 h 241"/>
                  <a:gd name="T66" fmla="*/ 90 w 408"/>
                  <a:gd name="T67" fmla="*/ 90 h 241"/>
                  <a:gd name="T68" fmla="*/ 96 w 408"/>
                  <a:gd name="T69" fmla="*/ 99 h 241"/>
                  <a:gd name="T70" fmla="*/ 190 w 408"/>
                  <a:gd name="T71" fmla="*/ 51 h 241"/>
                  <a:gd name="T72" fmla="*/ 315 w 408"/>
                  <a:gd name="T73" fmla="*/ 110 h 241"/>
                  <a:gd name="T74" fmla="*/ 298 w 408"/>
                  <a:gd name="T75" fmla="*/ 207 h 241"/>
                  <a:gd name="T76" fmla="*/ 293 w 408"/>
                  <a:gd name="T77" fmla="*/ 108 h 241"/>
                  <a:gd name="T78" fmla="*/ 315 w 408"/>
                  <a:gd name="T79" fmla="*/ 108 h 241"/>
                  <a:gd name="T80" fmla="*/ 336 w 408"/>
                  <a:gd name="T81" fmla="*/ 207 h 241"/>
                  <a:gd name="T82" fmla="*/ 347 w 408"/>
                  <a:gd name="T83" fmla="*/ 59 h 241"/>
                  <a:gd name="T84" fmla="*/ 377 w 408"/>
                  <a:gd name="T85" fmla="*/ 64 h 241"/>
                  <a:gd name="T86" fmla="*/ 35 w 408"/>
                  <a:gd name="T87" fmla="*/ 0 h 241"/>
                  <a:gd name="T88" fmla="*/ 0 w 408"/>
                  <a:gd name="T89" fmla="*/ 120 h 241"/>
                  <a:gd name="T90" fmla="*/ 35 w 408"/>
                  <a:gd name="T91" fmla="*/ 241 h 241"/>
                  <a:gd name="T92" fmla="*/ 377 w 408"/>
                  <a:gd name="T93" fmla="*/ 176 h 241"/>
                  <a:gd name="T94" fmla="*/ 372 w 408"/>
                  <a:gd name="T95" fmla="*/ 235 h 241"/>
                  <a:gd name="T96" fmla="*/ 35 w 408"/>
                  <a:gd name="T97" fmla="*/ 67 h 241"/>
                  <a:gd name="T98" fmla="*/ 402 w 408"/>
                  <a:gd name="T99" fmla="*/ 120 h 241"/>
                  <a:gd name="T100" fmla="*/ 190 w 408"/>
                  <a:gd name="T101" fmla="*/ 66 h 241"/>
                  <a:gd name="T102" fmla="*/ 123 w 408"/>
                  <a:gd name="T103" fmla="*/ 13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8" h="241">
                    <a:moveTo>
                      <a:pt x="341" y="58"/>
                    </a:moveTo>
                    <a:cubicBezTo>
                      <a:pt x="339" y="60"/>
                      <a:pt x="338" y="63"/>
                      <a:pt x="338" y="63"/>
                    </a:cubicBezTo>
                    <a:cubicBezTo>
                      <a:pt x="338" y="63"/>
                      <a:pt x="338" y="63"/>
                      <a:pt x="339" y="61"/>
                    </a:cubicBezTo>
                    <a:cubicBezTo>
                      <a:pt x="341" y="56"/>
                      <a:pt x="344" y="54"/>
                      <a:pt x="346" y="55"/>
                    </a:cubicBezTo>
                    <a:cubicBezTo>
                      <a:pt x="344" y="55"/>
                      <a:pt x="342" y="56"/>
                      <a:pt x="341" y="58"/>
                    </a:cubicBezTo>
                    <a:close/>
                    <a:moveTo>
                      <a:pt x="346" y="133"/>
                    </a:moveTo>
                    <a:cubicBezTo>
                      <a:pt x="340" y="133"/>
                      <a:pt x="340" y="133"/>
                      <a:pt x="340" y="133"/>
                    </a:cubicBezTo>
                    <a:cubicBezTo>
                      <a:pt x="339" y="133"/>
                      <a:pt x="339" y="132"/>
                      <a:pt x="339" y="132"/>
                    </a:cubicBezTo>
                    <a:cubicBezTo>
                      <a:pt x="339" y="133"/>
                      <a:pt x="339" y="134"/>
                      <a:pt x="340" y="134"/>
                    </a:cubicBezTo>
                    <a:cubicBezTo>
                      <a:pt x="346" y="134"/>
                      <a:pt x="346" y="134"/>
                      <a:pt x="346" y="134"/>
                    </a:cubicBezTo>
                    <a:cubicBezTo>
                      <a:pt x="346" y="134"/>
                      <a:pt x="346" y="133"/>
                      <a:pt x="346" y="133"/>
                    </a:cubicBezTo>
                    <a:close/>
                    <a:moveTo>
                      <a:pt x="348" y="202"/>
                    </a:moveTo>
                    <a:cubicBezTo>
                      <a:pt x="348" y="202"/>
                      <a:pt x="348" y="207"/>
                      <a:pt x="348" y="210"/>
                    </a:cubicBezTo>
                    <a:cubicBezTo>
                      <a:pt x="347" y="212"/>
                      <a:pt x="346" y="215"/>
                      <a:pt x="343" y="219"/>
                    </a:cubicBezTo>
                    <a:cubicBezTo>
                      <a:pt x="348" y="215"/>
                      <a:pt x="349" y="210"/>
                      <a:pt x="348" y="206"/>
                    </a:cubicBezTo>
                    <a:cubicBezTo>
                      <a:pt x="348" y="203"/>
                      <a:pt x="348" y="202"/>
                      <a:pt x="348" y="202"/>
                    </a:cubicBezTo>
                    <a:close/>
                    <a:moveTo>
                      <a:pt x="302" y="117"/>
                    </a:moveTo>
                    <a:cubicBezTo>
                      <a:pt x="299" y="112"/>
                      <a:pt x="296" y="110"/>
                      <a:pt x="294" y="109"/>
                    </a:cubicBezTo>
                    <a:cubicBezTo>
                      <a:pt x="294" y="109"/>
                      <a:pt x="293" y="109"/>
                      <a:pt x="293" y="108"/>
                    </a:cubicBezTo>
                    <a:cubicBezTo>
                      <a:pt x="293" y="108"/>
                      <a:pt x="293" y="108"/>
                      <a:pt x="293" y="107"/>
                    </a:cubicBezTo>
                    <a:cubicBezTo>
                      <a:pt x="288" y="102"/>
                      <a:pt x="285" y="94"/>
                      <a:pt x="285" y="84"/>
                    </a:cubicBezTo>
                    <a:cubicBezTo>
                      <a:pt x="286" y="95"/>
                      <a:pt x="289" y="101"/>
                      <a:pt x="294" y="106"/>
                    </a:cubicBezTo>
                    <a:cubicBezTo>
                      <a:pt x="294" y="106"/>
                      <a:pt x="294" y="107"/>
                      <a:pt x="294" y="107"/>
                    </a:cubicBezTo>
                    <a:cubicBezTo>
                      <a:pt x="294" y="107"/>
                      <a:pt x="294" y="108"/>
                      <a:pt x="295" y="108"/>
                    </a:cubicBezTo>
                    <a:cubicBezTo>
                      <a:pt x="300" y="111"/>
                      <a:pt x="301" y="114"/>
                      <a:pt x="302" y="117"/>
                    </a:cubicBezTo>
                    <a:close/>
                    <a:moveTo>
                      <a:pt x="310" y="206"/>
                    </a:moveTo>
                    <a:cubicBezTo>
                      <a:pt x="309" y="203"/>
                      <a:pt x="309" y="202"/>
                      <a:pt x="309" y="202"/>
                    </a:cubicBezTo>
                    <a:cubicBezTo>
                      <a:pt x="309" y="202"/>
                      <a:pt x="309" y="207"/>
                      <a:pt x="309" y="210"/>
                    </a:cubicBezTo>
                    <a:cubicBezTo>
                      <a:pt x="308" y="212"/>
                      <a:pt x="307" y="215"/>
                      <a:pt x="304" y="219"/>
                    </a:cubicBezTo>
                    <a:cubicBezTo>
                      <a:pt x="309" y="215"/>
                      <a:pt x="310" y="210"/>
                      <a:pt x="310" y="206"/>
                    </a:cubicBezTo>
                    <a:close/>
                    <a:moveTo>
                      <a:pt x="323" y="83"/>
                    </a:moveTo>
                    <a:cubicBezTo>
                      <a:pt x="323" y="68"/>
                      <a:pt x="314" y="56"/>
                      <a:pt x="304" y="56"/>
                    </a:cubicBezTo>
                    <a:cubicBezTo>
                      <a:pt x="304" y="56"/>
                      <a:pt x="303" y="56"/>
                      <a:pt x="303" y="56"/>
                    </a:cubicBezTo>
                    <a:cubicBezTo>
                      <a:pt x="314" y="56"/>
                      <a:pt x="321" y="68"/>
                      <a:pt x="321" y="84"/>
                    </a:cubicBezTo>
                    <a:cubicBezTo>
                      <a:pt x="321" y="90"/>
                      <a:pt x="320" y="96"/>
                      <a:pt x="319" y="100"/>
                    </a:cubicBezTo>
                    <a:cubicBezTo>
                      <a:pt x="321" y="95"/>
                      <a:pt x="323" y="90"/>
                      <a:pt x="323" y="83"/>
                    </a:cubicBezTo>
                    <a:close/>
                    <a:moveTo>
                      <a:pt x="308" y="114"/>
                    </a:moveTo>
                    <a:cubicBezTo>
                      <a:pt x="310" y="111"/>
                      <a:pt x="313" y="110"/>
                      <a:pt x="314" y="110"/>
                    </a:cubicBezTo>
                    <a:cubicBezTo>
                      <a:pt x="314" y="110"/>
                      <a:pt x="315" y="109"/>
                      <a:pt x="315" y="109"/>
                    </a:cubicBezTo>
                    <a:cubicBezTo>
                      <a:pt x="315" y="109"/>
                      <a:pt x="315" y="109"/>
                      <a:pt x="315" y="109"/>
                    </a:cubicBezTo>
                    <a:cubicBezTo>
                      <a:pt x="313" y="109"/>
                      <a:pt x="310" y="110"/>
                      <a:pt x="308" y="114"/>
                    </a:cubicBezTo>
                    <a:close/>
                    <a:moveTo>
                      <a:pt x="163" y="41"/>
                    </a:moveTo>
                    <a:cubicBezTo>
                      <a:pt x="168" y="41"/>
                      <a:pt x="171" y="39"/>
                      <a:pt x="174" y="37"/>
                    </a:cubicBezTo>
                    <a:cubicBezTo>
                      <a:pt x="174" y="37"/>
                      <a:pt x="174" y="37"/>
                      <a:pt x="174" y="37"/>
                    </a:cubicBezTo>
                    <a:cubicBezTo>
                      <a:pt x="174" y="37"/>
                      <a:pt x="175" y="36"/>
                      <a:pt x="175" y="36"/>
                    </a:cubicBezTo>
                    <a:cubicBezTo>
                      <a:pt x="176" y="34"/>
                      <a:pt x="178" y="33"/>
                      <a:pt x="179" y="33"/>
                    </a:cubicBezTo>
                    <a:cubicBezTo>
                      <a:pt x="177" y="34"/>
                      <a:pt x="176" y="36"/>
                      <a:pt x="175" y="37"/>
                    </a:cubicBezTo>
                    <a:cubicBezTo>
                      <a:pt x="175" y="37"/>
                      <a:pt x="175" y="37"/>
                      <a:pt x="175" y="37"/>
                    </a:cubicBezTo>
                    <a:cubicBezTo>
                      <a:pt x="175" y="37"/>
                      <a:pt x="175" y="37"/>
                      <a:pt x="174" y="37"/>
                    </a:cubicBezTo>
                    <a:cubicBezTo>
                      <a:pt x="172" y="39"/>
                      <a:pt x="168" y="41"/>
                      <a:pt x="163" y="41"/>
                    </a:cubicBezTo>
                    <a:close/>
                    <a:moveTo>
                      <a:pt x="163" y="23"/>
                    </a:moveTo>
                    <a:cubicBezTo>
                      <a:pt x="165" y="23"/>
                      <a:pt x="169" y="23"/>
                      <a:pt x="171" y="24"/>
                    </a:cubicBezTo>
                    <a:cubicBezTo>
                      <a:pt x="168" y="23"/>
                      <a:pt x="165" y="22"/>
                      <a:pt x="162" y="22"/>
                    </a:cubicBezTo>
                    <a:cubicBezTo>
                      <a:pt x="154" y="22"/>
                      <a:pt x="148" y="26"/>
                      <a:pt x="148" y="32"/>
                    </a:cubicBezTo>
                    <a:cubicBezTo>
                      <a:pt x="148" y="32"/>
                      <a:pt x="148" y="32"/>
                      <a:pt x="148" y="32"/>
                    </a:cubicBezTo>
                    <a:cubicBezTo>
                      <a:pt x="148" y="27"/>
                      <a:pt x="155" y="23"/>
                      <a:pt x="163" y="23"/>
                    </a:cubicBezTo>
                    <a:close/>
                    <a:moveTo>
                      <a:pt x="178" y="30"/>
                    </a:moveTo>
                    <a:cubicBezTo>
                      <a:pt x="176" y="28"/>
                      <a:pt x="176" y="27"/>
                      <a:pt x="176" y="27"/>
                    </a:cubicBezTo>
                    <a:cubicBezTo>
                      <a:pt x="176" y="26"/>
                      <a:pt x="175" y="26"/>
                      <a:pt x="175" y="26"/>
                    </a:cubicBezTo>
                    <a:cubicBezTo>
                      <a:pt x="175" y="26"/>
                      <a:pt x="175" y="26"/>
                      <a:pt x="175" y="26"/>
                    </a:cubicBezTo>
                    <a:cubicBezTo>
                      <a:pt x="175" y="27"/>
                      <a:pt x="176" y="28"/>
                      <a:pt x="178" y="30"/>
                    </a:cubicBezTo>
                    <a:close/>
                    <a:moveTo>
                      <a:pt x="227" y="29"/>
                    </a:moveTo>
                    <a:cubicBezTo>
                      <a:pt x="228" y="29"/>
                      <a:pt x="229" y="30"/>
                      <a:pt x="231" y="31"/>
                    </a:cubicBezTo>
                    <a:cubicBezTo>
                      <a:pt x="229" y="29"/>
                      <a:pt x="226" y="29"/>
                      <a:pt x="225" y="29"/>
                    </a:cubicBezTo>
                    <a:cubicBezTo>
                      <a:pt x="223" y="29"/>
                      <a:pt x="222" y="29"/>
                      <a:pt x="222" y="29"/>
                    </a:cubicBezTo>
                    <a:cubicBezTo>
                      <a:pt x="222" y="29"/>
                      <a:pt x="225" y="29"/>
                      <a:pt x="227" y="29"/>
                    </a:cubicBezTo>
                    <a:close/>
                    <a:moveTo>
                      <a:pt x="92" y="100"/>
                    </a:moveTo>
                    <a:cubicBezTo>
                      <a:pt x="92" y="99"/>
                      <a:pt x="94" y="98"/>
                      <a:pt x="94" y="97"/>
                    </a:cubicBezTo>
                    <a:cubicBezTo>
                      <a:pt x="94" y="96"/>
                      <a:pt x="94" y="93"/>
                      <a:pt x="94" y="87"/>
                    </a:cubicBezTo>
                    <a:cubicBezTo>
                      <a:pt x="94" y="92"/>
                      <a:pt x="95" y="97"/>
                      <a:pt x="95" y="98"/>
                    </a:cubicBezTo>
                    <a:cubicBezTo>
                      <a:pt x="95" y="99"/>
                      <a:pt x="95" y="99"/>
                      <a:pt x="94" y="99"/>
                    </a:cubicBezTo>
                    <a:cubicBezTo>
                      <a:pt x="92" y="100"/>
                      <a:pt x="88" y="102"/>
                      <a:pt x="86" y="108"/>
                    </a:cubicBezTo>
                    <a:cubicBezTo>
                      <a:pt x="86" y="108"/>
                      <a:pt x="87" y="103"/>
                      <a:pt x="92" y="100"/>
                    </a:cubicBezTo>
                    <a:close/>
                    <a:moveTo>
                      <a:pt x="80" y="210"/>
                    </a:moveTo>
                    <a:cubicBezTo>
                      <a:pt x="80" y="212"/>
                      <a:pt x="81" y="215"/>
                      <a:pt x="84" y="219"/>
                    </a:cubicBezTo>
                    <a:cubicBezTo>
                      <a:pt x="80" y="215"/>
                      <a:pt x="79" y="210"/>
                      <a:pt x="79" y="206"/>
                    </a:cubicBezTo>
                    <a:cubicBezTo>
                      <a:pt x="79" y="203"/>
                      <a:pt x="79" y="202"/>
                      <a:pt x="79" y="202"/>
                    </a:cubicBezTo>
                    <a:cubicBezTo>
                      <a:pt x="79" y="202"/>
                      <a:pt x="79" y="207"/>
                      <a:pt x="80" y="210"/>
                    </a:cubicBezTo>
                    <a:close/>
                    <a:moveTo>
                      <a:pt x="368" y="72"/>
                    </a:moveTo>
                    <a:cubicBezTo>
                      <a:pt x="366" y="71"/>
                      <a:pt x="366" y="71"/>
                      <a:pt x="366" y="71"/>
                    </a:cubicBezTo>
                    <a:cubicBezTo>
                      <a:pt x="366" y="11"/>
                      <a:pt x="366" y="11"/>
                      <a:pt x="366" y="11"/>
                    </a:cubicBezTo>
                    <a:cubicBezTo>
                      <a:pt x="41" y="11"/>
                      <a:pt x="41" y="11"/>
                      <a:pt x="41" y="11"/>
                    </a:cubicBezTo>
                    <a:cubicBezTo>
                      <a:pt x="41" y="71"/>
                      <a:pt x="41" y="71"/>
                      <a:pt x="41" y="71"/>
                    </a:cubicBezTo>
                    <a:cubicBezTo>
                      <a:pt x="39" y="72"/>
                      <a:pt x="39" y="72"/>
                      <a:pt x="39" y="72"/>
                    </a:cubicBezTo>
                    <a:cubicBezTo>
                      <a:pt x="22" y="81"/>
                      <a:pt x="11" y="100"/>
                      <a:pt x="11" y="120"/>
                    </a:cubicBezTo>
                    <a:cubicBezTo>
                      <a:pt x="11" y="140"/>
                      <a:pt x="22" y="159"/>
                      <a:pt x="39" y="169"/>
                    </a:cubicBezTo>
                    <a:cubicBezTo>
                      <a:pt x="41" y="170"/>
                      <a:pt x="41" y="170"/>
                      <a:pt x="41" y="170"/>
                    </a:cubicBezTo>
                    <a:cubicBezTo>
                      <a:pt x="41" y="229"/>
                      <a:pt x="41" y="229"/>
                      <a:pt x="41" y="229"/>
                    </a:cubicBezTo>
                    <a:cubicBezTo>
                      <a:pt x="366" y="229"/>
                      <a:pt x="366" y="229"/>
                      <a:pt x="366" y="229"/>
                    </a:cubicBezTo>
                    <a:cubicBezTo>
                      <a:pt x="366" y="170"/>
                      <a:pt x="366" y="170"/>
                      <a:pt x="366" y="170"/>
                    </a:cubicBezTo>
                    <a:cubicBezTo>
                      <a:pt x="368" y="169"/>
                      <a:pt x="368" y="169"/>
                      <a:pt x="368" y="169"/>
                    </a:cubicBezTo>
                    <a:cubicBezTo>
                      <a:pt x="385" y="159"/>
                      <a:pt x="396" y="140"/>
                      <a:pt x="396" y="120"/>
                    </a:cubicBezTo>
                    <a:cubicBezTo>
                      <a:pt x="396" y="100"/>
                      <a:pt x="385" y="81"/>
                      <a:pt x="368" y="72"/>
                    </a:cubicBezTo>
                    <a:close/>
                    <a:moveTo>
                      <a:pt x="162" y="21"/>
                    </a:moveTo>
                    <a:cubicBezTo>
                      <a:pt x="168" y="21"/>
                      <a:pt x="172" y="23"/>
                      <a:pt x="175" y="26"/>
                    </a:cubicBezTo>
                    <a:cubicBezTo>
                      <a:pt x="175" y="26"/>
                      <a:pt x="175" y="26"/>
                      <a:pt x="175" y="26"/>
                    </a:cubicBezTo>
                    <a:cubicBezTo>
                      <a:pt x="176" y="26"/>
                      <a:pt x="176" y="26"/>
                      <a:pt x="176" y="26"/>
                    </a:cubicBezTo>
                    <a:cubicBezTo>
                      <a:pt x="176" y="27"/>
                      <a:pt x="177" y="29"/>
                      <a:pt x="180" y="30"/>
                    </a:cubicBezTo>
                    <a:cubicBezTo>
                      <a:pt x="184" y="32"/>
                      <a:pt x="217" y="29"/>
                      <a:pt x="225" y="28"/>
                    </a:cubicBezTo>
                    <a:cubicBezTo>
                      <a:pt x="227" y="28"/>
                      <a:pt x="230" y="29"/>
                      <a:pt x="232" y="32"/>
                    </a:cubicBezTo>
                    <a:cubicBezTo>
                      <a:pt x="232" y="32"/>
                      <a:pt x="232" y="32"/>
                      <a:pt x="232" y="32"/>
                    </a:cubicBezTo>
                    <a:cubicBezTo>
                      <a:pt x="230" y="34"/>
                      <a:pt x="227" y="35"/>
                      <a:pt x="225" y="35"/>
                    </a:cubicBezTo>
                    <a:cubicBezTo>
                      <a:pt x="217" y="34"/>
                      <a:pt x="184" y="31"/>
                      <a:pt x="180" y="33"/>
                    </a:cubicBezTo>
                    <a:cubicBezTo>
                      <a:pt x="177" y="34"/>
                      <a:pt x="176" y="36"/>
                      <a:pt x="176" y="37"/>
                    </a:cubicBezTo>
                    <a:cubicBezTo>
                      <a:pt x="176" y="37"/>
                      <a:pt x="176" y="37"/>
                      <a:pt x="175" y="37"/>
                    </a:cubicBezTo>
                    <a:cubicBezTo>
                      <a:pt x="175" y="37"/>
                      <a:pt x="175" y="37"/>
                      <a:pt x="175" y="37"/>
                    </a:cubicBezTo>
                    <a:cubicBezTo>
                      <a:pt x="172" y="40"/>
                      <a:pt x="167" y="42"/>
                      <a:pt x="162" y="42"/>
                    </a:cubicBezTo>
                    <a:cubicBezTo>
                      <a:pt x="154" y="42"/>
                      <a:pt x="147" y="37"/>
                      <a:pt x="147" y="32"/>
                    </a:cubicBezTo>
                    <a:cubicBezTo>
                      <a:pt x="147" y="26"/>
                      <a:pt x="154" y="21"/>
                      <a:pt x="162" y="21"/>
                    </a:cubicBezTo>
                    <a:close/>
                    <a:moveTo>
                      <a:pt x="95" y="100"/>
                    </a:moveTo>
                    <a:cubicBezTo>
                      <a:pt x="93" y="100"/>
                      <a:pt x="89" y="102"/>
                      <a:pt x="87" y="109"/>
                    </a:cubicBezTo>
                    <a:cubicBezTo>
                      <a:pt x="84" y="115"/>
                      <a:pt x="89" y="191"/>
                      <a:pt x="91" y="207"/>
                    </a:cubicBezTo>
                    <a:cubicBezTo>
                      <a:pt x="91" y="211"/>
                      <a:pt x="90" y="217"/>
                      <a:pt x="84" y="220"/>
                    </a:cubicBezTo>
                    <a:cubicBezTo>
                      <a:pt x="84" y="220"/>
                      <a:pt x="84" y="220"/>
                      <a:pt x="84" y="220"/>
                    </a:cubicBezTo>
                    <a:cubicBezTo>
                      <a:pt x="79" y="217"/>
                      <a:pt x="77" y="211"/>
                      <a:pt x="78" y="207"/>
                    </a:cubicBezTo>
                    <a:cubicBezTo>
                      <a:pt x="79" y="191"/>
                      <a:pt x="85" y="115"/>
                      <a:pt x="82" y="109"/>
                    </a:cubicBezTo>
                    <a:cubicBezTo>
                      <a:pt x="79" y="102"/>
                      <a:pt x="75" y="100"/>
                      <a:pt x="74" y="100"/>
                    </a:cubicBezTo>
                    <a:cubicBezTo>
                      <a:pt x="73" y="100"/>
                      <a:pt x="73" y="99"/>
                      <a:pt x="73" y="99"/>
                    </a:cubicBezTo>
                    <a:cubicBezTo>
                      <a:pt x="73" y="93"/>
                      <a:pt x="76" y="54"/>
                      <a:pt x="76" y="54"/>
                    </a:cubicBezTo>
                    <a:cubicBezTo>
                      <a:pt x="76" y="54"/>
                      <a:pt x="76" y="54"/>
                      <a:pt x="76" y="54"/>
                    </a:cubicBezTo>
                    <a:cubicBezTo>
                      <a:pt x="76" y="54"/>
                      <a:pt x="76" y="54"/>
                      <a:pt x="76" y="54"/>
                    </a:cubicBezTo>
                    <a:cubicBezTo>
                      <a:pt x="78" y="90"/>
                      <a:pt x="78" y="90"/>
                      <a:pt x="78" y="90"/>
                    </a:cubicBezTo>
                    <a:cubicBezTo>
                      <a:pt x="78" y="90"/>
                      <a:pt x="78" y="91"/>
                      <a:pt x="79" y="91"/>
                    </a:cubicBezTo>
                    <a:cubicBezTo>
                      <a:pt x="79" y="91"/>
                      <a:pt x="79" y="90"/>
                      <a:pt x="79" y="90"/>
                    </a:cubicBezTo>
                    <a:cubicBezTo>
                      <a:pt x="81" y="54"/>
                      <a:pt x="81" y="54"/>
                      <a:pt x="81" y="54"/>
                    </a:cubicBezTo>
                    <a:cubicBezTo>
                      <a:pt x="81" y="54"/>
                      <a:pt x="81" y="54"/>
                      <a:pt x="81" y="54"/>
                    </a:cubicBezTo>
                    <a:cubicBezTo>
                      <a:pt x="82" y="54"/>
                      <a:pt x="82" y="54"/>
                      <a:pt x="82" y="54"/>
                    </a:cubicBezTo>
                    <a:cubicBezTo>
                      <a:pt x="84" y="90"/>
                      <a:pt x="84" y="90"/>
                      <a:pt x="84" y="90"/>
                    </a:cubicBezTo>
                    <a:cubicBezTo>
                      <a:pt x="84" y="90"/>
                      <a:pt x="84" y="91"/>
                      <a:pt x="84" y="91"/>
                    </a:cubicBezTo>
                    <a:cubicBezTo>
                      <a:pt x="85" y="91"/>
                      <a:pt x="85" y="90"/>
                      <a:pt x="85" y="90"/>
                    </a:cubicBezTo>
                    <a:cubicBezTo>
                      <a:pt x="87" y="54"/>
                      <a:pt x="87" y="54"/>
                      <a:pt x="87" y="54"/>
                    </a:cubicBezTo>
                    <a:cubicBezTo>
                      <a:pt x="87" y="54"/>
                      <a:pt x="87" y="54"/>
                      <a:pt x="87" y="54"/>
                    </a:cubicBezTo>
                    <a:cubicBezTo>
                      <a:pt x="87" y="54"/>
                      <a:pt x="87" y="54"/>
                      <a:pt x="87" y="54"/>
                    </a:cubicBezTo>
                    <a:cubicBezTo>
                      <a:pt x="89" y="90"/>
                      <a:pt x="89" y="90"/>
                      <a:pt x="89" y="90"/>
                    </a:cubicBezTo>
                    <a:cubicBezTo>
                      <a:pt x="89" y="90"/>
                      <a:pt x="89" y="91"/>
                      <a:pt x="90" y="91"/>
                    </a:cubicBezTo>
                    <a:cubicBezTo>
                      <a:pt x="90" y="91"/>
                      <a:pt x="90" y="90"/>
                      <a:pt x="90" y="90"/>
                    </a:cubicBezTo>
                    <a:cubicBezTo>
                      <a:pt x="92" y="54"/>
                      <a:pt x="92" y="54"/>
                      <a:pt x="92" y="54"/>
                    </a:cubicBezTo>
                    <a:cubicBezTo>
                      <a:pt x="92" y="54"/>
                      <a:pt x="92" y="54"/>
                      <a:pt x="92" y="54"/>
                    </a:cubicBezTo>
                    <a:cubicBezTo>
                      <a:pt x="92" y="54"/>
                      <a:pt x="92" y="54"/>
                      <a:pt x="92" y="54"/>
                    </a:cubicBezTo>
                    <a:cubicBezTo>
                      <a:pt x="92" y="54"/>
                      <a:pt x="95" y="93"/>
                      <a:pt x="96" y="99"/>
                    </a:cubicBezTo>
                    <a:cubicBezTo>
                      <a:pt x="96" y="99"/>
                      <a:pt x="95" y="100"/>
                      <a:pt x="95" y="100"/>
                    </a:cubicBezTo>
                    <a:close/>
                    <a:moveTo>
                      <a:pt x="190" y="217"/>
                    </a:moveTo>
                    <a:cubicBezTo>
                      <a:pt x="144" y="217"/>
                      <a:pt x="106" y="180"/>
                      <a:pt x="106" y="134"/>
                    </a:cubicBezTo>
                    <a:cubicBezTo>
                      <a:pt x="106" y="88"/>
                      <a:pt x="144" y="51"/>
                      <a:pt x="190" y="51"/>
                    </a:cubicBezTo>
                    <a:cubicBezTo>
                      <a:pt x="236" y="51"/>
                      <a:pt x="273" y="88"/>
                      <a:pt x="273" y="134"/>
                    </a:cubicBezTo>
                    <a:cubicBezTo>
                      <a:pt x="273" y="180"/>
                      <a:pt x="236" y="217"/>
                      <a:pt x="190" y="217"/>
                    </a:cubicBezTo>
                    <a:close/>
                    <a:moveTo>
                      <a:pt x="315" y="109"/>
                    </a:moveTo>
                    <a:cubicBezTo>
                      <a:pt x="315" y="110"/>
                      <a:pt x="315" y="110"/>
                      <a:pt x="315" y="110"/>
                    </a:cubicBezTo>
                    <a:cubicBezTo>
                      <a:pt x="313" y="111"/>
                      <a:pt x="309" y="113"/>
                      <a:pt x="306" y="119"/>
                    </a:cubicBezTo>
                    <a:cubicBezTo>
                      <a:pt x="304" y="125"/>
                      <a:pt x="309" y="191"/>
                      <a:pt x="311" y="207"/>
                    </a:cubicBezTo>
                    <a:cubicBezTo>
                      <a:pt x="311" y="211"/>
                      <a:pt x="310" y="217"/>
                      <a:pt x="304" y="220"/>
                    </a:cubicBezTo>
                    <a:cubicBezTo>
                      <a:pt x="299" y="217"/>
                      <a:pt x="297" y="211"/>
                      <a:pt x="298" y="207"/>
                    </a:cubicBezTo>
                    <a:cubicBezTo>
                      <a:pt x="299" y="191"/>
                      <a:pt x="304" y="125"/>
                      <a:pt x="302" y="119"/>
                    </a:cubicBezTo>
                    <a:cubicBezTo>
                      <a:pt x="299" y="113"/>
                      <a:pt x="295" y="111"/>
                      <a:pt x="294" y="110"/>
                    </a:cubicBezTo>
                    <a:cubicBezTo>
                      <a:pt x="293" y="110"/>
                      <a:pt x="293" y="110"/>
                      <a:pt x="293" y="109"/>
                    </a:cubicBezTo>
                    <a:cubicBezTo>
                      <a:pt x="293" y="109"/>
                      <a:pt x="293" y="109"/>
                      <a:pt x="293" y="108"/>
                    </a:cubicBezTo>
                    <a:cubicBezTo>
                      <a:pt x="288" y="103"/>
                      <a:pt x="284" y="94"/>
                      <a:pt x="284" y="84"/>
                    </a:cubicBezTo>
                    <a:cubicBezTo>
                      <a:pt x="284" y="67"/>
                      <a:pt x="293" y="54"/>
                      <a:pt x="304" y="54"/>
                    </a:cubicBezTo>
                    <a:cubicBezTo>
                      <a:pt x="315" y="54"/>
                      <a:pt x="324" y="67"/>
                      <a:pt x="324" y="84"/>
                    </a:cubicBezTo>
                    <a:cubicBezTo>
                      <a:pt x="324" y="94"/>
                      <a:pt x="321" y="103"/>
                      <a:pt x="315" y="108"/>
                    </a:cubicBezTo>
                    <a:cubicBezTo>
                      <a:pt x="315" y="109"/>
                      <a:pt x="315" y="109"/>
                      <a:pt x="315" y="109"/>
                    </a:cubicBezTo>
                    <a:close/>
                    <a:moveTo>
                      <a:pt x="343" y="220"/>
                    </a:moveTo>
                    <a:cubicBezTo>
                      <a:pt x="343" y="220"/>
                      <a:pt x="343" y="220"/>
                      <a:pt x="343" y="220"/>
                    </a:cubicBezTo>
                    <a:cubicBezTo>
                      <a:pt x="338" y="217"/>
                      <a:pt x="336" y="211"/>
                      <a:pt x="336" y="207"/>
                    </a:cubicBezTo>
                    <a:cubicBezTo>
                      <a:pt x="338" y="191"/>
                      <a:pt x="340" y="142"/>
                      <a:pt x="338" y="132"/>
                    </a:cubicBezTo>
                    <a:cubicBezTo>
                      <a:pt x="338" y="132"/>
                      <a:pt x="338" y="132"/>
                      <a:pt x="338" y="131"/>
                    </a:cubicBezTo>
                    <a:cubicBezTo>
                      <a:pt x="329" y="111"/>
                      <a:pt x="331" y="72"/>
                      <a:pt x="338" y="59"/>
                    </a:cubicBezTo>
                    <a:cubicBezTo>
                      <a:pt x="343" y="51"/>
                      <a:pt x="348" y="52"/>
                      <a:pt x="347" y="59"/>
                    </a:cubicBezTo>
                    <a:cubicBezTo>
                      <a:pt x="347" y="64"/>
                      <a:pt x="349" y="100"/>
                      <a:pt x="347" y="132"/>
                    </a:cubicBezTo>
                    <a:cubicBezTo>
                      <a:pt x="347" y="164"/>
                      <a:pt x="349" y="198"/>
                      <a:pt x="350" y="207"/>
                    </a:cubicBezTo>
                    <a:cubicBezTo>
                      <a:pt x="350" y="211"/>
                      <a:pt x="348" y="217"/>
                      <a:pt x="343" y="220"/>
                    </a:cubicBezTo>
                    <a:close/>
                    <a:moveTo>
                      <a:pt x="377" y="64"/>
                    </a:moveTo>
                    <a:cubicBezTo>
                      <a:pt x="377" y="5"/>
                      <a:pt x="377" y="5"/>
                      <a:pt x="377" y="5"/>
                    </a:cubicBezTo>
                    <a:cubicBezTo>
                      <a:pt x="377" y="0"/>
                      <a:pt x="377" y="0"/>
                      <a:pt x="377" y="0"/>
                    </a:cubicBezTo>
                    <a:cubicBezTo>
                      <a:pt x="372" y="0"/>
                      <a:pt x="372" y="0"/>
                      <a:pt x="372" y="0"/>
                    </a:cubicBezTo>
                    <a:cubicBezTo>
                      <a:pt x="35" y="0"/>
                      <a:pt x="35" y="0"/>
                      <a:pt x="35" y="0"/>
                    </a:cubicBezTo>
                    <a:cubicBezTo>
                      <a:pt x="30" y="0"/>
                      <a:pt x="30" y="0"/>
                      <a:pt x="30" y="0"/>
                    </a:cubicBezTo>
                    <a:cubicBezTo>
                      <a:pt x="30" y="5"/>
                      <a:pt x="30" y="5"/>
                      <a:pt x="30" y="5"/>
                    </a:cubicBezTo>
                    <a:cubicBezTo>
                      <a:pt x="30" y="64"/>
                      <a:pt x="30" y="64"/>
                      <a:pt x="30" y="64"/>
                    </a:cubicBezTo>
                    <a:cubicBezTo>
                      <a:pt x="11" y="77"/>
                      <a:pt x="0" y="98"/>
                      <a:pt x="0" y="120"/>
                    </a:cubicBezTo>
                    <a:cubicBezTo>
                      <a:pt x="0" y="143"/>
                      <a:pt x="11" y="164"/>
                      <a:pt x="30" y="176"/>
                    </a:cubicBezTo>
                    <a:cubicBezTo>
                      <a:pt x="30" y="235"/>
                      <a:pt x="30" y="235"/>
                      <a:pt x="30" y="235"/>
                    </a:cubicBezTo>
                    <a:cubicBezTo>
                      <a:pt x="30" y="241"/>
                      <a:pt x="30" y="241"/>
                      <a:pt x="30" y="241"/>
                    </a:cubicBezTo>
                    <a:cubicBezTo>
                      <a:pt x="35" y="241"/>
                      <a:pt x="35" y="241"/>
                      <a:pt x="35" y="241"/>
                    </a:cubicBezTo>
                    <a:cubicBezTo>
                      <a:pt x="372" y="241"/>
                      <a:pt x="372" y="241"/>
                      <a:pt x="372" y="241"/>
                    </a:cubicBezTo>
                    <a:cubicBezTo>
                      <a:pt x="377" y="241"/>
                      <a:pt x="377" y="241"/>
                      <a:pt x="377" y="241"/>
                    </a:cubicBezTo>
                    <a:cubicBezTo>
                      <a:pt x="377" y="235"/>
                      <a:pt x="377" y="235"/>
                      <a:pt x="377" y="235"/>
                    </a:cubicBezTo>
                    <a:cubicBezTo>
                      <a:pt x="377" y="176"/>
                      <a:pt x="377" y="176"/>
                      <a:pt x="377" y="176"/>
                    </a:cubicBezTo>
                    <a:cubicBezTo>
                      <a:pt x="396" y="164"/>
                      <a:pt x="408" y="143"/>
                      <a:pt x="408" y="120"/>
                    </a:cubicBezTo>
                    <a:cubicBezTo>
                      <a:pt x="408" y="98"/>
                      <a:pt x="396" y="77"/>
                      <a:pt x="377" y="64"/>
                    </a:cubicBezTo>
                    <a:close/>
                    <a:moveTo>
                      <a:pt x="372" y="173"/>
                    </a:moveTo>
                    <a:cubicBezTo>
                      <a:pt x="372" y="235"/>
                      <a:pt x="372" y="235"/>
                      <a:pt x="372" y="235"/>
                    </a:cubicBezTo>
                    <a:cubicBezTo>
                      <a:pt x="35" y="235"/>
                      <a:pt x="35" y="235"/>
                      <a:pt x="35" y="235"/>
                    </a:cubicBezTo>
                    <a:cubicBezTo>
                      <a:pt x="35" y="173"/>
                      <a:pt x="35" y="173"/>
                      <a:pt x="35" y="173"/>
                    </a:cubicBezTo>
                    <a:cubicBezTo>
                      <a:pt x="17" y="162"/>
                      <a:pt x="5" y="142"/>
                      <a:pt x="5" y="120"/>
                    </a:cubicBezTo>
                    <a:cubicBezTo>
                      <a:pt x="5" y="99"/>
                      <a:pt x="17" y="78"/>
                      <a:pt x="35" y="67"/>
                    </a:cubicBezTo>
                    <a:cubicBezTo>
                      <a:pt x="35" y="5"/>
                      <a:pt x="35" y="5"/>
                      <a:pt x="35" y="5"/>
                    </a:cubicBezTo>
                    <a:cubicBezTo>
                      <a:pt x="372" y="5"/>
                      <a:pt x="372" y="5"/>
                      <a:pt x="372" y="5"/>
                    </a:cubicBezTo>
                    <a:cubicBezTo>
                      <a:pt x="372" y="67"/>
                      <a:pt x="372" y="67"/>
                      <a:pt x="372" y="67"/>
                    </a:cubicBezTo>
                    <a:cubicBezTo>
                      <a:pt x="390" y="78"/>
                      <a:pt x="402" y="99"/>
                      <a:pt x="402" y="120"/>
                    </a:cubicBezTo>
                    <a:cubicBezTo>
                      <a:pt x="402" y="142"/>
                      <a:pt x="390" y="162"/>
                      <a:pt x="372" y="173"/>
                    </a:cubicBezTo>
                    <a:close/>
                    <a:moveTo>
                      <a:pt x="190" y="202"/>
                    </a:moveTo>
                    <a:cubicBezTo>
                      <a:pt x="152" y="202"/>
                      <a:pt x="121" y="172"/>
                      <a:pt x="121" y="134"/>
                    </a:cubicBezTo>
                    <a:cubicBezTo>
                      <a:pt x="121" y="96"/>
                      <a:pt x="152" y="66"/>
                      <a:pt x="190" y="66"/>
                    </a:cubicBezTo>
                    <a:cubicBezTo>
                      <a:pt x="227" y="66"/>
                      <a:pt x="258" y="96"/>
                      <a:pt x="258" y="134"/>
                    </a:cubicBezTo>
                    <a:cubicBezTo>
                      <a:pt x="258" y="172"/>
                      <a:pt x="227" y="202"/>
                      <a:pt x="190" y="202"/>
                    </a:cubicBezTo>
                    <a:close/>
                    <a:moveTo>
                      <a:pt x="190" y="68"/>
                    </a:moveTo>
                    <a:cubicBezTo>
                      <a:pt x="153" y="68"/>
                      <a:pt x="123" y="98"/>
                      <a:pt x="123" y="134"/>
                    </a:cubicBezTo>
                    <a:cubicBezTo>
                      <a:pt x="123" y="171"/>
                      <a:pt x="153" y="200"/>
                      <a:pt x="190" y="200"/>
                    </a:cubicBezTo>
                    <a:cubicBezTo>
                      <a:pt x="226" y="200"/>
                      <a:pt x="256" y="171"/>
                      <a:pt x="256" y="134"/>
                    </a:cubicBezTo>
                    <a:cubicBezTo>
                      <a:pt x="256" y="98"/>
                      <a:pt x="226" y="68"/>
                      <a:pt x="190" y="68"/>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 name="Freeform 30"/>
              <p:cNvSpPr>
                <a:spLocks noEditPoints="1"/>
              </p:cNvSpPr>
              <p:nvPr/>
            </p:nvSpPr>
            <p:spPr bwMode="auto">
              <a:xfrm>
                <a:off x="852986" y="6286550"/>
                <a:ext cx="552891" cy="412487"/>
              </a:xfrm>
              <a:custGeom>
                <a:avLst/>
                <a:gdLst>
                  <a:gd name="T0" fmla="*/ 171 w 341"/>
                  <a:gd name="T1" fmla="*/ 82 h 237"/>
                  <a:gd name="T2" fmla="*/ 210 w 341"/>
                  <a:gd name="T3" fmla="*/ 43 h 237"/>
                  <a:gd name="T4" fmla="*/ 171 w 341"/>
                  <a:gd name="T5" fmla="*/ 4 h 237"/>
                  <a:gd name="T6" fmla="*/ 132 w 341"/>
                  <a:gd name="T7" fmla="*/ 43 h 237"/>
                  <a:gd name="T8" fmla="*/ 171 w 341"/>
                  <a:gd name="T9" fmla="*/ 82 h 237"/>
                  <a:gd name="T10" fmla="*/ 59 w 341"/>
                  <a:gd name="T11" fmla="*/ 55 h 237"/>
                  <a:gd name="T12" fmla="*/ 86 w 341"/>
                  <a:gd name="T13" fmla="*/ 27 h 237"/>
                  <a:gd name="T14" fmla="*/ 59 w 341"/>
                  <a:gd name="T15" fmla="*/ 0 h 237"/>
                  <a:gd name="T16" fmla="*/ 31 w 341"/>
                  <a:gd name="T17" fmla="*/ 27 h 237"/>
                  <a:gd name="T18" fmla="*/ 59 w 341"/>
                  <a:gd name="T19" fmla="*/ 55 h 237"/>
                  <a:gd name="T20" fmla="*/ 283 w 341"/>
                  <a:gd name="T21" fmla="*/ 55 h 237"/>
                  <a:gd name="T22" fmla="*/ 311 w 341"/>
                  <a:gd name="T23" fmla="*/ 27 h 237"/>
                  <a:gd name="T24" fmla="*/ 283 w 341"/>
                  <a:gd name="T25" fmla="*/ 0 h 237"/>
                  <a:gd name="T26" fmla="*/ 255 w 341"/>
                  <a:gd name="T27" fmla="*/ 27 h 237"/>
                  <a:gd name="T28" fmla="*/ 283 w 341"/>
                  <a:gd name="T29" fmla="*/ 55 h 237"/>
                  <a:gd name="T30" fmla="*/ 341 w 341"/>
                  <a:gd name="T31" fmla="*/ 121 h 237"/>
                  <a:gd name="T32" fmla="*/ 330 w 341"/>
                  <a:gd name="T33" fmla="*/ 69 h 237"/>
                  <a:gd name="T34" fmla="*/ 301 w 341"/>
                  <a:gd name="T35" fmla="*/ 62 h 237"/>
                  <a:gd name="T36" fmla="*/ 295 w 341"/>
                  <a:gd name="T37" fmla="*/ 56 h 237"/>
                  <a:gd name="T38" fmla="*/ 287 w 341"/>
                  <a:gd name="T39" fmla="*/ 66 h 237"/>
                  <a:gd name="T40" fmla="*/ 292 w 341"/>
                  <a:gd name="T41" fmla="*/ 117 h 237"/>
                  <a:gd name="T42" fmla="*/ 283 w 341"/>
                  <a:gd name="T43" fmla="*/ 127 h 237"/>
                  <a:gd name="T44" fmla="*/ 275 w 341"/>
                  <a:gd name="T45" fmla="*/ 118 h 237"/>
                  <a:gd name="T46" fmla="*/ 279 w 341"/>
                  <a:gd name="T47" fmla="*/ 66 h 237"/>
                  <a:gd name="T48" fmla="*/ 271 w 341"/>
                  <a:gd name="T49" fmla="*/ 56 h 237"/>
                  <a:gd name="T50" fmla="*/ 265 w 341"/>
                  <a:gd name="T51" fmla="*/ 62 h 237"/>
                  <a:gd name="T52" fmla="*/ 236 w 341"/>
                  <a:gd name="T53" fmla="*/ 69 h 237"/>
                  <a:gd name="T54" fmla="*/ 229 w 341"/>
                  <a:gd name="T55" fmla="*/ 99 h 237"/>
                  <a:gd name="T56" fmla="*/ 197 w 341"/>
                  <a:gd name="T57" fmla="*/ 92 h 237"/>
                  <a:gd name="T58" fmla="*/ 188 w 341"/>
                  <a:gd name="T59" fmla="*/ 84 h 237"/>
                  <a:gd name="T60" fmla="*/ 176 w 341"/>
                  <a:gd name="T61" fmla="*/ 97 h 237"/>
                  <a:gd name="T62" fmla="*/ 183 w 341"/>
                  <a:gd name="T63" fmla="*/ 170 h 237"/>
                  <a:gd name="T64" fmla="*/ 171 w 341"/>
                  <a:gd name="T65" fmla="*/ 183 h 237"/>
                  <a:gd name="T66" fmla="*/ 159 w 341"/>
                  <a:gd name="T67" fmla="*/ 170 h 237"/>
                  <a:gd name="T68" fmla="*/ 166 w 341"/>
                  <a:gd name="T69" fmla="*/ 97 h 237"/>
                  <a:gd name="T70" fmla="*/ 154 w 341"/>
                  <a:gd name="T71" fmla="*/ 84 h 237"/>
                  <a:gd name="T72" fmla="*/ 145 w 341"/>
                  <a:gd name="T73" fmla="*/ 92 h 237"/>
                  <a:gd name="T74" fmla="*/ 112 w 341"/>
                  <a:gd name="T75" fmla="*/ 99 h 237"/>
                  <a:gd name="T76" fmla="*/ 106 w 341"/>
                  <a:gd name="T77" fmla="*/ 69 h 237"/>
                  <a:gd name="T78" fmla="*/ 77 w 341"/>
                  <a:gd name="T79" fmla="*/ 62 h 237"/>
                  <a:gd name="T80" fmla="*/ 71 w 341"/>
                  <a:gd name="T81" fmla="*/ 56 h 237"/>
                  <a:gd name="T82" fmla="*/ 62 w 341"/>
                  <a:gd name="T83" fmla="*/ 66 h 237"/>
                  <a:gd name="T84" fmla="*/ 67 w 341"/>
                  <a:gd name="T85" fmla="*/ 117 h 237"/>
                  <a:gd name="T86" fmla="*/ 59 w 341"/>
                  <a:gd name="T87" fmla="*/ 127 h 237"/>
                  <a:gd name="T88" fmla="*/ 50 w 341"/>
                  <a:gd name="T89" fmla="*/ 118 h 237"/>
                  <a:gd name="T90" fmla="*/ 55 w 341"/>
                  <a:gd name="T91" fmla="*/ 66 h 237"/>
                  <a:gd name="T92" fmla="*/ 46 w 341"/>
                  <a:gd name="T93" fmla="*/ 56 h 237"/>
                  <a:gd name="T94" fmla="*/ 40 w 341"/>
                  <a:gd name="T95" fmla="*/ 62 h 237"/>
                  <a:gd name="T96" fmla="*/ 12 w 341"/>
                  <a:gd name="T97" fmla="*/ 69 h 237"/>
                  <a:gd name="T98" fmla="*/ 0 w 341"/>
                  <a:gd name="T99" fmla="*/ 121 h 237"/>
                  <a:gd name="T100" fmla="*/ 0 w 341"/>
                  <a:gd name="T101" fmla="*/ 121 h 237"/>
                  <a:gd name="T102" fmla="*/ 21 w 341"/>
                  <a:gd name="T103" fmla="*/ 166 h 237"/>
                  <a:gd name="T104" fmla="*/ 91 w 341"/>
                  <a:gd name="T105" fmla="*/ 166 h 237"/>
                  <a:gd name="T106" fmla="*/ 89 w 341"/>
                  <a:gd name="T107" fmla="*/ 175 h 237"/>
                  <a:gd name="T108" fmla="*/ 89 w 341"/>
                  <a:gd name="T109" fmla="*/ 175 h 237"/>
                  <a:gd name="T110" fmla="*/ 118 w 341"/>
                  <a:gd name="T111" fmla="*/ 237 h 237"/>
                  <a:gd name="T112" fmla="*/ 223 w 341"/>
                  <a:gd name="T113" fmla="*/ 237 h 237"/>
                  <a:gd name="T114" fmla="*/ 253 w 341"/>
                  <a:gd name="T115" fmla="*/ 175 h 237"/>
                  <a:gd name="T116" fmla="*/ 251 w 341"/>
                  <a:gd name="T117" fmla="*/ 166 h 237"/>
                  <a:gd name="T118" fmla="*/ 320 w 341"/>
                  <a:gd name="T119" fmla="*/ 166 h 237"/>
                  <a:gd name="T120" fmla="*/ 341 w 341"/>
                  <a:gd name="T121" fmla="*/ 1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1" h="237">
                    <a:moveTo>
                      <a:pt x="171" y="82"/>
                    </a:moveTo>
                    <a:cubicBezTo>
                      <a:pt x="192" y="82"/>
                      <a:pt x="210" y="64"/>
                      <a:pt x="210" y="43"/>
                    </a:cubicBezTo>
                    <a:cubicBezTo>
                      <a:pt x="210" y="22"/>
                      <a:pt x="192" y="4"/>
                      <a:pt x="171" y="4"/>
                    </a:cubicBezTo>
                    <a:cubicBezTo>
                      <a:pt x="149" y="4"/>
                      <a:pt x="132" y="22"/>
                      <a:pt x="132" y="43"/>
                    </a:cubicBezTo>
                    <a:cubicBezTo>
                      <a:pt x="132" y="64"/>
                      <a:pt x="149" y="82"/>
                      <a:pt x="171" y="82"/>
                    </a:cubicBezTo>
                    <a:close/>
                    <a:moveTo>
                      <a:pt x="59" y="55"/>
                    </a:moveTo>
                    <a:cubicBezTo>
                      <a:pt x="74" y="55"/>
                      <a:pt x="86" y="43"/>
                      <a:pt x="86" y="27"/>
                    </a:cubicBezTo>
                    <a:cubicBezTo>
                      <a:pt x="86" y="12"/>
                      <a:pt x="74" y="0"/>
                      <a:pt x="59" y="0"/>
                    </a:cubicBezTo>
                    <a:cubicBezTo>
                      <a:pt x="43" y="0"/>
                      <a:pt x="31" y="12"/>
                      <a:pt x="31" y="27"/>
                    </a:cubicBezTo>
                    <a:cubicBezTo>
                      <a:pt x="31" y="43"/>
                      <a:pt x="43" y="55"/>
                      <a:pt x="59" y="55"/>
                    </a:cubicBezTo>
                    <a:close/>
                    <a:moveTo>
                      <a:pt x="283" y="55"/>
                    </a:moveTo>
                    <a:cubicBezTo>
                      <a:pt x="298" y="55"/>
                      <a:pt x="311" y="43"/>
                      <a:pt x="311" y="27"/>
                    </a:cubicBezTo>
                    <a:cubicBezTo>
                      <a:pt x="311" y="12"/>
                      <a:pt x="298" y="0"/>
                      <a:pt x="283" y="0"/>
                    </a:cubicBezTo>
                    <a:cubicBezTo>
                      <a:pt x="268" y="0"/>
                      <a:pt x="255" y="12"/>
                      <a:pt x="255" y="27"/>
                    </a:cubicBezTo>
                    <a:cubicBezTo>
                      <a:pt x="255" y="43"/>
                      <a:pt x="268" y="55"/>
                      <a:pt x="283" y="55"/>
                    </a:cubicBezTo>
                    <a:close/>
                    <a:moveTo>
                      <a:pt x="341" y="121"/>
                    </a:moveTo>
                    <a:cubicBezTo>
                      <a:pt x="330" y="69"/>
                      <a:pt x="330" y="69"/>
                      <a:pt x="330" y="69"/>
                    </a:cubicBezTo>
                    <a:cubicBezTo>
                      <a:pt x="301" y="62"/>
                      <a:pt x="301" y="62"/>
                      <a:pt x="301" y="62"/>
                    </a:cubicBezTo>
                    <a:cubicBezTo>
                      <a:pt x="295" y="56"/>
                      <a:pt x="295" y="56"/>
                      <a:pt x="295" y="56"/>
                    </a:cubicBezTo>
                    <a:cubicBezTo>
                      <a:pt x="287" y="66"/>
                      <a:pt x="287" y="66"/>
                      <a:pt x="287" y="66"/>
                    </a:cubicBezTo>
                    <a:cubicBezTo>
                      <a:pt x="292" y="117"/>
                      <a:pt x="292" y="117"/>
                      <a:pt x="292" y="117"/>
                    </a:cubicBezTo>
                    <a:cubicBezTo>
                      <a:pt x="283" y="127"/>
                      <a:pt x="283" y="127"/>
                      <a:pt x="283" y="127"/>
                    </a:cubicBezTo>
                    <a:cubicBezTo>
                      <a:pt x="275" y="118"/>
                      <a:pt x="275" y="118"/>
                      <a:pt x="275" y="118"/>
                    </a:cubicBezTo>
                    <a:cubicBezTo>
                      <a:pt x="279" y="66"/>
                      <a:pt x="279" y="66"/>
                      <a:pt x="279" y="66"/>
                    </a:cubicBezTo>
                    <a:cubicBezTo>
                      <a:pt x="271" y="56"/>
                      <a:pt x="271" y="56"/>
                      <a:pt x="271" y="56"/>
                    </a:cubicBezTo>
                    <a:cubicBezTo>
                      <a:pt x="265" y="62"/>
                      <a:pt x="265" y="62"/>
                      <a:pt x="265" y="62"/>
                    </a:cubicBezTo>
                    <a:cubicBezTo>
                      <a:pt x="236" y="69"/>
                      <a:pt x="236" y="69"/>
                      <a:pt x="236" y="69"/>
                    </a:cubicBezTo>
                    <a:cubicBezTo>
                      <a:pt x="229" y="99"/>
                      <a:pt x="229" y="99"/>
                      <a:pt x="229" y="99"/>
                    </a:cubicBezTo>
                    <a:cubicBezTo>
                      <a:pt x="197" y="92"/>
                      <a:pt x="197" y="92"/>
                      <a:pt x="197" y="92"/>
                    </a:cubicBezTo>
                    <a:cubicBezTo>
                      <a:pt x="188" y="84"/>
                      <a:pt x="188" y="84"/>
                      <a:pt x="188" y="84"/>
                    </a:cubicBezTo>
                    <a:cubicBezTo>
                      <a:pt x="176" y="97"/>
                      <a:pt x="176" y="97"/>
                      <a:pt x="176" y="97"/>
                    </a:cubicBezTo>
                    <a:cubicBezTo>
                      <a:pt x="183" y="170"/>
                      <a:pt x="183" y="170"/>
                      <a:pt x="183" y="170"/>
                    </a:cubicBezTo>
                    <a:cubicBezTo>
                      <a:pt x="171" y="183"/>
                      <a:pt x="171" y="183"/>
                      <a:pt x="171" y="183"/>
                    </a:cubicBezTo>
                    <a:cubicBezTo>
                      <a:pt x="159" y="170"/>
                      <a:pt x="159" y="170"/>
                      <a:pt x="159" y="170"/>
                    </a:cubicBezTo>
                    <a:cubicBezTo>
                      <a:pt x="166" y="97"/>
                      <a:pt x="166" y="97"/>
                      <a:pt x="166" y="97"/>
                    </a:cubicBezTo>
                    <a:cubicBezTo>
                      <a:pt x="154" y="84"/>
                      <a:pt x="154" y="84"/>
                      <a:pt x="154" y="84"/>
                    </a:cubicBezTo>
                    <a:cubicBezTo>
                      <a:pt x="145" y="92"/>
                      <a:pt x="145" y="92"/>
                      <a:pt x="145" y="92"/>
                    </a:cubicBezTo>
                    <a:cubicBezTo>
                      <a:pt x="112" y="99"/>
                      <a:pt x="112" y="99"/>
                      <a:pt x="112" y="99"/>
                    </a:cubicBezTo>
                    <a:cubicBezTo>
                      <a:pt x="106" y="69"/>
                      <a:pt x="106" y="69"/>
                      <a:pt x="106" y="69"/>
                    </a:cubicBezTo>
                    <a:cubicBezTo>
                      <a:pt x="77" y="62"/>
                      <a:pt x="77" y="62"/>
                      <a:pt x="77" y="62"/>
                    </a:cubicBezTo>
                    <a:cubicBezTo>
                      <a:pt x="71" y="56"/>
                      <a:pt x="71" y="56"/>
                      <a:pt x="71" y="56"/>
                    </a:cubicBezTo>
                    <a:cubicBezTo>
                      <a:pt x="62" y="66"/>
                      <a:pt x="62" y="66"/>
                      <a:pt x="62" y="66"/>
                    </a:cubicBezTo>
                    <a:cubicBezTo>
                      <a:pt x="67" y="117"/>
                      <a:pt x="67" y="117"/>
                      <a:pt x="67" y="117"/>
                    </a:cubicBezTo>
                    <a:cubicBezTo>
                      <a:pt x="59" y="127"/>
                      <a:pt x="59" y="127"/>
                      <a:pt x="59" y="127"/>
                    </a:cubicBezTo>
                    <a:cubicBezTo>
                      <a:pt x="50" y="118"/>
                      <a:pt x="50" y="118"/>
                      <a:pt x="50" y="118"/>
                    </a:cubicBezTo>
                    <a:cubicBezTo>
                      <a:pt x="55" y="66"/>
                      <a:pt x="55" y="66"/>
                      <a:pt x="55" y="66"/>
                    </a:cubicBezTo>
                    <a:cubicBezTo>
                      <a:pt x="46" y="56"/>
                      <a:pt x="46" y="56"/>
                      <a:pt x="46" y="56"/>
                    </a:cubicBezTo>
                    <a:cubicBezTo>
                      <a:pt x="40" y="62"/>
                      <a:pt x="40" y="62"/>
                      <a:pt x="40" y="62"/>
                    </a:cubicBezTo>
                    <a:cubicBezTo>
                      <a:pt x="12" y="69"/>
                      <a:pt x="12" y="69"/>
                      <a:pt x="12" y="69"/>
                    </a:cubicBezTo>
                    <a:cubicBezTo>
                      <a:pt x="0" y="121"/>
                      <a:pt x="0" y="121"/>
                      <a:pt x="0" y="121"/>
                    </a:cubicBezTo>
                    <a:cubicBezTo>
                      <a:pt x="0" y="121"/>
                      <a:pt x="0" y="121"/>
                      <a:pt x="0" y="121"/>
                    </a:cubicBezTo>
                    <a:cubicBezTo>
                      <a:pt x="21" y="166"/>
                      <a:pt x="21" y="166"/>
                      <a:pt x="21" y="166"/>
                    </a:cubicBezTo>
                    <a:cubicBezTo>
                      <a:pt x="91" y="166"/>
                      <a:pt x="91" y="166"/>
                      <a:pt x="91" y="166"/>
                    </a:cubicBezTo>
                    <a:cubicBezTo>
                      <a:pt x="89" y="175"/>
                      <a:pt x="89" y="175"/>
                      <a:pt x="89" y="175"/>
                    </a:cubicBezTo>
                    <a:cubicBezTo>
                      <a:pt x="89" y="175"/>
                      <a:pt x="89" y="175"/>
                      <a:pt x="89" y="175"/>
                    </a:cubicBezTo>
                    <a:cubicBezTo>
                      <a:pt x="118" y="237"/>
                      <a:pt x="118" y="237"/>
                      <a:pt x="118" y="237"/>
                    </a:cubicBezTo>
                    <a:cubicBezTo>
                      <a:pt x="223" y="237"/>
                      <a:pt x="223" y="237"/>
                      <a:pt x="223" y="237"/>
                    </a:cubicBezTo>
                    <a:cubicBezTo>
                      <a:pt x="253" y="175"/>
                      <a:pt x="253" y="175"/>
                      <a:pt x="253" y="175"/>
                    </a:cubicBezTo>
                    <a:cubicBezTo>
                      <a:pt x="251" y="166"/>
                      <a:pt x="251" y="166"/>
                      <a:pt x="251" y="166"/>
                    </a:cubicBezTo>
                    <a:cubicBezTo>
                      <a:pt x="320" y="166"/>
                      <a:pt x="320" y="166"/>
                      <a:pt x="320" y="166"/>
                    </a:cubicBezTo>
                    <a:lnTo>
                      <a:pt x="341" y="121"/>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31" name="Group 30"/>
              <p:cNvGrpSpPr/>
              <p:nvPr/>
            </p:nvGrpSpPr>
            <p:grpSpPr>
              <a:xfrm>
                <a:off x="823431" y="7001328"/>
                <a:ext cx="612000" cy="288001"/>
                <a:chOff x="3445412" y="2152955"/>
                <a:chExt cx="876338" cy="330082"/>
              </a:xfrm>
              <a:solidFill>
                <a:schemeClr val="tx1"/>
              </a:solidFill>
            </p:grpSpPr>
            <p:sp>
              <p:nvSpPr>
                <p:cNvPr id="29" name="Freeform 28"/>
                <p:cNvSpPr>
                  <a:spLocks noEditPoints="1"/>
                </p:cNvSpPr>
                <p:nvPr/>
              </p:nvSpPr>
              <p:spPr bwMode="auto">
                <a:xfrm>
                  <a:off x="3445412" y="2155706"/>
                  <a:ext cx="410952" cy="327331"/>
                </a:xfrm>
                <a:custGeom>
                  <a:avLst/>
                  <a:gdLst>
                    <a:gd name="T0" fmla="*/ 284 w 316"/>
                    <a:gd name="T1" fmla="*/ 125 h 252"/>
                    <a:gd name="T2" fmla="*/ 260 w 316"/>
                    <a:gd name="T3" fmla="*/ 125 h 252"/>
                    <a:gd name="T4" fmla="*/ 260 w 316"/>
                    <a:gd name="T5" fmla="*/ 150 h 252"/>
                    <a:gd name="T6" fmla="*/ 223 w 316"/>
                    <a:gd name="T7" fmla="*/ 150 h 252"/>
                    <a:gd name="T8" fmla="*/ 223 w 316"/>
                    <a:gd name="T9" fmla="*/ 125 h 252"/>
                    <a:gd name="T10" fmla="*/ 82 w 316"/>
                    <a:gd name="T11" fmla="*/ 125 h 252"/>
                    <a:gd name="T12" fmla="*/ 82 w 316"/>
                    <a:gd name="T13" fmla="*/ 150 h 252"/>
                    <a:gd name="T14" fmla="*/ 46 w 316"/>
                    <a:gd name="T15" fmla="*/ 150 h 252"/>
                    <a:gd name="T16" fmla="*/ 46 w 316"/>
                    <a:gd name="T17" fmla="*/ 125 h 252"/>
                    <a:gd name="T18" fmla="*/ 30 w 316"/>
                    <a:gd name="T19" fmla="*/ 125 h 252"/>
                    <a:gd name="T20" fmla="*/ 0 w 316"/>
                    <a:gd name="T21" fmla="*/ 111 h 252"/>
                    <a:gd name="T22" fmla="*/ 0 w 316"/>
                    <a:gd name="T23" fmla="*/ 252 h 252"/>
                    <a:gd name="T24" fmla="*/ 316 w 316"/>
                    <a:gd name="T25" fmla="*/ 252 h 252"/>
                    <a:gd name="T26" fmla="*/ 316 w 316"/>
                    <a:gd name="T27" fmla="*/ 109 h 252"/>
                    <a:gd name="T28" fmla="*/ 284 w 316"/>
                    <a:gd name="T29" fmla="*/ 125 h 252"/>
                    <a:gd name="T30" fmla="*/ 211 w 316"/>
                    <a:gd name="T31" fmla="*/ 32 h 252"/>
                    <a:gd name="T32" fmla="*/ 211 w 316"/>
                    <a:gd name="T33" fmla="*/ 6 h 252"/>
                    <a:gd name="T34" fmla="*/ 205 w 316"/>
                    <a:gd name="T35" fmla="*/ 0 h 252"/>
                    <a:gd name="T36" fmla="*/ 112 w 316"/>
                    <a:gd name="T37" fmla="*/ 0 h 252"/>
                    <a:gd name="T38" fmla="*/ 106 w 316"/>
                    <a:gd name="T39" fmla="*/ 6 h 252"/>
                    <a:gd name="T40" fmla="*/ 106 w 316"/>
                    <a:gd name="T41" fmla="*/ 32 h 252"/>
                    <a:gd name="T42" fmla="*/ 0 w 316"/>
                    <a:gd name="T43" fmla="*/ 32 h 252"/>
                    <a:gd name="T44" fmla="*/ 0 w 316"/>
                    <a:gd name="T45" fmla="*/ 95 h 252"/>
                    <a:gd name="T46" fmla="*/ 30 w 316"/>
                    <a:gd name="T47" fmla="*/ 117 h 252"/>
                    <a:gd name="T48" fmla="*/ 46 w 316"/>
                    <a:gd name="T49" fmla="*/ 117 h 252"/>
                    <a:gd name="T50" fmla="*/ 46 w 316"/>
                    <a:gd name="T51" fmla="*/ 107 h 252"/>
                    <a:gd name="T52" fmla="*/ 82 w 316"/>
                    <a:gd name="T53" fmla="*/ 107 h 252"/>
                    <a:gd name="T54" fmla="*/ 82 w 316"/>
                    <a:gd name="T55" fmla="*/ 117 h 252"/>
                    <a:gd name="T56" fmla="*/ 223 w 316"/>
                    <a:gd name="T57" fmla="*/ 117 h 252"/>
                    <a:gd name="T58" fmla="*/ 223 w 316"/>
                    <a:gd name="T59" fmla="*/ 107 h 252"/>
                    <a:gd name="T60" fmla="*/ 260 w 316"/>
                    <a:gd name="T61" fmla="*/ 107 h 252"/>
                    <a:gd name="T62" fmla="*/ 260 w 316"/>
                    <a:gd name="T63" fmla="*/ 117 h 252"/>
                    <a:gd name="T64" fmla="*/ 284 w 316"/>
                    <a:gd name="T65" fmla="*/ 117 h 252"/>
                    <a:gd name="T66" fmla="*/ 316 w 316"/>
                    <a:gd name="T67" fmla="*/ 90 h 252"/>
                    <a:gd name="T68" fmla="*/ 316 w 316"/>
                    <a:gd name="T69" fmla="*/ 32 h 252"/>
                    <a:gd name="T70" fmla="*/ 211 w 316"/>
                    <a:gd name="T71" fmla="*/ 32 h 252"/>
                    <a:gd name="T72" fmla="*/ 199 w 316"/>
                    <a:gd name="T73" fmla="*/ 32 h 252"/>
                    <a:gd name="T74" fmla="*/ 118 w 316"/>
                    <a:gd name="T75" fmla="*/ 32 h 252"/>
                    <a:gd name="T76" fmla="*/ 118 w 316"/>
                    <a:gd name="T77" fmla="*/ 12 h 252"/>
                    <a:gd name="T78" fmla="*/ 199 w 316"/>
                    <a:gd name="T79" fmla="*/ 12 h 252"/>
                    <a:gd name="T80" fmla="*/ 199 w 316"/>
                    <a:gd name="T81" fmla="*/ 3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6" h="252">
                      <a:moveTo>
                        <a:pt x="284" y="125"/>
                      </a:moveTo>
                      <a:cubicBezTo>
                        <a:pt x="260" y="125"/>
                        <a:pt x="260" y="125"/>
                        <a:pt x="260" y="125"/>
                      </a:cubicBezTo>
                      <a:cubicBezTo>
                        <a:pt x="260" y="150"/>
                        <a:pt x="260" y="150"/>
                        <a:pt x="260" y="150"/>
                      </a:cubicBezTo>
                      <a:cubicBezTo>
                        <a:pt x="223" y="150"/>
                        <a:pt x="223" y="150"/>
                        <a:pt x="223" y="150"/>
                      </a:cubicBezTo>
                      <a:cubicBezTo>
                        <a:pt x="223" y="125"/>
                        <a:pt x="223" y="125"/>
                        <a:pt x="223" y="125"/>
                      </a:cubicBezTo>
                      <a:cubicBezTo>
                        <a:pt x="82" y="125"/>
                        <a:pt x="82" y="125"/>
                        <a:pt x="82" y="125"/>
                      </a:cubicBezTo>
                      <a:cubicBezTo>
                        <a:pt x="82" y="150"/>
                        <a:pt x="82" y="150"/>
                        <a:pt x="82" y="150"/>
                      </a:cubicBezTo>
                      <a:cubicBezTo>
                        <a:pt x="46" y="150"/>
                        <a:pt x="46" y="150"/>
                        <a:pt x="46" y="150"/>
                      </a:cubicBezTo>
                      <a:cubicBezTo>
                        <a:pt x="46" y="125"/>
                        <a:pt x="46" y="125"/>
                        <a:pt x="46" y="125"/>
                      </a:cubicBezTo>
                      <a:cubicBezTo>
                        <a:pt x="30" y="125"/>
                        <a:pt x="30" y="125"/>
                        <a:pt x="30" y="125"/>
                      </a:cubicBezTo>
                      <a:cubicBezTo>
                        <a:pt x="18" y="125"/>
                        <a:pt x="7" y="119"/>
                        <a:pt x="0" y="111"/>
                      </a:cubicBezTo>
                      <a:cubicBezTo>
                        <a:pt x="0" y="252"/>
                        <a:pt x="0" y="252"/>
                        <a:pt x="0" y="252"/>
                      </a:cubicBezTo>
                      <a:cubicBezTo>
                        <a:pt x="316" y="252"/>
                        <a:pt x="316" y="252"/>
                        <a:pt x="316" y="252"/>
                      </a:cubicBezTo>
                      <a:cubicBezTo>
                        <a:pt x="316" y="109"/>
                        <a:pt x="316" y="109"/>
                        <a:pt x="316" y="109"/>
                      </a:cubicBezTo>
                      <a:cubicBezTo>
                        <a:pt x="309" y="119"/>
                        <a:pt x="297" y="125"/>
                        <a:pt x="284" y="125"/>
                      </a:cubicBezTo>
                      <a:close/>
                      <a:moveTo>
                        <a:pt x="211" y="32"/>
                      </a:moveTo>
                      <a:cubicBezTo>
                        <a:pt x="211" y="6"/>
                        <a:pt x="211" y="6"/>
                        <a:pt x="211" y="6"/>
                      </a:cubicBezTo>
                      <a:cubicBezTo>
                        <a:pt x="211" y="3"/>
                        <a:pt x="208" y="0"/>
                        <a:pt x="205" y="0"/>
                      </a:cubicBezTo>
                      <a:cubicBezTo>
                        <a:pt x="112" y="0"/>
                        <a:pt x="112" y="0"/>
                        <a:pt x="112" y="0"/>
                      </a:cubicBezTo>
                      <a:cubicBezTo>
                        <a:pt x="109" y="0"/>
                        <a:pt x="106" y="3"/>
                        <a:pt x="106" y="6"/>
                      </a:cubicBezTo>
                      <a:cubicBezTo>
                        <a:pt x="106" y="32"/>
                        <a:pt x="106" y="32"/>
                        <a:pt x="106" y="32"/>
                      </a:cubicBezTo>
                      <a:cubicBezTo>
                        <a:pt x="0" y="32"/>
                        <a:pt x="0" y="32"/>
                        <a:pt x="0" y="32"/>
                      </a:cubicBezTo>
                      <a:cubicBezTo>
                        <a:pt x="0" y="95"/>
                        <a:pt x="0" y="95"/>
                        <a:pt x="0" y="95"/>
                      </a:cubicBezTo>
                      <a:cubicBezTo>
                        <a:pt x="4" y="108"/>
                        <a:pt x="16" y="117"/>
                        <a:pt x="30" y="117"/>
                      </a:cubicBezTo>
                      <a:cubicBezTo>
                        <a:pt x="46" y="117"/>
                        <a:pt x="46" y="117"/>
                        <a:pt x="46" y="117"/>
                      </a:cubicBezTo>
                      <a:cubicBezTo>
                        <a:pt x="46" y="107"/>
                        <a:pt x="46" y="107"/>
                        <a:pt x="46" y="107"/>
                      </a:cubicBezTo>
                      <a:cubicBezTo>
                        <a:pt x="82" y="107"/>
                        <a:pt x="82" y="107"/>
                        <a:pt x="82" y="107"/>
                      </a:cubicBezTo>
                      <a:cubicBezTo>
                        <a:pt x="82" y="117"/>
                        <a:pt x="82" y="117"/>
                        <a:pt x="82" y="117"/>
                      </a:cubicBezTo>
                      <a:cubicBezTo>
                        <a:pt x="223" y="117"/>
                        <a:pt x="223" y="117"/>
                        <a:pt x="223" y="117"/>
                      </a:cubicBezTo>
                      <a:cubicBezTo>
                        <a:pt x="223" y="107"/>
                        <a:pt x="223" y="107"/>
                        <a:pt x="223" y="107"/>
                      </a:cubicBezTo>
                      <a:cubicBezTo>
                        <a:pt x="260" y="107"/>
                        <a:pt x="260" y="107"/>
                        <a:pt x="260" y="107"/>
                      </a:cubicBezTo>
                      <a:cubicBezTo>
                        <a:pt x="260" y="117"/>
                        <a:pt x="260" y="117"/>
                        <a:pt x="260" y="117"/>
                      </a:cubicBezTo>
                      <a:cubicBezTo>
                        <a:pt x="284" y="117"/>
                        <a:pt x="284" y="117"/>
                        <a:pt x="284" y="117"/>
                      </a:cubicBezTo>
                      <a:cubicBezTo>
                        <a:pt x="300" y="117"/>
                        <a:pt x="313" y="105"/>
                        <a:pt x="316" y="90"/>
                      </a:cubicBezTo>
                      <a:cubicBezTo>
                        <a:pt x="316" y="32"/>
                        <a:pt x="316" y="32"/>
                        <a:pt x="316" y="32"/>
                      </a:cubicBezTo>
                      <a:lnTo>
                        <a:pt x="211" y="32"/>
                      </a:lnTo>
                      <a:close/>
                      <a:moveTo>
                        <a:pt x="199" y="32"/>
                      </a:moveTo>
                      <a:cubicBezTo>
                        <a:pt x="118" y="32"/>
                        <a:pt x="118" y="32"/>
                        <a:pt x="118" y="32"/>
                      </a:cubicBezTo>
                      <a:cubicBezTo>
                        <a:pt x="118" y="12"/>
                        <a:pt x="118" y="12"/>
                        <a:pt x="118" y="12"/>
                      </a:cubicBezTo>
                      <a:cubicBezTo>
                        <a:pt x="199" y="12"/>
                        <a:pt x="199" y="12"/>
                        <a:pt x="199" y="12"/>
                      </a:cubicBezTo>
                      <a:lnTo>
                        <a:pt x="199"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noEditPoints="1"/>
                </p:cNvSpPr>
                <p:nvPr/>
              </p:nvSpPr>
              <p:spPr bwMode="auto">
                <a:xfrm>
                  <a:off x="3924001" y="2152955"/>
                  <a:ext cx="397749" cy="330081"/>
                </a:xfrm>
                <a:custGeom>
                  <a:avLst/>
                  <a:gdLst>
                    <a:gd name="T0" fmla="*/ 486 w 723"/>
                    <a:gd name="T1" fmla="*/ 92 h 600"/>
                    <a:gd name="T2" fmla="*/ 486 w 723"/>
                    <a:gd name="T3" fmla="*/ 0 h 600"/>
                    <a:gd name="T4" fmla="*/ 234 w 723"/>
                    <a:gd name="T5" fmla="*/ 0 h 600"/>
                    <a:gd name="T6" fmla="*/ 234 w 723"/>
                    <a:gd name="T7" fmla="*/ 92 h 600"/>
                    <a:gd name="T8" fmla="*/ 0 w 723"/>
                    <a:gd name="T9" fmla="*/ 92 h 600"/>
                    <a:gd name="T10" fmla="*/ 0 w 723"/>
                    <a:gd name="T11" fmla="*/ 238 h 600"/>
                    <a:gd name="T12" fmla="*/ 723 w 723"/>
                    <a:gd name="T13" fmla="*/ 238 h 600"/>
                    <a:gd name="T14" fmla="*/ 723 w 723"/>
                    <a:gd name="T15" fmla="*/ 92 h 600"/>
                    <a:gd name="T16" fmla="*/ 486 w 723"/>
                    <a:gd name="T17" fmla="*/ 92 h 600"/>
                    <a:gd name="T18" fmla="*/ 458 w 723"/>
                    <a:gd name="T19" fmla="*/ 90 h 600"/>
                    <a:gd name="T20" fmla="*/ 264 w 723"/>
                    <a:gd name="T21" fmla="*/ 90 h 600"/>
                    <a:gd name="T22" fmla="*/ 264 w 723"/>
                    <a:gd name="T23" fmla="*/ 26 h 600"/>
                    <a:gd name="T24" fmla="*/ 458 w 723"/>
                    <a:gd name="T25" fmla="*/ 26 h 600"/>
                    <a:gd name="T26" fmla="*/ 458 w 723"/>
                    <a:gd name="T27" fmla="*/ 90 h 600"/>
                    <a:gd name="T28" fmla="*/ 583 w 723"/>
                    <a:gd name="T29" fmla="*/ 333 h 600"/>
                    <a:gd name="T30" fmla="*/ 517 w 723"/>
                    <a:gd name="T31" fmla="*/ 333 h 600"/>
                    <a:gd name="T32" fmla="*/ 517 w 723"/>
                    <a:gd name="T33" fmla="*/ 267 h 600"/>
                    <a:gd name="T34" fmla="*/ 198 w 723"/>
                    <a:gd name="T35" fmla="*/ 267 h 600"/>
                    <a:gd name="T36" fmla="*/ 198 w 723"/>
                    <a:gd name="T37" fmla="*/ 333 h 600"/>
                    <a:gd name="T38" fmla="*/ 132 w 723"/>
                    <a:gd name="T39" fmla="*/ 333 h 600"/>
                    <a:gd name="T40" fmla="*/ 132 w 723"/>
                    <a:gd name="T41" fmla="*/ 267 h 600"/>
                    <a:gd name="T42" fmla="*/ 0 w 723"/>
                    <a:gd name="T43" fmla="*/ 267 h 600"/>
                    <a:gd name="T44" fmla="*/ 0 w 723"/>
                    <a:gd name="T45" fmla="*/ 600 h 600"/>
                    <a:gd name="T46" fmla="*/ 723 w 723"/>
                    <a:gd name="T47" fmla="*/ 600 h 600"/>
                    <a:gd name="T48" fmla="*/ 723 w 723"/>
                    <a:gd name="T49" fmla="*/ 267 h 600"/>
                    <a:gd name="T50" fmla="*/ 583 w 723"/>
                    <a:gd name="T51" fmla="*/ 267 h 600"/>
                    <a:gd name="T52" fmla="*/ 583 w 723"/>
                    <a:gd name="T53" fmla="*/ 333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3" h="600">
                      <a:moveTo>
                        <a:pt x="486" y="92"/>
                      </a:moveTo>
                      <a:lnTo>
                        <a:pt x="486" y="0"/>
                      </a:lnTo>
                      <a:lnTo>
                        <a:pt x="234" y="0"/>
                      </a:lnTo>
                      <a:lnTo>
                        <a:pt x="234" y="92"/>
                      </a:lnTo>
                      <a:lnTo>
                        <a:pt x="0" y="92"/>
                      </a:lnTo>
                      <a:lnTo>
                        <a:pt x="0" y="238"/>
                      </a:lnTo>
                      <a:lnTo>
                        <a:pt x="723" y="238"/>
                      </a:lnTo>
                      <a:lnTo>
                        <a:pt x="723" y="92"/>
                      </a:lnTo>
                      <a:lnTo>
                        <a:pt x="486" y="92"/>
                      </a:lnTo>
                      <a:close/>
                      <a:moveTo>
                        <a:pt x="458" y="90"/>
                      </a:moveTo>
                      <a:lnTo>
                        <a:pt x="264" y="90"/>
                      </a:lnTo>
                      <a:lnTo>
                        <a:pt x="264" y="26"/>
                      </a:lnTo>
                      <a:lnTo>
                        <a:pt x="458" y="26"/>
                      </a:lnTo>
                      <a:lnTo>
                        <a:pt x="458" y="90"/>
                      </a:lnTo>
                      <a:close/>
                      <a:moveTo>
                        <a:pt x="583" y="333"/>
                      </a:moveTo>
                      <a:lnTo>
                        <a:pt x="517" y="333"/>
                      </a:lnTo>
                      <a:lnTo>
                        <a:pt x="517" y="267"/>
                      </a:lnTo>
                      <a:lnTo>
                        <a:pt x="198" y="267"/>
                      </a:lnTo>
                      <a:lnTo>
                        <a:pt x="198" y="333"/>
                      </a:lnTo>
                      <a:lnTo>
                        <a:pt x="132" y="333"/>
                      </a:lnTo>
                      <a:lnTo>
                        <a:pt x="132" y="267"/>
                      </a:lnTo>
                      <a:lnTo>
                        <a:pt x="0" y="267"/>
                      </a:lnTo>
                      <a:lnTo>
                        <a:pt x="0" y="600"/>
                      </a:lnTo>
                      <a:lnTo>
                        <a:pt x="723" y="600"/>
                      </a:lnTo>
                      <a:lnTo>
                        <a:pt x="723" y="267"/>
                      </a:lnTo>
                      <a:lnTo>
                        <a:pt x="583" y="267"/>
                      </a:lnTo>
                      <a:lnTo>
                        <a:pt x="583" y="3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2" name="Freeform 116"/>
              <p:cNvSpPr>
                <a:spLocks noEditPoints="1"/>
              </p:cNvSpPr>
              <p:nvPr/>
            </p:nvSpPr>
            <p:spPr bwMode="auto">
              <a:xfrm>
                <a:off x="902318" y="4444957"/>
                <a:ext cx="454227" cy="440278"/>
              </a:xfrm>
              <a:custGeom>
                <a:avLst/>
                <a:gdLst>
                  <a:gd name="T0" fmla="*/ 104 w 176"/>
                  <a:gd name="T1" fmla="*/ 64 h 152"/>
                  <a:gd name="T2" fmla="*/ 48 w 176"/>
                  <a:gd name="T3" fmla="*/ 72 h 152"/>
                  <a:gd name="T4" fmla="*/ 40 w 176"/>
                  <a:gd name="T5" fmla="*/ 48 h 152"/>
                  <a:gd name="T6" fmla="*/ 96 w 176"/>
                  <a:gd name="T7" fmla="*/ 40 h 152"/>
                  <a:gd name="T8" fmla="*/ 168 w 176"/>
                  <a:gd name="T9" fmla="*/ 40 h 152"/>
                  <a:gd name="T10" fmla="*/ 112 w 176"/>
                  <a:gd name="T11" fmla="*/ 48 h 152"/>
                  <a:gd name="T12" fmla="*/ 120 w 176"/>
                  <a:gd name="T13" fmla="*/ 72 h 152"/>
                  <a:gd name="T14" fmla="*/ 176 w 176"/>
                  <a:gd name="T15" fmla="*/ 64 h 152"/>
                  <a:gd name="T16" fmla="*/ 168 w 176"/>
                  <a:gd name="T17" fmla="*/ 40 h 152"/>
                  <a:gd name="T18" fmla="*/ 8 w 176"/>
                  <a:gd name="T19" fmla="*/ 80 h 152"/>
                  <a:gd name="T20" fmla="*/ 0 w 176"/>
                  <a:gd name="T21" fmla="*/ 104 h 152"/>
                  <a:gd name="T22" fmla="*/ 56 w 176"/>
                  <a:gd name="T23" fmla="*/ 112 h 152"/>
                  <a:gd name="T24" fmla="*/ 64 w 176"/>
                  <a:gd name="T25" fmla="*/ 88 h 152"/>
                  <a:gd name="T26" fmla="*/ 128 w 176"/>
                  <a:gd name="T27" fmla="*/ 80 h 152"/>
                  <a:gd name="T28" fmla="*/ 72 w 176"/>
                  <a:gd name="T29" fmla="*/ 88 h 152"/>
                  <a:gd name="T30" fmla="*/ 80 w 176"/>
                  <a:gd name="T31" fmla="*/ 112 h 152"/>
                  <a:gd name="T32" fmla="*/ 136 w 176"/>
                  <a:gd name="T33" fmla="*/ 104 h 152"/>
                  <a:gd name="T34" fmla="*/ 128 w 176"/>
                  <a:gd name="T35" fmla="*/ 80 h 152"/>
                  <a:gd name="T36" fmla="*/ 152 w 176"/>
                  <a:gd name="T37" fmla="*/ 80 h 152"/>
                  <a:gd name="T38" fmla="*/ 144 w 176"/>
                  <a:gd name="T39" fmla="*/ 104 h 152"/>
                  <a:gd name="T40" fmla="*/ 168 w 176"/>
                  <a:gd name="T41" fmla="*/ 112 h 152"/>
                  <a:gd name="T42" fmla="*/ 176 w 176"/>
                  <a:gd name="T43" fmla="*/ 88 h 152"/>
                  <a:gd name="T44" fmla="*/ 56 w 176"/>
                  <a:gd name="T45" fmla="*/ 0 h 152"/>
                  <a:gd name="T46" fmla="*/ 0 w 176"/>
                  <a:gd name="T47" fmla="*/ 8 h 152"/>
                  <a:gd name="T48" fmla="*/ 8 w 176"/>
                  <a:gd name="T49" fmla="*/ 32 h 152"/>
                  <a:gd name="T50" fmla="*/ 64 w 176"/>
                  <a:gd name="T51" fmla="*/ 24 h 152"/>
                  <a:gd name="T52" fmla="*/ 56 w 176"/>
                  <a:gd name="T53" fmla="*/ 0 h 152"/>
                  <a:gd name="T54" fmla="*/ 80 w 176"/>
                  <a:gd name="T55" fmla="*/ 0 h 152"/>
                  <a:gd name="T56" fmla="*/ 72 w 176"/>
                  <a:gd name="T57" fmla="*/ 24 h 152"/>
                  <a:gd name="T58" fmla="*/ 128 w 176"/>
                  <a:gd name="T59" fmla="*/ 32 h 152"/>
                  <a:gd name="T60" fmla="*/ 136 w 176"/>
                  <a:gd name="T61" fmla="*/ 8 h 152"/>
                  <a:gd name="T62" fmla="*/ 168 w 176"/>
                  <a:gd name="T63" fmla="*/ 0 h 152"/>
                  <a:gd name="T64" fmla="*/ 144 w 176"/>
                  <a:gd name="T65" fmla="*/ 8 h 152"/>
                  <a:gd name="T66" fmla="*/ 152 w 176"/>
                  <a:gd name="T67" fmla="*/ 32 h 152"/>
                  <a:gd name="T68" fmla="*/ 176 w 176"/>
                  <a:gd name="T69" fmla="*/ 24 h 152"/>
                  <a:gd name="T70" fmla="*/ 168 w 176"/>
                  <a:gd name="T71" fmla="*/ 0 h 152"/>
                  <a:gd name="T72" fmla="*/ 8 w 176"/>
                  <a:gd name="T73" fmla="*/ 40 h 152"/>
                  <a:gd name="T74" fmla="*/ 0 w 176"/>
                  <a:gd name="T75" fmla="*/ 64 h 152"/>
                  <a:gd name="T76" fmla="*/ 24 w 176"/>
                  <a:gd name="T77" fmla="*/ 72 h 152"/>
                  <a:gd name="T78" fmla="*/ 32 w 176"/>
                  <a:gd name="T79" fmla="*/ 48 h 152"/>
                  <a:gd name="T80" fmla="*/ 96 w 176"/>
                  <a:gd name="T81" fmla="*/ 120 h 152"/>
                  <a:gd name="T82" fmla="*/ 40 w 176"/>
                  <a:gd name="T83" fmla="*/ 128 h 152"/>
                  <a:gd name="T84" fmla="*/ 48 w 176"/>
                  <a:gd name="T85" fmla="*/ 152 h 152"/>
                  <a:gd name="T86" fmla="*/ 104 w 176"/>
                  <a:gd name="T87" fmla="*/ 144 h 152"/>
                  <a:gd name="T88" fmla="*/ 96 w 176"/>
                  <a:gd name="T89" fmla="*/ 120 h 152"/>
                  <a:gd name="T90" fmla="*/ 120 w 176"/>
                  <a:gd name="T91" fmla="*/ 120 h 152"/>
                  <a:gd name="T92" fmla="*/ 112 w 176"/>
                  <a:gd name="T93" fmla="*/ 144 h 152"/>
                  <a:gd name="T94" fmla="*/ 168 w 176"/>
                  <a:gd name="T95" fmla="*/ 152 h 152"/>
                  <a:gd name="T96" fmla="*/ 176 w 176"/>
                  <a:gd name="T97" fmla="*/ 128 h 152"/>
                  <a:gd name="T98" fmla="*/ 24 w 176"/>
                  <a:gd name="T99" fmla="*/ 120 h 152"/>
                  <a:gd name="T100" fmla="*/ 0 w 176"/>
                  <a:gd name="T101" fmla="*/ 128 h 152"/>
                  <a:gd name="T102" fmla="*/ 8 w 176"/>
                  <a:gd name="T103" fmla="*/ 152 h 152"/>
                  <a:gd name="T104" fmla="*/ 32 w 176"/>
                  <a:gd name="T105" fmla="*/ 144 h 152"/>
                  <a:gd name="T106" fmla="*/ 24 w 176"/>
                  <a:gd name="T107" fmla="*/ 12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 h="152">
                    <a:moveTo>
                      <a:pt x="104" y="48"/>
                    </a:moveTo>
                    <a:cubicBezTo>
                      <a:pt x="104" y="64"/>
                      <a:pt x="104" y="64"/>
                      <a:pt x="104" y="64"/>
                    </a:cubicBezTo>
                    <a:cubicBezTo>
                      <a:pt x="104" y="68"/>
                      <a:pt x="101" y="72"/>
                      <a:pt x="96" y="72"/>
                    </a:cubicBezTo>
                    <a:cubicBezTo>
                      <a:pt x="48" y="72"/>
                      <a:pt x="48" y="72"/>
                      <a:pt x="48" y="72"/>
                    </a:cubicBezTo>
                    <a:cubicBezTo>
                      <a:pt x="44" y="72"/>
                      <a:pt x="40" y="68"/>
                      <a:pt x="40" y="64"/>
                    </a:cubicBezTo>
                    <a:cubicBezTo>
                      <a:pt x="40" y="48"/>
                      <a:pt x="40" y="48"/>
                      <a:pt x="40" y="48"/>
                    </a:cubicBezTo>
                    <a:cubicBezTo>
                      <a:pt x="40" y="43"/>
                      <a:pt x="44" y="40"/>
                      <a:pt x="48" y="40"/>
                    </a:cubicBezTo>
                    <a:cubicBezTo>
                      <a:pt x="96" y="40"/>
                      <a:pt x="96" y="40"/>
                      <a:pt x="96" y="40"/>
                    </a:cubicBezTo>
                    <a:cubicBezTo>
                      <a:pt x="101" y="40"/>
                      <a:pt x="104" y="43"/>
                      <a:pt x="104" y="48"/>
                    </a:cubicBezTo>
                    <a:close/>
                    <a:moveTo>
                      <a:pt x="168" y="40"/>
                    </a:moveTo>
                    <a:cubicBezTo>
                      <a:pt x="120" y="40"/>
                      <a:pt x="120" y="40"/>
                      <a:pt x="120" y="40"/>
                    </a:cubicBezTo>
                    <a:cubicBezTo>
                      <a:pt x="116" y="40"/>
                      <a:pt x="112" y="43"/>
                      <a:pt x="112" y="48"/>
                    </a:cubicBezTo>
                    <a:cubicBezTo>
                      <a:pt x="112" y="64"/>
                      <a:pt x="112" y="64"/>
                      <a:pt x="112" y="64"/>
                    </a:cubicBezTo>
                    <a:cubicBezTo>
                      <a:pt x="112" y="68"/>
                      <a:pt x="116" y="72"/>
                      <a:pt x="120" y="72"/>
                    </a:cubicBezTo>
                    <a:cubicBezTo>
                      <a:pt x="168" y="72"/>
                      <a:pt x="168" y="72"/>
                      <a:pt x="168" y="72"/>
                    </a:cubicBezTo>
                    <a:cubicBezTo>
                      <a:pt x="173" y="72"/>
                      <a:pt x="176" y="68"/>
                      <a:pt x="176" y="64"/>
                    </a:cubicBezTo>
                    <a:cubicBezTo>
                      <a:pt x="176" y="48"/>
                      <a:pt x="176" y="48"/>
                      <a:pt x="176" y="48"/>
                    </a:cubicBezTo>
                    <a:cubicBezTo>
                      <a:pt x="176" y="43"/>
                      <a:pt x="173" y="40"/>
                      <a:pt x="168" y="40"/>
                    </a:cubicBezTo>
                    <a:close/>
                    <a:moveTo>
                      <a:pt x="56" y="80"/>
                    </a:moveTo>
                    <a:cubicBezTo>
                      <a:pt x="8" y="80"/>
                      <a:pt x="8" y="80"/>
                      <a:pt x="8" y="80"/>
                    </a:cubicBezTo>
                    <a:cubicBezTo>
                      <a:pt x="4" y="80"/>
                      <a:pt x="0" y="83"/>
                      <a:pt x="0" y="88"/>
                    </a:cubicBezTo>
                    <a:cubicBezTo>
                      <a:pt x="0" y="104"/>
                      <a:pt x="0" y="104"/>
                      <a:pt x="0" y="104"/>
                    </a:cubicBezTo>
                    <a:cubicBezTo>
                      <a:pt x="0" y="108"/>
                      <a:pt x="4" y="112"/>
                      <a:pt x="8" y="112"/>
                    </a:cubicBezTo>
                    <a:cubicBezTo>
                      <a:pt x="56" y="112"/>
                      <a:pt x="56" y="112"/>
                      <a:pt x="56" y="112"/>
                    </a:cubicBezTo>
                    <a:cubicBezTo>
                      <a:pt x="61" y="112"/>
                      <a:pt x="64" y="108"/>
                      <a:pt x="64" y="104"/>
                    </a:cubicBezTo>
                    <a:cubicBezTo>
                      <a:pt x="64" y="88"/>
                      <a:pt x="64" y="88"/>
                      <a:pt x="64" y="88"/>
                    </a:cubicBezTo>
                    <a:cubicBezTo>
                      <a:pt x="64" y="83"/>
                      <a:pt x="61" y="80"/>
                      <a:pt x="56" y="80"/>
                    </a:cubicBezTo>
                    <a:close/>
                    <a:moveTo>
                      <a:pt x="128" y="80"/>
                    </a:moveTo>
                    <a:cubicBezTo>
                      <a:pt x="80" y="80"/>
                      <a:pt x="80" y="80"/>
                      <a:pt x="80" y="80"/>
                    </a:cubicBezTo>
                    <a:cubicBezTo>
                      <a:pt x="76" y="80"/>
                      <a:pt x="72" y="83"/>
                      <a:pt x="72" y="88"/>
                    </a:cubicBezTo>
                    <a:cubicBezTo>
                      <a:pt x="72" y="104"/>
                      <a:pt x="72" y="104"/>
                      <a:pt x="72" y="104"/>
                    </a:cubicBezTo>
                    <a:cubicBezTo>
                      <a:pt x="72" y="108"/>
                      <a:pt x="76" y="112"/>
                      <a:pt x="80" y="112"/>
                    </a:cubicBezTo>
                    <a:cubicBezTo>
                      <a:pt x="128" y="112"/>
                      <a:pt x="128" y="112"/>
                      <a:pt x="128" y="112"/>
                    </a:cubicBezTo>
                    <a:cubicBezTo>
                      <a:pt x="133" y="112"/>
                      <a:pt x="136" y="108"/>
                      <a:pt x="136" y="104"/>
                    </a:cubicBezTo>
                    <a:cubicBezTo>
                      <a:pt x="136" y="88"/>
                      <a:pt x="136" y="88"/>
                      <a:pt x="136" y="88"/>
                    </a:cubicBezTo>
                    <a:cubicBezTo>
                      <a:pt x="136" y="83"/>
                      <a:pt x="133" y="80"/>
                      <a:pt x="128" y="80"/>
                    </a:cubicBezTo>
                    <a:close/>
                    <a:moveTo>
                      <a:pt x="168" y="80"/>
                    </a:moveTo>
                    <a:cubicBezTo>
                      <a:pt x="152" y="80"/>
                      <a:pt x="152" y="80"/>
                      <a:pt x="152" y="80"/>
                    </a:cubicBezTo>
                    <a:cubicBezTo>
                      <a:pt x="148" y="80"/>
                      <a:pt x="144" y="83"/>
                      <a:pt x="144" y="88"/>
                    </a:cubicBezTo>
                    <a:cubicBezTo>
                      <a:pt x="144" y="104"/>
                      <a:pt x="144" y="104"/>
                      <a:pt x="144" y="104"/>
                    </a:cubicBezTo>
                    <a:cubicBezTo>
                      <a:pt x="144" y="108"/>
                      <a:pt x="148" y="112"/>
                      <a:pt x="152" y="112"/>
                    </a:cubicBezTo>
                    <a:cubicBezTo>
                      <a:pt x="168" y="112"/>
                      <a:pt x="168" y="112"/>
                      <a:pt x="168" y="112"/>
                    </a:cubicBezTo>
                    <a:cubicBezTo>
                      <a:pt x="173" y="112"/>
                      <a:pt x="176" y="108"/>
                      <a:pt x="176" y="104"/>
                    </a:cubicBezTo>
                    <a:cubicBezTo>
                      <a:pt x="176" y="88"/>
                      <a:pt x="176" y="88"/>
                      <a:pt x="176" y="88"/>
                    </a:cubicBezTo>
                    <a:cubicBezTo>
                      <a:pt x="176" y="83"/>
                      <a:pt x="173" y="80"/>
                      <a:pt x="168" y="80"/>
                    </a:cubicBezTo>
                    <a:close/>
                    <a:moveTo>
                      <a:pt x="56" y="0"/>
                    </a:moveTo>
                    <a:cubicBezTo>
                      <a:pt x="8" y="0"/>
                      <a:pt x="8" y="0"/>
                      <a:pt x="8" y="0"/>
                    </a:cubicBezTo>
                    <a:cubicBezTo>
                      <a:pt x="4" y="0"/>
                      <a:pt x="0" y="3"/>
                      <a:pt x="0" y="8"/>
                    </a:cubicBezTo>
                    <a:cubicBezTo>
                      <a:pt x="0" y="24"/>
                      <a:pt x="0" y="24"/>
                      <a:pt x="0" y="24"/>
                    </a:cubicBezTo>
                    <a:cubicBezTo>
                      <a:pt x="0" y="28"/>
                      <a:pt x="4" y="32"/>
                      <a:pt x="8" y="32"/>
                    </a:cubicBezTo>
                    <a:cubicBezTo>
                      <a:pt x="56" y="32"/>
                      <a:pt x="56" y="32"/>
                      <a:pt x="56" y="32"/>
                    </a:cubicBezTo>
                    <a:cubicBezTo>
                      <a:pt x="61" y="32"/>
                      <a:pt x="64" y="28"/>
                      <a:pt x="64" y="24"/>
                    </a:cubicBezTo>
                    <a:cubicBezTo>
                      <a:pt x="64" y="8"/>
                      <a:pt x="64" y="8"/>
                      <a:pt x="64" y="8"/>
                    </a:cubicBezTo>
                    <a:cubicBezTo>
                      <a:pt x="64" y="3"/>
                      <a:pt x="61" y="0"/>
                      <a:pt x="56" y="0"/>
                    </a:cubicBezTo>
                    <a:close/>
                    <a:moveTo>
                      <a:pt x="128" y="0"/>
                    </a:moveTo>
                    <a:cubicBezTo>
                      <a:pt x="80" y="0"/>
                      <a:pt x="80" y="0"/>
                      <a:pt x="80" y="0"/>
                    </a:cubicBezTo>
                    <a:cubicBezTo>
                      <a:pt x="76" y="0"/>
                      <a:pt x="72" y="3"/>
                      <a:pt x="72" y="8"/>
                    </a:cubicBezTo>
                    <a:cubicBezTo>
                      <a:pt x="72" y="24"/>
                      <a:pt x="72" y="24"/>
                      <a:pt x="72" y="24"/>
                    </a:cubicBezTo>
                    <a:cubicBezTo>
                      <a:pt x="72" y="28"/>
                      <a:pt x="76" y="32"/>
                      <a:pt x="80" y="32"/>
                    </a:cubicBezTo>
                    <a:cubicBezTo>
                      <a:pt x="128" y="32"/>
                      <a:pt x="128" y="32"/>
                      <a:pt x="128" y="32"/>
                    </a:cubicBezTo>
                    <a:cubicBezTo>
                      <a:pt x="133" y="32"/>
                      <a:pt x="136" y="28"/>
                      <a:pt x="136" y="24"/>
                    </a:cubicBezTo>
                    <a:cubicBezTo>
                      <a:pt x="136" y="8"/>
                      <a:pt x="136" y="8"/>
                      <a:pt x="136" y="8"/>
                    </a:cubicBezTo>
                    <a:cubicBezTo>
                      <a:pt x="136" y="3"/>
                      <a:pt x="133" y="0"/>
                      <a:pt x="128" y="0"/>
                    </a:cubicBezTo>
                    <a:close/>
                    <a:moveTo>
                      <a:pt x="168" y="0"/>
                    </a:moveTo>
                    <a:cubicBezTo>
                      <a:pt x="152" y="0"/>
                      <a:pt x="152" y="0"/>
                      <a:pt x="152" y="0"/>
                    </a:cubicBezTo>
                    <a:cubicBezTo>
                      <a:pt x="148" y="0"/>
                      <a:pt x="144" y="3"/>
                      <a:pt x="144" y="8"/>
                    </a:cubicBezTo>
                    <a:cubicBezTo>
                      <a:pt x="144" y="24"/>
                      <a:pt x="144" y="24"/>
                      <a:pt x="144" y="24"/>
                    </a:cubicBezTo>
                    <a:cubicBezTo>
                      <a:pt x="144" y="28"/>
                      <a:pt x="148" y="32"/>
                      <a:pt x="152" y="32"/>
                    </a:cubicBezTo>
                    <a:cubicBezTo>
                      <a:pt x="168" y="32"/>
                      <a:pt x="168" y="32"/>
                      <a:pt x="168" y="32"/>
                    </a:cubicBezTo>
                    <a:cubicBezTo>
                      <a:pt x="173" y="32"/>
                      <a:pt x="176" y="28"/>
                      <a:pt x="176" y="24"/>
                    </a:cubicBezTo>
                    <a:cubicBezTo>
                      <a:pt x="176" y="8"/>
                      <a:pt x="176" y="8"/>
                      <a:pt x="176" y="8"/>
                    </a:cubicBezTo>
                    <a:cubicBezTo>
                      <a:pt x="176" y="3"/>
                      <a:pt x="173" y="0"/>
                      <a:pt x="168" y="0"/>
                    </a:cubicBezTo>
                    <a:close/>
                    <a:moveTo>
                      <a:pt x="24" y="40"/>
                    </a:moveTo>
                    <a:cubicBezTo>
                      <a:pt x="8" y="40"/>
                      <a:pt x="8" y="40"/>
                      <a:pt x="8" y="40"/>
                    </a:cubicBezTo>
                    <a:cubicBezTo>
                      <a:pt x="4" y="40"/>
                      <a:pt x="0" y="43"/>
                      <a:pt x="0" y="48"/>
                    </a:cubicBezTo>
                    <a:cubicBezTo>
                      <a:pt x="0" y="64"/>
                      <a:pt x="0" y="64"/>
                      <a:pt x="0" y="64"/>
                    </a:cubicBezTo>
                    <a:cubicBezTo>
                      <a:pt x="0" y="68"/>
                      <a:pt x="4" y="72"/>
                      <a:pt x="8" y="72"/>
                    </a:cubicBezTo>
                    <a:cubicBezTo>
                      <a:pt x="24" y="72"/>
                      <a:pt x="24" y="72"/>
                      <a:pt x="24" y="72"/>
                    </a:cubicBezTo>
                    <a:cubicBezTo>
                      <a:pt x="29" y="72"/>
                      <a:pt x="32" y="68"/>
                      <a:pt x="32" y="64"/>
                    </a:cubicBezTo>
                    <a:cubicBezTo>
                      <a:pt x="32" y="48"/>
                      <a:pt x="32" y="48"/>
                      <a:pt x="32" y="48"/>
                    </a:cubicBezTo>
                    <a:cubicBezTo>
                      <a:pt x="32" y="43"/>
                      <a:pt x="29" y="40"/>
                      <a:pt x="24" y="40"/>
                    </a:cubicBezTo>
                    <a:close/>
                    <a:moveTo>
                      <a:pt x="96" y="120"/>
                    </a:moveTo>
                    <a:cubicBezTo>
                      <a:pt x="48" y="120"/>
                      <a:pt x="48" y="120"/>
                      <a:pt x="48" y="120"/>
                    </a:cubicBezTo>
                    <a:cubicBezTo>
                      <a:pt x="44" y="120"/>
                      <a:pt x="40" y="123"/>
                      <a:pt x="40" y="128"/>
                    </a:cubicBezTo>
                    <a:cubicBezTo>
                      <a:pt x="40" y="144"/>
                      <a:pt x="40" y="144"/>
                      <a:pt x="40" y="144"/>
                    </a:cubicBezTo>
                    <a:cubicBezTo>
                      <a:pt x="40" y="148"/>
                      <a:pt x="44" y="152"/>
                      <a:pt x="48" y="152"/>
                    </a:cubicBezTo>
                    <a:cubicBezTo>
                      <a:pt x="96" y="152"/>
                      <a:pt x="96" y="152"/>
                      <a:pt x="96" y="152"/>
                    </a:cubicBezTo>
                    <a:cubicBezTo>
                      <a:pt x="101" y="152"/>
                      <a:pt x="104" y="148"/>
                      <a:pt x="104" y="144"/>
                    </a:cubicBezTo>
                    <a:cubicBezTo>
                      <a:pt x="104" y="128"/>
                      <a:pt x="104" y="128"/>
                      <a:pt x="104" y="128"/>
                    </a:cubicBezTo>
                    <a:cubicBezTo>
                      <a:pt x="104" y="123"/>
                      <a:pt x="101" y="120"/>
                      <a:pt x="96" y="120"/>
                    </a:cubicBezTo>
                    <a:close/>
                    <a:moveTo>
                      <a:pt x="168" y="120"/>
                    </a:moveTo>
                    <a:cubicBezTo>
                      <a:pt x="120" y="120"/>
                      <a:pt x="120" y="120"/>
                      <a:pt x="120" y="120"/>
                    </a:cubicBezTo>
                    <a:cubicBezTo>
                      <a:pt x="116" y="120"/>
                      <a:pt x="112" y="123"/>
                      <a:pt x="112" y="128"/>
                    </a:cubicBezTo>
                    <a:cubicBezTo>
                      <a:pt x="112" y="144"/>
                      <a:pt x="112" y="144"/>
                      <a:pt x="112" y="144"/>
                    </a:cubicBezTo>
                    <a:cubicBezTo>
                      <a:pt x="112" y="148"/>
                      <a:pt x="116" y="152"/>
                      <a:pt x="120" y="152"/>
                    </a:cubicBezTo>
                    <a:cubicBezTo>
                      <a:pt x="168" y="152"/>
                      <a:pt x="168" y="152"/>
                      <a:pt x="168" y="152"/>
                    </a:cubicBezTo>
                    <a:cubicBezTo>
                      <a:pt x="173" y="152"/>
                      <a:pt x="176" y="148"/>
                      <a:pt x="176" y="144"/>
                    </a:cubicBezTo>
                    <a:cubicBezTo>
                      <a:pt x="176" y="128"/>
                      <a:pt x="176" y="128"/>
                      <a:pt x="176" y="128"/>
                    </a:cubicBezTo>
                    <a:cubicBezTo>
                      <a:pt x="176" y="123"/>
                      <a:pt x="173" y="120"/>
                      <a:pt x="168" y="120"/>
                    </a:cubicBezTo>
                    <a:close/>
                    <a:moveTo>
                      <a:pt x="24" y="120"/>
                    </a:moveTo>
                    <a:cubicBezTo>
                      <a:pt x="8" y="120"/>
                      <a:pt x="8" y="120"/>
                      <a:pt x="8" y="120"/>
                    </a:cubicBezTo>
                    <a:cubicBezTo>
                      <a:pt x="4" y="120"/>
                      <a:pt x="0" y="123"/>
                      <a:pt x="0" y="128"/>
                    </a:cubicBezTo>
                    <a:cubicBezTo>
                      <a:pt x="0" y="144"/>
                      <a:pt x="0" y="144"/>
                      <a:pt x="0" y="144"/>
                    </a:cubicBezTo>
                    <a:cubicBezTo>
                      <a:pt x="0" y="148"/>
                      <a:pt x="4" y="152"/>
                      <a:pt x="8" y="152"/>
                    </a:cubicBezTo>
                    <a:cubicBezTo>
                      <a:pt x="24" y="152"/>
                      <a:pt x="24" y="152"/>
                      <a:pt x="24" y="152"/>
                    </a:cubicBezTo>
                    <a:cubicBezTo>
                      <a:pt x="29" y="152"/>
                      <a:pt x="32" y="148"/>
                      <a:pt x="32" y="144"/>
                    </a:cubicBezTo>
                    <a:cubicBezTo>
                      <a:pt x="32" y="128"/>
                      <a:pt x="32" y="128"/>
                      <a:pt x="32" y="128"/>
                    </a:cubicBezTo>
                    <a:cubicBezTo>
                      <a:pt x="32" y="123"/>
                      <a:pt x="29" y="120"/>
                      <a:pt x="24" y="120"/>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74"/>
              <p:cNvSpPr>
                <a:spLocks noChangeAspect="1" noEditPoints="1"/>
              </p:cNvSpPr>
              <p:nvPr/>
            </p:nvSpPr>
            <p:spPr bwMode="auto">
              <a:xfrm>
                <a:off x="933422" y="8060255"/>
                <a:ext cx="392019" cy="392019"/>
              </a:xfrm>
              <a:custGeom>
                <a:avLst/>
                <a:gdLst>
                  <a:gd name="T0" fmla="*/ 43 w 160"/>
                  <a:gd name="T1" fmla="*/ 138 h 160"/>
                  <a:gd name="T2" fmla="*/ 21 w 160"/>
                  <a:gd name="T3" fmla="*/ 160 h 160"/>
                  <a:gd name="T4" fmla="*/ 0 w 160"/>
                  <a:gd name="T5" fmla="*/ 138 h 160"/>
                  <a:gd name="T6" fmla="*/ 21 w 160"/>
                  <a:gd name="T7" fmla="*/ 117 h 160"/>
                  <a:gd name="T8" fmla="*/ 43 w 160"/>
                  <a:gd name="T9" fmla="*/ 138 h 160"/>
                  <a:gd name="T10" fmla="*/ 16 w 160"/>
                  <a:gd name="T11" fmla="*/ 0 h 160"/>
                  <a:gd name="T12" fmla="*/ 0 w 160"/>
                  <a:gd name="T13" fmla="*/ 16 h 160"/>
                  <a:gd name="T14" fmla="*/ 16 w 160"/>
                  <a:gd name="T15" fmla="*/ 32 h 160"/>
                  <a:gd name="T16" fmla="*/ 128 w 160"/>
                  <a:gd name="T17" fmla="*/ 144 h 160"/>
                  <a:gd name="T18" fmla="*/ 144 w 160"/>
                  <a:gd name="T19" fmla="*/ 160 h 160"/>
                  <a:gd name="T20" fmla="*/ 160 w 160"/>
                  <a:gd name="T21" fmla="*/ 144 h 160"/>
                  <a:gd name="T22" fmla="*/ 16 w 160"/>
                  <a:gd name="T23" fmla="*/ 0 h 160"/>
                  <a:gd name="T24" fmla="*/ 16 w 160"/>
                  <a:gd name="T25" fmla="*/ 58 h 160"/>
                  <a:gd name="T26" fmla="*/ 0 w 160"/>
                  <a:gd name="T27" fmla="*/ 74 h 160"/>
                  <a:gd name="T28" fmla="*/ 16 w 160"/>
                  <a:gd name="T29" fmla="*/ 90 h 160"/>
                  <a:gd name="T30" fmla="*/ 69 w 160"/>
                  <a:gd name="T31" fmla="*/ 144 h 160"/>
                  <a:gd name="T32" fmla="*/ 85 w 160"/>
                  <a:gd name="T33" fmla="*/ 160 h 160"/>
                  <a:gd name="T34" fmla="*/ 101 w 160"/>
                  <a:gd name="T35" fmla="*/ 144 h 160"/>
                  <a:gd name="T36" fmla="*/ 16 w 160"/>
                  <a:gd name="T37" fmla="*/ 5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60">
                    <a:moveTo>
                      <a:pt x="43" y="138"/>
                    </a:moveTo>
                    <a:cubicBezTo>
                      <a:pt x="43" y="150"/>
                      <a:pt x="33" y="160"/>
                      <a:pt x="21" y="160"/>
                    </a:cubicBezTo>
                    <a:cubicBezTo>
                      <a:pt x="10" y="160"/>
                      <a:pt x="0" y="150"/>
                      <a:pt x="0" y="138"/>
                    </a:cubicBezTo>
                    <a:cubicBezTo>
                      <a:pt x="0" y="127"/>
                      <a:pt x="10" y="117"/>
                      <a:pt x="21" y="117"/>
                    </a:cubicBezTo>
                    <a:cubicBezTo>
                      <a:pt x="33" y="117"/>
                      <a:pt x="43" y="127"/>
                      <a:pt x="43" y="138"/>
                    </a:cubicBezTo>
                    <a:close/>
                    <a:moveTo>
                      <a:pt x="16" y="0"/>
                    </a:moveTo>
                    <a:cubicBezTo>
                      <a:pt x="7" y="0"/>
                      <a:pt x="0" y="7"/>
                      <a:pt x="0" y="16"/>
                    </a:cubicBezTo>
                    <a:cubicBezTo>
                      <a:pt x="0" y="25"/>
                      <a:pt x="7" y="32"/>
                      <a:pt x="16" y="32"/>
                    </a:cubicBezTo>
                    <a:cubicBezTo>
                      <a:pt x="78" y="32"/>
                      <a:pt x="128" y="82"/>
                      <a:pt x="128" y="144"/>
                    </a:cubicBezTo>
                    <a:cubicBezTo>
                      <a:pt x="128" y="153"/>
                      <a:pt x="135" y="160"/>
                      <a:pt x="144" y="160"/>
                    </a:cubicBezTo>
                    <a:cubicBezTo>
                      <a:pt x="153" y="160"/>
                      <a:pt x="160" y="153"/>
                      <a:pt x="160" y="144"/>
                    </a:cubicBezTo>
                    <a:cubicBezTo>
                      <a:pt x="160" y="64"/>
                      <a:pt x="95" y="0"/>
                      <a:pt x="16" y="0"/>
                    </a:cubicBezTo>
                    <a:close/>
                    <a:moveTo>
                      <a:pt x="16" y="58"/>
                    </a:moveTo>
                    <a:cubicBezTo>
                      <a:pt x="7" y="58"/>
                      <a:pt x="0" y="66"/>
                      <a:pt x="0" y="74"/>
                    </a:cubicBezTo>
                    <a:cubicBezTo>
                      <a:pt x="0" y="83"/>
                      <a:pt x="7" y="90"/>
                      <a:pt x="16" y="90"/>
                    </a:cubicBezTo>
                    <a:cubicBezTo>
                      <a:pt x="45" y="90"/>
                      <a:pt x="69" y="114"/>
                      <a:pt x="69" y="144"/>
                    </a:cubicBezTo>
                    <a:cubicBezTo>
                      <a:pt x="69" y="153"/>
                      <a:pt x="76" y="160"/>
                      <a:pt x="85" y="160"/>
                    </a:cubicBezTo>
                    <a:cubicBezTo>
                      <a:pt x="94" y="160"/>
                      <a:pt x="101" y="153"/>
                      <a:pt x="101" y="144"/>
                    </a:cubicBezTo>
                    <a:cubicBezTo>
                      <a:pt x="101" y="97"/>
                      <a:pt x="63" y="58"/>
                      <a:pt x="16" y="58"/>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17"/>
              <p:cNvSpPr>
                <a:spLocks noEditPoints="1"/>
              </p:cNvSpPr>
              <p:nvPr/>
            </p:nvSpPr>
            <p:spPr bwMode="auto">
              <a:xfrm>
                <a:off x="892478" y="8723045"/>
                <a:ext cx="515431" cy="500158"/>
              </a:xfrm>
              <a:custGeom>
                <a:avLst/>
                <a:gdLst>
                  <a:gd name="T0" fmla="*/ 136 w 176"/>
                  <a:gd name="T1" fmla="*/ 112 h 160"/>
                  <a:gd name="T2" fmla="*/ 128 w 176"/>
                  <a:gd name="T3" fmla="*/ 120 h 160"/>
                  <a:gd name="T4" fmla="*/ 120 w 176"/>
                  <a:gd name="T5" fmla="*/ 112 h 160"/>
                  <a:gd name="T6" fmla="*/ 128 w 176"/>
                  <a:gd name="T7" fmla="*/ 104 h 160"/>
                  <a:gd name="T8" fmla="*/ 136 w 176"/>
                  <a:gd name="T9" fmla="*/ 112 h 160"/>
                  <a:gd name="T10" fmla="*/ 176 w 176"/>
                  <a:gd name="T11" fmla="*/ 112 h 160"/>
                  <a:gd name="T12" fmla="*/ 128 w 176"/>
                  <a:gd name="T13" fmla="*/ 160 h 160"/>
                  <a:gd name="T14" fmla="*/ 80 w 176"/>
                  <a:gd name="T15" fmla="*/ 112 h 160"/>
                  <a:gd name="T16" fmla="*/ 128 w 176"/>
                  <a:gd name="T17" fmla="*/ 64 h 160"/>
                  <a:gd name="T18" fmla="*/ 176 w 176"/>
                  <a:gd name="T19" fmla="*/ 112 h 160"/>
                  <a:gd name="T20" fmla="*/ 148 w 176"/>
                  <a:gd name="T21" fmla="*/ 112 h 160"/>
                  <a:gd name="T22" fmla="*/ 128 w 176"/>
                  <a:gd name="T23" fmla="*/ 92 h 160"/>
                  <a:gd name="T24" fmla="*/ 108 w 176"/>
                  <a:gd name="T25" fmla="*/ 112 h 160"/>
                  <a:gd name="T26" fmla="*/ 128 w 176"/>
                  <a:gd name="T27" fmla="*/ 132 h 160"/>
                  <a:gd name="T28" fmla="*/ 148 w 176"/>
                  <a:gd name="T29" fmla="*/ 112 h 160"/>
                  <a:gd name="T30" fmla="*/ 74 w 176"/>
                  <a:gd name="T31" fmla="*/ 124 h 160"/>
                  <a:gd name="T32" fmla="*/ 8 w 176"/>
                  <a:gd name="T33" fmla="*/ 124 h 160"/>
                  <a:gd name="T34" fmla="*/ 8 w 176"/>
                  <a:gd name="T35" fmla="*/ 72 h 160"/>
                  <a:gd name="T36" fmla="*/ 89 w 176"/>
                  <a:gd name="T37" fmla="*/ 72 h 160"/>
                  <a:gd name="T38" fmla="*/ 128 w 176"/>
                  <a:gd name="T39" fmla="*/ 56 h 160"/>
                  <a:gd name="T40" fmla="*/ 144 w 176"/>
                  <a:gd name="T41" fmla="*/ 58 h 160"/>
                  <a:gd name="T42" fmla="*/ 144 w 176"/>
                  <a:gd name="T43" fmla="*/ 8 h 160"/>
                  <a:gd name="T44" fmla="*/ 136 w 176"/>
                  <a:gd name="T45" fmla="*/ 0 h 160"/>
                  <a:gd name="T46" fmla="*/ 40 w 176"/>
                  <a:gd name="T47" fmla="*/ 0 h 160"/>
                  <a:gd name="T48" fmla="*/ 0 w 176"/>
                  <a:gd name="T49" fmla="*/ 40 h 160"/>
                  <a:gd name="T50" fmla="*/ 0 w 176"/>
                  <a:gd name="T51" fmla="*/ 152 h 160"/>
                  <a:gd name="T52" fmla="*/ 8 w 176"/>
                  <a:gd name="T53" fmla="*/ 160 h 160"/>
                  <a:gd name="T54" fmla="*/ 100 w 176"/>
                  <a:gd name="T55" fmla="*/ 160 h 160"/>
                  <a:gd name="T56" fmla="*/ 74 w 176"/>
                  <a:gd name="T57" fmla="*/ 12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6" h="160">
                    <a:moveTo>
                      <a:pt x="136" y="112"/>
                    </a:moveTo>
                    <a:cubicBezTo>
                      <a:pt x="136" y="116"/>
                      <a:pt x="133" y="120"/>
                      <a:pt x="128" y="120"/>
                    </a:cubicBezTo>
                    <a:cubicBezTo>
                      <a:pt x="124" y="120"/>
                      <a:pt x="120" y="116"/>
                      <a:pt x="120" y="112"/>
                    </a:cubicBezTo>
                    <a:cubicBezTo>
                      <a:pt x="120" y="107"/>
                      <a:pt x="124" y="104"/>
                      <a:pt x="128" y="104"/>
                    </a:cubicBezTo>
                    <a:cubicBezTo>
                      <a:pt x="133" y="104"/>
                      <a:pt x="136" y="107"/>
                      <a:pt x="136" y="112"/>
                    </a:cubicBezTo>
                    <a:close/>
                    <a:moveTo>
                      <a:pt x="176" y="112"/>
                    </a:moveTo>
                    <a:cubicBezTo>
                      <a:pt x="176" y="138"/>
                      <a:pt x="155" y="160"/>
                      <a:pt x="128" y="160"/>
                    </a:cubicBezTo>
                    <a:cubicBezTo>
                      <a:pt x="102" y="160"/>
                      <a:pt x="80" y="138"/>
                      <a:pt x="80" y="112"/>
                    </a:cubicBezTo>
                    <a:cubicBezTo>
                      <a:pt x="80" y="85"/>
                      <a:pt x="102" y="64"/>
                      <a:pt x="128" y="64"/>
                    </a:cubicBezTo>
                    <a:cubicBezTo>
                      <a:pt x="155" y="64"/>
                      <a:pt x="176" y="85"/>
                      <a:pt x="176" y="112"/>
                    </a:cubicBezTo>
                    <a:close/>
                    <a:moveTo>
                      <a:pt x="148" y="112"/>
                    </a:moveTo>
                    <a:cubicBezTo>
                      <a:pt x="148" y="101"/>
                      <a:pt x="140" y="92"/>
                      <a:pt x="128" y="92"/>
                    </a:cubicBezTo>
                    <a:cubicBezTo>
                      <a:pt x="117" y="92"/>
                      <a:pt x="108" y="101"/>
                      <a:pt x="108" y="112"/>
                    </a:cubicBezTo>
                    <a:cubicBezTo>
                      <a:pt x="108" y="123"/>
                      <a:pt x="117" y="132"/>
                      <a:pt x="128" y="132"/>
                    </a:cubicBezTo>
                    <a:cubicBezTo>
                      <a:pt x="140" y="132"/>
                      <a:pt x="148" y="123"/>
                      <a:pt x="148" y="112"/>
                    </a:cubicBezTo>
                    <a:close/>
                    <a:moveTo>
                      <a:pt x="74" y="124"/>
                    </a:moveTo>
                    <a:cubicBezTo>
                      <a:pt x="8" y="124"/>
                      <a:pt x="8" y="124"/>
                      <a:pt x="8" y="124"/>
                    </a:cubicBezTo>
                    <a:cubicBezTo>
                      <a:pt x="8" y="72"/>
                      <a:pt x="8" y="72"/>
                      <a:pt x="8" y="72"/>
                    </a:cubicBezTo>
                    <a:cubicBezTo>
                      <a:pt x="89" y="72"/>
                      <a:pt x="89" y="72"/>
                      <a:pt x="89" y="72"/>
                    </a:cubicBezTo>
                    <a:cubicBezTo>
                      <a:pt x="99" y="62"/>
                      <a:pt x="113" y="56"/>
                      <a:pt x="128" y="56"/>
                    </a:cubicBezTo>
                    <a:cubicBezTo>
                      <a:pt x="134" y="56"/>
                      <a:pt x="139" y="57"/>
                      <a:pt x="144" y="58"/>
                    </a:cubicBezTo>
                    <a:cubicBezTo>
                      <a:pt x="144" y="8"/>
                      <a:pt x="144" y="8"/>
                      <a:pt x="144" y="8"/>
                    </a:cubicBezTo>
                    <a:cubicBezTo>
                      <a:pt x="144" y="3"/>
                      <a:pt x="141" y="0"/>
                      <a:pt x="136" y="0"/>
                    </a:cubicBezTo>
                    <a:cubicBezTo>
                      <a:pt x="136" y="0"/>
                      <a:pt x="41" y="0"/>
                      <a:pt x="40" y="0"/>
                    </a:cubicBezTo>
                    <a:cubicBezTo>
                      <a:pt x="18" y="0"/>
                      <a:pt x="0" y="18"/>
                      <a:pt x="0" y="40"/>
                    </a:cubicBezTo>
                    <a:cubicBezTo>
                      <a:pt x="0" y="40"/>
                      <a:pt x="0" y="152"/>
                      <a:pt x="0" y="152"/>
                    </a:cubicBezTo>
                    <a:cubicBezTo>
                      <a:pt x="0" y="156"/>
                      <a:pt x="4" y="160"/>
                      <a:pt x="8" y="160"/>
                    </a:cubicBezTo>
                    <a:cubicBezTo>
                      <a:pt x="100" y="160"/>
                      <a:pt x="100" y="160"/>
                      <a:pt x="100" y="160"/>
                    </a:cubicBezTo>
                    <a:cubicBezTo>
                      <a:pt x="87" y="152"/>
                      <a:pt x="77" y="139"/>
                      <a:pt x="74" y="124"/>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0437916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B8325105-167D-4862-BDE6-B81FF841FD87}" type="slidenum">
              <a:rPr lang="en-US" smtClean="0"/>
              <a:pPr>
                <a:defRPr/>
              </a:pPr>
              <a:t>68</a:t>
            </a:fld>
            <a:endParaRPr lang="en-US" dirty="0"/>
          </a:p>
        </p:txBody>
      </p:sp>
      <p:sp>
        <p:nvSpPr>
          <p:cNvPr id="8" name="Title 5"/>
          <p:cNvSpPr txBox="1">
            <a:spLocks/>
          </p:cNvSpPr>
          <p:nvPr/>
        </p:nvSpPr>
        <p:spPr>
          <a:xfrm>
            <a:off x="555781" y="502492"/>
            <a:ext cx="5698481" cy="1097708"/>
          </a:xfrm>
          <a:prstGeom prst="rect">
            <a:avLst/>
          </a:prstGeom>
        </p:spPr>
        <p:txBody>
          <a:bodyPr vert="horz" lIns="91440" tIns="45720" rIns="91440" bIns="45720" rtlCol="0" anchor="t">
            <a:normAutofit fontScale="97500"/>
          </a:bodyPr>
          <a:lstStyle>
            <a:lvl1pPr algn="l" defTabSz="913926" rtl="0" eaLnBrk="1" fontAlgn="base" hangingPunct="1">
              <a:lnSpc>
                <a:spcPts val="2698"/>
              </a:lnSpc>
              <a:spcBef>
                <a:spcPct val="0"/>
              </a:spcBef>
              <a:spcAft>
                <a:spcPct val="0"/>
              </a:spcAft>
              <a:defRPr lang="en-US" sz="2400" b="1" dirty="0">
                <a:solidFill>
                  <a:schemeClr val="tx1"/>
                </a:solidFill>
                <a:latin typeface="EYInterstate Regular" panose="02000503020000020004" pitchFamily="2" charset="0"/>
                <a:ea typeface="+mn-ea"/>
                <a:cs typeface="+mn-cs"/>
              </a:defRPr>
            </a:lvl1pPr>
            <a:lvl2pPr algn="l" defTabSz="913926" rtl="0" eaLnBrk="1" fontAlgn="base" hangingPunct="1">
              <a:lnSpc>
                <a:spcPts val="2698"/>
              </a:lnSpc>
              <a:spcBef>
                <a:spcPct val="0"/>
              </a:spcBef>
              <a:spcAft>
                <a:spcPct val="0"/>
              </a:spcAft>
              <a:defRPr sz="2200">
                <a:solidFill>
                  <a:schemeClr val="tx1"/>
                </a:solidFill>
                <a:latin typeface="EYInterstate" pitchFamily="2" charset="0"/>
              </a:defRPr>
            </a:lvl2pPr>
            <a:lvl3pPr algn="l" defTabSz="913926" rtl="0" eaLnBrk="1" fontAlgn="base" hangingPunct="1">
              <a:lnSpc>
                <a:spcPts val="2698"/>
              </a:lnSpc>
              <a:spcBef>
                <a:spcPct val="0"/>
              </a:spcBef>
              <a:spcAft>
                <a:spcPct val="0"/>
              </a:spcAft>
              <a:defRPr sz="2200">
                <a:solidFill>
                  <a:schemeClr val="tx1"/>
                </a:solidFill>
                <a:latin typeface="EYInterstate" pitchFamily="2" charset="0"/>
              </a:defRPr>
            </a:lvl3pPr>
            <a:lvl4pPr algn="l" defTabSz="913926" rtl="0" eaLnBrk="1" fontAlgn="base" hangingPunct="1">
              <a:lnSpc>
                <a:spcPts val="2698"/>
              </a:lnSpc>
              <a:spcBef>
                <a:spcPct val="0"/>
              </a:spcBef>
              <a:spcAft>
                <a:spcPct val="0"/>
              </a:spcAft>
              <a:defRPr sz="2200">
                <a:solidFill>
                  <a:schemeClr val="tx1"/>
                </a:solidFill>
                <a:latin typeface="EYInterstate" pitchFamily="2" charset="0"/>
              </a:defRPr>
            </a:lvl4pPr>
            <a:lvl5pPr algn="l" defTabSz="913926" rtl="0" eaLnBrk="1" fontAlgn="base" hangingPunct="1">
              <a:lnSpc>
                <a:spcPts val="2698"/>
              </a:lnSpc>
              <a:spcBef>
                <a:spcPct val="0"/>
              </a:spcBef>
              <a:spcAft>
                <a:spcPct val="0"/>
              </a:spcAft>
              <a:defRPr sz="2200">
                <a:solidFill>
                  <a:schemeClr val="tx1"/>
                </a:solidFill>
                <a:latin typeface="EYInterstate" pitchFamily="2" charset="0"/>
              </a:defRPr>
            </a:lvl5pPr>
            <a:lvl6pPr marL="419793" algn="l" defTabSz="913926" rtl="0" eaLnBrk="1" fontAlgn="base" hangingPunct="1">
              <a:lnSpc>
                <a:spcPts val="2698"/>
              </a:lnSpc>
              <a:spcBef>
                <a:spcPct val="0"/>
              </a:spcBef>
              <a:spcAft>
                <a:spcPct val="0"/>
              </a:spcAft>
              <a:defRPr sz="2200">
                <a:solidFill>
                  <a:schemeClr val="tx1"/>
                </a:solidFill>
                <a:latin typeface="EYInterstate" pitchFamily="2" charset="0"/>
              </a:defRPr>
            </a:lvl6pPr>
            <a:lvl7pPr marL="839588" algn="l" defTabSz="913926" rtl="0" eaLnBrk="1" fontAlgn="base" hangingPunct="1">
              <a:lnSpc>
                <a:spcPts val="2698"/>
              </a:lnSpc>
              <a:spcBef>
                <a:spcPct val="0"/>
              </a:spcBef>
              <a:spcAft>
                <a:spcPct val="0"/>
              </a:spcAft>
              <a:defRPr sz="2200">
                <a:solidFill>
                  <a:schemeClr val="tx1"/>
                </a:solidFill>
                <a:latin typeface="EYInterstate" pitchFamily="2" charset="0"/>
              </a:defRPr>
            </a:lvl7pPr>
            <a:lvl8pPr marL="1259380" algn="l" defTabSz="913926" rtl="0" eaLnBrk="1" fontAlgn="base" hangingPunct="1">
              <a:lnSpc>
                <a:spcPts val="2698"/>
              </a:lnSpc>
              <a:spcBef>
                <a:spcPct val="0"/>
              </a:spcBef>
              <a:spcAft>
                <a:spcPct val="0"/>
              </a:spcAft>
              <a:defRPr sz="2200">
                <a:solidFill>
                  <a:schemeClr val="tx1"/>
                </a:solidFill>
                <a:latin typeface="EYInterstate" pitchFamily="2" charset="0"/>
              </a:defRPr>
            </a:lvl8pPr>
            <a:lvl9pPr marL="1679175" algn="l" defTabSz="913926" rtl="0" eaLnBrk="1" fontAlgn="base" hangingPunct="1">
              <a:lnSpc>
                <a:spcPts val="2698"/>
              </a:lnSpc>
              <a:spcBef>
                <a:spcPct val="0"/>
              </a:spcBef>
              <a:spcAft>
                <a:spcPct val="0"/>
              </a:spcAft>
              <a:defRPr sz="2200">
                <a:solidFill>
                  <a:schemeClr val="tx1"/>
                </a:solidFill>
                <a:latin typeface="EYInterstate" pitchFamily="2" charset="0"/>
              </a:defRPr>
            </a:lvl9pPr>
          </a:lstStyle>
          <a:p>
            <a:r>
              <a:rPr lang="en-US" sz="2200" kern="0" dirty="0" smtClean="0">
                <a:latin typeface="Arial" panose="020B0604020202020204" pitchFamily="34" charset="0"/>
                <a:cs typeface="Arial" panose="020B0604020202020204" pitchFamily="34" charset="0"/>
              </a:rPr>
              <a:t>Testimonials</a:t>
            </a:r>
            <a:br>
              <a:rPr lang="en-US" sz="2200" kern="0" dirty="0" smtClean="0">
                <a:latin typeface="Arial" panose="020B0604020202020204" pitchFamily="34" charset="0"/>
                <a:cs typeface="Arial" panose="020B0604020202020204" pitchFamily="34" charset="0"/>
              </a:rPr>
            </a:br>
            <a:r>
              <a:rPr lang="en-US" sz="2200" kern="0" dirty="0" smtClean="0">
                <a:solidFill>
                  <a:schemeClr val="accent2"/>
                </a:solidFill>
                <a:latin typeface="Arial" panose="020B0604020202020204" pitchFamily="34" charset="0"/>
                <a:cs typeface="Arial" panose="020B0604020202020204" pitchFamily="34" charset="0"/>
              </a:rPr>
              <a:t>TATA Consultancy Services</a:t>
            </a:r>
            <a:endParaRPr lang="en-US" sz="2200" kern="0" dirty="0">
              <a:latin typeface="Arial" panose="020B0604020202020204" pitchFamily="34" charset="0"/>
              <a:cs typeface="Arial" panose="020B0604020202020204" pitchFamily="34" charset="0"/>
            </a:endParaRPr>
          </a:p>
        </p:txBody>
      </p:sp>
      <p:grpSp>
        <p:nvGrpSpPr>
          <p:cNvPr id="21" name="Group 20"/>
          <p:cNvGrpSpPr/>
          <p:nvPr/>
        </p:nvGrpSpPr>
        <p:grpSpPr>
          <a:xfrm>
            <a:off x="460374" y="1511962"/>
            <a:ext cx="6063079" cy="6932667"/>
            <a:chOff x="411947" y="1454788"/>
            <a:chExt cx="2681890" cy="4276008"/>
          </a:xfrm>
        </p:grpSpPr>
        <p:sp>
          <p:nvSpPr>
            <p:cNvPr id="23" name="Freeform 22"/>
            <p:cNvSpPr/>
            <p:nvPr/>
          </p:nvSpPr>
          <p:spPr>
            <a:xfrm>
              <a:off x="411947" y="1454788"/>
              <a:ext cx="2681890" cy="3389202"/>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24" name="Textfeld 35"/>
            <p:cNvSpPr txBox="1"/>
            <p:nvPr/>
          </p:nvSpPr>
          <p:spPr bwMode="gray">
            <a:xfrm>
              <a:off x="714989" y="1610478"/>
              <a:ext cx="1713078" cy="262604"/>
            </a:xfrm>
            <a:prstGeom prst="rect">
              <a:avLst/>
            </a:prstGeom>
            <a:noFill/>
          </p:spPr>
          <p:txBody>
            <a:bodyPr wrap="square" rtlCol="0" anchor="ctr" anchorCtr="0">
              <a:spAutoFit/>
            </a:bodyPr>
            <a:lstStyle/>
            <a:p>
              <a:pPr algn="l"/>
              <a:r>
                <a:rPr lang="en-US" sz="1400" b="1" dirty="0" smtClean="0">
                  <a:solidFill>
                    <a:schemeClr val="tx2"/>
                  </a:solidFill>
                </a:rPr>
                <a:t>Ana Almeida, Portugal’s Country Manager</a:t>
              </a:r>
            </a:p>
            <a:p>
              <a:pPr algn="l"/>
              <a:r>
                <a:rPr lang="en-US" sz="1400" b="1" dirty="0" smtClean="0">
                  <a:solidFill>
                    <a:schemeClr val="tx2"/>
                  </a:solidFill>
                </a:rPr>
                <a:t>Tata Consultancy Services</a:t>
              </a:r>
              <a:endParaRPr lang="en-US" sz="1400" b="1" dirty="0">
                <a:solidFill>
                  <a:schemeClr val="tx2"/>
                </a:solidFill>
              </a:endParaRPr>
            </a:p>
          </p:txBody>
        </p:sp>
        <p:sp>
          <p:nvSpPr>
            <p:cNvPr id="25" name="Rechteck 40"/>
            <p:cNvSpPr/>
            <p:nvPr/>
          </p:nvSpPr>
          <p:spPr bwMode="gray">
            <a:xfrm>
              <a:off x="825654" y="2024369"/>
              <a:ext cx="2147480" cy="3706427"/>
            </a:xfrm>
            <a:prstGeom prst="rect">
              <a:avLst/>
            </a:prstGeom>
          </p:spPr>
          <p:txBody>
            <a:bodyPr wrap="square">
              <a:spAutoFit/>
            </a:bodyPr>
            <a:lstStyle/>
            <a:p>
              <a:pPr algn="r">
                <a:lnSpc>
                  <a:spcPct val="95000"/>
                </a:lnSpc>
                <a:spcAft>
                  <a:spcPts val="800"/>
                </a:spcAft>
                <a:defRPr/>
              </a:pPr>
              <a:r>
                <a:rPr lang="en-US" sz="950" b="1" u="sng" dirty="0">
                  <a:solidFill>
                    <a:schemeClr val="bg2"/>
                  </a:solidFill>
                </a:rPr>
                <a:t>What was your experience since you started doing business in Portugal? What were the main benefits? What were the main challenges?</a:t>
              </a:r>
              <a:endParaRPr lang="en-US" sz="950" i="1" dirty="0" smtClean="0">
                <a:solidFill>
                  <a:schemeClr val="bg2"/>
                </a:solidFill>
              </a:endParaRPr>
            </a:p>
            <a:p>
              <a:pPr>
                <a:lnSpc>
                  <a:spcPct val="95000"/>
                </a:lnSpc>
                <a:spcAft>
                  <a:spcPts val="800"/>
                </a:spcAft>
                <a:defRPr/>
              </a:pPr>
              <a:r>
                <a:rPr lang="en-US" sz="950" i="1" dirty="0" smtClean="0">
                  <a:solidFill>
                    <a:schemeClr val="bg2"/>
                  </a:solidFill>
                </a:rPr>
                <a:t>“In 2005, there were no Indian companies operating in Portugal and the market was interested in Indian IT companies and the worldwide experiences that these companies could bring. It was easy to have meetings and present our company to the market, especially because, TCS is an important and reputable company. This was also a key factor for the business, credibility and success.</a:t>
              </a:r>
              <a:br>
                <a:rPr lang="en-US" sz="950" i="1" dirty="0" smtClean="0">
                  <a:solidFill>
                    <a:schemeClr val="bg2"/>
                  </a:solidFill>
                </a:rPr>
              </a:br>
              <a:r>
                <a:rPr lang="en-US" sz="950" i="1" dirty="0" smtClean="0">
                  <a:solidFill>
                    <a:schemeClr val="bg2"/>
                  </a:solidFill>
                </a:rPr>
                <a:t>So maybe I can resume the </a:t>
              </a:r>
              <a:r>
                <a:rPr lang="en-US" sz="950" b="1" i="1" dirty="0" smtClean="0">
                  <a:solidFill>
                    <a:schemeClr val="bg2"/>
                  </a:solidFill>
                </a:rPr>
                <a:t>main benefits</a:t>
              </a:r>
              <a:r>
                <a:rPr lang="en-US" sz="950" i="1" dirty="0" smtClean="0">
                  <a:solidFill>
                    <a:schemeClr val="bg2"/>
                  </a:solidFill>
                </a:rPr>
                <a:t> for us: 1) have a presence in Portugal; 2) be part of a well-known big group; 3) bringing the relevant people to Portugal when needed, to speak with the market and to provide confidence and experience; 4) bringing difference, bringing value, and finally taking Portugal to India by taking the decision makers to India to see for themselves the company and the culture.</a:t>
              </a:r>
              <a:br>
                <a:rPr lang="en-US" sz="950" i="1" dirty="0" smtClean="0">
                  <a:solidFill>
                    <a:schemeClr val="bg2"/>
                  </a:solidFill>
                </a:rPr>
              </a:br>
              <a:r>
                <a:rPr lang="en-US" sz="950" i="1" dirty="0" smtClean="0">
                  <a:solidFill>
                    <a:schemeClr val="bg2"/>
                  </a:solidFill>
                </a:rPr>
                <a:t>The </a:t>
              </a:r>
              <a:r>
                <a:rPr lang="en-US" sz="950" b="1" i="1" dirty="0" smtClean="0">
                  <a:solidFill>
                    <a:schemeClr val="bg2"/>
                  </a:solidFill>
                </a:rPr>
                <a:t>challenges</a:t>
              </a:r>
              <a:r>
                <a:rPr lang="en-US" sz="950" i="1" dirty="0" smtClean="0">
                  <a:solidFill>
                    <a:schemeClr val="bg2"/>
                  </a:solidFill>
                </a:rPr>
                <a:t>: 1) being a new company in a very competitive landscape with so many players established for a long time; 2) showing that we are not an Indian company, but a global one instead, </a:t>
              </a:r>
              <a:r>
                <a:rPr lang="en-US" sz="950" i="1" dirty="0">
                  <a:solidFill>
                    <a:schemeClr val="bg2"/>
                  </a:solidFill>
                </a:rPr>
                <a:t>t</a:t>
              </a:r>
              <a:r>
                <a:rPr lang="en-US" sz="950" i="1" dirty="0" smtClean="0">
                  <a:solidFill>
                    <a:schemeClr val="bg2"/>
                  </a:solidFill>
                </a:rPr>
                <a:t>hat we are not offshore but we are onsite, showing that we have a local presence by employing local people; 3) Portugal’s economy”.</a:t>
              </a:r>
            </a:p>
            <a:p>
              <a:pPr lvl="0" algn="r">
                <a:lnSpc>
                  <a:spcPct val="95000"/>
                </a:lnSpc>
                <a:spcAft>
                  <a:spcPts val="800"/>
                </a:spcAft>
                <a:defRPr/>
              </a:pPr>
              <a:r>
                <a:rPr lang="en-US" sz="950" b="1" u="sng" dirty="0">
                  <a:solidFill>
                    <a:schemeClr val="bg2"/>
                  </a:solidFill>
                </a:rPr>
                <a:t>What advice would you give to Indian investors which are considering investing in Portugal?</a:t>
              </a:r>
              <a:endParaRPr lang="en-US" sz="950" b="1" u="sng" dirty="0" smtClean="0">
                <a:solidFill>
                  <a:schemeClr val="bg2"/>
                </a:solidFill>
              </a:endParaRPr>
            </a:p>
            <a:p>
              <a:pPr>
                <a:lnSpc>
                  <a:spcPct val="95000"/>
                </a:lnSpc>
                <a:spcAft>
                  <a:spcPts val="800"/>
                </a:spcAft>
                <a:defRPr/>
              </a:pPr>
              <a:r>
                <a:rPr lang="en-US" sz="950" i="1" dirty="0" smtClean="0">
                  <a:solidFill>
                    <a:schemeClr val="bg2"/>
                  </a:solidFill>
                </a:rPr>
                <a:t>“Be present. Select a good local partner, a good representation and choose local people for your team”.</a:t>
              </a:r>
            </a:p>
            <a:p>
              <a:pPr lvl="0" algn="r">
                <a:lnSpc>
                  <a:spcPct val="95000"/>
                </a:lnSpc>
                <a:spcAft>
                  <a:spcPts val="800"/>
                </a:spcAft>
                <a:defRPr/>
              </a:pPr>
              <a:r>
                <a:rPr lang="en-US" sz="950" b="1" u="sng" dirty="0">
                  <a:solidFill>
                    <a:schemeClr val="bg2"/>
                  </a:solidFill>
                </a:rPr>
                <a:t>What sectors do you consider as being the most attractive currently in Portugal and why?</a:t>
              </a:r>
              <a:endParaRPr lang="en-US" sz="950" b="1" u="sng" dirty="0" smtClean="0">
                <a:solidFill>
                  <a:schemeClr val="bg2"/>
                </a:solidFill>
              </a:endParaRPr>
            </a:p>
            <a:p>
              <a:pPr lvl="0">
                <a:lnSpc>
                  <a:spcPct val="95000"/>
                </a:lnSpc>
                <a:spcAft>
                  <a:spcPts val="800"/>
                </a:spcAft>
                <a:defRPr/>
              </a:pPr>
              <a:r>
                <a:rPr lang="en-US" sz="950" i="1" dirty="0" smtClean="0">
                  <a:solidFill>
                    <a:schemeClr val="bg2"/>
                  </a:solidFill>
                </a:rPr>
                <a:t>“Services and Tourism (top level) ”.</a:t>
              </a:r>
            </a:p>
            <a:p>
              <a:pPr lvl="0" algn="r">
                <a:lnSpc>
                  <a:spcPct val="95000"/>
                </a:lnSpc>
                <a:spcAft>
                  <a:spcPts val="800"/>
                </a:spcAft>
                <a:defRPr/>
              </a:pPr>
              <a:endParaRPr lang="en-US" sz="950" b="1" u="sng" dirty="0" smtClean="0">
                <a:solidFill>
                  <a:schemeClr val="bg2"/>
                </a:solidFill>
              </a:endParaRPr>
            </a:p>
            <a:p>
              <a:pPr lvl="0">
                <a:lnSpc>
                  <a:spcPct val="95000"/>
                </a:lnSpc>
                <a:spcAft>
                  <a:spcPts val="800"/>
                </a:spcAft>
                <a:defRPr/>
              </a:pPr>
              <a:endParaRPr lang="en-US" sz="950" b="1" u="sng" dirty="0" smtClean="0">
                <a:solidFill>
                  <a:schemeClr val="bg2"/>
                </a:solidFill>
              </a:endParaRPr>
            </a:p>
            <a:p>
              <a:pPr lvl="0">
                <a:lnSpc>
                  <a:spcPct val="95000"/>
                </a:lnSpc>
                <a:spcAft>
                  <a:spcPts val="800"/>
                </a:spcAft>
                <a:defRPr/>
              </a:pPr>
              <a:r>
                <a:rPr lang="en-US" sz="950" i="1" dirty="0" smtClean="0">
                  <a:solidFill>
                    <a:schemeClr val="bg2"/>
                  </a:solidFill>
                </a:rPr>
                <a:t/>
              </a:r>
              <a:br>
                <a:rPr lang="en-US" sz="950" i="1" dirty="0" smtClean="0">
                  <a:solidFill>
                    <a:schemeClr val="bg2"/>
                  </a:solidFill>
                </a:rPr>
              </a:br>
              <a:endParaRPr lang="en-US" sz="950" i="1" dirty="0" smtClean="0">
                <a:solidFill>
                  <a:schemeClr val="bg2"/>
                </a:solidFill>
              </a:endParaRPr>
            </a:p>
            <a:p>
              <a:pPr lvl="0" algn="r">
                <a:lnSpc>
                  <a:spcPct val="95000"/>
                </a:lnSpc>
                <a:spcAft>
                  <a:spcPts val="800"/>
                </a:spcAft>
                <a:defRPr/>
              </a:pPr>
              <a:endParaRPr lang="en-US" sz="950" b="1" u="sng" dirty="0" smtClean="0">
                <a:solidFill>
                  <a:schemeClr val="bg2"/>
                </a:solidFill>
              </a:endParaRPr>
            </a:p>
            <a:p>
              <a:pPr lvl="0" algn="r">
                <a:lnSpc>
                  <a:spcPct val="95000"/>
                </a:lnSpc>
                <a:spcAft>
                  <a:spcPts val="800"/>
                </a:spcAft>
                <a:defRPr/>
              </a:pPr>
              <a:endParaRPr lang="en-US" sz="950" b="1" u="sng" dirty="0" smtClean="0">
                <a:solidFill>
                  <a:schemeClr val="bg2"/>
                </a:solidFill>
              </a:endParaRPr>
            </a:p>
            <a:p>
              <a:pPr lvl="0" algn="r">
                <a:lnSpc>
                  <a:spcPct val="95000"/>
                </a:lnSpc>
                <a:spcAft>
                  <a:spcPts val="800"/>
                </a:spcAft>
                <a:defRPr/>
              </a:pPr>
              <a:endParaRPr lang="en-US" sz="950" b="1" u="sng" dirty="0" smtClean="0">
                <a:solidFill>
                  <a:schemeClr val="bg2"/>
                </a:solidFill>
              </a:endParaRPr>
            </a:p>
            <a:p>
              <a:pPr lvl="0" algn="r">
                <a:lnSpc>
                  <a:spcPct val="95000"/>
                </a:lnSpc>
                <a:spcAft>
                  <a:spcPts val="800"/>
                </a:spcAft>
                <a:defRPr/>
              </a:pPr>
              <a:endParaRPr lang="en-US" sz="950" b="1" u="sng" dirty="0" smtClean="0">
                <a:solidFill>
                  <a:schemeClr val="bg2"/>
                </a:solidFill>
              </a:endParaRPr>
            </a:p>
            <a:p>
              <a:pPr lvl="0" algn="r">
                <a:lnSpc>
                  <a:spcPct val="95000"/>
                </a:lnSpc>
                <a:spcAft>
                  <a:spcPts val="800"/>
                </a:spcAft>
                <a:defRPr/>
              </a:pPr>
              <a:endParaRPr lang="en-US" sz="950" b="1" u="sng" dirty="0" smtClean="0">
                <a:solidFill>
                  <a:schemeClr val="bg2"/>
                </a:solidFill>
              </a:endParaRPr>
            </a:p>
          </p:txBody>
        </p:sp>
      </p:grpSp>
      <p:grpSp>
        <p:nvGrpSpPr>
          <p:cNvPr id="10" name="Group 9"/>
          <p:cNvGrpSpPr/>
          <p:nvPr/>
        </p:nvGrpSpPr>
        <p:grpSpPr>
          <a:xfrm>
            <a:off x="852986" y="3534564"/>
            <a:ext cx="552891" cy="2179865"/>
            <a:chOff x="852986" y="3184374"/>
            <a:chExt cx="552891" cy="2179865"/>
          </a:xfrm>
        </p:grpSpPr>
        <p:sp>
          <p:nvSpPr>
            <p:cNvPr id="11" name="Freeform 10"/>
            <p:cNvSpPr>
              <a:spLocks noEditPoints="1"/>
            </p:cNvSpPr>
            <p:nvPr/>
          </p:nvSpPr>
          <p:spPr bwMode="auto">
            <a:xfrm>
              <a:off x="890950" y="3184374"/>
              <a:ext cx="493991" cy="443301"/>
            </a:xfrm>
            <a:custGeom>
              <a:avLst/>
              <a:gdLst>
                <a:gd name="T0" fmla="*/ 45 w 198"/>
                <a:gd name="T1" fmla="*/ 0 h 182"/>
                <a:gd name="T2" fmla="*/ 64 w 198"/>
                <a:gd name="T3" fmla="*/ 18 h 182"/>
                <a:gd name="T4" fmla="*/ 45 w 198"/>
                <a:gd name="T5" fmla="*/ 37 h 182"/>
                <a:gd name="T6" fmla="*/ 27 w 198"/>
                <a:gd name="T7" fmla="*/ 18 h 182"/>
                <a:gd name="T8" fmla="*/ 45 w 198"/>
                <a:gd name="T9" fmla="*/ 0 h 182"/>
                <a:gd name="T10" fmla="*/ 15 w 198"/>
                <a:gd name="T11" fmla="*/ 69 h 182"/>
                <a:gd name="T12" fmla="*/ 21 w 198"/>
                <a:gd name="T13" fmla="*/ 69 h 182"/>
                <a:gd name="T14" fmla="*/ 21 w 198"/>
                <a:gd name="T15" fmla="*/ 114 h 182"/>
                <a:gd name="T16" fmla="*/ 21 w 198"/>
                <a:gd name="T17" fmla="*/ 114 h 182"/>
                <a:gd name="T18" fmla="*/ 21 w 198"/>
                <a:gd name="T19" fmla="*/ 182 h 182"/>
                <a:gd name="T20" fmla="*/ 42 w 198"/>
                <a:gd name="T21" fmla="*/ 182 h 182"/>
                <a:gd name="T22" fmla="*/ 42 w 198"/>
                <a:gd name="T23" fmla="*/ 109 h 182"/>
                <a:gd name="T24" fmla="*/ 48 w 198"/>
                <a:gd name="T25" fmla="*/ 109 h 182"/>
                <a:gd name="T26" fmla="*/ 48 w 198"/>
                <a:gd name="T27" fmla="*/ 182 h 182"/>
                <a:gd name="T28" fmla="*/ 70 w 198"/>
                <a:gd name="T29" fmla="*/ 182 h 182"/>
                <a:gd name="T30" fmla="*/ 70 w 198"/>
                <a:gd name="T31" fmla="*/ 109 h 182"/>
                <a:gd name="T32" fmla="*/ 70 w 198"/>
                <a:gd name="T33" fmla="*/ 109 h 182"/>
                <a:gd name="T34" fmla="*/ 70 w 198"/>
                <a:gd name="T35" fmla="*/ 69 h 182"/>
                <a:gd name="T36" fmla="*/ 75 w 198"/>
                <a:gd name="T37" fmla="*/ 69 h 182"/>
                <a:gd name="T38" fmla="*/ 75 w 198"/>
                <a:gd name="T39" fmla="*/ 109 h 182"/>
                <a:gd name="T40" fmla="*/ 89 w 198"/>
                <a:gd name="T41" fmla="*/ 109 h 182"/>
                <a:gd name="T42" fmla="*/ 89 w 198"/>
                <a:gd name="T43" fmla="*/ 44 h 182"/>
                <a:gd name="T44" fmla="*/ 0 w 198"/>
                <a:gd name="T45" fmla="*/ 44 h 182"/>
                <a:gd name="T46" fmla="*/ 0 w 198"/>
                <a:gd name="T47" fmla="*/ 109 h 182"/>
                <a:gd name="T48" fmla="*/ 15 w 198"/>
                <a:gd name="T49" fmla="*/ 109 h 182"/>
                <a:gd name="T50" fmla="*/ 15 w 198"/>
                <a:gd name="T51" fmla="*/ 69 h 182"/>
                <a:gd name="T52" fmla="*/ 146 w 198"/>
                <a:gd name="T53" fmla="*/ 0 h 182"/>
                <a:gd name="T54" fmla="*/ 165 w 198"/>
                <a:gd name="T55" fmla="*/ 18 h 182"/>
                <a:gd name="T56" fmla="*/ 146 w 198"/>
                <a:gd name="T57" fmla="*/ 37 h 182"/>
                <a:gd name="T58" fmla="*/ 128 w 198"/>
                <a:gd name="T59" fmla="*/ 18 h 182"/>
                <a:gd name="T60" fmla="*/ 146 w 198"/>
                <a:gd name="T61" fmla="*/ 0 h 182"/>
                <a:gd name="T62" fmla="*/ 183 w 198"/>
                <a:gd name="T63" fmla="*/ 109 h 182"/>
                <a:gd name="T64" fmla="*/ 198 w 198"/>
                <a:gd name="T65" fmla="*/ 109 h 182"/>
                <a:gd name="T66" fmla="*/ 180 w 198"/>
                <a:gd name="T67" fmla="*/ 44 h 182"/>
                <a:gd name="T68" fmla="*/ 114 w 198"/>
                <a:gd name="T69" fmla="*/ 44 h 182"/>
                <a:gd name="T70" fmla="*/ 95 w 198"/>
                <a:gd name="T71" fmla="*/ 109 h 182"/>
                <a:gd name="T72" fmla="*/ 109 w 198"/>
                <a:gd name="T73" fmla="*/ 109 h 182"/>
                <a:gd name="T74" fmla="*/ 120 w 198"/>
                <a:gd name="T75" fmla="*/ 69 h 182"/>
                <a:gd name="T76" fmla="*/ 125 w 198"/>
                <a:gd name="T77" fmla="*/ 69 h 182"/>
                <a:gd name="T78" fmla="*/ 105 w 198"/>
                <a:gd name="T79" fmla="*/ 142 h 182"/>
                <a:gd name="T80" fmla="*/ 122 w 198"/>
                <a:gd name="T81" fmla="*/ 142 h 182"/>
                <a:gd name="T82" fmla="*/ 122 w 198"/>
                <a:gd name="T83" fmla="*/ 182 h 182"/>
                <a:gd name="T84" fmla="*/ 143 w 198"/>
                <a:gd name="T85" fmla="*/ 182 h 182"/>
                <a:gd name="T86" fmla="*/ 143 w 198"/>
                <a:gd name="T87" fmla="*/ 142 h 182"/>
                <a:gd name="T88" fmla="*/ 149 w 198"/>
                <a:gd name="T89" fmla="*/ 142 h 182"/>
                <a:gd name="T90" fmla="*/ 149 w 198"/>
                <a:gd name="T91" fmla="*/ 182 h 182"/>
                <a:gd name="T92" fmla="*/ 171 w 198"/>
                <a:gd name="T93" fmla="*/ 182 h 182"/>
                <a:gd name="T94" fmla="*/ 171 w 198"/>
                <a:gd name="T95" fmla="*/ 142 h 182"/>
                <a:gd name="T96" fmla="*/ 187 w 198"/>
                <a:gd name="T97" fmla="*/ 142 h 182"/>
                <a:gd name="T98" fmla="*/ 167 w 198"/>
                <a:gd name="T99" fmla="*/ 70 h 182"/>
                <a:gd name="T100" fmla="*/ 172 w 198"/>
                <a:gd name="T101" fmla="*/ 70 h 182"/>
                <a:gd name="T102" fmla="*/ 183 w 198"/>
                <a:gd name="T103" fmla="*/ 10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8" h="182">
                  <a:moveTo>
                    <a:pt x="45" y="0"/>
                  </a:moveTo>
                  <a:cubicBezTo>
                    <a:pt x="55" y="0"/>
                    <a:pt x="64" y="8"/>
                    <a:pt x="64" y="18"/>
                  </a:cubicBezTo>
                  <a:cubicBezTo>
                    <a:pt x="64" y="29"/>
                    <a:pt x="55" y="37"/>
                    <a:pt x="45" y="37"/>
                  </a:cubicBezTo>
                  <a:cubicBezTo>
                    <a:pt x="35" y="37"/>
                    <a:pt x="27" y="29"/>
                    <a:pt x="27" y="18"/>
                  </a:cubicBezTo>
                  <a:cubicBezTo>
                    <a:pt x="27" y="8"/>
                    <a:pt x="35" y="0"/>
                    <a:pt x="45" y="0"/>
                  </a:cubicBezTo>
                  <a:close/>
                  <a:moveTo>
                    <a:pt x="15" y="69"/>
                  </a:moveTo>
                  <a:cubicBezTo>
                    <a:pt x="21" y="69"/>
                    <a:pt x="21" y="69"/>
                    <a:pt x="21" y="69"/>
                  </a:cubicBezTo>
                  <a:cubicBezTo>
                    <a:pt x="21" y="114"/>
                    <a:pt x="21" y="114"/>
                    <a:pt x="21" y="114"/>
                  </a:cubicBezTo>
                  <a:cubicBezTo>
                    <a:pt x="21" y="114"/>
                    <a:pt x="21" y="114"/>
                    <a:pt x="21" y="114"/>
                  </a:cubicBezTo>
                  <a:cubicBezTo>
                    <a:pt x="21" y="182"/>
                    <a:pt x="21" y="182"/>
                    <a:pt x="21" y="182"/>
                  </a:cubicBezTo>
                  <a:cubicBezTo>
                    <a:pt x="42" y="182"/>
                    <a:pt x="42" y="182"/>
                    <a:pt x="42" y="182"/>
                  </a:cubicBezTo>
                  <a:cubicBezTo>
                    <a:pt x="42" y="109"/>
                    <a:pt x="42" y="109"/>
                    <a:pt x="42" y="109"/>
                  </a:cubicBezTo>
                  <a:cubicBezTo>
                    <a:pt x="48" y="109"/>
                    <a:pt x="48" y="109"/>
                    <a:pt x="48" y="109"/>
                  </a:cubicBezTo>
                  <a:cubicBezTo>
                    <a:pt x="48" y="182"/>
                    <a:pt x="48" y="182"/>
                    <a:pt x="48" y="182"/>
                  </a:cubicBezTo>
                  <a:cubicBezTo>
                    <a:pt x="70" y="182"/>
                    <a:pt x="70" y="182"/>
                    <a:pt x="70" y="182"/>
                  </a:cubicBezTo>
                  <a:cubicBezTo>
                    <a:pt x="70" y="109"/>
                    <a:pt x="70" y="109"/>
                    <a:pt x="70" y="109"/>
                  </a:cubicBezTo>
                  <a:cubicBezTo>
                    <a:pt x="70" y="109"/>
                    <a:pt x="70" y="109"/>
                    <a:pt x="70" y="109"/>
                  </a:cubicBezTo>
                  <a:cubicBezTo>
                    <a:pt x="70" y="69"/>
                    <a:pt x="70" y="69"/>
                    <a:pt x="70" y="69"/>
                  </a:cubicBezTo>
                  <a:cubicBezTo>
                    <a:pt x="75" y="69"/>
                    <a:pt x="75" y="69"/>
                    <a:pt x="75" y="69"/>
                  </a:cubicBezTo>
                  <a:cubicBezTo>
                    <a:pt x="75" y="109"/>
                    <a:pt x="75" y="109"/>
                    <a:pt x="75" y="109"/>
                  </a:cubicBezTo>
                  <a:cubicBezTo>
                    <a:pt x="89" y="109"/>
                    <a:pt x="89" y="109"/>
                    <a:pt x="89" y="109"/>
                  </a:cubicBezTo>
                  <a:cubicBezTo>
                    <a:pt x="89" y="44"/>
                    <a:pt x="89" y="44"/>
                    <a:pt x="89" y="44"/>
                  </a:cubicBezTo>
                  <a:cubicBezTo>
                    <a:pt x="0" y="44"/>
                    <a:pt x="0" y="44"/>
                    <a:pt x="0" y="44"/>
                  </a:cubicBezTo>
                  <a:cubicBezTo>
                    <a:pt x="0" y="109"/>
                    <a:pt x="0" y="109"/>
                    <a:pt x="0" y="109"/>
                  </a:cubicBezTo>
                  <a:cubicBezTo>
                    <a:pt x="15" y="109"/>
                    <a:pt x="15" y="109"/>
                    <a:pt x="15" y="109"/>
                  </a:cubicBezTo>
                  <a:lnTo>
                    <a:pt x="15" y="69"/>
                  </a:lnTo>
                  <a:close/>
                  <a:moveTo>
                    <a:pt x="146" y="0"/>
                  </a:moveTo>
                  <a:cubicBezTo>
                    <a:pt x="156" y="0"/>
                    <a:pt x="165" y="8"/>
                    <a:pt x="165" y="18"/>
                  </a:cubicBezTo>
                  <a:cubicBezTo>
                    <a:pt x="165" y="29"/>
                    <a:pt x="156" y="37"/>
                    <a:pt x="146" y="37"/>
                  </a:cubicBezTo>
                  <a:cubicBezTo>
                    <a:pt x="136" y="37"/>
                    <a:pt x="128" y="29"/>
                    <a:pt x="128" y="18"/>
                  </a:cubicBezTo>
                  <a:cubicBezTo>
                    <a:pt x="128" y="8"/>
                    <a:pt x="136" y="0"/>
                    <a:pt x="146" y="0"/>
                  </a:cubicBezTo>
                  <a:close/>
                  <a:moveTo>
                    <a:pt x="183" y="109"/>
                  </a:moveTo>
                  <a:cubicBezTo>
                    <a:pt x="198" y="109"/>
                    <a:pt x="198" y="109"/>
                    <a:pt x="198" y="109"/>
                  </a:cubicBezTo>
                  <a:cubicBezTo>
                    <a:pt x="180" y="44"/>
                    <a:pt x="180" y="44"/>
                    <a:pt x="180" y="44"/>
                  </a:cubicBezTo>
                  <a:cubicBezTo>
                    <a:pt x="114" y="44"/>
                    <a:pt x="114" y="44"/>
                    <a:pt x="114" y="44"/>
                  </a:cubicBezTo>
                  <a:cubicBezTo>
                    <a:pt x="95" y="109"/>
                    <a:pt x="95" y="109"/>
                    <a:pt x="95" y="109"/>
                  </a:cubicBezTo>
                  <a:cubicBezTo>
                    <a:pt x="109" y="109"/>
                    <a:pt x="109" y="109"/>
                    <a:pt x="109" y="109"/>
                  </a:cubicBezTo>
                  <a:cubicBezTo>
                    <a:pt x="120" y="69"/>
                    <a:pt x="120" y="69"/>
                    <a:pt x="120" y="69"/>
                  </a:cubicBezTo>
                  <a:cubicBezTo>
                    <a:pt x="125" y="69"/>
                    <a:pt x="125" y="69"/>
                    <a:pt x="125" y="69"/>
                  </a:cubicBezTo>
                  <a:cubicBezTo>
                    <a:pt x="105" y="142"/>
                    <a:pt x="105" y="142"/>
                    <a:pt x="105" y="142"/>
                  </a:cubicBezTo>
                  <a:cubicBezTo>
                    <a:pt x="122" y="142"/>
                    <a:pt x="122" y="142"/>
                    <a:pt x="122" y="142"/>
                  </a:cubicBezTo>
                  <a:cubicBezTo>
                    <a:pt x="122" y="182"/>
                    <a:pt x="122" y="182"/>
                    <a:pt x="122" y="182"/>
                  </a:cubicBezTo>
                  <a:cubicBezTo>
                    <a:pt x="143" y="182"/>
                    <a:pt x="143" y="182"/>
                    <a:pt x="143" y="182"/>
                  </a:cubicBezTo>
                  <a:cubicBezTo>
                    <a:pt x="143" y="142"/>
                    <a:pt x="143" y="142"/>
                    <a:pt x="143" y="142"/>
                  </a:cubicBezTo>
                  <a:cubicBezTo>
                    <a:pt x="149" y="142"/>
                    <a:pt x="149" y="142"/>
                    <a:pt x="149" y="142"/>
                  </a:cubicBezTo>
                  <a:cubicBezTo>
                    <a:pt x="149" y="182"/>
                    <a:pt x="149" y="182"/>
                    <a:pt x="149" y="182"/>
                  </a:cubicBezTo>
                  <a:cubicBezTo>
                    <a:pt x="171" y="182"/>
                    <a:pt x="171" y="182"/>
                    <a:pt x="171" y="182"/>
                  </a:cubicBezTo>
                  <a:cubicBezTo>
                    <a:pt x="171" y="142"/>
                    <a:pt x="171" y="142"/>
                    <a:pt x="171" y="142"/>
                  </a:cubicBezTo>
                  <a:cubicBezTo>
                    <a:pt x="187" y="142"/>
                    <a:pt x="187" y="142"/>
                    <a:pt x="187" y="142"/>
                  </a:cubicBezTo>
                  <a:cubicBezTo>
                    <a:pt x="167" y="70"/>
                    <a:pt x="167" y="70"/>
                    <a:pt x="167" y="70"/>
                  </a:cubicBezTo>
                  <a:cubicBezTo>
                    <a:pt x="172" y="70"/>
                    <a:pt x="172" y="70"/>
                    <a:pt x="172" y="70"/>
                  </a:cubicBezTo>
                  <a:lnTo>
                    <a:pt x="183" y="10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Freeform 30"/>
            <p:cNvSpPr>
              <a:spLocks noEditPoints="1"/>
            </p:cNvSpPr>
            <p:nvPr/>
          </p:nvSpPr>
          <p:spPr bwMode="auto">
            <a:xfrm>
              <a:off x="852986" y="4951752"/>
              <a:ext cx="552891" cy="412487"/>
            </a:xfrm>
            <a:custGeom>
              <a:avLst/>
              <a:gdLst>
                <a:gd name="T0" fmla="*/ 171 w 341"/>
                <a:gd name="T1" fmla="*/ 82 h 237"/>
                <a:gd name="T2" fmla="*/ 210 w 341"/>
                <a:gd name="T3" fmla="*/ 43 h 237"/>
                <a:gd name="T4" fmla="*/ 171 w 341"/>
                <a:gd name="T5" fmla="*/ 4 h 237"/>
                <a:gd name="T6" fmla="*/ 132 w 341"/>
                <a:gd name="T7" fmla="*/ 43 h 237"/>
                <a:gd name="T8" fmla="*/ 171 w 341"/>
                <a:gd name="T9" fmla="*/ 82 h 237"/>
                <a:gd name="T10" fmla="*/ 59 w 341"/>
                <a:gd name="T11" fmla="*/ 55 h 237"/>
                <a:gd name="T12" fmla="*/ 86 w 341"/>
                <a:gd name="T13" fmla="*/ 27 h 237"/>
                <a:gd name="T14" fmla="*/ 59 w 341"/>
                <a:gd name="T15" fmla="*/ 0 h 237"/>
                <a:gd name="T16" fmla="*/ 31 w 341"/>
                <a:gd name="T17" fmla="*/ 27 h 237"/>
                <a:gd name="T18" fmla="*/ 59 w 341"/>
                <a:gd name="T19" fmla="*/ 55 h 237"/>
                <a:gd name="T20" fmla="*/ 283 w 341"/>
                <a:gd name="T21" fmla="*/ 55 h 237"/>
                <a:gd name="T22" fmla="*/ 311 w 341"/>
                <a:gd name="T23" fmla="*/ 27 h 237"/>
                <a:gd name="T24" fmla="*/ 283 w 341"/>
                <a:gd name="T25" fmla="*/ 0 h 237"/>
                <a:gd name="T26" fmla="*/ 255 w 341"/>
                <a:gd name="T27" fmla="*/ 27 h 237"/>
                <a:gd name="T28" fmla="*/ 283 w 341"/>
                <a:gd name="T29" fmla="*/ 55 h 237"/>
                <a:gd name="T30" fmla="*/ 341 w 341"/>
                <a:gd name="T31" fmla="*/ 121 h 237"/>
                <a:gd name="T32" fmla="*/ 330 w 341"/>
                <a:gd name="T33" fmla="*/ 69 h 237"/>
                <a:gd name="T34" fmla="*/ 301 w 341"/>
                <a:gd name="T35" fmla="*/ 62 h 237"/>
                <a:gd name="T36" fmla="*/ 295 w 341"/>
                <a:gd name="T37" fmla="*/ 56 h 237"/>
                <a:gd name="T38" fmla="*/ 287 w 341"/>
                <a:gd name="T39" fmla="*/ 66 h 237"/>
                <a:gd name="T40" fmla="*/ 292 w 341"/>
                <a:gd name="T41" fmla="*/ 117 h 237"/>
                <a:gd name="T42" fmla="*/ 283 w 341"/>
                <a:gd name="T43" fmla="*/ 127 h 237"/>
                <a:gd name="T44" fmla="*/ 275 w 341"/>
                <a:gd name="T45" fmla="*/ 118 h 237"/>
                <a:gd name="T46" fmla="*/ 279 w 341"/>
                <a:gd name="T47" fmla="*/ 66 h 237"/>
                <a:gd name="T48" fmla="*/ 271 w 341"/>
                <a:gd name="T49" fmla="*/ 56 h 237"/>
                <a:gd name="T50" fmla="*/ 265 w 341"/>
                <a:gd name="T51" fmla="*/ 62 h 237"/>
                <a:gd name="T52" fmla="*/ 236 w 341"/>
                <a:gd name="T53" fmla="*/ 69 h 237"/>
                <a:gd name="T54" fmla="*/ 229 w 341"/>
                <a:gd name="T55" fmla="*/ 99 h 237"/>
                <a:gd name="T56" fmla="*/ 197 w 341"/>
                <a:gd name="T57" fmla="*/ 92 h 237"/>
                <a:gd name="T58" fmla="*/ 188 w 341"/>
                <a:gd name="T59" fmla="*/ 84 h 237"/>
                <a:gd name="T60" fmla="*/ 176 w 341"/>
                <a:gd name="T61" fmla="*/ 97 h 237"/>
                <a:gd name="T62" fmla="*/ 183 w 341"/>
                <a:gd name="T63" fmla="*/ 170 h 237"/>
                <a:gd name="T64" fmla="*/ 171 w 341"/>
                <a:gd name="T65" fmla="*/ 183 h 237"/>
                <a:gd name="T66" fmla="*/ 159 w 341"/>
                <a:gd name="T67" fmla="*/ 170 h 237"/>
                <a:gd name="T68" fmla="*/ 166 w 341"/>
                <a:gd name="T69" fmla="*/ 97 h 237"/>
                <a:gd name="T70" fmla="*/ 154 w 341"/>
                <a:gd name="T71" fmla="*/ 84 h 237"/>
                <a:gd name="T72" fmla="*/ 145 w 341"/>
                <a:gd name="T73" fmla="*/ 92 h 237"/>
                <a:gd name="T74" fmla="*/ 112 w 341"/>
                <a:gd name="T75" fmla="*/ 99 h 237"/>
                <a:gd name="T76" fmla="*/ 106 w 341"/>
                <a:gd name="T77" fmla="*/ 69 h 237"/>
                <a:gd name="T78" fmla="*/ 77 w 341"/>
                <a:gd name="T79" fmla="*/ 62 h 237"/>
                <a:gd name="T80" fmla="*/ 71 w 341"/>
                <a:gd name="T81" fmla="*/ 56 h 237"/>
                <a:gd name="T82" fmla="*/ 62 w 341"/>
                <a:gd name="T83" fmla="*/ 66 h 237"/>
                <a:gd name="T84" fmla="*/ 67 w 341"/>
                <a:gd name="T85" fmla="*/ 117 h 237"/>
                <a:gd name="T86" fmla="*/ 59 w 341"/>
                <a:gd name="T87" fmla="*/ 127 h 237"/>
                <a:gd name="T88" fmla="*/ 50 w 341"/>
                <a:gd name="T89" fmla="*/ 118 h 237"/>
                <a:gd name="T90" fmla="*/ 55 w 341"/>
                <a:gd name="T91" fmla="*/ 66 h 237"/>
                <a:gd name="T92" fmla="*/ 46 w 341"/>
                <a:gd name="T93" fmla="*/ 56 h 237"/>
                <a:gd name="T94" fmla="*/ 40 w 341"/>
                <a:gd name="T95" fmla="*/ 62 h 237"/>
                <a:gd name="T96" fmla="*/ 12 w 341"/>
                <a:gd name="T97" fmla="*/ 69 h 237"/>
                <a:gd name="T98" fmla="*/ 0 w 341"/>
                <a:gd name="T99" fmla="*/ 121 h 237"/>
                <a:gd name="T100" fmla="*/ 0 w 341"/>
                <a:gd name="T101" fmla="*/ 121 h 237"/>
                <a:gd name="T102" fmla="*/ 21 w 341"/>
                <a:gd name="T103" fmla="*/ 166 h 237"/>
                <a:gd name="T104" fmla="*/ 91 w 341"/>
                <a:gd name="T105" fmla="*/ 166 h 237"/>
                <a:gd name="T106" fmla="*/ 89 w 341"/>
                <a:gd name="T107" fmla="*/ 175 h 237"/>
                <a:gd name="T108" fmla="*/ 89 w 341"/>
                <a:gd name="T109" fmla="*/ 175 h 237"/>
                <a:gd name="T110" fmla="*/ 118 w 341"/>
                <a:gd name="T111" fmla="*/ 237 h 237"/>
                <a:gd name="T112" fmla="*/ 223 w 341"/>
                <a:gd name="T113" fmla="*/ 237 h 237"/>
                <a:gd name="T114" fmla="*/ 253 w 341"/>
                <a:gd name="T115" fmla="*/ 175 h 237"/>
                <a:gd name="T116" fmla="*/ 251 w 341"/>
                <a:gd name="T117" fmla="*/ 166 h 237"/>
                <a:gd name="T118" fmla="*/ 320 w 341"/>
                <a:gd name="T119" fmla="*/ 166 h 237"/>
                <a:gd name="T120" fmla="*/ 341 w 341"/>
                <a:gd name="T121" fmla="*/ 1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1" h="237">
                  <a:moveTo>
                    <a:pt x="171" y="82"/>
                  </a:moveTo>
                  <a:cubicBezTo>
                    <a:pt x="192" y="82"/>
                    <a:pt x="210" y="64"/>
                    <a:pt x="210" y="43"/>
                  </a:cubicBezTo>
                  <a:cubicBezTo>
                    <a:pt x="210" y="22"/>
                    <a:pt x="192" y="4"/>
                    <a:pt x="171" y="4"/>
                  </a:cubicBezTo>
                  <a:cubicBezTo>
                    <a:pt x="149" y="4"/>
                    <a:pt x="132" y="22"/>
                    <a:pt x="132" y="43"/>
                  </a:cubicBezTo>
                  <a:cubicBezTo>
                    <a:pt x="132" y="64"/>
                    <a:pt x="149" y="82"/>
                    <a:pt x="171" y="82"/>
                  </a:cubicBezTo>
                  <a:close/>
                  <a:moveTo>
                    <a:pt x="59" y="55"/>
                  </a:moveTo>
                  <a:cubicBezTo>
                    <a:pt x="74" y="55"/>
                    <a:pt x="86" y="43"/>
                    <a:pt x="86" y="27"/>
                  </a:cubicBezTo>
                  <a:cubicBezTo>
                    <a:pt x="86" y="12"/>
                    <a:pt x="74" y="0"/>
                    <a:pt x="59" y="0"/>
                  </a:cubicBezTo>
                  <a:cubicBezTo>
                    <a:pt x="43" y="0"/>
                    <a:pt x="31" y="12"/>
                    <a:pt x="31" y="27"/>
                  </a:cubicBezTo>
                  <a:cubicBezTo>
                    <a:pt x="31" y="43"/>
                    <a:pt x="43" y="55"/>
                    <a:pt x="59" y="55"/>
                  </a:cubicBezTo>
                  <a:close/>
                  <a:moveTo>
                    <a:pt x="283" y="55"/>
                  </a:moveTo>
                  <a:cubicBezTo>
                    <a:pt x="298" y="55"/>
                    <a:pt x="311" y="43"/>
                    <a:pt x="311" y="27"/>
                  </a:cubicBezTo>
                  <a:cubicBezTo>
                    <a:pt x="311" y="12"/>
                    <a:pt x="298" y="0"/>
                    <a:pt x="283" y="0"/>
                  </a:cubicBezTo>
                  <a:cubicBezTo>
                    <a:pt x="268" y="0"/>
                    <a:pt x="255" y="12"/>
                    <a:pt x="255" y="27"/>
                  </a:cubicBezTo>
                  <a:cubicBezTo>
                    <a:pt x="255" y="43"/>
                    <a:pt x="268" y="55"/>
                    <a:pt x="283" y="55"/>
                  </a:cubicBezTo>
                  <a:close/>
                  <a:moveTo>
                    <a:pt x="341" y="121"/>
                  </a:moveTo>
                  <a:cubicBezTo>
                    <a:pt x="330" y="69"/>
                    <a:pt x="330" y="69"/>
                    <a:pt x="330" y="69"/>
                  </a:cubicBezTo>
                  <a:cubicBezTo>
                    <a:pt x="301" y="62"/>
                    <a:pt x="301" y="62"/>
                    <a:pt x="301" y="62"/>
                  </a:cubicBezTo>
                  <a:cubicBezTo>
                    <a:pt x="295" y="56"/>
                    <a:pt x="295" y="56"/>
                    <a:pt x="295" y="56"/>
                  </a:cubicBezTo>
                  <a:cubicBezTo>
                    <a:pt x="287" y="66"/>
                    <a:pt x="287" y="66"/>
                    <a:pt x="287" y="66"/>
                  </a:cubicBezTo>
                  <a:cubicBezTo>
                    <a:pt x="292" y="117"/>
                    <a:pt x="292" y="117"/>
                    <a:pt x="292" y="117"/>
                  </a:cubicBezTo>
                  <a:cubicBezTo>
                    <a:pt x="283" y="127"/>
                    <a:pt x="283" y="127"/>
                    <a:pt x="283" y="127"/>
                  </a:cubicBezTo>
                  <a:cubicBezTo>
                    <a:pt x="275" y="118"/>
                    <a:pt x="275" y="118"/>
                    <a:pt x="275" y="118"/>
                  </a:cubicBezTo>
                  <a:cubicBezTo>
                    <a:pt x="279" y="66"/>
                    <a:pt x="279" y="66"/>
                    <a:pt x="279" y="66"/>
                  </a:cubicBezTo>
                  <a:cubicBezTo>
                    <a:pt x="271" y="56"/>
                    <a:pt x="271" y="56"/>
                    <a:pt x="271" y="56"/>
                  </a:cubicBezTo>
                  <a:cubicBezTo>
                    <a:pt x="265" y="62"/>
                    <a:pt x="265" y="62"/>
                    <a:pt x="265" y="62"/>
                  </a:cubicBezTo>
                  <a:cubicBezTo>
                    <a:pt x="236" y="69"/>
                    <a:pt x="236" y="69"/>
                    <a:pt x="236" y="69"/>
                  </a:cubicBezTo>
                  <a:cubicBezTo>
                    <a:pt x="229" y="99"/>
                    <a:pt x="229" y="99"/>
                    <a:pt x="229" y="99"/>
                  </a:cubicBezTo>
                  <a:cubicBezTo>
                    <a:pt x="197" y="92"/>
                    <a:pt x="197" y="92"/>
                    <a:pt x="197" y="92"/>
                  </a:cubicBezTo>
                  <a:cubicBezTo>
                    <a:pt x="188" y="84"/>
                    <a:pt x="188" y="84"/>
                    <a:pt x="188" y="84"/>
                  </a:cubicBezTo>
                  <a:cubicBezTo>
                    <a:pt x="176" y="97"/>
                    <a:pt x="176" y="97"/>
                    <a:pt x="176" y="97"/>
                  </a:cubicBezTo>
                  <a:cubicBezTo>
                    <a:pt x="183" y="170"/>
                    <a:pt x="183" y="170"/>
                    <a:pt x="183" y="170"/>
                  </a:cubicBezTo>
                  <a:cubicBezTo>
                    <a:pt x="171" y="183"/>
                    <a:pt x="171" y="183"/>
                    <a:pt x="171" y="183"/>
                  </a:cubicBezTo>
                  <a:cubicBezTo>
                    <a:pt x="159" y="170"/>
                    <a:pt x="159" y="170"/>
                    <a:pt x="159" y="170"/>
                  </a:cubicBezTo>
                  <a:cubicBezTo>
                    <a:pt x="166" y="97"/>
                    <a:pt x="166" y="97"/>
                    <a:pt x="166" y="97"/>
                  </a:cubicBezTo>
                  <a:cubicBezTo>
                    <a:pt x="154" y="84"/>
                    <a:pt x="154" y="84"/>
                    <a:pt x="154" y="84"/>
                  </a:cubicBezTo>
                  <a:cubicBezTo>
                    <a:pt x="145" y="92"/>
                    <a:pt x="145" y="92"/>
                    <a:pt x="145" y="92"/>
                  </a:cubicBezTo>
                  <a:cubicBezTo>
                    <a:pt x="112" y="99"/>
                    <a:pt x="112" y="99"/>
                    <a:pt x="112" y="99"/>
                  </a:cubicBezTo>
                  <a:cubicBezTo>
                    <a:pt x="106" y="69"/>
                    <a:pt x="106" y="69"/>
                    <a:pt x="106" y="69"/>
                  </a:cubicBezTo>
                  <a:cubicBezTo>
                    <a:pt x="77" y="62"/>
                    <a:pt x="77" y="62"/>
                    <a:pt x="77" y="62"/>
                  </a:cubicBezTo>
                  <a:cubicBezTo>
                    <a:pt x="71" y="56"/>
                    <a:pt x="71" y="56"/>
                    <a:pt x="71" y="56"/>
                  </a:cubicBezTo>
                  <a:cubicBezTo>
                    <a:pt x="62" y="66"/>
                    <a:pt x="62" y="66"/>
                    <a:pt x="62" y="66"/>
                  </a:cubicBezTo>
                  <a:cubicBezTo>
                    <a:pt x="67" y="117"/>
                    <a:pt x="67" y="117"/>
                    <a:pt x="67" y="117"/>
                  </a:cubicBezTo>
                  <a:cubicBezTo>
                    <a:pt x="59" y="127"/>
                    <a:pt x="59" y="127"/>
                    <a:pt x="59" y="127"/>
                  </a:cubicBezTo>
                  <a:cubicBezTo>
                    <a:pt x="50" y="118"/>
                    <a:pt x="50" y="118"/>
                    <a:pt x="50" y="118"/>
                  </a:cubicBezTo>
                  <a:cubicBezTo>
                    <a:pt x="55" y="66"/>
                    <a:pt x="55" y="66"/>
                    <a:pt x="55" y="66"/>
                  </a:cubicBezTo>
                  <a:cubicBezTo>
                    <a:pt x="46" y="56"/>
                    <a:pt x="46" y="56"/>
                    <a:pt x="46" y="56"/>
                  </a:cubicBezTo>
                  <a:cubicBezTo>
                    <a:pt x="40" y="62"/>
                    <a:pt x="40" y="62"/>
                    <a:pt x="40" y="62"/>
                  </a:cubicBezTo>
                  <a:cubicBezTo>
                    <a:pt x="12" y="69"/>
                    <a:pt x="12" y="69"/>
                    <a:pt x="12" y="69"/>
                  </a:cubicBezTo>
                  <a:cubicBezTo>
                    <a:pt x="0" y="121"/>
                    <a:pt x="0" y="121"/>
                    <a:pt x="0" y="121"/>
                  </a:cubicBezTo>
                  <a:cubicBezTo>
                    <a:pt x="0" y="121"/>
                    <a:pt x="0" y="121"/>
                    <a:pt x="0" y="121"/>
                  </a:cubicBezTo>
                  <a:cubicBezTo>
                    <a:pt x="21" y="166"/>
                    <a:pt x="21" y="166"/>
                    <a:pt x="21" y="166"/>
                  </a:cubicBezTo>
                  <a:cubicBezTo>
                    <a:pt x="91" y="166"/>
                    <a:pt x="91" y="166"/>
                    <a:pt x="91" y="166"/>
                  </a:cubicBezTo>
                  <a:cubicBezTo>
                    <a:pt x="89" y="175"/>
                    <a:pt x="89" y="175"/>
                    <a:pt x="89" y="175"/>
                  </a:cubicBezTo>
                  <a:cubicBezTo>
                    <a:pt x="89" y="175"/>
                    <a:pt x="89" y="175"/>
                    <a:pt x="89" y="175"/>
                  </a:cubicBezTo>
                  <a:cubicBezTo>
                    <a:pt x="118" y="237"/>
                    <a:pt x="118" y="237"/>
                    <a:pt x="118" y="237"/>
                  </a:cubicBezTo>
                  <a:cubicBezTo>
                    <a:pt x="223" y="237"/>
                    <a:pt x="223" y="237"/>
                    <a:pt x="223" y="237"/>
                  </a:cubicBezTo>
                  <a:cubicBezTo>
                    <a:pt x="253" y="175"/>
                    <a:pt x="253" y="175"/>
                    <a:pt x="253" y="175"/>
                  </a:cubicBezTo>
                  <a:cubicBezTo>
                    <a:pt x="251" y="166"/>
                    <a:pt x="251" y="166"/>
                    <a:pt x="251" y="166"/>
                  </a:cubicBezTo>
                  <a:cubicBezTo>
                    <a:pt x="320" y="166"/>
                    <a:pt x="320" y="166"/>
                    <a:pt x="320" y="166"/>
                  </a:cubicBezTo>
                  <a:lnTo>
                    <a:pt x="341" y="121"/>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dirty="0"/>
            </a:p>
          </p:txBody>
        </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628" y="1688188"/>
            <a:ext cx="542025" cy="438523"/>
          </a:xfrm>
          <a:prstGeom prst="rect">
            <a:avLst/>
          </a:prstGeom>
        </p:spPr>
      </p:pic>
      <p:sp>
        <p:nvSpPr>
          <p:cNvPr id="29" name="Freeform 117"/>
          <p:cNvSpPr>
            <a:spLocks noEditPoints="1"/>
          </p:cNvSpPr>
          <p:nvPr/>
        </p:nvSpPr>
        <p:spPr bwMode="auto">
          <a:xfrm>
            <a:off x="880231" y="2845197"/>
            <a:ext cx="515431" cy="500158"/>
          </a:xfrm>
          <a:custGeom>
            <a:avLst/>
            <a:gdLst>
              <a:gd name="T0" fmla="*/ 136 w 176"/>
              <a:gd name="T1" fmla="*/ 112 h 160"/>
              <a:gd name="T2" fmla="*/ 128 w 176"/>
              <a:gd name="T3" fmla="*/ 120 h 160"/>
              <a:gd name="T4" fmla="*/ 120 w 176"/>
              <a:gd name="T5" fmla="*/ 112 h 160"/>
              <a:gd name="T6" fmla="*/ 128 w 176"/>
              <a:gd name="T7" fmla="*/ 104 h 160"/>
              <a:gd name="T8" fmla="*/ 136 w 176"/>
              <a:gd name="T9" fmla="*/ 112 h 160"/>
              <a:gd name="T10" fmla="*/ 176 w 176"/>
              <a:gd name="T11" fmla="*/ 112 h 160"/>
              <a:gd name="T12" fmla="*/ 128 w 176"/>
              <a:gd name="T13" fmla="*/ 160 h 160"/>
              <a:gd name="T14" fmla="*/ 80 w 176"/>
              <a:gd name="T15" fmla="*/ 112 h 160"/>
              <a:gd name="T16" fmla="*/ 128 w 176"/>
              <a:gd name="T17" fmla="*/ 64 h 160"/>
              <a:gd name="T18" fmla="*/ 176 w 176"/>
              <a:gd name="T19" fmla="*/ 112 h 160"/>
              <a:gd name="T20" fmla="*/ 148 w 176"/>
              <a:gd name="T21" fmla="*/ 112 h 160"/>
              <a:gd name="T22" fmla="*/ 128 w 176"/>
              <a:gd name="T23" fmla="*/ 92 h 160"/>
              <a:gd name="T24" fmla="*/ 108 w 176"/>
              <a:gd name="T25" fmla="*/ 112 h 160"/>
              <a:gd name="T26" fmla="*/ 128 w 176"/>
              <a:gd name="T27" fmla="*/ 132 h 160"/>
              <a:gd name="T28" fmla="*/ 148 w 176"/>
              <a:gd name="T29" fmla="*/ 112 h 160"/>
              <a:gd name="T30" fmla="*/ 74 w 176"/>
              <a:gd name="T31" fmla="*/ 124 h 160"/>
              <a:gd name="T32" fmla="*/ 8 w 176"/>
              <a:gd name="T33" fmla="*/ 124 h 160"/>
              <a:gd name="T34" fmla="*/ 8 w 176"/>
              <a:gd name="T35" fmla="*/ 72 h 160"/>
              <a:gd name="T36" fmla="*/ 89 w 176"/>
              <a:gd name="T37" fmla="*/ 72 h 160"/>
              <a:gd name="T38" fmla="*/ 128 w 176"/>
              <a:gd name="T39" fmla="*/ 56 h 160"/>
              <a:gd name="T40" fmla="*/ 144 w 176"/>
              <a:gd name="T41" fmla="*/ 58 h 160"/>
              <a:gd name="T42" fmla="*/ 144 w 176"/>
              <a:gd name="T43" fmla="*/ 8 h 160"/>
              <a:gd name="T44" fmla="*/ 136 w 176"/>
              <a:gd name="T45" fmla="*/ 0 h 160"/>
              <a:gd name="T46" fmla="*/ 40 w 176"/>
              <a:gd name="T47" fmla="*/ 0 h 160"/>
              <a:gd name="T48" fmla="*/ 0 w 176"/>
              <a:gd name="T49" fmla="*/ 40 h 160"/>
              <a:gd name="T50" fmla="*/ 0 w 176"/>
              <a:gd name="T51" fmla="*/ 152 h 160"/>
              <a:gd name="T52" fmla="*/ 8 w 176"/>
              <a:gd name="T53" fmla="*/ 160 h 160"/>
              <a:gd name="T54" fmla="*/ 100 w 176"/>
              <a:gd name="T55" fmla="*/ 160 h 160"/>
              <a:gd name="T56" fmla="*/ 74 w 176"/>
              <a:gd name="T57" fmla="*/ 12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6" h="160">
                <a:moveTo>
                  <a:pt x="136" y="112"/>
                </a:moveTo>
                <a:cubicBezTo>
                  <a:pt x="136" y="116"/>
                  <a:pt x="133" y="120"/>
                  <a:pt x="128" y="120"/>
                </a:cubicBezTo>
                <a:cubicBezTo>
                  <a:pt x="124" y="120"/>
                  <a:pt x="120" y="116"/>
                  <a:pt x="120" y="112"/>
                </a:cubicBezTo>
                <a:cubicBezTo>
                  <a:pt x="120" y="107"/>
                  <a:pt x="124" y="104"/>
                  <a:pt x="128" y="104"/>
                </a:cubicBezTo>
                <a:cubicBezTo>
                  <a:pt x="133" y="104"/>
                  <a:pt x="136" y="107"/>
                  <a:pt x="136" y="112"/>
                </a:cubicBezTo>
                <a:close/>
                <a:moveTo>
                  <a:pt x="176" y="112"/>
                </a:moveTo>
                <a:cubicBezTo>
                  <a:pt x="176" y="138"/>
                  <a:pt x="155" y="160"/>
                  <a:pt x="128" y="160"/>
                </a:cubicBezTo>
                <a:cubicBezTo>
                  <a:pt x="102" y="160"/>
                  <a:pt x="80" y="138"/>
                  <a:pt x="80" y="112"/>
                </a:cubicBezTo>
                <a:cubicBezTo>
                  <a:pt x="80" y="85"/>
                  <a:pt x="102" y="64"/>
                  <a:pt x="128" y="64"/>
                </a:cubicBezTo>
                <a:cubicBezTo>
                  <a:pt x="155" y="64"/>
                  <a:pt x="176" y="85"/>
                  <a:pt x="176" y="112"/>
                </a:cubicBezTo>
                <a:close/>
                <a:moveTo>
                  <a:pt x="148" y="112"/>
                </a:moveTo>
                <a:cubicBezTo>
                  <a:pt x="148" y="101"/>
                  <a:pt x="140" y="92"/>
                  <a:pt x="128" y="92"/>
                </a:cubicBezTo>
                <a:cubicBezTo>
                  <a:pt x="117" y="92"/>
                  <a:pt x="108" y="101"/>
                  <a:pt x="108" y="112"/>
                </a:cubicBezTo>
                <a:cubicBezTo>
                  <a:pt x="108" y="123"/>
                  <a:pt x="117" y="132"/>
                  <a:pt x="128" y="132"/>
                </a:cubicBezTo>
                <a:cubicBezTo>
                  <a:pt x="140" y="132"/>
                  <a:pt x="148" y="123"/>
                  <a:pt x="148" y="112"/>
                </a:cubicBezTo>
                <a:close/>
                <a:moveTo>
                  <a:pt x="74" y="124"/>
                </a:moveTo>
                <a:cubicBezTo>
                  <a:pt x="8" y="124"/>
                  <a:pt x="8" y="124"/>
                  <a:pt x="8" y="124"/>
                </a:cubicBezTo>
                <a:cubicBezTo>
                  <a:pt x="8" y="72"/>
                  <a:pt x="8" y="72"/>
                  <a:pt x="8" y="72"/>
                </a:cubicBezTo>
                <a:cubicBezTo>
                  <a:pt x="89" y="72"/>
                  <a:pt x="89" y="72"/>
                  <a:pt x="89" y="72"/>
                </a:cubicBezTo>
                <a:cubicBezTo>
                  <a:pt x="99" y="62"/>
                  <a:pt x="113" y="56"/>
                  <a:pt x="128" y="56"/>
                </a:cubicBezTo>
                <a:cubicBezTo>
                  <a:pt x="134" y="56"/>
                  <a:pt x="139" y="57"/>
                  <a:pt x="144" y="58"/>
                </a:cubicBezTo>
                <a:cubicBezTo>
                  <a:pt x="144" y="8"/>
                  <a:pt x="144" y="8"/>
                  <a:pt x="144" y="8"/>
                </a:cubicBezTo>
                <a:cubicBezTo>
                  <a:pt x="144" y="3"/>
                  <a:pt x="141" y="0"/>
                  <a:pt x="136" y="0"/>
                </a:cubicBezTo>
                <a:cubicBezTo>
                  <a:pt x="136" y="0"/>
                  <a:pt x="41" y="0"/>
                  <a:pt x="40" y="0"/>
                </a:cubicBezTo>
                <a:cubicBezTo>
                  <a:pt x="18" y="0"/>
                  <a:pt x="0" y="18"/>
                  <a:pt x="0" y="40"/>
                </a:cubicBezTo>
                <a:cubicBezTo>
                  <a:pt x="0" y="40"/>
                  <a:pt x="0" y="152"/>
                  <a:pt x="0" y="152"/>
                </a:cubicBezTo>
                <a:cubicBezTo>
                  <a:pt x="0" y="156"/>
                  <a:pt x="4" y="160"/>
                  <a:pt x="8" y="160"/>
                </a:cubicBezTo>
                <a:cubicBezTo>
                  <a:pt x="100" y="160"/>
                  <a:pt x="100" y="160"/>
                  <a:pt x="100" y="160"/>
                </a:cubicBezTo>
                <a:cubicBezTo>
                  <a:pt x="87" y="152"/>
                  <a:pt x="77" y="139"/>
                  <a:pt x="74" y="124"/>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73"/>
          <p:cNvSpPr>
            <a:spLocks noEditPoints="1"/>
          </p:cNvSpPr>
          <p:nvPr/>
        </p:nvSpPr>
        <p:spPr bwMode="auto">
          <a:xfrm>
            <a:off x="833133" y="4250373"/>
            <a:ext cx="552891" cy="414667"/>
          </a:xfrm>
          <a:custGeom>
            <a:avLst/>
            <a:gdLst>
              <a:gd name="T0" fmla="*/ 220 w 226"/>
              <a:gd name="T1" fmla="*/ 70 h 140"/>
              <a:gd name="T2" fmla="*/ 219 w 226"/>
              <a:gd name="T3" fmla="*/ 49 h 140"/>
              <a:gd name="T4" fmla="*/ 215 w 226"/>
              <a:gd name="T5" fmla="*/ 40 h 140"/>
              <a:gd name="T6" fmla="*/ 211 w 226"/>
              <a:gd name="T7" fmla="*/ 49 h 140"/>
              <a:gd name="T8" fmla="*/ 208 w 226"/>
              <a:gd name="T9" fmla="*/ 124 h 140"/>
              <a:gd name="T10" fmla="*/ 193 w 226"/>
              <a:gd name="T11" fmla="*/ 70 h 140"/>
              <a:gd name="T12" fmla="*/ 191 w 226"/>
              <a:gd name="T13" fmla="*/ 65 h 140"/>
              <a:gd name="T14" fmla="*/ 189 w 226"/>
              <a:gd name="T15" fmla="*/ 65 h 140"/>
              <a:gd name="T16" fmla="*/ 187 w 226"/>
              <a:gd name="T17" fmla="*/ 70 h 140"/>
              <a:gd name="T18" fmla="*/ 173 w 226"/>
              <a:gd name="T19" fmla="*/ 124 h 140"/>
              <a:gd name="T20" fmla="*/ 172 w 226"/>
              <a:gd name="T21" fmla="*/ 85 h 140"/>
              <a:gd name="T22" fmla="*/ 165 w 226"/>
              <a:gd name="T23" fmla="*/ 78 h 140"/>
              <a:gd name="T24" fmla="*/ 158 w 226"/>
              <a:gd name="T25" fmla="*/ 84 h 140"/>
              <a:gd name="T26" fmla="*/ 158 w 226"/>
              <a:gd name="T27" fmla="*/ 73 h 140"/>
              <a:gd name="T28" fmla="*/ 153 w 226"/>
              <a:gd name="T29" fmla="*/ 68 h 140"/>
              <a:gd name="T30" fmla="*/ 146 w 226"/>
              <a:gd name="T31" fmla="*/ 55 h 140"/>
              <a:gd name="T32" fmla="*/ 139 w 226"/>
              <a:gd name="T33" fmla="*/ 68 h 140"/>
              <a:gd name="T34" fmla="*/ 139 w 226"/>
              <a:gd name="T35" fmla="*/ 67 h 140"/>
              <a:gd name="T36" fmla="*/ 145 w 226"/>
              <a:gd name="T37" fmla="*/ 46 h 140"/>
              <a:gd name="T38" fmla="*/ 115 w 226"/>
              <a:gd name="T39" fmla="*/ 14 h 140"/>
              <a:gd name="T40" fmla="*/ 114 w 226"/>
              <a:gd name="T41" fmla="*/ 10 h 140"/>
              <a:gd name="T42" fmla="*/ 113 w 226"/>
              <a:gd name="T43" fmla="*/ 0 h 140"/>
              <a:gd name="T44" fmla="*/ 113 w 226"/>
              <a:gd name="T45" fmla="*/ 0 h 140"/>
              <a:gd name="T46" fmla="*/ 113 w 226"/>
              <a:gd name="T47" fmla="*/ 0 h 140"/>
              <a:gd name="T48" fmla="*/ 112 w 226"/>
              <a:gd name="T49" fmla="*/ 10 h 140"/>
              <a:gd name="T50" fmla="*/ 111 w 226"/>
              <a:gd name="T51" fmla="*/ 14 h 140"/>
              <a:gd name="T52" fmla="*/ 81 w 226"/>
              <a:gd name="T53" fmla="*/ 46 h 140"/>
              <a:gd name="T54" fmla="*/ 87 w 226"/>
              <a:gd name="T55" fmla="*/ 67 h 140"/>
              <a:gd name="T56" fmla="*/ 87 w 226"/>
              <a:gd name="T57" fmla="*/ 68 h 140"/>
              <a:gd name="T58" fmla="*/ 80 w 226"/>
              <a:gd name="T59" fmla="*/ 55 h 140"/>
              <a:gd name="T60" fmla="*/ 73 w 226"/>
              <a:gd name="T61" fmla="*/ 68 h 140"/>
              <a:gd name="T62" fmla="*/ 69 w 226"/>
              <a:gd name="T63" fmla="*/ 73 h 140"/>
              <a:gd name="T64" fmla="*/ 61 w 226"/>
              <a:gd name="T65" fmla="*/ 84 h 140"/>
              <a:gd name="T66" fmla="*/ 54 w 226"/>
              <a:gd name="T67" fmla="*/ 78 h 140"/>
              <a:gd name="T68" fmla="*/ 53 w 226"/>
              <a:gd name="T69" fmla="*/ 85 h 140"/>
              <a:gd name="T70" fmla="*/ 41 w 226"/>
              <a:gd name="T71" fmla="*/ 124 h 140"/>
              <a:gd name="T72" fmla="*/ 39 w 226"/>
              <a:gd name="T73" fmla="*/ 67 h 140"/>
              <a:gd name="T74" fmla="*/ 36 w 226"/>
              <a:gd name="T75" fmla="*/ 58 h 140"/>
              <a:gd name="T76" fmla="*/ 33 w 226"/>
              <a:gd name="T77" fmla="*/ 67 h 140"/>
              <a:gd name="T78" fmla="*/ 31 w 226"/>
              <a:gd name="T79" fmla="*/ 124 h 140"/>
              <a:gd name="T80" fmla="*/ 15 w 226"/>
              <a:gd name="T81" fmla="*/ 52 h 140"/>
              <a:gd name="T82" fmla="*/ 12 w 226"/>
              <a:gd name="T83" fmla="*/ 46 h 140"/>
              <a:gd name="T84" fmla="*/ 10 w 226"/>
              <a:gd name="T85" fmla="*/ 46 h 140"/>
              <a:gd name="T86" fmla="*/ 7 w 226"/>
              <a:gd name="T87" fmla="*/ 52 h 140"/>
              <a:gd name="T88" fmla="*/ 5 w 226"/>
              <a:gd name="T89" fmla="*/ 124 h 140"/>
              <a:gd name="T90" fmla="*/ 0 w 226"/>
              <a:gd name="T91" fmla="*/ 140 h 140"/>
              <a:gd name="T92" fmla="*/ 226 w 226"/>
              <a:gd name="T93" fmla="*/ 124 h 140"/>
              <a:gd name="T94" fmla="*/ 122 w 226"/>
              <a:gd name="T95" fmla="*/ 124 h 140"/>
              <a:gd name="T96" fmla="*/ 104 w 226"/>
              <a:gd name="T97" fmla="*/ 104 h 140"/>
              <a:gd name="T98" fmla="*/ 113 w 226"/>
              <a:gd name="T99" fmla="*/ 94 h 140"/>
              <a:gd name="T100" fmla="*/ 122 w 226"/>
              <a:gd name="T101" fmla="*/ 10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 h="140">
                <a:moveTo>
                  <a:pt x="221" y="124"/>
                </a:moveTo>
                <a:cubicBezTo>
                  <a:pt x="220" y="70"/>
                  <a:pt x="220" y="70"/>
                  <a:pt x="220" y="70"/>
                </a:cubicBezTo>
                <a:cubicBezTo>
                  <a:pt x="219" y="52"/>
                  <a:pt x="219" y="52"/>
                  <a:pt x="219" y="52"/>
                </a:cubicBezTo>
                <a:cubicBezTo>
                  <a:pt x="219" y="51"/>
                  <a:pt x="219" y="50"/>
                  <a:pt x="219" y="49"/>
                </a:cubicBezTo>
                <a:cubicBezTo>
                  <a:pt x="218" y="48"/>
                  <a:pt x="217" y="47"/>
                  <a:pt x="216" y="46"/>
                </a:cubicBezTo>
                <a:cubicBezTo>
                  <a:pt x="216" y="43"/>
                  <a:pt x="215" y="40"/>
                  <a:pt x="215" y="40"/>
                </a:cubicBezTo>
                <a:cubicBezTo>
                  <a:pt x="214" y="40"/>
                  <a:pt x="214" y="43"/>
                  <a:pt x="214" y="46"/>
                </a:cubicBezTo>
                <a:cubicBezTo>
                  <a:pt x="213" y="47"/>
                  <a:pt x="212" y="48"/>
                  <a:pt x="211" y="49"/>
                </a:cubicBezTo>
                <a:cubicBezTo>
                  <a:pt x="211" y="50"/>
                  <a:pt x="211" y="51"/>
                  <a:pt x="211" y="52"/>
                </a:cubicBezTo>
                <a:cubicBezTo>
                  <a:pt x="208" y="124"/>
                  <a:pt x="208" y="124"/>
                  <a:pt x="208" y="124"/>
                </a:cubicBezTo>
                <a:cubicBezTo>
                  <a:pt x="195" y="124"/>
                  <a:pt x="195" y="124"/>
                  <a:pt x="195" y="124"/>
                </a:cubicBezTo>
                <a:cubicBezTo>
                  <a:pt x="193" y="70"/>
                  <a:pt x="193" y="70"/>
                  <a:pt x="193" y="70"/>
                </a:cubicBezTo>
                <a:cubicBezTo>
                  <a:pt x="193" y="70"/>
                  <a:pt x="193" y="68"/>
                  <a:pt x="193" y="67"/>
                </a:cubicBezTo>
                <a:cubicBezTo>
                  <a:pt x="192" y="66"/>
                  <a:pt x="192" y="66"/>
                  <a:pt x="191" y="65"/>
                </a:cubicBezTo>
                <a:cubicBezTo>
                  <a:pt x="191" y="61"/>
                  <a:pt x="191" y="58"/>
                  <a:pt x="190" y="58"/>
                </a:cubicBezTo>
                <a:cubicBezTo>
                  <a:pt x="190" y="58"/>
                  <a:pt x="189" y="61"/>
                  <a:pt x="189" y="65"/>
                </a:cubicBezTo>
                <a:cubicBezTo>
                  <a:pt x="189" y="65"/>
                  <a:pt x="188" y="66"/>
                  <a:pt x="187" y="67"/>
                </a:cubicBezTo>
                <a:cubicBezTo>
                  <a:pt x="187" y="68"/>
                  <a:pt x="187" y="70"/>
                  <a:pt x="187" y="70"/>
                </a:cubicBezTo>
                <a:cubicBezTo>
                  <a:pt x="185" y="124"/>
                  <a:pt x="185" y="124"/>
                  <a:pt x="185" y="124"/>
                </a:cubicBezTo>
                <a:cubicBezTo>
                  <a:pt x="173" y="124"/>
                  <a:pt x="173" y="124"/>
                  <a:pt x="173" y="124"/>
                </a:cubicBezTo>
                <a:cubicBezTo>
                  <a:pt x="173" y="85"/>
                  <a:pt x="173" y="85"/>
                  <a:pt x="173" y="85"/>
                </a:cubicBezTo>
                <a:cubicBezTo>
                  <a:pt x="172" y="85"/>
                  <a:pt x="172" y="85"/>
                  <a:pt x="172" y="85"/>
                </a:cubicBezTo>
                <a:cubicBezTo>
                  <a:pt x="172" y="78"/>
                  <a:pt x="172" y="78"/>
                  <a:pt x="172" y="78"/>
                </a:cubicBezTo>
                <a:cubicBezTo>
                  <a:pt x="165" y="78"/>
                  <a:pt x="165" y="78"/>
                  <a:pt x="165" y="78"/>
                </a:cubicBezTo>
                <a:cubicBezTo>
                  <a:pt x="165" y="84"/>
                  <a:pt x="165" y="84"/>
                  <a:pt x="165" y="84"/>
                </a:cubicBezTo>
                <a:cubicBezTo>
                  <a:pt x="158" y="84"/>
                  <a:pt x="158" y="84"/>
                  <a:pt x="158" y="84"/>
                </a:cubicBezTo>
                <a:cubicBezTo>
                  <a:pt x="158" y="84"/>
                  <a:pt x="158" y="84"/>
                  <a:pt x="158" y="84"/>
                </a:cubicBezTo>
                <a:cubicBezTo>
                  <a:pt x="158" y="73"/>
                  <a:pt x="158" y="73"/>
                  <a:pt x="158" y="73"/>
                </a:cubicBezTo>
                <a:cubicBezTo>
                  <a:pt x="155" y="73"/>
                  <a:pt x="155" y="73"/>
                  <a:pt x="155" y="73"/>
                </a:cubicBezTo>
                <a:cubicBezTo>
                  <a:pt x="155" y="72"/>
                  <a:pt x="155" y="70"/>
                  <a:pt x="153" y="68"/>
                </a:cubicBezTo>
                <a:cubicBezTo>
                  <a:pt x="152" y="66"/>
                  <a:pt x="149" y="65"/>
                  <a:pt x="148" y="64"/>
                </a:cubicBezTo>
                <a:cubicBezTo>
                  <a:pt x="147" y="59"/>
                  <a:pt x="147" y="55"/>
                  <a:pt x="146" y="55"/>
                </a:cubicBezTo>
                <a:cubicBezTo>
                  <a:pt x="146" y="55"/>
                  <a:pt x="145" y="59"/>
                  <a:pt x="145" y="64"/>
                </a:cubicBezTo>
                <a:cubicBezTo>
                  <a:pt x="144" y="64"/>
                  <a:pt x="141" y="66"/>
                  <a:pt x="139" y="68"/>
                </a:cubicBezTo>
                <a:cubicBezTo>
                  <a:pt x="139" y="68"/>
                  <a:pt x="139" y="69"/>
                  <a:pt x="139" y="69"/>
                </a:cubicBezTo>
                <a:cubicBezTo>
                  <a:pt x="139" y="67"/>
                  <a:pt x="139" y="67"/>
                  <a:pt x="139" y="67"/>
                </a:cubicBezTo>
                <a:cubicBezTo>
                  <a:pt x="135" y="67"/>
                  <a:pt x="135" y="67"/>
                  <a:pt x="135" y="67"/>
                </a:cubicBezTo>
                <a:cubicBezTo>
                  <a:pt x="136" y="66"/>
                  <a:pt x="147" y="56"/>
                  <a:pt x="145" y="46"/>
                </a:cubicBezTo>
                <a:cubicBezTo>
                  <a:pt x="143" y="35"/>
                  <a:pt x="133" y="29"/>
                  <a:pt x="125" y="23"/>
                </a:cubicBezTo>
                <a:cubicBezTo>
                  <a:pt x="119" y="19"/>
                  <a:pt x="116" y="16"/>
                  <a:pt x="115" y="14"/>
                </a:cubicBezTo>
                <a:cubicBezTo>
                  <a:pt x="114" y="14"/>
                  <a:pt x="114" y="14"/>
                  <a:pt x="114" y="14"/>
                </a:cubicBezTo>
                <a:cubicBezTo>
                  <a:pt x="114" y="13"/>
                  <a:pt x="114" y="11"/>
                  <a:pt x="114" y="10"/>
                </a:cubicBezTo>
                <a:cubicBezTo>
                  <a:pt x="114" y="5"/>
                  <a:pt x="114" y="1"/>
                  <a:pt x="113" y="0"/>
                </a:cubicBezTo>
                <a:cubicBezTo>
                  <a:pt x="113" y="0"/>
                  <a:pt x="113" y="0"/>
                  <a:pt x="113" y="0"/>
                </a:cubicBezTo>
                <a:cubicBezTo>
                  <a:pt x="113" y="0"/>
                  <a:pt x="113" y="0"/>
                  <a:pt x="113" y="0"/>
                </a:cubicBezTo>
                <a:cubicBezTo>
                  <a:pt x="113" y="0"/>
                  <a:pt x="113" y="0"/>
                  <a:pt x="113" y="0"/>
                </a:cubicBezTo>
                <a:cubicBezTo>
                  <a:pt x="113" y="0"/>
                  <a:pt x="113" y="0"/>
                  <a:pt x="113" y="0"/>
                </a:cubicBezTo>
                <a:cubicBezTo>
                  <a:pt x="113" y="0"/>
                  <a:pt x="113" y="0"/>
                  <a:pt x="113" y="0"/>
                </a:cubicBezTo>
                <a:cubicBezTo>
                  <a:pt x="113" y="0"/>
                  <a:pt x="113" y="0"/>
                  <a:pt x="113" y="0"/>
                </a:cubicBezTo>
                <a:cubicBezTo>
                  <a:pt x="112" y="1"/>
                  <a:pt x="112" y="5"/>
                  <a:pt x="112" y="10"/>
                </a:cubicBezTo>
                <a:cubicBezTo>
                  <a:pt x="112" y="11"/>
                  <a:pt x="112" y="13"/>
                  <a:pt x="112" y="14"/>
                </a:cubicBezTo>
                <a:cubicBezTo>
                  <a:pt x="111" y="14"/>
                  <a:pt x="111" y="14"/>
                  <a:pt x="111" y="14"/>
                </a:cubicBezTo>
                <a:cubicBezTo>
                  <a:pt x="110" y="16"/>
                  <a:pt x="107" y="19"/>
                  <a:pt x="101" y="23"/>
                </a:cubicBezTo>
                <a:cubicBezTo>
                  <a:pt x="93" y="29"/>
                  <a:pt x="83" y="35"/>
                  <a:pt x="81" y="46"/>
                </a:cubicBezTo>
                <a:cubicBezTo>
                  <a:pt x="79" y="56"/>
                  <a:pt x="90" y="66"/>
                  <a:pt x="91" y="67"/>
                </a:cubicBezTo>
                <a:cubicBezTo>
                  <a:pt x="87" y="67"/>
                  <a:pt x="87" y="67"/>
                  <a:pt x="87" y="67"/>
                </a:cubicBezTo>
                <a:cubicBezTo>
                  <a:pt x="87" y="69"/>
                  <a:pt x="87" y="69"/>
                  <a:pt x="87" y="69"/>
                </a:cubicBezTo>
                <a:cubicBezTo>
                  <a:pt x="87" y="69"/>
                  <a:pt x="87" y="68"/>
                  <a:pt x="87" y="68"/>
                </a:cubicBezTo>
                <a:cubicBezTo>
                  <a:pt x="85" y="66"/>
                  <a:pt x="82" y="64"/>
                  <a:pt x="81" y="64"/>
                </a:cubicBezTo>
                <a:cubicBezTo>
                  <a:pt x="81" y="59"/>
                  <a:pt x="80" y="55"/>
                  <a:pt x="80" y="55"/>
                </a:cubicBezTo>
                <a:cubicBezTo>
                  <a:pt x="79" y="55"/>
                  <a:pt x="79" y="59"/>
                  <a:pt x="78" y="64"/>
                </a:cubicBezTo>
                <a:cubicBezTo>
                  <a:pt x="77" y="65"/>
                  <a:pt x="74" y="66"/>
                  <a:pt x="73" y="68"/>
                </a:cubicBezTo>
                <a:cubicBezTo>
                  <a:pt x="71" y="70"/>
                  <a:pt x="71" y="72"/>
                  <a:pt x="71" y="73"/>
                </a:cubicBezTo>
                <a:cubicBezTo>
                  <a:pt x="69" y="73"/>
                  <a:pt x="69" y="73"/>
                  <a:pt x="69" y="73"/>
                </a:cubicBezTo>
                <a:cubicBezTo>
                  <a:pt x="69" y="84"/>
                  <a:pt x="69" y="84"/>
                  <a:pt x="69" y="84"/>
                </a:cubicBezTo>
                <a:cubicBezTo>
                  <a:pt x="61" y="84"/>
                  <a:pt x="61" y="84"/>
                  <a:pt x="61" y="84"/>
                </a:cubicBezTo>
                <a:cubicBezTo>
                  <a:pt x="61" y="78"/>
                  <a:pt x="61" y="78"/>
                  <a:pt x="61" y="78"/>
                </a:cubicBezTo>
                <a:cubicBezTo>
                  <a:pt x="54" y="78"/>
                  <a:pt x="54" y="78"/>
                  <a:pt x="54" y="78"/>
                </a:cubicBezTo>
                <a:cubicBezTo>
                  <a:pt x="54" y="85"/>
                  <a:pt x="54" y="85"/>
                  <a:pt x="54" y="85"/>
                </a:cubicBezTo>
                <a:cubicBezTo>
                  <a:pt x="53" y="85"/>
                  <a:pt x="53" y="85"/>
                  <a:pt x="53" y="85"/>
                </a:cubicBezTo>
                <a:cubicBezTo>
                  <a:pt x="53" y="124"/>
                  <a:pt x="53" y="124"/>
                  <a:pt x="53" y="124"/>
                </a:cubicBezTo>
                <a:cubicBezTo>
                  <a:pt x="41" y="124"/>
                  <a:pt x="41" y="124"/>
                  <a:pt x="41" y="124"/>
                </a:cubicBezTo>
                <a:cubicBezTo>
                  <a:pt x="39" y="70"/>
                  <a:pt x="39" y="70"/>
                  <a:pt x="39" y="70"/>
                </a:cubicBezTo>
                <a:cubicBezTo>
                  <a:pt x="39" y="70"/>
                  <a:pt x="39" y="68"/>
                  <a:pt x="39" y="67"/>
                </a:cubicBezTo>
                <a:cubicBezTo>
                  <a:pt x="38" y="66"/>
                  <a:pt x="37" y="65"/>
                  <a:pt x="37" y="65"/>
                </a:cubicBezTo>
                <a:cubicBezTo>
                  <a:pt x="37" y="61"/>
                  <a:pt x="36" y="58"/>
                  <a:pt x="36" y="58"/>
                </a:cubicBezTo>
                <a:cubicBezTo>
                  <a:pt x="35" y="58"/>
                  <a:pt x="35" y="61"/>
                  <a:pt x="35" y="65"/>
                </a:cubicBezTo>
                <a:cubicBezTo>
                  <a:pt x="34" y="66"/>
                  <a:pt x="34" y="66"/>
                  <a:pt x="33" y="67"/>
                </a:cubicBezTo>
                <a:cubicBezTo>
                  <a:pt x="33" y="68"/>
                  <a:pt x="33" y="70"/>
                  <a:pt x="33" y="70"/>
                </a:cubicBezTo>
                <a:cubicBezTo>
                  <a:pt x="31" y="124"/>
                  <a:pt x="31" y="124"/>
                  <a:pt x="31" y="124"/>
                </a:cubicBezTo>
                <a:cubicBezTo>
                  <a:pt x="18" y="124"/>
                  <a:pt x="18" y="124"/>
                  <a:pt x="18" y="124"/>
                </a:cubicBezTo>
                <a:cubicBezTo>
                  <a:pt x="15" y="52"/>
                  <a:pt x="15" y="52"/>
                  <a:pt x="15" y="52"/>
                </a:cubicBezTo>
                <a:cubicBezTo>
                  <a:pt x="15" y="51"/>
                  <a:pt x="15" y="50"/>
                  <a:pt x="15" y="49"/>
                </a:cubicBezTo>
                <a:cubicBezTo>
                  <a:pt x="14" y="48"/>
                  <a:pt x="13" y="47"/>
                  <a:pt x="12" y="46"/>
                </a:cubicBezTo>
                <a:cubicBezTo>
                  <a:pt x="12" y="43"/>
                  <a:pt x="12" y="40"/>
                  <a:pt x="11" y="40"/>
                </a:cubicBezTo>
                <a:cubicBezTo>
                  <a:pt x="11" y="40"/>
                  <a:pt x="10" y="43"/>
                  <a:pt x="10" y="46"/>
                </a:cubicBezTo>
                <a:cubicBezTo>
                  <a:pt x="9" y="47"/>
                  <a:pt x="8" y="48"/>
                  <a:pt x="7" y="49"/>
                </a:cubicBezTo>
                <a:cubicBezTo>
                  <a:pt x="7" y="50"/>
                  <a:pt x="7" y="51"/>
                  <a:pt x="7" y="52"/>
                </a:cubicBezTo>
                <a:cubicBezTo>
                  <a:pt x="6" y="70"/>
                  <a:pt x="6" y="70"/>
                  <a:pt x="6" y="70"/>
                </a:cubicBezTo>
                <a:cubicBezTo>
                  <a:pt x="5" y="124"/>
                  <a:pt x="5" y="124"/>
                  <a:pt x="5" y="124"/>
                </a:cubicBezTo>
                <a:cubicBezTo>
                  <a:pt x="0" y="124"/>
                  <a:pt x="0" y="124"/>
                  <a:pt x="0" y="124"/>
                </a:cubicBezTo>
                <a:cubicBezTo>
                  <a:pt x="0" y="140"/>
                  <a:pt x="0" y="140"/>
                  <a:pt x="0" y="140"/>
                </a:cubicBezTo>
                <a:cubicBezTo>
                  <a:pt x="226" y="140"/>
                  <a:pt x="226" y="140"/>
                  <a:pt x="226" y="140"/>
                </a:cubicBezTo>
                <a:cubicBezTo>
                  <a:pt x="226" y="124"/>
                  <a:pt x="226" y="124"/>
                  <a:pt x="226" y="124"/>
                </a:cubicBezTo>
                <a:lnTo>
                  <a:pt x="221" y="124"/>
                </a:lnTo>
                <a:close/>
                <a:moveTo>
                  <a:pt x="122" y="124"/>
                </a:moveTo>
                <a:cubicBezTo>
                  <a:pt x="104" y="124"/>
                  <a:pt x="104" y="124"/>
                  <a:pt x="104" y="124"/>
                </a:cubicBezTo>
                <a:cubicBezTo>
                  <a:pt x="104" y="104"/>
                  <a:pt x="104" y="104"/>
                  <a:pt x="104" y="104"/>
                </a:cubicBezTo>
                <a:cubicBezTo>
                  <a:pt x="104" y="104"/>
                  <a:pt x="104" y="99"/>
                  <a:pt x="108" y="96"/>
                </a:cubicBezTo>
                <a:cubicBezTo>
                  <a:pt x="110" y="95"/>
                  <a:pt x="112" y="94"/>
                  <a:pt x="113" y="94"/>
                </a:cubicBezTo>
                <a:cubicBezTo>
                  <a:pt x="114" y="94"/>
                  <a:pt x="116" y="95"/>
                  <a:pt x="118" y="96"/>
                </a:cubicBezTo>
                <a:cubicBezTo>
                  <a:pt x="122" y="99"/>
                  <a:pt x="122" y="104"/>
                  <a:pt x="122" y="104"/>
                </a:cubicBezTo>
                <a:lnTo>
                  <a:pt x="122" y="124"/>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5" name="Freeform 29"/>
          <p:cNvSpPr>
            <a:spLocks noChangeAspect="1" noEditPoints="1"/>
          </p:cNvSpPr>
          <p:nvPr/>
        </p:nvSpPr>
        <p:spPr bwMode="auto">
          <a:xfrm>
            <a:off x="833133" y="5891881"/>
            <a:ext cx="551808" cy="551808"/>
          </a:xfrm>
          <a:custGeom>
            <a:avLst/>
            <a:gdLst>
              <a:gd name="T0" fmla="*/ 194 w 245"/>
              <a:gd name="T1" fmla="*/ 177 h 245"/>
              <a:gd name="T2" fmla="*/ 197 w 245"/>
              <a:gd name="T3" fmla="*/ 165 h 245"/>
              <a:gd name="T4" fmla="*/ 191 w 245"/>
              <a:gd name="T5" fmla="*/ 121 h 245"/>
              <a:gd name="T6" fmla="*/ 190 w 245"/>
              <a:gd name="T7" fmla="*/ 77 h 245"/>
              <a:gd name="T8" fmla="*/ 58 w 245"/>
              <a:gd name="T9" fmla="*/ 94 h 245"/>
              <a:gd name="T10" fmla="*/ 55 w 245"/>
              <a:gd name="T11" fmla="*/ 94 h 245"/>
              <a:gd name="T12" fmla="*/ 51 w 245"/>
              <a:gd name="T13" fmla="*/ 94 h 245"/>
              <a:gd name="T14" fmla="*/ 48 w 245"/>
              <a:gd name="T15" fmla="*/ 100 h 245"/>
              <a:gd name="T16" fmla="*/ 62 w 245"/>
              <a:gd name="T17" fmla="*/ 100 h 245"/>
              <a:gd name="T18" fmla="*/ 55 w 245"/>
              <a:gd name="T19" fmla="*/ 176 h 245"/>
              <a:gd name="T20" fmla="*/ 56 w 245"/>
              <a:gd name="T21" fmla="*/ 105 h 245"/>
              <a:gd name="T22" fmla="*/ 115 w 245"/>
              <a:gd name="T23" fmla="*/ 121 h 245"/>
              <a:gd name="T24" fmla="*/ 123 w 245"/>
              <a:gd name="T25" fmla="*/ 122 h 245"/>
              <a:gd name="T26" fmla="*/ 123 w 245"/>
              <a:gd name="T27" fmla="*/ 165 h 245"/>
              <a:gd name="T28" fmla="*/ 18 w 245"/>
              <a:gd name="T29" fmla="*/ 123 h 245"/>
              <a:gd name="T30" fmla="*/ 123 w 245"/>
              <a:gd name="T31" fmla="*/ 23 h 245"/>
              <a:gd name="T32" fmla="*/ 165 w 245"/>
              <a:gd name="T33" fmla="*/ 122 h 245"/>
              <a:gd name="T34" fmla="*/ 96 w 245"/>
              <a:gd name="T35" fmla="*/ 142 h 245"/>
              <a:gd name="T36" fmla="*/ 104 w 245"/>
              <a:gd name="T37" fmla="*/ 116 h 245"/>
              <a:gd name="T38" fmla="*/ 122 w 245"/>
              <a:gd name="T39" fmla="*/ 133 h 245"/>
              <a:gd name="T40" fmla="*/ 113 w 245"/>
              <a:gd name="T41" fmla="*/ 127 h 245"/>
              <a:gd name="T42" fmla="*/ 122 w 245"/>
              <a:gd name="T43" fmla="*/ 117 h 245"/>
              <a:gd name="T44" fmla="*/ 117 w 245"/>
              <a:gd name="T45" fmla="*/ 129 h 245"/>
              <a:gd name="T46" fmla="*/ 124 w 245"/>
              <a:gd name="T47" fmla="*/ 129 h 245"/>
              <a:gd name="T48" fmla="*/ 136 w 245"/>
              <a:gd name="T49" fmla="*/ 113 h 245"/>
              <a:gd name="T50" fmla="*/ 134 w 245"/>
              <a:gd name="T51" fmla="*/ 128 h 245"/>
              <a:gd name="T52" fmla="*/ 131 w 245"/>
              <a:gd name="T53" fmla="*/ 112 h 245"/>
              <a:gd name="T54" fmla="*/ 140 w 245"/>
              <a:gd name="T55" fmla="*/ 115 h 245"/>
              <a:gd name="T56" fmla="*/ 156 w 245"/>
              <a:gd name="T57" fmla="*/ 120 h 245"/>
              <a:gd name="T58" fmla="*/ 148 w 245"/>
              <a:gd name="T59" fmla="*/ 116 h 245"/>
              <a:gd name="T60" fmla="*/ 155 w 245"/>
              <a:gd name="T61" fmla="*/ 103 h 245"/>
              <a:gd name="T62" fmla="*/ 238 w 245"/>
              <a:gd name="T63" fmla="*/ 81 h 245"/>
              <a:gd name="T64" fmla="*/ 201 w 245"/>
              <a:gd name="T65" fmla="*/ 29 h 245"/>
              <a:gd name="T66" fmla="*/ 144 w 245"/>
              <a:gd name="T67" fmla="*/ 2 h 245"/>
              <a:gd name="T68" fmla="*/ 81 w 245"/>
              <a:gd name="T69" fmla="*/ 8 h 245"/>
              <a:gd name="T70" fmla="*/ 29 w 245"/>
              <a:gd name="T71" fmla="*/ 44 h 245"/>
              <a:gd name="T72" fmla="*/ 2 w 245"/>
              <a:gd name="T73" fmla="*/ 102 h 245"/>
              <a:gd name="T74" fmla="*/ 8 w 245"/>
              <a:gd name="T75" fmla="*/ 165 h 245"/>
              <a:gd name="T76" fmla="*/ 44 w 245"/>
              <a:gd name="T77" fmla="*/ 217 h 245"/>
              <a:gd name="T78" fmla="*/ 102 w 245"/>
              <a:gd name="T79" fmla="*/ 244 h 245"/>
              <a:gd name="T80" fmla="*/ 165 w 245"/>
              <a:gd name="T81" fmla="*/ 238 h 245"/>
              <a:gd name="T82" fmla="*/ 217 w 245"/>
              <a:gd name="T83" fmla="*/ 201 h 245"/>
              <a:gd name="T84" fmla="*/ 244 w 245"/>
              <a:gd name="T85" fmla="*/ 144 h 245"/>
              <a:gd name="T86" fmla="*/ 228 w 245"/>
              <a:gd name="T87" fmla="*/ 171 h 245"/>
              <a:gd name="T88" fmla="*/ 189 w 245"/>
              <a:gd name="T89" fmla="*/ 217 h 245"/>
              <a:gd name="T90" fmla="*/ 133 w 245"/>
              <a:gd name="T91" fmla="*/ 238 h 245"/>
              <a:gd name="T92" fmla="*/ 74 w 245"/>
              <a:gd name="T93" fmla="*/ 228 h 245"/>
              <a:gd name="T94" fmla="*/ 28 w 245"/>
              <a:gd name="T95" fmla="*/ 189 h 245"/>
              <a:gd name="T96" fmla="*/ 8 w 245"/>
              <a:gd name="T97" fmla="*/ 133 h 245"/>
              <a:gd name="T98" fmla="*/ 18 w 245"/>
              <a:gd name="T99" fmla="*/ 74 h 245"/>
              <a:gd name="T100" fmla="*/ 56 w 245"/>
              <a:gd name="T101" fmla="*/ 28 h 245"/>
              <a:gd name="T102" fmla="*/ 112 w 245"/>
              <a:gd name="T103" fmla="*/ 7 h 245"/>
              <a:gd name="T104" fmla="*/ 171 w 245"/>
              <a:gd name="T105" fmla="*/ 18 h 245"/>
              <a:gd name="T106" fmla="*/ 217 w 245"/>
              <a:gd name="T107" fmla="*/ 56 h 245"/>
              <a:gd name="T108" fmla="*/ 238 w 245"/>
              <a:gd name="T109" fmla="*/ 11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5" h="245">
                <a:moveTo>
                  <a:pt x="191" y="74"/>
                </a:moveTo>
                <a:cubicBezTo>
                  <a:pt x="186" y="82"/>
                  <a:pt x="184" y="107"/>
                  <a:pt x="190" y="120"/>
                </a:cubicBezTo>
                <a:cubicBezTo>
                  <a:pt x="190" y="120"/>
                  <a:pt x="190" y="120"/>
                  <a:pt x="190" y="121"/>
                </a:cubicBezTo>
                <a:cubicBezTo>
                  <a:pt x="192" y="127"/>
                  <a:pt x="190" y="158"/>
                  <a:pt x="189" y="168"/>
                </a:cubicBezTo>
                <a:cubicBezTo>
                  <a:pt x="189" y="171"/>
                  <a:pt x="190" y="175"/>
                  <a:pt x="194" y="177"/>
                </a:cubicBezTo>
                <a:cubicBezTo>
                  <a:pt x="194" y="177"/>
                  <a:pt x="194" y="177"/>
                  <a:pt x="194" y="177"/>
                </a:cubicBezTo>
                <a:cubicBezTo>
                  <a:pt x="197" y="175"/>
                  <a:pt x="198" y="171"/>
                  <a:pt x="198" y="168"/>
                </a:cubicBezTo>
                <a:cubicBezTo>
                  <a:pt x="197" y="163"/>
                  <a:pt x="196" y="141"/>
                  <a:pt x="196" y="121"/>
                </a:cubicBezTo>
                <a:cubicBezTo>
                  <a:pt x="197" y="100"/>
                  <a:pt x="196" y="77"/>
                  <a:pt x="196" y="74"/>
                </a:cubicBezTo>
                <a:cubicBezTo>
                  <a:pt x="197" y="70"/>
                  <a:pt x="193" y="69"/>
                  <a:pt x="191" y="74"/>
                </a:cubicBezTo>
                <a:close/>
                <a:moveTo>
                  <a:pt x="197" y="170"/>
                </a:moveTo>
                <a:cubicBezTo>
                  <a:pt x="197" y="168"/>
                  <a:pt x="197" y="165"/>
                  <a:pt x="197" y="165"/>
                </a:cubicBezTo>
                <a:cubicBezTo>
                  <a:pt x="197" y="165"/>
                  <a:pt x="197" y="166"/>
                  <a:pt x="197" y="168"/>
                </a:cubicBezTo>
                <a:cubicBezTo>
                  <a:pt x="197" y="170"/>
                  <a:pt x="197" y="173"/>
                  <a:pt x="194" y="176"/>
                </a:cubicBezTo>
                <a:cubicBezTo>
                  <a:pt x="196" y="173"/>
                  <a:pt x="196" y="172"/>
                  <a:pt x="197" y="170"/>
                </a:cubicBezTo>
                <a:close/>
                <a:moveTo>
                  <a:pt x="195" y="122"/>
                </a:moveTo>
                <a:cubicBezTo>
                  <a:pt x="192" y="122"/>
                  <a:pt x="192" y="122"/>
                  <a:pt x="192" y="122"/>
                </a:cubicBezTo>
                <a:cubicBezTo>
                  <a:pt x="191" y="122"/>
                  <a:pt x="191" y="121"/>
                  <a:pt x="191" y="121"/>
                </a:cubicBezTo>
                <a:cubicBezTo>
                  <a:pt x="191" y="121"/>
                  <a:pt x="191" y="121"/>
                  <a:pt x="192" y="121"/>
                </a:cubicBezTo>
                <a:cubicBezTo>
                  <a:pt x="195" y="121"/>
                  <a:pt x="195" y="121"/>
                  <a:pt x="195" y="121"/>
                </a:cubicBezTo>
                <a:cubicBezTo>
                  <a:pt x="196" y="121"/>
                  <a:pt x="196" y="122"/>
                  <a:pt x="195" y="122"/>
                </a:cubicBezTo>
                <a:close/>
                <a:moveTo>
                  <a:pt x="195" y="71"/>
                </a:moveTo>
                <a:cubicBezTo>
                  <a:pt x="194" y="71"/>
                  <a:pt x="193" y="72"/>
                  <a:pt x="192" y="73"/>
                </a:cubicBezTo>
                <a:cubicBezTo>
                  <a:pt x="191" y="75"/>
                  <a:pt x="190" y="77"/>
                  <a:pt x="190" y="77"/>
                </a:cubicBezTo>
                <a:cubicBezTo>
                  <a:pt x="190" y="77"/>
                  <a:pt x="190" y="76"/>
                  <a:pt x="191" y="75"/>
                </a:cubicBezTo>
                <a:cubicBezTo>
                  <a:pt x="192" y="72"/>
                  <a:pt x="194" y="71"/>
                  <a:pt x="195" y="71"/>
                </a:cubicBezTo>
                <a:close/>
                <a:moveTo>
                  <a:pt x="60" y="71"/>
                </a:moveTo>
                <a:cubicBezTo>
                  <a:pt x="60" y="71"/>
                  <a:pt x="60" y="71"/>
                  <a:pt x="60" y="71"/>
                </a:cubicBezTo>
                <a:cubicBezTo>
                  <a:pt x="59" y="94"/>
                  <a:pt x="59" y="94"/>
                  <a:pt x="59" y="94"/>
                </a:cubicBezTo>
                <a:cubicBezTo>
                  <a:pt x="59" y="94"/>
                  <a:pt x="59" y="94"/>
                  <a:pt x="58" y="94"/>
                </a:cubicBezTo>
                <a:cubicBezTo>
                  <a:pt x="58" y="94"/>
                  <a:pt x="58" y="94"/>
                  <a:pt x="58" y="94"/>
                </a:cubicBezTo>
                <a:cubicBezTo>
                  <a:pt x="57" y="71"/>
                  <a:pt x="57" y="71"/>
                  <a:pt x="57" y="71"/>
                </a:cubicBezTo>
                <a:cubicBezTo>
                  <a:pt x="57" y="71"/>
                  <a:pt x="57" y="71"/>
                  <a:pt x="57" y="71"/>
                </a:cubicBezTo>
                <a:cubicBezTo>
                  <a:pt x="57" y="71"/>
                  <a:pt x="57" y="71"/>
                  <a:pt x="57" y="71"/>
                </a:cubicBezTo>
                <a:cubicBezTo>
                  <a:pt x="55" y="94"/>
                  <a:pt x="55" y="94"/>
                  <a:pt x="55" y="94"/>
                </a:cubicBezTo>
                <a:cubicBezTo>
                  <a:pt x="55" y="94"/>
                  <a:pt x="55" y="94"/>
                  <a:pt x="55" y="94"/>
                </a:cubicBezTo>
                <a:cubicBezTo>
                  <a:pt x="55" y="94"/>
                  <a:pt x="55" y="94"/>
                  <a:pt x="55" y="94"/>
                </a:cubicBezTo>
                <a:cubicBezTo>
                  <a:pt x="53" y="71"/>
                  <a:pt x="53" y="71"/>
                  <a:pt x="53" y="71"/>
                </a:cubicBezTo>
                <a:cubicBezTo>
                  <a:pt x="53" y="71"/>
                  <a:pt x="53" y="71"/>
                  <a:pt x="53" y="71"/>
                </a:cubicBezTo>
                <a:cubicBezTo>
                  <a:pt x="53" y="71"/>
                  <a:pt x="53" y="71"/>
                  <a:pt x="53" y="71"/>
                </a:cubicBezTo>
                <a:cubicBezTo>
                  <a:pt x="52" y="94"/>
                  <a:pt x="52" y="94"/>
                  <a:pt x="52" y="94"/>
                </a:cubicBezTo>
                <a:cubicBezTo>
                  <a:pt x="52" y="94"/>
                  <a:pt x="52" y="94"/>
                  <a:pt x="51" y="94"/>
                </a:cubicBezTo>
                <a:cubicBezTo>
                  <a:pt x="51" y="94"/>
                  <a:pt x="51" y="94"/>
                  <a:pt x="51" y="94"/>
                </a:cubicBezTo>
                <a:cubicBezTo>
                  <a:pt x="50" y="71"/>
                  <a:pt x="50" y="71"/>
                  <a:pt x="50" y="71"/>
                </a:cubicBezTo>
                <a:cubicBezTo>
                  <a:pt x="50" y="71"/>
                  <a:pt x="50" y="71"/>
                  <a:pt x="50" y="71"/>
                </a:cubicBezTo>
                <a:cubicBezTo>
                  <a:pt x="50" y="71"/>
                  <a:pt x="50" y="71"/>
                  <a:pt x="50" y="71"/>
                </a:cubicBezTo>
                <a:cubicBezTo>
                  <a:pt x="50" y="71"/>
                  <a:pt x="48" y="96"/>
                  <a:pt x="48" y="99"/>
                </a:cubicBezTo>
                <a:cubicBezTo>
                  <a:pt x="48" y="100"/>
                  <a:pt x="48" y="100"/>
                  <a:pt x="48" y="100"/>
                </a:cubicBezTo>
                <a:cubicBezTo>
                  <a:pt x="49" y="100"/>
                  <a:pt x="52" y="102"/>
                  <a:pt x="53" y="106"/>
                </a:cubicBezTo>
                <a:cubicBezTo>
                  <a:pt x="55" y="110"/>
                  <a:pt x="52" y="158"/>
                  <a:pt x="51" y="168"/>
                </a:cubicBezTo>
                <a:cubicBezTo>
                  <a:pt x="51" y="171"/>
                  <a:pt x="52" y="175"/>
                  <a:pt x="55" y="177"/>
                </a:cubicBezTo>
                <a:cubicBezTo>
                  <a:pt x="58" y="175"/>
                  <a:pt x="59" y="171"/>
                  <a:pt x="59" y="168"/>
                </a:cubicBezTo>
                <a:cubicBezTo>
                  <a:pt x="58" y="158"/>
                  <a:pt x="55" y="110"/>
                  <a:pt x="57" y="106"/>
                </a:cubicBezTo>
                <a:cubicBezTo>
                  <a:pt x="58" y="102"/>
                  <a:pt x="61" y="100"/>
                  <a:pt x="62" y="100"/>
                </a:cubicBezTo>
                <a:cubicBezTo>
                  <a:pt x="62" y="100"/>
                  <a:pt x="62" y="100"/>
                  <a:pt x="62" y="99"/>
                </a:cubicBezTo>
                <a:cubicBezTo>
                  <a:pt x="62" y="96"/>
                  <a:pt x="60" y="71"/>
                  <a:pt x="60" y="71"/>
                </a:cubicBezTo>
                <a:close/>
                <a:moveTo>
                  <a:pt x="52" y="168"/>
                </a:moveTo>
                <a:cubicBezTo>
                  <a:pt x="52" y="166"/>
                  <a:pt x="52" y="165"/>
                  <a:pt x="52" y="165"/>
                </a:cubicBezTo>
                <a:cubicBezTo>
                  <a:pt x="52" y="165"/>
                  <a:pt x="52" y="169"/>
                  <a:pt x="52" y="170"/>
                </a:cubicBezTo>
                <a:cubicBezTo>
                  <a:pt x="52" y="172"/>
                  <a:pt x="53" y="173"/>
                  <a:pt x="55" y="176"/>
                </a:cubicBezTo>
                <a:cubicBezTo>
                  <a:pt x="52" y="174"/>
                  <a:pt x="51" y="170"/>
                  <a:pt x="52" y="168"/>
                </a:cubicBezTo>
                <a:close/>
                <a:moveTo>
                  <a:pt x="61" y="98"/>
                </a:moveTo>
                <a:cubicBezTo>
                  <a:pt x="61" y="97"/>
                  <a:pt x="61" y="96"/>
                  <a:pt x="61" y="92"/>
                </a:cubicBezTo>
                <a:cubicBezTo>
                  <a:pt x="62" y="95"/>
                  <a:pt x="62" y="98"/>
                  <a:pt x="62" y="99"/>
                </a:cubicBezTo>
                <a:cubicBezTo>
                  <a:pt x="62" y="99"/>
                  <a:pt x="62" y="99"/>
                  <a:pt x="61" y="100"/>
                </a:cubicBezTo>
                <a:cubicBezTo>
                  <a:pt x="60" y="100"/>
                  <a:pt x="58" y="101"/>
                  <a:pt x="56" y="105"/>
                </a:cubicBezTo>
                <a:cubicBezTo>
                  <a:pt x="56" y="105"/>
                  <a:pt x="57" y="102"/>
                  <a:pt x="60" y="100"/>
                </a:cubicBezTo>
                <a:cubicBezTo>
                  <a:pt x="60" y="100"/>
                  <a:pt x="61" y="99"/>
                  <a:pt x="61" y="98"/>
                </a:cubicBezTo>
                <a:close/>
                <a:moveTo>
                  <a:pt x="123" y="122"/>
                </a:moveTo>
                <a:cubicBezTo>
                  <a:pt x="115" y="125"/>
                  <a:pt x="115" y="125"/>
                  <a:pt x="115" y="125"/>
                </a:cubicBezTo>
                <a:cubicBezTo>
                  <a:pt x="115" y="124"/>
                  <a:pt x="114" y="124"/>
                  <a:pt x="114" y="123"/>
                </a:cubicBezTo>
                <a:cubicBezTo>
                  <a:pt x="114" y="122"/>
                  <a:pt x="114" y="121"/>
                  <a:pt x="115" y="121"/>
                </a:cubicBezTo>
                <a:cubicBezTo>
                  <a:pt x="115" y="120"/>
                  <a:pt x="115" y="120"/>
                  <a:pt x="116" y="120"/>
                </a:cubicBezTo>
                <a:cubicBezTo>
                  <a:pt x="116" y="119"/>
                  <a:pt x="116" y="119"/>
                  <a:pt x="117" y="119"/>
                </a:cubicBezTo>
                <a:cubicBezTo>
                  <a:pt x="118" y="118"/>
                  <a:pt x="118" y="118"/>
                  <a:pt x="119" y="118"/>
                </a:cubicBezTo>
                <a:cubicBezTo>
                  <a:pt x="119" y="118"/>
                  <a:pt x="120" y="119"/>
                  <a:pt x="121" y="119"/>
                </a:cubicBezTo>
                <a:cubicBezTo>
                  <a:pt x="121" y="119"/>
                  <a:pt x="121" y="120"/>
                  <a:pt x="122" y="120"/>
                </a:cubicBezTo>
                <a:cubicBezTo>
                  <a:pt x="122" y="121"/>
                  <a:pt x="123" y="121"/>
                  <a:pt x="123" y="122"/>
                </a:cubicBezTo>
                <a:close/>
                <a:moveTo>
                  <a:pt x="123" y="69"/>
                </a:moveTo>
                <a:cubicBezTo>
                  <a:pt x="93" y="69"/>
                  <a:pt x="70" y="92"/>
                  <a:pt x="70" y="122"/>
                </a:cubicBezTo>
                <a:cubicBezTo>
                  <a:pt x="70" y="151"/>
                  <a:pt x="93" y="175"/>
                  <a:pt x="123" y="175"/>
                </a:cubicBezTo>
                <a:cubicBezTo>
                  <a:pt x="152" y="175"/>
                  <a:pt x="176" y="151"/>
                  <a:pt x="176" y="122"/>
                </a:cubicBezTo>
                <a:cubicBezTo>
                  <a:pt x="176" y="92"/>
                  <a:pt x="152" y="69"/>
                  <a:pt x="123" y="69"/>
                </a:cubicBezTo>
                <a:close/>
                <a:moveTo>
                  <a:pt x="123" y="165"/>
                </a:moveTo>
                <a:cubicBezTo>
                  <a:pt x="99" y="165"/>
                  <a:pt x="79" y="146"/>
                  <a:pt x="79" y="122"/>
                </a:cubicBezTo>
                <a:cubicBezTo>
                  <a:pt x="79" y="98"/>
                  <a:pt x="99" y="78"/>
                  <a:pt x="123" y="78"/>
                </a:cubicBezTo>
                <a:cubicBezTo>
                  <a:pt x="147" y="78"/>
                  <a:pt x="166" y="98"/>
                  <a:pt x="166" y="122"/>
                </a:cubicBezTo>
                <a:cubicBezTo>
                  <a:pt x="166" y="146"/>
                  <a:pt x="147" y="165"/>
                  <a:pt x="123" y="165"/>
                </a:cubicBezTo>
                <a:close/>
                <a:moveTo>
                  <a:pt x="123" y="18"/>
                </a:moveTo>
                <a:cubicBezTo>
                  <a:pt x="65" y="18"/>
                  <a:pt x="18" y="65"/>
                  <a:pt x="18" y="123"/>
                </a:cubicBezTo>
                <a:cubicBezTo>
                  <a:pt x="18" y="180"/>
                  <a:pt x="65" y="227"/>
                  <a:pt x="123" y="227"/>
                </a:cubicBezTo>
                <a:cubicBezTo>
                  <a:pt x="180" y="227"/>
                  <a:pt x="227" y="180"/>
                  <a:pt x="227" y="123"/>
                </a:cubicBezTo>
                <a:cubicBezTo>
                  <a:pt x="227" y="65"/>
                  <a:pt x="180" y="18"/>
                  <a:pt x="123" y="18"/>
                </a:cubicBezTo>
                <a:close/>
                <a:moveTo>
                  <a:pt x="123" y="223"/>
                </a:moveTo>
                <a:cubicBezTo>
                  <a:pt x="67" y="223"/>
                  <a:pt x="23" y="178"/>
                  <a:pt x="23" y="123"/>
                </a:cubicBezTo>
                <a:cubicBezTo>
                  <a:pt x="23" y="67"/>
                  <a:pt x="67" y="23"/>
                  <a:pt x="123" y="23"/>
                </a:cubicBezTo>
                <a:cubicBezTo>
                  <a:pt x="178" y="23"/>
                  <a:pt x="223" y="67"/>
                  <a:pt x="223" y="123"/>
                </a:cubicBezTo>
                <a:cubicBezTo>
                  <a:pt x="223" y="178"/>
                  <a:pt x="178" y="223"/>
                  <a:pt x="123" y="223"/>
                </a:cubicBezTo>
                <a:close/>
                <a:moveTo>
                  <a:pt x="123" y="79"/>
                </a:moveTo>
                <a:cubicBezTo>
                  <a:pt x="99" y="79"/>
                  <a:pt x="80" y="98"/>
                  <a:pt x="80" y="122"/>
                </a:cubicBezTo>
                <a:cubicBezTo>
                  <a:pt x="80" y="145"/>
                  <a:pt x="99" y="164"/>
                  <a:pt x="123" y="164"/>
                </a:cubicBezTo>
                <a:cubicBezTo>
                  <a:pt x="146" y="164"/>
                  <a:pt x="165" y="145"/>
                  <a:pt x="165" y="122"/>
                </a:cubicBezTo>
                <a:cubicBezTo>
                  <a:pt x="165" y="98"/>
                  <a:pt x="146" y="79"/>
                  <a:pt x="123" y="79"/>
                </a:cubicBezTo>
                <a:close/>
                <a:moveTo>
                  <a:pt x="109" y="137"/>
                </a:moveTo>
                <a:cubicBezTo>
                  <a:pt x="104" y="121"/>
                  <a:pt x="104" y="121"/>
                  <a:pt x="104" y="121"/>
                </a:cubicBezTo>
                <a:cubicBezTo>
                  <a:pt x="103" y="140"/>
                  <a:pt x="103" y="140"/>
                  <a:pt x="103" y="140"/>
                </a:cubicBezTo>
                <a:cubicBezTo>
                  <a:pt x="91" y="126"/>
                  <a:pt x="91" y="126"/>
                  <a:pt x="91" y="126"/>
                </a:cubicBezTo>
                <a:cubicBezTo>
                  <a:pt x="96" y="142"/>
                  <a:pt x="96" y="142"/>
                  <a:pt x="96" y="142"/>
                </a:cubicBezTo>
                <a:cubicBezTo>
                  <a:pt x="94" y="142"/>
                  <a:pt x="94" y="142"/>
                  <a:pt x="94" y="142"/>
                </a:cubicBezTo>
                <a:cubicBezTo>
                  <a:pt x="87" y="122"/>
                  <a:pt x="87" y="122"/>
                  <a:pt x="87" y="122"/>
                </a:cubicBezTo>
                <a:cubicBezTo>
                  <a:pt x="89" y="121"/>
                  <a:pt x="89" y="121"/>
                  <a:pt x="89" y="121"/>
                </a:cubicBezTo>
                <a:cubicBezTo>
                  <a:pt x="101" y="135"/>
                  <a:pt x="101" y="135"/>
                  <a:pt x="101" y="135"/>
                </a:cubicBezTo>
                <a:cubicBezTo>
                  <a:pt x="102" y="117"/>
                  <a:pt x="102" y="117"/>
                  <a:pt x="102" y="117"/>
                </a:cubicBezTo>
                <a:cubicBezTo>
                  <a:pt x="104" y="116"/>
                  <a:pt x="104" y="116"/>
                  <a:pt x="104" y="116"/>
                </a:cubicBezTo>
                <a:cubicBezTo>
                  <a:pt x="111" y="136"/>
                  <a:pt x="111" y="136"/>
                  <a:pt x="111" y="136"/>
                </a:cubicBezTo>
                <a:lnTo>
                  <a:pt x="109" y="137"/>
                </a:lnTo>
                <a:close/>
                <a:moveTo>
                  <a:pt x="126" y="130"/>
                </a:moveTo>
                <a:cubicBezTo>
                  <a:pt x="125" y="131"/>
                  <a:pt x="125" y="131"/>
                  <a:pt x="125" y="131"/>
                </a:cubicBezTo>
                <a:cubicBezTo>
                  <a:pt x="124" y="131"/>
                  <a:pt x="124" y="132"/>
                  <a:pt x="124" y="132"/>
                </a:cubicBezTo>
                <a:cubicBezTo>
                  <a:pt x="123" y="132"/>
                  <a:pt x="123" y="132"/>
                  <a:pt x="122" y="133"/>
                </a:cubicBezTo>
                <a:cubicBezTo>
                  <a:pt x="122" y="133"/>
                  <a:pt x="121" y="133"/>
                  <a:pt x="121" y="133"/>
                </a:cubicBezTo>
                <a:cubicBezTo>
                  <a:pt x="120" y="133"/>
                  <a:pt x="119" y="133"/>
                  <a:pt x="119" y="133"/>
                </a:cubicBezTo>
                <a:cubicBezTo>
                  <a:pt x="118" y="133"/>
                  <a:pt x="118" y="133"/>
                  <a:pt x="117" y="132"/>
                </a:cubicBezTo>
                <a:cubicBezTo>
                  <a:pt x="117" y="132"/>
                  <a:pt x="116" y="132"/>
                  <a:pt x="116" y="131"/>
                </a:cubicBezTo>
                <a:cubicBezTo>
                  <a:pt x="115" y="131"/>
                  <a:pt x="115" y="130"/>
                  <a:pt x="114" y="129"/>
                </a:cubicBezTo>
                <a:cubicBezTo>
                  <a:pt x="114" y="129"/>
                  <a:pt x="113" y="128"/>
                  <a:pt x="113" y="127"/>
                </a:cubicBezTo>
                <a:cubicBezTo>
                  <a:pt x="112" y="126"/>
                  <a:pt x="112" y="125"/>
                  <a:pt x="112" y="123"/>
                </a:cubicBezTo>
                <a:cubicBezTo>
                  <a:pt x="112" y="122"/>
                  <a:pt x="112" y="121"/>
                  <a:pt x="113" y="121"/>
                </a:cubicBezTo>
                <a:cubicBezTo>
                  <a:pt x="113" y="120"/>
                  <a:pt x="113" y="119"/>
                  <a:pt x="114" y="118"/>
                </a:cubicBezTo>
                <a:cubicBezTo>
                  <a:pt x="115" y="118"/>
                  <a:pt x="115" y="117"/>
                  <a:pt x="116" y="117"/>
                </a:cubicBezTo>
                <a:cubicBezTo>
                  <a:pt x="117" y="116"/>
                  <a:pt x="118" y="116"/>
                  <a:pt x="119" y="116"/>
                </a:cubicBezTo>
                <a:cubicBezTo>
                  <a:pt x="120" y="117"/>
                  <a:pt x="121" y="117"/>
                  <a:pt x="122" y="117"/>
                </a:cubicBezTo>
                <a:cubicBezTo>
                  <a:pt x="122" y="118"/>
                  <a:pt x="123" y="118"/>
                  <a:pt x="124" y="119"/>
                </a:cubicBezTo>
                <a:cubicBezTo>
                  <a:pt x="124" y="120"/>
                  <a:pt x="125" y="121"/>
                  <a:pt x="125" y="122"/>
                </a:cubicBezTo>
                <a:cubicBezTo>
                  <a:pt x="125" y="122"/>
                  <a:pt x="125" y="123"/>
                  <a:pt x="125" y="123"/>
                </a:cubicBezTo>
                <a:cubicBezTo>
                  <a:pt x="125" y="123"/>
                  <a:pt x="125" y="123"/>
                  <a:pt x="126" y="123"/>
                </a:cubicBezTo>
                <a:cubicBezTo>
                  <a:pt x="115" y="127"/>
                  <a:pt x="115" y="127"/>
                  <a:pt x="115" y="127"/>
                </a:cubicBezTo>
                <a:cubicBezTo>
                  <a:pt x="116" y="128"/>
                  <a:pt x="116" y="128"/>
                  <a:pt x="117" y="129"/>
                </a:cubicBezTo>
                <a:cubicBezTo>
                  <a:pt x="117" y="130"/>
                  <a:pt x="118" y="130"/>
                  <a:pt x="118" y="130"/>
                </a:cubicBezTo>
                <a:cubicBezTo>
                  <a:pt x="119" y="131"/>
                  <a:pt x="119" y="131"/>
                  <a:pt x="120" y="131"/>
                </a:cubicBezTo>
                <a:cubicBezTo>
                  <a:pt x="120" y="131"/>
                  <a:pt x="121" y="131"/>
                  <a:pt x="122" y="131"/>
                </a:cubicBezTo>
                <a:cubicBezTo>
                  <a:pt x="122" y="131"/>
                  <a:pt x="122" y="130"/>
                  <a:pt x="123" y="130"/>
                </a:cubicBezTo>
                <a:cubicBezTo>
                  <a:pt x="123" y="130"/>
                  <a:pt x="123" y="130"/>
                  <a:pt x="124" y="130"/>
                </a:cubicBezTo>
                <a:cubicBezTo>
                  <a:pt x="124" y="129"/>
                  <a:pt x="124" y="129"/>
                  <a:pt x="124" y="129"/>
                </a:cubicBezTo>
                <a:cubicBezTo>
                  <a:pt x="125" y="128"/>
                  <a:pt x="125" y="128"/>
                  <a:pt x="125" y="128"/>
                </a:cubicBezTo>
                <a:cubicBezTo>
                  <a:pt x="127" y="129"/>
                  <a:pt x="127" y="129"/>
                  <a:pt x="127" y="129"/>
                </a:cubicBezTo>
                <a:cubicBezTo>
                  <a:pt x="126" y="129"/>
                  <a:pt x="126" y="130"/>
                  <a:pt x="126" y="130"/>
                </a:cubicBezTo>
                <a:close/>
                <a:moveTo>
                  <a:pt x="142" y="125"/>
                </a:moveTo>
                <a:cubicBezTo>
                  <a:pt x="138" y="116"/>
                  <a:pt x="138" y="116"/>
                  <a:pt x="138" y="116"/>
                </a:cubicBezTo>
                <a:cubicBezTo>
                  <a:pt x="138" y="115"/>
                  <a:pt x="137" y="114"/>
                  <a:pt x="136" y="113"/>
                </a:cubicBezTo>
                <a:cubicBezTo>
                  <a:pt x="135" y="112"/>
                  <a:pt x="134" y="112"/>
                  <a:pt x="133" y="113"/>
                </a:cubicBezTo>
                <a:cubicBezTo>
                  <a:pt x="133" y="113"/>
                  <a:pt x="132" y="113"/>
                  <a:pt x="132" y="114"/>
                </a:cubicBezTo>
                <a:cubicBezTo>
                  <a:pt x="131" y="114"/>
                  <a:pt x="131" y="114"/>
                  <a:pt x="131" y="115"/>
                </a:cubicBezTo>
                <a:cubicBezTo>
                  <a:pt x="131" y="115"/>
                  <a:pt x="131" y="116"/>
                  <a:pt x="131" y="117"/>
                </a:cubicBezTo>
                <a:cubicBezTo>
                  <a:pt x="131" y="117"/>
                  <a:pt x="131" y="118"/>
                  <a:pt x="131" y="119"/>
                </a:cubicBezTo>
                <a:cubicBezTo>
                  <a:pt x="134" y="128"/>
                  <a:pt x="134" y="128"/>
                  <a:pt x="134" y="128"/>
                </a:cubicBezTo>
                <a:cubicBezTo>
                  <a:pt x="132" y="129"/>
                  <a:pt x="132" y="129"/>
                  <a:pt x="132" y="129"/>
                </a:cubicBezTo>
                <a:cubicBezTo>
                  <a:pt x="127" y="113"/>
                  <a:pt x="127" y="113"/>
                  <a:pt x="127" y="113"/>
                </a:cubicBezTo>
                <a:cubicBezTo>
                  <a:pt x="129" y="113"/>
                  <a:pt x="129" y="113"/>
                  <a:pt x="129" y="113"/>
                </a:cubicBezTo>
                <a:cubicBezTo>
                  <a:pt x="129" y="115"/>
                  <a:pt x="129" y="115"/>
                  <a:pt x="129" y="115"/>
                </a:cubicBezTo>
                <a:cubicBezTo>
                  <a:pt x="130" y="114"/>
                  <a:pt x="130" y="114"/>
                  <a:pt x="130" y="113"/>
                </a:cubicBezTo>
                <a:cubicBezTo>
                  <a:pt x="130" y="113"/>
                  <a:pt x="130" y="113"/>
                  <a:pt x="131" y="112"/>
                </a:cubicBezTo>
                <a:cubicBezTo>
                  <a:pt x="131" y="112"/>
                  <a:pt x="131" y="112"/>
                  <a:pt x="132" y="111"/>
                </a:cubicBezTo>
                <a:cubicBezTo>
                  <a:pt x="132" y="111"/>
                  <a:pt x="132" y="111"/>
                  <a:pt x="133" y="111"/>
                </a:cubicBezTo>
                <a:cubicBezTo>
                  <a:pt x="134" y="111"/>
                  <a:pt x="134" y="110"/>
                  <a:pt x="135" y="110"/>
                </a:cubicBezTo>
                <a:cubicBezTo>
                  <a:pt x="136" y="110"/>
                  <a:pt x="137" y="111"/>
                  <a:pt x="137" y="111"/>
                </a:cubicBezTo>
                <a:cubicBezTo>
                  <a:pt x="138" y="111"/>
                  <a:pt x="139" y="112"/>
                  <a:pt x="139" y="112"/>
                </a:cubicBezTo>
                <a:cubicBezTo>
                  <a:pt x="140" y="113"/>
                  <a:pt x="140" y="114"/>
                  <a:pt x="140" y="115"/>
                </a:cubicBezTo>
                <a:cubicBezTo>
                  <a:pt x="144" y="124"/>
                  <a:pt x="144" y="124"/>
                  <a:pt x="144" y="124"/>
                </a:cubicBezTo>
                <a:lnTo>
                  <a:pt x="142" y="125"/>
                </a:lnTo>
                <a:close/>
                <a:moveTo>
                  <a:pt x="160" y="118"/>
                </a:moveTo>
                <a:cubicBezTo>
                  <a:pt x="158" y="119"/>
                  <a:pt x="158" y="119"/>
                  <a:pt x="158" y="119"/>
                </a:cubicBezTo>
                <a:cubicBezTo>
                  <a:pt x="157" y="117"/>
                  <a:pt x="157" y="117"/>
                  <a:pt x="157" y="117"/>
                </a:cubicBezTo>
                <a:cubicBezTo>
                  <a:pt x="157" y="118"/>
                  <a:pt x="157" y="119"/>
                  <a:pt x="156" y="120"/>
                </a:cubicBezTo>
                <a:cubicBezTo>
                  <a:pt x="156" y="120"/>
                  <a:pt x="155" y="121"/>
                  <a:pt x="154" y="121"/>
                </a:cubicBezTo>
                <a:cubicBezTo>
                  <a:pt x="152" y="122"/>
                  <a:pt x="151" y="122"/>
                  <a:pt x="149" y="121"/>
                </a:cubicBezTo>
                <a:cubicBezTo>
                  <a:pt x="148" y="120"/>
                  <a:pt x="147" y="119"/>
                  <a:pt x="146" y="117"/>
                </a:cubicBezTo>
                <a:cubicBezTo>
                  <a:pt x="143" y="108"/>
                  <a:pt x="143" y="108"/>
                  <a:pt x="143" y="108"/>
                </a:cubicBezTo>
                <a:cubicBezTo>
                  <a:pt x="145" y="107"/>
                  <a:pt x="145" y="107"/>
                  <a:pt x="145" y="107"/>
                </a:cubicBezTo>
                <a:cubicBezTo>
                  <a:pt x="148" y="116"/>
                  <a:pt x="148" y="116"/>
                  <a:pt x="148" y="116"/>
                </a:cubicBezTo>
                <a:cubicBezTo>
                  <a:pt x="149" y="117"/>
                  <a:pt x="150" y="118"/>
                  <a:pt x="151" y="119"/>
                </a:cubicBezTo>
                <a:cubicBezTo>
                  <a:pt x="151" y="119"/>
                  <a:pt x="152" y="119"/>
                  <a:pt x="154" y="119"/>
                </a:cubicBezTo>
                <a:cubicBezTo>
                  <a:pt x="155" y="119"/>
                  <a:pt x="156" y="118"/>
                  <a:pt x="156" y="117"/>
                </a:cubicBezTo>
                <a:cubicBezTo>
                  <a:pt x="156" y="116"/>
                  <a:pt x="156" y="114"/>
                  <a:pt x="156" y="113"/>
                </a:cubicBezTo>
                <a:cubicBezTo>
                  <a:pt x="153" y="104"/>
                  <a:pt x="153" y="104"/>
                  <a:pt x="153" y="104"/>
                </a:cubicBezTo>
                <a:cubicBezTo>
                  <a:pt x="155" y="103"/>
                  <a:pt x="155" y="103"/>
                  <a:pt x="155" y="103"/>
                </a:cubicBezTo>
                <a:lnTo>
                  <a:pt x="160" y="118"/>
                </a:lnTo>
                <a:close/>
                <a:moveTo>
                  <a:pt x="245" y="123"/>
                </a:moveTo>
                <a:cubicBezTo>
                  <a:pt x="245" y="119"/>
                  <a:pt x="244" y="115"/>
                  <a:pt x="242" y="112"/>
                </a:cubicBezTo>
                <a:cubicBezTo>
                  <a:pt x="243" y="109"/>
                  <a:pt x="244" y="105"/>
                  <a:pt x="244" y="101"/>
                </a:cubicBezTo>
                <a:cubicBezTo>
                  <a:pt x="243" y="97"/>
                  <a:pt x="241" y="94"/>
                  <a:pt x="238" y="92"/>
                </a:cubicBezTo>
                <a:cubicBezTo>
                  <a:pt x="239" y="88"/>
                  <a:pt x="239" y="84"/>
                  <a:pt x="238" y="81"/>
                </a:cubicBezTo>
                <a:cubicBezTo>
                  <a:pt x="237" y="77"/>
                  <a:pt x="234" y="74"/>
                  <a:pt x="231" y="72"/>
                </a:cubicBezTo>
                <a:cubicBezTo>
                  <a:pt x="231" y="68"/>
                  <a:pt x="231" y="65"/>
                  <a:pt x="229" y="61"/>
                </a:cubicBezTo>
                <a:cubicBezTo>
                  <a:pt x="227" y="58"/>
                  <a:pt x="224" y="55"/>
                  <a:pt x="220" y="54"/>
                </a:cubicBezTo>
                <a:cubicBezTo>
                  <a:pt x="220" y="50"/>
                  <a:pt x="219" y="47"/>
                  <a:pt x="217" y="44"/>
                </a:cubicBezTo>
                <a:cubicBezTo>
                  <a:pt x="214" y="41"/>
                  <a:pt x="211" y="39"/>
                  <a:pt x="207" y="38"/>
                </a:cubicBezTo>
                <a:cubicBezTo>
                  <a:pt x="206" y="35"/>
                  <a:pt x="204" y="31"/>
                  <a:pt x="201" y="29"/>
                </a:cubicBezTo>
                <a:cubicBezTo>
                  <a:pt x="198" y="26"/>
                  <a:pt x="195" y="25"/>
                  <a:pt x="191" y="25"/>
                </a:cubicBezTo>
                <a:cubicBezTo>
                  <a:pt x="190" y="21"/>
                  <a:pt x="187" y="18"/>
                  <a:pt x="184" y="16"/>
                </a:cubicBezTo>
                <a:cubicBezTo>
                  <a:pt x="180" y="14"/>
                  <a:pt x="177" y="14"/>
                  <a:pt x="173" y="14"/>
                </a:cubicBezTo>
                <a:cubicBezTo>
                  <a:pt x="171" y="11"/>
                  <a:pt x="168" y="9"/>
                  <a:pt x="165" y="7"/>
                </a:cubicBezTo>
                <a:cubicBezTo>
                  <a:pt x="161" y="6"/>
                  <a:pt x="157" y="6"/>
                  <a:pt x="153" y="7"/>
                </a:cubicBezTo>
                <a:cubicBezTo>
                  <a:pt x="151" y="5"/>
                  <a:pt x="148" y="3"/>
                  <a:pt x="144" y="2"/>
                </a:cubicBezTo>
                <a:cubicBezTo>
                  <a:pt x="140" y="1"/>
                  <a:pt x="136" y="2"/>
                  <a:pt x="133" y="4"/>
                </a:cubicBezTo>
                <a:cubicBezTo>
                  <a:pt x="130" y="1"/>
                  <a:pt x="127" y="0"/>
                  <a:pt x="123" y="0"/>
                </a:cubicBezTo>
                <a:cubicBezTo>
                  <a:pt x="119" y="0"/>
                  <a:pt x="115" y="1"/>
                  <a:pt x="112" y="4"/>
                </a:cubicBezTo>
                <a:cubicBezTo>
                  <a:pt x="109" y="2"/>
                  <a:pt x="105" y="1"/>
                  <a:pt x="101" y="2"/>
                </a:cubicBezTo>
                <a:cubicBezTo>
                  <a:pt x="97" y="3"/>
                  <a:pt x="94" y="5"/>
                  <a:pt x="92" y="7"/>
                </a:cubicBezTo>
                <a:cubicBezTo>
                  <a:pt x="88" y="6"/>
                  <a:pt x="84" y="6"/>
                  <a:pt x="81" y="8"/>
                </a:cubicBezTo>
                <a:cubicBezTo>
                  <a:pt x="77" y="9"/>
                  <a:pt x="74" y="11"/>
                  <a:pt x="72" y="15"/>
                </a:cubicBezTo>
                <a:cubicBezTo>
                  <a:pt x="69" y="14"/>
                  <a:pt x="65" y="15"/>
                  <a:pt x="61" y="17"/>
                </a:cubicBezTo>
                <a:cubicBezTo>
                  <a:pt x="58" y="19"/>
                  <a:pt x="55" y="22"/>
                  <a:pt x="54" y="25"/>
                </a:cubicBezTo>
                <a:cubicBezTo>
                  <a:pt x="50" y="25"/>
                  <a:pt x="47" y="26"/>
                  <a:pt x="44" y="29"/>
                </a:cubicBezTo>
                <a:cubicBezTo>
                  <a:pt x="41" y="31"/>
                  <a:pt x="39" y="35"/>
                  <a:pt x="38" y="38"/>
                </a:cubicBezTo>
                <a:cubicBezTo>
                  <a:pt x="35" y="39"/>
                  <a:pt x="31" y="41"/>
                  <a:pt x="29" y="44"/>
                </a:cubicBezTo>
                <a:cubicBezTo>
                  <a:pt x="26" y="47"/>
                  <a:pt x="25" y="51"/>
                  <a:pt x="25" y="54"/>
                </a:cubicBezTo>
                <a:cubicBezTo>
                  <a:pt x="21" y="56"/>
                  <a:pt x="18" y="58"/>
                  <a:pt x="16" y="62"/>
                </a:cubicBezTo>
                <a:cubicBezTo>
                  <a:pt x="14" y="65"/>
                  <a:pt x="14" y="69"/>
                  <a:pt x="15" y="72"/>
                </a:cubicBezTo>
                <a:cubicBezTo>
                  <a:pt x="11" y="74"/>
                  <a:pt x="9" y="77"/>
                  <a:pt x="7" y="81"/>
                </a:cubicBezTo>
                <a:cubicBezTo>
                  <a:pt x="6" y="85"/>
                  <a:pt x="6" y="89"/>
                  <a:pt x="7" y="92"/>
                </a:cubicBezTo>
                <a:cubicBezTo>
                  <a:pt x="5" y="94"/>
                  <a:pt x="3" y="98"/>
                  <a:pt x="2" y="102"/>
                </a:cubicBezTo>
                <a:cubicBezTo>
                  <a:pt x="1" y="106"/>
                  <a:pt x="2" y="109"/>
                  <a:pt x="4" y="113"/>
                </a:cubicBezTo>
                <a:cubicBezTo>
                  <a:pt x="2" y="115"/>
                  <a:pt x="0" y="119"/>
                  <a:pt x="0" y="123"/>
                </a:cubicBezTo>
                <a:cubicBezTo>
                  <a:pt x="0" y="127"/>
                  <a:pt x="2" y="131"/>
                  <a:pt x="4" y="133"/>
                </a:cubicBezTo>
                <a:cubicBezTo>
                  <a:pt x="2" y="137"/>
                  <a:pt x="1" y="140"/>
                  <a:pt x="2" y="144"/>
                </a:cubicBezTo>
                <a:cubicBezTo>
                  <a:pt x="3" y="148"/>
                  <a:pt x="5" y="151"/>
                  <a:pt x="8" y="154"/>
                </a:cubicBezTo>
                <a:cubicBezTo>
                  <a:pt x="6" y="157"/>
                  <a:pt x="6" y="161"/>
                  <a:pt x="8" y="165"/>
                </a:cubicBezTo>
                <a:cubicBezTo>
                  <a:pt x="9" y="169"/>
                  <a:pt x="12" y="172"/>
                  <a:pt x="15" y="173"/>
                </a:cubicBezTo>
                <a:cubicBezTo>
                  <a:pt x="14" y="177"/>
                  <a:pt x="15" y="181"/>
                  <a:pt x="17" y="184"/>
                </a:cubicBezTo>
                <a:cubicBezTo>
                  <a:pt x="19" y="188"/>
                  <a:pt x="22" y="190"/>
                  <a:pt x="25" y="191"/>
                </a:cubicBezTo>
                <a:cubicBezTo>
                  <a:pt x="25" y="195"/>
                  <a:pt x="26" y="199"/>
                  <a:pt x="29" y="202"/>
                </a:cubicBezTo>
                <a:cubicBezTo>
                  <a:pt x="31" y="205"/>
                  <a:pt x="35" y="207"/>
                  <a:pt x="39" y="207"/>
                </a:cubicBezTo>
                <a:cubicBezTo>
                  <a:pt x="39" y="211"/>
                  <a:pt x="41" y="214"/>
                  <a:pt x="44" y="217"/>
                </a:cubicBezTo>
                <a:cubicBezTo>
                  <a:pt x="47" y="219"/>
                  <a:pt x="51" y="221"/>
                  <a:pt x="55" y="221"/>
                </a:cubicBezTo>
                <a:cubicBezTo>
                  <a:pt x="56" y="224"/>
                  <a:pt x="58" y="227"/>
                  <a:pt x="62" y="229"/>
                </a:cubicBezTo>
                <a:cubicBezTo>
                  <a:pt x="65" y="231"/>
                  <a:pt x="69" y="232"/>
                  <a:pt x="73" y="231"/>
                </a:cubicBezTo>
                <a:cubicBezTo>
                  <a:pt x="74" y="234"/>
                  <a:pt x="77" y="237"/>
                  <a:pt x="81" y="238"/>
                </a:cubicBezTo>
                <a:cubicBezTo>
                  <a:pt x="85" y="239"/>
                  <a:pt x="89" y="239"/>
                  <a:pt x="92" y="238"/>
                </a:cubicBezTo>
                <a:cubicBezTo>
                  <a:pt x="94" y="241"/>
                  <a:pt x="98" y="243"/>
                  <a:pt x="102" y="244"/>
                </a:cubicBezTo>
                <a:cubicBezTo>
                  <a:pt x="106" y="244"/>
                  <a:pt x="109" y="243"/>
                  <a:pt x="113" y="242"/>
                </a:cubicBezTo>
                <a:cubicBezTo>
                  <a:pt x="115" y="244"/>
                  <a:pt x="119" y="245"/>
                  <a:pt x="123" y="245"/>
                </a:cubicBezTo>
                <a:cubicBezTo>
                  <a:pt x="127" y="245"/>
                  <a:pt x="131" y="244"/>
                  <a:pt x="133" y="242"/>
                </a:cubicBezTo>
                <a:cubicBezTo>
                  <a:pt x="137" y="243"/>
                  <a:pt x="140" y="244"/>
                  <a:pt x="144" y="243"/>
                </a:cubicBezTo>
                <a:cubicBezTo>
                  <a:pt x="148" y="243"/>
                  <a:pt x="152" y="241"/>
                  <a:pt x="154" y="238"/>
                </a:cubicBezTo>
                <a:cubicBezTo>
                  <a:pt x="157" y="239"/>
                  <a:pt x="161" y="239"/>
                  <a:pt x="165" y="238"/>
                </a:cubicBezTo>
                <a:cubicBezTo>
                  <a:pt x="169" y="237"/>
                  <a:pt x="172" y="234"/>
                  <a:pt x="173" y="231"/>
                </a:cubicBezTo>
                <a:cubicBezTo>
                  <a:pt x="177" y="231"/>
                  <a:pt x="181" y="231"/>
                  <a:pt x="184" y="229"/>
                </a:cubicBezTo>
                <a:cubicBezTo>
                  <a:pt x="188" y="227"/>
                  <a:pt x="190" y="224"/>
                  <a:pt x="191" y="220"/>
                </a:cubicBezTo>
                <a:cubicBezTo>
                  <a:pt x="195" y="220"/>
                  <a:pt x="199" y="219"/>
                  <a:pt x="202" y="217"/>
                </a:cubicBezTo>
                <a:cubicBezTo>
                  <a:pt x="205" y="214"/>
                  <a:pt x="207" y="211"/>
                  <a:pt x="207" y="207"/>
                </a:cubicBezTo>
                <a:cubicBezTo>
                  <a:pt x="211" y="206"/>
                  <a:pt x="214" y="204"/>
                  <a:pt x="217" y="201"/>
                </a:cubicBezTo>
                <a:cubicBezTo>
                  <a:pt x="219" y="198"/>
                  <a:pt x="221" y="195"/>
                  <a:pt x="221" y="191"/>
                </a:cubicBezTo>
                <a:cubicBezTo>
                  <a:pt x="224" y="190"/>
                  <a:pt x="227" y="187"/>
                  <a:pt x="229" y="184"/>
                </a:cubicBezTo>
                <a:cubicBezTo>
                  <a:pt x="231" y="180"/>
                  <a:pt x="232" y="177"/>
                  <a:pt x="231" y="173"/>
                </a:cubicBezTo>
                <a:cubicBezTo>
                  <a:pt x="234" y="171"/>
                  <a:pt x="237" y="168"/>
                  <a:pt x="238" y="164"/>
                </a:cubicBezTo>
                <a:cubicBezTo>
                  <a:pt x="239" y="161"/>
                  <a:pt x="239" y="157"/>
                  <a:pt x="238" y="153"/>
                </a:cubicBezTo>
                <a:cubicBezTo>
                  <a:pt x="241" y="151"/>
                  <a:pt x="243" y="148"/>
                  <a:pt x="244" y="144"/>
                </a:cubicBezTo>
                <a:cubicBezTo>
                  <a:pt x="244" y="140"/>
                  <a:pt x="244" y="136"/>
                  <a:pt x="242" y="133"/>
                </a:cubicBezTo>
                <a:cubicBezTo>
                  <a:pt x="244" y="130"/>
                  <a:pt x="245" y="126"/>
                  <a:pt x="245" y="123"/>
                </a:cubicBezTo>
                <a:close/>
                <a:moveTo>
                  <a:pt x="240" y="143"/>
                </a:moveTo>
                <a:cubicBezTo>
                  <a:pt x="239" y="147"/>
                  <a:pt x="237" y="150"/>
                  <a:pt x="235" y="152"/>
                </a:cubicBezTo>
                <a:cubicBezTo>
                  <a:pt x="236" y="156"/>
                  <a:pt x="236" y="160"/>
                  <a:pt x="235" y="163"/>
                </a:cubicBezTo>
                <a:cubicBezTo>
                  <a:pt x="233" y="167"/>
                  <a:pt x="231" y="170"/>
                  <a:pt x="228" y="171"/>
                </a:cubicBezTo>
                <a:cubicBezTo>
                  <a:pt x="228" y="175"/>
                  <a:pt x="228" y="179"/>
                  <a:pt x="226" y="182"/>
                </a:cubicBezTo>
                <a:cubicBezTo>
                  <a:pt x="224" y="185"/>
                  <a:pt x="221" y="188"/>
                  <a:pt x="218" y="189"/>
                </a:cubicBezTo>
                <a:cubicBezTo>
                  <a:pt x="218" y="192"/>
                  <a:pt x="216" y="196"/>
                  <a:pt x="214" y="199"/>
                </a:cubicBezTo>
                <a:cubicBezTo>
                  <a:pt x="212" y="202"/>
                  <a:pt x="208" y="204"/>
                  <a:pt x="205" y="204"/>
                </a:cubicBezTo>
                <a:cubicBezTo>
                  <a:pt x="204" y="208"/>
                  <a:pt x="202" y="211"/>
                  <a:pt x="199" y="214"/>
                </a:cubicBezTo>
                <a:cubicBezTo>
                  <a:pt x="196" y="216"/>
                  <a:pt x="193" y="217"/>
                  <a:pt x="189" y="217"/>
                </a:cubicBezTo>
                <a:cubicBezTo>
                  <a:pt x="188" y="221"/>
                  <a:pt x="186" y="224"/>
                  <a:pt x="182" y="226"/>
                </a:cubicBezTo>
                <a:cubicBezTo>
                  <a:pt x="179" y="228"/>
                  <a:pt x="175" y="228"/>
                  <a:pt x="172" y="227"/>
                </a:cubicBezTo>
                <a:cubicBezTo>
                  <a:pt x="170" y="231"/>
                  <a:pt x="167" y="233"/>
                  <a:pt x="164" y="234"/>
                </a:cubicBezTo>
                <a:cubicBezTo>
                  <a:pt x="160" y="236"/>
                  <a:pt x="156" y="236"/>
                  <a:pt x="153" y="234"/>
                </a:cubicBezTo>
                <a:cubicBezTo>
                  <a:pt x="151" y="237"/>
                  <a:pt x="147" y="239"/>
                  <a:pt x="144" y="240"/>
                </a:cubicBezTo>
                <a:cubicBezTo>
                  <a:pt x="140" y="240"/>
                  <a:pt x="136" y="240"/>
                  <a:pt x="133" y="238"/>
                </a:cubicBezTo>
                <a:cubicBezTo>
                  <a:pt x="130" y="240"/>
                  <a:pt x="127" y="242"/>
                  <a:pt x="123" y="242"/>
                </a:cubicBezTo>
                <a:cubicBezTo>
                  <a:pt x="119" y="242"/>
                  <a:pt x="116" y="240"/>
                  <a:pt x="113" y="238"/>
                </a:cubicBezTo>
                <a:cubicBezTo>
                  <a:pt x="110" y="240"/>
                  <a:pt x="106" y="241"/>
                  <a:pt x="102" y="240"/>
                </a:cubicBezTo>
                <a:cubicBezTo>
                  <a:pt x="99" y="239"/>
                  <a:pt x="95" y="237"/>
                  <a:pt x="93" y="235"/>
                </a:cubicBezTo>
                <a:cubicBezTo>
                  <a:pt x="90" y="236"/>
                  <a:pt x="86" y="236"/>
                  <a:pt x="82" y="235"/>
                </a:cubicBezTo>
                <a:cubicBezTo>
                  <a:pt x="79" y="233"/>
                  <a:pt x="76" y="231"/>
                  <a:pt x="74" y="228"/>
                </a:cubicBezTo>
                <a:cubicBezTo>
                  <a:pt x="71" y="228"/>
                  <a:pt x="67" y="228"/>
                  <a:pt x="63" y="226"/>
                </a:cubicBezTo>
                <a:cubicBezTo>
                  <a:pt x="60" y="224"/>
                  <a:pt x="58" y="221"/>
                  <a:pt x="57" y="218"/>
                </a:cubicBezTo>
                <a:cubicBezTo>
                  <a:pt x="53" y="218"/>
                  <a:pt x="49" y="216"/>
                  <a:pt x="46" y="214"/>
                </a:cubicBezTo>
                <a:cubicBezTo>
                  <a:pt x="44" y="211"/>
                  <a:pt x="42" y="208"/>
                  <a:pt x="41" y="205"/>
                </a:cubicBezTo>
                <a:cubicBezTo>
                  <a:pt x="38" y="204"/>
                  <a:pt x="34" y="202"/>
                  <a:pt x="32" y="199"/>
                </a:cubicBezTo>
                <a:cubicBezTo>
                  <a:pt x="29" y="196"/>
                  <a:pt x="28" y="193"/>
                  <a:pt x="28" y="189"/>
                </a:cubicBezTo>
                <a:cubicBezTo>
                  <a:pt x="25" y="188"/>
                  <a:pt x="22" y="186"/>
                  <a:pt x="20" y="182"/>
                </a:cubicBezTo>
                <a:cubicBezTo>
                  <a:pt x="18" y="179"/>
                  <a:pt x="17" y="175"/>
                  <a:pt x="18" y="172"/>
                </a:cubicBezTo>
                <a:cubicBezTo>
                  <a:pt x="15" y="170"/>
                  <a:pt x="12" y="167"/>
                  <a:pt x="11" y="164"/>
                </a:cubicBezTo>
                <a:cubicBezTo>
                  <a:pt x="10" y="160"/>
                  <a:pt x="10" y="156"/>
                  <a:pt x="11" y="153"/>
                </a:cubicBezTo>
                <a:cubicBezTo>
                  <a:pt x="8" y="151"/>
                  <a:pt x="6" y="147"/>
                  <a:pt x="6" y="144"/>
                </a:cubicBezTo>
                <a:cubicBezTo>
                  <a:pt x="5" y="140"/>
                  <a:pt x="6" y="136"/>
                  <a:pt x="8" y="133"/>
                </a:cubicBezTo>
                <a:cubicBezTo>
                  <a:pt x="5" y="130"/>
                  <a:pt x="4" y="127"/>
                  <a:pt x="4" y="123"/>
                </a:cubicBezTo>
                <a:cubicBezTo>
                  <a:pt x="4" y="119"/>
                  <a:pt x="5" y="116"/>
                  <a:pt x="8" y="113"/>
                </a:cubicBezTo>
                <a:cubicBezTo>
                  <a:pt x="6" y="110"/>
                  <a:pt x="5" y="106"/>
                  <a:pt x="6" y="102"/>
                </a:cubicBezTo>
                <a:cubicBezTo>
                  <a:pt x="6" y="98"/>
                  <a:pt x="8" y="95"/>
                  <a:pt x="11" y="93"/>
                </a:cubicBezTo>
                <a:cubicBezTo>
                  <a:pt x="10" y="90"/>
                  <a:pt x="10" y="86"/>
                  <a:pt x="11" y="82"/>
                </a:cubicBezTo>
                <a:cubicBezTo>
                  <a:pt x="12" y="79"/>
                  <a:pt x="15" y="76"/>
                  <a:pt x="18" y="74"/>
                </a:cubicBezTo>
                <a:cubicBezTo>
                  <a:pt x="17" y="70"/>
                  <a:pt x="18" y="67"/>
                  <a:pt x="20" y="63"/>
                </a:cubicBezTo>
                <a:cubicBezTo>
                  <a:pt x="22" y="60"/>
                  <a:pt x="25" y="58"/>
                  <a:pt x="28" y="57"/>
                </a:cubicBezTo>
                <a:cubicBezTo>
                  <a:pt x="28" y="53"/>
                  <a:pt x="29" y="49"/>
                  <a:pt x="32" y="46"/>
                </a:cubicBezTo>
                <a:cubicBezTo>
                  <a:pt x="34" y="43"/>
                  <a:pt x="37" y="42"/>
                  <a:pt x="41" y="41"/>
                </a:cubicBezTo>
                <a:cubicBezTo>
                  <a:pt x="41" y="38"/>
                  <a:pt x="43" y="34"/>
                  <a:pt x="46" y="32"/>
                </a:cubicBezTo>
                <a:cubicBezTo>
                  <a:pt x="49" y="29"/>
                  <a:pt x="53" y="28"/>
                  <a:pt x="56" y="28"/>
                </a:cubicBezTo>
                <a:cubicBezTo>
                  <a:pt x="57" y="25"/>
                  <a:pt x="60" y="22"/>
                  <a:pt x="63" y="20"/>
                </a:cubicBezTo>
                <a:cubicBezTo>
                  <a:pt x="66" y="18"/>
                  <a:pt x="70" y="17"/>
                  <a:pt x="74" y="18"/>
                </a:cubicBezTo>
                <a:cubicBezTo>
                  <a:pt x="75" y="15"/>
                  <a:pt x="78" y="12"/>
                  <a:pt x="82" y="11"/>
                </a:cubicBezTo>
                <a:cubicBezTo>
                  <a:pt x="86" y="10"/>
                  <a:pt x="89" y="10"/>
                  <a:pt x="93" y="11"/>
                </a:cubicBezTo>
                <a:cubicBezTo>
                  <a:pt x="95" y="8"/>
                  <a:pt x="98" y="6"/>
                  <a:pt x="102" y="6"/>
                </a:cubicBezTo>
                <a:cubicBezTo>
                  <a:pt x="106" y="5"/>
                  <a:pt x="109" y="6"/>
                  <a:pt x="112" y="7"/>
                </a:cubicBezTo>
                <a:cubicBezTo>
                  <a:pt x="115" y="5"/>
                  <a:pt x="119" y="4"/>
                  <a:pt x="123" y="4"/>
                </a:cubicBezTo>
                <a:cubicBezTo>
                  <a:pt x="126" y="4"/>
                  <a:pt x="130" y="5"/>
                  <a:pt x="133" y="7"/>
                </a:cubicBezTo>
                <a:cubicBezTo>
                  <a:pt x="136" y="6"/>
                  <a:pt x="139" y="5"/>
                  <a:pt x="143" y="6"/>
                </a:cubicBezTo>
                <a:cubicBezTo>
                  <a:pt x="147" y="6"/>
                  <a:pt x="150" y="8"/>
                  <a:pt x="153" y="11"/>
                </a:cubicBezTo>
                <a:cubicBezTo>
                  <a:pt x="156" y="10"/>
                  <a:pt x="160" y="10"/>
                  <a:pt x="163" y="11"/>
                </a:cubicBezTo>
                <a:cubicBezTo>
                  <a:pt x="167" y="12"/>
                  <a:pt x="170" y="15"/>
                  <a:pt x="171" y="18"/>
                </a:cubicBezTo>
                <a:cubicBezTo>
                  <a:pt x="175" y="17"/>
                  <a:pt x="179" y="18"/>
                  <a:pt x="182" y="20"/>
                </a:cubicBezTo>
                <a:cubicBezTo>
                  <a:pt x="185" y="22"/>
                  <a:pt x="188" y="24"/>
                  <a:pt x="189" y="28"/>
                </a:cubicBezTo>
                <a:cubicBezTo>
                  <a:pt x="193" y="28"/>
                  <a:pt x="196" y="29"/>
                  <a:pt x="199" y="31"/>
                </a:cubicBezTo>
                <a:cubicBezTo>
                  <a:pt x="202" y="34"/>
                  <a:pt x="204" y="37"/>
                  <a:pt x="204" y="41"/>
                </a:cubicBezTo>
                <a:cubicBezTo>
                  <a:pt x="208" y="41"/>
                  <a:pt x="211" y="43"/>
                  <a:pt x="214" y="46"/>
                </a:cubicBezTo>
                <a:cubicBezTo>
                  <a:pt x="216" y="49"/>
                  <a:pt x="217" y="53"/>
                  <a:pt x="217" y="56"/>
                </a:cubicBezTo>
                <a:cubicBezTo>
                  <a:pt x="221" y="57"/>
                  <a:pt x="224" y="60"/>
                  <a:pt x="226" y="63"/>
                </a:cubicBezTo>
                <a:cubicBezTo>
                  <a:pt x="228" y="66"/>
                  <a:pt x="228" y="70"/>
                  <a:pt x="228" y="74"/>
                </a:cubicBezTo>
                <a:cubicBezTo>
                  <a:pt x="231" y="75"/>
                  <a:pt x="233" y="78"/>
                  <a:pt x="234" y="82"/>
                </a:cubicBezTo>
                <a:cubicBezTo>
                  <a:pt x="236" y="85"/>
                  <a:pt x="236" y="89"/>
                  <a:pt x="234" y="93"/>
                </a:cubicBezTo>
                <a:cubicBezTo>
                  <a:pt x="237" y="95"/>
                  <a:pt x="239" y="98"/>
                  <a:pt x="240" y="102"/>
                </a:cubicBezTo>
                <a:cubicBezTo>
                  <a:pt x="241" y="106"/>
                  <a:pt x="240" y="109"/>
                  <a:pt x="238" y="112"/>
                </a:cubicBezTo>
                <a:cubicBezTo>
                  <a:pt x="240" y="115"/>
                  <a:pt x="242" y="119"/>
                  <a:pt x="242" y="123"/>
                </a:cubicBezTo>
                <a:cubicBezTo>
                  <a:pt x="242" y="126"/>
                  <a:pt x="240" y="130"/>
                  <a:pt x="238" y="133"/>
                </a:cubicBezTo>
                <a:cubicBezTo>
                  <a:pt x="240" y="136"/>
                  <a:pt x="241" y="139"/>
                  <a:pt x="240" y="143"/>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584365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3303"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2" name="Rectangle 51"/>
          <p:cNvSpPr/>
          <p:nvPr/>
        </p:nvSpPr>
        <p:spPr bwMode="auto">
          <a:xfrm>
            <a:off x="449450" y="5044629"/>
            <a:ext cx="5943600" cy="4284000"/>
          </a:xfrm>
          <a:prstGeom prst="rect">
            <a:avLst/>
          </a:prstGeom>
          <a:noFill/>
          <a:ln w="127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6" name="Title 5"/>
          <p:cNvSpPr>
            <a:spLocks noGrp="1"/>
          </p:cNvSpPr>
          <p:nvPr>
            <p:ph type="title"/>
          </p:nvPr>
        </p:nvSpPr>
        <p:spPr>
          <a:xfrm>
            <a:off x="555782" y="502492"/>
            <a:ext cx="5750756" cy="984996"/>
          </a:xfrm>
        </p:spPr>
        <p:txBody>
          <a:bodyPr anchor="t">
            <a:normAutofit fontScale="90000"/>
          </a:bodyPr>
          <a:lstStyle/>
          <a:p>
            <a:r>
              <a:rPr lang="en-US" sz="2200" dirty="0">
                <a:latin typeface="Arial" panose="020B0604020202020204" pitchFamily="34" charset="0"/>
                <a:cs typeface="Arial" panose="020B0604020202020204" pitchFamily="34" charset="0"/>
              </a:rPr>
              <a:t>Investor’s guide and business development</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Financial incentives </a:t>
            </a:r>
            <a:r>
              <a:rPr lang="en-US" sz="2200" dirty="0">
                <a:solidFill>
                  <a:schemeClr val="accent2"/>
                </a:solidFill>
                <a:latin typeface="Arial" panose="020B0604020202020204" pitchFamily="34" charset="0"/>
                <a:cs typeface="Arial" panose="020B0604020202020204" pitchFamily="34" charset="0"/>
              </a:rPr>
              <a:t>schemes</a:t>
            </a:r>
            <a:endParaRPr lang="pt-PT" sz="2200" dirty="0">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9274" y="1868696"/>
            <a:ext cx="5658387" cy="974150"/>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it-IT" sz="1100" kern="0" dirty="0" smtClean="0">
                <a:latin typeface="Arial" panose="020B0604020202020204" pitchFamily="34" charset="0"/>
                <a:cs typeface="Arial" panose="020B0604020202020204" pitchFamily="34" charset="0"/>
              </a:rPr>
              <a:t>Innovation financial </a:t>
            </a:r>
            <a:r>
              <a:rPr lang="it-IT" sz="1100" kern="0" dirty="0">
                <a:latin typeface="Arial" panose="020B0604020202020204" pitchFamily="34" charset="0"/>
                <a:cs typeface="Arial" panose="020B0604020202020204" pitchFamily="34" charset="0"/>
              </a:rPr>
              <a:t>Incentive - "SI Inovação"  - </a:t>
            </a:r>
            <a:r>
              <a:rPr lang="en-US" sz="1100" kern="0" dirty="0">
                <a:latin typeface="Arial" panose="020B0604020202020204" pitchFamily="34" charset="0"/>
                <a:cs typeface="Arial" panose="020B0604020202020204" pitchFamily="34" charset="0"/>
              </a:rPr>
              <a:t>Capital expenditure and HR training </a:t>
            </a:r>
            <a:r>
              <a:rPr lang="en-US" sz="1100" kern="0" dirty="0" smtClean="0">
                <a:latin typeface="Arial" panose="020B0604020202020204" pitchFamily="34" charset="0"/>
                <a:cs typeface="Arial" panose="020B0604020202020204" pitchFamily="34" charset="0"/>
              </a:rPr>
              <a:t>expenditures</a:t>
            </a:r>
            <a:endParaRPr lang="it-IT" sz="1100" kern="0" dirty="0">
              <a:latin typeface="Arial" panose="020B0604020202020204" pitchFamily="34" charset="0"/>
              <a:cs typeface="Arial" panose="020B0604020202020204" pitchFamily="34" charset="0"/>
            </a:endParaRPr>
          </a:p>
          <a:p>
            <a:pPr lvl="1" algn="just"/>
            <a:endParaRPr lang="en-US" b="1" kern="0" dirty="0" smtClean="0">
              <a:latin typeface="Arial" panose="020B0604020202020204" pitchFamily="34" charset="0"/>
              <a:cs typeface="Arial" panose="020B0604020202020204" pitchFamily="34" charset="0"/>
            </a:endParaRPr>
          </a:p>
          <a:p>
            <a:pPr lvl="1" algn="just"/>
            <a:r>
              <a:rPr lang="en-US" kern="0" dirty="0" smtClean="0">
                <a:latin typeface="Arial" panose="020B0604020202020204" pitchFamily="34" charset="0"/>
                <a:cs typeface="Arial" panose="020B0604020202020204" pitchFamily="34" charset="0"/>
              </a:rPr>
              <a:t>Investment projects in productive innovation which comprise the production of new goods and services or the implementation of new technological, organizational or market innovation processes.</a:t>
            </a:r>
            <a:endParaRPr lang="en-US" sz="900"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69</a:t>
            </a:fld>
            <a:endParaRPr lang="en-US" dirty="0"/>
          </a:p>
        </p:txBody>
      </p:sp>
      <p:grpSp>
        <p:nvGrpSpPr>
          <p:cNvPr id="4" name="Group 3"/>
          <p:cNvGrpSpPr/>
          <p:nvPr/>
        </p:nvGrpSpPr>
        <p:grpSpPr>
          <a:xfrm>
            <a:off x="555782" y="2325099"/>
            <a:ext cx="5743953" cy="517747"/>
            <a:chOff x="549274" y="2513872"/>
            <a:chExt cx="5658387" cy="741612"/>
          </a:xfrm>
        </p:grpSpPr>
        <p:sp>
          <p:nvSpPr>
            <p:cNvPr id="10" name="Rectangle 9"/>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12" name="TextBox 11"/>
            <p:cNvSpPr txBox="1"/>
            <p:nvPr/>
          </p:nvSpPr>
          <p:spPr>
            <a:xfrm>
              <a:off x="690663" y="2513872"/>
              <a:ext cx="993518" cy="221529"/>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Covered activities</a:t>
              </a:r>
            </a:p>
          </p:txBody>
        </p:sp>
      </p:grpSp>
      <p:grpSp>
        <p:nvGrpSpPr>
          <p:cNvPr id="14" name="Group 13"/>
          <p:cNvGrpSpPr/>
          <p:nvPr/>
        </p:nvGrpSpPr>
        <p:grpSpPr>
          <a:xfrm>
            <a:off x="555782" y="2974109"/>
            <a:ext cx="2778661" cy="1125090"/>
            <a:chOff x="549274" y="2606258"/>
            <a:chExt cx="5658387" cy="649226"/>
          </a:xfrm>
        </p:grpSpPr>
        <p:sp>
          <p:nvSpPr>
            <p:cNvPr id="15" name="Rectangle 14"/>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16" name="TextBox 15"/>
            <p:cNvSpPr txBox="1"/>
            <p:nvPr/>
          </p:nvSpPr>
          <p:spPr>
            <a:xfrm>
              <a:off x="837195" y="2606258"/>
              <a:ext cx="2149248" cy="89244"/>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Assessment basis</a:t>
              </a:r>
            </a:p>
          </p:txBody>
        </p:sp>
      </p:grpSp>
      <p:sp>
        <p:nvSpPr>
          <p:cNvPr id="21" name="Text Placeholder 6"/>
          <p:cNvSpPr txBox="1">
            <a:spLocks/>
          </p:cNvSpPr>
          <p:nvPr/>
        </p:nvSpPr>
        <p:spPr>
          <a:xfrm>
            <a:off x="549274" y="3133419"/>
            <a:ext cx="2779217" cy="965780"/>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0" lvl="1" indent="0" algn="just"/>
            <a:r>
              <a:rPr lang="en-US" kern="0" dirty="0" smtClean="0">
                <a:latin typeface="Arial" panose="020B0604020202020204" pitchFamily="34" charset="0"/>
                <a:cs typeface="Arial" panose="020B0604020202020204" pitchFamily="34" charset="0"/>
              </a:rPr>
              <a:t>Acquisition </a:t>
            </a:r>
            <a:r>
              <a:rPr lang="en-US" kern="0" dirty="0">
                <a:latin typeface="Arial" panose="020B0604020202020204" pitchFamily="34" charset="0"/>
                <a:cs typeface="Arial" panose="020B0604020202020204" pitchFamily="34" charset="0"/>
              </a:rPr>
              <a:t>of machinery and equipment directly related to the development of the </a:t>
            </a:r>
            <a:r>
              <a:rPr lang="en-US" kern="0" dirty="0" smtClean="0">
                <a:latin typeface="Arial" panose="020B0604020202020204" pitchFamily="34" charset="0"/>
                <a:cs typeface="Arial" panose="020B0604020202020204" pitchFamily="34" charset="0"/>
              </a:rPr>
              <a:t>project or intangible assets;</a:t>
            </a:r>
          </a:p>
          <a:p>
            <a:pPr marL="0" lvl="1" indent="0" algn="just"/>
            <a:r>
              <a:rPr lang="en-US" kern="0" dirty="0">
                <a:latin typeface="Arial" panose="020B0604020202020204" pitchFamily="34" charset="0"/>
                <a:cs typeface="Arial" panose="020B0604020202020204" pitchFamily="34" charset="0"/>
              </a:rPr>
              <a:t>Estimated salary cost resulting from the net creation of highly qualified jobs, as a result of the initial </a:t>
            </a:r>
            <a:r>
              <a:rPr lang="en-US" kern="0" dirty="0" smtClean="0">
                <a:latin typeface="Arial" panose="020B0604020202020204" pitchFamily="34" charset="0"/>
                <a:cs typeface="Arial" panose="020B0604020202020204" pitchFamily="34" charset="0"/>
              </a:rPr>
              <a:t>investment.</a:t>
            </a: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23" name="Text Placeholder 6"/>
          <p:cNvSpPr txBox="1">
            <a:spLocks/>
          </p:cNvSpPr>
          <p:nvPr/>
        </p:nvSpPr>
        <p:spPr>
          <a:xfrm>
            <a:off x="3421470" y="3128765"/>
            <a:ext cx="2885068" cy="970433"/>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kern="0" dirty="0">
                <a:latin typeface="Arial" panose="020B0604020202020204" pitchFamily="34" charset="0"/>
                <a:cs typeface="Arial" panose="020B0604020202020204" pitchFamily="34" charset="0"/>
              </a:rPr>
              <a:t>Refundable cash grant that can be converted to a non-refundable cash grant up to maximum of 50%, depending on the good implementation and success of the project. Expenses related to training can always benefit from a 50% non-refundable incentive</a:t>
            </a:r>
            <a:r>
              <a:rPr lang="en-US" kern="0" dirty="0" smtClean="0">
                <a:latin typeface="Arial" panose="020B0604020202020204" pitchFamily="34" charset="0"/>
                <a:cs typeface="Arial" panose="020B0604020202020204" pitchFamily="34" charset="0"/>
              </a:rPr>
              <a:t>.</a:t>
            </a: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grpSp>
        <p:nvGrpSpPr>
          <p:cNvPr id="24" name="Group 23"/>
          <p:cNvGrpSpPr/>
          <p:nvPr/>
        </p:nvGrpSpPr>
        <p:grpSpPr>
          <a:xfrm>
            <a:off x="3435508" y="2974109"/>
            <a:ext cx="2871030" cy="1125090"/>
            <a:chOff x="549274" y="2606258"/>
            <a:chExt cx="5658387" cy="649226"/>
          </a:xfrm>
        </p:grpSpPr>
        <p:sp>
          <p:nvSpPr>
            <p:cNvPr id="25" name="Rectangle 24"/>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26" name="TextBox 25"/>
            <p:cNvSpPr txBox="1"/>
            <p:nvPr/>
          </p:nvSpPr>
          <p:spPr>
            <a:xfrm>
              <a:off x="837193" y="2606258"/>
              <a:ext cx="2045798" cy="89243"/>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Forms of funding</a:t>
              </a:r>
            </a:p>
          </p:txBody>
        </p:sp>
      </p:grpSp>
      <p:grpSp>
        <p:nvGrpSpPr>
          <p:cNvPr id="27" name="Group 26"/>
          <p:cNvGrpSpPr/>
          <p:nvPr/>
        </p:nvGrpSpPr>
        <p:grpSpPr>
          <a:xfrm>
            <a:off x="555782" y="4139549"/>
            <a:ext cx="2778661" cy="432608"/>
            <a:chOff x="549274" y="2606257"/>
            <a:chExt cx="5658387" cy="649227"/>
          </a:xfrm>
        </p:grpSpPr>
        <p:sp>
          <p:nvSpPr>
            <p:cNvPr id="28" name="Rectangle 27"/>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29" name="TextBox 28"/>
            <p:cNvSpPr txBox="1"/>
            <p:nvPr/>
          </p:nvSpPr>
          <p:spPr>
            <a:xfrm>
              <a:off x="837195" y="2606257"/>
              <a:ext cx="1179424" cy="184556"/>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Incentive</a:t>
              </a:r>
            </a:p>
          </p:txBody>
        </p:sp>
      </p:grpSp>
      <p:sp>
        <p:nvSpPr>
          <p:cNvPr id="30" name="Text Placeholder 6"/>
          <p:cNvSpPr txBox="1">
            <a:spLocks/>
          </p:cNvSpPr>
          <p:nvPr/>
        </p:nvSpPr>
        <p:spPr>
          <a:xfrm>
            <a:off x="555782" y="4280536"/>
            <a:ext cx="2779217" cy="291621"/>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0" lvl="1" indent="0" algn="just"/>
            <a:r>
              <a:rPr lang="en-US" kern="0" dirty="0" smtClean="0">
                <a:latin typeface="Arial" panose="020B0604020202020204" pitchFamily="34" charset="0"/>
                <a:cs typeface="Arial" panose="020B0604020202020204" pitchFamily="34" charset="0"/>
              </a:rPr>
              <a:t>35% on top of eligible expense</a:t>
            </a: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31" name="Rectangle 30"/>
          <p:cNvSpPr/>
          <p:nvPr/>
        </p:nvSpPr>
        <p:spPr bwMode="auto">
          <a:xfrm>
            <a:off x="3622993" y="4201038"/>
            <a:ext cx="2403689" cy="451406"/>
          </a:xfrm>
          <a:prstGeom prst="rect">
            <a:avLst/>
          </a:prstGeom>
          <a:solidFill>
            <a:schemeClr val="accent2"/>
          </a:solidFill>
          <a:ln w="12700"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en-US" sz="1100" b="1" dirty="0" smtClean="0">
                <a:solidFill>
                  <a:schemeClr val="accent1">
                    <a:lumMod val="75000"/>
                  </a:schemeClr>
                </a:solidFill>
                <a:latin typeface="Arial" panose="020B0604020202020204" pitchFamily="34" charset="0"/>
                <a:cs typeface="Arial" panose="020B0604020202020204" pitchFamily="34" charset="0"/>
              </a:rPr>
              <a:t>Eligible</a:t>
            </a:r>
            <a:r>
              <a:rPr kumimoji="0" lang="en-US" sz="1100" b="1" i="0" u="none" strike="noStrike" cap="none" normalizeH="0" baseline="0" dirty="0" smtClean="0">
                <a:ln>
                  <a:noFill/>
                </a:ln>
                <a:solidFill>
                  <a:schemeClr val="accent1">
                    <a:lumMod val="75000"/>
                  </a:schemeClr>
                </a:solidFill>
                <a:effectLst/>
                <a:latin typeface="Arial" panose="020B0604020202020204" pitchFamily="34" charset="0"/>
                <a:cs typeface="Arial" panose="020B0604020202020204" pitchFamily="34" charset="0"/>
              </a:rPr>
              <a:t> to companies from all</a:t>
            </a:r>
            <a:r>
              <a:rPr kumimoji="0" lang="en-US" sz="1100" b="1" i="0" u="none" strike="noStrike" cap="none" normalizeH="0" dirty="0" smtClean="0">
                <a:ln>
                  <a:noFill/>
                </a:ln>
                <a:solidFill>
                  <a:schemeClr val="accent1">
                    <a:lumMod val="75000"/>
                  </a:schemeClr>
                </a:solidFill>
                <a:effectLst/>
                <a:latin typeface="Arial" panose="020B0604020202020204" pitchFamily="34" charset="0"/>
                <a:cs typeface="Arial" panose="020B0604020202020204" pitchFamily="34" charset="0"/>
              </a:rPr>
              <a:t> areas</a:t>
            </a:r>
            <a:endParaRPr kumimoji="0" lang="en-US" sz="1100" b="1" i="0" u="none" strike="noStrike" cap="none" normalizeH="0" baseline="0" dirty="0" smtClean="0">
              <a:ln>
                <a:noFill/>
              </a:ln>
              <a:solidFill>
                <a:schemeClr val="accent1">
                  <a:lumMod val="75000"/>
                </a:schemeClr>
              </a:solidFill>
              <a:effectLst/>
              <a:latin typeface="Arial" panose="020B0604020202020204" pitchFamily="34" charset="0"/>
              <a:cs typeface="Arial" panose="020B0604020202020204" pitchFamily="34" charset="0"/>
            </a:endParaRPr>
          </a:p>
        </p:txBody>
      </p:sp>
      <p:sp>
        <p:nvSpPr>
          <p:cNvPr id="33" name="Rectangle 32"/>
          <p:cNvSpPr/>
          <p:nvPr/>
        </p:nvSpPr>
        <p:spPr bwMode="auto">
          <a:xfrm>
            <a:off x="457200" y="2273188"/>
            <a:ext cx="5943600" cy="2451369"/>
          </a:xfrm>
          <a:prstGeom prst="rect">
            <a:avLst/>
          </a:prstGeom>
          <a:noFill/>
          <a:ln w="127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35" name="Text Placeholder 6"/>
          <p:cNvSpPr txBox="1">
            <a:spLocks/>
          </p:cNvSpPr>
          <p:nvPr/>
        </p:nvSpPr>
        <p:spPr>
          <a:xfrm>
            <a:off x="557023" y="4795037"/>
            <a:ext cx="5756969" cy="1295098"/>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it-IT" sz="1100" kern="0" dirty="0">
                <a:latin typeface="Arial" panose="020B0604020202020204" pitchFamily="34" charset="0"/>
                <a:cs typeface="Arial" panose="020B0604020202020204" pitchFamily="34" charset="0"/>
              </a:rPr>
              <a:t>Research &amp; Development Financial Incentive – "SI I&amp;DT</a:t>
            </a:r>
            <a:r>
              <a:rPr lang="it-IT" sz="1100" kern="0" dirty="0" smtClean="0">
                <a:latin typeface="Arial" panose="020B0604020202020204" pitchFamily="34" charset="0"/>
                <a:cs typeface="Arial" panose="020B0604020202020204" pitchFamily="34" charset="0"/>
              </a:rPr>
              <a:t>"</a:t>
            </a:r>
            <a:endParaRPr lang="it-IT" sz="1100" kern="0" dirty="0">
              <a:latin typeface="Arial" panose="020B0604020202020204" pitchFamily="34" charset="0"/>
              <a:cs typeface="Arial" panose="020B0604020202020204" pitchFamily="34" charset="0"/>
            </a:endParaRPr>
          </a:p>
          <a:p>
            <a:pPr lvl="1" algn="just"/>
            <a:endParaRPr lang="en-US" b="1" kern="0" dirty="0" smtClean="0">
              <a:latin typeface="Arial" panose="020B0604020202020204" pitchFamily="34" charset="0"/>
              <a:cs typeface="Arial" panose="020B0604020202020204" pitchFamily="34" charset="0"/>
            </a:endParaRPr>
          </a:p>
          <a:p>
            <a:pPr lvl="1" algn="just"/>
            <a:r>
              <a:rPr lang="en-US" kern="0" dirty="0" smtClean="0">
                <a:latin typeface="Arial" panose="020B0604020202020204" pitchFamily="34" charset="0"/>
                <a:cs typeface="Arial" panose="020B0604020202020204" pitchFamily="34" charset="0"/>
              </a:rPr>
              <a:t>Investment </a:t>
            </a:r>
            <a:r>
              <a:rPr lang="en-US" kern="0" dirty="0">
                <a:latin typeface="Arial" panose="020B0604020202020204" pitchFamily="34" charset="0"/>
                <a:cs typeface="Arial" panose="020B0604020202020204" pitchFamily="34" charset="0"/>
              </a:rPr>
              <a:t>projects in research and development activities of new products or services or new processes or production methods (per call).</a:t>
            </a:r>
          </a:p>
          <a:p>
            <a:pPr lvl="1" algn="just"/>
            <a:r>
              <a:rPr lang="en-US" kern="0" dirty="0">
                <a:latin typeface="Arial" panose="020B0604020202020204" pitchFamily="34" charset="0"/>
                <a:cs typeface="Arial" panose="020B0604020202020204" pitchFamily="34" charset="0"/>
              </a:rPr>
              <a:t>This incentive system aims to, among </a:t>
            </a:r>
            <a:r>
              <a:rPr lang="en-US" kern="0" dirty="0" smtClean="0">
                <a:latin typeface="Arial" panose="020B0604020202020204" pitchFamily="34" charset="0"/>
                <a:cs typeface="Arial" panose="020B0604020202020204" pitchFamily="34" charset="0"/>
              </a:rPr>
              <a:t>other things, </a:t>
            </a:r>
            <a:r>
              <a:rPr lang="en-US" kern="0" dirty="0">
                <a:latin typeface="Arial" panose="020B0604020202020204" pitchFamily="34" charset="0"/>
                <a:cs typeface="Arial" panose="020B0604020202020204" pitchFamily="34" charset="0"/>
              </a:rPr>
              <a:t>promote the development of R&amp;TD projects at companies and to strengthen </a:t>
            </a:r>
            <a:r>
              <a:rPr lang="en-US" kern="0" dirty="0" smtClean="0">
                <a:latin typeface="Arial" panose="020B0604020202020204" pitchFamily="34" charset="0"/>
                <a:cs typeface="Arial" panose="020B0604020202020204" pitchFamily="34" charset="0"/>
              </a:rPr>
              <a:t>relationships </a:t>
            </a:r>
            <a:r>
              <a:rPr lang="en-US" kern="0" dirty="0">
                <a:latin typeface="Arial" panose="020B0604020202020204" pitchFamily="34" charset="0"/>
                <a:cs typeface="Arial" panose="020B0604020202020204" pitchFamily="34" charset="0"/>
              </a:rPr>
              <a:t>between companies and knowledge centers, accelerating the transfer and use by companies of R&amp;TD technologies, knowledge and results.</a:t>
            </a:r>
          </a:p>
          <a:p>
            <a:pPr algn="just"/>
            <a:endParaRPr lang="en-US" kern="0" dirty="0">
              <a:latin typeface="Arial" panose="020B0604020202020204" pitchFamily="34" charset="0"/>
              <a:cs typeface="Arial" panose="020B0604020202020204" pitchFamily="34" charset="0"/>
            </a:endParaRPr>
          </a:p>
        </p:txBody>
      </p:sp>
      <p:grpSp>
        <p:nvGrpSpPr>
          <p:cNvPr id="36" name="Group 35"/>
          <p:cNvGrpSpPr/>
          <p:nvPr/>
        </p:nvGrpSpPr>
        <p:grpSpPr>
          <a:xfrm>
            <a:off x="549274" y="5126832"/>
            <a:ext cx="5743953" cy="963304"/>
            <a:chOff x="549274" y="2381537"/>
            <a:chExt cx="5658387" cy="669296"/>
          </a:xfrm>
        </p:grpSpPr>
        <p:sp>
          <p:nvSpPr>
            <p:cNvPr id="37" name="Rectangle 36"/>
            <p:cNvSpPr/>
            <p:nvPr/>
          </p:nvSpPr>
          <p:spPr bwMode="auto">
            <a:xfrm>
              <a:off x="549274" y="2438833"/>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38" name="TextBox 37"/>
            <p:cNvSpPr txBox="1"/>
            <p:nvPr/>
          </p:nvSpPr>
          <p:spPr>
            <a:xfrm>
              <a:off x="697074" y="2381537"/>
              <a:ext cx="1122048" cy="107455"/>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Covered activities</a:t>
              </a:r>
            </a:p>
          </p:txBody>
        </p:sp>
      </p:grpSp>
      <p:grpSp>
        <p:nvGrpSpPr>
          <p:cNvPr id="39" name="Group 38"/>
          <p:cNvGrpSpPr/>
          <p:nvPr/>
        </p:nvGrpSpPr>
        <p:grpSpPr>
          <a:xfrm>
            <a:off x="555782" y="6153269"/>
            <a:ext cx="2778661" cy="855806"/>
            <a:chOff x="549274" y="2567105"/>
            <a:chExt cx="5658387" cy="688379"/>
          </a:xfrm>
        </p:grpSpPr>
        <p:sp>
          <p:nvSpPr>
            <p:cNvPr id="40" name="Rectangle 39"/>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41" name="TextBox 40"/>
            <p:cNvSpPr txBox="1"/>
            <p:nvPr/>
          </p:nvSpPr>
          <p:spPr>
            <a:xfrm>
              <a:off x="837195" y="2567105"/>
              <a:ext cx="2149248" cy="89244"/>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Assessment basis</a:t>
              </a:r>
            </a:p>
          </p:txBody>
        </p:sp>
      </p:grpSp>
      <p:grpSp>
        <p:nvGrpSpPr>
          <p:cNvPr id="42" name="Group 41"/>
          <p:cNvGrpSpPr/>
          <p:nvPr/>
        </p:nvGrpSpPr>
        <p:grpSpPr>
          <a:xfrm>
            <a:off x="3435508" y="6165019"/>
            <a:ext cx="2871030" cy="1520908"/>
            <a:chOff x="549274" y="2606258"/>
            <a:chExt cx="5658387" cy="649226"/>
          </a:xfrm>
        </p:grpSpPr>
        <p:sp>
          <p:nvSpPr>
            <p:cNvPr id="43" name="Rectangle 42"/>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44" name="TextBox 43"/>
            <p:cNvSpPr txBox="1"/>
            <p:nvPr/>
          </p:nvSpPr>
          <p:spPr>
            <a:xfrm>
              <a:off x="837193" y="2606258"/>
              <a:ext cx="2045798" cy="89243"/>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Forms of funding</a:t>
              </a:r>
            </a:p>
          </p:txBody>
        </p:sp>
      </p:grpSp>
      <p:grpSp>
        <p:nvGrpSpPr>
          <p:cNvPr id="45" name="Group 44"/>
          <p:cNvGrpSpPr/>
          <p:nvPr/>
        </p:nvGrpSpPr>
        <p:grpSpPr>
          <a:xfrm>
            <a:off x="549274" y="7096977"/>
            <a:ext cx="2778661" cy="2142273"/>
            <a:chOff x="521728" y="2533167"/>
            <a:chExt cx="5658387" cy="636892"/>
          </a:xfrm>
        </p:grpSpPr>
        <p:sp>
          <p:nvSpPr>
            <p:cNvPr id="46" name="Rectangle 45"/>
            <p:cNvSpPr/>
            <p:nvPr/>
          </p:nvSpPr>
          <p:spPr bwMode="auto">
            <a:xfrm>
              <a:off x="521728" y="2558059"/>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47" name="TextBox 46"/>
            <p:cNvSpPr txBox="1"/>
            <p:nvPr/>
          </p:nvSpPr>
          <p:spPr>
            <a:xfrm>
              <a:off x="837195" y="2533167"/>
              <a:ext cx="1179424" cy="184557"/>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Incentive</a:t>
              </a:r>
            </a:p>
          </p:txBody>
        </p:sp>
      </p:grpSp>
      <p:sp>
        <p:nvSpPr>
          <p:cNvPr id="48" name="Rectangle 47"/>
          <p:cNvSpPr/>
          <p:nvPr/>
        </p:nvSpPr>
        <p:spPr bwMode="auto">
          <a:xfrm>
            <a:off x="3626258" y="7990083"/>
            <a:ext cx="2403689" cy="451406"/>
          </a:xfrm>
          <a:prstGeom prst="rect">
            <a:avLst/>
          </a:prstGeom>
          <a:solidFill>
            <a:schemeClr val="accent2"/>
          </a:solidFill>
          <a:ln w="12700"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r>
              <a:rPr lang="en-US" sz="1100" b="1" dirty="0" smtClean="0">
                <a:solidFill>
                  <a:schemeClr val="accent1">
                    <a:lumMod val="75000"/>
                  </a:schemeClr>
                </a:solidFill>
                <a:latin typeface="Arial" panose="020B0604020202020204" pitchFamily="34" charset="0"/>
                <a:cs typeface="Arial" panose="020B0604020202020204" pitchFamily="34" charset="0"/>
              </a:rPr>
              <a:t>This incentive system supports </a:t>
            </a:r>
            <a:r>
              <a:rPr lang="en-US" sz="1100" b="1" u="sng" dirty="0" smtClean="0">
                <a:solidFill>
                  <a:schemeClr val="accent1">
                    <a:lumMod val="75000"/>
                  </a:schemeClr>
                </a:solidFill>
                <a:latin typeface="Arial" panose="020B0604020202020204" pitchFamily="34" charset="0"/>
                <a:cs typeface="Arial" panose="020B0604020202020204" pitchFamily="34" charset="0"/>
              </a:rPr>
              <a:t>individual and consortia projects</a:t>
            </a:r>
            <a:endParaRPr kumimoji="0" lang="en-US" sz="1100" b="1" i="0" u="sng" strike="noStrike" cap="none" normalizeH="0" baseline="0" dirty="0" smtClean="0">
              <a:ln>
                <a:noFill/>
              </a:ln>
              <a:solidFill>
                <a:schemeClr val="accent1">
                  <a:lumMod val="75000"/>
                </a:schemeClr>
              </a:solidFill>
              <a:effectLst/>
              <a:latin typeface="Arial" panose="020B0604020202020204" pitchFamily="34" charset="0"/>
              <a:cs typeface="Arial" panose="020B0604020202020204" pitchFamily="34" charset="0"/>
            </a:endParaRPr>
          </a:p>
        </p:txBody>
      </p:sp>
      <p:sp>
        <p:nvSpPr>
          <p:cNvPr id="49" name="Text Placeholder 6"/>
          <p:cNvSpPr txBox="1">
            <a:spLocks/>
          </p:cNvSpPr>
          <p:nvPr/>
        </p:nvSpPr>
        <p:spPr>
          <a:xfrm>
            <a:off x="3435508" y="6311079"/>
            <a:ext cx="2885068" cy="1374848"/>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kern="0" dirty="0">
                <a:latin typeface="Arial" panose="020B0604020202020204" pitchFamily="34" charset="0"/>
                <a:cs typeface="Arial" panose="020B0604020202020204" pitchFamily="34" charset="0"/>
              </a:rPr>
              <a:t>Hybrid cash grant per project and per call: </a:t>
            </a:r>
          </a:p>
          <a:p>
            <a:pPr lvl="1" algn="just"/>
            <a:r>
              <a:rPr lang="en-US" kern="0" dirty="0">
                <a:latin typeface="Arial" panose="020B0604020202020204" pitchFamily="34" charset="0"/>
                <a:cs typeface="Arial" panose="020B0604020202020204" pitchFamily="34" charset="0"/>
              </a:rPr>
              <a:t>1) Non-refundable cash grant for grant amounts up to €1m; </a:t>
            </a:r>
          </a:p>
          <a:p>
            <a:pPr lvl="1" algn="just"/>
            <a:r>
              <a:rPr lang="en-US" kern="0" dirty="0">
                <a:latin typeface="Arial" panose="020B0604020202020204" pitchFamily="34" charset="0"/>
                <a:cs typeface="Arial" panose="020B0604020202020204" pitchFamily="34" charset="0"/>
              </a:rPr>
              <a:t>2) For cash grants over €1m, a non-refundable cash grant up to Euro €1m and for 75% of the difference between the total amount of the cash grant and €1m and a refundable cash grant for 25% of the difference between the total amount of the cash grant and €1m</a:t>
            </a:r>
            <a:r>
              <a:rPr lang="en-US" kern="0" dirty="0" smtClean="0">
                <a:latin typeface="Arial" panose="020B0604020202020204" pitchFamily="34" charset="0"/>
                <a:cs typeface="Arial" panose="020B0604020202020204" pitchFamily="34" charset="0"/>
              </a:rPr>
              <a:t>.</a:t>
            </a:r>
          </a:p>
          <a:p>
            <a:pPr algn="just"/>
            <a:endParaRPr lang="en-US" kern="0" dirty="0">
              <a:latin typeface="Arial" panose="020B0604020202020204" pitchFamily="34" charset="0"/>
              <a:cs typeface="Arial" panose="020B0604020202020204" pitchFamily="34" charset="0"/>
            </a:endParaRPr>
          </a:p>
        </p:txBody>
      </p:sp>
      <p:sp>
        <p:nvSpPr>
          <p:cNvPr id="50" name="Text Placeholder 6"/>
          <p:cNvSpPr txBox="1">
            <a:spLocks/>
          </p:cNvSpPr>
          <p:nvPr/>
        </p:nvSpPr>
        <p:spPr>
          <a:xfrm>
            <a:off x="562245" y="6319676"/>
            <a:ext cx="2779217" cy="652473"/>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0" lvl="1" indent="0" algn="just"/>
            <a:r>
              <a:rPr lang="en-US" kern="0" dirty="0">
                <a:latin typeface="Arial" panose="020B0604020202020204" pitchFamily="34" charset="0"/>
                <a:cs typeface="Arial" panose="020B0604020202020204" pitchFamily="34" charset="0"/>
              </a:rPr>
              <a:t>Personnel costs, material, subcontracting other research institutes, acquisition of patents for project purposes, equipment and software for project purposes</a:t>
            </a:r>
            <a:r>
              <a:rPr lang="en-US" kern="0" dirty="0" smtClean="0">
                <a:latin typeface="Arial" panose="020B0604020202020204" pitchFamily="34" charset="0"/>
                <a:cs typeface="Arial" panose="020B0604020202020204" pitchFamily="34" charset="0"/>
              </a:rPr>
              <a:t>.</a:t>
            </a:r>
          </a:p>
        </p:txBody>
      </p:sp>
      <p:sp>
        <p:nvSpPr>
          <p:cNvPr id="51" name="Text Placeholder 6"/>
          <p:cNvSpPr txBox="1">
            <a:spLocks/>
          </p:cNvSpPr>
          <p:nvPr/>
        </p:nvSpPr>
        <p:spPr>
          <a:xfrm>
            <a:off x="548718" y="7260792"/>
            <a:ext cx="2779217" cy="1868984"/>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0" lvl="1" indent="0" algn="just"/>
            <a:r>
              <a:rPr lang="en-US" kern="0" dirty="0">
                <a:latin typeface="Arial" panose="020B0604020202020204" pitchFamily="34" charset="0"/>
                <a:cs typeface="Arial" panose="020B0604020202020204" pitchFamily="34" charset="0"/>
              </a:rPr>
              <a:t>25 % of total eligible expenses;</a:t>
            </a:r>
          </a:p>
          <a:p>
            <a:pPr marL="0" lvl="1" indent="0" algn="just"/>
            <a:r>
              <a:rPr lang="en-US" kern="0" dirty="0" smtClean="0">
                <a:latin typeface="Arial" panose="020B0604020202020204" pitchFamily="34" charset="0"/>
                <a:cs typeface="Arial" panose="020B0604020202020204" pitchFamily="34" charset="0"/>
              </a:rPr>
              <a:t>Incremental </a:t>
            </a:r>
            <a:r>
              <a:rPr lang="en-US" kern="0" dirty="0">
                <a:latin typeface="Arial" panose="020B0604020202020204" pitchFamily="34" charset="0"/>
                <a:cs typeface="Arial" panose="020B0604020202020204" pitchFamily="34" charset="0"/>
              </a:rPr>
              <a:t>rate (cumulative):</a:t>
            </a:r>
          </a:p>
          <a:p>
            <a:pPr marL="0" lvl="1" indent="0" algn="just"/>
            <a:r>
              <a:rPr lang="en-US" kern="0" dirty="0">
                <a:latin typeface="Arial" panose="020B0604020202020204" pitchFamily="34" charset="0"/>
                <a:cs typeface="Arial" panose="020B0604020202020204" pitchFamily="34" charset="0"/>
              </a:rPr>
              <a:t>1) 25 pp for industrial research activities (definition on the next slide); </a:t>
            </a:r>
          </a:p>
          <a:p>
            <a:pPr marL="0" lvl="1" indent="0" algn="just"/>
            <a:r>
              <a:rPr lang="en-US" kern="0" dirty="0">
                <a:latin typeface="Arial" panose="020B0604020202020204" pitchFamily="34" charset="0"/>
                <a:cs typeface="Arial" panose="020B0604020202020204" pitchFamily="34" charset="0"/>
              </a:rPr>
              <a:t>2) 15 pp when verified one of the following situations:</a:t>
            </a:r>
          </a:p>
          <a:p>
            <a:pPr marL="0" lvl="1" indent="0" algn="just"/>
            <a:r>
              <a:rPr lang="en-US" kern="0" dirty="0">
                <a:latin typeface="Arial" panose="020B0604020202020204" pitchFamily="34" charset="0"/>
                <a:cs typeface="Arial" panose="020B0604020202020204" pitchFamily="34" charset="0"/>
              </a:rPr>
              <a:t>2.1) collaboration (coordination) with undertakings;</a:t>
            </a:r>
          </a:p>
          <a:p>
            <a:pPr marL="0" lvl="1" indent="0" algn="just"/>
            <a:r>
              <a:rPr lang="en-US" kern="0" dirty="0">
                <a:latin typeface="Arial" panose="020B0604020202020204" pitchFamily="34" charset="0"/>
                <a:cs typeface="Arial" panose="020B0604020202020204" pitchFamily="34" charset="0"/>
              </a:rPr>
              <a:t>2.2) collaboration (coordination) with research organizations;</a:t>
            </a:r>
          </a:p>
          <a:p>
            <a:pPr marL="0" lvl="1" indent="0" algn="just"/>
            <a:r>
              <a:rPr lang="en-US" kern="0" dirty="0">
                <a:latin typeface="Arial" panose="020B0604020202020204" pitchFamily="34" charset="0"/>
                <a:cs typeface="Arial" panose="020B0604020202020204" pitchFamily="34" charset="0"/>
              </a:rPr>
              <a:t>2.3) wide dissemination of research results.</a:t>
            </a:r>
            <a:endParaRPr lang="en-US" kern="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55276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5782" y="502492"/>
            <a:ext cx="5750756" cy="984996"/>
          </a:xfrm>
        </p:spPr>
        <p:txBody>
          <a:bodyPr anchor="t">
            <a:normAutofit fontScale="90000"/>
          </a:bodyPr>
          <a:lstStyle/>
          <a:p>
            <a:r>
              <a:rPr lang="en-US" dirty="0" smtClean="0">
                <a:latin typeface="Arial" panose="020B0604020202020204" pitchFamily="34" charset="0"/>
                <a:cs typeface="Arial" panose="020B0604020202020204" pitchFamily="34" charset="0"/>
              </a:rPr>
              <a:t>Geographic and demographic analysis</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smtClean="0">
                <a:solidFill>
                  <a:schemeClr val="accent2"/>
                </a:solidFill>
                <a:latin typeface="Arial" panose="020B0604020202020204" pitchFamily="34" charset="0"/>
                <a:cs typeface="Arial" panose="020B0604020202020204" pitchFamily="34" charset="0"/>
              </a:rPr>
              <a:t>Portugal in the world</a:t>
            </a:r>
            <a:endParaRPr lang="pt-PT" sz="6000" dirty="0">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9275" y="1868695"/>
            <a:ext cx="2808288" cy="753882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International positioning</a:t>
            </a:r>
          </a:p>
          <a:p>
            <a:pPr lvl="1" algn="just"/>
            <a:r>
              <a:rPr lang="en-US" kern="0" dirty="0" smtClean="0">
                <a:latin typeface="Arial" panose="020B0604020202020204" pitchFamily="34" charset="0"/>
                <a:cs typeface="Arial" panose="020B0604020202020204" pitchFamily="34" charset="0"/>
              </a:rPr>
              <a:t>Located on the Atlantic side of the Iberian Peninsula, next </a:t>
            </a:r>
            <a:r>
              <a:rPr lang="en-US" kern="0" dirty="0">
                <a:latin typeface="Arial" panose="020B0604020202020204" pitchFamily="34" charset="0"/>
                <a:cs typeface="Arial" panose="020B0604020202020204" pitchFamily="34" charset="0"/>
              </a:rPr>
              <a:t>to </a:t>
            </a:r>
            <a:r>
              <a:rPr lang="en-US" kern="0" dirty="0" smtClean="0">
                <a:latin typeface="Arial" panose="020B0604020202020204" pitchFamily="34" charset="0"/>
                <a:cs typeface="Arial" panose="020B0604020202020204" pitchFamily="34" charset="0"/>
              </a:rPr>
              <a:t>Spain, and with 943km of coastline, Portugal is strategically positioned between Europe, Africa and America.</a:t>
            </a: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r>
              <a:rPr lang="en-US" kern="0" dirty="0" smtClean="0">
                <a:latin typeface="Arial" panose="020B0604020202020204" pitchFamily="34" charset="0"/>
                <a:cs typeface="Arial" panose="020B0604020202020204" pitchFamily="34" charset="0"/>
              </a:rPr>
              <a:t>In terms of population density, coastal areas and, in particular, cities are highly populated. The main cities are Lisbon and </a:t>
            </a:r>
            <a:r>
              <a:rPr lang="en-US" kern="0" dirty="0" smtClean="0">
                <a:latin typeface="Arial" panose="020B0604020202020204" pitchFamily="34" charset="0"/>
                <a:cs typeface="Arial" panose="020B0604020202020204" pitchFamily="34" charset="0"/>
              </a:rPr>
              <a:t>Porto.</a:t>
            </a:r>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17" name="Oval 16"/>
          <p:cNvSpPr/>
          <p:nvPr/>
        </p:nvSpPr>
        <p:spPr bwMode="auto">
          <a:xfrm>
            <a:off x="875189" y="2871786"/>
            <a:ext cx="864000" cy="864000"/>
          </a:xfrm>
          <a:prstGeom prst="ellipse">
            <a:avLst/>
          </a:prstGeom>
          <a:solidFill>
            <a:srgbClr val="FFE600"/>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400" b="1" dirty="0" smtClean="0">
                <a:latin typeface="Arial" panose="020B0604020202020204" pitchFamily="34" charset="0"/>
                <a:cs typeface="Arial" panose="020B0604020202020204" pitchFamily="34" charset="0"/>
              </a:rPr>
              <a:t>10.3m</a:t>
            </a:r>
          </a:p>
          <a:p>
            <a:pPr marL="0" marR="0" indent="0" algn="ctr" defTabSz="995363" rtl="0" eaLnBrk="1" fontAlgn="base" latinLnBrk="0" hangingPunct="1">
              <a:lnSpc>
                <a:spcPts val="1400"/>
              </a:lnSpc>
              <a:spcBef>
                <a:spcPct val="0"/>
              </a:spcBef>
              <a:spcAft>
                <a:spcPct val="0"/>
              </a:spcAft>
              <a:buClrTx/>
              <a:buSzTx/>
              <a:buFontTx/>
              <a:buNone/>
              <a:tabLst/>
            </a:pPr>
            <a:r>
              <a:rPr kumimoji="0" lang="pt-PT" i="0" u="none" strike="noStrike" cap="none" normalizeH="0" baseline="0" dirty="0" err="1" smtClean="0">
                <a:ln>
                  <a:noFill/>
                </a:ln>
                <a:solidFill>
                  <a:srgbClr val="010024"/>
                </a:solidFill>
                <a:effectLst/>
                <a:latin typeface="Arial" panose="020B0604020202020204" pitchFamily="34" charset="0"/>
                <a:cs typeface="Arial" panose="020B0604020202020204" pitchFamily="34" charset="0"/>
              </a:rPr>
              <a:t>Population</a:t>
            </a:r>
            <a:endParaRPr kumimoji="0" lang="pt-PT"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45035" y="2112245"/>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79" name="Oval 78"/>
          <p:cNvSpPr/>
          <p:nvPr/>
        </p:nvSpPr>
        <p:spPr bwMode="auto">
          <a:xfrm>
            <a:off x="2167565" y="2869902"/>
            <a:ext cx="864000" cy="864000"/>
          </a:xfrm>
          <a:prstGeom prst="ellipse">
            <a:avLst/>
          </a:prstGeom>
          <a:solidFill>
            <a:srgbClr val="FFE600"/>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1400" b="1" dirty="0" smtClean="0">
                <a:latin typeface="Arial" panose="020B0604020202020204" pitchFamily="34" charset="0"/>
                <a:cs typeface="Arial" panose="020B0604020202020204" pitchFamily="34" charset="0"/>
              </a:rPr>
              <a:t>112.6</a:t>
            </a:r>
          </a:p>
          <a:p>
            <a:pPr marL="0" marR="0" indent="0" algn="ctr" defTabSz="995363" rtl="0" eaLnBrk="1" fontAlgn="base" latinLnBrk="0" hangingPunct="1">
              <a:lnSpc>
                <a:spcPts val="1400"/>
              </a:lnSpc>
              <a:spcBef>
                <a:spcPct val="0"/>
              </a:spcBef>
              <a:spcAft>
                <a:spcPct val="0"/>
              </a:spcAft>
              <a:buClrTx/>
              <a:buSzTx/>
              <a:buFontTx/>
              <a:buNone/>
              <a:tabLst/>
            </a:pPr>
            <a:r>
              <a:rPr lang="pt-PT" dirty="0" err="1" smtClean="0">
                <a:latin typeface="Arial" panose="020B0604020202020204" pitchFamily="34" charset="0"/>
                <a:cs typeface="Arial" panose="020B0604020202020204" pitchFamily="34" charset="0"/>
              </a:rPr>
              <a:t>Inhabit</a:t>
            </a:r>
            <a:r>
              <a:rPr lang="pt-PT" dirty="0" smtClean="0">
                <a:latin typeface="Arial" panose="020B0604020202020204" pitchFamily="34" charset="0"/>
                <a:cs typeface="Arial" panose="020B0604020202020204" pitchFamily="34" charset="0"/>
              </a:rPr>
              <a:t>./ </a:t>
            </a:r>
            <a:r>
              <a:rPr lang="pt-PT" dirty="0" err="1" smtClean="0">
                <a:latin typeface="Arial" panose="020B0604020202020204" pitchFamily="34" charset="0"/>
                <a:cs typeface="Arial" panose="020B0604020202020204" pitchFamily="34" charset="0"/>
              </a:rPr>
              <a:t>sq</a:t>
            </a:r>
            <a:r>
              <a:rPr lang="pt-PT" dirty="0" smtClean="0">
                <a:latin typeface="Arial" panose="020B0604020202020204" pitchFamily="34" charset="0"/>
                <a:cs typeface="Arial" panose="020B0604020202020204" pitchFamily="34" charset="0"/>
              </a:rPr>
              <a:t> km</a:t>
            </a:r>
          </a:p>
        </p:txBody>
      </p:sp>
      <p:sp>
        <p:nvSpPr>
          <p:cNvPr id="88" name="Text Placeholder 7"/>
          <p:cNvSpPr txBox="1">
            <a:spLocks/>
          </p:cNvSpPr>
          <p:nvPr/>
        </p:nvSpPr>
        <p:spPr>
          <a:xfrm>
            <a:off x="3500437" y="1868694"/>
            <a:ext cx="2808287" cy="753882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Portuguese language</a:t>
            </a:r>
          </a:p>
          <a:p>
            <a:pPr algn="just"/>
            <a:r>
              <a:rPr lang="en-US" sz="900" b="0" kern="0" dirty="0" smtClean="0">
                <a:latin typeface="Arial" panose="020B0604020202020204" pitchFamily="34" charset="0"/>
                <a:cs typeface="Arial" panose="020B0604020202020204" pitchFamily="34" charset="0"/>
              </a:rPr>
              <a:t>The Portuguese language is spoken by 260 million people. It is the official language in Portugal, Angola,  Brazil, Cape Verde, East Timor, Guinea-Bissau, Mozambique and São Tomé e Príncipe.</a:t>
            </a:r>
          </a:p>
          <a:p>
            <a:pPr algn="just"/>
            <a:r>
              <a:rPr lang="en-US" sz="900" b="0" kern="0" dirty="0" smtClean="0">
                <a:latin typeface="Arial" panose="020B0604020202020204" pitchFamily="34" charset="0"/>
                <a:cs typeface="Arial" panose="020B0604020202020204" pitchFamily="34" charset="0"/>
              </a:rPr>
              <a:t>It is also spoken in locations like Andorra (11,700 speakers), Macau (4,020 speakers), France (959,000 speakers) and India (250,000 speakers mainly in Goa, Daman and Diu, Dadra and Nagar Haveli).</a:t>
            </a:r>
          </a:p>
          <a:p>
            <a:pPr algn="just"/>
            <a:r>
              <a:rPr lang="en-US" sz="900" b="0" kern="0" dirty="0" smtClean="0">
                <a:latin typeface="Arial" panose="020B0604020202020204" pitchFamily="34" charset="0"/>
                <a:cs typeface="Arial" panose="020B0604020202020204" pitchFamily="34" charset="0"/>
              </a:rPr>
              <a:t>The strong economic relations and cultural ties between Portuguese-speaking countries reinforce the importance of Portugal as a point of entrance to the Portuguese-speaking geographies and markets.</a:t>
            </a:r>
            <a:endParaRPr lang="en-US" sz="900" b="0" kern="0" dirty="0">
              <a:latin typeface="Arial" panose="020B0604020202020204" pitchFamily="34" charset="0"/>
              <a:cs typeface="Arial" panose="020B0604020202020204" pitchFamily="34" charset="0"/>
            </a:endParaRPr>
          </a:p>
          <a:p>
            <a:pPr algn="just"/>
            <a:endParaRPr lang="en-US" sz="900" b="0" kern="0" dirty="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p:txBody>
      </p:sp>
      <p:cxnSp>
        <p:nvCxnSpPr>
          <p:cNvPr id="89" name="Straight Connector 88"/>
          <p:cNvCxnSpPr/>
          <p:nvPr/>
        </p:nvCxnSpPr>
        <p:spPr bwMode="auto">
          <a:xfrm flipV="1">
            <a:off x="3601497" y="2112245"/>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7</a:t>
            </a:fld>
            <a:endParaRPr lang="en-US" dirty="0"/>
          </a:p>
        </p:txBody>
      </p:sp>
      <p:pic>
        <p:nvPicPr>
          <p:cNvPr id="4" name="Picture 3"/>
          <p:cNvPicPr>
            <a:picLocks noChangeAspect="1"/>
          </p:cNvPicPr>
          <p:nvPr/>
        </p:nvPicPr>
        <p:blipFill>
          <a:blip r:embed="rId2"/>
          <a:stretch>
            <a:fillRect/>
          </a:stretch>
        </p:blipFill>
        <p:spPr>
          <a:xfrm>
            <a:off x="504825" y="5398770"/>
            <a:ext cx="5848350" cy="3181350"/>
          </a:xfrm>
          <a:prstGeom prst="rect">
            <a:avLst/>
          </a:prstGeom>
        </p:spPr>
      </p:pic>
    </p:spTree>
    <p:extLst>
      <p:ext uri="{BB962C8B-B14F-4D97-AF65-F5344CB8AC3E}">
        <p14:creationId xmlns:p14="http://schemas.microsoft.com/office/powerpoint/2010/main" val="7349411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327"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1" name="Rectangle 70"/>
          <p:cNvSpPr/>
          <p:nvPr/>
        </p:nvSpPr>
        <p:spPr bwMode="auto">
          <a:xfrm>
            <a:off x="457200" y="5990475"/>
            <a:ext cx="5943600" cy="3096000"/>
          </a:xfrm>
          <a:prstGeom prst="rect">
            <a:avLst/>
          </a:prstGeom>
          <a:noFill/>
          <a:ln w="127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6" name="Title 5"/>
          <p:cNvSpPr>
            <a:spLocks noGrp="1"/>
          </p:cNvSpPr>
          <p:nvPr>
            <p:ph type="title"/>
          </p:nvPr>
        </p:nvSpPr>
        <p:spPr>
          <a:xfrm>
            <a:off x="555782" y="502492"/>
            <a:ext cx="5750756" cy="984996"/>
          </a:xfrm>
        </p:spPr>
        <p:txBody>
          <a:bodyPr anchor="t">
            <a:normAutofit fontScale="90000"/>
          </a:bodyPr>
          <a:lstStyle/>
          <a:p>
            <a:r>
              <a:rPr lang="en-US" sz="2200" dirty="0">
                <a:latin typeface="Arial" panose="020B0604020202020204" pitchFamily="34" charset="0"/>
                <a:cs typeface="Arial" panose="020B0604020202020204" pitchFamily="34" charset="0"/>
              </a:rPr>
              <a:t>Investor’s guide and business development</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Financial incentives </a:t>
            </a:r>
            <a:r>
              <a:rPr lang="en-US" sz="2200" dirty="0">
                <a:solidFill>
                  <a:schemeClr val="accent2"/>
                </a:solidFill>
                <a:latin typeface="Arial" panose="020B0604020202020204" pitchFamily="34" charset="0"/>
                <a:cs typeface="Arial" panose="020B0604020202020204" pitchFamily="34" charset="0"/>
              </a:rPr>
              <a:t>schemes</a:t>
            </a:r>
            <a:endParaRPr lang="pt-PT" sz="2200" dirty="0">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9274" y="1868695"/>
            <a:ext cx="5658387" cy="1138683"/>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sz="1100" kern="0" dirty="0">
                <a:latin typeface="Arial" panose="020B0604020202020204" pitchFamily="34" charset="0"/>
                <a:cs typeface="Arial" panose="020B0604020202020204" pitchFamily="34" charset="0"/>
              </a:rPr>
              <a:t>Investment in agricultural exploration and processing and marketing of agricultural products – </a:t>
            </a:r>
            <a:r>
              <a:rPr lang="en-US" sz="1100" kern="0" dirty="0" smtClean="0">
                <a:latin typeface="Arial" panose="020B0604020202020204" pitchFamily="34" charset="0"/>
                <a:cs typeface="Arial" panose="020B0604020202020204" pitchFamily="34" charset="0"/>
              </a:rPr>
              <a:t>PDR2020</a:t>
            </a:r>
            <a:endParaRPr lang="it-IT" sz="1100" kern="0" dirty="0">
              <a:latin typeface="Arial" panose="020B0604020202020204" pitchFamily="34" charset="0"/>
              <a:cs typeface="Arial" panose="020B0604020202020204" pitchFamily="34" charset="0"/>
            </a:endParaRPr>
          </a:p>
          <a:p>
            <a:pPr lvl="1" algn="just"/>
            <a:endParaRPr lang="en-US" b="1" kern="0" dirty="0" smtClean="0">
              <a:latin typeface="Arial" panose="020B0604020202020204" pitchFamily="34" charset="0"/>
              <a:cs typeface="Arial" panose="020B0604020202020204" pitchFamily="34" charset="0"/>
            </a:endParaRPr>
          </a:p>
          <a:p>
            <a:pPr lvl="1" algn="just"/>
            <a:r>
              <a:rPr lang="en-US" b="1" kern="0" dirty="0">
                <a:latin typeface="Arial" panose="020B0604020202020204" pitchFamily="34" charset="0"/>
                <a:cs typeface="Arial" panose="020B0604020202020204" pitchFamily="34" charset="0"/>
              </a:rPr>
              <a:t>Agriculture activities (action 3.2), </a:t>
            </a:r>
            <a:r>
              <a:rPr lang="en-US" kern="0" dirty="0">
                <a:latin typeface="Arial" panose="020B0604020202020204" pitchFamily="34" charset="0"/>
                <a:cs typeface="Arial" panose="020B0604020202020204" pitchFamily="34" charset="0"/>
              </a:rPr>
              <a:t>which include the production, rearing or growing of agricultural products and keeping animals for production purposes </a:t>
            </a:r>
            <a:r>
              <a:rPr lang="en-US" kern="0" dirty="0" smtClean="0">
                <a:latin typeface="Arial" panose="020B0604020202020204" pitchFamily="34" charset="0"/>
                <a:cs typeface="Arial" panose="020B0604020202020204" pitchFamily="34" charset="0"/>
              </a:rPr>
              <a:t>or </a:t>
            </a:r>
            <a:r>
              <a:rPr lang="en-US" b="1" kern="0" dirty="0" smtClean="0">
                <a:latin typeface="Arial" panose="020B0604020202020204" pitchFamily="34" charset="0"/>
                <a:cs typeface="Arial" panose="020B0604020202020204" pitchFamily="34" charset="0"/>
              </a:rPr>
              <a:t>processing </a:t>
            </a:r>
            <a:r>
              <a:rPr lang="en-US" b="1" kern="0" dirty="0">
                <a:latin typeface="Arial" panose="020B0604020202020204" pitchFamily="34" charset="0"/>
                <a:cs typeface="Arial" panose="020B0604020202020204" pitchFamily="34" charset="0"/>
              </a:rPr>
              <a:t>and marketing of agricultural products (action 3.3</a:t>
            </a:r>
            <a:r>
              <a:rPr lang="en-US" b="1" kern="0" dirty="0" smtClean="0">
                <a:latin typeface="Arial" panose="020B0604020202020204" pitchFamily="34" charset="0"/>
                <a:cs typeface="Arial" panose="020B0604020202020204" pitchFamily="34" charset="0"/>
              </a:rPr>
              <a:t>), </a:t>
            </a:r>
            <a:r>
              <a:rPr lang="en-US" kern="0" dirty="0" smtClean="0">
                <a:latin typeface="Arial" panose="020B0604020202020204" pitchFamily="34" charset="0"/>
                <a:cs typeface="Arial" panose="020B0604020202020204" pitchFamily="34" charset="0"/>
              </a:rPr>
              <a:t>i.e. the transformation and commercialization of agricultural products.</a:t>
            </a:r>
            <a:endParaRPr lang="en-US" sz="900"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70</a:t>
            </a:fld>
            <a:endParaRPr lang="en-US" dirty="0"/>
          </a:p>
        </p:txBody>
      </p:sp>
      <p:grpSp>
        <p:nvGrpSpPr>
          <p:cNvPr id="4" name="Group 3"/>
          <p:cNvGrpSpPr/>
          <p:nvPr/>
        </p:nvGrpSpPr>
        <p:grpSpPr>
          <a:xfrm>
            <a:off x="555782" y="2325099"/>
            <a:ext cx="5743953" cy="692166"/>
            <a:chOff x="549274" y="2513872"/>
            <a:chExt cx="5658387" cy="741612"/>
          </a:xfrm>
        </p:grpSpPr>
        <p:sp>
          <p:nvSpPr>
            <p:cNvPr id="10" name="Rectangle 9"/>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12" name="TextBox 11"/>
            <p:cNvSpPr txBox="1"/>
            <p:nvPr/>
          </p:nvSpPr>
          <p:spPr>
            <a:xfrm>
              <a:off x="690663" y="2513872"/>
              <a:ext cx="993518" cy="221529"/>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Covered activities</a:t>
              </a:r>
            </a:p>
          </p:txBody>
        </p:sp>
      </p:grpSp>
      <p:grpSp>
        <p:nvGrpSpPr>
          <p:cNvPr id="14" name="Group 13"/>
          <p:cNvGrpSpPr/>
          <p:nvPr/>
        </p:nvGrpSpPr>
        <p:grpSpPr>
          <a:xfrm>
            <a:off x="555782" y="3145559"/>
            <a:ext cx="2778661" cy="855203"/>
            <a:chOff x="549274" y="2606258"/>
            <a:chExt cx="5658387" cy="649226"/>
          </a:xfrm>
        </p:grpSpPr>
        <p:sp>
          <p:nvSpPr>
            <p:cNvPr id="15" name="Rectangle 14"/>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16" name="TextBox 15"/>
            <p:cNvSpPr txBox="1"/>
            <p:nvPr/>
          </p:nvSpPr>
          <p:spPr>
            <a:xfrm>
              <a:off x="837195" y="2606258"/>
              <a:ext cx="2149248" cy="89244"/>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Assessment basis</a:t>
              </a:r>
            </a:p>
          </p:txBody>
        </p:sp>
      </p:grpSp>
      <p:sp>
        <p:nvSpPr>
          <p:cNvPr id="21" name="Text Placeholder 6"/>
          <p:cNvSpPr txBox="1">
            <a:spLocks/>
          </p:cNvSpPr>
          <p:nvPr/>
        </p:nvSpPr>
        <p:spPr>
          <a:xfrm>
            <a:off x="547991" y="3285412"/>
            <a:ext cx="2779217" cy="584685"/>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0" lvl="1" indent="0" algn="just"/>
            <a:r>
              <a:rPr lang="en-US" kern="0" dirty="0">
                <a:latin typeface="Arial" panose="020B0604020202020204" pitchFamily="34" charset="0"/>
                <a:cs typeface="Arial" panose="020B0604020202020204" pitchFamily="34" charset="0"/>
              </a:rPr>
              <a:t>Improvement of the land, construction of support buildings, acquisition and lease-purchase of new machines and equipment and overhead expenses (up to 5% of the remaining eligible costs</a:t>
            </a:r>
            <a:r>
              <a:rPr lang="en-US" kern="0" dirty="0" smtClean="0">
                <a:latin typeface="Arial" panose="020B0604020202020204" pitchFamily="34" charset="0"/>
                <a:cs typeface="Arial" panose="020B0604020202020204" pitchFamily="34" charset="0"/>
              </a:rPr>
              <a:t>).</a:t>
            </a:r>
          </a:p>
        </p:txBody>
      </p:sp>
      <p:sp>
        <p:nvSpPr>
          <p:cNvPr id="23" name="Text Placeholder 6"/>
          <p:cNvSpPr txBox="1">
            <a:spLocks/>
          </p:cNvSpPr>
          <p:nvPr/>
        </p:nvSpPr>
        <p:spPr>
          <a:xfrm>
            <a:off x="3433025" y="3280759"/>
            <a:ext cx="2885068" cy="970433"/>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b="1" kern="0" dirty="0">
                <a:latin typeface="Arial" panose="020B0604020202020204" pitchFamily="34" charset="0"/>
                <a:cs typeface="Arial" panose="020B0604020202020204" pitchFamily="34" charset="0"/>
              </a:rPr>
              <a:t>Action 3.2</a:t>
            </a:r>
            <a:r>
              <a:rPr lang="en-US" kern="0" dirty="0">
                <a:latin typeface="Arial" panose="020B0604020202020204" pitchFamily="34" charset="0"/>
                <a:cs typeface="Arial" panose="020B0604020202020204" pitchFamily="34" charset="0"/>
              </a:rPr>
              <a:t>: non-refundable grant to the limit of €2m, and refundable grant </a:t>
            </a:r>
            <a:r>
              <a:rPr lang="en-US" kern="0" dirty="0" smtClean="0">
                <a:latin typeface="Arial" panose="020B0604020202020204" pitchFamily="34" charset="0"/>
                <a:cs typeface="Arial" panose="020B0604020202020204" pitchFamily="34" charset="0"/>
              </a:rPr>
              <a:t>for </a:t>
            </a:r>
            <a:r>
              <a:rPr lang="en-US" kern="0" dirty="0">
                <a:latin typeface="Arial" panose="020B0604020202020204" pitchFamily="34" charset="0"/>
                <a:cs typeface="Arial" panose="020B0604020202020204" pitchFamily="34" charset="0"/>
              </a:rPr>
              <a:t>the amount that exceeds the non refundable incentive to a maximum of €2m.</a:t>
            </a:r>
          </a:p>
          <a:p>
            <a:pPr lvl="1" algn="just"/>
            <a:r>
              <a:rPr lang="en-US" b="1" kern="0" dirty="0">
                <a:latin typeface="Arial" panose="020B0604020202020204" pitchFamily="34" charset="0"/>
                <a:cs typeface="Arial" panose="020B0604020202020204" pitchFamily="34" charset="0"/>
              </a:rPr>
              <a:t>Action 3.3</a:t>
            </a:r>
            <a:r>
              <a:rPr lang="en-US" kern="0" dirty="0">
                <a:latin typeface="Arial" panose="020B0604020202020204" pitchFamily="34" charset="0"/>
                <a:cs typeface="Arial" panose="020B0604020202020204" pitchFamily="34" charset="0"/>
              </a:rPr>
              <a:t>: non-refundable grant to the limit of €3m and refundable grant in the amount that exceeds the non-refundable incentive.</a:t>
            </a:r>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grpSp>
        <p:nvGrpSpPr>
          <p:cNvPr id="24" name="Group 23"/>
          <p:cNvGrpSpPr/>
          <p:nvPr/>
        </p:nvGrpSpPr>
        <p:grpSpPr>
          <a:xfrm>
            <a:off x="3424314" y="3126102"/>
            <a:ext cx="2871030" cy="1125090"/>
            <a:chOff x="549274" y="2606258"/>
            <a:chExt cx="5658387" cy="649226"/>
          </a:xfrm>
        </p:grpSpPr>
        <p:sp>
          <p:nvSpPr>
            <p:cNvPr id="25" name="Rectangle 24"/>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26" name="TextBox 25"/>
            <p:cNvSpPr txBox="1"/>
            <p:nvPr/>
          </p:nvSpPr>
          <p:spPr>
            <a:xfrm>
              <a:off x="837193" y="2606258"/>
              <a:ext cx="2045798" cy="89243"/>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Forms of funding</a:t>
              </a:r>
            </a:p>
          </p:txBody>
        </p:sp>
      </p:grpSp>
      <p:grpSp>
        <p:nvGrpSpPr>
          <p:cNvPr id="27" name="Group 26"/>
          <p:cNvGrpSpPr/>
          <p:nvPr/>
        </p:nvGrpSpPr>
        <p:grpSpPr>
          <a:xfrm>
            <a:off x="547990" y="4032170"/>
            <a:ext cx="2778661" cy="1345003"/>
            <a:chOff x="549274" y="2606257"/>
            <a:chExt cx="5658387" cy="649227"/>
          </a:xfrm>
        </p:grpSpPr>
        <p:sp>
          <p:nvSpPr>
            <p:cNvPr id="28" name="Rectangle 27"/>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29" name="TextBox 28"/>
            <p:cNvSpPr txBox="1"/>
            <p:nvPr/>
          </p:nvSpPr>
          <p:spPr>
            <a:xfrm>
              <a:off x="837195" y="2606257"/>
              <a:ext cx="1179424" cy="184556"/>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Incentive</a:t>
              </a:r>
            </a:p>
          </p:txBody>
        </p:sp>
      </p:grpSp>
      <p:sp>
        <p:nvSpPr>
          <p:cNvPr id="30" name="Text Placeholder 6"/>
          <p:cNvSpPr txBox="1">
            <a:spLocks/>
          </p:cNvSpPr>
          <p:nvPr/>
        </p:nvSpPr>
        <p:spPr>
          <a:xfrm>
            <a:off x="540198" y="4197453"/>
            <a:ext cx="2779217" cy="1179720"/>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0" lvl="1" indent="0" algn="just"/>
            <a:r>
              <a:rPr lang="en-US" kern="0" dirty="0">
                <a:latin typeface="Arial" panose="020B0604020202020204" pitchFamily="34" charset="0"/>
                <a:cs typeface="Arial" panose="020B0604020202020204" pitchFamily="34" charset="0"/>
              </a:rPr>
              <a:t>Action 3.2: 30% base rate over eligible expenses;</a:t>
            </a:r>
          </a:p>
          <a:p>
            <a:pPr marL="0" lvl="1" indent="0" algn="just"/>
            <a:r>
              <a:rPr lang="en-US" kern="0" dirty="0">
                <a:latin typeface="Arial" panose="020B0604020202020204" pitchFamily="34" charset="0"/>
                <a:cs typeface="Arial" panose="020B0604020202020204" pitchFamily="34" charset="0"/>
              </a:rPr>
              <a:t>Action 3.3: 35% base rate in less developed territories and 25% in other </a:t>
            </a:r>
            <a:r>
              <a:rPr lang="en-US" kern="0" dirty="0" smtClean="0">
                <a:latin typeface="Arial" panose="020B0604020202020204" pitchFamily="34" charset="0"/>
                <a:cs typeface="Arial" panose="020B0604020202020204" pitchFamily="34" charset="0"/>
              </a:rPr>
              <a:t>territories;</a:t>
            </a:r>
          </a:p>
          <a:p>
            <a:pPr marL="0" lvl="1" indent="0" algn="just"/>
            <a:r>
              <a:rPr lang="en-US" kern="0" dirty="0" smtClean="0">
                <a:latin typeface="Arial" panose="020B0604020202020204" pitchFamily="34" charset="0"/>
                <a:cs typeface="Arial" panose="020B0604020202020204" pitchFamily="34" charset="0"/>
              </a:rPr>
              <a:t>Incremental </a:t>
            </a:r>
            <a:r>
              <a:rPr lang="en-US" kern="0" dirty="0">
                <a:latin typeface="Arial" panose="020B0604020202020204" pitchFamily="34" charset="0"/>
                <a:cs typeface="Arial" panose="020B0604020202020204" pitchFamily="34" charset="0"/>
              </a:rPr>
              <a:t>rates may apply in both cases, if certain conditions are met. Action 3.2 final rates should not exceed 50% and action 3.3 rates should not exceed 65</a:t>
            </a:r>
            <a:r>
              <a:rPr lang="en-US" kern="0" dirty="0" smtClean="0">
                <a:latin typeface="Arial" panose="020B0604020202020204" pitchFamily="34" charset="0"/>
                <a:cs typeface="Arial" panose="020B0604020202020204" pitchFamily="34" charset="0"/>
              </a:rPr>
              <a:t>%.</a:t>
            </a:r>
          </a:p>
        </p:txBody>
      </p:sp>
      <p:sp>
        <p:nvSpPr>
          <p:cNvPr id="31" name="Rectangle 30"/>
          <p:cNvSpPr/>
          <p:nvPr/>
        </p:nvSpPr>
        <p:spPr bwMode="auto">
          <a:xfrm>
            <a:off x="3622993" y="4509334"/>
            <a:ext cx="2403689" cy="667875"/>
          </a:xfrm>
          <a:prstGeom prst="rect">
            <a:avLst/>
          </a:prstGeom>
          <a:solidFill>
            <a:schemeClr val="accent2"/>
          </a:solidFill>
          <a:ln w="12700"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a:lnSpc>
                <a:spcPct val="85000"/>
              </a:lnSpc>
              <a:spcAft>
                <a:spcPts val="600"/>
              </a:spcAft>
              <a:buClr>
                <a:schemeClr val="accent2"/>
              </a:buClr>
              <a:buSzPct val="70000"/>
            </a:pPr>
            <a:r>
              <a:rPr lang="en-US" sz="1100" b="1" dirty="0" smtClean="0">
                <a:solidFill>
                  <a:schemeClr val="accent1">
                    <a:lumMod val="75000"/>
                  </a:schemeClr>
                </a:solidFill>
                <a:latin typeface="Arial" panose="020B0604020202020204" pitchFamily="34" charset="0"/>
                <a:cs typeface="Arial" panose="020B0604020202020204" pitchFamily="34" charset="0"/>
              </a:rPr>
              <a:t>Wine </a:t>
            </a:r>
            <a:r>
              <a:rPr lang="en-US" sz="1100" b="1" dirty="0">
                <a:solidFill>
                  <a:schemeClr val="accent1">
                    <a:lumMod val="75000"/>
                  </a:schemeClr>
                </a:solidFill>
                <a:latin typeface="Arial" panose="020B0604020202020204" pitchFamily="34" charset="0"/>
                <a:cs typeface="Arial" panose="020B0604020202020204" pitchFamily="34" charset="0"/>
              </a:rPr>
              <a:t>producers</a:t>
            </a:r>
            <a:r>
              <a:rPr lang="en-US" sz="1100" dirty="0">
                <a:solidFill>
                  <a:schemeClr val="accent1">
                    <a:lumMod val="75000"/>
                  </a:schemeClr>
                </a:solidFill>
                <a:latin typeface="Arial" panose="020B0604020202020204" pitchFamily="34" charset="0"/>
                <a:cs typeface="Arial" panose="020B0604020202020204" pitchFamily="34" charset="0"/>
              </a:rPr>
              <a:t>, or companies with activity in </a:t>
            </a:r>
            <a:r>
              <a:rPr lang="en-US" sz="1100" b="1" dirty="0">
                <a:solidFill>
                  <a:schemeClr val="accent1">
                    <a:lumMod val="75000"/>
                  </a:schemeClr>
                </a:solidFill>
                <a:latin typeface="Arial" panose="020B0604020202020204" pitchFamily="34" charset="0"/>
                <a:cs typeface="Arial" panose="020B0604020202020204" pitchFamily="34" charset="0"/>
              </a:rPr>
              <a:t>agriculture/agro-foods</a:t>
            </a:r>
            <a:r>
              <a:rPr lang="en-US" sz="1100" dirty="0">
                <a:solidFill>
                  <a:schemeClr val="accent1">
                    <a:lumMod val="75000"/>
                  </a:schemeClr>
                </a:solidFill>
                <a:latin typeface="Arial" panose="020B0604020202020204" pitchFamily="34" charset="0"/>
                <a:cs typeface="Arial" panose="020B0604020202020204" pitchFamily="34" charset="0"/>
              </a:rPr>
              <a:t> or </a:t>
            </a:r>
            <a:r>
              <a:rPr lang="en-US" sz="1100" b="1" dirty="0">
                <a:solidFill>
                  <a:schemeClr val="accent1">
                    <a:lumMod val="75000"/>
                  </a:schemeClr>
                </a:solidFill>
                <a:latin typeface="Arial" panose="020B0604020202020204" pitchFamily="34" charset="0"/>
                <a:cs typeface="Arial" panose="020B0604020202020204" pitchFamily="34" charset="0"/>
              </a:rPr>
              <a:t>tourism and hospitality  </a:t>
            </a:r>
            <a:r>
              <a:rPr lang="en-US" sz="1100" dirty="0">
                <a:solidFill>
                  <a:schemeClr val="accent1">
                    <a:lumMod val="75000"/>
                  </a:schemeClr>
                </a:solidFill>
                <a:latin typeface="Arial" panose="020B0604020202020204" pitchFamily="34" charset="0"/>
                <a:cs typeface="Arial" panose="020B0604020202020204" pitchFamily="34" charset="0"/>
              </a:rPr>
              <a:t>are potential beneficiaries</a:t>
            </a:r>
            <a:endParaRPr kumimoji="0" lang="en-US" sz="1100" b="1" i="0" u="none" strike="noStrike" cap="none" normalizeH="0" baseline="0" dirty="0" smtClean="0">
              <a:ln>
                <a:noFill/>
              </a:ln>
              <a:solidFill>
                <a:schemeClr val="accent1">
                  <a:lumMod val="75000"/>
                </a:schemeClr>
              </a:solidFill>
              <a:effectLst/>
              <a:latin typeface="Arial" panose="020B0604020202020204" pitchFamily="34" charset="0"/>
              <a:cs typeface="Arial" panose="020B0604020202020204" pitchFamily="34" charset="0"/>
            </a:endParaRPr>
          </a:p>
        </p:txBody>
      </p:sp>
      <p:sp>
        <p:nvSpPr>
          <p:cNvPr id="33" name="Rectangle 32"/>
          <p:cNvSpPr/>
          <p:nvPr/>
        </p:nvSpPr>
        <p:spPr bwMode="auto">
          <a:xfrm>
            <a:off x="457200" y="2273187"/>
            <a:ext cx="5943600" cy="3240000"/>
          </a:xfrm>
          <a:prstGeom prst="rect">
            <a:avLst/>
          </a:prstGeom>
          <a:noFill/>
          <a:ln w="127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53" name="Text Placeholder 6"/>
          <p:cNvSpPr txBox="1">
            <a:spLocks/>
          </p:cNvSpPr>
          <p:nvPr/>
        </p:nvSpPr>
        <p:spPr>
          <a:xfrm>
            <a:off x="555782" y="5582907"/>
            <a:ext cx="5658387" cy="1186542"/>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sz="1100" kern="0" dirty="0">
                <a:latin typeface="Arial" panose="020B0604020202020204" pitchFamily="34" charset="0"/>
                <a:cs typeface="Arial" panose="020B0604020202020204" pitchFamily="34" charset="0"/>
              </a:rPr>
              <a:t>Promotion of production and distribution of energy from renewable sources – PO SEUR</a:t>
            </a:r>
            <a:endParaRPr lang="en-US" b="1" kern="0" dirty="0" smtClean="0">
              <a:latin typeface="Arial" panose="020B0604020202020204" pitchFamily="34" charset="0"/>
              <a:cs typeface="Arial" panose="020B0604020202020204" pitchFamily="34" charset="0"/>
            </a:endParaRPr>
          </a:p>
          <a:p>
            <a:pPr lvl="1" algn="just"/>
            <a:endParaRPr lang="en-US" b="1" kern="0" dirty="0" smtClean="0">
              <a:latin typeface="Arial" panose="020B0604020202020204" pitchFamily="34" charset="0"/>
              <a:cs typeface="Arial" panose="020B0604020202020204" pitchFamily="34" charset="0"/>
            </a:endParaRPr>
          </a:p>
          <a:p>
            <a:pPr lvl="1" algn="just"/>
            <a:r>
              <a:rPr lang="en-US" kern="0" dirty="0" smtClean="0">
                <a:latin typeface="Arial" panose="020B0604020202020204" pitchFamily="34" charset="0"/>
                <a:cs typeface="Arial" panose="020B0604020202020204" pitchFamily="34" charset="0"/>
              </a:rPr>
              <a:t>Energy </a:t>
            </a:r>
            <a:r>
              <a:rPr lang="en-US" kern="0" dirty="0">
                <a:latin typeface="Arial" panose="020B0604020202020204" pitchFamily="34" charset="0"/>
                <a:cs typeface="Arial" panose="020B0604020202020204" pitchFamily="34" charset="0"/>
              </a:rPr>
              <a:t>production from renewable sources (such as solar) to develop and test new technologies, as well as their integration in the grid and with tested technologies that are not sufficiently disseminated in the Portuguese territory and their integration in the </a:t>
            </a:r>
            <a:r>
              <a:rPr lang="en-US" kern="0" dirty="0" smtClean="0">
                <a:latin typeface="Arial" panose="020B0604020202020204" pitchFamily="34" charset="0"/>
                <a:cs typeface="Arial" panose="020B0604020202020204" pitchFamily="34" charset="0"/>
              </a:rPr>
              <a:t>grid. Energy </a:t>
            </a:r>
            <a:r>
              <a:rPr lang="en-US" kern="0" dirty="0">
                <a:latin typeface="Arial" panose="020B0604020202020204" pitchFamily="34" charset="0"/>
                <a:cs typeface="Arial" panose="020B0604020202020204" pitchFamily="34" charset="0"/>
              </a:rPr>
              <a:t>storage, including energy from renewable sources; </a:t>
            </a:r>
          </a:p>
        </p:txBody>
      </p:sp>
      <p:grpSp>
        <p:nvGrpSpPr>
          <p:cNvPr id="54" name="Group 53"/>
          <p:cNvGrpSpPr/>
          <p:nvPr/>
        </p:nvGrpSpPr>
        <p:grpSpPr>
          <a:xfrm>
            <a:off x="555782" y="6041289"/>
            <a:ext cx="5743953" cy="856024"/>
            <a:chOff x="549274" y="2575314"/>
            <a:chExt cx="5658387" cy="680170"/>
          </a:xfrm>
        </p:grpSpPr>
        <p:sp>
          <p:nvSpPr>
            <p:cNvPr id="55" name="Rectangle 54"/>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56" name="TextBox 55"/>
            <p:cNvSpPr txBox="1"/>
            <p:nvPr/>
          </p:nvSpPr>
          <p:spPr>
            <a:xfrm>
              <a:off x="690662" y="2575314"/>
              <a:ext cx="1187730" cy="122886"/>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Covered activities</a:t>
              </a:r>
            </a:p>
          </p:txBody>
        </p:sp>
      </p:grpSp>
      <p:grpSp>
        <p:nvGrpSpPr>
          <p:cNvPr id="57" name="Group 56"/>
          <p:cNvGrpSpPr/>
          <p:nvPr/>
        </p:nvGrpSpPr>
        <p:grpSpPr>
          <a:xfrm>
            <a:off x="555782" y="6930986"/>
            <a:ext cx="2778661" cy="679489"/>
            <a:chOff x="549274" y="2606258"/>
            <a:chExt cx="5658387" cy="649226"/>
          </a:xfrm>
        </p:grpSpPr>
        <p:sp>
          <p:nvSpPr>
            <p:cNvPr id="58" name="Rectangle 57"/>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59" name="TextBox 58"/>
            <p:cNvSpPr txBox="1"/>
            <p:nvPr/>
          </p:nvSpPr>
          <p:spPr>
            <a:xfrm>
              <a:off x="837195" y="2606258"/>
              <a:ext cx="2149248" cy="89244"/>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Assessment basis</a:t>
              </a:r>
            </a:p>
          </p:txBody>
        </p:sp>
      </p:grpSp>
      <p:grpSp>
        <p:nvGrpSpPr>
          <p:cNvPr id="60" name="Group 59"/>
          <p:cNvGrpSpPr/>
          <p:nvPr/>
        </p:nvGrpSpPr>
        <p:grpSpPr>
          <a:xfrm>
            <a:off x="3424314" y="6911529"/>
            <a:ext cx="2871030" cy="1242046"/>
            <a:chOff x="549274" y="2606258"/>
            <a:chExt cx="5658387" cy="649226"/>
          </a:xfrm>
        </p:grpSpPr>
        <p:sp>
          <p:nvSpPr>
            <p:cNvPr id="61" name="Rectangle 60"/>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62" name="TextBox 61"/>
            <p:cNvSpPr txBox="1"/>
            <p:nvPr/>
          </p:nvSpPr>
          <p:spPr>
            <a:xfrm>
              <a:off x="837193" y="2606258"/>
              <a:ext cx="2045798" cy="89243"/>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Forms of funding</a:t>
              </a:r>
            </a:p>
          </p:txBody>
        </p:sp>
      </p:grpSp>
      <p:grpSp>
        <p:nvGrpSpPr>
          <p:cNvPr id="63" name="Group 62"/>
          <p:cNvGrpSpPr/>
          <p:nvPr/>
        </p:nvGrpSpPr>
        <p:grpSpPr>
          <a:xfrm>
            <a:off x="547990" y="7728240"/>
            <a:ext cx="2778661" cy="790285"/>
            <a:chOff x="549274" y="2606257"/>
            <a:chExt cx="5658387" cy="649227"/>
          </a:xfrm>
        </p:grpSpPr>
        <p:sp>
          <p:nvSpPr>
            <p:cNvPr id="64" name="Rectangle 63"/>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65" name="TextBox 64"/>
            <p:cNvSpPr txBox="1"/>
            <p:nvPr/>
          </p:nvSpPr>
          <p:spPr>
            <a:xfrm>
              <a:off x="837195" y="2606257"/>
              <a:ext cx="1179424" cy="184556"/>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Incentive</a:t>
              </a:r>
            </a:p>
          </p:txBody>
        </p:sp>
      </p:grpSp>
      <p:sp>
        <p:nvSpPr>
          <p:cNvPr id="66" name="Text Placeholder 6"/>
          <p:cNvSpPr txBox="1">
            <a:spLocks/>
          </p:cNvSpPr>
          <p:nvPr/>
        </p:nvSpPr>
        <p:spPr>
          <a:xfrm>
            <a:off x="555782" y="7095090"/>
            <a:ext cx="2779217" cy="424530"/>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0" lvl="1" indent="0" algn="just"/>
            <a:r>
              <a:rPr lang="en-US" kern="0" dirty="0">
                <a:latin typeface="Arial" panose="020B0604020202020204" pitchFamily="34" charset="0"/>
                <a:cs typeface="Arial" panose="020B0604020202020204" pitchFamily="34" charset="0"/>
              </a:rPr>
              <a:t>In order to determine the eligible expenses, the promoter should consider the maximum standard costs per </a:t>
            </a:r>
            <a:r>
              <a:rPr lang="en-US" kern="0" dirty="0" smtClean="0">
                <a:latin typeface="Arial" panose="020B0604020202020204" pitchFamily="34" charset="0"/>
                <a:cs typeface="Arial" panose="020B0604020202020204" pitchFamily="34" charset="0"/>
              </a:rPr>
              <a:t>technology.</a:t>
            </a:r>
            <a:endParaRPr lang="en-US" kern="0" dirty="0">
              <a:latin typeface="Arial" panose="020B0604020202020204" pitchFamily="34" charset="0"/>
              <a:cs typeface="Arial" panose="020B0604020202020204" pitchFamily="34" charset="0"/>
            </a:endParaRPr>
          </a:p>
        </p:txBody>
      </p:sp>
      <p:sp>
        <p:nvSpPr>
          <p:cNvPr id="67" name="Text Placeholder 6"/>
          <p:cNvSpPr txBox="1">
            <a:spLocks/>
          </p:cNvSpPr>
          <p:nvPr/>
        </p:nvSpPr>
        <p:spPr>
          <a:xfrm>
            <a:off x="3436043" y="7092744"/>
            <a:ext cx="2885068" cy="1060831"/>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kern="0" dirty="0">
                <a:latin typeface="Arial" panose="020B0604020202020204" pitchFamily="34" charset="0"/>
                <a:cs typeface="Arial" panose="020B0604020202020204" pitchFamily="34" charset="0"/>
              </a:rPr>
              <a:t>Non-refundable grant. However, the incentive may not exceed the </a:t>
            </a:r>
            <a:r>
              <a:rPr lang="en-US" kern="0" dirty="0" smtClean="0">
                <a:latin typeface="Arial" panose="020B0604020202020204" pitchFamily="34" charset="0"/>
                <a:cs typeface="Arial" panose="020B0604020202020204" pitchFamily="34" charset="0"/>
              </a:rPr>
              <a:t>necessary </a:t>
            </a:r>
            <a:r>
              <a:rPr lang="en-US" kern="0" dirty="0">
                <a:latin typeface="Arial" panose="020B0604020202020204" pitchFamily="34" charset="0"/>
                <a:cs typeface="Arial" panose="020B0604020202020204" pitchFamily="34" charset="0"/>
              </a:rPr>
              <a:t>amount to ensure the economic viability of </a:t>
            </a:r>
            <a:r>
              <a:rPr lang="en-US" kern="0" dirty="0" smtClean="0">
                <a:latin typeface="Arial" panose="020B0604020202020204" pitchFamily="34" charset="0"/>
                <a:cs typeface="Arial" panose="020B0604020202020204" pitchFamily="34" charset="0"/>
              </a:rPr>
              <a:t>investments</a:t>
            </a:r>
            <a:r>
              <a:rPr lang="en-US" kern="0" dirty="0">
                <a:latin typeface="Arial" panose="020B0604020202020204" pitchFamily="34" charset="0"/>
                <a:cs typeface="Arial" panose="020B0604020202020204" pitchFamily="34" charset="0"/>
              </a:rPr>
              <a:t>. In projects that include integration in the distribution and/or energy storage grid, the entities should not benefit from the public electricity grid remuneration scheme in the financed amount. </a:t>
            </a:r>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68" name="Text Placeholder 6"/>
          <p:cNvSpPr txBox="1">
            <a:spLocks/>
          </p:cNvSpPr>
          <p:nvPr/>
        </p:nvSpPr>
        <p:spPr>
          <a:xfrm>
            <a:off x="556722" y="7916009"/>
            <a:ext cx="2779217" cy="60251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0" lvl="1" indent="0" algn="just"/>
            <a:r>
              <a:rPr lang="en-US" kern="0" dirty="0">
                <a:latin typeface="Arial" panose="020B0604020202020204" pitchFamily="34" charset="0"/>
                <a:cs typeface="Arial" panose="020B0604020202020204" pitchFamily="34" charset="0"/>
              </a:rPr>
              <a:t>85% of eligible expenses related with studies and 65% of remaining eligible expenses (e.g.: equipment, studies, construction)</a:t>
            </a:r>
            <a:endParaRPr lang="en-US" kern="0" dirty="0" smtClean="0">
              <a:latin typeface="Arial" panose="020B0604020202020204" pitchFamily="34" charset="0"/>
              <a:cs typeface="Arial" panose="020B0604020202020204" pitchFamily="34" charset="0"/>
            </a:endParaRPr>
          </a:p>
        </p:txBody>
      </p:sp>
      <p:sp>
        <p:nvSpPr>
          <p:cNvPr id="70" name="Rectangle 69"/>
          <p:cNvSpPr/>
          <p:nvPr/>
        </p:nvSpPr>
        <p:spPr bwMode="auto">
          <a:xfrm>
            <a:off x="3626259" y="8279397"/>
            <a:ext cx="2400424" cy="667875"/>
          </a:xfrm>
          <a:prstGeom prst="rect">
            <a:avLst/>
          </a:prstGeom>
          <a:solidFill>
            <a:schemeClr val="accent2"/>
          </a:solidFill>
          <a:ln w="12700"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a:lnSpc>
                <a:spcPct val="85000"/>
              </a:lnSpc>
              <a:spcAft>
                <a:spcPts val="600"/>
              </a:spcAft>
              <a:buClr>
                <a:schemeClr val="accent2"/>
              </a:buClr>
              <a:buSzPct val="70000"/>
            </a:pPr>
            <a:r>
              <a:rPr lang="en-US" sz="1100" dirty="0">
                <a:solidFill>
                  <a:schemeClr val="accent1">
                    <a:lumMod val="75000"/>
                  </a:schemeClr>
                </a:solidFill>
                <a:latin typeface="Arial" panose="020B0604020202020204" pitchFamily="34" charset="0"/>
                <a:cs typeface="Arial" panose="020B0604020202020204" pitchFamily="34" charset="0"/>
              </a:rPr>
              <a:t>Companies should be considered </a:t>
            </a:r>
            <a:r>
              <a:rPr lang="en-US" sz="1100" b="1" dirty="0" smtClean="0">
                <a:solidFill>
                  <a:schemeClr val="accent1">
                    <a:lumMod val="75000"/>
                  </a:schemeClr>
                </a:solidFill>
                <a:latin typeface="Arial" panose="020B0604020202020204" pitchFamily="34" charset="0"/>
                <a:cs typeface="Arial" panose="020B0604020202020204" pitchFamily="34" charset="0"/>
              </a:rPr>
              <a:t>‘Special </a:t>
            </a:r>
            <a:r>
              <a:rPr lang="en-US" sz="1100" b="1" dirty="0">
                <a:solidFill>
                  <a:schemeClr val="accent1">
                    <a:lumMod val="75000"/>
                  </a:schemeClr>
                </a:solidFill>
                <a:latin typeface="Arial" panose="020B0604020202020204" pitchFamily="34" charset="0"/>
                <a:cs typeface="Arial" panose="020B0604020202020204" pitchFamily="34" charset="0"/>
              </a:rPr>
              <a:t>Regime </a:t>
            </a:r>
            <a:r>
              <a:rPr lang="en-US" sz="1100" b="1" dirty="0" smtClean="0">
                <a:solidFill>
                  <a:schemeClr val="accent1">
                    <a:lumMod val="75000"/>
                  </a:schemeClr>
                </a:solidFill>
                <a:latin typeface="Arial" panose="020B0604020202020204" pitchFamily="34" charset="0"/>
                <a:cs typeface="Arial" panose="020B0604020202020204" pitchFamily="34" charset="0"/>
              </a:rPr>
              <a:t>Producers’</a:t>
            </a:r>
            <a:r>
              <a:rPr lang="en-US" sz="1100" dirty="0" smtClean="0">
                <a:solidFill>
                  <a:schemeClr val="accent1">
                    <a:lumMod val="75000"/>
                  </a:schemeClr>
                </a:solidFill>
                <a:latin typeface="Arial" panose="020B0604020202020204" pitchFamily="34" charset="0"/>
                <a:cs typeface="Arial" panose="020B0604020202020204" pitchFamily="34" charset="0"/>
              </a:rPr>
              <a:t>, </a:t>
            </a:r>
            <a:r>
              <a:rPr lang="en-US" sz="1100" dirty="0">
                <a:solidFill>
                  <a:schemeClr val="accent1">
                    <a:lumMod val="75000"/>
                  </a:schemeClr>
                </a:solidFill>
                <a:latin typeface="Arial" panose="020B0604020202020204" pitchFamily="34" charset="0"/>
                <a:cs typeface="Arial" panose="020B0604020202020204" pitchFamily="34" charset="0"/>
              </a:rPr>
              <a:t>i.e., producers licensed </a:t>
            </a:r>
            <a:r>
              <a:rPr lang="en-US" sz="1100" dirty="0" smtClean="0">
                <a:solidFill>
                  <a:schemeClr val="accent1">
                    <a:lumMod val="75000"/>
                  </a:schemeClr>
                </a:solidFill>
                <a:latin typeface="Arial" panose="020B0604020202020204" pitchFamily="34" charset="0"/>
                <a:cs typeface="Arial" panose="020B0604020202020204" pitchFamily="34" charset="0"/>
              </a:rPr>
              <a:t>to </a:t>
            </a:r>
            <a:r>
              <a:rPr lang="en-US" sz="1100" dirty="0">
                <a:solidFill>
                  <a:schemeClr val="accent1">
                    <a:lumMod val="75000"/>
                  </a:schemeClr>
                </a:solidFill>
                <a:latin typeface="Arial" panose="020B0604020202020204" pitchFamily="34" charset="0"/>
                <a:cs typeface="Arial" panose="020B0604020202020204" pitchFamily="34" charset="0"/>
              </a:rPr>
              <a:t>sell energy to the public grid</a:t>
            </a:r>
            <a:r>
              <a:rPr lang="en-US" sz="1100" dirty="0" smtClean="0">
                <a:solidFill>
                  <a:schemeClr val="accent1">
                    <a:lumMod val="75000"/>
                  </a:schemeClr>
                </a:solidFill>
                <a:latin typeface="Arial" panose="020B0604020202020204" pitchFamily="34" charset="0"/>
                <a:cs typeface="Arial" panose="020B0604020202020204" pitchFamily="34" charset="0"/>
              </a:rPr>
              <a:t>.</a:t>
            </a:r>
            <a:endParaRPr lang="en-US" sz="110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77802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5351"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Title 5"/>
          <p:cNvSpPr>
            <a:spLocks noGrp="1"/>
          </p:cNvSpPr>
          <p:nvPr>
            <p:ph type="title"/>
          </p:nvPr>
        </p:nvSpPr>
        <p:spPr>
          <a:xfrm>
            <a:off x="555782" y="502492"/>
            <a:ext cx="5750756" cy="984996"/>
          </a:xfrm>
        </p:spPr>
        <p:txBody>
          <a:bodyPr anchor="t">
            <a:normAutofit fontScale="90000"/>
          </a:bodyPr>
          <a:lstStyle/>
          <a:p>
            <a:r>
              <a:rPr lang="en-US" sz="2200" dirty="0">
                <a:latin typeface="Arial" panose="020B0604020202020204" pitchFamily="34" charset="0"/>
                <a:cs typeface="Arial" panose="020B0604020202020204" pitchFamily="34" charset="0"/>
              </a:rPr>
              <a:t>Investor’s guide and business development</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Tax incentives </a:t>
            </a:r>
            <a:r>
              <a:rPr lang="en-US" sz="2200" dirty="0">
                <a:solidFill>
                  <a:schemeClr val="accent2"/>
                </a:solidFill>
                <a:latin typeface="Arial" panose="020B0604020202020204" pitchFamily="34" charset="0"/>
                <a:cs typeface="Arial" panose="020B0604020202020204" pitchFamily="34" charset="0"/>
              </a:rPr>
              <a:t>schemes</a:t>
            </a:r>
            <a:endParaRPr lang="pt-PT" sz="2200" dirty="0">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9274" y="1868695"/>
            <a:ext cx="5658387" cy="1138683"/>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sz="1100" kern="0" dirty="0">
                <a:latin typeface="Arial" panose="020B0604020202020204" pitchFamily="34" charset="0"/>
                <a:cs typeface="Arial" panose="020B0604020202020204" pitchFamily="34" charset="0"/>
              </a:rPr>
              <a:t>Contractual Tax Benefit (BFC)</a:t>
            </a:r>
            <a:endParaRPr lang="en-US" b="1" kern="0" dirty="0" smtClean="0">
              <a:latin typeface="Arial" panose="020B0604020202020204" pitchFamily="34" charset="0"/>
              <a:cs typeface="Arial" panose="020B0604020202020204" pitchFamily="34" charset="0"/>
            </a:endParaRPr>
          </a:p>
          <a:p>
            <a:pPr lvl="1" algn="just"/>
            <a:endParaRPr lang="en-US" b="1" kern="0" dirty="0" smtClean="0">
              <a:latin typeface="Arial" panose="020B0604020202020204" pitchFamily="34" charset="0"/>
              <a:cs typeface="Arial" panose="020B0604020202020204" pitchFamily="34" charset="0"/>
            </a:endParaRPr>
          </a:p>
          <a:p>
            <a:pPr lvl="1" algn="just"/>
            <a:r>
              <a:rPr lang="en-US" kern="0" dirty="0">
                <a:latin typeface="Arial" panose="020B0604020202020204" pitchFamily="34" charset="0"/>
                <a:cs typeface="Arial" panose="020B0604020202020204" pitchFamily="34" charset="0"/>
              </a:rPr>
              <a:t>This tax incentive is oriented </a:t>
            </a:r>
            <a:r>
              <a:rPr lang="en-US" kern="0" dirty="0" smtClean="0">
                <a:latin typeface="Arial" panose="020B0604020202020204" pitchFamily="34" charset="0"/>
                <a:cs typeface="Arial" panose="020B0604020202020204" pitchFamily="34" charset="0"/>
              </a:rPr>
              <a:t>towards </a:t>
            </a:r>
            <a:r>
              <a:rPr lang="en-US" kern="0" dirty="0">
                <a:latin typeface="Arial" panose="020B0604020202020204" pitchFamily="34" charset="0"/>
                <a:cs typeface="Arial" panose="020B0604020202020204" pitchFamily="34" charset="0"/>
              </a:rPr>
              <a:t>companies investing at least €3m in </a:t>
            </a:r>
            <a:r>
              <a:rPr lang="en-US" kern="0" dirty="0" smtClean="0">
                <a:latin typeface="Arial" panose="020B0604020202020204" pitchFamily="34" charset="0"/>
                <a:cs typeface="Arial" panose="020B0604020202020204" pitchFamily="34" charset="0"/>
              </a:rPr>
              <a:t>tangible and </a:t>
            </a:r>
            <a:r>
              <a:rPr lang="en-US" kern="0" dirty="0">
                <a:latin typeface="Arial" panose="020B0604020202020204" pitchFamily="34" charset="0"/>
                <a:cs typeface="Arial" panose="020B0604020202020204" pitchFamily="34" charset="0"/>
              </a:rPr>
              <a:t>intangible assets. Investment </a:t>
            </a:r>
            <a:r>
              <a:rPr lang="en-US" kern="0" dirty="0" smtClean="0">
                <a:latin typeface="Arial" panose="020B0604020202020204" pitchFamily="34" charset="0"/>
                <a:cs typeface="Arial" panose="020B0604020202020204" pitchFamily="34" charset="0"/>
              </a:rPr>
              <a:t>projects </a:t>
            </a:r>
            <a:r>
              <a:rPr lang="en-US" kern="0" dirty="0">
                <a:latin typeface="Arial" panose="020B0604020202020204" pitchFamily="34" charset="0"/>
                <a:cs typeface="Arial" panose="020B0604020202020204" pitchFamily="34" charset="0"/>
              </a:rPr>
              <a:t>must be relevant to the development of the industries considered of strategic interest to the national </a:t>
            </a:r>
            <a:r>
              <a:rPr lang="en-US" kern="0" dirty="0" smtClean="0">
                <a:latin typeface="Arial" panose="020B0604020202020204" pitchFamily="34" charset="0"/>
                <a:cs typeface="Arial" panose="020B0604020202020204" pitchFamily="34" charset="0"/>
              </a:rPr>
              <a:t>economy, </a:t>
            </a:r>
            <a:r>
              <a:rPr lang="en-US" kern="0" dirty="0">
                <a:latin typeface="Arial" panose="020B0604020202020204" pitchFamily="34" charset="0"/>
                <a:cs typeface="Arial" panose="020B0604020202020204" pitchFamily="34" charset="0"/>
              </a:rPr>
              <a:t>t</a:t>
            </a:r>
            <a:r>
              <a:rPr lang="en-US" kern="0" dirty="0" smtClean="0">
                <a:latin typeface="Arial" panose="020B0604020202020204" pitchFamily="34" charset="0"/>
                <a:cs typeface="Arial" panose="020B0604020202020204" pitchFamily="34" charset="0"/>
              </a:rPr>
              <a:t>o </a:t>
            </a:r>
            <a:r>
              <a:rPr lang="en-US" kern="0" dirty="0">
                <a:latin typeface="Arial" panose="020B0604020202020204" pitchFamily="34" charset="0"/>
                <a:cs typeface="Arial" panose="020B0604020202020204" pitchFamily="34" charset="0"/>
              </a:rPr>
              <a:t>the reduction of regional disparities, and contributing to boost technological innovation and national scientific research.</a:t>
            </a:r>
          </a:p>
          <a:p>
            <a:pPr algn="just"/>
            <a:endParaRPr lang="en-US" kern="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71</a:t>
            </a:fld>
            <a:endParaRPr lang="en-US" dirty="0"/>
          </a:p>
        </p:txBody>
      </p:sp>
      <p:grpSp>
        <p:nvGrpSpPr>
          <p:cNvPr id="4" name="Group 3"/>
          <p:cNvGrpSpPr/>
          <p:nvPr/>
        </p:nvGrpSpPr>
        <p:grpSpPr>
          <a:xfrm>
            <a:off x="564066" y="2181773"/>
            <a:ext cx="5743953" cy="773627"/>
            <a:chOff x="549274" y="2513873"/>
            <a:chExt cx="5658387" cy="741611"/>
          </a:xfrm>
        </p:grpSpPr>
        <p:sp>
          <p:nvSpPr>
            <p:cNvPr id="10" name="Rectangle 9"/>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12" name="TextBox 11"/>
            <p:cNvSpPr txBox="1"/>
            <p:nvPr/>
          </p:nvSpPr>
          <p:spPr>
            <a:xfrm>
              <a:off x="690663" y="2513873"/>
              <a:ext cx="1173158" cy="148258"/>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Covered activities</a:t>
              </a:r>
            </a:p>
          </p:txBody>
        </p:sp>
      </p:grpSp>
      <p:grpSp>
        <p:nvGrpSpPr>
          <p:cNvPr id="14" name="Group 13"/>
          <p:cNvGrpSpPr/>
          <p:nvPr/>
        </p:nvGrpSpPr>
        <p:grpSpPr>
          <a:xfrm>
            <a:off x="555782" y="3055945"/>
            <a:ext cx="2778661" cy="1285243"/>
            <a:chOff x="549274" y="2606258"/>
            <a:chExt cx="5658387" cy="649226"/>
          </a:xfrm>
        </p:grpSpPr>
        <p:sp>
          <p:nvSpPr>
            <p:cNvPr id="15" name="Rectangle 14"/>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16" name="TextBox 15"/>
            <p:cNvSpPr txBox="1"/>
            <p:nvPr/>
          </p:nvSpPr>
          <p:spPr>
            <a:xfrm>
              <a:off x="837195" y="2606258"/>
              <a:ext cx="2149248" cy="89244"/>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Assessment basis</a:t>
              </a:r>
            </a:p>
          </p:txBody>
        </p:sp>
      </p:grpSp>
      <p:sp>
        <p:nvSpPr>
          <p:cNvPr id="21" name="Text Placeholder 6"/>
          <p:cNvSpPr txBox="1">
            <a:spLocks/>
          </p:cNvSpPr>
          <p:nvPr/>
        </p:nvSpPr>
        <p:spPr>
          <a:xfrm>
            <a:off x="565576" y="3235575"/>
            <a:ext cx="2779217" cy="1105613"/>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0" lvl="1" indent="0" algn="just"/>
            <a:r>
              <a:rPr lang="en-US" kern="0" dirty="0">
                <a:latin typeface="Arial" panose="020B0604020202020204" pitchFamily="34" charset="0"/>
                <a:cs typeface="Arial" panose="020B0604020202020204" pitchFamily="34" charset="0"/>
              </a:rPr>
              <a:t>Investment in tangible fixed assets acquired new, exception of Land; construction, acquisition, repair and expansion of any buildings; light passenger or mixed vehicles; </a:t>
            </a:r>
            <a:r>
              <a:rPr lang="en-US" kern="0" dirty="0" smtClean="0">
                <a:latin typeface="Arial" panose="020B0604020202020204" pitchFamily="34" charset="0"/>
                <a:cs typeface="Arial" panose="020B0604020202020204" pitchFamily="34" charset="0"/>
              </a:rPr>
              <a:t>furniture </a:t>
            </a:r>
            <a:r>
              <a:rPr lang="en-US" kern="0" dirty="0">
                <a:latin typeface="Arial" panose="020B0604020202020204" pitchFamily="34" charset="0"/>
                <a:cs typeface="Arial" panose="020B0604020202020204" pitchFamily="34" charset="0"/>
              </a:rPr>
              <a:t>and comfort items or decoration, </a:t>
            </a:r>
            <a:r>
              <a:rPr lang="en-US" kern="0" dirty="0" smtClean="0">
                <a:latin typeface="Arial" panose="020B0604020202020204" pitchFamily="34" charset="0"/>
                <a:cs typeface="Arial" panose="020B0604020202020204" pitchFamily="34" charset="0"/>
              </a:rPr>
              <a:t>social </a:t>
            </a:r>
            <a:r>
              <a:rPr lang="en-US" kern="0" dirty="0">
                <a:latin typeface="Arial" panose="020B0604020202020204" pitchFamily="34" charset="0"/>
                <a:cs typeface="Arial" panose="020B0604020202020204" pitchFamily="34" charset="0"/>
              </a:rPr>
              <a:t>equipment; </a:t>
            </a:r>
            <a:r>
              <a:rPr lang="en-US" kern="0" dirty="0" smtClean="0">
                <a:latin typeface="Arial" panose="020B0604020202020204" pitchFamily="34" charset="0"/>
                <a:cs typeface="Arial" panose="020B0604020202020204" pitchFamily="34" charset="0"/>
              </a:rPr>
              <a:t>other </a:t>
            </a:r>
            <a:r>
              <a:rPr lang="en-US" kern="0" dirty="0">
                <a:latin typeface="Arial" panose="020B0604020202020204" pitchFamily="34" charset="0"/>
                <a:cs typeface="Arial" panose="020B0604020202020204" pitchFamily="34" charset="0"/>
              </a:rPr>
              <a:t>capital goods not directly and indiscernibly associated with the company’s production;</a:t>
            </a:r>
            <a:endParaRPr lang="en-US" kern="0" dirty="0" smtClean="0">
              <a:latin typeface="Arial" panose="020B0604020202020204" pitchFamily="34" charset="0"/>
              <a:cs typeface="Arial" panose="020B0604020202020204" pitchFamily="34" charset="0"/>
            </a:endParaRPr>
          </a:p>
        </p:txBody>
      </p:sp>
      <p:sp>
        <p:nvSpPr>
          <p:cNvPr id="23" name="Text Placeholder 6"/>
          <p:cNvSpPr txBox="1">
            <a:spLocks/>
          </p:cNvSpPr>
          <p:nvPr/>
        </p:nvSpPr>
        <p:spPr>
          <a:xfrm>
            <a:off x="3433025" y="3280760"/>
            <a:ext cx="2885068" cy="604890"/>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kern="0" dirty="0">
                <a:latin typeface="Arial" panose="020B0604020202020204" pitchFamily="34" charset="0"/>
                <a:cs typeface="Arial" panose="020B0604020202020204" pitchFamily="34" charset="0"/>
              </a:rPr>
              <a:t>Tax credit  with a maximum annual deduction of the greater value between 25% of the total tax credit or 50% of the tax amount in each fiscal year, unless a different limit be established contractually.</a:t>
            </a:r>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grpSp>
        <p:nvGrpSpPr>
          <p:cNvPr id="24" name="Group 23"/>
          <p:cNvGrpSpPr/>
          <p:nvPr/>
        </p:nvGrpSpPr>
        <p:grpSpPr>
          <a:xfrm>
            <a:off x="3424314" y="3087913"/>
            <a:ext cx="2871030" cy="788946"/>
            <a:chOff x="549274" y="2606258"/>
            <a:chExt cx="5658387" cy="649226"/>
          </a:xfrm>
        </p:grpSpPr>
        <p:sp>
          <p:nvSpPr>
            <p:cNvPr id="25" name="Rectangle 24"/>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26" name="TextBox 25"/>
            <p:cNvSpPr txBox="1"/>
            <p:nvPr/>
          </p:nvSpPr>
          <p:spPr>
            <a:xfrm>
              <a:off x="837193" y="2606258"/>
              <a:ext cx="2045798" cy="89243"/>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Forms of funding</a:t>
              </a:r>
            </a:p>
          </p:txBody>
        </p:sp>
      </p:grpSp>
      <p:grpSp>
        <p:nvGrpSpPr>
          <p:cNvPr id="27" name="Group 26"/>
          <p:cNvGrpSpPr/>
          <p:nvPr/>
        </p:nvGrpSpPr>
        <p:grpSpPr>
          <a:xfrm>
            <a:off x="3417999" y="3924125"/>
            <a:ext cx="2877345" cy="781590"/>
            <a:chOff x="549274" y="2606257"/>
            <a:chExt cx="5658387" cy="649227"/>
          </a:xfrm>
        </p:grpSpPr>
        <p:sp>
          <p:nvSpPr>
            <p:cNvPr id="28" name="Rectangle 27"/>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29" name="TextBox 28"/>
            <p:cNvSpPr txBox="1"/>
            <p:nvPr/>
          </p:nvSpPr>
          <p:spPr>
            <a:xfrm>
              <a:off x="837195" y="2606257"/>
              <a:ext cx="1179424" cy="184556"/>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Incentive</a:t>
              </a:r>
            </a:p>
          </p:txBody>
        </p:sp>
      </p:grpSp>
      <p:sp>
        <p:nvSpPr>
          <p:cNvPr id="30" name="Text Placeholder 6"/>
          <p:cNvSpPr txBox="1">
            <a:spLocks/>
          </p:cNvSpPr>
          <p:nvPr/>
        </p:nvSpPr>
        <p:spPr>
          <a:xfrm>
            <a:off x="3410208" y="4045640"/>
            <a:ext cx="2877921" cy="90556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0" lvl="1" indent="0" algn="just"/>
            <a:r>
              <a:rPr lang="en-US" kern="0" dirty="0">
                <a:latin typeface="Arial" panose="020B0604020202020204" pitchFamily="34" charset="0"/>
                <a:cs typeface="Arial" panose="020B0604020202020204" pitchFamily="34" charset="0"/>
              </a:rPr>
              <a:t>10% up to 25% of eligible investment; Exemption or reduction of municipality tax; Exemption or reduction of property acquisition tax; Exemption of stamp tax duty.</a:t>
            </a:r>
            <a:endParaRPr lang="en-US" kern="0" dirty="0" smtClean="0">
              <a:latin typeface="Arial" panose="020B0604020202020204" pitchFamily="34" charset="0"/>
              <a:cs typeface="Arial" panose="020B0604020202020204" pitchFamily="34" charset="0"/>
            </a:endParaRPr>
          </a:p>
        </p:txBody>
      </p:sp>
      <p:sp>
        <p:nvSpPr>
          <p:cNvPr id="33" name="Rectangle 32"/>
          <p:cNvSpPr/>
          <p:nvPr/>
        </p:nvSpPr>
        <p:spPr bwMode="auto">
          <a:xfrm>
            <a:off x="457200" y="2130568"/>
            <a:ext cx="5943600" cy="3096000"/>
          </a:xfrm>
          <a:prstGeom prst="rect">
            <a:avLst/>
          </a:prstGeom>
          <a:noFill/>
          <a:ln w="127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53" name="Text Placeholder 6"/>
          <p:cNvSpPr txBox="1">
            <a:spLocks/>
          </p:cNvSpPr>
          <p:nvPr/>
        </p:nvSpPr>
        <p:spPr>
          <a:xfrm>
            <a:off x="564066" y="5400350"/>
            <a:ext cx="5658387" cy="664878"/>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sz="1100" kern="0" dirty="0">
                <a:latin typeface="Arial" panose="020B0604020202020204" pitchFamily="34" charset="0"/>
                <a:cs typeface="Arial" panose="020B0604020202020204" pitchFamily="34" charset="0"/>
              </a:rPr>
              <a:t>Investment Tax Credit – RFAI</a:t>
            </a:r>
            <a:endParaRPr lang="en-US" b="1" kern="0" dirty="0" smtClean="0">
              <a:latin typeface="Arial" panose="020B0604020202020204" pitchFamily="34" charset="0"/>
              <a:cs typeface="Arial" panose="020B0604020202020204" pitchFamily="34" charset="0"/>
            </a:endParaRPr>
          </a:p>
          <a:p>
            <a:pPr lvl="1" algn="just"/>
            <a:endParaRPr lang="en-US" b="1" kern="0" dirty="0" smtClean="0">
              <a:latin typeface="Arial" panose="020B0604020202020204" pitchFamily="34" charset="0"/>
              <a:cs typeface="Arial" panose="020B0604020202020204" pitchFamily="34" charset="0"/>
            </a:endParaRPr>
          </a:p>
          <a:p>
            <a:pPr lvl="1" algn="just"/>
            <a:r>
              <a:rPr lang="en-US" kern="0" dirty="0">
                <a:latin typeface="Arial" panose="020B0604020202020204" pitchFamily="34" charset="0"/>
                <a:cs typeface="Arial" panose="020B0604020202020204" pitchFamily="34" charset="0"/>
              </a:rPr>
              <a:t>This tax incentive is oriented </a:t>
            </a:r>
            <a:r>
              <a:rPr lang="en-US" kern="0" dirty="0" smtClean="0">
                <a:latin typeface="Arial" panose="020B0604020202020204" pitchFamily="34" charset="0"/>
                <a:cs typeface="Arial" panose="020B0604020202020204" pitchFamily="34" charset="0"/>
              </a:rPr>
              <a:t>towards companies </a:t>
            </a:r>
            <a:r>
              <a:rPr lang="en-US" kern="0" dirty="0">
                <a:latin typeface="Arial" panose="020B0604020202020204" pitchFamily="34" charset="0"/>
                <a:cs typeface="Arial" panose="020B0604020202020204" pitchFamily="34" charset="0"/>
              </a:rPr>
              <a:t>investing in tangible assets and intangible assets.</a:t>
            </a:r>
          </a:p>
        </p:txBody>
      </p:sp>
      <p:grpSp>
        <p:nvGrpSpPr>
          <p:cNvPr id="54" name="Group 53"/>
          <p:cNvGrpSpPr/>
          <p:nvPr/>
        </p:nvGrpSpPr>
        <p:grpSpPr>
          <a:xfrm>
            <a:off x="565576" y="5649835"/>
            <a:ext cx="5743953" cy="466013"/>
            <a:chOff x="549274" y="2511246"/>
            <a:chExt cx="5658387" cy="744238"/>
          </a:xfrm>
        </p:grpSpPr>
        <p:sp>
          <p:nvSpPr>
            <p:cNvPr id="55" name="Rectangle 54"/>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56" name="TextBox 55"/>
            <p:cNvSpPr txBox="1"/>
            <p:nvPr/>
          </p:nvSpPr>
          <p:spPr>
            <a:xfrm>
              <a:off x="715686" y="2511246"/>
              <a:ext cx="1146648" cy="246994"/>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Covered activities</a:t>
              </a:r>
            </a:p>
          </p:txBody>
        </p:sp>
      </p:grpSp>
      <p:grpSp>
        <p:nvGrpSpPr>
          <p:cNvPr id="57" name="Group 56"/>
          <p:cNvGrpSpPr/>
          <p:nvPr/>
        </p:nvGrpSpPr>
        <p:grpSpPr>
          <a:xfrm>
            <a:off x="564066" y="6244541"/>
            <a:ext cx="2778661" cy="1235669"/>
            <a:chOff x="549274" y="2601233"/>
            <a:chExt cx="5658387" cy="654251"/>
          </a:xfrm>
        </p:grpSpPr>
        <p:sp>
          <p:nvSpPr>
            <p:cNvPr id="58" name="Rectangle 57"/>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59" name="TextBox 58"/>
            <p:cNvSpPr txBox="1"/>
            <p:nvPr/>
          </p:nvSpPr>
          <p:spPr>
            <a:xfrm>
              <a:off x="820325" y="2601233"/>
              <a:ext cx="2149248" cy="89244"/>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Assessment basis</a:t>
              </a:r>
            </a:p>
          </p:txBody>
        </p:sp>
      </p:grpSp>
      <p:grpSp>
        <p:nvGrpSpPr>
          <p:cNvPr id="60" name="Group 59"/>
          <p:cNvGrpSpPr/>
          <p:nvPr/>
        </p:nvGrpSpPr>
        <p:grpSpPr>
          <a:xfrm>
            <a:off x="3424314" y="6219143"/>
            <a:ext cx="2871030" cy="865264"/>
            <a:chOff x="549274" y="2586623"/>
            <a:chExt cx="5658387" cy="668861"/>
          </a:xfrm>
        </p:grpSpPr>
        <p:sp>
          <p:nvSpPr>
            <p:cNvPr id="61" name="Rectangle 60"/>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62" name="TextBox 61"/>
            <p:cNvSpPr txBox="1"/>
            <p:nvPr/>
          </p:nvSpPr>
          <p:spPr>
            <a:xfrm>
              <a:off x="837192" y="2586623"/>
              <a:ext cx="2045798" cy="89243"/>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Forms of funding</a:t>
              </a:r>
            </a:p>
          </p:txBody>
        </p:sp>
      </p:grpSp>
      <p:grpSp>
        <p:nvGrpSpPr>
          <p:cNvPr id="63" name="Group 62"/>
          <p:cNvGrpSpPr/>
          <p:nvPr/>
        </p:nvGrpSpPr>
        <p:grpSpPr>
          <a:xfrm>
            <a:off x="3426474" y="7147274"/>
            <a:ext cx="2894637" cy="790285"/>
            <a:chOff x="549274" y="2606257"/>
            <a:chExt cx="5658387" cy="649227"/>
          </a:xfrm>
        </p:grpSpPr>
        <p:sp>
          <p:nvSpPr>
            <p:cNvPr id="64" name="Rectangle 63"/>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65" name="TextBox 64"/>
            <p:cNvSpPr txBox="1"/>
            <p:nvPr/>
          </p:nvSpPr>
          <p:spPr>
            <a:xfrm>
              <a:off x="837195" y="2606257"/>
              <a:ext cx="1179424" cy="184556"/>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Incentive</a:t>
              </a:r>
            </a:p>
          </p:txBody>
        </p:sp>
      </p:grpSp>
      <p:sp>
        <p:nvSpPr>
          <p:cNvPr id="66" name="Text Placeholder 6"/>
          <p:cNvSpPr txBox="1">
            <a:spLocks/>
          </p:cNvSpPr>
          <p:nvPr/>
        </p:nvSpPr>
        <p:spPr>
          <a:xfrm>
            <a:off x="547434" y="6418568"/>
            <a:ext cx="2779217" cy="1035427"/>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0" lvl="1" indent="0" algn="just"/>
            <a:r>
              <a:rPr lang="en-US" kern="0" dirty="0">
                <a:latin typeface="Arial" panose="020B0604020202020204" pitchFamily="34" charset="0"/>
                <a:cs typeface="Arial" panose="020B0604020202020204" pitchFamily="34" charset="0"/>
              </a:rPr>
              <a:t>Investment in tangible fixed assets acquired new, exception of Land; construction, acquisition, repair and expansion of any buildings; light passenger or mixed vehicles; Furniture and comfort items or decoration, Social equipment; Other capital goods not directly and indiscernibly associated with the company’s production;</a:t>
            </a:r>
          </a:p>
        </p:txBody>
      </p:sp>
      <p:sp>
        <p:nvSpPr>
          <p:cNvPr id="67" name="Text Placeholder 6"/>
          <p:cNvSpPr txBox="1">
            <a:spLocks/>
          </p:cNvSpPr>
          <p:nvPr/>
        </p:nvSpPr>
        <p:spPr>
          <a:xfrm>
            <a:off x="3436043" y="6417289"/>
            <a:ext cx="2885068" cy="588413"/>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kern="0" dirty="0">
                <a:latin typeface="Arial" panose="020B0604020202020204" pitchFamily="34" charset="0"/>
                <a:cs typeface="Arial" panose="020B0604020202020204" pitchFamily="34" charset="0"/>
              </a:rPr>
              <a:t>Tax credit up to 50% of the income tax liability. If tax credits granted are not deductible by insufficient tax payable in the period that were granted may be deferred up to the 10th immediate tax </a:t>
            </a:r>
            <a:r>
              <a:rPr lang="en-US" kern="0" dirty="0" smtClean="0">
                <a:latin typeface="Arial" panose="020B0604020202020204" pitchFamily="34" charset="0"/>
                <a:cs typeface="Arial" panose="020B0604020202020204" pitchFamily="34" charset="0"/>
              </a:rPr>
              <a:t>year.</a:t>
            </a:r>
          </a:p>
          <a:p>
            <a:pPr lvl="2"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68" name="Text Placeholder 6"/>
          <p:cNvSpPr txBox="1">
            <a:spLocks/>
          </p:cNvSpPr>
          <p:nvPr/>
        </p:nvSpPr>
        <p:spPr>
          <a:xfrm>
            <a:off x="3436043" y="7279433"/>
            <a:ext cx="2779217" cy="60251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0" lvl="1" indent="0" algn="just"/>
            <a:r>
              <a:rPr lang="en-US" kern="0" dirty="0">
                <a:latin typeface="Arial" panose="020B0604020202020204" pitchFamily="34" charset="0"/>
                <a:cs typeface="Arial" panose="020B0604020202020204" pitchFamily="34" charset="0"/>
              </a:rPr>
              <a:t>25% of the eligible CAPEX up to </a:t>
            </a:r>
            <a:r>
              <a:rPr lang="en-US" kern="0" dirty="0" smtClean="0">
                <a:latin typeface="Arial" panose="020B0604020202020204" pitchFamily="34" charset="0"/>
                <a:cs typeface="Arial" panose="020B0604020202020204" pitchFamily="34" charset="0"/>
              </a:rPr>
              <a:t>€5; </a:t>
            </a:r>
            <a:r>
              <a:rPr lang="en-US" kern="0" dirty="0">
                <a:latin typeface="Arial" panose="020B0604020202020204" pitchFamily="34" charset="0"/>
                <a:cs typeface="Arial" panose="020B0604020202020204" pitchFamily="34" charset="0"/>
              </a:rPr>
              <a:t>10% of the eligible CAPEX over </a:t>
            </a:r>
            <a:r>
              <a:rPr lang="en-US" kern="0" dirty="0" smtClean="0">
                <a:latin typeface="Arial" panose="020B0604020202020204" pitchFamily="34" charset="0"/>
                <a:cs typeface="Arial" panose="020B0604020202020204" pitchFamily="34" charset="0"/>
              </a:rPr>
              <a:t>€5m; </a:t>
            </a:r>
            <a:r>
              <a:rPr lang="en-US" kern="0" dirty="0">
                <a:latin typeface="Arial" panose="020B0604020202020204" pitchFamily="34" charset="0"/>
                <a:cs typeface="Arial" panose="020B0604020202020204" pitchFamily="34" charset="0"/>
              </a:rPr>
              <a:t>Exemption of municipality tax; Exemption of property acquisition tax; Exemption of stamp tax duty.</a:t>
            </a:r>
            <a:endParaRPr lang="en-US" kern="0" dirty="0" smtClean="0">
              <a:latin typeface="Arial" panose="020B0604020202020204" pitchFamily="34" charset="0"/>
              <a:cs typeface="Arial" panose="020B0604020202020204" pitchFamily="34" charset="0"/>
            </a:endParaRPr>
          </a:p>
        </p:txBody>
      </p:sp>
      <p:sp>
        <p:nvSpPr>
          <p:cNvPr id="70" name="Rectangle 69"/>
          <p:cNvSpPr/>
          <p:nvPr/>
        </p:nvSpPr>
        <p:spPr bwMode="auto">
          <a:xfrm>
            <a:off x="707593" y="7748127"/>
            <a:ext cx="2400424" cy="955646"/>
          </a:xfrm>
          <a:prstGeom prst="rect">
            <a:avLst/>
          </a:prstGeom>
          <a:solidFill>
            <a:schemeClr val="accent2"/>
          </a:solidFill>
          <a:ln w="12700"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a:lnSpc>
                <a:spcPct val="85000"/>
              </a:lnSpc>
              <a:spcAft>
                <a:spcPts val="600"/>
              </a:spcAft>
              <a:buClr>
                <a:schemeClr val="accent2"/>
              </a:buClr>
              <a:buSzPct val="70000"/>
            </a:pPr>
            <a:r>
              <a:rPr lang="en-US" sz="1100" dirty="0">
                <a:solidFill>
                  <a:schemeClr val="accent1">
                    <a:lumMod val="75000"/>
                  </a:schemeClr>
                </a:solidFill>
                <a:latin typeface="Arial" panose="020B0604020202020204" pitchFamily="34" charset="0"/>
                <a:cs typeface="Arial" panose="020B0604020202020204" pitchFamily="34" charset="0"/>
              </a:rPr>
              <a:t>The attainment of this incentive does not require the formalization of an application, and, as such, the calculation of this benefit must be done </a:t>
            </a:r>
            <a:r>
              <a:rPr lang="en-US" sz="1100" dirty="0" smtClean="0">
                <a:solidFill>
                  <a:schemeClr val="accent1">
                    <a:lumMod val="75000"/>
                  </a:schemeClr>
                </a:solidFill>
                <a:latin typeface="Arial" panose="020B0604020202020204" pitchFamily="34" charset="0"/>
                <a:cs typeface="Arial" panose="020B0604020202020204" pitchFamily="34" charset="0"/>
              </a:rPr>
              <a:t>on </a:t>
            </a:r>
            <a:r>
              <a:rPr lang="en-US" sz="1100" dirty="0">
                <a:solidFill>
                  <a:schemeClr val="accent1">
                    <a:lumMod val="75000"/>
                  </a:schemeClr>
                </a:solidFill>
                <a:latin typeface="Arial" panose="020B0604020202020204" pitchFamily="34" charset="0"/>
                <a:cs typeface="Arial" panose="020B0604020202020204" pitchFamily="34" charset="0"/>
              </a:rPr>
              <a:t>an annual basis and included in the CIT Tax </a:t>
            </a:r>
            <a:r>
              <a:rPr lang="en-US" sz="1100" dirty="0" smtClean="0">
                <a:solidFill>
                  <a:schemeClr val="accent1">
                    <a:lumMod val="75000"/>
                  </a:schemeClr>
                </a:solidFill>
                <a:latin typeface="Arial" panose="020B0604020202020204" pitchFamily="34" charset="0"/>
                <a:cs typeface="Arial" panose="020B0604020202020204" pitchFamily="34" charset="0"/>
              </a:rPr>
              <a:t>Return</a:t>
            </a:r>
            <a:endParaRPr lang="en-US" sz="1100" i="1" dirty="0">
              <a:solidFill>
                <a:schemeClr val="accent1">
                  <a:lumMod val="75000"/>
                </a:schemeClr>
              </a:solidFill>
              <a:latin typeface="Arial" panose="020B0604020202020204" pitchFamily="34" charset="0"/>
              <a:cs typeface="Arial" panose="020B0604020202020204" pitchFamily="34" charset="0"/>
            </a:endParaRPr>
          </a:p>
        </p:txBody>
      </p:sp>
      <p:sp>
        <p:nvSpPr>
          <p:cNvPr id="71" name="Rectangle 70"/>
          <p:cNvSpPr/>
          <p:nvPr/>
        </p:nvSpPr>
        <p:spPr bwMode="auto">
          <a:xfrm>
            <a:off x="464243" y="5629321"/>
            <a:ext cx="5943600" cy="3384000"/>
          </a:xfrm>
          <a:prstGeom prst="rect">
            <a:avLst/>
          </a:prstGeom>
          <a:noFill/>
          <a:ln w="127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42" name="Rectangle 41"/>
          <p:cNvSpPr/>
          <p:nvPr/>
        </p:nvSpPr>
        <p:spPr bwMode="auto">
          <a:xfrm>
            <a:off x="928850" y="4422901"/>
            <a:ext cx="1814350" cy="667875"/>
          </a:xfrm>
          <a:prstGeom prst="rect">
            <a:avLst/>
          </a:prstGeom>
          <a:solidFill>
            <a:schemeClr val="accent2"/>
          </a:solidFill>
          <a:ln w="12700"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a:lnSpc>
                <a:spcPct val="85000"/>
              </a:lnSpc>
              <a:spcAft>
                <a:spcPts val="600"/>
              </a:spcAft>
              <a:buClr>
                <a:schemeClr val="accent2"/>
              </a:buClr>
              <a:buSzPct val="70000"/>
            </a:pPr>
            <a:r>
              <a:rPr lang="en-US" sz="1100" dirty="0" smtClean="0">
                <a:solidFill>
                  <a:schemeClr val="accent1">
                    <a:lumMod val="75000"/>
                  </a:schemeClr>
                </a:solidFill>
                <a:latin typeface="Arial" panose="020B0604020202020204" pitchFamily="34" charset="0"/>
                <a:cs typeface="Arial" panose="020B0604020202020204" pitchFamily="34" charset="0"/>
              </a:rPr>
              <a:t>The investment cannot start before the submission of the application form</a:t>
            </a:r>
            <a:endParaRPr lang="en-US" sz="110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0421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6375"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Title 5"/>
          <p:cNvSpPr>
            <a:spLocks noGrp="1"/>
          </p:cNvSpPr>
          <p:nvPr>
            <p:ph type="title"/>
          </p:nvPr>
        </p:nvSpPr>
        <p:spPr>
          <a:xfrm>
            <a:off x="555782" y="502492"/>
            <a:ext cx="5750756" cy="984996"/>
          </a:xfrm>
        </p:spPr>
        <p:txBody>
          <a:bodyPr anchor="t">
            <a:normAutofit fontScale="90000"/>
          </a:bodyPr>
          <a:lstStyle/>
          <a:p>
            <a:r>
              <a:rPr lang="en-US" sz="2200" dirty="0">
                <a:latin typeface="Arial" panose="020B0604020202020204" pitchFamily="34" charset="0"/>
                <a:cs typeface="Arial" panose="020B0604020202020204" pitchFamily="34" charset="0"/>
              </a:rPr>
              <a:t>Investor’s guide and business development</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Tax incentives </a:t>
            </a:r>
            <a:r>
              <a:rPr lang="en-US" sz="2200" dirty="0">
                <a:solidFill>
                  <a:schemeClr val="accent2"/>
                </a:solidFill>
                <a:latin typeface="Arial" panose="020B0604020202020204" pitchFamily="34" charset="0"/>
                <a:cs typeface="Arial" panose="020B0604020202020204" pitchFamily="34" charset="0"/>
              </a:rPr>
              <a:t>schemes</a:t>
            </a:r>
            <a:endParaRPr lang="pt-PT" sz="2200" dirty="0">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9274" y="1868695"/>
            <a:ext cx="5658387" cy="1314772"/>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pt-PT" sz="1100" kern="0" dirty="0">
                <a:latin typeface="Arial" panose="020B0604020202020204" pitchFamily="34" charset="0"/>
                <a:cs typeface="Arial" panose="020B0604020202020204" pitchFamily="34" charset="0"/>
              </a:rPr>
              <a:t>R&amp;D </a:t>
            </a:r>
            <a:r>
              <a:rPr lang="pt-PT" sz="1100" kern="0" dirty="0" err="1">
                <a:latin typeface="Arial" panose="020B0604020202020204" pitchFamily="34" charset="0"/>
                <a:cs typeface="Arial" panose="020B0604020202020204" pitchFamily="34" charset="0"/>
              </a:rPr>
              <a:t>Tax</a:t>
            </a:r>
            <a:r>
              <a:rPr lang="pt-PT" sz="1100" kern="0" dirty="0">
                <a:latin typeface="Arial" panose="020B0604020202020204" pitchFamily="34" charset="0"/>
                <a:cs typeface="Arial" panose="020B0604020202020204" pitchFamily="34" charset="0"/>
              </a:rPr>
              <a:t> Incentive – SIFIDE II</a:t>
            </a:r>
            <a:endParaRPr lang="en-US" b="1" kern="0" dirty="0" smtClean="0">
              <a:latin typeface="Arial" panose="020B0604020202020204" pitchFamily="34" charset="0"/>
              <a:cs typeface="Arial" panose="020B0604020202020204" pitchFamily="34" charset="0"/>
            </a:endParaRPr>
          </a:p>
          <a:p>
            <a:pPr lvl="1" algn="just"/>
            <a:endParaRPr lang="en-US" b="1" kern="0" dirty="0" smtClean="0">
              <a:latin typeface="Arial" panose="020B0604020202020204" pitchFamily="34" charset="0"/>
              <a:cs typeface="Arial" panose="020B0604020202020204" pitchFamily="34" charset="0"/>
            </a:endParaRPr>
          </a:p>
          <a:p>
            <a:pPr lvl="1" algn="just"/>
            <a:r>
              <a:rPr lang="en-US" kern="0" dirty="0">
                <a:latin typeface="Arial" panose="020B0604020202020204" pitchFamily="34" charset="0"/>
                <a:cs typeface="Arial" panose="020B0604020202020204" pitchFamily="34" charset="0"/>
              </a:rPr>
              <a:t>This tax incentive is </a:t>
            </a:r>
            <a:r>
              <a:rPr lang="en-US" b="1" kern="0" dirty="0">
                <a:latin typeface="Arial" panose="020B0604020202020204" pitchFamily="34" charset="0"/>
                <a:cs typeface="Arial" panose="020B0604020202020204" pitchFamily="34" charset="0"/>
              </a:rPr>
              <a:t>oriented </a:t>
            </a:r>
            <a:r>
              <a:rPr lang="en-US" b="1" kern="0" dirty="0" smtClean="0">
                <a:latin typeface="Arial" panose="020B0604020202020204" pitchFamily="34" charset="0"/>
                <a:cs typeface="Arial" panose="020B0604020202020204" pitchFamily="34" charset="0"/>
              </a:rPr>
              <a:t>towards </a:t>
            </a:r>
            <a:r>
              <a:rPr lang="en-US" b="1" kern="0" dirty="0">
                <a:latin typeface="Arial" panose="020B0604020202020204" pitchFamily="34" charset="0"/>
                <a:cs typeface="Arial" panose="020B0604020202020204" pitchFamily="34" charset="0"/>
              </a:rPr>
              <a:t>companies investing in R&amp;D</a:t>
            </a:r>
            <a:r>
              <a:rPr lang="en-US" kern="0" dirty="0">
                <a:latin typeface="Arial" panose="020B0604020202020204" pitchFamily="34" charset="0"/>
                <a:cs typeface="Arial" panose="020B0604020202020204" pitchFamily="34" charset="0"/>
              </a:rPr>
              <a:t>.</a:t>
            </a:r>
          </a:p>
          <a:p>
            <a:pPr lvl="1" algn="just"/>
            <a:r>
              <a:rPr lang="en-US" kern="0" dirty="0">
                <a:latin typeface="Arial" panose="020B0604020202020204" pitchFamily="34" charset="0"/>
                <a:cs typeface="Arial" panose="020B0604020202020204" pitchFamily="34" charset="0"/>
              </a:rPr>
              <a:t>The following R&amp;D-related expenses can be eligible: 1) Research expenses: acquisition of new scientific or technical knowledge; </a:t>
            </a:r>
            <a:endParaRPr lang="en-US" kern="0" dirty="0" smtClean="0">
              <a:latin typeface="Arial" panose="020B0604020202020204" pitchFamily="34" charset="0"/>
              <a:cs typeface="Arial" panose="020B0604020202020204" pitchFamily="34" charset="0"/>
            </a:endParaRPr>
          </a:p>
          <a:p>
            <a:pPr lvl="1" algn="just"/>
            <a:r>
              <a:rPr lang="en-US" kern="0" dirty="0" smtClean="0">
                <a:latin typeface="Arial" panose="020B0604020202020204" pitchFamily="34" charset="0"/>
                <a:cs typeface="Arial" panose="020B0604020202020204" pitchFamily="34" charset="0"/>
              </a:rPr>
              <a:t>2</a:t>
            </a:r>
            <a:r>
              <a:rPr lang="en-US" kern="0" dirty="0">
                <a:latin typeface="Arial" panose="020B0604020202020204" pitchFamily="34" charset="0"/>
                <a:cs typeface="Arial" panose="020B0604020202020204" pitchFamily="34" charset="0"/>
              </a:rPr>
              <a:t>) Development expenses: exploitation of research results.</a:t>
            </a:r>
          </a:p>
          <a:p>
            <a:pPr algn="just"/>
            <a:endParaRPr lang="en-US" kern="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72</a:t>
            </a:fld>
            <a:endParaRPr lang="en-US" dirty="0"/>
          </a:p>
        </p:txBody>
      </p:sp>
      <p:grpSp>
        <p:nvGrpSpPr>
          <p:cNvPr id="4" name="Group 3"/>
          <p:cNvGrpSpPr/>
          <p:nvPr/>
        </p:nvGrpSpPr>
        <p:grpSpPr>
          <a:xfrm>
            <a:off x="565576" y="2171475"/>
            <a:ext cx="5743953" cy="989763"/>
            <a:chOff x="549274" y="2588002"/>
            <a:chExt cx="5658387" cy="667482"/>
          </a:xfrm>
        </p:grpSpPr>
        <p:sp>
          <p:nvSpPr>
            <p:cNvPr id="10" name="Rectangle 9"/>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12" name="TextBox 11"/>
            <p:cNvSpPr txBox="1"/>
            <p:nvPr/>
          </p:nvSpPr>
          <p:spPr>
            <a:xfrm>
              <a:off x="907136" y="2588002"/>
              <a:ext cx="1173158" cy="148258"/>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Covered activities</a:t>
              </a:r>
            </a:p>
          </p:txBody>
        </p:sp>
      </p:grpSp>
      <p:grpSp>
        <p:nvGrpSpPr>
          <p:cNvPr id="14" name="Group 13"/>
          <p:cNvGrpSpPr/>
          <p:nvPr/>
        </p:nvGrpSpPr>
        <p:grpSpPr>
          <a:xfrm>
            <a:off x="555782" y="3547030"/>
            <a:ext cx="2778661" cy="1285243"/>
            <a:chOff x="549274" y="2606258"/>
            <a:chExt cx="5658387" cy="649226"/>
          </a:xfrm>
        </p:grpSpPr>
        <p:sp>
          <p:nvSpPr>
            <p:cNvPr id="15" name="Rectangle 14"/>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16" name="TextBox 15"/>
            <p:cNvSpPr txBox="1"/>
            <p:nvPr/>
          </p:nvSpPr>
          <p:spPr>
            <a:xfrm>
              <a:off x="837195" y="2606258"/>
              <a:ext cx="2149248" cy="89244"/>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Assessment basis</a:t>
              </a:r>
            </a:p>
          </p:txBody>
        </p:sp>
      </p:grpSp>
      <p:sp>
        <p:nvSpPr>
          <p:cNvPr id="21" name="Text Placeholder 6"/>
          <p:cNvSpPr txBox="1">
            <a:spLocks/>
          </p:cNvSpPr>
          <p:nvPr/>
        </p:nvSpPr>
        <p:spPr>
          <a:xfrm>
            <a:off x="565576" y="3726660"/>
            <a:ext cx="2779217" cy="1105613"/>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0" lvl="1" indent="0" algn="just"/>
            <a:r>
              <a:rPr lang="en-US" kern="0" dirty="0">
                <a:latin typeface="Arial" panose="020B0604020202020204" pitchFamily="34" charset="0"/>
                <a:cs typeface="Arial" panose="020B0604020202020204" pitchFamily="34" charset="0"/>
              </a:rPr>
              <a:t>Personnel costs (PhD costs are incremented in 20%), operating expenditures (up to 55% of the personnel costs), subcontracting of other research institutes, costs regarding registry and maintenance of patents, fixed assets acquired for project purposes.</a:t>
            </a:r>
          </a:p>
          <a:p>
            <a:pPr marL="0" lvl="1" indent="0" algn="just"/>
            <a:endParaRPr lang="en-US" kern="0" dirty="0" smtClean="0">
              <a:latin typeface="Arial" panose="020B0604020202020204" pitchFamily="34" charset="0"/>
              <a:cs typeface="Arial" panose="020B0604020202020204" pitchFamily="34" charset="0"/>
            </a:endParaRPr>
          </a:p>
        </p:txBody>
      </p:sp>
      <p:sp>
        <p:nvSpPr>
          <p:cNvPr id="23" name="Text Placeholder 6"/>
          <p:cNvSpPr txBox="1">
            <a:spLocks/>
          </p:cNvSpPr>
          <p:nvPr/>
        </p:nvSpPr>
        <p:spPr>
          <a:xfrm>
            <a:off x="3417999" y="3721036"/>
            <a:ext cx="2885068" cy="604890"/>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r>
              <a:rPr lang="en-US" kern="0" dirty="0">
                <a:latin typeface="Arial" panose="020B0604020202020204" pitchFamily="34" charset="0"/>
                <a:cs typeface="Arial" panose="020B0604020202020204" pitchFamily="34" charset="0"/>
              </a:rPr>
              <a:t>Tax credit.  If tax credits granted are not deductible by insufficient tax payable in the period that </a:t>
            </a:r>
            <a:r>
              <a:rPr lang="en-US" kern="0" dirty="0" smtClean="0">
                <a:latin typeface="Arial" panose="020B0604020202020204" pitchFamily="34" charset="0"/>
                <a:cs typeface="Arial" panose="020B0604020202020204" pitchFamily="34" charset="0"/>
              </a:rPr>
              <a:t>was granted, it </a:t>
            </a:r>
            <a:r>
              <a:rPr lang="en-US" kern="0" dirty="0">
                <a:latin typeface="Arial" panose="020B0604020202020204" pitchFamily="34" charset="0"/>
                <a:cs typeface="Arial" panose="020B0604020202020204" pitchFamily="34" charset="0"/>
              </a:rPr>
              <a:t>may be deferred up to the 8th immediate tax year</a:t>
            </a:r>
            <a:r>
              <a:rPr lang="en-US" kern="0" dirty="0" smtClean="0">
                <a:latin typeface="Arial" panose="020B0604020202020204" pitchFamily="34" charset="0"/>
                <a:cs typeface="Arial" panose="020B0604020202020204" pitchFamily="34" charset="0"/>
              </a:rPr>
              <a:t>.</a:t>
            </a:r>
          </a:p>
          <a:p>
            <a:pPr lvl="2"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grpSp>
        <p:nvGrpSpPr>
          <p:cNvPr id="24" name="Group 23"/>
          <p:cNvGrpSpPr/>
          <p:nvPr/>
        </p:nvGrpSpPr>
        <p:grpSpPr>
          <a:xfrm>
            <a:off x="3424314" y="3578998"/>
            <a:ext cx="2871030" cy="788946"/>
            <a:chOff x="549274" y="2606258"/>
            <a:chExt cx="5658387" cy="649226"/>
          </a:xfrm>
        </p:grpSpPr>
        <p:sp>
          <p:nvSpPr>
            <p:cNvPr id="25" name="Rectangle 24"/>
            <p:cNvSpPr/>
            <p:nvPr/>
          </p:nvSpPr>
          <p:spPr bwMode="auto">
            <a:xfrm>
              <a:off x="549274" y="2643484"/>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26" name="TextBox 25"/>
            <p:cNvSpPr txBox="1"/>
            <p:nvPr/>
          </p:nvSpPr>
          <p:spPr>
            <a:xfrm>
              <a:off x="837193" y="2606258"/>
              <a:ext cx="2045798" cy="89243"/>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Forms of funding</a:t>
              </a:r>
            </a:p>
          </p:txBody>
        </p:sp>
      </p:grpSp>
      <p:grpSp>
        <p:nvGrpSpPr>
          <p:cNvPr id="27" name="Group 26"/>
          <p:cNvGrpSpPr/>
          <p:nvPr/>
        </p:nvGrpSpPr>
        <p:grpSpPr>
          <a:xfrm>
            <a:off x="3417999" y="4415211"/>
            <a:ext cx="2877345" cy="950822"/>
            <a:chOff x="549274" y="2606257"/>
            <a:chExt cx="5658387" cy="677359"/>
          </a:xfrm>
        </p:grpSpPr>
        <p:sp>
          <p:nvSpPr>
            <p:cNvPr id="28" name="Rectangle 27"/>
            <p:cNvSpPr/>
            <p:nvPr/>
          </p:nvSpPr>
          <p:spPr bwMode="auto">
            <a:xfrm>
              <a:off x="549274" y="2671616"/>
              <a:ext cx="5658387" cy="61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29" name="TextBox 28"/>
            <p:cNvSpPr txBox="1"/>
            <p:nvPr/>
          </p:nvSpPr>
          <p:spPr>
            <a:xfrm>
              <a:off x="837195" y="2606257"/>
              <a:ext cx="1179424" cy="184556"/>
            </a:xfrm>
            <a:prstGeom prst="rect">
              <a:avLst/>
            </a:prstGeom>
            <a:solidFill>
              <a:schemeClr val="bg1"/>
            </a:solidFill>
          </p:spPr>
          <p:txBody>
            <a:bodyPr wrap="square" lIns="0" tIns="36576" rIns="0" bIns="0" rtlCol="0">
              <a:spAutoFit/>
            </a:bodyPr>
            <a:lstStyle/>
            <a:p>
              <a:pPr algn="l">
                <a:lnSpc>
                  <a:spcPct val="85000"/>
                </a:lnSpc>
                <a:spcAft>
                  <a:spcPts val="600"/>
                </a:spcAft>
                <a:buClr>
                  <a:srgbClr val="FFE600"/>
                </a:buClr>
                <a:buSzPct val="70000"/>
              </a:pPr>
              <a:r>
                <a:rPr lang="en-US" sz="900" b="1" dirty="0" smtClean="0">
                  <a:solidFill>
                    <a:schemeClr val="accent2"/>
                  </a:solidFill>
                  <a:latin typeface="Arial" panose="020B0604020202020204" pitchFamily="34" charset="0"/>
                  <a:cs typeface="Arial" panose="020B0604020202020204" pitchFamily="34" charset="0"/>
                </a:rPr>
                <a:t>Incentive</a:t>
              </a:r>
            </a:p>
          </p:txBody>
        </p:sp>
      </p:grpSp>
      <p:sp>
        <p:nvSpPr>
          <p:cNvPr id="30" name="Text Placeholder 6"/>
          <p:cNvSpPr txBox="1">
            <a:spLocks/>
          </p:cNvSpPr>
          <p:nvPr/>
        </p:nvSpPr>
        <p:spPr>
          <a:xfrm>
            <a:off x="3410208" y="4536725"/>
            <a:ext cx="2877921" cy="905566"/>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0" lvl="1" indent="0" algn="just"/>
            <a:r>
              <a:rPr lang="en-US" kern="0" dirty="0">
                <a:latin typeface="Arial" panose="020B0604020202020204" pitchFamily="34" charset="0"/>
                <a:cs typeface="Arial" panose="020B0604020202020204" pitchFamily="34" charset="0"/>
              </a:rPr>
              <a:t>Base rate of 32.5% of expenses incurred in that period plus an Incremental rate of 50% of the increase in expenses incurred during that period compared to the average from the previous two fiscal years, up to </a:t>
            </a:r>
            <a:r>
              <a:rPr lang="en-US" kern="0" dirty="0" smtClean="0">
                <a:latin typeface="Arial" panose="020B0604020202020204" pitchFamily="34" charset="0"/>
                <a:cs typeface="Arial" panose="020B0604020202020204" pitchFamily="34" charset="0"/>
              </a:rPr>
              <a:t>€1.5m.</a:t>
            </a:r>
          </a:p>
        </p:txBody>
      </p:sp>
      <p:sp>
        <p:nvSpPr>
          <p:cNvPr id="33" name="Rectangle 32"/>
          <p:cNvSpPr/>
          <p:nvPr/>
        </p:nvSpPr>
        <p:spPr bwMode="auto">
          <a:xfrm>
            <a:off x="457200" y="2130568"/>
            <a:ext cx="5943600" cy="4500000"/>
          </a:xfrm>
          <a:prstGeom prst="rect">
            <a:avLst/>
          </a:prstGeom>
          <a:noFill/>
          <a:ln w="1270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42" name="Rectangle 41"/>
          <p:cNvSpPr/>
          <p:nvPr/>
        </p:nvSpPr>
        <p:spPr bwMode="auto">
          <a:xfrm>
            <a:off x="1026529" y="4923838"/>
            <a:ext cx="1814350" cy="1464247"/>
          </a:xfrm>
          <a:prstGeom prst="rect">
            <a:avLst/>
          </a:prstGeom>
          <a:solidFill>
            <a:schemeClr val="accent2"/>
          </a:solidFill>
          <a:ln w="12700"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a:lnSpc>
                <a:spcPct val="85000"/>
              </a:lnSpc>
              <a:spcAft>
                <a:spcPts val="600"/>
              </a:spcAft>
              <a:buClr>
                <a:schemeClr val="accent2"/>
              </a:buClr>
              <a:buSzPct val="70000"/>
            </a:pPr>
            <a:r>
              <a:rPr lang="en-US" sz="1100" dirty="0">
                <a:solidFill>
                  <a:schemeClr val="accent1">
                    <a:lumMod val="75000"/>
                  </a:schemeClr>
                </a:solidFill>
                <a:latin typeface="Arial" panose="020B0604020202020204" pitchFamily="34" charset="0"/>
                <a:cs typeface="Arial" panose="020B0604020202020204" pitchFamily="34" charset="0"/>
              </a:rPr>
              <a:t>This  incentive system supports </a:t>
            </a:r>
            <a:r>
              <a:rPr lang="en-US" sz="1100" b="1" dirty="0">
                <a:solidFill>
                  <a:schemeClr val="accent1">
                    <a:lumMod val="75000"/>
                  </a:schemeClr>
                </a:solidFill>
                <a:latin typeface="Arial" panose="020B0604020202020204" pitchFamily="34" charset="0"/>
                <a:cs typeface="Arial" panose="020B0604020202020204" pitchFamily="34" charset="0"/>
              </a:rPr>
              <a:t>Human Resources expenditures</a:t>
            </a:r>
            <a:r>
              <a:rPr lang="en-US" sz="1100" dirty="0">
                <a:solidFill>
                  <a:schemeClr val="accent1">
                    <a:lumMod val="75000"/>
                  </a:schemeClr>
                </a:solidFill>
                <a:latin typeface="Arial" panose="020B0604020202020204" pitchFamily="34" charset="0"/>
                <a:cs typeface="Arial" panose="020B0604020202020204" pitchFamily="34" charset="0"/>
              </a:rPr>
              <a:t>. </a:t>
            </a:r>
          </a:p>
          <a:p>
            <a:pPr>
              <a:lnSpc>
                <a:spcPct val="85000"/>
              </a:lnSpc>
              <a:spcAft>
                <a:spcPts val="600"/>
              </a:spcAft>
              <a:buClr>
                <a:schemeClr val="accent2"/>
              </a:buClr>
              <a:buSzPct val="70000"/>
            </a:pPr>
            <a:r>
              <a:rPr lang="en-US" sz="1100" dirty="0" smtClean="0">
                <a:solidFill>
                  <a:schemeClr val="accent1">
                    <a:lumMod val="75000"/>
                  </a:schemeClr>
                </a:solidFill>
                <a:latin typeface="Arial" panose="020B0604020202020204" pitchFamily="34" charset="0"/>
                <a:cs typeface="Arial" panose="020B0604020202020204" pitchFamily="34" charset="0"/>
              </a:rPr>
              <a:t>Applicants </a:t>
            </a:r>
            <a:r>
              <a:rPr lang="en-US" sz="1100" dirty="0">
                <a:solidFill>
                  <a:schemeClr val="accent1">
                    <a:lumMod val="75000"/>
                  </a:schemeClr>
                </a:solidFill>
                <a:latin typeface="Arial" panose="020B0604020202020204" pitchFamily="34" charset="0"/>
                <a:cs typeface="Arial" panose="020B0604020202020204" pitchFamily="34" charset="0"/>
              </a:rPr>
              <a:t>are only eligible after </a:t>
            </a:r>
            <a:r>
              <a:rPr lang="en-US" sz="1100" dirty="0" smtClean="0">
                <a:solidFill>
                  <a:schemeClr val="accent1">
                    <a:lumMod val="75000"/>
                  </a:schemeClr>
                </a:solidFill>
                <a:latin typeface="Arial" panose="020B0604020202020204" pitchFamily="34" charset="0"/>
                <a:cs typeface="Arial" panose="020B0604020202020204" pitchFamily="34" charset="0"/>
              </a:rPr>
              <a:t>the project </a:t>
            </a:r>
            <a:r>
              <a:rPr lang="en-US" sz="1100" dirty="0">
                <a:solidFill>
                  <a:schemeClr val="accent1">
                    <a:lumMod val="75000"/>
                  </a:schemeClr>
                </a:solidFill>
                <a:latin typeface="Arial" panose="020B0604020202020204" pitchFamily="34" charset="0"/>
                <a:cs typeface="Arial" panose="020B0604020202020204" pitchFamily="34" charset="0"/>
              </a:rPr>
              <a:t>has started. Applications are submitted on an annual basis</a:t>
            </a:r>
          </a:p>
        </p:txBody>
      </p:sp>
    </p:spTree>
    <p:extLst>
      <p:ext uri="{BB962C8B-B14F-4D97-AF65-F5344CB8AC3E}">
        <p14:creationId xmlns:p14="http://schemas.microsoft.com/office/powerpoint/2010/main" val="23950183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5782" y="502492"/>
            <a:ext cx="5750756" cy="984996"/>
          </a:xfrm>
        </p:spPr>
        <p:txBody>
          <a:bodyPr anchor="t">
            <a:normAutofit/>
          </a:bodyPr>
          <a:lstStyle/>
          <a:p>
            <a:r>
              <a:rPr lang="en-US" sz="2200" dirty="0" smtClean="0">
                <a:latin typeface="Arial" panose="020B0604020202020204" pitchFamily="34" charset="0"/>
                <a:cs typeface="Arial" panose="020B0604020202020204" pitchFamily="34" charset="0"/>
              </a:rPr>
              <a:t>Appendix</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Abbreviations</a:t>
            </a:r>
            <a:endParaRPr lang="pt-PT" sz="2200" dirty="0">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9275" y="1868695"/>
            <a:ext cx="2808288" cy="4341605"/>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lvl="2"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73</a:t>
            </a:fld>
            <a:endParaRPr lang="en-US" dirty="0"/>
          </a:p>
        </p:txBody>
      </p:sp>
      <p:graphicFrame>
        <p:nvGraphicFramePr>
          <p:cNvPr id="7" name="Table 6"/>
          <p:cNvGraphicFramePr>
            <a:graphicFrameLocks noGrp="1"/>
          </p:cNvGraphicFramePr>
          <p:nvPr>
            <p:extLst/>
          </p:nvPr>
        </p:nvGraphicFramePr>
        <p:xfrm>
          <a:off x="555782" y="1419150"/>
          <a:ext cx="4168618" cy="8087760"/>
        </p:xfrm>
        <a:graphic>
          <a:graphicData uri="http://schemas.openxmlformats.org/drawingml/2006/table">
            <a:tbl>
              <a:tblPr>
                <a:tableStyleId>{5C22544A-7EE6-4342-B048-85BDC9FD1C3A}</a:tableStyleId>
              </a:tblPr>
              <a:tblGrid>
                <a:gridCol w="599092"/>
                <a:gridCol w="3569526"/>
              </a:tblGrid>
              <a:tr h="179728">
                <a:tc>
                  <a:txBody>
                    <a:bodyPr/>
                    <a:lstStyle/>
                    <a:p>
                      <a:pPr algn="l" fontAlgn="t"/>
                      <a:r>
                        <a:rPr lang="pt-PT" sz="900" u="none" strike="noStrike" dirty="0">
                          <a:effectLst/>
                          <a:latin typeface="Arial" panose="020B0604020202020204" pitchFamily="34" charset="0"/>
                          <a:cs typeface="Arial" panose="020B0604020202020204" pitchFamily="34" charset="0"/>
                        </a:rPr>
                        <a:t>€</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oFill/>
                  </a:tcPr>
                </a:tc>
                <a:tc>
                  <a:txBody>
                    <a:bodyPr/>
                    <a:lstStyle/>
                    <a:p>
                      <a:pPr algn="l" fontAlgn="b"/>
                      <a:r>
                        <a:rPr lang="pt-PT" sz="900" u="none" strike="noStrike" dirty="0">
                          <a:effectLst/>
                          <a:latin typeface="Arial" panose="020B0604020202020204" pitchFamily="34" charset="0"/>
                          <a:cs typeface="Arial" panose="020B0604020202020204" pitchFamily="34" charset="0"/>
                        </a:rPr>
                        <a:t>Euro</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€…k</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err="1">
                          <a:effectLst/>
                          <a:latin typeface="Arial" panose="020B0604020202020204" pitchFamily="34" charset="0"/>
                          <a:cs typeface="Arial" panose="020B0604020202020204" pitchFamily="34" charset="0"/>
                        </a:rPr>
                        <a:t>Thousands</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of</a:t>
                      </a:r>
                      <a:r>
                        <a:rPr lang="pt-PT" sz="900" u="none" strike="noStrike" dirty="0">
                          <a:effectLst/>
                          <a:latin typeface="Arial" panose="020B0604020202020204" pitchFamily="34" charset="0"/>
                          <a:cs typeface="Arial" panose="020B0604020202020204" pitchFamily="34" charset="0"/>
                        </a:rPr>
                        <a:t> Euros</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€…m</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err="1">
                          <a:effectLst/>
                          <a:latin typeface="Arial" panose="020B0604020202020204" pitchFamily="34" charset="0"/>
                          <a:cs typeface="Arial" panose="020B0604020202020204" pitchFamily="34" charset="0"/>
                        </a:rPr>
                        <a:t>Millions</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of</a:t>
                      </a:r>
                      <a:r>
                        <a:rPr lang="pt-PT" sz="900" u="none" strike="noStrike" dirty="0">
                          <a:effectLst/>
                          <a:latin typeface="Arial" panose="020B0604020202020204" pitchFamily="34" charset="0"/>
                          <a:cs typeface="Arial" panose="020B0604020202020204" pitchFamily="34" charset="0"/>
                        </a:rPr>
                        <a:t> Euros</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€…bn</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err="1">
                          <a:effectLst/>
                          <a:latin typeface="Arial" panose="020B0604020202020204" pitchFamily="34" charset="0"/>
                          <a:cs typeface="Arial" panose="020B0604020202020204" pitchFamily="34" charset="0"/>
                        </a:rPr>
                        <a:t>Billion</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of</a:t>
                      </a:r>
                      <a:r>
                        <a:rPr lang="pt-PT" sz="900" u="none" strike="noStrike" dirty="0">
                          <a:effectLst/>
                          <a:latin typeface="Arial" panose="020B0604020202020204" pitchFamily="34" charset="0"/>
                          <a:cs typeface="Arial" panose="020B0604020202020204" pitchFamily="34" charset="0"/>
                        </a:rPr>
                        <a:t> Euros</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marL="0" algn="l" defTabSz="839588" rtl="0" eaLnBrk="1" fontAlgn="b" latinLnBrk="0" hangingPunct="1"/>
                      <a:r>
                        <a:rPr lang="pt-PT" sz="900" u="none" strike="noStrike" kern="1200" dirty="0" smtClean="0">
                          <a:solidFill>
                            <a:schemeClr val="dk1"/>
                          </a:solidFill>
                          <a:effectLst/>
                          <a:latin typeface="Arial" panose="020B0604020202020204" pitchFamily="34" charset="0"/>
                          <a:ea typeface="+mn-ea"/>
                          <a:cs typeface="Arial" panose="020B0604020202020204" pitchFamily="34" charset="0"/>
                        </a:rPr>
                        <a:t>$</a:t>
                      </a:r>
                      <a:endParaRPr lang="pt-PT" sz="9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489" marR="7489" marT="7489" marB="0" anchor="b">
                    <a:noFill/>
                  </a:tcPr>
                </a:tc>
                <a:tc>
                  <a:txBody>
                    <a:bodyPr/>
                    <a:lstStyle/>
                    <a:p>
                      <a:pPr marL="0" algn="l" defTabSz="839588" rtl="0" eaLnBrk="1" fontAlgn="b" latinLnBrk="0" hangingPunct="1"/>
                      <a:r>
                        <a:rPr lang="pt-PT" sz="900" u="none" strike="noStrike" kern="1200" dirty="0" smtClean="0">
                          <a:solidFill>
                            <a:schemeClr val="dk1"/>
                          </a:solidFill>
                          <a:effectLst/>
                          <a:latin typeface="Arial" panose="020B0604020202020204" pitchFamily="34" charset="0"/>
                          <a:ea typeface="+mn-ea"/>
                          <a:cs typeface="Arial" panose="020B0604020202020204" pitchFamily="34" charset="0"/>
                        </a:rPr>
                        <a:t>US</a:t>
                      </a:r>
                      <a:r>
                        <a:rPr lang="pt-PT" sz="900" u="none" strike="noStrike" kern="1200" baseline="0" dirty="0" smtClean="0">
                          <a:solidFill>
                            <a:schemeClr val="dk1"/>
                          </a:solidFill>
                          <a:effectLst/>
                          <a:latin typeface="Arial" panose="020B0604020202020204" pitchFamily="34" charset="0"/>
                          <a:ea typeface="+mn-ea"/>
                          <a:cs typeface="Arial" panose="020B0604020202020204" pitchFamily="34" charset="0"/>
                        </a:rPr>
                        <a:t> </a:t>
                      </a:r>
                      <a:r>
                        <a:rPr lang="pt-PT" sz="900" u="none" strike="noStrike" kern="1200" baseline="0" dirty="0" err="1" smtClean="0">
                          <a:solidFill>
                            <a:schemeClr val="dk1"/>
                          </a:solidFill>
                          <a:effectLst/>
                          <a:latin typeface="Arial" panose="020B0604020202020204" pitchFamily="34" charset="0"/>
                          <a:ea typeface="+mn-ea"/>
                          <a:cs typeface="Arial" panose="020B0604020202020204" pitchFamily="34" charset="0"/>
                        </a:rPr>
                        <a:t>dollar</a:t>
                      </a:r>
                      <a:endParaRPr lang="pt-PT" sz="9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489" marR="7489" marT="7489" marB="0" anchor="b">
                    <a:noFill/>
                  </a:tcPr>
                </a:tc>
              </a:tr>
              <a:tr h="179728">
                <a:tc>
                  <a:txBody>
                    <a:bodyPr/>
                    <a:lstStyle/>
                    <a:p>
                      <a:pPr algn="l" fontAlgn="b"/>
                      <a:r>
                        <a:rPr lang="pt-PT" sz="900" u="none" strike="noStrike" dirty="0" err="1">
                          <a:effectLst/>
                          <a:latin typeface="Arial" panose="020B0604020202020204" pitchFamily="34" charset="0"/>
                          <a:cs typeface="Arial" panose="020B0604020202020204" pitchFamily="34" charset="0"/>
                        </a:rPr>
                        <a:t>AdP</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a:effectLst/>
                          <a:latin typeface="Arial" panose="020B0604020202020204" pitchFamily="34" charset="0"/>
                          <a:cs typeface="Arial" panose="020B0604020202020204" pitchFamily="34" charset="0"/>
                        </a:rPr>
                        <a:t>Águas de Portugal, SGPS</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dirty="0">
                          <a:effectLst/>
                          <a:latin typeface="Arial" panose="020B0604020202020204" pitchFamily="34" charset="0"/>
                          <a:cs typeface="Arial" panose="020B0604020202020204" pitchFamily="34" charset="0"/>
                        </a:rPr>
                        <a:t>AICEP</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en-US" sz="900" u="none" strike="noStrike" dirty="0">
                          <a:effectLst/>
                          <a:latin typeface="Arial" panose="020B0604020202020204" pitchFamily="34" charset="0"/>
                          <a:cs typeface="Arial" panose="020B0604020202020204" pitchFamily="34" charset="0"/>
                        </a:rPr>
                        <a:t>Portugal global trade and investment agency</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dirty="0" err="1">
                          <a:effectLst/>
                          <a:latin typeface="Arial" panose="020B0604020202020204" pitchFamily="34" charset="0"/>
                          <a:cs typeface="Arial" panose="020B0604020202020204" pitchFamily="34" charset="0"/>
                        </a:rPr>
                        <a:t>bcm</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err="1">
                          <a:effectLst/>
                          <a:latin typeface="Arial" panose="020B0604020202020204" pitchFamily="34" charset="0"/>
                          <a:cs typeface="Arial" panose="020B0604020202020204" pitchFamily="34" charset="0"/>
                        </a:rPr>
                        <a:t>Billion</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cubic</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meters</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dirty="0">
                          <a:effectLst/>
                          <a:latin typeface="Arial" panose="020B0604020202020204" pitchFamily="34" charset="0"/>
                          <a:cs typeface="Arial" panose="020B0604020202020204" pitchFamily="34" charset="0"/>
                        </a:rPr>
                        <a:t>CAGR</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err="1">
                          <a:effectLst/>
                          <a:latin typeface="Arial" panose="020B0604020202020204" pitchFamily="34" charset="0"/>
                          <a:cs typeface="Arial" panose="020B0604020202020204" pitchFamily="34" charset="0"/>
                        </a:rPr>
                        <a:t>Compounded</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annual</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Growth</a:t>
                      </a:r>
                      <a:r>
                        <a:rPr lang="pt-PT" sz="900" u="none" strike="noStrike" dirty="0">
                          <a:effectLst/>
                          <a:latin typeface="Arial" panose="020B0604020202020204" pitchFamily="34" charset="0"/>
                          <a:cs typeface="Arial" panose="020B0604020202020204" pitchFamily="34" charset="0"/>
                        </a:rPr>
                        <a:t> Rate</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dirty="0">
                          <a:effectLst/>
                          <a:latin typeface="Arial" panose="020B0604020202020204" pitchFamily="34" charset="0"/>
                          <a:cs typeface="Arial" panose="020B0604020202020204" pitchFamily="34" charset="0"/>
                        </a:rPr>
                        <a:t>CAPEX</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a:effectLst/>
                          <a:latin typeface="Arial" panose="020B0604020202020204" pitchFamily="34" charset="0"/>
                          <a:cs typeface="Arial" panose="020B0604020202020204" pitchFamily="34" charset="0"/>
                        </a:rPr>
                        <a:t>Capital </a:t>
                      </a:r>
                      <a:r>
                        <a:rPr lang="pt-PT" sz="900" u="none" strike="noStrike" dirty="0" err="1">
                          <a:effectLst/>
                          <a:latin typeface="Arial" panose="020B0604020202020204" pitchFamily="34" charset="0"/>
                          <a:cs typeface="Arial" panose="020B0604020202020204" pitchFamily="34" charset="0"/>
                        </a:rPr>
                        <a:t>expenditure</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dirty="0">
                          <a:effectLst/>
                          <a:latin typeface="Arial" panose="020B0604020202020204" pitchFamily="34" charset="0"/>
                          <a:cs typeface="Arial" panose="020B0604020202020204" pitchFamily="34" charset="0"/>
                        </a:rPr>
                        <a:t>CGD</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a:effectLst/>
                          <a:latin typeface="Arial" panose="020B0604020202020204" pitchFamily="34" charset="0"/>
                          <a:cs typeface="Arial" panose="020B0604020202020204" pitchFamily="34" charset="0"/>
                        </a:rPr>
                        <a:t>Caixa Geral de Depósitos (Portuguese </a:t>
                      </a:r>
                      <a:r>
                        <a:rPr lang="pt-PT" sz="900" u="none" strike="noStrike" dirty="0" err="1">
                          <a:effectLst/>
                          <a:latin typeface="Arial" panose="020B0604020202020204" pitchFamily="34" charset="0"/>
                          <a:cs typeface="Arial" panose="020B0604020202020204" pitchFamily="34" charset="0"/>
                        </a:rPr>
                        <a:t>bank</a:t>
                      </a:r>
                      <a:r>
                        <a:rPr lang="pt-PT" sz="900" u="none" strike="noStrike" dirty="0">
                          <a:effectLst/>
                          <a:latin typeface="Arial" panose="020B0604020202020204" pitchFamily="34" charset="0"/>
                          <a:cs typeface="Arial" panose="020B0604020202020204" pitchFamily="34" charset="0"/>
                        </a:rPr>
                        <a:t>)</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dirty="0">
                          <a:effectLst/>
                          <a:latin typeface="Arial" panose="020B0604020202020204" pitchFamily="34" charset="0"/>
                          <a:cs typeface="Arial" panose="020B0604020202020204" pitchFamily="34" charset="0"/>
                        </a:rPr>
                        <a:t>CIT</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err="1">
                          <a:effectLst/>
                          <a:latin typeface="Arial" panose="020B0604020202020204" pitchFamily="34" charset="0"/>
                          <a:cs typeface="Arial" panose="020B0604020202020204" pitchFamily="34" charset="0"/>
                        </a:rPr>
                        <a:t>Corporate</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Income</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Tax</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dirty="0">
                          <a:effectLst/>
                          <a:latin typeface="Arial" panose="020B0604020202020204" pitchFamily="34" charset="0"/>
                          <a:cs typeface="Arial" panose="020B0604020202020204" pitchFamily="34" charset="0"/>
                        </a:rPr>
                        <a:t>DGEG</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en-US" sz="900" u="none" strike="noStrike" dirty="0" smtClean="0">
                          <a:effectLst/>
                          <a:latin typeface="Arial" panose="020B0604020202020204" pitchFamily="34" charset="0"/>
                          <a:cs typeface="Arial" panose="020B0604020202020204" pitchFamily="34" charset="0"/>
                        </a:rPr>
                        <a:t>General Directorate</a:t>
                      </a:r>
                      <a:r>
                        <a:rPr lang="en-US" sz="900" u="none" strike="noStrike" baseline="0" dirty="0" smtClean="0">
                          <a:effectLst/>
                          <a:latin typeface="Arial" panose="020B0604020202020204" pitchFamily="34" charset="0"/>
                          <a:cs typeface="Arial" panose="020B0604020202020204" pitchFamily="34" charset="0"/>
                        </a:rPr>
                        <a:t> </a:t>
                      </a:r>
                      <a:r>
                        <a:rPr lang="en-US" sz="900" u="none" strike="noStrike" dirty="0" smtClean="0">
                          <a:effectLst/>
                          <a:latin typeface="Arial" panose="020B0604020202020204" pitchFamily="34" charset="0"/>
                          <a:cs typeface="Arial" panose="020B0604020202020204" pitchFamily="34" charset="0"/>
                        </a:rPr>
                        <a:t>for </a:t>
                      </a:r>
                      <a:r>
                        <a:rPr lang="en-US" sz="900" u="none" strike="noStrike" dirty="0">
                          <a:effectLst/>
                          <a:latin typeface="Arial" panose="020B0604020202020204" pitchFamily="34" charset="0"/>
                          <a:cs typeface="Arial" panose="020B0604020202020204" pitchFamily="34" charset="0"/>
                        </a:rPr>
                        <a:t>Energy and Geology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marL="0" algn="l" defTabSz="839588" rtl="0" eaLnBrk="1" fontAlgn="b" latinLnBrk="0" hangingPunct="1"/>
                      <a:r>
                        <a:rPr lang="pt-PT" sz="900" u="none" strike="noStrike" kern="1200" dirty="0" smtClean="0">
                          <a:solidFill>
                            <a:schemeClr val="dk1"/>
                          </a:solidFill>
                          <a:effectLst/>
                          <a:latin typeface="Arial" panose="020B0604020202020204" pitchFamily="34" charset="0"/>
                          <a:ea typeface="+mn-ea"/>
                          <a:cs typeface="Arial" panose="020B0604020202020204" pitchFamily="34" charset="0"/>
                        </a:rPr>
                        <a:t>DRDO</a:t>
                      </a:r>
                      <a:endParaRPr lang="pt-PT" sz="9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489" marR="7489" marT="7489" marB="0" anchor="b">
                    <a:noFill/>
                  </a:tcPr>
                </a:tc>
                <a:tc>
                  <a:txBody>
                    <a:bodyPr/>
                    <a:lstStyle/>
                    <a:p>
                      <a:pPr algn="l" fontAlgn="b"/>
                      <a:r>
                        <a:rPr lang="en-US" sz="900" u="none" strike="noStrike" kern="1200" dirty="0" smtClean="0">
                          <a:solidFill>
                            <a:schemeClr val="dk1"/>
                          </a:solidFill>
                          <a:effectLst/>
                          <a:latin typeface="Arial" panose="020B0604020202020204" pitchFamily="34" charset="0"/>
                          <a:ea typeface="+mn-ea"/>
                          <a:cs typeface="Arial" panose="020B0604020202020204" pitchFamily="34" charset="0"/>
                        </a:rPr>
                        <a:t>Defense </a:t>
                      </a:r>
                      <a:r>
                        <a:rPr lang="en-US" sz="900" u="none" strike="noStrike" kern="1200" dirty="0" smtClean="0">
                          <a:solidFill>
                            <a:schemeClr val="dk1"/>
                          </a:solidFill>
                          <a:effectLst/>
                          <a:latin typeface="Arial" panose="020B0604020202020204" pitchFamily="34" charset="0"/>
                          <a:ea typeface="+mn-ea"/>
                          <a:cs typeface="Arial" panose="020B0604020202020204" pitchFamily="34" charset="0"/>
                        </a:rPr>
                        <a:t>Research and Development Organization</a:t>
                      </a:r>
                      <a:endParaRPr lang="en-US" sz="900" u="none" strike="noStrike" kern="1200" dirty="0">
                        <a:solidFill>
                          <a:schemeClr val="dk1"/>
                        </a:solidFill>
                        <a:effectLst/>
                        <a:latin typeface="Arial" panose="020B0604020202020204" pitchFamily="34" charset="0"/>
                        <a:ea typeface="+mn-ea"/>
                        <a:cs typeface="Arial" panose="020B0604020202020204" pitchFamily="34" charset="0"/>
                      </a:endParaRPr>
                    </a:p>
                  </a:txBody>
                  <a:tcPr marL="7489" marR="7489" marT="7489" marB="0" anchor="b">
                    <a:noFill/>
                  </a:tcPr>
                </a:tc>
              </a:tr>
              <a:tr h="179728">
                <a:tc>
                  <a:txBody>
                    <a:bodyPr/>
                    <a:lstStyle/>
                    <a:p>
                      <a:pPr algn="l" fontAlgn="b"/>
                      <a:r>
                        <a:rPr lang="pt-PT" sz="900" u="none" strike="noStrike" dirty="0">
                          <a:effectLst/>
                          <a:latin typeface="Arial" panose="020B0604020202020204" pitchFamily="34" charset="0"/>
                          <a:cs typeface="Arial" panose="020B0604020202020204" pitchFamily="34" charset="0"/>
                        </a:rPr>
                        <a:t>DTIB</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en-US" sz="900" u="none" strike="noStrike" dirty="0" smtClean="0">
                          <a:effectLst/>
                          <a:latin typeface="Arial" panose="020B0604020202020204" pitchFamily="34" charset="0"/>
                          <a:cs typeface="Arial" panose="020B0604020202020204" pitchFamily="34" charset="0"/>
                        </a:rPr>
                        <a:t>Defense </a:t>
                      </a:r>
                      <a:r>
                        <a:rPr lang="en-US" sz="900" u="none" strike="noStrike" dirty="0">
                          <a:effectLst/>
                          <a:latin typeface="Arial" panose="020B0604020202020204" pitchFamily="34" charset="0"/>
                          <a:cs typeface="Arial" panose="020B0604020202020204" pitchFamily="34" charset="0"/>
                        </a:rPr>
                        <a:t>Technological and Industrial Base</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EDA</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err="1">
                          <a:effectLst/>
                          <a:latin typeface="Arial" panose="020B0604020202020204" pitchFamily="34" charset="0"/>
                          <a:cs typeface="Arial" panose="020B0604020202020204" pitchFamily="34" charset="0"/>
                        </a:rPr>
                        <a:t>European</a:t>
                      </a:r>
                      <a:r>
                        <a:rPr lang="pt-PT" sz="900" u="none" strike="noStrike" dirty="0">
                          <a:effectLst/>
                          <a:latin typeface="Arial" panose="020B0604020202020204" pitchFamily="34" charset="0"/>
                          <a:cs typeface="Arial" panose="020B0604020202020204" pitchFamily="34" charset="0"/>
                        </a:rPr>
                        <a:t> </a:t>
                      </a:r>
                      <a:r>
                        <a:rPr lang="pt-PT" sz="900" u="none" strike="noStrike" dirty="0" smtClean="0">
                          <a:effectLst/>
                          <a:latin typeface="Arial" panose="020B0604020202020204" pitchFamily="34" charset="0"/>
                          <a:cs typeface="Arial" panose="020B0604020202020204" pitchFamily="34" charset="0"/>
                        </a:rPr>
                        <a:t>Defense </a:t>
                      </a:r>
                      <a:r>
                        <a:rPr lang="pt-PT" sz="900" u="none" strike="noStrike" dirty="0" err="1">
                          <a:effectLst/>
                          <a:latin typeface="Arial" panose="020B0604020202020204" pitchFamily="34" charset="0"/>
                          <a:cs typeface="Arial" panose="020B0604020202020204" pitchFamily="34" charset="0"/>
                        </a:rPr>
                        <a:t>Agency</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dirty="0">
                          <a:effectLst/>
                          <a:latin typeface="Arial" panose="020B0604020202020204" pitchFamily="34" charset="0"/>
                          <a:cs typeface="Arial" panose="020B0604020202020204" pitchFamily="34" charset="0"/>
                        </a:rPr>
                        <a:t>ENMC</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en-US" sz="900" u="none" strike="noStrike" dirty="0">
                          <a:effectLst/>
                          <a:latin typeface="Arial" panose="020B0604020202020204" pitchFamily="34" charset="0"/>
                          <a:cs typeface="Arial" panose="020B0604020202020204" pitchFamily="34" charset="0"/>
                        </a:rPr>
                        <a:t>National Authority for Fuel Market</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dirty="0">
                          <a:effectLst/>
                          <a:latin typeface="Arial" panose="020B0604020202020204" pitchFamily="34" charset="0"/>
                          <a:cs typeface="Arial" panose="020B0604020202020204" pitchFamily="34" charset="0"/>
                        </a:rPr>
                        <a:t>ERSE</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err="1">
                          <a:effectLst/>
                          <a:latin typeface="Arial" panose="020B0604020202020204" pitchFamily="34" charset="0"/>
                          <a:cs typeface="Arial" panose="020B0604020202020204" pitchFamily="34" charset="0"/>
                        </a:rPr>
                        <a:t>Energy</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Services</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Regulatory</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Authority</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EU</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err="1">
                          <a:effectLst/>
                          <a:latin typeface="Arial" panose="020B0604020202020204" pitchFamily="34" charset="0"/>
                          <a:cs typeface="Arial" panose="020B0604020202020204" pitchFamily="34" charset="0"/>
                        </a:rPr>
                        <a:t>European</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Union</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EY GIM</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a:effectLst/>
                          <a:latin typeface="Arial" panose="020B0604020202020204" pitchFamily="34" charset="0"/>
                          <a:cs typeface="Arial" panose="020B0604020202020204" pitchFamily="34" charset="0"/>
                        </a:rPr>
                        <a:t>EY Global </a:t>
                      </a:r>
                      <a:r>
                        <a:rPr lang="pt-PT" sz="900" u="none" strike="noStrike" dirty="0" err="1">
                          <a:effectLst/>
                          <a:latin typeface="Arial" panose="020B0604020202020204" pitchFamily="34" charset="0"/>
                          <a:cs typeface="Arial" panose="020B0604020202020204" pitchFamily="34" charset="0"/>
                        </a:rPr>
                        <a:t>Investment</a:t>
                      </a:r>
                      <a:r>
                        <a:rPr lang="pt-PT" sz="900" u="none" strike="noStrike" dirty="0">
                          <a:effectLst/>
                          <a:latin typeface="Arial" panose="020B0604020202020204" pitchFamily="34" charset="0"/>
                          <a:cs typeface="Arial" panose="020B0604020202020204" pitchFamily="34" charset="0"/>
                        </a:rPr>
                        <a:t> Monitor</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FDI</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err="1">
                          <a:effectLst/>
                          <a:latin typeface="Arial" panose="020B0604020202020204" pitchFamily="34" charset="0"/>
                          <a:cs typeface="Arial" panose="020B0604020202020204" pitchFamily="34" charset="0"/>
                        </a:rPr>
                        <a:t>Foreign</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Direct</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Investment</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GDP</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a:effectLst/>
                          <a:latin typeface="Arial" panose="020B0604020202020204" pitchFamily="34" charset="0"/>
                          <a:cs typeface="Arial" panose="020B0604020202020204" pitchFamily="34" charset="0"/>
                        </a:rPr>
                        <a:t>Gross </a:t>
                      </a:r>
                      <a:r>
                        <a:rPr lang="pt-PT" sz="900" u="none" strike="noStrike" dirty="0" err="1">
                          <a:effectLst/>
                          <a:latin typeface="Arial" panose="020B0604020202020204" pitchFamily="34" charset="0"/>
                          <a:cs typeface="Arial" panose="020B0604020202020204" pitchFamily="34" charset="0"/>
                        </a:rPr>
                        <a:t>Domestic</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Product</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GPEARI</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en-US" sz="900" u="none" strike="noStrike" dirty="0">
                          <a:effectLst/>
                          <a:latin typeface="Arial" panose="020B0604020202020204" pitchFamily="34" charset="0"/>
                          <a:cs typeface="Arial" panose="020B0604020202020204" pitchFamily="34" charset="0"/>
                        </a:rPr>
                        <a:t>Office for Strategy, Planning, Evaluation and International Relations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GVA</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a:effectLst/>
                          <a:latin typeface="Arial" panose="020B0604020202020204" pitchFamily="34" charset="0"/>
                          <a:cs typeface="Arial" panose="020B0604020202020204" pitchFamily="34" charset="0"/>
                        </a:rPr>
                        <a:t>Gross </a:t>
                      </a:r>
                      <a:r>
                        <a:rPr lang="pt-PT" sz="900" u="none" strike="noStrike" dirty="0" err="1">
                          <a:effectLst/>
                          <a:latin typeface="Arial" panose="020B0604020202020204" pitchFamily="34" charset="0"/>
                          <a:cs typeface="Arial" panose="020B0604020202020204" pitchFamily="34" charset="0"/>
                        </a:rPr>
                        <a:t>Value</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Added</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GWh</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a:effectLst/>
                          <a:latin typeface="Arial" panose="020B0604020202020204" pitchFamily="34" charset="0"/>
                          <a:cs typeface="Arial" panose="020B0604020202020204" pitchFamily="34" charset="0"/>
                        </a:rPr>
                        <a:t>Gigawatt/</a:t>
                      </a:r>
                      <a:r>
                        <a:rPr lang="pt-PT" sz="900" u="none" strike="noStrike" dirty="0" err="1">
                          <a:effectLst/>
                          <a:latin typeface="Arial" panose="020B0604020202020204" pitchFamily="34" charset="0"/>
                          <a:cs typeface="Arial" panose="020B0604020202020204" pitchFamily="34" charset="0"/>
                        </a:rPr>
                        <a:t>hour</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HICP</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en-US" sz="900" u="none" strike="noStrike" dirty="0" err="1">
                          <a:effectLst/>
                          <a:latin typeface="Arial" panose="020B0604020202020204" pitchFamily="34" charset="0"/>
                          <a:cs typeface="Arial" panose="020B0604020202020204" pitchFamily="34" charset="0"/>
                        </a:rPr>
                        <a:t>Harmonised</a:t>
                      </a:r>
                      <a:r>
                        <a:rPr lang="en-US" sz="900" u="none" strike="noStrike" dirty="0">
                          <a:effectLst/>
                          <a:latin typeface="Arial" panose="020B0604020202020204" pitchFamily="34" charset="0"/>
                          <a:cs typeface="Arial" panose="020B0604020202020204" pitchFamily="34" charset="0"/>
                        </a:rPr>
                        <a:t> Index of Consumer Prices</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IMF</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err="1">
                          <a:effectLst/>
                          <a:latin typeface="Arial" panose="020B0604020202020204" pitchFamily="34" charset="0"/>
                          <a:cs typeface="Arial" panose="020B0604020202020204" pitchFamily="34" charset="0"/>
                        </a:rPr>
                        <a:t>International</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Monetary</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Fund</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INE</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err="1">
                          <a:effectLst/>
                          <a:latin typeface="Arial" panose="020B0604020202020204" pitchFamily="34" charset="0"/>
                          <a:cs typeface="Arial" panose="020B0604020202020204" pitchFamily="34" charset="0"/>
                        </a:rPr>
                        <a:t>National</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Statistics</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Insitute</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JIP-UMS</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en-US" sz="900" u="none" strike="noStrike" dirty="0">
                          <a:effectLst/>
                          <a:latin typeface="Arial" panose="020B0604020202020204" pitchFamily="34" charset="0"/>
                          <a:cs typeface="Arial" panose="020B0604020202020204" pitchFamily="34" charset="0"/>
                        </a:rPr>
                        <a:t>Joint Investment Program - Unmanned Maritime Systems</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kb/d</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err="1">
                          <a:effectLst/>
                          <a:latin typeface="Arial" panose="020B0604020202020204" pitchFamily="34" charset="0"/>
                          <a:cs typeface="Arial" panose="020B0604020202020204" pitchFamily="34" charset="0"/>
                        </a:rPr>
                        <a:t>Thousand</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barrels</a:t>
                      </a:r>
                      <a:r>
                        <a:rPr lang="pt-PT" sz="900" u="none" strike="noStrike" dirty="0">
                          <a:effectLst/>
                          <a:latin typeface="Arial" panose="020B0604020202020204" pitchFamily="34" charset="0"/>
                          <a:cs typeface="Arial" panose="020B0604020202020204" pitchFamily="34" charset="0"/>
                        </a:rPr>
                        <a:t> per </a:t>
                      </a:r>
                      <a:r>
                        <a:rPr lang="pt-PT" sz="900" u="none" strike="noStrike" dirty="0" err="1">
                          <a:effectLst/>
                          <a:latin typeface="Arial" panose="020B0604020202020204" pitchFamily="34" charset="0"/>
                          <a:cs typeface="Arial" panose="020B0604020202020204" pitchFamily="34" charset="0"/>
                        </a:rPr>
                        <a:t>day</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LNG</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err="1">
                          <a:effectLst/>
                          <a:latin typeface="Arial" panose="020B0604020202020204" pitchFamily="34" charset="0"/>
                          <a:cs typeface="Arial" panose="020B0604020202020204" pitchFamily="34" charset="0"/>
                        </a:rPr>
                        <a:t>Liquidified</a:t>
                      </a:r>
                      <a:r>
                        <a:rPr lang="pt-PT" sz="900" u="none" strike="noStrike" dirty="0">
                          <a:effectLst/>
                          <a:latin typeface="Arial" panose="020B0604020202020204" pitchFamily="34" charset="0"/>
                          <a:cs typeface="Arial" panose="020B0604020202020204" pitchFamily="34" charset="0"/>
                        </a:rPr>
                        <a:t> Natural </a:t>
                      </a:r>
                      <a:r>
                        <a:rPr lang="pt-PT" sz="900" u="none" strike="noStrike" dirty="0" err="1">
                          <a:effectLst/>
                          <a:latin typeface="Arial" panose="020B0604020202020204" pitchFamily="34" charset="0"/>
                          <a:cs typeface="Arial" panose="020B0604020202020204" pitchFamily="34" charset="0"/>
                        </a:rPr>
                        <a:t>Gas</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MSW</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a:effectLst/>
                          <a:latin typeface="Arial" panose="020B0604020202020204" pitchFamily="34" charset="0"/>
                          <a:cs typeface="Arial" panose="020B0604020202020204" pitchFamily="34" charset="0"/>
                        </a:rPr>
                        <a:t>Municipal </a:t>
                      </a:r>
                      <a:r>
                        <a:rPr lang="pt-PT" sz="900" u="none" strike="noStrike" dirty="0" err="1">
                          <a:effectLst/>
                          <a:latin typeface="Arial" panose="020B0604020202020204" pitchFamily="34" charset="0"/>
                          <a:cs typeface="Arial" panose="020B0604020202020204" pitchFamily="34" charset="0"/>
                        </a:rPr>
                        <a:t>Solid</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Waste</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dirty="0">
                          <a:effectLst/>
                          <a:latin typeface="Arial" panose="020B0604020202020204" pitchFamily="34" charset="0"/>
                          <a:cs typeface="Arial" panose="020B0604020202020204" pitchFamily="34" charset="0"/>
                        </a:rPr>
                        <a:t>PDR2020</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a:effectLst/>
                          <a:latin typeface="Arial" panose="020B0604020202020204" pitchFamily="34" charset="0"/>
                          <a:cs typeface="Arial" panose="020B0604020202020204" pitchFamily="34" charset="0"/>
                        </a:rPr>
                        <a:t>Rural </a:t>
                      </a:r>
                      <a:r>
                        <a:rPr lang="pt-PT" sz="900" u="none" strike="noStrike" dirty="0" err="1">
                          <a:effectLst/>
                          <a:latin typeface="Arial" panose="020B0604020202020204" pitchFamily="34" charset="0"/>
                          <a:cs typeface="Arial" panose="020B0604020202020204" pitchFamily="34" charset="0"/>
                        </a:rPr>
                        <a:t>Development</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Program</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dirty="0" smtClean="0">
                          <a:effectLst/>
                          <a:latin typeface="Arial" panose="020B0604020202020204" pitchFamily="34" charset="0"/>
                          <a:cs typeface="Arial" panose="020B0604020202020204" pitchFamily="34" charset="0"/>
                        </a:rPr>
                        <a:t>n.d.</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err="1" smtClean="0">
                          <a:effectLst/>
                          <a:latin typeface="Arial" panose="020B0604020202020204" pitchFamily="34" charset="0"/>
                          <a:cs typeface="Arial" panose="020B0604020202020204" pitchFamily="34" charset="0"/>
                        </a:rPr>
                        <a:t>Not</a:t>
                      </a:r>
                      <a:r>
                        <a:rPr lang="pt-PT" sz="900" u="none" strike="noStrike" dirty="0" smtClean="0">
                          <a:effectLst/>
                          <a:latin typeface="Arial" panose="020B0604020202020204" pitchFamily="34" charset="0"/>
                          <a:cs typeface="Arial" panose="020B0604020202020204" pitchFamily="34" charset="0"/>
                        </a:rPr>
                        <a:t> </a:t>
                      </a:r>
                      <a:r>
                        <a:rPr lang="pt-PT" sz="900" u="none" strike="noStrike" dirty="0" err="1" smtClean="0">
                          <a:effectLst/>
                          <a:latin typeface="Arial" panose="020B0604020202020204" pitchFamily="34" charset="0"/>
                          <a:cs typeface="Arial" panose="020B0604020202020204" pitchFamily="34" charset="0"/>
                        </a:rPr>
                        <a:t>disclosed</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dirty="0">
                          <a:effectLst/>
                          <a:latin typeface="Arial" panose="020B0604020202020204" pitchFamily="34" charset="0"/>
                          <a:cs typeface="Arial" panose="020B0604020202020204" pitchFamily="34" charset="0"/>
                        </a:rPr>
                        <a:t>PERSU</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err="1">
                          <a:effectLst/>
                          <a:latin typeface="Arial" panose="020B0604020202020204" pitchFamily="34" charset="0"/>
                          <a:cs typeface="Arial" panose="020B0604020202020204" pitchFamily="34" charset="0"/>
                        </a:rPr>
                        <a:t>Strategic</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Plan</a:t>
                      </a:r>
                      <a:r>
                        <a:rPr lang="pt-PT" sz="900" u="none" strike="noStrike" dirty="0">
                          <a:effectLst/>
                          <a:latin typeface="Arial" panose="020B0604020202020204" pitchFamily="34" charset="0"/>
                          <a:cs typeface="Arial" panose="020B0604020202020204" pitchFamily="34" charset="0"/>
                        </a:rPr>
                        <a:t> for </a:t>
                      </a:r>
                      <a:r>
                        <a:rPr lang="pt-PT" sz="900" u="none" strike="noStrike" dirty="0" err="1">
                          <a:effectLst/>
                          <a:latin typeface="Arial" panose="020B0604020202020204" pitchFamily="34" charset="0"/>
                          <a:cs typeface="Arial" panose="020B0604020202020204" pitchFamily="34" charset="0"/>
                        </a:rPr>
                        <a:t>Urban</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Waste</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dirty="0">
                          <a:effectLst/>
                          <a:latin typeface="Arial" panose="020B0604020202020204" pitchFamily="34" charset="0"/>
                          <a:cs typeface="Arial" panose="020B0604020202020204" pitchFamily="34" charset="0"/>
                        </a:rPr>
                        <a:t>R&amp;D</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a:effectLst/>
                          <a:latin typeface="Arial" panose="020B0604020202020204" pitchFamily="34" charset="0"/>
                          <a:cs typeface="Arial" panose="020B0604020202020204" pitchFamily="34" charset="0"/>
                        </a:rPr>
                        <a:t>Research </a:t>
                      </a:r>
                      <a:r>
                        <a:rPr lang="pt-PT" sz="900" u="none" strike="noStrike" dirty="0" err="1">
                          <a:effectLst/>
                          <a:latin typeface="Arial" panose="020B0604020202020204" pitchFamily="34" charset="0"/>
                          <a:cs typeface="Arial" panose="020B0604020202020204" pitchFamily="34" charset="0"/>
                        </a:rPr>
                        <a:t>and</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development</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RFAI</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en-US" sz="900" u="none" strike="noStrike" dirty="0">
                          <a:effectLst/>
                          <a:latin typeface="Arial" panose="020B0604020202020204" pitchFamily="34" charset="0"/>
                          <a:cs typeface="Arial" panose="020B0604020202020204" pitchFamily="34" charset="0"/>
                        </a:rPr>
                        <a:t>Tax Scheme for Investment Support</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SABUVIS</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en-US" sz="900" u="none" strike="noStrike" dirty="0">
                          <a:effectLst/>
                          <a:latin typeface="Arial" panose="020B0604020202020204" pitchFamily="34" charset="0"/>
                          <a:cs typeface="Arial" panose="020B0604020202020204" pitchFamily="34" charset="0"/>
                        </a:rPr>
                        <a:t>Swarm of Biometric Underwater Vehicles for Underwater ISR</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SAMBAS</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en-US" sz="900" u="none" strike="noStrike" dirty="0">
                          <a:effectLst/>
                          <a:latin typeface="Arial" panose="020B0604020202020204" pitchFamily="34" charset="0"/>
                          <a:cs typeface="Arial" panose="020B0604020202020204" pitchFamily="34" charset="0"/>
                        </a:rPr>
                        <a:t>Submarine Application for the managing of Battery System</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SIFIDE</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en-US" sz="900" u="none" strike="noStrike" dirty="0">
                          <a:effectLst/>
                          <a:latin typeface="Arial" panose="020B0604020202020204" pitchFamily="34" charset="0"/>
                          <a:cs typeface="Arial" panose="020B0604020202020204" pitchFamily="34" charset="0"/>
                        </a:rPr>
                        <a:t>Tax Incentives for Research and Industrial  Development</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SME</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err="1">
                          <a:effectLst/>
                          <a:latin typeface="Arial" panose="020B0604020202020204" pitchFamily="34" charset="0"/>
                          <a:cs typeface="Arial" panose="020B0604020202020204" pitchFamily="34" charset="0"/>
                        </a:rPr>
                        <a:t>Small</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and</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medium</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enterprises</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sq km</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err="1">
                          <a:effectLst/>
                          <a:latin typeface="Arial" panose="020B0604020202020204" pitchFamily="34" charset="0"/>
                          <a:cs typeface="Arial" panose="020B0604020202020204" pitchFamily="34" charset="0"/>
                        </a:rPr>
                        <a:t>Square</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kilometer</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SWM</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err="1">
                          <a:effectLst/>
                          <a:latin typeface="Arial" panose="020B0604020202020204" pitchFamily="34" charset="0"/>
                          <a:cs typeface="Arial" panose="020B0604020202020204" pitchFamily="34" charset="0"/>
                        </a:rPr>
                        <a:t>Solid</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Waste</a:t>
                      </a:r>
                      <a:r>
                        <a:rPr lang="pt-PT" sz="900" u="none" strike="noStrike" dirty="0">
                          <a:effectLst/>
                          <a:latin typeface="Arial" panose="020B0604020202020204" pitchFamily="34" charset="0"/>
                          <a:cs typeface="Arial" panose="020B0604020202020204" pitchFamily="34" charset="0"/>
                        </a:rPr>
                        <a:t> Management</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T&amp;T</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err="1">
                          <a:effectLst/>
                          <a:latin typeface="Arial" panose="020B0604020202020204" pitchFamily="34" charset="0"/>
                          <a:cs typeface="Arial" panose="020B0604020202020204" pitchFamily="34" charset="0"/>
                        </a:rPr>
                        <a:t>Travel</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and</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tourism</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r h="179728">
                <a:tc>
                  <a:txBody>
                    <a:bodyPr/>
                    <a:lstStyle/>
                    <a:p>
                      <a:pPr algn="l" fontAlgn="b"/>
                      <a:r>
                        <a:rPr lang="pt-PT" sz="900" u="none" strike="noStrike">
                          <a:effectLst/>
                          <a:latin typeface="Arial" panose="020B0604020202020204" pitchFamily="34" charset="0"/>
                          <a:cs typeface="Arial" panose="020B0604020202020204" pitchFamily="34" charset="0"/>
                        </a:rPr>
                        <a:t>UAV</a:t>
                      </a:r>
                      <a:endParaRPr lang="pt-PT" sz="900" b="0" i="0" u="none" strike="noStrike">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c>
                  <a:txBody>
                    <a:bodyPr/>
                    <a:lstStyle/>
                    <a:p>
                      <a:pPr algn="l" fontAlgn="b"/>
                      <a:r>
                        <a:rPr lang="pt-PT" sz="900" u="none" strike="noStrike" dirty="0" err="1">
                          <a:effectLst/>
                          <a:latin typeface="Arial" panose="020B0604020202020204" pitchFamily="34" charset="0"/>
                          <a:cs typeface="Arial" panose="020B0604020202020204" pitchFamily="34" charset="0"/>
                        </a:rPr>
                        <a:t>Unmanned</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aerial</a:t>
                      </a:r>
                      <a:r>
                        <a:rPr lang="pt-PT" sz="900" u="none" strike="noStrike" dirty="0">
                          <a:effectLst/>
                          <a:latin typeface="Arial" panose="020B0604020202020204" pitchFamily="34" charset="0"/>
                          <a:cs typeface="Arial" panose="020B0604020202020204" pitchFamily="34" charset="0"/>
                        </a:rPr>
                        <a:t> </a:t>
                      </a:r>
                      <a:r>
                        <a:rPr lang="pt-PT" sz="900" u="none" strike="noStrike" dirty="0" err="1">
                          <a:effectLst/>
                          <a:latin typeface="Arial" panose="020B0604020202020204" pitchFamily="34" charset="0"/>
                          <a:cs typeface="Arial" panose="020B0604020202020204" pitchFamily="34" charset="0"/>
                        </a:rPr>
                        <a:t>vehicles</a:t>
                      </a:r>
                      <a:endParaRPr lang="pt-PT" sz="900" b="0" i="0" u="none" strike="noStrike" dirty="0">
                        <a:solidFill>
                          <a:srgbClr val="000000"/>
                        </a:solidFill>
                        <a:effectLst/>
                        <a:latin typeface="Arial" panose="020B0604020202020204" pitchFamily="34" charset="0"/>
                        <a:cs typeface="Arial" panose="020B0604020202020204" pitchFamily="34" charset="0"/>
                      </a:endParaRPr>
                    </a:p>
                  </a:txBody>
                  <a:tcPr marL="7489" marR="7489" marT="7489" marB="0" anchor="b">
                    <a:noFill/>
                  </a:tcPr>
                </a:tc>
              </a:tr>
            </a:tbl>
          </a:graphicData>
        </a:graphic>
      </p:graphicFrame>
    </p:spTree>
    <p:extLst>
      <p:ext uri="{BB962C8B-B14F-4D97-AF65-F5344CB8AC3E}">
        <p14:creationId xmlns:p14="http://schemas.microsoft.com/office/powerpoint/2010/main" val="17699451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7400" name="think-cell Slide" r:id="rId4" imgW="216" imgH="216" progId="TCLayout.ActiveDocument.1">
                  <p:embed/>
                </p:oleObj>
              </mc:Choice>
              <mc:Fallback>
                <p:oleObj name="think-cell Slide" r:id="rId4" imgW="216" imgH="216"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555782" y="502492"/>
            <a:ext cx="5750756" cy="504423"/>
          </a:xfrm>
        </p:spPr>
        <p:txBody>
          <a:bodyPr anchor="t"/>
          <a:lstStyle/>
          <a:p>
            <a:r>
              <a:rPr lang="en-US" dirty="0" smtClean="0"/>
              <a:t>Relevant contacts</a:t>
            </a:r>
            <a:endParaRPr lang="en-US" dirty="0"/>
          </a:p>
        </p:txBody>
      </p:sp>
      <p:sp>
        <p:nvSpPr>
          <p:cNvPr id="3" name="Slide Number Placeholder 2"/>
          <p:cNvSpPr>
            <a:spLocks noGrp="1"/>
          </p:cNvSpPr>
          <p:nvPr>
            <p:ph type="sldNum" sz="quarter" idx="11"/>
          </p:nvPr>
        </p:nvSpPr>
        <p:spPr/>
        <p:txBody>
          <a:bodyPr/>
          <a:lstStyle/>
          <a:p>
            <a:pPr>
              <a:defRPr/>
            </a:pPr>
            <a:fld id="{B8325105-167D-4862-BDE6-B81FF841FD87}" type="slidenum">
              <a:rPr lang="en-US" smtClean="0"/>
              <a:pPr>
                <a:defRPr/>
              </a:pPr>
              <a:t>74</a:t>
            </a:fld>
            <a:endParaRPr lang="en-US" dirty="0"/>
          </a:p>
        </p:txBody>
      </p:sp>
      <p:sp>
        <p:nvSpPr>
          <p:cNvPr id="13" name="Text Placeholder 3"/>
          <p:cNvSpPr txBox="1">
            <a:spLocks/>
          </p:cNvSpPr>
          <p:nvPr/>
        </p:nvSpPr>
        <p:spPr>
          <a:xfrm>
            <a:off x="555782" y="1669917"/>
            <a:ext cx="2808288" cy="270822"/>
          </a:xfrm>
          <a:prstGeom prst="rect">
            <a:avLst/>
          </a:prstGeom>
          <a:ln>
            <a:noFill/>
          </a:ln>
        </p:spPr>
        <p:txBody>
          <a:bodyPr vert="horz" lIns="91440" tIns="45720" rIns="91440" bIns="45720" rtlCol="0">
            <a:noAutofit/>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r>
              <a:rPr lang="en-US" sz="1600" kern="0" dirty="0" smtClean="0">
                <a:latin typeface="Arial" panose="020B0604020202020204" pitchFamily="34" charset="0"/>
                <a:cs typeface="Arial" panose="020B0604020202020204" pitchFamily="34" charset="0"/>
              </a:rPr>
              <a:t>At national level:</a:t>
            </a:r>
          </a:p>
          <a:p>
            <a:endParaRPr lang="en-US" sz="1600" b="0" kern="0" dirty="0">
              <a:latin typeface="Arial" panose="020B0604020202020204" pitchFamily="34" charset="0"/>
              <a:cs typeface="Arial" panose="020B0604020202020204" pitchFamily="34" charset="0"/>
            </a:endParaRPr>
          </a:p>
        </p:txBody>
      </p:sp>
      <p:sp>
        <p:nvSpPr>
          <p:cNvPr id="15" name="Text Placeholder 3"/>
          <p:cNvSpPr txBox="1">
            <a:spLocks/>
          </p:cNvSpPr>
          <p:nvPr/>
        </p:nvSpPr>
        <p:spPr>
          <a:xfrm>
            <a:off x="3493930" y="1669917"/>
            <a:ext cx="2808288" cy="270822"/>
          </a:xfrm>
          <a:prstGeom prst="rect">
            <a:avLst/>
          </a:prstGeom>
          <a:ln>
            <a:noFill/>
          </a:ln>
        </p:spPr>
        <p:txBody>
          <a:bodyPr vert="horz" lIns="91440" tIns="45720" rIns="91440" bIns="45720" rtlCol="0">
            <a:noAutofit/>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r>
              <a:rPr lang="en-US" sz="1600" kern="0" dirty="0" smtClean="0">
                <a:latin typeface="Arial" panose="020B0604020202020204" pitchFamily="34" charset="0"/>
                <a:cs typeface="Arial" panose="020B0604020202020204" pitchFamily="34" charset="0"/>
              </a:rPr>
              <a:t>By sector:</a:t>
            </a:r>
          </a:p>
        </p:txBody>
      </p:sp>
      <p:cxnSp>
        <p:nvCxnSpPr>
          <p:cNvPr id="16" name="Straight Connector 15"/>
          <p:cNvCxnSpPr/>
          <p:nvPr/>
        </p:nvCxnSpPr>
        <p:spPr bwMode="auto">
          <a:xfrm flipV="1">
            <a:off x="622068" y="2026520"/>
            <a:ext cx="2606165" cy="1"/>
          </a:xfrm>
          <a:prstGeom prst="line">
            <a:avLst/>
          </a:prstGeom>
          <a:ln/>
          <a:extLst/>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bwMode="auto">
          <a:xfrm flipV="1">
            <a:off x="3594991" y="2026521"/>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18" name="Rectangle 17"/>
          <p:cNvSpPr/>
          <p:nvPr/>
        </p:nvSpPr>
        <p:spPr bwMode="auto">
          <a:xfrm>
            <a:off x="3587998" y="2178194"/>
            <a:ext cx="2814796" cy="3600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14" name="Text Placeholder 3"/>
          <p:cNvSpPr txBox="1">
            <a:spLocks/>
          </p:cNvSpPr>
          <p:nvPr/>
        </p:nvSpPr>
        <p:spPr>
          <a:xfrm>
            <a:off x="3713005" y="2095511"/>
            <a:ext cx="687545" cy="177207"/>
          </a:xfrm>
          <a:prstGeom prst="rect">
            <a:avLst/>
          </a:prstGeom>
          <a:solidFill>
            <a:srgbClr val="FFFFFF"/>
          </a:solidFill>
          <a:ln>
            <a:noFill/>
          </a:ln>
        </p:spPr>
        <p:txBody>
          <a:bodyPr vert="horz" lIns="91440" tIns="45720" rIns="91440" bIns="45720" rtlCol="0" anchor="ctr">
            <a:noAutofit/>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r>
              <a:rPr lang="en-US" sz="1050" kern="0" dirty="0" smtClean="0">
                <a:latin typeface="Arial" panose="020B0604020202020204" pitchFamily="34" charset="0"/>
                <a:cs typeface="Arial" panose="020B0604020202020204" pitchFamily="34" charset="0"/>
              </a:rPr>
              <a:t>Energy</a:t>
            </a:r>
          </a:p>
        </p:txBody>
      </p:sp>
      <p:sp>
        <p:nvSpPr>
          <p:cNvPr id="22" name="Text Placeholder 6"/>
          <p:cNvSpPr txBox="1">
            <a:spLocks/>
          </p:cNvSpPr>
          <p:nvPr/>
        </p:nvSpPr>
        <p:spPr>
          <a:xfrm>
            <a:off x="3685708" y="2290198"/>
            <a:ext cx="2628000" cy="778584"/>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smtClean="0">
                <a:latin typeface="Arial" panose="020B0604020202020204" pitchFamily="34" charset="0"/>
                <a:cs typeface="Arial" panose="020B0604020202020204" pitchFamily="34" charset="0"/>
              </a:rPr>
              <a:t>Portuguese </a:t>
            </a:r>
            <a:r>
              <a:rPr lang="en-US" sz="800" b="1" kern="0" dirty="0">
                <a:latin typeface="Arial" panose="020B0604020202020204" pitchFamily="34" charset="0"/>
                <a:cs typeface="Arial" panose="020B0604020202020204" pitchFamily="34" charset="0"/>
              </a:rPr>
              <a:t>Energy </a:t>
            </a:r>
            <a:r>
              <a:rPr lang="en-US" sz="800" b="1" kern="0" dirty="0" smtClean="0">
                <a:latin typeface="Arial" panose="020B0604020202020204" pitchFamily="34" charset="0"/>
                <a:cs typeface="Arial" panose="020B0604020202020204" pitchFamily="34" charset="0"/>
              </a:rPr>
              <a:t>Services </a:t>
            </a:r>
            <a:r>
              <a:rPr lang="en-US" sz="800" b="1" kern="0" dirty="0">
                <a:latin typeface="Arial" panose="020B0604020202020204" pitchFamily="34" charset="0"/>
                <a:cs typeface="Arial" panose="020B0604020202020204" pitchFamily="34" charset="0"/>
              </a:rPr>
              <a:t>R</a:t>
            </a:r>
            <a:r>
              <a:rPr lang="en-US" sz="800" b="1" kern="0" dirty="0" smtClean="0">
                <a:latin typeface="Arial" panose="020B0604020202020204" pitchFamily="34" charset="0"/>
                <a:cs typeface="Arial" panose="020B0604020202020204" pitchFamily="34" charset="0"/>
              </a:rPr>
              <a:t>egulator (ERSE – “</a:t>
            </a:r>
            <a:r>
              <a:rPr lang="en-US" sz="800" b="1" kern="0" dirty="0" err="1" smtClean="0">
                <a:latin typeface="Arial" panose="020B0604020202020204" pitchFamily="34" charset="0"/>
                <a:cs typeface="Arial" panose="020B0604020202020204" pitchFamily="34" charset="0"/>
              </a:rPr>
              <a:t>Entidade</a:t>
            </a:r>
            <a:r>
              <a:rPr lang="en-US" sz="800" b="1" kern="0" dirty="0" smtClean="0">
                <a:latin typeface="Arial" panose="020B0604020202020204" pitchFamily="34" charset="0"/>
                <a:cs typeface="Arial" panose="020B0604020202020204" pitchFamily="34" charset="0"/>
              </a:rPr>
              <a:t> </a:t>
            </a:r>
            <a:r>
              <a:rPr lang="en-US" sz="800" b="1" kern="0" dirty="0" err="1" smtClean="0">
                <a:latin typeface="Arial" panose="020B0604020202020204" pitchFamily="34" charset="0"/>
                <a:cs typeface="Arial" panose="020B0604020202020204" pitchFamily="34" charset="0"/>
              </a:rPr>
              <a:t>Reguladora</a:t>
            </a:r>
            <a:r>
              <a:rPr lang="en-US" sz="800" b="1" kern="0" dirty="0" smtClean="0">
                <a:latin typeface="Arial" panose="020B0604020202020204" pitchFamily="34" charset="0"/>
                <a:cs typeface="Arial" panose="020B0604020202020204" pitchFamily="34" charset="0"/>
              </a:rPr>
              <a:t> dos </a:t>
            </a:r>
            <a:r>
              <a:rPr lang="en-US" sz="800" b="1" kern="0" dirty="0" err="1" smtClean="0">
                <a:latin typeface="Arial" panose="020B0604020202020204" pitchFamily="34" charset="0"/>
                <a:cs typeface="Arial" panose="020B0604020202020204" pitchFamily="34" charset="0"/>
              </a:rPr>
              <a:t>Serviços</a:t>
            </a:r>
            <a:r>
              <a:rPr lang="en-US" sz="800" b="1" kern="0" dirty="0" smtClean="0">
                <a:latin typeface="Arial" panose="020B0604020202020204" pitchFamily="34" charset="0"/>
                <a:cs typeface="Arial" panose="020B0604020202020204" pitchFamily="34" charset="0"/>
              </a:rPr>
              <a:t> </a:t>
            </a:r>
            <a:r>
              <a:rPr lang="en-US" sz="800" b="1" kern="0" dirty="0" err="1" smtClean="0">
                <a:latin typeface="Arial" panose="020B0604020202020204" pitchFamily="34" charset="0"/>
                <a:cs typeface="Arial" panose="020B0604020202020204" pitchFamily="34" charset="0"/>
              </a:rPr>
              <a:t>Energéticos</a:t>
            </a:r>
            <a:r>
              <a:rPr lang="en-US" sz="800" b="1" kern="0" dirty="0" smtClean="0">
                <a:latin typeface="Arial" panose="020B0604020202020204" pitchFamily="34" charset="0"/>
                <a:cs typeface="Arial" panose="020B0604020202020204" pitchFamily="34" charset="0"/>
              </a:rPr>
              <a: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Website</a:t>
            </a:r>
            <a:r>
              <a:rPr lang="en-US" sz="800" kern="0" dirty="0">
                <a:latin typeface="Arial" panose="020B0604020202020204" pitchFamily="34" charset="0"/>
                <a:cs typeface="Arial" panose="020B0604020202020204" pitchFamily="34" charset="0"/>
              </a:rPr>
              <a:t>: </a:t>
            </a:r>
            <a:r>
              <a:rPr lang="en-US" sz="800" kern="0" dirty="0" smtClean="0">
                <a:latin typeface="Arial" panose="020B0604020202020204" pitchFamily="34" charset="0"/>
                <a:cs typeface="Arial" panose="020B0604020202020204" pitchFamily="34" charset="0"/>
              </a:rPr>
              <a:t>www.erse.pt</a:t>
            </a:r>
            <a:endParaRPr lang="en-US" sz="800" kern="0" dirty="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 </a:t>
            </a:r>
            <a:r>
              <a:rPr lang="pt-PT" sz="800" dirty="0" smtClean="0">
                <a:latin typeface="Arial" panose="020B0604020202020204" pitchFamily="34" charset="0"/>
                <a:cs typeface="Arial" panose="020B0604020202020204" pitchFamily="34" charset="0"/>
                <a:hlinkClick r:id="rId6"/>
              </a:rPr>
              <a:t>erse@erse.pt</a:t>
            </a:r>
            <a:endParaRPr lang="en-US"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+351 </a:t>
            </a:r>
            <a:r>
              <a:rPr lang="pt-PT" sz="800" kern="0" dirty="0">
                <a:latin typeface="Arial" panose="020B0604020202020204" pitchFamily="34" charset="0"/>
                <a:cs typeface="Arial" panose="020B0604020202020204" pitchFamily="34" charset="0"/>
              </a:rPr>
              <a:t>213 033 200 </a:t>
            </a:r>
            <a:endParaRPr lang="en-US" sz="800" kern="0" dirty="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24" name="Text Placeholder 6"/>
          <p:cNvSpPr txBox="1">
            <a:spLocks/>
          </p:cNvSpPr>
          <p:nvPr/>
        </p:nvSpPr>
        <p:spPr>
          <a:xfrm>
            <a:off x="3685707" y="3164043"/>
            <a:ext cx="2628000" cy="685061"/>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a:latin typeface="Arial" panose="020B0604020202020204" pitchFamily="34" charset="0"/>
                <a:cs typeface="Arial" panose="020B0604020202020204" pitchFamily="34" charset="0"/>
              </a:rPr>
              <a:t>Renewable </a:t>
            </a:r>
            <a:r>
              <a:rPr lang="en-US" sz="800" b="1" kern="0" dirty="0" smtClean="0">
                <a:latin typeface="Arial" panose="020B0604020202020204" pitchFamily="34" charset="0"/>
                <a:cs typeface="Arial" panose="020B0604020202020204" pitchFamily="34" charset="0"/>
              </a:rPr>
              <a:t>Energy </a:t>
            </a:r>
            <a:r>
              <a:rPr lang="en-US" sz="800" b="1" kern="0" dirty="0">
                <a:latin typeface="Arial" panose="020B0604020202020204" pitchFamily="34" charset="0"/>
                <a:cs typeface="Arial" panose="020B0604020202020204" pitchFamily="34" charset="0"/>
              </a:rPr>
              <a:t>A</a:t>
            </a:r>
            <a:r>
              <a:rPr lang="en-US" sz="800" b="1" kern="0" dirty="0" smtClean="0">
                <a:latin typeface="Arial" panose="020B0604020202020204" pitchFamily="34" charset="0"/>
                <a:cs typeface="Arial" panose="020B0604020202020204" pitchFamily="34" charset="0"/>
              </a:rPr>
              <a:t>ssociation (APREN – “</a:t>
            </a:r>
            <a:r>
              <a:rPr lang="en-US" sz="800" b="1" kern="0" dirty="0" err="1" smtClean="0">
                <a:latin typeface="Arial" panose="020B0604020202020204" pitchFamily="34" charset="0"/>
                <a:cs typeface="Arial" panose="020B0604020202020204" pitchFamily="34" charset="0"/>
              </a:rPr>
              <a:t>Associação</a:t>
            </a:r>
            <a:r>
              <a:rPr lang="en-US" sz="800" b="1" kern="0" dirty="0" smtClean="0">
                <a:latin typeface="Arial" panose="020B0604020202020204" pitchFamily="34" charset="0"/>
                <a:cs typeface="Arial" panose="020B0604020202020204" pitchFamily="34" charset="0"/>
              </a:rPr>
              <a:t> das </a:t>
            </a:r>
            <a:r>
              <a:rPr lang="en-US" sz="800" b="1" kern="0" dirty="0" err="1" smtClean="0">
                <a:latin typeface="Arial" panose="020B0604020202020204" pitchFamily="34" charset="0"/>
                <a:cs typeface="Arial" panose="020B0604020202020204" pitchFamily="34" charset="0"/>
              </a:rPr>
              <a:t>Energias</a:t>
            </a:r>
            <a:r>
              <a:rPr lang="en-US" sz="800" b="1" kern="0" dirty="0" smtClean="0">
                <a:latin typeface="Arial" panose="020B0604020202020204" pitchFamily="34" charset="0"/>
                <a:cs typeface="Arial" panose="020B0604020202020204" pitchFamily="34" charset="0"/>
              </a:rPr>
              <a:t> </a:t>
            </a:r>
            <a:r>
              <a:rPr lang="en-US" sz="800" b="1" kern="0" dirty="0" err="1" smtClean="0">
                <a:latin typeface="Arial" panose="020B0604020202020204" pitchFamily="34" charset="0"/>
                <a:cs typeface="Arial" panose="020B0604020202020204" pitchFamily="34" charset="0"/>
              </a:rPr>
              <a:t>Renováveis</a:t>
            </a:r>
            <a:r>
              <a:rPr lang="en-US" sz="800" b="1" kern="0" dirty="0" smtClean="0">
                <a:latin typeface="Arial" panose="020B0604020202020204" pitchFamily="34" charset="0"/>
                <a:cs typeface="Arial" panose="020B0604020202020204" pitchFamily="34" charset="0"/>
              </a:rPr>
              <a:t>”)</a:t>
            </a:r>
          </a:p>
          <a:p>
            <a:pPr marL="85725" lvl="1" indent="0" algn="just">
              <a:spcAft>
                <a:spcPts val="0"/>
              </a:spcAft>
              <a:buClr>
                <a:srgbClr val="808080"/>
              </a:buClr>
              <a:buSzPct val="70000"/>
            </a:pPr>
            <a:r>
              <a:rPr lang="en-US" sz="800" kern="0" dirty="0">
                <a:latin typeface="Arial" panose="020B0604020202020204" pitchFamily="34" charset="0"/>
                <a:cs typeface="Arial" panose="020B0604020202020204" pitchFamily="34" charset="0"/>
              </a:rPr>
              <a:t>Website: </a:t>
            </a:r>
            <a:r>
              <a:rPr lang="en-US" sz="800" kern="0" dirty="0" smtClean="0">
                <a:latin typeface="Arial" panose="020B0604020202020204" pitchFamily="34" charset="0"/>
                <a:cs typeface="Arial" panose="020B0604020202020204" pitchFamily="34" charset="0"/>
              </a:rPr>
              <a:t>www.apren.pt</a:t>
            </a:r>
            <a:endParaRPr lang="en-US" sz="800" kern="0" dirty="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a:latin typeface="Arial" panose="020B0604020202020204" pitchFamily="34" charset="0"/>
                <a:cs typeface="Arial" panose="020B0604020202020204" pitchFamily="34" charset="0"/>
              </a:rPr>
              <a:t>E-mail: </a:t>
            </a:r>
            <a:r>
              <a:rPr lang="pt-PT" sz="800" dirty="0">
                <a:latin typeface="Arial" panose="020B0604020202020204" pitchFamily="34" charset="0"/>
                <a:cs typeface="Arial" panose="020B0604020202020204" pitchFamily="34" charset="0"/>
                <a:hlinkClick r:id="rId7"/>
              </a:rPr>
              <a:t>apren@apren.pt</a:t>
            </a:r>
            <a:endParaRPr lang="en-US" sz="800" kern="0" dirty="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a:latin typeface="Arial" panose="020B0604020202020204" pitchFamily="34" charset="0"/>
                <a:cs typeface="Arial" panose="020B0604020202020204" pitchFamily="34" charset="0"/>
              </a:rPr>
              <a:t>Telephone no: +351 </a:t>
            </a:r>
            <a:r>
              <a:rPr lang="pt-PT" sz="800" kern="0" dirty="0">
                <a:latin typeface="Arial" panose="020B0604020202020204" pitchFamily="34" charset="0"/>
                <a:cs typeface="Arial" panose="020B0604020202020204" pitchFamily="34" charset="0"/>
              </a:rPr>
              <a:t>213 151 </a:t>
            </a:r>
            <a:r>
              <a:rPr lang="pt-PT" sz="800" kern="0" dirty="0" smtClean="0">
                <a:latin typeface="Arial" panose="020B0604020202020204" pitchFamily="34" charset="0"/>
                <a:cs typeface="Arial" panose="020B0604020202020204" pitchFamily="34" charset="0"/>
              </a:rPr>
              <a:t>621</a:t>
            </a:r>
            <a:endParaRPr lang="en-US" sz="800" kern="0" dirty="0">
              <a:latin typeface="Arial" panose="020B0604020202020204" pitchFamily="34" charset="0"/>
              <a:cs typeface="Arial" panose="020B0604020202020204" pitchFamily="34" charset="0"/>
            </a:endParaRPr>
          </a:p>
        </p:txBody>
      </p:sp>
      <p:sp>
        <p:nvSpPr>
          <p:cNvPr id="25" name="Text Placeholder 6"/>
          <p:cNvSpPr txBox="1">
            <a:spLocks/>
          </p:cNvSpPr>
          <p:nvPr/>
        </p:nvSpPr>
        <p:spPr>
          <a:xfrm>
            <a:off x="3685706" y="4037888"/>
            <a:ext cx="2628000" cy="778584"/>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a:latin typeface="Arial" panose="020B0604020202020204" pitchFamily="34" charset="0"/>
                <a:cs typeface="Arial" panose="020B0604020202020204" pitchFamily="34" charset="0"/>
              </a:rPr>
              <a:t>National </a:t>
            </a:r>
            <a:r>
              <a:rPr lang="en-US" sz="800" b="1" kern="0" dirty="0" smtClean="0">
                <a:latin typeface="Arial" panose="020B0604020202020204" pitchFamily="34" charset="0"/>
                <a:cs typeface="Arial" panose="020B0604020202020204" pitchFamily="34" charset="0"/>
              </a:rPr>
              <a:t>Entity </a:t>
            </a:r>
            <a:r>
              <a:rPr lang="en-US" sz="800" b="1" kern="0" dirty="0">
                <a:latin typeface="Arial" panose="020B0604020202020204" pitchFamily="34" charset="0"/>
                <a:cs typeface="Arial" panose="020B0604020202020204" pitchFamily="34" charset="0"/>
              </a:rPr>
              <a:t>for the </a:t>
            </a:r>
            <a:r>
              <a:rPr lang="en-US" sz="800" b="1" kern="0" dirty="0" smtClean="0">
                <a:latin typeface="Arial" panose="020B0604020202020204" pitchFamily="34" charset="0"/>
                <a:cs typeface="Arial" panose="020B0604020202020204" pitchFamily="34" charset="0"/>
              </a:rPr>
              <a:t>Fuel </a:t>
            </a:r>
            <a:r>
              <a:rPr lang="en-US" sz="800" b="1" kern="0" dirty="0">
                <a:latin typeface="Arial" panose="020B0604020202020204" pitchFamily="34" charset="0"/>
                <a:cs typeface="Arial" panose="020B0604020202020204" pitchFamily="34" charset="0"/>
              </a:rPr>
              <a:t>M</a:t>
            </a:r>
            <a:r>
              <a:rPr lang="en-US" sz="800" b="1" kern="0" dirty="0" smtClean="0">
                <a:latin typeface="Arial" panose="020B0604020202020204" pitchFamily="34" charset="0"/>
                <a:cs typeface="Arial" panose="020B0604020202020204" pitchFamily="34" charset="0"/>
              </a:rPr>
              <a:t>arkets </a:t>
            </a:r>
            <a:r>
              <a:rPr lang="en-US" sz="800" b="1" kern="0" dirty="0">
                <a:latin typeface="Arial" panose="020B0604020202020204" pitchFamily="34" charset="0"/>
                <a:cs typeface="Arial" panose="020B0604020202020204" pitchFamily="34" charset="0"/>
              </a:rPr>
              <a:t>(</a:t>
            </a:r>
            <a:r>
              <a:rPr lang="en-US" sz="800" b="1" kern="0" dirty="0" smtClean="0">
                <a:latin typeface="Arial" panose="020B0604020202020204" pitchFamily="34" charset="0"/>
                <a:cs typeface="Arial" panose="020B0604020202020204" pitchFamily="34" charset="0"/>
              </a:rPr>
              <a:t>ENMC – “</a:t>
            </a:r>
            <a:r>
              <a:rPr lang="en-US" sz="800" b="1" kern="0" dirty="0" err="1" smtClean="0">
                <a:latin typeface="Arial" panose="020B0604020202020204" pitchFamily="34" charset="0"/>
                <a:cs typeface="Arial" panose="020B0604020202020204" pitchFamily="34" charset="0"/>
              </a:rPr>
              <a:t>Entidade</a:t>
            </a:r>
            <a:r>
              <a:rPr lang="en-US" sz="800" b="1" kern="0" dirty="0" smtClean="0">
                <a:latin typeface="Arial" panose="020B0604020202020204" pitchFamily="34" charset="0"/>
                <a:cs typeface="Arial" panose="020B0604020202020204" pitchFamily="34" charset="0"/>
              </a:rPr>
              <a:t> Nacional para o Mercado de </a:t>
            </a:r>
            <a:r>
              <a:rPr lang="en-US" sz="800" b="1" kern="0" dirty="0" err="1" smtClean="0">
                <a:latin typeface="Arial" panose="020B0604020202020204" pitchFamily="34" charset="0"/>
                <a:cs typeface="Arial" panose="020B0604020202020204" pitchFamily="34" charset="0"/>
              </a:rPr>
              <a:t>Combustíveis</a:t>
            </a:r>
            <a:r>
              <a:rPr lang="en-US" sz="800" b="1" kern="0" dirty="0" smtClean="0">
                <a:latin typeface="Arial" panose="020B0604020202020204" pitchFamily="34" charset="0"/>
                <a:cs typeface="Arial" panose="020B0604020202020204" pitchFamily="34" charset="0"/>
              </a:rPr>
              <a: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Website</a:t>
            </a:r>
            <a:r>
              <a:rPr lang="en-US" sz="800" kern="0" dirty="0">
                <a:latin typeface="Arial" panose="020B0604020202020204" pitchFamily="34" charset="0"/>
                <a:cs typeface="Arial" panose="020B0604020202020204" pitchFamily="34" charset="0"/>
              </a:rPr>
              <a:t>: </a:t>
            </a:r>
            <a:r>
              <a:rPr lang="en-US" sz="800" kern="0" dirty="0" smtClean="0">
                <a:latin typeface="Arial" panose="020B0604020202020204" pitchFamily="34" charset="0"/>
                <a:cs typeface="Arial" panose="020B0604020202020204" pitchFamily="34" charset="0"/>
              </a:rPr>
              <a:t>www.enmc.pt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a:t>
            </a:r>
            <a:r>
              <a:rPr lang="en-US" sz="800" kern="0" dirty="0">
                <a:latin typeface="Arial" panose="020B0604020202020204" pitchFamily="34" charset="0"/>
                <a:cs typeface="Arial" panose="020B0604020202020204" pitchFamily="34" charset="0"/>
              </a:rPr>
              <a:t>: </a:t>
            </a:r>
            <a:r>
              <a:rPr lang="en-US" sz="800" kern="0" dirty="0" err="1" smtClean="0">
                <a:latin typeface="Arial" panose="020B0604020202020204" pitchFamily="34" charset="0"/>
                <a:cs typeface="Arial" panose="020B0604020202020204" pitchFamily="34" charset="0"/>
              </a:rPr>
              <a:t>n.d.</a:t>
            </a:r>
            <a:endParaRPr lang="en-US"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a:t>
            </a:r>
            <a:r>
              <a:rPr lang="pt-PT" sz="800" kern="0" dirty="0">
                <a:latin typeface="Arial" panose="020B0604020202020204" pitchFamily="34" charset="0"/>
                <a:cs typeface="Arial" panose="020B0604020202020204" pitchFamily="34" charset="0"/>
              </a:rPr>
              <a:t>+351 213 114 140</a:t>
            </a:r>
            <a:endParaRPr lang="en-US" sz="800" kern="0" dirty="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26" name="Text Placeholder 6"/>
          <p:cNvSpPr txBox="1">
            <a:spLocks/>
          </p:cNvSpPr>
          <p:nvPr/>
        </p:nvSpPr>
        <p:spPr>
          <a:xfrm>
            <a:off x="3685708" y="4910091"/>
            <a:ext cx="2628000" cy="778584"/>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a:latin typeface="Arial" panose="020B0604020202020204" pitchFamily="34" charset="0"/>
                <a:cs typeface="Arial" panose="020B0604020202020204" pitchFamily="34" charset="0"/>
              </a:rPr>
              <a:t>General Directorate of Energy and Geology </a:t>
            </a:r>
            <a:r>
              <a:rPr lang="en-US" sz="800" b="1" kern="0" dirty="0" smtClean="0">
                <a:latin typeface="Arial" panose="020B0604020202020204" pitchFamily="34" charset="0"/>
                <a:cs typeface="Arial" panose="020B0604020202020204" pitchFamily="34" charset="0"/>
              </a:rPr>
              <a:t>(DGEG – “</a:t>
            </a:r>
            <a:r>
              <a:rPr lang="en-US" sz="800" b="1" kern="0" dirty="0" err="1" smtClean="0">
                <a:latin typeface="Arial" panose="020B0604020202020204" pitchFamily="34" charset="0"/>
                <a:cs typeface="Arial" panose="020B0604020202020204" pitchFamily="34" charset="0"/>
              </a:rPr>
              <a:t>Direção</a:t>
            </a:r>
            <a:r>
              <a:rPr lang="en-US" sz="800" b="1" kern="0" dirty="0" err="1">
                <a:latin typeface="Arial" panose="020B0604020202020204" pitchFamily="34" charset="0"/>
                <a:cs typeface="Arial" panose="020B0604020202020204" pitchFamily="34" charset="0"/>
              </a:rPr>
              <a:t>-</a:t>
            </a:r>
            <a:r>
              <a:rPr lang="en-US" sz="800" b="1" kern="0" dirty="0" err="1" smtClean="0">
                <a:latin typeface="Arial" panose="020B0604020202020204" pitchFamily="34" charset="0"/>
                <a:cs typeface="Arial" panose="020B0604020202020204" pitchFamily="34" charset="0"/>
              </a:rPr>
              <a:t>Geral</a:t>
            </a:r>
            <a:r>
              <a:rPr lang="en-US" sz="800" b="1" kern="0" dirty="0" smtClean="0">
                <a:latin typeface="Arial" panose="020B0604020202020204" pitchFamily="34" charset="0"/>
                <a:cs typeface="Arial" panose="020B0604020202020204" pitchFamily="34" charset="0"/>
              </a:rPr>
              <a:t> de </a:t>
            </a:r>
            <a:r>
              <a:rPr lang="en-US" sz="800" b="1" kern="0" dirty="0" err="1" smtClean="0">
                <a:latin typeface="Arial" panose="020B0604020202020204" pitchFamily="34" charset="0"/>
                <a:cs typeface="Arial" panose="020B0604020202020204" pitchFamily="34" charset="0"/>
              </a:rPr>
              <a:t>Energia</a:t>
            </a:r>
            <a:r>
              <a:rPr lang="en-US" sz="800" b="1" kern="0" dirty="0" smtClean="0">
                <a:latin typeface="Arial" panose="020B0604020202020204" pitchFamily="34" charset="0"/>
                <a:cs typeface="Arial" panose="020B0604020202020204" pitchFamily="34" charset="0"/>
              </a:rPr>
              <a:t> e </a:t>
            </a:r>
            <a:r>
              <a:rPr lang="en-US" sz="800" b="1" kern="0" dirty="0" err="1" smtClean="0">
                <a:latin typeface="Arial" panose="020B0604020202020204" pitchFamily="34" charset="0"/>
                <a:cs typeface="Arial" panose="020B0604020202020204" pitchFamily="34" charset="0"/>
              </a:rPr>
              <a:t>Geologia</a:t>
            </a:r>
            <a:r>
              <a:rPr lang="en-US" sz="800" b="1" kern="0" dirty="0" smtClean="0">
                <a:latin typeface="Arial" panose="020B0604020202020204" pitchFamily="34" charset="0"/>
                <a:cs typeface="Arial" panose="020B0604020202020204" pitchFamily="34" charset="0"/>
              </a:rPr>
              <a: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Website</a:t>
            </a:r>
            <a:r>
              <a:rPr lang="en-US" sz="800" kern="0" dirty="0">
                <a:latin typeface="Arial" panose="020B0604020202020204" pitchFamily="34" charset="0"/>
                <a:cs typeface="Arial" panose="020B0604020202020204" pitchFamily="34" charset="0"/>
              </a:rPr>
              <a:t>: </a:t>
            </a:r>
            <a:r>
              <a:rPr lang="en-US" sz="800" kern="0" dirty="0" smtClean="0">
                <a:latin typeface="Arial" panose="020B0604020202020204" pitchFamily="34" charset="0"/>
                <a:cs typeface="Arial" panose="020B0604020202020204" pitchFamily="34" charset="0"/>
              </a:rPr>
              <a:t>www.dgeg.pt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 </a:t>
            </a:r>
            <a:r>
              <a:rPr lang="pt-PT" sz="800" u="sng" dirty="0">
                <a:latin typeface="Arial" panose="020B0604020202020204" pitchFamily="34" charset="0"/>
                <a:cs typeface="Arial" panose="020B0604020202020204" pitchFamily="34" charset="0"/>
                <a:hlinkClick r:id="rId8"/>
              </a:rPr>
              <a:t>energia@dgeg.pt</a:t>
            </a:r>
            <a:endParaRPr lang="en-US"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a:t>
            </a:r>
            <a:r>
              <a:rPr lang="pt-PT" sz="800" kern="0" dirty="0">
                <a:latin typeface="Arial" panose="020B0604020202020204" pitchFamily="34" charset="0"/>
                <a:cs typeface="Arial" panose="020B0604020202020204" pitchFamily="34" charset="0"/>
              </a:rPr>
              <a:t>+351 </a:t>
            </a:r>
            <a:r>
              <a:rPr lang="pt-PT" sz="800" kern="0" dirty="0" smtClean="0">
                <a:latin typeface="Arial" panose="020B0604020202020204" pitchFamily="34" charset="0"/>
                <a:cs typeface="Arial" panose="020B0604020202020204" pitchFamily="34" charset="0"/>
              </a:rPr>
              <a:t>217 922 700</a:t>
            </a:r>
            <a:endParaRPr lang="en-US" sz="800" kern="0" dirty="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27" name="Rectangle 26"/>
          <p:cNvSpPr/>
          <p:nvPr/>
        </p:nvSpPr>
        <p:spPr bwMode="auto">
          <a:xfrm>
            <a:off x="3594991" y="5956431"/>
            <a:ext cx="2814796" cy="1080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28" name="Text Placeholder 3"/>
          <p:cNvSpPr txBox="1">
            <a:spLocks/>
          </p:cNvSpPr>
          <p:nvPr/>
        </p:nvSpPr>
        <p:spPr>
          <a:xfrm>
            <a:off x="3708556" y="5848295"/>
            <a:ext cx="1944099" cy="177207"/>
          </a:xfrm>
          <a:prstGeom prst="rect">
            <a:avLst/>
          </a:prstGeom>
          <a:solidFill>
            <a:srgbClr val="FFFFFF"/>
          </a:solidFill>
          <a:ln>
            <a:noFill/>
          </a:ln>
        </p:spPr>
        <p:txBody>
          <a:bodyPr vert="horz" lIns="91440" tIns="45720" rIns="91440" bIns="45720" rtlCol="0" anchor="ctr">
            <a:noAutofit/>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r>
              <a:rPr lang="en-US" sz="1050" kern="0" dirty="0" smtClean="0">
                <a:latin typeface="Arial" panose="020B0604020202020204" pitchFamily="34" charset="0"/>
                <a:cs typeface="Arial" panose="020B0604020202020204" pitchFamily="34" charset="0"/>
              </a:rPr>
              <a:t>Agriculture and Agro-foods </a:t>
            </a:r>
          </a:p>
        </p:txBody>
      </p:sp>
      <p:sp>
        <p:nvSpPr>
          <p:cNvPr id="29" name="Text Placeholder 6"/>
          <p:cNvSpPr txBox="1">
            <a:spLocks/>
          </p:cNvSpPr>
          <p:nvPr/>
        </p:nvSpPr>
        <p:spPr>
          <a:xfrm>
            <a:off x="3685708" y="6117223"/>
            <a:ext cx="2628000" cy="821406"/>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a:latin typeface="Arial" panose="020B0604020202020204" pitchFamily="34" charset="0"/>
                <a:cs typeface="Arial" panose="020B0604020202020204" pitchFamily="34" charset="0"/>
              </a:rPr>
              <a:t>General Directorate of Agriculture and </a:t>
            </a:r>
            <a:r>
              <a:rPr lang="en-US" sz="800" b="1" kern="0" dirty="0" smtClean="0">
                <a:latin typeface="Arial" panose="020B0604020202020204" pitchFamily="34" charset="0"/>
                <a:cs typeface="Arial" panose="020B0604020202020204" pitchFamily="34" charset="0"/>
              </a:rPr>
              <a:t>Rural </a:t>
            </a:r>
            <a:r>
              <a:rPr lang="en-US" sz="800" b="1" kern="0" dirty="0">
                <a:latin typeface="Arial" panose="020B0604020202020204" pitchFamily="34" charset="0"/>
                <a:cs typeface="Arial" panose="020B0604020202020204" pitchFamily="34" charset="0"/>
              </a:rPr>
              <a:t>D</a:t>
            </a:r>
            <a:r>
              <a:rPr lang="en-US" sz="800" b="1" kern="0" dirty="0" smtClean="0">
                <a:latin typeface="Arial" panose="020B0604020202020204" pitchFamily="34" charset="0"/>
                <a:cs typeface="Arial" panose="020B0604020202020204" pitchFamily="34" charset="0"/>
              </a:rPr>
              <a:t>evelopment (DGADR – “</a:t>
            </a:r>
            <a:r>
              <a:rPr lang="en-US" sz="800" b="1" kern="0" dirty="0" err="1" smtClean="0">
                <a:latin typeface="Arial" panose="020B0604020202020204" pitchFamily="34" charset="0"/>
                <a:cs typeface="Arial" panose="020B0604020202020204" pitchFamily="34" charset="0"/>
              </a:rPr>
              <a:t>Direção</a:t>
            </a:r>
            <a:r>
              <a:rPr lang="en-US" sz="800" b="1" kern="0" dirty="0" err="1">
                <a:latin typeface="Arial" panose="020B0604020202020204" pitchFamily="34" charset="0"/>
                <a:cs typeface="Arial" panose="020B0604020202020204" pitchFamily="34" charset="0"/>
              </a:rPr>
              <a:t>-</a:t>
            </a:r>
            <a:r>
              <a:rPr lang="en-US" sz="800" b="1" kern="0" dirty="0" err="1" smtClean="0">
                <a:latin typeface="Arial" panose="020B0604020202020204" pitchFamily="34" charset="0"/>
                <a:cs typeface="Arial" panose="020B0604020202020204" pitchFamily="34" charset="0"/>
              </a:rPr>
              <a:t>Geral</a:t>
            </a:r>
            <a:r>
              <a:rPr lang="en-US" sz="800" b="1" kern="0" dirty="0" smtClean="0">
                <a:latin typeface="Arial" panose="020B0604020202020204" pitchFamily="34" charset="0"/>
                <a:cs typeface="Arial" panose="020B0604020202020204" pitchFamily="34" charset="0"/>
              </a:rPr>
              <a:t> de </a:t>
            </a:r>
            <a:r>
              <a:rPr lang="en-US" sz="800" b="1" kern="0" dirty="0" err="1" smtClean="0">
                <a:latin typeface="Arial" panose="020B0604020202020204" pitchFamily="34" charset="0"/>
                <a:cs typeface="Arial" panose="020B0604020202020204" pitchFamily="34" charset="0"/>
              </a:rPr>
              <a:t>Agricultura</a:t>
            </a:r>
            <a:r>
              <a:rPr lang="en-US" sz="800" b="1" kern="0" dirty="0" smtClean="0">
                <a:latin typeface="Arial" panose="020B0604020202020204" pitchFamily="34" charset="0"/>
                <a:cs typeface="Arial" panose="020B0604020202020204" pitchFamily="34" charset="0"/>
              </a:rPr>
              <a:t> e </a:t>
            </a:r>
            <a:r>
              <a:rPr lang="en-US" sz="800" b="1" kern="0" dirty="0" err="1" smtClean="0">
                <a:latin typeface="Arial" panose="020B0604020202020204" pitchFamily="34" charset="0"/>
                <a:cs typeface="Arial" panose="020B0604020202020204" pitchFamily="34" charset="0"/>
              </a:rPr>
              <a:t>Desenvolvimento</a:t>
            </a:r>
            <a:r>
              <a:rPr lang="en-US" sz="800" b="1" kern="0" dirty="0" smtClean="0">
                <a:latin typeface="Arial" panose="020B0604020202020204" pitchFamily="34" charset="0"/>
                <a:cs typeface="Arial" panose="020B0604020202020204" pitchFamily="34" charset="0"/>
              </a:rPr>
              <a:t> Rural”)</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Website</a:t>
            </a:r>
            <a:r>
              <a:rPr lang="en-US" sz="800" kern="0" dirty="0">
                <a:latin typeface="Arial" panose="020B0604020202020204" pitchFamily="34" charset="0"/>
                <a:cs typeface="Arial" panose="020B0604020202020204" pitchFamily="34" charset="0"/>
              </a:rPr>
              <a:t>: </a:t>
            </a:r>
            <a:r>
              <a:rPr lang="en-US" sz="800" kern="0" dirty="0" smtClean="0">
                <a:latin typeface="Arial" panose="020B0604020202020204" pitchFamily="34" charset="0"/>
                <a:cs typeface="Arial" panose="020B0604020202020204" pitchFamily="34" charset="0"/>
              </a:rPr>
              <a:t>www.dgadr.mamaot.pt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 </a:t>
            </a:r>
            <a:r>
              <a:rPr lang="pt-PT" sz="800" u="sng" dirty="0">
                <a:latin typeface="Arial" panose="020B0604020202020204" pitchFamily="34" charset="0"/>
                <a:cs typeface="Arial" panose="020B0604020202020204" pitchFamily="34" charset="0"/>
                <a:hlinkClick r:id="rId9"/>
              </a:rPr>
              <a:t>daea@dgadr.pt</a:t>
            </a:r>
            <a:endParaRPr lang="en-US"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a:t>
            </a:r>
            <a:r>
              <a:rPr lang="pt-PT" sz="800" kern="0" dirty="0">
                <a:latin typeface="Arial" panose="020B0604020202020204" pitchFamily="34" charset="0"/>
                <a:cs typeface="Arial" panose="020B0604020202020204" pitchFamily="34" charset="0"/>
              </a:rPr>
              <a:t>+351 </a:t>
            </a:r>
            <a:r>
              <a:rPr lang="pt-PT" sz="800" kern="0" dirty="0" smtClean="0">
                <a:latin typeface="Arial" panose="020B0604020202020204" pitchFamily="34" charset="0"/>
                <a:cs typeface="Arial" panose="020B0604020202020204" pitchFamily="34" charset="0"/>
              </a:rPr>
              <a:t>218 442 200</a:t>
            </a:r>
            <a:endParaRPr lang="en-US" sz="800" kern="0" dirty="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30" name="Rectangle 29"/>
          <p:cNvSpPr/>
          <p:nvPr/>
        </p:nvSpPr>
        <p:spPr bwMode="auto">
          <a:xfrm>
            <a:off x="3584035" y="7226421"/>
            <a:ext cx="2814796" cy="1836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31" name="Text Placeholder 3"/>
          <p:cNvSpPr txBox="1">
            <a:spLocks/>
          </p:cNvSpPr>
          <p:nvPr/>
        </p:nvSpPr>
        <p:spPr>
          <a:xfrm>
            <a:off x="3708557" y="7131160"/>
            <a:ext cx="787244" cy="177207"/>
          </a:xfrm>
          <a:prstGeom prst="rect">
            <a:avLst/>
          </a:prstGeom>
          <a:solidFill>
            <a:srgbClr val="FFFFFF"/>
          </a:solidFill>
          <a:ln>
            <a:noFill/>
          </a:ln>
        </p:spPr>
        <p:txBody>
          <a:bodyPr vert="horz" lIns="91440" tIns="45720" rIns="91440" bIns="45720" rtlCol="0" anchor="ctr">
            <a:noAutofit/>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r>
              <a:rPr lang="en-US" sz="1050" kern="0" dirty="0" smtClean="0">
                <a:latin typeface="Arial" panose="020B0604020202020204" pitchFamily="34" charset="0"/>
                <a:cs typeface="Arial" panose="020B0604020202020204" pitchFamily="34" charset="0"/>
              </a:rPr>
              <a:t>Defense </a:t>
            </a:r>
            <a:endParaRPr lang="en-US" sz="1050" kern="0" dirty="0" smtClean="0">
              <a:latin typeface="Arial" panose="020B0604020202020204" pitchFamily="34" charset="0"/>
              <a:cs typeface="Arial" panose="020B0604020202020204" pitchFamily="34" charset="0"/>
            </a:endParaRPr>
          </a:p>
        </p:txBody>
      </p:sp>
      <p:sp>
        <p:nvSpPr>
          <p:cNvPr id="32" name="Text Placeholder 6"/>
          <p:cNvSpPr txBox="1">
            <a:spLocks/>
          </p:cNvSpPr>
          <p:nvPr/>
        </p:nvSpPr>
        <p:spPr>
          <a:xfrm>
            <a:off x="3681259" y="7356691"/>
            <a:ext cx="2628000" cy="754370"/>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a:latin typeface="Arial" panose="020B0604020202020204" pitchFamily="34" charset="0"/>
                <a:cs typeface="Arial" panose="020B0604020202020204" pitchFamily="34" charset="0"/>
              </a:rPr>
              <a:t>Portuguese </a:t>
            </a:r>
            <a:r>
              <a:rPr lang="en-US" sz="800" b="1" kern="0" dirty="0" smtClean="0">
                <a:latin typeface="Arial" panose="020B0604020202020204" pitchFamily="34" charset="0"/>
                <a:cs typeface="Arial" panose="020B0604020202020204" pitchFamily="34" charset="0"/>
              </a:rPr>
              <a:t>Platform </a:t>
            </a:r>
            <a:r>
              <a:rPr lang="en-US" sz="800" b="1" kern="0" dirty="0">
                <a:latin typeface="Arial" panose="020B0604020202020204" pitchFamily="34" charset="0"/>
                <a:cs typeface="Arial" panose="020B0604020202020204" pitchFamily="34" charset="0"/>
              </a:rPr>
              <a:t>for </a:t>
            </a:r>
            <a:r>
              <a:rPr lang="en-US" sz="800" b="1" kern="0" dirty="0" smtClean="0">
                <a:latin typeface="Arial" panose="020B0604020202020204" pitchFamily="34" charset="0"/>
                <a:cs typeface="Arial" panose="020B0604020202020204" pitchFamily="34" charset="0"/>
              </a:rPr>
              <a:t>Defense </a:t>
            </a:r>
            <a:r>
              <a:rPr lang="en-US" sz="800" b="1" kern="0" dirty="0">
                <a:latin typeface="Arial" panose="020B0604020202020204" pitchFamily="34" charset="0"/>
                <a:cs typeface="Arial" panose="020B0604020202020204" pitchFamily="34" charset="0"/>
              </a:rPr>
              <a:t>I</a:t>
            </a:r>
            <a:r>
              <a:rPr lang="en-US" sz="800" b="1" kern="0" dirty="0" smtClean="0">
                <a:latin typeface="Arial" panose="020B0604020202020204" pitchFamily="34" charset="0"/>
                <a:cs typeface="Arial" panose="020B0604020202020204" pitchFamily="34" charset="0"/>
              </a:rPr>
              <a:t>ndustries (</a:t>
            </a:r>
            <a:r>
              <a:rPr lang="en-US" sz="800" b="1" kern="0" dirty="0" err="1" smtClean="0">
                <a:latin typeface="Arial" panose="020B0604020202020204" pitchFamily="34" charset="0"/>
                <a:cs typeface="Arial" panose="020B0604020202020204" pitchFamily="34" charset="0"/>
              </a:rPr>
              <a:t>IdD</a:t>
            </a:r>
            <a:r>
              <a:rPr lang="en-US" sz="800" b="1" kern="0" dirty="0" smtClean="0">
                <a:latin typeface="Arial" panose="020B0604020202020204" pitchFamily="34" charset="0"/>
                <a:cs typeface="Arial" panose="020B0604020202020204" pitchFamily="34" charset="0"/>
              </a:rPr>
              <a:t> – “</a:t>
            </a:r>
            <a:r>
              <a:rPr lang="en-US" sz="800" b="1" kern="0" dirty="0" err="1" smtClean="0">
                <a:latin typeface="Arial" panose="020B0604020202020204" pitchFamily="34" charset="0"/>
                <a:cs typeface="Arial" panose="020B0604020202020204" pitchFamily="34" charset="0"/>
              </a:rPr>
              <a:t>Plataforma</a:t>
            </a:r>
            <a:r>
              <a:rPr lang="en-US" sz="800" b="1" kern="0" dirty="0" smtClean="0">
                <a:latin typeface="Arial" panose="020B0604020202020204" pitchFamily="34" charset="0"/>
                <a:cs typeface="Arial" panose="020B0604020202020204" pitchFamily="34" charset="0"/>
              </a:rPr>
              <a:t> das </a:t>
            </a:r>
            <a:r>
              <a:rPr lang="en-US" sz="800" b="1" kern="0" dirty="0" err="1" smtClean="0">
                <a:latin typeface="Arial" panose="020B0604020202020204" pitchFamily="34" charset="0"/>
                <a:cs typeface="Arial" panose="020B0604020202020204" pitchFamily="34" charset="0"/>
              </a:rPr>
              <a:t>Indústria</a:t>
            </a:r>
            <a:r>
              <a:rPr lang="en-US" sz="800" b="1" kern="0" dirty="0" smtClean="0">
                <a:latin typeface="Arial" panose="020B0604020202020204" pitchFamily="34" charset="0"/>
                <a:cs typeface="Arial" panose="020B0604020202020204" pitchFamily="34" charset="0"/>
              </a:rPr>
              <a:t> de </a:t>
            </a:r>
            <a:r>
              <a:rPr lang="en-US" sz="800" b="1" kern="0" dirty="0" err="1" smtClean="0">
                <a:latin typeface="Arial" panose="020B0604020202020204" pitchFamily="34" charset="0"/>
                <a:cs typeface="Arial" panose="020B0604020202020204" pitchFamily="34" charset="0"/>
              </a:rPr>
              <a:t>Defesa</a:t>
            </a:r>
            <a:r>
              <a:rPr lang="en-US" sz="800" b="1" kern="0" dirty="0" smtClean="0">
                <a:latin typeface="Arial" panose="020B0604020202020204" pitchFamily="34" charset="0"/>
                <a:cs typeface="Arial" panose="020B0604020202020204" pitchFamily="34" charset="0"/>
              </a:rPr>
              <a:t> </a:t>
            </a:r>
            <a:r>
              <a:rPr lang="en-US" sz="800" b="1" kern="0" dirty="0" err="1" smtClean="0">
                <a:latin typeface="Arial" panose="020B0604020202020204" pitchFamily="34" charset="0"/>
                <a:cs typeface="Arial" panose="020B0604020202020204" pitchFamily="34" charset="0"/>
              </a:rPr>
              <a:t>Nacionais</a:t>
            </a:r>
            <a:r>
              <a:rPr lang="en-US" sz="800" b="1" kern="0" dirty="0" smtClean="0">
                <a:latin typeface="Arial" panose="020B0604020202020204" pitchFamily="34" charset="0"/>
                <a:cs typeface="Arial" panose="020B0604020202020204" pitchFamily="34" charset="0"/>
              </a:rPr>
              <a: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Website</a:t>
            </a:r>
            <a:r>
              <a:rPr lang="en-US" sz="800" kern="0" dirty="0">
                <a:latin typeface="Arial" panose="020B0604020202020204" pitchFamily="34" charset="0"/>
                <a:cs typeface="Arial" panose="020B0604020202020204" pitchFamily="34" charset="0"/>
              </a:rPr>
              <a:t>: </a:t>
            </a:r>
            <a:r>
              <a:rPr lang="en-US" sz="800" kern="0" dirty="0" smtClean="0">
                <a:latin typeface="Arial" panose="020B0604020202020204" pitchFamily="34" charset="0"/>
                <a:cs typeface="Arial" panose="020B0604020202020204" pitchFamily="34" charset="0"/>
              </a:rPr>
              <a:t>www.iddportugal.pt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 </a:t>
            </a:r>
            <a:r>
              <a:rPr lang="pt-PT" sz="800" dirty="0">
                <a:latin typeface="Arial" panose="020B0604020202020204" pitchFamily="34" charset="0"/>
                <a:cs typeface="Arial" panose="020B0604020202020204" pitchFamily="34" charset="0"/>
                <a:hlinkClick r:id="rId10"/>
              </a:rPr>
              <a:t>geral@iddportugal.pt</a:t>
            </a:r>
            <a:endParaRPr lang="en-US"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a:t>
            </a:r>
            <a:r>
              <a:rPr lang="pt-PT" sz="800" kern="0" dirty="0">
                <a:latin typeface="Arial" panose="020B0604020202020204" pitchFamily="34" charset="0"/>
                <a:cs typeface="Arial" panose="020B0604020202020204" pitchFamily="34" charset="0"/>
              </a:rPr>
              <a:t>+351 215 885 020</a:t>
            </a:r>
            <a:endParaRPr lang="en-US" sz="800" kern="0" dirty="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33" name="Text Placeholder 6"/>
          <p:cNvSpPr txBox="1">
            <a:spLocks/>
          </p:cNvSpPr>
          <p:nvPr/>
        </p:nvSpPr>
        <p:spPr>
          <a:xfrm>
            <a:off x="3681258" y="8218906"/>
            <a:ext cx="2628000" cy="672062"/>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a:latin typeface="Arial" panose="020B0604020202020204" pitchFamily="34" charset="0"/>
                <a:cs typeface="Arial" panose="020B0604020202020204" pitchFamily="34" charset="0"/>
              </a:rPr>
              <a:t>Ministry of </a:t>
            </a:r>
            <a:r>
              <a:rPr lang="en-US" sz="800" b="1" kern="0" dirty="0" smtClean="0">
                <a:latin typeface="Arial" panose="020B0604020202020204" pitchFamily="34" charset="0"/>
                <a:cs typeface="Arial" panose="020B0604020202020204" pitchFamily="34" charset="0"/>
              </a:rPr>
              <a:t>National </a:t>
            </a:r>
            <a:r>
              <a:rPr lang="en-US" sz="800" b="1" kern="0" dirty="0" smtClean="0">
                <a:latin typeface="Arial" panose="020B0604020202020204" pitchFamily="34" charset="0"/>
                <a:cs typeface="Arial" panose="020B0604020202020204" pitchFamily="34" charset="0"/>
              </a:rPr>
              <a:t>Defense</a:t>
            </a:r>
            <a:endParaRPr lang="en-US" sz="800" b="1"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Website: www.portugal.gov.pt/pt/ministerios/mdn.aspx</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 </a:t>
            </a:r>
            <a:r>
              <a:rPr lang="en-US" sz="800" kern="0" dirty="0" err="1" smtClean="0">
                <a:latin typeface="Arial" panose="020B0604020202020204" pitchFamily="34" charset="0"/>
                <a:cs typeface="Arial" panose="020B0604020202020204" pitchFamily="34" charset="0"/>
              </a:rPr>
              <a:t>n.d.</a:t>
            </a:r>
            <a:endParaRPr lang="en-US"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a:t>
            </a:r>
            <a:r>
              <a:rPr lang="en-US" sz="800" kern="0" dirty="0" err="1" smtClean="0">
                <a:latin typeface="Arial" panose="020B0604020202020204" pitchFamily="34" charset="0"/>
                <a:cs typeface="Arial" panose="020B0604020202020204" pitchFamily="34" charset="0"/>
              </a:rPr>
              <a:t>n.d.</a:t>
            </a:r>
            <a:endParaRPr lang="en-US" sz="800" kern="0" dirty="0" smtClean="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34" name="Rectangle 33"/>
          <p:cNvSpPr/>
          <p:nvPr/>
        </p:nvSpPr>
        <p:spPr bwMode="auto">
          <a:xfrm>
            <a:off x="555782" y="2190772"/>
            <a:ext cx="2814796" cy="7308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EYInterstate Regular" pitchFamily="1" charset="0"/>
            </a:endParaRPr>
          </a:p>
        </p:txBody>
      </p:sp>
      <p:sp>
        <p:nvSpPr>
          <p:cNvPr id="36" name="Text Placeholder 6"/>
          <p:cNvSpPr txBox="1">
            <a:spLocks/>
          </p:cNvSpPr>
          <p:nvPr/>
        </p:nvSpPr>
        <p:spPr>
          <a:xfrm>
            <a:off x="653777" y="2290198"/>
            <a:ext cx="2628000" cy="821544"/>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a:latin typeface="Arial" panose="020B0604020202020204" pitchFamily="34" charset="0"/>
                <a:cs typeface="Arial" panose="020B0604020202020204" pitchFamily="34" charset="0"/>
              </a:rPr>
              <a:t>Portuguese Investment Promotion Agency (</a:t>
            </a:r>
            <a:r>
              <a:rPr lang="en-US" sz="800" b="1" kern="0" dirty="0" smtClean="0">
                <a:latin typeface="Arial" panose="020B0604020202020204" pitchFamily="34" charset="0"/>
                <a:cs typeface="Arial" panose="020B0604020202020204" pitchFamily="34" charset="0"/>
              </a:rPr>
              <a:t>AICEP – “</a:t>
            </a:r>
            <a:r>
              <a:rPr lang="pt-PT" sz="800" b="1" kern="0" dirty="0">
                <a:latin typeface="Arial" panose="020B0604020202020204" pitchFamily="34" charset="0"/>
                <a:cs typeface="Arial" panose="020B0604020202020204" pitchFamily="34" charset="0"/>
              </a:rPr>
              <a:t>Agência para o Investimento e Comércio Externo de </a:t>
            </a:r>
            <a:r>
              <a:rPr lang="pt-PT" sz="800" b="1" kern="0" dirty="0" smtClean="0">
                <a:latin typeface="Arial" panose="020B0604020202020204" pitchFamily="34" charset="0"/>
                <a:cs typeface="Arial" panose="020B0604020202020204" pitchFamily="34" charset="0"/>
              </a:rPr>
              <a:t>Portugal</a:t>
            </a:r>
            <a:r>
              <a:rPr lang="en-US" sz="800" b="1" kern="0" dirty="0" smtClean="0">
                <a:latin typeface="Arial" panose="020B0604020202020204" pitchFamily="34" charset="0"/>
                <a:cs typeface="Arial" panose="020B0604020202020204" pitchFamily="34" charset="0"/>
              </a:rPr>
              <a: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Website</a:t>
            </a:r>
            <a:r>
              <a:rPr lang="en-US" sz="800" kern="0" dirty="0">
                <a:latin typeface="Arial" panose="020B0604020202020204" pitchFamily="34" charset="0"/>
                <a:cs typeface="Arial" panose="020B0604020202020204" pitchFamily="34" charset="0"/>
              </a:rPr>
              <a:t>: </a:t>
            </a:r>
            <a:r>
              <a:rPr lang="en-US" sz="800" kern="0" dirty="0" smtClean="0">
                <a:latin typeface="Arial" panose="020B0604020202020204" pitchFamily="34" charset="0"/>
                <a:cs typeface="Arial" panose="020B0604020202020204" pitchFamily="34" charset="0"/>
              </a:rPr>
              <a:t>www.portugalglobal.pt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 </a:t>
            </a:r>
            <a:r>
              <a:rPr lang="pt-PT" sz="800" dirty="0">
                <a:latin typeface="Arial" panose="020B0604020202020204" pitchFamily="34" charset="0"/>
                <a:cs typeface="Arial" panose="020B0604020202020204" pitchFamily="34" charset="0"/>
                <a:hlinkClick r:id="rId11"/>
              </a:rPr>
              <a:t>aicep@portugalglobal.pt</a:t>
            </a:r>
            <a:endParaRPr lang="en-US"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+351 </a:t>
            </a:r>
            <a:r>
              <a:rPr lang="pt-PT" sz="800" kern="0" dirty="0">
                <a:latin typeface="Arial" panose="020B0604020202020204" pitchFamily="34" charset="0"/>
                <a:cs typeface="Arial" panose="020B0604020202020204" pitchFamily="34" charset="0"/>
              </a:rPr>
              <a:t>217 909 500</a:t>
            </a:r>
            <a:endParaRPr lang="en-US" sz="800" kern="0" dirty="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37" name="Text Placeholder 6"/>
          <p:cNvSpPr txBox="1">
            <a:spLocks/>
          </p:cNvSpPr>
          <p:nvPr/>
        </p:nvSpPr>
        <p:spPr>
          <a:xfrm>
            <a:off x="653776" y="3204987"/>
            <a:ext cx="2628000" cy="693210"/>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a:latin typeface="Arial" panose="020B0604020202020204" pitchFamily="34" charset="0"/>
                <a:cs typeface="Arial" panose="020B0604020202020204" pitchFamily="34" charset="0"/>
              </a:rPr>
              <a:t>Portugal’s Competitiveness Agency </a:t>
            </a:r>
            <a:r>
              <a:rPr lang="en-US" sz="800" b="1" kern="0" dirty="0" smtClean="0">
                <a:latin typeface="Arial" panose="020B0604020202020204" pitchFamily="34" charset="0"/>
                <a:cs typeface="Arial" panose="020B0604020202020204" pitchFamily="34" charset="0"/>
              </a:rPr>
              <a:t>(IAPMEI – “</a:t>
            </a:r>
            <a:r>
              <a:rPr lang="en-US" sz="800" b="1" kern="0" dirty="0" err="1" smtClean="0">
                <a:latin typeface="Arial" panose="020B0604020202020204" pitchFamily="34" charset="0"/>
                <a:cs typeface="Arial" panose="020B0604020202020204" pitchFamily="34" charset="0"/>
              </a:rPr>
              <a:t>Agência</a:t>
            </a:r>
            <a:r>
              <a:rPr lang="en-US" sz="800" b="1" kern="0" dirty="0" smtClean="0">
                <a:latin typeface="Arial" panose="020B0604020202020204" pitchFamily="34" charset="0"/>
                <a:cs typeface="Arial" panose="020B0604020202020204" pitchFamily="34" charset="0"/>
              </a:rPr>
              <a:t> para a </a:t>
            </a:r>
            <a:r>
              <a:rPr lang="en-US" sz="800" b="1" kern="0" dirty="0" err="1">
                <a:latin typeface="Arial" panose="020B0604020202020204" pitchFamily="34" charset="0"/>
                <a:cs typeface="Arial" panose="020B0604020202020204" pitchFamily="34" charset="0"/>
              </a:rPr>
              <a:t>C</a:t>
            </a:r>
            <a:r>
              <a:rPr lang="en-US" sz="800" b="1" kern="0" dirty="0" err="1" smtClean="0">
                <a:latin typeface="Arial" panose="020B0604020202020204" pitchFamily="34" charset="0"/>
                <a:cs typeface="Arial" panose="020B0604020202020204" pitchFamily="34" charset="0"/>
              </a:rPr>
              <a:t>ompetitividade</a:t>
            </a:r>
            <a:r>
              <a:rPr lang="en-US" sz="800" b="1" kern="0" dirty="0" smtClean="0">
                <a:latin typeface="Arial" panose="020B0604020202020204" pitchFamily="34" charset="0"/>
                <a:cs typeface="Arial" panose="020B0604020202020204" pitchFamily="34" charset="0"/>
              </a:rPr>
              <a:t> e </a:t>
            </a:r>
            <a:r>
              <a:rPr lang="en-US" sz="800" b="1" kern="0" dirty="0" err="1" smtClean="0">
                <a:latin typeface="Arial" panose="020B0604020202020204" pitchFamily="34" charset="0"/>
                <a:cs typeface="Arial" panose="020B0604020202020204" pitchFamily="34" charset="0"/>
              </a:rPr>
              <a:t>Inovação</a:t>
            </a:r>
            <a:r>
              <a:rPr lang="en-US" sz="800" b="1" kern="0" dirty="0" smtClean="0">
                <a:latin typeface="Arial" panose="020B0604020202020204" pitchFamily="34" charset="0"/>
                <a:cs typeface="Arial" panose="020B0604020202020204" pitchFamily="34" charset="0"/>
              </a:rPr>
              <a:t>”)</a:t>
            </a:r>
          </a:p>
          <a:p>
            <a:pPr marL="85725" lvl="1" indent="0" algn="just">
              <a:spcAft>
                <a:spcPts val="0"/>
              </a:spcAft>
              <a:buClr>
                <a:srgbClr val="808080"/>
              </a:buClr>
              <a:buSzPct val="70000"/>
            </a:pPr>
            <a:r>
              <a:rPr lang="en-US" sz="800" kern="0" dirty="0">
                <a:latin typeface="Arial" panose="020B0604020202020204" pitchFamily="34" charset="0"/>
                <a:cs typeface="Arial" panose="020B0604020202020204" pitchFamily="34" charset="0"/>
              </a:rPr>
              <a:t>Website: www.iapmei.pt</a:t>
            </a:r>
            <a:endParaRPr lang="en-US" sz="800" kern="0" dirty="0" smtClean="0">
              <a:latin typeface="Arial" panose="020B0604020202020204" pitchFamily="34" charset="0"/>
              <a:cs typeface="Arial" panose="020B0604020202020204" pitchFamily="34" charset="0"/>
            </a:endParaRPr>
          </a:p>
          <a:p>
            <a:pPr marL="85725" lvl="1" indent="0">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 </a:t>
            </a:r>
            <a:r>
              <a:rPr lang="pt-PT" sz="800" u="sng" dirty="0" smtClean="0">
                <a:latin typeface="Arial" panose="020B0604020202020204" pitchFamily="34" charset="0"/>
                <a:cs typeface="Arial" panose="020B0604020202020204" pitchFamily="34" charset="0"/>
                <a:hlinkClick r:id="rId12"/>
              </a:rPr>
              <a:t>info@iapmei.pt</a:t>
            </a:r>
            <a:endParaRPr lang="en-US"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+351 </a:t>
            </a:r>
            <a:r>
              <a:rPr lang="pt-PT" sz="800" kern="0" dirty="0" smtClean="0">
                <a:latin typeface="Arial" panose="020B0604020202020204" pitchFamily="34" charset="0"/>
                <a:cs typeface="Arial" panose="020B0604020202020204" pitchFamily="34" charset="0"/>
              </a:rPr>
              <a:t>213 836 000</a:t>
            </a:r>
            <a:endParaRPr lang="en-US" sz="800" kern="0" dirty="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38" name="Text Placeholder 6"/>
          <p:cNvSpPr txBox="1">
            <a:spLocks/>
          </p:cNvSpPr>
          <p:nvPr/>
        </p:nvSpPr>
        <p:spPr>
          <a:xfrm>
            <a:off x="653775" y="4003768"/>
            <a:ext cx="2628000" cy="569034"/>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a:latin typeface="Arial" panose="020B0604020202020204" pitchFamily="34" charset="0"/>
                <a:cs typeface="Arial" panose="020B0604020202020204" pitchFamily="34" charset="0"/>
              </a:rPr>
              <a:t>Central Bank of </a:t>
            </a:r>
            <a:r>
              <a:rPr lang="en-US" sz="800" b="1" kern="0" dirty="0" smtClean="0">
                <a:latin typeface="Arial" panose="020B0604020202020204" pitchFamily="34" charset="0"/>
                <a:cs typeface="Arial" panose="020B0604020202020204" pitchFamily="34" charset="0"/>
              </a:rPr>
              <a:t>Portugal (“Banco de Portugal”)</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Website</a:t>
            </a:r>
            <a:r>
              <a:rPr lang="en-US" sz="800" kern="0" dirty="0">
                <a:latin typeface="Arial" panose="020B0604020202020204" pitchFamily="34" charset="0"/>
                <a:cs typeface="Arial" panose="020B0604020202020204" pitchFamily="34" charset="0"/>
              </a:rPr>
              <a:t>: www.bportugal.pt</a:t>
            </a:r>
            <a:endParaRPr lang="en-US"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 </a:t>
            </a:r>
            <a:r>
              <a:rPr lang="pt-PT" sz="800" dirty="0">
                <a:latin typeface="Arial" panose="020B0604020202020204" pitchFamily="34" charset="0"/>
                <a:cs typeface="Arial" panose="020B0604020202020204" pitchFamily="34" charset="0"/>
                <a:hlinkClick r:id="rId13"/>
              </a:rPr>
              <a:t>info@bportugal.pt</a:t>
            </a:r>
            <a:endParaRPr lang="en-US"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a:t>
            </a:r>
            <a:r>
              <a:rPr lang="pt-PT" sz="800" b="1" dirty="0">
                <a:latin typeface="Arial" panose="020B0604020202020204" pitchFamily="34" charset="0"/>
                <a:cs typeface="Arial" panose="020B0604020202020204" pitchFamily="34" charset="0"/>
              </a:rPr>
              <a:t>+</a:t>
            </a:r>
            <a:r>
              <a:rPr lang="pt-PT" sz="800" kern="0" dirty="0">
                <a:latin typeface="Arial" panose="020B0604020202020204" pitchFamily="34" charset="0"/>
                <a:cs typeface="Arial" panose="020B0604020202020204" pitchFamily="34" charset="0"/>
              </a:rPr>
              <a:t>351 213 130 000</a:t>
            </a:r>
            <a:endParaRPr lang="en-US" sz="800" kern="0" dirty="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39" name="Text Placeholder 6"/>
          <p:cNvSpPr txBox="1">
            <a:spLocks/>
          </p:cNvSpPr>
          <p:nvPr/>
        </p:nvSpPr>
        <p:spPr>
          <a:xfrm>
            <a:off x="653774" y="4679460"/>
            <a:ext cx="2628000" cy="778584"/>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a:latin typeface="Arial" panose="020B0604020202020204" pitchFamily="34" charset="0"/>
                <a:cs typeface="Arial" panose="020B0604020202020204" pitchFamily="34" charset="0"/>
              </a:rPr>
              <a:t>General Directorate for Economic </a:t>
            </a:r>
            <a:r>
              <a:rPr lang="en-US" sz="800" b="1" kern="0" dirty="0" smtClean="0">
                <a:latin typeface="Arial" panose="020B0604020202020204" pitchFamily="34" charset="0"/>
                <a:cs typeface="Arial" panose="020B0604020202020204" pitchFamily="34" charset="0"/>
              </a:rPr>
              <a:t>Activity (DGAE – “</a:t>
            </a:r>
            <a:r>
              <a:rPr lang="en-US" sz="800" b="1" kern="0" dirty="0" err="1" smtClean="0">
                <a:latin typeface="Arial" panose="020B0604020202020204" pitchFamily="34" charset="0"/>
                <a:cs typeface="Arial" panose="020B0604020202020204" pitchFamily="34" charset="0"/>
              </a:rPr>
              <a:t>Direção-Geral</a:t>
            </a:r>
            <a:r>
              <a:rPr lang="en-US" sz="800" b="1" kern="0" dirty="0" smtClean="0">
                <a:latin typeface="Arial" panose="020B0604020202020204" pitchFamily="34" charset="0"/>
                <a:cs typeface="Arial" panose="020B0604020202020204" pitchFamily="34" charset="0"/>
              </a:rPr>
              <a:t> das </a:t>
            </a:r>
            <a:r>
              <a:rPr lang="en-US" sz="800" b="1" kern="0" dirty="0" err="1" smtClean="0">
                <a:latin typeface="Arial" panose="020B0604020202020204" pitchFamily="34" charset="0"/>
                <a:cs typeface="Arial" panose="020B0604020202020204" pitchFamily="34" charset="0"/>
              </a:rPr>
              <a:t>Actividades</a:t>
            </a:r>
            <a:r>
              <a:rPr lang="en-US" sz="800" b="1" kern="0" dirty="0" smtClean="0">
                <a:latin typeface="Arial" panose="020B0604020202020204" pitchFamily="34" charset="0"/>
                <a:cs typeface="Arial" panose="020B0604020202020204" pitchFamily="34" charset="0"/>
              </a:rPr>
              <a:t> </a:t>
            </a:r>
            <a:r>
              <a:rPr lang="en-US" sz="800" b="1" kern="0" dirty="0" err="1" smtClean="0">
                <a:latin typeface="Arial" panose="020B0604020202020204" pitchFamily="34" charset="0"/>
                <a:cs typeface="Arial" panose="020B0604020202020204" pitchFamily="34" charset="0"/>
              </a:rPr>
              <a:t>Económicas</a:t>
            </a:r>
            <a:r>
              <a:rPr lang="en-US" sz="800" b="1" kern="0" dirty="0" smtClean="0">
                <a:latin typeface="Arial" panose="020B0604020202020204" pitchFamily="34" charset="0"/>
                <a:cs typeface="Arial" panose="020B0604020202020204" pitchFamily="34" charset="0"/>
              </a:rPr>
              <a: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Website</a:t>
            </a:r>
            <a:r>
              <a:rPr lang="en-US" sz="800" kern="0" dirty="0">
                <a:latin typeface="Arial" panose="020B0604020202020204" pitchFamily="34" charset="0"/>
                <a:cs typeface="Arial" panose="020B0604020202020204" pitchFamily="34" charset="0"/>
              </a:rPr>
              <a:t>: </a:t>
            </a:r>
            <a:r>
              <a:rPr lang="en-US" sz="800" kern="0" dirty="0" smtClean="0">
                <a:latin typeface="Arial" panose="020B0604020202020204" pitchFamily="34" charset="0"/>
                <a:cs typeface="Arial" panose="020B0604020202020204" pitchFamily="34" charset="0"/>
              </a:rPr>
              <a:t>www.dgae.min-economia.pt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 </a:t>
            </a:r>
            <a:r>
              <a:rPr lang="pt-PT" sz="800" dirty="0">
                <a:latin typeface="Arial" panose="020B0604020202020204" pitchFamily="34" charset="0"/>
                <a:cs typeface="Arial" panose="020B0604020202020204" pitchFamily="34" charset="0"/>
                <a:hlinkClick r:id="rId14"/>
              </a:rPr>
              <a:t>dgae@dgae.min-economia.pt</a:t>
            </a:r>
            <a:endParaRPr lang="en-US"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+351 </a:t>
            </a:r>
            <a:r>
              <a:rPr lang="pt-PT" sz="800" kern="0" dirty="0">
                <a:latin typeface="Arial" panose="020B0604020202020204" pitchFamily="34" charset="0"/>
                <a:cs typeface="Arial" panose="020B0604020202020204" pitchFamily="34" charset="0"/>
              </a:rPr>
              <a:t>217 919 273</a:t>
            </a:r>
            <a:endParaRPr lang="en-US" sz="800" kern="0" dirty="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40" name="Text Placeholder 6"/>
          <p:cNvSpPr txBox="1">
            <a:spLocks/>
          </p:cNvSpPr>
          <p:nvPr/>
        </p:nvSpPr>
        <p:spPr>
          <a:xfrm>
            <a:off x="653774" y="5510345"/>
            <a:ext cx="2628000" cy="721653"/>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a:latin typeface="Arial" panose="020B0604020202020204" pitchFamily="34" charset="0"/>
                <a:cs typeface="Arial" panose="020B0604020202020204" pitchFamily="34" charset="0"/>
              </a:rPr>
              <a:t>Portuguese </a:t>
            </a:r>
            <a:r>
              <a:rPr lang="en-US" sz="800" b="1" kern="0" dirty="0" smtClean="0">
                <a:latin typeface="Arial" panose="020B0604020202020204" pitchFamily="34" charset="0"/>
                <a:cs typeface="Arial" panose="020B0604020202020204" pitchFamily="34" charset="0"/>
              </a:rPr>
              <a:t>Competition </a:t>
            </a:r>
            <a:r>
              <a:rPr lang="en-US" sz="800" b="1" kern="0" dirty="0">
                <a:latin typeface="Arial" panose="020B0604020202020204" pitchFamily="34" charset="0"/>
                <a:cs typeface="Arial" panose="020B0604020202020204" pitchFamily="34" charset="0"/>
              </a:rPr>
              <a:t>A</a:t>
            </a:r>
            <a:r>
              <a:rPr lang="en-US" sz="800" b="1" kern="0" dirty="0" smtClean="0">
                <a:latin typeface="Arial" panose="020B0604020202020204" pitchFamily="34" charset="0"/>
                <a:cs typeface="Arial" panose="020B0604020202020204" pitchFamily="34" charset="0"/>
              </a:rPr>
              <a:t>uthority (“</a:t>
            </a:r>
            <a:r>
              <a:rPr lang="en-US" sz="800" b="1" kern="0" dirty="0" err="1" smtClean="0">
                <a:latin typeface="Arial" panose="020B0604020202020204" pitchFamily="34" charset="0"/>
                <a:cs typeface="Arial" panose="020B0604020202020204" pitchFamily="34" charset="0"/>
              </a:rPr>
              <a:t>Autoridade</a:t>
            </a:r>
            <a:r>
              <a:rPr lang="en-US" sz="800" b="1" kern="0" dirty="0" smtClean="0">
                <a:latin typeface="Arial" panose="020B0604020202020204" pitchFamily="34" charset="0"/>
                <a:cs typeface="Arial" panose="020B0604020202020204" pitchFamily="34" charset="0"/>
              </a:rPr>
              <a:t> da </a:t>
            </a:r>
            <a:r>
              <a:rPr lang="en-US" sz="800" b="1" kern="0" dirty="0" err="1" smtClean="0">
                <a:latin typeface="Arial" panose="020B0604020202020204" pitchFamily="34" charset="0"/>
                <a:cs typeface="Arial" panose="020B0604020202020204" pitchFamily="34" charset="0"/>
              </a:rPr>
              <a:t>Concorrência</a:t>
            </a:r>
            <a:r>
              <a:rPr lang="en-US" sz="800" b="1" kern="0" dirty="0" smtClean="0">
                <a:latin typeface="Arial" panose="020B0604020202020204" pitchFamily="34" charset="0"/>
                <a:cs typeface="Arial" panose="020B0604020202020204" pitchFamily="34" charset="0"/>
              </a:rPr>
              <a: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Website</a:t>
            </a:r>
            <a:r>
              <a:rPr lang="en-US" sz="800" kern="0" dirty="0">
                <a:latin typeface="Arial" panose="020B0604020202020204" pitchFamily="34" charset="0"/>
                <a:cs typeface="Arial" panose="020B0604020202020204" pitchFamily="34" charset="0"/>
              </a:rPr>
              <a:t>: </a:t>
            </a:r>
            <a:r>
              <a:rPr lang="en-US" sz="800" kern="0" dirty="0" smtClean="0">
                <a:latin typeface="Arial" panose="020B0604020202020204" pitchFamily="34" charset="0"/>
                <a:cs typeface="Arial" panose="020B0604020202020204" pitchFamily="34" charset="0"/>
              </a:rPr>
              <a:t>www.concorrencia.pt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 </a:t>
            </a:r>
            <a:r>
              <a:rPr lang="pt-PT" sz="800" u="sng" dirty="0" smtClean="0">
                <a:latin typeface="Arial" panose="020B0604020202020204" pitchFamily="34" charset="0"/>
                <a:cs typeface="Arial" panose="020B0604020202020204" pitchFamily="34" charset="0"/>
                <a:hlinkClick r:id="rId15" tooltip="Endereço Electrónico Autoridade da Concorrência"/>
              </a:rPr>
              <a:t>adc@concorrencia.pt</a:t>
            </a:r>
            <a:endParaRPr lang="en-US"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+351 </a:t>
            </a:r>
            <a:r>
              <a:rPr lang="pt-PT" sz="800" kern="0" dirty="0">
                <a:latin typeface="Arial" panose="020B0604020202020204" pitchFamily="34" charset="0"/>
                <a:cs typeface="Arial" panose="020B0604020202020204" pitchFamily="34" charset="0"/>
              </a:rPr>
              <a:t>217 902 000</a:t>
            </a:r>
            <a:endParaRPr lang="en-US" sz="800" kern="0" dirty="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41" name="Text Placeholder 6"/>
          <p:cNvSpPr txBox="1">
            <a:spLocks/>
          </p:cNvSpPr>
          <p:nvPr/>
        </p:nvSpPr>
        <p:spPr>
          <a:xfrm>
            <a:off x="655243" y="6299101"/>
            <a:ext cx="2628000" cy="671205"/>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smtClean="0">
                <a:latin typeface="Arial" panose="020B0604020202020204" pitchFamily="34" charset="0"/>
                <a:cs typeface="Arial" panose="020B0604020202020204" pitchFamily="34" charset="0"/>
              </a:rPr>
              <a:t>Portuguese Tax Authority (“</a:t>
            </a:r>
            <a:r>
              <a:rPr lang="en-US" sz="800" b="1" kern="0" dirty="0" err="1" smtClean="0">
                <a:latin typeface="Arial" panose="020B0604020202020204" pitchFamily="34" charset="0"/>
                <a:cs typeface="Arial" panose="020B0604020202020204" pitchFamily="34" charset="0"/>
              </a:rPr>
              <a:t>Autoridade</a:t>
            </a:r>
            <a:r>
              <a:rPr lang="en-US" sz="800" b="1" kern="0" dirty="0" smtClean="0">
                <a:latin typeface="Arial" panose="020B0604020202020204" pitchFamily="34" charset="0"/>
                <a:cs typeface="Arial" panose="020B0604020202020204" pitchFamily="34" charset="0"/>
              </a:rPr>
              <a:t> </a:t>
            </a:r>
            <a:r>
              <a:rPr lang="en-US" sz="800" b="1" kern="0" dirty="0" err="1" smtClean="0">
                <a:latin typeface="Arial" panose="020B0604020202020204" pitchFamily="34" charset="0"/>
                <a:cs typeface="Arial" panose="020B0604020202020204" pitchFamily="34" charset="0"/>
              </a:rPr>
              <a:t>Tributária</a:t>
            </a:r>
            <a:r>
              <a:rPr lang="en-US" sz="800" b="1" kern="0" dirty="0" smtClean="0">
                <a:latin typeface="Arial" panose="020B0604020202020204" pitchFamily="34" charset="0"/>
                <a:cs typeface="Arial" panose="020B0604020202020204" pitchFamily="34" charset="0"/>
              </a:rPr>
              <a: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Website</a:t>
            </a:r>
            <a:r>
              <a:rPr lang="en-US" sz="800" kern="0" dirty="0">
                <a:latin typeface="Arial" panose="020B0604020202020204" pitchFamily="34" charset="0"/>
                <a:cs typeface="Arial" panose="020B0604020202020204" pitchFamily="34" charset="0"/>
              </a:rPr>
              <a:t>: </a:t>
            </a:r>
            <a:r>
              <a:rPr lang="en-US" sz="800" kern="0" dirty="0" smtClean="0">
                <a:latin typeface="Arial" panose="020B0604020202020204" pitchFamily="34" charset="0"/>
                <a:cs typeface="Arial" panose="020B0604020202020204" pitchFamily="34" charset="0"/>
              </a:rPr>
              <a:t>www.portaldasfinancas.gov.pt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 </a:t>
            </a:r>
            <a:r>
              <a:rPr lang="en-US" sz="800" kern="0" dirty="0" err="1" smtClean="0">
                <a:latin typeface="Arial" panose="020B0604020202020204" pitchFamily="34" charset="0"/>
                <a:cs typeface="Arial" panose="020B0604020202020204" pitchFamily="34" charset="0"/>
              </a:rPr>
              <a:t>n.d.</a:t>
            </a:r>
            <a:r>
              <a:rPr lang="en-US" sz="800" kern="0" dirty="0" smtClean="0">
                <a:latin typeface="Arial" panose="020B0604020202020204" pitchFamily="34" charset="0"/>
                <a:cs typeface="Arial" panose="020B0604020202020204" pitchFamily="34" charset="0"/>
              </a:rPr>
              <a:t> </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a:t>
            </a:r>
            <a:r>
              <a:rPr lang="en-US" sz="800" kern="0" dirty="0">
                <a:latin typeface="Arial" panose="020B0604020202020204" pitchFamily="34" charset="0"/>
                <a:cs typeface="Arial" panose="020B0604020202020204" pitchFamily="34" charset="0"/>
              </a:rPr>
              <a:t>351 </a:t>
            </a:r>
            <a:r>
              <a:rPr lang="pt-PT" sz="800" kern="0" dirty="0">
                <a:latin typeface="Arial" panose="020B0604020202020204" pitchFamily="34" charset="0"/>
                <a:cs typeface="Arial" panose="020B0604020202020204" pitchFamily="34" charset="0"/>
              </a:rPr>
              <a:t>218 812 600</a:t>
            </a:r>
            <a:endParaRPr lang="en-US" sz="800" kern="0" dirty="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42" name="Text Placeholder 6"/>
          <p:cNvSpPr txBox="1">
            <a:spLocks/>
          </p:cNvSpPr>
          <p:nvPr/>
        </p:nvSpPr>
        <p:spPr>
          <a:xfrm>
            <a:off x="653773" y="7048160"/>
            <a:ext cx="2628000" cy="728543"/>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smtClean="0">
                <a:latin typeface="Arial" panose="020B0604020202020204" pitchFamily="34" charset="0"/>
                <a:cs typeface="Arial" panose="020B0604020202020204" pitchFamily="34" charset="0"/>
              </a:rPr>
              <a:t>Chamber </a:t>
            </a:r>
            <a:r>
              <a:rPr lang="en-US" sz="800" b="1" kern="0" dirty="0">
                <a:latin typeface="Arial" panose="020B0604020202020204" pitchFamily="34" charset="0"/>
                <a:cs typeface="Arial" panose="020B0604020202020204" pitchFamily="34" charset="0"/>
              </a:rPr>
              <a:t>of </a:t>
            </a:r>
            <a:r>
              <a:rPr lang="en-US" sz="800" b="1" kern="0" dirty="0" smtClean="0">
                <a:latin typeface="Arial" panose="020B0604020202020204" pitchFamily="34" charset="0"/>
                <a:cs typeface="Arial" panose="020B0604020202020204" pitchFamily="34" charset="0"/>
              </a:rPr>
              <a:t>Commerce </a:t>
            </a:r>
            <a:r>
              <a:rPr lang="en-US" sz="800" b="1" kern="0" dirty="0">
                <a:latin typeface="Arial" panose="020B0604020202020204" pitchFamily="34" charset="0"/>
                <a:cs typeface="Arial" panose="020B0604020202020204" pitchFamily="34" charset="0"/>
              </a:rPr>
              <a:t>(</a:t>
            </a:r>
            <a:r>
              <a:rPr lang="en-US" sz="800" b="1" kern="0" dirty="0" smtClean="0">
                <a:latin typeface="Arial" panose="020B0604020202020204" pitchFamily="34" charset="0"/>
                <a:cs typeface="Arial" panose="020B0604020202020204" pitchFamily="34" charset="0"/>
              </a:rPr>
              <a:t>CCIP – “</a:t>
            </a:r>
            <a:r>
              <a:rPr lang="en-US" sz="800" b="1" kern="0" dirty="0" err="1" smtClean="0">
                <a:latin typeface="Arial" panose="020B0604020202020204" pitchFamily="34" charset="0"/>
                <a:cs typeface="Arial" panose="020B0604020202020204" pitchFamily="34" charset="0"/>
              </a:rPr>
              <a:t>Câmara</a:t>
            </a:r>
            <a:r>
              <a:rPr lang="en-US" sz="800" b="1" kern="0" dirty="0" smtClean="0">
                <a:latin typeface="Arial" panose="020B0604020202020204" pitchFamily="34" charset="0"/>
                <a:cs typeface="Arial" panose="020B0604020202020204" pitchFamily="34" charset="0"/>
              </a:rPr>
              <a:t> de </a:t>
            </a:r>
            <a:r>
              <a:rPr lang="en-US" sz="800" b="1" kern="0" dirty="0" err="1" smtClean="0">
                <a:latin typeface="Arial" panose="020B0604020202020204" pitchFamily="34" charset="0"/>
                <a:cs typeface="Arial" panose="020B0604020202020204" pitchFamily="34" charset="0"/>
              </a:rPr>
              <a:t>Comércio</a:t>
            </a:r>
            <a:r>
              <a:rPr lang="en-US" sz="800" b="1" kern="0" dirty="0" smtClean="0">
                <a:latin typeface="Arial" panose="020B0604020202020204" pitchFamily="34" charset="0"/>
                <a:cs typeface="Arial" panose="020B0604020202020204" pitchFamily="34" charset="0"/>
              </a:rPr>
              <a:t> e </a:t>
            </a:r>
            <a:r>
              <a:rPr lang="en-US" sz="800" b="1" kern="0" dirty="0" err="1" smtClean="0">
                <a:latin typeface="Arial" panose="020B0604020202020204" pitchFamily="34" charset="0"/>
                <a:cs typeface="Arial" panose="020B0604020202020204" pitchFamily="34" charset="0"/>
              </a:rPr>
              <a:t>Indústria</a:t>
            </a:r>
            <a:r>
              <a:rPr lang="en-US" sz="800" b="1" kern="0" dirty="0" smtClean="0">
                <a:latin typeface="Arial" panose="020B0604020202020204" pitchFamily="34" charset="0"/>
                <a:cs typeface="Arial" panose="020B0604020202020204" pitchFamily="34" charset="0"/>
              </a:rPr>
              <a:t> Portuguesa”)</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Website</a:t>
            </a:r>
            <a:r>
              <a:rPr lang="en-US" sz="800" kern="0" dirty="0">
                <a:latin typeface="Arial" panose="020B0604020202020204" pitchFamily="34" charset="0"/>
                <a:cs typeface="Arial" panose="020B0604020202020204" pitchFamily="34" charset="0"/>
              </a:rPr>
              <a:t>: </a:t>
            </a:r>
            <a:r>
              <a:rPr lang="en-US" sz="800" kern="0" dirty="0" smtClean="0">
                <a:latin typeface="Arial" panose="020B0604020202020204" pitchFamily="34" charset="0"/>
                <a:cs typeface="Arial" panose="020B0604020202020204" pitchFamily="34" charset="0"/>
              </a:rPr>
              <a:t>www.ccip.pt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 </a:t>
            </a:r>
            <a:r>
              <a:rPr lang="pt-PT" sz="800" u="sng" dirty="0">
                <a:latin typeface="Arial" panose="020B0604020202020204" pitchFamily="34" charset="0"/>
                <a:cs typeface="Arial" panose="020B0604020202020204" pitchFamily="34" charset="0"/>
                <a:hlinkClick r:id="rId16"/>
              </a:rPr>
              <a:t>geral@ccip.pt</a:t>
            </a:r>
            <a:endParaRPr lang="en-US"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+351 </a:t>
            </a:r>
            <a:r>
              <a:rPr lang="pt-PT" sz="800" kern="0" dirty="0">
                <a:latin typeface="Arial" panose="020B0604020202020204" pitchFamily="34" charset="0"/>
                <a:cs typeface="Arial" panose="020B0604020202020204" pitchFamily="34" charset="0"/>
              </a:rPr>
              <a:t>213 224 050</a:t>
            </a:r>
            <a:endParaRPr lang="en-US" sz="800" kern="0" dirty="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43" name="Text Placeholder 6"/>
          <p:cNvSpPr txBox="1">
            <a:spLocks/>
          </p:cNvSpPr>
          <p:nvPr/>
        </p:nvSpPr>
        <p:spPr>
          <a:xfrm>
            <a:off x="648720" y="7832761"/>
            <a:ext cx="2628000" cy="740703"/>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a:latin typeface="Arial" panose="020B0604020202020204" pitchFamily="34" charset="0"/>
                <a:cs typeface="Arial" panose="020B0604020202020204" pitchFamily="34" charset="0"/>
              </a:rPr>
              <a:t>Portuguese </a:t>
            </a:r>
            <a:r>
              <a:rPr lang="en-US" sz="800" b="1" kern="0" dirty="0" smtClean="0">
                <a:latin typeface="Arial" panose="020B0604020202020204" pitchFamily="34" charset="0"/>
                <a:cs typeface="Arial" panose="020B0604020202020204" pitchFamily="34" charset="0"/>
              </a:rPr>
              <a:t>Industrial </a:t>
            </a:r>
            <a:r>
              <a:rPr lang="en-US" sz="800" b="1" kern="0" dirty="0">
                <a:latin typeface="Arial" panose="020B0604020202020204" pitchFamily="34" charset="0"/>
                <a:cs typeface="Arial" panose="020B0604020202020204" pitchFamily="34" charset="0"/>
              </a:rPr>
              <a:t>A</a:t>
            </a:r>
            <a:r>
              <a:rPr lang="en-US" sz="800" b="1" kern="0" dirty="0" smtClean="0">
                <a:latin typeface="Arial" panose="020B0604020202020204" pitchFamily="34" charset="0"/>
                <a:cs typeface="Arial" panose="020B0604020202020204" pitchFamily="34" charset="0"/>
              </a:rPr>
              <a:t>ssociation (AIP – “</a:t>
            </a:r>
            <a:r>
              <a:rPr lang="en-US" sz="800" b="1" kern="0" dirty="0" err="1" smtClean="0">
                <a:latin typeface="Arial" panose="020B0604020202020204" pitchFamily="34" charset="0"/>
                <a:cs typeface="Arial" panose="020B0604020202020204" pitchFamily="34" charset="0"/>
              </a:rPr>
              <a:t>Associação</a:t>
            </a:r>
            <a:r>
              <a:rPr lang="en-US" sz="800" b="1" kern="0" dirty="0" smtClean="0">
                <a:latin typeface="Arial" panose="020B0604020202020204" pitchFamily="34" charset="0"/>
                <a:cs typeface="Arial" panose="020B0604020202020204" pitchFamily="34" charset="0"/>
              </a:rPr>
              <a:t> Industrial Portuguesa”)  </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Website</a:t>
            </a:r>
            <a:r>
              <a:rPr lang="en-US" sz="800" kern="0" dirty="0">
                <a:latin typeface="Arial" panose="020B0604020202020204" pitchFamily="34" charset="0"/>
                <a:cs typeface="Arial" panose="020B0604020202020204" pitchFamily="34" charset="0"/>
              </a:rPr>
              <a:t>: </a:t>
            </a:r>
            <a:r>
              <a:rPr lang="en-US" sz="800" kern="0" dirty="0" smtClean="0">
                <a:latin typeface="Arial" panose="020B0604020202020204" pitchFamily="34" charset="0"/>
                <a:cs typeface="Arial" panose="020B0604020202020204" pitchFamily="34" charset="0"/>
              </a:rPr>
              <a:t>www.aip.pt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a:t>
            </a:r>
            <a:r>
              <a:rPr lang="en-US" sz="800" kern="0" dirty="0">
                <a:latin typeface="Arial" panose="020B0604020202020204" pitchFamily="34" charset="0"/>
                <a:cs typeface="Arial" panose="020B0604020202020204" pitchFamily="34" charset="0"/>
              </a:rPr>
              <a:t>: </a:t>
            </a:r>
            <a:r>
              <a:rPr lang="en-US" sz="800" kern="0" dirty="0" smtClean="0">
                <a:latin typeface="Arial" panose="020B0604020202020204" pitchFamily="34" charset="0"/>
                <a:cs typeface="Arial" panose="020B0604020202020204" pitchFamily="34" charset="0"/>
                <a:hlinkClick r:id="rId17"/>
              </a:rPr>
              <a:t>inovação@aip.pt</a:t>
            </a:r>
            <a:endParaRPr lang="en-US"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a:t>
            </a:r>
            <a:r>
              <a:rPr lang="pt-PT" sz="800" kern="0" dirty="0">
                <a:latin typeface="Arial" panose="020B0604020202020204" pitchFamily="34" charset="0"/>
                <a:cs typeface="Arial" panose="020B0604020202020204" pitchFamily="34" charset="0"/>
              </a:rPr>
              <a:t>+351 213 601 000</a:t>
            </a:r>
            <a:endParaRPr lang="en-US" sz="800" kern="0" dirty="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35" name="Text Placeholder 6"/>
          <p:cNvSpPr txBox="1">
            <a:spLocks/>
          </p:cNvSpPr>
          <p:nvPr/>
        </p:nvSpPr>
        <p:spPr>
          <a:xfrm>
            <a:off x="648720" y="8626398"/>
            <a:ext cx="2628000" cy="740703"/>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a:latin typeface="Arial" panose="020B0604020202020204" pitchFamily="34" charset="0"/>
                <a:cs typeface="Arial" panose="020B0604020202020204" pitchFamily="34" charset="0"/>
              </a:rPr>
              <a:t>Portuguese </a:t>
            </a:r>
            <a:r>
              <a:rPr lang="en-US" sz="800" b="1" kern="0" dirty="0" smtClean="0">
                <a:latin typeface="Arial" panose="020B0604020202020204" pitchFamily="34" charset="0"/>
                <a:cs typeface="Arial" panose="020B0604020202020204" pitchFamily="34" charset="0"/>
              </a:rPr>
              <a:t>Industrial </a:t>
            </a:r>
            <a:r>
              <a:rPr lang="en-US" sz="800" b="1" kern="0" dirty="0">
                <a:latin typeface="Arial" panose="020B0604020202020204" pitchFamily="34" charset="0"/>
                <a:cs typeface="Arial" panose="020B0604020202020204" pitchFamily="34" charset="0"/>
              </a:rPr>
              <a:t>A</a:t>
            </a:r>
            <a:r>
              <a:rPr lang="en-US" sz="800" b="1" kern="0" dirty="0" smtClean="0">
                <a:latin typeface="Arial" panose="020B0604020202020204" pitchFamily="34" charset="0"/>
                <a:cs typeface="Arial" panose="020B0604020202020204" pitchFamily="34" charset="0"/>
              </a:rPr>
              <a:t>ssociation (AEP – </a:t>
            </a:r>
            <a:r>
              <a:rPr lang="en-US" sz="800" b="1" kern="0" dirty="0">
                <a:latin typeface="Arial" panose="020B0604020202020204" pitchFamily="34" charset="0"/>
                <a:cs typeface="Arial" panose="020B0604020202020204" pitchFamily="34" charset="0"/>
              </a:rPr>
              <a:t>“</a:t>
            </a:r>
            <a:r>
              <a:rPr lang="en-US" sz="800" b="1" kern="0" dirty="0" err="1">
                <a:latin typeface="Arial" panose="020B0604020202020204" pitchFamily="34" charset="0"/>
                <a:cs typeface="Arial" panose="020B0604020202020204" pitchFamily="34" charset="0"/>
              </a:rPr>
              <a:t>Associação</a:t>
            </a:r>
            <a:r>
              <a:rPr lang="en-US" sz="800" b="1" kern="0" dirty="0">
                <a:latin typeface="Arial" panose="020B0604020202020204" pitchFamily="34" charset="0"/>
                <a:cs typeface="Arial" panose="020B0604020202020204" pitchFamily="34" charset="0"/>
              </a:rPr>
              <a:t> </a:t>
            </a:r>
            <a:r>
              <a:rPr lang="en-US" sz="800" b="1" kern="0" dirty="0" err="1">
                <a:latin typeface="Arial" panose="020B0604020202020204" pitchFamily="34" charset="0"/>
                <a:cs typeface="Arial" panose="020B0604020202020204" pitchFamily="34" charset="0"/>
              </a:rPr>
              <a:t>Empresarial</a:t>
            </a:r>
            <a:r>
              <a:rPr lang="en-US" sz="800" b="1" kern="0" dirty="0">
                <a:latin typeface="Arial" panose="020B0604020202020204" pitchFamily="34" charset="0"/>
                <a:cs typeface="Arial" panose="020B0604020202020204" pitchFamily="34" charset="0"/>
              </a:rPr>
              <a:t> de Portugal”)  </a:t>
            </a:r>
            <a:endParaRPr lang="en-US" sz="800" b="1"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Website</a:t>
            </a:r>
            <a:r>
              <a:rPr lang="en-US" sz="800" kern="0" dirty="0">
                <a:latin typeface="Arial" panose="020B0604020202020204" pitchFamily="34" charset="0"/>
                <a:cs typeface="Arial" panose="020B0604020202020204" pitchFamily="34" charset="0"/>
              </a:rPr>
              <a:t>: </a:t>
            </a:r>
            <a:r>
              <a:rPr lang="en-US" sz="800" kern="0" dirty="0" smtClean="0">
                <a:latin typeface="Arial" panose="020B0604020202020204" pitchFamily="34" charset="0"/>
                <a:cs typeface="Arial" panose="020B0604020202020204" pitchFamily="34" charset="0"/>
              </a:rPr>
              <a:t>www.aeportugal.pt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a:t>
            </a:r>
            <a:r>
              <a:rPr lang="en-US" sz="800" kern="0" dirty="0">
                <a:latin typeface="Arial" panose="020B0604020202020204" pitchFamily="34" charset="0"/>
                <a:cs typeface="Arial" panose="020B0604020202020204" pitchFamily="34" charset="0"/>
              </a:rPr>
              <a:t>: </a:t>
            </a:r>
            <a:r>
              <a:rPr lang="en-US" sz="800" kern="0" dirty="0" smtClean="0">
                <a:latin typeface="Arial" panose="020B0604020202020204" pitchFamily="34" charset="0"/>
                <a:cs typeface="Arial" panose="020B0604020202020204" pitchFamily="34" charset="0"/>
                <a:hlinkClick r:id="rId18"/>
              </a:rPr>
              <a:t>formacao@aeportugal.com</a:t>
            </a:r>
            <a:endParaRPr lang="en-US"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a:t>
            </a:r>
            <a:r>
              <a:rPr lang="pt-PT" sz="800" kern="0" dirty="0">
                <a:latin typeface="Arial" panose="020B0604020202020204" pitchFamily="34" charset="0"/>
                <a:cs typeface="Arial" panose="020B0604020202020204" pitchFamily="34" charset="0"/>
              </a:rPr>
              <a:t>+351 229 981 753</a:t>
            </a:r>
            <a:endParaRPr lang="en-US" sz="800" kern="0" dirty="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73361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567814" y="4058905"/>
            <a:ext cx="2814796" cy="2772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555782" y="502492"/>
            <a:ext cx="5750756" cy="472868"/>
          </a:xfrm>
        </p:spPr>
        <p:txBody>
          <a:bodyPr anchor="t"/>
          <a:lstStyle/>
          <a:p>
            <a:r>
              <a:rPr lang="en-US" dirty="0"/>
              <a:t>Relevant contacts</a:t>
            </a:r>
          </a:p>
        </p:txBody>
      </p:sp>
      <p:sp>
        <p:nvSpPr>
          <p:cNvPr id="3" name="Slide Number Placeholder 2"/>
          <p:cNvSpPr>
            <a:spLocks noGrp="1"/>
          </p:cNvSpPr>
          <p:nvPr>
            <p:ph type="sldNum" sz="quarter" idx="11"/>
          </p:nvPr>
        </p:nvSpPr>
        <p:spPr/>
        <p:txBody>
          <a:bodyPr/>
          <a:lstStyle/>
          <a:p>
            <a:pPr>
              <a:defRPr/>
            </a:pPr>
            <a:fld id="{B8325105-167D-4862-BDE6-B81FF841FD87}" type="slidenum">
              <a:rPr lang="en-US" smtClean="0"/>
              <a:pPr>
                <a:defRPr/>
              </a:pPr>
              <a:t>75</a:t>
            </a:fld>
            <a:endParaRPr lang="en-US" dirty="0"/>
          </a:p>
        </p:txBody>
      </p:sp>
      <p:sp>
        <p:nvSpPr>
          <p:cNvPr id="6" name="Text Placeholder 3"/>
          <p:cNvSpPr txBox="1">
            <a:spLocks/>
          </p:cNvSpPr>
          <p:nvPr/>
        </p:nvSpPr>
        <p:spPr>
          <a:xfrm>
            <a:off x="549275" y="1649413"/>
            <a:ext cx="2808288" cy="270822"/>
          </a:xfrm>
          <a:prstGeom prst="rect">
            <a:avLst/>
          </a:prstGeom>
          <a:ln>
            <a:noFill/>
          </a:ln>
        </p:spPr>
        <p:txBody>
          <a:bodyPr vert="horz" lIns="91440" tIns="45720" rIns="91440" bIns="45720" rtlCol="0">
            <a:noAutofit/>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r>
              <a:rPr lang="en-US" sz="1600" kern="0" dirty="0" smtClean="0">
                <a:latin typeface="Arial" panose="020B0604020202020204" pitchFamily="34" charset="0"/>
                <a:cs typeface="Arial" panose="020B0604020202020204" pitchFamily="34" charset="0"/>
              </a:rPr>
              <a:t>By sector (cont’d):</a:t>
            </a:r>
          </a:p>
        </p:txBody>
      </p:sp>
      <p:cxnSp>
        <p:nvCxnSpPr>
          <p:cNvPr id="7" name="Straight Connector 6"/>
          <p:cNvCxnSpPr/>
          <p:nvPr/>
        </p:nvCxnSpPr>
        <p:spPr bwMode="auto">
          <a:xfrm flipV="1">
            <a:off x="622068" y="2002136"/>
            <a:ext cx="2606165" cy="1"/>
          </a:xfrm>
          <a:prstGeom prst="line">
            <a:avLst/>
          </a:prstGeom>
          <a:ln/>
          <a:extLst/>
        </p:spPr>
        <p:style>
          <a:lnRef idx="1">
            <a:schemeClr val="dk1"/>
          </a:lnRef>
          <a:fillRef idx="0">
            <a:schemeClr val="dk1"/>
          </a:fillRef>
          <a:effectRef idx="0">
            <a:schemeClr val="dk1"/>
          </a:effectRef>
          <a:fontRef idx="minor">
            <a:schemeClr val="tx1"/>
          </a:fontRef>
        </p:style>
      </p:cxnSp>
      <p:sp>
        <p:nvSpPr>
          <p:cNvPr id="8" name="Rectangle 7"/>
          <p:cNvSpPr/>
          <p:nvPr/>
        </p:nvSpPr>
        <p:spPr bwMode="auto">
          <a:xfrm>
            <a:off x="567814" y="2172191"/>
            <a:ext cx="2814796" cy="1656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9" name="Text Placeholder 3"/>
          <p:cNvSpPr txBox="1">
            <a:spLocks/>
          </p:cNvSpPr>
          <p:nvPr/>
        </p:nvSpPr>
        <p:spPr>
          <a:xfrm>
            <a:off x="680304" y="2095659"/>
            <a:ext cx="716696" cy="177163"/>
          </a:xfrm>
          <a:prstGeom prst="rect">
            <a:avLst/>
          </a:prstGeom>
          <a:solidFill>
            <a:srgbClr val="FFFFFF"/>
          </a:solidFill>
          <a:ln>
            <a:noFill/>
          </a:ln>
        </p:spPr>
        <p:txBody>
          <a:bodyPr vert="horz" lIns="91440" tIns="45720" rIns="91440" bIns="45720" rtlCol="0" anchor="ctr">
            <a:noAutofit/>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r>
              <a:rPr lang="en-US" sz="1050" kern="0" dirty="0" smtClean="0">
                <a:latin typeface="Arial" panose="020B0604020202020204" pitchFamily="34" charset="0"/>
                <a:cs typeface="Arial" panose="020B0604020202020204" pitchFamily="34" charset="0"/>
              </a:rPr>
              <a:t>Tourism</a:t>
            </a:r>
          </a:p>
        </p:txBody>
      </p:sp>
      <p:sp>
        <p:nvSpPr>
          <p:cNvPr id="10" name="Text Placeholder 6"/>
          <p:cNvSpPr txBox="1">
            <a:spLocks/>
          </p:cNvSpPr>
          <p:nvPr/>
        </p:nvSpPr>
        <p:spPr>
          <a:xfrm>
            <a:off x="639359" y="2357472"/>
            <a:ext cx="2628000" cy="601365"/>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err="1">
                <a:latin typeface="Arial" panose="020B0604020202020204" pitchFamily="34" charset="0"/>
                <a:cs typeface="Arial" panose="020B0604020202020204" pitchFamily="34" charset="0"/>
              </a:rPr>
              <a:t>Turismo</a:t>
            </a:r>
            <a:r>
              <a:rPr lang="en-US" sz="800" b="1" kern="0" dirty="0">
                <a:latin typeface="Arial" panose="020B0604020202020204" pitchFamily="34" charset="0"/>
                <a:cs typeface="Arial" panose="020B0604020202020204" pitchFamily="34" charset="0"/>
              </a:rPr>
              <a:t> de Portugal</a:t>
            </a:r>
            <a:endParaRPr lang="en-US" sz="800" b="1"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Website: www.turismodeportugal.pt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 </a:t>
            </a:r>
            <a:r>
              <a:rPr lang="pt-PT" sz="800" u="sng" dirty="0" smtClean="0">
                <a:latin typeface="Arial" panose="020B0604020202020204" pitchFamily="34" charset="0"/>
                <a:cs typeface="Arial" panose="020B0604020202020204" pitchFamily="34" charset="0"/>
                <a:hlinkClick r:id="rId2"/>
              </a:rPr>
              <a:t>info@turismodeportugal.pt</a:t>
            </a:r>
            <a:r>
              <a:rPr lang="pt-PT" sz="800" dirty="0">
                <a:latin typeface="Arial" panose="020B0604020202020204" pitchFamily="34" charset="0"/>
                <a:cs typeface="Arial" panose="020B0604020202020204" pitchFamily="34" charset="0"/>
              </a:rPr>
              <a:t>  </a:t>
            </a:r>
            <a:endParaRPr lang="en-US"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+351 </a:t>
            </a:r>
            <a:r>
              <a:rPr lang="pt-PT" sz="800" kern="0" dirty="0">
                <a:latin typeface="Arial" panose="020B0604020202020204" pitchFamily="34" charset="0"/>
                <a:cs typeface="Arial" panose="020B0604020202020204" pitchFamily="34" charset="0"/>
              </a:rPr>
              <a:t>808 209 209</a:t>
            </a:r>
            <a:endParaRPr lang="en-US" sz="800" kern="0" dirty="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639356" y="3054302"/>
            <a:ext cx="2628000" cy="691107"/>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a:latin typeface="Arial" panose="020B0604020202020204" pitchFamily="34" charset="0"/>
                <a:cs typeface="Arial" panose="020B0604020202020204" pitchFamily="34" charset="0"/>
              </a:rPr>
              <a:t>Portuguese </a:t>
            </a:r>
            <a:r>
              <a:rPr lang="en-US" sz="800" b="1" kern="0" dirty="0" smtClean="0">
                <a:latin typeface="Arial" panose="020B0604020202020204" pitchFamily="34" charset="0"/>
                <a:cs typeface="Arial" panose="020B0604020202020204" pitchFamily="34" charset="0"/>
              </a:rPr>
              <a:t>Hotels </a:t>
            </a:r>
            <a:r>
              <a:rPr lang="en-US" sz="800" b="1" kern="0" dirty="0">
                <a:latin typeface="Arial" panose="020B0604020202020204" pitchFamily="34" charset="0"/>
                <a:cs typeface="Arial" panose="020B0604020202020204" pitchFamily="34" charset="0"/>
              </a:rPr>
              <a:t>B</a:t>
            </a:r>
            <a:r>
              <a:rPr lang="en-US" sz="800" b="1" kern="0" dirty="0" smtClean="0">
                <a:latin typeface="Arial" panose="020B0604020202020204" pitchFamily="34" charset="0"/>
                <a:cs typeface="Arial" panose="020B0604020202020204" pitchFamily="34" charset="0"/>
              </a:rPr>
              <a:t>usiness </a:t>
            </a:r>
            <a:r>
              <a:rPr lang="en-US" sz="800" b="1" kern="0" dirty="0">
                <a:latin typeface="Arial" panose="020B0604020202020204" pitchFamily="34" charset="0"/>
                <a:cs typeface="Arial" panose="020B0604020202020204" pitchFamily="34" charset="0"/>
              </a:rPr>
              <a:t>A</a:t>
            </a:r>
            <a:r>
              <a:rPr lang="en-US" sz="800" b="1" kern="0" dirty="0" smtClean="0">
                <a:latin typeface="Arial" panose="020B0604020202020204" pitchFamily="34" charset="0"/>
                <a:cs typeface="Arial" panose="020B0604020202020204" pitchFamily="34" charset="0"/>
              </a:rPr>
              <a:t>ssociation </a:t>
            </a:r>
            <a:r>
              <a:rPr lang="en-US" sz="800" b="1" kern="0" dirty="0">
                <a:latin typeface="Arial" panose="020B0604020202020204" pitchFamily="34" charset="0"/>
                <a:cs typeface="Arial" panose="020B0604020202020204" pitchFamily="34" charset="0"/>
              </a:rPr>
              <a:t>(</a:t>
            </a:r>
            <a:r>
              <a:rPr lang="en-US" sz="800" b="1" kern="0" dirty="0" smtClean="0">
                <a:latin typeface="Arial" panose="020B0604020202020204" pitchFamily="34" charset="0"/>
                <a:cs typeface="Arial" panose="020B0604020202020204" pitchFamily="34" charset="0"/>
              </a:rPr>
              <a:t>AHP – “</a:t>
            </a:r>
            <a:r>
              <a:rPr lang="en-US" sz="800" b="1" kern="0" dirty="0" err="1" smtClean="0">
                <a:latin typeface="Arial" panose="020B0604020202020204" pitchFamily="34" charset="0"/>
                <a:cs typeface="Arial" panose="020B0604020202020204" pitchFamily="34" charset="0"/>
              </a:rPr>
              <a:t>Associação</a:t>
            </a:r>
            <a:r>
              <a:rPr lang="en-US" sz="800" b="1" kern="0" dirty="0" smtClean="0">
                <a:latin typeface="Arial" panose="020B0604020202020204" pitchFamily="34" charset="0"/>
                <a:cs typeface="Arial" panose="020B0604020202020204" pitchFamily="34" charset="0"/>
              </a:rPr>
              <a:t> da </a:t>
            </a:r>
            <a:r>
              <a:rPr lang="en-US" sz="800" b="1" kern="0" dirty="0" err="1" smtClean="0">
                <a:latin typeface="Arial" panose="020B0604020202020204" pitchFamily="34" charset="0"/>
                <a:cs typeface="Arial" panose="020B0604020202020204" pitchFamily="34" charset="0"/>
              </a:rPr>
              <a:t>Hotelaria</a:t>
            </a:r>
            <a:r>
              <a:rPr lang="en-US" sz="800" b="1" kern="0" dirty="0" smtClean="0">
                <a:latin typeface="Arial" panose="020B0604020202020204" pitchFamily="34" charset="0"/>
                <a:cs typeface="Arial" panose="020B0604020202020204" pitchFamily="34" charset="0"/>
              </a:rPr>
              <a:t> de Portugal”)</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Website: </a:t>
            </a:r>
            <a:r>
              <a:rPr lang="pt-PT" sz="800" kern="0" dirty="0" smtClean="0">
                <a:latin typeface="Arial" panose="020B0604020202020204" pitchFamily="34" charset="0"/>
                <a:cs typeface="Arial" panose="020B0604020202020204" pitchFamily="34" charset="0"/>
              </a:rPr>
              <a:t>www.hoteis-portugal.pt</a:t>
            </a:r>
            <a:endParaRPr lang="en-US" sz="800" kern="0" dirty="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 </a:t>
            </a:r>
            <a:r>
              <a:rPr lang="pt-PT" sz="800" dirty="0">
                <a:latin typeface="Arial" panose="020B0604020202020204" pitchFamily="34" charset="0"/>
                <a:cs typeface="Arial" panose="020B0604020202020204" pitchFamily="34" charset="0"/>
                <a:hlinkClick r:id="rId3"/>
              </a:rPr>
              <a:t>geral@hoteis-portugal.pt</a:t>
            </a:r>
            <a:endParaRPr lang="en-US" sz="800" kern="0" dirty="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+351 </a:t>
            </a:r>
            <a:r>
              <a:rPr lang="pt-PT" sz="800" kern="0" dirty="0" smtClean="0">
                <a:latin typeface="Arial" panose="020B0604020202020204" pitchFamily="34" charset="0"/>
                <a:cs typeface="Arial" panose="020B0604020202020204" pitchFamily="34" charset="0"/>
              </a:rPr>
              <a:t>214 </a:t>
            </a:r>
            <a:r>
              <a:rPr lang="pt-PT" sz="800" kern="0" dirty="0">
                <a:latin typeface="Arial" panose="020B0604020202020204" pitchFamily="34" charset="0"/>
                <a:cs typeface="Arial" panose="020B0604020202020204" pitchFamily="34" charset="0"/>
              </a:rPr>
              <a:t>012 346</a:t>
            </a:r>
            <a:endParaRPr lang="en-US" sz="800" kern="0" dirty="0">
              <a:latin typeface="Arial" panose="020B0604020202020204" pitchFamily="34" charset="0"/>
              <a:cs typeface="Arial" panose="020B0604020202020204" pitchFamily="34" charset="0"/>
            </a:endParaRPr>
          </a:p>
        </p:txBody>
      </p:sp>
      <p:sp>
        <p:nvSpPr>
          <p:cNvPr id="13" name="Text Placeholder 3"/>
          <p:cNvSpPr txBox="1">
            <a:spLocks/>
          </p:cNvSpPr>
          <p:nvPr/>
        </p:nvSpPr>
        <p:spPr>
          <a:xfrm>
            <a:off x="680304" y="3970790"/>
            <a:ext cx="2215296" cy="177163"/>
          </a:xfrm>
          <a:prstGeom prst="rect">
            <a:avLst/>
          </a:prstGeom>
          <a:solidFill>
            <a:srgbClr val="FFFFFF"/>
          </a:solidFill>
          <a:ln>
            <a:noFill/>
          </a:ln>
        </p:spPr>
        <p:txBody>
          <a:bodyPr vert="horz" lIns="91440" tIns="45720" rIns="91440" bIns="45720" rtlCol="0" anchor="ctr">
            <a:noAutofit/>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r>
              <a:rPr lang="en-US" sz="1050" kern="0" dirty="0" smtClean="0">
                <a:latin typeface="Arial" panose="020B0604020202020204" pitchFamily="34" charset="0"/>
                <a:cs typeface="Arial" panose="020B0604020202020204" pitchFamily="34" charset="0"/>
              </a:rPr>
              <a:t>Infrastructure and Construction</a:t>
            </a:r>
          </a:p>
        </p:txBody>
      </p:sp>
      <p:sp>
        <p:nvSpPr>
          <p:cNvPr id="14" name="Text Placeholder 6"/>
          <p:cNvSpPr txBox="1">
            <a:spLocks/>
          </p:cNvSpPr>
          <p:nvPr/>
        </p:nvSpPr>
        <p:spPr>
          <a:xfrm>
            <a:off x="639359" y="4197182"/>
            <a:ext cx="2628000" cy="918251"/>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a:latin typeface="Arial" panose="020B0604020202020204" pitchFamily="34" charset="0"/>
                <a:cs typeface="Arial" panose="020B0604020202020204" pitchFamily="34" charset="0"/>
              </a:rPr>
              <a:t>Portuguese </a:t>
            </a:r>
            <a:r>
              <a:rPr lang="en-US" sz="800" b="1" kern="0" dirty="0" smtClean="0">
                <a:latin typeface="Arial" panose="020B0604020202020204" pitchFamily="34" charset="0"/>
                <a:cs typeface="Arial" panose="020B0604020202020204" pitchFamily="34" charset="0"/>
              </a:rPr>
              <a:t>Construction </a:t>
            </a:r>
            <a:r>
              <a:rPr lang="en-US" sz="800" b="1" kern="0" dirty="0">
                <a:latin typeface="Arial" panose="020B0604020202020204" pitchFamily="34" charset="0"/>
                <a:cs typeface="Arial" panose="020B0604020202020204" pitchFamily="34" charset="0"/>
              </a:rPr>
              <a:t>and </a:t>
            </a:r>
            <a:r>
              <a:rPr lang="en-US" sz="800" b="1" kern="0" dirty="0" smtClean="0">
                <a:latin typeface="Arial" panose="020B0604020202020204" pitchFamily="34" charset="0"/>
                <a:cs typeface="Arial" panose="020B0604020202020204" pitchFamily="34" charset="0"/>
              </a:rPr>
              <a:t>Public Works Industries  Association  (AICCOPN – “</a:t>
            </a:r>
            <a:r>
              <a:rPr lang="en-US" sz="800" b="1" kern="0" dirty="0" err="1" smtClean="0">
                <a:latin typeface="Arial" panose="020B0604020202020204" pitchFamily="34" charset="0"/>
                <a:cs typeface="Arial" panose="020B0604020202020204" pitchFamily="34" charset="0"/>
              </a:rPr>
              <a:t>Associação</a:t>
            </a:r>
            <a:r>
              <a:rPr lang="en-US" sz="800" b="1" kern="0" dirty="0" smtClean="0">
                <a:latin typeface="Arial" panose="020B0604020202020204" pitchFamily="34" charset="0"/>
                <a:cs typeface="Arial" panose="020B0604020202020204" pitchFamily="34" charset="0"/>
              </a:rPr>
              <a:t> dos </a:t>
            </a:r>
            <a:r>
              <a:rPr lang="en-US" sz="800" b="1" kern="0" dirty="0" err="1">
                <a:latin typeface="Arial" panose="020B0604020202020204" pitchFamily="34" charset="0"/>
                <a:cs typeface="Arial" panose="020B0604020202020204" pitchFamily="34" charset="0"/>
              </a:rPr>
              <a:t>I</a:t>
            </a:r>
            <a:r>
              <a:rPr lang="en-US" sz="800" b="1" kern="0" dirty="0" err="1" smtClean="0">
                <a:latin typeface="Arial" panose="020B0604020202020204" pitchFamily="34" charset="0"/>
                <a:cs typeface="Arial" panose="020B0604020202020204" pitchFamily="34" charset="0"/>
              </a:rPr>
              <a:t>ndustriais</a:t>
            </a:r>
            <a:r>
              <a:rPr lang="en-US" sz="800" b="1" kern="0" dirty="0" smtClean="0">
                <a:latin typeface="Arial" panose="020B0604020202020204" pitchFamily="34" charset="0"/>
                <a:cs typeface="Arial" panose="020B0604020202020204" pitchFamily="34" charset="0"/>
              </a:rPr>
              <a:t> da </a:t>
            </a:r>
            <a:r>
              <a:rPr lang="en-US" sz="800" b="1" kern="0" dirty="0" err="1" smtClean="0">
                <a:latin typeface="Arial" panose="020B0604020202020204" pitchFamily="34" charset="0"/>
                <a:cs typeface="Arial" panose="020B0604020202020204" pitchFamily="34" charset="0"/>
              </a:rPr>
              <a:t>Construção</a:t>
            </a:r>
            <a:r>
              <a:rPr lang="en-US" sz="800" b="1" kern="0" dirty="0" smtClean="0">
                <a:latin typeface="Arial" panose="020B0604020202020204" pitchFamily="34" charset="0"/>
                <a:cs typeface="Arial" panose="020B0604020202020204" pitchFamily="34" charset="0"/>
              </a:rPr>
              <a:t> Civil e </a:t>
            </a:r>
            <a:r>
              <a:rPr lang="en-US" sz="800" b="1" kern="0" dirty="0" err="1" smtClean="0">
                <a:latin typeface="Arial" panose="020B0604020202020204" pitchFamily="34" charset="0"/>
                <a:cs typeface="Arial" panose="020B0604020202020204" pitchFamily="34" charset="0"/>
              </a:rPr>
              <a:t>Obras</a:t>
            </a:r>
            <a:r>
              <a:rPr lang="en-US" sz="800" b="1" kern="0" dirty="0" smtClean="0">
                <a:latin typeface="Arial" panose="020B0604020202020204" pitchFamily="34" charset="0"/>
                <a:cs typeface="Arial" panose="020B0604020202020204" pitchFamily="34" charset="0"/>
              </a:rPr>
              <a:t> </a:t>
            </a:r>
            <a:r>
              <a:rPr lang="en-US" sz="800" b="1" kern="0" dirty="0" err="1" smtClean="0">
                <a:latin typeface="Arial" panose="020B0604020202020204" pitchFamily="34" charset="0"/>
                <a:cs typeface="Arial" panose="020B0604020202020204" pitchFamily="34" charset="0"/>
              </a:rPr>
              <a:t>Públicas</a:t>
            </a:r>
            <a:r>
              <a:rPr lang="en-US" sz="800" b="1" kern="0" dirty="0" smtClean="0">
                <a:latin typeface="Arial" panose="020B0604020202020204" pitchFamily="34" charset="0"/>
                <a:cs typeface="Arial" panose="020B0604020202020204" pitchFamily="34" charset="0"/>
              </a:rPr>
              <a:t>”)</a:t>
            </a:r>
            <a:endParaRPr lang="en-US" sz="800" b="1" kern="0" dirty="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Website</a:t>
            </a:r>
            <a:r>
              <a:rPr lang="en-US" sz="800" kern="0" dirty="0">
                <a:latin typeface="Arial" panose="020B0604020202020204" pitchFamily="34" charset="0"/>
                <a:cs typeface="Arial" panose="020B0604020202020204" pitchFamily="34" charset="0"/>
              </a:rPr>
              <a:t>: www.aiccopn.pt</a:t>
            </a:r>
          </a:p>
          <a:p>
            <a:pPr marL="85725" lvl="1" indent="0" algn="just">
              <a:spcAft>
                <a:spcPts val="0"/>
              </a:spcAft>
              <a:buClr>
                <a:srgbClr val="808080"/>
              </a:buClr>
              <a:buSzPct val="70000"/>
            </a:pPr>
            <a:r>
              <a:rPr lang="en-US" sz="800" kern="0" dirty="0">
                <a:latin typeface="Arial" panose="020B0604020202020204" pitchFamily="34" charset="0"/>
                <a:cs typeface="Arial" panose="020B0604020202020204" pitchFamily="34" charset="0"/>
              </a:rPr>
              <a:t>E-mail: </a:t>
            </a:r>
            <a:r>
              <a:rPr lang="pt-PT" sz="800" kern="0" dirty="0" smtClean="0">
                <a:latin typeface="Arial" panose="020B0604020202020204" pitchFamily="34" charset="0"/>
                <a:cs typeface="Arial" panose="020B0604020202020204" pitchFamily="34" charset="0"/>
                <a:hlinkClick r:id="rId4"/>
              </a:rPr>
              <a:t>geral@aiccopn.pt</a:t>
            </a:r>
            <a:endParaRPr lang="pt-PT"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+351 </a:t>
            </a:r>
            <a:r>
              <a:rPr lang="pt-PT" sz="800" kern="0" dirty="0">
                <a:latin typeface="Arial" panose="020B0604020202020204" pitchFamily="34" charset="0"/>
                <a:cs typeface="Arial" panose="020B0604020202020204" pitchFamily="34" charset="0"/>
              </a:rPr>
              <a:t>223 402 200</a:t>
            </a:r>
            <a:endParaRPr lang="en-US" sz="800" kern="0" dirty="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15" name="Text Placeholder 6"/>
          <p:cNvSpPr txBox="1">
            <a:spLocks/>
          </p:cNvSpPr>
          <p:nvPr/>
        </p:nvSpPr>
        <p:spPr>
          <a:xfrm>
            <a:off x="639359" y="5223830"/>
            <a:ext cx="2628000" cy="700260"/>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a:latin typeface="Arial" panose="020B0604020202020204" pitchFamily="34" charset="0"/>
                <a:cs typeface="Arial" panose="020B0604020202020204" pitchFamily="34" charset="0"/>
              </a:rPr>
              <a:t>Portuguese Ports </a:t>
            </a:r>
            <a:r>
              <a:rPr lang="en-US" sz="800" b="1" kern="0" dirty="0" smtClean="0">
                <a:latin typeface="Arial" panose="020B0604020202020204" pitchFamily="34" charset="0"/>
                <a:cs typeface="Arial" panose="020B0604020202020204" pitchFamily="34" charset="0"/>
              </a:rPr>
              <a:t>Association (APP – “</a:t>
            </a:r>
            <a:r>
              <a:rPr lang="en-US" sz="800" b="1" kern="0" dirty="0" err="1" smtClean="0">
                <a:latin typeface="Arial" panose="020B0604020202020204" pitchFamily="34" charset="0"/>
                <a:cs typeface="Arial" panose="020B0604020202020204" pitchFamily="34" charset="0"/>
              </a:rPr>
              <a:t>Portos</a:t>
            </a:r>
            <a:r>
              <a:rPr lang="en-US" sz="800" b="1" kern="0" dirty="0" smtClean="0">
                <a:latin typeface="Arial" panose="020B0604020202020204" pitchFamily="34" charset="0"/>
                <a:cs typeface="Arial" panose="020B0604020202020204" pitchFamily="34" charset="0"/>
              </a:rPr>
              <a:t> de Portugal”)</a:t>
            </a:r>
          </a:p>
          <a:p>
            <a:pPr marL="85725" lvl="1" indent="0" algn="just">
              <a:spcAft>
                <a:spcPts val="0"/>
              </a:spcAft>
              <a:buClr>
                <a:srgbClr val="808080"/>
              </a:buClr>
              <a:buSzPct val="70000"/>
            </a:pPr>
            <a:r>
              <a:rPr lang="en-US" sz="800" kern="0" dirty="0">
                <a:latin typeface="Arial" panose="020B0604020202020204" pitchFamily="34" charset="0"/>
                <a:cs typeface="Arial" panose="020B0604020202020204" pitchFamily="34" charset="0"/>
              </a:rPr>
              <a:t>Website: </a:t>
            </a:r>
            <a:r>
              <a:rPr lang="en-US" sz="800" kern="0" dirty="0" smtClean="0">
                <a:latin typeface="Arial" panose="020B0604020202020204" pitchFamily="34" charset="0"/>
                <a:cs typeface="Arial" panose="020B0604020202020204" pitchFamily="34" charset="0"/>
              </a:rPr>
              <a:t>www.portosdeportugal.pt</a:t>
            </a:r>
            <a:endParaRPr lang="en-US" sz="800" kern="0" dirty="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 </a:t>
            </a:r>
            <a:r>
              <a:rPr lang="pt-PT" sz="800" u="sng" dirty="0">
                <a:latin typeface="Arial" panose="020B0604020202020204" pitchFamily="34" charset="0"/>
                <a:cs typeface="Arial" panose="020B0604020202020204" pitchFamily="34" charset="0"/>
                <a:hlinkClick r:id="rId5"/>
              </a:rPr>
              <a:t>geral@portosdeportugal.pt</a:t>
            </a:r>
            <a:endParaRPr lang="en-US"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a:t>
            </a:r>
            <a:r>
              <a:rPr lang="pt-PT" sz="800" kern="0" dirty="0">
                <a:latin typeface="Arial" panose="020B0604020202020204" pitchFamily="34" charset="0"/>
                <a:cs typeface="Arial" panose="020B0604020202020204" pitchFamily="34" charset="0"/>
              </a:rPr>
              <a:t>+351 213 962 035</a:t>
            </a:r>
            <a:endParaRPr lang="en-US" sz="800" kern="0" dirty="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16" name="Text Placeholder 6"/>
          <p:cNvSpPr txBox="1">
            <a:spLocks/>
          </p:cNvSpPr>
          <p:nvPr/>
        </p:nvSpPr>
        <p:spPr>
          <a:xfrm>
            <a:off x="639357" y="6032487"/>
            <a:ext cx="2628000" cy="682638"/>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a:latin typeface="Arial" panose="020B0604020202020204" pitchFamily="34" charset="0"/>
                <a:cs typeface="Arial" panose="020B0604020202020204" pitchFamily="34" charset="0"/>
              </a:rPr>
              <a:t>Ministry of P</a:t>
            </a:r>
            <a:r>
              <a:rPr lang="en-US" sz="800" b="1" kern="0" dirty="0" smtClean="0">
                <a:latin typeface="Arial" panose="020B0604020202020204" pitchFamily="34" charset="0"/>
                <a:cs typeface="Arial" panose="020B0604020202020204" pitchFamily="34" charset="0"/>
              </a:rPr>
              <a:t>lanning and Infrastructure</a:t>
            </a:r>
          </a:p>
          <a:p>
            <a:pPr marL="85725" lvl="1" indent="0" algn="just">
              <a:spcAft>
                <a:spcPts val="0"/>
              </a:spcAft>
              <a:buClr>
                <a:srgbClr val="808080"/>
              </a:buClr>
              <a:buSzPct val="70000"/>
            </a:pPr>
            <a:r>
              <a:rPr lang="en-US" sz="800" kern="0" dirty="0">
                <a:latin typeface="Arial" panose="020B0604020202020204" pitchFamily="34" charset="0"/>
                <a:cs typeface="Arial" panose="020B0604020202020204" pitchFamily="34" charset="0"/>
              </a:rPr>
              <a:t>Website: </a:t>
            </a:r>
            <a:r>
              <a:rPr lang="en-US" sz="800" kern="0" dirty="0" smtClean="0">
                <a:latin typeface="Arial" panose="020B0604020202020204" pitchFamily="34" charset="0"/>
                <a:cs typeface="Arial" panose="020B0604020202020204" pitchFamily="34" charset="0"/>
              </a:rPr>
              <a:t>www.portugal.gov.pt/pt/ministerios/mpi.aspx</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 </a:t>
            </a:r>
            <a:r>
              <a:rPr lang="en-US" sz="800" kern="0" dirty="0" err="1" smtClean="0">
                <a:latin typeface="Arial" panose="020B0604020202020204" pitchFamily="34" charset="0"/>
                <a:cs typeface="Arial" panose="020B0604020202020204" pitchFamily="34" charset="0"/>
              </a:rPr>
              <a:t>n.d.</a:t>
            </a:r>
            <a:endParaRPr lang="en-US"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a:t>
            </a:r>
            <a:r>
              <a:rPr lang="en-US" sz="800" kern="0" dirty="0" err="1" smtClean="0">
                <a:latin typeface="Arial" panose="020B0604020202020204" pitchFamily="34" charset="0"/>
                <a:cs typeface="Arial" panose="020B0604020202020204" pitchFamily="34" charset="0"/>
              </a:rPr>
              <a:t>n.d.</a:t>
            </a:r>
            <a:endParaRPr lang="en-US" sz="800" kern="0" dirty="0" smtClean="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18" name="Rectangle 17"/>
          <p:cNvSpPr/>
          <p:nvPr/>
        </p:nvSpPr>
        <p:spPr bwMode="auto">
          <a:xfrm>
            <a:off x="3495004" y="2183158"/>
            <a:ext cx="2814796" cy="3240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19" name="Text Placeholder 3"/>
          <p:cNvSpPr txBox="1">
            <a:spLocks/>
          </p:cNvSpPr>
          <p:nvPr/>
        </p:nvSpPr>
        <p:spPr>
          <a:xfrm>
            <a:off x="3624959" y="2095659"/>
            <a:ext cx="2215296" cy="177163"/>
          </a:xfrm>
          <a:prstGeom prst="rect">
            <a:avLst/>
          </a:prstGeom>
          <a:solidFill>
            <a:srgbClr val="FFFFFF"/>
          </a:solidFill>
          <a:ln>
            <a:noFill/>
          </a:ln>
        </p:spPr>
        <p:txBody>
          <a:bodyPr vert="horz" lIns="91440" tIns="45720" rIns="91440" bIns="45720" rtlCol="0" anchor="ctr">
            <a:noAutofit/>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r>
              <a:rPr lang="en-US" sz="1050" kern="0" dirty="0">
                <a:latin typeface="Arial" panose="020B0604020202020204" pitchFamily="34" charset="0"/>
                <a:cs typeface="Arial" panose="020B0604020202020204" pitchFamily="34" charset="0"/>
              </a:rPr>
              <a:t>Water and Waste management </a:t>
            </a:r>
            <a:endParaRPr lang="en-US" sz="1050" kern="0" dirty="0" smtClean="0">
              <a:latin typeface="Arial" panose="020B0604020202020204" pitchFamily="34" charset="0"/>
              <a:cs typeface="Arial" panose="020B0604020202020204" pitchFamily="34" charset="0"/>
            </a:endParaRPr>
          </a:p>
        </p:txBody>
      </p:sp>
      <p:sp>
        <p:nvSpPr>
          <p:cNvPr id="20" name="Text Placeholder 6"/>
          <p:cNvSpPr txBox="1">
            <a:spLocks/>
          </p:cNvSpPr>
          <p:nvPr/>
        </p:nvSpPr>
        <p:spPr>
          <a:xfrm>
            <a:off x="3584014" y="2322052"/>
            <a:ext cx="2628000" cy="684122"/>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a:latin typeface="Arial" panose="020B0604020202020204" pitchFamily="34" charset="0"/>
                <a:cs typeface="Arial" panose="020B0604020202020204" pitchFamily="34" charset="0"/>
              </a:rPr>
              <a:t>Ministry of Environment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Website: www.portugal.gov.pt/pt/ministerios/mamb.aspx</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 </a:t>
            </a:r>
            <a:r>
              <a:rPr lang="en-US" sz="800" kern="0" dirty="0" err="1" smtClean="0">
                <a:latin typeface="Arial" panose="020B0604020202020204" pitchFamily="34" charset="0"/>
                <a:cs typeface="Arial" panose="020B0604020202020204" pitchFamily="34" charset="0"/>
              </a:rPr>
              <a:t>n.d.</a:t>
            </a:r>
            <a:endParaRPr lang="en-US"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a:t>
            </a:r>
            <a:r>
              <a:rPr lang="en-US" sz="800" kern="0" dirty="0" err="1" smtClean="0">
                <a:latin typeface="Arial" panose="020B0604020202020204" pitchFamily="34" charset="0"/>
                <a:cs typeface="Arial" panose="020B0604020202020204" pitchFamily="34" charset="0"/>
              </a:rPr>
              <a:t>n.d.</a:t>
            </a:r>
            <a:endParaRPr lang="en-US" sz="800" kern="0" dirty="0" smtClean="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21" name="Text Placeholder 6"/>
          <p:cNvSpPr txBox="1">
            <a:spLocks/>
          </p:cNvSpPr>
          <p:nvPr/>
        </p:nvSpPr>
        <p:spPr>
          <a:xfrm>
            <a:off x="3584014" y="3117695"/>
            <a:ext cx="2628000" cy="568975"/>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a:latin typeface="Arial" panose="020B0604020202020204" pitchFamily="34" charset="0"/>
                <a:cs typeface="Arial" panose="020B0604020202020204" pitchFamily="34" charset="0"/>
              </a:rPr>
              <a:t>Águas de Portugal - AdP</a:t>
            </a:r>
            <a:endParaRPr lang="en-US" sz="800" b="1"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a:latin typeface="Arial" panose="020B0604020202020204" pitchFamily="34" charset="0"/>
                <a:cs typeface="Arial" panose="020B0604020202020204" pitchFamily="34" charset="0"/>
              </a:rPr>
              <a:t>Website: </a:t>
            </a:r>
            <a:r>
              <a:rPr lang="en-US" sz="800" kern="0" dirty="0" smtClean="0">
                <a:latin typeface="Arial" panose="020B0604020202020204" pitchFamily="34" charset="0"/>
                <a:cs typeface="Arial" panose="020B0604020202020204" pitchFamily="34" charset="0"/>
              </a:rPr>
              <a:t>www.adp.pt</a:t>
            </a:r>
            <a:endParaRPr lang="en-US" sz="800" kern="0" dirty="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 </a:t>
            </a:r>
            <a:r>
              <a:rPr lang="pt-PT" sz="800" dirty="0" smtClean="0">
                <a:latin typeface="Arial" panose="020B0604020202020204" pitchFamily="34" charset="0"/>
                <a:cs typeface="Arial" panose="020B0604020202020204" pitchFamily="34" charset="0"/>
                <a:hlinkClick r:id="rId6"/>
              </a:rPr>
              <a:t>info@adp.pt</a:t>
            </a:r>
            <a:endParaRPr lang="pt-PT" sz="80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a:t>
            </a:r>
            <a:r>
              <a:rPr lang="en-US" sz="800" kern="0" dirty="0">
                <a:latin typeface="Arial" panose="020B0604020202020204" pitchFamily="34" charset="0"/>
                <a:cs typeface="Arial" panose="020B0604020202020204" pitchFamily="34" charset="0"/>
              </a:rPr>
              <a:t>+</a:t>
            </a:r>
            <a:r>
              <a:rPr lang="pt-PT" sz="800" kern="0" dirty="0">
                <a:latin typeface="Arial" panose="020B0604020202020204" pitchFamily="34" charset="0"/>
                <a:cs typeface="Arial" panose="020B0604020202020204" pitchFamily="34" charset="0"/>
              </a:rPr>
              <a:t>351 212 469 400</a:t>
            </a:r>
            <a:endParaRPr lang="en-US" sz="800" kern="0" dirty="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22" name="Text Placeholder 6"/>
          <p:cNvSpPr txBox="1">
            <a:spLocks/>
          </p:cNvSpPr>
          <p:nvPr/>
        </p:nvSpPr>
        <p:spPr>
          <a:xfrm>
            <a:off x="3584012" y="3796402"/>
            <a:ext cx="2628000" cy="686264"/>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a:latin typeface="Arial" panose="020B0604020202020204" pitchFamily="34" charset="0"/>
                <a:cs typeface="Arial" panose="020B0604020202020204" pitchFamily="34" charset="0"/>
              </a:rPr>
              <a:t>Renewable </a:t>
            </a:r>
            <a:r>
              <a:rPr lang="en-US" sz="800" b="1" kern="0" dirty="0" smtClean="0">
                <a:latin typeface="Arial" panose="020B0604020202020204" pitchFamily="34" charset="0"/>
                <a:cs typeface="Arial" panose="020B0604020202020204" pitchFamily="34" charset="0"/>
              </a:rPr>
              <a:t>Energies Association (APREN – </a:t>
            </a:r>
            <a:r>
              <a:rPr lang="en-US" sz="800" b="1" kern="0" dirty="0" err="1" smtClean="0">
                <a:latin typeface="Arial" panose="020B0604020202020204" pitchFamily="34" charset="0"/>
                <a:cs typeface="Arial" panose="020B0604020202020204" pitchFamily="34" charset="0"/>
              </a:rPr>
              <a:t>Associação</a:t>
            </a:r>
            <a:r>
              <a:rPr lang="en-US" sz="800" b="1" kern="0" dirty="0" smtClean="0">
                <a:latin typeface="Arial" panose="020B0604020202020204" pitchFamily="34" charset="0"/>
                <a:cs typeface="Arial" panose="020B0604020202020204" pitchFamily="34" charset="0"/>
              </a:rPr>
              <a:t> de </a:t>
            </a:r>
            <a:r>
              <a:rPr lang="en-US" sz="800" b="1" kern="0" dirty="0" err="1">
                <a:latin typeface="Arial" panose="020B0604020202020204" pitchFamily="34" charset="0"/>
                <a:cs typeface="Arial" panose="020B0604020202020204" pitchFamily="34" charset="0"/>
              </a:rPr>
              <a:t>E</a:t>
            </a:r>
            <a:r>
              <a:rPr lang="en-US" sz="800" b="1" kern="0" dirty="0" err="1" smtClean="0">
                <a:latin typeface="Arial" panose="020B0604020202020204" pitchFamily="34" charset="0"/>
                <a:cs typeface="Arial" panose="020B0604020202020204" pitchFamily="34" charset="0"/>
              </a:rPr>
              <a:t>nergias</a:t>
            </a:r>
            <a:r>
              <a:rPr lang="en-US" sz="800" b="1" kern="0" dirty="0" smtClean="0">
                <a:latin typeface="Arial" panose="020B0604020202020204" pitchFamily="34" charset="0"/>
                <a:cs typeface="Arial" panose="020B0604020202020204" pitchFamily="34" charset="0"/>
              </a:rPr>
              <a:t> </a:t>
            </a:r>
            <a:r>
              <a:rPr lang="en-US" sz="800" b="1" kern="0" dirty="0" err="1">
                <a:latin typeface="Arial" panose="020B0604020202020204" pitchFamily="34" charset="0"/>
                <a:cs typeface="Arial" panose="020B0604020202020204" pitchFamily="34" charset="0"/>
              </a:rPr>
              <a:t>R</a:t>
            </a:r>
            <a:r>
              <a:rPr lang="en-US" sz="800" b="1" kern="0" dirty="0" err="1" smtClean="0">
                <a:latin typeface="Arial" panose="020B0604020202020204" pitchFamily="34" charset="0"/>
                <a:cs typeface="Arial" panose="020B0604020202020204" pitchFamily="34" charset="0"/>
              </a:rPr>
              <a:t>enováveis</a:t>
            </a:r>
            <a:r>
              <a:rPr lang="en-US" sz="800" b="1" kern="0" dirty="0" smtClean="0">
                <a:latin typeface="Arial" panose="020B0604020202020204" pitchFamily="34" charset="0"/>
                <a:cs typeface="Arial" panose="020B0604020202020204" pitchFamily="34" charset="0"/>
              </a:rPr>
              <a:t>)</a:t>
            </a:r>
          </a:p>
          <a:p>
            <a:pPr marL="85725" lvl="1" indent="0" algn="just">
              <a:spcAft>
                <a:spcPts val="0"/>
              </a:spcAft>
              <a:buClr>
                <a:srgbClr val="808080"/>
              </a:buClr>
              <a:buSzPct val="70000"/>
            </a:pPr>
            <a:r>
              <a:rPr lang="en-US" sz="800" kern="0" dirty="0">
                <a:latin typeface="Arial" panose="020B0604020202020204" pitchFamily="34" charset="0"/>
                <a:cs typeface="Arial" panose="020B0604020202020204" pitchFamily="34" charset="0"/>
              </a:rPr>
              <a:t>Website: </a:t>
            </a:r>
            <a:r>
              <a:rPr lang="en-US" sz="800" kern="0" dirty="0" smtClean="0">
                <a:latin typeface="Arial" panose="020B0604020202020204" pitchFamily="34" charset="0"/>
                <a:cs typeface="Arial" panose="020B0604020202020204" pitchFamily="34" charset="0"/>
              </a:rPr>
              <a:t>www.apren.pt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 </a:t>
            </a:r>
            <a:r>
              <a:rPr lang="pt-PT" sz="800" dirty="0">
                <a:latin typeface="Arial" panose="020B0604020202020204" pitchFamily="34" charset="0"/>
                <a:cs typeface="Arial" panose="020B0604020202020204" pitchFamily="34" charset="0"/>
                <a:hlinkClick r:id="rId7"/>
              </a:rPr>
              <a:t>apren@apren.pt</a:t>
            </a:r>
            <a:endParaRPr lang="en-US"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+351 </a:t>
            </a:r>
            <a:r>
              <a:rPr lang="pt-PT" sz="800" kern="0" dirty="0" smtClean="0">
                <a:latin typeface="Arial" panose="020B0604020202020204" pitchFamily="34" charset="0"/>
                <a:cs typeface="Arial" panose="020B0604020202020204" pitchFamily="34" charset="0"/>
              </a:rPr>
              <a:t>213 </a:t>
            </a:r>
            <a:r>
              <a:rPr lang="pt-PT" sz="800" kern="0" dirty="0">
                <a:latin typeface="Arial" panose="020B0604020202020204" pitchFamily="34" charset="0"/>
                <a:cs typeface="Arial" panose="020B0604020202020204" pitchFamily="34" charset="0"/>
              </a:rPr>
              <a:t>151 621</a:t>
            </a:r>
            <a:endParaRPr lang="en-US" sz="800" kern="0" dirty="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28" name="Rectangle 27"/>
          <p:cNvSpPr/>
          <p:nvPr/>
        </p:nvSpPr>
        <p:spPr bwMode="auto">
          <a:xfrm>
            <a:off x="3495098" y="5690032"/>
            <a:ext cx="2814796" cy="1800000"/>
          </a:xfrm>
          <a:prstGeom prst="rect">
            <a:avLst/>
          </a:prstGeom>
          <a:noFill/>
          <a:ln w="127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95363" rtl="0" eaLnBrk="1" fontAlgn="base" latinLnBrk="0" hangingPunct="1">
              <a:lnSpc>
                <a:spcPts val="1400"/>
              </a:lnSpc>
              <a:spcBef>
                <a:spcPct val="0"/>
              </a:spcBef>
              <a:spcAft>
                <a:spcPct val="0"/>
              </a:spcAft>
              <a:buClrTx/>
              <a:buSzTx/>
              <a:buFontTx/>
              <a:buNone/>
              <a:tabLst/>
            </a:pPr>
            <a:endParaRPr kumimoji="0" lang="pt-PT" sz="1100" b="0" i="0" u="none" strike="noStrike" cap="none" normalizeH="0" baseline="0" dirty="0" smtClean="0">
              <a:ln>
                <a:noFill/>
              </a:ln>
              <a:solidFill>
                <a:srgbClr val="010024"/>
              </a:solidFill>
              <a:effectLst/>
              <a:latin typeface="Arial" panose="020B0604020202020204" pitchFamily="34" charset="0"/>
              <a:cs typeface="Arial" panose="020B0604020202020204" pitchFamily="34" charset="0"/>
            </a:endParaRPr>
          </a:p>
        </p:txBody>
      </p:sp>
      <p:sp>
        <p:nvSpPr>
          <p:cNvPr id="29" name="Text Placeholder 3"/>
          <p:cNvSpPr txBox="1">
            <a:spLocks/>
          </p:cNvSpPr>
          <p:nvPr/>
        </p:nvSpPr>
        <p:spPr>
          <a:xfrm>
            <a:off x="3619620" y="5583238"/>
            <a:ext cx="1047630" cy="144413"/>
          </a:xfrm>
          <a:prstGeom prst="rect">
            <a:avLst/>
          </a:prstGeom>
          <a:solidFill>
            <a:srgbClr val="FFFFFF"/>
          </a:solidFill>
          <a:ln>
            <a:noFill/>
          </a:ln>
        </p:spPr>
        <p:txBody>
          <a:bodyPr vert="horz" lIns="91440" tIns="45720" rIns="91440" bIns="45720" rtlCol="0" anchor="ctr">
            <a:noAutofit/>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r>
              <a:rPr lang="en-US" sz="1050" kern="0" dirty="0" smtClean="0">
                <a:latin typeface="Arial" panose="020B0604020202020204" pitchFamily="34" charset="0"/>
                <a:cs typeface="Arial" panose="020B0604020202020204" pitchFamily="34" charset="0"/>
              </a:rPr>
              <a:t>Other bodies </a:t>
            </a:r>
          </a:p>
        </p:txBody>
      </p:sp>
      <p:sp>
        <p:nvSpPr>
          <p:cNvPr id="30" name="Text Placeholder 6"/>
          <p:cNvSpPr txBox="1">
            <a:spLocks/>
          </p:cNvSpPr>
          <p:nvPr/>
        </p:nvSpPr>
        <p:spPr>
          <a:xfrm>
            <a:off x="3578675" y="5809631"/>
            <a:ext cx="2628000" cy="763086"/>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a:latin typeface="Arial" panose="020B0604020202020204" pitchFamily="34" charset="0"/>
                <a:cs typeface="Arial" panose="020B0604020202020204" pitchFamily="34" charset="0"/>
              </a:rPr>
              <a:t>The Portuguese Plastic Industry </a:t>
            </a:r>
            <a:r>
              <a:rPr lang="en-US" sz="800" b="1" kern="0" dirty="0" smtClean="0">
                <a:latin typeface="Arial" panose="020B0604020202020204" pitchFamily="34" charset="0"/>
                <a:cs typeface="Arial" panose="020B0604020202020204" pitchFamily="34" charset="0"/>
              </a:rPr>
              <a:t>Association </a:t>
            </a:r>
          </a:p>
          <a:p>
            <a:pPr marL="85725" lvl="1" indent="0" algn="just">
              <a:spcAft>
                <a:spcPts val="0"/>
              </a:spcAft>
              <a:buClr>
                <a:srgbClr val="808080"/>
              </a:buClr>
              <a:buSzPct val="70000"/>
            </a:pPr>
            <a:r>
              <a:rPr lang="en-US" sz="800" b="1" kern="0" dirty="0" smtClean="0">
                <a:latin typeface="Arial" panose="020B0604020202020204" pitchFamily="34" charset="0"/>
                <a:cs typeface="Arial" panose="020B0604020202020204" pitchFamily="34" charset="0"/>
              </a:rPr>
              <a:t>(APIP – “</a:t>
            </a:r>
            <a:r>
              <a:rPr lang="en-US" sz="800" b="1" kern="0" dirty="0" err="1" smtClean="0">
                <a:latin typeface="Arial" panose="020B0604020202020204" pitchFamily="34" charset="0"/>
                <a:cs typeface="Arial" panose="020B0604020202020204" pitchFamily="34" charset="0"/>
              </a:rPr>
              <a:t>Associação</a:t>
            </a:r>
            <a:r>
              <a:rPr lang="en-US" sz="800" b="1" kern="0" dirty="0" smtClean="0">
                <a:latin typeface="Arial" panose="020B0604020202020204" pitchFamily="34" charset="0"/>
                <a:cs typeface="Arial" panose="020B0604020202020204" pitchFamily="34" charset="0"/>
              </a:rPr>
              <a:t> Portuguesa da </a:t>
            </a:r>
            <a:r>
              <a:rPr lang="en-US" sz="800" b="1" kern="0" dirty="0" err="1" smtClean="0">
                <a:latin typeface="Arial" panose="020B0604020202020204" pitchFamily="34" charset="0"/>
                <a:cs typeface="Arial" panose="020B0604020202020204" pitchFamily="34" charset="0"/>
              </a:rPr>
              <a:t>Indústria</a:t>
            </a:r>
            <a:r>
              <a:rPr lang="en-US" sz="800" b="1" kern="0" dirty="0" smtClean="0">
                <a:latin typeface="Arial" panose="020B0604020202020204" pitchFamily="34" charset="0"/>
                <a:cs typeface="Arial" panose="020B0604020202020204" pitchFamily="34" charset="0"/>
              </a:rPr>
              <a:t> de </a:t>
            </a:r>
            <a:r>
              <a:rPr lang="en-US" sz="800" b="1" kern="0" dirty="0" err="1" smtClean="0">
                <a:latin typeface="Arial" panose="020B0604020202020204" pitchFamily="34" charset="0"/>
                <a:cs typeface="Arial" panose="020B0604020202020204" pitchFamily="34" charset="0"/>
              </a:rPr>
              <a:t>Plásticos</a:t>
            </a:r>
            <a:r>
              <a:rPr lang="en-US" sz="800" b="1" kern="0" dirty="0" smtClean="0">
                <a:latin typeface="Arial" panose="020B0604020202020204" pitchFamily="34" charset="0"/>
                <a:cs typeface="Arial" panose="020B0604020202020204" pitchFamily="34" charset="0"/>
              </a:rPr>
              <a:t>”)</a:t>
            </a:r>
            <a:endParaRPr lang="en-US" sz="800" b="1" kern="0" dirty="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a:latin typeface="Arial" panose="020B0604020202020204" pitchFamily="34" charset="0"/>
                <a:cs typeface="Arial" panose="020B0604020202020204" pitchFamily="34" charset="0"/>
              </a:rPr>
              <a:t>Website: </a:t>
            </a:r>
            <a:r>
              <a:rPr lang="en-US" sz="800" kern="0" dirty="0" smtClean="0">
                <a:latin typeface="Arial" panose="020B0604020202020204" pitchFamily="34" charset="0"/>
                <a:cs typeface="Arial" panose="020B0604020202020204" pitchFamily="34" charset="0"/>
              </a:rPr>
              <a:t>www.apip.pt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 </a:t>
            </a:r>
            <a:r>
              <a:rPr lang="pt-PT" sz="800" dirty="0" smtClean="0">
                <a:latin typeface="Arial" panose="020B0604020202020204" pitchFamily="34" charset="0"/>
                <a:cs typeface="Arial" panose="020B0604020202020204" pitchFamily="34" charset="0"/>
                <a:hlinkClick r:id="rId8"/>
              </a:rPr>
              <a:t>apip.lisboa@apip.pt</a:t>
            </a:r>
            <a:endParaRPr lang="en-US"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+351 213 150 633</a:t>
            </a: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31" name="Text Placeholder 6"/>
          <p:cNvSpPr txBox="1">
            <a:spLocks/>
          </p:cNvSpPr>
          <p:nvPr/>
        </p:nvSpPr>
        <p:spPr>
          <a:xfrm>
            <a:off x="3578675" y="6658749"/>
            <a:ext cx="2628000" cy="739590"/>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smtClean="0">
                <a:latin typeface="Arial" panose="020B0604020202020204" pitchFamily="34" charset="0"/>
                <a:cs typeface="Arial" panose="020B0604020202020204" pitchFamily="34" charset="0"/>
              </a:rPr>
              <a:t>National Communications </a:t>
            </a:r>
            <a:r>
              <a:rPr lang="en-US" sz="800" b="1" kern="0" dirty="0">
                <a:latin typeface="Arial" panose="020B0604020202020204" pitchFamily="34" charset="0"/>
                <a:cs typeface="Arial" panose="020B0604020202020204" pitchFamily="34" charset="0"/>
              </a:rPr>
              <a:t>A</a:t>
            </a:r>
            <a:r>
              <a:rPr lang="en-US" sz="800" b="1" kern="0" dirty="0" smtClean="0">
                <a:latin typeface="Arial" panose="020B0604020202020204" pitchFamily="34" charset="0"/>
                <a:cs typeface="Arial" panose="020B0604020202020204" pitchFamily="34" charset="0"/>
              </a:rPr>
              <a:t>uthority (ANACOM – “</a:t>
            </a:r>
            <a:r>
              <a:rPr lang="en-US" sz="800" b="1" kern="0" dirty="0" err="1" smtClean="0">
                <a:latin typeface="Arial" panose="020B0604020202020204" pitchFamily="34" charset="0"/>
                <a:cs typeface="Arial" panose="020B0604020202020204" pitchFamily="34" charset="0"/>
              </a:rPr>
              <a:t>Autoridade</a:t>
            </a:r>
            <a:r>
              <a:rPr lang="en-US" sz="800" b="1" kern="0" dirty="0" smtClean="0">
                <a:latin typeface="Arial" panose="020B0604020202020204" pitchFamily="34" charset="0"/>
                <a:cs typeface="Arial" panose="020B0604020202020204" pitchFamily="34" charset="0"/>
              </a:rPr>
              <a:t> Nacional de </a:t>
            </a:r>
            <a:r>
              <a:rPr lang="en-US" sz="800" b="1" kern="0" dirty="0" err="1" smtClean="0">
                <a:latin typeface="Arial" panose="020B0604020202020204" pitchFamily="34" charset="0"/>
                <a:cs typeface="Arial" panose="020B0604020202020204" pitchFamily="34" charset="0"/>
              </a:rPr>
              <a:t>Comunicações</a:t>
            </a:r>
            <a:r>
              <a:rPr lang="en-US" sz="800" b="1" kern="0" dirty="0" smtClean="0">
                <a:latin typeface="Arial" panose="020B0604020202020204" pitchFamily="34" charset="0"/>
                <a:cs typeface="Arial" panose="020B0604020202020204" pitchFamily="34" charset="0"/>
              </a:rPr>
              <a:t>”)</a:t>
            </a: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Website: </a:t>
            </a:r>
            <a:r>
              <a:rPr lang="pt-PT" sz="800" kern="0" dirty="0">
                <a:latin typeface="Arial" panose="020B0604020202020204" pitchFamily="34" charset="0"/>
                <a:cs typeface="Arial" panose="020B0604020202020204" pitchFamily="34" charset="0"/>
              </a:rPr>
              <a:t>www.anacom.pt</a:t>
            </a:r>
            <a:endParaRPr lang="en-US" sz="800" kern="0" dirty="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 </a:t>
            </a:r>
            <a:r>
              <a:rPr lang="pt-PT" sz="800" kern="0" dirty="0">
                <a:latin typeface="Arial" panose="020B0604020202020204" pitchFamily="34" charset="0"/>
                <a:cs typeface="Arial" panose="020B0604020202020204" pitchFamily="34" charset="0"/>
                <a:hlinkClick r:id="rId9" tooltip="info@anacom.pt"/>
              </a:rPr>
              <a:t>info@anacom.pt</a:t>
            </a:r>
            <a:endParaRPr lang="en-US" sz="800" kern="0" dirty="0">
              <a:latin typeface="Arial" panose="020B0604020202020204" pitchFamily="34" charset="0"/>
              <a:cs typeface="Arial" panose="020B0604020202020204" pitchFamily="34" charset="0"/>
            </a:endParaRPr>
          </a:p>
          <a:p>
            <a:pPr marL="85725" lvl="1" indent="0" algn="just">
              <a:buClr>
                <a:srgbClr val="808080"/>
              </a:buClr>
              <a:buSzPct val="70000"/>
            </a:pPr>
            <a:r>
              <a:rPr lang="en-US" sz="800" kern="0" dirty="0" smtClean="0">
                <a:latin typeface="Arial" panose="020B0604020202020204" pitchFamily="34" charset="0"/>
                <a:cs typeface="Arial" panose="020B0604020202020204" pitchFamily="34" charset="0"/>
              </a:rPr>
              <a:t>Telephone no: </a:t>
            </a:r>
            <a:r>
              <a:rPr lang="en-US" sz="800" kern="0" dirty="0">
                <a:latin typeface="Arial" panose="020B0604020202020204" pitchFamily="34" charset="0"/>
                <a:cs typeface="Arial" panose="020B0604020202020204" pitchFamily="34" charset="0"/>
              </a:rPr>
              <a:t>+351 </a:t>
            </a:r>
            <a:r>
              <a:rPr lang="en-US" sz="800" kern="0" dirty="0" smtClean="0">
                <a:latin typeface="Arial" panose="020B0604020202020204" pitchFamily="34" charset="0"/>
                <a:cs typeface="Arial" panose="020B0604020202020204" pitchFamily="34" charset="0"/>
              </a:rPr>
              <a:t>800 206 665</a:t>
            </a: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
        <p:nvSpPr>
          <p:cNvPr id="33" name="Text Placeholder 6"/>
          <p:cNvSpPr txBox="1">
            <a:spLocks/>
          </p:cNvSpPr>
          <p:nvPr/>
        </p:nvSpPr>
        <p:spPr>
          <a:xfrm>
            <a:off x="3584012" y="4647365"/>
            <a:ext cx="2628000" cy="661500"/>
          </a:xfrm>
          <a:prstGeom prst="rect">
            <a:avLst/>
          </a:prstGeom>
          <a:ln>
            <a:solidFill>
              <a:schemeClr val="bg1">
                <a:lumMod val="85000"/>
              </a:schemeClr>
            </a:solidFill>
          </a:ln>
        </p:spPr>
        <p:txBody>
          <a:bodyPr lIns="36000" rIns="36000"/>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marL="85725" lvl="1" indent="0" algn="just">
              <a:spcAft>
                <a:spcPts val="0"/>
              </a:spcAft>
              <a:buClr>
                <a:srgbClr val="808080"/>
              </a:buClr>
              <a:buSzPct val="70000"/>
            </a:pPr>
            <a:r>
              <a:rPr lang="en-US" sz="800" b="1" kern="0" dirty="0" smtClean="0">
                <a:latin typeface="Arial" panose="020B0604020202020204" pitchFamily="34" charset="0"/>
                <a:cs typeface="Arial" panose="020B0604020202020204" pitchFamily="34" charset="0"/>
              </a:rPr>
              <a:t>Portuguese Environment Agency (“</a:t>
            </a:r>
            <a:r>
              <a:rPr lang="en-US" sz="800" b="1" kern="0" dirty="0" err="1" smtClean="0">
                <a:latin typeface="Arial" panose="020B0604020202020204" pitchFamily="34" charset="0"/>
                <a:cs typeface="Arial" panose="020B0604020202020204" pitchFamily="34" charset="0"/>
              </a:rPr>
              <a:t>Agência</a:t>
            </a:r>
            <a:r>
              <a:rPr lang="en-US" sz="800" b="1" kern="0" dirty="0" smtClean="0">
                <a:latin typeface="Arial" panose="020B0604020202020204" pitchFamily="34" charset="0"/>
                <a:cs typeface="Arial" panose="020B0604020202020204" pitchFamily="34" charset="0"/>
              </a:rPr>
              <a:t> Portuguesa do </a:t>
            </a:r>
            <a:r>
              <a:rPr lang="en-US" sz="800" b="1" kern="0" dirty="0" err="1" smtClean="0">
                <a:latin typeface="Arial" panose="020B0604020202020204" pitchFamily="34" charset="0"/>
                <a:cs typeface="Arial" panose="020B0604020202020204" pitchFamily="34" charset="0"/>
              </a:rPr>
              <a:t>Ambiente</a:t>
            </a:r>
            <a:r>
              <a:rPr lang="en-US" sz="800" b="1" kern="0" dirty="0" smtClean="0">
                <a:latin typeface="Arial" panose="020B0604020202020204" pitchFamily="34" charset="0"/>
                <a:cs typeface="Arial" panose="020B0604020202020204" pitchFamily="34" charset="0"/>
              </a:rPr>
              <a:t>”)</a:t>
            </a:r>
          </a:p>
          <a:p>
            <a:pPr marL="85725" lvl="1" indent="0" algn="just">
              <a:spcAft>
                <a:spcPts val="0"/>
              </a:spcAft>
              <a:buClr>
                <a:srgbClr val="808080"/>
              </a:buClr>
              <a:buSzPct val="70000"/>
            </a:pPr>
            <a:r>
              <a:rPr lang="en-US" sz="800" kern="0" err="1">
                <a:latin typeface="Arial" panose="020B0604020202020204" pitchFamily="34" charset="0"/>
                <a:cs typeface="Arial" panose="020B0604020202020204" pitchFamily="34" charset="0"/>
              </a:rPr>
              <a:t>Website</a:t>
            </a:r>
            <a:r>
              <a:rPr lang="en-US" sz="800" kern="0" smtClean="0">
                <a:latin typeface="Arial" panose="020B0604020202020204" pitchFamily="34" charset="0"/>
                <a:cs typeface="Arial" panose="020B0604020202020204" pitchFamily="34" charset="0"/>
              </a:rPr>
              <a:t>: www.apambiente.pt</a:t>
            </a:r>
            <a:endParaRPr lang="en-US" sz="800" kern="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E-mail: </a:t>
            </a:r>
            <a:r>
              <a:rPr lang="pt-PT" sz="800" dirty="0">
                <a:latin typeface="Arial" panose="020B0604020202020204" pitchFamily="34" charset="0"/>
                <a:cs typeface="Arial" panose="020B0604020202020204" pitchFamily="34" charset="0"/>
                <a:hlinkClick r:id="rId10"/>
              </a:rPr>
              <a:t>geral@apambiente.pt </a:t>
            </a:r>
            <a:endParaRPr lang="pt-PT" sz="800" dirty="0" smtClean="0">
              <a:latin typeface="Arial" panose="020B0604020202020204" pitchFamily="34" charset="0"/>
              <a:cs typeface="Arial" panose="020B0604020202020204" pitchFamily="34" charset="0"/>
            </a:endParaRPr>
          </a:p>
          <a:p>
            <a:pPr marL="85725" lvl="1" indent="0" algn="just">
              <a:spcAft>
                <a:spcPts val="0"/>
              </a:spcAft>
              <a:buClr>
                <a:srgbClr val="808080"/>
              </a:buClr>
              <a:buSzPct val="70000"/>
            </a:pPr>
            <a:r>
              <a:rPr lang="en-US" sz="800" kern="0" dirty="0" smtClean="0">
                <a:latin typeface="Arial" panose="020B0604020202020204" pitchFamily="34" charset="0"/>
                <a:cs typeface="Arial" panose="020B0604020202020204" pitchFamily="34" charset="0"/>
              </a:rPr>
              <a:t>Telephone no: +351</a:t>
            </a:r>
            <a:r>
              <a:rPr lang="pt-PT" sz="800" dirty="0">
                <a:latin typeface="Arial" panose="020B0604020202020204" pitchFamily="34" charset="0"/>
                <a:cs typeface="Arial" panose="020B0604020202020204" pitchFamily="34" charset="0"/>
              </a:rPr>
              <a:t> </a:t>
            </a:r>
            <a:r>
              <a:rPr lang="pt-PT" sz="800" kern="0" dirty="0">
                <a:latin typeface="Arial" panose="020B0604020202020204" pitchFamily="34" charset="0"/>
                <a:cs typeface="Arial" panose="020B0604020202020204" pitchFamily="34" charset="0"/>
              </a:rPr>
              <a:t>21 472 82 00</a:t>
            </a:r>
            <a:endParaRPr lang="en-US" sz="800" kern="0" dirty="0">
              <a:latin typeface="Arial" panose="020B0604020202020204" pitchFamily="34" charset="0"/>
              <a:cs typeface="Arial" panose="020B0604020202020204" pitchFamily="34" charset="0"/>
            </a:endParaRPr>
          </a:p>
          <a:p>
            <a:pPr marL="85725" lvl="1" indent="0" algn="just">
              <a:buClr>
                <a:srgbClr val="808080"/>
              </a:buClr>
              <a:buSzPct val="70000"/>
            </a:pPr>
            <a:endParaRPr lang="en-US" sz="8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43976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2" y="502492"/>
            <a:ext cx="5750756" cy="984996"/>
          </a:xfrm>
        </p:spPr>
        <p:txBody>
          <a:bodyPr/>
          <a:lstStyle/>
          <a:p>
            <a:endParaRPr lang="en-US"/>
          </a:p>
        </p:txBody>
      </p:sp>
      <p:sp>
        <p:nvSpPr>
          <p:cNvPr id="3" name="Slide Number Placeholder 2"/>
          <p:cNvSpPr>
            <a:spLocks noGrp="1"/>
          </p:cNvSpPr>
          <p:nvPr>
            <p:ph type="sldNum" sz="quarter" idx="11"/>
          </p:nvPr>
        </p:nvSpPr>
        <p:spPr/>
        <p:txBody>
          <a:bodyPr/>
          <a:lstStyle/>
          <a:p>
            <a:pPr>
              <a:defRPr/>
            </a:pPr>
            <a:fld id="{B8325105-167D-4862-BDE6-B81FF841FD87}" type="slidenum">
              <a:rPr lang="en-US" smtClean="0"/>
              <a:pPr>
                <a:defRPr/>
              </a:pPr>
              <a:t>76</a:t>
            </a:fld>
            <a:endParaRPr lang="en-US" dirty="0"/>
          </a:p>
        </p:txBody>
      </p:sp>
      <p:sp>
        <p:nvSpPr>
          <p:cNvPr id="4" name="Text Placeholder 3"/>
          <p:cNvSpPr>
            <a:spLocks noGrp="1"/>
          </p:cNvSpPr>
          <p:nvPr>
            <p:ph type="body" sz="quarter" idx="19"/>
          </p:nvPr>
        </p:nvSpPr>
        <p:spPr>
          <a:xfrm>
            <a:off x="1898542" y="9031873"/>
            <a:ext cx="4454490" cy="310898"/>
          </a:xfrm>
        </p:spPr>
        <p:txBody>
          <a:bodyPr/>
          <a:lstStyle/>
          <a:p>
            <a:r>
              <a:rPr lang="en-US" dirty="0" smtClean="0"/>
              <a:t>This report was prepared in collaboration with </a:t>
            </a:r>
            <a:r>
              <a:rPr lang="en-US" dirty="0" smtClean="0"/>
              <a:t>EY</a:t>
            </a: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bwMode="auto">
          <a:xfrm>
            <a:off x="1084332" y="8375904"/>
            <a:ext cx="767715" cy="904875"/>
          </a:xfrm>
          <a:prstGeom prst="rect">
            <a:avLst/>
          </a:prstGeom>
          <a:noFill/>
          <a:ln>
            <a:noFill/>
          </a:ln>
          <a:effectLst/>
          <a:extLst/>
        </p:spPr>
      </p:pic>
    </p:spTree>
    <p:extLst>
      <p:ext uri="{BB962C8B-B14F-4D97-AF65-F5344CB8AC3E}">
        <p14:creationId xmlns:p14="http://schemas.microsoft.com/office/powerpoint/2010/main" val="306859310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B8325105-167D-4862-BDE6-B81FF841FD87}" type="slidenum">
              <a:rPr lang="en-US" smtClean="0"/>
              <a:pPr>
                <a:defRPr/>
              </a:pPr>
              <a:t>77</a:t>
            </a:fld>
            <a:endParaRPr lang="en-US" dirty="0"/>
          </a:p>
        </p:txBody>
      </p:sp>
      <p:sp>
        <p:nvSpPr>
          <p:cNvPr id="4" name="Text Placeholder 3"/>
          <p:cNvSpPr>
            <a:spLocks noGrp="1"/>
          </p:cNvSpPr>
          <p:nvPr>
            <p:ph type="body" sz="quarter" idx="19"/>
          </p:nvPr>
        </p:nvSpPr>
        <p:spPr>
          <a:xfrm>
            <a:off x="549274" y="7583424"/>
            <a:ext cx="2682468" cy="1614550"/>
          </a:xfrm>
        </p:spPr>
        <p:txBody>
          <a:bodyPr>
            <a:normAutofit/>
          </a:bodyPr>
          <a:lstStyle/>
          <a:p>
            <a:r>
              <a:rPr lang="en-US" dirty="0" smtClean="0"/>
              <a:t>Contact details:</a:t>
            </a:r>
          </a:p>
          <a:p>
            <a:r>
              <a:rPr lang="en-US" dirty="0" smtClean="0"/>
              <a:t>Embassy of India in Portugal</a:t>
            </a:r>
          </a:p>
          <a:p>
            <a:r>
              <a:rPr lang="en-US" b="0" dirty="0" err="1" smtClean="0"/>
              <a:t>Amararam</a:t>
            </a:r>
            <a:r>
              <a:rPr lang="en-US" b="0" dirty="0" smtClean="0"/>
              <a:t> </a:t>
            </a:r>
            <a:r>
              <a:rPr lang="en-US" b="0" dirty="0" err="1" smtClean="0"/>
              <a:t>Gurjar</a:t>
            </a:r>
            <a:endParaRPr lang="en-US" b="0" dirty="0" smtClean="0"/>
          </a:p>
          <a:p>
            <a:r>
              <a:rPr lang="en-US" b="0" dirty="0" smtClean="0"/>
              <a:t>First Secretary</a:t>
            </a:r>
          </a:p>
          <a:p>
            <a:endParaRPr lang="en-US" dirty="0" smtClean="0"/>
          </a:p>
        </p:txBody>
      </p:sp>
      <p:sp>
        <p:nvSpPr>
          <p:cNvPr id="6" name="Text Placeholder 3"/>
          <p:cNvSpPr>
            <a:spLocks noGrp="1"/>
          </p:cNvSpPr>
          <p:nvPr>
            <p:ph type="body" sz="quarter" idx="19"/>
          </p:nvPr>
        </p:nvSpPr>
        <p:spPr>
          <a:xfrm>
            <a:off x="3626258" y="7583424"/>
            <a:ext cx="2680279" cy="1614550"/>
          </a:xfrm>
        </p:spPr>
        <p:txBody>
          <a:bodyPr>
            <a:normAutofit lnSpcReduction="10000"/>
          </a:bodyPr>
          <a:lstStyle/>
          <a:p>
            <a:endParaRPr lang="en-US" dirty="0" smtClean="0"/>
          </a:p>
          <a:p>
            <a:r>
              <a:rPr lang="en-US" dirty="0" smtClean="0"/>
              <a:t>Telephone: + 351-213041095</a:t>
            </a:r>
          </a:p>
          <a:p>
            <a:r>
              <a:rPr lang="en-US" dirty="0" smtClean="0"/>
              <a:t>Direct: +351 213 021 932</a:t>
            </a:r>
          </a:p>
          <a:p>
            <a:r>
              <a:rPr lang="en-US" dirty="0" smtClean="0"/>
              <a:t>Email: </a:t>
            </a:r>
            <a:r>
              <a:rPr lang="en-US" dirty="0" smtClean="0">
                <a:hlinkClick r:id="rId2"/>
              </a:rPr>
              <a:t>Hoc.Lisbon@mea.gov.in</a:t>
            </a:r>
            <a:endParaRPr lang="en-US" dirty="0" smtClean="0"/>
          </a:p>
          <a:p>
            <a:r>
              <a:rPr lang="en-US" dirty="0" smtClean="0"/>
              <a:t>Website: www.eolisbon.in</a:t>
            </a:r>
            <a:endParaRPr lang="en-US" dirty="0"/>
          </a:p>
        </p:txBody>
      </p:sp>
    </p:spTree>
    <p:extLst>
      <p:ext uri="{BB962C8B-B14F-4D97-AF65-F5344CB8AC3E}">
        <p14:creationId xmlns:p14="http://schemas.microsoft.com/office/powerpoint/2010/main" val="23226217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55782" y="502492"/>
            <a:ext cx="5750756" cy="984996"/>
          </a:xfrm>
        </p:spPr>
        <p:txBody>
          <a:bodyPr anchor="t">
            <a:noAutofit/>
          </a:bodyPr>
          <a:lstStyle/>
          <a:p>
            <a:r>
              <a:rPr lang="en-US" sz="2200" dirty="0">
                <a:latin typeface="Arial" panose="020B0604020202020204" pitchFamily="34" charset="0"/>
                <a:cs typeface="Arial" panose="020B0604020202020204" pitchFamily="34" charset="0"/>
              </a:rPr>
              <a:t>Geographic and demographic analysis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Portugal infrastructure network</a:t>
            </a:r>
            <a:endParaRPr lang="pt-PT" sz="2200" dirty="0">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9275" y="1868695"/>
            <a:ext cx="2808288" cy="753882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a:latin typeface="Arial" panose="020B0604020202020204" pitchFamily="34" charset="0"/>
                <a:cs typeface="Arial" panose="020B0604020202020204" pitchFamily="34" charset="0"/>
              </a:rPr>
              <a:t>International accessibility</a:t>
            </a:r>
          </a:p>
          <a:p>
            <a:pPr lvl="1" algn="just"/>
            <a:r>
              <a:rPr lang="en-US" kern="0" dirty="0">
                <a:latin typeface="Arial" panose="020B0604020202020204" pitchFamily="34" charset="0"/>
                <a:cs typeface="Arial" panose="020B0604020202020204" pitchFamily="34" charset="0"/>
              </a:rPr>
              <a:t>Portugal </a:t>
            </a:r>
            <a:r>
              <a:rPr lang="en-US" kern="0" dirty="0" smtClean="0">
                <a:latin typeface="Arial" panose="020B0604020202020204" pitchFamily="34" charset="0"/>
                <a:cs typeface="Arial" panose="020B0604020202020204" pitchFamily="34" charset="0"/>
              </a:rPr>
              <a:t>has </a:t>
            </a:r>
            <a:r>
              <a:rPr lang="en-US" kern="0" dirty="0">
                <a:latin typeface="Arial" panose="020B0604020202020204" pitchFamily="34" charset="0"/>
                <a:cs typeface="Arial" panose="020B0604020202020204" pitchFamily="34" charset="0"/>
              </a:rPr>
              <a:t>a central </a:t>
            </a:r>
            <a:r>
              <a:rPr lang="en-US" kern="0" dirty="0" smtClean="0">
                <a:latin typeface="Arial" panose="020B0604020202020204" pitchFamily="34" charset="0"/>
                <a:cs typeface="Arial" panose="020B0604020202020204" pitchFamily="34" charset="0"/>
              </a:rPr>
              <a:t>location, is easily </a:t>
            </a:r>
            <a:r>
              <a:rPr lang="en-US" kern="0" dirty="0">
                <a:latin typeface="Arial" panose="020B0604020202020204" pitchFamily="34" charset="0"/>
                <a:cs typeface="Arial" panose="020B0604020202020204" pitchFamily="34" charset="0"/>
              </a:rPr>
              <a:t>reachable by road from European countries (Spain, France or Germany) and </a:t>
            </a:r>
            <a:r>
              <a:rPr lang="en-US" kern="0" dirty="0" smtClean="0">
                <a:latin typeface="Arial" panose="020B0604020202020204" pitchFamily="34" charset="0"/>
                <a:cs typeface="Arial" panose="020B0604020202020204" pitchFamily="34" charset="0"/>
              </a:rPr>
              <a:t>has </a:t>
            </a:r>
            <a:r>
              <a:rPr lang="en-US" kern="0" dirty="0">
                <a:latin typeface="Arial" panose="020B0604020202020204" pitchFamily="34" charset="0"/>
                <a:cs typeface="Arial" panose="020B0604020202020204" pitchFamily="34" charset="0"/>
              </a:rPr>
              <a:t>flight connections </a:t>
            </a:r>
            <a:r>
              <a:rPr lang="en-US" kern="0" dirty="0" smtClean="0">
                <a:latin typeface="Arial" panose="020B0604020202020204" pitchFamily="34" charset="0"/>
                <a:cs typeface="Arial" panose="020B0604020202020204" pitchFamily="34" charset="0"/>
              </a:rPr>
              <a:t>to cities </a:t>
            </a:r>
            <a:r>
              <a:rPr lang="en-US" kern="0" dirty="0">
                <a:latin typeface="Arial" panose="020B0604020202020204" pitchFamily="34" charset="0"/>
                <a:cs typeface="Arial" panose="020B0604020202020204" pitchFamily="34" charset="0"/>
              </a:rPr>
              <a:t>like Madrid or Rabat in one hour</a:t>
            </a:r>
            <a:r>
              <a:rPr lang="en-US" kern="0" dirty="0" smtClean="0">
                <a:solidFill>
                  <a:srgbClr val="00B0F0"/>
                </a:solidFill>
                <a:latin typeface="Arial" panose="020B0604020202020204" pitchFamily="34" charset="0"/>
                <a:cs typeface="Arial" panose="020B0604020202020204" pitchFamily="34" charset="0"/>
              </a:rPr>
              <a:t>.</a:t>
            </a:r>
          </a:p>
          <a:p>
            <a:pPr lvl="1" algn="just"/>
            <a:endParaRPr lang="en-US" kern="0" dirty="0">
              <a:solidFill>
                <a:srgbClr val="00B0F0"/>
              </a:solidFill>
              <a:latin typeface="Arial" panose="020B0604020202020204" pitchFamily="34" charset="0"/>
              <a:cs typeface="Arial" panose="020B0604020202020204" pitchFamily="34" charset="0"/>
            </a:endParaRPr>
          </a:p>
          <a:p>
            <a:pPr lvl="1" algn="just"/>
            <a:endParaRPr lang="en-US" kern="0" dirty="0" smtClean="0">
              <a:solidFill>
                <a:srgbClr val="00B0F0"/>
              </a:solidFill>
              <a:latin typeface="Arial" panose="020B0604020202020204" pitchFamily="34" charset="0"/>
              <a:cs typeface="Arial" panose="020B0604020202020204" pitchFamily="34" charset="0"/>
            </a:endParaRPr>
          </a:p>
          <a:p>
            <a:pPr lvl="1" algn="just"/>
            <a:endParaRPr lang="en-US" kern="0" dirty="0">
              <a:solidFill>
                <a:srgbClr val="00B0F0"/>
              </a:solidFill>
              <a:latin typeface="Arial" panose="020B0604020202020204" pitchFamily="34" charset="0"/>
              <a:cs typeface="Arial" panose="020B0604020202020204" pitchFamily="34" charset="0"/>
            </a:endParaRPr>
          </a:p>
          <a:p>
            <a:pPr lvl="1" algn="just"/>
            <a:endParaRPr lang="en-US" kern="0" dirty="0" smtClean="0">
              <a:solidFill>
                <a:srgbClr val="00B0F0"/>
              </a:solidFill>
              <a:latin typeface="Arial" panose="020B0604020202020204" pitchFamily="34" charset="0"/>
              <a:cs typeface="Arial" panose="020B0604020202020204" pitchFamily="34" charset="0"/>
            </a:endParaRPr>
          </a:p>
          <a:p>
            <a:pPr lvl="1" algn="just"/>
            <a:endParaRPr lang="en-US" kern="0" dirty="0">
              <a:solidFill>
                <a:srgbClr val="00B0F0"/>
              </a:solidFill>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lvl="1" algn="just"/>
            <a:r>
              <a:rPr lang="en-US" sz="1200" b="1" kern="0" dirty="0" smtClean="0">
                <a:latin typeface="Arial" panose="020B0604020202020204" pitchFamily="34" charset="0"/>
                <a:cs typeface="Arial" panose="020B0604020202020204" pitchFamily="34" charset="0"/>
              </a:rPr>
              <a:t>Infrastructure</a:t>
            </a:r>
          </a:p>
          <a:p>
            <a:pPr marL="0" lvl="1" indent="0" algn="just"/>
            <a:r>
              <a:rPr lang="en-US" b="1" kern="0" dirty="0" smtClean="0">
                <a:solidFill>
                  <a:schemeClr val="accent2"/>
                </a:solidFill>
                <a:latin typeface="Arial" panose="020B0604020202020204" pitchFamily="34" charset="0"/>
                <a:cs typeface="Arial" panose="020B0604020202020204" pitchFamily="34" charset="0"/>
              </a:rPr>
              <a:t>Road</a:t>
            </a:r>
            <a:r>
              <a:rPr lang="en-US" b="1" kern="0" dirty="0" smtClean="0">
                <a:latin typeface="Arial" panose="020B0604020202020204" pitchFamily="34" charset="0"/>
                <a:cs typeface="Arial" panose="020B0604020202020204" pitchFamily="34" charset="0"/>
              </a:rPr>
              <a:t> </a:t>
            </a:r>
            <a:r>
              <a:rPr lang="en-US" kern="0" dirty="0" smtClean="0">
                <a:latin typeface="Arial" panose="020B0604020202020204" pitchFamily="34" charset="0"/>
                <a:cs typeface="Arial" panose="020B0604020202020204" pitchFamily="34" charset="0"/>
              </a:rPr>
              <a:t>– Effective access </a:t>
            </a:r>
            <a:r>
              <a:rPr lang="en-US" kern="0" dirty="0">
                <a:latin typeface="Arial" panose="020B0604020202020204" pitchFamily="34" charset="0"/>
                <a:cs typeface="Arial" panose="020B0604020202020204" pitchFamily="34" charset="0"/>
              </a:rPr>
              <a:t>to the EU </a:t>
            </a:r>
            <a:r>
              <a:rPr lang="en-US" kern="0" dirty="0" smtClean="0">
                <a:latin typeface="Arial" panose="020B0604020202020204" pitchFamily="34" charset="0"/>
                <a:cs typeface="Arial" panose="020B0604020202020204" pitchFamily="34" charset="0"/>
              </a:rPr>
              <a:t>countries through Spain due to high quality of roads. Portugal ranks </a:t>
            </a:r>
            <a:r>
              <a:rPr lang="en-US" kern="0" dirty="0">
                <a:latin typeface="Arial" panose="020B0604020202020204" pitchFamily="34" charset="0"/>
                <a:cs typeface="Arial" panose="020B0604020202020204" pitchFamily="34" charset="0"/>
              </a:rPr>
              <a:t>#4 (among 28 EU countries) in the ‘Quality of roads’ category of the ‘Portugal Investment and Infrastructure – European Commission</a:t>
            </a:r>
            <a:r>
              <a:rPr lang="en-US" kern="0" dirty="0" smtClean="0">
                <a:latin typeface="Arial" panose="020B0604020202020204" pitchFamily="34" charset="0"/>
                <a:cs typeface="Arial" panose="020B0604020202020204" pitchFamily="34" charset="0"/>
              </a:rPr>
              <a:t>’ in 2015-2016.</a:t>
            </a:r>
            <a:endParaRPr lang="en-US" kern="0" dirty="0">
              <a:latin typeface="Arial" panose="020B0604020202020204" pitchFamily="34" charset="0"/>
              <a:cs typeface="Arial" panose="020B0604020202020204" pitchFamily="34" charset="0"/>
            </a:endParaRPr>
          </a:p>
          <a:p>
            <a:pPr marL="0" lvl="1" indent="0" algn="just"/>
            <a:r>
              <a:rPr lang="en-US" b="1" kern="0" dirty="0" smtClean="0">
                <a:solidFill>
                  <a:schemeClr val="accent2"/>
                </a:solidFill>
                <a:latin typeface="Arial" panose="020B0604020202020204" pitchFamily="34" charset="0"/>
                <a:cs typeface="Arial" panose="020B0604020202020204" pitchFamily="34" charset="0"/>
              </a:rPr>
              <a:t>Rail</a:t>
            </a:r>
            <a:r>
              <a:rPr lang="en-US" b="1" kern="0" dirty="0" smtClean="0">
                <a:latin typeface="Arial" panose="020B0604020202020204" pitchFamily="34" charset="0"/>
                <a:cs typeface="Arial" panose="020B0604020202020204" pitchFamily="34" charset="0"/>
              </a:rPr>
              <a:t> </a:t>
            </a:r>
            <a:r>
              <a:rPr lang="en-US" kern="0" dirty="0" smtClean="0">
                <a:latin typeface="Arial" panose="020B0604020202020204" pitchFamily="34" charset="0"/>
                <a:cs typeface="Arial" panose="020B0604020202020204" pitchFamily="34" charset="0"/>
              </a:rPr>
              <a:t>– Portugal has 2,544km of rail lines which provides access between North and South locations and also to Spain.</a:t>
            </a:r>
          </a:p>
          <a:p>
            <a:pPr lvl="1" algn="just"/>
            <a:r>
              <a:rPr lang="en-US" b="1" kern="0" dirty="0" smtClean="0">
                <a:solidFill>
                  <a:schemeClr val="accent2"/>
                </a:solidFill>
                <a:latin typeface="Arial" panose="020B0604020202020204" pitchFamily="34" charset="0"/>
                <a:cs typeface="Arial" panose="020B0604020202020204" pitchFamily="34" charset="0"/>
              </a:rPr>
              <a:t>Air</a:t>
            </a:r>
            <a:r>
              <a:rPr lang="en-US" b="1" kern="0" dirty="0" smtClean="0">
                <a:latin typeface="Arial" panose="020B0604020202020204" pitchFamily="34" charset="0"/>
                <a:cs typeface="Arial" panose="020B0604020202020204" pitchFamily="34" charset="0"/>
              </a:rPr>
              <a:t> </a:t>
            </a:r>
            <a:r>
              <a:rPr lang="en-US" kern="0" dirty="0" smtClean="0">
                <a:latin typeface="Arial" panose="020B0604020202020204" pitchFamily="34" charset="0"/>
                <a:cs typeface="Arial" panose="020B0604020202020204" pitchFamily="34" charset="0"/>
              </a:rPr>
              <a:t>– Includes 15 airports, out of which 3 are international airports (Lisbon, </a:t>
            </a:r>
            <a:r>
              <a:rPr lang="en-US" kern="0" dirty="0">
                <a:latin typeface="Arial" panose="020B0604020202020204" pitchFamily="34" charset="0"/>
                <a:cs typeface="Arial" panose="020B0604020202020204" pitchFamily="34" charset="0"/>
              </a:rPr>
              <a:t>P</a:t>
            </a:r>
            <a:r>
              <a:rPr lang="en-US" kern="0" dirty="0" smtClean="0">
                <a:latin typeface="Arial" panose="020B0604020202020204" pitchFamily="34" charset="0"/>
                <a:cs typeface="Arial" panose="020B0604020202020204" pitchFamily="34" charset="0"/>
              </a:rPr>
              <a:t>orto and Faro) with daily flights to and from European cities and African and Brazilian destinations. There are more than 1100 direct flights per week to more than 100 destinations.</a:t>
            </a:r>
          </a:p>
          <a:p>
            <a:pPr lvl="1" algn="just"/>
            <a:r>
              <a:rPr lang="en-US" b="1" kern="0" dirty="0">
                <a:solidFill>
                  <a:schemeClr val="accent2"/>
                </a:solidFill>
                <a:latin typeface="Arial" panose="020B0604020202020204" pitchFamily="34" charset="0"/>
                <a:cs typeface="Arial" panose="020B0604020202020204" pitchFamily="34" charset="0"/>
              </a:rPr>
              <a:t>Maritime</a:t>
            </a:r>
            <a:r>
              <a:rPr lang="en-US" kern="0" dirty="0">
                <a:latin typeface="Arial" panose="020B0604020202020204" pitchFamily="34" charset="0"/>
                <a:cs typeface="Arial" panose="020B0604020202020204" pitchFamily="34" charset="0"/>
              </a:rPr>
              <a:t> – </a:t>
            </a:r>
            <a:r>
              <a:rPr lang="en-US" kern="0" dirty="0" smtClean="0">
                <a:latin typeface="Arial" panose="020B0604020202020204" pitchFamily="34" charset="0"/>
                <a:cs typeface="Arial" panose="020B0604020202020204" pitchFamily="34" charset="0"/>
              </a:rPr>
              <a:t>ports </a:t>
            </a:r>
            <a:r>
              <a:rPr lang="en-US" kern="0" dirty="0">
                <a:latin typeface="Arial" panose="020B0604020202020204" pitchFamily="34" charset="0"/>
                <a:cs typeface="Arial" panose="020B0604020202020204" pitchFamily="34" charset="0"/>
              </a:rPr>
              <a:t>of Sines, </a:t>
            </a:r>
            <a:r>
              <a:rPr lang="en-US" kern="0" dirty="0" err="1">
                <a:latin typeface="Arial" panose="020B0604020202020204" pitchFamily="34" charset="0"/>
                <a:cs typeface="Arial" panose="020B0604020202020204" pitchFamily="34" charset="0"/>
              </a:rPr>
              <a:t>Setúbal</a:t>
            </a:r>
            <a:r>
              <a:rPr lang="en-US" kern="0" dirty="0">
                <a:latin typeface="Arial" panose="020B0604020202020204" pitchFamily="34" charset="0"/>
                <a:cs typeface="Arial" panose="020B0604020202020204" pitchFamily="34" charset="0"/>
              </a:rPr>
              <a:t>, Lisboa, </a:t>
            </a:r>
            <a:r>
              <a:rPr lang="en-US" kern="0" dirty="0" err="1">
                <a:latin typeface="Arial" panose="020B0604020202020204" pitchFamily="34" charset="0"/>
                <a:cs typeface="Arial" panose="020B0604020202020204" pitchFamily="34" charset="0"/>
              </a:rPr>
              <a:t>Aveiro</a:t>
            </a:r>
            <a:r>
              <a:rPr lang="en-US" kern="0" dirty="0">
                <a:latin typeface="Arial" panose="020B0604020202020204" pitchFamily="34" charset="0"/>
                <a:cs typeface="Arial" panose="020B0604020202020204" pitchFamily="34" charset="0"/>
              </a:rPr>
              <a:t>, </a:t>
            </a:r>
            <a:r>
              <a:rPr lang="en-US" kern="0" dirty="0" err="1">
                <a:latin typeface="Arial" panose="020B0604020202020204" pitchFamily="34" charset="0"/>
                <a:cs typeface="Arial" panose="020B0604020202020204" pitchFamily="34" charset="0"/>
              </a:rPr>
              <a:t>Figueira</a:t>
            </a:r>
            <a:r>
              <a:rPr lang="en-US" kern="0" dirty="0">
                <a:latin typeface="Arial" panose="020B0604020202020204" pitchFamily="34" charset="0"/>
                <a:cs typeface="Arial" panose="020B0604020202020204" pitchFamily="34" charset="0"/>
              </a:rPr>
              <a:t> da </a:t>
            </a:r>
            <a:r>
              <a:rPr lang="en-US" kern="0" dirty="0" err="1">
                <a:latin typeface="Arial" panose="020B0604020202020204" pitchFamily="34" charset="0"/>
                <a:cs typeface="Arial" panose="020B0604020202020204" pitchFamily="34" charset="0"/>
              </a:rPr>
              <a:t>Foz</a:t>
            </a:r>
            <a:r>
              <a:rPr lang="en-US" kern="0" dirty="0">
                <a:latin typeface="Arial" panose="020B0604020202020204" pitchFamily="34" charset="0"/>
                <a:cs typeface="Arial" panose="020B0604020202020204" pitchFamily="34" charset="0"/>
              </a:rPr>
              <a:t>, </a:t>
            </a:r>
            <a:r>
              <a:rPr lang="en-US" kern="0" dirty="0" err="1">
                <a:latin typeface="Arial" panose="020B0604020202020204" pitchFamily="34" charset="0"/>
                <a:cs typeface="Arial" panose="020B0604020202020204" pitchFamily="34" charset="0"/>
              </a:rPr>
              <a:t>Leixões</a:t>
            </a:r>
            <a:r>
              <a:rPr lang="en-US" kern="0" dirty="0">
                <a:latin typeface="Arial" panose="020B0604020202020204" pitchFamily="34" charset="0"/>
                <a:cs typeface="Arial" panose="020B0604020202020204" pitchFamily="34" charset="0"/>
              </a:rPr>
              <a:t> </a:t>
            </a:r>
            <a:r>
              <a:rPr lang="en-US" kern="0" dirty="0" smtClean="0">
                <a:latin typeface="Arial" panose="020B0604020202020204" pitchFamily="34" charset="0"/>
                <a:cs typeface="Arial" panose="020B0604020202020204" pitchFamily="34" charset="0"/>
              </a:rPr>
              <a:t>and </a:t>
            </a:r>
            <a:r>
              <a:rPr lang="en-US" kern="0" dirty="0">
                <a:latin typeface="Arial" panose="020B0604020202020204" pitchFamily="34" charset="0"/>
                <a:cs typeface="Arial" panose="020B0604020202020204" pitchFamily="34" charset="0"/>
              </a:rPr>
              <a:t>Viana do Castelo provide connections to the main maritime routes. Considered the </a:t>
            </a:r>
            <a:r>
              <a:rPr lang="en-US" kern="0" dirty="0" smtClean="0">
                <a:latin typeface="Arial" panose="020B0604020202020204" pitchFamily="34" charset="0"/>
                <a:cs typeface="Arial" panose="020B0604020202020204" pitchFamily="34" charset="0"/>
              </a:rPr>
              <a:t>25th </a:t>
            </a:r>
            <a:r>
              <a:rPr lang="en-US" kern="0" dirty="0">
                <a:latin typeface="Arial" panose="020B0604020202020204" pitchFamily="34" charset="0"/>
                <a:cs typeface="Arial" panose="020B0604020202020204" pitchFamily="34" charset="0"/>
              </a:rPr>
              <a:t>best in the world by Word Economic Forum.</a:t>
            </a:r>
          </a:p>
          <a:p>
            <a:pPr algn="just"/>
            <a:endParaRPr lang="en-US" kern="0" dirty="0">
              <a:latin typeface="Arial" panose="020B0604020202020204" pitchFamily="34" charset="0"/>
              <a:cs typeface="Arial" panose="020B0604020202020204" pitchFamily="34" charset="0"/>
            </a:endParaRPr>
          </a:p>
        </p:txBody>
      </p:sp>
      <p:sp>
        <p:nvSpPr>
          <p:cNvPr id="13" name="Text Placeholder 7"/>
          <p:cNvSpPr txBox="1">
            <a:spLocks/>
          </p:cNvSpPr>
          <p:nvPr/>
        </p:nvSpPr>
        <p:spPr>
          <a:xfrm>
            <a:off x="3500437" y="1868694"/>
            <a:ext cx="2808287" cy="753882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45035" y="2112245"/>
            <a:ext cx="2606165" cy="1"/>
          </a:xfrm>
          <a:prstGeom prst="line">
            <a:avLst/>
          </a:prstGeom>
          <a:ln/>
          <a:extLst/>
        </p:spPr>
        <p:style>
          <a:lnRef idx="1">
            <a:schemeClr val="dk1"/>
          </a:lnRef>
          <a:fillRef idx="0">
            <a:schemeClr val="dk1"/>
          </a:fillRef>
          <a:effectRef idx="0">
            <a:schemeClr val="dk1"/>
          </a:effectRef>
          <a:fontRef idx="minor">
            <a:schemeClr val="tx1"/>
          </a:fontRef>
        </p:style>
      </p:cxnSp>
      <p:grpSp>
        <p:nvGrpSpPr>
          <p:cNvPr id="25" name="Group 434"/>
          <p:cNvGrpSpPr/>
          <p:nvPr/>
        </p:nvGrpSpPr>
        <p:grpSpPr bwMode="gray">
          <a:xfrm>
            <a:off x="3677411" y="2343174"/>
            <a:ext cx="2524684" cy="2729014"/>
            <a:chOff x="427650" y="1323826"/>
            <a:chExt cx="2854002" cy="2938075"/>
          </a:xfrm>
          <a:solidFill>
            <a:schemeClr val="accent4"/>
          </a:solidFill>
        </p:grpSpPr>
        <p:sp>
          <p:nvSpPr>
            <p:cNvPr id="26" name="Freeform 60"/>
            <p:cNvSpPr>
              <a:spLocks/>
            </p:cNvSpPr>
            <p:nvPr/>
          </p:nvSpPr>
          <p:spPr bwMode="gray">
            <a:xfrm>
              <a:off x="1998563" y="3642323"/>
              <a:ext cx="114372" cy="123461"/>
            </a:xfrm>
            <a:custGeom>
              <a:avLst/>
              <a:gdLst/>
              <a:ahLst/>
              <a:cxnLst>
                <a:cxn ang="0">
                  <a:pos x="236" y="428"/>
                </a:cxn>
                <a:cxn ang="0">
                  <a:pos x="212" y="333"/>
                </a:cxn>
                <a:cxn ang="0">
                  <a:pos x="189" y="299"/>
                </a:cxn>
                <a:cxn ang="0">
                  <a:pos x="213" y="287"/>
                </a:cxn>
                <a:cxn ang="0">
                  <a:pos x="236" y="252"/>
                </a:cxn>
                <a:cxn ang="0">
                  <a:pos x="248" y="215"/>
                </a:cxn>
                <a:cxn ang="0">
                  <a:pos x="285" y="228"/>
                </a:cxn>
                <a:cxn ang="0">
                  <a:pos x="311" y="263"/>
                </a:cxn>
                <a:cxn ang="0">
                  <a:pos x="371" y="228"/>
                </a:cxn>
                <a:cxn ang="0">
                  <a:pos x="347" y="195"/>
                </a:cxn>
                <a:cxn ang="0">
                  <a:pos x="395" y="191"/>
                </a:cxn>
                <a:cxn ang="0">
                  <a:pos x="417" y="140"/>
                </a:cxn>
                <a:cxn ang="0">
                  <a:pos x="335" y="114"/>
                </a:cxn>
                <a:cxn ang="0">
                  <a:pos x="299" y="101"/>
                </a:cxn>
                <a:cxn ang="0">
                  <a:pos x="279" y="77"/>
                </a:cxn>
                <a:cxn ang="0">
                  <a:pos x="234" y="63"/>
                </a:cxn>
                <a:cxn ang="0">
                  <a:pos x="203" y="24"/>
                </a:cxn>
                <a:cxn ang="0">
                  <a:pos x="156" y="15"/>
                </a:cxn>
                <a:cxn ang="0">
                  <a:pos x="129" y="0"/>
                </a:cxn>
                <a:cxn ang="0">
                  <a:pos x="111" y="12"/>
                </a:cxn>
                <a:cxn ang="0">
                  <a:pos x="140" y="60"/>
                </a:cxn>
                <a:cxn ang="0">
                  <a:pos x="89" y="47"/>
                </a:cxn>
                <a:cxn ang="0">
                  <a:pos x="63" y="60"/>
                </a:cxn>
                <a:cxn ang="0">
                  <a:pos x="53" y="83"/>
                </a:cxn>
                <a:cxn ang="0">
                  <a:pos x="36" y="111"/>
                </a:cxn>
                <a:cxn ang="0">
                  <a:pos x="15" y="120"/>
                </a:cxn>
                <a:cxn ang="0">
                  <a:pos x="2" y="138"/>
                </a:cxn>
                <a:cxn ang="0">
                  <a:pos x="23" y="197"/>
                </a:cxn>
                <a:cxn ang="0">
                  <a:pos x="38" y="254"/>
                </a:cxn>
                <a:cxn ang="0">
                  <a:pos x="63" y="291"/>
                </a:cxn>
                <a:cxn ang="0">
                  <a:pos x="77" y="273"/>
                </a:cxn>
                <a:cxn ang="0">
                  <a:pos x="90" y="332"/>
                </a:cxn>
                <a:cxn ang="0">
                  <a:pos x="137" y="371"/>
                </a:cxn>
                <a:cxn ang="0">
                  <a:pos x="215" y="452"/>
                </a:cxn>
              </a:cxnLst>
              <a:rect l="0" t="0" r="r" b="b"/>
              <a:pathLst>
                <a:path w="417" h="452">
                  <a:moveTo>
                    <a:pt x="215" y="452"/>
                  </a:moveTo>
                  <a:lnTo>
                    <a:pt x="236" y="428"/>
                  </a:lnTo>
                  <a:lnTo>
                    <a:pt x="237" y="381"/>
                  </a:lnTo>
                  <a:lnTo>
                    <a:pt x="212" y="333"/>
                  </a:lnTo>
                  <a:lnTo>
                    <a:pt x="200" y="321"/>
                  </a:lnTo>
                  <a:lnTo>
                    <a:pt x="189" y="299"/>
                  </a:lnTo>
                  <a:lnTo>
                    <a:pt x="201" y="285"/>
                  </a:lnTo>
                  <a:lnTo>
                    <a:pt x="213" y="287"/>
                  </a:lnTo>
                  <a:lnTo>
                    <a:pt x="213" y="263"/>
                  </a:lnTo>
                  <a:lnTo>
                    <a:pt x="236" y="252"/>
                  </a:lnTo>
                  <a:lnTo>
                    <a:pt x="249" y="227"/>
                  </a:lnTo>
                  <a:lnTo>
                    <a:pt x="248" y="215"/>
                  </a:lnTo>
                  <a:lnTo>
                    <a:pt x="273" y="215"/>
                  </a:lnTo>
                  <a:lnTo>
                    <a:pt x="285" y="228"/>
                  </a:lnTo>
                  <a:lnTo>
                    <a:pt x="285" y="263"/>
                  </a:lnTo>
                  <a:lnTo>
                    <a:pt x="311" y="263"/>
                  </a:lnTo>
                  <a:lnTo>
                    <a:pt x="362" y="240"/>
                  </a:lnTo>
                  <a:lnTo>
                    <a:pt x="371" y="228"/>
                  </a:lnTo>
                  <a:lnTo>
                    <a:pt x="356" y="204"/>
                  </a:lnTo>
                  <a:lnTo>
                    <a:pt x="347" y="195"/>
                  </a:lnTo>
                  <a:lnTo>
                    <a:pt x="359" y="183"/>
                  </a:lnTo>
                  <a:lnTo>
                    <a:pt x="395" y="191"/>
                  </a:lnTo>
                  <a:lnTo>
                    <a:pt x="410" y="168"/>
                  </a:lnTo>
                  <a:lnTo>
                    <a:pt x="417" y="140"/>
                  </a:lnTo>
                  <a:lnTo>
                    <a:pt x="384" y="129"/>
                  </a:lnTo>
                  <a:lnTo>
                    <a:pt x="335" y="114"/>
                  </a:lnTo>
                  <a:lnTo>
                    <a:pt x="329" y="96"/>
                  </a:lnTo>
                  <a:lnTo>
                    <a:pt x="299" y="101"/>
                  </a:lnTo>
                  <a:lnTo>
                    <a:pt x="282" y="93"/>
                  </a:lnTo>
                  <a:lnTo>
                    <a:pt x="279" y="77"/>
                  </a:lnTo>
                  <a:lnTo>
                    <a:pt x="255" y="78"/>
                  </a:lnTo>
                  <a:lnTo>
                    <a:pt x="234" y="63"/>
                  </a:lnTo>
                  <a:lnTo>
                    <a:pt x="224" y="39"/>
                  </a:lnTo>
                  <a:lnTo>
                    <a:pt x="203" y="24"/>
                  </a:lnTo>
                  <a:lnTo>
                    <a:pt x="177" y="20"/>
                  </a:lnTo>
                  <a:lnTo>
                    <a:pt x="156" y="15"/>
                  </a:lnTo>
                  <a:lnTo>
                    <a:pt x="137" y="11"/>
                  </a:lnTo>
                  <a:lnTo>
                    <a:pt x="129" y="0"/>
                  </a:lnTo>
                  <a:lnTo>
                    <a:pt x="111" y="0"/>
                  </a:lnTo>
                  <a:lnTo>
                    <a:pt x="111" y="12"/>
                  </a:lnTo>
                  <a:lnTo>
                    <a:pt x="138" y="35"/>
                  </a:lnTo>
                  <a:lnTo>
                    <a:pt x="140" y="60"/>
                  </a:lnTo>
                  <a:lnTo>
                    <a:pt x="125" y="72"/>
                  </a:lnTo>
                  <a:lnTo>
                    <a:pt x="89" y="47"/>
                  </a:lnTo>
                  <a:lnTo>
                    <a:pt x="72" y="45"/>
                  </a:lnTo>
                  <a:lnTo>
                    <a:pt x="63" y="60"/>
                  </a:lnTo>
                  <a:lnTo>
                    <a:pt x="38" y="60"/>
                  </a:lnTo>
                  <a:lnTo>
                    <a:pt x="53" y="83"/>
                  </a:lnTo>
                  <a:lnTo>
                    <a:pt x="36" y="95"/>
                  </a:lnTo>
                  <a:lnTo>
                    <a:pt x="36" y="111"/>
                  </a:lnTo>
                  <a:lnTo>
                    <a:pt x="27" y="122"/>
                  </a:lnTo>
                  <a:lnTo>
                    <a:pt x="15" y="120"/>
                  </a:lnTo>
                  <a:lnTo>
                    <a:pt x="14" y="132"/>
                  </a:lnTo>
                  <a:lnTo>
                    <a:pt x="2" y="138"/>
                  </a:lnTo>
                  <a:lnTo>
                    <a:pt x="0" y="167"/>
                  </a:lnTo>
                  <a:lnTo>
                    <a:pt x="23" y="197"/>
                  </a:lnTo>
                  <a:lnTo>
                    <a:pt x="39" y="234"/>
                  </a:lnTo>
                  <a:lnTo>
                    <a:pt x="38" y="254"/>
                  </a:lnTo>
                  <a:lnTo>
                    <a:pt x="54" y="255"/>
                  </a:lnTo>
                  <a:lnTo>
                    <a:pt x="63" y="291"/>
                  </a:lnTo>
                  <a:lnTo>
                    <a:pt x="77" y="290"/>
                  </a:lnTo>
                  <a:lnTo>
                    <a:pt x="77" y="273"/>
                  </a:lnTo>
                  <a:lnTo>
                    <a:pt x="90" y="273"/>
                  </a:lnTo>
                  <a:lnTo>
                    <a:pt x="90" y="332"/>
                  </a:lnTo>
                  <a:lnTo>
                    <a:pt x="110" y="332"/>
                  </a:lnTo>
                  <a:lnTo>
                    <a:pt x="137" y="371"/>
                  </a:lnTo>
                  <a:lnTo>
                    <a:pt x="186" y="414"/>
                  </a:lnTo>
                  <a:lnTo>
                    <a:pt x="215" y="452"/>
                  </a:lnTo>
                  <a:close/>
                </a:path>
              </a:pathLst>
            </a:custGeom>
            <a:solidFill>
              <a:schemeClr val="bg1">
                <a:lumMod val="50000"/>
              </a:schemeClr>
            </a:solidFill>
            <a:ln w="3175" cap="flat" cmpd="sng">
              <a:solidFill>
                <a:schemeClr val="tx2"/>
              </a:solidFill>
              <a:prstDash val="solid"/>
              <a:round/>
              <a:headEnd/>
              <a:tailEnd/>
            </a:ln>
            <a:effectLst/>
          </p:spPr>
          <p:txBody>
            <a:bodyPr wrap="none" lIns="54000" tIns="54000" rIns="54000" bIns="54000" anchor="ctr"/>
            <a:lstStyle/>
            <a:p>
              <a:pPr algn="ctr"/>
              <a:endParaRPr lang="en-GB" dirty="0">
                <a:latin typeface="+mn-lt"/>
              </a:endParaRPr>
            </a:p>
          </p:txBody>
        </p:sp>
        <p:sp>
          <p:nvSpPr>
            <p:cNvPr id="27" name="Freeform 62"/>
            <p:cNvSpPr>
              <a:spLocks noChangeAspect="1"/>
            </p:cNvSpPr>
            <p:nvPr/>
          </p:nvSpPr>
          <p:spPr bwMode="gray">
            <a:xfrm>
              <a:off x="2031169" y="3452640"/>
              <a:ext cx="239901" cy="315623"/>
            </a:xfrm>
            <a:custGeom>
              <a:avLst/>
              <a:gdLst/>
              <a:ahLst/>
              <a:cxnLst>
                <a:cxn ang="0">
                  <a:pos x="221" y="810"/>
                </a:cxn>
                <a:cxn ang="0">
                  <a:pos x="262" y="921"/>
                </a:cxn>
                <a:cxn ang="0">
                  <a:pos x="299" y="980"/>
                </a:cxn>
                <a:cxn ang="0">
                  <a:pos x="372" y="1061"/>
                </a:cxn>
                <a:cxn ang="0">
                  <a:pos x="387" y="1145"/>
                </a:cxn>
                <a:cxn ang="0">
                  <a:pos x="435" y="1110"/>
                </a:cxn>
                <a:cxn ang="0">
                  <a:pos x="471" y="1037"/>
                </a:cxn>
                <a:cxn ang="0">
                  <a:pos x="508" y="1051"/>
                </a:cxn>
                <a:cxn ang="0">
                  <a:pos x="545" y="1015"/>
                </a:cxn>
                <a:cxn ang="0">
                  <a:pos x="644" y="1015"/>
                </a:cxn>
                <a:cxn ang="0">
                  <a:pos x="696" y="1015"/>
                </a:cxn>
                <a:cxn ang="0">
                  <a:pos x="770" y="966"/>
                </a:cxn>
                <a:cxn ang="0">
                  <a:pos x="744" y="931"/>
                </a:cxn>
                <a:cxn ang="0">
                  <a:pos x="744" y="885"/>
                </a:cxn>
                <a:cxn ang="0">
                  <a:pos x="795" y="885"/>
                </a:cxn>
                <a:cxn ang="0">
                  <a:pos x="854" y="850"/>
                </a:cxn>
                <a:cxn ang="0">
                  <a:pos x="880" y="815"/>
                </a:cxn>
                <a:cxn ang="0">
                  <a:pos x="832" y="791"/>
                </a:cxn>
                <a:cxn ang="0">
                  <a:pos x="795" y="755"/>
                </a:cxn>
                <a:cxn ang="0">
                  <a:pos x="755" y="731"/>
                </a:cxn>
                <a:cxn ang="0">
                  <a:pos x="733" y="685"/>
                </a:cxn>
                <a:cxn ang="0">
                  <a:pos x="733" y="615"/>
                </a:cxn>
                <a:cxn ang="0">
                  <a:pos x="755" y="576"/>
                </a:cxn>
                <a:cxn ang="0">
                  <a:pos x="795" y="520"/>
                </a:cxn>
                <a:cxn ang="0">
                  <a:pos x="733" y="495"/>
                </a:cxn>
                <a:cxn ang="0">
                  <a:pos x="755" y="460"/>
                </a:cxn>
                <a:cxn ang="0">
                  <a:pos x="707" y="401"/>
                </a:cxn>
                <a:cxn ang="0">
                  <a:pos x="659" y="471"/>
                </a:cxn>
                <a:cxn ang="0">
                  <a:pos x="633" y="436"/>
                </a:cxn>
                <a:cxn ang="0">
                  <a:pos x="560" y="401"/>
                </a:cxn>
                <a:cxn ang="0">
                  <a:pos x="560" y="355"/>
                </a:cxn>
                <a:cxn ang="0">
                  <a:pos x="560" y="316"/>
                </a:cxn>
                <a:cxn ang="0">
                  <a:pos x="523" y="271"/>
                </a:cxn>
                <a:cxn ang="0">
                  <a:pos x="435" y="190"/>
                </a:cxn>
                <a:cxn ang="0">
                  <a:pos x="398" y="95"/>
                </a:cxn>
                <a:cxn ang="0">
                  <a:pos x="361" y="70"/>
                </a:cxn>
                <a:cxn ang="0">
                  <a:pos x="287" y="0"/>
                </a:cxn>
                <a:cxn ang="0">
                  <a:pos x="188" y="11"/>
                </a:cxn>
                <a:cxn ang="0">
                  <a:pos x="137" y="46"/>
                </a:cxn>
                <a:cxn ang="0">
                  <a:pos x="78" y="81"/>
                </a:cxn>
                <a:cxn ang="0">
                  <a:pos x="0" y="130"/>
                </a:cxn>
                <a:cxn ang="0">
                  <a:pos x="15" y="165"/>
                </a:cxn>
                <a:cxn ang="0">
                  <a:pos x="41" y="190"/>
                </a:cxn>
                <a:cxn ang="0">
                  <a:pos x="41" y="211"/>
                </a:cxn>
                <a:cxn ang="0">
                  <a:pos x="41" y="225"/>
                </a:cxn>
                <a:cxn ang="0">
                  <a:pos x="89" y="260"/>
                </a:cxn>
                <a:cxn ang="0">
                  <a:pos x="114" y="260"/>
                </a:cxn>
                <a:cxn ang="0">
                  <a:pos x="63" y="271"/>
                </a:cxn>
                <a:cxn ang="0">
                  <a:pos x="63" y="306"/>
                </a:cxn>
                <a:cxn ang="0">
                  <a:pos x="89" y="341"/>
                </a:cxn>
                <a:cxn ang="0">
                  <a:pos x="114" y="355"/>
                </a:cxn>
                <a:cxn ang="0">
                  <a:pos x="100" y="425"/>
                </a:cxn>
                <a:cxn ang="0">
                  <a:pos x="100" y="485"/>
                </a:cxn>
                <a:cxn ang="0">
                  <a:pos x="126" y="531"/>
                </a:cxn>
                <a:cxn ang="0">
                  <a:pos x="100" y="576"/>
                </a:cxn>
                <a:cxn ang="0">
                  <a:pos x="52" y="566"/>
                </a:cxn>
                <a:cxn ang="0">
                  <a:pos x="100" y="625"/>
                </a:cxn>
                <a:cxn ang="0">
                  <a:pos x="137" y="661"/>
                </a:cxn>
                <a:cxn ang="0">
                  <a:pos x="63" y="661"/>
                </a:cxn>
                <a:cxn ang="0">
                  <a:pos x="26" y="706"/>
                </a:cxn>
              </a:cxnLst>
              <a:rect l="0" t="0" r="r" b="b"/>
              <a:pathLst>
                <a:path w="880" h="1156">
                  <a:moveTo>
                    <a:pt x="124" y="762"/>
                  </a:moveTo>
                  <a:lnTo>
                    <a:pt x="146" y="774"/>
                  </a:lnTo>
                  <a:lnTo>
                    <a:pt x="170" y="772"/>
                  </a:lnTo>
                  <a:lnTo>
                    <a:pt x="170" y="790"/>
                  </a:lnTo>
                  <a:lnTo>
                    <a:pt x="188" y="796"/>
                  </a:lnTo>
                  <a:lnTo>
                    <a:pt x="218" y="789"/>
                  </a:lnTo>
                  <a:lnTo>
                    <a:pt x="221" y="810"/>
                  </a:lnTo>
                  <a:lnTo>
                    <a:pt x="304" y="834"/>
                  </a:lnTo>
                  <a:lnTo>
                    <a:pt x="299" y="864"/>
                  </a:lnTo>
                  <a:lnTo>
                    <a:pt x="278" y="885"/>
                  </a:lnTo>
                  <a:lnTo>
                    <a:pt x="247" y="877"/>
                  </a:lnTo>
                  <a:lnTo>
                    <a:pt x="235" y="894"/>
                  </a:lnTo>
                  <a:lnTo>
                    <a:pt x="242" y="901"/>
                  </a:lnTo>
                  <a:lnTo>
                    <a:pt x="262" y="921"/>
                  </a:lnTo>
                  <a:lnTo>
                    <a:pt x="262" y="921"/>
                  </a:lnTo>
                  <a:lnTo>
                    <a:pt x="273" y="921"/>
                  </a:lnTo>
                  <a:lnTo>
                    <a:pt x="273" y="931"/>
                  </a:lnTo>
                  <a:lnTo>
                    <a:pt x="287" y="956"/>
                  </a:lnTo>
                  <a:lnTo>
                    <a:pt x="287" y="956"/>
                  </a:lnTo>
                  <a:lnTo>
                    <a:pt x="299" y="980"/>
                  </a:lnTo>
                  <a:lnTo>
                    <a:pt x="299" y="980"/>
                  </a:lnTo>
                  <a:lnTo>
                    <a:pt x="324" y="1001"/>
                  </a:lnTo>
                  <a:lnTo>
                    <a:pt x="324" y="1001"/>
                  </a:lnTo>
                  <a:lnTo>
                    <a:pt x="350" y="1015"/>
                  </a:lnTo>
                  <a:lnTo>
                    <a:pt x="350" y="1015"/>
                  </a:lnTo>
                  <a:lnTo>
                    <a:pt x="361" y="1026"/>
                  </a:lnTo>
                  <a:lnTo>
                    <a:pt x="361" y="1026"/>
                  </a:lnTo>
                  <a:lnTo>
                    <a:pt x="372" y="1061"/>
                  </a:lnTo>
                  <a:lnTo>
                    <a:pt x="372" y="1061"/>
                  </a:lnTo>
                  <a:lnTo>
                    <a:pt x="398" y="1086"/>
                  </a:lnTo>
                  <a:lnTo>
                    <a:pt x="398" y="1086"/>
                  </a:lnTo>
                  <a:lnTo>
                    <a:pt x="398" y="1096"/>
                  </a:lnTo>
                  <a:lnTo>
                    <a:pt x="387" y="1110"/>
                  </a:lnTo>
                  <a:lnTo>
                    <a:pt x="387" y="1110"/>
                  </a:lnTo>
                  <a:lnTo>
                    <a:pt x="387" y="1145"/>
                  </a:lnTo>
                  <a:lnTo>
                    <a:pt x="387" y="1145"/>
                  </a:lnTo>
                  <a:lnTo>
                    <a:pt x="398" y="1156"/>
                  </a:lnTo>
                  <a:lnTo>
                    <a:pt x="424" y="1145"/>
                  </a:lnTo>
                  <a:lnTo>
                    <a:pt x="424" y="1145"/>
                  </a:lnTo>
                  <a:lnTo>
                    <a:pt x="435" y="1131"/>
                  </a:lnTo>
                  <a:lnTo>
                    <a:pt x="435" y="1110"/>
                  </a:lnTo>
                  <a:lnTo>
                    <a:pt x="435" y="1110"/>
                  </a:lnTo>
                  <a:lnTo>
                    <a:pt x="446" y="1086"/>
                  </a:lnTo>
                  <a:lnTo>
                    <a:pt x="446" y="1086"/>
                  </a:lnTo>
                  <a:lnTo>
                    <a:pt x="460" y="1061"/>
                  </a:lnTo>
                  <a:lnTo>
                    <a:pt x="460" y="1061"/>
                  </a:lnTo>
                  <a:lnTo>
                    <a:pt x="460" y="1051"/>
                  </a:lnTo>
                  <a:lnTo>
                    <a:pt x="460" y="1051"/>
                  </a:lnTo>
                  <a:lnTo>
                    <a:pt x="471" y="1037"/>
                  </a:lnTo>
                  <a:lnTo>
                    <a:pt x="471" y="1037"/>
                  </a:lnTo>
                  <a:lnTo>
                    <a:pt x="486" y="1037"/>
                  </a:lnTo>
                  <a:lnTo>
                    <a:pt x="486" y="1037"/>
                  </a:lnTo>
                  <a:lnTo>
                    <a:pt x="497" y="1037"/>
                  </a:lnTo>
                  <a:lnTo>
                    <a:pt x="497" y="1051"/>
                  </a:lnTo>
                  <a:lnTo>
                    <a:pt x="497" y="1051"/>
                  </a:lnTo>
                  <a:lnTo>
                    <a:pt x="508" y="1051"/>
                  </a:lnTo>
                  <a:lnTo>
                    <a:pt x="508" y="1051"/>
                  </a:lnTo>
                  <a:lnTo>
                    <a:pt x="523" y="1051"/>
                  </a:lnTo>
                  <a:lnTo>
                    <a:pt x="523" y="1051"/>
                  </a:lnTo>
                  <a:lnTo>
                    <a:pt x="534" y="1026"/>
                  </a:lnTo>
                  <a:lnTo>
                    <a:pt x="534" y="1026"/>
                  </a:lnTo>
                  <a:lnTo>
                    <a:pt x="545" y="1015"/>
                  </a:lnTo>
                  <a:lnTo>
                    <a:pt x="545" y="1015"/>
                  </a:lnTo>
                  <a:lnTo>
                    <a:pt x="571" y="1026"/>
                  </a:lnTo>
                  <a:lnTo>
                    <a:pt x="571" y="1026"/>
                  </a:lnTo>
                  <a:lnTo>
                    <a:pt x="597" y="1026"/>
                  </a:lnTo>
                  <a:lnTo>
                    <a:pt x="597" y="1026"/>
                  </a:lnTo>
                  <a:lnTo>
                    <a:pt x="633" y="1026"/>
                  </a:lnTo>
                  <a:lnTo>
                    <a:pt x="633" y="1026"/>
                  </a:lnTo>
                  <a:lnTo>
                    <a:pt x="644" y="1015"/>
                  </a:lnTo>
                  <a:lnTo>
                    <a:pt x="644" y="1015"/>
                  </a:lnTo>
                  <a:lnTo>
                    <a:pt x="659" y="1001"/>
                  </a:lnTo>
                  <a:lnTo>
                    <a:pt x="659" y="1001"/>
                  </a:lnTo>
                  <a:lnTo>
                    <a:pt x="670" y="1001"/>
                  </a:lnTo>
                  <a:lnTo>
                    <a:pt x="670" y="1001"/>
                  </a:lnTo>
                  <a:lnTo>
                    <a:pt x="696" y="1015"/>
                  </a:lnTo>
                  <a:lnTo>
                    <a:pt x="696" y="1015"/>
                  </a:lnTo>
                  <a:lnTo>
                    <a:pt x="718" y="1001"/>
                  </a:lnTo>
                  <a:lnTo>
                    <a:pt x="718" y="1001"/>
                  </a:lnTo>
                  <a:lnTo>
                    <a:pt x="755" y="1001"/>
                  </a:lnTo>
                  <a:lnTo>
                    <a:pt x="755" y="1001"/>
                  </a:lnTo>
                  <a:lnTo>
                    <a:pt x="770" y="980"/>
                  </a:lnTo>
                  <a:lnTo>
                    <a:pt x="770" y="980"/>
                  </a:lnTo>
                  <a:lnTo>
                    <a:pt x="770" y="966"/>
                  </a:lnTo>
                  <a:lnTo>
                    <a:pt x="770" y="966"/>
                  </a:lnTo>
                  <a:lnTo>
                    <a:pt x="770" y="956"/>
                  </a:lnTo>
                  <a:lnTo>
                    <a:pt x="770" y="956"/>
                  </a:lnTo>
                  <a:lnTo>
                    <a:pt x="755" y="945"/>
                  </a:lnTo>
                  <a:lnTo>
                    <a:pt x="755" y="945"/>
                  </a:lnTo>
                  <a:lnTo>
                    <a:pt x="755" y="945"/>
                  </a:lnTo>
                  <a:lnTo>
                    <a:pt x="744" y="931"/>
                  </a:lnTo>
                  <a:lnTo>
                    <a:pt x="755" y="931"/>
                  </a:lnTo>
                  <a:lnTo>
                    <a:pt x="755" y="931"/>
                  </a:lnTo>
                  <a:lnTo>
                    <a:pt x="755" y="910"/>
                  </a:lnTo>
                  <a:lnTo>
                    <a:pt x="755" y="910"/>
                  </a:lnTo>
                  <a:lnTo>
                    <a:pt x="755" y="896"/>
                  </a:lnTo>
                  <a:lnTo>
                    <a:pt x="744" y="885"/>
                  </a:lnTo>
                  <a:lnTo>
                    <a:pt x="744" y="885"/>
                  </a:lnTo>
                  <a:lnTo>
                    <a:pt x="755" y="885"/>
                  </a:lnTo>
                  <a:lnTo>
                    <a:pt x="755" y="885"/>
                  </a:lnTo>
                  <a:lnTo>
                    <a:pt x="770" y="871"/>
                  </a:lnTo>
                  <a:lnTo>
                    <a:pt x="770" y="871"/>
                  </a:lnTo>
                  <a:lnTo>
                    <a:pt x="781" y="871"/>
                  </a:lnTo>
                  <a:lnTo>
                    <a:pt x="795" y="885"/>
                  </a:lnTo>
                  <a:lnTo>
                    <a:pt x="795" y="885"/>
                  </a:lnTo>
                  <a:lnTo>
                    <a:pt x="806" y="885"/>
                  </a:lnTo>
                  <a:lnTo>
                    <a:pt x="806" y="885"/>
                  </a:lnTo>
                  <a:lnTo>
                    <a:pt x="817" y="871"/>
                  </a:lnTo>
                  <a:lnTo>
                    <a:pt x="817" y="871"/>
                  </a:lnTo>
                  <a:lnTo>
                    <a:pt x="843" y="861"/>
                  </a:lnTo>
                  <a:lnTo>
                    <a:pt x="843" y="861"/>
                  </a:lnTo>
                  <a:lnTo>
                    <a:pt x="854" y="850"/>
                  </a:lnTo>
                  <a:lnTo>
                    <a:pt x="854" y="850"/>
                  </a:lnTo>
                  <a:lnTo>
                    <a:pt x="869" y="836"/>
                  </a:lnTo>
                  <a:lnTo>
                    <a:pt x="869" y="836"/>
                  </a:lnTo>
                  <a:lnTo>
                    <a:pt x="880" y="826"/>
                  </a:lnTo>
                  <a:lnTo>
                    <a:pt x="880" y="815"/>
                  </a:lnTo>
                  <a:lnTo>
                    <a:pt x="880" y="815"/>
                  </a:lnTo>
                  <a:lnTo>
                    <a:pt x="880" y="815"/>
                  </a:lnTo>
                  <a:lnTo>
                    <a:pt x="880" y="815"/>
                  </a:lnTo>
                  <a:lnTo>
                    <a:pt x="869" y="801"/>
                  </a:lnTo>
                  <a:lnTo>
                    <a:pt x="869" y="801"/>
                  </a:lnTo>
                  <a:lnTo>
                    <a:pt x="854" y="801"/>
                  </a:lnTo>
                  <a:lnTo>
                    <a:pt x="854" y="801"/>
                  </a:lnTo>
                  <a:lnTo>
                    <a:pt x="832" y="791"/>
                  </a:lnTo>
                  <a:lnTo>
                    <a:pt x="832" y="791"/>
                  </a:lnTo>
                  <a:lnTo>
                    <a:pt x="817" y="780"/>
                  </a:lnTo>
                  <a:lnTo>
                    <a:pt x="817" y="780"/>
                  </a:lnTo>
                  <a:lnTo>
                    <a:pt x="817" y="766"/>
                  </a:lnTo>
                  <a:lnTo>
                    <a:pt x="817" y="766"/>
                  </a:lnTo>
                  <a:lnTo>
                    <a:pt x="806" y="755"/>
                  </a:lnTo>
                  <a:lnTo>
                    <a:pt x="806" y="755"/>
                  </a:lnTo>
                  <a:lnTo>
                    <a:pt x="795" y="755"/>
                  </a:lnTo>
                  <a:lnTo>
                    <a:pt x="795" y="755"/>
                  </a:lnTo>
                  <a:lnTo>
                    <a:pt x="781" y="741"/>
                  </a:lnTo>
                  <a:lnTo>
                    <a:pt x="781" y="741"/>
                  </a:lnTo>
                  <a:lnTo>
                    <a:pt x="770" y="741"/>
                  </a:lnTo>
                  <a:lnTo>
                    <a:pt x="770" y="741"/>
                  </a:lnTo>
                  <a:lnTo>
                    <a:pt x="755" y="731"/>
                  </a:lnTo>
                  <a:lnTo>
                    <a:pt x="755" y="731"/>
                  </a:lnTo>
                  <a:lnTo>
                    <a:pt x="744" y="731"/>
                  </a:lnTo>
                  <a:lnTo>
                    <a:pt x="744" y="720"/>
                  </a:lnTo>
                  <a:lnTo>
                    <a:pt x="744" y="720"/>
                  </a:lnTo>
                  <a:lnTo>
                    <a:pt x="744" y="706"/>
                  </a:lnTo>
                  <a:lnTo>
                    <a:pt x="744" y="706"/>
                  </a:lnTo>
                  <a:lnTo>
                    <a:pt x="733" y="685"/>
                  </a:lnTo>
                  <a:lnTo>
                    <a:pt x="733" y="685"/>
                  </a:lnTo>
                  <a:lnTo>
                    <a:pt x="718" y="671"/>
                  </a:lnTo>
                  <a:lnTo>
                    <a:pt x="718" y="671"/>
                  </a:lnTo>
                  <a:lnTo>
                    <a:pt x="718" y="650"/>
                  </a:lnTo>
                  <a:lnTo>
                    <a:pt x="718" y="636"/>
                  </a:lnTo>
                  <a:lnTo>
                    <a:pt x="718" y="636"/>
                  </a:lnTo>
                  <a:lnTo>
                    <a:pt x="718" y="625"/>
                  </a:lnTo>
                  <a:lnTo>
                    <a:pt x="733" y="615"/>
                  </a:lnTo>
                  <a:lnTo>
                    <a:pt x="733" y="615"/>
                  </a:lnTo>
                  <a:lnTo>
                    <a:pt x="733" y="601"/>
                  </a:lnTo>
                  <a:lnTo>
                    <a:pt x="733" y="590"/>
                  </a:lnTo>
                  <a:lnTo>
                    <a:pt x="733" y="590"/>
                  </a:lnTo>
                  <a:lnTo>
                    <a:pt x="744" y="576"/>
                  </a:lnTo>
                  <a:lnTo>
                    <a:pt x="744" y="576"/>
                  </a:lnTo>
                  <a:lnTo>
                    <a:pt x="755" y="576"/>
                  </a:lnTo>
                  <a:lnTo>
                    <a:pt x="755" y="576"/>
                  </a:lnTo>
                  <a:lnTo>
                    <a:pt x="755" y="566"/>
                  </a:lnTo>
                  <a:lnTo>
                    <a:pt x="755" y="555"/>
                  </a:lnTo>
                  <a:lnTo>
                    <a:pt x="755" y="555"/>
                  </a:lnTo>
                  <a:lnTo>
                    <a:pt x="795" y="531"/>
                  </a:lnTo>
                  <a:lnTo>
                    <a:pt x="795" y="531"/>
                  </a:lnTo>
                  <a:lnTo>
                    <a:pt x="795" y="520"/>
                  </a:lnTo>
                  <a:lnTo>
                    <a:pt x="795" y="506"/>
                  </a:lnTo>
                  <a:lnTo>
                    <a:pt x="781" y="506"/>
                  </a:lnTo>
                  <a:lnTo>
                    <a:pt x="781" y="506"/>
                  </a:lnTo>
                  <a:lnTo>
                    <a:pt x="770" y="506"/>
                  </a:lnTo>
                  <a:lnTo>
                    <a:pt x="755" y="495"/>
                  </a:lnTo>
                  <a:lnTo>
                    <a:pt x="755" y="495"/>
                  </a:lnTo>
                  <a:lnTo>
                    <a:pt x="733" y="495"/>
                  </a:lnTo>
                  <a:lnTo>
                    <a:pt x="733" y="485"/>
                  </a:lnTo>
                  <a:lnTo>
                    <a:pt x="733" y="471"/>
                  </a:lnTo>
                  <a:lnTo>
                    <a:pt x="733" y="471"/>
                  </a:lnTo>
                  <a:lnTo>
                    <a:pt x="744" y="471"/>
                  </a:lnTo>
                  <a:lnTo>
                    <a:pt x="744" y="471"/>
                  </a:lnTo>
                  <a:lnTo>
                    <a:pt x="755" y="471"/>
                  </a:lnTo>
                  <a:lnTo>
                    <a:pt x="755" y="460"/>
                  </a:lnTo>
                  <a:lnTo>
                    <a:pt x="755" y="460"/>
                  </a:lnTo>
                  <a:lnTo>
                    <a:pt x="755" y="446"/>
                  </a:lnTo>
                  <a:lnTo>
                    <a:pt x="733" y="436"/>
                  </a:lnTo>
                  <a:lnTo>
                    <a:pt x="733" y="436"/>
                  </a:lnTo>
                  <a:lnTo>
                    <a:pt x="718" y="411"/>
                  </a:lnTo>
                  <a:lnTo>
                    <a:pt x="707" y="401"/>
                  </a:lnTo>
                  <a:lnTo>
                    <a:pt x="707" y="401"/>
                  </a:lnTo>
                  <a:lnTo>
                    <a:pt x="681" y="411"/>
                  </a:lnTo>
                  <a:lnTo>
                    <a:pt x="670" y="436"/>
                  </a:lnTo>
                  <a:lnTo>
                    <a:pt x="670" y="436"/>
                  </a:lnTo>
                  <a:lnTo>
                    <a:pt x="659" y="446"/>
                  </a:lnTo>
                  <a:lnTo>
                    <a:pt x="659" y="460"/>
                  </a:lnTo>
                  <a:lnTo>
                    <a:pt x="659" y="471"/>
                  </a:lnTo>
                  <a:lnTo>
                    <a:pt x="659" y="471"/>
                  </a:lnTo>
                  <a:lnTo>
                    <a:pt x="659" y="485"/>
                  </a:lnTo>
                  <a:lnTo>
                    <a:pt x="644" y="471"/>
                  </a:lnTo>
                  <a:lnTo>
                    <a:pt x="644" y="446"/>
                  </a:lnTo>
                  <a:lnTo>
                    <a:pt x="644" y="446"/>
                  </a:lnTo>
                  <a:lnTo>
                    <a:pt x="633" y="436"/>
                  </a:lnTo>
                  <a:lnTo>
                    <a:pt x="633" y="436"/>
                  </a:lnTo>
                  <a:lnTo>
                    <a:pt x="633" y="436"/>
                  </a:lnTo>
                  <a:lnTo>
                    <a:pt x="619" y="425"/>
                  </a:lnTo>
                  <a:lnTo>
                    <a:pt x="597" y="411"/>
                  </a:lnTo>
                  <a:lnTo>
                    <a:pt x="597" y="411"/>
                  </a:lnTo>
                  <a:lnTo>
                    <a:pt x="582" y="401"/>
                  </a:lnTo>
                  <a:lnTo>
                    <a:pt x="571" y="390"/>
                  </a:lnTo>
                  <a:lnTo>
                    <a:pt x="571" y="390"/>
                  </a:lnTo>
                  <a:lnTo>
                    <a:pt x="560" y="401"/>
                  </a:lnTo>
                  <a:lnTo>
                    <a:pt x="545" y="390"/>
                  </a:lnTo>
                  <a:lnTo>
                    <a:pt x="545" y="390"/>
                  </a:lnTo>
                  <a:lnTo>
                    <a:pt x="534" y="390"/>
                  </a:lnTo>
                  <a:lnTo>
                    <a:pt x="534" y="365"/>
                  </a:lnTo>
                  <a:lnTo>
                    <a:pt x="534" y="365"/>
                  </a:lnTo>
                  <a:lnTo>
                    <a:pt x="545" y="365"/>
                  </a:lnTo>
                  <a:lnTo>
                    <a:pt x="560" y="355"/>
                  </a:lnTo>
                  <a:lnTo>
                    <a:pt x="571" y="341"/>
                  </a:lnTo>
                  <a:lnTo>
                    <a:pt x="571" y="341"/>
                  </a:lnTo>
                  <a:lnTo>
                    <a:pt x="545" y="341"/>
                  </a:lnTo>
                  <a:lnTo>
                    <a:pt x="534" y="341"/>
                  </a:lnTo>
                  <a:lnTo>
                    <a:pt x="534" y="341"/>
                  </a:lnTo>
                  <a:lnTo>
                    <a:pt x="545" y="330"/>
                  </a:lnTo>
                  <a:lnTo>
                    <a:pt x="560" y="316"/>
                  </a:lnTo>
                  <a:lnTo>
                    <a:pt x="560" y="316"/>
                  </a:lnTo>
                  <a:lnTo>
                    <a:pt x="534" y="295"/>
                  </a:lnTo>
                  <a:lnTo>
                    <a:pt x="534" y="295"/>
                  </a:lnTo>
                  <a:lnTo>
                    <a:pt x="534" y="281"/>
                  </a:lnTo>
                  <a:lnTo>
                    <a:pt x="523" y="271"/>
                  </a:lnTo>
                  <a:lnTo>
                    <a:pt x="523" y="271"/>
                  </a:lnTo>
                  <a:lnTo>
                    <a:pt x="523" y="271"/>
                  </a:lnTo>
                  <a:lnTo>
                    <a:pt x="497" y="260"/>
                  </a:lnTo>
                  <a:lnTo>
                    <a:pt x="486" y="246"/>
                  </a:lnTo>
                  <a:lnTo>
                    <a:pt x="486" y="246"/>
                  </a:lnTo>
                  <a:lnTo>
                    <a:pt x="446" y="211"/>
                  </a:lnTo>
                  <a:lnTo>
                    <a:pt x="446" y="211"/>
                  </a:lnTo>
                  <a:lnTo>
                    <a:pt x="435" y="190"/>
                  </a:lnTo>
                  <a:lnTo>
                    <a:pt x="435" y="190"/>
                  </a:lnTo>
                  <a:lnTo>
                    <a:pt x="409" y="176"/>
                  </a:lnTo>
                  <a:lnTo>
                    <a:pt x="409" y="165"/>
                  </a:lnTo>
                  <a:lnTo>
                    <a:pt x="398" y="141"/>
                  </a:lnTo>
                  <a:lnTo>
                    <a:pt x="398" y="141"/>
                  </a:lnTo>
                  <a:lnTo>
                    <a:pt x="398" y="105"/>
                  </a:lnTo>
                  <a:lnTo>
                    <a:pt x="398" y="95"/>
                  </a:lnTo>
                  <a:lnTo>
                    <a:pt x="398" y="95"/>
                  </a:lnTo>
                  <a:lnTo>
                    <a:pt x="387" y="95"/>
                  </a:lnTo>
                  <a:lnTo>
                    <a:pt x="387" y="105"/>
                  </a:lnTo>
                  <a:lnTo>
                    <a:pt x="387" y="105"/>
                  </a:lnTo>
                  <a:lnTo>
                    <a:pt x="372" y="105"/>
                  </a:lnTo>
                  <a:lnTo>
                    <a:pt x="361" y="95"/>
                  </a:lnTo>
                  <a:lnTo>
                    <a:pt x="361" y="70"/>
                  </a:lnTo>
                  <a:lnTo>
                    <a:pt x="361" y="70"/>
                  </a:lnTo>
                  <a:lnTo>
                    <a:pt x="335" y="60"/>
                  </a:lnTo>
                  <a:lnTo>
                    <a:pt x="324" y="46"/>
                  </a:lnTo>
                  <a:lnTo>
                    <a:pt x="324" y="46"/>
                  </a:lnTo>
                  <a:lnTo>
                    <a:pt x="299" y="0"/>
                  </a:lnTo>
                  <a:lnTo>
                    <a:pt x="299" y="0"/>
                  </a:lnTo>
                  <a:lnTo>
                    <a:pt x="287" y="0"/>
                  </a:lnTo>
                  <a:lnTo>
                    <a:pt x="287" y="0"/>
                  </a:lnTo>
                  <a:lnTo>
                    <a:pt x="262" y="11"/>
                  </a:lnTo>
                  <a:lnTo>
                    <a:pt x="262" y="11"/>
                  </a:lnTo>
                  <a:lnTo>
                    <a:pt x="236" y="11"/>
                  </a:lnTo>
                  <a:lnTo>
                    <a:pt x="225" y="11"/>
                  </a:lnTo>
                  <a:lnTo>
                    <a:pt x="225" y="11"/>
                  </a:lnTo>
                  <a:lnTo>
                    <a:pt x="214" y="11"/>
                  </a:lnTo>
                  <a:lnTo>
                    <a:pt x="188" y="11"/>
                  </a:lnTo>
                  <a:lnTo>
                    <a:pt x="188" y="11"/>
                  </a:lnTo>
                  <a:lnTo>
                    <a:pt x="173" y="11"/>
                  </a:lnTo>
                  <a:lnTo>
                    <a:pt x="162" y="21"/>
                  </a:lnTo>
                  <a:lnTo>
                    <a:pt x="162" y="21"/>
                  </a:lnTo>
                  <a:lnTo>
                    <a:pt x="151" y="35"/>
                  </a:lnTo>
                  <a:lnTo>
                    <a:pt x="137" y="46"/>
                  </a:lnTo>
                  <a:lnTo>
                    <a:pt x="137" y="46"/>
                  </a:lnTo>
                  <a:lnTo>
                    <a:pt x="114" y="70"/>
                  </a:lnTo>
                  <a:lnTo>
                    <a:pt x="114" y="70"/>
                  </a:lnTo>
                  <a:lnTo>
                    <a:pt x="100" y="70"/>
                  </a:lnTo>
                  <a:lnTo>
                    <a:pt x="89" y="70"/>
                  </a:lnTo>
                  <a:lnTo>
                    <a:pt x="89" y="70"/>
                  </a:lnTo>
                  <a:lnTo>
                    <a:pt x="89" y="70"/>
                  </a:lnTo>
                  <a:lnTo>
                    <a:pt x="78" y="81"/>
                  </a:lnTo>
                  <a:lnTo>
                    <a:pt x="63" y="95"/>
                  </a:lnTo>
                  <a:lnTo>
                    <a:pt x="63" y="95"/>
                  </a:lnTo>
                  <a:lnTo>
                    <a:pt x="52" y="95"/>
                  </a:lnTo>
                  <a:lnTo>
                    <a:pt x="41" y="105"/>
                  </a:lnTo>
                  <a:lnTo>
                    <a:pt x="41" y="105"/>
                  </a:lnTo>
                  <a:lnTo>
                    <a:pt x="0" y="130"/>
                  </a:lnTo>
                  <a:lnTo>
                    <a:pt x="0" y="130"/>
                  </a:lnTo>
                  <a:lnTo>
                    <a:pt x="15" y="141"/>
                  </a:lnTo>
                  <a:lnTo>
                    <a:pt x="15" y="141"/>
                  </a:lnTo>
                  <a:lnTo>
                    <a:pt x="15" y="141"/>
                  </a:lnTo>
                  <a:lnTo>
                    <a:pt x="15" y="141"/>
                  </a:lnTo>
                  <a:lnTo>
                    <a:pt x="26" y="151"/>
                  </a:lnTo>
                  <a:lnTo>
                    <a:pt x="15" y="165"/>
                  </a:lnTo>
                  <a:lnTo>
                    <a:pt x="15" y="165"/>
                  </a:lnTo>
                  <a:lnTo>
                    <a:pt x="15" y="176"/>
                  </a:lnTo>
                  <a:lnTo>
                    <a:pt x="15" y="190"/>
                  </a:lnTo>
                  <a:lnTo>
                    <a:pt x="15" y="190"/>
                  </a:lnTo>
                  <a:lnTo>
                    <a:pt x="26" y="190"/>
                  </a:lnTo>
                  <a:lnTo>
                    <a:pt x="26" y="190"/>
                  </a:lnTo>
                  <a:lnTo>
                    <a:pt x="41" y="190"/>
                  </a:lnTo>
                  <a:lnTo>
                    <a:pt x="41" y="190"/>
                  </a:lnTo>
                  <a:lnTo>
                    <a:pt x="52" y="190"/>
                  </a:lnTo>
                  <a:lnTo>
                    <a:pt x="52" y="190"/>
                  </a:lnTo>
                  <a:lnTo>
                    <a:pt x="52" y="200"/>
                  </a:lnTo>
                  <a:lnTo>
                    <a:pt x="52" y="200"/>
                  </a:lnTo>
                  <a:lnTo>
                    <a:pt x="52" y="200"/>
                  </a:lnTo>
                  <a:lnTo>
                    <a:pt x="41" y="211"/>
                  </a:lnTo>
                  <a:lnTo>
                    <a:pt x="41" y="211"/>
                  </a:lnTo>
                  <a:lnTo>
                    <a:pt x="41" y="211"/>
                  </a:lnTo>
                  <a:lnTo>
                    <a:pt x="41" y="211"/>
                  </a:lnTo>
                  <a:lnTo>
                    <a:pt x="52" y="225"/>
                  </a:lnTo>
                  <a:lnTo>
                    <a:pt x="52" y="225"/>
                  </a:lnTo>
                  <a:lnTo>
                    <a:pt x="41" y="225"/>
                  </a:lnTo>
                  <a:lnTo>
                    <a:pt x="41" y="225"/>
                  </a:lnTo>
                  <a:lnTo>
                    <a:pt x="41" y="225"/>
                  </a:lnTo>
                  <a:lnTo>
                    <a:pt x="52" y="235"/>
                  </a:lnTo>
                  <a:lnTo>
                    <a:pt x="52" y="235"/>
                  </a:lnTo>
                  <a:lnTo>
                    <a:pt x="63" y="235"/>
                  </a:lnTo>
                  <a:lnTo>
                    <a:pt x="63" y="235"/>
                  </a:lnTo>
                  <a:lnTo>
                    <a:pt x="78" y="246"/>
                  </a:lnTo>
                  <a:lnTo>
                    <a:pt x="78" y="246"/>
                  </a:lnTo>
                  <a:lnTo>
                    <a:pt x="89" y="260"/>
                  </a:lnTo>
                  <a:lnTo>
                    <a:pt x="89" y="260"/>
                  </a:lnTo>
                  <a:lnTo>
                    <a:pt x="100" y="246"/>
                  </a:lnTo>
                  <a:lnTo>
                    <a:pt x="114" y="246"/>
                  </a:lnTo>
                  <a:lnTo>
                    <a:pt x="114" y="246"/>
                  </a:lnTo>
                  <a:lnTo>
                    <a:pt x="114" y="260"/>
                  </a:lnTo>
                  <a:lnTo>
                    <a:pt x="114" y="260"/>
                  </a:lnTo>
                  <a:lnTo>
                    <a:pt x="114" y="260"/>
                  </a:lnTo>
                  <a:lnTo>
                    <a:pt x="114" y="260"/>
                  </a:lnTo>
                  <a:lnTo>
                    <a:pt x="100" y="260"/>
                  </a:lnTo>
                  <a:lnTo>
                    <a:pt x="100" y="260"/>
                  </a:lnTo>
                  <a:lnTo>
                    <a:pt x="89" y="271"/>
                  </a:lnTo>
                  <a:lnTo>
                    <a:pt x="89" y="271"/>
                  </a:lnTo>
                  <a:lnTo>
                    <a:pt x="63" y="271"/>
                  </a:lnTo>
                  <a:lnTo>
                    <a:pt x="63" y="271"/>
                  </a:lnTo>
                  <a:lnTo>
                    <a:pt x="63" y="281"/>
                  </a:lnTo>
                  <a:lnTo>
                    <a:pt x="63" y="281"/>
                  </a:lnTo>
                  <a:lnTo>
                    <a:pt x="63" y="281"/>
                  </a:lnTo>
                  <a:lnTo>
                    <a:pt x="63" y="281"/>
                  </a:lnTo>
                  <a:lnTo>
                    <a:pt x="63" y="295"/>
                  </a:lnTo>
                  <a:lnTo>
                    <a:pt x="63" y="306"/>
                  </a:lnTo>
                  <a:lnTo>
                    <a:pt x="63" y="306"/>
                  </a:lnTo>
                  <a:lnTo>
                    <a:pt x="63" y="330"/>
                  </a:lnTo>
                  <a:lnTo>
                    <a:pt x="63" y="341"/>
                  </a:lnTo>
                  <a:lnTo>
                    <a:pt x="78" y="341"/>
                  </a:lnTo>
                  <a:lnTo>
                    <a:pt x="78" y="341"/>
                  </a:lnTo>
                  <a:lnTo>
                    <a:pt x="78" y="341"/>
                  </a:lnTo>
                  <a:lnTo>
                    <a:pt x="89" y="341"/>
                  </a:lnTo>
                  <a:lnTo>
                    <a:pt x="89" y="341"/>
                  </a:lnTo>
                  <a:lnTo>
                    <a:pt x="78" y="355"/>
                  </a:lnTo>
                  <a:lnTo>
                    <a:pt x="78" y="365"/>
                  </a:lnTo>
                  <a:lnTo>
                    <a:pt x="78" y="365"/>
                  </a:lnTo>
                  <a:lnTo>
                    <a:pt x="89" y="355"/>
                  </a:lnTo>
                  <a:lnTo>
                    <a:pt x="100" y="341"/>
                  </a:lnTo>
                  <a:lnTo>
                    <a:pt x="100" y="341"/>
                  </a:lnTo>
                  <a:lnTo>
                    <a:pt x="114" y="355"/>
                  </a:lnTo>
                  <a:lnTo>
                    <a:pt x="137" y="355"/>
                  </a:lnTo>
                  <a:lnTo>
                    <a:pt x="137" y="355"/>
                  </a:lnTo>
                  <a:lnTo>
                    <a:pt x="126" y="390"/>
                  </a:lnTo>
                  <a:lnTo>
                    <a:pt x="126" y="390"/>
                  </a:lnTo>
                  <a:lnTo>
                    <a:pt x="100" y="401"/>
                  </a:lnTo>
                  <a:lnTo>
                    <a:pt x="100" y="401"/>
                  </a:lnTo>
                  <a:lnTo>
                    <a:pt x="100" y="425"/>
                  </a:lnTo>
                  <a:lnTo>
                    <a:pt x="100" y="425"/>
                  </a:lnTo>
                  <a:lnTo>
                    <a:pt x="100" y="446"/>
                  </a:lnTo>
                  <a:lnTo>
                    <a:pt x="100" y="446"/>
                  </a:lnTo>
                  <a:lnTo>
                    <a:pt x="89" y="460"/>
                  </a:lnTo>
                  <a:lnTo>
                    <a:pt x="89" y="471"/>
                  </a:lnTo>
                  <a:lnTo>
                    <a:pt x="89" y="471"/>
                  </a:lnTo>
                  <a:lnTo>
                    <a:pt x="100" y="485"/>
                  </a:lnTo>
                  <a:lnTo>
                    <a:pt x="100" y="485"/>
                  </a:lnTo>
                  <a:lnTo>
                    <a:pt x="114" y="506"/>
                  </a:lnTo>
                  <a:lnTo>
                    <a:pt x="114" y="506"/>
                  </a:lnTo>
                  <a:lnTo>
                    <a:pt x="114" y="520"/>
                  </a:lnTo>
                  <a:lnTo>
                    <a:pt x="114" y="520"/>
                  </a:lnTo>
                  <a:lnTo>
                    <a:pt x="126" y="531"/>
                  </a:lnTo>
                  <a:lnTo>
                    <a:pt x="126" y="531"/>
                  </a:lnTo>
                  <a:lnTo>
                    <a:pt x="137" y="555"/>
                  </a:lnTo>
                  <a:lnTo>
                    <a:pt x="137" y="555"/>
                  </a:lnTo>
                  <a:lnTo>
                    <a:pt x="126" y="566"/>
                  </a:lnTo>
                  <a:lnTo>
                    <a:pt x="126" y="566"/>
                  </a:lnTo>
                  <a:lnTo>
                    <a:pt x="126" y="566"/>
                  </a:lnTo>
                  <a:lnTo>
                    <a:pt x="100" y="576"/>
                  </a:lnTo>
                  <a:lnTo>
                    <a:pt x="100" y="576"/>
                  </a:lnTo>
                  <a:lnTo>
                    <a:pt x="89" y="576"/>
                  </a:lnTo>
                  <a:lnTo>
                    <a:pt x="89" y="576"/>
                  </a:lnTo>
                  <a:lnTo>
                    <a:pt x="78" y="566"/>
                  </a:lnTo>
                  <a:lnTo>
                    <a:pt x="78" y="566"/>
                  </a:lnTo>
                  <a:lnTo>
                    <a:pt x="63" y="566"/>
                  </a:lnTo>
                  <a:lnTo>
                    <a:pt x="52" y="555"/>
                  </a:lnTo>
                  <a:lnTo>
                    <a:pt x="52" y="566"/>
                  </a:lnTo>
                  <a:lnTo>
                    <a:pt x="52" y="566"/>
                  </a:lnTo>
                  <a:lnTo>
                    <a:pt x="78" y="590"/>
                  </a:lnTo>
                  <a:lnTo>
                    <a:pt x="78" y="590"/>
                  </a:lnTo>
                  <a:lnTo>
                    <a:pt x="89" y="615"/>
                  </a:lnTo>
                  <a:lnTo>
                    <a:pt x="89" y="615"/>
                  </a:lnTo>
                  <a:lnTo>
                    <a:pt x="100" y="625"/>
                  </a:lnTo>
                  <a:lnTo>
                    <a:pt x="100" y="625"/>
                  </a:lnTo>
                  <a:lnTo>
                    <a:pt x="126" y="636"/>
                  </a:lnTo>
                  <a:lnTo>
                    <a:pt x="126" y="636"/>
                  </a:lnTo>
                  <a:lnTo>
                    <a:pt x="137" y="636"/>
                  </a:lnTo>
                  <a:lnTo>
                    <a:pt x="137" y="636"/>
                  </a:lnTo>
                  <a:lnTo>
                    <a:pt x="137" y="661"/>
                  </a:lnTo>
                  <a:lnTo>
                    <a:pt x="137" y="661"/>
                  </a:lnTo>
                  <a:lnTo>
                    <a:pt x="137" y="661"/>
                  </a:lnTo>
                  <a:lnTo>
                    <a:pt x="126" y="671"/>
                  </a:lnTo>
                  <a:lnTo>
                    <a:pt x="114" y="671"/>
                  </a:lnTo>
                  <a:lnTo>
                    <a:pt x="114" y="671"/>
                  </a:lnTo>
                  <a:lnTo>
                    <a:pt x="100" y="661"/>
                  </a:lnTo>
                  <a:lnTo>
                    <a:pt x="100" y="661"/>
                  </a:lnTo>
                  <a:lnTo>
                    <a:pt x="89" y="661"/>
                  </a:lnTo>
                  <a:lnTo>
                    <a:pt x="63" y="661"/>
                  </a:lnTo>
                  <a:lnTo>
                    <a:pt x="63" y="661"/>
                  </a:lnTo>
                  <a:lnTo>
                    <a:pt x="63" y="671"/>
                  </a:lnTo>
                  <a:lnTo>
                    <a:pt x="63" y="685"/>
                  </a:lnTo>
                  <a:lnTo>
                    <a:pt x="63" y="685"/>
                  </a:lnTo>
                  <a:lnTo>
                    <a:pt x="41" y="696"/>
                  </a:lnTo>
                  <a:lnTo>
                    <a:pt x="41" y="696"/>
                  </a:lnTo>
                  <a:lnTo>
                    <a:pt x="26" y="706"/>
                  </a:lnTo>
                  <a:lnTo>
                    <a:pt x="26" y="706"/>
                  </a:lnTo>
                  <a:lnTo>
                    <a:pt x="67" y="714"/>
                  </a:lnTo>
                  <a:lnTo>
                    <a:pt x="91" y="718"/>
                  </a:lnTo>
                  <a:lnTo>
                    <a:pt x="113" y="732"/>
                  </a:lnTo>
                  <a:lnTo>
                    <a:pt x="124" y="762"/>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28" name="Freeform 63"/>
            <p:cNvSpPr>
              <a:spLocks noChangeAspect="1"/>
            </p:cNvSpPr>
            <p:nvPr/>
          </p:nvSpPr>
          <p:spPr bwMode="gray">
            <a:xfrm>
              <a:off x="2742693" y="3407863"/>
              <a:ext cx="818" cy="1092"/>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cap="flat" cmpd="sng">
              <a:solidFill>
                <a:schemeClr val="tx2"/>
              </a:solidFill>
              <a:prstDash val="solid"/>
              <a:round/>
              <a:headEnd type="none" w="med" len="med"/>
              <a:tailEnd type="none" w="med" len="med"/>
            </a:ln>
            <a:effectLst/>
          </p:spPr>
          <p:txBody>
            <a:bodyPr/>
            <a:lstStyle/>
            <a:p>
              <a:pPr algn="ctr"/>
              <a:endParaRPr lang="en-GB" dirty="0">
                <a:latin typeface="+mn-lt"/>
              </a:endParaRPr>
            </a:p>
          </p:txBody>
        </p:sp>
        <p:sp>
          <p:nvSpPr>
            <p:cNvPr id="29" name="Freeform 64"/>
            <p:cNvSpPr>
              <a:spLocks noChangeAspect="1"/>
            </p:cNvSpPr>
            <p:nvPr/>
          </p:nvSpPr>
          <p:spPr bwMode="gray">
            <a:xfrm>
              <a:off x="2842470" y="3407863"/>
              <a:ext cx="4907" cy="2730"/>
            </a:xfrm>
            <a:custGeom>
              <a:avLst/>
              <a:gdLst/>
              <a:ahLst/>
              <a:cxnLst>
                <a:cxn ang="0">
                  <a:pos x="4" y="0"/>
                </a:cxn>
                <a:cxn ang="0">
                  <a:pos x="4" y="0"/>
                </a:cxn>
                <a:cxn ang="0">
                  <a:pos x="0" y="0"/>
                </a:cxn>
                <a:cxn ang="0">
                  <a:pos x="4" y="3"/>
                </a:cxn>
                <a:cxn ang="0">
                  <a:pos x="4" y="3"/>
                </a:cxn>
                <a:cxn ang="0">
                  <a:pos x="4" y="0"/>
                </a:cxn>
                <a:cxn ang="0">
                  <a:pos x="4" y="0"/>
                </a:cxn>
                <a:cxn ang="0">
                  <a:pos x="4" y="0"/>
                </a:cxn>
              </a:cxnLst>
              <a:rect l="0" t="0" r="r" b="b"/>
              <a:pathLst>
                <a:path w="4" h="3">
                  <a:moveTo>
                    <a:pt x="4" y="0"/>
                  </a:moveTo>
                  <a:lnTo>
                    <a:pt x="4" y="0"/>
                  </a:lnTo>
                  <a:lnTo>
                    <a:pt x="0" y="0"/>
                  </a:lnTo>
                  <a:lnTo>
                    <a:pt x="4" y="3"/>
                  </a:lnTo>
                  <a:lnTo>
                    <a:pt x="4" y="3"/>
                  </a:lnTo>
                  <a:lnTo>
                    <a:pt x="4" y="0"/>
                  </a:lnTo>
                  <a:lnTo>
                    <a:pt x="4" y="0"/>
                  </a:lnTo>
                  <a:lnTo>
                    <a:pt x="4" y="0"/>
                  </a:lnTo>
                  <a:close/>
                </a:path>
              </a:pathLst>
            </a:custGeom>
            <a:grpFill/>
            <a:ln w="3175" cap="flat" cmpd="sng">
              <a:solidFill>
                <a:schemeClr val="tx2"/>
              </a:solidFill>
              <a:prstDash val="solid"/>
              <a:round/>
              <a:headEnd type="none" w="med" len="med"/>
              <a:tailEnd type="none" w="med" len="med"/>
            </a:ln>
            <a:effectLst/>
          </p:spPr>
          <p:txBody>
            <a:bodyPr/>
            <a:lstStyle/>
            <a:p>
              <a:pPr algn="ctr"/>
              <a:endParaRPr lang="en-GB" dirty="0">
                <a:latin typeface="+mn-lt"/>
              </a:endParaRPr>
            </a:p>
          </p:txBody>
        </p:sp>
        <p:sp>
          <p:nvSpPr>
            <p:cNvPr id="30" name="Freeform 65"/>
            <p:cNvSpPr>
              <a:spLocks noChangeAspect="1"/>
            </p:cNvSpPr>
            <p:nvPr/>
          </p:nvSpPr>
          <p:spPr bwMode="gray">
            <a:xfrm>
              <a:off x="2206187" y="2964736"/>
              <a:ext cx="863916" cy="552067"/>
            </a:xfrm>
            <a:custGeom>
              <a:avLst/>
              <a:gdLst/>
              <a:ahLst/>
              <a:cxnLst>
                <a:cxn ang="0">
                  <a:pos x="313" y="91"/>
                </a:cxn>
                <a:cxn ang="0">
                  <a:pos x="286" y="84"/>
                </a:cxn>
                <a:cxn ang="0">
                  <a:pos x="235" y="94"/>
                </a:cxn>
                <a:cxn ang="0">
                  <a:pos x="172" y="84"/>
                </a:cxn>
                <a:cxn ang="0">
                  <a:pos x="81" y="101"/>
                </a:cxn>
                <a:cxn ang="0">
                  <a:pos x="57" y="111"/>
                </a:cxn>
                <a:cxn ang="0">
                  <a:pos x="74" y="165"/>
                </a:cxn>
                <a:cxn ang="0">
                  <a:pos x="51" y="222"/>
                </a:cxn>
                <a:cxn ang="0">
                  <a:pos x="34" y="296"/>
                </a:cxn>
                <a:cxn ang="0">
                  <a:pos x="4" y="330"/>
                </a:cxn>
                <a:cxn ang="0">
                  <a:pos x="24" y="363"/>
                </a:cxn>
                <a:cxn ang="0">
                  <a:pos x="54" y="370"/>
                </a:cxn>
                <a:cxn ang="0">
                  <a:pos x="88" y="373"/>
                </a:cxn>
                <a:cxn ang="0">
                  <a:pos x="141" y="377"/>
                </a:cxn>
                <a:cxn ang="0">
                  <a:pos x="175" y="373"/>
                </a:cxn>
                <a:cxn ang="0">
                  <a:pos x="222" y="333"/>
                </a:cxn>
                <a:cxn ang="0">
                  <a:pos x="276" y="320"/>
                </a:cxn>
                <a:cxn ang="0">
                  <a:pos x="319" y="336"/>
                </a:cxn>
                <a:cxn ang="0">
                  <a:pos x="350" y="360"/>
                </a:cxn>
                <a:cxn ang="0">
                  <a:pos x="373" y="390"/>
                </a:cxn>
                <a:cxn ang="0">
                  <a:pos x="387" y="430"/>
                </a:cxn>
                <a:cxn ang="0">
                  <a:pos x="387" y="457"/>
                </a:cxn>
                <a:cxn ang="0">
                  <a:pos x="363" y="451"/>
                </a:cxn>
                <a:cxn ang="0">
                  <a:pos x="343" y="478"/>
                </a:cxn>
                <a:cxn ang="0">
                  <a:pos x="333" y="528"/>
                </a:cxn>
                <a:cxn ang="0">
                  <a:pos x="346" y="548"/>
                </a:cxn>
                <a:cxn ang="0">
                  <a:pos x="383" y="535"/>
                </a:cxn>
                <a:cxn ang="0">
                  <a:pos x="424" y="488"/>
                </a:cxn>
                <a:cxn ang="0">
                  <a:pos x="461" y="437"/>
                </a:cxn>
                <a:cxn ang="0">
                  <a:pos x="481" y="430"/>
                </a:cxn>
                <a:cxn ang="0">
                  <a:pos x="498" y="427"/>
                </a:cxn>
                <a:cxn ang="0">
                  <a:pos x="491" y="454"/>
                </a:cxn>
                <a:cxn ang="0">
                  <a:pos x="551" y="461"/>
                </a:cxn>
                <a:cxn ang="0">
                  <a:pos x="561" y="451"/>
                </a:cxn>
                <a:cxn ang="0">
                  <a:pos x="595" y="464"/>
                </a:cxn>
                <a:cxn ang="0">
                  <a:pos x="558" y="491"/>
                </a:cxn>
                <a:cxn ang="0">
                  <a:pos x="572" y="525"/>
                </a:cxn>
                <a:cxn ang="0">
                  <a:pos x="605" y="572"/>
                </a:cxn>
                <a:cxn ang="0">
                  <a:pos x="645" y="545"/>
                </a:cxn>
                <a:cxn ang="0">
                  <a:pos x="706" y="504"/>
                </a:cxn>
                <a:cxn ang="0">
                  <a:pos x="703" y="474"/>
                </a:cxn>
                <a:cxn ang="0">
                  <a:pos x="659" y="478"/>
                </a:cxn>
                <a:cxn ang="0">
                  <a:pos x="645" y="464"/>
                </a:cxn>
                <a:cxn ang="0">
                  <a:pos x="612" y="451"/>
                </a:cxn>
                <a:cxn ang="0">
                  <a:pos x="598" y="434"/>
                </a:cxn>
                <a:cxn ang="0">
                  <a:pos x="656" y="404"/>
                </a:cxn>
                <a:cxn ang="0">
                  <a:pos x="723" y="363"/>
                </a:cxn>
                <a:cxn ang="0">
                  <a:pos x="760" y="326"/>
                </a:cxn>
                <a:cxn ang="0">
                  <a:pos x="797" y="286"/>
                </a:cxn>
                <a:cxn ang="0">
                  <a:pos x="854" y="236"/>
                </a:cxn>
                <a:cxn ang="0">
                  <a:pos x="837" y="188"/>
                </a:cxn>
                <a:cxn ang="0">
                  <a:pos x="834" y="158"/>
                </a:cxn>
                <a:cxn ang="0">
                  <a:pos x="830" y="118"/>
                </a:cxn>
                <a:cxn ang="0">
                  <a:pos x="753" y="101"/>
                </a:cxn>
                <a:cxn ang="0">
                  <a:pos x="716" y="84"/>
                </a:cxn>
                <a:cxn ang="0">
                  <a:pos x="666" y="108"/>
                </a:cxn>
                <a:cxn ang="0">
                  <a:pos x="612" y="84"/>
                </a:cxn>
                <a:cxn ang="0">
                  <a:pos x="565" y="61"/>
                </a:cxn>
                <a:cxn ang="0">
                  <a:pos x="541" y="24"/>
                </a:cxn>
                <a:cxn ang="0">
                  <a:pos x="508" y="7"/>
                </a:cxn>
                <a:cxn ang="0">
                  <a:pos x="451" y="24"/>
                </a:cxn>
                <a:cxn ang="0">
                  <a:pos x="407" y="34"/>
                </a:cxn>
                <a:cxn ang="0">
                  <a:pos x="377" y="81"/>
                </a:cxn>
              </a:cxnLst>
              <a:rect l="0" t="0" r="r" b="b"/>
              <a:pathLst>
                <a:path w="861" h="575">
                  <a:moveTo>
                    <a:pt x="370" y="94"/>
                  </a:moveTo>
                  <a:lnTo>
                    <a:pt x="370" y="94"/>
                  </a:lnTo>
                  <a:lnTo>
                    <a:pt x="360" y="84"/>
                  </a:lnTo>
                  <a:lnTo>
                    <a:pt x="360" y="84"/>
                  </a:lnTo>
                  <a:lnTo>
                    <a:pt x="356" y="81"/>
                  </a:lnTo>
                  <a:lnTo>
                    <a:pt x="346" y="84"/>
                  </a:lnTo>
                  <a:lnTo>
                    <a:pt x="336" y="84"/>
                  </a:lnTo>
                  <a:lnTo>
                    <a:pt x="326" y="84"/>
                  </a:lnTo>
                  <a:lnTo>
                    <a:pt x="326" y="84"/>
                  </a:lnTo>
                  <a:lnTo>
                    <a:pt x="323" y="84"/>
                  </a:lnTo>
                  <a:lnTo>
                    <a:pt x="323" y="88"/>
                  </a:lnTo>
                  <a:lnTo>
                    <a:pt x="323" y="91"/>
                  </a:lnTo>
                  <a:lnTo>
                    <a:pt x="319" y="91"/>
                  </a:lnTo>
                  <a:lnTo>
                    <a:pt x="319" y="91"/>
                  </a:lnTo>
                  <a:lnTo>
                    <a:pt x="313" y="91"/>
                  </a:lnTo>
                  <a:lnTo>
                    <a:pt x="309" y="84"/>
                  </a:lnTo>
                  <a:lnTo>
                    <a:pt x="309" y="81"/>
                  </a:lnTo>
                  <a:lnTo>
                    <a:pt x="306" y="78"/>
                  </a:lnTo>
                  <a:lnTo>
                    <a:pt x="306" y="78"/>
                  </a:lnTo>
                  <a:lnTo>
                    <a:pt x="303" y="81"/>
                  </a:lnTo>
                  <a:lnTo>
                    <a:pt x="299" y="84"/>
                  </a:lnTo>
                  <a:lnTo>
                    <a:pt x="299" y="91"/>
                  </a:lnTo>
                  <a:lnTo>
                    <a:pt x="299" y="91"/>
                  </a:lnTo>
                  <a:lnTo>
                    <a:pt x="299" y="94"/>
                  </a:lnTo>
                  <a:lnTo>
                    <a:pt x="296" y="94"/>
                  </a:lnTo>
                  <a:lnTo>
                    <a:pt x="293" y="94"/>
                  </a:lnTo>
                  <a:lnTo>
                    <a:pt x="293" y="94"/>
                  </a:lnTo>
                  <a:lnTo>
                    <a:pt x="289" y="94"/>
                  </a:lnTo>
                  <a:lnTo>
                    <a:pt x="286" y="91"/>
                  </a:lnTo>
                  <a:lnTo>
                    <a:pt x="286" y="84"/>
                  </a:lnTo>
                  <a:lnTo>
                    <a:pt x="276" y="84"/>
                  </a:lnTo>
                  <a:lnTo>
                    <a:pt x="276" y="84"/>
                  </a:lnTo>
                  <a:lnTo>
                    <a:pt x="272" y="88"/>
                  </a:lnTo>
                  <a:lnTo>
                    <a:pt x="266" y="91"/>
                  </a:lnTo>
                  <a:lnTo>
                    <a:pt x="266" y="91"/>
                  </a:lnTo>
                  <a:lnTo>
                    <a:pt x="262" y="91"/>
                  </a:lnTo>
                  <a:lnTo>
                    <a:pt x="259" y="88"/>
                  </a:lnTo>
                  <a:lnTo>
                    <a:pt x="256" y="84"/>
                  </a:lnTo>
                  <a:lnTo>
                    <a:pt x="256" y="84"/>
                  </a:lnTo>
                  <a:lnTo>
                    <a:pt x="252" y="84"/>
                  </a:lnTo>
                  <a:lnTo>
                    <a:pt x="249" y="88"/>
                  </a:lnTo>
                  <a:lnTo>
                    <a:pt x="249" y="91"/>
                  </a:lnTo>
                  <a:lnTo>
                    <a:pt x="246" y="94"/>
                  </a:lnTo>
                  <a:lnTo>
                    <a:pt x="246" y="94"/>
                  </a:lnTo>
                  <a:lnTo>
                    <a:pt x="235" y="94"/>
                  </a:lnTo>
                  <a:lnTo>
                    <a:pt x="232" y="94"/>
                  </a:lnTo>
                  <a:lnTo>
                    <a:pt x="232" y="91"/>
                  </a:lnTo>
                  <a:lnTo>
                    <a:pt x="232" y="91"/>
                  </a:lnTo>
                  <a:lnTo>
                    <a:pt x="232" y="91"/>
                  </a:lnTo>
                  <a:lnTo>
                    <a:pt x="229" y="91"/>
                  </a:lnTo>
                  <a:lnTo>
                    <a:pt x="222" y="91"/>
                  </a:lnTo>
                  <a:lnTo>
                    <a:pt x="222" y="91"/>
                  </a:lnTo>
                  <a:lnTo>
                    <a:pt x="219" y="94"/>
                  </a:lnTo>
                  <a:lnTo>
                    <a:pt x="219" y="94"/>
                  </a:lnTo>
                  <a:lnTo>
                    <a:pt x="219" y="94"/>
                  </a:lnTo>
                  <a:lnTo>
                    <a:pt x="205" y="88"/>
                  </a:lnTo>
                  <a:lnTo>
                    <a:pt x="192" y="84"/>
                  </a:lnTo>
                  <a:lnTo>
                    <a:pt x="192" y="84"/>
                  </a:lnTo>
                  <a:lnTo>
                    <a:pt x="172" y="84"/>
                  </a:lnTo>
                  <a:lnTo>
                    <a:pt x="172" y="84"/>
                  </a:lnTo>
                  <a:lnTo>
                    <a:pt x="151" y="81"/>
                  </a:lnTo>
                  <a:lnTo>
                    <a:pt x="141" y="78"/>
                  </a:lnTo>
                  <a:lnTo>
                    <a:pt x="141" y="78"/>
                  </a:lnTo>
                  <a:lnTo>
                    <a:pt x="135" y="81"/>
                  </a:lnTo>
                  <a:lnTo>
                    <a:pt x="125" y="84"/>
                  </a:lnTo>
                  <a:lnTo>
                    <a:pt x="125" y="84"/>
                  </a:lnTo>
                  <a:lnTo>
                    <a:pt x="114" y="88"/>
                  </a:lnTo>
                  <a:lnTo>
                    <a:pt x="104" y="84"/>
                  </a:lnTo>
                  <a:lnTo>
                    <a:pt x="104" y="84"/>
                  </a:lnTo>
                  <a:lnTo>
                    <a:pt x="98" y="84"/>
                  </a:lnTo>
                  <a:lnTo>
                    <a:pt x="94" y="88"/>
                  </a:lnTo>
                  <a:lnTo>
                    <a:pt x="94" y="88"/>
                  </a:lnTo>
                  <a:lnTo>
                    <a:pt x="88" y="94"/>
                  </a:lnTo>
                  <a:lnTo>
                    <a:pt x="81" y="101"/>
                  </a:lnTo>
                  <a:lnTo>
                    <a:pt x="81" y="101"/>
                  </a:lnTo>
                  <a:lnTo>
                    <a:pt x="77" y="101"/>
                  </a:lnTo>
                  <a:lnTo>
                    <a:pt x="74" y="101"/>
                  </a:lnTo>
                  <a:lnTo>
                    <a:pt x="71" y="94"/>
                  </a:lnTo>
                  <a:lnTo>
                    <a:pt x="71" y="94"/>
                  </a:lnTo>
                  <a:lnTo>
                    <a:pt x="67" y="94"/>
                  </a:lnTo>
                  <a:lnTo>
                    <a:pt x="64" y="94"/>
                  </a:lnTo>
                  <a:lnTo>
                    <a:pt x="64" y="94"/>
                  </a:lnTo>
                  <a:lnTo>
                    <a:pt x="61" y="98"/>
                  </a:lnTo>
                  <a:lnTo>
                    <a:pt x="64" y="101"/>
                  </a:lnTo>
                  <a:lnTo>
                    <a:pt x="64" y="104"/>
                  </a:lnTo>
                  <a:lnTo>
                    <a:pt x="61" y="108"/>
                  </a:lnTo>
                  <a:lnTo>
                    <a:pt x="61" y="108"/>
                  </a:lnTo>
                  <a:lnTo>
                    <a:pt x="57" y="108"/>
                  </a:lnTo>
                  <a:lnTo>
                    <a:pt x="57" y="108"/>
                  </a:lnTo>
                  <a:lnTo>
                    <a:pt x="57" y="111"/>
                  </a:lnTo>
                  <a:lnTo>
                    <a:pt x="57" y="115"/>
                  </a:lnTo>
                  <a:lnTo>
                    <a:pt x="57" y="115"/>
                  </a:lnTo>
                  <a:lnTo>
                    <a:pt x="61" y="121"/>
                  </a:lnTo>
                  <a:lnTo>
                    <a:pt x="61" y="128"/>
                  </a:lnTo>
                  <a:lnTo>
                    <a:pt x="61" y="128"/>
                  </a:lnTo>
                  <a:lnTo>
                    <a:pt x="61" y="138"/>
                  </a:lnTo>
                  <a:lnTo>
                    <a:pt x="67" y="148"/>
                  </a:lnTo>
                  <a:lnTo>
                    <a:pt x="67" y="148"/>
                  </a:lnTo>
                  <a:lnTo>
                    <a:pt x="71" y="152"/>
                  </a:lnTo>
                  <a:lnTo>
                    <a:pt x="71" y="155"/>
                  </a:lnTo>
                  <a:lnTo>
                    <a:pt x="71" y="155"/>
                  </a:lnTo>
                  <a:lnTo>
                    <a:pt x="77" y="155"/>
                  </a:lnTo>
                  <a:lnTo>
                    <a:pt x="77" y="158"/>
                  </a:lnTo>
                  <a:lnTo>
                    <a:pt x="74" y="162"/>
                  </a:lnTo>
                  <a:lnTo>
                    <a:pt x="74" y="165"/>
                  </a:lnTo>
                  <a:lnTo>
                    <a:pt x="74" y="165"/>
                  </a:lnTo>
                  <a:lnTo>
                    <a:pt x="77" y="168"/>
                  </a:lnTo>
                  <a:lnTo>
                    <a:pt x="81" y="175"/>
                  </a:lnTo>
                  <a:lnTo>
                    <a:pt x="81" y="182"/>
                  </a:lnTo>
                  <a:lnTo>
                    <a:pt x="81" y="182"/>
                  </a:lnTo>
                  <a:lnTo>
                    <a:pt x="77" y="185"/>
                  </a:lnTo>
                  <a:lnTo>
                    <a:pt x="74" y="185"/>
                  </a:lnTo>
                  <a:lnTo>
                    <a:pt x="74" y="185"/>
                  </a:lnTo>
                  <a:lnTo>
                    <a:pt x="71" y="192"/>
                  </a:lnTo>
                  <a:lnTo>
                    <a:pt x="67" y="195"/>
                  </a:lnTo>
                  <a:lnTo>
                    <a:pt x="67" y="195"/>
                  </a:lnTo>
                  <a:lnTo>
                    <a:pt x="67" y="202"/>
                  </a:lnTo>
                  <a:lnTo>
                    <a:pt x="61" y="212"/>
                  </a:lnTo>
                  <a:lnTo>
                    <a:pt x="61" y="212"/>
                  </a:lnTo>
                  <a:lnTo>
                    <a:pt x="51" y="222"/>
                  </a:lnTo>
                  <a:lnTo>
                    <a:pt x="37" y="239"/>
                  </a:lnTo>
                  <a:lnTo>
                    <a:pt x="24" y="252"/>
                  </a:lnTo>
                  <a:lnTo>
                    <a:pt x="24" y="252"/>
                  </a:lnTo>
                  <a:lnTo>
                    <a:pt x="27" y="262"/>
                  </a:lnTo>
                  <a:lnTo>
                    <a:pt x="27" y="262"/>
                  </a:lnTo>
                  <a:lnTo>
                    <a:pt x="27" y="269"/>
                  </a:lnTo>
                  <a:lnTo>
                    <a:pt x="24" y="273"/>
                  </a:lnTo>
                  <a:lnTo>
                    <a:pt x="24" y="273"/>
                  </a:lnTo>
                  <a:lnTo>
                    <a:pt x="24" y="276"/>
                  </a:lnTo>
                  <a:lnTo>
                    <a:pt x="27" y="279"/>
                  </a:lnTo>
                  <a:lnTo>
                    <a:pt x="30" y="286"/>
                  </a:lnTo>
                  <a:lnTo>
                    <a:pt x="30" y="286"/>
                  </a:lnTo>
                  <a:lnTo>
                    <a:pt x="37" y="293"/>
                  </a:lnTo>
                  <a:lnTo>
                    <a:pt x="37" y="296"/>
                  </a:lnTo>
                  <a:lnTo>
                    <a:pt x="34" y="296"/>
                  </a:lnTo>
                  <a:lnTo>
                    <a:pt x="34" y="296"/>
                  </a:lnTo>
                  <a:lnTo>
                    <a:pt x="27" y="296"/>
                  </a:lnTo>
                  <a:lnTo>
                    <a:pt x="20" y="296"/>
                  </a:lnTo>
                  <a:lnTo>
                    <a:pt x="20" y="296"/>
                  </a:lnTo>
                  <a:lnTo>
                    <a:pt x="14" y="293"/>
                  </a:lnTo>
                  <a:lnTo>
                    <a:pt x="10" y="293"/>
                  </a:lnTo>
                  <a:lnTo>
                    <a:pt x="10" y="293"/>
                  </a:lnTo>
                  <a:lnTo>
                    <a:pt x="10" y="303"/>
                  </a:lnTo>
                  <a:lnTo>
                    <a:pt x="10" y="313"/>
                  </a:lnTo>
                  <a:lnTo>
                    <a:pt x="10" y="313"/>
                  </a:lnTo>
                  <a:lnTo>
                    <a:pt x="10" y="320"/>
                  </a:lnTo>
                  <a:lnTo>
                    <a:pt x="7" y="323"/>
                  </a:lnTo>
                  <a:lnTo>
                    <a:pt x="7" y="323"/>
                  </a:lnTo>
                  <a:lnTo>
                    <a:pt x="4" y="330"/>
                  </a:lnTo>
                  <a:lnTo>
                    <a:pt x="4" y="330"/>
                  </a:lnTo>
                  <a:lnTo>
                    <a:pt x="0" y="336"/>
                  </a:lnTo>
                  <a:lnTo>
                    <a:pt x="4" y="340"/>
                  </a:lnTo>
                  <a:lnTo>
                    <a:pt x="4" y="340"/>
                  </a:lnTo>
                  <a:lnTo>
                    <a:pt x="7" y="340"/>
                  </a:lnTo>
                  <a:lnTo>
                    <a:pt x="10" y="343"/>
                  </a:lnTo>
                  <a:lnTo>
                    <a:pt x="10" y="346"/>
                  </a:lnTo>
                  <a:lnTo>
                    <a:pt x="10" y="346"/>
                  </a:lnTo>
                  <a:lnTo>
                    <a:pt x="14" y="350"/>
                  </a:lnTo>
                  <a:lnTo>
                    <a:pt x="17" y="350"/>
                  </a:lnTo>
                  <a:lnTo>
                    <a:pt x="20" y="353"/>
                  </a:lnTo>
                  <a:lnTo>
                    <a:pt x="20" y="357"/>
                  </a:lnTo>
                  <a:lnTo>
                    <a:pt x="20" y="357"/>
                  </a:lnTo>
                  <a:lnTo>
                    <a:pt x="20" y="363"/>
                  </a:lnTo>
                  <a:lnTo>
                    <a:pt x="24" y="363"/>
                  </a:lnTo>
                  <a:lnTo>
                    <a:pt x="24" y="363"/>
                  </a:lnTo>
                  <a:lnTo>
                    <a:pt x="27" y="367"/>
                  </a:lnTo>
                  <a:lnTo>
                    <a:pt x="30" y="363"/>
                  </a:lnTo>
                  <a:lnTo>
                    <a:pt x="34" y="363"/>
                  </a:lnTo>
                  <a:lnTo>
                    <a:pt x="34" y="363"/>
                  </a:lnTo>
                  <a:lnTo>
                    <a:pt x="34" y="363"/>
                  </a:lnTo>
                  <a:lnTo>
                    <a:pt x="41" y="363"/>
                  </a:lnTo>
                  <a:lnTo>
                    <a:pt x="41" y="363"/>
                  </a:lnTo>
                  <a:lnTo>
                    <a:pt x="44" y="370"/>
                  </a:lnTo>
                  <a:lnTo>
                    <a:pt x="44" y="373"/>
                  </a:lnTo>
                  <a:lnTo>
                    <a:pt x="44" y="373"/>
                  </a:lnTo>
                  <a:lnTo>
                    <a:pt x="47" y="373"/>
                  </a:lnTo>
                  <a:lnTo>
                    <a:pt x="51" y="373"/>
                  </a:lnTo>
                  <a:lnTo>
                    <a:pt x="54" y="373"/>
                  </a:lnTo>
                  <a:lnTo>
                    <a:pt x="54" y="373"/>
                  </a:lnTo>
                  <a:lnTo>
                    <a:pt x="54" y="370"/>
                  </a:lnTo>
                  <a:lnTo>
                    <a:pt x="57" y="367"/>
                  </a:lnTo>
                  <a:lnTo>
                    <a:pt x="57" y="367"/>
                  </a:lnTo>
                  <a:lnTo>
                    <a:pt x="61" y="363"/>
                  </a:lnTo>
                  <a:lnTo>
                    <a:pt x="61" y="367"/>
                  </a:lnTo>
                  <a:lnTo>
                    <a:pt x="61" y="370"/>
                  </a:lnTo>
                  <a:lnTo>
                    <a:pt x="61" y="370"/>
                  </a:lnTo>
                  <a:lnTo>
                    <a:pt x="64" y="373"/>
                  </a:lnTo>
                  <a:lnTo>
                    <a:pt x="67" y="373"/>
                  </a:lnTo>
                  <a:lnTo>
                    <a:pt x="81" y="377"/>
                  </a:lnTo>
                  <a:lnTo>
                    <a:pt x="81" y="377"/>
                  </a:lnTo>
                  <a:lnTo>
                    <a:pt x="81" y="377"/>
                  </a:lnTo>
                  <a:lnTo>
                    <a:pt x="81" y="373"/>
                  </a:lnTo>
                  <a:lnTo>
                    <a:pt x="84" y="373"/>
                  </a:lnTo>
                  <a:lnTo>
                    <a:pt x="88" y="373"/>
                  </a:lnTo>
                  <a:lnTo>
                    <a:pt x="88" y="373"/>
                  </a:lnTo>
                  <a:lnTo>
                    <a:pt x="94" y="377"/>
                  </a:lnTo>
                  <a:lnTo>
                    <a:pt x="94" y="377"/>
                  </a:lnTo>
                  <a:lnTo>
                    <a:pt x="101" y="377"/>
                  </a:lnTo>
                  <a:lnTo>
                    <a:pt x="108" y="373"/>
                  </a:lnTo>
                  <a:lnTo>
                    <a:pt x="108" y="373"/>
                  </a:lnTo>
                  <a:lnTo>
                    <a:pt x="114" y="377"/>
                  </a:lnTo>
                  <a:lnTo>
                    <a:pt x="121" y="377"/>
                  </a:lnTo>
                  <a:lnTo>
                    <a:pt x="121" y="377"/>
                  </a:lnTo>
                  <a:lnTo>
                    <a:pt x="128" y="373"/>
                  </a:lnTo>
                  <a:lnTo>
                    <a:pt x="138" y="373"/>
                  </a:lnTo>
                  <a:lnTo>
                    <a:pt x="138" y="373"/>
                  </a:lnTo>
                  <a:lnTo>
                    <a:pt x="138" y="373"/>
                  </a:lnTo>
                  <a:lnTo>
                    <a:pt x="138" y="373"/>
                  </a:lnTo>
                  <a:lnTo>
                    <a:pt x="141" y="377"/>
                  </a:lnTo>
                  <a:lnTo>
                    <a:pt x="141" y="377"/>
                  </a:lnTo>
                  <a:lnTo>
                    <a:pt x="141" y="377"/>
                  </a:lnTo>
                  <a:lnTo>
                    <a:pt x="145" y="377"/>
                  </a:lnTo>
                  <a:lnTo>
                    <a:pt x="148" y="380"/>
                  </a:lnTo>
                  <a:lnTo>
                    <a:pt x="148" y="383"/>
                  </a:lnTo>
                  <a:lnTo>
                    <a:pt x="148" y="383"/>
                  </a:lnTo>
                  <a:lnTo>
                    <a:pt x="155" y="380"/>
                  </a:lnTo>
                  <a:lnTo>
                    <a:pt x="155" y="380"/>
                  </a:lnTo>
                  <a:lnTo>
                    <a:pt x="158" y="383"/>
                  </a:lnTo>
                  <a:lnTo>
                    <a:pt x="158" y="383"/>
                  </a:lnTo>
                  <a:lnTo>
                    <a:pt x="162" y="383"/>
                  </a:lnTo>
                  <a:lnTo>
                    <a:pt x="162" y="383"/>
                  </a:lnTo>
                  <a:lnTo>
                    <a:pt x="172" y="380"/>
                  </a:lnTo>
                  <a:lnTo>
                    <a:pt x="172" y="380"/>
                  </a:lnTo>
                  <a:lnTo>
                    <a:pt x="172" y="377"/>
                  </a:lnTo>
                  <a:lnTo>
                    <a:pt x="175" y="373"/>
                  </a:lnTo>
                  <a:lnTo>
                    <a:pt x="178" y="367"/>
                  </a:lnTo>
                  <a:lnTo>
                    <a:pt x="178" y="367"/>
                  </a:lnTo>
                  <a:lnTo>
                    <a:pt x="185" y="363"/>
                  </a:lnTo>
                  <a:lnTo>
                    <a:pt x="192" y="360"/>
                  </a:lnTo>
                  <a:lnTo>
                    <a:pt x="192" y="360"/>
                  </a:lnTo>
                  <a:lnTo>
                    <a:pt x="202" y="357"/>
                  </a:lnTo>
                  <a:lnTo>
                    <a:pt x="202" y="357"/>
                  </a:lnTo>
                  <a:lnTo>
                    <a:pt x="205" y="353"/>
                  </a:lnTo>
                  <a:lnTo>
                    <a:pt x="209" y="353"/>
                  </a:lnTo>
                  <a:lnTo>
                    <a:pt x="212" y="350"/>
                  </a:lnTo>
                  <a:lnTo>
                    <a:pt x="212" y="350"/>
                  </a:lnTo>
                  <a:lnTo>
                    <a:pt x="212" y="340"/>
                  </a:lnTo>
                  <a:lnTo>
                    <a:pt x="212" y="340"/>
                  </a:lnTo>
                  <a:lnTo>
                    <a:pt x="219" y="336"/>
                  </a:lnTo>
                  <a:lnTo>
                    <a:pt x="222" y="333"/>
                  </a:lnTo>
                  <a:lnTo>
                    <a:pt x="222" y="333"/>
                  </a:lnTo>
                  <a:lnTo>
                    <a:pt x="225" y="326"/>
                  </a:lnTo>
                  <a:lnTo>
                    <a:pt x="225" y="326"/>
                  </a:lnTo>
                  <a:lnTo>
                    <a:pt x="232" y="326"/>
                  </a:lnTo>
                  <a:lnTo>
                    <a:pt x="232" y="326"/>
                  </a:lnTo>
                  <a:lnTo>
                    <a:pt x="239" y="323"/>
                  </a:lnTo>
                  <a:lnTo>
                    <a:pt x="246" y="323"/>
                  </a:lnTo>
                  <a:lnTo>
                    <a:pt x="256" y="323"/>
                  </a:lnTo>
                  <a:lnTo>
                    <a:pt x="256" y="323"/>
                  </a:lnTo>
                  <a:lnTo>
                    <a:pt x="259" y="320"/>
                  </a:lnTo>
                  <a:lnTo>
                    <a:pt x="262" y="316"/>
                  </a:lnTo>
                  <a:lnTo>
                    <a:pt x="262" y="316"/>
                  </a:lnTo>
                  <a:lnTo>
                    <a:pt x="272" y="316"/>
                  </a:lnTo>
                  <a:lnTo>
                    <a:pt x="272" y="316"/>
                  </a:lnTo>
                  <a:lnTo>
                    <a:pt x="276" y="320"/>
                  </a:lnTo>
                  <a:lnTo>
                    <a:pt x="279" y="323"/>
                  </a:lnTo>
                  <a:lnTo>
                    <a:pt x="279" y="323"/>
                  </a:lnTo>
                  <a:lnTo>
                    <a:pt x="286" y="326"/>
                  </a:lnTo>
                  <a:lnTo>
                    <a:pt x="286" y="326"/>
                  </a:lnTo>
                  <a:lnTo>
                    <a:pt x="293" y="326"/>
                  </a:lnTo>
                  <a:lnTo>
                    <a:pt x="296" y="323"/>
                  </a:lnTo>
                  <a:lnTo>
                    <a:pt x="299" y="326"/>
                  </a:lnTo>
                  <a:lnTo>
                    <a:pt x="299" y="326"/>
                  </a:lnTo>
                  <a:lnTo>
                    <a:pt x="299" y="330"/>
                  </a:lnTo>
                  <a:lnTo>
                    <a:pt x="303" y="333"/>
                  </a:lnTo>
                  <a:lnTo>
                    <a:pt x="309" y="336"/>
                  </a:lnTo>
                  <a:lnTo>
                    <a:pt x="309" y="336"/>
                  </a:lnTo>
                  <a:lnTo>
                    <a:pt x="313" y="336"/>
                  </a:lnTo>
                  <a:lnTo>
                    <a:pt x="319" y="336"/>
                  </a:lnTo>
                  <a:lnTo>
                    <a:pt x="319" y="336"/>
                  </a:lnTo>
                  <a:lnTo>
                    <a:pt x="326" y="340"/>
                  </a:lnTo>
                  <a:lnTo>
                    <a:pt x="326" y="340"/>
                  </a:lnTo>
                  <a:lnTo>
                    <a:pt x="330" y="343"/>
                  </a:lnTo>
                  <a:lnTo>
                    <a:pt x="330" y="346"/>
                  </a:lnTo>
                  <a:lnTo>
                    <a:pt x="330" y="346"/>
                  </a:lnTo>
                  <a:lnTo>
                    <a:pt x="340" y="350"/>
                  </a:lnTo>
                  <a:lnTo>
                    <a:pt x="340" y="350"/>
                  </a:lnTo>
                  <a:lnTo>
                    <a:pt x="343" y="350"/>
                  </a:lnTo>
                  <a:lnTo>
                    <a:pt x="343" y="350"/>
                  </a:lnTo>
                  <a:lnTo>
                    <a:pt x="346" y="350"/>
                  </a:lnTo>
                  <a:lnTo>
                    <a:pt x="346" y="350"/>
                  </a:lnTo>
                  <a:lnTo>
                    <a:pt x="346" y="350"/>
                  </a:lnTo>
                  <a:lnTo>
                    <a:pt x="350" y="353"/>
                  </a:lnTo>
                  <a:lnTo>
                    <a:pt x="350" y="357"/>
                  </a:lnTo>
                  <a:lnTo>
                    <a:pt x="350" y="360"/>
                  </a:lnTo>
                  <a:lnTo>
                    <a:pt x="350" y="367"/>
                  </a:lnTo>
                  <a:lnTo>
                    <a:pt x="350" y="367"/>
                  </a:lnTo>
                  <a:lnTo>
                    <a:pt x="350" y="380"/>
                  </a:lnTo>
                  <a:lnTo>
                    <a:pt x="350" y="380"/>
                  </a:lnTo>
                  <a:lnTo>
                    <a:pt x="353" y="383"/>
                  </a:lnTo>
                  <a:lnTo>
                    <a:pt x="356" y="383"/>
                  </a:lnTo>
                  <a:lnTo>
                    <a:pt x="356" y="383"/>
                  </a:lnTo>
                  <a:lnTo>
                    <a:pt x="356" y="387"/>
                  </a:lnTo>
                  <a:lnTo>
                    <a:pt x="356" y="387"/>
                  </a:lnTo>
                  <a:lnTo>
                    <a:pt x="367" y="387"/>
                  </a:lnTo>
                  <a:lnTo>
                    <a:pt x="370" y="383"/>
                  </a:lnTo>
                  <a:lnTo>
                    <a:pt x="370" y="383"/>
                  </a:lnTo>
                  <a:lnTo>
                    <a:pt x="373" y="383"/>
                  </a:lnTo>
                  <a:lnTo>
                    <a:pt x="373" y="390"/>
                  </a:lnTo>
                  <a:lnTo>
                    <a:pt x="373" y="390"/>
                  </a:lnTo>
                  <a:lnTo>
                    <a:pt x="370" y="390"/>
                  </a:lnTo>
                  <a:lnTo>
                    <a:pt x="370" y="390"/>
                  </a:lnTo>
                  <a:lnTo>
                    <a:pt x="370" y="397"/>
                  </a:lnTo>
                  <a:lnTo>
                    <a:pt x="370" y="397"/>
                  </a:lnTo>
                  <a:lnTo>
                    <a:pt x="373" y="404"/>
                  </a:lnTo>
                  <a:lnTo>
                    <a:pt x="373" y="404"/>
                  </a:lnTo>
                  <a:lnTo>
                    <a:pt x="373" y="407"/>
                  </a:lnTo>
                  <a:lnTo>
                    <a:pt x="373" y="407"/>
                  </a:lnTo>
                  <a:lnTo>
                    <a:pt x="377" y="410"/>
                  </a:lnTo>
                  <a:lnTo>
                    <a:pt x="380" y="414"/>
                  </a:lnTo>
                  <a:lnTo>
                    <a:pt x="380" y="414"/>
                  </a:lnTo>
                  <a:lnTo>
                    <a:pt x="380" y="417"/>
                  </a:lnTo>
                  <a:lnTo>
                    <a:pt x="380" y="424"/>
                  </a:lnTo>
                  <a:lnTo>
                    <a:pt x="380" y="424"/>
                  </a:lnTo>
                  <a:lnTo>
                    <a:pt x="387" y="430"/>
                  </a:lnTo>
                  <a:lnTo>
                    <a:pt x="387" y="430"/>
                  </a:lnTo>
                  <a:lnTo>
                    <a:pt x="387" y="434"/>
                  </a:lnTo>
                  <a:lnTo>
                    <a:pt x="390" y="441"/>
                  </a:lnTo>
                  <a:lnTo>
                    <a:pt x="390" y="441"/>
                  </a:lnTo>
                  <a:lnTo>
                    <a:pt x="393" y="444"/>
                  </a:lnTo>
                  <a:lnTo>
                    <a:pt x="393" y="444"/>
                  </a:lnTo>
                  <a:lnTo>
                    <a:pt x="403" y="451"/>
                  </a:lnTo>
                  <a:lnTo>
                    <a:pt x="403" y="451"/>
                  </a:lnTo>
                  <a:lnTo>
                    <a:pt x="403" y="454"/>
                  </a:lnTo>
                  <a:lnTo>
                    <a:pt x="403" y="454"/>
                  </a:lnTo>
                  <a:lnTo>
                    <a:pt x="403" y="457"/>
                  </a:lnTo>
                  <a:lnTo>
                    <a:pt x="400" y="454"/>
                  </a:lnTo>
                  <a:lnTo>
                    <a:pt x="393" y="454"/>
                  </a:lnTo>
                  <a:lnTo>
                    <a:pt x="393" y="454"/>
                  </a:lnTo>
                  <a:lnTo>
                    <a:pt x="387" y="457"/>
                  </a:lnTo>
                  <a:lnTo>
                    <a:pt x="387" y="457"/>
                  </a:lnTo>
                  <a:lnTo>
                    <a:pt x="383" y="461"/>
                  </a:lnTo>
                  <a:lnTo>
                    <a:pt x="380" y="461"/>
                  </a:lnTo>
                  <a:lnTo>
                    <a:pt x="380" y="461"/>
                  </a:lnTo>
                  <a:lnTo>
                    <a:pt x="380" y="457"/>
                  </a:lnTo>
                  <a:lnTo>
                    <a:pt x="380" y="454"/>
                  </a:lnTo>
                  <a:lnTo>
                    <a:pt x="380" y="454"/>
                  </a:lnTo>
                  <a:lnTo>
                    <a:pt x="377" y="457"/>
                  </a:lnTo>
                  <a:lnTo>
                    <a:pt x="377" y="457"/>
                  </a:lnTo>
                  <a:lnTo>
                    <a:pt x="373" y="457"/>
                  </a:lnTo>
                  <a:lnTo>
                    <a:pt x="370" y="454"/>
                  </a:lnTo>
                  <a:lnTo>
                    <a:pt x="370" y="454"/>
                  </a:lnTo>
                  <a:lnTo>
                    <a:pt x="367" y="451"/>
                  </a:lnTo>
                  <a:lnTo>
                    <a:pt x="363" y="451"/>
                  </a:lnTo>
                  <a:lnTo>
                    <a:pt x="363" y="451"/>
                  </a:lnTo>
                  <a:lnTo>
                    <a:pt x="363" y="454"/>
                  </a:lnTo>
                  <a:lnTo>
                    <a:pt x="363" y="454"/>
                  </a:lnTo>
                  <a:lnTo>
                    <a:pt x="363" y="454"/>
                  </a:lnTo>
                  <a:lnTo>
                    <a:pt x="360" y="454"/>
                  </a:lnTo>
                  <a:lnTo>
                    <a:pt x="356" y="454"/>
                  </a:lnTo>
                  <a:lnTo>
                    <a:pt x="356" y="454"/>
                  </a:lnTo>
                  <a:lnTo>
                    <a:pt x="353" y="457"/>
                  </a:lnTo>
                  <a:lnTo>
                    <a:pt x="353" y="457"/>
                  </a:lnTo>
                  <a:lnTo>
                    <a:pt x="353" y="461"/>
                  </a:lnTo>
                  <a:lnTo>
                    <a:pt x="353" y="464"/>
                  </a:lnTo>
                  <a:lnTo>
                    <a:pt x="353" y="464"/>
                  </a:lnTo>
                  <a:lnTo>
                    <a:pt x="350" y="474"/>
                  </a:lnTo>
                  <a:lnTo>
                    <a:pt x="350" y="474"/>
                  </a:lnTo>
                  <a:lnTo>
                    <a:pt x="343" y="478"/>
                  </a:lnTo>
                  <a:lnTo>
                    <a:pt x="343" y="478"/>
                  </a:lnTo>
                  <a:lnTo>
                    <a:pt x="340" y="478"/>
                  </a:lnTo>
                  <a:lnTo>
                    <a:pt x="336" y="481"/>
                  </a:lnTo>
                  <a:lnTo>
                    <a:pt x="336" y="481"/>
                  </a:lnTo>
                  <a:lnTo>
                    <a:pt x="340" y="488"/>
                  </a:lnTo>
                  <a:lnTo>
                    <a:pt x="340" y="488"/>
                  </a:lnTo>
                  <a:lnTo>
                    <a:pt x="336" y="491"/>
                  </a:lnTo>
                  <a:lnTo>
                    <a:pt x="333" y="494"/>
                  </a:lnTo>
                  <a:lnTo>
                    <a:pt x="333" y="494"/>
                  </a:lnTo>
                  <a:lnTo>
                    <a:pt x="333" y="501"/>
                  </a:lnTo>
                  <a:lnTo>
                    <a:pt x="333" y="501"/>
                  </a:lnTo>
                  <a:lnTo>
                    <a:pt x="330" y="508"/>
                  </a:lnTo>
                  <a:lnTo>
                    <a:pt x="330" y="508"/>
                  </a:lnTo>
                  <a:lnTo>
                    <a:pt x="330" y="521"/>
                  </a:lnTo>
                  <a:lnTo>
                    <a:pt x="333" y="528"/>
                  </a:lnTo>
                  <a:lnTo>
                    <a:pt x="333" y="528"/>
                  </a:lnTo>
                  <a:lnTo>
                    <a:pt x="330" y="528"/>
                  </a:lnTo>
                  <a:lnTo>
                    <a:pt x="323" y="528"/>
                  </a:lnTo>
                  <a:lnTo>
                    <a:pt x="323" y="528"/>
                  </a:lnTo>
                  <a:lnTo>
                    <a:pt x="313" y="531"/>
                  </a:lnTo>
                  <a:lnTo>
                    <a:pt x="313" y="531"/>
                  </a:lnTo>
                  <a:lnTo>
                    <a:pt x="319" y="538"/>
                  </a:lnTo>
                  <a:lnTo>
                    <a:pt x="319" y="538"/>
                  </a:lnTo>
                  <a:lnTo>
                    <a:pt x="323" y="545"/>
                  </a:lnTo>
                  <a:lnTo>
                    <a:pt x="326" y="545"/>
                  </a:lnTo>
                  <a:lnTo>
                    <a:pt x="326" y="545"/>
                  </a:lnTo>
                  <a:lnTo>
                    <a:pt x="336" y="545"/>
                  </a:lnTo>
                  <a:lnTo>
                    <a:pt x="336" y="545"/>
                  </a:lnTo>
                  <a:lnTo>
                    <a:pt x="343" y="548"/>
                  </a:lnTo>
                  <a:lnTo>
                    <a:pt x="346" y="551"/>
                  </a:lnTo>
                  <a:lnTo>
                    <a:pt x="346" y="548"/>
                  </a:lnTo>
                  <a:lnTo>
                    <a:pt x="346" y="548"/>
                  </a:lnTo>
                  <a:lnTo>
                    <a:pt x="346" y="545"/>
                  </a:lnTo>
                  <a:lnTo>
                    <a:pt x="346" y="545"/>
                  </a:lnTo>
                  <a:lnTo>
                    <a:pt x="350" y="545"/>
                  </a:lnTo>
                  <a:lnTo>
                    <a:pt x="350" y="545"/>
                  </a:lnTo>
                  <a:lnTo>
                    <a:pt x="353" y="545"/>
                  </a:lnTo>
                  <a:lnTo>
                    <a:pt x="353" y="545"/>
                  </a:lnTo>
                  <a:lnTo>
                    <a:pt x="356" y="541"/>
                  </a:lnTo>
                  <a:lnTo>
                    <a:pt x="356" y="541"/>
                  </a:lnTo>
                  <a:lnTo>
                    <a:pt x="360" y="538"/>
                  </a:lnTo>
                  <a:lnTo>
                    <a:pt x="363" y="535"/>
                  </a:lnTo>
                  <a:lnTo>
                    <a:pt x="363" y="535"/>
                  </a:lnTo>
                  <a:lnTo>
                    <a:pt x="373" y="535"/>
                  </a:lnTo>
                  <a:lnTo>
                    <a:pt x="373" y="535"/>
                  </a:lnTo>
                  <a:lnTo>
                    <a:pt x="383" y="535"/>
                  </a:lnTo>
                  <a:lnTo>
                    <a:pt x="383" y="535"/>
                  </a:lnTo>
                  <a:lnTo>
                    <a:pt x="390" y="538"/>
                  </a:lnTo>
                  <a:lnTo>
                    <a:pt x="397" y="541"/>
                  </a:lnTo>
                  <a:lnTo>
                    <a:pt x="397" y="541"/>
                  </a:lnTo>
                  <a:lnTo>
                    <a:pt x="397" y="538"/>
                  </a:lnTo>
                  <a:lnTo>
                    <a:pt x="397" y="531"/>
                  </a:lnTo>
                  <a:lnTo>
                    <a:pt x="397" y="531"/>
                  </a:lnTo>
                  <a:lnTo>
                    <a:pt x="387" y="531"/>
                  </a:lnTo>
                  <a:lnTo>
                    <a:pt x="387" y="528"/>
                  </a:lnTo>
                  <a:lnTo>
                    <a:pt x="387" y="528"/>
                  </a:lnTo>
                  <a:lnTo>
                    <a:pt x="397" y="518"/>
                  </a:lnTo>
                  <a:lnTo>
                    <a:pt x="407" y="508"/>
                  </a:lnTo>
                  <a:lnTo>
                    <a:pt x="414" y="498"/>
                  </a:lnTo>
                  <a:lnTo>
                    <a:pt x="424" y="488"/>
                  </a:lnTo>
                  <a:lnTo>
                    <a:pt x="424" y="488"/>
                  </a:lnTo>
                  <a:lnTo>
                    <a:pt x="427" y="478"/>
                  </a:lnTo>
                  <a:lnTo>
                    <a:pt x="427" y="478"/>
                  </a:lnTo>
                  <a:lnTo>
                    <a:pt x="417" y="467"/>
                  </a:lnTo>
                  <a:lnTo>
                    <a:pt x="407" y="457"/>
                  </a:lnTo>
                  <a:lnTo>
                    <a:pt x="407" y="457"/>
                  </a:lnTo>
                  <a:lnTo>
                    <a:pt x="414" y="454"/>
                  </a:lnTo>
                  <a:lnTo>
                    <a:pt x="414" y="454"/>
                  </a:lnTo>
                  <a:lnTo>
                    <a:pt x="420" y="464"/>
                  </a:lnTo>
                  <a:lnTo>
                    <a:pt x="430" y="474"/>
                  </a:lnTo>
                  <a:lnTo>
                    <a:pt x="430" y="474"/>
                  </a:lnTo>
                  <a:lnTo>
                    <a:pt x="434" y="461"/>
                  </a:lnTo>
                  <a:lnTo>
                    <a:pt x="437" y="451"/>
                  </a:lnTo>
                  <a:lnTo>
                    <a:pt x="451" y="430"/>
                  </a:lnTo>
                  <a:lnTo>
                    <a:pt x="451" y="430"/>
                  </a:lnTo>
                  <a:lnTo>
                    <a:pt x="461" y="437"/>
                  </a:lnTo>
                  <a:lnTo>
                    <a:pt x="461" y="437"/>
                  </a:lnTo>
                  <a:lnTo>
                    <a:pt x="461" y="434"/>
                  </a:lnTo>
                  <a:lnTo>
                    <a:pt x="464" y="434"/>
                  </a:lnTo>
                  <a:lnTo>
                    <a:pt x="464" y="434"/>
                  </a:lnTo>
                  <a:lnTo>
                    <a:pt x="467" y="420"/>
                  </a:lnTo>
                  <a:lnTo>
                    <a:pt x="471" y="417"/>
                  </a:lnTo>
                  <a:lnTo>
                    <a:pt x="474" y="414"/>
                  </a:lnTo>
                  <a:lnTo>
                    <a:pt x="474" y="414"/>
                  </a:lnTo>
                  <a:lnTo>
                    <a:pt x="477" y="414"/>
                  </a:lnTo>
                  <a:lnTo>
                    <a:pt x="477" y="414"/>
                  </a:lnTo>
                  <a:lnTo>
                    <a:pt x="477" y="417"/>
                  </a:lnTo>
                  <a:lnTo>
                    <a:pt x="477" y="417"/>
                  </a:lnTo>
                  <a:lnTo>
                    <a:pt x="474" y="427"/>
                  </a:lnTo>
                  <a:lnTo>
                    <a:pt x="474" y="427"/>
                  </a:lnTo>
                  <a:lnTo>
                    <a:pt x="481" y="430"/>
                  </a:lnTo>
                  <a:lnTo>
                    <a:pt x="481" y="430"/>
                  </a:lnTo>
                  <a:lnTo>
                    <a:pt x="484" y="430"/>
                  </a:lnTo>
                  <a:lnTo>
                    <a:pt x="484" y="430"/>
                  </a:lnTo>
                  <a:lnTo>
                    <a:pt x="491" y="427"/>
                  </a:lnTo>
                  <a:lnTo>
                    <a:pt x="491" y="417"/>
                  </a:lnTo>
                  <a:lnTo>
                    <a:pt x="491" y="417"/>
                  </a:lnTo>
                  <a:lnTo>
                    <a:pt x="488" y="420"/>
                  </a:lnTo>
                  <a:lnTo>
                    <a:pt x="488" y="420"/>
                  </a:lnTo>
                  <a:lnTo>
                    <a:pt x="488" y="420"/>
                  </a:lnTo>
                  <a:lnTo>
                    <a:pt x="491" y="400"/>
                  </a:lnTo>
                  <a:lnTo>
                    <a:pt x="491" y="400"/>
                  </a:lnTo>
                  <a:lnTo>
                    <a:pt x="494" y="404"/>
                  </a:lnTo>
                  <a:lnTo>
                    <a:pt x="498" y="404"/>
                  </a:lnTo>
                  <a:lnTo>
                    <a:pt x="498" y="404"/>
                  </a:lnTo>
                  <a:lnTo>
                    <a:pt x="498" y="427"/>
                  </a:lnTo>
                  <a:lnTo>
                    <a:pt x="498" y="427"/>
                  </a:lnTo>
                  <a:lnTo>
                    <a:pt x="514" y="430"/>
                  </a:lnTo>
                  <a:lnTo>
                    <a:pt x="514" y="430"/>
                  </a:lnTo>
                  <a:lnTo>
                    <a:pt x="514" y="434"/>
                  </a:lnTo>
                  <a:lnTo>
                    <a:pt x="514" y="434"/>
                  </a:lnTo>
                  <a:lnTo>
                    <a:pt x="504" y="437"/>
                  </a:lnTo>
                  <a:lnTo>
                    <a:pt x="477" y="437"/>
                  </a:lnTo>
                  <a:lnTo>
                    <a:pt x="481" y="444"/>
                  </a:lnTo>
                  <a:lnTo>
                    <a:pt x="481" y="444"/>
                  </a:lnTo>
                  <a:lnTo>
                    <a:pt x="498" y="444"/>
                  </a:lnTo>
                  <a:lnTo>
                    <a:pt x="498" y="447"/>
                  </a:lnTo>
                  <a:lnTo>
                    <a:pt x="498" y="447"/>
                  </a:lnTo>
                  <a:lnTo>
                    <a:pt x="494" y="451"/>
                  </a:lnTo>
                  <a:lnTo>
                    <a:pt x="491" y="454"/>
                  </a:lnTo>
                  <a:lnTo>
                    <a:pt x="491" y="454"/>
                  </a:lnTo>
                  <a:lnTo>
                    <a:pt x="514" y="454"/>
                  </a:lnTo>
                  <a:lnTo>
                    <a:pt x="514" y="454"/>
                  </a:lnTo>
                  <a:lnTo>
                    <a:pt x="514" y="461"/>
                  </a:lnTo>
                  <a:lnTo>
                    <a:pt x="518" y="464"/>
                  </a:lnTo>
                  <a:lnTo>
                    <a:pt x="518" y="464"/>
                  </a:lnTo>
                  <a:lnTo>
                    <a:pt x="521" y="461"/>
                  </a:lnTo>
                  <a:lnTo>
                    <a:pt x="524" y="461"/>
                  </a:lnTo>
                  <a:lnTo>
                    <a:pt x="524" y="461"/>
                  </a:lnTo>
                  <a:lnTo>
                    <a:pt x="531" y="461"/>
                  </a:lnTo>
                  <a:lnTo>
                    <a:pt x="535" y="461"/>
                  </a:lnTo>
                  <a:lnTo>
                    <a:pt x="535" y="461"/>
                  </a:lnTo>
                  <a:lnTo>
                    <a:pt x="535" y="461"/>
                  </a:lnTo>
                  <a:lnTo>
                    <a:pt x="548" y="461"/>
                  </a:lnTo>
                  <a:lnTo>
                    <a:pt x="548" y="461"/>
                  </a:lnTo>
                  <a:lnTo>
                    <a:pt x="551" y="461"/>
                  </a:lnTo>
                  <a:lnTo>
                    <a:pt x="551" y="461"/>
                  </a:lnTo>
                  <a:lnTo>
                    <a:pt x="548" y="454"/>
                  </a:lnTo>
                  <a:lnTo>
                    <a:pt x="548" y="454"/>
                  </a:lnTo>
                  <a:lnTo>
                    <a:pt x="538" y="457"/>
                  </a:lnTo>
                  <a:lnTo>
                    <a:pt x="538" y="461"/>
                  </a:lnTo>
                  <a:lnTo>
                    <a:pt x="538" y="461"/>
                  </a:lnTo>
                  <a:lnTo>
                    <a:pt x="535" y="457"/>
                  </a:lnTo>
                  <a:lnTo>
                    <a:pt x="535" y="457"/>
                  </a:lnTo>
                  <a:lnTo>
                    <a:pt x="535" y="454"/>
                  </a:lnTo>
                  <a:lnTo>
                    <a:pt x="535" y="454"/>
                  </a:lnTo>
                  <a:lnTo>
                    <a:pt x="541" y="454"/>
                  </a:lnTo>
                  <a:lnTo>
                    <a:pt x="541" y="454"/>
                  </a:lnTo>
                  <a:lnTo>
                    <a:pt x="561" y="451"/>
                  </a:lnTo>
                  <a:lnTo>
                    <a:pt x="561" y="451"/>
                  </a:lnTo>
                  <a:lnTo>
                    <a:pt x="561" y="451"/>
                  </a:lnTo>
                  <a:lnTo>
                    <a:pt x="565" y="447"/>
                  </a:lnTo>
                  <a:lnTo>
                    <a:pt x="565" y="451"/>
                  </a:lnTo>
                  <a:lnTo>
                    <a:pt x="565" y="451"/>
                  </a:lnTo>
                  <a:lnTo>
                    <a:pt x="578" y="454"/>
                  </a:lnTo>
                  <a:lnTo>
                    <a:pt x="578" y="454"/>
                  </a:lnTo>
                  <a:lnTo>
                    <a:pt x="578" y="444"/>
                  </a:lnTo>
                  <a:lnTo>
                    <a:pt x="578" y="444"/>
                  </a:lnTo>
                  <a:lnTo>
                    <a:pt x="585" y="444"/>
                  </a:lnTo>
                  <a:lnTo>
                    <a:pt x="585" y="444"/>
                  </a:lnTo>
                  <a:lnTo>
                    <a:pt x="588" y="444"/>
                  </a:lnTo>
                  <a:lnTo>
                    <a:pt x="588" y="451"/>
                  </a:lnTo>
                  <a:lnTo>
                    <a:pt x="585" y="457"/>
                  </a:lnTo>
                  <a:lnTo>
                    <a:pt x="585" y="457"/>
                  </a:lnTo>
                  <a:lnTo>
                    <a:pt x="588" y="461"/>
                  </a:lnTo>
                  <a:lnTo>
                    <a:pt x="595" y="464"/>
                  </a:lnTo>
                  <a:lnTo>
                    <a:pt x="595" y="464"/>
                  </a:lnTo>
                  <a:lnTo>
                    <a:pt x="592" y="464"/>
                  </a:lnTo>
                  <a:lnTo>
                    <a:pt x="592" y="467"/>
                  </a:lnTo>
                  <a:lnTo>
                    <a:pt x="592" y="467"/>
                  </a:lnTo>
                  <a:lnTo>
                    <a:pt x="588" y="467"/>
                  </a:lnTo>
                  <a:lnTo>
                    <a:pt x="585" y="464"/>
                  </a:lnTo>
                  <a:lnTo>
                    <a:pt x="585" y="464"/>
                  </a:lnTo>
                  <a:lnTo>
                    <a:pt x="578" y="471"/>
                  </a:lnTo>
                  <a:lnTo>
                    <a:pt x="572" y="478"/>
                  </a:lnTo>
                  <a:lnTo>
                    <a:pt x="572" y="478"/>
                  </a:lnTo>
                  <a:lnTo>
                    <a:pt x="561" y="481"/>
                  </a:lnTo>
                  <a:lnTo>
                    <a:pt x="561" y="481"/>
                  </a:lnTo>
                  <a:lnTo>
                    <a:pt x="565" y="491"/>
                  </a:lnTo>
                  <a:lnTo>
                    <a:pt x="565" y="491"/>
                  </a:lnTo>
                  <a:lnTo>
                    <a:pt x="558" y="491"/>
                  </a:lnTo>
                  <a:lnTo>
                    <a:pt x="558" y="491"/>
                  </a:lnTo>
                  <a:lnTo>
                    <a:pt x="541" y="504"/>
                  </a:lnTo>
                  <a:lnTo>
                    <a:pt x="541" y="504"/>
                  </a:lnTo>
                  <a:lnTo>
                    <a:pt x="538" y="508"/>
                  </a:lnTo>
                  <a:lnTo>
                    <a:pt x="538" y="511"/>
                  </a:lnTo>
                  <a:lnTo>
                    <a:pt x="541" y="518"/>
                  </a:lnTo>
                  <a:lnTo>
                    <a:pt x="541" y="518"/>
                  </a:lnTo>
                  <a:lnTo>
                    <a:pt x="548" y="518"/>
                  </a:lnTo>
                  <a:lnTo>
                    <a:pt x="548" y="518"/>
                  </a:lnTo>
                  <a:lnTo>
                    <a:pt x="548" y="514"/>
                  </a:lnTo>
                  <a:lnTo>
                    <a:pt x="548" y="514"/>
                  </a:lnTo>
                  <a:lnTo>
                    <a:pt x="558" y="514"/>
                  </a:lnTo>
                  <a:lnTo>
                    <a:pt x="568" y="518"/>
                  </a:lnTo>
                  <a:lnTo>
                    <a:pt x="572" y="525"/>
                  </a:lnTo>
                  <a:lnTo>
                    <a:pt x="572" y="525"/>
                  </a:lnTo>
                  <a:lnTo>
                    <a:pt x="575" y="521"/>
                  </a:lnTo>
                  <a:lnTo>
                    <a:pt x="575" y="521"/>
                  </a:lnTo>
                  <a:lnTo>
                    <a:pt x="575" y="521"/>
                  </a:lnTo>
                  <a:lnTo>
                    <a:pt x="588" y="521"/>
                  </a:lnTo>
                  <a:lnTo>
                    <a:pt x="595" y="525"/>
                  </a:lnTo>
                  <a:lnTo>
                    <a:pt x="598" y="528"/>
                  </a:lnTo>
                  <a:lnTo>
                    <a:pt x="598" y="528"/>
                  </a:lnTo>
                  <a:lnTo>
                    <a:pt x="598" y="538"/>
                  </a:lnTo>
                  <a:lnTo>
                    <a:pt x="598" y="548"/>
                  </a:lnTo>
                  <a:lnTo>
                    <a:pt x="592" y="565"/>
                  </a:lnTo>
                  <a:lnTo>
                    <a:pt x="592" y="565"/>
                  </a:lnTo>
                  <a:lnTo>
                    <a:pt x="598" y="568"/>
                  </a:lnTo>
                  <a:lnTo>
                    <a:pt x="598" y="572"/>
                  </a:lnTo>
                  <a:lnTo>
                    <a:pt x="598" y="572"/>
                  </a:lnTo>
                  <a:lnTo>
                    <a:pt x="605" y="572"/>
                  </a:lnTo>
                  <a:lnTo>
                    <a:pt x="608" y="575"/>
                  </a:lnTo>
                  <a:lnTo>
                    <a:pt x="608" y="575"/>
                  </a:lnTo>
                  <a:lnTo>
                    <a:pt x="619" y="575"/>
                  </a:lnTo>
                  <a:lnTo>
                    <a:pt x="629" y="572"/>
                  </a:lnTo>
                  <a:lnTo>
                    <a:pt x="629" y="572"/>
                  </a:lnTo>
                  <a:lnTo>
                    <a:pt x="629" y="562"/>
                  </a:lnTo>
                  <a:lnTo>
                    <a:pt x="629" y="562"/>
                  </a:lnTo>
                  <a:lnTo>
                    <a:pt x="632" y="562"/>
                  </a:lnTo>
                  <a:lnTo>
                    <a:pt x="635" y="562"/>
                  </a:lnTo>
                  <a:lnTo>
                    <a:pt x="635" y="555"/>
                  </a:lnTo>
                  <a:lnTo>
                    <a:pt x="635" y="555"/>
                  </a:lnTo>
                  <a:lnTo>
                    <a:pt x="639" y="555"/>
                  </a:lnTo>
                  <a:lnTo>
                    <a:pt x="645" y="551"/>
                  </a:lnTo>
                  <a:lnTo>
                    <a:pt x="645" y="551"/>
                  </a:lnTo>
                  <a:lnTo>
                    <a:pt x="645" y="545"/>
                  </a:lnTo>
                  <a:lnTo>
                    <a:pt x="649" y="535"/>
                  </a:lnTo>
                  <a:lnTo>
                    <a:pt x="649" y="535"/>
                  </a:lnTo>
                  <a:lnTo>
                    <a:pt x="656" y="531"/>
                  </a:lnTo>
                  <a:lnTo>
                    <a:pt x="659" y="531"/>
                  </a:lnTo>
                  <a:lnTo>
                    <a:pt x="669" y="531"/>
                  </a:lnTo>
                  <a:lnTo>
                    <a:pt x="669" y="531"/>
                  </a:lnTo>
                  <a:lnTo>
                    <a:pt x="676" y="525"/>
                  </a:lnTo>
                  <a:lnTo>
                    <a:pt x="679" y="518"/>
                  </a:lnTo>
                  <a:lnTo>
                    <a:pt x="686" y="498"/>
                  </a:lnTo>
                  <a:lnTo>
                    <a:pt x="686" y="498"/>
                  </a:lnTo>
                  <a:lnTo>
                    <a:pt x="693" y="498"/>
                  </a:lnTo>
                  <a:lnTo>
                    <a:pt x="696" y="494"/>
                  </a:lnTo>
                  <a:lnTo>
                    <a:pt x="696" y="494"/>
                  </a:lnTo>
                  <a:lnTo>
                    <a:pt x="703" y="501"/>
                  </a:lnTo>
                  <a:lnTo>
                    <a:pt x="706" y="504"/>
                  </a:lnTo>
                  <a:lnTo>
                    <a:pt x="706" y="504"/>
                  </a:lnTo>
                  <a:lnTo>
                    <a:pt x="719" y="498"/>
                  </a:lnTo>
                  <a:lnTo>
                    <a:pt x="736" y="491"/>
                  </a:lnTo>
                  <a:lnTo>
                    <a:pt x="736" y="491"/>
                  </a:lnTo>
                  <a:lnTo>
                    <a:pt x="736" y="478"/>
                  </a:lnTo>
                  <a:lnTo>
                    <a:pt x="740" y="464"/>
                  </a:lnTo>
                  <a:lnTo>
                    <a:pt x="740" y="464"/>
                  </a:lnTo>
                  <a:lnTo>
                    <a:pt x="729" y="464"/>
                  </a:lnTo>
                  <a:lnTo>
                    <a:pt x="716" y="464"/>
                  </a:lnTo>
                  <a:lnTo>
                    <a:pt x="716" y="464"/>
                  </a:lnTo>
                  <a:lnTo>
                    <a:pt x="713" y="467"/>
                  </a:lnTo>
                  <a:lnTo>
                    <a:pt x="709" y="474"/>
                  </a:lnTo>
                  <a:lnTo>
                    <a:pt x="709" y="474"/>
                  </a:lnTo>
                  <a:lnTo>
                    <a:pt x="706" y="474"/>
                  </a:lnTo>
                  <a:lnTo>
                    <a:pt x="703" y="474"/>
                  </a:lnTo>
                  <a:lnTo>
                    <a:pt x="699" y="474"/>
                  </a:lnTo>
                  <a:lnTo>
                    <a:pt x="699" y="474"/>
                  </a:lnTo>
                  <a:lnTo>
                    <a:pt x="693" y="478"/>
                  </a:lnTo>
                  <a:lnTo>
                    <a:pt x="689" y="481"/>
                  </a:lnTo>
                  <a:lnTo>
                    <a:pt x="682" y="481"/>
                  </a:lnTo>
                  <a:lnTo>
                    <a:pt x="682" y="481"/>
                  </a:lnTo>
                  <a:lnTo>
                    <a:pt x="672" y="474"/>
                  </a:lnTo>
                  <a:lnTo>
                    <a:pt x="659" y="464"/>
                  </a:lnTo>
                  <a:lnTo>
                    <a:pt x="652" y="457"/>
                  </a:lnTo>
                  <a:lnTo>
                    <a:pt x="652" y="461"/>
                  </a:lnTo>
                  <a:lnTo>
                    <a:pt x="652" y="467"/>
                  </a:lnTo>
                  <a:lnTo>
                    <a:pt x="652" y="467"/>
                  </a:lnTo>
                  <a:lnTo>
                    <a:pt x="659" y="474"/>
                  </a:lnTo>
                  <a:lnTo>
                    <a:pt x="659" y="474"/>
                  </a:lnTo>
                  <a:lnTo>
                    <a:pt x="659" y="478"/>
                  </a:lnTo>
                  <a:lnTo>
                    <a:pt x="666" y="474"/>
                  </a:lnTo>
                  <a:lnTo>
                    <a:pt x="666" y="474"/>
                  </a:lnTo>
                  <a:lnTo>
                    <a:pt x="676" y="481"/>
                  </a:lnTo>
                  <a:lnTo>
                    <a:pt x="676" y="481"/>
                  </a:lnTo>
                  <a:lnTo>
                    <a:pt x="682" y="491"/>
                  </a:lnTo>
                  <a:lnTo>
                    <a:pt x="676" y="491"/>
                  </a:lnTo>
                  <a:lnTo>
                    <a:pt x="656" y="484"/>
                  </a:lnTo>
                  <a:lnTo>
                    <a:pt x="656" y="484"/>
                  </a:lnTo>
                  <a:lnTo>
                    <a:pt x="656" y="478"/>
                  </a:lnTo>
                  <a:lnTo>
                    <a:pt x="656" y="474"/>
                  </a:lnTo>
                  <a:lnTo>
                    <a:pt x="652" y="474"/>
                  </a:lnTo>
                  <a:lnTo>
                    <a:pt x="652" y="474"/>
                  </a:lnTo>
                  <a:lnTo>
                    <a:pt x="649" y="467"/>
                  </a:lnTo>
                  <a:lnTo>
                    <a:pt x="645" y="464"/>
                  </a:lnTo>
                  <a:lnTo>
                    <a:pt x="645" y="464"/>
                  </a:lnTo>
                  <a:lnTo>
                    <a:pt x="635" y="464"/>
                  </a:lnTo>
                  <a:lnTo>
                    <a:pt x="635" y="464"/>
                  </a:lnTo>
                  <a:lnTo>
                    <a:pt x="639" y="454"/>
                  </a:lnTo>
                  <a:lnTo>
                    <a:pt x="639" y="454"/>
                  </a:lnTo>
                  <a:lnTo>
                    <a:pt x="632" y="454"/>
                  </a:lnTo>
                  <a:lnTo>
                    <a:pt x="632" y="454"/>
                  </a:lnTo>
                  <a:lnTo>
                    <a:pt x="632" y="434"/>
                  </a:lnTo>
                  <a:lnTo>
                    <a:pt x="632" y="434"/>
                  </a:lnTo>
                  <a:lnTo>
                    <a:pt x="625" y="437"/>
                  </a:lnTo>
                  <a:lnTo>
                    <a:pt x="625" y="437"/>
                  </a:lnTo>
                  <a:lnTo>
                    <a:pt x="625" y="451"/>
                  </a:lnTo>
                  <a:lnTo>
                    <a:pt x="625" y="451"/>
                  </a:lnTo>
                  <a:lnTo>
                    <a:pt x="612" y="444"/>
                  </a:lnTo>
                  <a:lnTo>
                    <a:pt x="612" y="444"/>
                  </a:lnTo>
                  <a:lnTo>
                    <a:pt x="612" y="451"/>
                  </a:lnTo>
                  <a:lnTo>
                    <a:pt x="612" y="451"/>
                  </a:lnTo>
                  <a:lnTo>
                    <a:pt x="605" y="451"/>
                  </a:lnTo>
                  <a:lnTo>
                    <a:pt x="602" y="451"/>
                  </a:lnTo>
                  <a:lnTo>
                    <a:pt x="602" y="451"/>
                  </a:lnTo>
                  <a:lnTo>
                    <a:pt x="595" y="454"/>
                  </a:lnTo>
                  <a:lnTo>
                    <a:pt x="595" y="454"/>
                  </a:lnTo>
                  <a:lnTo>
                    <a:pt x="595" y="447"/>
                  </a:lnTo>
                  <a:lnTo>
                    <a:pt x="595" y="444"/>
                  </a:lnTo>
                  <a:lnTo>
                    <a:pt x="595" y="444"/>
                  </a:lnTo>
                  <a:lnTo>
                    <a:pt x="588" y="444"/>
                  </a:lnTo>
                  <a:lnTo>
                    <a:pt x="588" y="441"/>
                  </a:lnTo>
                  <a:lnTo>
                    <a:pt x="588" y="441"/>
                  </a:lnTo>
                  <a:lnTo>
                    <a:pt x="598" y="441"/>
                  </a:lnTo>
                  <a:lnTo>
                    <a:pt x="598" y="441"/>
                  </a:lnTo>
                  <a:lnTo>
                    <a:pt x="598" y="434"/>
                  </a:lnTo>
                  <a:lnTo>
                    <a:pt x="602" y="430"/>
                  </a:lnTo>
                  <a:lnTo>
                    <a:pt x="602" y="427"/>
                  </a:lnTo>
                  <a:lnTo>
                    <a:pt x="602" y="427"/>
                  </a:lnTo>
                  <a:lnTo>
                    <a:pt x="615" y="434"/>
                  </a:lnTo>
                  <a:lnTo>
                    <a:pt x="615" y="430"/>
                  </a:lnTo>
                  <a:lnTo>
                    <a:pt x="615" y="430"/>
                  </a:lnTo>
                  <a:lnTo>
                    <a:pt x="642" y="430"/>
                  </a:lnTo>
                  <a:lnTo>
                    <a:pt x="642" y="430"/>
                  </a:lnTo>
                  <a:lnTo>
                    <a:pt x="642" y="424"/>
                  </a:lnTo>
                  <a:lnTo>
                    <a:pt x="642" y="424"/>
                  </a:lnTo>
                  <a:lnTo>
                    <a:pt x="649" y="420"/>
                  </a:lnTo>
                  <a:lnTo>
                    <a:pt x="649" y="420"/>
                  </a:lnTo>
                  <a:lnTo>
                    <a:pt x="652" y="404"/>
                  </a:lnTo>
                  <a:lnTo>
                    <a:pt x="652" y="404"/>
                  </a:lnTo>
                  <a:lnTo>
                    <a:pt x="656" y="404"/>
                  </a:lnTo>
                  <a:lnTo>
                    <a:pt x="659" y="407"/>
                  </a:lnTo>
                  <a:lnTo>
                    <a:pt x="659" y="407"/>
                  </a:lnTo>
                  <a:lnTo>
                    <a:pt x="666" y="407"/>
                  </a:lnTo>
                  <a:lnTo>
                    <a:pt x="666" y="407"/>
                  </a:lnTo>
                  <a:lnTo>
                    <a:pt x="679" y="390"/>
                  </a:lnTo>
                  <a:lnTo>
                    <a:pt x="689" y="383"/>
                  </a:lnTo>
                  <a:lnTo>
                    <a:pt x="699" y="377"/>
                  </a:lnTo>
                  <a:lnTo>
                    <a:pt x="699" y="377"/>
                  </a:lnTo>
                  <a:lnTo>
                    <a:pt x="703" y="380"/>
                  </a:lnTo>
                  <a:lnTo>
                    <a:pt x="703" y="383"/>
                  </a:lnTo>
                  <a:lnTo>
                    <a:pt x="703" y="383"/>
                  </a:lnTo>
                  <a:lnTo>
                    <a:pt x="709" y="370"/>
                  </a:lnTo>
                  <a:lnTo>
                    <a:pt x="713" y="367"/>
                  </a:lnTo>
                  <a:lnTo>
                    <a:pt x="723" y="363"/>
                  </a:lnTo>
                  <a:lnTo>
                    <a:pt x="723" y="363"/>
                  </a:lnTo>
                  <a:lnTo>
                    <a:pt x="729" y="363"/>
                  </a:lnTo>
                  <a:lnTo>
                    <a:pt x="729" y="363"/>
                  </a:lnTo>
                  <a:lnTo>
                    <a:pt x="733" y="353"/>
                  </a:lnTo>
                  <a:lnTo>
                    <a:pt x="733" y="353"/>
                  </a:lnTo>
                  <a:lnTo>
                    <a:pt x="736" y="353"/>
                  </a:lnTo>
                  <a:lnTo>
                    <a:pt x="740" y="350"/>
                  </a:lnTo>
                  <a:lnTo>
                    <a:pt x="740" y="350"/>
                  </a:lnTo>
                  <a:lnTo>
                    <a:pt x="746" y="343"/>
                  </a:lnTo>
                  <a:lnTo>
                    <a:pt x="746" y="343"/>
                  </a:lnTo>
                  <a:lnTo>
                    <a:pt x="750" y="343"/>
                  </a:lnTo>
                  <a:lnTo>
                    <a:pt x="750" y="343"/>
                  </a:lnTo>
                  <a:lnTo>
                    <a:pt x="756" y="336"/>
                  </a:lnTo>
                  <a:lnTo>
                    <a:pt x="756" y="330"/>
                  </a:lnTo>
                  <a:lnTo>
                    <a:pt x="760" y="326"/>
                  </a:lnTo>
                  <a:lnTo>
                    <a:pt x="760" y="326"/>
                  </a:lnTo>
                  <a:lnTo>
                    <a:pt x="766" y="326"/>
                  </a:lnTo>
                  <a:lnTo>
                    <a:pt x="773" y="326"/>
                  </a:lnTo>
                  <a:lnTo>
                    <a:pt x="783" y="326"/>
                  </a:lnTo>
                  <a:lnTo>
                    <a:pt x="783" y="326"/>
                  </a:lnTo>
                  <a:lnTo>
                    <a:pt x="787" y="323"/>
                  </a:lnTo>
                  <a:lnTo>
                    <a:pt x="787" y="323"/>
                  </a:lnTo>
                  <a:lnTo>
                    <a:pt x="783" y="320"/>
                  </a:lnTo>
                  <a:lnTo>
                    <a:pt x="783" y="313"/>
                  </a:lnTo>
                  <a:lnTo>
                    <a:pt x="783" y="313"/>
                  </a:lnTo>
                  <a:lnTo>
                    <a:pt x="790" y="306"/>
                  </a:lnTo>
                  <a:lnTo>
                    <a:pt x="793" y="303"/>
                  </a:lnTo>
                  <a:lnTo>
                    <a:pt x="793" y="299"/>
                  </a:lnTo>
                  <a:lnTo>
                    <a:pt x="793" y="299"/>
                  </a:lnTo>
                  <a:lnTo>
                    <a:pt x="793" y="289"/>
                  </a:lnTo>
                  <a:lnTo>
                    <a:pt x="797" y="286"/>
                  </a:lnTo>
                  <a:lnTo>
                    <a:pt x="797" y="286"/>
                  </a:lnTo>
                  <a:lnTo>
                    <a:pt x="800" y="283"/>
                  </a:lnTo>
                  <a:lnTo>
                    <a:pt x="803" y="276"/>
                  </a:lnTo>
                  <a:lnTo>
                    <a:pt x="803" y="276"/>
                  </a:lnTo>
                  <a:lnTo>
                    <a:pt x="807" y="266"/>
                  </a:lnTo>
                  <a:lnTo>
                    <a:pt x="814" y="262"/>
                  </a:lnTo>
                  <a:lnTo>
                    <a:pt x="814" y="262"/>
                  </a:lnTo>
                  <a:lnTo>
                    <a:pt x="830" y="262"/>
                  </a:lnTo>
                  <a:lnTo>
                    <a:pt x="830" y="262"/>
                  </a:lnTo>
                  <a:lnTo>
                    <a:pt x="840" y="259"/>
                  </a:lnTo>
                  <a:lnTo>
                    <a:pt x="847" y="259"/>
                  </a:lnTo>
                  <a:lnTo>
                    <a:pt x="847" y="256"/>
                  </a:lnTo>
                  <a:lnTo>
                    <a:pt x="847" y="256"/>
                  </a:lnTo>
                  <a:lnTo>
                    <a:pt x="850" y="242"/>
                  </a:lnTo>
                  <a:lnTo>
                    <a:pt x="854" y="236"/>
                  </a:lnTo>
                  <a:lnTo>
                    <a:pt x="857" y="229"/>
                  </a:lnTo>
                  <a:lnTo>
                    <a:pt x="857" y="229"/>
                  </a:lnTo>
                  <a:lnTo>
                    <a:pt x="861" y="222"/>
                  </a:lnTo>
                  <a:lnTo>
                    <a:pt x="857" y="219"/>
                  </a:lnTo>
                  <a:lnTo>
                    <a:pt x="850" y="209"/>
                  </a:lnTo>
                  <a:lnTo>
                    <a:pt x="850" y="209"/>
                  </a:lnTo>
                  <a:lnTo>
                    <a:pt x="847" y="199"/>
                  </a:lnTo>
                  <a:lnTo>
                    <a:pt x="844" y="195"/>
                  </a:lnTo>
                  <a:lnTo>
                    <a:pt x="844" y="195"/>
                  </a:lnTo>
                  <a:lnTo>
                    <a:pt x="844" y="195"/>
                  </a:lnTo>
                  <a:lnTo>
                    <a:pt x="837" y="199"/>
                  </a:lnTo>
                  <a:lnTo>
                    <a:pt x="834" y="192"/>
                  </a:lnTo>
                  <a:lnTo>
                    <a:pt x="834" y="192"/>
                  </a:lnTo>
                  <a:lnTo>
                    <a:pt x="834" y="192"/>
                  </a:lnTo>
                  <a:lnTo>
                    <a:pt x="837" y="188"/>
                  </a:lnTo>
                  <a:lnTo>
                    <a:pt x="844" y="185"/>
                  </a:lnTo>
                  <a:lnTo>
                    <a:pt x="844" y="185"/>
                  </a:lnTo>
                  <a:lnTo>
                    <a:pt x="844" y="178"/>
                  </a:lnTo>
                  <a:lnTo>
                    <a:pt x="844" y="175"/>
                  </a:lnTo>
                  <a:lnTo>
                    <a:pt x="847" y="175"/>
                  </a:lnTo>
                  <a:lnTo>
                    <a:pt x="847" y="175"/>
                  </a:lnTo>
                  <a:lnTo>
                    <a:pt x="850" y="172"/>
                  </a:lnTo>
                  <a:lnTo>
                    <a:pt x="850" y="165"/>
                  </a:lnTo>
                  <a:lnTo>
                    <a:pt x="850" y="165"/>
                  </a:lnTo>
                  <a:lnTo>
                    <a:pt x="850" y="162"/>
                  </a:lnTo>
                  <a:lnTo>
                    <a:pt x="847" y="162"/>
                  </a:lnTo>
                  <a:lnTo>
                    <a:pt x="840" y="165"/>
                  </a:lnTo>
                  <a:lnTo>
                    <a:pt x="840" y="165"/>
                  </a:lnTo>
                  <a:lnTo>
                    <a:pt x="837" y="162"/>
                  </a:lnTo>
                  <a:lnTo>
                    <a:pt x="834" y="158"/>
                  </a:lnTo>
                  <a:lnTo>
                    <a:pt x="837" y="152"/>
                  </a:lnTo>
                  <a:lnTo>
                    <a:pt x="837" y="152"/>
                  </a:lnTo>
                  <a:lnTo>
                    <a:pt x="840" y="145"/>
                  </a:lnTo>
                  <a:lnTo>
                    <a:pt x="847" y="141"/>
                  </a:lnTo>
                  <a:lnTo>
                    <a:pt x="847" y="141"/>
                  </a:lnTo>
                  <a:lnTo>
                    <a:pt x="850" y="135"/>
                  </a:lnTo>
                  <a:lnTo>
                    <a:pt x="847" y="128"/>
                  </a:lnTo>
                  <a:lnTo>
                    <a:pt x="847" y="128"/>
                  </a:lnTo>
                  <a:lnTo>
                    <a:pt x="844" y="125"/>
                  </a:lnTo>
                  <a:lnTo>
                    <a:pt x="847" y="115"/>
                  </a:lnTo>
                  <a:lnTo>
                    <a:pt x="847" y="115"/>
                  </a:lnTo>
                  <a:lnTo>
                    <a:pt x="844" y="111"/>
                  </a:lnTo>
                  <a:lnTo>
                    <a:pt x="840" y="111"/>
                  </a:lnTo>
                  <a:lnTo>
                    <a:pt x="830" y="118"/>
                  </a:lnTo>
                  <a:lnTo>
                    <a:pt x="830" y="118"/>
                  </a:lnTo>
                  <a:lnTo>
                    <a:pt x="820" y="118"/>
                  </a:lnTo>
                  <a:lnTo>
                    <a:pt x="814" y="121"/>
                  </a:lnTo>
                  <a:lnTo>
                    <a:pt x="814" y="121"/>
                  </a:lnTo>
                  <a:lnTo>
                    <a:pt x="800" y="115"/>
                  </a:lnTo>
                  <a:lnTo>
                    <a:pt x="790" y="111"/>
                  </a:lnTo>
                  <a:lnTo>
                    <a:pt x="790" y="111"/>
                  </a:lnTo>
                  <a:lnTo>
                    <a:pt x="777" y="115"/>
                  </a:lnTo>
                  <a:lnTo>
                    <a:pt x="777" y="115"/>
                  </a:lnTo>
                  <a:lnTo>
                    <a:pt x="770" y="111"/>
                  </a:lnTo>
                  <a:lnTo>
                    <a:pt x="766" y="104"/>
                  </a:lnTo>
                  <a:lnTo>
                    <a:pt x="766" y="104"/>
                  </a:lnTo>
                  <a:lnTo>
                    <a:pt x="763" y="104"/>
                  </a:lnTo>
                  <a:lnTo>
                    <a:pt x="760" y="101"/>
                  </a:lnTo>
                  <a:lnTo>
                    <a:pt x="753" y="101"/>
                  </a:lnTo>
                  <a:lnTo>
                    <a:pt x="753" y="101"/>
                  </a:lnTo>
                  <a:lnTo>
                    <a:pt x="750" y="101"/>
                  </a:lnTo>
                  <a:lnTo>
                    <a:pt x="750" y="101"/>
                  </a:lnTo>
                  <a:lnTo>
                    <a:pt x="750" y="108"/>
                  </a:lnTo>
                  <a:lnTo>
                    <a:pt x="750" y="108"/>
                  </a:lnTo>
                  <a:lnTo>
                    <a:pt x="753" y="111"/>
                  </a:lnTo>
                  <a:lnTo>
                    <a:pt x="750" y="111"/>
                  </a:lnTo>
                  <a:lnTo>
                    <a:pt x="746" y="108"/>
                  </a:lnTo>
                  <a:lnTo>
                    <a:pt x="746" y="108"/>
                  </a:lnTo>
                  <a:lnTo>
                    <a:pt x="740" y="104"/>
                  </a:lnTo>
                  <a:lnTo>
                    <a:pt x="736" y="104"/>
                  </a:lnTo>
                  <a:lnTo>
                    <a:pt x="726" y="101"/>
                  </a:lnTo>
                  <a:lnTo>
                    <a:pt x="726" y="101"/>
                  </a:lnTo>
                  <a:lnTo>
                    <a:pt x="719" y="98"/>
                  </a:lnTo>
                  <a:lnTo>
                    <a:pt x="719" y="94"/>
                  </a:lnTo>
                  <a:lnTo>
                    <a:pt x="716" y="84"/>
                  </a:lnTo>
                  <a:lnTo>
                    <a:pt x="716" y="84"/>
                  </a:lnTo>
                  <a:lnTo>
                    <a:pt x="713" y="81"/>
                  </a:lnTo>
                  <a:lnTo>
                    <a:pt x="709" y="84"/>
                  </a:lnTo>
                  <a:lnTo>
                    <a:pt x="709" y="84"/>
                  </a:lnTo>
                  <a:lnTo>
                    <a:pt x="703" y="91"/>
                  </a:lnTo>
                  <a:lnTo>
                    <a:pt x="693" y="94"/>
                  </a:lnTo>
                  <a:lnTo>
                    <a:pt x="693" y="94"/>
                  </a:lnTo>
                  <a:lnTo>
                    <a:pt x="682" y="101"/>
                  </a:lnTo>
                  <a:lnTo>
                    <a:pt x="679" y="104"/>
                  </a:lnTo>
                  <a:lnTo>
                    <a:pt x="676" y="111"/>
                  </a:lnTo>
                  <a:lnTo>
                    <a:pt x="672" y="111"/>
                  </a:lnTo>
                  <a:lnTo>
                    <a:pt x="672" y="111"/>
                  </a:lnTo>
                  <a:lnTo>
                    <a:pt x="669" y="111"/>
                  </a:lnTo>
                  <a:lnTo>
                    <a:pt x="666" y="108"/>
                  </a:lnTo>
                  <a:lnTo>
                    <a:pt x="666" y="108"/>
                  </a:lnTo>
                  <a:lnTo>
                    <a:pt x="659" y="108"/>
                  </a:lnTo>
                  <a:lnTo>
                    <a:pt x="659" y="108"/>
                  </a:lnTo>
                  <a:lnTo>
                    <a:pt x="639" y="104"/>
                  </a:lnTo>
                  <a:lnTo>
                    <a:pt x="639" y="104"/>
                  </a:lnTo>
                  <a:lnTo>
                    <a:pt x="635" y="104"/>
                  </a:lnTo>
                  <a:lnTo>
                    <a:pt x="635" y="108"/>
                  </a:lnTo>
                  <a:lnTo>
                    <a:pt x="629" y="115"/>
                  </a:lnTo>
                  <a:lnTo>
                    <a:pt x="629" y="115"/>
                  </a:lnTo>
                  <a:lnTo>
                    <a:pt x="629" y="115"/>
                  </a:lnTo>
                  <a:lnTo>
                    <a:pt x="625" y="111"/>
                  </a:lnTo>
                  <a:lnTo>
                    <a:pt x="615" y="101"/>
                  </a:lnTo>
                  <a:lnTo>
                    <a:pt x="615" y="101"/>
                  </a:lnTo>
                  <a:lnTo>
                    <a:pt x="612" y="94"/>
                  </a:lnTo>
                  <a:lnTo>
                    <a:pt x="612" y="84"/>
                  </a:lnTo>
                  <a:lnTo>
                    <a:pt x="612" y="84"/>
                  </a:lnTo>
                  <a:lnTo>
                    <a:pt x="608" y="81"/>
                  </a:lnTo>
                  <a:lnTo>
                    <a:pt x="608" y="78"/>
                  </a:lnTo>
                  <a:lnTo>
                    <a:pt x="602" y="78"/>
                  </a:lnTo>
                  <a:lnTo>
                    <a:pt x="602" y="78"/>
                  </a:lnTo>
                  <a:lnTo>
                    <a:pt x="598" y="74"/>
                  </a:lnTo>
                  <a:lnTo>
                    <a:pt x="598" y="71"/>
                  </a:lnTo>
                  <a:lnTo>
                    <a:pt x="598" y="71"/>
                  </a:lnTo>
                  <a:lnTo>
                    <a:pt x="595" y="68"/>
                  </a:lnTo>
                  <a:lnTo>
                    <a:pt x="595" y="68"/>
                  </a:lnTo>
                  <a:lnTo>
                    <a:pt x="585" y="64"/>
                  </a:lnTo>
                  <a:lnTo>
                    <a:pt x="575" y="57"/>
                  </a:lnTo>
                  <a:lnTo>
                    <a:pt x="575" y="57"/>
                  </a:lnTo>
                  <a:lnTo>
                    <a:pt x="572" y="57"/>
                  </a:lnTo>
                  <a:lnTo>
                    <a:pt x="572" y="57"/>
                  </a:lnTo>
                  <a:lnTo>
                    <a:pt x="565" y="61"/>
                  </a:lnTo>
                  <a:lnTo>
                    <a:pt x="565" y="61"/>
                  </a:lnTo>
                  <a:lnTo>
                    <a:pt x="561" y="64"/>
                  </a:lnTo>
                  <a:lnTo>
                    <a:pt x="555" y="61"/>
                  </a:lnTo>
                  <a:lnTo>
                    <a:pt x="548" y="57"/>
                  </a:lnTo>
                  <a:lnTo>
                    <a:pt x="548" y="57"/>
                  </a:lnTo>
                  <a:lnTo>
                    <a:pt x="545" y="54"/>
                  </a:lnTo>
                  <a:lnTo>
                    <a:pt x="541" y="51"/>
                  </a:lnTo>
                  <a:lnTo>
                    <a:pt x="545" y="41"/>
                  </a:lnTo>
                  <a:lnTo>
                    <a:pt x="545" y="41"/>
                  </a:lnTo>
                  <a:lnTo>
                    <a:pt x="541" y="37"/>
                  </a:lnTo>
                  <a:lnTo>
                    <a:pt x="538" y="34"/>
                  </a:lnTo>
                  <a:lnTo>
                    <a:pt x="535" y="31"/>
                  </a:lnTo>
                  <a:lnTo>
                    <a:pt x="535" y="31"/>
                  </a:lnTo>
                  <a:lnTo>
                    <a:pt x="541" y="24"/>
                  </a:lnTo>
                  <a:lnTo>
                    <a:pt x="541" y="24"/>
                  </a:lnTo>
                  <a:lnTo>
                    <a:pt x="541" y="20"/>
                  </a:lnTo>
                  <a:lnTo>
                    <a:pt x="541" y="17"/>
                  </a:lnTo>
                  <a:lnTo>
                    <a:pt x="538" y="14"/>
                  </a:lnTo>
                  <a:lnTo>
                    <a:pt x="535" y="10"/>
                  </a:lnTo>
                  <a:lnTo>
                    <a:pt x="535" y="10"/>
                  </a:lnTo>
                  <a:lnTo>
                    <a:pt x="528" y="14"/>
                  </a:lnTo>
                  <a:lnTo>
                    <a:pt x="528" y="17"/>
                  </a:lnTo>
                  <a:lnTo>
                    <a:pt x="528" y="17"/>
                  </a:lnTo>
                  <a:lnTo>
                    <a:pt x="524" y="4"/>
                  </a:lnTo>
                  <a:lnTo>
                    <a:pt x="524" y="4"/>
                  </a:lnTo>
                  <a:lnTo>
                    <a:pt x="521" y="0"/>
                  </a:lnTo>
                  <a:lnTo>
                    <a:pt x="518" y="0"/>
                  </a:lnTo>
                  <a:lnTo>
                    <a:pt x="511" y="4"/>
                  </a:lnTo>
                  <a:lnTo>
                    <a:pt x="511" y="4"/>
                  </a:lnTo>
                  <a:lnTo>
                    <a:pt x="508" y="7"/>
                  </a:lnTo>
                  <a:lnTo>
                    <a:pt x="504" y="10"/>
                  </a:lnTo>
                  <a:lnTo>
                    <a:pt x="504" y="14"/>
                  </a:lnTo>
                  <a:lnTo>
                    <a:pt x="504" y="14"/>
                  </a:lnTo>
                  <a:lnTo>
                    <a:pt x="504" y="14"/>
                  </a:lnTo>
                  <a:lnTo>
                    <a:pt x="494" y="7"/>
                  </a:lnTo>
                  <a:lnTo>
                    <a:pt x="488" y="4"/>
                  </a:lnTo>
                  <a:lnTo>
                    <a:pt x="481" y="10"/>
                  </a:lnTo>
                  <a:lnTo>
                    <a:pt x="481" y="10"/>
                  </a:lnTo>
                  <a:lnTo>
                    <a:pt x="474" y="17"/>
                  </a:lnTo>
                  <a:lnTo>
                    <a:pt x="471" y="20"/>
                  </a:lnTo>
                  <a:lnTo>
                    <a:pt x="461" y="17"/>
                  </a:lnTo>
                  <a:lnTo>
                    <a:pt x="461" y="17"/>
                  </a:lnTo>
                  <a:lnTo>
                    <a:pt x="454" y="20"/>
                  </a:lnTo>
                  <a:lnTo>
                    <a:pt x="451" y="24"/>
                  </a:lnTo>
                  <a:lnTo>
                    <a:pt x="451" y="24"/>
                  </a:lnTo>
                  <a:lnTo>
                    <a:pt x="444" y="27"/>
                  </a:lnTo>
                  <a:lnTo>
                    <a:pt x="444" y="27"/>
                  </a:lnTo>
                  <a:lnTo>
                    <a:pt x="440" y="31"/>
                  </a:lnTo>
                  <a:lnTo>
                    <a:pt x="440" y="31"/>
                  </a:lnTo>
                  <a:lnTo>
                    <a:pt x="440" y="34"/>
                  </a:lnTo>
                  <a:lnTo>
                    <a:pt x="434" y="37"/>
                  </a:lnTo>
                  <a:lnTo>
                    <a:pt x="434" y="37"/>
                  </a:lnTo>
                  <a:lnTo>
                    <a:pt x="430" y="37"/>
                  </a:lnTo>
                  <a:lnTo>
                    <a:pt x="424" y="34"/>
                  </a:lnTo>
                  <a:lnTo>
                    <a:pt x="424" y="34"/>
                  </a:lnTo>
                  <a:lnTo>
                    <a:pt x="417" y="34"/>
                  </a:lnTo>
                  <a:lnTo>
                    <a:pt x="417" y="34"/>
                  </a:lnTo>
                  <a:lnTo>
                    <a:pt x="414" y="34"/>
                  </a:lnTo>
                  <a:lnTo>
                    <a:pt x="410" y="34"/>
                  </a:lnTo>
                  <a:lnTo>
                    <a:pt x="407" y="34"/>
                  </a:lnTo>
                  <a:lnTo>
                    <a:pt x="407" y="34"/>
                  </a:lnTo>
                  <a:lnTo>
                    <a:pt x="403" y="34"/>
                  </a:lnTo>
                  <a:lnTo>
                    <a:pt x="403" y="37"/>
                  </a:lnTo>
                  <a:lnTo>
                    <a:pt x="400" y="41"/>
                  </a:lnTo>
                  <a:lnTo>
                    <a:pt x="393" y="37"/>
                  </a:lnTo>
                  <a:lnTo>
                    <a:pt x="393" y="37"/>
                  </a:lnTo>
                  <a:lnTo>
                    <a:pt x="390" y="41"/>
                  </a:lnTo>
                  <a:lnTo>
                    <a:pt x="387" y="44"/>
                  </a:lnTo>
                  <a:lnTo>
                    <a:pt x="387" y="47"/>
                  </a:lnTo>
                  <a:lnTo>
                    <a:pt x="383" y="51"/>
                  </a:lnTo>
                  <a:lnTo>
                    <a:pt x="383" y="51"/>
                  </a:lnTo>
                  <a:lnTo>
                    <a:pt x="380" y="57"/>
                  </a:lnTo>
                  <a:lnTo>
                    <a:pt x="377" y="64"/>
                  </a:lnTo>
                  <a:lnTo>
                    <a:pt x="377" y="81"/>
                  </a:lnTo>
                  <a:lnTo>
                    <a:pt x="377" y="81"/>
                  </a:lnTo>
                  <a:lnTo>
                    <a:pt x="377" y="88"/>
                  </a:lnTo>
                  <a:lnTo>
                    <a:pt x="377" y="91"/>
                  </a:lnTo>
                  <a:lnTo>
                    <a:pt x="373" y="94"/>
                  </a:lnTo>
                  <a:lnTo>
                    <a:pt x="370" y="94"/>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31" name="Freeform 66"/>
            <p:cNvSpPr>
              <a:spLocks noChangeAspect="1"/>
            </p:cNvSpPr>
            <p:nvPr/>
          </p:nvSpPr>
          <p:spPr bwMode="gray">
            <a:xfrm>
              <a:off x="1400884" y="3310119"/>
              <a:ext cx="233631" cy="129416"/>
            </a:xfrm>
            <a:custGeom>
              <a:avLst/>
              <a:gdLst/>
              <a:ahLst/>
              <a:cxnLst>
                <a:cxn ang="0">
                  <a:pos x="181" y="20"/>
                </a:cxn>
                <a:cxn ang="0">
                  <a:pos x="175" y="17"/>
                </a:cxn>
                <a:cxn ang="0">
                  <a:pos x="158" y="13"/>
                </a:cxn>
                <a:cxn ang="0">
                  <a:pos x="151" y="3"/>
                </a:cxn>
                <a:cxn ang="0">
                  <a:pos x="138" y="3"/>
                </a:cxn>
                <a:cxn ang="0">
                  <a:pos x="144" y="7"/>
                </a:cxn>
                <a:cxn ang="0">
                  <a:pos x="141" y="17"/>
                </a:cxn>
                <a:cxn ang="0">
                  <a:pos x="131" y="13"/>
                </a:cxn>
                <a:cxn ang="0">
                  <a:pos x="121" y="13"/>
                </a:cxn>
                <a:cxn ang="0">
                  <a:pos x="108" y="13"/>
                </a:cxn>
                <a:cxn ang="0">
                  <a:pos x="94" y="13"/>
                </a:cxn>
                <a:cxn ang="0">
                  <a:pos x="87" y="20"/>
                </a:cxn>
                <a:cxn ang="0">
                  <a:pos x="74" y="20"/>
                </a:cxn>
                <a:cxn ang="0">
                  <a:pos x="71" y="13"/>
                </a:cxn>
                <a:cxn ang="0">
                  <a:pos x="60" y="20"/>
                </a:cxn>
                <a:cxn ang="0">
                  <a:pos x="64" y="27"/>
                </a:cxn>
                <a:cxn ang="0">
                  <a:pos x="47" y="33"/>
                </a:cxn>
                <a:cxn ang="0">
                  <a:pos x="40" y="40"/>
                </a:cxn>
                <a:cxn ang="0">
                  <a:pos x="24" y="47"/>
                </a:cxn>
                <a:cxn ang="0">
                  <a:pos x="17" y="57"/>
                </a:cxn>
                <a:cxn ang="0">
                  <a:pos x="10" y="67"/>
                </a:cxn>
                <a:cxn ang="0">
                  <a:pos x="3" y="77"/>
                </a:cxn>
                <a:cxn ang="0">
                  <a:pos x="3" y="91"/>
                </a:cxn>
                <a:cxn ang="0">
                  <a:pos x="3" y="94"/>
                </a:cxn>
                <a:cxn ang="0">
                  <a:pos x="13" y="84"/>
                </a:cxn>
                <a:cxn ang="0">
                  <a:pos x="30" y="84"/>
                </a:cxn>
                <a:cxn ang="0">
                  <a:pos x="24" y="94"/>
                </a:cxn>
                <a:cxn ang="0">
                  <a:pos x="27" y="101"/>
                </a:cxn>
                <a:cxn ang="0">
                  <a:pos x="37" y="118"/>
                </a:cxn>
                <a:cxn ang="0">
                  <a:pos x="54" y="118"/>
                </a:cxn>
                <a:cxn ang="0">
                  <a:pos x="67" y="118"/>
                </a:cxn>
                <a:cxn ang="0">
                  <a:pos x="74" y="104"/>
                </a:cxn>
                <a:cxn ang="0">
                  <a:pos x="84" y="107"/>
                </a:cxn>
                <a:cxn ang="0">
                  <a:pos x="97" y="97"/>
                </a:cxn>
                <a:cxn ang="0">
                  <a:pos x="104" y="94"/>
                </a:cxn>
                <a:cxn ang="0">
                  <a:pos x="104" y="107"/>
                </a:cxn>
                <a:cxn ang="0">
                  <a:pos x="97" y="114"/>
                </a:cxn>
                <a:cxn ang="0">
                  <a:pos x="111" y="118"/>
                </a:cxn>
                <a:cxn ang="0">
                  <a:pos x="121" y="118"/>
                </a:cxn>
                <a:cxn ang="0">
                  <a:pos x="124" y="124"/>
                </a:cxn>
                <a:cxn ang="0">
                  <a:pos x="134" y="131"/>
                </a:cxn>
                <a:cxn ang="0">
                  <a:pos x="138" y="134"/>
                </a:cxn>
                <a:cxn ang="0">
                  <a:pos x="148" y="124"/>
                </a:cxn>
                <a:cxn ang="0">
                  <a:pos x="158" y="111"/>
                </a:cxn>
                <a:cxn ang="0">
                  <a:pos x="161" y="94"/>
                </a:cxn>
                <a:cxn ang="0">
                  <a:pos x="171" y="94"/>
                </a:cxn>
                <a:cxn ang="0">
                  <a:pos x="171" y="107"/>
                </a:cxn>
                <a:cxn ang="0">
                  <a:pos x="192" y="111"/>
                </a:cxn>
                <a:cxn ang="0">
                  <a:pos x="198" y="111"/>
                </a:cxn>
                <a:cxn ang="0">
                  <a:pos x="202" y="118"/>
                </a:cxn>
                <a:cxn ang="0">
                  <a:pos x="205" y="107"/>
                </a:cxn>
                <a:cxn ang="0">
                  <a:pos x="205" y="101"/>
                </a:cxn>
                <a:cxn ang="0">
                  <a:pos x="215" y="94"/>
                </a:cxn>
                <a:cxn ang="0">
                  <a:pos x="222" y="97"/>
                </a:cxn>
                <a:cxn ang="0">
                  <a:pos x="232" y="97"/>
                </a:cxn>
                <a:cxn ang="0">
                  <a:pos x="225" y="91"/>
                </a:cxn>
                <a:cxn ang="0">
                  <a:pos x="222" y="77"/>
                </a:cxn>
                <a:cxn ang="0">
                  <a:pos x="212" y="81"/>
                </a:cxn>
                <a:cxn ang="0">
                  <a:pos x="202" y="67"/>
                </a:cxn>
                <a:cxn ang="0">
                  <a:pos x="185" y="67"/>
                </a:cxn>
                <a:cxn ang="0">
                  <a:pos x="178" y="64"/>
                </a:cxn>
                <a:cxn ang="0">
                  <a:pos x="185" y="44"/>
                </a:cxn>
              </a:cxnLst>
              <a:rect l="0" t="0" r="r" b="b"/>
              <a:pathLst>
                <a:path w="232" h="134">
                  <a:moveTo>
                    <a:pt x="185" y="30"/>
                  </a:moveTo>
                  <a:lnTo>
                    <a:pt x="185" y="30"/>
                  </a:lnTo>
                  <a:lnTo>
                    <a:pt x="181" y="27"/>
                  </a:lnTo>
                  <a:lnTo>
                    <a:pt x="181" y="23"/>
                  </a:lnTo>
                  <a:lnTo>
                    <a:pt x="181" y="20"/>
                  </a:lnTo>
                  <a:lnTo>
                    <a:pt x="181" y="20"/>
                  </a:lnTo>
                  <a:lnTo>
                    <a:pt x="181" y="20"/>
                  </a:lnTo>
                  <a:lnTo>
                    <a:pt x="181" y="20"/>
                  </a:lnTo>
                  <a:lnTo>
                    <a:pt x="181" y="20"/>
                  </a:lnTo>
                  <a:lnTo>
                    <a:pt x="178" y="20"/>
                  </a:lnTo>
                  <a:lnTo>
                    <a:pt x="178" y="20"/>
                  </a:lnTo>
                  <a:lnTo>
                    <a:pt x="175" y="17"/>
                  </a:lnTo>
                  <a:lnTo>
                    <a:pt x="175" y="17"/>
                  </a:lnTo>
                  <a:lnTo>
                    <a:pt x="168" y="10"/>
                  </a:lnTo>
                  <a:lnTo>
                    <a:pt x="168" y="10"/>
                  </a:lnTo>
                  <a:lnTo>
                    <a:pt x="161" y="13"/>
                  </a:lnTo>
                  <a:lnTo>
                    <a:pt x="158" y="13"/>
                  </a:lnTo>
                  <a:lnTo>
                    <a:pt x="158" y="13"/>
                  </a:lnTo>
                  <a:lnTo>
                    <a:pt x="155" y="10"/>
                  </a:lnTo>
                  <a:lnTo>
                    <a:pt x="155" y="10"/>
                  </a:lnTo>
                  <a:lnTo>
                    <a:pt x="151" y="7"/>
                  </a:lnTo>
                  <a:lnTo>
                    <a:pt x="151" y="7"/>
                  </a:lnTo>
                  <a:lnTo>
                    <a:pt x="151" y="3"/>
                  </a:lnTo>
                  <a:lnTo>
                    <a:pt x="151" y="3"/>
                  </a:lnTo>
                  <a:lnTo>
                    <a:pt x="148" y="0"/>
                  </a:lnTo>
                  <a:lnTo>
                    <a:pt x="148" y="0"/>
                  </a:lnTo>
                  <a:lnTo>
                    <a:pt x="144" y="3"/>
                  </a:lnTo>
                  <a:lnTo>
                    <a:pt x="144" y="3"/>
                  </a:lnTo>
                  <a:lnTo>
                    <a:pt x="138" y="3"/>
                  </a:lnTo>
                  <a:lnTo>
                    <a:pt x="138" y="3"/>
                  </a:lnTo>
                  <a:lnTo>
                    <a:pt x="138" y="7"/>
                  </a:lnTo>
                  <a:lnTo>
                    <a:pt x="138" y="7"/>
                  </a:lnTo>
                  <a:lnTo>
                    <a:pt x="134" y="7"/>
                  </a:lnTo>
                  <a:lnTo>
                    <a:pt x="138" y="10"/>
                  </a:lnTo>
                  <a:lnTo>
                    <a:pt x="138" y="10"/>
                  </a:lnTo>
                  <a:lnTo>
                    <a:pt x="144" y="7"/>
                  </a:lnTo>
                  <a:lnTo>
                    <a:pt x="144" y="7"/>
                  </a:lnTo>
                  <a:lnTo>
                    <a:pt x="144" y="10"/>
                  </a:lnTo>
                  <a:lnTo>
                    <a:pt x="144" y="10"/>
                  </a:lnTo>
                  <a:lnTo>
                    <a:pt x="144" y="13"/>
                  </a:lnTo>
                  <a:lnTo>
                    <a:pt x="144" y="13"/>
                  </a:lnTo>
                  <a:lnTo>
                    <a:pt x="141" y="17"/>
                  </a:lnTo>
                  <a:lnTo>
                    <a:pt x="141" y="17"/>
                  </a:lnTo>
                  <a:lnTo>
                    <a:pt x="138" y="17"/>
                  </a:lnTo>
                  <a:lnTo>
                    <a:pt x="138" y="17"/>
                  </a:lnTo>
                  <a:lnTo>
                    <a:pt x="134" y="17"/>
                  </a:lnTo>
                  <a:lnTo>
                    <a:pt x="131" y="13"/>
                  </a:lnTo>
                  <a:lnTo>
                    <a:pt x="131" y="13"/>
                  </a:lnTo>
                  <a:lnTo>
                    <a:pt x="128" y="10"/>
                  </a:lnTo>
                  <a:lnTo>
                    <a:pt x="128" y="10"/>
                  </a:lnTo>
                  <a:lnTo>
                    <a:pt x="124" y="13"/>
                  </a:lnTo>
                  <a:lnTo>
                    <a:pt x="124" y="13"/>
                  </a:lnTo>
                  <a:lnTo>
                    <a:pt x="121" y="13"/>
                  </a:lnTo>
                  <a:lnTo>
                    <a:pt x="121" y="13"/>
                  </a:lnTo>
                  <a:lnTo>
                    <a:pt x="114" y="13"/>
                  </a:lnTo>
                  <a:lnTo>
                    <a:pt x="114" y="13"/>
                  </a:lnTo>
                  <a:lnTo>
                    <a:pt x="111" y="13"/>
                  </a:lnTo>
                  <a:lnTo>
                    <a:pt x="111" y="13"/>
                  </a:lnTo>
                  <a:lnTo>
                    <a:pt x="108" y="13"/>
                  </a:lnTo>
                  <a:lnTo>
                    <a:pt x="108" y="13"/>
                  </a:lnTo>
                  <a:lnTo>
                    <a:pt x="104" y="13"/>
                  </a:lnTo>
                  <a:lnTo>
                    <a:pt x="104" y="13"/>
                  </a:lnTo>
                  <a:lnTo>
                    <a:pt x="104" y="13"/>
                  </a:lnTo>
                  <a:lnTo>
                    <a:pt x="97" y="13"/>
                  </a:lnTo>
                  <a:lnTo>
                    <a:pt x="97" y="13"/>
                  </a:lnTo>
                  <a:lnTo>
                    <a:pt x="94" y="13"/>
                  </a:lnTo>
                  <a:lnTo>
                    <a:pt x="94" y="10"/>
                  </a:lnTo>
                  <a:lnTo>
                    <a:pt x="94" y="10"/>
                  </a:lnTo>
                  <a:lnTo>
                    <a:pt x="91" y="17"/>
                  </a:lnTo>
                  <a:lnTo>
                    <a:pt x="91" y="17"/>
                  </a:lnTo>
                  <a:lnTo>
                    <a:pt x="87" y="20"/>
                  </a:lnTo>
                  <a:lnTo>
                    <a:pt x="87" y="20"/>
                  </a:lnTo>
                  <a:lnTo>
                    <a:pt x="84" y="20"/>
                  </a:lnTo>
                  <a:lnTo>
                    <a:pt x="81" y="20"/>
                  </a:lnTo>
                  <a:lnTo>
                    <a:pt x="81" y="20"/>
                  </a:lnTo>
                  <a:lnTo>
                    <a:pt x="77" y="20"/>
                  </a:lnTo>
                  <a:lnTo>
                    <a:pt x="77" y="20"/>
                  </a:lnTo>
                  <a:lnTo>
                    <a:pt x="74" y="20"/>
                  </a:lnTo>
                  <a:lnTo>
                    <a:pt x="74" y="17"/>
                  </a:lnTo>
                  <a:lnTo>
                    <a:pt x="74" y="17"/>
                  </a:lnTo>
                  <a:lnTo>
                    <a:pt x="74" y="17"/>
                  </a:lnTo>
                  <a:lnTo>
                    <a:pt x="74" y="17"/>
                  </a:lnTo>
                  <a:lnTo>
                    <a:pt x="74" y="13"/>
                  </a:lnTo>
                  <a:lnTo>
                    <a:pt x="71" y="13"/>
                  </a:lnTo>
                  <a:lnTo>
                    <a:pt x="71" y="13"/>
                  </a:lnTo>
                  <a:lnTo>
                    <a:pt x="67" y="13"/>
                  </a:lnTo>
                  <a:lnTo>
                    <a:pt x="67" y="13"/>
                  </a:lnTo>
                  <a:lnTo>
                    <a:pt x="64" y="17"/>
                  </a:lnTo>
                  <a:lnTo>
                    <a:pt x="64" y="17"/>
                  </a:lnTo>
                  <a:lnTo>
                    <a:pt x="60" y="20"/>
                  </a:lnTo>
                  <a:lnTo>
                    <a:pt x="60" y="20"/>
                  </a:lnTo>
                  <a:lnTo>
                    <a:pt x="64" y="20"/>
                  </a:lnTo>
                  <a:lnTo>
                    <a:pt x="64" y="20"/>
                  </a:lnTo>
                  <a:lnTo>
                    <a:pt x="67" y="23"/>
                  </a:lnTo>
                  <a:lnTo>
                    <a:pt x="67" y="23"/>
                  </a:lnTo>
                  <a:lnTo>
                    <a:pt x="64" y="27"/>
                  </a:lnTo>
                  <a:lnTo>
                    <a:pt x="64" y="27"/>
                  </a:lnTo>
                  <a:lnTo>
                    <a:pt x="60" y="27"/>
                  </a:lnTo>
                  <a:lnTo>
                    <a:pt x="60" y="27"/>
                  </a:lnTo>
                  <a:lnTo>
                    <a:pt x="54" y="30"/>
                  </a:lnTo>
                  <a:lnTo>
                    <a:pt x="54" y="30"/>
                  </a:lnTo>
                  <a:lnTo>
                    <a:pt x="47" y="33"/>
                  </a:lnTo>
                  <a:lnTo>
                    <a:pt x="47" y="33"/>
                  </a:lnTo>
                  <a:lnTo>
                    <a:pt x="44" y="37"/>
                  </a:lnTo>
                  <a:lnTo>
                    <a:pt x="44" y="37"/>
                  </a:lnTo>
                  <a:lnTo>
                    <a:pt x="44" y="37"/>
                  </a:lnTo>
                  <a:lnTo>
                    <a:pt x="44" y="37"/>
                  </a:lnTo>
                  <a:lnTo>
                    <a:pt x="40" y="40"/>
                  </a:lnTo>
                  <a:lnTo>
                    <a:pt x="40" y="40"/>
                  </a:lnTo>
                  <a:lnTo>
                    <a:pt x="30" y="44"/>
                  </a:lnTo>
                  <a:lnTo>
                    <a:pt x="30" y="44"/>
                  </a:lnTo>
                  <a:lnTo>
                    <a:pt x="27" y="44"/>
                  </a:lnTo>
                  <a:lnTo>
                    <a:pt x="27" y="44"/>
                  </a:lnTo>
                  <a:lnTo>
                    <a:pt x="24" y="47"/>
                  </a:lnTo>
                  <a:lnTo>
                    <a:pt x="24" y="47"/>
                  </a:lnTo>
                  <a:lnTo>
                    <a:pt x="24" y="50"/>
                  </a:lnTo>
                  <a:lnTo>
                    <a:pt x="24" y="50"/>
                  </a:lnTo>
                  <a:lnTo>
                    <a:pt x="20" y="54"/>
                  </a:lnTo>
                  <a:lnTo>
                    <a:pt x="20" y="54"/>
                  </a:lnTo>
                  <a:lnTo>
                    <a:pt x="17" y="57"/>
                  </a:lnTo>
                  <a:lnTo>
                    <a:pt x="17" y="57"/>
                  </a:lnTo>
                  <a:lnTo>
                    <a:pt x="10" y="60"/>
                  </a:lnTo>
                  <a:lnTo>
                    <a:pt x="10" y="60"/>
                  </a:lnTo>
                  <a:lnTo>
                    <a:pt x="13" y="64"/>
                  </a:lnTo>
                  <a:lnTo>
                    <a:pt x="13" y="64"/>
                  </a:lnTo>
                  <a:lnTo>
                    <a:pt x="10" y="67"/>
                  </a:lnTo>
                  <a:lnTo>
                    <a:pt x="10" y="67"/>
                  </a:lnTo>
                  <a:lnTo>
                    <a:pt x="7" y="70"/>
                  </a:lnTo>
                  <a:lnTo>
                    <a:pt x="7" y="70"/>
                  </a:lnTo>
                  <a:lnTo>
                    <a:pt x="3" y="74"/>
                  </a:lnTo>
                  <a:lnTo>
                    <a:pt x="3" y="74"/>
                  </a:lnTo>
                  <a:lnTo>
                    <a:pt x="3" y="77"/>
                  </a:lnTo>
                  <a:lnTo>
                    <a:pt x="7" y="81"/>
                  </a:lnTo>
                  <a:lnTo>
                    <a:pt x="7" y="81"/>
                  </a:lnTo>
                  <a:lnTo>
                    <a:pt x="3" y="84"/>
                  </a:lnTo>
                  <a:lnTo>
                    <a:pt x="3" y="84"/>
                  </a:lnTo>
                  <a:lnTo>
                    <a:pt x="3" y="91"/>
                  </a:lnTo>
                  <a:lnTo>
                    <a:pt x="3" y="91"/>
                  </a:lnTo>
                  <a:lnTo>
                    <a:pt x="0" y="91"/>
                  </a:lnTo>
                  <a:lnTo>
                    <a:pt x="0" y="94"/>
                  </a:lnTo>
                  <a:lnTo>
                    <a:pt x="0" y="94"/>
                  </a:lnTo>
                  <a:lnTo>
                    <a:pt x="0" y="94"/>
                  </a:lnTo>
                  <a:lnTo>
                    <a:pt x="0" y="94"/>
                  </a:lnTo>
                  <a:lnTo>
                    <a:pt x="3" y="94"/>
                  </a:lnTo>
                  <a:lnTo>
                    <a:pt x="3" y="94"/>
                  </a:lnTo>
                  <a:lnTo>
                    <a:pt x="10" y="94"/>
                  </a:lnTo>
                  <a:lnTo>
                    <a:pt x="10" y="94"/>
                  </a:lnTo>
                  <a:lnTo>
                    <a:pt x="10" y="87"/>
                  </a:lnTo>
                  <a:lnTo>
                    <a:pt x="10" y="87"/>
                  </a:lnTo>
                  <a:lnTo>
                    <a:pt x="13" y="84"/>
                  </a:lnTo>
                  <a:lnTo>
                    <a:pt x="13" y="84"/>
                  </a:lnTo>
                  <a:lnTo>
                    <a:pt x="10" y="84"/>
                  </a:lnTo>
                  <a:lnTo>
                    <a:pt x="10" y="84"/>
                  </a:lnTo>
                  <a:lnTo>
                    <a:pt x="20" y="77"/>
                  </a:lnTo>
                  <a:lnTo>
                    <a:pt x="20" y="77"/>
                  </a:lnTo>
                  <a:lnTo>
                    <a:pt x="30" y="84"/>
                  </a:lnTo>
                  <a:lnTo>
                    <a:pt x="30" y="84"/>
                  </a:lnTo>
                  <a:lnTo>
                    <a:pt x="27" y="84"/>
                  </a:lnTo>
                  <a:lnTo>
                    <a:pt x="27" y="84"/>
                  </a:lnTo>
                  <a:lnTo>
                    <a:pt x="27" y="91"/>
                  </a:lnTo>
                  <a:lnTo>
                    <a:pt x="27" y="91"/>
                  </a:lnTo>
                  <a:lnTo>
                    <a:pt x="24" y="94"/>
                  </a:lnTo>
                  <a:lnTo>
                    <a:pt x="24" y="94"/>
                  </a:lnTo>
                  <a:lnTo>
                    <a:pt x="27" y="97"/>
                  </a:lnTo>
                  <a:lnTo>
                    <a:pt x="27" y="97"/>
                  </a:lnTo>
                  <a:lnTo>
                    <a:pt x="27" y="97"/>
                  </a:lnTo>
                  <a:lnTo>
                    <a:pt x="27" y="101"/>
                  </a:lnTo>
                  <a:lnTo>
                    <a:pt x="27" y="101"/>
                  </a:lnTo>
                  <a:lnTo>
                    <a:pt x="30" y="104"/>
                  </a:lnTo>
                  <a:lnTo>
                    <a:pt x="30" y="104"/>
                  </a:lnTo>
                  <a:lnTo>
                    <a:pt x="34" y="111"/>
                  </a:lnTo>
                  <a:lnTo>
                    <a:pt x="34" y="111"/>
                  </a:lnTo>
                  <a:lnTo>
                    <a:pt x="34" y="114"/>
                  </a:lnTo>
                  <a:lnTo>
                    <a:pt x="37" y="118"/>
                  </a:lnTo>
                  <a:lnTo>
                    <a:pt x="37" y="118"/>
                  </a:lnTo>
                  <a:lnTo>
                    <a:pt x="44" y="118"/>
                  </a:lnTo>
                  <a:lnTo>
                    <a:pt x="44" y="118"/>
                  </a:lnTo>
                  <a:lnTo>
                    <a:pt x="47" y="118"/>
                  </a:lnTo>
                  <a:lnTo>
                    <a:pt x="47" y="118"/>
                  </a:lnTo>
                  <a:lnTo>
                    <a:pt x="54" y="118"/>
                  </a:lnTo>
                  <a:lnTo>
                    <a:pt x="54" y="118"/>
                  </a:lnTo>
                  <a:lnTo>
                    <a:pt x="60" y="118"/>
                  </a:lnTo>
                  <a:lnTo>
                    <a:pt x="60" y="118"/>
                  </a:lnTo>
                  <a:lnTo>
                    <a:pt x="64" y="118"/>
                  </a:lnTo>
                  <a:lnTo>
                    <a:pt x="67" y="118"/>
                  </a:lnTo>
                  <a:lnTo>
                    <a:pt x="67" y="118"/>
                  </a:lnTo>
                  <a:lnTo>
                    <a:pt x="71" y="114"/>
                  </a:lnTo>
                  <a:lnTo>
                    <a:pt x="71" y="114"/>
                  </a:lnTo>
                  <a:lnTo>
                    <a:pt x="71" y="107"/>
                  </a:lnTo>
                  <a:lnTo>
                    <a:pt x="71" y="107"/>
                  </a:lnTo>
                  <a:lnTo>
                    <a:pt x="71" y="104"/>
                  </a:lnTo>
                  <a:lnTo>
                    <a:pt x="74" y="104"/>
                  </a:lnTo>
                  <a:lnTo>
                    <a:pt x="74" y="104"/>
                  </a:lnTo>
                  <a:lnTo>
                    <a:pt x="77" y="104"/>
                  </a:lnTo>
                  <a:lnTo>
                    <a:pt x="77" y="104"/>
                  </a:lnTo>
                  <a:lnTo>
                    <a:pt x="81" y="104"/>
                  </a:lnTo>
                  <a:lnTo>
                    <a:pt x="81" y="104"/>
                  </a:lnTo>
                  <a:lnTo>
                    <a:pt x="84" y="107"/>
                  </a:lnTo>
                  <a:lnTo>
                    <a:pt x="84" y="107"/>
                  </a:lnTo>
                  <a:lnTo>
                    <a:pt x="87" y="101"/>
                  </a:lnTo>
                  <a:lnTo>
                    <a:pt x="87" y="101"/>
                  </a:lnTo>
                  <a:lnTo>
                    <a:pt x="91" y="104"/>
                  </a:lnTo>
                  <a:lnTo>
                    <a:pt x="91" y="104"/>
                  </a:lnTo>
                  <a:lnTo>
                    <a:pt x="97" y="97"/>
                  </a:lnTo>
                  <a:lnTo>
                    <a:pt x="97" y="97"/>
                  </a:lnTo>
                  <a:lnTo>
                    <a:pt x="97" y="94"/>
                  </a:lnTo>
                  <a:lnTo>
                    <a:pt x="97" y="94"/>
                  </a:lnTo>
                  <a:lnTo>
                    <a:pt x="101" y="94"/>
                  </a:lnTo>
                  <a:lnTo>
                    <a:pt x="104" y="94"/>
                  </a:lnTo>
                  <a:lnTo>
                    <a:pt x="104" y="94"/>
                  </a:lnTo>
                  <a:lnTo>
                    <a:pt x="108" y="97"/>
                  </a:lnTo>
                  <a:lnTo>
                    <a:pt x="108" y="97"/>
                  </a:lnTo>
                  <a:lnTo>
                    <a:pt x="104" y="101"/>
                  </a:lnTo>
                  <a:lnTo>
                    <a:pt x="104" y="101"/>
                  </a:lnTo>
                  <a:lnTo>
                    <a:pt x="104" y="104"/>
                  </a:lnTo>
                  <a:lnTo>
                    <a:pt x="104" y="107"/>
                  </a:lnTo>
                  <a:lnTo>
                    <a:pt x="104" y="107"/>
                  </a:lnTo>
                  <a:lnTo>
                    <a:pt x="101" y="111"/>
                  </a:lnTo>
                  <a:lnTo>
                    <a:pt x="101" y="111"/>
                  </a:lnTo>
                  <a:lnTo>
                    <a:pt x="97" y="114"/>
                  </a:lnTo>
                  <a:lnTo>
                    <a:pt x="97" y="114"/>
                  </a:lnTo>
                  <a:lnTo>
                    <a:pt x="97" y="114"/>
                  </a:lnTo>
                  <a:lnTo>
                    <a:pt x="101" y="118"/>
                  </a:lnTo>
                  <a:lnTo>
                    <a:pt x="104" y="118"/>
                  </a:lnTo>
                  <a:lnTo>
                    <a:pt x="104" y="118"/>
                  </a:lnTo>
                  <a:lnTo>
                    <a:pt x="111" y="118"/>
                  </a:lnTo>
                  <a:lnTo>
                    <a:pt x="111" y="118"/>
                  </a:lnTo>
                  <a:lnTo>
                    <a:pt x="111" y="118"/>
                  </a:lnTo>
                  <a:lnTo>
                    <a:pt x="111" y="118"/>
                  </a:lnTo>
                  <a:lnTo>
                    <a:pt x="114" y="114"/>
                  </a:lnTo>
                  <a:lnTo>
                    <a:pt x="118" y="118"/>
                  </a:lnTo>
                  <a:lnTo>
                    <a:pt x="118" y="118"/>
                  </a:lnTo>
                  <a:lnTo>
                    <a:pt x="121" y="118"/>
                  </a:lnTo>
                  <a:lnTo>
                    <a:pt x="121" y="118"/>
                  </a:lnTo>
                  <a:lnTo>
                    <a:pt x="121" y="118"/>
                  </a:lnTo>
                  <a:lnTo>
                    <a:pt x="121" y="118"/>
                  </a:lnTo>
                  <a:lnTo>
                    <a:pt x="124" y="121"/>
                  </a:lnTo>
                  <a:lnTo>
                    <a:pt x="124" y="121"/>
                  </a:lnTo>
                  <a:lnTo>
                    <a:pt x="124" y="121"/>
                  </a:lnTo>
                  <a:lnTo>
                    <a:pt x="124" y="124"/>
                  </a:lnTo>
                  <a:lnTo>
                    <a:pt x="124" y="124"/>
                  </a:lnTo>
                  <a:lnTo>
                    <a:pt x="128" y="128"/>
                  </a:lnTo>
                  <a:lnTo>
                    <a:pt x="134" y="128"/>
                  </a:lnTo>
                  <a:lnTo>
                    <a:pt x="134" y="128"/>
                  </a:lnTo>
                  <a:lnTo>
                    <a:pt x="134" y="131"/>
                  </a:lnTo>
                  <a:lnTo>
                    <a:pt x="134" y="131"/>
                  </a:lnTo>
                  <a:lnTo>
                    <a:pt x="138" y="131"/>
                  </a:lnTo>
                  <a:lnTo>
                    <a:pt x="138" y="131"/>
                  </a:lnTo>
                  <a:lnTo>
                    <a:pt x="138" y="134"/>
                  </a:lnTo>
                  <a:lnTo>
                    <a:pt x="138" y="134"/>
                  </a:lnTo>
                  <a:lnTo>
                    <a:pt x="138" y="134"/>
                  </a:lnTo>
                  <a:lnTo>
                    <a:pt x="138" y="134"/>
                  </a:lnTo>
                  <a:lnTo>
                    <a:pt x="144" y="131"/>
                  </a:lnTo>
                  <a:lnTo>
                    <a:pt x="144" y="131"/>
                  </a:lnTo>
                  <a:lnTo>
                    <a:pt x="144" y="128"/>
                  </a:lnTo>
                  <a:lnTo>
                    <a:pt x="144" y="128"/>
                  </a:lnTo>
                  <a:lnTo>
                    <a:pt x="148" y="124"/>
                  </a:lnTo>
                  <a:lnTo>
                    <a:pt x="148" y="124"/>
                  </a:lnTo>
                  <a:lnTo>
                    <a:pt x="151" y="121"/>
                  </a:lnTo>
                  <a:lnTo>
                    <a:pt x="151" y="121"/>
                  </a:lnTo>
                  <a:lnTo>
                    <a:pt x="151" y="118"/>
                  </a:lnTo>
                  <a:lnTo>
                    <a:pt x="151" y="114"/>
                  </a:lnTo>
                  <a:lnTo>
                    <a:pt x="151" y="114"/>
                  </a:lnTo>
                  <a:lnTo>
                    <a:pt x="158" y="111"/>
                  </a:lnTo>
                  <a:lnTo>
                    <a:pt x="158" y="111"/>
                  </a:lnTo>
                  <a:lnTo>
                    <a:pt x="161" y="101"/>
                  </a:lnTo>
                  <a:lnTo>
                    <a:pt x="161" y="101"/>
                  </a:lnTo>
                  <a:lnTo>
                    <a:pt x="161" y="97"/>
                  </a:lnTo>
                  <a:lnTo>
                    <a:pt x="161" y="97"/>
                  </a:lnTo>
                  <a:lnTo>
                    <a:pt x="161" y="94"/>
                  </a:lnTo>
                  <a:lnTo>
                    <a:pt x="161" y="94"/>
                  </a:lnTo>
                  <a:lnTo>
                    <a:pt x="165" y="94"/>
                  </a:lnTo>
                  <a:lnTo>
                    <a:pt x="165" y="94"/>
                  </a:lnTo>
                  <a:lnTo>
                    <a:pt x="165" y="94"/>
                  </a:lnTo>
                  <a:lnTo>
                    <a:pt x="171" y="94"/>
                  </a:lnTo>
                  <a:lnTo>
                    <a:pt x="171" y="94"/>
                  </a:lnTo>
                  <a:lnTo>
                    <a:pt x="171" y="97"/>
                  </a:lnTo>
                  <a:lnTo>
                    <a:pt x="171" y="97"/>
                  </a:lnTo>
                  <a:lnTo>
                    <a:pt x="171" y="97"/>
                  </a:lnTo>
                  <a:lnTo>
                    <a:pt x="171" y="104"/>
                  </a:lnTo>
                  <a:lnTo>
                    <a:pt x="171" y="107"/>
                  </a:lnTo>
                  <a:lnTo>
                    <a:pt x="171" y="107"/>
                  </a:lnTo>
                  <a:lnTo>
                    <a:pt x="175" y="111"/>
                  </a:lnTo>
                  <a:lnTo>
                    <a:pt x="175" y="114"/>
                  </a:lnTo>
                  <a:lnTo>
                    <a:pt x="175" y="114"/>
                  </a:lnTo>
                  <a:lnTo>
                    <a:pt x="181" y="114"/>
                  </a:lnTo>
                  <a:lnTo>
                    <a:pt x="181" y="114"/>
                  </a:lnTo>
                  <a:lnTo>
                    <a:pt x="192" y="111"/>
                  </a:lnTo>
                  <a:lnTo>
                    <a:pt x="192" y="111"/>
                  </a:lnTo>
                  <a:lnTo>
                    <a:pt x="192" y="107"/>
                  </a:lnTo>
                  <a:lnTo>
                    <a:pt x="195" y="107"/>
                  </a:lnTo>
                  <a:lnTo>
                    <a:pt x="195" y="107"/>
                  </a:lnTo>
                  <a:lnTo>
                    <a:pt x="198" y="111"/>
                  </a:lnTo>
                  <a:lnTo>
                    <a:pt x="198" y="111"/>
                  </a:lnTo>
                  <a:lnTo>
                    <a:pt x="198" y="114"/>
                  </a:lnTo>
                  <a:lnTo>
                    <a:pt x="198" y="114"/>
                  </a:lnTo>
                  <a:lnTo>
                    <a:pt x="202" y="114"/>
                  </a:lnTo>
                  <a:lnTo>
                    <a:pt x="202" y="114"/>
                  </a:lnTo>
                  <a:lnTo>
                    <a:pt x="202" y="118"/>
                  </a:lnTo>
                  <a:lnTo>
                    <a:pt x="202" y="118"/>
                  </a:lnTo>
                  <a:lnTo>
                    <a:pt x="202" y="118"/>
                  </a:lnTo>
                  <a:lnTo>
                    <a:pt x="208" y="114"/>
                  </a:lnTo>
                  <a:lnTo>
                    <a:pt x="208" y="114"/>
                  </a:lnTo>
                  <a:lnTo>
                    <a:pt x="205" y="111"/>
                  </a:lnTo>
                  <a:lnTo>
                    <a:pt x="205" y="111"/>
                  </a:lnTo>
                  <a:lnTo>
                    <a:pt x="205" y="107"/>
                  </a:lnTo>
                  <a:lnTo>
                    <a:pt x="205" y="107"/>
                  </a:lnTo>
                  <a:lnTo>
                    <a:pt x="208" y="107"/>
                  </a:lnTo>
                  <a:lnTo>
                    <a:pt x="208" y="104"/>
                  </a:lnTo>
                  <a:lnTo>
                    <a:pt x="208" y="104"/>
                  </a:lnTo>
                  <a:lnTo>
                    <a:pt x="205" y="101"/>
                  </a:lnTo>
                  <a:lnTo>
                    <a:pt x="205" y="101"/>
                  </a:lnTo>
                  <a:lnTo>
                    <a:pt x="205" y="101"/>
                  </a:lnTo>
                  <a:lnTo>
                    <a:pt x="205" y="97"/>
                  </a:lnTo>
                  <a:lnTo>
                    <a:pt x="205" y="97"/>
                  </a:lnTo>
                  <a:lnTo>
                    <a:pt x="208" y="94"/>
                  </a:lnTo>
                  <a:lnTo>
                    <a:pt x="208" y="94"/>
                  </a:lnTo>
                  <a:lnTo>
                    <a:pt x="215" y="94"/>
                  </a:lnTo>
                  <a:lnTo>
                    <a:pt x="215" y="94"/>
                  </a:lnTo>
                  <a:lnTo>
                    <a:pt x="215" y="101"/>
                  </a:lnTo>
                  <a:lnTo>
                    <a:pt x="215" y="101"/>
                  </a:lnTo>
                  <a:lnTo>
                    <a:pt x="218" y="101"/>
                  </a:lnTo>
                  <a:lnTo>
                    <a:pt x="222" y="97"/>
                  </a:lnTo>
                  <a:lnTo>
                    <a:pt x="222" y="97"/>
                  </a:lnTo>
                  <a:lnTo>
                    <a:pt x="225" y="104"/>
                  </a:lnTo>
                  <a:lnTo>
                    <a:pt x="229" y="104"/>
                  </a:lnTo>
                  <a:lnTo>
                    <a:pt x="232" y="104"/>
                  </a:lnTo>
                  <a:lnTo>
                    <a:pt x="232" y="104"/>
                  </a:lnTo>
                  <a:lnTo>
                    <a:pt x="232" y="97"/>
                  </a:lnTo>
                  <a:lnTo>
                    <a:pt x="232" y="97"/>
                  </a:lnTo>
                  <a:lnTo>
                    <a:pt x="225" y="94"/>
                  </a:lnTo>
                  <a:lnTo>
                    <a:pt x="225" y="94"/>
                  </a:lnTo>
                  <a:lnTo>
                    <a:pt x="225" y="91"/>
                  </a:lnTo>
                  <a:lnTo>
                    <a:pt x="225" y="91"/>
                  </a:lnTo>
                  <a:lnTo>
                    <a:pt x="225" y="91"/>
                  </a:lnTo>
                  <a:lnTo>
                    <a:pt x="225" y="91"/>
                  </a:lnTo>
                  <a:lnTo>
                    <a:pt x="229" y="84"/>
                  </a:lnTo>
                  <a:lnTo>
                    <a:pt x="229" y="84"/>
                  </a:lnTo>
                  <a:lnTo>
                    <a:pt x="225" y="81"/>
                  </a:lnTo>
                  <a:lnTo>
                    <a:pt x="225" y="81"/>
                  </a:lnTo>
                  <a:lnTo>
                    <a:pt x="222" y="77"/>
                  </a:lnTo>
                  <a:lnTo>
                    <a:pt x="222" y="77"/>
                  </a:lnTo>
                  <a:lnTo>
                    <a:pt x="222" y="77"/>
                  </a:lnTo>
                  <a:lnTo>
                    <a:pt x="218" y="81"/>
                  </a:lnTo>
                  <a:lnTo>
                    <a:pt x="218" y="81"/>
                  </a:lnTo>
                  <a:lnTo>
                    <a:pt x="215" y="81"/>
                  </a:lnTo>
                  <a:lnTo>
                    <a:pt x="212" y="81"/>
                  </a:lnTo>
                  <a:lnTo>
                    <a:pt x="212" y="81"/>
                  </a:lnTo>
                  <a:lnTo>
                    <a:pt x="212" y="77"/>
                  </a:lnTo>
                  <a:lnTo>
                    <a:pt x="212" y="77"/>
                  </a:lnTo>
                  <a:lnTo>
                    <a:pt x="212" y="70"/>
                  </a:lnTo>
                  <a:lnTo>
                    <a:pt x="212" y="70"/>
                  </a:lnTo>
                  <a:lnTo>
                    <a:pt x="202" y="67"/>
                  </a:lnTo>
                  <a:lnTo>
                    <a:pt x="202" y="67"/>
                  </a:lnTo>
                  <a:lnTo>
                    <a:pt x="198" y="70"/>
                  </a:lnTo>
                  <a:lnTo>
                    <a:pt x="192" y="70"/>
                  </a:lnTo>
                  <a:lnTo>
                    <a:pt x="192" y="70"/>
                  </a:lnTo>
                  <a:lnTo>
                    <a:pt x="188" y="67"/>
                  </a:lnTo>
                  <a:lnTo>
                    <a:pt x="188" y="67"/>
                  </a:lnTo>
                  <a:lnTo>
                    <a:pt x="185" y="67"/>
                  </a:lnTo>
                  <a:lnTo>
                    <a:pt x="185" y="67"/>
                  </a:lnTo>
                  <a:lnTo>
                    <a:pt x="185" y="64"/>
                  </a:lnTo>
                  <a:lnTo>
                    <a:pt x="185" y="64"/>
                  </a:lnTo>
                  <a:lnTo>
                    <a:pt x="181" y="64"/>
                  </a:lnTo>
                  <a:lnTo>
                    <a:pt x="178" y="64"/>
                  </a:lnTo>
                  <a:lnTo>
                    <a:pt x="178" y="64"/>
                  </a:lnTo>
                  <a:lnTo>
                    <a:pt x="181" y="60"/>
                  </a:lnTo>
                  <a:lnTo>
                    <a:pt x="181" y="60"/>
                  </a:lnTo>
                  <a:lnTo>
                    <a:pt x="181" y="57"/>
                  </a:lnTo>
                  <a:lnTo>
                    <a:pt x="181" y="57"/>
                  </a:lnTo>
                  <a:lnTo>
                    <a:pt x="185" y="44"/>
                  </a:lnTo>
                  <a:lnTo>
                    <a:pt x="185" y="44"/>
                  </a:lnTo>
                  <a:lnTo>
                    <a:pt x="185" y="44"/>
                  </a:lnTo>
                  <a:lnTo>
                    <a:pt x="188" y="40"/>
                  </a:lnTo>
                  <a:lnTo>
                    <a:pt x="185" y="30"/>
                  </a:lnTo>
                  <a:lnTo>
                    <a:pt x="185" y="30"/>
                  </a:lnTo>
                  <a:close/>
                </a:path>
              </a:pathLst>
            </a:custGeom>
            <a:solidFill>
              <a:schemeClr val="bg1">
                <a:lumMod val="50000"/>
              </a:schemeClr>
            </a:solidFill>
            <a:ln w="3175" cap="flat" cmpd="sng">
              <a:solidFill>
                <a:schemeClr val="tx2"/>
              </a:solidFill>
              <a:prstDash val="solid"/>
              <a:round/>
              <a:headEnd type="none" w="med" len="med"/>
              <a:tailEnd type="none" w="med" len="med"/>
            </a:ln>
            <a:effectLst/>
          </p:spPr>
          <p:txBody>
            <a:bodyPr/>
            <a:lstStyle/>
            <a:p>
              <a:pPr algn="ctr"/>
              <a:endParaRPr lang="en-GB" dirty="0">
                <a:latin typeface="+mn-lt"/>
              </a:endParaRPr>
            </a:p>
          </p:txBody>
        </p:sp>
        <p:sp>
          <p:nvSpPr>
            <p:cNvPr id="32" name="Freeform 67"/>
            <p:cNvSpPr>
              <a:spLocks noChangeAspect="1" noEditPoints="1"/>
            </p:cNvSpPr>
            <p:nvPr/>
          </p:nvSpPr>
          <p:spPr bwMode="gray">
            <a:xfrm>
              <a:off x="1748740" y="1846132"/>
              <a:ext cx="430458" cy="957789"/>
            </a:xfrm>
            <a:custGeom>
              <a:avLst/>
              <a:gdLst/>
              <a:ahLst/>
              <a:cxnLst>
                <a:cxn ang="0">
                  <a:pos x="10" y="776"/>
                </a:cxn>
                <a:cxn ang="0">
                  <a:pos x="20" y="810"/>
                </a:cxn>
                <a:cxn ang="0">
                  <a:pos x="34" y="874"/>
                </a:cxn>
                <a:cxn ang="0">
                  <a:pos x="54" y="904"/>
                </a:cxn>
                <a:cxn ang="0">
                  <a:pos x="51" y="934"/>
                </a:cxn>
                <a:cxn ang="0">
                  <a:pos x="57" y="978"/>
                </a:cxn>
                <a:cxn ang="0">
                  <a:pos x="101" y="998"/>
                </a:cxn>
                <a:cxn ang="0">
                  <a:pos x="124" y="951"/>
                </a:cxn>
                <a:cxn ang="0">
                  <a:pos x="168" y="948"/>
                </a:cxn>
                <a:cxn ang="0">
                  <a:pos x="198" y="897"/>
                </a:cxn>
                <a:cxn ang="0">
                  <a:pos x="219" y="894"/>
                </a:cxn>
                <a:cxn ang="0">
                  <a:pos x="219" y="867"/>
                </a:cxn>
                <a:cxn ang="0">
                  <a:pos x="209" y="834"/>
                </a:cxn>
                <a:cxn ang="0">
                  <a:pos x="212" y="800"/>
                </a:cxn>
                <a:cxn ang="0">
                  <a:pos x="222" y="756"/>
                </a:cxn>
                <a:cxn ang="0">
                  <a:pos x="276" y="719"/>
                </a:cxn>
                <a:cxn ang="0">
                  <a:pos x="289" y="709"/>
                </a:cxn>
                <a:cxn ang="0">
                  <a:pos x="282" y="689"/>
                </a:cxn>
                <a:cxn ang="0">
                  <a:pos x="296" y="666"/>
                </a:cxn>
                <a:cxn ang="0">
                  <a:pos x="269" y="629"/>
                </a:cxn>
                <a:cxn ang="0">
                  <a:pos x="245" y="619"/>
                </a:cxn>
                <a:cxn ang="0">
                  <a:pos x="239" y="538"/>
                </a:cxn>
                <a:cxn ang="0">
                  <a:pos x="242" y="491"/>
                </a:cxn>
                <a:cxn ang="0">
                  <a:pos x="266" y="454"/>
                </a:cxn>
                <a:cxn ang="0">
                  <a:pos x="296" y="414"/>
                </a:cxn>
                <a:cxn ang="0">
                  <a:pos x="333" y="383"/>
                </a:cxn>
                <a:cxn ang="0">
                  <a:pos x="370" y="329"/>
                </a:cxn>
                <a:cxn ang="0">
                  <a:pos x="356" y="306"/>
                </a:cxn>
                <a:cxn ang="0">
                  <a:pos x="373" y="272"/>
                </a:cxn>
                <a:cxn ang="0">
                  <a:pos x="373" y="249"/>
                </a:cxn>
                <a:cxn ang="0">
                  <a:pos x="403" y="229"/>
                </a:cxn>
                <a:cxn ang="0">
                  <a:pos x="430" y="225"/>
                </a:cxn>
                <a:cxn ang="0">
                  <a:pos x="414" y="138"/>
                </a:cxn>
                <a:cxn ang="0">
                  <a:pos x="403" y="114"/>
                </a:cxn>
                <a:cxn ang="0">
                  <a:pos x="397" y="64"/>
                </a:cxn>
                <a:cxn ang="0">
                  <a:pos x="366" y="37"/>
                </a:cxn>
                <a:cxn ang="0">
                  <a:pos x="329" y="0"/>
                </a:cxn>
                <a:cxn ang="0">
                  <a:pos x="323" y="37"/>
                </a:cxn>
                <a:cxn ang="0">
                  <a:pos x="286" y="44"/>
                </a:cxn>
                <a:cxn ang="0">
                  <a:pos x="256" y="67"/>
                </a:cxn>
                <a:cxn ang="0">
                  <a:pos x="215" y="101"/>
                </a:cxn>
                <a:cxn ang="0">
                  <a:pos x="205" y="124"/>
                </a:cxn>
                <a:cxn ang="0">
                  <a:pos x="192" y="161"/>
                </a:cxn>
                <a:cxn ang="0">
                  <a:pos x="158" y="212"/>
                </a:cxn>
                <a:cxn ang="0">
                  <a:pos x="145" y="272"/>
                </a:cxn>
                <a:cxn ang="0">
                  <a:pos x="131" y="333"/>
                </a:cxn>
                <a:cxn ang="0">
                  <a:pos x="101" y="356"/>
                </a:cxn>
                <a:cxn ang="0">
                  <a:pos x="57" y="393"/>
                </a:cxn>
                <a:cxn ang="0">
                  <a:pos x="54" y="440"/>
                </a:cxn>
                <a:cxn ang="0">
                  <a:pos x="64" y="531"/>
                </a:cxn>
                <a:cxn ang="0">
                  <a:pos x="51" y="575"/>
                </a:cxn>
                <a:cxn ang="0">
                  <a:pos x="44" y="635"/>
                </a:cxn>
                <a:cxn ang="0">
                  <a:pos x="24" y="662"/>
                </a:cxn>
                <a:cxn ang="0">
                  <a:pos x="14" y="716"/>
                </a:cxn>
                <a:cxn ang="0">
                  <a:pos x="20" y="793"/>
                </a:cxn>
                <a:cxn ang="0">
                  <a:pos x="306" y="807"/>
                </a:cxn>
                <a:cxn ang="0">
                  <a:pos x="262" y="844"/>
                </a:cxn>
                <a:cxn ang="0">
                  <a:pos x="282" y="867"/>
                </a:cxn>
                <a:cxn ang="0">
                  <a:pos x="296" y="830"/>
                </a:cxn>
                <a:cxn ang="0">
                  <a:pos x="309" y="807"/>
                </a:cxn>
              </a:cxnLst>
              <a:rect l="0" t="0" r="r" b="b"/>
              <a:pathLst>
                <a:path w="430" h="998">
                  <a:moveTo>
                    <a:pt x="7" y="709"/>
                  </a:moveTo>
                  <a:lnTo>
                    <a:pt x="7" y="709"/>
                  </a:lnTo>
                  <a:lnTo>
                    <a:pt x="3" y="736"/>
                  </a:lnTo>
                  <a:lnTo>
                    <a:pt x="7" y="760"/>
                  </a:lnTo>
                  <a:lnTo>
                    <a:pt x="7" y="763"/>
                  </a:lnTo>
                  <a:lnTo>
                    <a:pt x="7" y="763"/>
                  </a:lnTo>
                  <a:lnTo>
                    <a:pt x="3" y="763"/>
                  </a:lnTo>
                  <a:lnTo>
                    <a:pt x="0" y="770"/>
                  </a:lnTo>
                  <a:lnTo>
                    <a:pt x="0" y="770"/>
                  </a:lnTo>
                  <a:lnTo>
                    <a:pt x="10" y="773"/>
                  </a:lnTo>
                  <a:lnTo>
                    <a:pt x="10" y="776"/>
                  </a:lnTo>
                  <a:lnTo>
                    <a:pt x="10" y="776"/>
                  </a:lnTo>
                  <a:lnTo>
                    <a:pt x="17" y="776"/>
                  </a:lnTo>
                  <a:lnTo>
                    <a:pt x="20" y="773"/>
                  </a:lnTo>
                  <a:lnTo>
                    <a:pt x="20" y="773"/>
                  </a:lnTo>
                  <a:lnTo>
                    <a:pt x="7" y="783"/>
                  </a:lnTo>
                  <a:lnTo>
                    <a:pt x="7" y="783"/>
                  </a:lnTo>
                  <a:lnTo>
                    <a:pt x="10" y="800"/>
                  </a:lnTo>
                  <a:lnTo>
                    <a:pt x="10" y="800"/>
                  </a:lnTo>
                  <a:lnTo>
                    <a:pt x="20" y="800"/>
                  </a:lnTo>
                  <a:lnTo>
                    <a:pt x="20" y="800"/>
                  </a:lnTo>
                  <a:lnTo>
                    <a:pt x="20" y="810"/>
                  </a:lnTo>
                  <a:lnTo>
                    <a:pt x="20" y="820"/>
                  </a:lnTo>
                  <a:lnTo>
                    <a:pt x="17" y="830"/>
                  </a:lnTo>
                  <a:lnTo>
                    <a:pt x="17" y="830"/>
                  </a:lnTo>
                  <a:lnTo>
                    <a:pt x="20" y="850"/>
                  </a:lnTo>
                  <a:lnTo>
                    <a:pt x="20" y="850"/>
                  </a:lnTo>
                  <a:lnTo>
                    <a:pt x="30" y="850"/>
                  </a:lnTo>
                  <a:lnTo>
                    <a:pt x="30" y="850"/>
                  </a:lnTo>
                  <a:lnTo>
                    <a:pt x="27" y="854"/>
                  </a:lnTo>
                  <a:lnTo>
                    <a:pt x="30" y="864"/>
                  </a:lnTo>
                  <a:lnTo>
                    <a:pt x="34" y="874"/>
                  </a:lnTo>
                  <a:lnTo>
                    <a:pt x="34" y="874"/>
                  </a:lnTo>
                  <a:lnTo>
                    <a:pt x="34" y="884"/>
                  </a:lnTo>
                  <a:lnTo>
                    <a:pt x="34" y="884"/>
                  </a:lnTo>
                  <a:lnTo>
                    <a:pt x="40" y="887"/>
                  </a:lnTo>
                  <a:lnTo>
                    <a:pt x="44" y="891"/>
                  </a:lnTo>
                  <a:lnTo>
                    <a:pt x="44" y="891"/>
                  </a:lnTo>
                  <a:lnTo>
                    <a:pt x="47" y="897"/>
                  </a:lnTo>
                  <a:lnTo>
                    <a:pt x="47" y="904"/>
                  </a:lnTo>
                  <a:lnTo>
                    <a:pt x="47" y="904"/>
                  </a:lnTo>
                  <a:lnTo>
                    <a:pt x="51" y="904"/>
                  </a:lnTo>
                  <a:lnTo>
                    <a:pt x="54" y="904"/>
                  </a:lnTo>
                  <a:lnTo>
                    <a:pt x="54" y="904"/>
                  </a:lnTo>
                  <a:lnTo>
                    <a:pt x="57" y="904"/>
                  </a:lnTo>
                  <a:lnTo>
                    <a:pt x="57" y="904"/>
                  </a:lnTo>
                  <a:lnTo>
                    <a:pt x="57" y="908"/>
                  </a:lnTo>
                  <a:lnTo>
                    <a:pt x="57" y="908"/>
                  </a:lnTo>
                  <a:lnTo>
                    <a:pt x="57" y="918"/>
                  </a:lnTo>
                  <a:lnTo>
                    <a:pt x="57" y="918"/>
                  </a:lnTo>
                  <a:lnTo>
                    <a:pt x="51" y="918"/>
                  </a:lnTo>
                  <a:lnTo>
                    <a:pt x="47" y="918"/>
                  </a:lnTo>
                  <a:lnTo>
                    <a:pt x="47" y="918"/>
                  </a:lnTo>
                  <a:lnTo>
                    <a:pt x="47" y="924"/>
                  </a:lnTo>
                  <a:lnTo>
                    <a:pt x="51" y="934"/>
                  </a:lnTo>
                  <a:lnTo>
                    <a:pt x="51" y="934"/>
                  </a:lnTo>
                  <a:lnTo>
                    <a:pt x="40" y="931"/>
                  </a:lnTo>
                  <a:lnTo>
                    <a:pt x="40" y="931"/>
                  </a:lnTo>
                  <a:lnTo>
                    <a:pt x="40" y="938"/>
                  </a:lnTo>
                  <a:lnTo>
                    <a:pt x="44" y="948"/>
                  </a:lnTo>
                  <a:lnTo>
                    <a:pt x="44" y="948"/>
                  </a:lnTo>
                  <a:lnTo>
                    <a:pt x="51" y="955"/>
                  </a:lnTo>
                  <a:lnTo>
                    <a:pt x="57" y="961"/>
                  </a:lnTo>
                  <a:lnTo>
                    <a:pt x="57" y="961"/>
                  </a:lnTo>
                  <a:lnTo>
                    <a:pt x="57" y="968"/>
                  </a:lnTo>
                  <a:lnTo>
                    <a:pt x="57" y="978"/>
                  </a:lnTo>
                  <a:lnTo>
                    <a:pt x="51" y="995"/>
                  </a:lnTo>
                  <a:lnTo>
                    <a:pt x="51" y="995"/>
                  </a:lnTo>
                  <a:lnTo>
                    <a:pt x="67" y="998"/>
                  </a:lnTo>
                  <a:lnTo>
                    <a:pt x="81" y="998"/>
                  </a:lnTo>
                  <a:lnTo>
                    <a:pt x="81" y="998"/>
                  </a:lnTo>
                  <a:lnTo>
                    <a:pt x="84" y="998"/>
                  </a:lnTo>
                  <a:lnTo>
                    <a:pt x="94" y="998"/>
                  </a:lnTo>
                  <a:lnTo>
                    <a:pt x="94" y="998"/>
                  </a:lnTo>
                  <a:lnTo>
                    <a:pt x="98" y="998"/>
                  </a:lnTo>
                  <a:lnTo>
                    <a:pt x="101" y="998"/>
                  </a:lnTo>
                  <a:lnTo>
                    <a:pt x="101" y="998"/>
                  </a:lnTo>
                  <a:lnTo>
                    <a:pt x="104" y="995"/>
                  </a:lnTo>
                  <a:lnTo>
                    <a:pt x="104" y="995"/>
                  </a:lnTo>
                  <a:lnTo>
                    <a:pt x="111" y="985"/>
                  </a:lnTo>
                  <a:lnTo>
                    <a:pt x="108" y="981"/>
                  </a:lnTo>
                  <a:lnTo>
                    <a:pt x="108" y="975"/>
                  </a:lnTo>
                  <a:lnTo>
                    <a:pt x="108" y="965"/>
                  </a:lnTo>
                  <a:lnTo>
                    <a:pt x="108" y="965"/>
                  </a:lnTo>
                  <a:lnTo>
                    <a:pt x="118" y="955"/>
                  </a:lnTo>
                  <a:lnTo>
                    <a:pt x="118" y="955"/>
                  </a:lnTo>
                  <a:lnTo>
                    <a:pt x="124" y="951"/>
                  </a:lnTo>
                  <a:lnTo>
                    <a:pt x="124" y="951"/>
                  </a:lnTo>
                  <a:lnTo>
                    <a:pt x="128" y="948"/>
                  </a:lnTo>
                  <a:lnTo>
                    <a:pt x="131" y="944"/>
                  </a:lnTo>
                  <a:lnTo>
                    <a:pt x="131" y="944"/>
                  </a:lnTo>
                  <a:lnTo>
                    <a:pt x="141" y="941"/>
                  </a:lnTo>
                  <a:lnTo>
                    <a:pt x="148" y="944"/>
                  </a:lnTo>
                  <a:lnTo>
                    <a:pt x="155" y="944"/>
                  </a:lnTo>
                  <a:lnTo>
                    <a:pt x="161" y="944"/>
                  </a:lnTo>
                  <a:lnTo>
                    <a:pt x="161" y="944"/>
                  </a:lnTo>
                  <a:lnTo>
                    <a:pt x="161" y="944"/>
                  </a:lnTo>
                  <a:lnTo>
                    <a:pt x="165" y="944"/>
                  </a:lnTo>
                  <a:lnTo>
                    <a:pt x="168" y="948"/>
                  </a:lnTo>
                  <a:lnTo>
                    <a:pt x="168" y="948"/>
                  </a:lnTo>
                  <a:lnTo>
                    <a:pt x="175" y="948"/>
                  </a:lnTo>
                  <a:lnTo>
                    <a:pt x="175" y="948"/>
                  </a:lnTo>
                  <a:lnTo>
                    <a:pt x="185" y="931"/>
                  </a:lnTo>
                  <a:lnTo>
                    <a:pt x="185" y="931"/>
                  </a:lnTo>
                  <a:lnTo>
                    <a:pt x="192" y="931"/>
                  </a:lnTo>
                  <a:lnTo>
                    <a:pt x="192" y="931"/>
                  </a:lnTo>
                  <a:lnTo>
                    <a:pt x="195" y="911"/>
                  </a:lnTo>
                  <a:lnTo>
                    <a:pt x="195" y="911"/>
                  </a:lnTo>
                  <a:lnTo>
                    <a:pt x="198" y="897"/>
                  </a:lnTo>
                  <a:lnTo>
                    <a:pt x="198" y="897"/>
                  </a:lnTo>
                  <a:lnTo>
                    <a:pt x="205" y="894"/>
                  </a:lnTo>
                  <a:lnTo>
                    <a:pt x="205" y="894"/>
                  </a:lnTo>
                  <a:lnTo>
                    <a:pt x="198" y="914"/>
                  </a:lnTo>
                  <a:lnTo>
                    <a:pt x="195" y="938"/>
                  </a:lnTo>
                  <a:lnTo>
                    <a:pt x="202" y="938"/>
                  </a:lnTo>
                  <a:lnTo>
                    <a:pt x="202" y="938"/>
                  </a:lnTo>
                  <a:lnTo>
                    <a:pt x="205" y="921"/>
                  </a:lnTo>
                  <a:lnTo>
                    <a:pt x="209" y="901"/>
                  </a:lnTo>
                  <a:lnTo>
                    <a:pt x="209" y="901"/>
                  </a:lnTo>
                  <a:lnTo>
                    <a:pt x="219" y="894"/>
                  </a:lnTo>
                  <a:lnTo>
                    <a:pt x="219" y="894"/>
                  </a:lnTo>
                  <a:lnTo>
                    <a:pt x="219" y="884"/>
                  </a:lnTo>
                  <a:lnTo>
                    <a:pt x="222" y="874"/>
                  </a:lnTo>
                  <a:lnTo>
                    <a:pt x="225" y="871"/>
                  </a:lnTo>
                  <a:lnTo>
                    <a:pt x="225" y="871"/>
                  </a:lnTo>
                  <a:lnTo>
                    <a:pt x="229" y="857"/>
                  </a:lnTo>
                  <a:lnTo>
                    <a:pt x="229" y="857"/>
                  </a:lnTo>
                  <a:lnTo>
                    <a:pt x="222" y="860"/>
                  </a:lnTo>
                  <a:lnTo>
                    <a:pt x="222" y="860"/>
                  </a:lnTo>
                  <a:lnTo>
                    <a:pt x="219" y="860"/>
                  </a:lnTo>
                  <a:lnTo>
                    <a:pt x="219" y="860"/>
                  </a:lnTo>
                  <a:lnTo>
                    <a:pt x="219" y="867"/>
                  </a:lnTo>
                  <a:lnTo>
                    <a:pt x="219" y="867"/>
                  </a:lnTo>
                  <a:lnTo>
                    <a:pt x="212" y="881"/>
                  </a:lnTo>
                  <a:lnTo>
                    <a:pt x="205" y="894"/>
                  </a:lnTo>
                  <a:lnTo>
                    <a:pt x="205" y="894"/>
                  </a:lnTo>
                  <a:lnTo>
                    <a:pt x="202" y="877"/>
                  </a:lnTo>
                  <a:lnTo>
                    <a:pt x="205" y="860"/>
                  </a:lnTo>
                  <a:lnTo>
                    <a:pt x="205" y="860"/>
                  </a:lnTo>
                  <a:lnTo>
                    <a:pt x="212" y="850"/>
                  </a:lnTo>
                  <a:lnTo>
                    <a:pt x="212" y="850"/>
                  </a:lnTo>
                  <a:lnTo>
                    <a:pt x="212" y="840"/>
                  </a:lnTo>
                  <a:lnTo>
                    <a:pt x="209" y="834"/>
                  </a:lnTo>
                  <a:lnTo>
                    <a:pt x="209" y="834"/>
                  </a:lnTo>
                  <a:lnTo>
                    <a:pt x="212" y="830"/>
                  </a:lnTo>
                  <a:lnTo>
                    <a:pt x="212" y="827"/>
                  </a:lnTo>
                  <a:lnTo>
                    <a:pt x="212" y="824"/>
                  </a:lnTo>
                  <a:lnTo>
                    <a:pt x="212" y="824"/>
                  </a:lnTo>
                  <a:lnTo>
                    <a:pt x="209" y="820"/>
                  </a:lnTo>
                  <a:lnTo>
                    <a:pt x="205" y="817"/>
                  </a:lnTo>
                  <a:lnTo>
                    <a:pt x="209" y="817"/>
                  </a:lnTo>
                  <a:lnTo>
                    <a:pt x="209" y="817"/>
                  </a:lnTo>
                  <a:lnTo>
                    <a:pt x="212" y="810"/>
                  </a:lnTo>
                  <a:lnTo>
                    <a:pt x="212" y="800"/>
                  </a:lnTo>
                  <a:lnTo>
                    <a:pt x="212" y="783"/>
                  </a:lnTo>
                  <a:lnTo>
                    <a:pt x="212" y="783"/>
                  </a:lnTo>
                  <a:lnTo>
                    <a:pt x="219" y="773"/>
                  </a:lnTo>
                  <a:lnTo>
                    <a:pt x="219" y="770"/>
                  </a:lnTo>
                  <a:lnTo>
                    <a:pt x="219" y="770"/>
                  </a:lnTo>
                  <a:lnTo>
                    <a:pt x="212" y="760"/>
                  </a:lnTo>
                  <a:lnTo>
                    <a:pt x="212" y="760"/>
                  </a:lnTo>
                  <a:lnTo>
                    <a:pt x="222" y="760"/>
                  </a:lnTo>
                  <a:lnTo>
                    <a:pt x="222" y="760"/>
                  </a:lnTo>
                  <a:lnTo>
                    <a:pt x="222" y="756"/>
                  </a:lnTo>
                  <a:lnTo>
                    <a:pt x="222" y="756"/>
                  </a:lnTo>
                  <a:lnTo>
                    <a:pt x="242" y="750"/>
                  </a:lnTo>
                  <a:lnTo>
                    <a:pt x="242" y="750"/>
                  </a:lnTo>
                  <a:lnTo>
                    <a:pt x="242" y="743"/>
                  </a:lnTo>
                  <a:lnTo>
                    <a:pt x="245" y="743"/>
                  </a:lnTo>
                  <a:lnTo>
                    <a:pt x="245" y="743"/>
                  </a:lnTo>
                  <a:lnTo>
                    <a:pt x="249" y="736"/>
                  </a:lnTo>
                  <a:lnTo>
                    <a:pt x="249" y="736"/>
                  </a:lnTo>
                  <a:lnTo>
                    <a:pt x="259" y="739"/>
                  </a:lnTo>
                  <a:lnTo>
                    <a:pt x="259" y="739"/>
                  </a:lnTo>
                  <a:lnTo>
                    <a:pt x="266" y="729"/>
                  </a:lnTo>
                  <a:lnTo>
                    <a:pt x="276" y="719"/>
                  </a:lnTo>
                  <a:lnTo>
                    <a:pt x="276" y="719"/>
                  </a:lnTo>
                  <a:lnTo>
                    <a:pt x="276" y="716"/>
                  </a:lnTo>
                  <a:lnTo>
                    <a:pt x="276" y="716"/>
                  </a:lnTo>
                  <a:lnTo>
                    <a:pt x="276" y="716"/>
                  </a:lnTo>
                  <a:lnTo>
                    <a:pt x="276" y="713"/>
                  </a:lnTo>
                  <a:lnTo>
                    <a:pt x="276" y="713"/>
                  </a:lnTo>
                  <a:lnTo>
                    <a:pt x="279" y="713"/>
                  </a:lnTo>
                  <a:lnTo>
                    <a:pt x="282" y="713"/>
                  </a:lnTo>
                  <a:lnTo>
                    <a:pt x="282" y="713"/>
                  </a:lnTo>
                  <a:lnTo>
                    <a:pt x="289" y="709"/>
                  </a:lnTo>
                  <a:lnTo>
                    <a:pt x="289" y="709"/>
                  </a:lnTo>
                  <a:lnTo>
                    <a:pt x="286" y="699"/>
                  </a:lnTo>
                  <a:lnTo>
                    <a:pt x="286" y="699"/>
                  </a:lnTo>
                  <a:lnTo>
                    <a:pt x="282" y="699"/>
                  </a:lnTo>
                  <a:lnTo>
                    <a:pt x="276" y="699"/>
                  </a:lnTo>
                  <a:lnTo>
                    <a:pt x="276" y="703"/>
                  </a:lnTo>
                  <a:lnTo>
                    <a:pt x="276" y="703"/>
                  </a:lnTo>
                  <a:lnTo>
                    <a:pt x="272" y="699"/>
                  </a:lnTo>
                  <a:lnTo>
                    <a:pt x="276" y="696"/>
                  </a:lnTo>
                  <a:lnTo>
                    <a:pt x="276" y="696"/>
                  </a:lnTo>
                  <a:lnTo>
                    <a:pt x="282" y="689"/>
                  </a:lnTo>
                  <a:lnTo>
                    <a:pt x="282" y="689"/>
                  </a:lnTo>
                  <a:lnTo>
                    <a:pt x="286" y="686"/>
                  </a:lnTo>
                  <a:lnTo>
                    <a:pt x="289" y="679"/>
                  </a:lnTo>
                  <a:lnTo>
                    <a:pt x="289" y="679"/>
                  </a:lnTo>
                  <a:lnTo>
                    <a:pt x="293" y="679"/>
                  </a:lnTo>
                  <a:lnTo>
                    <a:pt x="296" y="676"/>
                  </a:lnTo>
                  <a:lnTo>
                    <a:pt x="296" y="676"/>
                  </a:lnTo>
                  <a:lnTo>
                    <a:pt x="296" y="672"/>
                  </a:lnTo>
                  <a:lnTo>
                    <a:pt x="293" y="672"/>
                  </a:lnTo>
                  <a:lnTo>
                    <a:pt x="293" y="666"/>
                  </a:lnTo>
                  <a:lnTo>
                    <a:pt x="293" y="666"/>
                  </a:lnTo>
                  <a:lnTo>
                    <a:pt x="296" y="666"/>
                  </a:lnTo>
                  <a:lnTo>
                    <a:pt x="296" y="659"/>
                  </a:lnTo>
                  <a:lnTo>
                    <a:pt x="296" y="659"/>
                  </a:lnTo>
                  <a:lnTo>
                    <a:pt x="289" y="645"/>
                  </a:lnTo>
                  <a:lnTo>
                    <a:pt x="289" y="645"/>
                  </a:lnTo>
                  <a:lnTo>
                    <a:pt x="286" y="649"/>
                  </a:lnTo>
                  <a:lnTo>
                    <a:pt x="279" y="649"/>
                  </a:lnTo>
                  <a:lnTo>
                    <a:pt x="279" y="649"/>
                  </a:lnTo>
                  <a:lnTo>
                    <a:pt x="276" y="642"/>
                  </a:lnTo>
                  <a:lnTo>
                    <a:pt x="276" y="635"/>
                  </a:lnTo>
                  <a:lnTo>
                    <a:pt x="276" y="635"/>
                  </a:lnTo>
                  <a:lnTo>
                    <a:pt x="269" y="629"/>
                  </a:lnTo>
                  <a:lnTo>
                    <a:pt x="262" y="622"/>
                  </a:lnTo>
                  <a:lnTo>
                    <a:pt x="262" y="622"/>
                  </a:lnTo>
                  <a:lnTo>
                    <a:pt x="259" y="612"/>
                  </a:lnTo>
                  <a:lnTo>
                    <a:pt x="259" y="612"/>
                  </a:lnTo>
                  <a:lnTo>
                    <a:pt x="256" y="612"/>
                  </a:lnTo>
                  <a:lnTo>
                    <a:pt x="256" y="612"/>
                  </a:lnTo>
                  <a:lnTo>
                    <a:pt x="252" y="615"/>
                  </a:lnTo>
                  <a:lnTo>
                    <a:pt x="252" y="615"/>
                  </a:lnTo>
                  <a:lnTo>
                    <a:pt x="249" y="619"/>
                  </a:lnTo>
                  <a:lnTo>
                    <a:pt x="245" y="619"/>
                  </a:lnTo>
                  <a:lnTo>
                    <a:pt x="245" y="619"/>
                  </a:lnTo>
                  <a:lnTo>
                    <a:pt x="245" y="615"/>
                  </a:lnTo>
                  <a:lnTo>
                    <a:pt x="245" y="612"/>
                  </a:lnTo>
                  <a:lnTo>
                    <a:pt x="245" y="612"/>
                  </a:lnTo>
                  <a:lnTo>
                    <a:pt x="235" y="608"/>
                  </a:lnTo>
                  <a:lnTo>
                    <a:pt x="235" y="608"/>
                  </a:lnTo>
                  <a:lnTo>
                    <a:pt x="235" y="582"/>
                  </a:lnTo>
                  <a:lnTo>
                    <a:pt x="235" y="582"/>
                  </a:lnTo>
                  <a:lnTo>
                    <a:pt x="235" y="534"/>
                  </a:lnTo>
                  <a:lnTo>
                    <a:pt x="235" y="534"/>
                  </a:lnTo>
                  <a:lnTo>
                    <a:pt x="239" y="534"/>
                  </a:lnTo>
                  <a:lnTo>
                    <a:pt x="239" y="538"/>
                  </a:lnTo>
                  <a:lnTo>
                    <a:pt x="239" y="538"/>
                  </a:lnTo>
                  <a:lnTo>
                    <a:pt x="242" y="538"/>
                  </a:lnTo>
                  <a:lnTo>
                    <a:pt x="245" y="534"/>
                  </a:lnTo>
                  <a:lnTo>
                    <a:pt x="245" y="534"/>
                  </a:lnTo>
                  <a:lnTo>
                    <a:pt x="242" y="524"/>
                  </a:lnTo>
                  <a:lnTo>
                    <a:pt x="239" y="511"/>
                  </a:lnTo>
                  <a:lnTo>
                    <a:pt x="239" y="511"/>
                  </a:lnTo>
                  <a:lnTo>
                    <a:pt x="242" y="501"/>
                  </a:lnTo>
                  <a:lnTo>
                    <a:pt x="245" y="498"/>
                  </a:lnTo>
                  <a:lnTo>
                    <a:pt x="245" y="491"/>
                  </a:lnTo>
                  <a:lnTo>
                    <a:pt x="242" y="491"/>
                  </a:lnTo>
                  <a:lnTo>
                    <a:pt x="242" y="491"/>
                  </a:lnTo>
                  <a:lnTo>
                    <a:pt x="235" y="474"/>
                  </a:lnTo>
                  <a:lnTo>
                    <a:pt x="235" y="474"/>
                  </a:lnTo>
                  <a:lnTo>
                    <a:pt x="245" y="474"/>
                  </a:lnTo>
                  <a:lnTo>
                    <a:pt x="256" y="474"/>
                  </a:lnTo>
                  <a:lnTo>
                    <a:pt x="256" y="474"/>
                  </a:lnTo>
                  <a:lnTo>
                    <a:pt x="262" y="471"/>
                  </a:lnTo>
                  <a:lnTo>
                    <a:pt x="262" y="471"/>
                  </a:lnTo>
                  <a:lnTo>
                    <a:pt x="266" y="464"/>
                  </a:lnTo>
                  <a:lnTo>
                    <a:pt x="262" y="457"/>
                  </a:lnTo>
                  <a:lnTo>
                    <a:pt x="266" y="454"/>
                  </a:lnTo>
                  <a:lnTo>
                    <a:pt x="276" y="447"/>
                  </a:lnTo>
                  <a:lnTo>
                    <a:pt x="276" y="447"/>
                  </a:lnTo>
                  <a:lnTo>
                    <a:pt x="272" y="437"/>
                  </a:lnTo>
                  <a:lnTo>
                    <a:pt x="276" y="427"/>
                  </a:lnTo>
                  <a:lnTo>
                    <a:pt x="276" y="427"/>
                  </a:lnTo>
                  <a:lnTo>
                    <a:pt x="279" y="424"/>
                  </a:lnTo>
                  <a:lnTo>
                    <a:pt x="286" y="424"/>
                  </a:lnTo>
                  <a:lnTo>
                    <a:pt x="293" y="424"/>
                  </a:lnTo>
                  <a:lnTo>
                    <a:pt x="293" y="424"/>
                  </a:lnTo>
                  <a:lnTo>
                    <a:pt x="293" y="420"/>
                  </a:lnTo>
                  <a:lnTo>
                    <a:pt x="296" y="414"/>
                  </a:lnTo>
                  <a:lnTo>
                    <a:pt x="299" y="407"/>
                  </a:lnTo>
                  <a:lnTo>
                    <a:pt x="299" y="407"/>
                  </a:lnTo>
                  <a:lnTo>
                    <a:pt x="306" y="403"/>
                  </a:lnTo>
                  <a:lnTo>
                    <a:pt x="313" y="403"/>
                  </a:lnTo>
                  <a:lnTo>
                    <a:pt x="313" y="403"/>
                  </a:lnTo>
                  <a:lnTo>
                    <a:pt x="316" y="393"/>
                  </a:lnTo>
                  <a:lnTo>
                    <a:pt x="316" y="393"/>
                  </a:lnTo>
                  <a:lnTo>
                    <a:pt x="319" y="390"/>
                  </a:lnTo>
                  <a:lnTo>
                    <a:pt x="323" y="387"/>
                  </a:lnTo>
                  <a:lnTo>
                    <a:pt x="333" y="383"/>
                  </a:lnTo>
                  <a:lnTo>
                    <a:pt x="333" y="383"/>
                  </a:lnTo>
                  <a:lnTo>
                    <a:pt x="336" y="377"/>
                  </a:lnTo>
                  <a:lnTo>
                    <a:pt x="346" y="373"/>
                  </a:lnTo>
                  <a:lnTo>
                    <a:pt x="346" y="373"/>
                  </a:lnTo>
                  <a:lnTo>
                    <a:pt x="346" y="373"/>
                  </a:lnTo>
                  <a:lnTo>
                    <a:pt x="350" y="366"/>
                  </a:lnTo>
                  <a:lnTo>
                    <a:pt x="350" y="363"/>
                  </a:lnTo>
                  <a:lnTo>
                    <a:pt x="350" y="353"/>
                  </a:lnTo>
                  <a:lnTo>
                    <a:pt x="350" y="353"/>
                  </a:lnTo>
                  <a:lnTo>
                    <a:pt x="360" y="340"/>
                  </a:lnTo>
                  <a:lnTo>
                    <a:pt x="370" y="329"/>
                  </a:lnTo>
                  <a:lnTo>
                    <a:pt x="370" y="329"/>
                  </a:lnTo>
                  <a:lnTo>
                    <a:pt x="366" y="323"/>
                  </a:lnTo>
                  <a:lnTo>
                    <a:pt x="363" y="316"/>
                  </a:lnTo>
                  <a:lnTo>
                    <a:pt x="363" y="316"/>
                  </a:lnTo>
                  <a:lnTo>
                    <a:pt x="363" y="316"/>
                  </a:lnTo>
                  <a:lnTo>
                    <a:pt x="363" y="316"/>
                  </a:lnTo>
                  <a:lnTo>
                    <a:pt x="360" y="316"/>
                  </a:lnTo>
                  <a:lnTo>
                    <a:pt x="360" y="316"/>
                  </a:lnTo>
                  <a:lnTo>
                    <a:pt x="356" y="313"/>
                  </a:lnTo>
                  <a:lnTo>
                    <a:pt x="356" y="313"/>
                  </a:lnTo>
                  <a:lnTo>
                    <a:pt x="356" y="309"/>
                  </a:lnTo>
                  <a:lnTo>
                    <a:pt x="356" y="306"/>
                  </a:lnTo>
                  <a:lnTo>
                    <a:pt x="356" y="306"/>
                  </a:lnTo>
                  <a:lnTo>
                    <a:pt x="353" y="303"/>
                  </a:lnTo>
                  <a:lnTo>
                    <a:pt x="353" y="299"/>
                  </a:lnTo>
                  <a:lnTo>
                    <a:pt x="353" y="299"/>
                  </a:lnTo>
                  <a:lnTo>
                    <a:pt x="356" y="296"/>
                  </a:lnTo>
                  <a:lnTo>
                    <a:pt x="360" y="289"/>
                  </a:lnTo>
                  <a:lnTo>
                    <a:pt x="360" y="289"/>
                  </a:lnTo>
                  <a:lnTo>
                    <a:pt x="363" y="282"/>
                  </a:lnTo>
                  <a:lnTo>
                    <a:pt x="363" y="272"/>
                  </a:lnTo>
                  <a:lnTo>
                    <a:pt x="363" y="272"/>
                  </a:lnTo>
                  <a:lnTo>
                    <a:pt x="373" y="272"/>
                  </a:lnTo>
                  <a:lnTo>
                    <a:pt x="373" y="272"/>
                  </a:lnTo>
                  <a:lnTo>
                    <a:pt x="370" y="266"/>
                  </a:lnTo>
                  <a:lnTo>
                    <a:pt x="370" y="266"/>
                  </a:lnTo>
                  <a:lnTo>
                    <a:pt x="370" y="259"/>
                  </a:lnTo>
                  <a:lnTo>
                    <a:pt x="370" y="259"/>
                  </a:lnTo>
                  <a:lnTo>
                    <a:pt x="373" y="256"/>
                  </a:lnTo>
                  <a:lnTo>
                    <a:pt x="377" y="256"/>
                  </a:lnTo>
                  <a:lnTo>
                    <a:pt x="377" y="256"/>
                  </a:lnTo>
                  <a:lnTo>
                    <a:pt x="377" y="252"/>
                  </a:lnTo>
                  <a:lnTo>
                    <a:pt x="373" y="249"/>
                  </a:lnTo>
                  <a:lnTo>
                    <a:pt x="373" y="249"/>
                  </a:lnTo>
                  <a:lnTo>
                    <a:pt x="387" y="242"/>
                  </a:lnTo>
                  <a:lnTo>
                    <a:pt x="387" y="242"/>
                  </a:lnTo>
                  <a:lnTo>
                    <a:pt x="387" y="229"/>
                  </a:lnTo>
                  <a:lnTo>
                    <a:pt x="387" y="229"/>
                  </a:lnTo>
                  <a:lnTo>
                    <a:pt x="393" y="229"/>
                  </a:lnTo>
                  <a:lnTo>
                    <a:pt x="397" y="229"/>
                  </a:lnTo>
                  <a:lnTo>
                    <a:pt x="397" y="229"/>
                  </a:lnTo>
                  <a:lnTo>
                    <a:pt x="400" y="225"/>
                  </a:lnTo>
                  <a:lnTo>
                    <a:pt x="400" y="225"/>
                  </a:lnTo>
                  <a:lnTo>
                    <a:pt x="403" y="229"/>
                  </a:lnTo>
                  <a:lnTo>
                    <a:pt x="403" y="229"/>
                  </a:lnTo>
                  <a:lnTo>
                    <a:pt x="407" y="229"/>
                  </a:lnTo>
                  <a:lnTo>
                    <a:pt x="407" y="229"/>
                  </a:lnTo>
                  <a:lnTo>
                    <a:pt x="407" y="229"/>
                  </a:lnTo>
                  <a:lnTo>
                    <a:pt x="410" y="225"/>
                  </a:lnTo>
                  <a:lnTo>
                    <a:pt x="410" y="225"/>
                  </a:lnTo>
                  <a:lnTo>
                    <a:pt x="414" y="229"/>
                  </a:lnTo>
                  <a:lnTo>
                    <a:pt x="420" y="229"/>
                  </a:lnTo>
                  <a:lnTo>
                    <a:pt x="420" y="229"/>
                  </a:lnTo>
                  <a:lnTo>
                    <a:pt x="420" y="225"/>
                  </a:lnTo>
                  <a:lnTo>
                    <a:pt x="420" y="225"/>
                  </a:lnTo>
                  <a:lnTo>
                    <a:pt x="430" y="225"/>
                  </a:lnTo>
                  <a:lnTo>
                    <a:pt x="427" y="215"/>
                  </a:lnTo>
                  <a:lnTo>
                    <a:pt x="427" y="212"/>
                  </a:lnTo>
                  <a:lnTo>
                    <a:pt x="424" y="198"/>
                  </a:lnTo>
                  <a:lnTo>
                    <a:pt x="417" y="192"/>
                  </a:lnTo>
                  <a:lnTo>
                    <a:pt x="410" y="185"/>
                  </a:lnTo>
                  <a:lnTo>
                    <a:pt x="410" y="172"/>
                  </a:lnTo>
                  <a:lnTo>
                    <a:pt x="414" y="165"/>
                  </a:lnTo>
                  <a:lnTo>
                    <a:pt x="417" y="155"/>
                  </a:lnTo>
                  <a:lnTo>
                    <a:pt x="414" y="148"/>
                  </a:lnTo>
                  <a:lnTo>
                    <a:pt x="410" y="138"/>
                  </a:lnTo>
                  <a:lnTo>
                    <a:pt x="414" y="138"/>
                  </a:lnTo>
                  <a:lnTo>
                    <a:pt x="414" y="138"/>
                  </a:lnTo>
                  <a:lnTo>
                    <a:pt x="414" y="131"/>
                  </a:lnTo>
                  <a:lnTo>
                    <a:pt x="417" y="128"/>
                  </a:lnTo>
                  <a:lnTo>
                    <a:pt x="417" y="128"/>
                  </a:lnTo>
                  <a:lnTo>
                    <a:pt x="414" y="124"/>
                  </a:lnTo>
                  <a:lnTo>
                    <a:pt x="414" y="121"/>
                  </a:lnTo>
                  <a:lnTo>
                    <a:pt x="414" y="121"/>
                  </a:lnTo>
                  <a:lnTo>
                    <a:pt x="410" y="118"/>
                  </a:lnTo>
                  <a:lnTo>
                    <a:pt x="407" y="118"/>
                  </a:lnTo>
                  <a:lnTo>
                    <a:pt x="407" y="118"/>
                  </a:lnTo>
                  <a:lnTo>
                    <a:pt x="403" y="114"/>
                  </a:lnTo>
                  <a:lnTo>
                    <a:pt x="403" y="114"/>
                  </a:lnTo>
                  <a:lnTo>
                    <a:pt x="403" y="104"/>
                  </a:lnTo>
                  <a:lnTo>
                    <a:pt x="400" y="98"/>
                  </a:lnTo>
                  <a:lnTo>
                    <a:pt x="400" y="98"/>
                  </a:lnTo>
                  <a:lnTo>
                    <a:pt x="400" y="94"/>
                  </a:lnTo>
                  <a:lnTo>
                    <a:pt x="400" y="94"/>
                  </a:lnTo>
                  <a:lnTo>
                    <a:pt x="400" y="94"/>
                  </a:lnTo>
                  <a:lnTo>
                    <a:pt x="397" y="84"/>
                  </a:lnTo>
                  <a:lnTo>
                    <a:pt x="397" y="84"/>
                  </a:lnTo>
                  <a:lnTo>
                    <a:pt x="397" y="74"/>
                  </a:lnTo>
                  <a:lnTo>
                    <a:pt x="397" y="64"/>
                  </a:lnTo>
                  <a:lnTo>
                    <a:pt x="397" y="64"/>
                  </a:lnTo>
                  <a:lnTo>
                    <a:pt x="393" y="57"/>
                  </a:lnTo>
                  <a:lnTo>
                    <a:pt x="387" y="51"/>
                  </a:lnTo>
                  <a:lnTo>
                    <a:pt x="387" y="51"/>
                  </a:lnTo>
                  <a:lnTo>
                    <a:pt x="387" y="47"/>
                  </a:lnTo>
                  <a:lnTo>
                    <a:pt x="383" y="44"/>
                  </a:lnTo>
                  <a:lnTo>
                    <a:pt x="383" y="44"/>
                  </a:lnTo>
                  <a:lnTo>
                    <a:pt x="377" y="40"/>
                  </a:lnTo>
                  <a:lnTo>
                    <a:pt x="377" y="40"/>
                  </a:lnTo>
                  <a:lnTo>
                    <a:pt x="366" y="37"/>
                  </a:lnTo>
                  <a:lnTo>
                    <a:pt x="366" y="37"/>
                  </a:lnTo>
                  <a:lnTo>
                    <a:pt x="360" y="30"/>
                  </a:lnTo>
                  <a:lnTo>
                    <a:pt x="360" y="30"/>
                  </a:lnTo>
                  <a:lnTo>
                    <a:pt x="353" y="30"/>
                  </a:lnTo>
                  <a:lnTo>
                    <a:pt x="353" y="30"/>
                  </a:lnTo>
                  <a:lnTo>
                    <a:pt x="343" y="20"/>
                  </a:lnTo>
                  <a:lnTo>
                    <a:pt x="343" y="20"/>
                  </a:lnTo>
                  <a:lnTo>
                    <a:pt x="340" y="10"/>
                  </a:lnTo>
                  <a:lnTo>
                    <a:pt x="336" y="4"/>
                  </a:lnTo>
                  <a:lnTo>
                    <a:pt x="336" y="4"/>
                  </a:lnTo>
                  <a:lnTo>
                    <a:pt x="329" y="0"/>
                  </a:lnTo>
                  <a:lnTo>
                    <a:pt x="329" y="0"/>
                  </a:lnTo>
                  <a:lnTo>
                    <a:pt x="329" y="0"/>
                  </a:lnTo>
                  <a:lnTo>
                    <a:pt x="326" y="4"/>
                  </a:lnTo>
                  <a:lnTo>
                    <a:pt x="326" y="4"/>
                  </a:lnTo>
                  <a:lnTo>
                    <a:pt x="319" y="7"/>
                  </a:lnTo>
                  <a:lnTo>
                    <a:pt x="316" y="7"/>
                  </a:lnTo>
                  <a:lnTo>
                    <a:pt x="316" y="7"/>
                  </a:lnTo>
                  <a:lnTo>
                    <a:pt x="316" y="7"/>
                  </a:lnTo>
                  <a:lnTo>
                    <a:pt x="323" y="17"/>
                  </a:lnTo>
                  <a:lnTo>
                    <a:pt x="326" y="27"/>
                  </a:lnTo>
                  <a:lnTo>
                    <a:pt x="326" y="27"/>
                  </a:lnTo>
                  <a:lnTo>
                    <a:pt x="323" y="37"/>
                  </a:lnTo>
                  <a:lnTo>
                    <a:pt x="323" y="37"/>
                  </a:lnTo>
                  <a:lnTo>
                    <a:pt x="319" y="47"/>
                  </a:lnTo>
                  <a:lnTo>
                    <a:pt x="319" y="47"/>
                  </a:lnTo>
                  <a:lnTo>
                    <a:pt x="316" y="54"/>
                  </a:lnTo>
                  <a:lnTo>
                    <a:pt x="316" y="54"/>
                  </a:lnTo>
                  <a:lnTo>
                    <a:pt x="313" y="57"/>
                  </a:lnTo>
                  <a:lnTo>
                    <a:pt x="313" y="57"/>
                  </a:lnTo>
                  <a:lnTo>
                    <a:pt x="309" y="57"/>
                  </a:lnTo>
                  <a:lnTo>
                    <a:pt x="303" y="51"/>
                  </a:lnTo>
                  <a:lnTo>
                    <a:pt x="303" y="51"/>
                  </a:lnTo>
                  <a:lnTo>
                    <a:pt x="286" y="44"/>
                  </a:lnTo>
                  <a:lnTo>
                    <a:pt x="286" y="44"/>
                  </a:lnTo>
                  <a:lnTo>
                    <a:pt x="282" y="40"/>
                  </a:lnTo>
                  <a:lnTo>
                    <a:pt x="276" y="40"/>
                  </a:lnTo>
                  <a:lnTo>
                    <a:pt x="276" y="40"/>
                  </a:lnTo>
                  <a:lnTo>
                    <a:pt x="269" y="40"/>
                  </a:lnTo>
                  <a:lnTo>
                    <a:pt x="262" y="40"/>
                  </a:lnTo>
                  <a:lnTo>
                    <a:pt x="262" y="40"/>
                  </a:lnTo>
                  <a:lnTo>
                    <a:pt x="262" y="47"/>
                  </a:lnTo>
                  <a:lnTo>
                    <a:pt x="259" y="54"/>
                  </a:lnTo>
                  <a:lnTo>
                    <a:pt x="259" y="61"/>
                  </a:lnTo>
                  <a:lnTo>
                    <a:pt x="256" y="67"/>
                  </a:lnTo>
                  <a:lnTo>
                    <a:pt x="256" y="67"/>
                  </a:lnTo>
                  <a:lnTo>
                    <a:pt x="245" y="74"/>
                  </a:lnTo>
                  <a:lnTo>
                    <a:pt x="245" y="74"/>
                  </a:lnTo>
                  <a:lnTo>
                    <a:pt x="242" y="71"/>
                  </a:lnTo>
                  <a:lnTo>
                    <a:pt x="235" y="67"/>
                  </a:lnTo>
                  <a:lnTo>
                    <a:pt x="235" y="67"/>
                  </a:lnTo>
                  <a:lnTo>
                    <a:pt x="229" y="67"/>
                  </a:lnTo>
                  <a:lnTo>
                    <a:pt x="222" y="77"/>
                  </a:lnTo>
                  <a:lnTo>
                    <a:pt x="222" y="77"/>
                  </a:lnTo>
                  <a:lnTo>
                    <a:pt x="219" y="91"/>
                  </a:lnTo>
                  <a:lnTo>
                    <a:pt x="215" y="101"/>
                  </a:lnTo>
                  <a:lnTo>
                    <a:pt x="215" y="101"/>
                  </a:lnTo>
                  <a:lnTo>
                    <a:pt x="212" y="104"/>
                  </a:lnTo>
                  <a:lnTo>
                    <a:pt x="209" y="111"/>
                  </a:lnTo>
                  <a:lnTo>
                    <a:pt x="209" y="111"/>
                  </a:lnTo>
                  <a:lnTo>
                    <a:pt x="205" y="111"/>
                  </a:lnTo>
                  <a:lnTo>
                    <a:pt x="205" y="111"/>
                  </a:lnTo>
                  <a:lnTo>
                    <a:pt x="202" y="118"/>
                  </a:lnTo>
                  <a:lnTo>
                    <a:pt x="202" y="118"/>
                  </a:lnTo>
                  <a:lnTo>
                    <a:pt x="202" y="121"/>
                  </a:lnTo>
                  <a:lnTo>
                    <a:pt x="205" y="124"/>
                  </a:lnTo>
                  <a:lnTo>
                    <a:pt x="205" y="124"/>
                  </a:lnTo>
                  <a:lnTo>
                    <a:pt x="209" y="131"/>
                  </a:lnTo>
                  <a:lnTo>
                    <a:pt x="209" y="138"/>
                  </a:lnTo>
                  <a:lnTo>
                    <a:pt x="209" y="138"/>
                  </a:lnTo>
                  <a:lnTo>
                    <a:pt x="209" y="141"/>
                  </a:lnTo>
                  <a:lnTo>
                    <a:pt x="209" y="145"/>
                  </a:lnTo>
                  <a:lnTo>
                    <a:pt x="202" y="148"/>
                  </a:lnTo>
                  <a:lnTo>
                    <a:pt x="202" y="148"/>
                  </a:lnTo>
                  <a:lnTo>
                    <a:pt x="195" y="155"/>
                  </a:lnTo>
                  <a:lnTo>
                    <a:pt x="195" y="155"/>
                  </a:lnTo>
                  <a:lnTo>
                    <a:pt x="192" y="161"/>
                  </a:lnTo>
                  <a:lnTo>
                    <a:pt x="192" y="161"/>
                  </a:lnTo>
                  <a:lnTo>
                    <a:pt x="185" y="172"/>
                  </a:lnTo>
                  <a:lnTo>
                    <a:pt x="185" y="172"/>
                  </a:lnTo>
                  <a:lnTo>
                    <a:pt x="178" y="178"/>
                  </a:lnTo>
                  <a:lnTo>
                    <a:pt x="175" y="182"/>
                  </a:lnTo>
                  <a:lnTo>
                    <a:pt x="175" y="185"/>
                  </a:lnTo>
                  <a:lnTo>
                    <a:pt x="175" y="185"/>
                  </a:lnTo>
                  <a:lnTo>
                    <a:pt x="175" y="195"/>
                  </a:lnTo>
                  <a:lnTo>
                    <a:pt x="175" y="205"/>
                  </a:lnTo>
                  <a:lnTo>
                    <a:pt x="175" y="205"/>
                  </a:lnTo>
                  <a:lnTo>
                    <a:pt x="168" y="209"/>
                  </a:lnTo>
                  <a:lnTo>
                    <a:pt x="158" y="212"/>
                  </a:lnTo>
                  <a:lnTo>
                    <a:pt x="158" y="212"/>
                  </a:lnTo>
                  <a:lnTo>
                    <a:pt x="151" y="209"/>
                  </a:lnTo>
                  <a:lnTo>
                    <a:pt x="151" y="209"/>
                  </a:lnTo>
                  <a:lnTo>
                    <a:pt x="148" y="212"/>
                  </a:lnTo>
                  <a:lnTo>
                    <a:pt x="148" y="212"/>
                  </a:lnTo>
                  <a:lnTo>
                    <a:pt x="148" y="225"/>
                  </a:lnTo>
                  <a:lnTo>
                    <a:pt x="148" y="225"/>
                  </a:lnTo>
                  <a:lnTo>
                    <a:pt x="145" y="256"/>
                  </a:lnTo>
                  <a:lnTo>
                    <a:pt x="145" y="256"/>
                  </a:lnTo>
                  <a:lnTo>
                    <a:pt x="145" y="266"/>
                  </a:lnTo>
                  <a:lnTo>
                    <a:pt x="145" y="272"/>
                  </a:lnTo>
                  <a:lnTo>
                    <a:pt x="145" y="272"/>
                  </a:lnTo>
                  <a:lnTo>
                    <a:pt x="128" y="296"/>
                  </a:lnTo>
                  <a:lnTo>
                    <a:pt x="118" y="316"/>
                  </a:lnTo>
                  <a:lnTo>
                    <a:pt x="118" y="316"/>
                  </a:lnTo>
                  <a:lnTo>
                    <a:pt x="118" y="316"/>
                  </a:lnTo>
                  <a:lnTo>
                    <a:pt x="118" y="319"/>
                  </a:lnTo>
                  <a:lnTo>
                    <a:pt x="121" y="323"/>
                  </a:lnTo>
                  <a:lnTo>
                    <a:pt x="121" y="323"/>
                  </a:lnTo>
                  <a:lnTo>
                    <a:pt x="128" y="326"/>
                  </a:lnTo>
                  <a:lnTo>
                    <a:pt x="131" y="333"/>
                  </a:lnTo>
                  <a:lnTo>
                    <a:pt x="131" y="333"/>
                  </a:lnTo>
                  <a:lnTo>
                    <a:pt x="135" y="340"/>
                  </a:lnTo>
                  <a:lnTo>
                    <a:pt x="131" y="350"/>
                  </a:lnTo>
                  <a:lnTo>
                    <a:pt x="131" y="350"/>
                  </a:lnTo>
                  <a:lnTo>
                    <a:pt x="128" y="360"/>
                  </a:lnTo>
                  <a:lnTo>
                    <a:pt x="124" y="366"/>
                  </a:lnTo>
                  <a:lnTo>
                    <a:pt x="124" y="366"/>
                  </a:lnTo>
                  <a:lnTo>
                    <a:pt x="114" y="360"/>
                  </a:lnTo>
                  <a:lnTo>
                    <a:pt x="114" y="360"/>
                  </a:lnTo>
                  <a:lnTo>
                    <a:pt x="108" y="356"/>
                  </a:lnTo>
                  <a:lnTo>
                    <a:pt x="101" y="356"/>
                  </a:lnTo>
                  <a:lnTo>
                    <a:pt x="101" y="356"/>
                  </a:lnTo>
                  <a:lnTo>
                    <a:pt x="88" y="360"/>
                  </a:lnTo>
                  <a:lnTo>
                    <a:pt x="88" y="360"/>
                  </a:lnTo>
                  <a:lnTo>
                    <a:pt x="81" y="366"/>
                  </a:lnTo>
                  <a:lnTo>
                    <a:pt x="81" y="366"/>
                  </a:lnTo>
                  <a:lnTo>
                    <a:pt x="71" y="373"/>
                  </a:lnTo>
                  <a:lnTo>
                    <a:pt x="71" y="373"/>
                  </a:lnTo>
                  <a:lnTo>
                    <a:pt x="64" y="380"/>
                  </a:lnTo>
                  <a:lnTo>
                    <a:pt x="64" y="380"/>
                  </a:lnTo>
                  <a:lnTo>
                    <a:pt x="57" y="387"/>
                  </a:lnTo>
                  <a:lnTo>
                    <a:pt x="57" y="387"/>
                  </a:lnTo>
                  <a:lnTo>
                    <a:pt x="57" y="393"/>
                  </a:lnTo>
                  <a:lnTo>
                    <a:pt x="57" y="397"/>
                  </a:lnTo>
                  <a:lnTo>
                    <a:pt x="57" y="397"/>
                  </a:lnTo>
                  <a:lnTo>
                    <a:pt x="51" y="403"/>
                  </a:lnTo>
                  <a:lnTo>
                    <a:pt x="51" y="403"/>
                  </a:lnTo>
                  <a:lnTo>
                    <a:pt x="54" y="410"/>
                  </a:lnTo>
                  <a:lnTo>
                    <a:pt x="57" y="417"/>
                  </a:lnTo>
                  <a:lnTo>
                    <a:pt x="57" y="417"/>
                  </a:lnTo>
                  <a:lnTo>
                    <a:pt x="57" y="424"/>
                  </a:lnTo>
                  <a:lnTo>
                    <a:pt x="57" y="424"/>
                  </a:lnTo>
                  <a:lnTo>
                    <a:pt x="54" y="440"/>
                  </a:lnTo>
                  <a:lnTo>
                    <a:pt x="54" y="440"/>
                  </a:lnTo>
                  <a:lnTo>
                    <a:pt x="51" y="447"/>
                  </a:lnTo>
                  <a:lnTo>
                    <a:pt x="51" y="447"/>
                  </a:lnTo>
                  <a:lnTo>
                    <a:pt x="54" y="461"/>
                  </a:lnTo>
                  <a:lnTo>
                    <a:pt x="57" y="467"/>
                  </a:lnTo>
                  <a:lnTo>
                    <a:pt x="57" y="467"/>
                  </a:lnTo>
                  <a:lnTo>
                    <a:pt x="57" y="487"/>
                  </a:lnTo>
                  <a:lnTo>
                    <a:pt x="54" y="511"/>
                  </a:lnTo>
                  <a:lnTo>
                    <a:pt x="54" y="511"/>
                  </a:lnTo>
                  <a:lnTo>
                    <a:pt x="57" y="521"/>
                  </a:lnTo>
                  <a:lnTo>
                    <a:pt x="64" y="531"/>
                  </a:lnTo>
                  <a:lnTo>
                    <a:pt x="64" y="531"/>
                  </a:lnTo>
                  <a:lnTo>
                    <a:pt x="67" y="531"/>
                  </a:lnTo>
                  <a:lnTo>
                    <a:pt x="71" y="531"/>
                  </a:lnTo>
                  <a:lnTo>
                    <a:pt x="71" y="531"/>
                  </a:lnTo>
                  <a:lnTo>
                    <a:pt x="77" y="551"/>
                  </a:lnTo>
                  <a:lnTo>
                    <a:pt x="77" y="551"/>
                  </a:lnTo>
                  <a:lnTo>
                    <a:pt x="74" y="565"/>
                  </a:lnTo>
                  <a:lnTo>
                    <a:pt x="67" y="571"/>
                  </a:lnTo>
                  <a:lnTo>
                    <a:pt x="67" y="571"/>
                  </a:lnTo>
                  <a:lnTo>
                    <a:pt x="54" y="571"/>
                  </a:lnTo>
                  <a:lnTo>
                    <a:pt x="51" y="575"/>
                  </a:lnTo>
                  <a:lnTo>
                    <a:pt x="51" y="575"/>
                  </a:lnTo>
                  <a:lnTo>
                    <a:pt x="51" y="582"/>
                  </a:lnTo>
                  <a:lnTo>
                    <a:pt x="51" y="582"/>
                  </a:lnTo>
                  <a:lnTo>
                    <a:pt x="54" y="598"/>
                  </a:lnTo>
                  <a:lnTo>
                    <a:pt x="54" y="598"/>
                  </a:lnTo>
                  <a:lnTo>
                    <a:pt x="57" y="605"/>
                  </a:lnTo>
                  <a:lnTo>
                    <a:pt x="54" y="612"/>
                  </a:lnTo>
                  <a:lnTo>
                    <a:pt x="54" y="612"/>
                  </a:lnTo>
                  <a:lnTo>
                    <a:pt x="47" y="622"/>
                  </a:lnTo>
                  <a:lnTo>
                    <a:pt x="47" y="622"/>
                  </a:lnTo>
                  <a:lnTo>
                    <a:pt x="44" y="629"/>
                  </a:lnTo>
                  <a:lnTo>
                    <a:pt x="44" y="635"/>
                  </a:lnTo>
                  <a:lnTo>
                    <a:pt x="44" y="635"/>
                  </a:lnTo>
                  <a:lnTo>
                    <a:pt x="40" y="642"/>
                  </a:lnTo>
                  <a:lnTo>
                    <a:pt x="37" y="649"/>
                  </a:lnTo>
                  <a:lnTo>
                    <a:pt x="37" y="649"/>
                  </a:lnTo>
                  <a:lnTo>
                    <a:pt x="30" y="649"/>
                  </a:lnTo>
                  <a:lnTo>
                    <a:pt x="27" y="652"/>
                  </a:lnTo>
                  <a:lnTo>
                    <a:pt x="27" y="652"/>
                  </a:lnTo>
                  <a:lnTo>
                    <a:pt x="27" y="655"/>
                  </a:lnTo>
                  <a:lnTo>
                    <a:pt x="27" y="659"/>
                  </a:lnTo>
                  <a:lnTo>
                    <a:pt x="27" y="659"/>
                  </a:lnTo>
                  <a:lnTo>
                    <a:pt x="24" y="662"/>
                  </a:lnTo>
                  <a:lnTo>
                    <a:pt x="20" y="666"/>
                  </a:lnTo>
                  <a:lnTo>
                    <a:pt x="20" y="666"/>
                  </a:lnTo>
                  <a:lnTo>
                    <a:pt x="20" y="669"/>
                  </a:lnTo>
                  <a:lnTo>
                    <a:pt x="20" y="676"/>
                  </a:lnTo>
                  <a:lnTo>
                    <a:pt x="20" y="686"/>
                  </a:lnTo>
                  <a:lnTo>
                    <a:pt x="20" y="686"/>
                  </a:lnTo>
                  <a:lnTo>
                    <a:pt x="20" y="706"/>
                  </a:lnTo>
                  <a:lnTo>
                    <a:pt x="20" y="716"/>
                  </a:lnTo>
                  <a:lnTo>
                    <a:pt x="17" y="716"/>
                  </a:lnTo>
                  <a:lnTo>
                    <a:pt x="14" y="716"/>
                  </a:lnTo>
                  <a:lnTo>
                    <a:pt x="14" y="716"/>
                  </a:lnTo>
                  <a:lnTo>
                    <a:pt x="10" y="713"/>
                  </a:lnTo>
                  <a:lnTo>
                    <a:pt x="10" y="709"/>
                  </a:lnTo>
                  <a:lnTo>
                    <a:pt x="7" y="709"/>
                  </a:lnTo>
                  <a:lnTo>
                    <a:pt x="7" y="709"/>
                  </a:lnTo>
                  <a:close/>
                  <a:moveTo>
                    <a:pt x="20" y="793"/>
                  </a:moveTo>
                  <a:lnTo>
                    <a:pt x="20" y="793"/>
                  </a:lnTo>
                  <a:lnTo>
                    <a:pt x="24" y="793"/>
                  </a:lnTo>
                  <a:lnTo>
                    <a:pt x="24" y="793"/>
                  </a:lnTo>
                  <a:lnTo>
                    <a:pt x="20" y="797"/>
                  </a:lnTo>
                  <a:lnTo>
                    <a:pt x="20" y="797"/>
                  </a:lnTo>
                  <a:lnTo>
                    <a:pt x="20" y="793"/>
                  </a:lnTo>
                  <a:lnTo>
                    <a:pt x="20" y="793"/>
                  </a:lnTo>
                  <a:lnTo>
                    <a:pt x="20" y="793"/>
                  </a:lnTo>
                  <a:close/>
                  <a:moveTo>
                    <a:pt x="24" y="776"/>
                  </a:moveTo>
                  <a:lnTo>
                    <a:pt x="24" y="776"/>
                  </a:lnTo>
                  <a:lnTo>
                    <a:pt x="27" y="776"/>
                  </a:lnTo>
                  <a:lnTo>
                    <a:pt x="27" y="780"/>
                  </a:lnTo>
                  <a:lnTo>
                    <a:pt x="24" y="787"/>
                  </a:lnTo>
                  <a:lnTo>
                    <a:pt x="24" y="787"/>
                  </a:lnTo>
                  <a:lnTo>
                    <a:pt x="20" y="776"/>
                  </a:lnTo>
                  <a:lnTo>
                    <a:pt x="24" y="776"/>
                  </a:lnTo>
                  <a:close/>
                  <a:moveTo>
                    <a:pt x="306" y="807"/>
                  </a:moveTo>
                  <a:lnTo>
                    <a:pt x="306" y="807"/>
                  </a:lnTo>
                  <a:lnTo>
                    <a:pt x="299" y="813"/>
                  </a:lnTo>
                  <a:lnTo>
                    <a:pt x="299" y="813"/>
                  </a:lnTo>
                  <a:lnTo>
                    <a:pt x="286" y="813"/>
                  </a:lnTo>
                  <a:lnTo>
                    <a:pt x="286" y="813"/>
                  </a:lnTo>
                  <a:lnTo>
                    <a:pt x="279" y="820"/>
                  </a:lnTo>
                  <a:lnTo>
                    <a:pt x="272" y="830"/>
                  </a:lnTo>
                  <a:lnTo>
                    <a:pt x="272" y="830"/>
                  </a:lnTo>
                  <a:lnTo>
                    <a:pt x="272" y="834"/>
                  </a:lnTo>
                  <a:lnTo>
                    <a:pt x="272" y="834"/>
                  </a:lnTo>
                  <a:lnTo>
                    <a:pt x="262" y="844"/>
                  </a:lnTo>
                  <a:lnTo>
                    <a:pt x="262" y="844"/>
                  </a:lnTo>
                  <a:lnTo>
                    <a:pt x="266" y="860"/>
                  </a:lnTo>
                  <a:lnTo>
                    <a:pt x="266" y="877"/>
                  </a:lnTo>
                  <a:lnTo>
                    <a:pt x="272" y="881"/>
                  </a:lnTo>
                  <a:lnTo>
                    <a:pt x="272" y="881"/>
                  </a:lnTo>
                  <a:lnTo>
                    <a:pt x="269" y="884"/>
                  </a:lnTo>
                  <a:lnTo>
                    <a:pt x="269" y="887"/>
                  </a:lnTo>
                  <a:lnTo>
                    <a:pt x="272" y="887"/>
                  </a:lnTo>
                  <a:lnTo>
                    <a:pt x="272" y="887"/>
                  </a:lnTo>
                  <a:lnTo>
                    <a:pt x="282" y="867"/>
                  </a:lnTo>
                  <a:lnTo>
                    <a:pt x="282" y="867"/>
                  </a:lnTo>
                  <a:lnTo>
                    <a:pt x="289" y="864"/>
                  </a:lnTo>
                  <a:lnTo>
                    <a:pt x="289" y="864"/>
                  </a:lnTo>
                  <a:lnTo>
                    <a:pt x="286" y="860"/>
                  </a:lnTo>
                  <a:lnTo>
                    <a:pt x="286" y="857"/>
                  </a:lnTo>
                  <a:lnTo>
                    <a:pt x="286" y="857"/>
                  </a:lnTo>
                  <a:lnTo>
                    <a:pt x="296" y="854"/>
                  </a:lnTo>
                  <a:lnTo>
                    <a:pt x="296" y="854"/>
                  </a:lnTo>
                  <a:lnTo>
                    <a:pt x="289" y="840"/>
                  </a:lnTo>
                  <a:lnTo>
                    <a:pt x="293" y="830"/>
                  </a:lnTo>
                  <a:lnTo>
                    <a:pt x="293" y="830"/>
                  </a:lnTo>
                  <a:lnTo>
                    <a:pt x="296" y="830"/>
                  </a:lnTo>
                  <a:lnTo>
                    <a:pt x="296" y="830"/>
                  </a:lnTo>
                  <a:lnTo>
                    <a:pt x="299" y="824"/>
                  </a:lnTo>
                  <a:lnTo>
                    <a:pt x="299" y="817"/>
                  </a:lnTo>
                  <a:lnTo>
                    <a:pt x="299" y="817"/>
                  </a:lnTo>
                  <a:lnTo>
                    <a:pt x="306" y="817"/>
                  </a:lnTo>
                  <a:lnTo>
                    <a:pt x="306" y="813"/>
                  </a:lnTo>
                  <a:lnTo>
                    <a:pt x="306" y="813"/>
                  </a:lnTo>
                  <a:lnTo>
                    <a:pt x="313" y="810"/>
                  </a:lnTo>
                  <a:lnTo>
                    <a:pt x="313" y="810"/>
                  </a:lnTo>
                  <a:lnTo>
                    <a:pt x="309" y="807"/>
                  </a:lnTo>
                  <a:lnTo>
                    <a:pt x="309" y="807"/>
                  </a:lnTo>
                  <a:lnTo>
                    <a:pt x="306" y="807"/>
                  </a:lnTo>
                  <a:lnTo>
                    <a:pt x="306" y="807"/>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33" name="Freeform 68"/>
            <p:cNvSpPr>
              <a:spLocks noChangeAspect="1" noEditPoints="1"/>
            </p:cNvSpPr>
            <p:nvPr/>
          </p:nvSpPr>
          <p:spPr bwMode="gray">
            <a:xfrm>
              <a:off x="514887" y="3378103"/>
              <a:ext cx="687261" cy="574182"/>
            </a:xfrm>
            <a:custGeom>
              <a:avLst/>
              <a:gdLst/>
              <a:ahLst/>
              <a:cxnLst>
                <a:cxn ang="0">
                  <a:pos x="561" y="246"/>
                </a:cxn>
                <a:cxn ang="0">
                  <a:pos x="541" y="229"/>
                </a:cxn>
                <a:cxn ang="0">
                  <a:pos x="511" y="219"/>
                </a:cxn>
                <a:cxn ang="0">
                  <a:pos x="474" y="185"/>
                </a:cxn>
                <a:cxn ang="0">
                  <a:pos x="447" y="162"/>
                </a:cxn>
                <a:cxn ang="0">
                  <a:pos x="444" y="145"/>
                </a:cxn>
                <a:cxn ang="0">
                  <a:pos x="390" y="118"/>
                </a:cxn>
                <a:cxn ang="0">
                  <a:pos x="343" y="95"/>
                </a:cxn>
                <a:cxn ang="0">
                  <a:pos x="299" y="88"/>
                </a:cxn>
                <a:cxn ang="0">
                  <a:pos x="242" y="54"/>
                </a:cxn>
                <a:cxn ang="0">
                  <a:pos x="212" y="41"/>
                </a:cxn>
                <a:cxn ang="0">
                  <a:pos x="168" y="24"/>
                </a:cxn>
                <a:cxn ang="0">
                  <a:pos x="141" y="4"/>
                </a:cxn>
                <a:cxn ang="0">
                  <a:pos x="81" y="14"/>
                </a:cxn>
                <a:cxn ang="0">
                  <a:pos x="47" y="27"/>
                </a:cxn>
                <a:cxn ang="0">
                  <a:pos x="44" y="44"/>
                </a:cxn>
                <a:cxn ang="0">
                  <a:pos x="47" y="61"/>
                </a:cxn>
                <a:cxn ang="0">
                  <a:pos x="54" y="78"/>
                </a:cxn>
                <a:cxn ang="0">
                  <a:pos x="54" y="91"/>
                </a:cxn>
                <a:cxn ang="0">
                  <a:pos x="54" y="101"/>
                </a:cxn>
                <a:cxn ang="0">
                  <a:pos x="67" y="118"/>
                </a:cxn>
                <a:cxn ang="0">
                  <a:pos x="91" y="132"/>
                </a:cxn>
                <a:cxn ang="0">
                  <a:pos x="124" y="138"/>
                </a:cxn>
                <a:cxn ang="0">
                  <a:pos x="161" y="172"/>
                </a:cxn>
                <a:cxn ang="0">
                  <a:pos x="131" y="236"/>
                </a:cxn>
                <a:cxn ang="0">
                  <a:pos x="101" y="289"/>
                </a:cxn>
                <a:cxn ang="0">
                  <a:pos x="54" y="296"/>
                </a:cxn>
                <a:cxn ang="0">
                  <a:pos x="64" y="330"/>
                </a:cxn>
                <a:cxn ang="0">
                  <a:pos x="64" y="357"/>
                </a:cxn>
                <a:cxn ang="0">
                  <a:pos x="37" y="380"/>
                </a:cxn>
                <a:cxn ang="0">
                  <a:pos x="37" y="410"/>
                </a:cxn>
                <a:cxn ang="0">
                  <a:pos x="0" y="468"/>
                </a:cxn>
                <a:cxn ang="0">
                  <a:pos x="44" y="525"/>
                </a:cxn>
                <a:cxn ang="0">
                  <a:pos x="77" y="585"/>
                </a:cxn>
                <a:cxn ang="0">
                  <a:pos x="114" y="565"/>
                </a:cxn>
                <a:cxn ang="0">
                  <a:pos x="202" y="572"/>
                </a:cxn>
                <a:cxn ang="0">
                  <a:pos x="245" y="592"/>
                </a:cxn>
                <a:cxn ang="0">
                  <a:pos x="282" y="599"/>
                </a:cxn>
                <a:cxn ang="0">
                  <a:pos x="319" y="565"/>
                </a:cxn>
                <a:cxn ang="0">
                  <a:pos x="370" y="555"/>
                </a:cxn>
                <a:cxn ang="0">
                  <a:pos x="393" y="521"/>
                </a:cxn>
                <a:cxn ang="0">
                  <a:pos x="450" y="484"/>
                </a:cxn>
                <a:cxn ang="0">
                  <a:pos x="434" y="424"/>
                </a:cxn>
                <a:cxn ang="0">
                  <a:pos x="501" y="367"/>
                </a:cxn>
                <a:cxn ang="0">
                  <a:pos x="528" y="337"/>
                </a:cxn>
                <a:cxn ang="0">
                  <a:pos x="602" y="326"/>
                </a:cxn>
                <a:cxn ang="0">
                  <a:pos x="672" y="276"/>
                </a:cxn>
                <a:cxn ang="0">
                  <a:pos x="652" y="263"/>
                </a:cxn>
                <a:cxn ang="0">
                  <a:pos x="608" y="269"/>
                </a:cxn>
                <a:cxn ang="0">
                  <a:pos x="582" y="259"/>
                </a:cxn>
                <a:cxn ang="0">
                  <a:pos x="514" y="505"/>
                </a:cxn>
                <a:cxn ang="0">
                  <a:pos x="528" y="488"/>
                </a:cxn>
                <a:cxn ang="0">
                  <a:pos x="582" y="468"/>
                </a:cxn>
                <a:cxn ang="0">
                  <a:pos x="622" y="481"/>
                </a:cxn>
                <a:cxn ang="0">
                  <a:pos x="639" y="468"/>
                </a:cxn>
                <a:cxn ang="0">
                  <a:pos x="615" y="444"/>
                </a:cxn>
                <a:cxn ang="0">
                  <a:pos x="682" y="464"/>
                </a:cxn>
              </a:cxnLst>
              <a:rect l="0" t="0" r="r" b="b"/>
              <a:pathLst>
                <a:path w="686" h="599">
                  <a:moveTo>
                    <a:pt x="582" y="259"/>
                  </a:moveTo>
                  <a:lnTo>
                    <a:pt x="582" y="259"/>
                  </a:lnTo>
                  <a:lnTo>
                    <a:pt x="571" y="263"/>
                  </a:lnTo>
                  <a:lnTo>
                    <a:pt x="568" y="266"/>
                  </a:lnTo>
                  <a:lnTo>
                    <a:pt x="565" y="266"/>
                  </a:lnTo>
                  <a:lnTo>
                    <a:pt x="565" y="266"/>
                  </a:lnTo>
                  <a:lnTo>
                    <a:pt x="561" y="263"/>
                  </a:lnTo>
                  <a:lnTo>
                    <a:pt x="561" y="259"/>
                  </a:lnTo>
                  <a:lnTo>
                    <a:pt x="561" y="246"/>
                  </a:lnTo>
                  <a:lnTo>
                    <a:pt x="561" y="246"/>
                  </a:lnTo>
                  <a:lnTo>
                    <a:pt x="565" y="242"/>
                  </a:lnTo>
                  <a:lnTo>
                    <a:pt x="561" y="239"/>
                  </a:lnTo>
                  <a:lnTo>
                    <a:pt x="561" y="239"/>
                  </a:lnTo>
                  <a:lnTo>
                    <a:pt x="555" y="229"/>
                  </a:lnTo>
                  <a:lnTo>
                    <a:pt x="555" y="229"/>
                  </a:lnTo>
                  <a:lnTo>
                    <a:pt x="548" y="226"/>
                  </a:lnTo>
                  <a:lnTo>
                    <a:pt x="541" y="226"/>
                  </a:lnTo>
                  <a:lnTo>
                    <a:pt x="541" y="226"/>
                  </a:lnTo>
                  <a:lnTo>
                    <a:pt x="541" y="226"/>
                  </a:lnTo>
                  <a:lnTo>
                    <a:pt x="541" y="229"/>
                  </a:lnTo>
                  <a:lnTo>
                    <a:pt x="541" y="232"/>
                  </a:lnTo>
                  <a:lnTo>
                    <a:pt x="541" y="236"/>
                  </a:lnTo>
                  <a:lnTo>
                    <a:pt x="541" y="236"/>
                  </a:lnTo>
                  <a:lnTo>
                    <a:pt x="538" y="236"/>
                  </a:lnTo>
                  <a:lnTo>
                    <a:pt x="534" y="232"/>
                  </a:lnTo>
                  <a:lnTo>
                    <a:pt x="531" y="229"/>
                  </a:lnTo>
                  <a:lnTo>
                    <a:pt x="531" y="229"/>
                  </a:lnTo>
                  <a:lnTo>
                    <a:pt x="518" y="226"/>
                  </a:lnTo>
                  <a:lnTo>
                    <a:pt x="518" y="226"/>
                  </a:lnTo>
                  <a:lnTo>
                    <a:pt x="511" y="219"/>
                  </a:lnTo>
                  <a:lnTo>
                    <a:pt x="511" y="219"/>
                  </a:lnTo>
                  <a:lnTo>
                    <a:pt x="501" y="209"/>
                  </a:lnTo>
                  <a:lnTo>
                    <a:pt x="501" y="209"/>
                  </a:lnTo>
                  <a:lnTo>
                    <a:pt x="494" y="202"/>
                  </a:lnTo>
                  <a:lnTo>
                    <a:pt x="487" y="195"/>
                  </a:lnTo>
                  <a:lnTo>
                    <a:pt x="487" y="195"/>
                  </a:lnTo>
                  <a:lnTo>
                    <a:pt x="481" y="195"/>
                  </a:lnTo>
                  <a:lnTo>
                    <a:pt x="477" y="192"/>
                  </a:lnTo>
                  <a:lnTo>
                    <a:pt x="477" y="192"/>
                  </a:lnTo>
                  <a:lnTo>
                    <a:pt x="474" y="185"/>
                  </a:lnTo>
                  <a:lnTo>
                    <a:pt x="471" y="179"/>
                  </a:lnTo>
                  <a:lnTo>
                    <a:pt x="471" y="179"/>
                  </a:lnTo>
                  <a:lnTo>
                    <a:pt x="461" y="175"/>
                  </a:lnTo>
                  <a:lnTo>
                    <a:pt x="457" y="175"/>
                  </a:lnTo>
                  <a:lnTo>
                    <a:pt x="454" y="172"/>
                  </a:lnTo>
                  <a:lnTo>
                    <a:pt x="454" y="172"/>
                  </a:lnTo>
                  <a:lnTo>
                    <a:pt x="454" y="165"/>
                  </a:lnTo>
                  <a:lnTo>
                    <a:pt x="454" y="165"/>
                  </a:lnTo>
                  <a:lnTo>
                    <a:pt x="450" y="162"/>
                  </a:lnTo>
                  <a:lnTo>
                    <a:pt x="447" y="162"/>
                  </a:lnTo>
                  <a:lnTo>
                    <a:pt x="447" y="162"/>
                  </a:lnTo>
                  <a:lnTo>
                    <a:pt x="447" y="155"/>
                  </a:lnTo>
                  <a:lnTo>
                    <a:pt x="447" y="155"/>
                  </a:lnTo>
                  <a:lnTo>
                    <a:pt x="450" y="152"/>
                  </a:lnTo>
                  <a:lnTo>
                    <a:pt x="450" y="148"/>
                  </a:lnTo>
                  <a:lnTo>
                    <a:pt x="450" y="148"/>
                  </a:lnTo>
                  <a:lnTo>
                    <a:pt x="447" y="145"/>
                  </a:lnTo>
                  <a:lnTo>
                    <a:pt x="444" y="145"/>
                  </a:lnTo>
                  <a:lnTo>
                    <a:pt x="444" y="145"/>
                  </a:lnTo>
                  <a:lnTo>
                    <a:pt x="444" y="145"/>
                  </a:lnTo>
                  <a:lnTo>
                    <a:pt x="437" y="138"/>
                  </a:lnTo>
                  <a:lnTo>
                    <a:pt x="434" y="132"/>
                  </a:lnTo>
                  <a:lnTo>
                    <a:pt x="434" y="132"/>
                  </a:lnTo>
                  <a:lnTo>
                    <a:pt x="413" y="128"/>
                  </a:lnTo>
                  <a:lnTo>
                    <a:pt x="397" y="125"/>
                  </a:lnTo>
                  <a:lnTo>
                    <a:pt x="397" y="125"/>
                  </a:lnTo>
                  <a:lnTo>
                    <a:pt x="393" y="118"/>
                  </a:lnTo>
                  <a:lnTo>
                    <a:pt x="393" y="118"/>
                  </a:lnTo>
                  <a:lnTo>
                    <a:pt x="390" y="118"/>
                  </a:lnTo>
                  <a:lnTo>
                    <a:pt x="390" y="118"/>
                  </a:lnTo>
                  <a:lnTo>
                    <a:pt x="383" y="115"/>
                  </a:lnTo>
                  <a:lnTo>
                    <a:pt x="377" y="108"/>
                  </a:lnTo>
                  <a:lnTo>
                    <a:pt x="377" y="108"/>
                  </a:lnTo>
                  <a:lnTo>
                    <a:pt x="366" y="108"/>
                  </a:lnTo>
                  <a:lnTo>
                    <a:pt x="360" y="111"/>
                  </a:lnTo>
                  <a:lnTo>
                    <a:pt x="356" y="108"/>
                  </a:lnTo>
                  <a:lnTo>
                    <a:pt x="356" y="108"/>
                  </a:lnTo>
                  <a:lnTo>
                    <a:pt x="350" y="101"/>
                  </a:lnTo>
                  <a:lnTo>
                    <a:pt x="343" y="95"/>
                  </a:lnTo>
                  <a:lnTo>
                    <a:pt x="343" y="95"/>
                  </a:lnTo>
                  <a:lnTo>
                    <a:pt x="336" y="91"/>
                  </a:lnTo>
                  <a:lnTo>
                    <a:pt x="329" y="95"/>
                  </a:lnTo>
                  <a:lnTo>
                    <a:pt x="329" y="95"/>
                  </a:lnTo>
                  <a:lnTo>
                    <a:pt x="323" y="91"/>
                  </a:lnTo>
                  <a:lnTo>
                    <a:pt x="316" y="88"/>
                  </a:lnTo>
                  <a:lnTo>
                    <a:pt x="316" y="88"/>
                  </a:lnTo>
                  <a:lnTo>
                    <a:pt x="309" y="91"/>
                  </a:lnTo>
                  <a:lnTo>
                    <a:pt x="299" y="91"/>
                  </a:lnTo>
                  <a:lnTo>
                    <a:pt x="299" y="88"/>
                  </a:lnTo>
                  <a:lnTo>
                    <a:pt x="299" y="88"/>
                  </a:lnTo>
                  <a:lnTo>
                    <a:pt x="282" y="81"/>
                  </a:lnTo>
                  <a:lnTo>
                    <a:pt x="282" y="74"/>
                  </a:lnTo>
                  <a:lnTo>
                    <a:pt x="282" y="74"/>
                  </a:lnTo>
                  <a:lnTo>
                    <a:pt x="272" y="71"/>
                  </a:lnTo>
                  <a:lnTo>
                    <a:pt x="262" y="71"/>
                  </a:lnTo>
                  <a:lnTo>
                    <a:pt x="262" y="71"/>
                  </a:lnTo>
                  <a:lnTo>
                    <a:pt x="259" y="58"/>
                  </a:lnTo>
                  <a:lnTo>
                    <a:pt x="259" y="58"/>
                  </a:lnTo>
                  <a:lnTo>
                    <a:pt x="252" y="58"/>
                  </a:lnTo>
                  <a:lnTo>
                    <a:pt x="242" y="54"/>
                  </a:lnTo>
                  <a:lnTo>
                    <a:pt x="242" y="54"/>
                  </a:lnTo>
                  <a:lnTo>
                    <a:pt x="239" y="51"/>
                  </a:lnTo>
                  <a:lnTo>
                    <a:pt x="239" y="44"/>
                  </a:lnTo>
                  <a:lnTo>
                    <a:pt x="239" y="44"/>
                  </a:lnTo>
                  <a:lnTo>
                    <a:pt x="232" y="44"/>
                  </a:lnTo>
                  <a:lnTo>
                    <a:pt x="229" y="48"/>
                  </a:lnTo>
                  <a:lnTo>
                    <a:pt x="229" y="48"/>
                  </a:lnTo>
                  <a:lnTo>
                    <a:pt x="219" y="41"/>
                  </a:lnTo>
                  <a:lnTo>
                    <a:pt x="219" y="41"/>
                  </a:lnTo>
                  <a:lnTo>
                    <a:pt x="212" y="41"/>
                  </a:lnTo>
                  <a:lnTo>
                    <a:pt x="208" y="44"/>
                  </a:lnTo>
                  <a:lnTo>
                    <a:pt x="208" y="44"/>
                  </a:lnTo>
                  <a:lnTo>
                    <a:pt x="202" y="37"/>
                  </a:lnTo>
                  <a:lnTo>
                    <a:pt x="198" y="34"/>
                  </a:lnTo>
                  <a:lnTo>
                    <a:pt x="198" y="34"/>
                  </a:lnTo>
                  <a:lnTo>
                    <a:pt x="188" y="34"/>
                  </a:lnTo>
                  <a:lnTo>
                    <a:pt x="188" y="34"/>
                  </a:lnTo>
                  <a:lnTo>
                    <a:pt x="182" y="31"/>
                  </a:lnTo>
                  <a:lnTo>
                    <a:pt x="182" y="31"/>
                  </a:lnTo>
                  <a:lnTo>
                    <a:pt x="168" y="24"/>
                  </a:lnTo>
                  <a:lnTo>
                    <a:pt x="168" y="24"/>
                  </a:lnTo>
                  <a:lnTo>
                    <a:pt x="161" y="17"/>
                  </a:lnTo>
                  <a:lnTo>
                    <a:pt x="158" y="7"/>
                  </a:lnTo>
                  <a:lnTo>
                    <a:pt x="158" y="7"/>
                  </a:lnTo>
                  <a:lnTo>
                    <a:pt x="151" y="11"/>
                  </a:lnTo>
                  <a:lnTo>
                    <a:pt x="148" y="11"/>
                  </a:lnTo>
                  <a:lnTo>
                    <a:pt x="148" y="11"/>
                  </a:lnTo>
                  <a:lnTo>
                    <a:pt x="151" y="4"/>
                  </a:lnTo>
                  <a:lnTo>
                    <a:pt x="151" y="4"/>
                  </a:lnTo>
                  <a:lnTo>
                    <a:pt x="141" y="4"/>
                  </a:lnTo>
                  <a:lnTo>
                    <a:pt x="141" y="0"/>
                  </a:lnTo>
                  <a:lnTo>
                    <a:pt x="141" y="0"/>
                  </a:lnTo>
                  <a:lnTo>
                    <a:pt x="124" y="4"/>
                  </a:lnTo>
                  <a:lnTo>
                    <a:pt x="108" y="7"/>
                  </a:lnTo>
                  <a:lnTo>
                    <a:pt x="108" y="7"/>
                  </a:lnTo>
                  <a:lnTo>
                    <a:pt x="108" y="17"/>
                  </a:lnTo>
                  <a:lnTo>
                    <a:pt x="108" y="17"/>
                  </a:lnTo>
                  <a:lnTo>
                    <a:pt x="94" y="17"/>
                  </a:lnTo>
                  <a:lnTo>
                    <a:pt x="81" y="14"/>
                  </a:lnTo>
                  <a:lnTo>
                    <a:pt x="81" y="14"/>
                  </a:lnTo>
                  <a:lnTo>
                    <a:pt x="77" y="11"/>
                  </a:lnTo>
                  <a:lnTo>
                    <a:pt x="74" y="11"/>
                  </a:lnTo>
                  <a:lnTo>
                    <a:pt x="71" y="11"/>
                  </a:lnTo>
                  <a:lnTo>
                    <a:pt x="71" y="11"/>
                  </a:lnTo>
                  <a:lnTo>
                    <a:pt x="71" y="14"/>
                  </a:lnTo>
                  <a:lnTo>
                    <a:pt x="71" y="17"/>
                  </a:lnTo>
                  <a:lnTo>
                    <a:pt x="71" y="17"/>
                  </a:lnTo>
                  <a:lnTo>
                    <a:pt x="54" y="14"/>
                  </a:lnTo>
                  <a:lnTo>
                    <a:pt x="54" y="14"/>
                  </a:lnTo>
                  <a:lnTo>
                    <a:pt x="47" y="27"/>
                  </a:lnTo>
                  <a:lnTo>
                    <a:pt x="47" y="31"/>
                  </a:lnTo>
                  <a:lnTo>
                    <a:pt x="47" y="34"/>
                  </a:lnTo>
                  <a:lnTo>
                    <a:pt x="51" y="34"/>
                  </a:lnTo>
                  <a:lnTo>
                    <a:pt x="51" y="34"/>
                  </a:lnTo>
                  <a:lnTo>
                    <a:pt x="51" y="41"/>
                  </a:lnTo>
                  <a:lnTo>
                    <a:pt x="47" y="41"/>
                  </a:lnTo>
                  <a:lnTo>
                    <a:pt x="47" y="41"/>
                  </a:lnTo>
                  <a:lnTo>
                    <a:pt x="47" y="44"/>
                  </a:lnTo>
                  <a:lnTo>
                    <a:pt x="44" y="44"/>
                  </a:lnTo>
                  <a:lnTo>
                    <a:pt x="44" y="44"/>
                  </a:lnTo>
                  <a:lnTo>
                    <a:pt x="54" y="48"/>
                  </a:lnTo>
                  <a:lnTo>
                    <a:pt x="54" y="48"/>
                  </a:lnTo>
                  <a:lnTo>
                    <a:pt x="51" y="51"/>
                  </a:lnTo>
                  <a:lnTo>
                    <a:pt x="51" y="58"/>
                  </a:lnTo>
                  <a:lnTo>
                    <a:pt x="47" y="58"/>
                  </a:lnTo>
                  <a:lnTo>
                    <a:pt x="47" y="58"/>
                  </a:lnTo>
                  <a:lnTo>
                    <a:pt x="44" y="61"/>
                  </a:lnTo>
                  <a:lnTo>
                    <a:pt x="44" y="61"/>
                  </a:lnTo>
                  <a:lnTo>
                    <a:pt x="47" y="61"/>
                  </a:lnTo>
                  <a:lnTo>
                    <a:pt x="47" y="61"/>
                  </a:lnTo>
                  <a:lnTo>
                    <a:pt x="47" y="64"/>
                  </a:lnTo>
                  <a:lnTo>
                    <a:pt x="51" y="64"/>
                  </a:lnTo>
                  <a:lnTo>
                    <a:pt x="51" y="64"/>
                  </a:lnTo>
                  <a:lnTo>
                    <a:pt x="54" y="61"/>
                  </a:lnTo>
                  <a:lnTo>
                    <a:pt x="54" y="61"/>
                  </a:lnTo>
                  <a:lnTo>
                    <a:pt x="64" y="61"/>
                  </a:lnTo>
                  <a:lnTo>
                    <a:pt x="64" y="61"/>
                  </a:lnTo>
                  <a:lnTo>
                    <a:pt x="54" y="74"/>
                  </a:lnTo>
                  <a:lnTo>
                    <a:pt x="54" y="74"/>
                  </a:lnTo>
                  <a:lnTo>
                    <a:pt x="54" y="78"/>
                  </a:lnTo>
                  <a:lnTo>
                    <a:pt x="54" y="78"/>
                  </a:lnTo>
                  <a:lnTo>
                    <a:pt x="57" y="81"/>
                  </a:lnTo>
                  <a:lnTo>
                    <a:pt x="57" y="81"/>
                  </a:lnTo>
                  <a:lnTo>
                    <a:pt x="51" y="84"/>
                  </a:lnTo>
                  <a:lnTo>
                    <a:pt x="51" y="84"/>
                  </a:lnTo>
                  <a:lnTo>
                    <a:pt x="51" y="88"/>
                  </a:lnTo>
                  <a:lnTo>
                    <a:pt x="51" y="88"/>
                  </a:lnTo>
                  <a:lnTo>
                    <a:pt x="54" y="88"/>
                  </a:lnTo>
                  <a:lnTo>
                    <a:pt x="54" y="91"/>
                  </a:lnTo>
                  <a:lnTo>
                    <a:pt x="54" y="91"/>
                  </a:lnTo>
                  <a:lnTo>
                    <a:pt x="47" y="95"/>
                  </a:lnTo>
                  <a:lnTo>
                    <a:pt x="44" y="95"/>
                  </a:lnTo>
                  <a:lnTo>
                    <a:pt x="40" y="95"/>
                  </a:lnTo>
                  <a:lnTo>
                    <a:pt x="37" y="98"/>
                  </a:lnTo>
                  <a:lnTo>
                    <a:pt x="37" y="108"/>
                  </a:lnTo>
                  <a:lnTo>
                    <a:pt x="37" y="108"/>
                  </a:lnTo>
                  <a:lnTo>
                    <a:pt x="40" y="108"/>
                  </a:lnTo>
                  <a:lnTo>
                    <a:pt x="47" y="105"/>
                  </a:lnTo>
                  <a:lnTo>
                    <a:pt x="47" y="105"/>
                  </a:lnTo>
                  <a:lnTo>
                    <a:pt x="54" y="101"/>
                  </a:lnTo>
                  <a:lnTo>
                    <a:pt x="61" y="101"/>
                  </a:lnTo>
                  <a:lnTo>
                    <a:pt x="71" y="101"/>
                  </a:lnTo>
                  <a:lnTo>
                    <a:pt x="71" y="101"/>
                  </a:lnTo>
                  <a:lnTo>
                    <a:pt x="74" y="105"/>
                  </a:lnTo>
                  <a:lnTo>
                    <a:pt x="74" y="108"/>
                  </a:lnTo>
                  <a:lnTo>
                    <a:pt x="74" y="108"/>
                  </a:lnTo>
                  <a:lnTo>
                    <a:pt x="71" y="111"/>
                  </a:lnTo>
                  <a:lnTo>
                    <a:pt x="71" y="115"/>
                  </a:lnTo>
                  <a:lnTo>
                    <a:pt x="67" y="118"/>
                  </a:lnTo>
                  <a:lnTo>
                    <a:pt x="67" y="118"/>
                  </a:lnTo>
                  <a:lnTo>
                    <a:pt x="71" y="121"/>
                  </a:lnTo>
                  <a:lnTo>
                    <a:pt x="74" y="121"/>
                  </a:lnTo>
                  <a:lnTo>
                    <a:pt x="81" y="125"/>
                  </a:lnTo>
                  <a:lnTo>
                    <a:pt x="81" y="125"/>
                  </a:lnTo>
                  <a:lnTo>
                    <a:pt x="84" y="125"/>
                  </a:lnTo>
                  <a:lnTo>
                    <a:pt x="84" y="125"/>
                  </a:lnTo>
                  <a:lnTo>
                    <a:pt x="87" y="125"/>
                  </a:lnTo>
                  <a:lnTo>
                    <a:pt x="87" y="128"/>
                  </a:lnTo>
                  <a:lnTo>
                    <a:pt x="91" y="132"/>
                  </a:lnTo>
                  <a:lnTo>
                    <a:pt x="91" y="132"/>
                  </a:lnTo>
                  <a:lnTo>
                    <a:pt x="94" y="132"/>
                  </a:lnTo>
                  <a:lnTo>
                    <a:pt x="98" y="132"/>
                  </a:lnTo>
                  <a:lnTo>
                    <a:pt x="98" y="132"/>
                  </a:lnTo>
                  <a:lnTo>
                    <a:pt x="101" y="135"/>
                  </a:lnTo>
                  <a:lnTo>
                    <a:pt x="101" y="138"/>
                  </a:lnTo>
                  <a:lnTo>
                    <a:pt x="111" y="142"/>
                  </a:lnTo>
                  <a:lnTo>
                    <a:pt x="111" y="142"/>
                  </a:lnTo>
                  <a:lnTo>
                    <a:pt x="118" y="142"/>
                  </a:lnTo>
                  <a:lnTo>
                    <a:pt x="121" y="142"/>
                  </a:lnTo>
                  <a:lnTo>
                    <a:pt x="124" y="138"/>
                  </a:lnTo>
                  <a:lnTo>
                    <a:pt x="124" y="138"/>
                  </a:lnTo>
                  <a:lnTo>
                    <a:pt x="128" y="138"/>
                  </a:lnTo>
                  <a:lnTo>
                    <a:pt x="135" y="138"/>
                  </a:lnTo>
                  <a:lnTo>
                    <a:pt x="138" y="142"/>
                  </a:lnTo>
                  <a:lnTo>
                    <a:pt x="148" y="145"/>
                  </a:lnTo>
                  <a:lnTo>
                    <a:pt x="151" y="148"/>
                  </a:lnTo>
                  <a:lnTo>
                    <a:pt x="161" y="155"/>
                  </a:lnTo>
                  <a:lnTo>
                    <a:pt x="165" y="158"/>
                  </a:lnTo>
                  <a:lnTo>
                    <a:pt x="161" y="165"/>
                  </a:lnTo>
                  <a:lnTo>
                    <a:pt x="161" y="172"/>
                  </a:lnTo>
                  <a:lnTo>
                    <a:pt x="158" y="182"/>
                  </a:lnTo>
                  <a:lnTo>
                    <a:pt x="168" y="185"/>
                  </a:lnTo>
                  <a:lnTo>
                    <a:pt x="175" y="195"/>
                  </a:lnTo>
                  <a:lnTo>
                    <a:pt x="178" y="202"/>
                  </a:lnTo>
                  <a:lnTo>
                    <a:pt x="175" y="205"/>
                  </a:lnTo>
                  <a:lnTo>
                    <a:pt x="165" y="205"/>
                  </a:lnTo>
                  <a:lnTo>
                    <a:pt x="151" y="216"/>
                  </a:lnTo>
                  <a:lnTo>
                    <a:pt x="141" y="229"/>
                  </a:lnTo>
                  <a:lnTo>
                    <a:pt x="135" y="232"/>
                  </a:lnTo>
                  <a:lnTo>
                    <a:pt x="131" y="236"/>
                  </a:lnTo>
                  <a:lnTo>
                    <a:pt x="128" y="236"/>
                  </a:lnTo>
                  <a:lnTo>
                    <a:pt x="124" y="242"/>
                  </a:lnTo>
                  <a:lnTo>
                    <a:pt x="118" y="249"/>
                  </a:lnTo>
                  <a:lnTo>
                    <a:pt x="111" y="246"/>
                  </a:lnTo>
                  <a:lnTo>
                    <a:pt x="104" y="242"/>
                  </a:lnTo>
                  <a:lnTo>
                    <a:pt x="104" y="253"/>
                  </a:lnTo>
                  <a:lnTo>
                    <a:pt x="104" y="263"/>
                  </a:lnTo>
                  <a:lnTo>
                    <a:pt x="108" y="273"/>
                  </a:lnTo>
                  <a:lnTo>
                    <a:pt x="104" y="279"/>
                  </a:lnTo>
                  <a:lnTo>
                    <a:pt x="101" y="289"/>
                  </a:lnTo>
                  <a:lnTo>
                    <a:pt x="98" y="303"/>
                  </a:lnTo>
                  <a:lnTo>
                    <a:pt x="91" y="306"/>
                  </a:lnTo>
                  <a:lnTo>
                    <a:pt x="81" y="306"/>
                  </a:lnTo>
                  <a:lnTo>
                    <a:pt x="74" y="306"/>
                  </a:lnTo>
                  <a:lnTo>
                    <a:pt x="71" y="303"/>
                  </a:lnTo>
                  <a:lnTo>
                    <a:pt x="67" y="300"/>
                  </a:lnTo>
                  <a:lnTo>
                    <a:pt x="57" y="300"/>
                  </a:lnTo>
                  <a:lnTo>
                    <a:pt x="54" y="296"/>
                  </a:lnTo>
                  <a:lnTo>
                    <a:pt x="54" y="296"/>
                  </a:lnTo>
                  <a:lnTo>
                    <a:pt x="54" y="296"/>
                  </a:lnTo>
                  <a:lnTo>
                    <a:pt x="51" y="300"/>
                  </a:lnTo>
                  <a:lnTo>
                    <a:pt x="54" y="300"/>
                  </a:lnTo>
                  <a:lnTo>
                    <a:pt x="57" y="303"/>
                  </a:lnTo>
                  <a:lnTo>
                    <a:pt x="57" y="303"/>
                  </a:lnTo>
                  <a:lnTo>
                    <a:pt x="61" y="310"/>
                  </a:lnTo>
                  <a:lnTo>
                    <a:pt x="61" y="316"/>
                  </a:lnTo>
                  <a:lnTo>
                    <a:pt x="61" y="316"/>
                  </a:lnTo>
                  <a:lnTo>
                    <a:pt x="61" y="323"/>
                  </a:lnTo>
                  <a:lnTo>
                    <a:pt x="64" y="326"/>
                  </a:lnTo>
                  <a:lnTo>
                    <a:pt x="64" y="330"/>
                  </a:lnTo>
                  <a:lnTo>
                    <a:pt x="64" y="333"/>
                  </a:lnTo>
                  <a:lnTo>
                    <a:pt x="64" y="333"/>
                  </a:lnTo>
                  <a:lnTo>
                    <a:pt x="61" y="337"/>
                  </a:lnTo>
                  <a:lnTo>
                    <a:pt x="67" y="337"/>
                  </a:lnTo>
                  <a:lnTo>
                    <a:pt x="71" y="337"/>
                  </a:lnTo>
                  <a:lnTo>
                    <a:pt x="74" y="343"/>
                  </a:lnTo>
                  <a:lnTo>
                    <a:pt x="74" y="343"/>
                  </a:lnTo>
                  <a:lnTo>
                    <a:pt x="74" y="347"/>
                  </a:lnTo>
                  <a:lnTo>
                    <a:pt x="67" y="353"/>
                  </a:lnTo>
                  <a:lnTo>
                    <a:pt x="64" y="357"/>
                  </a:lnTo>
                  <a:lnTo>
                    <a:pt x="64" y="357"/>
                  </a:lnTo>
                  <a:lnTo>
                    <a:pt x="57" y="357"/>
                  </a:lnTo>
                  <a:lnTo>
                    <a:pt x="51" y="363"/>
                  </a:lnTo>
                  <a:lnTo>
                    <a:pt x="51" y="363"/>
                  </a:lnTo>
                  <a:lnTo>
                    <a:pt x="47" y="363"/>
                  </a:lnTo>
                  <a:lnTo>
                    <a:pt x="44" y="367"/>
                  </a:lnTo>
                  <a:lnTo>
                    <a:pt x="44" y="367"/>
                  </a:lnTo>
                  <a:lnTo>
                    <a:pt x="40" y="373"/>
                  </a:lnTo>
                  <a:lnTo>
                    <a:pt x="40" y="373"/>
                  </a:lnTo>
                  <a:lnTo>
                    <a:pt x="37" y="380"/>
                  </a:lnTo>
                  <a:lnTo>
                    <a:pt x="40" y="390"/>
                  </a:lnTo>
                  <a:lnTo>
                    <a:pt x="40" y="390"/>
                  </a:lnTo>
                  <a:lnTo>
                    <a:pt x="40" y="397"/>
                  </a:lnTo>
                  <a:lnTo>
                    <a:pt x="44" y="400"/>
                  </a:lnTo>
                  <a:lnTo>
                    <a:pt x="51" y="400"/>
                  </a:lnTo>
                  <a:lnTo>
                    <a:pt x="51" y="400"/>
                  </a:lnTo>
                  <a:lnTo>
                    <a:pt x="54" y="400"/>
                  </a:lnTo>
                  <a:lnTo>
                    <a:pt x="54" y="404"/>
                  </a:lnTo>
                  <a:lnTo>
                    <a:pt x="47" y="410"/>
                  </a:lnTo>
                  <a:lnTo>
                    <a:pt x="37" y="410"/>
                  </a:lnTo>
                  <a:lnTo>
                    <a:pt x="30" y="414"/>
                  </a:lnTo>
                  <a:lnTo>
                    <a:pt x="27" y="421"/>
                  </a:lnTo>
                  <a:lnTo>
                    <a:pt x="20" y="424"/>
                  </a:lnTo>
                  <a:lnTo>
                    <a:pt x="20" y="424"/>
                  </a:lnTo>
                  <a:lnTo>
                    <a:pt x="17" y="431"/>
                  </a:lnTo>
                  <a:lnTo>
                    <a:pt x="10" y="437"/>
                  </a:lnTo>
                  <a:lnTo>
                    <a:pt x="10" y="437"/>
                  </a:lnTo>
                  <a:lnTo>
                    <a:pt x="3" y="447"/>
                  </a:lnTo>
                  <a:lnTo>
                    <a:pt x="3" y="451"/>
                  </a:lnTo>
                  <a:lnTo>
                    <a:pt x="0" y="468"/>
                  </a:lnTo>
                  <a:lnTo>
                    <a:pt x="0" y="468"/>
                  </a:lnTo>
                  <a:lnTo>
                    <a:pt x="14" y="468"/>
                  </a:lnTo>
                  <a:lnTo>
                    <a:pt x="24" y="471"/>
                  </a:lnTo>
                  <a:lnTo>
                    <a:pt x="24" y="471"/>
                  </a:lnTo>
                  <a:lnTo>
                    <a:pt x="47" y="508"/>
                  </a:lnTo>
                  <a:lnTo>
                    <a:pt x="47" y="508"/>
                  </a:lnTo>
                  <a:lnTo>
                    <a:pt x="44" y="518"/>
                  </a:lnTo>
                  <a:lnTo>
                    <a:pt x="40" y="521"/>
                  </a:lnTo>
                  <a:lnTo>
                    <a:pt x="40" y="521"/>
                  </a:lnTo>
                  <a:lnTo>
                    <a:pt x="44" y="525"/>
                  </a:lnTo>
                  <a:lnTo>
                    <a:pt x="44" y="525"/>
                  </a:lnTo>
                  <a:lnTo>
                    <a:pt x="44" y="525"/>
                  </a:lnTo>
                  <a:lnTo>
                    <a:pt x="47" y="545"/>
                  </a:lnTo>
                  <a:lnTo>
                    <a:pt x="47" y="562"/>
                  </a:lnTo>
                  <a:lnTo>
                    <a:pt x="47" y="562"/>
                  </a:lnTo>
                  <a:lnTo>
                    <a:pt x="61" y="572"/>
                  </a:lnTo>
                  <a:lnTo>
                    <a:pt x="71" y="585"/>
                  </a:lnTo>
                  <a:lnTo>
                    <a:pt x="71" y="585"/>
                  </a:lnTo>
                  <a:lnTo>
                    <a:pt x="77" y="585"/>
                  </a:lnTo>
                  <a:lnTo>
                    <a:pt x="77" y="585"/>
                  </a:lnTo>
                  <a:lnTo>
                    <a:pt x="84" y="578"/>
                  </a:lnTo>
                  <a:lnTo>
                    <a:pt x="84" y="578"/>
                  </a:lnTo>
                  <a:lnTo>
                    <a:pt x="87" y="575"/>
                  </a:lnTo>
                  <a:lnTo>
                    <a:pt x="94" y="575"/>
                  </a:lnTo>
                  <a:lnTo>
                    <a:pt x="94" y="575"/>
                  </a:lnTo>
                  <a:lnTo>
                    <a:pt x="98" y="568"/>
                  </a:lnTo>
                  <a:lnTo>
                    <a:pt x="104" y="565"/>
                  </a:lnTo>
                  <a:lnTo>
                    <a:pt x="104" y="565"/>
                  </a:lnTo>
                  <a:lnTo>
                    <a:pt x="111" y="565"/>
                  </a:lnTo>
                  <a:lnTo>
                    <a:pt x="114" y="565"/>
                  </a:lnTo>
                  <a:lnTo>
                    <a:pt x="128" y="568"/>
                  </a:lnTo>
                  <a:lnTo>
                    <a:pt x="128" y="568"/>
                  </a:lnTo>
                  <a:lnTo>
                    <a:pt x="138" y="568"/>
                  </a:lnTo>
                  <a:lnTo>
                    <a:pt x="141" y="565"/>
                  </a:lnTo>
                  <a:lnTo>
                    <a:pt x="148" y="562"/>
                  </a:lnTo>
                  <a:lnTo>
                    <a:pt x="155" y="558"/>
                  </a:lnTo>
                  <a:lnTo>
                    <a:pt x="155" y="558"/>
                  </a:lnTo>
                  <a:lnTo>
                    <a:pt x="192" y="568"/>
                  </a:lnTo>
                  <a:lnTo>
                    <a:pt x="192" y="568"/>
                  </a:lnTo>
                  <a:lnTo>
                    <a:pt x="202" y="572"/>
                  </a:lnTo>
                  <a:lnTo>
                    <a:pt x="208" y="578"/>
                  </a:lnTo>
                  <a:lnTo>
                    <a:pt x="208" y="578"/>
                  </a:lnTo>
                  <a:lnTo>
                    <a:pt x="222" y="578"/>
                  </a:lnTo>
                  <a:lnTo>
                    <a:pt x="222" y="578"/>
                  </a:lnTo>
                  <a:lnTo>
                    <a:pt x="232" y="582"/>
                  </a:lnTo>
                  <a:lnTo>
                    <a:pt x="239" y="585"/>
                  </a:lnTo>
                  <a:lnTo>
                    <a:pt x="239" y="585"/>
                  </a:lnTo>
                  <a:lnTo>
                    <a:pt x="245" y="585"/>
                  </a:lnTo>
                  <a:lnTo>
                    <a:pt x="245" y="585"/>
                  </a:lnTo>
                  <a:lnTo>
                    <a:pt x="245" y="592"/>
                  </a:lnTo>
                  <a:lnTo>
                    <a:pt x="245" y="592"/>
                  </a:lnTo>
                  <a:lnTo>
                    <a:pt x="252" y="595"/>
                  </a:lnTo>
                  <a:lnTo>
                    <a:pt x="252" y="595"/>
                  </a:lnTo>
                  <a:lnTo>
                    <a:pt x="262" y="589"/>
                  </a:lnTo>
                  <a:lnTo>
                    <a:pt x="272" y="589"/>
                  </a:lnTo>
                  <a:lnTo>
                    <a:pt x="279" y="592"/>
                  </a:lnTo>
                  <a:lnTo>
                    <a:pt x="279" y="592"/>
                  </a:lnTo>
                  <a:lnTo>
                    <a:pt x="279" y="595"/>
                  </a:lnTo>
                  <a:lnTo>
                    <a:pt x="282" y="599"/>
                  </a:lnTo>
                  <a:lnTo>
                    <a:pt x="282" y="599"/>
                  </a:lnTo>
                  <a:lnTo>
                    <a:pt x="289" y="599"/>
                  </a:lnTo>
                  <a:lnTo>
                    <a:pt x="289" y="599"/>
                  </a:lnTo>
                  <a:lnTo>
                    <a:pt x="299" y="589"/>
                  </a:lnTo>
                  <a:lnTo>
                    <a:pt x="306" y="582"/>
                  </a:lnTo>
                  <a:lnTo>
                    <a:pt x="306" y="582"/>
                  </a:lnTo>
                  <a:lnTo>
                    <a:pt x="309" y="575"/>
                  </a:lnTo>
                  <a:lnTo>
                    <a:pt x="309" y="568"/>
                  </a:lnTo>
                  <a:lnTo>
                    <a:pt x="309" y="568"/>
                  </a:lnTo>
                  <a:lnTo>
                    <a:pt x="316" y="565"/>
                  </a:lnTo>
                  <a:lnTo>
                    <a:pt x="319" y="565"/>
                  </a:lnTo>
                  <a:lnTo>
                    <a:pt x="333" y="562"/>
                  </a:lnTo>
                  <a:lnTo>
                    <a:pt x="333" y="558"/>
                  </a:lnTo>
                  <a:lnTo>
                    <a:pt x="333" y="558"/>
                  </a:lnTo>
                  <a:lnTo>
                    <a:pt x="340" y="558"/>
                  </a:lnTo>
                  <a:lnTo>
                    <a:pt x="340" y="558"/>
                  </a:lnTo>
                  <a:lnTo>
                    <a:pt x="356" y="558"/>
                  </a:lnTo>
                  <a:lnTo>
                    <a:pt x="377" y="562"/>
                  </a:lnTo>
                  <a:lnTo>
                    <a:pt x="377" y="552"/>
                  </a:lnTo>
                  <a:lnTo>
                    <a:pt x="377" y="552"/>
                  </a:lnTo>
                  <a:lnTo>
                    <a:pt x="370" y="555"/>
                  </a:lnTo>
                  <a:lnTo>
                    <a:pt x="370" y="555"/>
                  </a:lnTo>
                  <a:lnTo>
                    <a:pt x="377" y="545"/>
                  </a:lnTo>
                  <a:lnTo>
                    <a:pt x="377" y="545"/>
                  </a:lnTo>
                  <a:lnTo>
                    <a:pt x="377" y="538"/>
                  </a:lnTo>
                  <a:lnTo>
                    <a:pt x="377" y="538"/>
                  </a:lnTo>
                  <a:lnTo>
                    <a:pt x="383" y="538"/>
                  </a:lnTo>
                  <a:lnTo>
                    <a:pt x="383" y="538"/>
                  </a:lnTo>
                  <a:lnTo>
                    <a:pt x="390" y="521"/>
                  </a:lnTo>
                  <a:lnTo>
                    <a:pt x="390" y="521"/>
                  </a:lnTo>
                  <a:lnTo>
                    <a:pt x="393" y="521"/>
                  </a:lnTo>
                  <a:lnTo>
                    <a:pt x="397" y="521"/>
                  </a:lnTo>
                  <a:lnTo>
                    <a:pt x="397" y="521"/>
                  </a:lnTo>
                  <a:lnTo>
                    <a:pt x="407" y="508"/>
                  </a:lnTo>
                  <a:lnTo>
                    <a:pt x="407" y="508"/>
                  </a:lnTo>
                  <a:lnTo>
                    <a:pt x="417" y="505"/>
                  </a:lnTo>
                  <a:lnTo>
                    <a:pt x="427" y="501"/>
                  </a:lnTo>
                  <a:lnTo>
                    <a:pt x="440" y="498"/>
                  </a:lnTo>
                  <a:lnTo>
                    <a:pt x="450" y="494"/>
                  </a:lnTo>
                  <a:lnTo>
                    <a:pt x="450" y="494"/>
                  </a:lnTo>
                  <a:lnTo>
                    <a:pt x="450" y="484"/>
                  </a:lnTo>
                  <a:lnTo>
                    <a:pt x="450" y="484"/>
                  </a:lnTo>
                  <a:lnTo>
                    <a:pt x="444" y="484"/>
                  </a:lnTo>
                  <a:lnTo>
                    <a:pt x="444" y="484"/>
                  </a:lnTo>
                  <a:lnTo>
                    <a:pt x="440" y="478"/>
                  </a:lnTo>
                  <a:lnTo>
                    <a:pt x="434" y="471"/>
                  </a:lnTo>
                  <a:lnTo>
                    <a:pt x="434" y="471"/>
                  </a:lnTo>
                  <a:lnTo>
                    <a:pt x="430" y="451"/>
                  </a:lnTo>
                  <a:lnTo>
                    <a:pt x="430" y="437"/>
                  </a:lnTo>
                  <a:lnTo>
                    <a:pt x="430" y="427"/>
                  </a:lnTo>
                  <a:lnTo>
                    <a:pt x="434" y="424"/>
                  </a:lnTo>
                  <a:lnTo>
                    <a:pt x="434" y="424"/>
                  </a:lnTo>
                  <a:lnTo>
                    <a:pt x="444" y="414"/>
                  </a:lnTo>
                  <a:lnTo>
                    <a:pt x="454" y="404"/>
                  </a:lnTo>
                  <a:lnTo>
                    <a:pt x="454" y="404"/>
                  </a:lnTo>
                  <a:lnTo>
                    <a:pt x="471" y="394"/>
                  </a:lnTo>
                  <a:lnTo>
                    <a:pt x="484" y="384"/>
                  </a:lnTo>
                  <a:lnTo>
                    <a:pt x="484" y="384"/>
                  </a:lnTo>
                  <a:lnTo>
                    <a:pt x="494" y="373"/>
                  </a:lnTo>
                  <a:lnTo>
                    <a:pt x="501" y="367"/>
                  </a:lnTo>
                  <a:lnTo>
                    <a:pt x="501" y="367"/>
                  </a:lnTo>
                  <a:lnTo>
                    <a:pt x="504" y="367"/>
                  </a:lnTo>
                  <a:lnTo>
                    <a:pt x="508" y="367"/>
                  </a:lnTo>
                  <a:lnTo>
                    <a:pt x="508" y="367"/>
                  </a:lnTo>
                  <a:lnTo>
                    <a:pt x="518" y="363"/>
                  </a:lnTo>
                  <a:lnTo>
                    <a:pt x="518" y="363"/>
                  </a:lnTo>
                  <a:lnTo>
                    <a:pt x="518" y="350"/>
                  </a:lnTo>
                  <a:lnTo>
                    <a:pt x="518" y="347"/>
                  </a:lnTo>
                  <a:lnTo>
                    <a:pt x="524" y="343"/>
                  </a:lnTo>
                  <a:lnTo>
                    <a:pt x="524" y="343"/>
                  </a:lnTo>
                  <a:lnTo>
                    <a:pt x="528" y="337"/>
                  </a:lnTo>
                  <a:lnTo>
                    <a:pt x="528" y="337"/>
                  </a:lnTo>
                  <a:lnTo>
                    <a:pt x="538" y="337"/>
                  </a:lnTo>
                  <a:lnTo>
                    <a:pt x="551" y="337"/>
                  </a:lnTo>
                  <a:lnTo>
                    <a:pt x="568" y="337"/>
                  </a:lnTo>
                  <a:lnTo>
                    <a:pt x="585" y="337"/>
                  </a:lnTo>
                  <a:lnTo>
                    <a:pt x="585" y="337"/>
                  </a:lnTo>
                  <a:lnTo>
                    <a:pt x="598" y="333"/>
                  </a:lnTo>
                  <a:lnTo>
                    <a:pt x="598" y="333"/>
                  </a:lnTo>
                  <a:lnTo>
                    <a:pt x="602" y="326"/>
                  </a:lnTo>
                  <a:lnTo>
                    <a:pt x="602" y="326"/>
                  </a:lnTo>
                  <a:lnTo>
                    <a:pt x="618" y="323"/>
                  </a:lnTo>
                  <a:lnTo>
                    <a:pt x="618" y="323"/>
                  </a:lnTo>
                  <a:lnTo>
                    <a:pt x="642" y="313"/>
                  </a:lnTo>
                  <a:lnTo>
                    <a:pt x="655" y="310"/>
                  </a:lnTo>
                  <a:lnTo>
                    <a:pt x="662" y="303"/>
                  </a:lnTo>
                  <a:lnTo>
                    <a:pt x="662" y="303"/>
                  </a:lnTo>
                  <a:lnTo>
                    <a:pt x="666" y="289"/>
                  </a:lnTo>
                  <a:lnTo>
                    <a:pt x="662" y="276"/>
                  </a:lnTo>
                  <a:lnTo>
                    <a:pt x="662" y="276"/>
                  </a:lnTo>
                  <a:lnTo>
                    <a:pt x="672" y="276"/>
                  </a:lnTo>
                  <a:lnTo>
                    <a:pt x="672" y="276"/>
                  </a:lnTo>
                  <a:lnTo>
                    <a:pt x="672" y="273"/>
                  </a:lnTo>
                  <a:lnTo>
                    <a:pt x="676" y="269"/>
                  </a:lnTo>
                  <a:lnTo>
                    <a:pt x="676" y="269"/>
                  </a:lnTo>
                  <a:lnTo>
                    <a:pt x="669" y="269"/>
                  </a:lnTo>
                  <a:lnTo>
                    <a:pt x="666" y="269"/>
                  </a:lnTo>
                  <a:lnTo>
                    <a:pt x="666" y="269"/>
                  </a:lnTo>
                  <a:lnTo>
                    <a:pt x="666" y="263"/>
                  </a:lnTo>
                  <a:lnTo>
                    <a:pt x="666" y="263"/>
                  </a:lnTo>
                  <a:lnTo>
                    <a:pt x="652" y="263"/>
                  </a:lnTo>
                  <a:lnTo>
                    <a:pt x="652" y="263"/>
                  </a:lnTo>
                  <a:lnTo>
                    <a:pt x="639" y="269"/>
                  </a:lnTo>
                  <a:lnTo>
                    <a:pt x="639" y="269"/>
                  </a:lnTo>
                  <a:lnTo>
                    <a:pt x="625" y="273"/>
                  </a:lnTo>
                  <a:lnTo>
                    <a:pt x="625" y="273"/>
                  </a:lnTo>
                  <a:lnTo>
                    <a:pt x="618" y="273"/>
                  </a:lnTo>
                  <a:lnTo>
                    <a:pt x="615" y="273"/>
                  </a:lnTo>
                  <a:lnTo>
                    <a:pt x="612" y="269"/>
                  </a:lnTo>
                  <a:lnTo>
                    <a:pt x="612" y="269"/>
                  </a:lnTo>
                  <a:lnTo>
                    <a:pt x="608" y="269"/>
                  </a:lnTo>
                  <a:lnTo>
                    <a:pt x="605" y="269"/>
                  </a:lnTo>
                  <a:lnTo>
                    <a:pt x="598" y="269"/>
                  </a:lnTo>
                  <a:lnTo>
                    <a:pt x="598" y="269"/>
                  </a:lnTo>
                  <a:lnTo>
                    <a:pt x="595" y="266"/>
                  </a:lnTo>
                  <a:lnTo>
                    <a:pt x="595" y="259"/>
                  </a:lnTo>
                  <a:lnTo>
                    <a:pt x="595" y="259"/>
                  </a:lnTo>
                  <a:lnTo>
                    <a:pt x="592" y="259"/>
                  </a:lnTo>
                  <a:lnTo>
                    <a:pt x="588" y="263"/>
                  </a:lnTo>
                  <a:lnTo>
                    <a:pt x="588" y="263"/>
                  </a:lnTo>
                  <a:lnTo>
                    <a:pt x="582" y="259"/>
                  </a:lnTo>
                  <a:lnTo>
                    <a:pt x="582" y="259"/>
                  </a:lnTo>
                  <a:close/>
                  <a:moveTo>
                    <a:pt x="514" y="505"/>
                  </a:moveTo>
                  <a:lnTo>
                    <a:pt x="514" y="505"/>
                  </a:lnTo>
                  <a:lnTo>
                    <a:pt x="511" y="515"/>
                  </a:lnTo>
                  <a:lnTo>
                    <a:pt x="511" y="515"/>
                  </a:lnTo>
                  <a:lnTo>
                    <a:pt x="521" y="515"/>
                  </a:lnTo>
                  <a:lnTo>
                    <a:pt x="521" y="515"/>
                  </a:lnTo>
                  <a:lnTo>
                    <a:pt x="518" y="508"/>
                  </a:lnTo>
                  <a:lnTo>
                    <a:pt x="518" y="508"/>
                  </a:lnTo>
                  <a:lnTo>
                    <a:pt x="514" y="505"/>
                  </a:lnTo>
                  <a:lnTo>
                    <a:pt x="514" y="505"/>
                  </a:lnTo>
                  <a:close/>
                  <a:moveTo>
                    <a:pt x="521" y="481"/>
                  </a:moveTo>
                  <a:lnTo>
                    <a:pt x="521" y="481"/>
                  </a:lnTo>
                  <a:lnTo>
                    <a:pt x="514" y="484"/>
                  </a:lnTo>
                  <a:lnTo>
                    <a:pt x="508" y="488"/>
                  </a:lnTo>
                  <a:lnTo>
                    <a:pt x="508" y="488"/>
                  </a:lnTo>
                  <a:lnTo>
                    <a:pt x="508" y="494"/>
                  </a:lnTo>
                  <a:lnTo>
                    <a:pt x="518" y="498"/>
                  </a:lnTo>
                  <a:lnTo>
                    <a:pt x="518" y="498"/>
                  </a:lnTo>
                  <a:lnTo>
                    <a:pt x="528" y="488"/>
                  </a:lnTo>
                  <a:lnTo>
                    <a:pt x="528" y="481"/>
                  </a:lnTo>
                  <a:lnTo>
                    <a:pt x="524" y="481"/>
                  </a:lnTo>
                  <a:lnTo>
                    <a:pt x="521" y="481"/>
                  </a:lnTo>
                  <a:lnTo>
                    <a:pt x="521" y="481"/>
                  </a:lnTo>
                  <a:close/>
                  <a:moveTo>
                    <a:pt x="615" y="444"/>
                  </a:moveTo>
                  <a:lnTo>
                    <a:pt x="612" y="447"/>
                  </a:lnTo>
                  <a:lnTo>
                    <a:pt x="612" y="447"/>
                  </a:lnTo>
                  <a:lnTo>
                    <a:pt x="575" y="458"/>
                  </a:lnTo>
                  <a:lnTo>
                    <a:pt x="575" y="458"/>
                  </a:lnTo>
                  <a:lnTo>
                    <a:pt x="582" y="468"/>
                  </a:lnTo>
                  <a:lnTo>
                    <a:pt x="585" y="468"/>
                  </a:lnTo>
                  <a:lnTo>
                    <a:pt x="595" y="468"/>
                  </a:lnTo>
                  <a:lnTo>
                    <a:pt x="595" y="468"/>
                  </a:lnTo>
                  <a:lnTo>
                    <a:pt x="595" y="474"/>
                  </a:lnTo>
                  <a:lnTo>
                    <a:pt x="595" y="481"/>
                  </a:lnTo>
                  <a:lnTo>
                    <a:pt x="595" y="481"/>
                  </a:lnTo>
                  <a:lnTo>
                    <a:pt x="605" y="484"/>
                  </a:lnTo>
                  <a:lnTo>
                    <a:pt x="618" y="488"/>
                  </a:lnTo>
                  <a:lnTo>
                    <a:pt x="618" y="488"/>
                  </a:lnTo>
                  <a:lnTo>
                    <a:pt x="622" y="481"/>
                  </a:lnTo>
                  <a:lnTo>
                    <a:pt x="625" y="478"/>
                  </a:lnTo>
                  <a:lnTo>
                    <a:pt x="629" y="478"/>
                  </a:lnTo>
                  <a:lnTo>
                    <a:pt x="632" y="478"/>
                  </a:lnTo>
                  <a:lnTo>
                    <a:pt x="632" y="478"/>
                  </a:lnTo>
                  <a:lnTo>
                    <a:pt x="632" y="474"/>
                  </a:lnTo>
                  <a:lnTo>
                    <a:pt x="632" y="471"/>
                  </a:lnTo>
                  <a:lnTo>
                    <a:pt x="632" y="471"/>
                  </a:lnTo>
                  <a:lnTo>
                    <a:pt x="635" y="468"/>
                  </a:lnTo>
                  <a:lnTo>
                    <a:pt x="639" y="468"/>
                  </a:lnTo>
                  <a:lnTo>
                    <a:pt x="639" y="468"/>
                  </a:lnTo>
                  <a:lnTo>
                    <a:pt x="642" y="461"/>
                  </a:lnTo>
                  <a:lnTo>
                    <a:pt x="625" y="454"/>
                  </a:lnTo>
                  <a:lnTo>
                    <a:pt x="625" y="454"/>
                  </a:lnTo>
                  <a:lnTo>
                    <a:pt x="625" y="451"/>
                  </a:lnTo>
                  <a:lnTo>
                    <a:pt x="625" y="447"/>
                  </a:lnTo>
                  <a:lnTo>
                    <a:pt x="629" y="444"/>
                  </a:lnTo>
                  <a:lnTo>
                    <a:pt x="622" y="444"/>
                  </a:lnTo>
                  <a:lnTo>
                    <a:pt x="622" y="444"/>
                  </a:lnTo>
                  <a:lnTo>
                    <a:pt x="615" y="444"/>
                  </a:lnTo>
                  <a:lnTo>
                    <a:pt x="615" y="444"/>
                  </a:lnTo>
                  <a:close/>
                  <a:moveTo>
                    <a:pt x="662" y="441"/>
                  </a:moveTo>
                  <a:lnTo>
                    <a:pt x="662" y="441"/>
                  </a:lnTo>
                  <a:lnTo>
                    <a:pt x="662" y="454"/>
                  </a:lnTo>
                  <a:lnTo>
                    <a:pt x="662" y="454"/>
                  </a:lnTo>
                  <a:lnTo>
                    <a:pt x="669" y="454"/>
                  </a:lnTo>
                  <a:lnTo>
                    <a:pt x="669" y="454"/>
                  </a:lnTo>
                  <a:lnTo>
                    <a:pt x="672" y="458"/>
                  </a:lnTo>
                  <a:lnTo>
                    <a:pt x="679" y="464"/>
                  </a:lnTo>
                  <a:lnTo>
                    <a:pt x="679" y="464"/>
                  </a:lnTo>
                  <a:lnTo>
                    <a:pt x="682" y="464"/>
                  </a:lnTo>
                  <a:lnTo>
                    <a:pt x="686" y="468"/>
                  </a:lnTo>
                  <a:lnTo>
                    <a:pt x="686" y="468"/>
                  </a:lnTo>
                  <a:lnTo>
                    <a:pt x="682" y="454"/>
                  </a:lnTo>
                  <a:lnTo>
                    <a:pt x="682" y="447"/>
                  </a:lnTo>
                  <a:lnTo>
                    <a:pt x="676" y="444"/>
                  </a:lnTo>
                  <a:lnTo>
                    <a:pt x="662" y="441"/>
                  </a:lnTo>
                  <a:lnTo>
                    <a:pt x="662" y="441"/>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34" name="Freeform 69"/>
            <p:cNvSpPr>
              <a:spLocks noChangeAspect="1"/>
            </p:cNvSpPr>
            <p:nvPr/>
          </p:nvSpPr>
          <p:spPr bwMode="gray">
            <a:xfrm>
              <a:off x="1765642" y="3413597"/>
              <a:ext cx="164932" cy="96653"/>
            </a:xfrm>
            <a:custGeom>
              <a:avLst/>
              <a:gdLst/>
              <a:ahLst/>
              <a:cxnLst>
                <a:cxn ang="0">
                  <a:pos x="73" y="333"/>
                </a:cxn>
                <a:cxn ang="0">
                  <a:pos x="99" y="319"/>
                </a:cxn>
                <a:cxn ang="0">
                  <a:pos x="147" y="333"/>
                </a:cxn>
                <a:cxn ang="0">
                  <a:pos x="172" y="319"/>
                </a:cxn>
                <a:cxn ang="0">
                  <a:pos x="198" y="284"/>
                </a:cxn>
                <a:cxn ang="0">
                  <a:pos x="209" y="294"/>
                </a:cxn>
                <a:cxn ang="0">
                  <a:pos x="220" y="333"/>
                </a:cxn>
                <a:cxn ang="0">
                  <a:pos x="260" y="343"/>
                </a:cxn>
                <a:cxn ang="0">
                  <a:pos x="282" y="333"/>
                </a:cxn>
                <a:cxn ang="0">
                  <a:pos x="334" y="354"/>
                </a:cxn>
                <a:cxn ang="0">
                  <a:pos x="334" y="333"/>
                </a:cxn>
                <a:cxn ang="0">
                  <a:pos x="345" y="308"/>
                </a:cxn>
                <a:cxn ang="0">
                  <a:pos x="334" y="284"/>
                </a:cxn>
                <a:cxn ang="0">
                  <a:pos x="370" y="273"/>
                </a:cxn>
                <a:cxn ang="0">
                  <a:pos x="407" y="259"/>
                </a:cxn>
                <a:cxn ang="0">
                  <a:pos x="407" y="224"/>
                </a:cxn>
                <a:cxn ang="0">
                  <a:pos x="433" y="214"/>
                </a:cxn>
                <a:cxn ang="0">
                  <a:pos x="407" y="179"/>
                </a:cxn>
                <a:cxn ang="0">
                  <a:pos x="444" y="154"/>
                </a:cxn>
                <a:cxn ang="0">
                  <a:pos x="455" y="144"/>
                </a:cxn>
                <a:cxn ang="0">
                  <a:pos x="506" y="119"/>
                </a:cxn>
                <a:cxn ang="0">
                  <a:pos x="528" y="119"/>
                </a:cxn>
                <a:cxn ang="0">
                  <a:pos x="543" y="95"/>
                </a:cxn>
                <a:cxn ang="0">
                  <a:pos x="554" y="84"/>
                </a:cxn>
                <a:cxn ang="0">
                  <a:pos x="605" y="95"/>
                </a:cxn>
                <a:cxn ang="0">
                  <a:pos x="579" y="60"/>
                </a:cxn>
                <a:cxn ang="0">
                  <a:pos x="568" y="25"/>
                </a:cxn>
                <a:cxn ang="0">
                  <a:pos x="554" y="0"/>
                </a:cxn>
                <a:cxn ang="0">
                  <a:pos x="517" y="0"/>
                </a:cxn>
                <a:cxn ang="0">
                  <a:pos x="517" y="49"/>
                </a:cxn>
                <a:cxn ang="0">
                  <a:pos x="491" y="39"/>
                </a:cxn>
                <a:cxn ang="0">
                  <a:pos x="444" y="49"/>
                </a:cxn>
                <a:cxn ang="0">
                  <a:pos x="407" y="49"/>
                </a:cxn>
                <a:cxn ang="0">
                  <a:pos x="370" y="49"/>
                </a:cxn>
                <a:cxn ang="0">
                  <a:pos x="345" y="60"/>
                </a:cxn>
                <a:cxn ang="0">
                  <a:pos x="334" y="95"/>
                </a:cxn>
                <a:cxn ang="0">
                  <a:pos x="282" y="84"/>
                </a:cxn>
                <a:cxn ang="0">
                  <a:pos x="246" y="95"/>
                </a:cxn>
                <a:cxn ang="0">
                  <a:pos x="209" y="95"/>
                </a:cxn>
                <a:cxn ang="0">
                  <a:pos x="147" y="74"/>
                </a:cxn>
                <a:cxn ang="0">
                  <a:pos x="110" y="60"/>
                </a:cxn>
                <a:cxn ang="0">
                  <a:pos x="62" y="60"/>
                </a:cxn>
                <a:cxn ang="0">
                  <a:pos x="26" y="109"/>
                </a:cxn>
                <a:cxn ang="0">
                  <a:pos x="0" y="144"/>
                </a:cxn>
                <a:cxn ang="0">
                  <a:pos x="26" y="154"/>
                </a:cxn>
                <a:cxn ang="0">
                  <a:pos x="37" y="165"/>
                </a:cxn>
                <a:cxn ang="0">
                  <a:pos x="26" y="214"/>
                </a:cxn>
                <a:cxn ang="0">
                  <a:pos x="48" y="214"/>
                </a:cxn>
                <a:cxn ang="0">
                  <a:pos x="62" y="259"/>
                </a:cxn>
                <a:cxn ang="0">
                  <a:pos x="84" y="273"/>
                </a:cxn>
                <a:cxn ang="0">
                  <a:pos x="46" y="282"/>
                </a:cxn>
              </a:cxnLst>
              <a:rect l="0" t="0" r="r" b="b"/>
              <a:pathLst>
                <a:path w="605" h="354">
                  <a:moveTo>
                    <a:pt x="11" y="294"/>
                  </a:moveTo>
                  <a:lnTo>
                    <a:pt x="62" y="319"/>
                  </a:lnTo>
                  <a:lnTo>
                    <a:pt x="62" y="319"/>
                  </a:lnTo>
                  <a:lnTo>
                    <a:pt x="73" y="333"/>
                  </a:lnTo>
                  <a:lnTo>
                    <a:pt x="73" y="333"/>
                  </a:lnTo>
                  <a:lnTo>
                    <a:pt x="84" y="333"/>
                  </a:lnTo>
                  <a:lnTo>
                    <a:pt x="84" y="333"/>
                  </a:lnTo>
                  <a:lnTo>
                    <a:pt x="99" y="319"/>
                  </a:lnTo>
                  <a:lnTo>
                    <a:pt x="99" y="319"/>
                  </a:lnTo>
                  <a:lnTo>
                    <a:pt x="99" y="319"/>
                  </a:lnTo>
                  <a:lnTo>
                    <a:pt x="110" y="333"/>
                  </a:lnTo>
                  <a:lnTo>
                    <a:pt x="110" y="333"/>
                  </a:lnTo>
                  <a:lnTo>
                    <a:pt x="136" y="333"/>
                  </a:lnTo>
                  <a:lnTo>
                    <a:pt x="136" y="333"/>
                  </a:lnTo>
                  <a:lnTo>
                    <a:pt x="147" y="333"/>
                  </a:lnTo>
                  <a:lnTo>
                    <a:pt x="147" y="333"/>
                  </a:lnTo>
                  <a:lnTo>
                    <a:pt x="172" y="333"/>
                  </a:lnTo>
                  <a:lnTo>
                    <a:pt x="172" y="333"/>
                  </a:lnTo>
                  <a:lnTo>
                    <a:pt x="172" y="319"/>
                  </a:lnTo>
                  <a:lnTo>
                    <a:pt x="172" y="319"/>
                  </a:lnTo>
                  <a:lnTo>
                    <a:pt x="183" y="308"/>
                  </a:lnTo>
                  <a:lnTo>
                    <a:pt x="183" y="294"/>
                  </a:lnTo>
                  <a:lnTo>
                    <a:pt x="183" y="294"/>
                  </a:lnTo>
                  <a:lnTo>
                    <a:pt x="198" y="284"/>
                  </a:lnTo>
                  <a:lnTo>
                    <a:pt x="198" y="284"/>
                  </a:lnTo>
                  <a:lnTo>
                    <a:pt x="198" y="284"/>
                  </a:lnTo>
                  <a:lnTo>
                    <a:pt x="209" y="294"/>
                  </a:lnTo>
                  <a:lnTo>
                    <a:pt x="209" y="294"/>
                  </a:lnTo>
                  <a:lnTo>
                    <a:pt x="209" y="294"/>
                  </a:lnTo>
                  <a:lnTo>
                    <a:pt x="209" y="294"/>
                  </a:lnTo>
                  <a:lnTo>
                    <a:pt x="220" y="308"/>
                  </a:lnTo>
                  <a:lnTo>
                    <a:pt x="220" y="319"/>
                  </a:lnTo>
                  <a:lnTo>
                    <a:pt x="220" y="319"/>
                  </a:lnTo>
                  <a:lnTo>
                    <a:pt x="220" y="333"/>
                  </a:lnTo>
                  <a:lnTo>
                    <a:pt x="220" y="333"/>
                  </a:lnTo>
                  <a:lnTo>
                    <a:pt x="235" y="343"/>
                  </a:lnTo>
                  <a:lnTo>
                    <a:pt x="235" y="343"/>
                  </a:lnTo>
                  <a:lnTo>
                    <a:pt x="246" y="343"/>
                  </a:lnTo>
                  <a:lnTo>
                    <a:pt x="246" y="343"/>
                  </a:lnTo>
                  <a:lnTo>
                    <a:pt x="260" y="343"/>
                  </a:lnTo>
                  <a:lnTo>
                    <a:pt x="260" y="343"/>
                  </a:lnTo>
                  <a:lnTo>
                    <a:pt x="271" y="333"/>
                  </a:lnTo>
                  <a:lnTo>
                    <a:pt x="271" y="333"/>
                  </a:lnTo>
                  <a:lnTo>
                    <a:pt x="282" y="333"/>
                  </a:lnTo>
                  <a:lnTo>
                    <a:pt x="282" y="333"/>
                  </a:lnTo>
                  <a:lnTo>
                    <a:pt x="297" y="343"/>
                  </a:lnTo>
                  <a:lnTo>
                    <a:pt x="297" y="354"/>
                  </a:lnTo>
                  <a:lnTo>
                    <a:pt x="297" y="354"/>
                  </a:lnTo>
                  <a:lnTo>
                    <a:pt x="319" y="354"/>
                  </a:lnTo>
                  <a:lnTo>
                    <a:pt x="334" y="354"/>
                  </a:lnTo>
                  <a:lnTo>
                    <a:pt x="334" y="354"/>
                  </a:lnTo>
                  <a:lnTo>
                    <a:pt x="345" y="354"/>
                  </a:lnTo>
                  <a:lnTo>
                    <a:pt x="345" y="354"/>
                  </a:lnTo>
                  <a:lnTo>
                    <a:pt x="345" y="343"/>
                  </a:lnTo>
                  <a:lnTo>
                    <a:pt x="334" y="333"/>
                  </a:lnTo>
                  <a:lnTo>
                    <a:pt x="334" y="333"/>
                  </a:lnTo>
                  <a:lnTo>
                    <a:pt x="334" y="319"/>
                  </a:lnTo>
                  <a:lnTo>
                    <a:pt x="334" y="319"/>
                  </a:lnTo>
                  <a:lnTo>
                    <a:pt x="345" y="308"/>
                  </a:lnTo>
                  <a:lnTo>
                    <a:pt x="345" y="308"/>
                  </a:lnTo>
                  <a:lnTo>
                    <a:pt x="334" y="294"/>
                  </a:lnTo>
                  <a:lnTo>
                    <a:pt x="334" y="294"/>
                  </a:lnTo>
                  <a:lnTo>
                    <a:pt x="334" y="284"/>
                  </a:lnTo>
                  <a:lnTo>
                    <a:pt x="334" y="284"/>
                  </a:lnTo>
                  <a:lnTo>
                    <a:pt x="334" y="284"/>
                  </a:lnTo>
                  <a:lnTo>
                    <a:pt x="334" y="284"/>
                  </a:lnTo>
                  <a:lnTo>
                    <a:pt x="345" y="273"/>
                  </a:lnTo>
                  <a:lnTo>
                    <a:pt x="345" y="273"/>
                  </a:lnTo>
                  <a:lnTo>
                    <a:pt x="370" y="273"/>
                  </a:lnTo>
                  <a:lnTo>
                    <a:pt x="370" y="273"/>
                  </a:lnTo>
                  <a:lnTo>
                    <a:pt x="370" y="259"/>
                  </a:lnTo>
                  <a:lnTo>
                    <a:pt x="370" y="259"/>
                  </a:lnTo>
                  <a:lnTo>
                    <a:pt x="392" y="259"/>
                  </a:lnTo>
                  <a:lnTo>
                    <a:pt x="392" y="259"/>
                  </a:lnTo>
                  <a:lnTo>
                    <a:pt x="407" y="259"/>
                  </a:lnTo>
                  <a:lnTo>
                    <a:pt x="407" y="259"/>
                  </a:lnTo>
                  <a:lnTo>
                    <a:pt x="407" y="249"/>
                  </a:lnTo>
                  <a:lnTo>
                    <a:pt x="407" y="238"/>
                  </a:lnTo>
                  <a:lnTo>
                    <a:pt x="407" y="238"/>
                  </a:lnTo>
                  <a:lnTo>
                    <a:pt x="407" y="224"/>
                  </a:lnTo>
                  <a:lnTo>
                    <a:pt x="407" y="224"/>
                  </a:lnTo>
                  <a:lnTo>
                    <a:pt x="418" y="224"/>
                  </a:lnTo>
                  <a:lnTo>
                    <a:pt x="418" y="224"/>
                  </a:lnTo>
                  <a:lnTo>
                    <a:pt x="433" y="214"/>
                  </a:lnTo>
                  <a:lnTo>
                    <a:pt x="433" y="214"/>
                  </a:lnTo>
                  <a:lnTo>
                    <a:pt x="418" y="203"/>
                  </a:lnTo>
                  <a:lnTo>
                    <a:pt x="418" y="189"/>
                  </a:lnTo>
                  <a:lnTo>
                    <a:pt x="418" y="189"/>
                  </a:lnTo>
                  <a:lnTo>
                    <a:pt x="407" y="179"/>
                  </a:lnTo>
                  <a:lnTo>
                    <a:pt x="407" y="179"/>
                  </a:lnTo>
                  <a:lnTo>
                    <a:pt x="418" y="165"/>
                  </a:lnTo>
                  <a:lnTo>
                    <a:pt x="418" y="165"/>
                  </a:lnTo>
                  <a:lnTo>
                    <a:pt x="433" y="154"/>
                  </a:lnTo>
                  <a:lnTo>
                    <a:pt x="433" y="154"/>
                  </a:lnTo>
                  <a:lnTo>
                    <a:pt x="444" y="154"/>
                  </a:lnTo>
                  <a:lnTo>
                    <a:pt x="444" y="154"/>
                  </a:lnTo>
                  <a:lnTo>
                    <a:pt x="455" y="144"/>
                  </a:lnTo>
                  <a:lnTo>
                    <a:pt x="455" y="144"/>
                  </a:lnTo>
                  <a:lnTo>
                    <a:pt x="455" y="144"/>
                  </a:lnTo>
                  <a:lnTo>
                    <a:pt x="455" y="144"/>
                  </a:lnTo>
                  <a:lnTo>
                    <a:pt x="506" y="130"/>
                  </a:lnTo>
                  <a:lnTo>
                    <a:pt x="506" y="130"/>
                  </a:lnTo>
                  <a:lnTo>
                    <a:pt x="506" y="130"/>
                  </a:lnTo>
                  <a:lnTo>
                    <a:pt x="506" y="119"/>
                  </a:lnTo>
                  <a:lnTo>
                    <a:pt x="506" y="119"/>
                  </a:lnTo>
                  <a:lnTo>
                    <a:pt x="517" y="119"/>
                  </a:lnTo>
                  <a:lnTo>
                    <a:pt x="517" y="119"/>
                  </a:lnTo>
                  <a:lnTo>
                    <a:pt x="528" y="119"/>
                  </a:lnTo>
                  <a:lnTo>
                    <a:pt x="528" y="119"/>
                  </a:lnTo>
                  <a:lnTo>
                    <a:pt x="528" y="119"/>
                  </a:lnTo>
                  <a:lnTo>
                    <a:pt x="528" y="119"/>
                  </a:lnTo>
                  <a:lnTo>
                    <a:pt x="543" y="119"/>
                  </a:lnTo>
                  <a:lnTo>
                    <a:pt x="543" y="119"/>
                  </a:lnTo>
                  <a:lnTo>
                    <a:pt x="554" y="109"/>
                  </a:lnTo>
                  <a:lnTo>
                    <a:pt x="543" y="95"/>
                  </a:lnTo>
                  <a:lnTo>
                    <a:pt x="543" y="84"/>
                  </a:lnTo>
                  <a:lnTo>
                    <a:pt x="554" y="74"/>
                  </a:lnTo>
                  <a:lnTo>
                    <a:pt x="554" y="74"/>
                  </a:lnTo>
                  <a:lnTo>
                    <a:pt x="554" y="84"/>
                  </a:lnTo>
                  <a:lnTo>
                    <a:pt x="554" y="84"/>
                  </a:lnTo>
                  <a:lnTo>
                    <a:pt x="568" y="84"/>
                  </a:lnTo>
                  <a:lnTo>
                    <a:pt x="568" y="84"/>
                  </a:lnTo>
                  <a:lnTo>
                    <a:pt x="590" y="84"/>
                  </a:lnTo>
                  <a:lnTo>
                    <a:pt x="590" y="84"/>
                  </a:lnTo>
                  <a:lnTo>
                    <a:pt x="605" y="95"/>
                  </a:lnTo>
                  <a:lnTo>
                    <a:pt x="605" y="95"/>
                  </a:lnTo>
                  <a:lnTo>
                    <a:pt x="605" y="84"/>
                  </a:lnTo>
                  <a:lnTo>
                    <a:pt x="590" y="74"/>
                  </a:lnTo>
                  <a:lnTo>
                    <a:pt x="590" y="74"/>
                  </a:lnTo>
                  <a:lnTo>
                    <a:pt x="579" y="60"/>
                  </a:lnTo>
                  <a:lnTo>
                    <a:pt x="579" y="60"/>
                  </a:lnTo>
                  <a:lnTo>
                    <a:pt x="579" y="39"/>
                  </a:lnTo>
                  <a:lnTo>
                    <a:pt x="579" y="39"/>
                  </a:lnTo>
                  <a:lnTo>
                    <a:pt x="568" y="25"/>
                  </a:lnTo>
                  <a:lnTo>
                    <a:pt x="568" y="25"/>
                  </a:lnTo>
                  <a:lnTo>
                    <a:pt x="579" y="14"/>
                  </a:lnTo>
                  <a:lnTo>
                    <a:pt x="579" y="0"/>
                  </a:lnTo>
                  <a:lnTo>
                    <a:pt x="579" y="0"/>
                  </a:lnTo>
                  <a:lnTo>
                    <a:pt x="554" y="0"/>
                  </a:lnTo>
                  <a:lnTo>
                    <a:pt x="554" y="0"/>
                  </a:lnTo>
                  <a:lnTo>
                    <a:pt x="543" y="0"/>
                  </a:lnTo>
                  <a:lnTo>
                    <a:pt x="543" y="0"/>
                  </a:lnTo>
                  <a:lnTo>
                    <a:pt x="543" y="0"/>
                  </a:lnTo>
                  <a:lnTo>
                    <a:pt x="528" y="0"/>
                  </a:lnTo>
                  <a:lnTo>
                    <a:pt x="517" y="0"/>
                  </a:lnTo>
                  <a:lnTo>
                    <a:pt x="517" y="0"/>
                  </a:lnTo>
                  <a:lnTo>
                    <a:pt x="506" y="25"/>
                  </a:lnTo>
                  <a:lnTo>
                    <a:pt x="506" y="25"/>
                  </a:lnTo>
                  <a:lnTo>
                    <a:pt x="517" y="39"/>
                  </a:lnTo>
                  <a:lnTo>
                    <a:pt x="517" y="49"/>
                  </a:lnTo>
                  <a:lnTo>
                    <a:pt x="517" y="49"/>
                  </a:lnTo>
                  <a:lnTo>
                    <a:pt x="517" y="49"/>
                  </a:lnTo>
                  <a:lnTo>
                    <a:pt x="506" y="49"/>
                  </a:lnTo>
                  <a:lnTo>
                    <a:pt x="491" y="39"/>
                  </a:lnTo>
                  <a:lnTo>
                    <a:pt x="491" y="39"/>
                  </a:lnTo>
                  <a:lnTo>
                    <a:pt x="469" y="39"/>
                  </a:lnTo>
                  <a:lnTo>
                    <a:pt x="469" y="39"/>
                  </a:lnTo>
                  <a:lnTo>
                    <a:pt x="444" y="39"/>
                  </a:lnTo>
                  <a:lnTo>
                    <a:pt x="444" y="39"/>
                  </a:lnTo>
                  <a:lnTo>
                    <a:pt x="444" y="49"/>
                  </a:lnTo>
                  <a:lnTo>
                    <a:pt x="433" y="60"/>
                  </a:lnTo>
                  <a:lnTo>
                    <a:pt x="433" y="60"/>
                  </a:lnTo>
                  <a:lnTo>
                    <a:pt x="418" y="49"/>
                  </a:lnTo>
                  <a:lnTo>
                    <a:pt x="407" y="49"/>
                  </a:lnTo>
                  <a:lnTo>
                    <a:pt x="407" y="49"/>
                  </a:lnTo>
                  <a:lnTo>
                    <a:pt x="392" y="49"/>
                  </a:lnTo>
                  <a:lnTo>
                    <a:pt x="392" y="49"/>
                  </a:lnTo>
                  <a:lnTo>
                    <a:pt x="381" y="49"/>
                  </a:lnTo>
                  <a:lnTo>
                    <a:pt x="370" y="49"/>
                  </a:lnTo>
                  <a:lnTo>
                    <a:pt x="370" y="49"/>
                  </a:lnTo>
                  <a:lnTo>
                    <a:pt x="370" y="60"/>
                  </a:lnTo>
                  <a:lnTo>
                    <a:pt x="370" y="74"/>
                  </a:lnTo>
                  <a:lnTo>
                    <a:pt x="370" y="74"/>
                  </a:lnTo>
                  <a:lnTo>
                    <a:pt x="356" y="74"/>
                  </a:lnTo>
                  <a:lnTo>
                    <a:pt x="345" y="60"/>
                  </a:lnTo>
                  <a:lnTo>
                    <a:pt x="345" y="60"/>
                  </a:lnTo>
                  <a:lnTo>
                    <a:pt x="334" y="74"/>
                  </a:lnTo>
                  <a:lnTo>
                    <a:pt x="334" y="74"/>
                  </a:lnTo>
                  <a:lnTo>
                    <a:pt x="334" y="95"/>
                  </a:lnTo>
                  <a:lnTo>
                    <a:pt x="334" y="95"/>
                  </a:lnTo>
                  <a:lnTo>
                    <a:pt x="319" y="84"/>
                  </a:lnTo>
                  <a:lnTo>
                    <a:pt x="308" y="84"/>
                  </a:lnTo>
                  <a:lnTo>
                    <a:pt x="308" y="84"/>
                  </a:lnTo>
                  <a:lnTo>
                    <a:pt x="282" y="84"/>
                  </a:lnTo>
                  <a:lnTo>
                    <a:pt x="282" y="84"/>
                  </a:lnTo>
                  <a:lnTo>
                    <a:pt x="260" y="109"/>
                  </a:lnTo>
                  <a:lnTo>
                    <a:pt x="260" y="109"/>
                  </a:lnTo>
                  <a:lnTo>
                    <a:pt x="246" y="109"/>
                  </a:lnTo>
                  <a:lnTo>
                    <a:pt x="246" y="109"/>
                  </a:lnTo>
                  <a:lnTo>
                    <a:pt x="246" y="95"/>
                  </a:lnTo>
                  <a:lnTo>
                    <a:pt x="246" y="95"/>
                  </a:lnTo>
                  <a:lnTo>
                    <a:pt x="220" y="95"/>
                  </a:lnTo>
                  <a:lnTo>
                    <a:pt x="220" y="95"/>
                  </a:lnTo>
                  <a:lnTo>
                    <a:pt x="209" y="95"/>
                  </a:lnTo>
                  <a:lnTo>
                    <a:pt x="209" y="95"/>
                  </a:lnTo>
                  <a:lnTo>
                    <a:pt x="198" y="84"/>
                  </a:lnTo>
                  <a:lnTo>
                    <a:pt x="198" y="84"/>
                  </a:lnTo>
                  <a:lnTo>
                    <a:pt x="161" y="74"/>
                  </a:lnTo>
                  <a:lnTo>
                    <a:pt x="161" y="74"/>
                  </a:lnTo>
                  <a:lnTo>
                    <a:pt x="147" y="74"/>
                  </a:lnTo>
                  <a:lnTo>
                    <a:pt x="136" y="60"/>
                  </a:lnTo>
                  <a:lnTo>
                    <a:pt x="136" y="60"/>
                  </a:lnTo>
                  <a:lnTo>
                    <a:pt x="125" y="74"/>
                  </a:lnTo>
                  <a:lnTo>
                    <a:pt x="125" y="74"/>
                  </a:lnTo>
                  <a:lnTo>
                    <a:pt x="110" y="60"/>
                  </a:lnTo>
                  <a:lnTo>
                    <a:pt x="110" y="60"/>
                  </a:lnTo>
                  <a:lnTo>
                    <a:pt x="84" y="60"/>
                  </a:lnTo>
                  <a:lnTo>
                    <a:pt x="84" y="60"/>
                  </a:lnTo>
                  <a:lnTo>
                    <a:pt x="62" y="60"/>
                  </a:lnTo>
                  <a:lnTo>
                    <a:pt x="62" y="60"/>
                  </a:lnTo>
                  <a:lnTo>
                    <a:pt x="62" y="84"/>
                  </a:lnTo>
                  <a:lnTo>
                    <a:pt x="62" y="84"/>
                  </a:lnTo>
                  <a:lnTo>
                    <a:pt x="48" y="95"/>
                  </a:lnTo>
                  <a:lnTo>
                    <a:pt x="48" y="95"/>
                  </a:lnTo>
                  <a:lnTo>
                    <a:pt x="26" y="109"/>
                  </a:lnTo>
                  <a:lnTo>
                    <a:pt x="11" y="119"/>
                  </a:lnTo>
                  <a:lnTo>
                    <a:pt x="11" y="119"/>
                  </a:lnTo>
                  <a:lnTo>
                    <a:pt x="11" y="130"/>
                  </a:lnTo>
                  <a:lnTo>
                    <a:pt x="11" y="130"/>
                  </a:lnTo>
                  <a:lnTo>
                    <a:pt x="0" y="144"/>
                  </a:lnTo>
                  <a:lnTo>
                    <a:pt x="0" y="144"/>
                  </a:lnTo>
                  <a:lnTo>
                    <a:pt x="0" y="144"/>
                  </a:lnTo>
                  <a:lnTo>
                    <a:pt x="11" y="154"/>
                  </a:lnTo>
                  <a:lnTo>
                    <a:pt x="11" y="154"/>
                  </a:lnTo>
                  <a:lnTo>
                    <a:pt x="26" y="154"/>
                  </a:lnTo>
                  <a:lnTo>
                    <a:pt x="26" y="154"/>
                  </a:lnTo>
                  <a:lnTo>
                    <a:pt x="26" y="165"/>
                  </a:lnTo>
                  <a:lnTo>
                    <a:pt x="26" y="165"/>
                  </a:lnTo>
                  <a:lnTo>
                    <a:pt x="37" y="165"/>
                  </a:lnTo>
                  <a:lnTo>
                    <a:pt x="37" y="165"/>
                  </a:lnTo>
                  <a:lnTo>
                    <a:pt x="37" y="179"/>
                  </a:lnTo>
                  <a:lnTo>
                    <a:pt x="26" y="189"/>
                  </a:lnTo>
                  <a:lnTo>
                    <a:pt x="26" y="189"/>
                  </a:lnTo>
                  <a:lnTo>
                    <a:pt x="26" y="203"/>
                  </a:lnTo>
                  <a:lnTo>
                    <a:pt x="26" y="214"/>
                  </a:lnTo>
                  <a:lnTo>
                    <a:pt x="26" y="214"/>
                  </a:lnTo>
                  <a:lnTo>
                    <a:pt x="26" y="203"/>
                  </a:lnTo>
                  <a:lnTo>
                    <a:pt x="37" y="203"/>
                  </a:lnTo>
                  <a:lnTo>
                    <a:pt x="37" y="203"/>
                  </a:lnTo>
                  <a:lnTo>
                    <a:pt x="48" y="214"/>
                  </a:lnTo>
                  <a:lnTo>
                    <a:pt x="48" y="224"/>
                  </a:lnTo>
                  <a:lnTo>
                    <a:pt x="48" y="224"/>
                  </a:lnTo>
                  <a:lnTo>
                    <a:pt x="62" y="249"/>
                  </a:lnTo>
                  <a:lnTo>
                    <a:pt x="62" y="249"/>
                  </a:lnTo>
                  <a:lnTo>
                    <a:pt x="62" y="259"/>
                  </a:lnTo>
                  <a:lnTo>
                    <a:pt x="62" y="259"/>
                  </a:lnTo>
                  <a:lnTo>
                    <a:pt x="73" y="259"/>
                  </a:lnTo>
                  <a:lnTo>
                    <a:pt x="84" y="259"/>
                  </a:lnTo>
                  <a:lnTo>
                    <a:pt x="84" y="259"/>
                  </a:lnTo>
                  <a:lnTo>
                    <a:pt x="84" y="273"/>
                  </a:lnTo>
                  <a:lnTo>
                    <a:pt x="84" y="284"/>
                  </a:lnTo>
                  <a:lnTo>
                    <a:pt x="84" y="284"/>
                  </a:lnTo>
                  <a:lnTo>
                    <a:pt x="62" y="294"/>
                  </a:lnTo>
                  <a:lnTo>
                    <a:pt x="62" y="294"/>
                  </a:lnTo>
                  <a:lnTo>
                    <a:pt x="46" y="282"/>
                  </a:lnTo>
                  <a:lnTo>
                    <a:pt x="25" y="284"/>
                  </a:lnTo>
                  <a:lnTo>
                    <a:pt x="11" y="294"/>
                  </a:lnTo>
                  <a:lnTo>
                    <a:pt x="11" y="294"/>
                  </a:lnTo>
                  <a:close/>
                </a:path>
              </a:pathLst>
            </a:custGeom>
            <a:solidFill>
              <a:schemeClr val="bg1">
                <a:lumMod val="50000"/>
              </a:schemeClr>
            </a:solidFill>
            <a:ln w="3175" cap="flat" cmpd="sng">
              <a:solidFill>
                <a:schemeClr val="tx2"/>
              </a:solidFill>
              <a:prstDash val="solid"/>
              <a:round/>
              <a:headEnd type="none" w="med" len="med"/>
              <a:tailEnd type="none" w="med" len="med"/>
            </a:ln>
            <a:effectLst/>
          </p:spPr>
          <p:txBody>
            <a:bodyPr/>
            <a:lstStyle/>
            <a:p>
              <a:pPr algn="ctr"/>
              <a:endParaRPr lang="en-GB" dirty="0">
                <a:latin typeface="+mn-lt"/>
              </a:endParaRPr>
            </a:p>
          </p:txBody>
        </p:sp>
        <p:sp>
          <p:nvSpPr>
            <p:cNvPr id="35" name="Freeform 70"/>
            <p:cNvSpPr>
              <a:spLocks noChangeAspect="1"/>
            </p:cNvSpPr>
            <p:nvPr/>
          </p:nvSpPr>
          <p:spPr bwMode="gray">
            <a:xfrm>
              <a:off x="1954019" y="3203637"/>
              <a:ext cx="263346" cy="141976"/>
            </a:xfrm>
            <a:custGeom>
              <a:avLst/>
              <a:gdLst/>
              <a:ahLst/>
              <a:cxnLst>
                <a:cxn ang="0">
                  <a:pos x="91" y="10"/>
                </a:cxn>
                <a:cxn ang="0">
                  <a:pos x="101" y="17"/>
                </a:cxn>
                <a:cxn ang="0">
                  <a:pos x="114" y="3"/>
                </a:cxn>
                <a:cxn ang="0">
                  <a:pos x="121" y="13"/>
                </a:cxn>
                <a:cxn ang="0">
                  <a:pos x="128" y="20"/>
                </a:cxn>
                <a:cxn ang="0">
                  <a:pos x="135" y="27"/>
                </a:cxn>
                <a:cxn ang="0">
                  <a:pos x="138" y="34"/>
                </a:cxn>
                <a:cxn ang="0">
                  <a:pos x="148" y="34"/>
                </a:cxn>
                <a:cxn ang="0">
                  <a:pos x="155" y="34"/>
                </a:cxn>
                <a:cxn ang="0">
                  <a:pos x="165" y="24"/>
                </a:cxn>
                <a:cxn ang="0">
                  <a:pos x="185" y="27"/>
                </a:cxn>
                <a:cxn ang="0">
                  <a:pos x="198" y="27"/>
                </a:cxn>
                <a:cxn ang="0">
                  <a:pos x="215" y="27"/>
                </a:cxn>
                <a:cxn ang="0">
                  <a:pos x="229" y="34"/>
                </a:cxn>
                <a:cxn ang="0">
                  <a:pos x="252" y="44"/>
                </a:cxn>
                <a:cxn ang="0">
                  <a:pos x="262" y="64"/>
                </a:cxn>
                <a:cxn ang="0">
                  <a:pos x="259" y="74"/>
                </a:cxn>
                <a:cxn ang="0">
                  <a:pos x="256" y="91"/>
                </a:cxn>
                <a:cxn ang="0">
                  <a:pos x="245" y="91"/>
                </a:cxn>
                <a:cxn ang="0">
                  <a:pos x="239" y="94"/>
                </a:cxn>
                <a:cxn ang="0">
                  <a:pos x="225" y="87"/>
                </a:cxn>
                <a:cxn ang="0">
                  <a:pos x="222" y="77"/>
                </a:cxn>
                <a:cxn ang="0">
                  <a:pos x="209" y="81"/>
                </a:cxn>
                <a:cxn ang="0">
                  <a:pos x="188" y="77"/>
                </a:cxn>
                <a:cxn ang="0">
                  <a:pos x="178" y="77"/>
                </a:cxn>
                <a:cxn ang="0">
                  <a:pos x="165" y="91"/>
                </a:cxn>
                <a:cxn ang="0">
                  <a:pos x="158" y="94"/>
                </a:cxn>
                <a:cxn ang="0">
                  <a:pos x="145" y="108"/>
                </a:cxn>
                <a:cxn ang="0">
                  <a:pos x="135" y="111"/>
                </a:cxn>
                <a:cxn ang="0">
                  <a:pos x="124" y="108"/>
                </a:cxn>
                <a:cxn ang="0">
                  <a:pos x="111" y="118"/>
                </a:cxn>
                <a:cxn ang="0">
                  <a:pos x="104" y="121"/>
                </a:cxn>
                <a:cxn ang="0">
                  <a:pos x="91" y="124"/>
                </a:cxn>
                <a:cxn ang="0">
                  <a:pos x="84" y="131"/>
                </a:cxn>
                <a:cxn ang="0">
                  <a:pos x="84" y="141"/>
                </a:cxn>
                <a:cxn ang="0">
                  <a:pos x="77" y="144"/>
                </a:cxn>
                <a:cxn ang="0">
                  <a:pos x="74" y="148"/>
                </a:cxn>
                <a:cxn ang="0">
                  <a:pos x="54" y="148"/>
                </a:cxn>
                <a:cxn ang="0">
                  <a:pos x="44" y="148"/>
                </a:cxn>
                <a:cxn ang="0">
                  <a:pos x="27" y="141"/>
                </a:cxn>
                <a:cxn ang="0">
                  <a:pos x="17" y="134"/>
                </a:cxn>
                <a:cxn ang="0">
                  <a:pos x="10" y="124"/>
                </a:cxn>
                <a:cxn ang="0">
                  <a:pos x="4" y="121"/>
                </a:cxn>
                <a:cxn ang="0">
                  <a:pos x="4" y="111"/>
                </a:cxn>
                <a:cxn ang="0">
                  <a:pos x="4" y="101"/>
                </a:cxn>
                <a:cxn ang="0">
                  <a:pos x="4" y="91"/>
                </a:cxn>
                <a:cxn ang="0">
                  <a:pos x="7" y="71"/>
                </a:cxn>
                <a:cxn ang="0">
                  <a:pos x="10" y="77"/>
                </a:cxn>
                <a:cxn ang="0">
                  <a:pos x="17" y="74"/>
                </a:cxn>
                <a:cxn ang="0">
                  <a:pos x="30" y="74"/>
                </a:cxn>
                <a:cxn ang="0">
                  <a:pos x="40" y="64"/>
                </a:cxn>
                <a:cxn ang="0">
                  <a:pos x="44" y="54"/>
                </a:cxn>
                <a:cxn ang="0">
                  <a:pos x="44" y="37"/>
                </a:cxn>
                <a:cxn ang="0">
                  <a:pos x="54" y="30"/>
                </a:cxn>
                <a:cxn ang="0">
                  <a:pos x="61" y="20"/>
                </a:cxn>
                <a:cxn ang="0">
                  <a:pos x="71" y="7"/>
                </a:cxn>
              </a:cxnLst>
              <a:rect l="0" t="0" r="r" b="b"/>
              <a:pathLst>
                <a:path w="262" h="148">
                  <a:moveTo>
                    <a:pt x="84" y="0"/>
                  </a:moveTo>
                  <a:lnTo>
                    <a:pt x="84" y="0"/>
                  </a:lnTo>
                  <a:lnTo>
                    <a:pt x="88" y="3"/>
                  </a:lnTo>
                  <a:lnTo>
                    <a:pt x="91" y="10"/>
                  </a:lnTo>
                  <a:lnTo>
                    <a:pt x="91" y="13"/>
                  </a:lnTo>
                  <a:lnTo>
                    <a:pt x="94" y="17"/>
                  </a:lnTo>
                  <a:lnTo>
                    <a:pt x="94" y="17"/>
                  </a:lnTo>
                  <a:lnTo>
                    <a:pt x="101" y="17"/>
                  </a:lnTo>
                  <a:lnTo>
                    <a:pt x="104" y="17"/>
                  </a:lnTo>
                  <a:lnTo>
                    <a:pt x="111" y="10"/>
                  </a:lnTo>
                  <a:lnTo>
                    <a:pt x="114" y="3"/>
                  </a:lnTo>
                  <a:lnTo>
                    <a:pt x="114" y="3"/>
                  </a:lnTo>
                  <a:lnTo>
                    <a:pt x="118" y="3"/>
                  </a:lnTo>
                  <a:lnTo>
                    <a:pt x="118" y="3"/>
                  </a:lnTo>
                  <a:lnTo>
                    <a:pt x="121" y="10"/>
                  </a:lnTo>
                  <a:lnTo>
                    <a:pt x="121" y="13"/>
                  </a:lnTo>
                  <a:lnTo>
                    <a:pt x="124" y="17"/>
                  </a:lnTo>
                  <a:lnTo>
                    <a:pt x="124" y="17"/>
                  </a:lnTo>
                  <a:lnTo>
                    <a:pt x="128" y="20"/>
                  </a:lnTo>
                  <a:lnTo>
                    <a:pt x="128" y="20"/>
                  </a:lnTo>
                  <a:lnTo>
                    <a:pt x="128" y="20"/>
                  </a:lnTo>
                  <a:lnTo>
                    <a:pt x="131" y="17"/>
                  </a:lnTo>
                  <a:lnTo>
                    <a:pt x="131" y="20"/>
                  </a:lnTo>
                  <a:lnTo>
                    <a:pt x="135" y="27"/>
                  </a:lnTo>
                  <a:lnTo>
                    <a:pt x="135" y="27"/>
                  </a:lnTo>
                  <a:lnTo>
                    <a:pt x="135" y="34"/>
                  </a:lnTo>
                  <a:lnTo>
                    <a:pt x="135" y="37"/>
                  </a:lnTo>
                  <a:lnTo>
                    <a:pt x="138" y="34"/>
                  </a:lnTo>
                  <a:lnTo>
                    <a:pt x="138" y="34"/>
                  </a:lnTo>
                  <a:lnTo>
                    <a:pt x="141" y="30"/>
                  </a:lnTo>
                  <a:lnTo>
                    <a:pt x="141" y="30"/>
                  </a:lnTo>
                  <a:lnTo>
                    <a:pt x="148" y="34"/>
                  </a:lnTo>
                  <a:lnTo>
                    <a:pt x="151" y="37"/>
                  </a:lnTo>
                  <a:lnTo>
                    <a:pt x="151" y="37"/>
                  </a:lnTo>
                  <a:lnTo>
                    <a:pt x="151" y="37"/>
                  </a:lnTo>
                  <a:lnTo>
                    <a:pt x="155" y="34"/>
                  </a:lnTo>
                  <a:lnTo>
                    <a:pt x="155" y="34"/>
                  </a:lnTo>
                  <a:lnTo>
                    <a:pt x="158" y="27"/>
                  </a:lnTo>
                  <a:lnTo>
                    <a:pt x="158" y="27"/>
                  </a:lnTo>
                  <a:lnTo>
                    <a:pt x="165" y="24"/>
                  </a:lnTo>
                  <a:lnTo>
                    <a:pt x="172" y="24"/>
                  </a:lnTo>
                  <a:lnTo>
                    <a:pt x="182" y="24"/>
                  </a:lnTo>
                  <a:lnTo>
                    <a:pt x="182" y="24"/>
                  </a:lnTo>
                  <a:lnTo>
                    <a:pt x="185" y="27"/>
                  </a:lnTo>
                  <a:lnTo>
                    <a:pt x="188" y="30"/>
                  </a:lnTo>
                  <a:lnTo>
                    <a:pt x="192" y="30"/>
                  </a:lnTo>
                  <a:lnTo>
                    <a:pt x="192" y="30"/>
                  </a:lnTo>
                  <a:lnTo>
                    <a:pt x="198" y="27"/>
                  </a:lnTo>
                  <a:lnTo>
                    <a:pt x="202" y="24"/>
                  </a:lnTo>
                  <a:lnTo>
                    <a:pt x="202" y="24"/>
                  </a:lnTo>
                  <a:lnTo>
                    <a:pt x="209" y="24"/>
                  </a:lnTo>
                  <a:lnTo>
                    <a:pt x="215" y="27"/>
                  </a:lnTo>
                  <a:lnTo>
                    <a:pt x="215" y="27"/>
                  </a:lnTo>
                  <a:lnTo>
                    <a:pt x="222" y="27"/>
                  </a:lnTo>
                  <a:lnTo>
                    <a:pt x="229" y="34"/>
                  </a:lnTo>
                  <a:lnTo>
                    <a:pt x="229" y="34"/>
                  </a:lnTo>
                  <a:lnTo>
                    <a:pt x="235" y="37"/>
                  </a:lnTo>
                  <a:lnTo>
                    <a:pt x="242" y="37"/>
                  </a:lnTo>
                  <a:lnTo>
                    <a:pt x="242" y="37"/>
                  </a:lnTo>
                  <a:lnTo>
                    <a:pt x="252" y="44"/>
                  </a:lnTo>
                  <a:lnTo>
                    <a:pt x="262" y="47"/>
                  </a:lnTo>
                  <a:lnTo>
                    <a:pt x="262" y="47"/>
                  </a:lnTo>
                  <a:lnTo>
                    <a:pt x="262" y="54"/>
                  </a:lnTo>
                  <a:lnTo>
                    <a:pt x="262" y="64"/>
                  </a:lnTo>
                  <a:lnTo>
                    <a:pt x="262" y="64"/>
                  </a:lnTo>
                  <a:lnTo>
                    <a:pt x="262" y="71"/>
                  </a:lnTo>
                  <a:lnTo>
                    <a:pt x="259" y="74"/>
                  </a:lnTo>
                  <a:lnTo>
                    <a:pt x="259" y="74"/>
                  </a:lnTo>
                  <a:lnTo>
                    <a:pt x="256" y="81"/>
                  </a:lnTo>
                  <a:lnTo>
                    <a:pt x="256" y="81"/>
                  </a:lnTo>
                  <a:lnTo>
                    <a:pt x="252" y="87"/>
                  </a:lnTo>
                  <a:lnTo>
                    <a:pt x="256" y="91"/>
                  </a:lnTo>
                  <a:lnTo>
                    <a:pt x="252" y="87"/>
                  </a:lnTo>
                  <a:lnTo>
                    <a:pt x="252" y="87"/>
                  </a:lnTo>
                  <a:lnTo>
                    <a:pt x="249" y="87"/>
                  </a:lnTo>
                  <a:lnTo>
                    <a:pt x="245" y="91"/>
                  </a:lnTo>
                  <a:lnTo>
                    <a:pt x="245" y="91"/>
                  </a:lnTo>
                  <a:lnTo>
                    <a:pt x="239" y="91"/>
                  </a:lnTo>
                  <a:lnTo>
                    <a:pt x="239" y="91"/>
                  </a:lnTo>
                  <a:lnTo>
                    <a:pt x="239" y="94"/>
                  </a:lnTo>
                  <a:lnTo>
                    <a:pt x="232" y="94"/>
                  </a:lnTo>
                  <a:lnTo>
                    <a:pt x="232" y="94"/>
                  </a:lnTo>
                  <a:lnTo>
                    <a:pt x="225" y="94"/>
                  </a:lnTo>
                  <a:lnTo>
                    <a:pt x="225" y="87"/>
                  </a:lnTo>
                  <a:lnTo>
                    <a:pt x="225" y="87"/>
                  </a:lnTo>
                  <a:lnTo>
                    <a:pt x="222" y="81"/>
                  </a:lnTo>
                  <a:lnTo>
                    <a:pt x="222" y="81"/>
                  </a:lnTo>
                  <a:lnTo>
                    <a:pt x="222" y="77"/>
                  </a:lnTo>
                  <a:lnTo>
                    <a:pt x="222" y="77"/>
                  </a:lnTo>
                  <a:lnTo>
                    <a:pt x="212" y="77"/>
                  </a:lnTo>
                  <a:lnTo>
                    <a:pt x="209" y="81"/>
                  </a:lnTo>
                  <a:lnTo>
                    <a:pt x="209" y="81"/>
                  </a:lnTo>
                  <a:lnTo>
                    <a:pt x="198" y="81"/>
                  </a:lnTo>
                  <a:lnTo>
                    <a:pt x="198" y="81"/>
                  </a:lnTo>
                  <a:lnTo>
                    <a:pt x="195" y="81"/>
                  </a:lnTo>
                  <a:lnTo>
                    <a:pt x="188" y="77"/>
                  </a:lnTo>
                  <a:lnTo>
                    <a:pt x="188" y="77"/>
                  </a:lnTo>
                  <a:lnTo>
                    <a:pt x="182" y="74"/>
                  </a:lnTo>
                  <a:lnTo>
                    <a:pt x="182" y="74"/>
                  </a:lnTo>
                  <a:lnTo>
                    <a:pt x="178" y="77"/>
                  </a:lnTo>
                  <a:lnTo>
                    <a:pt x="172" y="77"/>
                  </a:lnTo>
                  <a:lnTo>
                    <a:pt x="172" y="77"/>
                  </a:lnTo>
                  <a:lnTo>
                    <a:pt x="168" y="84"/>
                  </a:lnTo>
                  <a:lnTo>
                    <a:pt x="165" y="91"/>
                  </a:lnTo>
                  <a:lnTo>
                    <a:pt x="165" y="91"/>
                  </a:lnTo>
                  <a:lnTo>
                    <a:pt x="161" y="94"/>
                  </a:lnTo>
                  <a:lnTo>
                    <a:pt x="158" y="94"/>
                  </a:lnTo>
                  <a:lnTo>
                    <a:pt x="158" y="94"/>
                  </a:lnTo>
                  <a:lnTo>
                    <a:pt x="151" y="101"/>
                  </a:lnTo>
                  <a:lnTo>
                    <a:pt x="151" y="101"/>
                  </a:lnTo>
                  <a:lnTo>
                    <a:pt x="145" y="108"/>
                  </a:lnTo>
                  <a:lnTo>
                    <a:pt x="145" y="108"/>
                  </a:lnTo>
                  <a:lnTo>
                    <a:pt x="141" y="111"/>
                  </a:lnTo>
                  <a:lnTo>
                    <a:pt x="138" y="114"/>
                  </a:lnTo>
                  <a:lnTo>
                    <a:pt x="138" y="114"/>
                  </a:lnTo>
                  <a:lnTo>
                    <a:pt x="135" y="111"/>
                  </a:lnTo>
                  <a:lnTo>
                    <a:pt x="131" y="108"/>
                  </a:lnTo>
                  <a:lnTo>
                    <a:pt x="128" y="108"/>
                  </a:lnTo>
                  <a:lnTo>
                    <a:pt x="124" y="108"/>
                  </a:lnTo>
                  <a:lnTo>
                    <a:pt x="124" y="108"/>
                  </a:lnTo>
                  <a:lnTo>
                    <a:pt x="114" y="111"/>
                  </a:lnTo>
                  <a:lnTo>
                    <a:pt x="114" y="111"/>
                  </a:lnTo>
                  <a:lnTo>
                    <a:pt x="111" y="114"/>
                  </a:lnTo>
                  <a:lnTo>
                    <a:pt x="111" y="118"/>
                  </a:lnTo>
                  <a:lnTo>
                    <a:pt x="111" y="118"/>
                  </a:lnTo>
                  <a:lnTo>
                    <a:pt x="108" y="121"/>
                  </a:lnTo>
                  <a:lnTo>
                    <a:pt x="104" y="121"/>
                  </a:lnTo>
                  <a:lnTo>
                    <a:pt x="104" y="121"/>
                  </a:lnTo>
                  <a:lnTo>
                    <a:pt x="101" y="121"/>
                  </a:lnTo>
                  <a:lnTo>
                    <a:pt x="98" y="121"/>
                  </a:lnTo>
                  <a:lnTo>
                    <a:pt x="98" y="121"/>
                  </a:lnTo>
                  <a:lnTo>
                    <a:pt x="91" y="124"/>
                  </a:lnTo>
                  <a:lnTo>
                    <a:pt x="91" y="124"/>
                  </a:lnTo>
                  <a:lnTo>
                    <a:pt x="84" y="128"/>
                  </a:lnTo>
                  <a:lnTo>
                    <a:pt x="84" y="128"/>
                  </a:lnTo>
                  <a:lnTo>
                    <a:pt x="84" y="131"/>
                  </a:lnTo>
                  <a:lnTo>
                    <a:pt x="84" y="134"/>
                  </a:lnTo>
                  <a:lnTo>
                    <a:pt x="84" y="134"/>
                  </a:lnTo>
                  <a:lnTo>
                    <a:pt x="84" y="141"/>
                  </a:lnTo>
                  <a:lnTo>
                    <a:pt x="84" y="141"/>
                  </a:lnTo>
                  <a:lnTo>
                    <a:pt x="88" y="144"/>
                  </a:lnTo>
                  <a:lnTo>
                    <a:pt x="88" y="144"/>
                  </a:lnTo>
                  <a:lnTo>
                    <a:pt x="88" y="144"/>
                  </a:lnTo>
                  <a:lnTo>
                    <a:pt x="77" y="144"/>
                  </a:lnTo>
                  <a:lnTo>
                    <a:pt x="77" y="144"/>
                  </a:lnTo>
                  <a:lnTo>
                    <a:pt x="74" y="148"/>
                  </a:lnTo>
                  <a:lnTo>
                    <a:pt x="74" y="148"/>
                  </a:lnTo>
                  <a:lnTo>
                    <a:pt x="74" y="148"/>
                  </a:lnTo>
                  <a:lnTo>
                    <a:pt x="64" y="148"/>
                  </a:lnTo>
                  <a:lnTo>
                    <a:pt x="64" y="148"/>
                  </a:lnTo>
                  <a:lnTo>
                    <a:pt x="57" y="148"/>
                  </a:lnTo>
                  <a:lnTo>
                    <a:pt x="54" y="148"/>
                  </a:lnTo>
                  <a:lnTo>
                    <a:pt x="54" y="148"/>
                  </a:lnTo>
                  <a:lnTo>
                    <a:pt x="51" y="148"/>
                  </a:lnTo>
                  <a:lnTo>
                    <a:pt x="44" y="148"/>
                  </a:lnTo>
                  <a:lnTo>
                    <a:pt x="44" y="148"/>
                  </a:lnTo>
                  <a:lnTo>
                    <a:pt x="37" y="148"/>
                  </a:lnTo>
                  <a:lnTo>
                    <a:pt x="37" y="148"/>
                  </a:lnTo>
                  <a:lnTo>
                    <a:pt x="27" y="141"/>
                  </a:lnTo>
                  <a:lnTo>
                    <a:pt x="27" y="141"/>
                  </a:lnTo>
                  <a:lnTo>
                    <a:pt x="24" y="138"/>
                  </a:lnTo>
                  <a:lnTo>
                    <a:pt x="24" y="134"/>
                  </a:lnTo>
                  <a:lnTo>
                    <a:pt x="24" y="134"/>
                  </a:lnTo>
                  <a:lnTo>
                    <a:pt x="17" y="134"/>
                  </a:lnTo>
                  <a:lnTo>
                    <a:pt x="14" y="131"/>
                  </a:lnTo>
                  <a:lnTo>
                    <a:pt x="14" y="131"/>
                  </a:lnTo>
                  <a:lnTo>
                    <a:pt x="14" y="131"/>
                  </a:lnTo>
                  <a:lnTo>
                    <a:pt x="10" y="124"/>
                  </a:lnTo>
                  <a:lnTo>
                    <a:pt x="10" y="124"/>
                  </a:lnTo>
                  <a:lnTo>
                    <a:pt x="7" y="124"/>
                  </a:lnTo>
                  <a:lnTo>
                    <a:pt x="7" y="124"/>
                  </a:lnTo>
                  <a:lnTo>
                    <a:pt x="4" y="121"/>
                  </a:lnTo>
                  <a:lnTo>
                    <a:pt x="4" y="121"/>
                  </a:lnTo>
                  <a:lnTo>
                    <a:pt x="7" y="114"/>
                  </a:lnTo>
                  <a:lnTo>
                    <a:pt x="7" y="114"/>
                  </a:lnTo>
                  <a:lnTo>
                    <a:pt x="4" y="111"/>
                  </a:lnTo>
                  <a:lnTo>
                    <a:pt x="4" y="111"/>
                  </a:lnTo>
                  <a:lnTo>
                    <a:pt x="4" y="104"/>
                  </a:lnTo>
                  <a:lnTo>
                    <a:pt x="4" y="101"/>
                  </a:lnTo>
                  <a:lnTo>
                    <a:pt x="4" y="101"/>
                  </a:lnTo>
                  <a:lnTo>
                    <a:pt x="4" y="94"/>
                  </a:lnTo>
                  <a:lnTo>
                    <a:pt x="4" y="94"/>
                  </a:lnTo>
                  <a:lnTo>
                    <a:pt x="4" y="91"/>
                  </a:lnTo>
                  <a:lnTo>
                    <a:pt x="4" y="91"/>
                  </a:lnTo>
                  <a:lnTo>
                    <a:pt x="4" y="84"/>
                  </a:lnTo>
                  <a:lnTo>
                    <a:pt x="0" y="84"/>
                  </a:lnTo>
                  <a:lnTo>
                    <a:pt x="0" y="84"/>
                  </a:lnTo>
                  <a:lnTo>
                    <a:pt x="7" y="71"/>
                  </a:lnTo>
                  <a:lnTo>
                    <a:pt x="7" y="71"/>
                  </a:lnTo>
                  <a:lnTo>
                    <a:pt x="7" y="71"/>
                  </a:lnTo>
                  <a:lnTo>
                    <a:pt x="7" y="74"/>
                  </a:lnTo>
                  <a:lnTo>
                    <a:pt x="10" y="77"/>
                  </a:lnTo>
                  <a:lnTo>
                    <a:pt x="10" y="77"/>
                  </a:lnTo>
                  <a:lnTo>
                    <a:pt x="14" y="74"/>
                  </a:lnTo>
                  <a:lnTo>
                    <a:pt x="17" y="74"/>
                  </a:lnTo>
                  <a:lnTo>
                    <a:pt x="17" y="74"/>
                  </a:lnTo>
                  <a:lnTo>
                    <a:pt x="17" y="74"/>
                  </a:lnTo>
                  <a:lnTo>
                    <a:pt x="24" y="77"/>
                  </a:lnTo>
                  <a:lnTo>
                    <a:pt x="27" y="77"/>
                  </a:lnTo>
                  <a:lnTo>
                    <a:pt x="30" y="74"/>
                  </a:lnTo>
                  <a:lnTo>
                    <a:pt x="30" y="74"/>
                  </a:lnTo>
                  <a:lnTo>
                    <a:pt x="37" y="67"/>
                  </a:lnTo>
                  <a:lnTo>
                    <a:pt x="37" y="67"/>
                  </a:lnTo>
                  <a:lnTo>
                    <a:pt x="40" y="64"/>
                  </a:lnTo>
                  <a:lnTo>
                    <a:pt x="40" y="57"/>
                  </a:lnTo>
                  <a:lnTo>
                    <a:pt x="40" y="57"/>
                  </a:lnTo>
                  <a:lnTo>
                    <a:pt x="44" y="54"/>
                  </a:lnTo>
                  <a:lnTo>
                    <a:pt x="44" y="54"/>
                  </a:lnTo>
                  <a:lnTo>
                    <a:pt x="44" y="54"/>
                  </a:lnTo>
                  <a:lnTo>
                    <a:pt x="40" y="44"/>
                  </a:lnTo>
                  <a:lnTo>
                    <a:pt x="40" y="44"/>
                  </a:lnTo>
                  <a:lnTo>
                    <a:pt x="44" y="37"/>
                  </a:lnTo>
                  <a:lnTo>
                    <a:pt x="47" y="34"/>
                  </a:lnTo>
                  <a:lnTo>
                    <a:pt x="47" y="34"/>
                  </a:lnTo>
                  <a:lnTo>
                    <a:pt x="54" y="30"/>
                  </a:lnTo>
                  <a:lnTo>
                    <a:pt x="54" y="30"/>
                  </a:lnTo>
                  <a:lnTo>
                    <a:pt x="57" y="30"/>
                  </a:lnTo>
                  <a:lnTo>
                    <a:pt x="57" y="24"/>
                  </a:lnTo>
                  <a:lnTo>
                    <a:pt x="57" y="24"/>
                  </a:lnTo>
                  <a:lnTo>
                    <a:pt x="61" y="20"/>
                  </a:lnTo>
                  <a:lnTo>
                    <a:pt x="61" y="17"/>
                  </a:lnTo>
                  <a:lnTo>
                    <a:pt x="61" y="17"/>
                  </a:lnTo>
                  <a:lnTo>
                    <a:pt x="64" y="10"/>
                  </a:lnTo>
                  <a:lnTo>
                    <a:pt x="71" y="7"/>
                  </a:lnTo>
                  <a:lnTo>
                    <a:pt x="71" y="7"/>
                  </a:lnTo>
                  <a:lnTo>
                    <a:pt x="84" y="3"/>
                  </a:lnTo>
                  <a:lnTo>
                    <a:pt x="84" y="0"/>
                  </a:lnTo>
                  <a:close/>
                </a:path>
              </a:pathLst>
            </a:custGeom>
            <a:solidFill>
              <a:schemeClr val="bg1">
                <a:lumMod val="50000"/>
              </a:schemeClr>
            </a:solidFill>
            <a:ln w="3175" cap="flat" cmpd="sng">
              <a:solidFill>
                <a:schemeClr val="tx2"/>
              </a:solidFill>
              <a:prstDash val="solid"/>
              <a:round/>
              <a:headEnd type="none" w="med" len="med"/>
              <a:tailEnd type="none" w="med" len="med"/>
            </a:ln>
            <a:effectLst/>
          </p:spPr>
          <p:txBody>
            <a:bodyPr/>
            <a:lstStyle/>
            <a:p>
              <a:pPr algn="ctr"/>
              <a:endParaRPr lang="en-GB" dirty="0">
                <a:latin typeface="+mn-lt"/>
              </a:endParaRPr>
            </a:p>
          </p:txBody>
        </p:sp>
        <p:sp>
          <p:nvSpPr>
            <p:cNvPr id="36" name="Freeform 71"/>
            <p:cNvSpPr>
              <a:spLocks noChangeAspect="1"/>
            </p:cNvSpPr>
            <p:nvPr/>
          </p:nvSpPr>
          <p:spPr bwMode="gray">
            <a:xfrm>
              <a:off x="1693945" y="3598438"/>
              <a:ext cx="10359" cy="5734"/>
            </a:xfrm>
            <a:custGeom>
              <a:avLst/>
              <a:gdLst/>
              <a:ahLst/>
              <a:cxnLst>
                <a:cxn ang="0">
                  <a:pos x="0" y="3"/>
                </a:cxn>
                <a:cxn ang="0">
                  <a:pos x="0" y="3"/>
                </a:cxn>
                <a:cxn ang="0">
                  <a:pos x="4" y="7"/>
                </a:cxn>
                <a:cxn ang="0">
                  <a:pos x="7" y="7"/>
                </a:cxn>
                <a:cxn ang="0">
                  <a:pos x="10" y="7"/>
                </a:cxn>
                <a:cxn ang="0">
                  <a:pos x="10" y="3"/>
                </a:cxn>
                <a:cxn ang="0">
                  <a:pos x="10" y="3"/>
                </a:cxn>
                <a:cxn ang="0">
                  <a:pos x="10" y="0"/>
                </a:cxn>
                <a:cxn ang="0">
                  <a:pos x="7" y="0"/>
                </a:cxn>
                <a:cxn ang="0">
                  <a:pos x="4" y="0"/>
                </a:cxn>
                <a:cxn ang="0">
                  <a:pos x="0" y="3"/>
                </a:cxn>
                <a:cxn ang="0">
                  <a:pos x="0" y="3"/>
                </a:cxn>
              </a:cxnLst>
              <a:rect l="0" t="0" r="r" b="b"/>
              <a:pathLst>
                <a:path w="10" h="7">
                  <a:moveTo>
                    <a:pt x="0" y="3"/>
                  </a:moveTo>
                  <a:lnTo>
                    <a:pt x="0" y="3"/>
                  </a:lnTo>
                  <a:lnTo>
                    <a:pt x="4" y="7"/>
                  </a:lnTo>
                  <a:lnTo>
                    <a:pt x="7" y="7"/>
                  </a:lnTo>
                  <a:lnTo>
                    <a:pt x="10" y="7"/>
                  </a:lnTo>
                  <a:lnTo>
                    <a:pt x="10" y="3"/>
                  </a:lnTo>
                  <a:lnTo>
                    <a:pt x="10" y="3"/>
                  </a:lnTo>
                  <a:lnTo>
                    <a:pt x="10" y="0"/>
                  </a:lnTo>
                  <a:lnTo>
                    <a:pt x="7" y="0"/>
                  </a:lnTo>
                  <a:lnTo>
                    <a:pt x="4" y="0"/>
                  </a:lnTo>
                  <a:lnTo>
                    <a:pt x="0" y="3"/>
                  </a:lnTo>
                  <a:lnTo>
                    <a:pt x="0" y="3"/>
                  </a:lnTo>
                  <a:close/>
                </a:path>
              </a:pathLst>
            </a:custGeom>
            <a:grpFill/>
            <a:ln w="3175" cap="flat" cmpd="sng">
              <a:solidFill>
                <a:schemeClr val="tx2"/>
              </a:solidFill>
              <a:prstDash val="solid"/>
              <a:round/>
              <a:headEnd type="none" w="med" len="med"/>
              <a:tailEnd type="none" w="med" len="med"/>
            </a:ln>
            <a:effectLst/>
          </p:spPr>
          <p:txBody>
            <a:bodyPr/>
            <a:lstStyle/>
            <a:p>
              <a:pPr algn="ctr"/>
              <a:endParaRPr lang="en-GB" dirty="0">
                <a:latin typeface="+mn-lt"/>
              </a:endParaRPr>
            </a:p>
          </p:txBody>
        </p:sp>
        <p:sp>
          <p:nvSpPr>
            <p:cNvPr id="37" name="Freeform 72"/>
            <p:cNvSpPr>
              <a:spLocks noChangeAspect="1"/>
            </p:cNvSpPr>
            <p:nvPr/>
          </p:nvSpPr>
          <p:spPr bwMode="gray">
            <a:xfrm>
              <a:off x="2111863" y="3284181"/>
              <a:ext cx="492342" cy="342106"/>
            </a:xfrm>
            <a:custGeom>
              <a:avLst/>
              <a:gdLst/>
              <a:ahLst/>
              <a:cxnLst>
                <a:cxn ang="0">
                  <a:pos x="1210" y="35"/>
                </a:cxn>
                <a:cxn ang="0">
                  <a:pos x="1262" y="120"/>
                </a:cxn>
                <a:cxn ang="0">
                  <a:pos x="1309" y="211"/>
                </a:cxn>
                <a:cxn ang="0">
                  <a:pos x="1423" y="296"/>
                </a:cxn>
                <a:cxn ang="0">
                  <a:pos x="1482" y="426"/>
                </a:cxn>
                <a:cxn ang="0">
                  <a:pos x="1497" y="546"/>
                </a:cxn>
                <a:cxn ang="0">
                  <a:pos x="1508" y="637"/>
                </a:cxn>
                <a:cxn ang="0">
                  <a:pos x="1519" y="722"/>
                </a:cxn>
                <a:cxn ang="0">
                  <a:pos x="1607" y="757"/>
                </a:cxn>
                <a:cxn ang="0">
                  <a:pos x="1633" y="746"/>
                </a:cxn>
                <a:cxn ang="0">
                  <a:pos x="1681" y="711"/>
                </a:cxn>
                <a:cxn ang="0">
                  <a:pos x="1791" y="746"/>
                </a:cxn>
                <a:cxn ang="0">
                  <a:pos x="1743" y="862"/>
                </a:cxn>
                <a:cxn ang="0">
                  <a:pos x="1681" y="817"/>
                </a:cxn>
                <a:cxn ang="0">
                  <a:pos x="1655" y="852"/>
                </a:cxn>
                <a:cxn ang="0">
                  <a:pos x="1681" y="898"/>
                </a:cxn>
                <a:cxn ang="0">
                  <a:pos x="1681" y="933"/>
                </a:cxn>
                <a:cxn ang="0">
                  <a:pos x="1633" y="1007"/>
                </a:cxn>
                <a:cxn ang="0">
                  <a:pos x="1596" y="1112"/>
                </a:cxn>
                <a:cxn ang="0">
                  <a:pos x="1508" y="1077"/>
                </a:cxn>
                <a:cxn ang="0">
                  <a:pos x="1460" y="1077"/>
                </a:cxn>
                <a:cxn ang="0">
                  <a:pos x="1346" y="1052"/>
                </a:cxn>
                <a:cxn ang="0">
                  <a:pos x="1188" y="1137"/>
                </a:cxn>
                <a:cxn ang="0">
                  <a:pos x="1137" y="1193"/>
                </a:cxn>
                <a:cxn ang="0">
                  <a:pos x="1026" y="1232"/>
                </a:cxn>
                <a:cxn ang="0">
                  <a:pos x="879" y="1242"/>
                </a:cxn>
                <a:cxn ang="0">
                  <a:pos x="765" y="1242"/>
                </a:cxn>
                <a:cxn ang="0">
                  <a:pos x="607" y="1232"/>
                </a:cxn>
                <a:cxn ang="0">
                  <a:pos x="544" y="1193"/>
                </a:cxn>
                <a:cxn ang="0">
                  <a:pos x="497" y="1147"/>
                </a:cxn>
                <a:cxn ang="0">
                  <a:pos x="471" y="1123"/>
                </a:cxn>
                <a:cxn ang="0">
                  <a:pos x="445" y="1088"/>
                </a:cxn>
                <a:cxn ang="0">
                  <a:pos x="434" y="1052"/>
                </a:cxn>
                <a:cxn ang="0">
                  <a:pos x="360" y="1063"/>
                </a:cxn>
                <a:cxn ang="0">
                  <a:pos x="346" y="1063"/>
                </a:cxn>
                <a:cxn ang="0">
                  <a:pos x="283" y="1017"/>
                </a:cxn>
                <a:cxn ang="0">
                  <a:pos x="235" y="982"/>
                </a:cxn>
                <a:cxn ang="0">
                  <a:pos x="235" y="957"/>
                </a:cxn>
                <a:cxn ang="0">
                  <a:pos x="235" y="898"/>
                </a:cxn>
                <a:cxn ang="0">
                  <a:pos x="147" y="827"/>
                </a:cxn>
                <a:cxn ang="0">
                  <a:pos x="99" y="757"/>
                </a:cxn>
                <a:cxn ang="0">
                  <a:pos x="74" y="722"/>
                </a:cxn>
                <a:cxn ang="0">
                  <a:pos x="0" y="616"/>
                </a:cxn>
                <a:cxn ang="0">
                  <a:pos x="110" y="591"/>
                </a:cxn>
                <a:cxn ang="0">
                  <a:pos x="162" y="546"/>
                </a:cxn>
                <a:cxn ang="0">
                  <a:pos x="173" y="486"/>
                </a:cxn>
                <a:cxn ang="0">
                  <a:pos x="224" y="426"/>
                </a:cxn>
                <a:cxn ang="0">
                  <a:pos x="272" y="341"/>
                </a:cxn>
                <a:cxn ang="0">
                  <a:pos x="312" y="299"/>
                </a:cxn>
                <a:cxn ang="0">
                  <a:pos x="456" y="190"/>
                </a:cxn>
                <a:cxn ang="0">
                  <a:pos x="497" y="141"/>
                </a:cxn>
                <a:cxn ang="0">
                  <a:pos x="555" y="120"/>
                </a:cxn>
                <a:cxn ang="0">
                  <a:pos x="644" y="155"/>
                </a:cxn>
                <a:cxn ang="0">
                  <a:pos x="692" y="155"/>
                </a:cxn>
                <a:cxn ang="0">
                  <a:pos x="791" y="155"/>
                </a:cxn>
                <a:cxn ang="0">
                  <a:pos x="864" y="155"/>
                </a:cxn>
                <a:cxn ang="0">
                  <a:pos x="916" y="165"/>
                </a:cxn>
                <a:cxn ang="0">
                  <a:pos x="978" y="155"/>
                </a:cxn>
                <a:cxn ang="0">
                  <a:pos x="1089" y="84"/>
                </a:cxn>
                <a:cxn ang="0">
                  <a:pos x="1126" y="25"/>
                </a:cxn>
              </a:cxnLst>
              <a:rect l="0" t="0" r="r" b="b"/>
              <a:pathLst>
                <a:path w="1806" h="1253">
                  <a:moveTo>
                    <a:pt x="1173" y="0"/>
                  </a:moveTo>
                  <a:lnTo>
                    <a:pt x="1173" y="0"/>
                  </a:lnTo>
                  <a:lnTo>
                    <a:pt x="1188" y="0"/>
                  </a:lnTo>
                  <a:lnTo>
                    <a:pt x="1199" y="0"/>
                  </a:lnTo>
                  <a:lnTo>
                    <a:pt x="1199" y="25"/>
                  </a:lnTo>
                  <a:lnTo>
                    <a:pt x="1199" y="25"/>
                  </a:lnTo>
                  <a:lnTo>
                    <a:pt x="1210" y="35"/>
                  </a:lnTo>
                  <a:lnTo>
                    <a:pt x="1225" y="46"/>
                  </a:lnTo>
                  <a:lnTo>
                    <a:pt x="1236" y="60"/>
                  </a:lnTo>
                  <a:lnTo>
                    <a:pt x="1251" y="84"/>
                  </a:lnTo>
                  <a:lnTo>
                    <a:pt x="1251" y="84"/>
                  </a:lnTo>
                  <a:lnTo>
                    <a:pt x="1251" y="95"/>
                  </a:lnTo>
                  <a:lnTo>
                    <a:pt x="1262" y="106"/>
                  </a:lnTo>
                  <a:lnTo>
                    <a:pt x="1262" y="120"/>
                  </a:lnTo>
                  <a:lnTo>
                    <a:pt x="1273" y="130"/>
                  </a:lnTo>
                  <a:lnTo>
                    <a:pt x="1273" y="130"/>
                  </a:lnTo>
                  <a:lnTo>
                    <a:pt x="1273" y="155"/>
                  </a:lnTo>
                  <a:lnTo>
                    <a:pt x="1273" y="165"/>
                  </a:lnTo>
                  <a:lnTo>
                    <a:pt x="1298" y="176"/>
                  </a:lnTo>
                  <a:lnTo>
                    <a:pt x="1298" y="176"/>
                  </a:lnTo>
                  <a:lnTo>
                    <a:pt x="1309" y="211"/>
                  </a:lnTo>
                  <a:lnTo>
                    <a:pt x="1324" y="236"/>
                  </a:lnTo>
                  <a:lnTo>
                    <a:pt x="1324" y="236"/>
                  </a:lnTo>
                  <a:lnTo>
                    <a:pt x="1346" y="260"/>
                  </a:lnTo>
                  <a:lnTo>
                    <a:pt x="1372" y="271"/>
                  </a:lnTo>
                  <a:lnTo>
                    <a:pt x="1372" y="271"/>
                  </a:lnTo>
                  <a:lnTo>
                    <a:pt x="1423" y="296"/>
                  </a:lnTo>
                  <a:lnTo>
                    <a:pt x="1423" y="296"/>
                  </a:lnTo>
                  <a:lnTo>
                    <a:pt x="1446" y="320"/>
                  </a:lnTo>
                  <a:lnTo>
                    <a:pt x="1460" y="331"/>
                  </a:lnTo>
                  <a:lnTo>
                    <a:pt x="1460" y="331"/>
                  </a:lnTo>
                  <a:lnTo>
                    <a:pt x="1471" y="380"/>
                  </a:lnTo>
                  <a:lnTo>
                    <a:pt x="1471" y="380"/>
                  </a:lnTo>
                  <a:lnTo>
                    <a:pt x="1471" y="401"/>
                  </a:lnTo>
                  <a:lnTo>
                    <a:pt x="1482" y="426"/>
                  </a:lnTo>
                  <a:lnTo>
                    <a:pt x="1482" y="426"/>
                  </a:lnTo>
                  <a:lnTo>
                    <a:pt x="1497" y="461"/>
                  </a:lnTo>
                  <a:lnTo>
                    <a:pt x="1497" y="461"/>
                  </a:lnTo>
                  <a:lnTo>
                    <a:pt x="1497" y="496"/>
                  </a:lnTo>
                  <a:lnTo>
                    <a:pt x="1497" y="496"/>
                  </a:lnTo>
                  <a:lnTo>
                    <a:pt x="1497" y="521"/>
                  </a:lnTo>
                  <a:lnTo>
                    <a:pt x="1497" y="546"/>
                  </a:lnTo>
                  <a:lnTo>
                    <a:pt x="1497" y="546"/>
                  </a:lnTo>
                  <a:lnTo>
                    <a:pt x="1497" y="567"/>
                  </a:lnTo>
                  <a:lnTo>
                    <a:pt x="1497" y="591"/>
                  </a:lnTo>
                  <a:lnTo>
                    <a:pt x="1497" y="591"/>
                  </a:lnTo>
                  <a:lnTo>
                    <a:pt x="1497" y="627"/>
                  </a:lnTo>
                  <a:lnTo>
                    <a:pt x="1508" y="637"/>
                  </a:lnTo>
                  <a:lnTo>
                    <a:pt x="1508" y="637"/>
                  </a:lnTo>
                  <a:lnTo>
                    <a:pt x="1497" y="651"/>
                  </a:lnTo>
                  <a:lnTo>
                    <a:pt x="1497" y="651"/>
                  </a:lnTo>
                  <a:lnTo>
                    <a:pt x="1482" y="651"/>
                  </a:lnTo>
                  <a:lnTo>
                    <a:pt x="1482" y="651"/>
                  </a:lnTo>
                  <a:lnTo>
                    <a:pt x="1497" y="711"/>
                  </a:lnTo>
                  <a:lnTo>
                    <a:pt x="1497" y="711"/>
                  </a:lnTo>
                  <a:lnTo>
                    <a:pt x="1519" y="722"/>
                  </a:lnTo>
                  <a:lnTo>
                    <a:pt x="1519" y="722"/>
                  </a:lnTo>
                  <a:lnTo>
                    <a:pt x="1534" y="746"/>
                  </a:lnTo>
                  <a:lnTo>
                    <a:pt x="1545" y="746"/>
                  </a:lnTo>
                  <a:lnTo>
                    <a:pt x="1545" y="746"/>
                  </a:lnTo>
                  <a:lnTo>
                    <a:pt x="1582" y="746"/>
                  </a:lnTo>
                  <a:lnTo>
                    <a:pt x="1582" y="746"/>
                  </a:lnTo>
                  <a:lnTo>
                    <a:pt x="1607" y="757"/>
                  </a:lnTo>
                  <a:lnTo>
                    <a:pt x="1618" y="767"/>
                  </a:lnTo>
                  <a:lnTo>
                    <a:pt x="1618" y="757"/>
                  </a:lnTo>
                  <a:lnTo>
                    <a:pt x="1618" y="757"/>
                  </a:lnTo>
                  <a:lnTo>
                    <a:pt x="1618" y="746"/>
                  </a:lnTo>
                  <a:lnTo>
                    <a:pt x="1618" y="746"/>
                  </a:lnTo>
                  <a:lnTo>
                    <a:pt x="1633" y="746"/>
                  </a:lnTo>
                  <a:lnTo>
                    <a:pt x="1633" y="746"/>
                  </a:lnTo>
                  <a:lnTo>
                    <a:pt x="1644" y="746"/>
                  </a:lnTo>
                  <a:lnTo>
                    <a:pt x="1644" y="746"/>
                  </a:lnTo>
                  <a:lnTo>
                    <a:pt x="1655" y="732"/>
                  </a:lnTo>
                  <a:lnTo>
                    <a:pt x="1655" y="732"/>
                  </a:lnTo>
                  <a:lnTo>
                    <a:pt x="1670" y="722"/>
                  </a:lnTo>
                  <a:lnTo>
                    <a:pt x="1681" y="711"/>
                  </a:lnTo>
                  <a:lnTo>
                    <a:pt x="1681" y="711"/>
                  </a:lnTo>
                  <a:lnTo>
                    <a:pt x="1718" y="711"/>
                  </a:lnTo>
                  <a:lnTo>
                    <a:pt x="1718" y="711"/>
                  </a:lnTo>
                  <a:lnTo>
                    <a:pt x="1755" y="711"/>
                  </a:lnTo>
                  <a:lnTo>
                    <a:pt x="1755" y="711"/>
                  </a:lnTo>
                  <a:lnTo>
                    <a:pt x="1780" y="722"/>
                  </a:lnTo>
                  <a:lnTo>
                    <a:pt x="1806" y="732"/>
                  </a:lnTo>
                  <a:lnTo>
                    <a:pt x="1791" y="746"/>
                  </a:lnTo>
                  <a:lnTo>
                    <a:pt x="1791" y="746"/>
                  </a:lnTo>
                  <a:lnTo>
                    <a:pt x="1806" y="852"/>
                  </a:lnTo>
                  <a:lnTo>
                    <a:pt x="1806" y="852"/>
                  </a:lnTo>
                  <a:lnTo>
                    <a:pt x="1780" y="862"/>
                  </a:lnTo>
                  <a:lnTo>
                    <a:pt x="1780" y="862"/>
                  </a:lnTo>
                  <a:lnTo>
                    <a:pt x="1755" y="862"/>
                  </a:lnTo>
                  <a:lnTo>
                    <a:pt x="1743" y="862"/>
                  </a:lnTo>
                  <a:lnTo>
                    <a:pt x="1707" y="876"/>
                  </a:lnTo>
                  <a:lnTo>
                    <a:pt x="1707" y="876"/>
                  </a:lnTo>
                  <a:lnTo>
                    <a:pt x="1696" y="852"/>
                  </a:lnTo>
                  <a:lnTo>
                    <a:pt x="1681" y="852"/>
                  </a:lnTo>
                  <a:lnTo>
                    <a:pt x="1681" y="852"/>
                  </a:lnTo>
                  <a:lnTo>
                    <a:pt x="1681" y="817"/>
                  </a:lnTo>
                  <a:lnTo>
                    <a:pt x="1681" y="817"/>
                  </a:lnTo>
                  <a:lnTo>
                    <a:pt x="1670" y="827"/>
                  </a:lnTo>
                  <a:lnTo>
                    <a:pt x="1655" y="827"/>
                  </a:lnTo>
                  <a:lnTo>
                    <a:pt x="1655" y="827"/>
                  </a:lnTo>
                  <a:lnTo>
                    <a:pt x="1655" y="852"/>
                  </a:lnTo>
                  <a:lnTo>
                    <a:pt x="1655" y="852"/>
                  </a:lnTo>
                  <a:lnTo>
                    <a:pt x="1655" y="841"/>
                  </a:lnTo>
                  <a:lnTo>
                    <a:pt x="1655" y="852"/>
                  </a:lnTo>
                  <a:lnTo>
                    <a:pt x="1644" y="852"/>
                  </a:lnTo>
                  <a:lnTo>
                    <a:pt x="1644" y="852"/>
                  </a:lnTo>
                  <a:lnTo>
                    <a:pt x="1670" y="876"/>
                  </a:lnTo>
                  <a:lnTo>
                    <a:pt x="1670" y="876"/>
                  </a:lnTo>
                  <a:lnTo>
                    <a:pt x="1670" y="887"/>
                  </a:lnTo>
                  <a:lnTo>
                    <a:pt x="1670" y="898"/>
                  </a:lnTo>
                  <a:lnTo>
                    <a:pt x="1681" y="898"/>
                  </a:lnTo>
                  <a:lnTo>
                    <a:pt x="1681" y="898"/>
                  </a:lnTo>
                  <a:lnTo>
                    <a:pt x="1696" y="876"/>
                  </a:lnTo>
                  <a:lnTo>
                    <a:pt x="1696" y="876"/>
                  </a:lnTo>
                  <a:lnTo>
                    <a:pt x="1696" y="912"/>
                  </a:lnTo>
                  <a:lnTo>
                    <a:pt x="1696" y="912"/>
                  </a:lnTo>
                  <a:lnTo>
                    <a:pt x="1681" y="922"/>
                  </a:lnTo>
                  <a:lnTo>
                    <a:pt x="1681" y="933"/>
                  </a:lnTo>
                  <a:lnTo>
                    <a:pt x="1696" y="933"/>
                  </a:lnTo>
                  <a:lnTo>
                    <a:pt x="1681" y="957"/>
                  </a:lnTo>
                  <a:lnTo>
                    <a:pt x="1681" y="957"/>
                  </a:lnTo>
                  <a:lnTo>
                    <a:pt x="1655" y="982"/>
                  </a:lnTo>
                  <a:lnTo>
                    <a:pt x="1644" y="993"/>
                  </a:lnTo>
                  <a:lnTo>
                    <a:pt x="1633" y="1007"/>
                  </a:lnTo>
                  <a:lnTo>
                    <a:pt x="1633" y="1007"/>
                  </a:lnTo>
                  <a:lnTo>
                    <a:pt x="1633" y="1052"/>
                  </a:lnTo>
                  <a:lnTo>
                    <a:pt x="1644" y="1102"/>
                  </a:lnTo>
                  <a:lnTo>
                    <a:pt x="1644" y="1102"/>
                  </a:lnTo>
                  <a:lnTo>
                    <a:pt x="1633" y="1102"/>
                  </a:lnTo>
                  <a:lnTo>
                    <a:pt x="1607" y="1102"/>
                  </a:lnTo>
                  <a:lnTo>
                    <a:pt x="1607" y="1102"/>
                  </a:lnTo>
                  <a:lnTo>
                    <a:pt x="1596" y="1112"/>
                  </a:lnTo>
                  <a:lnTo>
                    <a:pt x="1571" y="1123"/>
                  </a:lnTo>
                  <a:lnTo>
                    <a:pt x="1571" y="1123"/>
                  </a:lnTo>
                  <a:lnTo>
                    <a:pt x="1560" y="1112"/>
                  </a:lnTo>
                  <a:lnTo>
                    <a:pt x="1534" y="1102"/>
                  </a:lnTo>
                  <a:lnTo>
                    <a:pt x="1519" y="1063"/>
                  </a:lnTo>
                  <a:lnTo>
                    <a:pt x="1519" y="1063"/>
                  </a:lnTo>
                  <a:lnTo>
                    <a:pt x="1508" y="1077"/>
                  </a:lnTo>
                  <a:lnTo>
                    <a:pt x="1508" y="1088"/>
                  </a:lnTo>
                  <a:lnTo>
                    <a:pt x="1497" y="1102"/>
                  </a:lnTo>
                  <a:lnTo>
                    <a:pt x="1482" y="1088"/>
                  </a:lnTo>
                  <a:lnTo>
                    <a:pt x="1482" y="1088"/>
                  </a:lnTo>
                  <a:lnTo>
                    <a:pt x="1482" y="1077"/>
                  </a:lnTo>
                  <a:lnTo>
                    <a:pt x="1471" y="1077"/>
                  </a:lnTo>
                  <a:lnTo>
                    <a:pt x="1460" y="1077"/>
                  </a:lnTo>
                  <a:lnTo>
                    <a:pt x="1446" y="1088"/>
                  </a:lnTo>
                  <a:lnTo>
                    <a:pt x="1446" y="1088"/>
                  </a:lnTo>
                  <a:lnTo>
                    <a:pt x="1423" y="1088"/>
                  </a:lnTo>
                  <a:lnTo>
                    <a:pt x="1409" y="1077"/>
                  </a:lnTo>
                  <a:lnTo>
                    <a:pt x="1372" y="1052"/>
                  </a:lnTo>
                  <a:lnTo>
                    <a:pt x="1372" y="1052"/>
                  </a:lnTo>
                  <a:lnTo>
                    <a:pt x="1346" y="1052"/>
                  </a:lnTo>
                  <a:lnTo>
                    <a:pt x="1324" y="1063"/>
                  </a:lnTo>
                  <a:lnTo>
                    <a:pt x="1262" y="1077"/>
                  </a:lnTo>
                  <a:lnTo>
                    <a:pt x="1262" y="1077"/>
                  </a:lnTo>
                  <a:lnTo>
                    <a:pt x="1236" y="1088"/>
                  </a:lnTo>
                  <a:lnTo>
                    <a:pt x="1210" y="1112"/>
                  </a:lnTo>
                  <a:lnTo>
                    <a:pt x="1210" y="1112"/>
                  </a:lnTo>
                  <a:lnTo>
                    <a:pt x="1188" y="1137"/>
                  </a:lnTo>
                  <a:lnTo>
                    <a:pt x="1162" y="1147"/>
                  </a:lnTo>
                  <a:lnTo>
                    <a:pt x="1162" y="1147"/>
                  </a:lnTo>
                  <a:lnTo>
                    <a:pt x="1151" y="1158"/>
                  </a:lnTo>
                  <a:lnTo>
                    <a:pt x="1137" y="1172"/>
                  </a:lnTo>
                  <a:lnTo>
                    <a:pt x="1137" y="1183"/>
                  </a:lnTo>
                  <a:lnTo>
                    <a:pt x="1137" y="1183"/>
                  </a:lnTo>
                  <a:lnTo>
                    <a:pt x="1137" y="1193"/>
                  </a:lnTo>
                  <a:lnTo>
                    <a:pt x="1114" y="1207"/>
                  </a:lnTo>
                  <a:lnTo>
                    <a:pt x="1114" y="1207"/>
                  </a:lnTo>
                  <a:lnTo>
                    <a:pt x="1089" y="1218"/>
                  </a:lnTo>
                  <a:lnTo>
                    <a:pt x="1063" y="1232"/>
                  </a:lnTo>
                  <a:lnTo>
                    <a:pt x="1063" y="1232"/>
                  </a:lnTo>
                  <a:lnTo>
                    <a:pt x="1026" y="1232"/>
                  </a:lnTo>
                  <a:lnTo>
                    <a:pt x="1026" y="1232"/>
                  </a:lnTo>
                  <a:lnTo>
                    <a:pt x="989" y="1232"/>
                  </a:lnTo>
                  <a:lnTo>
                    <a:pt x="964" y="1242"/>
                  </a:lnTo>
                  <a:lnTo>
                    <a:pt x="964" y="1242"/>
                  </a:lnTo>
                  <a:lnTo>
                    <a:pt x="942" y="1242"/>
                  </a:lnTo>
                  <a:lnTo>
                    <a:pt x="916" y="1242"/>
                  </a:lnTo>
                  <a:lnTo>
                    <a:pt x="916" y="1242"/>
                  </a:lnTo>
                  <a:lnTo>
                    <a:pt x="879" y="1242"/>
                  </a:lnTo>
                  <a:lnTo>
                    <a:pt x="879" y="1242"/>
                  </a:lnTo>
                  <a:lnTo>
                    <a:pt x="853" y="1242"/>
                  </a:lnTo>
                  <a:lnTo>
                    <a:pt x="817" y="1253"/>
                  </a:lnTo>
                  <a:lnTo>
                    <a:pt x="817" y="1253"/>
                  </a:lnTo>
                  <a:lnTo>
                    <a:pt x="791" y="1242"/>
                  </a:lnTo>
                  <a:lnTo>
                    <a:pt x="765" y="1242"/>
                  </a:lnTo>
                  <a:lnTo>
                    <a:pt x="765" y="1242"/>
                  </a:lnTo>
                  <a:lnTo>
                    <a:pt x="743" y="1232"/>
                  </a:lnTo>
                  <a:lnTo>
                    <a:pt x="717" y="1232"/>
                  </a:lnTo>
                  <a:lnTo>
                    <a:pt x="717" y="1232"/>
                  </a:lnTo>
                  <a:lnTo>
                    <a:pt x="692" y="1232"/>
                  </a:lnTo>
                  <a:lnTo>
                    <a:pt x="655" y="1232"/>
                  </a:lnTo>
                  <a:lnTo>
                    <a:pt x="655" y="1232"/>
                  </a:lnTo>
                  <a:lnTo>
                    <a:pt x="607" y="1232"/>
                  </a:lnTo>
                  <a:lnTo>
                    <a:pt x="607" y="1232"/>
                  </a:lnTo>
                  <a:lnTo>
                    <a:pt x="570" y="1242"/>
                  </a:lnTo>
                  <a:lnTo>
                    <a:pt x="544" y="1242"/>
                  </a:lnTo>
                  <a:lnTo>
                    <a:pt x="544" y="1232"/>
                  </a:lnTo>
                  <a:lnTo>
                    <a:pt x="544" y="1232"/>
                  </a:lnTo>
                  <a:lnTo>
                    <a:pt x="533" y="1207"/>
                  </a:lnTo>
                  <a:lnTo>
                    <a:pt x="544" y="1193"/>
                  </a:lnTo>
                  <a:lnTo>
                    <a:pt x="544" y="1193"/>
                  </a:lnTo>
                  <a:lnTo>
                    <a:pt x="570" y="1183"/>
                  </a:lnTo>
                  <a:lnTo>
                    <a:pt x="570" y="1183"/>
                  </a:lnTo>
                  <a:lnTo>
                    <a:pt x="555" y="1183"/>
                  </a:lnTo>
                  <a:lnTo>
                    <a:pt x="555" y="1183"/>
                  </a:lnTo>
                  <a:lnTo>
                    <a:pt x="519" y="1172"/>
                  </a:lnTo>
                  <a:lnTo>
                    <a:pt x="497" y="1147"/>
                  </a:lnTo>
                  <a:lnTo>
                    <a:pt x="497" y="1147"/>
                  </a:lnTo>
                  <a:lnTo>
                    <a:pt x="497" y="1147"/>
                  </a:lnTo>
                  <a:lnTo>
                    <a:pt x="497" y="1137"/>
                  </a:lnTo>
                  <a:lnTo>
                    <a:pt x="497" y="1123"/>
                  </a:lnTo>
                  <a:lnTo>
                    <a:pt x="482" y="1123"/>
                  </a:lnTo>
                  <a:lnTo>
                    <a:pt x="482" y="1123"/>
                  </a:lnTo>
                  <a:lnTo>
                    <a:pt x="471" y="1123"/>
                  </a:lnTo>
                  <a:lnTo>
                    <a:pt x="456" y="1112"/>
                  </a:lnTo>
                  <a:lnTo>
                    <a:pt x="456" y="1112"/>
                  </a:lnTo>
                  <a:lnTo>
                    <a:pt x="434" y="1112"/>
                  </a:lnTo>
                  <a:lnTo>
                    <a:pt x="434" y="1102"/>
                  </a:lnTo>
                  <a:lnTo>
                    <a:pt x="434" y="1088"/>
                  </a:lnTo>
                  <a:lnTo>
                    <a:pt x="434" y="1088"/>
                  </a:lnTo>
                  <a:lnTo>
                    <a:pt x="445" y="1088"/>
                  </a:lnTo>
                  <a:lnTo>
                    <a:pt x="445" y="1088"/>
                  </a:lnTo>
                  <a:lnTo>
                    <a:pt x="456" y="1088"/>
                  </a:lnTo>
                  <a:lnTo>
                    <a:pt x="456" y="1077"/>
                  </a:lnTo>
                  <a:lnTo>
                    <a:pt x="456" y="1077"/>
                  </a:lnTo>
                  <a:lnTo>
                    <a:pt x="456" y="1063"/>
                  </a:lnTo>
                  <a:lnTo>
                    <a:pt x="434" y="1052"/>
                  </a:lnTo>
                  <a:lnTo>
                    <a:pt x="434" y="1052"/>
                  </a:lnTo>
                  <a:lnTo>
                    <a:pt x="419" y="1028"/>
                  </a:lnTo>
                  <a:lnTo>
                    <a:pt x="408" y="1017"/>
                  </a:lnTo>
                  <a:lnTo>
                    <a:pt x="408" y="1017"/>
                  </a:lnTo>
                  <a:lnTo>
                    <a:pt x="383" y="1028"/>
                  </a:lnTo>
                  <a:lnTo>
                    <a:pt x="371" y="1052"/>
                  </a:lnTo>
                  <a:lnTo>
                    <a:pt x="371" y="1052"/>
                  </a:lnTo>
                  <a:lnTo>
                    <a:pt x="360" y="1063"/>
                  </a:lnTo>
                  <a:lnTo>
                    <a:pt x="360" y="1077"/>
                  </a:lnTo>
                  <a:lnTo>
                    <a:pt x="360" y="1088"/>
                  </a:lnTo>
                  <a:lnTo>
                    <a:pt x="360" y="1088"/>
                  </a:lnTo>
                  <a:lnTo>
                    <a:pt x="360" y="1102"/>
                  </a:lnTo>
                  <a:lnTo>
                    <a:pt x="346" y="1088"/>
                  </a:lnTo>
                  <a:lnTo>
                    <a:pt x="346" y="1063"/>
                  </a:lnTo>
                  <a:lnTo>
                    <a:pt x="346" y="1063"/>
                  </a:lnTo>
                  <a:lnTo>
                    <a:pt x="335" y="1052"/>
                  </a:lnTo>
                  <a:lnTo>
                    <a:pt x="335" y="1052"/>
                  </a:lnTo>
                  <a:lnTo>
                    <a:pt x="335" y="1052"/>
                  </a:lnTo>
                  <a:lnTo>
                    <a:pt x="320" y="1042"/>
                  </a:lnTo>
                  <a:lnTo>
                    <a:pt x="298" y="1028"/>
                  </a:lnTo>
                  <a:lnTo>
                    <a:pt x="298" y="1028"/>
                  </a:lnTo>
                  <a:lnTo>
                    <a:pt x="283" y="1017"/>
                  </a:lnTo>
                  <a:lnTo>
                    <a:pt x="272" y="1007"/>
                  </a:lnTo>
                  <a:lnTo>
                    <a:pt x="272" y="1007"/>
                  </a:lnTo>
                  <a:lnTo>
                    <a:pt x="261" y="1017"/>
                  </a:lnTo>
                  <a:lnTo>
                    <a:pt x="246" y="1007"/>
                  </a:lnTo>
                  <a:lnTo>
                    <a:pt x="246" y="1007"/>
                  </a:lnTo>
                  <a:lnTo>
                    <a:pt x="235" y="1007"/>
                  </a:lnTo>
                  <a:lnTo>
                    <a:pt x="235" y="982"/>
                  </a:lnTo>
                  <a:lnTo>
                    <a:pt x="235" y="982"/>
                  </a:lnTo>
                  <a:lnTo>
                    <a:pt x="246" y="982"/>
                  </a:lnTo>
                  <a:lnTo>
                    <a:pt x="261" y="971"/>
                  </a:lnTo>
                  <a:lnTo>
                    <a:pt x="272" y="957"/>
                  </a:lnTo>
                  <a:lnTo>
                    <a:pt x="272" y="957"/>
                  </a:lnTo>
                  <a:lnTo>
                    <a:pt x="246" y="957"/>
                  </a:lnTo>
                  <a:lnTo>
                    <a:pt x="235" y="957"/>
                  </a:lnTo>
                  <a:lnTo>
                    <a:pt x="235" y="957"/>
                  </a:lnTo>
                  <a:lnTo>
                    <a:pt x="246" y="947"/>
                  </a:lnTo>
                  <a:lnTo>
                    <a:pt x="261" y="933"/>
                  </a:lnTo>
                  <a:lnTo>
                    <a:pt x="261" y="933"/>
                  </a:lnTo>
                  <a:lnTo>
                    <a:pt x="235" y="912"/>
                  </a:lnTo>
                  <a:lnTo>
                    <a:pt x="235" y="912"/>
                  </a:lnTo>
                  <a:lnTo>
                    <a:pt x="235" y="898"/>
                  </a:lnTo>
                  <a:lnTo>
                    <a:pt x="224" y="887"/>
                  </a:lnTo>
                  <a:lnTo>
                    <a:pt x="224" y="887"/>
                  </a:lnTo>
                  <a:lnTo>
                    <a:pt x="224" y="887"/>
                  </a:lnTo>
                  <a:lnTo>
                    <a:pt x="199" y="876"/>
                  </a:lnTo>
                  <a:lnTo>
                    <a:pt x="188" y="862"/>
                  </a:lnTo>
                  <a:lnTo>
                    <a:pt x="188" y="862"/>
                  </a:lnTo>
                  <a:lnTo>
                    <a:pt x="147" y="827"/>
                  </a:lnTo>
                  <a:lnTo>
                    <a:pt x="147" y="827"/>
                  </a:lnTo>
                  <a:lnTo>
                    <a:pt x="136" y="806"/>
                  </a:lnTo>
                  <a:lnTo>
                    <a:pt x="136" y="806"/>
                  </a:lnTo>
                  <a:lnTo>
                    <a:pt x="110" y="792"/>
                  </a:lnTo>
                  <a:lnTo>
                    <a:pt x="110" y="781"/>
                  </a:lnTo>
                  <a:lnTo>
                    <a:pt x="99" y="757"/>
                  </a:lnTo>
                  <a:lnTo>
                    <a:pt x="99" y="757"/>
                  </a:lnTo>
                  <a:lnTo>
                    <a:pt x="99" y="722"/>
                  </a:lnTo>
                  <a:lnTo>
                    <a:pt x="99" y="711"/>
                  </a:lnTo>
                  <a:lnTo>
                    <a:pt x="99" y="711"/>
                  </a:lnTo>
                  <a:lnTo>
                    <a:pt x="88" y="711"/>
                  </a:lnTo>
                  <a:lnTo>
                    <a:pt x="88" y="722"/>
                  </a:lnTo>
                  <a:lnTo>
                    <a:pt x="88" y="722"/>
                  </a:lnTo>
                  <a:lnTo>
                    <a:pt x="74" y="722"/>
                  </a:lnTo>
                  <a:lnTo>
                    <a:pt x="63" y="711"/>
                  </a:lnTo>
                  <a:lnTo>
                    <a:pt x="63" y="686"/>
                  </a:lnTo>
                  <a:lnTo>
                    <a:pt x="63" y="686"/>
                  </a:lnTo>
                  <a:lnTo>
                    <a:pt x="37" y="676"/>
                  </a:lnTo>
                  <a:lnTo>
                    <a:pt x="26" y="662"/>
                  </a:lnTo>
                  <a:lnTo>
                    <a:pt x="26" y="662"/>
                  </a:lnTo>
                  <a:lnTo>
                    <a:pt x="0" y="616"/>
                  </a:lnTo>
                  <a:lnTo>
                    <a:pt x="26" y="616"/>
                  </a:lnTo>
                  <a:lnTo>
                    <a:pt x="26" y="616"/>
                  </a:lnTo>
                  <a:lnTo>
                    <a:pt x="51" y="616"/>
                  </a:lnTo>
                  <a:lnTo>
                    <a:pt x="63" y="602"/>
                  </a:lnTo>
                  <a:lnTo>
                    <a:pt x="63" y="602"/>
                  </a:lnTo>
                  <a:lnTo>
                    <a:pt x="88" y="602"/>
                  </a:lnTo>
                  <a:lnTo>
                    <a:pt x="110" y="591"/>
                  </a:lnTo>
                  <a:lnTo>
                    <a:pt x="125" y="567"/>
                  </a:lnTo>
                  <a:lnTo>
                    <a:pt x="125" y="567"/>
                  </a:lnTo>
                  <a:lnTo>
                    <a:pt x="125" y="556"/>
                  </a:lnTo>
                  <a:lnTo>
                    <a:pt x="136" y="556"/>
                  </a:lnTo>
                  <a:lnTo>
                    <a:pt x="147" y="556"/>
                  </a:lnTo>
                  <a:lnTo>
                    <a:pt x="162" y="546"/>
                  </a:lnTo>
                  <a:lnTo>
                    <a:pt x="162" y="546"/>
                  </a:lnTo>
                  <a:lnTo>
                    <a:pt x="173" y="521"/>
                  </a:lnTo>
                  <a:lnTo>
                    <a:pt x="173" y="521"/>
                  </a:lnTo>
                  <a:lnTo>
                    <a:pt x="188" y="521"/>
                  </a:lnTo>
                  <a:lnTo>
                    <a:pt x="199" y="510"/>
                  </a:lnTo>
                  <a:lnTo>
                    <a:pt x="199" y="510"/>
                  </a:lnTo>
                  <a:lnTo>
                    <a:pt x="188" y="496"/>
                  </a:lnTo>
                  <a:lnTo>
                    <a:pt x="173" y="486"/>
                  </a:lnTo>
                  <a:lnTo>
                    <a:pt x="173" y="486"/>
                  </a:lnTo>
                  <a:lnTo>
                    <a:pt x="188" y="461"/>
                  </a:lnTo>
                  <a:lnTo>
                    <a:pt x="188" y="461"/>
                  </a:lnTo>
                  <a:lnTo>
                    <a:pt x="188" y="451"/>
                  </a:lnTo>
                  <a:lnTo>
                    <a:pt x="210" y="436"/>
                  </a:lnTo>
                  <a:lnTo>
                    <a:pt x="210" y="436"/>
                  </a:lnTo>
                  <a:lnTo>
                    <a:pt x="224" y="426"/>
                  </a:lnTo>
                  <a:lnTo>
                    <a:pt x="224" y="426"/>
                  </a:lnTo>
                  <a:lnTo>
                    <a:pt x="224" y="415"/>
                  </a:lnTo>
                  <a:lnTo>
                    <a:pt x="224" y="415"/>
                  </a:lnTo>
                  <a:lnTo>
                    <a:pt x="235" y="391"/>
                  </a:lnTo>
                  <a:lnTo>
                    <a:pt x="261" y="380"/>
                  </a:lnTo>
                  <a:lnTo>
                    <a:pt x="261" y="380"/>
                  </a:lnTo>
                  <a:lnTo>
                    <a:pt x="272" y="341"/>
                  </a:lnTo>
                  <a:lnTo>
                    <a:pt x="283" y="320"/>
                  </a:lnTo>
                  <a:lnTo>
                    <a:pt x="283" y="320"/>
                  </a:lnTo>
                  <a:lnTo>
                    <a:pt x="298" y="306"/>
                  </a:lnTo>
                  <a:lnTo>
                    <a:pt x="298" y="306"/>
                  </a:lnTo>
                  <a:lnTo>
                    <a:pt x="324" y="308"/>
                  </a:lnTo>
                  <a:lnTo>
                    <a:pt x="309" y="306"/>
                  </a:lnTo>
                  <a:lnTo>
                    <a:pt x="312" y="299"/>
                  </a:lnTo>
                  <a:lnTo>
                    <a:pt x="311" y="287"/>
                  </a:lnTo>
                  <a:lnTo>
                    <a:pt x="369" y="245"/>
                  </a:lnTo>
                  <a:lnTo>
                    <a:pt x="397" y="211"/>
                  </a:lnTo>
                  <a:lnTo>
                    <a:pt x="419" y="201"/>
                  </a:lnTo>
                  <a:lnTo>
                    <a:pt x="445" y="201"/>
                  </a:lnTo>
                  <a:lnTo>
                    <a:pt x="445" y="201"/>
                  </a:lnTo>
                  <a:lnTo>
                    <a:pt x="456" y="190"/>
                  </a:lnTo>
                  <a:lnTo>
                    <a:pt x="456" y="190"/>
                  </a:lnTo>
                  <a:lnTo>
                    <a:pt x="456" y="176"/>
                  </a:lnTo>
                  <a:lnTo>
                    <a:pt x="471" y="165"/>
                  </a:lnTo>
                  <a:lnTo>
                    <a:pt x="471" y="165"/>
                  </a:lnTo>
                  <a:lnTo>
                    <a:pt x="482" y="155"/>
                  </a:lnTo>
                  <a:lnTo>
                    <a:pt x="497" y="141"/>
                  </a:lnTo>
                  <a:lnTo>
                    <a:pt x="497" y="141"/>
                  </a:lnTo>
                  <a:lnTo>
                    <a:pt x="519" y="141"/>
                  </a:lnTo>
                  <a:lnTo>
                    <a:pt x="533" y="141"/>
                  </a:lnTo>
                  <a:lnTo>
                    <a:pt x="544" y="141"/>
                  </a:lnTo>
                  <a:lnTo>
                    <a:pt x="544" y="141"/>
                  </a:lnTo>
                  <a:lnTo>
                    <a:pt x="544" y="130"/>
                  </a:lnTo>
                  <a:lnTo>
                    <a:pt x="555" y="120"/>
                  </a:lnTo>
                  <a:lnTo>
                    <a:pt x="555" y="120"/>
                  </a:lnTo>
                  <a:lnTo>
                    <a:pt x="570" y="106"/>
                  </a:lnTo>
                  <a:lnTo>
                    <a:pt x="570" y="120"/>
                  </a:lnTo>
                  <a:lnTo>
                    <a:pt x="570" y="130"/>
                  </a:lnTo>
                  <a:lnTo>
                    <a:pt x="570" y="130"/>
                  </a:lnTo>
                  <a:lnTo>
                    <a:pt x="581" y="141"/>
                  </a:lnTo>
                  <a:lnTo>
                    <a:pt x="592" y="141"/>
                  </a:lnTo>
                  <a:lnTo>
                    <a:pt x="644" y="155"/>
                  </a:lnTo>
                  <a:lnTo>
                    <a:pt x="644" y="155"/>
                  </a:lnTo>
                  <a:lnTo>
                    <a:pt x="644" y="155"/>
                  </a:lnTo>
                  <a:lnTo>
                    <a:pt x="644" y="141"/>
                  </a:lnTo>
                  <a:lnTo>
                    <a:pt x="655" y="141"/>
                  </a:lnTo>
                  <a:lnTo>
                    <a:pt x="669" y="141"/>
                  </a:lnTo>
                  <a:lnTo>
                    <a:pt x="669" y="141"/>
                  </a:lnTo>
                  <a:lnTo>
                    <a:pt x="692" y="155"/>
                  </a:lnTo>
                  <a:lnTo>
                    <a:pt x="692" y="155"/>
                  </a:lnTo>
                  <a:lnTo>
                    <a:pt x="717" y="155"/>
                  </a:lnTo>
                  <a:lnTo>
                    <a:pt x="743" y="141"/>
                  </a:lnTo>
                  <a:lnTo>
                    <a:pt x="743" y="141"/>
                  </a:lnTo>
                  <a:lnTo>
                    <a:pt x="765" y="155"/>
                  </a:lnTo>
                  <a:lnTo>
                    <a:pt x="791" y="155"/>
                  </a:lnTo>
                  <a:lnTo>
                    <a:pt x="791" y="155"/>
                  </a:lnTo>
                  <a:lnTo>
                    <a:pt x="817" y="141"/>
                  </a:lnTo>
                  <a:lnTo>
                    <a:pt x="853" y="141"/>
                  </a:lnTo>
                  <a:lnTo>
                    <a:pt x="853" y="141"/>
                  </a:lnTo>
                  <a:lnTo>
                    <a:pt x="853" y="141"/>
                  </a:lnTo>
                  <a:lnTo>
                    <a:pt x="853" y="141"/>
                  </a:lnTo>
                  <a:lnTo>
                    <a:pt x="864" y="155"/>
                  </a:lnTo>
                  <a:lnTo>
                    <a:pt x="864" y="155"/>
                  </a:lnTo>
                  <a:lnTo>
                    <a:pt x="864" y="155"/>
                  </a:lnTo>
                  <a:lnTo>
                    <a:pt x="879" y="155"/>
                  </a:lnTo>
                  <a:lnTo>
                    <a:pt x="890" y="165"/>
                  </a:lnTo>
                  <a:lnTo>
                    <a:pt x="890" y="176"/>
                  </a:lnTo>
                  <a:lnTo>
                    <a:pt x="890" y="176"/>
                  </a:lnTo>
                  <a:lnTo>
                    <a:pt x="916" y="165"/>
                  </a:lnTo>
                  <a:lnTo>
                    <a:pt x="916" y="165"/>
                  </a:lnTo>
                  <a:lnTo>
                    <a:pt x="927" y="176"/>
                  </a:lnTo>
                  <a:lnTo>
                    <a:pt x="927" y="176"/>
                  </a:lnTo>
                  <a:lnTo>
                    <a:pt x="942" y="176"/>
                  </a:lnTo>
                  <a:lnTo>
                    <a:pt x="942" y="176"/>
                  </a:lnTo>
                  <a:lnTo>
                    <a:pt x="978" y="165"/>
                  </a:lnTo>
                  <a:lnTo>
                    <a:pt x="978" y="165"/>
                  </a:lnTo>
                  <a:lnTo>
                    <a:pt x="978" y="155"/>
                  </a:lnTo>
                  <a:lnTo>
                    <a:pt x="989" y="141"/>
                  </a:lnTo>
                  <a:lnTo>
                    <a:pt x="1000" y="120"/>
                  </a:lnTo>
                  <a:lnTo>
                    <a:pt x="1000" y="120"/>
                  </a:lnTo>
                  <a:lnTo>
                    <a:pt x="1026" y="106"/>
                  </a:lnTo>
                  <a:lnTo>
                    <a:pt x="1052" y="95"/>
                  </a:lnTo>
                  <a:lnTo>
                    <a:pt x="1052" y="95"/>
                  </a:lnTo>
                  <a:lnTo>
                    <a:pt x="1089" y="84"/>
                  </a:lnTo>
                  <a:lnTo>
                    <a:pt x="1089" y="84"/>
                  </a:lnTo>
                  <a:lnTo>
                    <a:pt x="1100" y="70"/>
                  </a:lnTo>
                  <a:lnTo>
                    <a:pt x="1114" y="70"/>
                  </a:lnTo>
                  <a:lnTo>
                    <a:pt x="1126" y="60"/>
                  </a:lnTo>
                  <a:lnTo>
                    <a:pt x="1126" y="60"/>
                  </a:lnTo>
                  <a:lnTo>
                    <a:pt x="1126" y="25"/>
                  </a:lnTo>
                  <a:lnTo>
                    <a:pt x="1126" y="25"/>
                  </a:lnTo>
                  <a:lnTo>
                    <a:pt x="1151" y="11"/>
                  </a:lnTo>
                  <a:lnTo>
                    <a:pt x="1173" y="0"/>
                  </a:lnTo>
                  <a:lnTo>
                    <a:pt x="1173" y="0"/>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38" name="Freeform 73"/>
            <p:cNvSpPr>
              <a:spLocks noChangeAspect="1"/>
            </p:cNvSpPr>
            <p:nvPr/>
          </p:nvSpPr>
          <p:spPr bwMode="gray">
            <a:xfrm>
              <a:off x="427650" y="3474756"/>
              <a:ext cx="265254" cy="354939"/>
            </a:xfrm>
            <a:custGeom>
              <a:avLst/>
              <a:gdLst/>
              <a:ahLst/>
              <a:cxnLst>
                <a:cxn ang="0">
                  <a:pos x="33" y="229"/>
                </a:cxn>
                <a:cxn ang="0">
                  <a:pos x="43" y="219"/>
                </a:cxn>
                <a:cxn ang="0">
                  <a:pos x="47" y="232"/>
                </a:cxn>
                <a:cxn ang="0">
                  <a:pos x="40" y="236"/>
                </a:cxn>
                <a:cxn ang="0">
                  <a:pos x="33" y="232"/>
                </a:cxn>
                <a:cxn ang="0">
                  <a:pos x="27" y="242"/>
                </a:cxn>
                <a:cxn ang="0">
                  <a:pos x="43" y="249"/>
                </a:cxn>
                <a:cxn ang="0">
                  <a:pos x="33" y="276"/>
                </a:cxn>
                <a:cxn ang="0">
                  <a:pos x="37" y="283"/>
                </a:cxn>
                <a:cxn ang="0">
                  <a:pos x="33" y="293"/>
                </a:cxn>
                <a:cxn ang="0">
                  <a:pos x="27" y="309"/>
                </a:cxn>
                <a:cxn ang="0">
                  <a:pos x="13" y="326"/>
                </a:cxn>
                <a:cxn ang="0">
                  <a:pos x="0" y="350"/>
                </a:cxn>
                <a:cxn ang="0">
                  <a:pos x="53" y="370"/>
                </a:cxn>
                <a:cxn ang="0">
                  <a:pos x="90" y="350"/>
                </a:cxn>
                <a:cxn ang="0">
                  <a:pos x="97" y="336"/>
                </a:cxn>
                <a:cxn ang="0">
                  <a:pos x="117" y="313"/>
                </a:cxn>
                <a:cxn ang="0">
                  <a:pos x="141" y="303"/>
                </a:cxn>
                <a:cxn ang="0">
                  <a:pos x="131" y="299"/>
                </a:cxn>
                <a:cxn ang="0">
                  <a:pos x="124" y="279"/>
                </a:cxn>
                <a:cxn ang="0">
                  <a:pos x="131" y="266"/>
                </a:cxn>
                <a:cxn ang="0">
                  <a:pos x="144" y="256"/>
                </a:cxn>
                <a:cxn ang="0">
                  <a:pos x="161" y="246"/>
                </a:cxn>
                <a:cxn ang="0">
                  <a:pos x="154" y="236"/>
                </a:cxn>
                <a:cxn ang="0">
                  <a:pos x="151" y="229"/>
                </a:cxn>
                <a:cxn ang="0">
                  <a:pos x="148" y="215"/>
                </a:cxn>
                <a:cxn ang="0">
                  <a:pos x="141" y="199"/>
                </a:cxn>
                <a:cxn ang="0">
                  <a:pos x="144" y="199"/>
                </a:cxn>
                <a:cxn ang="0">
                  <a:pos x="168" y="205"/>
                </a:cxn>
                <a:cxn ang="0">
                  <a:pos x="191" y="178"/>
                </a:cxn>
                <a:cxn ang="0">
                  <a:pos x="191" y="141"/>
                </a:cxn>
                <a:cxn ang="0">
                  <a:pos x="215" y="135"/>
                </a:cxn>
                <a:cxn ang="0">
                  <a:pos x="238" y="115"/>
                </a:cxn>
                <a:cxn ang="0">
                  <a:pos x="262" y="94"/>
                </a:cxn>
                <a:cxn ang="0">
                  <a:pos x="248" y="64"/>
                </a:cxn>
                <a:cxn ang="0">
                  <a:pos x="235" y="44"/>
                </a:cxn>
                <a:cxn ang="0">
                  <a:pos x="215" y="37"/>
                </a:cxn>
                <a:cxn ang="0">
                  <a:pos x="205" y="41"/>
                </a:cxn>
                <a:cxn ang="0">
                  <a:pos x="188" y="34"/>
                </a:cxn>
                <a:cxn ang="0">
                  <a:pos x="178" y="31"/>
                </a:cxn>
                <a:cxn ang="0">
                  <a:pos x="171" y="24"/>
                </a:cxn>
                <a:cxn ang="0">
                  <a:pos x="161" y="20"/>
                </a:cxn>
                <a:cxn ang="0">
                  <a:pos x="158" y="14"/>
                </a:cxn>
                <a:cxn ang="0">
                  <a:pos x="161" y="4"/>
                </a:cxn>
                <a:cxn ang="0">
                  <a:pos x="141" y="0"/>
                </a:cxn>
                <a:cxn ang="0">
                  <a:pos x="124" y="7"/>
                </a:cxn>
                <a:cxn ang="0">
                  <a:pos x="121" y="31"/>
                </a:cxn>
                <a:cxn ang="0">
                  <a:pos x="114" y="57"/>
                </a:cxn>
                <a:cxn ang="0">
                  <a:pos x="111" y="74"/>
                </a:cxn>
                <a:cxn ang="0">
                  <a:pos x="101" y="115"/>
                </a:cxn>
                <a:cxn ang="0">
                  <a:pos x="87" y="135"/>
                </a:cxn>
                <a:cxn ang="0">
                  <a:pos x="67" y="158"/>
                </a:cxn>
                <a:cxn ang="0">
                  <a:pos x="60" y="168"/>
                </a:cxn>
                <a:cxn ang="0">
                  <a:pos x="53" y="175"/>
                </a:cxn>
                <a:cxn ang="0">
                  <a:pos x="37" y="185"/>
                </a:cxn>
                <a:cxn ang="0">
                  <a:pos x="20" y="205"/>
                </a:cxn>
                <a:cxn ang="0">
                  <a:pos x="27" y="232"/>
                </a:cxn>
              </a:cxnLst>
              <a:rect l="0" t="0" r="r" b="b"/>
              <a:pathLst>
                <a:path w="265" h="370">
                  <a:moveTo>
                    <a:pt x="27" y="232"/>
                  </a:moveTo>
                  <a:lnTo>
                    <a:pt x="27" y="232"/>
                  </a:lnTo>
                  <a:lnTo>
                    <a:pt x="33" y="229"/>
                  </a:lnTo>
                  <a:lnTo>
                    <a:pt x="33" y="229"/>
                  </a:lnTo>
                  <a:lnTo>
                    <a:pt x="37" y="225"/>
                  </a:lnTo>
                  <a:lnTo>
                    <a:pt x="37" y="225"/>
                  </a:lnTo>
                  <a:lnTo>
                    <a:pt x="43" y="219"/>
                  </a:lnTo>
                  <a:lnTo>
                    <a:pt x="43" y="219"/>
                  </a:lnTo>
                  <a:lnTo>
                    <a:pt x="50" y="225"/>
                  </a:lnTo>
                  <a:lnTo>
                    <a:pt x="50" y="229"/>
                  </a:lnTo>
                  <a:lnTo>
                    <a:pt x="47" y="232"/>
                  </a:lnTo>
                  <a:lnTo>
                    <a:pt x="47" y="232"/>
                  </a:lnTo>
                  <a:lnTo>
                    <a:pt x="40" y="232"/>
                  </a:lnTo>
                  <a:lnTo>
                    <a:pt x="40" y="232"/>
                  </a:lnTo>
                  <a:lnTo>
                    <a:pt x="40" y="232"/>
                  </a:lnTo>
                  <a:lnTo>
                    <a:pt x="40" y="236"/>
                  </a:lnTo>
                  <a:lnTo>
                    <a:pt x="37" y="236"/>
                  </a:lnTo>
                  <a:lnTo>
                    <a:pt x="37" y="236"/>
                  </a:lnTo>
                  <a:lnTo>
                    <a:pt x="33" y="236"/>
                  </a:lnTo>
                  <a:lnTo>
                    <a:pt x="33" y="232"/>
                  </a:lnTo>
                  <a:lnTo>
                    <a:pt x="33" y="232"/>
                  </a:lnTo>
                  <a:lnTo>
                    <a:pt x="27" y="236"/>
                  </a:lnTo>
                  <a:lnTo>
                    <a:pt x="27" y="236"/>
                  </a:lnTo>
                  <a:lnTo>
                    <a:pt x="27" y="242"/>
                  </a:lnTo>
                  <a:lnTo>
                    <a:pt x="27" y="249"/>
                  </a:lnTo>
                  <a:lnTo>
                    <a:pt x="27" y="249"/>
                  </a:lnTo>
                  <a:lnTo>
                    <a:pt x="43" y="249"/>
                  </a:lnTo>
                  <a:lnTo>
                    <a:pt x="43" y="249"/>
                  </a:lnTo>
                  <a:lnTo>
                    <a:pt x="43" y="262"/>
                  </a:lnTo>
                  <a:lnTo>
                    <a:pt x="40" y="272"/>
                  </a:lnTo>
                  <a:lnTo>
                    <a:pt x="40" y="272"/>
                  </a:lnTo>
                  <a:lnTo>
                    <a:pt x="33" y="276"/>
                  </a:lnTo>
                  <a:lnTo>
                    <a:pt x="33" y="276"/>
                  </a:lnTo>
                  <a:lnTo>
                    <a:pt x="37" y="279"/>
                  </a:lnTo>
                  <a:lnTo>
                    <a:pt x="37" y="283"/>
                  </a:lnTo>
                  <a:lnTo>
                    <a:pt x="37" y="283"/>
                  </a:lnTo>
                  <a:lnTo>
                    <a:pt x="30" y="286"/>
                  </a:lnTo>
                  <a:lnTo>
                    <a:pt x="30" y="286"/>
                  </a:lnTo>
                  <a:lnTo>
                    <a:pt x="33" y="289"/>
                  </a:lnTo>
                  <a:lnTo>
                    <a:pt x="33" y="293"/>
                  </a:lnTo>
                  <a:lnTo>
                    <a:pt x="33" y="293"/>
                  </a:lnTo>
                  <a:lnTo>
                    <a:pt x="27" y="299"/>
                  </a:lnTo>
                  <a:lnTo>
                    <a:pt x="27" y="299"/>
                  </a:lnTo>
                  <a:lnTo>
                    <a:pt x="27" y="309"/>
                  </a:lnTo>
                  <a:lnTo>
                    <a:pt x="27" y="313"/>
                  </a:lnTo>
                  <a:lnTo>
                    <a:pt x="23" y="320"/>
                  </a:lnTo>
                  <a:lnTo>
                    <a:pt x="23" y="320"/>
                  </a:lnTo>
                  <a:lnTo>
                    <a:pt x="13" y="326"/>
                  </a:lnTo>
                  <a:lnTo>
                    <a:pt x="0" y="336"/>
                  </a:lnTo>
                  <a:lnTo>
                    <a:pt x="0" y="336"/>
                  </a:lnTo>
                  <a:lnTo>
                    <a:pt x="0" y="350"/>
                  </a:lnTo>
                  <a:lnTo>
                    <a:pt x="0" y="350"/>
                  </a:lnTo>
                  <a:lnTo>
                    <a:pt x="17" y="350"/>
                  </a:lnTo>
                  <a:lnTo>
                    <a:pt x="30" y="353"/>
                  </a:lnTo>
                  <a:lnTo>
                    <a:pt x="40" y="360"/>
                  </a:lnTo>
                  <a:lnTo>
                    <a:pt x="53" y="370"/>
                  </a:lnTo>
                  <a:lnTo>
                    <a:pt x="53" y="370"/>
                  </a:lnTo>
                  <a:lnTo>
                    <a:pt x="67" y="367"/>
                  </a:lnTo>
                  <a:lnTo>
                    <a:pt x="87" y="367"/>
                  </a:lnTo>
                  <a:lnTo>
                    <a:pt x="90" y="350"/>
                  </a:lnTo>
                  <a:lnTo>
                    <a:pt x="90" y="350"/>
                  </a:lnTo>
                  <a:lnTo>
                    <a:pt x="90" y="346"/>
                  </a:lnTo>
                  <a:lnTo>
                    <a:pt x="97" y="336"/>
                  </a:lnTo>
                  <a:lnTo>
                    <a:pt x="97" y="336"/>
                  </a:lnTo>
                  <a:lnTo>
                    <a:pt x="104" y="330"/>
                  </a:lnTo>
                  <a:lnTo>
                    <a:pt x="107" y="323"/>
                  </a:lnTo>
                  <a:lnTo>
                    <a:pt x="114" y="320"/>
                  </a:lnTo>
                  <a:lnTo>
                    <a:pt x="117" y="313"/>
                  </a:lnTo>
                  <a:lnTo>
                    <a:pt x="124" y="309"/>
                  </a:lnTo>
                  <a:lnTo>
                    <a:pt x="134" y="309"/>
                  </a:lnTo>
                  <a:lnTo>
                    <a:pt x="134" y="309"/>
                  </a:lnTo>
                  <a:lnTo>
                    <a:pt x="141" y="303"/>
                  </a:lnTo>
                  <a:lnTo>
                    <a:pt x="141" y="299"/>
                  </a:lnTo>
                  <a:lnTo>
                    <a:pt x="138" y="299"/>
                  </a:lnTo>
                  <a:lnTo>
                    <a:pt x="138" y="299"/>
                  </a:lnTo>
                  <a:lnTo>
                    <a:pt x="131" y="299"/>
                  </a:lnTo>
                  <a:lnTo>
                    <a:pt x="127" y="296"/>
                  </a:lnTo>
                  <a:lnTo>
                    <a:pt x="127" y="289"/>
                  </a:lnTo>
                  <a:lnTo>
                    <a:pt x="127" y="289"/>
                  </a:lnTo>
                  <a:lnTo>
                    <a:pt x="124" y="279"/>
                  </a:lnTo>
                  <a:lnTo>
                    <a:pt x="127" y="272"/>
                  </a:lnTo>
                  <a:lnTo>
                    <a:pt x="127" y="272"/>
                  </a:lnTo>
                  <a:lnTo>
                    <a:pt x="131" y="266"/>
                  </a:lnTo>
                  <a:lnTo>
                    <a:pt x="131" y="266"/>
                  </a:lnTo>
                  <a:lnTo>
                    <a:pt x="134" y="262"/>
                  </a:lnTo>
                  <a:lnTo>
                    <a:pt x="138" y="262"/>
                  </a:lnTo>
                  <a:lnTo>
                    <a:pt x="138" y="262"/>
                  </a:lnTo>
                  <a:lnTo>
                    <a:pt x="144" y="256"/>
                  </a:lnTo>
                  <a:lnTo>
                    <a:pt x="151" y="256"/>
                  </a:lnTo>
                  <a:lnTo>
                    <a:pt x="151" y="256"/>
                  </a:lnTo>
                  <a:lnTo>
                    <a:pt x="154" y="252"/>
                  </a:lnTo>
                  <a:lnTo>
                    <a:pt x="161" y="246"/>
                  </a:lnTo>
                  <a:lnTo>
                    <a:pt x="161" y="242"/>
                  </a:lnTo>
                  <a:lnTo>
                    <a:pt x="161" y="242"/>
                  </a:lnTo>
                  <a:lnTo>
                    <a:pt x="158" y="236"/>
                  </a:lnTo>
                  <a:lnTo>
                    <a:pt x="154" y="236"/>
                  </a:lnTo>
                  <a:lnTo>
                    <a:pt x="148" y="236"/>
                  </a:lnTo>
                  <a:lnTo>
                    <a:pt x="151" y="232"/>
                  </a:lnTo>
                  <a:lnTo>
                    <a:pt x="151" y="232"/>
                  </a:lnTo>
                  <a:lnTo>
                    <a:pt x="151" y="229"/>
                  </a:lnTo>
                  <a:lnTo>
                    <a:pt x="151" y="225"/>
                  </a:lnTo>
                  <a:lnTo>
                    <a:pt x="148" y="222"/>
                  </a:lnTo>
                  <a:lnTo>
                    <a:pt x="148" y="215"/>
                  </a:lnTo>
                  <a:lnTo>
                    <a:pt x="148" y="215"/>
                  </a:lnTo>
                  <a:lnTo>
                    <a:pt x="148" y="209"/>
                  </a:lnTo>
                  <a:lnTo>
                    <a:pt x="144" y="202"/>
                  </a:lnTo>
                  <a:lnTo>
                    <a:pt x="144" y="202"/>
                  </a:lnTo>
                  <a:lnTo>
                    <a:pt x="141" y="199"/>
                  </a:lnTo>
                  <a:lnTo>
                    <a:pt x="138" y="199"/>
                  </a:lnTo>
                  <a:lnTo>
                    <a:pt x="141" y="195"/>
                  </a:lnTo>
                  <a:lnTo>
                    <a:pt x="141" y="195"/>
                  </a:lnTo>
                  <a:lnTo>
                    <a:pt x="144" y="199"/>
                  </a:lnTo>
                  <a:lnTo>
                    <a:pt x="154" y="199"/>
                  </a:lnTo>
                  <a:lnTo>
                    <a:pt x="158" y="202"/>
                  </a:lnTo>
                  <a:lnTo>
                    <a:pt x="161" y="205"/>
                  </a:lnTo>
                  <a:lnTo>
                    <a:pt x="168" y="205"/>
                  </a:lnTo>
                  <a:lnTo>
                    <a:pt x="178" y="205"/>
                  </a:lnTo>
                  <a:lnTo>
                    <a:pt x="185" y="202"/>
                  </a:lnTo>
                  <a:lnTo>
                    <a:pt x="188" y="188"/>
                  </a:lnTo>
                  <a:lnTo>
                    <a:pt x="191" y="178"/>
                  </a:lnTo>
                  <a:lnTo>
                    <a:pt x="195" y="172"/>
                  </a:lnTo>
                  <a:lnTo>
                    <a:pt x="191" y="162"/>
                  </a:lnTo>
                  <a:lnTo>
                    <a:pt x="191" y="152"/>
                  </a:lnTo>
                  <a:lnTo>
                    <a:pt x="191" y="141"/>
                  </a:lnTo>
                  <a:lnTo>
                    <a:pt x="198" y="145"/>
                  </a:lnTo>
                  <a:lnTo>
                    <a:pt x="205" y="148"/>
                  </a:lnTo>
                  <a:lnTo>
                    <a:pt x="211" y="141"/>
                  </a:lnTo>
                  <a:lnTo>
                    <a:pt x="215" y="135"/>
                  </a:lnTo>
                  <a:lnTo>
                    <a:pt x="218" y="135"/>
                  </a:lnTo>
                  <a:lnTo>
                    <a:pt x="222" y="131"/>
                  </a:lnTo>
                  <a:lnTo>
                    <a:pt x="228" y="128"/>
                  </a:lnTo>
                  <a:lnTo>
                    <a:pt x="238" y="115"/>
                  </a:lnTo>
                  <a:lnTo>
                    <a:pt x="252" y="104"/>
                  </a:lnTo>
                  <a:lnTo>
                    <a:pt x="262" y="104"/>
                  </a:lnTo>
                  <a:lnTo>
                    <a:pt x="265" y="101"/>
                  </a:lnTo>
                  <a:lnTo>
                    <a:pt x="262" y="94"/>
                  </a:lnTo>
                  <a:lnTo>
                    <a:pt x="255" y="84"/>
                  </a:lnTo>
                  <a:lnTo>
                    <a:pt x="245" y="81"/>
                  </a:lnTo>
                  <a:lnTo>
                    <a:pt x="248" y="71"/>
                  </a:lnTo>
                  <a:lnTo>
                    <a:pt x="248" y="64"/>
                  </a:lnTo>
                  <a:lnTo>
                    <a:pt x="252" y="57"/>
                  </a:lnTo>
                  <a:lnTo>
                    <a:pt x="248" y="54"/>
                  </a:lnTo>
                  <a:lnTo>
                    <a:pt x="238" y="47"/>
                  </a:lnTo>
                  <a:lnTo>
                    <a:pt x="235" y="44"/>
                  </a:lnTo>
                  <a:lnTo>
                    <a:pt x="225" y="41"/>
                  </a:lnTo>
                  <a:lnTo>
                    <a:pt x="225" y="41"/>
                  </a:lnTo>
                  <a:lnTo>
                    <a:pt x="222" y="37"/>
                  </a:lnTo>
                  <a:lnTo>
                    <a:pt x="215" y="37"/>
                  </a:lnTo>
                  <a:lnTo>
                    <a:pt x="211" y="37"/>
                  </a:lnTo>
                  <a:lnTo>
                    <a:pt x="208" y="41"/>
                  </a:lnTo>
                  <a:lnTo>
                    <a:pt x="208" y="41"/>
                  </a:lnTo>
                  <a:lnTo>
                    <a:pt x="205" y="41"/>
                  </a:lnTo>
                  <a:lnTo>
                    <a:pt x="198" y="41"/>
                  </a:lnTo>
                  <a:lnTo>
                    <a:pt x="198" y="41"/>
                  </a:lnTo>
                  <a:lnTo>
                    <a:pt x="188" y="37"/>
                  </a:lnTo>
                  <a:lnTo>
                    <a:pt x="188" y="34"/>
                  </a:lnTo>
                  <a:lnTo>
                    <a:pt x="185" y="31"/>
                  </a:lnTo>
                  <a:lnTo>
                    <a:pt x="185" y="31"/>
                  </a:lnTo>
                  <a:lnTo>
                    <a:pt x="181" y="31"/>
                  </a:lnTo>
                  <a:lnTo>
                    <a:pt x="178" y="31"/>
                  </a:lnTo>
                  <a:lnTo>
                    <a:pt x="178" y="31"/>
                  </a:lnTo>
                  <a:lnTo>
                    <a:pt x="174" y="27"/>
                  </a:lnTo>
                  <a:lnTo>
                    <a:pt x="174" y="24"/>
                  </a:lnTo>
                  <a:lnTo>
                    <a:pt x="171" y="24"/>
                  </a:lnTo>
                  <a:lnTo>
                    <a:pt x="171" y="24"/>
                  </a:lnTo>
                  <a:lnTo>
                    <a:pt x="168" y="24"/>
                  </a:lnTo>
                  <a:lnTo>
                    <a:pt x="168" y="24"/>
                  </a:lnTo>
                  <a:lnTo>
                    <a:pt x="161" y="20"/>
                  </a:lnTo>
                  <a:lnTo>
                    <a:pt x="158" y="20"/>
                  </a:lnTo>
                  <a:lnTo>
                    <a:pt x="154" y="17"/>
                  </a:lnTo>
                  <a:lnTo>
                    <a:pt x="154" y="17"/>
                  </a:lnTo>
                  <a:lnTo>
                    <a:pt x="158" y="14"/>
                  </a:lnTo>
                  <a:lnTo>
                    <a:pt x="158" y="10"/>
                  </a:lnTo>
                  <a:lnTo>
                    <a:pt x="161" y="7"/>
                  </a:lnTo>
                  <a:lnTo>
                    <a:pt x="161" y="7"/>
                  </a:lnTo>
                  <a:lnTo>
                    <a:pt x="161" y="4"/>
                  </a:lnTo>
                  <a:lnTo>
                    <a:pt x="158" y="0"/>
                  </a:lnTo>
                  <a:lnTo>
                    <a:pt x="158" y="0"/>
                  </a:lnTo>
                  <a:lnTo>
                    <a:pt x="148" y="0"/>
                  </a:lnTo>
                  <a:lnTo>
                    <a:pt x="141" y="0"/>
                  </a:lnTo>
                  <a:lnTo>
                    <a:pt x="134" y="4"/>
                  </a:lnTo>
                  <a:lnTo>
                    <a:pt x="134" y="4"/>
                  </a:lnTo>
                  <a:lnTo>
                    <a:pt x="127" y="7"/>
                  </a:lnTo>
                  <a:lnTo>
                    <a:pt x="124" y="7"/>
                  </a:lnTo>
                  <a:lnTo>
                    <a:pt x="124" y="7"/>
                  </a:lnTo>
                  <a:lnTo>
                    <a:pt x="124" y="20"/>
                  </a:lnTo>
                  <a:lnTo>
                    <a:pt x="121" y="31"/>
                  </a:lnTo>
                  <a:lnTo>
                    <a:pt x="121" y="31"/>
                  </a:lnTo>
                  <a:lnTo>
                    <a:pt x="117" y="41"/>
                  </a:lnTo>
                  <a:lnTo>
                    <a:pt x="114" y="51"/>
                  </a:lnTo>
                  <a:lnTo>
                    <a:pt x="114" y="51"/>
                  </a:lnTo>
                  <a:lnTo>
                    <a:pt x="114" y="57"/>
                  </a:lnTo>
                  <a:lnTo>
                    <a:pt x="117" y="67"/>
                  </a:lnTo>
                  <a:lnTo>
                    <a:pt x="117" y="67"/>
                  </a:lnTo>
                  <a:lnTo>
                    <a:pt x="111" y="74"/>
                  </a:lnTo>
                  <a:lnTo>
                    <a:pt x="111" y="74"/>
                  </a:lnTo>
                  <a:lnTo>
                    <a:pt x="107" y="98"/>
                  </a:lnTo>
                  <a:lnTo>
                    <a:pt x="104" y="104"/>
                  </a:lnTo>
                  <a:lnTo>
                    <a:pt x="101" y="115"/>
                  </a:lnTo>
                  <a:lnTo>
                    <a:pt x="101" y="115"/>
                  </a:lnTo>
                  <a:lnTo>
                    <a:pt x="94" y="121"/>
                  </a:lnTo>
                  <a:lnTo>
                    <a:pt x="87" y="131"/>
                  </a:lnTo>
                  <a:lnTo>
                    <a:pt x="87" y="131"/>
                  </a:lnTo>
                  <a:lnTo>
                    <a:pt x="87" y="135"/>
                  </a:lnTo>
                  <a:lnTo>
                    <a:pt x="84" y="141"/>
                  </a:lnTo>
                  <a:lnTo>
                    <a:pt x="70" y="158"/>
                  </a:lnTo>
                  <a:lnTo>
                    <a:pt x="67" y="158"/>
                  </a:lnTo>
                  <a:lnTo>
                    <a:pt x="67" y="158"/>
                  </a:lnTo>
                  <a:lnTo>
                    <a:pt x="67" y="162"/>
                  </a:lnTo>
                  <a:lnTo>
                    <a:pt x="67" y="165"/>
                  </a:lnTo>
                  <a:lnTo>
                    <a:pt x="67" y="165"/>
                  </a:lnTo>
                  <a:lnTo>
                    <a:pt x="60" y="168"/>
                  </a:lnTo>
                  <a:lnTo>
                    <a:pt x="57" y="168"/>
                  </a:lnTo>
                  <a:lnTo>
                    <a:pt x="57" y="168"/>
                  </a:lnTo>
                  <a:lnTo>
                    <a:pt x="53" y="175"/>
                  </a:lnTo>
                  <a:lnTo>
                    <a:pt x="53" y="175"/>
                  </a:lnTo>
                  <a:lnTo>
                    <a:pt x="47" y="175"/>
                  </a:lnTo>
                  <a:lnTo>
                    <a:pt x="40" y="178"/>
                  </a:lnTo>
                  <a:lnTo>
                    <a:pt x="40" y="178"/>
                  </a:lnTo>
                  <a:lnTo>
                    <a:pt x="37" y="185"/>
                  </a:lnTo>
                  <a:lnTo>
                    <a:pt x="37" y="192"/>
                  </a:lnTo>
                  <a:lnTo>
                    <a:pt x="37" y="192"/>
                  </a:lnTo>
                  <a:lnTo>
                    <a:pt x="23" y="205"/>
                  </a:lnTo>
                  <a:lnTo>
                    <a:pt x="20" y="205"/>
                  </a:lnTo>
                  <a:lnTo>
                    <a:pt x="20" y="205"/>
                  </a:lnTo>
                  <a:lnTo>
                    <a:pt x="17" y="215"/>
                  </a:lnTo>
                  <a:lnTo>
                    <a:pt x="20" y="222"/>
                  </a:lnTo>
                  <a:lnTo>
                    <a:pt x="27" y="232"/>
                  </a:lnTo>
                  <a:lnTo>
                    <a:pt x="27" y="232"/>
                  </a:lnTo>
                  <a:close/>
                </a:path>
              </a:pathLst>
            </a:custGeom>
            <a:solidFill>
              <a:schemeClr val="accent2"/>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39" name="Freeform 74"/>
            <p:cNvSpPr>
              <a:spLocks noChangeAspect="1"/>
            </p:cNvSpPr>
            <p:nvPr/>
          </p:nvSpPr>
          <p:spPr bwMode="gray">
            <a:xfrm>
              <a:off x="1839521" y="2849790"/>
              <a:ext cx="448451" cy="399989"/>
            </a:xfrm>
            <a:custGeom>
              <a:avLst/>
              <a:gdLst/>
              <a:ahLst/>
              <a:cxnLst>
                <a:cxn ang="0">
                  <a:pos x="225" y="44"/>
                </a:cxn>
                <a:cxn ang="0">
                  <a:pos x="235" y="24"/>
                </a:cxn>
                <a:cxn ang="0">
                  <a:pos x="195" y="7"/>
                </a:cxn>
                <a:cxn ang="0">
                  <a:pos x="208" y="14"/>
                </a:cxn>
                <a:cxn ang="0">
                  <a:pos x="202" y="4"/>
                </a:cxn>
                <a:cxn ang="0">
                  <a:pos x="118" y="17"/>
                </a:cxn>
                <a:cxn ang="0">
                  <a:pos x="84" y="41"/>
                </a:cxn>
                <a:cxn ang="0">
                  <a:pos x="27" y="54"/>
                </a:cxn>
                <a:cxn ang="0">
                  <a:pos x="10" y="71"/>
                </a:cxn>
                <a:cxn ang="0">
                  <a:pos x="13" y="81"/>
                </a:cxn>
                <a:cxn ang="0">
                  <a:pos x="17" y="115"/>
                </a:cxn>
                <a:cxn ang="0">
                  <a:pos x="10" y="131"/>
                </a:cxn>
                <a:cxn ang="0">
                  <a:pos x="3" y="145"/>
                </a:cxn>
                <a:cxn ang="0">
                  <a:pos x="23" y="165"/>
                </a:cxn>
                <a:cxn ang="0">
                  <a:pos x="20" y="178"/>
                </a:cxn>
                <a:cxn ang="0">
                  <a:pos x="27" y="202"/>
                </a:cxn>
                <a:cxn ang="0">
                  <a:pos x="23" y="219"/>
                </a:cxn>
                <a:cxn ang="0">
                  <a:pos x="23" y="236"/>
                </a:cxn>
                <a:cxn ang="0">
                  <a:pos x="37" y="259"/>
                </a:cxn>
                <a:cxn ang="0">
                  <a:pos x="30" y="279"/>
                </a:cxn>
                <a:cxn ang="0">
                  <a:pos x="37" y="286"/>
                </a:cxn>
                <a:cxn ang="0">
                  <a:pos x="47" y="286"/>
                </a:cxn>
                <a:cxn ang="0">
                  <a:pos x="50" y="296"/>
                </a:cxn>
                <a:cxn ang="0">
                  <a:pos x="64" y="303"/>
                </a:cxn>
                <a:cxn ang="0">
                  <a:pos x="81" y="309"/>
                </a:cxn>
                <a:cxn ang="0">
                  <a:pos x="87" y="309"/>
                </a:cxn>
                <a:cxn ang="0">
                  <a:pos x="104" y="313"/>
                </a:cxn>
                <a:cxn ang="0">
                  <a:pos x="101" y="326"/>
                </a:cxn>
                <a:cxn ang="0">
                  <a:pos x="107" y="343"/>
                </a:cxn>
                <a:cxn ang="0">
                  <a:pos x="121" y="350"/>
                </a:cxn>
                <a:cxn ang="0">
                  <a:pos x="131" y="340"/>
                </a:cxn>
                <a:cxn ang="0">
                  <a:pos x="128" y="330"/>
                </a:cxn>
                <a:cxn ang="0">
                  <a:pos x="144" y="336"/>
                </a:cxn>
                <a:cxn ang="0">
                  <a:pos x="151" y="343"/>
                </a:cxn>
                <a:cxn ang="0">
                  <a:pos x="171" y="353"/>
                </a:cxn>
                <a:cxn ang="0">
                  <a:pos x="195" y="360"/>
                </a:cxn>
                <a:cxn ang="0">
                  <a:pos x="208" y="387"/>
                </a:cxn>
                <a:cxn ang="0">
                  <a:pos x="232" y="373"/>
                </a:cxn>
                <a:cxn ang="0">
                  <a:pos x="242" y="390"/>
                </a:cxn>
                <a:cxn ang="0">
                  <a:pos x="249" y="407"/>
                </a:cxn>
                <a:cxn ang="0">
                  <a:pos x="265" y="407"/>
                </a:cxn>
                <a:cxn ang="0">
                  <a:pos x="286" y="394"/>
                </a:cxn>
                <a:cxn ang="0">
                  <a:pos x="312" y="397"/>
                </a:cxn>
                <a:cxn ang="0">
                  <a:pos x="343" y="404"/>
                </a:cxn>
                <a:cxn ang="0">
                  <a:pos x="376" y="414"/>
                </a:cxn>
                <a:cxn ang="0">
                  <a:pos x="403" y="417"/>
                </a:cxn>
                <a:cxn ang="0">
                  <a:pos x="390" y="394"/>
                </a:cxn>
                <a:cxn ang="0">
                  <a:pos x="403" y="360"/>
                </a:cxn>
                <a:cxn ang="0">
                  <a:pos x="437" y="313"/>
                </a:cxn>
                <a:cxn ang="0">
                  <a:pos x="443" y="289"/>
                </a:cxn>
                <a:cxn ang="0">
                  <a:pos x="437" y="276"/>
                </a:cxn>
                <a:cxn ang="0">
                  <a:pos x="427" y="242"/>
                </a:cxn>
                <a:cxn ang="0">
                  <a:pos x="420" y="212"/>
                </a:cxn>
                <a:cxn ang="0">
                  <a:pos x="410" y="185"/>
                </a:cxn>
                <a:cxn ang="0">
                  <a:pos x="413" y="155"/>
                </a:cxn>
                <a:cxn ang="0">
                  <a:pos x="423" y="125"/>
                </a:cxn>
                <a:cxn ang="0">
                  <a:pos x="417" y="78"/>
                </a:cxn>
                <a:cxn ang="0">
                  <a:pos x="410" y="51"/>
                </a:cxn>
                <a:cxn ang="0">
                  <a:pos x="396" y="27"/>
                </a:cxn>
                <a:cxn ang="0">
                  <a:pos x="366" y="27"/>
                </a:cxn>
                <a:cxn ang="0">
                  <a:pos x="252" y="37"/>
                </a:cxn>
              </a:cxnLst>
              <a:rect l="0" t="0" r="r" b="b"/>
              <a:pathLst>
                <a:path w="447" h="417">
                  <a:moveTo>
                    <a:pt x="242" y="31"/>
                  </a:moveTo>
                  <a:lnTo>
                    <a:pt x="242" y="31"/>
                  </a:lnTo>
                  <a:lnTo>
                    <a:pt x="235" y="37"/>
                  </a:lnTo>
                  <a:lnTo>
                    <a:pt x="228" y="44"/>
                  </a:lnTo>
                  <a:lnTo>
                    <a:pt x="228" y="44"/>
                  </a:lnTo>
                  <a:lnTo>
                    <a:pt x="225" y="44"/>
                  </a:lnTo>
                  <a:lnTo>
                    <a:pt x="225" y="44"/>
                  </a:lnTo>
                  <a:lnTo>
                    <a:pt x="222" y="41"/>
                  </a:lnTo>
                  <a:lnTo>
                    <a:pt x="222" y="41"/>
                  </a:lnTo>
                  <a:lnTo>
                    <a:pt x="238" y="27"/>
                  </a:lnTo>
                  <a:lnTo>
                    <a:pt x="242" y="27"/>
                  </a:lnTo>
                  <a:lnTo>
                    <a:pt x="242" y="27"/>
                  </a:lnTo>
                  <a:lnTo>
                    <a:pt x="235" y="24"/>
                  </a:lnTo>
                  <a:lnTo>
                    <a:pt x="235" y="24"/>
                  </a:lnTo>
                  <a:lnTo>
                    <a:pt x="235" y="24"/>
                  </a:lnTo>
                  <a:lnTo>
                    <a:pt x="218" y="31"/>
                  </a:lnTo>
                  <a:lnTo>
                    <a:pt x="205" y="31"/>
                  </a:lnTo>
                  <a:lnTo>
                    <a:pt x="198" y="24"/>
                  </a:lnTo>
                  <a:lnTo>
                    <a:pt x="188" y="7"/>
                  </a:lnTo>
                  <a:lnTo>
                    <a:pt x="188" y="7"/>
                  </a:lnTo>
                  <a:lnTo>
                    <a:pt x="195" y="7"/>
                  </a:lnTo>
                  <a:lnTo>
                    <a:pt x="195" y="7"/>
                  </a:lnTo>
                  <a:lnTo>
                    <a:pt x="202" y="10"/>
                  </a:lnTo>
                  <a:lnTo>
                    <a:pt x="205" y="17"/>
                  </a:lnTo>
                  <a:lnTo>
                    <a:pt x="205" y="17"/>
                  </a:lnTo>
                  <a:lnTo>
                    <a:pt x="205" y="17"/>
                  </a:lnTo>
                  <a:lnTo>
                    <a:pt x="208" y="17"/>
                  </a:lnTo>
                  <a:lnTo>
                    <a:pt x="208" y="14"/>
                  </a:lnTo>
                  <a:lnTo>
                    <a:pt x="208" y="14"/>
                  </a:lnTo>
                  <a:lnTo>
                    <a:pt x="205" y="14"/>
                  </a:lnTo>
                  <a:lnTo>
                    <a:pt x="202" y="10"/>
                  </a:lnTo>
                  <a:lnTo>
                    <a:pt x="202" y="10"/>
                  </a:lnTo>
                  <a:lnTo>
                    <a:pt x="202" y="7"/>
                  </a:lnTo>
                  <a:lnTo>
                    <a:pt x="202" y="4"/>
                  </a:lnTo>
                  <a:lnTo>
                    <a:pt x="202" y="4"/>
                  </a:lnTo>
                  <a:lnTo>
                    <a:pt x="195" y="0"/>
                  </a:lnTo>
                  <a:lnTo>
                    <a:pt x="185" y="0"/>
                  </a:lnTo>
                  <a:lnTo>
                    <a:pt x="165" y="0"/>
                  </a:lnTo>
                  <a:lnTo>
                    <a:pt x="144" y="4"/>
                  </a:lnTo>
                  <a:lnTo>
                    <a:pt x="131" y="10"/>
                  </a:lnTo>
                  <a:lnTo>
                    <a:pt x="131" y="10"/>
                  </a:lnTo>
                  <a:lnTo>
                    <a:pt x="118" y="17"/>
                  </a:lnTo>
                  <a:lnTo>
                    <a:pt x="118" y="17"/>
                  </a:lnTo>
                  <a:lnTo>
                    <a:pt x="114" y="20"/>
                  </a:lnTo>
                  <a:lnTo>
                    <a:pt x="107" y="20"/>
                  </a:lnTo>
                  <a:lnTo>
                    <a:pt x="107" y="20"/>
                  </a:lnTo>
                  <a:lnTo>
                    <a:pt x="97" y="31"/>
                  </a:lnTo>
                  <a:lnTo>
                    <a:pt x="91" y="37"/>
                  </a:lnTo>
                  <a:lnTo>
                    <a:pt x="84" y="41"/>
                  </a:lnTo>
                  <a:lnTo>
                    <a:pt x="84" y="41"/>
                  </a:lnTo>
                  <a:lnTo>
                    <a:pt x="70" y="44"/>
                  </a:lnTo>
                  <a:lnTo>
                    <a:pt x="57" y="47"/>
                  </a:lnTo>
                  <a:lnTo>
                    <a:pt x="57" y="47"/>
                  </a:lnTo>
                  <a:lnTo>
                    <a:pt x="30" y="54"/>
                  </a:lnTo>
                  <a:lnTo>
                    <a:pt x="30" y="54"/>
                  </a:lnTo>
                  <a:lnTo>
                    <a:pt x="27" y="54"/>
                  </a:lnTo>
                  <a:lnTo>
                    <a:pt x="27" y="54"/>
                  </a:lnTo>
                  <a:lnTo>
                    <a:pt x="20" y="57"/>
                  </a:lnTo>
                  <a:lnTo>
                    <a:pt x="13" y="61"/>
                  </a:lnTo>
                  <a:lnTo>
                    <a:pt x="13" y="61"/>
                  </a:lnTo>
                  <a:lnTo>
                    <a:pt x="10" y="61"/>
                  </a:lnTo>
                  <a:lnTo>
                    <a:pt x="10" y="61"/>
                  </a:lnTo>
                  <a:lnTo>
                    <a:pt x="10" y="71"/>
                  </a:lnTo>
                  <a:lnTo>
                    <a:pt x="13" y="71"/>
                  </a:lnTo>
                  <a:lnTo>
                    <a:pt x="17" y="71"/>
                  </a:lnTo>
                  <a:lnTo>
                    <a:pt x="20" y="71"/>
                  </a:lnTo>
                  <a:lnTo>
                    <a:pt x="23" y="78"/>
                  </a:lnTo>
                  <a:lnTo>
                    <a:pt x="20" y="84"/>
                  </a:lnTo>
                  <a:lnTo>
                    <a:pt x="13" y="81"/>
                  </a:lnTo>
                  <a:lnTo>
                    <a:pt x="13" y="81"/>
                  </a:lnTo>
                  <a:lnTo>
                    <a:pt x="13" y="84"/>
                  </a:lnTo>
                  <a:lnTo>
                    <a:pt x="13" y="84"/>
                  </a:lnTo>
                  <a:lnTo>
                    <a:pt x="13" y="98"/>
                  </a:lnTo>
                  <a:lnTo>
                    <a:pt x="13" y="98"/>
                  </a:lnTo>
                  <a:lnTo>
                    <a:pt x="17" y="104"/>
                  </a:lnTo>
                  <a:lnTo>
                    <a:pt x="17" y="104"/>
                  </a:lnTo>
                  <a:lnTo>
                    <a:pt x="17" y="115"/>
                  </a:lnTo>
                  <a:lnTo>
                    <a:pt x="17" y="115"/>
                  </a:lnTo>
                  <a:lnTo>
                    <a:pt x="17" y="118"/>
                  </a:lnTo>
                  <a:lnTo>
                    <a:pt x="17" y="118"/>
                  </a:lnTo>
                  <a:lnTo>
                    <a:pt x="13" y="125"/>
                  </a:lnTo>
                  <a:lnTo>
                    <a:pt x="13" y="125"/>
                  </a:lnTo>
                  <a:lnTo>
                    <a:pt x="10" y="131"/>
                  </a:lnTo>
                  <a:lnTo>
                    <a:pt x="10" y="131"/>
                  </a:lnTo>
                  <a:lnTo>
                    <a:pt x="3" y="131"/>
                  </a:lnTo>
                  <a:lnTo>
                    <a:pt x="3" y="135"/>
                  </a:lnTo>
                  <a:lnTo>
                    <a:pt x="3" y="135"/>
                  </a:lnTo>
                  <a:lnTo>
                    <a:pt x="0" y="138"/>
                  </a:lnTo>
                  <a:lnTo>
                    <a:pt x="3" y="141"/>
                  </a:lnTo>
                  <a:lnTo>
                    <a:pt x="3" y="141"/>
                  </a:lnTo>
                  <a:lnTo>
                    <a:pt x="3" y="145"/>
                  </a:lnTo>
                  <a:lnTo>
                    <a:pt x="3" y="145"/>
                  </a:lnTo>
                  <a:lnTo>
                    <a:pt x="10" y="152"/>
                  </a:lnTo>
                  <a:lnTo>
                    <a:pt x="10" y="152"/>
                  </a:lnTo>
                  <a:lnTo>
                    <a:pt x="13" y="155"/>
                  </a:lnTo>
                  <a:lnTo>
                    <a:pt x="20" y="155"/>
                  </a:lnTo>
                  <a:lnTo>
                    <a:pt x="20" y="155"/>
                  </a:lnTo>
                  <a:lnTo>
                    <a:pt x="23" y="165"/>
                  </a:lnTo>
                  <a:lnTo>
                    <a:pt x="23" y="165"/>
                  </a:lnTo>
                  <a:lnTo>
                    <a:pt x="23" y="168"/>
                  </a:lnTo>
                  <a:lnTo>
                    <a:pt x="23" y="168"/>
                  </a:lnTo>
                  <a:lnTo>
                    <a:pt x="20" y="172"/>
                  </a:lnTo>
                  <a:lnTo>
                    <a:pt x="20" y="172"/>
                  </a:lnTo>
                  <a:lnTo>
                    <a:pt x="20" y="178"/>
                  </a:lnTo>
                  <a:lnTo>
                    <a:pt x="20" y="178"/>
                  </a:lnTo>
                  <a:lnTo>
                    <a:pt x="23" y="185"/>
                  </a:lnTo>
                  <a:lnTo>
                    <a:pt x="23" y="185"/>
                  </a:lnTo>
                  <a:lnTo>
                    <a:pt x="27" y="192"/>
                  </a:lnTo>
                  <a:lnTo>
                    <a:pt x="27" y="192"/>
                  </a:lnTo>
                  <a:lnTo>
                    <a:pt x="27" y="199"/>
                  </a:lnTo>
                  <a:lnTo>
                    <a:pt x="27" y="199"/>
                  </a:lnTo>
                  <a:lnTo>
                    <a:pt x="27" y="202"/>
                  </a:lnTo>
                  <a:lnTo>
                    <a:pt x="27" y="202"/>
                  </a:lnTo>
                  <a:lnTo>
                    <a:pt x="27" y="209"/>
                  </a:lnTo>
                  <a:lnTo>
                    <a:pt x="27" y="209"/>
                  </a:lnTo>
                  <a:lnTo>
                    <a:pt x="23" y="212"/>
                  </a:lnTo>
                  <a:lnTo>
                    <a:pt x="20" y="215"/>
                  </a:lnTo>
                  <a:lnTo>
                    <a:pt x="20" y="215"/>
                  </a:lnTo>
                  <a:lnTo>
                    <a:pt x="23" y="219"/>
                  </a:lnTo>
                  <a:lnTo>
                    <a:pt x="23" y="219"/>
                  </a:lnTo>
                  <a:lnTo>
                    <a:pt x="23" y="222"/>
                  </a:lnTo>
                  <a:lnTo>
                    <a:pt x="23" y="222"/>
                  </a:lnTo>
                  <a:lnTo>
                    <a:pt x="27" y="232"/>
                  </a:lnTo>
                  <a:lnTo>
                    <a:pt x="27" y="232"/>
                  </a:lnTo>
                  <a:lnTo>
                    <a:pt x="23" y="236"/>
                  </a:lnTo>
                  <a:lnTo>
                    <a:pt x="23" y="236"/>
                  </a:lnTo>
                  <a:lnTo>
                    <a:pt x="23" y="239"/>
                  </a:lnTo>
                  <a:lnTo>
                    <a:pt x="27" y="239"/>
                  </a:lnTo>
                  <a:lnTo>
                    <a:pt x="27" y="239"/>
                  </a:lnTo>
                  <a:lnTo>
                    <a:pt x="33" y="246"/>
                  </a:lnTo>
                  <a:lnTo>
                    <a:pt x="33" y="246"/>
                  </a:lnTo>
                  <a:lnTo>
                    <a:pt x="37" y="259"/>
                  </a:lnTo>
                  <a:lnTo>
                    <a:pt x="37" y="259"/>
                  </a:lnTo>
                  <a:lnTo>
                    <a:pt x="37" y="262"/>
                  </a:lnTo>
                  <a:lnTo>
                    <a:pt x="37" y="269"/>
                  </a:lnTo>
                  <a:lnTo>
                    <a:pt x="37" y="269"/>
                  </a:lnTo>
                  <a:lnTo>
                    <a:pt x="33" y="276"/>
                  </a:lnTo>
                  <a:lnTo>
                    <a:pt x="33" y="276"/>
                  </a:lnTo>
                  <a:lnTo>
                    <a:pt x="30" y="279"/>
                  </a:lnTo>
                  <a:lnTo>
                    <a:pt x="30" y="279"/>
                  </a:lnTo>
                  <a:lnTo>
                    <a:pt x="27" y="289"/>
                  </a:lnTo>
                  <a:lnTo>
                    <a:pt x="27" y="289"/>
                  </a:lnTo>
                  <a:lnTo>
                    <a:pt x="30" y="289"/>
                  </a:lnTo>
                  <a:lnTo>
                    <a:pt x="30" y="289"/>
                  </a:lnTo>
                  <a:lnTo>
                    <a:pt x="33" y="289"/>
                  </a:lnTo>
                  <a:lnTo>
                    <a:pt x="33" y="289"/>
                  </a:lnTo>
                  <a:lnTo>
                    <a:pt x="37" y="286"/>
                  </a:lnTo>
                  <a:lnTo>
                    <a:pt x="40" y="283"/>
                  </a:lnTo>
                  <a:lnTo>
                    <a:pt x="40" y="283"/>
                  </a:lnTo>
                  <a:lnTo>
                    <a:pt x="44" y="279"/>
                  </a:lnTo>
                  <a:lnTo>
                    <a:pt x="44" y="279"/>
                  </a:lnTo>
                  <a:lnTo>
                    <a:pt x="47" y="283"/>
                  </a:lnTo>
                  <a:lnTo>
                    <a:pt x="47" y="283"/>
                  </a:lnTo>
                  <a:lnTo>
                    <a:pt x="47" y="286"/>
                  </a:lnTo>
                  <a:lnTo>
                    <a:pt x="47" y="286"/>
                  </a:lnTo>
                  <a:lnTo>
                    <a:pt x="47" y="289"/>
                  </a:lnTo>
                  <a:lnTo>
                    <a:pt x="47" y="289"/>
                  </a:lnTo>
                  <a:lnTo>
                    <a:pt x="47" y="293"/>
                  </a:lnTo>
                  <a:lnTo>
                    <a:pt x="50" y="293"/>
                  </a:lnTo>
                  <a:lnTo>
                    <a:pt x="50" y="293"/>
                  </a:lnTo>
                  <a:lnTo>
                    <a:pt x="50" y="296"/>
                  </a:lnTo>
                  <a:lnTo>
                    <a:pt x="50" y="299"/>
                  </a:lnTo>
                  <a:lnTo>
                    <a:pt x="50" y="299"/>
                  </a:lnTo>
                  <a:lnTo>
                    <a:pt x="50" y="299"/>
                  </a:lnTo>
                  <a:lnTo>
                    <a:pt x="54" y="296"/>
                  </a:lnTo>
                  <a:lnTo>
                    <a:pt x="54" y="296"/>
                  </a:lnTo>
                  <a:lnTo>
                    <a:pt x="64" y="303"/>
                  </a:lnTo>
                  <a:lnTo>
                    <a:pt x="64" y="303"/>
                  </a:lnTo>
                  <a:lnTo>
                    <a:pt x="77" y="306"/>
                  </a:lnTo>
                  <a:lnTo>
                    <a:pt x="77" y="306"/>
                  </a:lnTo>
                  <a:lnTo>
                    <a:pt x="77" y="306"/>
                  </a:lnTo>
                  <a:lnTo>
                    <a:pt x="81" y="306"/>
                  </a:lnTo>
                  <a:lnTo>
                    <a:pt x="81" y="306"/>
                  </a:lnTo>
                  <a:lnTo>
                    <a:pt x="81" y="309"/>
                  </a:lnTo>
                  <a:lnTo>
                    <a:pt x="81" y="309"/>
                  </a:lnTo>
                  <a:lnTo>
                    <a:pt x="84" y="309"/>
                  </a:lnTo>
                  <a:lnTo>
                    <a:pt x="87" y="306"/>
                  </a:lnTo>
                  <a:lnTo>
                    <a:pt x="87" y="306"/>
                  </a:lnTo>
                  <a:lnTo>
                    <a:pt x="87" y="309"/>
                  </a:lnTo>
                  <a:lnTo>
                    <a:pt x="87" y="313"/>
                  </a:lnTo>
                  <a:lnTo>
                    <a:pt x="87" y="313"/>
                  </a:lnTo>
                  <a:lnTo>
                    <a:pt x="87" y="309"/>
                  </a:lnTo>
                  <a:lnTo>
                    <a:pt x="91" y="309"/>
                  </a:lnTo>
                  <a:lnTo>
                    <a:pt x="91" y="309"/>
                  </a:lnTo>
                  <a:lnTo>
                    <a:pt x="94" y="306"/>
                  </a:lnTo>
                  <a:lnTo>
                    <a:pt x="101" y="309"/>
                  </a:lnTo>
                  <a:lnTo>
                    <a:pt x="101" y="309"/>
                  </a:lnTo>
                  <a:lnTo>
                    <a:pt x="104" y="313"/>
                  </a:lnTo>
                  <a:lnTo>
                    <a:pt x="104" y="313"/>
                  </a:lnTo>
                  <a:lnTo>
                    <a:pt x="104" y="316"/>
                  </a:lnTo>
                  <a:lnTo>
                    <a:pt x="104" y="316"/>
                  </a:lnTo>
                  <a:lnTo>
                    <a:pt x="104" y="320"/>
                  </a:lnTo>
                  <a:lnTo>
                    <a:pt x="104" y="320"/>
                  </a:lnTo>
                  <a:lnTo>
                    <a:pt x="101" y="323"/>
                  </a:lnTo>
                  <a:lnTo>
                    <a:pt x="101" y="323"/>
                  </a:lnTo>
                  <a:lnTo>
                    <a:pt x="101" y="326"/>
                  </a:lnTo>
                  <a:lnTo>
                    <a:pt x="101" y="330"/>
                  </a:lnTo>
                  <a:lnTo>
                    <a:pt x="101" y="330"/>
                  </a:lnTo>
                  <a:lnTo>
                    <a:pt x="101" y="333"/>
                  </a:lnTo>
                  <a:lnTo>
                    <a:pt x="101" y="333"/>
                  </a:lnTo>
                  <a:lnTo>
                    <a:pt x="104" y="336"/>
                  </a:lnTo>
                  <a:lnTo>
                    <a:pt x="104" y="336"/>
                  </a:lnTo>
                  <a:lnTo>
                    <a:pt x="107" y="343"/>
                  </a:lnTo>
                  <a:lnTo>
                    <a:pt x="111" y="346"/>
                  </a:lnTo>
                  <a:lnTo>
                    <a:pt x="111" y="346"/>
                  </a:lnTo>
                  <a:lnTo>
                    <a:pt x="114" y="346"/>
                  </a:lnTo>
                  <a:lnTo>
                    <a:pt x="114" y="346"/>
                  </a:lnTo>
                  <a:lnTo>
                    <a:pt x="118" y="353"/>
                  </a:lnTo>
                  <a:lnTo>
                    <a:pt x="118" y="353"/>
                  </a:lnTo>
                  <a:lnTo>
                    <a:pt x="121" y="350"/>
                  </a:lnTo>
                  <a:lnTo>
                    <a:pt x="121" y="350"/>
                  </a:lnTo>
                  <a:lnTo>
                    <a:pt x="124" y="346"/>
                  </a:lnTo>
                  <a:lnTo>
                    <a:pt x="124" y="343"/>
                  </a:lnTo>
                  <a:lnTo>
                    <a:pt x="124" y="343"/>
                  </a:lnTo>
                  <a:lnTo>
                    <a:pt x="131" y="343"/>
                  </a:lnTo>
                  <a:lnTo>
                    <a:pt x="131" y="343"/>
                  </a:lnTo>
                  <a:lnTo>
                    <a:pt x="131" y="340"/>
                  </a:lnTo>
                  <a:lnTo>
                    <a:pt x="131" y="340"/>
                  </a:lnTo>
                  <a:lnTo>
                    <a:pt x="131" y="336"/>
                  </a:lnTo>
                  <a:lnTo>
                    <a:pt x="131" y="336"/>
                  </a:lnTo>
                  <a:lnTo>
                    <a:pt x="128" y="333"/>
                  </a:lnTo>
                  <a:lnTo>
                    <a:pt x="128" y="333"/>
                  </a:lnTo>
                  <a:lnTo>
                    <a:pt x="128" y="330"/>
                  </a:lnTo>
                  <a:lnTo>
                    <a:pt x="128" y="330"/>
                  </a:lnTo>
                  <a:lnTo>
                    <a:pt x="131" y="326"/>
                  </a:lnTo>
                  <a:lnTo>
                    <a:pt x="134" y="330"/>
                  </a:lnTo>
                  <a:lnTo>
                    <a:pt x="134" y="330"/>
                  </a:lnTo>
                  <a:lnTo>
                    <a:pt x="141" y="333"/>
                  </a:lnTo>
                  <a:lnTo>
                    <a:pt x="141" y="333"/>
                  </a:lnTo>
                  <a:lnTo>
                    <a:pt x="144" y="336"/>
                  </a:lnTo>
                  <a:lnTo>
                    <a:pt x="144" y="336"/>
                  </a:lnTo>
                  <a:lnTo>
                    <a:pt x="151" y="336"/>
                  </a:lnTo>
                  <a:lnTo>
                    <a:pt x="151" y="336"/>
                  </a:lnTo>
                  <a:lnTo>
                    <a:pt x="154" y="336"/>
                  </a:lnTo>
                  <a:lnTo>
                    <a:pt x="158" y="340"/>
                  </a:lnTo>
                  <a:lnTo>
                    <a:pt x="158" y="340"/>
                  </a:lnTo>
                  <a:lnTo>
                    <a:pt x="154" y="343"/>
                  </a:lnTo>
                  <a:lnTo>
                    <a:pt x="151" y="343"/>
                  </a:lnTo>
                  <a:lnTo>
                    <a:pt x="151" y="346"/>
                  </a:lnTo>
                  <a:lnTo>
                    <a:pt x="151" y="346"/>
                  </a:lnTo>
                  <a:lnTo>
                    <a:pt x="161" y="357"/>
                  </a:lnTo>
                  <a:lnTo>
                    <a:pt x="161" y="357"/>
                  </a:lnTo>
                  <a:lnTo>
                    <a:pt x="165" y="357"/>
                  </a:lnTo>
                  <a:lnTo>
                    <a:pt x="171" y="353"/>
                  </a:lnTo>
                  <a:lnTo>
                    <a:pt x="171" y="353"/>
                  </a:lnTo>
                  <a:lnTo>
                    <a:pt x="175" y="357"/>
                  </a:lnTo>
                  <a:lnTo>
                    <a:pt x="178" y="357"/>
                  </a:lnTo>
                  <a:lnTo>
                    <a:pt x="181" y="360"/>
                  </a:lnTo>
                  <a:lnTo>
                    <a:pt x="181" y="360"/>
                  </a:lnTo>
                  <a:lnTo>
                    <a:pt x="188" y="360"/>
                  </a:lnTo>
                  <a:lnTo>
                    <a:pt x="195" y="360"/>
                  </a:lnTo>
                  <a:lnTo>
                    <a:pt x="195" y="360"/>
                  </a:lnTo>
                  <a:lnTo>
                    <a:pt x="195" y="363"/>
                  </a:lnTo>
                  <a:lnTo>
                    <a:pt x="198" y="370"/>
                  </a:lnTo>
                  <a:lnTo>
                    <a:pt x="198" y="370"/>
                  </a:lnTo>
                  <a:lnTo>
                    <a:pt x="202" y="373"/>
                  </a:lnTo>
                  <a:lnTo>
                    <a:pt x="205" y="380"/>
                  </a:lnTo>
                  <a:lnTo>
                    <a:pt x="205" y="383"/>
                  </a:lnTo>
                  <a:lnTo>
                    <a:pt x="208" y="387"/>
                  </a:lnTo>
                  <a:lnTo>
                    <a:pt x="208" y="387"/>
                  </a:lnTo>
                  <a:lnTo>
                    <a:pt x="215" y="387"/>
                  </a:lnTo>
                  <a:lnTo>
                    <a:pt x="218" y="387"/>
                  </a:lnTo>
                  <a:lnTo>
                    <a:pt x="225" y="380"/>
                  </a:lnTo>
                  <a:lnTo>
                    <a:pt x="228" y="373"/>
                  </a:lnTo>
                  <a:lnTo>
                    <a:pt x="228" y="373"/>
                  </a:lnTo>
                  <a:lnTo>
                    <a:pt x="232" y="373"/>
                  </a:lnTo>
                  <a:lnTo>
                    <a:pt x="232" y="373"/>
                  </a:lnTo>
                  <a:lnTo>
                    <a:pt x="235" y="380"/>
                  </a:lnTo>
                  <a:lnTo>
                    <a:pt x="235" y="383"/>
                  </a:lnTo>
                  <a:lnTo>
                    <a:pt x="238" y="387"/>
                  </a:lnTo>
                  <a:lnTo>
                    <a:pt x="238" y="387"/>
                  </a:lnTo>
                  <a:lnTo>
                    <a:pt x="242" y="390"/>
                  </a:lnTo>
                  <a:lnTo>
                    <a:pt x="242" y="390"/>
                  </a:lnTo>
                  <a:lnTo>
                    <a:pt x="242" y="390"/>
                  </a:lnTo>
                  <a:lnTo>
                    <a:pt x="245" y="387"/>
                  </a:lnTo>
                  <a:lnTo>
                    <a:pt x="245" y="390"/>
                  </a:lnTo>
                  <a:lnTo>
                    <a:pt x="249" y="397"/>
                  </a:lnTo>
                  <a:lnTo>
                    <a:pt x="249" y="397"/>
                  </a:lnTo>
                  <a:lnTo>
                    <a:pt x="249" y="404"/>
                  </a:lnTo>
                  <a:lnTo>
                    <a:pt x="249" y="407"/>
                  </a:lnTo>
                  <a:lnTo>
                    <a:pt x="252" y="404"/>
                  </a:lnTo>
                  <a:lnTo>
                    <a:pt x="252" y="404"/>
                  </a:lnTo>
                  <a:lnTo>
                    <a:pt x="255" y="400"/>
                  </a:lnTo>
                  <a:lnTo>
                    <a:pt x="255" y="400"/>
                  </a:lnTo>
                  <a:lnTo>
                    <a:pt x="262" y="404"/>
                  </a:lnTo>
                  <a:lnTo>
                    <a:pt x="265" y="407"/>
                  </a:lnTo>
                  <a:lnTo>
                    <a:pt x="265" y="407"/>
                  </a:lnTo>
                  <a:lnTo>
                    <a:pt x="265" y="407"/>
                  </a:lnTo>
                  <a:lnTo>
                    <a:pt x="269" y="404"/>
                  </a:lnTo>
                  <a:lnTo>
                    <a:pt x="269" y="404"/>
                  </a:lnTo>
                  <a:lnTo>
                    <a:pt x="272" y="397"/>
                  </a:lnTo>
                  <a:lnTo>
                    <a:pt x="272" y="397"/>
                  </a:lnTo>
                  <a:lnTo>
                    <a:pt x="279" y="394"/>
                  </a:lnTo>
                  <a:lnTo>
                    <a:pt x="286" y="394"/>
                  </a:lnTo>
                  <a:lnTo>
                    <a:pt x="296" y="394"/>
                  </a:lnTo>
                  <a:lnTo>
                    <a:pt x="296" y="394"/>
                  </a:lnTo>
                  <a:lnTo>
                    <a:pt x="299" y="397"/>
                  </a:lnTo>
                  <a:lnTo>
                    <a:pt x="302" y="400"/>
                  </a:lnTo>
                  <a:lnTo>
                    <a:pt x="306" y="400"/>
                  </a:lnTo>
                  <a:lnTo>
                    <a:pt x="306" y="400"/>
                  </a:lnTo>
                  <a:lnTo>
                    <a:pt x="312" y="397"/>
                  </a:lnTo>
                  <a:lnTo>
                    <a:pt x="316" y="394"/>
                  </a:lnTo>
                  <a:lnTo>
                    <a:pt x="316" y="394"/>
                  </a:lnTo>
                  <a:lnTo>
                    <a:pt x="323" y="394"/>
                  </a:lnTo>
                  <a:lnTo>
                    <a:pt x="329" y="397"/>
                  </a:lnTo>
                  <a:lnTo>
                    <a:pt x="329" y="397"/>
                  </a:lnTo>
                  <a:lnTo>
                    <a:pt x="336" y="397"/>
                  </a:lnTo>
                  <a:lnTo>
                    <a:pt x="343" y="404"/>
                  </a:lnTo>
                  <a:lnTo>
                    <a:pt x="343" y="404"/>
                  </a:lnTo>
                  <a:lnTo>
                    <a:pt x="349" y="407"/>
                  </a:lnTo>
                  <a:lnTo>
                    <a:pt x="356" y="407"/>
                  </a:lnTo>
                  <a:lnTo>
                    <a:pt x="356" y="407"/>
                  </a:lnTo>
                  <a:lnTo>
                    <a:pt x="363" y="414"/>
                  </a:lnTo>
                  <a:lnTo>
                    <a:pt x="376" y="414"/>
                  </a:lnTo>
                  <a:lnTo>
                    <a:pt x="376" y="414"/>
                  </a:lnTo>
                  <a:lnTo>
                    <a:pt x="380" y="414"/>
                  </a:lnTo>
                  <a:lnTo>
                    <a:pt x="386" y="417"/>
                  </a:lnTo>
                  <a:lnTo>
                    <a:pt x="386" y="417"/>
                  </a:lnTo>
                  <a:lnTo>
                    <a:pt x="393" y="417"/>
                  </a:lnTo>
                  <a:lnTo>
                    <a:pt x="400" y="417"/>
                  </a:lnTo>
                  <a:lnTo>
                    <a:pt x="400" y="417"/>
                  </a:lnTo>
                  <a:lnTo>
                    <a:pt x="403" y="417"/>
                  </a:lnTo>
                  <a:lnTo>
                    <a:pt x="403" y="414"/>
                  </a:lnTo>
                  <a:lnTo>
                    <a:pt x="396" y="407"/>
                  </a:lnTo>
                  <a:lnTo>
                    <a:pt x="396" y="407"/>
                  </a:lnTo>
                  <a:lnTo>
                    <a:pt x="393" y="400"/>
                  </a:lnTo>
                  <a:lnTo>
                    <a:pt x="390" y="397"/>
                  </a:lnTo>
                  <a:lnTo>
                    <a:pt x="390" y="394"/>
                  </a:lnTo>
                  <a:lnTo>
                    <a:pt x="390" y="394"/>
                  </a:lnTo>
                  <a:lnTo>
                    <a:pt x="393" y="390"/>
                  </a:lnTo>
                  <a:lnTo>
                    <a:pt x="393" y="383"/>
                  </a:lnTo>
                  <a:lnTo>
                    <a:pt x="393" y="383"/>
                  </a:lnTo>
                  <a:lnTo>
                    <a:pt x="390" y="373"/>
                  </a:lnTo>
                  <a:lnTo>
                    <a:pt x="390" y="373"/>
                  </a:lnTo>
                  <a:lnTo>
                    <a:pt x="403" y="360"/>
                  </a:lnTo>
                  <a:lnTo>
                    <a:pt x="403" y="360"/>
                  </a:lnTo>
                  <a:lnTo>
                    <a:pt x="417" y="343"/>
                  </a:lnTo>
                  <a:lnTo>
                    <a:pt x="427" y="333"/>
                  </a:lnTo>
                  <a:lnTo>
                    <a:pt x="427" y="333"/>
                  </a:lnTo>
                  <a:lnTo>
                    <a:pt x="433" y="323"/>
                  </a:lnTo>
                  <a:lnTo>
                    <a:pt x="433" y="316"/>
                  </a:lnTo>
                  <a:lnTo>
                    <a:pt x="433" y="316"/>
                  </a:lnTo>
                  <a:lnTo>
                    <a:pt x="437" y="313"/>
                  </a:lnTo>
                  <a:lnTo>
                    <a:pt x="440" y="306"/>
                  </a:lnTo>
                  <a:lnTo>
                    <a:pt x="440" y="306"/>
                  </a:lnTo>
                  <a:lnTo>
                    <a:pt x="443" y="306"/>
                  </a:lnTo>
                  <a:lnTo>
                    <a:pt x="447" y="303"/>
                  </a:lnTo>
                  <a:lnTo>
                    <a:pt x="447" y="303"/>
                  </a:lnTo>
                  <a:lnTo>
                    <a:pt x="447" y="296"/>
                  </a:lnTo>
                  <a:lnTo>
                    <a:pt x="443" y="289"/>
                  </a:lnTo>
                  <a:lnTo>
                    <a:pt x="440" y="286"/>
                  </a:lnTo>
                  <a:lnTo>
                    <a:pt x="440" y="286"/>
                  </a:lnTo>
                  <a:lnTo>
                    <a:pt x="440" y="283"/>
                  </a:lnTo>
                  <a:lnTo>
                    <a:pt x="443" y="279"/>
                  </a:lnTo>
                  <a:lnTo>
                    <a:pt x="443" y="276"/>
                  </a:lnTo>
                  <a:lnTo>
                    <a:pt x="437" y="276"/>
                  </a:lnTo>
                  <a:lnTo>
                    <a:pt x="437" y="276"/>
                  </a:lnTo>
                  <a:lnTo>
                    <a:pt x="437" y="273"/>
                  </a:lnTo>
                  <a:lnTo>
                    <a:pt x="433" y="269"/>
                  </a:lnTo>
                  <a:lnTo>
                    <a:pt x="433" y="269"/>
                  </a:lnTo>
                  <a:lnTo>
                    <a:pt x="427" y="259"/>
                  </a:lnTo>
                  <a:lnTo>
                    <a:pt x="427" y="249"/>
                  </a:lnTo>
                  <a:lnTo>
                    <a:pt x="427" y="249"/>
                  </a:lnTo>
                  <a:lnTo>
                    <a:pt x="427" y="242"/>
                  </a:lnTo>
                  <a:lnTo>
                    <a:pt x="423" y="236"/>
                  </a:lnTo>
                  <a:lnTo>
                    <a:pt x="423" y="236"/>
                  </a:lnTo>
                  <a:lnTo>
                    <a:pt x="423" y="232"/>
                  </a:lnTo>
                  <a:lnTo>
                    <a:pt x="423" y="229"/>
                  </a:lnTo>
                  <a:lnTo>
                    <a:pt x="423" y="229"/>
                  </a:lnTo>
                  <a:lnTo>
                    <a:pt x="423" y="229"/>
                  </a:lnTo>
                  <a:lnTo>
                    <a:pt x="420" y="212"/>
                  </a:lnTo>
                  <a:lnTo>
                    <a:pt x="420" y="212"/>
                  </a:lnTo>
                  <a:lnTo>
                    <a:pt x="420" y="199"/>
                  </a:lnTo>
                  <a:lnTo>
                    <a:pt x="423" y="195"/>
                  </a:lnTo>
                  <a:lnTo>
                    <a:pt x="423" y="192"/>
                  </a:lnTo>
                  <a:lnTo>
                    <a:pt x="423" y="192"/>
                  </a:lnTo>
                  <a:lnTo>
                    <a:pt x="417" y="185"/>
                  </a:lnTo>
                  <a:lnTo>
                    <a:pt x="410" y="185"/>
                  </a:lnTo>
                  <a:lnTo>
                    <a:pt x="410" y="185"/>
                  </a:lnTo>
                  <a:lnTo>
                    <a:pt x="403" y="182"/>
                  </a:lnTo>
                  <a:lnTo>
                    <a:pt x="396" y="178"/>
                  </a:lnTo>
                  <a:lnTo>
                    <a:pt x="396" y="178"/>
                  </a:lnTo>
                  <a:lnTo>
                    <a:pt x="403" y="165"/>
                  </a:lnTo>
                  <a:lnTo>
                    <a:pt x="413" y="155"/>
                  </a:lnTo>
                  <a:lnTo>
                    <a:pt x="413" y="155"/>
                  </a:lnTo>
                  <a:lnTo>
                    <a:pt x="420" y="155"/>
                  </a:lnTo>
                  <a:lnTo>
                    <a:pt x="423" y="148"/>
                  </a:lnTo>
                  <a:lnTo>
                    <a:pt x="427" y="141"/>
                  </a:lnTo>
                  <a:lnTo>
                    <a:pt x="427" y="141"/>
                  </a:lnTo>
                  <a:lnTo>
                    <a:pt x="427" y="135"/>
                  </a:lnTo>
                  <a:lnTo>
                    <a:pt x="423" y="125"/>
                  </a:lnTo>
                  <a:lnTo>
                    <a:pt x="423" y="125"/>
                  </a:lnTo>
                  <a:lnTo>
                    <a:pt x="420" y="118"/>
                  </a:lnTo>
                  <a:lnTo>
                    <a:pt x="423" y="108"/>
                  </a:lnTo>
                  <a:lnTo>
                    <a:pt x="423" y="108"/>
                  </a:lnTo>
                  <a:lnTo>
                    <a:pt x="420" y="88"/>
                  </a:lnTo>
                  <a:lnTo>
                    <a:pt x="420" y="88"/>
                  </a:lnTo>
                  <a:lnTo>
                    <a:pt x="417" y="78"/>
                  </a:lnTo>
                  <a:lnTo>
                    <a:pt x="417" y="78"/>
                  </a:lnTo>
                  <a:lnTo>
                    <a:pt x="413" y="68"/>
                  </a:lnTo>
                  <a:lnTo>
                    <a:pt x="413" y="68"/>
                  </a:lnTo>
                  <a:lnTo>
                    <a:pt x="410" y="61"/>
                  </a:lnTo>
                  <a:lnTo>
                    <a:pt x="410" y="61"/>
                  </a:lnTo>
                  <a:lnTo>
                    <a:pt x="410" y="61"/>
                  </a:lnTo>
                  <a:lnTo>
                    <a:pt x="410" y="51"/>
                  </a:lnTo>
                  <a:lnTo>
                    <a:pt x="410" y="51"/>
                  </a:lnTo>
                  <a:lnTo>
                    <a:pt x="410" y="47"/>
                  </a:lnTo>
                  <a:lnTo>
                    <a:pt x="407" y="41"/>
                  </a:lnTo>
                  <a:lnTo>
                    <a:pt x="407" y="41"/>
                  </a:lnTo>
                  <a:lnTo>
                    <a:pt x="407" y="34"/>
                  </a:lnTo>
                  <a:lnTo>
                    <a:pt x="407" y="27"/>
                  </a:lnTo>
                  <a:lnTo>
                    <a:pt x="407" y="27"/>
                  </a:lnTo>
                  <a:lnTo>
                    <a:pt x="396" y="27"/>
                  </a:lnTo>
                  <a:lnTo>
                    <a:pt x="396" y="27"/>
                  </a:lnTo>
                  <a:lnTo>
                    <a:pt x="390" y="20"/>
                  </a:lnTo>
                  <a:lnTo>
                    <a:pt x="390" y="20"/>
                  </a:lnTo>
                  <a:lnTo>
                    <a:pt x="386" y="24"/>
                  </a:lnTo>
                  <a:lnTo>
                    <a:pt x="386" y="24"/>
                  </a:lnTo>
                  <a:lnTo>
                    <a:pt x="366" y="27"/>
                  </a:lnTo>
                  <a:lnTo>
                    <a:pt x="366" y="27"/>
                  </a:lnTo>
                  <a:lnTo>
                    <a:pt x="349" y="34"/>
                  </a:lnTo>
                  <a:lnTo>
                    <a:pt x="349" y="34"/>
                  </a:lnTo>
                  <a:lnTo>
                    <a:pt x="329" y="37"/>
                  </a:lnTo>
                  <a:lnTo>
                    <a:pt x="296" y="37"/>
                  </a:lnTo>
                  <a:lnTo>
                    <a:pt x="296" y="37"/>
                  </a:lnTo>
                  <a:lnTo>
                    <a:pt x="252" y="37"/>
                  </a:lnTo>
                  <a:lnTo>
                    <a:pt x="252" y="37"/>
                  </a:lnTo>
                  <a:lnTo>
                    <a:pt x="245" y="31"/>
                  </a:lnTo>
                  <a:lnTo>
                    <a:pt x="245" y="31"/>
                  </a:lnTo>
                  <a:lnTo>
                    <a:pt x="242" y="31"/>
                  </a:lnTo>
                  <a:lnTo>
                    <a:pt x="242" y="31"/>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40" name="Freeform 75"/>
            <p:cNvSpPr>
              <a:spLocks noChangeAspect="1" noEditPoints="1"/>
            </p:cNvSpPr>
            <p:nvPr/>
          </p:nvSpPr>
          <p:spPr bwMode="gray">
            <a:xfrm>
              <a:off x="1536101" y="1663202"/>
              <a:ext cx="792491" cy="931851"/>
            </a:xfrm>
            <a:custGeom>
              <a:avLst/>
              <a:gdLst/>
              <a:ahLst/>
              <a:cxnLst>
                <a:cxn ang="0">
                  <a:pos x="545" y="114"/>
                </a:cxn>
                <a:cxn ang="0">
                  <a:pos x="528" y="104"/>
                </a:cxn>
                <a:cxn ang="0">
                  <a:pos x="494" y="127"/>
                </a:cxn>
                <a:cxn ang="0">
                  <a:pos x="471" y="124"/>
                </a:cxn>
                <a:cxn ang="0">
                  <a:pos x="447" y="144"/>
                </a:cxn>
                <a:cxn ang="0">
                  <a:pos x="444" y="181"/>
                </a:cxn>
                <a:cxn ang="0">
                  <a:pos x="424" y="195"/>
                </a:cxn>
                <a:cxn ang="0">
                  <a:pos x="390" y="198"/>
                </a:cxn>
                <a:cxn ang="0">
                  <a:pos x="387" y="218"/>
                </a:cxn>
                <a:cxn ang="0">
                  <a:pos x="424" y="231"/>
                </a:cxn>
                <a:cxn ang="0">
                  <a:pos x="394" y="252"/>
                </a:cxn>
                <a:cxn ang="0">
                  <a:pos x="387" y="282"/>
                </a:cxn>
                <a:cxn ang="0">
                  <a:pos x="340" y="339"/>
                </a:cxn>
                <a:cxn ang="0">
                  <a:pos x="303" y="443"/>
                </a:cxn>
                <a:cxn ang="0">
                  <a:pos x="276" y="467"/>
                </a:cxn>
                <a:cxn ang="0">
                  <a:pos x="212" y="544"/>
                </a:cxn>
                <a:cxn ang="0">
                  <a:pos x="155" y="568"/>
                </a:cxn>
                <a:cxn ang="0">
                  <a:pos x="135" y="605"/>
                </a:cxn>
                <a:cxn ang="0">
                  <a:pos x="118" y="628"/>
                </a:cxn>
                <a:cxn ang="0">
                  <a:pos x="51" y="652"/>
                </a:cxn>
                <a:cxn ang="0">
                  <a:pos x="31" y="665"/>
                </a:cxn>
                <a:cxn ang="0">
                  <a:pos x="54" y="725"/>
                </a:cxn>
                <a:cxn ang="0">
                  <a:pos x="21" y="749"/>
                </a:cxn>
                <a:cxn ang="0">
                  <a:pos x="31" y="799"/>
                </a:cxn>
                <a:cxn ang="0">
                  <a:pos x="4" y="823"/>
                </a:cxn>
                <a:cxn ang="0">
                  <a:pos x="21" y="877"/>
                </a:cxn>
                <a:cxn ang="0">
                  <a:pos x="58" y="967"/>
                </a:cxn>
                <a:cxn ang="0">
                  <a:pos x="145" y="924"/>
                </a:cxn>
                <a:cxn ang="0">
                  <a:pos x="199" y="867"/>
                </a:cxn>
                <a:cxn ang="0">
                  <a:pos x="232" y="877"/>
                </a:cxn>
                <a:cxn ang="0">
                  <a:pos x="266" y="789"/>
                </a:cxn>
                <a:cxn ang="0">
                  <a:pos x="266" y="631"/>
                </a:cxn>
                <a:cxn ang="0">
                  <a:pos x="326" y="551"/>
                </a:cxn>
                <a:cxn ang="0">
                  <a:pos x="360" y="403"/>
                </a:cxn>
                <a:cxn ang="0">
                  <a:pos x="421" y="329"/>
                </a:cxn>
                <a:cxn ang="0">
                  <a:pos x="471" y="252"/>
                </a:cxn>
                <a:cxn ang="0">
                  <a:pos x="528" y="198"/>
                </a:cxn>
                <a:cxn ang="0">
                  <a:pos x="575" y="191"/>
                </a:cxn>
                <a:cxn ang="0">
                  <a:pos x="636" y="211"/>
                </a:cxn>
                <a:cxn ang="0">
                  <a:pos x="662" y="147"/>
                </a:cxn>
                <a:cxn ang="0">
                  <a:pos x="716" y="121"/>
                </a:cxn>
                <a:cxn ang="0">
                  <a:pos x="746" y="151"/>
                </a:cxn>
                <a:cxn ang="0">
                  <a:pos x="787" y="114"/>
                </a:cxn>
                <a:cxn ang="0">
                  <a:pos x="777" y="43"/>
                </a:cxn>
                <a:cxn ang="0">
                  <a:pos x="710" y="20"/>
                </a:cxn>
                <a:cxn ang="0">
                  <a:pos x="679" y="10"/>
                </a:cxn>
                <a:cxn ang="0">
                  <a:pos x="662" y="43"/>
                </a:cxn>
                <a:cxn ang="0">
                  <a:pos x="632" y="26"/>
                </a:cxn>
                <a:cxn ang="0">
                  <a:pos x="619" y="26"/>
                </a:cxn>
                <a:cxn ang="0">
                  <a:pos x="595" y="67"/>
                </a:cxn>
                <a:cxn ang="0">
                  <a:pos x="34" y="810"/>
                </a:cxn>
                <a:cxn ang="0">
                  <a:pos x="10" y="773"/>
                </a:cxn>
                <a:cxn ang="0">
                  <a:pos x="54" y="725"/>
                </a:cxn>
                <a:cxn ang="0">
                  <a:pos x="98" y="618"/>
                </a:cxn>
                <a:cxn ang="0">
                  <a:pos x="202" y="564"/>
                </a:cxn>
                <a:cxn ang="0">
                  <a:pos x="320" y="262"/>
                </a:cxn>
                <a:cxn ang="0">
                  <a:pos x="367" y="228"/>
                </a:cxn>
                <a:cxn ang="0">
                  <a:pos x="407" y="164"/>
                </a:cxn>
                <a:cxn ang="0">
                  <a:pos x="484" y="134"/>
                </a:cxn>
                <a:cxn ang="0">
                  <a:pos x="595" y="43"/>
                </a:cxn>
                <a:cxn ang="0">
                  <a:pos x="578" y="80"/>
                </a:cxn>
                <a:cxn ang="0">
                  <a:pos x="555" y="67"/>
                </a:cxn>
              </a:cxnLst>
              <a:rect l="0" t="0" r="r" b="b"/>
              <a:pathLst>
                <a:path w="790" h="971">
                  <a:moveTo>
                    <a:pt x="552" y="80"/>
                  </a:moveTo>
                  <a:lnTo>
                    <a:pt x="552" y="80"/>
                  </a:lnTo>
                  <a:lnTo>
                    <a:pt x="548" y="80"/>
                  </a:lnTo>
                  <a:lnTo>
                    <a:pt x="545" y="80"/>
                  </a:lnTo>
                  <a:lnTo>
                    <a:pt x="545" y="80"/>
                  </a:lnTo>
                  <a:lnTo>
                    <a:pt x="545" y="90"/>
                  </a:lnTo>
                  <a:lnTo>
                    <a:pt x="545" y="90"/>
                  </a:lnTo>
                  <a:lnTo>
                    <a:pt x="538" y="90"/>
                  </a:lnTo>
                  <a:lnTo>
                    <a:pt x="541" y="100"/>
                  </a:lnTo>
                  <a:lnTo>
                    <a:pt x="541" y="100"/>
                  </a:lnTo>
                  <a:lnTo>
                    <a:pt x="545" y="100"/>
                  </a:lnTo>
                  <a:lnTo>
                    <a:pt x="548" y="100"/>
                  </a:lnTo>
                  <a:lnTo>
                    <a:pt x="548" y="100"/>
                  </a:lnTo>
                  <a:lnTo>
                    <a:pt x="548" y="104"/>
                  </a:lnTo>
                  <a:lnTo>
                    <a:pt x="548" y="104"/>
                  </a:lnTo>
                  <a:lnTo>
                    <a:pt x="552" y="104"/>
                  </a:lnTo>
                  <a:lnTo>
                    <a:pt x="555" y="104"/>
                  </a:lnTo>
                  <a:lnTo>
                    <a:pt x="555" y="104"/>
                  </a:lnTo>
                  <a:lnTo>
                    <a:pt x="555" y="107"/>
                  </a:lnTo>
                  <a:lnTo>
                    <a:pt x="558" y="107"/>
                  </a:lnTo>
                  <a:lnTo>
                    <a:pt x="558" y="107"/>
                  </a:lnTo>
                  <a:lnTo>
                    <a:pt x="558" y="107"/>
                  </a:lnTo>
                  <a:lnTo>
                    <a:pt x="555" y="114"/>
                  </a:lnTo>
                  <a:lnTo>
                    <a:pt x="555" y="114"/>
                  </a:lnTo>
                  <a:lnTo>
                    <a:pt x="545" y="114"/>
                  </a:lnTo>
                  <a:lnTo>
                    <a:pt x="545" y="114"/>
                  </a:lnTo>
                  <a:lnTo>
                    <a:pt x="545" y="110"/>
                  </a:lnTo>
                  <a:lnTo>
                    <a:pt x="541" y="107"/>
                  </a:lnTo>
                  <a:lnTo>
                    <a:pt x="541" y="107"/>
                  </a:lnTo>
                  <a:lnTo>
                    <a:pt x="541" y="107"/>
                  </a:lnTo>
                  <a:lnTo>
                    <a:pt x="541" y="104"/>
                  </a:lnTo>
                  <a:lnTo>
                    <a:pt x="535" y="104"/>
                  </a:lnTo>
                  <a:lnTo>
                    <a:pt x="535" y="104"/>
                  </a:lnTo>
                  <a:lnTo>
                    <a:pt x="535" y="110"/>
                  </a:lnTo>
                  <a:lnTo>
                    <a:pt x="538" y="114"/>
                  </a:lnTo>
                  <a:lnTo>
                    <a:pt x="541" y="114"/>
                  </a:lnTo>
                  <a:lnTo>
                    <a:pt x="538" y="121"/>
                  </a:lnTo>
                  <a:lnTo>
                    <a:pt x="538" y="121"/>
                  </a:lnTo>
                  <a:lnTo>
                    <a:pt x="531" y="121"/>
                  </a:lnTo>
                  <a:lnTo>
                    <a:pt x="531" y="121"/>
                  </a:lnTo>
                  <a:lnTo>
                    <a:pt x="531" y="107"/>
                  </a:lnTo>
                  <a:lnTo>
                    <a:pt x="525" y="94"/>
                  </a:lnTo>
                  <a:lnTo>
                    <a:pt x="525" y="94"/>
                  </a:lnTo>
                  <a:lnTo>
                    <a:pt x="521" y="90"/>
                  </a:lnTo>
                  <a:lnTo>
                    <a:pt x="521" y="90"/>
                  </a:lnTo>
                  <a:lnTo>
                    <a:pt x="518" y="97"/>
                  </a:lnTo>
                  <a:lnTo>
                    <a:pt x="518" y="97"/>
                  </a:lnTo>
                  <a:lnTo>
                    <a:pt x="521" y="104"/>
                  </a:lnTo>
                  <a:lnTo>
                    <a:pt x="521" y="104"/>
                  </a:lnTo>
                  <a:lnTo>
                    <a:pt x="528" y="104"/>
                  </a:lnTo>
                  <a:lnTo>
                    <a:pt x="528" y="104"/>
                  </a:lnTo>
                  <a:lnTo>
                    <a:pt x="528" y="117"/>
                  </a:lnTo>
                  <a:lnTo>
                    <a:pt x="528" y="117"/>
                  </a:lnTo>
                  <a:lnTo>
                    <a:pt x="521" y="124"/>
                  </a:lnTo>
                  <a:lnTo>
                    <a:pt x="521" y="124"/>
                  </a:lnTo>
                  <a:lnTo>
                    <a:pt x="521" y="134"/>
                  </a:lnTo>
                  <a:lnTo>
                    <a:pt x="521" y="144"/>
                  </a:lnTo>
                  <a:lnTo>
                    <a:pt x="518" y="147"/>
                  </a:lnTo>
                  <a:lnTo>
                    <a:pt x="518" y="147"/>
                  </a:lnTo>
                  <a:lnTo>
                    <a:pt x="521" y="134"/>
                  </a:lnTo>
                  <a:lnTo>
                    <a:pt x="521" y="121"/>
                  </a:lnTo>
                  <a:lnTo>
                    <a:pt x="515" y="117"/>
                  </a:lnTo>
                  <a:lnTo>
                    <a:pt x="515" y="117"/>
                  </a:lnTo>
                  <a:lnTo>
                    <a:pt x="515" y="121"/>
                  </a:lnTo>
                  <a:lnTo>
                    <a:pt x="511" y="121"/>
                  </a:lnTo>
                  <a:lnTo>
                    <a:pt x="511" y="121"/>
                  </a:lnTo>
                  <a:lnTo>
                    <a:pt x="508" y="124"/>
                  </a:lnTo>
                  <a:lnTo>
                    <a:pt x="505" y="127"/>
                  </a:lnTo>
                  <a:lnTo>
                    <a:pt x="505" y="127"/>
                  </a:lnTo>
                  <a:lnTo>
                    <a:pt x="505" y="131"/>
                  </a:lnTo>
                  <a:lnTo>
                    <a:pt x="505" y="131"/>
                  </a:lnTo>
                  <a:lnTo>
                    <a:pt x="505" y="131"/>
                  </a:lnTo>
                  <a:lnTo>
                    <a:pt x="505" y="127"/>
                  </a:lnTo>
                  <a:lnTo>
                    <a:pt x="505" y="127"/>
                  </a:lnTo>
                  <a:lnTo>
                    <a:pt x="494" y="127"/>
                  </a:lnTo>
                  <a:lnTo>
                    <a:pt x="494" y="127"/>
                  </a:lnTo>
                  <a:lnTo>
                    <a:pt x="494" y="121"/>
                  </a:lnTo>
                  <a:lnTo>
                    <a:pt x="498" y="121"/>
                  </a:lnTo>
                  <a:lnTo>
                    <a:pt x="498" y="121"/>
                  </a:lnTo>
                  <a:lnTo>
                    <a:pt x="501" y="117"/>
                  </a:lnTo>
                  <a:lnTo>
                    <a:pt x="505" y="117"/>
                  </a:lnTo>
                  <a:lnTo>
                    <a:pt x="505" y="117"/>
                  </a:lnTo>
                  <a:lnTo>
                    <a:pt x="505" y="107"/>
                  </a:lnTo>
                  <a:lnTo>
                    <a:pt x="505" y="107"/>
                  </a:lnTo>
                  <a:lnTo>
                    <a:pt x="494" y="100"/>
                  </a:lnTo>
                  <a:lnTo>
                    <a:pt x="494" y="100"/>
                  </a:lnTo>
                  <a:lnTo>
                    <a:pt x="494" y="104"/>
                  </a:lnTo>
                  <a:lnTo>
                    <a:pt x="494" y="104"/>
                  </a:lnTo>
                  <a:lnTo>
                    <a:pt x="484" y="104"/>
                  </a:lnTo>
                  <a:lnTo>
                    <a:pt x="484" y="104"/>
                  </a:lnTo>
                  <a:lnTo>
                    <a:pt x="478" y="110"/>
                  </a:lnTo>
                  <a:lnTo>
                    <a:pt x="478" y="110"/>
                  </a:lnTo>
                  <a:lnTo>
                    <a:pt x="474" y="117"/>
                  </a:lnTo>
                  <a:lnTo>
                    <a:pt x="474" y="117"/>
                  </a:lnTo>
                  <a:lnTo>
                    <a:pt x="481" y="121"/>
                  </a:lnTo>
                  <a:lnTo>
                    <a:pt x="481" y="124"/>
                  </a:lnTo>
                  <a:lnTo>
                    <a:pt x="481" y="124"/>
                  </a:lnTo>
                  <a:lnTo>
                    <a:pt x="478" y="124"/>
                  </a:lnTo>
                  <a:lnTo>
                    <a:pt x="471" y="124"/>
                  </a:lnTo>
                  <a:lnTo>
                    <a:pt x="471" y="124"/>
                  </a:lnTo>
                  <a:lnTo>
                    <a:pt x="471" y="127"/>
                  </a:lnTo>
                  <a:lnTo>
                    <a:pt x="471" y="131"/>
                  </a:lnTo>
                  <a:lnTo>
                    <a:pt x="471" y="131"/>
                  </a:lnTo>
                  <a:lnTo>
                    <a:pt x="461" y="131"/>
                  </a:lnTo>
                  <a:lnTo>
                    <a:pt x="461" y="131"/>
                  </a:lnTo>
                  <a:lnTo>
                    <a:pt x="461" y="151"/>
                  </a:lnTo>
                  <a:lnTo>
                    <a:pt x="461" y="151"/>
                  </a:lnTo>
                  <a:lnTo>
                    <a:pt x="471" y="151"/>
                  </a:lnTo>
                  <a:lnTo>
                    <a:pt x="474" y="154"/>
                  </a:lnTo>
                  <a:lnTo>
                    <a:pt x="478" y="158"/>
                  </a:lnTo>
                  <a:lnTo>
                    <a:pt x="478" y="158"/>
                  </a:lnTo>
                  <a:lnTo>
                    <a:pt x="481" y="164"/>
                  </a:lnTo>
                  <a:lnTo>
                    <a:pt x="481" y="164"/>
                  </a:lnTo>
                  <a:lnTo>
                    <a:pt x="474" y="164"/>
                  </a:lnTo>
                  <a:lnTo>
                    <a:pt x="474" y="161"/>
                  </a:lnTo>
                  <a:lnTo>
                    <a:pt x="468" y="154"/>
                  </a:lnTo>
                  <a:lnTo>
                    <a:pt x="468" y="154"/>
                  </a:lnTo>
                  <a:lnTo>
                    <a:pt x="461" y="158"/>
                  </a:lnTo>
                  <a:lnTo>
                    <a:pt x="461" y="158"/>
                  </a:lnTo>
                  <a:lnTo>
                    <a:pt x="461" y="151"/>
                  </a:lnTo>
                  <a:lnTo>
                    <a:pt x="461" y="147"/>
                  </a:lnTo>
                  <a:lnTo>
                    <a:pt x="461" y="147"/>
                  </a:lnTo>
                  <a:lnTo>
                    <a:pt x="454" y="144"/>
                  </a:lnTo>
                  <a:lnTo>
                    <a:pt x="454" y="144"/>
                  </a:lnTo>
                  <a:lnTo>
                    <a:pt x="447" y="144"/>
                  </a:lnTo>
                  <a:lnTo>
                    <a:pt x="447" y="144"/>
                  </a:lnTo>
                  <a:lnTo>
                    <a:pt x="447" y="151"/>
                  </a:lnTo>
                  <a:lnTo>
                    <a:pt x="447" y="151"/>
                  </a:lnTo>
                  <a:lnTo>
                    <a:pt x="441" y="151"/>
                  </a:lnTo>
                  <a:lnTo>
                    <a:pt x="437" y="154"/>
                  </a:lnTo>
                  <a:lnTo>
                    <a:pt x="437" y="154"/>
                  </a:lnTo>
                  <a:lnTo>
                    <a:pt x="434" y="164"/>
                  </a:lnTo>
                  <a:lnTo>
                    <a:pt x="431" y="178"/>
                  </a:lnTo>
                  <a:lnTo>
                    <a:pt x="431" y="178"/>
                  </a:lnTo>
                  <a:lnTo>
                    <a:pt x="434" y="178"/>
                  </a:lnTo>
                  <a:lnTo>
                    <a:pt x="434" y="181"/>
                  </a:lnTo>
                  <a:lnTo>
                    <a:pt x="431" y="181"/>
                  </a:lnTo>
                  <a:lnTo>
                    <a:pt x="431" y="181"/>
                  </a:lnTo>
                  <a:lnTo>
                    <a:pt x="431" y="188"/>
                  </a:lnTo>
                  <a:lnTo>
                    <a:pt x="431" y="188"/>
                  </a:lnTo>
                  <a:lnTo>
                    <a:pt x="431" y="188"/>
                  </a:lnTo>
                  <a:lnTo>
                    <a:pt x="434" y="191"/>
                  </a:lnTo>
                  <a:lnTo>
                    <a:pt x="434" y="191"/>
                  </a:lnTo>
                  <a:lnTo>
                    <a:pt x="437" y="191"/>
                  </a:lnTo>
                  <a:lnTo>
                    <a:pt x="437" y="191"/>
                  </a:lnTo>
                  <a:lnTo>
                    <a:pt x="441" y="191"/>
                  </a:lnTo>
                  <a:lnTo>
                    <a:pt x="444" y="191"/>
                  </a:lnTo>
                  <a:lnTo>
                    <a:pt x="444" y="191"/>
                  </a:lnTo>
                  <a:lnTo>
                    <a:pt x="444" y="181"/>
                  </a:lnTo>
                  <a:lnTo>
                    <a:pt x="444" y="181"/>
                  </a:lnTo>
                  <a:lnTo>
                    <a:pt x="451" y="178"/>
                  </a:lnTo>
                  <a:lnTo>
                    <a:pt x="454" y="178"/>
                  </a:lnTo>
                  <a:lnTo>
                    <a:pt x="454" y="178"/>
                  </a:lnTo>
                  <a:lnTo>
                    <a:pt x="454" y="178"/>
                  </a:lnTo>
                  <a:lnTo>
                    <a:pt x="444" y="184"/>
                  </a:lnTo>
                  <a:lnTo>
                    <a:pt x="444" y="184"/>
                  </a:lnTo>
                  <a:lnTo>
                    <a:pt x="447" y="195"/>
                  </a:lnTo>
                  <a:lnTo>
                    <a:pt x="447" y="195"/>
                  </a:lnTo>
                  <a:lnTo>
                    <a:pt x="451" y="195"/>
                  </a:lnTo>
                  <a:lnTo>
                    <a:pt x="451" y="201"/>
                  </a:lnTo>
                  <a:lnTo>
                    <a:pt x="451" y="201"/>
                  </a:lnTo>
                  <a:lnTo>
                    <a:pt x="441" y="201"/>
                  </a:lnTo>
                  <a:lnTo>
                    <a:pt x="434" y="201"/>
                  </a:lnTo>
                  <a:lnTo>
                    <a:pt x="431" y="205"/>
                  </a:lnTo>
                  <a:lnTo>
                    <a:pt x="431" y="205"/>
                  </a:lnTo>
                  <a:lnTo>
                    <a:pt x="431" y="211"/>
                  </a:lnTo>
                  <a:lnTo>
                    <a:pt x="431" y="211"/>
                  </a:lnTo>
                  <a:lnTo>
                    <a:pt x="427" y="215"/>
                  </a:lnTo>
                  <a:lnTo>
                    <a:pt x="427" y="215"/>
                  </a:lnTo>
                  <a:lnTo>
                    <a:pt x="427" y="211"/>
                  </a:lnTo>
                  <a:lnTo>
                    <a:pt x="424" y="208"/>
                  </a:lnTo>
                  <a:lnTo>
                    <a:pt x="424" y="208"/>
                  </a:lnTo>
                  <a:lnTo>
                    <a:pt x="424" y="191"/>
                  </a:lnTo>
                  <a:lnTo>
                    <a:pt x="424" y="191"/>
                  </a:lnTo>
                  <a:lnTo>
                    <a:pt x="424" y="195"/>
                  </a:lnTo>
                  <a:lnTo>
                    <a:pt x="421" y="195"/>
                  </a:lnTo>
                  <a:lnTo>
                    <a:pt x="421" y="195"/>
                  </a:lnTo>
                  <a:lnTo>
                    <a:pt x="421" y="188"/>
                  </a:lnTo>
                  <a:lnTo>
                    <a:pt x="421" y="188"/>
                  </a:lnTo>
                  <a:lnTo>
                    <a:pt x="417" y="188"/>
                  </a:lnTo>
                  <a:lnTo>
                    <a:pt x="417" y="188"/>
                  </a:lnTo>
                  <a:lnTo>
                    <a:pt x="417" y="191"/>
                  </a:lnTo>
                  <a:lnTo>
                    <a:pt x="417" y="191"/>
                  </a:lnTo>
                  <a:lnTo>
                    <a:pt x="417" y="191"/>
                  </a:lnTo>
                  <a:lnTo>
                    <a:pt x="417" y="195"/>
                  </a:lnTo>
                  <a:lnTo>
                    <a:pt x="417" y="198"/>
                  </a:lnTo>
                  <a:lnTo>
                    <a:pt x="414" y="201"/>
                  </a:lnTo>
                  <a:lnTo>
                    <a:pt x="414" y="201"/>
                  </a:lnTo>
                  <a:lnTo>
                    <a:pt x="407" y="201"/>
                  </a:lnTo>
                  <a:lnTo>
                    <a:pt x="407" y="201"/>
                  </a:lnTo>
                  <a:lnTo>
                    <a:pt x="407" y="184"/>
                  </a:lnTo>
                  <a:lnTo>
                    <a:pt x="407" y="184"/>
                  </a:lnTo>
                  <a:lnTo>
                    <a:pt x="404" y="188"/>
                  </a:lnTo>
                  <a:lnTo>
                    <a:pt x="400" y="188"/>
                  </a:lnTo>
                  <a:lnTo>
                    <a:pt x="400" y="188"/>
                  </a:lnTo>
                  <a:lnTo>
                    <a:pt x="397" y="208"/>
                  </a:lnTo>
                  <a:lnTo>
                    <a:pt x="397" y="208"/>
                  </a:lnTo>
                  <a:lnTo>
                    <a:pt x="387" y="215"/>
                  </a:lnTo>
                  <a:lnTo>
                    <a:pt x="387" y="215"/>
                  </a:lnTo>
                  <a:lnTo>
                    <a:pt x="390" y="198"/>
                  </a:lnTo>
                  <a:lnTo>
                    <a:pt x="394" y="191"/>
                  </a:lnTo>
                  <a:lnTo>
                    <a:pt x="390" y="181"/>
                  </a:lnTo>
                  <a:lnTo>
                    <a:pt x="384" y="178"/>
                  </a:lnTo>
                  <a:lnTo>
                    <a:pt x="384" y="178"/>
                  </a:lnTo>
                  <a:lnTo>
                    <a:pt x="380" y="191"/>
                  </a:lnTo>
                  <a:lnTo>
                    <a:pt x="370" y="195"/>
                  </a:lnTo>
                  <a:lnTo>
                    <a:pt x="370" y="195"/>
                  </a:lnTo>
                  <a:lnTo>
                    <a:pt x="370" y="201"/>
                  </a:lnTo>
                  <a:lnTo>
                    <a:pt x="367" y="201"/>
                  </a:lnTo>
                  <a:lnTo>
                    <a:pt x="367" y="208"/>
                  </a:lnTo>
                  <a:lnTo>
                    <a:pt x="367" y="208"/>
                  </a:lnTo>
                  <a:lnTo>
                    <a:pt x="380" y="205"/>
                  </a:lnTo>
                  <a:lnTo>
                    <a:pt x="380" y="208"/>
                  </a:lnTo>
                  <a:lnTo>
                    <a:pt x="380" y="208"/>
                  </a:lnTo>
                  <a:lnTo>
                    <a:pt x="373" y="215"/>
                  </a:lnTo>
                  <a:lnTo>
                    <a:pt x="373" y="215"/>
                  </a:lnTo>
                  <a:lnTo>
                    <a:pt x="373" y="218"/>
                  </a:lnTo>
                  <a:lnTo>
                    <a:pt x="373" y="218"/>
                  </a:lnTo>
                  <a:lnTo>
                    <a:pt x="387" y="215"/>
                  </a:lnTo>
                  <a:lnTo>
                    <a:pt x="387" y="218"/>
                  </a:lnTo>
                  <a:lnTo>
                    <a:pt x="387" y="218"/>
                  </a:lnTo>
                  <a:lnTo>
                    <a:pt x="390" y="218"/>
                  </a:lnTo>
                  <a:lnTo>
                    <a:pt x="390" y="218"/>
                  </a:lnTo>
                  <a:lnTo>
                    <a:pt x="387" y="218"/>
                  </a:lnTo>
                  <a:lnTo>
                    <a:pt x="387" y="218"/>
                  </a:lnTo>
                  <a:lnTo>
                    <a:pt x="380" y="225"/>
                  </a:lnTo>
                  <a:lnTo>
                    <a:pt x="380" y="225"/>
                  </a:lnTo>
                  <a:lnTo>
                    <a:pt x="373" y="238"/>
                  </a:lnTo>
                  <a:lnTo>
                    <a:pt x="373" y="238"/>
                  </a:lnTo>
                  <a:lnTo>
                    <a:pt x="377" y="235"/>
                  </a:lnTo>
                  <a:lnTo>
                    <a:pt x="380" y="231"/>
                  </a:lnTo>
                  <a:lnTo>
                    <a:pt x="380" y="231"/>
                  </a:lnTo>
                  <a:lnTo>
                    <a:pt x="380" y="231"/>
                  </a:lnTo>
                  <a:lnTo>
                    <a:pt x="384" y="235"/>
                  </a:lnTo>
                  <a:lnTo>
                    <a:pt x="384" y="238"/>
                  </a:lnTo>
                  <a:lnTo>
                    <a:pt x="384" y="238"/>
                  </a:lnTo>
                  <a:lnTo>
                    <a:pt x="387" y="235"/>
                  </a:lnTo>
                  <a:lnTo>
                    <a:pt x="387" y="231"/>
                  </a:lnTo>
                  <a:lnTo>
                    <a:pt x="387" y="231"/>
                  </a:lnTo>
                  <a:lnTo>
                    <a:pt x="394" y="235"/>
                  </a:lnTo>
                  <a:lnTo>
                    <a:pt x="397" y="238"/>
                  </a:lnTo>
                  <a:lnTo>
                    <a:pt x="397" y="238"/>
                  </a:lnTo>
                  <a:lnTo>
                    <a:pt x="404" y="228"/>
                  </a:lnTo>
                  <a:lnTo>
                    <a:pt x="404" y="228"/>
                  </a:lnTo>
                  <a:lnTo>
                    <a:pt x="410" y="228"/>
                  </a:lnTo>
                  <a:lnTo>
                    <a:pt x="417" y="231"/>
                  </a:lnTo>
                  <a:lnTo>
                    <a:pt x="417" y="231"/>
                  </a:lnTo>
                  <a:lnTo>
                    <a:pt x="421" y="228"/>
                  </a:lnTo>
                  <a:lnTo>
                    <a:pt x="424" y="225"/>
                  </a:lnTo>
                  <a:lnTo>
                    <a:pt x="424" y="231"/>
                  </a:lnTo>
                  <a:lnTo>
                    <a:pt x="424" y="231"/>
                  </a:lnTo>
                  <a:lnTo>
                    <a:pt x="444" y="228"/>
                  </a:lnTo>
                  <a:lnTo>
                    <a:pt x="444" y="228"/>
                  </a:lnTo>
                  <a:lnTo>
                    <a:pt x="444" y="221"/>
                  </a:lnTo>
                  <a:lnTo>
                    <a:pt x="447" y="221"/>
                  </a:lnTo>
                  <a:lnTo>
                    <a:pt x="447" y="221"/>
                  </a:lnTo>
                  <a:lnTo>
                    <a:pt x="454" y="228"/>
                  </a:lnTo>
                  <a:lnTo>
                    <a:pt x="454" y="228"/>
                  </a:lnTo>
                  <a:lnTo>
                    <a:pt x="444" y="231"/>
                  </a:lnTo>
                  <a:lnTo>
                    <a:pt x="434" y="238"/>
                  </a:lnTo>
                  <a:lnTo>
                    <a:pt x="434" y="238"/>
                  </a:lnTo>
                  <a:lnTo>
                    <a:pt x="417" y="235"/>
                  </a:lnTo>
                  <a:lnTo>
                    <a:pt x="417" y="235"/>
                  </a:lnTo>
                  <a:lnTo>
                    <a:pt x="414" y="238"/>
                  </a:lnTo>
                  <a:lnTo>
                    <a:pt x="414" y="242"/>
                  </a:lnTo>
                  <a:lnTo>
                    <a:pt x="414" y="245"/>
                  </a:lnTo>
                  <a:lnTo>
                    <a:pt x="414" y="245"/>
                  </a:lnTo>
                  <a:lnTo>
                    <a:pt x="407" y="245"/>
                  </a:lnTo>
                  <a:lnTo>
                    <a:pt x="404" y="242"/>
                  </a:lnTo>
                  <a:lnTo>
                    <a:pt x="400" y="242"/>
                  </a:lnTo>
                  <a:lnTo>
                    <a:pt x="390" y="245"/>
                  </a:lnTo>
                  <a:lnTo>
                    <a:pt x="390" y="245"/>
                  </a:lnTo>
                  <a:lnTo>
                    <a:pt x="390" y="252"/>
                  </a:lnTo>
                  <a:lnTo>
                    <a:pt x="394" y="252"/>
                  </a:lnTo>
                  <a:lnTo>
                    <a:pt x="394" y="252"/>
                  </a:lnTo>
                  <a:lnTo>
                    <a:pt x="397" y="258"/>
                  </a:lnTo>
                  <a:lnTo>
                    <a:pt x="397" y="258"/>
                  </a:lnTo>
                  <a:lnTo>
                    <a:pt x="390" y="258"/>
                  </a:lnTo>
                  <a:lnTo>
                    <a:pt x="384" y="258"/>
                  </a:lnTo>
                  <a:lnTo>
                    <a:pt x="384" y="258"/>
                  </a:lnTo>
                  <a:lnTo>
                    <a:pt x="377" y="265"/>
                  </a:lnTo>
                  <a:lnTo>
                    <a:pt x="377" y="265"/>
                  </a:lnTo>
                  <a:lnTo>
                    <a:pt x="377" y="268"/>
                  </a:lnTo>
                  <a:lnTo>
                    <a:pt x="377" y="272"/>
                  </a:lnTo>
                  <a:lnTo>
                    <a:pt x="380" y="272"/>
                  </a:lnTo>
                  <a:lnTo>
                    <a:pt x="380" y="272"/>
                  </a:lnTo>
                  <a:lnTo>
                    <a:pt x="377" y="282"/>
                  </a:lnTo>
                  <a:lnTo>
                    <a:pt x="380" y="282"/>
                  </a:lnTo>
                  <a:lnTo>
                    <a:pt x="380" y="282"/>
                  </a:lnTo>
                  <a:lnTo>
                    <a:pt x="384" y="275"/>
                  </a:lnTo>
                  <a:lnTo>
                    <a:pt x="390" y="272"/>
                  </a:lnTo>
                  <a:lnTo>
                    <a:pt x="390" y="272"/>
                  </a:lnTo>
                  <a:lnTo>
                    <a:pt x="397" y="268"/>
                  </a:lnTo>
                  <a:lnTo>
                    <a:pt x="397" y="268"/>
                  </a:lnTo>
                  <a:lnTo>
                    <a:pt x="400" y="268"/>
                  </a:lnTo>
                  <a:lnTo>
                    <a:pt x="400" y="272"/>
                  </a:lnTo>
                  <a:lnTo>
                    <a:pt x="390" y="275"/>
                  </a:lnTo>
                  <a:lnTo>
                    <a:pt x="390" y="275"/>
                  </a:lnTo>
                  <a:lnTo>
                    <a:pt x="387" y="282"/>
                  </a:lnTo>
                  <a:lnTo>
                    <a:pt x="387" y="282"/>
                  </a:lnTo>
                  <a:lnTo>
                    <a:pt x="397" y="289"/>
                  </a:lnTo>
                  <a:lnTo>
                    <a:pt x="397" y="289"/>
                  </a:lnTo>
                  <a:lnTo>
                    <a:pt x="397" y="292"/>
                  </a:lnTo>
                  <a:lnTo>
                    <a:pt x="397" y="292"/>
                  </a:lnTo>
                  <a:lnTo>
                    <a:pt x="387" y="292"/>
                  </a:lnTo>
                  <a:lnTo>
                    <a:pt x="387" y="292"/>
                  </a:lnTo>
                  <a:lnTo>
                    <a:pt x="384" y="289"/>
                  </a:lnTo>
                  <a:lnTo>
                    <a:pt x="384" y="285"/>
                  </a:lnTo>
                  <a:lnTo>
                    <a:pt x="380" y="285"/>
                  </a:lnTo>
                  <a:lnTo>
                    <a:pt x="380" y="285"/>
                  </a:lnTo>
                  <a:lnTo>
                    <a:pt x="367" y="305"/>
                  </a:lnTo>
                  <a:lnTo>
                    <a:pt x="367" y="305"/>
                  </a:lnTo>
                  <a:lnTo>
                    <a:pt x="384" y="305"/>
                  </a:lnTo>
                  <a:lnTo>
                    <a:pt x="384" y="312"/>
                  </a:lnTo>
                  <a:lnTo>
                    <a:pt x="384" y="312"/>
                  </a:lnTo>
                  <a:lnTo>
                    <a:pt x="367" y="315"/>
                  </a:lnTo>
                  <a:lnTo>
                    <a:pt x="360" y="319"/>
                  </a:lnTo>
                  <a:lnTo>
                    <a:pt x="353" y="322"/>
                  </a:lnTo>
                  <a:lnTo>
                    <a:pt x="353" y="322"/>
                  </a:lnTo>
                  <a:lnTo>
                    <a:pt x="353" y="329"/>
                  </a:lnTo>
                  <a:lnTo>
                    <a:pt x="350" y="332"/>
                  </a:lnTo>
                  <a:lnTo>
                    <a:pt x="350" y="332"/>
                  </a:lnTo>
                  <a:lnTo>
                    <a:pt x="340" y="332"/>
                  </a:lnTo>
                  <a:lnTo>
                    <a:pt x="340" y="339"/>
                  </a:lnTo>
                  <a:lnTo>
                    <a:pt x="340" y="339"/>
                  </a:lnTo>
                  <a:lnTo>
                    <a:pt x="333" y="342"/>
                  </a:lnTo>
                  <a:lnTo>
                    <a:pt x="333" y="342"/>
                  </a:lnTo>
                  <a:lnTo>
                    <a:pt x="330" y="352"/>
                  </a:lnTo>
                  <a:lnTo>
                    <a:pt x="333" y="359"/>
                  </a:lnTo>
                  <a:lnTo>
                    <a:pt x="330" y="363"/>
                  </a:lnTo>
                  <a:lnTo>
                    <a:pt x="323" y="369"/>
                  </a:lnTo>
                  <a:lnTo>
                    <a:pt x="323" y="369"/>
                  </a:lnTo>
                  <a:lnTo>
                    <a:pt x="323" y="383"/>
                  </a:lnTo>
                  <a:lnTo>
                    <a:pt x="323" y="383"/>
                  </a:lnTo>
                  <a:lnTo>
                    <a:pt x="350" y="383"/>
                  </a:lnTo>
                  <a:lnTo>
                    <a:pt x="350" y="383"/>
                  </a:lnTo>
                  <a:lnTo>
                    <a:pt x="323" y="393"/>
                  </a:lnTo>
                  <a:lnTo>
                    <a:pt x="300" y="406"/>
                  </a:lnTo>
                  <a:lnTo>
                    <a:pt x="300" y="406"/>
                  </a:lnTo>
                  <a:lnTo>
                    <a:pt x="293" y="410"/>
                  </a:lnTo>
                  <a:lnTo>
                    <a:pt x="293" y="413"/>
                  </a:lnTo>
                  <a:lnTo>
                    <a:pt x="306" y="410"/>
                  </a:lnTo>
                  <a:lnTo>
                    <a:pt x="320" y="403"/>
                  </a:lnTo>
                  <a:lnTo>
                    <a:pt x="310" y="410"/>
                  </a:lnTo>
                  <a:lnTo>
                    <a:pt x="310" y="410"/>
                  </a:lnTo>
                  <a:lnTo>
                    <a:pt x="303" y="423"/>
                  </a:lnTo>
                  <a:lnTo>
                    <a:pt x="300" y="430"/>
                  </a:lnTo>
                  <a:lnTo>
                    <a:pt x="300" y="436"/>
                  </a:lnTo>
                  <a:lnTo>
                    <a:pt x="300" y="436"/>
                  </a:lnTo>
                  <a:lnTo>
                    <a:pt x="303" y="443"/>
                  </a:lnTo>
                  <a:lnTo>
                    <a:pt x="303" y="443"/>
                  </a:lnTo>
                  <a:lnTo>
                    <a:pt x="296" y="436"/>
                  </a:lnTo>
                  <a:lnTo>
                    <a:pt x="293" y="436"/>
                  </a:lnTo>
                  <a:lnTo>
                    <a:pt x="293" y="436"/>
                  </a:lnTo>
                  <a:lnTo>
                    <a:pt x="289" y="443"/>
                  </a:lnTo>
                  <a:lnTo>
                    <a:pt x="293" y="453"/>
                  </a:lnTo>
                  <a:lnTo>
                    <a:pt x="293" y="453"/>
                  </a:lnTo>
                  <a:lnTo>
                    <a:pt x="296" y="453"/>
                  </a:lnTo>
                  <a:lnTo>
                    <a:pt x="296" y="453"/>
                  </a:lnTo>
                  <a:lnTo>
                    <a:pt x="300" y="463"/>
                  </a:lnTo>
                  <a:lnTo>
                    <a:pt x="300" y="463"/>
                  </a:lnTo>
                  <a:lnTo>
                    <a:pt x="306" y="463"/>
                  </a:lnTo>
                  <a:lnTo>
                    <a:pt x="306" y="463"/>
                  </a:lnTo>
                  <a:lnTo>
                    <a:pt x="300" y="467"/>
                  </a:lnTo>
                  <a:lnTo>
                    <a:pt x="300" y="467"/>
                  </a:lnTo>
                  <a:lnTo>
                    <a:pt x="300" y="467"/>
                  </a:lnTo>
                  <a:lnTo>
                    <a:pt x="293" y="470"/>
                  </a:lnTo>
                  <a:lnTo>
                    <a:pt x="293" y="470"/>
                  </a:lnTo>
                  <a:lnTo>
                    <a:pt x="293" y="460"/>
                  </a:lnTo>
                  <a:lnTo>
                    <a:pt x="293" y="460"/>
                  </a:lnTo>
                  <a:lnTo>
                    <a:pt x="289" y="460"/>
                  </a:lnTo>
                  <a:lnTo>
                    <a:pt x="286" y="463"/>
                  </a:lnTo>
                  <a:lnTo>
                    <a:pt x="279" y="467"/>
                  </a:lnTo>
                  <a:lnTo>
                    <a:pt x="279" y="467"/>
                  </a:lnTo>
                  <a:lnTo>
                    <a:pt x="276" y="467"/>
                  </a:lnTo>
                  <a:lnTo>
                    <a:pt x="276" y="467"/>
                  </a:lnTo>
                  <a:lnTo>
                    <a:pt x="276" y="470"/>
                  </a:lnTo>
                  <a:lnTo>
                    <a:pt x="276" y="470"/>
                  </a:lnTo>
                  <a:lnTo>
                    <a:pt x="273" y="470"/>
                  </a:lnTo>
                  <a:lnTo>
                    <a:pt x="273" y="470"/>
                  </a:lnTo>
                  <a:lnTo>
                    <a:pt x="259" y="487"/>
                  </a:lnTo>
                  <a:lnTo>
                    <a:pt x="259" y="487"/>
                  </a:lnTo>
                  <a:lnTo>
                    <a:pt x="259" y="490"/>
                  </a:lnTo>
                  <a:lnTo>
                    <a:pt x="259" y="497"/>
                  </a:lnTo>
                  <a:lnTo>
                    <a:pt x="259" y="497"/>
                  </a:lnTo>
                  <a:lnTo>
                    <a:pt x="252" y="500"/>
                  </a:lnTo>
                  <a:lnTo>
                    <a:pt x="249" y="504"/>
                  </a:lnTo>
                  <a:lnTo>
                    <a:pt x="249" y="504"/>
                  </a:lnTo>
                  <a:lnTo>
                    <a:pt x="246" y="507"/>
                  </a:lnTo>
                  <a:lnTo>
                    <a:pt x="246" y="507"/>
                  </a:lnTo>
                  <a:lnTo>
                    <a:pt x="242" y="510"/>
                  </a:lnTo>
                  <a:lnTo>
                    <a:pt x="236" y="510"/>
                  </a:lnTo>
                  <a:lnTo>
                    <a:pt x="236" y="510"/>
                  </a:lnTo>
                  <a:lnTo>
                    <a:pt x="236" y="514"/>
                  </a:lnTo>
                  <a:lnTo>
                    <a:pt x="236" y="517"/>
                  </a:lnTo>
                  <a:lnTo>
                    <a:pt x="236" y="517"/>
                  </a:lnTo>
                  <a:lnTo>
                    <a:pt x="222" y="531"/>
                  </a:lnTo>
                  <a:lnTo>
                    <a:pt x="209" y="541"/>
                  </a:lnTo>
                  <a:lnTo>
                    <a:pt x="209" y="541"/>
                  </a:lnTo>
                  <a:lnTo>
                    <a:pt x="212" y="544"/>
                  </a:lnTo>
                  <a:lnTo>
                    <a:pt x="212" y="547"/>
                  </a:lnTo>
                  <a:lnTo>
                    <a:pt x="212" y="547"/>
                  </a:lnTo>
                  <a:lnTo>
                    <a:pt x="205" y="551"/>
                  </a:lnTo>
                  <a:lnTo>
                    <a:pt x="199" y="551"/>
                  </a:lnTo>
                  <a:lnTo>
                    <a:pt x="199" y="551"/>
                  </a:lnTo>
                  <a:lnTo>
                    <a:pt x="199" y="557"/>
                  </a:lnTo>
                  <a:lnTo>
                    <a:pt x="195" y="568"/>
                  </a:lnTo>
                  <a:lnTo>
                    <a:pt x="195" y="568"/>
                  </a:lnTo>
                  <a:lnTo>
                    <a:pt x="189" y="571"/>
                  </a:lnTo>
                  <a:lnTo>
                    <a:pt x="189" y="571"/>
                  </a:lnTo>
                  <a:lnTo>
                    <a:pt x="185" y="571"/>
                  </a:lnTo>
                  <a:lnTo>
                    <a:pt x="182" y="574"/>
                  </a:lnTo>
                  <a:lnTo>
                    <a:pt x="182" y="568"/>
                  </a:lnTo>
                  <a:lnTo>
                    <a:pt x="182" y="568"/>
                  </a:lnTo>
                  <a:lnTo>
                    <a:pt x="182" y="568"/>
                  </a:lnTo>
                  <a:lnTo>
                    <a:pt x="182" y="564"/>
                  </a:lnTo>
                  <a:lnTo>
                    <a:pt x="182" y="564"/>
                  </a:lnTo>
                  <a:lnTo>
                    <a:pt x="179" y="564"/>
                  </a:lnTo>
                  <a:lnTo>
                    <a:pt x="179" y="568"/>
                  </a:lnTo>
                  <a:lnTo>
                    <a:pt x="179" y="568"/>
                  </a:lnTo>
                  <a:lnTo>
                    <a:pt x="175" y="564"/>
                  </a:lnTo>
                  <a:lnTo>
                    <a:pt x="175" y="564"/>
                  </a:lnTo>
                  <a:lnTo>
                    <a:pt x="175" y="564"/>
                  </a:lnTo>
                  <a:lnTo>
                    <a:pt x="165" y="564"/>
                  </a:lnTo>
                  <a:lnTo>
                    <a:pt x="155" y="568"/>
                  </a:lnTo>
                  <a:lnTo>
                    <a:pt x="155" y="568"/>
                  </a:lnTo>
                  <a:lnTo>
                    <a:pt x="155" y="578"/>
                  </a:lnTo>
                  <a:lnTo>
                    <a:pt x="155" y="578"/>
                  </a:lnTo>
                  <a:lnTo>
                    <a:pt x="182" y="574"/>
                  </a:lnTo>
                  <a:lnTo>
                    <a:pt x="182" y="574"/>
                  </a:lnTo>
                  <a:lnTo>
                    <a:pt x="182" y="584"/>
                  </a:lnTo>
                  <a:lnTo>
                    <a:pt x="182" y="584"/>
                  </a:lnTo>
                  <a:lnTo>
                    <a:pt x="179" y="581"/>
                  </a:lnTo>
                  <a:lnTo>
                    <a:pt x="179" y="581"/>
                  </a:lnTo>
                  <a:lnTo>
                    <a:pt x="175" y="578"/>
                  </a:lnTo>
                  <a:lnTo>
                    <a:pt x="175" y="578"/>
                  </a:lnTo>
                  <a:lnTo>
                    <a:pt x="155" y="581"/>
                  </a:lnTo>
                  <a:lnTo>
                    <a:pt x="155" y="581"/>
                  </a:lnTo>
                  <a:lnTo>
                    <a:pt x="148" y="591"/>
                  </a:lnTo>
                  <a:lnTo>
                    <a:pt x="148" y="591"/>
                  </a:lnTo>
                  <a:lnTo>
                    <a:pt x="142" y="591"/>
                  </a:lnTo>
                  <a:lnTo>
                    <a:pt x="131" y="591"/>
                  </a:lnTo>
                  <a:lnTo>
                    <a:pt x="131" y="591"/>
                  </a:lnTo>
                  <a:lnTo>
                    <a:pt x="125" y="598"/>
                  </a:lnTo>
                  <a:lnTo>
                    <a:pt x="125" y="601"/>
                  </a:lnTo>
                  <a:lnTo>
                    <a:pt x="125" y="601"/>
                  </a:lnTo>
                  <a:lnTo>
                    <a:pt x="135" y="601"/>
                  </a:lnTo>
                  <a:lnTo>
                    <a:pt x="135" y="601"/>
                  </a:lnTo>
                  <a:lnTo>
                    <a:pt x="135" y="605"/>
                  </a:lnTo>
                  <a:lnTo>
                    <a:pt x="135" y="605"/>
                  </a:lnTo>
                  <a:lnTo>
                    <a:pt x="135" y="605"/>
                  </a:lnTo>
                  <a:lnTo>
                    <a:pt x="131" y="605"/>
                  </a:lnTo>
                  <a:lnTo>
                    <a:pt x="125" y="608"/>
                  </a:lnTo>
                  <a:lnTo>
                    <a:pt x="125" y="605"/>
                  </a:lnTo>
                  <a:lnTo>
                    <a:pt x="125" y="605"/>
                  </a:lnTo>
                  <a:lnTo>
                    <a:pt x="118" y="605"/>
                  </a:lnTo>
                  <a:lnTo>
                    <a:pt x="118" y="605"/>
                  </a:lnTo>
                  <a:lnTo>
                    <a:pt x="115" y="598"/>
                  </a:lnTo>
                  <a:lnTo>
                    <a:pt x="115" y="598"/>
                  </a:lnTo>
                  <a:lnTo>
                    <a:pt x="111" y="598"/>
                  </a:lnTo>
                  <a:lnTo>
                    <a:pt x="105" y="601"/>
                  </a:lnTo>
                  <a:lnTo>
                    <a:pt x="105" y="601"/>
                  </a:lnTo>
                  <a:lnTo>
                    <a:pt x="105" y="601"/>
                  </a:lnTo>
                  <a:lnTo>
                    <a:pt x="105" y="601"/>
                  </a:lnTo>
                  <a:lnTo>
                    <a:pt x="101" y="601"/>
                  </a:lnTo>
                  <a:lnTo>
                    <a:pt x="101" y="601"/>
                  </a:lnTo>
                  <a:lnTo>
                    <a:pt x="108" y="611"/>
                  </a:lnTo>
                  <a:lnTo>
                    <a:pt x="108" y="611"/>
                  </a:lnTo>
                  <a:lnTo>
                    <a:pt x="108" y="618"/>
                  </a:lnTo>
                  <a:lnTo>
                    <a:pt x="108" y="618"/>
                  </a:lnTo>
                  <a:lnTo>
                    <a:pt x="111" y="621"/>
                  </a:lnTo>
                  <a:lnTo>
                    <a:pt x="111" y="621"/>
                  </a:lnTo>
                  <a:lnTo>
                    <a:pt x="125" y="621"/>
                  </a:lnTo>
                  <a:lnTo>
                    <a:pt x="125" y="621"/>
                  </a:lnTo>
                  <a:lnTo>
                    <a:pt x="118" y="628"/>
                  </a:lnTo>
                  <a:lnTo>
                    <a:pt x="118" y="628"/>
                  </a:lnTo>
                  <a:lnTo>
                    <a:pt x="118" y="631"/>
                  </a:lnTo>
                  <a:lnTo>
                    <a:pt x="118" y="635"/>
                  </a:lnTo>
                  <a:lnTo>
                    <a:pt x="118" y="635"/>
                  </a:lnTo>
                  <a:lnTo>
                    <a:pt x="108" y="628"/>
                  </a:lnTo>
                  <a:lnTo>
                    <a:pt x="101" y="625"/>
                  </a:lnTo>
                  <a:lnTo>
                    <a:pt x="95" y="625"/>
                  </a:lnTo>
                  <a:lnTo>
                    <a:pt x="95" y="625"/>
                  </a:lnTo>
                  <a:lnTo>
                    <a:pt x="84" y="628"/>
                  </a:lnTo>
                  <a:lnTo>
                    <a:pt x="84" y="628"/>
                  </a:lnTo>
                  <a:lnTo>
                    <a:pt x="81" y="625"/>
                  </a:lnTo>
                  <a:lnTo>
                    <a:pt x="78" y="625"/>
                  </a:lnTo>
                  <a:lnTo>
                    <a:pt x="78" y="625"/>
                  </a:lnTo>
                  <a:lnTo>
                    <a:pt x="71" y="635"/>
                  </a:lnTo>
                  <a:lnTo>
                    <a:pt x="71" y="635"/>
                  </a:lnTo>
                  <a:lnTo>
                    <a:pt x="71" y="638"/>
                  </a:lnTo>
                  <a:lnTo>
                    <a:pt x="71" y="641"/>
                  </a:lnTo>
                  <a:lnTo>
                    <a:pt x="71" y="641"/>
                  </a:lnTo>
                  <a:lnTo>
                    <a:pt x="68" y="638"/>
                  </a:lnTo>
                  <a:lnTo>
                    <a:pt x="61" y="638"/>
                  </a:lnTo>
                  <a:lnTo>
                    <a:pt x="61" y="638"/>
                  </a:lnTo>
                  <a:lnTo>
                    <a:pt x="61" y="638"/>
                  </a:lnTo>
                  <a:lnTo>
                    <a:pt x="51" y="645"/>
                  </a:lnTo>
                  <a:lnTo>
                    <a:pt x="51" y="645"/>
                  </a:lnTo>
                  <a:lnTo>
                    <a:pt x="51" y="652"/>
                  </a:lnTo>
                  <a:lnTo>
                    <a:pt x="51" y="652"/>
                  </a:lnTo>
                  <a:lnTo>
                    <a:pt x="58" y="652"/>
                  </a:lnTo>
                  <a:lnTo>
                    <a:pt x="58" y="652"/>
                  </a:lnTo>
                  <a:lnTo>
                    <a:pt x="54" y="652"/>
                  </a:lnTo>
                  <a:lnTo>
                    <a:pt x="54" y="655"/>
                  </a:lnTo>
                  <a:lnTo>
                    <a:pt x="54" y="655"/>
                  </a:lnTo>
                  <a:lnTo>
                    <a:pt x="47" y="652"/>
                  </a:lnTo>
                  <a:lnTo>
                    <a:pt x="47" y="652"/>
                  </a:lnTo>
                  <a:lnTo>
                    <a:pt x="44" y="655"/>
                  </a:lnTo>
                  <a:lnTo>
                    <a:pt x="44" y="655"/>
                  </a:lnTo>
                  <a:lnTo>
                    <a:pt x="44" y="652"/>
                  </a:lnTo>
                  <a:lnTo>
                    <a:pt x="44" y="652"/>
                  </a:lnTo>
                  <a:lnTo>
                    <a:pt x="37" y="648"/>
                  </a:lnTo>
                  <a:lnTo>
                    <a:pt x="37" y="648"/>
                  </a:lnTo>
                  <a:lnTo>
                    <a:pt x="34" y="655"/>
                  </a:lnTo>
                  <a:lnTo>
                    <a:pt x="34" y="655"/>
                  </a:lnTo>
                  <a:lnTo>
                    <a:pt x="37" y="655"/>
                  </a:lnTo>
                  <a:lnTo>
                    <a:pt x="37" y="655"/>
                  </a:lnTo>
                  <a:lnTo>
                    <a:pt x="37" y="662"/>
                  </a:lnTo>
                  <a:lnTo>
                    <a:pt x="37" y="662"/>
                  </a:lnTo>
                  <a:lnTo>
                    <a:pt x="31" y="662"/>
                  </a:lnTo>
                  <a:lnTo>
                    <a:pt x="31" y="662"/>
                  </a:lnTo>
                  <a:lnTo>
                    <a:pt x="31" y="662"/>
                  </a:lnTo>
                  <a:lnTo>
                    <a:pt x="31" y="665"/>
                  </a:lnTo>
                  <a:lnTo>
                    <a:pt x="31" y="665"/>
                  </a:lnTo>
                  <a:lnTo>
                    <a:pt x="24" y="668"/>
                  </a:lnTo>
                  <a:lnTo>
                    <a:pt x="24" y="675"/>
                  </a:lnTo>
                  <a:lnTo>
                    <a:pt x="24" y="675"/>
                  </a:lnTo>
                  <a:lnTo>
                    <a:pt x="34" y="672"/>
                  </a:lnTo>
                  <a:lnTo>
                    <a:pt x="34" y="672"/>
                  </a:lnTo>
                  <a:lnTo>
                    <a:pt x="24" y="678"/>
                  </a:lnTo>
                  <a:lnTo>
                    <a:pt x="24" y="678"/>
                  </a:lnTo>
                  <a:lnTo>
                    <a:pt x="24" y="689"/>
                  </a:lnTo>
                  <a:lnTo>
                    <a:pt x="24" y="689"/>
                  </a:lnTo>
                  <a:lnTo>
                    <a:pt x="31" y="692"/>
                  </a:lnTo>
                  <a:lnTo>
                    <a:pt x="31" y="692"/>
                  </a:lnTo>
                  <a:lnTo>
                    <a:pt x="27" y="699"/>
                  </a:lnTo>
                  <a:lnTo>
                    <a:pt x="27" y="702"/>
                  </a:lnTo>
                  <a:lnTo>
                    <a:pt x="27" y="702"/>
                  </a:lnTo>
                  <a:lnTo>
                    <a:pt x="21" y="702"/>
                  </a:lnTo>
                  <a:lnTo>
                    <a:pt x="21" y="702"/>
                  </a:lnTo>
                  <a:lnTo>
                    <a:pt x="21" y="712"/>
                  </a:lnTo>
                  <a:lnTo>
                    <a:pt x="21" y="722"/>
                  </a:lnTo>
                  <a:lnTo>
                    <a:pt x="21" y="722"/>
                  </a:lnTo>
                  <a:lnTo>
                    <a:pt x="34" y="725"/>
                  </a:lnTo>
                  <a:lnTo>
                    <a:pt x="51" y="725"/>
                  </a:lnTo>
                  <a:lnTo>
                    <a:pt x="51" y="725"/>
                  </a:lnTo>
                  <a:lnTo>
                    <a:pt x="51" y="725"/>
                  </a:lnTo>
                  <a:lnTo>
                    <a:pt x="51" y="725"/>
                  </a:lnTo>
                  <a:lnTo>
                    <a:pt x="54" y="725"/>
                  </a:lnTo>
                  <a:lnTo>
                    <a:pt x="54" y="725"/>
                  </a:lnTo>
                  <a:lnTo>
                    <a:pt x="51" y="725"/>
                  </a:lnTo>
                  <a:lnTo>
                    <a:pt x="51" y="725"/>
                  </a:lnTo>
                  <a:lnTo>
                    <a:pt x="34" y="729"/>
                  </a:lnTo>
                  <a:lnTo>
                    <a:pt x="27" y="729"/>
                  </a:lnTo>
                  <a:lnTo>
                    <a:pt x="17" y="725"/>
                  </a:lnTo>
                  <a:lnTo>
                    <a:pt x="17" y="725"/>
                  </a:lnTo>
                  <a:lnTo>
                    <a:pt x="17" y="719"/>
                  </a:lnTo>
                  <a:lnTo>
                    <a:pt x="17" y="719"/>
                  </a:lnTo>
                  <a:lnTo>
                    <a:pt x="17" y="719"/>
                  </a:lnTo>
                  <a:lnTo>
                    <a:pt x="14" y="719"/>
                  </a:lnTo>
                  <a:lnTo>
                    <a:pt x="14" y="722"/>
                  </a:lnTo>
                  <a:lnTo>
                    <a:pt x="10" y="719"/>
                  </a:lnTo>
                  <a:lnTo>
                    <a:pt x="10" y="719"/>
                  </a:lnTo>
                  <a:lnTo>
                    <a:pt x="10" y="725"/>
                  </a:lnTo>
                  <a:lnTo>
                    <a:pt x="10" y="725"/>
                  </a:lnTo>
                  <a:lnTo>
                    <a:pt x="17" y="725"/>
                  </a:lnTo>
                  <a:lnTo>
                    <a:pt x="17" y="725"/>
                  </a:lnTo>
                  <a:lnTo>
                    <a:pt x="17" y="729"/>
                  </a:lnTo>
                  <a:lnTo>
                    <a:pt x="14" y="732"/>
                  </a:lnTo>
                  <a:lnTo>
                    <a:pt x="14" y="732"/>
                  </a:lnTo>
                  <a:lnTo>
                    <a:pt x="21" y="736"/>
                  </a:lnTo>
                  <a:lnTo>
                    <a:pt x="21" y="739"/>
                  </a:lnTo>
                  <a:lnTo>
                    <a:pt x="21" y="739"/>
                  </a:lnTo>
                  <a:lnTo>
                    <a:pt x="21" y="749"/>
                  </a:lnTo>
                  <a:lnTo>
                    <a:pt x="21" y="749"/>
                  </a:lnTo>
                  <a:lnTo>
                    <a:pt x="17" y="749"/>
                  </a:lnTo>
                  <a:lnTo>
                    <a:pt x="17" y="749"/>
                  </a:lnTo>
                  <a:lnTo>
                    <a:pt x="17" y="749"/>
                  </a:lnTo>
                  <a:lnTo>
                    <a:pt x="14" y="752"/>
                  </a:lnTo>
                  <a:lnTo>
                    <a:pt x="14" y="752"/>
                  </a:lnTo>
                  <a:lnTo>
                    <a:pt x="14" y="749"/>
                  </a:lnTo>
                  <a:lnTo>
                    <a:pt x="10" y="749"/>
                  </a:lnTo>
                  <a:lnTo>
                    <a:pt x="10" y="749"/>
                  </a:lnTo>
                  <a:lnTo>
                    <a:pt x="10" y="756"/>
                  </a:lnTo>
                  <a:lnTo>
                    <a:pt x="10" y="756"/>
                  </a:lnTo>
                  <a:lnTo>
                    <a:pt x="14" y="756"/>
                  </a:lnTo>
                  <a:lnTo>
                    <a:pt x="14" y="756"/>
                  </a:lnTo>
                  <a:lnTo>
                    <a:pt x="17" y="752"/>
                  </a:lnTo>
                  <a:lnTo>
                    <a:pt x="17" y="752"/>
                  </a:lnTo>
                  <a:lnTo>
                    <a:pt x="21" y="766"/>
                  </a:lnTo>
                  <a:lnTo>
                    <a:pt x="17" y="776"/>
                  </a:lnTo>
                  <a:lnTo>
                    <a:pt x="17" y="786"/>
                  </a:lnTo>
                  <a:lnTo>
                    <a:pt x="21" y="799"/>
                  </a:lnTo>
                  <a:lnTo>
                    <a:pt x="21" y="799"/>
                  </a:lnTo>
                  <a:lnTo>
                    <a:pt x="27" y="789"/>
                  </a:lnTo>
                  <a:lnTo>
                    <a:pt x="27" y="789"/>
                  </a:lnTo>
                  <a:lnTo>
                    <a:pt x="31" y="789"/>
                  </a:lnTo>
                  <a:lnTo>
                    <a:pt x="31" y="789"/>
                  </a:lnTo>
                  <a:lnTo>
                    <a:pt x="31" y="799"/>
                  </a:lnTo>
                  <a:lnTo>
                    <a:pt x="31" y="799"/>
                  </a:lnTo>
                  <a:lnTo>
                    <a:pt x="24" y="799"/>
                  </a:lnTo>
                  <a:lnTo>
                    <a:pt x="17" y="799"/>
                  </a:lnTo>
                  <a:lnTo>
                    <a:pt x="17" y="799"/>
                  </a:lnTo>
                  <a:lnTo>
                    <a:pt x="17" y="806"/>
                  </a:lnTo>
                  <a:lnTo>
                    <a:pt x="17" y="810"/>
                  </a:lnTo>
                  <a:lnTo>
                    <a:pt x="17" y="810"/>
                  </a:lnTo>
                  <a:lnTo>
                    <a:pt x="14" y="810"/>
                  </a:lnTo>
                  <a:lnTo>
                    <a:pt x="10" y="810"/>
                  </a:lnTo>
                  <a:lnTo>
                    <a:pt x="10" y="810"/>
                  </a:lnTo>
                  <a:lnTo>
                    <a:pt x="14" y="820"/>
                  </a:lnTo>
                  <a:lnTo>
                    <a:pt x="17" y="826"/>
                  </a:lnTo>
                  <a:lnTo>
                    <a:pt x="17" y="826"/>
                  </a:lnTo>
                  <a:lnTo>
                    <a:pt x="17" y="826"/>
                  </a:lnTo>
                  <a:lnTo>
                    <a:pt x="17" y="826"/>
                  </a:lnTo>
                  <a:lnTo>
                    <a:pt x="14" y="826"/>
                  </a:lnTo>
                  <a:lnTo>
                    <a:pt x="14" y="826"/>
                  </a:lnTo>
                  <a:lnTo>
                    <a:pt x="14" y="830"/>
                  </a:lnTo>
                  <a:lnTo>
                    <a:pt x="10" y="830"/>
                  </a:lnTo>
                  <a:lnTo>
                    <a:pt x="10" y="830"/>
                  </a:lnTo>
                  <a:lnTo>
                    <a:pt x="10" y="813"/>
                  </a:lnTo>
                  <a:lnTo>
                    <a:pt x="10" y="813"/>
                  </a:lnTo>
                  <a:lnTo>
                    <a:pt x="4" y="813"/>
                  </a:lnTo>
                  <a:lnTo>
                    <a:pt x="4" y="813"/>
                  </a:lnTo>
                  <a:lnTo>
                    <a:pt x="4" y="823"/>
                  </a:lnTo>
                  <a:lnTo>
                    <a:pt x="0" y="836"/>
                  </a:lnTo>
                  <a:lnTo>
                    <a:pt x="0" y="836"/>
                  </a:lnTo>
                  <a:lnTo>
                    <a:pt x="7" y="836"/>
                  </a:lnTo>
                  <a:lnTo>
                    <a:pt x="7" y="836"/>
                  </a:lnTo>
                  <a:lnTo>
                    <a:pt x="7" y="840"/>
                  </a:lnTo>
                  <a:lnTo>
                    <a:pt x="4" y="840"/>
                  </a:lnTo>
                  <a:lnTo>
                    <a:pt x="4" y="840"/>
                  </a:lnTo>
                  <a:lnTo>
                    <a:pt x="4" y="850"/>
                  </a:lnTo>
                  <a:lnTo>
                    <a:pt x="7" y="860"/>
                  </a:lnTo>
                  <a:lnTo>
                    <a:pt x="7" y="860"/>
                  </a:lnTo>
                  <a:lnTo>
                    <a:pt x="24" y="860"/>
                  </a:lnTo>
                  <a:lnTo>
                    <a:pt x="24" y="860"/>
                  </a:lnTo>
                  <a:lnTo>
                    <a:pt x="27" y="850"/>
                  </a:lnTo>
                  <a:lnTo>
                    <a:pt x="27" y="850"/>
                  </a:lnTo>
                  <a:lnTo>
                    <a:pt x="27" y="860"/>
                  </a:lnTo>
                  <a:lnTo>
                    <a:pt x="27" y="860"/>
                  </a:lnTo>
                  <a:lnTo>
                    <a:pt x="31" y="860"/>
                  </a:lnTo>
                  <a:lnTo>
                    <a:pt x="31" y="863"/>
                  </a:lnTo>
                  <a:lnTo>
                    <a:pt x="27" y="863"/>
                  </a:lnTo>
                  <a:lnTo>
                    <a:pt x="27" y="863"/>
                  </a:lnTo>
                  <a:lnTo>
                    <a:pt x="27" y="867"/>
                  </a:lnTo>
                  <a:lnTo>
                    <a:pt x="31" y="870"/>
                  </a:lnTo>
                  <a:lnTo>
                    <a:pt x="31" y="870"/>
                  </a:lnTo>
                  <a:lnTo>
                    <a:pt x="24" y="877"/>
                  </a:lnTo>
                  <a:lnTo>
                    <a:pt x="21" y="877"/>
                  </a:lnTo>
                  <a:lnTo>
                    <a:pt x="21" y="877"/>
                  </a:lnTo>
                  <a:lnTo>
                    <a:pt x="24" y="887"/>
                  </a:lnTo>
                  <a:lnTo>
                    <a:pt x="24" y="887"/>
                  </a:lnTo>
                  <a:lnTo>
                    <a:pt x="10" y="883"/>
                  </a:lnTo>
                  <a:lnTo>
                    <a:pt x="10" y="883"/>
                  </a:lnTo>
                  <a:lnTo>
                    <a:pt x="7" y="897"/>
                  </a:lnTo>
                  <a:lnTo>
                    <a:pt x="7" y="897"/>
                  </a:lnTo>
                  <a:lnTo>
                    <a:pt x="4" y="900"/>
                  </a:lnTo>
                  <a:lnTo>
                    <a:pt x="4" y="900"/>
                  </a:lnTo>
                  <a:lnTo>
                    <a:pt x="7" y="910"/>
                  </a:lnTo>
                  <a:lnTo>
                    <a:pt x="7" y="910"/>
                  </a:lnTo>
                  <a:lnTo>
                    <a:pt x="7" y="914"/>
                  </a:lnTo>
                  <a:lnTo>
                    <a:pt x="7" y="917"/>
                  </a:lnTo>
                  <a:lnTo>
                    <a:pt x="7" y="917"/>
                  </a:lnTo>
                  <a:lnTo>
                    <a:pt x="34" y="947"/>
                  </a:lnTo>
                  <a:lnTo>
                    <a:pt x="34" y="947"/>
                  </a:lnTo>
                  <a:lnTo>
                    <a:pt x="41" y="947"/>
                  </a:lnTo>
                  <a:lnTo>
                    <a:pt x="41" y="947"/>
                  </a:lnTo>
                  <a:lnTo>
                    <a:pt x="37" y="957"/>
                  </a:lnTo>
                  <a:lnTo>
                    <a:pt x="47" y="961"/>
                  </a:lnTo>
                  <a:lnTo>
                    <a:pt x="47" y="961"/>
                  </a:lnTo>
                  <a:lnTo>
                    <a:pt x="51" y="964"/>
                  </a:lnTo>
                  <a:lnTo>
                    <a:pt x="51" y="967"/>
                  </a:lnTo>
                  <a:lnTo>
                    <a:pt x="51" y="967"/>
                  </a:lnTo>
                  <a:lnTo>
                    <a:pt x="58" y="967"/>
                  </a:lnTo>
                  <a:lnTo>
                    <a:pt x="61" y="964"/>
                  </a:lnTo>
                  <a:lnTo>
                    <a:pt x="68" y="967"/>
                  </a:lnTo>
                  <a:lnTo>
                    <a:pt x="68" y="967"/>
                  </a:lnTo>
                  <a:lnTo>
                    <a:pt x="71" y="971"/>
                  </a:lnTo>
                  <a:lnTo>
                    <a:pt x="78" y="967"/>
                  </a:lnTo>
                  <a:lnTo>
                    <a:pt x="84" y="964"/>
                  </a:lnTo>
                  <a:lnTo>
                    <a:pt x="84" y="964"/>
                  </a:lnTo>
                  <a:lnTo>
                    <a:pt x="88" y="967"/>
                  </a:lnTo>
                  <a:lnTo>
                    <a:pt x="95" y="967"/>
                  </a:lnTo>
                  <a:lnTo>
                    <a:pt x="95" y="967"/>
                  </a:lnTo>
                  <a:lnTo>
                    <a:pt x="98" y="964"/>
                  </a:lnTo>
                  <a:lnTo>
                    <a:pt x="101" y="957"/>
                  </a:lnTo>
                  <a:lnTo>
                    <a:pt x="101" y="957"/>
                  </a:lnTo>
                  <a:lnTo>
                    <a:pt x="105" y="957"/>
                  </a:lnTo>
                  <a:lnTo>
                    <a:pt x="108" y="961"/>
                  </a:lnTo>
                  <a:lnTo>
                    <a:pt x="108" y="961"/>
                  </a:lnTo>
                  <a:lnTo>
                    <a:pt x="118" y="951"/>
                  </a:lnTo>
                  <a:lnTo>
                    <a:pt x="128" y="941"/>
                  </a:lnTo>
                  <a:lnTo>
                    <a:pt x="128" y="941"/>
                  </a:lnTo>
                  <a:lnTo>
                    <a:pt x="135" y="934"/>
                  </a:lnTo>
                  <a:lnTo>
                    <a:pt x="138" y="930"/>
                  </a:lnTo>
                  <a:lnTo>
                    <a:pt x="138" y="930"/>
                  </a:lnTo>
                  <a:lnTo>
                    <a:pt x="138" y="924"/>
                  </a:lnTo>
                  <a:lnTo>
                    <a:pt x="138" y="924"/>
                  </a:lnTo>
                  <a:lnTo>
                    <a:pt x="145" y="924"/>
                  </a:lnTo>
                  <a:lnTo>
                    <a:pt x="148" y="924"/>
                  </a:lnTo>
                  <a:lnTo>
                    <a:pt x="148" y="924"/>
                  </a:lnTo>
                  <a:lnTo>
                    <a:pt x="152" y="920"/>
                  </a:lnTo>
                  <a:lnTo>
                    <a:pt x="152" y="917"/>
                  </a:lnTo>
                  <a:lnTo>
                    <a:pt x="148" y="914"/>
                  </a:lnTo>
                  <a:lnTo>
                    <a:pt x="148" y="914"/>
                  </a:lnTo>
                  <a:lnTo>
                    <a:pt x="158" y="910"/>
                  </a:lnTo>
                  <a:lnTo>
                    <a:pt x="165" y="907"/>
                  </a:lnTo>
                  <a:lnTo>
                    <a:pt x="165" y="907"/>
                  </a:lnTo>
                  <a:lnTo>
                    <a:pt x="165" y="900"/>
                  </a:lnTo>
                  <a:lnTo>
                    <a:pt x="165" y="900"/>
                  </a:lnTo>
                  <a:lnTo>
                    <a:pt x="172" y="907"/>
                  </a:lnTo>
                  <a:lnTo>
                    <a:pt x="179" y="907"/>
                  </a:lnTo>
                  <a:lnTo>
                    <a:pt x="182" y="904"/>
                  </a:lnTo>
                  <a:lnTo>
                    <a:pt x="182" y="904"/>
                  </a:lnTo>
                  <a:lnTo>
                    <a:pt x="182" y="897"/>
                  </a:lnTo>
                  <a:lnTo>
                    <a:pt x="182" y="897"/>
                  </a:lnTo>
                  <a:lnTo>
                    <a:pt x="189" y="890"/>
                  </a:lnTo>
                  <a:lnTo>
                    <a:pt x="189" y="890"/>
                  </a:lnTo>
                  <a:lnTo>
                    <a:pt x="192" y="887"/>
                  </a:lnTo>
                  <a:lnTo>
                    <a:pt x="192" y="880"/>
                  </a:lnTo>
                  <a:lnTo>
                    <a:pt x="189" y="867"/>
                  </a:lnTo>
                  <a:lnTo>
                    <a:pt x="189" y="867"/>
                  </a:lnTo>
                  <a:lnTo>
                    <a:pt x="199" y="867"/>
                  </a:lnTo>
                  <a:lnTo>
                    <a:pt x="199" y="867"/>
                  </a:lnTo>
                  <a:lnTo>
                    <a:pt x="199" y="846"/>
                  </a:lnTo>
                  <a:lnTo>
                    <a:pt x="199" y="843"/>
                  </a:lnTo>
                  <a:lnTo>
                    <a:pt x="202" y="840"/>
                  </a:lnTo>
                  <a:lnTo>
                    <a:pt x="202" y="840"/>
                  </a:lnTo>
                  <a:lnTo>
                    <a:pt x="199" y="863"/>
                  </a:lnTo>
                  <a:lnTo>
                    <a:pt x="199" y="883"/>
                  </a:lnTo>
                  <a:lnTo>
                    <a:pt x="199" y="883"/>
                  </a:lnTo>
                  <a:lnTo>
                    <a:pt x="205" y="890"/>
                  </a:lnTo>
                  <a:lnTo>
                    <a:pt x="205" y="890"/>
                  </a:lnTo>
                  <a:lnTo>
                    <a:pt x="205" y="897"/>
                  </a:lnTo>
                  <a:lnTo>
                    <a:pt x="205" y="897"/>
                  </a:lnTo>
                  <a:lnTo>
                    <a:pt x="212" y="897"/>
                  </a:lnTo>
                  <a:lnTo>
                    <a:pt x="212" y="897"/>
                  </a:lnTo>
                  <a:lnTo>
                    <a:pt x="219" y="900"/>
                  </a:lnTo>
                  <a:lnTo>
                    <a:pt x="219" y="900"/>
                  </a:lnTo>
                  <a:lnTo>
                    <a:pt x="219" y="900"/>
                  </a:lnTo>
                  <a:lnTo>
                    <a:pt x="219" y="900"/>
                  </a:lnTo>
                  <a:lnTo>
                    <a:pt x="222" y="900"/>
                  </a:lnTo>
                  <a:lnTo>
                    <a:pt x="222" y="904"/>
                  </a:lnTo>
                  <a:lnTo>
                    <a:pt x="226" y="907"/>
                  </a:lnTo>
                  <a:lnTo>
                    <a:pt x="226" y="907"/>
                  </a:lnTo>
                  <a:lnTo>
                    <a:pt x="229" y="907"/>
                  </a:lnTo>
                  <a:lnTo>
                    <a:pt x="232" y="907"/>
                  </a:lnTo>
                  <a:lnTo>
                    <a:pt x="232" y="897"/>
                  </a:lnTo>
                  <a:lnTo>
                    <a:pt x="232" y="877"/>
                  </a:lnTo>
                  <a:lnTo>
                    <a:pt x="232" y="877"/>
                  </a:lnTo>
                  <a:lnTo>
                    <a:pt x="232" y="867"/>
                  </a:lnTo>
                  <a:lnTo>
                    <a:pt x="232" y="860"/>
                  </a:lnTo>
                  <a:lnTo>
                    <a:pt x="232" y="857"/>
                  </a:lnTo>
                  <a:lnTo>
                    <a:pt x="232" y="857"/>
                  </a:lnTo>
                  <a:lnTo>
                    <a:pt x="236" y="853"/>
                  </a:lnTo>
                  <a:lnTo>
                    <a:pt x="239" y="850"/>
                  </a:lnTo>
                  <a:lnTo>
                    <a:pt x="239" y="850"/>
                  </a:lnTo>
                  <a:lnTo>
                    <a:pt x="239" y="846"/>
                  </a:lnTo>
                  <a:lnTo>
                    <a:pt x="239" y="843"/>
                  </a:lnTo>
                  <a:lnTo>
                    <a:pt x="239" y="843"/>
                  </a:lnTo>
                  <a:lnTo>
                    <a:pt x="242" y="840"/>
                  </a:lnTo>
                  <a:lnTo>
                    <a:pt x="249" y="840"/>
                  </a:lnTo>
                  <a:lnTo>
                    <a:pt x="249" y="840"/>
                  </a:lnTo>
                  <a:lnTo>
                    <a:pt x="252" y="833"/>
                  </a:lnTo>
                  <a:lnTo>
                    <a:pt x="256" y="826"/>
                  </a:lnTo>
                  <a:lnTo>
                    <a:pt x="256" y="826"/>
                  </a:lnTo>
                  <a:lnTo>
                    <a:pt x="256" y="820"/>
                  </a:lnTo>
                  <a:lnTo>
                    <a:pt x="259" y="813"/>
                  </a:lnTo>
                  <a:lnTo>
                    <a:pt x="259" y="813"/>
                  </a:lnTo>
                  <a:lnTo>
                    <a:pt x="266" y="803"/>
                  </a:lnTo>
                  <a:lnTo>
                    <a:pt x="266" y="803"/>
                  </a:lnTo>
                  <a:lnTo>
                    <a:pt x="269" y="796"/>
                  </a:lnTo>
                  <a:lnTo>
                    <a:pt x="266" y="789"/>
                  </a:lnTo>
                  <a:lnTo>
                    <a:pt x="266" y="789"/>
                  </a:lnTo>
                  <a:lnTo>
                    <a:pt x="263" y="773"/>
                  </a:lnTo>
                  <a:lnTo>
                    <a:pt x="263" y="773"/>
                  </a:lnTo>
                  <a:lnTo>
                    <a:pt x="263" y="766"/>
                  </a:lnTo>
                  <a:lnTo>
                    <a:pt x="263" y="766"/>
                  </a:lnTo>
                  <a:lnTo>
                    <a:pt x="266" y="762"/>
                  </a:lnTo>
                  <a:lnTo>
                    <a:pt x="279" y="762"/>
                  </a:lnTo>
                  <a:lnTo>
                    <a:pt x="279" y="762"/>
                  </a:lnTo>
                  <a:lnTo>
                    <a:pt x="286" y="756"/>
                  </a:lnTo>
                  <a:lnTo>
                    <a:pt x="289" y="742"/>
                  </a:lnTo>
                  <a:lnTo>
                    <a:pt x="289" y="742"/>
                  </a:lnTo>
                  <a:lnTo>
                    <a:pt x="283" y="722"/>
                  </a:lnTo>
                  <a:lnTo>
                    <a:pt x="283" y="722"/>
                  </a:lnTo>
                  <a:lnTo>
                    <a:pt x="279" y="722"/>
                  </a:lnTo>
                  <a:lnTo>
                    <a:pt x="276" y="722"/>
                  </a:lnTo>
                  <a:lnTo>
                    <a:pt x="276" y="722"/>
                  </a:lnTo>
                  <a:lnTo>
                    <a:pt x="269" y="712"/>
                  </a:lnTo>
                  <a:lnTo>
                    <a:pt x="266" y="702"/>
                  </a:lnTo>
                  <a:lnTo>
                    <a:pt x="266" y="702"/>
                  </a:lnTo>
                  <a:lnTo>
                    <a:pt x="269" y="678"/>
                  </a:lnTo>
                  <a:lnTo>
                    <a:pt x="269" y="658"/>
                  </a:lnTo>
                  <a:lnTo>
                    <a:pt x="269" y="658"/>
                  </a:lnTo>
                  <a:lnTo>
                    <a:pt x="266" y="652"/>
                  </a:lnTo>
                  <a:lnTo>
                    <a:pt x="263" y="638"/>
                  </a:lnTo>
                  <a:lnTo>
                    <a:pt x="263" y="638"/>
                  </a:lnTo>
                  <a:lnTo>
                    <a:pt x="266" y="631"/>
                  </a:lnTo>
                  <a:lnTo>
                    <a:pt x="266" y="631"/>
                  </a:lnTo>
                  <a:lnTo>
                    <a:pt x="269" y="615"/>
                  </a:lnTo>
                  <a:lnTo>
                    <a:pt x="269" y="615"/>
                  </a:lnTo>
                  <a:lnTo>
                    <a:pt x="269" y="608"/>
                  </a:lnTo>
                  <a:lnTo>
                    <a:pt x="269" y="608"/>
                  </a:lnTo>
                  <a:lnTo>
                    <a:pt x="266" y="601"/>
                  </a:lnTo>
                  <a:lnTo>
                    <a:pt x="263" y="594"/>
                  </a:lnTo>
                  <a:lnTo>
                    <a:pt x="263" y="594"/>
                  </a:lnTo>
                  <a:lnTo>
                    <a:pt x="269" y="588"/>
                  </a:lnTo>
                  <a:lnTo>
                    <a:pt x="269" y="588"/>
                  </a:lnTo>
                  <a:lnTo>
                    <a:pt x="269" y="584"/>
                  </a:lnTo>
                  <a:lnTo>
                    <a:pt x="269" y="578"/>
                  </a:lnTo>
                  <a:lnTo>
                    <a:pt x="269" y="578"/>
                  </a:lnTo>
                  <a:lnTo>
                    <a:pt x="276" y="571"/>
                  </a:lnTo>
                  <a:lnTo>
                    <a:pt x="276" y="571"/>
                  </a:lnTo>
                  <a:lnTo>
                    <a:pt x="283" y="564"/>
                  </a:lnTo>
                  <a:lnTo>
                    <a:pt x="283" y="564"/>
                  </a:lnTo>
                  <a:lnTo>
                    <a:pt x="293" y="557"/>
                  </a:lnTo>
                  <a:lnTo>
                    <a:pt x="293" y="557"/>
                  </a:lnTo>
                  <a:lnTo>
                    <a:pt x="300" y="551"/>
                  </a:lnTo>
                  <a:lnTo>
                    <a:pt x="300" y="551"/>
                  </a:lnTo>
                  <a:lnTo>
                    <a:pt x="313" y="547"/>
                  </a:lnTo>
                  <a:lnTo>
                    <a:pt x="313" y="547"/>
                  </a:lnTo>
                  <a:lnTo>
                    <a:pt x="320" y="547"/>
                  </a:lnTo>
                  <a:lnTo>
                    <a:pt x="326" y="551"/>
                  </a:lnTo>
                  <a:lnTo>
                    <a:pt x="326" y="551"/>
                  </a:lnTo>
                  <a:lnTo>
                    <a:pt x="336" y="557"/>
                  </a:lnTo>
                  <a:lnTo>
                    <a:pt x="336" y="557"/>
                  </a:lnTo>
                  <a:lnTo>
                    <a:pt x="340" y="551"/>
                  </a:lnTo>
                  <a:lnTo>
                    <a:pt x="343" y="541"/>
                  </a:lnTo>
                  <a:lnTo>
                    <a:pt x="343" y="541"/>
                  </a:lnTo>
                  <a:lnTo>
                    <a:pt x="347" y="531"/>
                  </a:lnTo>
                  <a:lnTo>
                    <a:pt x="343" y="524"/>
                  </a:lnTo>
                  <a:lnTo>
                    <a:pt x="343" y="524"/>
                  </a:lnTo>
                  <a:lnTo>
                    <a:pt x="340" y="517"/>
                  </a:lnTo>
                  <a:lnTo>
                    <a:pt x="333" y="514"/>
                  </a:lnTo>
                  <a:lnTo>
                    <a:pt x="333" y="514"/>
                  </a:lnTo>
                  <a:lnTo>
                    <a:pt x="330" y="510"/>
                  </a:lnTo>
                  <a:lnTo>
                    <a:pt x="330" y="507"/>
                  </a:lnTo>
                  <a:lnTo>
                    <a:pt x="330" y="507"/>
                  </a:lnTo>
                  <a:lnTo>
                    <a:pt x="330" y="507"/>
                  </a:lnTo>
                  <a:lnTo>
                    <a:pt x="340" y="487"/>
                  </a:lnTo>
                  <a:lnTo>
                    <a:pt x="357" y="463"/>
                  </a:lnTo>
                  <a:lnTo>
                    <a:pt x="357" y="463"/>
                  </a:lnTo>
                  <a:lnTo>
                    <a:pt x="357" y="457"/>
                  </a:lnTo>
                  <a:lnTo>
                    <a:pt x="357" y="447"/>
                  </a:lnTo>
                  <a:lnTo>
                    <a:pt x="357" y="447"/>
                  </a:lnTo>
                  <a:lnTo>
                    <a:pt x="360" y="416"/>
                  </a:lnTo>
                  <a:lnTo>
                    <a:pt x="360" y="416"/>
                  </a:lnTo>
                  <a:lnTo>
                    <a:pt x="360" y="403"/>
                  </a:lnTo>
                  <a:lnTo>
                    <a:pt x="360" y="403"/>
                  </a:lnTo>
                  <a:lnTo>
                    <a:pt x="363" y="400"/>
                  </a:lnTo>
                  <a:lnTo>
                    <a:pt x="363" y="400"/>
                  </a:lnTo>
                  <a:lnTo>
                    <a:pt x="370" y="403"/>
                  </a:lnTo>
                  <a:lnTo>
                    <a:pt x="370" y="403"/>
                  </a:lnTo>
                  <a:lnTo>
                    <a:pt x="380" y="400"/>
                  </a:lnTo>
                  <a:lnTo>
                    <a:pt x="387" y="396"/>
                  </a:lnTo>
                  <a:lnTo>
                    <a:pt x="387" y="396"/>
                  </a:lnTo>
                  <a:lnTo>
                    <a:pt x="387" y="386"/>
                  </a:lnTo>
                  <a:lnTo>
                    <a:pt x="387" y="376"/>
                  </a:lnTo>
                  <a:lnTo>
                    <a:pt x="387" y="376"/>
                  </a:lnTo>
                  <a:lnTo>
                    <a:pt x="387" y="373"/>
                  </a:lnTo>
                  <a:lnTo>
                    <a:pt x="390" y="369"/>
                  </a:lnTo>
                  <a:lnTo>
                    <a:pt x="397" y="363"/>
                  </a:lnTo>
                  <a:lnTo>
                    <a:pt x="397" y="363"/>
                  </a:lnTo>
                  <a:lnTo>
                    <a:pt x="404" y="352"/>
                  </a:lnTo>
                  <a:lnTo>
                    <a:pt x="404" y="352"/>
                  </a:lnTo>
                  <a:lnTo>
                    <a:pt x="407" y="346"/>
                  </a:lnTo>
                  <a:lnTo>
                    <a:pt x="407" y="346"/>
                  </a:lnTo>
                  <a:lnTo>
                    <a:pt x="414" y="339"/>
                  </a:lnTo>
                  <a:lnTo>
                    <a:pt x="414" y="339"/>
                  </a:lnTo>
                  <a:lnTo>
                    <a:pt x="421" y="336"/>
                  </a:lnTo>
                  <a:lnTo>
                    <a:pt x="421" y="332"/>
                  </a:lnTo>
                  <a:lnTo>
                    <a:pt x="421" y="329"/>
                  </a:lnTo>
                  <a:lnTo>
                    <a:pt x="421" y="329"/>
                  </a:lnTo>
                  <a:lnTo>
                    <a:pt x="421" y="322"/>
                  </a:lnTo>
                  <a:lnTo>
                    <a:pt x="417" y="315"/>
                  </a:lnTo>
                  <a:lnTo>
                    <a:pt x="417" y="315"/>
                  </a:lnTo>
                  <a:lnTo>
                    <a:pt x="414" y="312"/>
                  </a:lnTo>
                  <a:lnTo>
                    <a:pt x="414" y="309"/>
                  </a:lnTo>
                  <a:lnTo>
                    <a:pt x="414" y="309"/>
                  </a:lnTo>
                  <a:lnTo>
                    <a:pt x="417" y="302"/>
                  </a:lnTo>
                  <a:lnTo>
                    <a:pt x="417" y="302"/>
                  </a:lnTo>
                  <a:lnTo>
                    <a:pt x="421" y="302"/>
                  </a:lnTo>
                  <a:lnTo>
                    <a:pt x="421" y="302"/>
                  </a:lnTo>
                  <a:lnTo>
                    <a:pt x="424" y="295"/>
                  </a:lnTo>
                  <a:lnTo>
                    <a:pt x="427" y="292"/>
                  </a:lnTo>
                  <a:lnTo>
                    <a:pt x="427" y="292"/>
                  </a:lnTo>
                  <a:lnTo>
                    <a:pt x="431" y="282"/>
                  </a:lnTo>
                  <a:lnTo>
                    <a:pt x="434" y="268"/>
                  </a:lnTo>
                  <a:lnTo>
                    <a:pt x="434" y="268"/>
                  </a:lnTo>
                  <a:lnTo>
                    <a:pt x="441" y="258"/>
                  </a:lnTo>
                  <a:lnTo>
                    <a:pt x="447" y="258"/>
                  </a:lnTo>
                  <a:lnTo>
                    <a:pt x="447" y="258"/>
                  </a:lnTo>
                  <a:lnTo>
                    <a:pt x="454" y="262"/>
                  </a:lnTo>
                  <a:lnTo>
                    <a:pt x="457" y="265"/>
                  </a:lnTo>
                  <a:lnTo>
                    <a:pt x="457" y="265"/>
                  </a:lnTo>
                  <a:lnTo>
                    <a:pt x="468" y="258"/>
                  </a:lnTo>
                  <a:lnTo>
                    <a:pt x="468" y="258"/>
                  </a:lnTo>
                  <a:lnTo>
                    <a:pt x="471" y="252"/>
                  </a:lnTo>
                  <a:lnTo>
                    <a:pt x="471" y="245"/>
                  </a:lnTo>
                  <a:lnTo>
                    <a:pt x="474" y="238"/>
                  </a:lnTo>
                  <a:lnTo>
                    <a:pt x="474" y="231"/>
                  </a:lnTo>
                  <a:lnTo>
                    <a:pt x="474" y="231"/>
                  </a:lnTo>
                  <a:lnTo>
                    <a:pt x="481" y="231"/>
                  </a:lnTo>
                  <a:lnTo>
                    <a:pt x="488" y="231"/>
                  </a:lnTo>
                  <a:lnTo>
                    <a:pt x="488" y="231"/>
                  </a:lnTo>
                  <a:lnTo>
                    <a:pt x="494" y="231"/>
                  </a:lnTo>
                  <a:lnTo>
                    <a:pt x="498" y="235"/>
                  </a:lnTo>
                  <a:lnTo>
                    <a:pt x="498" y="235"/>
                  </a:lnTo>
                  <a:lnTo>
                    <a:pt x="515" y="242"/>
                  </a:lnTo>
                  <a:lnTo>
                    <a:pt x="515" y="242"/>
                  </a:lnTo>
                  <a:lnTo>
                    <a:pt x="521" y="248"/>
                  </a:lnTo>
                  <a:lnTo>
                    <a:pt x="525" y="248"/>
                  </a:lnTo>
                  <a:lnTo>
                    <a:pt x="525" y="248"/>
                  </a:lnTo>
                  <a:lnTo>
                    <a:pt x="528" y="245"/>
                  </a:lnTo>
                  <a:lnTo>
                    <a:pt x="528" y="245"/>
                  </a:lnTo>
                  <a:lnTo>
                    <a:pt x="531" y="238"/>
                  </a:lnTo>
                  <a:lnTo>
                    <a:pt x="531" y="238"/>
                  </a:lnTo>
                  <a:lnTo>
                    <a:pt x="535" y="228"/>
                  </a:lnTo>
                  <a:lnTo>
                    <a:pt x="535" y="228"/>
                  </a:lnTo>
                  <a:lnTo>
                    <a:pt x="538" y="218"/>
                  </a:lnTo>
                  <a:lnTo>
                    <a:pt x="538" y="218"/>
                  </a:lnTo>
                  <a:lnTo>
                    <a:pt x="535" y="208"/>
                  </a:lnTo>
                  <a:lnTo>
                    <a:pt x="528" y="198"/>
                  </a:lnTo>
                  <a:lnTo>
                    <a:pt x="528" y="198"/>
                  </a:lnTo>
                  <a:lnTo>
                    <a:pt x="528" y="198"/>
                  </a:lnTo>
                  <a:lnTo>
                    <a:pt x="531" y="198"/>
                  </a:lnTo>
                  <a:lnTo>
                    <a:pt x="538" y="195"/>
                  </a:lnTo>
                  <a:lnTo>
                    <a:pt x="538" y="195"/>
                  </a:lnTo>
                  <a:lnTo>
                    <a:pt x="541" y="191"/>
                  </a:lnTo>
                  <a:lnTo>
                    <a:pt x="541" y="191"/>
                  </a:lnTo>
                  <a:lnTo>
                    <a:pt x="541" y="191"/>
                  </a:lnTo>
                  <a:lnTo>
                    <a:pt x="548" y="195"/>
                  </a:lnTo>
                  <a:lnTo>
                    <a:pt x="548" y="195"/>
                  </a:lnTo>
                  <a:lnTo>
                    <a:pt x="552" y="195"/>
                  </a:lnTo>
                  <a:lnTo>
                    <a:pt x="555" y="195"/>
                  </a:lnTo>
                  <a:lnTo>
                    <a:pt x="555" y="195"/>
                  </a:lnTo>
                  <a:lnTo>
                    <a:pt x="555" y="195"/>
                  </a:lnTo>
                  <a:lnTo>
                    <a:pt x="555" y="191"/>
                  </a:lnTo>
                  <a:lnTo>
                    <a:pt x="555" y="184"/>
                  </a:lnTo>
                  <a:lnTo>
                    <a:pt x="555" y="181"/>
                  </a:lnTo>
                  <a:lnTo>
                    <a:pt x="555" y="181"/>
                  </a:lnTo>
                  <a:lnTo>
                    <a:pt x="562" y="178"/>
                  </a:lnTo>
                  <a:lnTo>
                    <a:pt x="568" y="174"/>
                  </a:lnTo>
                  <a:lnTo>
                    <a:pt x="568" y="174"/>
                  </a:lnTo>
                  <a:lnTo>
                    <a:pt x="572" y="178"/>
                  </a:lnTo>
                  <a:lnTo>
                    <a:pt x="575" y="184"/>
                  </a:lnTo>
                  <a:lnTo>
                    <a:pt x="575" y="191"/>
                  </a:lnTo>
                  <a:lnTo>
                    <a:pt x="575" y="191"/>
                  </a:lnTo>
                  <a:lnTo>
                    <a:pt x="578" y="198"/>
                  </a:lnTo>
                  <a:lnTo>
                    <a:pt x="578" y="198"/>
                  </a:lnTo>
                  <a:lnTo>
                    <a:pt x="582" y="211"/>
                  </a:lnTo>
                  <a:lnTo>
                    <a:pt x="582" y="211"/>
                  </a:lnTo>
                  <a:lnTo>
                    <a:pt x="582" y="211"/>
                  </a:lnTo>
                  <a:lnTo>
                    <a:pt x="585" y="211"/>
                  </a:lnTo>
                  <a:lnTo>
                    <a:pt x="585" y="211"/>
                  </a:lnTo>
                  <a:lnTo>
                    <a:pt x="592" y="211"/>
                  </a:lnTo>
                  <a:lnTo>
                    <a:pt x="595" y="218"/>
                  </a:lnTo>
                  <a:lnTo>
                    <a:pt x="595" y="218"/>
                  </a:lnTo>
                  <a:lnTo>
                    <a:pt x="605" y="218"/>
                  </a:lnTo>
                  <a:lnTo>
                    <a:pt x="605" y="218"/>
                  </a:lnTo>
                  <a:lnTo>
                    <a:pt x="605" y="221"/>
                  </a:lnTo>
                  <a:lnTo>
                    <a:pt x="605" y="221"/>
                  </a:lnTo>
                  <a:lnTo>
                    <a:pt x="609" y="218"/>
                  </a:lnTo>
                  <a:lnTo>
                    <a:pt x="615" y="215"/>
                  </a:lnTo>
                  <a:lnTo>
                    <a:pt x="615" y="215"/>
                  </a:lnTo>
                  <a:lnTo>
                    <a:pt x="622" y="211"/>
                  </a:lnTo>
                  <a:lnTo>
                    <a:pt x="622" y="211"/>
                  </a:lnTo>
                  <a:lnTo>
                    <a:pt x="626" y="208"/>
                  </a:lnTo>
                  <a:lnTo>
                    <a:pt x="626" y="208"/>
                  </a:lnTo>
                  <a:lnTo>
                    <a:pt x="629" y="205"/>
                  </a:lnTo>
                  <a:lnTo>
                    <a:pt x="629" y="205"/>
                  </a:lnTo>
                  <a:lnTo>
                    <a:pt x="632" y="205"/>
                  </a:lnTo>
                  <a:lnTo>
                    <a:pt x="636" y="211"/>
                  </a:lnTo>
                  <a:lnTo>
                    <a:pt x="636" y="211"/>
                  </a:lnTo>
                  <a:lnTo>
                    <a:pt x="646" y="211"/>
                  </a:lnTo>
                  <a:lnTo>
                    <a:pt x="646" y="211"/>
                  </a:lnTo>
                  <a:lnTo>
                    <a:pt x="646" y="215"/>
                  </a:lnTo>
                  <a:lnTo>
                    <a:pt x="649" y="218"/>
                  </a:lnTo>
                  <a:lnTo>
                    <a:pt x="649" y="218"/>
                  </a:lnTo>
                  <a:lnTo>
                    <a:pt x="652" y="215"/>
                  </a:lnTo>
                  <a:lnTo>
                    <a:pt x="656" y="211"/>
                  </a:lnTo>
                  <a:lnTo>
                    <a:pt x="656" y="211"/>
                  </a:lnTo>
                  <a:lnTo>
                    <a:pt x="656" y="208"/>
                  </a:lnTo>
                  <a:lnTo>
                    <a:pt x="652" y="201"/>
                  </a:lnTo>
                  <a:lnTo>
                    <a:pt x="652" y="201"/>
                  </a:lnTo>
                  <a:lnTo>
                    <a:pt x="652" y="195"/>
                  </a:lnTo>
                  <a:lnTo>
                    <a:pt x="652" y="195"/>
                  </a:lnTo>
                  <a:lnTo>
                    <a:pt x="656" y="188"/>
                  </a:lnTo>
                  <a:lnTo>
                    <a:pt x="656" y="188"/>
                  </a:lnTo>
                  <a:lnTo>
                    <a:pt x="662" y="184"/>
                  </a:lnTo>
                  <a:lnTo>
                    <a:pt x="666" y="178"/>
                  </a:lnTo>
                  <a:lnTo>
                    <a:pt x="666" y="178"/>
                  </a:lnTo>
                  <a:lnTo>
                    <a:pt x="666" y="174"/>
                  </a:lnTo>
                  <a:lnTo>
                    <a:pt x="666" y="171"/>
                  </a:lnTo>
                  <a:lnTo>
                    <a:pt x="666" y="171"/>
                  </a:lnTo>
                  <a:lnTo>
                    <a:pt x="662" y="158"/>
                  </a:lnTo>
                  <a:lnTo>
                    <a:pt x="662" y="158"/>
                  </a:lnTo>
                  <a:lnTo>
                    <a:pt x="662" y="147"/>
                  </a:lnTo>
                  <a:lnTo>
                    <a:pt x="662" y="147"/>
                  </a:lnTo>
                  <a:lnTo>
                    <a:pt x="666" y="137"/>
                  </a:lnTo>
                  <a:lnTo>
                    <a:pt x="666" y="137"/>
                  </a:lnTo>
                  <a:lnTo>
                    <a:pt x="662" y="131"/>
                  </a:lnTo>
                  <a:lnTo>
                    <a:pt x="666" y="127"/>
                  </a:lnTo>
                  <a:lnTo>
                    <a:pt x="666" y="127"/>
                  </a:lnTo>
                  <a:lnTo>
                    <a:pt x="669" y="121"/>
                  </a:lnTo>
                  <a:lnTo>
                    <a:pt x="673" y="114"/>
                  </a:lnTo>
                  <a:lnTo>
                    <a:pt x="673" y="114"/>
                  </a:lnTo>
                  <a:lnTo>
                    <a:pt x="676" y="110"/>
                  </a:lnTo>
                  <a:lnTo>
                    <a:pt x="676" y="110"/>
                  </a:lnTo>
                  <a:lnTo>
                    <a:pt x="683" y="107"/>
                  </a:lnTo>
                  <a:lnTo>
                    <a:pt x="683" y="107"/>
                  </a:lnTo>
                  <a:lnTo>
                    <a:pt x="689" y="104"/>
                  </a:lnTo>
                  <a:lnTo>
                    <a:pt x="689" y="104"/>
                  </a:lnTo>
                  <a:lnTo>
                    <a:pt x="693" y="100"/>
                  </a:lnTo>
                  <a:lnTo>
                    <a:pt x="696" y="97"/>
                  </a:lnTo>
                  <a:lnTo>
                    <a:pt x="696" y="97"/>
                  </a:lnTo>
                  <a:lnTo>
                    <a:pt x="703" y="97"/>
                  </a:lnTo>
                  <a:lnTo>
                    <a:pt x="703" y="97"/>
                  </a:lnTo>
                  <a:lnTo>
                    <a:pt x="706" y="100"/>
                  </a:lnTo>
                  <a:lnTo>
                    <a:pt x="710" y="104"/>
                  </a:lnTo>
                  <a:lnTo>
                    <a:pt x="710" y="110"/>
                  </a:lnTo>
                  <a:lnTo>
                    <a:pt x="710" y="110"/>
                  </a:lnTo>
                  <a:lnTo>
                    <a:pt x="716" y="121"/>
                  </a:lnTo>
                  <a:lnTo>
                    <a:pt x="716" y="121"/>
                  </a:lnTo>
                  <a:lnTo>
                    <a:pt x="720" y="121"/>
                  </a:lnTo>
                  <a:lnTo>
                    <a:pt x="726" y="124"/>
                  </a:lnTo>
                  <a:lnTo>
                    <a:pt x="726" y="124"/>
                  </a:lnTo>
                  <a:lnTo>
                    <a:pt x="733" y="124"/>
                  </a:lnTo>
                  <a:lnTo>
                    <a:pt x="733" y="124"/>
                  </a:lnTo>
                  <a:lnTo>
                    <a:pt x="736" y="127"/>
                  </a:lnTo>
                  <a:lnTo>
                    <a:pt x="740" y="134"/>
                  </a:lnTo>
                  <a:lnTo>
                    <a:pt x="740" y="134"/>
                  </a:lnTo>
                  <a:lnTo>
                    <a:pt x="743" y="141"/>
                  </a:lnTo>
                  <a:lnTo>
                    <a:pt x="743" y="147"/>
                  </a:lnTo>
                  <a:lnTo>
                    <a:pt x="743" y="147"/>
                  </a:lnTo>
                  <a:lnTo>
                    <a:pt x="743" y="151"/>
                  </a:lnTo>
                  <a:lnTo>
                    <a:pt x="740" y="158"/>
                  </a:lnTo>
                  <a:lnTo>
                    <a:pt x="740" y="158"/>
                  </a:lnTo>
                  <a:lnTo>
                    <a:pt x="743" y="164"/>
                  </a:lnTo>
                  <a:lnTo>
                    <a:pt x="743" y="164"/>
                  </a:lnTo>
                  <a:lnTo>
                    <a:pt x="746" y="164"/>
                  </a:lnTo>
                  <a:lnTo>
                    <a:pt x="746" y="164"/>
                  </a:lnTo>
                  <a:lnTo>
                    <a:pt x="746" y="164"/>
                  </a:lnTo>
                  <a:lnTo>
                    <a:pt x="750" y="161"/>
                  </a:lnTo>
                  <a:lnTo>
                    <a:pt x="750" y="161"/>
                  </a:lnTo>
                  <a:lnTo>
                    <a:pt x="746" y="154"/>
                  </a:lnTo>
                  <a:lnTo>
                    <a:pt x="746" y="151"/>
                  </a:lnTo>
                  <a:lnTo>
                    <a:pt x="746" y="151"/>
                  </a:lnTo>
                  <a:lnTo>
                    <a:pt x="750" y="147"/>
                  </a:lnTo>
                  <a:lnTo>
                    <a:pt x="750" y="147"/>
                  </a:lnTo>
                  <a:lnTo>
                    <a:pt x="753" y="144"/>
                  </a:lnTo>
                  <a:lnTo>
                    <a:pt x="753" y="144"/>
                  </a:lnTo>
                  <a:lnTo>
                    <a:pt x="753" y="137"/>
                  </a:lnTo>
                  <a:lnTo>
                    <a:pt x="753" y="137"/>
                  </a:lnTo>
                  <a:lnTo>
                    <a:pt x="757" y="134"/>
                  </a:lnTo>
                  <a:lnTo>
                    <a:pt x="760" y="131"/>
                  </a:lnTo>
                  <a:lnTo>
                    <a:pt x="763" y="127"/>
                  </a:lnTo>
                  <a:lnTo>
                    <a:pt x="767" y="124"/>
                  </a:lnTo>
                  <a:lnTo>
                    <a:pt x="767" y="124"/>
                  </a:lnTo>
                  <a:lnTo>
                    <a:pt x="767" y="121"/>
                  </a:lnTo>
                  <a:lnTo>
                    <a:pt x="763" y="114"/>
                  </a:lnTo>
                  <a:lnTo>
                    <a:pt x="763" y="110"/>
                  </a:lnTo>
                  <a:lnTo>
                    <a:pt x="767" y="107"/>
                  </a:lnTo>
                  <a:lnTo>
                    <a:pt x="767" y="107"/>
                  </a:lnTo>
                  <a:lnTo>
                    <a:pt x="770" y="107"/>
                  </a:lnTo>
                  <a:lnTo>
                    <a:pt x="773" y="110"/>
                  </a:lnTo>
                  <a:lnTo>
                    <a:pt x="773" y="110"/>
                  </a:lnTo>
                  <a:lnTo>
                    <a:pt x="777" y="114"/>
                  </a:lnTo>
                  <a:lnTo>
                    <a:pt x="780" y="117"/>
                  </a:lnTo>
                  <a:lnTo>
                    <a:pt x="780" y="117"/>
                  </a:lnTo>
                  <a:lnTo>
                    <a:pt x="783" y="117"/>
                  </a:lnTo>
                  <a:lnTo>
                    <a:pt x="783" y="117"/>
                  </a:lnTo>
                  <a:lnTo>
                    <a:pt x="787" y="114"/>
                  </a:lnTo>
                  <a:lnTo>
                    <a:pt x="787" y="114"/>
                  </a:lnTo>
                  <a:lnTo>
                    <a:pt x="790" y="107"/>
                  </a:lnTo>
                  <a:lnTo>
                    <a:pt x="790" y="104"/>
                  </a:lnTo>
                  <a:lnTo>
                    <a:pt x="787" y="90"/>
                  </a:lnTo>
                  <a:lnTo>
                    <a:pt x="787" y="90"/>
                  </a:lnTo>
                  <a:lnTo>
                    <a:pt x="770" y="90"/>
                  </a:lnTo>
                  <a:lnTo>
                    <a:pt x="767" y="87"/>
                  </a:lnTo>
                  <a:lnTo>
                    <a:pt x="767" y="87"/>
                  </a:lnTo>
                  <a:lnTo>
                    <a:pt x="763" y="90"/>
                  </a:lnTo>
                  <a:lnTo>
                    <a:pt x="763" y="90"/>
                  </a:lnTo>
                  <a:lnTo>
                    <a:pt x="763" y="90"/>
                  </a:lnTo>
                  <a:lnTo>
                    <a:pt x="746" y="87"/>
                  </a:lnTo>
                  <a:lnTo>
                    <a:pt x="746" y="87"/>
                  </a:lnTo>
                  <a:lnTo>
                    <a:pt x="746" y="80"/>
                  </a:lnTo>
                  <a:lnTo>
                    <a:pt x="746" y="80"/>
                  </a:lnTo>
                  <a:lnTo>
                    <a:pt x="730" y="74"/>
                  </a:lnTo>
                  <a:lnTo>
                    <a:pt x="730" y="74"/>
                  </a:lnTo>
                  <a:lnTo>
                    <a:pt x="746" y="74"/>
                  </a:lnTo>
                  <a:lnTo>
                    <a:pt x="757" y="70"/>
                  </a:lnTo>
                  <a:lnTo>
                    <a:pt x="763" y="63"/>
                  </a:lnTo>
                  <a:lnTo>
                    <a:pt x="770" y="53"/>
                  </a:lnTo>
                  <a:lnTo>
                    <a:pt x="770" y="53"/>
                  </a:lnTo>
                  <a:lnTo>
                    <a:pt x="777" y="53"/>
                  </a:lnTo>
                  <a:lnTo>
                    <a:pt x="777" y="53"/>
                  </a:lnTo>
                  <a:lnTo>
                    <a:pt x="777" y="43"/>
                  </a:lnTo>
                  <a:lnTo>
                    <a:pt x="777" y="43"/>
                  </a:lnTo>
                  <a:lnTo>
                    <a:pt x="767" y="43"/>
                  </a:lnTo>
                  <a:lnTo>
                    <a:pt x="767" y="43"/>
                  </a:lnTo>
                  <a:lnTo>
                    <a:pt x="763" y="37"/>
                  </a:lnTo>
                  <a:lnTo>
                    <a:pt x="760" y="33"/>
                  </a:lnTo>
                  <a:lnTo>
                    <a:pt x="760" y="33"/>
                  </a:lnTo>
                  <a:lnTo>
                    <a:pt x="757" y="30"/>
                  </a:lnTo>
                  <a:lnTo>
                    <a:pt x="750" y="30"/>
                  </a:lnTo>
                  <a:lnTo>
                    <a:pt x="750" y="26"/>
                  </a:lnTo>
                  <a:lnTo>
                    <a:pt x="750" y="26"/>
                  </a:lnTo>
                  <a:lnTo>
                    <a:pt x="746" y="26"/>
                  </a:lnTo>
                  <a:lnTo>
                    <a:pt x="743" y="30"/>
                  </a:lnTo>
                  <a:lnTo>
                    <a:pt x="743" y="30"/>
                  </a:lnTo>
                  <a:lnTo>
                    <a:pt x="743" y="26"/>
                  </a:lnTo>
                  <a:lnTo>
                    <a:pt x="743" y="23"/>
                  </a:lnTo>
                  <a:lnTo>
                    <a:pt x="740" y="23"/>
                  </a:lnTo>
                  <a:lnTo>
                    <a:pt x="740" y="23"/>
                  </a:lnTo>
                  <a:lnTo>
                    <a:pt x="733" y="30"/>
                  </a:lnTo>
                  <a:lnTo>
                    <a:pt x="733" y="30"/>
                  </a:lnTo>
                  <a:lnTo>
                    <a:pt x="733" y="20"/>
                  </a:lnTo>
                  <a:lnTo>
                    <a:pt x="733" y="20"/>
                  </a:lnTo>
                  <a:lnTo>
                    <a:pt x="730" y="16"/>
                  </a:lnTo>
                  <a:lnTo>
                    <a:pt x="723" y="16"/>
                  </a:lnTo>
                  <a:lnTo>
                    <a:pt x="723" y="16"/>
                  </a:lnTo>
                  <a:lnTo>
                    <a:pt x="710" y="20"/>
                  </a:lnTo>
                  <a:lnTo>
                    <a:pt x="710" y="20"/>
                  </a:lnTo>
                  <a:lnTo>
                    <a:pt x="713" y="50"/>
                  </a:lnTo>
                  <a:lnTo>
                    <a:pt x="713" y="50"/>
                  </a:lnTo>
                  <a:lnTo>
                    <a:pt x="706" y="43"/>
                  </a:lnTo>
                  <a:lnTo>
                    <a:pt x="706" y="43"/>
                  </a:lnTo>
                  <a:lnTo>
                    <a:pt x="699" y="47"/>
                  </a:lnTo>
                  <a:lnTo>
                    <a:pt x="699" y="47"/>
                  </a:lnTo>
                  <a:lnTo>
                    <a:pt x="706" y="33"/>
                  </a:lnTo>
                  <a:lnTo>
                    <a:pt x="703" y="30"/>
                  </a:lnTo>
                  <a:lnTo>
                    <a:pt x="696" y="26"/>
                  </a:lnTo>
                  <a:lnTo>
                    <a:pt x="696" y="26"/>
                  </a:lnTo>
                  <a:lnTo>
                    <a:pt x="703" y="20"/>
                  </a:lnTo>
                  <a:lnTo>
                    <a:pt x="706" y="6"/>
                  </a:lnTo>
                  <a:lnTo>
                    <a:pt x="706" y="6"/>
                  </a:lnTo>
                  <a:lnTo>
                    <a:pt x="699" y="10"/>
                  </a:lnTo>
                  <a:lnTo>
                    <a:pt x="699" y="10"/>
                  </a:lnTo>
                  <a:lnTo>
                    <a:pt x="696" y="3"/>
                  </a:lnTo>
                  <a:lnTo>
                    <a:pt x="696" y="3"/>
                  </a:lnTo>
                  <a:lnTo>
                    <a:pt x="693" y="3"/>
                  </a:lnTo>
                  <a:lnTo>
                    <a:pt x="689" y="6"/>
                  </a:lnTo>
                  <a:lnTo>
                    <a:pt x="689" y="6"/>
                  </a:lnTo>
                  <a:lnTo>
                    <a:pt x="686" y="3"/>
                  </a:lnTo>
                  <a:lnTo>
                    <a:pt x="683" y="0"/>
                  </a:lnTo>
                  <a:lnTo>
                    <a:pt x="683" y="0"/>
                  </a:lnTo>
                  <a:lnTo>
                    <a:pt x="679" y="10"/>
                  </a:lnTo>
                  <a:lnTo>
                    <a:pt x="679" y="10"/>
                  </a:lnTo>
                  <a:lnTo>
                    <a:pt x="676" y="10"/>
                  </a:lnTo>
                  <a:lnTo>
                    <a:pt x="673" y="10"/>
                  </a:lnTo>
                  <a:lnTo>
                    <a:pt x="673" y="10"/>
                  </a:lnTo>
                  <a:lnTo>
                    <a:pt x="673" y="20"/>
                  </a:lnTo>
                  <a:lnTo>
                    <a:pt x="673" y="20"/>
                  </a:lnTo>
                  <a:lnTo>
                    <a:pt x="679" y="20"/>
                  </a:lnTo>
                  <a:lnTo>
                    <a:pt x="679" y="20"/>
                  </a:lnTo>
                  <a:lnTo>
                    <a:pt x="683" y="23"/>
                  </a:lnTo>
                  <a:lnTo>
                    <a:pt x="683" y="26"/>
                  </a:lnTo>
                  <a:lnTo>
                    <a:pt x="679" y="33"/>
                  </a:lnTo>
                  <a:lnTo>
                    <a:pt x="676" y="33"/>
                  </a:lnTo>
                  <a:lnTo>
                    <a:pt x="676" y="33"/>
                  </a:lnTo>
                  <a:lnTo>
                    <a:pt x="676" y="43"/>
                  </a:lnTo>
                  <a:lnTo>
                    <a:pt x="676" y="43"/>
                  </a:lnTo>
                  <a:lnTo>
                    <a:pt x="669" y="57"/>
                  </a:lnTo>
                  <a:lnTo>
                    <a:pt x="669" y="57"/>
                  </a:lnTo>
                  <a:lnTo>
                    <a:pt x="666" y="57"/>
                  </a:lnTo>
                  <a:lnTo>
                    <a:pt x="666" y="57"/>
                  </a:lnTo>
                  <a:lnTo>
                    <a:pt x="662" y="53"/>
                  </a:lnTo>
                  <a:lnTo>
                    <a:pt x="666" y="53"/>
                  </a:lnTo>
                  <a:lnTo>
                    <a:pt x="666" y="53"/>
                  </a:lnTo>
                  <a:lnTo>
                    <a:pt x="666" y="43"/>
                  </a:lnTo>
                  <a:lnTo>
                    <a:pt x="666" y="43"/>
                  </a:lnTo>
                  <a:lnTo>
                    <a:pt x="662" y="43"/>
                  </a:lnTo>
                  <a:lnTo>
                    <a:pt x="659" y="43"/>
                  </a:lnTo>
                  <a:lnTo>
                    <a:pt x="659" y="43"/>
                  </a:lnTo>
                  <a:lnTo>
                    <a:pt x="662" y="30"/>
                  </a:lnTo>
                  <a:lnTo>
                    <a:pt x="659" y="20"/>
                  </a:lnTo>
                  <a:lnTo>
                    <a:pt x="659" y="20"/>
                  </a:lnTo>
                  <a:lnTo>
                    <a:pt x="656" y="20"/>
                  </a:lnTo>
                  <a:lnTo>
                    <a:pt x="656" y="20"/>
                  </a:lnTo>
                  <a:lnTo>
                    <a:pt x="649" y="33"/>
                  </a:lnTo>
                  <a:lnTo>
                    <a:pt x="649" y="33"/>
                  </a:lnTo>
                  <a:lnTo>
                    <a:pt x="636" y="87"/>
                  </a:lnTo>
                  <a:lnTo>
                    <a:pt x="636" y="87"/>
                  </a:lnTo>
                  <a:lnTo>
                    <a:pt x="629" y="87"/>
                  </a:lnTo>
                  <a:lnTo>
                    <a:pt x="629" y="87"/>
                  </a:lnTo>
                  <a:lnTo>
                    <a:pt x="632" y="70"/>
                  </a:lnTo>
                  <a:lnTo>
                    <a:pt x="636" y="57"/>
                  </a:lnTo>
                  <a:lnTo>
                    <a:pt x="636" y="57"/>
                  </a:lnTo>
                  <a:lnTo>
                    <a:pt x="632" y="53"/>
                  </a:lnTo>
                  <a:lnTo>
                    <a:pt x="632" y="50"/>
                  </a:lnTo>
                  <a:lnTo>
                    <a:pt x="636" y="47"/>
                  </a:lnTo>
                  <a:lnTo>
                    <a:pt x="636" y="47"/>
                  </a:lnTo>
                  <a:lnTo>
                    <a:pt x="639" y="37"/>
                  </a:lnTo>
                  <a:lnTo>
                    <a:pt x="642" y="26"/>
                  </a:lnTo>
                  <a:lnTo>
                    <a:pt x="642" y="26"/>
                  </a:lnTo>
                  <a:lnTo>
                    <a:pt x="632" y="26"/>
                  </a:lnTo>
                  <a:lnTo>
                    <a:pt x="632" y="26"/>
                  </a:lnTo>
                  <a:lnTo>
                    <a:pt x="642" y="20"/>
                  </a:lnTo>
                  <a:lnTo>
                    <a:pt x="646" y="16"/>
                  </a:lnTo>
                  <a:lnTo>
                    <a:pt x="646" y="13"/>
                  </a:lnTo>
                  <a:lnTo>
                    <a:pt x="636" y="6"/>
                  </a:lnTo>
                  <a:lnTo>
                    <a:pt x="636" y="6"/>
                  </a:lnTo>
                  <a:lnTo>
                    <a:pt x="632" y="6"/>
                  </a:lnTo>
                  <a:lnTo>
                    <a:pt x="632" y="6"/>
                  </a:lnTo>
                  <a:lnTo>
                    <a:pt x="636" y="10"/>
                  </a:lnTo>
                  <a:lnTo>
                    <a:pt x="636" y="10"/>
                  </a:lnTo>
                  <a:lnTo>
                    <a:pt x="632" y="13"/>
                  </a:lnTo>
                  <a:lnTo>
                    <a:pt x="629" y="13"/>
                  </a:lnTo>
                  <a:lnTo>
                    <a:pt x="629" y="16"/>
                  </a:lnTo>
                  <a:lnTo>
                    <a:pt x="629" y="16"/>
                  </a:lnTo>
                  <a:lnTo>
                    <a:pt x="629" y="20"/>
                  </a:lnTo>
                  <a:lnTo>
                    <a:pt x="632" y="20"/>
                  </a:lnTo>
                  <a:lnTo>
                    <a:pt x="632" y="20"/>
                  </a:lnTo>
                  <a:lnTo>
                    <a:pt x="632" y="26"/>
                  </a:lnTo>
                  <a:lnTo>
                    <a:pt x="632" y="30"/>
                  </a:lnTo>
                  <a:lnTo>
                    <a:pt x="632" y="30"/>
                  </a:lnTo>
                  <a:lnTo>
                    <a:pt x="629" y="33"/>
                  </a:lnTo>
                  <a:lnTo>
                    <a:pt x="629" y="33"/>
                  </a:lnTo>
                  <a:lnTo>
                    <a:pt x="622" y="23"/>
                  </a:lnTo>
                  <a:lnTo>
                    <a:pt x="622" y="23"/>
                  </a:lnTo>
                  <a:lnTo>
                    <a:pt x="619" y="26"/>
                  </a:lnTo>
                  <a:lnTo>
                    <a:pt x="619" y="26"/>
                  </a:lnTo>
                  <a:lnTo>
                    <a:pt x="615" y="26"/>
                  </a:lnTo>
                  <a:lnTo>
                    <a:pt x="612" y="26"/>
                  </a:lnTo>
                  <a:lnTo>
                    <a:pt x="612" y="26"/>
                  </a:lnTo>
                  <a:lnTo>
                    <a:pt x="612" y="26"/>
                  </a:lnTo>
                  <a:lnTo>
                    <a:pt x="612" y="30"/>
                  </a:lnTo>
                  <a:lnTo>
                    <a:pt x="612" y="30"/>
                  </a:lnTo>
                  <a:lnTo>
                    <a:pt x="612" y="33"/>
                  </a:lnTo>
                  <a:lnTo>
                    <a:pt x="612" y="33"/>
                  </a:lnTo>
                  <a:lnTo>
                    <a:pt x="609" y="37"/>
                  </a:lnTo>
                  <a:lnTo>
                    <a:pt x="605" y="37"/>
                  </a:lnTo>
                  <a:lnTo>
                    <a:pt x="605" y="37"/>
                  </a:lnTo>
                  <a:lnTo>
                    <a:pt x="605" y="43"/>
                  </a:lnTo>
                  <a:lnTo>
                    <a:pt x="605" y="43"/>
                  </a:lnTo>
                  <a:lnTo>
                    <a:pt x="612" y="47"/>
                  </a:lnTo>
                  <a:lnTo>
                    <a:pt x="612" y="47"/>
                  </a:lnTo>
                  <a:lnTo>
                    <a:pt x="612" y="53"/>
                  </a:lnTo>
                  <a:lnTo>
                    <a:pt x="612" y="53"/>
                  </a:lnTo>
                  <a:lnTo>
                    <a:pt x="605" y="53"/>
                  </a:lnTo>
                  <a:lnTo>
                    <a:pt x="602" y="53"/>
                  </a:lnTo>
                  <a:lnTo>
                    <a:pt x="602" y="60"/>
                  </a:lnTo>
                  <a:lnTo>
                    <a:pt x="602" y="60"/>
                  </a:lnTo>
                  <a:lnTo>
                    <a:pt x="602" y="60"/>
                  </a:lnTo>
                  <a:lnTo>
                    <a:pt x="605" y="67"/>
                  </a:lnTo>
                  <a:lnTo>
                    <a:pt x="605" y="67"/>
                  </a:lnTo>
                  <a:lnTo>
                    <a:pt x="595" y="67"/>
                  </a:lnTo>
                  <a:lnTo>
                    <a:pt x="595" y="67"/>
                  </a:lnTo>
                  <a:lnTo>
                    <a:pt x="589" y="80"/>
                  </a:lnTo>
                  <a:lnTo>
                    <a:pt x="585" y="100"/>
                  </a:lnTo>
                  <a:lnTo>
                    <a:pt x="582" y="100"/>
                  </a:lnTo>
                  <a:lnTo>
                    <a:pt x="582" y="100"/>
                  </a:lnTo>
                  <a:lnTo>
                    <a:pt x="578" y="90"/>
                  </a:lnTo>
                  <a:lnTo>
                    <a:pt x="578" y="90"/>
                  </a:lnTo>
                  <a:lnTo>
                    <a:pt x="562" y="90"/>
                  </a:lnTo>
                  <a:lnTo>
                    <a:pt x="562" y="90"/>
                  </a:lnTo>
                  <a:lnTo>
                    <a:pt x="552" y="80"/>
                  </a:lnTo>
                  <a:lnTo>
                    <a:pt x="552" y="80"/>
                  </a:lnTo>
                  <a:close/>
                  <a:moveTo>
                    <a:pt x="10" y="830"/>
                  </a:moveTo>
                  <a:lnTo>
                    <a:pt x="10" y="830"/>
                  </a:lnTo>
                  <a:lnTo>
                    <a:pt x="7" y="836"/>
                  </a:lnTo>
                  <a:lnTo>
                    <a:pt x="7" y="836"/>
                  </a:lnTo>
                  <a:lnTo>
                    <a:pt x="7" y="836"/>
                  </a:lnTo>
                  <a:lnTo>
                    <a:pt x="7" y="836"/>
                  </a:lnTo>
                  <a:lnTo>
                    <a:pt x="10" y="830"/>
                  </a:lnTo>
                  <a:lnTo>
                    <a:pt x="10" y="830"/>
                  </a:lnTo>
                  <a:close/>
                  <a:moveTo>
                    <a:pt x="34" y="803"/>
                  </a:moveTo>
                  <a:lnTo>
                    <a:pt x="34" y="803"/>
                  </a:lnTo>
                  <a:lnTo>
                    <a:pt x="37" y="803"/>
                  </a:lnTo>
                  <a:lnTo>
                    <a:pt x="37" y="806"/>
                  </a:lnTo>
                  <a:lnTo>
                    <a:pt x="37" y="806"/>
                  </a:lnTo>
                  <a:lnTo>
                    <a:pt x="34" y="810"/>
                  </a:lnTo>
                  <a:lnTo>
                    <a:pt x="31" y="816"/>
                  </a:lnTo>
                  <a:lnTo>
                    <a:pt x="31" y="816"/>
                  </a:lnTo>
                  <a:lnTo>
                    <a:pt x="31" y="816"/>
                  </a:lnTo>
                  <a:lnTo>
                    <a:pt x="31" y="833"/>
                  </a:lnTo>
                  <a:lnTo>
                    <a:pt x="31" y="833"/>
                  </a:lnTo>
                  <a:lnTo>
                    <a:pt x="21" y="830"/>
                  </a:lnTo>
                  <a:lnTo>
                    <a:pt x="21" y="830"/>
                  </a:lnTo>
                  <a:lnTo>
                    <a:pt x="21" y="830"/>
                  </a:lnTo>
                  <a:lnTo>
                    <a:pt x="17" y="823"/>
                  </a:lnTo>
                  <a:lnTo>
                    <a:pt x="21" y="816"/>
                  </a:lnTo>
                  <a:lnTo>
                    <a:pt x="34" y="803"/>
                  </a:lnTo>
                  <a:close/>
                  <a:moveTo>
                    <a:pt x="10" y="796"/>
                  </a:moveTo>
                  <a:lnTo>
                    <a:pt x="7" y="799"/>
                  </a:lnTo>
                  <a:lnTo>
                    <a:pt x="7" y="799"/>
                  </a:lnTo>
                  <a:lnTo>
                    <a:pt x="7" y="799"/>
                  </a:lnTo>
                  <a:lnTo>
                    <a:pt x="7" y="803"/>
                  </a:lnTo>
                  <a:lnTo>
                    <a:pt x="7" y="806"/>
                  </a:lnTo>
                  <a:lnTo>
                    <a:pt x="7" y="806"/>
                  </a:lnTo>
                  <a:lnTo>
                    <a:pt x="14" y="806"/>
                  </a:lnTo>
                  <a:lnTo>
                    <a:pt x="14" y="806"/>
                  </a:lnTo>
                  <a:lnTo>
                    <a:pt x="14" y="799"/>
                  </a:lnTo>
                  <a:lnTo>
                    <a:pt x="14" y="796"/>
                  </a:lnTo>
                  <a:lnTo>
                    <a:pt x="10" y="796"/>
                  </a:lnTo>
                  <a:lnTo>
                    <a:pt x="10" y="796"/>
                  </a:lnTo>
                  <a:close/>
                  <a:moveTo>
                    <a:pt x="10" y="773"/>
                  </a:moveTo>
                  <a:lnTo>
                    <a:pt x="10" y="773"/>
                  </a:lnTo>
                  <a:lnTo>
                    <a:pt x="7" y="779"/>
                  </a:lnTo>
                  <a:lnTo>
                    <a:pt x="7" y="779"/>
                  </a:lnTo>
                  <a:lnTo>
                    <a:pt x="7" y="786"/>
                  </a:lnTo>
                  <a:lnTo>
                    <a:pt x="7" y="786"/>
                  </a:lnTo>
                  <a:lnTo>
                    <a:pt x="7" y="786"/>
                  </a:lnTo>
                  <a:lnTo>
                    <a:pt x="10" y="789"/>
                  </a:lnTo>
                  <a:lnTo>
                    <a:pt x="10" y="789"/>
                  </a:lnTo>
                  <a:lnTo>
                    <a:pt x="10" y="786"/>
                  </a:lnTo>
                  <a:lnTo>
                    <a:pt x="10" y="783"/>
                  </a:lnTo>
                  <a:lnTo>
                    <a:pt x="10" y="783"/>
                  </a:lnTo>
                  <a:lnTo>
                    <a:pt x="14" y="779"/>
                  </a:lnTo>
                  <a:lnTo>
                    <a:pt x="14" y="776"/>
                  </a:lnTo>
                  <a:lnTo>
                    <a:pt x="10" y="773"/>
                  </a:lnTo>
                  <a:close/>
                  <a:moveTo>
                    <a:pt x="24" y="749"/>
                  </a:moveTo>
                  <a:lnTo>
                    <a:pt x="24" y="749"/>
                  </a:lnTo>
                  <a:lnTo>
                    <a:pt x="24" y="749"/>
                  </a:lnTo>
                  <a:lnTo>
                    <a:pt x="24" y="749"/>
                  </a:lnTo>
                  <a:lnTo>
                    <a:pt x="21" y="752"/>
                  </a:lnTo>
                  <a:lnTo>
                    <a:pt x="21" y="752"/>
                  </a:lnTo>
                  <a:lnTo>
                    <a:pt x="21" y="749"/>
                  </a:lnTo>
                  <a:lnTo>
                    <a:pt x="24" y="749"/>
                  </a:lnTo>
                  <a:lnTo>
                    <a:pt x="24" y="749"/>
                  </a:lnTo>
                  <a:close/>
                  <a:moveTo>
                    <a:pt x="54" y="725"/>
                  </a:moveTo>
                  <a:lnTo>
                    <a:pt x="54" y="725"/>
                  </a:lnTo>
                  <a:lnTo>
                    <a:pt x="61" y="729"/>
                  </a:lnTo>
                  <a:lnTo>
                    <a:pt x="61" y="729"/>
                  </a:lnTo>
                  <a:lnTo>
                    <a:pt x="61" y="732"/>
                  </a:lnTo>
                  <a:lnTo>
                    <a:pt x="58" y="732"/>
                  </a:lnTo>
                  <a:lnTo>
                    <a:pt x="58" y="732"/>
                  </a:lnTo>
                  <a:lnTo>
                    <a:pt x="54" y="729"/>
                  </a:lnTo>
                  <a:lnTo>
                    <a:pt x="54" y="725"/>
                  </a:lnTo>
                  <a:lnTo>
                    <a:pt x="54" y="725"/>
                  </a:lnTo>
                  <a:lnTo>
                    <a:pt x="54" y="725"/>
                  </a:lnTo>
                  <a:close/>
                  <a:moveTo>
                    <a:pt x="44" y="668"/>
                  </a:moveTo>
                  <a:lnTo>
                    <a:pt x="44" y="668"/>
                  </a:lnTo>
                  <a:lnTo>
                    <a:pt x="47" y="672"/>
                  </a:lnTo>
                  <a:lnTo>
                    <a:pt x="47" y="672"/>
                  </a:lnTo>
                  <a:lnTo>
                    <a:pt x="34" y="672"/>
                  </a:lnTo>
                  <a:lnTo>
                    <a:pt x="34" y="672"/>
                  </a:lnTo>
                  <a:lnTo>
                    <a:pt x="44" y="668"/>
                  </a:lnTo>
                  <a:lnTo>
                    <a:pt x="44" y="668"/>
                  </a:lnTo>
                  <a:close/>
                  <a:moveTo>
                    <a:pt x="95" y="618"/>
                  </a:moveTo>
                  <a:lnTo>
                    <a:pt x="95" y="618"/>
                  </a:lnTo>
                  <a:lnTo>
                    <a:pt x="91" y="625"/>
                  </a:lnTo>
                  <a:lnTo>
                    <a:pt x="91" y="625"/>
                  </a:lnTo>
                  <a:lnTo>
                    <a:pt x="98" y="625"/>
                  </a:lnTo>
                  <a:lnTo>
                    <a:pt x="98" y="625"/>
                  </a:lnTo>
                  <a:lnTo>
                    <a:pt x="101" y="618"/>
                  </a:lnTo>
                  <a:lnTo>
                    <a:pt x="98" y="618"/>
                  </a:lnTo>
                  <a:lnTo>
                    <a:pt x="95" y="618"/>
                  </a:lnTo>
                  <a:lnTo>
                    <a:pt x="95" y="618"/>
                  </a:lnTo>
                  <a:close/>
                  <a:moveTo>
                    <a:pt x="135" y="574"/>
                  </a:moveTo>
                  <a:lnTo>
                    <a:pt x="135" y="574"/>
                  </a:lnTo>
                  <a:lnTo>
                    <a:pt x="135" y="578"/>
                  </a:lnTo>
                  <a:lnTo>
                    <a:pt x="138" y="581"/>
                  </a:lnTo>
                  <a:lnTo>
                    <a:pt x="138" y="581"/>
                  </a:lnTo>
                  <a:lnTo>
                    <a:pt x="138" y="581"/>
                  </a:lnTo>
                  <a:lnTo>
                    <a:pt x="148" y="581"/>
                  </a:lnTo>
                  <a:lnTo>
                    <a:pt x="148" y="581"/>
                  </a:lnTo>
                  <a:lnTo>
                    <a:pt x="148" y="581"/>
                  </a:lnTo>
                  <a:lnTo>
                    <a:pt x="148" y="578"/>
                  </a:lnTo>
                  <a:lnTo>
                    <a:pt x="148" y="574"/>
                  </a:lnTo>
                  <a:lnTo>
                    <a:pt x="148" y="574"/>
                  </a:lnTo>
                  <a:lnTo>
                    <a:pt x="135" y="574"/>
                  </a:lnTo>
                  <a:lnTo>
                    <a:pt x="135" y="574"/>
                  </a:lnTo>
                  <a:close/>
                  <a:moveTo>
                    <a:pt x="202" y="564"/>
                  </a:moveTo>
                  <a:lnTo>
                    <a:pt x="202" y="564"/>
                  </a:lnTo>
                  <a:lnTo>
                    <a:pt x="205" y="568"/>
                  </a:lnTo>
                  <a:lnTo>
                    <a:pt x="205" y="568"/>
                  </a:lnTo>
                  <a:lnTo>
                    <a:pt x="202" y="571"/>
                  </a:lnTo>
                  <a:lnTo>
                    <a:pt x="202" y="571"/>
                  </a:lnTo>
                  <a:lnTo>
                    <a:pt x="199" y="568"/>
                  </a:lnTo>
                  <a:lnTo>
                    <a:pt x="199" y="564"/>
                  </a:lnTo>
                  <a:lnTo>
                    <a:pt x="202" y="564"/>
                  </a:lnTo>
                  <a:lnTo>
                    <a:pt x="202" y="564"/>
                  </a:lnTo>
                  <a:close/>
                  <a:moveTo>
                    <a:pt x="168" y="554"/>
                  </a:moveTo>
                  <a:lnTo>
                    <a:pt x="168" y="554"/>
                  </a:lnTo>
                  <a:lnTo>
                    <a:pt x="158" y="561"/>
                  </a:lnTo>
                  <a:lnTo>
                    <a:pt x="158" y="561"/>
                  </a:lnTo>
                  <a:lnTo>
                    <a:pt x="158" y="561"/>
                  </a:lnTo>
                  <a:lnTo>
                    <a:pt x="162" y="561"/>
                  </a:lnTo>
                  <a:lnTo>
                    <a:pt x="172" y="561"/>
                  </a:lnTo>
                  <a:lnTo>
                    <a:pt x="172" y="561"/>
                  </a:lnTo>
                  <a:lnTo>
                    <a:pt x="172" y="557"/>
                  </a:lnTo>
                  <a:lnTo>
                    <a:pt x="172" y="554"/>
                  </a:lnTo>
                  <a:lnTo>
                    <a:pt x="168" y="554"/>
                  </a:lnTo>
                  <a:lnTo>
                    <a:pt x="168" y="554"/>
                  </a:lnTo>
                  <a:close/>
                  <a:moveTo>
                    <a:pt x="350" y="231"/>
                  </a:moveTo>
                  <a:lnTo>
                    <a:pt x="350" y="231"/>
                  </a:lnTo>
                  <a:lnTo>
                    <a:pt x="343" y="235"/>
                  </a:lnTo>
                  <a:lnTo>
                    <a:pt x="343" y="235"/>
                  </a:lnTo>
                  <a:lnTo>
                    <a:pt x="343" y="245"/>
                  </a:lnTo>
                  <a:lnTo>
                    <a:pt x="343" y="245"/>
                  </a:lnTo>
                  <a:lnTo>
                    <a:pt x="330" y="248"/>
                  </a:lnTo>
                  <a:lnTo>
                    <a:pt x="330" y="248"/>
                  </a:lnTo>
                  <a:lnTo>
                    <a:pt x="326" y="248"/>
                  </a:lnTo>
                  <a:lnTo>
                    <a:pt x="323" y="252"/>
                  </a:lnTo>
                  <a:lnTo>
                    <a:pt x="323" y="252"/>
                  </a:lnTo>
                  <a:lnTo>
                    <a:pt x="320" y="262"/>
                  </a:lnTo>
                  <a:lnTo>
                    <a:pt x="320" y="268"/>
                  </a:lnTo>
                  <a:lnTo>
                    <a:pt x="323" y="272"/>
                  </a:lnTo>
                  <a:lnTo>
                    <a:pt x="323" y="272"/>
                  </a:lnTo>
                  <a:lnTo>
                    <a:pt x="330" y="265"/>
                  </a:lnTo>
                  <a:lnTo>
                    <a:pt x="330" y="265"/>
                  </a:lnTo>
                  <a:lnTo>
                    <a:pt x="330" y="255"/>
                  </a:lnTo>
                  <a:lnTo>
                    <a:pt x="330" y="255"/>
                  </a:lnTo>
                  <a:lnTo>
                    <a:pt x="333" y="255"/>
                  </a:lnTo>
                  <a:lnTo>
                    <a:pt x="336" y="252"/>
                  </a:lnTo>
                  <a:lnTo>
                    <a:pt x="336" y="252"/>
                  </a:lnTo>
                  <a:lnTo>
                    <a:pt x="336" y="245"/>
                  </a:lnTo>
                  <a:lnTo>
                    <a:pt x="336" y="245"/>
                  </a:lnTo>
                  <a:lnTo>
                    <a:pt x="343" y="248"/>
                  </a:lnTo>
                  <a:lnTo>
                    <a:pt x="347" y="248"/>
                  </a:lnTo>
                  <a:lnTo>
                    <a:pt x="347" y="248"/>
                  </a:lnTo>
                  <a:lnTo>
                    <a:pt x="353" y="245"/>
                  </a:lnTo>
                  <a:lnTo>
                    <a:pt x="357" y="242"/>
                  </a:lnTo>
                  <a:lnTo>
                    <a:pt x="357" y="242"/>
                  </a:lnTo>
                  <a:lnTo>
                    <a:pt x="357" y="242"/>
                  </a:lnTo>
                  <a:lnTo>
                    <a:pt x="357" y="238"/>
                  </a:lnTo>
                  <a:lnTo>
                    <a:pt x="357" y="231"/>
                  </a:lnTo>
                  <a:lnTo>
                    <a:pt x="357" y="231"/>
                  </a:lnTo>
                  <a:lnTo>
                    <a:pt x="350" y="231"/>
                  </a:lnTo>
                  <a:lnTo>
                    <a:pt x="350" y="231"/>
                  </a:lnTo>
                  <a:close/>
                  <a:moveTo>
                    <a:pt x="367" y="228"/>
                  </a:moveTo>
                  <a:lnTo>
                    <a:pt x="367" y="228"/>
                  </a:lnTo>
                  <a:lnTo>
                    <a:pt x="360" y="235"/>
                  </a:lnTo>
                  <a:lnTo>
                    <a:pt x="360" y="238"/>
                  </a:lnTo>
                  <a:lnTo>
                    <a:pt x="360" y="238"/>
                  </a:lnTo>
                  <a:lnTo>
                    <a:pt x="360" y="238"/>
                  </a:lnTo>
                  <a:lnTo>
                    <a:pt x="360" y="242"/>
                  </a:lnTo>
                  <a:lnTo>
                    <a:pt x="360" y="242"/>
                  </a:lnTo>
                  <a:lnTo>
                    <a:pt x="367" y="242"/>
                  </a:lnTo>
                  <a:lnTo>
                    <a:pt x="367" y="242"/>
                  </a:lnTo>
                  <a:lnTo>
                    <a:pt x="373" y="231"/>
                  </a:lnTo>
                  <a:lnTo>
                    <a:pt x="373" y="228"/>
                  </a:lnTo>
                  <a:lnTo>
                    <a:pt x="367" y="228"/>
                  </a:lnTo>
                  <a:lnTo>
                    <a:pt x="367" y="228"/>
                  </a:lnTo>
                  <a:close/>
                  <a:moveTo>
                    <a:pt x="441" y="205"/>
                  </a:moveTo>
                  <a:lnTo>
                    <a:pt x="441" y="205"/>
                  </a:lnTo>
                  <a:lnTo>
                    <a:pt x="441" y="205"/>
                  </a:lnTo>
                  <a:lnTo>
                    <a:pt x="441" y="208"/>
                  </a:lnTo>
                  <a:lnTo>
                    <a:pt x="441" y="211"/>
                  </a:lnTo>
                  <a:lnTo>
                    <a:pt x="441" y="211"/>
                  </a:lnTo>
                  <a:lnTo>
                    <a:pt x="437" y="211"/>
                  </a:lnTo>
                  <a:lnTo>
                    <a:pt x="437" y="211"/>
                  </a:lnTo>
                  <a:lnTo>
                    <a:pt x="441" y="205"/>
                  </a:lnTo>
                  <a:lnTo>
                    <a:pt x="441" y="205"/>
                  </a:lnTo>
                  <a:close/>
                  <a:moveTo>
                    <a:pt x="407" y="164"/>
                  </a:moveTo>
                  <a:lnTo>
                    <a:pt x="407" y="164"/>
                  </a:lnTo>
                  <a:lnTo>
                    <a:pt x="397" y="174"/>
                  </a:lnTo>
                  <a:lnTo>
                    <a:pt x="394" y="184"/>
                  </a:lnTo>
                  <a:lnTo>
                    <a:pt x="394" y="184"/>
                  </a:lnTo>
                  <a:lnTo>
                    <a:pt x="397" y="184"/>
                  </a:lnTo>
                  <a:lnTo>
                    <a:pt x="397" y="184"/>
                  </a:lnTo>
                  <a:lnTo>
                    <a:pt x="410" y="171"/>
                  </a:lnTo>
                  <a:lnTo>
                    <a:pt x="414" y="164"/>
                  </a:lnTo>
                  <a:lnTo>
                    <a:pt x="410" y="161"/>
                  </a:lnTo>
                  <a:lnTo>
                    <a:pt x="407" y="164"/>
                  </a:lnTo>
                  <a:lnTo>
                    <a:pt x="407" y="164"/>
                  </a:lnTo>
                  <a:close/>
                  <a:moveTo>
                    <a:pt x="481" y="144"/>
                  </a:moveTo>
                  <a:lnTo>
                    <a:pt x="481" y="151"/>
                  </a:lnTo>
                  <a:lnTo>
                    <a:pt x="481" y="151"/>
                  </a:lnTo>
                  <a:lnTo>
                    <a:pt x="478" y="151"/>
                  </a:lnTo>
                  <a:lnTo>
                    <a:pt x="478" y="147"/>
                  </a:lnTo>
                  <a:lnTo>
                    <a:pt x="481" y="144"/>
                  </a:lnTo>
                  <a:lnTo>
                    <a:pt x="481" y="144"/>
                  </a:lnTo>
                  <a:close/>
                  <a:moveTo>
                    <a:pt x="488" y="127"/>
                  </a:moveTo>
                  <a:lnTo>
                    <a:pt x="488" y="127"/>
                  </a:lnTo>
                  <a:lnTo>
                    <a:pt x="491" y="127"/>
                  </a:lnTo>
                  <a:lnTo>
                    <a:pt x="491" y="131"/>
                  </a:lnTo>
                  <a:lnTo>
                    <a:pt x="488" y="134"/>
                  </a:lnTo>
                  <a:lnTo>
                    <a:pt x="488" y="134"/>
                  </a:lnTo>
                  <a:lnTo>
                    <a:pt x="484" y="134"/>
                  </a:lnTo>
                  <a:lnTo>
                    <a:pt x="484" y="134"/>
                  </a:lnTo>
                  <a:lnTo>
                    <a:pt x="488" y="127"/>
                  </a:lnTo>
                  <a:lnTo>
                    <a:pt x="488" y="127"/>
                  </a:lnTo>
                  <a:close/>
                  <a:moveTo>
                    <a:pt x="498" y="90"/>
                  </a:moveTo>
                  <a:lnTo>
                    <a:pt x="498" y="90"/>
                  </a:lnTo>
                  <a:lnTo>
                    <a:pt x="501" y="97"/>
                  </a:lnTo>
                  <a:lnTo>
                    <a:pt x="505" y="104"/>
                  </a:lnTo>
                  <a:lnTo>
                    <a:pt x="505" y="104"/>
                  </a:lnTo>
                  <a:lnTo>
                    <a:pt x="508" y="104"/>
                  </a:lnTo>
                  <a:lnTo>
                    <a:pt x="508" y="104"/>
                  </a:lnTo>
                  <a:lnTo>
                    <a:pt x="508" y="97"/>
                  </a:lnTo>
                  <a:lnTo>
                    <a:pt x="508" y="97"/>
                  </a:lnTo>
                  <a:lnTo>
                    <a:pt x="505" y="94"/>
                  </a:lnTo>
                  <a:lnTo>
                    <a:pt x="498" y="90"/>
                  </a:lnTo>
                  <a:lnTo>
                    <a:pt x="498" y="90"/>
                  </a:lnTo>
                  <a:close/>
                  <a:moveTo>
                    <a:pt x="488" y="90"/>
                  </a:moveTo>
                  <a:lnTo>
                    <a:pt x="488" y="90"/>
                  </a:lnTo>
                  <a:lnTo>
                    <a:pt x="484" y="100"/>
                  </a:lnTo>
                  <a:lnTo>
                    <a:pt x="484" y="100"/>
                  </a:lnTo>
                  <a:lnTo>
                    <a:pt x="491" y="100"/>
                  </a:lnTo>
                  <a:lnTo>
                    <a:pt x="491" y="100"/>
                  </a:lnTo>
                  <a:lnTo>
                    <a:pt x="491" y="94"/>
                  </a:lnTo>
                  <a:lnTo>
                    <a:pt x="491" y="90"/>
                  </a:lnTo>
                  <a:lnTo>
                    <a:pt x="488" y="90"/>
                  </a:lnTo>
                  <a:lnTo>
                    <a:pt x="488" y="90"/>
                  </a:lnTo>
                  <a:close/>
                  <a:moveTo>
                    <a:pt x="595" y="43"/>
                  </a:moveTo>
                  <a:lnTo>
                    <a:pt x="595" y="43"/>
                  </a:lnTo>
                  <a:lnTo>
                    <a:pt x="592" y="57"/>
                  </a:lnTo>
                  <a:lnTo>
                    <a:pt x="592" y="57"/>
                  </a:lnTo>
                  <a:lnTo>
                    <a:pt x="585" y="57"/>
                  </a:lnTo>
                  <a:lnTo>
                    <a:pt x="575" y="70"/>
                  </a:lnTo>
                  <a:lnTo>
                    <a:pt x="575" y="70"/>
                  </a:lnTo>
                  <a:lnTo>
                    <a:pt x="575" y="70"/>
                  </a:lnTo>
                  <a:lnTo>
                    <a:pt x="575" y="70"/>
                  </a:lnTo>
                  <a:lnTo>
                    <a:pt x="575" y="70"/>
                  </a:lnTo>
                  <a:lnTo>
                    <a:pt x="575" y="77"/>
                  </a:lnTo>
                  <a:lnTo>
                    <a:pt x="575" y="77"/>
                  </a:lnTo>
                  <a:lnTo>
                    <a:pt x="578" y="77"/>
                  </a:lnTo>
                  <a:lnTo>
                    <a:pt x="578" y="80"/>
                  </a:lnTo>
                  <a:lnTo>
                    <a:pt x="578" y="80"/>
                  </a:lnTo>
                  <a:lnTo>
                    <a:pt x="572" y="77"/>
                  </a:lnTo>
                  <a:lnTo>
                    <a:pt x="572" y="77"/>
                  </a:lnTo>
                  <a:lnTo>
                    <a:pt x="568" y="80"/>
                  </a:lnTo>
                  <a:lnTo>
                    <a:pt x="562" y="80"/>
                  </a:lnTo>
                  <a:lnTo>
                    <a:pt x="562" y="80"/>
                  </a:lnTo>
                  <a:lnTo>
                    <a:pt x="565" y="87"/>
                  </a:lnTo>
                  <a:lnTo>
                    <a:pt x="568" y="87"/>
                  </a:lnTo>
                  <a:lnTo>
                    <a:pt x="578" y="87"/>
                  </a:lnTo>
                  <a:lnTo>
                    <a:pt x="578" y="87"/>
                  </a:lnTo>
                  <a:lnTo>
                    <a:pt x="578" y="80"/>
                  </a:lnTo>
                  <a:lnTo>
                    <a:pt x="578" y="80"/>
                  </a:lnTo>
                  <a:lnTo>
                    <a:pt x="585" y="77"/>
                  </a:lnTo>
                  <a:lnTo>
                    <a:pt x="585" y="77"/>
                  </a:lnTo>
                  <a:lnTo>
                    <a:pt x="589" y="74"/>
                  </a:lnTo>
                  <a:lnTo>
                    <a:pt x="589" y="67"/>
                  </a:lnTo>
                  <a:lnTo>
                    <a:pt x="589" y="67"/>
                  </a:lnTo>
                  <a:lnTo>
                    <a:pt x="595" y="63"/>
                  </a:lnTo>
                  <a:lnTo>
                    <a:pt x="599" y="60"/>
                  </a:lnTo>
                  <a:lnTo>
                    <a:pt x="599" y="60"/>
                  </a:lnTo>
                  <a:lnTo>
                    <a:pt x="599" y="43"/>
                  </a:lnTo>
                  <a:lnTo>
                    <a:pt x="595" y="43"/>
                  </a:lnTo>
                  <a:close/>
                  <a:moveTo>
                    <a:pt x="582" y="40"/>
                  </a:moveTo>
                  <a:lnTo>
                    <a:pt x="582" y="43"/>
                  </a:lnTo>
                  <a:lnTo>
                    <a:pt x="582" y="43"/>
                  </a:lnTo>
                  <a:lnTo>
                    <a:pt x="578" y="43"/>
                  </a:lnTo>
                  <a:lnTo>
                    <a:pt x="575" y="40"/>
                  </a:lnTo>
                  <a:lnTo>
                    <a:pt x="575" y="40"/>
                  </a:lnTo>
                  <a:lnTo>
                    <a:pt x="575" y="47"/>
                  </a:lnTo>
                  <a:lnTo>
                    <a:pt x="572" y="53"/>
                  </a:lnTo>
                  <a:lnTo>
                    <a:pt x="572" y="53"/>
                  </a:lnTo>
                  <a:lnTo>
                    <a:pt x="572" y="53"/>
                  </a:lnTo>
                  <a:lnTo>
                    <a:pt x="555" y="57"/>
                  </a:lnTo>
                  <a:lnTo>
                    <a:pt x="555" y="57"/>
                  </a:lnTo>
                  <a:lnTo>
                    <a:pt x="558" y="67"/>
                  </a:lnTo>
                  <a:lnTo>
                    <a:pt x="558" y="67"/>
                  </a:lnTo>
                  <a:lnTo>
                    <a:pt x="555" y="67"/>
                  </a:lnTo>
                  <a:lnTo>
                    <a:pt x="555" y="67"/>
                  </a:lnTo>
                  <a:lnTo>
                    <a:pt x="555" y="70"/>
                  </a:lnTo>
                  <a:lnTo>
                    <a:pt x="555" y="70"/>
                  </a:lnTo>
                  <a:lnTo>
                    <a:pt x="555" y="70"/>
                  </a:lnTo>
                  <a:lnTo>
                    <a:pt x="558" y="70"/>
                  </a:lnTo>
                  <a:lnTo>
                    <a:pt x="562" y="70"/>
                  </a:lnTo>
                  <a:lnTo>
                    <a:pt x="562" y="70"/>
                  </a:lnTo>
                  <a:lnTo>
                    <a:pt x="565" y="63"/>
                  </a:lnTo>
                  <a:lnTo>
                    <a:pt x="565" y="63"/>
                  </a:lnTo>
                  <a:lnTo>
                    <a:pt x="568" y="63"/>
                  </a:lnTo>
                  <a:lnTo>
                    <a:pt x="572" y="67"/>
                  </a:lnTo>
                  <a:lnTo>
                    <a:pt x="572" y="67"/>
                  </a:lnTo>
                  <a:lnTo>
                    <a:pt x="582" y="50"/>
                  </a:lnTo>
                  <a:lnTo>
                    <a:pt x="585" y="47"/>
                  </a:lnTo>
                  <a:lnTo>
                    <a:pt x="585" y="47"/>
                  </a:lnTo>
                  <a:lnTo>
                    <a:pt x="585" y="40"/>
                  </a:lnTo>
                  <a:lnTo>
                    <a:pt x="585" y="40"/>
                  </a:lnTo>
                  <a:lnTo>
                    <a:pt x="582" y="40"/>
                  </a:lnTo>
                  <a:lnTo>
                    <a:pt x="582" y="40"/>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41" name="Freeform 76"/>
            <p:cNvSpPr>
              <a:spLocks noChangeAspect="1" noEditPoints="1"/>
            </p:cNvSpPr>
            <p:nvPr/>
          </p:nvSpPr>
          <p:spPr bwMode="gray">
            <a:xfrm>
              <a:off x="1347179" y="2894021"/>
              <a:ext cx="195465" cy="194397"/>
            </a:xfrm>
            <a:custGeom>
              <a:avLst/>
              <a:gdLst/>
              <a:ahLst/>
              <a:cxnLst>
                <a:cxn ang="0">
                  <a:pos x="175" y="14"/>
                </a:cxn>
                <a:cxn ang="0">
                  <a:pos x="104" y="24"/>
                </a:cxn>
                <a:cxn ang="0">
                  <a:pos x="84" y="37"/>
                </a:cxn>
                <a:cxn ang="0">
                  <a:pos x="78" y="21"/>
                </a:cxn>
                <a:cxn ang="0">
                  <a:pos x="57" y="78"/>
                </a:cxn>
                <a:cxn ang="0">
                  <a:pos x="37" y="98"/>
                </a:cxn>
                <a:cxn ang="0">
                  <a:pos x="54" y="118"/>
                </a:cxn>
                <a:cxn ang="0">
                  <a:pos x="41" y="125"/>
                </a:cxn>
                <a:cxn ang="0">
                  <a:pos x="41" y="111"/>
                </a:cxn>
                <a:cxn ang="0">
                  <a:pos x="34" y="118"/>
                </a:cxn>
                <a:cxn ang="0">
                  <a:pos x="37" y="121"/>
                </a:cxn>
                <a:cxn ang="0">
                  <a:pos x="30" y="128"/>
                </a:cxn>
                <a:cxn ang="0">
                  <a:pos x="7" y="121"/>
                </a:cxn>
                <a:cxn ang="0">
                  <a:pos x="10" y="128"/>
                </a:cxn>
                <a:cxn ang="0">
                  <a:pos x="20" y="131"/>
                </a:cxn>
                <a:cxn ang="0">
                  <a:pos x="0" y="131"/>
                </a:cxn>
                <a:cxn ang="0">
                  <a:pos x="7" y="145"/>
                </a:cxn>
                <a:cxn ang="0">
                  <a:pos x="17" y="152"/>
                </a:cxn>
                <a:cxn ang="0">
                  <a:pos x="44" y="152"/>
                </a:cxn>
                <a:cxn ang="0">
                  <a:pos x="54" y="145"/>
                </a:cxn>
                <a:cxn ang="0">
                  <a:pos x="61" y="155"/>
                </a:cxn>
                <a:cxn ang="0">
                  <a:pos x="67" y="152"/>
                </a:cxn>
                <a:cxn ang="0">
                  <a:pos x="81" y="158"/>
                </a:cxn>
                <a:cxn ang="0">
                  <a:pos x="91" y="168"/>
                </a:cxn>
                <a:cxn ang="0">
                  <a:pos x="91" y="182"/>
                </a:cxn>
                <a:cxn ang="0">
                  <a:pos x="88" y="199"/>
                </a:cxn>
                <a:cxn ang="0">
                  <a:pos x="108" y="199"/>
                </a:cxn>
                <a:cxn ang="0">
                  <a:pos x="111" y="185"/>
                </a:cxn>
                <a:cxn ang="0">
                  <a:pos x="98" y="178"/>
                </a:cxn>
                <a:cxn ang="0">
                  <a:pos x="108" y="172"/>
                </a:cxn>
                <a:cxn ang="0">
                  <a:pos x="125" y="152"/>
                </a:cxn>
                <a:cxn ang="0">
                  <a:pos x="128" y="115"/>
                </a:cxn>
                <a:cxn ang="0">
                  <a:pos x="148" y="118"/>
                </a:cxn>
                <a:cxn ang="0">
                  <a:pos x="162" y="105"/>
                </a:cxn>
                <a:cxn ang="0">
                  <a:pos x="175" y="91"/>
                </a:cxn>
                <a:cxn ang="0">
                  <a:pos x="168" y="81"/>
                </a:cxn>
                <a:cxn ang="0">
                  <a:pos x="188" y="64"/>
                </a:cxn>
                <a:cxn ang="0">
                  <a:pos x="24" y="138"/>
                </a:cxn>
                <a:cxn ang="0">
                  <a:pos x="24" y="142"/>
                </a:cxn>
                <a:cxn ang="0">
                  <a:pos x="108" y="31"/>
                </a:cxn>
                <a:cxn ang="0">
                  <a:pos x="108" y="51"/>
                </a:cxn>
                <a:cxn ang="0">
                  <a:pos x="125" y="61"/>
                </a:cxn>
                <a:cxn ang="0">
                  <a:pos x="128" y="64"/>
                </a:cxn>
                <a:cxn ang="0">
                  <a:pos x="108" y="88"/>
                </a:cxn>
                <a:cxn ang="0">
                  <a:pos x="91" y="57"/>
                </a:cxn>
                <a:cxn ang="0">
                  <a:pos x="94" y="51"/>
                </a:cxn>
                <a:cxn ang="0">
                  <a:pos x="78" y="14"/>
                </a:cxn>
                <a:cxn ang="0">
                  <a:pos x="88" y="10"/>
                </a:cxn>
                <a:cxn ang="0">
                  <a:pos x="145" y="10"/>
                </a:cxn>
                <a:cxn ang="0">
                  <a:pos x="162" y="4"/>
                </a:cxn>
                <a:cxn ang="0">
                  <a:pos x="91" y="4"/>
                </a:cxn>
                <a:cxn ang="0">
                  <a:pos x="98" y="7"/>
                </a:cxn>
                <a:cxn ang="0">
                  <a:pos x="121" y="7"/>
                </a:cxn>
                <a:cxn ang="0">
                  <a:pos x="121" y="4"/>
                </a:cxn>
                <a:cxn ang="0">
                  <a:pos x="172" y="4"/>
                </a:cxn>
                <a:cxn ang="0">
                  <a:pos x="178" y="0"/>
                </a:cxn>
                <a:cxn ang="0">
                  <a:pos x="101" y="4"/>
                </a:cxn>
                <a:cxn ang="0">
                  <a:pos x="101" y="0"/>
                </a:cxn>
              </a:cxnLst>
              <a:rect l="0" t="0" r="r" b="b"/>
              <a:pathLst>
                <a:path w="195" h="202">
                  <a:moveTo>
                    <a:pt x="195" y="31"/>
                  </a:moveTo>
                  <a:lnTo>
                    <a:pt x="195" y="31"/>
                  </a:lnTo>
                  <a:lnTo>
                    <a:pt x="185" y="31"/>
                  </a:lnTo>
                  <a:lnTo>
                    <a:pt x="178" y="24"/>
                  </a:lnTo>
                  <a:lnTo>
                    <a:pt x="175" y="14"/>
                  </a:lnTo>
                  <a:lnTo>
                    <a:pt x="175" y="14"/>
                  </a:lnTo>
                  <a:lnTo>
                    <a:pt x="141" y="17"/>
                  </a:lnTo>
                  <a:lnTo>
                    <a:pt x="141" y="17"/>
                  </a:lnTo>
                  <a:lnTo>
                    <a:pt x="131" y="14"/>
                  </a:lnTo>
                  <a:lnTo>
                    <a:pt x="118" y="17"/>
                  </a:lnTo>
                  <a:lnTo>
                    <a:pt x="118" y="17"/>
                  </a:lnTo>
                  <a:lnTo>
                    <a:pt x="104" y="24"/>
                  </a:lnTo>
                  <a:lnTo>
                    <a:pt x="104" y="24"/>
                  </a:lnTo>
                  <a:lnTo>
                    <a:pt x="101" y="31"/>
                  </a:lnTo>
                  <a:lnTo>
                    <a:pt x="101" y="31"/>
                  </a:lnTo>
                  <a:lnTo>
                    <a:pt x="91" y="34"/>
                  </a:lnTo>
                  <a:lnTo>
                    <a:pt x="84" y="37"/>
                  </a:lnTo>
                  <a:lnTo>
                    <a:pt x="84" y="37"/>
                  </a:lnTo>
                  <a:lnTo>
                    <a:pt x="81" y="34"/>
                  </a:lnTo>
                  <a:lnTo>
                    <a:pt x="81" y="31"/>
                  </a:lnTo>
                  <a:lnTo>
                    <a:pt x="81" y="31"/>
                  </a:lnTo>
                  <a:lnTo>
                    <a:pt x="84" y="21"/>
                  </a:lnTo>
                  <a:lnTo>
                    <a:pt x="84" y="21"/>
                  </a:lnTo>
                  <a:lnTo>
                    <a:pt x="78" y="21"/>
                  </a:lnTo>
                  <a:lnTo>
                    <a:pt x="78" y="21"/>
                  </a:lnTo>
                  <a:lnTo>
                    <a:pt x="74" y="51"/>
                  </a:lnTo>
                  <a:lnTo>
                    <a:pt x="71" y="61"/>
                  </a:lnTo>
                  <a:lnTo>
                    <a:pt x="64" y="74"/>
                  </a:lnTo>
                  <a:lnTo>
                    <a:pt x="64" y="74"/>
                  </a:lnTo>
                  <a:lnTo>
                    <a:pt x="57" y="78"/>
                  </a:lnTo>
                  <a:lnTo>
                    <a:pt x="57" y="78"/>
                  </a:lnTo>
                  <a:lnTo>
                    <a:pt x="57" y="84"/>
                  </a:lnTo>
                  <a:lnTo>
                    <a:pt x="57" y="88"/>
                  </a:lnTo>
                  <a:lnTo>
                    <a:pt x="57" y="88"/>
                  </a:lnTo>
                  <a:lnTo>
                    <a:pt x="47" y="94"/>
                  </a:lnTo>
                  <a:lnTo>
                    <a:pt x="37" y="98"/>
                  </a:lnTo>
                  <a:lnTo>
                    <a:pt x="37" y="98"/>
                  </a:lnTo>
                  <a:lnTo>
                    <a:pt x="37" y="108"/>
                  </a:lnTo>
                  <a:lnTo>
                    <a:pt x="37" y="108"/>
                  </a:lnTo>
                  <a:lnTo>
                    <a:pt x="51" y="118"/>
                  </a:lnTo>
                  <a:lnTo>
                    <a:pt x="51" y="118"/>
                  </a:lnTo>
                  <a:lnTo>
                    <a:pt x="54" y="118"/>
                  </a:lnTo>
                  <a:lnTo>
                    <a:pt x="57" y="118"/>
                  </a:lnTo>
                  <a:lnTo>
                    <a:pt x="57" y="118"/>
                  </a:lnTo>
                  <a:lnTo>
                    <a:pt x="57" y="121"/>
                  </a:lnTo>
                  <a:lnTo>
                    <a:pt x="57" y="121"/>
                  </a:lnTo>
                  <a:lnTo>
                    <a:pt x="47" y="121"/>
                  </a:lnTo>
                  <a:lnTo>
                    <a:pt x="41" y="125"/>
                  </a:lnTo>
                  <a:lnTo>
                    <a:pt x="41" y="125"/>
                  </a:lnTo>
                  <a:lnTo>
                    <a:pt x="37" y="121"/>
                  </a:lnTo>
                  <a:lnTo>
                    <a:pt x="37" y="118"/>
                  </a:lnTo>
                  <a:lnTo>
                    <a:pt x="44" y="118"/>
                  </a:lnTo>
                  <a:lnTo>
                    <a:pt x="44" y="118"/>
                  </a:lnTo>
                  <a:lnTo>
                    <a:pt x="41" y="111"/>
                  </a:lnTo>
                  <a:lnTo>
                    <a:pt x="41" y="111"/>
                  </a:lnTo>
                  <a:lnTo>
                    <a:pt x="34" y="108"/>
                  </a:lnTo>
                  <a:lnTo>
                    <a:pt x="34" y="108"/>
                  </a:lnTo>
                  <a:lnTo>
                    <a:pt x="34" y="115"/>
                  </a:lnTo>
                  <a:lnTo>
                    <a:pt x="34" y="115"/>
                  </a:lnTo>
                  <a:lnTo>
                    <a:pt x="34" y="118"/>
                  </a:lnTo>
                  <a:lnTo>
                    <a:pt x="30" y="115"/>
                  </a:lnTo>
                  <a:lnTo>
                    <a:pt x="24" y="111"/>
                  </a:lnTo>
                  <a:lnTo>
                    <a:pt x="20" y="118"/>
                  </a:lnTo>
                  <a:lnTo>
                    <a:pt x="20" y="118"/>
                  </a:lnTo>
                  <a:lnTo>
                    <a:pt x="37" y="121"/>
                  </a:lnTo>
                  <a:lnTo>
                    <a:pt x="37" y="121"/>
                  </a:lnTo>
                  <a:lnTo>
                    <a:pt x="34" y="121"/>
                  </a:lnTo>
                  <a:lnTo>
                    <a:pt x="34" y="125"/>
                  </a:lnTo>
                  <a:lnTo>
                    <a:pt x="34" y="125"/>
                  </a:lnTo>
                  <a:lnTo>
                    <a:pt x="34" y="128"/>
                  </a:lnTo>
                  <a:lnTo>
                    <a:pt x="34" y="128"/>
                  </a:lnTo>
                  <a:lnTo>
                    <a:pt x="30" y="128"/>
                  </a:lnTo>
                  <a:lnTo>
                    <a:pt x="30" y="128"/>
                  </a:lnTo>
                  <a:lnTo>
                    <a:pt x="27" y="125"/>
                  </a:lnTo>
                  <a:lnTo>
                    <a:pt x="27" y="125"/>
                  </a:lnTo>
                  <a:lnTo>
                    <a:pt x="20" y="121"/>
                  </a:lnTo>
                  <a:lnTo>
                    <a:pt x="17" y="121"/>
                  </a:lnTo>
                  <a:lnTo>
                    <a:pt x="7" y="121"/>
                  </a:lnTo>
                  <a:lnTo>
                    <a:pt x="7" y="121"/>
                  </a:lnTo>
                  <a:lnTo>
                    <a:pt x="7" y="128"/>
                  </a:lnTo>
                  <a:lnTo>
                    <a:pt x="7" y="128"/>
                  </a:lnTo>
                  <a:lnTo>
                    <a:pt x="10" y="131"/>
                  </a:lnTo>
                  <a:lnTo>
                    <a:pt x="10" y="131"/>
                  </a:lnTo>
                  <a:lnTo>
                    <a:pt x="10" y="128"/>
                  </a:lnTo>
                  <a:lnTo>
                    <a:pt x="10" y="128"/>
                  </a:lnTo>
                  <a:lnTo>
                    <a:pt x="17" y="128"/>
                  </a:lnTo>
                  <a:lnTo>
                    <a:pt x="17" y="128"/>
                  </a:lnTo>
                  <a:lnTo>
                    <a:pt x="17" y="131"/>
                  </a:lnTo>
                  <a:lnTo>
                    <a:pt x="20" y="131"/>
                  </a:lnTo>
                  <a:lnTo>
                    <a:pt x="20" y="131"/>
                  </a:lnTo>
                  <a:lnTo>
                    <a:pt x="20" y="135"/>
                  </a:lnTo>
                  <a:lnTo>
                    <a:pt x="17" y="138"/>
                  </a:lnTo>
                  <a:lnTo>
                    <a:pt x="17" y="138"/>
                  </a:lnTo>
                  <a:lnTo>
                    <a:pt x="10" y="138"/>
                  </a:lnTo>
                  <a:lnTo>
                    <a:pt x="7" y="135"/>
                  </a:lnTo>
                  <a:lnTo>
                    <a:pt x="0" y="131"/>
                  </a:lnTo>
                  <a:lnTo>
                    <a:pt x="0" y="131"/>
                  </a:lnTo>
                  <a:lnTo>
                    <a:pt x="0" y="138"/>
                  </a:lnTo>
                  <a:lnTo>
                    <a:pt x="4" y="142"/>
                  </a:lnTo>
                  <a:lnTo>
                    <a:pt x="4" y="142"/>
                  </a:lnTo>
                  <a:lnTo>
                    <a:pt x="7" y="145"/>
                  </a:lnTo>
                  <a:lnTo>
                    <a:pt x="7" y="145"/>
                  </a:lnTo>
                  <a:lnTo>
                    <a:pt x="14" y="145"/>
                  </a:lnTo>
                  <a:lnTo>
                    <a:pt x="14" y="145"/>
                  </a:lnTo>
                  <a:lnTo>
                    <a:pt x="14" y="145"/>
                  </a:lnTo>
                  <a:lnTo>
                    <a:pt x="14" y="145"/>
                  </a:lnTo>
                  <a:lnTo>
                    <a:pt x="14" y="152"/>
                  </a:lnTo>
                  <a:lnTo>
                    <a:pt x="17" y="152"/>
                  </a:lnTo>
                  <a:lnTo>
                    <a:pt x="27" y="152"/>
                  </a:lnTo>
                  <a:lnTo>
                    <a:pt x="27" y="152"/>
                  </a:lnTo>
                  <a:lnTo>
                    <a:pt x="34" y="152"/>
                  </a:lnTo>
                  <a:lnTo>
                    <a:pt x="41" y="148"/>
                  </a:lnTo>
                  <a:lnTo>
                    <a:pt x="41" y="148"/>
                  </a:lnTo>
                  <a:lnTo>
                    <a:pt x="44" y="152"/>
                  </a:lnTo>
                  <a:lnTo>
                    <a:pt x="44" y="152"/>
                  </a:lnTo>
                  <a:lnTo>
                    <a:pt x="47" y="148"/>
                  </a:lnTo>
                  <a:lnTo>
                    <a:pt x="47" y="145"/>
                  </a:lnTo>
                  <a:lnTo>
                    <a:pt x="47" y="145"/>
                  </a:lnTo>
                  <a:lnTo>
                    <a:pt x="54" y="145"/>
                  </a:lnTo>
                  <a:lnTo>
                    <a:pt x="54" y="145"/>
                  </a:lnTo>
                  <a:lnTo>
                    <a:pt x="54" y="145"/>
                  </a:lnTo>
                  <a:lnTo>
                    <a:pt x="54" y="148"/>
                  </a:lnTo>
                  <a:lnTo>
                    <a:pt x="54" y="152"/>
                  </a:lnTo>
                  <a:lnTo>
                    <a:pt x="54" y="152"/>
                  </a:lnTo>
                  <a:lnTo>
                    <a:pt x="57" y="155"/>
                  </a:lnTo>
                  <a:lnTo>
                    <a:pt x="61" y="155"/>
                  </a:lnTo>
                  <a:lnTo>
                    <a:pt x="61" y="155"/>
                  </a:lnTo>
                  <a:lnTo>
                    <a:pt x="61" y="152"/>
                  </a:lnTo>
                  <a:lnTo>
                    <a:pt x="61" y="148"/>
                  </a:lnTo>
                  <a:lnTo>
                    <a:pt x="61" y="148"/>
                  </a:lnTo>
                  <a:lnTo>
                    <a:pt x="64" y="148"/>
                  </a:lnTo>
                  <a:lnTo>
                    <a:pt x="67" y="152"/>
                  </a:lnTo>
                  <a:lnTo>
                    <a:pt x="67" y="152"/>
                  </a:lnTo>
                  <a:lnTo>
                    <a:pt x="67" y="158"/>
                  </a:lnTo>
                  <a:lnTo>
                    <a:pt x="67" y="158"/>
                  </a:lnTo>
                  <a:lnTo>
                    <a:pt x="71" y="158"/>
                  </a:lnTo>
                  <a:lnTo>
                    <a:pt x="78" y="158"/>
                  </a:lnTo>
                  <a:lnTo>
                    <a:pt x="81" y="158"/>
                  </a:lnTo>
                  <a:lnTo>
                    <a:pt x="84" y="162"/>
                  </a:lnTo>
                  <a:lnTo>
                    <a:pt x="84" y="162"/>
                  </a:lnTo>
                  <a:lnTo>
                    <a:pt x="84" y="165"/>
                  </a:lnTo>
                  <a:lnTo>
                    <a:pt x="84" y="165"/>
                  </a:lnTo>
                  <a:lnTo>
                    <a:pt x="88" y="168"/>
                  </a:lnTo>
                  <a:lnTo>
                    <a:pt x="91" y="168"/>
                  </a:lnTo>
                  <a:lnTo>
                    <a:pt x="91" y="168"/>
                  </a:lnTo>
                  <a:lnTo>
                    <a:pt x="94" y="172"/>
                  </a:lnTo>
                  <a:lnTo>
                    <a:pt x="91" y="175"/>
                  </a:lnTo>
                  <a:lnTo>
                    <a:pt x="91" y="175"/>
                  </a:lnTo>
                  <a:lnTo>
                    <a:pt x="91" y="182"/>
                  </a:lnTo>
                  <a:lnTo>
                    <a:pt x="91" y="182"/>
                  </a:lnTo>
                  <a:lnTo>
                    <a:pt x="88" y="192"/>
                  </a:lnTo>
                  <a:lnTo>
                    <a:pt x="88" y="192"/>
                  </a:lnTo>
                  <a:lnTo>
                    <a:pt x="84" y="195"/>
                  </a:lnTo>
                  <a:lnTo>
                    <a:pt x="84" y="195"/>
                  </a:lnTo>
                  <a:lnTo>
                    <a:pt x="84" y="199"/>
                  </a:lnTo>
                  <a:lnTo>
                    <a:pt x="88" y="199"/>
                  </a:lnTo>
                  <a:lnTo>
                    <a:pt x="98" y="202"/>
                  </a:lnTo>
                  <a:lnTo>
                    <a:pt x="98" y="202"/>
                  </a:lnTo>
                  <a:lnTo>
                    <a:pt x="101" y="202"/>
                  </a:lnTo>
                  <a:lnTo>
                    <a:pt x="104" y="202"/>
                  </a:lnTo>
                  <a:lnTo>
                    <a:pt x="104" y="202"/>
                  </a:lnTo>
                  <a:lnTo>
                    <a:pt x="108" y="199"/>
                  </a:lnTo>
                  <a:lnTo>
                    <a:pt x="104" y="195"/>
                  </a:lnTo>
                  <a:lnTo>
                    <a:pt x="104" y="195"/>
                  </a:lnTo>
                  <a:lnTo>
                    <a:pt x="108" y="192"/>
                  </a:lnTo>
                  <a:lnTo>
                    <a:pt x="111" y="189"/>
                  </a:lnTo>
                  <a:lnTo>
                    <a:pt x="111" y="189"/>
                  </a:lnTo>
                  <a:lnTo>
                    <a:pt x="111" y="185"/>
                  </a:lnTo>
                  <a:lnTo>
                    <a:pt x="108" y="182"/>
                  </a:lnTo>
                  <a:lnTo>
                    <a:pt x="108" y="182"/>
                  </a:lnTo>
                  <a:lnTo>
                    <a:pt x="101" y="178"/>
                  </a:lnTo>
                  <a:lnTo>
                    <a:pt x="101" y="178"/>
                  </a:lnTo>
                  <a:lnTo>
                    <a:pt x="98" y="178"/>
                  </a:lnTo>
                  <a:lnTo>
                    <a:pt x="98" y="178"/>
                  </a:lnTo>
                  <a:lnTo>
                    <a:pt x="98" y="175"/>
                  </a:lnTo>
                  <a:lnTo>
                    <a:pt x="101" y="172"/>
                  </a:lnTo>
                  <a:lnTo>
                    <a:pt x="101" y="172"/>
                  </a:lnTo>
                  <a:lnTo>
                    <a:pt x="104" y="175"/>
                  </a:lnTo>
                  <a:lnTo>
                    <a:pt x="104" y="175"/>
                  </a:lnTo>
                  <a:lnTo>
                    <a:pt x="108" y="172"/>
                  </a:lnTo>
                  <a:lnTo>
                    <a:pt x="108" y="172"/>
                  </a:lnTo>
                  <a:lnTo>
                    <a:pt x="111" y="165"/>
                  </a:lnTo>
                  <a:lnTo>
                    <a:pt x="111" y="165"/>
                  </a:lnTo>
                  <a:lnTo>
                    <a:pt x="118" y="155"/>
                  </a:lnTo>
                  <a:lnTo>
                    <a:pt x="118" y="155"/>
                  </a:lnTo>
                  <a:lnTo>
                    <a:pt x="125" y="152"/>
                  </a:lnTo>
                  <a:lnTo>
                    <a:pt x="125" y="145"/>
                  </a:lnTo>
                  <a:lnTo>
                    <a:pt x="128" y="131"/>
                  </a:lnTo>
                  <a:lnTo>
                    <a:pt x="125" y="121"/>
                  </a:lnTo>
                  <a:lnTo>
                    <a:pt x="125" y="121"/>
                  </a:lnTo>
                  <a:lnTo>
                    <a:pt x="128" y="115"/>
                  </a:lnTo>
                  <a:lnTo>
                    <a:pt x="128" y="115"/>
                  </a:lnTo>
                  <a:lnTo>
                    <a:pt x="131" y="118"/>
                  </a:lnTo>
                  <a:lnTo>
                    <a:pt x="131" y="115"/>
                  </a:lnTo>
                  <a:lnTo>
                    <a:pt x="135" y="111"/>
                  </a:lnTo>
                  <a:lnTo>
                    <a:pt x="135" y="111"/>
                  </a:lnTo>
                  <a:lnTo>
                    <a:pt x="141" y="115"/>
                  </a:lnTo>
                  <a:lnTo>
                    <a:pt x="148" y="118"/>
                  </a:lnTo>
                  <a:lnTo>
                    <a:pt x="148" y="118"/>
                  </a:lnTo>
                  <a:lnTo>
                    <a:pt x="155" y="118"/>
                  </a:lnTo>
                  <a:lnTo>
                    <a:pt x="162" y="111"/>
                  </a:lnTo>
                  <a:lnTo>
                    <a:pt x="162" y="111"/>
                  </a:lnTo>
                  <a:lnTo>
                    <a:pt x="162" y="108"/>
                  </a:lnTo>
                  <a:lnTo>
                    <a:pt x="162" y="105"/>
                  </a:lnTo>
                  <a:lnTo>
                    <a:pt x="162" y="105"/>
                  </a:lnTo>
                  <a:lnTo>
                    <a:pt x="165" y="105"/>
                  </a:lnTo>
                  <a:lnTo>
                    <a:pt x="172" y="101"/>
                  </a:lnTo>
                  <a:lnTo>
                    <a:pt x="172" y="101"/>
                  </a:lnTo>
                  <a:lnTo>
                    <a:pt x="175" y="98"/>
                  </a:lnTo>
                  <a:lnTo>
                    <a:pt x="175" y="91"/>
                  </a:lnTo>
                  <a:lnTo>
                    <a:pt x="175" y="91"/>
                  </a:lnTo>
                  <a:lnTo>
                    <a:pt x="175" y="88"/>
                  </a:lnTo>
                  <a:lnTo>
                    <a:pt x="172" y="84"/>
                  </a:lnTo>
                  <a:lnTo>
                    <a:pt x="168" y="81"/>
                  </a:lnTo>
                  <a:lnTo>
                    <a:pt x="168" y="81"/>
                  </a:lnTo>
                  <a:lnTo>
                    <a:pt x="168" y="81"/>
                  </a:lnTo>
                  <a:lnTo>
                    <a:pt x="168" y="74"/>
                  </a:lnTo>
                  <a:lnTo>
                    <a:pt x="172" y="68"/>
                  </a:lnTo>
                  <a:lnTo>
                    <a:pt x="178" y="68"/>
                  </a:lnTo>
                  <a:lnTo>
                    <a:pt x="178" y="68"/>
                  </a:lnTo>
                  <a:lnTo>
                    <a:pt x="185" y="68"/>
                  </a:lnTo>
                  <a:lnTo>
                    <a:pt x="188" y="64"/>
                  </a:lnTo>
                  <a:lnTo>
                    <a:pt x="188" y="57"/>
                  </a:lnTo>
                  <a:lnTo>
                    <a:pt x="188" y="57"/>
                  </a:lnTo>
                  <a:lnTo>
                    <a:pt x="192" y="44"/>
                  </a:lnTo>
                  <a:lnTo>
                    <a:pt x="195" y="31"/>
                  </a:lnTo>
                  <a:lnTo>
                    <a:pt x="195" y="31"/>
                  </a:lnTo>
                  <a:close/>
                  <a:moveTo>
                    <a:pt x="24" y="138"/>
                  </a:moveTo>
                  <a:lnTo>
                    <a:pt x="24" y="138"/>
                  </a:lnTo>
                  <a:lnTo>
                    <a:pt x="30" y="138"/>
                  </a:lnTo>
                  <a:lnTo>
                    <a:pt x="34" y="142"/>
                  </a:lnTo>
                  <a:lnTo>
                    <a:pt x="30" y="142"/>
                  </a:lnTo>
                  <a:lnTo>
                    <a:pt x="24" y="142"/>
                  </a:lnTo>
                  <a:lnTo>
                    <a:pt x="24" y="142"/>
                  </a:lnTo>
                  <a:lnTo>
                    <a:pt x="20" y="138"/>
                  </a:lnTo>
                  <a:lnTo>
                    <a:pt x="20" y="138"/>
                  </a:lnTo>
                  <a:lnTo>
                    <a:pt x="24" y="138"/>
                  </a:lnTo>
                  <a:lnTo>
                    <a:pt x="24" y="138"/>
                  </a:lnTo>
                  <a:close/>
                  <a:moveTo>
                    <a:pt x="108" y="27"/>
                  </a:moveTo>
                  <a:lnTo>
                    <a:pt x="108" y="31"/>
                  </a:lnTo>
                  <a:lnTo>
                    <a:pt x="108" y="31"/>
                  </a:lnTo>
                  <a:lnTo>
                    <a:pt x="114" y="31"/>
                  </a:lnTo>
                  <a:lnTo>
                    <a:pt x="114" y="31"/>
                  </a:lnTo>
                  <a:lnTo>
                    <a:pt x="108" y="37"/>
                  </a:lnTo>
                  <a:lnTo>
                    <a:pt x="108" y="37"/>
                  </a:lnTo>
                  <a:lnTo>
                    <a:pt x="108" y="51"/>
                  </a:lnTo>
                  <a:lnTo>
                    <a:pt x="108" y="51"/>
                  </a:lnTo>
                  <a:lnTo>
                    <a:pt x="118" y="51"/>
                  </a:lnTo>
                  <a:lnTo>
                    <a:pt x="118" y="54"/>
                  </a:lnTo>
                  <a:lnTo>
                    <a:pt x="118" y="54"/>
                  </a:lnTo>
                  <a:lnTo>
                    <a:pt x="121" y="57"/>
                  </a:lnTo>
                  <a:lnTo>
                    <a:pt x="125" y="61"/>
                  </a:lnTo>
                  <a:lnTo>
                    <a:pt x="138" y="64"/>
                  </a:lnTo>
                  <a:lnTo>
                    <a:pt x="138" y="64"/>
                  </a:lnTo>
                  <a:lnTo>
                    <a:pt x="135" y="68"/>
                  </a:lnTo>
                  <a:lnTo>
                    <a:pt x="135" y="68"/>
                  </a:lnTo>
                  <a:lnTo>
                    <a:pt x="128" y="64"/>
                  </a:lnTo>
                  <a:lnTo>
                    <a:pt x="128" y="64"/>
                  </a:lnTo>
                  <a:lnTo>
                    <a:pt x="121" y="64"/>
                  </a:lnTo>
                  <a:lnTo>
                    <a:pt x="121" y="64"/>
                  </a:lnTo>
                  <a:lnTo>
                    <a:pt x="121" y="64"/>
                  </a:lnTo>
                  <a:lnTo>
                    <a:pt x="118" y="74"/>
                  </a:lnTo>
                  <a:lnTo>
                    <a:pt x="114" y="84"/>
                  </a:lnTo>
                  <a:lnTo>
                    <a:pt x="108" y="88"/>
                  </a:lnTo>
                  <a:lnTo>
                    <a:pt x="94" y="84"/>
                  </a:lnTo>
                  <a:lnTo>
                    <a:pt x="94" y="84"/>
                  </a:lnTo>
                  <a:lnTo>
                    <a:pt x="88" y="78"/>
                  </a:lnTo>
                  <a:lnTo>
                    <a:pt x="88" y="78"/>
                  </a:lnTo>
                  <a:lnTo>
                    <a:pt x="91" y="57"/>
                  </a:lnTo>
                  <a:lnTo>
                    <a:pt x="91" y="57"/>
                  </a:lnTo>
                  <a:lnTo>
                    <a:pt x="98" y="57"/>
                  </a:lnTo>
                  <a:lnTo>
                    <a:pt x="101" y="54"/>
                  </a:lnTo>
                  <a:lnTo>
                    <a:pt x="101" y="54"/>
                  </a:lnTo>
                  <a:lnTo>
                    <a:pt x="98" y="51"/>
                  </a:lnTo>
                  <a:lnTo>
                    <a:pt x="94" y="51"/>
                  </a:lnTo>
                  <a:lnTo>
                    <a:pt x="94" y="51"/>
                  </a:lnTo>
                  <a:lnTo>
                    <a:pt x="98" y="34"/>
                  </a:lnTo>
                  <a:lnTo>
                    <a:pt x="108" y="27"/>
                  </a:lnTo>
                  <a:lnTo>
                    <a:pt x="108" y="27"/>
                  </a:lnTo>
                  <a:close/>
                  <a:moveTo>
                    <a:pt x="84" y="7"/>
                  </a:moveTo>
                  <a:lnTo>
                    <a:pt x="84" y="7"/>
                  </a:lnTo>
                  <a:lnTo>
                    <a:pt x="78" y="14"/>
                  </a:lnTo>
                  <a:lnTo>
                    <a:pt x="78" y="14"/>
                  </a:lnTo>
                  <a:lnTo>
                    <a:pt x="78" y="17"/>
                  </a:lnTo>
                  <a:lnTo>
                    <a:pt x="81" y="21"/>
                  </a:lnTo>
                  <a:lnTo>
                    <a:pt x="84" y="17"/>
                  </a:lnTo>
                  <a:lnTo>
                    <a:pt x="88" y="14"/>
                  </a:lnTo>
                  <a:lnTo>
                    <a:pt x="88" y="10"/>
                  </a:lnTo>
                  <a:lnTo>
                    <a:pt x="84" y="7"/>
                  </a:lnTo>
                  <a:lnTo>
                    <a:pt x="84" y="7"/>
                  </a:lnTo>
                  <a:close/>
                  <a:moveTo>
                    <a:pt x="138" y="7"/>
                  </a:moveTo>
                  <a:lnTo>
                    <a:pt x="141" y="10"/>
                  </a:lnTo>
                  <a:lnTo>
                    <a:pt x="141" y="10"/>
                  </a:lnTo>
                  <a:lnTo>
                    <a:pt x="145" y="10"/>
                  </a:lnTo>
                  <a:lnTo>
                    <a:pt x="145" y="10"/>
                  </a:lnTo>
                  <a:lnTo>
                    <a:pt x="148" y="7"/>
                  </a:lnTo>
                  <a:lnTo>
                    <a:pt x="148" y="7"/>
                  </a:lnTo>
                  <a:lnTo>
                    <a:pt x="138" y="7"/>
                  </a:lnTo>
                  <a:lnTo>
                    <a:pt x="138" y="7"/>
                  </a:lnTo>
                  <a:close/>
                  <a:moveTo>
                    <a:pt x="162" y="4"/>
                  </a:moveTo>
                  <a:lnTo>
                    <a:pt x="162" y="7"/>
                  </a:lnTo>
                  <a:lnTo>
                    <a:pt x="162" y="7"/>
                  </a:lnTo>
                  <a:lnTo>
                    <a:pt x="162" y="7"/>
                  </a:lnTo>
                  <a:lnTo>
                    <a:pt x="162" y="4"/>
                  </a:lnTo>
                  <a:lnTo>
                    <a:pt x="162" y="4"/>
                  </a:lnTo>
                  <a:close/>
                  <a:moveTo>
                    <a:pt x="91" y="4"/>
                  </a:moveTo>
                  <a:lnTo>
                    <a:pt x="91" y="4"/>
                  </a:lnTo>
                  <a:lnTo>
                    <a:pt x="88" y="7"/>
                  </a:lnTo>
                  <a:lnTo>
                    <a:pt x="91" y="7"/>
                  </a:lnTo>
                  <a:lnTo>
                    <a:pt x="94" y="7"/>
                  </a:lnTo>
                  <a:lnTo>
                    <a:pt x="94" y="7"/>
                  </a:lnTo>
                  <a:lnTo>
                    <a:pt x="98" y="7"/>
                  </a:lnTo>
                  <a:lnTo>
                    <a:pt x="98" y="4"/>
                  </a:lnTo>
                  <a:lnTo>
                    <a:pt x="91" y="4"/>
                  </a:lnTo>
                  <a:lnTo>
                    <a:pt x="91" y="4"/>
                  </a:lnTo>
                  <a:close/>
                  <a:moveTo>
                    <a:pt x="121" y="4"/>
                  </a:moveTo>
                  <a:lnTo>
                    <a:pt x="121" y="4"/>
                  </a:lnTo>
                  <a:lnTo>
                    <a:pt x="121" y="7"/>
                  </a:lnTo>
                  <a:lnTo>
                    <a:pt x="121" y="7"/>
                  </a:lnTo>
                  <a:lnTo>
                    <a:pt x="131" y="7"/>
                  </a:lnTo>
                  <a:lnTo>
                    <a:pt x="131" y="7"/>
                  </a:lnTo>
                  <a:lnTo>
                    <a:pt x="135" y="4"/>
                  </a:lnTo>
                  <a:lnTo>
                    <a:pt x="135" y="4"/>
                  </a:lnTo>
                  <a:lnTo>
                    <a:pt x="121" y="4"/>
                  </a:lnTo>
                  <a:lnTo>
                    <a:pt x="121" y="4"/>
                  </a:lnTo>
                  <a:close/>
                  <a:moveTo>
                    <a:pt x="175" y="0"/>
                  </a:moveTo>
                  <a:lnTo>
                    <a:pt x="175" y="0"/>
                  </a:lnTo>
                  <a:lnTo>
                    <a:pt x="175" y="0"/>
                  </a:lnTo>
                  <a:lnTo>
                    <a:pt x="175" y="0"/>
                  </a:lnTo>
                  <a:lnTo>
                    <a:pt x="172" y="4"/>
                  </a:lnTo>
                  <a:lnTo>
                    <a:pt x="172" y="4"/>
                  </a:lnTo>
                  <a:lnTo>
                    <a:pt x="172" y="7"/>
                  </a:lnTo>
                  <a:lnTo>
                    <a:pt x="175" y="7"/>
                  </a:lnTo>
                  <a:lnTo>
                    <a:pt x="175" y="7"/>
                  </a:lnTo>
                  <a:lnTo>
                    <a:pt x="178" y="4"/>
                  </a:lnTo>
                  <a:lnTo>
                    <a:pt x="178" y="0"/>
                  </a:lnTo>
                  <a:lnTo>
                    <a:pt x="175" y="0"/>
                  </a:lnTo>
                  <a:lnTo>
                    <a:pt x="175" y="0"/>
                  </a:lnTo>
                  <a:close/>
                  <a:moveTo>
                    <a:pt x="101" y="0"/>
                  </a:moveTo>
                  <a:lnTo>
                    <a:pt x="101" y="0"/>
                  </a:lnTo>
                  <a:lnTo>
                    <a:pt x="101" y="4"/>
                  </a:lnTo>
                  <a:lnTo>
                    <a:pt x="101" y="4"/>
                  </a:lnTo>
                  <a:lnTo>
                    <a:pt x="114" y="4"/>
                  </a:lnTo>
                  <a:lnTo>
                    <a:pt x="114" y="4"/>
                  </a:lnTo>
                  <a:lnTo>
                    <a:pt x="111" y="0"/>
                  </a:lnTo>
                  <a:lnTo>
                    <a:pt x="111" y="0"/>
                  </a:lnTo>
                  <a:lnTo>
                    <a:pt x="101" y="0"/>
                  </a:lnTo>
                  <a:lnTo>
                    <a:pt x="101" y="0"/>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42" name="Freeform 77"/>
            <p:cNvSpPr>
              <a:spLocks noChangeAspect="1"/>
            </p:cNvSpPr>
            <p:nvPr/>
          </p:nvSpPr>
          <p:spPr bwMode="gray">
            <a:xfrm>
              <a:off x="1421330" y="3581510"/>
              <a:ext cx="9269" cy="9556"/>
            </a:xfrm>
            <a:custGeom>
              <a:avLst/>
              <a:gdLst/>
              <a:ahLst/>
              <a:cxnLst>
                <a:cxn ang="0">
                  <a:pos x="4" y="10"/>
                </a:cxn>
                <a:cxn ang="0">
                  <a:pos x="7" y="7"/>
                </a:cxn>
                <a:cxn ang="0">
                  <a:pos x="7" y="7"/>
                </a:cxn>
                <a:cxn ang="0">
                  <a:pos x="10" y="7"/>
                </a:cxn>
                <a:cxn ang="0">
                  <a:pos x="7" y="0"/>
                </a:cxn>
                <a:cxn ang="0">
                  <a:pos x="0" y="0"/>
                </a:cxn>
                <a:cxn ang="0">
                  <a:pos x="4" y="10"/>
                </a:cxn>
                <a:cxn ang="0">
                  <a:pos x="4" y="10"/>
                </a:cxn>
              </a:cxnLst>
              <a:rect l="0" t="0" r="r" b="b"/>
              <a:pathLst>
                <a:path w="10" h="10">
                  <a:moveTo>
                    <a:pt x="4" y="10"/>
                  </a:moveTo>
                  <a:lnTo>
                    <a:pt x="7" y="7"/>
                  </a:lnTo>
                  <a:lnTo>
                    <a:pt x="7" y="7"/>
                  </a:lnTo>
                  <a:lnTo>
                    <a:pt x="10" y="7"/>
                  </a:lnTo>
                  <a:lnTo>
                    <a:pt x="7" y="0"/>
                  </a:lnTo>
                  <a:lnTo>
                    <a:pt x="0" y="0"/>
                  </a:lnTo>
                  <a:lnTo>
                    <a:pt x="4" y="10"/>
                  </a:lnTo>
                  <a:lnTo>
                    <a:pt x="4" y="10"/>
                  </a:lnTo>
                  <a:close/>
                </a:path>
              </a:pathLst>
            </a:custGeom>
            <a:grpFill/>
            <a:ln w="3175" cap="flat" cmpd="sng">
              <a:solidFill>
                <a:schemeClr val="tx2"/>
              </a:solidFill>
              <a:prstDash val="solid"/>
              <a:round/>
              <a:headEnd type="none" w="med" len="med"/>
              <a:tailEnd type="none" w="med" len="med"/>
            </a:ln>
            <a:effectLst/>
          </p:spPr>
          <p:txBody>
            <a:bodyPr/>
            <a:lstStyle/>
            <a:p>
              <a:pPr algn="ctr"/>
              <a:endParaRPr lang="en-GB" dirty="0">
                <a:latin typeface="+mn-lt"/>
              </a:endParaRPr>
            </a:p>
          </p:txBody>
        </p:sp>
        <p:sp>
          <p:nvSpPr>
            <p:cNvPr id="43" name="Freeform 78"/>
            <p:cNvSpPr>
              <a:spLocks noChangeAspect="1"/>
            </p:cNvSpPr>
            <p:nvPr/>
          </p:nvSpPr>
          <p:spPr bwMode="gray">
            <a:xfrm>
              <a:off x="2432730" y="3268618"/>
              <a:ext cx="178017" cy="206138"/>
            </a:xfrm>
            <a:custGeom>
              <a:avLst/>
              <a:gdLst/>
              <a:ahLst/>
              <a:cxnLst>
                <a:cxn ang="0">
                  <a:pos x="84" y="202"/>
                </a:cxn>
                <a:cxn ang="0">
                  <a:pos x="91" y="198"/>
                </a:cxn>
                <a:cxn ang="0">
                  <a:pos x="88" y="178"/>
                </a:cxn>
                <a:cxn ang="0">
                  <a:pos x="88" y="158"/>
                </a:cxn>
                <a:cxn ang="0">
                  <a:pos x="84" y="138"/>
                </a:cxn>
                <a:cxn ang="0">
                  <a:pos x="81" y="125"/>
                </a:cxn>
                <a:cxn ang="0">
                  <a:pos x="68" y="101"/>
                </a:cxn>
                <a:cxn ang="0">
                  <a:pos x="47" y="91"/>
                </a:cxn>
                <a:cxn ang="0">
                  <a:pos x="34" y="67"/>
                </a:cxn>
                <a:cxn ang="0">
                  <a:pos x="27" y="54"/>
                </a:cxn>
                <a:cxn ang="0">
                  <a:pos x="21" y="44"/>
                </a:cxn>
                <a:cxn ang="0">
                  <a:pos x="14" y="30"/>
                </a:cxn>
                <a:cxn ang="0">
                  <a:pos x="7" y="17"/>
                </a:cxn>
                <a:cxn ang="0">
                  <a:pos x="0" y="10"/>
                </a:cxn>
                <a:cxn ang="0">
                  <a:pos x="14" y="7"/>
                </a:cxn>
                <a:cxn ang="0">
                  <a:pos x="34" y="4"/>
                </a:cxn>
                <a:cxn ang="0">
                  <a:pos x="47" y="0"/>
                </a:cxn>
                <a:cxn ang="0">
                  <a:pos x="61" y="10"/>
                </a:cxn>
                <a:cxn ang="0">
                  <a:pos x="74" y="10"/>
                </a:cxn>
                <a:cxn ang="0">
                  <a:pos x="84" y="20"/>
                </a:cxn>
                <a:cxn ang="0">
                  <a:pos x="94" y="20"/>
                </a:cxn>
                <a:cxn ang="0">
                  <a:pos x="105" y="30"/>
                </a:cxn>
                <a:cxn ang="0">
                  <a:pos x="118" y="34"/>
                </a:cxn>
                <a:cxn ang="0">
                  <a:pos x="121" y="34"/>
                </a:cxn>
                <a:cxn ang="0">
                  <a:pos x="125" y="51"/>
                </a:cxn>
                <a:cxn ang="0">
                  <a:pos x="128" y="67"/>
                </a:cxn>
                <a:cxn ang="0">
                  <a:pos x="131" y="71"/>
                </a:cxn>
                <a:cxn ang="0">
                  <a:pos x="148" y="67"/>
                </a:cxn>
                <a:cxn ang="0">
                  <a:pos x="145" y="74"/>
                </a:cxn>
                <a:cxn ang="0">
                  <a:pos x="148" y="88"/>
                </a:cxn>
                <a:cxn ang="0">
                  <a:pos x="155" y="98"/>
                </a:cxn>
                <a:cxn ang="0">
                  <a:pos x="155" y="108"/>
                </a:cxn>
                <a:cxn ang="0">
                  <a:pos x="165" y="125"/>
                </a:cxn>
                <a:cxn ang="0">
                  <a:pos x="178" y="135"/>
                </a:cxn>
                <a:cxn ang="0">
                  <a:pos x="178" y="141"/>
                </a:cxn>
                <a:cxn ang="0">
                  <a:pos x="162" y="141"/>
                </a:cxn>
                <a:cxn ang="0">
                  <a:pos x="155" y="145"/>
                </a:cxn>
                <a:cxn ang="0">
                  <a:pos x="152" y="141"/>
                </a:cxn>
                <a:cxn ang="0">
                  <a:pos x="145" y="138"/>
                </a:cxn>
                <a:cxn ang="0">
                  <a:pos x="138" y="138"/>
                </a:cxn>
                <a:cxn ang="0">
                  <a:pos x="131" y="138"/>
                </a:cxn>
                <a:cxn ang="0">
                  <a:pos x="128" y="145"/>
                </a:cxn>
                <a:cxn ang="0">
                  <a:pos x="125" y="158"/>
                </a:cxn>
                <a:cxn ang="0">
                  <a:pos x="111" y="165"/>
                </a:cxn>
                <a:cxn ang="0">
                  <a:pos x="111" y="175"/>
                </a:cxn>
                <a:cxn ang="0">
                  <a:pos x="108" y="185"/>
                </a:cxn>
                <a:cxn ang="0">
                  <a:pos x="108" y="212"/>
                </a:cxn>
                <a:cxn ang="0">
                  <a:pos x="98" y="212"/>
                </a:cxn>
                <a:cxn ang="0">
                  <a:pos x="88" y="215"/>
                </a:cxn>
              </a:cxnLst>
              <a:rect l="0" t="0" r="r" b="b"/>
              <a:pathLst>
                <a:path w="178" h="215">
                  <a:moveTo>
                    <a:pt x="88" y="215"/>
                  </a:moveTo>
                  <a:lnTo>
                    <a:pt x="88" y="215"/>
                  </a:lnTo>
                  <a:lnTo>
                    <a:pt x="84" y="202"/>
                  </a:lnTo>
                  <a:lnTo>
                    <a:pt x="84" y="202"/>
                  </a:lnTo>
                  <a:lnTo>
                    <a:pt x="88" y="202"/>
                  </a:lnTo>
                  <a:lnTo>
                    <a:pt x="88" y="202"/>
                  </a:lnTo>
                  <a:lnTo>
                    <a:pt x="91" y="198"/>
                  </a:lnTo>
                  <a:lnTo>
                    <a:pt x="91" y="198"/>
                  </a:lnTo>
                  <a:lnTo>
                    <a:pt x="88" y="195"/>
                  </a:lnTo>
                  <a:lnTo>
                    <a:pt x="88" y="185"/>
                  </a:lnTo>
                  <a:lnTo>
                    <a:pt x="88" y="185"/>
                  </a:lnTo>
                  <a:lnTo>
                    <a:pt x="88" y="178"/>
                  </a:lnTo>
                  <a:lnTo>
                    <a:pt x="88" y="172"/>
                  </a:lnTo>
                  <a:lnTo>
                    <a:pt x="88" y="172"/>
                  </a:lnTo>
                  <a:lnTo>
                    <a:pt x="88" y="165"/>
                  </a:lnTo>
                  <a:lnTo>
                    <a:pt x="88" y="158"/>
                  </a:lnTo>
                  <a:lnTo>
                    <a:pt x="88" y="158"/>
                  </a:lnTo>
                  <a:lnTo>
                    <a:pt x="88" y="148"/>
                  </a:lnTo>
                  <a:lnTo>
                    <a:pt x="88" y="148"/>
                  </a:lnTo>
                  <a:lnTo>
                    <a:pt x="84" y="138"/>
                  </a:lnTo>
                  <a:lnTo>
                    <a:pt x="84" y="138"/>
                  </a:lnTo>
                  <a:lnTo>
                    <a:pt x="81" y="131"/>
                  </a:lnTo>
                  <a:lnTo>
                    <a:pt x="81" y="125"/>
                  </a:lnTo>
                  <a:lnTo>
                    <a:pt x="81" y="125"/>
                  </a:lnTo>
                  <a:lnTo>
                    <a:pt x="78" y="111"/>
                  </a:lnTo>
                  <a:lnTo>
                    <a:pt x="78" y="111"/>
                  </a:lnTo>
                  <a:lnTo>
                    <a:pt x="74" y="108"/>
                  </a:lnTo>
                  <a:lnTo>
                    <a:pt x="68" y="101"/>
                  </a:lnTo>
                  <a:lnTo>
                    <a:pt x="68" y="101"/>
                  </a:lnTo>
                  <a:lnTo>
                    <a:pt x="54" y="94"/>
                  </a:lnTo>
                  <a:lnTo>
                    <a:pt x="54" y="94"/>
                  </a:lnTo>
                  <a:lnTo>
                    <a:pt x="47" y="91"/>
                  </a:lnTo>
                  <a:lnTo>
                    <a:pt x="41" y="84"/>
                  </a:lnTo>
                  <a:lnTo>
                    <a:pt x="41" y="84"/>
                  </a:lnTo>
                  <a:lnTo>
                    <a:pt x="37" y="77"/>
                  </a:lnTo>
                  <a:lnTo>
                    <a:pt x="34" y="67"/>
                  </a:lnTo>
                  <a:lnTo>
                    <a:pt x="34" y="67"/>
                  </a:lnTo>
                  <a:lnTo>
                    <a:pt x="27" y="64"/>
                  </a:lnTo>
                  <a:lnTo>
                    <a:pt x="27" y="61"/>
                  </a:lnTo>
                  <a:lnTo>
                    <a:pt x="27" y="54"/>
                  </a:lnTo>
                  <a:lnTo>
                    <a:pt x="27" y="54"/>
                  </a:lnTo>
                  <a:lnTo>
                    <a:pt x="24" y="51"/>
                  </a:lnTo>
                  <a:lnTo>
                    <a:pt x="24" y="47"/>
                  </a:lnTo>
                  <a:lnTo>
                    <a:pt x="21" y="44"/>
                  </a:lnTo>
                  <a:lnTo>
                    <a:pt x="21" y="41"/>
                  </a:lnTo>
                  <a:lnTo>
                    <a:pt x="21" y="41"/>
                  </a:lnTo>
                  <a:lnTo>
                    <a:pt x="17" y="34"/>
                  </a:lnTo>
                  <a:lnTo>
                    <a:pt x="14" y="30"/>
                  </a:lnTo>
                  <a:lnTo>
                    <a:pt x="10" y="27"/>
                  </a:lnTo>
                  <a:lnTo>
                    <a:pt x="7" y="24"/>
                  </a:lnTo>
                  <a:lnTo>
                    <a:pt x="7" y="24"/>
                  </a:lnTo>
                  <a:lnTo>
                    <a:pt x="7" y="17"/>
                  </a:lnTo>
                  <a:lnTo>
                    <a:pt x="4" y="17"/>
                  </a:lnTo>
                  <a:lnTo>
                    <a:pt x="0" y="17"/>
                  </a:lnTo>
                  <a:lnTo>
                    <a:pt x="0" y="17"/>
                  </a:lnTo>
                  <a:lnTo>
                    <a:pt x="0" y="10"/>
                  </a:lnTo>
                  <a:lnTo>
                    <a:pt x="0" y="10"/>
                  </a:lnTo>
                  <a:lnTo>
                    <a:pt x="7" y="10"/>
                  </a:lnTo>
                  <a:lnTo>
                    <a:pt x="7" y="10"/>
                  </a:lnTo>
                  <a:lnTo>
                    <a:pt x="14" y="7"/>
                  </a:lnTo>
                  <a:lnTo>
                    <a:pt x="21" y="7"/>
                  </a:lnTo>
                  <a:lnTo>
                    <a:pt x="31" y="7"/>
                  </a:lnTo>
                  <a:lnTo>
                    <a:pt x="31" y="7"/>
                  </a:lnTo>
                  <a:lnTo>
                    <a:pt x="34" y="4"/>
                  </a:lnTo>
                  <a:lnTo>
                    <a:pt x="37" y="0"/>
                  </a:lnTo>
                  <a:lnTo>
                    <a:pt x="37" y="0"/>
                  </a:lnTo>
                  <a:lnTo>
                    <a:pt x="47" y="0"/>
                  </a:lnTo>
                  <a:lnTo>
                    <a:pt x="47" y="0"/>
                  </a:lnTo>
                  <a:lnTo>
                    <a:pt x="51" y="4"/>
                  </a:lnTo>
                  <a:lnTo>
                    <a:pt x="54" y="7"/>
                  </a:lnTo>
                  <a:lnTo>
                    <a:pt x="54" y="7"/>
                  </a:lnTo>
                  <a:lnTo>
                    <a:pt x="61" y="10"/>
                  </a:lnTo>
                  <a:lnTo>
                    <a:pt x="61" y="10"/>
                  </a:lnTo>
                  <a:lnTo>
                    <a:pt x="68" y="10"/>
                  </a:lnTo>
                  <a:lnTo>
                    <a:pt x="71" y="7"/>
                  </a:lnTo>
                  <a:lnTo>
                    <a:pt x="74" y="10"/>
                  </a:lnTo>
                  <a:lnTo>
                    <a:pt x="74" y="10"/>
                  </a:lnTo>
                  <a:lnTo>
                    <a:pt x="74" y="14"/>
                  </a:lnTo>
                  <a:lnTo>
                    <a:pt x="78" y="17"/>
                  </a:lnTo>
                  <a:lnTo>
                    <a:pt x="84" y="20"/>
                  </a:lnTo>
                  <a:lnTo>
                    <a:pt x="84" y="20"/>
                  </a:lnTo>
                  <a:lnTo>
                    <a:pt x="88" y="20"/>
                  </a:lnTo>
                  <a:lnTo>
                    <a:pt x="94" y="20"/>
                  </a:lnTo>
                  <a:lnTo>
                    <a:pt x="94" y="20"/>
                  </a:lnTo>
                  <a:lnTo>
                    <a:pt x="101" y="24"/>
                  </a:lnTo>
                  <a:lnTo>
                    <a:pt x="101" y="24"/>
                  </a:lnTo>
                  <a:lnTo>
                    <a:pt x="105" y="27"/>
                  </a:lnTo>
                  <a:lnTo>
                    <a:pt x="105" y="30"/>
                  </a:lnTo>
                  <a:lnTo>
                    <a:pt x="105" y="30"/>
                  </a:lnTo>
                  <a:lnTo>
                    <a:pt x="115" y="34"/>
                  </a:lnTo>
                  <a:lnTo>
                    <a:pt x="115" y="34"/>
                  </a:lnTo>
                  <a:lnTo>
                    <a:pt x="118" y="34"/>
                  </a:lnTo>
                  <a:lnTo>
                    <a:pt x="118" y="34"/>
                  </a:lnTo>
                  <a:lnTo>
                    <a:pt x="121" y="34"/>
                  </a:lnTo>
                  <a:lnTo>
                    <a:pt x="121" y="34"/>
                  </a:lnTo>
                  <a:lnTo>
                    <a:pt x="121" y="34"/>
                  </a:lnTo>
                  <a:lnTo>
                    <a:pt x="125" y="37"/>
                  </a:lnTo>
                  <a:lnTo>
                    <a:pt x="125" y="41"/>
                  </a:lnTo>
                  <a:lnTo>
                    <a:pt x="125" y="44"/>
                  </a:lnTo>
                  <a:lnTo>
                    <a:pt x="125" y="51"/>
                  </a:lnTo>
                  <a:lnTo>
                    <a:pt x="125" y="51"/>
                  </a:lnTo>
                  <a:lnTo>
                    <a:pt x="125" y="64"/>
                  </a:lnTo>
                  <a:lnTo>
                    <a:pt x="125" y="64"/>
                  </a:lnTo>
                  <a:lnTo>
                    <a:pt x="128" y="67"/>
                  </a:lnTo>
                  <a:lnTo>
                    <a:pt x="131" y="67"/>
                  </a:lnTo>
                  <a:lnTo>
                    <a:pt x="131" y="67"/>
                  </a:lnTo>
                  <a:lnTo>
                    <a:pt x="131" y="71"/>
                  </a:lnTo>
                  <a:lnTo>
                    <a:pt x="131" y="71"/>
                  </a:lnTo>
                  <a:lnTo>
                    <a:pt x="142" y="71"/>
                  </a:lnTo>
                  <a:lnTo>
                    <a:pt x="145" y="67"/>
                  </a:lnTo>
                  <a:lnTo>
                    <a:pt x="145" y="67"/>
                  </a:lnTo>
                  <a:lnTo>
                    <a:pt x="148" y="67"/>
                  </a:lnTo>
                  <a:lnTo>
                    <a:pt x="148" y="74"/>
                  </a:lnTo>
                  <a:lnTo>
                    <a:pt x="148" y="74"/>
                  </a:lnTo>
                  <a:lnTo>
                    <a:pt x="145" y="74"/>
                  </a:lnTo>
                  <a:lnTo>
                    <a:pt x="145" y="74"/>
                  </a:lnTo>
                  <a:lnTo>
                    <a:pt x="145" y="81"/>
                  </a:lnTo>
                  <a:lnTo>
                    <a:pt x="145" y="81"/>
                  </a:lnTo>
                  <a:lnTo>
                    <a:pt x="148" y="88"/>
                  </a:lnTo>
                  <a:lnTo>
                    <a:pt x="148" y="88"/>
                  </a:lnTo>
                  <a:lnTo>
                    <a:pt x="148" y="91"/>
                  </a:lnTo>
                  <a:lnTo>
                    <a:pt x="148" y="91"/>
                  </a:lnTo>
                  <a:lnTo>
                    <a:pt x="152" y="94"/>
                  </a:lnTo>
                  <a:lnTo>
                    <a:pt x="155" y="98"/>
                  </a:lnTo>
                  <a:lnTo>
                    <a:pt x="155" y="98"/>
                  </a:lnTo>
                  <a:lnTo>
                    <a:pt x="155" y="101"/>
                  </a:lnTo>
                  <a:lnTo>
                    <a:pt x="155" y="108"/>
                  </a:lnTo>
                  <a:lnTo>
                    <a:pt x="155" y="108"/>
                  </a:lnTo>
                  <a:lnTo>
                    <a:pt x="162" y="114"/>
                  </a:lnTo>
                  <a:lnTo>
                    <a:pt x="162" y="114"/>
                  </a:lnTo>
                  <a:lnTo>
                    <a:pt x="162" y="118"/>
                  </a:lnTo>
                  <a:lnTo>
                    <a:pt x="165" y="125"/>
                  </a:lnTo>
                  <a:lnTo>
                    <a:pt x="165" y="125"/>
                  </a:lnTo>
                  <a:lnTo>
                    <a:pt x="168" y="128"/>
                  </a:lnTo>
                  <a:lnTo>
                    <a:pt x="168" y="128"/>
                  </a:lnTo>
                  <a:lnTo>
                    <a:pt x="178" y="135"/>
                  </a:lnTo>
                  <a:lnTo>
                    <a:pt x="178" y="135"/>
                  </a:lnTo>
                  <a:lnTo>
                    <a:pt x="178" y="138"/>
                  </a:lnTo>
                  <a:lnTo>
                    <a:pt x="178" y="138"/>
                  </a:lnTo>
                  <a:lnTo>
                    <a:pt x="178" y="141"/>
                  </a:lnTo>
                  <a:lnTo>
                    <a:pt x="175" y="138"/>
                  </a:lnTo>
                  <a:lnTo>
                    <a:pt x="168" y="138"/>
                  </a:lnTo>
                  <a:lnTo>
                    <a:pt x="168" y="138"/>
                  </a:lnTo>
                  <a:lnTo>
                    <a:pt x="162" y="141"/>
                  </a:lnTo>
                  <a:lnTo>
                    <a:pt x="162" y="141"/>
                  </a:lnTo>
                  <a:lnTo>
                    <a:pt x="158" y="145"/>
                  </a:lnTo>
                  <a:lnTo>
                    <a:pt x="155" y="145"/>
                  </a:lnTo>
                  <a:lnTo>
                    <a:pt x="155" y="145"/>
                  </a:lnTo>
                  <a:lnTo>
                    <a:pt x="155" y="141"/>
                  </a:lnTo>
                  <a:lnTo>
                    <a:pt x="155" y="138"/>
                  </a:lnTo>
                  <a:lnTo>
                    <a:pt x="155" y="138"/>
                  </a:lnTo>
                  <a:lnTo>
                    <a:pt x="152" y="141"/>
                  </a:lnTo>
                  <a:lnTo>
                    <a:pt x="152" y="141"/>
                  </a:lnTo>
                  <a:lnTo>
                    <a:pt x="148" y="141"/>
                  </a:lnTo>
                  <a:lnTo>
                    <a:pt x="145" y="138"/>
                  </a:lnTo>
                  <a:lnTo>
                    <a:pt x="145" y="138"/>
                  </a:lnTo>
                  <a:lnTo>
                    <a:pt x="142" y="135"/>
                  </a:lnTo>
                  <a:lnTo>
                    <a:pt x="138" y="135"/>
                  </a:lnTo>
                  <a:lnTo>
                    <a:pt x="138" y="135"/>
                  </a:lnTo>
                  <a:lnTo>
                    <a:pt x="138" y="138"/>
                  </a:lnTo>
                  <a:lnTo>
                    <a:pt x="138" y="138"/>
                  </a:lnTo>
                  <a:lnTo>
                    <a:pt x="138" y="138"/>
                  </a:lnTo>
                  <a:lnTo>
                    <a:pt x="135" y="138"/>
                  </a:lnTo>
                  <a:lnTo>
                    <a:pt x="131" y="138"/>
                  </a:lnTo>
                  <a:lnTo>
                    <a:pt x="131" y="138"/>
                  </a:lnTo>
                  <a:lnTo>
                    <a:pt x="128" y="141"/>
                  </a:lnTo>
                  <a:lnTo>
                    <a:pt x="128" y="141"/>
                  </a:lnTo>
                  <a:lnTo>
                    <a:pt x="128" y="145"/>
                  </a:lnTo>
                  <a:lnTo>
                    <a:pt x="128" y="148"/>
                  </a:lnTo>
                  <a:lnTo>
                    <a:pt x="128" y="148"/>
                  </a:lnTo>
                  <a:lnTo>
                    <a:pt x="125" y="158"/>
                  </a:lnTo>
                  <a:lnTo>
                    <a:pt x="125" y="158"/>
                  </a:lnTo>
                  <a:lnTo>
                    <a:pt x="118" y="162"/>
                  </a:lnTo>
                  <a:lnTo>
                    <a:pt x="118" y="162"/>
                  </a:lnTo>
                  <a:lnTo>
                    <a:pt x="115" y="162"/>
                  </a:lnTo>
                  <a:lnTo>
                    <a:pt x="111" y="165"/>
                  </a:lnTo>
                  <a:lnTo>
                    <a:pt x="111" y="165"/>
                  </a:lnTo>
                  <a:lnTo>
                    <a:pt x="115" y="172"/>
                  </a:lnTo>
                  <a:lnTo>
                    <a:pt x="115" y="172"/>
                  </a:lnTo>
                  <a:lnTo>
                    <a:pt x="111" y="175"/>
                  </a:lnTo>
                  <a:lnTo>
                    <a:pt x="108" y="178"/>
                  </a:lnTo>
                  <a:lnTo>
                    <a:pt x="108" y="178"/>
                  </a:lnTo>
                  <a:lnTo>
                    <a:pt x="108" y="185"/>
                  </a:lnTo>
                  <a:lnTo>
                    <a:pt x="108" y="185"/>
                  </a:lnTo>
                  <a:lnTo>
                    <a:pt x="105" y="192"/>
                  </a:lnTo>
                  <a:lnTo>
                    <a:pt x="105" y="192"/>
                  </a:lnTo>
                  <a:lnTo>
                    <a:pt x="105" y="205"/>
                  </a:lnTo>
                  <a:lnTo>
                    <a:pt x="108" y="212"/>
                  </a:lnTo>
                  <a:lnTo>
                    <a:pt x="108" y="212"/>
                  </a:lnTo>
                  <a:lnTo>
                    <a:pt x="105" y="212"/>
                  </a:lnTo>
                  <a:lnTo>
                    <a:pt x="98" y="212"/>
                  </a:lnTo>
                  <a:lnTo>
                    <a:pt x="98" y="212"/>
                  </a:lnTo>
                  <a:lnTo>
                    <a:pt x="91" y="215"/>
                  </a:lnTo>
                  <a:lnTo>
                    <a:pt x="91" y="215"/>
                  </a:lnTo>
                  <a:lnTo>
                    <a:pt x="88" y="215"/>
                  </a:lnTo>
                  <a:lnTo>
                    <a:pt x="88" y="215"/>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44" name="Freeform 79"/>
            <p:cNvSpPr>
              <a:spLocks noChangeAspect="1"/>
            </p:cNvSpPr>
            <p:nvPr/>
          </p:nvSpPr>
          <p:spPr bwMode="gray">
            <a:xfrm>
              <a:off x="2129310" y="3725943"/>
              <a:ext cx="155118" cy="110304"/>
            </a:xfrm>
            <a:custGeom>
              <a:avLst/>
              <a:gdLst/>
              <a:ahLst/>
              <a:cxnLst>
                <a:cxn ang="0">
                  <a:pos x="144" y="74"/>
                </a:cxn>
                <a:cxn ang="0">
                  <a:pos x="141" y="74"/>
                </a:cxn>
                <a:cxn ang="0">
                  <a:pos x="141" y="81"/>
                </a:cxn>
                <a:cxn ang="0">
                  <a:pos x="138" y="88"/>
                </a:cxn>
                <a:cxn ang="0">
                  <a:pos x="131" y="88"/>
                </a:cxn>
                <a:cxn ang="0">
                  <a:pos x="131" y="91"/>
                </a:cxn>
                <a:cxn ang="0">
                  <a:pos x="121" y="91"/>
                </a:cxn>
                <a:cxn ang="0">
                  <a:pos x="114" y="88"/>
                </a:cxn>
                <a:cxn ang="0">
                  <a:pos x="104" y="88"/>
                </a:cxn>
                <a:cxn ang="0">
                  <a:pos x="97" y="91"/>
                </a:cxn>
                <a:cxn ang="0">
                  <a:pos x="94" y="91"/>
                </a:cxn>
                <a:cxn ang="0">
                  <a:pos x="87" y="95"/>
                </a:cxn>
                <a:cxn ang="0">
                  <a:pos x="87" y="98"/>
                </a:cxn>
                <a:cxn ang="0">
                  <a:pos x="81" y="105"/>
                </a:cxn>
                <a:cxn ang="0">
                  <a:pos x="77" y="108"/>
                </a:cxn>
                <a:cxn ang="0">
                  <a:pos x="70" y="108"/>
                </a:cxn>
                <a:cxn ang="0">
                  <a:pos x="67" y="111"/>
                </a:cxn>
                <a:cxn ang="0">
                  <a:pos x="50" y="111"/>
                </a:cxn>
                <a:cxn ang="0">
                  <a:pos x="47" y="111"/>
                </a:cxn>
                <a:cxn ang="0">
                  <a:pos x="44" y="115"/>
                </a:cxn>
                <a:cxn ang="0">
                  <a:pos x="37" y="115"/>
                </a:cxn>
                <a:cxn ang="0">
                  <a:pos x="27" y="111"/>
                </a:cxn>
                <a:cxn ang="0">
                  <a:pos x="20" y="111"/>
                </a:cxn>
                <a:cxn ang="0">
                  <a:pos x="17" y="108"/>
                </a:cxn>
                <a:cxn ang="0">
                  <a:pos x="3" y="98"/>
                </a:cxn>
                <a:cxn ang="0">
                  <a:pos x="3" y="91"/>
                </a:cxn>
                <a:cxn ang="0">
                  <a:pos x="0" y="81"/>
                </a:cxn>
                <a:cxn ang="0">
                  <a:pos x="3" y="81"/>
                </a:cxn>
                <a:cxn ang="0">
                  <a:pos x="3" y="71"/>
                </a:cxn>
                <a:cxn ang="0">
                  <a:pos x="0" y="61"/>
                </a:cxn>
                <a:cxn ang="0">
                  <a:pos x="7" y="41"/>
                </a:cxn>
                <a:cxn ang="0">
                  <a:pos x="17" y="41"/>
                </a:cxn>
                <a:cxn ang="0">
                  <a:pos x="20" y="31"/>
                </a:cxn>
                <a:cxn ang="0">
                  <a:pos x="23" y="24"/>
                </a:cxn>
                <a:cxn ang="0">
                  <a:pos x="27" y="14"/>
                </a:cxn>
                <a:cxn ang="0">
                  <a:pos x="30" y="10"/>
                </a:cxn>
                <a:cxn ang="0">
                  <a:pos x="37" y="10"/>
                </a:cxn>
                <a:cxn ang="0">
                  <a:pos x="40" y="14"/>
                </a:cxn>
                <a:cxn ang="0">
                  <a:pos x="44" y="14"/>
                </a:cxn>
                <a:cxn ang="0">
                  <a:pos x="50" y="4"/>
                </a:cxn>
                <a:cxn ang="0">
                  <a:pos x="57" y="7"/>
                </a:cxn>
                <a:cxn ang="0">
                  <a:pos x="74" y="7"/>
                </a:cxn>
                <a:cxn ang="0">
                  <a:pos x="77" y="4"/>
                </a:cxn>
                <a:cxn ang="0">
                  <a:pos x="84" y="0"/>
                </a:cxn>
                <a:cxn ang="0">
                  <a:pos x="91" y="4"/>
                </a:cxn>
                <a:cxn ang="0">
                  <a:pos x="107" y="0"/>
                </a:cxn>
                <a:cxn ang="0">
                  <a:pos x="114" y="0"/>
                </a:cxn>
                <a:cxn ang="0">
                  <a:pos x="118" y="7"/>
                </a:cxn>
                <a:cxn ang="0">
                  <a:pos x="131" y="17"/>
                </a:cxn>
                <a:cxn ang="0">
                  <a:pos x="134" y="21"/>
                </a:cxn>
                <a:cxn ang="0">
                  <a:pos x="144" y="24"/>
                </a:cxn>
                <a:cxn ang="0">
                  <a:pos x="144" y="27"/>
                </a:cxn>
                <a:cxn ang="0">
                  <a:pos x="148" y="34"/>
                </a:cxn>
                <a:cxn ang="0">
                  <a:pos x="148" y="37"/>
                </a:cxn>
                <a:cxn ang="0">
                  <a:pos x="151" y="44"/>
                </a:cxn>
                <a:cxn ang="0">
                  <a:pos x="151" y="47"/>
                </a:cxn>
                <a:cxn ang="0">
                  <a:pos x="151" y="51"/>
                </a:cxn>
                <a:cxn ang="0">
                  <a:pos x="151" y="61"/>
                </a:cxn>
                <a:cxn ang="0">
                  <a:pos x="151" y="68"/>
                </a:cxn>
              </a:cxnLst>
              <a:rect l="0" t="0" r="r" b="b"/>
              <a:pathLst>
                <a:path w="154" h="115">
                  <a:moveTo>
                    <a:pt x="154" y="74"/>
                  </a:moveTo>
                  <a:lnTo>
                    <a:pt x="154" y="74"/>
                  </a:lnTo>
                  <a:lnTo>
                    <a:pt x="144" y="74"/>
                  </a:lnTo>
                  <a:lnTo>
                    <a:pt x="144" y="74"/>
                  </a:lnTo>
                  <a:lnTo>
                    <a:pt x="141" y="74"/>
                  </a:lnTo>
                  <a:lnTo>
                    <a:pt x="141" y="74"/>
                  </a:lnTo>
                  <a:lnTo>
                    <a:pt x="138" y="78"/>
                  </a:lnTo>
                  <a:lnTo>
                    <a:pt x="141" y="81"/>
                  </a:lnTo>
                  <a:lnTo>
                    <a:pt x="141" y="81"/>
                  </a:lnTo>
                  <a:lnTo>
                    <a:pt x="138" y="88"/>
                  </a:lnTo>
                  <a:lnTo>
                    <a:pt x="138" y="88"/>
                  </a:lnTo>
                  <a:lnTo>
                    <a:pt x="138" y="88"/>
                  </a:lnTo>
                  <a:lnTo>
                    <a:pt x="138" y="88"/>
                  </a:lnTo>
                  <a:lnTo>
                    <a:pt x="131" y="88"/>
                  </a:lnTo>
                  <a:lnTo>
                    <a:pt x="131" y="88"/>
                  </a:lnTo>
                  <a:lnTo>
                    <a:pt x="131" y="88"/>
                  </a:lnTo>
                  <a:lnTo>
                    <a:pt x="131" y="91"/>
                  </a:lnTo>
                  <a:lnTo>
                    <a:pt x="131" y="91"/>
                  </a:lnTo>
                  <a:lnTo>
                    <a:pt x="128" y="91"/>
                  </a:lnTo>
                  <a:lnTo>
                    <a:pt x="128" y="91"/>
                  </a:lnTo>
                  <a:lnTo>
                    <a:pt x="121" y="91"/>
                  </a:lnTo>
                  <a:lnTo>
                    <a:pt x="121" y="91"/>
                  </a:lnTo>
                  <a:lnTo>
                    <a:pt x="114" y="88"/>
                  </a:lnTo>
                  <a:lnTo>
                    <a:pt x="114" y="88"/>
                  </a:lnTo>
                  <a:lnTo>
                    <a:pt x="111" y="88"/>
                  </a:lnTo>
                  <a:lnTo>
                    <a:pt x="111" y="88"/>
                  </a:lnTo>
                  <a:lnTo>
                    <a:pt x="104" y="88"/>
                  </a:lnTo>
                  <a:lnTo>
                    <a:pt x="104" y="88"/>
                  </a:lnTo>
                  <a:lnTo>
                    <a:pt x="97" y="91"/>
                  </a:lnTo>
                  <a:lnTo>
                    <a:pt x="97" y="91"/>
                  </a:lnTo>
                  <a:lnTo>
                    <a:pt x="97" y="91"/>
                  </a:lnTo>
                  <a:lnTo>
                    <a:pt x="94" y="91"/>
                  </a:lnTo>
                  <a:lnTo>
                    <a:pt x="94" y="91"/>
                  </a:lnTo>
                  <a:lnTo>
                    <a:pt x="91" y="91"/>
                  </a:lnTo>
                  <a:lnTo>
                    <a:pt x="87" y="95"/>
                  </a:lnTo>
                  <a:lnTo>
                    <a:pt x="87" y="95"/>
                  </a:lnTo>
                  <a:lnTo>
                    <a:pt x="87" y="95"/>
                  </a:lnTo>
                  <a:lnTo>
                    <a:pt x="87" y="98"/>
                  </a:lnTo>
                  <a:lnTo>
                    <a:pt x="87" y="98"/>
                  </a:lnTo>
                  <a:lnTo>
                    <a:pt x="81" y="101"/>
                  </a:lnTo>
                  <a:lnTo>
                    <a:pt x="81" y="101"/>
                  </a:lnTo>
                  <a:lnTo>
                    <a:pt x="81" y="105"/>
                  </a:lnTo>
                  <a:lnTo>
                    <a:pt x="81" y="108"/>
                  </a:lnTo>
                  <a:lnTo>
                    <a:pt x="81" y="108"/>
                  </a:lnTo>
                  <a:lnTo>
                    <a:pt x="77" y="108"/>
                  </a:lnTo>
                  <a:lnTo>
                    <a:pt x="74" y="108"/>
                  </a:lnTo>
                  <a:lnTo>
                    <a:pt x="74" y="108"/>
                  </a:lnTo>
                  <a:lnTo>
                    <a:pt x="70" y="108"/>
                  </a:lnTo>
                  <a:lnTo>
                    <a:pt x="70" y="108"/>
                  </a:lnTo>
                  <a:lnTo>
                    <a:pt x="67" y="111"/>
                  </a:lnTo>
                  <a:lnTo>
                    <a:pt x="67" y="111"/>
                  </a:lnTo>
                  <a:lnTo>
                    <a:pt x="57" y="108"/>
                  </a:lnTo>
                  <a:lnTo>
                    <a:pt x="57" y="108"/>
                  </a:lnTo>
                  <a:lnTo>
                    <a:pt x="50" y="111"/>
                  </a:lnTo>
                  <a:lnTo>
                    <a:pt x="50" y="111"/>
                  </a:lnTo>
                  <a:lnTo>
                    <a:pt x="47" y="111"/>
                  </a:lnTo>
                  <a:lnTo>
                    <a:pt x="47" y="111"/>
                  </a:lnTo>
                  <a:lnTo>
                    <a:pt x="47" y="111"/>
                  </a:lnTo>
                  <a:lnTo>
                    <a:pt x="44" y="111"/>
                  </a:lnTo>
                  <a:lnTo>
                    <a:pt x="44" y="115"/>
                  </a:lnTo>
                  <a:lnTo>
                    <a:pt x="44" y="115"/>
                  </a:lnTo>
                  <a:lnTo>
                    <a:pt x="37" y="115"/>
                  </a:lnTo>
                  <a:lnTo>
                    <a:pt x="37" y="115"/>
                  </a:lnTo>
                  <a:lnTo>
                    <a:pt x="30" y="115"/>
                  </a:lnTo>
                  <a:lnTo>
                    <a:pt x="30" y="115"/>
                  </a:lnTo>
                  <a:lnTo>
                    <a:pt x="27" y="111"/>
                  </a:lnTo>
                  <a:lnTo>
                    <a:pt x="27" y="111"/>
                  </a:lnTo>
                  <a:lnTo>
                    <a:pt x="23" y="108"/>
                  </a:lnTo>
                  <a:lnTo>
                    <a:pt x="20" y="111"/>
                  </a:lnTo>
                  <a:lnTo>
                    <a:pt x="17" y="111"/>
                  </a:lnTo>
                  <a:lnTo>
                    <a:pt x="17" y="108"/>
                  </a:lnTo>
                  <a:lnTo>
                    <a:pt x="17" y="108"/>
                  </a:lnTo>
                  <a:lnTo>
                    <a:pt x="10" y="98"/>
                  </a:lnTo>
                  <a:lnTo>
                    <a:pt x="10" y="98"/>
                  </a:lnTo>
                  <a:lnTo>
                    <a:pt x="3" y="98"/>
                  </a:lnTo>
                  <a:lnTo>
                    <a:pt x="3" y="98"/>
                  </a:lnTo>
                  <a:lnTo>
                    <a:pt x="3" y="95"/>
                  </a:lnTo>
                  <a:lnTo>
                    <a:pt x="3" y="91"/>
                  </a:lnTo>
                  <a:lnTo>
                    <a:pt x="3" y="91"/>
                  </a:lnTo>
                  <a:lnTo>
                    <a:pt x="0" y="84"/>
                  </a:lnTo>
                  <a:lnTo>
                    <a:pt x="0" y="81"/>
                  </a:lnTo>
                  <a:lnTo>
                    <a:pt x="0" y="81"/>
                  </a:lnTo>
                  <a:lnTo>
                    <a:pt x="3" y="81"/>
                  </a:lnTo>
                  <a:lnTo>
                    <a:pt x="3" y="81"/>
                  </a:lnTo>
                  <a:lnTo>
                    <a:pt x="3" y="81"/>
                  </a:lnTo>
                  <a:lnTo>
                    <a:pt x="3" y="71"/>
                  </a:lnTo>
                  <a:lnTo>
                    <a:pt x="3" y="71"/>
                  </a:lnTo>
                  <a:lnTo>
                    <a:pt x="0" y="68"/>
                  </a:lnTo>
                  <a:lnTo>
                    <a:pt x="0" y="61"/>
                  </a:lnTo>
                  <a:lnTo>
                    <a:pt x="0" y="61"/>
                  </a:lnTo>
                  <a:lnTo>
                    <a:pt x="3" y="58"/>
                  </a:lnTo>
                  <a:lnTo>
                    <a:pt x="3" y="58"/>
                  </a:lnTo>
                  <a:lnTo>
                    <a:pt x="7" y="41"/>
                  </a:lnTo>
                  <a:lnTo>
                    <a:pt x="7" y="41"/>
                  </a:lnTo>
                  <a:lnTo>
                    <a:pt x="10" y="44"/>
                  </a:lnTo>
                  <a:lnTo>
                    <a:pt x="17" y="41"/>
                  </a:lnTo>
                  <a:lnTo>
                    <a:pt x="17" y="41"/>
                  </a:lnTo>
                  <a:lnTo>
                    <a:pt x="20" y="37"/>
                  </a:lnTo>
                  <a:lnTo>
                    <a:pt x="20" y="31"/>
                  </a:lnTo>
                  <a:lnTo>
                    <a:pt x="20" y="31"/>
                  </a:lnTo>
                  <a:lnTo>
                    <a:pt x="23" y="24"/>
                  </a:lnTo>
                  <a:lnTo>
                    <a:pt x="23" y="24"/>
                  </a:lnTo>
                  <a:lnTo>
                    <a:pt x="27" y="17"/>
                  </a:lnTo>
                  <a:lnTo>
                    <a:pt x="27" y="17"/>
                  </a:lnTo>
                  <a:lnTo>
                    <a:pt x="27" y="14"/>
                  </a:lnTo>
                  <a:lnTo>
                    <a:pt x="27" y="14"/>
                  </a:lnTo>
                  <a:lnTo>
                    <a:pt x="30" y="10"/>
                  </a:lnTo>
                  <a:lnTo>
                    <a:pt x="30" y="10"/>
                  </a:lnTo>
                  <a:lnTo>
                    <a:pt x="34" y="10"/>
                  </a:lnTo>
                  <a:lnTo>
                    <a:pt x="34" y="10"/>
                  </a:lnTo>
                  <a:lnTo>
                    <a:pt x="37" y="10"/>
                  </a:lnTo>
                  <a:lnTo>
                    <a:pt x="37" y="14"/>
                  </a:lnTo>
                  <a:lnTo>
                    <a:pt x="37" y="14"/>
                  </a:lnTo>
                  <a:lnTo>
                    <a:pt x="40" y="14"/>
                  </a:lnTo>
                  <a:lnTo>
                    <a:pt x="40" y="14"/>
                  </a:lnTo>
                  <a:lnTo>
                    <a:pt x="44" y="14"/>
                  </a:lnTo>
                  <a:lnTo>
                    <a:pt x="44" y="14"/>
                  </a:lnTo>
                  <a:lnTo>
                    <a:pt x="47" y="7"/>
                  </a:lnTo>
                  <a:lnTo>
                    <a:pt x="47" y="7"/>
                  </a:lnTo>
                  <a:lnTo>
                    <a:pt x="50" y="4"/>
                  </a:lnTo>
                  <a:lnTo>
                    <a:pt x="50" y="4"/>
                  </a:lnTo>
                  <a:lnTo>
                    <a:pt x="57" y="7"/>
                  </a:lnTo>
                  <a:lnTo>
                    <a:pt x="57" y="7"/>
                  </a:lnTo>
                  <a:lnTo>
                    <a:pt x="64" y="7"/>
                  </a:lnTo>
                  <a:lnTo>
                    <a:pt x="64" y="7"/>
                  </a:lnTo>
                  <a:lnTo>
                    <a:pt x="74" y="7"/>
                  </a:lnTo>
                  <a:lnTo>
                    <a:pt x="74" y="7"/>
                  </a:lnTo>
                  <a:lnTo>
                    <a:pt x="77" y="4"/>
                  </a:lnTo>
                  <a:lnTo>
                    <a:pt x="77" y="4"/>
                  </a:lnTo>
                  <a:lnTo>
                    <a:pt x="81" y="0"/>
                  </a:lnTo>
                  <a:lnTo>
                    <a:pt x="81" y="0"/>
                  </a:lnTo>
                  <a:lnTo>
                    <a:pt x="84" y="0"/>
                  </a:lnTo>
                  <a:lnTo>
                    <a:pt x="84" y="0"/>
                  </a:lnTo>
                  <a:lnTo>
                    <a:pt x="91" y="4"/>
                  </a:lnTo>
                  <a:lnTo>
                    <a:pt x="91" y="4"/>
                  </a:lnTo>
                  <a:lnTo>
                    <a:pt x="97" y="0"/>
                  </a:lnTo>
                  <a:lnTo>
                    <a:pt x="97" y="0"/>
                  </a:lnTo>
                  <a:lnTo>
                    <a:pt x="107" y="0"/>
                  </a:lnTo>
                  <a:lnTo>
                    <a:pt x="107" y="0"/>
                  </a:lnTo>
                  <a:lnTo>
                    <a:pt x="114" y="0"/>
                  </a:lnTo>
                  <a:lnTo>
                    <a:pt x="114" y="0"/>
                  </a:lnTo>
                  <a:lnTo>
                    <a:pt x="118" y="4"/>
                  </a:lnTo>
                  <a:lnTo>
                    <a:pt x="118" y="7"/>
                  </a:lnTo>
                  <a:lnTo>
                    <a:pt x="118" y="7"/>
                  </a:lnTo>
                  <a:lnTo>
                    <a:pt x="124" y="14"/>
                  </a:lnTo>
                  <a:lnTo>
                    <a:pt x="124" y="14"/>
                  </a:lnTo>
                  <a:lnTo>
                    <a:pt x="131" y="17"/>
                  </a:lnTo>
                  <a:lnTo>
                    <a:pt x="131" y="17"/>
                  </a:lnTo>
                  <a:lnTo>
                    <a:pt x="134" y="21"/>
                  </a:lnTo>
                  <a:lnTo>
                    <a:pt x="134" y="21"/>
                  </a:lnTo>
                  <a:lnTo>
                    <a:pt x="141" y="21"/>
                  </a:lnTo>
                  <a:lnTo>
                    <a:pt x="141" y="21"/>
                  </a:lnTo>
                  <a:lnTo>
                    <a:pt x="144" y="24"/>
                  </a:lnTo>
                  <a:lnTo>
                    <a:pt x="144" y="24"/>
                  </a:lnTo>
                  <a:lnTo>
                    <a:pt x="144" y="27"/>
                  </a:lnTo>
                  <a:lnTo>
                    <a:pt x="144" y="27"/>
                  </a:lnTo>
                  <a:lnTo>
                    <a:pt x="148" y="31"/>
                  </a:lnTo>
                  <a:lnTo>
                    <a:pt x="148" y="31"/>
                  </a:lnTo>
                  <a:lnTo>
                    <a:pt x="148" y="34"/>
                  </a:lnTo>
                  <a:lnTo>
                    <a:pt x="148" y="34"/>
                  </a:lnTo>
                  <a:lnTo>
                    <a:pt x="148" y="37"/>
                  </a:lnTo>
                  <a:lnTo>
                    <a:pt x="148" y="37"/>
                  </a:lnTo>
                  <a:lnTo>
                    <a:pt x="154" y="41"/>
                  </a:lnTo>
                  <a:lnTo>
                    <a:pt x="154" y="41"/>
                  </a:lnTo>
                  <a:lnTo>
                    <a:pt x="151" y="44"/>
                  </a:lnTo>
                  <a:lnTo>
                    <a:pt x="151" y="44"/>
                  </a:lnTo>
                  <a:lnTo>
                    <a:pt x="151" y="47"/>
                  </a:lnTo>
                  <a:lnTo>
                    <a:pt x="151" y="47"/>
                  </a:lnTo>
                  <a:lnTo>
                    <a:pt x="151" y="47"/>
                  </a:lnTo>
                  <a:lnTo>
                    <a:pt x="151" y="51"/>
                  </a:lnTo>
                  <a:lnTo>
                    <a:pt x="151" y="51"/>
                  </a:lnTo>
                  <a:lnTo>
                    <a:pt x="151" y="58"/>
                  </a:lnTo>
                  <a:lnTo>
                    <a:pt x="151" y="58"/>
                  </a:lnTo>
                  <a:lnTo>
                    <a:pt x="151" y="61"/>
                  </a:lnTo>
                  <a:lnTo>
                    <a:pt x="151" y="61"/>
                  </a:lnTo>
                  <a:lnTo>
                    <a:pt x="151" y="68"/>
                  </a:lnTo>
                  <a:lnTo>
                    <a:pt x="151" y="68"/>
                  </a:lnTo>
                  <a:lnTo>
                    <a:pt x="154" y="74"/>
                  </a:lnTo>
                  <a:lnTo>
                    <a:pt x="154" y="74"/>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45" name="Freeform 80"/>
            <p:cNvSpPr>
              <a:spLocks noChangeAspect="1"/>
            </p:cNvSpPr>
            <p:nvPr/>
          </p:nvSpPr>
          <p:spPr bwMode="gray">
            <a:xfrm>
              <a:off x="1424874" y="3129919"/>
              <a:ext cx="36530" cy="55152"/>
            </a:xfrm>
            <a:custGeom>
              <a:avLst/>
              <a:gdLst/>
              <a:ahLst/>
              <a:cxnLst>
                <a:cxn ang="0">
                  <a:pos x="0" y="53"/>
                </a:cxn>
                <a:cxn ang="0">
                  <a:pos x="0" y="53"/>
                </a:cxn>
                <a:cxn ang="0">
                  <a:pos x="3" y="47"/>
                </a:cxn>
                <a:cxn ang="0">
                  <a:pos x="3" y="43"/>
                </a:cxn>
                <a:cxn ang="0">
                  <a:pos x="3" y="43"/>
                </a:cxn>
                <a:cxn ang="0">
                  <a:pos x="0" y="40"/>
                </a:cxn>
                <a:cxn ang="0">
                  <a:pos x="0" y="33"/>
                </a:cxn>
                <a:cxn ang="0">
                  <a:pos x="0" y="27"/>
                </a:cxn>
                <a:cxn ang="0">
                  <a:pos x="0" y="27"/>
                </a:cxn>
                <a:cxn ang="0">
                  <a:pos x="6" y="10"/>
                </a:cxn>
                <a:cxn ang="0">
                  <a:pos x="13" y="3"/>
                </a:cxn>
                <a:cxn ang="0">
                  <a:pos x="23" y="0"/>
                </a:cxn>
                <a:cxn ang="0">
                  <a:pos x="23" y="0"/>
                </a:cxn>
                <a:cxn ang="0">
                  <a:pos x="23" y="0"/>
                </a:cxn>
                <a:cxn ang="0">
                  <a:pos x="23" y="16"/>
                </a:cxn>
                <a:cxn ang="0">
                  <a:pos x="23" y="16"/>
                </a:cxn>
                <a:cxn ang="0">
                  <a:pos x="23" y="23"/>
                </a:cxn>
                <a:cxn ang="0">
                  <a:pos x="26" y="27"/>
                </a:cxn>
                <a:cxn ang="0">
                  <a:pos x="26" y="27"/>
                </a:cxn>
                <a:cxn ang="0">
                  <a:pos x="33" y="30"/>
                </a:cxn>
                <a:cxn ang="0">
                  <a:pos x="36" y="33"/>
                </a:cxn>
                <a:cxn ang="0">
                  <a:pos x="36" y="33"/>
                </a:cxn>
                <a:cxn ang="0">
                  <a:pos x="30" y="43"/>
                </a:cxn>
                <a:cxn ang="0">
                  <a:pos x="30" y="43"/>
                </a:cxn>
                <a:cxn ang="0">
                  <a:pos x="26" y="57"/>
                </a:cxn>
                <a:cxn ang="0">
                  <a:pos x="26" y="57"/>
                </a:cxn>
                <a:cxn ang="0">
                  <a:pos x="26" y="57"/>
                </a:cxn>
                <a:cxn ang="0">
                  <a:pos x="20" y="53"/>
                </a:cxn>
                <a:cxn ang="0">
                  <a:pos x="13" y="53"/>
                </a:cxn>
                <a:cxn ang="0">
                  <a:pos x="10" y="57"/>
                </a:cxn>
                <a:cxn ang="0">
                  <a:pos x="10" y="57"/>
                </a:cxn>
                <a:cxn ang="0">
                  <a:pos x="6" y="57"/>
                </a:cxn>
                <a:cxn ang="0">
                  <a:pos x="3" y="57"/>
                </a:cxn>
                <a:cxn ang="0">
                  <a:pos x="0" y="53"/>
                </a:cxn>
                <a:cxn ang="0">
                  <a:pos x="0" y="53"/>
                </a:cxn>
              </a:cxnLst>
              <a:rect l="0" t="0" r="r" b="b"/>
              <a:pathLst>
                <a:path w="36" h="57">
                  <a:moveTo>
                    <a:pt x="0" y="53"/>
                  </a:moveTo>
                  <a:lnTo>
                    <a:pt x="0" y="53"/>
                  </a:lnTo>
                  <a:lnTo>
                    <a:pt x="3" y="47"/>
                  </a:lnTo>
                  <a:lnTo>
                    <a:pt x="3" y="43"/>
                  </a:lnTo>
                  <a:lnTo>
                    <a:pt x="3" y="43"/>
                  </a:lnTo>
                  <a:lnTo>
                    <a:pt x="0" y="40"/>
                  </a:lnTo>
                  <a:lnTo>
                    <a:pt x="0" y="33"/>
                  </a:lnTo>
                  <a:lnTo>
                    <a:pt x="0" y="27"/>
                  </a:lnTo>
                  <a:lnTo>
                    <a:pt x="0" y="27"/>
                  </a:lnTo>
                  <a:lnTo>
                    <a:pt x="6" y="10"/>
                  </a:lnTo>
                  <a:lnTo>
                    <a:pt x="13" y="3"/>
                  </a:lnTo>
                  <a:lnTo>
                    <a:pt x="23" y="0"/>
                  </a:lnTo>
                  <a:lnTo>
                    <a:pt x="23" y="0"/>
                  </a:lnTo>
                  <a:lnTo>
                    <a:pt x="23" y="0"/>
                  </a:lnTo>
                  <a:lnTo>
                    <a:pt x="23" y="16"/>
                  </a:lnTo>
                  <a:lnTo>
                    <a:pt x="23" y="16"/>
                  </a:lnTo>
                  <a:lnTo>
                    <a:pt x="23" y="23"/>
                  </a:lnTo>
                  <a:lnTo>
                    <a:pt x="26" y="27"/>
                  </a:lnTo>
                  <a:lnTo>
                    <a:pt x="26" y="27"/>
                  </a:lnTo>
                  <a:lnTo>
                    <a:pt x="33" y="30"/>
                  </a:lnTo>
                  <a:lnTo>
                    <a:pt x="36" y="33"/>
                  </a:lnTo>
                  <a:lnTo>
                    <a:pt x="36" y="33"/>
                  </a:lnTo>
                  <a:lnTo>
                    <a:pt x="30" y="43"/>
                  </a:lnTo>
                  <a:lnTo>
                    <a:pt x="30" y="43"/>
                  </a:lnTo>
                  <a:lnTo>
                    <a:pt x="26" y="57"/>
                  </a:lnTo>
                  <a:lnTo>
                    <a:pt x="26" y="57"/>
                  </a:lnTo>
                  <a:lnTo>
                    <a:pt x="26" y="57"/>
                  </a:lnTo>
                  <a:lnTo>
                    <a:pt x="20" y="53"/>
                  </a:lnTo>
                  <a:lnTo>
                    <a:pt x="13" y="53"/>
                  </a:lnTo>
                  <a:lnTo>
                    <a:pt x="10" y="57"/>
                  </a:lnTo>
                  <a:lnTo>
                    <a:pt x="10" y="57"/>
                  </a:lnTo>
                  <a:lnTo>
                    <a:pt x="6" y="57"/>
                  </a:lnTo>
                  <a:lnTo>
                    <a:pt x="3" y="57"/>
                  </a:lnTo>
                  <a:lnTo>
                    <a:pt x="0" y="53"/>
                  </a:lnTo>
                  <a:lnTo>
                    <a:pt x="0" y="53"/>
                  </a:lnTo>
                  <a:close/>
                </a:path>
              </a:pathLst>
            </a:custGeom>
            <a:solidFill>
              <a:schemeClr val="bg1">
                <a:lumMod val="50000"/>
              </a:schemeClr>
            </a:solidFill>
            <a:ln w="3175" cap="flat" cmpd="sng">
              <a:solidFill>
                <a:schemeClr val="tx2"/>
              </a:solidFill>
              <a:prstDash val="solid"/>
              <a:round/>
              <a:headEnd type="none" w="med" len="med"/>
              <a:tailEnd type="none" w="med" len="med"/>
            </a:ln>
            <a:effectLst/>
          </p:spPr>
          <p:txBody>
            <a:bodyPr/>
            <a:lstStyle/>
            <a:p>
              <a:pPr algn="ctr"/>
              <a:endParaRPr lang="en-GB" dirty="0">
                <a:latin typeface="+mn-lt"/>
              </a:endParaRPr>
            </a:p>
          </p:txBody>
        </p:sp>
        <p:sp>
          <p:nvSpPr>
            <p:cNvPr id="46" name="Freeform 81"/>
            <p:cNvSpPr>
              <a:spLocks noChangeAspect="1"/>
            </p:cNvSpPr>
            <p:nvPr/>
          </p:nvSpPr>
          <p:spPr bwMode="gray">
            <a:xfrm>
              <a:off x="2132036" y="2726927"/>
              <a:ext cx="260620" cy="180473"/>
            </a:xfrm>
            <a:custGeom>
              <a:avLst/>
              <a:gdLst/>
              <a:ahLst/>
              <a:cxnLst>
                <a:cxn ang="0">
                  <a:pos x="135" y="188"/>
                </a:cxn>
                <a:cxn ang="0">
                  <a:pos x="145" y="181"/>
                </a:cxn>
                <a:cxn ang="0">
                  <a:pos x="158" y="181"/>
                </a:cxn>
                <a:cxn ang="0">
                  <a:pos x="165" y="174"/>
                </a:cxn>
                <a:cxn ang="0">
                  <a:pos x="175" y="171"/>
                </a:cxn>
                <a:cxn ang="0">
                  <a:pos x="182" y="168"/>
                </a:cxn>
                <a:cxn ang="0">
                  <a:pos x="188" y="161"/>
                </a:cxn>
                <a:cxn ang="0">
                  <a:pos x="195" y="158"/>
                </a:cxn>
                <a:cxn ang="0">
                  <a:pos x="202" y="147"/>
                </a:cxn>
                <a:cxn ang="0">
                  <a:pos x="212" y="147"/>
                </a:cxn>
                <a:cxn ang="0">
                  <a:pos x="219" y="147"/>
                </a:cxn>
                <a:cxn ang="0">
                  <a:pos x="219" y="158"/>
                </a:cxn>
                <a:cxn ang="0">
                  <a:pos x="229" y="151"/>
                </a:cxn>
                <a:cxn ang="0">
                  <a:pos x="222" y="144"/>
                </a:cxn>
                <a:cxn ang="0">
                  <a:pos x="215" y="137"/>
                </a:cxn>
                <a:cxn ang="0">
                  <a:pos x="219" y="124"/>
                </a:cxn>
                <a:cxn ang="0">
                  <a:pos x="222" y="114"/>
                </a:cxn>
                <a:cxn ang="0">
                  <a:pos x="222" y="100"/>
                </a:cxn>
                <a:cxn ang="0">
                  <a:pos x="232" y="90"/>
                </a:cxn>
                <a:cxn ang="0">
                  <a:pos x="239" y="80"/>
                </a:cxn>
                <a:cxn ang="0">
                  <a:pos x="249" y="77"/>
                </a:cxn>
                <a:cxn ang="0">
                  <a:pos x="256" y="70"/>
                </a:cxn>
                <a:cxn ang="0">
                  <a:pos x="259" y="63"/>
                </a:cxn>
                <a:cxn ang="0">
                  <a:pos x="246" y="63"/>
                </a:cxn>
                <a:cxn ang="0">
                  <a:pos x="246" y="57"/>
                </a:cxn>
                <a:cxn ang="0">
                  <a:pos x="246" y="50"/>
                </a:cxn>
                <a:cxn ang="0">
                  <a:pos x="232" y="43"/>
                </a:cxn>
                <a:cxn ang="0">
                  <a:pos x="219" y="37"/>
                </a:cxn>
                <a:cxn ang="0">
                  <a:pos x="205" y="30"/>
                </a:cxn>
                <a:cxn ang="0">
                  <a:pos x="182" y="20"/>
                </a:cxn>
                <a:cxn ang="0">
                  <a:pos x="165" y="10"/>
                </a:cxn>
                <a:cxn ang="0">
                  <a:pos x="158" y="3"/>
                </a:cxn>
                <a:cxn ang="0">
                  <a:pos x="141" y="10"/>
                </a:cxn>
                <a:cxn ang="0">
                  <a:pos x="128" y="10"/>
                </a:cxn>
                <a:cxn ang="0">
                  <a:pos x="108" y="10"/>
                </a:cxn>
                <a:cxn ang="0">
                  <a:pos x="108" y="10"/>
                </a:cxn>
                <a:cxn ang="0">
                  <a:pos x="98" y="6"/>
                </a:cxn>
                <a:cxn ang="0">
                  <a:pos x="88" y="10"/>
                </a:cxn>
                <a:cxn ang="0">
                  <a:pos x="78" y="6"/>
                </a:cxn>
                <a:cxn ang="0">
                  <a:pos x="67" y="6"/>
                </a:cxn>
                <a:cxn ang="0">
                  <a:pos x="47" y="6"/>
                </a:cxn>
                <a:cxn ang="0">
                  <a:pos x="34" y="10"/>
                </a:cxn>
                <a:cxn ang="0">
                  <a:pos x="27" y="16"/>
                </a:cxn>
                <a:cxn ang="0">
                  <a:pos x="20" y="23"/>
                </a:cxn>
                <a:cxn ang="0">
                  <a:pos x="10" y="33"/>
                </a:cxn>
                <a:cxn ang="0">
                  <a:pos x="0" y="37"/>
                </a:cxn>
                <a:cxn ang="0">
                  <a:pos x="7" y="57"/>
                </a:cxn>
                <a:cxn ang="0">
                  <a:pos x="7" y="67"/>
                </a:cxn>
                <a:cxn ang="0">
                  <a:pos x="0" y="90"/>
                </a:cxn>
                <a:cxn ang="0">
                  <a:pos x="4" y="77"/>
                </a:cxn>
                <a:cxn ang="0">
                  <a:pos x="14" y="94"/>
                </a:cxn>
                <a:cxn ang="0">
                  <a:pos x="34" y="100"/>
                </a:cxn>
                <a:cxn ang="0">
                  <a:pos x="61" y="100"/>
                </a:cxn>
                <a:cxn ang="0">
                  <a:pos x="74" y="104"/>
                </a:cxn>
                <a:cxn ang="0">
                  <a:pos x="74" y="114"/>
                </a:cxn>
                <a:cxn ang="0">
                  <a:pos x="74" y="127"/>
                </a:cxn>
                <a:cxn ang="0">
                  <a:pos x="71" y="141"/>
                </a:cxn>
                <a:cxn ang="0">
                  <a:pos x="74" y="154"/>
                </a:cxn>
                <a:cxn ang="0">
                  <a:pos x="98" y="147"/>
                </a:cxn>
                <a:cxn ang="0">
                  <a:pos x="115" y="154"/>
                </a:cxn>
                <a:cxn ang="0">
                  <a:pos x="118" y="174"/>
                </a:cxn>
                <a:cxn ang="0">
                  <a:pos x="118" y="188"/>
                </a:cxn>
              </a:cxnLst>
              <a:rect l="0" t="0" r="r" b="b"/>
              <a:pathLst>
                <a:path w="259" h="188">
                  <a:moveTo>
                    <a:pt x="118" y="188"/>
                  </a:moveTo>
                  <a:lnTo>
                    <a:pt x="118" y="188"/>
                  </a:lnTo>
                  <a:lnTo>
                    <a:pt x="135" y="188"/>
                  </a:lnTo>
                  <a:lnTo>
                    <a:pt x="135" y="188"/>
                  </a:lnTo>
                  <a:lnTo>
                    <a:pt x="138" y="188"/>
                  </a:lnTo>
                  <a:lnTo>
                    <a:pt x="138" y="184"/>
                  </a:lnTo>
                  <a:lnTo>
                    <a:pt x="145" y="181"/>
                  </a:lnTo>
                  <a:lnTo>
                    <a:pt x="145" y="181"/>
                  </a:lnTo>
                  <a:lnTo>
                    <a:pt x="151" y="181"/>
                  </a:lnTo>
                  <a:lnTo>
                    <a:pt x="151" y="181"/>
                  </a:lnTo>
                  <a:lnTo>
                    <a:pt x="155" y="181"/>
                  </a:lnTo>
                  <a:lnTo>
                    <a:pt x="158" y="181"/>
                  </a:lnTo>
                  <a:lnTo>
                    <a:pt x="158" y="181"/>
                  </a:lnTo>
                  <a:lnTo>
                    <a:pt x="162" y="178"/>
                  </a:lnTo>
                  <a:lnTo>
                    <a:pt x="165" y="174"/>
                  </a:lnTo>
                  <a:lnTo>
                    <a:pt x="165" y="174"/>
                  </a:lnTo>
                  <a:lnTo>
                    <a:pt x="168" y="171"/>
                  </a:lnTo>
                  <a:lnTo>
                    <a:pt x="172" y="168"/>
                  </a:lnTo>
                  <a:lnTo>
                    <a:pt x="172" y="168"/>
                  </a:lnTo>
                  <a:lnTo>
                    <a:pt x="175" y="171"/>
                  </a:lnTo>
                  <a:lnTo>
                    <a:pt x="178" y="171"/>
                  </a:lnTo>
                  <a:lnTo>
                    <a:pt x="178" y="171"/>
                  </a:lnTo>
                  <a:lnTo>
                    <a:pt x="178" y="168"/>
                  </a:lnTo>
                  <a:lnTo>
                    <a:pt x="182" y="168"/>
                  </a:lnTo>
                  <a:lnTo>
                    <a:pt x="182" y="168"/>
                  </a:lnTo>
                  <a:lnTo>
                    <a:pt x="185" y="161"/>
                  </a:lnTo>
                  <a:lnTo>
                    <a:pt x="185" y="161"/>
                  </a:lnTo>
                  <a:lnTo>
                    <a:pt x="188" y="161"/>
                  </a:lnTo>
                  <a:lnTo>
                    <a:pt x="192" y="161"/>
                  </a:lnTo>
                  <a:lnTo>
                    <a:pt x="192" y="161"/>
                  </a:lnTo>
                  <a:lnTo>
                    <a:pt x="195" y="158"/>
                  </a:lnTo>
                  <a:lnTo>
                    <a:pt x="195" y="158"/>
                  </a:lnTo>
                  <a:lnTo>
                    <a:pt x="199" y="154"/>
                  </a:lnTo>
                  <a:lnTo>
                    <a:pt x="202" y="151"/>
                  </a:lnTo>
                  <a:lnTo>
                    <a:pt x="202" y="151"/>
                  </a:lnTo>
                  <a:lnTo>
                    <a:pt x="202" y="147"/>
                  </a:lnTo>
                  <a:lnTo>
                    <a:pt x="205" y="144"/>
                  </a:lnTo>
                  <a:lnTo>
                    <a:pt x="205" y="144"/>
                  </a:lnTo>
                  <a:lnTo>
                    <a:pt x="212" y="147"/>
                  </a:lnTo>
                  <a:lnTo>
                    <a:pt x="212" y="147"/>
                  </a:lnTo>
                  <a:lnTo>
                    <a:pt x="212" y="144"/>
                  </a:lnTo>
                  <a:lnTo>
                    <a:pt x="215" y="144"/>
                  </a:lnTo>
                  <a:lnTo>
                    <a:pt x="215" y="144"/>
                  </a:lnTo>
                  <a:lnTo>
                    <a:pt x="219" y="147"/>
                  </a:lnTo>
                  <a:lnTo>
                    <a:pt x="219" y="151"/>
                  </a:lnTo>
                  <a:lnTo>
                    <a:pt x="215" y="154"/>
                  </a:lnTo>
                  <a:lnTo>
                    <a:pt x="215" y="154"/>
                  </a:lnTo>
                  <a:lnTo>
                    <a:pt x="219" y="158"/>
                  </a:lnTo>
                  <a:lnTo>
                    <a:pt x="222" y="158"/>
                  </a:lnTo>
                  <a:lnTo>
                    <a:pt x="222" y="158"/>
                  </a:lnTo>
                  <a:lnTo>
                    <a:pt x="225" y="154"/>
                  </a:lnTo>
                  <a:lnTo>
                    <a:pt x="229" y="151"/>
                  </a:lnTo>
                  <a:lnTo>
                    <a:pt x="229" y="151"/>
                  </a:lnTo>
                  <a:lnTo>
                    <a:pt x="225" y="144"/>
                  </a:lnTo>
                  <a:lnTo>
                    <a:pt x="225" y="144"/>
                  </a:lnTo>
                  <a:lnTo>
                    <a:pt x="222" y="144"/>
                  </a:lnTo>
                  <a:lnTo>
                    <a:pt x="222" y="144"/>
                  </a:lnTo>
                  <a:lnTo>
                    <a:pt x="219" y="141"/>
                  </a:lnTo>
                  <a:lnTo>
                    <a:pt x="219" y="141"/>
                  </a:lnTo>
                  <a:lnTo>
                    <a:pt x="215" y="137"/>
                  </a:lnTo>
                  <a:lnTo>
                    <a:pt x="215" y="134"/>
                  </a:lnTo>
                  <a:lnTo>
                    <a:pt x="219" y="127"/>
                  </a:lnTo>
                  <a:lnTo>
                    <a:pt x="219" y="127"/>
                  </a:lnTo>
                  <a:lnTo>
                    <a:pt x="219" y="124"/>
                  </a:lnTo>
                  <a:lnTo>
                    <a:pt x="219" y="121"/>
                  </a:lnTo>
                  <a:lnTo>
                    <a:pt x="219" y="121"/>
                  </a:lnTo>
                  <a:lnTo>
                    <a:pt x="222" y="117"/>
                  </a:lnTo>
                  <a:lnTo>
                    <a:pt x="222" y="114"/>
                  </a:lnTo>
                  <a:lnTo>
                    <a:pt x="222" y="114"/>
                  </a:lnTo>
                  <a:lnTo>
                    <a:pt x="222" y="107"/>
                  </a:lnTo>
                  <a:lnTo>
                    <a:pt x="222" y="100"/>
                  </a:lnTo>
                  <a:lnTo>
                    <a:pt x="222" y="100"/>
                  </a:lnTo>
                  <a:lnTo>
                    <a:pt x="229" y="94"/>
                  </a:lnTo>
                  <a:lnTo>
                    <a:pt x="229" y="94"/>
                  </a:lnTo>
                  <a:lnTo>
                    <a:pt x="232" y="90"/>
                  </a:lnTo>
                  <a:lnTo>
                    <a:pt x="232" y="90"/>
                  </a:lnTo>
                  <a:lnTo>
                    <a:pt x="236" y="87"/>
                  </a:lnTo>
                  <a:lnTo>
                    <a:pt x="239" y="84"/>
                  </a:lnTo>
                  <a:lnTo>
                    <a:pt x="239" y="84"/>
                  </a:lnTo>
                  <a:lnTo>
                    <a:pt x="239" y="80"/>
                  </a:lnTo>
                  <a:lnTo>
                    <a:pt x="239" y="80"/>
                  </a:lnTo>
                  <a:lnTo>
                    <a:pt x="242" y="77"/>
                  </a:lnTo>
                  <a:lnTo>
                    <a:pt x="242" y="77"/>
                  </a:lnTo>
                  <a:lnTo>
                    <a:pt x="249" y="77"/>
                  </a:lnTo>
                  <a:lnTo>
                    <a:pt x="252" y="77"/>
                  </a:lnTo>
                  <a:lnTo>
                    <a:pt x="256" y="74"/>
                  </a:lnTo>
                  <a:lnTo>
                    <a:pt x="256" y="74"/>
                  </a:lnTo>
                  <a:lnTo>
                    <a:pt x="256" y="70"/>
                  </a:lnTo>
                  <a:lnTo>
                    <a:pt x="256" y="70"/>
                  </a:lnTo>
                  <a:lnTo>
                    <a:pt x="259" y="67"/>
                  </a:lnTo>
                  <a:lnTo>
                    <a:pt x="259" y="67"/>
                  </a:lnTo>
                  <a:lnTo>
                    <a:pt x="259" y="63"/>
                  </a:lnTo>
                  <a:lnTo>
                    <a:pt x="259" y="63"/>
                  </a:lnTo>
                  <a:lnTo>
                    <a:pt x="252" y="63"/>
                  </a:lnTo>
                  <a:lnTo>
                    <a:pt x="252" y="63"/>
                  </a:lnTo>
                  <a:lnTo>
                    <a:pt x="246" y="63"/>
                  </a:lnTo>
                  <a:lnTo>
                    <a:pt x="242" y="63"/>
                  </a:lnTo>
                  <a:lnTo>
                    <a:pt x="242" y="60"/>
                  </a:lnTo>
                  <a:lnTo>
                    <a:pt x="242" y="60"/>
                  </a:lnTo>
                  <a:lnTo>
                    <a:pt x="246" y="57"/>
                  </a:lnTo>
                  <a:lnTo>
                    <a:pt x="246" y="57"/>
                  </a:lnTo>
                  <a:lnTo>
                    <a:pt x="246" y="57"/>
                  </a:lnTo>
                  <a:lnTo>
                    <a:pt x="246" y="50"/>
                  </a:lnTo>
                  <a:lnTo>
                    <a:pt x="246" y="50"/>
                  </a:lnTo>
                  <a:lnTo>
                    <a:pt x="242" y="43"/>
                  </a:lnTo>
                  <a:lnTo>
                    <a:pt x="242" y="43"/>
                  </a:lnTo>
                  <a:lnTo>
                    <a:pt x="232" y="43"/>
                  </a:lnTo>
                  <a:lnTo>
                    <a:pt x="232" y="43"/>
                  </a:lnTo>
                  <a:lnTo>
                    <a:pt x="225" y="43"/>
                  </a:lnTo>
                  <a:lnTo>
                    <a:pt x="222" y="40"/>
                  </a:lnTo>
                  <a:lnTo>
                    <a:pt x="222" y="40"/>
                  </a:lnTo>
                  <a:lnTo>
                    <a:pt x="219" y="37"/>
                  </a:lnTo>
                  <a:lnTo>
                    <a:pt x="212" y="33"/>
                  </a:lnTo>
                  <a:lnTo>
                    <a:pt x="212" y="33"/>
                  </a:lnTo>
                  <a:lnTo>
                    <a:pt x="209" y="33"/>
                  </a:lnTo>
                  <a:lnTo>
                    <a:pt x="205" y="30"/>
                  </a:lnTo>
                  <a:lnTo>
                    <a:pt x="205" y="30"/>
                  </a:lnTo>
                  <a:lnTo>
                    <a:pt x="192" y="20"/>
                  </a:lnTo>
                  <a:lnTo>
                    <a:pt x="192" y="20"/>
                  </a:lnTo>
                  <a:lnTo>
                    <a:pt x="182" y="20"/>
                  </a:lnTo>
                  <a:lnTo>
                    <a:pt x="172" y="16"/>
                  </a:lnTo>
                  <a:lnTo>
                    <a:pt x="172" y="16"/>
                  </a:lnTo>
                  <a:lnTo>
                    <a:pt x="168" y="13"/>
                  </a:lnTo>
                  <a:lnTo>
                    <a:pt x="165" y="10"/>
                  </a:lnTo>
                  <a:lnTo>
                    <a:pt x="165" y="10"/>
                  </a:lnTo>
                  <a:lnTo>
                    <a:pt x="162" y="6"/>
                  </a:lnTo>
                  <a:lnTo>
                    <a:pt x="158" y="3"/>
                  </a:lnTo>
                  <a:lnTo>
                    <a:pt x="158" y="3"/>
                  </a:lnTo>
                  <a:lnTo>
                    <a:pt x="155" y="0"/>
                  </a:lnTo>
                  <a:lnTo>
                    <a:pt x="151" y="3"/>
                  </a:lnTo>
                  <a:lnTo>
                    <a:pt x="148" y="10"/>
                  </a:lnTo>
                  <a:lnTo>
                    <a:pt x="141" y="10"/>
                  </a:lnTo>
                  <a:lnTo>
                    <a:pt x="141" y="10"/>
                  </a:lnTo>
                  <a:lnTo>
                    <a:pt x="135" y="10"/>
                  </a:lnTo>
                  <a:lnTo>
                    <a:pt x="135" y="10"/>
                  </a:lnTo>
                  <a:lnTo>
                    <a:pt x="128" y="10"/>
                  </a:lnTo>
                  <a:lnTo>
                    <a:pt x="125" y="10"/>
                  </a:lnTo>
                  <a:lnTo>
                    <a:pt x="125" y="10"/>
                  </a:lnTo>
                  <a:lnTo>
                    <a:pt x="115" y="10"/>
                  </a:lnTo>
                  <a:lnTo>
                    <a:pt x="108" y="10"/>
                  </a:lnTo>
                  <a:lnTo>
                    <a:pt x="108" y="10"/>
                  </a:lnTo>
                  <a:lnTo>
                    <a:pt x="108" y="10"/>
                  </a:lnTo>
                  <a:lnTo>
                    <a:pt x="108" y="10"/>
                  </a:lnTo>
                  <a:lnTo>
                    <a:pt x="108" y="10"/>
                  </a:lnTo>
                  <a:lnTo>
                    <a:pt x="101" y="6"/>
                  </a:lnTo>
                  <a:lnTo>
                    <a:pt x="101" y="6"/>
                  </a:lnTo>
                  <a:lnTo>
                    <a:pt x="101" y="6"/>
                  </a:lnTo>
                  <a:lnTo>
                    <a:pt x="98" y="6"/>
                  </a:lnTo>
                  <a:lnTo>
                    <a:pt x="98" y="6"/>
                  </a:lnTo>
                  <a:lnTo>
                    <a:pt x="91" y="10"/>
                  </a:lnTo>
                  <a:lnTo>
                    <a:pt x="91" y="10"/>
                  </a:lnTo>
                  <a:lnTo>
                    <a:pt x="88" y="10"/>
                  </a:lnTo>
                  <a:lnTo>
                    <a:pt x="84" y="6"/>
                  </a:lnTo>
                  <a:lnTo>
                    <a:pt x="84" y="6"/>
                  </a:lnTo>
                  <a:lnTo>
                    <a:pt x="81" y="6"/>
                  </a:lnTo>
                  <a:lnTo>
                    <a:pt x="78" y="6"/>
                  </a:lnTo>
                  <a:lnTo>
                    <a:pt x="74" y="10"/>
                  </a:lnTo>
                  <a:lnTo>
                    <a:pt x="74" y="10"/>
                  </a:lnTo>
                  <a:lnTo>
                    <a:pt x="67" y="6"/>
                  </a:lnTo>
                  <a:lnTo>
                    <a:pt x="67" y="6"/>
                  </a:lnTo>
                  <a:lnTo>
                    <a:pt x="54" y="6"/>
                  </a:lnTo>
                  <a:lnTo>
                    <a:pt x="54" y="6"/>
                  </a:lnTo>
                  <a:lnTo>
                    <a:pt x="47" y="6"/>
                  </a:lnTo>
                  <a:lnTo>
                    <a:pt x="47" y="6"/>
                  </a:lnTo>
                  <a:lnTo>
                    <a:pt x="41" y="10"/>
                  </a:lnTo>
                  <a:lnTo>
                    <a:pt x="41" y="10"/>
                  </a:lnTo>
                  <a:lnTo>
                    <a:pt x="37" y="10"/>
                  </a:lnTo>
                  <a:lnTo>
                    <a:pt x="34" y="10"/>
                  </a:lnTo>
                  <a:lnTo>
                    <a:pt x="34" y="10"/>
                  </a:lnTo>
                  <a:lnTo>
                    <a:pt x="31" y="13"/>
                  </a:lnTo>
                  <a:lnTo>
                    <a:pt x="27" y="16"/>
                  </a:lnTo>
                  <a:lnTo>
                    <a:pt x="27" y="16"/>
                  </a:lnTo>
                  <a:lnTo>
                    <a:pt x="24" y="20"/>
                  </a:lnTo>
                  <a:lnTo>
                    <a:pt x="20" y="23"/>
                  </a:lnTo>
                  <a:lnTo>
                    <a:pt x="20" y="23"/>
                  </a:lnTo>
                  <a:lnTo>
                    <a:pt x="20" y="23"/>
                  </a:lnTo>
                  <a:lnTo>
                    <a:pt x="17" y="23"/>
                  </a:lnTo>
                  <a:lnTo>
                    <a:pt x="14" y="26"/>
                  </a:lnTo>
                  <a:lnTo>
                    <a:pt x="14" y="26"/>
                  </a:lnTo>
                  <a:lnTo>
                    <a:pt x="10" y="33"/>
                  </a:lnTo>
                  <a:lnTo>
                    <a:pt x="7" y="33"/>
                  </a:lnTo>
                  <a:lnTo>
                    <a:pt x="7" y="33"/>
                  </a:lnTo>
                  <a:lnTo>
                    <a:pt x="0" y="37"/>
                  </a:lnTo>
                  <a:lnTo>
                    <a:pt x="0" y="37"/>
                  </a:lnTo>
                  <a:lnTo>
                    <a:pt x="0" y="43"/>
                  </a:lnTo>
                  <a:lnTo>
                    <a:pt x="0" y="53"/>
                  </a:lnTo>
                  <a:lnTo>
                    <a:pt x="0" y="53"/>
                  </a:lnTo>
                  <a:lnTo>
                    <a:pt x="7" y="57"/>
                  </a:lnTo>
                  <a:lnTo>
                    <a:pt x="7" y="57"/>
                  </a:lnTo>
                  <a:lnTo>
                    <a:pt x="7" y="63"/>
                  </a:lnTo>
                  <a:lnTo>
                    <a:pt x="7" y="67"/>
                  </a:lnTo>
                  <a:lnTo>
                    <a:pt x="7" y="67"/>
                  </a:lnTo>
                  <a:lnTo>
                    <a:pt x="0" y="67"/>
                  </a:lnTo>
                  <a:lnTo>
                    <a:pt x="0" y="67"/>
                  </a:lnTo>
                  <a:lnTo>
                    <a:pt x="0" y="90"/>
                  </a:lnTo>
                  <a:lnTo>
                    <a:pt x="0" y="90"/>
                  </a:lnTo>
                  <a:lnTo>
                    <a:pt x="4" y="87"/>
                  </a:lnTo>
                  <a:lnTo>
                    <a:pt x="4" y="87"/>
                  </a:lnTo>
                  <a:lnTo>
                    <a:pt x="4" y="77"/>
                  </a:lnTo>
                  <a:lnTo>
                    <a:pt x="4" y="77"/>
                  </a:lnTo>
                  <a:lnTo>
                    <a:pt x="10" y="77"/>
                  </a:lnTo>
                  <a:lnTo>
                    <a:pt x="10" y="77"/>
                  </a:lnTo>
                  <a:lnTo>
                    <a:pt x="10" y="84"/>
                  </a:lnTo>
                  <a:lnTo>
                    <a:pt x="14" y="94"/>
                  </a:lnTo>
                  <a:lnTo>
                    <a:pt x="14" y="97"/>
                  </a:lnTo>
                  <a:lnTo>
                    <a:pt x="20" y="97"/>
                  </a:lnTo>
                  <a:lnTo>
                    <a:pt x="24" y="100"/>
                  </a:lnTo>
                  <a:lnTo>
                    <a:pt x="34" y="100"/>
                  </a:lnTo>
                  <a:lnTo>
                    <a:pt x="41" y="97"/>
                  </a:lnTo>
                  <a:lnTo>
                    <a:pt x="47" y="100"/>
                  </a:lnTo>
                  <a:lnTo>
                    <a:pt x="54" y="104"/>
                  </a:lnTo>
                  <a:lnTo>
                    <a:pt x="61" y="100"/>
                  </a:lnTo>
                  <a:lnTo>
                    <a:pt x="67" y="100"/>
                  </a:lnTo>
                  <a:lnTo>
                    <a:pt x="74" y="100"/>
                  </a:lnTo>
                  <a:lnTo>
                    <a:pt x="74" y="100"/>
                  </a:lnTo>
                  <a:lnTo>
                    <a:pt x="74" y="104"/>
                  </a:lnTo>
                  <a:lnTo>
                    <a:pt x="74" y="111"/>
                  </a:lnTo>
                  <a:lnTo>
                    <a:pt x="74" y="111"/>
                  </a:lnTo>
                  <a:lnTo>
                    <a:pt x="74" y="114"/>
                  </a:lnTo>
                  <a:lnTo>
                    <a:pt x="74" y="114"/>
                  </a:lnTo>
                  <a:lnTo>
                    <a:pt x="78" y="117"/>
                  </a:lnTo>
                  <a:lnTo>
                    <a:pt x="78" y="121"/>
                  </a:lnTo>
                  <a:lnTo>
                    <a:pt x="78" y="121"/>
                  </a:lnTo>
                  <a:lnTo>
                    <a:pt x="74" y="127"/>
                  </a:lnTo>
                  <a:lnTo>
                    <a:pt x="74" y="127"/>
                  </a:lnTo>
                  <a:lnTo>
                    <a:pt x="71" y="137"/>
                  </a:lnTo>
                  <a:lnTo>
                    <a:pt x="71" y="141"/>
                  </a:lnTo>
                  <a:lnTo>
                    <a:pt x="71" y="141"/>
                  </a:lnTo>
                  <a:lnTo>
                    <a:pt x="74" y="144"/>
                  </a:lnTo>
                  <a:lnTo>
                    <a:pt x="74" y="147"/>
                  </a:lnTo>
                  <a:lnTo>
                    <a:pt x="74" y="154"/>
                  </a:lnTo>
                  <a:lnTo>
                    <a:pt x="74" y="154"/>
                  </a:lnTo>
                  <a:lnTo>
                    <a:pt x="94" y="151"/>
                  </a:lnTo>
                  <a:lnTo>
                    <a:pt x="94" y="151"/>
                  </a:lnTo>
                  <a:lnTo>
                    <a:pt x="98" y="147"/>
                  </a:lnTo>
                  <a:lnTo>
                    <a:pt x="98" y="147"/>
                  </a:lnTo>
                  <a:lnTo>
                    <a:pt x="104" y="154"/>
                  </a:lnTo>
                  <a:lnTo>
                    <a:pt x="104" y="154"/>
                  </a:lnTo>
                  <a:lnTo>
                    <a:pt x="115" y="154"/>
                  </a:lnTo>
                  <a:lnTo>
                    <a:pt x="115" y="154"/>
                  </a:lnTo>
                  <a:lnTo>
                    <a:pt x="115" y="161"/>
                  </a:lnTo>
                  <a:lnTo>
                    <a:pt x="115" y="168"/>
                  </a:lnTo>
                  <a:lnTo>
                    <a:pt x="115" y="168"/>
                  </a:lnTo>
                  <a:lnTo>
                    <a:pt x="118" y="174"/>
                  </a:lnTo>
                  <a:lnTo>
                    <a:pt x="118" y="178"/>
                  </a:lnTo>
                  <a:lnTo>
                    <a:pt x="118" y="178"/>
                  </a:lnTo>
                  <a:lnTo>
                    <a:pt x="118" y="188"/>
                  </a:lnTo>
                  <a:lnTo>
                    <a:pt x="118" y="188"/>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47" name="Freeform 82"/>
            <p:cNvSpPr>
              <a:spLocks noChangeAspect="1"/>
            </p:cNvSpPr>
            <p:nvPr/>
          </p:nvSpPr>
          <p:spPr bwMode="gray">
            <a:xfrm>
              <a:off x="1579992" y="3353257"/>
              <a:ext cx="10359" cy="21023"/>
            </a:xfrm>
            <a:custGeom>
              <a:avLst/>
              <a:gdLst/>
              <a:ahLst/>
              <a:cxnLst>
                <a:cxn ang="0">
                  <a:pos x="10" y="23"/>
                </a:cxn>
                <a:cxn ang="0">
                  <a:pos x="10" y="23"/>
                </a:cxn>
                <a:cxn ang="0">
                  <a:pos x="10" y="20"/>
                </a:cxn>
                <a:cxn ang="0">
                  <a:pos x="10" y="20"/>
                </a:cxn>
                <a:cxn ang="0">
                  <a:pos x="10" y="16"/>
                </a:cxn>
                <a:cxn ang="0">
                  <a:pos x="10" y="16"/>
                </a:cxn>
                <a:cxn ang="0">
                  <a:pos x="10" y="13"/>
                </a:cxn>
                <a:cxn ang="0">
                  <a:pos x="10" y="13"/>
                </a:cxn>
                <a:cxn ang="0">
                  <a:pos x="10" y="10"/>
                </a:cxn>
                <a:cxn ang="0">
                  <a:pos x="10" y="10"/>
                </a:cxn>
                <a:cxn ang="0">
                  <a:pos x="10" y="6"/>
                </a:cxn>
                <a:cxn ang="0">
                  <a:pos x="10" y="6"/>
                </a:cxn>
                <a:cxn ang="0">
                  <a:pos x="10" y="3"/>
                </a:cxn>
                <a:cxn ang="0">
                  <a:pos x="7" y="0"/>
                </a:cxn>
                <a:cxn ang="0">
                  <a:pos x="7" y="0"/>
                </a:cxn>
                <a:cxn ang="0">
                  <a:pos x="3" y="13"/>
                </a:cxn>
                <a:cxn ang="0">
                  <a:pos x="3" y="13"/>
                </a:cxn>
                <a:cxn ang="0">
                  <a:pos x="3" y="16"/>
                </a:cxn>
                <a:cxn ang="0">
                  <a:pos x="3" y="16"/>
                </a:cxn>
                <a:cxn ang="0">
                  <a:pos x="0" y="20"/>
                </a:cxn>
                <a:cxn ang="0">
                  <a:pos x="0" y="20"/>
                </a:cxn>
                <a:cxn ang="0">
                  <a:pos x="3" y="20"/>
                </a:cxn>
                <a:cxn ang="0">
                  <a:pos x="7" y="20"/>
                </a:cxn>
                <a:cxn ang="0">
                  <a:pos x="7" y="20"/>
                </a:cxn>
                <a:cxn ang="0">
                  <a:pos x="10" y="23"/>
                </a:cxn>
                <a:cxn ang="0">
                  <a:pos x="10" y="23"/>
                </a:cxn>
              </a:cxnLst>
              <a:rect l="0" t="0" r="r" b="b"/>
              <a:pathLst>
                <a:path w="10" h="23">
                  <a:moveTo>
                    <a:pt x="10" y="23"/>
                  </a:moveTo>
                  <a:lnTo>
                    <a:pt x="10" y="23"/>
                  </a:lnTo>
                  <a:lnTo>
                    <a:pt x="10" y="20"/>
                  </a:lnTo>
                  <a:lnTo>
                    <a:pt x="10" y="20"/>
                  </a:lnTo>
                  <a:lnTo>
                    <a:pt x="10" y="16"/>
                  </a:lnTo>
                  <a:lnTo>
                    <a:pt x="10" y="16"/>
                  </a:lnTo>
                  <a:lnTo>
                    <a:pt x="10" y="13"/>
                  </a:lnTo>
                  <a:lnTo>
                    <a:pt x="10" y="13"/>
                  </a:lnTo>
                  <a:lnTo>
                    <a:pt x="10" y="10"/>
                  </a:lnTo>
                  <a:lnTo>
                    <a:pt x="10" y="10"/>
                  </a:lnTo>
                  <a:lnTo>
                    <a:pt x="10" y="6"/>
                  </a:lnTo>
                  <a:lnTo>
                    <a:pt x="10" y="6"/>
                  </a:lnTo>
                  <a:lnTo>
                    <a:pt x="10" y="3"/>
                  </a:lnTo>
                  <a:lnTo>
                    <a:pt x="7" y="0"/>
                  </a:lnTo>
                  <a:lnTo>
                    <a:pt x="7" y="0"/>
                  </a:lnTo>
                  <a:lnTo>
                    <a:pt x="3" y="13"/>
                  </a:lnTo>
                  <a:lnTo>
                    <a:pt x="3" y="13"/>
                  </a:lnTo>
                  <a:lnTo>
                    <a:pt x="3" y="16"/>
                  </a:lnTo>
                  <a:lnTo>
                    <a:pt x="3" y="16"/>
                  </a:lnTo>
                  <a:lnTo>
                    <a:pt x="0" y="20"/>
                  </a:lnTo>
                  <a:lnTo>
                    <a:pt x="0" y="20"/>
                  </a:lnTo>
                  <a:lnTo>
                    <a:pt x="3" y="20"/>
                  </a:lnTo>
                  <a:lnTo>
                    <a:pt x="7" y="20"/>
                  </a:lnTo>
                  <a:lnTo>
                    <a:pt x="7" y="20"/>
                  </a:lnTo>
                  <a:lnTo>
                    <a:pt x="10" y="23"/>
                  </a:lnTo>
                  <a:lnTo>
                    <a:pt x="10" y="23"/>
                  </a:lnTo>
                  <a:close/>
                </a:path>
              </a:pathLst>
            </a:custGeom>
            <a:grpFill/>
            <a:ln w="3175" cap="flat" cmpd="sng">
              <a:solidFill>
                <a:schemeClr val="tx2"/>
              </a:solidFill>
              <a:prstDash val="solid"/>
              <a:round/>
              <a:headEnd type="none" w="med" len="med"/>
              <a:tailEnd type="none" w="med" len="med"/>
            </a:ln>
            <a:effectLst/>
          </p:spPr>
          <p:txBody>
            <a:bodyPr/>
            <a:lstStyle/>
            <a:p>
              <a:pPr algn="ctr"/>
              <a:endParaRPr lang="en-GB" dirty="0">
                <a:latin typeface="+mn-lt"/>
              </a:endParaRPr>
            </a:p>
          </p:txBody>
        </p:sp>
        <p:sp>
          <p:nvSpPr>
            <p:cNvPr id="48" name="Freeform 83"/>
            <p:cNvSpPr>
              <a:spLocks noChangeAspect="1"/>
            </p:cNvSpPr>
            <p:nvPr/>
          </p:nvSpPr>
          <p:spPr bwMode="gray">
            <a:xfrm>
              <a:off x="2125494" y="2604336"/>
              <a:ext cx="311053" cy="164364"/>
            </a:xfrm>
            <a:custGeom>
              <a:avLst/>
              <a:gdLst/>
              <a:ahLst/>
              <a:cxnLst>
                <a:cxn ang="0">
                  <a:pos x="252" y="165"/>
                </a:cxn>
                <a:cxn ang="0">
                  <a:pos x="258" y="165"/>
                </a:cxn>
                <a:cxn ang="0">
                  <a:pos x="265" y="154"/>
                </a:cxn>
                <a:cxn ang="0">
                  <a:pos x="282" y="151"/>
                </a:cxn>
                <a:cxn ang="0">
                  <a:pos x="295" y="148"/>
                </a:cxn>
                <a:cxn ang="0">
                  <a:pos x="295" y="141"/>
                </a:cxn>
                <a:cxn ang="0">
                  <a:pos x="305" y="128"/>
                </a:cxn>
                <a:cxn ang="0">
                  <a:pos x="309" y="121"/>
                </a:cxn>
                <a:cxn ang="0">
                  <a:pos x="305" y="104"/>
                </a:cxn>
                <a:cxn ang="0">
                  <a:pos x="302" y="97"/>
                </a:cxn>
                <a:cxn ang="0">
                  <a:pos x="295" y="81"/>
                </a:cxn>
                <a:cxn ang="0">
                  <a:pos x="292" y="77"/>
                </a:cxn>
                <a:cxn ang="0">
                  <a:pos x="289" y="77"/>
                </a:cxn>
                <a:cxn ang="0">
                  <a:pos x="285" y="70"/>
                </a:cxn>
                <a:cxn ang="0">
                  <a:pos x="285" y="60"/>
                </a:cxn>
                <a:cxn ang="0">
                  <a:pos x="282" y="47"/>
                </a:cxn>
                <a:cxn ang="0">
                  <a:pos x="278" y="40"/>
                </a:cxn>
                <a:cxn ang="0">
                  <a:pos x="265" y="30"/>
                </a:cxn>
                <a:cxn ang="0">
                  <a:pos x="255" y="23"/>
                </a:cxn>
                <a:cxn ang="0">
                  <a:pos x="242" y="23"/>
                </a:cxn>
                <a:cxn ang="0">
                  <a:pos x="225" y="30"/>
                </a:cxn>
                <a:cxn ang="0">
                  <a:pos x="215" y="30"/>
                </a:cxn>
                <a:cxn ang="0">
                  <a:pos x="205" y="20"/>
                </a:cxn>
                <a:cxn ang="0">
                  <a:pos x="198" y="13"/>
                </a:cxn>
                <a:cxn ang="0">
                  <a:pos x="181" y="3"/>
                </a:cxn>
                <a:cxn ang="0">
                  <a:pos x="174" y="3"/>
                </a:cxn>
                <a:cxn ang="0">
                  <a:pos x="164" y="0"/>
                </a:cxn>
                <a:cxn ang="0">
                  <a:pos x="154" y="3"/>
                </a:cxn>
                <a:cxn ang="0">
                  <a:pos x="134" y="10"/>
                </a:cxn>
                <a:cxn ang="0">
                  <a:pos x="127" y="27"/>
                </a:cxn>
                <a:cxn ang="0">
                  <a:pos x="134" y="67"/>
                </a:cxn>
                <a:cxn ang="0">
                  <a:pos x="114" y="84"/>
                </a:cxn>
                <a:cxn ang="0">
                  <a:pos x="87" y="74"/>
                </a:cxn>
                <a:cxn ang="0">
                  <a:pos x="87" y="57"/>
                </a:cxn>
                <a:cxn ang="0">
                  <a:pos x="73" y="50"/>
                </a:cxn>
                <a:cxn ang="0">
                  <a:pos x="43" y="40"/>
                </a:cxn>
                <a:cxn ang="0">
                  <a:pos x="23" y="57"/>
                </a:cxn>
                <a:cxn ang="0">
                  <a:pos x="16" y="64"/>
                </a:cxn>
                <a:cxn ang="0">
                  <a:pos x="6" y="97"/>
                </a:cxn>
                <a:cxn ang="0">
                  <a:pos x="3" y="151"/>
                </a:cxn>
                <a:cxn ang="0">
                  <a:pos x="6" y="165"/>
                </a:cxn>
                <a:cxn ang="0">
                  <a:pos x="20" y="154"/>
                </a:cxn>
                <a:cxn ang="0">
                  <a:pos x="26" y="151"/>
                </a:cxn>
                <a:cxn ang="0">
                  <a:pos x="33" y="144"/>
                </a:cxn>
                <a:cxn ang="0">
                  <a:pos x="43" y="138"/>
                </a:cxn>
                <a:cxn ang="0">
                  <a:pos x="53" y="134"/>
                </a:cxn>
                <a:cxn ang="0">
                  <a:pos x="73" y="134"/>
                </a:cxn>
                <a:cxn ang="0">
                  <a:pos x="87" y="134"/>
                </a:cxn>
                <a:cxn ang="0">
                  <a:pos x="97" y="138"/>
                </a:cxn>
                <a:cxn ang="0">
                  <a:pos x="107" y="134"/>
                </a:cxn>
                <a:cxn ang="0">
                  <a:pos x="114" y="138"/>
                </a:cxn>
                <a:cxn ang="0">
                  <a:pos x="121" y="138"/>
                </a:cxn>
                <a:cxn ang="0">
                  <a:pos x="141" y="138"/>
                </a:cxn>
                <a:cxn ang="0">
                  <a:pos x="154" y="138"/>
                </a:cxn>
                <a:cxn ang="0">
                  <a:pos x="164" y="131"/>
                </a:cxn>
                <a:cxn ang="0">
                  <a:pos x="174" y="141"/>
                </a:cxn>
                <a:cxn ang="0">
                  <a:pos x="198" y="148"/>
                </a:cxn>
                <a:cxn ang="0">
                  <a:pos x="215" y="161"/>
                </a:cxn>
                <a:cxn ang="0">
                  <a:pos x="228" y="168"/>
                </a:cxn>
                <a:cxn ang="0">
                  <a:pos x="238" y="171"/>
                </a:cxn>
              </a:cxnLst>
              <a:rect l="0" t="0" r="r" b="b"/>
              <a:pathLst>
                <a:path w="309" h="171">
                  <a:moveTo>
                    <a:pt x="248" y="171"/>
                  </a:moveTo>
                  <a:lnTo>
                    <a:pt x="248" y="171"/>
                  </a:lnTo>
                  <a:lnTo>
                    <a:pt x="248" y="168"/>
                  </a:lnTo>
                  <a:lnTo>
                    <a:pt x="252" y="165"/>
                  </a:lnTo>
                  <a:lnTo>
                    <a:pt x="252" y="165"/>
                  </a:lnTo>
                  <a:lnTo>
                    <a:pt x="255" y="165"/>
                  </a:lnTo>
                  <a:lnTo>
                    <a:pt x="255" y="165"/>
                  </a:lnTo>
                  <a:lnTo>
                    <a:pt x="258" y="165"/>
                  </a:lnTo>
                  <a:lnTo>
                    <a:pt x="258" y="161"/>
                  </a:lnTo>
                  <a:lnTo>
                    <a:pt x="262" y="158"/>
                  </a:lnTo>
                  <a:lnTo>
                    <a:pt x="265" y="154"/>
                  </a:lnTo>
                  <a:lnTo>
                    <a:pt x="265" y="154"/>
                  </a:lnTo>
                  <a:lnTo>
                    <a:pt x="272" y="154"/>
                  </a:lnTo>
                  <a:lnTo>
                    <a:pt x="272" y="154"/>
                  </a:lnTo>
                  <a:lnTo>
                    <a:pt x="278" y="151"/>
                  </a:lnTo>
                  <a:lnTo>
                    <a:pt x="282" y="151"/>
                  </a:lnTo>
                  <a:lnTo>
                    <a:pt x="282" y="151"/>
                  </a:lnTo>
                  <a:lnTo>
                    <a:pt x="289" y="148"/>
                  </a:lnTo>
                  <a:lnTo>
                    <a:pt x="295" y="148"/>
                  </a:lnTo>
                  <a:lnTo>
                    <a:pt x="295" y="148"/>
                  </a:lnTo>
                  <a:lnTo>
                    <a:pt x="295" y="148"/>
                  </a:lnTo>
                  <a:lnTo>
                    <a:pt x="295" y="144"/>
                  </a:lnTo>
                  <a:lnTo>
                    <a:pt x="295" y="141"/>
                  </a:lnTo>
                  <a:lnTo>
                    <a:pt x="295" y="141"/>
                  </a:lnTo>
                  <a:lnTo>
                    <a:pt x="299" y="134"/>
                  </a:lnTo>
                  <a:lnTo>
                    <a:pt x="302" y="131"/>
                  </a:lnTo>
                  <a:lnTo>
                    <a:pt x="302" y="131"/>
                  </a:lnTo>
                  <a:lnTo>
                    <a:pt x="305" y="128"/>
                  </a:lnTo>
                  <a:lnTo>
                    <a:pt x="305" y="128"/>
                  </a:lnTo>
                  <a:lnTo>
                    <a:pt x="305" y="124"/>
                  </a:lnTo>
                  <a:lnTo>
                    <a:pt x="305" y="124"/>
                  </a:lnTo>
                  <a:lnTo>
                    <a:pt x="309" y="121"/>
                  </a:lnTo>
                  <a:lnTo>
                    <a:pt x="309" y="121"/>
                  </a:lnTo>
                  <a:lnTo>
                    <a:pt x="309" y="111"/>
                  </a:lnTo>
                  <a:lnTo>
                    <a:pt x="309" y="111"/>
                  </a:lnTo>
                  <a:lnTo>
                    <a:pt x="305" y="104"/>
                  </a:lnTo>
                  <a:lnTo>
                    <a:pt x="305" y="104"/>
                  </a:lnTo>
                  <a:lnTo>
                    <a:pt x="305" y="101"/>
                  </a:lnTo>
                  <a:lnTo>
                    <a:pt x="302" y="97"/>
                  </a:lnTo>
                  <a:lnTo>
                    <a:pt x="302" y="97"/>
                  </a:lnTo>
                  <a:lnTo>
                    <a:pt x="299" y="91"/>
                  </a:lnTo>
                  <a:lnTo>
                    <a:pt x="299" y="91"/>
                  </a:lnTo>
                  <a:lnTo>
                    <a:pt x="299" y="84"/>
                  </a:lnTo>
                  <a:lnTo>
                    <a:pt x="295" y="81"/>
                  </a:lnTo>
                  <a:lnTo>
                    <a:pt x="295" y="81"/>
                  </a:lnTo>
                  <a:lnTo>
                    <a:pt x="292" y="81"/>
                  </a:lnTo>
                  <a:lnTo>
                    <a:pt x="292" y="77"/>
                  </a:lnTo>
                  <a:lnTo>
                    <a:pt x="292" y="77"/>
                  </a:lnTo>
                  <a:lnTo>
                    <a:pt x="292" y="74"/>
                  </a:lnTo>
                  <a:lnTo>
                    <a:pt x="292" y="74"/>
                  </a:lnTo>
                  <a:lnTo>
                    <a:pt x="289" y="74"/>
                  </a:lnTo>
                  <a:lnTo>
                    <a:pt x="289" y="77"/>
                  </a:lnTo>
                  <a:lnTo>
                    <a:pt x="285" y="77"/>
                  </a:lnTo>
                  <a:lnTo>
                    <a:pt x="285" y="77"/>
                  </a:lnTo>
                  <a:lnTo>
                    <a:pt x="285" y="77"/>
                  </a:lnTo>
                  <a:lnTo>
                    <a:pt x="285" y="70"/>
                  </a:lnTo>
                  <a:lnTo>
                    <a:pt x="289" y="67"/>
                  </a:lnTo>
                  <a:lnTo>
                    <a:pt x="289" y="67"/>
                  </a:lnTo>
                  <a:lnTo>
                    <a:pt x="285" y="60"/>
                  </a:lnTo>
                  <a:lnTo>
                    <a:pt x="285" y="60"/>
                  </a:lnTo>
                  <a:lnTo>
                    <a:pt x="278" y="54"/>
                  </a:lnTo>
                  <a:lnTo>
                    <a:pt x="278" y="54"/>
                  </a:lnTo>
                  <a:lnTo>
                    <a:pt x="282" y="50"/>
                  </a:lnTo>
                  <a:lnTo>
                    <a:pt x="282" y="47"/>
                  </a:lnTo>
                  <a:lnTo>
                    <a:pt x="282" y="47"/>
                  </a:lnTo>
                  <a:lnTo>
                    <a:pt x="282" y="47"/>
                  </a:lnTo>
                  <a:lnTo>
                    <a:pt x="278" y="40"/>
                  </a:lnTo>
                  <a:lnTo>
                    <a:pt x="278" y="40"/>
                  </a:lnTo>
                  <a:lnTo>
                    <a:pt x="272" y="37"/>
                  </a:lnTo>
                  <a:lnTo>
                    <a:pt x="265" y="34"/>
                  </a:lnTo>
                  <a:lnTo>
                    <a:pt x="265" y="34"/>
                  </a:lnTo>
                  <a:lnTo>
                    <a:pt x="265" y="30"/>
                  </a:lnTo>
                  <a:lnTo>
                    <a:pt x="262" y="27"/>
                  </a:lnTo>
                  <a:lnTo>
                    <a:pt x="262" y="27"/>
                  </a:lnTo>
                  <a:lnTo>
                    <a:pt x="258" y="23"/>
                  </a:lnTo>
                  <a:lnTo>
                    <a:pt x="255" y="23"/>
                  </a:lnTo>
                  <a:lnTo>
                    <a:pt x="255" y="23"/>
                  </a:lnTo>
                  <a:lnTo>
                    <a:pt x="248" y="23"/>
                  </a:lnTo>
                  <a:lnTo>
                    <a:pt x="248" y="23"/>
                  </a:lnTo>
                  <a:lnTo>
                    <a:pt x="242" y="23"/>
                  </a:lnTo>
                  <a:lnTo>
                    <a:pt x="235" y="23"/>
                  </a:lnTo>
                  <a:lnTo>
                    <a:pt x="235" y="23"/>
                  </a:lnTo>
                  <a:lnTo>
                    <a:pt x="231" y="27"/>
                  </a:lnTo>
                  <a:lnTo>
                    <a:pt x="225" y="30"/>
                  </a:lnTo>
                  <a:lnTo>
                    <a:pt x="225" y="30"/>
                  </a:lnTo>
                  <a:lnTo>
                    <a:pt x="218" y="30"/>
                  </a:lnTo>
                  <a:lnTo>
                    <a:pt x="218" y="30"/>
                  </a:lnTo>
                  <a:lnTo>
                    <a:pt x="215" y="30"/>
                  </a:lnTo>
                  <a:lnTo>
                    <a:pt x="215" y="30"/>
                  </a:lnTo>
                  <a:lnTo>
                    <a:pt x="211" y="27"/>
                  </a:lnTo>
                  <a:lnTo>
                    <a:pt x="211" y="27"/>
                  </a:lnTo>
                  <a:lnTo>
                    <a:pt x="205" y="20"/>
                  </a:lnTo>
                  <a:lnTo>
                    <a:pt x="205" y="20"/>
                  </a:lnTo>
                  <a:lnTo>
                    <a:pt x="205" y="17"/>
                  </a:lnTo>
                  <a:lnTo>
                    <a:pt x="205" y="17"/>
                  </a:lnTo>
                  <a:lnTo>
                    <a:pt x="198" y="13"/>
                  </a:lnTo>
                  <a:lnTo>
                    <a:pt x="198" y="13"/>
                  </a:lnTo>
                  <a:lnTo>
                    <a:pt x="188" y="10"/>
                  </a:lnTo>
                  <a:lnTo>
                    <a:pt x="188" y="10"/>
                  </a:lnTo>
                  <a:lnTo>
                    <a:pt x="181" y="3"/>
                  </a:lnTo>
                  <a:lnTo>
                    <a:pt x="174" y="0"/>
                  </a:lnTo>
                  <a:lnTo>
                    <a:pt x="174" y="0"/>
                  </a:lnTo>
                  <a:lnTo>
                    <a:pt x="174" y="3"/>
                  </a:lnTo>
                  <a:lnTo>
                    <a:pt x="174" y="3"/>
                  </a:lnTo>
                  <a:lnTo>
                    <a:pt x="171" y="0"/>
                  </a:lnTo>
                  <a:lnTo>
                    <a:pt x="168" y="0"/>
                  </a:lnTo>
                  <a:lnTo>
                    <a:pt x="168" y="0"/>
                  </a:lnTo>
                  <a:lnTo>
                    <a:pt x="164" y="0"/>
                  </a:lnTo>
                  <a:lnTo>
                    <a:pt x="164" y="0"/>
                  </a:lnTo>
                  <a:lnTo>
                    <a:pt x="161" y="0"/>
                  </a:lnTo>
                  <a:lnTo>
                    <a:pt x="161" y="0"/>
                  </a:lnTo>
                  <a:lnTo>
                    <a:pt x="154" y="3"/>
                  </a:lnTo>
                  <a:lnTo>
                    <a:pt x="154" y="3"/>
                  </a:lnTo>
                  <a:lnTo>
                    <a:pt x="144" y="7"/>
                  </a:lnTo>
                  <a:lnTo>
                    <a:pt x="144" y="7"/>
                  </a:lnTo>
                  <a:lnTo>
                    <a:pt x="134" y="10"/>
                  </a:lnTo>
                  <a:lnTo>
                    <a:pt x="127" y="10"/>
                  </a:lnTo>
                  <a:lnTo>
                    <a:pt x="127" y="10"/>
                  </a:lnTo>
                  <a:lnTo>
                    <a:pt x="127" y="27"/>
                  </a:lnTo>
                  <a:lnTo>
                    <a:pt x="127" y="27"/>
                  </a:lnTo>
                  <a:lnTo>
                    <a:pt x="131" y="40"/>
                  </a:lnTo>
                  <a:lnTo>
                    <a:pt x="131" y="40"/>
                  </a:lnTo>
                  <a:lnTo>
                    <a:pt x="134" y="57"/>
                  </a:lnTo>
                  <a:lnTo>
                    <a:pt x="134" y="67"/>
                  </a:lnTo>
                  <a:lnTo>
                    <a:pt x="131" y="74"/>
                  </a:lnTo>
                  <a:lnTo>
                    <a:pt x="131" y="74"/>
                  </a:lnTo>
                  <a:lnTo>
                    <a:pt x="124" y="81"/>
                  </a:lnTo>
                  <a:lnTo>
                    <a:pt x="114" y="84"/>
                  </a:lnTo>
                  <a:lnTo>
                    <a:pt x="100" y="84"/>
                  </a:lnTo>
                  <a:lnTo>
                    <a:pt x="90" y="81"/>
                  </a:lnTo>
                  <a:lnTo>
                    <a:pt x="90" y="81"/>
                  </a:lnTo>
                  <a:lnTo>
                    <a:pt x="87" y="74"/>
                  </a:lnTo>
                  <a:lnTo>
                    <a:pt x="87" y="70"/>
                  </a:lnTo>
                  <a:lnTo>
                    <a:pt x="87" y="64"/>
                  </a:lnTo>
                  <a:lnTo>
                    <a:pt x="87" y="57"/>
                  </a:lnTo>
                  <a:lnTo>
                    <a:pt x="87" y="57"/>
                  </a:lnTo>
                  <a:lnTo>
                    <a:pt x="84" y="57"/>
                  </a:lnTo>
                  <a:lnTo>
                    <a:pt x="80" y="57"/>
                  </a:lnTo>
                  <a:lnTo>
                    <a:pt x="80" y="57"/>
                  </a:lnTo>
                  <a:lnTo>
                    <a:pt x="73" y="50"/>
                  </a:lnTo>
                  <a:lnTo>
                    <a:pt x="67" y="47"/>
                  </a:lnTo>
                  <a:lnTo>
                    <a:pt x="60" y="30"/>
                  </a:lnTo>
                  <a:lnTo>
                    <a:pt x="60" y="30"/>
                  </a:lnTo>
                  <a:lnTo>
                    <a:pt x="43" y="40"/>
                  </a:lnTo>
                  <a:lnTo>
                    <a:pt x="30" y="47"/>
                  </a:lnTo>
                  <a:lnTo>
                    <a:pt x="26" y="47"/>
                  </a:lnTo>
                  <a:lnTo>
                    <a:pt x="26" y="47"/>
                  </a:lnTo>
                  <a:lnTo>
                    <a:pt x="23" y="57"/>
                  </a:lnTo>
                  <a:lnTo>
                    <a:pt x="23" y="57"/>
                  </a:lnTo>
                  <a:lnTo>
                    <a:pt x="20" y="60"/>
                  </a:lnTo>
                  <a:lnTo>
                    <a:pt x="16" y="64"/>
                  </a:lnTo>
                  <a:lnTo>
                    <a:pt x="16" y="64"/>
                  </a:lnTo>
                  <a:lnTo>
                    <a:pt x="16" y="77"/>
                  </a:lnTo>
                  <a:lnTo>
                    <a:pt x="13" y="91"/>
                  </a:lnTo>
                  <a:lnTo>
                    <a:pt x="13" y="91"/>
                  </a:lnTo>
                  <a:lnTo>
                    <a:pt x="6" y="97"/>
                  </a:lnTo>
                  <a:lnTo>
                    <a:pt x="3" y="104"/>
                  </a:lnTo>
                  <a:lnTo>
                    <a:pt x="3" y="104"/>
                  </a:lnTo>
                  <a:lnTo>
                    <a:pt x="0" y="128"/>
                  </a:lnTo>
                  <a:lnTo>
                    <a:pt x="3" y="151"/>
                  </a:lnTo>
                  <a:lnTo>
                    <a:pt x="3" y="151"/>
                  </a:lnTo>
                  <a:lnTo>
                    <a:pt x="6" y="161"/>
                  </a:lnTo>
                  <a:lnTo>
                    <a:pt x="6" y="165"/>
                  </a:lnTo>
                  <a:lnTo>
                    <a:pt x="6" y="165"/>
                  </a:lnTo>
                  <a:lnTo>
                    <a:pt x="13" y="161"/>
                  </a:lnTo>
                  <a:lnTo>
                    <a:pt x="13" y="161"/>
                  </a:lnTo>
                  <a:lnTo>
                    <a:pt x="16" y="161"/>
                  </a:lnTo>
                  <a:lnTo>
                    <a:pt x="20" y="154"/>
                  </a:lnTo>
                  <a:lnTo>
                    <a:pt x="20" y="154"/>
                  </a:lnTo>
                  <a:lnTo>
                    <a:pt x="23" y="151"/>
                  </a:lnTo>
                  <a:lnTo>
                    <a:pt x="26" y="151"/>
                  </a:lnTo>
                  <a:lnTo>
                    <a:pt x="26" y="151"/>
                  </a:lnTo>
                  <a:lnTo>
                    <a:pt x="26" y="151"/>
                  </a:lnTo>
                  <a:lnTo>
                    <a:pt x="30" y="148"/>
                  </a:lnTo>
                  <a:lnTo>
                    <a:pt x="33" y="144"/>
                  </a:lnTo>
                  <a:lnTo>
                    <a:pt x="33" y="144"/>
                  </a:lnTo>
                  <a:lnTo>
                    <a:pt x="37" y="141"/>
                  </a:lnTo>
                  <a:lnTo>
                    <a:pt x="40" y="138"/>
                  </a:lnTo>
                  <a:lnTo>
                    <a:pt x="40" y="138"/>
                  </a:lnTo>
                  <a:lnTo>
                    <a:pt x="43" y="138"/>
                  </a:lnTo>
                  <a:lnTo>
                    <a:pt x="47" y="138"/>
                  </a:lnTo>
                  <a:lnTo>
                    <a:pt x="47" y="138"/>
                  </a:lnTo>
                  <a:lnTo>
                    <a:pt x="53" y="134"/>
                  </a:lnTo>
                  <a:lnTo>
                    <a:pt x="53" y="134"/>
                  </a:lnTo>
                  <a:lnTo>
                    <a:pt x="60" y="134"/>
                  </a:lnTo>
                  <a:lnTo>
                    <a:pt x="60" y="134"/>
                  </a:lnTo>
                  <a:lnTo>
                    <a:pt x="73" y="134"/>
                  </a:lnTo>
                  <a:lnTo>
                    <a:pt x="73" y="134"/>
                  </a:lnTo>
                  <a:lnTo>
                    <a:pt x="80" y="138"/>
                  </a:lnTo>
                  <a:lnTo>
                    <a:pt x="80" y="138"/>
                  </a:lnTo>
                  <a:lnTo>
                    <a:pt x="84" y="134"/>
                  </a:lnTo>
                  <a:lnTo>
                    <a:pt x="87" y="134"/>
                  </a:lnTo>
                  <a:lnTo>
                    <a:pt x="90" y="134"/>
                  </a:lnTo>
                  <a:lnTo>
                    <a:pt x="90" y="134"/>
                  </a:lnTo>
                  <a:lnTo>
                    <a:pt x="94" y="138"/>
                  </a:lnTo>
                  <a:lnTo>
                    <a:pt x="97" y="138"/>
                  </a:lnTo>
                  <a:lnTo>
                    <a:pt x="97" y="138"/>
                  </a:lnTo>
                  <a:lnTo>
                    <a:pt x="104" y="134"/>
                  </a:lnTo>
                  <a:lnTo>
                    <a:pt x="104" y="134"/>
                  </a:lnTo>
                  <a:lnTo>
                    <a:pt x="107" y="134"/>
                  </a:lnTo>
                  <a:lnTo>
                    <a:pt x="107" y="134"/>
                  </a:lnTo>
                  <a:lnTo>
                    <a:pt x="107" y="134"/>
                  </a:lnTo>
                  <a:lnTo>
                    <a:pt x="114" y="138"/>
                  </a:lnTo>
                  <a:lnTo>
                    <a:pt x="114" y="138"/>
                  </a:lnTo>
                  <a:lnTo>
                    <a:pt x="114" y="138"/>
                  </a:lnTo>
                  <a:lnTo>
                    <a:pt x="114" y="138"/>
                  </a:lnTo>
                  <a:lnTo>
                    <a:pt x="114" y="138"/>
                  </a:lnTo>
                  <a:lnTo>
                    <a:pt x="121" y="138"/>
                  </a:lnTo>
                  <a:lnTo>
                    <a:pt x="131" y="138"/>
                  </a:lnTo>
                  <a:lnTo>
                    <a:pt x="131" y="138"/>
                  </a:lnTo>
                  <a:lnTo>
                    <a:pt x="134" y="138"/>
                  </a:lnTo>
                  <a:lnTo>
                    <a:pt x="141" y="138"/>
                  </a:lnTo>
                  <a:lnTo>
                    <a:pt x="141" y="138"/>
                  </a:lnTo>
                  <a:lnTo>
                    <a:pt x="147" y="138"/>
                  </a:lnTo>
                  <a:lnTo>
                    <a:pt x="147" y="138"/>
                  </a:lnTo>
                  <a:lnTo>
                    <a:pt x="154" y="138"/>
                  </a:lnTo>
                  <a:lnTo>
                    <a:pt x="157" y="131"/>
                  </a:lnTo>
                  <a:lnTo>
                    <a:pt x="161" y="128"/>
                  </a:lnTo>
                  <a:lnTo>
                    <a:pt x="164" y="131"/>
                  </a:lnTo>
                  <a:lnTo>
                    <a:pt x="164" y="131"/>
                  </a:lnTo>
                  <a:lnTo>
                    <a:pt x="168" y="134"/>
                  </a:lnTo>
                  <a:lnTo>
                    <a:pt x="171" y="138"/>
                  </a:lnTo>
                  <a:lnTo>
                    <a:pt x="171" y="138"/>
                  </a:lnTo>
                  <a:lnTo>
                    <a:pt x="174" y="141"/>
                  </a:lnTo>
                  <a:lnTo>
                    <a:pt x="178" y="144"/>
                  </a:lnTo>
                  <a:lnTo>
                    <a:pt x="178" y="144"/>
                  </a:lnTo>
                  <a:lnTo>
                    <a:pt x="188" y="148"/>
                  </a:lnTo>
                  <a:lnTo>
                    <a:pt x="198" y="148"/>
                  </a:lnTo>
                  <a:lnTo>
                    <a:pt x="198" y="148"/>
                  </a:lnTo>
                  <a:lnTo>
                    <a:pt x="211" y="158"/>
                  </a:lnTo>
                  <a:lnTo>
                    <a:pt x="211" y="158"/>
                  </a:lnTo>
                  <a:lnTo>
                    <a:pt x="215" y="161"/>
                  </a:lnTo>
                  <a:lnTo>
                    <a:pt x="218" y="161"/>
                  </a:lnTo>
                  <a:lnTo>
                    <a:pt x="218" y="161"/>
                  </a:lnTo>
                  <a:lnTo>
                    <a:pt x="225" y="165"/>
                  </a:lnTo>
                  <a:lnTo>
                    <a:pt x="228" y="168"/>
                  </a:lnTo>
                  <a:lnTo>
                    <a:pt x="228" y="168"/>
                  </a:lnTo>
                  <a:lnTo>
                    <a:pt x="231" y="171"/>
                  </a:lnTo>
                  <a:lnTo>
                    <a:pt x="238" y="171"/>
                  </a:lnTo>
                  <a:lnTo>
                    <a:pt x="238" y="171"/>
                  </a:lnTo>
                  <a:lnTo>
                    <a:pt x="248" y="171"/>
                  </a:lnTo>
                  <a:lnTo>
                    <a:pt x="248" y="171"/>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49" name="Freeform 84"/>
            <p:cNvSpPr>
              <a:spLocks noChangeAspect="1" noEditPoints="1"/>
            </p:cNvSpPr>
            <p:nvPr/>
          </p:nvSpPr>
          <p:spPr bwMode="gray">
            <a:xfrm>
              <a:off x="1403883" y="3384656"/>
              <a:ext cx="611474" cy="735270"/>
            </a:xfrm>
            <a:custGeom>
              <a:avLst/>
              <a:gdLst/>
              <a:ahLst/>
              <a:cxnLst>
                <a:cxn ang="0">
                  <a:pos x="91" y="414"/>
                </a:cxn>
                <a:cxn ang="0">
                  <a:pos x="44" y="467"/>
                </a:cxn>
                <a:cxn ang="0">
                  <a:pos x="44" y="508"/>
                </a:cxn>
                <a:cxn ang="0">
                  <a:pos x="34" y="561"/>
                </a:cxn>
                <a:cxn ang="0">
                  <a:pos x="78" y="555"/>
                </a:cxn>
                <a:cxn ang="0">
                  <a:pos x="111" y="504"/>
                </a:cxn>
                <a:cxn ang="0">
                  <a:pos x="605" y="535"/>
                </a:cxn>
                <a:cxn ang="0">
                  <a:pos x="562" y="474"/>
                </a:cxn>
                <a:cxn ang="0">
                  <a:pos x="498" y="434"/>
                </a:cxn>
                <a:cxn ang="0">
                  <a:pos x="478" y="387"/>
                </a:cxn>
                <a:cxn ang="0">
                  <a:pos x="390" y="343"/>
                </a:cxn>
                <a:cxn ang="0">
                  <a:pos x="353" y="262"/>
                </a:cxn>
                <a:cxn ang="0">
                  <a:pos x="293" y="168"/>
                </a:cxn>
                <a:cxn ang="0">
                  <a:pos x="299" y="121"/>
                </a:cxn>
                <a:cxn ang="0">
                  <a:pos x="367" y="98"/>
                </a:cxn>
                <a:cxn ang="0">
                  <a:pos x="377" y="104"/>
                </a:cxn>
                <a:cxn ang="0">
                  <a:pos x="370" y="81"/>
                </a:cxn>
                <a:cxn ang="0">
                  <a:pos x="363" y="64"/>
                </a:cxn>
                <a:cxn ang="0">
                  <a:pos x="353" y="47"/>
                </a:cxn>
                <a:cxn ang="0">
                  <a:pos x="313" y="24"/>
                </a:cxn>
                <a:cxn ang="0">
                  <a:pos x="313" y="0"/>
                </a:cxn>
                <a:cxn ang="0">
                  <a:pos x="266" y="7"/>
                </a:cxn>
                <a:cxn ang="0">
                  <a:pos x="232" y="4"/>
                </a:cxn>
                <a:cxn ang="0">
                  <a:pos x="212" y="24"/>
                </a:cxn>
                <a:cxn ang="0">
                  <a:pos x="202" y="34"/>
                </a:cxn>
                <a:cxn ang="0">
                  <a:pos x="189" y="30"/>
                </a:cxn>
                <a:cxn ang="0">
                  <a:pos x="168" y="17"/>
                </a:cxn>
                <a:cxn ang="0">
                  <a:pos x="148" y="44"/>
                </a:cxn>
                <a:cxn ang="0">
                  <a:pos x="131" y="51"/>
                </a:cxn>
                <a:cxn ang="0">
                  <a:pos x="108" y="41"/>
                </a:cxn>
                <a:cxn ang="0">
                  <a:pos x="101" y="24"/>
                </a:cxn>
                <a:cxn ang="0">
                  <a:pos x="81" y="30"/>
                </a:cxn>
                <a:cxn ang="0">
                  <a:pos x="57" y="41"/>
                </a:cxn>
                <a:cxn ang="0">
                  <a:pos x="27" y="44"/>
                </a:cxn>
                <a:cxn ang="0">
                  <a:pos x="31" y="71"/>
                </a:cxn>
                <a:cxn ang="0">
                  <a:pos x="0" y="94"/>
                </a:cxn>
                <a:cxn ang="0">
                  <a:pos x="24" y="121"/>
                </a:cxn>
                <a:cxn ang="0">
                  <a:pos x="31" y="168"/>
                </a:cxn>
                <a:cxn ang="0">
                  <a:pos x="41" y="198"/>
                </a:cxn>
                <a:cxn ang="0">
                  <a:pos x="84" y="188"/>
                </a:cxn>
                <a:cxn ang="0">
                  <a:pos x="128" y="178"/>
                </a:cxn>
                <a:cxn ang="0">
                  <a:pos x="182" y="242"/>
                </a:cxn>
                <a:cxn ang="0">
                  <a:pos x="215" y="326"/>
                </a:cxn>
                <a:cxn ang="0">
                  <a:pos x="293" y="410"/>
                </a:cxn>
                <a:cxn ang="0">
                  <a:pos x="357" y="461"/>
                </a:cxn>
                <a:cxn ang="0">
                  <a:pos x="404" y="508"/>
                </a:cxn>
                <a:cxn ang="0">
                  <a:pos x="457" y="565"/>
                </a:cxn>
                <a:cxn ang="0">
                  <a:pos x="451" y="625"/>
                </a:cxn>
                <a:cxn ang="0">
                  <a:pos x="457" y="682"/>
                </a:cxn>
                <a:cxn ang="0">
                  <a:pos x="518" y="605"/>
                </a:cxn>
                <a:cxn ang="0">
                  <a:pos x="518" y="565"/>
                </a:cxn>
                <a:cxn ang="0">
                  <a:pos x="528" y="494"/>
                </a:cxn>
                <a:cxn ang="0">
                  <a:pos x="578" y="518"/>
                </a:cxn>
                <a:cxn ang="0">
                  <a:pos x="424" y="672"/>
                </a:cxn>
                <a:cxn ang="0">
                  <a:pos x="414" y="740"/>
                </a:cxn>
                <a:cxn ang="0">
                  <a:pos x="343" y="736"/>
                </a:cxn>
                <a:cxn ang="0">
                  <a:pos x="256" y="659"/>
                </a:cxn>
                <a:cxn ang="0">
                  <a:pos x="296" y="649"/>
                </a:cxn>
                <a:cxn ang="0">
                  <a:pos x="350" y="666"/>
                </a:cxn>
                <a:cxn ang="0">
                  <a:pos x="427" y="652"/>
                </a:cxn>
              </a:cxnLst>
              <a:rect l="0" t="0" r="r" b="b"/>
              <a:pathLst>
                <a:path w="609" h="766">
                  <a:moveTo>
                    <a:pt x="24" y="565"/>
                  </a:moveTo>
                  <a:lnTo>
                    <a:pt x="24" y="565"/>
                  </a:lnTo>
                  <a:lnTo>
                    <a:pt x="24" y="565"/>
                  </a:lnTo>
                  <a:lnTo>
                    <a:pt x="24" y="565"/>
                  </a:lnTo>
                  <a:close/>
                  <a:moveTo>
                    <a:pt x="115" y="420"/>
                  </a:moveTo>
                  <a:lnTo>
                    <a:pt x="115" y="420"/>
                  </a:lnTo>
                  <a:lnTo>
                    <a:pt x="111" y="420"/>
                  </a:lnTo>
                  <a:lnTo>
                    <a:pt x="108" y="417"/>
                  </a:lnTo>
                  <a:lnTo>
                    <a:pt x="108" y="414"/>
                  </a:lnTo>
                  <a:lnTo>
                    <a:pt x="108" y="414"/>
                  </a:lnTo>
                  <a:lnTo>
                    <a:pt x="105" y="410"/>
                  </a:lnTo>
                  <a:lnTo>
                    <a:pt x="101" y="410"/>
                  </a:lnTo>
                  <a:lnTo>
                    <a:pt x="91" y="407"/>
                  </a:lnTo>
                  <a:lnTo>
                    <a:pt x="91" y="407"/>
                  </a:lnTo>
                  <a:lnTo>
                    <a:pt x="91" y="414"/>
                  </a:lnTo>
                  <a:lnTo>
                    <a:pt x="91" y="414"/>
                  </a:lnTo>
                  <a:lnTo>
                    <a:pt x="71" y="424"/>
                  </a:lnTo>
                  <a:lnTo>
                    <a:pt x="57" y="430"/>
                  </a:lnTo>
                  <a:lnTo>
                    <a:pt x="47" y="430"/>
                  </a:lnTo>
                  <a:lnTo>
                    <a:pt x="47" y="430"/>
                  </a:lnTo>
                  <a:lnTo>
                    <a:pt x="41" y="427"/>
                  </a:lnTo>
                  <a:lnTo>
                    <a:pt x="37" y="424"/>
                  </a:lnTo>
                  <a:lnTo>
                    <a:pt x="37" y="424"/>
                  </a:lnTo>
                  <a:lnTo>
                    <a:pt x="31" y="451"/>
                  </a:lnTo>
                  <a:lnTo>
                    <a:pt x="31" y="451"/>
                  </a:lnTo>
                  <a:lnTo>
                    <a:pt x="34" y="451"/>
                  </a:lnTo>
                  <a:lnTo>
                    <a:pt x="37" y="447"/>
                  </a:lnTo>
                  <a:lnTo>
                    <a:pt x="37" y="447"/>
                  </a:lnTo>
                  <a:lnTo>
                    <a:pt x="41" y="457"/>
                  </a:lnTo>
                  <a:lnTo>
                    <a:pt x="44" y="467"/>
                  </a:lnTo>
                  <a:lnTo>
                    <a:pt x="44" y="467"/>
                  </a:lnTo>
                  <a:lnTo>
                    <a:pt x="44" y="481"/>
                  </a:lnTo>
                  <a:lnTo>
                    <a:pt x="41" y="487"/>
                  </a:lnTo>
                  <a:lnTo>
                    <a:pt x="41" y="487"/>
                  </a:lnTo>
                  <a:lnTo>
                    <a:pt x="37" y="487"/>
                  </a:lnTo>
                  <a:lnTo>
                    <a:pt x="37" y="487"/>
                  </a:lnTo>
                  <a:lnTo>
                    <a:pt x="37" y="487"/>
                  </a:lnTo>
                  <a:lnTo>
                    <a:pt x="37" y="487"/>
                  </a:lnTo>
                  <a:lnTo>
                    <a:pt x="37" y="498"/>
                  </a:lnTo>
                  <a:lnTo>
                    <a:pt x="37" y="501"/>
                  </a:lnTo>
                  <a:lnTo>
                    <a:pt x="37" y="501"/>
                  </a:lnTo>
                  <a:lnTo>
                    <a:pt x="41" y="501"/>
                  </a:lnTo>
                  <a:lnTo>
                    <a:pt x="41" y="501"/>
                  </a:lnTo>
                  <a:lnTo>
                    <a:pt x="44" y="508"/>
                  </a:lnTo>
                  <a:lnTo>
                    <a:pt x="44" y="508"/>
                  </a:lnTo>
                  <a:lnTo>
                    <a:pt x="41" y="508"/>
                  </a:lnTo>
                  <a:lnTo>
                    <a:pt x="41" y="504"/>
                  </a:lnTo>
                  <a:lnTo>
                    <a:pt x="37" y="504"/>
                  </a:lnTo>
                  <a:lnTo>
                    <a:pt x="37" y="504"/>
                  </a:lnTo>
                  <a:lnTo>
                    <a:pt x="34" y="518"/>
                  </a:lnTo>
                  <a:lnTo>
                    <a:pt x="34" y="518"/>
                  </a:lnTo>
                  <a:lnTo>
                    <a:pt x="27" y="555"/>
                  </a:lnTo>
                  <a:lnTo>
                    <a:pt x="27" y="555"/>
                  </a:lnTo>
                  <a:lnTo>
                    <a:pt x="21" y="555"/>
                  </a:lnTo>
                  <a:lnTo>
                    <a:pt x="21" y="555"/>
                  </a:lnTo>
                  <a:lnTo>
                    <a:pt x="24" y="561"/>
                  </a:lnTo>
                  <a:lnTo>
                    <a:pt x="24" y="565"/>
                  </a:lnTo>
                  <a:lnTo>
                    <a:pt x="24" y="565"/>
                  </a:lnTo>
                  <a:lnTo>
                    <a:pt x="34" y="561"/>
                  </a:lnTo>
                  <a:lnTo>
                    <a:pt x="34" y="561"/>
                  </a:lnTo>
                  <a:lnTo>
                    <a:pt x="34" y="565"/>
                  </a:lnTo>
                  <a:lnTo>
                    <a:pt x="37" y="568"/>
                  </a:lnTo>
                  <a:lnTo>
                    <a:pt x="37" y="568"/>
                  </a:lnTo>
                  <a:lnTo>
                    <a:pt x="34" y="568"/>
                  </a:lnTo>
                  <a:lnTo>
                    <a:pt x="34" y="571"/>
                  </a:lnTo>
                  <a:lnTo>
                    <a:pt x="37" y="575"/>
                  </a:lnTo>
                  <a:lnTo>
                    <a:pt x="54" y="578"/>
                  </a:lnTo>
                  <a:lnTo>
                    <a:pt x="54" y="578"/>
                  </a:lnTo>
                  <a:lnTo>
                    <a:pt x="64" y="568"/>
                  </a:lnTo>
                  <a:lnTo>
                    <a:pt x="64" y="568"/>
                  </a:lnTo>
                  <a:lnTo>
                    <a:pt x="61" y="561"/>
                  </a:lnTo>
                  <a:lnTo>
                    <a:pt x="61" y="558"/>
                  </a:lnTo>
                  <a:lnTo>
                    <a:pt x="61" y="558"/>
                  </a:lnTo>
                  <a:lnTo>
                    <a:pt x="68" y="558"/>
                  </a:lnTo>
                  <a:lnTo>
                    <a:pt x="78" y="555"/>
                  </a:lnTo>
                  <a:lnTo>
                    <a:pt x="78" y="555"/>
                  </a:lnTo>
                  <a:lnTo>
                    <a:pt x="81" y="561"/>
                  </a:lnTo>
                  <a:lnTo>
                    <a:pt x="81" y="565"/>
                  </a:lnTo>
                  <a:lnTo>
                    <a:pt x="91" y="565"/>
                  </a:lnTo>
                  <a:lnTo>
                    <a:pt x="91" y="565"/>
                  </a:lnTo>
                  <a:lnTo>
                    <a:pt x="94" y="561"/>
                  </a:lnTo>
                  <a:lnTo>
                    <a:pt x="94" y="561"/>
                  </a:lnTo>
                  <a:lnTo>
                    <a:pt x="94" y="555"/>
                  </a:lnTo>
                  <a:lnTo>
                    <a:pt x="94" y="555"/>
                  </a:lnTo>
                  <a:lnTo>
                    <a:pt x="101" y="548"/>
                  </a:lnTo>
                  <a:lnTo>
                    <a:pt x="101" y="548"/>
                  </a:lnTo>
                  <a:lnTo>
                    <a:pt x="101" y="535"/>
                  </a:lnTo>
                  <a:lnTo>
                    <a:pt x="105" y="518"/>
                  </a:lnTo>
                  <a:lnTo>
                    <a:pt x="105" y="518"/>
                  </a:lnTo>
                  <a:lnTo>
                    <a:pt x="111" y="504"/>
                  </a:lnTo>
                  <a:lnTo>
                    <a:pt x="111" y="504"/>
                  </a:lnTo>
                  <a:lnTo>
                    <a:pt x="111" y="498"/>
                  </a:lnTo>
                  <a:lnTo>
                    <a:pt x="108" y="487"/>
                  </a:lnTo>
                  <a:lnTo>
                    <a:pt x="108" y="487"/>
                  </a:lnTo>
                  <a:lnTo>
                    <a:pt x="115" y="474"/>
                  </a:lnTo>
                  <a:lnTo>
                    <a:pt x="121" y="464"/>
                  </a:lnTo>
                  <a:lnTo>
                    <a:pt x="121" y="464"/>
                  </a:lnTo>
                  <a:lnTo>
                    <a:pt x="121" y="454"/>
                  </a:lnTo>
                  <a:lnTo>
                    <a:pt x="118" y="447"/>
                  </a:lnTo>
                  <a:lnTo>
                    <a:pt x="115" y="434"/>
                  </a:lnTo>
                  <a:lnTo>
                    <a:pt x="115" y="434"/>
                  </a:lnTo>
                  <a:lnTo>
                    <a:pt x="115" y="427"/>
                  </a:lnTo>
                  <a:lnTo>
                    <a:pt x="115" y="420"/>
                  </a:lnTo>
                  <a:lnTo>
                    <a:pt x="115" y="420"/>
                  </a:lnTo>
                  <a:close/>
                  <a:moveTo>
                    <a:pt x="605" y="535"/>
                  </a:moveTo>
                  <a:lnTo>
                    <a:pt x="605" y="535"/>
                  </a:lnTo>
                  <a:lnTo>
                    <a:pt x="609" y="521"/>
                  </a:lnTo>
                  <a:lnTo>
                    <a:pt x="605" y="514"/>
                  </a:lnTo>
                  <a:lnTo>
                    <a:pt x="602" y="508"/>
                  </a:lnTo>
                  <a:lnTo>
                    <a:pt x="599" y="501"/>
                  </a:lnTo>
                  <a:lnTo>
                    <a:pt x="599" y="501"/>
                  </a:lnTo>
                  <a:lnTo>
                    <a:pt x="592" y="501"/>
                  </a:lnTo>
                  <a:lnTo>
                    <a:pt x="592" y="501"/>
                  </a:lnTo>
                  <a:lnTo>
                    <a:pt x="588" y="494"/>
                  </a:lnTo>
                  <a:lnTo>
                    <a:pt x="585" y="487"/>
                  </a:lnTo>
                  <a:lnTo>
                    <a:pt x="582" y="484"/>
                  </a:lnTo>
                  <a:lnTo>
                    <a:pt x="572" y="477"/>
                  </a:lnTo>
                  <a:lnTo>
                    <a:pt x="572" y="477"/>
                  </a:lnTo>
                  <a:lnTo>
                    <a:pt x="562" y="474"/>
                  </a:lnTo>
                  <a:lnTo>
                    <a:pt x="562" y="474"/>
                  </a:lnTo>
                  <a:lnTo>
                    <a:pt x="555" y="474"/>
                  </a:lnTo>
                  <a:lnTo>
                    <a:pt x="555" y="474"/>
                  </a:lnTo>
                  <a:lnTo>
                    <a:pt x="552" y="467"/>
                  </a:lnTo>
                  <a:lnTo>
                    <a:pt x="545" y="464"/>
                  </a:lnTo>
                  <a:lnTo>
                    <a:pt x="545" y="461"/>
                  </a:lnTo>
                  <a:lnTo>
                    <a:pt x="545" y="461"/>
                  </a:lnTo>
                  <a:lnTo>
                    <a:pt x="535" y="454"/>
                  </a:lnTo>
                  <a:lnTo>
                    <a:pt x="525" y="451"/>
                  </a:lnTo>
                  <a:lnTo>
                    <a:pt x="525" y="451"/>
                  </a:lnTo>
                  <a:lnTo>
                    <a:pt x="504" y="440"/>
                  </a:lnTo>
                  <a:lnTo>
                    <a:pt x="504" y="440"/>
                  </a:lnTo>
                  <a:lnTo>
                    <a:pt x="501" y="434"/>
                  </a:lnTo>
                  <a:lnTo>
                    <a:pt x="501" y="434"/>
                  </a:lnTo>
                  <a:lnTo>
                    <a:pt x="498" y="434"/>
                  </a:lnTo>
                  <a:lnTo>
                    <a:pt x="498" y="434"/>
                  </a:lnTo>
                  <a:lnTo>
                    <a:pt x="491" y="427"/>
                  </a:lnTo>
                  <a:lnTo>
                    <a:pt x="491" y="427"/>
                  </a:lnTo>
                  <a:lnTo>
                    <a:pt x="474" y="424"/>
                  </a:lnTo>
                  <a:lnTo>
                    <a:pt x="474" y="424"/>
                  </a:lnTo>
                  <a:lnTo>
                    <a:pt x="481" y="410"/>
                  </a:lnTo>
                  <a:lnTo>
                    <a:pt x="481" y="410"/>
                  </a:lnTo>
                  <a:lnTo>
                    <a:pt x="488" y="403"/>
                  </a:lnTo>
                  <a:lnTo>
                    <a:pt x="491" y="400"/>
                  </a:lnTo>
                  <a:lnTo>
                    <a:pt x="491" y="393"/>
                  </a:lnTo>
                  <a:lnTo>
                    <a:pt x="491" y="393"/>
                  </a:lnTo>
                  <a:lnTo>
                    <a:pt x="488" y="390"/>
                  </a:lnTo>
                  <a:lnTo>
                    <a:pt x="488" y="390"/>
                  </a:lnTo>
                  <a:lnTo>
                    <a:pt x="481" y="387"/>
                  </a:lnTo>
                  <a:lnTo>
                    <a:pt x="478" y="387"/>
                  </a:lnTo>
                  <a:lnTo>
                    <a:pt x="478" y="387"/>
                  </a:lnTo>
                  <a:lnTo>
                    <a:pt x="467" y="390"/>
                  </a:lnTo>
                  <a:lnTo>
                    <a:pt x="461" y="393"/>
                  </a:lnTo>
                  <a:lnTo>
                    <a:pt x="454" y="393"/>
                  </a:lnTo>
                  <a:lnTo>
                    <a:pt x="451" y="390"/>
                  </a:lnTo>
                  <a:lnTo>
                    <a:pt x="451" y="390"/>
                  </a:lnTo>
                  <a:lnTo>
                    <a:pt x="444" y="390"/>
                  </a:lnTo>
                  <a:lnTo>
                    <a:pt x="437" y="390"/>
                  </a:lnTo>
                  <a:lnTo>
                    <a:pt x="437" y="390"/>
                  </a:lnTo>
                  <a:lnTo>
                    <a:pt x="407" y="370"/>
                  </a:lnTo>
                  <a:lnTo>
                    <a:pt x="407" y="366"/>
                  </a:lnTo>
                  <a:lnTo>
                    <a:pt x="407" y="366"/>
                  </a:lnTo>
                  <a:lnTo>
                    <a:pt x="404" y="363"/>
                  </a:lnTo>
                  <a:lnTo>
                    <a:pt x="404" y="363"/>
                  </a:lnTo>
                  <a:lnTo>
                    <a:pt x="397" y="353"/>
                  </a:lnTo>
                  <a:lnTo>
                    <a:pt x="390" y="343"/>
                  </a:lnTo>
                  <a:lnTo>
                    <a:pt x="390" y="343"/>
                  </a:lnTo>
                  <a:lnTo>
                    <a:pt x="383" y="343"/>
                  </a:lnTo>
                  <a:lnTo>
                    <a:pt x="377" y="340"/>
                  </a:lnTo>
                  <a:lnTo>
                    <a:pt x="377" y="340"/>
                  </a:lnTo>
                  <a:lnTo>
                    <a:pt x="373" y="330"/>
                  </a:lnTo>
                  <a:lnTo>
                    <a:pt x="373" y="323"/>
                  </a:lnTo>
                  <a:lnTo>
                    <a:pt x="373" y="323"/>
                  </a:lnTo>
                  <a:lnTo>
                    <a:pt x="363" y="313"/>
                  </a:lnTo>
                  <a:lnTo>
                    <a:pt x="363" y="313"/>
                  </a:lnTo>
                  <a:lnTo>
                    <a:pt x="363" y="309"/>
                  </a:lnTo>
                  <a:lnTo>
                    <a:pt x="367" y="306"/>
                  </a:lnTo>
                  <a:lnTo>
                    <a:pt x="367" y="306"/>
                  </a:lnTo>
                  <a:lnTo>
                    <a:pt x="357" y="266"/>
                  </a:lnTo>
                  <a:lnTo>
                    <a:pt x="357" y="266"/>
                  </a:lnTo>
                  <a:lnTo>
                    <a:pt x="353" y="262"/>
                  </a:lnTo>
                  <a:lnTo>
                    <a:pt x="353" y="262"/>
                  </a:lnTo>
                  <a:lnTo>
                    <a:pt x="350" y="259"/>
                  </a:lnTo>
                  <a:lnTo>
                    <a:pt x="350" y="252"/>
                  </a:lnTo>
                  <a:lnTo>
                    <a:pt x="350" y="252"/>
                  </a:lnTo>
                  <a:lnTo>
                    <a:pt x="336" y="249"/>
                  </a:lnTo>
                  <a:lnTo>
                    <a:pt x="336" y="249"/>
                  </a:lnTo>
                  <a:lnTo>
                    <a:pt x="333" y="242"/>
                  </a:lnTo>
                  <a:lnTo>
                    <a:pt x="333" y="242"/>
                  </a:lnTo>
                  <a:lnTo>
                    <a:pt x="326" y="239"/>
                  </a:lnTo>
                  <a:lnTo>
                    <a:pt x="320" y="235"/>
                  </a:lnTo>
                  <a:lnTo>
                    <a:pt x="320" y="235"/>
                  </a:lnTo>
                  <a:lnTo>
                    <a:pt x="310" y="222"/>
                  </a:lnTo>
                  <a:lnTo>
                    <a:pt x="299" y="209"/>
                  </a:lnTo>
                  <a:lnTo>
                    <a:pt x="296" y="188"/>
                  </a:lnTo>
                  <a:lnTo>
                    <a:pt x="293" y="168"/>
                  </a:lnTo>
                  <a:lnTo>
                    <a:pt x="293" y="168"/>
                  </a:lnTo>
                  <a:lnTo>
                    <a:pt x="293" y="165"/>
                  </a:lnTo>
                  <a:lnTo>
                    <a:pt x="293" y="161"/>
                  </a:lnTo>
                  <a:lnTo>
                    <a:pt x="293" y="161"/>
                  </a:lnTo>
                  <a:lnTo>
                    <a:pt x="303" y="161"/>
                  </a:lnTo>
                  <a:lnTo>
                    <a:pt x="303" y="151"/>
                  </a:lnTo>
                  <a:lnTo>
                    <a:pt x="306" y="151"/>
                  </a:lnTo>
                  <a:lnTo>
                    <a:pt x="306" y="151"/>
                  </a:lnTo>
                  <a:lnTo>
                    <a:pt x="306" y="145"/>
                  </a:lnTo>
                  <a:lnTo>
                    <a:pt x="303" y="141"/>
                  </a:lnTo>
                  <a:lnTo>
                    <a:pt x="296" y="131"/>
                  </a:lnTo>
                  <a:lnTo>
                    <a:pt x="296" y="131"/>
                  </a:lnTo>
                  <a:lnTo>
                    <a:pt x="296" y="121"/>
                  </a:lnTo>
                  <a:lnTo>
                    <a:pt x="299" y="121"/>
                  </a:lnTo>
                  <a:lnTo>
                    <a:pt x="299" y="121"/>
                  </a:lnTo>
                  <a:lnTo>
                    <a:pt x="303" y="114"/>
                  </a:lnTo>
                  <a:lnTo>
                    <a:pt x="303" y="114"/>
                  </a:lnTo>
                  <a:lnTo>
                    <a:pt x="320" y="111"/>
                  </a:lnTo>
                  <a:lnTo>
                    <a:pt x="320" y="111"/>
                  </a:lnTo>
                  <a:lnTo>
                    <a:pt x="346" y="104"/>
                  </a:lnTo>
                  <a:lnTo>
                    <a:pt x="346" y="104"/>
                  </a:lnTo>
                  <a:lnTo>
                    <a:pt x="343" y="98"/>
                  </a:lnTo>
                  <a:lnTo>
                    <a:pt x="343" y="98"/>
                  </a:lnTo>
                  <a:lnTo>
                    <a:pt x="350" y="98"/>
                  </a:lnTo>
                  <a:lnTo>
                    <a:pt x="353" y="101"/>
                  </a:lnTo>
                  <a:lnTo>
                    <a:pt x="360" y="101"/>
                  </a:lnTo>
                  <a:lnTo>
                    <a:pt x="360" y="101"/>
                  </a:lnTo>
                  <a:lnTo>
                    <a:pt x="363" y="98"/>
                  </a:lnTo>
                  <a:lnTo>
                    <a:pt x="367" y="98"/>
                  </a:lnTo>
                  <a:lnTo>
                    <a:pt x="367" y="98"/>
                  </a:lnTo>
                  <a:lnTo>
                    <a:pt x="370" y="101"/>
                  </a:lnTo>
                  <a:lnTo>
                    <a:pt x="373" y="104"/>
                  </a:lnTo>
                  <a:lnTo>
                    <a:pt x="373" y="104"/>
                  </a:lnTo>
                  <a:lnTo>
                    <a:pt x="367" y="111"/>
                  </a:lnTo>
                  <a:lnTo>
                    <a:pt x="367" y="111"/>
                  </a:lnTo>
                  <a:lnTo>
                    <a:pt x="373" y="111"/>
                  </a:lnTo>
                  <a:lnTo>
                    <a:pt x="377" y="114"/>
                  </a:lnTo>
                  <a:lnTo>
                    <a:pt x="377" y="114"/>
                  </a:lnTo>
                  <a:lnTo>
                    <a:pt x="383" y="111"/>
                  </a:lnTo>
                  <a:lnTo>
                    <a:pt x="383" y="111"/>
                  </a:lnTo>
                  <a:lnTo>
                    <a:pt x="383" y="108"/>
                  </a:lnTo>
                  <a:lnTo>
                    <a:pt x="383" y="104"/>
                  </a:lnTo>
                  <a:lnTo>
                    <a:pt x="383" y="104"/>
                  </a:lnTo>
                  <a:lnTo>
                    <a:pt x="380" y="104"/>
                  </a:lnTo>
                  <a:lnTo>
                    <a:pt x="377" y="104"/>
                  </a:lnTo>
                  <a:lnTo>
                    <a:pt x="377" y="104"/>
                  </a:lnTo>
                  <a:lnTo>
                    <a:pt x="377" y="101"/>
                  </a:lnTo>
                  <a:lnTo>
                    <a:pt x="377" y="101"/>
                  </a:lnTo>
                  <a:lnTo>
                    <a:pt x="373" y="94"/>
                  </a:lnTo>
                  <a:lnTo>
                    <a:pt x="373" y="94"/>
                  </a:lnTo>
                  <a:lnTo>
                    <a:pt x="373" y="91"/>
                  </a:lnTo>
                  <a:lnTo>
                    <a:pt x="370" y="88"/>
                  </a:lnTo>
                  <a:lnTo>
                    <a:pt x="370" y="88"/>
                  </a:lnTo>
                  <a:lnTo>
                    <a:pt x="367" y="88"/>
                  </a:lnTo>
                  <a:lnTo>
                    <a:pt x="367" y="91"/>
                  </a:lnTo>
                  <a:lnTo>
                    <a:pt x="367" y="91"/>
                  </a:lnTo>
                  <a:lnTo>
                    <a:pt x="367" y="88"/>
                  </a:lnTo>
                  <a:lnTo>
                    <a:pt x="367" y="84"/>
                  </a:lnTo>
                  <a:lnTo>
                    <a:pt x="367" y="84"/>
                  </a:lnTo>
                  <a:lnTo>
                    <a:pt x="370" y="81"/>
                  </a:lnTo>
                  <a:lnTo>
                    <a:pt x="370" y="77"/>
                  </a:lnTo>
                  <a:lnTo>
                    <a:pt x="370" y="77"/>
                  </a:lnTo>
                  <a:lnTo>
                    <a:pt x="367" y="77"/>
                  </a:lnTo>
                  <a:lnTo>
                    <a:pt x="367" y="77"/>
                  </a:lnTo>
                  <a:lnTo>
                    <a:pt x="367" y="74"/>
                  </a:lnTo>
                  <a:lnTo>
                    <a:pt x="367" y="74"/>
                  </a:lnTo>
                  <a:lnTo>
                    <a:pt x="363" y="74"/>
                  </a:lnTo>
                  <a:lnTo>
                    <a:pt x="363" y="74"/>
                  </a:lnTo>
                  <a:lnTo>
                    <a:pt x="360" y="71"/>
                  </a:lnTo>
                  <a:lnTo>
                    <a:pt x="360" y="71"/>
                  </a:lnTo>
                  <a:lnTo>
                    <a:pt x="360" y="71"/>
                  </a:lnTo>
                  <a:lnTo>
                    <a:pt x="363" y="67"/>
                  </a:lnTo>
                  <a:lnTo>
                    <a:pt x="363" y="67"/>
                  </a:lnTo>
                  <a:lnTo>
                    <a:pt x="363" y="64"/>
                  </a:lnTo>
                  <a:lnTo>
                    <a:pt x="363" y="64"/>
                  </a:lnTo>
                  <a:lnTo>
                    <a:pt x="367" y="61"/>
                  </a:lnTo>
                  <a:lnTo>
                    <a:pt x="373" y="57"/>
                  </a:lnTo>
                  <a:lnTo>
                    <a:pt x="373" y="57"/>
                  </a:lnTo>
                  <a:lnTo>
                    <a:pt x="377" y="54"/>
                  </a:lnTo>
                  <a:lnTo>
                    <a:pt x="377" y="54"/>
                  </a:lnTo>
                  <a:lnTo>
                    <a:pt x="377" y="47"/>
                  </a:lnTo>
                  <a:lnTo>
                    <a:pt x="377" y="47"/>
                  </a:lnTo>
                  <a:lnTo>
                    <a:pt x="373" y="47"/>
                  </a:lnTo>
                  <a:lnTo>
                    <a:pt x="373" y="47"/>
                  </a:lnTo>
                  <a:lnTo>
                    <a:pt x="367" y="44"/>
                  </a:lnTo>
                  <a:lnTo>
                    <a:pt x="367" y="44"/>
                  </a:lnTo>
                  <a:lnTo>
                    <a:pt x="360" y="44"/>
                  </a:lnTo>
                  <a:lnTo>
                    <a:pt x="360" y="44"/>
                  </a:lnTo>
                  <a:lnTo>
                    <a:pt x="353" y="47"/>
                  </a:lnTo>
                  <a:lnTo>
                    <a:pt x="353" y="47"/>
                  </a:lnTo>
                  <a:lnTo>
                    <a:pt x="350" y="44"/>
                  </a:lnTo>
                  <a:lnTo>
                    <a:pt x="350" y="44"/>
                  </a:lnTo>
                  <a:lnTo>
                    <a:pt x="343" y="41"/>
                  </a:lnTo>
                  <a:lnTo>
                    <a:pt x="343" y="41"/>
                  </a:lnTo>
                  <a:lnTo>
                    <a:pt x="340" y="41"/>
                  </a:lnTo>
                  <a:lnTo>
                    <a:pt x="340" y="41"/>
                  </a:lnTo>
                  <a:lnTo>
                    <a:pt x="333" y="37"/>
                  </a:lnTo>
                  <a:lnTo>
                    <a:pt x="333" y="37"/>
                  </a:lnTo>
                  <a:lnTo>
                    <a:pt x="326" y="34"/>
                  </a:lnTo>
                  <a:lnTo>
                    <a:pt x="326" y="34"/>
                  </a:lnTo>
                  <a:lnTo>
                    <a:pt x="320" y="30"/>
                  </a:lnTo>
                  <a:lnTo>
                    <a:pt x="320" y="30"/>
                  </a:lnTo>
                  <a:lnTo>
                    <a:pt x="316" y="27"/>
                  </a:lnTo>
                  <a:lnTo>
                    <a:pt x="316" y="27"/>
                  </a:lnTo>
                  <a:lnTo>
                    <a:pt x="313" y="24"/>
                  </a:lnTo>
                  <a:lnTo>
                    <a:pt x="313" y="24"/>
                  </a:lnTo>
                  <a:lnTo>
                    <a:pt x="310" y="17"/>
                  </a:lnTo>
                  <a:lnTo>
                    <a:pt x="310" y="17"/>
                  </a:lnTo>
                  <a:lnTo>
                    <a:pt x="306" y="17"/>
                  </a:lnTo>
                  <a:lnTo>
                    <a:pt x="306" y="17"/>
                  </a:lnTo>
                  <a:lnTo>
                    <a:pt x="306" y="14"/>
                  </a:lnTo>
                  <a:lnTo>
                    <a:pt x="306" y="14"/>
                  </a:lnTo>
                  <a:lnTo>
                    <a:pt x="310" y="10"/>
                  </a:lnTo>
                  <a:lnTo>
                    <a:pt x="310" y="10"/>
                  </a:lnTo>
                  <a:lnTo>
                    <a:pt x="313" y="10"/>
                  </a:lnTo>
                  <a:lnTo>
                    <a:pt x="316" y="7"/>
                  </a:lnTo>
                  <a:lnTo>
                    <a:pt x="316" y="7"/>
                  </a:lnTo>
                  <a:lnTo>
                    <a:pt x="316" y="4"/>
                  </a:lnTo>
                  <a:lnTo>
                    <a:pt x="316" y="4"/>
                  </a:lnTo>
                  <a:lnTo>
                    <a:pt x="313" y="0"/>
                  </a:lnTo>
                  <a:lnTo>
                    <a:pt x="310" y="4"/>
                  </a:lnTo>
                  <a:lnTo>
                    <a:pt x="303" y="4"/>
                  </a:lnTo>
                  <a:lnTo>
                    <a:pt x="303" y="4"/>
                  </a:lnTo>
                  <a:lnTo>
                    <a:pt x="296" y="4"/>
                  </a:lnTo>
                  <a:lnTo>
                    <a:pt x="296" y="4"/>
                  </a:lnTo>
                  <a:lnTo>
                    <a:pt x="293" y="7"/>
                  </a:lnTo>
                  <a:lnTo>
                    <a:pt x="293" y="7"/>
                  </a:lnTo>
                  <a:lnTo>
                    <a:pt x="286" y="7"/>
                  </a:lnTo>
                  <a:lnTo>
                    <a:pt x="286" y="7"/>
                  </a:lnTo>
                  <a:lnTo>
                    <a:pt x="279" y="7"/>
                  </a:lnTo>
                  <a:lnTo>
                    <a:pt x="279" y="7"/>
                  </a:lnTo>
                  <a:lnTo>
                    <a:pt x="273" y="7"/>
                  </a:lnTo>
                  <a:lnTo>
                    <a:pt x="273" y="7"/>
                  </a:lnTo>
                  <a:lnTo>
                    <a:pt x="266" y="7"/>
                  </a:lnTo>
                  <a:lnTo>
                    <a:pt x="266" y="7"/>
                  </a:lnTo>
                  <a:lnTo>
                    <a:pt x="259" y="4"/>
                  </a:lnTo>
                  <a:lnTo>
                    <a:pt x="256" y="4"/>
                  </a:lnTo>
                  <a:lnTo>
                    <a:pt x="256" y="4"/>
                  </a:lnTo>
                  <a:lnTo>
                    <a:pt x="252" y="7"/>
                  </a:lnTo>
                  <a:lnTo>
                    <a:pt x="252" y="7"/>
                  </a:lnTo>
                  <a:lnTo>
                    <a:pt x="249" y="10"/>
                  </a:lnTo>
                  <a:lnTo>
                    <a:pt x="249" y="10"/>
                  </a:lnTo>
                  <a:lnTo>
                    <a:pt x="246" y="7"/>
                  </a:lnTo>
                  <a:lnTo>
                    <a:pt x="246" y="7"/>
                  </a:lnTo>
                  <a:lnTo>
                    <a:pt x="239" y="7"/>
                  </a:lnTo>
                  <a:lnTo>
                    <a:pt x="239" y="7"/>
                  </a:lnTo>
                  <a:lnTo>
                    <a:pt x="236" y="4"/>
                  </a:lnTo>
                  <a:lnTo>
                    <a:pt x="236" y="4"/>
                  </a:lnTo>
                  <a:lnTo>
                    <a:pt x="232" y="4"/>
                  </a:lnTo>
                  <a:lnTo>
                    <a:pt x="232" y="4"/>
                  </a:lnTo>
                  <a:lnTo>
                    <a:pt x="222" y="14"/>
                  </a:lnTo>
                  <a:lnTo>
                    <a:pt x="222" y="14"/>
                  </a:lnTo>
                  <a:lnTo>
                    <a:pt x="222" y="17"/>
                  </a:lnTo>
                  <a:lnTo>
                    <a:pt x="222" y="17"/>
                  </a:lnTo>
                  <a:lnTo>
                    <a:pt x="229" y="20"/>
                  </a:lnTo>
                  <a:lnTo>
                    <a:pt x="229" y="20"/>
                  </a:lnTo>
                  <a:lnTo>
                    <a:pt x="229" y="27"/>
                  </a:lnTo>
                  <a:lnTo>
                    <a:pt x="229" y="27"/>
                  </a:lnTo>
                  <a:lnTo>
                    <a:pt x="226" y="27"/>
                  </a:lnTo>
                  <a:lnTo>
                    <a:pt x="222" y="27"/>
                  </a:lnTo>
                  <a:lnTo>
                    <a:pt x="219" y="20"/>
                  </a:lnTo>
                  <a:lnTo>
                    <a:pt x="219" y="20"/>
                  </a:lnTo>
                  <a:lnTo>
                    <a:pt x="215" y="24"/>
                  </a:lnTo>
                  <a:lnTo>
                    <a:pt x="212" y="24"/>
                  </a:lnTo>
                  <a:lnTo>
                    <a:pt x="212" y="24"/>
                  </a:lnTo>
                  <a:lnTo>
                    <a:pt x="212" y="17"/>
                  </a:lnTo>
                  <a:lnTo>
                    <a:pt x="212" y="17"/>
                  </a:lnTo>
                  <a:lnTo>
                    <a:pt x="205" y="17"/>
                  </a:lnTo>
                  <a:lnTo>
                    <a:pt x="205" y="17"/>
                  </a:lnTo>
                  <a:lnTo>
                    <a:pt x="202" y="20"/>
                  </a:lnTo>
                  <a:lnTo>
                    <a:pt x="202" y="20"/>
                  </a:lnTo>
                  <a:lnTo>
                    <a:pt x="202" y="24"/>
                  </a:lnTo>
                  <a:lnTo>
                    <a:pt x="202" y="24"/>
                  </a:lnTo>
                  <a:lnTo>
                    <a:pt x="202" y="24"/>
                  </a:lnTo>
                  <a:lnTo>
                    <a:pt x="205" y="27"/>
                  </a:lnTo>
                  <a:lnTo>
                    <a:pt x="205" y="27"/>
                  </a:lnTo>
                  <a:lnTo>
                    <a:pt x="205" y="30"/>
                  </a:lnTo>
                  <a:lnTo>
                    <a:pt x="202" y="30"/>
                  </a:lnTo>
                  <a:lnTo>
                    <a:pt x="202" y="30"/>
                  </a:lnTo>
                  <a:lnTo>
                    <a:pt x="202" y="34"/>
                  </a:lnTo>
                  <a:lnTo>
                    <a:pt x="202" y="34"/>
                  </a:lnTo>
                  <a:lnTo>
                    <a:pt x="205" y="37"/>
                  </a:lnTo>
                  <a:lnTo>
                    <a:pt x="205" y="37"/>
                  </a:lnTo>
                  <a:lnTo>
                    <a:pt x="199" y="41"/>
                  </a:lnTo>
                  <a:lnTo>
                    <a:pt x="199" y="41"/>
                  </a:lnTo>
                  <a:lnTo>
                    <a:pt x="199" y="41"/>
                  </a:lnTo>
                  <a:lnTo>
                    <a:pt x="199" y="37"/>
                  </a:lnTo>
                  <a:lnTo>
                    <a:pt x="199" y="37"/>
                  </a:lnTo>
                  <a:lnTo>
                    <a:pt x="195" y="37"/>
                  </a:lnTo>
                  <a:lnTo>
                    <a:pt x="195" y="37"/>
                  </a:lnTo>
                  <a:lnTo>
                    <a:pt x="195" y="34"/>
                  </a:lnTo>
                  <a:lnTo>
                    <a:pt x="195" y="34"/>
                  </a:lnTo>
                  <a:lnTo>
                    <a:pt x="192" y="30"/>
                  </a:lnTo>
                  <a:lnTo>
                    <a:pt x="192" y="30"/>
                  </a:lnTo>
                  <a:lnTo>
                    <a:pt x="189" y="30"/>
                  </a:lnTo>
                  <a:lnTo>
                    <a:pt x="189" y="34"/>
                  </a:lnTo>
                  <a:lnTo>
                    <a:pt x="189" y="34"/>
                  </a:lnTo>
                  <a:lnTo>
                    <a:pt x="178" y="37"/>
                  </a:lnTo>
                  <a:lnTo>
                    <a:pt x="178" y="37"/>
                  </a:lnTo>
                  <a:lnTo>
                    <a:pt x="172" y="37"/>
                  </a:lnTo>
                  <a:lnTo>
                    <a:pt x="172" y="37"/>
                  </a:lnTo>
                  <a:lnTo>
                    <a:pt x="172" y="34"/>
                  </a:lnTo>
                  <a:lnTo>
                    <a:pt x="168" y="30"/>
                  </a:lnTo>
                  <a:lnTo>
                    <a:pt x="168" y="30"/>
                  </a:lnTo>
                  <a:lnTo>
                    <a:pt x="168" y="27"/>
                  </a:lnTo>
                  <a:lnTo>
                    <a:pt x="168" y="20"/>
                  </a:lnTo>
                  <a:lnTo>
                    <a:pt x="168" y="20"/>
                  </a:lnTo>
                  <a:lnTo>
                    <a:pt x="168" y="20"/>
                  </a:lnTo>
                  <a:lnTo>
                    <a:pt x="168" y="17"/>
                  </a:lnTo>
                  <a:lnTo>
                    <a:pt x="168" y="17"/>
                  </a:lnTo>
                  <a:lnTo>
                    <a:pt x="162" y="17"/>
                  </a:lnTo>
                  <a:lnTo>
                    <a:pt x="162" y="17"/>
                  </a:lnTo>
                  <a:lnTo>
                    <a:pt x="162" y="17"/>
                  </a:lnTo>
                  <a:lnTo>
                    <a:pt x="158" y="17"/>
                  </a:lnTo>
                  <a:lnTo>
                    <a:pt x="158" y="17"/>
                  </a:lnTo>
                  <a:lnTo>
                    <a:pt x="158" y="20"/>
                  </a:lnTo>
                  <a:lnTo>
                    <a:pt x="158" y="20"/>
                  </a:lnTo>
                  <a:lnTo>
                    <a:pt x="158" y="24"/>
                  </a:lnTo>
                  <a:lnTo>
                    <a:pt x="158" y="24"/>
                  </a:lnTo>
                  <a:lnTo>
                    <a:pt x="155" y="34"/>
                  </a:lnTo>
                  <a:lnTo>
                    <a:pt x="155" y="34"/>
                  </a:lnTo>
                  <a:lnTo>
                    <a:pt x="148" y="37"/>
                  </a:lnTo>
                  <a:lnTo>
                    <a:pt x="148" y="37"/>
                  </a:lnTo>
                  <a:lnTo>
                    <a:pt x="148" y="41"/>
                  </a:lnTo>
                  <a:lnTo>
                    <a:pt x="148" y="44"/>
                  </a:lnTo>
                  <a:lnTo>
                    <a:pt x="148" y="44"/>
                  </a:lnTo>
                  <a:lnTo>
                    <a:pt x="145" y="47"/>
                  </a:lnTo>
                  <a:lnTo>
                    <a:pt x="145" y="47"/>
                  </a:lnTo>
                  <a:lnTo>
                    <a:pt x="141" y="51"/>
                  </a:lnTo>
                  <a:lnTo>
                    <a:pt x="141" y="51"/>
                  </a:lnTo>
                  <a:lnTo>
                    <a:pt x="141" y="54"/>
                  </a:lnTo>
                  <a:lnTo>
                    <a:pt x="141" y="54"/>
                  </a:lnTo>
                  <a:lnTo>
                    <a:pt x="135" y="57"/>
                  </a:lnTo>
                  <a:lnTo>
                    <a:pt x="135" y="57"/>
                  </a:lnTo>
                  <a:lnTo>
                    <a:pt x="135" y="54"/>
                  </a:lnTo>
                  <a:lnTo>
                    <a:pt x="135" y="54"/>
                  </a:lnTo>
                  <a:lnTo>
                    <a:pt x="131" y="54"/>
                  </a:lnTo>
                  <a:lnTo>
                    <a:pt x="131" y="54"/>
                  </a:lnTo>
                  <a:lnTo>
                    <a:pt x="131" y="51"/>
                  </a:lnTo>
                  <a:lnTo>
                    <a:pt x="131" y="51"/>
                  </a:lnTo>
                  <a:lnTo>
                    <a:pt x="125" y="51"/>
                  </a:lnTo>
                  <a:lnTo>
                    <a:pt x="121" y="47"/>
                  </a:lnTo>
                  <a:lnTo>
                    <a:pt x="121" y="47"/>
                  </a:lnTo>
                  <a:lnTo>
                    <a:pt x="121" y="44"/>
                  </a:lnTo>
                  <a:lnTo>
                    <a:pt x="121" y="44"/>
                  </a:lnTo>
                  <a:lnTo>
                    <a:pt x="121" y="44"/>
                  </a:lnTo>
                  <a:lnTo>
                    <a:pt x="118" y="41"/>
                  </a:lnTo>
                  <a:lnTo>
                    <a:pt x="118" y="41"/>
                  </a:lnTo>
                  <a:lnTo>
                    <a:pt x="118" y="41"/>
                  </a:lnTo>
                  <a:lnTo>
                    <a:pt x="118" y="41"/>
                  </a:lnTo>
                  <a:lnTo>
                    <a:pt x="115" y="41"/>
                  </a:lnTo>
                  <a:lnTo>
                    <a:pt x="115" y="41"/>
                  </a:lnTo>
                  <a:lnTo>
                    <a:pt x="111" y="37"/>
                  </a:lnTo>
                  <a:lnTo>
                    <a:pt x="108" y="41"/>
                  </a:lnTo>
                  <a:lnTo>
                    <a:pt x="108" y="41"/>
                  </a:lnTo>
                  <a:lnTo>
                    <a:pt x="108" y="41"/>
                  </a:lnTo>
                  <a:lnTo>
                    <a:pt x="108" y="41"/>
                  </a:lnTo>
                  <a:lnTo>
                    <a:pt x="101" y="41"/>
                  </a:lnTo>
                  <a:lnTo>
                    <a:pt x="101" y="41"/>
                  </a:lnTo>
                  <a:lnTo>
                    <a:pt x="98" y="41"/>
                  </a:lnTo>
                  <a:lnTo>
                    <a:pt x="94" y="37"/>
                  </a:lnTo>
                  <a:lnTo>
                    <a:pt x="94" y="37"/>
                  </a:lnTo>
                  <a:lnTo>
                    <a:pt x="94" y="37"/>
                  </a:lnTo>
                  <a:lnTo>
                    <a:pt x="98" y="34"/>
                  </a:lnTo>
                  <a:lnTo>
                    <a:pt x="98" y="34"/>
                  </a:lnTo>
                  <a:lnTo>
                    <a:pt x="101" y="30"/>
                  </a:lnTo>
                  <a:lnTo>
                    <a:pt x="101" y="30"/>
                  </a:lnTo>
                  <a:lnTo>
                    <a:pt x="101" y="27"/>
                  </a:lnTo>
                  <a:lnTo>
                    <a:pt x="101" y="24"/>
                  </a:lnTo>
                  <a:lnTo>
                    <a:pt x="101" y="24"/>
                  </a:lnTo>
                  <a:lnTo>
                    <a:pt x="105" y="20"/>
                  </a:lnTo>
                  <a:lnTo>
                    <a:pt x="105" y="20"/>
                  </a:lnTo>
                  <a:lnTo>
                    <a:pt x="101" y="17"/>
                  </a:lnTo>
                  <a:lnTo>
                    <a:pt x="101" y="17"/>
                  </a:lnTo>
                  <a:lnTo>
                    <a:pt x="98" y="17"/>
                  </a:lnTo>
                  <a:lnTo>
                    <a:pt x="94" y="17"/>
                  </a:lnTo>
                  <a:lnTo>
                    <a:pt x="94" y="17"/>
                  </a:lnTo>
                  <a:lnTo>
                    <a:pt x="94" y="20"/>
                  </a:lnTo>
                  <a:lnTo>
                    <a:pt x="94" y="20"/>
                  </a:lnTo>
                  <a:lnTo>
                    <a:pt x="88" y="27"/>
                  </a:lnTo>
                  <a:lnTo>
                    <a:pt x="88" y="27"/>
                  </a:lnTo>
                  <a:lnTo>
                    <a:pt x="84" y="24"/>
                  </a:lnTo>
                  <a:lnTo>
                    <a:pt x="84" y="24"/>
                  </a:lnTo>
                  <a:lnTo>
                    <a:pt x="81" y="30"/>
                  </a:lnTo>
                  <a:lnTo>
                    <a:pt x="81" y="30"/>
                  </a:lnTo>
                  <a:lnTo>
                    <a:pt x="78" y="27"/>
                  </a:lnTo>
                  <a:lnTo>
                    <a:pt x="78" y="27"/>
                  </a:lnTo>
                  <a:lnTo>
                    <a:pt x="74" y="27"/>
                  </a:lnTo>
                  <a:lnTo>
                    <a:pt x="74" y="27"/>
                  </a:lnTo>
                  <a:lnTo>
                    <a:pt x="71" y="27"/>
                  </a:lnTo>
                  <a:lnTo>
                    <a:pt x="71" y="27"/>
                  </a:lnTo>
                  <a:lnTo>
                    <a:pt x="68" y="27"/>
                  </a:lnTo>
                  <a:lnTo>
                    <a:pt x="68" y="30"/>
                  </a:lnTo>
                  <a:lnTo>
                    <a:pt x="68" y="30"/>
                  </a:lnTo>
                  <a:lnTo>
                    <a:pt x="68" y="37"/>
                  </a:lnTo>
                  <a:lnTo>
                    <a:pt x="68" y="37"/>
                  </a:lnTo>
                  <a:lnTo>
                    <a:pt x="64" y="41"/>
                  </a:lnTo>
                  <a:lnTo>
                    <a:pt x="64" y="41"/>
                  </a:lnTo>
                  <a:lnTo>
                    <a:pt x="61" y="41"/>
                  </a:lnTo>
                  <a:lnTo>
                    <a:pt x="57" y="41"/>
                  </a:lnTo>
                  <a:lnTo>
                    <a:pt x="57" y="41"/>
                  </a:lnTo>
                  <a:lnTo>
                    <a:pt x="51" y="41"/>
                  </a:lnTo>
                  <a:lnTo>
                    <a:pt x="51" y="41"/>
                  </a:lnTo>
                  <a:lnTo>
                    <a:pt x="44" y="41"/>
                  </a:lnTo>
                  <a:lnTo>
                    <a:pt x="44" y="41"/>
                  </a:lnTo>
                  <a:lnTo>
                    <a:pt x="41" y="41"/>
                  </a:lnTo>
                  <a:lnTo>
                    <a:pt x="41" y="41"/>
                  </a:lnTo>
                  <a:lnTo>
                    <a:pt x="34" y="41"/>
                  </a:lnTo>
                  <a:lnTo>
                    <a:pt x="34" y="41"/>
                  </a:lnTo>
                  <a:lnTo>
                    <a:pt x="31" y="37"/>
                  </a:lnTo>
                  <a:lnTo>
                    <a:pt x="31" y="34"/>
                  </a:lnTo>
                  <a:lnTo>
                    <a:pt x="31" y="34"/>
                  </a:lnTo>
                  <a:lnTo>
                    <a:pt x="27" y="41"/>
                  </a:lnTo>
                  <a:lnTo>
                    <a:pt x="27" y="41"/>
                  </a:lnTo>
                  <a:lnTo>
                    <a:pt x="27" y="44"/>
                  </a:lnTo>
                  <a:lnTo>
                    <a:pt x="27" y="47"/>
                  </a:lnTo>
                  <a:lnTo>
                    <a:pt x="27" y="47"/>
                  </a:lnTo>
                  <a:lnTo>
                    <a:pt x="31" y="47"/>
                  </a:lnTo>
                  <a:lnTo>
                    <a:pt x="31" y="47"/>
                  </a:lnTo>
                  <a:lnTo>
                    <a:pt x="31" y="51"/>
                  </a:lnTo>
                  <a:lnTo>
                    <a:pt x="27" y="54"/>
                  </a:lnTo>
                  <a:lnTo>
                    <a:pt x="27" y="54"/>
                  </a:lnTo>
                  <a:lnTo>
                    <a:pt x="27" y="61"/>
                  </a:lnTo>
                  <a:lnTo>
                    <a:pt x="27" y="61"/>
                  </a:lnTo>
                  <a:lnTo>
                    <a:pt x="24" y="64"/>
                  </a:lnTo>
                  <a:lnTo>
                    <a:pt x="24" y="67"/>
                  </a:lnTo>
                  <a:lnTo>
                    <a:pt x="24" y="67"/>
                  </a:lnTo>
                  <a:lnTo>
                    <a:pt x="27" y="71"/>
                  </a:lnTo>
                  <a:lnTo>
                    <a:pt x="31" y="71"/>
                  </a:lnTo>
                  <a:lnTo>
                    <a:pt x="31" y="71"/>
                  </a:lnTo>
                  <a:lnTo>
                    <a:pt x="31" y="74"/>
                  </a:lnTo>
                  <a:lnTo>
                    <a:pt x="31" y="77"/>
                  </a:lnTo>
                  <a:lnTo>
                    <a:pt x="31" y="77"/>
                  </a:lnTo>
                  <a:lnTo>
                    <a:pt x="27" y="81"/>
                  </a:lnTo>
                  <a:lnTo>
                    <a:pt x="24" y="81"/>
                  </a:lnTo>
                  <a:lnTo>
                    <a:pt x="24" y="81"/>
                  </a:lnTo>
                  <a:lnTo>
                    <a:pt x="14" y="88"/>
                  </a:lnTo>
                  <a:lnTo>
                    <a:pt x="14" y="88"/>
                  </a:lnTo>
                  <a:lnTo>
                    <a:pt x="10" y="88"/>
                  </a:lnTo>
                  <a:lnTo>
                    <a:pt x="4" y="91"/>
                  </a:lnTo>
                  <a:lnTo>
                    <a:pt x="4" y="91"/>
                  </a:lnTo>
                  <a:lnTo>
                    <a:pt x="0" y="91"/>
                  </a:lnTo>
                  <a:lnTo>
                    <a:pt x="0" y="94"/>
                  </a:lnTo>
                  <a:lnTo>
                    <a:pt x="0" y="94"/>
                  </a:lnTo>
                  <a:lnTo>
                    <a:pt x="0" y="94"/>
                  </a:lnTo>
                  <a:lnTo>
                    <a:pt x="4" y="98"/>
                  </a:lnTo>
                  <a:lnTo>
                    <a:pt x="4" y="98"/>
                  </a:lnTo>
                  <a:lnTo>
                    <a:pt x="10" y="104"/>
                  </a:lnTo>
                  <a:lnTo>
                    <a:pt x="10" y="104"/>
                  </a:lnTo>
                  <a:lnTo>
                    <a:pt x="10" y="108"/>
                  </a:lnTo>
                  <a:lnTo>
                    <a:pt x="10" y="111"/>
                  </a:lnTo>
                  <a:lnTo>
                    <a:pt x="10" y="111"/>
                  </a:lnTo>
                  <a:lnTo>
                    <a:pt x="14" y="111"/>
                  </a:lnTo>
                  <a:lnTo>
                    <a:pt x="17" y="108"/>
                  </a:lnTo>
                  <a:lnTo>
                    <a:pt x="17" y="108"/>
                  </a:lnTo>
                  <a:lnTo>
                    <a:pt x="21" y="108"/>
                  </a:lnTo>
                  <a:lnTo>
                    <a:pt x="21" y="111"/>
                  </a:lnTo>
                  <a:lnTo>
                    <a:pt x="21" y="111"/>
                  </a:lnTo>
                  <a:lnTo>
                    <a:pt x="24" y="118"/>
                  </a:lnTo>
                  <a:lnTo>
                    <a:pt x="24" y="121"/>
                  </a:lnTo>
                  <a:lnTo>
                    <a:pt x="24" y="121"/>
                  </a:lnTo>
                  <a:lnTo>
                    <a:pt x="21" y="128"/>
                  </a:lnTo>
                  <a:lnTo>
                    <a:pt x="17" y="135"/>
                  </a:lnTo>
                  <a:lnTo>
                    <a:pt x="17" y="135"/>
                  </a:lnTo>
                  <a:lnTo>
                    <a:pt x="14" y="138"/>
                  </a:lnTo>
                  <a:lnTo>
                    <a:pt x="10" y="141"/>
                  </a:lnTo>
                  <a:lnTo>
                    <a:pt x="10" y="141"/>
                  </a:lnTo>
                  <a:lnTo>
                    <a:pt x="7" y="141"/>
                  </a:lnTo>
                  <a:lnTo>
                    <a:pt x="10" y="145"/>
                  </a:lnTo>
                  <a:lnTo>
                    <a:pt x="14" y="151"/>
                  </a:lnTo>
                  <a:lnTo>
                    <a:pt x="14" y="151"/>
                  </a:lnTo>
                  <a:lnTo>
                    <a:pt x="24" y="161"/>
                  </a:lnTo>
                  <a:lnTo>
                    <a:pt x="24" y="161"/>
                  </a:lnTo>
                  <a:lnTo>
                    <a:pt x="31" y="168"/>
                  </a:lnTo>
                  <a:lnTo>
                    <a:pt x="31" y="168"/>
                  </a:lnTo>
                  <a:lnTo>
                    <a:pt x="34" y="172"/>
                  </a:lnTo>
                  <a:lnTo>
                    <a:pt x="41" y="175"/>
                  </a:lnTo>
                  <a:lnTo>
                    <a:pt x="41" y="175"/>
                  </a:lnTo>
                  <a:lnTo>
                    <a:pt x="44" y="172"/>
                  </a:lnTo>
                  <a:lnTo>
                    <a:pt x="47" y="175"/>
                  </a:lnTo>
                  <a:lnTo>
                    <a:pt x="47" y="175"/>
                  </a:lnTo>
                  <a:lnTo>
                    <a:pt x="47" y="178"/>
                  </a:lnTo>
                  <a:lnTo>
                    <a:pt x="47" y="178"/>
                  </a:lnTo>
                  <a:lnTo>
                    <a:pt x="51" y="182"/>
                  </a:lnTo>
                  <a:lnTo>
                    <a:pt x="51" y="182"/>
                  </a:lnTo>
                  <a:lnTo>
                    <a:pt x="47" y="188"/>
                  </a:lnTo>
                  <a:lnTo>
                    <a:pt x="47" y="188"/>
                  </a:lnTo>
                  <a:lnTo>
                    <a:pt x="44" y="192"/>
                  </a:lnTo>
                  <a:lnTo>
                    <a:pt x="44" y="192"/>
                  </a:lnTo>
                  <a:lnTo>
                    <a:pt x="41" y="198"/>
                  </a:lnTo>
                  <a:lnTo>
                    <a:pt x="41" y="198"/>
                  </a:lnTo>
                  <a:lnTo>
                    <a:pt x="37" y="202"/>
                  </a:lnTo>
                  <a:lnTo>
                    <a:pt x="34" y="205"/>
                  </a:lnTo>
                  <a:lnTo>
                    <a:pt x="34" y="205"/>
                  </a:lnTo>
                  <a:lnTo>
                    <a:pt x="34" y="209"/>
                  </a:lnTo>
                  <a:lnTo>
                    <a:pt x="34" y="209"/>
                  </a:lnTo>
                  <a:lnTo>
                    <a:pt x="47" y="209"/>
                  </a:lnTo>
                  <a:lnTo>
                    <a:pt x="64" y="209"/>
                  </a:lnTo>
                  <a:lnTo>
                    <a:pt x="64" y="209"/>
                  </a:lnTo>
                  <a:lnTo>
                    <a:pt x="68" y="205"/>
                  </a:lnTo>
                  <a:lnTo>
                    <a:pt x="71" y="202"/>
                  </a:lnTo>
                  <a:lnTo>
                    <a:pt x="78" y="192"/>
                  </a:lnTo>
                  <a:lnTo>
                    <a:pt x="78" y="188"/>
                  </a:lnTo>
                  <a:lnTo>
                    <a:pt x="78" y="188"/>
                  </a:lnTo>
                  <a:lnTo>
                    <a:pt x="84" y="188"/>
                  </a:lnTo>
                  <a:lnTo>
                    <a:pt x="84" y="188"/>
                  </a:lnTo>
                  <a:lnTo>
                    <a:pt x="88" y="185"/>
                  </a:lnTo>
                  <a:lnTo>
                    <a:pt x="91" y="178"/>
                  </a:lnTo>
                  <a:lnTo>
                    <a:pt x="91" y="178"/>
                  </a:lnTo>
                  <a:lnTo>
                    <a:pt x="98" y="178"/>
                  </a:lnTo>
                  <a:lnTo>
                    <a:pt x="105" y="175"/>
                  </a:lnTo>
                  <a:lnTo>
                    <a:pt x="105" y="175"/>
                  </a:lnTo>
                  <a:lnTo>
                    <a:pt x="105" y="165"/>
                  </a:lnTo>
                  <a:lnTo>
                    <a:pt x="105" y="165"/>
                  </a:lnTo>
                  <a:lnTo>
                    <a:pt x="115" y="161"/>
                  </a:lnTo>
                  <a:lnTo>
                    <a:pt x="115" y="161"/>
                  </a:lnTo>
                  <a:lnTo>
                    <a:pt x="115" y="168"/>
                  </a:lnTo>
                  <a:lnTo>
                    <a:pt x="118" y="175"/>
                  </a:lnTo>
                  <a:lnTo>
                    <a:pt x="118" y="175"/>
                  </a:lnTo>
                  <a:lnTo>
                    <a:pt x="128" y="178"/>
                  </a:lnTo>
                  <a:lnTo>
                    <a:pt x="128" y="178"/>
                  </a:lnTo>
                  <a:lnTo>
                    <a:pt x="131" y="182"/>
                  </a:lnTo>
                  <a:lnTo>
                    <a:pt x="131" y="182"/>
                  </a:lnTo>
                  <a:lnTo>
                    <a:pt x="138" y="185"/>
                  </a:lnTo>
                  <a:lnTo>
                    <a:pt x="141" y="185"/>
                  </a:lnTo>
                  <a:lnTo>
                    <a:pt x="141" y="188"/>
                  </a:lnTo>
                  <a:lnTo>
                    <a:pt x="158" y="205"/>
                  </a:lnTo>
                  <a:lnTo>
                    <a:pt x="158" y="205"/>
                  </a:lnTo>
                  <a:lnTo>
                    <a:pt x="168" y="205"/>
                  </a:lnTo>
                  <a:lnTo>
                    <a:pt x="168" y="205"/>
                  </a:lnTo>
                  <a:lnTo>
                    <a:pt x="178" y="215"/>
                  </a:lnTo>
                  <a:lnTo>
                    <a:pt x="178" y="215"/>
                  </a:lnTo>
                  <a:lnTo>
                    <a:pt x="182" y="229"/>
                  </a:lnTo>
                  <a:lnTo>
                    <a:pt x="182" y="242"/>
                  </a:lnTo>
                  <a:lnTo>
                    <a:pt x="182" y="242"/>
                  </a:lnTo>
                  <a:lnTo>
                    <a:pt x="185" y="256"/>
                  </a:lnTo>
                  <a:lnTo>
                    <a:pt x="189" y="266"/>
                  </a:lnTo>
                  <a:lnTo>
                    <a:pt x="189" y="279"/>
                  </a:lnTo>
                  <a:lnTo>
                    <a:pt x="185" y="293"/>
                  </a:lnTo>
                  <a:lnTo>
                    <a:pt x="185" y="293"/>
                  </a:lnTo>
                  <a:lnTo>
                    <a:pt x="199" y="293"/>
                  </a:lnTo>
                  <a:lnTo>
                    <a:pt x="199" y="293"/>
                  </a:lnTo>
                  <a:lnTo>
                    <a:pt x="199" y="303"/>
                  </a:lnTo>
                  <a:lnTo>
                    <a:pt x="199" y="303"/>
                  </a:lnTo>
                  <a:lnTo>
                    <a:pt x="209" y="313"/>
                  </a:lnTo>
                  <a:lnTo>
                    <a:pt x="209" y="313"/>
                  </a:lnTo>
                  <a:lnTo>
                    <a:pt x="212" y="319"/>
                  </a:lnTo>
                  <a:lnTo>
                    <a:pt x="215" y="323"/>
                  </a:lnTo>
                  <a:lnTo>
                    <a:pt x="215" y="326"/>
                  </a:lnTo>
                  <a:lnTo>
                    <a:pt x="215" y="326"/>
                  </a:lnTo>
                  <a:lnTo>
                    <a:pt x="212" y="336"/>
                  </a:lnTo>
                  <a:lnTo>
                    <a:pt x="212" y="336"/>
                  </a:lnTo>
                  <a:lnTo>
                    <a:pt x="219" y="333"/>
                  </a:lnTo>
                  <a:lnTo>
                    <a:pt x="229" y="333"/>
                  </a:lnTo>
                  <a:lnTo>
                    <a:pt x="229" y="333"/>
                  </a:lnTo>
                  <a:lnTo>
                    <a:pt x="236" y="336"/>
                  </a:lnTo>
                  <a:lnTo>
                    <a:pt x="239" y="346"/>
                  </a:lnTo>
                  <a:lnTo>
                    <a:pt x="249" y="360"/>
                  </a:lnTo>
                  <a:lnTo>
                    <a:pt x="249" y="360"/>
                  </a:lnTo>
                  <a:lnTo>
                    <a:pt x="259" y="370"/>
                  </a:lnTo>
                  <a:lnTo>
                    <a:pt x="269" y="380"/>
                  </a:lnTo>
                  <a:lnTo>
                    <a:pt x="269" y="380"/>
                  </a:lnTo>
                  <a:lnTo>
                    <a:pt x="283" y="397"/>
                  </a:lnTo>
                  <a:lnTo>
                    <a:pt x="293" y="410"/>
                  </a:lnTo>
                  <a:lnTo>
                    <a:pt x="293" y="410"/>
                  </a:lnTo>
                  <a:lnTo>
                    <a:pt x="299" y="417"/>
                  </a:lnTo>
                  <a:lnTo>
                    <a:pt x="306" y="420"/>
                  </a:lnTo>
                  <a:lnTo>
                    <a:pt x="306" y="420"/>
                  </a:lnTo>
                  <a:lnTo>
                    <a:pt x="313" y="427"/>
                  </a:lnTo>
                  <a:lnTo>
                    <a:pt x="313" y="427"/>
                  </a:lnTo>
                  <a:lnTo>
                    <a:pt x="316" y="427"/>
                  </a:lnTo>
                  <a:lnTo>
                    <a:pt x="323" y="427"/>
                  </a:lnTo>
                  <a:lnTo>
                    <a:pt x="323" y="427"/>
                  </a:lnTo>
                  <a:lnTo>
                    <a:pt x="330" y="430"/>
                  </a:lnTo>
                  <a:lnTo>
                    <a:pt x="336" y="434"/>
                  </a:lnTo>
                  <a:lnTo>
                    <a:pt x="336" y="434"/>
                  </a:lnTo>
                  <a:lnTo>
                    <a:pt x="340" y="434"/>
                  </a:lnTo>
                  <a:lnTo>
                    <a:pt x="350" y="430"/>
                  </a:lnTo>
                  <a:lnTo>
                    <a:pt x="350" y="430"/>
                  </a:lnTo>
                  <a:lnTo>
                    <a:pt x="357" y="461"/>
                  </a:lnTo>
                  <a:lnTo>
                    <a:pt x="357" y="461"/>
                  </a:lnTo>
                  <a:lnTo>
                    <a:pt x="370" y="461"/>
                  </a:lnTo>
                  <a:lnTo>
                    <a:pt x="370" y="461"/>
                  </a:lnTo>
                  <a:lnTo>
                    <a:pt x="370" y="464"/>
                  </a:lnTo>
                  <a:lnTo>
                    <a:pt x="373" y="467"/>
                  </a:lnTo>
                  <a:lnTo>
                    <a:pt x="373" y="467"/>
                  </a:lnTo>
                  <a:lnTo>
                    <a:pt x="377" y="467"/>
                  </a:lnTo>
                  <a:lnTo>
                    <a:pt x="377" y="467"/>
                  </a:lnTo>
                  <a:lnTo>
                    <a:pt x="373" y="477"/>
                  </a:lnTo>
                  <a:lnTo>
                    <a:pt x="373" y="477"/>
                  </a:lnTo>
                  <a:lnTo>
                    <a:pt x="400" y="474"/>
                  </a:lnTo>
                  <a:lnTo>
                    <a:pt x="400" y="474"/>
                  </a:lnTo>
                  <a:lnTo>
                    <a:pt x="407" y="491"/>
                  </a:lnTo>
                  <a:lnTo>
                    <a:pt x="407" y="498"/>
                  </a:lnTo>
                  <a:lnTo>
                    <a:pt x="404" y="508"/>
                  </a:lnTo>
                  <a:lnTo>
                    <a:pt x="404" y="508"/>
                  </a:lnTo>
                  <a:lnTo>
                    <a:pt x="417" y="514"/>
                  </a:lnTo>
                  <a:lnTo>
                    <a:pt x="424" y="524"/>
                  </a:lnTo>
                  <a:lnTo>
                    <a:pt x="424" y="524"/>
                  </a:lnTo>
                  <a:lnTo>
                    <a:pt x="427" y="528"/>
                  </a:lnTo>
                  <a:lnTo>
                    <a:pt x="431" y="528"/>
                  </a:lnTo>
                  <a:lnTo>
                    <a:pt x="431" y="528"/>
                  </a:lnTo>
                  <a:lnTo>
                    <a:pt x="441" y="521"/>
                  </a:lnTo>
                  <a:lnTo>
                    <a:pt x="441" y="521"/>
                  </a:lnTo>
                  <a:lnTo>
                    <a:pt x="444" y="524"/>
                  </a:lnTo>
                  <a:lnTo>
                    <a:pt x="444" y="524"/>
                  </a:lnTo>
                  <a:lnTo>
                    <a:pt x="444" y="524"/>
                  </a:lnTo>
                  <a:lnTo>
                    <a:pt x="451" y="548"/>
                  </a:lnTo>
                  <a:lnTo>
                    <a:pt x="457" y="565"/>
                  </a:lnTo>
                  <a:lnTo>
                    <a:pt x="457" y="565"/>
                  </a:lnTo>
                  <a:lnTo>
                    <a:pt x="464" y="575"/>
                  </a:lnTo>
                  <a:lnTo>
                    <a:pt x="464" y="575"/>
                  </a:lnTo>
                  <a:lnTo>
                    <a:pt x="464" y="582"/>
                  </a:lnTo>
                  <a:lnTo>
                    <a:pt x="464" y="588"/>
                  </a:lnTo>
                  <a:lnTo>
                    <a:pt x="464" y="588"/>
                  </a:lnTo>
                  <a:lnTo>
                    <a:pt x="474" y="615"/>
                  </a:lnTo>
                  <a:lnTo>
                    <a:pt x="474" y="615"/>
                  </a:lnTo>
                  <a:lnTo>
                    <a:pt x="471" y="615"/>
                  </a:lnTo>
                  <a:lnTo>
                    <a:pt x="467" y="622"/>
                  </a:lnTo>
                  <a:lnTo>
                    <a:pt x="467" y="622"/>
                  </a:lnTo>
                  <a:lnTo>
                    <a:pt x="464" y="615"/>
                  </a:lnTo>
                  <a:lnTo>
                    <a:pt x="464" y="615"/>
                  </a:lnTo>
                  <a:lnTo>
                    <a:pt x="454" y="622"/>
                  </a:lnTo>
                  <a:lnTo>
                    <a:pt x="454" y="622"/>
                  </a:lnTo>
                  <a:lnTo>
                    <a:pt x="451" y="625"/>
                  </a:lnTo>
                  <a:lnTo>
                    <a:pt x="451" y="629"/>
                  </a:lnTo>
                  <a:lnTo>
                    <a:pt x="454" y="635"/>
                  </a:lnTo>
                  <a:lnTo>
                    <a:pt x="454" y="639"/>
                  </a:lnTo>
                  <a:lnTo>
                    <a:pt x="454" y="639"/>
                  </a:lnTo>
                  <a:lnTo>
                    <a:pt x="447" y="649"/>
                  </a:lnTo>
                  <a:lnTo>
                    <a:pt x="441" y="656"/>
                  </a:lnTo>
                  <a:lnTo>
                    <a:pt x="441" y="656"/>
                  </a:lnTo>
                  <a:lnTo>
                    <a:pt x="437" y="666"/>
                  </a:lnTo>
                  <a:lnTo>
                    <a:pt x="437" y="666"/>
                  </a:lnTo>
                  <a:lnTo>
                    <a:pt x="437" y="672"/>
                  </a:lnTo>
                  <a:lnTo>
                    <a:pt x="437" y="676"/>
                  </a:lnTo>
                  <a:lnTo>
                    <a:pt x="441" y="679"/>
                  </a:lnTo>
                  <a:lnTo>
                    <a:pt x="441" y="679"/>
                  </a:lnTo>
                  <a:lnTo>
                    <a:pt x="451" y="682"/>
                  </a:lnTo>
                  <a:lnTo>
                    <a:pt x="457" y="682"/>
                  </a:lnTo>
                  <a:lnTo>
                    <a:pt x="464" y="679"/>
                  </a:lnTo>
                  <a:lnTo>
                    <a:pt x="471" y="672"/>
                  </a:lnTo>
                  <a:lnTo>
                    <a:pt x="471" y="672"/>
                  </a:lnTo>
                  <a:lnTo>
                    <a:pt x="478" y="659"/>
                  </a:lnTo>
                  <a:lnTo>
                    <a:pt x="478" y="659"/>
                  </a:lnTo>
                  <a:lnTo>
                    <a:pt x="484" y="652"/>
                  </a:lnTo>
                  <a:lnTo>
                    <a:pt x="494" y="645"/>
                  </a:lnTo>
                  <a:lnTo>
                    <a:pt x="494" y="645"/>
                  </a:lnTo>
                  <a:lnTo>
                    <a:pt x="498" y="632"/>
                  </a:lnTo>
                  <a:lnTo>
                    <a:pt x="498" y="622"/>
                  </a:lnTo>
                  <a:lnTo>
                    <a:pt x="498" y="615"/>
                  </a:lnTo>
                  <a:lnTo>
                    <a:pt x="501" y="612"/>
                  </a:lnTo>
                  <a:lnTo>
                    <a:pt x="508" y="608"/>
                  </a:lnTo>
                  <a:lnTo>
                    <a:pt x="518" y="605"/>
                  </a:lnTo>
                  <a:lnTo>
                    <a:pt x="518" y="605"/>
                  </a:lnTo>
                  <a:lnTo>
                    <a:pt x="528" y="612"/>
                  </a:lnTo>
                  <a:lnTo>
                    <a:pt x="528" y="612"/>
                  </a:lnTo>
                  <a:lnTo>
                    <a:pt x="528" y="608"/>
                  </a:lnTo>
                  <a:lnTo>
                    <a:pt x="528" y="605"/>
                  </a:lnTo>
                  <a:lnTo>
                    <a:pt x="528" y="605"/>
                  </a:lnTo>
                  <a:lnTo>
                    <a:pt x="525" y="592"/>
                  </a:lnTo>
                  <a:lnTo>
                    <a:pt x="528" y="575"/>
                  </a:lnTo>
                  <a:lnTo>
                    <a:pt x="528" y="575"/>
                  </a:lnTo>
                  <a:lnTo>
                    <a:pt x="531" y="575"/>
                  </a:lnTo>
                  <a:lnTo>
                    <a:pt x="531" y="575"/>
                  </a:lnTo>
                  <a:lnTo>
                    <a:pt x="531" y="575"/>
                  </a:lnTo>
                  <a:lnTo>
                    <a:pt x="528" y="568"/>
                  </a:lnTo>
                  <a:lnTo>
                    <a:pt x="528" y="568"/>
                  </a:lnTo>
                  <a:lnTo>
                    <a:pt x="528" y="568"/>
                  </a:lnTo>
                  <a:lnTo>
                    <a:pt x="518" y="565"/>
                  </a:lnTo>
                  <a:lnTo>
                    <a:pt x="518" y="565"/>
                  </a:lnTo>
                  <a:lnTo>
                    <a:pt x="515" y="558"/>
                  </a:lnTo>
                  <a:lnTo>
                    <a:pt x="515" y="558"/>
                  </a:lnTo>
                  <a:lnTo>
                    <a:pt x="498" y="551"/>
                  </a:lnTo>
                  <a:lnTo>
                    <a:pt x="498" y="551"/>
                  </a:lnTo>
                  <a:lnTo>
                    <a:pt x="494" y="541"/>
                  </a:lnTo>
                  <a:lnTo>
                    <a:pt x="494" y="541"/>
                  </a:lnTo>
                  <a:lnTo>
                    <a:pt x="504" y="521"/>
                  </a:lnTo>
                  <a:lnTo>
                    <a:pt x="515" y="504"/>
                  </a:lnTo>
                  <a:lnTo>
                    <a:pt x="515" y="504"/>
                  </a:lnTo>
                  <a:lnTo>
                    <a:pt x="515" y="501"/>
                  </a:lnTo>
                  <a:lnTo>
                    <a:pt x="515" y="501"/>
                  </a:lnTo>
                  <a:lnTo>
                    <a:pt x="521" y="494"/>
                  </a:lnTo>
                  <a:lnTo>
                    <a:pt x="521" y="494"/>
                  </a:lnTo>
                  <a:lnTo>
                    <a:pt x="528" y="494"/>
                  </a:lnTo>
                  <a:lnTo>
                    <a:pt x="535" y="494"/>
                  </a:lnTo>
                  <a:lnTo>
                    <a:pt x="535" y="494"/>
                  </a:lnTo>
                  <a:lnTo>
                    <a:pt x="538" y="501"/>
                  </a:lnTo>
                  <a:lnTo>
                    <a:pt x="538" y="501"/>
                  </a:lnTo>
                  <a:lnTo>
                    <a:pt x="541" y="501"/>
                  </a:lnTo>
                  <a:lnTo>
                    <a:pt x="541" y="501"/>
                  </a:lnTo>
                  <a:lnTo>
                    <a:pt x="555" y="508"/>
                  </a:lnTo>
                  <a:lnTo>
                    <a:pt x="555" y="508"/>
                  </a:lnTo>
                  <a:lnTo>
                    <a:pt x="565" y="508"/>
                  </a:lnTo>
                  <a:lnTo>
                    <a:pt x="568" y="508"/>
                  </a:lnTo>
                  <a:lnTo>
                    <a:pt x="575" y="511"/>
                  </a:lnTo>
                  <a:lnTo>
                    <a:pt x="575" y="514"/>
                  </a:lnTo>
                  <a:lnTo>
                    <a:pt x="575" y="514"/>
                  </a:lnTo>
                  <a:lnTo>
                    <a:pt x="578" y="518"/>
                  </a:lnTo>
                  <a:lnTo>
                    <a:pt x="578" y="518"/>
                  </a:lnTo>
                  <a:lnTo>
                    <a:pt x="578" y="521"/>
                  </a:lnTo>
                  <a:lnTo>
                    <a:pt x="578" y="524"/>
                  </a:lnTo>
                  <a:lnTo>
                    <a:pt x="575" y="528"/>
                  </a:lnTo>
                  <a:lnTo>
                    <a:pt x="578" y="531"/>
                  </a:lnTo>
                  <a:lnTo>
                    <a:pt x="578" y="531"/>
                  </a:lnTo>
                  <a:lnTo>
                    <a:pt x="592" y="548"/>
                  </a:lnTo>
                  <a:lnTo>
                    <a:pt x="592" y="548"/>
                  </a:lnTo>
                  <a:lnTo>
                    <a:pt x="602" y="548"/>
                  </a:lnTo>
                  <a:lnTo>
                    <a:pt x="602" y="548"/>
                  </a:lnTo>
                  <a:lnTo>
                    <a:pt x="602" y="538"/>
                  </a:lnTo>
                  <a:lnTo>
                    <a:pt x="605" y="535"/>
                  </a:lnTo>
                  <a:close/>
                  <a:moveTo>
                    <a:pt x="437" y="652"/>
                  </a:moveTo>
                  <a:lnTo>
                    <a:pt x="431" y="662"/>
                  </a:lnTo>
                  <a:lnTo>
                    <a:pt x="431" y="662"/>
                  </a:lnTo>
                  <a:lnTo>
                    <a:pt x="424" y="672"/>
                  </a:lnTo>
                  <a:lnTo>
                    <a:pt x="417" y="682"/>
                  </a:lnTo>
                  <a:lnTo>
                    <a:pt x="417" y="682"/>
                  </a:lnTo>
                  <a:lnTo>
                    <a:pt x="414" y="699"/>
                  </a:lnTo>
                  <a:lnTo>
                    <a:pt x="414" y="699"/>
                  </a:lnTo>
                  <a:lnTo>
                    <a:pt x="407" y="706"/>
                  </a:lnTo>
                  <a:lnTo>
                    <a:pt x="404" y="709"/>
                  </a:lnTo>
                  <a:lnTo>
                    <a:pt x="404" y="716"/>
                  </a:lnTo>
                  <a:lnTo>
                    <a:pt x="404" y="716"/>
                  </a:lnTo>
                  <a:lnTo>
                    <a:pt x="407" y="723"/>
                  </a:lnTo>
                  <a:lnTo>
                    <a:pt x="407" y="723"/>
                  </a:lnTo>
                  <a:lnTo>
                    <a:pt x="407" y="729"/>
                  </a:lnTo>
                  <a:lnTo>
                    <a:pt x="407" y="733"/>
                  </a:lnTo>
                  <a:lnTo>
                    <a:pt x="407" y="733"/>
                  </a:lnTo>
                  <a:lnTo>
                    <a:pt x="410" y="736"/>
                  </a:lnTo>
                  <a:lnTo>
                    <a:pt x="414" y="740"/>
                  </a:lnTo>
                  <a:lnTo>
                    <a:pt x="414" y="740"/>
                  </a:lnTo>
                  <a:lnTo>
                    <a:pt x="414" y="746"/>
                  </a:lnTo>
                  <a:lnTo>
                    <a:pt x="414" y="746"/>
                  </a:lnTo>
                  <a:lnTo>
                    <a:pt x="404" y="753"/>
                  </a:lnTo>
                  <a:lnTo>
                    <a:pt x="404" y="766"/>
                  </a:lnTo>
                  <a:lnTo>
                    <a:pt x="404" y="766"/>
                  </a:lnTo>
                  <a:lnTo>
                    <a:pt x="380" y="763"/>
                  </a:lnTo>
                  <a:lnTo>
                    <a:pt x="370" y="760"/>
                  </a:lnTo>
                  <a:lnTo>
                    <a:pt x="363" y="753"/>
                  </a:lnTo>
                  <a:lnTo>
                    <a:pt x="363" y="753"/>
                  </a:lnTo>
                  <a:lnTo>
                    <a:pt x="360" y="746"/>
                  </a:lnTo>
                  <a:lnTo>
                    <a:pt x="357" y="740"/>
                  </a:lnTo>
                  <a:lnTo>
                    <a:pt x="357" y="740"/>
                  </a:lnTo>
                  <a:lnTo>
                    <a:pt x="350" y="736"/>
                  </a:lnTo>
                  <a:lnTo>
                    <a:pt x="343" y="736"/>
                  </a:lnTo>
                  <a:lnTo>
                    <a:pt x="326" y="736"/>
                  </a:lnTo>
                  <a:lnTo>
                    <a:pt x="326" y="736"/>
                  </a:lnTo>
                  <a:lnTo>
                    <a:pt x="320" y="726"/>
                  </a:lnTo>
                  <a:lnTo>
                    <a:pt x="310" y="719"/>
                  </a:lnTo>
                  <a:lnTo>
                    <a:pt x="310" y="719"/>
                  </a:lnTo>
                  <a:lnTo>
                    <a:pt x="303" y="719"/>
                  </a:lnTo>
                  <a:lnTo>
                    <a:pt x="303" y="719"/>
                  </a:lnTo>
                  <a:lnTo>
                    <a:pt x="296" y="709"/>
                  </a:lnTo>
                  <a:lnTo>
                    <a:pt x="296" y="709"/>
                  </a:lnTo>
                  <a:lnTo>
                    <a:pt x="279" y="699"/>
                  </a:lnTo>
                  <a:lnTo>
                    <a:pt x="256" y="692"/>
                  </a:lnTo>
                  <a:lnTo>
                    <a:pt x="256" y="692"/>
                  </a:lnTo>
                  <a:lnTo>
                    <a:pt x="252" y="676"/>
                  </a:lnTo>
                  <a:lnTo>
                    <a:pt x="252" y="666"/>
                  </a:lnTo>
                  <a:lnTo>
                    <a:pt x="256" y="659"/>
                  </a:lnTo>
                  <a:lnTo>
                    <a:pt x="256" y="659"/>
                  </a:lnTo>
                  <a:lnTo>
                    <a:pt x="266" y="656"/>
                  </a:lnTo>
                  <a:lnTo>
                    <a:pt x="266" y="656"/>
                  </a:lnTo>
                  <a:lnTo>
                    <a:pt x="269" y="649"/>
                  </a:lnTo>
                  <a:lnTo>
                    <a:pt x="273" y="649"/>
                  </a:lnTo>
                  <a:lnTo>
                    <a:pt x="273" y="649"/>
                  </a:lnTo>
                  <a:lnTo>
                    <a:pt x="279" y="656"/>
                  </a:lnTo>
                  <a:lnTo>
                    <a:pt x="283" y="659"/>
                  </a:lnTo>
                  <a:lnTo>
                    <a:pt x="289" y="659"/>
                  </a:lnTo>
                  <a:lnTo>
                    <a:pt x="289" y="659"/>
                  </a:lnTo>
                  <a:lnTo>
                    <a:pt x="289" y="656"/>
                  </a:lnTo>
                  <a:lnTo>
                    <a:pt x="286" y="656"/>
                  </a:lnTo>
                  <a:lnTo>
                    <a:pt x="289" y="649"/>
                  </a:lnTo>
                  <a:lnTo>
                    <a:pt x="289" y="649"/>
                  </a:lnTo>
                  <a:lnTo>
                    <a:pt x="296" y="649"/>
                  </a:lnTo>
                  <a:lnTo>
                    <a:pt x="306" y="649"/>
                  </a:lnTo>
                  <a:lnTo>
                    <a:pt x="306" y="649"/>
                  </a:lnTo>
                  <a:lnTo>
                    <a:pt x="306" y="659"/>
                  </a:lnTo>
                  <a:lnTo>
                    <a:pt x="306" y="659"/>
                  </a:lnTo>
                  <a:lnTo>
                    <a:pt x="313" y="656"/>
                  </a:lnTo>
                  <a:lnTo>
                    <a:pt x="316" y="656"/>
                  </a:lnTo>
                  <a:lnTo>
                    <a:pt x="316" y="656"/>
                  </a:lnTo>
                  <a:lnTo>
                    <a:pt x="316" y="659"/>
                  </a:lnTo>
                  <a:lnTo>
                    <a:pt x="316" y="662"/>
                  </a:lnTo>
                  <a:lnTo>
                    <a:pt x="316" y="662"/>
                  </a:lnTo>
                  <a:lnTo>
                    <a:pt x="326" y="666"/>
                  </a:lnTo>
                  <a:lnTo>
                    <a:pt x="336" y="669"/>
                  </a:lnTo>
                  <a:lnTo>
                    <a:pt x="340" y="666"/>
                  </a:lnTo>
                  <a:lnTo>
                    <a:pt x="340" y="666"/>
                  </a:lnTo>
                  <a:lnTo>
                    <a:pt x="350" y="666"/>
                  </a:lnTo>
                  <a:lnTo>
                    <a:pt x="357" y="666"/>
                  </a:lnTo>
                  <a:lnTo>
                    <a:pt x="363" y="669"/>
                  </a:lnTo>
                  <a:lnTo>
                    <a:pt x="370" y="666"/>
                  </a:lnTo>
                  <a:lnTo>
                    <a:pt x="370" y="666"/>
                  </a:lnTo>
                  <a:lnTo>
                    <a:pt x="377" y="662"/>
                  </a:lnTo>
                  <a:lnTo>
                    <a:pt x="377" y="662"/>
                  </a:lnTo>
                  <a:lnTo>
                    <a:pt x="390" y="659"/>
                  </a:lnTo>
                  <a:lnTo>
                    <a:pt x="407" y="659"/>
                  </a:lnTo>
                  <a:lnTo>
                    <a:pt x="407" y="659"/>
                  </a:lnTo>
                  <a:lnTo>
                    <a:pt x="414" y="649"/>
                  </a:lnTo>
                  <a:lnTo>
                    <a:pt x="414" y="649"/>
                  </a:lnTo>
                  <a:lnTo>
                    <a:pt x="417" y="652"/>
                  </a:lnTo>
                  <a:lnTo>
                    <a:pt x="420" y="652"/>
                  </a:lnTo>
                  <a:lnTo>
                    <a:pt x="420" y="652"/>
                  </a:lnTo>
                  <a:lnTo>
                    <a:pt x="427" y="652"/>
                  </a:lnTo>
                  <a:lnTo>
                    <a:pt x="434" y="652"/>
                  </a:lnTo>
                  <a:lnTo>
                    <a:pt x="437" y="652"/>
                  </a:lnTo>
                  <a:lnTo>
                    <a:pt x="437" y="652"/>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50" name="Freeform 85"/>
            <p:cNvSpPr>
              <a:spLocks noChangeAspect="1" noEditPoints="1"/>
            </p:cNvSpPr>
            <p:nvPr/>
          </p:nvSpPr>
          <p:spPr bwMode="gray">
            <a:xfrm>
              <a:off x="2078331" y="1323826"/>
              <a:ext cx="1203321" cy="2169496"/>
            </a:xfrm>
            <a:custGeom>
              <a:avLst/>
              <a:gdLst/>
              <a:ahLst/>
              <a:cxnLst>
                <a:cxn ang="0">
                  <a:pos x="834" y="336"/>
                </a:cxn>
                <a:cxn ang="0">
                  <a:pos x="68" y="1579"/>
                </a:cxn>
                <a:cxn ang="0">
                  <a:pos x="11" y="1620"/>
                </a:cxn>
                <a:cxn ang="0">
                  <a:pos x="1076" y="0"/>
                </a:cxn>
                <a:cxn ang="0">
                  <a:pos x="1160" y="67"/>
                </a:cxn>
                <a:cxn ang="0">
                  <a:pos x="1039" y="87"/>
                </a:cxn>
                <a:cxn ang="0">
                  <a:pos x="918" y="121"/>
                </a:cxn>
                <a:cxn ang="0">
                  <a:pos x="965" y="218"/>
                </a:cxn>
                <a:cxn ang="0">
                  <a:pos x="918" y="198"/>
                </a:cxn>
                <a:cxn ang="0">
                  <a:pos x="881" y="262"/>
                </a:cxn>
                <a:cxn ang="0">
                  <a:pos x="851" y="359"/>
                </a:cxn>
                <a:cxn ang="0">
                  <a:pos x="837" y="302"/>
                </a:cxn>
                <a:cxn ang="0">
                  <a:pos x="807" y="295"/>
                </a:cxn>
                <a:cxn ang="0">
                  <a:pos x="810" y="322"/>
                </a:cxn>
                <a:cxn ang="0">
                  <a:pos x="743" y="427"/>
                </a:cxn>
                <a:cxn ang="0">
                  <a:pos x="730" y="517"/>
                </a:cxn>
                <a:cxn ang="0">
                  <a:pos x="696" y="453"/>
                </a:cxn>
                <a:cxn ang="0">
                  <a:pos x="589" y="437"/>
                </a:cxn>
                <a:cxn ang="0">
                  <a:pos x="686" y="605"/>
                </a:cxn>
                <a:cxn ang="0">
                  <a:pos x="585" y="679"/>
                </a:cxn>
                <a:cxn ang="0">
                  <a:pos x="629" y="746"/>
                </a:cxn>
                <a:cxn ang="0">
                  <a:pos x="525" y="739"/>
                </a:cxn>
                <a:cxn ang="0">
                  <a:pos x="545" y="786"/>
                </a:cxn>
                <a:cxn ang="0">
                  <a:pos x="444" y="793"/>
                </a:cxn>
                <a:cxn ang="0">
                  <a:pos x="407" y="692"/>
                </a:cxn>
                <a:cxn ang="0">
                  <a:pos x="350" y="638"/>
                </a:cxn>
                <a:cxn ang="0">
                  <a:pos x="498" y="655"/>
                </a:cxn>
                <a:cxn ang="0">
                  <a:pos x="562" y="527"/>
                </a:cxn>
                <a:cxn ang="0">
                  <a:pos x="444" y="480"/>
                </a:cxn>
                <a:cxn ang="0">
                  <a:pos x="320" y="457"/>
                </a:cxn>
                <a:cxn ang="0">
                  <a:pos x="269" y="427"/>
                </a:cxn>
                <a:cxn ang="0">
                  <a:pos x="232" y="463"/>
                </a:cxn>
                <a:cxn ang="0">
                  <a:pos x="195" y="521"/>
                </a:cxn>
                <a:cxn ang="0">
                  <a:pos x="239" y="628"/>
                </a:cxn>
                <a:cxn ang="0">
                  <a:pos x="279" y="773"/>
                </a:cxn>
                <a:cxn ang="0">
                  <a:pos x="306" y="823"/>
                </a:cxn>
                <a:cxn ang="0">
                  <a:pos x="330" y="890"/>
                </a:cxn>
                <a:cxn ang="0">
                  <a:pos x="347" y="1031"/>
                </a:cxn>
                <a:cxn ang="0">
                  <a:pos x="320" y="1152"/>
                </a:cxn>
                <a:cxn ang="0">
                  <a:pos x="303" y="1196"/>
                </a:cxn>
                <a:cxn ang="0">
                  <a:pos x="303" y="1290"/>
                </a:cxn>
                <a:cxn ang="0">
                  <a:pos x="310" y="1334"/>
                </a:cxn>
                <a:cxn ang="0">
                  <a:pos x="326" y="1388"/>
                </a:cxn>
                <a:cxn ang="0">
                  <a:pos x="357" y="1445"/>
                </a:cxn>
                <a:cxn ang="0">
                  <a:pos x="411" y="1468"/>
                </a:cxn>
                <a:cxn ang="0">
                  <a:pos x="481" y="1502"/>
                </a:cxn>
                <a:cxn ang="0">
                  <a:pos x="521" y="1596"/>
                </a:cxn>
                <a:cxn ang="0">
                  <a:pos x="575" y="1646"/>
                </a:cxn>
                <a:cxn ang="0">
                  <a:pos x="518" y="1683"/>
                </a:cxn>
                <a:cxn ang="0">
                  <a:pos x="582" y="1730"/>
                </a:cxn>
                <a:cxn ang="0">
                  <a:pos x="669" y="1734"/>
                </a:cxn>
                <a:cxn ang="0">
                  <a:pos x="736" y="1788"/>
                </a:cxn>
                <a:cxn ang="0">
                  <a:pos x="837" y="1794"/>
                </a:cxn>
                <a:cxn ang="0">
                  <a:pos x="918" y="1821"/>
                </a:cxn>
                <a:cxn ang="0">
                  <a:pos x="978" y="1875"/>
                </a:cxn>
                <a:cxn ang="0">
                  <a:pos x="968" y="1969"/>
                </a:cxn>
                <a:cxn ang="0">
                  <a:pos x="931" y="2023"/>
                </a:cxn>
                <a:cxn ang="0">
                  <a:pos x="925" y="2053"/>
                </a:cxn>
                <a:cxn ang="0">
                  <a:pos x="928" y="2110"/>
                </a:cxn>
                <a:cxn ang="0">
                  <a:pos x="911" y="2151"/>
                </a:cxn>
                <a:cxn ang="0">
                  <a:pos x="888" y="2188"/>
                </a:cxn>
                <a:cxn ang="0">
                  <a:pos x="1039" y="2261"/>
                </a:cxn>
                <a:cxn ang="0">
                  <a:pos x="1200" y="10"/>
                </a:cxn>
              </a:cxnLst>
              <a:rect l="0" t="0" r="r" b="b"/>
              <a:pathLst>
                <a:path w="1200" h="2261">
                  <a:moveTo>
                    <a:pt x="7" y="1613"/>
                  </a:moveTo>
                  <a:lnTo>
                    <a:pt x="7" y="1613"/>
                  </a:lnTo>
                  <a:lnTo>
                    <a:pt x="4" y="1616"/>
                  </a:lnTo>
                  <a:lnTo>
                    <a:pt x="0" y="1613"/>
                  </a:lnTo>
                  <a:lnTo>
                    <a:pt x="0" y="1613"/>
                  </a:lnTo>
                  <a:lnTo>
                    <a:pt x="7" y="1613"/>
                  </a:lnTo>
                  <a:lnTo>
                    <a:pt x="7" y="1613"/>
                  </a:lnTo>
                  <a:close/>
                  <a:moveTo>
                    <a:pt x="41" y="1576"/>
                  </a:moveTo>
                  <a:lnTo>
                    <a:pt x="41" y="1576"/>
                  </a:lnTo>
                  <a:lnTo>
                    <a:pt x="41" y="1576"/>
                  </a:lnTo>
                  <a:lnTo>
                    <a:pt x="41" y="1576"/>
                  </a:lnTo>
                  <a:lnTo>
                    <a:pt x="41" y="1576"/>
                  </a:lnTo>
                  <a:lnTo>
                    <a:pt x="41" y="1576"/>
                  </a:lnTo>
                  <a:lnTo>
                    <a:pt x="41" y="1576"/>
                  </a:lnTo>
                  <a:lnTo>
                    <a:pt x="41" y="1576"/>
                  </a:lnTo>
                  <a:close/>
                  <a:moveTo>
                    <a:pt x="41" y="1579"/>
                  </a:moveTo>
                  <a:lnTo>
                    <a:pt x="41" y="1579"/>
                  </a:lnTo>
                  <a:lnTo>
                    <a:pt x="41" y="1579"/>
                  </a:lnTo>
                  <a:lnTo>
                    <a:pt x="41" y="1579"/>
                  </a:lnTo>
                  <a:lnTo>
                    <a:pt x="41" y="1579"/>
                  </a:lnTo>
                  <a:lnTo>
                    <a:pt x="41" y="1579"/>
                  </a:lnTo>
                  <a:close/>
                  <a:moveTo>
                    <a:pt x="834" y="336"/>
                  </a:moveTo>
                  <a:lnTo>
                    <a:pt x="834" y="336"/>
                  </a:lnTo>
                  <a:lnTo>
                    <a:pt x="837" y="343"/>
                  </a:lnTo>
                  <a:lnTo>
                    <a:pt x="837" y="343"/>
                  </a:lnTo>
                  <a:lnTo>
                    <a:pt x="837" y="343"/>
                  </a:lnTo>
                  <a:lnTo>
                    <a:pt x="837" y="343"/>
                  </a:lnTo>
                  <a:lnTo>
                    <a:pt x="834" y="336"/>
                  </a:lnTo>
                  <a:lnTo>
                    <a:pt x="834" y="336"/>
                  </a:lnTo>
                  <a:close/>
                  <a:moveTo>
                    <a:pt x="810" y="299"/>
                  </a:moveTo>
                  <a:lnTo>
                    <a:pt x="810" y="299"/>
                  </a:lnTo>
                  <a:lnTo>
                    <a:pt x="810" y="299"/>
                  </a:lnTo>
                  <a:lnTo>
                    <a:pt x="810" y="299"/>
                  </a:lnTo>
                  <a:lnTo>
                    <a:pt x="810" y="299"/>
                  </a:lnTo>
                  <a:lnTo>
                    <a:pt x="810" y="299"/>
                  </a:lnTo>
                  <a:close/>
                  <a:moveTo>
                    <a:pt x="128" y="1573"/>
                  </a:moveTo>
                  <a:lnTo>
                    <a:pt x="128" y="1573"/>
                  </a:lnTo>
                  <a:lnTo>
                    <a:pt x="128" y="1566"/>
                  </a:lnTo>
                  <a:lnTo>
                    <a:pt x="128" y="1562"/>
                  </a:lnTo>
                  <a:lnTo>
                    <a:pt x="121" y="1562"/>
                  </a:lnTo>
                  <a:lnTo>
                    <a:pt x="115" y="1562"/>
                  </a:lnTo>
                  <a:lnTo>
                    <a:pt x="108" y="1566"/>
                  </a:lnTo>
                  <a:lnTo>
                    <a:pt x="101" y="1562"/>
                  </a:lnTo>
                  <a:lnTo>
                    <a:pt x="95" y="1559"/>
                  </a:lnTo>
                  <a:lnTo>
                    <a:pt x="88" y="1562"/>
                  </a:lnTo>
                  <a:lnTo>
                    <a:pt x="78" y="1562"/>
                  </a:lnTo>
                  <a:lnTo>
                    <a:pt x="74" y="1559"/>
                  </a:lnTo>
                  <a:lnTo>
                    <a:pt x="71" y="1559"/>
                  </a:lnTo>
                  <a:lnTo>
                    <a:pt x="68" y="1559"/>
                  </a:lnTo>
                  <a:lnTo>
                    <a:pt x="68" y="1559"/>
                  </a:lnTo>
                  <a:lnTo>
                    <a:pt x="64" y="1569"/>
                  </a:lnTo>
                  <a:lnTo>
                    <a:pt x="64" y="1569"/>
                  </a:lnTo>
                  <a:lnTo>
                    <a:pt x="68" y="1573"/>
                  </a:lnTo>
                  <a:lnTo>
                    <a:pt x="68" y="1573"/>
                  </a:lnTo>
                  <a:lnTo>
                    <a:pt x="68" y="1579"/>
                  </a:lnTo>
                  <a:lnTo>
                    <a:pt x="68" y="1579"/>
                  </a:lnTo>
                  <a:lnTo>
                    <a:pt x="48" y="1579"/>
                  </a:lnTo>
                  <a:lnTo>
                    <a:pt x="48" y="1579"/>
                  </a:lnTo>
                  <a:lnTo>
                    <a:pt x="41" y="1579"/>
                  </a:lnTo>
                  <a:lnTo>
                    <a:pt x="41" y="1579"/>
                  </a:lnTo>
                  <a:lnTo>
                    <a:pt x="41" y="1579"/>
                  </a:lnTo>
                  <a:lnTo>
                    <a:pt x="41" y="1579"/>
                  </a:lnTo>
                  <a:lnTo>
                    <a:pt x="41" y="1576"/>
                  </a:lnTo>
                  <a:lnTo>
                    <a:pt x="41" y="1576"/>
                  </a:lnTo>
                  <a:lnTo>
                    <a:pt x="34" y="1579"/>
                  </a:lnTo>
                  <a:lnTo>
                    <a:pt x="34" y="1579"/>
                  </a:lnTo>
                  <a:lnTo>
                    <a:pt x="24" y="1579"/>
                  </a:lnTo>
                  <a:lnTo>
                    <a:pt x="14" y="1579"/>
                  </a:lnTo>
                  <a:lnTo>
                    <a:pt x="14" y="1579"/>
                  </a:lnTo>
                  <a:lnTo>
                    <a:pt x="14" y="1593"/>
                  </a:lnTo>
                  <a:lnTo>
                    <a:pt x="11" y="1593"/>
                  </a:lnTo>
                  <a:lnTo>
                    <a:pt x="11" y="1593"/>
                  </a:lnTo>
                  <a:lnTo>
                    <a:pt x="11" y="1603"/>
                  </a:lnTo>
                  <a:lnTo>
                    <a:pt x="14" y="1603"/>
                  </a:lnTo>
                  <a:lnTo>
                    <a:pt x="14" y="1603"/>
                  </a:lnTo>
                  <a:lnTo>
                    <a:pt x="17" y="1603"/>
                  </a:lnTo>
                  <a:lnTo>
                    <a:pt x="17" y="1599"/>
                  </a:lnTo>
                  <a:lnTo>
                    <a:pt x="17" y="1599"/>
                  </a:lnTo>
                  <a:lnTo>
                    <a:pt x="21" y="1603"/>
                  </a:lnTo>
                  <a:lnTo>
                    <a:pt x="24" y="1603"/>
                  </a:lnTo>
                  <a:lnTo>
                    <a:pt x="24" y="1603"/>
                  </a:lnTo>
                  <a:lnTo>
                    <a:pt x="17" y="1609"/>
                  </a:lnTo>
                  <a:lnTo>
                    <a:pt x="11" y="1616"/>
                  </a:lnTo>
                  <a:lnTo>
                    <a:pt x="11" y="1620"/>
                  </a:lnTo>
                  <a:lnTo>
                    <a:pt x="11" y="1620"/>
                  </a:lnTo>
                  <a:lnTo>
                    <a:pt x="7" y="1620"/>
                  </a:lnTo>
                  <a:lnTo>
                    <a:pt x="7" y="1620"/>
                  </a:lnTo>
                  <a:lnTo>
                    <a:pt x="14" y="1626"/>
                  </a:lnTo>
                  <a:lnTo>
                    <a:pt x="14" y="1626"/>
                  </a:lnTo>
                  <a:lnTo>
                    <a:pt x="58" y="1626"/>
                  </a:lnTo>
                  <a:lnTo>
                    <a:pt x="58" y="1626"/>
                  </a:lnTo>
                  <a:lnTo>
                    <a:pt x="91" y="1626"/>
                  </a:lnTo>
                  <a:lnTo>
                    <a:pt x="111" y="1623"/>
                  </a:lnTo>
                  <a:lnTo>
                    <a:pt x="111" y="1623"/>
                  </a:lnTo>
                  <a:lnTo>
                    <a:pt x="128" y="1616"/>
                  </a:lnTo>
                  <a:lnTo>
                    <a:pt x="128" y="1616"/>
                  </a:lnTo>
                  <a:lnTo>
                    <a:pt x="128" y="1609"/>
                  </a:lnTo>
                  <a:lnTo>
                    <a:pt x="128" y="1606"/>
                  </a:lnTo>
                  <a:lnTo>
                    <a:pt x="125" y="1603"/>
                  </a:lnTo>
                  <a:lnTo>
                    <a:pt x="125" y="1603"/>
                  </a:lnTo>
                  <a:lnTo>
                    <a:pt x="125" y="1599"/>
                  </a:lnTo>
                  <a:lnTo>
                    <a:pt x="128" y="1589"/>
                  </a:lnTo>
                  <a:lnTo>
                    <a:pt x="128" y="1589"/>
                  </a:lnTo>
                  <a:lnTo>
                    <a:pt x="132" y="1583"/>
                  </a:lnTo>
                  <a:lnTo>
                    <a:pt x="132" y="1583"/>
                  </a:lnTo>
                  <a:lnTo>
                    <a:pt x="132" y="1579"/>
                  </a:lnTo>
                  <a:lnTo>
                    <a:pt x="128" y="1576"/>
                  </a:lnTo>
                  <a:lnTo>
                    <a:pt x="128" y="1576"/>
                  </a:lnTo>
                  <a:lnTo>
                    <a:pt x="128" y="1573"/>
                  </a:lnTo>
                  <a:lnTo>
                    <a:pt x="128" y="1573"/>
                  </a:lnTo>
                  <a:close/>
                  <a:moveTo>
                    <a:pt x="1190" y="0"/>
                  </a:moveTo>
                  <a:lnTo>
                    <a:pt x="1076" y="0"/>
                  </a:lnTo>
                  <a:lnTo>
                    <a:pt x="1076" y="0"/>
                  </a:lnTo>
                  <a:lnTo>
                    <a:pt x="1079" y="0"/>
                  </a:lnTo>
                  <a:lnTo>
                    <a:pt x="1079" y="3"/>
                  </a:lnTo>
                  <a:lnTo>
                    <a:pt x="1073" y="13"/>
                  </a:lnTo>
                  <a:lnTo>
                    <a:pt x="1073" y="17"/>
                  </a:lnTo>
                  <a:lnTo>
                    <a:pt x="1076" y="20"/>
                  </a:lnTo>
                  <a:lnTo>
                    <a:pt x="1079" y="23"/>
                  </a:lnTo>
                  <a:lnTo>
                    <a:pt x="1093" y="27"/>
                  </a:lnTo>
                  <a:lnTo>
                    <a:pt x="1093" y="27"/>
                  </a:lnTo>
                  <a:lnTo>
                    <a:pt x="1106" y="27"/>
                  </a:lnTo>
                  <a:lnTo>
                    <a:pt x="1120" y="27"/>
                  </a:lnTo>
                  <a:lnTo>
                    <a:pt x="1123" y="20"/>
                  </a:lnTo>
                  <a:lnTo>
                    <a:pt x="1123" y="20"/>
                  </a:lnTo>
                  <a:lnTo>
                    <a:pt x="1126" y="20"/>
                  </a:lnTo>
                  <a:lnTo>
                    <a:pt x="1126" y="23"/>
                  </a:lnTo>
                  <a:lnTo>
                    <a:pt x="1130" y="27"/>
                  </a:lnTo>
                  <a:lnTo>
                    <a:pt x="1130" y="27"/>
                  </a:lnTo>
                  <a:lnTo>
                    <a:pt x="1136" y="27"/>
                  </a:lnTo>
                  <a:lnTo>
                    <a:pt x="1136" y="27"/>
                  </a:lnTo>
                  <a:lnTo>
                    <a:pt x="1143" y="33"/>
                  </a:lnTo>
                  <a:lnTo>
                    <a:pt x="1150" y="40"/>
                  </a:lnTo>
                  <a:lnTo>
                    <a:pt x="1150" y="40"/>
                  </a:lnTo>
                  <a:lnTo>
                    <a:pt x="1160" y="60"/>
                  </a:lnTo>
                  <a:lnTo>
                    <a:pt x="1163" y="60"/>
                  </a:lnTo>
                  <a:lnTo>
                    <a:pt x="1163" y="60"/>
                  </a:lnTo>
                  <a:lnTo>
                    <a:pt x="1160" y="64"/>
                  </a:lnTo>
                  <a:lnTo>
                    <a:pt x="1160" y="67"/>
                  </a:lnTo>
                  <a:lnTo>
                    <a:pt x="1160" y="67"/>
                  </a:lnTo>
                  <a:lnTo>
                    <a:pt x="1157" y="67"/>
                  </a:lnTo>
                  <a:lnTo>
                    <a:pt x="1157" y="64"/>
                  </a:lnTo>
                  <a:lnTo>
                    <a:pt x="1153" y="64"/>
                  </a:lnTo>
                  <a:lnTo>
                    <a:pt x="1153" y="67"/>
                  </a:lnTo>
                  <a:lnTo>
                    <a:pt x="1153" y="67"/>
                  </a:lnTo>
                  <a:lnTo>
                    <a:pt x="1143" y="64"/>
                  </a:lnTo>
                  <a:lnTo>
                    <a:pt x="1130" y="64"/>
                  </a:lnTo>
                  <a:lnTo>
                    <a:pt x="1130" y="64"/>
                  </a:lnTo>
                  <a:lnTo>
                    <a:pt x="1123" y="67"/>
                  </a:lnTo>
                  <a:lnTo>
                    <a:pt x="1113" y="70"/>
                  </a:lnTo>
                  <a:lnTo>
                    <a:pt x="1110" y="64"/>
                  </a:lnTo>
                  <a:lnTo>
                    <a:pt x="1110" y="64"/>
                  </a:lnTo>
                  <a:lnTo>
                    <a:pt x="1096" y="64"/>
                  </a:lnTo>
                  <a:lnTo>
                    <a:pt x="1096" y="64"/>
                  </a:lnTo>
                  <a:lnTo>
                    <a:pt x="1089" y="60"/>
                  </a:lnTo>
                  <a:lnTo>
                    <a:pt x="1089" y="60"/>
                  </a:lnTo>
                  <a:lnTo>
                    <a:pt x="1076" y="67"/>
                  </a:lnTo>
                  <a:lnTo>
                    <a:pt x="1066" y="74"/>
                  </a:lnTo>
                  <a:lnTo>
                    <a:pt x="1066" y="74"/>
                  </a:lnTo>
                  <a:lnTo>
                    <a:pt x="1059" y="74"/>
                  </a:lnTo>
                  <a:lnTo>
                    <a:pt x="1052" y="74"/>
                  </a:lnTo>
                  <a:lnTo>
                    <a:pt x="1046" y="70"/>
                  </a:lnTo>
                  <a:lnTo>
                    <a:pt x="1039" y="70"/>
                  </a:lnTo>
                  <a:lnTo>
                    <a:pt x="1039" y="70"/>
                  </a:lnTo>
                  <a:lnTo>
                    <a:pt x="1039" y="74"/>
                  </a:lnTo>
                  <a:lnTo>
                    <a:pt x="1039" y="77"/>
                  </a:lnTo>
                  <a:lnTo>
                    <a:pt x="1039" y="84"/>
                  </a:lnTo>
                  <a:lnTo>
                    <a:pt x="1039" y="87"/>
                  </a:lnTo>
                  <a:lnTo>
                    <a:pt x="1039" y="87"/>
                  </a:lnTo>
                  <a:lnTo>
                    <a:pt x="1032" y="84"/>
                  </a:lnTo>
                  <a:lnTo>
                    <a:pt x="1032" y="84"/>
                  </a:lnTo>
                  <a:lnTo>
                    <a:pt x="1032" y="80"/>
                  </a:lnTo>
                  <a:lnTo>
                    <a:pt x="1029" y="74"/>
                  </a:lnTo>
                  <a:lnTo>
                    <a:pt x="1029" y="74"/>
                  </a:lnTo>
                  <a:lnTo>
                    <a:pt x="1015" y="77"/>
                  </a:lnTo>
                  <a:lnTo>
                    <a:pt x="1015" y="77"/>
                  </a:lnTo>
                  <a:lnTo>
                    <a:pt x="1009" y="84"/>
                  </a:lnTo>
                  <a:lnTo>
                    <a:pt x="1009" y="84"/>
                  </a:lnTo>
                  <a:lnTo>
                    <a:pt x="999" y="84"/>
                  </a:lnTo>
                  <a:lnTo>
                    <a:pt x="995" y="87"/>
                  </a:lnTo>
                  <a:lnTo>
                    <a:pt x="995" y="87"/>
                  </a:lnTo>
                  <a:lnTo>
                    <a:pt x="982" y="94"/>
                  </a:lnTo>
                  <a:lnTo>
                    <a:pt x="982" y="94"/>
                  </a:lnTo>
                  <a:lnTo>
                    <a:pt x="975" y="97"/>
                  </a:lnTo>
                  <a:lnTo>
                    <a:pt x="968" y="101"/>
                  </a:lnTo>
                  <a:lnTo>
                    <a:pt x="968" y="101"/>
                  </a:lnTo>
                  <a:lnTo>
                    <a:pt x="958" y="104"/>
                  </a:lnTo>
                  <a:lnTo>
                    <a:pt x="945" y="104"/>
                  </a:lnTo>
                  <a:lnTo>
                    <a:pt x="915" y="104"/>
                  </a:lnTo>
                  <a:lnTo>
                    <a:pt x="915" y="104"/>
                  </a:lnTo>
                  <a:lnTo>
                    <a:pt x="915" y="111"/>
                  </a:lnTo>
                  <a:lnTo>
                    <a:pt x="915" y="111"/>
                  </a:lnTo>
                  <a:lnTo>
                    <a:pt x="918" y="111"/>
                  </a:lnTo>
                  <a:lnTo>
                    <a:pt x="918" y="114"/>
                  </a:lnTo>
                  <a:lnTo>
                    <a:pt x="918" y="121"/>
                  </a:lnTo>
                  <a:lnTo>
                    <a:pt x="918" y="121"/>
                  </a:lnTo>
                  <a:lnTo>
                    <a:pt x="915" y="117"/>
                  </a:lnTo>
                  <a:lnTo>
                    <a:pt x="915" y="121"/>
                  </a:lnTo>
                  <a:lnTo>
                    <a:pt x="918" y="124"/>
                  </a:lnTo>
                  <a:lnTo>
                    <a:pt x="918" y="124"/>
                  </a:lnTo>
                  <a:lnTo>
                    <a:pt x="921" y="127"/>
                  </a:lnTo>
                  <a:lnTo>
                    <a:pt x="928" y="131"/>
                  </a:lnTo>
                  <a:lnTo>
                    <a:pt x="928" y="131"/>
                  </a:lnTo>
                  <a:lnTo>
                    <a:pt x="928" y="138"/>
                  </a:lnTo>
                  <a:lnTo>
                    <a:pt x="928" y="138"/>
                  </a:lnTo>
                  <a:lnTo>
                    <a:pt x="931" y="138"/>
                  </a:lnTo>
                  <a:lnTo>
                    <a:pt x="931" y="138"/>
                  </a:lnTo>
                  <a:lnTo>
                    <a:pt x="931" y="138"/>
                  </a:lnTo>
                  <a:lnTo>
                    <a:pt x="938" y="151"/>
                  </a:lnTo>
                  <a:lnTo>
                    <a:pt x="942" y="161"/>
                  </a:lnTo>
                  <a:lnTo>
                    <a:pt x="942" y="161"/>
                  </a:lnTo>
                  <a:lnTo>
                    <a:pt x="952" y="161"/>
                  </a:lnTo>
                  <a:lnTo>
                    <a:pt x="968" y="174"/>
                  </a:lnTo>
                  <a:lnTo>
                    <a:pt x="968" y="174"/>
                  </a:lnTo>
                  <a:lnTo>
                    <a:pt x="968" y="188"/>
                  </a:lnTo>
                  <a:lnTo>
                    <a:pt x="965" y="191"/>
                  </a:lnTo>
                  <a:lnTo>
                    <a:pt x="958" y="195"/>
                  </a:lnTo>
                  <a:lnTo>
                    <a:pt x="948" y="195"/>
                  </a:lnTo>
                  <a:lnTo>
                    <a:pt x="948" y="195"/>
                  </a:lnTo>
                  <a:lnTo>
                    <a:pt x="948" y="205"/>
                  </a:lnTo>
                  <a:lnTo>
                    <a:pt x="948" y="205"/>
                  </a:lnTo>
                  <a:lnTo>
                    <a:pt x="958" y="208"/>
                  </a:lnTo>
                  <a:lnTo>
                    <a:pt x="965" y="218"/>
                  </a:lnTo>
                  <a:lnTo>
                    <a:pt x="965" y="218"/>
                  </a:lnTo>
                  <a:lnTo>
                    <a:pt x="965" y="222"/>
                  </a:lnTo>
                  <a:lnTo>
                    <a:pt x="965" y="222"/>
                  </a:lnTo>
                  <a:lnTo>
                    <a:pt x="965" y="222"/>
                  </a:lnTo>
                  <a:lnTo>
                    <a:pt x="965" y="225"/>
                  </a:lnTo>
                  <a:lnTo>
                    <a:pt x="965" y="232"/>
                  </a:lnTo>
                  <a:lnTo>
                    <a:pt x="965" y="232"/>
                  </a:lnTo>
                  <a:lnTo>
                    <a:pt x="948" y="235"/>
                  </a:lnTo>
                  <a:lnTo>
                    <a:pt x="948" y="235"/>
                  </a:lnTo>
                  <a:lnTo>
                    <a:pt x="945" y="235"/>
                  </a:lnTo>
                  <a:lnTo>
                    <a:pt x="942" y="235"/>
                  </a:lnTo>
                  <a:lnTo>
                    <a:pt x="942" y="235"/>
                  </a:lnTo>
                  <a:lnTo>
                    <a:pt x="931" y="222"/>
                  </a:lnTo>
                  <a:lnTo>
                    <a:pt x="931" y="215"/>
                  </a:lnTo>
                  <a:lnTo>
                    <a:pt x="931" y="205"/>
                  </a:lnTo>
                  <a:lnTo>
                    <a:pt x="931" y="205"/>
                  </a:lnTo>
                  <a:lnTo>
                    <a:pt x="928" y="205"/>
                  </a:lnTo>
                  <a:lnTo>
                    <a:pt x="928" y="205"/>
                  </a:lnTo>
                  <a:lnTo>
                    <a:pt x="928" y="205"/>
                  </a:lnTo>
                  <a:lnTo>
                    <a:pt x="925" y="201"/>
                  </a:lnTo>
                  <a:lnTo>
                    <a:pt x="925" y="198"/>
                  </a:lnTo>
                  <a:lnTo>
                    <a:pt x="925" y="198"/>
                  </a:lnTo>
                  <a:lnTo>
                    <a:pt x="921" y="201"/>
                  </a:lnTo>
                  <a:lnTo>
                    <a:pt x="918" y="205"/>
                  </a:lnTo>
                  <a:lnTo>
                    <a:pt x="918" y="205"/>
                  </a:lnTo>
                  <a:lnTo>
                    <a:pt x="915" y="201"/>
                  </a:lnTo>
                  <a:lnTo>
                    <a:pt x="915" y="201"/>
                  </a:lnTo>
                  <a:lnTo>
                    <a:pt x="918" y="198"/>
                  </a:lnTo>
                  <a:lnTo>
                    <a:pt x="918" y="198"/>
                  </a:lnTo>
                  <a:lnTo>
                    <a:pt x="921" y="195"/>
                  </a:lnTo>
                  <a:lnTo>
                    <a:pt x="921" y="191"/>
                  </a:lnTo>
                  <a:lnTo>
                    <a:pt x="918" y="188"/>
                  </a:lnTo>
                  <a:lnTo>
                    <a:pt x="915" y="191"/>
                  </a:lnTo>
                  <a:lnTo>
                    <a:pt x="915" y="191"/>
                  </a:lnTo>
                  <a:lnTo>
                    <a:pt x="915" y="198"/>
                  </a:lnTo>
                  <a:lnTo>
                    <a:pt x="911" y="208"/>
                  </a:lnTo>
                  <a:lnTo>
                    <a:pt x="911" y="208"/>
                  </a:lnTo>
                  <a:lnTo>
                    <a:pt x="908" y="208"/>
                  </a:lnTo>
                  <a:lnTo>
                    <a:pt x="908" y="211"/>
                  </a:lnTo>
                  <a:lnTo>
                    <a:pt x="908" y="211"/>
                  </a:lnTo>
                  <a:lnTo>
                    <a:pt x="905" y="208"/>
                  </a:lnTo>
                  <a:lnTo>
                    <a:pt x="901" y="208"/>
                  </a:lnTo>
                  <a:lnTo>
                    <a:pt x="901" y="208"/>
                  </a:lnTo>
                  <a:lnTo>
                    <a:pt x="898" y="211"/>
                  </a:lnTo>
                  <a:lnTo>
                    <a:pt x="898" y="211"/>
                  </a:lnTo>
                  <a:lnTo>
                    <a:pt x="901" y="228"/>
                  </a:lnTo>
                  <a:lnTo>
                    <a:pt x="905" y="248"/>
                  </a:lnTo>
                  <a:lnTo>
                    <a:pt x="905" y="248"/>
                  </a:lnTo>
                  <a:lnTo>
                    <a:pt x="901" y="252"/>
                  </a:lnTo>
                  <a:lnTo>
                    <a:pt x="901" y="252"/>
                  </a:lnTo>
                  <a:lnTo>
                    <a:pt x="898" y="252"/>
                  </a:lnTo>
                  <a:lnTo>
                    <a:pt x="894" y="248"/>
                  </a:lnTo>
                  <a:lnTo>
                    <a:pt x="894" y="248"/>
                  </a:lnTo>
                  <a:lnTo>
                    <a:pt x="888" y="255"/>
                  </a:lnTo>
                  <a:lnTo>
                    <a:pt x="884" y="262"/>
                  </a:lnTo>
                  <a:lnTo>
                    <a:pt x="881" y="262"/>
                  </a:lnTo>
                  <a:lnTo>
                    <a:pt x="881" y="262"/>
                  </a:lnTo>
                  <a:lnTo>
                    <a:pt x="881" y="269"/>
                  </a:lnTo>
                  <a:lnTo>
                    <a:pt x="878" y="272"/>
                  </a:lnTo>
                  <a:lnTo>
                    <a:pt x="878" y="272"/>
                  </a:lnTo>
                  <a:lnTo>
                    <a:pt x="868" y="275"/>
                  </a:lnTo>
                  <a:lnTo>
                    <a:pt x="868" y="275"/>
                  </a:lnTo>
                  <a:lnTo>
                    <a:pt x="874" y="299"/>
                  </a:lnTo>
                  <a:lnTo>
                    <a:pt x="878" y="299"/>
                  </a:lnTo>
                  <a:lnTo>
                    <a:pt x="878" y="299"/>
                  </a:lnTo>
                  <a:lnTo>
                    <a:pt x="878" y="309"/>
                  </a:lnTo>
                  <a:lnTo>
                    <a:pt x="878" y="309"/>
                  </a:lnTo>
                  <a:lnTo>
                    <a:pt x="868" y="309"/>
                  </a:lnTo>
                  <a:lnTo>
                    <a:pt x="857" y="309"/>
                  </a:lnTo>
                  <a:lnTo>
                    <a:pt x="857" y="309"/>
                  </a:lnTo>
                  <a:lnTo>
                    <a:pt x="861" y="322"/>
                  </a:lnTo>
                  <a:lnTo>
                    <a:pt x="861" y="336"/>
                  </a:lnTo>
                  <a:lnTo>
                    <a:pt x="857" y="339"/>
                  </a:lnTo>
                  <a:lnTo>
                    <a:pt x="857" y="339"/>
                  </a:lnTo>
                  <a:lnTo>
                    <a:pt x="857" y="349"/>
                  </a:lnTo>
                  <a:lnTo>
                    <a:pt x="854" y="356"/>
                  </a:lnTo>
                  <a:lnTo>
                    <a:pt x="854" y="356"/>
                  </a:lnTo>
                  <a:lnTo>
                    <a:pt x="854" y="366"/>
                  </a:lnTo>
                  <a:lnTo>
                    <a:pt x="854" y="366"/>
                  </a:lnTo>
                  <a:lnTo>
                    <a:pt x="847" y="366"/>
                  </a:lnTo>
                  <a:lnTo>
                    <a:pt x="841" y="369"/>
                  </a:lnTo>
                  <a:lnTo>
                    <a:pt x="841" y="369"/>
                  </a:lnTo>
                  <a:lnTo>
                    <a:pt x="841" y="366"/>
                  </a:lnTo>
                  <a:lnTo>
                    <a:pt x="841" y="366"/>
                  </a:lnTo>
                  <a:lnTo>
                    <a:pt x="851" y="359"/>
                  </a:lnTo>
                  <a:lnTo>
                    <a:pt x="851" y="359"/>
                  </a:lnTo>
                  <a:lnTo>
                    <a:pt x="851" y="353"/>
                  </a:lnTo>
                  <a:lnTo>
                    <a:pt x="851" y="353"/>
                  </a:lnTo>
                  <a:lnTo>
                    <a:pt x="844" y="353"/>
                  </a:lnTo>
                  <a:lnTo>
                    <a:pt x="841" y="349"/>
                  </a:lnTo>
                  <a:lnTo>
                    <a:pt x="841" y="349"/>
                  </a:lnTo>
                  <a:lnTo>
                    <a:pt x="841" y="353"/>
                  </a:lnTo>
                  <a:lnTo>
                    <a:pt x="837" y="353"/>
                  </a:lnTo>
                  <a:lnTo>
                    <a:pt x="837" y="353"/>
                  </a:lnTo>
                  <a:lnTo>
                    <a:pt x="837" y="366"/>
                  </a:lnTo>
                  <a:lnTo>
                    <a:pt x="837" y="373"/>
                  </a:lnTo>
                  <a:lnTo>
                    <a:pt x="837" y="373"/>
                  </a:lnTo>
                  <a:lnTo>
                    <a:pt x="831" y="373"/>
                  </a:lnTo>
                  <a:lnTo>
                    <a:pt x="831" y="369"/>
                  </a:lnTo>
                  <a:lnTo>
                    <a:pt x="831" y="369"/>
                  </a:lnTo>
                  <a:lnTo>
                    <a:pt x="827" y="369"/>
                  </a:lnTo>
                  <a:lnTo>
                    <a:pt x="827" y="369"/>
                  </a:lnTo>
                  <a:lnTo>
                    <a:pt x="831" y="356"/>
                  </a:lnTo>
                  <a:lnTo>
                    <a:pt x="834" y="343"/>
                  </a:lnTo>
                  <a:lnTo>
                    <a:pt x="834" y="343"/>
                  </a:lnTo>
                  <a:lnTo>
                    <a:pt x="827" y="336"/>
                  </a:lnTo>
                  <a:lnTo>
                    <a:pt x="827" y="336"/>
                  </a:lnTo>
                  <a:lnTo>
                    <a:pt x="827" y="322"/>
                  </a:lnTo>
                  <a:lnTo>
                    <a:pt x="831" y="309"/>
                  </a:lnTo>
                  <a:lnTo>
                    <a:pt x="831" y="309"/>
                  </a:lnTo>
                  <a:lnTo>
                    <a:pt x="837" y="309"/>
                  </a:lnTo>
                  <a:lnTo>
                    <a:pt x="837" y="309"/>
                  </a:lnTo>
                  <a:lnTo>
                    <a:pt x="837" y="302"/>
                  </a:lnTo>
                  <a:lnTo>
                    <a:pt x="837" y="292"/>
                  </a:lnTo>
                  <a:lnTo>
                    <a:pt x="837" y="292"/>
                  </a:lnTo>
                  <a:lnTo>
                    <a:pt x="831" y="292"/>
                  </a:lnTo>
                  <a:lnTo>
                    <a:pt x="831" y="292"/>
                  </a:lnTo>
                  <a:lnTo>
                    <a:pt x="831" y="285"/>
                  </a:lnTo>
                  <a:lnTo>
                    <a:pt x="831" y="282"/>
                  </a:lnTo>
                  <a:lnTo>
                    <a:pt x="831" y="282"/>
                  </a:lnTo>
                  <a:lnTo>
                    <a:pt x="831" y="279"/>
                  </a:lnTo>
                  <a:lnTo>
                    <a:pt x="831" y="275"/>
                  </a:lnTo>
                  <a:lnTo>
                    <a:pt x="831" y="275"/>
                  </a:lnTo>
                  <a:lnTo>
                    <a:pt x="827" y="279"/>
                  </a:lnTo>
                  <a:lnTo>
                    <a:pt x="817" y="279"/>
                  </a:lnTo>
                  <a:lnTo>
                    <a:pt x="817" y="279"/>
                  </a:lnTo>
                  <a:lnTo>
                    <a:pt x="817" y="275"/>
                  </a:lnTo>
                  <a:lnTo>
                    <a:pt x="814" y="275"/>
                  </a:lnTo>
                  <a:lnTo>
                    <a:pt x="814" y="275"/>
                  </a:lnTo>
                  <a:lnTo>
                    <a:pt x="810" y="279"/>
                  </a:lnTo>
                  <a:lnTo>
                    <a:pt x="810" y="285"/>
                  </a:lnTo>
                  <a:lnTo>
                    <a:pt x="817" y="289"/>
                  </a:lnTo>
                  <a:lnTo>
                    <a:pt x="817" y="292"/>
                  </a:lnTo>
                  <a:lnTo>
                    <a:pt x="817" y="292"/>
                  </a:lnTo>
                  <a:lnTo>
                    <a:pt x="817" y="292"/>
                  </a:lnTo>
                  <a:lnTo>
                    <a:pt x="814" y="299"/>
                  </a:lnTo>
                  <a:lnTo>
                    <a:pt x="814" y="299"/>
                  </a:lnTo>
                  <a:lnTo>
                    <a:pt x="814" y="299"/>
                  </a:lnTo>
                  <a:lnTo>
                    <a:pt x="814" y="302"/>
                  </a:lnTo>
                  <a:lnTo>
                    <a:pt x="810" y="302"/>
                  </a:lnTo>
                  <a:lnTo>
                    <a:pt x="807" y="295"/>
                  </a:lnTo>
                  <a:lnTo>
                    <a:pt x="810" y="299"/>
                  </a:lnTo>
                  <a:lnTo>
                    <a:pt x="810" y="299"/>
                  </a:lnTo>
                  <a:lnTo>
                    <a:pt x="810" y="299"/>
                  </a:lnTo>
                  <a:lnTo>
                    <a:pt x="810" y="299"/>
                  </a:lnTo>
                  <a:lnTo>
                    <a:pt x="810" y="295"/>
                  </a:lnTo>
                  <a:lnTo>
                    <a:pt x="810" y="295"/>
                  </a:lnTo>
                  <a:lnTo>
                    <a:pt x="814" y="292"/>
                  </a:lnTo>
                  <a:lnTo>
                    <a:pt x="810" y="292"/>
                  </a:lnTo>
                  <a:lnTo>
                    <a:pt x="810" y="289"/>
                  </a:lnTo>
                  <a:lnTo>
                    <a:pt x="810" y="289"/>
                  </a:lnTo>
                  <a:lnTo>
                    <a:pt x="810" y="292"/>
                  </a:lnTo>
                  <a:lnTo>
                    <a:pt x="807" y="292"/>
                  </a:lnTo>
                  <a:lnTo>
                    <a:pt x="807" y="292"/>
                  </a:lnTo>
                  <a:lnTo>
                    <a:pt x="807" y="289"/>
                  </a:lnTo>
                  <a:lnTo>
                    <a:pt x="807" y="289"/>
                  </a:lnTo>
                  <a:lnTo>
                    <a:pt x="804" y="289"/>
                  </a:lnTo>
                  <a:lnTo>
                    <a:pt x="800" y="295"/>
                  </a:lnTo>
                  <a:lnTo>
                    <a:pt x="804" y="302"/>
                  </a:lnTo>
                  <a:lnTo>
                    <a:pt x="804" y="302"/>
                  </a:lnTo>
                  <a:lnTo>
                    <a:pt x="804" y="309"/>
                  </a:lnTo>
                  <a:lnTo>
                    <a:pt x="804" y="309"/>
                  </a:lnTo>
                  <a:lnTo>
                    <a:pt x="814" y="312"/>
                  </a:lnTo>
                  <a:lnTo>
                    <a:pt x="814" y="312"/>
                  </a:lnTo>
                  <a:lnTo>
                    <a:pt x="814" y="319"/>
                  </a:lnTo>
                  <a:lnTo>
                    <a:pt x="814" y="319"/>
                  </a:lnTo>
                  <a:lnTo>
                    <a:pt x="814" y="319"/>
                  </a:lnTo>
                  <a:lnTo>
                    <a:pt x="810" y="322"/>
                  </a:lnTo>
                  <a:lnTo>
                    <a:pt x="810" y="322"/>
                  </a:lnTo>
                  <a:lnTo>
                    <a:pt x="804" y="316"/>
                  </a:lnTo>
                  <a:lnTo>
                    <a:pt x="794" y="306"/>
                  </a:lnTo>
                  <a:lnTo>
                    <a:pt x="794" y="306"/>
                  </a:lnTo>
                  <a:lnTo>
                    <a:pt x="794" y="312"/>
                  </a:lnTo>
                  <a:lnTo>
                    <a:pt x="794" y="312"/>
                  </a:lnTo>
                  <a:lnTo>
                    <a:pt x="787" y="319"/>
                  </a:lnTo>
                  <a:lnTo>
                    <a:pt x="777" y="329"/>
                  </a:lnTo>
                  <a:lnTo>
                    <a:pt x="777" y="329"/>
                  </a:lnTo>
                  <a:lnTo>
                    <a:pt x="777" y="336"/>
                  </a:lnTo>
                  <a:lnTo>
                    <a:pt x="777" y="343"/>
                  </a:lnTo>
                  <a:lnTo>
                    <a:pt x="777" y="343"/>
                  </a:lnTo>
                  <a:lnTo>
                    <a:pt x="773" y="349"/>
                  </a:lnTo>
                  <a:lnTo>
                    <a:pt x="767" y="356"/>
                  </a:lnTo>
                  <a:lnTo>
                    <a:pt x="767" y="356"/>
                  </a:lnTo>
                  <a:lnTo>
                    <a:pt x="763" y="359"/>
                  </a:lnTo>
                  <a:lnTo>
                    <a:pt x="767" y="366"/>
                  </a:lnTo>
                  <a:lnTo>
                    <a:pt x="767" y="376"/>
                  </a:lnTo>
                  <a:lnTo>
                    <a:pt x="757" y="379"/>
                  </a:lnTo>
                  <a:lnTo>
                    <a:pt x="757" y="379"/>
                  </a:lnTo>
                  <a:lnTo>
                    <a:pt x="757" y="413"/>
                  </a:lnTo>
                  <a:lnTo>
                    <a:pt x="753" y="413"/>
                  </a:lnTo>
                  <a:lnTo>
                    <a:pt x="753" y="413"/>
                  </a:lnTo>
                  <a:lnTo>
                    <a:pt x="743" y="416"/>
                  </a:lnTo>
                  <a:lnTo>
                    <a:pt x="743" y="416"/>
                  </a:lnTo>
                  <a:lnTo>
                    <a:pt x="743" y="423"/>
                  </a:lnTo>
                  <a:lnTo>
                    <a:pt x="743" y="423"/>
                  </a:lnTo>
                  <a:lnTo>
                    <a:pt x="740" y="427"/>
                  </a:lnTo>
                  <a:lnTo>
                    <a:pt x="743" y="427"/>
                  </a:lnTo>
                  <a:lnTo>
                    <a:pt x="750" y="427"/>
                  </a:lnTo>
                  <a:lnTo>
                    <a:pt x="750" y="430"/>
                  </a:lnTo>
                  <a:lnTo>
                    <a:pt x="750" y="430"/>
                  </a:lnTo>
                  <a:lnTo>
                    <a:pt x="743" y="430"/>
                  </a:lnTo>
                  <a:lnTo>
                    <a:pt x="743" y="430"/>
                  </a:lnTo>
                  <a:lnTo>
                    <a:pt x="740" y="437"/>
                  </a:lnTo>
                  <a:lnTo>
                    <a:pt x="740" y="443"/>
                  </a:lnTo>
                  <a:lnTo>
                    <a:pt x="740" y="443"/>
                  </a:lnTo>
                  <a:lnTo>
                    <a:pt x="733" y="443"/>
                  </a:lnTo>
                  <a:lnTo>
                    <a:pt x="733" y="443"/>
                  </a:lnTo>
                  <a:lnTo>
                    <a:pt x="733" y="453"/>
                  </a:lnTo>
                  <a:lnTo>
                    <a:pt x="733" y="453"/>
                  </a:lnTo>
                  <a:lnTo>
                    <a:pt x="740" y="457"/>
                  </a:lnTo>
                  <a:lnTo>
                    <a:pt x="740" y="457"/>
                  </a:lnTo>
                  <a:lnTo>
                    <a:pt x="743" y="470"/>
                  </a:lnTo>
                  <a:lnTo>
                    <a:pt x="743" y="480"/>
                  </a:lnTo>
                  <a:lnTo>
                    <a:pt x="747" y="480"/>
                  </a:lnTo>
                  <a:lnTo>
                    <a:pt x="747" y="480"/>
                  </a:lnTo>
                  <a:lnTo>
                    <a:pt x="750" y="497"/>
                  </a:lnTo>
                  <a:lnTo>
                    <a:pt x="750" y="497"/>
                  </a:lnTo>
                  <a:lnTo>
                    <a:pt x="743" y="504"/>
                  </a:lnTo>
                  <a:lnTo>
                    <a:pt x="743" y="504"/>
                  </a:lnTo>
                  <a:lnTo>
                    <a:pt x="736" y="511"/>
                  </a:lnTo>
                  <a:lnTo>
                    <a:pt x="730" y="514"/>
                  </a:lnTo>
                  <a:lnTo>
                    <a:pt x="730" y="514"/>
                  </a:lnTo>
                  <a:lnTo>
                    <a:pt x="730" y="517"/>
                  </a:lnTo>
                  <a:lnTo>
                    <a:pt x="730" y="517"/>
                  </a:lnTo>
                  <a:lnTo>
                    <a:pt x="730" y="517"/>
                  </a:lnTo>
                  <a:lnTo>
                    <a:pt x="730" y="517"/>
                  </a:lnTo>
                  <a:lnTo>
                    <a:pt x="730" y="524"/>
                  </a:lnTo>
                  <a:lnTo>
                    <a:pt x="730" y="524"/>
                  </a:lnTo>
                  <a:lnTo>
                    <a:pt x="730" y="524"/>
                  </a:lnTo>
                  <a:lnTo>
                    <a:pt x="730" y="524"/>
                  </a:lnTo>
                  <a:lnTo>
                    <a:pt x="730" y="521"/>
                  </a:lnTo>
                  <a:lnTo>
                    <a:pt x="730" y="521"/>
                  </a:lnTo>
                  <a:lnTo>
                    <a:pt x="716" y="521"/>
                  </a:lnTo>
                  <a:lnTo>
                    <a:pt x="710" y="521"/>
                  </a:lnTo>
                  <a:lnTo>
                    <a:pt x="700" y="517"/>
                  </a:lnTo>
                  <a:lnTo>
                    <a:pt x="693" y="511"/>
                  </a:lnTo>
                  <a:lnTo>
                    <a:pt x="693" y="511"/>
                  </a:lnTo>
                  <a:lnTo>
                    <a:pt x="693" y="507"/>
                  </a:lnTo>
                  <a:lnTo>
                    <a:pt x="693" y="504"/>
                  </a:lnTo>
                  <a:lnTo>
                    <a:pt x="693" y="504"/>
                  </a:lnTo>
                  <a:lnTo>
                    <a:pt x="683" y="504"/>
                  </a:lnTo>
                  <a:lnTo>
                    <a:pt x="673" y="504"/>
                  </a:lnTo>
                  <a:lnTo>
                    <a:pt x="673" y="504"/>
                  </a:lnTo>
                  <a:lnTo>
                    <a:pt x="669" y="497"/>
                  </a:lnTo>
                  <a:lnTo>
                    <a:pt x="669" y="494"/>
                  </a:lnTo>
                  <a:lnTo>
                    <a:pt x="669" y="487"/>
                  </a:lnTo>
                  <a:lnTo>
                    <a:pt x="669" y="487"/>
                  </a:lnTo>
                  <a:lnTo>
                    <a:pt x="666" y="474"/>
                  </a:lnTo>
                  <a:lnTo>
                    <a:pt x="666" y="474"/>
                  </a:lnTo>
                  <a:lnTo>
                    <a:pt x="689" y="453"/>
                  </a:lnTo>
                  <a:lnTo>
                    <a:pt x="689" y="453"/>
                  </a:lnTo>
                  <a:lnTo>
                    <a:pt x="696" y="453"/>
                  </a:lnTo>
                  <a:lnTo>
                    <a:pt x="696" y="453"/>
                  </a:lnTo>
                  <a:lnTo>
                    <a:pt x="700" y="443"/>
                  </a:lnTo>
                  <a:lnTo>
                    <a:pt x="700" y="443"/>
                  </a:lnTo>
                  <a:lnTo>
                    <a:pt x="689" y="437"/>
                  </a:lnTo>
                  <a:lnTo>
                    <a:pt x="689" y="437"/>
                  </a:lnTo>
                  <a:lnTo>
                    <a:pt x="686" y="433"/>
                  </a:lnTo>
                  <a:lnTo>
                    <a:pt x="679" y="427"/>
                  </a:lnTo>
                  <a:lnTo>
                    <a:pt x="679" y="427"/>
                  </a:lnTo>
                  <a:lnTo>
                    <a:pt x="676" y="427"/>
                  </a:lnTo>
                  <a:lnTo>
                    <a:pt x="669" y="427"/>
                  </a:lnTo>
                  <a:lnTo>
                    <a:pt x="669" y="423"/>
                  </a:lnTo>
                  <a:lnTo>
                    <a:pt x="669" y="423"/>
                  </a:lnTo>
                  <a:lnTo>
                    <a:pt x="663" y="420"/>
                  </a:lnTo>
                  <a:lnTo>
                    <a:pt x="663" y="416"/>
                  </a:lnTo>
                  <a:lnTo>
                    <a:pt x="663" y="413"/>
                  </a:lnTo>
                  <a:lnTo>
                    <a:pt x="663" y="413"/>
                  </a:lnTo>
                  <a:lnTo>
                    <a:pt x="652" y="413"/>
                  </a:lnTo>
                  <a:lnTo>
                    <a:pt x="646" y="413"/>
                  </a:lnTo>
                  <a:lnTo>
                    <a:pt x="636" y="420"/>
                  </a:lnTo>
                  <a:lnTo>
                    <a:pt x="636" y="420"/>
                  </a:lnTo>
                  <a:lnTo>
                    <a:pt x="629" y="420"/>
                  </a:lnTo>
                  <a:lnTo>
                    <a:pt x="629" y="420"/>
                  </a:lnTo>
                  <a:lnTo>
                    <a:pt x="622" y="423"/>
                  </a:lnTo>
                  <a:lnTo>
                    <a:pt x="619" y="430"/>
                  </a:lnTo>
                  <a:lnTo>
                    <a:pt x="619" y="430"/>
                  </a:lnTo>
                  <a:lnTo>
                    <a:pt x="605" y="430"/>
                  </a:lnTo>
                  <a:lnTo>
                    <a:pt x="589" y="430"/>
                  </a:lnTo>
                  <a:lnTo>
                    <a:pt x="589" y="437"/>
                  </a:lnTo>
                  <a:lnTo>
                    <a:pt x="589" y="437"/>
                  </a:lnTo>
                  <a:lnTo>
                    <a:pt x="602" y="437"/>
                  </a:lnTo>
                  <a:lnTo>
                    <a:pt x="605" y="443"/>
                  </a:lnTo>
                  <a:lnTo>
                    <a:pt x="605" y="443"/>
                  </a:lnTo>
                  <a:lnTo>
                    <a:pt x="612" y="443"/>
                  </a:lnTo>
                  <a:lnTo>
                    <a:pt x="612" y="443"/>
                  </a:lnTo>
                  <a:lnTo>
                    <a:pt x="616" y="447"/>
                  </a:lnTo>
                  <a:lnTo>
                    <a:pt x="616" y="447"/>
                  </a:lnTo>
                  <a:lnTo>
                    <a:pt x="622" y="450"/>
                  </a:lnTo>
                  <a:lnTo>
                    <a:pt x="626" y="453"/>
                  </a:lnTo>
                  <a:lnTo>
                    <a:pt x="626" y="453"/>
                  </a:lnTo>
                  <a:lnTo>
                    <a:pt x="632" y="467"/>
                  </a:lnTo>
                  <a:lnTo>
                    <a:pt x="636" y="487"/>
                  </a:lnTo>
                  <a:lnTo>
                    <a:pt x="639" y="524"/>
                  </a:lnTo>
                  <a:lnTo>
                    <a:pt x="639" y="524"/>
                  </a:lnTo>
                  <a:lnTo>
                    <a:pt x="642" y="524"/>
                  </a:lnTo>
                  <a:lnTo>
                    <a:pt x="642" y="527"/>
                  </a:lnTo>
                  <a:lnTo>
                    <a:pt x="642" y="527"/>
                  </a:lnTo>
                  <a:lnTo>
                    <a:pt x="649" y="527"/>
                  </a:lnTo>
                  <a:lnTo>
                    <a:pt x="652" y="524"/>
                  </a:lnTo>
                  <a:lnTo>
                    <a:pt x="652" y="524"/>
                  </a:lnTo>
                  <a:lnTo>
                    <a:pt x="659" y="527"/>
                  </a:lnTo>
                  <a:lnTo>
                    <a:pt x="666" y="534"/>
                  </a:lnTo>
                  <a:lnTo>
                    <a:pt x="676" y="548"/>
                  </a:lnTo>
                  <a:lnTo>
                    <a:pt x="676" y="548"/>
                  </a:lnTo>
                  <a:lnTo>
                    <a:pt x="679" y="564"/>
                  </a:lnTo>
                  <a:lnTo>
                    <a:pt x="679" y="578"/>
                  </a:lnTo>
                  <a:lnTo>
                    <a:pt x="679" y="591"/>
                  </a:lnTo>
                  <a:lnTo>
                    <a:pt x="686" y="605"/>
                  </a:lnTo>
                  <a:lnTo>
                    <a:pt x="686" y="605"/>
                  </a:lnTo>
                  <a:lnTo>
                    <a:pt x="676" y="598"/>
                  </a:lnTo>
                  <a:lnTo>
                    <a:pt x="663" y="601"/>
                  </a:lnTo>
                  <a:lnTo>
                    <a:pt x="663" y="598"/>
                  </a:lnTo>
                  <a:lnTo>
                    <a:pt x="666" y="595"/>
                  </a:lnTo>
                  <a:lnTo>
                    <a:pt x="666" y="595"/>
                  </a:lnTo>
                  <a:lnTo>
                    <a:pt x="666" y="595"/>
                  </a:lnTo>
                  <a:lnTo>
                    <a:pt x="666" y="591"/>
                  </a:lnTo>
                  <a:lnTo>
                    <a:pt x="656" y="588"/>
                  </a:lnTo>
                  <a:lnTo>
                    <a:pt x="656" y="588"/>
                  </a:lnTo>
                  <a:lnTo>
                    <a:pt x="646" y="591"/>
                  </a:lnTo>
                  <a:lnTo>
                    <a:pt x="639" y="595"/>
                  </a:lnTo>
                  <a:lnTo>
                    <a:pt x="639" y="595"/>
                  </a:lnTo>
                  <a:lnTo>
                    <a:pt x="619" y="595"/>
                  </a:lnTo>
                  <a:lnTo>
                    <a:pt x="619" y="595"/>
                  </a:lnTo>
                  <a:lnTo>
                    <a:pt x="619" y="615"/>
                  </a:lnTo>
                  <a:lnTo>
                    <a:pt x="616" y="625"/>
                  </a:lnTo>
                  <a:lnTo>
                    <a:pt x="612" y="635"/>
                  </a:lnTo>
                  <a:lnTo>
                    <a:pt x="612" y="635"/>
                  </a:lnTo>
                  <a:lnTo>
                    <a:pt x="605" y="638"/>
                  </a:lnTo>
                  <a:lnTo>
                    <a:pt x="599" y="645"/>
                  </a:lnTo>
                  <a:lnTo>
                    <a:pt x="599" y="645"/>
                  </a:lnTo>
                  <a:lnTo>
                    <a:pt x="595" y="648"/>
                  </a:lnTo>
                  <a:lnTo>
                    <a:pt x="595" y="655"/>
                  </a:lnTo>
                  <a:lnTo>
                    <a:pt x="595" y="655"/>
                  </a:lnTo>
                  <a:lnTo>
                    <a:pt x="585" y="668"/>
                  </a:lnTo>
                  <a:lnTo>
                    <a:pt x="585" y="668"/>
                  </a:lnTo>
                  <a:lnTo>
                    <a:pt x="585" y="679"/>
                  </a:lnTo>
                  <a:lnTo>
                    <a:pt x="582" y="679"/>
                  </a:lnTo>
                  <a:lnTo>
                    <a:pt x="582" y="679"/>
                  </a:lnTo>
                  <a:lnTo>
                    <a:pt x="579" y="685"/>
                  </a:lnTo>
                  <a:lnTo>
                    <a:pt x="575" y="695"/>
                  </a:lnTo>
                  <a:lnTo>
                    <a:pt x="575" y="695"/>
                  </a:lnTo>
                  <a:lnTo>
                    <a:pt x="579" y="702"/>
                  </a:lnTo>
                  <a:lnTo>
                    <a:pt x="579" y="702"/>
                  </a:lnTo>
                  <a:lnTo>
                    <a:pt x="592" y="705"/>
                  </a:lnTo>
                  <a:lnTo>
                    <a:pt x="592" y="705"/>
                  </a:lnTo>
                  <a:lnTo>
                    <a:pt x="599" y="716"/>
                  </a:lnTo>
                  <a:lnTo>
                    <a:pt x="599" y="716"/>
                  </a:lnTo>
                  <a:lnTo>
                    <a:pt x="605" y="716"/>
                  </a:lnTo>
                  <a:lnTo>
                    <a:pt x="612" y="719"/>
                  </a:lnTo>
                  <a:lnTo>
                    <a:pt x="612" y="719"/>
                  </a:lnTo>
                  <a:lnTo>
                    <a:pt x="612" y="722"/>
                  </a:lnTo>
                  <a:lnTo>
                    <a:pt x="612" y="726"/>
                  </a:lnTo>
                  <a:lnTo>
                    <a:pt x="612" y="726"/>
                  </a:lnTo>
                  <a:lnTo>
                    <a:pt x="619" y="729"/>
                  </a:lnTo>
                  <a:lnTo>
                    <a:pt x="619" y="729"/>
                  </a:lnTo>
                  <a:lnTo>
                    <a:pt x="622" y="736"/>
                  </a:lnTo>
                  <a:lnTo>
                    <a:pt x="622" y="742"/>
                  </a:lnTo>
                  <a:lnTo>
                    <a:pt x="622" y="742"/>
                  </a:lnTo>
                  <a:lnTo>
                    <a:pt x="629" y="746"/>
                  </a:lnTo>
                  <a:lnTo>
                    <a:pt x="639" y="746"/>
                  </a:lnTo>
                  <a:lnTo>
                    <a:pt x="639" y="746"/>
                  </a:lnTo>
                  <a:lnTo>
                    <a:pt x="642" y="753"/>
                  </a:lnTo>
                  <a:lnTo>
                    <a:pt x="642" y="753"/>
                  </a:lnTo>
                  <a:lnTo>
                    <a:pt x="629" y="746"/>
                  </a:lnTo>
                  <a:lnTo>
                    <a:pt x="629" y="746"/>
                  </a:lnTo>
                  <a:lnTo>
                    <a:pt x="619" y="749"/>
                  </a:lnTo>
                  <a:lnTo>
                    <a:pt x="609" y="749"/>
                  </a:lnTo>
                  <a:lnTo>
                    <a:pt x="609" y="749"/>
                  </a:lnTo>
                  <a:lnTo>
                    <a:pt x="599" y="742"/>
                  </a:lnTo>
                  <a:lnTo>
                    <a:pt x="599" y="742"/>
                  </a:lnTo>
                  <a:lnTo>
                    <a:pt x="599" y="756"/>
                  </a:lnTo>
                  <a:lnTo>
                    <a:pt x="599" y="756"/>
                  </a:lnTo>
                  <a:lnTo>
                    <a:pt x="575" y="749"/>
                  </a:lnTo>
                  <a:lnTo>
                    <a:pt x="555" y="746"/>
                  </a:lnTo>
                  <a:lnTo>
                    <a:pt x="555" y="746"/>
                  </a:lnTo>
                  <a:lnTo>
                    <a:pt x="552" y="753"/>
                  </a:lnTo>
                  <a:lnTo>
                    <a:pt x="552" y="756"/>
                  </a:lnTo>
                  <a:lnTo>
                    <a:pt x="552" y="756"/>
                  </a:lnTo>
                  <a:lnTo>
                    <a:pt x="542" y="759"/>
                  </a:lnTo>
                  <a:lnTo>
                    <a:pt x="542" y="759"/>
                  </a:lnTo>
                  <a:lnTo>
                    <a:pt x="542" y="753"/>
                  </a:lnTo>
                  <a:lnTo>
                    <a:pt x="542" y="753"/>
                  </a:lnTo>
                  <a:lnTo>
                    <a:pt x="542" y="753"/>
                  </a:lnTo>
                  <a:lnTo>
                    <a:pt x="545" y="753"/>
                  </a:lnTo>
                  <a:lnTo>
                    <a:pt x="545" y="746"/>
                  </a:lnTo>
                  <a:lnTo>
                    <a:pt x="545" y="746"/>
                  </a:lnTo>
                  <a:lnTo>
                    <a:pt x="542" y="749"/>
                  </a:lnTo>
                  <a:lnTo>
                    <a:pt x="535" y="749"/>
                  </a:lnTo>
                  <a:lnTo>
                    <a:pt x="535" y="749"/>
                  </a:lnTo>
                  <a:lnTo>
                    <a:pt x="528" y="746"/>
                  </a:lnTo>
                  <a:lnTo>
                    <a:pt x="525" y="739"/>
                  </a:lnTo>
                  <a:lnTo>
                    <a:pt x="525" y="739"/>
                  </a:lnTo>
                  <a:lnTo>
                    <a:pt x="515" y="736"/>
                  </a:lnTo>
                  <a:lnTo>
                    <a:pt x="505" y="736"/>
                  </a:lnTo>
                  <a:lnTo>
                    <a:pt x="505" y="736"/>
                  </a:lnTo>
                  <a:lnTo>
                    <a:pt x="501" y="739"/>
                  </a:lnTo>
                  <a:lnTo>
                    <a:pt x="501" y="746"/>
                  </a:lnTo>
                  <a:lnTo>
                    <a:pt x="505" y="756"/>
                  </a:lnTo>
                  <a:lnTo>
                    <a:pt x="505" y="756"/>
                  </a:lnTo>
                  <a:lnTo>
                    <a:pt x="501" y="759"/>
                  </a:lnTo>
                  <a:lnTo>
                    <a:pt x="501" y="759"/>
                  </a:lnTo>
                  <a:lnTo>
                    <a:pt x="501" y="759"/>
                  </a:lnTo>
                  <a:lnTo>
                    <a:pt x="491" y="759"/>
                  </a:lnTo>
                  <a:lnTo>
                    <a:pt x="491" y="759"/>
                  </a:lnTo>
                  <a:lnTo>
                    <a:pt x="498" y="773"/>
                  </a:lnTo>
                  <a:lnTo>
                    <a:pt x="505" y="779"/>
                  </a:lnTo>
                  <a:lnTo>
                    <a:pt x="511" y="783"/>
                  </a:lnTo>
                  <a:lnTo>
                    <a:pt x="511" y="783"/>
                  </a:lnTo>
                  <a:lnTo>
                    <a:pt x="515" y="783"/>
                  </a:lnTo>
                  <a:lnTo>
                    <a:pt x="515" y="783"/>
                  </a:lnTo>
                  <a:lnTo>
                    <a:pt x="525" y="789"/>
                  </a:lnTo>
                  <a:lnTo>
                    <a:pt x="525" y="789"/>
                  </a:lnTo>
                  <a:lnTo>
                    <a:pt x="531" y="789"/>
                  </a:lnTo>
                  <a:lnTo>
                    <a:pt x="531" y="789"/>
                  </a:lnTo>
                  <a:lnTo>
                    <a:pt x="538" y="789"/>
                  </a:lnTo>
                  <a:lnTo>
                    <a:pt x="538" y="789"/>
                  </a:lnTo>
                  <a:lnTo>
                    <a:pt x="538" y="786"/>
                  </a:lnTo>
                  <a:lnTo>
                    <a:pt x="538" y="783"/>
                  </a:lnTo>
                  <a:lnTo>
                    <a:pt x="538" y="783"/>
                  </a:lnTo>
                  <a:lnTo>
                    <a:pt x="545" y="786"/>
                  </a:lnTo>
                  <a:lnTo>
                    <a:pt x="552" y="796"/>
                  </a:lnTo>
                  <a:lnTo>
                    <a:pt x="562" y="813"/>
                  </a:lnTo>
                  <a:lnTo>
                    <a:pt x="562" y="813"/>
                  </a:lnTo>
                  <a:lnTo>
                    <a:pt x="555" y="816"/>
                  </a:lnTo>
                  <a:lnTo>
                    <a:pt x="552" y="820"/>
                  </a:lnTo>
                  <a:lnTo>
                    <a:pt x="552" y="820"/>
                  </a:lnTo>
                  <a:lnTo>
                    <a:pt x="552" y="826"/>
                  </a:lnTo>
                  <a:lnTo>
                    <a:pt x="552" y="826"/>
                  </a:lnTo>
                  <a:lnTo>
                    <a:pt x="528" y="823"/>
                  </a:lnTo>
                  <a:lnTo>
                    <a:pt x="528" y="823"/>
                  </a:lnTo>
                  <a:lnTo>
                    <a:pt x="518" y="823"/>
                  </a:lnTo>
                  <a:lnTo>
                    <a:pt x="511" y="823"/>
                  </a:lnTo>
                  <a:lnTo>
                    <a:pt x="511" y="823"/>
                  </a:lnTo>
                  <a:lnTo>
                    <a:pt x="505" y="823"/>
                  </a:lnTo>
                  <a:lnTo>
                    <a:pt x="501" y="816"/>
                  </a:lnTo>
                  <a:lnTo>
                    <a:pt x="491" y="806"/>
                  </a:lnTo>
                  <a:lnTo>
                    <a:pt x="491" y="806"/>
                  </a:lnTo>
                  <a:lnTo>
                    <a:pt x="474" y="803"/>
                  </a:lnTo>
                  <a:lnTo>
                    <a:pt x="474" y="803"/>
                  </a:lnTo>
                  <a:lnTo>
                    <a:pt x="474" y="810"/>
                  </a:lnTo>
                  <a:lnTo>
                    <a:pt x="474" y="810"/>
                  </a:lnTo>
                  <a:lnTo>
                    <a:pt x="468" y="813"/>
                  </a:lnTo>
                  <a:lnTo>
                    <a:pt x="468" y="813"/>
                  </a:lnTo>
                  <a:lnTo>
                    <a:pt x="461" y="810"/>
                  </a:lnTo>
                  <a:lnTo>
                    <a:pt x="454" y="803"/>
                  </a:lnTo>
                  <a:lnTo>
                    <a:pt x="451" y="789"/>
                  </a:lnTo>
                  <a:lnTo>
                    <a:pt x="451" y="789"/>
                  </a:lnTo>
                  <a:lnTo>
                    <a:pt x="444" y="793"/>
                  </a:lnTo>
                  <a:lnTo>
                    <a:pt x="444" y="793"/>
                  </a:lnTo>
                  <a:lnTo>
                    <a:pt x="447" y="773"/>
                  </a:lnTo>
                  <a:lnTo>
                    <a:pt x="447" y="773"/>
                  </a:lnTo>
                  <a:lnTo>
                    <a:pt x="441" y="769"/>
                  </a:lnTo>
                  <a:lnTo>
                    <a:pt x="441" y="769"/>
                  </a:lnTo>
                  <a:lnTo>
                    <a:pt x="437" y="763"/>
                  </a:lnTo>
                  <a:lnTo>
                    <a:pt x="437" y="763"/>
                  </a:lnTo>
                  <a:lnTo>
                    <a:pt x="431" y="753"/>
                  </a:lnTo>
                  <a:lnTo>
                    <a:pt x="424" y="746"/>
                  </a:lnTo>
                  <a:lnTo>
                    <a:pt x="424" y="746"/>
                  </a:lnTo>
                  <a:lnTo>
                    <a:pt x="424" y="742"/>
                  </a:lnTo>
                  <a:lnTo>
                    <a:pt x="424" y="742"/>
                  </a:lnTo>
                  <a:lnTo>
                    <a:pt x="427" y="736"/>
                  </a:lnTo>
                  <a:lnTo>
                    <a:pt x="427" y="736"/>
                  </a:lnTo>
                  <a:lnTo>
                    <a:pt x="431" y="729"/>
                  </a:lnTo>
                  <a:lnTo>
                    <a:pt x="427" y="722"/>
                  </a:lnTo>
                  <a:lnTo>
                    <a:pt x="424" y="719"/>
                  </a:lnTo>
                  <a:lnTo>
                    <a:pt x="417" y="716"/>
                  </a:lnTo>
                  <a:lnTo>
                    <a:pt x="417" y="716"/>
                  </a:lnTo>
                  <a:lnTo>
                    <a:pt x="431" y="716"/>
                  </a:lnTo>
                  <a:lnTo>
                    <a:pt x="431" y="716"/>
                  </a:lnTo>
                  <a:lnTo>
                    <a:pt x="424" y="705"/>
                  </a:lnTo>
                  <a:lnTo>
                    <a:pt x="424" y="705"/>
                  </a:lnTo>
                  <a:lnTo>
                    <a:pt x="424" y="702"/>
                  </a:lnTo>
                  <a:lnTo>
                    <a:pt x="424" y="702"/>
                  </a:lnTo>
                  <a:lnTo>
                    <a:pt x="411" y="692"/>
                  </a:lnTo>
                  <a:lnTo>
                    <a:pt x="411" y="692"/>
                  </a:lnTo>
                  <a:lnTo>
                    <a:pt x="407" y="692"/>
                  </a:lnTo>
                  <a:lnTo>
                    <a:pt x="407" y="692"/>
                  </a:lnTo>
                  <a:lnTo>
                    <a:pt x="397" y="685"/>
                  </a:lnTo>
                  <a:lnTo>
                    <a:pt x="384" y="682"/>
                  </a:lnTo>
                  <a:lnTo>
                    <a:pt x="387" y="675"/>
                  </a:lnTo>
                  <a:lnTo>
                    <a:pt x="387" y="675"/>
                  </a:lnTo>
                  <a:lnTo>
                    <a:pt x="377" y="672"/>
                  </a:lnTo>
                  <a:lnTo>
                    <a:pt x="370" y="672"/>
                  </a:lnTo>
                  <a:lnTo>
                    <a:pt x="367" y="668"/>
                  </a:lnTo>
                  <a:lnTo>
                    <a:pt x="377" y="665"/>
                  </a:lnTo>
                  <a:lnTo>
                    <a:pt x="377" y="665"/>
                  </a:lnTo>
                  <a:lnTo>
                    <a:pt x="367" y="662"/>
                  </a:lnTo>
                  <a:lnTo>
                    <a:pt x="367" y="662"/>
                  </a:lnTo>
                  <a:lnTo>
                    <a:pt x="367" y="662"/>
                  </a:lnTo>
                  <a:lnTo>
                    <a:pt x="367" y="658"/>
                  </a:lnTo>
                  <a:lnTo>
                    <a:pt x="367" y="658"/>
                  </a:lnTo>
                  <a:lnTo>
                    <a:pt x="360" y="655"/>
                  </a:lnTo>
                  <a:lnTo>
                    <a:pt x="350" y="655"/>
                  </a:lnTo>
                  <a:lnTo>
                    <a:pt x="350" y="655"/>
                  </a:lnTo>
                  <a:lnTo>
                    <a:pt x="340" y="645"/>
                  </a:lnTo>
                  <a:lnTo>
                    <a:pt x="340" y="645"/>
                  </a:lnTo>
                  <a:lnTo>
                    <a:pt x="340" y="638"/>
                  </a:lnTo>
                  <a:lnTo>
                    <a:pt x="340" y="638"/>
                  </a:lnTo>
                  <a:lnTo>
                    <a:pt x="330" y="632"/>
                  </a:lnTo>
                  <a:lnTo>
                    <a:pt x="330" y="632"/>
                  </a:lnTo>
                  <a:lnTo>
                    <a:pt x="350" y="632"/>
                  </a:lnTo>
                  <a:lnTo>
                    <a:pt x="350" y="632"/>
                  </a:lnTo>
                  <a:lnTo>
                    <a:pt x="350" y="638"/>
                  </a:lnTo>
                  <a:lnTo>
                    <a:pt x="350" y="638"/>
                  </a:lnTo>
                  <a:lnTo>
                    <a:pt x="370" y="652"/>
                  </a:lnTo>
                  <a:lnTo>
                    <a:pt x="370" y="652"/>
                  </a:lnTo>
                  <a:lnTo>
                    <a:pt x="380" y="652"/>
                  </a:lnTo>
                  <a:lnTo>
                    <a:pt x="380" y="652"/>
                  </a:lnTo>
                  <a:lnTo>
                    <a:pt x="377" y="648"/>
                  </a:lnTo>
                  <a:lnTo>
                    <a:pt x="377" y="645"/>
                  </a:lnTo>
                  <a:lnTo>
                    <a:pt x="377" y="645"/>
                  </a:lnTo>
                  <a:lnTo>
                    <a:pt x="377" y="645"/>
                  </a:lnTo>
                  <a:lnTo>
                    <a:pt x="384" y="648"/>
                  </a:lnTo>
                  <a:lnTo>
                    <a:pt x="384" y="648"/>
                  </a:lnTo>
                  <a:lnTo>
                    <a:pt x="390" y="648"/>
                  </a:lnTo>
                  <a:lnTo>
                    <a:pt x="390" y="648"/>
                  </a:lnTo>
                  <a:lnTo>
                    <a:pt x="394" y="645"/>
                  </a:lnTo>
                  <a:lnTo>
                    <a:pt x="394" y="645"/>
                  </a:lnTo>
                  <a:lnTo>
                    <a:pt x="404" y="658"/>
                  </a:lnTo>
                  <a:lnTo>
                    <a:pt x="404" y="658"/>
                  </a:lnTo>
                  <a:lnTo>
                    <a:pt x="421" y="655"/>
                  </a:lnTo>
                  <a:lnTo>
                    <a:pt x="424" y="658"/>
                  </a:lnTo>
                  <a:lnTo>
                    <a:pt x="424" y="658"/>
                  </a:lnTo>
                  <a:lnTo>
                    <a:pt x="431" y="658"/>
                  </a:lnTo>
                  <a:lnTo>
                    <a:pt x="437" y="658"/>
                  </a:lnTo>
                  <a:lnTo>
                    <a:pt x="437" y="658"/>
                  </a:lnTo>
                  <a:lnTo>
                    <a:pt x="451" y="658"/>
                  </a:lnTo>
                  <a:lnTo>
                    <a:pt x="468" y="658"/>
                  </a:lnTo>
                  <a:lnTo>
                    <a:pt x="468" y="658"/>
                  </a:lnTo>
                  <a:lnTo>
                    <a:pt x="484" y="655"/>
                  </a:lnTo>
                  <a:lnTo>
                    <a:pt x="498" y="655"/>
                  </a:lnTo>
                  <a:lnTo>
                    <a:pt x="498" y="655"/>
                  </a:lnTo>
                  <a:lnTo>
                    <a:pt x="511" y="658"/>
                  </a:lnTo>
                  <a:lnTo>
                    <a:pt x="518" y="658"/>
                  </a:lnTo>
                  <a:lnTo>
                    <a:pt x="528" y="655"/>
                  </a:lnTo>
                  <a:lnTo>
                    <a:pt x="528" y="655"/>
                  </a:lnTo>
                  <a:lnTo>
                    <a:pt x="552" y="642"/>
                  </a:lnTo>
                  <a:lnTo>
                    <a:pt x="562" y="628"/>
                  </a:lnTo>
                  <a:lnTo>
                    <a:pt x="568" y="621"/>
                  </a:lnTo>
                  <a:lnTo>
                    <a:pt x="568" y="621"/>
                  </a:lnTo>
                  <a:lnTo>
                    <a:pt x="572" y="611"/>
                  </a:lnTo>
                  <a:lnTo>
                    <a:pt x="572" y="611"/>
                  </a:lnTo>
                  <a:lnTo>
                    <a:pt x="579" y="605"/>
                  </a:lnTo>
                  <a:lnTo>
                    <a:pt x="579" y="605"/>
                  </a:lnTo>
                  <a:lnTo>
                    <a:pt x="582" y="588"/>
                  </a:lnTo>
                  <a:lnTo>
                    <a:pt x="582" y="568"/>
                  </a:lnTo>
                  <a:lnTo>
                    <a:pt x="579" y="568"/>
                  </a:lnTo>
                  <a:lnTo>
                    <a:pt x="579" y="568"/>
                  </a:lnTo>
                  <a:lnTo>
                    <a:pt x="582" y="561"/>
                  </a:lnTo>
                  <a:lnTo>
                    <a:pt x="582" y="558"/>
                  </a:lnTo>
                  <a:lnTo>
                    <a:pt x="582" y="558"/>
                  </a:lnTo>
                  <a:lnTo>
                    <a:pt x="579" y="551"/>
                  </a:lnTo>
                  <a:lnTo>
                    <a:pt x="575" y="551"/>
                  </a:lnTo>
                  <a:lnTo>
                    <a:pt x="568" y="544"/>
                  </a:lnTo>
                  <a:lnTo>
                    <a:pt x="568" y="544"/>
                  </a:lnTo>
                  <a:lnTo>
                    <a:pt x="565" y="534"/>
                  </a:lnTo>
                  <a:lnTo>
                    <a:pt x="565" y="534"/>
                  </a:lnTo>
                  <a:lnTo>
                    <a:pt x="562" y="534"/>
                  </a:lnTo>
                  <a:lnTo>
                    <a:pt x="562" y="534"/>
                  </a:lnTo>
                  <a:lnTo>
                    <a:pt x="562" y="527"/>
                  </a:lnTo>
                  <a:lnTo>
                    <a:pt x="562" y="527"/>
                  </a:lnTo>
                  <a:lnTo>
                    <a:pt x="552" y="517"/>
                  </a:lnTo>
                  <a:lnTo>
                    <a:pt x="552" y="517"/>
                  </a:lnTo>
                  <a:lnTo>
                    <a:pt x="542" y="517"/>
                  </a:lnTo>
                  <a:lnTo>
                    <a:pt x="545" y="521"/>
                  </a:lnTo>
                  <a:lnTo>
                    <a:pt x="545" y="521"/>
                  </a:lnTo>
                  <a:lnTo>
                    <a:pt x="538" y="521"/>
                  </a:lnTo>
                  <a:lnTo>
                    <a:pt x="538" y="517"/>
                  </a:lnTo>
                  <a:lnTo>
                    <a:pt x="535" y="511"/>
                  </a:lnTo>
                  <a:lnTo>
                    <a:pt x="535" y="511"/>
                  </a:lnTo>
                  <a:lnTo>
                    <a:pt x="528" y="511"/>
                  </a:lnTo>
                  <a:lnTo>
                    <a:pt x="528" y="511"/>
                  </a:lnTo>
                  <a:lnTo>
                    <a:pt x="521" y="504"/>
                  </a:lnTo>
                  <a:lnTo>
                    <a:pt x="515" y="497"/>
                  </a:lnTo>
                  <a:lnTo>
                    <a:pt x="515" y="497"/>
                  </a:lnTo>
                  <a:lnTo>
                    <a:pt x="515" y="500"/>
                  </a:lnTo>
                  <a:lnTo>
                    <a:pt x="515" y="504"/>
                  </a:lnTo>
                  <a:lnTo>
                    <a:pt x="511" y="507"/>
                  </a:lnTo>
                  <a:lnTo>
                    <a:pt x="501" y="507"/>
                  </a:lnTo>
                  <a:lnTo>
                    <a:pt x="501" y="507"/>
                  </a:lnTo>
                  <a:lnTo>
                    <a:pt x="484" y="494"/>
                  </a:lnTo>
                  <a:lnTo>
                    <a:pt x="484" y="494"/>
                  </a:lnTo>
                  <a:lnTo>
                    <a:pt x="474" y="494"/>
                  </a:lnTo>
                  <a:lnTo>
                    <a:pt x="468" y="494"/>
                  </a:lnTo>
                  <a:lnTo>
                    <a:pt x="468" y="494"/>
                  </a:lnTo>
                  <a:lnTo>
                    <a:pt x="458" y="484"/>
                  </a:lnTo>
                  <a:lnTo>
                    <a:pt x="458" y="484"/>
                  </a:lnTo>
                  <a:lnTo>
                    <a:pt x="444" y="480"/>
                  </a:lnTo>
                  <a:lnTo>
                    <a:pt x="431" y="474"/>
                  </a:lnTo>
                  <a:lnTo>
                    <a:pt x="431" y="474"/>
                  </a:lnTo>
                  <a:lnTo>
                    <a:pt x="421" y="467"/>
                  </a:lnTo>
                  <a:lnTo>
                    <a:pt x="414" y="460"/>
                  </a:lnTo>
                  <a:lnTo>
                    <a:pt x="414" y="460"/>
                  </a:lnTo>
                  <a:lnTo>
                    <a:pt x="400" y="463"/>
                  </a:lnTo>
                  <a:lnTo>
                    <a:pt x="394" y="463"/>
                  </a:lnTo>
                  <a:lnTo>
                    <a:pt x="394" y="463"/>
                  </a:lnTo>
                  <a:lnTo>
                    <a:pt x="390" y="457"/>
                  </a:lnTo>
                  <a:lnTo>
                    <a:pt x="384" y="453"/>
                  </a:lnTo>
                  <a:lnTo>
                    <a:pt x="384" y="453"/>
                  </a:lnTo>
                  <a:lnTo>
                    <a:pt x="374" y="453"/>
                  </a:lnTo>
                  <a:lnTo>
                    <a:pt x="367" y="453"/>
                  </a:lnTo>
                  <a:lnTo>
                    <a:pt x="357" y="460"/>
                  </a:lnTo>
                  <a:lnTo>
                    <a:pt x="357" y="460"/>
                  </a:lnTo>
                  <a:lnTo>
                    <a:pt x="350" y="460"/>
                  </a:lnTo>
                  <a:lnTo>
                    <a:pt x="347" y="457"/>
                  </a:lnTo>
                  <a:lnTo>
                    <a:pt x="343" y="453"/>
                  </a:lnTo>
                  <a:lnTo>
                    <a:pt x="343" y="453"/>
                  </a:lnTo>
                  <a:lnTo>
                    <a:pt x="340" y="453"/>
                  </a:lnTo>
                  <a:lnTo>
                    <a:pt x="340" y="453"/>
                  </a:lnTo>
                  <a:lnTo>
                    <a:pt x="330" y="463"/>
                  </a:lnTo>
                  <a:lnTo>
                    <a:pt x="330" y="463"/>
                  </a:lnTo>
                  <a:lnTo>
                    <a:pt x="326" y="460"/>
                  </a:lnTo>
                  <a:lnTo>
                    <a:pt x="326" y="460"/>
                  </a:lnTo>
                  <a:lnTo>
                    <a:pt x="326" y="453"/>
                  </a:lnTo>
                  <a:lnTo>
                    <a:pt x="326" y="453"/>
                  </a:lnTo>
                  <a:lnTo>
                    <a:pt x="320" y="457"/>
                  </a:lnTo>
                  <a:lnTo>
                    <a:pt x="313" y="457"/>
                  </a:lnTo>
                  <a:lnTo>
                    <a:pt x="313" y="457"/>
                  </a:lnTo>
                  <a:lnTo>
                    <a:pt x="313" y="453"/>
                  </a:lnTo>
                  <a:lnTo>
                    <a:pt x="310" y="453"/>
                  </a:lnTo>
                  <a:lnTo>
                    <a:pt x="310" y="453"/>
                  </a:lnTo>
                  <a:lnTo>
                    <a:pt x="300" y="457"/>
                  </a:lnTo>
                  <a:lnTo>
                    <a:pt x="300" y="457"/>
                  </a:lnTo>
                  <a:lnTo>
                    <a:pt x="286" y="457"/>
                  </a:lnTo>
                  <a:lnTo>
                    <a:pt x="276" y="453"/>
                  </a:lnTo>
                  <a:lnTo>
                    <a:pt x="276" y="453"/>
                  </a:lnTo>
                  <a:lnTo>
                    <a:pt x="276" y="447"/>
                  </a:lnTo>
                  <a:lnTo>
                    <a:pt x="276" y="447"/>
                  </a:lnTo>
                  <a:lnTo>
                    <a:pt x="286" y="447"/>
                  </a:lnTo>
                  <a:lnTo>
                    <a:pt x="296" y="447"/>
                  </a:lnTo>
                  <a:lnTo>
                    <a:pt x="296" y="443"/>
                  </a:lnTo>
                  <a:lnTo>
                    <a:pt x="296" y="443"/>
                  </a:lnTo>
                  <a:lnTo>
                    <a:pt x="300" y="437"/>
                  </a:lnTo>
                  <a:lnTo>
                    <a:pt x="300" y="437"/>
                  </a:lnTo>
                  <a:lnTo>
                    <a:pt x="293" y="433"/>
                  </a:lnTo>
                  <a:lnTo>
                    <a:pt x="293" y="433"/>
                  </a:lnTo>
                  <a:lnTo>
                    <a:pt x="290" y="433"/>
                  </a:lnTo>
                  <a:lnTo>
                    <a:pt x="290" y="433"/>
                  </a:lnTo>
                  <a:lnTo>
                    <a:pt x="286" y="433"/>
                  </a:lnTo>
                  <a:lnTo>
                    <a:pt x="286" y="437"/>
                  </a:lnTo>
                  <a:lnTo>
                    <a:pt x="283" y="437"/>
                  </a:lnTo>
                  <a:lnTo>
                    <a:pt x="283" y="437"/>
                  </a:lnTo>
                  <a:lnTo>
                    <a:pt x="279" y="430"/>
                  </a:lnTo>
                  <a:lnTo>
                    <a:pt x="269" y="427"/>
                  </a:lnTo>
                  <a:lnTo>
                    <a:pt x="269" y="427"/>
                  </a:lnTo>
                  <a:lnTo>
                    <a:pt x="266" y="427"/>
                  </a:lnTo>
                  <a:lnTo>
                    <a:pt x="266" y="427"/>
                  </a:lnTo>
                  <a:lnTo>
                    <a:pt x="269" y="433"/>
                  </a:lnTo>
                  <a:lnTo>
                    <a:pt x="269" y="433"/>
                  </a:lnTo>
                  <a:lnTo>
                    <a:pt x="269" y="437"/>
                  </a:lnTo>
                  <a:lnTo>
                    <a:pt x="266" y="437"/>
                  </a:lnTo>
                  <a:lnTo>
                    <a:pt x="266" y="437"/>
                  </a:lnTo>
                  <a:lnTo>
                    <a:pt x="263" y="437"/>
                  </a:lnTo>
                  <a:lnTo>
                    <a:pt x="263" y="437"/>
                  </a:lnTo>
                  <a:lnTo>
                    <a:pt x="263" y="437"/>
                  </a:lnTo>
                  <a:lnTo>
                    <a:pt x="256" y="447"/>
                  </a:lnTo>
                  <a:lnTo>
                    <a:pt x="256" y="447"/>
                  </a:lnTo>
                  <a:lnTo>
                    <a:pt x="253" y="443"/>
                  </a:lnTo>
                  <a:lnTo>
                    <a:pt x="253" y="443"/>
                  </a:lnTo>
                  <a:lnTo>
                    <a:pt x="246" y="443"/>
                  </a:lnTo>
                  <a:lnTo>
                    <a:pt x="246" y="443"/>
                  </a:lnTo>
                  <a:lnTo>
                    <a:pt x="249" y="457"/>
                  </a:lnTo>
                  <a:lnTo>
                    <a:pt x="249" y="460"/>
                  </a:lnTo>
                  <a:lnTo>
                    <a:pt x="246" y="467"/>
                  </a:lnTo>
                  <a:lnTo>
                    <a:pt x="246" y="467"/>
                  </a:lnTo>
                  <a:lnTo>
                    <a:pt x="242" y="470"/>
                  </a:lnTo>
                  <a:lnTo>
                    <a:pt x="242" y="470"/>
                  </a:lnTo>
                  <a:lnTo>
                    <a:pt x="239" y="470"/>
                  </a:lnTo>
                  <a:lnTo>
                    <a:pt x="239" y="470"/>
                  </a:lnTo>
                  <a:lnTo>
                    <a:pt x="236" y="467"/>
                  </a:lnTo>
                  <a:lnTo>
                    <a:pt x="232" y="463"/>
                  </a:lnTo>
                  <a:lnTo>
                    <a:pt x="232" y="463"/>
                  </a:lnTo>
                  <a:lnTo>
                    <a:pt x="229" y="460"/>
                  </a:lnTo>
                  <a:lnTo>
                    <a:pt x="226" y="460"/>
                  </a:lnTo>
                  <a:lnTo>
                    <a:pt x="226" y="460"/>
                  </a:lnTo>
                  <a:lnTo>
                    <a:pt x="222" y="463"/>
                  </a:lnTo>
                  <a:lnTo>
                    <a:pt x="222" y="467"/>
                  </a:lnTo>
                  <a:lnTo>
                    <a:pt x="226" y="474"/>
                  </a:lnTo>
                  <a:lnTo>
                    <a:pt x="226" y="477"/>
                  </a:lnTo>
                  <a:lnTo>
                    <a:pt x="226" y="477"/>
                  </a:lnTo>
                  <a:lnTo>
                    <a:pt x="222" y="480"/>
                  </a:lnTo>
                  <a:lnTo>
                    <a:pt x="219" y="484"/>
                  </a:lnTo>
                  <a:lnTo>
                    <a:pt x="216" y="487"/>
                  </a:lnTo>
                  <a:lnTo>
                    <a:pt x="212" y="490"/>
                  </a:lnTo>
                  <a:lnTo>
                    <a:pt x="212" y="490"/>
                  </a:lnTo>
                  <a:lnTo>
                    <a:pt x="212" y="497"/>
                  </a:lnTo>
                  <a:lnTo>
                    <a:pt x="212" y="497"/>
                  </a:lnTo>
                  <a:lnTo>
                    <a:pt x="209" y="500"/>
                  </a:lnTo>
                  <a:lnTo>
                    <a:pt x="209" y="500"/>
                  </a:lnTo>
                  <a:lnTo>
                    <a:pt x="205" y="504"/>
                  </a:lnTo>
                  <a:lnTo>
                    <a:pt x="205" y="504"/>
                  </a:lnTo>
                  <a:lnTo>
                    <a:pt x="205" y="507"/>
                  </a:lnTo>
                  <a:lnTo>
                    <a:pt x="209" y="514"/>
                  </a:lnTo>
                  <a:lnTo>
                    <a:pt x="209" y="514"/>
                  </a:lnTo>
                  <a:lnTo>
                    <a:pt x="205" y="517"/>
                  </a:lnTo>
                  <a:lnTo>
                    <a:pt x="205" y="517"/>
                  </a:lnTo>
                  <a:lnTo>
                    <a:pt x="205" y="517"/>
                  </a:lnTo>
                  <a:lnTo>
                    <a:pt x="202" y="514"/>
                  </a:lnTo>
                  <a:lnTo>
                    <a:pt x="202" y="514"/>
                  </a:lnTo>
                  <a:lnTo>
                    <a:pt x="195" y="521"/>
                  </a:lnTo>
                  <a:lnTo>
                    <a:pt x="195" y="521"/>
                  </a:lnTo>
                  <a:lnTo>
                    <a:pt x="192" y="524"/>
                  </a:lnTo>
                  <a:lnTo>
                    <a:pt x="189" y="527"/>
                  </a:lnTo>
                  <a:lnTo>
                    <a:pt x="189" y="527"/>
                  </a:lnTo>
                  <a:lnTo>
                    <a:pt x="192" y="527"/>
                  </a:lnTo>
                  <a:lnTo>
                    <a:pt x="192" y="527"/>
                  </a:lnTo>
                  <a:lnTo>
                    <a:pt x="199" y="527"/>
                  </a:lnTo>
                  <a:lnTo>
                    <a:pt x="199" y="527"/>
                  </a:lnTo>
                  <a:lnTo>
                    <a:pt x="199" y="531"/>
                  </a:lnTo>
                  <a:lnTo>
                    <a:pt x="195" y="534"/>
                  </a:lnTo>
                  <a:lnTo>
                    <a:pt x="192" y="541"/>
                  </a:lnTo>
                  <a:lnTo>
                    <a:pt x="192" y="544"/>
                  </a:lnTo>
                  <a:lnTo>
                    <a:pt x="192" y="544"/>
                  </a:lnTo>
                  <a:lnTo>
                    <a:pt x="195" y="558"/>
                  </a:lnTo>
                  <a:lnTo>
                    <a:pt x="199" y="568"/>
                  </a:lnTo>
                  <a:lnTo>
                    <a:pt x="199" y="568"/>
                  </a:lnTo>
                  <a:lnTo>
                    <a:pt x="209" y="578"/>
                  </a:lnTo>
                  <a:lnTo>
                    <a:pt x="222" y="584"/>
                  </a:lnTo>
                  <a:lnTo>
                    <a:pt x="222" y="584"/>
                  </a:lnTo>
                  <a:lnTo>
                    <a:pt x="226" y="588"/>
                  </a:lnTo>
                  <a:lnTo>
                    <a:pt x="229" y="595"/>
                  </a:lnTo>
                  <a:lnTo>
                    <a:pt x="229" y="595"/>
                  </a:lnTo>
                  <a:lnTo>
                    <a:pt x="236" y="605"/>
                  </a:lnTo>
                  <a:lnTo>
                    <a:pt x="236" y="605"/>
                  </a:lnTo>
                  <a:lnTo>
                    <a:pt x="239" y="611"/>
                  </a:lnTo>
                  <a:lnTo>
                    <a:pt x="239" y="621"/>
                  </a:lnTo>
                  <a:lnTo>
                    <a:pt x="239" y="621"/>
                  </a:lnTo>
                  <a:lnTo>
                    <a:pt x="239" y="628"/>
                  </a:lnTo>
                  <a:lnTo>
                    <a:pt x="239" y="628"/>
                  </a:lnTo>
                  <a:lnTo>
                    <a:pt x="229" y="645"/>
                  </a:lnTo>
                  <a:lnTo>
                    <a:pt x="229" y="645"/>
                  </a:lnTo>
                  <a:lnTo>
                    <a:pt x="226" y="652"/>
                  </a:lnTo>
                  <a:lnTo>
                    <a:pt x="226" y="652"/>
                  </a:lnTo>
                  <a:lnTo>
                    <a:pt x="226" y="658"/>
                  </a:lnTo>
                  <a:lnTo>
                    <a:pt x="229" y="665"/>
                  </a:lnTo>
                  <a:lnTo>
                    <a:pt x="239" y="675"/>
                  </a:lnTo>
                  <a:lnTo>
                    <a:pt x="239" y="675"/>
                  </a:lnTo>
                  <a:lnTo>
                    <a:pt x="249" y="692"/>
                  </a:lnTo>
                  <a:lnTo>
                    <a:pt x="249" y="692"/>
                  </a:lnTo>
                  <a:lnTo>
                    <a:pt x="259" y="716"/>
                  </a:lnTo>
                  <a:lnTo>
                    <a:pt x="259" y="716"/>
                  </a:lnTo>
                  <a:lnTo>
                    <a:pt x="273" y="732"/>
                  </a:lnTo>
                  <a:lnTo>
                    <a:pt x="283" y="742"/>
                  </a:lnTo>
                  <a:lnTo>
                    <a:pt x="283" y="742"/>
                  </a:lnTo>
                  <a:lnTo>
                    <a:pt x="279" y="746"/>
                  </a:lnTo>
                  <a:lnTo>
                    <a:pt x="276" y="749"/>
                  </a:lnTo>
                  <a:lnTo>
                    <a:pt x="269" y="753"/>
                  </a:lnTo>
                  <a:lnTo>
                    <a:pt x="269" y="753"/>
                  </a:lnTo>
                  <a:lnTo>
                    <a:pt x="269" y="753"/>
                  </a:lnTo>
                  <a:lnTo>
                    <a:pt x="269" y="753"/>
                  </a:lnTo>
                  <a:lnTo>
                    <a:pt x="273" y="756"/>
                  </a:lnTo>
                  <a:lnTo>
                    <a:pt x="273" y="756"/>
                  </a:lnTo>
                  <a:lnTo>
                    <a:pt x="276" y="759"/>
                  </a:lnTo>
                  <a:lnTo>
                    <a:pt x="276" y="766"/>
                  </a:lnTo>
                  <a:lnTo>
                    <a:pt x="279" y="773"/>
                  </a:lnTo>
                  <a:lnTo>
                    <a:pt x="279" y="773"/>
                  </a:lnTo>
                  <a:lnTo>
                    <a:pt x="283" y="779"/>
                  </a:lnTo>
                  <a:lnTo>
                    <a:pt x="283" y="786"/>
                  </a:lnTo>
                  <a:lnTo>
                    <a:pt x="283" y="786"/>
                  </a:lnTo>
                  <a:lnTo>
                    <a:pt x="279" y="789"/>
                  </a:lnTo>
                  <a:lnTo>
                    <a:pt x="279" y="789"/>
                  </a:lnTo>
                  <a:lnTo>
                    <a:pt x="279" y="793"/>
                  </a:lnTo>
                  <a:lnTo>
                    <a:pt x="283" y="793"/>
                  </a:lnTo>
                  <a:lnTo>
                    <a:pt x="290" y="789"/>
                  </a:lnTo>
                  <a:lnTo>
                    <a:pt x="290" y="793"/>
                  </a:lnTo>
                  <a:lnTo>
                    <a:pt x="290" y="793"/>
                  </a:lnTo>
                  <a:lnTo>
                    <a:pt x="290" y="796"/>
                  </a:lnTo>
                  <a:lnTo>
                    <a:pt x="290" y="796"/>
                  </a:lnTo>
                  <a:lnTo>
                    <a:pt x="293" y="800"/>
                  </a:lnTo>
                  <a:lnTo>
                    <a:pt x="293" y="800"/>
                  </a:lnTo>
                  <a:lnTo>
                    <a:pt x="290" y="803"/>
                  </a:lnTo>
                  <a:lnTo>
                    <a:pt x="286" y="803"/>
                  </a:lnTo>
                  <a:lnTo>
                    <a:pt x="286" y="803"/>
                  </a:lnTo>
                  <a:lnTo>
                    <a:pt x="286" y="810"/>
                  </a:lnTo>
                  <a:lnTo>
                    <a:pt x="290" y="813"/>
                  </a:lnTo>
                  <a:lnTo>
                    <a:pt x="290" y="813"/>
                  </a:lnTo>
                  <a:lnTo>
                    <a:pt x="290" y="816"/>
                  </a:lnTo>
                  <a:lnTo>
                    <a:pt x="296" y="813"/>
                  </a:lnTo>
                  <a:lnTo>
                    <a:pt x="300" y="813"/>
                  </a:lnTo>
                  <a:lnTo>
                    <a:pt x="306" y="813"/>
                  </a:lnTo>
                  <a:lnTo>
                    <a:pt x="306" y="813"/>
                  </a:lnTo>
                  <a:lnTo>
                    <a:pt x="306" y="820"/>
                  </a:lnTo>
                  <a:lnTo>
                    <a:pt x="306" y="823"/>
                  </a:lnTo>
                  <a:lnTo>
                    <a:pt x="306" y="823"/>
                  </a:lnTo>
                  <a:lnTo>
                    <a:pt x="306" y="826"/>
                  </a:lnTo>
                  <a:lnTo>
                    <a:pt x="306" y="826"/>
                  </a:lnTo>
                  <a:lnTo>
                    <a:pt x="310" y="833"/>
                  </a:lnTo>
                  <a:lnTo>
                    <a:pt x="310" y="833"/>
                  </a:lnTo>
                  <a:lnTo>
                    <a:pt x="313" y="840"/>
                  </a:lnTo>
                  <a:lnTo>
                    <a:pt x="313" y="840"/>
                  </a:lnTo>
                  <a:lnTo>
                    <a:pt x="320" y="843"/>
                  </a:lnTo>
                  <a:lnTo>
                    <a:pt x="320" y="843"/>
                  </a:lnTo>
                  <a:lnTo>
                    <a:pt x="323" y="847"/>
                  </a:lnTo>
                  <a:lnTo>
                    <a:pt x="323" y="847"/>
                  </a:lnTo>
                  <a:lnTo>
                    <a:pt x="323" y="850"/>
                  </a:lnTo>
                  <a:lnTo>
                    <a:pt x="323" y="850"/>
                  </a:lnTo>
                  <a:lnTo>
                    <a:pt x="323" y="850"/>
                  </a:lnTo>
                  <a:lnTo>
                    <a:pt x="326" y="860"/>
                  </a:lnTo>
                  <a:lnTo>
                    <a:pt x="326" y="860"/>
                  </a:lnTo>
                  <a:lnTo>
                    <a:pt x="326" y="860"/>
                  </a:lnTo>
                  <a:lnTo>
                    <a:pt x="326" y="863"/>
                  </a:lnTo>
                  <a:lnTo>
                    <a:pt x="326" y="863"/>
                  </a:lnTo>
                  <a:lnTo>
                    <a:pt x="323" y="867"/>
                  </a:lnTo>
                  <a:lnTo>
                    <a:pt x="320" y="873"/>
                  </a:lnTo>
                  <a:lnTo>
                    <a:pt x="320" y="873"/>
                  </a:lnTo>
                  <a:lnTo>
                    <a:pt x="313" y="873"/>
                  </a:lnTo>
                  <a:lnTo>
                    <a:pt x="313" y="873"/>
                  </a:lnTo>
                  <a:lnTo>
                    <a:pt x="313" y="873"/>
                  </a:lnTo>
                  <a:lnTo>
                    <a:pt x="316" y="880"/>
                  </a:lnTo>
                  <a:lnTo>
                    <a:pt x="323" y="887"/>
                  </a:lnTo>
                  <a:lnTo>
                    <a:pt x="323" y="887"/>
                  </a:lnTo>
                  <a:lnTo>
                    <a:pt x="330" y="890"/>
                  </a:lnTo>
                  <a:lnTo>
                    <a:pt x="330" y="890"/>
                  </a:lnTo>
                  <a:lnTo>
                    <a:pt x="337" y="900"/>
                  </a:lnTo>
                  <a:lnTo>
                    <a:pt x="337" y="900"/>
                  </a:lnTo>
                  <a:lnTo>
                    <a:pt x="343" y="904"/>
                  </a:lnTo>
                  <a:lnTo>
                    <a:pt x="350" y="904"/>
                  </a:lnTo>
                  <a:lnTo>
                    <a:pt x="350" y="904"/>
                  </a:lnTo>
                  <a:lnTo>
                    <a:pt x="357" y="910"/>
                  </a:lnTo>
                  <a:lnTo>
                    <a:pt x="357" y="910"/>
                  </a:lnTo>
                  <a:lnTo>
                    <a:pt x="367" y="917"/>
                  </a:lnTo>
                  <a:lnTo>
                    <a:pt x="367" y="917"/>
                  </a:lnTo>
                  <a:lnTo>
                    <a:pt x="374" y="921"/>
                  </a:lnTo>
                  <a:lnTo>
                    <a:pt x="374" y="921"/>
                  </a:lnTo>
                  <a:lnTo>
                    <a:pt x="377" y="921"/>
                  </a:lnTo>
                  <a:lnTo>
                    <a:pt x="380" y="924"/>
                  </a:lnTo>
                  <a:lnTo>
                    <a:pt x="380" y="924"/>
                  </a:lnTo>
                  <a:lnTo>
                    <a:pt x="380" y="931"/>
                  </a:lnTo>
                  <a:lnTo>
                    <a:pt x="380" y="937"/>
                  </a:lnTo>
                  <a:lnTo>
                    <a:pt x="380" y="937"/>
                  </a:lnTo>
                  <a:lnTo>
                    <a:pt x="377" y="954"/>
                  </a:lnTo>
                  <a:lnTo>
                    <a:pt x="370" y="968"/>
                  </a:lnTo>
                  <a:lnTo>
                    <a:pt x="370" y="968"/>
                  </a:lnTo>
                  <a:lnTo>
                    <a:pt x="363" y="984"/>
                  </a:lnTo>
                  <a:lnTo>
                    <a:pt x="363" y="984"/>
                  </a:lnTo>
                  <a:lnTo>
                    <a:pt x="360" y="1005"/>
                  </a:lnTo>
                  <a:lnTo>
                    <a:pt x="360" y="1005"/>
                  </a:lnTo>
                  <a:lnTo>
                    <a:pt x="353" y="1021"/>
                  </a:lnTo>
                  <a:lnTo>
                    <a:pt x="353" y="1021"/>
                  </a:lnTo>
                  <a:lnTo>
                    <a:pt x="347" y="1031"/>
                  </a:lnTo>
                  <a:lnTo>
                    <a:pt x="340" y="1038"/>
                  </a:lnTo>
                  <a:lnTo>
                    <a:pt x="340" y="1038"/>
                  </a:lnTo>
                  <a:lnTo>
                    <a:pt x="330" y="1052"/>
                  </a:lnTo>
                  <a:lnTo>
                    <a:pt x="330" y="1052"/>
                  </a:lnTo>
                  <a:lnTo>
                    <a:pt x="320" y="1065"/>
                  </a:lnTo>
                  <a:lnTo>
                    <a:pt x="320" y="1065"/>
                  </a:lnTo>
                  <a:lnTo>
                    <a:pt x="320" y="1068"/>
                  </a:lnTo>
                  <a:lnTo>
                    <a:pt x="313" y="1075"/>
                  </a:lnTo>
                  <a:lnTo>
                    <a:pt x="313" y="1075"/>
                  </a:lnTo>
                  <a:lnTo>
                    <a:pt x="306" y="1085"/>
                  </a:lnTo>
                  <a:lnTo>
                    <a:pt x="306" y="1085"/>
                  </a:lnTo>
                  <a:lnTo>
                    <a:pt x="303" y="1089"/>
                  </a:lnTo>
                  <a:lnTo>
                    <a:pt x="303" y="1095"/>
                  </a:lnTo>
                  <a:lnTo>
                    <a:pt x="303" y="1095"/>
                  </a:lnTo>
                  <a:lnTo>
                    <a:pt x="300" y="1105"/>
                  </a:lnTo>
                  <a:lnTo>
                    <a:pt x="296" y="1112"/>
                  </a:lnTo>
                  <a:lnTo>
                    <a:pt x="296" y="1112"/>
                  </a:lnTo>
                  <a:lnTo>
                    <a:pt x="293" y="1126"/>
                  </a:lnTo>
                  <a:lnTo>
                    <a:pt x="290" y="1136"/>
                  </a:lnTo>
                  <a:lnTo>
                    <a:pt x="290" y="1136"/>
                  </a:lnTo>
                  <a:lnTo>
                    <a:pt x="296" y="1136"/>
                  </a:lnTo>
                  <a:lnTo>
                    <a:pt x="306" y="1129"/>
                  </a:lnTo>
                  <a:lnTo>
                    <a:pt x="306" y="1129"/>
                  </a:lnTo>
                  <a:lnTo>
                    <a:pt x="306" y="1142"/>
                  </a:lnTo>
                  <a:lnTo>
                    <a:pt x="306" y="1142"/>
                  </a:lnTo>
                  <a:lnTo>
                    <a:pt x="303" y="1146"/>
                  </a:lnTo>
                  <a:lnTo>
                    <a:pt x="303" y="1146"/>
                  </a:lnTo>
                  <a:lnTo>
                    <a:pt x="320" y="1152"/>
                  </a:lnTo>
                  <a:lnTo>
                    <a:pt x="326" y="1156"/>
                  </a:lnTo>
                  <a:lnTo>
                    <a:pt x="337" y="1156"/>
                  </a:lnTo>
                  <a:lnTo>
                    <a:pt x="337" y="1156"/>
                  </a:lnTo>
                  <a:lnTo>
                    <a:pt x="343" y="1156"/>
                  </a:lnTo>
                  <a:lnTo>
                    <a:pt x="350" y="1152"/>
                  </a:lnTo>
                  <a:lnTo>
                    <a:pt x="353" y="1152"/>
                  </a:lnTo>
                  <a:lnTo>
                    <a:pt x="353" y="1152"/>
                  </a:lnTo>
                  <a:lnTo>
                    <a:pt x="360" y="1156"/>
                  </a:lnTo>
                  <a:lnTo>
                    <a:pt x="363" y="1163"/>
                  </a:lnTo>
                  <a:lnTo>
                    <a:pt x="367" y="1169"/>
                  </a:lnTo>
                  <a:lnTo>
                    <a:pt x="370" y="1169"/>
                  </a:lnTo>
                  <a:lnTo>
                    <a:pt x="370" y="1169"/>
                  </a:lnTo>
                  <a:lnTo>
                    <a:pt x="363" y="1173"/>
                  </a:lnTo>
                  <a:lnTo>
                    <a:pt x="363" y="1173"/>
                  </a:lnTo>
                  <a:lnTo>
                    <a:pt x="347" y="1166"/>
                  </a:lnTo>
                  <a:lnTo>
                    <a:pt x="337" y="1166"/>
                  </a:lnTo>
                  <a:lnTo>
                    <a:pt x="333" y="1166"/>
                  </a:lnTo>
                  <a:lnTo>
                    <a:pt x="330" y="1169"/>
                  </a:lnTo>
                  <a:lnTo>
                    <a:pt x="330" y="1169"/>
                  </a:lnTo>
                  <a:lnTo>
                    <a:pt x="330" y="1179"/>
                  </a:lnTo>
                  <a:lnTo>
                    <a:pt x="330" y="1183"/>
                  </a:lnTo>
                  <a:lnTo>
                    <a:pt x="323" y="1183"/>
                  </a:lnTo>
                  <a:lnTo>
                    <a:pt x="313" y="1183"/>
                  </a:lnTo>
                  <a:lnTo>
                    <a:pt x="313" y="1183"/>
                  </a:lnTo>
                  <a:lnTo>
                    <a:pt x="310" y="1196"/>
                  </a:lnTo>
                  <a:lnTo>
                    <a:pt x="310" y="1196"/>
                  </a:lnTo>
                  <a:lnTo>
                    <a:pt x="303" y="1196"/>
                  </a:lnTo>
                  <a:lnTo>
                    <a:pt x="303" y="1196"/>
                  </a:lnTo>
                  <a:lnTo>
                    <a:pt x="303" y="1193"/>
                  </a:lnTo>
                  <a:lnTo>
                    <a:pt x="300" y="1193"/>
                  </a:lnTo>
                  <a:lnTo>
                    <a:pt x="300" y="1193"/>
                  </a:lnTo>
                  <a:lnTo>
                    <a:pt x="293" y="1193"/>
                  </a:lnTo>
                  <a:lnTo>
                    <a:pt x="293" y="1193"/>
                  </a:lnTo>
                  <a:lnTo>
                    <a:pt x="296" y="1206"/>
                  </a:lnTo>
                  <a:lnTo>
                    <a:pt x="296" y="1216"/>
                  </a:lnTo>
                  <a:lnTo>
                    <a:pt x="296" y="1216"/>
                  </a:lnTo>
                  <a:lnTo>
                    <a:pt x="293" y="1216"/>
                  </a:lnTo>
                  <a:lnTo>
                    <a:pt x="293" y="1216"/>
                  </a:lnTo>
                  <a:lnTo>
                    <a:pt x="296" y="1223"/>
                  </a:lnTo>
                  <a:lnTo>
                    <a:pt x="296" y="1223"/>
                  </a:lnTo>
                  <a:lnTo>
                    <a:pt x="300" y="1230"/>
                  </a:lnTo>
                  <a:lnTo>
                    <a:pt x="300" y="1230"/>
                  </a:lnTo>
                  <a:lnTo>
                    <a:pt x="296" y="1236"/>
                  </a:lnTo>
                  <a:lnTo>
                    <a:pt x="296" y="1236"/>
                  </a:lnTo>
                  <a:lnTo>
                    <a:pt x="293" y="1243"/>
                  </a:lnTo>
                  <a:lnTo>
                    <a:pt x="293" y="1243"/>
                  </a:lnTo>
                  <a:lnTo>
                    <a:pt x="290" y="1250"/>
                  </a:lnTo>
                  <a:lnTo>
                    <a:pt x="293" y="1253"/>
                  </a:lnTo>
                  <a:lnTo>
                    <a:pt x="293" y="1253"/>
                  </a:lnTo>
                  <a:lnTo>
                    <a:pt x="296" y="1263"/>
                  </a:lnTo>
                  <a:lnTo>
                    <a:pt x="296" y="1270"/>
                  </a:lnTo>
                  <a:lnTo>
                    <a:pt x="293" y="1270"/>
                  </a:lnTo>
                  <a:lnTo>
                    <a:pt x="293" y="1270"/>
                  </a:lnTo>
                  <a:lnTo>
                    <a:pt x="300" y="1280"/>
                  </a:lnTo>
                  <a:lnTo>
                    <a:pt x="303" y="1290"/>
                  </a:lnTo>
                  <a:lnTo>
                    <a:pt x="303" y="1290"/>
                  </a:lnTo>
                  <a:lnTo>
                    <a:pt x="296" y="1294"/>
                  </a:lnTo>
                  <a:lnTo>
                    <a:pt x="296" y="1294"/>
                  </a:lnTo>
                  <a:lnTo>
                    <a:pt x="293" y="1300"/>
                  </a:lnTo>
                  <a:lnTo>
                    <a:pt x="293" y="1300"/>
                  </a:lnTo>
                  <a:lnTo>
                    <a:pt x="293" y="1304"/>
                  </a:lnTo>
                  <a:lnTo>
                    <a:pt x="293" y="1304"/>
                  </a:lnTo>
                  <a:lnTo>
                    <a:pt x="293" y="1307"/>
                  </a:lnTo>
                  <a:lnTo>
                    <a:pt x="293" y="1307"/>
                  </a:lnTo>
                  <a:lnTo>
                    <a:pt x="293" y="1310"/>
                  </a:lnTo>
                  <a:lnTo>
                    <a:pt x="310" y="1314"/>
                  </a:lnTo>
                  <a:lnTo>
                    <a:pt x="310" y="1314"/>
                  </a:lnTo>
                  <a:lnTo>
                    <a:pt x="310" y="1317"/>
                  </a:lnTo>
                  <a:lnTo>
                    <a:pt x="313" y="1317"/>
                  </a:lnTo>
                  <a:lnTo>
                    <a:pt x="313" y="1317"/>
                  </a:lnTo>
                  <a:lnTo>
                    <a:pt x="313" y="1324"/>
                  </a:lnTo>
                  <a:lnTo>
                    <a:pt x="313" y="1324"/>
                  </a:lnTo>
                  <a:lnTo>
                    <a:pt x="313" y="1327"/>
                  </a:lnTo>
                  <a:lnTo>
                    <a:pt x="313" y="1331"/>
                  </a:lnTo>
                  <a:lnTo>
                    <a:pt x="310" y="1331"/>
                  </a:lnTo>
                  <a:lnTo>
                    <a:pt x="310" y="1331"/>
                  </a:lnTo>
                  <a:lnTo>
                    <a:pt x="306" y="1327"/>
                  </a:lnTo>
                  <a:lnTo>
                    <a:pt x="306" y="1327"/>
                  </a:lnTo>
                  <a:lnTo>
                    <a:pt x="300" y="1324"/>
                  </a:lnTo>
                  <a:lnTo>
                    <a:pt x="300" y="1324"/>
                  </a:lnTo>
                  <a:lnTo>
                    <a:pt x="303" y="1331"/>
                  </a:lnTo>
                  <a:lnTo>
                    <a:pt x="303" y="1331"/>
                  </a:lnTo>
                  <a:lnTo>
                    <a:pt x="306" y="1334"/>
                  </a:lnTo>
                  <a:lnTo>
                    <a:pt x="310" y="1334"/>
                  </a:lnTo>
                  <a:lnTo>
                    <a:pt x="310" y="1334"/>
                  </a:lnTo>
                  <a:lnTo>
                    <a:pt x="313" y="1337"/>
                  </a:lnTo>
                  <a:lnTo>
                    <a:pt x="313" y="1337"/>
                  </a:lnTo>
                  <a:lnTo>
                    <a:pt x="310" y="1341"/>
                  </a:lnTo>
                  <a:lnTo>
                    <a:pt x="306" y="1337"/>
                  </a:lnTo>
                  <a:lnTo>
                    <a:pt x="306" y="1337"/>
                  </a:lnTo>
                  <a:lnTo>
                    <a:pt x="306" y="1341"/>
                  </a:lnTo>
                  <a:lnTo>
                    <a:pt x="306" y="1344"/>
                  </a:lnTo>
                  <a:lnTo>
                    <a:pt x="306" y="1344"/>
                  </a:lnTo>
                  <a:lnTo>
                    <a:pt x="306" y="1347"/>
                  </a:lnTo>
                  <a:lnTo>
                    <a:pt x="306" y="1347"/>
                  </a:lnTo>
                  <a:lnTo>
                    <a:pt x="306" y="1354"/>
                  </a:lnTo>
                  <a:lnTo>
                    <a:pt x="306" y="1354"/>
                  </a:lnTo>
                  <a:lnTo>
                    <a:pt x="303" y="1357"/>
                  </a:lnTo>
                  <a:lnTo>
                    <a:pt x="303" y="1357"/>
                  </a:lnTo>
                  <a:lnTo>
                    <a:pt x="306" y="1357"/>
                  </a:lnTo>
                  <a:lnTo>
                    <a:pt x="310" y="1361"/>
                  </a:lnTo>
                  <a:lnTo>
                    <a:pt x="310" y="1361"/>
                  </a:lnTo>
                  <a:lnTo>
                    <a:pt x="313" y="1364"/>
                  </a:lnTo>
                  <a:lnTo>
                    <a:pt x="313" y="1368"/>
                  </a:lnTo>
                  <a:lnTo>
                    <a:pt x="313" y="1368"/>
                  </a:lnTo>
                  <a:lnTo>
                    <a:pt x="320" y="1371"/>
                  </a:lnTo>
                  <a:lnTo>
                    <a:pt x="326" y="1374"/>
                  </a:lnTo>
                  <a:lnTo>
                    <a:pt x="326" y="1374"/>
                  </a:lnTo>
                  <a:lnTo>
                    <a:pt x="330" y="1381"/>
                  </a:lnTo>
                  <a:lnTo>
                    <a:pt x="330" y="1381"/>
                  </a:lnTo>
                  <a:lnTo>
                    <a:pt x="330" y="1384"/>
                  </a:lnTo>
                  <a:lnTo>
                    <a:pt x="326" y="1388"/>
                  </a:lnTo>
                  <a:lnTo>
                    <a:pt x="326" y="1388"/>
                  </a:lnTo>
                  <a:lnTo>
                    <a:pt x="333" y="1394"/>
                  </a:lnTo>
                  <a:lnTo>
                    <a:pt x="333" y="1394"/>
                  </a:lnTo>
                  <a:lnTo>
                    <a:pt x="337" y="1401"/>
                  </a:lnTo>
                  <a:lnTo>
                    <a:pt x="337" y="1401"/>
                  </a:lnTo>
                  <a:lnTo>
                    <a:pt x="333" y="1404"/>
                  </a:lnTo>
                  <a:lnTo>
                    <a:pt x="333" y="1411"/>
                  </a:lnTo>
                  <a:lnTo>
                    <a:pt x="333" y="1411"/>
                  </a:lnTo>
                  <a:lnTo>
                    <a:pt x="333" y="1411"/>
                  </a:lnTo>
                  <a:lnTo>
                    <a:pt x="337" y="1411"/>
                  </a:lnTo>
                  <a:lnTo>
                    <a:pt x="337" y="1408"/>
                  </a:lnTo>
                  <a:lnTo>
                    <a:pt x="340" y="1408"/>
                  </a:lnTo>
                  <a:lnTo>
                    <a:pt x="340" y="1408"/>
                  </a:lnTo>
                  <a:lnTo>
                    <a:pt x="340" y="1411"/>
                  </a:lnTo>
                  <a:lnTo>
                    <a:pt x="340" y="1411"/>
                  </a:lnTo>
                  <a:lnTo>
                    <a:pt x="340" y="1415"/>
                  </a:lnTo>
                  <a:lnTo>
                    <a:pt x="343" y="1415"/>
                  </a:lnTo>
                  <a:lnTo>
                    <a:pt x="343" y="1415"/>
                  </a:lnTo>
                  <a:lnTo>
                    <a:pt x="347" y="1418"/>
                  </a:lnTo>
                  <a:lnTo>
                    <a:pt x="347" y="1425"/>
                  </a:lnTo>
                  <a:lnTo>
                    <a:pt x="347" y="1425"/>
                  </a:lnTo>
                  <a:lnTo>
                    <a:pt x="350" y="1431"/>
                  </a:lnTo>
                  <a:lnTo>
                    <a:pt x="350" y="1431"/>
                  </a:lnTo>
                  <a:lnTo>
                    <a:pt x="353" y="1435"/>
                  </a:lnTo>
                  <a:lnTo>
                    <a:pt x="353" y="1438"/>
                  </a:lnTo>
                  <a:lnTo>
                    <a:pt x="353" y="1438"/>
                  </a:lnTo>
                  <a:lnTo>
                    <a:pt x="357" y="1445"/>
                  </a:lnTo>
                  <a:lnTo>
                    <a:pt x="357" y="1445"/>
                  </a:lnTo>
                  <a:lnTo>
                    <a:pt x="357" y="1455"/>
                  </a:lnTo>
                  <a:lnTo>
                    <a:pt x="357" y="1455"/>
                  </a:lnTo>
                  <a:lnTo>
                    <a:pt x="353" y="1458"/>
                  </a:lnTo>
                  <a:lnTo>
                    <a:pt x="353" y="1458"/>
                  </a:lnTo>
                  <a:lnTo>
                    <a:pt x="353" y="1462"/>
                  </a:lnTo>
                  <a:lnTo>
                    <a:pt x="353" y="1462"/>
                  </a:lnTo>
                  <a:lnTo>
                    <a:pt x="357" y="1465"/>
                  </a:lnTo>
                  <a:lnTo>
                    <a:pt x="360" y="1468"/>
                  </a:lnTo>
                  <a:lnTo>
                    <a:pt x="360" y="1468"/>
                  </a:lnTo>
                  <a:lnTo>
                    <a:pt x="363" y="1465"/>
                  </a:lnTo>
                  <a:lnTo>
                    <a:pt x="367" y="1465"/>
                  </a:lnTo>
                  <a:lnTo>
                    <a:pt x="367" y="1465"/>
                  </a:lnTo>
                  <a:lnTo>
                    <a:pt x="374" y="1462"/>
                  </a:lnTo>
                  <a:lnTo>
                    <a:pt x="374" y="1462"/>
                  </a:lnTo>
                  <a:lnTo>
                    <a:pt x="377" y="1465"/>
                  </a:lnTo>
                  <a:lnTo>
                    <a:pt x="377" y="1468"/>
                  </a:lnTo>
                  <a:lnTo>
                    <a:pt x="377" y="1468"/>
                  </a:lnTo>
                  <a:lnTo>
                    <a:pt x="380" y="1472"/>
                  </a:lnTo>
                  <a:lnTo>
                    <a:pt x="380" y="1472"/>
                  </a:lnTo>
                  <a:lnTo>
                    <a:pt x="384" y="1472"/>
                  </a:lnTo>
                  <a:lnTo>
                    <a:pt x="384" y="1472"/>
                  </a:lnTo>
                  <a:lnTo>
                    <a:pt x="387" y="1472"/>
                  </a:lnTo>
                  <a:lnTo>
                    <a:pt x="394" y="1468"/>
                  </a:lnTo>
                  <a:lnTo>
                    <a:pt x="394" y="1468"/>
                  </a:lnTo>
                  <a:lnTo>
                    <a:pt x="397" y="1468"/>
                  </a:lnTo>
                  <a:lnTo>
                    <a:pt x="397" y="1468"/>
                  </a:lnTo>
                  <a:lnTo>
                    <a:pt x="411" y="1468"/>
                  </a:lnTo>
                  <a:lnTo>
                    <a:pt x="411" y="1468"/>
                  </a:lnTo>
                  <a:lnTo>
                    <a:pt x="414" y="1468"/>
                  </a:lnTo>
                  <a:lnTo>
                    <a:pt x="414" y="1468"/>
                  </a:lnTo>
                  <a:lnTo>
                    <a:pt x="417" y="1475"/>
                  </a:lnTo>
                  <a:lnTo>
                    <a:pt x="417" y="1482"/>
                  </a:lnTo>
                  <a:lnTo>
                    <a:pt x="417" y="1482"/>
                  </a:lnTo>
                  <a:lnTo>
                    <a:pt x="417" y="1482"/>
                  </a:lnTo>
                  <a:lnTo>
                    <a:pt x="421" y="1485"/>
                  </a:lnTo>
                  <a:lnTo>
                    <a:pt x="421" y="1485"/>
                  </a:lnTo>
                  <a:lnTo>
                    <a:pt x="424" y="1482"/>
                  </a:lnTo>
                  <a:lnTo>
                    <a:pt x="427" y="1478"/>
                  </a:lnTo>
                  <a:lnTo>
                    <a:pt x="427" y="1478"/>
                  </a:lnTo>
                  <a:lnTo>
                    <a:pt x="431" y="1478"/>
                  </a:lnTo>
                  <a:lnTo>
                    <a:pt x="431" y="1478"/>
                  </a:lnTo>
                  <a:lnTo>
                    <a:pt x="434" y="1475"/>
                  </a:lnTo>
                  <a:lnTo>
                    <a:pt x="441" y="1472"/>
                  </a:lnTo>
                  <a:lnTo>
                    <a:pt x="441" y="1472"/>
                  </a:lnTo>
                  <a:lnTo>
                    <a:pt x="447" y="1472"/>
                  </a:lnTo>
                  <a:lnTo>
                    <a:pt x="447" y="1472"/>
                  </a:lnTo>
                  <a:lnTo>
                    <a:pt x="458" y="1478"/>
                  </a:lnTo>
                  <a:lnTo>
                    <a:pt x="458" y="1478"/>
                  </a:lnTo>
                  <a:lnTo>
                    <a:pt x="464" y="1485"/>
                  </a:lnTo>
                  <a:lnTo>
                    <a:pt x="468" y="1488"/>
                  </a:lnTo>
                  <a:lnTo>
                    <a:pt x="468" y="1488"/>
                  </a:lnTo>
                  <a:lnTo>
                    <a:pt x="474" y="1492"/>
                  </a:lnTo>
                  <a:lnTo>
                    <a:pt x="481" y="1492"/>
                  </a:lnTo>
                  <a:lnTo>
                    <a:pt x="481" y="1492"/>
                  </a:lnTo>
                  <a:lnTo>
                    <a:pt x="481" y="1499"/>
                  </a:lnTo>
                  <a:lnTo>
                    <a:pt x="481" y="1502"/>
                  </a:lnTo>
                  <a:lnTo>
                    <a:pt x="481" y="1502"/>
                  </a:lnTo>
                  <a:lnTo>
                    <a:pt x="481" y="1509"/>
                  </a:lnTo>
                  <a:lnTo>
                    <a:pt x="481" y="1512"/>
                  </a:lnTo>
                  <a:lnTo>
                    <a:pt x="481" y="1512"/>
                  </a:lnTo>
                  <a:lnTo>
                    <a:pt x="478" y="1515"/>
                  </a:lnTo>
                  <a:lnTo>
                    <a:pt x="478" y="1515"/>
                  </a:lnTo>
                  <a:lnTo>
                    <a:pt x="478" y="1519"/>
                  </a:lnTo>
                  <a:lnTo>
                    <a:pt x="481" y="1522"/>
                  </a:lnTo>
                  <a:lnTo>
                    <a:pt x="481" y="1522"/>
                  </a:lnTo>
                  <a:lnTo>
                    <a:pt x="481" y="1536"/>
                  </a:lnTo>
                  <a:lnTo>
                    <a:pt x="484" y="1546"/>
                  </a:lnTo>
                  <a:lnTo>
                    <a:pt x="488" y="1552"/>
                  </a:lnTo>
                  <a:lnTo>
                    <a:pt x="488" y="1552"/>
                  </a:lnTo>
                  <a:lnTo>
                    <a:pt x="495" y="1552"/>
                  </a:lnTo>
                  <a:lnTo>
                    <a:pt x="495" y="1556"/>
                  </a:lnTo>
                  <a:lnTo>
                    <a:pt x="495" y="1556"/>
                  </a:lnTo>
                  <a:lnTo>
                    <a:pt x="495" y="1562"/>
                  </a:lnTo>
                  <a:lnTo>
                    <a:pt x="495" y="1562"/>
                  </a:lnTo>
                  <a:lnTo>
                    <a:pt x="495" y="1566"/>
                  </a:lnTo>
                  <a:lnTo>
                    <a:pt x="495" y="1566"/>
                  </a:lnTo>
                  <a:lnTo>
                    <a:pt x="498" y="1576"/>
                  </a:lnTo>
                  <a:lnTo>
                    <a:pt x="498" y="1576"/>
                  </a:lnTo>
                  <a:lnTo>
                    <a:pt x="501" y="1583"/>
                  </a:lnTo>
                  <a:lnTo>
                    <a:pt x="505" y="1586"/>
                  </a:lnTo>
                  <a:lnTo>
                    <a:pt x="505" y="1586"/>
                  </a:lnTo>
                  <a:lnTo>
                    <a:pt x="511" y="1593"/>
                  </a:lnTo>
                  <a:lnTo>
                    <a:pt x="511" y="1593"/>
                  </a:lnTo>
                  <a:lnTo>
                    <a:pt x="521" y="1596"/>
                  </a:lnTo>
                  <a:lnTo>
                    <a:pt x="521" y="1596"/>
                  </a:lnTo>
                  <a:lnTo>
                    <a:pt x="525" y="1603"/>
                  </a:lnTo>
                  <a:lnTo>
                    <a:pt x="525" y="1606"/>
                  </a:lnTo>
                  <a:lnTo>
                    <a:pt x="525" y="1606"/>
                  </a:lnTo>
                  <a:lnTo>
                    <a:pt x="525" y="1609"/>
                  </a:lnTo>
                  <a:lnTo>
                    <a:pt x="525" y="1613"/>
                  </a:lnTo>
                  <a:lnTo>
                    <a:pt x="525" y="1613"/>
                  </a:lnTo>
                  <a:lnTo>
                    <a:pt x="528" y="1616"/>
                  </a:lnTo>
                  <a:lnTo>
                    <a:pt x="535" y="1613"/>
                  </a:lnTo>
                  <a:lnTo>
                    <a:pt x="538" y="1613"/>
                  </a:lnTo>
                  <a:lnTo>
                    <a:pt x="545" y="1613"/>
                  </a:lnTo>
                  <a:lnTo>
                    <a:pt x="545" y="1613"/>
                  </a:lnTo>
                  <a:lnTo>
                    <a:pt x="548" y="1616"/>
                  </a:lnTo>
                  <a:lnTo>
                    <a:pt x="555" y="1620"/>
                  </a:lnTo>
                  <a:lnTo>
                    <a:pt x="555" y="1620"/>
                  </a:lnTo>
                  <a:lnTo>
                    <a:pt x="558" y="1623"/>
                  </a:lnTo>
                  <a:lnTo>
                    <a:pt x="562" y="1623"/>
                  </a:lnTo>
                  <a:lnTo>
                    <a:pt x="562" y="1623"/>
                  </a:lnTo>
                  <a:lnTo>
                    <a:pt x="562" y="1626"/>
                  </a:lnTo>
                  <a:lnTo>
                    <a:pt x="562" y="1630"/>
                  </a:lnTo>
                  <a:lnTo>
                    <a:pt x="562" y="1630"/>
                  </a:lnTo>
                  <a:lnTo>
                    <a:pt x="562" y="1633"/>
                  </a:lnTo>
                  <a:lnTo>
                    <a:pt x="568" y="1636"/>
                  </a:lnTo>
                  <a:lnTo>
                    <a:pt x="575" y="1636"/>
                  </a:lnTo>
                  <a:lnTo>
                    <a:pt x="575" y="1640"/>
                  </a:lnTo>
                  <a:lnTo>
                    <a:pt x="575" y="1640"/>
                  </a:lnTo>
                  <a:lnTo>
                    <a:pt x="575" y="1643"/>
                  </a:lnTo>
                  <a:lnTo>
                    <a:pt x="575" y="1646"/>
                  </a:lnTo>
                  <a:lnTo>
                    <a:pt x="575" y="1646"/>
                  </a:lnTo>
                  <a:lnTo>
                    <a:pt x="572" y="1646"/>
                  </a:lnTo>
                  <a:lnTo>
                    <a:pt x="568" y="1646"/>
                  </a:lnTo>
                  <a:lnTo>
                    <a:pt x="568" y="1646"/>
                  </a:lnTo>
                  <a:lnTo>
                    <a:pt x="565" y="1653"/>
                  </a:lnTo>
                  <a:lnTo>
                    <a:pt x="565" y="1653"/>
                  </a:lnTo>
                  <a:lnTo>
                    <a:pt x="562" y="1657"/>
                  </a:lnTo>
                  <a:lnTo>
                    <a:pt x="562" y="1657"/>
                  </a:lnTo>
                  <a:lnTo>
                    <a:pt x="558" y="1660"/>
                  </a:lnTo>
                  <a:lnTo>
                    <a:pt x="558" y="1660"/>
                  </a:lnTo>
                  <a:lnTo>
                    <a:pt x="555" y="1663"/>
                  </a:lnTo>
                  <a:lnTo>
                    <a:pt x="548" y="1663"/>
                  </a:lnTo>
                  <a:lnTo>
                    <a:pt x="548" y="1663"/>
                  </a:lnTo>
                  <a:lnTo>
                    <a:pt x="542" y="1663"/>
                  </a:lnTo>
                  <a:lnTo>
                    <a:pt x="542" y="1663"/>
                  </a:lnTo>
                  <a:lnTo>
                    <a:pt x="531" y="1660"/>
                  </a:lnTo>
                  <a:lnTo>
                    <a:pt x="531" y="1660"/>
                  </a:lnTo>
                  <a:lnTo>
                    <a:pt x="525" y="1660"/>
                  </a:lnTo>
                  <a:lnTo>
                    <a:pt x="521" y="1660"/>
                  </a:lnTo>
                  <a:lnTo>
                    <a:pt x="521" y="1660"/>
                  </a:lnTo>
                  <a:lnTo>
                    <a:pt x="518" y="1663"/>
                  </a:lnTo>
                  <a:lnTo>
                    <a:pt x="515" y="1667"/>
                  </a:lnTo>
                  <a:lnTo>
                    <a:pt x="515" y="1667"/>
                  </a:lnTo>
                  <a:lnTo>
                    <a:pt x="511" y="1670"/>
                  </a:lnTo>
                  <a:lnTo>
                    <a:pt x="511" y="1670"/>
                  </a:lnTo>
                  <a:lnTo>
                    <a:pt x="511" y="1673"/>
                  </a:lnTo>
                  <a:lnTo>
                    <a:pt x="515" y="1677"/>
                  </a:lnTo>
                  <a:lnTo>
                    <a:pt x="518" y="1683"/>
                  </a:lnTo>
                  <a:lnTo>
                    <a:pt x="518" y="1683"/>
                  </a:lnTo>
                  <a:lnTo>
                    <a:pt x="521" y="1693"/>
                  </a:lnTo>
                  <a:lnTo>
                    <a:pt x="521" y="1693"/>
                  </a:lnTo>
                  <a:lnTo>
                    <a:pt x="528" y="1704"/>
                  </a:lnTo>
                  <a:lnTo>
                    <a:pt x="528" y="1704"/>
                  </a:lnTo>
                  <a:lnTo>
                    <a:pt x="531" y="1714"/>
                  </a:lnTo>
                  <a:lnTo>
                    <a:pt x="531" y="1714"/>
                  </a:lnTo>
                  <a:lnTo>
                    <a:pt x="535" y="1717"/>
                  </a:lnTo>
                  <a:lnTo>
                    <a:pt x="538" y="1720"/>
                  </a:lnTo>
                  <a:lnTo>
                    <a:pt x="538" y="1720"/>
                  </a:lnTo>
                  <a:lnTo>
                    <a:pt x="538" y="1730"/>
                  </a:lnTo>
                  <a:lnTo>
                    <a:pt x="542" y="1734"/>
                  </a:lnTo>
                  <a:lnTo>
                    <a:pt x="542" y="1734"/>
                  </a:lnTo>
                  <a:lnTo>
                    <a:pt x="545" y="1744"/>
                  </a:lnTo>
                  <a:lnTo>
                    <a:pt x="545" y="1744"/>
                  </a:lnTo>
                  <a:lnTo>
                    <a:pt x="552" y="1744"/>
                  </a:lnTo>
                  <a:lnTo>
                    <a:pt x="552" y="1744"/>
                  </a:lnTo>
                  <a:lnTo>
                    <a:pt x="558" y="1747"/>
                  </a:lnTo>
                  <a:lnTo>
                    <a:pt x="562" y="1747"/>
                  </a:lnTo>
                  <a:lnTo>
                    <a:pt x="562" y="1747"/>
                  </a:lnTo>
                  <a:lnTo>
                    <a:pt x="568" y="1744"/>
                  </a:lnTo>
                  <a:lnTo>
                    <a:pt x="568" y="1741"/>
                  </a:lnTo>
                  <a:lnTo>
                    <a:pt x="568" y="1741"/>
                  </a:lnTo>
                  <a:lnTo>
                    <a:pt x="572" y="1737"/>
                  </a:lnTo>
                  <a:lnTo>
                    <a:pt x="572" y="1737"/>
                  </a:lnTo>
                  <a:lnTo>
                    <a:pt x="579" y="1734"/>
                  </a:lnTo>
                  <a:lnTo>
                    <a:pt x="579" y="1734"/>
                  </a:lnTo>
                  <a:lnTo>
                    <a:pt x="582" y="1730"/>
                  </a:lnTo>
                  <a:lnTo>
                    <a:pt x="589" y="1727"/>
                  </a:lnTo>
                  <a:lnTo>
                    <a:pt x="589" y="1727"/>
                  </a:lnTo>
                  <a:lnTo>
                    <a:pt x="599" y="1730"/>
                  </a:lnTo>
                  <a:lnTo>
                    <a:pt x="602" y="1727"/>
                  </a:lnTo>
                  <a:lnTo>
                    <a:pt x="609" y="1720"/>
                  </a:lnTo>
                  <a:lnTo>
                    <a:pt x="609" y="1720"/>
                  </a:lnTo>
                  <a:lnTo>
                    <a:pt x="616" y="1714"/>
                  </a:lnTo>
                  <a:lnTo>
                    <a:pt x="622" y="1717"/>
                  </a:lnTo>
                  <a:lnTo>
                    <a:pt x="632" y="1724"/>
                  </a:lnTo>
                  <a:lnTo>
                    <a:pt x="632" y="1724"/>
                  </a:lnTo>
                  <a:lnTo>
                    <a:pt x="632" y="1724"/>
                  </a:lnTo>
                  <a:lnTo>
                    <a:pt x="632" y="1720"/>
                  </a:lnTo>
                  <a:lnTo>
                    <a:pt x="636" y="1717"/>
                  </a:lnTo>
                  <a:lnTo>
                    <a:pt x="639" y="1714"/>
                  </a:lnTo>
                  <a:lnTo>
                    <a:pt x="639" y="1714"/>
                  </a:lnTo>
                  <a:lnTo>
                    <a:pt x="646" y="1710"/>
                  </a:lnTo>
                  <a:lnTo>
                    <a:pt x="649" y="1710"/>
                  </a:lnTo>
                  <a:lnTo>
                    <a:pt x="652" y="1714"/>
                  </a:lnTo>
                  <a:lnTo>
                    <a:pt x="652" y="1714"/>
                  </a:lnTo>
                  <a:lnTo>
                    <a:pt x="656" y="1727"/>
                  </a:lnTo>
                  <a:lnTo>
                    <a:pt x="656" y="1727"/>
                  </a:lnTo>
                  <a:lnTo>
                    <a:pt x="656" y="1724"/>
                  </a:lnTo>
                  <a:lnTo>
                    <a:pt x="663" y="1720"/>
                  </a:lnTo>
                  <a:lnTo>
                    <a:pt x="663" y="1720"/>
                  </a:lnTo>
                  <a:lnTo>
                    <a:pt x="666" y="1724"/>
                  </a:lnTo>
                  <a:lnTo>
                    <a:pt x="669" y="1727"/>
                  </a:lnTo>
                  <a:lnTo>
                    <a:pt x="669" y="1730"/>
                  </a:lnTo>
                  <a:lnTo>
                    <a:pt x="669" y="1734"/>
                  </a:lnTo>
                  <a:lnTo>
                    <a:pt x="669" y="1734"/>
                  </a:lnTo>
                  <a:lnTo>
                    <a:pt x="663" y="1741"/>
                  </a:lnTo>
                  <a:lnTo>
                    <a:pt x="663" y="1741"/>
                  </a:lnTo>
                  <a:lnTo>
                    <a:pt x="666" y="1744"/>
                  </a:lnTo>
                  <a:lnTo>
                    <a:pt x="669" y="1747"/>
                  </a:lnTo>
                  <a:lnTo>
                    <a:pt x="673" y="1751"/>
                  </a:lnTo>
                  <a:lnTo>
                    <a:pt x="673" y="1751"/>
                  </a:lnTo>
                  <a:lnTo>
                    <a:pt x="669" y="1761"/>
                  </a:lnTo>
                  <a:lnTo>
                    <a:pt x="673" y="1764"/>
                  </a:lnTo>
                  <a:lnTo>
                    <a:pt x="676" y="1767"/>
                  </a:lnTo>
                  <a:lnTo>
                    <a:pt x="676" y="1767"/>
                  </a:lnTo>
                  <a:lnTo>
                    <a:pt x="683" y="1771"/>
                  </a:lnTo>
                  <a:lnTo>
                    <a:pt x="689" y="1774"/>
                  </a:lnTo>
                  <a:lnTo>
                    <a:pt x="693" y="1771"/>
                  </a:lnTo>
                  <a:lnTo>
                    <a:pt x="693" y="1771"/>
                  </a:lnTo>
                  <a:lnTo>
                    <a:pt x="700" y="1767"/>
                  </a:lnTo>
                  <a:lnTo>
                    <a:pt x="700" y="1767"/>
                  </a:lnTo>
                  <a:lnTo>
                    <a:pt x="703" y="1767"/>
                  </a:lnTo>
                  <a:lnTo>
                    <a:pt x="703" y="1767"/>
                  </a:lnTo>
                  <a:lnTo>
                    <a:pt x="713" y="1774"/>
                  </a:lnTo>
                  <a:lnTo>
                    <a:pt x="723" y="1778"/>
                  </a:lnTo>
                  <a:lnTo>
                    <a:pt x="723" y="1778"/>
                  </a:lnTo>
                  <a:lnTo>
                    <a:pt x="726" y="1781"/>
                  </a:lnTo>
                  <a:lnTo>
                    <a:pt x="726" y="1781"/>
                  </a:lnTo>
                  <a:lnTo>
                    <a:pt x="726" y="1784"/>
                  </a:lnTo>
                  <a:lnTo>
                    <a:pt x="730" y="1788"/>
                  </a:lnTo>
                  <a:lnTo>
                    <a:pt x="730" y="1788"/>
                  </a:lnTo>
                  <a:lnTo>
                    <a:pt x="736" y="1788"/>
                  </a:lnTo>
                  <a:lnTo>
                    <a:pt x="736" y="1791"/>
                  </a:lnTo>
                  <a:lnTo>
                    <a:pt x="740" y="1794"/>
                  </a:lnTo>
                  <a:lnTo>
                    <a:pt x="740" y="1794"/>
                  </a:lnTo>
                  <a:lnTo>
                    <a:pt x="740" y="1804"/>
                  </a:lnTo>
                  <a:lnTo>
                    <a:pt x="743" y="1811"/>
                  </a:lnTo>
                  <a:lnTo>
                    <a:pt x="743" y="1811"/>
                  </a:lnTo>
                  <a:lnTo>
                    <a:pt x="753" y="1821"/>
                  </a:lnTo>
                  <a:lnTo>
                    <a:pt x="757" y="1825"/>
                  </a:lnTo>
                  <a:lnTo>
                    <a:pt x="757" y="1825"/>
                  </a:lnTo>
                  <a:lnTo>
                    <a:pt x="757" y="1825"/>
                  </a:lnTo>
                  <a:lnTo>
                    <a:pt x="763" y="1818"/>
                  </a:lnTo>
                  <a:lnTo>
                    <a:pt x="763" y="1814"/>
                  </a:lnTo>
                  <a:lnTo>
                    <a:pt x="767" y="1814"/>
                  </a:lnTo>
                  <a:lnTo>
                    <a:pt x="767" y="1814"/>
                  </a:lnTo>
                  <a:lnTo>
                    <a:pt x="787" y="1818"/>
                  </a:lnTo>
                  <a:lnTo>
                    <a:pt x="787" y="1818"/>
                  </a:lnTo>
                  <a:lnTo>
                    <a:pt x="794" y="1818"/>
                  </a:lnTo>
                  <a:lnTo>
                    <a:pt x="794" y="1818"/>
                  </a:lnTo>
                  <a:lnTo>
                    <a:pt x="797" y="1821"/>
                  </a:lnTo>
                  <a:lnTo>
                    <a:pt x="800" y="1821"/>
                  </a:lnTo>
                  <a:lnTo>
                    <a:pt x="800" y="1821"/>
                  </a:lnTo>
                  <a:lnTo>
                    <a:pt x="804" y="1821"/>
                  </a:lnTo>
                  <a:lnTo>
                    <a:pt x="807" y="1814"/>
                  </a:lnTo>
                  <a:lnTo>
                    <a:pt x="810" y="1811"/>
                  </a:lnTo>
                  <a:lnTo>
                    <a:pt x="821" y="1804"/>
                  </a:lnTo>
                  <a:lnTo>
                    <a:pt x="821" y="1804"/>
                  </a:lnTo>
                  <a:lnTo>
                    <a:pt x="831" y="1801"/>
                  </a:lnTo>
                  <a:lnTo>
                    <a:pt x="837" y="1794"/>
                  </a:lnTo>
                  <a:lnTo>
                    <a:pt x="837" y="1794"/>
                  </a:lnTo>
                  <a:lnTo>
                    <a:pt x="841" y="1791"/>
                  </a:lnTo>
                  <a:lnTo>
                    <a:pt x="844" y="1794"/>
                  </a:lnTo>
                  <a:lnTo>
                    <a:pt x="844" y="1794"/>
                  </a:lnTo>
                  <a:lnTo>
                    <a:pt x="847" y="1804"/>
                  </a:lnTo>
                  <a:lnTo>
                    <a:pt x="847" y="1808"/>
                  </a:lnTo>
                  <a:lnTo>
                    <a:pt x="854" y="1811"/>
                  </a:lnTo>
                  <a:lnTo>
                    <a:pt x="854" y="1811"/>
                  </a:lnTo>
                  <a:lnTo>
                    <a:pt x="864" y="1814"/>
                  </a:lnTo>
                  <a:lnTo>
                    <a:pt x="868" y="1814"/>
                  </a:lnTo>
                  <a:lnTo>
                    <a:pt x="874" y="1818"/>
                  </a:lnTo>
                  <a:lnTo>
                    <a:pt x="874" y="1818"/>
                  </a:lnTo>
                  <a:lnTo>
                    <a:pt x="878" y="1821"/>
                  </a:lnTo>
                  <a:lnTo>
                    <a:pt x="881" y="1821"/>
                  </a:lnTo>
                  <a:lnTo>
                    <a:pt x="878" y="1818"/>
                  </a:lnTo>
                  <a:lnTo>
                    <a:pt x="878" y="1818"/>
                  </a:lnTo>
                  <a:lnTo>
                    <a:pt x="878" y="1811"/>
                  </a:lnTo>
                  <a:lnTo>
                    <a:pt x="878" y="1811"/>
                  </a:lnTo>
                  <a:lnTo>
                    <a:pt x="881" y="1811"/>
                  </a:lnTo>
                  <a:lnTo>
                    <a:pt x="881" y="1811"/>
                  </a:lnTo>
                  <a:lnTo>
                    <a:pt x="888" y="1811"/>
                  </a:lnTo>
                  <a:lnTo>
                    <a:pt x="891" y="1814"/>
                  </a:lnTo>
                  <a:lnTo>
                    <a:pt x="894" y="1814"/>
                  </a:lnTo>
                  <a:lnTo>
                    <a:pt x="894" y="1814"/>
                  </a:lnTo>
                  <a:lnTo>
                    <a:pt x="898" y="1821"/>
                  </a:lnTo>
                  <a:lnTo>
                    <a:pt x="905" y="1825"/>
                  </a:lnTo>
                  <a:lnTo>
                    <a:pt x="905" y="1825"/>
                  </a:lnTo>
                  <a:lnTo>
                    <a:pt x="918" y="1821"/>
                  </a:lnTo>
                  <a:lnTo>
                    <a:pt x="918" y="1821"/>
                  </a:lnTo>
                  <a:lnTo>
                    <a:pt x="928" y="1825"/>
                  </a:lnTo>
                  <a:lnTo>
                    <a:pt x="942" y="1831"/>
                  </a:lnTo>
                  <a:lnTo>
                    <a:pt x="942" y="1831"/>
                  </a:lnTo>
                  <a:lnTo>
                    <a:pt x="948" y="1828"/>
                  </a:lnTo>
                  <a:lnTo>
                    <a:pt x="958" y="1828"/>
                  </a:lnTo>
                  <a:lnTo>
                    <a:pt x="958" y="1828"/>
                  </a:lnTo>
                  <a:lnTo>
                    <a:pt x="968" y="1821"/>
                  </a:lnTo>
                  <a:lnTo>
                    <a:pt x="972" y="1821"/>
                  </a:lnTo>
                  <a:lnTo>
                    <a:pt x="975" y="1825"/>
                  </a:lnTo>
                  <a:lnTo>
                    <a:pt x="975" y="1825"/>
                  </a:lnTo>
                  <a:lnTo>
                    <a:pt x="972" y="1835"/>
                  </a:lnTo>
                  <a:lnTo>
                    <a:pt x="975" y="1838"/>
                  </a:lnTo>
                  <a:lnTo>
                    <a:pt x="975" y="1838"/>
                  </a:lnTo>
                  <a:lnTo>
                    <a:pt x="978" y="1845"/>
                  </a:lnTo>
                  <a:lnTo>
                    <a:pt x="975" y="1851"/>
                  </a:lnTo>
                  <a:lnTo>
                    <a:pt x="975" y="1851"/>
                  </a:lnTo>
                  <a:lnTo>
                    <a:pt x="968" y="1855"/>
                  </a:lnTo>
                  <a:lnTo>
                    <a:pt x="965" y="1862"/>
                  </a:lnTo>
                  <a:lnTo>
                    <a:pt x="965" y="1862"/>
                  </a:lnTo>
                  <a:lnTo>
                    <a:pt x="962" y="1868"/>
                  </a:lnTo>
                  <a:lnTo>
                    <a:pt x="965" y="1872"/>
                  </a:lnTo>
                  <a:lnTo>
                    <a:pt x="968" y="1875"/>
                  </a:lnTo>
                  <a:lnTo>
                    <a:pt x="968" y="1875"/>
                  </a:lnTo>
                  <a:lnTo>
                    <a:pt x="975" y="1872"/>
                  </a:lnTo>
                  <a:lnTo>
                    <a:pt x="978" y="1872"/>
                  </a:lnTo>
                  <a:lnTo>
                    <a:pt x="978" y="1875"/>
                  </a:lnTo>
                  <a:lnTo>
                    <a:pt x="978" y="1875"/>
                  </a:lnTo>
                  <a:lnTo>
                    <a:pt x="978" y="1882"/>
                  </a:lnTo>
                  <a:lnTo>
                    <a:pt x="975" y="1885"/>
                  </a:lnTo>
                  <a:lnTo>
                    <a:pt x="975" y="1885"/>
                  </a:lnTo>
                  <a:lnTo>
                    <a:pt x="972" y="1885"/>
                  </a:lnTo>
                  <a:lnTo>
                    <a:pt x="972" y="1888"/>
                  </a:lnTo>
                  <a:lnTo>
                    <a:pt x="972" y="1895"/>
                  </a:lnTo>
                  <a:lnTo>
                    <a:pt x="972" y="1895"/>
                  </a:lnTo>
                  <a:lnTo>
                    <a:pt x="965" y="1898"/>
                  </a:lnTo>
                  <a:lnTo>
                    <a:pt x="962" y="1902"/>
                  </a:lnTo>
                  <a:lnTo>
                    <a:pt x="962" y="1902"/>
                  </a:lnTo>
                  <a:lnTo>
                    <a:pt x="962" y="1902"/>
                  </a:lnTo>
                  <a:lnTo>
                    <a:pt x="965" y="1909"/>
                  </a:lnTo>
                  <a:lnTo>
                    <a:pt x="972" y="1905"/>
                  </a:lnTo>
                  <a:lnTo>
                    <a:pt x="972" y="1905"/>
                  </a:lnTo>
                  <a:lnTo>
                    <a:pt x="972" y="1905"/>
                  </a:lnTo>
                  <a:lnTo>
                    <a:pt x="975" y="1909"/>
                  </a:lnTo>
                  <a:lnTo>
                    <a:pt x="978" y="1919"/>
                  </a:lnTo>
                  <a:lnTo>
                    <a:pt x="978" y="1919"/>
                  </a:lnTo>
                  <a:lnTo>
                    <a:pt x="985" y="1929"/>
                  </a:lnTo>
                  <a:lnTo>
                    <a:pt x="989" y="1932"/>
                  </a:lnTo>
                  <a:lnTo>
                    <a:pt x="985" y="1939"/>
                  </a:lnTo>
                  <a:lnTo>
                    <a:pt x="985" y="1939"/>
                  </a:lnTo>
                  <a:lnTo>
                    <a:pt x="982" y="1946"/>
                  </a:lnTo>
                  <a:lnTo>
                    <a:pt x="978" y="1952"/>
                  </a:lnTo>
                  <a:lnTo>
                    <a:pt x="975" y="1966"/>
                  </a:lnTo>
                  <a:lnTo>
                    <a:pt x="975" y="1966"/>
                  </a:lnTo>
                  <a:lnTo>
                    <a:pt x="975" y="1969"/>
                  </a:lnTo>
                  <a:lnTo>
                    <a:pt x="968" y="1969"/>
                  </a:lnTo>
                  <a:lnTo>
                    <a:pt x="958" y="1972"/>
                  </a:lnTo>
                  <a:lnTo>
                    <a:pt x="958" y="1972"/>
                  </a:lnTo>
                  <a:lnTo>
                    <a:pt x="942" y="1972"/>
                  </a:lnTo>
                  <a:lnTo>
                    <a:pt x="942" y="1972"/>
                  </a:lnTo>
                  <a:lnTo>
                    <a:pt x="935" y="1976"/>
                  </a:lnTo>
                  <a:lnTo>
                    <a:pt x="931" y="1986"/>
                  </a:lnTo>
                  <a:lnTo>
                    <a:pt x="931" y="1986"/>
                  </a:lnTo>
                  <a:lnTo>
                    <a:pt x="928" y="1993"/>
                  </a:lnTo>
                  <a:lnTo>
                    <a:pt x="925" y="1996"/>
                  </a:lnTo>
                  <a:lnTo>
                    <a:pt x="925" y="1996"/>
                  </a:lnTo>
                  <a:lnTo>
                    <a:pt x="921" y="1999"/>
                  </a:lnTo>
                  <a:lnTo>
                    <a:pt x="921" y="2009"/>
                  </a:lnTo>
                  <a:lnTo>
                    <a:pt x="921" y="2009"/>
                  </a:lnTo>
                  <a:lnTo>
                    <a:pt x="921" y="2013"/>
                  </a:lnTo>
                  <a:lnTo>
                    <a:pt x="918" y="2016"/>
                  </a:lnTo>
                  <a:lnTo>
                    <a:pt x="911" y="2023"/>
                  </a:lnTo>
                  <a:lnTo>
                    <a:pt x="911" y="2023"/>
                  </a:lnTo>
                  <a:lnTo>
                    <a:pt x="911" y="2030"/>
                  </a:lnTo>
                  <a:lnTo>
                    <a:pt x="915" y="2033"/>
                  </a:lnTo>
                  <a:lnTo>
                    <a:pt x="915" y="2033"/>
                  </a:lnTo>
                  <a:lnTo>
                    <a:pt x="918" y="2026"/>
                  </a:lnTo>
                  <a:lnTo>
                    <a:pt x="918" y="2026"/>
                  </a:lnTo>
                  <a:lnTo>
                    <a:pt x="921" y="2026"/>
                  </a:lnTo>
                  <a:lnTo>
                    <a:pt x="925" y="2023"/>
                  </a:lnTo>
                  <a:lnTo>
                    <a:pt x="928" y="2019"/>
                  </a:lnTo>
                  <a:lnTo>
                    <a:pt x="928" y="2019"/>
                  </a:lnTo>
                  <a:lnTo>
                    <a:pt x="931" y="2023"/>
                  </a:lnTo>
                  <a:lnTo>
                    <a:pt x="931" y="2023"/>
                  </a:lnTo>
                  <a:lnTo>
                    <a:pt x="938" y="2023"/>
                  </a:lnTo>
                  <a:lnTo>
                    <a:pt x="938" y="2019"/>
                  </a:lnTo>
                  <a:lnTo>
                    <a:pt x="938" y="2019"/>
                  </a:lnTo>
                  <a:lnTo>
                    <a:pt x="942" y="2016"/>
                  </a:lnTo>
                  <a:lnTo>
                    <a:pt x="948" y="2013"/>
                  </a:lnTo>
                  <a:lnTo>
                    <a:pt x="948" y="2013"/>
                  </a:lnTo>
                  <a:lnTo>
                    <a:pt x="948" y="2009"/>
                  </a:lnTo>
                  <a:lnTo>
                    <a:pt x="948" y="2009"/>
                  </a:lnTo>
                  <a:lnTo>
                    <a:pt x="962" y="2003"/>
                  </a:lnTo>
                  <a:lnTo>
                    <a:pt x="962" y="2003"/>
                  </a:lnTo>
                  <a:lnTo>
                    <a:pt x="962" y="2016"/>
                  </a:lnTo>
                  <a:lnTo>
                    <a:pt x="965" y="2016"/>
                  </a:lnTo>
                  <a:lnTo>
                    <a:pt x="965" y="2016"/>
                  </a:lnTo>
                  <a:lnTo>
                    <a:pt x="965" y="2026"/>
                  </a:lnTo>
                  <a:lnTo>
                    <a:pt x="965" y="2026"/>
                  </a:lnTo>
                  <a:lnTo>
                    <a:pt x="955" y="2033"/>
                  </a:lnTo>
                  <a:lnTo>
                    <a:pt x="948" y="2036"/>
                  </a:lnTo>
                  <a:lnTo>
                    <a:pt x="931" y="2050"/>
                  </a:lnTo>
                  <a:lnTo>
                    <a:pt x="931" y="2050"/>
                  </a:lnTo>
                  <a:lnTo>
                    <a:pt x="942" y="2053"/>
                  </a:lnTo>
                  <a:lnTo>
                    <a:pt x="942" y="2053"/>
                  </a:lnTo>
                  <a:lnTo>
                    <a:pt x="938" y="2060"/>
                  </a:lnTo>
                  <a:lnTo>
                    <a:pt x="938" y="2063"/>
                  </a:lnTo>
                  <a:lnTo>
                    <a:pt x="938" y="2063"/>
                  </a:lnTo>
                  <a:lnTo>
                    <a:pt x="931" y="2063"/>
                  </a:lnTo>
                  <a:lnTo>
                    <a:pt x="925" y="2060"/>
                  </a:lnTo>
                  <a:lnTo>
                    <a:pt x="925" y="2060"/>
                  </a:lnTo>
                  <a:lnTo>
                    <a:pt x="925" y="2053"/>
                  </a:lnTo>
                  <a:lnTo>
                    <a:pt x="925" y="2053"/>
                  </a:lnTo>
                  <a:lnTo>
                    <a:pt x="915" y="2063"/>
                  </a:lnTo>
                  <a:lnTo>
                    <a:pt x="905" y="2073"/>
                  </a:lnTo>
                  <a:lnTo>
                    <a:pt x="905" y="2073"/>
                  </a:lnTo>
                  <a:lnTo>
                    <a:pt x="908" y="2080"/>
                  </a:lnTo>
                  <a:lnTo>
                    <a:pt x="911" y="2083"/>
                  </a:lnTo>
                  <a:lnTo>
                    <a:pt x="915" y="2087"/>
                  </a:lnTo>
                  <a:lnTo>
                    <a:pt x="915" y="2087"/>
                  </a:lnTo>
                  <a:lnTo>
                    <a:pt x="918" y="2083"/>
                  </a:lnTo>
                  <a:lnTo>
                    <a:pt x="925" y="2083"/>
                  </a:lnTo>
                  <a:lnTo>
                    <a:pt x="925" y="2083"/>
                  </a:lnTo>
                  <a:lnTo>
                    <a:pt x="931" y="2090"/>
                  </a:lnTo>
                  <a:lnTo>
                    <a:pt x="931" y="2090"/>
                  </a:lnTo>
                  <a:lnTo>
                    <a:pt x="942" y="2090"/>
                  </a:lnTo>
                  <a:lnTo>
                    <a:pt x="942" y="2090"/>
                  </a:lnTo>
                  <a:lnTo>
                    <a:pt x="952" y="2097"/>
                  </a:lnTo>
                  <a:lnTo>
                    <a:pt x="952" y="2097"/>
                  </a:lnTo>
                  <a:lnTo>
                    <a:pt x="948" y="2107"/>
                  </a:lnTo>
                  <a:lnTo>
                    <a:pt x="948" y="2107"/>
                  </a:lnTo>
                  <a:lnTo>
                    <a:pt x="945" y="2107"/>
                  </a:lnTo>
                  <a:lnTo>
                    <a:pt x="942" y="2107"/>
                  </a:lnTo>
                  <a:lnTo>
                    <a:pt x="942" y="2103"/>
                  </a:lnTo>
                  <a:lnTo>
                    <a:pt x="942" y="2103"/>
                  </a:lnTo>
                  <a:lnTo>
                    <a:pt x="935" y="2100"/>
                  </a:lnTo>
                  <a:lnTo>
                    <a:pt x="935" y="2100"/>
                  </a:lnTo>
                  <a:lnTo>
                    <a:pt x="928" y="2100"/>
                  </a:lnTo>
                  <a:lnTo>
                    <a:pt x="928" y="2100"/>
                  </a:lnTo>
                  <a:lnTo>
                    <a:pt x="928" y="2110"/>
                  </a:lnTo>
                  <a:lnTo>
                    <a:pt x="928" y="2120"/>
                  </a:lnTo>
                  <a:lnTo>
                    <a:pt x="928" y="2120"/>
                  </a:lnTo>
                  <a:lnTo>
                    <a:pt x="935" y="2120"/>
                  </a:lnTo>
                  <a:lnTo>
                    <a:pt x="935" y="2124"/>
                  </a:lnTo>
                  <a:lnTo>
                    <a:pt x="938" y="2124"/>
                  </a:lnTo>
                  <a:lnTo>
                    <a:pt x="938" y="2124"/>
                  </a:lnTo>
                  <a:lnTo>
                    <a:pt x="938" y="2134"/>
                  </a:lnTo>
                  <a:lnTo>
                    <a:pt x="938" y="2134"/>
                  </a:lnTo>
                  <a:lnTo>
                    <a:pt x="935" y="2137"/>
                  </a:lnTo>
                  <a:lnTo>
                    <a:pt x="935" y="2137"/>
                  </a:lnTo>
                  <a:lnTo>
                    <a:pt x="931" y="2134"/>
                  </a:lnTo>
                  <a:lnTo>
                    <a:pt x="931" y="2134"/>
                  </a:lnTo>
                  <a:lnTo>
                    <a:pt x="928" y="2134"/>
                  </a:lnTo>
                  <a:lnTo>
                    <a:pt x="928" y="2137"/>
                  </a:lnTo>
                  <a:lnTo>
                    <a:pt x="928" y="2137"/>
                  </a:lnTo>
                  <a:lnTo>
                    <a:pt x="925" y="2120"/>
                  </a:lnTo>
                  <a:lnTo>
                    <a:pt x="925" y="2120"/>
                  </a:lnTo>
                  <a:lnTo>
                    <a:pt x="925" y="2117"/>
                  </a:lnTo>
                  <a:lnTo>
                    <a:pt x="925" y="2114"/>
                  </a:lnTo>
                  <a:lnTo>
                    <a:pt x="925" y="2114"/>
                  </a:lnTo>
                  <a:lnTo>
                    <a:pt x="925" y="2120"/>
                  </a:lnTo>
                  <a:lnTo>
                    <a:pt x="921" y="2134"/>
                  </a:lnTo>
                  <a:lnTo>
                    <a:pt x="918" y="2134"/>
                  </a:lnTo>
                  <a:lnTo>
                    <a:pt x="918" y="2134"/>
                  </a:lnTo>
                  <a:lnTo>
                    <a:pt x="915" y="2144"/>
                  </a:lnTo>
                  <a:lnTo>
                    <a:pt x="911" y="2144"/>
                  </a:lnTo>
                  <a:lnTo>
                    <a:pt x="911" y="2144"/>
                  </a:lnTo>
                  <a:lnTo>
                    <a:pt x="911" y="2151"/>
                  </a:lnTo>
                  <a:lnTo>
                    <a:pt x="915" y="2161"/>
                  </a:lnTo>
                  <a:lnTo>
                    <a:pt x="915" y="2161"/>
                  </a:lnTo>
                  <a:lnTo>
                    <a:pt x="908" y="2174"/>
                  </a:lnTo>
                  <a:lnTo>
                    <a:pt x="908" y="2174"/>
                  </a:lnTo>
                  <a:lnTo>
                    <a:pt x="891" y="2171"/>
                  </a:lnTo>
                  <a:lnTo>
                    <a:pt x="881" y="2167"/>
                  </a:lnTo>
                  <a:lnTo>
                    <a:pt x="874" y="2171"/>
                  </a:lnTo>
                  <a:lnTo>
                    <a:pt x="874" y="2171"/>
                  </a:lnTo>
                  <a:lnTo>
                    <a:pt x="871" y="2174"/>
                  </a:lnTo>
                  <a:lnTo>
                    <a:pt x="871" y="2174"/>
                  </a:lnTo>
                  <a:lnTo>
                    <a:pt x="878" y="2177"/>
                  </a:lnTo>
                  <a:lnTo>
                    <a:pt x="878" y="2177"/>
                  </a:lnTo>
                  <a:lnTo>
                    <a:pt x="884" y="2177"/>
                  </a:lnTo>
                  <a:lnTo>
                    <a:pt x="884" y="2181"/>
                  </a:lnTo>
                  <a:lnTo>
                    <a:pt x="881" y="2184"/>
                  </a:lnTo>
                  <a:lnTo>
                    <a:pt x="881" y="2184"/>
                  </a:lnTo>
                  <a:lnTo>
                    <a:pt x="864" y="2188"/>
                  </a:lnTo>
                  <a:lnTo>
                    <a:pt x="864" y="2188"/>
                  </a:lnTo>
                  <a:lnTo>
                    <a:pt x="868" y="2188"/>
                  </a:lnTo>
                  <a:lnTo>
                    <a:pt x="868" y="2191"/>
                  </a:lnTo>
                  <a:lnTo>
                    <a:pt x="868" y="2191"/>
                  </a:lnTo>
                  <a:lnTo>
                    <a:pt x="871" y="2194"/>
                  </a:lnTo>
                  <a:lnTo>
                    <a:pt x="871" y="2194"/>
                  </a:lnTo>
                  <a:lnTo>
                    <a:pt x="878" y="2194"/>
                  </a:lnTo>
                  <a:lnTo>
                    <a:pt x="878" y="2194"/>
                  </a:lnTo>
                  <a:lnTo>
                    <a:pt x="884" y="2194"/>
                  </a:lnTo>
                  <a:lnTo>
                    <a:pt x="888" y="2188"/>
                  </a:lnTo>
                  <a:lnTo>
                    <a:pt x="888" y="2188"/>
                  </a:lnTo>
                  <a:lnTo>
                    <a:pt x="898" y="2188"/>
                  </a:lnTo>
                  <a:lnTo>
                    <a:pt x="898" y="2188"/>
                  </a:lnTo>
                  <a:lnTo>
                    <a:pt x="891" y="2194"/>
                  </a:lnTo>
                  <a:lnTo>
                    <a:pt x="891" y="2194"/>
                  </a:lnTo>
                  <a:lnTo>
                    <a:pt x="901" y="2198"/>
                  </a:lnTo>
                  <a:lnTo>
                    <a:pt x="901" y="2198"/>
                  </a:lnTo>
                  <a:lnTo>
                    <a:pt x="911" y="2208"/>
                  </a:lnTo>
                  <a:lnTo>
                    <a:pt x="915" y="2214"/>
                  </a:lnTo>
                  <a:lnTo>
                    <a:pt x="921" y="2218"/>
                  </a:lnTo>
                  <a:lnTo>
                    <a:pt x="921" y="2218"/>
                  </a:lnTo>
                  <a:lnTo>
                    <a:pt x="931" y="2214"/>
                  </a:lnTo>
                  <a:lnTo>
                    <a:pt x="942" y="2214"/>
                  </a:lnTo>
                  <a:lnTo>
                    <a:pt x="942" y="2214"/>
                  </a:lnTo>
                  <a:lnTo>
                    <a:pt x="952" y="2221"/>
                  </a:lnTo>
                  <a:lnTo>
                    <a:pt x="962" y="2228"/>
                  </a:lnTo>
                  <a:lnTo>
                    <a:pt x="962" y="2228"/>
                  </a:lnTo>
                  <a:lnTo>
                    <a:pt x="982" y="2228"/>
                  </a:lnTo>
                  <a:lnTo>
                    <a:pt x="992" y="2228"/>
                  </a:lnTo>
                  <a:lnTo>
                    <a:pt x="1002" y="2231"/>
                  </a:lnTo>
                  <a:lnTo>
                    <a:pt x="1002" y="2231"/>
                  </a:lnTo>
                  <a:lnTo>
                    <a:pt x="1005" y="2238"/>
                  </a:lnTo>
                  <a:lnTo>
                    <a:pt x="1005" y="2238"/>
                  </a:lnTo>
                  <a:lnTo>
                    <a:pt x="1015" y="2241"/>
                  </a:lnTo>
                  <a:lnTo>
                    <a:pt x="1015" y="2241"/>
                  </a:lnTo>
                  <a:lnTo>
                    <a:pt x="1026" y="2251"/>
                  </a:lnTo>
                  <a:lnTo>
                    <a:pt x="1036" y="2261"/>
                  </a:lnTo>
                  <a:lnTo>
                    <a:pt x="1039" y="2261"/>
                  </a:lnTo>
                  <a:lnTo>
                    <a:pt x="1039" y="2261"/>
                  </a:lnTo>
                  <a:lnTo>
                    <a:pt x="1042" y="2255"/>
                  </a:lnTo>
                  <a:lnTo>
                    <a:pt x="1046" y="2251"/>
                  </a:lnTo>
                  <a:lnTo>
                    <a:pt x="1046" y="2251"/>
                  </a:lnTo>
                  <a:lnTo>
                    <a:pt x="1052" y="2251"/>
                  </a:lnTo>
                  <a:lnTo>
                    <a:pt x="1056" y="2251"/>
                  </a:lnTo>
                  <a:lnTo>
                    <a:pt x="1062" y="2251"/>
                  </a:lnTo>
                  <a:lnTo>
                    <a:pt x="1073" y="2251"/>
                  </a:lnTo>
                  <a:lnTo>
                    <a:pt x="1073" y="2251"/>
                  </a:lnTo>
                  <a:lnTo>
                    <a:pt x="1083" y="2248"/>
                  </a:lnTo>
                  <a:lnTo>
                    <a:pt x="1096" y="2245"/>
                  </a:lnTo>
                  <a:lnTo>
                    <a:pt x="1096" y="2245"/>
                  </a:lnTo>
                  <a:lnTo>
                    <a:pt x="1110" y="2245"/>
                  </a:lnTo>
                  <a:lnTo>
                    <a:pt x="1110" y="2245"/>
                  </a:lnTo>
                  <a:lnTo>
                    <a:pt x="1116" y="2245"/>
                  </a:lnTo>
                  <a:lnTo>
                    <a:pt x="1123" y="2245"/>
                  </a:lnTo>
                  <a:lnTo>
                    <a:pt x="1123" y="2245"/>
                  </a:lnTo>
                  <a:lnTo>
                    <a:pt x="1143" y="2248"/>
                  </a:lnTo>
                  <a:lnTo>
                    <a:pt x="1143" y="2248"/>
                  </a:lnTo>
                  <a:lnTo>
                    <a:pt x="1150" y="2248"/>
                  </a:lnTo>
                  <a:lnTo>
                    <a:pt x="1160" y="2245"/>
                  </a:lnTo>
                  <a:lnTo>
                    <a:pt x="1160" y="2245"/>
                  </a:lnTo>
                  <a:lnTo>
                    <a:pt x="1170" y="2248"/>
                  </a:lnTo>
                  <a:lnTo>
                    <a:pt x="1170" y="2248"/>
                  </a:lnTo>
                  <a:lnTo>
                    <a:pt x="1177" y="2248"/>
                  </a:lnTo>
                  <a:lnTo>
                    <a:pt x="1183" y="2248"/>
                  </a:lnTo>
                  <a:lnTo>
                    <a:pt x="1183" y="2248"/>
                  </a:lnTo>
                  <a:lnTo>
                    <a:pt x="1200" y="2251"/>
                  </a:lnTo>
                  <a:lnTo>
                    <a:pt x="1200" y="10"/>
                  </a:lnTo>
                  <a:lnTo>
                    <a:pt x="1190" y="0"/>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51" name="Freeform 86"/>
            <p:cNvSpPr>
              <a:spLocks noChangeAspect="1"/>
            </p:cNvSpPr>
            <p:nvPr/>
          </p:nvSpPr>
          <p:spPr bwMode="gray">
            <a:xfrm>
              <a:off x="3117265" y="3478578"/>
              <a:ext cx="164387" cy="132146"/>
            </a:xfrm>
            <a:custGeom>
              <a:avLst/>
              <a:gdLst/>
              <a:ahLst/>
              <a:cxnLst>
                <a:cxn ang="0">
                  <a:pos x="147" y="3"/>
                </a:cxn>
                <a:cxn ang="0">
                  <a:pos x="147" y="3"/>
                </a:cxn>
                <a:cxn ang="0">
                  <a:pos x="141" y="3"/>
                </a:cxn>
                <a:cxn ang="0">
                  <a:pos x="131" y="3"/>
                </a:cxn>
                <a:cxn ang="0">
                  <a:pos x="131" y="3"/>
                </a:cxn>
                <a:cxn ang="0">
                  <a:pos x="121" y="3"/>
                </a:cxn>
                <a:cxn ang="0">
                  <a:pos x="121" y="3"/>
                </a:cxn>
                <a:cxn ang="0">
                  <a:pos x="114" y="3"/>
                </a:cxn>
                <a:cxn ang="0">
                  <a:pos x="104" y="3"/>
                </a:cxn>
                <a:cxn ang="0">
                  <a:pos x="104" y="3"/>
                </a:cxn>
                <a:cxn ang="0">
                  <a:pos x="84" y="0"/>
                </a:cxn>
                <a:cxn ang="0">
                  <a:pos x="84" y="0"/>
                </a:cxn>
                <a:cxn ang="0">
                  <a:pos x="80" y="0"/>
                </a:cxn>
                <a:cxn ang="0">
                  <a:pos x="74" y="3"/>
                </a:cxn>
                <a:cxn ang="0">
                  <a:pos x="74" y="3"/>
                </a:cxn>
                <a:cxn ang="0">
                  <a:pos x="60" y="0"/>
                </a:cxn>
                <a:cxn ang="0">
                  <a:pos x="60" y="0"/>
                </a:cxn>
                <a:cxn ang="0">
                  <a:pos x="47" y="3"/>
                </a:cxn>
                <a:cxn ang="0">
                  <a:pos x="37" y="6"/>
                </a:cxn>
                <a:cxn ang="0">
                  <a:pos x="37" y="6"/>
                </a:cxn>
                <a:cxn ang="0">
                  <a:pos x="26" y="6"/>
                </a:cxn>
                <a:cxn ang="0">
                  <a:pos x="20" y="6"/>
                </a:cxn>
                <a:cxn ang="0">
                  <a:pos x="13" y="6"/>
                </a:cxn>
                <a:cxn ang="0">
                  <a:pos x="6" y="6"/>
                </a:cxn>
                <a:cxn ang="0">
                  <a:pos x="6" y="6"/>
                </a:cxn>
                <a:cxn ang="0">
                  <a:pos x="3" y="13"/>
                </a:cxn>
                <a:cxn ang="0">
                  <a:pos x="0" y="16"/>
                </a:cxn>
                <a:cxn ang="0">
                  <a:pos x="0" y="16"/>
                </a:cxn>
                <a:cxn ang="0">
                  <a:pos x="16" y="23"/>
                </a:cxn>
                <a:cxn ang="0">
                  <a:pos x="33" y="30"/>
                </a:cxn>
                <a:cxn ang="0">
                  <a:pos x="33" y="30"/>
                </a:cxn>
                <a:cxn ang="0">
                  <a:pos x="43" y="37"/>
                </a:cxn>
                <a:cxn ang="0">
                  <a:pos x="53" y="43"/>
                </a:cxn>
                <a:cxn ang="0">
                  <a:pos x="53" y="43"/>
                </a:cxn>
                <a:cxn ang="0">
                  <a:pos x="63" y="47"/>
                </a:cxn>
                <a:cxn ang="0">
                  <a:pos x="77" y="47"/>
                </a:cxn>
                <a:cxn ang="0">
                  <a:pos x="77" y="47"/>
                </a:cxn>
                <a:cxn ang="0">
                  <a:pos x="77" y="43"/>
                </a:cxn>
                <a:cxn ang="0">
                  <a:pos x="84" y="43"/>
                </a:cxn>
                <a:cxn ang="0">
                  <a:pos x="84" y="43"/>
                </a:cxn>
                <a:cxn ang="0">
                  <a:pos x="87" y="43"/>
                </a:cxn>
                <a:cxn ang="0">
                  <a:pos x="87" y="43"/>
                </a:cxn>
                <a:cxn ang="0">
                  <a:pos x="97" y="50"/>
                </a:cxn>
                <a:cxn ang="0">
                  <a:pos x="100" y="57"/>
                </a:cxn>
                <a:cxn ang="0">
                  <a:pos x="100" y="57"/>
                </a:cxn>
                <a:cxn ang="0">
                  <a:pos x="114" y="60"/>
                </a:cxn>
                <a:cxn ang="0">
                  <a:pos x="127" y="60"/>
                </a:cxn>
                <a:cxn ang="0">
                  <a:pos x="127" y="60"/>
                </a:cxn>
                <a:cxn ang="0">
                  <a:pos x="134" y="70"/>
                </a:cxn>
                <a:cxn ang="0">
                  <a:pos x="144" y="90"/>
                </a:cxn>
                <a:cxn ang="0">
                  <a:pos x="147" y="111"/>
                </a:cxn>
                <a:cxn ang="0">
                  <a:pos x="151" y="131"/>
                </a:cxn>
                <a:cxn ang="0">
                  <a:pos x="151" y="131"/>
                </a:cxn>
                <a:cxn ang="0">
                  <a:pos x="151" y="131"/>
                </a:cxn>
                <a:cxn ang="0">
                  <a:pos x="164" y="137"/>
                </a:cxn>
                <a:cxn ang="0">
                  <a:pos x="164" y="6"/>
                </a:cxn>
                <a:cxn ang="0">
                  <a:pos x="164" y="6"/>
                </a:cxn>
                <a:cxn ang="0">
                  <a:pos x="158" y="3"/>
                </a:cxn>
                <a:cxn ang="0">
                  <a:pos x="147" y="3"/>
                </a:cxn>
                <a:cxn ang="0">
                  <a:pos x="147" y="3"/>
                </a:cxn>
              </a:cxnLst>
              <a:rect l="0" t="0" r="r" b="b"/>
              <a:pathLst>
                <a:path w="164" h="137">
                  <a:moveTo>
                    <a:pt x="147" y="3"/>
                  </a:moveTo>
                  <a:lnTo>
                    <a:pt x="147" y="3"/>
                  </a:lnTo>
                  <a:lnTo>
                    <a:pt x="141" y="3"/>
                  </a:lnTo>
                  <a:lnTo>
                    <a:pt x="131" y="3"/>
                  </a:lnTo>
                  <a:lnTo>
                    <a:pt x="131" y="3"/>
                  </a:lnTo>
                  <a:lnTo>
                    <a:pt x="121" y="3"/>
                  </a:lnTo>
                  <a:lnTo>
                    <a:pt x="121" y="3"/>
                  </a:lnTo>
                  <a:lnTo>
                    <a:pt x="114" y="3"/>
                  </a:lnTo>
                  <a:lnTo>
                    <a:pt x="104" y="3"/>
                  </a:lnTo>
                  <a:lnTo>
                    <a:pt x="104" y="3"/>
                  </a:lnTo>
                  <a:lnTo>
                    <a:pt x="84" y="0"/>
                  </a:lnTo>
                  <a:lnTo>
                    <a:pt x="84" y="0"/>
                  </a:lnTo>
                  <a:lnTo>
                    <a:pt x="80" y="0"/>
                  </a:lnTo>
                  <a:lnTo>
                    <a:pt x="74" y="3"/>
                  </a:lnTo>
                  <a:lnTo>
                    <a:pt x="74" y="3"/>
                  </a:lnTo>
                  <a:lnTo>
                    <a:pt x="60" y="0"/>
                  </a:lnTo>
                  <a:lnTo>
                    <a:pt x="60" y="0"/>
                  </a:lnTo>
                  <a:lnTo>
                    <a:pt x="47" y="3"/>
                  </a:lnTo>
                  <a:lnTo>
                    <a:pt x="37" y="6"/>
                  </a:lnTo>
                  <a:lnTo>
                    <a:pt x="37" y="6"/>
                  </a:lnTo>
                  <a:lnTo>
                    <a:pt x="26" y="6"/>
                  </a:lnTo>
                  <a:lnTo>
                    <a:pt x="20" y="6"/>
                  </a:lnTo>
                  <a:lnTo>
                    <a:pt x="13" y="6"/>
                  </a:lnTo>
                  <a:lnTo>
                    <a:pt x="6" y="6"/>
                  </a:lnTo>
                  <a:lnTo>
                    <a:pt x="6" y="6"/>
                  </a:lnTo>
                  <a:lnTo>
                    <a:pt x="3" y="13"/>
                  </a:lnTo>
                  <a:lnTo>
                    <a:pt x="0" y="16"/>
                  </a:lnTo>
                  <a:lnTo>
                    <a:pt x="0" y="16"/>
                  </a:lnTo>
                  <a:lnTo>
                    <a:pt x="16" y="23"/>
                  </a:lnTo>
                  <a:lnTo>
                    <a:pt x="33" y="30"/>
                  </a:lnTo>
                  <a:lnTo>
                    <a:pt x="33" y="30"/>
                  </a:lnTo>
                  <a:lnTo>
                    <a:pt x="43" y="37"/>
                  </a:lnTo>
                  <a:lnTo>
                    <a:pt x="53" y="43"/>
                  </a:lnTo>
                  <a:lnTo>
                    <a:pt x="53" y="43"/>
                  </a:lnTo>
                  <a:lnTo>
                    <a:pt x="63" y="47"/>
                  </a:lnTo>
                  <a:lnTo>
                    <a:pt x="77" y="47"/>
                  </a:lnTo>
                  <a:lnTo>
                    <a:pt x="77" y="47"/>
                  </a:lnTo>
                  <a:lnTo>
                    <a:pt x="77" y="43"/>
                  </a:lnTo>
                  <a:lnTo>
                    <a:pt x="84" y="43"/>
                  </a:lnTo>
                  <a:lnTo>
                    <a:pt x="84" y="43"/>
                  </a:lnTo>
                  <a:lnTo>
                    <a:pt x="87" y="43"/>
                  </a:lnTo>
                  <a:lnTo>
                    <a:pt x="87" y="43"/>
                  </a:lnTo>
                  <a:lnTo>
                    <a:pt x="97" y="50"/>
                  </a:lnTo>
                  <a:lnTo>
                    <a:pt x="100" y="57"/>
                  </a:lnTo>
                  <a:lnTo>
                    <a:pt x="100" y="57"/>
                  </a:lnTo>
                  <a:lnTo>
                    <a:pt x="114" y="60"/>
                  </a:lnTo>
                  <a:lnTo>
                    <a:pt x="127" y="60"/>
                  </a:lnTo>
                  <a:lnTo>
                    <a:pt x="127" y="60"/>
                  </a:lnTo>
                  <a:lnTo>
                    <a:pt x="134" y="70"/>
                  </a:lnTo>
                  <a:lnTo>
                    <a:pt x="144" y="90"/>
                  </a:lnTo>
                  <a:lnTo>
                    <a:pt x="147" y="111"/>
                  </a:lnTo>
                  <a:lnTo>
                    <a:pt x="151" y="131"/>
                  </a:lnTo>
                  <a:lnTo>
                    <a:pt x="151" y="131"/>
                  </a:lnTo>
                  <a:lnTo>
                    <a:pt x="151" y="131"/>
                  </a:lnTo>
                  <a:lnTo>
                    <a:pt x="164" y="137"/>
                  </a:lnTo>
                  <a:lnTo>
                    <a:pt x="164" y="6"/>
                  </a:lnTo>
                  <a:lnTo>
                    <a:pt x="164" y="6"/>
                  </a:lnTo>
                  <a:lnTo>
                    <a:pt x="158" y="3"/>
                  </a:lnTo>
                  <a:lnTo>
                    <a:pt x="147" y="3"/>
                  </a:lnTo>
                  <a:lnTo>
                    <a:pt x="147" y="3"/>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52" name="Freeform 87"/>
            <p:cNvSpPr>
              <a:spLocks noChangeAspect="1"/>
            </p:cNvSpPr>
            <p:nvPr/>
          </p:nvSpPr>
          <p:spPr bwMode="gray">
            <a:xfrm>
              <a:off x="756968" y="2625633"/>
              <a:ext cx="233631" cy="236717"/>
            </a:xfrm>
            <a:custGeom>
              <a:avLst/>
              <a:gdLst/>
              <a:ahLst/>
              <a:cxnLst>
                <a:cxn ang="0">
                  <a:pos x="225" y="101"/>
                </a:cxn>
                <a:cxn ang="0">
                  <a:pos x="215" y="101"/>
                </a:cxn>
                <a:cxn ang="0">
                  <a:pos x="212" y="95"/>
                </a:cxn>
                <a:cxn ang="0">
                  <a:pos x="208" y="88"/>
                </a:cxn>
                <a:cxn ang="0">
                  <a:pos x="205" y="78"/>
                </a:cxn>
                <a:cxn ang="0">
                  <a:pos x="205" y="68"/>
                </a:cxn>
                <a:cxn ang="0">
                  <a:pos x="195" y="71"/>
                </a:cxn>
                <a:cxn ang="0">
                  <a:pos x="192" y="81"/>
                </a:cxn>
                <a:cxn ang="0">
                  <a:pos x="185" y="81"/>
                </a:cxn>
                <a:cxn ang="0">
                  <a:pos x="175" y="74"/>
                </a:cxn>
                <a:cxn ang="0">
                  <a:pos x="171" y="64"/>
                </a:cxn>
                <a:cxn ang="0">
                  <a:pos x="165" y="54"/>
                </a:cxn>
                <a:cxn ang="0">
                  <a:pos x="161" y="44"/>
                </a:cxn>
                <a:cxn ang="0">
                  <a:pos x="175" y="44"/>
                </a:cxn>
                <a:cxn ang="0">
                  <a:pos x="182" y="41"/>
                </a:cxn>
                <a:cxn ang="0">
                  <a:pos x="182" y="34"/>
                </a:cxn>
                <a:cxn ang="0">
                  <a:pos x="192" y="34"/>
                </a:cxn>
                <a:cxn ang="0">
                  <a:pos x="202" y="31"/>
                </a:cxn>
                <a:cxn ang="0">
                  <a:pos x="219" y="21"/>
                </a:cxn>
                <a:cxn ang="0">
                  <a:pos x="225" y="11"/>
                </a:cxn>
                <a:cxn ang="0">
                  <a:pos x="202" y="11"/>
                </a:cxn>
                <a:cxn ang="0">
                  <a:pos x="188" y="0"/>
                </a:cxn>
                <a:cxn ang="0">
                  <a:pos x="168" y="4"/>
                </a:cxn>
                <a:cxn ang="0">
                  <a:pos x="161" y="17"/>
                </a:cxn>
                <a:cxn ang="0">
                  <a:pos x="141" y="21"/>
                </a:cxn>
                <a:cxn ang="0">
                  <a:pos x="151" y="34"/>
                </a:cxn>
                <a:cxn ang="0">
                  <a:pos x="138" y="51"/>
                </a:cxn>
                <a:cxn ang="0">
                  <a:pos x="121" y="51"/>
                </a:cxn>
                <a:cxn ang="0">
                  <a:pos x="114" y="44"/>
                </a:cxn>
                <a:cxn ang="0">
                  <a:pos x="84" y="34"/>
                </a:cxn>
                <a:cxn ang="0">
                  <a:pos x="74" y="44"/>
                </a:cxn>
                <a:cxn ang="0">
                  <a:pos x="87" y="71"/>
                </a:cxn>
                <a:cxn ang="0">
                  <a:pos x="71" y="81"/>
                </a:cxn>
                <a:cxn ang="0">
                  <a:pos x="54" y="84"/>
                </a:cxn>
                <a:cxn ang="0">
                  <a:pos x="64" y="98"/>
                </a:cxn>
                <a:cxn ang="0">
                  <a:pos x="71" y="108"/>
                </a:cxn>
                <a:cxn ang="0">
                  <a:pos x="94" y="121"/>
                </a:cxn>
                <a:cxn ang="0">
                  <a:pos x="74" y="131"/>
                </a:cxn>
                <a:cxn ang="0">
                  <a:pos x="64" y="145"/>
                </a:cxn>
                <a:cxn ang="0">
                  <a:pos x="44" y="152"/>
                </a:cxn>
                <a:cxn ang="0">
                  <a:pos x="47" y="158"/>
                </a:cxn>
                <a:cxn ang="0">
                  <a:pos x="37" y="162"/>
                </a:cxn>
                <a:cxn ang="0">
                  <a:pos x="14" y="168"/>
                </a:cxn>
                <a:cxn ang="0">
                  <a:pos x="20" y="185"/>
                </a:cxn>
                <a:cxn ang="0">
                  <a:pos x="7" y="192"/>
                </a:cxn>
                <a:cxn ang="0">
                  <a:pos x="0" y="202"/>
                </a:cxn>
                <a:cxn ang="0">
                  <a:pos x="20" y="209"/>
                </a:cxn>
                <a:cxn ang="0">
                  <a:pos x="7" y="216"/>
                </a:cxn>
                <a:cxn ang="0">
                  <a:pos x="3" y="222"/>
                </a:cxn>
                <a:cxn ang="0">
                  <a:pos x="20" y="226"/>
                </a:cxn>
                <a:cxn ang="0">
                  <a:pos x="14" y="236"/>
                </a:cxn>
                <a:cxn ang="0">
                  <a:pos x="37" y="242"/>
                </a:cxn>
                <a:cxn ang="0">
                  <a:pos x="57" y="242"/>
                </a:cxn>
                <a:cxn ang="0">
                  <a:pos x="74" y="242"/>
                </a:cxn>
                <a:cxn ang="0">
                  <a:pos x="87" y="232"/>
                </a:cxn>
                <a:cxn ang="0">
                  <a:pos x="98" y="222"/>
                </a:cxn>
                <a:cxn ang="0">
                  <a:pos x="131" y="232"/>
                </a:cxn>
                <a:cxn ang="0">
                  <a:pos x="161" y="236"/>
                </a:cxn>
                <a:cxn ang="0">
                  <a:pos x="182" y="229"/>
                </a:cxn>
                <a:cxn ang="0">
                  <a:pos x="205" y="199"/>
                </a:cxn>
                <a:cxn ang="0">
                  <a:pos x="212" y="172"/>
                </a:cxn>
                <a:cxn ang="0">
                  <a:pos x="222" y="128"/>
                </a:cxn>
                <a:cxn ang="0">
                  <a:pos x="232" y="111"/>
                </a:cxn>
              </a:cxnLst>
              <a:rect l="0" t="0" r="r" b="b"/>
              <a:pathLst>
                <a:path w="232" h="246">
                  <a:moveTo>
                    <a:pt x="232" y="108"/>
                  </a:moveTo>
                  <a:lnTo>
                    <a:pt x="232" y="108"/>
                  </a:lnTo>
                  <a:lnTo>
                    <a:pt x="225" y="105"/>
                  </a:lnTo>
                  <a:lnTo>
                    <a:pt x="225" y="105"/>
                  </a:lnTo>
                  <a:lnTo>
                    <a:pt x="225" y="101"/>
                  </a:lnTo>
                  <a:lnTo>
                    <a:pt x="222" y="98"/>
                  </a:lnTo>
                  <a:lnTo>
                    <a:pt x="222" y="98"/>
                  </a:lnTo>
                  <a:lnTo>
                    <a:pt x="219" y="101"/>
                  </a:lnTo>
                  <a:lnTo>
                    <a:pt x="219" y="101"/>
                  </a:lnTo>
                  <a:lnTo>
                    <a:pt x="215" y="101"/>
                  </a:lnTo>
                  <a:lnTo>
                    <a:pt x="215" y="101"/>
                  </a:lnTo>
                  <a:lnTo>
                    <a:pt x="208" y="98"/>
                  </a:lnTo>
                  <a:lnTo>
                    <a:pt x="208" y="98"/>
                  </a:lnTo>
                  <a:lnTo>
                    <a:pt x="212" y="98"/>
                  </a:lnTo>
                  <a:lnTo>
                    <a:pt x="212" y="95"/>
                  </a:lnTo>
                  <a:lnTo>
                    <a:pt x="212" y="95"/>
                  </a:lnTo>
                  <a:lnTo>
                    <a:pt x="212" y="88"/>
                  </a:lnTo>
                  <a:lnTo>
                    <a:pt x="212" y="88"/>
                  </a:lnTo>
                  <a:lnTo>
                    <a:pt x="208" y="88"/>
                  </a:lnTo>
                  <a:lnTo>
                    <a:pt x="208" y="88"/>
                  </a:lnTo>
                  <a:lnTo>
                    <a:pt x="208" y="88"/>
                  </a:lnTo>
                  <a:lnTo>
                    <a:pt x="205" y="84"/>
                  </a:lnTo>
                  <a:lnTo>
                    <a:pt x="205" y="84"/>
                  </a:lnTo>
                  <a:lnTo>
                    <a:pt x="205" y="78"/>
                  </a:lnTo>
                  <a:lnTo>
                    <a:pt x="205" y="78"/>
                  </a:lnTo>
                  <a:lnTo>
                    <a:pt x="205" y="71"/>
                  </a:lnTo>
                  <a:lnTo>
                    <a:pt x="205" y="71"/>
                  </a:lnTo>
                  <a:lnTo>
                    <a:pt x="205" y="68"/>
                  </a:lnTo>
                  <a:lnTo>
                    <a:pt x="205" y="68"/>
                  </a:lnTo>
                  <a:lnTo>
                    <a:pt x="205" y="68"/>
                  </a:lnTo>
                  <a:lnTo>
                    <a:pt x="202" y="68"/>
                  </a:lnTo>
                  <a:lnTo>
                    <a:pt x="198" y="71"/>
                  </a:lnTo>
                  <a:lnTo>
                    <a:pt x="198" y="71"/>
                  </a:lnTo>
                  <a:lnTo>
                    <a:pt x="195" y="71"/>
                  </a:lnTo>
                  <a:lnTo>
                    <a:pt x="195" y="71"/>
                  </a:lnTo>
                  <a:lnTo>
                    <a:pt x="195" y="74"/>
                  </a:lnTo>
                  <a:lnTo>
                    <a:pt x="195" y="78"/>
                  </a:lnTo>
                  <a:lnTo>
                    <a:pt x="195" y="78"/>
                  </a:lnTo>
                  <a:lnTo>
                    <a:pt x="192" y="81"/>
                  </a:lnTo>
                  <a:lnTo>
                    <a:pt x="192" y="81"/>
                  </a:lnTo>
                  <a:lnTo>
                    <a:pt x="188" y="81"/>
                  </a:lnTo>
                  <a:lnTo>
                    <a:pt x="188" y="84"/>
                  </a:lnTo>
                  <a:lnTo>
                    <a:pt x="188" y="84"/>
                  </a:lnTo>
                  <a:lnTo>
                    <a:pt x="185" y="81"/>
                  </a:lnTo>
                  <a:lnTo>
                    <a:pt x="185" y="81"/>
                  </a:lnTo>
                  <a:lnTo>
                    <a:pt x="182" y="81"/>
                  </a:lnTo>
                  <a:lnTo>
                    <a:pt x="182" y="81"/>
                  </a:lnTo>
                  <a:lnTo>
                    <a:pt x="178" y="78"/>
                  </a:lnTo>
                  <a:lnTo>
                    <a:pt x="178" y="78"/>
                  </a:lnTo>
                  <a:lnTo>
                    <a:pt x="175" y="74"/>
                  </a:lnTo>
                  <a:lnTo>
                    <a:pt x="175" y="71"/>
                  </a:lnTo>
                  <a:lnTo>
                    <a:pt x="175" y="71"/>
                  </a:lnTo>
                  <a:lnTo>
                    <a:pt x="171" y="71"/>
                  </a:lnTo>
                  <a:lnTo>
                    <a:pt x="171" y="71"/>
                  </a:lnTo>
                  <a:lnTo>
                    <a:pt x="171" y="64"/>
                  </a:lnTo>
                  <a:lnTo>
                    <a:pt x="171" y="64"/>
                  </a:lnTo>
                  <a:lnTo>
                    <a:pt x="168" y="58"/>
                  </a:lnTo>
                  <a:lnTo>
                    <a:pt x="168" y="58"/>
                  </a:lnTo>
                  <a:lnTo>
                    <a:pt x="165" y="54"/>
                  </a:lnTo>
                  <a:lnTo>
                    <a:pt x="165" y="54"/>
                  </a:lnTo>
                  <a:lnTo>
                    <a:pt x="165" y="51"/>
                  </a:lnTo>
                  <a:lnTo>
                    <a:pt x="165" y="51"/>
                  </a:lnTo>
                  <a:lnTo>
                    <a:pt x="165" y="47"/>
                  </a:lnTo>
                  <a:lnTo>
                    <a:pt x="161" y="44"/>
                  </a:lnTo>
                  <a:lnTo>
                    <a:pt x="161" y="44"/>
                  </a:lnTo>
                  <a:lnTo>
                    <a:pt x="165" y="44"/>
                  </a:lnTo>
                  <a:lnTo>
                    <a:pt x="171" y="44"/>
                  </a:lnTo>
                  <a:lnTo>
                    <a:pt x="171" y="44"/>
                  </a:lnTo>
                  <a:lnTo>
                    <a:pt x="175" y="44"/>
                  </a:lnTo>
                  <a:lnTo>
                    <a:pt x="175" y="44"/>
                  </a:lnTo>
                  <a:lnTo>
                    <a:pt x="178" y="44"/>
                  </a:lnTo>
                  <a:lnTo>
                    <a:pt x="178" y="44"/>
                  </a:lnTo>
                  <a:lnTo>
                    <a:pt x="185" y="44"/>
                  </a:lnTo>
                  <a:lnTo>
                    <a:pt x="185" y="44"/>
                  </a:lnTo>
                  <a:lnTo>
                    <a:pt x="182" y="41"/>
                  </a:lnTo>
                  <a:lnTo>
                    <a:pt x="178" y="37"/>
                  </a:lnTo>
                  <a:lnTo>
                    <a:pt x="178" y="37"/>
                  </a:lnTo>
                  <a:lnTo>
                    <a:pt x="178" y="34"/>
                  </a:lnTo>
                  <a:lnTo>
                    <a:pt x="178" y="34"/>
                  </a:lnTo>
                  <a:lnTo>
                    <a:pt x="182" y="34"/>
                  </a:lnTo>
                  <a:lnTo>
                    <a:pt x="182" y="34"/>
                  </a:lnTo>
                  <a:lnTo>
                    <a:pt x="185" y="37"/>
                  </a:lnTo>
                  <a:lnTo>
                    <a:pt x="185" y="37"/>
                  </a:lnTo>
                  <a:lnTo>
                    <a:pt x="188" y="37"/>
                  </a:lnTo>
                  <a:lnTo>
                    <a:pt x="192" y="34"/>
                  </a:lnTo>
                  <a:lnTo>
                    <a:pt x="192" y="34"/>
                  </a:lnTo>
                  <a:lnTo>
                    <a:pt x="198" y="31"/>
                  </a:lnTo>
                  <a:lnTo>
                    <a:pt x="198" y="31"/>
                  </a:lnTo>
                  <a:lnTo>
                    <a:pt x="202" y="31"/>
                  </a:lnTo>
                  <a:lnTo>
                    <a:pt x="202" y="31"/>
                  </a:lnTo>
                  <a:lnTo>
                    <a:pt x="205" y="27"/>
                  </a:lnTo>
                  <a:lnTo>
                    <a:pt x="205" y="27"/>
                  </a:lnTo>
                  <a:lnTo>
                    <a:pt x="212" y="21"/>
                  </a:lnTo>
                  <a:lnTo>
                    <a:pt x="212" y="21"/>
                  </a:lnTo>
                  <a:lnTo>
                    <a:pt x="219" y="21"/>
                  </a:lnTo>
                  <a:lnTo>
                    <a:pt x="219" y="21"/>
                  </a:lnTo>
                  <a:lnTo>
                    <a:pt x="222" y="21"/>
                  </a:lnTo>
                  <a:lnTo>
                    <a:pt x="222" y="21"/>
                  </a:lnTo>
                  <a:lnTo>
                    <a:pt x="225" y="17"/>
                  </a:lnTo>
                  <a:lnTo>
                    <a:pt x="225" y="11"/>
                  </a:lnTo>
                  <a:lnTo>
                    <a:pt x="219" y="0"/>
                  </a:lnTo>
                  <a:lnTo>
                    <a:pt x="215" y="0"/>
                  </a:lnTo>
                  <a:lnTo>
                    <a:pt x="215" y="0"/>
                  </a:lnTo>
                  <a:lnTo>
                    <a:pt x="202" y="11"/>
                  </a:lnTo>
                  <a:lnTo>
                    <a:pt x="202" y="11"/>
                  </a:lnTo>
                  <a:lnTo>
                    <a:pt x="198" y="7"/>
                  </a:lnTo>
                  <a:lnTo>
                    <a:pt x="198" y="4"/>
                  </a:lnTo>
                  <a:lnTo>
                    <a:pt x="202" y="0"/>
                  </a:lnTo>
                  <a:lnTo>
                    <a:pt x="202" y="0"/>
                  </a:lnTo>
                  <a:lnTo>
                    <a:pt x="188" y="0"/>
                  </a:lnTo>
                  <a:lnTo>
                    <a:pt x="182" y="0"/>
                  </a:lnTo>
                  <a:lnTo>
                    <a:pt x="171" y="0"/>
                  </a:lnTo>
                  <a:lnTo>
                    <a:pt x="171" y="0"/>
                  </a:lnTo>
                  <a:lnTo>
                    <a:pt x="168" y="4"/>
                  </a:lnTo>
                  <a:lnTo>
                    <a:pt x="168" y="4"/>
                  </a:lnTo>
                  <a:lnTo>
                    <a:pt x="165" y="7"/>
                  </a:lnTo>
                  <a:lnTo>
                    <a:pt x="165" y="11"/>
                  </a:lnTo>
                  <a:lnTo>
                    <a:pt x="165" y="21"/>
                  </a:lnTo>
                  <a:lnTo>
                    <a:pt x="165" y="21"/>
                  </a:lnTo>
                  <a:lnTo>
                    <a:pt x="161" y="17"/>
                  </a:lnTo>
                  <a:lnTo>
                    <a:pt x="155" y="17"/>
                  </a:lnTo>
                  <a:lnTo>
                    <a:pt x="155" y="17"/>
                  </a:lnTo>
                  <a:lnTo>
                    <a:pt x="155" y="21"/>
                  </a:lnTo>
                  <a:lnTo>
                    <a:pt x="155" y="21"/>
                  </a:lnTo>
                  <a:lnTo>
                    <a:pt x="141" y="21"/>
                  </a:lnTo>
                  <a:lnTo>
                    <a:pt x="141" y="21"/>
                  </a:lnTo>
                  <a:lnTo>
                    <a:pt x="141" y="27"/>
                  </a:lnTo>
                  <a:lnTo>
                    <a:pt x="141" y="27"/>
                  </a:lnTo>
                  <a:lnTo>
                    <a:pt x="145" y="31"/>
                  </a:lnTo>
                  <a:lnTo>
                    <a:pt x="151" y="34"/>
                  </a:lnTo>
                  <a:lnTo>
                    <a:pt x="161" y="37"/>
                  </a:lnTo>
                  <a:lnTo>
                    <a:pt x="161" y="37"/>
                  </a:lnTo>
                  <a:lnTo>
                    <a:pt x="158" y="44"/>
                  </a:lnTo>
                  <a:lnTo>
                    <a:pt x="158" y="44"/>
                  </a:lnTo>
                  <a:lnTo>
                    <a:pt x="138" y="51"/>
                  </a:lnTo>
                  <a:lnTo>
                    <a:pt x="138" y="51"/>
                  </a:lnTo>
                  <a:lnTo>
                    <a:pt x="141" y="54"/>
                  </a:lnTo>
                  <a:lnTo>
                    <a:pt x="138" y="58"/>
                  </a:lnTo>
                  <a:lnTo>
                    <a:pt x="138" y="58"/>
                  </a:lnTo>
                  <a:lnTo>
                    <a:pt x="121" y="51"/>
                  </a:lnTo>
                  <a:lnTo>
                    <a:pt x="121" y="51"/>
                  </a:lnTo>
                  <a:lnTo>
                    <a:pt x="121" y="51"/>
                  </a:lnTo>
                  <a:lnTo>
                    <a:pt x="118" y="47"/>
                  </a:lnTo>
                  <a:lnTo>
                    <a:pt x="114" y="44"/>
                  </a:lnTo>
                  <a:lnTo>
                    <a:pt x="114" y="44"/>
                  </a:lnTo>
                  <a:lnTo>
                    <a:pt x="108" y="41"/>
                  </a:lnTo>
                  <a:lnTo>
                    <a:pt x="101" y="37"/>
                  </a:lnTo>
                  <a:lnTo>
                    <a:pt x="87" y="37"/>
                  </a:lnTo>
                  <a:lnTo>
                    <a:pt x="87" y="37"/>
                  </a:lnTo>
                  <a:lnTo>
                    <a:pt x="84" y="34"/>
                  </a:lnTo>
                  <a:lnTo>
                    <a:pt x="77" y="34"/>
                  </a:lnTo>
                  <a:lnTo>
                    <a:pt x="77" y="34"/>
                  </a:lnTo>
                  <a:lnTo>
                    <a:pt x="77" y="37"/>
                  </a:lnTo>
                  <a:lnTo>
                    <a:pt x="74" y="44"/>
                  </a:lnTo>
                  <a:lnTo>
                    <a:pt x="74" y="44"/>
                  </a:lnTo>
                  <a:lnTo>
                    <a:pt x="84" y="44"/>
                  </a:lnTo>
                  <a:lnTo>
                    <a:pt x="84" y="44"/>
                  </a:lnTo>
                  <a:lnTo>
                    <a:pt x="74" y="68"/>
                  </a:lnTo>
                  <a:lnTo>
                    <a:pt x="74" y="68"/>
                  </a:lnTo>
                  <a:lnTo>
                    <a:pt x="87" y="71"/>
                  </a:lnTo>
                  <a:lnTo>
                    <a:pt x="87" y="74"/>
                  </a:lnTo>
                  <a:lnTo>
                    <a:pt x="87" y="74"/>
                  </a:lnTo>
                  <a:lnTo>
                    <a:pt x="74" y="74"/>
                  </a:lnTo>
                  <a:lnTo>
                    <a:pt x="74" y="74"/>
                  </a:lnTo>
                  <a:lnTo>
                    <a:pt x="71" y="81"/>
                  </a:lnTo>
                  <a:lnTo>
                    <a:pt x="71" y="81"/>
                  </a:lnTo>
                  <a:lnTo>
                    <a:pt x="64" y="84"/>
                  </a:lnTo>
                  <a:lnTo>
                    <a:pt x="54" y="84"/>
                  </a:lnTo>
                  <a:lnTo>
                    <a:pt x="54" y="84"/>
                  </a:lnTo>
                  <a:lnTo>
                    <a:pt x="54" y="84"/>
                  </a:lnTo>
                  <a:lnTo>
                    <a:pt x="54" y="91"/>
                  </a:lnTo>
                  <a:lnTo>
                    <a:pt x="54" y="95"/>
                  </a:lnTo>
                  <a:lnTo>
                    <a:pt x="57" y="98"/>
                  </a:lnTo>
                  <a:lnTo>
                    <a:pt x="57" y="98"/>
                  </a:lnTo>
                  <a:lnTo>
                    <a:pt x="64" y="98"/>
                  </a:lnTo>
                  <a:lnTo>
                    <a:pt x="64" y="98"/>
                  </a:lnTo>
                  <a:lnTo>
                    <a:pt x="61" y="108"/>
                  </a:lnTo>
                  <a:lnTo>
                    <a:pt x="61" y="108"/>
                  </a:lnTo>
                  <a:lnTo>
                    <a:pt x="71" y="108"/>
                  </a:lnTo>
                  <a:lnTo>
                    <a:pt x="71" y="108"/>
                  </a:lnTo>
                  <a:lnTo>
                    <a:pt x="74" y="115"/>
                  </a:lnTo>
                  <a:lnTo>
                    <a:pt x="74" y="115"/>
                  </a:lnTo>
                  <a:lnTo>
                    <a:pt x="77" y="118"/>
                  </a:lnTo>
                  <a:lnTo>
                    <a:pt x="81" y="118"/>
                  </a:lnTo>
                  <a:lnTo>
                    <a:pt x="94" y="121"/>
                  </a:lnTo>
                  <a:lnTo>
                    <a:pt x="94" y="121"/>
                  </a:lnTo>
                  <a:lnTo>
                    <a:pt x="94" y="128"/>
                  </a:lnTo>
                  <a:lnTo>
                    <a:pt x="94" y="128"/>
                  </a:lnTo>
                  <a:lnTo>
                    <a:pt x="81" y="128"/>
                  </a:lnTo>
                  <a:lnTo>
                    <a:pt x="74" y="131"/>
                  </a:lnTo>
                  <a:lnTo>
                    <a:pt x="71" y="135"/>
                  </a:lnTo>
                  <a:lnTo>
                    <a:pt x="71" y="135"/>
                  </a:lnTo>
                  <a:lnTo>
                    <a:pt x="67" y="142"/>
                  </a:lnTo>
                  <a:lnTo>
                    <a:pt x="64" y="145"/>
                  </a:lnTo>
                  <a:lnTo>
                    <a:pt x="64" y="145"/>
                  </a:lnTo>
                  <a:lnTo>
                    <a:pt x="61" y="145"/>
                  </a:lnTo>
                  <a:lnTo>
                    <a:pt x="54" y="145"/>
                  </a:lnTo>
                  <a:lnTo>
                    <a:pt x="54" y="148"/>
                  </a:lnTo>
                  <a:lnTo>
                    <a:pt x="54" y="148"/>
                  </a:lnTo>
                  <a:lnTo>
                    <a:pt x="44" y="152"/>
                  </a:lnTo>
                  <a:lnTo>
                    <a:pt x="44" y="152"/>
                  </a:lnTo>
                  <a:lnTo>
                    <a:pt x="44" y="158"/>
                  </a:lnTo>
                  <a:lnTo>
                    <a:pt x="44" y="158"/>
                  </a:lnTo>
                  <a:lnTo>
                    <a:pt x="47" y="155"/>
                  </a:lnTo>
                  <a:lnTo>
                    <a:pt x="47" y="158"/>
                  </a:lnTo>
                  <a:lnTo>
                    <a:pt x="44" y="165"/>
                  </a:lnTo>
                  <a:lnTo>
                    <a:pt x="44" y="165"/>
                  </a:lnTo>
                  <a:lnTo>
                    <a:pt x="40" y="165"/>
                  </a:lnTo>
                  <a:lnTo>
                    <a:pt x="37" y="162"/>
                  </a:lnTo>
                  <a:lnTo>
                    <a:pt x="37" y="162"/>
                  </a:lnTo>
                  <a:lnTo>
                    <a:pt x="34" y="175"/>
                  </a:lnTo>
                  <a:lnTo>
                    <a:pt x="34" y="175"/>
                  </a:lnTo>
                  <a:lnTo>
                    <a:pt x="24" y="168"/>
                  </a:lnTo>
                  <a:lnTo>
                    <a:pt x="24" y="168"/>
                  </a:lnTo>
                  <a:lnTo>
                    <a:pt x="14" y="168"/>
                  </a:lnTo>
                  <a:lnTo>
                    <a:pt x="10" y="172"/>
                  </a:lnTo>
                  <a:lnTo>
                    <a:pt x="3" y="179"/>
                  </a:lnTo>
                  <a:lnTo>
                    <a:pt x="3" y="179"/>
                  </a:lnTo>
                  <a:lnTo>
                    <a:pt x="20" y="185"/>
                  </a:lnTo>
                  <a:lnTo>
                    <a:pt x="20" y="185"/>
                  </a:lnTo>
                  <a:lnTo>
                    <a:pt x="30" y="185"/>
                  </a:lnTo>
                  <a:lnTo>
                    <a:pt x="34" y="189"/>
                  </a:lnTo>
                  <a:lnTo>
                    <a:pt x="34" y="189"/>
                  </a:lnTo>
                  <a:lnTo>
                    <a:pt x="17" y="189"/>
                  </a:lnTo>
                  <a:lnTo>
                    <a:pt x="7" y="192"/>
                  </a:lnTo>
                  <a:lnTo>
                    <a:pt x="7" y="192"/>
                  </a:lnTo>
                  <a:lnTo>
                    <a:pt x="0" y="195"/>
                  </a:lnTo>
                  <a:lnTo>
                    <a:pt x="0" y="195"/>
                  </a:lnTo>
                  <a:lnTo>
                    <a:pt x="0" y="202"/>
                  </a:lnTo>
                  <a:lnTo>
                    <a:pt x="0" y="202"/>
                  </a:lnTo>
                  <a:lnTo>
                    <a:pt x="10" y="202"/>
                  </a:lnTo>
                  <a:lnTo>
                    <a:pt x="10" y="202"/>
                  </a:lnTo>
                  <a:lnTo>
                    <a:pt x="10" y="209"/>
                  </a:lnTo>
                  <a:lnTo>
                    <a:pt x="10" y="209"/>
                  </a:lnTo>
                  <a:lnTo>
                    <a:pt x="20" y="209"/>
                  </a:lnTo>
                  <a:lnTo>
                    <a:pt x="27" y="209"/>
                  </a:lnTo>
                  <a:lnTo>
                    <a:pt x="24" y="212"/>
                  </a:lnTo>
                  <a:lnTo>
                    <a:pt x="24" y="212"/>
                  </a:lnTo>
                  <a:lnTo>
                    <a:pt x="7" y="216"/>
                  </a:lnTo>
                  <a:lnTo>
                    <a:pt x="7" y="216"/>
                  </a:lnTo>
                  <a:lnTo>
                    <a:pt x="7" y="216"/>
                  </a:lnTo>
                  <a:lnTo>
                    <a:pt x="7" y="216"/>
                  </a:lnTo>
                  <a:lnTo>
                    <a:pt x="3" y="219"/>
                  </a:lnTo>
                  <a:lnTo>
                    <a:pt x="3" y="219"/>
                  </a:lnTo>
                  <a:lnTo>
                    <a:pt x="3" y="222"/>
                  </a:lnTo>
                  <a:lnTo>
                    <a:pt x="27" y="222"/>
                  </a:lnTo>
                  <a:lnTo>
                    <a:pt x="27" y="226"/>
                  </a:lnTo>
                  <a:lnTo>
                    <a:pt x="27" y="226"/>
                  </a:lnTo>
                  <a:lnTo>
                    <a:pt x="20" y="226"/>
                  </a:lnTo>
                  <a:lnTo>
                    <a:pt x="20" y="226"/>
                  </a:lnTo>
                  <a:lnTo>
                    <a:pt x="20" y="232"/>
                  </a:lnTo>
                  <a:lnTo>
                    <a:pt x="20" y="232"/>
                  </a:lnTo>
                  <a:lnTo>
                    <a:pt x="14" y="232"/>
                  </a:lnTo>
                  <a:lnTo>
                    <a:pt x="14" y="232"/>
                  </a:lnTo>
                  <a:lnTo>
                    <a:pt x="14" y="236"/>
                  </a:lnTo>
                  <a:lnTo>
                    <a:pt x="14" y="236"/>
                  </a:lnTo>
                  <a:lnTo>
                    <a:pt x="24" y="236"/>
                  </a:lnTo>
                  <a:lnTo>
                    <a:pt x="34" y="236"/>
                  </a:lnTo>
                  <a:lnTo>
                    <a:pt x="34" y="236"/>
                  </a:lnTo>
                  <a:lnTo>
                    <a:pt x="37" y="242"/>
                  </a:lnTo>
                  <a:lnTo>
                    <a:pt x="37" y="242"/>
                  </a:lnTo>
                  <a:lnTo>
                    <a:pt x="47" y="242"/>
                  </a:lnTo>
                  <a:lnTo>
                    <a:pt x="50" y="239"/>
                  </a:lnTo>
                  <a:lnTo>
                    <a:pt x="57" y="242"/>
                  </a:lnTo>
                  <a:lnTo>
                    <a:pt x="57" y="242"/>
                  </a:lnTo>
                  <a:lnTo>
                    <a:pt x="61" y="242"/>
                  </a:lnTo>
                  <a:lnTo>
                    <a:pt x="64" y="246"/>
                  </a:lnTo>
                  <a:lnTo>
                    <a:pt x="64" y="242"/>
                  </a:lnTo>
                  <a:lnTo>
                    <a:pt x="64" y="242"/>
                  </a:lnTo>
                  <a:lnTo>
                    <a:pt x="74" y="242"/>
                  </a:lnTo>
                  <a:lnTo>
                    <a:pt x="81" y="242"/>
                  </a:lnTo>
                  <a:lnTo>
                    <a:pt x="84" y="242"/>
                  </a:lnTo>
                  <a:lnTo>
                    <a:pt x="84" y="242"/>
                  </a:lnTo>
                  <a:lnTo>
                    <a:pt x="87" y="236"/>
                  </a:lnTo>
                  <a:lnTo>
                    <a:pt x="87" y="232"/>
                  </a:lnTo>
                  <a:lnTo>
                    <a:pt x="84" y="232"/>
                  </a:lnTo>
                  <a:lnTo>
                    <a:pt x="84" y="232"/>
                  </a:lnTo>
                  <a:lnTo>
                    <a:pt x="91" y="232"/>
                  </a:lnTo>
                  <a:lnTo>
                    <a:pt x="91" y="232"/>
                  </a:lnTo>
                  <a:lnTo>
                    <a:pt x="98" y="222"/>
                  </a:lnTo>
                  <a:lnTo>
                    <a:pt x="104" y="212"/>
                  </a:lnTo>
                  <a:lnTo>
                    <a:pt x="104" y="212"/>
                  </a:lnTo>
                  <a:lnTo>
                    <a:pt x="121" y="232"/>
                  </a:lnTo>
                  <a:lnTo>
                    <a:pt x="121" y="232"/>
                  </a:lnTo>
                  <a:lnTo>
                    <a:pt x="131" y="232"/>
                  </a:lnTo>
                  <a:lnTo>
                    <a:pt x="138" y="229"/>
                  </a:lnTo>
                  <a:lnTo>
                    <a:pt x="145" y="232"/>
                  </a:lnTo>
                  <a:lnTo>
                    <a:pt x="145" y="232"/>
                  </a:lnTo>
                  <a:lnTo>
                    <a:pt x="155" y="232"/>
                  </a:lnTo>
                  <a:lnTo>
                    <a:pt x="161" y="236"/>
                  </a:lnTo>
                  <a:lnTo>
                    <a:pt x="161" y="236"/>
                  </a:lnTo>
                  <a:lnTo>
                    <a:pt x="175" y="242"/>
                  </a:lnTo>
                  <a:lnTo>
                    <a:pt x="175" y="242"/>
                  </a:lnTo>
                  <a:lnTo>
                    <a:pt x="182" y="229"/>
                  </a:lnTo>
                  <a:lnTo>
                    <a:pt x="182" y="229"/>
                  </a:lnTo>
                  <a:lnTo>
                    <a:pt x="188" y="219"/>
                  </a:lnTo>
                  <a:lnTo>
                    <a:pt x="188" y="219"/>
                  </a:lnTo>
                  <a:lnTo>
                    <a:pt x="192" y="209"/>
                  </a:lnTo>
                  <a:lnTo>
                    <a:pt x="192" y="209"/>
                  </a:lnTo>
                  <a:lnTo>
                    <a:pt x="205" y="199"/>
                  </a:lnTo>
                  <a:lnTo>
                    <a:pt x="212" y="192"/>
                  </a:lnTo>
                  <a:lnTo>
                    <a:pt x="215" y="189"/>
                  </a:lnTo>
                  <a:lnTo>
                    <a:pt x="215" y="189"/>
                  </a:lnTo>
                  <a:lnTo>
                    <a:pt x="212" y="172"/>
                  </a:lnTo>
                  <a:lnTo>
                    <a:pt x="212" y="172"/>
                  </a:lnTo>
                  <a:lnTo>
                    <a:pt x="215" y="162"/>
                  </a:lnTo>
                  <a:lnTo>
                    <a:pt x="219" y="158"/>
                  </a:lnTo>
                  <a:lnTo>
                    <a:pt x="219" y="158"/>
                  </a:lnTo>
                  <a:lnTo>
                    <a:pt x="222" y="128"/>
                  </a:lnTo>
                  <a:lnTo>
                    <a:pt x="222" y="128"/>
                  </a:lnTo>
                  <a:lnTo>
                    <a:pt x="222" y="118"/>
                  </a:lnTo>
                  <a:lnTo>
                    <a:pt x="222" y="118"/>
                  </a:lnTo>
                  <a:lnTo>
                    <a:pt x="232" y="118"/>
                  </a:lnTo>
                  <a:lnTo>
                    <a:pt x="232" y="111"/>
                  </a:lnTo>
                  <a:lnTo>
                    <a:pt x="232" y="111"/>
                  </a:lnTo>
                  <a:lnTo>
                    <a:pt x="232" y="111"/>
                  </a:lnTo>
                  <a:lnTo>
                    <a:pt x="232" y="108"/>
                  </a:lnTo>
                  <a:lnTo>
                    <a:pt x="232" y="108"/>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53" name="Freeform 88"/>
            <p:cNvSpPr>
              <a:spLocks noChangeAspect="1" noEditPoints="1"/>
            </p:cNvSpPr>
            <p:nvPr/>
          </p:nvSpPr>
          <p:spPr bwMode="gray">
            <a:xfrm>
              <a:off x="756968" y="1687229"/>
              <a:ext cx="314597" cy="268388"/>
            </a:xfrm>
            <a:custGeom>
              <a:avLst/>
              <a:gdLst/>
              <a:ahLst/>
              <a:cxnLst>
                <a:cxn ang="0">
                  <a:pos x="64" y="242"/>
                </a:cxn>
                <a:cxn ang="0">
                  <a:pos x="84" y="269"/>
                </a:cxn>
                <a:cxn ang="0">
                  <a:pos x="128" y="266"/>
                </a:cxn>
                <a:cxn ang="0">
                  <a:pos x="155" y="276"/>
                </a:cxn>
                <a:cxn ang="0">
                  <a:pos x="205" y="269"/>
                </a:cxn>
                <a:cxn ang="0">
                  <a:pos x="229" y="276"/>
                </a:cxn>
                <a:cxn ang="0">
                  <a:pos x="242" y="273"/>
                </a:cxn>
                <a:cxn ang="0">
                  <a:pos x="252" y="263"/>
                </a:cxn>
                <a:cxn ang="0">
                  <a:pos x="299" y="239"/>
                </a:cxn>
                <a:cxn ang="0">
                  <a:pos x="299" y="222"/>
                </a:cxn>
                <a:cxn ang="0">
                  <a:pos x="299" y="182"/>
                </a:cxn>
                <a:cxn ang="0">
                  <a:pos x="299" y="169"/>
                </a:cxn>
                <a:cxn ang="0">
                  <a:pos x="299" y="158"/>
                </a:cxn>
                <a:cxn ang="0">
                  <a:pos x="313" y="138"/>
                </a:cxn>
                <a:cxn ang="0">
                  <a:pos x="279" y="125"/>
                </a:cxn>
                <a:cxn ang="0">
                  <a:pos x="279" y="121"/>
                </a:cxn>
                <a:cxn ang="0">
                  <a:pos x="272" y="101"/>
                </a:cxn>
                <a:cxn ang="0">
                  <a:pos x="245" y="118"/>
                </a:cxn>
                <a:cxn ang="0">
                  <a:pos x="222" y="118"/>
                </a:cxn>
                <a:cxn ang="0">
                  <a:pos x="212" y="108"/>
                </a:cxn>
                <a:cxn ang="0">
                  <a:pos x="205" y="101"/>
                </a:cxn>
                <a:cxn ang="0">
                  <a:pos x="198" y="88"/>
                </a:cxn>
                <a:cxn ang="0">
                  <a:pos x="182" y="88"/>
                </a:cxn>
                <a:cxn ang="0">
                  <a:pos x="161" y="98"/>
                </a:cxn>
                <a:cxn ang="0">
                  <a:pos x="148" y="68"/>
                </a:cxn>
                <a:cxn ang="0">
                  <a:pos x="131" y="95"/>
                </a:cxn>
                <a:cxn ang="0">
                  <a:pos x="114" y="95"/>
                </a:cxn>
                <a:cxn ang="0">
                  <a:pos x="104" y="101"/>
                </a:cxn>
                <a:cxn ang="0">
                  <a:pos x="104" y="78"/>
                </a:cxn>
                <a:cxn ang="0">
                  <a:pos x="121" y="54"/>
                </a:cxn>
                <a:cxn ang="0">
                  <a:pos x="118" y="21"/>
                </a:cxn>
                <a:cxn ang="0">
                  <a:pos x="111" y="4"/>
                </a:cxn>
                <a:cxn ang="0">
                  <a:pos x="91" y="7"/>
                </a:cxn>
                <a:cxn ang="0">
                  <a:pos x="101" y="17"/>
                </a:cxn>
                <a:cxn ang="0">
                  <a:pos x="94" y="27"/>
                </a:cxn>
                <a:cxn ang="0">
                  <a:pos x="87" y="21"/>
                </a:cxn>
                <a:cxn ang="0">
                  <a:pos x="74" y="7"/>
                </a:cxn>
                <a:cxn ang="0">
                  <a:pos x="57" y="24"/>
                </a:cxn>
                <a:cxn ang="0">
                  <a:pos x="47" y="21"/>
                </a:cxn>
                <a:cxn ang="0">
                  <a:pos x="37" y="31"/>
                </a:cxn>
                <a:cxn ang="0">
                  <a:pos x="34" y="37"/>
                </a:cxn>
                <a:cxn ang="0">
                  <a:pos x="50" y="58"/>
                </a:cxn>
                <a:cxn ang="0">
                  <a:pos x="67" y="64"/>
                </a:cxn>
                <a:cxn ang="0">
                  <a:pos x="77" y="74"/>
                </a:cxn>
                <a:cxn ang="0">
                  <a:pos x="61" y="88"/>
                </a:cxn>
                <a:cxn ang="0">
                  <a:pos x="77" y="105"/>
                </a:cxn>
                <a:cxn ang="0">
                  <a:pos x="71" y="108"/>
                </a:cxn>
                <a:cxn ang="0">
                  <a:pos x="54" y="91"/>
                </a:cxn>
                <a:cxn ang="0">
                  <a:pos x="27" y="84"/>
                </a:cxn>
                <a:cxn ang="0">
                  <a:pos x="14" y="81"/>
                </a:cxn>
                <a:cxn ang="0">
                  <a:pos x="10" y="95"/>
                </a:cxn>
                <a:cxn ang="0">
                  <a:pos x="34" y="108"/>
                </a:cxn>
                <a:cxn ang="0">
                  <a:pos x="40" y="138"/>
                </a:cxn>
                <a:cxn ang="0">
                  <a:pos x="40" y="158"/>
                </a:cxn>
                <a:cxn ang="0">
                  <a:pos x="14" y="155"/>
                </a:cxn>
                <a:cxn ang="0">
                  <a:pos x="0" y="169"/>
                </a:cxn>
                <a:cxn ang="0">
                  <a:pos x="14" y="182"/>
                </a:cxn>
                <a:cxn ang="0">
                  <a:pos x="54" y="226"/>
                </a:cxn>
                <a:cxn ang="0">
                  <a:pos x="34" y="152"/>
                </a:cxn>
              </a:cxnLst>
              <a:rect l="0" t="0" r="r" b="b"/>
              <a:pathLst>
                <a:path w="313" h="279">
                  <a:moveTo>
                    <a:pt x="54" y="226"/>
                  </a:moveTo>
                  <a:lnTo>
                    <a:pt x="54" y="226"/>
                  </a:lnTo>
                  <a:lnTo>
                    <a:pt x="54" y="232"/>
                  </a:lnTo>
                  <a:lnTo>
                    <a:pt x="54" y="236"/>
                  </a:lnTo>
                  <a:lnTo>
                    <a:pt x="54" y="236"/>
                  </a:lnTo>
                  <a:lnTo>
                    <a:pt x="64" y="242"/>
                  </a:lnTo>
                  <a:lnTo>
                    <a:pt x="71" y="249"/>
                  </a:lnTo>
                  <a:lnTo>
                    <a:pt x="71" y="249"/>
                  </a:lnTo>
                  <a:lnTo>
                    <a:pt x="71" y="253"/>
                  </a:lnTo>
                  <a:lnTo>
                    <a:pt x="74" y="256"/>
                  </a:lnTo>
                  <a:lnTo>
                    <a:pt x="74" y="256"/>
                  </a:lnTo>
                  <a:lnTo>
                    <a:pt x="84" y="269"/>
                  </a:lnTo>
                  <a:lnTo>
                    <a:pt x="98" y="276"/>
                  </a:lnTo>
                  <a:lnTo>
                    <a:pt x="98" y="276"/>
                  </a:lnTo>
                  <a:lnTo>
                    <a:pt x="111" y="276"/>
                  </a:lnTo>
                  <a:lnTo>
                    <a:pt x="124" y="276"/>
                  </a:lnTo>
                  <a:lnTo>
                    <a:pt x="124" y="276"/>
                  </a:lnTo>
                  <a:lnTo>
                    <a:pt x="128" y="266"/>
                  </a:lnTo>
                  <a:lnTo>
                    <a:pt x="128" y="266"/>
                  </a:lnTo>
                  <a:lnTo>
                    <a:pt x="131" y="266"/>
                  </a:lnTo>
                  <a:lnTo>
                    <a:pt x="131" y="266"/>
                  </a:lnTo>
                  <a:lnTo>
                    <a:pt x="131" y="269"/>
                  </a:lnTo>
                  <a:lnTo>
                    <a:pt x="131" y="269"/>
                  </a:lnTo>
                  <a:lnTo>
                    <a:pt x="155" y="276"/>
                  </a:lnTo>
                  <a:lnTo>
                    <a:pt x="165" y="279"/>
                  </a:lnTo>
                  <a:lnTo>
                    <a:pt x="175" y="279"/>
                  </a:lnTo>
                  <a:lnTo>
                    <a:pt x="175" y="279"/>
                  </a:lnTo>
                  <a:lnTo>
                    <a:pt x="188" y="269"/>
                  </a:lnTo>
                  <a:lnTo>
                    <a:pt x="188" y="269"/>
                  </a:lnTo>
                  <a:lnTo>
                    <a:pt x="205" y="269"/>
                  </a:lnTo>
                  <a:lnTo>
                    <a:pt x="222" y="266"/>
                  </a:lnTo>
                  <a:lnTo>
                    <a:pt x="222" y="266"/>
                  </a:lnTo>
                  <a:lnTo>
                    <a:pt x="225" y="273"/>
                  </a:lnTo>
                  <a:lnTo>
                    <a:pt x="225" y="273"/>
                  </a:lnTo>
                  <a:lnTo>
                    <a:pt x="225" y="273"/>
                  </a:lnTo>
                  <a:lnTo>
                    <a:pt x="229" y="276"/>
                  </a:lnTo>
                  <a:lnTo>
                    <a:pt x="232" y="279"/>
                  </a:lnTo>
                  <a:lnTo>
                    <a:pt x="232" y="279"/>
                  </a:lnTo>
                  <a:lnTo>
                    <a:pt x="232" y="273"/>
                  </a:lnTo>
                  <a:lnTo>
                    <a:pt x="235" y="269"/>
                  </a:lnTo>
                  <a:lnTo>
                    <a:pt x="235" y="269"/>
                  </a:lnTo>
                  <a:lnTo>
                    <a:pt x="242" y="273"/>
                  </a:lnTo>
                  <a:lnTo>
                    <a:pt x="245" y="273"/>
                  </a:lnTo>
                  <a:lnTo>
                    <a:pt x="252" y="273"/>
                  </a:lnTo>
                  <a:lnTo>
                    <a:pt x="252" y="273"/>
                  </a:lnTo>
                  <a:lnTo>
                    <a:pt x="252" y="269"/>
                  </a:lnTo>
                  <a:lnTo>
                    <a:pt x="252" y="263"/>
                  </a:lnTo>
                  <a:lnTo>
                    <a:pt x="252" y="263"/>
                  </a:lnTo>
                  <a:lnTo>
                    <a:pt x="266" y="263"/>
                  </a:lnTo>
                  <a:lnTo>
                    <a:pt x="276" y="263"/>
                  </a:lnTo>
                  <a:lnTo>
                    <a:pt x="276" y="256"/>
                  </a:lnTo>
                  <a:lnTo>
                    <a:pt x="276" y="256"/>
                  </a:lnTo>
                  <a:lnTo>
                    <a:pt x="286" y="249"/>
                  </a:lnTo>
                  <a:lnTo>
                    <a:pt x="299" y="239"/>
                  </a:lnTo>
                  <a:lnTo>
                    <a:pt x="299" y="239"/>
                  </a:lnTo>
                  <a:lnTo>
                    <a:pt x="299" y="236"/>
                  </a:lnTo>
                  <a:lnTo>
                    <a:pt x="296" y="232"/>
                  </a:lnTo>
                  <a:lnTo>
                    <a:pt x="296" y="232"/>
                  </a:lnTo>
                  <a:lnTo>
                    <a:pt x="296" y="226"/>
                  </a:lnTo>
                  <a:lnTo>
                    <a:pt x="299" y="222"/>
                  </a:lnTo>
                  <a:lnTo>
                    <a:pt x="306" y="216"/>
                  </a:lnTo>
                  <a:lnTo>
                    <a:pt x="306" y="216"/>
                  </a:lnTo>
                  <a:lnTo>
                    <a:pt x="309" y="202"/>
                  </a:lnTo>
                  <a:lnTo>
                    <a:pt x="309" y="202"/>
                  </a:lnTo>
                  <a:lnTo>
                    <a:pt x="296" y="192"/>
                  </a:lnTo>
                  <a:lnTo>
                    <a:pt x="299" y="182"/>
                  </a:lnTo>
                  <a:lnTo>
                    <a:pt x="299" y="182"/>
                  </a:lnTo>
                  <a:lnTo>
                    <a:pt x="289" y="179"/>
                  </a:lnTo>
                  <a:lnTo>
                    <a:pt x="289" y="179"/>
                  </a:lnTo>
                  <a:lnTo>
                    <a:pt x="289" y="175"/>
                  </a:lnTo>
                  <a:lnTo>
                    <a:pt x="289" y="175"/>
                  </a:lnTo>
                  <a:lnTo>
                    <a:pt x="299" y="169"/>
                  </a:lnTo>
                  <a:lnTo>
                    <a:pt x="299" y="169"/>
                  </a:lnTo>
                  <a:lnTo>
                    <a:pt x="299" y="165"/>
                  </a:lnTo>
                  <a:lnTo>
                    <a:pt x="299" y="165"/>
                  </a:lnTo>
                  <a:lnTo>
                    <a:pt x="299" y="165"/>
                  </a:lnTo>
                  <a:lnTo>
                    <a:pt x="299" y="162"/>
                  </a:lnTo>
                  <a:lnTo>
                    <a:pt x="299" y="158"/>
                  </a:lnTo>
                  <a:lnTo>
                    <a:pt x="299" y="158"/>
                  </a:lnTo>
                  <a:lnTo>
                    <a:pt x="292" y="152"/>
                  </a:lnTo>
                  <a:lnTo>
                    <a:pt x="292" y="152"/>
                  </a:lnTo>
                  <a:lnTo>
                    <a:pt x="292" y="145"/>
                  </a:lnTo>
                  <a:lnTo>
                    <a:pt x="292" y="145"/>
                  </a:lnTo>
                  <a:lnTo>
                    <a:pt x="313" y="138"/>
                  </a:lnTo>
                  <a:lnTo>
                    <a:pt x="313" y="135"/>
                  </a:lnTo>
                  <a:lnTo>
                    <a:pt x="313" y="135"/>
                  </a:lnTo>
                  <a:lnTo>
                    <a:pt x="282" y="138"/>
                  </a:lnTo>
                  <a:lnTo>
                    <a:pt x="282" y="138"/>
                  </a:lnTo>
                  <a:lnTo>
                    <a:pt x="279" y="132"/>
                  </a:lnTo>
                  <a:lnTo>
                    <a:pt x="279" y="125"/>
                  </a:lnTo>
                  <a:lnTo>
                    <a:pt x="282" y="125"/>
                  </a:lnTo>
                  <a:lnTo>
                    <a:pt x="282" y="125"/>
                  </a:lnTo>
                  <a:lnTo>
                    <a:pt x="282" y="121"/>
                  </a:lnTo>
                  <a:lnTo>
                    <a:pt x="282" y="121"/>
                  </a:lnTo>
                  <a:lnTo>
                    <a:pt x="279" y="121"/>
                  </a:lnTo>
                  <a:lnTo>
                    <a:pt x="279" y="121"/>
                  </a:lnTo>
                  <a:lnTo>
                    <a:pt x="279" y="118"/>
                  </a:lnTo>
                  <a:lnTo>
                    <a:pt x="279" y="118"/>
                  </a:lnTo>
                  <a:lnTo>
                    <a:pt x="279" y="118"/>
                  </a:lnTo>
                  <a:lnTo>
                    <a:pt x="279" y="108"/>
                  </a:lnTo>
                  <a:lnTo>
                    <a:pt x="279" y="108"/>
                  </a:lnTo>
                  <a:lnTo>
                    <a:pt x="272" y="101"/>
                  </a:lnTo>
                  <a:lnTo>
                    <a:pt x="272" y="101"/>
                  </a:lnTo>
                  <a:lnTo>
                    <a:pt x="266" y="101"/>
                  </a:lnTo>
                  <a:lnTo>
                    <a:pt x="266" y="101"/>
                  </a:lnTo>
                  <a:lnTo>
                    <a:pt x="262" y="118"/>
                  </a:lnTo>
                  <a:lnTo>
                    <a:pt x="262" y="118"/>
                  </a:lnTo>
                  <a:lnTo>
                    <a:pt x="245" y="118"/>
                  </a:lnTo>
                  <a:lnTo>
                    <a:pt x="242" y="118"/>
                  </a:lnTo>
                  <a:lnTo>
                    <a:pt x="239" y="108"/>
                  </a:lnTo>
                  <a:lnTo>
                    <a:pt x="239" y="108"/>
                  </a:lnTo>
                  <a:lnTo>
                    <a:pt x="229" y="118"/>
                  </a:lnTo>
                  <a:lnTo>
                    <a:pt x="229" y="118"/>
                  </a:lnTo>
                  <a:lnTo>
                    <a:pt x="222" y="118"/>
                  </a:lnTo>
                  <a:lnTo>
                    <a:pt x="222" y="118"/>
                  </a:lnTo>
                  <a:lnTo>
                    <a:pt x="219" y="108"/>
                  </a:lnTo>
                  <a:lnTo>
                    <a:pt x="219" y="108"/>
                  </a:lnTo>
                  <a:lnTo>
                    <a:pt x="215" y="108"/>
                  </a:lnTo>
                  <a:lnTo>
                    <a:pt x="212" y="108"/>
                  </a:lnTo>
                  <a:lnTo>
                    <a:pt x="212" y="108"/>
                  </a:lnTo>
                  <a:lnTo>
                    <a:pt x="212" y="98"/>
                  </a:lnTo>
                  <a:lnTo>
                    <a:pt x="212" y="98"/>
                  </a:lnTo>
                  <a:lnTo>
                    <a:pt x="208" y="98"/>
                  </a:lnTo>
                  <a:lnTo>
                    <a:pt x="205" y="101"/>
                  </a:lnTo>
                  <a:lnTo>
                    <a:pt x="208" y="101"/>
                  </a:lnTo>
                  <a:lnTo>
                    <a:pt x="205" y="101"/>
                  </a:lnTo>
                  <a:lnTo>
                    <a:pt x="205" y="101"/>
                  </a:lnTo>
                  <a:lnTo>
                    <a:pt x="202" y="111"/>
                  </a:lnTo>
                  <a:lnTo>
                    <a:pt x="202" y="111"/>
                  </a:lnTo>
                  <a:lnTo>
                    <a:pt x="198" y="101"/>
                  </a:lnTo>
                  <a:lnTo>
                    <a:pt x="198" y="88"/>
                  </a:lnTo>
                  <a:lnTo>
                    <a:pt x="198" y="88"/>
                  </a:lnTo>
                  <a:lnTo>
                    <a:pt x="195" y="81"/>
                  </a:lnTo>
                  <a:lnTo>
                    <a:pt x="195" y="81"/>
                  </a:lnTo>
                  <a:lnTo>
                    <a:pt x="188" y="81"/>
                  </a:lnTo>
                  <a:lnTo>
                    <a:pt x="188" y="81"/>
                  </a:lnTo>
                  <a:lnTo>
                    <a:pt x="182" y="88"/>
                  </a:lnTo>
                  <a:lnTo>
                    <a:pt x="182" y="88"/>
                  </a:lnTo>
                  <a:lnTo>
                    <a:pt x="171" y="88"/>
                  </a:lnTo>
                  <a:lnTo>
                    <a:pt x="171" y="88"/>
                  </a:lnTo>
                  <a:lnTo>
                    <a:pt x="165" y="98"/>
                  </a:lnTo>
                  <a:lnTo>
                    <a:pt x="165" y="98"/>
                  </a:lnTo>
                  <a:lnTo>
                    <a:pt x="161" y="101"/>
                  </a:lnTo>
                  <a:lnTo>
                    <a:pt x="161" y="98"/>
                  </a:lnTo>
                  <a:lnTo>
                    <a:pt x="158" y="81"/>
                  </a:lnTo>
                  <a:lnTo>
                    <a:pt x="158" y="81"/>
                  </a:lnTo>
                  <a:lnTo>
                    <a:pt x="158" y="71"/>
                  </a:lnTo>
                  <a:lnTo>
                    <a:pt x="158" y="71"/>
                  </a:lnTo>
                  <a:lnTo>
                    <a:pt x="148" y="68"/>
                  </a:lnTo>
                  <a:lnTo>
                    <a:pt x="148" y="68"/>
                  </a:lnTo>
                  <a:lnTo>
                    <a:pt x="141" y="91"/>
                  </a:lnTo>
                  <a:lnTo>
                    <a:pt x="141" y="91"/>
                  </a:lnTo>
                  <a:lnTo>
                    <a:pt x="141" y="95"/>
                  </a:lnTo>
                  <a:lnTo>
                    <a:pt x="138" y="95"/>
                  </a:lnTo>
                  <a:lnTo>
                    <a:pt x="138" y="95"/>
                  </a:lnTo>
                  <a:lnTo>
                    <a:pt x="131" y="95"/>
                  </a:lnTo>
                  <a:lnTo>
                    <a:pt x="128" y="88"/>
                  </a:lnTo>
                  <a:lnTo>
                    <a:pt x="128" y="88"/>
                  </a:lnTo>
                  <a:lnTo>
                    <a:pt x="121" y="88"/>
                  </a:lnTo>
                  <a:lnTo>
                    <a:pt x="121" y="88"/>
                  </a:lnTo>
                  <a:lnTo>
                    <a:pt x="118" y="91"/>
                  </a:lnTo>
                  <a:lnTo>
                    <a:pt x="114" y="95"/>
                  </a:lnTo>
                  <a:lnTo>
                    <a:pt x="114" y="95"/>
                  </a:lnTo>
                  <a:lnTo>
                    <a:pt x="111" y="95"/>
                  </a:lnTo>
                  <a:lnTo>
                    <a:pt x="111" y="101"/>
                  </a:lnTo>
                  <a:lnTo>
                    <a:pt x="104" y="101"/>
                  </a:lnTo>
                  <a:lnTo>
                    <a:pt x="104" y="101"/>
                  </a:lnTo>
                  <a:lnTo>
                    <a:pt x="104" y="101"/>
                  </a:lnTo>
                  <a:lnTo>
                    <a:pt x="104" y="101"/>
                  </a:lnTo>
                  <a:lnTo>
                    <a:pt x="104" y="98"/>
                  </a:lnTo>
                  <a:lnTo>
                    <a:pt x="104" y="95"/>
                  </a:lnTo>
                  <a:lnTo>
                    <a:pt x="104" y="95"/>
                  </a:lnTo>
                  <a:lnTo>
                    <a:pt x="104" y="78"/>
                  </a:lnTo>
                  <a:lnTo>
                    <a:pt x="104" y="78"/>
                  </a:lnTo>
                  <a:lnTo>
                    <a:pt x="108" y="78"/>
                  </a:lnTo>
                  <a:lnTo>
                    <a:pt x="111" y="78"/>
                  </a:lnTo>
                  <a:lnTo>
                    <a:pt x="111" y="78"/>
                  </a:lnTo>
                  <a:lnTo>
                    <a:pt x="124" y="68"/>
                  </a:lnTo>
                  <a:lnTo>
                    <a:pt x="124" y="68"/>
                  </a:lnTo>
                  <a:lnTo>
                    <a:pt x="121" y="54"/>
                  </a:lnTo>
                  <a:lnTo>
                    <a:pt x="121" y="37"/>
                  </a:lnTo>
                  <a:lnTo>
                    <a:pt x="121" y="37"/>
                  </a:lnTo>
                  <a:lnTo>
                    <a:pt x="114" y="31"/>
                  </a:lnTo>
                  <a:lnTo>
                    <a:pt x="114" y="31"/>
                  </a:lnTo>
                  <a:lnTo>
                    <a:pt x="114" y="24"/>
                  </a:lnTo>
                  <a:lnTo>
                    <a:pt x="118" y="21"/>
                  </a:lnTo>
                  <a:lnTo>
                    <a:pt x="118" y="21"/>
                  </a:lnTo>
                  <a:lnTo>
                    <a:pt x="118" y="7"/>
                  </a:lnTo>
                  <a:lnTo>
                    <a:pt x="118" y="7"/>
                  </a:lnTo>
                  <a:lnTo>
                    <a:pt x="111" y="7"/>
                  </a:lnTo>
                  <a:lnTo>
                    <a:pt x="111" y="7"/>
                  </a:lnTo>
                  <a:lnTo>
                    <a:pt x="111" y="4"/>
                  </a:lnTo>
                  <a:lnTo>
                    <a:pt x="104" y="0"/>
                  </a:lnTo>
                  <a:lnTo>
                    <a:pt x="104" y="4"/>
                  </a:lnTo>
                  <a:lnTo>
                    <a:pt x="104" y="4"/>
                  </a:lnTo>
                  <a:lnTo>
                    <a:pt x="91" y="4"/>
                  </a:lnTo>
                  <a:lnTo>
                    <a:pt x="91" y="4"/>
                  </a:lnTo>
                  <a:lnTo>
                    <a:pt x="91" y="7"/>
                  </a:lnTo>
                  <a:lnTo>
                    <a:pt x="91" y="7"/>
                  </a:lnTo>
                  <a:lnTo>
                    <a:pt x="98" y="14"/>
                  </a:lnTo>
                  <a:lnTo>
                    <a:pt x="98" y="14"/>
                  </a:lnTo>
                  <a:lnTo>
                    <a:pt x="98" y="14"/>
                  </a:lnTo>
                  <a:lnTo>
                    <a:pt x="101" y="14"/>
                  </a:lnTo>
                  <a:lnTo>
                    <a:pt x="101" y="17"/>
                  </a:lnTo>
                  <a:lnTo>
                    <a:pt x="101" y="17"/>
                  </a:lnTo>
                  <a:lnTo>
                    <a:pt x="94" y="14"/>
                  </a:lnTo>
                  <a:lnTo>
                    <a:pt x="94" y="14"/>
                  </a:lnTo>
                  <a:lnTo>
                    <a:pt x="91" y="17"/>
                  </a:lnTo>
                  <a:lnTo>
                    <a:pt x="91" y="17"/>
                  </a:lnTo>
                  <a:lnTo>
                    <a:pt x="94" y="27"/>
                  </a:lnTo>
                  <a:lnTo>
                    <a:pt x="98" y="27"/>
                  </a:lnTo>
                  <a:lnTo>
                    <a:pt x="98" y="27"/>
                  </a:lnTo>
                  <a:lnTo>
                    <a:pt x="98" y="41"/>
                  </a:lnTo>
                  <a:lnTo>
                    <a:pt x="98" y="41"/>
                  </a:lnTo>
                  <a:lnTo>
                    <a:pt x="87" y="21"/>
                  </a:lnTo>
                  <a:lnTo>
                    <a:pt x="87" y="21"/>
                  </a:lnTo>
                  <a:lnTo>
                    <a:pt x="84" y="17"/>
                  </a:lnTo>
                  <a:lnTo>
                    <a:pt x="84" y="11"/>
                  </a:lnTo>
                  <a:lnTo>
                    <a:pt x="84" y="11"/>
                  </a:lnTo>
                  <a:lnTo>
                    <a:pt x="81" y="7"/>
                  </a:lnTo>
                  <a:lnTo>
                    <a:pt x="74" y="7"/>
                  </a:lnTo>
                  <a:lnTo>
                    <a:pt x="74" y="7"/>
                  </a:lnTo>
                  <a:lnTo>
                    <a:pt x="71" y="14"/>
                  </a:lnTo>
                  <a:lnTo>
                    <a:pt x="71" y="14"/>
                  </a:lnTo>
                  <a:lnTo>
                    <a:pt x="64" y="14"/>
                  </a:lnTo>
                  <a:lnTo>
                    <a:pt x="64" y="14"/>
                  </a:lnTo>
                  <a:lnTo>
                    <a:pt x="61" y="21"/>
                  </a:lnTo>
                  <a:lnTo>
                    <a:pt x="57" y="24"/>
                  </a:lnTo>
                  <a:lnTo>
                    <a:pt x="61" y="41"/>
                  </a:lnTo>
                  <a:lnTo>
                    <a:pt x="61" y="41"/>
                  </a:lnTo>
                  <a:lnTo>
                    <a:pt x="54" y="41"/>
                  </a:lnTo>
                  <a:lnTo>
                    <a:pt x="54" y="41"/>
                  </a:lnTo>
                  <a:lnTo>
                    <a:pt x="47" y="21"/>
                  </a:lnTo>
                  <a:lnTo>
                    <a:pt x="47" y="21"/>
                  </a:lnTo>
                  <a:lnTo>
                    <a:pt x="44" y="37"/>
                  </a:lnTo>
                  <a:lnTo>
                    <a:pt x="44" y="37"/>
                  </a:lnTo>
                  <a:lnTo>
                    <a:pt x="40" y="41"/>
                  </a:lnTo>
                  <a:lnTo>
                    <a:pt x="40" y="41"/>
                  </a:lnTo>
                  <a:lnTo>
                    <a:pt x="37" y="31"/>
                  </a:lnTo>
                  <a:lnTo>
                    <a:pt x="37" y="31"/>
                  </a:lnTo>
                  <a:lnTo>
                    <a:pt x="30" y="31"/>
                  </a:lnTo>
                  <a:lnTo>
                    <a:pt x="27" y="31"/>
                  </a:lnTo>
                  <a:lnTo>
                    <a:pt x="27" y="31"/>
                  </a:lnTo>
                  <a:lnTo>
                    <a:pt x="27" y="37"/>
                  </a:lnTo>
                  <a:lnTo>
                    <a:pt x="34" y="37"/>
                  </a:lnTo>
                  <a:lnTo>
                    <a:pt x="34" y="37"/>
                  </a:lnTo>
                  <a:lnTo>
                    <a:pt x="34" y="44"/>
                  </a:lnTo>
                  <a:lnTo>
                    <a:pt x="34" y="48"/>
                  </a:lnTo>
                  <a:lnTo>
                    <a:pt x="34" y="51"/>
                  </a:lnTo>
                  <a:lnTo>
                    <a:pt x="34" y="51"/>
                  </a:lnTo>
                  <a:lnTo>
                    <a:pt x="47" y="54"/>
                  </a:lnTo>
                  <a:lnTo>
                    <a:pt x="50" y="58"/>
                  </a:lnTo>
                  <a:lnTo>
                    <a:pt x="50" y="58"/>
                  </a:lnTo>
                  <a:lnTo>
                    <a:pt x="61" y="58"/>
                  </a:lnTo>
                  <a:lnTo>
                    <a:pt x="64" y="58"/>
                  </a:lnTo>
                  <a:lnTo>
                    <a:pt x="67" y="58"/>
                  </a:lnTo>
                  <a:lnTo>
                    <a:pt x="67" y="58"/>
                  </a:lnTo>
                  <a:lnTo>
                    <a:pt x="67" y="64"/>
                  </a:lnTo>
                  <a:lnTo>
                    <a:pt x="67" y="68"/>
                  </a:lnTo>
                  <a:lnTo>
                    <a:pt x="67" y="68"/>
                  </a:lnTo>
                  <a:lnTo>
                    <a:pt x="74" y="68"/>
                  </a:lnTo>
                  <a:lnTo>
                    <a:pt x="74" y="68"/>
                  </a:lnTo>
                  <a:lnTo>
                    <a:pt x="77" y="74"/>
                  </a:lnTo>
                  <a:lnTo>
                    <a:pt x="77" y="74"/>
                  </a:lnTo>
                  <a:lnTo>
                    <a:pt x="81" y="78"/>
                  </a:lnTo>
                  <a:lnTo>
                    <a:pt x="87" y="81"/>
                  </a:lnTo>
                  <a:lnTo>
                    <a:pt x="87" y="81"/>
                  </a:lnTo>
                  <a:lnTo>
                    <a:pt x="84" y="88"/>
                  </a:lnTo>
                  <a:lnTo>
                    <a:pt x="84" y="88"/>
                  </a:lnTo>
                  <a:lnTo>
                    <a:pt x="61" y="88"/>
                  </a:lnTo>
                  <a:lnTo>
                    <a:pt x="61" y="88"/>
                  </a:lnTo>
                  <a:lnTo>
                    <a:pt x="61" y="88"/>
                  </a:lnTo>
                  <a:lnTo>
                    <a:pt x="67" y="95"/>
                  </a:lnTo>
                  <a:lnTo>
                    <a:pt x="71" y="101"/>
                  </a:lnTo>
                  <a:lnTo>
                    <a:pt x="71" y="101"/>
                  </a:lnTo>
                  <a:lnTo>
                    <a:pt x="77" y="105"/>
                  </a:lnTo>
                  <a:lnTo>
                    <a:pt x="77" y="105"/>
                  </a:lnTo>
                  <a:lnTo>
                    <a:pt x="77" y="108"/>
                  </a:lnTo>
                  <a:lnTo>
                    <a:pt x="77" y="108"/>
                  </a:lnTo>
                  <a:lnTo>
                    <a:pt x="74" y="111"/>
                  </a:lnTo>
                  <a:lnTo>
                    <a:pt x="71" y="111"/>
                  </a:lnTo>
                  <a:lnTo>
                    <a:pt x="71" y="108"/>
                  </a:lnTo>
                  <a:lnTo>
                    <a:pt x="71" y="108"/>
                  </a:lnTo>
                  <a:lnTo>
                    <a:pt x="61" y="101"/>
                  </a:lnTo>
                  <a:lnTo>
                    <a:pt x="61" y="101"/>
                  </a:lnTo>
                  <a:lnTo>
                    <a:pt x="57" y="95"/>
                  </a:lnTo>
                  <a:lnTo>
                    <a:pt x="54" y="91"/>
                  </a:lnTo>
                  <a:lnTo>
                    <a:pt x="54" y="91"/>
                  </a:lnTo>
                  <a:lnTo>
                    <a:pt x="50" y="91"/>
                  </a:lnTo>
                  <a:lnTo>
                    <a:pt x="50" y="91"/>
                  </a:lnTo>
                  <a:lnTo>
                    <a:pt x="50" y="91"/>
                  </a:lnTo>
                  <a:lnTo>
                    <a:pt x="34" y="84"/>
                  </a:lnTo>
                  <a:lnTo>
                    <a:pt x="34" y="84"/>
                  </a:lnTo>
                  <a:lnTo>
                    <a:pt x="27" y="84"/>
                  </a:lnTo>
                  <a:lnTo>
                    <a:pt x="24" y="88"/>
                  </a:lnTo>
                  <a:lnTo>
                    <a:pt x="24" y="84"/>
                  </a:lnTo>
                  <a:lnTo>
                    <a:pt x="24" y="84"/>
                  </a:lnTo>
                  <a:lnTo>
                    <a:pt x="17" y="78"/>
                  </a:lnTo>
                  <a:lnTo>
                    <a:pt x="17" y="78"/>
                  </a:lnTo>
                  <a:lnTo>
                    <a:pt x="14" y="81"/>
                  </a:lnTo>
                  <a:lnTo>
                    <a:pt x="10" y="81"/>
                  </a:lnTo>
                  <a:lnTo>
                    <a:pt x="10" y="81"/>
                  </a:lnTo>
                  <a:lnTo>
                    <a:pt x="10" y="88"/>
                  </a:lnTo>
                  <a:lnTo>
                    <a:pt x="10" y="88"/>
                  </a:lnTo>
                  <a:lnTo>
                    <a:pt x="10" y="91"/>
                  </a:lnTo>
                  <a:lnTo>
                    <a:pt x="10" y="95"/>
                  </a:lnTo>
                  <a:lnTo>
                    <a:pt x="10" y="95"/>
                  </a:lnTo>
                  <a:lnTo>
                    <a:pt x="14" y="95"/>
                  </a:lnTo>
                  <a:lnTo>
                    <a:pt x="17" y="95"/>
                  </a:lnTo>
                  <a:lnTo>
                    <a:pt x="17" y="98"/>
                  </a:lnTo>
                  <a:lnTo>
                    <a:pt x="17" y="98"/>
                  </a:lnTo>
                  <a:lnTo>
                    <a:pt x="34" y="108"/>
                  </a:lnTo>
                  <a:lnTo>
                    <a:pt x="47" y="118"/>
                  </a:lnTo>
                  <a:lnTo>
                    <a:pt x="44" y="118"/>
                  </a:lnTo>
                  <a:lnTo>
                    <a:pt x="44" y="118"/>
                  </a:lnTo>
                  <a:lnTo>
                    <a:pt x="37" y="132"/>
                  </a:lnTo>
                  <a:lnTo>
                    <a:pt x="40" y="138"/>
                  </a:lnTo>
                  <a:lnTo>
                    <a:pt x="40" y="138"/>
                  </a:lnTo>
                  <a:lnTo>
                    <a:pt x="40" y="145"/>
                  </a:lnTo>
                  <a:lnTo>
                    <a:pt x="40" y="148"/>
                  </a:lnTo>
                  <a:lnTo>
                    <a:pt x="37" y="145"/>
                  </a:lnTo>
                  <a:lnTo>
                    <a:pt x="37" y="145"/>
                  </a:lnTo>
                  <a:lnTo>
                    <a:pt x="37" y="152"/>
                  </a:lnTo>
                  <a:lnTo>
                    <a:pt x="40" y="158"/>
                  </a:lnTo>
                  <a:lnTo>
                    <a:pt x="40" y="158"/>
                  </a:lnTo>
                  <a:lnTo>
                    <a:pt x="34" y="165"/>
                  </a:lnTo>
                  <a:lnTo>
                    <a:pt x="34" y="165"/>
                  </a:lnTo>
                  <a:lnTo>
                    <a:pt x="10" y="165"/>
                  </a:lnTo>
                  <a:lnTo>
                    <a:pt x="14" y="155"/>
                  </a:lnTo>
                  <a:lnTo>
                    <a:pt x="14" y="155"/>
                  </a:lnTo>
                  <a:lnTo>
                    <a:pt x="7" y="155"/>
                  </a:lnTo>
                  <a:lnTo>
                    <a:pt x="7" y="155"/>
                  </a:lnTo>
                  <a:lnTo>
                    <a:pt x="7" y="162"/>
                  </a:lnTo>
                  <a:lnTo>
                    <a:pt x="7" y="162"/>
                  </a:lnTo>
                  <a:lnTo>
                    <a:pt x="0" y="169"/>
                  </a:lnTo>
                  <a:lnTo>
                    <a:pt x="0" y="169"/>
                  </a:lnTo>
                  <a:lnTo>
                    <a:pt x="0" y="175"/>
                  </a:lnTo>
                  <a:lnTo>
                    <a:pt x="0" y="175"/>
                  </a:lnTo>
                  <a:lnTo>
                    <a:pt x="7" y="179"/>
                  </a:lnTo>
                  <a:lnTo>
                    <a:pt x="14" y="179"/>
                  </a:lnTo>
                  <a:lnTo>
                    <a:pt x="14" y="182"/>
                  </a:lnTo>
                  <a:lnTo>
                    <a:pt x="14" y="182"/>
                  </a:lnTo>
                  <a:lnTo>
                    <a:pt x="24" y="182"/>
                  </a:lnTo>
                  <a:lnTo>
                    <a:pt x="24" y="182"/>
                  </a:lnTo>
                  <a:lnTo>
                    <a:pt x="30" y="192"/>
                  </a:lnTo>
                  <a:lnTo>
                    <a:pt x="40" y="195"/>
                  </a:lnTo>
                  <a:lnTo>
                    <a:pt x="40" y="195"/>
                  </a:lnTo>
                  <a:lnTo>
                    <a:pt x="54" y="226"/>
                  </a:lnTo>
                  <a:lnTo>
                    <a:pt x="54" y="226"/>
                  </a:lnTo>
                  <a:close/>
                  <a:moveTo>
                    <a:pt x="34" y="138"/>
                  </a:moveTo>
                  <a:lnTo>
                    <a:pt x="34" y="138"/>
                  </a:lnTo>
                  <a:lnTo>
                    <a:pt x="30" y="148"/>
                  </a:lnTo>
                  <a:lnTo>
                    <a:pt x="30" y="152"/>
                  </a:lnTo>
                  <a:lnTo>
                    <a:pt x="34" y="152"/>
                  </a:lnTo>
                  <a:lnTo>
                    <a:pt x="34" y="152"/>
                  </a:lnTo>
                  <a:lnTo>
                    <a:pt x="34" y="145"/>
                  </a:lnTo>
                  <a:lnTo>
                    <a:pt x="34" y="138"/>
                  </a:lnTo>
                  <a:lnTo>
                    <a:pt x="34" y="138"/>
                  </a:lnTo>
                  <a:close/>
                </a:path>
              </a:pathLst>
            </a:custGeom>
            <a:solidFill>
              <a:schemeClr val="bg1">
                <a:lumMod val="50000"/>
              </a:schemeClr>
            </a:solidFill>
            <a:ln w="3175" cap="flat" cmpd="sng">
              <a:solidFill>
                <a:schemeClr val="tx2">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54" name="Freeform 89"/>
            <p:cNvSpPr>
              <a:spLocks noChangeAspect="1"/>
            </p:cNvSpPr>
            <p:nvPr/>
          </p:nvSpPr>
          <p:spPr bwMode="gray">
            <a:xfrm>
              <a:off x="1913945" y="3275444"/>
              <a:ext cx="336952" cy="215967"/>
            </a:xfrm>
            <a:custGeom>
              <a:avLst/>
              <a:gdLst/>
              <a:ahLst/>
              <a:cxnLst>
                <a:cxn ang="0">
                  <a:pos x="326" y="40"/>
                </a:cxn>
                <a:cxn ang="0">
                  <a:pos x="312" y="40"/>
                </a:cxn>
                <a:cxn ang="0">
                  <a:pos x="306" y="27"/>
                </a:cxn>
                <a:cxn ang="0">
                  <a:pos x="296" y="17"/>
                </a:cxn>
                <a:cxn ang="0">
                  <a:pos x="285" y="13"/>
                </a:cxn>
                <a:cxn ang="0">
                  <a:pos x="279" y="20"/>
                </a:cxn>
                <a:cxn ang="0">
                  <a:pos x="265" y="13"/>
                </a:cxn>
                <a:cxn ang="0">
                  <a:pos x="252" y="3"/>
                </a:cxn>
                <a:cxn ang="0">
                  <a:pos x="235" y="7"/>
                </a:cxn>
                <a:cxn ang="0">
                  <a:pos x="218" y="3"/>
                </a:cxn>
                <a:cxn ang="0">
                  <a:pos x="205" y="17"/>
                </a:cxn>
                <a:cxn ang="0">
                  <a:pos x="191" y="27"/>
                </a:cxn>
                <a:cxn ang="0">
                  <a:pos x="181" y="37"/>
                </a:cxn>
                <a:cxn ang="0">
                  <a:pos x="168" y="34"/>
                </a:cxn>
                <a:cxn ang="0">
                  <a:pos x="151" y="40"/>
                </a:cxn>
                <a:cxn ang="0">
                  <a:pos x="144" y="47"/>
                </a:cxn>
                <a:cxn ang="0">
                  <a:pos x="131" y="50"/>
                </a:cxn>
                <a:cxn ang="0">
                  <a:pos x="124" y="60"/>
                </a:cxn>
                <a:cxn ang="0">
                  <a:pos x="128" y="70"/>
                </a:cxn>
                <a:cxn ang="0">
                  <a:pos x="114" y="74"/>
                </a:cxn>
                <a:cxn ang="0">
                  <a:pos x="94" y="74"/>
                </a:cxn>
                <a:cxn ang="0">
                  <a:pos x="77" y="74"/>
                </a:cxn>
                <a:cxn ang="0">
                  <a:pos x="64" y="60"/>
                </a:cxn>
                <a:cxn ang="0">
                  <a:pos x="50" y="64"/>
                </a:cxn>
                <a:cxn ang="0">
                  <a:pos x="47" y="77"/>
                </a:cxn>
                <a:cxn ang="0">
                  <a:pos x="50" y="87"/>
                </a:cxn>
                <a:cxn ang="0">
                  <a:pos x="37" y="87"/>
                </a:cxn>
                <a:cxn ang="0">
                  <a:pos x="30" y="84"/>
                </a:cxn>
                <a:cxn ang="0">
                  <a:pos x="13" y="87"/>
                </a:cxn>
                <a:cxn ang="0">
                  <a:pos x="20" y="94"/>
                </a:cxn>
                <a:cxn ang="0">
                  <a:pos x="13" y="104"/>
                </a:cxn>
                <a:cxn ang="0">
                  <a:pos x="13" y="111"/>
                </a:cxn>
                <a:cxn ang="0">
                  <a:pos x="13" y="124"/>
                </a:cxn>
                <a:cxn ang="0">
                  <a:pos x="10" y="134"/>
                </a:cxn>
                <a:cxn ang="0">
                  <a:pos x="0" y="144"/>
                </a:cxn>
                <a:cxn ang="0">
                  <a:pos x="10" y="148"/>
                </a:cxn>
                <a:cxn ang="0">
                  <a:pos x="10" y="161"/>
                </a:cxn>
                <a:cxn ang="0">
                  <a:pos x="17" y="171"/>
                </a:cxn>
                <a:cxn ang="0">
                  <a:pos x="33" y="185"/>
                </a:cxn>
                <a:cxn ang="0">
                  <a:pos x="47" y="198"/>
                </a:cxn>
                <a:cxn ang="0">
                  <a:pos x="57" y="208"/>
                </a:cxn>
                <a:cxn ang="0">
                  <a:pos x="80" y="218"/>
                </a:cxn>
                <a:cxn ang="0">
                  <a:pos x="94" y="225"/>
                </a:cxn>
                <a:cxn ang="0">
                  <a:pos x="107" y="225"/>
                </a:cxn>
                <a:cxn ang="0">
                  <a:pos x="128" y="215"/>
                </a:cxn>
                <a:cxn ang="0">
                  <a:pos x="138" y="208"/>
                </a:cxn>
                <a:cxn ang="0">
                  <a:pos x="148" y="205"/>
                </a:cxn>
                <a:cxn ang="0">
                  <a:pos x="161" y="191"/>
                </a:cxn>
                <a:cxn ang="0">
                  <a:pos x="175" y="188"/>
                </a:cxn>
                <a:cxn ang="0">
                  <a:pos x="188" y="188"/>
                </a:cxn>
                <a:cxn ang="0">
                  <a:pos x="212" y="185"/>
                </a:cxn>
                <a:cxn ang="0">
                  <a:pos x="232" y="171"/>
                </a:cxn>
                <a:cxn ang="0">
                  <a:pos x="242" y="165"/>
                </a:cxn>
                <a:cxn ang="0">
                  <a:pos x="252" y="155"/>
                </a:cxn>
                <a:cxn ang="0">
                  <a:pos x="249" y="141"/>
                </a:cxn>
                <a:cxn ang="0">
                  <a:pos x="259" y="131"/>
                </a:cxn>
                <a:cxn ang="0">
                  <a:pos x="269" y="118"/>
                </a:cxn>
                <a:cxn ang="0">
                  <a:pos x="279" y="97"/>
                </a:cxn>
                <a:cxn ang="0">
                  <a:pos x="282" y="94"/>
                </a:cxn>
                <a:cxn ang="0">
                  <a:pos x="299" y="77"/>
                </a:cxn>
                <a:cxn ang="0">
                  <a:pos x="322" y="64"/>
                </a:cxn>
                <a:cxn ang="0">
                  <a:pos x="329" y="54"/>
                </a:cxn>
                <a:cxn ang="0">
                  <a:pos x="333" y="40"/>
                </a:cxn>
              </a:cxnLst>
              <a:rect l="0" t="0" r="r" b="b"/>
              <a:pathLst>
                <a:path w="336" h="225">
                  <a:moveTo>
                    <a:pt x="333" y="40"/>
                  </a:moveTo>
                  <a:lnTo>
                    <a:pt x="333" y="40"/>
                  </a:lnTo>
                  <a:lnTo>
                    <a:pt x="326" y="40"/>
                  </a:lnTo>
                  <a:lnTo>
                    <a:pt x="326" y="40"/>
                  </a:lnTo>
                  <a:lnTo>
                    <a:pt x="326" y="40"/>
                  </a:lnTo>
                  <a:lnTo>
                    <a:pt x="322" y="40"/>
                  </a:lnTo>
                  <a:lnTo>
                    <a:pt x="319" y="44"/>
                  </a:lnTo>
                  <a:lnTo>
                    <a:pt x="316" y="40"/>
                  </a:lnTo>
                  <a:lnTo>
                    <a:pt x="316" y="40"/>
                  </a:lnTo>
                  <a:lnTo>
                    <a:pt x="312" y="40"/>
                  </a:lnTo>
                  <a:lnTo>
                    <a:pt x="312" y="34"/>
                  </a:lnTo>
                  <a:lnTo>
                    <a:pt x="312" y="34"/>
                  </a:lnTo>
                  <a:lnTo>
                    <a:pt x="312" y="30"/>
                  </a:lnTo>
                  <a:lnTo>
                    <a:pt x="309" y="27"/>
                  </a:lnTo>
                  <a:lnTo>
                    <a:pt x="306" y="27"/>
                  </a:lnTo>
                  <a:lnTo>
                    <a:pt x="302" y="23"/>
                  </a:lnTo>
                  <a:lnTo>
                    <a:pt x="302" y="23"/>
                  </a:lnTo>
                  <a:lnTo>
                    <a:pt x="302" y="20"/>
                  </a:lnTo>
                  <a:lnTo>
                    <a:pt x="299" y="17"/>
                  </a:lnTo>
                  <a:lnTo>
                    <a:pt x="296" y="17"/>
                  </a:lnTo>
                  <a:lnTo>
                    <a:pt x="296" y="17"/>
                  </a:lnTo>
                  <a:lnTo>
                    <a:pt x="292" y="13"/>
                  </a:lnTo>
                  <a:lnTo>
                    <a:pt x="289" y="13"/>
                  </a:lnTo>
                  <a:lnTo>
                    <a:pt x="289" y="13"/>
                  </a:lnTo>
                  <a:lnTo>
                    <a:pt x="285" y="13"/>
                  </a:lnTo>
                  <a:lnTo>
                    <a:pt x="285" y="17"/>
                  </a:lnTo>
                  <a:lnTo>
                    <a:pt x="285" y="17"/>
                  </a:lnTo>
                  <a:lnTo>
                    <a:pt x="279" y="17"/>
                  </a:lnTo>
                  <a:lnTo>
                    <a:pt x="279" y="17"/>
                  </a:lnTo>
                  <a:lnTo>
                    <a:pt x="279" y="20"/>
                  </a:lnTo>
                  <a:lnTo>
                    <a:pt x="272" y="20"/>
                  </a:lnTo>
                  <a:lnTo>
                    <a:pt x="272" y="20"/>
                  </a:lnTo>
                  <a:lnTo>
                    <a:pt x="265" y="20"/>
                  </a:lnTo>
                  <a:lnTo>
                    <a:pt x="265" y="13"/>
                  </a:lnTo>
                  <a:lnTo>
                    <a:pt x="265" y="13"/>
                  </a:lnTo>
                  <a:lnTo>
                    <a:pt x="262" y="7"/>
                  </a:lnTo>
                  <a:lnTo>
                    <a:pt x="262" y="7"/>
                  </a:lnTo>
                  <a:lnTo>
                    <a:pt x="262" y="3"/>
                  </a:lnTo>
                  <a:lnTo>
                    <a:pt x="262" y="3"/>
                  </a:lnTo>
                  <a:lnTo>
                    <a:pt x="252" y="3"/>
                  </a:lnTo>
                  <a:lnTo>
                    <a:pt x="249" y="7"/>
                  </a:lnTo>
                  <a:lnTo>
                    <a:pt x="249" y="7"/>
                  </a:lnTo>
                  <a:lnTo>
                    <a:pt x="238" y="7"/>
                  </a:lnTo>
                  <a:lnTo>
                    <a:pt x="238" y="7"/>
                  </a:lnTo>
                  <a:lnTo>
                    <a:pt x="235" y="7"/>
                  </a:lnTo>
                  <a:lnTo>
                    <a:pt x="228" y="3"/>
                  </a:lnTo>
                  <a:lnTo>
                    <a:pt x="228" y="3"/>
                  </a:lnTo>
                  <a:lnTo>
                    <a:pt x="222" y="0"/>
                  </a:lnTo>
                  <a:lnTo>
                    <a:pt x="222" y="0"/>
                  </a:lnTo>
                  <a:lnTo>
                    <a:pt x="218" y="3"/>
                  </a:lnTo>
                  <a:lnTo>
                    <a:pt x="212" y="3"/>
                  </a:lnTo>
                  <a:lnTo>
                    <a:pt x="212" y="3"/>
                  </a:lnTo>
                  <a:lnTo>
                    <a:pt x="208" y="10"/>
                  </a:lnTo>
                  <a:lnTo>
                    <a:pt x="205" y="17"/>
                  </a:lnTo>
                  <a:lnTo>
                    <a:pt x="205" y="17"/>
                  </a:lnTo>
                  <a:lnTo>
                    <a:pt x="201" y="20"/>
                  </a:lnTo>
                  <a:lnTo>
                    <a:pt x="198" y="20"/>
                  </a:lnTo>
                  <a:lnTo>
                    <a:pt x="198" y="20"/>
                  </a:lnTo>
                  <a:lnTo>
                    <a:pt x="191" y="27"/>
                  </a:lnTo>
                  <a:lnTo>
                    <a:pt x="191" y="27"/>
                  </a:lnTo>
                  <a:lnTo>
                    <a:pt x="185" y="34"/>
                  </a:lnTo>
                  <a:lnTo>
                    <a:pt x="185" y="34"/>
                  </a:lnTo>
                  <a:lnTo>
                    <a:pt x="181" y="37"/>
                  </a:lnTo>
                  <a:lnTo>
                    <a:pt x="181" y="37"/>
                  </a:lnTo>
                  <a:lnTo>
                    <a:pt x="181" y="37"/>
                  </a:lnTo>
                  <a:lnTo>
                    <a:pt x="178" y="40"/>
                  </a:lnTo>
                  <a:lnTo>
                    <a:pt x="178" y="40"/>
                  </a:lnTo>
                  <a:lnTo>
                    <a:pt x="175" y="37"/>
                  </a:lnTo>
                  <a:lnTo>
                    <a:pt x="171" y="34"/>
                  </a:lnTo>
                  <a:lnTo>
                    <a:pt x="168" y="34"/>
                  </a:lnTo>
                  <a:lnTo>
                    <a:pt x="164" y="34"/>
                  </a:lnTo>
                  <a:lnTo>
                    <a:pt x="164" y="34"/>
                  </a:lnTo>
                  <a:lnTo>
                    <a:pt x="154" y="37"/>
                  </a:lnTo>
                  <a:lnTo>
                    <a:pt x="154" y="37"/>
                  </a:lnTo>
                  <a:lnTo>
                    <a:pt x="151" y="40"/>
                  </a:lnTo>
                  <a:lnTo>
                    <a:pt x="151" y="44"/>
                  </a:lnTo>
                  <a:lnTo>
                    <a:pt x="151" y="44"/>
                  </a:lnTo>
                  <a:lnTo>
                    <a:pt x="148" y="47"/>
                  </a:lnTo>
                  <a:lnTo>
                    <a:pt x="144" y="47"/>
                  </a:lnTo>
                  <a:lnTo>
                    <a:pt x="144" y="47"/>
                  </a:lnTo>
                  <a:lnTo>
                    <a:pt x="141" y="47"/>
                  </a:lnTo>
                  <a:lnTo>
                    <a:pt x="138" y="47"/>
                  </a:lnTo>
                  <a:lnTo>
                    <a:pt x="138" y="47"/>
                  </a:lnTo>
                  <a:lnTo>
                    <a:pt x="131" y="50"/>
                  </a:lnTo>
                  <a:lnTo>
                    <a:pt x="131" y="50"/>
                  </a:lnTo>
                  <a:lnTo>
                    <a:pt x="124" y="54"/>
                  </a:lnTo>
                  <a:lnTo>
                    <a:pt x="124" y="54"/>
                  </a:lnTo>
                  <a:lnTo>
                    <a:pt x="124" y="57"/>
                  </a:lnTo>
                  <a:lnTo>
                    <a:pt x="124" y="60"/>
                  </a:lnTo>
                  <a:lnTo>
                    <a:pt x="124" y="60"/>
                  </a:lnTo>
                  <a:lnTo>
                    <a:pt x="124" y="67"/>
                  </a:lnTo>
                  <a:lnTo>
                    <a:pt x="124" y="67"/>
                  </a:lnTo>
                  <a:lnTo>
                    <a:pt x="128" y="70"/>
                  </a:lnTo>
                  <a:lnTo>
                    <a:pt x="128" y="70"/>
                  </a:lnTo>
                  <a:lnTo>
                    <a:pt x="128" y="70"/>
                  </a:lnTo>
                  <a:lnTo>
                    <a:pt x="117" y="70"/>
                  </a:lnTo>
                  <a:lnTo>
                    <a:pt x="117" y="70"/>
                  </a:lnTo>
                  <a:lnTo>
                    <a:pt x="114" y="74"/>
                  </a:lnTo>
                  <a:lnTo>
                    <a:pt x="114" y="74"/>
                  </a:lnTo>
                  <a:lnTo>
                    <a:pt x="114" y="74"/>
                  </a:lnTo>
                  <a:lnTo>
                    <a:pt x="104" y="74"/>
                  </a:lnTo>
                  <a:lnTo>
                    <a:pt x="104" y="74"/>
                  </a:lnTo>
                  <a:lnTo>
                    <a:pt x="97" y="74"/>
                  </a:lnTo>
                  <a:lnTo>
                    <a:pt x="94" y="74"/>
                  </a:lnTo>
                  <a:lnTo>
                    <a:pt x="94" y="74"/>
                  </a:lnTo>
                  <a:lnTo>
                    <a:pt x="91" y="74"/>
                  </a:lnTo>
                  <a:lnTo>
                    <a:pt x="84" y="74"/>
                  </a:lnTo>
                  <a:lnTo>
                    <a:pt x="84" y="74"/>
                  </a:lnTo>
                  <a:lnTo>
                    <a:pt x="77" y="74"/>
                  </a:lnTo>
                  <a:lnTo>
                    <a:pt x="77" y="74"/>
                  </a:lnTo>
                  <a:lnTo>
                    <a:pt x="67" y="67"/>
                  </a:lnTo>
                  <a:lnTo>
                    <a:pt x="67" y="67"/>
                  </a:lnTo>
                  <a:lnTo>
                    <a:pt x="64" y="64"/>
                  </a:lnTo>
                  <a:lnTo>
                    <a:pt x="64" y="60"/>
                  </a:lnTo>
                  <a:lnTo>
                    <a:pt x="64" y="60"/>
                  </a:lnTo>
                  <a:lnTo>
                    <a:pt x="60" y="60"/>
                  </a:lnTo>
                  <a:lnTo>
                    <a:pt x="54" y="60"/>
                  </a:lnTo>
                  <a:lnTo>
                    <a:pt x="54" y="60"/>
                  </a:lnTo>
                  <a:lnTo>
                    <a:pt x="50" y="64"/>
                  </a:lnTo>
                  <a:lnTo>
                    <a:pt x="50" y="64"/>
                  </a:lnTo>
                  <a:lnTo>
                    <a:pt x="47" y="70"/>
                  </a:lnTo>
                  <a:lnTo>
                    <a:pt x="47" y="70"/>
                  </a:lnTo>
                  <a:lnTo>
                    <a:pt x="47" y="74"/>
                  </a:lnTo>
                  <a:lnTo>
                    <a:pt x="47" y="77"/>
                  </a:lnTo>
                  <a:lnTo>
                    <a:pt x="47" y="77"/>
                  </a:lnTo>
                  <a:lnTo>
                    <a:pt x="47" y="77"/>
                  </a:lnTo>
                  <a:lnTo>
                    <a:pt x="47" y="77"/>
                  </a:lnTo>
                  <a:lnTo>
                    <a:pt x="50" y="84"/>
                  </a:lnTo>
                  <a:lnTo>
                    <a:pt x="50" y="87"/>
                  </a:lnTo>
                  <a:lnTo>
                    <a:pt x="50" y="87"/>
                  </a:lnTo>
                  <a:lnTo>
                    <a:pt x="44" y="84"/>
                  </a:lnTo>
                  <a:lnTo>
                    <a:pt x="40" y="84"/>
                  </a:lnTo>
                  <a:lnTo>
                    <a:pt x="40" y="84"/>
                  </a:lnTo>
                  <a:lnTo>
                    <a:pt x="40" y="87"/>
                  </a:lnTo>
                  <a:lnTo>
                    <a:pt x="37" y="87"/>
                  </a:lnTo>
                  <a:lnTo>
                    <a:pt x="37" y="87"/>
                  </a:lnTo>
                  <a:lnTo>
                    <a:pt x="33" y="84"/>
                  </a:lnTo>
                  <a:lnTo>
                    <a:pt x="33" y="84"/>
                  </a:lnTo>
                  <a:lnTo>
                    <a:pt x="30" y="84"/>
                  </a:lnTo>
                  <a:lnTo>
                    <a:pt x="30" y="84"/>
                  </a:lnTo>
                  <a:lnTo>
                    <a:pt x="20" y="84"/>
                  </a:lnTo>
                  <a:lnTo>
                    <a:pt x="20" y="84"/>
                  </a:lnTo>
                  <a:lnTo>
                    <a:pt x="17" y="84"/>
                  </a:lnTo>
                  <a:lnTo>
                    <a:pt x="17" y="84"/>
                  </a:lnTo>
                  <a:lnTo>
                    <a:pt x="13" y="87"/>
                  </a:lnTo>
                  <a:lnTo>
                    <a:pt x="13" y="87"/>
                  </a:lnTo>
                  <a:lnTo>
                    <a:pt x="13" y="91"/>
                  </a:lnTo>
                  <a:lnTo>
                    <a:pt x="13" y="91"/>
                  </a:lnTo>
                  <a:lnTo>
                    <a:pt x="20" y="94"/>
                  </a:lnTo>
                  <a:lnTo>
                    <a:pt x="20" y="94"/>
                  </a:lnTo>
                  <a:lnTo>
                    <a:pt x="20" y="97"/>
                  </a:lnTo>
                  <a:lnTo>
                    <a:pt x="20" y="97"/>
                  </a:lnTo>
                  <a:lnTo>
                    <a:pt x="17" y="101"/>
                  </a:lnTo>
                  <a:lnTo>
                    <a:pt x="17" y="101"/>
                  </a:lnTo>
                  <a:lnTo>
                    <a:pt x="13" y="104"/>
                  </a:lnTo>
                  <a:lnTo>
                    <a:pt x="13" y="104"/>
                  </a:lnTo>
                  <a:lnTo>
                    <a:pt x="13" y="107"/>
                  </a:lnTo>
                  <a:lnTo>
                    <a:pt x="13" y="111"/>
                  </a:lnTo>
                  <a:lnTo>
                    <a:pt x="13" y="111"/>
                  </a:lnTo>
                  <a:lnTo>
                    <a:pt x="13" y="111"/>
                  </a:lnTo>
                  <a:lnTo>
                    <a:pt x="13" y="111"/>
                  </a:lnTo>
                  <a:lnTo>
                    <a:pt x="13" y="118"/>
                  </a:lnTo>
                  <a:lnTo>
                    <a:pt x="13" y="118"/>
                  </a:lnTo>
                  <a:lnTo>
                    <a:pt x="13" y="124"/>
                  </a:lnTo>
                  <a:lnTo>
                    <a:pt x="13" y="124"/>
                  </a:lnTo>
                  <a:lnTo>
                    <a:pt x="13" y="128"/>
                  </a:lnTo>
                  <a:lnTo>
                    <a:pt x="13" y="131"/>
                  </a:lnTo>
                  <a:lnTo>
                    <a:pt x="13" y="131"/>
                  </a:lnTo>
                  <a:lnTo>
                    <a:pt x="10" y="134"/>
                  </a:lnTo>
                  <a:lnTo>
                    <a:pt x="10" y="134"/>
                  </a:lnTo>
                  <a:lnTo>
                    <a:pt x="3" y="138"/>
                  </a:lnTo>
                  <a:lnTo>
                    <a:pt x="3" y="138"/>
                  </a:lnTo>
                  <a:lnTo>
                    <a:pt x="0" y="144"/>
                  </a:lnTo>
                  <a:lnTo>
                    <a:pt x="0" y="144"/>
                  </a:lnTo>
                  <a:lnTo>
                    <a:pt x="0" y="144"/>
                  </a:lnTo>
                  <a:lnTo>
                    <a:pt x="3" y="144"/>
                  </a:lnTo>
                  <a:lnTo>
                    <a:pt x="3" y="144"/>
                  </a:lnTo>
                  <a:lnTo>
                    <a:pt x="10" y="144"/>
                  </a:lnTo>
                  <a:lnTo>
                    <a:pt x="10" y="144"/>
                  </a:lnTo>
                  <a:lnTo>
                    <a:pt x="10" y="148"/>
                  </a:lnTo>
                  <a:lnTo>
                    <a:pt x="7" y="151"/>
                  </a:lnTo>
                  <a:lnTo>
                    <a:pt x="7" y="151"/>
                  </a:lnTo>
                  <a:lnTo>
                    <a:pt x="10" y="155"/>
                  </a:lnTo>
                  <a:lnTo>
                    <a:pt x="10" y="155"/>
                  </a:lnTo>
                  <a:lnTo>
                    <a:pt x="10" y="161"/>
                  </a:lnTo>
                  <a:lnTo>
                    <a:pt x="10" y="161"/>
                  </a:lnTo>
                  <a:lnTo>
                    <a:pt x="13" y="165"/>
                  </a:lnTo>
                  <a:lnTo>
                    <a:pt x="13" y="165"/>
                  </a:lnTo>
                  <a:lnTo>
                    <a:pt x="17" y="168"/>
                  </a:lnTo>
                  <a:lnTo>
                    <a:pt x="17" y="171"/>
                  </a:lnTo>
                  <a:lnTo>
                    <a:pt x="17" y="171"/>
                  </a:lnTo>
                  <a:lnTo>
                    <a:pt x="20" y="175"/>
                  </a:lnTo>
                  <a:lnTo>
                    <a:pt x="23" y="178"/>
                  </a:lnTo>
                  <a:lnTo>
                    <a:pt x="23" y="178"/>
                  </a:lnTo>
                  <a:lnTo>
                    <a:pt x="33" y="185"/>
                  </a:lnTo>
                  <a:lnTo>
                    <a:pt x="33" y="185"/>
                  </a:lnTo>
                  <a:lnTo>
                    <a:pt x="40" y="191"/>
                  </a:lnTo>
                  <a:lnTo>
                    <a:pt x="40" y="191"/>
                  </a:lnTo>
                  <a:lnTo>
                    <a:pt x="44" y="198"/>
                  </a:lnTo>
                  <a:lnTo>
                    <a:pt x="47" y="198"/>
                  </a:lnTo>
                  <a:lnTo>
                    <a:pt x="50" y="202"/>
                  </a:lnTo>
                  <a:lnTo>
                    <a:pt x="50" y="202"/>
                  </a:lnTo>
                  <a:lnTo>
                    <a:pt x="54" y="205"/>
                  </a:lnTo>
                  <a:lnTo>
                    <a:pt x="57" y="208"/>
                  </a:lnTo>
                  <a:lnTo>
                    <a:pt x="57" y="208"/>
                  </a:lnTo>
                  <a:lnTo>
                    <a:pt x="64" y="208"/>
                  </a:lnTo>
                  <a:lnTo>
                    <a:pt x="64" y="208"/>
                  </a:lnTo>
                  <a:lnTo>
                    <a:pt x="74" y="215"/>
                  </a:lnTo>
                  <a:lnTo>
                    <a:pt x="74" y="215"/>
                  </a:lnTo>
                  <a:lnTo>
                    <a:pt x="80" y="218"/>
                  </a:lnTo>
                  <a:lnTo>
                    <a:pt x="80" y="218"/>
                  </a:lnTo>
                  <a:lnTo>
                    <a:pt x="84" y="222"/>
                  </a:lnTo>
                  <a:lnTo>
                    <a:pt x="87" y="222"/>
                  </a:lnTo>
                  <a:lnTo>
                    <a:pt x="91" y="225"/>
                  </a:lnTo>
                  <a:lnTo>
                    <a:pt x="94" y="225"/>
                  </a:lnTo>
                  <a:lnTo>
                    <a:pt x="94" y="225"/>
                  </a:lnTo>
                  <a:lnTo>
                    <a:pt x="101" y="225"/>
                  </a:lnTo>
                  <a:lnTo>
                    <a:pt x="104" y="225"/>
                  </a:lnTo>
                  <a:lnTo>
                    <a:pt x="107" y="225"/>
                  </a:lnTo>
                  <a:lnTo>
                    <a:pt x="107" y="225"/>
                  </a:lnTo>
                  <a:lnTo>
                    <a:pt x="114" y="222"/>
                  </a:lnTo>
                  <a:lnTo>
                    <a:pt x="114" y="222"/>
                  </a:lnTo>
                  <a:lnTo>
                    <a:pt x="121" y="222"/>
                  </a:lnTo>
                  <a:lnTo>
                    <a:pt x="121" y="222"/>
                  </a:lnTo>
                  <a:lnTo>
                    <a:pt x="128" y="215"/>
                  </a:lnTo>
                  <a:lnTo>
                    <a:pt x="128" y="215"/>
                  </a:lnTo>
                  <a:lnTo>
                    <a:pt x="131" y="212"/>
                  </a:lnTo>
                  <a:lnTo>
                    <a:pt x="134" y="212"/>
                  </a:lnTo>
                  <a:lnTo>
                    <a:pt x="134" y="212"/>
                  </a:lnTo>
                  <a:lnTo>
                    <a:pt x="138" y="208"/>
                  </a:lnTo>
                  <a:lnTo>
                    <a:pt x="141" y="205"/>
                  </a:lnTo>
                  <a:lnTo>
                    <a:pt x="141" y="205"/>
                  </a:lnTo>
                  <a:lnTo>
                    <a:pt x="141" y="205"/>
                  </a:lnTo>
                  <a:lnTo>
                    <a:pt x="144" y="205"/>
                  </a:lnTo>
                  <a:lnTo>
                    <a:pt x="148" y="205"/>
                  </a:lnTo>
                  <a:lnTo>
                    <a:pt x="148" y="205"/>
                  </a:lnTo>
                  <a:lnTo>
                    <a:pt x="154" y="198"/>
                  </a:lnTo>
                  <a:lnTo>
                    <a:pt x="154" y="198"/>
                  </a:lnTo>
                  <a:lnTo>
                    <a:pt x="158" y="195"/>
                  </a:lnTo>
                  <a:lnTo>
                    <a:pt x="161" y="191"/>
                  </a:lnTo>
                  <a:lnTo>
                    <a:pt x="161" y="191"/>
                  </a:lnTo>
                  <a:lnTo>
                    <a:pt x="164" y="188"/>
                  </a:lnTo>
                  <a:lnTo>
                    <a:pt x="168" y="188"/>
                  </a:lnTo>
                  <a:lnTo>
                    <a:pt x="168" y="188"/>
                  </a:lnTo>
                  <a:lnTo>
                    <a:pt x="175" y="188"/>
                  </a:lnTo>
                  <a:lnTo>
                    <a:pt x="178" y="188"/>
                  </a:lnTo>
                  <a:lnTo>
                    <a:pt x="178" y="188"/>
                  </a:lnTo>
                  <a:lnTo>
                    <a:pt x="181" y="188"/>
                  </a:lnTo>
                  <a:lnTo>
                    <a:pt x="188" y="188"/>
                  </a:lnTo>
                  <a:lnTo>
                    <a:pt x="188" y="188"/>
                  </a:lnTo>
                  <a:lnTo>
                    <a:pt x="195" y="185"/>
                  </a:lnTo>
                  <a:lnTo>
                    <a:pt x="195" y="185"/>
                  </a:lnTo>
                  <a:lnTo>
                    <a:pt x="205" y="185"/>
                  </a:lnTo>
                  <a:lnTo>
                    <a:pt x="205" y="185"/>
                  </a:lnTo>
                  <a:lnTo>
                    <a:pt x="212" y="185"/>
                  </a:lnTo>
                  <a:lnTo>
                    <a:pt x="215" y="181"/>
                  </a:lnTo>
                  <a:lnTo>
                    <a:pt x="215" y="181"/>
                  </a:lnTo>
                  <a:lnTo>
                    <a:pt x="222" y="181"/>
                  </a:lnTo>
                  <a:lnTo>
                    <a:pt x="228" y="178"/>
                  </a:lnTo>
                  <a:lnTo>
                    <a:pt x="232" y="171"/>
                  </a:lnTo>
                  <a:lnTo>
                    <a:pt x="232" y="171"/>
                  </a:lnTo>
                  <a:lnTo>
                    <a:pt x="232" y="168"/>
                  </a:lnTo>
                  <a:lnTo>
                    <a:pt x="235" y="168"/>
                  </a:lnTo>
                  <a:lnTo>
                    <a:pt x="238" y="168"/>
                  </a:lnTo>
                  <a:lnTo>
                    <a:pt x="242" y="165"/>
                  </a:lnTo>
                  <a:lnTo>
                    <a:pt x="242" y="165"/>
                  </a:lnTo>
                  <a:lnTo>
                    <a:pt x="245" y="158"/>
                  </a:lnTo>
                  <a:lnTo>
                    <a:pt x="245" y="158"/>
                  </a:lnTo>
                  <a:lnTo>
                    <a:pt x="249" y="158"/>
                  </a:lnTo>
                  <a:lnTo>
                    <a:pt x="252" y="155"/>
                  </a:lnTo>
                  <a:lnTo>
                    <a:pt x="252" y="155"/>
                  </a:lnTo>
                  <a:lnTo>
                    <a:pt x="249" y="151"/>
                  </a:lnTo>
                  <a:lnTo>
                    <a:pt x="245" y="148"/>
                  </a:lnTo>
                  <a:lnTo>
                    <a:pt x="245" y="148"/>
                  </a:lnTo>
                  <a:lnTo>
                    <a:pt x="249" y="141"/>
                  </a:lnTo>
                  <a:lnTo>
                    <a:pt x="249" y="141"/>
                  </a:lnTo>
                  <a:lnTo>
                    <a:pt x="249" y="138"/>
                  </a:lnTo>
                  <a:lnTo>
                    <a:pt x="255" y="134"/>
                  </a:lnTo>
                  <a:lnTo>
                    <a:pt x="255" y="134"/>
                  </a:lnTo>
                  <a:lnTo>
                    <a:pt x="259" y="131"/>
                  </a:lnTo>
                  <a:lnTo>
                    <a:pt x="259" y="131"/>
                  </a:lnTo>
                  <a:lnTo>
                    <a:pt x="259" y="128"/>
                  </a:lnTo>
                  <a:lnTo>
                    <a:pt x="259" y="128"/>
                  </a:lnTo>
                  <a:lnTo>
                    <a:pt x="262" y="121"/>
                  </a:lnTo>
                  <a:lnTo>
                    <a:pt x="269" y="118"/>
                  </a:lnTo>
                  <a:lnTo>
                    <a:pt x="269" y="118"/>
                  </a:lnTo>
                  <a:lnTo>
                    <a:pt x="272" y="107"/>
                  </a:lnTo>
                  <a:lnTo>
                    <a:pt x="275" y="101"/>
                  </a:lnTo>
                  <a:lnTo>
                    <a:pt x="275" y="101"/>
                  </a:lnTo>
                  <a:lnTo>
                    <a:pt x="279" y="97"/>
                  </a:lnTo>
                  <a:lnTo>
                    <a:pt x="279" y="97"/>
                  </a:lnTo>
                  <a:lnTo>
                    <a:pt x="282" y="97"/>
                  </a:lnTo>
                  <a:lnTo>
                    <a:pt x="282" y="97"/>
                  </a:lnTo>
                  <a:lnTo>
                    <a:pt x="285" y="97"/>
                  </a:lnTo>
                  <a:lnTo>
                    <a:pt x="282" y="94"/>
                  </a:lnTo>
                  <a:lnTo>
                    <a:pt x="282" y="94"/>
                  </a:lnTo>
                  <a:lnTo>
                    <a:pt x="282" y="91"/>
                  </a:lnTo>
                  <a:lnTo>
                    <a:pt x="282" y="91"/>
                  </a:lnTo>
                  <a:lnTo>
                    <a:pt x="299" y="77"/>
                  </a:lnTo>
                  <a:lnTo>
                    <a:pt x="299" y="77"/>
                  </a:lnTo>
                  <a:lnTo>
                    <a:pt x="306" y="70"/>
                  </a:lnTo>
                  <a:lnTo>
                    <a:pt x="312" y="67"/>
                  </a:lnTo>
                  <a:lnTo>
                    <a:pt x="319" y="67"/>
                  </a:lnTo>
                  <a:lnTo>
                    <a:pt x="319" y="67"/>
                  </a:lnTo>
                  <a:lnTo>
                    <a:pt x="322" y="64"/>
                  </a:lnTo>
                  <a:lnTo>
                    <a:pt x="322" y="64"/>
                  </a:lnTo>
                  <a:lnTo>
                    <a:pt x="322" y="60"/>
                  </a:lnTo>
                  <a:lnTo>
                    <a:pt x="326" y="57"/>
                  </a:lnTo>
                  <a:lnTo>
                    <a:pt x="326" y="57"/>
                  </a:lnTo>
                  <a:lnTo>
                    <a:pt x="329" y="54"/>
                  </a:lnTo>
                  <a:lnTo>
                    <a:pt x="333" y="50"/>
                  </a:lnTo>
                  <a:lnTo>
                    <a:pt x="336" y="50"/>
                  </a:lnTo>
                  <a:lnTo>
                    <a:pt x="336" y="50"/>
                  </a:lnTo>
                  <a:lnTo>
                    <a:pt x="336" y="44"/>
                  </a:lnTo>
                  <a:lnTo>
                    <a:pt x="333" y="40"/>
                  </a:lnTo>
                  <a:lnTo>
                    <a:pt x="333" y="40"/>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55" name="Freeform 90"/>
            <p:cNvSpPr>
              <a:spLocks noChangeAspect="1" noEditPoints="1"/>
            </p:cNvSpPr>
            <p:nvPr/>
          </p:nvSpPr>
          <p:spPr bwMode="gray">
            <a:xfrm>
              <a:off x="2102321" y="3762256"/>
              <a:ext cx="472168" cy="499645"/>
            </a:xfrm>
            <a:custGeom>
              <a:avLst/>
              <a:gdLst/>
              <a:ahLst/>
              <a:cxnLst>
                <a:cxn ang="0">
                  <a:pos x="212" y="249"/>
                </a:cxn>
                <a:cxn ang="0">
                  <a:pos x="198" y="263"/>
                </a:cxn>
                <a:cxn ang="0">
                  <a:pos x="161" y="229"/>
                </a:cxn>
                <a:cxn ang="0">
                  <a:pos x="178" y="209"/>
                </a:cxn>
                <a:cxn ang="0">
                  <a:pos x="145" y="111"/>
                </a:cxn>
                <a:cxn ang="0">
                  <a:pos x="195" y="158"/>
                </a:cxn>
                <a:cxn ang="0">
                  <a:pos x="202" y="128"/>
                </a:cxn>
                <a:cxn ang="0">
                  <a:pos x="205" y="115"/>
                </a:cxn>
                <a:cxn ang="0">
                  <a:pos x="252" y="81"/>
                </a:cxn>
                <a:cxn ang="0">
                  <a:pos x="356" y="14"/>
                </a:cxn>
                <a:cxn ang="0">
                  <a:pos x="276" y="27"/>
                </a:cxn>
                <a:cxn ang="0">
                  <a:pos x="215" y="27"/>
                </a:cxn>
                <a:cxn ang="0">
                  <a:pos x="168" y="44"/>
                </a:cxn>
                <a:cxn ang="0">
                  <a:pos x="131" y="51"/>
                </a:cxn>
                <a:cxn ang="0">
                  <a:pos x="104" y="71"/>
                </a:cxn>
                <a:cxn ang="0">
                  <a:pos x="64" y="78"/>
                </a:cxn>
                <a:cxn ang="0">
                  <a:pos x="47" y="115"/>
                </a:cxn>
                <a:cxn ang="0">
                  <a:pos x="24" y="145"/>
                </a:cxn>
                <a:cxn ang="0">
                  <a:pos x="17" y="162"/>
                </a:cxn>
                <a:cxn ang="0">
                  <a:pos x="20" y="192"/>
                </a:cxn>
                <a:cxn ang="0">
                  <a:pos x="34" y="226"/>
                </a:cxn>
                <a:cxn ang="0">
                  <a:pos x="50" y="242"/>
                </a:cxn>
                <a:cxn ang="0">
                  <a:pos x="91" y="266"/>
                </a:cxn>
                <a:cxn ang="0">
                  <a:pos x="91" y="370"/>
                </a:cxn>
                <a:cxn ang="0">
                  <a:pos x="128" y="417"/>
                </a:cxn>
                <a:cxn ang="0">
                  <a:pos x="165" y="414"/>
                </a:cxn>
                <a:cxn ang="0">
                  <a:pos x="168" y="343"/>
                </a:cxn>
                <a:cxn ang="0">
                  <a:pos x="202" y="303"/>
                </a:cxn>
                <a:cxn ang="0">
                  <a:pos x="222" y="286"/>
                </a:cxn>
                <a:cxn ang="0">
                  <a:pos x="440" y="410"/>
                </a:cxn>
                <a:cxn ang="0">
                  <a:pos x="471" y="390"/>
                </a:cxn>
                <a:cxn ang="0">
                  <a:pos x="279" y="316"/>
                </a:cxn>
                <a:cxn ang="0">
                  <a:pos x="242" y="101"/>
                </a:cxn>
                <a:cxn ang="0">
                  <a:pos x="363" y="310"/>
                </a:cxn>
                <a:cxn ang="0">
                  <a:pos x="269" y="508"/>
                </a:cxn>
                <a:cxn ang="0">
                  <a:pos x="363" y="488"/>
                </a:cxn>
                <a:cxn ang="0">
                  <a:pos x="302" y="484"/>
                </a:cxn>
                <a:cxn ang="0">
                  <a:pos x="229" y="471"/>
                </a:cxn>
                <a:cxn ang="0">
                  <a:pos x="413" y="464"/>
                </a:cxn>
                <a:cxn ang="0">
                  <a:pos x="302" y="414"/>
                </a:cxn>
                <a:cxn ang="0">
                  <a:pos x="286" y="394"/>
                </a:cxn>
                <a:cxn ang="0">
                  <a:pos x="296" y="383"/>
                </a:cxn>
                <a:cxn ang="0">
                  <a:pos x="252" y="394"/>
                </a:cxn>
                <a:cxn ang="0">
                  <a:pos x="316" y="373"/>
                </a:cxn>
                <a:cxn ang="0">
                  <a:pos x="403" y="367"/>
                </a:cxn>
                <a:cxn ang="0">
                  <a:pos x="266" y="363"/>
                </a:cxn>
                <a:cxn ang="0">
                  <a:pos x="296" y="363"/>
                </a:cxn>
                <a:cxn ang="0">
                  <a:pos x="299" y="367"/>
                </a:cxn>
                <a:cxn ang="0">
                  <a:pos x="292" y="330"/>
                </a:cxn>
                <a:cxn ang="0">
                  <a:pos x="272" y="336"/>
                </a:cxn>
                <a:cxn ang="0">
                  <a:pos x="346" y="310"/>
                </a:cxn>
                <a:cxn ang="0">
                  <a:pos x="346" y="310"/>
                </a:cxn>
                <a:cxn ang="0">
                  <a:pos x="134" y="276"/>
                </a:cxn>
                <a:cxn ang="0">
                  <a:pos x="108" y="279"/>
                </a:cxn>
                <a:cxn ang="0">
                  <a:pos x="17" y="276"/>
                </a:cxn>
                <a:cxn ang="0">
                  <a:pos x="302" y="246"/>
                </a:cxn>
                <a:cxn ang="0">
                  <a:pos x="329" y="263"/>
                </a:cxn>
                <a:cxn ang="0">
                  <a:pos x="292" y="246"/>
                </a:cxn>
                <a:cxn ang="0">
                  <a:pos x="208" y="209"/>
                </a:cxn>
                <a:cxn ang="0">
                  <a:pos x="329" y="189"/>
                </a:cxn>
                <a:cxn ang="0">
                  <a:pos x="356" y="209"/>
                </a:cxn>
                <a:cxn ang="0">
                  <a:pos x="269" y="178"/>
                </a:cxn>
                <a:cxn ang="0">
                  <a:pos x="292" y="101"/>
                </a:cxn>
              </a:cxnLst>
              <a:rect l="0" t="0" r="r" b="b"/>
              <a:pathLst>
                <a:path w="471" h="521">
                  <a:moveTo>
                    <a:pt x="225" y="279"/>
                  </a:moveTo>
                  <a:lnTo>
                    <a:pt x="225" y="286"/>
                  </a:lnTo>
                  <a:lnTo>
                    <a:pt x="225" y="286"/>
                  </a:lnTo>
                  <a:lnTo>
                    <a:pt x="229" y="289"/>
                  </a:lnTo>
                  <a:lnTo>
                    <a:pt x="229" y="289"/>
                  </a:lnTo>
                  <a:lnTo>
                    <a:pt x="229" y="289"/>
                  </a:lnTo>
                  <a:lnTo>
                    <a:pt x="239" y="296"/>
                  </a:lnTo>
                  <a:lnTo>
                    <a:pt x="255" y="296"/>
                  </a:lnTo>
                  <a:lnTo>
                    <a:pt x="255" y="296"/>
                  </a:lnTo>
                  <a:lnTo>
                    <a:pt x="255" y="286"/>
                  </a:lnTo>
                  <a:lnTo>
                    <a:pt x="255" y="286"/>
                  </a:lnTo>
                  <a:lnTo>
                    <a:pt x="252" y="283"/>
                  </a:lnTo>
                  <a:lnTo>
                    <a:pt x="252" y="283"/>
                  </a:lnTo>
                  <a:lnTo>
                    <a:pt x="242" y="276"/>
                  </a:lnTo>
                  <a:lnTo>
                    <a:pt x="235" y="269"/>
                  </a:lnTo>
                  <a:lnTo>
                    <a:pt x="229" y="246"/>
                  </a:lnTo>
                  <a:lnTo>
                    <a:pt x="229" y="246"/>
                  </a:lnTo>
                  <a:lnTo>
                    <a:pt x="212" y="249"/>
                  </a:lnTo>
                  <a:lnTo>
                    <a:pt x="198" y="246"/>
                  </a:lnTo>
                  <a:lnTo>
                    <a:pt x="188" y="236"/>
                  </a:lnTo>
                  <a:lnTo>
                    <a:pt x="181" y="222"/>
                  </a:lnTo>
                  <a:lnTo>
                    <a:pt x="181" y="222"/>
                  </a:lnTo>
                  <a:lnTo>
                    <a:pt x="168" y="226"/>
                  </a:lnTo>
                  <a:lnTo>
                    <a:pt x="165" y="229"/>
                  </a:lnTo>
                  <a:lnTo>
                    <a:pt x="165" y="236"/>
                  </a:lnTo>
                  <a:lnTo>
                    <a:pt x="158" y="239"/>
                  </a:lnTo>
                  <a:lnTo>
                    <a:pt x="161" y="239"/>
                  </a:lnTo>
                  <a:lnTo>
                    <a:pt x="161" y="239"/>
                  </a:lnTo>
                  <a:lnTo>
                    <a:pt x="175" y="242"/>
                  </a:lnTo>
                  <a:lnTo>
                    <a:pt x="188" y="249"/>
                  </a:lnTo>
                  <a:lnTo>
                    <a:pt x="188" y="249"/>
                  </a:lnTo>
                  <a:lnTo>
                    <a:pt x="192" y="256"/>
                  </a:lnTo>
                  <a:lnTo>
                    <a:pt x="195" y="256"/>
                  </a:lnTo>
                  <a:lnTo>
                    <a:pt x="195" y="256"/>
                  </a:lnTo>
                  <a:lnTo>
                    <a:pt x="198" y="263"/>
                  </a:lnTo>
                  <a:lnTo>
                    <a:pt x="198" y="263"/>
                  </a:lnTo>
                  <a:lnTo>
                    <a:pt x="195" y="266"/>
                  </a:lnTo>
                  <a:lnTo>
                    <a:pt x="195" y="266"/>
                  </a:lnTo>
                  <a:lnTo>
                    <a:pt x="181" y="256"/>
                  </a:lnTo>
                  <a:lnTo>
                    <a:pt x="181" y="252"/>
                  </a:lnTo>
                  <a:lnTo>
                    <a:pt x="181" y="252"/>
                  </a:lnTo>
                  <a:lnTo>
                    <a:pt x="171" y="249"/>
                  </a:lnTo>
                  <a:lnTo>
                    <a:pt x="161" y="246"/>
                  </a:lnTo>
                  <a:lnTo>
                    <a:pt x="161" y="246"/>
                  </a:lnTo>
                  <a:lnTo>
                    <a:pt x="155" y="242"/>
                  </a:lnTo>
                  <a:lnTo>
                    <a:pt x="155" y="242"/>
                  </a:lnTo>
                  <a:lnTo>
                    <a:pt x="141" y="239"/>
                  </a:lnTo>
                  <a:lnTo>
                    <a:pt x="141" y="239"/>
                  </a:lnTo>
                  <a:lnTo>
                    <a:pt x="141" y="236"/>
                  </a:lnTo>
                  <a:lnTo>
                    <a:pt x="145" y="236"/>
                  </a:lnTo>
                  <a:lnTo>
                    <a:pt x="145" y="236"/>
                  </a:lnTo>
                  <a:lnTo>
                    <a:pt x="155" y="236"/>
                  </a:lnTo>
                  <a:lnTo>
                    <a:pt x="158" y="232"/>
                  </a:lnTo>
                  <a:lnTo>
                    <a:pt x="161" y="229"/>
                  </a:lnTo>
                  <a:lnTo>
                    <a:pt x="161" y="229"/>
                  </a:lnTo>
                  <a:lnTo>
                    <a:pt x="161" y="226"/>
                  </a:lnTo>
                  <a:lnTo>
                    <a:pt x="165" y="222"/>
                  </a:lnTo>
                  <a:lnTo>
                    <a:pt x="165" y="222"/>
                  </a:lnTo>
                  <a:lnTo>
                    <a:pt x="158" y="215"/>
                  </a:lnTo>
                  <a:lnTo>
                    <a:pt x="155" y="209"/>
                  </a:lnTo>
                  <a:lnTo>
                    <a:pt x="155" y="209"/>
                  </a:lnTo>
                  <a:lnTo>
                    <a:pt x="155" y="205"/>
                  </a:lnTo>
                  <a:lnTo>
                    <a:pt x="155" y="205"/>
                  </a:lnTo>
                  <a:lnTo>
                    <a:pt x="155" y="205"/>
                  </a:lnTo>
                  <a:lnTo>
                    <a:pt x="168" y="205"/>
                  </a:lnTo>
                  <a:lnTo>
                    <a:pt x="171" y="219"/>
                  </a:lnTo>
                  <a:lnTo>
                    <a:pt x="171" y="219"/>
                  </a:lnTo>
                  <a:lnTo>
                    <a:pt x="181" y="219"/>
                  </a:lnTo>
                  <a:lnTo>
                    <a:pt x="181" y="219"/>
                  </a:lnTo>
                  <a:lnTo>
                    <a:pt x="181" y="212"/>
                  </a:lnTo>
                  <a:lnTo>
                    <a:pt x="181" y="209"/>
                  </a:lnTo>
                  <a:lnTo>
                    <a:pt x="178" y="209"/>
                  </a:lnTo>
                  <a:lnTo>
                    <a:pt x="178" y="209"/>
                  </a:lnTo>
                  <a:lnTo>
                    <a:pt x="175" y="202"/>
                  </a:lnTo>
                  <a:lnTo>
                    <a:pt x="171" y="192"/>
                  </a:lnTo>
                  <a:lnTo>
                    <a:pt x="171" y="192"/>
                  </a:lnTo>
                  <a:lnTo>
                    <a:pt x="168" y="189"/>
                  </a:lnTo>
                  <a:lnTo>
                    <a:pt x="161" y="185"/>
                  </a:lnTo>
                  <a:lnTo>
                    <a:pt x="161" y="185"/>
                  </a:lnTo>
                  <a:lnTo>
                    <a:pt x="148" y="165"/>
                  </a:lnTo>
                  <a:lnTo>
                    <a:pt x="148" y="165"/>
                  </a:lnTo>
                  <a:lnTo>
                    <a:pt x="145" y="152"/>
                  </a:lnTo>
                  <a:lnTo>
                    <a:pt x="145" y="152"/>
                  </a:lnTo>
                  <a:lnTo>
                    <a:pt x="141" y="148"/>
                  </a:lnTo>
                  <a:lnTo>
                    <a:pt x="141" y="148"/>
                  </a:lnTo>
                  <a:lnTo>
                    <a:pt x="141" y="131"/>
                  </a:lnTo>
                  <a:lnTo>
                    <a:pt x="141" y="115"/>
                  </a:lnTo>
                  <a:lnTo>
                    <a:pt x="141" y="115"/>
                  </a:lnTo>
                  <a:lnTo>
                    <a:pt x="145" y="115"/>
                  </a:lnTo>
                  <a:lnTo>
                    <a:pt x="145" y="111"/>
                  </a:lnTo>
                  <a:lnTo>
                    <a:pt x="145" y="111"/>
                  </a:lnTo>
                  <a:lnTo>
                    <a:pt x="155" y="105"/>
                  </a:lnTo>
                  <a:lnTo>
                    <a:pt x="155" y="105"/>
                  </a:lnTo>
                  <a:lnTo>
                    <a:pt x="155" y="111"/>
                  </a:lnTo>
                  <a:lnTo>
                    <a:pt x="151" y="111"/>
                  </a:lnTo>
                  <a:lnTo>
                    <a:pt x="151" y="111"/>
                  </a:lnTo>
                  <a:lnTo>
                    <a:pt x="155" y="121"/>
                  </a:lnTo>
                  <a:lnTo>
                    <a:pt x="158" y="128"/>
                  </a:lnTo>
                  <a:lnTo>
                    <a:pt x="158" y="128"/>
                  </a:lnTo>
                  <a:lnTo>
                    <a:pt x="168" y="131"/>
                  </a:lnTo>
                  <a:lnTo>
                    <a:pt x="175" y="135"/>
                  </a:lnTo>
                  <a:lnTo>
                    <a:pt x="178" y="135"/>
                  </a:lnTo>
                  <a:lnTo>
                    <a:pt x="178" y="135"/>
                  </a:lnTo>
                  <a:lnTo>
                    <a:pt x="175" y="145"/>
                  </a:lnTo>
                  <a:lnTo>
                    <a:pt x="175" y="145"/>
                  </a:lnTo>
                  <a:lnTo>
                    <a:pt x="178" y="152"/>
                  </a:lnTo>
                  <a:lnTo>
                    <a:pt x="181" y="155"/>
                  </a:lnTo>
                  <a:lnTo>
                    <a:pt x="195" y="158"/>
                  </a:lnTo>
                  <a:lnTo>
                    <a:pt x="195" y="158"/>
                  </a:lnTo>
                  <a:lnTo>
                    <a:pt x="185" y="142"/>
                  </a:lnTo>
                  <a:lnTo>
                    <a:pt x="185" y="142"/>
                  </a:lnTo>
                  <a:lnTo>
                    <a:pt x="181" y="135"/>
                  </a:lnTo>
                  <a:lnTo>
                    <a:pt x="185" y="131"/>
                  </a:lnTo>
                  <a:lnTo>
                    <a:pt x="198" y="138"/>
                  </a:lnTo>
                  <a:lnTo>
                    <a:pt x="198" y="138"/>
                  </a:lnTo>
                  <a:lnTo>
                    <a:pt x="202" y="145"/>
                  </a:lnTo>
                  <a:lnTo>
                    <a:pt x="205" y="152"/>
                  </a:lnTo>
                  <a:lnTo>
                    <a:pt x="205" y="152"/>
                  </a:lnTo>
                  <a:lnTo>
                    <a:pt x="215" y="148"/>
                  </a:lnTo>
                  <a:lnTo>
                    <a:pt x="215" y="148"/>
                  </a:lnTo>
                  <a:lnTo>
                    <a:pt x="215" y="142"/>
                  </a:lnTo>
                  <a:lnTo>
                    <a:pt x="215" y="142"/>
                  </a:lnTo>
                  <a:lnTo>
                    <a:pt x="208" y="135"/>
                  </a:lnTo>
                  <a:lnTo>
                    <a:pt x="202" y="128"/>
                  </a:lnTo>
                  <a:lnTo>
                    <a:pt x="202" y="128"/>
                  </a:lnTo>
                  <a:lnTo>
                    <a:pt x="202" y="128"/>
                  </a:lnTo>
                  <a:lnTo>
                    <a:pt x="205" y="125"/>
                  </a:lnTo>
                  <a:lnTo>
                    <a:pt x="205" y="125"/>
                  </a:lnTo>
                  <a:lnTo>
                    <a:pt x="212" y="125"/>
                  </a:lnTo>
                  <a:lnTo>
                    <a:pt x="218" y="125"/>
                  </a:lnTo>
                  <a:lnTo>
                    <a:pt x="218" y="125"/>
                  </a:lnTo>
                  <a:lnTo>
                    <a:pt x="225" y="128"/>
                  </a:lnTo>
                  <a:lnTo>
                    <a:pt x="229" y="131"/>
                  </a:lnTo>
                  <a:lnTo>
                    <a:pt x="232" y="138"/>
                  </a:lnTo>
                  <a:lnTo>
                    <a:pt x="232" y="138"/>
                  </a:lnTo>
                  <a:lnTo>
                    <a:pt x="235" y="138"/>
                  </a:lnTo>
                  <a:lnTo>
                    <a:pt x="235" y="138"/>
                  </a:lnTo>
                  <a:lnTo>
                    <a:pt x="235" y="131"/>
                  </a:lnTo>
                  <a:lnTo>
                    <a:pt x="229" y="121"/>
                  </a:lnTo>
                  <a:lnTo>
                    <a:pt x="229" y="121"/>
                  </a:lnTo>
                  <a:lnTo>
                    <a:pt x="215" y="118"/>
                  </a:lnTo>
                  <a:lnTo>
                    <a:pt x="208" y="118"/>
                  </a:lnTo>
                  <a:lnTo>
                    <a:pt x="208" y="118"/>
                  </a:lnTo>
                  <a:lnTo>
                    <a:pt x="205" y="115"/>
                  </a:lnTo>
                  <a:lnTo>
                    <a:pt x="205" y="115"/>
                  </a:lnTo>
                  <a:lnTo>
                    <a:pt x="205" y="108"/>
                  </a:lnTo>
                  <a:lnTo>
                    <a:pt x="195" y="98"/>
                  </a:lnTo>
                  <a:lnTo>
                    <a:pt x="195" y="98"/>
                  </a:lnTo>
                  <a:lnTo>
                    <a:pt x="202" y="94"/>
                  </a:lnTo>
                  <a:lnTo>
                    <a:pt x="202" y="94"/>
                  </a:lnTo>
                  <a:lnTo>
                    <a:pt x="215" y="94"/>
                  </a:lnTo>
                  <a:lnTo>
                    <a:pt x="222" y="94"/>
                  </a:lnTo>
                  <a:lnTo>
                    <a:pt x="229" y="91"/>
                  </a:lnTo>
                  <a:lnTo>
                    <a:pt x="229" y="91"/>
                  </a:lnTo>
                  <a:lnTo>
                    <a:pt x="232" y="88"/>
                  </a:lnTo>
                  <a:lnTo>
                    <a:pt x="232" y="81"/>
                  </a:lnTo>
                  <a:lnTo>
                    <a:pt x="232" y="81"/>
                  </a:lnTo>
                  <a:lnTo>
                    <a:pt x="242" y="74"/>
                  </a:lnTo>
                  <a:lnTo>
                    <a:pt x="242" y="74"/>
                  </a:lnTo>
                  <a:lnTo>
                    <a:pt x="249" y="74"/>
                  </a:lnTo>
                  <a:lnTo>
                    <a:pt x="252" y="81"/>
                  </a:lnTo>
                  <a:lnTo>
                    <a:pt x="252" y="81"/>
                  </a:lnTo>
                  <a:lnTo>
                    <a:pt x="272" y="74"/>
                  </a:lnTo>
                  <a:lnTo>
                    <a:pt x="272" y="71"/>
                  </a:lnTo>
                  <a:lnTo>
                    <a:pt x="272" y="71"/>
                  </a:lnTo>
                  <a:lnTo>
                    <a:pt x="286" y="74"/>
                  </a:lnTo>
                  <a:lnTo>
                    <a:pt x="296" y="78"/>
                  </a:lnTo>
                  <a:lnTo>
                    <a:pt x="296" y="78"/>
                  </a:lnTo>
                  <a:lnTo>
                    <a:pt x="313" y="74"/>
                  </a:lnTo>
                  <a:lnTo>
                    <a:pt x="313" y="74"/>
                  </a:lnTo>
                  <a:lnTo>
                    <a:pt x="319" y="81"/>
                  </a:lnTo>
                  <a:lnTo>
                    <a:pt x="326" y="74"/>
                  </a:lnTo>
                  <a:lnTo>
                    <a:pt x="336" y="68"/>
                  </a:lnTo>
                  <a:lnTo>
                    <a:pt x="343" y="61"/>
                  </a:lnTo>
                  <a:lnTo>
                    <a:pt x="343" y="51"/>
                  </a:lnTo>
                  <a:lnTo>
                    <a:pt x="343" y="44"/>
                  </a:lnTo>
                  <a:lnTo>
                    <a:pt x="346" y="37"/>
                  </a:lnTo>
                  <a:lnTo>
                    <a:pt x="360" y="37"/>
                  </a:lnTo>
                  <a:lnTo>
                    <a:pt x="356" y="24"/>
                  </a:lnTo>
                  <a:lnTo>
                    <a:pt x="356" y="14"/>
                  </a:lnTo>
                  <a:lnTo>
                    <a:pt x="346" y="4"/>
                  </a:lnTo>
                  <a:lnTo>
                    <a:pt x="333" y="0"/>
                  </a:lnTo>
                  <a:lnTo>
                    <a:pt x="319" y="0"/>
                  </a:lnTo>
                  <a:lnTo>
                    <a:pt x="326" y="17"/>
                  </a:lnTo>
                  <a:lnTo>
                    <a:pt x="326" y="24"/>
                  </a:lnTo>
                  <a:lnTo>
                    <a:pt x="326" y="24"/>
                  </a:lnTo>
                  <a:lnTo>
                    <a:pt x="319" y="27"/>
                  </a:lnTo>
                  <a:lnTo>
                    <a:pt x="306" y="31"/>
                  </a:lnTo>
                  <a:lnTo>
                    <a:pt x="306" y="31"/>
                  </a:lnTo>
                  <a:lnTo>
                    <a:pt x="302" y="34"/>
                  </a:lnTo>
                  <a:lnTo>
                    <a:pt x="296" y="31"/>
                  </a:lnTo>
                  <a:lnTo>
                    <a:pt x="296" y="31"/>
                  </a:lnTo>
                  <a:lnTo>
                    <a:pt x="286" y="27"/>
                  </a:lnTo>
                  <a:lnTo>
                    <a:pt x="282" y="27"/>
                  </a:lnTo>
                  <a:lnTo>
                    <a:pt x="282" y="27"/>
                  </a:lnTo>
                  <a:lnTo>
                    <a:pt x="279" y="31"/>
                  </a:lnTo>
                  <a:lnTo>
                    <a:pt x="276" y="27"/>
                  </a:lnTo>
                  <a:lnTo>
                    <a:pt x="276" y="27"/>
                  </a:lnTo>
                  <a:lnTo>
                    <a:pt x="269" y="24"/>
                  </a:lnTo>
                  <a:lnTo>
                    <a:pt x="266" y="24"/>
                  </a:lnTo>
                  <a:lnTo>
                    <a:pt x="266" y="24"/>
                  </a:lnTo>
                  <a:lnTo>
                    <a:pt x="262" y="17"/>
                  </a:lnTo>
                  <a:lnTo>
                    <a:pt x="262" y="17"/>
                  </a:lnTo>
                  <a:lnTo>
                    <a:pt x="259" y="17"/>
                  </a:lnTo>
                  <a:lnTo>
                    <a:pt x="252" y="17"/>
                  </a:lnTo>
                  <a:lnTo>
                    <a:pt x="252" y="17"/>
                  </a:lnTo>
                  <a:lnTo>
                    <a:pt x="249" y="17"/>
                  </a:lnTo>
                  <a:lnTo>
                    <a:pt x="239" y="21"/>
                  </a:lnTo>
                  <a:lnTo>
                    <a:pt x="239" y="21"/>
                  </a:lnTo>
                  <a:lnTo>
                    <a:pt x="235" y="24"/>
                  </a:lnTo>
                  <a:lnTo>
                    <a:pt x="232" y="24"/>
                  </a:lnTo>
                  <a:lnTo>
                    <a:pt x="229" y="24"/>
                  </a:lnTo>
                  <a:lnTo>
                    <a:pt x="229" y="24"/>
                  </a:lnTo>
                  <a:lnTo>
                    <a:pt x="225" y="21"/>
                  </a:lnTo>
                  <a:lnTo>
                    <a:pt x="222" y="24"/>
                  </a:lnTo>
                  <a:lnTo>
                    <a:pt x="215" y="27"/>
                  </a:lnTo>
                  <a:lnTo>
                    <a:pt x="215" y="27"/>
                  </a:lnTo>
                  <a:lnTo>
                    <a:pt x="208" y="31"/>
                  </a:lnTo>
                  <a:lnTo>
                    <a:pt x="205" y="31"/>
                  </a:lnTo>
                  <a:lnTo>
                    <a:pt x="205" y="31"/>
                  </a:lnTo>
                  <a:lnTo>
                    <a:pt x="202" y="27"/>
                  </a:lnTo>
                  <a:lnTo>
                    <a:pt x="198" y="31"/>
                  </a:lnTo>
                  <a:lnTo>
                    <a:pt x="198" y="31"/>
                  </a:lnTo>
                  <a:lnTo>
                    <a:pt x="195" y="34"/>
                  </a:lnTo>
                  <a:lnTo>
                    <a:pt x="192" y="34"/>
                  </a:lnTo>
                  <a:lnTo>
                    <a:pt x="181" y="37"/>
                  </a:lnTo>
                  <a:lnTo>
                    <a:pt x="181" y="37"/>
                  </a:lnTo>
                  <a:lnTo>
                    <a:pt x="171" y="37"/>
                  </a:lnTo>
                  <a:lnTo>
                    <a:pt x="171" y="37"/>
                  </a:lnTo>
                  <a:lnTo>
                    <a:pt x="168" y="37"/>
                  </a:lnTo>
                  <a:lnTo>
                    <a:pt x="168" y="37"/>
                  </a:lnTo>
                  <a:lnTo>
                    <a:pt x="165" y="41"/>
                  </a:lnTo>
                  <a:lnTo>
                    <a:pt x="168" y="44"/>
                  </a:lnTo>
                  <a:lnTo>
                    <a:pt x="168" y="44"/>
                  </a:lnTo>
                  <a:lnTo>
                    <a:pt x="165" y="51"/>
                  </a:lnTo>
                  <a:lnTo>
                    <a:pt x="165" y="51"/>
                  </a:lnTo>
                  <a:lnTo>
                    <a:pt x="165" y="51"/>
                  </a:lnTo>
                  <a:lnTo>
                    <a:pt x="165" y="51"/>
                  </a:lnTo>
                  <a:lnTo>
                    <a:pt x="158" y="51"/>
                  </a:lnTo>
                  <a:lnTo>
                    <a:pt x="158" y="51"/>
                  </a:lnTo>
                  <a:lnTo>
                    <a:pt x="158" y="51"/>
                  </a:lnTo>
                  <a:lnTo>
                    <a:pt x="158" y="54"/>
                  </a:lnTo>
                  <a:lnTo>
                    <a:pt x="158" y="54"/>
                  </a:lnTo>
                  <a:lnTo>
                    <a:pt x="155" y="54"/>
                  </a:lnTo>
                  <a:lnTo>
                    <a:pt x="155" y="54"/>
                  </a:lnTo>
                  <a:lnTo>
                    <a:pt x="148" y="54"/>
                  </a:lnTo>
                  <a:lnTo>
                    <a:pt x="148" y="54"/>
                  </a:lnTo>
                  <a:lnTo>
                    <a:pt x="141" y="51"/>
                  </a:lnTo>
                  <a:lnTo>
                    <a:pt x="141" y="51"/>
                  </a:lnTo>
                  <a:lnTo>
                    <a:pt x="138" y="51"/>
                  </a:lnTo>
                  <a:lnTo>
                    <a:pt x="138" y="51"/>
                  </a:lnTo>
                  <a:lnTo>
                    <a:pt x="131" y="51"/>
                  </a:lnTo>
                  <a:lnTo>
                    <a:pt x="131" y="51"/>
                  </a:lnTo>
                  <a:lnTo>
                    <a:pt x="124" y="54"/>
                  </a:lnTo>
                  <a:lnTo>
                    <a:pt x="124" y="54"/>
                  </a:lnTo>
                  <a:lnTo>
                    <a:pt x="124" y="54"/>
                  </a:lnTo>
                  <a:lnTo>
                    <a:pt x="121" y="54"/>
                  </a:lnTo>
                  <a:lnTo>
                    <a:pt x="121" y="54"/>
                  </a:lnTo>
                  <a:lnTo>
                    <a:pt x="118" y="54"/>
                  </a:lnTo>
                  <a:lnTo>
                    <a:pt x="114" y="58"/>
                  </a:lnTo>
                  <a:lnTo>
                    <a:pt x="114" y="58"/>
                  </a:lnTo>
                  <a:lnTo>
                    <a:pt x="114" y="58"/>
                  </a:lnTo>
                  <a:lnTo>
                    <a:pt x="114" y="61"/>
                  </a:lnTo>
                  <a:lnTo>
                    <a:pt x="114" y="61"/>
                  </a:lnTo>
                  <a:lnTo>
                    <a:pt x="108" y="64"/>
                  </a:lnTo>
                  <a:lnTo>
                    <a:pt x="108" y="64"/>
                  </a:lnTo>
                  <a:lnTo>
                    <a:pt x="108" y="68"/>
                  </a:lnTo>
                  <a:lnTo>
                    <a:pt x="108" y="71"/>
                  </a:lnTo>
                  <a:lnTo>
                    <a:pt x="108" y="71"/>
                  </a:lnTo>
                  <a:lnTo>
                    <a:pt x="104" y="71"/>
                  </a:lnTo>
                  <a:lnTo>
                    <a:pt x="101" y="71"/>
                  </a:lnTo>
                  <a:lnTo>
                    <a:pt x="101" y="71"/>
                  </a:lnTo>
                  <a:lnTo>
                    <a:pt x="97" y="71"/>
                  </a:lnTo>
                  <a:lnTo>
                    <a:pt x="97" y="71"/>
                  </a:lnTo>
                  <a:lnTo>
                    <a:pt x="94" y="74"/>
                  </a:lnTo>
                  <a:lnTo>
                    <a:pt x="94" y="74"/>
                  </a:lnTo>
                  <a:lnTo>
                    <a:pt x="84" y="71"/>
                  </a:lnTo>
                  <a:lnTo>
                    <a:pt x="84" y="71"/>
                  </a:lnTo>
                  <a:lnTo>
                    <a:pt x="77" y="74"/>
                  </a:lnTo>
                  <a:lnTo>
                    <a:pt x="77" y="74"/>
                  </a:lnTo>
                  <a:lnTo>
                    <a:pt x="74" y="74"/>
                  </a:lnTo>
                  <a:lnTo>
                    <a:pt x="74" y="74"/>
                  </a:lnTo>
                  <a:lnTo>
                    <a:pt x="74" y="74"/>
                  </a:lnTo>
                  <a:lnTo>
                    <a:pt x="71" y="74"/>
                  </a:lnTo>
                  <a:lnTo>
                    <a:pt x="71" y="78"/>
                  </a:lnTo>
                  <a:lnTo>
                    <a:pt x="71" y="78"/>
                  </a:lnTo>
                  <a:lnTo>
                    <a:pt x="64" y="78"/>
                  </a:lnTo>
                  <a:lnTo>
                    <a:pt x="64" y="78"/>
                  </a:lnTo>
                  <a:lnTo>
                    <a:pt x="57" y="78"/>
                  </a:lnTo>
                  <a:lnTo>
                    <a:pt x="57" y="78"/>
                  </a:lnTo>
                  <a:lnTo>
                    <a:pt x="61" y="81"/>
                  </a:lnTo>
                  <a:lnTo>
                    <a:pt x="64" y="88"/>
                  </a:lnTo>
                  <a:lnTo>
                    <a:pt x="64" y="88"/>
                  </a:lnTo>
                  <a:lnTo>
                    <a:pt x="61" y="98"/>
                  </a:lnTo>
                  <a:lnTo>
                    <a:pt x="61" y="98"/>
                  </a:lnTo>
                  <a:lnTo>
                    <a:pt x="64" y="101"/>
                  </a:lnTo>
                  <a:lnTo>
                    <a:pt x="64" y="101"/>
                  </a:lnTo>
                  <a:lnTo>
                    <a:pt x="64" y="108"/>
                  </a:lnTo>
                  <a:lnTo>
                    <a:pt x="61" y="108"/>
                  </a:lnTo>
                  <a:lnTo>
                    <a:pt x="61" y="108"/>
                  </a:lnTo>
                  <a:lnTo>
                    <a:pt x="57" y="108"/>
                  </a:lnTo>
                  <a:lnTo>
                    <a:pt x="57" y="108"/>
                  </a:lnTo>
                  <a:lnTo>
                    <a:pt x="54" y="105"/>
                  </a:lnTo>
                  <a:lnTo>
                    <a:pt x="54" y="105"/>
                  </a:lnTo>
                  <a:lnTo>
                    <a:pt x="54" y="105"/>
                  </a:lnTo>
                  <a:lnTo>
                    <a:pt x="47" y="115"/>
                  </a:lnTo>
                  <a:lnTo>
                    <a:pt x="47" y="115"/>
                  </a:lnTo>
                  <a:lnTo>
                    <a:pt x="47" y="118"/>
                  </a:lnTo>
                  <a:lnTo>
                    <a:pt x="47" y="118"/>
                  </a:lnTo>
                  <a:lnTo>
                    <a:pt x="47" y="125"/>
                  </a:lnTo>
                  <a:lnTo>
                    <a:pt x="47" y="125"/>
                  </a:lnTo>
                  <a:lnTo>
                    <a:pt x="44" y="131"/>
                  </a:lnTo>
                  <a:lnTo>
                    <a:pt x="44" y="131"/>
                  </a:lnTo>
                  <a:lnTo>
                    <a:pt x="37" y="131"/>
                  </a:lnTo>
                  <a:lnTo>
                    <a:pt x="37" y="131"/>
                  </a:lnTo>
                  <a:lnTo>
                    <a:pt x="30" y="135"/>
                  </a:lnTo>
                  <a:lnTo>
                    <a:pt x="30" y="135"/>
                  </a:lnTo>
                  <a:lnTo>
                    <a:pt x="27" y="135"/>
                  </a:lnTo>
                  <a:lnTo>
                    <a:pt x="27" y="135"/>
                  </a:lnTo>
                  <a:lnTo>
                    <a:pt x="24" y="135"/>
                  </a:lnTo>
                  <a:lnTo>
                    <a:pt x="24" y="138"/>
                  </a:lnTo>
                  <a:lnTo>
                    <a:pt x="24" y="138"/>
                  </a:lnTo>
                  <a:lnTo>
                    <a:pt x="24" y="142"/>
                  </a:lnTo>
                  <a:lnTo>
                    <a:pt x="24" y="145"/>
                  </a:lnTo>
                  <a:lnTo>
                    <a:pt x="24" y="145"/>
                  </a:lnTo>
                  <a:lnTo>
                    <a:pt x="20" y="145"/>
                  </a:lnTo>
                  <a:lnTo>
                    <a:pt x="20" y="145"/>
                  </a:lnTo>
                  <a:lnTo>
                    <a:pt x="20" y="145"/>
                  </a:lnTo>
                  <a:lnTo>
                    <a:pt x="24" y="152"/>
                  </a:lnTo>
                  <a:lnTo>
                    <a:pt x="24" y="152"/>
                  </a:lnTo>
                  <a:lnTo>
                    <a:pt x="24" y="155"/>
                  </a:lnTo>
                  <a:lnTo>
                    <a:pt x="24" y="155"/>
                  </a:lnTo>
                  <a:lnTo>
                    <a:pt x="24" y="158"/>
                  </a:lnTo>
                  <a:lnTo>
                    <a:pt x="24" y="158"/>
                  </a:lnTo>
                  <a:lnTo>
                    <a:pt x="20" y="155"/>
                  </a:lnTo>
                  <a:lnTo>
                    <a:pt x="20" y="155"/>
                  </a:lnTo>
                  <a:lnTo>
                    <a:pt x="17" y="155"/>
                  </a:lnTo>
                  <a:lnTo>
                    <a:pt x="17" y="155"/>
                  </a:lnTo>
                  <a:lnTo>
                    <a:pt x="17" y="155"/>
                  </a:lnTo>
                  <a:lnTo>
                    <a:pt x="17" y="158"/>
                  </a:lnTo>
                  <a:lnTo>
                    <a:pt x="17" y="162"/>
                  </a:lnTo>
                  <a:lnTo>
                    <a:pt x="17" y="162"/>
                  </a:lnTo>
                  <a:lnTo>
                    <a:pt x="10" y="168"/>
                  </a:lnTo>
                  <a:lnTo>
                    <a:pt x="10" y="168"/>
                  </a:lnTo>
                  <a:lnTo>
                    <a:pt x="7" y="165"/>
                  </a:lnTo>
                  <a:lnTo>
                    <a:pt x="3" y="165"/>
                  </a:lnTo>
                  <a:lnTo>
                    <a:pt x="3" y="165"/>
                  </a:lnTo>
                  <a:lnTo>
                    <a:pt x="0" y="165"/>
                  </a:lnTo>
                  <a:lnTo>
                    <a:pt x="0" y="165"/>
                  </a:lnTo>
                  <a:lnTo>
                    <a:pt x="0" y="175"/>
                  </a:lnTo>
                  <a:lnTo>
                    <a:pt x="0" y="175"/>
                  </a:lnTo>
                  <a:lnTo>
                    <a:pt x="3" y="175"/>
                  </a:lnTo>
                  <a:lnTo>
                    <a:pt x="3" y="178"/>
                  </a:lnTo>
                  <a:lnTo>
                    <a:pt x="7" y="178"/>
                  </a:lnTo>
                  <a:lnTo>
                    <a:pt x="7" y="178"/>
                  </a:lnTo>
                  <a:lnTo>
                    <a:pt x="7" y="182"/>
                  </a:lnTo>
                  <a:lnTo>
                    <a:pt x="7" y="185"/>
                  </a:lnTo>
                  <a:lnTo>
                    <a:pt x="7" y="185"/>
                  </a:lnTo>
                  <a:lnTo>
                    <a:pt x="20" y="192"/>
                  </a:lnTo>
                  <a:lnTo>
                    <a:pt x="20" y="192"/>
                  </a:lnTo>
                  <a:lnTo>
                    <a:pt x="20" y="199"/>
                  </a:lnTo>
                  <a:lnTo>
                    <a:pt x="20" y="199"/>
                  </a:lnTo>
                  <a:lnTo>
                    <a:pt x="27" y="205"/>
                  </a:lnTo>
                  <a:lnTo>
                    <a:pt x="34" y="212"/>
                  </a:lnTo>
                  <a:lnTo>
                    <a:pt x="34" y="212"/>
                  </a:lnTo>
                  <a:lnTo>
                    <a:pt x="34" y="219"/>
                  </a:lnTo>
                  <a:lnTo>
                    <a:pt x="34" y="219"/>
                  </a:lnTo>
                  <a:lnTo>
                    <a:pt x="40" y="219"/>
                  </a:lnTo>
                  <a:lnTo>
                    <a:pt x="40" y="219"/>
                  </a:lnTo>
                  <a:lnTo>
                    <a:pt x="40" y="212"/>
                  </a:lnTo>
                  <a:lnTo>
                    <a:pt x="40" y="212"/>
                  </a:lnTo>
                  <a:lnTo>
                    <a:pt x="57" y="219"/>
                  </a:lnTo>
                  <a:lnTo>
                    <a:pt x="57" y="219"/>
                  </a:lnTo>
                  <a:lnTo>
                    <a:pt x="57" y="226"/>
                  </a:lnTo>
                  <a:lnTo>
                    <a:pt x="57" y="226"/>
                  </a:lnTo>
                  <a:lnTo>
                    <a:pt x="47" y="222"/>
                  </a:lnTo>
                  <a:lnTo>
                    <a:pt x="40" y="222"/>
                  </a:lnTo>
                  <a:lnTo>
                    <a:pt x="34" y="226"/>
                  </a:lnTo>
                  <a:lnTo>
                    <a:pt x="34" y="226"/>
                  </a:lnTo>
                  <a:lnTo>
                    <a:pt x="30" y="232"/>
                  </a:lnTo>
                  <a:lnTo>
                    <a:pt x="27" y="239"/>
                  </a:lnTo>
                  <a:lnTo>
                    <a:pt x="24" y="242"/>
                  </a:lnTo>
                  <a:lnTo>
                    <a:pt x="24" y="242"/>
                  </a:lnTo>
                  <a:lnTo>
                    <a:pt x="24" y="242"/>
                  </a:lnTo>
                  <a:lnTo>
                    <a:pt x="27" y="246"/>
                  </a:lnTo>
                  <a:lnTo>
                    <a:pt x="27" y="246"/>
                  </a:lnTo>
                  <a:lnTo>
                    <a:pt x="34" y="246"/>
                  </a:lnTo>
                  <a:lnTo>
                    <a:pt x="34" y="246"/>
                  </a:lnTo>
                  <a:lnTo>
                    <a:pt x="37" y="232"/>
                  </a:lnTo>
                  <a:lnTo>
                    <a:pt x="37" y="232"/>
                  </a:lnTo>
                  <a:lnTo>
                    <a:pt x="44" y="232"/>
                  </a:lnTo>
                  <a:lnTo>
                    <a:pt x="44" y="232"/>
                  </a:lnTo>
                  <a:lnTo>
                    <a:pt x="44" y="236"/>
                  </a:lnTo>
                  <a:lnTo>
                    <a:pt x="44" y="242"/>
                  </a:lnTo>
                  <a:lnTo>
                    <a:pt x="44" y="242"/>
                  </a:lnTo>
                  <a:lnTo>
                    <a:pt x="50" y="242"/>
                  </a:lnTo>
                  <a:lnTo>
                    <a:pt x="50" y="242"/>
                  </a:lnTo>
                  <a:lnTo>
                    <a:pt x="50" y="249"/>
                  </a:lnTo>
                  <a:lnTo>
                    <a:pt x="50" y="249"/>
                  </a:lnTo>
                  <a:lnTo>
                    <a:pt x="57" y="256"/>
                  </a:lnTo>
                  <a:lnTo>
                    <a:pt x="57" y="256"/>
                  </a:lnTo>
                  <a:lnTo>
                    <a:pt x="57" y="259"/>
                  </a:lnTo>
                  <a:lnTo>
                    <a:pt x="57" y="269"/>
                  </a:lnTo>
                  <a:lnTo>
                    <a:pt x="57" y="269"/>
                  </a:lnTo>
                  <a:lnTo>
                    <a:pt x="67" y="269"/>
                  </a:lnTo>
                  <a:lnTo>
                    <a:pt x="67" y="269"/>
                  </a:lnTo>
                  <a:lnTo>
                    <a:pt x="71" y="263"/>
                  </a:lnTo>
                  <a:lnTo>
                    <a:pt x="71" y="263"/>
                  </a:lnTo>
                  <a:lnTo>
                    <a:pt x="81" y="263"/>
                  </a:lnTo>
                  <a:lnTo>
                    <a:pt x="81" y="269"/>
                  </a:lnTo>
                  <a:lnTo>
                    <a:pt x="81" y="269"/>
                  </a:lnTo>
                  <a:lnTo>
                    <a:pt x="87" y="266"/>
                  </a:lnTo>
                  <a:lnTo>
                    <a:pt x="91" y="266"/>
                  </a:lnTo>
                  <a:lnTo>
                    <a:pt x="91" y="266"/>
                  </a:lnTo>
                  <a:lnTo>
                    <a:pt x="84" y="276"/>
                  </a:lnTo>
                  <a:lnTo>
                    <a:pt x="71" y="276"/>
                  </a:lnTo>
                  <a:lnTo>
                    <a:pt x="71" y="276"/>
                  </a:lnTo>
                  <a:lnTo>
                    <a:pt x="64" y="289"/>
                  </a:lnTo>
                  <a:lnTo>
                    <a:pt x="57" y="296"/>
                  </a:lnTo>
                  <a:lnTo>
                    <a:pt x="57" y="296"/>
                  </a:lnTo>
                  <a:lnTo>
                    <a:pt x="67" y="313"/>
                  </a:lnTo>
                  <a:lnTo>
                    <a:pt x="67" y="313"/>
                  </a:lnTo>
                  <a:lnTo>
                    <a:pt x="81" y="323"/>
                  </a:lnTo>
                  <a:lnTo>
                    <a:pt x="87" y="330"/>
                  </a:lnTo>
                  <a:lnTo>
                    <a:pt x="91" y="336"/>
                  </a:lnTo>
                  <a:lnTo>
                    <a:pt x="91" y="336"/>
                  </a:lnTo>
                  <a:lnTo>
                    <a:pt x="84" y="353"/>
                  </a:lnTo>
                  <a:lnTo>
                    <a:pt x="84" y="353"/>
                  </a:lnTo>
                  <a:lnTo>
                    <a:pt x="87" y="360"/>
                  </a:lnTo>
                  <a:lnTo>
                    <a:pt x="87" y="363"/>
                  </a:lnTo>
                  <a:lnTo>
                    <a:pt x="91" y="370"/>
                  </a:lnTo>
                  <a:lnTo>
                    <a:pt x="91" y="370"/>
                  </a:lnTo>
                  <a:lnTo>
                    <a:pt x="91" y="380"/>
                  </a:lnTo>
                  <a:lnTo>
                    <a:pt x="91" y="380"/>
                  </a:lnTo>
                  <a:lnTo>
                    <a:pt x="101" y="383"/>
                  </a:lnTo>
                  <a:lnTo>
                    <a:pt x="101" y="383"/>
                  </a:lnTo>
                  <a:lnTo>
                    <a:pt x="104" y="380"/>
                  </a:lnTo>
                  <a:lnTo>
                    <a:pt x="108" y="380"/>
                  </a:lnTo>
                  <a:lnTo>
                    <a:pt x="114" y="380"/>
                  </a:lnTo>
                  <a:lnTo>
                    <a:pt x="114" y="380"/>
                  </a:lnTo>
                  <a:lnTo>
                    <a:pt x="128" y="394"/>
                  </a:lnTo>
                  <a:lnTo>
                    <a:pt x="128" y="394"/>
                  </a:lnTo>
                  <a:lnTo>
                    <a:pt x="128" y="397"/>
                  </a:lnTo>
                  <a:lnTo>
                    <a:pt x="128" y="404"/>
                  </a:lnTo>
                  <a:lnTo>
                    <a:pt x="128" y="404"/>
                  </a:lnTo>
                  <a:lnTo>
                    <a:pt x="131" y="407"/>
                  </a:lnTo>
                  <a:lnTo>
                    <a:pt x="131" y="407"/>
                  </a:lnTo>
                  <a:lnTo>
                    <a:pt x="128" y="410"/>
                  </a:lnTo>
                  <a:lnTo>
                    <a:pt x="128" y="414"/>
                  </a:lnTo>
                  <a:lnTo>
                    <a:pt x="128" y="417"/>
                  </a:lnTo>
                  <a:lnTo>
                    <a:pt x="128" y="417"/>
                  </a:lnTo>
                  <a:lnTo>
                    <a:pt x="134" y="420"/>
                  </a:lnTo>
                  <a:lnTo>
                    <a:pt x="134" y="420"/>
                  </a:lnTo>
                  <a:lnTo>
                    <a:pt x="138" y="404"/>
                  </a:lnTo>
                  <a:lnTo>
                    <a:pt x="141" y="394"/>
                  </a:lnTo>
                  <a:lnTo>
                    <a:pt x="141" y="394"/>
                  </a:lnTo>
                  <a:lnTo>
                    <a:pt x="155" y="394"/>
                  </a:lnTo>
                  <a:lnTo>
                    <a:pt x="155" y="394"/>
                  </a:lnTo>
                  <a:lnTo>
                    <a:pt x="155" y="400"/>
                  </a:lnTo>
                  <a:lnTo>
                    <a:pt x="155" y="400"/>
                  </a:lnTo>
                  <a:lnTo>
                    <a:pt x="161" y="400"/>
                  </a:lnTo>
                  <a:lnTo>
                    <a:pt x="161" y="400"/>
                  </a:lnTo>
                  <a:lnTo>
                    <a:pt x="161" y="404"/>
                  </a:lnTo>
                  <a:lnTo>
                    <a:pt x="158" y="407"/>
                  </a:lnTo>
                  <a:lnTo>
                    <a:pt x="158" y="407"/>
                  </a:lnTo>
                  <a:lnTo>
                    <a:pt x="161" y="410"/>
                  </a:lnTo>
                  <a:lnTo>
                    <a:pt x="165" y="414"/>
                  </a:lnTo>
                  <a:lnTo>
                    <a:pt x="165" y="414"/>
                  </a:lnTo>
                  <a:lnTo>
                    <a:pt x="178" y="417"/>
                  </a:lnTo>
                  <a:lnTo>
                    <a:pt x="178" y="417"/>
                  </a:lnTo>
                  <a:lnTo>
                    <a:pt x="171" y="407"/>
                  </a:lnTo>
                  <a:lnTo>
                    <a:pt x="171" y="404"/>
                  </a:lnTo>
                  <a:lnTo>
                    <a:pt x="171" y="390"/>
                  </a:lnTo>
                  <a:lnTo>
                    <a:pt x="171" y="390"/>
                  </a:lnTo>
                  <a:lnTo>
                    <a:pt x="165" y="383"/>
                  </a:lnTo>
                  <a:lnTo>
                    <a:pt x="165" y="383"/>
                  </a:lnTo>
                  <a:lnTo>
                    <a:pt x="165" y="373"/>
                  </a:lnTo>
                  <a:lnTo>
                    <a:pt x="165" y="373"/>
                  </a:lnTo>
                  <a:lnTo>
                    <a:pt x="158" y="367"/>
                  </a:lnTo>
                  <a:lnTo>
                    <a:pt x="158" y="367"/>
                  </a:lnTo>
                  <a:lnTo>
                    <a:pt x="158" y="353"/>
                  </a:lnTo>
                  <a:lnTo>
                    <a:pt x="158" y="353"/>
                  </a:lnTo>
                  <a:lnTo>
                    <a:pt x="151" y="336"/>
                  </a:lnTo>
                  <a:lnTo>
                    <a:pt x="151" y="336"/>
                  </a:lnTo>
                  <a:lnTo>
                    <a:pt x="165" y="340"/>
                  </a:lnTo>
                  <a:lnTo>
                    <a:pt x="168" y="343"/>
                  </a:lnTo>
                  <a:lnTo>
                    <a:pt x="171" y="353"/>
                  </a:lnTo>
                  <a:lnTo>
                    <a:pt x="171" y="353"/>
                  </a:lnTo>
                  <a:lnTo>
                    <a:pt x="181" y="353"/>
                  </a:lnTo>
                  <a:lnTo>
                    <a:pt x="181" y="353"/>
                  </a:lnTo>
                  <a:lnTo>
                    <a:pt x="181" y="350"/>
                  </a:lnTo>
                  <a:lnTo>
                    <a:pt x="181" y="347"/>
                  </a:lnTo>
                  <a:lnTo>
                    <a:pt x="181" y="347"/>
                  </a:lnTo>
                  <a:lnTo>
                    <a:pt x="192" y="347"/>
                  </a:lnTo>
                  <a:lnTo>
                    <a:pt x="192" y="347"/>
                  </a:lnTo>
                  <a:lnTo>
                    <a:pt x="188" y="330"/>
                  </a:lnTo>
                  <a:lnTo>
                    <a:pt x="188" y="330"/>
                  </a:lnTo>
                  <a:lnTo>
                    <a:pt x="178" y="330"/>
                  </a:lnTo>
                  <a:lnTo>
                    <a:pt x="178" y="330"/>
                  </a:lnTo>
                  <a:lnTo>
                    <a:pt x="171" y="310"/>
                  </a:lnTo>
                  <a:lnTo>
                    <a:pt x="168" y="310"/>
                  </a:lnTo>
                  <a:lnTo>
                    <a:pt x="168" y="310"/>
                  </a:lnTo>
                  <a:lnTo>
                    <a:pt x="185" y="303"/>
                  </a:lnTo>
                  <a:lnTo>
                    <a:pt x="202" y="303"/>
                  </a:lnTo>
                  <a:lnTo>
                    <a:pt x="205" y="310"/>
                  </a:lnTo>
                  <a:lnTo>
                    <a:pt x="205" y="310"/>
                  </a:lnTo>
                  <a:lnTo>
                    <a:pt x="208" y="310"/>
                  </a:lnTo>
                  <a:lnTo>
                    <a:pt x="208" y="310"/>
                  </a:lnTo>
                  <a:lnTo>
                    <a:pt x="208" y="310"/>
                  </a:lnTo>
                  <a:lnTo>
                    <a:pt x="208" y="316"/>
                  </a:lnTo>
                  <a:lnTo>
                    <a:pt x="208" y="316"/>
                  </a:lnTo>
                  <a:lnTo>
                    <a:pt x="215" y="316"/>
                  </a:lnTo>
                  <a:lnTo>
                    <a:pt x="218" y="320"/>
                  </a:lnTo>
                  <a:lnTo>
                    <a:pt x="218" y="323"/>
                  </a:lnTo>
                  <a:lnTo>
                    <a:pt x="218" y="323"/>
                  </a:lnTo>
                  <a:lnTo>
                    <a:pt x="225" y="323"/>
                  </a:lnTo>
                  <a:lnTo>
                    <a:pt x="225" y="323"/>
                  </a:lnTo>
                  <a:lnTo>
                    <a:pt x="229" y="323"/>
                  </a:lnTo>
                  <a:lnTo>
                    <a:pt x="232" y="320"/>
                  </a:lnTo>
                  <a:lnTo>
                    <a:pt x="232" y="320"/>
                  </a:lnTo>
                  <a:lnTo>
                    <a:pt x="222" y="293"/>
                  </a:lnTo>
                  <a:lnTo>
                    <a:pt x="222" y="286"/>
                  </a:lnTo>
                  <a:lnTo>
                    <a:pt x="222" y="279"/>
                  </a:lnTo>
                  <a:lnTo>
                    <a:pt x="222" y="279"/>
                  </a:lnTo>
                  <a:lnTo>
                    <a:pt x="212" y="276"/>
                  </a:lnTo>
                  <a:lnTo>
                    <a:pt x="208" y="269"/>
                  </a:lnTo>
                  <a:lnTo>
                    <a:pt x="208" y="269"/>
                  </a:lnTo>
                  <a:lnTo>
                    <a:pt x="222" y="269"/>
                  </a:lnTo>
                  <a:lnTo>
                    <a:pt x="222" y="269"/>
                  </a:lnTo>
                  <a:lnTo>
                    <a:pt x="222" y="269"/>
                  </a:lnTo>
                  <a:lnTo>
                    <a:pt x="222" y="273"/>
                  </a:lnTo>
                  <a:lnTo>
                    <a:pt x="225" y="273"/>
                  </a:lnTo>
                  <a:lnTo>
                    <a:pt x="225" y="279"/>
                  </a:lnTo>
                  <a:close/>
                  <a:moveTo>
                    <a:pt x="467" y="390"/>
                  </a:moveTo>
                  <a:lnTo>
                    <a:pt x="467" y="390"/>
                  </a:lnTo>
                  <a:lnTo>
                    <a:pt x="454" y="397"/>
                  </a:lnTo>
                  <a:lnTo>
                    <a:pt x="444" y="407"/>
                  </a:lnTo>
                  <a:lnTo>
                    <a:pt x="444" y="407"/>
                  </a:lnTo>
                  <a:lnTo>
                    <a:pt x="440" y="410"/>
                  </a:lnTo>
                  <a:lnTo>
                    <a:pt x="440" y="410"/>
                  </a:lnTo>
                  <a:lnTo>
                    <a:pt x="440" y="414"/>
                  </a:lnTo>
                  <a:lnTo>
                    <a:pt x="440" y="417"/>
                  </a:lnTo>
                  <a:lnTo>
                    <a:pt x="440" y="417"/>
                  </a:lnTo>
                  <a:lnTo>
                    <a:pt x="444" y="420"/>
                  </a:lnTo>
                  <a:lnTo>
                    <a:pt x="444" y="431"/>
                  </a:lnTo>
                  <a:lnTo>
                    <a:pt x="444" y="431"/>
                  </a:lnTo>
                  <a:lnTo>
                    <a:pt x="447" y="431"/>
                  </a:lnTo>
                  <a:lnTo>
                    <a:pt x="447" y="431"/>
                  </a:lnTo>
                  <a:lnTo>
                    <a:pt x="447" y="431"/>
                  </a:lnTo>
                  <a:lnTo>
                    <a:pt x="454" y="427"/>
                  </a:lnTo>
                  <a:lnTo>
                    <a:pt x="454" y="427"/>
                  </a:lnTo>
                  <a:lnTo>
                    <a:pt x="457" y="420"/>
                  </a:lnTo>
                  <a:lnTo>
                    <a:pt x="457" y="417"/>
                  </a:lnTo>
                  <a:lnTo>
                    <a:pt x="464" y="417"/>
                  </a:lnTo>
                  <a:lnTo>
                    <a:pt x="464" y="417"/>
                  </a:lnTo>
                  <a:lnTo>
                    <a:pt x="467" y="404"/>
                  </a:lnTo>
                  <a:lnTo>
                    <a:pt x="471" y="390"/>
                  </a:lnTo>
                  <a:lnTo>
                    <a:pt x="471" y="390"/>
                  </a:lnTo>
                  <a:lnTo>
                    <a:pt x="467" y="390"/>
                  </a:lnTo>
                  <a:lnTo>
                    <a:pt x="467" y="390"/>
                  </a:lnTo>
                  <a:close/>
                  <a:moveTo>
                    <a:pt x="266" y="293"/>
                  </a:moveTo>
                  <a:lnTo>
                    <a:pt x="266" y="293"/>
                  </a:lnTo>
                  <a:lnTo>
                    <a:pt x="259" y="303"/>
                  </a:lnTo>
                  <a:lnTo>
                    <a:pt x="259" y="303"/>
                  </a:lnTo>
                  <a:lnTo>
                    <a:pt x="266" y="310"/>
                  </a:lnTo>
                  <a:lnTo>
                    <a:pt x="266" y="310"/>
                  </a:lnTo>
                  <a:lnTo>
                    <a:pt x="272" y="310"/>
                  </a:lnTo>
                  <a:lnTo>
                    <a:pt x="272" y="310"/>
                  </a:lnTo>
                  <a:lnTo>
                    <a:pt x="276" y="316"/>
                  </a:lnTo>
                  <a:lnTo>
                    <a:pt x="276" y="316"/>
                  </a:lnTo>
                  <a:lnTo>
                    <a:pt x="282" y="323"/>
                  </a:lnTo>
                  <a:lnTo>
                    <a:pt x="292" y="326"/>
                  </a:lnTo>
                  <a:lnTo>
                    <a:pt x="292" y="320"/>
                  </a:lnTo>
                  <a:lnTo>
                    <a:pt x="292" y="320"/>
                  </a:lnTo>
                  <a:lnTo>
                    <a:pt x="286" y="316"/>
                  </a:lnTo>
                  <a:lnTo>
                    <a:pt x="279" y="316"/>
                  </a:lnTo>
                  <a:lnTo>
                    <a:pt x="279" y="316"/>
                  </a:lnTo>
                  <a:lnTo>
                    <a:pt x="279" y="310"/>
                  </a:lnTo>
                  <a:lnTo>
                    <a:pt x="279" y="310"/>
                  </a:lnTo>
                  <a:lnTo>
                    <a:pt x="276" y="299"/>
                  </a:lnTo>
                  <a:lnTo>
                    <a:pt x="266" y="293"/>
                  </a:lnTo>
                  <a:lnTo>
                    <a:pt x="266" y="293"/>
                  </a:lnTo>
                  <a:close/>
                  <a:moveTo>
                    <a:pt x="242" y="222"/>
                  </a:moveTo>
                  <a:lnTo>
                    <a:pt x="242" y="222"/>
                  </a:lnTo>
                  <a:lnTo>
                    <a:pt x="242" y="232"/>
                  </a:lnTo>
                  <a:lnTo>
                    <a:pt x="242" y="232"/>
                  </a:lnTo>
                  <a:lnTo>
                    <a:pt x="252" y="236"/>
                  </a:lnTo>
                  <a:lnTo>
                    <a:pt x="252" y="222"/>
                  </a:lnTo>
                  <a:lnTo>
                    <a:pt x="252" y="222"/>
                  </a:lnTo>
                  <a:lnTo>
                    <a:pt x="242" y="222"/>
                  </a:lnTo>
                  <a:lnTo>
                    <a:pt x="242" y="222"/>
                  </a:lnTo>
                  <a:close/>
                  <a:moveTo>
                    <a:pt x="245" y="84"/>
                  </a:moveTo>
                  <a:lnTo>
                    <a:pt x="245" y="84"/>
                  </a:lnTo>
                  <a:lnTo>
                    <a:pt x="242" y="101"/>
                  </a:lnTo>
                  <a:lnTo>
                    <a:pt x="242" y="101"/>
                  </a:lnTo>
                  <a:lnTo>
                    <a:pt x="245" y="105"/>
                  </a:lnTo>
                  <a:lnTo>
                    <a:pt x="245" y="105"/>
                  </a:lnTo>
                  <a:lnTo>
                    <a:pt x="255" y="105"/>
                  </a:lnTo>
                  <a:lnTo>
                    <a:pt x="255" y="98"/>
                  </a:lnTo>
                  <a:lnTo>
                    <a:pt x="255" y="84"/>
                  </a:lnTo>
                  <a:lnTo>
                    <a:pt x="255" y="84"/>
                  </a:lnTo>
                  <a:lnTo>
                    <a:pt x="245" y="84"/>
                  </a:lnTo>
                  <a:lnTo>
                    <a:pt x="245" y="84"/>
                  </a:lnTo>
                  <a:close/>
                  <a:moveTo>
                    <a:pt x="393" y="303"/>
                  </a:moveTo>
                  <a:lnTo>
                    <a:pt x="393" y="303"/>
                  </a:lnTo>
                  <a:lnTo>
                    <a:pt x="397" y="296"/>
                  </a:lnTo>
                  <a:lnTo>
                    <a:pt x="397" y="296"/>
                  </a:lnTo>
                  <a:lnTo>
                    <a:pt x="383" y="296"/>
                  </a:lnTo>
                  <a:lnTo>
                    <a:pt x="370" y="299"/>
                  </a:lnTo>
                  <a:lnTo>
                    <a:pt x="370" y="299"/>
                  </a:lnTo>
                  <a:lnTo>
                    <a:pt x="363" y="306"/>
                  </a:lnTo>
                  <a:lnTo>
                    <a:pt x="363" y="310"/>
                  </a:lnTo>
                  <a:lnTo>
                    <a:pt x="363" y="310"/>
                  </a:lnTo>
                  <a:lnTo>
                    <a:pt x="373" y="310"/>
                  </a:lnTo>
                  <a:lnTo>
                    <a:pt x="380" y="310"/>
                  </a:lnTo>
                  <a:lnTo>
                    <a:pt x="393" y="306"/>
                  </a:lnTo>
                  <a:lnTo>
                    <a:pt x="393" y="303"/>
                  </a:lnTo>
                  <a:close/>
                  <a:moveTo>
                    <a:pt x="208" y="471"/>
                  </a:moveTo>
                  <a:lnTo>
                    <a:pt x="208" y="471"/>
                  </a:lnTo>
                  <a:lnTo>
                    <a:pt x="202" y="478"/>
                  </a:lnTo>
                  <a:lnTo>
                    <a:pt x="202" y="478"/>
                  </a:lnTo>
                  <a:lnTo>
                    <a:pt x="198" y="481"/>
                  </a:lnTo>
                  <a:lnTo>
                    <a:pt x="198" y="491"/>
                  </a:lnTo>
                  <a:lnTo>
                    <a:pt x="202" y="504"/>
                  </a:lnTo>
                  <a:lnTo>
                    <a:pt x="202" y="504"/>
                  </a:lnTo>
                  <a:lnTo>
                    <a:pt x="252" y="508"/>
                  </a:lnTo>
                  <a:lnTo>
                    <a:pt x="252" y="508"/>
                  </a:lnTo>
                  <a:lnTo>
                    <a:pt x="266" y="504"/>
                  </a:lnTo>
                  <a:lnTo>
                    <a:pt x="266" y="504"/>
                  </a:lnTo>
                  <a:lnTo>
                    <a:pt x="269" y="508"/>
                  </a:lnTo>
                  <a:lnTo>
                    <a:pt x="269" y="511"/>
                  </a:lnTo>
                  <a:lnTo>
                    <a:pt x="272" y="521"/>
                  </a:lnTo>
                  <a:lnTo>
                    <a:pt x="272" y="521"/>
                  </a:lnTo>
                  <a:lnTo>
                    <a:pt x="286" y="521"/>
                  </a:lnTo>
                  <a:lnTo>
                    <a:pt x="302" y="518"/>
                  </a:lnTo>
                  <a:lnTo>
                    <a:pt x="302" y="518"/>
                  </a:lnTo>
                  <a:lnTo>
                    <a:pt x="306" y="515"/>
                  </a:lnTo>
                  <a:lnTo>
                    <a:pt x="306" y="515"/>
                  </a:lnTo>
                  <a:lnTo>
                    <a:pt x="319" y="511"/>
                  </a:lnTo>
                  <a:lnTo>
                    <a:pt x="319" y="511"/>
                  </a:lnTo>
                  <a:lnTo>
                    <a:pt x="350" y="508"/>
                  </a:lnTo>
                  <a:lnTo>
                    <a:pt x="350" y="508"/>
                  </a:lnTo>
                  <a:lnTo>
                    <a:pt x="353" y="508"/>
                  </a:lnTo>
                  <a:lnTo>
                    <a:pt x="356" y="508"/>
                  </a:lnTo>
                  <a:lnTo>
                    <a:pt x="356" y="508"/>
                  </a:lnTo>
                  <a:lnTo>
                    <a:pt x="363" y="504"/>
                  </a:lnTo>
                  <a:lnTo>
                    <a:pt x="363" y="494"/>
                  </a:lnTo>
                  <a:lnTo>
                    <a:pt x="363" y="488"/>
                  </a:lnTo>
                  <a:lnTo>
                    <a:pt x="366" y="484"/>
                  </a:lnTo>
                  <a:lnTo>
                    <a:pt x="366" y="484"/>
                  </a:lnTo>
                  <a:lnTo>
                    <a:pt x="360" y="484"/>
                  </a:lnTo>
                  <a:lnTo>
                    <a:pt x="360" y="484"/>
                  </a:lnTo>
                  <a:lnTo>
                    <a:pt x="353" y="491"/>
                  </a:lnTo>
                  <a:lnTo>
                    <a:pt x="353" y="491"/>
                  </a:lnTo>
                  <a:lnTo>
                    <a:pt x="350" y="491"/>
                  </a:lnTo>
                  <a:lnTo>
                    <a:pt x="346" y="491"/>
                  </a:lnTo>
                  <a:lnTo>
                    <a:pt x="346" y="491"/>
                  </a:lnTo>
                  <a:lnTo>
                    <a:pt x="339" y="494"/>
                  </a:lnTo>
                  <a:lnTo>
                    <a:pt x="336" y="498"/>
                  </a:lnTo>
                  <a:lnTo>
                    <a:pt x="329" y="498"/>
                  </a:lnTo>
                  <a:lnTo>
                    <a:pt x="329" y="498"/>
                  </a:lnTo>
                  <a:lnTo>
                    <a:pt x="329" y="491"/>
                  </a:lnTo>
                  <a:lnTo>
                    <a:pt x="333" y="484"/>
                  </a:lnTo>
                  <a:lnTo>
                    <a:pt x="333" y="484"/>
                  </a:lnTo>
                  <a:lnTo>
                    <a:pt x="306" y="488"/>
                  </a:lnTo>
                  <a:lnTo>
                    <a:pt x="302" y="484"/>
                  </a:lnTo>
                  <a:lnTo>
                    <a:pt x="302" y="484"/>
                  </a:lnTo>
                  <a:lnTo>
                    <a:pt x="286" y="481"/>
                  </a:lnTo>
                  <a:lnTo>
                    <a:pt x="269" y="481"/>
                  </a:lnTo>
                  <a:lnTo>
                    <a:pt x="269" y="481"/>
                  </a:lnTo>
                  <a:lnTo>
                    <a:pt x="262" y="484"/>
                  </a:lnTo>
                  <a:lnTo>
                    <a:pt x="255" y="488"/>
                  </a:lnTo>
                  <a:lnTo>
                    <a:pt x="252" y="488"/>
                  </a:lnTo>
                  <a:lnTo>
                    <a:pt x="252" y="488"/>
                  </a:lnTo>
                  <a:lnTo>
                    <a:pt x="242" y="484"/>
                  </a:lnTo>
                  <a:lnTo>
                    <a:pt x="235" y="481"/>
                  </a:lnTo>
                  <a:lnTo>
                    <a:pt x="235" y="481"/>
                  </a:lnTo>
                  <a:lnTo>
                    <a:pt x="239" y="478"/>
                  </a:lnTo>
                  <a:lnTo>
                    <a:pt x="239" y="474"/>
                  </a:lnTo>
                  <a:lnTo>
                    <a:pt x="239" y="474"/>
                  </a:lnTo>
                  <a:lnTo>
                    <a:pt x="239" y="471"/>
                  </a:lnTo>
                  <a:lnTo>
                    <a:pt x="239" y="471"/>
                  </a:lnTo>
                  <a:lnTo>
                    <a:pt x="229" y="471"/>
                  </a:lnTo>
                  <a:lnTo>
                    <a:pt x="229" y="471"/>
                  </a:lnTo>
                  <a:lnTo>
                    <a:pt x="229" y="474"/>
                  </a:lnTo>
                  <a:lnTo>
                    <a:pt x="229" y="478"/>
                  </a:lnTo>
                  <a:lnTo>
                    <a:pt x="229" y="478"/>
                  </a:lnTo>
                  <a:lnTo>
                    <a:pt x="215" y="474"/>
                  </a:lnTo>
                  <a:lnTo>
                    <a:pt x="208" y="471"/>
                  </a:lnTo>
                  <a:lnTo>
                    <a:pt x="208" y="471"/>
                  </a:lnTo>
                  <a:close/>
                  <a:moveTo>
                    <a:pt x="407" y="457"/>
                  </a:moveTo>
                  <a:lnTo>
                    <a:pt x="407" y="457"/>
                  </a:lnTo>
                  <a:lnTo>
                    <a:pt x="403" y="468"/>
                  </a:lnTo>
                  <a:lnTo>
                    <a:pt x="403" y="468"/>
                  </a:lnTo>
                  <a:lnTo>
                    <a:pt x="407" y="468"/>
                  </a:lnTo>
                  <a:lnTo>
                    <a:pt x="407" y="471"/>
                  </a:lnTo>
                  <a:lnTo>
                    <a:pt x="407" y="471"/>
                  </a:lnTo>
                  <a:lnTo>
                    <a:pt x="407" y="471"/>
                  </a:lnTo>
                  <a:lnTo>
                    <a:pt x="407" y="471"/>
                  </a:lnTo>
                  <a:lnTo>
                    <a:pt x="413" y="471"/>
                  </a:lnTo>
                  <a:lnTo>
                    <a:pt x="413" y="471"/>
                  </a:lnTo>
                  <a:lnTo>
                    <a:pt x="413" y="464"/>
                  </a:lnTo>
                  <a:lnTo>
                    <a:pt x="413" y="464"/>
                  </a:lnTo>
                  <a:lnTo>
                    <a:pt x="407" y="457"/>
                  </a:lnTo>
                  <a:lnTo>
                    <a:pt x="407" y="457"/>
                  </a:lnTo>
                  <a:close/>
                  <a:moveTo>
                    <a:pt x="161" y="424"/>
                  </a:moveTo>
                  <a:lnTo>
                    <a:pt x="161" y="424"/>
                  </a:lnTo>
                  <a:lnTo>
                    <a:pt x="161" y="434"/>
                  </a:lnTo>
                  <a:lnTo>
                    <a:pt x="165" y="441"/>
                  </a:lnTo>
                  <a:lnTo>
                    <a:pt x="165" y="441"/>
                  </a:lnTo>
                  <a:lnTo>
                    <a:pt x="168" y="441"/>
                  </a:lnTo>
                  <a:lnTo>
                    <a:pt x="168" y="441"/>
                  </a:lnTo>
                  <a:lnTo>
                    <a:pt x="171" y="431"/>
                  </a:lnTo>
                  <a:lnTo>
                    <a:pt x="171" y="431"/>
                  </a:lnTo>
                  <a:lnTo>
                    <a:pt x="161" y="424"/>
                  </a:lnTo>
                  <a:lnTo>
                    <a:pt x="161" y="424"/>
                  </a:lnTo>
                  <a:close/>
                  <a:moveTo>
                    <a:pt x="302" y="404"/>
                  </a:moveTo>
                  <a:lnTo>
                    <a:pt x="302" y="404"/>
                  </a:lnTo>
                  <a:lnTo>
                    <a:pt x="302" y="414"/>
                  </a:lnTo>
                  <a:lnTo>
                    <a:pt x="302" y="414"/>
                  </a:lnTo>
                  <a:lnTo>
                    <a:pt x="306" y="414"/>
                  </a:lnTo>
                  <a:lnTo>
                    <a:pt x="306" y="417"/>
                  </a:lnTo>
                  <a:lnTo>
                    <a:pt x="306" y="414"/>
                  </a:lnTo>
                  <a:lnTo>
                    <a:pt x="309" y="414"/>
                  </a:lnTo>
                  <a:lnTo>
                    <a:pt x="309" y="407"/>
                  </a:lnTo>
                  <a:lnTo>
                    <a:pt x="309" y="407"/>
                  </a:lnTo>
                  <a:lnTo>
                    <a:pt x="302" y="404"/>
                  </a:lnTo>
                  <a:lnTo>
                    <a:pt x="302" y="404"/>
                  </a:lnTo>
                  <a:close/>
                  <a:moveTo>
                    <a:pt x="269" y="390"/>
                  </a:moveTo>
                  <a:lnTo>
                    <a:pt x="269" y="397"/>
                  </a:lnTo>
                  <a:lnTo>
                    <a:pt x="269" y="397"/>
                  </a:lnTo>
                  <a:lnTo>
                    <a:pt x="279" y="394"/>
                  </a:lnTo>
                  <a:lnTo>
                    <a:pt x="269" y="390"/>
                  </a:lnTo>
                  <a:lnTo>
                    <a:pt x="269" y="390"/>
                  </a:lnTo>
                  <a:close/>
                  <a:moveTo>
                    <a:pt x="289" y="387"/>
                  </a:moveTo>
                  <a:lnTo>
                    <a:pt x="289" y="387"/>
                  </a:lnTo>
                  <a:lnTo>
                    <a:pt x="282" y="390"/>
                  </a:lnTo>
                  <a:lnTo>
                    <a:pt x="286" y="394"/>
                  </a:lnTo>
                  <a:lnTo>
                    <a:pt x="289" y="394"/>
                  </a:lnTo>
                  <a:lnTo>
                    <a:pt x="289" y="394"/>
                  </a:lnTo>
                  <a:lnTo>
                    <a:pt x="292" y="390"/>
                  </a:lnTo>
                  <a:lnTo>
                    <a:pt x="292" y="387"/>
                  </a:lnTo>
                  <a:lnTo>
                    <a:pt x="289" y="387"/>
                  </a:lnTo>
                  <a:lnTo>
                    <a:pt x="289" y="387"/>
                  </a:lnTo>
                  <a:close/>
                  <a:moveTo>
                    <a:pt x="363" y="383"/>
                  </a:moveTo>
                  <a:lnTo>
                    <a:pt x="363" y="383"/>
                  </a:lnTo>
                  <a:lnTo>
                    <a:pt x="353" y="390"/>
                  </a:lnTo>
                  <a:lnTo>
                    <a:pt x="356" y="397"/>
                  </a:lnTo>
                  <a:lnTo>
                    <a:pt x="356" y="397"/>
                  </a:lnTo>
                  <a:lnTo>
                    <a:pt x="363" y="397"/>
                  </a:lnTo>
                  <a:lnTo>
                    <a:pt x="363" y="397"/>
                  </a:lnTo>
                  <a:lnTo>
                    <a:pt x="366" y="387"/>
                  </a:lnTo>
                  <a:lnTo>
                    <a:pt x="366" y="383"/>
                  </a:lnTo>
                  <a:lnTo>
                    <a:pt x="363" y="383"/>
                  </a:lnTo>
                  <a:lnTo>
                    <a:pt x="363" y="383"/>
                  </a:lnTo>
                  <a:close/>
                  <a:moveTo>
                    <a:pt x="296" y="383"/>
                  </a:moveTo>
                  <a:lnTo>
                    <a:pt x="299" y="394"/>
                  </a:lnTo>
                  <a:lnTo>
                    <a:pt x="299" y="394"/>
                  </a:lnTo>
                  <a:lnTo>
                    <a:pt x="302" y="390"/>
                  </a:lnTo>
                  <a:lnTo>
                    <a:pt x="302" y="390"/>
                  </a:lnTo>
                  <a:lnTo>
                    <a:pt x="306" y="390"/>
                  </a:lnTo>
                  <a:lnTo>
                    <a:pt x="302" y="383"/>
                  </a:lnTo>
                  <a:lnTo>
                    <a:pt x="302" y="383"/>
                  </a:lnTo>
                  <a:lnTo>
                    <a:pt x="296" y="383"/>
                  </a:lnTo>
                  <a:lnTo>
                    <a:pt x="296" y="383"/>
                  </a:lnTo>
                  <a:close/>
                  <a:moveTo>
                    <a:pt x="255" y="380"/>
                  </a:moveTo>
                  <a:lnTo>
                    <a:pt x="255" y="380"/>
                  </a:lnTo>
                  <a:lnTo>
                    <a:pt x="245" y="390"/>
                  </a:lnTo>
                  <a:lnTo>
                    <a:pt x="245" y="390"/>
                  </a:lnTo>
                  <a:lnTo>
                    <a:pt x="245" y="390"/>
                  </a:lnTo>
                  <a:lnTo>
                    <a:pt x="242" y="390"/>
                  </a:lnTo>
                  <a:lnTo>
                    <a:pt x="245" y="394"/>
                  </a:lnTo>
                  <a:lnTo>
                    <a:pt x="245" y="394"/>
                  </a:lnTo>
                  <a:lnTo>
                    <a:pt x="252" y="394"/>
                  </a:lnTo>
                  <a:lnTo>
                    <a:pt x="252" y="394"/>
                  </a:lnTo>
                  <a:lnTo>
                    <a:pt x="255" y="383"/>
                  </a:lnTo>
                  <a:lnTo>
                    <a:pt x="266" y="387"/>
                  </a:lnTo>
                  <a:lnTo>
                    <a:pt x="266" y="387"/>
                  </a:lnTo>
                  <a:lnTo>
                    <a:pt x="262" y="383"/>
                  </a:lnTo>
                  <a:lnTo>
                    <a:pt x="259" y="380"/>
                  </a:lnTo>
                  <a:lnTo>
                    <a:pt x="259" y="380"/>
                  </a:lnTo>
                  <a:lnTo>
                    <a:pt x="255" y="380"/>
                  </a:lnTo>
                  <a:lnTo>
                    <a:pt x="255" y="380"/>
                  </a:lnTo>
                  <a:close/>
                  <a:moveTo>
                    <a:pt x="306" y="373"/>
                  </a:moveTo>
                  <a:lnTo>
                    <a:pt x="306" y="380"/>
                  </a:lnTo>
                  <a:lnTo>
                    <a:pt x="309" y="380"/>
                  </a:lnTo>
                  <a:lnTo>
                    <a:pt x="309" y="380"/>
                  </a:lnTo>
                  <a:lnTo>
                    <a:pt x="309" y="377"/>
                  </a:lnTo>
                  <a:lnTo>
                    <a:pt x="306" y="373"/>
                  </a:lnTo>
                  <a:lnTo>
                    <a:pt x="306" y="373"/>
                  </a:lnTo>
                  <a:close/>
                  <a:moveTo>
                    <a:pt x="316" y="370"/>
                  </a:moveTo>
                  <a:lnTo>
                    <a:pt x="316" y="373"/>
                  </a:lnTo>
                  <a:lnTo>
                    <a:pt x="316" y="373"/>
                  </a:lnTo>
                  <a:lnTo>
                    <a:pt x="319" y="373"/>
                  </a:lnTo>
                  <a:lnTo>
                    <a:pt x="319" y="373"/>
                  </a:lnTo>
                  <a:lnTo>
                    <a:pt x="319" y="370"/>
                  </a:lnTo>
                  <a:lnTo>
                    <a:pt x="316" y="370"/>
                  </a:lnTo>
                  <a:lnTo>
                    <a:pt x="316" y="370"/>
                  </a:lnTo>
                  <a:close/>
                  <a:moveTo>
                    <a:pt x="403" y="367"/>
                  </a:moveTo>
                  <a:lnTo>
                    <a:pt x="403" y="367"/>
                  </a:lnTo>
                  <a:lnTo>
                    <a:pt x="400" y="370"/>
                  </a:lnTo>
                  <a:lnTo>
                    <a:pt x="397" y="373"/>
                  </a:lnTo>
                  <a:lnTo>
                    <a:pt x="400" y="373"/>
                  </a:lnTo>
                  <a:lnTo>
                    <a:pt x="400" y="373"/>
                  </a:lnTo>
                  <a:lnTo>
                    <a:pt x="410" y="370"/>
                  </a:lnTo>
                  <a:lnTo>
                    <a:pt x="410" y="370"/>
                  </a:lnTo>
                  <a:lnTo>
                    <a:pt x="410" y="367"/>
                  </a:lnTo>
                  <a:lnTo>
                    <a:pt x="410" y="363"/>
                  </a:lnTo>
                  <a:lnTo>
                    <a:pt x="403" y="367"/>
                  </a:lnTo>
                  <a:lnTo>
                    <a:pt x="403" y="367"/>
                  </a:lnTo>
                  <a:close/>
                  <a:moveTo>
                    <a:pt x="339" y="367"/>
                  </a:moveTo>
                  <a:lnTo>
                    <a:pt x="339" y="367"/>
                  </a:lnTo>
                  <a:lnTo>
                    <a:pt x="326" y="377"/>
                  </a:lnTo>
                  <a:lnTo>
                    <a:pt x="323" y="380"/>
                  </a:lnTo>
                  <a:lnTo>
                    <a:pt x="326" y="383"/>
                  </a:lnTo>
                  <a:lnTo>
                    <a:pt x="329" y="380"/>
                  </a:lnTo>
                  <a:lnTo>
                    <a:pt x="329" y="380"/>
                  </a:lnTo>
                  <a:lnTo>
                    <a:pt x="343" y="370"/>
                  </a:lnTo>
                  <a:lnTo>
                    <a:pt x="346" y="363"/>
                  </a:lnTo>
                  <a:lnTo>
                    <a:pt x="343" y="363"/>
                  </a:lnTo>
                  <a:lnTo>
                    <a:pt x="339" y="367"/>
                  </a:lnTo>
                  <a:lnTo>
                    <a:pt x="339" y="367"/>
                  </a:lnTo>
                  <a:close/>
                  <a:moveTo>
                    <a:pt x="262" y="363"/>
                  </a:moveTo>
                  <a:lnTo>
                    <a:pt x="262" y="363"/>
                  </a:lnTo>
                  <a:lnTo>
                    <a:pt x="262" y="373"/>
                  </a:lnTo>
                  <a:lnTo>
                    <a:pt x="262" y="373"/>
                  </a:lnTo>
                  <a:lnTo>
                    <a:pt x="272" y="373"/>
                  </a:lnTo>
                  <a:lnTo>
                    <a:pt x="266" y="363"/>
                  </a:lnTo>
                  <a:lnTo>
                    <a:pt x="262" y="363"/>
                  </a:lnTo>
                  <a:close/>
                  <a:moveTo>
                    <a:pt x="292" y="353"/>
                  </a:moveTo>
                  <a:lnTo>
                    <a:pt x="292" y="353"/>
                  </a:lnTo>
                  <a:lnTo>
                    <a:pt x="289" y="357"/>
                  </a:lnTo>
                  <a:lnTo>
                    <a:pt x="289" y="357"/>
                  </a:lnTo>
                  <a:lnTo>
                    <a:pt x="289" y="357"/>
                  </a:lnTo>
                  <a:lnTo>
                    <a:pt x="286" y="367"/>
                  </a:lnTo>
                  <a:lnTo>
                    <a:pt x="286" y="367"/>
                  </a:lnTo>
                  <a:lnTo>
                    <a:pt x="279" y="367"/>
                  </a:lnTo>
                  <a:lnTo>
                    <a:pt x="279" y="367"/>
                  </a:lnTo>
                  <a:lnTo>
                    <a:pt x="279" y="373"/>
                  </a:lnTo>
                  <a:lnTo>
                    <a:pt x="282" y="373"/>
                  </a:lnTo>
                  <a:lnTo>
                    <a:pt x="286" y="370"/>
                  </a:lnTo>
                  <a:lnTo>
                    <a:pt x="286" y="367"/>
                  </a:lnTo>
                  <a:lnTo>
                    <a:pt x="286" y="367"/>
                  </a:lnTo>
                  <a:lnTo>
                    <a:pt x="286" y="367"/>
                  </a:lnTo>
                  <a:lnTo>
                    <a:pt x="296" y="363"/>
                  </a:lnTo>
                  <a:lnTo>
                    <a:pt x="296" y="363"/>
                  </a:lnTo>
                  <a:lnTo>
                    <a:pt x="296" y="353"/>
                  </a:lnTo>
                  <a:lnTo>
                    <a:pt x="296" y="353"/>
                  </a:lnTo>
                  <a:lnTo>
                    <a:pt x="292" y="353"/>
                  </a:lnTo>
                  <a:lnTo>
                    <a:pt x="292" y="353"/>
                  </a:lnTo>
                  <a:close/>
                  <a:moveTo>
                    <a:pt x="252" y="353"/>
                  </a:moveTo>
                  <a:lnTo>
                    <a:pt x="252" y="353"/>
                  </a:lnTo>
                  <a:lnTo>
                    <a:pt x="249" y="360"/>
                  </a:lnTo>
                  <a:lnTo>
                    <a:pt x="249" y="360"/>
                  </a:lnTo>
                  <a:lnTo>
                    <a:pt x="259" y="360"/>
                  </a:lnTo>
                  <a:lnTo>
                    <a:pt x="259" y="360"/>
                  </a:lnTo>
                  <a:lnTo>
                    <a:pt x="255" y="357"/>
                  </a:lnTo>
                  <a:lnTo>
                    <a:pt x="252" y="353"/>
                  </a:lnTo>
                  <a:lnTo>
                    <a:pt x="252" y="353"/>
                  </a:lnTo>
                  <a:close/>
                  <a:moveTo>
                    <a:pt x="309" y="350"/>
                  </a:moveTo>
                  <a:lnTo>
                    <a:pt x="309" y="350"/>
                  </a:lnTo>
                  <a:lnTo>
                    <a:pt x="302" y="357"/>
                  </a:lnTo>
                  <a:lnTo>
                    <a:pt x="299" y="360"/>
                  </a:lnTo>
                  <a:lnTo>
                    <a:pt x="299" y="367"/>
                  </a:lnTo>
                  <a:lnTo>
                    <a:pt x="299" y="367"/>
                  </a:lnTo>
                  <a:lnTo>
                    <a:pt x="302" y="370"/>
                  </a:lnTo>
                  <a:lnTo>
                    <a:pt x="302" y="370"/>
                  </a:lnTo>
                  <a:lnTo>
                    <a:pt x="309" y="370"/>
                  </a:lnTo>
                  <a:lnTo>
                    <a:pt x="309" y="370"/>
                  </a:lnTo>
                  <a:lnTo>
                    <a:pt x="316" y="367"/>
                  </a:lnTo>
                  <a:lnTo>
                    <a:pt x="316" y="367"/>
                  </a:lnTo>
                  <a:lnTo>
                    <a:pt x="316" y="353"/>
                  </a:lnTo>
                  <a:lnTo>
                    <a:pt x="309" y="350"/>
                  </a:lnTo>
                  <a:close/>
                  <a:moveTo>
                    <a:pt x="245" y="333"/>
                  </a:moveTo>
                  <a:lnTo>
                    <a:pt x="245" y="333"/>
                  </a:lnTo>
                  <a:lnTo>
                    <a:pt x="245" y="343"/>
                  </a:lnTo>
                  <a:lnTo>
                    <a:pt x="245" y="343"/>
                  </a:lnTo>
                  <a:lnTo>
                    <a:pt x="249" y="336"/>
                  </a:lnTo>
                  <a:lnTo>
                    <a:pt x="252" y="336"/>
                  </a:lnTo>
                  <a:lnTo>
                    <a:pt x="245" y="333"/>
                  </a:lnTo>
                  <a:lnTo>
                    <a:pt x="245" y="333"/>
                  </a:lnTo>
                  <a:close/>
                  <a:moveTo>
                    <a:pt x="292" y="330"/>
                  </a:moveTo>
                  <a:lnTo>
                    <a:pt x="292" y="330"/>
                  </a:lnTo>
                  <a:lnTo>
                    <a:pt x="296" y="330"/>
                  </a:lnTo>
                  <a:lnTo>
                    <a:pt x="296" y="333"/>
                  </a:lnTo>
                  <a:lnTo>
                    <a:pt x="296" y="333"/>
                  </a:lnTo>
                  <a:lnTo>
                    <a:pt x="302" y="333"/>
                  </a:lnTo>
                  <a:lnTo>
                    <a:pt x="302" y="333"/>
                  </a:lnTo>
                  <a:lnTo>
                    <a:pt x="306" y="330"/>
                  </a:lnTo>
                  <a:lnTo>
                    <a:pt x="306" y="330"/>
                  </a:lnTo>
                  <a:lnTo>
                    <a:pt x="292" y="330"/>
                  </a:lnTo>
                  <a:lnTo>
                    <a:pt x="292" y="330"/>
                  </a:lnTo>
                  <a:close/>
                  <a:moveTo>
                    <a:pt x="276" y="330"/>
                  </a:moveTo>
                  <a:lnTo>
                    <a:pt x="276" y="330"/>
                  </a:lnTo>
                  <a:lnTo>
                    <a:pt x="272" y="333"/>
                  </a:lnTo>
                  <a:lnTo>
                    <a:pt x="272" y="333"/>
                  </a:lnTo>
                  <a:lnTo>
                    <a:pt x="272" y="333"/>
                  </a:lnTo>
                  <a:lnTo>
                    <a:pt x="272" y="333"/>
                  </a:lnTo>
                  <a:lnTo>
                    <a:pt x="272" y="336"/>
                  </a:lnTo>
                  <a:lnTo>
                    <a:pt x="272" y="336"/>
                  </a:lnTo>
                  <a:lnTo>
                    <a:pt x="279" y="336"/>
                  </a:lnTo>
                  <a:lnTo>
                    <a:pt x="279" y="336"/>
                  </a:lnTo>
                  <a:lnTo>
                    <a:pt x="276" y="330"/>
                  </a:lnTo>
                  <a:lnTo>
                    <a:pt x="276" y="330"/>
                  </a:lnTo>
                  <a:close/>
                  <a:moveTo>
                    <a:pt x="242" y="316"/>
                  </a:moveTo>
                  <a:lnTo>
                    <a:pt x="242" y="316"/>
                  </a:lnTo>
                  <a:lnTo>
                    <a:pt x="239" y="323"/>
                  </a:lnTo>
                  <a:lnTo>
                    <a:pt x="239" y="323"/>
                  </a:lnTo>
                  <a:lnTo>
                    <a:pt x="239" y="323"/>
                  </a:lnTo>
                  <a:lnTo>
                    <a:pt x="239" y="326"/>
                  </a:lnTo>
                  <a:lnTo>
                    <a:pt x="239" y="326"/>
                  </a:lnTo>
                  <a:lnTo>
                    <a:pt x="245" y="326"/>
                  </a:lnTo>
                  <a:lnTo>
                    <a:pt x="245" y="320"/>
                  </a:lnTo>
                  <a:lnTo>
                    <a:pt x="245" y="320"/>
                  </a:lnTo>
                  <a:lnTo>
                    <a:pt x="242" y="316"/>
                  </a:lnTo>
                  <a:lnTo>
                    <a:pt x="242" y="316"/>
                  </a:lnTo>
                  <a:close/>
                  <a:moveTo>
                    <a:pt x="346" y="310"/>
                  </a:moveTo>
                  <a:lnTo>
                    <a:pt x="346" y="310"/>
                  </a:lnTo>
                  <a:lnTo>
                    <a:pt x="339" y="313"/>
                  </a:lnTo>
                  <a:lnTo>
                    <a:pt x="336" y="316"/>
                  </a:lnTo>
                  <a:lnTo>
                    <a:pt x="329" y="326"/>
                  </a:lnTo>
                  <a:lnTo>
                    <a:pt x="329" y="326"/>
                  </a:lnTo>
                  <a:lnTo>
                    <a:pt x="336" y="330"/>
                  </a:lnTo>
                  <a:lnTo>
                    <a:pt x="336" y="330"/>
                  </a:lnTo>
                  <a:lnTo>
                    <a:pt x="350" y="320"/>
                  </a:lnTo>
                  <a:lnTo>
                    <a:pt x="353" y="320"/>
                  </a:lnTo>
                  <a:lnTo>
                    <a:pt x="363" y="320"/>
                  </a:lnTo>
                  <a:lnTo>
                    <a:pt x="363" y="320"/>
                  </a:lnTo>
                  <a:lnTo>
                    <a:pt x="363" y="316"/>
                  </a:lnTo>
                  <a:lnTo>
                    <a:pt x="363" y="316"/>
                  </a:lnTo>
                  <a:lnTo>
                    <a:pt x="360" y="313"/>
                  </a:lnTo>
                  <a:lnTo>
                    <a:pt x="360" y="313"/>
                  </a:lnTo>
                  <a:lnTo>
                    <a:pt x="360" y="313"/>
                  </a:lnTo>
                  <a:lnTo>
                    <a:pt x="360" y="313"/>
                  </a:lnTo>
                  <a:lnTo>
                    <a:pt x="346" y="310"/>
                  </a:lnTo>
                  <a:lnTo>
                    <a:pt x="346" y="310"/>
                  </a:lnTo>
                  <a:close/>
                  <a:moveTo>
                    <a:pt x="30" y="296"/>
                  </a:moveTo>
                  <a:lnTo>
                    <a:pt x="30" y="296"/>
                  </a:lnTo>
                  <a:lnTo>
                    <a:pt x="30" y="299"/>
                  </a:lnTo>
                  <a:lnTo>
                    <a:pt x="30" y="303"/>
                  </a:lnTo>
                  <a:lnTo>
                    <a:pt x="30" y="303"/>
                  </a:lnTo>
                  <a:lnTo>
                    <a:pt x="40" y="316"/>
                  </a:lnTo>
                  <a:lnTo>
                    <a:pt x="40" y="316"/>
                  </a:lnTo>
                  <a:lnTo>
                    <a:pt x="50" y="313"/>
                  </a:lnTo>
                  <a:lnTo>
                    <a:pt x="50" y="313"/>
                  </a:lnTo>
                  <a:lnTo>
                    <a:pt x="54" y="310"/>
                  </a:lnTo>
                  <a:lnTo>
                    <a:pt x="54" y="310"/>
                  </a:lnTo>
                  <a:lnTo>
                    <a:pt x="44" y="299"/>
                  </a:lnTo>
                  <a:lnTo>
                    <a:pt x="30" y="296"/>
                  </a:lnTo>
                  <a:lnTo>
                    <a:pt x="30" y="296"/>
                  </a:lnTo>
                  <a:close/>
                  <a:moveTo>
                    <a:pt x="131" y="273"/>
                  </a:moveTo>
                  <a:lnTo>
                    <a:pt x="131" y="273"/>
                  </a:lnTo>
                  <a:lnTo>
                    <a:pt x="134" y="273"/>
                  </a:lnTo>
                  <a:lnTo>
                    <a:pt x="134" y="276"/>
                  </a:lnTo>
                  <a:lnTo>
                    <a:pt x="134" y="276"/>
                  </a:lnTo>
                  <a:lnTo>
                    <a:pt x="134" y="279"/>
                  </a:lnTo>
                  <a:lnTo>
                    <a:pt x="134" y="279"/>
                  </a:lnTo>
                  <a:lnTo>
                    <a:pt x="141" y="276"/>
                  </a:lnTo>
                  <a:lnTo>
                    <a:pt x="148" y="273"/>
                  </a:lnTo>
                  <a:lnTo>
                    <a:pt x="148" y="273"/>
                  </a:lnTo>
                  <a:lnTo>
                    <a:pt x="155" y="286"/>
                  </a:lnTo>
                  <a:lnTo>
                    <a:pt x="155" y="286"/>
                  </a:lnTo>
                  <a:lnTo>
                    <a:pt x="171" y="289"/>
                  </a:lnTo>
                  <a:lnTo>
                    <a:pt x="175" y="289"/>
                  </a:lnTo>
                  <a:lnTo>
                    <a:pt x="168" y="296"/>
                  </a:lnTo>
                  <a:lnTo>
                    <a:pt x="168" y="296"/>
                  </a:lnTo>
                  <a:lnTo>
                    <a:pt x="161" y="296"/>
                  </a:lnTo>
                  <a:lnTo>
                    <a:pt x="161" y="296"/>
                  </a:lnTo>
                  <a:lnTo>
                    <a:pt x="158" y="303"/>
                  </a:lnTo>
                  <a:lnTo>
                    <a:pt x="158" y="303"/>
                  </a:lnTo>
                  <a:lnTo>
                    <a:pt x="134" y="293"/>
                  </a:lnTo>
                  <a:lnTo>
                    <a:pt x="108" y="279"/>
                  </a:lnTo>
                  <a:lnTo>
                    <a:pt x="108" y="276"/>
                  </a:lnTo>
                  <a:lnTo>
                    <a:pt x="108" y="276"/>
                  </a:lnTo>
                  <a:lnTo>
                    <a:pt x="114" y="273"/>
                  </a:lnTo>
                  <a:lnTo>
                    <a:pt x="114" y="273"/>
                  </a:lnTo>
                  <a:lnTo>
                    <a:pt x="118" y="276"/>
                  </a:lnTo>
                  <a:lnTo>
                    <a:pt x="124" y="279"/>
                  </a:lnTo>
                  <a:lnTo>
                    <a:pt x="124" y="279"/>
                  </a:lnTo>
                  <a:lnTo>
                    <a:pt x="131" y="273"/>
                  </a:lnTo>
                  <a:lnTo>
                    <a:pt x="131" y="273"/>
                  </a:lnTo>
                  <a:close/>
                  <a:moveTo>
                    <a:pt x="27" y="256"/>
                  </a:moveTo>
                  <a:lnTo>
                    <a:pt x="24" y="266"/>
                  </a:lnTo>
                  <a:lnTo>
                    <a:pt x="24" y="266"/>
                  </a:lnTo>
                  <a:lnTo>
                    <a:pt x="17" y="266"/>
                  </a:lnTo>
                  <a:lnTo>
                    <a:pt x="17" y="266"/>
                  </a:lnTo>
                  <a:lnTo>
                    <a:pt x="17" y="266"/>
                  </a:lnTo>
                  <a:lnTo>
                    <a:pt x="17" y="269"/>
                  </a:lnTo>
                  <a:lnTo>
                    <a:pt x="17" y="269"/>
                  </a:lnTo>
                  <a:lnTo>
                    <a:pt x="17" y="276"/>
                  </a:lnTo>
                  <a:lnTo>
                    <a:pt x="17" y="276"/>
                  </a:lnTo>
                  <a:lnTo>
                    <a:pt x="24" y="276"/>
                  </a:lnTo>
                  <a:lnTo>
                    <a:pt x="24" y="276"/>
                  </a:lnTo>
                  <a:lnTo>
                    <a:pt x="24" y="283"/>
                  </a:lnTo>
                  <a:lnTo>
                    <a:pt x="24" y="283"/>
                  </a:lnTo>
                  <a:lnTo>
                    <a:pt x="40" y="283"/>
                  </a:lnTo>
                  <a:lnTo>
                    <a:pt x="40" y="283"/>
                  </a:lnTo>
                  <a:lnTo>
                    <a:pt x="40" y="279"/>
                  </a:lnTo>
                  <a:lnTo>
                    <a:pt x="44" y="276"/>
                  </a:lnTo>
                  <a:lnTo>
                    <a:pt x="44" y="276"/>
                  </a:lnTo>
                  <a:lnTo>
                    <a:pt x="37" y="269"/>
                  </a:lnTo>
                  <a:lnTo>
                    <a:pt x="37" y="269"/>
                  </a:lnTo>
                  <a:lnTo>
                    <a:pt x="37" y="259"/>
                  </a:lnTo>
                  <a:lnTo>
                    <a:pt x="34" y="256"/>
                  </a:lnTo>
                  <a:lnTo>
                    <a:pt x="27" y="256"/>
                  </a:lnTo>
                  <a:lnTo>
                    <a:pt x="27" y="256"/>
                  </a:lnTo>
                  <a:close/>
                  <a:moveTo>
                    <a:pt x="302" y="246"/>
                  </a:moveTo>
                  <a:lnTo>
                    <a:pt x="302" y="246"/>
                  </a:lnTo>
                  <a:lnTo>
                    <a:pt x="302" y="252"/>
                  </a:lnTo>
                  <a:lnTo>
                    <a:pt x="302" y="252"/>
                  </a:lnTo>
                  <a:lnTo>
                    <a:pt x="309" y="252"/>
                  </a:lnTo>
                  <a:lnTo>
                    <a:pt x="309" y="252"/>
                  </a:lnTo>
                  <a:lnTo>
                    <a:pt x="309" y="249"/>
                  </a:lnTo>
                  <a:lnTo>
                    <a:pt x="309" y="246"/>
                  </a:lnTo>
                  <a:lnTo>
                    <a:pt x="309" y="246"/>
                  </a:lnTo>
                  <a:lnTo>
                    <a:pt x="309" y="246"/>
                  </a:lnTo>
                  <a:lnTo>
                    <a:pt x="302" y="246"/>
                  </a:lnTo>
                  <a:lnTo>
                    <a:pt x="302" y="246"/>
                  </a:lnTo>
                  <a:close/>
                  <a:moveTo>
                    <a:pt x="323" y="242"/>
                  </a:moveTo>
                  <a:lnTo>
                    <a:pt x="323" y="242"/>
                  </a:lnTo>
                  <a:lnTo>
                    <a:pt x="319" y="249"/>
                  </a:lnTo>
                  <a:lnTo>
                    <a:pt x="319" y="249"/>
                  </a:lnTo>
                  <a:lnTo>
                    <a:pt x="329" y="252"/>
                  </a:lnTo>
                  <a:lnTo>
                    <a:pt x="329" y="252"/>
                  </a:lnTo>
                  <a:lnTo>
                    <a:pt x="329" y="263"/>
                  </a:lnTo>
                  <a:lnTo>
                    <a:pt x="329" y="263"/>
                  </a:lnTo>
                  <a:lnTo>
                    <a:pt x="323" y="273"/>
                  </a:lnTo>
                  <a:lnTo>
                    <a:pt x="323" y="273"/>
                  </a:lnTo>
                  <a:lnTo>
                    <a:pt x="333" y="279"/>
                  </a:lnTo>
                  <a:lnTo>
                    <a:pt x="336" y="276"/>
                  </a:lnTo>
                  <a:lnTo>
                    <a:pt x="339" y="273"/>
                  </a:lnTo>
                  <a:lnTo>
                    <a:pt x="339" y="273"/>
                  </a:lnTo>
                  <a:lnTo>
                    <a:pt x="343" y="266"/>
                  </a:lnTo>
                  <a:lnTo>
                    <a:pt x="343" y="256"/>
                  </a:lnTo>
                  <a:lnTo>
                    <a:pt x="339" y="249"/>
                  </a:lnTo>
                  <a:lnTo>
                    <a:pt x="333" y="242"/>
                  </a:lnTo>
                  <a:lnTo>
                    <a:pt x="333" y="242"/>
                  </a:lnTo>
                  <a:lnTo>
                    <a:pt x="323" y="242"/>
                  </a:lnTo>
                  <a:lnTo>
                    <a:pt x="323" y="242"/>
                  </a:lnTo>
                  <a:close/>
                  <a:moveTo>
                    <a:pt x="296" y="239"/>
                  </a:moveTo>
                  <a:lnTo>
                    <a:pt x="296" y="239"/>
                  </a:lnTo>
                  <a:lnTo>
                    <a:pt x="292" y="246"/>
                  </a:lnTo>
                  <a:lnTo>
                    <a:pt x="292" y="246"/>
                  </a:lnTo>
                  <a:lnTo>
                    <a:pt x="292" y="246"/>
                  </a:lnTo>
                  <a:lnTo>
                    <a:pt x="292" y="246"/>
                  </a:lnTo>
                  <a:lnTo>
                    <a:pt x="296" y="242"/>
                  </a:lnTo>
                  <a:lnTo>
                    <a:pt x="296" y="239"/>
                  </a:lnTo>
                  <a:lnTo>
                    <a:pt x="296" y="239"/>
                  </a:lnTo>
                  <a:lnTo>
                    <a:pt x="296" y="239"/>
                  </a:lnTo>
                  <a:close/>
                  <a:moveTo>
                    <a:pt x="195" y="215"/>
                  </a:moveTo>
                  <a:lnTo>
                    <a:pt x="195" y="219"/>
                  </a:lnTo>
                  <a:lnTo>
                    <a:pt x="195" y="219"/>
                  </a:lnTo>
                  <a:lnTo>
                    <a:pt x="195" y="219"/>
                  </a:lnTo>
                  <a:lnTo>
                    <a:pt x="198" y="222"/>
                  </a:lnTo>
                  <a:lnTo>
                    <a:pt x="205" y="222"/>
                  </a:lnTo>
                  <a:lnTo>
                    <a:pt x="205" y="222"/>
                  </a:lnTo>
                  <a:lnTo>
                    <a:pt x="205" y="215"/>
                  </a:lnTo>
                  <a:lnTo>
                    <a:pt x="205" y="215"/>
                  </a:lnTo>
                  <a:lnTo>
                    <a:pt x="195" y="215"/>
                  </a:lnTo>
                  <a:lnTo>
                    <a:pt x="195" y="215"/>
                  </a:lnTo>
                  <a:close/>
                  <a:moveTo>
                    <a:pt x="208" y="209"/>
                  </a:moveTo>
                  <a:lnTo>
                    <a:pt x="208" y="209"/>
                  </a:lnTo>
                  <a:lnTo>
                    <a:pt x="205" y="212"/>
                  </a:lnTo>
                  <a:lnTo>
                    <a:pt x="205" y="215"/>
                  </a:lnTo>
                  <a:lnTo>
                    <a:pt x="208" y="215"/>
                  </a:lnTo>
                  <a:lnTo>
                    <a:pt x="208" y="215"/>
                  </a:lnTo>
                  <a:lnTo>
                    <a:pt x="212" y="209"/>
                  </a:lnTo>
                  <a:lnTo>
                    <a:pt x="212" y="209"/>
                  </a:lnTo>
                  <a:lnTo>
                    <a:pt x="208" y="209"/>
                  </a:lnTo>
                  <a:lnTo>
                    <a:pt x="208" y="209"/>
                  </a:lnTo>
                  <a:close/>
                  <a:moveTo>
                    <a:pt x="218" y="199"/>
                  </a:moveTo>
                  <a:lnTo>
                    <a:pt x="222" y="205"/>
                  </a:lnTo>
                  <a:lnTo>
                    <a:pt x="222" y="205"/>
                  </a:lnTo>
                  <a:lnTo>
                    <a:pt x="222" y="202"/>
                  </a:lnTo>
                  <a:lnTo>
                    <a:pt x="218" y="199"/>
                  </a:lnTo>
                  <a:lnTo>
                    <a:pt x="218" y="199"/>
                  </a:lnTo>
                  <a:close/>
                  <a:moveTo>
                    <a:pt x="333" y="182"/>
                  </a:moveTo>
                  <a:lnTo>
                    <a:pt x="333" y="182"/>
                  </a:lnTo>
                  <a:lnTo>
                    <a:pt x="329" y="189"/>
                  </a:lnTo>
                  <a:lnTo>
                    <a:pt x="329" y="189"/>
                  </a:lnTo>
                  <a:lnTo>
                    <a:pt x="316" y="189"/>
                  </a:lnTo>
                  <a:lnTo>
                    <a:pt x="316" y="189"/>
                  </a:lnTo>
                  <a:lnTo>
                    <a:pt x="316" y="192"/>
                  </a:lnTo>
                  <a:lnTo>
                    <a:pt x="316" y="192"/>
                  </a:lnTo>
                  <a:lnTo>
                    <a:pt x="319" y="199"/>
                  </a:lnTo>
                  <a:lnTo>
                    <a:pt x="319" y="199"/>
                  </a:lnTo>
                  <a:lnTo>
                    <a:pt x="326" y="205"/>
                  </a:lnTo>
                  <a:lnTo>
                    <a:pt x="326" y="205"/>
                  </a:lnTo>
                  <a:lnTo>
                    <a:pt x="329" y="205"/>
                  </a:lnTo>
                  <a:lnTo>
                    <a:pt x="333" y="205"/>
                  </a:lnTo>
                  <a:lnTo>
                    <a:pt x="336" y="205"/>
                  </a:lnTo>
                  <a:lnTo>
                    <a:pt x="336" y="205"/>
                  </a:lnTo>
                  <a:lnTo>
                    <a:pt x="336" y="209"/>
                  </a:lnTo>
                  <a:lnTo>
                    <a:pt x="336" y="209"/>
                  </a:lnTo>
                  <a:lnTo>
                    <a:pt x="346" y="212"/>
                  </a:lnTo>
                  <a:lnTo>
                    <a:pt x="356" y="212"/>
                  </a:lnTo>
                  <a:lnTo>
                    <a:pt x="356" y="209"/>
                  </a:lnTo>
                  <a:lnTo>
                    <a:pt x="356" y="209"/>
                  </a:lnTo>
                  <a:lnTo>
                    <a:pt x="363" y="209"/>
                  </a:lnTo>
                  <a:lnTo>
                    <a:pt x="363" y="209"/>
                  </a:lnTo>
                  <a:lnTo>
                    <a:pt x="363" y="202"/>
                  </a:lnTo>
                  <a:lnTo>
                    <a:pt x="363" y="202"/>
                  </a:lnTo>
                  <a:lnTo>
                    <a:pt x="356" y="195"/>
                  </a:lnTo>
                  <a:lnTo>
                    <a:pt x="350" y="189"/>
                  </a:lnTo>
                  <a:lnTo>
                    <a:pt x="350" y="189"/>
                  </a:lnTo>
                  <a:lnTo>
                    <a:pt x="350" y="182"/>
                  </a:lnTo>
                  <a:lnTo>
                    <a:pt x="350" y="182"/>
                  </a:lnTo>
                  <a:lnTo>
                    <a:pt x="333" y="182"/>
                  </a:lnTo>
                  <a:lnTo>
                    <a:pt x="333" y="182"/>
                  </a:lnTo>
                  <a:close/>
                  <a:moveTo>
                    <a:pt x="269" y="178"/>
                  </a:moveTo>
                  <a:lnTo>
                    <a:pt x="269" y="185"/>
                  </a:lnTo>
                  <a:lnTo>
                    <a:pt x="269" y="185"/>
                  </a:lnTo>
                  <a:lnTo>
                    <a:pt x="272" y="185"/>
                  </a:lnTo>
                  <a:lnTo>
                    <a:pt x="272" y="182"/>
                  </a:lnTo>
                  <a:lnTo>
                    <a:pt x="272" y="178"/>
                  </a:lnTo>
                  <a:lnTo>
                    <a:pt x="269" y="178"/>
                  </a:lnTo>
                  <a:lnTo>
                    <a:pt x="269" y="178"/>
                  </a:lnTo>
                  <a:close/>
                  <a:moveTo>
                    <a:pt x="266" y="145"/>
                  </a:moveTo>
                  <a:lnTo>
                    <a:pt x="266" y="145"/>
                  </a:lnTo>
                  <a:lnTo>
                    <a:pt x="272" y="162"/>
                  </a:lnTo>
                  <a:lnTo>
                    <a:pt x="272" y="162"/>
                  </a:lnTo>
                  <a:lnTo>
                    <a:pt x="279" y="162"/>
                  </a:lnTo>
                  <a:lnTo>
                    <a:pt x="279" y="158"/>
                  </a:lnTo>
                  <a:lnTo>
                    <a:pt x="279" y="158"/>
                  </a:lnTo>
                  <a:lnTo>
                    <a:pt x="279" y="158"/>
                  </a:lnTo>
                  <a:lnTo>
                    <a:pt x="279" y="162"/>
                  </a:lnTo>
                  <a:lnTo>
                    <a:pt x="286" y="158"/>
                  </a:lnTo>
                  <a:lnTo>
                    <a:pt x="286" y="158"/>
                  </a:lnTo>
                  <a:lnTo>
                    <a:pt x="289" y="145"/>
                  </a:lnTo>
                  <a:lnTo>
                    <a:pt x="289" y="145"/>
                  </a:lnTo>
                  <a:lnTo>
                    <a:pt x="266" y="145"/>
                  </a:lnTo>
                  <a:lnTo>
                    <a:pt x="266" y="145"/>
                  </a:lnTo>
                  <a:close/>
                  <a:moveTo>
                    <a:pt x="292" y="101"/>
                  </a:moveTo>
                  <a:lnTo>
                    <a:pt x="292" y="101"/>
                  </a:lnTo>
                  <a:lnTo>
                    <a:pt x="292" y="105"/>
                  </a:lnTo>
                  <a:lnTo>
                    <a:pt x="292" y="108"/>
                  </a:lnTo>
                  <a:lnTo>
                    <a:pt x="292" y="111"/>
                  </a:lnTo>
                  <a:lnTo>
                    <a:pt x="292" y="111"/>
                  </a:lnTo>
                  <a:lnTo>
                    <a:pt x="299" y="111"/>
                  </a:lnTo>
                  <a:lnTo>
                    <a:pt x="309" y="111"/>
                  </a:lnTo>
                  <a:lnTo>
                    <a:pt x="309" y="111"/>
                  </a:lnTo>
                  <a:lnTo>
                    <a:pt x="309" y="105"/>
                  </a:lnTo>
                  <a:lnTo>
                    <a:pt x="309" y="105"/>
                  </a:lnTo>
                  <a:lnTo>
                    <a:pt x="292" y="101"/>
                  </a:lnTo>
                  <a:lnTo>
                    <a:pt x="292" y="101"/>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56" name="Freeform 91"/>
            <p:cNvSpPr>
              <a:spLocks noChangeAspect="1" noEditPoints="1"/>
            </p:cNvSpPr>
            <p:nvPr/>
          </p:nvSpPr>
          <p:spPr bwMode="gray">
            <a:xfrm>
              <a:off x="1445320" y="2817027"/>
              <a:ext cx="431549" cy="545514"/>
            </a:xfrm>
            <a:custGeom>
              <a:avLst/>
              <a:gdLst/>
              <a:ahLst/>
              <a:cxnLst>
                <a:cxn ang="0">
                  <a:pos x="416" y="255"/>
                </a:cxn>
                <a:cxn ang="0">
                  <a:pos x="420" y="225"/>
                </a:cxn>
                <a:cxn ang="0">
                  <a:pos x="406" y="188"/>
                </a:cxn>
                <a:cxn ang="0">
                  <a:pos x="406" y="158"/>
                </a:cxn>
                <a:cxn ang="0">
                  <a:pos x="400" y="111"/>
                </a:cxn>
                <a:cxn ang="0">
                  <a:pos x="369" y="60"/>
                </a:cxn>
                <a:cxn ang="0">
                  <a:pos x="369" y="43"/>
                </a:cxn>
                <a:cxn ang="0">
                  <a:pos x="336" y="53"/>
                </a:cxn>
                <a:cxn ang="0">
                  <a:pos x="312" y="70"/>
                </a:cxn>
                <a:cxn ang="0">
                  <a:pos x="255" y="74"/>
                </a:cxn>
                <a:cxn ang="0">
                  <a:pos x="248" y="47"/>
                </a:cxn>
                <a:cxn ang="0">
                  <a:pos x="228" y="30"/>
                </a:cxn>
                <a:cxn ang="0">
                  <a:pos x="188" y="3"/>
                </a:cxn>
                <a:cxn ang="0">
                  <a:pos x="174" y="57"/>
                </a:cxn>
                <a:cxn ang="0">
                  <a:pos x="188" y="80"/>
                </a:cxn>
                <a:cxn ang="0">
                  <a:pos x="158" y="101"/>
                </a:cxn>
                <a:cxn ang="0">
                  <a:pos x="134" y="94"/>
                </a:cxn>
                <a:cxn ang="0">
                  <a:pos x="100" y="107"/>
                </a:cxn>
                <a:cxn ang="0">
                  <a:pos x="70" y="161"/>
                </a:cxn>
                <a:cxn ang="0">
                  <a:pos x="64" y="188"/>
                </a:cxn>
                <a:cxn ang="0">
                  <a:pos x="27" y="201"/>
                </a:cxn>
                <a:cxn ang="0">
                  <a:pos x="3" y="252"/>
                </a:cxn>
                <a:cxn ang="0">
                  <a:pos x="6" y="275"/>
                </a:cxn>
                <a:cxn ang="0">
                  <a:pos x="16" y="312"/>
                </a:cxn>
                <a:cxn ang="0">
                  <a:pos x="13" y="356"/>
                </a:cxn>
                <a:cxn ang="0">
                  <a:pos x="13" y="396"/>
                </a:cxn>
                <a:cxn ang="0">
                  <a:pos x="33" y="403"/>
                </a:cxn>
                <a:cxn ang="0">
                  <a:pos x="50" y="413"/>
                </a:cxn>
                <a:cxn ang="0">
                  <a:pos x="64" y="430"/>
                </a:cxn>
                <a:cxn ang="0">
                  <a:pos x="74" y="447"/>
                </a:cxn>
                <a:cxn ang="0">
                  <a:pos x="53" y="477"/>
                </a:cxn>
                <a:cxn ang="0">
                  <a:pos x="50" y="521"/>
                </a:cxn>
                <a:cxn ang="0">
                  <a:pos x="70" y="527"/>
                </a:cxn>
                <a:cxn ang="0">
                  <a:pos x="97" y="531"/>
                </a:cxn>
                <a:cxn ang="0">
                  <a:pos x="94" y="517"/>
                </a:cxn>
                <a:cxn ang="0">
                  <a:pos x="114" y="527"/>
                </a:cxn>
                <a:cxn ang="0">
                  <a:pos x="144" y="544"/>
                </a:cxn>
                <a:cxn ang="0">
                  <a:pos x="171" y="564"/>
                </a:cxn>
                <a:cxn ang="0">
                  <a:pos x="188" y="547"/>
                </a:cxn>
                <a:cxn ang="0">
                  <a:pos x="208" y="547"/>
                </a:cxn>
                <a:cxn ang="0">
                  <a:pos x="228" y="554"/>
                </a:cxn>
                <a:cxn ang="0">
                  <a:pos x="258" y="547"/>
                </a:cxn>
                <a:cxn ang="0">
                  <a:pos x="285" y="544"/>
                </a:cxn>
                <a:cxn ang="0">
                  <a:pos x="302" y="558"/>
                </a:cxn>
                <a:cxn ang="0">
                  <a:pos x="309" y="547"/>
                </a:cxn>
                <a:cxn ang="0">
                  <a:pos x="299" y="517"/>
                </a:cxn>
                <a:cxn ang="0">
                  <a:pos x="326" y="487"/>
                </a:cxn>
                <a:cxn ang="0">
                  <a:pos x="346" y="470"/>
                </a:cxn>
                <a:cxn ang="0">
                  <a:pos x="329" y="450"/>
                </a:cxn>
                <a:cxn ang="0">
                  <a:pos x="316" y="427"/>
                </a:cxn>
                <a:cxn ang="0">
                  <a:pos x="295" y="410"/>
                </a:cxn>
                <a:cxn ang="0">
                  <a:pos x="295" y="379"/>
                </a:cxn>
                <a:cxn ang="0">
                  <a:pos x="279" y="356"/>
                </a:cxn>
                <a:cxn ang="0">
                  <a:pos x="292" y="359"/>
                </a:cxn>
                <a:cxn ang="0">
                  <a:pos x="329" y="339"/>
                </a:cxn>
                <a:cxn ang="0">
                  <a:pos x="349" y="332"/>
                </a:cxn>
                <a:cxn ang="0">
                  <a:pos x="390" y="316"/>
                </a:cxn>
                <a:cxn ang="0">
                  <a:pos x="406" y="319"/>
                </a:cxn>
                <a:cxn ang="0">
                  <a:pos x="426" y="309"/>
                </a:cxn>
                <a:cxn ang="0">
                  <a:pos x="195" y="101"/>
                </a:cxn>
              </a:cxnLst>
              <a:rect l="0" t="0" r="r" b="b"/>
              <a:pathLst>
                <a:path w="430" h="568">
                  <a:moveTo>
                    <a:pt x="430" y="292"/>
                  </a:moveTo>
                  <a:lnTo>
                    <a:pt x="430" y="292"/>
                  </a:lnTo>
                  <a:lnTo>
                    <a:pt x="426" y="279"/>
                  </a:lnTo>
                  <a:lnTo>
                    <a:pt x="426" y="279"/>
                  </a:lnTo>
                  <a:lnTo>
                    <a:pt x="420" y="272"/>
                  </a:lnTo>
                  <a:lnTo>
                    <a:pt x="420" y="272"/>
                  </a:lnTo>
                  <a:lnTo>
                    <a:pt x="416" y="272"/>
                  </a:lnTo>
                  <a:lnTo>
                    <a:pt x="416" y="269"/>
                  </a:lnTo>
                  <a:lnTo>
                    <a:pt x="416" y="269"/>
                  </a:lnTo>
                  <a:lnTo>
                    <a:pt x="420" y="265"/>
                  </a:lnTo>
                  <a:lnTo>
                    <a:pt x="420" y="265"/>
                  </a:lnTo>
                  <a:lnTo>
                    <a:pt x="416" y="255"/>
                  </a:lnTo>
                  <a:lnTo>
                    <a:pt x="416" y="255"/>
                  </a:lnTo>
                  <a:lnTo>
                    <a:pt x="416" y="252"/>
                  </a:lnTo>
                  <a:lnTo>
                    <a:pt x="416" y="252"/>
                  </a:lnTo>
                  <a:lnTo>
                    <a:pt x="413" y="248"/>
                  </a:lnTo>
                  <a:lnTo>
                    <a:pt x="413" y="248"/>
                  </a:lnTo>
                  <a:lnTo>
                    <a:pt x="416" y="245"/>
                  </a:lnTo>
                  <a:lnTo>
                    <a:pt x="420" y="242"/>
                  </a:lnTo>
                  <a:lnTo>
                    <a:pt x="420" y="242"/>
                  </a:lnTo>
                  <a:lnTo>
                    <a:pt x="420" y="235"/>
                  </a:lnTo>
                  <a:lnTo>
                    <a:pt x="420" y="235"/>
                  </a:lnTo>
                  <a:lnTo>
                    <a:pt x="420" y="232"/>
                  </a:lnTo>
                  <a:lnTo>
                    <a:pt x="420" y="232"/>
                  </a:lnTo>
                  <a:lnTo>
                    <a:pt x="420" y="225"/>
                  </a:lnTo>
                  <a:lnTo>
                    <a:pt x="420" y="225"/>
                  </a:lnTo>
                  <a:lnTo>
                    <a:pt x="416" y="218"/>
                  </a:lnTo>
                  <a:lnTo>
                    <a:pt x="416" y="218"/>
                  </a:lnTo>
                  <a:lnTo>
                    <a:pt x="413" y="211"/>
                  </a:lnTo>
                  <a:lnTo>
                    <a:pt x="413" y="211"/>
                  </a:lnTo>
                  <a:lnTo>
                    <a:pt x="413" y="205"/>
                  </a:lnTo>
                  <a:lnTo>
                    <a:pt x="413" y="205"/>
                  </a:lnTo>
                  <a:lnTo>
                    <a:pt x="416" y="201"/>
                  </a:lnTo>
                  <a:lnTo>
                    <a:pt x="416" y="201"/>
                  </a:lnTo>
                  <a:lnTo>
                    <a:pt x="416" y="198"/>
                  </a:lnTo>
                  <a:lnTo>
                    <a:pt x="416" y="198"/>
                  </a:lnTo>
                  <a:lnTo>
                    <a:pt x="413" y="188"/>
                  </a:lnTo>
                  <a:lnTo>
                    <a:pt x="413" y="188"/>
                  </a:lnTo>
                  <a:lnTo>
                    <a:pt x="406" y="188"/>
                  </a:lnTo>
                  <a:lnTo>
                    <a:pt x="403" y="185"/>
                  </a:lnTo>
                  <a:lnTo>
                    <a:pt x="403" y="185"/>
                  </a:lnTo>
                  <a:lnTo>
                    <a:pt x="396" y="178"/>
                  </a:lnTo>
                  <a:lnTo>
                    <a:pt x="396" y="178"/>
                  </a:lnTo>
                  <a:lnTo>
                    <a:pt x="396" y="174"/>
                  </a:lnTo>
                  <a:lnTo>
                    <a:pt x="396" y="174"/>
                  </a:lnTo>
                  <a:lnTo>
                    <a:pt x="393" y="171"/>
                  </a:lnTo>
                  <a:lnTo>
                    <a:pt x="396" y="168"/>
                  </a:lnTo>
                  <a:lnTo>
                    <a:pt x="396" y="168"/>
                  </a:lnTo>
                  <a:lnTo>
                    <a:pt x="396" y="164"/>
                  </a:lnTo>
                  <a:lnTo>
                    <a:pt x="403" y="164"/>
                  </a:lnTo>
                  <a:lnTo>
                    <a:pt x="403" y="164"/>
                  </a:lnTo>
                  <a:lnTo>
                    <a:pt x="406" y="158"/>
                  </a:lnTo>
                  <a:lnTo>
                    <a:pt x="406" y="158"/>
                  </a:lnTo>
                  <a:lnTo>
                    <a:pt x="410" y="151"/>
                  </a:lnTo>
                  <a:lnTo>
                    <a:pt x="410" y="151"/>
                  </a:lnTo>
                  <a:lnTo>
                    <a:pt x="410" y="148"/>
                  </a:lnTo>
                  <a:lnTo>
                    <a:pt x="410" y="148"/>
                  </a:lnTo>
                  <a:lnTo>
                    <a:pt x="410" y="137"/>
                  </a:lnTo>
                  <a:lnTo>
                    <a:pt x="410" y="137"/>
                  </a:lnTo>
                  <a:lnTo>
                    <a:pt x="406" y="131"/>
                  </a:lnTo>
                  <a:lnTo>
                    <a:pt x="406" y="131"/>
                  </a:lnTo>
                  <a:lnTo>
                    <a:pt x="406" y="117"/>
                  </a:lnTo>
                  <a:lnTo>
                    <a:pt x="406" y="117"/>
                  </a:lnTo>
                  <a:lnTo>
                    <a:pt x="406" y="114"/>
                  </a:lnTo>
                  <a:lnTo>
                    <a:pt x="400" y="111"/>
                  </a:lnTo>
                  <a:lnTo>
                    <a:pt x="390" y="104"/>
                  </a:lnTo>
                  <a:lnTo>
                    <a:pt x="396" y="97"/>
                  </a:lnTo>
                  <a:lnTo>
                    <a:pt x="403" y="104"/>
                  </a:lnTo>
                  <a:lnTo>
                    <a:pt x="403" y="104"/>
                  </a:lnTo>
                  <a:lnTo>
                    <a:pt x="403" y="94"/>
                  </a:lnTo>
                  <a:lnTo>
                    <a:pt x="393" y="87"/>
                  </a:lnTo>
                  <a:lnTo>
                    <a:pt x="386" y="80"/>
                  </a:lnTo>
                  <a:lnTo>
                    <a:pt x="383" y="77"/>
                  </a:lnTo>
                  <a:lnTo>
                    <a:pt x="369" y="74"/>
                  </a:lnTo>
                  <a:lnTo>
                    <a:pt x="356" y="64"/>
                  </a:lnTo>
                  <a:lnTo>
                    <a:pt x="359" y="60"/>
                  </a:lnTo>
                  <a:lnTo>
                    <a:pt x="369" y="67"/>
                  </a:lnTo>
                  <a:lnTo>
                    <a:pt x="369" y="60"/>
                  </a:lnTo>
                  <a:lnTo>
                    <a:pt x="373" y="57"/>
                  </a:lnTo>
                  <a:lnTo>
                    <a:pt x="379" y="60"/>
                  </a:lnTo>
                  <a:lnTo>
                    <a:pt x="379" y="53"/>
                  </a:lnTo>
                  <a:lnTo>
                    <a:pt x="376" y="47"/>
                  </a:lnTo>
                  <a:lnTo>
                    <a:pt x="379" y="43"/>
                  </a:lnTo>
                  <a:lnTo>
                    <a:pt x="379" y="40"/>
                  </a:lnTo>
                  <a:lnTo>
                    <a:pt x="376" y="33"/>
                  </a:lnTo>
                  <a:lnTo>
                    <a:pt x="373" y="40"/>
                  </a:lnTo>
                  <a:lnTo>
                    <a:pt x="369" y="40"/>
                  </a:lnTo>
                  <a:lnTo>
                    <a:pt x="363" y="33"/>
                  </a:lnTo>
                  <a:lnTo>
                    <a:pt x="356" y="40"/>
                  </a:lnTo>
                  <a:lnTo>
                    <a:pt x="363" y="40"/>
                  </a:lnTo>
                  <a:lnTo>
                    <a:pt x="369" y="43"/>
                  </a:lnTo>
                  <a:lnTo>
                    <a:pt x="369" y="50"/>
                  </a:lnTo>
                  <a:lnTo>
                    <a:pt x="363" y="47"/>
                  </a:lnTo>
                  <a:lnTo>
                    <a:pt x="356" y="43"/>
                  </a:lnTo>
                  <a:lnTo>
                    <a:pt x="356" y="50"/>
                  </a:lnTo>
                  <a:lnTo>
                    <a:pt x="363" y="53"/>
                  </a:lnTo>
                  <a:lnTo>
                    <a:pt x="356" y="53"/>
                  </a:lnTo>
                  <a:lnTo>
                    <a:pt x="353" y="43"/>
                  </a:lnTo>
                  <a:lnTo>
                    <a:pt x="353" y="53"/>
                  </a:lnTo>
                  <a:lnTo>
                    <a:pt x="349" y="57"/>
                  </a:lnTo>
                  <a:lnTo>
                    <a:pt x="339" y="57"/>
                  </a:lnTo>
                  <a:lnTo>
                    <a:pt x="332" y="60"/>
                  </a:lnTo>
                  <a:lnTo>
                    <a:pt x="332" y="57"/>
                  </a:lnTo>
                  <a:lnTo>
                    <a:pt x="336" y="53"/>
                  </a:lnTo>
                  <a:lnTo>
                    <a:pt x="346" y="53"/>
                  </a:lnTo>
                  <a:lnTo>
                    <a:pt x="353" y="50"/>
                  </a:lnTo>
                  <a:lnTo>
                    <a:pt x="342" y="50"/>
                  </a:lnTo>
                  <a:lnTo>
                    <a:pt x="336" y="50"/>
                  </a:lnTo>
                  <a:lnTo>
                    <a:pt x="336" y="50"/>
                  </a:lnTo>
                  <a:lnTo>
                    <a:pt x="329" y="50"/>
                  </a:lnTo>
                  <a:lnTo>
                    <a:pt x="329" y="50"/>
                  </a:lnTo>
                  <a:lnTo>
                    <a:pt x="326" y="53"/>
                  </a:lnTo>
                  <a:lnTo>
                    <a:pt x="319" y="57"/>
                  </a:lnTo>
                  <a:lnTo>
                    <a:pt x="319" y="57"/>
                  </a:lnTo>
                  <a:lnTo>
                    <a:pt x="316" y="64"/>
                  </a:lnTo>
                  <a:lnTo>
                    <a:pt x="312" y="70"/>
                  </a:lnTo>
                  <a:lnTo>
                    <a:pt x="312" y="70"/>
                  </a:lnTo>
                  <a:lnTo>
                    <a:pt x="299" y="74"/>
                  </a:lnTo>
                  <a:lnTo>
                    <a:pt x="295" y="74"/>
                  </a:lnTo>
                  <a:lnTo>
                    <a:pt x="292" y="74"/>
                  </a:lnTo>
                  <a:lnTo>
                    <a:pt x="289" y="74"/>
                  </a:lnTo>
                  <a:lnTo>
                    <a:pt x="285" y="90"/>
                  </a:lnTo>
                  <a:lnTo>
                    <a:pt x="285" y="90"/>
                  </a:lnTo>
                  <a:lnTo>
                    <a:pt x="269" y="84"/>
                  </a:lnTo>
                  <a:lnTo>
                    <a:pt x="248" y="84"/>
                  </a:lnTo>
                  <a:lnTo>
                    <a:pt x="248" y="84"/>
                  </a:lnTo>
                  <a:lnTo>
                    <a:pt x="255" y="80"/>
                  </a:lnTo>
                  <a:lnTo>
                    <a:pt x="255" y="80"/>
                  </a:lnTo>
                  <a:lnTo>
                    <a:pt x="255" y="74"/>
                  </a:lnTo>
                  <a:lnTo>
                    <a:pt x="255" y="74"/>
                  </a:lnTo>
                  <a:lnTo>
                    <a:pt x="265" y="64"/>
                  </a:lnTo>
                  <a:lnTo>
                    <a:pt x="265" y="64"/>
                  </a:lnTo>
                  <a:lnTo>
                    <a:pt x="265" y="50"/>
                  </a:lnTo>
                  <a:lnTo>
                    <a:pt x="265" y="50"/>
                  </a:lnTo>
                  <a:lnTo>
                    <a:pt x="262" y="53"/>
                  </a:lnTo>
                  <a:lnTo>
                    <a:pt x="258" y="53"/>
                  </a:lnTo>
                  <a:lnTo>
                    <a:pt x="258" y="53"/>
                  </a:lnTo>
                  <a:lnTo>
                    <a:pt x="258" y="53"/>
                  </a:lnTo>
                  <a:lnTo>
                    <a:pt x="255" y="53"/>
                  </a:lnTo>
                  <a:lnTo>
                    <a:pt x="252" y="57"/>
                  </a:lnTo>
                  <a:lnTo>
                    <a:pt x="252" y="57"/>
                  </a:lnTo>
                  <a:lnTo>
                    <a:pt x="248" y="47"/>
                  </a:lnTo>
                  <a:lnTo>
                    <a:pt x="248" y="47"/>
                  </a:lnTo>
                  <a:lnTo>
                    <a:pt x="238" y="47"/>
                  </a:lnTo>
                  <a:lnTo>
                    <a:pt x="238" y="47"/>
                  </a:lnTo>
                  <a:lnTo>
                    <a:pt x="235" y="47"/>
                  </a:lnTo>
                  <a:lnTo>
                    <a:pt x="235" y="43"/>
                  </a:lnTo>
                  <a:lnTo>
                    <a:pt x="235" y="43"/>
                  </a:lnTo>
                  <a:lnTo>
                    <a:pt x="232" y="43"/>
                  </a:lnTo>
                  <a:lnTo>
                    <a:pt x="228" y="47"/>
                  </a:lnTo>
                  <a:lnTo>
                    <a:pt x="228" y="47"/>
                  </a:lnTo>
                  <a:lnTo>
                    <a:pt x="228" y="43"/>
                  </a:lnTo>
                  <a:lnTo>
                    <a:pt x="225" y="37"/>
                  </a:lnTo>
                  <a:lnTo>
                    <a:pt x="225" y="37"/>
                  </a:lnTo>
                  <a:lnTo>
                    <a:pt x="228" y="30"/>
                  </a:lnTo>
                  <a:lnTo>
                    <a:pt x="228" y="30"/>
                  </a:lnTo>
                  <a:lnTo>
                    <a:pt x="228" y="30"/>
                  </a:lnTo>
                  <a:lnTo>
                    <a:pt x="228" y="23"/>
                  </a:lnTo>
                  <a:lnTo>
                    <a:pt x="228" y="23"/>
                  </a:lnTo>
                  <a:lnTo>
                    <a:pt x="225" y="17"/>
                  </a:lnTo>
                  <a:lnTo>
                    <a:pt x="225" y="17"/>
                  </a:lnTo>
                  <a:lnTo>
                    <a:pt x="211" y="10"/>
                  </a:lnTo>
                  <a:lnTo>
                    <a:pt x="211" y="10"/>
                  </a:lnTo>
                  <a:lnTo>
                    <a:pt x="211" y="10"/>
                  </a:lnTo>
                  <a:lnTo>
                    <a:pt x="201" y="10"/>
                  </a:lnTo>
                  <a:lnTo>
                    <a:pt x="201" y="10"/>
                  </a:lnTo>
                  <a:lnTo>
                    <a:pt x="195" y="6"/>
                  </a:lnTo>
                  <a:lnTo>
                    <a:pt x="188" y="3"/>
                  </a:lnTo>
                  <a:lnTo>
                    <a:pt x="188" y="3"/>
                  </a:lnTo>
                  <a:lnTo>
                    <a:pt x="178" y="0"/>
                  </a:lnTo>
                  <a:lnTo>
                    <a:pt x="174" y="0"/>
                  </a:lnTo>
                  <a:lnTo>
                    <a:pt x="174" y="0"/>
                  </a:lnTo>
                  <a:lnTo>
                    <a:pt x="178" y="20"/>
                  </a:lnTo>
                  <a:lnTo>
                    <a:pt x="185" y="37"/>
                  </a:lnTo>
                  <a:lnTo>
                    <a:pt x="185" y="37"/>
                  </a:lnTo>
                  <a:lnTo>
                    <a:pt x="168" y="40"/>
                  </a:lnTo>
                  <a:lnTo>
                    <a:pt x="168" y="40"/>
                  </a:lnTo>
                  <a:lnTo>
                    <a:pt x="164" y="47"/>
                  </a:lnTo>
                  <a:lnTo>
                    <a:pt x="164" y="47"/>
                  </a:lnTo>
                  <a:lnTo>
                    <a:pt x="181" y="43"/>
                  </a:lnTo>
                  <a:lnTo>
                    <a:pt x="181" y="43"/>
                  </a:lnTo>
                  <a:lnTo>
                    <a:pt x="174" y="57"/>
                  </a:lnTo>
                  <a:lnTo>
                    <a:pt x="178" y="57"/>
                  </a:lnTo>
                  <a:lnTo>
                    <a:pt x="178" y="57"/>
                  </a:lnTo>
                  <a:lnTo>
                    <a:pt x="178" y="60"/>
                  </a:lnTo>
                  <a:lnTo>
                    <a:pt x="181" y="64"/>
                  </a:lnTo>
                  <a:lnTo>
                    <a:pt x="181" y="64"/>
                  </a:lnTo>
                  <a:lnTo>
                    <a:pt x="178" y="67"/>
                  </a:lnTo>
                  <a:lnTo>
                    <a:pt x="174" y="67"/>
                  </a:lnTo>
                  <a:lnTo>
                    <a:pt x="174" y="67"/>
                  </a:lnTo>
                  <a:lnTo>
                    <a:pt x="178" y="77"/>
                  </a:lnTo>
                  <a:lnTo>
                    <a:pt x="178" y="77"/>
                  </a:lnTo>
                  <a:lnTo>
                    <a:pt x="181" y="77"/>
                  </a:lnTo>
                  <a:lnTo>
                    <a:pt x="188" y="80"/>
                  </a:lnTo>
                  <a:lnTo>
                    <a:pt x="188" y="80"/>
                  </a:lnTo>
                  <a:lnTo>
                    <a:pt x="191" y="84"/>
                  </a:lnTo>
                  <a:lnTo>
                    <a:pt x="191" y="87"/>
                  </a:lnTo>
                  <a:lnTo>
                    <a:pt x="191" y="87"/>
                  </a:lnTo>
                  <a:lnTo>
                    <a:pt x="185" y="84"/>
                  </a:lnTo>
                  <a:lnTo>
                    <a:pt x="181" y="84"/>
                  </a:lnTo>
                  <a:lnTo>
                    <a:pt x="168" y="84"/>
                  </a:lnTo>
                  <a:lnTo>
                    <a:pt x="164" y="77"/>
                  </a:lnTo>
                  <a:lnTo>
                    <a:pt x="164" y="77"/>
                  </a:lnTo>
                  <a:lnTo>
                    <a:pt x="154" y="84"/>
                  </a:lnTo>
                  <a:lnTo>
                    <a:pt x="154" y="90"/>
                  </a:lnTo>
                  <a:lnTo>
                    <a:pt x="154" y="97"/>
                  </a:lnTo>
                  <a:lnTo>
                    <a:pt x="154" y="97"/>
                  </a:lnTo>
                  <a:lnTo>
                    <a:pt x="158" y="101"/>
                  </a:lnTo>
                  <a:lnTo>
                    <a:pt x="151" y="101"/>
                  </a:lnTo>
                  <a:lnTo>
                    <a:pt x="151" y="101"/>
                  </a:lnTo>
                  <a:lnTo>
                    <a:pt x="151" y="101"/>
                  </a:lnTo>
                  <a:lnTo>
                    <a:pt x="148" y="97"/>
                  </a:lnTo>
                  <a:lnTo>
                    <a:pt x="144" y="97"/>
                  </a:lnTo>
                  <a:lnTo>
                    <a:pt x="148" y="97"/>
                  </a:lnTo>
                  <a:lnTo>
                    <a:pt x="144" y="97"/>
                  </a:lnTo>
                  <a:lnTo>
                    <a:pt x="144" y="97"/>
                  </a:lnTo>
                  <a:lnTo>
                    <a:pt x="144" y="107"/>
                  </a:lnTo>
                  <a:lnTo>
                    <a:pt x="144" y="107"/>
                  </a:lnTo>
                  <a:lnTo>
                    <a:pt x="134" y="107"/>
                  </a:lnTo>
                  <a:lnTo>
                    <a:pt x="134" y="107"/>
                  </a:lnTo>
                  <a:lnTo>
                    <a:pt x="134" y="94"/>
                  </a:lnTo>
                  <a:lnTo>
                    <a:pt x="131" y="87"/>
                  </a:lnTo>
                  <a:lnTo>
                    <a:pt x="124" y="84"/>
                  </a:lnTo>
                  <a:lnTo>
                    <a:pt x="124" y="84"/>
                  </a:lnTo>
                  <a:lnTo>
                    <a:pt x="104" y="84"/>
                  </a:lnTo>
                  <a:lnTo>
                    <a:pt x="104" y="84"/>
                  </a:lnTo>
                  <a:lnTo>
                    <a:pt x="94" y="87"/>
                  </a:lnTo>
                  <a:lnTo>
                    <a:pt x="90" y="94"/>
                  </a:lnTo>
                  <a:lnTo>
                    <a:pt x="90" y="101"/>
                  </a:lnTo>
                  <a:lnTo>
                    <a:pt x="90" y="101"/>
                  </a:lnTo>
                  <a:lnTo>
                    <a:pt x="90" y="101"/>
                  </a:lnTo>
                  <a:lnTo>
                    <a:pt x="94" y="107"/>
                  </a:lnTo>
                  <a:lnTo>
                    <a:pt x="94" y="107"/>
                  </a:lnTo>
                  <a:lnTo>
                    <a:pt x="100" y="107"/>
                  </a:lnTo>
                  <a:lnTo>
                    <a:pt x="100" y="107"/>
                  </a:lnTo>
                  <a:lnTo>
                    <a:pt x="94" y="111"/>
                  </a:lnTo>
                  <a:lnTo>
                    <a:pt x="94" y="111"/>
                  </a:lnTo>
                  <a:lnTo>
                    <a:pt x="94" y="124"/>
                  </a:lnTo>
                  <a:lnTo>
                    <a:pt x="90" y="137"/>
                  </a:lnTo>
                  <a:lnTo>
                    <a:pt x="90" y="137"/>
                  </a:lnTo>
                  <a:lnTo>
                    <a:pt x="90" y="144"/>
                  </a:lnTo>
                  <a:lnTo>
                    <a:pt x="87" y="148"/>
                  </a:lnTo>
                  <a:lnTo>
                    <a:pt x="80" y="148"/>
                  </a:lnTo>
                  <a:lnTo>
                    <a:pt x="74" y="148"/>
                  </a:lnTo>
                  <a:lnTo>
                    <a:pt x="70" y="154"/>
                  </a:lnTo>
                  <a:lnTo>
                    <a:pt x="70" y="154"/>
                  </a:lnTo>
                  <a:lnTo>
                    <a:pt x="70" y="161"/>
                  </a:lnTo>
                  <a:lnTo>
                    <a:pt x="70" y="161"/>
                  </a:lnTo>
                  <a:lnTo>
                    <a:pt x="70" y="161"/>
                  </a:lnTo>
                  <a:lnTo>
                    <a:pt x="74" y="164"/>
                  </a:lnTo>
                  <a:lnTo>
                    <a:pt x="77" y="168"/>
                  </a:lnTo>
                  <a:lnTo>
                    <a:pt x="77" y="171"/>
                  </a:lnTo>
                  <a:lnTo>
                    <a:pt x="77" y="171"/>
                  </a:lnTo>
                  <a:lnTo>
                    <a:pt x="77" y="178"/>
                  </a:lnTo>
                  <a:lnTo>
                    <a:pt x="74" y="181"/>
                  </a:lnTo>
                  <a:lnTo>
                    <a:pt x="74" y="181"/>
                  </a:lnTo>
                  <a:lnTo>
                    <a:pt x="67" y="185"/>
                  </a:lnTo>
                  <a:lnTo>
                    <a:pt x="64" y="185"/>
                  </a:lnTo>
                  <a:lnTo>
                    <a:pt x="64" y="185"/>
                  </a:lnTo>
                  <a:lnTo>
                    <a:pt x="64" y="188"/>
                  </a:lnTo>
                  <a:lnTo>
                    <a:pt x="64" y="191"/>
                  </a:lnTo>
                  <a:lnTo>
                    <a:pt x="64" y="191"/>
                  </a:lnTo>
                  <a:lnTo>
                    <a:pt x="57" y="198"/>
                  </a:lnTo>
                  <a:lnTo>
                    <a:pt x="50" y="198"/>
                  </a:lnTo>
                  <a:lnTo>
                    <a:pt x="50" y="198"/>
                  </a:lnTo>
                  <a:lnTo>
                    <a:pt x="43" y="195"/>
                  </a:lnTo>
                  <a:lnTo>
                    <a:pt x="37" y="191"/>
                  </a:lnTo>
                  <a:lnTo>
                    <a:pt x="37" y="191"/>
                  </a:lnTo>
                  <a:lnTo>
                    <a:pt x="33" y="195"/>
                  </a:lnTo>
                  <a:lnTo>
                    <a:pt x="33" y="198"/>
                  </a:lnTo>
                  <a:lnTo>
                    <a:pt x="30" y="195"/>
                  </a:lnTo>
                  <a:lnTo>
                    <a:pt x="30" y="195"/>
                  </a:lnTo>
                  <a:lnTo>
                    <a:pt x="27" y="201"/>
                  </a:lnTo>
                  <a:lnTo>
                    <a:pt x="30" y="211"/>
                  </a:lnTo>
                  <a:lnTo>
                    <a:pt x="27" y="225"/>
                  </a:lnTo>
                  <a:lnTo>
                    <a:pt x="27" y="225"/>
                  </a:lnTo>
                  <a:lnTo>
                    <a:pt x="27" y="232"/>
                  </a:lnTo>
                  <a:lnTo>
                    <a:pt x="20" y="235"/>
                  </a:lnTo>
                  <a:lnTo>
                    <a:pt x="20" y="235"/>
                  </a:lnTo>
                  <a:lnTo>
                    <a:pt x="13" y="245"/>
                  </a:lnTo>
                  <a:lnTo>
                    <a:pt x="13" y="245"/>
                  </a:lnTo>
                  <a:lnTo>
                    <a:pt x="10" y="252"/>
                  </a:lnTo>
                  <a:lnTo>
                    <a:pt x="10" y="252"/>
                  </a:lnTo>
                  <a:lnTo>
                    <a:pt x="6" y="255"/>
                  </a:lnTo>
                  <a:lnTo>
                    <a:pt x="6" y="255"/>
                  </a:lnTo>
                  <a:lnTo>
                    <a:pt x="3" y="252"/>
                  </a:lnTo>
                  <a:lnTo>
                    <a:pt x="3" y="252"/>
                  </a:lnTo>
                  <a:lnTo>
                    <a:pt x="0" y="255"/>
                  </a:lnTo>
                  <a:lnTo>
                    <a:pt x="0" y="258"/>
                  </a:lnTo>
                  <a:lnTo>
                    <a:pt x="0" y="258"/>
                  </a:lnTo>
                  <a:lnTo>
                    <a:pt x="3" y="258"/>
                  </a:lnTo>
                  <a:lnTo>
                    <a:pt x="3" y="258"/>
                  </a:lnTo>
                  <a:lnTo>
                    <a:pt x="10" y="262"/>
                  </a:lnTo>
                  <a:lnTo>
                    <a:pt x="10" y="262"/>
                  </a:lnTo>
                  <a:lnTo>
                    <a:pt x="13" y="265"/>
                  </a:lnTo>
                  <a:lnTo>
                    <a:pt x="13" y="269"/>
                  </a:lnTo>
                  <a:lnTo>
                    <a:pt x="13" y="269"/>
                  </a:lnTo>
                  <a:lnTo>
                    <a:pt x="10" y="272"/>
                  </a:lnTo>
                  <a:lnTo>
                    <a:pt x="6" y="275"/>
                  </a:lnTo>
                  <a:lnTo>
                    <a:pt x="6" y="275"/>
                  </a:lnTo>
                  <a:lnTo>
                    <a:pt x="10" y="279"/>
                  </a:lnTo>
                  <a:lnTo>
                    <a:pt x="6" y="282"/>
                  </a:lnTo>
                  <a:lnTo>
                    <a:pt x="6" y="282"/>
                  </a:lnTo>
                  <a:lnTo>
                    <a:pt x="16" y="289"/>
                  </a:lnTo>
                  <a:lnTo>
                    <a:pt x="16" y="289"/>
                  </a:lnTo>
                  <a:lnTo>
                    <a:pt x="20" y="295"/>
                  </a:lnTo>
                  <a:lnTo>
                    <a:pt x="16" y="299"/>
                  </a:lnTo>
                  <a:lnTo>
                    <a:pt x="16" y="299"/>
                  </a:lnTo>
                  <a:lnTo>
                    <a:pt x="16" y="302"/>
                  </a:lnTo>
                  <a:lnTo>
                    <a:pt x="16" y="309"/>
                  </a:lnTo>
                  <a:lnTo>
                    <a:pt x="16" y="309"/>
                  </a:lnTo>
                  <a:lnTo>
                    <a:pt x="16" y="312"/>
                  </a:lnTo>
                  <a:lnTo>
                    <a:pt x="20" y="316"/>
                  </a:lnTo>
                  <a:lnTo>
                    <a:pt x="20" y="316"/>
                  </a:lnTo>
                  <a:lnTo>
                    <a:pt x="16" y="319"/>
                  </a:lnTo>
                  <a:lnTo>
                    <a:pt x="6" y="322"/>
                  </a:lnTo>
                  <a:lnTo>
                    <a:pt x="6" y="322"/>
                  </a:lnTo>
                  <a:lnTo>
                    <a:pt x="3" y="329"/>
                  </a:lnTo>
                  <a:lnTo>
                    <a:pt x="3" y="329"/>
                  </a:lnTo>
                  <a:lnTo>
                    <a:pt x="3" y="342"/>
                  </a:lnTo>
                  <a:lnTo>
                    <a:pt x="3" y="342"/>
                  </a:lnTo>
                  <a:lnTo>
                    <a:pt x="3" y="349"/>
                  </a:lnTo>
                  <a:lnTo>
                    <a:pt x="6" y="353"/>
                  </a:lnTo>
                  <a:lnTo>
                    <a:pt x="6" y="353"/>
                  </a:lnTo>
                  <a:lnTo>
                    <a:pt x="13" y="356"/>
                  </a:lnTo>
                  <a:lnTo>
                    <a:pt x="16" y="359"/>
                  </a:lnTo>
                  <a:lnTo>
                    <a:pt x="16" y="359"/>
                  </a:lnTo>
                  <a:lnTo>
                    <a:pt x="10" y="369"/>
                  </a:lnTo>
                  <a:lnTo>
                    <a:pt x="10" y="369"/>
                  </a:lnTo>
                  <a:lnTo>
                    <a:pt x="6" y="383"/>
                  </a:lnTo>
                  <a:lnTo>
                    <a:pt x="6" y="383"/>
                  </a:lnTo>
                  <a:lnTo>
                    <a:pt x="10" y="383"/>
                  </a:lnTo>
                  <a:lnTo>
                    <a:pt x="10" y="383"/>
                  </a:lnTo>
                  <a:lnTo>
                    <a:pt x="13" y="390"/>
                  </a:lnTo>
                  <a:lnTo>
                    <a:pt x="13" y="390"/>
                  </a:lnTo>
                  <a:lnTo>
                    <a:pt x="16" y="390"/>
                  </a:lnTo>
                  <a:lnTo>
                    <a:pt x="16" y="390"/>
                  </a:lnTo>
                  <a:lnTo>
                    <a:pt x="13" y="396"/>
                  </a:lnTo>
                  <a:lnTo>
                    <a:pt x="13" y="396"/>
                  </a:lnTo>
                  <a:lnTo>
                    <a:pt x="16" y="396"/>
                  </a:lnTo>
                  <a:lnTo>
                    <a:pt x="16" y="396"/>
                  </a:lnTo>
                  <a:lnTo>
                    <a:pt x="16" y="403"/>
                  </a:lnTo>
                  <a:lnTo>
                    <a:pt x="16" y="403"/>
                  </a:lnTo>
                  <a:lnTo>
                    <a:pt x="23" y="406"/>
                  </a:lnTo>
                  <a:lnTo>
                    <a:pt x="23" y="406"/>
                  </a:lnTo>
                  <a:lnTo>
                    <a:pt x="27" y="403"/>
                  </a:lnTo>
                  <a:lnTo>
                    <a:pt x="27" y="403"/>
                  </a:lnTo>
                  <a:lnTo>
                    <a:pt x="27" y="400"/>
                  </a:lnTo>
                  <a:lnTo>
                    <a:pt x="27" y="400"/>
                  </a:lnTo>
                  <a:lnTo>
                    <a:pt x="33" y="403"/>
                  </a:lnTo>
                  <a:lnTo>
                    <a:pt x="33" y="403"/>
                  </a:lnTo>
                  <a:lnTo>
                    <a:pt x="33" y="403"/>
                  </a:lnTo>
                  <a:lnTo>
                    <a:pt x="33" y="406"/>
                  </a:lnTo>
                  <a:lnTo>
                    <a:pt x="33" y="406"/>
                  </a:lnTo>
                  <a:lnTo>
                    <a:pt x="33" y="410"/>
                  </a:lnTo>
                  <a:lnTo>
                    <a:pt x="33" y="410"/>
                  </a:lnTo>
                  <a:lnTo>
                    <a:pt x="37" y="410"/>
                  </a:lnTo>
                  <a:lnTo>
                    <a:pt x="37" y="410"/>
                  </a:lnTo>
                  <a:lnTo>
                    <a:pt x="43" y="413"/>
                  </a:lnTo>
                  <a:lnTo>
                    <a:pt x="43" y="413"/>
                  </a:lnTo>
                  <a:lnTo>
                    <a:pt x="47" y="413"/>
                  </a:lnTo>
                  <a:lnTo>
                    <a:pt x="47" y="413"/>
                  </a:lnTo>
                  <a:lnTo>
                    <a:pt x="50" y="413"/>
                  </a:lnTo>
                  <a:lnTo>
                    <a:pt x="50" y="413"/>
                  </a:lnTo>
                  <a:lnTo>
                    <a:pt x="53" y="413"/>
                  </a:lnTo>
                  <a:lnTo>
                    <a:pt x="53" y="413"/>
                  </a:lnTo>
                  <a:lnTo>
                    <a:pt x="50" y="416"/>
                  </a:lnTo>
                  <a:lnTo>
                    <a:pt x="50" y="416"/>
                  </a:lnTo>
                  <a:lnTo>
                    <a:pt x="53" y="420"/>
                  </a:lnTo>
                  <a:lnTo>
                    <a:pt x="53" y="420"/>
                  </a:lnTo>
                  <a:lnTo>
                    <a:pt x="57" y="423"/>
                  </a:lnTo>
                  <a:lnTo>
                    <a:pt x="57" y="423"/>
                  </a:lnTo>
                  <a:lnTo>
                    <a:pt x="60" y="427"/>
                  </a:lnTo>
                  <a:lnTo>
                    <a:pt x="60" y="427"/>
                  </a:lnTo>
                  <a:lnTo>
                    <a:pt x="64" y="430"/>
                  </a:lnTo>
                  <a:lnTo>
                    <a:pt x="64" y="430"/>
                  </a:lnTo>
                  <a:lnTo>
                    <a:pt x="64" y="430"/>
                  </a:lnTo>
                  <a:lnTo>
                    <a:pt x="64" y="430"/>
                  </a:lnTo>
                  <a:lnTo>
                    <a:pt x="64" y="430"/>
                  </a:lnTo>
                  <a:lnTo>
                    <a:pt x="70" y="433"/>
                  </a:lnTo>
                  <a:lnTo>
                    <a:pt x="70" y="433"/>
                  </a:lnTo>
                  <a:lnTo>
                    <a:pt x="77" y="440"/>
                  </a:lnTo>
                  <a:lnTo>
                    <a:pt x="77" y="440"/>
                  </a:lnTo>
                  <a:lnTo>
                    <a:pt x="80" y="440"/>
                  </a:lnTo>
                  <a:lnTo>
                    <a:pt x="80" y="440"/>
                  </a:lnTo>
                  <a:lnTo>
                    <a:pt x="80" y="440"/>
                  </a:lnTo>
                  <a:lnTo>
                    <a:pt x="77" y="443"/>
                  </a:lnTo>
                  <a:lnTo>
                    <a:pt x="77" y="443"/>
                  </a:lnTo>
                  <a:lnTo>
                    <a:pt x="74" y="447"/>
                  </a:lnTo>
                  <a:lnTo>
                    <a:pt x="74" y="447"/>
                  </a:lnTo>
                  <a:lnTo>
                    <a:pt x="70" y="453"/>
                  </a:lnTo>
                  <a:lnTo>
                    <a:pt x="70" y="453"/>
                  </a:lnTo>
                  <a:lnTo>
                    <a:pt x="64" y="457"/>
                  </a:lnTo>
                  <a:lnTo>
                    <a:pt x="64" y="457"/>
                  </a:lnTo>
                  <a:lnTo>
                    <a:pt x="64" y="463"/>
                  </a:lnTo>
                  <a:lnTo>
                    <a:pt x="64" y="463"/>
                  </a:lnTo>
                  <a:lnTo>
                    <a:pt x="60" y="467"/>
                  </a:lnTo>
                  <a:lnTo>
                    <a:pt x="60" y="467"/>
                  </a:lnTo>
                  <a:lnTo>
                    <a:pt x="57" y="470"/>
                  </a:lnTo>
                  <a:lnTo>
                    <a:pt x="57" y="470"/>
                  </a:lnTo>
                  <a:lnTo>
                    <a:pt x="53" y="474"/>
                  </a:lnTo>
                  <a:lnTo>
                    <a:pt x="53" y="474"/>
                  </a:lnTo>
                  <a:lnTo>
                    <a:pt x="53" y="477"/>
                  </a:lnTo>
                  <a:lnTo>
                    <a:pt x="53" y="480"/>
                  </a:lnTo>
                  <a:lnTo>
                    <a:pt x="53" y="480"/>
                  </a:lnTo>
                  <a:lnTo>
                    <a:pt x="47" y="494"/>
                  </a:lnTo>
                  <a:lnTo>
                    <a:pt x="47" y="494"/>
                  </a:lnTo>
                  <a:lnTo>
                    <a:pt x="47" y="500"/>
                  </a:lnTo>
                  <a:lnTo>
                    <a:pt x="47" y="500"/>
                  </a:lnTo>
                  <a:lnTo>
                    <a:pt x="43" y="511"/>
                  </a:lnTo>
                  <a:lnTo>
                    <a:pt x="43" y="511"/>
                  </a:lnTo>
                  <a:lnTo>
                    <a:pt x="43" y="517"/>
                  </a:lnTo>
                  <a:lnTo>
                    <a:pt x="47" y="521"/>
                  </a:lnTo>
                  <a:lnTo>
                    <a:pt x="47" y="521"/>
                  </a:lnTo>
                  <a:lnTo>
                    <a:pt x="50" y="521"/>
                  </a:lnTo>
                  <a:lnTo>
                    <a:pt x="50" y="521"/>
                  </a:lnTo>
                  <a:lnTo>
                    <a:pt x="50" y="524"/>
                  </a:lnTo>
                  <a:lnTo>
                    <a:pt x="50" y="524"/>
                  </a:lnTo>
                  <a:lnTo>
                    <a:pt x="50" y="527"/>
                  </a:lnTo>
                  <a:lnTo>
                    <a:pt x="53" y="527"/>
                  </a:lnTo>
                  <a:lnTo>
                    <a:pt x="53" y="527"/>
                  </a:lnTo>
                  <a:lnTo>
                    <a:pt x="57" y="527"/>
                  </a:lnTo>
                  <a:lnTo>
                    <a:pt x="57" y="527"/>
                  </a:lnTo>
                  <a:lnTo>
                    <a:pt x="60" y="527"/>
                  </a:lnTo>
                  <a:lnTo>
                    <a:pt x="64" y="527"/>
                  </a:lnTo>
                  <a:lnTo>
                    <a:pt x="64" y="527"/>
                  </a:lnTo>
                  <a:lnTo>
                    <a:pt x="67" y="527"/>
                  </a:lnTo>
                  <a:lnTo>
                    <a:pt x="67" y="527"/>
                  </a:lnTo>
                  <a:lnTo>
                    <a:pt x="70" y="527"/>
                  </a:lnTo>
                  <a:lnTo>
                    <a:pt x="70" y="527"/>
                  </a:lnTo>
                  <a:lnTo>
                    <a:pt x="77" y="527"/>
                  </a:lnTo>
                  <a:lnTo>
                    <a:pt x="77" y="527"/>
                  </a:lnTo>
                  <a:lnTo>
                    <a:pt x="80" y="527"/>
                  </a:lnTo>
                  <a:lnTo>
                    <a:pt x="80" y="527"/>
                  </a:lnTo>
                  <a:lnTo>
                    <a:pt x="84" y="524"/>
                  </a:lnTo>
                  <a:lnTo>
                    <a:pt x="84" y="524"/>
                  </a:lnTo>
                  <a:lnTo>
                    <a:pt x="87" y="527"/>
                  </a:lnTo>
                  <a:lnTo>
                    <a:pt x="87" y="527"/>
                  </a:lnTo>
                  <a:lnTo>
                    <a:pt x="90" y="531"/>
                  </a:lnTo>
                  <a:lnTo>
                    <a:pt x="94" y="531"/>
                  </a:lnTo>
                  <a:lnTo>
                    <a:pt x="94" y="531"/>
                  </a:lnTo>
                  <a:lnTo>
                    <a:pt x="97" y="531"/>
                  </a:lnTo>
                  <a:lnTo>
                    <a:pt x="97" y="531"/>
                  </a:lnTo>
                  <a:lnTo>
                    <a:pt x="100" y="527"/>
                  </a:lnTo>
                  <a:lnTo>
                    <a:pt x="100" y="527"/>
                  </a:lnTo>
                  <a:lnTo>
                    <a:pt x="100" y="524"/>
                  </a:lnTo>
                  <a:lnTo>
                    <a:pt x="100" y="524"/>
                  </a:lnTo>
                  <a:lnTo>
                    <a:pt x="100" y="521"/>
                  </a:lnTo>
                  <a:lnTo>
                    <a:pt x="100" y="521"/>
                  </a:lnTo>
                  <a:lnTo>
                    <a:pt x="94" y="524"/>
                  </a:lnTo>
                  <a:lnTo>
                    <a:pt x="94" y="524"/>
                  </a:lnTo>
                  <a:lnTo>
                    <a:pt x="90" y="521"/>
                  </a:lnTo>
                  <a:lnTo>
                    <a:pt x="94" y="521"/>
                  </a:lnTo>
                  <a:lnTo>
                    <a:pt x="94" y="521"/>
                  </a:lnTo>
                  <a:lnTo>
                    <a:pt x="94" y="517"/>
                  </a:lnTo>
                  <a:lnTo>
                    <a:pt x="94" y="517"/>
                  </a:lnTo>
                  <a:lnTo>
                    <a:pt x="100" y="517"/>
                  </a:lnTo>
                  <a:lnTo>
                    <a:pt x="100" y="517"/>
                  </a:lnTo>
                  <a:lnTo>
                    <a:pt x="104" y="514"/>
                  </a:lnTo>
                  <a:lnTo>
                    <a:pt x="104" y="514"/>
                  </a:lnTo>
                  <a:lnTo>
                    <a:pt x="107" y="517"/>
                  </a:lnTo>
                  <a:lnTo>
                    <a:pt x="107" y="517"/>
                  </a:lnTo>
                  <a:lnTo>
                    <a:pt x="107" y="521"/>
                  </a:lnTo>
                  <a:lnTo>
                    <a:pt x="107" y="521"/>
                  </a:lnTo>
                  <a:lnTo>
                    <a:pt x="111" y="524"/>
                  </a:lnTo>
                  <a:lnTo>
                    <a:pt x="111" y="524"/>
                  </a:lnTo>
                  <a:lnTo>
                    <a:pt x="114" y="527"/>
                  </a:lnTo>
                  <a:lnTo>
                    <a:pt x="114" y="527"/>
                  </a:lnTo>
                  <a:lnTo>
                    <a:pt x="117" y="527"/>
                  </a:lnTo>
                  <a:lnTo>
                    <a:pt x="124" y="524"/>
                  </a:lnTo>
                  <a:lnTo>
                    <a:pt x="124" y="524"/>
                  </a:lnTo>
                  <a:lnTo>
                    <a:pt x="131" y="531"/>
                  </a:lnTo>
                  <a:lnTo>
                    <a:pt x="131" y="531"/>
                  </a:lnTo>
                  <a:lnTo>
                    <a:pt x="137" y="534"/>
                  </a:lnTo>
                  <a:lnTo>
                    <a:pt x="137" y="534"/>
                  </a:lnTo>
                  <a:lnTo>
                    <a:pt x="137" y="534"/>
                  </a:lnTo>
                  <a:lnTo>
                    <a:pt x="144" y="537"/>
                  </a:lnTo>
                  <a:lnTo>
                    <a:pt x="148" y="541"/>
                  </a:lnTo>
                  <a:lnTo>
                    <a:pt x="148" y="544"/>
                  </a:lnTo>
                  <a:lnTo>
                    <a:pt x="144" y="544"/>
                  </a:lnTo>
                  <a:lnTo>
                    <a:pt x="144" y="544"/>
                  </a:lnTo>
                  <a:lnTo>
                    <a:pt x="148" y="547"/>
                  </a:lnTo>
                  <a:lnTo>
                    <a:pt x="151" y="554"/>
                  </a:lnTo>
                  <a:lnTo>
                    <a:pt x="151" y="554"/>
                  </a:lnTo>
                  <a:lnTo>
                    <a:pt x="154" y="554"/>
                  </a:lnTo>
                  <a:lnTo>
                    <a:pt x="154" y="554"/>
                  </a:lnTo>
                  <a:lnTo>
                    <a:pt x="164" y="561"/>
                  </a:lnTo>
                  <a:lnTo>
                    <a:pt x="164" y="561"/>
                  </a:lnTo>
                  <a:lnTo>
                    <a:pt x="168" y="558"/>
                  </a:lnTo>
                  <a:lnTo>
                    <a:pt x="168" y="558"/>
                  </a:lnTo>
                  <a:lnTo>
                    <a:pt x="171" y="558"/>
                  </a:lnTo>
                  <a:lnTo>
                    <a:pt x="171" y="561"/>
                  </a:lnTo>
                  <a:lnTo>
                    <a:pt x="171" y="561"/>
                  </a:lnTo>
                  <a:lnTo>
                    <a:pt x="171" y="564"/>
                  </a:lnTo>
                  <a:lnTo>
                    <a:pt x="171" y="568"/>
                  </a:lnTo>
                  <a:lnTo>
                    <a:pt x="171" y="568"/>
                  </a:lnTo>
                  <a:lnTo>
                    <a:pt x="178" y="564"/>
                  </a:lnTo>
                  <a:lnTo>
                    <a:pt x="178" y="564"/>
                  </a:lnTo>
                  <a:lnTo>
                    <a:pt x="181" y="561"/>
                  </a:lnTo>
                  <a:lnTo>
                    <a:pt x="181" y="561"/>
                  </a:lnTo>
                  <a:lnTo>
                    <a:pt x="185" y="558"/>
                  </a:lnTo>
                  <a:lnTo>
                    <a:pt x="185" y="558"/>
                  </a:lnTo>
                  <a:lnTo>
                    <a:pt x="188" y="554"/>
                  </a:lnTo>
                  <a:lnTo>
                    <a:pt x="188" y="554"/>
                  </a:lnTo>
                  <a:lnTo>
                    <a:pt x="185" y="551"/>
                  </a:lnTo>
                  <a:lnTo>
                    <a:pt x="185" y="551"/>
                  </a:lnTo>
                  <a:lnTo>
                    <a:pt x="188" y="547"/>
                  </a:lnTo>
                  <a:lnTo>
                    <a:pt x="188" y="547"/>
                  </a:lnTo>
                  <a:lnTo>
                    <a:pt x="191" y="547"/>
                  </a:lnTo>
                  <a:lnTo>
                    <a:pt x="191" y="547"/>
                  </a:lnTo>
                  <a:lnTo>
                    <a:pt x="191" y="547"/>
                  </a:lnTo>
                  <a:lnTo>
                    <a:pt x="191" y="551"/>
                  </a:lnTo>
                  <a:lnTo>
                    <a:pt x="191" y="551"/>
                  </a:lnTo>
                  <a:lnTo>
                    <a:pt x="195" y="547"/>
                  </a:lnTo>
                  <a:lnTo>
                    <a:pt x="195" y="547"/>
                  </a:lnTo>
                  <a:lnTo>
                    <a:pt x="198" y="547"/>
                  </a:lnTo>
                  <a:lnTo>
                    <a:pt x="198" y="547"/>
                  </a:lnTo>
                  <a:lnTo>
                    <a:pt x="201" y="547"/>
                  </a:lnTo>
                  <a:lnTo>
                    <a:pt x="208" y="547"/>
                  </a:lnTo>
                  <a:lnTo>
                    <a:pt x="208" y="547"/>
                  </a:lnTo>
                  <a:lnTo>
                    <a:pt x="205" y="551"/>
                  </a:lnTo>
                  <a:lnTo>
                    <a:pt x="205" y="554"/>
                  </a:lnTo>
                  <a:lnTo>
                    <a:pt x="201" y="554"/>
                  </a:lnTo>
                  <a:lnTo>
                    <a:pt x="201" y="558"/>
                  </a:lnTo>
                  <a:lnTo>
                    <a:pt x="201" y="558"/>
                  </a:lnTo>
                  <a:lnTo>
                    <a:pt x="205" y="558"/>
                  </a:lnTo>
                  <a:lnTo>
                    <a:pt x="208" y="554"/>
                  </a:lnTo>
                  <a:lnTo>
                    <a:pt x="208" y="554"/>
                  </a:lnTo>
                  <a:lnTo>
                    <a:pt x="215" y="558"/>
                  </a:lnTo>
                  <a:lnTo>
                    <a:pt x="215" y="558"/>
                  </a:lnTo>
                  <a:lnTo>
                    <a:pt x="225" y="558"/>
                  </a:lnTo>
                  <a:lnTo>
                    <a:pt x="225" y="558"/>
                  </a:lnTo>
                  <a:lnTo>
                    <a:pt x="228" y="554"/>
                  </a:lnTo>
                  <a:lnTo>
                    <a:pt x="235" y="554"/>
                  </a:lnTo>
                  <a:lnTo>
                    <a:pt x="235" y="554"/>
                  </a:lnTo>
                  <a:lnTo>
                    <a:pt x="238" y="558"/>
                  </a:lnTo>
                  <a:lnTo>
                    <a:pt x="238" y="558"/>
                  </a:lnTo>
                  <a:lnTo>
                    <a:pt x="245" y="558"/>
                  </a:lnTo>
                  <a:lnTo>
                    <a:pt x="245" y="558"/>
                  </a:lnTo>
                  <a:lnTo>
                    <a:pt x="248" y="558"/>
                  </a:lnTo>
                  <a:lnTo>
                    <a:pt x="248" y="558"/>
                  </a:lnTo>
                  <a:lnTo>
                    <a:pt x="252" y="554"/>
                  </a:lnTo>
                  <a:lnTo>
                    <a:pt x="255" y="547"/>
                  </a:lnTo>
                  <a:lnTo>
                    <a:pt x="255" y="547"/>
                  </a:lnTo>
                  <a:lnTo>
                    <a:pt x="258" y="547"/>
                  </a:lnTo>
                  <a:lnTo>
                    <a:pt x="258" y="547"/>
                  </a:lnTo>
                  <a:lnTo>
                    <a:pt x="269" y="547"/>
                  </a:lnTo>
                  <a:lnTo>
                    <a:pt x="269" y="547"/>
                  </a:lnTo>
                  <a:lnTo>
                    <a:pt x="272" y="551"/>
                  </a:lnTo>
                  <a:lnTo>
                    <a:pt x="272" y="551"/>
                  </a:lnTo>
                  <a:lnTo>
                    <a:pt x="272" y="547"/>
                  </a:lnTo>
                  <a:lnTo>
                    <a:pt x="272" y="547"/>
                  </a:lnTo>
                  <a:lnTo>
                    <a:pt x="272" y="547"/>
                  </a:lnTo>
                  <a:lnTo>
                    <a:pt x="275" y="541"/>
                  </a:lnTo>
                  <a:lnTo>
                    <a:pt x="275" y="541"/>
                  </a:lnTo>
                  <a:lnTo>
                    <a:pt x="279" y="544"/>
                  </a:lnTo>
                  <a:lnTo>
                    <a:pt x="279" y="544"/>
                  </a:lnTo>
                  <a:lnTo>
                    <a:pt x="282" y="544"/>
                  </a:lnTo>
                  <a:lnTo>
                    <a:pt x="285" y="544"/>
                  </a:lnTo>
                  <a:lnTo>
                    <a:pt x="285" y="544"/>
                  </a:lnTo>
                  <a:lnTo>
                    <a:pt x="285" y="547"/>
                  </a:lnTo>
                  <a:lnTo>
                    <a:pt x="285" y="547"/>
                  </a:lnTo>
                  <a:lnTo>
                    <a:pt x="289" y="547"/>
                  </a:lnTo>
                  <a:lnTo>
                    <a:pt x="289" y="547"/>
                  </a:lnTo>
                  <a:lnTo>
                    <a:pt x="295" y="547"/>
                  </a:lnTo>
                  <a:lnTo>
                    <a:pt x="295" y="547"/>
                  </a:lnTo>
                  <a:lnTo>
                    <a:pt x="299" y="551"/>
                  </a:lnTo>
                  <a:lnTo>
                    <a:pt x="299" y="551"/>
                  </a:lnTo>
                  <a:lnTo>
                    <a:pt x="299" y="551"/>
                  </a:lnTo>
                  <a:lnTo>
                    <a:pt x="299" y="551"/>
                  </a:lnTo>
                  <a:lnTo>
                    <a:pt x="299" y="551"/>
                  </a:lnTo>
                  <a:lnTo>
                    <a:pt x="302" y="558"/>
                  </a:lnTo>
                  <a:lnTo>
                    <a:pt x="302" y="558"/>
                  </a:lnTo>
                  <a:lnTo>
                    <a:pt x="302" y="561"/>
                  </a:lnTo>
                  <a:lnTo>
                    <a:pt x="302" y="561"/>
                  </a:lnTo>
                  <a:lnTo>
                    <a:pt x="305" y="564"/>
                  </a:lnTo>
                  <a:lnTo>
                    <a:pt x="305" y="564"/>
                  </a:lnTo>
                  <a:lnTo>
                    <a:pt x="309" y="561"/>
                  </a:lnTo>
                  <a:lnTo>
                    <a:pt x="309" y="561"/>
                  </a:lnTo>
                  <a:lnTo>
                    <a:pt x="312" y="554"/>
                  </a:lnTo>
                  <a:lnTo>
                    <a:pt x="312" y="554"/>
                  </a:lnTo>
                  <a:lnTo>
                    <a:pt x="312" y="551"/>
                  </a:lnTo>
                  <a:lnTo>
                    <a:pt x="312" y="551"/>
                  </a:lnTo>
                  <a:lnTo>
                    <a:pt x="312" y="547"/>
                  </a:lnTo>
                  <a:lnTo>
                    <a:pt x="309" y="547"/>
                  </a:lnTo>
                  <a:lnTo>
                    <a:pt x="309" y="547"/>
                  </a:lnTo>
                  <a:lnTo>
                    <a:pt x="309" y="537"/>
                  </a:lnTo>
                  <a:lnTo>
                    <a:pt x="309" y="537"/>
                  </a:lnTo>
                  <a:lnTo>
                    <a:pt x="305" y="534"/>
                  </a:lnTo>
                  <a:lnTo>
                    <a:pt x="305" y="534"/>
                  </a:lnTo>
                  <a:lnTo>
                    <a:pt x="305" y="527"/>
                  </a:lnTo>
                  <a:lnTo>
                    <a:pt x="302" y="524"/>
                  </a:lnTo>
                  <a:lnTo>
                    <a:pt x="302" y="524"/>
                  </a:lnTo>
                  <a:lnTo>
                    <a:pt x="299" y="521"/>
                  </a:lnTo>
                  <a:lnTo>
                    <a:pt x="299" y="521"/>
                  </a:lnTo>
                  <a:lnTo>
                    <a:pt x="299" y="521"/>
                  </a:lnTo>
                  <a:lnTo>
                    <a:pt x="299" y="521"/>
                  </a:lnTo>
                  <a:lnTo>
                    <a:pt x="299" y="517"/>
                  </a:lnTo>
                  <a:lnTo>
                    <a:pt x="299" y="517"/>
                  </a:lnTo>
                  <a:lnTo>
                    <a:pt x="302" y="517"/>
                  </a:lnTo>
                  <a:lnTo>
                    <a:pt x="302" y="517"/>
                  </a:lnTo>
                  <a:lnTo>
                    <a:pt x="309" y="511"/>
                  </a:lnTo>
                  <a:lnTo>
                    <a:pt x="309" y="511"/>
                  </a:lnTo>
                  <a:lnTo>
                    <a:pt x="316" y="507"/>
                  </a:lnTo>
                  <a:lnTo>
                    <a:pt x="316" y="507"/>
                  </a:lnTo>
                  <a:lnTo>
                    <a:pt x="319" y="504"/>
                  </a:lnTo>
                  <a:lnTo>
                    <a:pt x="322" y="500"/>
                  </a:lnTo>
                  <a:lnTo>
                    <a:pt x="322" y="500"/>
                  </a:lnTo>
                  <a:lnTo>
                    <a:pt x="326" y="497"/>
                  </a:lnTo>
                  <a:lnTo>
                    <a:pt x="326" y="497"/>
                  </a:lnTo>
                  <a:lnTo>
                    <a:pt x="326" y="487"/>
                  </a:lnTo>
                  <a:lnTo>
                    <a:pt x="326" y="487"/>
                  </a:lnTo>
                  <a:lnTo>
                    <a:pt x="329" y="490"/>
                  </a:lnTo>
                  <a:lnTo>
                    <a:pt x="336" y="494"/>
                  </a:lnTo>
                  <a:lnTo>
                    <a:pt x="336" y="494"/>
                  </a:lnTo>
                  <a:lnTo>
                    <a:pt x="339" y="490"/>
                  </a:lnTo>
                  <a:lnTo>
                    <a:pt x="339" y="490"/>
                  </a:lnTo>
                  <a:lnTo>
                    <a:pt x="342" y="487"/>
                  </a:lnTo>
                  <a:lnTo>
                    <a:pt x="342" y="487"/>
                  </a:lnTo>
                  <a:lnTo>
                    <a:pt x="342" y="484"/>
                  </a:lnTo>
                  <a:lnTo>
                    <a:pt x="342" y="480"/>
                  </a:lnTo>
                  <a:lnTo>
                    <a:pt x="342" y="480"/>
                  </a:lnTo>
                  <a:lnTo>
                    <a:pt x="346" y="477"/>
                  </a:lnTo>
                  <a:lnTo>
                    <a:pt x="346" y="470"/>
                  </a:lnTo>
                  <a:lnTo>
                    <a:pt x="346" y="470"/>
                  </a:lnTo>
                  <a:lnTo>
                    <a:pt x="356" y="467"/>
                  </a:lnTo>
                  <a:lnTo>
                    <a:pt x="356" y="467"/>
                  </a:lnTo>
                  <a:lnTo>
                    <a:pt x="349" y="463"/>
                  </a:lnTo>
                  <a:lnTo>
                    <a:pt x="349" y="463"/>
                  </a:lnTo>
                  <a:lnTo>
                    <a:pt x="342" y="460"/>
                  </a:lnTo>
                  <a:lnTo>
                    <a:pt x="342" y="460"/>
                  </a:lnTo>
                  <a:lnTo>
                    <a:pt x="339" y="457"/>
                  </a:lnTo>
                  <a:lnTo>
                    <a:pt x="339" y="457"/>
                  </a:lnTo>
                  <a:lnTo>
                    <a:pt x="332" y="453"/>
                  </a:lnTo>
                  <a:lnTo>
                    <a:pt x="332" y="453"/>
                  </a:lnTo>
                  <a:lnTo>
                    <a:pt x="329" y="450"/>
                  </a:lnTo>
                  <a:lnTo>
                    <a:pt x="329" y="450"/>
                  </a:lnTo>
                  <a:lnTo>
                    <a:pt x="329" y="450"/>
                  </a:lnTo>
                  <a:lnTo>
                    <a:pt x="329" y="450"/>
                  </a:lnTo>
                  <a:lnTo>
                    <a:pt x="329" y="447"/>
                  </a:lnTo>
                  <a:lnTo>
                    <a:pt x="329" y="447"/>
                  </a:lnTo>
                  <a:lnTo>
                    <a:pt x="322" y="443"/>
                  </a:lnTo>
                  <a:lnTo>
                    <a:pt x="322" y="443"/>
                  </a:lnTo>
                  <a:lnTo>
                    <a:pt x="322" y="440"/>
                  </a:lnTo>
                  <a:lnTo>
                    <a:pt x="322" y="440"/>
                  </a:lnTo>
                  <a:lnTo>
                    <a:pt x="319" y="440"/>
                  </a:lnTo>
                  <a:lnTo>
                    <a:pt x="319" y="440"/>
                  </a:lnTo>
                  <a:lnTo>
                    <a:pt x="316" y="433"/>
                  </a:lnTo>
                  <a:lnTo>
                    <a:pt x="316" y="433"/>
                  </a:lnTo>
                  <a:lnTo>
                    <a:pt x="316" y="427"/>
                  </a:lnTo>
                  <a:lnTo>
                    <a:pt x="316" y="427"/>
                  </a:lnTo>
                  <a:lnTo>
                    <a:pt x="309" y="423"/>
                  </a:lnTo>
                  <a:lnTo>
                    <a:pt x="309" y="423"/>
                  </a:lnTo>
                  <a:lnTo>
                    <a:pt x="302" y="420"/>
                  </a:lnTo>
                  <a:lnTo>
                    <a:pt x="302" y="420"/>
                  </a:lnTo>
                  <a:lnTo>
                    <a:pt x="299" y="416"/>
                  </a:lnTo>
                  <a:lnTo>
                    <a:pt x="299" y="416"/>
                  </a:lnTo>
                  <a:lnTo>
                    <a:pt x="299" y="413"/>
                  </a:lnTo>
                  <a:lnTo>
                    <a:pt x="299" y="413"/>
                  </a:lnTo>
                  <a:lnTo>
                    <a:pt x="295" y="413"/>
                  </a:lnTo>
                  <a:lnTo>
                    <a:pt x="295" y="413"/>
                  </a:lnTo>
                  <a:lnTo>
                    <a:pt x="295" y="410"/>
                  </a:lnTo>
                  <a:lnTo>
                    <a:pt x="295" y="410"/>
                  </a:lnTo>
                  <a:lnTo>
                    <a:pt x="292" y="400"/>
                  </a:lnTo>
                  <a:lnTo>
                    <a:pt x="292" y="400"/>
                  </a:lnTo>
                  <a:lnTo>
                    <a:pt x="289" y="396"/>
                  </a:lnTo>
                  <a:lnTo>
                    <a:pt x="289" y="396"/>
                  </a:lnTo>
                  <a:lnTo>
                    <a:pt x="289" y="393"/>
                  </a:lnTo>
                  <a:lnTo>
                    <a:pt x="289" y="393"/>
                  </a:lnTo>
                  <a:lnTo>
                    <a:pt x="289" y="386"/>
                  </a:lnTo>
                  <a:lnTo>
                    <a:pt x="289" y="386"/>
                  </a:lnTo>
                  <a:lnTo>
                    <a:pt x="292" y="386"/>
                  </a:lnTo>
                  <a:lnTo>
                    <a:pt x="295" y="383"/>
                  </a:lnTo>
                  <a:lnTo>
                    <a:pt x="295" y="383"/>
                  </a:lnTo>
                  <a:lnTo>
                    <a:pt x="295" y="379"/>
                  </a:lnTo>
                  <a:lnTo>
                    <a:pt x="295" y="379"/>
                  </a:lnTo>
                  <a:lnTo>
                    <a:pt x="292" y="376"/>
                  </a:lnTo>
                  <a:lnTo>
                    <a:pt x="292" y="376"/>
                  </a:lnTo>
                  <a:lnTo>
                    <a:pt x="285" y="373"/>
                  </a:lnTo>
                  <a:lnTo>
                    <a:pt x="285" y="373"/>
                  </a:lnTo>
                  <a:lnTo>
                    <a:pt x="282" y="369"/>
                  </a:lnTo>
                  <a:lnTo>
                    <a:pt x="282" y="369"/>
                  </a:lnTo>
                  <a:lnTo>
                    <a:pt x="279" y="363"/>
                  </a:lnTo>
                  <a:lnTo>
                    <a:pt x="279" y="363"/>
                  </a:lnTo>
                  <a:lnTo>
                    <a:pt x="279" y="359"/>
                  </a:lnTo>
                  <a:lnTo>
                    <a:pt x="279" y="359"/>
                  </a:lnTo>
                  <a:lnTo>
                    <a:pt x="279" y="356"/>
                  </a:lnTo>
                  <a:lnTo>
                    <a:pt x="279" y="356"/>
                  </a:lnTo>
                  <a:lnTo>
                    <a:pt x="279" y="356"/>
                  </a:lnTo>
                  <a:lnTo>
                    <a:pt x="279" y="353"/>
                  </a:lnTo>
                  <a:lnTo>
                    <a:pt x="279" y="353"/>
                  </a:lnTo>
                  <a:lnTo>
                    <a:pt x="279" y="353"/>
                  </a:lnTo>
                  <a:lnTo>
                    <a:pt x="279" y="353"/>
                  </a:lnTo>
                  <a:lnTo>
                    <a:pt x="282" y="349"/>
                  </a:lnTo>
                  <a:lnTo>
                    <a:pt x="282" y="349"/>
                  </a:lnTo>
                  <a:lnTo>
                    <a:pt x="282" y="349"/>
                  </a:lnTo>
                  <a:lnTo>
                    <a:pt x="285" y="353"/>
                  </a:lnTo>
                  <a:lnTo>
                    <a:pt x="285" y="353"/>
                  </a:lnTo>
                  <a:lnTo>
                    <a:pt x="289" y="356"/>
                  </a:lnTo>
                  <a:lnTo>
                    <a:pt x="289" y="356"/>
                  </a:lnTo>
                  <a:lnTo>
                    <a:pt x="289" y="359"/>
                  </a:lnTo>
                  <a:lnTo>
                    <a:pt x="292" y="359"/>
                  </a:lnTo>
                  <a:lnTo>
                    <a:pt x="292" y="359"/>
                  </a:lnTo>
                  <a:lnTo>
                    <a:pt x="295" y="353"/>
                  </a:lnTo>
                  <a:lnTo>
                    <a:pt x="295" y="353"/>
                  </a:lnTo>
                  <a:lnTo>
                    <a:pt x="302" y="349"/>
                  </a:lnTo>
                  <a:lnTo>
                    <a:pt x="302" y="349"/>
                  </a:lnTo>
                  <a:lnTo>
                    <a:pt x="312" y="349"/>
                  </a:lnTo>
                  <a:lnTo>
                    <a:pt x="312" y="346"/>
                  </a:lnTo>
                  <a:lnTo>
                    <a:pt x="312" y="346"/>
                  </a:lnTo>
                  <a:lnTo>
                    <a:pt x="322" y="346"/>
                  </a:lnTo>
                  <a:lnTo>
                    <a:pt x="322" y="346"/>
                  </a:lnTo>
                  <a:lnTo>
                    <a:pt x="326" y="342"/>
                  </a:lnTo>
                  <a:lnTo>
                    <a:pt x="326" y="342"/>
                  </a:lnTo>
                  <a:lnTo>
                    <a:pt x="329" y="339"/>
                  </a:lnTo>
                  <a:lnTo>
                    <a:pt x="329" y="339"/>
                  </a:lnTo>
                  <a:lnTo>
                    <a:pt x="332" y="339"/>
                  </a:lnTo>
                  <a:lnTo>
                    <a:pt x="332" y="339"/>
                  </a:lnTo>
                  <a:lnTo>
                    <a:pt x="336" y="336"/>
                  </a:lnTo>
                  <a:lnTo>
                    <a:pt x="339" y="336"/>
                  </a:lnTo>
                  <a:lnTo>
                    <a:pt x="339" y="336"/>
                  </a:lnTo>
                  <a:lnTo>
                    <a:pt x="339" y="336"/>
                  </a:lnTo>
                  <a:lnTo>
                    <a:pt x="339" y="336"/>
                  </a:lnTo>
                  <a:lnTo>
                    <a:pt x="342" y="336"/>
                  </a:lnTo>
                  <a:lnTo>
                    <a:pt x="349" y="332"/>
                  </a:lnTo>
                  <a:lnTo>
                    <a:pt x="349" y="332"/>
                  </a:lnTo>
                  <a:lnTo>
                    <a:pt x="349" y="332"/>
                  </a:lnTo>
                  <a:lnTo>
                    <a:pt x="349" y="332"/>
                  </a:lnTo>
                  <a:lnTo>
                    <a:pt x="356" y="329"/>
                  </a:lnTo>
                  <a:lnTo>
                    <a:pt x="356" y="329"/>
                  </a:lnTo>
                  <a:lnTo>
                    <a:pt x="366" y="329"/>
                  </a:lnTo>
                  <a:lnTo>
                    <a:pt x="366" y="329"/>
                  </a:lnTo>
                  <a:lnTo>
                    <a:pt x="376" y="326"/>
                  </a:lnTo>
                  <a:lnTo>
                    <a:pt x="376" y="326"/>
                  </a:lnTo>
                  <a:lnTo>
                    <a:pt x="383" y="326"/>
                  </a:lnTo>
                  <a:lnTo>
                    <a:pt x="383" y="326"/>
                  </a:lnTo>
                  <a:lnTo>
                    <a:pt x="390" y="326"/>
                  </a:lnTo>
                  <a:lnTo>
                    <a:pt x="393" y="326"/>
                  </a:lnTo>
                  <a:lnTo>
                    <a:pt x="393" y="322"/>
                  </a:lnTo>
                  <a:lnTo>
                    <a:pt x="393" y="322"/>
                  </a:lnTo>
                  <a:lnTo>
                    <a:pt x="390" y="316"/>
                  </a:lnTo>
                  <a:lnTo>
                    <a:pt x="390" y="316"/>
                  </a:lnTo>
                  <a:lnTo>
                    <a:pt x="393" y="312"/>
                  </a:lnTo>
                  <a:lnTo>
                    <a:pt x="393" y="312"/>
                  </a:lnTo>
                  <a:lnTo>
                    <a:pt x="393" y="312"/>
                  </a:lnTo>
                  <a:lnTo>
                    <a:pt x="393" y="312"/>
                  </a:lnTo>
                  <a:lnTo>
                    <a:pt x="396" y="316"/>
                  </a:lnTo>
                  <a:lnTo>
                    <a:pt x="396" y="316"/>
                  </a:lnTo>
                  <a:lnTo>
                    <a:pt x="400" y="316"/>
                  </a:lnTo>
                  <a:lnTo>
                    <a:pt x="400" y="316"/>
                  </a:lnTo>
                  <a:lnTo>
                    <a:pt x="406" y="316"/>
                  </a:lnTo>
                  <a:lnTo>
                    <a:pt x="406" y="316"/>
                  </a:lnTo>
                  <a:lnTo>
                    <a:pt x="406" y="319"/>
                  </a:lnTo>
                  <a:lnTo>
                    <a:pt x="406" y="319"/>
                  </a:lnTo>
                  <a:lnTo>
                    <a:pt x="410" y="322"/>
                  </a:lnTo>
                  <a:lnTo>
                    <a:pt x="410" y="322"/>
                  </a:lnTo>
                  <a:lnTo>
                    <a:pt x="410" y="322"/>
                  </a:lnTo>
                  <a:lnTo>
                    <a:pt x="410" y="322"/>
                  </a:lnTo>
                  <a:lnTo>
                    <a:pt x="413" y="326"/>
                  </a:lnTo>
                  <a:lnTo>
                    <a:pt x="413" y="326"/>
                  </a:lnTo>
                  <a:lnTo>
                    <a:pt x="416" y="329"/>
                  </a:lnTo>
                  <a:lnTo>
                    <a:pt x="416" y="329"/>
                  </a:lnTo>
                  <a:lnTo>
                    <a:pt x="420" y="322"/>
                  </a:lnTo>
                  <a:lnTo>
                    <a:pt x="420" y="322"/>
                  </a:lnTo>
                  <a:lnTo>
                    <a:pt x="423" y="312"/>
                  </a:lnTo>
                  <a:lnTo>
                    <a:pt x="423" y="312"/>
                  </a:lnTo>
                  <a:lnTo>
                    <a:pt x="426" y="309"/>
                  </a:lnTo>
                  <a:lnTo>
                    <a:pt x="426" y="309"/>
                  </a:lnTo>
                  <a:lnTo>
                    <a:pt x="430" y="302"/>
                  </a:lnTo>
                  <a:lnTo>
                    <a:pt x="430" y="302"/>
                  </a:lnTo>
                  <a:lnTo>
                    <a:pt x="430" y="295"/>
                  </a:lnTo>
                  <a:lnTo>
                    <a:pt x="430" y="292"/>
                  </a:lnTo>
                  <a:lnTo>
                    <a:pt x="430" y="292"/>
                  </a:lnTo>
                  <a:close/>
                  <a:moveTo>
                    <a:pt x="191" y="94"/>
                  </a:moveTo>
                  <a:lnTo>
                    <a:pt x="191" y="94"/>
                  </a:lnTo>
                  <a:lnTo>
                    <a:pt x="195" y="90"/>
                  </a:lnTo>
                  <a:lnTo>
                    <a:pt x="195" y="87"/>
                  </a:lnTo>
                  <a:lnTo>
                    <a:pt x="195" y="87"/>
                  </a:lnTo>
                  <a:lnTo>
                    <a:pt x="198" y="97"/>
                  </a:lnTo>
                  <a:lnTo>
                    <a:pt x="195" y="101"/>
                  </a:lnTo>
                  <a:lnTo>
                    <a:pt x="195" y="101"/>
                  </a:lnTo>
                  <a:lnTo>
                    <a:pt x="191" y="94"/>
                  </a:lnTo>
                  <a:lnTo>
                    <a:pt x="191" y="94"/>
                  </a:lnTo>
                  <a:close/>
                  <a:moveTo>
                    <a:pt x="383" y="94"/>
                  </a:moveTo>
                  <a:lnTo>
                    <a:pt x="383" y="87"/>
                  </a:lnTo>
                  <a:lnTo>
                    <a:pt x="390" y="87"/>
                  </a:lnTo>
                  <a:lnTo>
                    <a:pt x="393" y="94"/>
                  </a:lnTo>
                  <a:lnTo>
                    <a:pt x="390" y="94"/>
                  </a:lnTo>
                  <a:lnTo>
                    <a:pt x="383" y="94"/>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57" name="Freeform 92"/>
            <p:cNvSpPr>
              <a:spLocks noChangeAspect="1" noEditPoints="1"/>
            </p:cNvSpPr>
            <p:nvPr/>
          </p:nvSpPr>
          <p:spPr bwMode="gray">
            <a:xfrm>
              <a:off x="909087" y="3033812"/>
              <a:ext cx="624833" cy="731720"/>
            </a:xfrm>
            <a:custGeom>
              <a:avLst/>
              <a:gdLst/>
              <a:ahLst/>
              <a:cxnLst>
                <a:cxn ang="0">
                  <a:pos x="494" y="380"/>
                </a:cxn>
                <a:cxn ang="0">
                  <a:pos x="501" y="349"/>
                </a:cxn>
                <a:cxn ang="0">
                  <a:pos x="535" y="326"/>
                </a:cxn>
                <a:cxn ang="0">
                  <a:pos x="555" y="309"/>
                </a:cxn>
                <a:cxn ang="0">
                  <a:pos x="572" y="309"/>
                </a:cxn>
                <a:cxn ang="0">
                  <a:pos x="578" y="286"/>
                </a:cxn>
                <a:cxn ang="0">
                  <a:pos x="599" y="238"/>
                </a:cxn>
                <a:cxn ang="0">
                  <a:pos x="605" y="208"/>
                </a:cxn>
                <a:cxn ang="0">
                  <a:pos x="588" y="188"/>
                </a:cxn>
                <a:cxn ang="0">
                  <a:pos x="568" y="178"/>
                </a:cxn>
                <a:cxn ang="0">
                  <a:pos x="548" y="165"/>
                </a:cxn>
                <a:cxn ang="0">
                  <a:pos x="508" y="154"/>
                </a:cxn>
                <a:cxn ang="0">
                  <a:pos x="481" y="117"/>
                </a:cxn>
                <a:cxn ang="0">
                  <a:pos x="467" y="91"/>
                </a:cxn>
                <a:cxn ang="0">
                  <a:pos x="437" y="77"/>
                </a:cxn>
                <a:cxn ang="0">
                  <a:pos x="407" y="40"/>
                </a:cxn>
                <a:cxn ang="0">
                  <a:pos x="387" y="20"/>
                </a:cxn>
                <a:cxn ang="0">
                  <a:pos x="346" y="17"/>
                </a:cxn>
                <a:cxn ang="0">
                  <a:pos x="259" y="70"/>
                </a:cxn>
                <a:cxn ang="0">
                  <a:pos x="249" y="104"/>
                </a:cxn>
                <a:cxn ang="0">
                  <a:pos x="212" y="87"/>
                </a:cxn>
                <a:cxn ang="0">
                  <a:pos x="182" y="64"/>
                </a:cxn>
                <a:cxn ang="0">
                  <a:pos x="158" y="44"/>
                </a:cxn>
                <a:cxn ang="0">
                  <a:pos x="162" y="84"/>
                </a:cxn>
                <a:cxn ang="0">
                  <a:pos x="168" y="128"/>
                </a:cxn>
                <a:cxn ang="0">
                  <a:pos x="115" y="111"/>
                </a:cxn>
                <a:cxn ang="0">
                  <a:pos x="57" y="87"/>
                </a:cxn>
                <a:cxn ang="0">
                  <a:pos x="20" y="111"/>
                </a:cxn>
                <a:cxn ang="0">
                  <a:pos x="10" y="138"/>
                </a:cxn>
                <a:cxn ang="0">
                  <a:pos x="34" y="154"/>
                </a:cxn>
                <a:cxn ang="0">
                  <a:pos x="57" y="178"/>
                </a:cxn>
                <a:cxn ang="0">
                  <a:pos x="88" y="188"/>
                </a:cxn>
                <a:cxn ang="0">
                  <a:pos x="108" y="208"/>
                </a:cxn>
                <a:cxn ang="0">
                  <a:pos x="101" y="259"/>
                </a:cxn>
                <a:cxn ang="0">
                  <a:pos x="118" y="333"/>
                </a:cxn>
                <a:cxn ang="0">
                  <a:pos x="111" y="373"/>
                </a:cxn>
                <a:cxn ang="0">
                  <a:pos x="68" y="470"/>
                </a:cxn>
                <a:cxn ang="0">
                  <a:pos x="54" y="514"/>
                </a:cxn>
                <a:cxn ang="0">
                  <a:pos x="88" y="554"/>
                </a:cxn>
                <a:cxn ang="0">
                  <a:pos x="148" y="595"/>
                </a:cxn>
                <a:cxn ang="0">
                  <a:pos x="178" y="601"/>
                </a:cxn>
                <a:cxn ang="0">
                  <a:pos x="205" y="628"/>
                </a:cxn>
                <a:cxn ang="0">
                  <a:pos x="273" y="608"/>
                </a:cxn>
                <a:cxn ang="0">
                  <a:pos x="316" y="558"/>
                </a:cxn>
                <a:cxn ang="0">
                  <a:pos x="370" y="568"/>
                </a:cxn>
                <a:cxn ang="0">
                  <a:pos x="407" y="585"/>
                </a:cxn>
                <a:cxn ang="0">
                  <a:pos x="461" y="612"/>
                </a:cxn>
                <a:cxn ang="0">
                  <a:pos x="498" y="591"/>
                </a:cxn>
                <a:cxn ang="0">
                  <a:pos x="535" y="564"/>
                </a:cxn>
                <a:cxn ang="0">
                  <a:pos x="525" y="534"/>
                </a:cxn>
                <a:cxn ang="0">
                  <a:pos x="518" y="487"/>
                </a:cxn>
                <a:cxn ang="0">
                  <a:pos x="494" y="460"/>
                </a:cxn>
                <a:cxn ang="0">
                  <a:pos x="525" y="437"/>
                </a:cxn>
                <a:cxn ang="0">
                  <a:pos x="521" y="410"/>
                </a:cxn>
                <a:cxn ang="0">
                  <a:pos x="518" y="380"/>
                </a:cxn>
                <a:cxn ang="0">
                  <a:pos x="572" y="682"/>
                </a:cxn>
                <a:cxn ang="0">
                  <a:pos x="568" y="712"/>
                </a:cxn>
                <a:cxn ang="0">
                  <a:pos x="568" y="746"/>
                </a:cxn>
                <a:cxn ang="0">
                  <a:pos x="612" y="716"/>
                </a:cxn>
                <a:cxn ang="0">
                  <a:pos x="88" y="208"/>
                </a:cxn>
                <a:cxn ang="0">
                  <a:pos x="17" y="104"/>
                </a:cxn>
                <a:cxn ang="0">
                  <a:pos x="20" y="94"/>
                </a:cxn>
              </a:cxnLst>
              <a:rect l="0" t="0" r="r" b="b"/>
              <a:pathLst>
                <a:path w="622" h="763">
                  <a:moveTo>
                    <a:pt x="504" y="373"/>
                  </a:moveTo>
                  <a:lnTo>
                    <a:pt x="504" y="373"/>
                  </a:lnTo>
                  <a:lnTo>
                    <a:pt x="501" y="376"/>
                  </a:lnTo>
                  <a:lnTo>
                    <a:pt x="501" y="376"/>
                  </a:lnTo>
                  <a:lnTo>
                    <a:pt x="501" y="383"/>
                  </a:lnTo>
                  <a:lnTo>
                    <a:pt x="501" y="383"/>
                  </a:lnTo>
                  <a:lnTo>
                    <a:pt x="494" y="383"/>
                  </a:lnTo>
                  <a:lnTo>
                    <a:pt x="494" y="383"/>
                  </a:lnTo>
                  <a:lnTo>
                    <a:pt x="491" y="383"/>
                  </a:lnTo>
                  <a:lnTo>
                    <a:pt x="491" y="383"/>
                  </a:lnTo>
                  <a:lnTo>
                    <a:pt x="491" y="383"/>
                  </a:lnTo>
                  <a:lnTo>
                    <a:pt x="491" y="383"/>
                  </a:lnTo>
                  <a:lnTo>
                    <a:pt x="491" y="380"/>
                  </a:lnTo>
                  <a:lnTo>
                    <a:pt x="494" y="380"/>
                  </a:lnTo>
                  <a:lnTo>
                    <a:pt x="494" y="380"/>
                  </a:lnTo>
                  <a:lnTo>
                    <a:pt x="494" y="373"/>
                  </a:lnTo>
                  <a:lnTo>
                    <a:pt x="494" y="373"/>
                  </a:lnTo>
                  <a:lnTo>
                    <a:pt x="498" y="370"/>
                  </a:lnTo>
                  <a:lnTo>
                    <a:pt x="498" y="370"/>
                  </a:lnTo>
                  <a:lnTo>
                    <a:pt x="494" y="366"/>
                  </a:lnTo>
                  <a:lnTo>
                    <a:pt x="494" y="363"/>
                  </a:lnTo>
                  <a:lnTo>
                    <a:pt x="494" y="363"/>
                  </a:lnTo>
                  <a:lnTo>
                    <a:pt x="498" y="359"/>
                  </a:lnTo>
                  <a:lnTo>
                    <a:pt x="498" y="359"/>
                  </a:lnTo>
                  <a:lnTo>
                    <a:pt x="501" y="356"/>
                  </a:lnTo>
                  <a:lnTo>
                    <a:pt x="501" y="356"/>
                  </a:lnTo>
                  <a:lnTo>
                    <a:pt x="504" y="353"/>
                  </a:lnTo>
                  <a:lnTo>
                    <a:pt x="504" y="353"/>
                  </a:lnTo>
                  <a:lnTo>
                    <a:pt x="501" y="349"/>
                  </a:lnTo>
                  <a:lnTo>
                    <a:pt x="501" y="349"/>
                  </a:lnTo>
                  <a:lnTo>
                    <a:pt x="508" y="346"/>
                  </a:lnTo>
                  <a:lnTo>
                    <a:pt x="508" y="346"/>
                  </a:lnTo>
                  <a:lnTo>
                    <a:pt x="511" y="343"/>
                  </a:lnTo>
                  <a:lnTo>
                    <a:pt x="511" y="343"/>
                  </a:lnTo>
                  <a:lnTo>
                    <a:pt x="515" y="339"/>
                  </a:lnTo>
                  <a:lnTo>
                    <a:pt x="515" y="339"/>
                  </a:lnTo>
                  <a:lnTo>
                    <a:pt x="515" y="336"/>
                  </a:lnTo>
                  <a:lnTo>
                    <a:pt x="515" y="336"/>
                  </a:lnTo>
                  <a:lnTo>
                    <a:pt x="518" y="333"/>
                  </a:lnTo>
                  <a:lnTo>
                    <a:pt x="518" y="333"/>
                  </a:lnTo>
                  <a:lnTo>
                    <a:pt x="521" y="333"/>
                  </a:lnTo>
                  <a:lnTo>
                    <a:pt x="521" y="333"/>
                  </a:lnTo>
                  <a:lnTo>
                    <a:pt x="531" y="329"/>
                  </a:lnTo>
                  <a:lnTo>
                    <a:pt x="531" y="329"/>
                  </a:lnTo>
                  <a:lnTo>
                    <a:pt x="535" y="326"/>
                  </a:lnTo>
                  <a:lnTo>
                    <a:pt x="535" y="326"/>
                  </a:lnTo>
                  <a:lnTo>
                    <a:pt x="535" y="326"/>
                  </a:lnTo>
                  <a:lnTo>
                    <a:pt x="535" y="326"/>
                  </a:lnTo>
                  <a:lnTo>
                    <a:pt x="538" y="322"/>
                  </a:lnTo>
                  <a:lnTo>
                    <a:pt x="538" y="322"/>
                  </a:lnTo>
                  <a:lnTo>
                    <a:pt x="545" y="319"/>
                  </a:lnTo>
                  <a:lnTo>
                    <a:pt x="545" y="319"/>
                  </a:lnTo>
                  <a:lnTo>
                    <a:pt x="551" y="316"/>
                  </a:lnTo>
                  <a:lnTo>
                    <a:pt x="551" y="316"/>
                  </a:lnTo>
                  <a:lnTo>
                    <a:pt x="555" y="316"/>
                  </a:lnTo>
                  <a:lnTo>
                    <a:pt x="555" y="316"/>
                  </a:lnTo>
                  <a:lnTo>
                    <a:pt x="558" y="312"/>
                  </a:lnTo>
                  <a:lnTo>
                    <a:pt x="558" y="312"/>
                  </a:lnTo>
                  <a:lnTo>
                    <a:pt x="555" y="309"/>
                  </a:lnTo>
                  <a:lnTo>
                    <a:pt x="555" y="309"/>
                  </a:lnTo>
                  <a:lnTo>
                    <a:pt x="551" y="309"/>
                  </a:lnTo>
                  <a:lnTo>
                    <a:pt x="551" y="309"/>
                  </a:lnTo>
                  <a:lnTo>
                    <a:pt x="555" y="306"/>
                  </a:lnTo>
                  <a:lnTo>
                    <a:pt x="555" y="306"/>
                  </a:lnTo>
                  <a:lnTo>
                    <a:pt x="558" y="302"/>
                  </a:lnTo>
                  <a:lnTo>
                    <a:pt x="558" y="302"/>
                  </a:lnTo>
                  <a:lnTo>
                    <a:pt x="562" y="302"/>
                  </a:lnTo>
                  <a:lnTo>
                    <a:pt x="562" y="302"/>
                  </a:lnTo>
                  <a:lnTo>
                    <a:pt x="565" y="302"/>
                  </a:lnTo>
                  <a:lnTo>
                    <a:pt x="565" y="306"/>
                  </a:lnTo>
                  <a:lnTo>
                    <a:pt x="565" y="306"/>
                  </a:lnTo>
                  <a:lnTo>
                    <a:pt x="565" y="309"/>
                  </a:lnTo>
                  <a:lnTo>
                    <a:pt x="568" y="309"/>
                  </a:lnTo>
                  <a:lnTo>
                    <a:pt x="568" y="309"/>
                  </a:lnTo>
                  <a:lnTo>
                    <a:pt x="572" y="309"/>
                  </a:lnTo>
                  <a:lnTo>
                    <a:pt x="572" y="309"/>
                  </a:lnTo>
                  <a:lnTo>
                    <a:pt x="575" y="309"/>
                  </a:lnTo>
                  <a:lnTo>
                    <a:pt x="578" y="309"/>
                  </a:lnTo>
                  <a:lnTo>
                    <a:pt x="578" y="309"/>
                  </a:lnTo>
                  <a:lnTo>
                    <a:pt x="582" y="306"/>
                  </a:lnTo>
                  <a:lnTo>
                    <a:pt x="582" y="306"/>
                  </a:lnTo>
                  <a:lnTo>
                    <a:pt x="585" y="299"/>
                  </a:lnTo>
                  <a:lnTo>
                    <a:pt x="585" y="299"/>
                  </a:lnTo>
                  <a:lnTo>
                    <a:pt x="585" y="296"/>
                  </a:lnTo>
                  <a:lnTo>
                    <a:pt x="585" y="296"/>
                  </a:lnTo>
                  <a:lnTo>
                    <a:pt x="582" y="296"/>
                  </a:lnTo>
                  <a:lnTo>
                    <a:pt x="582" y="296"/>
                  </a:lnTo>
                  <a:lnTo>
                    <a:pt x="578" y="292"/>
                  </a:lnTo>
                  <a:lnTo>
                    <a:pt x="578" y="286"/>
                  </a:lnTo>
                  <a:lnTo>
                    <a:pt x="578" y="286"/>
                  </a:lnTo>
                  <a:lnTo>
                    <a:pt x="582" y="275"/>
                  </a:lnTo>
                  <a:lnTo>
                    <a:pt x="582" y="275"/>
                  </a:lnTo>
                  <a:lnTo>
                    <a:pt x="582" y="269"/>
                  </a:lnTo>
                  <a:lnTo>
                    <a:pt x="582" y="269"/>
                  </a:lnTo>
                  <a:lnTo>
                    <a:pt x="588" y="255"/>
                  </a:lnTo>
                  <a:lnTo>
                    <a:pt x="588" y="255"/>
                  </a:lnTo>
                  <a:lnTo>
                    <a:pt x="588" y="252"/>
                  </a:lnTo>
                  <a:lnTo>
                    <a:pt x="588" y="249"/>
                  </a:lnTo>
                  <a:lnTo>
                    <a:pt x="588" y="249"/>
                  </a:lnTo>
                  <a:lnTo>
                    <a:pt x="592" y="245"/>
                  </a:lnTo>
                  <a:lnTo>
                    <a:pt x="592" y="245"/>
                  </a:lnTo>
                  <a:lnTo>
                    <a:pt x="595" y="242"/>
                  </a:lnTo>
                  <a:lnTo>
                    <a:pt x="595" y="242"/>
                  </a:lnTo>
                  <a:lnTo>
                    <a:pt x="599" y="238"/>
                  </a:lnTo>
                  <a:lnTo>
                    <a:pt x="599" y="238"/>
                  </a:lnTo>
                  <a:lnTo>
                    <a:pt x="599" y="232"/>
                  </a:lnTo>
                  <a:lnTo>
                    <a:pt x="599" y="232"/>
                  </a:lnTo>
                  <a:lnTo>
                    <a:pt x="605" y="228"/>
                  </a:lnTo>
                  <a:lnTo>
                    <a:pt x="605" y="228"/>
                  </a:lnTo>
                  <a:lnTo>
                    <a:pt x="609" y="222"/>
                  </a:lnTo>
                  <a:lnTo>
                    <a:pt x="609" y="222"/>
                  </a:lnTo>
                  <a:lnTo>
                    <a:pt x="612" y="218"/>
                  </a:lnTo>
                  <a:lnTo>
                    <a:pt x="612" y="218"/>
                  </a:lnTo>
                  <a:lnTo>
                    <a:pt x="615" y="215"/>
                  </a:lnTo>
                  <a:lnTo>
                    <a:pt x="615" y="215"/>
                  </a:lnTo>
                  <a:lnTo>
                    <a:pt x="615" y="215"/>
                  </a:lnTo>
                  <a:lnTo>
                    <a:pt x="612" y="215"/>
                  </a:lnTo>
                  <a:lnTo>
                    <a:pt x="612" y="215"/>
                  </a:lnTo>
                  <a:lnTo>
                    <a:pt x="605" y="208"/>
                  </a:lnTo>
                  <a:lnTo>
                    <a:pt x="605" y="208"/>
                  </a:lnTo>
                  <a:lnTo>
                    <a:pt x="599" y="205"/>
                  </a:lnTo>
                  <a:lnTo>
                    <a:pt x="599" y="205"/>
                  </a:lnTo>
                  <a:lnTo>
                    <a:pt x="599" y="205"/>
                  </a:lnTo>
                  <a:lnTo>
                    <a:pt x="599" y="205"/>
                  </a:lnTo>
                  <a:lnTo>
                    <a:pt x="599" y="205"/>
                  </a:lnTo>
                  <a:lnTo>
                    <a:pt x="595" y="202"/>
                  </a:lnTo>
                  <a:lnTo>
                    <a:pt x="595" y="202"/>
                  </a:lnTo>
                  <a:lnTo>
                    <a:pt x="592" y="198"/>
                  </a:lnTo>
                  <a:lnTo>
                    <a:pt x="592" y="198"/>
                  </a:lnTo>
                  <a:lnTo>
                    <a:pt x="588" y="195"/>
                  </a:lnTo>
                  <a:lnTo>
                    <a:pt x="588" y="195"/>
                  </a:lnTo>
                  <a:lnTo>
                    <a:pt x="585" y="191"/>
                  </a:lnTo>
                  <a:lnTo>
                    <a:pt x="585" y="191"/>
                  </a:lnTo>
                  <a:lnTo>
                    <a:pt x="588" y="188"/>
                  </a:lnTo>
                  <a:lnTo>
                    <a:pt x="588" y="188"/>
                  </a:lnTo>
                  <a:lnTo>
                    <a:pt x="585" y="188"/>
                  </a:lnTo>
                  <a:lnTo>
                    <a:pt x="585" y="188"/>
                  </a:lnTo>
                  <a:lnTo>
                    <a:pt x="582" y="188"/>
                  </a:lnTo>
                  <a:lnTo>
                    <a:pt x="582" y="188"/>
                  </a:lnTo>
                  <a:lnTo>
                    <a:pt x="578" y="188"/>
                  </a:lnTo>
                  <a:lnTo>
                    <a:pt x="578" y="188"/>
                  </a:lnTo>
                  <a:lnTo>
                    <a:pt x="572" y="185"/>
                  </a:lnTo>
                  <a:lnTo>
                    <a:pt x="572" y="185"/>
                  </a:lnTo>
                  <a:lnTo>
                    <a:pt x="568" y="185"/>
                  </a:lnTo>
                  <a:lnTo>
                    <a:pt x="568" y="185"/>
                  </a:lnTo>
                  <a:lnTo>
                    <a:pt x="568" y="181"/>
                  </a:lnTo>
                  <a:lnTo>
                    <a:pt x="568" y="181"/>
                  </a:lnTo>
                  <a:lnTo>
                    <a:pt x="568" y="178"/>
                  </a:lnTo>
                  <a:lnTo>
                    <a:pt x="568" y="178"/>
                  </a:lnTo>
                  <a:lnTo>
                    <a:pt x="568" y="178"/>
                  </a:lnTo>
                  <a:lnTo>
                    <a:pt x="562" y="175"/>
                  </a:lnTo>
                  <a:lnTo>
                    <a:pt x="562" y="175"/>
                  </a:lnTo>
                  <a:lnTo>
                    <a:pt x="562" y="178"/>
                  </a:lnTo>
                  <a:lnTo>
                    <a:pt x="562" y="178"/>
                  </a:lnTo>
                  <a:lnTo>
                    <a:pt x="558" y="181"/>
                  </a:lnTo>
                  <a:lnTo>
                    <a:pt x="558" y="181"/>
                  </a:lnTo>
                  <a:lnTo>
                    <a:pt x="551" y="178"/>
                  </a:lnTo>
                  <a:lnTo>
                    <a:pt x="551" y="178"/>
                  </a:lnTo>
                  <a:lnTo>
                    <a:pt x="551" y="171"/>
                  </a:lnTo>
                  <a:lnTo>
                    <a:pt x="551" y="171"/>
                  </a:lnTo>
                  <a:lnTo>
                    <a:pt x="548" y="171"/>
                  </a:lnTo>
                  <a:lnTo>
                    <a:pt x="548" y="171"/>
                  </a:lnTo>
                  <a:lnTo>
                    <a:pt x="551" y="165"/>
                  </a:lnTo>
                  <a:lnTo>
                    <a:pt x="551" y="165"/>
                  </a:lnTo>
                  <a:lnTo>
                    <a:pt x="548" y="165"/>
                  </a:lnTo>
                  <a:lnTo>
                    <a:pt x="548" y="165"/>
                  </a:lnTo>
                  <a:lnTo>
                    <a:pt x="545" y="158"/>
                  </a:lnTo>
                  <a:lnTo>
                    <a:pt x="545" y="158"/>
                  </a:lnTo>
                  <a:lnTo>
                    <a:pt x="541" y="158"/>
                  </a:lnTo>
                  <a:lnTo>
                    <a:pt x="541" y="158"/>
                  </a:lnTo>
                  <a:lnTo>
                    <a:pt x="535" y="154"/>
                  </a:lnTo>
                  <a:lnTo>
                    <a:pt x="528" y="154"/>
                  </a:lnTo>
                  <a:lnTo>
                    <a:pt x="525" y="158"/>
                  </a:lnTo>
                  <a:lnTo>
                    <a:pt x="525" y="158"/>
                  </a:lnTo>
                  <a:lnTo>
                    <a:pt x="521" y="158"/>
                  </a:lnTo>
                  <a:lnTo>
                    <a:pt x="518" y="158"/>
                  </a:lnTo>
                  <a:lnTo>
                    <a:pt x="515" y="151"/>
                  </a:lnTo>
                  <a:lnTo>
                    <a:pt x="515" y="151"/>
                  </a:lnTo>
                  <a:lnTo>
                    <a:pt x="508" y="154"/>
                  </a:lnTo>
                  <a:lnTo>
                    <a:pt x="508" y="154"/>
                  </a:lnTo>
                  <a:lnTo>
                    <a:pt x="501" y="154"/>
                  </a:lnTo>
                  <a:lnTo>
                    <a:pt x="498" y="154"/>
                  </a:lnTo>
                  <a:lnTo>
                    <a:pt x="498" y="154"/>
                  </a:lnTo>
                  <a:lnTo>
                    <a:pt x="498" y="154"/>
                  </a:lnTo>
                  <a:lnTo>
                    <a:pt x="498" y="138"/>
                  </a:lnTo>
                  <a:lnTo>
                    <a:pt x="498" y="138"/>
                  </a:lnTo>
                  <a:lnTo>
                    <a:pt x="494" y="131"/>
                  </a:lnTo>
                  <a:lnTo>
                    <a:pt x="494" y="131"/>
                  </a:lnTo>
                  <a:lnTo>
                    <a:pt x="491" y="128"/>
                  </a:lnTo>
                  <a:lnTo>
                    <a:pt x="491" y="124"/>
                  </a:lnTo>
                  <a:lnTo>
                    <a:pt x="491" y="124"/>
                  </a:lnTo>
                  <a:lnTo>
                    <a:pt x="484" y="124"/>
                  </a:lnTo>
                  <a:lnTo>
                    <a:pt x="484" y="124"/>
                  </a:lnTo>
                  <a:lnTo>
                    <a:pt x="484" y="121"/>
                  </a:lnTo>
                  <a:lnTo>
                    <a:pt x="481" y="117"/>
                  </a:lnTo>
                  <a:lnTo>
                    <a:pt x="481" y="117"/>
                  </a:lnTo>
                  <a:lnTo>
                    <a:pt x="478" y="114"/>
                  </a:lnTo>
                  <a:lnTo>
                    <a:pt x="478" y="114"/>
                  </a:lnTo>
                  <a:lnTo>
                    <a:pt x="478" y="111"/>
                  </a:lnTo>
                  <a:lnTo>
                    <a:pt x="478" y="111"/>
                  </a:lnTo>
                  <a:lnTo>
                    <a:pt x="481" y="107"/>
                  </a:lnTo>
                  <a:lnTo>
                    <a:pt x="474" y="104"/>
                  </a:lnTo>
                  <a:lnTo>
                    <a:pt x="474" y="104"/>
                  </a:lnTo>
                  <a:lnTo>
                    <a:pt x="474" y="101"/>
                  </a:lnTo>
                  <a:lnTo>
                    <a:pt x="474" y="94"/>
                  </a:lnTo>
                  <a:lnTo>
                    <a:pt x="474" y="87"/>
                  </a:lnTo>
                  <a:lnTo>
                    <a:pt x="474" y="87"/>
                  </a:lnTo>
                  <a:lnTo>
                    <a:pt x="474" y="87"/>
                  </a:lnTo>
                  <a:lnTo>
                    <a:pt x="471" y="87"/>
                  </a:lnTo>
                  <a:lnTo>
                    <a:pt x="467" y="91"/>
                  </a:lnTo>
                  <a:lnTo>
                    <a:pt x="467" y="94"/>
                  </a:lnTo>
                  <a:lnTo>
                    <a:pt x="464" y="97"/>
                  </a:lnTo>
                  <a:lnTo>
                    <a:pt x="464" y="97"/>
                  </a:lnTo>
                  <a:lnTo>
                    <a:pt x="461" y="97"/>
                  </a:lnTo>
                  <a:lnTo>
                    <a:pt x="457" y="101"/>
                  </a:lnTo>
                  <a:lnTo>
                    <a:pt x="454" y="104"/>
                  </a:lnTo>
                  <a:lnTo>
                    <a:pt x="447" y="104"/>
                  </a:lnTo>
                  <a:lnTo>
                    <a:pt x="447" y="104"/>
                  </a:lnTo>
                  <a:lnTo>
                    <a:pt x="441" y="101"/>
                  </a:lnTo>
                  <a:lnTo>
                    <a:pt x="437" y="94"/>
                  </a:lnTo>
                  <a:lnTo>
                    <a:pt x="434" y="91"/>
                  </a:lnTo>
                  <a:lnTo>
                    <a:pt x="434" y="91"/>
                  </a:lnTo>
                  <a:lnTo>
                    <a:pt x="437" y="87"/>
                  </a:lnTo>
                  <a:lnTo>
                    <a:pt x="437" y="81"/>
                  </a:lnTo>
                  <a:lnTo>
                    <a:pt x="437" y="77"/>
                  </a:lnTo>
                  <a:lnTo>
                    <a:pt x="437" y="77"/>
                  </a:lnTo>
                  <a:lnTo>
                    <a:pt x="430" y="74"/>
                  </a:lnTo>
                  <a:lnTo>
                    <a:pt x="430" y="74"/>
                  </a:lnTo>
                  <a:lnTo>
                    <a:pt x="427" y="67"/>
                  </a:lnTo>
                  <a:lnTo>
                    <a:pt x="424" y="60"/>
                  </a:lnTo>
                  <a:lnTo>
                    <a:pt x="424" y="60"/>
                  </a:lnTo>
                  <a:lnTo>
                    <a:pt x="420" y="60"/>
                  </a:lnTo>
                  <a:lnTo>
                    <a:pt x="420" y="60"/>
                  </a:lnTo>
                  <a:lnTo>
                    <a:pt x="417" y="57"/>
                  </a:lnTo>
                  <a:lnTo>
                    <a:pt x="417" y="57"/>
                  </a:lnTo>
                  <a:lnTo>
                    <a:pt x="414" y="50"/>
                  </a:lnTo>
                  <a:lnTo>
                    <a:pt x="414" y="50"/>
                  </a:lnTo>
                  <a:lnTo>
                    <a:pt x="410" y="44"/>
                  </a:lnTo>
                  <a:lnTo>
                    <a:pt x="410" y="44"/>
                  </a:lnTo>
                  <a:lnTo>
                    <a:pt x="407" y="40"/>
                  </a:lnTo>
                  <a:lnTo>
                    <a:pt x="407" y="40"/>
                  </a:lnTo>
                  <a:lnTo>
                    <a:pt x="404" y="40"/>
                  </a:lnTo>
                  <a:lnTo>
                    <a:pt x="400" y="44"/>
                  </a:lnTo>
                  <a:lnTo>
                    <a:pt x="400" y="47"/>
                  </a:lnTo>
                  <a:lnTo>
                    <a:pt x="397" y="47"/>
                  </a:lnTo>
                  <a:lnTo>
                    <a:pt x="397" y="47"/>
                  </a:lnTo>
                  <a:lnTo>
                    <a:pt x="397" y="44"/>
                  </a:lnTo>
                  <a:lnTo>
                    <a:pt x="394" y="40"/>
                  </a:lnTo>
                  <a:lnTo>
                    <a:pt x="394" y="33"/>
                  </a:lnTo>
                  <a:lnTo>
                    <a:pt x="394" y="33"/>
                  </a:lnTo>
                  <a:lnTo>
                    <a:pt x="394" y="33"/>
                  </a:lnTo>
                  <a:lnTo>
                    <a:pt x="390" y="37"/>
                  </a:lnTo>
                  <a:lnTo>
                    <a:pt x="387" y="30"/>
                  </a:lnTo>
                  <a:lnTo>
                    <a:pt x="387" y="27"/>
                  </a:lnTo>
                  <a:lnTo>
                    <a:pt x="387" y="20"/>
                  </a:lnTo>
                  <a:lnTo>
                    <a:pt x="387" y="20"/>
                  </a:lnTo>
                  <a:lnTo>
                    <a:pt x="383" y="13"/>
                  </a:lnTo>
                  <a:lnTo>
                    <a:pt x="383" y="10"/>
                  </a:lnTo>
                  <a:lnTo>
                    <a:pt x="383" y="10"/>
                  </a:lnTo>
                  <a:lnTo>
                    <a:pt x="363" y="10"/>
                  </a:lnTo>
                  <a:lnTo>
                    <a:pt x="363" y="0"/>
                  </a:lnTo>
                  <a:lnTo>
                    <a:pt x="363" y="0"/>
                  </a:lnTo>
                  <a:lnTo>
                    <a:pt x="357" y="3"/>
                  </a:lnTo>
                  <a:lnTo>
                    <a:pt x="350" y="3"/>
                  </a:lnTo>
                  <a:lnTo>
                    <a:pt x="350" y="3"/>
                  </a:lnTo>
                  <a:lnTo>
                    <a:pt x="346" y="7"/>
                  </a:lnTo>
                  <a:lnTo>
                    <a:pt x="346" y="7"/>
                  </a:lnTo>
                  <a:lnTo>
                    <a:pt x="346" y="7"/>
                  </a:lnTo>
                  <a:lnTo>
                    <a:pt x="346" y="13"/>
                  </a:lnTo>
                  <a:lnTo>
                    <a:pt x="346" y="17"/>
                  </a:lnTo>
                  <a:lnTo>
                    <a:pt x="346" y="17"/>
                  </a:lnTo>
                  <a:lnTo>
                    <a:pt x="340" y="23"/>
                  </a:lnTo>
                  <a:lnTo>
                    <a:pt x="340" y="23"/>
                  </a:lnTo>
                  <a:lnTo>
                    <a:pt x="336" y="40"/>
                  </a:lnTo>
                  <a:lnTo>
                    <a:pt x="336" y="54"/>
                  </a:lnTo>
                  <a:lnTo>
                    <a:pt x="336" y="54"/>
                  </a:lnTo>
                  <a:lnTo>
                    <a:pt x="326" y="54"/>
                  </a:lnTo>
                  <a:lnTo>
                    <a:pt x="326" y="54"/>
                  </a:lnTo>
                  <a:lnTo>
                    <a:pt x="320" y="60"/>
                  </a:lnTo>
                  <a:lnTo>
                    <a:pt x="313" y="64"/>
                  </a:lnTo>
                  <a:lnTo>
                    <a:pt x="309" y="67"/>
                  </a:lnTo>
                  <a:lnTo>
                    <a:pt x="309" y="67"/>
                  </a:lnTo>
                  <a:lnTo>
                    <a:pt x="283" y="67"/>
                  </a:lnTo>
                  <a:lnTo>
                    <a:pt x="269" y="67"/>
                  </a:lnTo>
                  <a:lnTo>
                    <a:pt x="259" y="70"/>
                  </a:lnTo>
                  <a:lnTo>
                    <a:pt x="259" y="70"/>
                  </a:lnTo>
                  <a:lnTo>
                    <a:pt x="256" y="74"/>
                  </a:lnTo>
                  <a:lnTo>
                    <a:pt x="256" y="77"/>
                  </a:lnTo>
                  <a:lnTo>
                    <a:pt x="256" y="84"/>
                  </a:lnTo>
                  <a:lnTo>
                    <a:pt x="259" y="87"/>
                  </a:lnTo>
                  <a:lnTo>
                    <a:pt x="259" y="87"/>
                  </a:lnTo>
                  <a:lnTo>
                    <a:pt x="266" y="87"/>
                  </a:lnTo>
                  <a:lnTo>
                    <a:pt x="269" y="94"/>
                  </a:lnTo>
                  <a:lnTo>
                    <a:pt x="269" y="94"/>
                  </a:lnTo>
                  <a:lnTo>
                    <a:pt x="256" y="94"/>
                  </a:lnTo>
                  <a:lnTo>
                    <a:pt x="256" y="94"/>
                  </a:lnTo>
                  <a:lnTo>
                    <a:pt x="252" y="97"/>
                  </a:lnTo>
                  <a:lnTo>
                    <a:pt x="252" y="97"/>
                  </a:lnTo>
                  <a:lnTo>
                    <a:pt x="249" y="101"/>
                  </a:lnTo>
                  <a:lnTo>
                    <a:pt x="249" y="104"/>
                  </a:lnTo>
                  <a:lnTo>
                    <a:pt x="249" y="104"/>
                  </a:lnTo>
                  <a:lnTo>
                    <a:pt x="249" y="107"/>
                  </a:lnTo>
                  <a:lnTo>
                    <a:pt x="249" y="107"/>
                  </a:lnTo>
                  <a:lnTo>
                    <a:pt x="246" y="97"/>
                  </a:lnTo>
                  <a:lnTo>
                    <a:pt x="246" y="97"/>
                  </a:lnTo>
                  <a:lnTo>
                    <a:pt x="236" y="94"/>
                  </a:lnTo>
                  <a:lnTo>
                    <a:pt x="236" y="94"/>
                  </a:lnTo>
                  <a:lnTo>
                    <a:pt x="236" y="97"/>
                  </a:lnTo>
                  <a:lnTo>
                    <a:pt x="236" y="97"/>
                  </a:lnTo>
                  <a:lnTo>
                    <a:pt x="236" y="97"/>
                  </a:lnTo>
                  <a:lnTo>
                    <a:pt x="232" y="94"/>
                  </a:lnTo>
                  <a:lnTo>
                    <a:pt x="229" y="91"/>
                  </a:lnTo>
                  <a:lnTo>
                    <a:pt x="229" y="91"/>
                  </a:lnTo>
                  <a:lnTo>
                    <a:pt x="219" y="87"/>
                  </a:lnTo>
                  <a:lnTo>
                    <a:pt x="212" y="87"/>
                  </a:lnTo>
                  <a:lnTo>
                    <a:pt x="212" y="87"/>
                  </a:lnTo>
                  <a:lnTo>
                    <a:pt x="205" y="81"/>
                  </a:lnTo>
                  <a:lnTo>
                    <a:pt x="205" y="81"/>
                  </a:lnTo>
                  <a:lnTo>
                    <a:pt x="199" y="81"/>
                  </a:lnTo>
                  <a:lnTo>
                    <a:pt x="199" y="74"/>
                  </a:lnTo>
                  <a:lnTo>
                    <a:pt x="199" y="74"/>
                  </a:lnTo>
                  <a:lnTo>
                    <a:pt x="195" y="81"/>
                  </a:lnTo>
                  <a:lnTo>
                    <a:pt x="195" y="81"/>
                  </a:lnTo>
                  <a:lnTo>
                    <a:pt x="192" y="70"/>
                  </a:lnTo>
                  <a:lnTo>
                    <a:pt x="192" y="70"/>
                  </a:lnTo>
                  <a:lnTo>
                    <a:pt x="185" y="77"/>
                  </a:lnTo>
                  <a:lnTo>
                    <a:pt x="185" y="77"/>
                  </a:lnTo>
                  <a:lnTo>
                    <a:pt x="185" y="64"/>
                  </a:lnTo>
                  <a:lnTo>
                    <a:pt x="185" y="64"/>
                  </a:lnTo>
                  <a:lnTo>
                    <a:pt x="182" y="64"/>
                  </a:lnTo>
                  <a:lnTo>
                    <a:pt x="182" y="67"/>
                  </a:lnTo>
                  <a:lnTo>
                    <a:pt x="182" y="67"/>
                  </a:lnTo>
                  <a:lnTo>
                    <a:pt x="189" y="57"/>
                  </a:lnTo>
                  <a:lnTo>
                    <a:pt x="189" y="57"/>
                  </a:lnTo>
                  <a:lnTo>
                    <a:pt x="189" y="50"/>
                  </a:lnTo>
                  <a:lnTo>
                    <a:pt x="189" y="50"/>
                  </a:lnTo>
                  <a:lnTo>
                    <a:pt x="189" y="47"/>
                  </a:lnTo>
                  <a:lnTo>
                    <a:pt x="185" y="47"/>
                  </a:lnTo>
                  <a:lnTo>
                    <a:pt x="185" y="47"/>
                  </a:lnTo>
                  <a:lnTo>
                    <a:pt x="172" y="47"/>
                  </a:lnTo>
                  <a:lnTo>
                    <a:pt x="162" y="40"/>
                  </a:lnTo>
                  <a:lnTo>
                    <a:pt x="162" y="40"/>
                  </a:lnTo>
                  <a:lnTo>
                    <a:pt x="162" y="37"/>
                  </a:lnTo>
                  <a:lnTo>
                    <a:pt x="162" y="40"/>
                  </a:lnTo>
                  <a:lnTo>
                    <a:pt x="158" y="44"/>
                  </a:lnTo>
                  <a:lnTo>
                    <a:pt x="162" y="44"/>
                  </a:lnTo>
                  <a:lnTo>
                    <a:pt x="162" y="44"/>
                  </a:lnTo>
                  <a:lnTo>
                    <a:pt x="158" y="47"/>
                  </a:lnTo>
                  <a:lnTo>
                    <a:pt x="158" y="50"/>
                  </a:lnTo>
                  <a:lnTo>
                    <a:pt x="158" y="50"/>
                  </a:lnTo>
                  <a:lnTo>
                    <a:pt x="158" y="54"/>
                  </a:lnTo>
                  <a:lnTo>
                    <a:pt x="158" y="54"/>
                  </a:lnTo>
                  <a:lnTo>
                    <a:pt x="162" y="84"/>
                  </a:lnTo>
                  <a:lnTo>
                    <a:pt x="162" y="84"/>
                  </a:lnTo>
                  <a:lnTo>
                    <a:pt x="158" y="77"/>
                  </a:lnTo>
                  <a:lnTo>
                    <a:pt x="158" y="77"/>
                  </a:lnTo>
                  <a:lnTo>
                    <a:pt x="155" y="77"/>
                  </a:lnTo>
                  <a:lnTo>
                    <a:pt x="155" y="81"/>
                  </a:lnTo>
                  <a:lnTo>
                    <a:pt x="155" y="81"/>
                  </a:lnTo>
                  <a:lnTo>
                    <a:pt x="162" y="84"/>
                  </a:lnTo>
                  <a:lnTo>
                    <a:pt x="162" y="84"/>
                  </a:lnTo>
                  <a:lnTo>
                    <a:pt x="165" y="91"/>
                  </a:lnTo>
                  <a:lnTo>
                    <a:pt x="165" y="94"/>
                  </a:lnTo>
                  <a:lnTo>
                    <a:pt x="165" y="101"/>
                  </a:lnTo>
                  <a:lnTo>
                    <a:pt x="168" y="104"/>
                  </a:lnTo>
                  <a:lnTo>
                    <a:pt x="168" y="104"/>
                  </a:lnTo>
                  <a:lnTo>
                    <a:pt x="168" y="104"/>
                  </a:lnTo>
                  <a:lnTo>
                    <a:pt x="168" y="107"/>
                  </a:lnTo>
                  <a:lnTo>
                    <a:pt x="165" y="107"/>
                  </a:lnTo>
                  <a:lnTo>
                    <a:pt x="165" y="107"/>
                  </a:lnTo>
                  <a:lnTo>
                    <a:pt x="165" y="117"/>
                  </a:lnTo>
                  <a:lnTo>
                    <a:pt x="165" y="124"/>
                  </a:lnTo>
                  <a:lnTo>
                    <a:pt x="168" y="124"/>
                  </a:lnTo>
                  <a:lnTo>
                    <a:pt x="168" y="124"/>
                  </a:lnTo>
                  <a:lnTo>
                    <a:pt x="168" y="128"/>
                  </a:lnTo>
                  <a:lnTo>
                    <a:pt x="165" y="131"/>
                  </a:lnTo>
                  <a:lnTo>
                    <a:pt x="165" y="131"/>
                  </a:lnTo>
                  <a:lnTo>
                    <a:pt x="158" y="124"/>
                  </a:lnTo>
                  <a:lnTo>
                    <a:pt x="158" y="124"/>
                  </a:lnTo>
                  <a:lnTo>
                    <a:pt x="152" y="124"/>
                  </a:lnTo>
                  <a:lnTo>
                    <a:pt x="141" y="111"/>
                  </a:lnTo>
                  <a:lnTo>
                    <a:pt x="141" y="111"/>
                  </a:lnTo>
                  <a:lnTo>
                    <a:pt x="131" y="114"/>
                  </a:lnTo>
                  <a:lnTo>
                    <a:pt x="121" y="111"/>
                  </a:lnTo>
                  <a:lnTo>
                    <a:pt x="121" y="111"/>
                  </a:lnTo>
                  <a:lnTo>
                    <a:pt x="118" y="111"/>
                  </a:lnTo>
                  <a:lnTo>
                    <a:pt x="118" y="107"/>
                  </a:lnTo>
                  <a:lnTo>
                    <a:pt x="118" y="107"/>
                  </a:lnTo>
                  <a:lnTo>
                    <a:pt x="115" y="107"/>
                  </a:lnTo>
                  <a:lnTo>
                    <a:pt x="115" y="111"/>
                  </a:lnTo>
                  <a:lnTo>
                    <a:pt x="115" y="111"/>
                  </a:lnTo>
                  <a:lnTo>
                    <a:pt x="111" y="111"/>
                  </a:lnTo>
                  <a:lnTo>
                    <a:pt x="111" y="114"/>
                  </a:lnTo>
                  <a:lnTo>
                    <a:pt x="111" y="114"/>
                  </a:lnTo>
                  <a:lnTo>
                    <a:pt x="101" y="114"/>
                  </a:lnTo>
                  <a:lnTo>
                    <a:pt x="101" y="114"/>
                  </a:lnTo>
                  <a:lnTo>
                    <a:pt x="94" y="101"/>
                  </a:lnTo>
                  <a:lnTo>
                    <a:pt x="91" y="84"/>
                  </a:lnTo>
                  <a:lnTo>
                    <a:pt x="91" y="84"/>
                  </a:lnTo>
                  <a:lnTo>
                    <a:pt x="64" y="81"/>
                  </a:lnTo>
                  <a:lnTo>
                    <a:pt x="64" y="84"/>
                  </a:lnTo>
                  <a:lnTo>
                    <a:pt x="64" y="84"/>
                  </a:lnTo>
                  <a:lnTo>
                    <a:pt x="61" y="84"/>
                  </a:lnTo>
                  <a:lnTo>
                    <a:pt x="57" y="87"/>
                  </a:lnTo>
                  <a:lnTo>
                    <a:pt x="57" y="87"/>
                  </a:lnTo>
                  <a:lnTo>
                    <a:pt x="44" y="84"/>
                  </a:lnTo>
                  <a:lnTo>
                    <a:pt x="44" y="84"/>
                  </a:lnTo>
                  <a:lnTo>
                    <a:pt x="44" y="77"/>
                  </a:lnTo>
                  <a:lnTo>
                    <a:pt x="44" y="77"/>
                  </a:lnTo>
                  <a:lnTo>
                    <a:pt x="34" y="77"/>
                  </a:lnTo>
                  <a:lnTo>
                    <a:pt x="24" y="77"/>
                  </a:lnTo>
                  <a:lnTo>
                    <a:pt x="4" y="81"/>
                  </a:lnTo>
                  <a:lnTo>
                    <a:pt x="4" y="94"/>
                  </a:lnTo>
                  <a:lnTo>
                    <a:pt x="4" y="94"/>
                  </a:lnTo>
                  <a:lnTo>
                    <a:pt x="14" y="97"/>
                  </a:lnTo>
                  <a:lnTo>
                    <a:pt x="17" y="101"/>
                  </a:lnTo>
                  <a:lnTo>
                    <a:pt x="7" y="101"/>
                  </a:lnTo>
                  <a:lnTo>
                    <a:pt x="10" y="107"/>
                  </a:lnTo>
                  <a:lnTo>
                    <a:pt x="10" y="107"/>
                  </a:lnTo>
                  <a:lnTo>
                    <a:pt x="20" y="111"/>
                  </a:lnTo>
                  <a:lnTo>
                    <a:pt x="20" y="111"/>
                  </a:lnTo>
                  <a:lnTo>
                    <a:pt x="20" y="117"/>
                  </a:lnTo>
                  <a:lnTo>
                    <a:pt x="20" y="117"/>
                  </a:lnTo>
                  <a:lnTo>
                    <a:pt x="7" y="117"/>
                  </a:lnTo>
                  <a:lnTo>
                    <a:pt x="7" y="117"/>
                  </a:lnTo>
                  <a:lnTo>
                    <a:pt x="7" y="114"/>
                  </a:lnTo>
                  <a:lnTo>
                    <a:pt x="4" y="114"/>
                  </a:lnTo>
                  <a:lnTo>
                    <a:pt x="0" y="117"/>
                  </a:lnTo>
                  <a:lnTo>
                    <a:pt x="0" y="117"/>
                  </a:lnTo>
                  <a:lnTo>
                    <a:pt x="7" y="121"/>
                  </a:lnTo>
                  <a:lnTo>
                    <a:pt x="10" y="124"/>
                  </a:lnTo>
                  <a:lnTo>
                    <a:pt x="10" y="124"/>
                  </a:lnTo>
                  <a:lnTo>
                    <a:pt x="10" y="131"/>
                  </a:lnTo>
                  <a:lnTo>
                    <a:pt x="10" y="134"/>
                  </a:lnTo>
                  <a:lnTo>
                    <a:pt x="10" y="138"/>
                  </a:lnTo>
                  <a:lnTo>
                    <a:pt x="14" y="141"/>
                  </a:lnTo>
                  <a:lnTo>
                    <a:pt x="14" y="141"/>
                  </a:lnTo>
                  <a:lnTo>
                    <a:pt x="17" y="141"/>
                  </a:lnTo>
                  <a:lnTo>
                    <a:pt x="20" y="138"/>
                  </a:lnTo>
                  <a:lnTo>
                    <a:pt x="20" y="138"/>
                  </a:lnTo>
                  <a:lnTo>
                    <a:pt x="27" y="134"/>
                  </a:lnTo>
                  <a:lnTo>
                    <a:pt x="27" y="134"/>
                  </a:lnTo>
                  <a:lnTo>
                    <a:pt x="27" y="134"/>
                  </a:lnTo>
                  <a:lnTo>
                    <a:pt x="27" y="141"/>
                  </a:lnTo>
                  <a:lnTo>
                    <a:pt x="27" y="141"/>
                  </a:lnTo>
                  <a:lnTo>
                    <a:pt x="37" y="148"/>
                  </a:lnTo>
                  <a:lnTo>
                    <a:pt x="37" y="151"/>
                  </a:lnTo>
                  <a:lnTo>
                    <a:pt x="34" y="151"/>
                  </a:lnTo>
                  <a:lnTo>
                    <a:pt x="34" y="154"/>
                  </a:lnTo>
                  <a:lnTo>
                    <a:pt x="34" y="154"/>
                  </a:lnTo>
                  <a:lnTo>
                    <a:pt x="37" y="154"/>
                  </a:lnTo>
                  <a:lnTo>
                    <a:pt x="41" y="154"/>
                  </a:lnTo>
                  <a:lnTo>
                    <a:pt x="44" y="154"/>
                  </a:lnTo>
                  <a:lnTo>
                    <a:pt x="41" y="161"/>
                  </a:lnTo>
                  <a:lnTo>
                    <a:pt x="41" y="161"/>
                  </a:lnTo>
                  <a:lnTo>
                    <a:pt x="47" y="161"/>
                  </a:lnTo>
                  <a:lnTo>
                    <a:pt x="47" y="161"/>
                  </a:lnTo>
                  <a:lnTo>
                    <a:pt x="47" y="168"/>
                  </a:lnTo>
                  <a:lnTo>
                    <a:pt x="47" y="168"/>
                  </a:lnTo>
                  <a:lnTo>
                    <a:pt x="51" y="168"/>
                  </a:lnTo>
                  <a:lnTo>
                    <a:pt x="57" y="168"/>
                  </a:lnTo>
                  <a:lnTo>
                    <a:pt x="57" y="168"/>
                  </a:lnTo>
                  <a:lnTo>
                    <a:pt x="61" y="175"/>
                  </a:lnTo>
                  <a:lnTo>
                    <a:pt x="61" y="175"/>
                  </a:lnTo>
                  <a:lnTo>
                    <a:pt x="57" y="178"/>
                  </a:lnTo>
                  <a:lnTo>
                    <a:pt x="57" y="181"/>
                  </a:lnTo>
                  <a:lnTo>
                    <a:pt x="64" y="185"/>
                  </a:lnTo>
                  <a:lnTo>
                    <a:pt x="64" y="185"/>
                  </a:lnTo>
                  <a:lnTo>
                    <a:pt x="68" y="181"/>
                  </a:lnTo>
                  <a:lnTo>
                    <a:pt x="64" y="178"/>
                  </a:lnTo>
                  <a:lnTo>
                    <a:pt x="68" y="175"/>
                  </a:lnTo>
                  <a:lnTo>
                    <a:pt x="74" y="175"/>
                  </a:lnTo>
                  <a:lnTo>
                    <a:pt x="74" y="175"/>
                  </a:lnTo>
                  <a:lnTo>
                    <a:pt x="78" y="178"/>
                  </a:lnTo>
                  <a:lnTo>
                    <a:pt x="78" y="181"/>
                  </a:lnTo>
                  <a:lnTo>
                    <a:pt x="78" y="181"/>
                  </a:lnTo>
                  <a:lnTo>
                    <a:pt x="71" y="181"/>
                  </a:lnTo>
                  <a:lnTo>
                    <a:pt x="71" y="185"/>
                  </a:lnTo>
                  <a:lnTo>
                    <a:pt x="71" y="185"/>
                  </a:lnTo>
                  <a:lnTo>
                    <a:pt x="88" y="188"/>
                  </a:lnTo>
                  <a:lnTo>
                    <a:pt x="88" y="188"/>
                  </a:lnTo>
                  <a:lnTo>
                    <a:pt x="88" y="191"/>
                  </a:lnTo>
                  <a:lnTo>
                    <a:pt x="88" y="195"/>
                  </a:lnTo>
                  <a:lnTo>
                    <a:pt x="94" y="195"/>
                  </a:lnTo>
                  <a:lnTo>
                    <a:pt x="94" y="198"/>
                  </a:lnTo>
                  <a:lnTo>
                    <a:pt x="94" y="198"/>
                  </a:lnTo>
                  <a:lnTo>
                    <a:pt x="88" y="198"/>
                  </a:lnTo>
                  <a:lnTo>
                    <a:pt x="88" y="198"/>
                  </a:lnTo>
                  <a:lnTo>
                    <a:pt x="88" y="205"/>
                  </a:lnTo>
                  <a:lnTo>
                    <a:pt x="88" y="205"/>
                  </a:lnTo>
                  <a:lnTo>
                    <a:pt x="88" y="208"/>
                  </a:lnTo>
                  <a:lnTo>
                    <a:pt x="91" y="208"/>
                  </a:lnTo>
                  <a:lnTo>
                    <a:pt x="91" y="208"/>
                  </a:lnTo>
                  <a:lnTo>
                    <a:pt x="108" y="208"/>
                  </a:lnTo>
                  <a:lnTo>
                    <a:pt x="108" y="208"/>
                  </a:lnTo>
                  <a:lnTo>
                    <a:pt x="98" y="212"/>
                  </a:lnTo>
                  <a:lnTo>
                    <a:pt x="98" y="212"/>
                  </a:lnTo>
                  <a:lnTo>
                    <a:pt x="94" y="218"/>
                  </a:lnTo>
                  <a:lnTo>
                    <a:pt x="94" y="218"/>
                  </a:lnTo>
                  <a:lnTo>
                    <a:pt x="98" y="222"/>
                  </a:lnTo>
                  <a:lnTo>
                    <a:pt x="101" y="228"/>
                  </a:lnTo>
                  <a:lnTo>
                    <a:pt x="101" y="228"/>
                  </a:lnTo>
                  <a:lnTo>
                    <a:pt x="111" y="228"/>
                  </a:lnTo>
                  <a:lnTo>
                    <a:pt x="111" y="228"/>
                  </a:lnTo>
                  <a:lnTo>
                    <a:pt x="111" y="232"/>
                  </a:lnTo>
                  <a:lnTo>
                    <a:pt x="111" y="232"/>
                  </a:lnTo>
                  <a:lnTo>
                    <a:pt x="104" y="238"/>
                  </a:lnTo>
                  <a:lnTo>
                    <a:pt x="98" y="242"/>
                  </a:lnTo>
                  <a:lnTo>
                    <a:pt x="98" y="242"/>
                  </a:lnTo>
                  <a:lnTo>
                    <a:pt x="101" y="259"/>
                  </a:lnTo>
                  <a:lnTo>
                    <a:pt x="108" y="275"/>
                  </a:lnTo>
                  <a:lnTo>
                    <a:pt x="108" y="275"/>
                  </a:lnTo>
                  <a:lnTo>
                    <a:pt x="121" y="286"/>
                  </a:lnTo>
                  <a:lnTo>
                    <a:pt x="121" y="286"/>
                  </a:lnTo>
                  <a:lnTo>
                    <a:pt x="121" y="292"/>
                  </a:lnTo>
                  <a:lnTo>
                    <a:pt x="121" y="292"/>
                  </a:lnTo>
                  <a:lnTo>
                    <a:pt x="135" y="296"/>
                  </a:lnTo>
                  <a:lnTo>
                    <a:pt x="135" y="299"/>
                  </a:lnTo>
                  <a:lnTo>
                    <a:pt x="135" y="299"/>
                  </a:lnTo>
                  <a:lnTo>
                    <a:pt x="128" y="299"/>
                  </a:lnTo>
                  <a:lnTo>
                    <a:pt x="128" y="299"/>
                  </a:lnTo>
                  <a:lnTo>
                    <a:pt x="128" y="329"/>
                  </a:lnTo>
                  <a:lnTo>
                    <a:pt x="128" y="329"/>
                  </a:lnTo>
                  <a:lnTo>
                    <a:pt x="118" y="333"/>
                  </a:lnTo>
                  <a:lnTo>
                    <a:pt x="118" y="333"/>
                  </a:lnTo>
                  <a:lnTo>
                    <a:pt x="115" y="336"/>
                  </a:lnTo>
                  <a:lnTo>
                    <a:pt x="115" y="336"/>
                  </a:lnTo>
                  <a:lnTo>
                    <a:pt x="128" y="356"/>
                  </a:lnTo>
                  <a:lnTo>
                    <a:pt x="131" y="370"/>
                  </a:lnTo>
                  <a:lnTo>
                    <a:pt x="135" y="383"/>
                  </a:lnTo>
                  <a:lnTo>
                    <a:pt x="135" y="383"/>
                  </a:lnTo>
                  <a:lnTo>
                    <a:pt x="128" y="370"/>
                  </a:lnTo>
                  <a:lnTo>
                    <a:pt x="128" y="370"/>
                  </a:lnTo>
                  <a:lnTo>
                    <a:pt x="125" y="370"/>
                  </a:lnTo>
                  <a:lnTo>
                    <a:pt x="125" y="370"/>
                  </a:lnTo>
                  <a:lnTo>
                    <a:pt x="121" y="356"/>
                  </a:lnTo>
                  <a:lnTo>
                    <a:pt x="121" y="356"/>
                  </a:lnTo>
                  <a:lnTo>
                    <a:pt x="115" y="359"/>
                  </a:lnTo>
                  <a:lnTo>
                    <a:pt x="115" y="359"/>
                  </a:lnTo>
                  <a:lnTo>
                    <a:pt x="111" y="373"/>
                  </a:lnTo>
                  <a:lnTo>
                    <a:pt x="111" y="373"/>
                  </a:lnTo>
                  <a:lnTo>
                    <a:pt x="108" y="373"/>
                  </a:lnTo>
                  <a:lnTo>
                    <a:pt x="108" y="373"/>
                  </a:lnTo>
                  <a:lnTo>
                    <a:pt x="101" y="390"/>
                  </a:lnTo>
                  <a:lnTo>
                    <a:pt x="98" y="407"/>
                  </a:lnTo>
                  <a:lnTo>
                    <a:pt x="98" y="407"/>
                  </a:lnTo>
                  <a:lnTo>
                    <a:pt x="108" y="410"/>
                  </a:lnTo>
                  <a:lnTo>
                    <a:pt x="108" y="410"/>
                  </a:lnTo>
                  <a:lnTo>
                    <a:pt x="108" y="417"/>
                  </a:lnTo>
                  <a:lnTo>
                    <a:pt x="108" y="417"/>
                  </a:lnTo>
                  <a:lnTo>
                    <a:pt x="98" y="413"/>
                  </a:lnTo>
                  <a:lnTo>
                    <a:pt x="98" y="413"/>
                  </a:lnTo>
                  <a:lnTo>
                    <a:pt x="84" y="443"/>
                  </a:lnTo>
                  <a:lnTo>
                    <a:pt x="78" y="457"/>
                  </a:lnTo>
                  <a:lnTo>
                    <a:pt x="68" y="470"/>
                  </a:lnTo>
                  <a:lnTo>
                    <a:pt x="68" y="470"/>
                  </a:lnTo>
                  <a:lnTo>
                    <a:pt x="47" y="491"/>
                  </a:lnTo>
                  <a:lnTo>
                    <a:pt x="47" y="491"/>
                  </a:lnTo>
                  <a:lnTo>
                    <a:pt x="41" y="491"/>
                  </a:lnTo>
                  <a:lnTo>
                    <a:pt x="41" y="491"/>
                  </a:lnTo>
                  <a:lnTo>
                    <a:pt x="44" y="497"/>
                  </a:lnTo>
                  <a:lnTo>
                    <a:pt x="51" y="504"/>
                  </a:lnTo>
                  <a:lnTo>
                    <a:pt x="51" y="504"/>
                  </a:lnTo>
                  <a:lnTo>
                    <a:pt x="51" y="504"/>
                  </a:lnTo>
                  <a:lnTo>
                    <a:pt x="54" y="504"/>
                  </a:lnTo>
                  <a:lnTo>
                    <a:pt x="57" y="507"/>
                  </a:lnTo>
                  <a:lnTo>
                    <a:pt x="57" y="507"/>
                  </a:lnTo>
                  <a:lnTo>
                    <a:pt x="57" y="511"/>
                  </a:lnTo>
                  <a:lnTo>
                    <a:pt x="54" y="514"/>
                  </a:lnTo>
                  <a:lnTo>
                    <a:pt x="54" y="514"/>
                  </a:lnTo>
                  <a:lnTo>
                    <a:pt x="54" y="521"/>
                  </a:lnTo>
                  <a:lnTo>
                    <a:pt x="54" y="521"/>
                  </a:lnTo>
                  <a:lnTo>
                    <a:pt x="57" y="521"/>
                  </a:lnTo>
                  <a:lnTo>
                    <a:pt x="61" y="524"/>
                  </a:lnTo>
                  <a:lnTo>
                    <a:pt x="61" y="524"/>
                  </a:lnTo>
                  <a:lnTo>
                    <a:pt x="61" y="531"/>
                  </a:lnTo>
                  <a:lnTo>
                    <a:pt x="61" y="531"/>
                  </a:lnTo>
                  <a:lnTo>
                    <a:pt x="64" y="534"/>
                  </a:lnTo>
                  <a:lnTo>
                    <a:pt x="68" y="534"/>
                  </a:lnTo>
                  <a:lnTo>
                    <a:pt x="78" y="538"/>
                  </a:lnTo>
                  <a:lnTo>
                    <a:pt x="78" y="538"/>
                  </a:lnTo>
                  <a:lnTo>
                    <a:pt x="81" y="544"/>
                  </a:lnTo>
                  <a:lnTo>
                    <a:pt x="84" y="551"/>
                  </a:lnTo>
                  <a:lnTo>
                    <a:pt x="84" y="551"/>
                  </a:lnTo>
                  <a:lnTo>
                    <a:pt x="88" y="554"/>
                  </a:lnTo>
                  <a:lnTo>
                    <a:pt x="94" y="554"/>
                  </a:lnTo>
                  <a:lnTo>
                    <a:pt x="94" y="554"/>
                  </a:lnTo>
                  <a:lnTo>
                    <a:pt x="101" y="561"/>
                  </a:lnTo>
                  <a:lnTo>
                    <a:pt x="108" y="568"/>
                  </a:lnTo>
                  <a:lnTo>
                    <a:pt x="108" y="568"/>
                  </a:lnTo>
                  <a:lnTo>
                    <a:pt x="118" y="578"/>
                  </a:lnTo>
                  <a:lnTo>
                    <a:pt x="118" y="578"/>
                  </a:lnTo>
                  <a:lnTo>
                    <a:pt x="125" y="585"/>
                  </a:lnTo>
                  <a:lnTo>
                    <a:pt x="125" y="585"/>
                  </a:lnTo>
                  <a:lnTo>
                    <a:pt x="138" y="588"/>
                  </a:lnTo>
                  <a:lnTo>
                    <a:pt x="138" y="588"/>
                  </a:lnTo>
                  <a:lnTo>
                    <a:pt x="141" y="591"/>
                  </a:lnTo>
                  <a:lnTo>
                    <a:pt x="145" y="595"/>
                  </a:lnTo>
                  <a:lnTo>
                    <a:pt x="148" y="595"/>
                  </a:lnTo>
                  <a:lnTo>
                    <a:pt x="148" y="595"/>
                  </a:lnTo>
                  <a:lnTo>
                    <a:pt x="148" y="591"/>
                  </a:lnTo>
                  <a:lnTo>
                    <a:pt x="148" y="588"/>
                  </a:lnTo>
                  <a:lnTo>
                    <a:pt x="148" y="585"/>
                  </a:lnTo>
                  <a:lnTo>
                    <a:pt x="148" y="585"/>
                  </a:lnTo>
                  <a:lnTo>
                    <a:pt x="148" y="585"/>
                  </a:lnTo>
                  <a:lnTo>
                    <a:pt x="155" y="585"/>
                  </a:lnTo>
                  <a:lnTo>
                    <a:pt x="162" y="588"/>
                  </a:lnTo>
                  <a:lnTo>
                    <a:pt x="162" y="588"/>
                  </a:lnTo>
                  <a:lnTo>
                    <a:pt x="168" y="598"/>
                  </a:lnTo>
                  <a:lnTo>
                    <a:pt x="168" y="598"/>
                  </a:lnTo>
                  <a:lnTo>
                    <a:pt x="172" y="601"/>
                  </a:lnTo>
                  <a:lnTo>
                    <a:pt x="168" y="605"/>
                  </a:lnTo>
                  <a:lnTo>
                    <a:pt x="168" y="605"/>
                  </a:lnTo>
                  <a:lnTo>
                    <a:pt x="178" y="601"/>
                  </a:lnTo>
                  <a:lnTo>
                    <a:pt x="178" y="601"/>
                  </a:lnTo>
                  <a:lnTo>
                    <a:pt x="185" y="601"/>
                  </a:lnTo>
                  <a:lnTo>
                    <a:pt x="189" y="605"/>
                  </a:lnTo>
                  <a:lnTo>
                    <a:pt x="189" y="605"/>
                  </a:lnTo>
                  <a:lnTo>
                    <a:pt x="189" y="612"/>
                  </a:lnTo>
                  <a:lnTo>
                    <a:pt x="189" y="612"/>
                  </a:lnTo>
                  <a:lnTo>
                    <a:pt x="189" y="618"/>
                  </a:lnTo>
                  <a:lnTo>
                    <a:pt x="189" y="618"/>
                  </a:lnTo>
                  <a:lnTo>
                    <a:pt x="195" y="622"/>
                  </a:lnTo>
                  <a:lnTo>
                    <a:pt x="195" y="622"/>
                  </a:lnTo>
                  <a:lnTo>
                    <a:pt x="199" y="618"/>
                  </a:lnTo>
                  <a:lnTo>
                    <a:pt x="202" y="618"/>
                  </a:lnTo>
                  <a:lnTo>
                    <a:pt x="202" y="618"/>
                  </a:lnTo>
                  <a:lnTo>
                    <a:pt x="202" y="625"/>
                  </a:lnTo>
                  <a:lnTo>
                    <a:pt x="205" y="628"/>
                  </a:lnTo>
                  <a:lnTo>
                    <a:pt x="205" y="628"/>
                  </a:lnTo>
                  <a:lnTo>
                    <a:pt x="212" y="628"/>
                  </a:lnTo>
                  <a:lnTo>
                    <a:pt x="215" y="628"/>
                  </a:lnTo>
                  <a:lnTo>
                    <a:pt x="219" y="628"/>
                  </a:lnTo>
                  <a:lnTo>
                    <a:pt x="219" y="628"/>
                  </a:lnTo>
                  <a:lnTo>
                    <a:pt x="222" y="632"/>
                  </a:lnTo>
                  <a:lnTo>
                    <a:pt x="225" y="632"/>
                  </a:lnTo>
                  <a:lnTo>
                    <a:pt x="232" y="632"/>
                  </a:lnTo>
                  <a:lnTo>
                    <a:pt x="232" y="632"/>
                  </a:lnTo>
                  <a:lnTo>
                    <a:pt x="246" y="628"/>
                  </a:lnTo>
                  <a:lnTo>
                    <a:pt x="246" y="628"/>
                  </a:lnTo>
                  <a:lnTo>
                    <a:pt x="259" y="622"/>
                  </a:lnTo>
                  <a:lnTo>
                    <a:pt x="259" y="622"/>
                  </a:lnTo>
                  <a:lnTo>
                    <a:pt x="273" y="622"/>
                  </a:lnTo>
                  <a:lnTo>
                    <a:pt x="273" y="622"/>
                  </a:lnTo>
                  <a:lnTo>
                    <a:pt x="273" y="608"/>
                  </a:lnTo>
                  <a:lnTo>
                    <a:pt x="273" y="595"/>
                  </a:lnTo>
                  <a:lnTo>
                    <a:pt x="273" y="595"/>
                  </a:lnTo>
                  <a:lnTo>
                    <a:pt x="269" y="591"/>
                  </a:lnTo>
                  <a:lnTo>
                    <a:pt x="269" y="591"/>
                  </a:lnTo>
                  <a:lnTo>
                    <a:pt x="273" y="585"/>
                  </a:lnTo>
                  <a:lnTo>
                    <a:pt x="273" y="585"/>
                  </a:lnTo>
                  <a:lnTo>
                    <a:pt x="279" y="585"/>
                  </a:lnTo>
                  <a:lnTo>
                    <a:pt x="279" y="585"/>
                  </a:lnTo>
                  <a:lnTo>
                    <a:pt x="286" y="575"/>
                  </a:lnTo>
                  <a:lnTo>
                    <a:pt x="289" y="568"/>
                  </a:lnTo>
                  <a:lnTo>
                    <a:pt x="289" y="568"/>
                  </a:lnTo>
                  <a:lnTo>
                    <a:pt x="299" y="564"/>
                  </a:lnTo>
                  <a:lnTo>
                    <a:pt x="309" y="564"/>
                  </a:lnTo>
                  <a:lnTo>
                    <a:pt x="313" y="558"/>
                  </a:lnTo>
                  <a:lnTo>
                    <a:pt x="316" y="558"/>
                  </a:lnTo>
                  <a:lnTo>
                    <a:pt x="320" y="568"/>
                  </a:lnTo>
                  <a:lnTo>
                    <a:pt x="320" y="568"/>
                  </a:lnTo>
                  <a:lnTo>
                    <a:pt x="330" y="561"/>
                  </a:lnTo>
                  <a:lnTo>
                    <a:pt x="330" y="561"/>
                  </a:lnTo>
                  <a:lnTo>
                    <a:pt x="336" y="561"/>
                  </a:lnTo>
                  <a:lnTo>
                    <a:pt x="336" y="561"/>
                  </a:lnTo>
                  <a:lnTo>
                    <a:pt x="336" y="558"/>
                  </a:lnTo>
                  <a:lnTo>
                    <a:pt x="336" y="554"/>
                  </a:lnTo>
                  <a:lnTo>
                    <a:pt x="340" y="551"/>
                  </a:lnTo>
                  <a:lnTo>
                    <a:pt x="346" y="554"/>
                  </a:lnTo>
                  <a:lnTo>
                    <a:pt x="346" y="561"/>
                  </a:lnTo>
                  <a:lnTo>
                    <a:pt x="346" y="561"/>
                  </a:lnTo>
                  <a:lnTo>
                    <a:pt x="360" y="568"/>
                  </a:lnTo>
                  <a:lnTo>
                    <a:pt x="360" y="568"/>
                  </a:lnTo>
                  <a:lnTo>
                    <a:pt x="370" y="568"/>
                  </a:lnTo>
                  <a:lnTo>
                    <a:pt x="367" y="575"/>
                  </a:lnTo>
                  <a:lnTo>
                    <a:pt x="367" y="575"/>
                  </a:lnTo>
                  <a:lnTo>
                    <a:pt x="373" y="578"/>
                  </a:lnTo>
                  <a:lnTo>
                    <a:pt x="373" y="578"/>
                  </a:lnTo>
                  <a:lnTo>
                    <a:pt x="380" y="578"/>
                  </a:lnTo>
                  <a:lnTo>
                    <a:pt x="380" y="578"/>
                  </a:lnTo>
                  <a:lnTo>
                    <a:pt x="383" y="575"/>
                  </a:lnTo>
                  <a:lnTo>
                    <a:pt x="387" y="575"/>
                  </a:lnTo>
                  <a:lnTo>
                    <a:pt x="390" y="578"/>
                  </a:lnTo>
                  <a:lnTo>
                    <a:pt x="390" y="578"/>
                  </a:lnTo>
                  <a:lnTo>
                    <a:pt x="390" y="578"/>
                  </a:lnTo>
                  <a:lnTo>
                    <a:pt x="394" y="581"/>
                  </a:lnTo>
                  <a:lnTo>
                    <a:pt x="394" y="581"/>
                  </a:lnTo>
                  <a:lnTo>
                    <a:pt x="400" y="585"/>
                  </a:lnTo>
                  <a:lnTo>
                    <a:pt x="407" y="585"/>
                  </a:lnTo>
                  <a:lnTo>
                    <a:pt x="407" y="585"/>
                  </a:lnTo>
                  <a:lnTo>
                    <a:pt x="404" y="588"/>
                  </a:lnTo>
                  <a:lnTo>
                    <a:pt x="404" y="591"/>
                  </a:lnTo>
                  <a:lnTo>
                    <a:pt x="404" y="591"/>
                  </a:lnTo>
                  <a:lnTo>
                    <a:pt x="414" y="595"/>
                  </a:lnTo>
                  <a:lnTo>
                    <a:pt x="414" y="598"/>
                  </a:lnTo>
                  <a:lnTo>
                    <a:pt x="414" y="598"/>
                  </a:lnTo>
                  <a:lnTo>
                    <a:pt x="420" y="598"/>
                  </a:lnTo>
                  <a:lnTo>
                    <a:pt x="420" y="598"/>
                  </a:lnTo>
                  <a:lnTo>
                    <a:pt x="424" y="601"/>
                  </a:lnTo>
                  <a:lnTo>
                    <a:pt x="424" y="605"/>
                  </a:lnTo>
                  <a:lnTo>
                    <a:pt x="424" y="608"/>
                  </a:lnTo>
                  <a:lnTo>
                    <a:pt x="424" y="608"/>
                  </a:lnTo>
                  <a:lnTo>
                    <a:pt x="461" y="612"/>
                  </a:lnTo>
                  <a:lnTo>
                    <a:pt x="461" y="612"/>
                  </a:lnTo>
                  <a:lnTo>
                    <a:pt x="461" y="608"/>
                  </a:lnTo>
                  <a:lnTo>
                    <a:pt x="464" y="608"/>
                  </a:lnTo>
                  <a:lnTo>
                    <a:pt x="464" y="608"/>
                  </a:lnTo>
                  <a:lnTo>
                    <a:pt x="467" y="608"/>
                  </a:lnTo>
                  <a:lnTo>
                    <a:pt x="474" y="608"/>
                  </a:lnTo>
                  <a:lnTo>
                    <a:pt x="474" y="608"/>
                  </a:lnTo>
                  <a:lnTo>
                    <a:pt x="481" y="601"/>
                  </a:lnTo>
                  <a:lnTo>
                    <a:pt x="481" y="601"/>
                  </a:lnTo>
                  <a:lnTo>
                    <a:pt x="478" y="601"/>
                  </a:lnTo>
                  <a:lnTo>
                    <a:pt x="474" y="598"/>
                  </a:lnTo>
                  <a:lnTo>
                    <a:pt x="474" y="598"/>
                  </a:lnTo>
                  <a:lnTo>
                    <a:pt x="481" y="595"/>
                  </a:lnTo>
                  <a:lnTo>
                    <a:pt x="488" y="591"/>
                  </a:lnTo>
                  <a:lnTo>
                    <a:pt x="498" y="591"/>
                  </a:lnTo>
                  <a:lnTo>
                    <a:pt x="498" y="591"/>
                  </a:lnTo>
                  <a:lnTo>
                    <a:pt x="501" y="585"/>
                  </a:lnTo>
                  <a:lnTo>
                    <a:pt x="501" y="585"/>
                  </a:lnTo>
                  <a:lnTo>
                    <a:pt x="515" y="581"/>
                  </a:lnTo>
                  <a:lnTo>
                    <a:pt x="511" y="571"/>
                  </a:lnTo>
                  <a:lnTo>
                    <a:pt x="518" y="571"/>
                  </a:lnTo>
                  <a:lnTo>
                    <a:pt x="518" y="571"/>
                  </a:lnTo>
                  <a:lnTo>
                    <a:pt x="521" y="575"/>
                  </a:lnTo>
                  <a:lnTo>
                    <a:pt x="521" y="575"/>
                  </a:lnTo>
                  <a:lnTo>
                    <a:pt x="528" y="575"/>
                  </a:lnTo>
                  <a:lnTo>
                    <a:pt x="528" y="575"/>
                  </a:lnTo>
                  <a:lnTo>
                    <a:pt x="528" y="571"/>
                  </a:lnTo>
                  <a:lnTo>
                    <a:pt x="528" y="571"/>
                  </a:lnTo>
                  <a:lnTo>
                    <a:pt x="531" y="568"/>
                  </a:lnTo>
                  <a:lnTo>
                    <a:pt x="535" y="564"/>
                  </a:lnTo>
                  <a:lnTo>
                    <a:pt x="535" y="564"/>
                  </a:lnTo>
                  <a:lnTo>
                    <a:pt x="538" y="558"/>
                  </a:lnTo>
                  <a:lnTo>
                    <a:pt x="538" y="558"/>
                  </a:lnTo>
                  <a:lnTo>
                    <a:pt x="541" y="554"/>
                  </a:lnTo>
                  <a:lnTo>
                    <a:pt x="541" y="554"/>
                  </a:lnTo>
                  <a:lnTo>
                    <a:pt x="545" y="548"/>
                  </a:lnTo>
                  <a:lnTo>
                    <a:pt x="545" y="548"/>
                  </a:lnTo>
                  <a:lnTo>
                    <a:pt x="541" y="544"/>
                  </a:lnTo>
                  <a:lnTo>
                    <a:pt x="541" y="544"/>
                  </a:lnTo>
                  <a:lnTo>
                    <a:pt x="541" y="541"/>
                  </a:lnTo>
                  <a:lnTo>
                    <a:pt x="541" y="541"/>
                  </a:lnTo>
                  <a:lnTo>
                    <a:pt x="538" y="538"/>
                  </a:lnTo>
                  <a:lnTo>
                    <a:pt x="535" y="541"/>
                  </a:lnTo>
                  <a:lnTo>
                    <a:pt x="535" y="541"/>
                  </a:lnTo>
                  <a:lnTo>
                    <a:pt x="528" y="538"/>
                  </a:lnTo>
                  <a:lnTo>
                    <a:pt x="525" y="534"/>
                  </a:lnTo>
                  <a:lnTo>
                    <a:pt x="525" y="534"/>
                  </a:lnTo>
                  <a:lnTo>
                    <a:pt x="518" y="527"/>
                  </a:lnTo>
                  <a:lnTo>
                    <a:pt x="518" y="527"/>
                  </a:lnTo>
                  <a:lnTo>
                    <a:pt x="508" y="517"/>
                  </a:lnTo>
                  <a:lnTo>
                    <a:pt x="508" y="517"/>
                  </a:lnTo>
                  <a:lnTo>
                    <a:pt x="504" y="511"/>
                  </a:lnTo>
                  <a:lnTo>
                    <a:pt x="501" y="507"/>
                  </a:lnTo>
                  <a:lnTo>
                    <a:pt x="504" y="507"/>
                  </a:lnTo>
                  <a:lnTo>
                    <a:pt x="504" y="507"/>
                  </a:lnTo>
                  <a:lnTo>
                    <a:pt x="508" y="504"/>
                  </a:lnTo>
                  <a:lnTo>
                    <a:pt x="511" y="501"/>
                  </a:lnTo>
                  <a:lnTo>
                    <a:pt x="511" y="501"/>
                  </a:lnTo>
                  <a:lnTo>
                    <a:pt x="515" y="494"/>
                  </a:lnTo>
                  <a:lnTo>
                    <a:pt x="518" y="487"/>
                  </a:lnTo>
                  <a:lnTo>
                    <a:pt x="518" y="487"/>
                  </a:lnTo>
                  <a:lnTo>
                    <a:pt x="518" y="484"/>
                  </a:lnTo>
                  <a:lnTo>
                    <a:pt x="515" y="477"/>
                  </a:lnTo>
                  <a:lnTo>
                    <a:pt x="515" y="477"/>
                  </a:lnTo>
                  <a:lnTo>
                    <a:pt x="515" y="474"/>
                  </a:lnTo>
                  <a:lnTo>
                    <a:pt x="511" y="474"/>
                  </a:lnTo>
                  <a:lnTo>
                    <a:pt x="511" y="474"/>
                  </a:lnTo>
                  <a:lnTo>
                    <a:pt x="508" y="477"/>
                  </a:lnTo>
                  <a:lnTo>
                    <a:pt x="504" y="477"/>
                  </a:lnTo>
                  <a:lnTo>
                    <a:pt x="504" y="477"/>
                  </a:lnTo>
                  <a:lnTo>
                    <a:pt x="504" y="474"/>
                  </a:lnTo>
                  <a:lnTo>
                    <a:pt x="504" y="470"/>
                  </a:lnTo>
                  <a:lnTo>
                    <a:pt x="504" y="470"/>
                  </a:lnTo>
                  <a:lnTo>
                    <a:pt x="498" y="464"/>
                  </a:lnTo>
                  <a:lnTo>
                    <a:pt x="498" y="464"/>
                  </a:lnTo>
                  <a:lnTo>
                    <a:pt x="494" y="460"/>
                  </a:lnTo>
                  <a:lnTo>
                    <a:pt x="494" y="460"/>
                  </a:lnTo>
                  <a:lnTo>
                    <a:pt x="494" y="460"/>
                  </a:lnTo>
                  <a:lnTo>
                    <a:pt x="494" y="457"/>
                  </a:lnTo>
                  <a:lnTo>
                    <a:pt x="498" y="457"/>
                  </a:lnTo>
                  <a:lnTo>
                    <a:pt x="498" y="457"/>
                  </a:lnTo>
                  <a:lnTo>
                    <a:pt x="504" y="454"/>
                  </a:lnTo>
                  <a:lnTo>
                    <a:pt x="508" y="454"/>
                  </a:lnTo>
                  <a:lnTo>
                    <a:pt x="508" y="454"/>
                  </a:lnTo>
                  <a:lnTo>
                    <a:pt x="518" y="447"/>
                  </a:lnTo>
                  <a:lnTo>
                    <a:pt x="518" y="447"/>
                  </a:lnTo>
                  <a:lnTo>
                    <a:pt x="521" y="447"/>
                  </a:lnTo>
                  <a:lnTo>
                    <a:pt x="525" y="443"/>
                  </a:lnTo>
                  <a:lnTo>
                    <a:pt x="525" y="443"/>
                  </a:lnTo>
                  <a:lnTo>
                    <a:pt x="525" y="440"/>
                  </a:lnTo>
                  <a:lnTo>
                    <a:pt x="525" y="437"/>
                  </a:lnTo>
                  <a:lnTo>
                    <a:pt x="525" y="437"/>
                  </a:lnTo>
                  <a:lnTo>
                    <a:pt x="521" y="437"/>
                  </a:lnTo>
                  <a:lnTo>
                    <a:pt x="518" y="433"/>
                  </a:lnTo>
                  <a:lnTo>
                    <a:pt x="518" y="433"/>
                  </a:lnTo>
                  <a:lnTo>
                    <a:pt x="518" y="430"/>
                  </a:lnTo>
                  <a:lnTo>
                    <a:pt x="521" y="427"/>
                  </a:lnTo>
                  <a:lnTo>
                    <a:pt x="521" y="427"/>
                  </a:lnTo>
                  <a:lnTo>
                    <a:pt x="521" y="420"/>
                  </a:lnTo>
                  <a:lnTo>
                    <a:pt x="521" y="420"/>
                  </a:lnTo>
                  <a:lnTo>
                    <a:pt x="525" y="417"/>
                  </a:lnTo>
                  <a:lnTo>
                    <a:pt x="525" y="413"/>
                  </a:lnTo>
                  <a:lnTo>
                    <a:pt x="525" y="413"/>
                  </a:lnTo>
                  <a:lnTo>
                    <a:pt x="521" y="413"/>
                  </a:lnTo>
                  <a:lnTo>
                    <a:pt x="521" y="413"/>
                  </a:lnTo>
                  <a:lnTo>
                    <a:pt x="521" y="410"/>
                  </a:lnTo>
                  <a:lnTo>
                    <a:pt x="521" y="407"/>
                  </a:lnTo>
                  <a:lnTo>
                    <a:pt x="521" y="407"/>
                  </a:lnTo>
                  <a:lnTo>
                    <a:pt x="525" y="400"/>
                  </a:lnTo>
                  <a:lnTo>
                    <a:pt x="525" y="400"/>
                  </a:lnTo>
                  <a:lnTo>
                    <a:pt x="521" y="393"/>
                  </a:lnTo>
                  <a:lnTo>
                    <a:pt x="521" y="393"/>
                  </a:lnTo>
                  <a:lnTo>
                    <a:pt x="518" y="390"/>
                  </a:lnTo>
                  <a:lnTo>
                    <a:pt x="518" y="390"/>
                  </a:lnTo>
                  <a:lnTo>
                    <a:pt x="518" y="386"/>
                  </a:lnTo>
                  <a:lnTo>
                    <a:pt x="518" y="386"/>
                  </a:lnTo>
                  <a:lnTo>
                    <a:pt x="518" y="386"/>
                  </a:lnTo>
                  <a:lnTo>
                    <a:pt x="515" y="383"/>
                  </a:lnTo>
                  <a:lnTo>
                    <a:pt x="515" y="383"/>
                  </a:lnTo>
                  <a:lnTo>
                    <a:pt x="518" y="380"/>
                  </a:lnTo>
                  <a:lnTo>
                    <a:pt x="518" y="380"/>
                  </a:lnTo>
                  <a:lnTo>
                    <a:pt x="518" y="373"/>
                  </a:lnTo>
                  <a:lnTo>
                    <a:pt x="504" y="373"/>
                  </a:lnTo>
                  <a:close/>
                  <a:moveTo>
                    <a:pt x="609" y="665"/>
                  </a:moveTo>
                  <a:lnTo>
                    <a:pt x="609" y="665"/>
                  </a:lnTo>
                  <a:lnTo>
                    <a:pt x="605" y="665"/>
                  </a:lnTo>
                  <a:lnTo>
                    <a:pt x="605" y="665"/>
                  </a:lnTo>
                  <a:lnTo>
                    <a:pt x="599" y="665"/>
                  </a:lnTo>
                  <a:lnTo>
                    <a:pt x="599" y="665"/>
                  </a:lnTo>
                  <a:lnTo>
                    <a:pt x="588" y="672"/>
                  </a:lnTo>
                  <a:lnTo>
                    <a:pt x="588" y="672"/>
                  </a:lnTo>
                  <a:lnTo>
                    <a:pt x="582" y="672"/>
                  </a:lnTo>
                  <a:lnTo>
                    <a:pt x="575" y="672"/>
                  </a:lnTo>
                  <a:lnTo>
                    <a:pt x="575" y="672"/>
                  </a:lnTo>
                  <a:lnTo>
                    <a:pt x="575" y="675"/>
                  </a:lnTo>
                  <a:lnTo>
                    <a:pt x="572" y="682"/>
                  </a:lnTo>
                  <a:lnTo>
                    <a:pt x="572" y="682"/>
                  </a:lnTo>
                  <a:lnTo>
                    <a:pt x="562" y="685"/>
                  </a:lnTo>
                  <a:lnTo>
                    <a:pt x="562" y="685"/>
                  </a:lnTo>
                  <a:lnTo>
                    <a:pt x="568" y="692"/>
                  </a:lnTo>
                  <a:lnTo>
                    <a:pt x="568" y="692"/>
                  </a:lnTo>
                  <a:lnTo>
                    <a:pt x="568" y="689"/>
                  </a:lnTo>
                  <a:lnTo>
                    <a:pt x="568" y="692"/>
                  </a:lnTo>
                  <a:lnTo>
                    <a:pt x="568" y="692"/>
                  </a:lnTo>
                  <a:lnTo>
                    <a:pt x="565" y="696"/>
                  </a:lnTo>
                  <a:lnTo>
                    <a:pt x="565" y="696"/>
                  </a:lnTo>
                  <a:lnTo>
                    <a:pt x="568" y="702"/>
                  </a:lnTo>
                  <a:lnTo>
                    <a:pt x="568" y="702"/>
                  </a:lnTo>
                  <a:lnTo>
                    <a:pt x="565" y="706"/>
                  </a:lnTo>
                  <a:lnTo>
                    <a:pt x="568" y="706"/>
                  </a:lnTo>
                  <a:lnTo>
                    <a:pt x="568" y="712"/>
                  </a:lnTo>
                  <a:lnTo>
                    <a:pt x="568" y="712"/>
                  </a:lnTo>
                  <a:lnTo>
                    <a:pt x="565" y="712"/>
                  </a:lnTo>
                  <a:lnTo>
                    <a:pt x="565" y="716"/>
                  </a:lnTo>
                  <a:lnTo>
                    <a:pt x="565" y="719"/>
                  </a:lnTo>
                  <a:lnTo>
                    <a:pt x="565" y="719"/>
                  </a:lnTo>
                  <a:lnTo>
                    <a:pt x="572" y="719"/>
                  </a:lnTo>
                  <a:lnTo>
                    <a:pt x="572" y="719"/>
                  </a:lnTo>
                  <a:lnTo>
                    <a:pt x="572" y="726"/>
                  </a:lnTo>
                  <a:lnTo>
                    <a:pt x="572" y="726"/>
                  </a:lnTo>
                  <a:lnTo>
                    <a:pt x="568" y="732"/>
                  </a:lnTo>
                  <a:lnTo>
                    <a:pt x="568" y="732"/>
                  </a:lnTo>
                  <a:lnTo>
                    <a:pt x="572" y="739"/>
                  </a:lnTo>
                  <a:lnTo>
                    <a:pt x="572" y="739"/>
                  </a:lnTo>
                  <a:lnTo>
                    <a:pt x="568" y="743"/>
                  </a:lnTo>
                  <a:lnTo>
                    <a:pt x="568" y="746"/>
                  </a:lnTo>
                  <a:lnTo>
                    <a:pt x="575" y="753"/>
                  </a:lnTo>
                  <a:lnTo>
                    <a:pt x="575" y="753"/>
                  </a:lnTo>
                  <a:lnTo>
                    <a:pt x="585" y="756"/>
                  </a:lnTo>
                  <a:lnTo>
                    <a:pt x="585" y="756"/>
                  </a:lnTo>
                  <a:lnTo>
                    <a:pt x="585" y="763"/>
                  </a:lnTo>
                  <a:lnTo>
                    <a:pt x="585" y="763"/>
                  </a:lnTo>
                  <a:lnTo>
                    <a:pt x="588" y="763"/>
                  </a:lnTo>
                  <a:lnTo>
                    <a:pt x="595" y="763"/>
                  </a:lnTo>
                  <a:lnTo>
                    <a:pt x="595" y="763"/>
                  </a:lnTo>
                  <a:lnTo>
                    <a:pt x="609" y="739"/>
                  </a:lnTo>
                  <a:lnTo>
                    <a:pt x="609" y="739"/>
                  </a:lnTo>
                  <a:lnTo>
                    <a:pt x="609" y="732"/>
                  </a:lnTo>
                  <a:lnTo>
                    <a:pt x="609" y="722"/>
                  </a:lnTo>
                  <a:lnTo>
                    <a:pt x="609" y="722"/>
                  </a:lnTo>
                  <a:lnTo>
                    <a:pt x="612" y="716"/>
                  </a:lnTo>
                  <a:lnTo>
                    <a:pt x="619" y="706"/>
                  </a:lnTo>
                  <a:lnTo>
                    <a:pt x="619" y="706"/>
                  </a:lnTo>
                  <a:lnTo>
                    <a:pt x="622" y="692"/>
                  </a:lnTo>
                  <a:lnTo>
                    <a:pt x="622" y="675"/>
                  </a:lnTo>
                  <a:lnTo>
                    <a:pt x="622" y="645"/>
                  </a:lnTo>
                  <a:lnTo>
                    <a:pt x="609" y="665"/>
                  </a:lnTo>
                  <a:close/>
                  <a:moveTo>
                    <a:pt x="88" y="225"/>
                  </a:moveTo>
                  <a:lnTo>
                    <a:pt x="88" y="225"/>
                  </a:lnTo>
                  <a:lnTo>
                    <a:pt x="88" y="232"/>
                  </a:lnTo>
                  <a:lnTo>
                    <a:pt x="88" y="232"/>
                  </a:lnTo>
                  <a:lnTo>
                    <a:pt x="94" y="232"/>
                  </a:lnTo>
                  <a:lnTo>
                    <a:pt x="94" y="232"/>
                  </a:lnTo>
                  <a:lnTo>
                    <a:pt x="88" y="225"/>
                  </a:lnTo>
                  <a:lnTo>
                    <a:pt x="88" y="225"/>
                  </a:lnTo>
                  <a:close/>
                  <a:moveTo>
                    <a:pt x="88" y="208"/>
                  </a:moveTo>
                  <a:lnTo>
                    <a:pt x="88" y="208"/>
                  </a:lnTo>
                  <a:lnTo>
                    <a:pt x="84" y="212"/>
                  </a:lnTo>
                  <a:lnTo>
                    <a:pt x="84" y="212"/>
                  </a:lnTo>
                  <a:lnTo>
                    <a:pt x="88" y="215"/>
                  </a:lnTo>
                  <a:lnTo>
                    <a:pt x="88" y="215"/>
                  </a:lnTo>
                  <a:lnTo>
                    <a:pt x="88" y="212"/>
                  </a:lnTo>
                  <a:lnTo>
                    <a:pt x="88" y="208"/>
                  </a:lnTo>
                  <a:lnTo>
                    <a:pt x="88" y="208"/>
                  </a:lnTo>
                  <a:close/>
                  <a:moveTo>
                    <a:pt x="20" y="104"/>
                  </a:moveTo>
                  <a:lnTo>
                    <a:pt x="20" y="104"/>
                  </a:lnTo>
                  <a:lnTo>
                    <a:pt x="24" y="104"/>
                  </a:lnTo>
                  <a:lnTo>
                    <a:pt x="24" y="104"/>
                  </a:lnTo>
                  <a:lnTo>
                    <a:pt x="27" y="104"/>
                  </a:lnTo>
                  <a:lnTo>
                    <a:pt x="17" y="104"/>
                  </a:lnTo>
                  <a:lnTo>
                    <a:pt x="17" y="104"/>
                  </a:lnTo>
                  <a:lnTo>
                    <a:pt x="17" y="104"/>
                  </a:lnTo>
                  <a:lnTo>
                    <a:pt x="17" y="101"/>
                  </a:lnTo>
                  <a:lnTo>
                    <a:pt x="17" y="101"/>
                  </a:lnTo>
                  <a:lnTo>
                    <a:pt x="20" y="104"/>
                  </a:lnTo>
                  <a:lnTo>
                    <a:pt x="20" y="104"/>
                  </a:lnTo>
                  <a:close/>
                  <a:moveTo>
                    <a:pt x="20" y="94"/>
                  </a:moveTo>
                  <a:lnTo>
                    <a:pt x="20" y="94"/>
                  </a:lnTo>
                  <a:lnTo>
                    <a:pt x="24" y="94"/>
                  </a:lnTo>
                  <a:lnTo>
                    <a:pt x="24" y="94"/>
                  </a:lnTo>
                  <a:lnTo>
                    <a:pt x="20" y="97"/>
                  </a:lnTo>
                  <a:lnTo>
                    <a:pt x="20" y="97"/>
                  </a:lnTo>
                  <a:lnTo>
                    <a:pt x="17" y="97"/>
                  </a:lnTo>
                  <a:lnTo>
                    <a:pt x="17" y="97"/>
                  </a:lnTo>
                  <a:lnTo>
                    <a:pt x="20" y="94"/>
                  </a:lnTo>
                  <a:lnTo>
                    <a:pt x="20" y="94"/>
                  </a:lnTo>
                  <a:close/>
                  <a:moveTo>
                    <a:pt x="51" y="185"/>
                  </a:moveTo>
                  <a:lnTo>
                    <a:pt x="51" y="185"/>
                  </a:lnTo>
                  <a:lnTo>
                    <a:pt x="51" y="191"/>
                  </a:lnTo>
                  <a:lnTo>
                    <a:pt x="51" y="191"/>
                  </a:lnTo>
                  <a:lnTo>
                    <a:pt x="57" y="195"/>
                  </a:lnTo>
                  <a:lnTo>
                    <a:pt x="57" y="195"/>
                  </a:lnTo>
                  <a:lnTo>
                    <a:pt x="61" y="191"/>
                  </a:lnTo>
                  <a:lnTo>
                    <a:pt x="57" y="191"/>
                  </a:lnTo>
                  <a:lnTo>
                    <a:pt x="51" y="185"/>
                  </a:lnTo>
                  <a:lnTo>
                    <a:pt x="51" y="185"/>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58" name="Freeform 93"/>
            <p:cNvSpPr>
              <a:spLocks noChangeAspect="1" noEditPoints="1"/>
            </p:cNvSpPr>
            <p:nvPr/>
          </p:nvSpPr>
          <p:spPr bwMode="gray">
            <a:xfrm>
              <a:off x="2084601" y="1756032"/>
              <a:ext cx="374845" cy="733085"/>
            </a:xfrm>
            <a:custGeom>
              <a:avLst/>
              <a:gdLst/>
              <a:ahLst/>
              <a:cxnLst>
                <a:cxn ang="0">
                  <a:pos x="138" y="360"/>
                </a:cxn>
                <a:cxn ang="0">
                  <a:pos x="125" y="383"/>
                </a:cxn>
                <a:cxn ang="0">
                  <a:pos x="101" y="434"/>
                </a:cxn>
                <a:cxn ang="0">
                  <a:pos x="84" y="464"/>
                </a:cxn>
                <a:cxn ang="0">
                  <a:pos x="57" y="511"/>
                </a:cxn>
                <a:cxn ang="0">
                  <a:pos x="37" y="518"/>
                </a:cxn>
                <a:cxn ang="0">
                  <a:pos x="34" y="581"/>
                </a:cxn>
                <a:cxn ang="0">
                  <a:pos x="44" y="628"/>
                </a:cxn>
                <a:cxn ang="0">
                  <a:pos x="37" y="686"/>
                </a:cxn>
                <a:cxn ang="0">
                  <a:pos x="44" y="702"/>
                </a:cxn>
                <a:cxn ang="0">
                  <a:pos x="57" y="706"/>
                </a:cxn>
                <a:cxn ang="0">
                  <a:pos x="74" y="719"/>
                </a:cxn>
                <a:cxn ang="0">
                  <a:pos x="91" y="746"/>
                </a:cxn>
                <a:cxn ang="0">
                  <a:pos x="111" y="746"/>
                </a:cxn>
                <a:cxn ang="0">
                  <a:pos x="121" y="753"/>
                </a:cxn>
                <a:cxn ang="0">
                  <a:pos x="162" y="739"/>
                </a:cxn>
                <a:cxn ang="0">
                  <a:pos x="192" y="716"/>
                </a:cxn>
                <a:cxn ang="0">
                  <a:pos x="209" y="716"/>
                </a:cxn>
                <a:cxn ang="0">
                  <a:pos x="249" y="692"/>
                </a:cxn>
                <a:cxn ang="0">
                  <a:pos x="283" y="686"/>
                </a:cxn>
                <a:cxn ang="0">
                  <a:pos x="299" y="635"/>
                </a:cxn>
                <a:cxn ang="0">
                  <a:pos x="323" y="602"/>
                </a:cxn>
                <a:cxn ang="0">
                  <a:pos x="356" y="534"/>
                </a:cxn>
                <a:cxn ang="0">
                  <a:pos x="373" y="474"/>
                </a:cxn>
                <a:cxn ang="0">
                  <a:pos x="350" y="460"/>
                </a:cxn>
                <a:cxn ang="0">
                  <a:pos x="316" y="437"/>
                </a:cxn>
                <a:cxn ang="0">
                  <a:pos x="316" y="417"/>
                </a:cxn>
                <a:cxn ang="0">
                  <a:pos x="316" y="400"/>
                </a:cxn>
                <a:cxn ang="0">
                  <a:pos x="303" y="383"/>
                </a:cxn>
                <a:cxn ang="0">
                  <a:pos x="293" y="363"/>
                </a:cxn>
                <a:cxn ang="0">
                  <a:pos x="283" y="353"/>
                </a:cxn>
                <a:cxn ang="0">
                  <a:pos x="276" y="343"/>
                </a:cxn>
                <a:cxn ang="0">
                  <a:pos x="272" y="323"/>
                </a:cxn>
                <a:cxn ang="0">
                  <a:pos x="262" y="303"/>
                </a:cxn>
                <a:cxn ang="0">
                  <a:pos x="242" y="242"/>
                </a:cxn>
                <a:cxn ang="0">
                  <a:pos x="222" y="195"/>
                </a:cxn>
                <a:cxn ang="0">
                  <a:pos x="229" y="155"/>
                </a:cxn>
                <a:cxn ang="0">
                  <a:pos x="192" y="118"/>
                </a:cxn>
                <a:cxn ang="0">
                  <a:pos x="192" y="77"/>
                </a:cxn>
                <a:cxn ang="0">
                  <a:pos x="195" y="67"/>
                </a:cxn>
                <a:cxn ang="0">
                  <a:pos x="192" y="37"/>
                </a:cxn>
                <a:cxn ang="0">
                  <a:pos x="168" y="24"/>
                </a:cxn>
                <a:cxn ang="0">
                  <a:pos x="148" y="0"/>
                </a:cxn>
                <a:cxn ang="0">
                  <a:pos x="128" y="13"/>
                </a:cxn>
                <a:cxn ang="0">
                  <a:pos x="118" y="40"/>
                </a:cxn>
                <a:cxn ang="0">
                  <a:pos x="118" y="81"/>
                </a:cxn>
                <a:cxn ang="0">
                  <a:pos x="104" y="104"/>
                </a:cxn>
                <a:cxn ang="0">
                  <a:pos x="98" y="114"/>
                </a:cxn>
                <a:cxn ang="0">
                  <a:pos x="78" y="111"/>
                </a:cxn>
                <a:cxn ang="0">
                  <a:pos x="57" y="121"/>
                </a:cxn>
                <a:cxn ang="0">
                  <a:pos x="34" y="114"/>
                </a:cxn>
                <a:cxn ang="0">
                  <a:pos x="20" y="77"/>
                </a:cxn>
                <a:cxn ang="0">
                  <a:pos x="7" y="98"/>
                </a:cxn>
                <a:cxn ang="0">
                  <a:pos x="17" y="124"/>
                </a:cxn>
                <a:cxn ang="0">
                  <a:pos x="47" y="138"/>
                </a:cxn>
                <a:cxn ang="0">
                  <a:pos x="61" y="168"/>
                </a:cxn>
                <a:cxn ang="0">
                  <a:pos x="67" y="198"/>
                </a:cxn>
                <a:cxn ang="0">
                  <a:pos x="78" y="218"/>
                </a:cxn>
                <a:cxn ang="0">
                  <a:pos x="78" y="259"/>
                </a:cxn>
                <a:cxn ang="0">
                  <a:pos x="27" y="511"/>
                </a:cxn>
                <a:cxn ang="0">
                  <a:pos x="34" y="514"/>
                </a:cxn>
              </a:cxnLst>
              <a:rect l="0" t="0" r="r" b="b"/>
              <a:pathLst>
                <a:path w="373" h="763">
                  <a:moveTo>
                    <a:pt x="94" y="319"/>
                  </a:moveTo>
                  <a:lnTo>
                    <a:pt x="94" y="319"/>
                  </a:lnTo>
                  <a:lnTo>
                    <a:pt x="111" y="319"/>
                  </a:lnTo>
                  <a:lnTo>
                    <a:pt x="111" y="319"/>
                  </a:lnTo>
                  <a:lnTo>
                    <a:pt x="138" y="339"/>
                  </a:lnTo>
                  <a:lnTo>
                    <a:pt x="138" y="339"/>
                  </a:lnTo>
                  <a:lnTo>
                    <a:pt x="138" y="350"/>
                  </a:lnTo>
                  <a:lnTo>
                    <a:pt x="138" y="360"/>
                  </a:lnTo>
                  <a:lnTo>
                    <a:pt x="138" y="360"/>
                  </a:lnTo>
                  <a:lnTo>
                    <a:pt x="145" y="370"/>
                  </a:lnTo>
                  <a:lnTo>
                    <a:pt x="145" y="370"/>
                  </a:lnTo>
                  <a:lnTo>
                    <a:pt x="138" y="380"/>
                  </a:lnTo>
                  <a:lnTo>
                    <a:pt x="138" y="380"/>
                  </a:lnTo>
                  <a:lnTo>
                    <a:pt x="131" y="380"/>
                  </a:lnTo>
                  <a:lnTo>
                    <a:pt x="125" y="383"/>
                  </a:lnTo>
                  <a:lnTo>
                    <a:pt x="125" y="383"/>
                  </a:lnTo>
                  <a:lnTo>
                    <a:pt x="121" y="387"/>
                  </a:lnTo>
                  <a:lnTo>
                    <a:pt x="121" y="393"/>
                  </a:lnTo>
                  <a:lnTo>
                    <a:pt x="118" y="407"/>
                  </a:lnTo>
                  <a:lnTo>
                    <a:pt x="118" y="407"/>
                  </a:lnTo>
                  <a:lnTo>
                    <a:pt x="111" y="417"/>
                  </a:lnTo>
                  <a:lnTo>
                    <a:pt x="101" y="427"/>
                  </a:lnTo>
                  <a:lnTo>
                    <a:pt x="101" y="427"/>
                  </a:lnTo>
                  <a:lnTo>
                    <a:pt x="101" y="434"/>
                  </a:lnTo>
                  <a:lnTo>
                    <a:pt x="98" y="444"/>
                  </a:lnTo>
                  <a:lnTo>
                    <a:pt x="98" y="444"/>
                  </a:lnTo>
                  <a:lnTo>
                    <a:pt x="91" y="447"/>
                  </a:lnTo>
                  <a:lnTo>
                    <a:pt x="91" y="447"/>
                  </a:lnTo>
                  <a:lnTo>
                    <a:pt x="91" y="454"/>
                  </a:lnTo>
                  <a:lnTo>
                    <a:pt x="91" y="454"/>
                  </a:lnTo>
                  <a:lnTo>
                    <a:pt x="84" y="464"/>
                  </a:lnTo>
                  <a:lnTo>
                    <a:pt x="84" y="464"/>
                  </a:lnTo>
                  <a:lnTo>
                    <a:pt x="74" y="460"/>
                  </a:lnTo>
                  <a:lnTo>
                    <a:pt x="74" y="460"/>
                  </a:lnTo>
                  <a:lnTo>
                    <a:pt x="78" y="471"/>
                  </a:lnTo>
                  <a:lnTo>
                    <a:pt x="78" y="471"/>
                  </a:lnTo>
                  <a:lnTo>
                    <a:pt x="67" y="487"/>
                  </a:lnTo>
                  <a:lnTo>
                    <a:pt x="61" y="508"/>
                  </a:lnTo>
                  <a:lnTo>
                    <a:pt x="61" y="508"/>
                  </a:lnTo>
                  <a:lnTo>
                    <a:pt x="57" y="511"/>
                  </a:lnTo>
                  <a:lnTo>
                    <a:pt x="57" y="514"/>
                  </a:lnTo>
                  <a:lnTo>
                    <a:pt x="57" y="514"/>
                  </a:lnTo>
                  <a:lnTo>
                    <a:pt x="51" y="514"/>
                  </a:lnTo>
                  <a:lnTo>
                    <a:pt x="44" y="511"/>
                  </a:lnTo>
                  <a:lnTo>
                    <a:pt x="44" y="511"/>
                  </a:lnTo>
                  <a:lnTo>
                    <a:pt x="41" y="514"/>
                  </a:lnTo>
                  <a:lnTo>
                    <a:pt x="37" y="518"/>
                  </a:lnTo>
                  <a:lnTo>
                    <a:pt x="37" y="518"/>
                  </a:lnTo>
                  <a:lnTo>
                    <a:pt x="37" y="528"/>
                  </a:lnTo>
                  <a:lnTo>
                    <a:pt x="34" y="538"/>
                  </a:lnTo>
                  <a:lnTo>
                    <a:pt x="34" y="538"/>
                  </a:lnTo>
                  <a:lnTo>
                    <a:pt x="30" y="544"/>
                  </a:lnTo>
                  <a:lnTo>
                    <a:pt x="27" y="551"/>
                  </a:lnTo>
                  <a:lnTo>
                    <a:pt x="27" y="551"/>
                  </a:lnTo>
                  <a:lnTo>
                    <a:pt x="27" y="565"/>
                  </a:lnTo>
                  <a:lnTo>
                    <a:pt x="34" y="581"/>
                  </a:lnTo>
                  <a:lnTo>
                    <a:pt x="37" y="585"/>
                  </a:lnTo>
                  <a:lnTo>
                    <a:pt x="37" y="585"/>
                  </a:lnTo>
                  <a:lnTo>
                    <a:pt x="34" y="595"/>
                  </a:lnTo>
                  <a:lnTo>
                    <a:pt x="34" y="605"/>
                  </a:lnTo>
                  <a:lnTo>
                    <a:pt x="34" y="605"/>
                  </a:lnTo>
                  <a:lnTo>
                    <a:pt x="37" y="615"/>
                  </a:lnTo>
                  <a:lnTo>
                    <a:pt x="41" y="622"/>
                  </a:lnTo>
                  <a:lnTo>
                    <a:pt x="44" y="628"/>
                  </a:lnTo>
                  <a:lnTo>
                    <a:pt x="44" y="628"/>
                  </a:lnTo>
                  <a:lnTo>
                    <a:pt x="44" y="642"/>
                  </a:lnTo>
                  <a:lnTo>
                    <a:pt x="41" y="655"/>
                  </a:lnTo>
                  <a:lnTo>
                    <a:pt x="41" y="665"/>
                  </a:lnTo>
                  <a:lnTo>
                    <a:pt x="41" y="682"/>
                  </a:lnTo>
                  <a:lnTo>
                    <a:pt x="41" y="682"/>
                  </a:lnTo>
                  <a:lnTo>
                    <a:pt x="37" y="682"/>
                  </a:lnTo>
                  <a:lnTo>
                    <a:pt x="37" y="686"/>
                  </a:lnTo>
                  <a:lnTo>
                    <a:pt x="37" y="686"/>
                  </a:lnTo>
                  <a:lnTo>
                    <a:pt x="41" y="686"/>
                  </a:lnTo>
                  <a:lnTo>
                    <a:pt x="44" y="682"/>
                  </a:lnTo>
                  <a:lnTo>
                    <a:pt x="44" y="682"/>
                  </a:lnTo>
                  <a:lnTo>
                    <a:pt x="47" y="696"/>
                  </a:lnTo>
                  <a:lnTo>
                    <a:pt x="47" y="696"/>
                  </a:lnTo>
                  <a:lnTo>
                    <a:pt x="44" y="699"/>
                  </a:lnTo>
                  <a:lnTo>
                    <a:pt x="44" y="702"/>
                  </a:lnTo>
                  <a:lnTo>
                    <a:pt x="51" y="706"/>
                  </a:lnTo>
                  <a:lnTo>
                    <a:pt x="51" y="706"/>
                  </a:lnTo>
                  <a:lnTo>
                    <a:pt x="51" y="713"/>
                  </a:lnTo>
                  <a:lnTo>
                    <a:pt x="47" y="716"/>
                  </a:lnTo>
                  <a:lnTo>
                    <a:pt x="47" y="716"/>
                  </a:lnTo>
                  <a:lnTo>
                    <a:pt x="57" y="716"/>
                  </a:lnTo>
                  <a:lnTo>
                    <a:pt x="57" y="716"/>
                  </a:lnTo>
                  <a:lnTo>
                    <a:pt x="57" y="706"/>
                  </a:lnTo>
                  <a:lnTo>
                    <a:pt x="57" y="706"/>
                  </a:lnTo>
                  <a:lnTo>
                    <a:pt x="61" y="706"/>
                  </a:lnTo>
                  <a:lnTo>
                    <a:pt x="61" y="709"/>
                  </a:lnTo>
                  <a:lnTo>
                    <a:pt x="61" y="716"/>
                  </a:lnTo>
                  <a:lnTo>
                    <a:pt x="61" y="716"/>
                  </a:lnTo>
                  <a:lnTo>
                    <a:pt x="67" y="716"/>
                  </a:lnTo>
                  <a:lnTo>
                    <a:pt x="74" y="719"/>
                  </a:lnTo>
                  <a:lnTo>
                    <a:pt x="74" y="719"/>
                  </a:lnTo>
                  <a:lnTo>
                    <a:pt x="84" y="719"/>
                  </a:lnTo>
                  <a:lnTo>
                    <a:pt x="84" y="719"/>
                  </a:lnTo>
                  <a:lnTo>
                    <a:pt x="88" y="733"/>
                  </a:lnTo>
                  <a:lnTo>
                    <a:pt x="84" y="746"/>
                  </a:lnTo>
                  <a:lnTo>
                    <a:pt x="84" y="746"/>
                  </a:lnTo>
                  <a:lnTo>
                    <a:pt x="88" y="746"/>
                  </a:lnTo>
                  <a:lnTo>
                    <a:pt x="91" y="746"/>
                  </a:lnTo>
                  <a:lnTo>
                    <a:pt x="91" y="746"/>
                  </a:lnTo>
                  <a:lnTo>
                    <a:pt x="98" y="746"/>
                  </a:lnTo>
                  <a:lnTo>
                    <a:pt x="98" y="746"/>
                  </a:lnTo>
                  <a:lnTo>
                    <a:pt x="104" y="753"/>
                  </a:lnTo>
                  <a:lnTo>
                    <a:pt x="108" y="753"/>
                  </a:lnTo>
                  <a:lnTo>
                    <a:pt x="108" y="753"/>
                  </a:lnTo>
                  <a:lnTo>
                    <a:pt x="108" y="749"/>
                  </a:lnTo>
                  <a:lnTo>
                    <a:pt x="111" y="746"/>
                  </a:lnTo>
                  <a:lnTo>
                    <a:pt x="111" y="746"/>
                  </a:lnTo>
                  <a:lnTo>
                    <a:pt x="111" y="753"/>
                  </a:lnTo>
                  <a:lnTo>
                    <a:pt x="111" y="753"/>
                  </a:lnTo>
                  <a:lnTo>
                    <a:pt x="111" y="753"/>
                  </a:lnTo>
                  <a:lnTo>
                    <a:pt x="111" y="753"/>
                  </a:lnTo>
                  <a:lnTo>
                    <a:pt x="108" y="763"/>
                  </a:lnTo>
                  <a:lnTo>
                    <a:pt x="108" y="763"/>
                  </a:lnTo>
                  <a:lnTo>
                    <a:pt x="121" y="753"/>
                  </a:lnTo>
                  <a:lnTo>
                    <a:pt x="121" y="753"/>
                  </a:lnTo>
                  <a:lnTo>
                    <a:pt x="131" y="753"/>
                  </a:lnTo>
                  <a:lnTo>
                    <a:pt x="131" y="753"/>
                  </a:lnTo>
                  <a:lnTo>
                    <a:pt x="135" y="746"/>
                  </a:lnTo>
                  <a:lnTo>
                    <a:pt x="135" y="746"/>
                  </a:lnTo>
                  <a:lnTo>
                    <a:pt x="155" y="739"/>
                  </a:lnTo>
                  <a:lnTo>
                    <a:pt x="155" y="739"/>
                  </a:lnTo>
                  <a:lnTo>
                    <a:pt x="158" y="739"/>
                  </a:lnTo>
                  <a:lnTo>
                    <a:pt x="162" y="739"/>
                  </a:lnTo>
                  <a:lnTo>
                    <a:pt x="162" y="739"/>
                  </a:lnTo>
                  <a:lnTo>
                    <a:pt x="172" y="729"/>
                  </a:lnTo>
                  <a:lnTo>
                    <a:pt x="172" y="729"/>
                  </a:lnTo>
                  <a:lnTo>
                    <a:pt x="178" y="729"/>
                  </a:lnTo>
                  <a:lnTo>
                    <a:pt x="178" y="729"/>
                  </a:lnTo>
                  <a:lnTo>
                    <a:pt x="185" y="719"/>
                  </a:lnTo>
                  <a:lnTo>
                    <a:pt x="185" y="719"/>
                  </a:lnTo>
                  <a:lnTo>
                    <a:pt x="192" y="716"/>
                  </a:lnTo>
                  <a:lnTo>
                    <a:pt x="195" y="716"/>
                  </a:lnTo>
                  <a:lnTo>
                    <a:pt x="195" y="716"/>
                  </a:lnTo>
                  <a:lnTo>
                    <a:pt x="195" y="709"/>
                  </a:lnTo>
                  <a:lnTo>
                    <a:pt x="195" y="709"/>
                  </a:lnTo>
                  <a:lnTo>
                    <a:pt x="198" y="713"/>
                  </a:lnTo>
                  <a:lnTo>
                    <a:pt x="198" y="716"/>
                  </a:lnTo>
                  <a:lnTo>
                    <a:pt x="198" y="716"/>
                  </a:lnTo>
                  <a:lnTo>
                    <a:pt x="209" y="716"/>
                  </a:lnTo>
                  <a:lnTo>
                    <a:pt x="209" y="716"/>
                  </a:lnTo>
                  <a:lnTo>
                    <a:pt x="222" y="699"/>
                  </a:lnTo>
                  <a:lnTo>
                    <a:pt x="222" y="699"/>
                  </a:lnTo>
                  <a:lnTo>
                    <a:pt x="229" y="699"/>
                  </a:lnTo>
                  <a:lnTo>
                    <a:pt x="239" y="699"/>
                  </a:lnTo>
                  <a:lnTo>
                    <a:pt x="239" y="699"/>
                  </a:lnTo>
                  <a:lnTo>
                    <a:pt x="249" y="696"/>
                  </a:lnTo>
                  <a:lnTo>
                    <a:pt x="249" y="692"/>
                  </a:lnTo>
                  <a:lnTo>
                    <a:pt x="249" y="692"/>
                  </a:lnTo>
                  <a:lnTo>
                    <a:pt x="252" y="692"/>
                  </a:lnTo>
                  <a:lnTo>
                    <a:pt x="256" y="692"/>
                  </a:lnTo>
                  <a:lnTo>
                    <a:pt x="256" y="692"/>
                  </a:lnTo>
                  <a:lnTo>
                    <a:pt x="269" y="689"/>
                  </a:lnTo>
                  <a:lnTo>
                    <a:pt x="269" y="689"/>
                  </a:lnTo>
                  <a:lnTo>
                    <a:pt x="283" y="686"/>
                  </a:lnTo>
                  <a:lnTo>
                    <a:pt x="283" y="686"/>
                  </a:lnTo>
                  <a:lnTo>
                    <a:pt x="286" y="676"/>
                  </a:lnTo>
                  <a:lnTo>
                    <a:pt x="289" y="662"/>
                  </a:lnTo>
                  <a:lnTo>
                    <a:pt x="289" y="662"/>
                  </a:lnTo>
                  <a:lnTo>
                    <a:pt x="293" y="655"/>
                  </a:lnTo>
                  <a:lnTo>
                    <a:pt x="296" y="645"/>
                  </a:lnTo>
                  <a:lnTo>
                    <a:pt x="296" y="645"/>
                  </a:lnTo>
                  <a:lnTo>
                    <a:pt x="296" y="639"/>
                  </a:lnTo>
                  <a:lnTo>
                    <a:pt x="299" y="635"/>
                  </a:lnTo>
                  <a:lnTo>
                    <a:pt x="299" y="635"/>
                  </a:lnTo>
                  <a:lnTo>
                    <a:pt x="306" y="625"/>
                  </a:lnTo>
                  <a:lnTo>
                    <a:pt x="306" y="625"/>
                  </a:lnTo>
                  <a:lnTo>
                    <a:pt x="313" y="618"/>
                  </a:lnTo>
                  <a:lnTo>
                    <a:pt x="313" y="615"/>
                  </a:lnTo>
                  <a:lnTo>
                    <a:pt x="313" y="615"/>
                  </a:lnTo>
                  <a:lnTo>
                    <a:pt x="323" y="602"/>
                  </a:lnTo>
                  <a:lnTo>
                    <a:pt x="323" y="602"/>
                  </a:lnTo>
                  <a:lnTo>
                    <a:pt x="333" y="588"/>
                  </a:lnTo>
                  <a:lnTo>
                    <a:pt x="333" y="588"/>
                  </a:lnTo>
                  <a:lnTo>
                    <a:pt x="340" y="581"/>
                  </a:lnTo>
                  <a:lnTo>
                    <a:pt x="346" y="571"/>
                  </a:lnTo>
                  <a:lnTo>
                    <a:pt x="346" y="571"/>
                  </a:lnTo>
                  <a:lnTo>
                    <a:pt x="353" y="555"/>
                  </a:lnTo>
                  <a:lnTo>
                    <a:pt x="353" y="555"/>
                  </a:lnTo>
                  <a:lnTo>
                    <a:pt x="356" y="534"/>
                  </a:lnTo>
                  <a:lnTo>
                    <a:pt x="356" y="534"/>
                  </a:lnTo>
                  <a:lnTo>
                    <a:pt x="363" y="518"/>
                  </a:lnTo>
                  <a:lnTo>
                    <a:pt x="363" y="518"/>
                  </a:lnTo>
                  <a:lnTo>
                    <a:pt x="370" y="504"/>
                  </a:lnTo>
                  <a:lnTo>
                    <a:pt x="373" y="487"/>
                  </a:lnTo>
                  <a:lnTo>
                    <a:pt x="373" y="487"/>
                  </a:lnTo>
                  <a:lnTo>
                    <a:pt x="373" y="481"/>
                  </a:lnTo>
                  <a:lnTo>
                    <a:pt x="373" y="474"/>
                  </a:lnTo>
                  <a:lnTo>
                    <a:pt x="373" y="474"/>
                  </a:lnTo>
                  <a:lnTo>
                    <a:pt x="370" y="471"/>
                  </a:lnTo>
                  <a:lnTo>
                    <a:pt x="367" y="471"/>
                  </a:lnTo>
                  <a:lnTo>
                    <a:pt x="367" y="471"/>
                  </a:lnTo>
                  <a:lnTo>
                    <a:pt x="360" y="467"/>
                  </a:lnTo>
                  <a:lnTo>
                    <a:pt x="360" y="467"/>
                  </a:lnTo>
                  <a:lnTo>
                    <a:pt x="350" y="460"/>
                  </a:lnTo>
                  <a:lnTo>
                    <a:pt x="350" y="460"/>
                  </a:lnTo>
                  <a:lnTo>
                    <a:pt x="343" y="454"/>
                  </a:lnTo>
                  <a:lnTo>
                    <a:pt x="343" y="454"/>
                  </a:lnTo>
                  <a:lnTo>
                    <a:pt x="336" y="454"/>
                  </a:lnTo>
                  <a:lnTo>
                    <a:pt x="330" y="450"/>
                  </a:lnTo>
                  <a:lnTo>
                    <a:pt x="330" y="450"/>
                  </a:lnTo>
                  <a:lnTo>
                    <a:pt x="323" y="440"/>
                  </a:lnTo>
                  <a:lnTo>
                    <a:pt x="323" y="440"/>
                  </a:lnTo>
                  <a:lnTo>
                    <a:pt x="316" y="437"/>
                  </a:lnTo>
                  <a:lnTo>
                    <a:pt x="309" y="430"/>
                  </a:lnTo>
                  <a:lnTo>
                    <a:pt x="309" y="430"/>
                  </a:lnTo>
                  <a:lnTo>
                    <a:pt x="306" y="423"/>
                  </a:lnTo>
                  <a:lnTo>
                    <a:pt x="306" y="423"/>
                  </a:lnTo>
                  <a:lnTo>
                    <a:pt x="306" y="423"/>
                  </a:lnTo>
                  <a:lnTo>
                    <a:pt x="313" y="423"/>
                  </a:lnTo>
                  <a:lnTo>
                    <a:pt x="313" y="423"/>
                  </a:lnTo>
                  <a:lnTo>
                    <a:pt x="316" y="417"/>
                  </a:lnTo>
                  <a:lnTo>
                    <a:pt x="319" y="413"/>
                  </a:lnTo>
                  <a:lnTo>
                    <a:pt x="319" y="413"/>
                  </a:lnTo>
                  <a:lnTo>
                    <a:pt x="319" y="410"/>
                  </a:lnTo>
                  <a:lnTo>
                    <a:pt x="319" y="410"/>
                  </a:lnTo>
                  <a:lnTo>
                    <a:pt x="319" y="410"/>
                  </a:lnTo>
                  <a:lnTo>
                    <a:pt x="316" y="400"/>
                  </a:lnTo>
                  <a:lnTo>
                    <a:pt x="316" y="400"/>
                  </a:lnTo>
                  <a:lnTo>
                    <a:pt x="316" y="400"/>
                  </a:lnTo>
                  <a:lnTo>
                    <a:pt x="316" y="397"/>
                  </a:lnTo>
                  <a:lnTo>
                    <a:pt x="316" y="397"/>
                  </a:lnTo>
                  <a:lnTo>
                    <a:pt x="313" y="393"/>
                  </a:lnTo>
                  <a:lnTo>
                    <a:pt x="313" y="393"/>
                  </a:lnTo>
                  <a:lnTo>
                    <a:pt x="306" y="390"/>
                  </a:lnTo>
                  <a:lnTo>
                    <a:pt x="306" y="390"/>
                  </a:lnTo>
                  <a:lnTo>
                    <a:pt x="303" y="383"/>
                  </a:lnTo>
                  <a:lnTo>
                    <a:pt x="303" y="383"/>
                  </a:lnTo>
                  <a:lnTo>
                    <a:pt x="299" y="376"/>
                  </a:lnTo>
                  <a:lnTo>
                    <a:pt x="299" y="376"/>
                  </a:lnTo>
                  <a:lnTo>
                    <a:pt x="299" y="373"/>
                  </a:lnTo>
                  <a:lnTo>
                    <a:pt x="299" y="373"/>
                  </a:lnTo>
                  <a:lnTo>
                    <a:pt x="299" y="370"/>
                  </a:lnTo>
                  <a:lnTo>
                    <a:pt x="299" y="363"/>
                  </a:lnTo>
                  <a:lnTo>
                    <a:pt x="299" y="363"/>
                  </a:lnTo>
                  <a:lnTo>
                    <a:pt x="293" y="363"/>
                  </a:lnTo>
                  <a:lnTo>
                    <a:pt x="289" y="363"/>
                  </a:lnTo>
                  <a:lnTo>
                    <a:pt x="283" y="366"/>
                  </a:lnTo>
                  <a:lnTo>
                    <a:pt x="283" y="363"/>
                  </a:lnTo>
                  <a:lnTo>
                    <a:pt x="283" y="363"/>
                  </a:lnTo>
                  <a:lnTo>
                    <a:pt x="279" y="360"/>
                  </a:lnTo>
                  <a:lnTo>
                    <a:pt x="279" y="353"/>
                  </a:lnTo>
                  <a:lnTo>
                    <a:pt x="279" y="353"/>
                  </a:lnTo>
                  <a:lnTo>
                    <a:pt x="283" y="353"/>
                  </a:lnTo>
                  <a:lnTo>
                    <a:pt x="286" y="350"/>
                  </a:lnTo>
                  <a:lnTo>
                    <a:pt x="286" y="350"/>
                  </a:lnTo>
                  <a:lnTo>
                    <a:pt x="283" y="346"/>
                  </a:lnTo>
                  <a:lnTo>
                    <a:pt x="283" y="346"/>
                  </a:lnTo>
                  <a:lnTo>
                    <a:pt x="283" y="343"/>
                  </a:lnTo>
                  <a:lnTo>
                    <a:pt x="283" y="343"/>
                  </a:lnTo>
                  <a:lnTo>
                    <a:pt x="283" y="339"/>
                  </a:lnTo>
                  <a:lnTo>
                    <a:pt x="276" y="343"/>
                  </a:lnTo>
                  <a:lnTo>
                    <a:pt x="272" y="343"/>
                  </a:lnTo>
                  <a:lnTo>
                    <a:pt x="272" y="339"/>
                  </a:lnTo>
                  <a:lnTo>
                    <a:pt x="272" y="339"/>
                  </a:lnTo>
                  <a:lnTo>
                    <a:pt x="276" y="336"/>
                  </a:lnTo>
                  <a:lnTo>
                    <a:pt x="276" y="336"/>
                  </a:lnTo>
                  <a:lnTo>
                    <a:pt x="276" y="329"/>
                  </a:lnTo>
                  <a:lnTo>
                    <a:pt x="272" y="323"/>
                  </a:lnTo>
                  <a:lnTo>
                    <a:pt x="272" y="323"/>
                  </a:lnTo>
                  <a:lnTo>
                    <a:pt x="269" y="316"/>
                  </a:lnTo>
                  <a:lnTo>
                    <a:pt x="269" y="309"/>
                  </a:lnTo>
                  <a:lnTo>
                    <a:pt x="266" y="306"/>
                  </a:lnTo>
                  <a:lnTo>
                    <a:pt x="266" y="306"/>
                  </a:lnTo>
                  <a:lnTo>
                    <a:pt x="262" y="303"/>
                  </a:lnTo>
                  <a:lnTo>
                    <a:pt x="262" y="303"/>
                  </a:lnTo>
                  <a:lnTo>
                    <a:pt x="262" y="303"/>
                  </a:lnTo>
                  <a:lnTo>
                    <a:pt x="262" y="303"/>
                  </a:lnTo>
                  <a:lnTo>
                    <a:pt x="269" y="299"/>
                  </a:lnTo>
                  <a:lnTo>
                    <a:pt x="272" y="296"/>
                  </a:lnTo>
                  <a:lnTo>
                    <a:pt x="276" y="292"/>
                  </a:lnTo>
                  <a:lnTo>
                    <a:pt x="276" y="292"/>
                  </a:lnTo>
                  <a:lnTo>
                    <a:pt x="266" y="282"/>
                  </a:lnTo>
                  <a:lnTo>
                    <a:pt x="252" y="266"/>
                  </a:lnTo>
                  <a:lnTo>
                    <a:pt x="252" y="266"/>
                  </a:lnTo>
                  <a:lnTo>
                    <a:pt x="242" y="242"/>
                  </a:lnTo>
                  <a:lnTo>
                    <a:pt x="242" y="242"/>
                  </a:lnTo>
                  <a:lnTo>
                    <a:pt x="232" y="225"/>
                  </a:lnTo>
                  <a:lnTo>
                    <a:pt x="232" y="225"/>
                  </a:lnTo>
                  <a:lnTo>
                    <a:pt x="222" y="215"/>
                  </a:lnTo>
                  <a:lnTo>
                    <a:pt x="219" y="208"/>
                  </a:lnTo>
                  <a:lnTo>
                    <a:pt x="219" y="202"/>
                  </a:lnTo>
                  <a:lnTo>
                    <a:pt x="219" y="202"/>
                  </a:lnTo>
                  <a:lnTo>
                    <a:pt x="222" y="195"/>
                  </a:lnTo>
                  <a:lnTo>
                    <a:pt x="222" y="195"/>
                  </a:lnTo>
                  <a:lnTo>
                    <a:pt x="232" y="178"/>
                  </a:lnTo>
                  <a:lnTo>
                    <a:pt x="232" y="178"/>
                  </a:lnTo>
                  <a:lnTo>
                    <a:pt x="232" y="171"/>
                  </a:lnTo>
                  <a:lnTo>
                    <a:pt x="232" y="171"/>
                  </a:lnTo>
                  <a:lnTo>
                    <a:pt x="232" y="161"/>
                  </a:lnTo>
                  <a:lnTo>
                    <a:pt x="229" y="155"/>
                  </a:lnTo>
                  <a:lnTo>
                    <a:pt x="229" y="155"/>
                  </a:lnTo>
                  <a:lnTo>
                    <a:pt x="222" y="145"/>
                  </a:lnTo>
                  <a:lnTo>
                    <a:pt x="222" y="145"/>
                  </a:lnTo>
                  <a:lnTo>
                    <a:pt x="219" y="138"/>
                  </a:lnTo>
                  <a:lnTo>
                    <a:pt x="215" y="134"/>
                  </a:lnTo>
                  <a:lnTo>
                    <a:pt x="215" y="134"/>
                  </a:lnTo>
                  <a:lnTo>
                    <a:pt x="202" y="128"/>
                  </a:lnTo>
                  <a:lnTo>
                    <a:pt x="192" y="118"/>
                  </a:lnTo>
                  <a:lnTo>
                    <a:pt x="192" y="118"/>
                  </a:lnTo>
                  <a:lnTo>
                    <a:pt x="188" y="108"/>
                  </a:lnTo>
                  <a:lnTo>
                    <a:pt x="185" y="94"/>
                  </a:lnTo>
                  <a:lnTo>
                    <a:pt x="185" y="94"/>
                  </a:lnTo>
                  <a:lnTo>
                    <a:pt x="185" y="91"/>
                  </a:lnTo>
                  <a:lnTo>
                    <a:pt x="188" y="84"/>
                  </a:lnTo>
                  <a:lnTo>
                    <a:pt x="192" y="81"/>
                  </a:lnTo>
                  <a:lnTo>
                    <a:pt x="192" y="77"/>
                  </a:lnTo>
                  <a:lnTo>
                    <a:pt x="192" y="77"/>
                  </a:lnTo>
                  <a:lnTo>
                    <a:pt x="185" y="77"/>
                  </a:lnTo>
                  <a:lnTo>
                    <a:pt x="185" y="77"/>
                  </a:lnTo>
                  <a:lnTo>
                    <a:pt x="182" y="77"/>
                  </a:lnTo>
                  <a:lnTo>
                    <a:pt x="182" y="77"/>
                  </a:lnTo>
                  <a:lnTo>
                    <a:pt x="185" y="74"/>
                  </a:lnTo>
                  <a:lnTo>
                    <a:pt x="188" y="71"/>
                  </a:lnTo>
                  <a:lnTo>
                    <a:pt x="188" y="71"/>
                  </a:lnTo>
                  <a:lnTo>
                    <a:pt x="195" y="67"/>
                  </a:lnTo>
                  <a:lnTo>
                    <a:pt x="195" y="67"/>
                  </a:lnTo>
                  <a:lnTo>
                    <a:pt x="192" y="61"/>
                  </a:lnTo>
                  <a:lnTo>
                    <a:pt x="192" y="61"/>
                  </a:lnTo>
                  <a:lnTo>
                    <a:pt x="195" y="54"/>
                  </a:lnTo>
                  <a:lnTo>
                    <a:pt x="195" y="50"/>
                  </a:lnTo>
                  <a:lnTo>
                    <a:pt x="195" y="50"/>
                  </a:lnTo>
                  <a:lnTo>
                    <a:pt x="195" y="44"/>
                  </a:lnTo>
                  <a:lnTo>
                    <a:pt x="192" y="37"/>
                  </a:lnTo>
                  <a:lnTo>
                    <a:pt x="192" y="37"/>
                  </a:lnTo>
                  <a:lnTo>
                    <a:pt x="188" y="30"/>
                  </a:lnTo>
                  <a:lnTo>
                    <a:pt x="185" y="27"/>
                  </a:lnTo>
                  <a:lnTo>
                    <a:pt x="185" y="27"/>
                  </a:lnTo>
                  <a:lnTo>
                    <a:pt x="178" y="27"/>
                  </a:lnTo>
                  <a:lnTo>
                    <a:pt x="178" y="27"/>
                  </a:lnTo>
                  <a:lnTo>
                    <a:pt x="172" y="24"/>
                  </a:lnTo>
                  <a:lnTo>
                    <a:pt x="168" y="24"/>
                  </a:lnTo>
                  <a:lnTo>
                    <a:pt x="168" y="24"/>
                  </a:lnTo>
                  <a:lnTo>
                    <a:pt x="162" y="13"/>
                  </a:lnTo>
                  <a:lnTo>
                    <a:pt x="162" y="13"/>
                  </a:lnTo>
                  <a:lnTo>
                    <a:pt x="162" y="7"/>
                  </a:lnTo>
                  <a:lnTo>
                    <a:pt x="158" y="3"/>
                  </a:lnTo>
                  <a:lnTo>
                    <a:pt x="155" y="0"/>
                  </a:lnTo>
                  <a:lnTo>
                    <a:pt x="155" y="0"/>
                  </a:lnTo>
                  <a:lnTo>
                    <a:pt x="148" y="0"/>
                  </a:lnTo>
                  <a:lnTo>
                    <a:pt x="148" y="0"/>
                  </a:lnTo>
                  <a:lnTo>
                    <a:pt x="145" y="3"/>
                  </a:lnTo>
                  <a:lnTo>
                    <a:pt x="141" y="7"/>
                  </a:lnTo>
                  <a:lnTo>
                    <a:pt x="141" y="7"/>
                  </a:lnTo>
                  <a:lnTo>
                    <a:pt x="135" y="10"/>
                  </a:lnTo>
                  <a:lnTo>
                    <a:pt x="135" y="10"/>
                  </a:lnTo>
                  <a:lnTo>
                    <a:pt x="128" y="13"/>
                  </a:lnTo>
                  <a:lnTo>
                    <a:pt x="128" y="13"/>
                  </a:lnTo>
                  <a:lnTo>
                    <a:pt x="125" y="17"/>
                  </a:lnTo>
                  <a:lnTo>
                    <a:pt x="125" y="17"/>
                  </a:lnTo>
                  <a:lnTo>
                    <a:pt x="121" y="24"/>
                  </a:lnTo>
                  <a:lnTo>
                    <a:pt x="118" y="30"/>
                  </a:lnTo>
                  <a:lnTo>
                    <a:pt x="118" y="30"/>
                  </a:lnTo>
                  <a:lnTo>
                    <a:pt x="114" y="34"/>
                  </a:lnTo>
                  <a:lnTo>
                    <a:pt x="118" y="40"/>
                  </a:lnTo>
                  <a:lnTo>
                    <a:pt x="118" y="40"/>
                  </a:lnTo>
                  <a:lnTo>
                    <a:pt x="114" y="50"/>
                  </a:lnTo>
                  <a:lnTo>
                    <a:pt x="114" y="50"/>
                  </a:lnTo>
                  <a:lnTo>
                    <a:pt x="114" y="61"/>
                  </a:lnTo>
                  <a:lnTo>
                    <a:pt x="114" y="61"/>
                  </a:lnTo>
                  <a:lnTo>
                    <a:pt x="118" y="74"/>
                  </a:lnTo>
                  <a:lnTo>
                    <a:pt x="118" y="74"/>
                  </a:lnTo>
                  <a:lnTo>
                    <a:pt x="118" y="77"/>
                  </a:lnTo>
                  <a:lnTo>
                    <a:pt x="118" y="81"/>
                  </a:lnTo>
                  <a:lnTo>
                    <a:pt x="118" y="81"/>
                  </a:lnTo>
                  <a:lnTo>
                    <a:pt x="114" y="87"/>
                  </a:lnTo>
                  <a:lnTo>
                    <a:pt x="108" y="91"/>
                  </a:lnTo>
                  <a:lnTo>
                    <a:pt x="108" y="91"/>
                  </a:lnTo>
                  <a:lnTo>
                    <a:pt x="104" y="98"/>
                  </a:lnTo>
                  <a:lnTo>
                    <a:pt x="104" y="98"/>
                  </a:lnTo>
                  <a:lnTo>
                    <a:pt x="104" y="104"/>
                  </a:lnTo>
                  <a:lnTo>
                    <a:pt x="104" y="104"/>
                  </a:lnTo>
                  <a:lnTo>
                    <a:pt x="108" y="111"/>
                  </a:lnTo>
                  <a:lnTo>
                    <a:pt x="108" y="114"/>
                  </a:lnTo>
                  <a:lnTo>
                    <a:pt x="108" y="114"/>
                  </a:lnTo>
                  <a:lnTo>
                    <a:pt x="104" y="118"/>
                  </a:lnTo>
                  <a:lnTo>
                    <a:pt x="101" y="121"/>
                  </a:lnTo>
                  <a:lnTo>
                    <a:pt x="101" y="121"/>
                  </a:lnTo>
                  <a:lnTo>
                    <a:pt x="98" y="118"/>
                  </a:lnTo>
                  <a:lnTo>
                    <a:pt x="98" y="114"/>
                  </a:lnTo>
                  <a:lnTo>
                    <a:pt x="98" y="114"/>
                  </a:lnTo>
                  <a:lnTo>
                    <a:pt x="88" y="114"/>
                  </a:lnTo>
                  <a:lnTo>
                    <a:pt x="88" y="114"/>
                  </a:lnTo>
                  <a:lnTo>
                    <a:pt x="84" y="108"/>
                  </a:lnTo>
                  <a:lnTo>
                    <a:pt x="81" y="108"/>
                  </a:lnTo>
                  <a:lnTo>
                    <a:pt x="81" y="108"/>
                  </a:lnTo>
                  <a:lnTo>
                    <a:pt x="78" y="111"/>
                  </a:lnTo>
                  <a:lnTo>
                    <a:pt x="78" y="111"/>
                  </a:lnTo>
                  <a:lnTo>
                    <a:pt x="74" y="114"/>
                  </a:lnTo>
                  <a:lnTo>
                    <a:pt x="74" y="114"/>
                  </a:lnTo>
                  <a:lnTo>
                    <a:pt x="67" y="118"/>
                  </a:lnTo>
                  <a:lnTo>
                    <a:pt x="67" y="118"/>
                  </a:lnTo>
                  <a:lnTo>
                    <a:pt x="61" y="121"/>
                  </a:lnTo>
                  <a:lnTo>
                    <a:pt x="57" y="124"/>
                  </a:lnTo>
                  <a:lnTo>
                    <a:pt x="57" y="124"/>
                  </a:lnTo>
                  <a:lnTo>
                    <a:pt x="57" y="121"/>
                  </a:lnTo>
                  <a:lnTo>
                    <a:pt x="57" y="121"/>
                  </a:lnTo>
                  <a:lnTo>
                    <a:pt x="47" y="121"/>
                  </a:lnTo>
                  <a:lnTo>
                    <a:pt x="47" y="121"/>
                  </a:lnTo>
                  <a:lnTo>
                    <a:pt x="44" y="114"/>
                  </a:lnTo>
                  <a:lnTo>
                    <a:pt x="37" y="114"/>
                  </a:lnTo>
                  <a:lnTo>
                    <a:pt x="37" y="114"/>
                  </a:lnTo>
                  <a:lnTo>
                    <a:pt x="34" y="114"/>
                  </a:lnTo>
                  <a:lnTo>
                    <a:pt x="34" y="114"/>
                  </a:lnTo>
                  <a:lnTo>
                    <a:pt x="34" y="114"/>
                  </a:lnTo>
                  <a:lnTo>
                    <a:pt x="30" y="101"/>
                  </a:lnTo>
                  <a:lnTo>
                    <a:pt x="30" y="101"/>
                  </a:lnTo>
                  <a:lnTo>
                    <a:pt x="27" y="94"/>
                  </a:lnTo>
                  <a:lnTo>
                    <a:pt x="27" y="94"/>
                  </a:lnTo>
                  <a:lnTo>
                    <a:pt x="27" y="87"/>
                  </a:lnTo>
                  <a:lnTo>
                    <a:pt x="24" y="81"/>
                  </a:lnTo>
                  <a:lnTo>
                    <a:pt x="20" y="77"/>
                  </a:lnTo>
                  <a:lnTo>
                    <a:pt x="20" y="77"/>
                  </a:lnTo>
                  <a:lnTo>
                    <a:pt x="14" y="81"/>
                  </a:lnTo>
                  <a:lnTo>
                    <a:pt x="7" y="84"/>
                  </a:lnTo>
                  <a:lnTo>
                    <a:pt x="7" y="84"/>
                  </a:lnTo>
                  <a:lnTo>
                    <a:pt x="7" y="87"/>
                  </a:lnTo>
                  <a:lnTo>
                    <a:pt x="7" y="94"/>
                  </a:lnTo>
                  <a:lnTo>
                    <a:pt x="7" y="98"/>
                  </a:lnTo>
                  <a:lnTo>
                    <a:pt x="7" y="98"/>
                  </a:lnTo>
                  <a:lnTo>
                    <a:pt x="7" y="98"/>
                  </a:lnTo>
                  <a:lnTo>
                    <a:pt x="4" y="98"/>
                  </a:lnTo>
                  <a:lnTo>
                    <a:pt x="0" y="98"/>
                  </a:lnTo>
                  <a:lnTo>
                    <a:pt x="0" y="98"/>
                  </a:lnTo>
                  <a:lnTo>
                    <a:pt x="4" y="104"/>
                  </a:lnTo>
                  <a:lnTo>
                    <a:pt x="7" y="114"/>
                  </a:lnTo>
                  <a:lnTo>
                    <a:pt x="7" y="114"/>
                  </a:lnTo>
                  <a:lnTo>
                    <a:pt x="17" y="124"/>
                  </a:lnTo>
                  <a:lnTo>
                    <a:pt x="17" y="124"/>
                  </a:lnTo>
                  <a:lnTo>
                    <a:pt x="24" y="124"/>
                  </a:lnTo>
                  <a:lnTo>
                    <a:pt x="24" y="124"/>
                  </a:lnTo>
                  <a:lnTo>
                    <a:pt x="30" y="131"/>
                  </a:lnTo>
                  <a:lnTo>
                    <a:pt x="30" y="131"/>
                  </a:lnTo>
                  <a:lnTo>
                    <a:pt x="41" y="134"/>
                  </a:lnTo>
                  <a:lnTo>
                    <a:pt x="41" y="134"/>
                  </a:lnTo>
                  <a:lnTo>
                    <a:pt x="47" y="138"/>
                  </a:lnTo>
                  <a:lnTo>
                    <a:pt x="47" y="138"/>
                  </a:lnTo>
                  <a:lnTo>
                    <a:pt x="51" y="141"/>
                  </a:lnTo>
                  <a:lnTo>
                    <a:pt x="51" y="145"/>
                  </a:lnTo>
                  <a:lnTo>
                    <a:pt x="51" y="145"/>
                  </a:lnTo>
                  <a:lnTo>
                    <a:pt x="57" y="151"/>
                  </a:lnTo>
                  <a:lnTo>
                    <a:pt x="61" y="158"/>
                  </a:lnTo>
                  <a:lnTo>
                    <a:pt x="61" y="158"/>
                  </a:lnTo>
                  <a:lnTo>
                    <a:pt x="61" y="168"/>
                  </a:lnTo>
                  <a:lnTo>
                    <a:pt x="61" y="178"/>
                  </a:lnTo>
                  <a:lnTo>
                    <a:pt x="61" y="178"/>
                  </a:lnTo>
                  <a:lnTo>
                    <a:pt x="64" y="188"/>
                  </a:lnTo>
                  <a:lnTo>
                    <a:pt x="64" y="188"/>
                  </a:lnTo>
                  <a:lnTo>
                    <a:pt x="64" y="188"/>
                  </a:lnTo>
                  <a:lnTo>
                    <a:pt x="64" y="192"/>
                  </a:lnTo>
                  <a:lnTo>
                    <a:pt x="64" y="192"/>
                  </a:lnTo>
                  <a:lnTo>
                    <a:pt x="67" y="198"/>
                  </a:lnTo>
                  <a:lnTo>
                    <a:pt x="67" y="208"/>
                  </a:lnTo>
                  <a:lnTo>
                    <a:pt x="67" y="208"/>
                  </a:lnTo>
                  <a:lnTo>
                    <a:pt x="71" y="212"/>
                  </a:lnTo>
                  <a:lnTo>
                    <a:pt x="71" y="212"/>
                  </a:lnTo>
                  <a:lnTo>
                    <a:pt x="74" y="212"/>
                  </a:lnTo>
                  <a:lnTo>
                    <a:pt x="78" y="215"/>
                  </a:lnTo>
                  <a:lnTo>
                    <a:pt x="78" y="215"/>
                  </a:lnTo>
                  <a:lnTo>
                    <a:pt x="78" y="218"/>
                  </a:lnTo>
                  <a:lnTo>
                    <a:pt x="81" y="222"/>
                  </a:lnTo>
                  <a:lnTo>
                    <a:pt x="81" y="222"/>
                  </a:lnTo>
                  <a:lnTo>
                    <a:pt x="78" y="225"/>
                  </a:lnTo>
                  <a:lnTo>
                    <a:pt x="78" y="232"/>
                  </a:lnTo>
                  <a:lnTo>
                    <a:pt x="74" y="232"/>
                  </a:lnTo>
                  <a:lnTo>
                    <a:pt x="78" y="242"/>
                  </a:lnTo>
                  <a:lnTo>
                    <a:pt x="81" y="249"/>
                  </a:lnTo>
                  <a:lnTo>
                    <a:pt x="78" y="259"/>
                  </a:lnTo>
                  <a:lnTo>
                    <a:pt x="74" y="266"/>
                  </a:lnTo>
                  <a:lnTo>
                    <a:pt x="74" y="279"/>
                  </a:lnTo>
                  <a:lnTo>
                    <a:pt x="81" y="286"/>
                  </a:lnTo>
                  <a:lnTo>
                    <a:pt x="88" y="292"/>
                  </a:lnTo>
                  <a:lnTo>
                    <a:pt x="91" y="306"/>
                  </a:lnTo>
                  <a:lnTo>
                    <a:pt x="91" y="309"/>
                  </a:lnTo>
                  <a:lnTo>
                    <a:pt x="94" y="319"/>
                  </a:lnTo>
                  <a:close/>
                  <a:moveTo>
                    <a:pt x="27" y="511"/>
                  </a:moveTo>
                  <a:lnTo>
                    <a:pt x="27" y="511"/>
                  </a:lnTo>
                  <a:lnTo>
                    <a:pt x="24" y="514"/>
                  </a:lnTo>
                  <a:lnTo>
                    <a:pt x="24" y="514"/>
                  </a:lnTo>
                  <a:lnTo>
                    <a:pt x="27" y="518"/>
                  </a:lnTo>
                  <a:lnTo>
                    <a:pt x="27" y="518"/>
                  </a:lnTo>
                  <a:lnTo>
                    <a:pt x="27" y="518"/>
                  </a:lnTo>
                  <a:lnTo>
                    <a:pt x="34" y="518"/>
                  </a:lnTo>
                  <a:lnTo>
                    <a:pt x="34" y="514"/>
                  </a:lnTo>
                  <a:lnTo>
                    <a:pt x="27" y="511"/>
                  </a:lnTo>
                  <a:lnTo>
                    <a:pt x="27" y="511"/>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59" name="Freeform 94"/>
            <p:cNvSpPr>
              <a:spLocks noChangeAspect="1" noEditPoints="1"/>
            </p:cNvSpPr>
            <p:nvPr/>
          </p:nvSpPr>
          <p:spPr bwMode="gray">
            <a:xfrm>
              <a:off x="2159025" y="2490756"/>
              <a:ext cx="233631" cy="142522"/>
            </a:xfrm>
            <a:custGeom>
              <a:avLst/>
              <a:gdLst/>
              <a:ahLst/>
              <a:cxnLst>
                <a:cxn ang="0">
                  <a:pos x="212" y="98"/>
                </a:cxn>
                <a:cxn ang="0">
                  <a:pos x="198" y="81"/>
                </a:cxn>
                <a:cxn ang="0">
                  <a:pos x="185" y="51"/>
                </a:cxn>
                <a:cxn ang="0">
                  <a:pos x="205" y="34"/>
                </a:cxn>
                <a:cxn ang="0">
                  <a:pos x="212" y="27"/>
                </a:cxn>
                <a:cxn ang="0">
                  <a:pos x="219" y="14"/>
                </a:cxn>
                <a:cxn ang="0">
                  <a:pos x="209" y="0"/>
                </a:cxn>
                <a:cxn ang="0">
                  <a:pos x="188" y="0"/>
                </a:cxn>
                <a:cxn ang="0">
                  <a:pos x="168" y="0"/>
                </a:cxn>
                <a:cxn ang="0">
                  <a:pos x="131" y="4"/>
                </a:cxn>
                <a:cxn ang="0">
                  <a:pos x="114" y="10"/>
                </a:cxn>
                <a:cxn ang="0">
                  <a:pos x="101" y="14"/>
                </a:cxn>
                <a:cxn ang="0">
                  <a:pos x="88" y="17"/>
                </a:cxn>
                <a:cxn ang="0">
                  <a:pos x="71" y="24"/>
                </a:cxn>
                <a:cxn ang="0">
                  <a:pos x="64" y="31"/>
                </a:cxn>
                <a:cxn ang="0">
                  <a:pos x="57" y="51"/>
                </a:cxn>
                <a:cxn ang="0">
                  <a:pos x="61" y="57"/>
                </a:cxn>
                <a:cxn ang="0">
                  <a:pos x="61" y="74"/>
                </a:cxn>
                <a:cxn ang="0">
                  <a:pos x="64" y="88"/>
                </a:cxn>
                <a:cxn ang="0">
                  <a:pos x="71" y="101"/>
                </a:cxn>
                <a:cxn ang="0">
                  <a:pos x="77" y="101"/>
                </a:cxn>
                <a:cxn ang="0">
                  <a:pos x="91" y="104"/>
                </a:cxn>
                <a:cxn ang="0">
                  <a:pos x="98" y="98"/>
                </a:cxn>
                <a:cxn ang="0">
                  <a:pos x="94" y="128"/>
                </a:cxn>
                <a:cxn ang="0">
                  <a:pos x="121" y="121"/>
                </a:cxn>
                <a:cxn ang="0">
                  <a:pos x="131" y="118"/>
                </a:cxn>
                <a:cxn ang="0">
                  <a:pos x="138" y="118"/>
                </a:cxn>
                <a:cxn ang="0">
                  <a:pos x="141" y="118"/>
                </a:cxn>
                <a:cxn ang="0">
                  <a:pos x="165" y="131"/>
                </a:cxn>
                <a:cxn ang="0">
                  <a:pos x="172" y="138"/>
                </a:cxn>
                <a:cxn ang="0">
                  <a:pos x="182" y="148"/>
                </a:cxn>
                <a:cxn ang="0">
                  <a:pos x="192" y="148"/>
                </a:cxn>
                <a:cxn ang="0">
                  <a:pos x="202" y="141"/>
                </a:cxn>
                <a:cxn ang="0">
                  <a:pos x="222" y="145"/>
                </a:cxn>
                <a:cxn ang="0">
                  <a:pos x="225" y="131"/>
                </a:cxn>
                <a:cxn ang="0">
                  <a:pos x="225" y="125"/>
                </a:cxn>
                <a:cxn ang="0">
                  <a:pos x="232" y="121"/>
                </a:cxn>
                <a:cxn ang="0">
                  <a:pos x="225" y="118"/>
                </a:cxn>
                <a:cxn ang="0">
                  <a:pos x="219" y="108"/>
                </a:cxn>
                <a:cxn ang="0">
                  <a:pos x="0" y="115"/>
                </a:cxn>
                <a:cxn ang="0">
                  <a:pos x="10" y="125"/>
                </a:cxn>
                <a:cxn ang="0">
                  <a:pos x="4" y="138"/>
                </a:cxn>
                <a:cxn ang="0">
                  <a:pos x="10" y="138"/>
                </a:cxn>
                <a:cxn ang="0">
                  <a:pos x="24" y="111"/>
                </a:cxn>
                <a:cxn ang="0">
                  <a:pos x="30" y="111"/>
                </a:cxn>
                <a:cxn ang="0">
                  <a:pos x="44" y="101"/>
                </a:cxn>
                <a:cxn ang="0">
                  <a:pos x="51" y="98"/>
                </a:cxn>
                <a:cxn ang="0">
                  <a:pos x="57" y="88"/>
                </a:cxn>
                <a:cxn ang="0">
                  <a:pos x="51" y="78"/>
                </a:cxn>
                <a:cxn ang="0">
                  <a:pos x="47" y="84"/>
                </a:cxn>
                <a:cxn ang="0">
                  <a:pos x="27" y="81"/>
                </a:cxn>
                <a:cxn ang="0">
                  <a:pos x="14" y="91"/>
                </a:cxn>
                <a:cxn ang="0">
                  <a:pos x="0" y="91"/>
                </a:cxn>
                <a:cxn ang="0">
                  <a:pos x="0" y="115"/>
                </a:cxn>
                <a:cxn ang="0">
                  <a:pos x="44" y="57"/>
                </a:cxn>
                <a:cxn ang="0">
                  <a:pos x="54" y="54"/>
                </a:cxn>
                <a:cxn ang="0">
                  <a:pos x="24" y="47"/>
                </a:cxn>
                <a:cxn ang="0">
                  <a:pos x="7" y="61"/>
                </a:cxn>
                <a:cxn ang="0">
                  <a:pos x="20" y="78"/>
                </a:cxn>
                <a:cxn ang="0">
                  <a:pos x="34" y="67"/>
                </a:cxn>
                <a:cxn ang="0">
                  <a:pos x="27" y="54"/>
                </a:cxn>
                <a:cxn ang="0">
                  <a:pos x="24" y="47"/>
                </a:cxn>
              </a:cxnLst>
              <a:rect l="0" t="0" r="r" b="b"/>
              <a:pathLst>
                <a:path w="232" h="148">
                  <a:moveTo>
                    <a:pt x="219" y="108"/>
                  </a:moveTo>
                  <a:lnTo>
                    <a:pt x="219" y="108"/>
                  </a:lnTo>
                  <a:lnTo>
                    <a:pt x="215" y="104"/>
                  </a:lnTo>
                  <a:lnTo>
                    <a:pt x="212" y="98"/>
                  </a:lnTo>
                  <a:lnTo>
                    <a:pt x="209" y="88"/>
                  </a:lnTo>
                  <a:lnTo>
                    <a:pt x="209" y="88"/>
                  </a:lnTo>
                  <a:lnTo>
                    <a:pt x="198" y="81"/>
                  </a:lnTo>
                  <a:lnTo>
                    <a:pt x="198" y="81"/>
                  </a:lnTo>
                  <a:lnTo>
                    <a:pt x="198" y="74"/>
                  </a:lnTo>
                  <a:lnTo>
                    <a:pt x="198" y="74"/>
                  </a:lnTo>
                  <a:lnTo>
                    <a:pt x="192" y="61"/>
                  </a:lnTo>
                  <a:lnTo>
                    <a:pt x="185" y="51"/>
                  </a:lnTo>
                  <a:lnTo>
                    <a:pt x="185" y="51"/>
                  </a:lnTo>
                  <a:lnTo>
                    <a:pt x="192" y="37"/>
                  </a:lnTo>
                  <a:lnTo>
                    <a:pt x="195" y="34"/>
                  </a:lnTo>
                  <a:lnTo>
                    <a:pt x="205" y="34"/>
                  </a:lnTo>
                  <a:lnTo>
                    <a:pt x="205" y="34"/>
                  </a:lnTo>
                  <a:lnTo>
                    <a:pt x="209" y="34"/>
                  </a:lnTo>
                  <a:lnTo>
                    <a:pt x="209" y="34"/>
                  </a:lnTo>
                  <a:lnTo>
                    <a:pt x="212" y="27"/>
                  </a:lnTo>
                  <a:lnTo>
                    <a:pt x="212" y="27"/>
                  </a:lnTo>
                  <a:lnTo>
                    <a:pt x="215" y="20"/>
                  </a:lnTo>
                  <a:lnTo>
                    <a:pt x="215" y="20"/>
                  </a:lnTo>
                  <a:lnTo>
                    <a:pt x="219" y="14"/>
                  </a:lnTo>
                  <a:lnTo>
                    <a:pt x="219" y="14"/>
                  </a:lnTo>
                  <a:lnTo>
                    <a:pt x="215" y="7"/>
                  </a:lnTo>
                  <a:lnTo>
                    <a:pt x="215" y="7"/>
                  </a:lnTo>
                  <a:lnTo>
                    <a:pt x="209" y="0"/>
                  </a:lnTo>
                  <a:lnTo>
                    <a:pt x="209" y="0"/>
                  </a:lnTo>
                  <a:lnTo>
                    <a:pt x="202" y="0"/>
                  </a:lnTo>
                  <a:lnTo>
                    <a:pt x="188" y="0"/>
                  </a:lnTo>
                  <a:lnTo>
                    <a:pt x="188" y="0"/>
                  </a:lnTo>
                  <a:lnTo>
                    <a:pt x="185" y="4"/>
                  </a:lnTo>
                  <a:lnTo>
                    <a:pt x="182" y="4"/>
                  </a:lnTo>
                  <a:lnTo>
                    <a:pt x="182" y="4"/>
                  </a:lnTo>
                  <a:lnTo>
                    <a:pt x="168" y="0"/>
                  </a:lnTo>
                  <a:lnTo>
                    <a:pt x="168" y="0"/>
                  </a:lnTo>
                  <a:lnTo>
                    <a:pt x="135" y="0"/>
                  </a:lnTo>
                  <a:lnTo>
                    <a:pt x="135" y="0"/>
                  </a:lnTo>
                  <a:lnTo>
                    <a:pt x="131" y="4"/>
                  </a:lnTo>
                  <a:lnTo>
                    <a:pt x="128" y="10"/>
                  </a:lnTo>
                  <a:lnTo>
                    <a:pt x="128" y="10"/>
                  </a:lnTo>
                  <a:lnTo>
                    <a:pt x="121" y="10"/>
                  </a:lnTo>
                  <a:lnTo>
                    <a:pt x="114" y="10"/>
                  </a:lnTo>
                  <a:lnTo>
                    <a:pt x="111" y="7"/>
                  </a:lnTo>
                  <a:lnTo>
                    <a:pt x="104" y="10"/>
                  </a:lnTo>
                  <a:lnTo>
                    <a:pt x="104" y="10"/>
                  </a:lnTo>
                  <a:lnTo>
                    <a:pt x="101" y="14"/>
                  </a:lnTo>
                  <a:lnTo>
                    <a:pt x="101" y="14"/>
                  </a:lnTo>
                  <a:lnTo>
                    <a:pt x="94" y="17"/>
                  </a:lnTo>
                  <a:lnTo>
                    <a:pt x="88" y="17"/>
                  </a:lnTo>
                  <a:lnTo>
                    <a:pt x="88" y="17"/>
                  </a:lnTo>
                  <a:lnTo>
                    <a:pt x="84" y="24"/>
                  </a:lnTo>
                  <a:lnTo>
                    <a:pt x="84" y="24"/>
                  </a:lnTo>
                  <a:lnTo>
                    <a:pt x="77" y="24"/>
                  </a:lnTo>
                  <a:lnTo>
                    <a:pt x="71" y="24"/>
                  </a:lnTo>
                  <a:lnTo>
                    <a:pt x="71" y="24"/>
                  </a:lnTo>
                  <a:lnTo>
                    <a:pt x="71" y="31"/>
                  </a:lnTo>
                  <a:lnTo>
                    <a:pt x="71" y="31"/>
                  </a:lnTo>
                  <a:lnTo>
                    <a:pt x="64" y="31"/>
                  </a:lnTo>
                  <a:lnTo>
                    <a:pt x="64" y="34"/>
                  </a:lnTo>
                  <a:lnTo>
                    <a:pt x="64" y="34"/>
                  </a:lnTo>
                  <a:lnTo>
                    <a:pt x="57" y="41"/>
                  </a:lnTo>
                  <a:lnTo>
                    <a:pt x="57" y="51"/>
                  </a:lnTo>
                  <a:lnTo>
                    <a:pt x="57" y="51"/>
                  </a:lnTo>
                  <a:lnTo>
                    <a:pt x="61" y="54"/>
                  </a:lnTo>
                  <a:lnTo>
                    <a:pt x="61" y="57"/>
                  </a:lnTo>
                  <a:lnTo>
                    <a:pt x="61" y="57"/>
                  </a:lnTo>
                  <a:lnTo>
                    <a:pt x="61" y="67"/>
                  </a:lnTo>
                  <a:lnTo>
                    <a:pt x="64" y="67"/>
                  </a:lnTo>
                  <a:lnTo>
                    <a:pt x="64" y="67"/>
                  </a:lnTo>
                  <a:lnTo>
                    <a:pt x="61" y="74"/>
                  </a:lnTo>
                  <a:lnTo>
                    <a:pt x="61" y="81"/>
                  </a:lnTo>
                  <a:lnTo>
                    <a:pt x="61" y="84"/>
                  </a:lnTo>
                  <a:lnTo>
                    <a:pt x="61" y="84"/>
                  </a:lnTo>
                  <a:lnTo>
                    <a:pt x="64" y="88"/>
                  </a:lnTo>
                  <a:lnTo>
                    <a:pt x="64" y="88"/>
                  </a:lnTo>
                  <a:lnTo>
                    <a:pt x="64" y="88"/>
                  </a:lnTo>
                  <a:lnTo>
                    <a:pt x="67" y="94"/>
                  </a:lnTo>
                  <a:lnTo>
                    <a:pt x="71" y="101"/>
                  </a:lnTo>
                  <a:lnTo>
                    <a:pt x="71" y="101"/>
                  </a:lnTo>
                  <a:lnTo>
                    <a:pt x="74" y="101"/>
                  </a:lnTo>
                  <a:lnTo>
                    <a:pt x="77" y="101"/>
                  </a:lnTo>
                  <a:lnTo>
                    <a:pt x="77" y="101"/>
                  </a:lnTo>
                  <a:lnTo>
                    <a:pt x="84" y="108"/>
                  </a:lnTo>
                  <a:lnTo>
                    <a:pt x="84" y="108"/>
                  </a:lnTo>
                  <a:lnTo>
                    <a:pt x="88" y="108"/>
                  </a:lnTo>
                  <a:lnTo>
                    <a:pt x="91" y="104"/>
                  </a:lnTo>
                  <a:lnTo>
                    <a:pt x="91" y="104"/>
                  </a:lnTo>
                  <a:lnTo>
                    <a:pt x="94" y="98"/>
                  </a:lnTo>
                  <a:lnTo>
                    <a:pt x="94" y="98"/>
                  </a:lnTo>
                  <a:lnTo>
                    <a:pt x="98" y="98"/>
                  </a:lnTo>
                  <a:lnTo>
                    <a:pt x="101" y="101"/>
                  </a:lnTo>
                  <a:lnTo>
                    <a:pt x="101" y="101"/>
                  </a:lnTo>
                  <a:lnTo>
                    <a:pt x="94" y="128"/>
                  </a:lnTo>
                  <a:lnTo>
                    <a:pt x="94" y="128"/>
                  </a:lnTo>
                  <a:lnTo>
                    <a:pt x="101" y="128"/>
                  </a:lnTo>
                  <a:lnTo>
                    <a:pt x="111" y="125"/>
                  </a:lnTo>
                  <a:lnTo>
                    <a:pt x="111" y="125"/>
                  </a:lnTo>
                  <a:lnTo>
                    <a:pt x="121" y="121"/>
                  </a:lnTo>
                  <a:lnTo>
                    <a:pt x="121" y="121"/>
                  </a:lnTo>
                  <a:lnTo>
                    <a:pt x="128" y="118"/>
                  </a:lnTo>
                  <a:lnTo>
                    <a:pt x="128" y="118"/>
                  </a:lnTo>
                  <a:lnTo>
                    <a:pt x="131" y="118"/>
                  </a:lnTo>
                  <a:lnTo>
                    <a:pt x="131" y="118"/>
                  </a:lnTo>
                  <a:lnTo>
                    <a:pt x="135" y="118"/>
                  </a:lnTo>
                  <a:lnTo>
                    <a:pt x="135" y="118"/>
                  </a:lnTo>
                  <a:lnTo>
                    <a:pt x="138" y="118"/>
                  </a:lnTo>
                  <a:lnTo>
                    <a:pt x="141" y="121"/>
                  </a:lnTo>
                  <a:lnTo>
                    <a:pt x="141" y="121"/>
                  </a:lnTo>
                  <a:lnTo>
                    <a:pt x="141" y="118"/>
                  </a:lnTo>
                  <a:lnTo>
                    <a:pt x="141" y="118"/>
                  </a:lnTo>
                  <a:lnTo>
                    <a:pt x="148" y="121"/>
                  </a:lnTo>
                  <a:lnTo>
                    <a:pt x="155" y="128"/>
                  </a:lnTo>
                  <a:lnTo>
                    <a:pt x="155" y="128"/>
                  </a:lnTo>
                  <a:lnTo>
                    <a:pt x="165" y="131"/>
                  </a:lnTo>
                  <a:lnTo>
                    <a:pt x="165" y="131"/>
                  </a:lnTo>
                  <a:lnTo>
                    <a:pt x="172" y="135"/>
                  </a:lnTo>
                  <a:lnTo>
                    <a:pt x="172" y="135"/>
                  </a:lnTo>
                  <a:lnTo>
                    <a:pt x="172" y="138"/>
                  </a:lnTo>
                  <a:lnTo>
                    <a:pt x="172" y="138"/>
                  </a:lnTo>
                  <a:lnTo>
                    <a:pt x="178" y="145"/>
                  </a:lnTo>
                  <a:lnTo>
                    <a:pt x="178" y="145"/>
                  </a:lnTo>
                  <a:lnTo>
                    <a:pt x="182" y="148"/>
                  </a:lnTo>
                  <a:lnTo>
                    <a:pt x="182" y="148"/>
                  </a:lnTo>
                  <a:lnTo>
                    <a:pt x="185" y="148"/>
                  </a:lnTo>
                  <a:lnTo>
                    <a:pt x="185" y="148"/>
                  </a:lnTo>
                  <a:lnTo>
                    <a:pt x="192" y="148"/>
                  </a:lnTo>
                  <a:lnTo>
                    <a:pt x="192" y="148"/>
                  </a:lnTo>
                  <a:lnTo>
                    <a:pt x="198" y="145"/>
                  </a:lnTo>
                  <a:lnTo>
                    <a:pt x="202" y="141"/>
                  </a:lnTo>
                  <a:lnTo>
                    <a:pt x="202" y="141"/>
                  </a:lnTo>
                  <a:lnTo>
                    <a:pt x="209" y="141"/>
                  </a:lnTo>
                  <a:lnTo>
                    <a:pt x="215" y="141"/>
                  </a:lnTo>
                  <a:lnTo>
                    <a:pt x="215" y="141"/>
                  </a:lnTo>
                  <a:lnTo>
                    <a:pt x="222" y="145"/>
                  </a:lnTo>
                  <a:lnTo>
                    <a:pt x="222" y="145"/>
                  </a:lnTo>
                  <a:lnTo>
                    <a:pt x="225" y="138"/>
                  </a:lnTo>
                  <a:lnTo>
                    <a:pt x="225" y="138"/>
                  </a:lnTo>
                  <a:lnTo>
                    <a:pt x="225" y="131"/>
                  </a:lnTo>
                  <a:lnTo>
                    <a:pt x="225" y="131"/>
                  </a:lnTo>
                  <a:lnTo>
                    <a:pt x="225" y="128"/>
                  </a:lnTo>
                  <a:lnTo>
                    <a:pt x="225" y="128"/>
                  </a:lnTo>
                  <a:lnTo>
                    <a:pt x="225" y="125"/>
                  </a:lnTo>
                  <a:lnTo>
                    <a:pt x="225" y="121"/>
                  </a:lnTo>
                  <a:lnTo>
                    <a:pt x="225" y="121"/>
                  </a:lnTo>
                  <a:lnTo>
                    <a:pt x="229" y="125"/>
                  </a:lnTo>
                  <a:lnTo>
                    <a:pt x="232" y="121"/>
                  </a:lnTo>
                  <a:lnTo>
                    <a:pt x="232" y="121"/>
                  </a:lnTo>
                  <a:lnTo>
                    <a:pt x="229" y="118"/>
                  </a:lnTo>
                  <a:lnTo>
                    <a:pt x="229" y="118"/>
                  </a:lnTo>
                  <a:lnTo>
                    <a:pt x="225" y="118"/>
                  </a:lnTo>
                  <a:lnTo>
                    <a:pt x="222" y="115"/>
                  </a:lnTo>
                  <a:lnTo>
                    <a:pt x="222" y="115"/>
                  </a:lnTo>
                  <a:lnTo>
                    <a:pt x="219" y="108"/>
                  </a:lnTo>
                  <a:lnTo>
                    <a:pt x="219" y="108"/>
                  </a:lnTo>
                  <a:lnTo>
                    <a:pt x="219" y="108"/>
                  </a:lnTo>
                  <a:lnTo>
                    <a:pt x="219" y="108"/>
                  </a:lnTo>
                  <a:close/>
                  <a:moveTo>
                    <a:pt x="0" y="115"/>
                  </a:moveTo>
                  <a:lnTo>
                    <a:pt x="0" y="115"/>
                  </a:lnTo>
                  <a:lnTo>
                    <a:pt x="7" y="118"/>
                  </a:lnTo>
                  <a:lnTo>
                    <a:pt x="10" y="118"/>
                  </a:lnTo>
                  <a:lnTo>
                    <a:pt x="10" y="118"/>
                  </a:lnTo>
                  <a:lnTo>
                    <a:pt x="10" y="125"/>
                  </a:lnTo>
                  <a:lnTo>
                    <a:pt x="10" y="125"/>
                  </a:lnTo>
                  <a:lnTo>
                    <a:pt x="4" y="135"/>
                  </a:lnTo>
                  <a:lnTo>
                    <a:pt x="4" y="135"/>
                  </a:lnTo>
                  <a:lnTo>
                    <a:pt x="4" y="138"/>
                  </a:lnTo>
                  <a:lnTo>
                    <a:pt x="7" y="138"/>
                  </a:lnTo>
                  <a:lnTo>
                    <a:pt x="7" y="138"/>
                  </a:lnTo>
                  <a:lnTo>
                    <a:pt x="10" y="138"/>
                  </a:lnTo>
                  <a:lnTo>
                    <a:pt x="10" y="138"/>
                  </a:lnTo>
                  <a:lnTo>
                    <a:pt x="20" y="115"/>
                  </a:lnTo>
                  <a:lnTo>
                    <a:pt x="20" y="115"/>
                  </a:lnTo>
                  <a:lnTo>
                    <a:pt x="20" y="111"/>
                  </a:lnTo>
                  <a:lnTo>
                    <a:pt x="24" y="111"/>
                  </a:lnTo>
                  <a:lnTo>
                    <a:pt x="24" y="111"/>
                  </a:lnTo>
                  <a:lnTo>
                    <a:pt x="30" y="115"/>
                  </a:lnTo>
                  <a:lnTo>
                    <a:pt x="30" y="115"/>
                  </a:lnTo>
                  <a:lnTo>
                    <a:pt x="30" y="111"/>
                  </a:lnTo>
                  <a:lnTo>
                    <a:pt x="34" y="104"/>
                  </a:lnTo>
                  <a:lnTo>
                    <a:pt x="34" y="104"/>
                  </a:lnTo>
                  <a:lnTo>
                    <a:pt x="44" y="101"/>
                  </a:lnTo>
                  <a:lnTo>
                    <a:pt x="44" y="101"/>
                  </a:lnTo>
                  <a:lnTo>
                    <a:pt x="44" y="98"/>
                  </a:lnTo>
                  <a:lnTo>
                    <a:pt x="47" y="98"/>
                  </a:lnTo>
                  <a:lnTo>
                    <a:pt x="47" y="98"/>
                  </a:lnTo>
                  <a:lnTo>
                    <a:pt x="51" y="98"/>
                  </a:lnTo>
                  <a:lnTo>
                    <a:pt x="51" y="98"/>
                  </a:lnTo>
                  <a:lnTo>
                    <a:pt x="47" y="88"/>
                  </a:lnTo>
                  <a:lnTo>
                    <a:pt x="47" y="88"/>
                  </a:lnTo>
                  <a:lnTo>
                    <a:pt x="57" y="88"/>
                  </a:lnTo>
                  <a:lnTo>
                    <a:pt x="57" y="84"/>
                  </a:lnTo>
                  <a:lnTo>
                    <a:pt x="54" y="78"/>
                  </a:lnTo>
                  <a:lnTo>
                    <a:pt x="54" y="78"/>
                  </a:lnTo>
                  <a:lnTo>
                    <a:pt x="51" y="78"/>
                  </a:lnTo>
                  <a:lnTo>
                    <a:pt x="47" y="74"/>
                  </a:lnTo>
                  <a:lnTo>
                    <a:pt x="47" y="74"/>
                  </a:lnTo>
                  <a:lnTo>
                    <a:pt x="47" y="84"/>
                  </a:lnTo>
                  <a:lnTo>
                    <a:pt x="47" y="84"/>
                  </a:lnTo>
                  <a:lnTo>
                    <a:pt x="27" y="84"/>
                  </a:lnTo>
                  <a:lnTo>
                    <a:pt x="27" y="84"/>
                  </a:lnTo>
                  <a:lnTo>
                    <a:pt x="27" y="81"/>
                  </a:lnTo>
                  <a:lnTo>
                    <a:pt x="27" y="81"/>
                  </a:lnTo>
                  <a:lnTo>
                    <a:pt x="24" y="81"/>
                  </a:lnTo>
                  <a:lnTo>
                    <a:pt x="24" y="81"/>
                  </a:lnTo>
                  <a:lnTo>
                    <a:pt x="17" y="88"/>
                  </a:lnTo>
                  <a:lnTo>
                    <a:pt x="14" y="91"/>
                  </a:lnTo>
                  <a:lnTo>
                    <a:pt x="14" y="91"/>
                  </a:lnTo>
                  <a:lnTo>
                    <a:pt x="7" y="98"/>
                  </a:lnTo>
                  <a:lnTo>
                    <a:pt x="0" y="91"/>
                  </a:lnTo>
                  <a:lnTo>
                    <a:pt x="0" y="91"/>
                  </a:lnTo>
                  <a:lnTo>
                    <a:pt x="0" y="104"/>
                  </a:lnTo>
                  <a:lnTo>
                    <a:pt x="0" y="115"/>
                  </a:lnTo>
                  <a:lnTo>
                    <a:pt x="0" y="115"/>
                  </a:lnTo>
                  <a:lnTo>
                    <a:pt x="0" y="115"/>
                  </a:lnTo>
                  <a:close/>
                  <a:moveTo>
                    <a:pt x="47" y="51"/>
                  </a:moveTo>
                  <a:lnTo>
                    <a:pt x="47" y="51"/>
                  </a:lnTo>
                  <a:lnTo>
                    <a:pt x="44" y="54"/>
                  </a:lnTo>
                  <a:lnTo>
                    <a:pt x="44" y="57"/>
                  </a:lnTo>
                  <a:lnTo>
                    <a:pt x="47" y="57"/>
                  </a:lnTo>
                  <a:lnTo>
                    <a:pt x="47" y="57"/>
                  </a:lnTo>
                  <a:lnTo>
                    <a:pt x="51" y="57"/>
                  </a:lnTo>
                  <a:lnTo>
                    <a:pt x="54" y="54"/>
                  </a:lnTo>
                  <a:lnTo>
                    <a:pt x="51" y="51"/>
                  </a:lnTo>
                  <a:lnTo>
                    <a:pt x="47" y="51"/>
                  </a:lnTo>
                  <a:lnTo>
                    <a:pt x="47" y="51"/>
                  </a:lnTo>
                  <a:close/>
                  <a:moveTo>
                    <a:pt x="24" y="47"/>
                  </a:moveTo>
                  <a:lnTo>
                    <a:pt x="24" y="47"/>
                  </a:lnTo>
                  <a:lnTo>
                    <a:pt x="17" y="57"/>
                  </a:lnTo>
                  <a:lnTo>
                    <a:pt x="7" y="61"/>
                  </a:lnTo>
                  <a:lnTo>
                    <a:pt x="7" y="61"/>
                  </a:lnTo>
                  <a:lnTo>
                    <a:pt x="20" y="67"/>
                  </a:lnTo>
                  <a:lnTo>
                    <a:pt x="20" y="67"/>
                  </a:lnTo>
                  <a:lnTo>
                    <a:pt x="20" y="78"/>
                  </a:lnTo>
                  <a:lnTo>
                    <a:pt x="20" y="78"/>
                  </a:lnTo>
                  <a:lnTo>
                    <a:pt x="27" y="78"/>
                  </a:lnTo>
                  <a:lnTo>
                    <a:pt x="27" y="78"/>
                  </a:lnTo>
                  <a:lnTo>
                    <a:pt x="34" y="67"/>
                  </a:lnTo>
                  <a:lnTo>
                    <a:pt x="34" y="67"/>
                  </a:lnTo>
                  <a:lnTo>
                    <a:pt x="37" y="61"/>
                  </a:lnTo>
                  <a:lnTo>
                    <a:pt x="37" y="54"/>
                  </a:lnTo>
                  <a:lnTo>
                    <a:pt x="37" y="54"/>
                  </a:lnTo>
                  <a:lnTo>
                    <a:pt x="27" y="54"/>
                  </a:lnTo>
                  <a:lnTo>
                    <a:pt x="27" y="54"/>
                  </a:lnTo>
                  <a:lnTo>
                    <a:pt x="27" y="47"/>
                  </a:lnTo>
                  <a:lnTo>
                    <a:pt x="27" y="47"/>
                  </a:lnTo>
                  <a:lnTo>
                    <a:pt x="24" y="47"/>
                  </a:lnTo>
                  <a:lnTo>
                    <a:pt x="24" y="47"/>
                  </a:lnTo>
                  <a:close/>
                </a:path>
              </a:pathLst>
            </a:custGeom>
            <a:solidFill>
              <a:schemeClr val="bg1">
                <a:lumMod val="50000"/>
              </a:schemeClr>
            </a:solidFill>
            <a:ln w="3175" cap="flat" cmpd="sng">
              <a:solidFill>
                <a:schemeClr val="tx2"/>
              </a:solidFill>
              <a:prstDash val="solid"/>
              <a:round/>
              <a:headEnd type="none" w="med" len="med"/>
              <a:tailEnd type="none" w="med" len="med"/>
            </a:ln>
            <a:effectLst/>
          </p:spPr>
          <p:txBody>
            <a:bodyPr/>
            <a:lstStyle/>
            <a:p>
              <a:pPr algn="ctr"/>
              <a:endParaRPr lang="en-GB" dirty="0">
                <a:latin typeface="+mn-lt"/>
              </a:endParaRPr>
            </a:p>
          </p:txBody>
        </p:sp>
        <p:sp>
          <p:nvSpPr>
            <p:cNvPr id="60" name="Freeform 95"/>
            <p:cNvSpPr>
              <a:spLocks noChangeAspect="1" noEditPoints="1"/>
            </p:cNvSpPr>
            <p:nvPr/>
          </p:nvSpPr>
          <p:spPr bwMode="gray">
            <a:xfrm>
              <a:off x="919447" y="2435877"/>
              <a:ext cx="373755" cy="600120"/>
            </a:xfrm>
            <a:custGeom>
              <a:avLst/>
              <a:gdLst/>
              <a:ahLst/>
              <a:cxnLst>
                <a:cxn ang="0">
                  <a:pos x="24" y="235"/>
                </a:cxn>
                <a:cxn ang="0">
                  <a:pos x="10" y="242"/>
                </a:cxn>
                <a:cxn ang="0">
                  <a:pos x="14" y="269"/>
                </a:cxn>
                <a:cxn ang="0">
                  <a:pos x="34" y="276"/>
                </a:cxn>
                <a:cxn ang="0">
                  <a:pos x="44" y="282"/>
                </a:cxn>
                <a:cxn ang="0">
                  <a:pos x="61" y="296"/>
                </a:cxn>
                <a:cxn ang="0">
                  <a:pos x="98" y="306"/>
                </a:cxn>
                <a:cxn ang="0">
                  <a:pos x="108" y="259"/>
                </a:cxn>
                <a:cxn ang="0">
                  <a:pos x="61" y="219"/>
                </a:cxn>
                <a:cxn ang="0">
                  <a:pos x="152" y="205"/>
                </a:cxn>
                <a:cxn ang="0">
                  <a:pos x="363" y="481"/>
                </a:cxn>
                <a:cxn ang="0">
                  <a:pos x="323" y="444"/>
                </a:cxn>
                <a:cxn ang="0">
                  <a:pos x="293" y="333"/>
                </a:cxn>
                <a:cxn ang="0">
                  <a:pos x="279" y="232"/>
                </a:cxn>
                <a:cxn ang="0">
                  <a:pos x="246" y="212"/>
                </a:cxn>
                <a:cxn ang="0">
                  <a:pos x="263" y="192"/>
                </a:cxn>
                <a:cxn ang="0">
                  <a:pos x="296" y="155"/>
                </a:cxn>
                <a:cxn ang="0">
                  <a:pos x="289" y="94"/>
                </a:cxn>
                <a:cxn ang="0">
                  <a:pos x="252" y="67"/>
                </a:cxn>
                <a:cxn ang="0">
                  <a:pos x="263" y="14"/>
                </a:cxn>
                <a:cxn ang="0">
                  <a:pos x="212" y="20"/>
                </a:cxn>
                <a:cxn ang="0">
                  <a:pos x="179" y="44"/>
                </a:cxn>
                <a:cxn ang="0">
                  <a:pos x="165" y="98"/>
                </a:cxn>
                <a:cxn ang="0">
                  <a:pos x="148" y="61"/>
                </a:cxn>
                <a:cxn ang="0">
                  <a:pos x="142" y="84"/>
                </a:cxn>
                <a:cxn ang="0">
                  <a:pos x="138" y="124"/>
                </a:cxn>
                <a:cxn ang="0">
                  <a:pos x="128" y="151"/>
                </a:cxn>
                <a:cxn ang="0">
                  <a:pos x="172" y="135"/>
                </a:cxn>
                <a:cxn ang="0">
                  <a:pos x="138" y="172"/>
                </a:cxn>
                <a:cxn ang="0">
                  <a:pos x="108" y="198"/>
                </a:cxn>
                <a:cxn ang="0">
                  <a:pos x="135" y="198"/>
                </a:cxn>
                <a:cxn ang="0">
                  <a:pos x="135" y="215"/>
                </a:cxn>
                <a:cxn ang="0">
                  <a:pos x="155" y="192"/>
                </a:cxn>
                <a:cxn ang="0">
                  <a:pos x="165" y="205"/>
                </a:cxn>
                <a:cxn ang="0">
                  <a:pos x="138" y="286"/>
                </a:cxn>
                <a:cxn ang="0">
                  <a:pos x="185" y="289"/>
                </a:cxn>
                <a:cxn ang="0">
                  <a:pos x="209" y="286"/>
                </a:cxn>
                <a:cxn ang="0">
                  <a:pos x="189" y="329"/>
                </a:cxn>
                <a:cxn ang="0">
                  <a:pos x="199" y="363"/>
                </a:cxn>
                <a:cxn ang="0">
                  <a:pos x="138" y="390"/>
                </a:cxn>
                <a:cxn ang="0">
                  <a:pos x="118" y="390"/>
                </a:cxn>
                <a:cxn ang="0">
                  <a:pos x="128" y="424"/>
                </a:cxn>
                <a:cxn ang="0">
                  <a:pos x="111" y="461"/>
                </a:cxn>
                <a:cxn ang="0">
                  <a:pos x="68" y="487"/>
                </a:cxn>
                <a:cxn ang="0">
                  <a:pos x="94" y="511"/>
                </a:cxn>
                <a:cxn ang="0">
                  <a:pos x="148" y="528"/>
                </a:cxn>
                <a:cxn ang="0">
                  <a:pos x="121" y="541"/>
                </a:cxn>
                <a:cxn ang="0">
                  <a:pos x="44" y="568"/>
                </a:cxn>
                <a:cxn ang="0">
                  <a:pos x="17" y="595"/>
                </a:cxn>
                <a:cxn ang="0">
                  <a:pos x="81" y="605"/>
                </a:cxn>
                <a:cxn ang="0">
                  <a:pos x="115" y="585"/>
                </a:cxn>
                <a:cxn ang="0">
                  <a:pos x="179" y="602"/>
                </a:cxn>
                <a:cxn ang="0">
                  <a:pos x="246" y="612"/>
                </a:cxn>
                <a:cxn ang="0">
                  <a:pos x="336" y="595"/>
                </a:cxn>
                <a:cxn ang="0">
                  <a:pos x="293" y="571"/>
                </a:cxn>
                <a:cxn ang="0">
                  <a:pos x="353" y="545"/>
                </a:cxn>
                <a:cxn ang="0">
                  <a:pos x="152" y="185"/>
                </a:cxn>
                <a:cxn ang="0">
                  <a:pos x="199" y="47"/>
                </a:cxn>
                <a:cxn ang="0">
                  <a:pos x="209" y="282"/>
                </a:cxn>
                <a:cxn ang="0">
                  <a:pos x="215" y="608"/>
                </a:cxn>
                <a:cxn ang="0">
                  <a:pos x="135" y="316"/>
                </a:cxn>
              </a:cxnLst>
              <a:rect l="0" t="0" r="r" b="b"/>
              <a:pathLst>
                <a:path w="373" h="625">
                  <a:moveTo>
                    <a:pt x="58" y="219"/>
                  </a:moveTo>
                  <a:lnTo>
                    <a:pt x="58" y="219"/>
                  </a:lnTo>
                  <a:lnTo>
                    <a:pt x="51" y="219"/>
                  </a:lnTo>
                  <a:lnTo>
                    <a:pt x="51" y="219"/>
                  </a:lnTo>
                  <a:lnTo>
                    <a:pt x="44" y="225"/>
                  </a:lnTo>
                  <a:lnTo>
                    <a:pt x="44" y="225"/>
                  </a:lnTo>
                  <a:lnTo>
                    <a:pt x="41" y="229"/>
                  </a:lnTo>
                  <a:lnTo>
                    <a:pt x="41" y="229"/>
                  </a:lnTo>
                  <a:lnTo>
                    <a:pt x="37" y="229"/>
                  </a:lnTo>
                  <a:lnTo>
                    <a:pt x="37" y="229"/>
                  </a:lnTo>
                  <a:lnTo>
                    <a:pt x="31" y="232"/>
                  </a:lnTo>
                  <a:lnTo>
                    <a:pt x="31" y="232"/>
                  </a:lnTo>
                  <a:lnTo>
                    <a:pt x="27" y="235"/>
                  </a:lnTo>
                  <a:lnTo>
                    <a:pt x="24" y="235"/>
                  </a:lnTo>
                  <a:lnTo>
                    <a:pt x="24" y="235"/>
                  </a:lnTo>
                  <a:lnTo>
                    <a:pt x="21" y="232"/>
                  </a:lnTo>
                  <a:lnTo>
                    <a:pt x="21" y="232"/>
                  </a:lnTo>
                  <a:lnTo>
                    <a:pt x="17" y="232"/>
                  </a:lnTo>
                  <a:lnTo>
                    <a:pt x="17" y="232"/>
                  </a:lnTo>
                  <a:lnTo>
                    <a:pt x="17" y="235"/>
                  </a:lnTo>
                  <a:lnTo>
                    <a:pt x="17" y="235"/>
                  </a:lnTo>
                  <a:lnTo>
                    <a:pt x="21" y="239"/>
                  </a:lnTo>
                  <a:lnTo>
                    <a:pt x="24" y="242"/>
                  </a:lnTo>
                  <a:lnTo>
                    <a:pt x="24" y="242"/>
                  </a:lnTo>
                  <a:lnTo>
                    <a:pt x="17" y="242"/>
                  </a:lnTo>
                  <a:lnTo>
                    <a:pt x="17" y="242"/>
                  </a:lnTo>
                  <a:lnTo>
                    <a:pt x="14" y="242"/>
                  </a:lnTo>
                  <a:lnTo>
                    <a:pt x="14" y="242"/>
                  </a:lnTo>
                  <a:lnTo>
                    <a:pt x="10" y="242"/>
                  </a:lnTo>
                  <a:lnTo>
                    <a:pt x="10" y="242"/>
                  </a:lnTo>
                  <a:lnTo>
                    <a:pt x="4" y="242"/>
                  </a:lnTo>
                  <a:lnTo>
                    <a:pt x="0" y="242"/>
                  </a:lnTo>
                  <a:lnTo>
                    <a:pt x="0" y="242"/>
                  </a:lnTo>
                  <a:lnTo>
                    <a:pt x="4" y="245"/>
                  </a:lnTo>
                  <a:lnTo>
                    <a:pt x="4" y="249"/>
                  </a:lnTo>
                  <a:lnTo>
                    <a:pt x="4" y="249"/>
                  </a:lnTo>
                  <a:lnTo>
                    <a:pt x="4" y="252"/>
                  </a:lnTo>
                  <a:lnTo>
                    <a:pt x="4" y="252"/>
                  </a:lnTo>
                  <a:lnTo>
                    <a:pt x="7" y="256"/>
                  </a:lnTo>
                  <a:lnTo>
                    <a:pt x="7" y="256"/>
                  </a:lnTo>
                  <a:lnTo>
                    <a:pt x="10" y="262"/>
                  </a:lnTo>
                  <a:lnTo>
                    <a:pt x="10" y="262"/>
                  </a:lnTo>
                  <a:lnTo>
                    <a:pt x="10" y="269"/>
                  </a:lnTo>
                  <a:lnTo>
                    <a:pt x="10" y="269"/>
                  </a:lnTo>
                  <a:lnTo>
                    <a:pt x="14" y="269"/>
                  </a:lnTo>
                  <a:lnTo>
                    <a:pt x="14" y="269"/>
                  </a:lnTo>
                  <a:lnTo>
                    <a:pt x="14" y="272"/>
                  </a:lnTo>
                  <a:lnTo>
                    <a:pt x="17" y="276"/>
                  </a:lnTo>
                  <a:lnTo>
                    <a:pt x="17" y="276"/>
                  </a:lnTo>
                  <a:lnTo>
                    <a:pt x="21" y="279"/>
                  </a:lnTo>
                  <a:lnTo>
                    <a:pt x="21" y="279"/>
                  </a:lnTo>
                  <a:lnTo>
                    <a:pt x="24" y="279"/>
                  </a:lnTo>
                  <a:lnTo>
                    <a:pt x="24" y="279"/>
                  </a:lnTo>
                  <a:lnTo>
                    <a:pt x="27" y="282"/>
                  </a:lnTo>
                  <a:lnTo>
                    <a:pt x="27" y="282"/>
                  </a:lnTo>
                  <a:lnTo>
                    <a:pt x="27" y="279"/>
                  </a:lnTo>
                  <a:lnTo>
                    <a:pt x="31" y="279"/>
                  </a:lnTo>
                  <a:lnTo>
                    <a:pt x="31" y="279"/>
                  </a:lnTo>
                  <a:lnTo>
                    <a:pt x="34" y="276"/>
                  </a:lnTo>
                  <a:lnTo>
                    <a:pt x="34" y="276"/>
                  </a:lnTo>
                  <a:lnTo>
                    <a:pt x="34" y="272"/>
                  </a:lnTo>
                  <a:lnTo>
                    <a:pt x="34" y="269"/>
                  </a:lnTo>
                  <a:lnTo>
                    <a:pt x="34" y="269"/>
                  </a:lnTo>
                  <a:lnTo>
                    <a:pt x="37" y="269"/>
                  </a:lnTo>
                  <a:lnTo>
                    <a:pt x="37" y="269"/>
                  </a:lnTo>
                  <a:lnTo>
                    <a:pt x="41" y="266"/>
                  </a:lnTo>
                  <a:lnTo>
                    <a:pt x="44" y="266"/>
                  </a:lnTo>
                  <a:lnTo>
                    <a:pt x="44" y="266"/>
                  </a:lnTo>
                  <a:lnTo>
                    <a:pt x="44" y="266"/>
                  </a:lnTo>
                  <a:lnTo>
                    <a:pt x="44" y="269"/>
                  </a:lnTo>
                  <a:lnTo>
                    <a:pt x="44" y="269"/>
                  </a:lnTo>
                  <a:lnTo>
                    <a:pt x="44" y="276"/>
                  </a:lnTo>
                  <a:lnTo>
                    <a:pt x="44" y="276"/>
                  </a:lnTo>
                  <a:lnTo>
                    <a:pt x="44" y="282"/>
                  </a:lnTo>
                  <a:lnTo>
                    <a:pt x="44" y="282"/>
                  </a:lnTo>
                  <a:lnTo>
                    <a:pt x="47" y="286"/>
                  </a:lnTo>
                  <a:lnTo>
                    <a:pt x="47" y="286"/>
                  </a:lnTo>
                  <a:lnTo>
                    <a:pt x="47" y="286"/>
                  </a:lnTo>
                  <a:lnTo>
                    <a:pt x="51" y="286"/>
                  </a:lnTo>
                  <a:lnTo>
                    <a:pt x="51" y="286"/>
                  </a:lnTo>
                  <a:lnTo>
                    <a:pt x="51" y="293"/>
                  </a:lnTo>
                  <a:lnTo>
                    <a:pt x="51" y="293"/>
                  </a:lnTo>
                  <a:lnTo>
                    <a:pt x="51" y="296"/>
                  </a:lnTo>
                  <a:lnTo>
                    <a:pt x="47" y="296"/>
                  </a:lnTo>
                  <a:lnTo>
                    <a:pt x="47" y="296"/>
                  </a:lnTo>
                  <a:lnTo>
                    <a:pt x="54" y="299"/>
                  </a:lnTo>
                  <a:lnTo>
                    <a:pt x="54" y="299"/>
                  </a:lnTo>
                  <a:lnTo>
                    <a:pt x="58" y="299"/>
                  </a:lnTo>
                  <a:lnTo>
                    <a:pt x="58" y="299"/>
                  </a:lnTo>
                  <a:lnTo>
                    <a:pt x="61" y="296"/>
                  </a:lnTo>
                  <a:lnTo>
                    <a:pt x="61" y="296"/>
                  </a:lnTo>
                  <a:lnTo>
                    <a:pt x="64" y="299"/>
                  </a:lnTo>
                  <a:lnTo>
                    <a:pt x="64" y="303"/>
                  </a:lnTo>
                  <a:lnTo>
                    <a:pt x="64" y="303"/>
                  </a:lnTo>
                  <a:lnTo>
                    <a:pt x="71" y="306"/>
                  </a:lnTo>
                  <a:lnTo>
                    <a:pt x="71" y="306"/>
                  </a:lnTo>
                  <a:lnTo>
                    <a:pt x="71" y="309"/>
                  </a:lnTo>
                  <a:lnTo>
                    <a:pt x="71" y="309"/>
                  </a:lnTo>
                  <a:lnTo>
                    <a:pt x="81" y="309"/>
                  </a:lnTo>
                  <a:lnTo>
                    <a:pt x="81" y="309"/>
                  </a:lnTo>
                  <a:lnTo>
                    <a:pt x="88" y="303"/>
                  </a:lnTo>
                  <a:lnTo>
                    <a:pt x="88" y="303"/>
                  </a:lnTo>
                  <a:lnTo>
                    <a:pt x="91" y="306"/>
                  </a:lnTo>
                  <a:lnTo>
                    <a:pt x="91" y="306"/>
                  </a:lnTo>
                  <a:lnTo>
                    <a:pt x="98" y="306"/>
                  </a:lnTo>
                  <a:lnTo>
                    <a:pt x="98" y="306"/>
                  </a:lnTo>
                  <a:lnTo>
                    <a:pt x="98" y="293"/>
                  </a:lnTo>
                  <a:lnTo>
                    <a:pt x="98" y="293"/>
                  </a:lnTo>
                  <a:lnTo>
                    <a:pt x="98" y="293"/>
                  </a:lnTo>
                  <a:lnTo>
                    <a:pt x="101" y="293"/>
                  </a:lnTo>
                  <a:lnTo>
                    <a:pt x="105" y="296"/>
                  </a:lnTo>
                  <a:lnTo>
                    <a:pt x="108" y="289"/>
                  </a:lnTo>
                  <a:lnTo>
                    <a:pt x="111" y="279"/>
                  </a:lnTo>
                  <a:lnTo>
                    <a:pt x="111" y="276"/>
                  </a:lnTo>
                  <a:lnTo>
                    <a:pt x="111" y="276"/>
                  </a:lnTo>
                  <a:lnTo>
                    <a:pt x="108" y="272"/>
                  </a:lnTo>
                  <a:lnTo>
                    <a:pt x="105" y="272"/>
                  </a:lnTo>
                  <a:lnTo>
                    <a:pt x="105" y="272"/>
                  </a:lnTo>
                  <a:lnTo>
                    <a:pt x="108" y="266"/>
                  </a:lnTo>
                  <a:lnTo>
                    <a:pt x="108" y="259"/>
                  </a:lnTo>
                  <a:lnTo>
                    <a:pt x="101" y="259"/>
                  </a:lnTo>
                  <a:lnTo>
                    <a:pt x="101" y="259"/>
                  </a:lnTo>
                  <a:lnTo>
                    <a:pt x="101" y="252"/>
                  </a:lnTo>
                  <a:lnTo>
                    <a:pt x="101" y="252"/>
                  </a:lnTo>
                  <a:lnTo>
                    <a:pt x="101" y="252"/>
                  </a:lnTo>
                  <a:lnTo>
                    <a:pt x="101" y="239"/>
                  </a:lnTo>
                  <a:lnTo>
                    <a:pt x="101" y="235"/>
                  </a:lnTo>
                  <a:lnTo>
                    <a:pt x="101" y="229"/>
                  </a:lnTo>
                  <a:lnTo>
                    <a:pt x="101" y="229"/>
                  </a:lnTo>
                  <a:lnTo>
                    <a:pt x="98" y="225"/>
                  </a:lnTo>
                  <a:lnTo>
                    <a:pt x="94" y="222"/>
                  </a:lnTo>
                  <a:lnTo>
                    <a:pt x="81" y="219"/>
                  </a:lnTo>
                  <a:lnTo>
                    <a:pt x="58" y="219"/>
                  </a:lnTo>
                  <a:lnTo>
                    <a:pt x="61" y="219"/>
                  </a:lnTo>
                  <a:lnTo>
                    <a:pt x="61" y="219"/>
                  </a:lnTo>
                  <a:lnTo>
                    <a:pt x="58" y="219"/>
                  </a:lnTo>
                  <a:lnTo>
                    <a:pt x="58" y="219"/>
                  </a:lnTo>
                  <a:close/>
                  <a:moveTo>
                    <a:pt x="14" y="249"/>
                  </a:moveTo>
                  <a:lnTo>
                    <a:pt x="14" y="249"/>
                  </a:lnTo>
                  <a:lnTo>
                    <a:pt x="17" y="252"/>
                  </a:lnTo>
                  <a:lnTo>
                    <a:pt x="17" y="256"/>
                  </a:lnTo>
                  <a:lnTo>
                    <a:pt x="17" y="259"/>
                  </a:lnTo>
                  <a:lnTo>
                    <a:pt x="14" y="259"/>
                  </a:lnTo>
                  <a:lnTo>
                    <a:pt x="14" y="259"/>
                  </a:lnTo>
                  <a:lnTo>
                    <a:pt x="10" y="252"/>
                  </a:lnTo>
                  <a:lnTo>
                    <a:pt x="10" y="252"/>
                  </a:lnTo>
                  <a:lnTo>
                    <a:pt x="14" y="249"/>
                  </a:lnTo>
                  <a:lnTo>
                    <a:pt x="14" y="249"/>
                  </a:lnTo>
                  <a:close/>
                  <a:moveTo>
                    <a:pt x="152" y="205"/>
                  </a:moveTo>
                  <a:lnTo>
                    <a:pt x="152" y="205"/>
                  </a:lnTo>
                  <a:lnTo>
                    <a:pt x="152" y="222"/>
                  </a:lnTo>
                  <a:lnTo>
                    <a:pt x="152" y="225"/>
                  </a:lnTo>
                  <a:lnTo>
                    <a:pt x="152" y="225"/>
                  </a:lnTo>
                  <a:lnTo>
                    <a:pt x="145" y="225"/>
                  </a:lnTo>
                  <a:lnTo>
                    <a:pt x="142" y="222"/>
                  </a:lnTo>
                  <a:lnTo>
                    <a:pt x="142" y="205"/>
                  </a:lnTo>
                  <a:lnTo>
                    <a:pt x="142" y="205"/>
                  </a:lnTo>
                  <a:lnTo>
                    <a:pt x="148" y="205"/>
                  </a:lnTo>
                  <a:lnTo>
                    <a:pt x="152" y="205"/>
                  </a:lnTo>
                  <a:lnTo>
                    <a:pt x="152" y="205"/>
                  </a:lnTo>
                  <a:close/>
                  <a:moveTo>
                    <a:pt x="373" y="494"/>
                  </a:moveTo>
                  <a:lnTo>
                    <a:pt x="373" y="494"/>
                  </a:lnTo>
                  <a:lnTo>
                    <a:pt x="367" y="487"/>
                  </a:lnTo>
                  <a:lnTo>
                    <a:pt x="367" y="487"/>
                  </a:lnTo>
                  <a:lnTo>
                    <a:pt x="363" y="481"/>
                  </a:lnTo>
                  <a:lnTo>
                    <a:pt x="363" y="481"/>
                  </a:lnTo>
                  <a:lnTo>
                    <a:pt x="360" y="474"/>
                  </a:lnTo>
                  <a:lnTo>
                    <a:pt x="353" y="471"/>
                  </a:lnTo>
                  <a:lnTo>
                    <a:pt x="340" y="467"/>
                  </a:lnTo>
                  <a:lnTo>
                    <a:pt x="340" y="467"/>
                  </a:lnTo>
                  <a:lnTo>
                    <a:pt x="330" y="464"/>
                  </a:lnTo>
                  <a:lnTo>
                    <a:pt x="330" y="464"/>
                  </a:lnTo>
                  <a:lnTo>
                    <a:pt x="323" y="467"/>
                  </a:lnTo>
                  <a:lnTo>
                    <a:pt x="320" y="474"/>
                  </a:lnTo>
                  <a:lnTo>
                    <a:pt x="316" y="474"/>
                  </a:lnTo>
                  <a:lnTo>
                    <a:pt x="303" y="467"/>
                  </a:lnTo>
                  <a:lnTo>
                    <a:pt x="303" y="467"/>
                  </a:lnTo>
                  <a:lnTo>
                    <a:pt x="316" y="457"/>
                  </a:lnTo>
                  <a:lnTo>
                    <a:pt x="320" y="450"/>
                  </a:lnTo>
                  <a:lnTo>
                    <a:pt x="323" y="444"/>
                  </a:lnTo>
                  <a:lnTo>
                    <a:pt x="316" y="430"/>
                  </a:lnTo>
                  <a:lnTo>
                    <a:pt x="316" y="430"/>
                  </a:lnTo>
                  <a:lnTo>
                    <a:pt x="313" y="420"/>
                  </a:lnTo>
                  <a:lnTo>
                    <a:pt x="323" y="417"/>
                  </a:lnTo>
                  <a:lnTo>
                    <a:pt x="323" y="417"/>
                  </a:lnTo>
                  <a:lnTo>
                    <a:pt x="316" y="403"/>
                  </a:lnTo>
                  <a:lnTo>
                    <a:pt x="313" y="393"/>
                  </a:lnTo>
                  <a:lnTo>
                    <a:pt x="313" y="383"/>
                  </a:lnTo>
                  <a:lnTo>
                    <a:pt x="313" y="383"/>
                  </a:lnTo>
                  <a:lnTo>
                    <a:pt x="316" y="380"/>
                  </a:lnTo>
                  <a:lnTo>
                    <a:pt x="316" y="373"/>
                  </a:lnTo>
                  <a:lnTo>
                    <a:pt x="316" y="373"/>
                  </a:lnTo>
                  <a:lnTo>
                    <a:pt x="316" y="363"/>
                  </a:lnTo>
                  <a:lnTo>
                    <a:pt x="310" y="353"/>
                  </a:lnTo>
                  <a:lnTo>
                    <a:pt x="293" y="333"/>
                  </a:lnTo>
                  <a:lnTo>
                    <a:pt x="293" y="333"/>
                  </a:lnTo>
                  <a:lnTo>
                    <a:pt x="286" y="329"/>
                  </a:lnTo>
                  <a:lnTo>
                    <a:pt x="286" y="329"/>
                  </a:lnTo>
                  <a:lnTo>
                    <a:pt x="286" y="326"/>
                  </a:lnTo>
                  <a:lnTo>
                    <a:pt x="289" y="323"/>
                  </a:lnTo>
                  <a:lnTo>
                    <a:pt x="289" y="323"/>
                  </a:lnTo>
                  <a:lnTo>
                    <a:pt x="283" y="293"/>
                  </a:lnTo>
                  <a:lnTo>
                    <a:pt x="283" y="293"/>
                  </a:lnTo>
                  <a:lnTo>
                    <a:pt x="286" y="276"/>
                  </a:lnTo>
                  <a:lnTo>
                    <a:pt x="286" y="266"/>
                  </a:lnTo>
                  <a:lnTo>
                    <a:pt x="286" y="256"/>
                  </a:lnTo>
                  <a:lnTo>
                    <a:pt x="286" y="256"/>
                  </a:lnTo>
                  <a:lnTo>
                    <a:pt x="279" y="242"/>
                  </a:lnTo>
                  <a:lnTo>
                    <a:pt x="279" y="242"/>
                  </a:lnTo>
                  <a:lnTo>
                    <a:pt x="279" y="232"/>
                  </a:lnTo>
                  <a:lnTo>
                    <a:pt x="279" y="232"/>
                  </a:lnTo>
                  <a:lnTo>
                    <a:pt x="276" y="229"/>
                  </a:lnTo>
                  <a:lnTo>
                    <a:pt x="273" y="225"/>
                  </a:lnTo>
                  <a:lnTo>
                    <a:pt x="273" y="225"/>
                  </a:lnTo>
                  <a:lnTo>
                    <a:pt x="269" y="229"/>
                  </a:lnTo>
                  <a:lnTo>
                    <a:pt x="269" y="229"/>
                  </a:lnTo>
                  <a:lnTo>
                    <a:pt x="269" y="222"/>
                  </a:lnTo>
                  <a:lnTo>
                    <a:pt x="269" y="222"/>
                  </a:lnTo>
                  <a:lnTo>
                    <a:pt x="263" y="215"/>
                  </a:lnTo>
                  <a:lnTo>
                    <a:pt x="263" y="215"/>
                  </a:lnTo>
                  <a:lnTo>
                    <a:pt x="259" y="212"/>
                  </a:lnTo>
                  <a:lnTo>
                    <a:pt x="259" y="209"/>
                  </a:lnTo>
                  <a:lnTo>
                    <a:pt x="259" y="209"/>
                  </a:lnTo>
                  <a:lnTo>
                    <a:pt x="252" y="209"/>
                  </a:lnTo>
                  <a:lnTo>
                    <a:pt x="246" y="212"/>
                  </a:lnTo>
                  <a:lnTo>
                    <a:pt x="246" y="212"/>
                  </a:lnTo>
                  <a:lnTo>
                    <a:pt x="236" y="209"/>
                  </a:lnTo>
                  <a:lnTo>
                    <a:pt x="236" y="209"/>
                  </a:lnTo>
                  <a:lnTo>
                    <a:pt x="242" y="205"/>
                  </a:lnTo>
                  <a:lnTo>
                    <a:pt x="249" y="198"/>
                  </a:lnTo>
                  <a:lnTo>
                    <a:pt x="249" y="198"/>
                  </a:lnTo>
                  <a:lnTo>
                    <a:pt x="263" y="202"/>
                  </a:lnTo>
                  <a:lnTo>
                    <a:pt x="263" y="202"/>
                  </a:lnTo>
                  <a:lnTo>
                    <a:pt x="266" y="198"/>
                  </a:lnTo>
                  <a:lnTo>
                    <a:pt x="266" y="198"/>
                  </a:lnTo>
                  <a:lnTo>
                    <a:pt x="266" y="198"/>
                  </a:lnTo>
                  <a:lnTo>
                    <a:pt x="266" y="195"/>
                  </a:lnTo>
                  <a:lnTo>
                    <a:pt x="266" y="195"/>
                  </a:lnTo>
                  <a:lnTo>
                    <a:pt x="263" y="192"/>
                  </a:lnTo>
                  <a:lnTo>
                    <a:pt x="263" y="192"/>
                  </a:lnTo>
                  <a:lnTo>
                    <a:pt x="263" y="182"/>
                  </a:lnTo>
                  <a:lnTo>
                    <a:pt x="263" y="182"/>
                  </a:lnTo>
                  <a:lnTo>
                    <a:pt x="273" y="185"/>
                  </a:lnTo>
                  <a:lnTo>
                    <a:pt x="273" y="185"/>
                  </a:lnTo>
                  <a:lnTo>
                    <a:pt x="279" y="182"/>
                  </a:lnTo>
                  <a:lnTo>
                    <a:pt x="279" y="182"/>
                  </a:lnTo>
                  <a:lnTo>
                    <a:pt x="283" y="175"/>
                  </a:lnTo>
                  <a:lnTo>
                    <a:pt x="286" y="168"/>
                  </a:lnTo>
                  <a:lnTo>
                    <a:pt x="289" y="168"/>
                  </a:lnTo>
                  <a:lnTo>
                    <a:pt x="289" y="165"/>
                  </a:lnTo>
                  <a:lnTo>
                    <a:pt x="289" y="165"/>
                  </a:lnTo>
                  <a:lnTo>
                    <a:pt x="293" y="161"/>
                  </a:lnTo>
                  <a:lnTo>
                    <a:pt x="293" y="161"/>
                  </a:lnTo>
                  <a:lnTo>
                    <a:pt x="296" y="155"/>
                  </a:lnTo>
                  <a:lnTo>
                    <a:pt x="296" y="155"/>
                  </a:lnTo>
                  <a:lnTo>
                    <a:pt x="303" y="148"/>
                  </a:lnTo>
                  <a:lnTo>
                    <a:pt x="303" y="148"/>
                  </a:lnTo>
                  <a:lnTo>
                    <a:pt x="306" y="141"/>
                  </a:lnTo>
                  <a:lnTo>
                    <a:pt x="310" y="135"/>
                  </a:lnTo>
                  <a:lnTo>
                    <a:pt x="310" y="135"/>
                  </a:lnTo>
                  <a:lnTo>
                    <a:pt x="320" y="121"/>
                  </a:lnTo>
                  <a:lnTo>
                    <a:pt x="320" y="121"/>
                  </a:lnTo>
                  <a:lnTo>
                    <a:pt x="323" y="111"/>
                  </a:lnTo>
                  <a:lnTo>
                    <a:pt x="323" y="111"/>
                  </a:lnTo>
                  <a:lnTo>
                    <a:pt x="320" y="108"/>
                  </a:lnTo>
                  <a:lnTo>
                    <a:pt x="320" y="104"/>
                  </a:lnTo>
                  <a:lnTo>
                    <a:pt x="320" y="104"/>
                  </a:lnTo>
                  <a:lnTo>
                    <a:pt x="293" y="98"/>
                  </a:lnTo>
                  <a:lnTo>
                    <a:pt x="289" y="94"/>
                  </a:lnTo>
                  <a:lnTo>
                    <a:pt x="289" y="94"/>
                  </a:lnTo>
                  <a:lnTo>
                    <a:pt x="286" y="94"/>
                  </a:lnTo>
                  <a:lnTo>
                    <a:pt x="279" y="94"/>
                  </a:lnTo>
                  <a:lnTo>
                    <a:pt x="279" y="94"/>
                  </a:lnTo>
                  <a:lnTo>
                    <a:pt x="276" y="88"/>
                  </a:lnTo>
                  <a:lnTo>
                    <a:pt x="266" y="84"/>
                  </a:lnTo>
                  <a:lnTo>
                    <a:pt x="266" y="84"/>
                  </a:lnTo>
                  <a:lnTo>
                    <a:pt x="259" y="84"/>
                  </a:lnTo>
                  <a:lnTo>
                    <a:pt x="249" y="84"/>
                  </a:lnTo>
                  <a:lnTo>
                    <a:pt x="232" y="91"/>
                  </a:lnTo>
                  <a:lnTo>
                    <a:pt x="232" y="91"/>
                  </a:lnTo>
                  <a:lnTo>
                    <a:pt x="242" y="81"/>
                  </a:lnTo>
                  <a:lnTo>
                    <a:pt x="252" y="71"/>
                  </a:lnTo>
                  <a:lnTo>
                    <a:pt x="252" y="71"/>
                  </a:lnTo>
                  <a:lnTo>
                    <a:pt x="252" y="71"/>
                  </a:lnTo>
                  <a:lnTo>
                    <a:pt x="252" y="67"/>
                  </a:lnTo>
                  <a:lnTo>
                    <a:pt x="242" y="67"/>
                  </a:lnTo>
                  <a:lnTo>
                    <a:pt x="242" y="64"/>
                  </a:lnTo>
                  <a:lnTo>
                    <a:pt x="242" y="64"/>
                  </a:lnTo>
                  <a:lnTo>
                    <a:pt x="266" y="54"/>
                  </a:lnTo>
                  <a:lnTo>
                    <a:pt x="286" y="44"/>
                  </a:lnTo>
                  <a:lnTo>
                    <a:pt x="286" y="44"/>
                  </a:lnTo>
                  <a:lnTo>
                    <a:pt x="299" y="30"/>
                  </a:lnTo>
                  <a:lnTo>
                    <a:pt x="299" y="30"/>
                  </a:lnTo>
                  <a:lnTo>
                    <a:pt x="299" y="20"/>
                  </a:lnTo>
                  <a:lnTo>
                    <a:pt x="299" y="20"/>
                  </a:lnTo>
                  <a:lnTo>
                    <a:pt x="283" y="20"/>
                  </a:lnTo>
                  <a:lnTo>
                    <a:pt x="269" y="20"/>
                  </a:lnTo>
                  <a:lnTo>
                    <a:pt x="269" y="20"/>
                  </a:lnTo>
                  <a:lnTo>
                    <a:pt x="263" y="14"/>
                  </a:lnTo>
                  <a:lnTo>
                    <a:pt x="263" y="14"/>
                  </a:lnTo>
                  <a:lnTo>
                    <a:pt x="256" y="14"/>
                  </a:lnTo>
                  <a:lnTo>
                    <a:pt x="252" y="17"/>
                  </a:lnTo>
                  <a:lnTo>
                    <a:pt x="252" y="17"/>
                  </a:lnTo>
                  <a:lnTo>
                    <a:pt x="249" y="10"/>
                  </a:lnTo>
                  <a:lnTo>
                    <a:pt x="249" y="10"/>
                  </a:lnTo>
                  <a:lnTo>
                    <a:pt x="229" y="0"/>
                  </a:lnTo>
                  <a:lnTo>
                    <a:pt x="229" y="0"/>
                  </a:lnTo>
                  <a:lnTo>
                    <a:pt x="222" y="0"/>
                  </a:lnTo>
                  <a:lnTo>
                    <a:pt x="219" y="4"/>
                  </a:lnTo>
                  <a:lnTo>
                    <a:pt x="219" y="14"/>
                  </a:lnTo>
                  <a:lnTo>
                    <a:pt x="219" y="14"/>
                  </a:lnTo>
                  <a:lnTo>
                    <a:pt x="215" y="14"/>
                  </a:lnTo>
                  <a:lnTo>
                    <a:pt x="212" y="17"/>
                  </a:lnTo>
                  <a:lnTo>
                    <a:pt x="212" y="17"/>
                  </a:lnTo>
                  <a:lnTo>
                    <a:pt x="212" y="20"/>
                  </a:lnTo>
                  <a:lnTo>
                    <a:pt x="212" y="20"/>
                  </a:lnTo>
                  <a:lnTo>
                    <a:pt x="209" y="24"/>
                  </a:lnTo>
                  <a:lnTo>
                    <a:pt x="202" y="24"/>
                  </a:lnTo>
                  <a:lnTo>
                    <a:pt x="202" y="24"/>
                  </a:lnTo>
                  <a:lnTo>
                    <a:pt x="202" y="30"/>
                  </a:lnTo>
                  <a:lnTo>
                    <a:pt x="202" y="30"/>
                  </a:lnTo>
                  <a:lnTo>
                    <a:pt x="195" y="37"/>
                  </a:lnTo>
                  <a:lnTo>
                    <a:pt x="195" y="40"/>
                  </a:lnTo>
                  <a:lnTo>
                    <a:pt x="199" y="44"/>
                  </a:lnTo>
                  <a:lnTo>
                    <a:pt x="199" y="44"/>
                  </a:lnTo>
                  <a:lnTo>
                    <a:pt x="189" y="47"/>
                  </a:lnTo>
                  <a:lnTo>
                    <a:pt x="189" y="47"/>
                  </a:lnTo>
                  <a:lnTo>
                    <a:pt x="185" y="44"/>
                  </a:lnTo>
                  <a:lnTo>
                    <a:pt x="179" y="44"/>
                  </a:lnTo>
                  <a:lnTo>
                    <a:pt x="179" y="44"/>
                  </a:lnTo>
                  <a:lnTo>
                    <a:pt x="175" y="47"/>
                  </a:lnTo>
                  <a:lnTo>
                    <a:pt x="175" y="47"/>
                  </a:lnTo>
                  <a:lnTo>
                    <a:pt x="175" y="54"/>
                  </a:lnTo>
                  <a:lnTo>
                    <a:pt x="172" y="61"/>
                  </a:lnTo>
                  <a:lnTo>
                    <a:pt x="172" y="61"/>
                  </a:lnTo>
                  <a:lnTo>
                    <a:pt x="168" y="64"/>
                  </a:lnTo>
                  <a:lnTo>
                    <a:pt x="165" y="67"/>
                  </a:lnTo>
                  <a:lnTo>
                    <a:pt x="165" y="67"/>
                  </a:lnTo>
                  <a:lnTo>
                    <a:pt x="165" y="74"/>
                  </a:lnTo>
                  <a:lnTo>
                    <a:pt x="165" y="77"/>
                  </a:lnTo>
                  <a:lnTo>
                    <a:pt x="172" y="81"/>
                  </a:lnTo>
                  <a:lnTo>
                    <a:pt x="172" y="81"/>
                  </a:lnTo>
                  <a:lnTo>
                    <a:pt x="168" y="98"/>
                  </a:lnTo>
                  <a:lnTo>
                    <a:pt x="165" y="98"/>
                  </a:lnTo>
                  <a:lnTo>
                    <a:pt x="165" y="98"/>
                  </a:lnTo>
                  <a:lnTo>
                    <a:pt x="165" y="88"/>
                  </a:lnTo>
                  <a:lnTo>
                    <a:pt x="165" y="88"/>
                  </a:lnTo>
                  <a:lnTo>
                    <a:pt x="155" y="84"/>
                  </a:lnTo>
                  <a:lnTo>
                    <a:pt x="155" y="84"/>
                  </a:lnTo>
                  <a:lnTo>
                    <a:pt x="152" y="77"/>
                  </a:lnTo>
                  <a:lnTo>
                    <a:pt x="152" y="71"/>
                  </a:lnTo>
                  <a:lnTo>
                    <a:pt x="152" y="71"/>
                  </a:lnTo>
                  <a:lnTo>
                    <a:pt x="155" y="71"/>
                  </a:lnTo>
                  <a:lnTo>
                    <a:pt x="158" y="71"/>
                  </a:lnTo>
                  <a:lnTo>
                    <a:pt x="158" y="71"/>
                  </a:lnTo>
                  <a:lnTo>
                    <a:pt x="155" y="51"/>
                  </a:lnTo>
                  <a:lnTo>
                    <a:pt x="155" y="51"/>
                  </a:lnTo>
                  <a:lnTo>
                    <a:pt x="148" y="51"/>
                  </a:lnTo>
                  <a:lnTo>
                    <a:pt x="148" y="51"/>
                  </a:lnTo>
                  <a:lnTo>
                    <a:pt x="148" y="61"/>
                  </a:lnTo>
                  <a:lnTo>
                    <a:pt x="148" y="61"/>
                  </a:lnTo>
                  <a:lnTo>
                    <a:pt x="145" y="57"/>
                  </a:lnTo>
                  <a:lnTo>
                    <a:pt x="142" y="54"/>
                  </a:lnTo>
                  <a:lnTo>
                    <a:pt x="142" y="57"/>
                  </a:lnTo>
                  <a:lnTo>
                    <a:pt x="142" y="57"/>
                  </a:lnTo>
                  <a:lnTo>
                    <a:pt x="135" y="57"/>
                  </a:lnTo>
                  <a:lnTo>
                    <a:pt x="135" y="67"/>
                  </a:lnTo>
                  <a:lnTo>
                    <a:pt x="138" y="67"/>
                  </a:lnTo>
                  <a:lnTo>
                    <a:pt x="138" y="67"/>
                  </a:lnTo>
                  <a:lnTo>
                    <a:pt x="142" y="71"/>
                  </a:lnTo>
                  <a:lnTo>
                    <a:pt x="142" y="71"/>
                  </a:lnTo>
                  <a:lnTo>
                    <a:pt x="138" y="77"/>
                  </a:lnTo>
                  <a:lnTo>
                    <a:pt x="138" y="84"/>
                  </a:lnTo>
                  <a:lnTo>
                    <a:pt x="138" y="84"/>
                  </a:lnTo>
                  <a:lnTo>
                    <a:pt x="142" y="84"/>
                  </a:lnTo>
                  <a:lnTo>
                    <a:pt x="145" y="91"/>
                  </a:lnTo>
                  <a:lnTo>
                    <a:pt x="145" y="91"/>
                  </a:lnTo>
                  <a:lnTo>
                    <a:pt x="145" y="91"/>
                  </a:lnTo>
                  <a:lnTo>
                    <a:pt x="152" y="91"/>
                  </a:lnTo>
                  <a:lnTo>
                    <a:pt x="152" y="91"/>
                  </a:lnTo>
                  <a:lnTo>
                    <a:pt x="152" y="94"/>
                  </a:lnTo>
                  <a:lnTo>
                    <a:pt x="148" y="98"/>
                  </a:lnTo>
                  <a:lnTo>
                    <a:pt x="148" y="98"/>
                  </a:lnTo>
                  <a:lnTo>
                    <a:pt x="155" y="101"/>
                  </a:lnTo>
                  <a:lnTo>
                    <a:pt x="155" y="101"/>
                  </a:lnTo>
                  <a:lnTo>
                    <a:pt x="148" y="121"/>
                  </a:lnTo>
                  <a:lnTo>
                    <a:pt x="148" y="121"/>
                  </a:lnTo>
                  <a:lnTo>
                    <a:pt x="138" y="121"/>
                  </a:lnTo>
                  <a:lnTo>
                    <a:pt x="138" y="124"/>
                  </a:lnTo>
                  <a:lnTo>
                    <a:pt x="138" y="124"/>
                  </a:lnTo>
                  <a:lnTo>
                    <a:pt x="145" y="128"/>
                  </a:lnTo>
                  <a:lnTo>
                    <a:pt x="138" y="128"/>
                  </a:lnTo>
                  <a:lnTo>
                    <a:pt x="125" y="131"/>
                  </a:lnTo>
                  <a:lnTo>
                    <a:pt x="125" y="131"/>
                  </a:lnTo>
                  <a:lnTo>
                    <a:pt x="128" y="135"/>
                  </a:lnTo>
                  <a:lnTo>
                    <a:pt x="131" y="135"/>
                  </a:lnTo>
                  <a:lnTo>
                    <a:pt x="131" y="135"/>
                  </a:lnTo>
                  <a:lnTo>
                    <a:pt x="131" y="141"/>
                  </a:lnTo>
                  <a:lnTo>
                    <a:pt x="131" y="141"/>
                  </a:lnTo>
                  <a:lnTo>
                    <a:pt x="118" y="148"/>
                  </a:lnTo>
                  <a:lnTo>
                    <a:pt x="118" y="148"/>
                  </a:lnTo>
                  <a:lnTo>
                    <a:pt x="118" y="151"/>
                  </a:lnTo>
                  <a:lnTo>
                    <a:pt x="118" y="155"/>
                  </a:lnTo>
                  <a:lnTo>
                    <a:pt x="118" y="155"/>
                  </a:lnTo>
                  <a:lnTo>
                    <a:pt x="128" y="151"/>
                  </a:lnTo>
                  <a:lnTo>
                    <a:pt x="138" y="151"/>
                  </a:lnTo>
                  <a:lnTo>
                    <a:pt x="138" y="151"/>
                  </a:lnTo>
                  <a:lnTo>
                    <a:pt x="142" y="155"/>
                  </a:lnTo>
                  <a:lnTo>
                    <a:pt x="142" y="155"/>
                  </a:lnTo>
                  <a:lnTo>
                    <a:pt x="148" y="155"/>
                  </a:lnTo>
                  <a:lnTo>
                    <a:pt x="148" y="155"/>
                  </a:lnTo>
                  <a:lnTo>
                    <a:pt x="148" y="148"/>
                  </a:lnTo>
                  <a:lnTo>
                    <a:pt x="148" y="145"/>
                  </a:lnTo>
                  <a:lnTo>
                    <a:pt x="148" y="141"/>
                  </a:lnTo>
                  <a:lnTo>
                    <a:pt x="148" y="141"/>
                  </a:lnTo>
                  <a:lnTo>
                    <a:pt x="158" y="138"/>
                  </a:lnTo>
                  <a:lnTo>
                    <a:pt x="158" y="138"/>
                  </a:lnTo>
                  <a:lnTo>
                    <a:pt x="168" y="131"/>
                  </a:lnTo>
                  <a:lnTo>
                    <a:pt x="168" y="131"/>
                  </a:lnTo>
                  <a:lnTo>
                    <a:pt x="172" y="135"/>
                  </a:lnTo>
                  <a:lnTo>
                    <a:pt x="172" y="135"/>
                  </a:lnTo>
                  <a:lnTo>
                    <a:pt x="152" y="148"/>
                  </a:lnTo>
                  <a:lnTo>
                    <a:pt x="152" y="148"/>
                  </a:lnTo>
                  <a:lnTo>
                    <a:pt x="152" y="158"/>
                  </a:lnTo>
                  <a:lnTo>
                    <a:pt x="152" y="158"/>
                  </a:lnTo>
                  <a:lnTo>
                    <a:pt x="148" y="158"/>
                  </a:lnTo>
                  <a:lnTo>
                    <a:pt x="148" y="158"/>
                  </a:lnTo>
                  <a:lnTo>
                    <a:pt x="145" y="165"/>
                  </a:lnTo>
                  <a:lnTo>
                    <a:pt x="145" y="172"/>
                  </a:lnTo>
                  <a:lnTo>
                    <a:pt x="145" y="172"/>
                  </a:lnTo>
                  <a:lnTo>
                    <a:pt x="138" y="178"/>
                  </a:lnTo>
                  <a:lnTo>
                    <a:pt x="138" y="178"/>
                  </a:lnTo>
                  <a:lnTo>
                    <a:pt x="138" y="175"/>
                  </a:lnTo>
                  <a:lnTo>
                    <a:pt x="138" y="172"/>
                  </a:lnTo>
                  <a:lnTo>
                    <a:pt x="138" y="172"/>
                  </a:lnTo>
                  <a:lnTo>
                    <a:pt x="131" y="172"/>
                  </a:lnTo>
                  <a:lnTo>
                    <a:pt x="131" y="172"/>
                  </a:lnTo>
                  <a:lnTo>
                    <a:pt x="125" y="175"/>
                  </a:lnTo>
                  <a:lnTo>
                    <a:pt x="121" y="182"/>
                  </a:lnTo>
                  <a:lnTo>
                    <a:pt x="121" y="182"/>
                  </a:lnTo>
                  <a:lnTo>
                    <a:pt x="118" y="182"/>
                  </a:lnTo>
                  <a:lnTo>
                    <a:pt x="118" y="178"/>
                  </a:lnTo>
                  <a:lnTo>
                    <a:pt x="118" y="178"/>
                  </a:lnTo>
                  <a:lnTo>
                    <a:pt x="101" y="185"/>
                  </a:lnTo>
                  <a:lnTo>
                    <a:pt x="101" y="185"/>
                  </a:lnTo>
                  <a:lnTo>
                    <a:pt x="101" y="188"/>
                  </a:lnTo>
                  <a:lnTo>
                    <a:pt x="101" y="192"/>
                  </a:lnTo>
                  <a:lnTo>
                    <a:pt x="108" y="192"/>
                  </a:lnTo>
                  <a:lnTo>
                    <a:pt x="108" y="192"/>
                  </a:lnTo>
                  <a:lnTo>
                    <a:pt x="108" y="198"/>
                  </a:lnTo>
                  <a:lnTo>
                    <a:pt x="108" y="198"/>
                  </a:lnTo>
                  <a:lnTo>
                    <a:pt x="115" y="198"/>
                  </a:lnTo>
                  <a:lnTo>
                    <a:pt x="115" y="198"/>
                  </a:lnTo>
                  <a:lnTo>
                    <a:pt x="118" y="195"/>
                  </a:lnTo>
                  <a:lnTo>
                    <a:pt x="118" y="192"/>
                  </a:lnTo>
                  <a:lnTo>
                    <a:pt x="118" y="192"/>
                  </a:lnTo>
                  <a:lnTo>
                    <a:pt x="121" y="188"/>
                  </a:lnTo>
                  <a:lnTo>
                    <a:pt x="125" y="188"/>
                  </a:lnTo>
                  <a:lnTo>
                    <a:pt x="125" y="188"/>
                  </a:lnTo>
                  <a:lnTo>
                    <a:pt x="135" y="178"/>
                  </a:lnTo>
                  <a:lnTo>
                    <a:pt x="138" y="178"/>
                  </a:lnTo>
                  <a:lnTo>
                    <a:pt x="138" y="178"/>
                  </a:lnTo>
                  <a:lnTo>
                    <a:pt x="135" y="188"/>
                  </a:lnTo>
                  <a:lnTo>
                    <a:pt x="135" y="198"/>
                  </a:lnTo>
                  <a:lnTo>
                    <a:pt x="135" y="198"/>
                  </a:lnTo>
                  <a:lnTo>
                    <a:pt x="128" y="202"/>
                  </a:lnTo>
                  <a:lnTo>
                    <a:pt x="128" y="202"/>
                  </a:lnTo>
                  <a:lnTo>
                    <a:pt x="125" y="212"/>
                  </a:lnTo>
                  <a:lnTo>
                    <a:pt x="125" y="222"/>
                  </a:lnTo>
                  <a:lnTo>
                    <a:pt x="125" y="222"/>
                  </a:lnTo>
                  <a:lnTo>
                    <a:pt x="118" y="225"/>
                  </a:lnTo>
                  <a:lnTo>
                    <a:pt x="118" y="225"/>
                  </a:lnTo>
                  <a:lnTo>
                    <a:pt x="125" y="232"/>
                  </a:lnTo>
                  <a:lnTo>
                    <a:pt x="125" y="232"/>
                  </a:lnTo>
                  <a:lnTo>
                    <a:pt x="125" y="229"/>
                  </a:lnTo>
                  <a:lnTo>
                    <a:pt x="128" y="229"/>
                  </a:lnTo>
                  <a:lnTo>
                    <a:pt x="128" y="229"/>
                  </a:lnTo>
                  <a:lnTo>
                    <a:pt x="131" y="222"/>
                  </a:lnTo>
                  <a:lnTo>
                    <a:pt x="131" y="219"/>
                  </a:lnTo>
                  <a:lnTo>
                    <a:pt x="135" y="215"/>
                  </a:lnTo>
                  <a:lnTo>
                    <a:pt x="135" y="215"/>
                  </a:lnTo>
                  <a:lnTo>
                    <a:pt x="138" y="202"/>
                  </a:lnTo>
                  <a:lnTo>
                    <a:pt x="138" y="202"/>
                  </a:lnTo>
                  <a:lnTo>
                    <a:pt x="148" y="202"/>
                  </a:lnTo>
                  <a:lnTo>
                    <a:pt x="148" y="202"/>
                  </a:lnTo>
                  <a:lnTo>
                    <a:pt x="148" y="195"/>
                  </a:lnTo>
                  <a:lnTo>
                    <a:pt x="148" y="195"/>
                  </a:lnTo>
                  <a:lnTo>
                    <a:pt x="148" y="198"/>
                  </a:lnTo>
                  <a:lnTo>
                    <a:pt x="152" y="198"/>
                  </a:lnTo>
                  <a:lnTo>
                    <a:pt x="152" y="198"/>
                  </a:lnTo>
                  <a:lnTo>
                    <a:pt x="152" y="198"/>
                  </a:lnTo>
                  <a:lnTo>
                    <a:pt x="155" y="195"/>
                  </a:lnTo>
                  <a:lnTo>
                    <a:pt x="155" y="192"/>
                  </a:lnTo>
                  <a:lnTo>
                    <a:pt x="155" y="192"/>
                  </a:lnTo>
                  <a:lnTo>
                    <a:pt x="155" y="192"/>
                  </a:lnTo>
                  <a:lnTo>
                    <a:pt x="155" y="198"/>
                  </a:lnTo>
                  <a:lnTo>
                    <a:pt x="155" y="198"/>
                  </a:lnTo>
                  <a:lnTo>
                    <a:pt x="155" y="198"/>
                  </a:lnTo>
                  <a:lnTo>
                    <a:pt x="155" y="198"/>
                  </a:lnTo>
                  <a:lnTo>
                    <a:pt x="155" y="202"/>
                  </a:lnTo>
                  <a:lnTo>
                    <a:pt x="155" y="202"/>
                  </a:lnTo>
                  <a:lnTo>
                    <a:pt x="158" y="202"/>
                  </a:lnTo>
                  <a:lnTo>
                    <a:pt x="158" y="202"/>
                  </a:lnTo>
                  <a:lnTo>
                    <a:pt x="158" y="202"/>
                  </a:lnTo>
                  <a:lnTo>
                    <a:pt x="162" y="202"/>
                  </a:lnTo>
                  <a:lnTo>
                    <a:pt x="162" y="202"/>
                  </a:lnTo>
                  <a:lnTo>
                    <a:pt x="162" y="198"/>
                  </a:lnTo>
                  <a:lnTo>
                    <a:pt x="162" y="202"/>
                  </a:lnTo>
                  <a:lnTo>
                    <a:pt x="165" y="205"/>
                  </a:lnTo>
                  <a:lnTo>
                    <a:pt x="165" y="205"/>
                  </a:lnTo>
                  <a:lnTo>
                    <a:pt x="165" y="219"/>
                  </a:lnTo>
                  <a:lnTo>
                    <a:pt x="165" y="232"/>
                  </a:lnTo>
                  <a:lnTo>
                    <a:pt x="165" y="232"/>
                  </a:lnTo>
                  <a:lnTo>
                    <a:pt x="158" y="235"/>
                  </a:lnTo>
                  <a:lnTo>
                    <a:pt x="152" y="242"/>
                  </a:lnTo>
                  <a:lnTo>
                    <a:pt x="152" y="242"/>
                  </a:lnTo>
                  <a:lnTo>
                    <a:pt x="152" y="249"/>
                  </a:lnTo>
                  <a:lnTo>
                    <a:pt x="152" y="249"/>
                  </a:lnTo>
                  <a:lnTo>
                    <a:pt x="142" y="256"/>
                  </a:lnTo>
                  <a:lnTo>
                    <a:pt x="135" y="259"/>
                  </a:lnTo>
                  <a:lnTo>
                    <a:pt x="135" y="259"/>
                  </a:lnTo>
                  <a:lnTo>
                    <a:pt x="135" y="269"/>
                  </a:lnTo>
                  <a:lnTo>
                    <a:pt x="135" y="282"/>
                  </a:lnTo>
                  <a:lnTo>
                    <a:pt x="138" y="286"/>
                  </a:lnTo>
                  <a:lnTo>
                    <a:pt x="138" y="286"/>
                  </a:lnTo>
                  <a:lnTo>
                    <a:pt x="142" y="272"/>
                  </a:lnTo>
                  <a:lnTo>
                    <a:pt x="145" y="272"/>
                  </a:lnTo>
                  <a:lnTo>
                    <a:pt x="145" y="272"/>
                  </a:lnTo>
                  <a:lnTo>
                    <a:pt x="145" y="272"/>
                  </a:lnTo>
                  <a:lnTo>
                    <a:pt x="148" y="272"/>
                  </a:lnTo>
                  <a:lnTo>
                    <a:pt x="148" y="272"/>
                  </a:lnTo>
                  <a:lnTo>
                    <a:pt x="155" y="293"/>
                  </a:lnTo>
                  <a:lnTo>
                    <a:pt x="162" y="293"/>
                  </a:lnTo>
                  <a:lnTo>
                    <a:pt x="162" y="293"/>
                  </a:lnTo>
                  <a:lnTo>
                    <a:pt x="165" y="279"/>
                  </a:lnTo>
                  <a:lnTo>
                    <a:pt x="168" y="279"/>
                  </a:lnTo>
                  <a:lnTo>
                    <a:pt x="168" y="279"/>
                  </a:lnTo>
                  <a:lnTo>
                    <a:pt x="172" y="286"/>
                  </a:lnTo>
                  <a:lnTo>
                    <a:pt x="172" y="286"/>
                  </a:lnTo>
                  <a:lnTo>
                    <a:pt x="185" y="289"/>
                  </a:lnTo>
                  <a:lnTo>
                    <a:pt x="185" y="286"/>
                  </a:lnTo>
                  <a:lnTo>
                    <a:pt x="185" y="286"/>
                  </a:lnTo>
                  <a:lnTo>
                    <a:pt x="192" y="286"/>
                  </a:lnTo>
                  <a:lnTo>
                    <a:pt x="199" y="286"/>
                  </a:lnTo>
                  <a:lnTo>
                    <a:pt x="199" y="286"/>
                  </a:lnTo>
                  <a:lnTo>
                    <a:pt x="202" y="282"/>
                  </a:lnTo>
                  <a:lnTo>
                    <a:pt x="202" y="282"/>
                  </a:lnTo>
                  <a:lnTo>
                    <a:pt x="209" y="286"/>
                  </a:lnTo>
                  <a:lnTo>
                    <a:pt x="209" y="286"/>
                  </a:lnTo>
                  <a:lnTo>
                    <a:pt x="209" y="286"/>
                  </a:lnTo>
                  <a:lnTo>
                    <a:pt x="209" y="286"/>
                  </a:lnTo>
                  <a:lnTo>
                    <a:pt x="209" y="286"/>
                  </a:lnTo>
                  <a:lnTo>
                    <a:pt x="209" y="286"/>
                  </a:lnTo>
                  <a:lnTo>
                    <a:pt x="209" y="286"/>
                  </a:lnTo>
                  <a:lnTo>
                    <a:pt x="209" y="286"/>
                  </a:lnTo>
                  <a:lnTo>
                    <a:pt x="209" y="286"/>
                  </a:lnTo>
                  <a:lnTo>
                    <a:pt x="212" y="286"/>
                  </a:lnTo>
                  <a:lnTo>
                    <a:pt x="212" y="286"/>
                  </a:lnTo>
                  <a:lnTo>
                    <a:pt x="205" y="293"/>
                  </a:lnTo>
                  <a:lnTo>
                    <a:pt x="205" y="293"/>
                  </a:lnTo>
                  <a:lnTo>
                    <a:pt x="199" y="296"/>
                  </a:lnTo>
                  <a:lnTo>
                    <a:pt x="199" y="296"/>
                  </a:lnTo>
                  <a:lnTo>
                    <a:pt x="195" y="303"/>
                  </a:lnTo>
                  <a:lnTo>
                    <a:pt x="192" y="306"/>
                  </a:lnTo>
                  <a:lnTo>
                    <a:pt x="192" y="306"/>
                  </a:lnTo>
                  <a:lnTo>
                    <a:pt x="189" y="306"/>
                  </a:lnTo>
                  <a:lnTo>
                    <a:pt x="185" y="309"/>
                  </a:lnTo>
                  <a:lnTo>
                    <a:pt x="185" y="309"/>
                  </a:lnTo>
                  <a:lnTo>
                    <a:pt x="185" y="319"/>
                  </a:lnTo>
                  <a:lnTo>
                    <a:pt x="189" y="329"/>
                  </a:lnTo>
                  <a:lnTo>
                    <a:pt x="195" y="346"/>
                  </a:lnTo>
                  <a:lnTo>
                    <a:pt x="195" y="346"/>
                  </a:lnTo>
                  <a:lnTo>
                    <a:pt x="202" y="343"/>
                  </a:lnTo>
                  <a:lnTo>
                    <a:pt x="202" y="343"/>
                  </a:lnTo>
                  <a:lnTo>
                    <a:pt x="209" y="343"/>
                  </a:lnTo>
                  <a:lnTo>
                    <a:pt x="209" y="343"/>
                  </a:lnTo>
                  <a:lnTo>
                    <a:pt x="209" y="350"/>
                  </a:lnTo>
                  <a:lnTo>
                    <a:pt x="209" y="350"/>
                  </a:lnTo>
                  <a:lnTo>
                    <a:pt x="205" y="353"/>
                  </a:lnTo>
                  <a:lnTo>
                    <a:pt x="205" y="356"/>
                  </a:lnTo>
                  <a:lnTo>
                    <a:pt x="205" y="356"/>
                  </a:lnTo>
                  <a:lnTo>
                    <a:pt x="199" y="356"/>
                  </a:lnTo>
                  <a:lnTo>
                    <a:pt x="199" y="356"/>
                  </a:lnTo>
                  <a:lnTo>
                    <a:pt x="202" y="363"/>
                  </a:lnTo>
                  <a:lnTo>
                    <a:pt x="199" y="363"/>
                  </a:lnTo>
                  <a:lnTo>
                    <a:pt x="199" y="363"/>
                  </a:lnTo>
                  <a:lnTo>
                    <a:pt x="192" y="377"/>
                  </a:lnTo>
                  <a:lnTo>
                    <a:pt x="189" y="393"/>
                  </a:lnTo>
                  <a:lnTo>
                    <a:pt x="189" y="393"/>
                  </a:lnTo>
                  <a:lnTo>
                    <a:pt x="182" y="393"/>
                  </a:lnTo>
                  <a:lnTo>
                    <a:pt x="179" y="393"/>
                  </a:lnTo>
                  <a:lnTo>
                    <a:pt x="179" y="393"/>
                  </a:lnTo>
                  <a:lnTo>
                    <a:pt x="172" y="397"/>
                  </a:lnTo>
                  <a:lnTo>
                    <a:pt x="162" y="397"/>
                  </a:lnTo>
                  <a:lnTo>
                    <a:pt x="162" y="397"/>
                  </a:lnTo>
                  <a:lnTo>
                    <a:pt x="158" y="393"/>
                  </a:lnTo>
                  <a:lnTo>
                    <a:pt x="158" y="390"/>
                  </a:lnTo>
                  <a:lnTo>
                    <a:pt x="158" y="390"/>
                  </a:lnTo>
                  <a:lnTo>
                    <a:pt x="138" y="393"/>
                  </a:lnTo>
                  <a:lnTo>
                    <a:pt x="138" y="390"/>
                  </a:lnTo>
                  <a:lnTo>
                    <a:pt x="138" y="390"/>
                  </a:lnTo>
                  <a:lnTo>
                    <a:pt x="142" y="387"/>
                  </a:lnTo>
                  <a:lnTo>
                    <a:pt x="138" y="383"/>
                  </a:lnTo>
                  <a:lnTo>
                    <a:pt x="138" y="383"/>
                  </a:lnTo>
                  <a:lnTo>
                    <a:pt x="135" y="387"/>
                  </a:lnTo>
                  <a:lnTo>
                    <a:pt x="135" y="387"/>
                  </a:lnTo>
                  <a:lnTo>
                    <a:pt x="135" y="380"/>
                  </a:lnTo>
                  <a:lnTo>
                    <a:pt x="135" y="380"/>
                  </a:lnTo>
                  <a:lnTo>
                    <a:pt x="121" y="377"/>
                  </a:lnTo>
                  <a:lnTo>
                    <a:pt x="121" y="377"/>
                  </a:lnTo>
                  <a:lnTo>
                    <a:pt x="121" y="380"/>
                  </a:lnTo>
                  <a:lnTo>
                    <a:pt x="118" y="380"/>
                  </a:lnTo>
                  <a:lnTo>
                    <a:pt x="118" y="380"/>
                  </a:lnTo>
                  <a:lnTo>
                    <a:pt x="118" y="390"/>
                  </a:lnTo>
                  <a:lnTo>
                    <a:pt x="118" y="390"/>
                  </a:lnTo>
                  <a:lnTo>
                    <a:pt x="121" y="393"/>
                  </a:lnTo>
                  <a:lnTo>
                    <a:pt x="125" y="397"/>
                  </a:lnTo>
                  <a:lnTo>
                    <a:pt x="125" y="400"/>
                  </a:lnTo>
                  <a:lnTo>
                    <a:pt x="118" y="403"/>
                  </a:lnTo>
                  <a:lnTo>
                    <a:pt x="118" y="403"/>
                  </a:lnTo>
                  <a:lnTo>
                    <a:pt x="115" y="410"/>
                  </a:lnTo>
                  <a:lnTo>
                    <a:pt x="115" y="410"/>
                  </a:lnTo>
                  <a:lnTo>
                    <a:pt x="105" y="410"/>
                  </a:lnTo>
                  <a:lnTo>
                    <a:pt x="105" y="410"/>
                  </a:lnTo>
                  <a:lnTo>
                    <a:pt x="101" y="414"/>
                  </a:lnTo>
                  <a:lnTo>
                    <a:pt x="98" y="417"/>
                  </a:lnTo>
                  <a:lnTo>
                    <a:pt x="108" y="420"/>
                  </a:lnTo>
                  <a:lnTo>
                    <a:pt x="128" y="417"/>
                  </a:lnTo>
                  <a:lnTo>
                    <a:pt x="128" y="417"/>
                  </a:lnTo>
                  <a:lnTo>
                    <a:pt x="128" y="424"/>
                  </a:lnTo>
                  <a:lnTo>
                    <a:pt x="128" y="424"/>
                  </a:lnTo>
                  <a:lnTo>
                    <a:pt x="128" y="424"/>
                  </a:lnTo>
                  <a:lnTo>
                    <a:pt x="128" y="424"/>
                  </a:lnTo>
                  <a:lnTo>
                    <a:pt x="128" y="427"/>
                  </a:lnTo>
                  <a:lnTo>
                    <a:pt x="128" y="430"/>
                  </a:lnTo>
                  <a:lnTo>
                    <a:pt x="125" y="430"/>
                  </a:lnTo>
                  <a:lnTo>
                    <a:pt x="125" y="430"/>
                  </a:lnTo>
                  <a:lnTo>
                    <a:pt x="121" y="440"/>
                  </a:lnTo>
                  <a:lnTo>
                    <a:pt x="125" y="454"/>
                  </a:lnTo>
                  <a:lnTo>
                    <a:pt x="125" y="454"/>
                  </a:lnTo>
                  <a:lnTo>
                    <a:pt x="121" y="454"/>
                  </a:lnTo>
                  <a:lnTo>
                    <a:pt x="121" y="454"/>
                  </a:lnTo>
                  <a:lnTo>
                    <a:pt x="121" y="454"/>
                  </a:lnTo>
                  <a:lnTo>
                    <a:pt x="111" y="461"/>
                  </a:lnTo>
                  <a:lnTo>
                    <a:pt x="111" y="461"/>
                  </a:lnTo>
                  <a:lnTo>
                    <a:pt x="98" y="464"/>
                  </a:lnTo>
                  <a:lnTo>
                    <a:pt x="84" y="464"/>
                  </a:lnTo>
                  <a:lnTo>
                    <a:pt x="61" y="467"/>
                  </a:lnTo>
                  <a:lnTo>
                    <a:pt x="61" y="467"/>
                  </a:lnTo>
                  <a:lnTo>
                    <a:pt x="64" y="481"/>
                  </a:lnTo>
                  <a:lnTo>
                    <a:pt x="64" y="481"/>
                  </a:lnTo>
                  <a:lnTo>
                    <a:pt x="61" y="481"/>
                  </a:lnTo>
                  <a:lnTo>
                    <a:pt x="61" y="481"/>
                  </a:lnTo>
                  <a:lnTo>
                    <a:pt x="61" y="481"/>
                  </a:lnTo>
                  <a:lnTo>
                    <a:pt x="61" y="481"/>
                  </a:lnTo>
                  <a:lnTo>
                    <a:pt x="58" y="481"/>
                  </a:lnTo>
                  <a:lnTo>
                    <a:pt x="58" y="481"/>
                  </a:lnTo>
                  <a:lnTo>
                    <a:pt x="58" y="484"/>
                  </a:lnTo>
                  <a:lnTo>
                    <a:pt x="58" y="484"/>
                  </a:lnTo>
                  <a:lnTo>
                    <a:pt x="68" y="487"/>
                  </a:lnTo>
                  <a:lnTo>
                    <a:pt x="68" y="487"/>
                  </a:lnTo>
                  <a:lnTo>
                    <a:pt x="64" y="491"/>
                  </a:lnTo>
                  <a:lnTo>
                    <a:pt x="64" y="491"/>
                  </a:lnTo>
                  <a:lnTo>
                    <a:pt x="61" y="491"/>
                  </a:lnTo>
                  <a:lnTo>
                    <a:pt x="61" y="491"/>
                  </a:lnTo>
                  <a:lnTo>
                    <a:pt x="64" y="494"/>
                  </a:lnTo>
                  <a:lnTo>
                    <a:pt x="64" y="494"/>
                  </a:lnTo>
                  <a:lnTo>
                    <a:pt x="78" y="494"/>
                  </a:lnTo>
                  <a:lnTo>
                    <a:pt x="78" y="494"/>
                  </a:lnTo>
                  <a:lnTo>
                    <a:pt x="94" y="494"/>
                  </a:lnTo>
                  <a:lnTo>
                    <a:pt x="94" y="494"/>
                  </a:lnTo>
                  <a:lnTo>
                    <a:pt x="101" y="504"/>
                  </a:lnTo>
                  <a:lnTo>
                    <a:pt x="101" y="504"/>
                  </a:lnTo>
                  <a:lnTo>
                    <a:pt x="94" y="508"/>
                  </a:lnTo>
                  <a:lnTo>
                    <a:pt x="94" y="511"/>
                  </a:lnTo>
                  <a:lnTo>
                    <a:pt x="108" y="518"/>
                  </a:lnTo>
                  <a:lnTo>
                    <a:pt x="108" y="518"/>
                  </a:lnTo>
                  <a:lnTo>
                    <a:pt x="111" y="511"/>
                  </a:lnTo>
                  <a:lnTo>
                    <a:pt x="111" y="511"/>
                  </a:lnTo>
                  <a:lnTo>
                    <a:pt x="115" y="511"/>
                  </a:lnTo>
                  <a:lnTo>
                    <a:pt x="118" y="514"/>
                  </a:lnTo>
                  <a:lnTo>
                    <a:pt x="118" y="514"/>
                  </a:lnTo>
                  <a:lnTo>
                    <a:pt x="121" y="521"/>
                  </a:lnTo>
                  <a:lnTo>
                    <a:pt x="125" y="531"/>
                  </a:lnTo>
                  <a:lnTo>
                    <a:pt x="125" y="531"/>
                  </a:lnTo>
                  <a:lnTo>
                    <a:pt x="131" y="534"/>
                  </a:lnTo>
                  <a:lnTo>
                    <a:pt x="135" y="534"/>
                  </a:lnTo>
                  <a:lnTo>
                    <a:pt x="148" y="531"/>
                  </a:lnTo>
                  <a:lnTo>
                    <a:pt x="148" y="528"/>
                  </a:lnTo>
                  <a:lnTo>
                    <a:pt x="148" y="528"/>
                  </a:lnTo>
                  <a:lnTo>
                    <a:pt x="155" y="528"/>
                  </a:lnTo>
                  <a:lnTo>
                    <a:pt x="162" y="528"/>
                  </a:lnTo>
                  <a:lnTo>
                    <a:pt x="162" y="528"/>
                  </a:lnTo>
                  <a:lnTo>
                    <a:pt x="172" y="524"/>
                  </a:lnTo>
                  <a:lnTo>
                    <a:pt x="172" y="524"/>
                  </a:lnTo>
                  <a:lnTo>
                    <a:pt x="165" y="531"/>
                  </a:lnTo>
                  <a:lnTo>
                    <a:pt x="165" y="531"/>
                  </a:lnTo>
                  <a:lnTo>
                    <a:pt x="152" y="538"/>
                  </a:lnTo>
                  <a:lnTo>
                    <a:pt x="148" y="538"/>
                  </a:lnTo>
                  <a:lnTo>
                    <a:pt x="142" y="545"/>
                  </a:lnTo>
                  <a:lnTo>
                    <a:pt x="142" y="548"/>
                  </a:lnTo>
                  <a:lnTo>
                    <a:pt x="142" y="548"/>
                  </a:lnTo>
                  <a:lnTo>
                    <a:pt x="138" y="548"/>
                  </a:lnTo>
                  <a:lnTo>
                    <a:pt x="131" y="548"/>
                  </a:lnTo>
                  <a:lnTo>
                    <a:pt x="121" y="541"/>
                  </a:lnTo>
                  <a:lnTo>
                    <a:pt x="111" y="538"/>
                  </a:lnTo>
                  <a:lnTo>
                    <a:pt x="105" y="534"/>
                  </a:lnTo>
                  <a:lnTo>
                    <a:pt x="98" y="534"/>
                  </a:lnTo>
                  <a:lnTo>
                    <a:pt x="98" y="534"/>
                  </a:lnTo>
                  <a:lnTo>
                    <a:pt x="88" y="541"/>
                  </a:lnTo>
                  <a:lnTo>
                    <a:pt x="88" y="545"/>
                  </a:lnTo>
                  <a:lnTo>
                    <a:pt x="88" y="545"/>
                  </a:lnTo>
                  <a:lnTo>
                    <a:pt x="71" y="545"/>
                  </a:lnTo>
                  <a:lnTo>
                    <a:pt x="71" y="545"/>
                  </a:lnTo>
                  <a:lnTo>
                    <a:pt x="68" y="555"/>
                  </a:lnTo>
                  <a:lnTo>
                    <a:pt x="64" y="565"/>
                  </a:lnTo>
                  <a:lnTo>
                    <a:pt x="64" y="565"/>
                  </a:lnTo>
                  <a:lnTo>
                    <a:pt x="47" y="571"/>
                  </a:lnTo>
                  <a:lnTo>
                    <a:pt x="47" y="571"/>
                  </a:lnTo>
                  <a:lnTo>
                    <a:pt x="44" y="568"/>
                  </a:lnTo>
                  <a:lnTo>
                    <a:pt x="41" y="568"/>
                  </a:lnTo>
                  <a:lnTo>
                    <a:pt x="41" y="568"/>
                  </a:lnTo>
                  <a:lnTo>
                    <a:pt x="37" y="575"/>
                  </a:lnTo>
                  <a:lnTo>
                    <a:pt x="34" y="578"/>
                  </a:lnTo>
                  <a:lnTo>
                    <a:pt x="27" y="582"/>
                  </a:lnTo>
                  <a:lnTo>
                    <a:pt x="27" y="582"/>
                  </a:lnTo>
                  <a:lnTo>
                    <a:pt x="14" y="582"/>
                  </a:lnTo>
                  <a:lnTo>
                    <a:pt x="0" y="585"/>
                  </a:lnTo>
                  <a:lnTo>
                    <a:pt x="0" y="585"/>
                  </a:lnTo>
                  <a:lnTo>
                    <a:pt x="0" y="592"/>
                  </a:lnTo>
                  <a:lnTo>
                    <a:pt x="0" y="595"/>
                  </a:lnTo>
                  <a:lnTo>
                    <a:pt x="0" y="595"/>
                  </a:lnTo>
                  <a:lnTo>
                    <a:pt x="14" y="595"/>
                  </a:lnTo>
                  <a:lnTo>
                    <a:pt x="14" y="595"/>
                  </a:lnTo>
                  <a:lnTo>
                    <a:pt x="17" y="595"/>
                  </a:lnTo>
                  <a:lnTo>
                    <a:pt x="17" y="598"/>
                  </a:lnTo>
                  <a:lnTo>
                    <a:pt x="17" y="598"/>
                  </a:lnTo>
                  <a:lnTo>
                    <a:pt x="17" y="605"/>
                  </a:lnTo>
                  <a:lnTo>
                    <a:pt x="17" y="605"/>
                  </a:lnTo>
                  <a:lnTo>
                    <a:pt x="27" y="605"/>
                  </a:lnTo>
                  <a:lnTo>
                    <a:pt x="27" y="602"/>
                  </a:lnTo>
                  <a:lnTo>
                    <a:pt x="27" y="602"/>
                  </a:lnTo>
                  <a:lnTo>
                    <a:pt x="47" y="592"/>
                  </a:lnTo>
                  <a:lnTo>
                    <a:pt x="58" y="592"/>
                  </a:lnTo>
                  <a:lnTo>
                    <a:pt x="68" y="592"/>
                  </a:lnTo>
                  <a:lnTo>
                    <a:pt x="68" y="592"/>
                  </a:lnTo>
                  <a:lnTo>
                    <a:pt x="74" y="598"/>
                  </a:lnTo>
                  <a:lnTo>
                    <a:pt x="78" y="605"/>
                  </a:lnTo>
                  <a:lnTo>
                    <a:pt x="78" y="605"/>
                  </a:lnTo>
                  <a:lnTo>
                    <a:pt x="81" y="605"/>
                  </a:lnTo>
                  <a:lnTo>
                    <a:pt x="81" y="602"/>
                  </a:lnTo>
                  <a:lnTo>
                    <a:pt x="88" y="602"/>
                  </a:lnTo>
                  <a:lnTo>
                    <a:pt x="88" y="602"/>
                  </a:lnTo>
                  <a:lnTo>
                    <a:pt x="91" y="612"/>
                  </a:lnTo>
                  <a:lnTo>
                    <a:pt x="91" y="612"/>
                  </a:lnTo>
                  <a:lnTo>
                    <a:pt x="98" y="612"/>
                  </a:lnTo>
                  <a:lnTo>
                    <a:pt x="98" y="612"/>
                  </a:lnTo>
                  <a:lnTo>
                    <a:pt x="101" y="605"/>
                  </a:lnTo>
                  <a:lnTo>
                    <a:pt x="101" y="605"/>
                  </a:lnTo>
                  <a:lnTo>
                    <a:pt x="105" y="605"/>
                  </a:lnTo>
                  <a:lnTo>
                    <a:pt x="105" y="605"/>
                  </a:lnTo>
                  <a:lnTo>
                    <a:pt x="108" y="598"/>
                  </a:lnTo>
                  <a:lnTo>
                    <a:pt x="108" y="595"/>
                  </a:lnTo>
                  <a:lnTo>
                    <a:pt x="108" y="588"/>
                  </a:lnTo>
                  <a:lnTo>
                    <a:pt x="115" y="585"/>
                  </a:lnTo>
                  <a:lnTo>
                    <a:pt x="115" y="585"/>
                  </a:lnTo>
                  <a:lnTo>
                    <a:pt x="131" y="585"/>
                  </a:lnTo>
                  <a:lnTo>
                    <a:pt x="142" y="588"/>
                  </a:lnTo>
                  <a:lnTo>
                    <a:pt x="148" y="595"/>
                  </a:lnTo>
                  <a:lnTo>
                    <a:pt x="155" y="605"/>
                  </a:lnTo>
                  <a:lnTo>
                    <a:pt x="155" y="605"/>
                  </a:lnTo>
                  <a:lnTo>
                    <a:pt x="165" y="602"/>
                  </a:lnTo>
                  <a:lnTo>
                    <a:pt x="165" y="602"/>
                  </a:lnTo>
                  <a:lnTo>
                    <a:pt x="168" y="605"/>
                  </a:lnTo>
                  <a:lnTo>
                    <a:pt x="168" y="608"/>
                  </a:lnTo>
                  <a:lnTo>
                    <a:pt x="168" y="608"/>
                  </a:lnTo>
                  <a:lnTo>
                    <a:pt x="182" y="608"/>
                  </a:lnTo>
                  <a:lnTo>
                    <a:pt x="182" y="608"/>
                  </a:lnTo>
                  <a:lnTo>
                    <a:pt x="179" y="602"/>
                  </a:lnTo>
                  <a:lnTo>
                    <a:pt x="179" y="602"/>
                  </a:lnTo>
                  <a:lnTo>
                    <a:pt x="192" y="602"/>
                  </a:lnTo>
                  <a:lnTo>
                    <a:pt x="202" y="605"/>
                  </a:lnTo>
                  <a:lnTo>
                    <a:pt x="202" y="605"/>
                  </a:lnTo>
                  <a:lnTo>
                    <a:pt x="205" y="602"/>
                  </a:lnTo>
                  <a:lnTo>
                    <a:pt x="212" y="602"/>
                  </a:lnTo>
                  <a:lnTo>
                    <a:pt x="212" y="602"/>
                  </a:lnTo>
                  <a:lnTo>
                    <a:pt x="215" y="605"/>
                  </a:lnTo>
                  <a:lnTo>
                    <a:pt x="219" y="608"/>
                  </a:lnTo>
                  <a:lnTo>
                    <a:pt x="219" y="608"/>
                  </a:lnTo>
                  <a:lnTo>
                    <a:pt x="222" y="608"/>
                  </a:lnTo>
                  <a:lnTo>
                    <a:pt x="226" y="605"/>
                  </a:lnTo>
                  <a:lnTo>
                    <a:pt x="226" y="605"/>
                  </a:lnTo>
                  <a:lnTo>
                    <a:pt x="229" y="615"/>
                  </a:lnTo>
                  <a:lnTo>
                    <a:pt x="229" y="615"/>
                  </a:lnTo>
                  <a:lnTo>
                    <a:pt x="246" y="612"/>
                  </a:lnTo>
                  <a:lnTo>
                    <a:pt x="263" y="615"/>
                  </a:lnTo>
                  <a:lnTo>
                    <a:pt x="263" y="615"/>
                  </a:lnTo>
                  <a:lnTo>
                    <a:pt x="276" y="625"/>
                  </a:lnTo>
                  <a:lnTo>
                    <a:pt x="276" y="625"/>
                  </a:lnTo>
                  <a:lnTo>
                    <a:pt x="283" y="622"/>
                  </a:lnTo>
                  <a:lnTo>
                    <a:pt x="289" y="619"/>
                  </a:lnTo>
                  <a:lnTo>
                    <a:pt x="310" y="615"/>
                  </a:lnTo>
                  <a:lnTo>
                    <a:pt x="310" y="615"/>
                  </a:lnTo>
                  <a:lnTo>
                    <a:pt x="316" y="608"/>
                  </a:lnTo>
                  <a:lnTo>
                    <a:pt x="316" y="608"/>
                  </a:lnTo>
                  <a:lnTo>
                    <a:pt x="326" y="608"/>
                  </a:lnTo>
                  <a:lnTo>
                    <a:pt x="333" y="605"/>
                  </a:lnTo>
                  <a:lnTo>
                    <a:pt x="333" y="605"/>
                  </a:lnTo>
                  <a:lnTo>
                    <a:pt x="333" y="602"/>
                  </a:lnTo>
                  <a:lnTo>
                    <a:pt x="336" y="595"/>
                  </a:lnTo>
                  <a:lnTo>
                    <a:pt x="336" y="595"/>
                  </a:lnTo>
                  <a:lnTo>
                    <a:pt x="336" y="595"/>
                  </a:lnTo>
                  <a:lnTo>
                    <a:pt x="336" y="592"/>
                  </a:lnTo>
                  <a:lnTo>
                    <a:pt x="336" y="592"/>
                  </a:lnTo>
                  <a:lnTo>
                    <a:pt x="340" y="592"/>
                  </a:lnTo>
                  <a:lnTo>
                    <a:pt x="340" y="592"/>
                  </a:lnTo>
                  <a:lnTo>
                    <a:pt x="340" y="585"/>
                  </a:lnTo>
                  <a:lnTo>
                    <a:pt x="340" y="585"/>
                  </a:lnTo>
                  <a:lnTo>
                    <a:pt x="326" y="588"/>
                  </a:lnTo>
                  <a:lnTo>
                    <a:pt x="316" y="585"/>
                  </a:lnTo>
                  <a:lnTo>
                    <a:pt x="316" y="582"/>
                  </a:lnTo>
                  <a:lnTo>
                    <a:pt x="316" y="582"/>
                  </a:lnTo>
                  <a:lnTo>
                    <a:pt x="310" y="578"/>
                  </a:lnTo>
                  <a:lnTo>
                    <a:pt x="310" y="578"/>
                  </a:lnTo>
                  <a:lnTo>
                    <a:pt x="293" y="571"/>
                  </a:lnTo>
                  <a:lnTo>
                    <a:pt x="293" y="571"/>
                  </a:lnTo>
                  <a:lnTo>
                    <a:pt x="313" y="571"/>
                  </a:lnTo>
                  <a:lnTo>
                    <a:pt x="313" y="571"/>
                  </a:lnTo>
                  <a:lnTo>
                    <a:pt x="323" y="565"/>
                  </a:lnTo>
                  <a:lnTo>
                    <a:pt x="323" y="565"/>
                  </a:lnTo>
                  <a:lnTo>
                    <a:pt x="323" y="558"/>
                  </a:lnTo>
                  <a:lnTo>
                    <a:pt x="323" y="558"/>
                  </a:lnTo>
                  <a:lnTo>
                    <a:pt x="330" y="558"/>
                  </a:lnTo>
                  <a:lnTo>
                    <a:pt x="336" y="558"/>
                  </a:lnTo>
                  <a:lnTo>
                    <a:pt x="340" y="555"/>
                  </a:lnTo>
                  <a:lnTo>
                    <a:pt x="340" y="555"/>
                  </a:lnTo>
                  <a:lnTo>
                    <a:pt x="343" y="551"/>
                  </a:lnTo>
                  <a:lnTo>
                    <a:pt x="340" y="551"/>
                  </a:lnTo>
                  <a:lnTo>
                    <a:pt x="340" y="551"/>
                  </a:lnTo>
                  <a:lnTo>
                    <a:pt x="353" y="545"/>
                  </a:lnTo>
                  <a:lnTo>
                    <a:pt x="360" y="538"/>
                  </a:lnTo>
                  <a:lnTo>
                    <a:pt x="360" y="538"/>
                  </a:lnTo>
                  <a:lnTo>
                    <a:pt x="363" y="531"/>
                  </a:lnTo>
                  <a:lnTo>
                    <a:pt x="363" y="528"/>
                  </a:lnTo>
                  <a:lnTo>
                    <a:pt x="363" y="528"/>
                  </a:lnTo>
                  <a:lnTo>
                    <a:pt x="370" y="511"/>
                  </a:lnTo>
                  <a:lnTo>
                    <a:pt x="373" y="504"/>
                  </a:lnTo>
                  <a:lnTo>
                    <a:pt x="373" y="494"/>
                  </a:lnTo>
                  <a:lnTo>
                    <a:pt x="373" y="494"/>
                  </a:lnTo>
                  <a:close/>
                  <a:moveTo>
                    <a:pt x="148" y="195"/>
                  </a:moveTo>
                  <a:lnTo>
                    <a:pt x="148" y="195"/>
                  </a:lnTo>
                  <a:lnTo>
                    <a:pt x="148" y="192"/>
                  </a:lnTo>
                  <a:lnTo>
                    <a:pt x="148" y="185"/>
                  </a:lnTo>
                  <a:lnTo>
                    <a:pt x="148" y="185"/>
                  </a:lnTo>
                  <a:lnTo>
                    <a:pt x="152" y="185"/>
                  </a:lnTo>
                  <a:lnTo>
                    <a:pt x="152" y="185"/>
                  </a:lnTo>
                  <a:lnTo>
                    <a:pt x="148" y="195"/>
                  </a:lnTo>
                  <a:lnTo>
                    <a:pt x="148" y="195"/>
                  </a:lnTo>
                  <a:close/>
                  <a:moveTo>
                    <a:pt x="172" y="192"/>
                  </a:moveTo>
                  <a:lnTo>
                    <a:pt x="172" y="192"/>
                  </a:lnTo>
                  <a:lnTo>
                    <a:pt x="168" y="195"/>
                  </a:lnTo>
                  <a:lnTo>
                    <a:pt x="165" y="195"/>
                  </a:lnTo>
                  <a:lnTo>
                    <a:pt x="165" y="192"/>
                  </a:lnTo>
                  <a:lnTo>
                    <a:pt x="165" y="192"/>
                  </a:lnTo>
                  <a:lnTo>
                    <a:pt x="172" y="185"/>
                  </a:lnTo>
                  <a:lnTo>
                    <a:pt x="172" y="185"/>
                  </a:lnTo>
                  <a:lnTo>
                    <a:pt x="172" y="192"/>
                  </a:lnTo>
                  <a:lnTo>
                    <a:pt x="172" y="192"/>
                  </a:lnTo>
                  <a:close/>
                  <a:moveTo>
                    <a:pt x="199" y="47"/>
                  </a:moveTo>
                  <a:lnTo>
                    <a:pt x="199" y="47"/>
                  </a:lnTo>
                  <a:lnTo>
                    <a:pt x="199" y="44"/>
                  </a:lnTo>
                  <a:lnTo>
                    <a:pt x="202" y="44"/>
                  </a:lnTo>
                  <a:lnTo>
                    <a:pt x="202" y="44"/>
                  </a:lnTo>
                  <a:lnTo>
                    <a:pt x="202" y="47"/>
                  </a:lnTo>
                  <a:lnTo>
                    <a:pt x="199" y="47"/>
                  </a:lnTo>
                  <a:lnTo>
                    <a:pt x="199" y="47"/>
                  </a:lnTo>
                  <a:close/>
                  <a:moveTo>
                    <a:pt x="165" y="524"/>
                  </a:moveTo>
                  <a:lnTo>
                    <a:pt x="165" y="524"/>
                  </a:lnTo>
                  <a:lnTo>
                    <a:pt x="165" y="524"/>
                  </a:lnTo>
                  <a:lnTo>
                    <a:pt x="165" y="524"/>
                  </a:lnTo>
                  <a:lnTo>
                    <a:pt x="165" y="524"/>
                  </a:lnTo>
                  <a:lnTo>
                    <a:pt x="165" y="524"/>
                  </a:lnTo>
                  <a:close/>
                  <a:moveTo>
                    <a:pt x="212" y="279"/>
                  </a:moveTo>
                  <a:lnTo>
                    <a:pt x="212" y="279"/>
                  </a:lnTo>
                  <a:lnTo>
                    <a:pt x="209" y="282"/>
                  </a:lnTo>
                  <a:lnTo>
                    <a:pt x="209" y="282"/>
                  </a:lnTo>
                  <a:lnTo>
                    <a:pt x="212" y="279"/>
                  </a:lnTo>
                  <a:lnTo>
                    <a:pt x="212" y="279"/>
                  </a:lnTo>
                  <a:close/>
                  <a:moveTo>
                    <a:pt x="215" y="615"/>
                  </a:moveTo>
                  <a:lnTo>
                    <a:pt x="215" y="615"/>
                  </a:lnTo>
                  <a:lnTo>
                    <a:pt x="205" y="619"/>
                  </a:lnTo>
                  <a:lnTo>
                    <a:pt x="205" y="619"/>
                  </a:lnTo>
                  <a:lnTo>
                    <a:pt x="199" y="608"/>
                  </a:lnTo>
                  <a:lnTo>
                    <a:pt x="199" y="608"/>
                  </a:lnTo>
                  <a:lnTo>
                    <a:pt x="199" y="605"/>
                  </a:lnTo>
                  <a:lnTo>
                    <a:pt x="199" y="605"/>
                  </a:lnTo>
                  <a:lnTo>
                    <a:pt x="212" y="605"/>
                  </a:lnTo>
                  <a:lnTo>
                    <a:pt x="212" y="608"/>
                  </a:lnTo>
                  <a:lnTo>
                    <a:pt x="212" y="608"/>
                  </a:lnTo>
                  <a:lnTo>
                    <a:pt x="215" y="608"/>
                  </a:lnTo>
                  <a:lnTo>
                    <a:pt x="215" y="612"/>
                  </a:lnTo>
                  <a:lnTo>
                    <a:pt x="215" y="615"/>
                  </a:lnTo>
                  <a:lnTo>
                    <a:pt x="215" y="615"/>
                  </a:lnTo>
                  <a:close/>
                  <a:moveTo>
                    <a:pt x="155" y="306"/>
                  </a:moveTo>
                  <a:lnTo>
                    <a:pt x="155" y="306"/>
                  </a:lnTo>
                  <a:lnTo>
                    <a:pt x="155" y="313"/>
                  </a:lnTo>
                  <a:lnTo>
                    <a:pt x="155" y="316"/>
                  </a:lnTo>
                  <a:lnTo>
                    <a:pt x="155" y="316"/>
                  </a:lnTo>
                  <a:lnTo>
                    <a:pt x="152" y="323"/>
                  </a:lnTo>
                  <a:lnTo>
                    <a:pt x="145" y="329"/>
                  </a:lnTo>
                  <a:lnTo>
                    <a:pt x="145" y="329"/>
                  </a:lnTo>
                  <a:lnTo>
                    <a:pt x="138" y="329"/>
                  </a:lnTo>
                  <a:lnTo>
                    <a:pt x="131" y="329"/>
                  </a:lnTo>
                  <a:lnTo>
                    <a:pt x="128" y="323"/>
                  </a:lnTo>
                  <a:lnTo>
                    <a:pt x="135" y="316"/>
                  </a:lnTo>
                  <a:lnTo>
                    <a:pt x="135" y="316"/>
                  </a:lnTo>
                  <a:lnTo>
                    <a:pt x="138" y="313"/>
                  </a:lnTo>
                  <a:lnTo>
                    <a:pt x="145" y="313"/>
                  </a:lnTo>
                  <a:lnTo>
                    <a:pt x="145" y="313"/>
                  </a:lnTo>
                  <a:lnTo>
                    <a:pt x="148" y="306"/>
                  </a:lnTo>
                  <a:lnTo>
                    <a:pt x="148" y="306"/>
                  </a:lnTo>
                  <a:lnTo>
                    <a:pt x="155" y="306"/>
                  </a:lnTo>
                  <a:lnTo>
                    <a:pt x="155" y="306"/>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61" name="Freeform 96"/>
            <p:cNvSpPr>
              <a:spLocks noChangeAspect="1" noEditPoints="1"/>
            </p:cNvSpPr>
            <p:nvPr/>
          </p:nvSpPr>
          <p:spPr bwMode="gray">
            <a:xfrm>
              <a:off x="1603982" y="2623721"/>
              <a:ext cx="289789" cy="245454"/>
            </a:xfrm>
            <a:custGeom>
              <a:avLst/>
              <a:gdLst/>
              <a:ahLst/>
              <a:cxnLst>
                <a:cxn ang="0">
                  <a:pos x="60" y="198"/>
                </a:cxn>
                <a:cxn ang="0">
                  <a:pos x="60" y="175"/>
                </a:cxn>
                <a:cxn ang="0">
                  <a:pos x="77" y="151"/>
                </a:cxn>
                <a:cxn ang="0">
                  <a:pos x="74" y="138"/>
                </a:cxn>
                <a:cxn ang="0">
                  <a:pos x="90" y="121"/>
                </a:cxn>
                <a:cxn ang="0">
                  <a:pos x="104" y="121"/>
                </a:cxn>
                <a:cxn ang="0">
                  <a:pos x="117" y="111"/>
                </a:cxn>
                <a:cxn ang="0">
                  <a:pos x="94" y="81"/>
                </a:cxn>
                <a:cxn ang="0">
                  <a:pos x="77" y="50"/>
                </a:cxn>
                <a:cxn ang="0">
                  <a:pos x="57" y="77"/>
                </a:cxn>
                <a:cxn ang="0">
                  <a:pos x="43" y="64"/>
                </a:cxn>
                <a:cxn ang="0">
                  <a:pos x="60" y="47"/>
                </a:cxn>
                <a:cxn ang="0">
                  <a:pos x="87" y="47"/>
                </a:cxn>
                <a:cxn ang="0">
                  <a:pos x="100" y="54"/>
                </a:cxn>
                <a:cxn ang="0">
                  <a:pos x="114" y="17"/>
                </a:cxn>
                <a:cxn ang="0">
                  <a:pos x="94" y="10"/>
                </a:cxn>
                <a:cxn ang="0">
                  <a:pos x="70" y="34"/>
                </a:cxn>
                <a:cxn ang="0">
                  <a:pos x="23" y="44"/>
                </a:cxn>
                <a:cxn ang="0">
                  <a:pos x="30" y="74"/>
                </a:cxn>
                <a:cxn ang="0">
                  <a:pos x="40" y="67"/>
                </a:cxn>
                <a:cxn ang="0">
                  <a:pos x="30" y="77"/>
                </a:cxn>
                <a:cxn ang="0">
                  <a:pos x="13" y="71"/>
                </a:cxn>
                <a:cxn ang="0">
                  <a:pos x="13" y="87"/>
                </a:cxn>
                <a:cxn ang="0">
                  <a:pos x="6" y="114"/>
                </a:cxn>
                <a:cxn ang="0">
                  <a:pos x="10" y="131"/>
                </a:cxn>
                <a:cxn ang="0">
                  <a:pos x="3" y="161"/>
                </a:cxn>
                <a:cxn ang="0">
                  <a:pos x="20" y="165"/>
                </a:cxn>
                <a:cxn ang="0">
                  <a:pos x="13" y="202"/>
                </a:cxn>
                <a:cxn ang="0">
                  <a:pos x="53" y="212"/>
                </a:cxn>
                <a:cxn ang="0">
                  <a:pos x="10" y="111"/>
                </a:cxn>
                <a:cxn ang="0">
                  <a:pos x="100" y="114"/>
                </a:cxn>
                <a:cxn ang="0">
                  <a:pos x="111" y="242"/>
                </a:cxn>
                <a:cxn ang="0">
                  <a:pos x="117" y="242"/>
                </a:cxn>
                <a:cxn ang="0">
                  <a:pos x="107" y="222"/>
                </a:cxn>
                <a:cxn ang="0">
                  <a:pos x="137" y="229"/>
                </a:cxn>
                <a:cxn ang="0">
                  <a:pos x="147" y="215"/>
                </a:cxn>
                <a:cxn ang="0">
                  <a:pos x="154" y="222"/>
                </a:cxn>
                <a:cxn ang="0">
                  <a:pos x="87" y="219"/>
                </a:cxn>
                <a:cxn ang="0">
                  <a:pos x="107" y="198"/>
                </a:cxn>
                <a:cxn ang="0">
                  <a:pos x="107" y="212"/>
                </a:cxn>
                <a:cxn ang="0">
                  <a:pos x="107" y="198"/>
                </a:cxn>
                <a:cxn ang="0">
                  <a:pos x="285" y="219"/>
                </a:cxn>
                <a:cxn ang="0">
                  <a:pos x="80" y="158"/>
                </a:cxn>
                <a:cxn ang="0">
                  <a:pos x="67" y="165"/>
                </a:cxn>
                <a:cxn ang="0">
                  <a:pos x="90" y="198"/>
                </a:cxn>
                <a:cxn ang="0">
                  <a:pos x="104" y="168"/>
                </a:cxn>
                <a:cxn ang="0">
                  <a:pos x="80" y="158"/>
                </a:cxn>
                <a:cxn ang="0">
                  <a:pos x="158" y="155"/>
                </a:cxn>
                <a:cxn ang="0">
                  <a:pos x="100" y="145"/>
                </a:cxn>
                <a:cxn ang="0">
                  <a:pos x="164" y="134"/>
                </a:cxn>
                <a:cxn ang="0">
                  <a:pos x="154" y="161"/>
                </a:cxn>
                <a:cxn ang="0">
                  <a:pos x="131" y="134"/>
                </a:cxn>
                <a:cxn ang="0">
                  <a:pos x="131" y="155"/>
                </a:cxn>
                <a:cxn ang="0">
                  <a:pos x="121" y="188"/>
                </a:cxn>
                <a:cxn ang="0">
                  <a:pos x="151" y="212"/>
                </a:cxn>
                <a:cxn ang="0">
                  <a:pos x="164" y="219"/>
                </a:cxn>
                <a:cxn ang="0">
                  <a:pos x="168" y="208"/>
                </a:cxn>
                <a:cxn ang="0">
                  <a:pos x="164" y="195"/>
                </a:cxn>
                <a:cxn ang="0">
                  <a:pos x="164" y="175"/>
                </a:cxn>
                <a:cxn ang="0">
                  <a:pos x="168" y="128"/>
                </a:cxn>
              </a:cxnLst>
              <a:rect l="0" t="0" r="r" b="b"/>
              <a:pathLst>
                <a:path w="289" h="255">
                  <a:moveTo>
                    <a:pt x="53" y="212"/>
                  </a:moveTo>
                  <a:lnTo>
                    <a:pt x="53" y="208"/>
                  </a:lnTo>
                  <a:lnTo>
                    <a:pt x="53" y="208"/>
                  </a:lnTo>
                  <a:lnTo>
                    <a:pt x="70" y="212"/>
                  </a:lnTo>
                  <a:lnTo>
                    <a:pt x="70" y="212"/>
                  </a:lnTo>
                  <a:lnTo>
                    <a:pt x="67" y="198"/>
                  </a:lnTo>
                  <a:lnTo>
                    <a:pt x="60" y="198"/>
                  </a:lnTo>
                  <a:lnTo>
                    <a:pt x="53" y="198"/>
                  </a:lnTo>
                  <a:lnTo>
                    <a:pt x="53" y="198"/>
                  </a:lnTo>
                  <a:lnTo>
                    <a:pt x="50" y="192"/>
                  </a:lnTo>
                  <a:lnTo>
                    <a:pt x="50" y="192"/>
                  </a:lnTo>
                  <a:lnTo>
                    <a:pt x="60" y="188"/>
                  </a:lnTo>
                  <a:lnTo>
                    <a:pt x="60" y="188"/>
                  </a:lnTo>
                  <a:lnTo>
                    <a:pt x="60" y="175"/>
                  </a:lnTo>
                  <a:lnTo>
                    <a:pt x="60" y="161"/>
                  </a:lnTo>
                  <a:lnTo>
                    <a:pt x="60" y="161"/>
                  </a:lnTo>
                  <a:lnTo>
                    <a:pt x="67" y="161"/>
                  </a:lnTo>
                  <a:lnTo>
                    <a:pt x="67" y="161"/>
                  </a:lnTo>
                  <a:lnTo>
                    <a:pt x="67" y="151"/>
                  </a:lnTo>
                  <a:lnTo>
                    <a:pt x="67" y="151"/>
                  </a:lnTo>
                  <a:lnTo>
                    <a:pt x="77" y="151"/>
                  </a:lnTo>
                  <a:lnTo>
                    <a:pt x="77" y="151"/>
                  </a:lnTo>
                  <a:lnTo>
                    <a:pt x="77" y="148"/>
                  </a:lnTo>
                  <a:lnTo>
                    <a:pt x="80" y="148"/>
                  </a:lnTo>
                  <a:lnTo>
                    <a:pt x="80" y="148"/>
                  </a:lnTo>
                  <a:lnTo>
                    <a:pt x="77" y="141"/>
                  </a:lnTo>
                  <a:lnTo>
                    <a:pt x="74" y="138"/>
                  </a:lnTo>
                  <a:lnTo>
                    <a:pt x="74" y="138"/>
                  </a:lnTo>
                  <a:lnTo>
                    <a:pt x="87" y="141"/>
                  </a:lnTo>
                  <a:lnTo>
                    <a:pt x="87" y="141"/>
                  </a:lnTo>
                  <a:lnTo>
                    <a:pt x="90" y="138"/>
                  </a:lnTo>
                  <a:lnTo>
                    <a:pt x="90" y="138"/>
                  </a:lnTo>
                  <a:lnTo>
                    <a:pt x="90" y="128"/>
                  </a:lnTo>
                  <a:lnTo>
                    <a:pt x="90" y="121"/>
                  </a:lnTo>
                  <a:lnTo>
                    <a:pt x="90" y="121"/>
                  </a:lnTo>
                  <a:lnTo>
                    <a:pt x="94" y="114"/>
                  </a:lnTo>
                  <a:lnTo>
                    <a:pt x="94" y="114"/>
                  </a:lnTo>
                  <a:lnTo>
                    <a:pt x="97" y="118"/>
                  </a:lnTo>
                  <a:lnTo>
                    <a:pt x="97" y="121"/>
                  </a:lnTo>
                  <a:lnTo>
                    <a:pt x="97" y="121"/>
                  </a:lnTo>
                  <a:lnTo>
                    <a:pt x="104" y="121"/>
                  </a:lnTo>
                  <a:lnTo>
                    <a:pt x="104" y="121"/>
                  </a:lnTo>
                  <a:lnTo>
                    <a:pt x="107" y="114"/>
                  </a:lnTo>
                  <a:lnTo>
                    <a:pt x="107" y="114"/>
                  </a:lnTo>
                  <a:lnTo>
                    <a:pt x="107" y="118"/>
                  </a:lnTo>
                  <a:lnTo>
                    <a:pt x="107" y="121"/>
                  </a:lnTo>
                  <a:lnTo>
                    <a:pt x="107" y="121"/>
                  </a:lnTo>
                  <a:lnTo>
                    <a:pt x="107" y="121"/>
                  </a:lnTo>
                  <a:lnTo>
                    <a:pt x="117" y="111"/>
                  </a:lnTo>
                  <a:lnTo>
                    <a:pt x="121" y="98"/>
                  </a:lnTo>
                  <a:lnTo>
                    <a:pt x="121" y="98"/>
                  </a:lnTo>
                  <a:lnTo>
                    <a:pt x="114" y="94"/>
                  </a:lnTo>
                  <a:lnTo>
                    <a:pt x="100" y="94"/>
                  </a:lnTo>
                  <a:lnTo>
                    <a:pt x="100" y="94"/>
                  </a:lnTo>
                  <a:lnTo>
                    <a:pt x="94" y="81"/>
                  </a:lnTo>
                  <a:lnTo>
                    <a:pt x="94" y="81"/>
                  </a:lnTo>
                  <a:lnTo>
                    <a:pt x="97" y="71"/>
                  </a:lnTo>
                  <a:lnTo>
                    <a:pt x="97" y="64"/>
                  </a:lnTo>
                  <a:lnTo>
                    <a:pt x="97" y="61"/>
                  </a:lnTo>
                  <a:lnTo>
                    <a:pt x="87" y="54"/>
                  </a:lnTo>
                  <a:lnTo>
                    <a:pt x="87" y="50"/>
                  </a:lnTo>
                  <a:lnTo>
                    <a:pt x="87" y="50"/>
                  </a:lnTo>
                  <a:lnTo>
                    <a:pt x="77" y="50"/>
                  </a:lnTo>
                  <a:lnTo>
                    <a:pt x="74" y="50"/>
                  </a:lnTo>
                  <a:lnTo>
                    <a:pt x="74" y="50"/>
                  </a:lnTo>
                  <a:lnTo>
                    <a:pt x="60" y="50"/>
                  </a:lnTo>
                  <a:lnTo>
                    <a:pt x="60" y="50"/>
                  </a:lnTo>
                  <a:lnTo>
                    <a:pt x="57" y="61"/>
                  </a:lnTo>
                  <a:lnTo>
                    <a:pt x="57" y="77"/>
                  </a:lnTo>
                  <a:lnTo>
                    <a:pt x="57" y="77"/>
                  </a:lnTo>
                  <a:lnTo>
                    <a:pt x="50" y="77"/>
                  </a:lnTo>
                  <a:lnTo>
                    <a:pt x="53" y="67"/>
                  </a:lnTo>
                  <a:lnTo>
                    <a:pt x="53" y="67"/>
                  </a:lnTo>
                  <a:lnTo>
                    <a:pt x="50" y="64"/>
                  </a:lnTo>
                  <a:lnTo>
                    <a:pt x="50" y="64"/>
                  </a:lnTo>
                  <a:lnTo>
                    <a:pt x="43" y="64"/>
                  </a:lnTo>
                  <a:lnTo>
                    <a:pt x="43" y="64"/>
                  </a:lnTo>
                  <a:lnTo>
                    <a:pt x="43" y="64"/>
                  </a:lnTo>
                  <a:lnTo>
                    <a:pt x="43" y="50"/>
                  </a:lnTo>
                  <a:lnTo>
                    <a:pt x="43" y="50"/>
                  </a:lnTo>
                  <a:lnTo>
                    <a:pt x="40" y="50"/>
                  </a:lnTo>
                  <a:lnTo>
                    <a:pt x="40" y="47"/>
                  </a:lnTo>
                  <a:lnTo>
                    <a:pt x="40" y="47"/>
                  </a:lnTo>
                  <a:lnTo>
                    <a:pt x="60" y="47"/>
                  </a:lnTo>
                  <a:lnTo>
                    <a:pt x="60" y="47"/>
                  </a:lnTo>
                  <a:lnTo>
                    <a:pt x="70" y="44"/>
                  </a:lnTo>
                  <a:lnTo>
                    <a:pt x="77" y="40"/>
                  </a:lnTo>
                  <a:lnTo>
                    <a:pt x="84" y="40"/>
                  </a:lnTo>
                  <a:lnTo>
                    <a:pt x="84" y="40"/>
                  </a:lnTo>
                  <a:lnTo>
                    <a:pt x="84" y="44"/>
                  </a:lnTo>
                  <a:lnTo>
                    <a:pt x="87" y="47"/>
                  </a:lnTo>
                  <a:lnTo>
                    <a:pt x="90" y="47"/>
                  </a:lnTo>
                  <a:lnTo>
                    <a:pt x="90" y="47"/>
                  </a:lnTo>
                  <a:lnTo>
                    <a:pt x="97" y="54"/>
                  </a:lnTo>
                  <a:lnTo>
                    <a:pt x="97" y="54"/>
                  </a:lnTo>
                  <a:lnTo>
                    <a:pt x="97" y="57"/>
                  </a:lnTo>
                  <a:lnTo>
                    <a:pt x="100" y="54"/>
                  </a:lnTo>
                  <a:lnTo>
                    <a:pt x="100" y="54"/>
                  </a:lnTo>
                  <a:lnTo>
                    <a:pt x="104" y="44"/>
                  </a:lnTo>
                  <a:lnTo>
                    <a:pt x="104" y="44"/>
                  </a:lnTo>
                  <a:lnTo>
                    <a:pt x="107" y="40"/>
                  </a:lnTo>
                  <a:lnTo>
                    <a:pt x="114" y="37"/>
                  </a:lnTo>
                  <a:lnTo>
                    <a:pt x="114" y="37"/>
                  </a:lnTo>
                  <a:lnTo>
                    <a:pt x="114" y="27"/>
                  </a:lnTo>
                  <a:lnTo>
                    <a:pt x="114" y="17"/>
                  </a:lnTo>
                  <a:lnTo>
                    <a:pt x="111" y="14"/>
                  </a:lnTo>
                  <a:lnTo>
                    <a:pt x="111" y="14"/>
                  </a:lnTo>
                  <a:lnTo>
                    <a:pt x="111" y="7"/>
                  </a:lnTo>
                  <a:lnTo>
                    <a:pt x="114" y="0"/>
                  </a:lnTo>
                  <a:lnTo>
                    <a:pt x="114" y="0"/>
                  </a:lnTo>
                  <a:lnTo>
                    <a:pt x="94" y="10"/>
                  </a:lnTo>
                  <a:lnTo>
                    <a:pt x="94" y="10"/>
                  </a:lnTo>
                  <a:lnTo>
                    <a:pt x="87" y="10"/>
                  </a:lnTo>
                  <a:lnTo>
                    <a:pt x="87" y="10"/>
                  </a:lnTo>
                  <a:lnTo>
                    <a:pt x="84" y="14"/>
                  </a:lnTo>
                  <a:lnTo>
                    <a:pt x="77" y="20"/>
                  </a:lnTo>
                  <a:lnTo>
                    <a:pt x="74" y="30"/>
                  </a:lnTo>
                  <a:lnTo>
                    <a:pt x="70" y="34"/>
                  </a:lnTo>
                  <a:lnTo>
                    <a:pt x="70" y="34"/>
                  </a:lnTo>
                  <a:lnTo>
                    <a:pt x="60" y="37"/>
                  </a:lnTo>
                  <a:lnTo>
                    <a:pt x="50" y="37"/>
                  </a:lnTo>
                  <a:lnTo>
                    <a:pt x="37" y="40"/>
                  </a:lnTo>
                  <a:lnTo>
                    <a:pt x="27" y="40"/>
                  </a:lnTo>
                  <a:lnTo>
                    <a:pt x="27" y="40"/>
                  </a:lnTo>
                  <a:lnTo>
                    <a:pt x="23" y="44"/>
                  </a:lnTo>
                  <a:lnTo>
                    <a:pt x="23" y="44"/>
                  </a:lnTo>
                  <a:lnTo>
                    <a:pt x="20" y="50"/>
                  </a:lnTo>
                  <a:lnTo>
                    <a:pt x="16" y="57"/>
                  </a:lnTo>
                  <a:lnTo>
                    <a:pt x="20" y="67"/>
                  </a:lnTo>
                  <a:lnTo>
                    <a:pt x="23" y="74"/>
                  </a:lnTo>
                  <a:lnTo>
                    <a:pt x="23" y="74"/>
                  </a:lnTo>
                  <a:lnTo>
                    <a:pt x="30" y="74"/>
                  </a:lnTo>
                  <a:lnTo>
                    <a:pt x="30" y="74"/>
                  </a:lnTo>
                  <a:lnTo>
                    <a:pt x="27" y="61"/>
                  </a:lnTo>
                  <a:lnTo>
                    <a:pt x="30" y="64"/>
                  </a:lnTo>
                  <a:lnTo>
                    <a:pt x="33" y="71"/>
                  </a:lnTo>
                  <a:lnTo>
                    <a:pt x="33" y="71"/>
                  </a:lnTo>
                  <a:lnTo>
                    <a:pt x="37" y="67"/>
                  </a:lnTo>
                  <a:lnTo>
                    <a:pt x="37" y="67"/>
                  </a:lnTo>
                  <a:lnTo>
                    <a:pt x="40" y="67"/>
                  </a:lnTo>
                  <a:lnTo>
                    <a:pt x="40" y="67"/>
                  </a:lnTo>
                  <a:lnTo>
                    <a:pt x="40" y="71"/>
                  </a:lnTo>
                  <a:lnTo>
                    <a:pt x="40" y="71"/>
                  </a:lnTo>
                  <a:lnTo>
                    <a:pt x="33" y="74"/>
                  </a:lnTo>
                  <a:lnTo>
                    <a:pt x="30" y="74"/>
                  </a:lnTo>
                  <a:lnTo>
                    <a:pt x="30" y="74"/>
                  </a:lnTo>
                  <a:lnTo>
                    <a:pt x="30" y="77"/>
                  </a:lnTo>
                  <a:lnTo>
                    <a:pt x="33" y="84"/>
                  </a:lnTo>
                  <a:lnTo>
                    <a:pt x="33" y="84"/>
                  </a:lnTo>
                  <a:lnTo>
                    <a:pt x="27" y="81"/>
                  </a:lnTo>
                  <a:lnTo>
                    <a:pt x="23" y="81"/>
                  </a:lnTo>
                  <a:lnTo>
                    <a:pt x="13" y="71"/>
                  </a:lnTo>
                  <a:lnTo>
                    <a:pt x="13" y="71"/>
                  </a:lnTo>
                  <a:lnTo>
                    <a:pt x="13" y="71"/>
                  </a:lnTo>
                  <a:lnTo>
                    <a:pt x="13" y="71"/>
                  </a:lnTo>
                  <a:lnTo>
                    <a:pt x="10" y="71"/>
                  </a:lnTo>
                  <a:lnTo>
                    <a:pt x="10" y="71"/>
                  </a:lnTo>
                  <a:lnTo>
                    <a:pt x="10" y="71"/>
                  </a:lnTo>
                  <a:lnTo>
                    <a:pt x="10" y="77"/>
                  </a:lnTo>
                  <a:lnTo>
                    <a:pt x="13" y="87"/>
                  </a:lnTo>
                  <a:lnTo>
                    <a:pt x="13" y="87"/>
                  </a:lnTo>
                  <a:lnTo>
                    <a:pt x="6" y="91"/>
                  </a:lnTo>
                  <a:lnTo>
                    <a:pt x="6" y="91"/>
                  </a:lnTo>
                  <a:lnTo>
                    <a:pt x="6" y="98"/>
                  </a:lnTo>
                  <a:lnTo>
                    <a:pt x="6" y="104"/>
                  </a:lnTo>
                  <a:lnTo>
                    <a:pt x="3" y="114"/>
                  </a:lnTo>
                  <a:lnTo>
                    <a:pt x="3" y="114"/>
                  </a:lnTo>
                  <a:lnTo>
                    <a:pt x="6" y="114"/>
                  </a:lnTo>
                  <a:lnTo>
                    <a:pt x="10" y="114"/>
                  </a:lnTo>
                  <a:lnTo>
                    <a:pt x="10" y="114"/>
                  </a:lnTo>
                  <a:lnTo>
                    <a:pt x="13" y="124"/>
                  </a:lnTo>
                  <a:lnTo>
                    <a:pt x="13" y="124"/>
                  </a:lnTo>
                  <a:lnTo>
                    <a:pt x="10" y="128"/>
                  </a:lnTo>
                  <a:lnTo>
                    <a:pt x="10" y="131"/>
                  </a:lnTo>
                  <a:lnTo>
                    <a:pt x="10" y="131"/>
                  </a:lnTo>
                  <a:lnTo>
                    <a:pt x="6" y="131"/>
                  </a:lnTo>
                  <a:lnTo>
                    <a:pt x="3" y="128"/>
                  </a:lnTo>
                  <a:lnTo>
                    <a:pt x="3" y="128"/>
                  </a:lnTo>
                  <a:lnTo>
                    <a:pt x="0" y="158"/>
                  </a:lnTo>
                  <a:lnTo>
                    <a:pt x="0" y="158"/>
                  </a:lnTo>
                  <a:lnTo>
                    <a:pt x="3" y="161"/>
                  </a:lnTo>
                  <a:lnTo>
                    <a:pt x="3" y="161"/>
                  </a:lnTo>
                  <a:lnTo>
                    <a:pt x="6" y="151"/>
                  </a:lnTo>
                  <a:lnTo>
                    <a:pt x="10" y="151"/>
                  </a:lnTo>
                  <a:lnTo>
                    <a:pt x="10" y="151"/>
                  </a:lnTo>
                  <a:lnTo>
                    <a:pt x="10" y="155"/>
                  </a:lnTo>
                  <a:lnTo>
                    <a:pt x="13" y="161"/>
                  </a:lnTo>
                  <a:lnTo>
                    <a:pt x="13" y="161"/>
                  </a:lnTo>
                  <a:lnTo>
                    <a:pt x="20" y="165"/>
                  </a:lnTo>
                  <a:lnTo>
                    <a:pt x="20" y="165"/>
                  </a:lnTo>
                  <a:lnTo>
                    <a:pt x="20" y="175"/>
                  </a:lnTo>
                  <a:lnTo>
                    <a:pt x="20" y="182"/>
                  </a:lnTo>
                  <a:lnTo>
                    <a:pt x="16" y="195"/>
                  </a:lnTo>
                  <a:lnTo>
                    <a:pt x="16" y="195"/>
                  </a:lnTo>
                  <a:lnTo>
                    <a:pt x="13" y="202"/>
                  </a:lnTo>
                  <a:lnTo>
                    <a:pt x="13" y="202"/>
                  </a:lnTo>
                  <a:lnTo>
                    <a:pt x="20" y="202"/>
                  </a:lnTo>
                  <a:lnTo>
                    <a:pt x="30" y="205"/>
                  </a:lnTo>
                  <a:lnTo>
                    <a:pt x="30" y="205"/>
                  </a:lnTo>
                  <a:lnTo>
                    <a:pt x="37" y="208"/>
                  </a:lnTo>
                  <a:lnTo>
                    <a:pt x="43" y="212"/>
                  </a:lnTo>
                  <a:lnTo>
                    <a:pt x="43" y="212"/>
                  </a:lnTo>
                  <a:lnTo>
                    <a:pt x="53" y="212"/>
                  </a:lnTo>
                  <a:lnTo>
                    <a:pt x="53" y="212"/>
                  </a:lnTo>
                  <a:close/>
                  <a:moveTo>
                    <a:pt x="13" y="111"/>
                  </a:moveTo>
                  <a:lnTo>
                    <a:pt x="13" y="111"/>
                  </a:lnTo>
                  <a:lnTo>
                    <a:pt x="13" y="114"/>
                  </a:lnTo>
                  <a:lnTo>
                    <a:pt x="10" y="114"/>
                  </a:lnTo>
                  <a:lnTo>
                    <a:pt x="10" y="114"/>
                  </a:lnTo>
                  <a:lnTo>
                    <a:pt x="10" y="111"/>
                  </a:lnTo>
                  <a:lnTo>
                    <a:pt x="10" y="111"/>
                  </a:lnTo>
                  <a:lnTo>
                    <a:pt x="13" y="111"/>
                  </a:lnTo>
                  <a:lnTo>
                    <a:pt x="13" y="111"/>
                  </a:lnTo>
                  <a:close/>
                  <a:moveTo>
                    <a:pt x="100" y="108"/>
                  </a:moveTo>
                  <a:lnTo>
                    <a:pt x="100" y="108"/>
                  </a:lnTo>
                  <a:lnTo>
                    <a:pt x="100" y="111"/>
                  </a:lnTo>
                  <a:lnTo>
                    <a:pt x="100" y="114"/>
                  </a:lnTo>
                  <a:lnTo>
                    <a:pt x="100" y="114"/>
                  </a:lnTo>
                  <a:lnTo>
                    <a:pt x="97" y="114"/>
                  </a:lnTo>
                  <a:lnTo>
                    <a:pt x="94" y="111"/>
                  </a:lnTo>
                  <a:lnTo>
                    <a:pt x="100" y="108"/>
                  </a:lnTo>
                  <a:lnTo>
                    <a:pt x="100" y="108"/>
                  </a:lnTo>
                  <a:close/>
                  <a:moveTo>
                    <a:pt x="111" y="242"/>
                  </a:moveTo>
                  <a:lnTo>
                    <a:pt x="111" y="242"/>
                  </a:lnTo>
                  <a:lnTo>
                    <a:pt x="111" y="249"/>
                  </a:lnTo>
                  <a:lnTo>
                    <a:pt x="114" y="252"/>
                  </a:lnTo>
                  <a:lnTo>
                    <a:pt x="114" y="252"/>
                  </a:lnTo>
                  <a:lnTo>
                    <a:pt x="117" y="255"/>
                  </a:lnTo>
                  <a:lnTo>
                    <a:pt x="121" y="252"/>
                  </a:lnTo>
                  <a:lnTo>
                    <a:pt x="117" y="242"/>
                  </a:lnTo>
                  <a:lnTo>
                    <a:pt x="117" y="242"/>
                  </a:lnTo>
                  <a:lnTo>
                    <a:pt x="111" y="242"/>
                  </a:lnTo>
                  <a:lnTo>
                    <a:pt x="111" y="242"/>
                  </a:lnTo>
                  <a:close/>
                  <a:moveTo>
                    <a:pt x="117" y="215"/>
                  </a:moveTo>
                  <a:lnTo>
                    <a:pt x="117" y="215"/>
                  </a:lnTo>
                  <a:lnTo>
                    <a:pt x="114" y="222"/>
                  </a:lnTo>
                  <a:lnTo>
                    <a:pt x="114" y="222"/>
                  </a:lnTo>
                  <a:lnTo>
                    <a:pt x="107" y="222"/>
                  </a:lnTo>
                  <a:lnTo>
                    <a:pt x="107" y="225"/>
                  </a:lnTo>
                  <a:lnTo>
                    <a:pt x="107" y="225"/>
                  </a:lnTo>
                  <a:lnTo>
                    <a:pt x="131" y="239"/>
                  </a:lnTo>
                  <a:lnTo>
                    <a:pt x="131" y="239"/>
                  </a:lnTo>
                  <a:lnTo>
                    <a:pt x="137" y="235"/>
                  </a:lnTo>
                  <a:lnTo>
                    <a:pt x="141" y="232"/>
                  </a:lnTo>
                  <a:lnTo>
                    <a:pt x="137" y="229"/>
                  </a:lnTo>
                  <a:lnTo>
                    <a:pt x="131" y="222"/>
                  </a:lnTo>
                  <a:lnTo>
                    <a:pt x="131" y="222"/>
                  </a:lnTo>
                  <a:lnTo>
                    <a:pt x="124" y="219"/>
                  </a:lnTo>
                  <a:lnTo>
                    <a:pt x="124" y="219"/>
                  </a:lnTo>
                  <a:lnTo>
                    <a:pt x="117" y="215"/>
                  </a:lnTo>
                  <a:lnTo>
                    <a:pt x="117" y="215"/>
                  </a:lnTo>
                  <a:close/>
                  <a:moveTo>
                    <a:pt x="147" y="215"/>
                  </a:moveTo>
                  <a:lnTo>
                    <a:pt x="147" y="215"/>
                  </a:lnTo>
                  <a:lnTo>
                    <a:pt x="144" y="225"/>
                  </a:lnTo>
                  <a:lnTo>
                    <a:pt x="144" y="239"/>
                  </a:lnTo>
                  <a:lnTo>
                    <a:pt x="151" y="239"/>
                  </a:lnTo>
                  <a:lnTo>
                    <a:pt x="151" y="239"/>
                  </a:lnTo>
                  <a:lnTo>
                    <a:pt x="154" y="222"/>
                  </a:lnTo>
                  <a:lnTo>
                    <a:pt x="154" y="222"/>
                  </a:lnTo>
                  <a:lnTo>
                    <a:pt x="147" y="215"/>
                  </a:lnTo>
                  <a:lnTo>
                    <a:pt x="147" y="215"/>
                  </a:lnTo>
                  <a:close/>
                  <a:moveTo>
                    <a:pt x="80" y="208"/>
                  </a:moveTo>
                  <a:lnTo>
                    <a:pt x="80" y="208"/>
                  </a:lnTo>
                  <a:lnTo>
                    <a:pt x="80" y="212"/>
                  </a:lnTo>
                  <a:lnTo>
                    <a:pt x="80" y="212"/>
                  </a:lnTo>
                  <a:lnTo>
                    <a:pt x="87" y="219"/>
                  </a:lnTo>
                  <a:lnTo>
                    <a:pt x="87" y="219"/>
                  </a:lnTo>
                  <a:lnTo>
                    <a:pt x="94" y="219"/>
                  </a:lnTo>
                  <a:lnTo>
                    <a:pt x="90" y="215"/>
                  </a:lnTo>
                  <a:lnTo>
                    <a:pt x="80" y="208"/>
                  </a:lnTo>
                  <a:lnTo>
                    <a:pt x="80" y="208"/>
                  </a:lnTo>
                  <a:close/>
                  <a:moveTo>
                    <a:pt x="107" y="198"/>
                  </a:moveTo>
                  <a:lnTo>
                    <a:pt x="107" y="198"/>
                  </a:lnTo>
                  <a:lnTo>
                    <a:pt x="100" y="208"/>
                  </a:lnTo>
                  <a:lnTo>
                    <a:pt x="94" y="222"/>
                  </a:lnTo>
                  <a:lnTo>
                    <a:pt x="100" y="225"/>
                  </a:lnTo>
                  <a:lnTo>
                    <a:pt x="100" y="225"/>
                  </a:lnTo>
                  <a:lnTo>
                    <a:pt x="104" y="215"/>
                  </a:lnTo>
                  <a:lnTo>
                    <a:pt x="104" y="215"/>
                  </a:lnTo>
                  <a:lnTo>
                    <a:pt x="107" y="212"/>
                  </a:lnTo>
                  <a:lnTo>
                    <a:pt x="111" y="208"/>
                  </a:lnTo>
                  <a:lnTo>
                    <a:pt x="111" y="208"/>
                  </a:lnTo>
                  <a:lnTo>
                    <a:pt x="111" y="202"/>
                  </a:lnTo>
                  <a:lnTo>
                    <a:pt x="111" y="202"/>
                  </a:lnTo>
                  <a:lnTo>
                    <a:pt x="111" y="198"/>
                  </a:lnTo>
                  <a:lnTo>
                    <a:pt x="107" y="198"/>
                  </a:lnTo>
                  <a:lnTo>
                    <a:pt x="107" y="198"/>
                  </a:lnTo>
                  <a:close/>
                  <a:moveTo>
                    <a:pt x="272" y="198"/>
                  </a:moveTo>
                  <a:lnTo>
                    <a:pt x="272" y="198"/>
                  </a:lnTo>
                  <a:lnTo>
                    <a:pt x="265" y="215"/>
                  </a:lnTo>
                  <a:lnTo>
                    <a:pt x="265" y="215"/>
                  </a:lnTo>
                  <a:lnTo>
                    <a:pt x="282" y="222"/>
                  </a:lnTo>
                  <a:lnTo>
                    <a:pt x="282" y="222"/>
                  </a:lnTo>
                  <a:lnTo>
                    <a:pt x="285" y="219"/>
                  </a:lnTo>
                  <a:lnTo>
                    <a:pt x="289" y="215"/>
                  </a:lnTo>
                  <a:lnTo>
                    <a:pt x="289" y="215"/>
                  </a:lnTo>
                  <a:lnTo>
                    <a:pt x="289" y="208"/>
                  </a:lnTo>
                  <a:lnTo>
                    <a:pt x="289" y="208"/>
                  </a:lnTo>
                  <a:lnTo>
                    <a:pt x="272" y="198"/>
                  </a:lnTo>
                  <a:lnTo>
                    <a:pt x="272" y="198"/>
                  </a:lnTo>
                  <a:close/>
                  <a:moveTo>
                    <a:pt x="80" y="158"/>
                  </a:moveTo>
                  <a:lnTo>
                    <a:pt x="77" y="161"/>
                  </a:lnTo>
                  <a:lnTo>
                    <a:pt x="77" y="161"/>
                  </a:lnTo>
                  <a:lnTo>
                    <a:pt x="74" y="161"/>
                  </a:lnTo>
                  <a:lnTo>
                    <a:pt x="70" y="161"/>
                  </a:lnTo>
                  <a:lnTo>
                    <a:pt x="70" y="161"/>
                  </a:lnTo>
                  <a:lnTo>
                    <a:pt x="67" y="161"/>
                  </a:lnTo>
                  <a:lnTo>
                    <a:pt x="67" y="165"/>
                  </a:lnTo>
                  <a:lnTo>
                    <a:pt x="67" y="165"/>
                  </a:lnTo>
                  <a:lnTo>
                    <a:pt x="67" y="178"/>
                  </a:lnTo>
                  <a:lnTo>
                    <a:pt x="70" y="188"/>
                  </a:lnTo>
                  <a:lnTo>
                    <a:pt x="70" y="188"/>
                  </a:lnTo>
                  <a:lnTo>
                    <a:pt x="74" y="192"/>
                  </a:lnTo>
                  <a:lnTo>
                    <a:pt x="80" y="195"/>
                  </a:lnTo>
                  <a:lnTo>
                    <a:pt x="90" y="198"/>
                  </a:lnTo>
                  <a:lnTo>
                    <a:pt x="90" y="198"/>
                  </a:lnTo>
                  <a:lnTo>
                    <a:pt x="94" y="208"/>
                  </a:lnTo>
                  <a:lnTo>
                    <a:pt x="94" y="208"/>
                  </a:lnTo>
                  <a:lnTo>
                    <a:pt x="104" y="198"/>
                  </a:lnTo>
                  <a:lnTo>
                    <a:pt x="107" y="192"/>
                  </a:lnTo>
                  <a:lnTo>
                    <a:pt x="107" y="182"/>
                  </a:lnTo>
                  <a:lnTo>
                    <a:pt x="104" y="168"/>
                  </a:lnTo>
                  <a:lnTo>
                    <a:pt x="104" y="168"/>
                  </a:lnTo>
                  <a:lnTo>
                    <a:pt x="100" y="171"/>
                  </a:lnTo>
                  <a:lnTo>
                    <a:pt x="94" y="171"/>
                  </a:lnTo>
                  <a:lnTo>
                    <a:pt x="94" y="171"/>
                  </a:lnTo>
                  <a:lnTo>
                    <a:pt x="90" y="161"/>
                  </a:lnTo>
                  <a:lnTo>
                    <a:pt x="90" y="158"/>
                  </a:lnTo>
                  <a:lnTo>
                    <a:pt x="80" y="158"/>
                  </a:lnTo>
                  <a:lnTo>
                    <a:pt x="80" y="158"/>
                  </a:lnTo>
                  <a:close/>
                  <a:moveTo>
                    <a:pt x="161" y="155"/>
                  </a:moveTo>
                  <a:lnTo>
                    <a:pt x="161" y="155"/>
                  </a:lnTo>
                  <a:lnTo>
                    <a:pt x="161" y="158"/>
                  </a:lnTo>
                  <a:lnTo>
                    <a:pt x="158" y="158"/>
                  </a:lnTo>
                  <a:lnTo>
                    <a:pt x="158" y="158"/>
                  </a:lnTo>
                  <a:lnTo>
                    <a:pt x="158" y="155"/>
                  </a:lnTo>
                  <a:lnTo>
                    <a:pt x="161" y="155"/>
                  </a:lnTo>
                  <a:lnTo>
                    <a:pt x="161" y="155"/>
                  </a:lnTo>
                  <a:lnTo>
                    <a:pt x="161" y="155"/>
                  </a:lnTo>
                  <a:close/>
                  <a:moveTo>
                    <a:pt x="100" y="134"/>
                  </a:moveTo>
                  <a:lnTo>
                    <a:pt x="100" y="134"/>
                  </a:lnTo>
                  <a:lnTo>
                    <a:pt x="100" y="145"/>
                  </a:lnTo>
                  <a:lnTo>
                    <a:pt x="100" y="145"/>
                  </a:lnTo>
                  <a:lnTo>
                    <a:pt x="100" y="145"/>
                  </a:lnTo>
                  <a:lnTo>
                    <a:pt x="104" y="141"/>
                  </a:lnTo>
                  <a:lnTo>
                    <a:pt x="104" y="138"/>
                  </a:lnTo>
                  <a:lnTo>
                    <a:pt x="100" y="134"/>
                  </a:lnTo>
                  <a:lnTo>
                    <a:pt x="100" y="134"/>
                  </a:lnTo>
                  <a:close/>
                  <a:moveTo>
                    <a:pt x="168" y="128"/>
                  </a:moveTo>
                  <a:lnTo>
                    <a:pt x="164" y="134"/>
                  </a:lnTo>
                  <a:lnTo>
                    <a:pt x="164" y="134"/>
                  </a:lnTo>
                  <a:lnTo>
                    <a:pt x="158" y="138"/>
                  </a:lnTo>
                  <a:lnTo>
                    <a:pt x="158" y="138"/>
                  </a:lnTo>
                  <a:lnTo>
                    <a:pt x="161" y="141"/>
                  </a:lnTo>
                  <a:lnTo>
                    <a:pt x="154" y="145"/>
                  </a:lnTo>
                  <a:lnTo>
                    <a:pt x="154" y="145"/>
                  </a:lnTo>
                  <a:lnTo>
                    <a:pt x="154" y="161"/>
                  </a:lnTo>
                  <a:lnTo>
                    <a:pt x="154" y="161"/>
                  </a:lnTo>
                  <a:lnTo>
                    <a:pt x="151" y="158"/>
                  </a:lnTo>
                  <a:lnTo>
                    <a:pt x="151" y="151"/>
                  </a:lnTo>
                  <a:lnTo>
                    <a:pt x="154" y="138"/>
                  </a:lnTo>
                  <a:lnTo>
                    <a:pt x="154" y="138"/>
                  </a:lnTo>
                  <a:lnTo>
                    <a:pt x="131" y="134"/>
                  </a:lnTo>
                  <a:lnTo>
                    <a:pt x="131" y="134"/>
                  </a:lnTo>
                  <a:lnTo>
                    <a:pt x="131" y="141"/>
                  </a:lnTo>
                  <a:lnTo>
                    <a:pt x="131" y="141"/>
                  </a:lnTo>
                  <a:lnTo>
                    <a:pt x="141" y="141"/>
                  </a:lnTo>
                  <a:lnTo>
                    <a:pt x="141" y="141"/>
                  </a:lnTo>
                  <a:lnTo>
                    <a:pt x="137" y="148"/>
                  </a:lnTo>
                  <a:lnTo>
                    <a:pt x="134" y="151"/>
                  </a:lnTo>
                  <a:lnTo>
                    <a:pt x="131" y="155"/>
                  </a:lnTo>
                  <a:lnTo>
                    <a:pt x="131" y="155"/>
                  </a:lnTo>
                  <a:lnTo>
                    <a:pt x="127" y="151"/>
                  </a:lnTo>
                  <a:lnTo>
                    <a:pt x="127" y="151"/>
                  </a:lnTo>
                  <a:lnTo>
                    <a:pt x="117" y="151"/>
                  </a:lnTo>
                  <a:lnTo>
                    <a:pt x="117" y="151"/>
                  </a:lnTo>
                  <a:lnTo>
                    <a:pt x="121" y="168"/>
                  </a:lnTo>
                  <a:lnTo>
                    <a:pt x="121" y="188"/>
                  </a:lnTo>
                  <a:lnTo>
                    <a:pt x="121" y="188"/>
                  </a:lnTo>
                  <a:lnTo>
                    <a:pt x="137" y="195"/>
                  </a:lnTo>
                  <a:lnTo>
                    <a:pt x="137" y="195"/>
                  </a:lnTo>
                  <a:lnTo>
                    <a:pt x="144" y="205"/>
                  </a:lnTo>
                  <a:lnTo>
                    <a:pt x="147" y="208"/>
                  </a:lnTo>
                  <a:lnTo>
                    <a:pt x="151" y="212"/>
                  </a:lnTo>
                  <a:lnTo>
                    <a:pt x="151" y="212"/>
                  </a:lnTo>
                  <a:lnTo>
                    <a:pt x="158" y="212"/>
                  </a:lnTo>
                  <a:lnTo>
                    <a:pt x="161" y="212"/>
                  </a:lnTo>
                  <a:lnTo>
                    <a:pt x="161" y="212"/>
                  </a:lnTo>
                  <a:lnTo>
                    <a:pt x="161" y="212"/>
                  </a:lnTo>
                  <a:lnTo>
                    <a:pt x="161" y="215"/>
                  </a:lnTo>
                  <a:lnTo>
                    <a:pt x="158" y="219"/>
                  </a:lnTo>
                  <a:lnTo>
                    <a:pt x="164" y="219"/>
                  </a:lnTo>
                  <a:lnTo>
                    <a:pt x="164" y="219"/>
                  </a:lnTo>
                  <a:lnTo>
                    <a:pt x="178" y="215"/>
                  </a:lnTo>
                  <a:lnTo>
                    <a:pt x="178" y="212"/>
                  </a:lnTo>
                  <a:lnTo>
                    <a:pt x="178" y="212"/>
                  </a:lnTo>
                  <a:lnTo>
                    <a:pt x="171" y="208"/>
                  </a:lnTo>
                  <a:lnTo>
                    <a:pt x="171" y="208"/>
                  </a:lnTo>
                  <a:lnTo>
                    <a:pt x="168" y="208"/>
                  </a:lnTo>
                  <a:lnTo>
                    <a:pt x="161" y="212"/>
                  </a:lnTo>
                  <a:lnTo>
                    <a:pt x="161" y="208"/>
                  </a:lnTo>
                  <a:lnTo>
                    <a:pt x="161" y="208"/>
                  </a:lnTo>
                  <a:lnTo>
                    <a:pt x="158" y="198"/>
                  </a:lnTo>
                  <a:lnTo>
                    <a:pt x="158" y="198"/>
                  </a:lnTo>
                  <a:lnTo>
                    <a:pt x="164" y="195"/>
                  </a:lnTo>
                  <a:lnTo>
                    <a:pt x="164" y="195"/>
                  </a:lnTo>
                  <a:lnTo>
                    <a:pt x="174" y="195"/>
                  </a:lnTo>
                  <a:lnTo>
                    <a:pt x="174" y="195"/>
                  </a:lnTo>
                  <a:lnTo>
                    <a:pt x="174" y="185"/>
                  </a:lnTo>
                  <a:lnTo>
                    <a:pt x="174" y="185"/>
                  </a:lnTo>
                  <a:lnTo>
                    <a:pt x="168" y="182"/>
                  </a:lnTo>
                  <a:lnTo>
                    <a:pt x="168" y="182"/>
                  </a:lnTo>
                  <a:lnTo>
                    <a:pt x="164" y="175"/>
                  </a:lnTo>
                  <a:lnTo>
                    <a:pt x="184" y="161"/>
                  </a:lnTo>
                  <a:lnTo>
                    <a:pt x="184" y="161"/>
                  </a:lnTo>
                  <a:lnTo>
                    <a:pt x="188" y="151"/>
                  </a:lnTo>
                  <a:lnTo>
                    <a:pt x="184" y="141"/>
                  </a:lnTo>
                  <a:lnTo>
                    <a:pt x="178" y="131"/>
                  </a:lnTo>
                  <a:lnTo>
                    <a:pt x="168" y="128"/>
                  </a:lnTo>
                  <a:lnTo>
                    <a:pt x="168" y="128"/>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62" name="Freeform 97"/>
            <p:cNvSpPr>
              <a:spLocks noChangeAspect="1"/>
            </p:cNvSpPr>
            <p:nvPr/>
          </p:nvSpPr>
          <p:spPr bwMode="gray">
            <a:xfrm>
              <a:off x="1725568" y="3116267"/>
              <a:ext cx="312689" cy="167913"/>
            </a:xfrm>
            <a:custGeom>
              <a:avLst/>
              <a:gdLst/>
              <a:ahLst/>
              <a:cxnLst>
                <a:cxn ang="0">
                  <a:pos x="238" y="168"/>
                </a:cxn>
                <a:cxn ang="0">
                  <a:pos x="255" y="168"/>
                </a:cxn>
                <a:cxn ang="0">
                  <a:pos x="268" y="148"/>
                </a:cxn>
                <a:cxn ang="0">
                  <a:pos x="275" y="125"/>
                </a:cxn>
                <a:cxn ang="0">
                  <a:pos x="289" y="111"/>
                </a:cxn>
                <a:cxn ang="0">
                  <a:pos x="312" y="94"/>
                </a:cxn>
                <a:cxn ang="0">
                  <a:pos x="292" y="78"/>
                </a:cxn>
                <a:cxn ang="0">
                  <a:pos x="265" y="67"/>
                </a:cxn>
                <a:cxn ang="0">
                  <a:pos x="265" y="57"/>
                </a:cxn>
                <a:cxn ang="0">
                  <a:pos x="248" y="51"/>
                </a:cxn>
                <a:cxn ang="0">
                  <a:pos x="245" y="57"/>
                </a:cxn>
                <a:cxn ang="0">
                  <a:pos x="238" y="67"/>
                </a:cxn>
                <a:cxn ang="0">
                  <a:pos x="225" y="67"/>
                </a:cxn>
                <a:cxn ang="0">
                  <a:pos x="215" y="51"/>
                </a:cxn>
                <a:cxn ang="0">
                  <a:pos x="218" y="37"/>
                </a:cxn>
                <a:cxn ang="0">
                  <a:pos x="205" y="30"/>
                </a:cxn>
                <a:cxn ang="0">
                  <a:pos x="201" y="27"/>
                </a:cxn>
                <a:cxn ang="0">
                  <a:pos x="191" y="27"/>
                </a:cxn>
                <a:cxn ang="0">
                  <a:pos x="164" y="20"/>
                </a:cxn>
                <a:cxn ang="0">
                  <a:pos x="161" y="10"/>
                </a:cxn>
                <a:cxn ang="0">
                  <a:pos x="154" y="4"/>
                </a:cxn>
                <a:cxn ang="0">
                  <a:pos x="141" y="10"/>
                </a:cxn>
                <a:cxn ang="0">
                  <a:pos x="134" y="14"/>
                </a:cxn>
                <a:cxn ang="0">
                  <a:pos x="127" y="4"/>
                </a:cxn>
                <a:cxn ang="0">
                  <a:pos x="114" y="0"/>
                </a:cxn>
                <a:cxn ang="0">
                  <a:pos x="114" y="14"/>
                </a:cxn>
                <a:cxn ang="0">
                  <a:pos x="87" y="17"/>
                </a:cxn>
                <a:cxn ang="0">
                  <a:pos x="63" y="24"/>
                </a:cxn>
                <a:cxn ang="0">
                  <a:pos x="53" y="27"/>
                </a:cxn>
                <a:cxn ang="0">
                  <a:pos x="33" y="34"/>
                </a:cxn>
                <a:cxn ang="0">
                  <a:pos x="16" y="41"/>
                </a:cxn>
                <a:cxn ang="0">
                  <a:pos x="6" y="41"/>
                </a:cxn>
                <a:cxn ang="0">
                  <a:pos x="0" y="41"/>
                </a:cxn>
                <a:cxn ang="0">
                  <a:pos x="0" y="51"/>
                </a:cxn>
                <a:cxn ang="0">
                  <a:pos x="16" y="67"/>
                </a:cxn>
                <a:cxn ang="0">
                  <a:pos x="10" y="81"/>
                </a:cxn>
                <a:cxn ang="0">
                  <a:pos x="16" y="98"/>
                </a:cxn>
                <a:cxn ang="0">
                  <a:pos x="23" y="108"/>
                </a:cxn>
                <a:cxn ang="0">
                  <a:pos x="37" y="121"/>
                </a:cxn>
                <a:cxn ang="0">
                  <a:pos x="50" y="135"/>
                </a:cxn>
                <a:cxn ang="0">
                  <a:pos x="53" y="141"/>
                </a:cxn>
                <a:cxn ang="0">
                  <a:pos x="77" y="155"/>
                </a:cxn>
                <a:cxn ang="0">
                  <a:pos x="90" y="165"/>
                </a:cxn>
                <a:cxn ang="0">
                  <a:pos x="97" y="172"/>
                </a:cxn>
                <a:cxn ang="0">
                  <a:pos x="114" y="168"/>
                </a:cxn>
                <a:cxn ang="0">
                  <a:pos x="121" y="165"/>
                </a:cxn>
                <a:cxn ang="0">
                  <a:pos x="134" y="158"/>
                </a:cxn>
                <a:cxn ang="0">
                  <a:pos x="134" y="145"/>
                </a:cxn>
                <a:cxn ang="0">
                  <a:pos x="141" y="148"/>
                </a:cxn>
                <a:cxn ang="0">
                  <a:pos x="158" y="145"/>
                </a:cxn>
                <a:cxn ang="0">
                  <a:pos x="171" y="151"/>
                </a:cxn>
                <a:cxn ang="0">
                  <a:pos x="181" y="162"/>
                </a:cxn>
                <a:cxn ang="0">
                  <a:pos x="205" y="165"/>
                </a:cxn>
                <a:cxn ang="0">
                  <a:pos x="221" y="168"/>
                </a:cxn>
                <a:cxn ang="0">
                  <a:pos x="228" y="175"/>
                </a:cxn>
              </a:cxnLst>
              <a:rect l="0" t="0" r="r" b="b"/>
              <a:pathLst>
                <a:path w="312" h="175">
                  <a:moveTo>
                    <a:pt x="228" y="175"/>
                  </a:moveTo>
                  <a:lnTo>
                    <a:pt x="228" y="175"/>
                  </a:lnTo>
                  <a:lnTo>
                    <a:pt x="235" y="162"/>
                  </a:lnTo>
                  <a:lnTo>
                    <a:pt x="235" y="162"/>
                  </a:lnTo>
                  <a:lnTo>
                    <a:pt x="235" y="162"/>
                  </a:lnTo>
                  <a:lnTo>
                    <a:pt x="235" y="165"/>
                  </a:lnTo>
                  <a:lnTo>
                    <a:pt x="238" y="168"/>
                  </a:lnTo>
                  <a:lnTo>
                    <a:pt x="238" y="168"/>
                  </a:lnTo>
                  <a:lnTo>
                    <a:pt x="242" y="165"/>
                  </a:lnTo>
                  <a:lnTo>
                    <a:pt x="245" y="165"/>
                  </a:lnTo>
                  <a:lnTo>
                    <a:pt x="245" y="165"/>
                  </a:lnTo>
                  <a:lnTo>
                    <a:pt x="245" y="165"/>
                  </a:lnTo>
                  <a:lnTo>
                    <a:pt x="252" y="168"/>
                  </a:lnTo>
                  <a:lnTo>
                    <a:pt x="255" y="168"/>
                  </a:lnTo>
                  <a:lnTo>
                    <a:pt x="258" y="165"/>
                  </a:lnTo>
                  <a:lnTo>
                    <a:pt x="258" y="165"/>
                  </a:lnTo>
                  <a:lnTo>
                    <a:pt x="265" y="158"/>
                  </a:lnTo>
                  <a:lnTo>
                    <a:pt x="265" y="158"/>
                  </a:lnTo>
                  <a:lnTo>
                    <a:pt x="268" y="155"/>
                  </a:lnTo>
                  <a:lnTo>
                    <a:pt x="268" y="148"/>
                  </a:lnTo>
                  <a:lnTo>
                    <a:pt x="268" y="148"/>
                  </a:lnTo>
                  <a:lnTo>
                    <a:pt x="272" y="145"/>
                  </a:lnTo>
                  <a:lnTo>
                    <a:pt x="272" y="145"/>
                  </a:lnTo>
                  <a:lnTo>
                    <a:pt x="272" y="145"/>
                  </a:lnTo>
                  <a:lnTo>
                    <a:pt x="268" y="135"/>
                  </a:lnTo>
                  <a:lnTo>
                    <a:pt x="268" y="135"/>
                  </a:lnTo>
                  <a:lnTo>
                    <a:pt x="272" y="128"/>
                  </a:lnTo>
                  <a:lnTo>
                    <a:pt x="275" y="125"/>
                  </a:lnTo>
                  <a:lnTo>
                    <a:pt x="275" y="125"/>
                  </a:lnTo>
                  <a:lnTo>
                    <a:pt x="282" y="121"/>
                  </a:lnTo>
                  <a:lnTo>
                    <a:pt x="282" y="121"/>
                  </a:lnTo>
                  <a:lnTo>
                    <a:pt x="285" y="121"/>
                  </a:lnTo>
                  <a:lnTo>
                    <a:pt x="285" y="115"/>
                  </a:lnTo>
                  <a:lnTo>
                    <a:pt x="285" y="115"/>
                  </a:lnTo>
                  <a:lnTo>
                    <a:pt x="289" y="111"/>
                  </a:lnTo>
                  <a:lnTo>
                    <a:pt x="289" y="108"/>
                  </a:lnTo>
                  <a:lnTo>
                    <a:pt x="289" y="108"/>
                  </a:lnTo>
                  <a:lnTo>
                    <a:pt x="292" y="101"/>
                  </a:lnTo>
                  <a:lnTo>
                    <a:pt x="299" y="98"/>
                  </a:lnTo>
                  <a:lnTo>
                    <a:pt x="299" y="98"/>
                  </a:lnTo>
                  <a:lnTo>
                    <a:pt x="312" y="94"/>
                  </a:lnTo>
                  <a:lnTo>
                    <a:pt x="312" y="94"/>
                  </a:lnTo>
                  <a:lnTo>
                    <a:pt x="309" y="84"/>
                  </a:lnTo>
                  <a:lnTo>
                    <a:pt x="309" y="81"/>
                  </a:lnTo>
                  <a:lnTo>
                    <a:pt x="309" y="81"/>
                  </a:lnTo>
                  <a:lnTo>
                    <a:pt x="302" y="81"/>
                  </a:lnTo>
                  <a:lnTo>
                    <a:pt x="295" y="81"/>
                  </a:lnTo>
                  <a:lnTo>
                    <a:pt x="295" y="81"/>
                  </a:lnTo>
                  <a:lnTo>
                    <a:pt x="292" y="78"/>
                  </a:lnTo>
                  <a:lnTo>
                    <a:pt x="289" y="78"/>
                  </a:lnTo>
                  <a:lnTo>
                    <a:pt x="285" y="74"/>
                  </a:lnTo>
                  <a:lnTo>
                    <a:pt x="285" y="74"/>
                  </a:lnTo>
                  <a:lnTo>
                    <a:pt x="279" y="78"/>
                  </a:lnTo>
                  <a:lnTo>
                    <a:pt x="275" y="78"/>
                  </a:lnTo>
                  <a:lnTo>
                    <a:pt x="275" y="78"/>
                  </a:lnTo>
                  <a:lnTo>
                    <a:pt x="265" y="67"/>
                  </a:lnTo>
                  <a:lnTo>
                    <a:pt x="265" y="67"/>
                  </a:lnTo>
                  <a:lnTo>
                    <a:pt x="265" y="64"/>
                  </a:lnTo>
                  <a:lnTo>
                    <a:pt x="268" y="64"/>
                  </a:lnTo>
                  <a:lnTo>
                    <a:pt x="272" y="61"/>
                  </a:lnTo>
                  <a:lnTo>
                    <a:pt x="272" y="61"/>
                  </a:lnTo>
                  <a:lnTo>
                    <a:pt x="268" y="57"/>
                  </a:lnTo>
                  <a:lnTo>
                    <a:pt x="265" y="57"/>
                  </a:lnTo>
                  <a:lnTo>
                    <a:pt x="265" y="57"/>
                  </a:lnTo>
                  <a:lnTo>
                    <a:pt x="258" y="57"/>
                  </a:lnTo>
                  <a:lnTo>
                    <a:pt x="258" y="57"/>
                  </a:lnTo>
                  <a:lnTo>
                    <a:pt x="255" y="54"/>
                  </a:lnTo>
                  <a:lnTo>
                    <a:pt x="255" y="54"/>
                  </a:lnTo>
                  <a:lnTo>
                    <a:pt x="248" y="51"/>
                  </a:lnTo>
                  <a:lnTo>
                    <a:pt x="248" y="51"/>
                  </a:lnTo>
                  <a:lnTo>
                    <a:pt x="245" y="47"/>
                  </a:lnTo>
                  <a:lnTo>
                    <a:pt x="242" y="51"/>
                  </a:lnTo>
                  <a:lnTo>
                    <a:pt x="242" y="51"/>
                  </a:lnTo>
                  <a:lnTo>
                    <a:pt x="242" y="54"/>
                  </a:lnTo>
                  <a:lnTo>
                    <a:pt x="242" y="54"/>
                  </a:lnTo>
                  <a:lnTo>
                    <a:pt x="245" y="57"/>
                  </a:lnTo>
                  <a:lnTo>
                    <a:pt x="245" y="57"/>
                  </a:lnTo>
                  <a:lnTo>
                    <a:pt x="245" y="61"/>
                  </a:lnTo>
                  <a:lnTo>
                    <a:pt x="245" y="61"/>
                  </a:lnTo>
                  <a:lnTo>
                    <a:pt x="245" y="64"/>
                  </a:lnTo>
                  <a:lnTo>
                    <a:pt x="245" y="64"/>
                  </a:lnTo>
                  <a:lnTo>
                    <a:pt x="238" y="64"/>
                  </a:lnTo>
                  <a:lnTo>
                    <a:pt x="238" y="64"/>
                  </a:lnTo>
                  <a:lnTo>
                    <a:pt x="238" y="67"/>
                  </a:lnTo>
                  <a:lnTo>
                    <a:pt x="235" y="71"/>
                  </a:lnTo>
                  <a:lnTo>
                    <a:pt x="235" y="71"/>
                  </a:lnTo>
                  <a:lnTo>
                    <a:pt x="232" y="74"/>
                  </a:lnTo>
                  <a:lnTo>
                    <a:pt x="232" y="74"/>
                  </a:lnTo>
                  <a:lnTo>
                    <a:pt x="228" y="67"/>
                  </a:lnTo>
                  <a:lnTo>
                    <a:pt x="228" y="67"/>
                  </a:lnTo>
                  <a:lnTo>
                    <a:pt x="225" y="67"/>
                  </a:lnTo>
                  <a:lnTo>
                    <a:pt x="225" y="67"/>
                  </a:lnTo>
                  <a:lnTo>
                    <a:pt x="221" y="64"/>
                  </a:lnTo>
                  <a:lnTo>
                    <a:pt x="218" y="57"/>
                  </a:lnTo>
                  <a:lnTo>
                    <a:pt x="218" y="57"/>
                  </a:lnTo>
                  <a:lnTo>
                    <a:pt x="215" y="54"/>
                  </a:lnTo>
                  <a:lnTo>
                    <a:pt x="215" y="54"/>
                  </a:lnTo>
                  <a:lnTo>
                    <a:pt x="215" y="51"/>
                  </a:lnTo>
                  <a:lnTo>
                    <a:pt x="215" y="51"/>
                  </a:lnTo>
                  <a:lnTo>
                    <a:pt x="215" y="47"/>
                  </a:lnTo>
                  <a:lnTo>
                    <a:pt x="215" y="44"/>
                  </a:lnTo>
                  <a:lnTo>
                    <a:pt x="215" y="44"/>
                  </a:lnTo>
                  <a:lnTo>
                    <a:pt x="218" y="41"/>
                  </a:lnTo>
                  <a:lnTo>
                    <a:pt x="218" y="41"/>
                  </a:lnTo>
                  <a:lnTo>
                    <a:pt x="218" y="37"/>
                  </a:lnTo>
                  <a:lnTo>
                    <a:pt x="218" y="37"/>
                  </a:lnTo>
                  <a:lnTo>
                    <a:pt x="218" y="34"/>
                  </a:lnTo>
                  <a:lnTo>
                    <a:pt x="218" y="34"/>
                  </a:lnTo>
                  <a:lnTo>
                    <a:pt x="215" y="30"/>
                  </a:lnTo>
                  <a:lnTo>
                    <a:pt x="215" y="30"/>
                  </a:lnTo>
                  <a:lnTo>
                    <a:pt x="208" y="27"/>
                  </a:lnTo>
                  <a:lnTo>
                    <a:pt x="205" y="30"/>
                  </a:lnTo>
                  <a:lnTo>
                    <a:pt x="205" y="30"/>
                  </a:lnTo>
                  <a:lnTo>
                    <a:pt x="201" y="30"/>
                  </a:lnTo>
                  <a:lnTo>
                    <a:pt x="201" y="34"/>
                  </a:lnTo>
                  <a:lnTo>
                    <a:pt x="201" y="34"/>
                  </a:lnTo>
                  <a:lnTo>
                    <a:pt x="201" y="30"/>
                  </a:lnTo>
                  <a:lnTo>
                    <a:pt x="201" y="27"/>
                  </a:lnTo>
                  <a:lnTo>
                    <a:pt x="201" y="27"/>
                  </a:lnTo>
                  <a:lnTo>
                    <a:pt x="198" y="30"/>
                  </a:lnTo>
                  <a:lnTo>
                    <a:pt x="195" y="30"/>
                  </a:lnTo>
                  <a:lnTo>
                    <a:pt x="195" y="30"/>
                  </a:lnTo>
                  <a:lnTo>
                    <a:pt x="195" y="27"/>
                  </a:lnTo>
                  <a:lnTo>
                    <a:pt x="195" y="27"/>
                  </a:lnTo>
                  <a:lnTo>
                    <a:pt x="191" y="27"/>
                  </a:lnTo>
                  <a:lnTo>
                    <a:pt x="191" y="27"/>
                  </a:lnTo>
                  <a:lnTo>
                    <a:pt x="191" y="27"/>
                  </a:lnTo>
                  <a:lnTo>
                    <a:pt x="178" y="24"/>
                  </a:lnTo>
                  <a:lnTo>
                    <a:pt x="178" y="24"/>
                  </a:lnTo>
                  <a:lnTo>
                    <a:pt x="168" y="17"/>
                  </a:lnTo>
                  <a:lnTo>
                    <a:pt x="168" y="17"/>
                  </a:lnTo>
                  <a:lnTo>
                    <a:pt x="164" y="20"/>
                  </a:lnTo>
                  <a:lnTo>
                    <a:pt x="164" y="20"/>
                  </a:lnTo>
                  <a:lnTo>
                    <a:pt x="164" y="20"/>
                  </a:lnTo>
                  <a:lnTo>
                    <a:pt x="164" y="17"/>
                  </a:lnTo>
                  <a:lnTo>
                    <a:pt x="164" y="14"/>
                  </a:lnTo>
                  <a:lnTo>
                    <a:pt x="164" y="14"/>
                  </a:lnTo>
                  <a:lnTo>
                    <a:pt x="161" y="14"/>
                  </a:lnTo>
                  <a:lnTo>
                    <a:pt x="161" y="10"/>
                  </a:lnTo>
                  <a:lnTo>
                    <a:pt x="161" y="10"/>
                  </a:lnTo>
                  <a:lnTo>
                    <a:pt x="161" y="7"/>
                  </a:lnTo>
                  <a:lnTo>
                    <a:pt x="161" y="7"/>
                  </a:lnTo>
                  <a:lnTo>
                    <a:pt x="161" y="4"/>
                  </a:lnTo>
                  <a:lnTo>
                    <a:pt x="161" y="4"/>
                  </a:lnTo>
                  <a:lnTo>
                    <a:pt x="158" y="0"/>
                  </a:lnTo>
                  <a:lnTo>
                    <a:pt x="158" y="0"/>
                  </a:lnTo>
                  <a:lnTo>
                    <a:pt x="154" y="4"/>
                  </a:lnTo>
                  <a:lnTo>
                    <a:pt x="154" y="4"/>
                  </a:lnTo>
                  <a:lnTo>
                    <a:pt x="151" y="7"/>
                  </a:lnTo>
                  <a:lnTo>
                    <a:pt x="147" y="10"/>
                  </a:lnTo>
                  <a:lnTo>
                    <a:pt x="147" y="10"/>
                  </a:lnTo>
                  <a:lnTo>
                    <a:pt x="144" y="10"/>
                  </a:lnTo>
                  <a:lnTo>
                    <a:pt x="144" y="10"/>
                  </a:lnTo>
                  <a:lnTo>
                    <a:pt x="141" y="10"/>
                  </a:lnTo>
                  <a:lnTo>
                    <a:pt x="141" y="10"/>
                  </a:lnTo>
                  <a:lnTo>
                    <a:pt x="141" y="14"/>
                  </a:lnTo>
                  <a:lnTo>
                    <a:pt x="141" y="14"/>
                  </a:lnTo>
                  <a:lnTo>
                    <a:pt x="137" y="17"/>
                  </a:lnTo>
                  <a:lnTo>
                    <a:pt x="137" y="17"/>
                  </a:lnTo>
                  <a:lnTo>
                    <a:pt x="134" y="14"/>
                  </a:lnTo>
                  <a:lnTo>
                    <a:pt x="134" y="14"/>
                  </a:lnTo>
                  <a:lnTo>
                    <a:pt x="131" y="10"/>
                  </a:lnTo>
                  <a:lnTo>
                    <a:pt x="131" y="10"/>
                  </a:lnTo>
                  <a:lnTo>
                    <a:pt x="131" y="10"/>
                  </a:lnTo>
                  <a:lnTo>
                    <a:pt x="131" y="10"/>
                  </a:lnTo>
                  <a:lnTo>
                    <a:pt x="127" y="7"/>
                  </a:lnTo>
                  <a:lnTo>
                    <a:pt x="127" y="7"/>
                  </a:lnTo>
                  <a:lnTo>
                    <a:pt x="127" y="4"/>
                  </a:lnTo>
                  <a:lnTo>
                    <a:pt x="127" y="4"/>
                  </a:lnTo>
                  <a:lnTo>
                    <a:pt x="121" y="4"/>
                  </a:lnTo>
                  <a:lnTo>
                    <a:pt x="121" y="4"/>
                  </a:lnTo>
                  <a:lnTo>
                    <a:pt x="117" y="4"/>
                  </a:lnTo>
                  <a:lnTo>
                    <a:pt x="117" y="4"/>
                  </a:lnTo>
                  <a:lnTo>
                    <a:pt x="114" y="0"/>
                  </a:lnTo>
                  <a:lnTo>
                    <a:pt x="114" y="0"/>
                  </a:lnTo>
                  <a:lnTo>
                    <a:pt x="114" y="0"/>
                  </a:lnTo>
                  <a:lnTo>
                    <a:pt x="114" y="0"/>
                  </a:lnTo>
                  <a:lnTo>
                    <a:pt x="111" y="4"/>
                  </a:lnTo>
                  <a:lnTo>
                    <a:pt x="111" y="4"/>
                  </a:lnTo>
                  <a:lnTo>
                    <a:pt x="114" y="10"/>
                  </a:lnTo>
                  <a:lnTo>
                    <a:pt x="114" y="10"/>
                  </a:lnTo>
                  <a:lnTo>
                    <a:pt x="114" y="14"/>
                  </a:lnTo>
                  <a:lnTo>
                    <a:pt x="111" y="14"/>
                  </a:lnTo>
                  <a:lnTo>
                    <a:pt x="104" y="14"/>
                  </a:lnTo>
                  <a:lnTo>
                    <a:pt x="104" y="14"/>
                  </a:lnTo>
                  <a:lnTo>
                    <a:pt x="97" y="14"/>
                  </a:lnTo>
                  <a:lnTo>
                    <a:pt x="97" y="14"/>
                  </a:lnTo>
                  <a:lnTo>
                    <a:pt x="87" y="17"/>
                  </a:lnTo>
                  <a:lnTo>
                    <a:pt x="87" y="17"/>
                  </a:lnTo>
                  <a:lnTo>
                    <a:pt x="77" y="17"/>
                  </a:lnTo>
                  <a:lnTo>
                    <a:pt x="77" y="17"/>
                  </a:lnTo>
                  <a:lnTo>
                    <a:pt x="70" y="20"/>
                  </a:lnTo>
                  <a:lnTo>
                    <a:pt x="70" y="20"/>
                  </a:lnTo>
                  <a:lnTo>
                    <a:pt x="70" y="20"/>
                  </a:lnTo>
                  <a:lnTo>
                    <a:pt x="70" y="20"/>
                  </a:lnTo>
                  <a:lnTo>
                    <a:pt x="63" y="24"/>
                  </a:lnTo>
                  <a:lnTo>
                    <a:pt x="60" y="24"/>
                  </a:lnTo>
                  <a:lnTo>
                    <a:pt x="60" y="24"/>
                  </a:lnTo>
                  <a:lnTo>
                    <a:pt x="60" y="24"/>
                  </a:lnTo>
                  <a:lnTo>
                    <a:pt x="60" y="24"/>
                  </a:lnTo>
                  <a:lnTo>
                    <a:pt x="57" y="24"/>
                  </a:lnTo>
                  <a:lnTo>
                    <a:pt x="53" y="27"/>
                  </a:lnTo>
                  <a:lnTo>
                    <a:pt x="53" y="27"/>
                  </a:lnTo>
                  <a:lnTo>
                    <a:pt x="50" y="27"/>
                  </a:lnTo>
                  <a:lnTo>
                    <a:pt x="50" y="27"/>
                  </a:lnTo>
                  <a:lnTo>
                    <a:pt x="47" y="30"/>
                  </a:lnTo>
                  <a:lnTo>
                    <a:pt x="47" y="30"/>
                  </a:lnTo>
                  <a:lnTo>
                    <a:pt x="43" y="34"/>
                  </a:lnTo>
                  <a:lnTo>
                    <a:pt x="43" y="34"/>
                  </a:lnTo>
                  <a:lnTo>
                    <a:pt x="33" y="34"/>
                  </a:lnTo>
                  <a:lnTo>
                    <a:pt x="33" y="34"/>
                  </a:lnTo>
                  <a:lnTo>
                    <a:pt x="33" y="37"/>
                  </a:lnTo>
                  <a:lnTo>
                    <a:pt x="33" y="37"/>
                  </a:lnTo>
                  <a:lnTo>
                    <a:pt x="23" y="37"/>
                  </a:lnTo>
                  <a:lnTo>
                    <a:pt x="23" y="37"/>
                  </a:lnTo>
                  <a:lnTo>
                    <a:pt x="16" y="41"/>
                  </a:lnTo>
                  <a:lnTo>
                    <a:pt x="16" y="41"/>
                  </a:lnTo>
                  <a:lnTo>
                    <a:pt x="13" y="47"/>
                  </a:lnTo>
                  <a:lnTo>
                    <a:pt x="13" y="47"/>
                  </a:lnTo>
                  <a:lnTo>
                    <a:pt x="10" y="47"/>
                  </a:lnTo>
                  <a:lnTo>
                    <a:pt x="10" y="44"/>
                  </a:lnTo>
                  <a:lnTo>
                    <a:pt x="10" y="44"/>
                  </a:lnTo>
                  <a:lnTo>
                    <a:pt x="6" y="41"/>
                  </a:lnTo>
                  <a:lnTo>
                    <a:pt x="6" y="41"/>
                  </a:lnTo>
                  <a:lnTo>
                    <a:pt x="3" y="37"/>
                  </a:lnTo>
                  <a:lnTo>
                    <a:pt x="3" y="37"/>
                  </a:lnTo>
                  <a:lnTo>
                    <a:pt x="3" y="37"/>
                  </a:lnTo>
                  <a:lnTo>
                    <a:pt x="0" y="41"/>
                  </a:lnTo>
                  <a:lnTo>
                    <a:pt x="0" y="41"/>
                  </a:lnTo>
                  <a:lnTo>
                    <a:pt x="0" y="41"/>
                  </a:lnTo>
                  <a:lnTo>
                    <a:pt x="0" y="41"/>
                  </a:lnTo>
                  <a:lnTo>
                    <a:pt x="0" y="44"/>
                  </a:lnTo>
                  <a:lnTo>
                    <a:pt x="0" y="44"/>
                  </a:lnTo>
                  <a:lnTo>
                    <a:pt x="0" y="44"/>
                  </a:lnTo>
                  <a:lnTo>
                    <a:pt x="0" y="47"/>
                  </a:lnTo>
                  <a:lnTo>
                    <a:pt x="0" y="47"/>
                  </a:lnTo>
                  <a:lnTo>
                    <a:pt x="0" y="51"/>
                  </a:lnTo>
                  <a:lnTo>
                    <a:pt x="0" y="51"/>
                  </a:lnTo>
                  <a:lnTo>
                    <a:pt x="3" y="57"/>
                  </a:lnTo>
                  <a:lnTo>
                    <a:pt x="3" y="57"/>
                  </a:lnTo>
                  <a:lnTo>
                    <a:pt x="6" y="61"/>
                  </a:lnTo>
                  <a:lnTo>
                    <a:pt x="6" y="61"/>
                  </a:lnTo>
                  <a:lnTo>
                    <a:pt x="13" y="64"/>
                  </a:lnTo>
                  <a:lnTo>
                    <a:pt x="13" y="64"/>
                  </a:lnTo>
                  <a:lnTo>
                    <a:pt x="16" y="67"/>
                  </a:lnTo>
                  <a:lnTo>
                    <a:pt x="16" y="67"/>
                  </a:lnTo>
                  <a:lnTo>
                    <a:pt x="16" y="71"/>
                  </a:lnTo>
                  <a:lnTo>
                    <a:pt x="16" y="71"/>
                  </a:lnTo>
                  <a:lnTo>
                    <a:pt x="13" y="74"/>
                  </a:lnTo>
                  <a:lnTo>
                    <a:pt x="10" y="74"/>
                  </a:lnTo>
                  <a:lnTo>
                    <a:pt x="10" y="74"/>
                  </a:lnTo>
                  <a:lnTo>
                    <a:pt x="10" y="81"/>
                  </a:lnTo>
                  <a:lnTo>
                    <a:pt x="10" y="81"/>
                  </a:lnTo>
                  <a:lnTo>
                    <a:pt x="10" y="84"/>
                  </a:lnTo>
                  <a:lnTo>
                    <a:pt x="10" y="84"/>
                  </a:lnTo>
                  <a:lnTo>
                    <a:pt x="13" y="88"/>
                  </a:lnTo>
                  <a:lnTo>
                    <a:pt x="13" y="88"/>
                  </a:lnTo>
                  <a:lnTo>
                    <a:pt x="16" y="98"/>
                  </a:lnTo>
                  <a:lnTo>
                    <a:pt x="16" y="98"/>
                  </a:lnTo>
                  <a:lnTo>
                    <a:pt x="16" y="101"/>
                  </a:lnTo>
                  <a:lnTo>
                    <a:pt x="16" y="101"/>
                  </a:lnTo>
                  <a:lnTo>
                    <a:pt x="20" y="101"/>
                  </a:lnTo>
                  <a:lnTo>
                    <a:pt x="20" y="101"/>
                  </a:lnTo>
                  <a:lnTo>
                    <a:pt x="20" y="104"/>
                  </a:lnTo>
                  <a:lnTo>
                    <a:pt x="20" y="104"/>
                  </a:lnTo>
                  <a:lnTo>
                    <a:pt x="23" y="108"/>
                  </a:lnTo>
                  <a:lnTo>
                    <a:pt x="23" y="108"/>
                  </a:lnTo>
                  <a:lnTo>
                    <a:pt x="30" y="111"/>
                  </a:lnTo>
                  <a:lnTo>
                    <a:pt x="30" y="111"/>
                  </a:lnTo>
                  <a:lnTo>
                    <a:pt x="37" y="115"/>
                  </a:lnTo>
                  <a:lnTo>
                    <a:pt x="37" y="115"/>
                  </a:lnTo>
                  <a:lnTo>
                    <a:pt x="37" y="121"/>
                  </a:lnTo>
                  <a:lnTo>
                    <a:pt x="37" y="121"/>
                  </a:lnTo>
                  <a:lnTo>
                    <a:pt x="40" y="128"/>
                  </a:lnTo>
                  <a:lnTo>
                    <a:pt x="40" y="128"/>
                  </a:lnTo>
                  <a:lnTo>
                    <a:pt x="43" y="128"/>
                  </a:lnTo>
                  <a:lnTo>
                    <a:pt x="43" y="128"/>
                  </a:lnTo>
                  <a:lnTo>
                    <a:pt x="43" y="131"/>
                  </a:lnTo>
                  <a:lnTo>
                    <a:pt x="43" y="131"/>
                  </a:lnTo>
                  <a:lnTo>
                    <a:pt x="50" y="135"/>
                  </a:lnTo>
                  <a:lnTo>
                    <a:pt x="50" y="135"/>
                  </a:lnTo>
                  <a:lnTo>
                    <a:pt x="50" y="138"/>
                  </a:lnTo>
                  <a:lnTo>
                    <a:pt x="50" y="138"/>
                  </a:lnTo>
                  <a:lnTo>
                    <a:pt x="50" y="138"/>
                  </a:lnTo>
                  <a:lnTo>
                    <a:pt x="50" y="138"/>
                  </a:lnTo>
                  <a:lnTo>
                    <a:pt x="53" y="141"/>
                  </a:lnTo>
                  <a:lnTo>
                    <a:pt x="53" y="141"/>
                  </a:lnTo>
                  <a:lnTo>
                    <a:pt x="60" y="145"/>
                  </a:lnTo>
                  <a:lnTo>
                    <a:pt x="60" y="145"/>
                  </a:lnTo>
                  <a:lnTo>
                    <a:pt x="63" y="148"/>
                  </a:lnTo>
                  <a:lnTo>
                    <a:pt x="63" y="148"/>
                  </a:lnTo>
                  <a:lnTo>
                    <a:pt x="70" y="151"/>
                  </a:lnTo>
                  <a:lnTo>
                    <a:pt x="70" y="151"/>
                  </a:lnTo>
                  <a:lnTo>
                    <a:pt x="77" y="155"/>
                  </a:lnTo>
                  <a:lnTo>
                    <a:pt x="77" y="155"/>
                  </a:lnTo>
                  <a:lnTo>
                    <a:pt x="80" y="158"/>
                  </a:lnTo>
                  <a:lnTo>
                    <a:pt x="80" y="158"/>
                  </a:lnTo>
                  <a:lnTo>
                    <a:pt x="84" y="162"/>
                  </a:lnTo>
                  <a:lnTo>
                    <a:pt x="84" y="162"/>
                  </a:lnTo>
                  <a:lnTo>
                    <a:pt x="90" y="165"/>
                  </a:lnTo>
                  <a:lnTo>
                    <a:pt x="90" y="165"/>
                  </a:lnTo>
                  <a:lnTo>
                    <a:pt x="90" y="168"/>
                  </a:lnTo>
                  <a:lnTo>
                    <a:pt x="90" y="168"/>
                  </a:lnTo>
                  <a:lnTo>
                    <a:pt x="90" y="168"/>
                  </a:lnTo>
                  <a:lnTo>
                    <a:pt x="94" y="172"/>
                  </a:lnTo>
                  <a:lnTo>
                    <a:pt x="94" y="172"/>
                  </a:lnTo>
                  <a:lnTo>
                    <a:pt x="97" y="172"/>
                  </a:lnTo>
                  <a:lnTo>
                    <a:pt x="97" y="172"/>
                  </a:lnTo>
                  <a:lnTo>
                    <a:pt x="104" y="172"/>
                  </a:lnTo>
                  <a:lnTo>
                    <a:pt x="104" y="172"/>
                  </a:lnTo>
                  <a:lnTo>
                    <a:pt x="107" y="172"/>
                  </a:lnTo>
                  <a:lnTo>
                    <a:pt x="111" y="168"/>
                  </a:lnTo>
                  <a:lnTo>
                    <a:pt x="111" y="168"/>
                  </a:lnTo>
                  <a:lnTo>
                    <a:pt x="114" y="168"/>
                  </a:lnTo>
                  <a:lnTo>
                    <a:pt x="114" y="168"/>
                  </a:lnTo>
                  <a:lnTo>
                    <a:pt x="114" y="172"/>
                  </a:lnTo>
                  <a:lnTo>
                    <a:pt x="117" y="175"/>
                  </a:lnTo>
                  <a:lnTo>
                    <a:pt x="117" y="175"/>
                  </a:lnTo>
                  <a:lnTo>
                    <a:pt x="121" y="172"/>
                  </a:lnTo>
                  <a:lnTo>
                    <a:pt x="121" y="168"/>
                  </a:lnTo>
                  <a:lnTo>
                    <a:pt x="121" y="165"/>
                  </a:lnTo>
                  <a:lnTo>
                    <a:pt x="121" y="165"/>
                  </a:lnTo>
                  <a:lnTo>
                    <a:pt x="124" y="162"/>
                  </a:lnTo>
                  <a:lnTo>
                    <a:pt x="124" y="162"/>
                  </a:lnTo>
                  <a:lnTo>
                    <a:pt x="127" y="158"/>
                  </a:lnTo>
                  <a:lnTo>
                    <a:pt x="127" y="158"/>
                  </a:lnTo>
                  <a:lnTo>
                    <a:pt x="131" y="158"/>
                  </a:lnTo>
                  <a:lnTo>
                    <a:pt x="131" y="158"/>
                  </a:lnTo>
                  <a:lnTo>
                    <a:pt x="134" y="158"/>
                  </a:lnTo>
                  <a:lnTo>
                    <a:pt x="131" y="155"/>
                  </a:lnTo>
                  <a:lnTo>
                    <a:pt x="131" y="155"/>
                  </a:lnTo>
                  <a:lnTo>
                    <a:pt x="134" y="148"/>
                  </a:lnTo>
                  <a:lnTo>
                    <a:pt x="134" y="148"/>
                  </a:lnTo>
                  <a:lnTo>
                    <a:pt x="131" y="145"/>
                  </a:lnTo>
                  <a:lnTo>
                    <a:pt x="134" y="145"/>
                  </a:lnTo>
                  <a:lnTo>
                    <a:pt x="134" y="145"/>
                  </a:lnTo>
                  <a:lnTo>
                    <a:pt x="134" y="145"/>
                  </a:lnTo>
                  <a:lnTo>
                    <a:pt x="134" y="145"/>
                  </a:lnTo>
                  <a:lnTo>
                    <a:pt x="141" y="145"/>
                  </a:lnTo>
                  <a:lnTo>
                    <a:pt x="141" y="145"/>
                  </a:lnTo>
                  <a:lnTo>
                    <a:pt x="141" y="148"/>
                  </a:lnTo>
                  <a:lnTo>
                    <a:pt x="141" y="148"/>
                  </a:lnTo>
                  <a:lnTo>
                    <a:pt x="141" y="148"/>
                  </a:lnTo>
                  <a:lnTo>
                    <a:pt x="144" y="145"/>
                  </a:lnTo>
                  <a:lnTo>
                    <a:pt x="144" y="145"/>
                  </a:lnTo>
                  <a:lnTo>
                    <a:pt x="147" y="145"/>
                  </a:lnTo>
                  <a:lnTo>
                    <a:pt x="147" y="145"/>
                  </a:lnTo>
                  <a:lnTo>
                    <a:pt x="151" y="145"/>
                  </a:lnTo>
                  <a:lnTo>
                    <a:pt x="151" y="145"/>
                  </a:lnTo>
                  <a:lnTo>
                    <a:pt x="158" y="145"/>
                  </a:lnTo>
                  <a:lnTo>
                    <a:pt x="158" y="145"/>
                  </a:lnTo>
                  <a:lnTo>
                    <a:pt x="164" y="148"/>
                  </a:lnTo>
                  <a:lnTo>
                    <a:pt x="164" y="148"/>
                  </a:lnTo>
                  <a:lnTo>
                    <a:pt x="164" y="151"/>
                  </a:lnTo>
                  <a:lnTo>
                    <a:pt x="164" y="151"/>
                  </a:lnTo>
                  <a:lnTo>
                    <a:pt x="168" y="151"/>
                  </a:lnTo>
                  <a:lnTo>
                    <a:pt x="171" y="151"/>
                  </a:lnTo>
                  <a:lnTo>
                    <a:pt x="171" y="151"/>
                  </a:lnTo>
                  <a:lnTo>
                    <a:pt x="174" y="155"/>
                  </a:lnTo>
                  <a:lnTo>
                    <a:pt x="174" y="155"/>
                  </a:lnTo>
                  <a:lnTo>
                    <a:pt x="181" y="158"/>
                  </a:lnTo>
                  <a:lnTo>
                    <a:pt x="181" y="158"/>
                  </a:lnTo>
                  <a:lnTo>
                    <a:pt x="181" y="162"/>
                  </a:lnTo>
                  <a:lnTo>
                    <a:pt x="181" y="162"/>
                  </a:lnTo>
                  <a:lnTo>
                    <a:pt x="188" y="162"/>
                  </a:lnTo>
                  <a:lnTo>
                    <a:pt x="188" y="162"/>
                  </a:lnTo>
                  <a:lnTo>
                    <a:pt x="188" y="165"/>
                  </a:lnTo>
                  <a:lnTo>
                    <a:pt x="188" y="165"/>
                  </a:lnTo>
                  <a:lnTo>
                    <a:pt x="198" y="165"/>
                  </a:lnTo>
                  <a:lnTo>
                    <a:pt x="198" y="165"/>
                  </a:lnTo>
                  <a:lnTo>
                    <a:pt x="205" y="165"/>
                  </a:lnTo>
                  <a:lnTo>
                    <a:pt x="205" y="165"/>
                  </a:lnTo>
                  <a:lnTo>
                    <a:pt x="208" y="162"/>
                  </a:lnTo>
                  <a:lnTo>
                    <a:pt x="208" y="162"/>
                  </a:lnTo>
                  <a:lnTo>
                    <a:pt x="215" y="165"/>
                  </a:lnTo>
                  <a:lnTo>
                    <a:pt x="215" y="165"/>
                  </a:lnTo>
                  <a:lnTo>
                    <a:pt x="221" y="168"/>
                  </a:lnTo>
                  <a:lnTo>
                    <a:pt x="221" y="168"/>
                  </a:lnTo>
                  <a:lnTo>
                    <a:pt x="225" y="168"/>
                  </a:lnTo>
                  <a:lnTo>
                    <a:pt x="225" y="168"/>
                  </a:lnTo>
                  <a:lnTo>
                    <a:pt x="225" y="168"/>
                  </a:lnTo>
                  <a:lnTo>
                    <a:pt x="225" y="168"/>
                  </a:lnTo>
                  <a:lnTo>
                    <a:pt x="228" y="168"/>
                  </a:lnTo>
                  <a:lnTo>
                    <a:pt x="228" y="168"/>
                  </a:lnTo>
                  <a:lnTo>
                    <a:pt x="228" y="175"/>
                  </a:lnTo>
                  <a:lnTo>
                    <a:pt x="228" y="175"/>
                  </a:lnTo>
                  <a:close/>
                </a:path>
              </a:pathLst>
            </a:custGeom>
            <a:solidFill>
              <a:schemeClr val="bg1">
                <a:lumMod val="50000"/>
              </a:schemeClr>
            </a:solidFill>
            <a:ln w="3175" cap="flat" cmpd="sng">
              <a:solidFill>
                <a:schemeClr val="tx2">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63" name="Freeform 98"/>
            <p:cNvSpPr>
              <a:spLocks noChangeAspect="1"/>
            </p:cNvSpPr>
            <p:nvPr/>
          </p:nvSpPr>
          <p:spPr bwMode="gray">
            <a:xfrm>
              <a:off x="2829930" y="4175624"/>
              <a:ext cx="114771" cy="49964"/>
            </a:xfrm>
            <a:custGeom>
              <a:avLst/>
              <a:gdLst/>
              <a:ahLst/>
              <a:cxnLst>
                <a:cxn ang="0">
                  <a:pos x="104" y="0"/>
                </a:cxn>
                <a:cxn ang="0">
                  <a:pos x="104" y="0"/>
                </a:cxn>
                <a:cxn ang="0">
                  <a:pos x="104" y="3"/>
                </a:cxn>
                <a:cxn ang="0">
                  <a:pos x="104" y="3"/>
                </a:cxn>
                <a:cxn ang="0">
                  <a:pos x="111" y="6"/>
                </a:cxn>
                <a:cxn ang="0">
                  <a:pos x="111" y="6"/>
                </a:cxn>
                <a:cxn ang="0">
                  <a:pos x="114" y="13"/>
                </a:cxn>
                <a:cxn ang="0">
                  <a:pos x="114" y="13"/>
                </a:cxn>
                <a:cxn ang="0">
                  <a:pos x="94" y="13"/>
                </a:cxn>
                <a:cxn ang="0">
                  <a:pos x="94" y="13"/>
                </a:cxn>
                <a:cxn ang="0">
                  <a:pos x="91" y="16"/>
                </a:cxn>
                <a:cxn ang="0">
                  <a:pos x="87" y="20"/>
                </a:cxn>
                <a:cxn ang="0">
                  <a:pos x="81" y="30"/>
                </a:cxn>
                <a:cxn ang="0">
                  <a:pos x="81" y="30"/>
                </a:cxn>
                <a:cxn ang="0">
                  <a:pos x="67" y="37"/>
                </a:cxn>
                <a:cxn ang="0">
                  <a:pos x="54" y="43"/>
                </a:cxn>
                <a:cxn ang="0">
                  <a:pos x="54" y="43"/>
                </a:cxn>
                <a:cxn ang="0">
                  <a:pos x="54" y="47"/>
                </a:cxn>
                <a:cxn ang="0">
                  <a:pos x="54" y="50"/>
                </a:cxn>
                <a:cxn ang="0">
                  <a:pos x="54" y="50"/>
                </a:cxn>
                <a:cxn ang="0">
                  <a:pos x="50" y="53"/>
                </a:cxn>
                <a:cxn ang="0">
                  <a:pos x="50" y="53"/>
                </a:cxn>
                <a:cxn ang="0">
                  <a:pos x="44" y="50"/>
                </a:cxn>
                <a:cxn ang="0">
                  <a:pos x="44" y="50"/>
                </a:cxn>
                <a:cxn ang="0">
                  <a:pos x="30" y="50"/>
                </a:cxn>
                <a:cxn ang="0">
                  <a:pos x="23" y="50"/>
                </a:cxn>
                <a:cxn ang="0">
                  <a:pos x="17" y="47"/>
                </a:cxn>
                <a:cxn ang="0">
                  <a:pos x="17" y="47"/>
                </a:cxn>
                <a:cxn ang="0">
                  <a:pos x="13" y="40"/>
                </a:cxn>
                <a:cxn ang="0">
                  <a:pos x="13" y="40"/>
                </a:cxn>
                <a:cxn ang="0">
                  <a:pos x="7" y="37"/>
                </a:cxn>
                <a:cxn ang="0">
                  <a:pos x="7" y="37"/>
                </a:cxn>
                <a:cxn ang="0">
                  <a:pos x="3" y="26"/>
                </a:cxn>
                <a:cxn ang="0">
                  <a:pos x="0" y="16"/>
                </a:cxn>
                <a:cxn ang="0">
                  <a:pos x="0" y="16"/>
                </a:cxn>
                <a:cxn ang="0">
                  <a:pos x="3" y="20"/>
                </a:cxn>
                <a:cxn ang="0">
                  <a:pos x="7" y="23"/>
                </a:cxn>
                <a:cxn ang="0">
                  <a:pos x="7" y="23"/>
                </a:cxn>
                <a:cxn ang="0">
                  <a:pos x="17" y="13"/>
                </a:cxn>
                <a:cxn ang="0">
                  <a:pos x="30" y="10"/>
                </a:cxn>
                <a:cxn ang="0">
                  <a:pos x="30" y="10"/>
                </a:cxn>
                <a:cxn ang="0">
                  <a:pos x="34" y="13"/>
                </a:cxn>
                <a:cxn ang="0">
                  <a:pos x="37" y="16"/>
                </a:cxn>
                <a:cxn ang="0">
                  <a:pos x="50" y="16"/>
                </a:cxn>
                <a:cxn ang="0">
                  <a:pos x="50" y="16"/>
                </a:cxn>
                <a:cxn ang="0">
                  <a:pos x="50" y="13"/>
                </a:cxn>
                <a:cxn ang="0">
                  <a:pos x="50" y="13"/>
                </a:cxn>
                <a:cxn ang="0">
                  <a:pos x="50" y="10"/>
                </a:cxn>
                <a:cxn ang="0">
                  <a:pos x="50" y="6"/>
                </a:cxn>
                <a:cxn ang="0">
                  <a:pos x="50" y="6"/>
                </a:cxn>
                <a:cxn ang="0">
                  <a:pos x="60" y="3"/>
                </a:cxn>
                <a:cxn ang="0">
                  <a:pos x="71" y="3"/>
                </a:cxn>
                <a:cxn ang="0">
                  <a:pos x="71" y="3"/>
                </a:cxn>
                <a:cxn ang="0">
                  <a:pos x="74" y="3"/>
                </a:cxn>
                <a:cxn ang="0">
                  <a:pos x="74" y="6"/>
                </a:cxn>
                <a:cxn ang="0">
                  <a:pos x="74" y="10"/>
                </a:cxn>
                <a:cxn ang="0">
                  <a:pos x="74" y="13"/>
                </a:cxn>
                <a:cxn ang="0">
                  <a:pos x="74" y="13"/>
                </a:cxn>
                <a:cxn ang="0">
                  <a:pos x="84" y="10"/>
                </a:cxn>
                <a:cxn ang="0">
                  <a:pos x="91" y="6"/>
                </a:cxn>
                <a:cxn ang="0">
                  <a:pos x="104" y="0"/>
                </a:cxn>
                <a:cxn ang="0">
                  <a:pos x="104" y="0"/>
                </a:cxn>
              </a:cxnLst>
              <a:rect l="0" t="0" r="r" b="b"/>
              <a:pathLst>
                <a:path w="114" h="53">
                  <a:moveTo>
                    <a:pt x="104" y="0"/>
                  </a:moveTo>
                  <a:lnTo>
                    <a:pt x="104" y="0"/>
                  </a:lnTo>
                  <a:lnTo>
                    <a:pt x="104" y="3"/>
                  </a:lnTo>
                  <a:lnTo>
                    <a:pt x="104" y="3"/>
                  </a:lnTo>
                  <a:lnTo>
                    <a:pt x="111" y="6"/>
                  </a:lnTo>
                  <a:lnTo>
                    <a:pt x="111" y="6"/>
                  </a:lnTo>
                  <a:lnTo>
                    <a:pt x="114" y="13"/>
                  </a:lnTo>
                  <a:lnTo>
                    <a:pt x="114" y="13"/>
                  </a:lnTo>
                  <a:lnTo>
                    <a:pt x="94" y="13"/>
                  </a:lnTo>
                  <a:lnTo>
                    <a:pt x="94" y="13"/>
                  </a:lnTo>
                  <a:lnTo>
                    <a:pt x="91" y="16"/>
                  </a:lnTo>
                  <a:lnTo>
                    <a:pt x="87" y="20"/>
                  </a:lnTo>
                  <a:lnTo>
                    <a:pt x="81" y="30"/>
                  </a:lnTo>
                  <a:lnTo>
                    <a:pt x="81" y="30"/>
                  </a:lnTo>
                  <a:lnTo>
                    <a:pt x="67" y="37"/>
                  </a:lnTo>
                  <a:lnTo>
                    <a:pt x="54" y="43"/>
                  </a:lnTo>
                  <a:lnTo>
                    <a:pt x="54" y="43"/>
                  </a:lnTo>
                  <a:lnTo>
                    <a:pt x="54" y="47"/>
                  </a:lnTo>
                  <a:lnTo>
                    <a:pt x="54" y="50"/>
                  </a:lnTo>
                  <a:lnTo>
                    <a:pt x="54" y="50"/>
                  </a:lnTo>
                  <a:lnTo>
                    <a:pt x="50" y="53"/>
                  </a:lnTo>
                  <a:lnTo>
                    <a:pt x="50" y="53"/>
                  </a:lnTo>
                  <a:lnTo>
                    <a:pt x="44" y="50"/>
                  </a:lnTo>
                  <a:lnTo>
                    <a:pt x="44" y="50"/>
                  </a:lnTo>
                  <a:lnTo>
                    <a:pt x="30" y="50"/>
                  </a:lnTo>
                  <a:lnTo>
                    <a:pt x="23" y="50"/>
                  </a:lnTo>
                  <a:lnTo>
                    <a:pt x="17" y="47"/>
                  </a:lnTo>
                  <a:lnTo>
                    <a:pt x="17" y="47"/>
                  </a:lnTo>
                  <a:lnTo>
                    <a:pt x="13" y="40"/>
                  </a:lnTo>
                  <a:lnTo>
                    <a:pt x="13" y="40"/>
                  </a:lnTo>
                  <a:lnTo>
                    <a:pt x="7" y="37"/>
                  </a:lnTo>
                  <a:lnTo>
                    <a:pt x="7" y="37"/>
                  </a:lnTo>
                  <a:lnTo>
                    <a:pt x="3" y="26"/>
                  </a:lnTo>
                  <a:lnTo>
                    <a:pt x="0" y="16"/>
                  </a:lnTo>
                  <a:lnTo>
                    <a:pt x="0" y="16"/>
                  </a:lnTo>
                  <a:lnTo>
                    <a:pt x="3" y="20"/>
                  </a:lnTo>
                  <a:lnTo>
                    <a:pt x="7" y="23"/>
                  </a:lnTo>
                  <a:lnTo>
                    <a:pt x="7" y="23"/>
                  </a:lnTo>
                  <a:lnTo>
                    <a:pt x="17" y="13"/>
                  </a:lnTo>
                  <a:lnTo>
                    <a:pt x="30" y="10"/>
                  </a:lnTo>
                  <a:lnTo>
                    <a:pt x="30" y="10"/>
                  </a:lnTo>
                  <a:lnTo>
                    <a:pt x="34" y="13"/>
                  </a:lnTo>
                  <a:lnTo>
                    <a:pt x="37" y="16"/>
                  </a:lnTo>
                  <a:lnTo>
                    <a:pt x="50" y="16"/>
                  </a:lnTo>
                  <a:lnTo>
                    <a:pt x="50" y="16"/>
                  </a:lnTo>
                  <a:lnTo>
                    <a:pt x="50" y="13"/>
                  </a:lnTo>
                  <a:lnTo>
                    <a:pt x="50" y="13"/>
                  </a:lnTo>
                  <a:lnTo>
                    <a:pt x="50" y="10"/>
                  </a:lnTo>
                  <a:lnTo>
                    <a:pt x="50" y="6"/>
                  </a:lnTo>
                  <a:lnTo>
                    <a:pt x="50" y="6"/>
                  </a:lnTo>
                  <a:lnTo>
                    <a:pt x="60" y="3"/>
                  </a:lnTo>
                  <a:lnTo>
                    <a:pt x="71" y="3"/>
                  </a:lnTo>
                  <a:lnTo>
                    <a:pt x="71" y="3"/>
                  </a:lnTo>
                  <a:lnTo>
                    <a:pt x="74" y="3"/>
                  </a:lnTo>
                  <a:lnTo>
                    <a:pt x="74" y="6"/>
                  </a:lnTo>
                  <a:lnTo>
                    <a:pt x="74" y="10"/>
                  </a:lnTo>
                  <a:lnTo>
                    <a:pt x="74" y="13"/>
                  </a:lnTo>
                  <a:lnTo>
                    <a:pt x="74" y="13"/>
                  </a:lnTo>
                  <a:lnTo>
                    <a:pt x="84" y="10"/>
                  </a:lnTo>
                  <a:lnTo>
                    <a:pt x="91" y="6"/>
                  </a:lnTo>
                  <a:lnTo>
                    <a:pt x="104" y="0"/>
                  </a:lnTo>
                  <a:lnTo>
                    <a:pt x="104" y="0"/>
                  </a:lnTo>
                  <a:close/>
                </a:path>
              </a:pathLst>
            </a:custGeom>
            <a:solidFill>
              <a:schemeClr val="bg1">
                <a:lumMod val="50000"/>
              </a:schemeClr>
            </a:solidFill>
            <a:ln w="3175" cap="flat" cmpd="sng">
              <a:solidFill>
                <a:schemeClr val="tx2"/>
              </a:solidFill>
              <a:prstDash val="solid"/>
              <a:round/>
              <a:headEnd type="none" w="med" len="med"/>
              <a:tailEnd type="none" w="med" len="med"/>
            </a:ln>
            <a:effectLst/>
          </p:spPr>
          <p:txBody>
            <a:bodyPr/>
            <a:lstStyle/>
            <a:p>
              <a:pPr algn="ctr"/>
              <a:endParaRPr lang="en-GB" dirty="0">
                <a:latin typeface="+mn-lt"/>
              </a:endParaRPr>
            </a:p>
          </p:txBody>
        </p:sp>
        <p:sp>
          <p:nvSpPr>
            <p:cNvPr id="64" name="Freeform 99"/>
            <p:cNvSpPr>
              <a:spLocks noChangeAspect="1"/>
            </p:cNvSpPr>
            <p:nvPr/>
          </p:nvSpPr>
          <p:spPr bwMode="gray">
            <a:xfrm>
              <a:off x="2426187" y="3721302"/>
              <a:ext cx="174201" cy="153170"/>
            </a:xfrm>
            <a:custGeom>
              <a:avLst/>
              <a:gdLst/>
              <a:ahLst/>
              <a:cxnLst>
                <a:cxn ang="0">
                  <a:pos x="40" y="137"/>
                </a:cxn>
                <a:cxn ang="0">
                  <a:pos x="16" y="161"/>
                </a:cxn>
                <a:cxn ang="0">
                  <a:pos x="27" y="158"/>
                </a:cxn>
                <a:cxn ang="0">
                  <a:pos x="37" y="144"/>
                </a:cxn>
                <a:cxn ang="0">
                  <a:pos x="43" y="144"/>
                </a:cxn>
                <a:cxn ang="0">
                  <a:pos x="60" y="131"/>
                </a:cxn>
                <a:cxn ang="0">
                  <a:pos x="67" y="127"/>
                </a:cxn>
                <a:cxn ang="0">
                  <a:pos x="77" y="121"/>
                </a:cxn>
                <a:cxn ang="0">
                  <a:pos x="84" y="104"/>
                </a:cxn>
                <a:cxn ang="0">
                  <a:pos x="87" y="97"/>
                </a:cxn>
                <a:cxn ang="0">
                  <a:pos x="97" y="97"/>
                </a:cxn>
                <a:cxn ang="0">
                  <a:pos x="107" y="97"/>
                </a:cxn>
                <a:cxn ang="0">
                  <a:pos x="117" y="90"/>
                </a:cxn>
                <a:cxn ang="0">
                  <a:pos x="131" y="90"/>
                </a:cxn>
                <a:cxn ang="0">
                  <a:pos x="144" y="90"/>
                </a:cxn>
                <a:cxn ang="0">
                  <a:pos x="161" y="87"/>
                </a:cxn>
                <a:cxn ang="0">
                  <a:pos x="171" y="74"/>
                </a:cxn>
                <a:cxn ang="0">
                  <a:pos x="171" y="67"/>
                </a:cxn>
                <a:cxn ang="0">
                  <a:pos x="174" y="64"/>
                </a:cxn>
                <a:cxn ang="0">
                  <a:pos x="154" y="53"/>
                </a:cxn>
                <a:cxn ang="0">
                  <a:pos x="141" y="53"/>
                </a:cxn>
                <a:cxn ang="0">
                  <a:pos x="114" y="30"/>
                </a:cxn>
                <a:cxn ang="0">
                  <a:pos x="117" y="16"/>
                </a:cxn>
                <a:cxn ang="0">
                  <a:pos x="90" y="10"/>
                </a:cxn>
                <a:cxn ang="0">
                  <a:pos x="80" y="13"/>
                </a:cxn>
                <a:cxn ang="0">
                  <a:pos x="64" y="3"/>
                </a:cxn>
                <a:cxn ang="0">
                  <a:pos x="47" y="13"/>
                </a:cxn>
                <a:cxn ang="0">
                  <a:pos x="33" y="20"/>
                </a:cxn>
                <a:cxn ang="0">
                  <a:pos x="30" y="37"/>
                </a:cxn>
                <a:cxn ang="0">
                  <a:pos x="33" y="57"/>
                </a:cxn>
                <a:cxn ang="0">
                  <a:pos x="37" y="80"/>
                </a:cxn>
                <a:cxn ang="0">
                  <a:pos x="20" y="87"/>
                </a:cxn>
                <a:cxn ang="0">
                  <a:pos x="20" y="104"/>
                </a:cxn>
                <a:cxn ang="0">
                  <a:pos x="3" y="117"/>
                </a:cxn>
                <a:cxn ang="0">
                  <a:pos x="0" y="121"/>
                </a:cxn>
                <a:cxn ang="0">
                  <a:pos x="3" y="137"/>
                </a:cxn>
                <a:cxn ang="0">
                  <a:pos x="40" y="131"/>
                </a:cxn>
                <a:cxn ang="0">
                  <a:pos x="40" y="137"/>
                </a:cxn>
              </a:cxnLst>
              <a:rect l="0" t="0" r="r" b="b"/>
              <a:pathLst>
                <a:path w="174" h="161">
                  <a:moveTo>
                    <a:pt x="40" y="137"/>
                  </a:moveTo>
                  <a:lnTo>
                    <a:pt x="40" y="137"/>
                  </a:lnTo>
                  <a:lnTo>
                    <a:pt x="13" y="154"/>
                  </a:lnTo>
                  <a:lnTo>
                    <a:pt x="16" y="161"/>
                  </a:lnTo>
                  <a:lnTo>
                    <a:pt x="20" y="161"/>
                  </a:lnTo>
                  <a:lnTo>
                    <a:pt x="27" y="158"/>
                  </a:lnTo>
                  <a:lnTo>
                    <a:pt x="30" y="151"/>
                  </a:lnTo>
                  <a:lnTo>
                    <a:pt x="37" y="144"/>
                  </a:lnTo>
                  <a:lnTo>
                    <a:pt x="43" y="144"/>
                  </a:lnTo>
                  <a:lnTo>
                    <a:pt x="43" y="144"/>
                  </a:lnTo>
                  <a:lnTo>
                    <a:pt x="50" y="137"/>
                  </a:lnTo>
                  <a:lnTo>
                    <a:pt x="60" y="131"/>
                  </a:lnTo>
                  <a:lnTo>
                    <a:pt x="60" y="131"/>
                  </a:lnTo>
                  <a:lnTo>
                    <a:pt x="67" y="127"/>
                  </a:lnTo>
                  <a:lnTo>
                    <a:pt x="77" y="121"/>
                  </a:lnTo>
                  <a:lnTo>
                    <a:pt x="77" y="121"/>
                  </a:lnTo>
                  <a:lnTo>
                    <a:pt x="80" y="107"/>
                  </a:lnTo>
                  <a:lnTo>
                    <a:pt x="84" y="104"/>
                  </a:lnTo>
                  <a:lnTo>
                    <a:pt x="87" y="101"/>
                  </a:lnTo>
                  <a:lnTo>
                    <a:pt x="87" y="97"/>
                  </a:lnTo>
                  <a:lnTo>
                    <a:pt x="87" y="97"/>
                  </a:lnTo>
                  <a:lnTo>
                    <a:pt x="97" y="97"/>
                  </a:lnTo>
                  <a:lnTo>
                    <a:pt x="107" y="97"/>
                  </a:lnTo>
                  <a:lnTo>
                    <a:pt x="107" y="97"/>
                  </a:lnTo>
                  <a:lnTo>
                    <a:pt x="111" y="94"/>
                  </a:lnTo>
                  <a:lnTo>
                    <a:pt x="117" y="90"/>
                  </a:lnTo>
                  <a:lnTo>
                    <a:pt x="117" y="90"/>
                  </a:lnTo>
                  <a:lnTo>
                    <a:pt x="131" y="90"/>
                  </a:lnTo>
                  <a:lnTo>
                    <a:pt x="144" y="90"/>
                  </a:lnTo>
                  <a:lnTo>
                    <a:pt x="144" y="90"/>
                  </a:lnTo>
                  <a:lnTo>
                    <a:pt x="158" y="87"/>
                  </a:lnTo>
                  <a:lnTo>
                    <a:pt x="161" y="87"/>
                  </a:lnTo>
                  <a:lnTo>
                    <a:pt x="168" y="77"/>
                  </a:lnTo>
                  <a:lnTo>
                    <a:pt x="171" y="74"/>
                  </a:lnTo>
                  <a:lnTo>
                    <a:pt x="171" y="67"/>
                  </a:lnTo>
                  <a:lnTo>
                    <a:pt x="171" y="67"/>
                  </a:lnTo>
                  <a:lnTo>
                    <a:pt x="174" y="64"/>
                  </a:lnTo>
                  <a:lnTo>
                    <a:pt x="174" y="64"/>
                  </a:lnTo>
                  <a:lnTo>
                    <a:pt x="164" y="57"/>
                  </a:lnTo>
                  <a:lnTo>
                    <a:pt x="154" y="53"/>
                  </a:lnTo>
                  <a:lnTo>
                    <a:pt x="154" y="53"/>
                  </a:lnTo>
                  <a:lnTo>
                    <a:pt x="141" y="53"/>
                  </a:lnTo>
                  <a:lnTo>
                    <a:pt x="114" y="30"/>
                  </a:lnTo>
                  <a:lnTo>
                    <a:pt x="114" y="30"/>
                  </a:lnTo>
                  <a:lnTo>
                    <a:pt x="117" y="16"/>
                  </a:lnTo>
                  <a:lnTo>
                    <a:pt x="117" y="16"/>
                  </a:lnTo>
                  <a:lnTo>
                    <a:pt x="104" y="6"/>
                  </a:lnTo>
                  <a:lnTo>
                    <a:pt x="90" y="10"/>
                  </a:lnTo>
                  <a:lnTo>
                    <a:pt x="87" y="13"/>
                  </a:lnTo>
                  <a:lnTo>
                    <a:pt x="80" y="13"/>
                  </a:lnTo>
                  <a:lnTo>
                    <a:pt x="74" y="0"/>
                  </a:lnTo>
                  <a:lnTo>
                    <a:pt x="64" y="3"/>
                  </a:lnTo>
                  <a:lnTo>
                    <a:pt x="57" y="10"/>
                  </a:lnTo>
                  <a:lnTo>
                    <a:pt x="47" y="13"/>
                  </a:lnTo>
                  <a:lnTo>
                    <a:pt x="37" y="20"/>
                  </a:lnTo>
                  <a:lnTo>
                    <a:pt x="33" y="20"/>
                  </a:lnTo>
                  <a:lnTo>
                    <a:pt x="37" y="30"/>
                  </a:lnTo>
                  <a:lnTo>
                    <a:pt x="30" y="37"/>
                  </a:lnTo>
                  <a:lnTo>
                    <a:pt x="23" y="47"/>
                  </a:lnTo>
                  <a:lnTo>
                    <a:pt x="33" y="57"/>
                  </a:lnTo>
                  <a:lnTo>
                    <a:pt x="33" y="67"/>
                  </a:lnTo>
                  <a:lnTo>
                    <a:pt x="37" y="80"/>
                  </a:lnTo>
                  <a:lnTo>
                    <a:pt x="23" y="80"/>
                  </a:lnTo>
                  <a:lnTo>
                    <a:pt x="20" y="87"/>
                  </a:lnTo>
                  <a:lnTo>
                    <a:pt x="20" y="94"/>
                  </a:lnTo>
                  <a:lnTo>
                    <a:pt x="20" y="104"/>
                  </a:lnTo>
                  <a:lnTo>
                    <a:pt x="13" y="111"/>
                  </a:lnTo>
                  <a:lnTo>
                    <a:pt x="3" y="117"/>
                  </a:lnTo>
                  <a:lnTo>
                    <a:pt x="0" y="121"/>
                  </a:lnTo>
                  <a:lnTo>
                    <a:pt x="0" y="121"/>
                  </a:lnTo>
                  <a:lnTo>
                    <a:pt x="3" y="137"/>
                  </a:lnTo>
                  <a:lnTo>
                    <a:pt x="3" y="137"/>
                  </a:lnTo>
                  <a:lnTo>
                    <a:pt x="23" y="134"/>
                  </a:lnTo>
                  <a:lnTo>
                    <a:pt x="40" y="131"/>
                  </a:lnTo>
                  <a:lnTo>
                    <a:pt x="40" y="131"/>
                  </a:lnTo>
                  <a:lnTo>
                    <a:pt x="40" y="137"/>
                  </a:lnTo>
                  <a:lnTo>
                    <a:pt x="40" y="137"/>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65" name="Freeform 100"/>
            <p:cNvSpPr>
              <a:spLocks noChangeAspect="1" noEditPoints="1"/>
            </p:cNvSpPr>
            <p:nvPr/>
          </p:nvSpPr>
          <p:spPr bwMode="gray">
            <a:xfrm>
              <a:off x="2432730" y="3604172"/>
              <a:ext cx="848922" cy="587014"/>
            </a:xfrm>
            <a:custGeom>
              <a:avLst/>
              <a:gdLst/>
              <a:ahLst/>
              <a:cxnLst>
                <a:cxn ang="0">
                  <a:pos x="481" y="605"/>
                </a:cxn>
                <a:cxn ang="0">
                  <a:pos x="447" y="601"/>
                </a:cxn>
                <a:cxn ang="0">
                  <a:pos x="437" y="605"/>
                </a:cxn>
                <a:cxn ang="0">
                  <a:pos x="478" y="581"/>
                </a:cxn>
                <a:cxn ang="0">
                  <a:pos x="525" y="554"/>
                </a:cxn>
                <a:cxn ang="0">
                  <a:pos x="800" y="53"/>
                </a:cxn>
                <a:cxn ang="0">
                  <a:pos x="740" y="80"/>
                </a:cxn>
                <a:cxn ang="0">
                  <a:pos x="713" y="87"/>
                </a:cxn>
                <a:cxn ang="0">
                  <a:pos x="646" y="97"/>
                </a:cxn>
                <a:cxn ang="0">
                  <a:pos x="612" y="104"/>
                </a:cxn>
                <a:cxn ang="0">
                  <a:pos x="575" y="104"/>
                </a:cxn>
                <a:cxn ang="0">
                  <a:pos x="535" y="77"/>
                </a:cxn>
                <a:cxn ang="0">
                  <a:pos x="491" y="67"/>
                </a:cxn>
                <a:cxn ang="0">
                  <a:pos x="464" y="77"/>
                </a:cxn>
                <a:cxn ang="0">
                  <a:pos x="404" y="87"/>
                </a:cxn>
                <a:cxn ang="0">
                  <a:pos x="350" y="117"/>
                </a:cxn>
                <a:cxn ang="0">
                  <a:pos x="279" y="178"/>
                </a:cxn>
                <a:cxn ang="0">
                  <a:pos x="185" y="185"/>
                </a:cxn>
                <a:cxn ang="0">
                  <a:pos x="165" y="218"/>
                </a:cxn>
                <a:cxn ang="0">
                  <a:pos x="125" y="252"/>
                </a:cxn>
                <a:cxn ang="0">
                  <a:pos x="91" y="258"/>
                </a:cxn>
                <a:cxn ang="0">
                  <a:pos x="54" y="262"/>
                </a:cxn>
                <a:cxn ang="0">
                  <a:pos x="7" y="302"/>
                </a:cxn>
                <a:cxn ang="0">
                  <a:pos x="7" y="346"/>
                </a:cxn>
                <a:cxn ang="0">
                  <a:pos x="34" y="346"/>
                </a:cxn>
                <a:cxn ang="0">
                  <a:pos x="54" y="379"/>
                </a:cxn>
                <a:cxn ang="0">
                  <a:pos x="47" y="403"/>
                </a:cxn>
                <a:cxn ang="0">
                  <a:pos x="37" y="413"/>
                </a:cxn>
                <a:cxn ang="0">
                  <a:pos x="24" y="416"/>
                </a:cxn>
                <a:cxn ang="0">
                  <a:pos x="41" y="437"/>
                </a:cxn>
                <a:cxn ang="0">
                  <a:pos x="61" y="443"/>
                </a:cxn>
                <a:cxn ang="0">
                  <a:pos x="64" y="474"/>
                </a:cxn>
                <a:cxn ang="0">
                  <a:pos x="88" y="500"/>
                </a:cxn>
                <a:cxn ang="0">
                  <a:pos x="101" y="521"/>
                </a:cxn>
                <a:cxn ang="0">
                  <a:pos x="98" y="537"/>
                </a:cxn>
                <a:cxn ang="0">
                  <a:pos x="115" y="534"/>
                </a:cxn>
                <a:cxn ang="0">
                  <a:pos x="145" y="527"/>
                </a:cxn>
                <a:cxn ang="0">
                  <a:pos x="162" y="531"/>
                </a:cxn>
                <a:cxn ang="0">
                  <a:pos x="182" y="531"/>
                </a:cxn>
                <a:cxn ang="0">
                  <a:pos x="219" y="561"/>
                </a:cxn>
                <a:cxn ang="0">
                  <a:pos x="246" y="554"/>
                </a:cxn>
                <a:cxn ang="0">
                  <a:pos x="286" y="534"/>
                </a:cxn>
                <a:cxn ang="0">
                  <a:pos x="293" y="504"/>
                </a:cxn>
                <a:cxn ang="0">
                  <a:pos x="363" y="511"/>
                </a:cxn>
                <a:cxn ang="0">
                  <a:pos x="397" y="534"/>
                </a:cxn>
                <a:cxn ang="0">
                  <a:pos x="441" y="527"/>
                </a:cxn>
                <a:cxn ang="0">
                  <a:pos x="478" y="511"/>
                </a:cxn>
                <a:cxn ang="0">
                  <a:pos x="508" y="474"/>
                </a:cxn>
                <a:cxn ang="0">
                  <a:pos x="575" y="467"/>
                </a:cxn>
                <a:cxn ang="0">
                  <a:pos x="605" y="453"/>
                </a:cxn>
                <a:cxn ang="0">
                  <a:pos x="589" y="487"/>
                </a:cxn>
                <a:cxn ang="0">
                  <a:pos x="625" y="487"/>
                </a:cxn>
                <a:cxn ang="0">
                  <a:pos x="642" y="470"/>
                </a:cxn>
                <a:cxn ang="0">
                  <a:pos x="649" y="427"/>
                </a:cxn>
                <a:cxn ang="0">
                  <a:pos x="673" y="437"/>
                </a:cxn>
                <a:cxn ang="0">
                  <a:pos x="750" y="403"/>
                </a:cxn>
                <a:cxn ang="0">
                  <a:pos x="804" y="396"/>
                </a:cxn>
                <a:cxn ang="0">
                  <a:pos x="834" y="0"/>
                </a:cxn>
              </a:cxnLst>
              <a:rect l="0" t="0" r="r" b="b"/>
              <a:pathLst>
                <a:path w="847" h="611">
                  <a:moveTo>
                    <a:pt x="525" y="554"/>
                  </a:moveTo>
                  <a:lnTo>
                    <a:pt x="525" y="554"/>
                  </a:lnTo>
                  <a:lnTo>
                    <a:pt x="518" y="561"/>
                  </a:lnTo>
                  <a:lnTo>
                    <a:pt x="518" y="561"/>
                  </a:lnTo>
                  <a:lnTo>
                    <a:pt x="504" y="574"/>
                  </a:lnTo>
                  <a:lnTo>
                    <a:pt x="501" y="584"/>
                  </a:lnTo>
                  <a:lnTo>
                    <a:pt x="501" y="595"/>
                  </a:lnTo>
                  <a:lnTo>
                    <a:pt x="501" y="595"/>
                  </a:lnTo>
                  <a:lnTo>
                    <a:pt x="488" y="601"/>
                  </a:lnTo>
                  <a:lnTo>
                    <a:pt x="481" y="605"/>
                  </a:lnTo>
                  <a:lnTo>
                    <a:pt x="471" y="608"/>
                  </a:lnTo>
                  <a:lnTo>
                    <a:pt x="471" y="608"/>
                  </a:lnTo>
                  <a:lnTo>
                    <a:pt x="471" y="605"/>
                  </a:lnTo>
                  <a:lnTo>
                    <a:pt x="471" y="601"/>
                  </a:lnTo>
                  <a:lnTo>
                    <a:pt x="471" y="598"/>
                  </a:lnTo>
                  <a:lnTo>
                    <a:pt x="468" y="598"/>
                  </a:lnTo>
                  <a:lnTo>
                    <a:pt x="468" y="598"/>
                  </a:lnTo>
                  <a:lnTo>
                    <a:pt x="457" y="598"/>
                  </a:lnTo>
                  <a:lnTo>
                    <a:pt x="447" y="601"/>
                  </a:lnTo>
                  <a:lnTo>
                    <a:pt x="447" y="601"/>
                  </a:lnTo>
                  <a:lnTo>
                    <a:pt x="447" y="605"/>
                  </a:lnTo>
                  <a:lnTo>
                    <a:pt x="447" y="608"/>
                  </a:lnTo>
                  <a:lnTo>
                    <a:pt x="447" y="608"/>
                  </a:lnTo>
                  <a:lnTo>
                    <a:pt x="447" y="611"/>
                  </a:lnTo>
                  <a:lnTo>
                    <a:pt x="447" y="611"/>
                  </a:lnTo>
                  <a:lnTo>
                    <a:pt x="434" y="611"/>
                  </a:lnTo>
                  <a:lnTo>
                    <a:pt x="431" y="608"/>
                  </a:lnTo>
                  <a:lnTo>
                    <a:pt x="427" y="605"/>
                  </a:lnTo>
                  <a:lnTo>
                    <a:pt x="427" y="605"/>
                  </a:lnTo>
                  <a:lnTo>
                    <a:pt x="437" y="605"/>
                  </a:lnTo>
                  <a:lnTo>
                    <a:pt x="437" y="605"/>
                  </a:lnTo>
                  <a:lnTo>
                    <a:pt x="437" y="601"/>
                  </a:lnTo>
                  <a:lnTo>
                    <a:pt x="437" y="598"/>
                  </a:lnTo>
                  <a:lnTo>
                    <a:pt x="434" y="598"/>
                  </a:lnTo>
                  <a:lnTo>
                    <a:pt x="434" y="598"/>
                  </a:lnTo>
                  <a:lnTo>
                    <a:pt x="437" y="588"/>
                  </a:lnTo>
                  <a:lnTo>
                    <a:pt x="437" y="588"/>
                  </a:lnTo>
                  <a:lnTo>
                    <a:pt x="457" y="584"/>
                  </a:lnTo>
                  <a:lnTo>
                    <a:pt x="478" y="581"/>
                  </a:lnTo>
                  <a:lnTo>
                    <a:pt x="478" y="581"/>
                  </a:lnTo>
                  <a:lnTo>
                    <a:pt x="491" y="571"/>
                  </a:lnTo>
                  <a:lnTo>
                    <a:pt x="491" y="571"/>
                  </a:lnTo>
                  <a:lnTo>
                    <a:pt x="498" y="571"/>
                  </a:lnTo>
                  <a:lnTo>
                    <a:pt x="498" y="571"/>
                  </a:lnTo>
                  <a:lnTo>
                    <a:pt x="511" y="561"/>
                  </a:lnTo>
                  <a:lnTo>
                    <a:pt x="521" y="551"/>
                  </a:lnTo>
                  <a:lnTo>
                    <a:pt x="521" y="551"/>
                  </a:lnTo>
                  <a:lnTo>
                    <a:pt x="525" y="551"/>
                  </a:lnTo>
                  <a:lnTo>
                    <a:pt x="525" y="554"/>
                  </a:lnTo>
                  <a:lnTo>
                    <a:pt x="525" y="554"/>
                  </a:lnTo>
                  <a:close/>
                  <a:moveTo>
                    <a:pt x="834" y="0"/>
                  </a:moveTo>
                  <a:lnTo>
                    <a:pt x="834" y="0"/>
                  </a:lnTo>
                  <a:lnTo>
                    <a:pt x="830" y="17"/>
                  </a:lnTo>
                  <a:lnTo>
                    <a:pt x="820" y="30"/>
                  </a:lnTo>
                  <a:lnTo>
                    <a:pt x="820" y="30"/>
                  </a:lnTo>
                  <a:lnTo>
                    <a:pt x="814" y="37"/>
                  </a:lnTo>
                  <a:lnTo>
                    <a:pt x="807" y="43"/>
                  </a:lnTo>
                  <a:lnTo>
                    <a:pt x="807" y="43"/>
                  </a:lnTo>
                  <a:lnTo>
                    <a:pt x="804" y="50"/>
                  </a:lnTo>
                  <a:lnTo>
                    <a:pt x="800" y="53"/>
                  </a:lnTo>
                  <a:lnTo>
                    <a:pt x="800" y="53"/>
                  </a:lnTo>
                  <a:lnTo>
                    <a:pt x="790" y="60"/>
                  </a:lnTo>
                  <a:lnTo>
                    <a:pt x="780" y="67"/>
                  </a:lnTo>
                  <a:lnTo>
                    <a:pt x="780" y="67"/>
                  </a:lnTo>
                  <a:lnTo>
                    <a:pt x="773" y="74"/>
                  </a:lnTo>
                  <a:lnTo>
                    <a:pt x="767" y="77"/>
                  </a:lnTo>
                  <a:lnTo>
                    <a:pt x="767" y="77"/>
                  </a:lnTo>
                  <a:lnTo>
                    <a:pt x="753" y="80"/>
                  </a:lnTo>
                  <a:lnTo>
                    <a:pt x="740" y="80"/>
                  </a:lnTo>
                  <a:lnTo>
                    <a:pt x="740" y="80"/>
                  </a:lnTo>
                  <a:lnTo>
                    <a:pt x="736" y="77"/>
                  </a:lnTo>
                  <a:lnTo>
                    <a:pt x="733" y="77"/>
                  </a:lnTo>
                  <a:lnTo>
                    <a:pt x="730" y="77"/>
                  </a:lnTo>
                  <a:lnTo>
                    <a:pt x="730" y="77"/>
                  </a:lnTo>
                  <a:lnTo>
                    <a:pt x="726" y="80"/>
                  </a:lnTo>
                  <a:lnTo>
                    <a:pt x="726" y="84"/>
                  </a:lnTo>
                  <a:lnTo>
                    <a:pt x="726" y="84"/>
                  </a:lnTo>
                  <a:lnTo>
                    <a:pt x="720" y="87"/>
                  </a:lnTo>
                  <a:lnTo>
                    <a:pt x="713" y="87"/>
                  </a:lnTo>
                  <a:lnTo>
                    <a:pt x="713" y="87"/>
                  </a:lnTo>
                  <a:lnTo>
                    <a:pt x="706" y="94"/>
                  </a:lnTo>
                  <a:lnTo>
                    <a:pt x="706" y="94"/>
                  </a:lnTo>
                  <a:lnTo>
                    <a:pt x="689" y="101"/>
                  </a:lnTo>
                  <a:lnTo>
                    <a:pt x="673" y="107"/>
                  </a:lnTo>
                  <a:lnTo>
                    <a:pt x="673" y="107"/>
                  </a:lnTo>
                  <a:lnTo>
                    <a:pt x="659" y="104"/>
                  </a:lnTo>
                  <a:lnTo>
                    <a:pt x="649" y="104"/>
                  </a:lnTo>
                  <a:lnTo>
                    <a:pt x="649" y="104"/>
                  </a:lnTo>
                  <a:lnTo>
                    <a:pt x="649" y="101"/>
                  </a:lnTo>
                  <a:lnTo>
                    <a:pt x="646" y="97"/>
                  </a:lnTo>
                  <a:lnTo>
                    <a:pt x="646" y="97"/>
                  </a:lnTo>
                  <a:lnTo>
                    <a:pt x="639" y="97"/>
                  </a:lnTo>
                  <a:lnTo>
                    <a:pt x="636" y="97"/>
                  </a:lnTo>
                  <a:lnTo>
                    <a:pt x="636" y="97"/>
                  </a:lnTo>
                  <a:lnTo>
                    <a:pt x="636" y="107"/>
                  </a:lnTo>
                  <a:lnTo>
                    <a:pt x="636" y="107"/>
                  </a:lnTo>
                  <a:lnTo>
                    <a:pt x="629" y="104"/>
                  </a:lnTo>
                  <a:lnTo>
                    <a:pt x="622" y="101"/>
                  </a:lnTo>
                  <a:lnTo>
                    <a:pt x="622" y="101"/>
                  </a:lnTo>
                  <a:lnTo>
                    <a:pt x="612" y="104"/>
                  </a:lnTo>
                  <a:lnTo>
                    <a:pt x="602" y="104"/>
                  </a:lnTo>
                  <a:lnTo>
                    <a:pt x="602" y="101"/>
                  </a:lnTo>
                  <a:lnTo>
                    <a:pt x="602" y="101"/>
                  </a:lnTo>
                  <a:lnTo>
                    <a:pt x="599" y="97"/>
                  </a:lnTo>
                  <a:lnTo>
                    <a:pt x="599" y="97"/>
                  </a:lnTo>
                  <a:lnTo>
                    <a:pt x="589" y="94"/>
                  </a:lnTo>
                  <a:lnTo>
                    <a:pt x="585" y="97"/>
                  </a:lnTo>
                  <a:lnTo>
                    <a:pt x="575" y="97"/>
                  </a:lnTo>
                  <a:lnTo>
                    <a:pt x="575" y="97"/>
                  </a:lnTo>
                  <a:lnTo>
                    <a:pt x="575" y="104"/>
                  </a:lnTo>
                  <a:lnTo>
                    <a:pt x="572" y="107"/>
                  </a:lnTo>
                  <a:lnTo>
                    <a:pt x="572" y="107"/>
                  </a:lnTo>
                  <a:lnTo>
                    <a:pt x="565" y="107"/>
                  </a:lnTo>
                  <a:lnTo>
                    <a:pt x="565" y="107"/>
                  </a:lnTo>
                  <a:lnTo>
                    <a:pt x="558" y="101"/>
                  </a:lnTo>
                  <a:lnTo>
                    <a:pt x="552" y="94"/>
                  </a:lnTo>
                  <a:lnTo>
                    <a:pt x="541" y="77"/>
                  </a:lnTo>
                  <a:lnTo>
                    <a:pt x="541" y="77"/>
                  </a:lnTo>
                  <a:lnTo>
                    <a:pt x="535" y="77"/>
                  </a:lnTo>
                  <a:lnTo>
                    <a:pt x="535" y="77"/>
                  </a:lnTo>
                  <a:lnTo>
                    <a:pt x="528" y="87"/>
                  </a:lnTo>
                  <a:lnTo>
                    <a:pt x="528" y="87"/>
                  </a:lnTo>
                  <a:lnTo>
                    <a:pt x="521" y="87"/>
                  </a:lnTo>
                  <a:lnTo>
                    <a:pt x="511" y="87"/>
                  </a:lnTo>
                  <a:lnTo>
                    <a:pt x="498" y="84"/>
                  </a:lnTo>
                  <a:lnTo>
                    <a:pt x="498" y="84"/>
                  </a:lnTo>
                  <a:lnTo>
                    <a:pt x="494" y="80"/>
                  </a:lnTo>
                  <a:lnTo>
                    <a:pt x="494" y="77"/>
                  </a:lnTo>
                  <a:lnTo>
                    <a:pt x="491" y="67"/>
                  </a:lnTo>
                  <a:lnTo>
                    <a:pt x="491" y="67"/>
                  </a:lnTo>
                  <a:lnTo>
                    <a:pt x="494" y="64"/>
                  </a:lnTo>
                  <a:lnTo>
                    <a:pt x="498" y="60"/>
                  </a:lnTo>
                  <a:lnTo>
                    <a:pt x="498" y="60"/>
                  </a:lnTo>
                  <a:lnTo>
                    <a:pt x="488" y="60"/>
                  </a:lnTo>
                  <a:lnTo>
                    <a:pt x="488" y="60"/>
                  </a:lnTo>
                  <a:lnTo>
                    <a:pt x="478" y="60"/>
                  </a:lnTo>
                  <a:lnTo>
                    <a:pt x="478" y="60"/>
                  </a:lnTo>
                  <a:lnTo>
                    <a:pt x="471" y="77"/>
                  </a:lnTo>
                  <a:lnTo>
                    <a:pt x="471" y="77"/>
                  </a:lnTo>
                  <a:lnTo>
                    <a:pt x="464" y="77"/>
                  </a:lnTo>
                  <a:lnTo>
                    <a:pt x="457" y="77"/>
                  </a:lnTo>
                  <a:lnTo>
                    <a:pt x="457" y="77"/>
                  </a:lnTo>
                  <a:lnTo>
                    <a:pt x="444" y="84"/>
                  </a:lnTo>
                  <a:lnTo>
                    <a:pt x="444" y="84"/>
                  </a:lnTo>
                  <a:lnTo>
                    <a:pt x="427" y="84"/>
                  </a:lnTo>
                  <a:lnTo>
                    <a:pt x="424" y="87"/>
                  </a:lnTo>
                  <a:lnTo>
                    <a:pt x="424" y="87"/>
                  </a:lnTo>
                  <a:lnTo>
                    <a:pt x="414" y="84"/>
                  </a:lnTo>
                  <a:lnTo>
                    <a:pt x="404" y="84"/>
                  </a:lnTo>
                  <a:lnTo>
                    <a:pt x="404" y="87"/>
                  </a:lnTo>
                  <a:lnTo>
                    <a:pt x="404" y="87"/>
                  </a:lnTo>
                  <a:lnTo>
                    <a:pt x="394" y="87"/>
                  </a:lnTo>
                  <a:lnTo>
                    <a:pt x="394" y="87"/>
                  </a:lnTo>
                  <a:lnTo>
                    <a:pt x="387" y="94"/>
                  </a:lnTo>
                  <a:lnTo>
                    <a:pt x="377" y="101"/>
                  </a:lnTo>
                  <a:lnTo>
                    <a:pt x="377" y="101"/>
                  </a:lnTo>
                  <a:lnTo>
                    <a:pt x="367" y="104"/>
                  </a:lnTo>
                  <a:lnTo>
                    <a:pt x="357" y="107"/>
                  </a:lnTo>
                  <a:lnTo>
                    <a:pt x="357" y="107"/>
                  </a:lnTo>
                  <a:lnTo>
                    <a:pt x="350" y="117"/>
                  </a:lnTo>
                  <a:lnTo>
                    <a:pt x="340" y="127"/>
                  </a:lnTo>
                  <a:lnTo>
                    <a:pt x="340" y="127"/>
                  </a:lnTo>
                  <a:lnTo>
                    <a:pt x="326" y="141"/>
                  </a:lnTo>
                  <a:lnTo>
                    <a:pt x="310" y="151"/>
                  </a:lnTo>
                  <a:lnTo>
                    <a:pt x="310" y="151"/>
                  </a:lnTo>
                  <a:lnTo>
                    <a:pt x="303" y="168"/>
                  </a:lnTo>
                  <a:lnTo>
                    <a:pt x="303" y="168"/>
                  </a:lnTo>
                  <a:lnTo>
                    <a:pt x="289" y="178"/>
                  </a:lnTo>
                  <a:lnTo>
                    <a:pt x="289" y="178"/>
                  </a:lnTo>
                  <a:lnTo>
                    <a:pt x="279" y="178"/>
                  </a:lnTo>
                  <a:lnTo>
                    <a:pt x="266" y="178"/>
                  </a:lnTo>
                  <a:lnTo>
                    <a:pt x="252" y="174"/>
                  </a:lnTo>
                  <a:lnTo>
                    <a:pt x="242" y="174"/>
                  </a:lnTo>
                  <a:lnTo>
                    <a:pt x="242" y="174"/>
                  </a:lnTo>
                  <a:lnTo>
                    <a:pt x="236" y="185"/>
                  </a:lnTo>
                  <a:lnTo>
                    <a:pt x="236" y="185"/>
                  </a:lnTo>
                  <a:lnTo>
                    <a:pt x="226" y="188"/>
                  </a:lnTo>
                  <a:lnTo>
                    <a:pt x="212" y="188"/>
                  </a:lnTo>
                  <a:lnTo>
                    <a:pt x="185" y="185"/>
                  </a:lnTo>
                  <a:lnTo>
                    <a:pt x="185" y="185"/>
                  </a:lnTo>
                  <a:lnTo>
                    <a:pt x="172" y="185"/>
                  </a:lnTo>
                  <a:lnTo>
                    <a:pt x="172" y="185"/>
                  </a:lnTo>
                  <a:lnTo>
                    <a:pt x="168" y="188"/>
                  </a:lnTo>
                  <a:lnTo>
                    <a:pt x="168" y="191"/>
                  </a:lnTo>
                  <a:lnTo>
                    <a:pt x="165" y="201"/>
                  </a:lnTo>
                  <a:lnTo>
                    <a:pt x="162" y="205"/>
                  </a:lnTo>
                  <a:lnTo>
                    <a:pt x="155" y="211"/>
                  </a:lnTo>
                  <a:lnTo>
                    <a:pt x="155" y="211"/>
                  </a:lnTo>
                  <a:lnTo>
                    <a:pt x="165" y="218"/>
                  </a:lnTo>
                  <a:lnTo>
                    <a:pt x="165" y="218"/>
                  </a:lnTo>
                  <a:lnTo>
                    <a:pt x="178" y="225"/>
                  </a:lnTo>
                  <a:lnTo>
                    <a:pt x="178" y="225"/>
                  </a:lnTo>
                  <a:lnTo>
                    <a:pt x="148" y="238"/>
                  </a:lnTo>
                  <a:lnTo>
                    <a:pt x="152" y="245"/>
                  </a:lnTo>
                  <a:lnTo>
                    <a:pt x="152" y="245"/>
                  </a:lnTo>
                  <a:lnTo>
                    <a:pt x="165" y="245"/>
                  </a:lnTo>
                  <a:lnTo>
                    <a:pt x="165" y="248"/>
                  </a:lnTo>
                  <a:lnTo>
                    <a:pt x="165" y="248"/>
                  </a:lnTo>
                  <a:lnTo>
                    <a:pt x="125" y="252"/>
                  </a:lnTo>
                  <a:lnTo>
                    <a:pt x="125" y="252"/>
                  </a:lnTo>
                  <a:lnTo>
                    <a:pt x="115" y="255"/>
                  </a:lnTo>
                  <a:lnTo>
                    <a:pt x="115" y="255"/>
                  </a:lnTo>
                  <a:lnTo>
                    <a:pt x="105" y="252"/>
                  </a:lnTo>
                  <a:lnTo>
                    <a:pt x="94" y="252"/>
                  </a:lnTo>
                  <a:lnTo>
                    <a:pt x="94" y="252"/>
                  </a:lnTo>
                  <a:lnTo>
                    <a:pt x="91" y="252"/>
                  </a:lnTo>
                  <a:lnTo>
                    <a:pt x="88" y="255"/>
                  </a:lnTo>
                  <a:lnTo>
                    <a:pt x="88" y="258"/>
                  </a:lnTo>
                  <a:lnTo>
                    <a:pt x="91" y="258"/>
                  </a:lnTo>
                  <a:lnTo>
                    <a:pt x="91" y="258"/>
                  </a:lnTo>
                  <a:lnTo>
                    <a:pt x="91" y="265"/>
                  </a:lnTo>
                  <a:lnTo>
                    <a:pt x="91" y="265"/>
                  </a:lnTo>
                  <a:lnTo>
                    <a:pt x="84" y="269"/>
                  </a:lnTo>
                  <a:lnTo>
                    <a:pt x="81" y="269"/>
                  </a:lnTo>
                  <a:lnTo>
                    <a:pt x="71" y="269"/>
                  </a:lnTo>
                  <a:lnTo>
                    <a:pt x="71" y="269"/>
                  </a:lnTo>
                  <a:lnTo>
                    <a:pt x="71" y="262"/>
                  </a:lnTo>
                  <a:lnTo>
                    <a:pt x="71" y="262"/>
                  </a:lnTo>
                  <a:lnTo>
                    <a:pt x="64" y="262"/>
                  </a:lnTo>
                  <a:lnTo>
                    <a:pt x="54" y="262"/>
                  </a:lnTo>
                  <a:lnTo>
                    <a:pt x="41" y="269"/>
                  </a:lnTo>
                  <a:lnTo>
                    <a:pt x="37" y="269"/>
                  </a:lnTo>
                  <a:lnTo>
                    <a:pt x="31" y="272"/>
                  </a:lnTo>
                  <a:lnTo>
                    <a:pt x="24" y="275"/>
                  </a:lnTo>
                  <a:lnTo>
                    <a:pt x="21" y="282"/>
                  </a:lnTo>
                  <a:lnTo>
                    <a:pt x="14" y="285"/>
                  </a:lnTo>
                  <a:lnTo>
                    <a:pt x="10" y="285"/>
                  </a:lnTo>
                  <a:lnTo>
                    <a:pt x="10" y="285"/>
                  </a:lnTo>
                  <a:lnTo>
                    <a:pt x="7" y="295"/>
                  </a:lnTo>
                  <a:lnTo>
                    <a:pt x="7" y="302"/>
                  </a:lnTo>
                  <a:lnTo>
                    <a:pt x="7" y="302"/>
                  </a:lnTo>
                  <a:lnTo>
                    <a:pt x="4" y="306"/>
                  </a:lnTo>
                  <a:lnTo>
                    <a:pt x="0" y="312"/>
                  </a:lnTo>
                  <a:lnTo>
                    <a:pt x="0" y="312"/>
                  </a:lnTo>
                  <a:lnTo>
                    <a:pt x="0" y="326"/>
                  </a:lnTo>
                  <a:lnTo>
                    <a:pt x="0" y="342"/>
                  </a:lnTo>
                  <a:lnTo>
                    <a:pt x="0" y="342"/>
                  </a:lnTo>
                  <a:lnTo>
                    <a:pt x="4" y="342"/>
                  </a:lnTo>
                  <a:lnTo>
                    <a:pt x="7" y="346"/>
                  </a:lnTo>
                  <a:lnTo>
                    <a:pt x="7" y="346"/>
                  </a:lnTo>
                  <a:lnTo>
                    <a:pt x="24" y="336"/>
                  </a:lnTo>
                  <a:lnTo>
                    <a:pt x="24" y="336"/>
                  </a:lnTo>
                  <a:lnTo>
                    <a:pt x="47" y="332"/>
                  </a:lnTo>
                  <a:lnTo>
                    <a:pt x="47" y="336"/>
                  </a:lnTo>
                  <a:lnTo>
                    <a:pt x="47" y="336"/>
                  </a:lnTo>
                  <a:lnTo>
                    <a:pt x="44" y="339"/>
                  </a:lnTo>
                  <a:lnTo>
                    <a:pt x="41" y="342"/>
                  </a:lnTo>
                  <a:lnTo>
                    <a:pt x="41" y="349"/>
                  </a:lnTo>
                  <a:lnTo>
                    <a:pt x="41" y="349"/>
                  </a:lnTo>
                  <a:lnTo>
                    <a:pt x="34" y="346"/>
                  </a:lnTo>
                  <a:lnTo>
                    <a:pt x="34" y="346"/>
                  </a:lnTo>
                  <a:lnTo>
                    <a:pt x="27" y="349"/>
                  </a:lnTo>
                  <a:lnTo>
                    <a:pt x="27" y="349"/>
                  </a:lnTo>
                  <a:lnTo>
                    <a:pt x="31" y="353"/>
                  </a:lnTo>
                  <a:lnTo>
                    <a:pt x="41" y="359"/>
                  </a:lnTo>
                  <a:lnTo>
                    <a:pt x="41" y="366"/>
                  </a:lnTo>
                  <a:lnTo>
                    <a:pt x="44" y="366"/>
                  </a:lnTo>
                  <a:lnTo>
                    <a:pt x="44" y="379"/>
                  </a:lnTo>
                  <a:lnTo>
                    <a:pt x="44" y="379"/>
                  </a:lnTo>
                  <a:lnTo>
                    <a:pt x="54" y="379"/>
                  </a:lnTo>
                  <a:lnTo>
                    <a:pt x="54" y="379"/>
                  </a:lnTo>
                  <a:lnTo>
                    <a:pt x="51" y="386"/>
                  </a:lnTo>
                  <a:lnTo>
                    <a:pt x="51" y="386"/>
                  </a:lnTo>
                  <a:lnTo>
                    <a:pt x="51" y="393"/>
                  </a:lnTo>
                  <a:lnTo>
                    <a:pt x="51" y="393"/>
                  </a:lnTo>
                  <a:lnTo>
                    <a:pt x="44" y="393"/>
                  </a:lnTo>
                  <a:lnTo>
                    <a:pt x="44" y="393"/>
                  </a:lnTo>
                  <a:lnTo>
                    <a:pt x="44" y="400"/>
                  </a:lnTo>
                  <a:lnTo>
                    <a:pt x="44" y="403"/>
                  </a:lnTo>
                  <a:lnTo>
                    <a:pt x="47" y="403"/>
                  </a:lnTo>
                  <a:lnTo>
                    <a:pt x="47" y="403"/>
                  </a:lnTo>
                  <a:lnTo>
                    <a:pt x="47" y="410"/>
                  </a:lnTo>
                  <a:lnTo>
                    <a:pt x="47" y="410"/>
                  </a:lnTo>
                  <a:lnTo>
                    <a:pt x="54" y="413"/>
                  </a:lnTo>
                  <a:lnTo>
                    <a:pt x="58" y="416"/>
                  </a:lnTo>
                  <a:lnTo>
                    <a:pt x="54" y="416"/>
                  </a:lnTo>
                  <a:lnTo>
                    <a:pt x="54" y="416"/>
                  </a:lnTo>
                  <a:lnTo>
                    <a:pt x="41" y="416"/>
                  </a:lnTo>
                  <a:lnTo>
                    <a:pt x="37" y="416"/>
                  </a:lnTo>
                  <a:lnTo>
                    <a:pt x="37" y="413"/>
                  </a:lnTo>
                  <a:lnTo>
                    <a:pt x="37" y="406"/>
                  </a:lnTo>
                  <a:lnTo>
                    <a:pt x="34" y="403"/>
                  </a:lnTo>
                  <a:lnTo>
                    <a:pt x="31" y="400"/>
                  </a:lnTo>
                  <a:lnTo>
                    <a:pt x="31" y="400"/>
                  </a:lnTo>
                  <a:lnTo>
                    <a:pt x="24" y="400"/>
                  </a:lnTo>
                  <a:lnTo>
                    <a:pt x="21" y="400"/>
                  </a:lnTo>
                  <a:lnTo>
                    <a:pt x="21" y="400"/>
                  </a:lnTo>
                  <a:lnTo>
                    <a:pt x="21" y="410"/>
                  </a:lnTo>
                  <a:lnTo>
                    <a:pt x="21" y="410"/>
                  </a:lnTo>
                  <a:lnTo>
                    <a:pt x="24" y="416"/>
                  </a:lnTo>
                  <a:lnTo>
                    <a:pt x="27" y="420"/>
                  </a:lnTo>
                  <a:lnTo>
                    <a:pt x="27" y="420"/>
                  </a:lnTo>
                  <a:lnTo>
                    <a:pt x="27" y="423"/>
                  </a:lnTo>
                  <a:lnTo>
                    <a:pt x="27" y="423"/>
                  </a:lnTo>
                  <a:lnTo>
                    <a:pt x="17" y="430"/>
                  </a:lnTo>
                  <a:lnTo>
                    <a:pt x="17" y="433"/>
                  </a:lnTo>
                  <a:lnTo>
                    <a:pt x="17" y="433"/>
                  </a:lnTo>
                  <a:lnTo>
                    <a:pt x="27" y="437"/>
                  </a:lnTo>
                  <a:lnTo>
                    <a:pt x="41" y="437"/>
                  </a:lnTo>
                  <a:lnTo>
                    <a:pt x="41" y="437"/>
                  </a:lnTo>
                  <a:lnTo>
                    <a:pt x="41" y="437"/>
                  </a:lnTo>
                  <a:lnTo>
                    <a:pt x="41" y="433"/>
                  </a:lnTo>
                  <a:lnTo>
                    <a:pt x="41" y="433"/>
                  </a:lnTo>
                  <a:lnTo>
                    <a:pt x="44" y="437"/>
                  </a:lnTo>
                  <a:lnTo>
                    <a:pt x="47" y="440"/>
                  </a:lnTo>
                  <a:lnTo>
                    <a:pt x="51" y="443"/>
                  </a:lnTo>
                  <a:lnTo>
                    <a:pt x="51" y="443"/>
                  </a:lnTo>
                  <a:lnTo>
                    <a:pt x="58" y="443"/>
                  </a:lnTo>
                  <a:lnTo>
                    <a:pt x="61" y="443"/>
                  </a:lnTo>
                  <a:lnTo>
                    <a:pt x="61" y="443"/>
                  </a:lnTo>
                  <a:lnTo>
                    <a:pt x="61" y="443"/>
                  </a:lnTo>
                  <a:lnTo>
                    <a:pt x="74" y="447"/>
                  </a:lnTo>
                  <a:lnTo>
                    <a:pt x="74" y="447"/>
                  </a:lnTo>
                  <a:lnTo>
                    <a:pt x="74" y="460"/>
                  </a:lnTo>
                  <a:lnTo>
                    <a:pt x="74" y="460"/>
                  </a:lnTo>
                  <a:lnTo>
                    <a:pt x="68" y="467"/>
                  </a:lnTo>
                  <a:lnTo>
                    <a:pt x="64" y="470"/>
                  </a:lnTo>
                  <a:lnTo>
                    <a:pt x="64" y="470"/>
                  </a:lnTo>
                  <a:lnTo>
                    <a:pt x="64" y="474"/>
                  </a:lnTo>
                  <a:lnTo>
                    <a:pt x="64" y="474"/>
                  </a:lnTo>
                  <a:lnTo>
                    <a:pt x="71" y="484"/>
                  </a:lnTo>
                  <a:lnTo>
                    <a:pt x="74" y="494"/>
                  </a:lnTo>
                  <a:lnTo>
                    <a:pt x="74" y="494"/>
                  </a:lnTo>
                  <a:lnTo>
                    <a:pt x="81" y="497"/>
                  </a:lnTo>
                  <a:lnTo>
                    <a:pt x="81" y="497"/>
                  </a:lnTo>
                  <a:lnTo>
                    <a:pt x="81" y="494"/>
                  </a:lnTo>
                  <a:lnTo>
                    <a:pt x="84" y="494"/>
                  </a:lnTo>
                  <a:lnTo>
                    <a:pt x="84" y="494"/>
                  </a:lnTo>
                  <a:lnTo>
                    <a:pt x="88" y="500"/>
                  </a:lnTo>
                  <a:lnTo>
                    <a:pt x="88" y="500"/>
                  </a:lnTo>
                  <a:lnTo>
                    <a:pt x="94" y="500"/>
                  </a:lnTo>
                  <a:lnTo>
                    <a:pt x="94" y="500"/>
                  </a:lnTo>
                  <a:lnTo>
                    <a:pt x="91" y="504"/>
                  </a:lnTo>
                  <a:lnTo>
                    <a:pt x="91" y="511"/>
                  </a:lnTo>
                  <a:lnTo>
                    <a:pt x="91" y="511"/>
                  </a:lnTo>
                  <a:lnTo>
                    <a:pt x="78" y="507"/>
                  </a:lnTo>
                  <a:lnTo>
                    <a:pt x="78" y="507"/>
                  </a:lnTo>
                  <a:lnTo>
                    <a:pt x="78" y="521"/>
                  </a:lnTo>
                  <a:lnTo>
                    <a:pt x="78" y="521"/>
                  </a:lnTo>
                  <a:lnTo>
                    <a:pt x="101" y="521"/>
                  </a:lnTo>
                  <a:lnTo>
                    <a:pt x="125" y="517"/>
                  </a:lnTo>
                  <a:lnTo>
                    <a:pt x="125" y="517"/>
                  </a:lnTo>
                  <a:lnTo>
                    <a:pt x="121" y="531"/>
                  </a:lnTo>
                  <a:lnTo>
                    <a:pt x="121" y="531"/>
                  </a:lnTo>
                  <a:lnTo>
                    <a:pt x="111" y="531"/>
                  </a:lnTo>
                  <a:lnTo>
                    <a:pt x="105" y="531"/>
                  </a:lnTo>
                  <a:lnTo>
                    <a:pt x="105" y="534"/>
                  </a:lnTo>
                  <a:lnTo>
                    <a:pt x="105" y="534"/>
                  </a:lnTo>
                  <a:lnTo>
                    <a:pt x="98" y="537"/>
                  </a:lnTo>
                  <a:lnTo>
                    <a:pt x="98" y="537"/>
                  </a:lnTo>
                  <a:lnTo>
                    <a:pt x="91" y="537"/>
                  </a:lnTo>
                  <a:lnTo>
                    <a:pt x="91" y="537"/>
                  </a:lnTo>
                  <a:lnTo>
                    <a:pt x="91" y="544"/>
                  </a:lnTo>
                  <a:lnTo>
                    <a:pt x="91" y="544"/>
                  </a:lnTo>
                  <a:lnTo>
                    <a:pt x="101" y="544"/>
                  </a:lnTo>
                  <a:lnTo>
                    <a:pt x="101" y="544"/>
                  </a:lnTo>
                  <a:lnTo>
                    <a:pt x="105" y="537"/>
                  </a:lnTo>
                  <a:lnTo>
                    <a:pt x="108" y="534"/>
                  </a:lnTo>
                  <a:lnTo>
                    <a:pt x="108" y="534"/>
                  </a:lnTo>
                  <a:lnTo>
                    <a:pt x="115" y="534"/>
                  </a:lnTo>
                  <a:lnTo>
                    <a:pt x="121" y="537"/>
                  </a:lnTo>
                  <a:lnTo>
                    <a:pt x="135" y="544"/>
                  </a:lnTo>
                  <a:lnTo>
                    <a:pt x="135" y="544"/>
                  </a:lnTo>
                  <a:lnTo>
                    <a:pt x="138" y="537"/>
                  </a:lnTo>
                  <a:lnTo>
                    <a:pt x="142" y="534"/>
                  </a:lnTo>
                  <a:lnTo>
                    <a:pt x="142" y="534"/>
                  </a:lnTo>
                  <a:lnTo>
                    <a:pt x="142" y="524"/>
                  </a:lnTo>
                  <a:lnTo>
                    <a:pt x="148" y="524"/>
                  </a:lnTo>
                  <a:lnTo>
                    <a:pt x="148" y="524"/>
                  </a:lnTo>
                  <a:lnTo>
                    <a:pt x="145" y="527"/>
                  </a:lnTo>
                  <a:lnTo>
                    <a:pt x="148" y="527"/>
                  </a:lnTo>
                  <a:lnTo>
                    <a:pt x="152" y="527"/>
                  </a:lnTo>
                  <a:lnTo>
                    <a:pt x="152" y="527"/>
                  </a:lnTo>
                  <a:lnTo>
                    <a:pt x="152" y="524"/>
                  </a:lnTo>
                  <a:lnTo>
                    <a:pt x="152" y="521"/>
                  </a:lnTo>
                  <a:lnTo>
                    <a:pt x="152" y="521"/>
                  </a:lnTo>
                  <a:lnTo>
                    <a:pt x="152" y="524"/>
                  </a:lnTo>
                  <a:lnTo>
                    <a:pt x="152" y="524"/>
                  </a:lnTo>
                  <a:lnTo>
                    <a:pt x="162" y="531"/>
                  </a:lnTo>
                  <a:lnTo>
                    <a:pt x="162" y="531"/>
                  </a:lnTo>
                  <a:lnTo>
                    <a:pt x="162" y="534"/>
                  </a:lnTo>
                  <a:lnTo>
                    <a:pt x="162" y="534"/>
                  </a:lnTo>
                  <a:lnTo>
                    <a:pt x="172" y="534"/>
                  </a:lnTo>
                  <a:lnTo>
                    <a:pt x="172" y="537"/>
                  </a:lnTo>
                  <a:lnTo>
                    <a:pt x="172" y="537"/>
                  </a:lnTo>
                  <a:lnTo>
                    <a:pt x="175" y="537"/>
                  </a:lnTo>
                  <a:lnTo>
                    <a:pt x="178" y="537"/>
                  </a:lnTo>
                  <a:lnTo>
                    <a:pt x="178" y="537"/>
                  </a:lnTo>
                  <a:lnTo>
                    <a:pt x="178" y="534"/>
                  </a:lnTo>
                  <a:lnTo>
                    <a:pt x="182" y="531"/>
                  </a:lnTo>
                  <a:lnTo>
                    <a:pt x="182" y="531"/>
                  </a:lnTo>
                  <a:lnTo>
                    <a:pt x="189" y="537"/>
                  </a:lnTo>
                  <a:lnTo>
                    <a:pt x="189" y="537"/>
                  </a:lnTo>
                  <a:lnTo>
                    <a:pt x="189" y="544"/>
                  </a:lnTo>
                  <a:lnTo>
                    <a:pt x="189" y="547"/>
                  </a:lnTo>
                  <a:lnTo>
                    <a:pt x="189" y="547"/>
                  </a:lnTo>
                  <a:lnTo>
                    <a:pt x="202" y="558"/>
                  </a:lnTo>
                  <a:lnTo>
                    <a:pt x="212" y="561"/>
                  </a:lnTo>
                  <a:lnTo>
                    <a:pt x="219" y="561"/>
                  </a:lnTo>
                  <a:lnTo>
                    <a:pt x="219" y="561"/>
                  </a:lnTo>
                  <a:lnTo>
                    <a:pt x="229" y="554"/>
                  </a:lnTo>
                  <a:lnTo>
                    <a:pt x="229" y="554"/>
                  </a:lnTo>
                  <a:lnTo>
                    <a:pt x="232" y="554"/>
                  </a:lnTo>
                  <a:lnTo>
                    <a:pt x="232" y="558"/>
                  </a:lnTo>
                  <a:lnTo>
                    <a:pt x="232" y="561"/>
                  </a:lnTo>
                  <a:lnTo>
                    <a:pt x="236" y="561"/>
                  </a:lnTo>
                  <a:lnTo>
                    <a:pt x="236" y="561"/>
                  </a:lnTo>
                  <a:lnTo>
                    <a:pt x="239" y="558"/>
                  </a:lnTo>
                  <a:lnTo>
                    <a:pt x="246" y="554"/>
                  </a:lnTo>
                  <a:lnTo>
                    <a:pt x="246" y="554"/>
                  </a:lnTo>
                  <a:lnTo>
                    <a:pt x="252" y="551"/>
                  </a:lnTo>
                  <a:lnTo>
                    <a:pt x="259" y="551"/>
                  </a:lnTo>
                  <a:lnTo>
                    <a:pt x="259" y="551"/>
                  </a:lnTo>
                  <a:lnTo>
                    <a:pt x="263" y="547"/>
                  </a:lnTo>
                  <a:lnTo>
                    <a:pt x="263" y="547"/>
                  </a:lnTo>
                  <a:lnTo>
                    <a:pt x="273" y="541"/>
                  </a:lnTo>
                  <a:lnTo>
                    <a:pt x="286" y="544"/>
                  </a:lnTo>
                  <a:lnTo>
                    <a:pt x="286" y="544"/>
                  </a:lnTo>
                  <a:lnTo>
                    <a:pt x="286" y="534"/>
                  </a:lnTo>
                  <a:lnTo>
                    <a:pt x="286" y="534"/>
                  </a:lnTo>
                  <a:lnTo>
                    <a:pt x="289" y="521"/>
                  </a:lnTo>
                  <a:lnTo>
                    <a:pt x="289" y="517"/>
                  </a:lnTo>
                  <a:lnTo>
                    <a:pt x="289" y="517"/>
                  </a:lnTo>
                  <a:lnTo>
                    <a:pt x="289" y="514"/>
                  </a:lnTo>
                  <a:lnTo>
                    <a:pt x="286" y="511"/>
                  </a:lnTo>
                  <a:lnTo>
                    <a:pt x="289" y="500"/>
                  </a:lnTo>
                  <a:lnTo>
                    <a:pt x="289" y="500"/>
                  </a:lnTo>
                  <a:lnTo>
                    <a:pt x="289" y="500"/>
                  </a:lnTo>
                  <a:lnTo>
                    <a:pt x="293" y="504"/>
                  </a:lnTo>
                  <a:lnTo>
                    <a:pt x="293" y="504"/>
                  </a:lnTo>
                  <a:lnTo>
                    <a:pt x="293" y="500"/>
                  </a:lnTo>
                  <a:lnTo>
                    <a:pt x="293" y="497"/>
                  </a:lnTo>
                  <a:lnTo>
                    <a:pt x="293" y="497"/>
                  </a:lnTo>
                  <a:lnTo>
                    <a:pt x="306" y="497"/>
                  </a:lnTo>
                  <a:lnTo>
                    <a:pt x="306" y="497"/>
                  </a:lnTo>
                  <a:lnTo>
                    <a:pt x="320" y="497"/>
                  </a:lnTo>
                  <a:lnTo>
                    <a:pt x="333" y="497"/>
                  </a:lnTo>
                  <a:lnTo>
                    <a:pt x="353" y="507"/>
                  </a:lnTo>
                  <a:lnTo>
                    <a:pt x="353" y="507"/>
                  </a:lnTo>
                  <a:lnTo>
                    <a:pt x="363" y="511"/>
                  </a:lnTo>
                  <a:lnTo>
                    <a:pt x="363" y="511"/>
                  </a:lnTo>
                  <a:lnTo>
                    <a:pt x="370" y="511"/>
                  </a:lnTo>
                  <a:lnTo>
                    <a:pt x="377" y="511"/>
                  </a:lnTo>
                  <a:lnTo>
                    <a:pt x="377" y="517"/>
                  </a:lnTo>
                  <a:lnTo>
                    <a:pt x="377" y="517"/>
                  </a:lnTo>
                  <a:lnTo>
                    <a:pt x="383" y="517"/>
                  </a:lnTo>
                  <a:lnTo>
                    <a:pt x="383" y="517"/>
                  </a:lnTo>
                  <a:lnTo>
                    <a:pt x="390" y="527"/>
                  </a:lnTo>
                  <a:lnTo>
                    <a:pt x="394" y="531"/>
                  </a:lnTo>
                  <a:lnTo>
                    <a:pt x="397" y="534"/>
                  </a:lnTo>
                  <a:lnTo>
                    <a:pt x="397" y="534"/>
                  </a:lnTo>
                  <a:lnTo>
                    <a:pt x="400" y="531"/>
                  </a:lnTo>
                  <a:lnTo>
                    <a:pt x="404" y="531"/>
                  </a:lnTo>
                  <a:lnTo>
                    <a:pt x="404" y="531"/>
                  </a:lnTo>
                  <a:lnTo>
                    <a:pt x="410" y="537"/>
                  </a:lnTo>
                  <a:lnTo>
                    <a:pt x="410" y="537"/>
                  </a:lnTo>
                  <a:lnTo>
                    <a:pt x="420" y="537"/>
                  </a:lnTo>
                  <a:lnTo>
                    <a:pt x="427" y="534"/>
                  </a:lnTo>
                  <a:lnTo>
                    <a:pt x="441" y="527"/>
                  </a:lnTo>
                  <a:lnTo>
                    <a:pt x="441" y="527"/>
                  </a:lnTo>
                  <a:lnTo>
                    <a:pt x="451" y="527"/>
                  </a:lnTo>
                  <a:lnTo>
                    <a:pt x="461" y="524"/>
                  </a:lnTo>
                  <a:lnTo>
                    <a:pt x="461" y="524"/>
                  </a:lnTo>
                  <a:lnTo>
                    <a:pt x="468" y="521"/>
                  </a:lnTo>
                  <a:lnTo>
                    <a:pt x="468" y="521"/>
                  </a:lnTo>
                  <a:lnTo>
                    <a:pt x="474" y="521"/>
                  </a:lnTo>
                  <a:lnTo>
                    <a:pt x="474" y="521"/>
                  </a:lnTo>
                  <a:lnTo>
                    <a:pt x="478" y="517"/>
                  </a:lnTo>
                  <a:lnTo>
                    <a:pt x="478" y="514"/>
                  </a:lnTo>
                  <a:lnTo>
                    <a:pt x="478" y="511"/>
                  </a:lnTo>
                  <a:lnTo>
                    <a:pt x="478" y="511"/>
                  </a:lnTo>
                  <a:lnTo>
                    <a:pt x="488" y="511"/>
                  </a:lnTo>
                  <a:lnTo>
                    <a:pt x="488" y="511"/>
                  </a:lnTo>
                  <a:lnTo>
                    <a:pt x="498" y="494"/>
                  </a:lnTo>
                  <a:lnTo>
                    <a:pt x="498" y="494"/>
                  </a:lnTo>
                  <a:lnTo>
                    <a:pt x="498" y="487"/>
                  </a:lnTo>
                  <a:lnTo>
                    <a:pt x="498" y="487"/>
                  </a:lnTo>
                  <a:lnTo>
                    <a:pt x="501" y="484"/>
                  </a:lnTo>
                  <a:lnTo>
                    <a:pt x="508" y="480"/>
                  </a:lnTo>
                  <a:lnTo>
                    <a:pt x="508" y="474"/>
                  </a:lnTo>
                  <a:lnTo>
                    <a:pt x="511" y="474"/>
                  </a:lnTo>
                  <a:lnTo>
                    <a:pt x="511" y="474"/>
                  </a:lnTo>
                  <a:lnTo>
                    <a:pt x="521" y="457"/>
                  </a:lnTo>
                  <a:lnTo>
                    <a:pt x="521" y="457"/>
                  </a:lnTo>
                  <a:lnTo>
                    <a:pt x="538" y="460"/>
                  </a:lnTo>
                  <a:lnTo>
                    <a:pt x="552" y="463"/>
                  </a:lnTo>
                  <a:lnTo>
                    <a:pt x="552" y="463"/>
                  </a:lnTo>
                  <a:lnTo>
                    <a:pt x="558" y="470"/>
                  </a:lnTo>
                  <a:lnTo>
                    <a:pt x="558" y="470"/>
                  </a:lnTo>
                  <a:lnTo>
                    <a:pt x="575" y="467"/>
                  </a:lnTo>
                  <a:lnTo>
                    <a:pt x="575" y="467"/>
                  </a:lnTo>
                  <a:lnTo>
                    <a:pt x="595" y="437"/>
                  </a:lnTo>
                  <a:lnTo>
                    <a:pt x="595" y="437"/>
                  </a:lnTo>
                  <a:lnTo>
                    <a:pt x="595" y="433"/>
                  </a:lnTo>
                  <a:lnTo>
                    <a:pt x="595" y="430"/>
                  </a:lnTo>
                  <a:lnTo>
                    <a:pt x="595" y="430"/>
                  </a:lnTo>
                  <a:lnTo>
                    <a:pt x="602" y="430"/>
                  </a:lnTo>
                  <a:lnTo>
                    <a:pt x="602" y="430"/>
                  </a:lnTo>
                  <a:lnTo>
                    <a:pt x="605" y="443"/>
                  </a:lnTo>
                  <a:lnTo>
                    <a:pt x="605" y="453"/>
                  </a:lnTo>
                  <a:lnTo>
                    <a:pt x="602" y="460"/>
                  </a:lnTo>
                  <a:lnTo>
                    <a:pt x="595" y="470"/>
                  </a:lnTo>
                  <a:lnTo>
                    <a:pt x="589" y="474"/>
                  </a:lnTo>
                  <a:lnTo>
                    <a:pt x="589" y="474"/>
                  </a:lnTo>
                  <a:lnTo>
                    <a:pt x="592" y="477"/>
                  </a:lnTo>
                  <a:lnTo>
                    <a:pt x="592" y="480"/>
                  </a:lnTo>
                  <a:lnTo>
                    <a:pt x="592" y="480"/>
                  </a:lnTo>
                  <a:lnTo>
                    <a:pt x="592" y="484"/>
                  </a:lnTo>
                  <a:lnTo>
                    <a:pt x="589" y="487"/>
                  </a:lnTo>
                  <a:lnTo>
                    <a:pt x="589" y="487"/>
                  </a:lnTo>
                  <a:lnTo>
                    <a:pt x="602" y="504"/>
                  </a:lnTo>
                  <a:lnTo>
                    <a:pt x="602" y="504"/>
                  </a:lnTo>
                  <a:lnTo>
                    <a:pt x="609" y="507"/>
                  </a:lnTo>
                  <a:lnTo>
                    <a:pt x="615" y="507"/>
                  </a:lnTo>
                  <a:lnTo>
                    <a:pt x="619" y="504"/>
                  </a:lnTo>
                  <a:lnTo>
                    <a:pt x="619" y="504"/>
                  </a:lnTo>
                  <a:lnTo>
                    <a:pt x="622" y="500"/>
                  </a:lnTo>
                  <a:lnTo>
                    <a:pt x="622" y="494"/>
                  </a:lnTo>
                  <a:lnTo>
                    <a:pt x="622" y="490"/>
                  </a:lnTo>
                  <a:lnTo>
                    <a:pt x="625" y="487"/>
                  </a:lnTo>
                  <a:lnTo>
                    <a:pt x="625" y="487"/>
                  </a:lnTo>
                  <a:lnTo>
                    <a:pt x="629" y="487"/>
                  </a:lnTo>
                  <a:lnTo>
                    <a:pt x="632" y="487"/>
                  </a:lnTo>
                  <a:lnTo>
                    <a:pt x="632" y="487"/>
                  </a:lnTo>
                  <a:lnTo>
                    <a:pt x="636" y="484"/>
                  </a:lnTo>
                  <a:lnTo>
                    <a:pt x="636" y="480"/>
                  </a:lnTo>
                  <a:lnTo>
                    <a:pt x="636" y="477"/>
                  </a:lnTo>
                  <a:lnTo>
                    <a:pt x="636" y="474"/>
                  </a:lnTo>
                  <a:lnTo>
                    <a:pt x="636" y="474"/>
                  </a:lnTo>
                  <a:lnTo>
                    <a:pt x="642" y="470"/>
                  </a:lnTo>
                  <a:lnTo>
                    <a:pt x="642" y="470"/>
                  </a:lnTo>
                  <a:lnTo>
                    <a:pt x="646" y="467"/>
                  </a:lnTo>
                  <a:lnTo>
                    <a:pt x="642" y="463"/>
                  </a:lnTo>
                  <a:lnTo>
                    <a:pt x="639" y="450"/>
                  </a:lnTo>
                  <a:lnTo>
                    <a:pt x="639" y="450"/>
                  </a:lnTo>
                  <a:lnTo>
                    <a:pt x="642" y="437"/>
                  </a:lnTo>
                  <a:lnTo>
                    <a:pt x="646" y="427"/>
                  </a:lnTo>
                  <a:lnTo>
                    <a:pt x="646" y="427"/>
                  </a:lnTo>
                  <a:lnTo>
                    <a:pt x="646" y="427"/>
                  </a:lnTo>
                  <a:lnTo>
                    <a:pt x="649" y="427"/>
                  </a:lnTo>
                  <a:lnTo>
                    <a:pt x="659" y="427"/>
                  </a:lnTo>
                  <a:lnTo>
                    <a:pt x="659" y="427"/>
                  </a:lnTo>
                  <a:lnTo>
                    <a:pt x="662" y="427"/>
                  </a:lnTo>
                  <a:lnTo>
                    <a:pt x="662" y="427"/>
                  </a:lnTo>
                  <a:lnTo>
                    <a:pt x="666" y="430"/>
                  </a:lnTo>
                  <a:lnTo>
                    <a:pt x="666" y="433"/>
                  </a:lnTo>
                  <a:lnTo>
                    <a:pt x="666" y="437"/>
                  </a:lnTo>
                  <a:lnTo>
                    <a:pt x="666" y="437"/>
                  </a:lnTo>
                  <a:lnTo>
                    <a:pt x="673" y="437"/>
                  </a:lnTo>
                  <a:lnTo>
                    <a:pt x="673" y="437"/>
                  </a:lnTo>
                  <a:lnTo>
                    <a:pt x="673" y="433"/>
                  </a:lnTo>
                  <a:lnTo>
                    <a:pt x="673" y="433"/>
                  </a:lnTo>
                  <a:lnTo>
                    <a:pt x="696" y="430"/>
                  </a:lnTo>
                  <a:lnTo>
                    <a:pt x="696" y="430"/>
                  </a:lnTo>
                  <a:lnTo>
                    <a:pt x="709" y="427"/>
                  </a:lnTo>
                  <a:lnTo>
                    <a:pt x="720" y="420"/>
                  </a:lnTo>
                  <a:lnTo>
                    <a:pt x="720" y="420"/>
                  </a:lnTo>
                  <a:lnTo>
                    <a:pt x="736" y="410"/>
                  </a:lnTo>
                  <a:lnTo>
                    <a:pt x="736" y="410"/>
                  </a:lnTo>
                  <a:lnTo>
                    <a:pt x="750" y="403"/>
                  </a:lnTo>
                  <a:lnTo>
                    <a:pt x="750" y="403"/>
                  </a:lnTo>
                  <a:lnTo>
                    <a:pt x="760" y="403"/>
                  </a:lnTo>
                  <a:lnTo>
                    <a:pt x="770" y="406"/>
                  </a:lnTo>
                  <a:lnTo>
                    <a:pt x="770" y="406"/>
                  </a:lnTo>
                  <a:lnTo>
                    <a:pt x="780" y="406"/>
                  </a:lnTo>
                  <a:lnTo>
                    <a:pt x="787" y="403"/>
                  </a:lnTo>
                  <a:lnTo>
                    <a:pt x="787" y="403"/>
                  </a:lnTo>
                  <a:lnTo>
                    <a:pt x="797" y="403"/>
                  </a:lnTo>
                  <a:lnTo>
                    <a:pt x="804" y="396"/>
                  </a:lnTo>
                  <a:lnTo>
                    <a:pt x="804" y="396"/>
                  </a:lnTo>
                  <a:lnTo>
                    <a:pt x="830" y="376"/>
                  </a:lnTo>
                  <a:lnTo>
                    <a:pt x="830" y="376"/>
                  </a:lnTo>
                  <a:lnTo>
                    <a:pt x="837" y="366"/>
                  </a:lnTo>
                  <a:lnTo>
                    <a:pt x="841" y="363"/>
                  </a:lnTo>
                  <a:lnTo>
                    <a:pt x="844" y="363"/>
                  </a:lnTo>
                  <a:lnTo>
                    <a:pt x="844" y="363"/>
                  </a:lnTo>
                  <a:lnTo>
                    <a:pt x="847" y="359"/>
                  </a:lnTo>
                  <a:lnTo>
                    <a:pt x="847" y="6"/>
                  </a:lnTo>
                  <a:lnTo>
                    <a:pt x="847" y="6"/>
                  </a:lnTo>
                  <a:lnTo>
                    <a:pt x="834" y="0"/>
                  </a:lnTo>
                  <a:lnTo>
                    <a:pt x="834" y="0"/>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66" name="Freeform 101"/>
            <p:cNvSpPr>
              <a:spLocks noChangeAspect="1" noEditPoints="1"/>
            </p:cNvSpPr>
            <p:nvPr/>
          </p:nvSpPr>
          <p:spPr bwMode="gray">
            <a:xfrm>
              <a:off x="1765642" y="3434620"/>
              <a:ext cx="295787" cy="282859"/>
            </a:xfrm>
            <a:custGeom>
              <a:avLst/>
              <a:gdLst/>
              <a:ahLst/>
              <a:cxnLst>
                <a:cxn ang="0">
                  <a:pos x="218" y="285"/>
                </a:cxn>
                <a:cxn ang="0">
                  <a:pos x="195" y="279"/>
                </a:cxn>
                <a:cxn ang="0">
                  <a:pos x="202" y="262"/>
                </a:cxn>
                <a:cxn ang="0">
                  <a:pos x="235" y="285"/>
                </a:cxn>
                <a:cxn ang="0">
                  <a:pos x="252" y="299"/>
                </a:cxn>
                <a:cxn ang="0">
                  <a:pos x="23" y="114"/>
                </a:cxn>
                <a:cxn ang="0">
                  <a:pos x="44" y="80"/>
                </a:cxn>
                <a:cxn ang="0">
                  <a:pos x="67" y="121"/>
                </a:cxn>
                <a:cxn ang="0">
                  <a:pos x="67" y="151"/>
                </a:cxn>
                <a:cxn ang="0">
                  <a:pos x="84" y="151"/>
                </a:cxn>
                <a:cxn ang="0">
                  <a:pos x="77" y="168"/>
                </a:cxn>
                <a:cxn ang="0">
                  <a:pos x="97" y="195"/>
                </a:cxn>
                <a:cxn ang="0">
                  <a:pos x="138" y="218"/>
                </a:cxn>
                <a:cxn ang="0">
                  <a:pos x="144" y="235"/>
                </a:cxn>
                <a:cxn ang="0">
                  <a:pos x="192" y="255"/>
                </a:cxn>
                <a:cxn ang="0">
                  <a:pos x="198" y="245"/>
                </a:cxn>
                <a:cxn ang="0">
                  <a:pos x="178" y="221"/>
                </a:cxn>
                <a:cxn ang="0">
                  <a:pos x="165" y="205"/>
                </a:cxn>
                <a:cxn ang="0">
                  <a:pos x="148" y="174"/>
                </a:cxn>
                <a:cxn ang="0">
                  <a:pos x="131" y="147"/>
                </a:cxn>
                <a:cxn ang="0">
                  <a:pos x="128" y="124"/>
                </a:cxn>
                <a:cxn ang="0">
                  <a:pos x="118" y="114"/>
                </a:cxn>
                <a:cxn ang="0">
                  <a:pos x="121" y="90"/>
                </a:cxn>
                <a:cxn ang="0">
                  <a:pos x="134" y="84"/>
                </a:cxn>
                <a:cxn ang="0">
                  <a:pos x="148" y="104"/>
                </a:cxn>
                <a:cxn ang="0">
                  <a:pos x="158" y="84"/>
                </a:cxn>
                <a:cxn ang="0">
                  <a:pos x="178" y="84"/>
                </a:cxn>
                <a:cxn ang="0">
                  <a:pos x="198" y="94"/>
                </a:cxn>
                <a:cxn ang="0">
                  <a:pos x="215" y="100"/>
                </a:cxn>
                <a:cxn ang="0">
                  <a:pos x="235" y="100"/>
                </a:cxn>
                <a:cxn ang="0">
                  <a:pos x="242" y="104"/>
                </a:cxn>
                <a:cxn ang="0">
                  <a:pos x="265" y="110"/>
                </a:cxn>
                <a:cxn ang="0">
                  <a:pos x="269" y="124"/>
                </a:cxn>
                <a:cxn ang="0">
                  <a:pos x="286" y="124"/>
                </a:cxn>
                <a:cxn ang="0">
                  <a:pos x="282" y="107"/>
                </a:cxn>
                <a:cxn ang="0">
                  <a:pos x="292" y="94"/>
                </a:cxn>
                <a:cxn ang="0">
                  <a:pos x="289" y="94"/>
                </a:cxn>
                <a:cxn ang="0">
                  <a:pos x="279" y="84"/>
                </a:cxn>
                <a:cxn ang="0">
                  <a:pos x="279" y="74"/>
                </a:cxn>
                <a:cxn ang="0">
                  <a:pos x="272" y="63"/>
                </a:cxn>
                <a:cxn ang="0">
                  <a:pos x="255" y="60"/>
                </a:cxn>
                <a:cxn ang="0">
                  <a:pos x="222" y="50"/>
                </a:cxn>
                <a:cxn ang="0">
                  <a:pos x="192" y="33"/>
                </a:cxn>
                <a:cxn ang="0">
                  <a:pos x="161" y="3"/>
                </a:cxn>
                <a:cxn ang="0">
                  <a:pos x="151" y="10"/>
                </a:cxn>
                <a:cxn ang="0">
                  <a:pos x="138" y="13"/>
                </a:cxn>
                <a:cxn ang="0">
                  <a:pos x="118" y="23"/>
                </a:cxn>
                <a:cxn ang="0">
                  <a:pos x="118" y="40"/>
                </a:cxn>
                <a:cxn ang="0">
                  <a:pos x="107" y="53"/>
                </a:cxn>
                <a:cxn ang="0">
                  <a:pos x="91" y="60"/>
                </a:cxn>
                <a:cxn ang="0">
                  <a:pos x="94" y="77"/>
                </a:cxn>
                <a:cxn ang="0">
                  <a:pos x="77" y="74"/>
                </a:cxn>
                <a:cxn ang="0">
                  <a:pos x="60" y="74"/>
                </a:cxn>
                <a:cxn ang="0">
                  <a:pos x="54" y="60"/>
                </a:cxn>
                <a:cxn ang="0">
                  <a:pos x="37" y="74"/>
                </a:cxn>
                <a:cxn ang="0">
                  <a:pos x="20" y="74"/>
                </a:cxn>
                <a:cxn ang="0">
                  <a:pos x="74" y="147"/>
                </a:cxn>
                <a:cxn ang="0">
                  <a:pos x="181" y="258"/>
                </a:cxn>
                <a:cxn ang="0">
                  <a:pos x="168" y="248"/>
                </a:cxn>
                <a:cxn ang="0">
                  <a:pos x="84" y="191"/>
                </a:cxn>
                <a:cxn ang="0">
                  <a:pos x="40" y="107"/>
                </a:cxn>
                <a:cxn ang="0">
                  <a:pos x="44" y="104"/>
                </a:cxn>
                <a:cxn ang="0">
                  <a:pos x="64" y="110"/>
                </a:cxn>
              </a:cxnLst>
              <a:rect l="0" t="0" r="r" b="b"/>
              <a:pathLst>
                <a:path w="296" h="299">
                  <a:moveTo>
                    <a:pt x="252" y="299"/>
                  </a:moveTo>
                  <a:lnTo>
                    <a:pt x="252" y="299"/>
                  </a:lnTo>
                  <a:lnTo>
                    <a:pt x="249" y="299"/>
                  </a:lnTo>
                  <a:lnTo>
                    <a:pt x="242" y="299"/>
                  </a:lnTo>
                  <a:lnTo>
                    <a:pt x="242" y="299"/>
                  </a:lnTo>
                  <a:lnTo>
                    <a:pt x="239" y="292"/>
                  </a:lnTo>
                  <a:lnTo>
                    <a:pt x="239" y="289"/>
                  </a:lnTo>
                  <a:lnTo>
                    <a:pt x="239" y="289"/>
                  </a:lnTo>
                  <a:lnTo>
                    <a:pt x="228" y="285"/>
                  </a:lnTo>
                  <a:lnTo>
                    <a:pt x="218" y="285"/>
                  </a:lnTo>
                  <a:lnTo>
                    <a:pt x="218" y="285"/>
                  </a:lnTo>
                  <a:lnTo>
                    <a:pt x="215" y="275"/>
                  </a:lnTo>
                  <a:lnTo>
                    <a:pt x="215" y="275"/>
                  </a:lnTo>
                  <a:lnTo>
                    <a:pt x="212" y="275"/>
                  </a:lnTo>
                  <a:lnTo>
                    <a:pt x="205" y="275"/>
                  </a:lnTo>
                  <a:lnTo>
                    <a:pt x="205" y="275"/>
                  </a:lnTo>
                  <a:lnTo>
                    <a:pt x="208" y="282"/>
                  </a:lnTo>
                  <a:lnTo>
                    <a:pt x="208" y="282"/>
                  </a:lnTo>
                  <a:lnTo>
                    <a:pt x="202" y="282"/>
                  </a:lnTo>
                  <a:lnTo>
                    <a:pt x="195" y="279"/>
                  </a:lnTo>
                  <a:lnTo>
                    <a:pt x="195" y="279"/>
                  </a:lnTo>
                  <a:lnTo>
                    <a:pt x="192" y="272"/>
                  </a:lnTo>
                  <a:lnTo>
                    <a:pt x="192" y="272"/>
                  </a:lnTo>
                  <a:lnTo>
                    <a:pt x="202" y="272"/>
                  </a:lnTo>
                  <a:lnTo>
                    <a:pt x="202" y="272"/>
                  </a:lnTo>
                  <a:lnTo>
                    <a:pt x="195" y="268"/>
                  </a:lnTo>
                  <a:lnTo>
                    <a:pt x="195" y="268"/>
                  </a:lnTo>
                  <a:lnTo>
                    <a:pt x="198" y="265"/>
                  </a:lnTo>
                  <a:lnTo>
                    <a:pt x="202" y="262"/>
                  </a:lnTo>
                  <a:lnTo>
                    <a:pt x="202" y="262"/>
                  </a:lnTo>
                  <a:lnTo>
                    <a:pt x="212" y="268"/>
                  </a:lnTo>
                  <a:lnTo>
                    <a:pt x="212" y="268"/>
                  </a:lnTo>
                  <a:lnTo>
                    <a:pt x="218" y="272"/>
                  </a:lnTo>
                  <a:lnTo>
                    <a:pt x="218" y="272"/>
                  </a:lnTo>
                  <a:lnTo>
                    <a:pt x="222" y="275"/>
                  </a:lnTo>
                  <a:lnTo>
                    <a:pt x="222" y="275"/>
                  </a:lnTo>
                  <a:lnTo>
                    <a:pt x="228" y="279"/>
                  </a:lnTo>
                  <a:lnTo>
                    <a:pt x="232" y="282"/>
                  </a:lnTo>
                  <a:lnTo>
                    <a:pt x="232" y="282"/>
                  </a:lnTo>
                  <a:lnTo>
                    <a:pt x="235" y="285"/>
                  </a:lnTo>
                  <a:lnTo>
                    <a:pt x="235" y="285"/>
                  </a:lnTo>
                  <a:lnTo>
                    <a:pt x="239" y="282"/>
                  </a:lnTo>
                  <a:lnTo>
                    <a:pt x="239" y="282"/>
                  </a:lnTo>
                  <a:lnTo>
                    <a:pt x="242" y="285"/>
                  </a:lnTo>
                  <a:lnTo>
                    <a:pt x="245" y="289"/>
                  </a:lnTo>
                  <a:lnTo>
                    <a:pt x="245" y="289"/>
                  </a:lnTo>
                  <a:lnTo>
                    <a:pt x="249" y="289"/>
                  </a:lnTo>
                  <a:lnTo>
                    <a:pt x="249" y="289"/>
                  </a:lnTo>
                  <a:lnTo>
                    <a:pt x="252" y="299"/>
                  </a:lnTo>
                  <a:lnTo>
                    <a:pt x="252" y="299"/>
                  </a:lnTo>
                  <a:close/>
                  <a:moveTo>
                    <a:pt x="3" y="63"/>
                  </a:moveTo>
                  <a:lnTo>
                    <a:pt x="3" y="63"/>
                  </a:lnTo>
                  <a:lnTo>
                    <a:pt x="0" y="70"/>
                  </a:lnTo>
                  <a:lnTo>
                    <a:pt x="0" y="77"/>
                  </a:lnTo>
                  <a:lnTo>
                    <a:pt x="7" y="94"/>
                  </a:lnTo>
                  <a:lnTo>
                    <a:pt x="7" y="94"/>
                  </a:lnTo>
                  <a:lnTo>
                    <a:pt x="10" y="104"/>
                  </a:lnTo>
                  <a:lnTo>
                    <a:pt x="17" y="114"/>
                  </a:lnTo>
                  <a:lnTo>
                    <a:pt x="17" y="114"/>
                  </a:lnTo>
                  <a:lnTo>
                    <a:pt x="23" y="114"/>
                  </a:lnTo>
                  <a:lnTo>
                    <a:pt x="23" y="114"/>
                  </a:lnTo>
                  <a:lnTo>
                    <a:pt x="23" y="110"/>
                  </a:lnTo>
                  <a:lnTo>
                    <a:pt x="27" y="107"/>
                  </a:lnTo>
                  <a:lnTo>
                    <a:pt x="27" y="107"/>
                  </a:lnTo>
                  <a:lnTo>
                    <a:pt x="34" y="104"/>
                  </a:lnTo>
                  <a:lnTo>
                    <a:pt x="34" y="104"/>
                  </a:lnTo>
                  <a:lnTo>
                    <a:pt x="37" y="94"/>
                  </a:lnTo>
                  <a:lnTo>
                    <a:pt x="40" y="84"/>
                  </a:lnTo>
                  <a:lnTo>
                    <a:pt x="40" y="84"/>
                  </a:lnTo>
                  <a:lnTo>
                    <a:pt x="44" y="80"/>
                  </a:lnTo>
                  <a:lnTo>
                    <a:pt x="44" y="80"/>
                  </a:lnTo>
                  <a:lnTo>
                    <a:pt x="47" y="87"/>
                  </a:lnTo>
                  <a:lnTo>
                    <a:pt x="47" y="87"/>
                  </a:lnTo>
                  <a:lnTo>
                    <a:pt x="54" y="87"/>
                  </a:lnTo>
                  <a:lnTo>
                    <a:pt x="60" y="90"/>
                  </a:lnTo>
                  <a:lnTo>
                    <a:pt x="60" y="90"/>
                  </a:lnTo>
                  <a:lnTo>
                    <a:pt x="64" y="94"/>
                  </a:lnTo>
                  <a:lnTo>
                    <a:pt x="67" y="104"/>
                  </a:lnTo>
                  <a:lnTo>
                    <a:pt x="67" y="121"/>
                  </a:lnTo>
                  <a:lnTo>
                    <a:pt x="67" y="121"/>
                  </a:lnTo>
                  <a:lnTo>
                    <a:pt x="57" y="117"/>
                  </a:lnTo>
                  <a:lnTo>
                    <a:pt x="57" y="117"/>
                  </a:lnTo>
                  <a:lnTo>
                    <a:pt x="57" y="124"/>
                  </a:lnTo>
                  <a:lnTo>
                    <a:pt x="57" y="124"/>
                  </a:lnTo>
                  <a:lnTo>
                    <a:pt x="64" y="131"/>
                  </a:lnTo>
                  <a:lnTo>
                    <a:pt x="71" y="137"/>
                  </a:lnTo>
                  <a:lnTo>
                    <a:pt x="71" y="137"/>
                  </a:lnTo>
                  <a:lnTo>
                    <a:pt x="71" y="141"/>
                  </a:lnTo>
                  <a:lnTo>
                    <a:pt x="67" y="141"/>
                  </a:lnTo>
                  <a:lnTo>
                    <a:pt x="67" y="151"/>
                  </a:lnTo>
                  <a:lnTo>
                    <a:pt x="67" y="151"/>
                  </a:lnTo>
                  <a:lnTo>
                    <a:pt x="71" y="151"/>
                  </a:lnTo>
                  <a:lnTo>
                    <a:pt x="77" y="151"/>
                  </a:lnTo>
                  <a:lnTo>
                    <a:pt x="77" y="147"/>
                  </a:lnTo>
                  <a:lnTo>
                    <a:pt x="77" y="147"/>
                  </a:lnTo>
                  <a:lnTo>
                    <a:pt x="81" y="147"/>
                  </a:lnTo>
                  <a:lnTo>
                    <a:pt x="81" y="151"/>
                  </a:lnTo>
                  <a:lnTo>
                    <a:pt x="81" y="151"/>
                  </a:lnTo>
                  <a:lnTo>
                    <a:pt x="84" y="151"/>
                  </a:lnTo>
                  <a:lnTo>
                    <a:pt x="84" y="151"/>
                  </a:lnTo>
                  <a:lnTo>
                    <a:pt x="84" y="151"/>
                  </a:lnTo>
                  <a:lnTo>
                    <a:pt x="84" y="151"/>
                  </a:lnTo>
                  <a:lnTo>
                    <a:pt x="84" y="154"/>
                  </a:lnTo>
                  <a:lnTo>
                    <a:pt x="84" y="158"/>
                  </a:lnTo>
                  <a:lnTo>
                    <a:pt x="84" y="158"/>
                  </a:lnTo>
                  <a:lnTo>
                    <a:pt x="77" y="161"/>
                  </a:lnTo>
                  <a:lnTo>
                    <a:pt x="77" y="168"/>
                  </a:lnTo>
                  <a:lnTo>
                    <a:pt x="77" y="168"/>
                  </a:lnTo>
                  <a:lnTo>
                    <a:pt x="81" y="168"/>
                  </a:lnTo>
                  <a:lnTo>
                    <a:pt x="77" y="168"/>
                  </a:lnTo>
                  <a:lnTo>
                    <a:pt x="77" y="168"/>
                  </a:lnTo>
                  <a:lnTo>
                    <a:pt x="71" y="168"/>
                  </a:lnTo>
                  <a:lnTo>
                    <a:pt x="71" y="174"/>
                  </a:lnTo>
                  <a:lnTo>
                    <a:pt x="71" y="174"/>
                  </a:lnTo>
                  <a:lnTo>
                    <a:pt x="81" y="184"/>
                  </a:lnTo>
                  <a:lnTo>
                    <a:pt x="81" y="184"/>
                  </a:lnTo>
                  <a:lnTo>
                    <a:pt x="91" y="184"/>
                  </a:lnTo>
                  <a:lnTo>
                    <a:pt x="97" y="188"/>
                  </a:lnTo>
                  <a:lnTo>
                    <a:pt x="97" y="188"/>
                  </a:lnTo>
                  <a:lnTo>
                    <a:pt x="97" y="195"/>
                  </a:lnTo>
                  <a:lnTo>
                    <a:pt x="101" y="198"/>
                  </a:lnTo>
                  <a:lnTo>
                    <a:pt x="101" y="198"/>
                  </a:lnTo>
                  <a:lnTo>
                    <a:pt x="111" y="205"/>
                  </a:lnTo>
                  <a:lnTo>
                    <a:pt x="114" y="208"/>
                  </a:lnTo>
                  <a:lnTo>
                    <a:pt x="118" y="218"/>
                  </a:lnTo>
                  <a:lnTo>
                    <a:pt x="131" y="218"/>
                  </a:lnTo>
                  <a:lnTo>
                    <a:pt x="134" y="221"/>
                  </a:lnTo>
                  <a:lnTo>
                    <a:pt x="134" y="221"/>
                  </a:lnTo>
                  <a:lnTo>
                    <a:pt x="138" y="221"/>
                  </a:lnTo>
                  <a:lnTo>
                    <a:pt x="138" y="218"/>
                  </a:lnTo>
                  <a:lnTo>
                    <a:pt x="141" y="218"/>
                  </a:lnTo>
                  <a:lnTo>
                    <a:pt x="144" y="218"/>
                  </a:lnTo>
                  <a:lnTo>
                    <a:pt x="144" y="218"/>
                  </a:lnTo>
                  <a:lnTo>
                    <a:pt x="151" y="221"/>
                  </a:lnTo>
                  <a:lnTo>
                    <a:pt x="155" y="228"/>
                  </a:lnTo>
                  <a:lnTo>
                    <a:pt x="155" y="228"/>
                  </a:lnTo>
                  <a:lnTo>
                    <a:pt x="134" y="228"/>
                  </a:lnTo>
                  <a:lnTo>
                    <a:pt x="134" y="228"/>
                  </a:lnTo>
                  <a:lnTo>
                    <a:pt x="144" y="235"/>
                  </a:lnTo>
                  <a:lnTo>
                    <a:pt x="144" y="235"/>
                  </a:lnTo>
                  <a:lnTo>
                    <a:pt x="155" y="235"/>
                  </a:lnTo>
                  <a:lnTo>
                    <a:pt x="161" y="231"/>
                  </a:lnTo>
                  <a:lnTo>
                    <a:pt x="165" y="228"/>
                  </a:lnTo>
                  <a:lnTo>
                    <a:pt x="171" y="231"/>
                  </a:lnTo>
                  <a:lnTo>
                    <a:pt x="171" y="231"/>
                  </a:lnTo>
                  <a:lnTo>
                    <a:pt x="175" y="235"/>
                  </a:lnTo>
                  <a:lnTo>
                    <a:pt x="175" y="238"/>
                  </a:lnTo>
                  <a:lnTo>
                    <a:pt x="175" y="238"/>
                  </a:lnTo>
                  <a:lnTo>
                    <a:pt x="185" y="248"/>
                  </a:lnTo>
                  <a:lnTo>
                    <a:pt x="192" y="255"/>
                  </a:lnTo>
                  <a:lnTo>
                    <a:pt x="192" y="255"/>
                  </a:lnTo>
                  <a:lnTo>
                    <a:pt x="185" y="258"/>
                  </a:lnTo>
                  <a:lnTo>
                    <a:pt x="185" y="262"/>
                  </a:lnTo>
                  <a:lnTo>
                    <a:pt x="185" y="262"/>
                  </a:lnTo>
                  <a:lnTo>
                    <a:pt x="198" y="255"/>
                  </a:lnTo>
                  <a:lnTo>
                    <a:pt x="198" y="255"/>
                  </a:lnTo>
                  <a:lnTo>
                    <a:pt x="198" y="252"/>
                  </a:lnTo>
                  <a:lnTo>
                    <a:pt x="198" y="248"/>
                  </a:lnTo>
                  <a:lnTo>
                    <a:pt x="198" y="248"/>
                  </a:lnTo>
                  <a:lnTo>
                    <a:pt x="198" y="245"/>
                  </a:lnTo>
                  <a:lnTo>
                    <a:pt x="192" y="242"/>
                  </a:lnTo>
                  <a:lnTo>
                    <a:pt x="192" y="242"/>
                  </a:lnTo>
                  <a:lnTo>
                    <a:pt x="188" y="238"/>
                  </a:lnTo>
                  <a:lnTo>
                    <a:pt x="188" y="238"/>
                  </a:lnTo>
                  <a:lnTo>
                    <a:pt x="188" y="231"/>
                  </a:lnTo>
                  <a:lnTo>
                    <a:pt x="188" y="231"/>
                  </a:lnTo>
                  <a:lnTo>
                    <a:pt x="181" y="228"/>
                  </a:lnTo>
                  <a:lnTo>
                    <a:pt x="181" y="228"/>
                  </a:lnTo>
                  <a:lnTo>
                    <a:pt x="178" y="221"/>
                  </a:lnTo>
                  <a:lnTo>
                    <a:pt x="178" y="221"/>
                  </a:lnTo>
                  <a:lnTo>
                    <a:pt x="178" y="218"/>
                  </a:lnTo>
                  <a:lnTo>
                    <a:pt x="178" y="218"/>
                  </a:lnTo>
                  <a:lnTo>
                    <a:pt x="181" y="211"/>
                  </a:lnTo>
                  <a:lnTo>
                    <a:pt x="181" y="211"/>
                  </a:lnTo>
                  <a:lnTo>
                    <a:pt x="181" y="211"/>
                  </a:lnTo>
                  <a:lnTo>
                    <a:pt x="178" y="208"/>
                  </a:lnTo>
                  <a:lnTo>
                    <a:pt x="171" y="208"/>
                  </a:lnTo>
                  <a:lnTo>
                    <a:pt x="171" y="208"/>
                  </a:lnTo>
                  <a:lnTo>
                    <a:pt x="165" y="205"/>
                  </a:lnTo>
                  <a:lnTo>
                    <a:pt x="165" y="205"/>
                  </a:lnTo>
                  <a:lnTo>
                    <a:pt x="161" y="195"/>
                  </a:lnTo>
                  <a:lnTo>
                    <a:pt x="161" y="195"/>
                  </a:lnTo>
                  <a:lnTo>
                    <a:pt x="161" y="191"/>
                  </a:lnTo>
                  <a:lnTo>
                    <a:pt x="161" y="191"/>
                  </a:lnTo>
                  <a:lnTo>
                    <a:pt x="158" y="184"/>
                  </a:lnTo>
                  <a:lnTo>
                    <a:pt x="158" y="184"/>
                  </a:lnTo>
                  <a:lnTo>
                    <a:pt x="155" y="184"/>
                  </a:lnTo>
                  <a:lnTo>
                    <a:pt x="155" y="184"/>
                  </a:lnTo>
                  <a:lnTo>
                    <a:pt x="148" y="174"/>
                  </a:lnTo>
                  <a:lnTo>
                    <a:pt x="148" y="174"/>
                  </a:lnTo>
                  <a:lnTo>
                    <a:pt x="148" y="171"/>
                  </a:lnTo>
                  <a:lnTo>
                    <a:pt x="148" y="171"/>
                  </a:lnTo>
                  <a:lnTo>
                    <a:pt x="144" y="164"/>
                  </a:lnTo>
                  <a:lnTo>
                    <a:pt x="144" y="164"/>
                  </a:lnTo>
                  <a:lnTo>
                    <a:pt x="141" y="161"/>
                  </a:lnTo>
                  <a:lnTo>
                    <a:pt x="141" y="161"/>
                  </a:lnTo>
                  <a:lnTo>
                    <a:pt x="138" y="154"/>
                  </a:lnTo>
                  <a:lnTo>
                    <a:pt x="138" y="154"/>
                  </a:lnTo>
                  <a:lnTo>
                    <a:pt x="134" y="151"/>
                  </a:lnTo>
                  <a:lnTo>
                    <a:pt x="131" y="147"/>
                  </a:lnTo>
                  <a:lnTo>
                    <a:pt x="131" y="147"/>
                  </a:lnTo>
                  <a:lnTo>
                    <a:pt x="134" y="144"/>
                  </a:lnTo>
                  <a:lnTo>
                    <a:pt x="134" y="144"/>
                  </a:lnTo>
                  <a:lnTo>
                    <a:pt x="134" y="141"/>
                  </a:lnTo>
                  <a:lnTo>
                    <a:pt x="134" y="141"/>
                  </a:lnTo>
                  <a:lnTo>
                    <a:pt x="134" y="131"/>
                  </a:lnTo>
                  <a:lnTo>
                    <a:pt x="134" y="131"/>
                  </a:lnTo>
                  <a:lnTo>
                    <a:pt x="131" y="127"/>
                  </a:lnTo>
                  <a:lnTo>
                    <a:pt x="131" y="127"/>
                  </a:lnTo>
                  <a:lnTo>
                    <a:pt x="128" y="124"/>
                  </a:lnTo>
                  <a:lnTo>
                    <a:pt x="128" y="124"/>
                  </a:lnTo>
                  <a:lnTo>
                    <a:pt x="131" y="124"/>
                  </a:lnTo>
                  <a:lnTo>
                    <a:pt x="131" y="124"/>
                  </a:lnTo>
                  <a:lnTo>
                    <a:pt x="128" y="121"/>
                  </a:lnTo>
                  <a:lnTo>
                    <a:pt x="128" y="121"/>
                  </a:lnTo>
                  <a:lnTo>
                    <a:pt x="124" y="117"/>
                  </a:lnTo>
                  <a:lnTo>
                    <a:pt x="124" y="117"/>
                  </a:lnTo>
                  <a:lnTo>
                    <a:pt x="121" y="117"/>
                  </a:lnTo>
                  <a:lnTo>
                    <a:pt x="121" y="117"/>
                  </a:lnTo>
                  <a:lnTo>
                    <a:pt x="118" y="114"/>
                  </a:lnTo>
                  <a:lnTo>
                    <a:pt x="118" y="114"/>
                  </a:lnTo>
                  <a:lnTo>
                    <a:pt x="114" y="107"/>
                  </a:lnTo>
                  <a:lnTo>
                    <a:pt x="114" y="107"/>
                  </a:lnTo>
                  <a:lnTo>
                    <a:pt x="118" y="104"/>
                  </a:lnTo>
                  <a:lnTo>
                    <a:pt x="118" y="104"/>
                  </a:lnTo>
                  <a:lnTo>
                    <a:pt x="121" y="100"/>
                  </a:lnTo>
                  <a:lnTo>
                    <a:pt x="121" y="94"/>
                  </a:lnTo>
                  <a:lnTo>
                    <a:pt x="121" y="94"/>
                  </a:lnTo>
                  <a:lnTo>
                    <a:pt x="121" y="90"/>
                  </a:lnTo>
                  <a:lnTo>
                    <a:pt x="121" y="90"/>
                  </a:lnTo>
                  <a:lnTo>
                    <a:pt x="121" y="84"/>
                  </a:lnTo>
                  <a:lnTo>
                    <a:pt x="121" y="84"/>
                  </a:lnTo>
                  <a:lnTo>
                    <a:pt x="121" y="80"/>
                  </a:lnTo>
                  <a:lnTo>
                    <a:pt x="121" y="80"/>
                  </a:lnTo>
                  <a:lnTo>
                    <a:pt x="128" y="80"/>
                  </a:lnTo>
                  <a:lnTo>
                    <a:pt x="128" y="80"/>
                  </a:lnTo>
                  <a:lnTo>
                    <a:pt x="131" y="80"/>
                  </a:lnTo>
                  <a:lnTo>
                    <a:pt x="134" y="80"/>
                  </a:lnTo>
                  <a:lnTo>
                    <a:pt x="134" y="80"/>
                  </a:lnTo>
                  <a:lnTo>
                    <a:pt x="134" y="84"/>
                  </a:lnTo>
                  <a:lnTo>
                    <a:pt x="134" y="84"/>
                  </a:lnTo>
                  <a:lnTo>
                    <a:pt x="138" y="90"/>
                  </a:lnTo>
                  <a:lnTo>
                    <a:pt x="138" y="90"/>
                  </a:lnTo>
                  <a:lnTo>
                    <a:pt x="141" y="97"/>
                  </a:lnTo>
                  <a:lnTo>
                    <a:pt x="141" y="97"/>
                  </a:lnTo>
                  <a:lnTo>
                    <a:pt x="144" y="100"/>
                  </a:lnTo>
                  <a:lnTo>
                    <a:pt x="144" y="100"/>
                  </a:lnTo>
                  <a:lnTo>
                    <a:pt x="144" y="104"/>
                  </a:lnTo>
                  <a:lnTo>
                    <a:pt x="148" y="104"/>
                  </a:lnTo>
                  <a:lnTo>
                    <a:pt x="148" y="104"/>
                  </a:lnTo>
                  <a:lnTo>
                    <a:pt x="151" y="104"/>
                  </a:lnTo>
                  <a:lnTo>
                    <a:pt x="151" y="100"/>
                  </a:lnTo>
                  <a:lnTo>
                    <a:pt x="151" y="100"/>
                  </a:lnTo>
                  <a:lnTo>
                    <a:pt x="155" y="97"/>
                  </a:lnTo>
                  <a:lnTo>
                    <a:pt x="155" y="94"/>
                  </a:lnTo>
                  <a:lnTo>
                    <a:pt x="155" y="94"/>
                  </a:lnTo>
                  <a:lnTo>
                    <a:pt x="158" y="87"/>
                  </a:lnTo>
                  <a:lnTo>
                    <a:pt x="158" y="87"/>
                  </a:lnTo>
                  <a:lnTo>
                    <a:pt x="158" y="84"/>
                  </a:lnTo>
                  <a:lnTo>
                    <a:pt x="158" y="84"/>
                  </a:lnTo>
                  <a:lnTo>
                    <a:pt x="165" y="84"/>
                  </a:lnTo>
                  <a:lnTo>
                    <a:pt x="168" y="84"/>
                  </a:lnTo>
                  <a:lnTo>
                    <a:pt x="168" y="84"/>
                  </a:lnTo>
                  <a:lnTo>
                    <a:pt x="171" y="87"/>
                  </a:lnTo>
                  <a:lnTo>
                    <a:pt x="171" y="87"/>
                  </a:lnTo>
                  <a:lnTo>
                    <a:pt x="175" y="90"/>
                  </a:lnTo>
                  <a:lnTo>
                    <a:pt x="175" y="90"/>
                  </a:lnTo>
                  <a:lnTo>
                    <a:pt x="178" y="87"/>
                  </a:lnTo>
                  <a:lnTo>
                    <a:pt x="178" y="84"/>
                  </a:lnTo>
                  <a:lnTo>
                    <a:pt x="178" y="84"/>
                  </a:lnTo>
                  <a:lnTo>
                    <a:pt x="185" y="87"/>
                  </a:lnTo>
                  <a:lnTo>
                    <a:pt x="185" y="87"/>
                  </a:lnTo>
                  <a:lnTo>
                    <a:pt x="188" y="94"/>
                  </a:lnTo>
                  <a:lnTo>
                    <a:pt x="188" y="94"/>
                  </a:lnTo>
                  <a:lnTo>
                    <a:pt x="192" y="94"/>
                  </a:lnTo>
                  <a:lnTo>
                    <a:pt x="192" y="94"/>
                  </a:lnTo>
                  <a:lnTo>
                    <a:pt x="192" y="90"/>
                  </a:lnTo>
                  <a:lnTo>
                    <a:pt x="192" y="90"/>
                  </a:lnTo>
                  <a:lnTo>
                    <a:pt x="198" y="94"/>
                  </a:lnTo>
                  <a:lnTo>
                    <a:pt x="198" y="94"/>
                  </a:lnTo>
                  <a:lnTo>
                    <a:pt x="198" y="97"/>
                  </a:lnTo>
                  <a:lnTo>
                    <a:pt x="198" y="97"/>
                  </a:lnTo>
                  <a:lnTo>
                    <a:pt x="205" y="94"/>
                  </a:lnTo>
                  <a:lnTo>
                    <a:pt x="205" y="94"/>
                  </a:lnTo>
                  <a:lnTo>
                    <a:pt x="205" y="94"/>
                  </a:lnTo>
                  <a:lnTo>
                    <a:pt x="205" y="94"/>
                  </a:lnTo>
                  <a:lnTo>
                    <a:pt x="208" y="97"/>
                  </a:lnTo>
                  <a:lnTo>
                    <a:pt x="208" y="97"/>
                  </a:lnTo>
                  <a:lnTo>
                    <a:pt x="215" y="100"/>
                  </a:lnTo>
                  <a:lnTo>
                    <a:pt x="215" y="100"/>
                  </a:lnTo>
                  <a:lnTo>
                    <a:pt x="218" y="107"/>
                  </a:lnTo>
                  <a:lnTo>
                    <a:pt x="218" y="107"/>
                  </a:lnTo>
                  <a:lnTo>
                    <a:pt x="222" y="107"/>
                  </a:lnTo>
                  <a:lnTo>
                    <a:pt x="222" y="107"/>
                  </a:lnTo>
                  <a:lnTo>
                    <a:pt x="222" y="107"/>
                  </a:lnTo>
                  <a:lnTo>
                    <a:pt x="228" y="104"/>
                  </a:lnTo>
                  <a:lnTo>
                    <a:pt x="228" y="104"/>
                  </a:lnTo>
                  <a:lnTo>
                    <a:pt x="232" y="100"/>
                  </a:lnTo>
                  <a:lnTo>
                    <a:pt x="232" y="100"/>
                  </a:lnTo>
                  <a:lnTo>
                    <a:pt x="235" y="100"/>
                  </a:lnTo>
                  <a:lnTo>
                    <a:pt x="235" y="100"/>
                  </a:lnTo>
                  <a:lnTo>
                    <a:pt x="235" y="100"/>
                  </a:lnTo>
                  <a:lnTo>
                    <a:pt x="235" y="100"/>
                  </a:lnTo>
                  <a:lnTo>
                    <a:pt x="235" y="100"/>
                  </a:lnTo>
                  <a:lnTo>
                    <a:pt x="235" y="104"/>
                  </a:lnTo>
                  <a:lnTo>
                    <a:pt x="235" y="107"/>
                  </a:lnTo>
                  <a:lnTo>
                    <a:pt x="235" y="107"/>
                  </a:lnTo>
                  <a:lnTo>
                    <a:pt x="242" y="107"/>
                  </a:lnTo>
                  <a:lnTo>
                    <a:pt x="242" y="107"/>
                  </a:lnTo>
                  <a:lnTo>
                    <a:pt x="242" y="104"/>
                  </a:lnTo>
                  <a:lnTo>
                    <a:pt x="242" y="104"/>
                  </a:lnTo>
                  <a:lnTo>
                    <a:pt x="245" y="100"/>
                  </a:lnTo>
                  <a:lnTo>
                    <a:pt x="245" y="100"/>
                  </a:lnTo>
                  <a:lnTo>
                    <a:pt x="249" y="107"/>
                  </a:lnTo>
                  <a:lnTo>
                    <a:pt x="249" y="107"/>
                  </a:lnTo>
                  <a:lnTo>
                    <a:pt x="255" y="110"/>
                  </a:lnTo>
                  <a:lnTo>
                    <a:pt x="255" y="110"/>
                  </a:lnTo>
                  <a:lnTo>
                    <a:pt x="259" y="110"/>
                  </a:lnTo>
                  <a:lnTo>
                    <a:pt x="259" y="110"/>
                  </a:lnTo>
                  <a:lnTo>
                    <a:pt x="265" y="110"/>
                  </a:lnTo>
                  <a:lnTo>
                    <a:pt x="265" y="110"/>
                  </a:lnTo>
                  <a:lnTo>
                    <a:pt x="269" y="110"/>
                  </a:lnTo>
                  <a:lnTo>
                    <a:pt x="269" y="110"/>
                  </a:lnTo>
                  <a:lnTo>
                    <a:pt x="269" y="117"/>
                  </a:lnTo>
                  <a:lnTo>
                    <a:pt x="269" y="117"/>
                  </a:lnTo>
                  <a:lnTo>
                    <a:pt x="269" y="117"/>
                  </a:lnTo>
                  <a:lnTo>
                    <a:pt x="269" y="117"/>
                  </a:lnTo>
                  <a:lnTo>
                    <a:pt x="269" y="117"/>
                  </a:lnTo>
                  <a:lnTo>
                    <a:pt x="272" y="121"/>
                  </a:lnTo>
                  <a:lnTo>
                    <a:pt x="269" y="124"/>
                  </a:lnTo>
                  <a:lnTo>
                    <a:pt x="269" y="124"/>
                  </a:lnTo>
                  <a:lnTo>
                    <a:pt x="269" y="124"/>
                  </a:lnTo>
                  <a:lnTo>
                    <a:pt x="269" y="124"/>
                  </a:lnTo>
                  <a:lnTo>
                    <a:pt x="272" y="127"/>
                  </a:lnTo>
                  <a:lnTo>
                    <a:pt x="272" y="127"/>
                  </a:lnTo>
                  <a:lnTo>
                    <a:pt x="276" y="127"/>
                  </a:lnTo>
                  <a:lnTo>
                    <a:pt x="279" y="127"/>
                  </a:lnTo>
                  <a:lnTo>
                    <a:pt x="279" y="127"/>
                  </a:lnTo>
                  <a:lnTo>
                    <a:pt x="286" y="124"/>
                  </a:lnTo>
                  <a:lnTo>
                    <a:pt x="286" y="124"/>
                  </a:lnTo>
                  <a:lnTo>
                    <a:pt x="286" y="121"/>
                  </a:lnTo>
                  <a:lnTo>
                    <a:pt x="289" y="117"/>
                  </a:lnTo>
                  <a:lnTo>
                    <a:pt x="289" y="117"/>
                  </a:lnTo>
                  <a:lnTo>
                    <a:pt x="286" y="117"/>
                  </a:lnTo>
                  <a:lnTo>
                    <a:pt x="286" y="117"/>
                  </a:lnTo>
                  <a:lnTo>
                    <a:pt x="286" y="117"/>
                  </a:lnTo>
                  <a:lnTo>
                    <a:pt x="282" y="117"/>
                  </a:lnTo>
                  <a:lnTo>
                    <a:pt x="282" y="114"/>
                  </a:lnTo>
                  <a:lnTo>
                    <a:pt x="282" y="107"/>
                  </a:lnTo>
                  <a:lnTo>
                    <a:pt x="282" y="107"/>
                  </a:lnTo>
                  <a:lnTo>
                    <a:pt x="282" y="104"/>
                  </a:lnTo>
                  <a:lnTo>
                    <a:pt x="282" y="100"/>
                  </a:lnTo>
                  <a:lnTo>
                    <a:pt x="282" y="100"/>
                  </a:lnTo>
                  <a:lnTo>
                    <a:pt x="282" y="100"/>
                  </a:lnTo>
                  <a:lnTo>
                    <a:pt x="282" y="100"/>
                  </a:lnTo>
                  <a:lnTo>
                    <a:pt x="282" y="97"/>
                  </a:lnTo>
                  <a:lnTo>
                    <a:pt x="282" y="97"/>
                  </a:lnTo>
                  <a:lnTo>
                    <a:pt x="289" y="97"/>
                  </a:lnTo>
                  <a:lnTo>
                    <a:pt x="289" y="97"/>
                  </a:lnTo>
                  <a:lnTo>
                    <a:pt x="292" y="94"/>
                  </a:lnTo>
                  <a:lnTo>
                    <a:pt x="292" y="94"/>
                  </a:lnTo>
                  <a:lnTo>
                    <a:pt x="296" y="94"/>
                  </a:lnTo>
                  <a:lnTo>
                    <a:pt x="296" y="94"/>
                  </a:lnTo>
                  <a:lnTo>
                    <a:pt x="296" y="94"/>
                  </a:lnTo>
                  <a:lnTo>
                    <a:pt x="296" y="94"/>
                  </a:lnTo>
                  <a:lnTo>
                    <a:pt x="296" y="90"/>
                  </a:lnTo>
                  <a:lnTo>
                    <a:pt x="296" y="90"/>
                  </a:lnTo>
                  <a:lnTo>
                    <a:pt x="292" y="90"/>
                  </a:lnTo>
                  <a:lnTo>
                    <a:pt x="289" y="94"/>
                  </a:lnTo>
                  <a:lnTo>
                    <a:pt x="289" y="94"/>
                  </a:lnTo>
                  <a:lnTo>
                    <a:pt x="286" y="90"/>
                  </a:lnTo>
                  <a:lnTo>
                    <a:pt x="286" y="90"/>
                  </a:lnTo>
                  <a:lnTo>
                    <a:pt x="282" y="87"/>
                  </a:lnTo>
                  <a:lnTo>
                    <a:pt x="282" y="87"/>
                  </a:lnTo>
                  <a:lnTo>
                    <a:pt x="279" y="87"/>
                  </a:lnTo>
                  <a:lnTo>
                    <a:pt x="279" y="87"/>
                  </a:lnTo>
                  <a:lnTo>
                    <a:pt x="276" y="84"/>
                  </a:lnTo>
                  <a:lnTo>
                    <a:pt x="276" y="84"/>
                  </a:lnTo>
                  <a:lnTo>
                    <a:pt x="276" y="84"/>
                  </a:lnTo>
                  <a:lnTo>
                    <a:pt x="279" y="84"/>
                  </a:lnTo>
                  <a:lnTo>
                    <a:pt x="279" y="84"/>
                  </a:lnTo>
                  <a:lnTo>
                    <a:pt x="276" y="80"/>
                  </a:lnTo>
                  <a:lnTo>
                    <a:pt x="276" y="80"/>
                  </a:lnTo>
                  <a:lnTo>
                    <a:pt x="276" y="80"/>
                  </a:lnTo>
                  <a:lnTo>
                    <a:pt x="276" y="80"/>
                  </a:lnTo>
                  <a:lnTo>
                    <a:pt x="279" y="77"/>
                  </a:lnTo>
                  <a:lnTo>
                    <a:pt x="279" y="77"/>
                  </a:lnTo>
                  <a:lnTo>
                    <a:pt x="279" y="77"/>
                  </a:lnTo>
                  <a:lnTo>
                    <a:pt x="279" y="74"/>
                  </a:lnTo>
                  <a:lnTo>
                    <a:pt x="279" y="74"/>
                  </a:lnTo>
                  <a:lnTo>
                    <a:pt x="276" y="74"/>
                  </a:lnTo>
                  <a:lnTo>
                    <a:pt x="276" y="74"/>
                  </a:lnTo>
                  <a:lnTo>
                    <a:pt x="272" y="74"/>
                  </a:lnTo>
                  <a:lnTo>
                    <a:pt x="272" y="74"/>
                  </a:lnTo>
                  <a:lnTo>
                    <a:pt x="269" y="74"/>
                  </a:lnTo>
                  <a:lnTo>
                    <a:pt x="269" y="74"/>
                  </a:lnTo>
                  <a:lnTo>
                    <a:pt x="269" y="70"/>
                  </a:lnTo>
                  <a:lnTo>
                    <a:pt x="269" y="67"/>
                  </a:lnTo>
                  <a:lnTo>
                    <a:pt x="269" y="67"/>
                  </a:lnTo>
                  <a:lnTo>
                    <a:pt x="272" y="63"/>
                  </a:lnTo>
                  <a:lnTo>
                    <a:pt x="269" y="60"/>
                  </a:lnTo>
                  <a:lnTo>
                    <a:pt x="269" y="60"/>
                  </a:lnTo>
                  <a:lnTo>
                    <a:pt x="269" y="60"/>
                  </a:lnTo>
                  <a:lnTo>
                    <a:pt x="269" y="60"/>
                  </a:lnTo>
                  <a:lnTo>
                    <a:pt x="265" y="57"/>
                  </a:lnTo>
                  <a:lnTo>
                    <a:pt x="265" y="57"/>
                  </a:lnTo>
                  <a:lnTo>
                    <a:pt x="262" y="57"/>
                  </a:lnTo>
                  <a:lnTo>
                    <a:pt x="262" y="57"/>
                  </a:lnTo>
                  <a:lnTo>
                    <a:pt x="255" y="60"/>
                  </a:lnTo>
                  <a:lnTo>
                    <a:pt x="255" y="60"/>
                  </a:lnTo>
                  <a:lnTo>
                    <a:pt x="252" y="60"/>
                  </a:lnTo>
                  <a:lnTo>
                    <a:pt x="249" y="60"/>
                  </a:lnTo>
                  <a:lnTo>
                    <a:pt x="242" y="60"/>
                  </a:lnTo>
                  <a:lnTo>
                    <a:pt x="242" y="60"/>
                  </a:lnTo>
                  <a:lnTo>
                    <a:pt x="239" y="60"/>
                  </a:lnTo>
                  <a:lnTo>
                    <a:pt x="235" y="57"/>
                  </a:lnTo>
                  <a:lnTo>
                    <a:pt x="232" y="57"/>
                  </a:lnTo>
                  <a:lnTo>
                    <a:pt x="228" y="53"/>
                  </a:lnTo>
                  <a:lnTo>
                    <a:pt x="228" y="53"/>
                  </a:lnTo>
                  <a:lnTo>
                    <a:pt x="222" y="50"/>
                  </a:lnTo>
                  <a:lnTo>
                    <a:pt x="222" y="50"/>
                  </a:lnTo>
                  <a:lnTo>
                    <a:pt x="212" y="43"/>
                  </a:lnTo>
                  <a:lnTo>
                    <a:pt x="212" y="43"/>
                  </a:lnTo>
                  <a:lnTo>
                    <a:pt x="205" y="43"/>
                  </a:lnTo>
                  <a:lnTo>
                    <a:pt x="205" y="43"/>
                  </a:lnTo>
                  <a:lnTo>
                    <a:pt x="202" y="40"/>
                  </a:lnTo>
                  <a:lnTo>
                    <a:pt x="198" y="37"/>
                  </a:lnTo>
                  <a:lnTo>
                    <a:pt x="198" y="37"/>
                  </a:lnTo>
                  <a:lnTo>
                    <a:pt x="195" y="33"/>
                  </a:lnTo>
                  <a:lnTo>
                    <a:pt x="192" y="33"/>
                  </a:lnTo>
                  <a:lnTo>
                    <a:pt x="188" y="26"/>
                  </a:lnTo>
                  <a:lnTo>
                    <a:pt x="188" y="26"/>
                  </a:lnTo>
                  <a:lnTo>
                    <a:pt x="181" y="20"/>
                  </a:lnTo>
                  <a:lnTo>
                    <a:pt x="181" y="20"/>
                  </a:lnTo>
                  <a:lnTo>
                    <a:pt x="171" y="13"/>
                  </a:lnTo>
                  <a:lnTo>
                    <a:pt x="171" y="13"/>
                  </a:lnTo>
                  <a:lnTo>
                    <a:pt x="168" y="10"/>
                  </a:lnTo>
                  <a:lnTo>
                    <a:pt x="165" y="6"/>
                  </a:lnTo>
                  <a:lnTo>
                    <a:pt x="165" y="6"/>
                  </a:lnTo>
                  <a:lnTo>
                    <a:pt x="161" y="3"/>
                  </a:lnTo>
                  <a:lnTo>
                    <a:pt x="161" y="3"/>
                  </a:lnTo>
                  <a:lnTo>
                    <a:pt x="155" y="3"/>
                  </a:lnTo>
                  <a:lnTo>
                    <a:pt x="155" y="3"/>
                  </a:lnTo>
                  <a:lnTo>
                    <a:pt x="151" y="3"/>
                  </a:lnTo>
                  <a:lnTo>
                    <a:pt x="151" y="3"/>
                  </a:lnTo>
                  <a:lnTo>
                    <a:pt x="151" y="0"/>
                  </a:lnTo>
                  <a:lnTo>
                    <a:pt x="151" y="0"/>
                  </a:lnTo>
                  <a:lnTo>
                    <a:pt x="148" y="3"/>
                  </a:lnTo>
                  <a:lnTo>
                    <a:pt x="148" y="6"/>
                  </a:lnTo>
                  <a:lnTo>
                    <a:pt x="151" y="10"/>
                  </a:lnTo>
                  <a:lnTo>
                    <a:pt x="148" y="13"/>
                  </a:lnTo>
                  <a:lnTo>
                    <a:pt x="148" y="13"/>
                  </a:lnTo>
                  <a:lnTo>
                    <a:pt x="144" y="13"/>
                  </a:lnTo>
                  <a:lnTo>
                    <a:pt x="144" y="13"/>
                  </a:lnTo>
                  <a:lnTo>
                    <a:pt x="144" y="13"/>
                  </a:lnTo>
                  <a:lnTo>
                    <a:pt x="144" y="13"/>
                  </a:lnTo>
                  <a:lnTo>
                    <a:pt x="141" y="13"/>
                  </a:lnTo>
                  <a:lnTo>
                    <a:pt x="141" y="13"/>
                  </a:lnTo>
                  <a:lnTo>
                    <a:pt x="138" y="13"/>
                  </a:lnTo>
                  <a:lnTo>
                    <a:pt x="138" y="13"/>
                  </a:lnTo>
                  <a:lnTo>
                    <a:pt x="138" y="16"/>
                  </a:lnTo>
                  <a:lnTo>
                    <a:pt x="138" y="16"/>
                  </a:lnTo>
                  <a:lnTo>
                    <a:pt x="138" y="16"/>
                  </a:lnTo>
                  <a:lnTo>
                    <a:pt x="124" y="20"/>
                  </a:lnTo>
                  <a:lnTo>
                    <a:pt x="124" y="20"/>
                  </a:lnTo>
                  <a:lnTo>
                    <a:pt x="124" y="20"/>
                  </a:lnTo>
                  <a:lnTo>
                    <a:pt x="124" y="20"/>
                  </a:lnTo>
                  <a:lnTo>
                    <a:pt x="121" y="23"/>
                  </a:lnTo>
                  <a:lnTo>
                    <a:pt x="121" y="23"/>
                  </a:lnTo>
                  <a:lnTo>
                    <a:pt x="118" y="23"/>
                  </a:lnTo>
                  <a:lnTo>
                    <a:pt x="118" y="23"/>
                  </a:lnTo>
                  <a:lnTo>
                    <a:pt x="114" y="26"/>
                  </a:lnTo>
                  <a:lnTo>
                    <a:pt x="114" y="26"/>
                  </a:lnTo>
                  <a:lnTo>
                    <a:pt x="111" y="30"/>
                  </a:lnTo>
                  <a:lnTo>
                    <a:pt x="111" y="30"/>
                  </a:lnTo>
                  <a:lnTo>
                    <a:pt x="114" y="33"/>
                  </a:lnTo>
                  <a:lnTo>
                    <a:pt x="114" y="33"/>
                  </a:lnTo>
                  <a:lnTo>
                    <a:pt x="114" y="37"/>
                  </a:lnTo>
                  <a:lnTo>
                    <a:pt x="118" y="40"/>
                  </a:lnTo>
                  <a:lnTo>
                    <a:pt x="118" y="40"/>
                  </a:lnTo>
                  <a:lnTo>
                    <a:pt x="114" y="43"/>
                  </a:lnTo>
                  <a:lnTo>
                    <a:pt x="114" y="43"/>
                  </a:lnTo>
                  <a:lnTo>
                    <a:pt x="111" y="43"/>
                  </a:lnTo>
                  <a:lnTo>
                    <a:pt x="111" y="43"/>
                  </a:lnTo>
                  <a:lnTo>
                    <a:pt x="111" y="47"/>
                  </a:lnTo>
                  <a:lnTo>
                    <a:pt x="111" y="47"/>
                  </a:lnTo>
                  <a:lnTo>
                    <a:pt x="111" y="50"/>
                  </a:lnTo>
                  <a:lnTo>
                    <a:pt x="111" y="53"/>
                  </a:lnTo>
                  <a:lnTo>
                    <a:pt x="111" y="53"/>
                  </a:lnTo>
                  <a:lnTo>
                    <a:pt x="107" y="53"/>
                  </a:lnTo>
                  <a:lnTo>
                    <a:pt x="107" y="53"/>
                  </a:lnTo>
                  <a:lnTo>
                    <a:pt x="101" y="53"/>
                  </a:lnTo>
                  <a:lnTo>
                    <a:pt x="101" y="53"/>
                  </a:lnTo>
                  <a:lnTo>
                    <a:pt x="101" y="57"/>
                  </a:lnTo>
                  <a:lnTo>
                    <a:pt x="101" y="57"/>
                  </a:lnTo>
                  <a:lnTo>
                    <a:pt x="94" y="57"/>
                  </a:lnTo>
                  <a:lnTo>
                    <a:pt x="94" y="57"/>
                  </a:lnTo>
                  <a:lnTo>
                    <a:pt x="91" y="60"/>
                  </a:lnTo>
                  <a:lnTo>
                    <a:pt x="91" y="60"/>
                  </a:lnTo>
                  <a:lnTo>
                    <a:pt x="91" y="60"/>
                  </a:lnTo>
                  <a:lnTo>
                    <a:pt x="91" y="60"/>
                  </a:lnTo>
                  <a:lnTo>
                    <a:pt x="91" y="63"/>
                  </a:lnTo>
                  <a:lnTo>
                    <a:pt x="91" y="63"/>
                  </a:lnTo>
                  <a:lnTo>
                    <a:pt x="94" y="67"/>
                  </a:lnTo>
                  <a:lnTo>
                    <a:pt x="94" y="67"/>
                  </a:lnTo>
                  <a:lnTo>
                    <a:pt x="91" y="70"/>
                  </a:lnTo>
                  <a:lnTo>
                    <a:pt x="91" y="70"/>
                  </a:lnTo>
                  <a:lnTo>
                    <a:pt x="91" y="74"/>
                  </a:lnTo>
                  <a:lnTo>
                    <a:pt x="91" y="74"/>
                  </a:lnTo>
                  <a:lnTo>
                    <a:pt x="94" y="77"/>
                  </a:lnTo>
                  <a:lnTo>
                    <a:pt x="94" y="80"/>
                  </a:lnTo>
                  <a:lnTo>
                    <a:pt x="94" y="80"/>
                  </a:lnTo>
                  <a:lnTo>
                    <a:pt x="91" y="80"/>
                  </a:lnTo>
                  <a:lnTo>
                    <a:pt x="91" y="80"/>
                  </a:lnTo>
                  <a:lnTo>
                    <a:pt x="87" y="80"/>
                  </a:lnTo>
                  <a:lnTo>
                    <a:pt x="81" y="80"/>
                  </a:lnTo>
                  <a:lnTo>
                    <a:pt x="81" y="80"/>
                  </a:lnTo>
                  <a:lnTo>
                    <a:pt x="81" y="77"/>
                  </a:lnTo>
                  <a:lnTo>
                    <a:pt x="77" y="74"/>
                  </a:lnTo>
                  <a:lnTo>
                    <a:pt x="77" y="74"/>
                  </a:lnTo>
                  <a:lnTo>
                    <a:pt x="74" y="74"/>
                  </a:lnTo>
                  <a:lnTo>
                    <a:pt x="74" y="74"/>
                  </a:lnTo>
                  <a:lnTo>
                    <a:pt x="71" y="77"/>
                  </a:lnTo>
                  <a:lnTo>
                    <a:pt x="71" y="77"/>
                  </a:lnTo>
                  <a:lnTo>
                    <a:pt x="67" y="77"/>
                  </a:lnTo>
                  <a:lnTo>
                    <a:pt x="67" y="77"/>
                  </a:lnTo>
                  <a:lnTo>
                    <a:pt x="64" y="77"/>
                  </a:lnTo>
                  <a:lnTo>
                    <a:pt x="64" y="77"/>
                  </a:lnTo>
                  <a:lnTo>
                    <a:pt x="60" y="74"/>
                  </a:lnTo>
                  <a:lnTo>
                    <a:pt x="60" y="74"/>
                  </a:lnTo>
                  <a:lnTo>
                    <a:pt x="60" y="70"/>
                  </a:lnTo>
                  <a:lnTo>
                    <a:pt x="60" y="70"/>
                  </a:lnTo>
                  <a:lnTo>
                    <a:pt x="60" y="67"/>
                  </a:lnTo>
                  <a:lnTo>
                    <a:pt x="57" y="63"/>
                  </a:lnTo>
                  <a:lnTo>
                    <a:pt x="57" y="63"/>
                  </a:lnTo>
                  <a:lnTo>
                    <a:pt x="57" y="63"/>
                  </a:lnTo>
                  <a:lnTo>
                    <a:pt x="57" y="63"/>
                  </a:lnTo>
                  <a:lnTo>
                    <a:pt x="54" y="60"/>
                  </a:lnTo>
                  <a:lnTo>
                    <a:pt x="54" y="60"/>
                  </a:lnTo>
                  <a:lnTo>
                    <a:pt x="54" y="60"/>
                  </a:lnTo>
                  <a:lnTo>
                    <a:pt x="50" y="63"/>
                  </a:lnTo>
                  <a:lnTo>
                    <a:pt x="50" y="63"/>
                  </a:lnTo>
                  <a:lnTo>
                    <a:pt x="50" y="67"/>
                  </a:lnTo>
                  <a:lnTo>
                    <a:pt x="47" y="70"/>
                  </a:lnTo>
                  <a:lnTo>
                    <a:pt x="47" y="70"/>
                  </a:lnTo>
                  <a:lnTo>
                    <a:pt x="47" y="74"/>
                  </a:lnTo>
                  <a:lnTo>
                    <a:pt x="47" y="74"/>
                  </a:lnTo>
                  <a:lnTo>
                    <a:pt x="40" y="74"/>
                  </a:lnTo>
                  <a:lnTo>
                    <a:pt x="40" y="74"/>
                  </a:lnTo>
                  <a:lnTo>
                    <a:pt x="37" y="74"/>
                  </a:lnTo>
                  <a:lnTo>
                    <a:pt x="37" y="74"/>
                  </a:lnTo>
                  <a:lnTo>
                    <a:pt x="30" y="74"/>
                  </a:lnTo>
                  <a:lnTo>
                    <a:pt x="30" y="74"/>
                  </a:lnTo>
                  <a:lnTo>
                    <a:pt x="27" y="70"/>
                  </a:lnTo>
                  <a:lnTo>
                    <a:pt x="27" y="70"/>
                  </a:lnTo>
                  <a:lnTo>
                    <a:pt x="27" y="70"/>
                  </a:lnTo>
                  <a:lnTo>
                    <a:pt x="23" y="74"/>
                  </a:lnTo>
                  <a:lnTo>
                    <a:pt x="23" y="74"/>
                  </a:lnTo>
                  <a:lnTo>
                    <a:pt x="20" y="74"/>
                  </a:lnTo>
                  <a:lnTo>
                    <a:pt x="20" y="74"/>
                  </a:lnTo>
                  <a:lnTo>
                    <a:pt x="17" y="70"/>
                  </a:lnTo>
                  <a:lnTo>
                    <a:pt x="17" y="70"/>
                  </a:lnTo>
                  <a:lnTo>
                    <a:pt x="3" y="63"/>
                  </a:lnTo>
                  <a:lnTo>
                    <a:pt x="3" y="63"/>
                  </a:lnTo>
                  <a:close/>
                  <a:moveTo>
                    <a:pt x="77" y="144"/>
                  </a:moveTo>
                  <a:lnTo>
                    <a:pt x="77" y="144"/>
                  </a:lnTo>
                  <a:lnTo>
                    <a:pt x="77" y="144"/>
                  </a:lnTo>
                  <a:lnTo>
                    <a:pt x="77" y="147"/>
                  </a:lnTo>
                  <a:lnTo>
                    <a:pt x="74" y="147"/>
                  </a:lnTo>
                  <a:lnTo>
                    <a:pt x="74" y="147"/>
                  </a:lnTo>
                  <a:lnTo>
                    <a:pt x="74" y="144"/>
                  </a:lnTo>
                  <a:lnTo>
                    <a:pt x="77" y="144"/>
                  </a:lnTo>
                  <a:lnTo>
                    <a:pt x="77" y="144"/>
                  </a:lnTo>
                  <a:close/>
                  <a:moveTo>
                    <a:pt x="155" y="255"/>
                  </a:moveTo>
                  <a:lnTo>
                    <a:pt x="155" y="255"/>
                  </a:lnTo>
                  <a:lnTo>
                    <a:pt x="155" y="262"/>
                  </a:lnTo>
                  <a:lnTo>
                    <a:pt x="155" y="262"/>
                  </a:lnTo>
                  <a:lnTo>
                    <a:pt x="181" y="262"/>
                  </a:lnTo>
                  <a:lnTo>
                    <a:pt x="181" y="258"/>
                  </a:lnTo>
                  <a:lnTo>
                    <a:pt x="181" y="258"/>
                  </a:lnTo>
                  <a:lnTo>
                    <a:pt x="155" y="255"/>
                  </a:lnTo>
                  <a:lnTo>
                    <a:pt x="155" y="255"/>
                  </a:lnTo>
                  <a:close/>
                  <a:moveTo>
                    <a:pt x="151" y="238"/>
                  </a:moveTo>
                  <a:lnTo>
                    <a:pt x="151" y="238"/>
                  </a:lnTo>
                  <a:lnTo>
                    <a:pt x="148" y="238"/>
                  </a:lnTo>
                  <a:lnTo>
                    <a:pt x="144" y="242"/>
                  </a:lnTo>
                  <a:lnTo>
                    <a:pt x="144" y="245"/>
                  </a:lnTo>
                  <a:lnTo>
                    <a:pt x="144" y="245"/>
                  </a:lnTo>
                  <a:lnTo>
                    <a:pt x="148" y="248"/>
                  </a:lnTo>
                  <a:lnTo>
                    <a:pt x="168" y="248"/>
                  </a:lnTo>
                  <a:lnTo>
                    <a:pt x="168" y="242"/>
                  </a:lnTo>
                  <a:lnTo>
                    <a:pt x="168" y="242"/>
                  </a:lnTo>
                  <a:lnTo>
                    <a:pt x="151" y="238"/>
                  </a:lnTo>
                  <a:lnTo>
                    <a:pt x="151" y="238"/>
                  </a:lnTo>
                  <a:close/>
                  <a:moveTo>
                    <a:pt x="71" y="178"/>
                  </a:moveTo>
                  <a:lnTo>
                    <a:pt x="71" y="178"/>
                  </a:lnTo>
                  <a:lnTo>
                    <a:pt x="74" y="188"/>
                  </a:lnTo>
                  <a:lnTo>
                    <a:pt x="81" y="191"/>
                  </a:lnTo>
                  <a:lnTo>
                    <a:pt x="81" y="191"/>
                  </a:lnTo>
                  <a:lnTo>
                    <a:pt x="84" y="191"/>
                  </a:lnTo>
                  <a:lnTo>
                    <a:pt x="81" y="188"/>
                  </a:lnTo>
                  <a:lnTo>
                    <a:pt x="81" y="188"/>
                  </a:lnTo>
                  <a:lnTo>
                    <a:pt x="77" y="181"/>
                  </a:lnTo>
                  <a:lnTo>
                    <a:pt x="71" y="178"/>
                  </a:lnTo>
                  <a:lnTo>
                    <a:pt x="71" y="178"/>
                  </a:lnTo>
                  <a:close/>
                  <a:moveTo>
                    <a:pt x="40" y="90"/>
                  </a:moveTo>
                  <a:lnTo>
                    <a:pt x="40" y="90"/>
                  </a:lnTo>
                  <a:lnTo>
                    <a:pt x="37" y="100"/>
                  </a:lnTo>
                  <a:lnTo>
                    <a:pt x="37" y="104"/>
                  </a:lnTo>
                  <a:lnTo>
                    <a:pt x="40" y="107"/>
                  </a:lnTo>
                  <a:lnTo>
                    <a:pt x="37" y="107"/>
                  </a:lnTo>
                  <a:lnTo>
                    <a:pt x="37" y="107"/>
                  </a:lnTo>
                  <a:lnTo>
                    <a:pt x="40" y="121"/>
                  </a:lnTo>
                  <a:lnTo>
                    <a:pt x="40" y="121"/>
                  </a:lnTo>
                  <a:lnTo>
                    <a:pt x="40" y="131"/>
                  </a:lnTo>
                  <a:lnTo>
                    <a:pt x="40" y="131"/>
                  </a:lnTo>
                  <a:lnTo>
                    <a:pt x="44" y="137"/>
                  </a:lnTo>
                  <a:lnTo>
                    <a:pt x="44" y="137"/>
                  </a:lnTo>
                  <a:lnTo>
                    <a:pt x="47" y="114"/>
                  </a:lnTo>
                  <a:lnTo>
                    <a:pt x="44" y="104"/>
                  </a:lnTo>
                  <a:lnTo>
                    <a:pt x="44" y="94"/>
                  </a:lnTo>
                  <a:lnTo>
                    <a:pt x="40" y="90"/>
                  </a:lnTo>
                  <a:close/>
                  <a:moveTo>
                    <a:pt x="50" y="90"/>
                  </a:moveTo>
                  <a:lnTo>
                    <a:pt x="50" y="90"/>
                  </a:lnTo>
                  <a:lnTo>
                    <a:pt x="50" y="94"/>
                  </a:lnTo>
                  <a:lnTo>
                    <a:pt x="47" y="100"/>
                  </a:lnTo>
                  <a:lnTo>
                    <a:pt x="57" y="110"/>
                  </a:lnTo>
                  <a:lnTo>
                    <a:pt x="57" y="110"/>
                  </a:lnTo>
                  <a:lnTo>
                    <a:pt x="64" y="110"/>
                  </a:lnTo>
                  <a:lnTo>
                    <a:pt x="64" y="110"/>
                  </a:lnTo>
                  <a:lnTo>
                    <a:pt x="64" y="107"/>
                  </a:lnTo>
                  <a:lnTo>
                    <a:pt x="64" y="104"/>
                  </a:lnTo>
                  <a:lnTo>
                    <a:pt x="64" y="104"/>
                  </a:lnTo>
                  <a:lnTo>
                    <a:pt x="64" y="104"/>
                  </a:lnTo>
                  <a:lnTo>
                    <a:pt x="64" y="97"/>
                  </a:lnTo>
                  <a:lnTo>
                    <a:pt x="64" y="97"/>
                  </a:lnTo>
                  <a:lnTo>
                    <a:pt x="57" y="94"/>
                  </a:lnTo>
                  <a:lnTo>
                    <a:pt x="50" y="90"/>
                  </a:lnTo>
                  <a:lnTo>
                    <a:pt x="50" y="90"/>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67" name="Freeform 102"/>
            <p:cNvSpPr>
              <a:spLocks noChangeAspect="1"/>
            </p:cNvSpPr>
            <p:nvPr/>
          </p:nvSpPr>
          <p:spPr bwMode="gray">
            <a:xfrm>
              <a:off x="2226906" y="3571681"/>
              <a:ext cx="333953" cy="226342"/>
            </a:xfrm>
            <a:custGeom>
              <a:avLst/>
              <a:gdLst/>
              <a:ahLst/>
              <a:cxnLst>
                <a:cxn ang="0">
                  <a:pos x="1100" y="533"/>
                </a:cxn>
                <a:cxn ang="0">
                  <a:pos x="1026" y="462"/>
                </a:cxn>
                <a:cxn ang="0">
                  <a:pos x="1078" y="416"/>
                </a:cxn>
                <a:cxn ang="0">
                  <a:pos x="1115" y="367"/>
                </a:cxn>
                <a:cxn ang="0">
                  <a:pos x="1140" y="250"/>
                </a:cxn>
                <a:cxn ang="0">
                  <a:pos x="1214" y="155"/>
                </a:cxn>
                <a:cxn ang="0">
                  <a:pos x="1225" y="71"/>
                </a:cxn>
                <a:cxn ang="0">
                  <a:pos x="1188" y="49"/>
                </a:cxn>
                <a:cxn ang="0">
                  <a:pos x="1140" y="60"/>
                </a:cxn>
                <a:cxn ang="0">
                  <a:pos x="1089" y="35"/>
                </a:cxn>
                <a:cxn ang="0">
                  <a:pos x="1052" y="25"/>
                </a:cxn>
                <a:cxn ang="0">
                  <a:pos x="990" y="25"/>
                </a:cxn>
                <a:cxn ang="0">
                  <a:pos x="842" y="25"/>
                </a:cxn>
                <a:cxn ang="0">
                  <a:pos x="769" y="85"/>
                </a:cxn>
                <a:cxn ang="0">
                  <a:pos x="717" y="131"/>
                </a:cxn>
                <a:cxn ang="0">
                  <a:pos x="670" y="166"/>
                </a:cxn>
                <a:cxn ang="0">
                  <a:pos x="570" y="180"/>
                </a:cxn>
                <a:cxn ang="0">
                  <a:pos x="497" y="190"/>
                </a:cxn>
                <a:cxn ang="0">
                  <a:pos x="397" y="201"/>
                </a:cxn>
                <a:cxn ang="0">
                  <a:pos x="298" y="180"/>
                </a:cxn>
                <a:cxn ang="0">
                  <a:pos x="188" y="180"/>
                </a:cxn>
                <a:cxn ang="0">
                  <a:pos x="125" y="180"/>
                </a:cxn>
                <a:cxn ang="0">
                  <a:pos x="151" y="131"/>
                </a:cxn>
                <a:cxn ang="0">
                  <a:pos x="77" y="95"/>
                </a:cxn>
                <a:cxn ang="0">
                  <a:pos x="37" y="141"/>
                </a:cxn>
                <a:cxn ang="0">
                  <a:pos x="15" y="166"/>
                </a:cxn>
                <a:cxn ang="0">
                  <a:pos x="0" y="201"/>
                </a:cxn>
                <a:cxn ang="0">
                  <a:pos x="15" y="250"/>
                </a:cxn>
                <a:cxn ang="0">
                  <a:pos x="26" y="296"/>
                </a:cxn>
                <a:cxn ang="0">
                  <a:pos x="63" y="307"/>
                </a:cxn>
                <a:cxn ang="0">
                  <a:pos x="88" y="321"/>
                </a:cxn>
                <a:cxn ang="0">
                  <a:pos x="114" y="356"/>
                </a:cxn>
                <a:cxn ang="0">
                  <a:pos x="151" y="367"/>
                </a:cxn>
                <a:cxn ang="0">
                  <a:pos x="162" y="392"/>
                </a:cxn>
                <a:cxn ang="0">
                  <a:pos x="125" y="427"/>
                </a:cxn>
                <a:cxn ang="0">
                  <a:pos x="88" y="452"/>
                </a:cxn>
                <a:cxn ang="0">
                  <a:pos x="52" y="437"/>
                </a:cxn>
                <a:cxn ang="0">
                  <a:pos x="37" y="462"/>
                </a:cxn>
                <a:cxn ang="0">
                  <a:pos x="26" y="497"/>
                </a:cxn>
                <a:cxn ang="0">
                  <a:pos x="52" y="522"/>
                </a:cxn>
                <a:cxn ang="0">
                  <a:pos x="37" y="568"/>
                </a:cxn>
                <a:cxn ang="0">
                  <a:pos x="77" y="593"/>
                </a:cxn>
                <a:cxn ang="0">
                  <a:pos x="125" y="628"/>
                </a:cxn>
                <a:cxn ang="0">
                  <a:pos x="173" y="653"/>
                </a:cxn>
                <a:cxn ang="0">
                  <a:pos x="188" y="677"/>
                </a:cxn>
                <a:cxn ang="0">
                  <a:pos x="210" y="713"/>
                </a:cxn>
                <a:cxn ang="0">
                  <a:pos x="199" y="734"/>
                </a:cxn>
                <a:cxn ang="0">
                  <a:pos x="199" y="773"/>
                </a:cxn>
                <a:cxn ang="0">
                  <a:pos x="199" y="829"/>
                </a:cxn>
                <a:cxn ang="0">
                  <a:pos x="272" y="808"/>
                </a:cxn>
                <a:cxn ang="0">
                  <a:pos x="335" y="794"/>
                </a:cxn>
                <a:cxn ang="0">
                  <a:pos x="386" y="783"/>
                </a:cxn>
                <a:cxn ang="0">
                  <a:pos x="460" y="758"/>
                </a:cxn>
                <a:cxn ang="0">
                  <a:pos x="508" y="758"/>
                </a:cxn>
                <a:cxn ang="0">
                  <a:pos x="559" y="794"/>
                </a:cxn>
                <a:cxn ang="0">
                  <a:pos x="633" y="808"/>
                </a:cxn>
                <a:cxn ang="0">
                  <a:pos x="670" y="808"/>
                </a:cxn>
                <a:cxn ang="0">
                  <a:pos x="769" y="698"/>
                </a:cxn>
                <a:cxn ang="0">
                  <a:pos x="868" y="617"/>
                </a:cxn>
                <a:cxn ang="0">
                  <a:pos x="1026" y="593"/>
                </a:cxn>
              </a:cxnLst>
              <a:rect l="0" t="0" r="r" b="b"/>
              <a:pathLst>
                <a:path w="1225" h="829">
                  <a:moveTo>
                    <a:pt x="1115" y="568"/>
                  </a:moveTo>
                  <a:lnTo>
                    <a:pt x="1115" y="568"/>
                  </a:lnTo>
                  <a:lnTo>
                    <a:pt x="1089" y="547"/>
                  </a:lnTo>
                  <a:lnTo>
                    <a:pt x="1089" y="547"/>
                  </a:lnTo>
                  <a:lnTo>
                    <a:pt x="1100" y="533"/>
                  </a:lnTo>
                  <a:lnTo>
                    <a:pt x="1089" y="497"/>
                  </a:lnTo>
                  <a:lnTo>
                    <a:pt x="1089" y="497"/>
                  </a:lnTo>
                  <a:lnTo>
                    <a:pt x="1063" y="487"/>
                  </a:lnTo>
                  <a:lnTo>
                    <a:pt x="1041" y="476"/>
                  </a:lnTo>
                  <a:lnTo>
                    <a:pt x="1026" y="462"/>
                  </a:lnTo>
                  <a:lnTo>
                    <a:pt x="1026" y="462"/>
                  </a:lnTo>
                  <a:lnTo>
                    <a:pt x="1026" y="427"/>
                  </a:lnTo>
                  <a:lnTo>
                    <a:pt x="1026" y="427"/>
                  </a:lnTo>
                  <a:lnTo>
                    <a:pt x="1052" y="427"/>
                  </a:lnTo>
                  <a:lnTo>
                    <a:pt x="1078" y="416"/>
                  </a:lnTo>
                  <a:lnTo>
                    <a:pt x="1078" y="416"/>
                  </a:lnTo>
                  <a:lnTo>
                    <a:pt x="1078" y="392"/>
                  </a:lnTo>
                  <a:lnTo>
                    <a:pt x="1078" y="392"/>
                  </a:lnTo>
                  <a:lnTo>
                    <a:pt x="1089" y="381"/>
                  </a:lnTo>
                  <a:lnTo>
                    <a:pt x="1115" y="367"/>
                  </a:lnTo>
                  <a:lnTo>
                    <a:pt x="1115" y="367"/>
                  </a:lnTo>
                  <a:lnTo>
                    <a:pt x="1115" y="307"/>
                  </a:lnTo>
                  <a:lnTo>
                    <a:pt x="1126" y="286"/>
                  </a:lnTo>
                  <a:lnTo>
                    <a:pt x="1140" y="250"/>
                  </a:lnTo>
                  <a:lnTo>
                    <a:pt x="1140" y="250"/>
                  </a:lnTo>
                  <a:lnTo>
                    <a:pt x="1199" y="215"/>
                  </a:lnTo>
                  <a:lnTo>
                    <a:pt x="1199" y="215"/>
                  </a:lnTo>
                  <a:lnTo>
                    <a:pt x="1214" y="190"/>
                  </a:lnTo>
                  <a:lnTo>
                    <a:pt x="1214" y="190"/>
                  </a:lnTo>
                  <a:lnTo>
                    <a:pt x="1214" y="155"/>
                  </a:lnTo>
                  <a:lnTo>
                    <a:pt x="1199" y="120"/>
                  </a:lnTo>
                  <a:lnTo>
                    <a:pt x="1199" y="120"/>
                  </a:lnTo>
                  <a:lnTo>
                    <a:pt x="1199" y="120"/>
                  </a:lnTo>
                  <a:lnTo>
                    <a:pt x="1214" y="95"/>
                  </a:lnTo>
                  <a:lnTo>
                    <a:pt x="1225" y="71"/>
                  </a:lnTo>
                  <a:lnTo>
                    <a:pt x="1225" y="71"/>
                  </a:lnTo>
                  <a:lnTo>
                    <a:pt x="1225" y="49"/>
                  </a:lnTo>
                  <a:lnTo>
                    <a:pt x="1225" y="49"/>
                  </a:lnTo>
                  <a:lnTo>
                    <a:pt x="1214" y="49"/>
                  </a:lnTo>
                  <a:lnTo>
                    <a:pt x="1188" y="49"/>
                  </a:lnTo>
                  <a:lnTo>
                    <a:pt x="1188" y="49"/>
                  </a:lnTo>
                  <a:lnTo>
                    <a:pt x="1177" y="60"/>
                  </a:lnTo>
                  <a:lnTo>
                    <a:pt x="1151" y="71"/>
                  </a:lnTo>
                  <a:lnTo>
                    <a:pt x="1151" y="71"/>
                  </a:lnTo>
                  <a:lnTo>
                    <a:pt x="1140" y="60"/>
                  </a:lnTo>
                  <a:lnTo>
                    <a:pt x="1115" y="49"/>
                  </a:lnTo>
                  <a:lnTo>
                    <a:pt x="1100" y="11"/>
                  </a:lnTo>
                  <a:lnTo>
                    <a:pt x="1100" y="11"/>
                  </a:lnTo>
                  <a:lnTo>
                    <a:pt x="1089" y="25"/>
                  </a:lnTo>
                  <a:lnTo>
                    <a:pt x="1089" y="35"/>
                  </a:lnTo>
                  <a:lnTo>
                    <a:pt x="1078" y="49"/>
                  </a:lnTo>
                  <a:lnTo>
                    <a:pt x="1063" y="35"/>
                  </a:lnTo>
                  <a:lnTo>
                    <a:pt x="1063" y="35"/>
                  </a:lnTo>
                  <a:lnTo>
                    <a:pt x="1063" y="25"/>
                  </a:lnTo>
                  <a:lnTo>
                    <a:pt x="1052" y="25"/>
                  </a:lnTo>
                  <a:lnTo>
                    <a:pt x="1041" y="25"/>
                  </a:lnTo>
                  <a:lnTo>
                    <a:pt x="1026" y="35"/>
                  </a:lnTo>
                  <a:lnTo>
                    <a:pt x="1026" y="35"/>
                  </a:lnTo>
                  <a:lnTo>
                    <a:pt x="1004" y="35"/>
                  </a:lnTo>
                  <a:lnTo>
                    <a:pt x="990" y="25"/>
                  </a:lnTo>
                  <a:lnTo>
                    <a:pt x="953" y="0"/>
                  </a:lnTo>
                  <a:lnTo>
                    <a:pt x="953" y="0"/>
                  </a:lnTo>
                  <a:lnTo>
                    <a:pt x="927" y="0"/>
                  </a:lnTo>
                  <a:lnTo>
                    <a:pt x="905" y="11"/>
                  </a:lnTo>
                  <a:lnTo>
                    <a:pt x="842" y="25"/>
                  </a:lnTo>
                  <a:lnTo>
                    <a:pt x="842" y="25"/>
                  </a:lnTo>
                  <a:lnTo>
                    <a:pt x="817" y="35"/>
                  </a:lnTo>
                  <a:lnTo>
                    <a:pt x="791" y="60"/>
                  </a:lnTo>
                  <a:lnTo>
                    <a:pt x="791" y="60"/>
                  </a:lnTo>
                  <a:lnTo>
                    <a:pt x="769" y="85"/>
                  </a:lnTo>
                  <a:lnTo>
                    <a:pt x="743" y="95"/>
                  </a:lnTo>
                  <a:lnTo>
                    <a:pt x="743" y="95"/>
                  </a:lnTo>
                  <a:lnTo>
                    <a:pt x="732" y="106"/>
                  </a:lnTo>
                  <a:lnTo>
                    <a:pt x="717" y="120"/>
                  </a:lnTo>
                  <a:lnTo>
                    <a:pt x="717" y="131"/>
                  </a:lnTo>
                  <a:lnTo>
                    <a:pt x="717" y="131"/>
                  </a:lnTo>
                  <a:lnTo>
                    <a:pt x="717" y="141"/>
                  </a:lnTo>
                  <a:lnTo>
                    <a:pt x="695" y="155"/>
                  </a:lnTo>
                  <a:lnTo>
                    <a:pt x="695" y="155"/>
                  </a:lnTo>
                  <a:lnTo>
                    <a:pt x="670" y="166"/>
                  </a:lnTo>
                  <a:lnTo>
                    <a:pt x="644" y="180"/>
                  </a:lnTo>
                  <a:lnTo>
                    <a:pt x="644" y="180"/>
                  </a:lnTo>
                  <a:lnTo>
                    <a:pt x="607" y="180"/>
                  </a:lnTo>
                  <a:lnTo>
                    <a:pt x="607" y="180"/>
                  </a:lnTo>
                  <a:lnTo>
                    <a:pt x="570" y="180"/>
                  </a:lnTo>
                  <a:lnTo>
                    <a:pt x="544" y="190"/>
                  </a:lnTo>
                  <a:lnTo>
                    <a:pt x="544" y="190"/>
                  </a:lnTo>
                  <a:lnTo>
                    <a:pt x="522" y="190"/>
                  </a:lnTo>
                  <a:lnTo>
                    <a:pt x="497" y="190"/>
                  </a:lnTo>
                  <a:lnTo>
                    <a:pt x="497" y="190"/>
                  </a:lnTo>
                  <a:lnTo>
                    <a:pt x="460" y="190"/>
                  </a:lnTo>
                  <a:lnTo>
                    <a:pt x="460" y="190"/>
                  </a:lnTo>
                  <a:lnTo>
                    <a:pt x="434" y="190"/>
                  </a:lnTo>
                  <a:lnTo>
                    <a:pt x="397" y="201"/>
                  </a:lnTo>
                  <a:lnTo>
                    <a:pt x="397" y="201"/>
                  </a:lnTo>
                  <a:lnTo>
                    <a:pt x="372" y="190"/>
                  </a:lnTo>
                  <a:lnTo>
                    <a:pt x="346" y="190"/>
                  </a:lnTo>
                  <a:lnTo>
                    <a:pt x="346" y="190"/>
                  </a:lnTo>
                  <a:lnTo>
                    <a:pt x="324" y="180"/>
                  </a:lnTo>
                  <a:lnTo>
                    <a:pt x="298" y="180"/>
                  </a:lnTo>
                  <a:lnTo>
                    <a:pt x="298" y="180"/>
                  </a:lnTo>
                  <a:lnTo>
                    <a:pt x="272" y="180"/>
                  </a:lnTo>
                  <a:lnTo>
                    <a:pt x="235" y="180"/>
                  </a:lnTo>
                  <a:lnTo>
                    <a:pt x="235" y="180"/>
                  </a:lnTo>
                  <a:lnTo>
                    <a:pt x="188" y="180"/>
                  </a:lnTo>
                  <a:lnTo>
                    <a:pt x="188" y="180"/>
                  </a:lnTo>
                  <a:lnTo>
                    <a:pt x="151" y="190"/>
                  </a:lnTo>
                  <a:lnTo>
                    <a:pt x="125" y="190"/>
                  </a:lnTo>
                  <a:lnTo>
                    <a:pt x="125" y="180"/>
                  </a:lnTo>
                  <a:lnTo>
                    <a:pt x="125" y="180"/>
                  </a:lnTo>
                  <a:lnTo>
                    <a:pt x="114" y="155"/>
                  </a:lnTo>
                  <a:lnTo>
                    <a:pt x="125" y="141"/>
                  </a:lnTo>
                  <a:lnTo>
                    <a:pt x="125" y="141"/>
                  </a:lnTo>
                  <a:lnTo>
                    <a:pt x="151" y="131"/>
                  </a:lnTo>
                  <a:lnTo>
                    <a:pt x="151" y="131"/>
                  </a:lnTo>
                  <a:lnTo>
                    <a:pt x="136" y="131"/>
                  </a:lnTo>
                  <a:lnTo>
                    <a:pt x="136" y="131"/>
                  </a:lnTo>
                  <a:lnTo>
                    <a:pt x="97" y="123"/>
                  </a:lnTo>
                  <a:lnTo>
                    <a:pt x="77" y="95"/>
                  </a:lnTo>
                  <a:lnTo>
                    <a:pt x="77" y="95"/>
                  </a:lnTo>
                  <a:lnTo>
                    <a:pt x="37" y="120"/>
                  </a:lnTo>
                  <a:lnTo>
                    <a:pt x="37" y="120"/>
                  </a:lnTo>
                  <a:lnTo>
                    <a:pt x="37" y="131"/>
                  </a:lnTo>
                  <a:lnTo>
                    <a:pt x="37" y="141"/>
                  </a:lnTo>
                  <a:lnTo>
                    <a:pt x="37" y="141"/>
                  </a:lnTo>
                  <a:lnTo>
                    <a:pt x="26" y="141"/>
                  </a:lnTo>
                  <a:lnTo>
                    <a:pt x="26" y="141"/>
                  </a:lnTo>
                  <a:lnTo>
                    <a:pt x="15" y="155"/>
                  </a:lnTo>
                  <a:lnTo>
                    <a:pt x="15" y="155"/>
                  </a:lnTo>
                  <a:lnTo>
                    <a:pt x="15" y="166"/>
                  </a:lnTo>
                  <a:lnTo>
                    <a:pt x="15" y="180"/>
                  </a:lnTo>
                  <a:lnTo>
                    <a:pt x="15" y="180"/>
                  </a:lnTo>
                  <a:lnTo>
                    <a:pt x="0" y="190"/>
                  </a:lnTo>
                  <a:lnTo>
                    <a:pt x="0" y="201"/>
                  </a:lnTo>
                  <a:lnTo>
                    <a:pt x="0" y="201"/>
                  </a:lnTo>
                  <a:lnTo>
                    <a:pt x="0" y="215"/>
                  </a:lnTo>
                  <a:lnTo>
                    <a:pt x="0" y="236"/>
                  </a:lnTo>
                  <a:lnTo>
                    <a:pt x="0" y="236"/>
                  </a:lnTo>
                  <a:lnTo>
                    <a:pt x="15" y="250"/>
                  </a:lnTo>
                  <a:lnTo>
                    <a:pt x="15" y="250"/>
                  </a:lnTo>
                  <a:lnTo>
                    <a:pt x="26" y="272"/>
                  </a:lnTo>
                  <a:lnTo>
                    <a:pt x="26" y="272"/>
                  </a:lnTo>
                  <a:lnTo>
                    <a:pt x="26" y="286"/>
                  </a:lnTo>
                  <a:lnTo>
                    <a:pt x="26" y="286"/>
                  </a:lnTo>
                  <a:lnTo>
                    <a:pt x="26" y="296"/>
                  </a:lnTo>
                  <a:lnTo>
                    <a:pt x="37" y="296"/>
                  </a:lnTo>
                  <a:lnTo>
                    <a:pt x="37" y="296"/>
                  </a:lnTo>
                  <a:lnTo>
                    <a:pt x="52" y="307"/>
                  </a:lnTo>
                  <a:lnTo>
                    <a:pt x="52" y="307"/>
                  </a:lnTo>
                  <a:lnTo>
                    <a:pt x="63" y="307"/>
                  </a:lnTo>
                  <a:lnTo>
                    <a:pt x="63" y="307"/>
                  </a:lnTo>
                  <a:lnTo>
                    <a:pt x="77" y="321"/>
                  </a:lnTo>
                  <a:lnTo>
                    <a:pt x="77" y="321"/>
                  </a:lnTo>
                  <a:lnTo>
                    <a:pt x="88" y="321"/>
                  </a:lnTo>
                  <a:lnTo>
                    <a:pt x="88" y="321"/>
                  </a:lnTo>
                  <a:lnTo>
                    <a:pt x="99" y="332"/>
                  </a:lnTo>
                  <a:lnTo>
                    <a:pt x="99" y="332"/>
                  </a:lnTo>
                  <a:lnTo>
                    <a:pt x="99" y="346"/>
                  </a:lnTo>
                  <a:lnTo>
                    <a:pt x="99" y="346"/>
                  </a:lnTo>
                  <a:lnTo>
                    <a:pt x="114" y="356"/>
                  </a:lnTo>
                  <a:lnTo>
                    <a:pt x="114" y="356"/>
                  </a:lnTo>
                  <a:lnTo>
                    <a:pt x="136" y="367"/>
                  </a:lnTo>
                  <a:lnTo>
                    <a:pt x="136" y="367"/>
                  </a:lnTo>
                  <a:lnTo>
                    <a:pt x="151" y="367"/>
                  </a:lnTo>
                  <a:lnTo>
                    <a:pt x="151" y="367"/>
                  </a:lnTo>
                  <a:lnTo>
                    <a:pt x="162" y="381"/>
                  </a:lnTo>
                  <a:lnTo>
                    <a:pt x="162" y="381"/>
                  </a:lnTo>
                  <a:lnTo>
                    <a:pt x="162" y="381"/>
                  </a:lnTo>
                  <a:lnTo>
                    <a:pt x="162" y="381"/>
                  </a:lnTo>
                  <a:lnTo>
                    <a:pt x="162" y="392"/>
                  </a:lnTo>
                  <a:lnTo>
                    <a:pt x="151" y="402"/>
                  </a:lnTo>
                  <a:lnTo>
                    <a:pt x="151" y="402"/>
                  </a:lnTo>
                  <a:lnTo>
                    <a:pt x="136" y="416"/>
                  </a:lnTo>
                  <a:lnTo>
                    <a:pt x="136" y="416"/>
                  </a:lnTo>
                  <a:lnTo>
                    <a:pt x="125" y="427"/>
                  </a:lnTo>
                  <a:lnTo>
                    <a:pt x="125" y="427"/>
                  </a:lnTo>
                  <a:lnTo>
                    <a:pt x="99" y="437"/>
                  </a:lnTo>
                  <a:lnTo>
                    <a:pt x="99" y="437"/>
                  </a:lnTo>
                  <a:lnTo>
                    <a:pt x="88" y="452"/>
                  </a:lnTo>
                  <a:lnTo>
                    <a:pt x="88" y="452"/>
                  </a:lnTo>
                  <a:lnTo>
                    <a:pt x="77" y="452"/>
                  </a:lnTo>
                  <a:lnTo>
                    <a:pt x="77" y="452"/>
                  </a:lnTo>
                  <a:lnTo>
                    <a:pt x="63" y="437"/>
                  </a:lnTo>
                  <a:lnTo>
                    <a:pt x="52" y="437"/>
                  </a:lnTo>
                  <a:lnTo>
                    <a:pt x="52" y="437"/>
                  </a:lnTo>
                  <a:lnTo>
                    <a:pt x="37" y="452"/>
                  </a:lnTo>
                  <a:lnTo>
                    <a:pt x="37" y="452"/>
                  </a:lnTo>
                  <a:lnTo>
                    <a:pt x="26" y="452"/>
                  </a:lnTo>
                  <a:lnTo>
                    <a:pt x="26" y="452"/>
                  </a:lnTo>
                  <a:lnTo>
                    <a:pt x="37" y="462"/>
                  </a:lnTo>
                  <a:lnTo>
                    <a:pt x="37" y="476"/>
                  </a:lnTo>
                  <a:lnTo>
                    <a:pt x="37" y="476"/>
                  </a:lnTo>
                  <a:lnTo>
                    <a:pt x="37" y="497"/>
                  </a:lnTo>
                  <a:lnTo>
                    <a:pt x="37" y="497"/>
                  </a:lnTo>
                  <a:lnTo>
                    <a:pt x="26" y="497"/>
                  </a:lnTo>
                  <a:lnTo>
                    <a:pt x="37" y="512"/>
                  </a:lnTo>
                  <a:lnTo>
                    <a:pt x="37" y="512"/>
                  </a:lnTo>
                  <a:lnTo>
                    <a:pt x="37" y="512"/>
                  </a:lnTo>
                  <a:lnTo>
                    <a:pt x="52" y="522"/>
                  </a:lnTo>
                  <a:lnTo>
                    <a:pt x="52" y="522"/>
                  </a:lnTo>
                  <a:lnTo>
                    <a:pt x="52" y="533"/>
                  </a:lnTo>
                  <a:lnTo>
                    <a:pt x="52" y="533"/>
                  </a:lnTo>
                  <a:lnTo>
                    <a:pt x="52" y="547"/>
                  </a:lnTo>
                  <a:lnTo>
                    <a:pt x="52" y="547"/>
                  </a:lnTo>
                  <a:lnTo>
                    <a:pt x="37" y="568"/>
                  </a:lnTo>
                  <a:lnTo>
                    <a:pt x="37" y="568"/>
                  </a:lnTo>
                  <a:lnTo>
                    <a:pt x="63" y="568"/>
                  </a:lnTo>
                  <a:lnTo>
                    <a:pt x="63" y="568"/>
                  </a:lnTo>
                  <a:lnTo>
                    <a:pt x="77" y="582"/>
                  </a:lnTo>
                  <a:lnTo>
                    <a:pt x="77" y="593"/>
                  </a:lnTo>
                  <a:lnTo>
                    <a:pt x="77" y="593"/>
                  </a:lnTo>
                  <a:lnTo>
                    <a:pt x="99" y="617"/>
                  </a:lnTo>
                  <a:lnTo>
                    <a:pt x="99" y="617"/>
                  </a:lnTo>
                  <a:lnTo>
                    <a:pt x="125" y="628"/>
                  </a:lnTo>
                  <a:lnTo>
                    <a:pt x="125" y="628"/>
                  </a:lnTo>
                  <a:lnTo>
                    <a:pt x="136" y="642"/>
                  </a:lnTo>
                  <a:lnTo>
                    <a:pt x="136" y="642"/>
                  </a:lnTo>
                  <a:lnTo>
                    <a:pt x="162" y="642"/>
                  </a:lnTo>
                  <a:lnTo>
                    <a:pt x="162" y="642"/>
                  </a:lnTo>
                  <a:lnTo>
                    <a:pt x="173" y="653"/>
                  </a:lnTo>
                  <a:lnTo>
                    <a:pt x="173" y="653"/>
                  </a:lnTo>
                  <a:lnTo>
                    <a:pt x="173" y="663"/>
                  </a:lnTo>
                  <a:lnTo>
                    <a:pt x="173" y="663"/>
                  </a:lnTo>
                  <a:lnTo>
                    <a:pt x="188" y="677"/>
                  </a:lnTo>
                  <a:lnTo>
                    <a:pt x="188" y="677"/>
                  </a:lnTo>
                  <a:lnTo>
                    <a:pt x="188" y="688"/>
                  </a:lnTo>
                  <a:lnTo>
                    <a:pt x="188" y="688"/>
                  </a:lnTo>
                  <a:lnTo>
                    <a:pt x="188" y="698"/>
                  </a:lnTo>
                  <a:lnTo>
                    <a:pt x="188" y="698"/>
                  </a:lnTo>
                  <a:lnTo>
                    <a:pt x="210" y="713"/>
                  </a:lnTo>
                  <a:lnTo>
                    <a:pt x="210" y="713"/>
                  </a:lnTo>
                  <a:lnTo>
                    <a:pt x="199" y="723"/>
                  </a:lnTo>
                  <a:lnTo>
                    <a:pt x="199" y="723"/>
                  </a:lnTo>
                  <a:lnTo>
                    <a:pt x="199" y="734"/>
                  </a:lnTo>
                  <a:lnTo>
                    <a:pt x="199" y="734"/>
                  </a:lnTo>
                  <a:lnTo>
                    <a:pt x="199" y="734"/>
                  </a:lnTo>
                  <a:lnTo>
                    <a:pt x="199" y="748"/>
                  </a:lnTo>
                  <a:lnTo>
                    <a:pt x="199" y="748"/>
                  </a:lnTo>
                  <a:lnTo>
                    <a:pt x="199" y="773"/>
                  </a:lnTo>
                  <a:lnTo>
                    <a:pt x="199" y="773"/>
                  </a:lnTo>
                  <a:lnTo>
                    <a:pt x="199" y="783"/>
                  </a:lnTo>
                  <a:lnTo>
                    <a:pt x="199" y="783"/>
                  </a:lnTo>
                  <a:lnTo>
                    <a:pt x="199" y="808"/>
                  </a:lnTo>
                  <a:lnTo>
                    <a:pt x="199" y="808"/>
                  </a:lnTo>
                  <a:lnTo>
                    <a:pt x="199" y="829"/>
                  </a:lnTo>
                  <a:lnTo>
                    <a:pt x="199" y="829"/>
                  </a:lnTo>
                  <a:lnTo>
                    <a:pt x="250" y="818"/>
                  </a:lnTo>
                  <a:lnTo>
                    <a:pt x="261" y="818"/>
                  </a:lnTo>
                  <a:lnTo>
                    <a:pt x="272" y="808"/>
                  </a:lnTo>
                  <a:lnTo>
                    <a:pt x="272" y="808"/>
                  </a:lnTo>
                  <a:lnTo>
                    <a:pt x="287" y="794"/>
                  </a:lnTo>
                  <a:lnTo>
                    <a:pt x="298" y="808"/>
                  </a:lnTo>
                  <a:lnTo>
                    <a:pt x="298" y="808"/>
                  </a:lnTo>
                  <a:lnTo>
                    <a:pt x="309" y="808"/>
                  </a:lnTo>
                  <a:lnTo>
                    <a:pt x="335" y="794"/>
                  </a:lnTo>
                  <a:lnTo>
                    <a:pt x="335" y="794"/>
                  </a:lnTo>
                  <a:lnTo>
                    <a:pt x="361" y="783"/>
                  </a:lnTo>
                  <a:lnTo>
                    <a:pt x="372" y="773"/>
                  </a:lnTo>
                  <a:lnTo>
                    <a:pt x="386" y="783"/>
                  </a:lnTo>
                  <a:lnTo>
                    <a:pt x="386" y="783"/>
                  </a:lnTo>
                  <a:lnTo>
                    <a:pt x="397" y="783"/>
                  </a:lnTo>
                  <a:lnTo>
                    <a:pt x="408" y="783"/>
                  </a:lnTo>
                  <a:lnTo>
                    <a:pt x="423" y="773"/>
                  </a:lnTo>
                  <a:lnTo>
                    <a:pt x="423" y="773"/>
                  </a:lnTo>
                  <a:lnTo>
                    <a:pt x="460" y="758"/>
                  </a:lnTo>
                  <a:lnTo>
                    <a:pt x="471" y="758"/>
                  </a:lnTo>
                  <a:lnTo>
                    <a:pt x="471" y="758"/>
                  </a:lnTo>
                  <a:lnTo>
                    <a:pt x="497" y="758"/>
                  </a:lnTo>
                  <a:lnTo>
                    <a:pt x="508" y="758"/>
                  </a:lnTo>
                  <a:lnTo>
                    <a:pt x="508" y="758"/>
                  </a:lnTo>
                  <a:lnTo>
                    <a:pt x="522" y="783"/>
                  </a:lnTo>
                  <a:lnTo>
                    <a:pt x="522" y="783"/>
                  </a:lnTo>
                  <a:lnTo>
                    <a:pt x="533" y="783"/>
                  </a:lnTo>
                  <a:lnTo>
                    <a:pt x="559" y="794"/>
                  </a:lnTo>
                  <a:lnTo>
                    <a:pt x="559" y="794"/>
                  </a:lnTo>
                  <a:lnTo>
                    <a:pt x="570" y="808"/>
                  </a:lnTo>
                  <a:lnTo>
                    <a:pt x="581" y="794"/>
                  </a:lnTo>
                  <a:lnTo>
                    <a:pt x="581" y="794"/>
                  </a:lnTo>
                  <a:lnTo>
                    <a:pt x="596" y="794"/>
                  </a:lnTo>
                  <a:lnTo>
                    <a:pt x="633" y="808"/>
                  </a:lnTo>
                  <a:lnTo>
                    <a:pt x="633" y="808"/>
                  </a:lnTo>
                  <a:lnTo>
                    <a:pt x="633" y="808"/>
                  </a:lnTo>
                  <a:lnTo>
                    <a:pt x="655" y="818"/>
                  </a:lnTo>
                  <a:lnTo>
                    <a:pt x="670" y="808"/>
                  </a:lnTo>
                  <a:lnTo>
                    <a:pt x="670" y="808"/>
                  </a:lnTo>
                  <a:lnTo>
                    <a:pt x="717" y="794"/>
                  </a:lnTo>
                  <a:lnTo>
                    <a:pt x="743" y="783"/>
                  </a:lnTo>
                  <a:lnTo>
                    <a:pt x="743" y="758"/>
                  </a:lnTo>
                  <a:lnTo>
                    <a:pt x="717" y="698"/>
                  </a:lnTo>
                  <a:lnTo>
                    <a:pt x="769" y="698"/>
                  </a:lnTo>
                  <a:lnTo>
                    <a:pt x="817" y="713"/>
                  </a:lnTo>
                  <a:lnTo>
                    <a:pt x="842" y="677"/>
                  </a:lnTo>
                  <a:lnTo>
                    <a:pt x="868" y="653"/>
                  </a:lnTo>
                  <a:lnTo>
                    <a:pt x="853" y="617"/>
                  </a:lnTo>
                  <a:lnTo>
                    <a:pt x="868" y="617"/>
                  </a:lnTo>
                  <a:lnTo>
                    <a:pt x="905" y="593"/>
                  </a:lnTo>
                  <a:lnTo>
                    <a:pt x="942" y="582"/>
                  </a:lnTo>
                  <a:lnTo>
                    <a:pt x="967" y="557"/>
                  </a:lnTo>
                  <a:lnTo>
                    <a:pt x="1004" y="547"/>
                  </a:lnTo>
                  <a:lnTo>
                    <a:pt x="1026" y="593"/>
                  </a:lnTo>
                  <a:lnTo>
                    <a:pt x="1052" y="593"/>
                  </a:lnTo>
                  <a:lnTo>
                    <a:pt x="1063" y="582"/>
                  </a:lnTo>
                  <a:lnTo>
                    <a:pt x="1115" y="568"/>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68" name="Freeform 103"/>
            <p:cNvSpPr>
              <a:spLocks noChangeAspect="1"/>
            </p:cNvSpPr>
            <p:nvPr/>
          </p:nvSpPr>
          <p:spPr bwMode="gray">
            <a:xfrm>
              <a:off x="1879595" y="3510250"/>
              <a:ext cx="188377" cy="195762"/>
            </a:xfrm>
            <a:custGeom>
              <a:avLst/>
              <a:gdLst/>
              <a:ahLst/>
              <a:cxnLst>
                <a:cxn ang="0">
                  <a:pos x="444" y="710"/>
                </a:cxn>
                <a:cxn ang="0">
                  <a:pos x="323" y="637"/>
                </a:cxn>
                <a:cxn ang="0">
                  <a:pos x="311" y="606"/>
                </a:cxn>
                <a:cxn ang="0">
                  <a:pos x="287" y="567"/>
                </a:cxn>
                <a:cxn ang="0">
                  <a:pos x="246" y="518"/>
                </a:cxn>
                <a:cxn ang="0">
                  <a:pos x="235" y="483"/>
                </a:cxn>
                <a:cxn ang="0">
                  <a:pos x="210" y="448"/>
                </a:cxn>
                <a:cxn ang="0">
                  <a:pos x="173" y="402"/>
                </a:cxn>
                <a:cxn ang="0">
                  <a:pos x="151" y="364"/>
                </a:cxn>
                <a:cxn ang="0">
                  <a:pos x="125" y="318"/>
                </a:cxn>
                <a:cxn ang="0">
                  <a:pos x="88" y="259"/>
                </a:cxn>
                <a:cxn ang="0">
                  <a:pos x="74" y="224"/>
                </a:cxn>
                <a:cxn ang="0">
                  <a:pos x="74" y="178"/>
                </a:cxn>
                <a:cxn ang="0">
                  <a:pos x="62" y="154"/>
                </a:cxn>
                <a:cxn ang="0">
                  <a:pos x="37" y="129"/>
                </a:cxn>
                <a:cxn ang="0">
                  <a:pos x="0" y="94"/>
                </a:cxn>
                <a:cxn ang="0">
                  <a:pos x="26" y="49"/>
                </a:cxn>
                <a:cxn ang="0">
                  <a:pos x="26" y="14"/>
                </a:cxn>
                <a:cxn ang="0">
                  <a:pos x="62" y="0"/>
                </a:cxn>
                <a:cxn ang="0">
                  <a:pos x="88" y="35"/>
                </a:cxn>
                <a:cxn ang="0">
                  <a:pos x="110" y="70"/>
                </a:cxn>
                <a:cxn ang="0">
                  <a:pos x="136" y="70"/>
                </a:cxn>
                <a:cxn ang="0">
                  <a:pos x="162" y="24"/>
                </a:cxn>
                <a:cxn ang="0">
                  <a:pos x="198" y="14"/>
                </a:cxn>
                <a:cxn ang="0">
                  <a:pos x="224" y="35"/>
                </a:cxn>
                <a:cxn ang="0">
                  <a:pos x="261" y="24"/>
                </a:cxn>
                <a:cxn ang="0">
                  <a:pos x="287" y="35"/>
                </a:cxn>
                <a:cxn ang="0">
                  <a:pos x="309" y="59"/>
                </a:cxn>
                <a:cxn ang="0">
                  <a:pos x="346" y="59"/>
                </a:cxn>
                <a:cxn ang="0">
                  <a:pos x="382" y="94"/>
                </a:cxn>
                <a:cxn ang="0">
                  <a:pos x="419" y="84"/>
                </a:cxn>
                <a:cxn ang="0">
                  <a:pos x="445" y="70"/>
                </a:cxn>
                <a:cxn ang="0">
                  <a:pos x="445" y="94"/>
                </a:cxn>
                <a:cxn ang="0">
                  <a:pos x="481" y="70"/>
                </a:cxn>
                <a:cxn ang="0">
                  <a:pos x="518" y="105"/>
                </a:cxn>
                <a:cxn ang="0">
                  <a:pos x="570" y="105"/>
                </a:cxn>
                <a:cxn ang="0">
                  <a:pos x="570" y="129"/>
                </a:cxn>
                <a:cxn ang="0">
                  <a:pos x="570" y="154"/>
                </a:cxn>
                <a:cxn ang="0">
                  <a:pos x="606" y="164"/>
                </a:cxn>
                <a:cxn ang="0">
                  <a:pos x="654" y="129"/>
                </a:cxn>
                <a:cxn ang="0">
                  <a:pos x="680" y="178"/>
                </a:cxn>
                <a:cxn ang="0">
                  <a:pos x="654" y="213"/>
                </a:cxn>
                <a:cxn ang="0">
                  <a:pos x="643" y="259"/>
                </a:cxn>
                <a:cxn ang="0">
                  <a:pos x="669" y="308"/>
                </a:cxn>
                <a:cxn ang="0">
                  <a:pos x="691" y="343"/>
                </a:cxn>
                <a:cxn ang="0">
                  <a:pos x="654" y="364"/>
                </a:cxn>
                <a:cxn ang="0">
                  <a:pos x="617" y="353"/>
                </a:cxn>
                <a:cxn ang="0">
                  <a:pos x="632" y="378"/>
                </a:cxn>
                <a:cxn ang="0">
                  <a:pos x="680" y="423"/>
                </a:cxn>
                <a:cxn ang="0">
                  <a:pos x="691" y="448"/>
                </a:cxn>
                <a:cxn ang="0">
                  <a:pos x="654" y="448"/>
                </a:cxn>
                <a:cxn ang="0">
                  <a:pos x="617" y="458"/>
                </a:cxn>
                <a:cxn ang="0">
                  <a:pos x="581" y="493"/>
                </a:cxn>
                <a:cxn ang="0">
                  <a:pos x="555" y="483"/>
                </a:cxn>
                <a:cxn ang="0">
                  <a:pos x="581" y="528"/>
                </a:cxn>
                <a:cxn ang="0">
                  <a:pos x="555" y="542"/>
                </a:cxn>
                <a:cxn ang="0">
                  <a:pos x="507" y="542"/>
                </a:cxn>
                <a:cxn ang="0">
                  <a:pos x="496" y="567"/>
                </a:cxn>
                <a:cxn ang="0">
                  <a:pos x="470" y="602"/>
                </a:cxn>
                <a:cxn ang="0">
                  <a:pos x="445" y="623"/>
                </a:cxn>
                <a:cxn ang="0">
                  <a:pos x="459" y="672"/>
                </a:cxn>
              </a:cxnLst>
              <a:rect l="0" t="0" r="r" b="b"/>
              <a:pathLst>
                <a:path w="691" h="717">
                  <a:moveTo>
                    <a:pt x="481" y="717"/>
                  </a:moveTo>
                  <a:lnTo>
                    <a:pt x="481" y="717"/>
                  </a:lnTo>
                  <a:lnTo>
                    <a:pt x="470" y="707"/>
                  </a:lnTo>
                  <a:lnTo>
                    <a:pt x="456" y="701"/>
                  </a:lnTo>
                  <a:lnTo>
                    <a:pt x="444" y="710"/>
                  </a:lnTo>
                  <a:lnTo>
                    <a:pt x="431" y="699"/>
                  </a:lnTo>
                  <a:lnTo>
                    <a:pt x="405" y="681"/>
                  </a:lnTo>
                  <a:lnTo>
                    <a:pt x="381" y="665"/>
                  </a:lnTo>
                  <a:lnTo>
                    <a:pt x="326" y="632"/>
                  </a:lnTo>
                  <a:lnTo>
                    <a:pt x="323" y="637"/>
                  </a:lnTo>
                  <a:lnTo>
                    <a:pt x="309" y="647"/>
                  </a:lnTo>
                  <a:lnTo>
                    <a:pt x="298" y="658"/>
                  </a:lnTo>
                  <a:lnTo>
                    <a:pt x="298" y="658"/>
                  </a:lnTo>
                  <a:lnTo>
                    <a:pt x="263" y="630"/>
                  </a:lnTo>
                  <a:lnTo>
                    <a:pt x="311" y="606"/>
                  </a:lnTo>
                  <a:lnTo>
                    <a:pt x="309" y="588"/>
                  </a:lnTo>
                  <a:lnTo>
                    <a:pt x="309" y="588"/>
                  </a:lnTo>
                  <a:lnTo>
                    <a:pt x="308" y="573"/>
                  </a:lnTo>
                  <a:lnTo>
                    <a:pt x="287" y="566"/>
                  </a:lnTo>
                  <a:lnTo>
                    <a:pt x="287" y="567"/>
                  </a:lnTo>
                  <a:lnTo>
                    <a:pt x="270" y="552"/>
                  </a:lnTo>
                  <a:lnTo>
                    <a:pt x="272" y="553"/>
                  </a:lnTo>
                  <a:lnTo>
                    <a:pt x="272" y="528"/>
                  </a:lnTo>
                  <a:lnTo>
                    <a:pt x="272" y="528"/>
                  </a:lnTo>
                  <a:lnTo>
                    <a:pt x="246" y="518"/>
                  </a:lnTo>
                  <a:lnTo>
                    <a:pt x="246" y="518"/>
                  </a:lnTo>
                  <a:lnTo>
                    <a:pt x="235" y="493"/>
                  </a:lnTo>
                  <a:lnTo>
                    <a:pt x="235" y="493"/>
                  </a:lnTo>
                  <a:lnTo>
                    <a:pt x="235" y="483"/>
                  </a:lnTo>
                  <a:lnTo>
                    <a:pt x="235" y="483"/>
                  </a:lnTo>
                  <a:lnTo>
                    <a:pt x="246" y="458"/>
                  </a:lnTo>
                  <a:lnTo>
                    <a:pt x="246" y="458"/>
                  </a:lnTo>
                  <a:lnTo>
                    <a:pt x="246" y="458"/>
                  </a:lnTo>
                  <a:lnTo>
                    <a:pt x="235" y="448"/>
                  </a:lnTo>
                  <a:lnTo>
                    <a:pt x="210" y="448"/>
                  </a:lnTo>
                  <a:lnTo>
                    <a:pt x="210" y="448"/>
                  </a:lnTo>
                  <a:lnTo>
                    <a:pt x="187" y="437"/>
                  </a:lnTo>
                  <a:lnTo>
                    <a:pt x="187" y="437"/>
                  </a:lnTo>
                  <a:lnTo>
                    <a:pt x="173" y="402"/>
                  </a:lnTo>
                  <a:lnTo>
                    <a:pt x="173" y="402"/>
                  </a:lnTo>
                  <a:lnTo>
                    <a:pt x="173" y="388"/>
                  </a:lnTo>
                  <a:lnTo>
                    <a:pt x="173" y="388"/>
                  </a:lnTo>
                  <a:lnTo>
                    <a:pt x="162" y="364"/>
                  </a:lnTo>
                  <a:lnTo>
                    <a:pt x="162" y="364"/>
                  </a:lnTo>
                  <a:lnTo>
                    <a:pt x="151" y="364"/>
                  </a:lnTo>
                  <a:lnTo>
                    <a:pt x="151" y="364"/>
                  </a:lnTo>
                  <a:lnTo>
                    <a:pt x="125" y="329"/>
                  </a:lnTo>
                  <a:lnTo>
                    <a:pt x="125" y="329"/>
                  </a:lnTo>
                  <a:lnTo>
                    <a:pt x="125" y="318"/>
                  </a:lnTo>
                  <a:lnTo>
                    <a:pt x="125" y="318"/>
                  </a:lnTo>
                  <a:lnTo>
                    <a:pt x="110" y="294"/>
                  </a:lnTo>
                  <a:lnTo>
                    <a:pt x="110" y="294"/>
                  </a:lnTo>
                  <a:lnTo>
                    <a:pt x="99" y="283"/>
                  </a:lnTo>
                  <a:lnTo>
                    <a:pt x="99" y="283"/>
                  </a:lnTo>
                  <a:lnTo>
                    <a:pt x="88" y="259"/>
                  </a:lnTo>
                  <a:lnTo>
                    <a:pt x="88" y="259"/>
                  </a:lnTo>
                  <a:lnTo>
                    <a:pt x="74" y="248"/>
                  </a:lnTo>
                  <a:lnTo>
                    <a:pt x="62" y="234"/>
                  </a:lnTo>
                  <a:lnTo>
                    <a:pt x="62" y="234"/>
                  </a:lnTo>
                  <a:lnTo>
                    <a:pt x="74" y="224"/>
                  </a:lnTo>
                  <a:lnTo>
                    <a:pt x="74" y="224"/>
                  </a:lnTo>
                  <a:lnTo>
                    <a:pt x="74" y="213"/>
                  </a:lnTo>
                  <a:lnTo>
                    <a:pt x="74" y="213"/>
                  </a:lnTo>
                  <a:lnTo>
                    <a:pt x="74" y="178"/>
                  </a:lnTo>
                  <a:lnTo>
                    <a:pt x="74" y="178"/>
                  </a:lnTo>
                  <a:lnTo>
                    <a:pt x="62" y="164"/>
                  </a:lnTo>
                  <a:lnTo>
                    <a:pt x="62" y="164"/>
                  </a:lnTo>
                  <a:lnTo>
                    <a:pt x="51" y="154"/>
                  </a:lnTo>
                  <a:lnTo>
                    <a:pt x="51" y="154"/>
                  </a:lnTo>
                  <a:lnTo>
                    <a:pt x="62" y="154"/>
                  </a:lnTo>
                  <a:lnTo>
                    <a:pt x="62" y="154"/>
                  </a:lnTo>
                  <a:lnTo>
                    <a:pt x="51" y="143"/>
                  </a:lnTo>
                  <a:lnTo>
                    <a:pt x="51" y="143"/>
                  </a:lnTo>
                  <a:lnTo>
                    <a:pt x="37" y="129"/>
                  </a:lnTo>
                  <a:lnTo>
                    <a:pt x="37" y="129"/>
                  </a:lnTo>
                  <a:lnTo>
                    <a:pt x="26" y="129"/>
                  </a:lnTo>
                  <a:lnTo>
                    <a:pt x="26" y="129"/>
                  </a:lnTo>
                  <a:lnTo>
                    <a:pt x="15" y="119"/>
                  </a:lnTo>
                  <a:lnTo>
                    <a:pt x="15" y="119"/>
                  </a:lnTo>
                  <a:lnTo>
                    <a:pt x="0" y="94"/>
                  </a:lnTo>
                  <a:lnTo>
                    <a:pt x="0" y="94"/>
                  </a:lnTo>
                  <a:lnTo>
                    <a:pt x="15" y="84"/>
                  </a:lnTo>
                  <a:lnTo>
                    <a:pt x="15" y="84"/>
                  </a:lnTo>
                  <a:lnTo>
                    <a:pt x="26" y="70"/>
                  </a:lnTo>
                  <a:lnTo>
                    <a:pt x="26" y="49"/>
                  </a:lnTo>
                  <a:lnTo>
                    <a:pt x="26" y="49"/>
                  </a:lnTo>
                  <a:lnTo>
                    <a:pt x="26" y="35"/>
                  </a:lnTo>
                  <a:lnTo>
                    <a:pt x="26" y="35"/>
                  </a:lnTo>
                  <a:lnTo>
                    <a:pt x="26" y="14"/>
                  </a:lnTo>
                  <a:lnTo>
                    <a:pt x="26" y="14"/>
                  </a:lnTo>
                  <a:lnTo>
                    <a:pt x="26" y="0"/>
                  </a:lnTo>
                  <a:lnTo>
                    <a:pt x="26" y="0"/>
                  </a:lnTo>
                  <a:lnTo>
                    <a:pt x="51" y="0"/>
                  </a:lnTo>
                  <a:lnTo>
                    <a:pt x="51" y="0"/>
                  </a:lnTo>
                  <a:lnTo>
                    <a:pt x="62" y="0"/>
                  </a:lnTo>
                  <a:lnTo>
                    <a:pt x="74" y="0"/>
                  </a:lnTo>
                  <a:lnTo>
                    <a:pt x="74" y="0"/>
                  </a:lnTo>
                  <a:lnTo>
                    <a:pt x="74" y="14"/>
                  </a:lnTo>
                  <a:lnTo>
                    <a:pt x="74" y="14"/>
                  </a:lnTo>
                  <a:lnTo>
                    <a:pt x="88" y="35"/>
                  </a:lnTo>
                  <a:lnTo>
                    <a:pt x="88" y="35"/>
                  </a:lnTo>
                  <a:lnTo>
                    <a:pt x="99" y="59"/>
                  </a:lnTo>
                  <a:lnTo>
                    <a:pt x="99" y="59"/>
                  </a:lnTo>
                  <a:lnTo>
                    <a:pt x="110" y="70"/>
                  </a:lnTo>
                  <a:lnTo>
                    <a:pt x="110" y="70"/>
                  </a:lnTo>
                  <a:lnTo>
                    <a:pt x="110" y="84"/>
                  </a:lnTo>
                  <a:lnTo>
                    <a:pt x="125" y="84"/>
                  </a:lnTo>
                  <a:lnTo>
                    <a:pt x="125" y="84"/>
                  </a:lnTo>
                  <a:lnTo>
                    <a:pt x="136" y="84"/>
                  </a:lnTo>
                  <a:lnTo>
                    <a:pt x="136" y="70"/>
                  </a:lnTo>
                  <a:lnTo>
                    <a:pt x="136" y="70"/>
                  </a:lnTo>
                  <a:lnTo>
                    <a:pt x="151" y="59"/>
                  </a:lnTo>
                  <a:lnTo>
                    <a:pt x="151" y="49"/>
                  </a:lnTo>
                  <a:lnTo>
                    <a:pt x="151" y="49"/>
                  </a:lnTo>
                  <a:lnTo>
                    <a:pt x="162" y="24"/>
                  </a:lnTo>
                  <a:lnTo>
                    <a:pt x="162" y="24"/>
                  </a:lnTo>
                  <a:lnTo>
                    <a:pt x="162" y="14"/>
                  </a:lnTo>
                  <a:lnTo>
                    <a:pt x="162" y="14"/>
                  </a:lnTo>
                  <a:lnTo>
                    <a:pt x="187" y="14"/>
                  </a:lnTo>
                  <a:lnTo>
                    <a:pt x="198" y="14"/>
                  </a:lnTo>
                  <a:lnTo>
                    <a:pt x="198" y="14"/>
                  </a:lnTo>
                  <a:lnTo>
                    <a:pt x="210" y="24"/>
                  </a:lnTo>
                  <a:lnTo>
                    <a:pt x="210" y="24"/>
                  </a:lnTo>
                  <a:lnTo>
                    <a:pt x="224" y="35"/>
                  </a:lnTo>
                  <a:lnTo>
                    <a:pt x="224" y="35"/>
                  </a:lnTo>
                  <a:lnTo>
                    <a:pt x="235" y="24"/>
                  </a:lnTo>
                  <a:lnTo>
                    <a:pt x="235" y="14"/>
                  </a:lnTo>
                  <a:lnTo>
                    <a:pt x="235" y="14"/>
                  </a:lnTo>
                  <a:lnTo>
                    <a:pt x="261" y="24"/>
                  </a:lnTo>
                  <a:lnTo>
                    <a:pt x="261" y="24"/>
                  </a:lnTo>
                  <a:lnTo>
                    <a:pt x="272" y="49"/>
                  </a:lnTo>
                  <a:lnTo>
                    <a:pt x="272" y="49"/>
                  </a:lnTo>
                  <a:lnTo>
                    <a:pt x="287" y="49"/>
                  </a:lnTo>
                  <a:lnTo>
                    <a:pt x="287" y="49"/>
                  </a:lnTo>
                  <a:lnTo>
                    <a:pt x="287" y="35"/>
                  </a:lnTo>
                  <a:lnTo>
                    <a:pt x="287" y="35"/>
                  </a:lnTo>
                  <a:lnTo>
                    <a:pt x="309" y="49"/>
                  </a:lnTo>
                  <a:lnTo>
                    <a:pt x="309" y="49"/>
                  </a:lnTo>
                  <a:lnTo>
                    <a:pt x="309" y="59"/>
                  </a:lnTo>
                  <a:lnTo>
                    <a:pt x="309" y="59"/>
                  </a:lnTo>
                  <a:lnTo>
                    <a:pt x="334" y="49"/>
                  </a:lnTo>
                  <a:lnTo>
                    <a:pt x="334" y="49"/>
                  </a:lnTo>
                  <a:lnTo>
                    <a:pt x="334" y="49"/>
                  </a:lnTo>
                  <a:lnTo>
                    <a:pt x="334" y="49"/>
                  </a:lnTo>
                  <a:lnTo>
                    <a:pt x="346" y="59"/>
                  </a:lnTo>
                  <a:lnTo>
                    <a:pt x="346" y="59"/>
                  </a:lnTo>
                  <a:lnTo>
                    <a:pt x="371" y="70"/>
                  </a:lnTo>
                  <a:lnTo>
                    <a:pt x="371" y="70"/>
                  </a:lnTo>
                  <a:lnTo>
                    <a:pt x="382" y="94"/>
                  </a:lnTo>
                  <a:lnTo>
                    <a:pt x="382" y="94"/>
                  </a:lnTo>
                  <a:lnTo>
                    <a:pt x="397" y="94"/>
                  </a:lnTo>
                  <a:lnTo>
                    <a:pt x="397" y="94"/>
                  </a:lnTo>
                  <a:lnTo>
                    <a:pt x="397" y="94"/>
                  </a:lnTo>
                  <a:lnTo>
                    <a:pt x="419" y="84"/>
                  </a:lnTo>
                  <a:lnTo>
                    <a:pt x="419" y="84"/>
                  </a:lnTo>
                  <a:lnTo>
                    <a:pt x="434" y="70"/>
                  </a:lnTo>
                  <a:lnTo>
                    <a:pt x="434" y="70"/>
                  </a:lnTo>
                  <a:lnTo>
                    <a:pt x="445" y="70"/>
                  </a:lnTo>
                  <a:lnTo>
                    <a:pt x="445" y="70"/>
                  </a:lnTo>
                  <a:lnTo>
                    <a:pt x="445" y="70"/>
                  </a:lnTo>
                  <a:lnTo>
                    <a:pt x="445" y="70"/>
                  </a:lnTo>
                  <a:lnTo>
                    <a:pt x="445" y="70"/>
                  </a:lnTo>
                  <a:lnTo>
                    <a:pt x="445" y="84"/>
                  </a:lnTo>
                  <a:lnTo>
                    <a:pt x="445" y="94"/>
                  </a:lnTo>
                  <a:lnTo>
                    <a:pt x="445" y="94"/>
                  </a:lnTo>
                  <a:lnTo>
                    <a:pt x="470" y="94"/>
                  </a:lnTo>
                  <a:lnTo>
                    <a:pt x="470" y="94"/>
                  </a:lnTo>
                  <a:lnTo>
                    <a:pt x="470" y="84"/>
                  </a:lnTo>
                  <a:lnTo>
                    <a:pt x="470" y="84"/>
                  </a:lnTo>
                  <a:lnTo>
                    <a:pt x="481" y="70"/>
                  </a:lnTo>
                  <a:lnTo>
                    <a:pt x="481" y="70"/>
                  </a:lnTo>
                  <a:lnTo>
                    <a:pt x="496" y="94"/>
                  </a:lnTo>
                  <a:lnTo>
                    <a:pt x="496" y="94"/>
                  </a:lnTo>
                  <a:lnTo>
                    <a:pt x="518" y="105"/>
                  </a:lnTo>
                  <a:lnTo>
                    <a:pt x="518" y="105"/>
                  </a:lnTo>
                  <a:lnTo>
                    <a:pt x="533" y="105"/>
                  </a:lnTo>
                  <a:lnTo>
                    <a:pt x="533" y="105"/>
                  </a:lnTo>
                  <a:lnTo>
                    <a:pt x="555" y="105"/>
                  </a:lnTo>
                  <a:lnTo>
                    <a:pt x="555" y="105"/>
                  </a:lnTo>
                  <a:lnTo>
                    <a:pt x="570" y="105"/>
                  </a:lnTo>
                  <a:lnTo>
                    <a:pt x="570" y="105"/>
                  </a:lnTo>
                  <a:lnTo>
                    <a:pt x="570" y="129"/>
                  </a:lnTo>
                  <a:lnTo>
                    <a:pt x="570" y="129"/>
                  </a:lnTo>
                  <a:lnTo>
                    <a:pt x="570" y="129"/>
                  </a:lnTo>
                  <a:lnTo>
                    <a:pt x="570" y="129"/>
                  </a:lnTo>
                  <a:lnTo>
                    <a:pt x="570" y="129"/>
                  </a:lnTo>
                  <a:lnTo>
                    <a:pt x="581" y="143"/>
                  </a:lnTo>
                  <a:lnTo>
                    <a:pt x="570" y="154"/>
                  </a:lnTo>
                  <a:lnTo>
                    <a:pt x="570" y="154"/>
                  </a:lnTo>
                  <a:lnTo>
                    <a:pt x="570" y="154"/>
                  </a:lnTo>
                  <a:lnTo>
                    <a:pt x="570" y="154"/>
                  </a:lnTo>
                  <a:lnTo>
                    <a:pt x="581" y="164"/>
                  </a:lnTo>
                  <a:lnTo>
                    <a:pt x="581" y="164"/>
                  </a:lnTo>
                  <a:lnTo>
                    <a:pt x="595" y="164"/>
                  </a:lnTo>
                  <a:lnTo>
                    <a:pt x="606" y="164"/>
                  </a:lnTo>
                  <a:lnTo>
                    <a:pt x="606" y="164"/>
                  </a:lnTo>
                  <a:lnTo>
                    <a:pt x="632" y="154"/>
                  </a:lnTo>
                  <a:lnTo>
                    <a:pt x="632" y="154"/>
                  </a:lnTo>
                  <a:lnTo>
                    <a:pt x="643" y="143"/>
                  </a:lnTo>
                  <a:lnTo>
                    <a:pt x="654" y="129"/>
                  </a:lnTo>
                  <a:lnTo>
                    <a:pt x="654" y="129"/>
                  </a:lnTo>
                  <a:lnTo>
                    <a:pt x="669" y="143"/>
                  </a:lnTo>
                  <a:lnTo>
                    <a:pt x="691" y="143"/>
                  </a:lnTo>
                  <a:lnTo>
                    <a:pt x="691" y="143"/>
                  </a:lnTo>
                  <a:lnTo>
                    <a:pt x="680" y="178"/>
                  </a:lnTo>
                  <a:lnTo>
                    <a:pt x="680" y="178"/>
                  </a:lnTo>
                  <a:lnTo>
                    <a:pt x="654" y="189"/>
                  </a:lnTo>
                  <a:lnTo>
                    <a:pt x="654" y="189"/>
                  </a:lnTo>
                  <a:lnTo>
                    <a:pt x="654" y="213"/>
                  </a:lnTo>
                  <a:lnTo>
                    <a:pt x="654" y="213"/>
                  </a:lnTo>
                  <a:lnTo>
                    <a:pt x="654" y="234"/>
                  </a:lnTo>
                  <a:lnTo>
                    <a:pt x="654" y="234"/>
                  </a:lnTo>
                  <a:lnTo>
                    <a:pt x="643" y="248"/>
                  </a:lnTo>
                  <a:lnTo>
                    <a:pt x="643" y="259"/>
                  </a:lnTo>
                  <a:lnTo>
                    <a:pt x="643" y="259"/>
                  </a:lnTo>
                  <a:lnTo>
                    <a:pt x="654" y="273"/>
                  </a:lnTo>
                  <a:lnTo>
                    <a:pt x="654" y="273"/>
                  </a:lnTo>
                  <a:lnTo>
                    <a:pt x="669" y="294"/>
                  </a:lnTo>
                  <a:lnTo>
                    <a:pt x="669" y="294"/>
                  </a:lnTo>
                  <a:lnTo>
                    <a:pt x="669" y="308"/>
                  </a:lnTo>
                  <a:lnTo>
                    <a:pt x="669" y="308"/>
                  </a:lnTo>
                  <a:lnTo>
                    <a:pt x="680" y="318"/>
                  </a:lnTo>
                  <a:lnTo>
                    <a:pt x="680" y="318"/>
                  </a:lnTo>
                  <a:lnTo>
                    <a:pt x="691" y="343"/>
                  </a:lnTo>
                  <a:lnTo>
                    <a:pt x="691" y="343"/>
                  </a:lnTo>
                  <a:lnTo>
                    <a:pt x="680" y="353"/>
                  </a:lnTo>
                  <a:lnTo>
                    <a:pt x="680" y="353"/>
                  </a:lnTo>
                  <a:lnTo>
                    <a:pt x="680" y="353"/>
                  </a:lnTo>
                  <a:lnTo>
                    <a:pt x="654" y="364"/>
                  </a:lnTo>
                  <a:lnTo>
                    <a:pt x="654" y="364"/>
                  </a:lnTo>
                  <a:lnTo>
                    <a:pt x="643" y="364"/>
                  </a:lnTo>
                  <a:lnTo>
                    <a:pt x="643" y="364"/>
                  </a:lnTo>
                  <a:lnTo>
                    <a:pt x="632" y="353"/>
                  </a:lnTo>
                  <a:lnTo>
                    <a:pt x="632" y="353"/>
                  </a:lnTo>
                  <a:lnTo>
                    <a:pt x="617" y="353"/>
                  </a:lnTo>
                  <a:lnTo>
                    <a:pt x="606" y="343"/>
                  </a:lnTo>
                  <a:lnTo>
                    <a:pt x="606" y="353"/>
                  </a:lnTo>
                  <a:lnTo>
                    <a:pt x="606" y="353"/>
                  </a:lnTo>
                  <a:lnTo>
                    <a:pt x="632" y="378"/>
                  </a:lnTo>
                  <a:lnTo>
                    <a:pt x="632" y="378"/>
                  </a:lnTo>
                  <a:lnTo>
                    <a:pt x="643" y="402"/>
                  </a:lnTo>
                  <a:lnTo>
                    <a:pt x="643" y="402"/>
                  </a:lnTo>
                  <a:lnTo>
                    <a:pt x="654" y="413"/>
                  </a:lnTo>
                  <a:lnTo>
                    <a:pt x="654" y="413"/>
                  </a:lnTo>
                  <a:lnTo>
                    <a:pt x="680" y="423"/>
                  </a:lnTo>
                  <a:lnTo>
                    <a:pt x="680" y="423"/>
                  </a:lnTo>
                  <a:lnTo>
                    <a:pt x="691" y="423"/>
                  </a:lnTo>
                  <a:lnTo>
                    <a:pt x="691" y="423"/>
                  </a:lnTo>
                  <a:lnTo>
                    <a:pt x="691" y="448"/>
                  </a:lnTo>
                  <a:lnTo>
                    <a:pt x="691" y="448"/>
                  </a:lnTo>
                  <a:lnTo>
                    <a:pt x="691" y="448"/>
                  </a:lnTo>
                  <a:lnTo>
                    <a:pt x="680" y="458"/>
                  </a:lnTo>
                  <a:lnTo>
                    <a:pt x="669" y="458"/>
                  </a:lnTo>
                  <a:lnTo>
                    <a:pt x="669" y="458"/>
                  </a:lnTo>
                  <a:lnTo>
                    <a:pt x="654" y="448"/>
                  </a:lnTo>
                  <a:lnTo>
                    <a:pt x="654" y="448"/>
                  </a:lnTo>
                  <a:lnTo>
                    <a:pt x="643" y="448"/>
                  </a:lnTo>
                  <a:lnTo>
                    <a:pt x="617" y="448"/>
                  </a:lnTo>
                  <a:lnTo>
                    <a:pt x="617" y="448"/>
                  </a:lnTo>
                  <a:lnTo>
                    <a:pt x="617" y="458"/>
                  </a:lnTo>
                  <a:lnTo>
                    <a:pt x="617" y="472"/>
                  </a:lnTo>
                  <a:lnTo>
                    <a:pt x="617" y="472"/>
                  </a:lnTo>
                  <a:lnTo>
                    <a:pt x="595" y="483"/>
                  </a:lnTo>
                  <a:lnTo>
                    <a:pt x="595" y="483"/>
                  </a:lnTo>
                  <a:lnTo>
                    <a:pt x="581" y="493"/>
                  </a:lnTo>
                  <a:lnTo>
                    <a:pt x="581" y="493"/>
                  </a:lnTo>
                  <a:lnTo>
                    <a:pt x="570" y="483"/>
                  </a:lnTo>
                  <a:lnTo>
                    <a:pt x="570" y="483"/>
                  </a:lnTo>
                  <a:lnTo>
                    <a:pt x="570" y="483"/>
                  </a:lnTo>
                  <a:lnTo>
                    <a:pt x="555" y="483"/>
                  </a:lnTo>
                  <a:lnTo>
                    <a:pt x="555" y="493"/>
                  </a:lnTo>
                  <a:lnTo>
                    <a:pt x="555" y="493"/>
                  </a:lnTo>
                  <a:lnTo>
                    <a:pt x="581" y="518"/>
                  </a:lnTo>
                  <a:lnTo>
                    <a:pt x="581" y="518"/>
                  </a:lnTo>
                  <a:lnTo>
                    <a:pt x="581" y="528"/>
                  </a:lnTo>
                  <a:lnTo>
                    <a:pt x="581" y="528"/>
                  </a:lnTo>
                  <a:lnTo>
                    <a:pt x="581" y="542"/>
                  </a:lnTo>
                  <a:lnTo>
                    <a:pt x="570" y="553"/>
                  </a:lnTo>
                  <a:lnTo>
                    <a:pt x="570" y="553"/>
                  </a:lnTo>
                  <a:lnTo>
                    <a:pt x="555" y="542"/>
                  </a:lnTo>
                  <a:lnTo>
                    <a:pt x="555" y="542"/>
                  </a:lnTo>
                  <a:lnTo>
                    <a:pt x="533" y="528"/>
                  </a:lnTo>
                  <a:lnTo>
                    <a:pt x="533" y="528"/>
                  </a:lnTo>
                  <a:lnTo>
                    <a:pt x="518" y="528"/>
                  </a:lnTo>
                  <a:lnTo>
                    <a:pt x="507" y="542"/>
                  </a:lnTo>
                  <a:lnTo>
                    <a:pt x="507" y="542"/>
                  </a:lnTo>
                  <a:lnTo>
                    <a:pt x="481" y="542"/>
                  </a:lnTo>
                  <a:lnTo>
                    <a:pt x="481" y="542"/>
                  </a:lnTo>
                  <a:lnTo>
                    <a:pt x="496" y="567"/>
                  </a:lnTo>
                  <a:lnTo>
                    <a:pt x="496" y="567"/>
                  </a:lnTo>
                  <a:lnTo>
                    <a:pt x="481" y="577"/>
                  </a:lnTo>
                  <a:lnTo>
                    <a:pt x="481" y="588"/>
                  </a:lnTo>
                  <a:lnTo>
                    <a:pt x="481" y="588"/>
                  </a:lnTo>
                  <a:lnTo>
                    <a:pt x="481" y="588"/>
                  </a:lnTo>
                  <a:lnTo>
                    <a:pt x="470" y="602"/>
                  </a:lnTo>
                  <a:lnTo>
                    <a:pt x="470" y="602"/>
                  </a:lnTo>
                  <a:lnTo>
                    <a:pt x="459" y="602"/>
                  </a:lnTo>
                  <a:lnTo>
                    <a:pt x="459" y="602"/>
                  </a:lnTo>
                  <a:lnTo>
                    <a:pt x="459" y="612"/>
                  </a:lnTo>
                  <a:lnTo>
                    <a:pt x="445" y="623"/>
                  </a:lnTo>
                  <a:lnTo>
                    <a:pt x="445" y="623"/>
                  </a:lnTo>
                  <a:lnTo>
                    <a:pt x="445" y="647"/>
                  </a:lnTo>
                  <a:lnTo>
                    <a:pt x="445" y="647"/>
                  </a:lnTo>
                  <a:lnTo>
                    <a:pt x="459" y="672"/>
                  </a:lnTo>
                  <a:lnTo>
                    <a:pt x="459" y="672"/>
                  </a:lnTo>
                  <a:lnTo>
                    <a:pt x="470" y="682"/>
                  </a:lnTo>
                  <a:lnTo>
                    <a:pt x="470" y="682"/>
                  </a:lnTo>
                  <a:lnTo>
                    <a:pt x="481" y="717"/>
                  </a:lnTo>
                  <a:lnTo>
                    <a:pt x="481" y="717"/>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69" name="Freeform 104"/>
            <p:cNvSpPr>
              <a:spLocks noChangeAspect="1"/>
            </p:cNvSpPr>
            <p:nvPr/>
          </p:nvSpPr>
          <p:spPr bwMode="gray">
            <a:xfrm>
              <a:off x="2236720" y="2726927"/>
              <a:ext cx="417918" cy="341833"/>
            </a:xfrm>
            <a:custGeom>
              <a:avLst/>
              <a:gdLst/>
              <a:ahLst/>
              <a:cxnLst>
                <a:cxn ang="0">
                  <a:pos x="27" y="319"/>
                </a:cxn>
                <a:cxn ang="0">
                  <a:pos x="0" y="305"/>
                </a:cxn>
                <a:cxn ang="0">
                  <a:pos x="31" y="268"/>
                </a:cxn>
                <a:cxn ang="0">
                  <a:pos x="24" y="215"/>
                </a:cxn>
                <a:cxn ang="0">
                  <a:pos x="14" y="188"/>
                </a:cxn>
                <a:cxn ang="0">
                  <a:pos x="41" y="181"/>
                </a:cxn>
                <a:cxn ang="0">
                  <a:pos x="61" y="174"/>
                </a:cxn>
                <a:cxn ang="0">
                  <a:pos x="74" y="171"/>
                </a:cxn>
                <a:cxn ang="0">
                  <a:pos x="88" y="161"/>
                </a:cxn>
                <a:cxn ang="0">
                  <a:pos x="98" y="147"/>
                </a:cxn>
                <a:cxn ang="0">
                  <a:pos x="111" y="144"/>
                </a:cxn>
                <a:cxn ang="0">
                  <a:pos x="118" y="158"/>
                </a:cxn>
                <a:cxn ang="0">
                  <a:pos x="118" y="144"/>
                </a:cxn>
                <a:cxn ang="0">
                  <a:pos x="115" y="124"/>
                </a:cxn>
                <a:cxn ang="0">
                  <a:pos x="118" y="100"/>
                </a:cxn>
                <a:cxn ang="0">
                  <a:pos x="135" y="84"/>
                </a:cxn>
                <a:cxn ang="0">
                  <a:pos x="148" y="77"/>
                </a:cxn>
                <a:cxn ang="0">
                  <a:pos x="155" y="63"/>
                </a:cxn>
                <a:cxn ang="0">
                  <a:pos x="138" y="60"/>
                </a:cxn>
                <a:cxn ang="0">
                  <a:pos x="138" y="43"/>
                </a:cxn>
                <a:cxn ang="0">
                  <a:pos x="148" y="33"/>
                </a:cxn>
                <a:cxn ang="0">
                  <a:pos x="172" y="23"/>
                </a:cxn>
                <a:cxn ang="0">
                  <a:pos x="185" y="13"/>
                </a:cxn>
                <a:cxn ang="0">
                  <a:pos x="199" y="3"/>
                </a:cxn>
                <a:cxn ang="0">
                  <a:pos x="216" y="0"/>
                </a:cxn>
                <a:cxn ang="0">
                  <a:pos x="226" y="10"/>
                </a:cxn>
                <a:cxn ang="0">
                  <a:pos x="253" y="6"/>
                </a:cxn>
                <a:cxn ang="0">
                  <a:pos x="263" y="23"/>
                </a:cxn>
                <a:cxn ang="0">
                  <a:pos x="276" y="13"/>
                </a:cxn>
                <a:cxn ang="0">
                  <a:pos x="306" y="23"/>
                </a:cxn>
                <a:cxn ang="0">
                  <a:pos x="323" y="40"/>
                </a:cxn>
                <a:cxn ang="0">
                  <a:pos x="320" y="57"/>
                </a:cxn>
                <a:cxn ang="0">
                  <a:pos x="337" y="90"/>
                </a:cxn>
                <a:cxn ang="0">
                  <a:pos x="340" y="114"/>
                </a:cxn>
                <a:cxn ang="0">
                  <a:pos x="363" y="134"/>
                </a:cxn>
                <a:cxn ang="0">
                  <a:pos x="367" y="151"/>
                </a:cxn>
                <a:cxn ang="0">
                  <a:pos x="397" y="158"/>
                </a:cxn>
                <a:cxn ang="0">
                  <a:pos x="404" y="168"/>
                </a:cxn>
                <a:cxn ang="0">
                  <a:pos x="417" y="184"/>
                </a:cxn>
                <a:cxn ang="0">
                  <a:pos x="404" y="195"/>
                </a:cxn>
                <a:cxn ang="0">
                  <a:pos x="384" y="201"/>
                </a:cxn>
                <a:cxn ang="0">
                  <a:pos x="360" y="201"/>
                </a:cxn>
                <a:cxn ang="0">
                  <a:pos x="360" y="221"/>
                </a:cxn>
                <a:cxn ang="0">
                  <a:pos x="373" y="252"/>
                </a:cxn>
                <a:cxn ang="0">
                  <a:pos x="387" y="282"/>
                </a:cxn>
                <a:cxn ang="0">
                  <a:pos x="373" y="285"/>
                </a:cxn>
                <a:cxn ang="0">
                  <a:pos x="353" y="299"/>
                </a:cxn>
                <a:cxn ang="0">
                  <a:pos x="347" y="339"/>
                </a:cxn>
                <a:cxn ang="0">
                  <a:pos x="326" y="329"/>
                </a:cxn>
                <a:cxn ang="0">
                  <a:pos x="293" y="339"/>
                </a:cxn>
                <a:cxn ang="0">
                  <a:pos x="276" y="326"/>
                </a:cxn>
                <a:cxn ang="0">
                  <a:pos x="263" y="342"/>
                </a:cxn>
                <a:cxn ang="0">
                  <a:pos x="242" y="336"/>
                </a:cxn>
                <a:cxn ang="0">
                  <a:pos x="222" y="332"/>
                </a:cxn>
                <a:cxn ang="0">
                  <a:pos x="202" y="339"/>
                </a:cxn>
                <a:cxn ang="0">
                  <a:pos x="189" y="342"/>
                </a:cxn>
                <a:cxn ang="0">
                  <a:pos x="121" y="329"/>
                </a:cxn>
                <a:cxn ang="0">
                  <a:pos x="74" y="332"/>
                </a:cxn>
                <a:cxn ang="0">
                  <a:pos x="51" y="349"/>
                </a:cxn>
                <a:cxn ang="0">
                  <a:pos x="34" y="342"/>
                </a:cxn>
                <a:cxn ang="0">
                  <a:pos x="27" y="352"/>
                </a:cxn>
              </a:cxnLst>
              <a:rect l="0" t="0" r="r" b="b"/>
              <a:pathLst>
                <a:path w="417" h="356">
                  <a:moveTo>
                    <a:pt x="27" y="352"/>
                  </a:moveTo>
                  <a:lnTo>
                    <a:pt x="27" y="352"/>
                  </a:lnTo>
                  <a:lnTo>
                    <a:pt x="24" y="339"/>
                  </a:lnTo>
                  <a:lnTo>
                    <a:pt x="24" y="339"/>
                  </a:lnTo>
                  <a:lnTo>
                    <a:pt x="24" y="326"/>
                  </a:lnTo>
                  <a:lnTo>
                    <a:pt x="27" y="322"/>
                  </a:lnTo>
                  <a:lnTo>
                    <a:pt x="27" y="319"/>
                  </a:lnTo>
                  <a:lnTo>
                    <a:pt x="27" y="319"/>
                  </a:lnTo>
                  <a:lnTo>
                    <a:pt x="21" y="312"/>
                  </a:lnTo>
                  <a:lnTo>
                    <a:pt x="14" y="312"/>
                  </a:lnTo>
                  <a:lnTo>
                    <a:pt x="14" y="312"/>
                  </a:lnTo>
                  <a:lnTo>
                    <a:pt x="7" y="309"/>
                  </a:lnTo>
                  <a:lnTo>
                    <a:pt x="0" y="305"/>
                  </a:lnTo>
                  <a:lnTo>
                    <a:pt x="0" y="305"/>
                  </a:lnTo>
                  <a:lnTo>
                    <a:pt x="7" y="292"/>
                  </a:lnTo>
                  <a:lnTo>
                    <a:pt x="17" y="282"/>
                  </a:lnTo>
                  <a:lnTo>
                    <a:pt x="17" y="282"/>
                  </a:lnTo>
                  <a:lnTo>
                    <a:pt x="24" y="282"/>
                  </a:lnTo>
                  <a:lnTo>
                    <a:pt x="27" y="275"/>
                  </a:lnTo>
                  <a:lnTo>
                    <a:pt x="31" y="268"/>
                  </a:lnTo>
                  <a:lnTo>
                    <a:pt x="31" y="268"/>
                  </a:lnTo>
                  <a:lnTo>
                    <a:pt x="31" y="262"/>
                  </a:lnTo>
                  <a:lnTo>
                    <a:pt x="27" y="252"/>
                  </a:lnTo>
                  <a:lnTo>
                    <a:pt x="27" y="252"/>
                  </a:lnTo>
                  <a:lnTo>
                    <a:pt x="24" y="245"/>
                  </a:lnTo>
                  <a:lnTo>
                    <a:pt x="27" y="235"/>
                  </a:lnTo>
                  <a:lnTo>
                    <a:pt x="27" y="235"/>
                  </a:lnTo>
                  <a:lnTo>
                    <a:pt x="24" y="215"/>
                  </a:lnTo>
                  <a:lnTo>
                    <a:pt x="24" y="215"/>
                  </a:lnTo>
                  <a:lnTo>
                    <a:pt x="21" y="205"/>
                  </a:lnTo>
                  <a:lnTo>
                    <a:pt x="21" y="205"/>
                  </a:lnTo>
                  <a:lnTo>
                    <a:pt x="17" y="195"/>
                  </a:lnTo>
                  <a:lnTo>
                    <a:pt x="17" y="195"/>
                  </a:lnTo>
                  <a:lnTo>
                    <a:pt x="14" y="188"/>
                  </a:lnTo>
                  <a:lnTo>
                    <a:pt x="14" y="188"/>
                  </a:lnTo>
                  <a:lnTo>
                    <a:pt x="14" y="188"/>
                  </a:lnTo>
                  <a:lnTo>
                    <a:pt x="31" y="188"/>
                  </a:lnTo>
                  <a:lnTo>
                    <a:pt x="31" y="188"/>
                  </a:lnTo>
                  <a:lnTo>
                    <a:pt x="34" y="188"/>
                  </a:lnTo>
                  <a:lnTo>
                    <a:pt x="34" y="184"/>
                  </a:lnTo>
                  <a:lnTo>
                    <a:pt x="41" y="181"/>
                  </a:lnTo>
                  <a:lnTo>
                    <a:pt x="41" y="181"/>
                  </a:lnTo>
                  <a:lnTo>
                    <a:pt x="47" y="181"/>
                  </a:lnTo>
                  <a:lnTo>
                    <a:pt x="47" y="181"/>
                  </a:lnTo>
                  <a:lnTo>
                    <a:pt x="51" y="181"/>
                  </a:lnTo>
                  <a:lnTo>
                    <a:pt x="54" y="181"/>
                  </a:lnTo>
                  <a:lnTo>
                    <a:pt x="54" y="181"/>
                  </a:lnTo>
                  <a:lnTo>
                    <a:pt x="58" y="178"/>
                  </a:lnTo>
                  <a:lnTo>
                    <a:pt x="61" y="174"/>
                  </a:lnTo>
                  <a:lnTo>
                    <a:pt x="61" y="174"/>
                  </a:lnTo>
                  <a:lnTo>
                    <a:pt x="64" y="171"/>
                  </a:lnTo>
                  <a:lnTo>
                    <a:pt x="68" y="168"/>
                  </a:lnTo>
                  <a:lnTo>
                    <a:pt x="68" y="168"/>
                  </a:lnTo>
                  <a:lnTo>
                    <a:pt x="71" y="171"/>
                  </a:lnTo>
                  <a:lnTo>
                    <a:pt x="74" y="171"/>
                  </a:lnTo>
                  <a:lnTo>
                    <a:pt x="74" y="171"/>
                  </a:lnTo>
                  <a:lnTo>
                    <a:pt x="74" y="168"/>
                  </a:lnTo>
                  <a:lnTo>
                    <a:pt x="78" y="168"/>
                  </a:lnTo>
                  <a:lnTo>
                    <a:pt x="78" y="168"/>
                  </a:lnTo>
                  <a:lnTo>
                    <a:pt x="81" y="161"/>
                  </a:lnTo>
                  <a:lnTo>
                    <a:pt x="81" y="161"/>
                  </a:lnTo>
                  <a:lnTo>
                    <a:pt x="84" y="161"/>
                  </a:lnTo>
                  <a:lnTo>
                    <a:pt x="88" y="161"/>
                  </a:lnTo>
                  <a:lnTo>
                    <a:pt x="88" y="161"/>
                  </a:lnTo>
                  <a:lnTo>
                    <a:pt x="91" y="158"/>
                  </a:lnTo>
                  <a:lnTo>
                    <a:pt x="91" y="158"/>
                  </a:lnTo>
                  <a:lnTo>
                    <a:pt x="95" y="154"/>
                  </a:lnTo>
                  <a:lnTo>
                    <a:pt x="98" y="151"/>
                  </a:lnTo>
                  <a:lnTo>
                    <a:pt x="98" y="151"/>
                  </a:lnTo>
                  <a:lnTo>
                    <a:pt x="98" y="147"/>
                  </a:lnTo>
                  <a:lnTo>
                    <a:pt x="101" y="144"/>
                  </a:lnTo>
                  <a:lnTo>
                    <a:pt x="101" y="144"/>
                  </a:lnTo>
                  <a:lnTo>
                    <a:pt x="108" y="147"/>
                  </a:lnTo>
                  <a:lnTo>
                    <a:pt x="108" y="147"/>
                  </a:lnTo>
                  <a:lnTo>
                    <a:pt x="108" y="144"/>
                  </a:lnTo>
                  <a:lnTo>
                    <a:pt x="111" y="144"/>
                  </a:lnTo>
                  <a:lnTo>
                    <a:pt x="111" y="144"/>
                  </a:lnTo>
                  <a:lnTo>
                    <a:pt x="115" y="147"/>
                  </a:lnTo>
                  <a:lnTo>
                    <a:pt x="115" y="151"/>
                  </a:lnTo>
                  <a:lnTo>
                    <a:pt x="111" y="154"/>
                  </a:lnTo>
                  <a:lnTo>
                    <a:pt x="111" y="154"/>
                  </a:lnTo>
                  <a:lnTo>
                    <a:pt x="115" y="158"/>
                  </a:lnTo>
                  <a:lnTo>
                    <a:pt x="118" y="158"/>
                  </a:lnTo>
                  <a:lnTo>
                    <a:pt x="118" y="158"/>
                  </a:lnTo>
                  <a:lnTo>
                    <a:pt x="121" y="154"/>
                  </a:lnTo>
                  <a:lnTo>
                    <a:pt x="125" y="151"/>
                  </a:lnTo>
                  <a:lnTo>
                    <a:pt x="125" y="151"/>
                  </a:lnTo>
                  <a:lnTo>
                    <a:pt x="121" y="144"/>
                  </a:lnTo>
                  <a:lnTo>
                    <a:pt x="121" y="144"/>
                  </a:lnTo>
                  <a:lnTo>
                    <a:pt x="118" y="144"/>
                  </a:lnTo>
                  <a:lnTo>
                    <a:pt x="118" y="144"/>
                  </a:lnTo>
                  <a:lnTo>
                    <a:pt x="115" y="141"/>
                  </a:lnTo>
                  <a:lnTo>
                    <a:pt x="115" y="141"/>
                  </a:lnTo>
                  <a:lnTo>
                    <a:pt x="111" y="137"/>
                  </a:lnTo>
                  <a:lnTo>
                    <a:pt x="111" y="134"/>
                  </a:lnTo>
                  <a:lnTo>
                    <a:pt x="115" y="127"/>
                  </a:lnTo>
                  <a:lnTo>
                    <a:pt x="115" y="127"/>
                  </a:lnTo>
                  <a:lnTo>
                    <a:pt x="115" y="124"/>
                  </a:lnTo>
                  <a:lnTo>
                    <a:pt x="115" y="121"/>
                  </a:lnTo>
                  <a:lnTo>
                    <a:pt x="115" y="121"/>
                  </a:lnTo>
                  <a:lnTo>
                    <a:pt x="118" y="117"/>
                  </a:lnTo>
                  <a:lnTo>
                    <a:pt x="118" y="114"/>
                  </a:lnTo>
                  <a:lnTo>
                    <a:pt x="118" y="114"/>
                  </a:lnTo>
                  <a:lnTo>
                    <a:pt x="118" y="107"/>
                  </a:lnTo>
                  <a:lnTo>
                    <a:pt x="118" y="100"/>
                  </a:lnTo>
                  <a:lnTo>
                    <a:pt x="118" y="100"/>
                  </a:lnTo>
                  <a:lnTo>
                    <a:pt x="125" y="94"/>
                  </a:lnTo>
                  <a:lnTo>
                    <a:pt x="125" y="94"/>
                  </a:lnTo>
                  <a:lnTo>
                    <a:pt x="128" y="90"/>
                  </a:lnTo>
                  <a:lnTo>
                    <a:pt x="128" y="90"/>
                  </a:lnTo>
                  <a:lnTo>
                    <a:pt x="132" y="87"/>
                  </a:lnTo>
                  <a:lnTo>
                    <a:pt x="135" y="84"/>
                  </a:lnTo>
                  <a:lnTo>
                    <a:pt x="135" y="84"/>
                  </a:lnTo>
                  <a:lnTo>
                    <a:pt x="135" y="80"/>
                  </a:lnTo>
                  <a:lnTo>
                    <a:pt x="135" y="80"/>
                  </a:lnTo>
                  <a:lnTo>
                    <a:pt x="138" y="77"/>
                  </a:lnTo>
                  <a:lnTo>
                    <a:pt x="138" y="77"/>
                  </a:lnTo>
                  <a:lnTo>
                    <a:pt x="145" y="77"/>
                  </a:lnTo>
                  <a:lnTo>
                    <a:pt x="148" y="77"/>
                  </a:lnTo>
                  <a:lnTo>
                    <a:pt x="152" y="74"/>
                  </a:lnTo>
                  <a:lnTo>
                    <a:pt x="152" y="74"/>
                  </a:lnTo>
                  <a:lnTo>
                    <a:pt x="152" y="70"/>
                  </a:lnTo>
                  <a:lnTo>
                    <a:pt x="152" y="70"/>
                  </a:lnTo>
                  <a:lnTo>
                    <a:pt x="155" y="67"/>
                  </a:lnTo>
                  <a:lnTo>
                    <a:pt x="155" y="67"/>
                  </a:lnTo>
                  <a:lnTo>
                    <a:pt x="155" y="63"/>
                  </a:lnTo>
                  <a:lnTo>
                    <a:pt x="155" y="63"/>
                  </a:lnTo>
                  <a:lnTo>
                    <a:pt x="148" y="63"/>
                  </a:lnTo>
                  <a:lnTo>
                    <a:pt x="148" y="63"/>
                  </a:lnTo>
                  <a:lnTo>
                    <a:pt x="142" y="63"/>
                  </a:lnTo>
                  <a:lnTo>
                    <a:pt x="138" y="63"/>
                  </a:lnTo>
                  <a:lnTo>
                    <a:pt x="138" y="60"/>
                  </a:lnTo>
                  <a:lnTo>
                    <a:pt x="138" y="60"/>
                  </a:lnTo>
                  <a:lnTo>
                    <a:pt x="142" y="57"/>
                  </a:lnTo>
                  <a:lnTo>
                    <a:pt x="142" y="57"/>
                  </a:lnTo>
                  <a:lnTo>
                    <a:pt x="142" y="57"/>
                  </a:lnTo>
                  <a:lnTo>
                    <a:pt x="142" y="50"/>
                  </a:lnTo>
                  <a:lnTo>
                    <a:pt x="142" y="50"/>
                  </a:lnTo>
                  <a:lnTo>
                    <a:pt x="138" y="43"/>
                  </a:lnTo>
                  <a:lnTo>
                    <a:pt x="138" y="43"/>
                  </a:lnTo>
                  <a:lnTo>
                    <a:pt x="138" y="40"/>
                  </a:lnTo>
                  <a:lnTo>
                    <a:pt x="142" y="37"/>
                  </a:lnTo>
                  <a:lnTo>
                    <a:pt x="142" y="37"/>
                  </a:lnTo>
                  <a:lnTo>
                    <a:pt x="145" y="37"/>
                  </a:lnTo>
                  <a:lnTo>
                    <a:pt x="145" y="37"/>
                  </a:lnTo>
                  <a:lnTo>
                    <a:pt x="148" y="37"/>
                  </a:lnTo>
                  <a:lnTo>
                    <a:pt x="148" y="33"/>
                  </a:lnTo>
                  <a:lnTo>
                    <a:pt x="152" y="30"/>
                  </a:lnTo>
                  <a:lnTo>
                    <a:pt x="155" y="26"/>
                  </a:lnTo>
                  <a:lnTo>
                    <a:pt x="155" y="26"/>
                  </a:lnTo>
                  <a:lnTo>
                    <a:pt x="162" y="26"/>
                  </a:lnTo>
                  <a:lnTo>
                    <a:pt x="162" y="26"/>
                  </a:lnTo>
                  <a:lnTo>
                    <a:pt x="168" y="23"/>
                  </a:lnTo>
                  <a:lnTo>
                    <a:pt x="172" y="23"/>
                  </a:lnTo>
                  <a:lnTo>
                    <a:pt x="172" y="23"/>
                  </a:lnTo>
                  <a:lnTo>
                    <a:pt x="179" y="20"/>
                  </a:lnTo>
                  <a:lnTo>
                    <a:pt x="185" y="20"/>
                  </a:lnTo>
                  <a:lnTo>
                    <a:pt x="185" y="20"/>
                  </a:lnTo>
                  <a:lnTo>
                    <a:pt x="185" y="20"/>
                  </a:lnTo>
                  <a:lnTo>
                    <a:pt x="185" y="16"/>
                  </a:lnTo>
                  <a:lnTo>
                    <a:pt x="185" y="13"/>
                  </a:lnTo>
                  <a:lnTo>
                    <a:pt x="185" y="13"/>
                  </a:lnTo>
                  <a:lnTo>
                    <a:pt x="189" y="6"/>
                  </a:lnTo>
                  <a:lnTo>
                    <a:pt x="192" y="3"/>
                  </a:lnTo>
                  <a:lnTo>
                    <a:pt x="192" y="3"/>
                  </a:lnTo>
                  <a:lnTo>
                    <a:pt x="195" y="0"/>
                  </a:lnTo>
                  <a:lnTo>
                    <a:pt x="195" y="0"/>
                  </a:lnTo>
                  <a:lnTo>
                    <a:pt x="199" y="3"/>
                  </a:lnTo>
                  <a:lnTo>
                    <a:pt x="202" y="6"/>
                  </a:lnTo>
                  <a:lnTo>
                    <a:pt x="202" y="6"/>
                  </a:lnTo>
                  <a:lnTo>
                    <a:pt x="205" y="3"/>
                  </a:lnTo>
                  <a:lnTo>
                    <a:pt x="209" y="3"/>
                  </a:lnTo>
                  <a:lnTo>
                    <a:pt x="209" y="3"/>
                  </a:lnTo>
                  <a:lnTo>
                    <a:pt x="216" y="0"/>
                  </a:lnTo>
                  <a:lnTo>
                    <a:pt x="216" y="0"/>
                  </a:lnTo>
                  <a:lnTo>
                    <a:pt x="219" y="3"/>
                  </a:lnTo>
                  <a:lnTo>
                    <a:pt x="219" y="6"/>
                  </a:lnTo>
                  <a:lnTo>
                    <a:pt x="219" y="6"/>
                  </a:lnTo>
                  <a:lnTo>
                    <a:pt x="222" y="10"/>
                  </a:lnTo>
                  <a:lnTo>
                    <a:pt x="222" y="10"/>
                  </a:lnTo>
                  <a:lnTo>
                    <a:pt x="226" y="10"/>
                  </a:lnTo>
                  <a:lnTo>
                    <a:pt x="226" y="10"/>
                  </a:lnTo>
                  <a:lnTo>
                    <a:pt x="229" y="10"/>
                  </a:lnTo>
                  <a:lnTo>
                    <a:pt x="236" y="6"/>
                  </a:lnTo>
                  <a:lnTo>
                    <a:pt x="236" y="6"/>
                  </a:lnTo>
                  <a:lnTo>
                    <a:pt x="239" y="6"/>
                  </a:lnTo>
                  <a:lnTo>
                    <a:pt x="239" y="6"/>
                  </a:lnTo>
                  <a:lnTo>
                    <a:pt x="253" y="6"/>
                  </a:lnTo>
                  <a:lnTo>
                    <a:pt x="253" y="6"/>
                  </a:lnTo>
                  <a:lnTo>
                    <a:pt x="256" y="6"/>
                  </a:lnTo>
                  <a:lnTo>
                    <a:pt x="256" y="6"/>
                  </a:lnTo>
                  <a:lnTo>
                    <a:pt x="259" y="13"/>
                  </a:lnTo>
                  <a:lnTo>
                    <a:pt x="259" y="20"/>
                  </a:lnTo>
                  <a:lnTo>
                    <a:pt x="259" y="20"/>
                  </a:lnTo>
                  <a:lnTo>
                    <a:pt x="259" y="20"/>
                  </a:lnTo>
                  <a:lnTo>
                    <a:pt x="263" y="23"/>
                  </a:lnTo>
                  <a:lnTo>
                    <a:pt x="263" y="23"/>
                  </a:lnTo>
                  <a:lnTo>
                    <a:pt x="266" y="20"/>
                  </a:lnTo>
                  <a:lnTo>
                    <a:pt x="269" y="16"/>
                  </a:lnTo>
                  <a:lnTo>
                    <a:pt x="269" y="16"/>
                  </a:lnTo>
                  <a:lnTo>
                    <a:pt x="273" y="16"/>
                  </a:lnTo>
                  <a:lnTo>
                    <a:pt x="273" y="16"/>
                  </a:lnTo>
                  <a:lnTo>
                    <a:pt x="276" y="13"/>
                  </a:lnTo>
                  <a:lnTo>
                    <a:pt x="283" y="10"/>
                  </a:lnTo>
                  <a:lnTo>
                    <a:pt x="283" y="10"/>
                  </a:lnTo>
                  <a:lnTo>
                    <a:pt x="289" y="10"/>
                  </a:lnTo>
                  <a:lnTo>
                    <a:pt x="289" y="10"/>
                  </a:lnTo>
                  <a:lnTo>
                    <a:pt x="300" y="16"/>
                  </a:lnTo>
                  <a:lnTo>
                    <a:pt x="300" y="16"/>
                  </a:lnTo>
                  <a:lnTo>
                    <a:pt x="306" y="23"/>
                  </a:lnTo>
                  <a:lnTo>
                    <a:pt x="310" y="26"/>
                  </a:lnTo>
                  <a:lnTo>
                    <a:pt x="310" y="26"/>
                  </a:lnTo>
                  <a:lnTo>
                    <a:pt x="316" y="30"/>
                  </a:lnTo>
                  <a:lnTo>
                    <a:pt x="323" y="30"/>
                  </a:lnTo>
                  <a:lnTo>
                    <a:pt x="323" y="30"/>
                  </a:lnTo>
                  <a:lnTo>
                    <a:pt x="323" y="37"/>
                  </a:lnTo>
                  <a:lnTo>
                    <a:pt x="323" y="40"/>
                  </a:lnTo>
                  <a:lnTo>
                    <a:pt x="323" y="40"/>
                  </a:lnTo>
                  <a:lnTo>
                    <a:pt x="323" y="47"/>
                  </a:lnTo>
                  <a:lnTo>
                    <a:pt x="323" y="50"/>
                  </a:lnTo>
                  <a:lnTo>
                    <a:pt x="323" y="50"/>
                  </a:lnTo>
                  <a:lnTo>
                    <a:pt x="320" y="53"/>
                  </a:lnTo>
                  <a:lnTo>
                    <a:pt x="320" y="53"/>
                  </a:lnTo>
                  <a:lnTo>
                    <a:pt x="320" y="57"/>
                  </a:lnTo>
                  <a:lnTo>
                    <a:pt x="323" y="60"/>
                  </a:lnTo>
                  <a:lnTo>
                    <a:pt x="323" y="60"/>
                  </a:lnTo>
                  <a:lnTo>
                    <a:pt x="323" y="74"/>
                  </a:lnTo>
                  <a:lnTo>
                    <a:pt x="326" y="84"/>
                  </a:lnTo>
                  <a:lnTo>
                    <a:pt x="330" y="90"/>
                  </a:lnTo>
                  <a:lnTo>
                    <a:pt x="330" y="90"/>
                  </a:lnTo>
                  <a:lnTo>
                    <a:pt x="337" y="90"/>
                  </a:lnTo>
                  <a:lnTo>
                    <a:pt x="337" y="94"/>
                  </a:lnTo>
                  <a:lnTo>
                    <a:pt x="337" y="94"/>
                  </a:lnTo>
                  <a:lnTo>
                    <a:pt x="337" y="100"/>
                  </a:lnTo>
                  <a:lnTo>
                    <a:pt x="337" y="100"/>
                  </a:lnTo>
                  <a:lnTo>
                    <a:pt x="337" y="104"/>
                  </a:lnTo>
                  <a:lnTo>
                    <a:pt x="337" y="104"/>
                  </a:lnTo>
                  <a:lnTo>
                    <a:pt x="340" y="114"/>
                  </a:lnTo>
                  <a:lnTo>
                    <a:pt x="340" y="114"/>
                  </a:lnTo>
                  <a:lnTo>
                    <a:pt x="343" y="121"/>
                  </a:lnTo>
                  <a:lnTo>
                    <a:pt x="347" y="124"/>
                  </a:lnTo>
                  <a:lnTo>
                    <a:pt x="347" y="124"/>
                  </a:lnTo>
                  <a:lnTo>
                    <a:pt x="353" y="131"/>
                  </a:lnTo>
                  <a:lnTo>
                    <a:pt x="353" y="131"/>
                  </a:lnTo>
                  <a:lnTo>
                    <a:pt x="363" y="134"/>
                  </a:lnTo>
                  <a:lnTo>
                    <a:pt x="363" y="134"/>
                  </a:lnTo>
                  <a:lnTo>
                    <a:pt x="367" y="141"/>
                  </a:lnTo>
                  <a:lnTo>
                    <a:pt x="367" y="144"/>
                  </a:lnTo>
                  <a:lnTo>
                    <a:pt x="367" y="144"/>
                  </a:lnTo>
                  <a:lnTo>
                    <a:pt x="367" y="147"/>
                  </a:lnTo>
                  <a:lnTo>
                    <a:pt x="367" y="151"/>
                  </a:lnTo>
                  <a:lnTo>
                    <a:pt x="367" y="151"/>
                  </a:lnTo>
                  <a:lnTo>
                    <a:pt x="370" y="154"/>
                  </a:lnTo>
                  <a:lnTo>
                    <a:pt x="377" y="151"/>
                  </a:lnTo>
                  <a:lnTo>
                    <a:pt x="380" y="151"/>
                  </a:lnTo>
                  <a:lnTo>
                    <a:pt x="387" y="151"/>
                  </a:lnTo>
                  <a:lnTo>
                    <a:pt x="387" y="151"/>
                  </a:lnTo>
                  <a:lnTo>
                    <a:pt x="390" y="154"/>
                  </a:lnTo>
                  <a:lnTo>
                    <a:pt x="397" y="158"/>
                  </a:lnTo>
                  <a:lnTo>
                    <a:pt x="397" y="158"/>
                  </a:lnTo>
                  <a:lnTo>
                    <a:pt x="400" y="161"/>
                  </a:lnTo>
                  <a:lnTo>
                    <a:pt x="404" y="161"/>
                  </a:lnTo>
                  <a:lnTo>
                    <a:pt x="404" y="161"/>
                  </a:lnTo>
                  <a:lnTo>
                    <a:pt x="404" y="164"/>
                  </a:lnTo>
                  <a:lnTo>
                    <a:pt x="404" y="168"/>
                  </a:lnTo>
                  <a:lnTo>
                    <a:pt x="404" y="168"/>
                  </a:lnTo>
                  <a:lnTo>
                    <a:pt x="404" y="171"/>
                  </a:lnTo>
                  <a:lnTo>
                    <a:pt x="410" y="174"/>
                  </a:lnTo>
                  <a:lnTo>
                    <a:pt x="417" y="174"/>
                  </a:lnTo>
                  <a:lnTo>
                    <a:pt x="417" y="178"/>
                  </a:lnTo>
                  <a:lnTo>
                    <a:pt x="417" y="178"/>
                  </a:lnTo>
                  <a:lnTo>
                    <a:pt x="417" y="181"/>
                  </a:lnTo>
                  <a:lnTo>
                    <a:pt x="417" y="184"/>
                  </a:lnTo>
                  <a:lnTo>
                    <a:pt x="417" y="184"/>
                  </a:lnTo>
                  <a:lnTo>
                    <a:pt x="414" y="184"/>
                  </a:lnTo>
                  <a:lnTo>
                    <a:pt x="410" y="184"/>
                  </a:lnTo>
                  <a:lnTo>
                    <a:pt x="410" y="184"/>
                  </a:lnTo>
                  <a:lnTo>
                    <a:pt x="407" y="191"/>
                  </a:lnTo>
                  <a:lnTo>
                    <a:pt x="407" y="191"/>
                  </a:lnTo>
                  <a:lnTo>
                    <a:pt x="404" y="195"/>
                  </a:lnTo>
                  <a:lnTo>
                    <a:pt x="404" y="195"/>
                  </a:lnTo>
                  <a:lnTo>
                    <a:pt x="400" y="198"/>
                  </a:lnTo>
                  <a:lnTo>
                    <a:pt x="400" y="198"/>
                  </a:lnTo>
                  <a:lnTo>
                    <a:pt x="397" y="201"/>
                  </a:lnTo>
                  <a:lnTo>
                    <a:pt x="390" y="201"/>
                  </a:lnTo>
                  <a:lnTo>
                    <a:pt x="390" y="201"/>
                  </a:lnTo>
                  <a:lnTo>
                    <a:pt x="384" y="201"/>
                  </a:lnTo>
                  <a:lnTo>
                    <a:pt x="384" y="201"/>
                  </a:lnTo>
                  <a:lnTo>
                    <a:pt x="373" y="198"/>
                  </a:lnTo>
                  <a:lnTo>
                    <a:pt x="373" y="198"/>
                  </a:lnTo>
                  <a:lnTo>
                    <a:pt x="367" y="198"/>
                  </a:lnTo>
                  <a:lnTo>
                    <a:pt x="363" y="198"/>
                  </a:lnTo>
                  <a:lnTo>
                    <a:pt x="363" y="198"/>
                  </a:lnTo>
                  <a:lnTo>
                    <a:pt x="360" y="201"/>
                  </a:lnTo>
                  <a:lnTo>
                    <a:pt x="357" y="205"/>
                  </a:lnTo>
                  <a:lnTo>
                    <a:pt x="357" y="205"/>
                  </a:lnTo>
                  <a:lnTo>
                    <a:pt x="353" y="208"/>
                  </a:lnTo>
                  <a:lnTo>
                    <a:pt x="353" y="208"/>
                  </a:lnTo>
                  <a:lnTo>
                    <a:pt x="353" y="211"/>
                  </a:lnTo>
                  <a:lnTo>
                    <a:pt x="357" y="215"/>
                  </a:lnTo>
                  <a:lnTo>
                    <a:pt x="360" y="221"/>
                  </a:lnTo>
                  <a:lnTo>
                    <a:pt x="360" y="221"/>
                  </a:lnTo>
                  <a:lnTo>
                    <a:pt x="363" y="231"/>
                  </a:lnTo>
                  <a:lnTo>
                    <a:pt x="363" y="231"/>
                  </a:lnTo>
                  <a:lnTo>
                    <a:pt x="370" y="242"/>
                  </a:lnTo>
                  <a:lnTo>
                    <a:pt x="370" y="242"/>
                  </a:lnTo>
                  <a:lnTo>
                    <a:pt x="373" y="252"/>
                  </a:lnTo>
                  <a:lnTo>
                    <a:pt x="373" y="252"/>
                  </a:lnTo>
                  <a:lnTo>
                    <a:pt x="377" y="255"/>
                  </a:lnTo>
                  <a:lnTo>
                    <a:pt x="380" y="258"/>
                  </a:lnTo>
                  <a:lnTo>
                    <a:pt x="380" y="258"/>
                  </a:lnTo>
                  <a:lnTo>
                    <a:pt x="380" y="268"/>
                  </a:lnTo>
                  <a:lnTo>
                    <a:pt x="384" y="272"/>
                  </a:lnTo>
                  <a:lnTo>
                    <a:pt x="384" y="272"/>
                  </a:lnTo>
                  <a:lnTo>
                    <a:pt x="387" y="282"/>
                  </a:lnTo>
                  <a:lnTo>
                    <a:pt x="387" y="282"/>
                  </a:lnTo>
                  <a:lnTo>
                    <a:pt x="384" y="282"/>
                  </a:lnTo>
                  <a:lnTo>
                    <a:pt x="380" y="282"/>
                  </a:lnTo>
                  <a:lnTo>
                    <a:pt x="377" y="282"/>
                  </a:lnTo>
                  <a:lnTo>
                    <a:pt x="377" y="282"/>
                  </a:lnTo>
                  <a:lnTo>
                    <a:pt x="373" y="282"/>
                  </a:lnTo>
                  <a:lnTo>
                    <a:pt x="373" y="285"/>
                  </a:lnTo>
                  <a:lnTo>
                    <a:pt x="370" y="289"/>
                  </a:lnTo>
                  <a:lnTo>
                    <a:pt x="363" y="285"/>
                  </a:lnTo>
                  <a:lnTo>
                    <a:pt x="363" y="285"/>
                  </a:lnTo>
                  <a:lnTo>
                    <a:pt x="360" y="289"/>
                  </a:lnTo>
                  <a:lnTo>
                    <a:pt x="357" y="292"/>
                  </a:lnTo>
                  <a:lnTo>
                    <a:pt x="357" y="295"/>
                  </a:lnTo>
                  <a:lnTo>
                    <a:pt x="353" y="299"/>
                  </a:lnTo>
                  <a:lnTo>
                    <a:pt x="353" y="299"/>
                  </a:lnTo>
                  <a:lnTo>
                    <a:pt x="350" y="305"/>
                  </a:lnTo>
                  <a:lnTo>
                    <a:pt x="347" y="312"/>
                  </a:lnTo>
                  <a:lnTo>
                    <a:pt x="347" y="329"/>
                  </a:lnTo>
                  <a:lnTo>
                    <a:pt x="347" y="329"/>
                  </a:lnTo>
                  <a:lnTo>
                    <a:pt x="347" y="336"/>
                  </a:lnTo>
                  <a:lnTo>
                    <a:pt x="347" y="339"/>
                  </a:lnTo>
                  <a:lnTo>
                    <a:pt x="343" y="342"/>
                  </a:lnTo>
                  <a:lnTo>
                    <a:pt x="343" y="342"/>
                  </a:lnTo>
                  <a:lnTo>
                    <a:pt x="340" y="342"/>
                  </a:lnTo>
                  <a:lnTo>
                    <a:pt x="337" y="339"/>
                  </a:lnTo>
                  <a:lnTo>
                    <a:pt x="330" y="332"/>
                  </a:lnTo>
                  <a:lnTo>
                    <a:pt x="330" y="332"/>
                  </a:lnTo>
                  <a:lnTo>
                    <a:pt x="326" y="329"/>
                  </a:lnTo>
                  <a:lnTo>
                    <a:pt x="316" y="332"/>
                  </a:lnTo>
                  <a:lnTo>
                    <a:pt x="306" y="332"/>
                  </a:lnTo>
                  <a:lnTo>
                    <a:pt x="296" y="332"/>
                  </a:lnTo>
                  <a:lnTo>
                    <a:pt x="296" y="332"/>
                  </a:lnTo>
                  <a:lnTo>
                    <a:pt x="293" y="332"/>
                  </a:lnTo>
                  <a:lnTo>
                    <a:pt x="293" y="336"/>
                  </a:lnTo>
                  <a:lnTo>
                    <a:pt x="293" y="339"/>
                  </a:lnTo>
                  <a:lnTo>
                    <a:pt x="289" y="339"/>
                  </a:lnTo>
                  <a:lnTo>
                    <a:pt x="289" y="339"/>
                  </a:lnTo>
                  <a:lnTo>
                    <a:pt x="283" y="339"/>
                  </a:lnTo>
                  <a:lnTo>
                    <a:pt x="279" y="332"/>
                  </a:lnTo>
                  <a:lnTo>
                    <a:pt x="279" y="329"/>
                  </a:lnTo>
                  <a:lnTo>
                    <a:pt x="276" y="326"/>
                  </a:lnTo>
                  <a:lnTo>
                    <a:pt x="276" y="326"/>
                  </a:lnTo>
                  <a:lnTo>
                    <a:pt x="273" y="329"/>
                  </a:lnTo>
                  <a:lnTo>
                    <a:pt x="269" y="332"/>
                  </a:lnTo>
                  <a:lnTo>
                    <a:pt x="269" y="339"/>
                  </a:lnTo>
                  <a:lnTo>
                    <a:pt x="269" y="339"/>
                  </a:lnTo>
                  <a:lnTo>
                    <a:pt x="269" y="342"/>
                  </a:lnTo>
                  <a:lnTo>
                    <a:pt x="266" y="342"/>
                  </a:lnTo>
                  <a:lnTo>
                    <a:pt x="263" y="342"/>
                  </a:lnTo>
                  <a:lnTo>
                    <a:pt x="263" y="342"/>
                  </a:lnTo>
                  <a:lnTo>
                    <a:pt x="259" y="342"/>
                  </a:lnTo>
                  <a:lnTo>
                    <a:pt x="256" y="339"/>
                  </a:lnTo>
                  <a:lnTo>
                    <a:pt x="256" y="332"/>
                  </a:lnTo>
                  <a:lnTo>
                    <a:pt x="246" y="332"/>
                  </a:lnTo>
                  <a:lnTo>
                    <a:pt x="246" y="332"/>
                  </a:lnTo>
                  <a:lnTo>
                    <a:pt x="242" y="336"/>
                  </a:lnTo>
                  <a:lnTo>
                    <a:pt x="236" y="339"/>
                  </a:lnTo>
                  <a:lnTo>
                    <a:pt x="236" y="339"/>
                  </a:lnTo>
                  <a:lnTo>
                    <a:pt x="232" y="339"/>
                  </a:lnTo>
                  <a:lnTo>
                    <a:pt x="229" y="336"/>
                  </a:lnTo>
                  <a:lnTo>
                    <a:pt x="226" y="332"/>
                  </a:lnTo>
                  <a:lnTo>
                    <a:pt x="226" y="332"/>
                  </a:lnTo>
                  <a:lnTo>
                    <a:pt x="222" y="332"/>
                  </a:lnTo>
                  <a:lnTo>
                    <a:pt x="219" y="336"/>
                  </a:lnTo>
                  <a:lnTo>
                    <a:pt x="219" y="339"/>
                  </a:lnTo>
                  <a:lnTo>
                    <a:pt x="216" y="342"/>
                  </a:lnTo>
                  <a:lnTo>
                    <a:pt x="216" y="342"/>
                  </a:lnTo>
                  <a:lnTo>
                    <a:pt x="205" y="342"/>
                  </a:lnTo>
                  <a:lnTo>
                    <a:pt x="202" y="342"/>
                  </a:lnTo>
                  <a:lnTo>
                    <a:pt x="202" y="339"/>
                  </a:lnTo>
                  <a:lnTo>
                    <a:pt x="202" y="339"/>
                  </a:lnTo>
                  <a:lnTo>
                    <a:pt x="202" y="339"/>
                  </a:lnTo>
                  <a:lnTo>
                    <a:pt x="199" y="339"/>
                  </a:lnTo>
                  <a:lnTo>
                    <a:pt x="192" y="339"/>
                  </a:lnTo>
                  <a:lnTo>
                    <a:pt x="192" y="339"/>
                  </a:lnTo>
                  <a:lnTo>
                    <a:pt x="189" y="342"/>
                  </a:lnTo>
                  <a:lnTo>
                    <a:pt x="189" y="342"/>
                  </a:lnTo>
                  <a:lnTo>
                    <a:pt x="189" y="342"/>
                  </a:lnTo>
                  <a:lnTo>
                    <a:pt x="175" y="336"/>
                  </a:lnTo>
                  <a:lnTo>
                    <a:pt x="162" y="332"/>
                  </a:lnTo>
                  <a:lnTo>
                    <a:pt x="162" y="332"/>
                  </a:lnTo>
                  <a:lnTo>
                    <a:pt x="142" y="332"/>
                  </a:lnTo>
                  <a:lnTo>
                    <a:pt x="142" y="332"/>
                  </a:lnTo>
                  <a:lnTo>
                    <a:pt x="121" y="329"/>
                  </a:lnTo>
                  <a:lnTo>
                    <a:pt x="111" y="326"/>
                  </a:lnTo>
                  <a:lnTo>
                    <a:pt x="111" y="326"/>
                  </a:lnTo>
                  <a:lnTo>
                    <a:pt x="105" y="329"/>
                  </a:lnTo>
                  <a:lnTo>
                    <a:pt x="95" y="332"/>
                  </a:lnTo>
                  <a:lnTo>
                    <a:pt x="95" y="332"/>
                  </a:lnTo>
                  <a:lnTo>
                    <a:pt x="84" y="336"/>
                  </a:lnTo>
                  <a:lnTo>
                    <a:pt x="74" y="332"/>
                  </a:lnTo>
                  <a:lnTo>
                    <a:pt x="74" y="332"/>
                  </a:lnTo>
                  <a:lnTo>
                    <a:pt x="68" y="332"/>
                  </a:lnTo>
                  <a:lnTo>
                    <a:pt x="64" y="336"/>
                  </a:lnTo>
                  <a:lnTo>
                    <a:pt x="64" y="336"/>
                  </a:lnTo>
                  <a:lnTo>
                    <a:pt x="58" y="342"/>
                  </a:lnTo>
                  <a:lnTo>
                    <a:pt x="51" y="349"/>
                  </a:lnTo>
                  <a:lnTo>
                    <a:pt x="51" y="349"/>
                  </a:lnTo>
                  <a:lnTo>
                    <a:pt x="47" y="349"/>
                  </a:lnTo>
                  <a:lnTo>
                    <a:pt x="44" y="349"/>
                  </a:lnTo>
                  <a:lnTo>
                    <a:pt x="41" y="342"/>
                  </a:lnTo>
                  <a:lnTo>
                    <a:pt x="41" y="342"/>
                  </a:lnTo>
                  <a:lnTo>
                    <a:pt x="37" y="342"/>
                  </a:lnTo>
                  <a:lnTo>
                    <a:pt x="34" y="342"/>
                  </a:lnTo>
                  <a:lnTo>
                    <a:pt x="34" y="342"/>
                  </a:lnTo>
                  <a:lnTo>
                    <a:pt x="31" y="346"/>
                  </a:lnTo>
                  <a:lnTo>
                    <a:pt x="34" y="349"/>
                  </a:lnTo>
                  <a:lnTo>
                    <a:pt x="34" y="352"/>
                  </a:lnTo>
                  <a:lnTo>
                    <a:pt x="31" y="356"/>
                  </a:lnTo>
                  <a:lnTo>
                    <a:pt x="31" y="356"/>
                  </a:lnTo>
                  <a:lnTo>
                    <a:pt x="27" y="352"/>
                  </a:lnTo>
                  <a:lnTo>
                    <a:pt x="27" y="352"/>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70" name="Freeform 105"/>
            <p:cNvSpPr>
              <a:spLocks noChangeAspect="1"/>
            </p:cNvSpPr>
            <p:nvPr/>
          </p:nvSpPr>
          <p:spPr bwMode="gray">
            <a:xfrm>
              <a:off x="1293201" y="3020434"/>
              <a:ext cx="171747" cy="161088"/>
            </a:xfrm>
            <a:custGeom>
              <a:avLst/>
              <a:gdLst/>
              <a:ahLst/>
              <a:cxnLst>
                <a:cxn ang="0">
                  <a:pos x="128" y="165"/>
                </a:cxn>
                <a:cxn ang="0">
                  <a:pos x="118" y="168"/>
                </a:cxn>
                <a:cxn ang="0">
                  <a:pos x="115" y="168"/>
                </a:cxn>
                <a:cxn ang="0">
                  <a:pos x="111" y="145"/>
                </a:cxn>
                <a:cxn ang="0">
                  <a:pos x="108" y="138"/>
                </a:cxn>
                <a:cxn ang="0">
                  <a:pos x="101" y="138"/>
                </a:cxn>
                <a:cxn ang="0">
                  <a:pos x="98" y="131"/>
                </a:cxn>
                <a:cxn ang="0">
                  <a:pos x="95" y="125"/>
                </a:cxn>
                <a:cxn ang="0">
                  <a:pos x="91" y="118"/>
                </a:cxn>
                <a:cxn ang="0">
                  <a:pos x="91" y="108"/>
                </a:cxn>
                <a:cxn ang="0">
                  <a:pos x="91" y="101"/>
                </a:cxn>
                <a:cxn ang="0">
                  <a:pos x="84" y="108"/>
                </a:cxn>
                <a:cxn ang="0">
                  <a:pos x="78" y="111"/>
                </a:cxn>
                <a:cxn ang="0">
                  <a:pos x="64" y="118"/>
                </a:cxn>
                <a:cxn ang="0">
                  <a:pos x="54" y="108"/>
                </a:cxn>
                <a:cxn ang="0">
                  <a:pos x="54" y="101"/>
                </a:cxn>
                <a:cxn ang="0">
                  <a:pos x="54" y="91"/>
                </a:cxn>
                <a:cxn ang="0">
                  <a:pos x="44" y="81"/>
                </a:cxn>
                <a:cxn ang="0">
                  <a:pos x="37" y="74"/>
                </a:cxn>
                <a:cxn ang="0">
                  <a:pos x="34" y="71"/>
                </a:cxn>
                <a:cxn ang="0">
                  <a:pos x="27" y="58"/>
                </a:cxn>
                <a:cxn ang="0">
                  <a:pos x="24" y="54"/>
                </a:cxn>
                <a:cxn ang="0">
                  <a:pos x="17" y="61"/>
                </a:cxn>
                <a:cxn ang="0">
                  <a:pos x="14" y="58"/>
                </a:cxn>
                <a:cxn ang="0">
                  <a:pos x="11" y="47"/>
                </a:cxn>
                <a:cxn ang="0">
                  <a:pos x="4" y="44"/>
                </a:cxn>
                <a:cxn ang="0">
                  <a:pos x="4" y="34"/>
                </a:cxn>
                <a:cxn ang="0">
                  <a:pos x="0" y="24"/>
                </a:cxn>
                <a:cxn ang="0">
                  <a:pos x="17" y="14"/>
                </a:cxn>
                <a:cxn ang="0">
                  <a:pos x="34" y="14"/>
                </a:cxn>
                <a:cxn ang="0">
                  <a:pos x="51" y="0"/>
                </a:cxn>
                <a:cxn ang="0">
                  <a:pos x="54" y="0"/>
                </a:cxn>
                <a:cxn ang="0">
                  <a:pos x="58" y="11"/>
                </a:cxn>
                <a:cxn ang="0">
                  <a:pos x="68" y="14"/>
                </a:cxn>
                <a:cxn ang="0">
                  <a:pos x="68" y="14"/>
                </a:cxn>
                <a:cxn ang="0">
                  <a:pos x="81" y="21"/>
                </a:cxn>
                <a:cxn ang="0">
                  <a:pos x="95" y="17"/>
                </a:cxn>
                <a:cxn ang="0">
                  <a:pos x="98" y="21"/>
                </a:cxn>
                <a:cxn ang="0">
                  <a:pos x="101" y="14"/>
                </a:cxn>
                <a:cxn ang="0">
                  <a:pos x="108" y="14"/>
                </a:cxn>
                <a:cxn ang="0">
                  <a:pos x="108" y="21"/>
                </a:cxn>
                <a:cxn ang="0">
                  <a:pos x="115" y="24"/>
                </a:cxn>
                <a:cxn ang="0">
                  <a:pos x="115" y="17"/>
                </a:cxn>
                <a:cxn ang="0">
                  <a:pos x="121" y="21"/>
                </a:cxn>
                <a:cxn ang="0">
                  <a:pos x="125" y="27"/>
                </a:cxn>
                <a:cxn ang="0">
                  <a:pos x="138" y="31"/>
                </a:cxn>
                <a:cxn ang="0">
                  <a:pos x="138" y="34"/>
                </a:cxn>
                <a:cxn ang="0">
                  <a:pos x="145" y="37"/>
                </a:cxn>
                <a:cxn ang="0">
                  <a:pos x="145" y="44"/>
                </a:cxn>
                <a:cxn ang="0">
                  <a:pos x="142" y="61"/>
                </a:cxn>
                <a:cxn ang="0">
                  <a:pos x="138" y="64"/>
                </a:cxn>
                <a:cxn ang="0">
                  <a:pos x="152" y="71"/>
                </a:cxn>
                <a:cxn ang="0">
                  <a:pos x="158" y="71"/>
                </a:cxn>
                <a:cxn ang="0">
                  <a:pos x="168" y="78"/>
                </a:cxn>
                <a:cxn ang="0">
                  <a:pos x="168" y="88"/>
                </a:cxn>
                <a:cxn ang="0">
                  <a:pos x="168" y="98"/>
                </a:cxn>
                <a:cxn ang="0">
                  <a:pos x="172" y="105"/>
                </a:cxn>
                <a:cxn ang="0">
                  <a:pos x="158" y="111"/>
                </a:cxn>
                <a:cxn ang="0">
                  <a:pos x="145" y="118"/>
                </a:cxn>
                <a:cxn ang="0">
                  <a:pos x="132" y="142"/>
                </a:cxn>
                <a:cxn ang="0">
                  <a:pos x="135" y="158"/>
                </a:cxn>
                <a:cxn ang="0">
                  <a:pos x="135" y="162"/>
                </a:cxn>
              </a:cxnLst>
              <a:rect l="0" t="0" r="r" b="b"/>
              <a:pathLst>
                <a:path w="172" h="168">
                  <a:moveTo>
                    <a:pt x="135" y="162"/>
                  </a:moveTo>
                  <a:lnTo>
                    <a:pt x="135" y="162"/>
                  </a:lnTo>
                  <a:lnTo>
                    <a:pt x="128" y="165"/>
                  </a:lnTo>
                  <a:lnTo>
                    <a:pt x="125" y="168"/>
                  </a:lnTo>
                  <a:lnTo>
                    <a:pt x="125" y="168"/>
                  </a:lnTo>
                  <a:lnTo>
                    <a:pt x="118" y="168"/>
                  </a:lnTo>
                  <a:lnTo>
                    <a:pt x="115" y="168"/>
                  </a:lnTo>
                  <a:lnTo>
                    <a:pt x="115" y="168"/>
                  </a:lnTo>
                  <a:lnTo>
                    <a:pt x="115" y="168"/>
                  </a:lnTo>
                  <a:lnTo>
                    <a:pt x="115" y="152"/>
                  </a:lnTo>
                  <a:lnTo>
                    <a:pt x="115" y="152"/>
                  </a:lnTo>
                  <a:lnTo>
                    <a:pt x="111" y="145"/>
                  </a:lnTo>
                  <a:lnTo>
                    <a:pt x="111" y="145"/>
                  </a:lnTo>
                  <a:lnTo>
                    <a:pt x="108" y="142"/>
                  </a:lnTo>
                  <a:lnTo>
                    <a:pt x="108" y="138"/>
                  </a:lnTo>
                  <a:lnTo>
                    <a:pt x="108" y="138"/>
                  </a:lnTo>
                  <a:lnTo>
                    <a:pt x="101" y="138"/>
                  </a:lnTo>
                  <a:lnTo>
                    <a:pt x="101" y="138"/>
                  </a:lnTo>
                  <a:lnTo>
                    <a:pt x="101" y="135"/>
                  </a:lnTo>
                  <a:lnTo>
                    <a:pt x="98" y="131"/>
                  </a:lnTo>
                  <a:lnTo>
                    <a:pt x="98" y="131"/>
                  </a:lnTo>
                  <a:lnTo>
                    <a:pt x="95" y="128"/>
                  </a:lnTo>
                  <a:lnTo>
                    <a:pt x="95" y="128"/>
                  </a:lnTo>
                  <a:lnTo>
                    <a:pt x="95" y="125"/>
                  </a:lnTo>
                  <a:lnTo>
                    <a:pt x="95" y="125"/>
                  </a:lnTo>
                  <a:lnTo>
                    <a:pt x="98" y="121"/>
                  </a:lnTo>
                  <a:lnTo>
                    <a:pt x="91" y="118"/>
                  </a:lnTo>
                  <a:lnTo>
                    <a:pt x="91" y="118"/>
                  </a:lnTo>
                  <a:lnTo>
                    <a:pt x="91" y="115"/>
                  </a:lnTo>
                  <a:lnTo>
                    <a:pt x="91" y="108"/>
                  </a:lnTo>
                  <a:lnTo>
                    <a:pt x="91" y="101"/>
                  </a:lnTo>
                  <a:lnTo>
                    <a:pt x="91" y="101"/>
                  </a:lnTo>
                  <a:lnTo>
                    <a:pt x="91" y="101"/>
                  </a:lnTo>
                  <a:lnTo>
                    <a:pt x="88" y="101"/>
                  </a:lnTo>
                  <a:lnTo>
                    <a:pt x="84" y="105"/>
                  </a:lnTo>
                  <a:lnTo>
                    <a:pt x="84" y="108"/>
                  </a:lnTo>
                  <a:lnTo>
                    <a:pt x="81" y="111"/>
                  </a:lnTo>
                  <a:lnTo>
                    <a:pt x="81" y="111"/>
                  </a:lnTo>
                  <a:lnTo>
                    <a:pt x="78" y="111"/>
                  </a:lnTo>
                  <a:lnTo>
                    <a:pt x="74" y="115"/>
                  </a:lnTo>
                  <a:lnTo>
                    <a:pt x="71" y="118"/>
                  </a:lnTo>
                  <a:lnTo>
                    <a:pt x="64" y="118"/>
                  </a:lnTo>
                  <a:lnTo>
                    <a:pt x="64" y="118"/>
                  </a:lnTo>
                  <a:lnTo>
                    <a:pt x="58" y="115"/>
                  </a:lnTo>
                  <a:lnTo>
                    <a:pt x="54" y="108"/>
                  </a:lnTo>
                  <a:lnTo>
                    <a:pt x="51" y="105"/>
                  </a:lnTo>
                  <a:lnTo>
                    <a:pt x="51" y="105"/>
                  </a:lnTo>
                  <a:lnTo>
                    <a:pt x="54" y="101"/>
                  </a:lnTo>
                  <a:lnTo>
                    <a:pt x="54" y="95"/>
                  </a:lnTo>
                  <a:lnTo>
                    <a:pt x="54" y="91"/>
                  </a:lnTo>
                  <a:lnTo>
                    <a:pt x="54" y="91"/>
                  </a:lnTo>
                  <a:lnTo>
                    <a:pt x="47" y="88"/>
                  </a:lnTo>
                  <a:lnTo>
                    <a:pt x="47" y="88"/>
                  </a:lnTo>
                  <a:lnTo>
                    <a:pt x="44" y="81"/>
                  </a:lnTo>
                  <a:lnTo>
                    <a:pt x="41" y="74"/>
                  </a:lnTo>
                  <a:lnTo>
                    <a:pt x="41" y="74"/>
                  </a:lnTo>
                  <a:lnTo>
                    <a:pt x="37" y="74"/>
                  </a:lnTo>
                  <a:lnTo>
                    <a:pt x="37" y="74"/>
                  </a:lnTo>
                  <a:lnTo>
                    <a:pt x="34" y="71"/>
                  </a:lnTo>
                  <a:lnTo>
                    <a:pt x="34" y="71"/>
                  </a:lnTo>
                  <a:lnTo>
                    <a:pt x="31" y="64"/>
                  </a:lnTo>
                  <a:lnTo>
                    <a:pt x="31" y="64"/>
                  </a:lnTo>
                  <a:lnTo>
                    <a:pt x="27" y="58"/>
                  </a:lnTo>
                  <a:lnTo>
                    <a:pt x="27" y="58"/>
                  </a:lnTo>
                  <a:lnTo>
                    <a:pt x="24" y="54"/>
                  </a:lnTo>
                  <a:lnTo>
                    <a:pt x="24" y="54"/>
                  </a:lnTo>
                  <a:lnTo>
                    <a:pt x="21" y="54"/>
                  </a:lnTo>
                  <a:lnTo>
                    <a:pt x="17" y="58"/>
                  </a:lnTo>
                  <a:lnTo>
                    <a:pt x="17" y="61"/>
                  </a:lnTo>
                  <a:lnTo>
                    <a:pt x="14" y="61"/>
                  </a:lnTo>
                  <a:lnTo>
                    <a:pt x="14" y="61"/>
                  </a:lnTo>
                  <a:lnTo>
                    <a:pt x="14" y="58"/>
                  </a:lnTo>
                  <a:lnTo>
                    <a:pt x="11" y="54"/>
                  </a:lnTo>
                  <a:lnTo>
                    <a:pt x="11" y="47"/>
                  </a:lnTo>
                  <a:lnTo>
                    <a:pt x="11" y="47"/>
                  </a:lnTo>
                  <a:lnTo>
                    <a:pt x="11" y="47"/>
                  </a:lnTo>
                  <a:lnTo>
                    <a:pt x="7" y="51"/>
                  </a:lnTo>
                  <a:lnTo>
                    <a:pt x="4" y="44"/>
                  </a:lnTo>
                  <a:lnTo>
                    <a:pt x="4" y="41"/>
                  </a:lnTo>
                  <a:lnTo>
                    <a:pt x="4" y="34"/>
                  </a:lnTo>
                  <a:lnTo>
                    <a:pt x="4" y="34"/>
                  </a:lnTo>
                  <a:lnTo>
                    <a:pt x="0" y="27"/>
                  </a:lnTo>
                  <a:lnTo>
                    <a:pt x="0" y="24"/>
                  </a:lnTo>
                  <a:lnTo>
                    <a:pt x="0" y="24"/>
                  </a:lnTo>
                  <a:lnTo>
                    <a:pt x="14" y="21"/>
                  </a:lnTo>
                  <a:lnTo>
                    <a:pt x="17" y="14"/>
                  </a:lnTo>
                  <a:lnTo>
                    <a:pt x="17" y="14"/>
                  </a:lnTo>
                  <a:lnTo>
                    <a:pt x="27" y="14"/>
                  </a:lnTo>
                  <a:lnTo>
                    <a:pt x="34" y="14"/>
                  </a:lnTo>
                  <a:lnTo>
                    <a:pt x="34" y="14"/>
                  </a:lnTo>
                  <a:lnTo>
                    <a:pt x="37" y="7"/>
                  </a:lnTo>
                  <a:lnTo>
                    <a:pt x="37" y="7"/>
                  </a:lnTo>
                  <a:lnTo>
                    <a:pt x="51" y="0"/>
                  </a:lnTo>
                  <a:lnTo>
                    <a:pt x="51" y="0"/>
                  </a:lnTo>
                  <a:lnTo>
                    <a:pt x="54" y="0"/>
                  </a:lnTo>
                  <a:lnTo>
                    <a:pt x="54" y="0"/>
                  </a:lnTo>
                  <a:lnTo>
                    <a:pt x="54" y="7"/>
                  </a:lnTo>
                  <a:lnTo>
                    <a:pt x="58" y="11"/>
                  </a:lnTo>
                  <a:lnTo>
                    <a:pt x="58" y="11"/>
                  </a:lnTo>
                  <a:lnTo>
                    <a:pt x="61" y="14"/>
                  </a:lnTo>
                  <a:lnTo>
                    <a:pt x="61" y="14"/>
                  </a:lnTo>
                  <a:lnTo>
                    <a:pt x="68" y="14"/>
                  </a:lnTo>
                  <a:lnTo>
                    <a:pt x="68" y="14"/>
                  </a:lnTo>
                  <a:lnTo>
                    <a:pt x="68" y="14"/>
                  </a:lnTo>
                  <a:lnTo>
                    <a:pt x="68" y="14"/>
                  </a:lnTo>
                  <a:lnTo>
                    <a:pt x="68" y="21"/>
                  </a:lnTo>
                  <a:lnTo>
                    <a:pt x="71" y="21"/>
                  </a:lnTo>
                  <a:lnTo>
                    <a:pt x="81" y="21"/>
                  </a:lnTo>
                  <a:lnTo>
                    <a:pt x="81" y="21"/>
                  </a:lnTo>
                  <a:lnTo>
                    <a:pt x="88" y="21"/>
                  </a:lnTo>
                  <a:lnTo>
                    <a:pt x="95" y="17"/>
                  </a:lnTo>
                  <a:lnTo>
                    <a:pt x="95" y="17"/>
                  </a:lnTo>
                  <a:lnTo>
                    <a:pt x="98" y="21"/>
                  </a:lnTo>
                  <a:lnTo>
                    <a:pt x="98" y="21"/>
                  </a:lnTo>
                  <a:lnTo>
                    <a:pt x="101" y="17"/>
                  </a:lnTo>
                  <a:lnTo>
                    <a:pt x="101" y="14"/>
                  </a:lnTo>
                  <a:lnTo>
                    <a:pt x="101" y="14"/>
                  </a:lnTo>
                  <a:lnTo>
                    <a:pt x="108" y="14"/>
                  </a:lnTo>
                  <a:lnTo>
                    <a:pt x="108" y="14"/>
                  </a:lnTo>
                  <a:lnTo>
                    <a:pt x="108" y="14"/>
                  </a:lnTo>
                  <a:lnTo>
                    <a:pt x="108" y="17"/>
                  </a:lnTo>
                  <a:lnTo>
                    <a:pt x="108" y="21"/>
                  </a:lnTo>
                  <a:lnTo>
                    <a:pt x="108" y="21"/>
                  </a:lnTo>
                  <a:lnTo>
                    <a:pt x="111" y="24"/>
                  </a:lnTo>
                  <a:lnTo>
                    <a:pt x="115" y="24"/>
                  </a:lnTo>
                  <a:lnTo>
                    <a:pt x="115" y="24"/>
                  </a:lnTo>
                  <a:lnTo>
                    <a:pt x="115" y="21"/>
                  </a:lnTo>
                  <a:lnTo>
                    <a:pt x="115" y="17"/>
                  </a:lnTo>
                  <a:lnTo>
                    <a:pt x="115" y="17"/>
                  </a:lnTo>
                  <a:lnTo>
                    <a:pt x="118" y="17"/>
                  </a:lnTo>
                  <a:lnTo>
                    <a:pt x="121" y="21"/>
                  </a:lnTo>
                  <a:lnTo>
                    <a:pt x="121" y="21"/>
                  </a:lnTo>
                  <a:lnTo>
                    <a:pt x="121" y="27"/>
                  </a:lnTo>
                  <a:lnTo>
                    <a:pt x="121" y="27"/>
                  </a:lnTo>
                  <a:lnTo>
                    <a:pt x="125" y="27"/>
                  </a:lnTo>
                  <a:lnTo>
                    <a:pt x="132" y="27"/>
                  </a:lnTo>
                  <a:lnTo>
                    <a:pt x="135" y="27"/>
                  </a:lnTo>
                  <a:lnTo>
                    <a:pt x="138" y="31"/>
                  </a:lnTo>
                  <a:lnTo>
                    <a:pt x="138" y="31"/>
                  </a:lnTo>
                  <a:lnTo>
                    <a:pt x="138" y="34"/>
                  </a:lnTo>
                  <a:lnTo>
                    <a:pt x="138" y="34"/>
                  </a:lnTo>
                  <a:lnTo>
                    <a:pt x="142" y="37"/>
                  </a:lnTo>
                  <a:lnTo>
                    <a:pt x="145" y="37"/>
                  </a:lnTo>
                  <a:lnTo>
                    <a:pt x="145" y="37"/>
                  </a:lnTo>
                  <a:lnTo>
                    <a:pt x="148" y="41"/>
                  </a:lnTo>
                  <a:lnTo>
                    <a:pt x="145" y="44"/>
                  </a:lnTo>
                  <a:lnTo>
                    <a:pt x="145" y="44"/>
                  </a:lnTo>
                  <a:lnTo>
                    <a:pt x="145" y="51"/>
                  </a:lnTo>
                  <a:lnTo>
                    <a:pt x="145" y="51"/>
                  </a:lnTo>
                  <a:lnTo>
                    <a:pt x="142" y="61"/>
                  </a:lnTo>
                  <a:lnTo>
                    <a:pt x="142" y="61"/>
                  </a:lnTo>
                  <a:lnTo>
                    <a:pt x="138" y="64"/>
                  </a:lnTo>
                  <a:lnTo>
                    <a:pt x="138" y="64"/>
                  </a:lnTo>
                  <a:lnTo>
                    <a:pt x="138" y="68"/>
                  </a:lnTo>
                  <a:lnTo>
                    <a:pt x="142" y="68"/>
                  </a:lnTo>
                  <a:lnTo>
                    <a:pt x="152" y="71"/>
                  </a:lnTo>
                  <a:lnTo>
                    <a:pt x="152" y="71"/>
                  </a:lnTo>
                  <a:lnTo>
                    <a:pt x="155" y="71"/>
                  </a:lnTo>
                  <a:lnTo>
                    <a:pt x="158" y="71"/>
                  </a:lnTo>
                  <a:lnTo>
                    <a:pt x="158" y="71"/>
                  </a:lnTo>
                  <a:lnTo>
                    <a:pt x="168" y="78"/>
                  </a:lnTo>
                  <a:lnTo>
                    <a:pt x="168" y="78"/>
                  </a:lnTo>
                  <a:lnTo>
                    <a:pt x="172" y="84"/>
                  </a:lnTo>
                  <a:lnTo>
                    <a:pt x="168" y="88"/>
                  </a:lnTo>
                  <a:lnTo>
                    <a:pt x="168" y="88"/>
                  </a:lnTo>
                  <a:lnTo>
                    <a:pt x="168" y="91"/>
                  </a:lnTo>
                  <a:lnTo>
                    <a:pt x="168" y="98"/>
                  </a:lnTo>
                  <a:lnTo>
                    <a:pt x="168" y="98"/>
                  </a:lnTo>
                  <a:lnTo>
                    <a:pt x="168" y="101"/>
                  </a:lnTo>
                  <a:lnTo>
                    <a:pt x="172" y="105"/>
                  </a:lnTo>
                  <a:lnTo>
                    <a:pt x="172" y="105"/>
                  </a:lnTo>
                  <a:lnTo>
                    <a:pt x="168" y="108"/>
                  </a:lnTo>
                  <a:lnTo>
                    <a:pt x="158" y="111"/>
                  </a:lnTo>
                  <a:lnTo>
                    <a:pt x="158" y="111"/>
                  </a:lnTo>
                  <a:lnTo>
                    <a:pt x="155" y="115"/>
                  </a:lnTo>
                  <a:lnTo>
                    <a:pt x="145" y="118"/>
                  </a:lnTo>
                  <a:lnTo>
                    <a:pt x="145" y="118"/>
                  </a:lnTo>
                  <a:lnTo>
                    <a:pt x="138" y="125"/>
                  </a:lnTo>
                  <a:lnTo>
                    <a:pt x="132" y="142"/>
                  </a:lnTo>
                  <a:lnTo>
                    <a:pt x="132" y="142"/>
                  </a:lnTo>
                  <a:lnTo>
                    <a:pt x="132" y="148"/>
                  </a:lnTo>
                  <a:lnTo>
                    <a:pt x="132" y="155"/>
                  </a:lnTo>
                  <a:lnTo>
                    <a:pt x="135" y="158"/>
                  </a:lnTo>
                  <a:lnTo>
                    <a:pt x="135" y="158"/>
                  </a:lnTo>
                  <a:lnTo>
                    <a:pt x="135" y="162"/>
                  </a:lnTo>
                  <a:lnTo>
                    <a:pt x="135" y="162"/>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71" name="Freeform 106"/>
            <p:cNvSpPr>
              <a:spLocks noChangeAspect="1"/>
            </p:cNvSpPr>
            <p:nvPr/>
          </p:nvSpPr>
          <p:spPr bwMode="gray">
            <a:xfrm>
              <a:off x="1587625" y="3255513"/>
              <a:ext cx="380025" cy="187845"/>
            </a:xfrm>
            <a:custGeom>
              <a:avLst/>
              <a:gdLst/>
              <a:ahLst/>
              <a:cxnLst>
                <a:cxn ang="0">
                  <a:pos x="3" y="107"/>
                </a:cxn>
                <a:cxn ang="0">
                  <a:pos x="3" y="121"/>
                </a:cxn>
                <a:cxn ang="0">
                  <a:pos x="27" y="127"/>
                </a:cxn>
                <a:cxn ang="0">
                  <a:pos x="33" y="138"/>
                </a:cxn>
                <a:cxn ang="0">
                  <a:pos x="40" y="148"/>
                </a:cxn>
                <a:cxn ang="0">
                  <a:pos x="64" y="141"/>
                </a:cxn>
                <a:cxn ang="0">
                  <a:pos x="77" y="138"/>
                </a:cxn>
                <a:cxn ang="0">
                  <a:pos x="104" y="141"/>
                </a:cxn>
                <a:cxn ang="0">
                  <a:pos x="131" y="134"/>
                </a:cxn>
                <a:cxn ang="0">
                  <a:pos x="124" y="148"/>
                </a:cxn>
                <a:cxn ang="0">
                  <a:pos x="134" y="161"/>
                </a:cxn>
                <a:cxn ang="0">
                  <a:pos x="158" y="175"/>
                </a:cxn>
                <a:cxn ang="0">
                  <a:pos x="178" y="178"/>
                </a:cxn>
                <a:cxn ang="0">
                  <a:pos x="201" y="181"/>
                </a:cxn>
                <a:cxn ang="0">
                  <a:pos x="218" y="185"/>
                </a:cxn>
                <a:cxn ang="0">
                  <a:pos x="238" y="191"/>
                </a:cxn>
                <a:cxn ang="0">
                  <a:pos x="255" y="188"/>
                </a:cxn>
                <a:cxn ang="0">
                  <a:pos x="272" y="181"/>
                </a:cxn>
                <a:cxn ang="0">
                  <a:pos x="282" y="178"/>
                </a:cxn>
                <a:cxn ang="0">
                  <a:pos x="299" y="178"/>
                </a:cxn>
                <a:cxn ang="0">
                  <a:pos x="319" y="178"/>
                </a:cxn>
                <a:cxn ang="0">
                  <a:pos x="322" y="164"/>
                </a:cxn>
                <a:cxn ang="0">
                  <a:pos x="339" y="151"/>
                </a:cxn>
                <a:cxn ang="0">
                  <a:pos x="339" y="131"/>
                </a:cxn>
                <a:cxn ang="0">
                  <a:pos x="346" y="117"/>
                </a:cxn>
                <a:cxn ang="0">
                  <a:pos x="343" y="104"/>
                </a:cxn>
                <a:cxn ang="0">
                  <a:pos x="363" y="107"/>
                </a:cxn>
                <a:cxn ang="0">
                  <a:pos x="373" y="97"/>
                </a:cxn>
                <a:cxn ang="0">
                  <a:pos x="376" y="84"/>
                </a:cxn>
                <a:cxn ang="0">
                  <a:pos x="370" y="67"/>
                </a:cxn>
                <a:cxn ang="0">
                  <a:pos x="370" y="40"/>
                </a:cxn>
                <a:cxn ang="0">
                  <a:pos x="363" y="23"/>
                </a:cxn>
                <a:cxn ang="0">
                  <a:pos x="346" y="17"/>
                </a:cxn>
                <a:cxn ang="0">
                  <a:pos x="326" y="17"/>
                </a:cxn>
                <a:cxn ang="0">
                  <a:pos x="309" y="6"/>
                </a:cxn>
                <a:cxn ang="0">
                  <a:pos x="296" y="0"/>
                </a:cxn>
                <a:cxn ang="0">
                  <a:pos x="279" y="3"/>
                </a:cxn>
                <a:cxn ang="0">
                  <a:pos x="269" y="0"/>
                </a:cxn>
                <a:cxn ang="0">
                  <a:pos x="265" y="13"/>
                </a:cxn>
                <a:cxn ang="0">
                  <a:pos x="255" y="30"/>
                </a:cxn>
                <a:cxn ang="0">
                  <a:pos x="242" y="27"/>
                </a:cxn>
                <a:cxn ang="0">
                  <a:pos x="228" y="23"/>
                </a:cxn>
                <a:cxn ang="0">
                  <a:pos x="215" y="10"/>
                </a:cxn>
                <a:cxn ang="0">
                  <a:pos x="201" y="30"/>
                </a:cxn>
                <a:cxn ang="0">
                  <a:pos x="185" y="40"/>
                </a:cxn>
                <a:cxn ang="0">
                  <a:pos x="168" y="54"/>
                </a:cxn>
                <a:cxn ang="0">
                  <a:pos x="158" y="64"/>
                </a:cxn>
                <a:cxn ang="0">
                  <a:pos x="168" y="90"/>
                </a:cxn>
                <a:cxn ang="0">
                  <a:pos x="168" y="104"/>
                </a:cxn>
                <a:cxn ang="0">
                  <a:pos x="158" y="94"/>
                </a:cxn>
                <a:cxn ang="0">
                  <a:pos x="144" y="90"/>
                </a:cxn>
                <a:cxn ang="0">
                  <a:pos x="134" y="84"/>
                </a:cxn>
                <a:cxn ang="0">
                  <a:pos x="117" y="90"/>
                </a:cxn>
                <a:cxn ang="0">
                  <a:pos x="104" y="101"/>
                </a:cxn>
                <a:cxn ang="0">
                  <a:pos x="74" y="101"/>
                </a:cxn>
                <a:cxn ang="0">
                  <a:pos x="64" y="97"/>
                </a:cxn>
                <a:cxn ang="0">
                  <a:pos x="54" y="90"/>
                </a:cxn>
                <a:cxn ang="0">
                  <a:pos x="44" y="94"/>
                </a:cxn>
                <a:cxn ang="0">
                  <a:pos x="37" y="107"/>
                </a:cxn>
                <a:cxn ang="0">
                  <a:pos x="27" y="101"/>
                </a:cxn>
                <a:cxn ang="0">
                  <a:pos x="7" y="90"/>
                </a:cxn>
              </a:cxnLst>
              <a:rect l="0" t="0" r="r" b="b"/>
              <a:pathLst>
                <a:path w="380" h="195">
                  <a:moveTo>
                    <a:pt x="3" y="87"/>
                  </a:moveTo>
                  <a:lnTo>
                    <a:pt x="3" y="87"/>
                  </a:lnTo>
                  <a:lnTo>
                    <a:pt x="0" y="94"/>
                  </a:lnTo>
                  <a:lnTo>
                    <a:pt x="0" y="101"/>
                  </a:lnTo>
                  <a:lnTo>
                    <a:pt x="0" y="101"/>
                  </a:lnTo>
                  <a:lnTo>
                    <a:pt x="3" y="104"/>
                  </a:lnTo>
                  <a:lnTo>
                    <a:pt x="3" y="107"/>
                  </a:lnTo>
                  <a:lnTo>
                    <a:pt x="3" y="107"/>
                  </a:lnTo>
                  <a:lnTo>
                    <a:pt x="3" y="111"/>
                  </a:lnTo>
                  <a:lnTo>
                    <a:pt x="3" y="111"/>
                  </a:lnTo>
                  <a:lnTo>
                    <a:pt x="3" y="114"/>
                  </a:lnTo>
                  <a:lnTo>
                    <a:pt x="3" y="114"/>
                  </a:lnTo>
                  <a:lnTo>
                    <a:pt x="3" y="117"/>
                  </a:lnTo>
                  <a:lnTo>
                    <a:pt x="3" y="117"/>
                  </a:lnTo>
                  <a:lnTo>
                    <a:pt x="3" y="121"/>
                  </a:lnTo>
                  <a:lnTo>
                    <a:pt x="3" y="121"/>
                  </a:lnTo>
                  <a:lnTo>
                    <a:pt x="3" y="124"/>
                  </a:lnTo>
                  <a:lnTo>
                    <a:pt x="3" y="124"/>
                  </a:lnTo>
                  <a:lnTo>
                    <a:pt x="7" y="127"/>
                  </a:lnTo>
                  <a:lnTo>
                    <a:pt x="7" y="127"/>
                  </a:lnTo>
                  <a:lnTo>
                    <a:pt x="13" y="127"/>
                  </a:lnTo>
                  <a:lnTo>
                    <a:pt x="17" y="124"/>
                  </a:lnTo>
                  <a:lnTo>
                    <a:pt x="17" y="124"/>
                  </a:lnTo>
                  <a:lnTo>
                    <a:pt x="27" y="127"/>
                  </a:lnTo>
                  <a:lnTo>
                    <a:pt x="27" y="127"/>
                  </a:lnTo>
                  <a:lnTo>
                    <a:pt x="27" y="134"/>
                  </a:lnTo>
                  <a:lnTo>
                    <a:pt x="27" y="134"/>
                  </a:lnTo>
                  <a:lnTo>
                    <a:pt x="27" y="138"/>
                  </a:lnTo>
                  <a:lnTo>
                    <a:pt x="27" y="138"/>
                  </a:lnTo>
                  <a:lnTo>
                    <a:pt x="30" y="138"/>
                  </a:lnTo>
                  <a:lnTo>
                    <a:pt x="33" y="138"/>
                  </a:lnTo>
                  <a:lnTo>
                    <a:pt x="33" y="138"/>
                  </a:lnTo>
                  <a:lnTo>
                    <a:pt x="37" y="134"/>
                  </a:lnTo>
                  <a:lnTo>
                    <a:pt x="37" y="134"/>
                  </a:lnTo>
                  <a:lnTo>
                    <a:pt x="37" y="134"/>
                  </a:lnTo>
                  <a:lnTo>
                    <a:pt x="40" y="138"/>
                  </a:lnTo>
                  <a:lnTo>
                    <a:pt x="40" y="138"/>
                  </a:lnTo>
                  <a:lnTo>
                    <a:pt x="44" y="141"/>
                  </a:lnTo>
                  <a:lnTo>
                    <a:pt x="44" y="141"/>
                  </a:lnTo>
                  <a:lnTo>
                    <a:pt x="40" y="148"/>
                  </a:lnTo>
                  <a:lnTo>
                    <a:pt x="40" y="148"/>
                  </a:lnTo>
                  <a:lnTo>
                    <a:pt x="50" y="138"/>
                  </a:lnTo>
                  <a:lnTo>
                    <a:pt x="50" y="138"/>
                  </a:lnTo>
                  <a:lnTo>
                    <a:pt x="54" y="138"/>
                  </a:lnTo>
                  <a:lnTo>
                    <a:pt x="54" y="138"/>
                  </a:lnTo>
                  <a:lnTo>
                    <a:pt x="57" y="141"/>
                  </a:lnTo>
                  <a:lnTo>
                    <a:pt x="57" y="141"/>
                  </a:lnTo>
                  <a:lnTo>
                    <a:pt x="64" y="141"/>
                  </a:lnTo>
                  <a:lnTo>
                    <a:pt x="64" y="141"/>
                  </a:lnTo>
                  <a:lnTo>
                    <a:pt x="67" y="144"/>
                  </a:lnTo>
                  <a:lnTo>
                    <a:pt x="67" y="144"/>
                  </a:lnTo>
                  <a:lnTo>
                    <a:pt x="70" y="141"/>
                  </a:lnTo>
                  <a:lnTo>
                    <a:pt x="70" y="141"/>
                  </a:lnTo>
                  <a:lnTo>
                    <a:pt x="74" y="138"/>
                  </a:lnTo>
                  <a:lnTo>
                    <a:pt x="74" y="138"/>
                  </a:lnTo>
                  <a:lnTo>
                    <a:pt x="77" y="138"/>
                  </a:lnTo>
                  <a:lnTo>
                    <a:pt x="84" y="141"/>
                  </a:lnTo>
                  <a:lnTo>
                    <a:pt x="84" y="141"/>
                  </a:lnTo>
                  <a:lnTo>
                    <a:pt x="91" y="141"/>
                  </a:lnTo>
                  <a:lnTo>
                    <a:pt x="91" y="141"/>
                  </a:lnTo>
                  <a:lnTo>
                    <a:pt x="97" y="141"/>
                  </a:lnTo>
                  <a:lnTo>
                    <a:pt x="97" y="141"/>
                  </a:lnTo>
                  <a:lnTo>
                    <a:pt x="104" y="141"/>
                  </a:lnTo>
                  <a:lnTo>
                    <a:pt x="104" y="141"/>
                  </a:lnTo>
                  <a:lnTo>
                    <a:pt x="111" y="141"/>
                  </a:lnTo>
                  <a:lnTo>
                    <a:pt x="111" y="141"/>
                  </a:lnTo>
                  <a:lnTo>
                    <a:pt x="114" y="138"/>
                  </a:lnTo>
                  <a:lnTo>
                    <a:pt x="114" y="138"/>
                  </a:lnTo>
                  <a:lnTo>
                    <a:pt x="121" y="138"/>
                  </a:lnTo>
                  <a:lnTo>
                    <a:pt x="121" y="138"/>
                  </a:lnTo>
                  <a:lnTo>
                    <a:pt x="128" y="138"/>
                  </a:lnTo>
                  <a:lnTo>
                    <a:pt x="131" y="134"/>
                  </a:lnTo>
                  <a:lnTo>
                    <a:pt x="134" y="138"/>
                  </a:lnTo>
                  <a:lnTo>
                    <a:pt x="134" y="138"/>
                  </a:lnTo>
                  <a:lnTo>
                    <a:pt x="134" y="141"/>
                  </a:lnTo>
                  <a:lnTo>
                    <a:pt x="134" y="141"/>
                  </a:lnTo>
                  <a:lnTo>
                    <a:pt x="131" y="144"/>
                  </a:lnTo>
                  <a:lnTo>
                    <a:pt x="128" y="144"/>
                  </a:lnTo>
                  <a:lnTo>
                    <a:pt x="128" y="144"/>
                  </a:lnTo>
                  <a:lnTo>
                    <a:pt x="124" y="148"/>
                  </a:lnTo>
                  <a:lnTo>
                    <a:pt x="124" y="148"/>
                  </a:lnTo>
                  <a:lnTo>
                    <a:pt x="124" y="151"/>
                  </a:lnTo>
                  <a:lnTo>
                    <a:pt x="124" y="151"/>
                  </a:lnTo>
                  <a:lnTo>
                    <a:pt x="128" y="151"/>
                  </a:lnTo>
                  <a:lnTo>
                    <a:pt x="128" y="151"/>
                  </a:lnTo>
                  <a:lnTo>
                    <a:pt x="131" y="158"/>
                  </a:lnTo>
                  <a:lnTo>
                    <a:pt x="131" y="158"/>
                  </a:lnTo>
                  <a:lnTo>
                    <a:pt x="134" y="161"/>
                  </a:lnTo>
                  <a:lnTo>
                    <a:pt x="134" y="161"/>
                  </a:lnTo>
                  <a:lnTo>
                    <a:pt x="138" y="164"/>
                  </a:lnTo>
                  <a:lnTo>
                    <a:pt x="138" y="164"/>
                  </a:lnTo>
                  <a:lnTo>
                    <a:pt x="144" y="168"/>
                  </a:lnTo>
                  <a:lnTo>
                    <a:pt x="144" y="168"/>
                  </a:lnTo>
                  <a:lnTo>
                    <a:pt x="151" y="171"/>
                  </a:lnTo>
                  <a:lnTo>
                    <a:pt x="151" y="171"/>
                  </a:lnTo>
                  <a:lnTo>
                    <a:pt x="158" y="175"/>
                  </a:lnTo>
                  <a:lnTo>
                    <a:pt x="158" y="175"/>
                  </a:lnTo>
                  <a:lnTo>
                    <a:pt x="161" y="175"/>
                  </a:lnTo>
                  <a:lnTo>
                    <a:pt x="161" y="175"/>
                  </a:lnTo>
                  <a:lnTo>
                    <a:pt x="168" y="178"/>
                  </a:lnTo>
                  <a:lnTo>
                    <a:pt x="168" y="178"/>
                  </a:lnTo>
                  <a:lnTo>
                    <a:pt x="171" y="181"/>
                  </a:lnTo>
                  <a:lnTo>
                    <a:pt x="171" y="181"/>
                  </a:lnTo>
                  <a:lnTo>
                    <a:pt x="178" y="178"/>
                  </a:lnTo>
                  <a:lnTo>
                    <a:pt x="178" y="178"/>
                  </a:lnTo>
                  <a:lnTo>
                    <a:pt x="185" y="178"/>
                  </a:lnTo>
                  <a:lnTo>
                    <a:pt x="185" y="178"/>
                  </a:lnTo>
                  <a:lnTo>
                    <a:pt x="191" y="181"/>
                  </a:lnTo>
                  <a:lnTo>
                    <a:pt x="191" y="181"/>
                  </a:lnTo>
                  <a:lnTo>
                    <a:pt x="195" y="181"/>
                  </a:lnTo>
                  <a:lnTo>
                    <a:pt x="195" y="181"/>
                  </a:lnTo>
                  <a:lnTo>
                    <a:pt x="201" y="181"/>
                  </a:lnTo>
                  <a:lnTo>
                    <a:pt x="201" y="181"/>
                  </a:lnTo>
                  <a:lnTo>
                    <a:pt x="208" y="181"/>
                  </a:lnTo>
                  <a:lnTo>
                    <a:pt x="208" y="181"/>
                  </a:lnTo>
                  <a:lnTo>
                    <a:pt x="212" y="185"/>
                  </a:lnTo>
                  <a:lnTo>
                    <a:pt x="212" y="185"/>
                  </a:lnTo>
                  <a:lnTo>
                    <a:pt x="215" y="181"/>
                  </a:lnTo>
                  <a:lnTo>
                    <a:pt x="215" y="181"/>
                  </a:lnTo>
                  <a:lnTo>
                    <a:pt x="218" y="185"/>
                  </a:lnTo>
                  <a:lnTo>
                    <a:pt x="222" y="185"/>
                  </a:lnTo>
                  <a:lnTo>
                    <a:pt x="222" y="185"/>
                  </a:lnTo>
                  <a:lnTo>
                    <a:pt x="232" y="188"/>
                  </a:lnTo>
                  <a:lnTo>
                    <a:pt x="232" y="188"/>
                  </a:lnTo>
                  <a:lnTo>
                    <a:pt x="235" y="191"/>
                  </a:lnTo>
                  <a:lnTo>
                    <a:pt x="235" y="191"/>
                  </a:lnTo>
                  <a:lnTo>
                    <a:pt x="238" y="191"/>
                  </a:lnTo>
                  <a:lnTo>
                    <a:pt x="238" y="191"/>
                  </a:lnTo>
                  <a:lnTo>
                    <a:pt x="245" y="191"/>
                  </a:lnTo>
                  <a:lnTo>
                    <a:pt x="245" y="191"/>
                  </a:lnTo>
                  <a:lnTo>
                    <a:pt x="245" y="195"/>
                  </a:lnTo>
                  <a:lnTo>
                    <a:pt x="245" y="195"/>
                  </a:lnTo>
                  <a:lnTo>
                    <a:pt x="249" y="195"/>
                  </a:lnTo>
                  <a:lnTo>
                    <a:pt x="249" y="195"/>
                  </a:lnTo>
                  <a:lnTo>
                    <a:pt x="255" y="188"/>
                  </a:lnTo>
                  <a:lnTo>
                    <a:pt x="255" y="188"/>
                  </a:lnTo>
                  <a:lnTo>
                    <a:pt x="262" y="188"/>
                  </a:lnTo>
                  <a:lnTo>
                    <a:pt x="262" y="188"/>
                  </a:lnTo>
                  <a:lnTo>
                    <a:pt x="265" y="188"/>
                  </a:lnTo>
                  <a:lnTo>
                    <a:pt x="269" y="191"/>
                  </a:lnTo>
                  <a:lnTo>
                    <a:pt x="269" y="191"/>
                  </a:lnTo>
                  <a:lnTo>
                    <a:pt x="269" y="185"/>
                  </a:lnTo>
                  <a:lnTo>
                    <a:pt x="269" y="185"/>
                  </a:lnTo>
                  <a:lnTo>
                    <a:pt x="272" y="181"/>
                  </a:lnTo>
                  <a:lnTo>
                    <a:pt x="272" y="181"/>
                  </a:lnTo>
                  <a:lnTo>
                    <a:pt x="275" y="185"/>
                  </a:lnTo>
                  <a:lnTo>
                    <a:pt x="279" y="185"/>
                  </a:lnTo>
                  <a:lnTo>
                    <a:pt x="279" y="185"/>
                  </a:lnTo>
                  <a:lnTo>
                    <a:pt x="279" y="181"/>
                  </a:lnTo>
                  <a:lnTo>
                    <a:pt x="279" y="178"/>
                  </a:lnTo>
                  <a:lnTo>
                    <a:pt x="279" y="178"/>
                  </a:lnTo>
                  <a:lnTo>
                    <a:pt x="282" y="178"/>
                  </a:lnTo>
                  <a:lnTo>
                    <a:pt x="285" y="178"/>
                  </a:lnTo>
                  <a:lnTo>
                    <a:pt x="285" y="178"/>
                  </a:lnTo>
                  <a:lnTo>
                    <a:pt x="289" y="178"/>
                  </a:lnTo>
                  <a:lnTo>
                    <a:pt x="289" y="178"/>
                  </a:lnTo>
                  <a:lnTo>
                    <a:pt x="292" y="178"/>
                  </a:lnTo>
                  <a:lnTo>
                    <a:pt x="296" y="181"/>
                  </a:lnTo>
                  <a:lnTo>
                    <a:pt x="296" y="181"/>
                  </a:lnTo>
                  <a:lnTo>
                    <a:pt x="299" y="178"/>
                  </a:lnTo>
                  <a:lnTo>
                    <a:pt x="299" y="175"/>
                  </a:lnTo>
                  <a:lnTo>
                    <a:pt x="299" y="175"/>
                  </a:lnTo>
                  <a:lnTo>
                    <a:pt x="306" y="175"/>
                  </a:lnTo>
                  <a:lnTo>
                    <a:pt x="306" y="175"/>
                  </a:lnTo>
                  <a:lnTo>
                    <a:pt x="312" y="175"/>
                  </a:lnTo>
                  <a:lnTo>
                    <a:pt x="312" y="175"/>
                  </a:lnTo>
                  <a:lnTo>
                    <a:pt x="316" y="178"/>
                  </a:lnTo>
                  <a:lnTo>
                    <a:pt x="319" y="178"/>
                  </a:lnTo>
                  <a:lnTo>
                    <a:pt x="319" y="178"/>
                  </a:lnTo>
                  <a:lnTo>
                    <a:pt x="319" y="178"/>
                  </a:lnTo>
                  <a:lnTo>
                    <a:pt x="319" y="175"/>
                  </a:lnTo>
                  <a:lnTo>
                    <a:pt x="316" y="171"/>
                  </a:lnTo>
                  <a:lnTo>
                    <a:pt x="316" y="171"/>
                  </a:lnTo>
                  <a:lnTo>
                    <a:pt x="319" y="164"/>
                  </a:lnTo>
                  <a:lnTo>
                    <a:pt x="319" y="164"/>
                  </a:lnTo>
                  <a:lnTo>
                    <a:pt x="322" y="164"/>
                  </a:lnTo>
                  <a:lnTo>
                    <a:pt x="326" y="164"/>
                  </a:lnTo>
                  <a:lnTo>
                    <a:pt x="326" y="164"/>
                  </a:lnTo>
                  <a:lnTo>
                    <a:pt x="329" y="158"/>
                  </a:lnTo>
                  <a:lnTo>
                    <a:pt x="329" y="158"/>
                  </a:lnTo>
                  <a:lnTo>
                    <a:pt x="336" y="154"/>
                  </a:lnTo>
                  <a:lnTo>
                    <a:pt x="336" y="154"/>
                  </a:lnTo>
                  <a:lnTo>
                    <a:pt x="339" y="151"/>
                  </a:lnTo>
                  <a:lnTo>
                    <a:pt x="339" y="151"/>
                  </a:lnTo>
                  <a:lnTo>
                    <a:pt x="339" y="148"/>
                  </a:lnTo>
                  <a:lnTo>
                    <a:pt x="339" y="144"/>
                  </a:lnTo>
                  <a:lnTo>
                    <a:pt x="339" y="144"/>
                  </a:lnTo>
                  <a:lnTo>
                    <a:pt x="339" y="138"/>
                  </a:lnTo>
                  <a:lnTo>
                    <a:pt x="339" y="138"/>
                  </a:lnTo>
                  <a:lnTo>
                    <a:pt x="339" y="131"/>
                  </a:lnTo>
                  <a:lnTo>
                    <a:pt x="339" y="131"/>
                  </a:lnTo>
                  <a:lnTo>
                    <a:pt x="339" y="131"/>
                  </a:lnTo>
                  <a:lnTo>
                    <a:pt x="339" y="131"/>
                  </a:lnTo>
                  <a:lnTo>
                    <a:pt x="339" y="127"/>
                  </a:lnTo>
                  <a:lnTo>
                    <a:pt x="339" y="124"/>
                  </a:lnTo>
                  <a:lnTo>
                    <a:pt x="339" y="124"/>
                  </a:lnTo>
                  <a:lnTo>
                    <a:pt x="343" y="121"/>
                  </a:lnTo>
                  <a:lnTo>
                    <a:pt x="343" y="121"/>
                  </a:lnTo>
                  <a:lnTo>
                    <a:pt x="346" y="117"/>
                  </a:lnTo>
                  <a:lnTo>
                    <a:pt x="346" y="117"/>
                  </a:lnTo>
                  <a:lnTo>
                    <a:pt x="346" y="114"/>
                  </a:lnTo>
                  <a:lnTo>
                    <a:pt x="346" y="114"/>
                  </a:lnTo>
                  <a:lnTo>
                    <a:pt x="339" y="111"/>
                  </a:lnTo>
                  <a:lnTo>
                    <a:pt x="339" y="111"/>
                  </a:lnTo>
                  <a:lnTo>
                    <a:pt x="339" y="107"/>
                  </a:lnTo>
                  <a:lnTo>
                    <a:pt x="339" y="107"/>
                  </a:lnTo>
                  <a:lnTo>
                    <a:pt x="343" y="104"/>
                  </a:lnTo>
                  <a:lnTo>
                    <a:pt x="343" y="104"/>
                  </a:lnTo>
                  <a:lnTo>
                    <a:pt x="346" y="104"/>
                  </a:lnTo>
                  <a:lnTo>
                    <a:pt x="346" y="104"/>
                  </a:lnTo>
                  <a:lnTo>
                    <a:pt x="356" y="104"/>
                  </a:lnTo>
                  <a:lnTo>
                    <a:pt x="356" y="104"/>
                  </a:lnTo>
                  <a:lnTo>
                    <a:pt x="359" y="104"/>
                  </a:lnTo>
                  <a:lnTo>
                    <a:pt x="359" y="104"/>
                  </a:lnTo>
                  <a:lnTo>
                    <a:pt x="363" y="107"/>
                  </a:lnTo>
                  <a:lnTo>
                    <a:pt x="363" y="107"/>
                  </a:lnTo>
                  <a:lnTo>
                    <a:pt x="366" y="107"/>
                  </a:lnTo>
                  <a:lnTo>
                    <a:pt x="366" y="104"/>
                  </a:lnTo>
                  <a:lnTo>
                    <a:pt x="366" y="104"/>
                  </a:lnTo>
                  <a:lnTo>
                    <a:pt x="370" y="104"/>
                  </a:lnTo>
                  <a:lnTo>
                    <a:pt x="376" y="107"/>
                  </a:lnTo>
                  <a:lnTo>
                    <a:pt x="376" y="107"/>
                  </a:lnTo>
                  <a:lnTo>
                    <a:pt x="376" y="104"/>
                  </a:lnTo>
                  <a:lnTo>
                    <a:pt x="373" y="97"/>
                  </a:lnTo>
                  <a:lnTo>
                    <a:pt x="373" y="97"/>
                  </a:lnTo>
                  <a:lnTo>
                    <a:pt x="373" y="97"/>
                  </a:lnTo>
                  <a:lnTo>
                    <a:pt x="373" y="97"/>
                  </a:lnTo>
                  <a:lnTo>
                    <a:pt x="373" y="94"/>
                  </a:lnTo>
                  <a:lnTo>
                    <a:pt x="373" y="90"/>
                  </a:lnTo>
                  <a:lnTo>
                    <a:pt x="373" y="90"/>
                  </a:lnTo>
                  <a:lnTo>
                    <a:pt x="376" y="84"/>
                  </a:lnTo>
                  <a:lnTo>
                    <a:pt x="376" y="84"/>
                  </a:lnTo>
                  <a:lnTo>
                    <a:pt x="380" y="80"/>
                  </a:lnTo>
                  <a:lnTo>
                    <a:pt x="380" y="80"/>
                  </a:lnTo>
                  <a:lnTo>
                    <a:pt x="376" y="70"/>
                  </a:lnTo>
                  <a:lnTo>
                    <a:pt x="376" y="70"/>
                  </a:lnTo>
                  <a:lnTo>
                    <a:pt x="373" y="70"/>
                  </a:lnTo>
                  <a:lnTo>
                    <a:pt x="373" y="70"/>
                  </a:lnTo>
                  <a:lnTo>
                    <a:pt x="370" y="67"/>
                  </a:lnTo>
                  <a:lnTo>
                    <a:pt x="370" y="67"/>
                  </a:lnTo>
                  <a:lnTo>
                    <a:pt x="373" y="60"/>
                  </a:lnTo>
                  <a:lnTo>
                    <a:pt x="373" y="60"/>
                  </a:lnTo>
                  <a:lnTo>
                    <a:pt x="370" y="57"/>
                  </a:lnTo>
                  <a:lnTo>
                    <a:pt x="370" y="57"/>
                  </a:lnTo>
                  <a:lnTo>
                    <a:pt x="370" y="50"/>
                  </a:lnTo>
                  <a:lnTo>
                    <a:pt x="370" y="47"/>
                  </a:lnTo>
                  <a:lnTo>
                    <a:pt x="370" y="47"/>
                  </a:lnTo>
                  <a:lnTo>
                    <a:pt x="370" y="40"/>
                  </a:lnTo>
                  <a:lnTo>
                    <a:pt x="370" y="40"/>
                  </a:lnTo>
                  <a:lnTo>
                    <a:pt x="370" y="37"/>
                  </a:lnTo>
                  <a:lnTo>
                    <a:pt x="370" y="37"/>
                  </a:lnTo>
                  <a:lnTo>
                    <a:pt x="370" y="30"/>
                  </a:lnTo>
                  <a:lnTo>
                    <a:pt x="370" y="30"/>
                  </a:lnTo>
                  <a:lnTo>
                    <a:pt x="366" y="23"/>
                  </a:lnTo>
                  <a:lnTo>
                    <a:pt x="366" y="23"/>
                  </a:lnTo>
                  <a:lnTo>
                    <a:pt x="363" y="23"/>
                  </a:lnTo>
                  <a:lnTo>
                    <a:pt x="363" y="23"/>
                  </a:lnTo>
                  <a:lnTo>
                    <a:pt x="363" y="23"/>
                  </a:lnTo>
                  <a:lnTo>
                    <a:pt x="363" y="23"/>
                  </a:lnTo>
                  <a:lnTo>
                    <a:pt x="359" y="23"/>
                  </a:lnTo>
                  <a:lnTo>
                    <a:pt x="359" y="23"/>
                  </a:lnTo>
                  <a:lnTo>
                    <a:pt x="353" y="20"/>
                  </a:lnTo>
                  <a:lnTo>
                    <a:pt x="353" y="20"/>
                  </a:lnTo>
                  <a:lnTo>
                    <a:pt x="346" y="17"/>
                  </a:lnTo>
                  <a:lnTo>
                    <a:pt x="346" y="17"/>
                  </a:lnTo>
                  <a:lnTo>
                    <a:pt x="343" y="20"/>
                  </a:lnTo>
                  <a:lnTo>
                    <a:pt x="343" y="20"/>
                  </a:lnTo>
                  <a:lnTo>
                    <a:pt x="336" y="20"/>
                  </a:lnTo>
                  <a:lnTo>
                    <a:pt x="336" y="20"/>
                  </a:lnTo>
                  <a:lnTo>
                    <a:pt x="326" y="20"/>
                  </a:lnTo>
                  <a:lnTo>
                    <a:pt x="326" y="20"/>
                  </a:lnTo>
                  <a:lnTo>
                    <a:pt x="326" y="17"/>
                  </a:lnTo>
                  <a:lnTo>
                    <a:pt x="326" y="17"/>
                  </a:lnTo>
                  <a:lnTo>
                    <a:pt x="319" y="17"/>
                  </a:lnTo>
                  <a:lnTo>
                    <a:pt x="319" y="17"/>
                  </a:lnTo>
                  <a:lnTo>
                    <a:pt x="319" y="13"/>
                  </a:lnTo>
                  <a:lnTo>
                    <a:pt x="319" y="13"/>
                  </a:lnTo>
                  <a:lnTo>
                    <a:pt x="312" y="10"/>
                  </a:lnTo>
                  <a:lnTo>
                    <a:pt x="312" y="10"/>
                  </a:lnTo>
                  <a:lnTo>
                    <a:pt x="309" y="6"/>
                  </a:lnTo>
                  <a:lnTo>
                    <a:pt x="309" y="6"/>
                  </a:lnTo>
                  <a:lnTo>
                    <a:pt x="306" y="6"/>
                  </a:lnTo>
                  <a:lnTo>
                    <a:pt x="302" y="6"/>
                  </a:lnTo>
                  <a:lnTo>
                    <a:pt x="302" y="6"/>
                  </a:lnTo>
                  <a:lnTo>
                    <a:pt x="302" y="3"/>
                  </a:lnTo>
                  <a:lnTo>
                    <a:pt x="302" y="3"/>
                  </a:lnTo>
                  <a:lnTo>
                    <a:pt x="296" y="0"/>
                  </a:lnTo>
                  <a:lnTo>
                    <a:pt x="296" y="0"/>
                  </a:lnTo>
                  <a:lnTo>
                    <a:pt x="289" y="0"/>
                  </a:lnTo>
                  <a:lnTo>
                    <a:pt x="289" y="0"/>
                  </a:lnTo>
                  <a:lnTo>
                    <a:pt x="285" y="0"/>
                  </a:lnTo>
                  <a:lnTo>
                    <a:pt x="285" y="0"/>
                  </a:lnTo>
                  <a:lnTo>
                    <a:pt x="282" y="0"/>
                  </a:lnTo>
                  <a:lnTo>
                    <a:pt x="282" y="0"/>
                  </a:lnTo>
                  <a:lnTo>
                    <a:pt x="279" y="3"/>
                  </a:lnTo>
                  <a:lnTo>
                    <a:pt x="279" y="3"/>
                  </a:lnTo>
                  <a:lnTo>
                    <a:pt x="279" y="3"/>
                  </a:lnTo>
                  <a:lnTo>
                    <a:pt x="279" y="0"/>
                  </a:lnTo>
                  <a:lnTo>
                    <a:pt x="279" y="0"/>
                  </a:lnTo>
                  <a:lnTo>
                    <a:pt x="272" y="0"/>
                  </a:lnTo>
                  <a:lnTo>
                    <a:pt x="272" y="0"/>
                  </a:lnTo>
                  <a:lnTo>
                    <a:pt x="272" y="0"/>
                  </a:lnTo>
                  <a:lnTo>
                    <a:pt x="272" y="0"/>
                  </a:lnTo>
                  <a:lnTo>
                    <a:pt x="269" y="0"/>
                  </a:lnTo>
                  <a:lnTo>
                    <a:pt x="272" y="3"/>
                  </a:lnTo>
                  <a:lnTo>
                    <a:pt x="272" y="3"/>
                  </a:lnTo>
                  <a:lnTo>
                    <a:pt x="269" y="10"/>
                  </a:lnTo>
                  <a:lnTo>
                    <a:pt x="269" y="10"/>
                  </a:lnTo>
                  <a:lnTo>
                    <a:pt x="272" y="13"/>
                  </a:lnTo>
                  <a:lnTo>
                    <a:pt x="269" y="13"/>
                  </a:lnTo>
                  <a:lnTo>
                    <a:pt x="269" y="13"/>
                  </a:lnTo>
                  <a:lnTo>
                    <a:pt x="265" y="13"/>
                  </a:lnTo>
                  <a:lnTo>
                    <a:pt x="265" y="13"/>
                  </a:lnTo>
                  <a:lnTo>
                    <a:pt x="262" y="17"/>
                  </a:lnTo>
                  <a:lnTo>
                    <a:pt x="262" y="17"/>
                  </a:lnTo>
                  <a:lnTo>
                    <a:pt x="259" y="20"/>
                  </a:lnTo>
                  <a:lnTo>
                    <a:pt x="259" y="20"/>
                  </a:lnTo>
                  <a:lnTo>
                    <a:pt x="259" y="23"/>
                  </a:lnTo>
                  <a:lnTo>
                    <a:pt x="259" y="27"/>
                  </a:lnTo>
                  <a:lnTo>
                    <a:pt x="255" y="30"/>
                  </a:lnTo>
                  <a:lnTo>
                    <a:pt x="255" y="30"/>
                  </a:lnTo>
                  <a:lnTo>
                    <a:pt x="252" y="27"/>
                  </a:lnTo>
                  <a:lnTo>
                    <a:pt x="252" y="23"/>
                  </a:lnTo>
                  <a:lnTo>
                    <a:pt x="252" y="23"/>
                  </a:lnTo>
                  <a:lnTo>
                    <a:pt x="249" y="23"/>
                  </a:lnTo>
                  <a:lnTo>
                    <a:pt x="249" y="23"/>
                  </a:lnTo>
                  <a:lnTo>
                    <a:pt x="245" y="27"/>
                  </a:lnTo>
                  <a:lnTo>
                    <a:pt x="242" y="27"/>
                  </a:lnTo>
                  <a:lnTo>
                    <a:pt x="242" y="27"/>
                  </a:lnTo>
                  <a:lnTo>
                    <a:pt x="235" y="27"/>
                  </a:lnTo>
                  <a:lnTo>
                    <a:pt x="235" y="27"/>
                  </a:lnTo>
                  <a:lnTo>
                    <a:pt x="232" y="27"/>
                  </a:lnTo>
                  <a:lnTo>
                    <a:pt x="232" y="27"/>
                  </a:lnTo>
                  <a:lnTo>
                    <a:pt x="228" y="23"/>
                  </a:lnTo>
                  <a:lnTo>
                    <a:pt x="228" y="23"/>
                  </a:lnTo>
                  <a:lnTo>
                    <a:pt x="228" y="23"/>
                  </a:lnTo>
                  <a:lnTo>
                    <a:pt x="228" y="20"/>
                  </a:lnTo>
                  <a:lnTo>
                    <a:pt x="228" y="20"/>
                  </a:lnTo>
                  <a:lnTo>
                    <a:pt x="222" y="17"/>
                  </a:lnTo>
                  <a:lnTo>
                    <a:pt x="222" y="17"/>
                  </a:lnTo>
                  <a:lnTo>
                    <a:pt x="218" y="13"/>
                  </a:lnTo>
                  <a:lnTo>
                    <a:pt x="218" y="13"/>
                  </a:lnTo>
                  <a:lnTo>
                    <a:pt x="215" y="10"/>
                  </a:lnTo>
                  <a:lnTo>
                    <a:pt x="215" y="10"/>
                  </a:lnTo>
                  <a:lnTo>
                    <a:pt x="205" y="13"/>
                  </a:lnTo>
                  <a:lnTo>
                    <a:pt x="205" y="13"/>
                  </a:lnTo>
                  <a:lnTo>
                    <a:pt x="205" y="20"/>
                  </a:lnTo>
                  <a:lnTo>
                    <a:pt x="201" y="23"/>
                  </a:lnTo>
                  <a:lnTo>
                    <a:pt x="201" y="23"/>
                  </a:lnTo>
                  <a:lnTo>
                    <a:pt x="201" y="27"/>
                  </a:lnTo>
                  <a:lnTo>
                    <a:pt x="201" y="30"/>
                  </a:lnTo>
                  <a:lnTo>
                    <a:pt x="201" y="30"/>
                  </a:lnTo>
                  <a:lnTo>
                    <a:pt x="198" y="33"/>
                  </a:lnTo>
                  <a:lnTo>
                    <a:pt x="198" y="33"/>
                  </a:lnTo>
                  <a:lnTo>
                    <a:pt x="195" y="37"/>
                  </a:lnTo>
                  <a:lnTo>
                    <a:pt x="195" y="37"/>
                  </a:lnTo>
                  <a:lnTo>
                    <a:pt x="188" y="33"/>
                  </a:lnTo>
                  <a:lnTo>
                    <a:pt x="185" y="30"/>
                  </a:lnTo>
                  <a:lnTo>
                    <a:pt x="185" y="30"/>
                  </a:lnTo>
                  <a:lnTo>
                    <a:pt x="185" y="40"/>
                  </a:lnTo>
                  <a:lnTo>
                    <a:pt x="185" y="40"/>
                  </a:lnTo>
                  <a:lnTo>
                    <a:pt x="181" y="43"/>
                  </a:lnTo>
                  <a:lnTo>
                    <a:pt x="181" y="43"/>
                  </a:lnTo>
                  <a:lnTo>
                    <a:pt x="178" y="47"/>
                  </a:lnTo>
                  <a:lnTo>
                    <a:pt x="175" y="50"/>
                  </a:lnTo>
                  <a:lnTo>
                    <a:pt x="175" y="50"/>
                  </a:lnTo>
                  <a:lnTo>
                    <a:pt x="168" y="54"/>
                  </a:lnTo>
                  <a:lnTo>
                    <a:pt x="168" y="54"/>
                  </a:lnTo>
                  <a:lnTo>
                    <a:pt x="161" y="60"/>
                  </a:lnTo>
                  <a:lnTo>
                    <a:pt x="161" y="60"/>
                  </a:lnTo>
                  <a:lnTo>
                    <a:pt x="158" y="60"/>
                  </a:lnTo>
                  <a:lnTo>
                    <a:pt x="158" y="60"/>
                  </a:lnTo>
                  <a:lnTo>
                    <a:pt x="158" y="64"/>
                  </a:lnTo>
                  <a:lnTo>
                    <a:pt x="158" y="64"/>
                  </a:lnTo>
                  <a:lnTo>
                    <a:pt x="158" y="64"/>
                  </a:lnTo>
                  <a:lnTo>
                    <a:pt x="158" y="64"/>
                  </a:lnTo>
                  <a:lnTo>
                    <a:pt x="161" y="67"/>
                  </a:lnTo>
                  <a:lnTo>
                    <a:pt x="161" y="67"/>
                  </a:lnTo>
                  <a:lnTo>
                    <a:pt x="164" y="70"/>
                  </a:lnTo>
                  <a:lnTo>
                    <a:pt x="164" y="77"/>
                  </a:lnTo>
                  <a:lnTo>
                    <a:pt x="164" y="77"/>
                  </a:lnTo>
                  <a:lnTo>
                    <a:pt x="168" y="80"/>
                  </a:lnTo>
                  <a:lnTo>
                    <a:pt x="168" y="80"/>
                  </a:lnTo>
                  <a:lnTo>
                    <a:pt x="168" y="90"/>
                  </a:lnTo>
                  <a:lnTo>
                    <a:pt x="168" y="90"/>
                  </a:lnTo>
                  <a:lnTo>
                    <a:pt x="171" y="90"/>
                  </a:lnTo>
                  <a:lnTo>
                    <a:pt x="171" y="94"/>
                  </a:lnTo>
                  <a:lnTo>
                    <a:pt x="171" y="94"/>
                  </a:lnTo>
                  <a:lnTo>
                    <a:pt x="171" y="97"/>
                  </a:lnTo>
                  <a:lnTo>
                    <a:pt x="171" y="97"/>
                  </a:lnTo>
                  <a:lnTo>
                    <a:pt x="168" y="104"/>
                  </a:lnTo>
                  <a:lnTo>
                    <a:pt x="168" y="104"/>
                  </a:lnTo>
                  <a:lnTo>
                    <a:pt x="164" y="107"/>
                  </a:lnTo>
                  <a:lnTo>
                    <a:pt x="164" y="107"/>
                  </a:lnTo>
                  <a:lnTo>
                    <a:pt x="161" y="104"/>
                  </a:lnTo>
                  <a:lnTo>
                    <a:pt x="161" y="104"/>
                  </a:lnTo>
                  <a:lnTo>
                    <a:pt x="161" y="101"/>
                  </a:lnTo>
                  <a:lnTo>
                    <a:pt x="161" y="101"/>
                  </a:lnTo>
                  <a:lnTo>
                    <a:pt x="158" y="94"/>
                  </a:lnTo>
                  <a:lnTo>
                    <a:pt x="158" y="94"/>
                  </a:lnTo>
                  <a:lnTo>
                    <a:pt x="158" y="94"/>
                  </a:lnTo>
                  <a:lnTo>
                    <a:pt x="158" y="94"/>
                  </a:lnTo>
                  <a:lnTo>
                    <a:pt x="158" y="94"/>
                  </a:lnTo>
                  <a:lnTo>
                    <a:pt x="154" y="90"/>
                  </a:lnTo>
                  <a:lnTo>
                    <a:pt x="154" y="90"/>
                  </a:lnTo>
                  <a:lnTo>
                    <a:pt x="148" y="90"/>
                  </a:lnTo>
                  <a:lnTo>
                    <a:pt x="148" y="90"/>
                  </a:lnTo>
                  <a:lnTo>
                    <a:pt x="144" y="90"/>
                  </a:lnTo>
                  <a:lnTo>
                    <a:pt x="144" y="90"/>
                  </a:lnTo>
                  <a:lnTo>
                    <a:pt x="144" y="87"/>
                  </a:lnTo>
                  <a:lnTo>
                    <a:pt x="144" y="87"/>
                  </a:lnTo>
                  <a:lnTo>
                    <a:pt x="141" y="87"/>
                  </a:lnTo>
                  <a:lnTo>
                    <a:pt x="138" y="87"/>
                  </a:lnTo>
                  <a:lnTo>
                    <a:pt x="138" y="87"/>
                  </a:lnTo>
                  <a:lnTo>
                    <a:pt x="134" y="84"/>
                  </a:lnTo>
                  <a:lnTo>
                    <a:pt x="134" y="84"/>
                  </a:lnTo>
                  <a:lnTo>
                    <a:pt x="131" y="90"/>
                  </a:lnTo>
                  <a:lnTo>
                    <a:pt x="131" y="90"/>
                  </a:lnTo>
                  <a:lnTo>
                    <a:pt x="131" y="90"/>
                  </a:lnTo>
                  <a:lnTo>
                    <a:pt x="131" y="94"/>
                  </a:lnTo>
                  <a:lnTo>
                    <a:pt x="131" y="94"/>
                  </a:lnTo>
                  <a:lnTo>
                    <a:pt x="128" y="90"/>
                  </a:lnTo>
                  <a:lnTo>
                    <a:pt x="128" y="90"/>
                  </a:lnTo>
                  <a:lnTo>
                    <a:pt x="117" y="90"/>
                  </a:lnTo>
                  <a:lnTo>
                    <a:pt x="117" y="90"/>
                  </a:lnTo>
                  <a:lnTo>
                    <a:pt x="114" y="90"/>
                  </a:lnTo>
                  <a:lnTo>
                    <a:pt x="114" y="90"/>
                  </a:lnTo>
                  <a:lnTo>
                    <a:pt x="111" y="97"/>
                  </a:lnTo>
                  <a:lnTo>
                    <a:pt x="107" y="101"/>
                  </a:lnTo>
                  <a:lnTo>
                    <a:pt x="107" y="101"/>
                  </a:lnTo>
                  <a:lnTo>
                    <a:pt x="104" y="101"/>
                  </a:lnTo>
                  <a:lnTo>
                    <a:pt x="104" y="101"/>
                  </a:lnTo>
                  <a:lnTo>
                    <a:pt x="97" y="101"/>
                  </a:lnTo>
                  <a:lnTo>
                    <a:pt x="97" y="101"/>
                  </a:lnTo>
                  <a:lnTo>
                    <a:pt x="94" y="97"/>
                  </a:lnTo>
                  <a:lnTo>
                    <a:pt x="94" y="97"/>
                  </a:lnTo>
                  <a:lnTo>
                    <a:pt x="87" y="97"/>
                  </a:lnTo>
                  <a:lnTo>
                    <a:pt x="84" y="101"/>
                  </a:lnTo>
                  <a:lnTo>
                    <a:pt x="84" y="101"/>
                  </a:lnTo>
                  <a:lnTo>
                    <a:pt x="74" y="101"/>
                  </a:lnTo>
                  <a:lnTo>
                    <a:pt x="74" y="101"/>
                  </a:lnTo>
                  <a:lnTo>
                    <a:pt x="67" y="97"/>
                  </a:lnTo>
                  <a:lnTo>
                    <a:pt x="67" y="97"/>
                  </a:lnTo>
                  <a:lnTo>
                    <a:pt x="64" y="101"/>
                  </a:lnTo>
                  <a:lnTo>
                    <a:pt x="60" y="101"/>
                  </a:lnTo>
                  <a:lnTo>
                    <a:pt x="60" y="101"/>
                  </a:lnTo>
                  <a:lnTo>
                    <a:pt x="60" y="97"/>
                  </a:lnTo>
                  <a:lnTo>
                    <a:pt x="64" y="97"/>
                  </a:lnTo>
                  <a:lnTo>
                    <a:pt x="64" y="94"/>
                  </a:lnTo>
                  <a:lnTo>
                    <a:pt x="67" y="90"/>
                  </a:lnTo>
                  <a:lnTo>
                    <a:pt x="67" y="90"/>
                  </a:lnTo>
                  <a:lnTo>
                    <a:pt x="60" y="90"/>
                  </a:lnTo>
                  <a:lnTo>
                    <a:pt x="57" y="90"/>
                  </a:lnTo>
                  <a:lnTo>
                    <a:pt x="57" y="90"/>
                  </a:lnTo>
                  <a:lnTo>
                    <a:pt x="54" y="90"/>
                  </a:lnTo>
                  <a:lnTo>
                    <a:pt x="54" y="90"/>
                  </a:lnTo>
                  <a:lnTo>
                    <a:pt x="50" y="94"/>
                  </a:lnTo>
                  <a:lnTo>
                    <a:pt x="50" y="94"/>
                  </a:lnTo>
                  <a:lnTo>
                    <a:pt x="50" y="90"/>
                  </a:lnTo>
                  <a:lnTo>
                    <a:pt x="50" y="90"/>
                  </a:lnTo>
                  <a:lnTo>
                    <a:pt x="50" y="90"/>
                  </a:lnTo>
                  <a:lnTo>
                    <a:pt x="47" y="90"/>
                  </a:lnTo>
                  <a:lnTo>
                    <a:pt x="47" y="90"/>
                  </a:lnTo>
                  <a:lnTo>
                    <a:pt x="44" y="94"/>
                  </a:lnTo>
                  <a:lnTo>
                    <a:pt x="44" y="94"/>
                  </a:lnTo>
                  <a:lnTo>
                    <a:pt x="47" y="97"/>
                  </a:lnTo>
                  <a:lnTo>
                    <a:pt x="47" y="97"/>
                  </a:lnTo>
                  <a:lnTo>
                    <a:pt x="44" y="101"/>
                  </a:lnTo>
                  <a:lnTo>
                    <a:pt x="44" y="101"/>
                  </a:lnTo>
                  <a:lnTo>
                    <a:pt x="40" y="104"/>
                  </a:lnTo>
                  <a:lnTo>
                    <a:pt x="40" y="104"/>
                  </a:lnTo>
                  <a:lnTo>
                    <a:pt x="37" y="107"/>
                  </a:lnTo>
                  <a:lnTo>
                    <a:pt x="37" y="107"/>
                  </a:lnTo>
                  <a:lnTo>
                    <a:pt x="30" y="111"/>
                  </a:lnTo>
                  <a:lnTo>
                    <a:pt x="30" y="111"/>
                  </a:lnTo>
                  <a:lnTo>
                    <a:pt x="30" y="107"/>
                  </a:lnTo>
                  <a:lnTo>
                    <a:pt x="30" y="104"/>
                  </a:lnTo>
                  <a:lnTo>
                    <a:pt x="30" y="104"/>
                  </a:lnTo>
                  <a:lnTo>
                    <a:pt x="30" y="101"/>
                  </a:lnTo>
                  <a:lnTo>
                    <a:pt x="27" y="101"/>
                  </a:lnTo>
                  <a:lnTo>
                    <a:pt x="27" y="101"/>
                  </a:lnTo>
                  <a:lnTo>
                    <a:pt x="23" y="104"/>
                  </a:lnTo>
                  <a:lnTo>
                    <a:pt x="23" y="104"/>
                  </a:lnTo>
                  <a:lnTo>
                    <a:pt x="13" y="97"/>
                  </a:lnTo>
                  <a:lnTo>
                    <a:pt x="13" y="97"/>
                  </a:lnTo>
                  <a:lnTo>
                    <a:pt x="10" y="97"/>
                  </a:lnTo>
                  <a:lnTo>
                    <a:pt x="10" y="97"/>
                  </a:lnTo>
                  <a:lnTo>
                    <a:pt x="7" y="90"/>
                  </a:lnTo>
                  <a:lnTo>
                    <a:pt x="3" y="87"/>
                  </a:lnTo>
                  <a:lnTo>
                    <a:pt x="3" y="87"/>
                  </a:lnTo>
                  <a:lnTo>
                    <a:pt x="3" y="87"/>
                  </a:lnTo>
                  <a:lnTo>
                    <a:pt x="3" y="87"/>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72" name="Freeform 107"/>
            <p:cNvSpPr>
              <a:spLocks noChangeAspect="1"/>
            </p:cNvSpPr>
            <p:nvPr/>
          </p:nvSpPr>
          <p:spPr bwMode="gray">
            <a:xfrm>
              <a:off x="1077291" y="3610725"/>
              <a:ext cx="21264" cy="22115"/>
            </a:xfrm>
            <a:custGeom>
              <a:avLst/>
              <a:gdLst/>
              <a:ahLst/>
              <a:cxnLst>
                <a:cxn ang="0">
                  <a:pos x="21" y="17"/>
                </a:cxn>
                <a:cxn ang="0">
                  <a:pos x="21" y="17"/>
                </a:cxn>
                <a:cxn ang="0">
                  <a:pos x="10" y="21"/>
                </a:cxn>
                <a:cxn ang="0">
                  <a:pos x="7" y="24"/>
                </a:cxn>
                <a:cxn ang="0">
                  <a:pos x="4" y="24"/>
                </a:cxn>
                <a:cxn ang="0">
                  <a:pos x="4" y="24"/>
                </a:cxn>
                <a:cxn ang="0">
                  <a:pos x="0" y="21"/>
                </a:cxn>
                <a:cxn ang="0">
                  <a:pos x="0" y="14"/>
                </a:cxn>
                <a:cxn ang="0">
                  <a:pos x="0" y="4"/>
                </a:cxn>
                <a:cxn ang="0">
                  <a:pos x="0" y="4"/>
                </a:cxn>
                <a:cxn ang="0">
                  <a:pos x="10" y="0"/>
                </a:cxn>
                <a:cxn ang="0">
                  <a:pos x="10" y="0"/>
                </a:cxn>
                <a:cxn ang="0">
                  <a:pos x="17" y="0"/>
                </a:cxn>
                <a:cxn ang="0">
                  <a:pos x="21" y="4"/>
                </a:cxn>
                <a:cxn ang="0">
                  <a:pos x="21" y="4"/>
                </a:cxn>
                <a:cxn ang="0">
                  <a:pos x="21" y="11"/>
                </a:cxn>
                <a:cxn ang="0">
                  <a:pos x="21" y="11"/>
                </a:cxn>
                <a:cxn ang="0">
                  <a:pos x="21" y="17"/>
                </a:cxn>
                <a:cxn ang="0">
                  <a:pos x="21" y="17"/>
                </a:cxn>
              </a:cxnLst>
              <a:rect l="0" t="0" r="r" b="b"/>
              <a:pathLst>
                <a:path w="21" h="24">
                  <a:moveTo>
                    <a:pt x="21" y="17"/>
                  </a:moveTo>
                  <a:lnTo>
                    <a:pt x="21" y="17"/>
                  </a:lnTo>
                  <a:lnTo>
                    <a:pt x="10" y="21"/>
                  </a:lnTo>
                  <a:lnTo>
                    <a:pt x="7" y="24"/>
                  </a:lnTo>
                  <a:lnTo>
                    <a:pt x="4" y="24"/>
                  </a:lnTo>
                  <a:lnTo>
                    <a:pt x="4" y="24"/>
                  </a:lnTo>
                  <a:lnTo>
                    <a:pt x="0" y="21"/>
                  </a:lnTo>
                  <a:lnTo>
                    <a:pt x="0" y="14"/>
                  </a:lnTo>
                  <a:lnTo>
                    <a:pt x="0" y="4"/>
                  </a:lnTo>
                  <a:lnTo>
                    <a:pt x="0" y="4"/>
                  </a:lnTo>
                  <a:lnTo>
                    <a:pt x="10" y="0"/>
                  </a:lnTo>
                  <a:lnTo>
                    <a:pt x="10" y="0"/>
                  </a:lnTo>
                  <a:lnTo>
                    <a:pt x="17" y="0"/>
                  </a:lnTo>
                  <a:lnTo>
                    <a:pt x="21" y="4"/>
                  </a:lnTo>
                  <a:lnTo>
                    <a:pt x="21" y="4"/>
                  </a:lnTo>
                  <a:lnTo>
                    <a:pt x="21" y="11"/>
                  </a:lnTo>
                  <a:lnTo>
                    <a:pt x="21" y="11"/>
                  </a:lnTo>
                  <a:lnTo>
                    <a:pt x="21" y="17"/>
                  </a:lnTo>
                  <a:lnTo>
                    <a:pt x="21" y="17"/>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sp>
          <p:nvSpPr>
            <p:cNvPr id="73" name="Freeform 108"/>
            <p:cNvSpPr>
              <a:spLocks noChangeAspect="1"/>
            </p:cNvSpPr>
            <p:nvPr/>
          </p:nvSpPr>
          <p:spPr bwMode="gray">
            <a:xfrm>
              <a:off x="2052160" y="3701371"/>
              <a:ext cx="114498" cy="242178"/>
            </a:xfrm>
            <a:custGeom>
              <a:avLst/>
              <a:gdLst/>
              <a:ahLst/>
              <a:cxnLst>
                <a:cxn ang="0">
                  <a:pos x="23" y="70"/>
                </a:cxn>
                <a:cxn ang="0">
                  <a:pos x="16" y="87"/>
                </a:cxn>
                <a:cxn ang="0">
                  <a:pos x="16" y="87"/>
                </a:cxn>
                <a:cxn ang="0">
                  <a:pos x="10" y="100"/>
                </a:cxn>
                <a:cxn ang="0">
                  <a:pos x="16" y="121"/>
                </a:cxn>
                <a:cxn ang="0">
                  <a:pos x="10" y="141"/>
                </a:cxn>
                <a:cxn ang="0">
                  <a:pos x="16" y="168"/>
                </a:cxn>
                <a:cxn ang="0">
                  <a:pos x="16" y="178"/>
                </a:cxn>
                <a:cxn ang="0">
                  <a:pos x="10" y="174"/>
                </a:cxn>
                <a:cxn ang="0">
                  <a:pos x="37" y="205"/>
                </a:cxn>
                <a:cxn ang="0">
                  <a:pos x="33" y="221"/>
                </a:cxn>
                <a:cxn ang="0">
                  <a:pos x="37" y="248"/>
                </a:cxn>
                <a:cxn ang="0">
                  <a:pos x="53" y="248"/>
                </a:cxn>
                <a:cxn ang="0">
                  <a:pos x="40" y="225"/>
                </a:cxn>
                <a:cxn ang="0">
                  <a:pos x="53" y="228"/>
                </a:cxn>
                <a:cxn ang="0">
                  <a:pos x="67" y="225"/>
                </a:cxn>
                <a:cxn ang="0">
                  <a:pos x="67" y="218"/>
                </a:cxn>
                <a:cxn ang="0">
                  <a:pos x="74" y="221"/>
                </a:cxn>
                <a:cxn ang="0">
                  <a:pos x="74" y="215"/>
                </a:cxn>
                <a:cxn ang="0">
                  <a:pos x="70" y="208"/>
                </a:cxn>
                <a:cxn ang="0">
                  <a:pos x="74" y="201"/>
                </a:cxn>
                <a:cxn ang="0">
                  <a:pos x="77" y="198"/>
                </a:cxn>
                <a:cxn ang="0">
                  <a:pos x="87" y="194"/>
                </a:cxn>
                <a:cxn ang="0">
                  <a:pos x="97" y="188"/>
                </a:cxn>
                <a:cxn ang="0">
                  <a:pos x="97" y="178"/>
                </a:cxn>
                <a:cxn ang="0">
                  <a:pos x="107" y="171"/>
                </a:cxn>
                <a:cxn ang="0">
                  <a:pos x="114" y="171"/>
                </a:cxn>
                <a:cxn ang="0">
                  <a:pos x="111" y="161"/>
                </a:cxn>
                <a:cxn ang="0">
                  <a:pos x="107" y="141"/>
                </a:cxn>
                <a:cxn ang="0">
                  <a:pos x="104" y="137"/>
                </a:cxn>
                <a:cxn ang="0">
                  <a:pos x="94" y="134"/>
                </a:cxn>
                <a:cxn ang="0">
                  <a:pos x="80" y="124"/>
                </a:cxn>
                <a:cxn ang="0">
                  <a:pos x="80" y="117"/>
                </a:cxn>
                <a:cxn ang="0">
                  <a:pos x="80" y="107"/>
                </a:cxn>
                <a:cxn ang="0">
                  <a:pos x="80" y="97"/>
                </a:cxn>
                <a:cxn ang="0">
                  <a:pos x="80" y="84"/>
                </a:cxn>
                <a:cxn ang="0">
                  <a:pos x="84" y="57"/>
                </a:cxn>
                <a:cxn ang="0">
                  <a:pos x="87" y="50"/>
                </a:cxn>
                <a:cxn ang="0">
                  <a:pos x="77" y="33"/>
                </a:cxn>
                <a:cxn ang="0">
                  <a:pos x="67" y="26"/>
                </a:cxn>
                <a:cxn ang="0">
                  <a:pos x="57" y="13"/>
                </a:cxn>
                <a:cxn ang="0">
                  <a:pos x="50" y="3"/>
                </a:cxn>
                <a:cxn ang="0">
                  <a:pos x="40" y="10"/>
                </a:cxn>
                <a:cxn ang="0">
                  <a:pos x="26" y="13"/>
                </a:cxn>
                <a:cxn ang="0">
                  <a:pos x="26" y="3"/>
                </a:cxn>
                <a:cxn ang="0">
                  <a:pos x="20" y="0"/>
                </a:cxn>
                <a:cxn ang="0">
                  <a:pos x="13" y="10"/>
                </a:cxn>
                <a:cxn ang="0">
                  <a:pos x="6" y="20"/>
                </a:cxn>
                <a:cxn ang="0">
                  <a:pos x="0" y="23"/>
                </a:cxn>
                <a:cxn ang="0">
                  <a:pos x="6" y="33"/>
                </a:cxn>
                <a:cxn ang="0">
                  <a:pos x="13" y="47"/>
                </a:cxn>
                <a:cxn ang="0">
                  <a:pos x="13" y="60"/>
                </a:cxn>
                <a:cxn ang="0">
                  <a:pos x="6" y="67"/>
                </a:cxn>
              </a:cxnLst>
              <a:rect l="0" t="0" r="r" b="b"/>
              <a:pathLst>
                <a:path w="114" h="252">
                  <a:moveTo>
                    <a:pt x="6" y="67"/>
                  </a:moveTo>
                  <a:lnTo>
                    <a:pt x="6" y="67"/>
                  </a:lnTo>
                  <a:lnTo>
                    <a:pt x="23" y="70"/>
                  </a:lnTo>
                  <a:lnTo>
                    <a:pt x="23" y="70"/>
                  </a:lnTo>
                  <a:lnTo>
                    <a:pt x="20" y="84"/>
                  </a:lnTo>
                  <a:lnTo>
                    <a:pt x="20" y="84"/>
                  </a:lnTo>
                  <a:lnTo>
                    <a:pt x="16" y="84"/>
                  </a:lnTo>
                  <a:lnTo>
                    <a:pt x="16" y="87"/>
                  </a:lnTo>
                  <a:lnTo>
                    <a:pt x="16" y="87"/>
                  </a:lnTo>
                  <a:lnTo>
                    <a:pt x="16" y="87"/>
                  </a:lnTo>
                  <a:lnTo>
                    <a:pt x="16" y="87"/>
                  </a:lnTo>
                  <a:lnTo>
                    <a:pt x="16" y="87"/>
                  </a:lnTo>
                  <a:lnTo>
                    <a:pt x="16" y="94"/>
                  </a:lnTo>
                  <a:lnTo>
                    <a:pt x="10" y="97"/>
                  </a:lnTo>
                  <a:lnTo>
                    <a:pt x="10" y="97"/>
                  </a:lnTo>
                  <a:lnTo>
                    <a:pt x="10" y="100"/>
                  </a:lnTo>
                  <a:lnTo>
                    <a:pt x="13" y="104"/>
                  </a:lnTo>
                  <a:lnTo>
                    <a:pt x="13" y="104"/>
                  </a:lnTo>
                  <a:lnTo>
                    <a:pt x="16" y="110"/>
                  </a:lnTo>
                  <a:lnTo>
                    <a:pt x="16" y="121"/>
                  </a:lnTo>
                  <a:lnTo>
                    <a:pt x="16" y="144"/>
                  </a:lnTo>
                  <a:lnTo>
                    <a:pt x="16" y="144"/>
                  </a:lnTo>
                  <a:lnTo>
                    <a:pt x="10" y="141"/>
                  </a:lnTo>
                  <a:lnTo>
                    <a:pt x="10" y="141"/>
                  </a:lnTo>
                  <a:lnTo>
                    <a:pt x="6" y="161"/>
                  </a:lnTo>
                  <a:lnTo>
                    <a:pt x="6" y="161"/>
                  </a:lnTo>
                  <a:lnTo>
                    <a:pt x="16" y="168"/>
                  </a:lnTo>
                  <a:lnTo>
                    <a:pt x="16" y="168"/>
                  </a:lnTo>
                  <a:lnTo>
                    <a:pt x="13" y="168"/>
                  </a:lnTo>
                  <a:lnTo>
                    <a:pt x="13" y="171"/>
                  </a:lnTo>
                  <a:lnTo>
                    <a:pt x="13" y="171"/>
                  </a:lnTo>
                  <a:lnTo>
                    <a:pt x="16" y="178"/>
                  </a:lnTo>
                  <a:lnTo>
                    <a:pt x="16" y="178"/>
                  </a:lnTo>
                  <a:lnTo>
                    <a:pt x="10" y="178"/>
                  </a:lnTo>
                  <a:lnTo>
                    <a:pt x="10" y="178"/>
                  </a:lnTo>
                  <a:lnTo>
                    <a:pt x="10" y="174"/>
                  </a:lnTo>
                  <a:lnTo>
                    <a:pt x="6" y="181"/>
                  </a:lnTo>
                  <a:lnTo>
                    <a:pt x="6" y="181"/>
                  </a:lnTo>
                  <a:lnTo>
                    <a:pt x="26" y="194"/>
                  </a:lnTo>
                  <a:lnTo>
                    <a:pt x="37" y="205"/>
                  </a:lnTo>
                  <a:lnTo>
                    <a:pt x="43" y="218"/>
                  </a:lnTo>
                  <a:lnTo>
                    <a:pt x="43" y="221"/>
                  </a:lnTo>
                  <a:lnTo>
                    <a:pt x="43" y="221"/>
                  </a:lnTo>
                  <a:lnTo>
                    <a:pt x="33" y="221"/>
                  </a:lnTo>
                  <a:lnTo>
                    <a:pt x="33" y="221"/>
                  </a:lnTo>
                  <a:lnTo>
                    <a:pt x="30" y="235"/>
                  </a:lnTo>
                  <a:lnTo>
                    <a:pt x="37" y="248"/>
                  </a:lnTo>
                  <a:lnTo>
                    <a:pt x="37" y="248"/>
                  </a:lnTo>
                  <a:lnTo>
                    <a:pt x="50" y="252"/>
                  </a:lnTo>
                  <a:lnTo>
                    <a:pt x="57" y="252"/>
                  </a:lnTo>
                  <a:lnTo>
                    <a:pt x="53" y="248"/>
                  </a:lnTo>
                  <a:lnTo>
                    <a:pt x="53" y="248"/>
                  </a:lnTo>
                  <a:lnTo>
                    <a:pt x="47" y="245"/>
                  </a:lnTo>
                  <a:lnTo>
                    <a:pt x="43" y="238"/>
                  </a:lnTo>
                  <a:lnTo>
                    <a:pt x="40" y="225"/>
                  </a:lnTo>
                  <a:lnTo>
                    <a:pt x="40" y="225"/>
                  </a:lnTo>
                  <a:lnTo>
                    <a:pt x="47" y="228"/>
                  </a:lnTo>
                  <a:lnTo>
                    <a:pt x="47" y="228"/>
                  </a:lnTo>
                  <a:lnTo>
                    <a:pt x="53" y="228"/>
                  </a:lnTo>
                  <a:lnTo>
                    <a:pt x="53" y="228"/>
                  </a:lnTo>
                  <a:lnTo>
                    <a:pt x="57" y="228"/>
                  </a:lnTo>
                  <a:lnTo>
                    <a:pt x="60" y="231"/>
                  </a:lnTo>
                  <a:lnTo>
                    <a:pt x="60" y="231"/>
                  </a:lnTo>
                  <a:lnTo>
                    <a:pt x="67" y="225"/>
                  </a:lnTo>
                  <a:lnTo>
                    <a:pt x="67" y="225"/>
                  </a:lnTo>
                  <a:lnTo>
                    <a:pt x="67" y="221"/>
                  </a:lnTo>
                  <a:lnTo>
                    <a:pt x="67" y="218"/>
                  </a:lnTo>
                  <a:lnTo>
                    <a:pt x="67" y="218"/>
                  </a:lnTo>
                  <a:lnTo>
                    <a:pt x="67" y="218"/>
                  </a:lnTo>
                  <a:lnTo>
                    <a:pt x="70" y="218"/>
                  </a:lnTo>
                  <a:lnTo>
                    <a:pt x="70" y="218"/>
                  </a:lnTo>
                  <a:lnTo>
                    <a:pt x="74" y="221"/>
                  </a:lnTo>
                  <a:lnTo>
                    <a:pt x="74" y="221"/>
                  </a:lnTo>
                  <a:lnTo>
                    <a:pt x="74" y="218"/>
                  </a:lnTo>
                  <a:lnTo>
                    <a:pt x="74" y="218"/>
                  </a:lnTo>
                  <a:lnTo>
                    <a:pt x="74" y="215"/>
                  </a:lnTo>
                  <a:lnTo>
                    <a:pt x="74" y="215"/>
                  </a:lnTo>
                  <a:lnTo>
                    <a:pt x="70" y="208"/>
                  </a:lnTo>
                  <a:lnTo>
                    <a:pt x="70" y="208"/>
                  </a:lnTo>
                  <a:lnTo>
                    <a:pt x="70" y="208"/>
                  </a:lnTo>
                  <a:lnTo>
                    <a:pt x="74" y="208"/>
                  </a:lnTo>
                  <a:lnTo>
                    <a:pt x="74" y="208"/>
                  </a:lnTo>
                  <a:lnTo>
                    <a:pt x="74" y="205"/>
                  </a:lnTo>
                  <a:lnTo>
                    <a:pt x="74" y="201"/>
                  </a:lnTo>
                  <a:lnTo>
                    <a:pt x="74" y="201"/>
                  </a:lnTo>
                  <a:lnTo>
                    <a:pt x="74" y="198"/>
                  </a:lnTo>
                  <a:lnTo>
                    <a:pt x="77" y="198"/>
                  </a:lnTo>
                  <a:lnTo>
                    <a:pt x="77" y="198"/>
                  </a:lnTo>
                  <a:lnTo>
                    <a:pt x="80" y="198"/>
                  </a:lnTo>
                  <a:lnTo>
                    <a:pt x="80" y="198"/>
                  </a:lnTo>
                  <a:lnTo>
                    <a:pt x="87" y="194"/>
                  </a:lnTo>
                  <a:lnTo>
                    <a:pt x="87" y="194"/>
                  </a:lnTo>
                  <a:lnTo>
                    <a:pt x="94" y="194"/>
                  </a:lnTo>
                  <a:lnTo>
                    <a:pt x="94" y="194"/>
                  </a:lnTo>
                  <a:lnTo>
                    <a:pt x="97" y="188"/>
                  </a:lnTo>
                  <a:lnTo>
                    <a:pt x="97" y="188"/>
                  </a:lnTo>
                  <a:lnTo>
                    <a:pt x="97" y="181"/>
                  </a:lnTo>
                  <a:lnTo>
                    <a:pt x="97" y="181"/>
                  </a:lnTo>
                  <a:lnTo>
                    <a:pt x="97" y="178"/>
                  </a:lnTo>
                  <a:lnTo>
                    <a:pt x="97" y="178"/>
                  </a:lnTo>
                  <a:lnTo>
                    <a:pt x="104" y="168"/>
                  </a:lnTo>
                  <a:lnTo>
                    <a:pt x="104" y="168"/>
                  </a:lnTo>
                  <a:lnTo>
                    <a:pt x="104" y="168"/>
                  </a:lnTo>
                  <a:lnTo>
                    <a:pt x="107" y="171"/>
                  </a:lnTo>
                  <a:lnTo>
                    <a:pt x="107" y="171"/>
                  </a:lnTo>
                  <a:lnTo>
                    <a:pt x="111" y="171"/>
                  </a:lnTo>
                  <a:lnTo>
                    <a:pt x="111" y="171"/>
                  </a:lnTo>
                  <a:lnTo>
                    <a:pt x="114" y="171"/>
                  </a:lnTo>
                  <a:lnTo>
                    <a:pt x="114" y="164"/>
                  </a:lnTo>
                  <a:lnTo>
                    <a:pt x="114" y="164"/>
                  </a:lnTo>
                  <a:lnTo>
                    <a:pt x="111" y="161"/>
                  </a:lnTo>
                  <a:lnTo>
                    <a:pt x="111" y="161"/>
                  </a:lnTo>
                  <a:lnTo>
                    <a:pt x="114" y="151"/>
                  </a:lnTo>
                  <a:lnTo>
                    <a:pt x="114" y="151"/>
                  </a:lnTo>
                  <a:lnTo>
                    <a:pt x="111" y="144"/>
                  </a:lnTo>
                  <a:lnTo>
                    <a:pt x="107" y="141"/>
                  </a:lnTo>
                  <a:lnTo>
                    <a:pt x="104" y="141"/>
                  </a:lnTo>
                  <a:lnTo>
                    <a:pt x="104" y="141"/>
                  </a:lnTo>
                  <a:lnTo>
                    <a:pt x="104" y="137"/>
                  </a:lnTo>
                  <a:lnTo>
                    <a:pt x="104" y="137"/>
                  </a:lnTo>
                  <a:lnTo>
                    <a:pt x="100" y="134"/>
                  </a:lnTo>
                  <a:lnTo>
                    <a:pt x="97" y="137"/>
                  </a:lnTo>
                  <a:lnTo>
                    <a:pt x="94" y="137"/>
                  </a:lnTo>
                  <a:lnTo>
                    <a:pt x="94" y="134"/>
                  </a:lnTo>
                  <a:lnTo>
                    <a:pt x="94" y="134"/>
                  </a:lnTo>
                  <a:lnTo>
                    <a:pt x="87" y="124"/>
                  </a:lnTo>
                  <a:lnTo>
                    <a:pt x="87" y="124"/>
                  </a:lnTo>
                  <a:lnTo>
                    <a:pt x="80" y="124"/>
                  </a:lnTo>
                  <a:lnTo>
                    <a:pt x="80" y="124"/>
                  </a:lnTo>
                  <a:lnTo>
                    <a:pt x="80" y="121"/>
                  </a:lnTo>
                  <a:lnTo>
                    <a:pt x="80" y="117"/>
                  </a:lnTo>
                  <a:lnTo>
                    <a:pt x="80" y="117"/>
                  </a:lnTo>
                  <a:lnTo>
                    <a:pt x="77" y="110"/>
                  </a:lnTo>
                  <a:lnTo>
                    <a:pt x="77" y="107"/>
                  </a:lnTo>
                  <a:lnTo>
                    <a:pt x="77" y="107"/>
                  </a:lnTo>
                  <a:lnTo>
                    <a:pt x="80" y="107"/>
                  </a:lnTo>
                  <a:lnTo>
                    <a:pt x="80" y="107"/>
                  </a:lnTo>
                  <a:lnTo>
                    <a:pt x="80" y="107"/>
                  </a:lnTo>
                  <a:lnTo>
                    <a:pt x="80" y="97"/>
                  </a:lnTo>
                  <a:lnTo>
                    <a:pt x="80" y="97"/>
                  </a:lnTo>
                  <a:lnTo>
                    <a:pt x="77" y="94"/>
                  </a:lnTo>
                  <a:lnTo>
                    <a:pt x="77" y="87"/>
                  </a:lnTo>
                  <a:lnTo>
                    <a:pt x="77" y="87"/>
                  </a:lnTo>
                  <a:lnTo>
                    <a:pt x="80" y="84"/>
                  </a:lnTo>
                  <a:lnTo>
                    <a:pt x="80" y="84"/>
                  </a:lnTo>
                  <a:lnTo>
                    <a:pt x="84" y="70"/>
                  </a:lnTo>
                  <a:lnTo>
                    <a:pt x="84" y="70"/>
                  </a:lnTo>
                  <a:lnTo>
                    <a:pt x="84" y="57"/>
                  </a:lnTo>
                  <a:lnTo>
                    <a:pt x="84" y="57"/>
                  </a:lnTo>
                  <a:lnTo>
                    <a:pt x="87" y="53"/>
                  </a:lnTo>
                  <a:lnTo>
                    <a:pt x="87" y="50"/>
                  </a:lnTo>
                  <a:lnTo>
                    <a:pt x="87" y="50"/>
                  </a:lnTo>
                  <a:lnTo>
                    <a:pt x="80" y="43"/>
                  </a:lnTo>
                  <a:lnTo>
                    <a:pt x="80" y="43"/>
                  </a:lnTo>
                  <a:lnTo>
                    <a:pt x="77" y="33"/>
                  </a:lnTo>
                  <a:lnTo>
                    <a:pt x="77" y="33"/>
                  </a:lnTo>
                  <a:lnTo>
                    <a:pt x="74" y="30"/>
                  </a:lnTo>
                  <a:lnTo>
                    <a:pt x="74" y="30"/>
                  </a:lnTo>
                  <a:lnTo>
                    <a:pt x="67" y="26"/>
                  </a:lnTo>
                  <a:lnTo>
                    <a:pt x="67" y="26"/>
                  </a:lnTo>
                  <a:lnTo>
                    <a:pt x="60" y="20"/>
                  </a:lnTo>
                  <a:lnTo>
                    <a:pt x="60" y="20"/>
                  </a:lnTo>
                  <a:lnTo>
                    <a:pt x="57" y="13"/>
                  </a:lnTo>
                  <a:lnTo>
                    <a:pt x="57" y="13"/>
                  </a:lnTo>
                  <a:lnTo>
                    <a:pt x="53" y="6"/>
                  </a:lnTo>
                  <a:lnTo>
                    <a:pt x="53" y="3"/>
                  </a:lnTo>
                  <a:lnTo>
                    <a:pt x="50" y="3"/>
                  </a:lnTo>
                  <a:lnTo>
                    <a:pt x="50" y="3"/>
                  </a:lnTo>
                  <a:lnTo>
                    <a:pt x="47" y="6"/>
                  </a:lnTo>
                  <a:lnTo>
                    <a:pt x="47" y="6"/>
                  </a:lnTo>
                  <a:lnTo>
                    <a:pt x="40" y="10"/>
                  </a:lnTo>
                  <a:lnTo>
                    <a:pt x="40" y="10"/>
                  </a:lnTo>
                  <a:lnTo>
                    <a:pt x="33" y="13"/>
                  </a:lnTo>
                  <a:lnTo>
                    <a:pt x="33" y="13"/>
                  </a:lnTo>
                  <a:lnTo>
                    <a:pt x="26" y="13"/>
                  </a:lnTo>
                  <a:lnTo>
                    <a:pt x="26" y="13"/>
                  </a:lnTo>
                  <a:lnTo>
                    <a:pt x="26" y="10"/>
                  </a:lnTo>
                  <a:lnTo>
                    <a:pt x="26" y="6"/>
                  </a:lnTo>
                  <a:lnTo>
                    <a:pt x="26" y="6"/>
                  </a:lnTo>
                  <a:lnTo>
                    <a:pt x="26" y="3"/>
                  </a:lnTo>
                  <a:lnTo>
                    <a:pt x="23" y="0"/>
                  </a:lnTo>
                  <a:lnTo>
                    <a:pt x="23" y="0"/>
                  </a:lnTo>
                  <a:lnTo>
                    <a:pt x="20" y="0"/>
                  </a:lnTo>
                  <a:lnTo>
                    <a:pt x="20" y="0"/>
                  </a:lnTo>
                  <a:lnTo>
                    <a:pt x="16" y="0"/>
                  </a:lnTo>
                  <a:lnTo>
                    <a:pt x="16" y="3"/>
                  </a:lnTo>
                  <a:lnTo>
                    <a:pt x="16" y="3"/>
                  </a:lnTo>
                  <a:lnTo>
                    <a:pt x="13" y="10"/>
                  </a:lnTo>
                  <a:lnTo>
                    <a:pt x="13" y="10"/>
                  </a:lnTo>
                  <a:lnTo>
                    <a:pt x="6" y="13"/>
                  </a:lnTo>
                  <a:lnTo>
                    <a:pt x="6" y="13"/>
                  </a:lnTo>
                  <a:lnTo>
                    <a:pt x="6" y="20"/>
                  </a:lnTo>
                  <a:lnTo>
                    <a:pt x="6" y="20"/>
                  </a:lnTo>
                  <a:lnTo>
                    <a:pt x="3" y="20"/>
                  </a:lnTo>
                  <a:lnTo>
                    <a:pt x="0" y="23"/>
                  </a:lnTo>
                  <a:lnTo>
                    <a:pt x="0" y="23"/>
                  </a:lnTo>
                  <a:lnTo>
                    <a:pt x="3" y="30"/>
                  </a:lnTo>
                  <a:lnTo>
                    <a:pt x="3" y="30"/>
                  </a:lnTo>
                  <a:lnTo>
                    <a:pt x="6" y="33"/>
                  </a:lnTo>
                  <a:lnTo>
                    <a:pt x="6" y="33"/>
                  </a:lnTo>
                  <a:lnTo>
                    <a:pt x="10" y="40"/>
                  </a:lnTo>
                  <a:lnTo>
                    <a:pt x="10" y="40"/>
                  </a:lnTo>
                  <a:lnTo>
                    <a:pt x="13" y="47"/>
                  </a:lnTo>
                  <a:lnTo>
                    <a:pt x="13" y="47"/>
                  </a:lnTo>
                  <a:lnTo>
                    <a:pt x="13" y="53"/>
                  </a:lnTo>
                  <a:lnTo>
                    <a:pt x="13" y="53"/>
                  </a:lnTo>
                  <a:lnTo>
                    <a:pt x="13" y="60"/>
                  </a:lnTo>
                  <a:lnTo>
                    <a:pt x="13" y="60"/>
                  </a:lnTo>
                  <a:lnTo>
                    <a:pt x="10" y="63"/>
                  </a:lnTo>
                  <a:lnTo>
                    <a:pt x="10" y="63"/>
                  </a:lnTo>
                  <a:lnTo>
                    <a:pt x="6" y="67"/>
                  </a:lnTo>
                  <a:lnTo>
                    <a:pt x="6" y="67"/>
                  </a:lnTo>
                  <a:close/>
                </a:path>
              </a:pathLst>
            </a:custGeom>
            <a:solidFill>
              <a:schemeClr val="bg1">
                <a:lumMod val="50000"/>
              </a:schemeClr>
            </a:solidFill>
            <a:ln w="3175" cap="flat" cmpd="sng">
              <a:solidFill>
                <a:schemeClr val="accent1">
                  <a:lumMod val="60000"/>
                  <a:lumOff val="40000"/>
                </a:schemeClr>
              </a:solidFill>
              <a:prstDash val="solid"/>
              <a:round/>
              <a:headEnd type="none" w="med" len="med"/>
              <a:tailEnd type="none" w="med" len="med"/>
            </a:ln>
            <a:effectLst/>
          </p:spPr>
          <p:txBody>
            <a:bodyPr/>
            <a:lstStyle/>
            <a:p>
              <a:pPr algn="ctr"/>
              <a:endParaRPr lang="en-GB" dirty="0">
                <a:latin typeface="+mn-lt"/>
              </a:endParaRPr>
            </a:p>
          </p:txBody>
        </p:sp>
      </p:grpSp>
      <p:pic>
        <p:nvPicPr>
          <p:cNvPr id="74" name="Picture 73"/>
          <p:cNvPicPr>
            <a:picLocks noChangeAspect="1"/>
          </p:cNvPicPr>
          <p:nvPr/>
        </p:nvPicPr>
        <p:blipFill>
          <a:blip r:embed="rId2"/>
          <a:stretch>
            <a:fillRect/>
          </a:stretch>
        </p:blipFill>
        <p:spPr>
          <a:xfrm>
            <a:off x="4007048" y="5346082"/>
            <a:ext cx="2272242" cy="3423023"/>
          </a:xfrm>
          <a:prstGeom prst="rect">
            <a:avLst/>
          </a:prstGeom>
        </p:spPr>
      </p:pic>
      <p:cxnSp>
        <p:nvCxnSpPr>
          <p:cNvPr id="75" name="Straight Connector 74"/>
          <p:cNvCxnSpPr/>
          <p:nvPr/>
        </p:nvCxnSpPr>
        <p:spPr bwMode="auto">
          <a:xfrm>
            <a:off x="3912058" y="4431081"/>
            <a:ext cx="2144618" cy="1264853"/>
          </a:xfrm>
          <a:prstGeom prst="line">
            <a:avLst/>
          </a:prstGeom>
          <a:ln>
            <a:prstDash val="sysDash"/>
          </a:ln>
          <a:extLst/>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bwMode="auto">
          <a:xfrm>
            <a:off x="3754582" y="4670736"/>
            <a:ext cx="1207237" cy="2357251"/>
          </a:xfrm>
          <a:prstGeom prst="line">
            <a:avLst/>
          </a:prstGeom>
          <a:ln>
            <a:prstDash val="sysDash"/>
          </a:ln>
          <a:extLst/>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bwMode="auto">
          <a:xfrm>
            <a:off x="3813939" y="4344603"/>
            <a:ext cx="1371192" cy="1283812"/>
          </a:xfrm>
          <a:prstGeom prst="line">
            <a:avLst/>
          </a:prstGeom>
          <a:ln>
            <a:prstDash val="sysDash"/>
          </a:ln>
          <a:extLst/>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bwMode="auto">
          <a:xfrm>
            <a:off x="3677411" y="4641317"/>
            <a:ext cx="1329505" cy="3853520"/>
          </a:xfrm>
          <a:prstGeom prst="line">
            <a:avLst/>
          </a:prstGeom>
          <a:ln>
            <a:prstDash val="sysDash"/>
          </a:ln>
          <a:extLst/>
        </p:spPr>
        <p:style>
          <a:lnRef idx="1">
            <a:schemeClr val="dk1"/>
          </a:lnRef>
          <a:fillRef idx="0">
            <a:schemeClr val="dk1"/>
          </a:fillRef>
          <a:effectRef idx="0">
            <a:schemeClr val="dk1"/>
          </a:effectRef>
          <a:fontRef idx="minor">
            <a:schemeClr val="tx1"/>
          </a:fontRef>
        </p:style>
      </p:cxnSp>
      <p:cxnSp>
        <p:nvCxnSpPr>
          <p:cNvPr id="80" name="Straight Connector 79"/>
          <p:cNvCxnSpPr/>
          <p:nvPr/>
        </p:nvCxnSpPr>
        <p:spPr bwMode="auto">
          <a:xfrm flipV="1">
            <a:off x="645035" y="5379606"/>
            <a:ext cx="2606165" cy="1"/>
          </a:xfrm>
          <a:prstGeom prst="line">
            <a:avLst/>
          </a:prstGeom>
          <a:ln/>
          <a:extLst/>
        </p:spPr>
        <p:style>
          <a:lnRef idx="1">
            <a:schemeClr val="dk1"/>
          </a:lnRef>
          <a:fillRef idx="0">
            <a:schemeClr val="dk1"/>
          </a:fillRef>
          <a:effectRef idx="0">
            <a:schemeClr val="dk1"/>
          </a:effectRef>
          <a:fontRef idx="minor">
            <a:schemeClr val="tx1"/>
          </a:fontRef>
        </p:style>
      </p:cxnSp>
      <p:graphicFrame>
        <p:nvGraphicFramePr>
          <p:cNvPr id="84" name="Table 83"/>
          <p:cNvGraphicFramePr>
            <a:graphicFrameLocks noGrp="1"/>
          </p:cNvGraphicFramePr>
          <p:nvPr>
            <p:extLst>
              <p:ext uri="{D42A27DB-BD31-4B8C-83A1-F6EECF244321}">
                <p14:modId xmlns:p14="http://schemas.microsoft.com/office/powerpoint/2010/main" val="3629196191"/>
              </p:ext>
            </p:extLst>
          </p:nvPr>
        </p:nvGraphicFramePr>
        <p:xfrm>
          <a:off x="591035" y="2877219"/>
          <a:ext cx="2660166" cy="1942005"/>
        </p:xfrm>
        <a:graphic>
          <a:graphicData uri="http://schemas.openxmlformats.org/drawingml/2006/table">
            <a:tbl>
              <a:tblPr firstRow="1" bandRow="1">
                <a:tableStyleId>{72833802-FEF1-4C79-8D5D-14CF1EAF98D9}</a:tableStyleId>
              </a:tblPr>
              <a:tblGrid>
                <a:gridCol w="772544"/>
                <a:gridCol w="1000900"/>
                <a:gridCol w="886722"/>
              </a:tblGrid>
              <a:tr h="339521">
                <a:tc>
                  <a:txBody>
                    <a:bodyPr/>
                    <a:lstStyle/>
                    <a:p>
                      <a:pPr algn="ctr"/>
                      <a:r>
                        <a:rPr lang="en-US" sz="900" noProof="0" dirty="0" smtClean="0">
                          <a:latin typeface="Arial" panose="020B0604020202020204" pitchFamily="34" charset="0"/>
                          <a:cs typeface="Arial" panose="020B0604020202020204" pitchFamily="34" charset="0"/>
                        </a:rPr>
                        <a:t>From Lisbon</a:t>
                      </a:r>
                      <a:endParaRPr lang="en-US" sz="900" noProof="0" dirty="0">
                        <a:latin typeface="Arial" panose="020B0604020202020204" pitchFamily="34" charset="0"/>
                        <a:cs typeface="Arial" panose="020B0604020202020204" pitchFamily="34" charset="0"/>
                      </a:endParaRPr>
                    </a:p>
                  </a:txBody>
                  <a:tcPr/>
                </a:tc>
                <a:tc>
                  <a:txBody>
                    <a:bodyPr/>
                    <a:lstStyle/>
                    <a:p>
                      <a:pPr algn="ctr"/>
                      <a:r>
                        <a:rPr lang="en-US" sz="900" noProof="0" dirty="0" smtClean="0">
                          <a:latin typeface="Arial" panose="020B0604020202020204" pitchFamily="34" charset="0"/>
                          <a:cs typeface="Arial" panose="020B0604020202020204" pitchFamily="34" charset="0"/>
                        </a:rPr>
                        <a:t>By</a:t>
                      </a:r>
                      <a:r>
                        <a:rPr lang="en-US" sz="900" baseline="0" noProof="0" dirty="0" smtClean="0">
                          <a:latin typeface="Arial" panose="020B0604020202020204" pitchFamily="34" charset="0"/>
                          <a:cs typeface="Arial" panose="020B0604020202020204" pitchFamily="34" charset="0"/>
                        </a:rPr>
                        <a:t> air</a:t>
                      </a:r>
                    </a:p>
                    <a:p>
                      <a:pPr algn="ctr"/>
                      <a:r>
                        <a:rPr lang="en-US" sz="900" baseline="0" noProof="0" dirty="0" smtClean="0">
                          <a:latin typeface="Arial" panose="020B0604020202020204" pitchFamily="34" charset="0"/>
                          <a:cs typeface="Arial" panose="020B0604020202020204" pitchFamily="34" charset="0"/>
                        </a:rPr>
                        <a:t>(hours)</a:t>
                      </a:r>
                      <a:endParaRPr lang="en-US" sz="900" noProof="0" dirty="0">
                        <a:latin typeface="Arial" panose="020B0604020202020204" pitchFamily="34" charset="0"/>
                        <a:cs typeface="Arial" panose="020B0604020202020204" pitchFamily="34" charset="0"/>
                      </a:endParaRPr>
                    </a:p>
                  </a:txBody>
                  <a:tcPr/>
                </a:tc>
                <a:tc>
                  <a:txBody>
                    <a:bodyPr/>
                    <a:lstStyle/>
                    <a:p>
                      <a:pPr algn="ctr"/>
                      <a:r>
                        <a:rPr lang="en-US" sz="900" noProof="0" dirty="0" smtClean="0">
                          <a:latin typeface="Arial" panose="020B0604020202020204" pitchFamily="34" charset="0"/>
                          <a:cs typeface="Arial" panose="020B0604020202020204" pitchFamily="34" charset="0"/>
                        </a:rPr>
                        <a:t>By road (hours)</a:t>
                      </a:r>
                      <a:endParaRPr lang="en-US" sz="900" noProof="0" dirty="0">
                        <a:latin typeface="Arial" panose="020B0604020202020204" pitchFamily="34" charset="0"/>
                        <a:cs typeface="Arial" panose="020B0604020202020204" pitchFamily="34" charset="0"/>
                      </a:endParaRPr>
                    </a:p>
                  </a:txBody>
                  <a:tcPr/>
                </a:tc>
              </a:tr>
              <a:tr h="315249">
                <a:tc>
                  <a:txBody>
                    <a:bodyPr/>
                    <a:lstStyle/>
                    <a:p>
                      <a:pPr algn="ctr"/>
                      <a:r>
                        <a:rPr lang="en-US" sz="900" noProof="0" dirty="0" smtClean="0">
                          <a:latin typeface="Arial" panose="020B0604020202020204" pitchFamily="34" charset="0"/>
                          <a:cs typeface="Arial" panose="020B0604020202020204" pitchFamily="34" charset="0"/>
                        </a:rPr>
                        <a:t>Madrid</a:t>
                      </a:r>
                      <a:endParaRPr lang="en-US" sz="900" noProof="0" dirty="0">
                        <a:latin typeface="Arial" panose="020B0604020202020204" pitchFamily="34" charset="0"/>
                        <a:cs typeface="Arial" panose="020B0604020202020204" pitchFamily="34" charset="0"/>
                      </a:endParaRPr>
                    </a:p>
                  </a:txBody>
                  <a:tcPr/>
                </a:tc>
                <a:tc>
                  <a:txBody>
                    <a:bodyPr/>
                    <a:lstStyle/>
                    <a:p>
                      <a:pPr algn="ctr"/>
                      <a:r>
                        <a:rPr lang="en-US" sz="900" noProof="0" dirty="0" smtClean="0">
                          <a:latin typeface="Arial" panose="020B0604020202020204" pitchFamily="34" charset="0"/>
                          <a:cs typeface="Arial" panose="020B0604020202020204" pitchFamily="34" charset="0"/>
                        </a:rPr>
                        <a:t>1</a:t>
                      </a:r>
                      <a:endParaRPr lang="en-US" sz="900" noProof="0" dirty="0">
                        <a:latin typeface="Arial" panose="020B0604020202020204" pitchFamily="34" charset="0"/>
                        <a:cs typeface="Arial" panose="020B0604020202020204" pitchFamily="34" charset="0"/>
                      </a:endParaRPr>
                    </a:p>
                  </a:txBody>
                  <a:tcPr/>
                </a:tc>
                <a:tc>
                  <a:txBody>
                    <a:bodyPr/>
                    <a:lstStyle/>
                    <a:p>
                      <a:pPr algn="ctr"/>
                      <a:r>
                        <a:rPr lang="en-US" sz="900" noProof="0" dirty="0" smtClean="0">
                          <a:latin typeface="Arial" panose="020B0604020202020204" pitchFamily="34" charset="0"/>
                          <a:cs typeface="Arial" panose="020B0604020202020204" pitchFamily="34" charset="0"/>
                        </a:rPr>
                        <a:t>5.5</a:t>
                      </a:r>
                      <a:endParaRPr lang="en-US" sz="900" noProof="0" dirty="0">
                        <a:latin typeface="Arial" panose="020B0604020202020204" pitchFamily="34" charset="0"/>
                        <a:cs typeface="Arial" panose="020B0604020202020204" pitchFamily="34" charset="0"/>
                      </a:endParaRPr>
                    </a:p>
                  </a:txBody>
                  <a:tcPr/>
                </a:tc>
              </a:tr>
              <a:tr h="315249">
                <a:tc>
                  <a:txBody>
                    <a:bodyPr/>
                    <a:lstStyle/>
                    <a:p>
                      <a:pPr algn="ctr"/>
                      <a:r>
                        <a:rPr lang="en-US" sz="900" noProof="0" dirty="0" smtClean="0">
                          <a:latin typeface="Arial" panose="020B0604020202020204" pitchFamily="34" charset="0"/>
                          <a:cs typeface="Arial" panose="020B0604020202020204" pitchFamily="34" charset="0"/>
                        </a:rPr>
                        <a:t>Paris</a:t>
                      </a:r>
                      <a:endParaRPr lang="en-US" sz="900" noProof="0" dirty="0">
                        <a:latin typeface="Arial" panose="020B0604020202020204" pitchFamily="34" charset="0"/>
                        <a:cs typeface="Arial" panose="020B0604020202020204" pitchFamily="34" charset="0"/>
                      </a:endParaRPr>
                    </a:p>
                  </a:txBody>
                  <a:tcPr/>
                </a:tc>
                <a:tc>
                  <a:txBody>
                    <a:bodyPr/>
                    <a:lstStyle/>
                    <a:p>
                      <a:pPr algn="ctr"/>
                      <a:r>
                        <a:rPr lang="en-US" sz="900" noProof="0" dirty="0" smtClean="0">
                          <a:latin typeface="Arial" panose="020B0604020202020204" pitchFamily="34" charset="0"/>
                          <a:cs typeface="Arial" panose="020B0604020202020204" pitchFamily="34" charset="0"/>
                        </a:rPr>
                        <a:t>2</a:t>
                      </a:r>
                      <a:endParaRPr lang="en-US" sz="900" noProof="0" dirty="0">
                        <a:latin typeface="Arial" panose="020B0604020202020204" pitchFamily="34" charset="0"/>
                        <a:cs typeface="Arial" panose="020B0604020202020204" pitchFamily="34" charset="0"/>
                      </a:endParaRPr>
                    </a:p>
                  </a:txBody>
                  <a:tcPr/>
                </a:tc>
                <a:tc>
                  <a:txBody>
                    <a:bodyPr/>
                    <a:lstStyle/>
                    <a:p>
                      <a:pPr algn="ctr"/>
                      <a:r>
                        <a:rPr lang="en-US" sz="900" noProof="0" dirty="0" smtClean="0">
                          <a:latin typeface="Arial" panose="020B0604020202020204" pitchFamily="34" charset="0"/>
                          <a:cs typeface="Arial" panose="020B0604020202020204" pitchFamily="34" charset="0"/>
                        </a:rPr>
                        <a:t>16.7</a:t>
                      </a:r>
                      <a:endParaRPr lang="en-US" sz="900" noProof="0" dirty="0">
                        <a:latin typeface="Arial" panose="020B0604020202020204" pitchFamily="34" charset="0"/>
                        <a:cs typeface="Arial" panose="020B0604020202020204" pitchFamily="34" charset="0"/>
                      </a:endParaRPr>
                    </a:p>
                  </a:txBody>
                  <a:tcPr/>
                </a:tc>
              </a:tr>
              <a:tr h="315249">
                <a:tc>
                  <a:txBody>
                    <a:bodyPr/>
                    <a:lstStyle/>
                    <a:p>
                      <a:pPr algn="ctr"/>
                      <a:r>
                        <a:rPr lang="en-US" sz="900" noProof="0" dirty="0" smtClean="0">
                          <a:latin typeface="Arial" panose="020B0604020202020204" pitchFamily="34" charset="0"/>
                          <a:cs typeface="Arial" panose="020B0604020202020204" pitchFamily="34" charset="0"/>
                        </a:rPr>
                        <a:t>Munich</a:t>
                      </a:r>
                      <a:endParaRPr lang="en-US" sz="900" noProof="0" dirty="0">
                        <a:latin typeface="Arial" panose="020B0604020202020204" pitchFamily="34" charset="0"/>
                        <a:cs typeface="Arial" panose="020B0604020202020204" pitchFamily="34" charset="0"/>
                      </a:endParaRPr>
                    </a:p>
                  </a:txBody>
                  <a:tcPr/>
                </a:tc>
                <a:tc>
                  <a:txBody>
                    <a:bodyPr/>
                    <a:lstStyle/>
                    <a:p>
                      <a:pPr algn="ctr"/>
                      <a:r>
                        <a:rPr lang="en-US" sz="900" noProof="0" dirty="0" smtClean="0">
                          <a:latin typeface="Arial" panose="020B0604020202020204" pitchFamily="34" charset="0"/>
                          <a:cs typeface="Arial" panose="020B0604020202020204" pitchFamily="34" charset="0"/>
                        </a:rPr>
                        <a:t>3</a:t>
                      </a:r>
                      <a:endParaRPr lang="en-US" sz="900" noProof="0" dirty="0">
                        <a:latin typeface="Arial" panose="020B0604020202020204" pitchFamily="34" charset="0"/>
                        <a:cs typeface="Arial" panose="020B0604020202020204" pitchFamily="34" charset="0"/>
                      </a:endParaRPr>
                    </a:p>
                  </a:txBody>
                  <a:tcPr/>
                </a:tc>
                <a:tc>
                  <a:txBody>
                    <a:bodyPr/>
                    <a:lstStyle/>
                    <a:p>
                      <a:pPr algn="ctr"/>
                      <a:r>
                        <a:rPr lang="en-US" sz="900" noProof="0" dirty="0" smtClean="0">
                          <a:latin typeface="Arial" panose="020B0604020202020204" pitchFamily="34" charset="0"/>
                          <a:cs typeface="Arial" panose="020B0604020202020204" pitchFamily="34" charset="0"/>
                        </a:rPr>
                        <a:t>23.5</a:t>
                      </a:r>
                      <a:endParaRPr lang="en-US" sz="900" noProof="0" dirty="0">
                        <a:latin typeface="Arial" panose="020B0604020202020204" pitchFamily="34" charset="0"/>
                        <a:cs typeface="Arial" panose="020B0604020202020204" pitchFamily="34" charset="0"/>
                      </a:endParaRPr>
                    </a:p>
                  </a:txBody>
                  <a:tcPr/>
                </a:tc>
              </a:tr>
              <a:tr h="315249">
                <a:tc>
                  <a:txBody>
                    <a:bodyPr/>
                    <a:lstStyle/>
                    <a:p>
                      <a:pPr algn="ctr"/>
                      <a:r>
                        <a:rPr lang="en-US" sz="900" noProof="0" dirty="0" smtClean="0">
                          <a:latin typeface="Arial" panose="020B0604020202020204" pitchFamily="34" charset="0"/>
                          <a:cs typeface="Arial" panose="020B0604020202020204" pitchFamily="34" charset="0"/>
                        </a:rPr>
                        <a:t>London</a:t>
                      </a:r>
                      <a:endParaRPr lang="en-US" sz="900" noProof="0" dirty="0">
                        <a:latin typeface="Arial" panose="020B0604020202020204" pitchFamily="34" charset="0"/>
                        <a:cs typeface="Arial" panose="020B0604020202020204" pitchFamily="34" charset="0"/>
                      </a:endParaRPr>
                    </a:p>
                  </a:txBody>
                  <a:tcPr/>
                </a:tc>
                <a:tc>
                  <a:txBody>
                    <a:bodyPr/>
                    <a:lstStyle/>
                    <a:p>
                      <a:pPr algn="ctr"/>
                      <a:r>
                        <a:rPr lang="en-US" sz="900" noProof="0" dirty="0" smtClean="0">
                          <a:latin typeface="Arial" panose="020B0604020202020204" pitchFamily="34" charset="0"/>
                          <a:cs typeface="Arial" panose="020B0604020202020204" pitchFamily="34" charset="0"/>
                        </a:rPr>
                        <a:t>2.5</a:t>
                      </a:r>
                      <a:endParaRPr lang="en-US" sz="900" noProof="0" dirty="0">
                        <a:latin typeface="Arial" panose="020B0604020202020204" pitchFamily="34" charset="0"/>
                        <a:cs typeface="Arial" panose="020B0604020202020204" pitchFamily="34" charset="0"/>
                      </a:endParaRPr>
                    </a:p>
                  </a:txBody>
                  <a:tcPr/>
                </a:tc>
                <a:tc>
                  <a:txBody>
                    <a:bodyPr/>
                    <a:lstStyle/>
                    <a:p>
                      <a:pPr algn="ctr"/>
                      <a:r>
                        <a:rPr lang="en-US" sz="900" noProof="0" dirty="0" smtClean="0">
                          <a:latin typeface="Arial" panose="020B0604020202020204" pitchFamily="34" charset="0"/>
                          <a:cs typeface="Arial" panose="020B0604020202020204" pitchFamily="34" charset="0"/>
                        </a:rPr>
                        <a:t>20</a:t>
                      </a:r>
                      <a:endParaRPr lang="en-US" sz="900" noProof="0" dirty="0">
                        <a:latin typeface="Arial" panose="020B0604020202020204" pitchFamily="34" charset="0"/>
                        <a:cs typeface="Arial" panose="020B0604020202020204" pitchFamily="34" charset="0"/>
                      </a:endParaRPr>
                    </a:p>
                  </a:txBody>
                  <a:tcPr/>
                </a:tc>
              </a:tr>
              <a:tr h="315249">
                <a:tc>
                  <a:txBody>
                    <a:bodyPr/>
                    <a:lstStyle/>
                    <a:p>
                      <a:pPr algn="ctr"/>
                      <a:r>
                        <a:rPr lang="en-US" sz="900" noProof="0" dirty="0" smtClean="0">
                          <a:latin typeface="Arial" panose="020B0604020202020204" pitchFamily="34" charset="0"/>
                          <a:cs typeface="Arial" panose="020B0604020202020204" pitchFamily="34" charset="0"/>
                        </a:rPr>
                        <a:t>Rabat</a:t>
                      </a:r>
                      <a:endParaRPr lang="en-US" sz="900" noProof="0" dirty="0">
                        <a:latin typeface="Arial" panose="020B0604020202020204" pitchFamily="34" charset="0"/>
                        <a:cs typeface="Arial" panose="020B0604020202020204" pitchFamily="34" charset="0"/>
                      </a:endParaRPr>
                    </a:p>
                  </a:txBody>
                  <a:tcPr/>
                </a:tc>
                <a:tc>
                  <a:txBody>
                    <a:bodyPr/>
                    <a:lstStyle/>
                    <a:p>
                      <a:pPr algn="ctr"/>
                      <a:r>
                        <a:rPr lang="en-US" sz="900" noProof="0" dirty="0" smtClean="0">
                          <a:latin typeface="Arial" panose="020B0604020202020204" pitchFamily="34" charset="0"/>
                          <a:cs typeface="Arial" panose="020B0604020202020204" pitchFamily="34" charset="0"/>
                        </a:rPr>
                        <a:t>1</a:t>
                      </a:r>
                      <a:endParaRPr lang="en-US" sz="900" noProof="0" dirty="0">
                        <a:latin typeface="Arial" panose="020B0604020202020204" pitchFamily="34" charset="0"/>
                        <a:cs typeface="Arial" panose="020B0604020202020204" pitchFamily="34" charset="0"/>
                      </a:endParaRPr>
                    </a:p>
                  </a:txBody>
                  <a:tcPr/>
                </a:tc>
                <a:tc>
                  <a:txBody>
                    <a:bodyPr/>
                    <a:lstStyle/>
                    <a:p>
                      <a:pPr algn="ctr"/>
                      <a:r>
                        <a:rPr lang="en-US" sz="900" noProof="0" dirty="0" err="1" smtClean="0">
                          <a:latin typeface="Arial" panose="020B0604020202020204" pitchFamily="34" charset="0"/>
                          <a:cs typeface="Arial" panose="020B0604020202020204" pitchFamily="34" charset="0"/>
                        </a:rPr>
                        <a:t>n.a</a:t>
                      </a:r>
                      <a:r>
                        <a:rPr lang="en-US" sz="900" noProof="0" dirty="0" smtClean="0">
                          <a:latin typeface="Arial" panose="020B0604020202020204" pitchFamily="34" charset="0"/>
                          <a:cs typeface="Arial" panose="020B0604020202020204" pitchFamily="34" charset="0"/>
                        </a:rPr>
                        <a:t>.</a:t>
                      </a:r>
                      <a:endParaRPr lang="en-US" sz="900" noProof="0" dirty="0">
                        <a:latin typeface="Arial" panose="020B0604020202020204" pitchFamily="34" charset="0"/>
                        <a:cs typeface="Arial" panose="020B0604020202020204" pitchFamily="34" charset="0"/>
                      </a:endParaRPr>
                    </a:p>
                  </a:txBody>
                  <a:tcPr/>
                </a:tc>
              </a:tr>
            </a:tbl>
          </a:graphicData>
        </a:graphic>
      </p:graphicFrame>
      <p:sp>
        <p:nvSpPr>
          <p:cNvPr id="85" name="TextBox 84"/>
          <p:cNvSpPr txBox="1"/>
          <p:nvPr/>
        </p:nvSpPr>
        <p:spPr>
          <a:xfrm>
            <a:off x="597618" y="4809332"/>
            <a:ext cx="1375116" cy="237822"/>
          </a:xfrm>
          <a:prstGeom prst="rect">
            <a:avLst/>
          </a:prstGeom>
          <a:noFill/>
        </p:spPr>
        <p:txBody>
          <a:bodyPr wrap="square" rtlCol="0">
            <a:spAutoFit/>
          </a:bodyPr>
          <a:lstStyle/>
          <a:p>
            <a:pPr algn="l"/>
            <a:r>
              <a:rPr lang="pt-PT" sz="700" dirty="0" err="1" smtClean="0">
                <a:latin typeface="Arial" panose="020B0604020202020204" pitchFamily="34" charset="0"/>
                <a:cs typeface="Arial" panose="020B0604020202020204" pitchFamily="34" charset="0"/>
              </a:rPr>
              <a:t>Source</a:t>
            </a:r>
            <a:r>
              <a:rPr lang="pt-PT" sz="700" dirty="0" smtClean="0">
                <a:latin typeface="Arial" panose="020B0604020202020204" pitchFamily="34" charset="0"/>
                <a:cs typeface="Arial" panose="020B0604020202020204" pitchFamily="34" charset="0"/>
              </a:rPr>
              <a:t>: travelmath.com</a:t>
            </a:r>
            <a:endParaRPr lang="pt-PT" sz="9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8</a:t>
            </a:fld>
            <a:endParaRPr lang="en-US" dirty="0"/>
          </a:p>
        </p:txBody>
      </p:sp>
    </p:spTree>
    <p:extLst>
      <p:ext uri="{BB962C8B-B14F-4D97-AF65-F5344CB8AC3E}">
        <p14:creationId xmlns:p14="http://schemas.microsoft.com/office/powerpoint/2010/main" val="38397883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33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itle 5"/>
          <p:cNvSpPr>
            <a:spLocks noGrp="1"/>
          </p:cNvSpPr>
          <p:nvPr>
            <p:ph type="title"/>
          </p:nvPr>
        </p:nvSpPr>
        <p:spPr>
          <a:xfrm>
            <a:off x="555782" y="502492"/>
            <a:ext cx="5750756" cy="984996"/>
          </a:xfrm>
        </p:spPr>
        <p:txBody>
          <a:bodyPr anchor="t">
            <a:normAutofit/>
          </a:bodyPr>
          <a:lstStyle/>
          <a:p>
            <a:r>
              <a:rPr lang="en-US" sz="2200" dirty="0" smtClean="0">
                <a:latin typeface="Arial" panose="020B0604020202020204" pitchFamily="34" charset="0"/>
                <a:cs typeface="Arial" panose="020B0604020202020204" pitchFamily="34" charset="0"/>
              </a:rPr>
              <a:t>Macroeconomic profile</a:t>
            </a: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smtClean="0">
                <a:solidFill>
                  <a:schemeClr val="accent2"/>
                </a:solidFill>
                <a:latin typeface="Arial" panose="020B0604020202020204" pitchFamily="34" charset="0"/>
                <a:cs typeface="Arial" panose="020B0604020202020204" pitchFamily="34" charset="0"/>
              </a:rPr>
              <a:t>Business environment</a:t>
            </a:r>
            <a:endParaRPr lang="pt-PT" sz="2200" dirty="0">
              <a:latin typeface="Arial" panose="020B0604020202020204" pitchFamily="34" charset="0"/>
              <a:cs typeface="Arial" panose="020B0604020202020204" pitchFamily="34" charset="0"/>
            </a:endParaRPr>
          </a:p>
        </p:txBody>
      </p:sp>
      <p:sp>
        <p:nvSpPr>
          <p:cNvPr id="11" name="Text Placeholder 6"/>
          <p:cNvSpPr txBox="1">
            <a:spLocks/>
          </p:cNvSpPr>
          <p:nvPr/>
        </p:nvSpPr>
        <p:spPr>
          <a:xfrm>
            <a:off x="549275" y="1868695"/>
            <a:ext cx="2808288" cy="753882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Political background</a:t>
            </a:r>
          </a:p>
          <a:p>
            <a:pPr lvl="1" algn="just"/>
            <a:r>
              <a:rPr lang="en-US" kern="0" dirty="0" smtClean="0">
                <a:latin typeface="Arial" panose="020B0604020202020204" pitchFamily="34" charset="0"/>
                <a:cs typeface="Arial" panose="020B0604020202020204" pitchFamily="34" charset="0"/>
              </a:rPr>
              <a:t>Portugal has a parliamentary democracy.</a:t>
            </a:r>
          </a:p>
          <a:p>
            <a:pPr lvl="1" algn="just"/>
            <a:r>
              <a:rPr lang="en-US" kern="0" dirty="0" smtClean="0">
                <a:latin typeface="Arial" panose="020B0604020202020204" pitchFamily="34" charset="0"/>
                <a:cs typeface="Arial" panose="020B0604020202020204" pitchFamily="34" charset="0"/>
              </a:rPr>
              <a:t>The head of State is the President of the Republic, which is elected for a maximum of 2 terms of 5 years each by direct universal suffrage. The current President of the Republic is Marcelo </a:t>
            </a:r>
            <a:r>
              <a:rPr lang="en-US" kern="0" dirty="0" err="1" smtClean="0">
                <a:latin typeface="Arial" panose="020B0604020202020204" pitchFamily="34" charset="0"/>
                <a:cs typeface="Arial" panose="020B0604020202020204" pitchFamily="34" charset="0"/>
              </a:rPr>
              <a:t>Rebelo</a:t>
            </a:r>
            <a:r>
              <a:rPr lang="en-US" kern="0" dirty="0" smtClean="0">
                <a:latin typeface="Arial" panose="020B0604020202020204" pitchFamily="34" charset="0"/>
                <a:cs typeface="Arial" panose="020B0604020202020204" pitchFamily="34" charset="0"/>
              </a:rPr>
              <a:t> de Sousa.</a:t>
            </a:r>
          </a:p>
          <a:p>
            <a:pPr lvl="1" algn="just"/>
            <a:r>
              <a:rPr lang="en-US" kern="0" dirty="0" smtClean="0">
                <a:latin typeface="Arial" panose="020B0604020202020204" pitchFamily="34" charset="0"/>
                <a:cs typeface="Arial" panose="020B0604020202020204" pitchFamily="34" charset="0"/>
              </a:rPr>
              <a:t>The Government, which conducts the country’s general policy, is currently headed by the Prime Minister </a:t>
            </a:r>
            <a:r>
              <a:rPr lang="en-US" kern="0" dirty="0" err="1" smtClean="0">
                <a:latin typeface="Arial" panose="020B0604020202020204" pitchFamily="34" charset="0"/>
                <a:cs typeface="Arial" panose="020B0604020202020204" pitchFamily="34" charset="0"/>
              </a:rPr>
              <a:t>António</a:t>
            </a:r>
            <a:r>
              <a:rPr lang="en-US" kern="0" dirty="0" smtClean="0">
                <a:latin typeface="Arial" panose="020B0604020202020204" pitchFamily="34" charset="0"/>
                <a:cs typeface="Arial" panose="020B0604020202020204" pitchFamily="34" charset="0"/>
              </a:rPr>
              <a:t> Costa.</a:t>
            </a:r>
          </a:p>
          <a:p>
            <a:pPr lvl="1" algn="just"/>
            <a:r>
              <a:rPr lang="en-US" kern="0" dirty="0" smtClean="0">
                <a:latin typeface="Arial" panose="020B0604020202020204" pitchFamily="34" charset="0"/>
                <a:cs typeface="Arial" panose="020B0604020202020204" pitchFamily="34" charset="0"/>
              </a:rPr>
              <a:t>The legislative power is represented by the Assembly of the Republic (national parliament), which is constituted by 230 deputies.</a:t>
            </a:r>
          </a:p>
          <a:p>
            <a:pPr lvl="4" algn="just">
              <a:spcBef>
                <a:spcPts val="600"/>
              </a:spcBef>
              <a:spcAft>
                <a:spcPts val="600"/>
              </a:spcAft>
            </a:pPr>
            <a:r>
              <a:rPr lang="en-US" sz="1200" kern="0" dirty="0" smtClean="0">
                <a:latin typeface="Arial" panose="020B0604020202020204" pitchFamily="34" charset="0"/>
                <a:cs typeface="Arial" panose="020B0604020202020204" pitchFamily="34" charset="0"/>
              </a:rPr>
              <a:t>Doing business</a:t>
            </a:r>
          </a:p>
          <a:p>
            <a:pPr lvl="1" algn="just"/>
            <a:r>
              <a:rPr lang="en-US" kern="0" dirty="0" smtClean="0">
                <a:latin typeface="Arial" panose="020B0604020202020204" pitchFamily="34" charset="0"/>
                <a:cs typeface="Arial" panose="020B0604020202020204" pitchFamily="34" charset="0"/>
              </a:rPr>
              <a:t>The World Bank Index ‘Doing business’ ranks Portugal at #25 out of 190 economies in assessing ease of doing business.</a:t>
            </a:r>
          </a:p>
          <a:p>
            <a:pPr lvl="1" algn="just"/>
            <a:r>
              <a:rPr lang="en-US" kern="0" dirty="0" smtClean="0">
                <a:latin typeface="Arial" panose="020B0604020202020204" pitchFamily="34" charset="0"/>
                <a:cs typeface="Arial" panose="020B0604020202020204" pitchFamily="34" charset="0"/>
              </a:rPr>
              <a:t>When comparing business environments, the ‘Doing business’ rank defines the following characteristics for Portugal:</a:t>
            </a:r>
          </a:p>
          <a:p>
            <a:pPr marL="0" lvl="1" indent="0" algn="just"/>
            <a:r>
              <a:rPr lang="en-US" kern="0" dirty="0" smtClean="0">
                <a:solidFill>
                  <a:schemeClr val="accent2"/>
                </a:solidFill>
                <a:latin typeface="Arial" panose="020B0604020202020204" pitchFamily="34" charset="0"/>
                <a:cs typeface="Arial" panose="020B0604020202020204" pitchFamily="34" charset="0"/>
              </a:rPr>
              <a:t>Trading across borders</a:t>
            </a:r>
            <a:r>
              <a:rPr lang="en-US" kern="0" dirty="0" smtClean="0">
                <a:latin typeface="Arial" panose="020B0604020202020204" pitchFamily="34" charset="0"/>
                <a:cs typeface="Arial" panose="020B0604020202020204" pitchFamily="34" charset="0"/>
              </a:rPr>
              <a:t> - easier due to the implementation of an electronic single window for port procedures, which reduced the time and cost of trading.</a:t>
            </a:r>
          </a:p>
          <a:p>
            <a:pPr marL="0" lvl="1" indent="0" algn="just"/>
            <a:r>
              <a:rPr lang="en-US" kern="0" dirty="0" smtClean="0">
                <a:solidFill>
                  <a:schemeClr val="accent2"/>
                </a:solidFill>
                <a:latin typeface="Arial" panose="020B0604020202020204" pitchFamily="34" charset="0"/>
                <a:cs typeface="Arial" panose="020B0604020202020204" pitchFamily="34" charset="0"/>
              </a:rPr>
              <a:t>Resolving insolvency</a:t>
            </a:r>
            <a:r>
              <a:rPr lang="en-US" kern="0" dirty="0" smtClean="0">
                <a:latin typeface="Arial" panose="020B0604020202020204" pitchFamily="34" charset="0"/>
                <a:cs typeface="Arial" panose="020B0604020202020204" pitchFamily="34" charset="0"/>
              </a:rPr>
              <a:t> - takes on average only 2 years and costs 9.0% of debtors estate.</a:t>
            </a:r>
          </a:p>
          <a:p>
            <a:pPr marL="0" lvl="1" indent="0" algn="just"/>
            <a:r>
              <a:rPr lang="en-US" kern="0" dirty="0" smtClean="0">
                <a:solidFill>
                  <a:schemeClr val="accent2"/>
                </a:solidFill>
                <a:latin typeface="Arial" panose="020B0604020202020204" pitchFamily="34" charset="0"/>
                <a:cs typeface="Arial" panose="020B0604020202020204" pitchFamily="34" charset="0"/>
              </a:rPr>
              <a:t>Enforcing contracts</a:t>
            </a:r>
            <a:r>
              <a:rPr lang="en-US" kern="0" dirty="0" smtClean="0">
                <a:latin typeface="Arial" panose="020B0604020202020204" pitchFamily="34" charset="0"/>
                <a:cs typeface="Arial" panose="020B0604020202020204" pitchFamily="34" charset="0"/>
              </a:rPr>
              <a:t> - takes 547 days and represents a cost of 13.8% of claimed amounts.</a:t>
            </a:r>
          </a:p>
          <a:p>
            <a:pPr marL="0" lvl="1" indent="0" algn="just"/>
            <a:r>
              <a:rPr lang="en-US" kern="0" dirty="0" smtClean="0">
                <a:solidFill>
                  <a:schemeClr val="accent2"/>
                </a:solidFill>
                <a:latin typeface="Arial" panose="020B0604020202020204" pitchFamily="34" charset="0"/>
                <a:cs typeface="Arial" panose="020B0604020202020204" pitchFamily="34" charset="0"/>
              </a:rPr>
              <a:t>Registering property</a:t>
            </a:r>
            <a:r>
              <a:rPr lang="en-US" kern="0" dirty="0" smtClean="0">
                <a:latin typeface="Arial" panose="020B0604020202020204" pitchFamily="34" charset="0"/>
                <a:cs typeface="Arial" panose="020B0604020202020204" pitchFamily="34" charset="0"/>
              </a:rPr>
              <a:t> - easier since the establishment of a one-stop shop for property registration in 2011.</a:t>
            </a:r>
          </a:p>
          <a:p>
            <a:pPr marL="0" lvl="1" indent="0" algn="just"/>
            <a:r>
              <a:rPr lang="en-US" kern="0" dirty="0" smtClean="0">
                <a:solidFill>
                  <a:schemeClr val="accent2"/>
                </a:solidFill>
                <a:latin typeface="Arial" panose="020B0604020202020204" pitchFamily="34" charset="0"/>
                <a:cs typeface="Arial" panose="020B0604020202020204" pitchFamily="34" charset="0"/>
              </a:rPr>
              <a:t>Starting </a:t>
            </a:r>
            <a:r>
              <a:rPr lang="en-US" kern="0" dirty="0">
                <a:solidFill>
                  <a:schemeClr val="accent2"/>
                </a:solidFill>
                <a:latin typeface="Arial" panose="020B0604020202020204" pitchFamily="34" charset="0"/>
                <a:cs typeface="Arial" panose="020B0604020202020204" pitchFamily="34" charset="0"/>
              </a:rPr>
              <a:t>a business</a:t>
            </a:r>
            <a:r>
              <a:rPr lang="en-US" kern="0" dirty="0">
                <a:latin typeface="Arial" panose="020B0604020202020204" pitchFamily="34" charset="0"/>
                <a:cs typeface="Arial" panose="020B0604020202020204" pitchFamily="34" charset="0"/>
              </a:rPr>
              <a:t> </a:t>
            </a:r>
            <a:r>
              <a:rPr lang="en-US" kern="0" dirty="0" smtClean="0">
                <a:latin typeface="Arial" panose="020B0604020202020204" pitchFamily="34" charset="0"/>
                <a:cs typeface="Arial" panose="020B0604020202020204" pitchFamily="34" charset="0"/>
              </a:rPr>
              <a:t>- takes on average 4.5 days and 5 procedures. The business reforms implemented resulted in an increasing number of start-ups in the country.</a:t>
            </a:r>
          </a:p>
          <a:p>
            <a:pPr marL="0" lvl="1" indent="0" algn="just"/>
            <a:r>
              <a:rPr lang="en-US" kern="0" dirty="0" smtClean="0">
                <a:solidFill>
                  <a:schemeClr val="accent2"/>
                </a:solidFill>
                <a:latin typeface="Arial" panose="020B0604020202020204" pitchFamily="34" charset="0"/>
                <a:cs typeface="Arial" panose="020B0604020202020204" pitchFamily="34" charset="0"/>
              </a:rPr>
              <a:t>Paying taxes</a:t>
            </a:r>
            <a:r>
              <a:rPr lang="en-US" kern="0" dirty="0" smtClean="0">
                <a:latin typeface="Arial" panose="020B0604020202020204" pitchFamily="34" charset="0"/>
                <a:cs typeface="Arial" panose="020B0604020202020204" pitchFamily="34" charset="0"/>
              </a:rPr>
              <a:t> - easier due to the implementation of a tax online filling system and due to the decrease of the CIT rate.</a:t>
            </a:r>
          </a:p>
          <a:p>
            <a:pPr marL="0" lvl="1" indent="0" algn="just"/>
            <a:r>
              <a:rPr lang="en-US" kern="0" dirty="0" smtClean="0">
                <a:solidFill>
                  <a:schemeClr val="accent2"/>
                </a:solidFill>
                <a:latin typeface="Arial" panose="020B0604020202020204" pitchFamily="34" charset="0"/>
                <a:cs typeface="Arial" panose="020B0604020202020204" pitchFamily="34" charset="0"/>
              </a:rPr>
              <a:t>Access to electricity</a:t>
            </a:r>
            <a:r>
              <a:rPr lang="en-US" kern="0" dirty="0" smtClean="0">
                <a:latin typeface="Arial" panose="020B0604020202020204" pitchFamily="34" charset="0"/>
                <a:cs typeface="Arial" panose="020B0604020202020204" pitchFamily="34" charset="0"/>
              </a:rPr>
              <a:t> - improved due to a reduction in the time required to receive electrical connection approval.</a:t>
            </a:r>
            <a:endParaRPr lang="en-US" kern="0" dirty="0">
              <a:latin typeface="Arial" panose="020B0604020202020204" pitchFamily="34" charset="0"/>
              <a:cs typeface="Arial" panose="020B0604020202020204" pitchFamily="34" charset="0"/>
            </a:endParaRPr>
          </a:p>
          <a:p>
            <a:pPr marL="171450" lvl="1" indent="-171450" algn="just">
              <a:buFont typeface="Arial" panose="020B0604020202020204" pitchFamily="34" charset="0"/>
              <a:buChar char="•"/>
            </a:pPr>
            <a:endParaRPr lang="en-US" kern="0" dirty="0" smtClean="0">
              <a:latin typeface="Arial" panose="020B0604020202020204" pitchFamily="34" charset="0"/>
              <a:cs typeface="Arial" panose="020B0604020202020204" pitchFamily="34" charset="0"/>
            </a:endParaRPr>
          </a:p>
          <a:p>
            <a:pPr marL="171450" lvl="1" indent="-171450" algn="just">
              <a:buFont typeface="Arial" panose="020B0604020202020204" pitchFamily="34" charset="0"/>
              <a:buChar char="•"/>
            </a:pPr>
            <a:endParaRPr lang="en-US" kern="0" dirty="0" smtClean="0">
              <a:latin typeface="Arial" panose="020B0604020202020204" pitchFamily="34" charset="0"/>
              <a:cs typeface="Arial" panose="020B0604020202020204" pitchFamily="34" charset="0"/>
            </a:endParaRPr>
          </a:p>
          <a:p>
            <a:pPr algn="just"/>
            <a:endParaRPr lang="en-US" kern="0" dirty="0">
              <a:latin typeface="Arial" panose="020B0604020202020204" pitchFamily="34" charset="0"/>
              <a:cs typeface="Arial" panose="020B0604020202020204" pitchFamily="34" charset="0"/>
            </a:endParaRPr>
          </a:p>
        </p:txBody>
      </p:sp>
      <p:sp>
        <p:nvSpPr>
          <p:cNvPr id="13" name="Text Placeholder 7"/>
          <p:cNvSpPr txBox="1">
            <a:spLocks/>
          </p:cNvSpPr>
          <p:nvPr/>
        </p:nvSpPr>
        <p:spPr>
          <a:xfrm>
            <a:off x="3500437" y="1868694"/>
            <a:ext cx="2808287" cy="7538829"/>
          </a:xfrm>
          <a:prstGeom prst="rect">
            <a:avLst/>
          </a:prstGeom>
        </p:spPr>
        <p:txBody>
          <a:bodyPr/>
          <a:lstStyle>
            <a:lvl1pPr marL="0" indent="0" algn="l" defTabSz="913926" rtl="0" eaLnBrk="1" fontAlgn="base" hangingPunct="1">
              <a:lnSpc>
                <a:spcPct val="100000"/>
              </a:lnSpc>
              <a:spcBef>
                <a:spcPts val="600"/>
              </a:spcBef>
              <a:spcAft>
                <a:spcPts val="600"/>
              </a:spcAft>
              <a:defRPr lang="en-US" sz="1200" b="1" dirty="0" smtClean="0">
                <a:solidFill>
                  <a:schemeClr val="tx1"/>
                </a:solidFill>
                <a:latin typeface="EYInterstate Regular" pitchFamily="2" charset="0"/>
                <a:ea typeface="+mn-ea"/>
                <a:cs typeface="+mn-cs"/>
              </a:defRPr>
            </a:lvl1pPr>
            <a:lvl2pPr marL="1458" indent="-1458" algn="l" defTabSz="913926" rtl="0" eaLnBrk="1" fontAlgn="base" hangingPunct="1">
              <a:lnSpc>
                <a:spcPct val="100000"/>
              </a:lnSpc>
              <a:spcBef>
                <a:spcPts val="0"/>
              </a:spcBef>
              <a:spcAft>
                <a:spcPts val="600"/>
              </a:spcAft>
              <a:buSzPct val="30000"/>
              <a:buFont typeface="Arial" charset="0"/>
              <a:buNone/>
              <a:defRPr lang="en-US" sz="900" dirty="0" smtClean="0">
                <a:solidFill>
                  <a:schemeClr val="tx1"/>
                </a:solidFill>
                <a:latin typeface="EYInterstate Light" pitchFamily="2" charset="0"/>
              </a:defRPr>
            </a:lvl2pPr>
            <a:lvl3pPr marL="166688" indent="-166688" algn="l" defTabSz="167627" rtl="0" eaLnBrk="1" fontAlgn="base" hangingPunct="1">
              <a:lnSpc>
                <a:spcPct val="100000"/>
              </a:lnSpc>
              <a:spcBef>
                <a:spcPts val="0"/>
              </a:spcBef>
              <a:spcAft>
                <a:spcPts val="600"/>
              </a:spcAft>
              <a:buClr>
                <a:schemeClr val="accent2"/>
              </a:buClr>
              <a:buSzPct val="70000"/>
              <a:buFont typeface="Arial" pitchFamily="34" charset="0"/>
              <a:buChar char="►"/>
              <a:defRPr lang="en-US" sz="900" dirty="0" smtClean="0">
                <a:solidFill>
                  <a:schemeClr val="tx1"/>
                </a:solidFill>
                <a:latin typeface="EYInterstate Light" pitchFamily="2" charset="0"/>
              </a:defRPr>
            </a:lvl3pPr>
            <a:lvl4pPr marL="365125" indent="-171450" algn="l" defTabSz="913926" rtl="0" eaLnBrk="1" fontAlgn="base" hangingPunct="1">
              <a:lnSpc>
                <a:spcPts val="1102"/>
              </a:lnSpc>
              <a:spcBef>
                <a:spcPts val="0"/>
              </a:spcBef>
              <a:spcAft>
                <a:spcPct val="0"/>
              </a:spcAft>
              <a:buClr>
                <a:schemeClr val="accent2"/>
              </a:buClr>
              <a:buSzPct val="70000"/>
              <a:buFont typeface="EYInterstate" panose="020B0604020202020204" charset="0"/>
              <a:buChar char="►"/>
              <a:defRPr lang="en-US" sz="900" baseline="0" dirty="0" smtClean="0">
                <a:solidFill>
                  <a:schemeClr val="tx1"/>
                </a:solidFill>
                <a:latin typeface="EYInterstate Light" pitchFamily="2" charset="0"/>
              </a:defRPr>
            </a:lvl4pPr>
            <a:lvl5pPr marL="0" indent="0" algn="l" defTabSz="913926" rtl="0" eaLnBrk="1" fontAlgn="base" hangingPunct="1">
              <a:lnSpc>
                <a:spcPct val="130000"/>
              </a:lnSpc>
              <a:spcBef>
                <a:spcPts val="551"/>
              </a:spcBef>
              <a:spcAft>
                <a:spcPct val="0"/>
              </a:spcAft>
              <a:buSzPct val="30000"/>
              <a:buFont typeface="Arial" charset="0"/>
              <a:buNone/>
              <a:defRPr lang="en-US" sz="1000" b="1" dirty="0" smtClean="0">
                <a:solidFill>
                  <a:schemeClr val="tx1"/>
                </a:solidFill>
                <a:latin typeface="EYInterstate Regular" panose="02000503020000020004" pitchFamily="2" charset="0"/>
              </a:defRPr>
            </a:lvl5pPr>
            <a:lvl6pPr marL="269875" indent="-165100" algn="l" defTabSz="913926" rtl="0" eaLnBrk="1" fontAlgn="base" hangingPunct="1">
              <a:lnSpc>
                <a:spcPct val="130000"/>
              </a:lnSpc>
              <a:spcBef>
                <a:spcPts val="551"/>
              </a:spcBef>
              <a:spcAft>
                <a:spcPct val="0"/>
              </a:spcAft>
              <a:buSzPct val="30000"/>
              <a:buFont typeface="Arial" charset="0"/>
              <a:buChar char="►"/>
              <a:defRPr lang="en-US" sz="1000" b="1" dirty="0" smtClean="0">
                <a:solidFill>
                  <a:schemeClr val="tx1"/>
                </a:solidFill>
                <a:latin typeface="EYInterstate Light" pitchFamily="2" charset="0"/>
              </a:defRPr>
            </a:lvl6pPr>
            <a:lvl7pPr marL="921214"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7pPr>
            <a:lvl8pPr marL="1341008"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8pPr>
            <a:lvl9pPr marL="1760802" indent="-74339" algn="l" defTabSz="913926" rtl="0" eaLnBrk="1" fontAlgn="base" hangingPunct="1">
              <a:lnSpc>
                <a:spcPct val="130000"/>
              </a:lnSpc>
              <a:spcBef>
                <a:spcPts val="551"/>
              </a:spcBef>
              <a:spcAft>
                <a:spcPct val="0"/>
              </a:spcAft>
              <a:buSzPct val="30000"/>
              <a:buFont typeface="Arial" charset="0"/>
              <a:buChar char="►"/>
              <a:defRPr sz="800">
                <a:solidFill>
                  <a:schemeClr val="tx1"/>
                </a:solidFill>
                <a:latin typeface="EYInterstate Light" pitchFamily="2" charset="0"/>
              </a:defRPr>
            </a:lvl9pPr>
          </a:lstStyle>
          <a:p>
            <a:pPr algn="just"/>
            <a:r>
              <a:rPr lang="en-US" kern="0" dirty="0" smtClean="0">
                <a:latin typeface="Arial" panose="020B0604020202020204" pitchFamily="34" charset="0"/>
                <a:cs typeface="Arial" panose="020B0604020202020204" pitchFamily="34" charset="0"/>
              </a:rPr>
              <a:t>Competitiveness</a:t>
            </a:r>
          </a:p>
          <a:p>
            <a:pPr lvl="1" algn="just"/>
            <a:r>
              <a:rPr lang="en-US" kern="0" dirty="0" smtClean="0">
                <a:latin typeface="Arial" panose="020B0604020202020204" pitchFamily="34" charset="0"/>
                <a:cs typeface="Arial" panose="020B0604020202020204" pitchFamily="34" charset="0"/>
              </a:rPr>
              <a:t>Portugal ranks #46 out of 138 economies, according to ‘The Global Competitiveness Index 2016-2017’ (World Economic Forum).</a:t>
            </a:r>
          </a:p>
          <a:p>
            <a:pPr lvl="1" algn="just"/>
            <a:r>
              <a:rPr lang="en-US" kern="0" dirty="0" smtClean="0">
                <a:latin typeface="Arial" panose="020B0604020202020204" pitchFamily="34" charset="0"/>
                <a:cs typeface="Arial" panose="020B0604020202020204" pitchFamily="34" charset="0"/>
              </a:rPr>
              <a:t>Characterized as an </a:t>
            </a:r>
            <a:r>
              <a:rPr lang="en-US" i="1" kern="0" dirty="0" smtClean="0">
                <a:latin typeface="Arial" panose="020B0604020202020204" pitchFamily="34" charset="0"/>
                <a:cs typeface="Arial" panose="020B0604020202020204" pitchFamily="34" charset="0"/>
              </a:rPr>
              <a:t>Innovation-driven </a:t>
            </a:r>
            <a:r>
              <a:rPr lang="en-US" kern="0" dirty="0" smtClean="0">
                <a:latin typeface="Arial" panose="020B0604020202020204" pitchFamily="34" charset="0"/>
                <a:cs typeface="Arial" panose="020B0604020202020204" pitchFamily="34" charset="0"/>
              </a:rPr>
              <a:t>economy, Portugal’s highly scored pillars include the categories of ‘Health and Primary education’, ‘Infrastructures’ (namely the quality of the roads) and ‘Technological readiness’ (with emphasis on the quality of internet bandwidth).</a:t>
            </a:r>
          </a:p>
          <a:p>
            <a:pPr lvl="1" algn="just"/>
            <a:r>
              <a:rPr lang="en-US" kern="0" dirty="0" smtClean="0">
                <a:latin typeface="Arial" panose="020B0604020202020204" pitchFamily="34" charset="0"/>
                <a:cs typeface="Arial" panose="020B0604020202020204" pitchFamily="34" charset="0"/>
              </a:rPr>
              <a:t>However, some potential for improvement is identified by the World Economic Forum in the categories of ‘Tax rates’, ‘Government bureaucracy’ and ‘Political stability’.</a:t>
            </a:r>
          </a:p>
          <a:p>
            <a:pPr lvl="1" algn="just"/>
            <a:endParaRPr lang="en-US" kern="0" dirty="0">
              <a:latin typeface="Arial" panose="020B0604020202020204" pitchFamily="34" charset="0"/>
              <a:cs typeface="Arial" panose="020B0604020202020204" pitchFamily="34" charset="0"/>
            </a:endParaRPr>
          </a:p>
          <a:p>
            <a:pPr lvl="1" algn="just"/>
            <a:endParaRPr lang="en-US" kern="0" dirty="0" smtClean="0">
              <a:latin typeface="Arial" panose="020B0604020202020204" pitchFamily="34" charset="0"/>
              <a:cs typeface="Arial" panose="020B0604020202020204" pitchFamily="34" charset="0"/>
            </a:endParaRPr>
          </a:p>
          <a:p>
            <a:pPr algn="just"/>
            <a:endParaRPr lang="en-US" kern="0" dirty="0" smtClean="0">
              <a:latin typeface="Arial" panose="020B0604020202020204" pitchFamily="34" charset="0"/>
              <a:cs typeface="Arial" panose="020B0604020202020204" pitchFamily="34" charset="0"/>
            </a:endParaRPr>
          </a:p>
          <a:p>
            <a:pPr algn="just"/>
            <a:endParaRPr lang="en-US" sz="900" b="0" kern="0" dirty="0" smtClean="0">
              <a:latin typeface="Arial" panose="020B0604020202020204" pitchFamily="34" charset="0"/>
              <a:cs typeface="Arial" panose="020B0604020202020204" pitchFamily="34" charset="0"/>
            </a:endParaRPr>
          </a:p>
        </p:txBody>
      </p:sp>
      <p:cxnSp>
        <p:nvCxnSpPr>
          <p:cNvPr id="5" name="Straight Connector 4"/>
          <p:cNvCxnSpPr/>
          <p:nvPr/>
        </p:nvCxnSpPr>
        <p:spPr bwMode="auto">
          <a:xfrm flipV="1">
            <a:off x="645035" y="2112245"/>
            <a:ext cx="2606165" cy="1"/>
          </a:xfrm>
          <a:prstGeom prst="line">
            <a:avLst/>
          </a:prstGeom>
          <a:ln/>
          <a:extLst/>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bwMode="auto">
          <a:xfrm flipV="1">
            <a:off x="3601497" y="2112245"/>
            <a:ext cx="2606165" cy="1"/>
          </a:xfrm>
          <a:prstGeom prst="line">
            <a:avLst/>
          </a:prstGeom>
          <a:ln/>
          <a:extLst/>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bwMode="auto">
          <a:xfrm flipV="1">
            <a:off x="649862" y="4478094"/>
            <a:ext cx="2606165" cy="1"/>
          </a:xfrm>
          <a:prstGeom prst="line">
            <a:avLst/>
          </a:prstGeom>
          <a:ln/>
          <a:extLst/>
        </p:spPr>
        <p:style>
          <a:lnRef idx="1">
            <a:schemeClr val="dk1"/>
          </a:lnRef>
          <a:fillRef idx="0">
            <a:schemeClr val="dk1"/>
          </a:fillRef>
          <a:effectRef idx="0">
            <a:schemeClr val="dk1"/>
          </a:effectRef>
          <a:fontRef idx="minor">
            <a:schemeClr val="tx1"/>
          </a:fontRef>
        </p:style>
      </p:cxnSp>
      <p:grpSp>
        <p:nvGrpSpPr>
          <p:cNvPr id="160" name="Group 159"/>
          <p:cNvGrpSpPr/>
          <p:nvPr/>
        </p:nvGrpSpPr>
        <p:grpSpPr>
          <a:xfrm>
            <a:off x="4090324" y="4265909"/>
            <a:ext cx="2218400" cy="4857477"/>
            <a:chOff x="3523100" y="4460312"/>
            <a:chExt cx="2218400" cy="4857477"/>
          </a:xfrm>
        </p:grpSpPr>
        <p:sp>
          <p:nvSpPr>
            <p:cNvPr id="144" name="Rectangle 143"/>
            <p:cNvSpPr/>
            <p:nvPr/>
          </p:nvSpPr>
          <p:spPr>
            <a:xfrm>
              <a:off x="3524979" y="8561412"/>
              <a:ext cx="2044149" cy="259045"/>
            </a:xfrm>
            <a:prstGeom prst="rect">
              <a:avLst/>
            </a:prstGeom>
          </p:spPr>
          <p:txBody>
            <a:bodyPr wrap="none">
              <a:spAutoFit/>
            </a:bodyPr>
            <a:lstStyle/>
            <a:p>
              <a:pPr algn="l"/>
              <a:r>
                <a:rPr lang="en-US" sz="900" kern="0" dirty="0" smtClean="0">
                  <a:solidFill>
                    <a:schemeClr val="tx1"/>
                  </a:solidFill>
                  <a:latin typeface="Arial" panose="020B0604020202020204" pitchFamily="34" charset="0"/>
                  <a:cs typeface="Arial" panose="020B0604020202020204" pitchFamily="34" charset="0"/>
                </a:rPr>
                <a:t>Access to electricity (#50 </a:t>
              </a:r>
              <a:r>
                <a:rPr lang="en-US" sz="900" kern="0" dirty="0">
                  <a:solidFill>
                    <a:schemeClr val="tx1"/>
                  </a:solidFill>
                  <a:latin typeface="Arial" panose="020B0604020202020204" pitchFamily="34" charset="0"/>
                  <a:cs typeface="Arial" panose="020B0604020202020204" pitchFamily="34" charset="0"/>
                </a:rPr>
                <a:t>out of 190)</a:t>
              </a:r>
              <a:endParaRPr lang="pt-PT" sz="900" dirty="0">
                <a:solidFill>
                  <a:schemeClr val="tx1"/>
                </a:solidFill>
              </a:endParaRPr>
            </a:p>
          </p:txBody>
        </p:sp>
        <p:sp>
          <p:nvSpPr>
            <p:cNvPr id="128" name="Rectangle 127"/>
            <p:cNvSpPr/>
            <p:nvPr/>
          </p:nvSpPr>
          <p:spPr>
            <a:xfrm>
              <a:off x="3532495" y="7887920"/>
              <a:ext cx="1691489" cy="259045"/>
            </a:xfrm>
            <a:prstGeom prst="rect">
              <a:avLst/>
            </a:prstGeom>
          </p:spPr>
          <p:txBody>
            <a:bodyPr wrap="none">
              <a:spAutoFit/>
            </a:bodyPr>
            <a:lstStyle/>
            <a:p>
              <a:pPr algn="l"/>
              <a:r>
                <a:rPr lang="en-US" sz="900" kern="0" dirty="0" smtClean="0">
                  <a:solidFill>
                    <a:schemeClr val="tx1"/>
                  </a:solidFill>
                  <a:latin typeface="Arial" panose="020B0604020202020204" pitchFamily="34" charset="0"/>
                  <a:cs typeface="Arial" panose="020B0604020202020204" pitchFamily="34" charset="0"/>
                </a:rPr>
                <a:t>Paying taxes (#38 </a:t>
              </a:r>
              <a:r>
                <a:rPr lang="en-US" sz="900" kern="0" dirty="0">
                  <a:solidFill>
                    <a:schemeClr val="tx1"/>
                  </a:solidFill>
                  <a:latin typeface="Arial" panose="020B0604020202020204" pitchFamily="34" charset="0"/>
                  <a:cs typeface="Arial" panose="020B0604020202020204" pitchFamily="34" charset="0"/>
                </a:rPr>
                <a:t>out of 190)</a:t>
              </a:r>
              <a:endParaRPr lang="pt-PT" sz="900" dirty="0">
                <a:solidFill>
                  <a:schemeClr val="tx1"/>
                </a:solidFill>
              </a:endParaRPr>
            </a:p>
          </p:txBody>
        </p:sp>
        <p:sp>
          <p:nvSpPr>
            <p:cNvPr id="112" name="Rectangle 111"/>
            <p:cNvSpPr/>
            <p:nvPr/>
          </p:nvSpPr>
          <p:spPr>
            <a:xfrm>
              <a:off x="3540602" y="7202400"/>
              <a:ext cx="2012089" cy="259045"/>
            </a:xfrm>
            <a:prstGeom prst="rect">
              <a:avLst/>
            </a:prstGeom>
          </p:spPr>
          <p:txBody>
            <a:bodyPr wrap="none">
              <a:spAutoFit/>
            </a:bodyPr>
            <a:lstStyle/>
            <a:p>
              <a:pPr algn="l"/>
              <a:r>
                <a:rPr lang="en-US" sz="900" kern="0" dirty="0" smtClean="0">
                  <a:solidFill>
                    <a:schemeClr val="tx1"/>
                  </a:solidFill>
                  <a:latin typeface="Arial" panose="020B0604020202020204" pitchFamily="34" charset="0"/>
                  <a:cs typeface="Arial" panose="020B0604020202020204" pitchFamily="34" charset="0"/>
                </a:rPr>
                <a:t>Starting a business (#32 </a:t>
              </a:r>
              <a:r>
                <a:rPr lang="en-US" sz="900" kern="0" dirty="0">
                  <a:solidFill>
                    <a:schemeClr val="tx1"/>
                  </a:solidFill>
                  <a:latin typeface="Arial" panose="020B0604020202020204" pitchFamily="34" charset="0"/>
                  <a:cs typeface="Arial" panose="020B0604020202020204" pitchFamily="34" charset="0"/>
                </a:rPr>
                <a:t>out of 190)</a:t>
              </a:r>
              <a:endParaRPr lang="pt-PT" sz="900" dirty="0">
                <a:solidFill>
                  <a:schemeClr val="tx1"/>
                </a:solidFill>
              </a:endParaRPr>
            </a:p>
          </p:txBody>
        </p:sp>
        <p:sp>
          <p:nvSpPr>
            <p:cNvPr id="81" name="Rectangle 80"/>
            <p:cNvSpPr/>
            <p:nvPr/>
          </p:nvSpPr>
          <p:spPr>
            <a:xfrm>
              <a:off x="3547141" y="6516878"/>
              <a:ext cx="2069797" cy="259045"/>
            </a:xfrm>
            <a:prstGeom prst="rect">
              <a:avLst/>
            </a:prstGeom>
          </p:spPr>
          <p:txBody>
            <a:bodyPr wrap="none">
              <a:spAutoFit/>
            </a:bodyPr>
            <a:lstStyle/>
            <a:p>
              <a:pPr algn="l"/>
              <a:r>
                <a:rPr lang="en-US" sz="900" kern="0" dirty="0" smtClean="0">
                  <a:solidFill>
                    <a:schemeClr val="tx1"/>
                  </a:solidFill>
                  <a:latin typeface="Arial" panose="020B0604020202020204" pitchFamily="34" charset="0"/>
                  <a:cs typeface="Arial" panose="020B0604020202020204" pitchFamily="34" charset="0"/>
                </a:rPr>
                <a:t>Registering property (#27 </a:t>
              </a:r>
              <a:r>
                <a:rPr lang="en-US" sz="900" kern="0" dirty="0">
                  <a:solidFill>
                    <a:schemeClr val="tx1"/>
                  </a:solidFill>
                  <a:latin typeface="Arial" panose="020B0604020202020204" pitchFamily="34" charset="0"/>
                  <a:cs typeface="Arial" panose="020B0604020202020204" pitchFamily="34" charset="0"/>
                </a:rPr>
                <a:t>out of 190)</a:t>
              </a:r>
              <a:endParaRPr lang="pt-PT" sz="900" dirty="0">
                <a:solidFill>
                  <a:schemeClr val="tx1"/>
                </a:solidFill>
              </a:endParaRPr>
            </a:p>
          </p:txBody>
        </p:sp>
        <p:sp>
          <p:nvSpPr>
            <p:cNvPr id="63" name="Rectangle 62"/>
            <p:cNvSpPr/>
            <p:nvPr/>
          </p:nvSpPr>
          <p:spPr>
            <a:xfrm>
              <a:off x="3556177" y="5831356"/>
              <a:ext cx="2018501" cy="259045"/>
            </a:xfrm>
            <a:prstGeom prst="rect">
              <a:avLst/>
            </a:prstGeom>
          </p:spPr>
          <p:txBody>
            <a:bodyPr wrap="none">
              <a:spAutoFit/>
            </a:bodyPr>
            <a:lstStyle/>
            <a:p>
              <a:pPr algn="l"/>
              <a:r>
                <a:rPr lang="en-US" sz="900" kern="0" dirty="0">
                  <a:solidFill>
                    <a:schemeClr val="tx1"/>
                  </a:solidFill>
                  <a:latin typeface="Arial" panose="020B0604020202020204" pitchFamily="34" charset="0"/>
                  <a:cs typeface="Arial" panose="020B0604020202020204" pitchFamily="34" charset="0"/>
                </a:rPr>
                <a:t>Enforcing contracts (#19 out of 190)</a:t>
              </a:r>
              <a:endParaRPr lang="pt-PT" sz="900" dirty="0">
                <a:solidFill>
                  <a:schemeClr val="tx1"/>
                </a:solidFill>
              </a:endParaRPr>
            </a:p>
          </p:txBody>
        </p:sp>
        <p:sp>
          <p:nvSpPr>
            <p:cNvPr id="42" name="Rectangle 41"/>
            <p:cNvSpPr/>
            <p:nvPr/>
          </p:nvSpPr>
          <p:spPr bwMode="auto">
            <a:xfrm>
              <a:off x="5067181" y="4933089"/>
              <a:ext cx="674319" cy="285796"/>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SAN. </a:t>
              </a:r>
              <a:r>
                <a:rPr kumimoji="0" lang="pt-PT" sz="900" b="0" i="0" u="none" strike="noStrike" cap="none" normalizeH="0" baseline="0" dirty="0" smtClean="0">
                  <a:ln>
                    <a:noFill/>
                  </a:ln>
                  <a:solidFill>
                    <a:srgbClr val="010024"/>
                  </a:solidFill>
                  <a:effectLst/>
                </a:rPr>
                <a:t>MAR</a:t>
              </a:r>
            </a:p>
          </p:txBody>
        </p:sp>
        <p:sp>
          <p:nvSpPr>
            <p:cNvPr id="9" name="Rectangle 8"/>
            <p:cNvSpPr/>
            <p:nvPr/>
          </p:nvSpPr>
          <p:spPr bwMode="auto">
            <a:xfrm>
              <a:off x="3620435" y="4718863"/>
              <a:ext cx="272831" cy="271869"/>
            </a:xfrm>
            <a:prstGeom prst="rect">
              <a:avLst/>
            </a:prstGeom>
            <a:solidFill>
              <a:schemeClr val="accent2"/>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pt-PT" sz="900" b="0" i="0" u="none" strike="noStrike" cap="none" normalizeH="0" baseline="0" dirty="0" smtClean="0">
                  <a:ln>
                    <a:noFill/>
                  </a:ln>
                  <a:solidFill>
                    <a:srgbClr val="010024"/>
                  </a:solidFill>
                  <a:effectLst/>
                  <a:latin typeface="EYInterstate Regular" pitchFamily="1" charset="0"/>
                </a:rPr>
                <a:t>1</a:t>
              </a:r>
            </a:p>
          </p:txBody>
        </p:sp>
        <p:sp>
          <p:nvSpPr>
            <p:cNvPr id="34" name="Rectangle 33"/>
            <p:cNvSpPr/>
            <p:nvPr/>
          </p:nvSpPr>
          <p:spPr bwMode="auto">
            <a:xfrm>
              <a:off x="4004411" y="4718863"/>
              <a:ext cx="288000" cy="271869"/>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17</a:t>
              </a:r>
              <a:endParaRPr kumimoji="0" lang="pt-PT" sz="900" b="0" i="0" u="none" strike="noStrike" cap="none" normalizeH="0" baseline="0" dirty="0" smtClean="0">
                <a:ln>
                  <a:noFill/>
                </a:ln>
                <a:solidFill>
                  <a:srgbClr val="010024"/>
                </a:solidFill>
                <a:effectLst/>
              </a:endParaRPr>
            </a:p>
          </p:txBody>
        </p:sp>
        <p:sp>
          <p:nvSpPr>
            <p:cNvPr id="35" name="Rectangle 34"/>
            <p:cNvSpPr/>
            <p:nvPr/>
          </p:nvSpPr>
          <p:spPr bwMode="auto">
            <a:xfrm>
              <a:off x="4399222" y="4718863"/>
              <a:ext cx="288000" cy="26090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18</a:t>
              </a:r>
              <a:endParaRPr kumimoji="0" lang="pt-PT" sz="900" b="0" i="0" u="none" strike="noStrike" cap="none" normalizeH="0" baseline="0" dirty="0" smtClean="0">
                <a:ln>
                  <a:noFill/>
                </a:ln>
                <a:solidFill>
                  <a:srgbClr val="010024"/>
                </a:solidFill>
                <a:effectLst/>
              </a:endParaRPr>
            </a:p>
          </p:txBody>
        </p:sp>
        <p:sp>
          <p:nvSpPr>
            <p:cNvPr id="36" name="Rectangle 35"/>
            <p:cNvSpPr/>
            <p:nvPr/>
          </p:nvSpPr>
          <p:spPr bwMode="auto">
            <a:xfrm>
              <a:off x="4794033" y="4718863"/>
              <a:ext cx="288000" cy="26090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19</a:t>
              </a:r>
              <a:endParaRPr kumimoji="0" lang="pt-PT" sz="900" b="0" i="0" u="none" strike="noStrike" cap="none" normalizeH="0" baseline="0" dirty="0" smtClean="0">
                <a:ln>
                  <a:noFill/>
                </a:ln>
                <a:solidFill>
                  <a:srgbClr val="010024"/>
                </a:solidFill>
                <a:effectLst/>
              </a:endParaRPr>
            </a:p>
          </p:txBody>
        </p:sp>
        <p:sp>
          <p:nvSpPr>
            <p:cNvPr id="37" name="Rectangle 36"/>
            <p:cNvSpPr/>
            <p:nvPr/>
          </p:nvSpPr>
          <p:spPr bwMode="auto">
            <a:xfrm>
              <a:off x="5172351" y="4718863"/>
              <a:ext cx="288000" cy="26090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20</a:t>
              </a:r>
              <a:endParaRPr kumimoji="0" lang="pt-PT" sz="900" b="0" i="0" u="none" strike="noStrike" cap="none" normalizeH="0" baseline="0" dirty="0" smtClean="0">
                <a:ln>
                  <a:noFill/>
                </a:ln>
                <a:solidFill>
                  <a:srgbClr val="010024"/>
                </a:solidFill>
                <a:effectLst/>
              </a:endParaRPr>
            </a:p>
          </p:txBody>
        </p:sp>
        <p:sp>
          <p:nvSpPr>
            <p:cNvPr id="38" name="Rectangle 37"/>
            <p:cNvSpPr/>
            <p:nvPr/>
          </p:nvSpPr>
          <p:spPr bwMode="auto">
            <a:xfrm>
              <a:off x="3612401" y="4918920"/>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PT</a:t>
              </a:r>
              <a:endParaRPr kumimoji="0" lang="pt-PT" sz="900" b="0" i="0" u="none" strike="noStrike" cap="none" normalizeH="0" baseline="0" dirty="0" smtClean="0">
                <a:ln>
                  <a:noFill/>
                </a:ln>
                <a:solidFill>
                  <a:srgbClr val="010024"/>
                </a:solidFill>
                <a:effectLst/>
              </a:endParaRPr>
            </a:p>
          </p:txBody>
        </p:sp>
        <p:sp>
          <p:nvSpPr>
            <p:cNvPr id="39" name="Rectangle 38"/>
            <p:cNvSpPr/>
            <p:nvPr/>
          </p:nvSpPr>
          <p:spPr bwMode="auto">
            <a:xfrm>
              <a:off x="4004411" y="4918920"/>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EST</a:t>
              </a:r>
              <a:endParaRPr kumimoji="0" lang="pt-PT" sz="900" b="0" i="0" u="none" strike="noStrike" cap="none" normalizeH="0" baseline="0" dirty="0" smtClean="0">
                <a:ln>
                  <a:noFill/>
                </a:ln>
                <a:solidFill>
                  <a:srgbClr val="010024"/>
                </a:solidFill>
                <a:effectLst/>
              </a:endParaRPr>
            </a:p>
          </p:txBody>
        </p:sp>
        <p:sp>
          <p:nvSpPr>
            <p:cNvPr id="40" name="Rectangle 39"/>
            <p:cNvSpPr/>
            <p:nvPr/>
          </p:nvSpPr>
          <p:spPr bwMode="auto">
            <a:xfrm>
              <a:off x="4399222" y="4918920"/>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SWE</a:t>
              </a:r>
              <a:endParaRPr kumimoji="0" lang="pt-PT" sz="900" b="0" i="0" u="none" strike="noStrike" cap="none" normalizeH="0" baseline="0" dirty="0" smtClean="0">
                <a:ln>
                  <a:noFill/>
                </a:ln>
                <a:solidFill>
                  <a:srgbClr val="010024"/>
                </a:solidFill>
                <a:effectLst/>
              </a:endParaRPr>
            </a:p>
          </p:txBody>
        </p:sp>
        <p:sp>
          <p:nvSpPr>
            <p:cNvPr id="41" name="Rectangle 40"/>
            <p:cNvSpPr/>
            <p:nvPr/>
          </p:nvSpPr>
          <p:spPr bwMode="auto">
            <a:xfrm>
              <a:off x="4794033" y="4918920"/>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LIT</a:t>
              </a:r>
              <a:endParaRPr kumimoji="0" lang="pt-PT" sz="900" b="0" i="0" u="none" strike="noStrike" cap="none" normalizeH="0" baseline="0" dirty="0" smtClean="0">
                <a:ln>
                  <a:noFill/>
                </a:ln>
                <a:solidFill>
                  <a:srgbClr val="010024"/>
                </a:solidFill>
                <a:effectLst/>
              </a:endParaRPr>
            </a:p>
          </p:txBody>
        </p:sp>
        <p:sp>
          <p:nvSpPr>
            <p:cNvPr id="12" name="Rectangle 11"/>
            <p:cNvSpPr/>
            <p:nvPr/>
          </p:nvSpPr>
          <p:spPr>
            <a:xfrm>
              <a:off x="3523100" y="4460312"/>
              <a:ext cx="2185214" cy="259045"/>
            </a:xfrm>
            <a:prstGeom prst="rect">
              <a:avLst/>
            </a:prstGeom>
          </p:spPr>
          <p:txBody>
            <a:bodyPr wrap="none">
              <a:spAutoFit/>
            </a:bodyPr>
            <a:lstStyle/>
            <a:p>
              <a:pPr algn="l"/>
              <a:r>
                <a:rPr lang="en-US" sz="900" kern="0" dirty="0">
                  <a:solidFill>
                    <a:schemeClr val="tx1"/>
                  </a:solidFill>
                  <a:latin typeface="Arial" panose="020B0604020202020204" pitchFamily="34" charset="0"/>
                  <a:cs typeface="Arial" panose="020B0604020202020204" pitchFamily="34" charset="0"/>
                </a:rPr>
                <a:t>Trading across borders (#1 out of 190)</a:t>
              </a:r>
              <a:r>
                <a:rPr lang="en-US" sz="900" kern="0" dirty="0">
                  <a:latin typeface="Arial" panose="020B0604020202020204" pitchFamily="34" charset="0"/>
                  <a:cs typeface="Arial" panose="020B0604020202020204" pitchFamily="34" charset="0"/>
                </a:rPr>
                <a:t> </a:t>
              </a:r>
              <a:endParaRPr lang="pt-PT" sz="900" dirty="0"/>
            </a:p>
          </p:txBody>
        </p:sp>
        <p:sp>
          <p:nvSpPr>
            <p:cNvPr id="14" name="Rectangle 13"/>
            <p:cNvSpPr/>
            <p:nvPr/>
          </p:nvSpPr>
          <p:spPr>
            <a:xfrm>
              <a:off x="3532520" y="5170060"/>
              <a:ext cx="2044149" cy="259045"/>
            </a:xfrm>
            <a:prstGeom prst="rect">
              <a:avLst/>
            </a:prstGeom>
          </p:spPr>
          <p:txBody>
            <a:bodyPr wrap="none">
              <a:spAutoFit/>
            </a:bodyPr>
            <a:lstStyle/>
            <a:p>
              <a:pPr algn="l"/>
              <a:r>
                <a:rPr lang="en-US" sz="900" kern="0" dirty="0">
                  <a:solidFill>
                    <a:schemeClr val="tx1"/>
                  </a:solidFill>
                  <a:latin typeface="Arial" panose="020B0604020202020204" pitchFamily="34" charset="0"/>
                  <a:cs typeface="Arial" panose="020B0604020202020204" pitchFamily="34" charset="0"/>
                </a:rPr>
                <a:t>Resolving insolvency (#7 out of 190)</a:t>
              </a:r>
              <a:endParaRPr lang="pt-PT" sz="900" dirty="0">
                <a:solidFill>
                  <a:schemeClr val="tx1"/>
                </a:solidFill>
              </a:endParaRPr>
            </a:p>
          </p:txBody>
        </p:sp>
        <p:sp>
          <p:nvSpPr>
            <p:cNvPr id="47" name="Rectangle 46"/>
            <p:cNvSpPr/>
            <p:nvPr/>
          </p:nvSpPr>
          <p:spPr bwMode="auto">
            <a:xfrm>
              <a:off x="5160996" y="5588139"/>
              <a:ext cx="284400" cy="285796"/>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NET</a:t>
              </a:r>
              <a:endParaRPr kumimoji="0" lang="pt-PT" sz="900" b="0" i="0" u="none" strike="noStrike" cap="none" normalizeH="0" baseline="0" dirty="0" smtClean="0">
                <a:ln>
                  <a:noFill/>
                </a:ln>
                <a:solidFill>
                  <a:srgbClr val="010024"/>
                </a:solidFill>
                <a:effectLst/>
              </a:endParaRPr>
            </a:p>
          </p:txBody>
        </p:sp>
        <p:sp>
          <p:nvSpPr>
            <p:cNvPr id="48" name="Rectangle 47"/>
            <p:cNvSpPr/>
            <p:nvPr/>
          </p:nvSpPr>
          <p:spPr bwMode="auto">
            <a:xfrm>
              <a:off x="3620435" y="5404008"/>
              <a:ext cx="272831" cy="271869"/>
            </a:xfrm>
            <a:prstGeom prst="rect">
              <a:avLst/>
            </a:prstGeom>
            <a:solidFill>
              <a:schemeClr val="accent2"/>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a:t>7</a:t>
              </a:r>
              <a:endParaRPr kumimoji="0" lang="pt-PT" sz="900" b="0" i="0" u="none" strike="noStrike" cap="none" normalizeH="0" baseline="0" dirty="0" smtClean="0">
                <a:ln>
                  <a:noFill/>
                </a:ln>
                <a:solidFill>
                  <a:srgbClr val="010024"/>
                </a:solidFill>
                <a:effectLst/>
                <a:latin typeface="EYInterstate Regular" pitchFamily="1" charset="0"/>
              </a:endParaRPr>
            </a:p>
          </p:txBody>
        </p:sp>
        <p:sp>
          <p:nvSpPr>
            <p:cNvPr id="49" name="Rectangle 48"/>
            <p:cNvSpPr/>
            <p:nvPr/>
          </p:nvSpPr>
          <p:spPr bwMode="auto">
            <a:xfrm>
              <a:off x="4004411" y="5404008"/>
              <a:ext cx="288000" cy="271869"/>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a:t>8</a:t>
              </a:r>
              <a:endParaRPr kumimoji="0" lang="pt-PT" sz="900" b="0" i="0" u="none" strike="noStrike" cap="none" normalizeH="0" baseline="0" dirty="0" smtClean="0">
                <a:ln>
                  <a:noFill/>
                </a:ln>
                <a:solidFill>
                  <a:srgbClr val="010024"/>
                </a:solidFill>
                <a:effectLst/>
              </a:endParaRPr>
            </a:p>
          </p:txBody>
        </p:sp>
        <p:sp>
          <p:nvSpPr>
            <p:cNvPr id="50" name="Rectangle 49"/>
            <p:cNvSpPr/>
            <p:nvPr/>
          </p:nvSpPr>
          <p:spPr bwMode="auto">
            <a:xfrm>
              <a:off x="4399222" y="5404008"/>
              <a:ext cx="288000" cy="26090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a:t>9</a:t>
              </a:r>
              <a:endParaRPr kumimoji="0" lang="pt-PT" sz="900" b="0" i="0" u="none" strike="noStrike" cap="none" normalizeH="0" baseline="0" dirty="0" smtClean="0">
                <a:ln>
                  <a:noFill/>
                </a:ln>
                <a:solidFill>
                  <a:srgbClr val="010024"/>
                </a:solidFill>
                <a:effectLst/>
              </a:endParaRPr>
            </a:p>
          </p:txBody>
        </p:sp>
        <p:sp>
          <p:nvSpPr>
            <p:cNvPr id="51" name="Rectangle 50"/>
            <p:cNvSpPr/>
            <p:nvPr/>
          </p:nvSpPr>
          <p:spPr bwMode="auto">
            <a:xfrm>
              <a:off x="4794033" y="5404008"/>
              <a:ext cx="288000" cy="26090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10</a:t>
              </a:r>
              <a:endParaRPr kumimoji="0" lang="pt-PT" sz="900" b="0" i="0" u="none" strike="noStrike" cap="none" normalizeH="0" baseline="0" dirty="0" smtClean="0">
                <a:ln>
                  <a:noFill/>
                </a:ln>
                <a:solidFill>
                  <a:srgbClr val="010024"/>
                </a:solidFill>
                <a:effectLst/>
              </a:endParaRPr>
            </a:p>
          </p:txBody>
        </p:sp>
        <p:sp>
          <p:nvSpPr>
            <p:cNvPr id="52" name="Rectangle 51"/>
            <p:cNvSpPr/>
            <p:nvPr/>
          </p:nvSpPr>
          <p:spPr bwMode="auto">
            <a:xfrm>
              <a:off x="5172351" y="5404008"/>
              <a:ext cx="288000" cy="26090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11</a:t>
              </a:r>
              <a:endParaRPr kumimoji="0" lang="pt-PT" sz="900" b="0" i="0" u="none" strike="noStrike" cap="none" normalizeH="0" baseline="0" dirty="0" smtClean="0">
                <a:ln>
                  <a:noFill/>
                </a:ln>
                <a:solidFill>
                  <a:srgbClr val="010024"/>
                </a:solidFill>
                <a:effectLst/>
              </a:endParaRPr>
            </a:p>
          </p:txBody>
        </p:sp>
        <p:sp>
          <p:nvSpPr>
            <p:cNvPr id="53" name="Rectangle 52"/>
            <p:cNvSpPr/>
            <p:nvPr/>
          </p:nvSpPr>
          <p:spPr bwMode="auto">
            <a:xfrm>
              <a:off x="3601047" y="5588139"/>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PT</a:t>
              </a:r>
              <a:endParaRPr kumimoji="0" lang="pt-PT" sz="900" b="0" i="0" u="none" strike="noStrike" cap="none" normalizeH="0" baseline="0" dirty="0" smtClean="0">
                <a:ln>
                  <a:noFill/>
                </a:ln>
                <a:solidFill>
                  <a:srgbClr val="010024"/>
                </a:solidFill>
                <a:effectLst/>
              </a:endParaRPr>
            </a:p>
          </p:txBody>
        </p:sp>
        <p:sp>
          <p:nvSpPr>
            <p:cNvPr id="54" name="Rectangle 53"/>
            <p:cNvSpPr/>
            <p:nvPr/>
          </p:nvSpPr>
          <p:spPr bwMode="auto">
            <a:xfrm>
              <a:off x="3993057" y="5588139"/>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DEN</a:t>
              </a:r>
              <a:endParaRPr kumimoji="0" lang="pt-PT" sz="900" b="0" i="0" u="none" strike="noStrike" cap="none" normalizeH="0" baseline="0" dirty="0" smtClean="0">
                <a:ln>
                  <a:noFill/>
                </a:ln>
                <a:solidFill>
                  <a:srgbClr val="010024"/>
                </a:solidFill>
                <a:effectLst/>
              </a:endParaRPr>
            </a:p>
          </p:txBody>
        </p:sp>
        <p:sp>
          <p:nvSpPr>
            <p:cNvPr id="55" name="Rectangle 54"/>
            <p:cNvSpPr/>
            <p:nvPr/>
          </p:nvSpPr>
          <p:spPr bwMode="auto">
            <a:xfrm>
              <a:off x="4387868" y="5588139"/>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PUER</a:t>
              </a:r>
              <a:endParaRPr kumimoji="0" lang="pt-PT" sz="900" b="0" i="0" u="none" strike="noStrike" cap="none" normalizeH="0" baseline="0" dirty="0" smtClean="0">
                <a:ln>
                  <a:noFill/>
                </a:ln>
                <a:solidFill>
                  <a:srgbClr val="010024"/>
                </a:solidFill>
                <a:effectLst/>
              </a:endParaRPr>
            </a:p>
          </p:txBody>
        </p:sp>
        <p:sp>
          <p:nvSpPr>
            <p:cNvPr id="56" name="Rectangle 55"/>
            <p:cNvSpPr/>
            <p:nvPr/>
          </p:nvSpPr>
          <p:spPr bwMode="auto">
            <a:xfrm>
              <a:off x="4782679" y="5588139"/>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BEL</a:t>
              </a:r>
              <a:endParaRPr kumimoji="0" lang="pt-PT" sz="900" b="0" i="0" u="none" strike="noStrike" cap="none" normalizeH="0" baseline="0" dirty="0" smtClean="0">
                <a:ln>
                  <a:noFill/>
                </a:ln>
                <a:solidFill>
                  <a:srgbClr val="010024"/>
                </a:solidFill>
                <a:effectLst/>
              </a:endParaRPr>
            </a:p>
          </p:txBody>
        </p:sp>
        <p:sp>
          <p:nvSpPr>
            <p:cNvPr id="66" name="Rectangle 65"/>
            <p:cNvSpPr/>
            <p:nvPr/>
          </p:nvSpPr>
          <p:spPr bwMode="auto">
            <a:xfrm>
              <a:off x="5157498" y="6284104"/>
              <a:ext cx="284400" cy="285796"/>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LAT</a:t>
              </a:r>
              <a:endParaRPr kumimoji="0" lang="pt-PT" sz="900" b="0" i="0" u="none" strike="noStrike" cap="none" normalizeH="0" baseline="0" dirty="0" smtClean="0">
                <a:ln>
                  <a:noFill/>
                </a:ln>
                <a:solidFill>
                  <a:srgbClr val="010024"/>
                </a:solidFill>
                <a:effectLst/>
              </a:endParaRPr>
            </a:p>
          </p:txBody>
        </p:sp>
        <p:sp>
          <p:nvSpPr>
            <p:cNvPr id="67" name="Rectangle 66"/>
            <p:cNvSpPr/>
            <p:nvPr/>
          </p:nvSpPr>
          <p:spPr bwMode="auto">
            <a:xfrm>
              <a:off x="3620435" y="6089153"/>
              <a:ext cx="272831" cy="271869"/>
            </a:xfrm>
            <a:prstGeom prst="rect">
              <a:avLst/>
            </a:prstGeom>
            <a:solidFill>
              <a:schemeClr val="accent2"/>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19</a:t>
              </a:r>
              <a:endParaRPr kumimoji="0" lang="pt-PT" sz="900" b="0" i="0" u="none" strike="noStrike" cap="none" normalizeH="0" baseline="0" dirty="0" smtClean="0">
                <a:ln>
                  <a:noFill/>
                </a:ln>
                <a:solidFill>
                  <a:srgbClr val="010024"/>
                </a:solidFill>
                <a:effectLst/>
                <a:latin typeface="EYInterstate Regular" pitchFamily="1" charset="0"/>
              </a:endParaRPr>
            </a:p>
          </p:txBody>
        </p:sp>
        <p:sp>
          <p:nvSpPr>
            <p:cNvPr id="68" name="Rectangle 67"/>
            <p:cNvSpPr/>
            <p:nvPr/>
          </p:nvSpPr>
          <p:spPr bwMode="auto">
            <a:xfrm>
              <a:off x="4004411" y="6089153"/>
              <a:ext cx="288000" cy="271869"/>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20</a:t>
              </a:r>
              <a:endParaRPr kumimoji="0" lang="pt-PT" sz="900" b="0" i="0" u="none" strike="noStrike" cap="none" normalizeH="0" baseline="0" dirty="0" smtClean="0">
                <a:ln>
                  <a:noFill/>
                </a:ln>
                <a:solidFill>
                  <a:srgbClr val="010024"/>
                </a:solidFill>
                <a:effectLst/>
              </a:endParaRPr>
            </a:p>
          </p:txBody>
        </p:sp>
        <p:sp>
          <p:nvSpPr>
            <p:cNvPr id="69" name="Rectangle 68"/>
            <p:cNvSpPr/>
            <p:nvPr/>
          </p:nvSpPr>
          <p:spPr bwMode="auto">
            <a:xfrm>
              <a:off x="4399222" y="6089153"/>
              <a:ext cx="288000" cy="26090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21</a:t>
              </a:r>
              <a:endParaRPr kumimoji="0" lang="pt-PT" sz="900" b="0" i="0" u="none" strike="noStrike" cap="none" normalizeH="0" baseline="0" dirty="0" smtClean="0">
                <a:ln>
                  <a:noFill/>
                </a:ln>
                <a:solidFill>
                  <a:srgbClr val="010024"/>
                </a:solidFill>
                <a:effectLst/>
              </a:endParaRPr>
            </a:p>
          </p:txBody>
        </p:sp>
        <p:sp>
          <p:nvSpPr>
            <p:cNvPr id="70" name="Rectangle 69"/>
            <p:cNvSpPr/>
            <p:nvPr/>
          </p:nvSpPr>
          <p:spPr bwMode="auto">
            <a:xfrm>
              <a:off x="4794033" y="6089153"/>
              <a:ext cx="288000" cy="26090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22</a:t>
              </a:r>
              <a:endParaRPr kumimoji="0" lang="pt-PT" sz="900" b="0" i="0" u="none" strike="noStrike" cap="none" normalizeH="0" baseline="0" dirty="0" smtClean="0">
                <a:ln>
                  <a:noFill/>
                </a:ln>
                <a:solidFill>
                  <a:srgbClr val="010024"/>
                </a:solidFill>
                <a:effectLst/>
              </a:endParaRPr>
            </a:p>
          </p:txBody>
        </p:sp>
        <p:sp>
          <p:nvSpPr>
            <p:cNvPr id="71" name="Rectangle 70"/>
            <p:cNvSpPr/>
            <p:nvPr/>
          </p:nvSpPr>
          <p:spPr bwMode="auto">
            <a:xfrm>
              <a:off x="5172351" y="6089153"/>
              <a:ext cx="288000" cy="26090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23</a:t>
              </a:r>
              <a:endParaRPr kumimoji="0" lang="pt-PT" sz="900" b="0" i="0" u="none" strike="noStrike" cap="none" normalizeH="0" baseline="0" dirty="0" smtClean="0">
                <a:ln>
                  <a:noFill/>
                </a:ln>
                <a:solidFill>
                  <a:srgbClr val="010024"/>
                </a:solidFill>
                <a:effectLst/>
              </a:endParaRPr>
            </a:p>
          </p:txBody>
        </p:sp>
        <p:sp>
          <p:nvSpPr>
            <p:cNvPr id="72" name="Rectangle 71"/>
            <p:cNvSpPr/>
            <p:nvPr/>
          </p:nvSpPr>
          <p:spPr bwMode="auto">
            <a:xfrm>
              <a:off x="3597549" y="6284104"/>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PT</a:t>
              </a:r>
              <a:endParaRPr kumimoji="0" lang="pt-PT" sz="900" b="0" i="0" u="none" strike="noStrike" cap="none" normalizeH="0" baseline="0" dirty="0" smtClean="0">
                <a:ln>
                  <a:noFill/>
                </a:ln>
                <a:solidFill>
                  <a:srgbClr val="010024"/>
                </a:solidFill>
                <a:effectLst/>
              </a:endParaRPr>
            </a:p>
          </p:txBody>
        </p:sp>
        <p:sp>
          <p:nvSpPr>
            <p:cNvPr id="73" name="Rectangle 72"/>
            <p:cNvSpPr/>
            <p:nvPr/>
          </p:nvSpPr>
          <p:spPr bwMode="auto">
            <a:xfrm>
              <a:off x="3989559" y="6284104"/>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USA</a:t>
              </a:r>
              <a:endParaRPr kumimoji="0" lang="pt-PT" sz="900" b="0" i="0" u="none" strike="noStrike" cap="none" normalizeH="0" baseline="0" dirty="0" smtClean="0">
                <a:ln>
                  <a:noFill/>
                </a:ln>
                <a:solidFill>
                  <a:srgbClr val="010024"/>
                </a:solidFill>
                <a:effectLst/>
              </a:endParaRPr>
            </a:p>
          </p:txBody>
        </p:sp>
        <p:sp>
          <p:nvSpPr>
            <p:cNvPr id="74" name="Rectangle 73"/>
            <p:cNvSpPr/>
            <p:nvPr/>
          </p:nvSpPr>
          <p:spPr bwMode="auto">
            <a:xfrm>
              <a:off x="4384370" y="6284104"/>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HK</a:t>
              </a:r>
              <a:endParaRPr kumimoji="0" lang="pt-PT" sz="900" b="0" i="0" u="none" strike="noStrike" cap="none" normalizeH="0" baseline="0" dirty="0" smtClean="0">
                <a:ln>
                  <a:noFill/>
                </a:ln>
                <a:solidFill>
                  <a:srgbClr val="010024"/>
                </a:solidFill>
                <a:effectLst/>
              </a:endParaRPr>
            </a:p>
          </p:txBody>
        </p:sp>
        <p:sp>
          <p:nvSpPr>
            <p:cNvPr id="75" name="Rectangle 74"/>
            <p:cNvSpPr/>
            <p:nvPr/>
          </p:nvSpPr>
          <p:spPr bwMode="auto">
            <a:xfrm>
              <a:off x="4779181" y="6284104"/>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SWE</a:t>
              </a:r>
              <a:endParaRPr kumimoji="0" lang="pt-PT" sz="900" b="0" i="0" u="none" strike="noStrike" cap="none" normalizeH="0" baseline="0" dirty="0" smtClean="0">
                <a:ln>
                  <a:noFill/>
                </a:ln>
                <a:solidFill>
                  <a:srgbClr val="010024"/>
                </a:solidFill>
                <a:effectLst/>
              </a:endParaRPr>
            </a:p>
          </p:txBody>
        </p:sp>
        <p:sp>
          <p:nvSpPr>
            <p:cNvPr id="97" name="Rectangle 96"/>
            <p:cNvSpPr/>
            <p:nvPr/>
          </p:nvSpPr>
          <p:spPr bwMode="auto">
            <a:xfrm>
              <a:off x="5144204" y="6983581"/>
              <a:ext cx="284400" cy="285796"/>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CZE</a:t>
              </a:r>
              <a:endParaRPr kumimoji="0" lang="pt-PT" sz="900" b="0" i="0" u="none" strike="noStrike" cap="none" normalizeH="0" baseline="0" dirty="0" smtClean="0">
                <a:ln>
                  <a:noFill/>
                </a:ln>
                <a:solidFill>
                  <a:srgbClr val="010024"/>
                </a:solidFill>
                <a:effectLst/>
              </a:endParaRPr>
            </a:p>
          </p:txBody>
        </p:sp>
        <p:sp>
          <p:nvSpPr>
            <p:cNvPr id="99" name="Rectangle 98"/>
            <p:cNvSpPr/>
            <p:nvPr/>
          </p:nvSpPr>
          <p:spPr bwMode="auto">
            <a:xfrm>
              <a:off x="3620435" y="6774298"/>
              <a:ext cx="272831" cy="271869"/>
            </a:xfrm>
            <a:prstGeom prst="rect">
              <a:avLst/>
            </a:prstGeom>
            <a:solidFill>
              <a:schemeClr val="accent2"/>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27</a:t>
              </a:r>
              <a:endParaRPr kumimoji="0" lang="pt-PT" sz="900" b="0" i="0" u="none" strike="noStrike" cap="none" normalizeH="0" baseline="0" dirty="0" smtClean="0">
                <a:ln>
                  <a:noFill/>
                </a:ln>
                <a:solidFill>
                  <a:srgbClr val="010024"/>
                </a:solidFill>
                <a:effectLst/>
                <a:latin typeface="EYInterstate Regular" pitchFamily="1" charset="0"/>
              </a:endParaRPr>
            </a:p>
          </p:txBody>
        </p:sp>
        <p:sp>
          <p:nvSpPr>
            <p:cNvPr id="100" name="Rectangle 99"/>
            <p:cNvSpPr/>
            <p:nvPr/>
          </p:nvSpPr>
          <p:spPr bwMode="auto">
            <a:xfrm>
              <a:off x="4004411" y="6774298"/>
              <a:ext cx="288000" cy="271869"/>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28</a:t>
              </a:r>
              <a:endParaRPr kumimoji="0" lang="pt-PT" sz="900" b="0" i="0" u="none" strike="noStrike" cap="none" normalizeH="0" baseline="0" dirty="0" smtClean="0">
                <a:ln>
                  <a:noFill/>
                </a:ln>
                <a:solidFill>
                  <a:srgbClr val="010024"/>
                </a:solidFill>
                <a:effectLst/>
              </a:endParaRPr>
            </a:p>
          </p:txBody>
        </p:sp>
        <p:sp>
          <p:nvSpPr>
            <p:cNvPr id="101" name="Rectangle 100"/>
            <p:cNvSpPr/>
            <p:nvPr/>
          </p:nvSpPr>
          <p:spPr bwMode="auto">
            <a:xfrm>
              <a:off x="4399222" y="6774298"/>
              <a:ext cx="288000" cy="26090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29</a:t>
              </a:r>
              <a:endParaRPr kumimoji="0" lang="pt-PT" sz="900" b="0" i="0" u="none" strike="noStrike" cap="none" normalizeH="0" baseline="0" dirty="0" smtClean="0">
                <a:ln>
                  <a:noFill/>
                </a:ln>
                <a:solidFill>
                  <a:srgbClr val="010024"/>
                </a:solidFill>
                <a:effectLst/>
              </a:endParaRPr>
            </a:p>
          </p:txBody>
        </p:sp>
        <p:sp>
          <p:nvSpPr>
            <p:cNvPr id="102" name="Rectangle 101"/>
            <p:cNvSpPr/>
            <p:nvPr/>
          </p:nvSpPr>
          <p:spPr bwMode="auto">
            <a:xfrm>
              <a:off x="4794033" y="6774298"/>
              <a:ext cx="288000" cy="26090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30</a:t>
              </a:r>
              <a:endParaRPr kumimoji="0" lang="pt-PT" sz="900" b="0" i="0" u="none" strike="noStrike" cap="none" normalizeH="0" baseline="0" dirty="0" smtClean="0">
                <a:ln>
                  <a:noFill/>
                </a:ln>
                <a:solidFill>
                  <a:srgbClr val="010024"/>
                </a:solidFill>
                <a:effectLst/>
              </a:endParaRPr>
            </a:p>
          </p:txBody>
        </p:sp>
        <p:sp>
          <p:nvSpPr>
            <p:cNvPr id="103" name="Rectangle 102"/>
            <p:cNvSpPr/>
            <p:nvPr/>
          </p:nvSpPr>
          <p:spPr bwMode="auto">
            <a:xfrm>
              <a:off x="5172351" y="6774298"/>
              <a:ext cx="288000" cy="26090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31</a:t>
              </a:r>
              <a:endParaRPr kumimoji="0" lang="pt-PT" sz="900" b="0" i="0" u="none" strike="noStrike" cap="none" normalizeH="0" baseline="0" dirty="0" smtClean="0">
                <a:ln>
                  <a:noFill/>
                </a:ln>
                <a:solidFill>
                  <a:srgbClr val="010024"/>
                </a:solidFill>
                <a:effectLst/>
              </a:endParaRPr>
            </a:p>
          </p:txBody>
        </p:sp>
        <p:sp>
          <p:nvSpPr>
            <p:cNvPr id="104" name="Rectangle 103"/>
            <p:cNvSpPr/>
            <p:nvPr/>
          </p:nvSpPr>
          <p:spPr bwMode="auto">
            <a:xfrm>
              <a:off x="3584255" y="6983581"/>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PT</a:t>
              </a:r>
              <a:endParaRPr kumimoji="0" lang="pt-PT" sz="900" b="0" i="0" u="none" strike="noStrike" cap="none" normalizeH="0" baseline="0" dirty="0" smtClean="0">
                <a:ln>
                  <a:noFill/>
                </a:ln>
                <a:solidFill>
                  <a:srgbClr val="010024"/>
                </a:solidFill>
                <a:effectLst/>
              </a:endParaRPr>
            </a:p>
          </p:txBody>
        </p:sp>
        <p:sp>
          <p:nvSpPr>
            <p:cNvPr id="105" name="Rectangle 104"/>
            <p:cNvSpPr/>
            <p:nvPr/>
          </p:nvSpPr>
          <p:spPr bwMode="auto">
            <a:xfrm>
              <a:off x="3976265" y="6983581"/>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HUN</a:t>
              </a:r>
              <a:endParaRPr kumimoji="0" lang="pt-PT" sz="900" b="0" i="0" u="none" strike="noStrike" cap="none" normalizeH="0" baseline="0" dirty="0" smtClean="0">
                <a:ln>
                  <a:noFill/>
                </a:ln>
                <a:solidFill>
                  <a:srgbClr val="010024"/>
                </a:solidFill>
                <a:effectLst/>
              </a:endParaRPr>
            </a:p>
          </p:txBody>
        </p:sp>
        <p:sp>
          <p:nvSpPr>
            <p:cNvPr id="106" name="Rectangle 105"/>
            <p:cNvSpPr/>
            <p:nvPr/>
          </p:nvSpPr>
          <p:spPr bwMode="auto">
            <a:xfrm>
              <a:off x="4371076" y="6983581"/>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NET</a:t>
              </a:r>
              <a:endParaRPr kumimoji="0" lang="pt-PT" sz="900" b="0" i="0" u="none" strike="noStrike" cap="none" normalizeH="0" baseline="0" dirty="0" smtClean="0">
                <a:ln>
                  <a:noFill/>
                </a:ln>
                <a:solidFill>
                  <a:srgbClr val="010024"/>
                </a:solidFill>
                <a:effectLst/>
              </a:endParaRPr>
            </a:p>
          </p:txBody>
        </p:sp>
        <p:sp>
          <p:nvSpPr>
            <p:cNvPr id="107" name="Rectangle 106"/>
            <p:cNvSpPr/>
            <p:nvPr/>
          </p:nvSpPr>
          <p:spPr bwMode="auto">
            <a:xfrm>
              <a:off x="4765887" y="6983581"/>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AUS</a:t>
              </a:r>
              <a:endParaRPr kumimoji="0" lang="pt-PT" sz="900" b="0" i="0" u="none" strike="noStrike" cap="none" normalizeH="0" baseline="0" dirty="0" smtClean="0">
                <a:ln>
                  <a:noFill/>
                </a:ln>
                <a:solidFill>
                  <a:srgbClr val="010024"/>
                </a:solidFill>
                <a:effectLst/>
              </a:endParaRPr>
            </a:p>
          </p:txBody>
        </p:sp>
        <p:sp>
          <p:nvSpPr>
            <p:cNvPr id="113" name="Rectangle 112"/>
            <p:cNvSpPr/>
            <p:nvPr/>
          </p:nvSpPr>
          <p:spPr bwMode="auto">
            <a:xfrm>
              <a:off x="5137666" y="7669454"/>
              <a:ext cx="294540" cy="285796"/>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LIBE</a:t>
              </a:r>
              <a:endParaRPr kumimoji="0" lang="pt-PT" sz="900" b="0" i="0" u="none" strike="noStrike" cap="none" normalizeH="0" baseline="0" dirty="0" smtClean="0">
                <a:ln>
                  <a:noFill/>
                </a:ln>
                <a:solidFill>
                  <a:srgbClr val="010024"/>
                </a:solidFill>
                <a:effectLst/>
              </a:endParaRPr>
            </a:p>
          </p:txBody>
        </p:sp>
        <p:sp>
          <p:nvSpPr>
            <p:cNvPr id="115" name="Rectangle 114"/>
            <p:cNvSpPr/>
            <p:nvPr/>
          </p:nvSpPr>
          <p:spPr bwMode="auto">
            <a:xfrm>
              <a:off x="3620435" y="7459443"/>
              <a:ext cx="272831" cy="271869"/>
            </a:xfrm>
            <a:prstGeom prst="rect">
              <a:avLst/>
            </a:prstGeom>
            <a:solidFill>
              <a:schemeClr val="accent2"/>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32</a:t>
              </a:r>
              <a:endParaRPr kumimoji="0" lang="pt-PT" sz="900" b="0" i="0" u="none" strike="noStrike" cap="none" normalizeH="0" baseline="0" dirty="0" smtClean="0">
                <a:ln>
                  <a:noFill/>
                </a:ln>
                <a:solidFill>
                  <a:srgbClr val="010024"/>
                </a:solidFill>
                <a:effectLst/>
                <a:latin typeface="EYInterstate Regular" pitchFamily="1" charset="0"/>
              </a:endParaRPr>
            </a:p>
          </p:txBody>
        </p:sp>
        <p:sp>
          <p:nvSpPr>
            <p:cNvPr id="116" name="Rectangle 115"/>
            <p:cNvSpPr/>
            <p:nvPr/>
          </p:nvSpPr>
          <p:spPr bwMode="auto">
            <a:xfrm>
              <a:off x="4004411" y="7459443"/>
              <a:ext cx="288000" cy="271869"/>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33</a:t>
              </a:r>
              <a:endParaRPr kumimoji="0" lang="pt-PT" sz="900" b="0" i="0" u="none" strike="noStrike" cap="none" normalizeH="0" baseline="0" dirty="0" smtClean="0">
                <a:ln>
                  <a:noFill/>
                </a:ln>
                <a:solidFill>
                  <a:srgbClr val="010024"/>
                </a:solidFill>
                <a:effectLst/>
              </a:endParaRPr>
            </a:p>
          </p:txBody>
        </p:sp>
        <p:sp>
          <p:nvSpPr>
            <p:cNvPr id="117" name="Rectangle 116"/>
            <p:cNvSpPr/>
            <p:nvPr/>
          </p:nvSpPr>
          <p:spPr bwMode="auto">
            <a:xfrm>
              <a:off x="4399222" y="7459443"/>
              <a:ext cx="288000" cy="26090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34</a:t>
              </a:r>
              <a:endParaRPr kumimoji="0" lang="pt-PT" sz="900" b="0" i="0" u="none" strike="noStrike" cap="none" normalizeH="0" baseline="0" dirty="0" smtClean="0">
                <a:ln>
                  <a:noFill/>
                </a:ln>
                <a:solidFill>
                  <a:srgbClr val="010024"/>
                </a:solidFill>
                <a:effectLst/>
              </a:endParaRPr>
            </a:p>
          </p:txBody>
        </p:sp>
        <p:sp>
          <p:nvSpPr>
            <p:cNvPr id="118" name="Rectangle 117"/>
            <p:cNvSpPr/>
            <p:nvPr/>
          </p:nvSpPr>
          <p:spPr bwMode="auto">
            <a:xfrm>
              <a:off x="4794033" y="7459443"/>
              <a:ext cx="288000" cy="26090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35</a:t>
              </a:r>
              <a:endParaRPr kumimoji="0" lang="pt-PT" sz="900" b="0" i="0" u="none" strike="noStrike" cap="none" normalizeH="0" baseline="0" dirty="0" smtClean="0">
                <a:ln>
                  <a:noFill/>
                </a:ln>
                <a:solidFill>
                  <a:srgbClr val="010024"/>
                </a:solidFill>
                <a:effectLst/>
              </a:endParaRPr>
            </a:p>
          </p:txBody>
        </p:sp>
        <p:sp>
          <p:nvSpPr>
            <p:cNvPr id="119" name="Rectangle 118"/>
            <p:cNvSpPr/>
            <p:nvPr/>
          </p:nvSpPr>
          <p:spPr bwMode="auto">
            <a:xfrm>
              <a:off x="5172351" y="7459443"/>
              <a:ext cx="288000" cy="26090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36</a:t>
              </a:r>
              <a:endParaRPr kumimoji="0" lang="pt-PT" sz="900" b="0" i="0" u="none" strike="noStrike" cap="none" normalizeH="0" baseline="0" dirty="0" smtClean="0">
                <a:ln>
                  <a:noFill/>
                </a:ln>
                <a:solidFill>
                  <a:srgbClr val="010024"/>
                </a:solidFill>
                <a:effectLst/>
              </a:endParaRPr>
            </a:p>
          </p:txBody>
        </p:sp>
        <p:sp>
          <p:nvSpPr>
            <p:cNvPr id="120" name="Rectangle 119"/>
            <p:cNvSpPr/>
            <p:nvPr/>
          </p:nvSpPr>
          <p:spPr bwMode="auto">
            <a:xfrm>
              <a:off x="3577716" y="7669454"/>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PT</a:t>
              </a:r>
              <a:endParaRPr kumimoji="0" lang="pt-PT" sz="900" b="0" i="0" u="none" strike="noStrike" cap="none" normalizeH="0" baseline="0" dirty="0" smtClean="0">
                <a:ln>
                  <a:noFill/>
                </a:ln>
                <a:solidFill>
                  <a:srgbClr val="010024"/>
                </a:solidFill>
                <a:effectLst/>
              </a:endParaRPr>
            </a:p>
          </p:txBody>
        </p:sp>
        <p:sp>
          <p:nvSpPr>
            <p:cNvPr id="121" name="Rectangle 120"/>
            <p:cNvSpPr/>
            <p:nvPr/>
          </p:nvSpPr>
          <p:spPr bwMode="auto">
            <a:xfrm>
              <a:off x="3969726" y="7669454"/>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ICE</a:t>
              </a:r>
              <a:endParaRPr kumimoji="0" lang="pt-PT" sz="900" b="0" i="0" u="none" strike="noStrike" cap="none" normalizeH="0" baseline="0" dirty="0" smtClean="0">
                <a:ln>
                  <a:noFill/>
                </a:ln>
                <a:solidFill>
                  <a:srgbClr val="010024"/>
                </a:solidFill>
                <a:effectLst/>
              </a:endParaRPr>
            </a:p>
          </p:txBody>
        </p:sp>
        <p:sp>
          <p:nvSpPr>
            <p:cNvPr id="122" name="Rectangle 121"/>
            <p:cNvSpPr/>
            <p:nvPr/>
          </p:nvSpPr>
          <p:spPr bwMode="auto">
            <a:xfrm>
              <a:off x="4364537" y="7669454"/>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S.TOM</a:t>
              </a:r>
              <a:endParaRPr kumimoji="0" lang="pt-PT" sz="900" b="0" i="0" u="none" strike="noStrike" cap="none" normalizeH="0" baseline="0" dirty="0" smtClean="0">
                <a:ln>
                  <a:noFill/>
                </a:ln>
                <a:solidFill>
                  <a:srgbClr val="010024"/>
                </a:solidFill>
                <a:effectLst/>
              </a:endParaRPr>
            </a:p>
          </p:txBody>
        </p:sp>
        <p:sp>
          <p:nvSpPr>
            <p:cNvPr id="123" name="Rectangle 122"/>
            <p:cNvSpPr/>
            <p:nvPr/>
          </p:nvSpPr>
          <p:spPr bwMode="auto">
            <a:xfrm>
              <a:off x="4759348" y="7669454"/>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MONG</a:t>
              </a:r>
              <a:endParaRPr kumimoji="0" lang="pt-PT" sz="900" b="0" i="0" u="none" strike="noStrike" cap="none" normalizeH="0" baseline="0" dirty="0" smtClean="0">
                <a:ln>
                  <a:noFill/>
                </a:ln>
                <a:solidFill>
                  <a:srgbClr val="010024"/>
                </a:solidFill>
                <a:effectLst/>
              </a:endParaRPr>
            </a:p>
          </p:txBody>
        </p:sp>
        <p:sp>
          <p:nvSpPr>
            <p:cNvPr id="129" name="Rectangle 128"/>
            <p:cNvSpPr/>
            <p:nvPr/>
          </p:nvSpPr>
          <p:spPr bwMode="auto">
            <a:xfrm>
              <a:off x="5129558" y="8356434"/>
              <a:ext cx="330793" cy="285796"/>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AUS</a:t>
              </a:r>
              <a:endParaRPr kumimoji="0" lang="pt-PT" sz="900" b="0" i="0" u="none" strike="noStrike" cap="none" normalizeH="0" baseline="0" dirty="0" smtClean="0">
                <a:ln>
                  <a:noFill/>
                </a:ln>
                <a:solidFill>
                  <a:srgbClr val="010024"/>
                </a:solidFill>
                <a:effectLst/>
              </a:endParaRPr>
            </a:p>
          </p:txBody>
        </p:sp>
        <p:sp>
          <p:nvSpPr>
            <p:cNvPr id="131" name="Rectangle 130"/>
            <p:cNvSpPr/>
            <p:nvPr/>
          </p:nvSpPr>
          <p:spPr bwMode="auto">
            <a:xfrm>
              <a:off x="3620435" y="8144588"/>
              <a:ext cx="272831" cy="271869"/>
            </a:xfrm>
            <a:prstGeom prst="rect">
              <a:avLst/>
            </a:prstGeom>
            <a:solidFill>
              <a:schemeClr val="accent2"/>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38</a:t>
              </a:r>
              <a:endParaRPr kumimoji="0" lang="pt-PT" sz="900" b="0" i="0" u="none" strike="noStrike" cap="none" normalizeH="0" baseline="0" dirty="0" smtClean="0">
                <a:ln>
                  <a:noFill/>
                </a:ln>
                <a:solidFill>
                  <a:srgbClr val="010024"/>
                </a:solidFill>
                <a:effectLst/>
                <a:latin typeface="EYInterstate Regular" pitchFamily="1" charset="0"/>
              </a:endParaRPr>
            </a:p>
          </p:txBody>
        </p:sp>
        <p:sp>
          <p:nvSpPr>
            <p:cNvPr id="132" name="Rectangle 131"/>
            <p:cNvSpPr/>
            <p:nvPr/>
          </p:nvSpPr>
          <p:spPr bwMode="auto">
            <a:xfrm>
              <a:off x="4004411" y="8144588"/>
              <a:ext cx="288000" cy="271869"/>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39</a:t>
              </a:r>
              <a:endParaRPr kumimoji="0" lang="pt-PT" sz="900" b="0" i="0" u="none" strike="noStrike" cap="none" normalizeH="0" baseline="0" dirty="0" smtClean="0">
                <a:ln>
                  <a:noFill/>
                </a:ln>
                <a:solidFill>
                  <a:srgbClr val="010024"/>
                </a:solidFill>
                <a:effectLst/>
              </a:endParaRPr>
            </a:p>
          </p:txBody>
        </p:sp>
        <p:sp>
          <p:nvSpPr>
            <p:cNvPr id="133" name="Rectangle 132"/>
            <p:cNvSpPr/>
            <p:nvPr/>
          </p:nvSpPr>
          <p:spPr bwMode="auto">
            <a:xfrm>
              <a:off x="4399222" y="8144588"/>
              <a:ext cx="288000" cy="26090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40</a:t>
              </a:r>
              <a:endParaRPr kumimoji="0" lang="pt-PT" sz="900" b="0" i="0" u="none" strike="noStrike" cap="none" normalizeH="0" baseline="0" dirty="0" smtClean="0">
                <a:ln>
                  <a:noFill/>
                </a:ln>
                <a:solidFill>
                  <a:srgbClr val="010024"/>
                </a:solidFill>
                <a:effectLst/>
              </a:endParaRPr>
            </a:p>
          </p:txBody>
        </p:sp>
        <p:sp>
          <p:nvSpPr>
            <p:cNvPr id="134" name="Rectangle 133"/>
            <p:cNvSpPr/>
            <p:nvPr/>
          </p:nvSpPr>
          <p:spPr bwMode="auto">
            <a:xfrm>
              <a:off x="4794033" y="8144588"/>
              <a:ext cx="288000" cy="26090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41</a:t>
              </a:r>
              <a:endParaRPr kumimoji="0" lang="pt-PT" sz="900" b="0" i="0" u="none" strike="noStrike" cap="none" normalizeH="0" baseline="0" dirty="0" smtClean="0">
                <a:ln>
                  <a:noFill/>
                </a:ln>
                <a:solidFill>
                  <a:srgbClr val="010024"/>
                </a:solidFill>
                <a:effectLst/>
              </a:endParaRPr>
            </a:p>
          </p:txBody>
        </p:sp>
        <p:sp>
          <p:nvSpPr>
            <p:cNvPr id="135" name="Rectangle 134"/>
            <p:cNvSpPr/>
            <p:nvPr/>
          </p:nvSpPr>
          <p:spPr bwMode="auto">
            <a:xfrm>
              <a:off x="5172351" y="8144588"/>
              <a:ext cx="288000" cy="26090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42</a:t>
              </a:r>
              <a:endParaRPr kumimoji="0" lang="pt-PT" sz="900" b="0" i="0" u="none" strike="noStrike" cap="none" normalizeH="0" baseline="0" dirty="0" smtClean="0">
                <a:ln>
                  <a:noFill/>
                </a:ln>
                <a:solidFill>
                  <a:srgbClr val="010024"/>
                </a:solidFill>
                <a:effectLst/>
              </a:endParaRPr>
            </a:p>
          </p:txBody>
        </p:sp>
        <p:sp>
          <p:nvSpPr>
            <p:cNvPr id="136" name="Rectangle 135"/>
            <p:cNvSpPr/>
            <p:nvPr/>
          </p:nvSpPr>
          <p:spPr bwMode="auto">
            <a:xfrm>
              <a:off x="3569609" y="8356434"/>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PT</a:t>
              </a:r>
              <a:endParaRPr kumimoji="0" lang="pt-PT" sz="900" b="0" i="0" u="none" strike="noStrike" cap="none" normalizeH="0" baseline="0" dirty="0" smtClean="0">
                <a:ln>
                  <a:noFill/>
                </a:ln>
                <a:solidFill>
                  <a:srgbClr val="010024"/>
                </a:solidFill>
                <a:effectLst/>
              </a:endParaRPr>
            </a:p>
          </p:txBody>
        </p:sp>
        <p:sp>
          <p:nvSpPr>
            <p:cNvPr id="137" name="Rectangle 136"/>
            <p:cNvSpPr/>
            <p:nvPr/>
          </p:nvSpPr>
          <p:spPr bwMode="auto">
            <a:xfrm>
              <a:off x="3961619" y="8356434"/>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SOL</a:t>
              </a:r>
              <a:endParaRPr kumimoji="0" lang="pt-PT" sz="900" b="0" i="0" u="none" strike="noStrike" cap="none" normalizeH="0" baseline="0" dirty="0" smtClean="0">
                <a:ln>
                  <a:noFill/>
                </a:ln>
                <a:solidFill>
                  <a:srgbClr val="010024"/>
                </a:solidFill>
                <a:effectLst/>
              </a:endParaRPr>
            </a:p>
          </p:txBody>
        </p:sp>
        <p:sp>
          <p:nvSpPr>
            <p:cNvPr id="138" name="Rectangle 137"/>
            <p:cNvSpPr/>
            <p:nvPr/>
          </p:nvSpPr>
          <p:spPr bwMode="auto">
            <a:xfrm>
              <a:off x="4356430" y="8356434"/>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AZE</a:t>
              </a:r>
              <a:endParaRPr kumimoji="0" lang="pt-PT" sz="900" b="0" i="0" u="none" strike="noStrike" cap="none" normalizeH="0" baseline="0" dirty="0" smtClean="0">
                <a:ln>
                  <a:noFill/>
                </a:ln>
                <a:solidFill>
                  <a:srgbClr val="010024"/>
                </a:solidFill>
                <a:effectLst/>
              </a:endParaRPr>
            </a:p>
          </p:txBody>
        </p:sp>
        <p:sp>
          <p:nvSpPr>
            <p:cNvPr id="139" name="Rectangle 138"/>
            <p:cNvSpPr/>
            <p:nvPr/>
          </p:nvSpPr>
          <p:spPr bwMode="auto">
            <a:xfrm>
              <a:off x="4751241" y="8356434"/>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MOR</a:t>
              </a:r>
              <a:endParaRPr kumimoji="0" lang="pt-PT" sz="900" b="0" i="0" u="none" strike="noStrike" cap="none" normalizeH="0" baseline="0" dirty="0" smtClean="0">
                <a:ln>
                  <a:noFill/>
                </a:ln>
                <a:solidFill>
                  <a:srgbClr val="010024"/>
                </a:solidFill>
                <a:effectLst/>
              </a:endParaRPr>
            </a:p>
          </p:txBody>
        </p:sp>
        <p:sp>
          <p:nvSpPr>
            <p:cNvPr id="145" name="Rectangle 144"/>
            <p:cNvSpPr/>
            <p:nvPr/>
          </p:nvSpPr>
          <p:spPr bwMode="auto">
            <a:xfrm>
              <a:off x="5122042" y="9029789"/>
              <a:ext cx="284400" cy="285796"/>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BHU</a:t>
              </a:r>
              <a:endParaRPr kumimoji="0" lang="pt-PT" sz="900" b="0" i="0" u="none" strike="noStrike" cap="none" normalizeH="0" baseline="0" dirty="0" smtClean="0">
                <a:ln>
                  <a:noFill/>
                </a:ln>
                <a:solidFill>
                  <a:srgbClr val="010024"/>
                </a:solidFill>
                <a:effectLst/>
              </a:endParaRPr>
            </a:p>
          </p:txBody>
        </p:sp>
        <p:sp>
          <p:nvSpPr>
            <p:cNvPr id="147" name="Rectangle 146"/>
            <p:cNvSpPr/>
            <p:nvPr/>
          </p:nvSpPr>
          <p:spPr bwMode="auto">
            <a:xfrm>
              <a:off x="3620435" y="8829732"/>
              <a:ext cx="272831" cy="271869"/>
            </a:xfrm>
            <a:prstGeom prst="rect">
              <a:avLst/>
            </a:prstGeom>
            <a:solidFill>
              <a:schemeClr val="accent2"/>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50</a:t>
              </a:r>
              <a:endParaRPr kumimoji="0" lang="pt-PT" sz="900" b="0" i="0" u="none" strike="noStrike" cap="none" normalizeH="0" baseline="0" dirty="0" smtClean="0">
                <a:ln>
                  <a:noFill/>
                </a:ln>
                <a:solidFill>
                  <a:srgbClr val="010024"/>
                </a:solidFill>
                <a:effectLst/>
                <a:latin typeface="EYInterstate Regular" pitchFamily="1" charset="0"/>
              </a:endParaRPr>
            </a:p>
          </p:txBody>
        </p:sp>
        <p:sp>
          <p:nvSpPr>
            <p:cNvPr id="148" name="Rectangle 147"/>
            <p:cNvSpPr/>
            <p:nvPr/>
          </p:nvSpPr>
          <p:spPr bwMode="auto">
            <a:xfrm>
              <a:off x="4004411" y="8829732"/>
              <a:ext cx="288000" cy="271869"/>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51</a:t>
              </a:r>
              <a:endParaRPr kumimoji="0" lang="pt-PT" sz="900" b="0" i="0" u="none" strike="noStrike" cap="none" normalizeH="0" baseline="0" dirty="0" smtClean="0">
                <a:ln>
                  <a:noFill/>
                </a:ln>
                <a:solidFill>
                  <a:srgbClr val="010024"/>
                </a:solidFill>
                <a:effectLst/>
              </a:endParaRPr>
            </a:p>
          </p:txBody>
        </p:sp>
        <p:sp>
          <p:nvSpPr>
            <p:cNvPr id="149" name="Rectangle 148"/>
            <p:cNvSpPr/>
            <p:nvPr/>
          </p:nvSpPr>
          <p:spPr bwMode="auto">
            <a:xfrm>
              <a:off x="4399222" y="8829732"/>
              <a:ext cx="288000" cy="26090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52</a:t>
              </a:r>
              <a:endParaRPr kumimoji="0" lang="pt-PT" sz="900" b="0" i="0" u="none" strike="noStrike" cap="none" normalizeH="0" baseline="0" dirty="0" smtClean="0">
                <a:ln>
                  <a:noFill/>
                </a:ln>
                <a:solidFill>
                  <a:srgbClr val="010024"/>
                </a:solidFill>
                <a:effectLst/>
              </a:endParaRPr>
            </a:p>
          </p:txBody>
        </p:sp>
        <p:sp>
          <p:nvSpPr>
            <p:cNvPr id="150" name="Rectangle 149"/>
            <p:cNvSpPr/>
            <p:nvPr/>
          </p:nvSpPr>
          <p:spPr bwMode="auto">
            <a:xfrm>
              <a:off x="4794033" y="8829732"/>
              <a:ext cx="288000" cy="26090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53</a:t>
              </a:r>
              <a:endParaRPr kumimoji="0" lang="pt-PT" sz="900" b="0" i="0" u="none" strike="noStrike" cap="none" normalizeH="0" baseline="0" dirty="0" smtClean="0">
                <a:ln>
                  <a:noFill/>
                </a:ln>
                <a:solidFill>
                  <a:srgbClr val="010024"/>
                </a:solidFill>
                <a:effectLst/>
              </a:endParaRPr>
            </a:p>
          </p:txBody>
        </p:sp>
        <p:sp>
          <p:nvSpPr>
            <p:cNvPr id="151" name="Rectangle 150"/>
            <p:cNvSpPr/>
            <p:nvPr/>
          </p:nvSpPr>
          <p:spPr bwMode="auto">
            <a:xfrm>
              <a:off x="5172351" y="8829732"/>
              <a:ext cx="288000" cy="260905"/>
            </a:xfrm>
            <a:prstGeom prst="rect">
              <a:avLst/>
            </a:prstGeom>
            <a:solidFill>
              <a:schemeClr val="accent5"/>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54</a:t>
              </a:r>
              <a:endParaRPr kumimoji="0" lang="pt-PT" sz="900" b="0" i="0" u="none" strike="noStrike" cap="none" normalizeH="0" baseline="0" dirty="0" smtClean="0">
                <a:ln>
                  <a:noFill/>
                </a:ln>
                <a:solidFill>
                  <a:srgbClr val="010024"/>
                </a:solidFill>
                <a:effectLst/>
              </a:endParaRPr>
            </a:p>
          </p:txBody>
        </p:sp>
        <p:sp>
          <p:nvSpPr>
            <p:cNvPr id="152" name="Rectangle 151"/>
            <p:cNvSpPr/>
            <p:nvPr/>
          </p:nvSpPr>
          <p:spPr bwMode="auto">
            <a:xfrm>
              <a:off x="3562093" y="9029789"/>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PT</a:t>
              </a:r>
              <a:endParaRPr kumimoji="0" lang="pt-PT" sz="900" b="0" i="0" u="none" strike="noStrike" cap="none" normalizeH="0" baseline="0" dirty="0" smtClean="0">
                <a:ln>
                  <a:noFill/>
                </a:ln>
                <a:solidFill>
                  <a:srgbClr val="010024"/>
                </a:solidFill>
                <a:effectLst/>
              </a:endParaRPr>
            </a:p>
          </p:txBody>
        </p:sp>
        <p:sp>
          <p:nvSpPr>
            <p:cNvPr id="153" name="Rectangle 152"/>
            <p:cNvSpPr/>
            <p:nvPr/>
          </p:nvSpPr>
          <p:spPr bwMode="auto">
            <a:xfrm>
              <a:off x="3954103" y="9029789"/>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IT</a:t>
              </a:r>
              <a:endParaRPr kumimoji="0" lang="pt-PT" sz="900" b="0" i="0" u="none" strike="noStrike" cap="none" normalizeH="0" baseline="0" dirty="0" smtClean="0">
                <a:ln>
                  <a:noFill/>
                </a:ln>
                <a:solidFill>
                  <a:srgbClr val="010024"/>
                </a:solidFill>
                <a:effectLst/>
              </a:endParaRPr>
            </a:p>
          </p:txBody>
        </p:sp>
        <p:sp>
          <p:nvSpPr>
            <p:cNvPr id="154" name="Rectangle 153"/>
            <p:cNvSpPr/>
            <p:nvPr/>
          </p:nvSpPr>
          <p:spPr bwMode="auto">
            <a:xfrm>
              <a:off x="4348914" y="9029789"/>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GRE</a:t>
              </a:r>
              <a:endParaRPr kumimoji="0" lang="pt-PT" sz="900" b="0" i="0" u="none" strike="noStrike" cap="none" normalizeH="0" baseline="0" dirty="0" smtClean="0">
                <a:ln>
                  <a:noFill/>
                </a:ln>
                <a:solidFill>
                  <a:srgbClr val="010024"/>
                </a:solidFill>
                <a:effectLst/>
              </a:endParaRPr>
            </a:p>
          </p:txBody>
        </p:sp>
        <p:sp>
          <p:nvSpPr>
            <p:cNvPr id="155" name="Rectangle 154"/>
            <p:cNvSpPr/>
            <p:nvPr/>
          </p:nvSpPr>
          <p:spPr bwMode="auto">
            <a:xfrm>
              <a:off x="4743725" y="9029789"/>
              <a:ext cx="288000" cy="288000"/>
            </a:xfrm>
            <a:prstGeom prst="rect">
              <a:avLst/>
            </a:prstGeom>
            <a:no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SLOV</a:t>
              </a:r>
              <a:endParaRPr kumimoji="0" lang="pt-PT" sz="900" b="0" i="0" u="none" strike="noStrike" cap="none" normalizeH="0" baseline="0" dirty="0" smtClean="0">
                <a:ln>
                  <a:noFill/>
                </a:ln>
                <a:solidFill>
                  <a:srgbClr val="010024"/>
                </a:solidFill>
                <a:effectLst/>
              </a:endParaRPr>
            </a:p>
          </p:txBody>
        </p:sp>
      </p:grpSp>
      <p:sp>
        <p:nvSpPr>
          <p:cNvPr id="161" name="Rectangle 160"/>
          <p:cNvSpPr/>
          <p:nvPr/>
        </p:nvSpPr>
        <p:spPr bwMode="auto">
          <a:xfrm>
            <a:off x="3312249" y="5686326"/>
            <a:ext cx="272831" cy="271869"/>
          </a:xfrm>
          <a:prstGeom prst="rect">
            <a:avLst/>
          </a:prstGeom>
          <a:solidFill>
            <a:schemeClr val="accent2"/>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kumimoji="0" lang="pt-PT" sz="900" b="0" i="0" u="none" strike="noStrike" cap="none" normalizeH="0" baseline="0" dirty="0" smtClean="0">
                <a:ln>
                  <a:noFill/>
                </a:ln>
                <a:solidFill>
                  <a:srgbClr val="010024"/>
                </a:solidFill>
                <a:effectLst/>
                <a:latin typeface="EYInterstate Regular" pitchFamily="1" charset="0"/>
              </a:rPr>
              <a:t>1</a:t>
            </a:r>
          </a:p>
        </p:txBody>
      </p:sp>
      <p:sp>
        <p:nvSpPr>
          <p:cNvPr id="162" name="Rectangle 161"/>
          <p:cNvSpPr/>
          <p:nvPr/>
        </p:nvSpPr>
        <p:spPr bwMode="auto">
          <a:xfrm>
            <a:off x="3310165" y="6228516"/>
            <a:ext cx="272831" cy="271869"/>
          </a:xfrm>
          <a:prstGeom prst="rect">
            <a:avLst/>
          </a:prstGeom>
          <a:solidFill>
            <a:schemeClr val="accent2"/>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7</a:t>
            </a:r>
            <a:endParaRPr kumimoji="0" lang="pt-PT" sz="900" b="0" i="0" u="none" strike="noStrike" cap="none" normalizeH="0" baseline="0" dirty="0" smtClean="0">
              <a:ln>
                <a:noFill/>
              </a:ln>
              <a:solidFill>
                <a:srgbClr val="010024"/>
              </a:solidFill>
              <a:effectLst/>
              <a:latin typeface="EYInterstate Regular" pitchFamily="1" charset="0"/>
            </a:endParaRPr>
          </a:p>
        </p:txBody>
      </p:sp>
      <p:sp>
        <p:nvSpPr>
          <p:cNvPr id="163" name="Rectangle 162"/>
          <p:cNvSpPr/>
          <p:nvPr/>
        </p:nvSpPr>
        <p:spPr bwMode="auto">
          <a:xfrm>
            <a:off x="3310164" y="6588457"/>
            <a:ext cx="272831" cy="271869"/>
          </a:xfrm>
          <a:prstGeom prst="rect">
            <a:avLst/>
          </a:prstGeom>
          <a:solidFill>
            <a:schemeClr val="accent2"/>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19</a:t>
            </a:r>
            <a:endParaRPr kumimoji="0" lang="pt-PT" sz="900" b="0" i="0" u="none" strike="noStrike" cap="none" normalizeH="0" baseline="0" dirty="0" smtClean="0">
              <a:ln>
                <a:noFill/>
              </a:ln>
              <a:solidFill>
                <a:srgbClr val="010024"/>
              </a:solidFill>
              <a:effectLst/>
              <a:latin typeface="EYInterstate Regular" pitchFamily="1" charset="0"/>
            </a:endParaRPr>
          </a:p>
        </p:txBody>
      </p:sp>
      <p:sp>
        <p:nvSpPr>
          <p:cNvPr id="164" name="Rectangle 163"/>
          <p:cNvSpPr/>
          <p:nvPr/>
        </p:nvSpPr>
        <p:spPr bwMode="auto">
          <a:xfrm>
            <a:off x="3306451" y="6967858"/>
            <a:ext cx="272831" cy="271869"/>
          </a:xfrm>
          <a:prstGeom prst="rect">
            <a:avLst/>
          </a:prstGeom>
          <a:solidFill>
            <a:schemeClr val="accent2"/>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27</a:t>
            </a:r>
            <a:endParaRPr kumimoji="0" lang="pt-PT" sz="900" b="0" i="0" u="none" strike="noStrike" cap="none" normalizeH="0" baseline="0" dirty="0" smtClean="0">
              <a:ln>
                <a:noFill/>
              </a:ln>
              <a:solidFill>
                <a:srgbClr val="010024"/>
              </a:solidFill>
              <a:effectLst/>
              <a:latin typeface="EYInterstate Regular" pitchFamily="1" charset="0"/>
            </a:endParaRPr>
          </a:p>
        </p:txBody>
      </p:sp>
      <p:sp>
        <p:nvSpPr>
          <p:cNvPr id="165" name="Rectangle 164"/>
          <p:cNvSpPr/>
          <p:nvPr/>
        </p:nvSpPr>
        <p:spPr bwMode="auto">
          <a:xfrm>
            <a:off x="3312995" y="7458792"/>
            <a:ext cx="272831" cy="271869"/>
          </a:xfrm>
          <a:prstGeom prst="rect">
            <a:avLst/>
          </a:prstGeom>
          <a:solidFill>
            <a:schemeClr val="accent2"/>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32</a:t>
            </a:r>
            <a:endParaRPr kumimoji="0" lang="pt-PT" sz="900" b="0" i="0" u="none" strike="noStrike" cap="none" normalizeH="0" baseline="0" dirty="0" smtClean="0">
              <a:ln>
                <a:noFill/>
              </a:ln>
              <a:solidFill>
                <a:srgbClr val="010024"/>
              </a:solidFill>
              <a:effectLst/>
              <a:latin typeface="EYInterstate Regular" pitchFamily="1" charset="0"/>
            </a:endParaRPr>
          </a:p>
        </p:txBody>
      </p:sp>
      <p:sp>
        <p:nvSpPr>
          <p:cNvPr id="166" name="Rectangle 165"/>
          <p:cNvSpPr/>
          <p:nvPr/>
        </p:nvSpPr>
        <p:spPr bwMode="auto">
          <a:xfrm>
            <a:off x="3310164" y="8064780"/>
            <a:ext cx="272831" cy="271869"/>
          </a:xfrm>
          <a:prstGeom prst="rect">
            <a:avLst/>
          </a:prstGeom>
          <a:solidFill>
            <a:schemeClr val="accent2"/>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38</a:t>
            </a:r>
            <a:endParaRPr kumimoji="0" lang="pt-PT" sz="900" b="0" i="0" u="none" strike="noStrike" cap="none" normalizeH="0" baseline="0" dirty="0" smtClean="0">
              <a:ln>
                <a:noFill/>
              </a:ln>
              <a:solidFill>
                <a:srgbClr val="010024"/>
              </a:solidFill>
              <a:effectLst/>
              <a:latin typeface="EYInterstate Regular" pitchFamily="1" charset="0"/>
            </a:endParaRPr>
          </a:p>
        </p:txBody>
      </p:sp>
      <p:sp>
        <p:nvSpPr>
          <p:cNvPr id="167" name="Rectangle 166"/>
          <p:cNvSpPr/>
          <p:nvPr/>
        </p:nvSpPr>
        <p:spPr bwMode="auto">
          <a:xfrm>
            <a:off x="3306450" y="8626407"/>
            <a:ext cx="272831" cy="271869"/>
          </a:xfrm>
          <a:prstGeom prst="rect">
            <a:avLst/>
          </a:prstGeom>
          <a:solidFill>
            <a:schemeClr val="accent2"/>
          </a:solidFill>
          <a:ln>
            <a:noFill/>
          </a:ln>
          <a:effectLst/>
          <a:extLst/>
        </p:spPr>
        <p:txBody>
          <a:bodyPr vert="horz" wrap="none" lIns="91440" tIns="45720" rIns="91440" bIns="45720" numCol="1" rtlCol="0" anchor="ctr" anchorCtr="0" compatLnSpc="1">
            <a:prstTxWarp prst="textNoShape">
              <a:avLst/>
            </a:prstTxWarp>
            <a:noAutofit/>
          </a:bodyPr>
          <a:lstStyle/>
          <a:p>
            <a:pPr marL="0" marR="0" indent="0" algn="ctr" defTabSz="995363" rtl="0" eaLnBrk="1" fontAlgn="base" latinLnBrk="0" hangingPunct="1">
              <a:lnSpc>
                <a:spcPts val="1400"/>
              </a:lnSpc>
              <a:spcBef>
                <a:spcPct val="0"/>
              </a:spcBef>
              <a:spcAft>
                <a:spcPct val="0"/>
              </a:spcAft>
              <a:buClrTx/>
              <a:buSzTx/>
              <a:buFontTx/>
              <a:buNone/>
              <a:tabLst/>
            </a:pPr>
            <a:r>
              <a:rPr lang="pt-PT" sz="900" dirty="0" smtClean="0"/>
              <a:t>50</a:t>
            </a:r>
            <a:endParaRPr kumimoji="0" lang="pt-PT" sz="900" b="0" i="0" u="none" strike="noStrike" cap="none" normalizeH="0" baseline="0" dirty="0" smtClean="0">
              <a:ln>
                <a:noFill/>
              </a:ln>
              <a:solidFill>
                <a:srgbClr val="010024"/>
              </a:solidFill>
              <a:effectLst/>
              <a:latin typeface="EYInterstate Regular" pitchFamily="1" charset="0"/>
            </a:endParaRPr>
          </a:p>
        </p:txBody>
      </p:sp>
      <p:cxnSp>
        <p:nvCxnSpPr>
          <p:cNvPr id="169" name="Straight Arrow Connector 168"/>
          <p:cNvCxnSpPr>
            <a:stCxn id="161" idx="3"/>
            <a:endCxn id="9" idx="1"/>
          </p:cNvCxnSpPr>
          <p:nvPr/>
        </p:nvCxnSpPr>
        <p:spPr bwMode="auto">
          <a:xfrm flipV="1">
            <a:off x="3585080" y="4660395"/>
            <a:ext cx="602579" cy="1161866"/>
          </a:xfrm>
          <a:prstGeom prst="straightConnector1">
            <a:avLst/>
          </a:prstGeom>
          <a:ln>
            <a:prstDash val="sysDot"/>
            <a:headEnd type="oval" w="med" len="med"/>
            <a:tailEnd type="oval" w="med" len="med"/>
          </a:ln>
          <a:extLst/>
        </p:spPr>
        <p:style>
          <a:lnRef idx="1">
            <a:schemeClr val="accent2"/>
          </a:lnRef>
          <a:fillRef idx="0">
            <a:schemeClr val="accent2"/>
          </a:fillRef>
          <a:effectRef idx="0">
            <a:schemeClr val="accent2"/>
          </a:effectRef>
          <a:fontRef idx="minor">
            <a:schemeClr val="tx1"/>
          </a:fontRef>
        </p:style>
      </p:cxnSp>
      <p:cxnSp>
        <p:nvCxnSpPr>
          <p:cNvPr id="170" name="Straight Arrow Connector 169"/>
          <p:cNvCxnSpPr>
            <a:stCxn id="162" idx="3"/>
          </p:cNvCxnSpPr>
          <p:nvPr/>
        </p:nvCxnSpPr>
        <p:spPr bwMode="auto">
          <a:xfrm flipV="1">
            <a:off x="3582996" y="5308562"/>
            <a:ext cx="589708" cy="1055889"/>
          </a:xfrm>
          <a:prstGeom prst="straightConnector1">
            <a:avLst/>
          </a:prstGeom>
          <a:ln>
            <a:prstDash val="sysDot"/>
            <a:headEnd type="oval" w="med" len="med"/>
            <a:tailEnd type="oval" w="med" len="med"/>
          </a:ln>
          <a:extLst/>
        </p:spPr>
        <p:style>
          <a:lnRef idx="1">
            <a:schemeClr val="accent2"/>
          </a:lnRef>
          <a:fillRef idx="0">
            <a:schemeClr val="accent2"/>
          </a:fillRef>
          <a:effectRef idx="0">
            <a:schemeClr val="accent2"/>
          </a:effectRef>
          <a:fontRef idx="minor">
            <a:schemeClr val="tx1"/>
          </a:fontRef>
        </p:style>
      </p:cxnSp>
      <p:cxnSp>
        <p:nvCxnSpPr>
          <p:cNvPr id="176" name="Straight Arrow Connector 175"/>
          <p:cNvCxnSpPr>
            <a:stCxn id="164" idx="3"/>
            <a:endCxn id="99" idx="1"/>
          </p:cNvCxnSpPr>
          <p:nvPr/>
        </p:nvCxnSpPr>
        <p:spPr bwMode="auto">
          <a:xfrm flipV="1">
            <a:off x="3579282" y="6715830"/>
            <a:ext cx="608377" cy="387963"/>
          </a:xfrm>
          <a:prstGeom prst="straightConnector1">
            <a:avLst/>
          </a:prstGeom>
          <a:ln>
            <a:prstDash val="sysDot"/>
            <a:headEnd type="oval" w="med" len="med"/>
            <a:tailEnd type="oval" w="med" len="med"/>
          </a:ln>
          <a:extLst/>
        </p:spPr>
        <p:style>
          <a:lnRef idx="1">
            <a:schemeClr val="accent2"/>
          </a:lnRef>
          <a:fillRef idx="0">
            <a:schemeClr val="accent2"/>
          </a:fillRef>
          <a:effectRef idx="0">
            <a:schemeClr val="accent2"/>
          </a:effectRef>
          <a:fontRef idx="minor">
            <a:schemeClr val="tx1"/>
          </a:fontRef>
        </p:style>
      </p:cxnSp>
      <p:cxnSp>
        <p:nvCxnSpPr>
          <p:cNvPr id="184" name="Straight Arrow Connector 183"/>
          <p:cNvCxnSpPr>
            <a:stCxn id="165" idx="3"/>
            <a:endCxn id="115" idx="1"/>
          </p:cNvCxnSpPr>
          <p:nvPr/>
        </p:nvCxnSpPr>
        <p:spPr bwMode="auto">
          <a:xfrm flipV="1">
            <a:off x="3585826" y="7400975"/>
            <a:ext cx="601833" cy="193752"/>
          </a:xfrm>
          <a:prstGeom prst="straightConnector1">
            <a:avLst/>
          </a:prstGeom>
          <a:ln>
            <a:prstDash val="sysDot"/>
            <a:headEnd type="oval" w="med" len="med"/>
            <a:tailEnd type="oval" w="med" len="med"/>
          </a:ln>
          <a:extLst/>
        </p:spPr>
        <p:style>
          <a:lnRef idx="1">
            <a:schemeClr val="accent2"/>
          </a:lnRef>
          <a:fillRef idx="0">
            <a:schemeClr val="accent2"/>
          </a:fillRef>
          <a:effectRef idx="0">
            <a:schemeClr val="accent2"/>
          </a:effectRef>
          <a:fontRef idx="minor">
            <a:schemeClr val="tx1"/>
          </a:fontRef>
        </p:style>
      </p:cxnSp>
      <p:cxnSp>
        <p:nvCxnSpPr>
          <p:cNvPr id="187" name="Straight Arrow Connector 186"/>
          <p:cNvCxnSpPr>
            <a:stCxn id="166" idx="3"/>
            <a:endCxn id="131" idx="1"/>
          </p:cNvCxnSpPr>
          <p:nvPr/>
        </p:nvCxnSpPr>
        <p:spPr bwMode="auto">
          <a:xfrm flipV="1">
            <a:off x="3582995" y="8086120"/>
            <a:ext cx="604664" cy="114595"/>
          </a:xfrm>
          <a:prstGeom prst="straightConnector1">
            <a:avLst/>
          </a:prstGeom>
          <a:ln>
            <a:prstDash val="sysDot"/>
            <a:headEnd type="oval" w="med" len="med"/>
            <a:tailEnd type="oval" w="med" len="med"/>
          </a:ln>
          <a:extLst/>
        </p:spPr>
        <p:style>
          <a:lnRef idx="1">
            <a:schemeClr val="accent2"/>
          </a:lnRef>
          <a:fillRef idx="0">
            <a:schemeClr val="accent2"/>
          </a:fillRef>
          <a:effectRef idx="0">
            <a:schemeClr val="accent2"/>
          </a:effectRef>
          <a:fontRef idx="minor">
            <a:schemeClr val="tx1"/>
          </a:fontRef>
        </p:style>
      </p:cxnSp>
      <p:cxnSp>
        <p:nvCxnSpPr>
          <p:cNvPr id="189" name="Straight Arrow Connector 188"/>
          <p:cNvCxnSpPr>
            <a:stCxn id="167" idx="3"/>
            <a:endCxn id="147" idx="1"/>
          </p:cNvCxnSpPr>
          <p:nvPr/>
        </p:nvCxnSpPr>
        <p:spPr bwMode="auto">
          <a:xfrm>
            <a:off x="3579281" y="8762342"/>
            <a:ext cx="608378" cy="8922"/>
          </a:xfrm>
          <a:prstGeom prst="straightConnector1">
            <a:avLst/>
          </a:prstGeom>
          <a:ln>
            <a:prstDash val="sysDot"/>
            <a:headEnd type="oval" w="med" len="med"/>
            <a:tailEnd type="oval" w="med" len="med"/>
          </a:ln>
          <a:extLst/>
        </p:spPr>
        <p:style>
          <a:lnRef idx="1">
            <a:schemeClr val="accent2"/>
          </a:lnRef>
          <a:fillRef idx="0">
            <a:schemeClr val="accent2"/>
          </a:fillRef>
          <a:effectRef idx="0">
            <a:schemeClr val="accent2"/>
          </a:effectRef>
          <a:fontRef idx="minor">
            <a:schemeClr val="tx1"/>
          </a:fontRef>
        </p:style>
      </p:cxnSp>
      <p:cxnSp>
        <p:nvCxnSpPr>
          <p:cNvPr id="193" name="Straight Arrow Connector 192"/>
          <p:cNvCxnSpPr>
            <a:stCxn id="163" idx="3"/>
            <a:endCxn id="67" idx="1"/>
          </p:cNvCxnSpPr>
          <p:nvPr/>
        </p:nvCxnSpPr>
        <p:spPr bwMode="auto">
          <a:xfrm flipV="1">
            <a:off x="3582995" y="6030685"/>
            <a:ext cx="604664" cy="693707"/>
          </a:xfrm>
          <a:prstGeom prst="straightConnector1">
            <a:avLst/>
          </a:prstGeom>
          <a:ln>
            <a:prstDash val="sysDot"/>
            <a:headEnd type="oval" w="med" len="med"/>
            <a:tailEnd type="oval" w="med" len="med"/>
          </a:ln>
          <a:extLst/>
        </p:spPr>
        <p:style>
          <a:lnRef idx="1">
            <a:schemeClr val="accent2"/>
          </a:lnRef>
          <a:fillRef idx="0">
            <a:schemeClr val="accent2"/>
          </a:fillRef>
          <a:effectRef idx="0">
            <a:schemeClr val="accent2"/>
          </a:effectRef>
          <a:fontRef idx="minor">
            <a:schemeClr val="tx1"/>
          </a:fontRef>
        </p:style>
      </p:cxnSp>
      <p:sp>
        <p:nvSpPr>
          <p:cNvPr id="2" name="Slide Number Placeholder 1"/>
          <p:cNvSpPr>
            <a:spLocks noGrp="1"/>
          </p:cNvSpPr>
          <p:nvPr>
            <p:ph type="sldNum" sz="quarter" idx="11"/>
          </p:nvPr>
        </p:nvSpPr>
        <p:spPr/>
        <p:txBody>
          <a:bodyPr/>
          <a:lstStyle/>
          <a:p>
            <a:pPr>
              <a:defRPr/>
            </a:pPr>
            <a:fld id="{B8325105-167D-4862-BDE6-B81FF841FD87}" type="slidenum">
              <a:rPr lang="en-US" smtClean="0"/>
              <a:pPr>
                <a:defRPr/>
              </a:pPr>
              <a:t>9</a:t>
            </a:fld>
            <a:endParaRPr lang="en-US" dirty="0"/>
          </a:p>
        </p:txBody>
      </p:sp>
    </p:spTree>
    <p:extLst>
      <p:ext uri="{BB962C8B-B14F-4D97-AF65-F5344CB8AC3E}">
        <p14:creationId xmlns:p14="http://schemas.microsoft.com/office/powerpoint/2010/main" val="63386600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WPPSHAPETYPE" val="PulloutFigures"/>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WPPSHAPETYPE" val="PulloutFigures"/>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WPPSHAPETYPE" val="PulloutFigures"/>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WPPSHAPETYPE" val="PulloutFigures"/>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WPPSHAPETYPE" val="PulloutFigures"/>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WPPSHAPETYPE" val="PulloutFigures"/>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WPPSHAPETYPE" val="PulloutFigures"/>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WPPSHAPETYPE" val="HighlightBox"/>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WPPSHAPETYPE" val="PulloutFigures"/>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WPPSHAPETYPE" val="PulloutFigures"/>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EY_A4_Proposal_Portrait">
  <a:themeElements>
    <a:clrScheme name="A4_Proposal_Portrait 1">
      <a:dk1>
        <a:srgbClr val="646464"/>
      </a:dk1>
      <a:lt1>
        <a:srgbClr val="FFFFFF"/>
      </a:lt1>
      <a:dk2>
        <a:srgbClr val="7F7E82"/>
      </a:dk2>
      <a:lt2>
        <a:srgbClr val="808080"/>
      </a:lt2>
      <a:accent1>
        <a:srgbClr val="A5A4A7"/>
      </a:accent1>
      <a:accent2>
        <a:srgbClr val="FFE600"/>
      </a:accent2>
      <a:accent3>
        <a:srgbClr val="FFFFFF"/>
      </a:accent3>
      <a:accent4>
        <a:srgbClr val="545454"/>
      </a:accent4>
      <a:accent5>
        <a:srgbClr val="CFCFD0"/>
      </a:accent5>
      <a:accent6>
        <a:srgbClr val="E7D000"/>
      </a:accent6>
      <a:hlink>
        <a:srgbClr val="CCCBCD"/>
      </a:hlink>
      <a:folHlink>
        <a:srgbClr val="F2F2F2"/>
      </a:folHlink>
    </a:clrScheme>
    <a:fontScheme name="A4_Proposal_Portrait">
      <a:majorFont>
        <a:latin typeface="EYInterstate"/>
        <a:ea typeface=""/>
        <a:cs typeface=""/>
      </a:majorFont>
      <a:minorFont>
        <a:latin typeface="EYInterstat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95363" rtl="0" eaLnBrk="1" fontAlgn="base" latinLnBrk="0" hangingPunct="1">
          <a:lnSpc>
            <a:spcPts val="1400"/>
          </a:lnSpc>
          <a:spcBef>
            <a:spcPct val="0"/>
          </a:spcBef>
          <a:spcAft>
            <a:spcPct val="0"/>
          </a:spcAft>
          <a:buClrTx/>
          <a:buSzTx/>
          <a:buFontTx/>
          <a:buNone/>
          <a:tabLst/>
          <a:defRPr kumimoji="0" lang="en-GB" sz="1100" b="0" i="0" u="none" strike="noStrike" cap="none" normalizeH="0" baseline="0" smtClean="0">
            <a:ln>
              <a:noFill/>
            </a:ln>
            <a:solidFill>
              <a:srgbClr val="010024"/>
            </a:solidFill>
            <a:effectLst/>
            <a:latin typeface="EYInterstate Regular" pitchFamily="1"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95363" rtl="0" eaLnBrk="1" fontAlgn="base" latinLnBrk="0" hangingPunct="1">
          <a:lnSpc>
            <a:spcPts val="1400"/>
          </a:lnSpc>
          <a:spcBef>
            <a:spcPct val="0"/>
          </a:spcBef>
          <a:spcAft>
            <a:spcPct val="0"/>
          </a:spcAft>
          <a:buClrTx/>
          <a:buSzTx/>
          <a:buFontTx/>
          <a:buNone/>
          <a:tabLst/>
          <a:defRPr kumimoji="0" lang="en-GB" sz="1100" b="0" i="0" u="none" strike="noStrike" cap="none" normalizeH="0" baseline="0" smtClean="0">
            <a:ln>
              <a:noFill/>
            </a:ln>
            <a:solidFill>
              <a:srgbClr val="010024"/>
            </a:solidFill>
            <a:effectLst/>
            <a:latin typeface="EYInterstate Regular" pitchFamily="1" charset="0"/>
          </a:defRPr>
        </a:defPPr>
      </a:lstStyle>
    </a:lnDef>
  </a:objectDefaults>
  <a:extraClrSchemeLst>
    <a:extraClrScheme>
      <a:clrScheme name="A4_Proposal_Portrait 1">
        <a:dk1>
          <a:srgbClr val="646464"/>
        </a:dk1>
        <a:lt1>
          <a:srgbClr val="FFFFFF"/>
        </a:lt1>
        <a:dk2>
          <a:srgbClr val="7F7E82"/>
        </a:dk2>
        <a:lt2>
          <a:srgbClr val="808080"/>
        </a:lt2>
        <a:accent1>
          <a:srgbClr val="A5A4A7"/>
        </a:accent1>
        <a:accent2>
          <a:srgbClr val="FFE600"/>
        </a:accent2>
        <a:accent3>
          <a:srgbClr val="FFFFFF"/>
        </a:accent3>
        <a:accent4>
          <a:srgbClr val="545454"/>
        </a:accent4>
        <a:accent5>
          <a:srgbClr val="CFCFD0"/>
        </a:accent5>
        <a:accent6>
          <a:srgbClr val="E7D000"/>
        </a:accent6>
        <a:hlink>
          <a:srgbClr val="CCCBCD"/>
        </a:hlink>
        <a:folHlink>
          <a:srgbClr val="F2F2F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EY_A4_Proposal_Portrait">
  <a:themeElements>
    <a:clrScheme name="A4_Proposal_Portrait 1">
      <a:dk1>
        <a:srgbClr val="646464"/>
      </a:dk1>
      <a:lt1>
        <a:srgbClr val="FFFFFF"/>
      </a:lt1>
      <a:dk2>
        <a:srgbClr val="7F7E82"/>
      </a:dk2>
      <a:lt2>
        <a:srgbClr val="808080"/>
      </a:lt2>
      <a:accent1>
        <a:srgbClr val="A5A4A7"/>
      </a:accent1>
      <a:accent2>
        <a:srgbClr val="FFE600"/>
      </a:accent2>
      <a:accent3>
        <a:srgbClr val="FFFFFF"/>
      </a:accent3>
      <a:accent4>
        <a:srgbClr val="545454"/>
      </a:accent4>
      <a:accent5>
        <a:srgbClr val="CFCFD0"/>
      </a:accent5>
      <a:accent6>
        <a:srgbClr val="E7D000"/>
      </a:accent6>
      <a:hlink>
        <a:srgbClr val="CCCBCD"/>
      </a:hlink>
      <a:folHlink>
        <a:srgbClr val="F2F2F2"/>
      </a:folHlink>
    </a:clrScheme>
    <a:fontScheme name="A4_Proposal_Portrait">
      <a:majorFont>
        <a:latin typeface="EYInterstate"/>
        <a:ea typeface=""/>
        <a:cs typeface=""/>
      </a:majorFont>
      <a:minorFont>
        <a:latin typeface="EYInterstat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95363" rtl="0" eaLnBrk="1" fontAlgn="base" latinLnBrk="0" hangingPunct="1">
          <a:lnSpc>
            <a:spcPts val="1400"/>
          </a:lnSpc>
          <a:spcBef>
            <a:spcPct val="0"/>
          </a:spcBef>
          <a:spcAft>
            <a:spcPct val="0"/>
          </a:spcAft>
          <a:buClrTx/>
          <a:buSzTx/>
          <a:buFontTx/>
          <a:buNone/>
          <a:tabLst/>
          <a:defRPr kumimoji="0" lang="en-GB" sz="1100" b="0" i="0" u="none" strike="noStrike" cap="none" normalizeH="0" baseline="0" smtClean="0">
            <a:ln>
              <a:noFill/>
            </a:ln>
            <a:solidFill>
              <a:srgbClr val="010024"/>
            </a:solidFill>
            <a:effectLst/>
            <a:latin typeface="EYInterstate Regular" pitchFamily="1"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rgbClr val="00A3BB"/>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95363" rtl="0" eaLnBrk="1" fontAlgn="base" latinLnBrk="0" hangingPunct="1">
          <a:lnSpc>
            <a:spcPts val="1400"/>
          </a:lnSpc>
          <a:spcBef>
            <a:spcPct val="0"/>
          </a:spcBef>
          <a:spcAft>
            <a:spcPct val="0"/>
          </a:spcAft>
          <a:buClrTx/>
          <a:buSzTx/>
          <a:buFontTx/>
          <a:buNone/>
          <a:tabLst/>
          <a:defRPr kumimoji="0" lang="en-GB" sz="1100" b="0" i="0" u="none" strike="noStrike" cap="none" normalizeH="0" baseline="0" smtClean="0">
            <a:ln>
              <a:noFill/>
            </a:ln>
            <a:solidFill>
              <a:srgbClr val="010024"/>
            </a:solidFill>
            <a:effectLst/>
            <a:latin typeface="EYInterstate Regular" pitchFamily="1" charset="0"/>
          </a:defRPr>
        </a:defPPr>
      </a:lstStyle>
    </a:lnDef>
  </a:objectDefaults>
  <a:extraClrSchemeLst>
    <a:extraClrScheme>
      <a:clrScheme name="A4_Proposal_Portrait 1">
        <a:dk1>
          <a:srgbClr val="646464"/>
        </a:dk1>
        <a:lt1>
          <a:srgbClr val="FFFFFF"/>
        </a:lt1>
        <a:dk2>
          <a:srgbClr val="7F7E82"/>
        </a:dk2>
        <a:lt2>
          <a:srgbClr val="808080"/>
        </a:lt2>
        <a:accent1>
          <a:srgbClr val="A5A4A7"/>
        </a:accent1>
        <a:accent2>
          <a:srgbClr val="FFE600"/>
        </a:accent2>
        <a:accent3>
          <a:srgbClr val="FFFFFF"/>
        </a:accent3>
        <a:accent4>
          <a:srgbClr val="545454"/>
        </a:accent4>
        <a:accent5>
          <a:srgbClr val="CFCFD0"/>
        </a:accent5>
        <a:accent6>
          <a:srgbClr val="E7D000"/>
        </a:accent6>
        <a:hlink>
          <a:srgbClr val="CCCBCD"/>
        </a:hlink>
        <a:folHlink>
          <a:srgbClr val="F2F2F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FDC204"/>
      </a:dk2>
      <a:lt2>
        <a:srgbClr val="FFFFFF"/>
      </a:lt2>
      <a:accent1>
        <a:srgbClr val="F00000"/>
      </a:accent1>
      <a:accent2>
        <a:srgbClr val="00B511"/>
      </a:accent2>
      <a:accent3>
        <a:srgbClr val="FFFFFF"/>
      </a:accent3>
      <a:accent4>
        <a:srgbClr val="000000"/>
      </a:accent4>
      <a:accent5>
        <a:srgbClr val="F6AAAA"/>
      </a:accent5>
      <a:accent6>
        <a:srgbClr val="00A40E"/>
      </a:accent6>
      <a:hlink>
        <a:srgbClr val="F66708"/>
      </a:hlink>
      <a:folHlink>
        <a:srgbClr val="0097E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FFFFFF"/>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CustomMKOP.xml><?xml version="1.0" encoding="utf-8"?>
<Properties xmlns="http://schemas.openxmlformats.org/officeDocument/2006/custom-properties" xmlns:vt="http://schemas.openxmlformats.org/officeDocument/2006/docPropsVTypes">
  <property fmtid="{D5CDD505-2E9C-101B-9397-08002B2CF9AE}" pid="2" name="MKProdID">
    <vt:lpwstr>ZMOutlook</vt:lpwstr>
  </property>
  <property fmtid="{D5CDD505-2E9C-101B-9397-08002B2CF9AE}" pid="3" name="SizeBefore">
    <vt:lpwstr>25398543</vt:lpwstr>
  </property>
  <property fmtid="{D5CDD505-2E9C-101B-9397-08002B2CF9AE}" pid="4" name="OptimizationTime">
    <vt:lpwstr>20170310_0550</vt:lpwstr>
  </property>
</Properties>
</file>

<file path=docProps/app.xml><?xml version="1.0" encoding="utf-8"?>
<Properties xmlns="http://schemas.openxmlformats.org/officeDocument/2006/extended-properties" xmlns:vt="http://schemas.openxmlformats.org/officeDocument/2006/docPropsVTypes">
  <Template/>
  <TotalTime>136</TotalTime>
  <Words>24997</Words>
  <Application>Microsoft Office PowerPoint</Application>
  <PresentationFormat>A4 Paper (210x297 mm)</PresentationFormat>
  <Paragraphs>3360</Paragraphs>
  <Slides>77</Slides>
  <Notes>61</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77</vt:i4>
      </vt:variant>
    </vt:vector>
  </HeadingPairs>
  <TitlesOfParts>
    <vt:vector size="90" baseType="lpstr">
      <vt:lpstr>Arabic Typesetting</vt:lpstr>
      <vt:lpstr>Arial Narrow</vt:lpstr>
      <vt:lpstr>Wingdings</vt:lpstr>
      <vt:lpstr>Calibri</vt:lpstr>
      <vt:lpstr>Arial</vt:lpstr>
      <vt:lpstr>EYInterstate Light</vt:lpstr>
      <vt:lpstr>EYInterstate Regular</vt:lpstr>
      <vt:lpstr>Times New Roman</vt:lpstr>
      <vt:lpstr>EYInterstate</vt:lpstr>
      <vt:lpstr>Segoe UI</vt:lpstr>
      <vt:lpstr>1_EY_A4_Proposal_Portrait</vt:lpstr>
      <vt:lpstr>2_EY_A4_Proposal_Portrait</vt:lpstr>
      <vt:lpstr>think-cell Slide</vt:lpstr>
      <vt:lpstr>PowerPoint Presentation</vt:lpstr>
      <vt:lpstr>In this report</vt:lpstr>
      <vt:lpstr>In this report</vt:lpstr>
      <vt:lpstr>Highlights Portugal: snapshot</vt:lpstr>
      <vt:lpstr>Highlights Why invest in Portugal</vt:lpstr>
      <vt:lpstr>Portuguese economy overview</vt:lpstr>
      <vt:lpstr>Geographic and demographic analysis Portugal in the world</vt:lpstr>
      <vt:lpstr>Geographic and demographic analysis  Portugal infrastructure network</vt:lpstr>
      <vt:lpstr>Macroeconomic profile Business environment</vt:lpstr>
      <vt:lpstr>Macroeconomic profile Evolution of Portuguese economy (I)</vt:lpstr>
      <vt:lpstr>Macroeconomic profile Evolution of Portuguese economy (II)</vt:lpstr>
      <vt:lpstr>Macroeconomic profile Tax framework</vt:lpstr>
      <vt:lpstr>Market trends and growth prospects Government agenda and strategic sectors</vt:lpstr>
      <vt:lpstr>Market trends and growth prospects Foreign direct investment in Portugal</vt:lpstr>
      <vt:lpstr>Strategic sectors analysis</vt:lpstr>
      <vt:lpstr>Energy and Renewables Sector</vt:lpstr>
      <vt:lpstr>Energy and Renewables Sector Market specifics, figures and key trends</vt:lpstr>
      <vt:lpstr>Energy and Renewables Sector Historic evolution and forecasted growth</vt:lpstr>
      <vt:lpstr>Energy and Renewables Sector Historic evolution and forecasted growth</vt:lpstr>
      <vt:lpstr>Energy and Renewables Sector Value chain and main players </vt:lpstr>
      <vt:lpstr>Energy and Renewables Sector Imports, exports and trade balance</vt:lpstr>
      <vt:lpstr>Energy and Renewables Sector Key players</vt:lpstr>
      <vt:lpstr>Energy and Renewables Sector M&amp;A activity in Portugal</vt:lpstr>
      <vt:lpstr>PowerPoint Presentation</vt:lpstr>
      <vt:lpstr>Agriculture and Agro-foods sector</vt:lpstr>
      <vt:lpstr>Agriculture and Agro-food Sector Market specifics, overview, size and value</vt:lpstr>
      <vt:lpstr>Agriculture and Agro-food Sector Exports, imports and trade balance</vt:lpstr>
      <vt:lpstr>Agriculture and Agro-food Sector Key success factors (I)</vt:lpstr>
      <vt:lpstr>Agriculture and Agro-food Sector Key success factors (II)</vt:lpstr>
      <vt:lpstr>Agriculture and Agro-food Sector Key players</vt:lpstr>
      <vt:lpstr>Agriculture and Agro-food Sector M&amp;A activity in Portugal</vt:lpstr>
      <vt:lpstr>PowerPoint Presentation</vt:lpstr>
      <vt:lpstr>Defense</vt:lpstr>
      <vt:lpstr>Defense Sector Industry and main KPI’s</vt:lpstr>
      <vt:lpstr>Defense Sector Innovation and technology (I)</vt:lpstr>
      <vt:lpstr>Defense Sector Innovation and technology (II)</vt:lpstr>
      <vt:lpstr>PowerPoint Presentation</vt:lpstr>
      <vt:lpstr>PowerPoint Presentation</vt:lpstr>
      <vt:lpstr>Tourism and Hospitality</vt:lpstr>
      <vt:lpstr>Tourism and hospitality Market specifics, indicators and impacts</vt:lpstr>
      <vt:lpstr>Tourism and hospitality Market segments and main KPIs</vt:lpstr>
      <vt:lpstr>Tourism and hospitality Key success factors (I)</vt:lpstr>
      <vt:lpstr>Tourism and hospitality Key success factors (II)</vt:lpstr>
      <vt:lpstr>Tourism and hospitality Key players (I)</vt:lpstr>
      <vt:lpstr>PowerPoint Presentation</vt:lpstr>
      <vt:lpstr>PowerPoint Presentation</vt:lpstr>
      <vt:lpstr>Tourism and hospitality M&amp;A activity in Portugal</vt:lpstr>
      <vt:lpstr>PowerPoint Presentation</vt:lpstr>
      <vt:lpstr>Infrastructure and Construction sector</vt:lpstr>
      <vt:lpstr>Infrastructure and Construction Sector Market specifics, size and value</vt:lpstr>
      <vt:lpstr>Infrastructure &amp; Construction Sector Roads and ports concession model</vt:lpstr>
      <vt:lpstr>Infrastructure &amp; Construction Sector Expectations for the future</vt:lpstr>
      <vt:lpstr>PowerPoint Presentation</vt:lpstr>
      <vt:lpstr>Infrastructure and Construction Sector M&amp;A activity in Portugal</vt:lpstr>
      <vt:lpstr>PowerPoint Presentation</vt:lpstr>
      <vt:lpstr>Water and Waste Management sector</vt:lpstr>
      <vt:lpstr>Water and Waste Management sector Water waste and distribution</vt:lpstr>
      <vt:lpstr>Water and Waste Management sector Solid waste management and recycling (I)</vt:lpstr>
      <vt:lpstr>Water and Waste Management sector Solid waste management and recycling (II)</vt:lpstr>
      <vt:lpstr>Water and Waste Management sector SWM market value, trade balance and strategic guidelines </vt:lpstr>
      <vt:lpstr>PowerPoint Presentation</vt:lpstr>
      <vt:lpstr>Water and Waste Management Sector M&amp;A activity in Portugal</vt:lpstr>
      <vt:lpstr>PowerPoint Presentation</vt:lpstr>
      <vt:lpstr>Investor’s guide and Business development</vt:lpstr>
      <vt:lpstr>Investor’s guide and business development India-Portugal relations</vt:lpstr>
      <vt:lpstr>Investor’s guide and business development Opportunities and threats in Portugal</vt:lpstr>
      <vt:lpstr>PowerPoint Presentation</vt:lpstr>
      <vt:lpstr>PowerPoint Presentation</vt:lpstr>
      <vt:lpstr>Investor’s guide and business development Financial incentives schemes</vt:lpstr>
      <vt:lpstr>Investor’s guide and business development Financial incentives schemes</vt:lpstr>
      <vt:lpstr>Investor’s guide and business development Tax incentives schemes</vt:lpstr>
      <vt:lpstr>Investor’s guide and business development Tax incentives schemes</vt:lpstr>
      <vt:lpstr>Appendix Abbreviations</vt:lpstr>
      <vt:lpstr>Relevant contacts</vt:lpstr>
      <vt:lpstr>Relevant contacts</vt:lpstr>
      <vt:lpstr>PowerPoint Presentation</vt:lpstr>
      <vt:lpstr>PowerPoint Presentation</vt:lpstr>
    </vt:vector>
  </TitlesOfParts>
  <Company>Ernst &amp; Young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Audit Services Proposal</dc:title>
  <dc:creator>Luis Florindo</dc:creator>
  <cp:lastModifiedBy>Florbela Lima</cp:lastModifiedBy>
  <cp:revision>3286</cp:revision>
  <cp:lastPrinted>2017-03-09T18:05:19Z</cp:lastPrinted>
  <dcterms:created xsi:type="dcterms:W3CDTF">2013-08-05T16:21:50Z</dcterms:created>
  <dcterms:modified xsi:type="dcterms:W3CDTF">2017-03-10T05:46:34Z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ppReportDate">
    <vt:lpwstr/>
  </property>
  <property fmtid="{D5CDD505-2E9C-101B-9397-08002B2CF9AE}" pid="3" name="WppReportVersion">
    <vt:lpwstr/>
  </property>
  <property fmtid="{D5CDD505-2E9C-101B-9397-08002B2CF9AE}" pid="4" name="WppReportDraft">
    <vt:lpwstr/>
  </property>
  <property fmtid="{D5CDD505-2E9C-101B-9397-08002B2CF9AE}" pid="5" name="WppReportCurrencySymbol">
    <vt:lpwstr>€</vt:lpwstr>
  </property>
  <property fmtid="{D5CDD505-2E9C-101B-9397-08002B2CF9AE}" pid="6" name="WppReportDashboardTitleText">
    <vt:lpwstr>Dashboard</vt:lpwstr>
  </property>
  <property fmtid="{D5CDD505-2E9C-101B-9397-08002B2CF9AE}" pid="7" name="WppReportShortPageNumberFormat">
    <vt:lpwstr>Page &lt;#&gt;</vt:lpwstr>
  </property>
  <property fmtid="{D5CDD505-2E9C-101B-9397-08002B2CF9AE}" pid="8" name="WppReportLongPageNumberFormat">
    <vt:lpwstr>Page &lt;#&gt; of &lt;PageCount&gt;</vt:lpwstr>
  </property>
  <property fmtid="{D5CDD505-2E9C-101B-9397-08002B2CF9AE}" pid="9" name="WppReportTocTitleText">
    <vt:lpwstr>Table of contents</vt:lpwstr>
  </property>
  <property fmtid="{D5CDD505-2E9C-101B-9397-08002B2CF9AE}" pid="10" name="WppReportIsTocUpdateRecommended">
    <vt:bool>true</vt:bool>
  </property>
  <property fmtid="{D5CDD505-2E9C-101B-9397-08002B2CF9AE}" pid="11" name="WppReportPropertiesLastWrittenToDocument">
    <vt:filetime>2017-03-10T05:12:25Z</vt:filetime>
  </property>
</Properties>
</file>